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1" r:id="rId16"/>
    <p:sldId id="270" r:id="rId17"/>
    <p:sldId id="274" r:id="rId18"/>
    <p:sldId id="273" r:id="rId19"/>
    <p:sldId id="272"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94" autoAdjust="0"/>
  </p:normalViewPr>
  <p:slideViewPr>
    <p:cSldViewPr snapToGrid="0">
      <p:cViewPr varScale="1">
        <p:scale>
          <a:sx n="88" d="100"/>
          <a:sy n="88" d="100"/>
        </p:scale>
        <p:origin x="7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4A037-CFE9-459E-BCE1-E9A94714561E}" type="datetimeFigureOut">
              <a:rPr lang="zh-CN" altLang="en-US" smtClean="0"/>
              <a:t>2024/11/18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19233-BD13-427E-8493-7C0DF9D750FB}" type="slidenum">
              <a:rPr lang="zh-CN" altLang="en-US" smtClean="0"/>
              <a:t>‹#›</a:t>
            </a:fld>
            <a:endParaRPr lang="zh-CN" altLang="en-US"/>
          </a:p>
        </p:txBody>
      </p:sp>
    </p:spTree>
    <p:extLst>
      <p:ext uri="{BB962C8B-B14F-4D97-AF65-F5344CB8AC3E}">
        <p14:creationId xmlns:p14="http://schemas.microsoft.com/office/powerpoint/2010/main" val="12560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Verifying OS kernels has long been recognized as an important but also extremely challenging task. There have been exciting efforts for OS kernel verification in recent years, but most of them have </a:t>
            </a:r>
            <a:r>
              <a:rPr lang="en-US" altLang="zh-CN" b="1" dirty="0"/>
              <a:t>no or limited support </a:t>
            </a:r>
            <a:r>
              <a:rPr lang="en-US" altLang="zh-CN" dirty="0"/>
              <a:t>of </a:t>
            </a:r>
            <a:r>
              <a:rPr lang="en-US" altLang="zh-CN" b="1" dirty="0"/>
              <a:t>kernel level preemption</a:t>
            </a:r>
            <a:r>
              <a:rPr lang="en-US" altLang="zh-CN" dirty="0"/>
              <a:t>, which allows tasks to be preempted even in kernel mode. </a:t>
            </a:r>
          </a:p>
          <a:p>
            <a:r>
              <a:rPr lang="en-US" altLang="zh-CN" dirty="0"/>
              <a:t>This limitation restricts their applicability to </a:t>
            </a:r>
            <a:r>
              <a:rPr lang="en-US" altLang="zh-CN" b="1" dirty="0"/>
              <a:t>real-time systems</a:t>
            </a:r>
            <a:r>
              <a:rPr lang="en-US" altLang="zh-CN" dirty="0"/>
              <a:t>, where preemptive multitasking is indispensable to achieve real-time guarantees.</a:t>
            </a: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2</a:t>
            </a:fld>
            <a:endParaRPr lang="zh-CN" altLang="en-US"/>
          </a:p>
        </p:txBody>
      </p:sp>
    </p:spTree>
    <p:extLst>
      <p:ext uri="{BB962C8B-B14F-4D97-AF65-F5344CB8AC3E}">
        <p14:creationId xmlns:p14="http://schemas.microsoft.com/office/powerpoint/2010/main" val="1285431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system APIs and interrupt handlers are specified as </a:t>
            </a:r>
            <a:r>
              <a:rPr lang="en-US" altLang="zh-CN" b="1" dirty="0"/>
              <a:t>an abstract statement s</a:t>
            </a:r>
            <a:r>
              <a:rPr lang="en-US" altLang="zh-CN" dirty="0"/>
              <a:t>, which forms a simple but expressive specification language. </a:t>
            </a:r>
          </a:p>
          <a:p>
            <a:r>
              <a:rPr lang="en-US" altLang="zh-CN" b="1" dirty="0"/>
              <a:t>sched</a:t>
            </a:r>
            <a:r>
              <a:rPr lang="en-US" altLang="zh-CN" dirty="0"/>
              <a:t> does scheduling. Its semantics is determined by the abstract scheduler specification χ. </a:t>
            </a:r>
          </a:p>
          <a:p>
            <a:r>
              <a:rPr lang="en-US" altLang="zh-CN" b="1" dirty="0"/>
              <a:t>χ</a:t>
            </a:r>
            <a:r>
              <a:rPr lang="en-US" altLang="zh-CN" dirty="0"/>
              <a:t> is a binary relation between abstract states and task identifiers. That is, given an abstract state Σ, χ finds a related task identifier as the next task to execute. Note that χ is a relation instead of a function, therefore the abstract scheduler does not have to be deterministic. Since χ is provided as part of the kernel specification, the semantics of sched in our language is configurable. Specifying details of the scheduling policies (instead of using a more abstract non-deterministic scheduler that may pick any task) allows us to specify and verify scheduling properties such as PIF at the high level.</a:t>
            </a:r>
          </a:p>
          <a:p>
            <a:r>
              <a:rPr lang="en-US" altLang="zh-CN" b="1" dirty="0"/>
              <a:t>γ(¯v) </a:t>
            </a:r>
            <a:r>
              <a:rPr lang="en-US" altLang="zh-CN" dirty="0"/>
              <a:t>is a meta-level relation (defined in Coq) that takes ¯v as arguments and maps an abstract state to another. Users can instantiate it to specify any atomic transitions over abstract states. </a:t>
            </a:r>
            <a:r>
              <a:rPr lang="en-US" altLang="zh-CN" b="1" dirty="0"/>
              <a:t>assert b</a:t>
            </a:r>
            <a:r>
              <a:rPr lang="en-US" altLang="zh-CN" dirty="0"/>
              <a:t> asserts that the predicate b holds over the current abstract state. </a:t>
            </a:r>
          </a:p>
          <a:p>
            <a:r>
              <a:rPr lang="en-US" altLang="zh-CN" b="1" dirty="0"/>
              <a:t>end v^ </a:t>
            </a:r>
            <a:r>
              <a:rPr lang="en-US" altLang="zh-CN" dirty="0"/>
              <a:t>represents the end of abstract APIs with optional return values or interrupt handlers. </a:t>
            </a:r>
          </a:p>
          <a:p>
            <a:r>
              <a:rPr lang="en-US" altLang="zh-CN" b="1" dirty="0"/>
              <a:t>s1; s2 </a:t>
            </a:r>
            <a:r>
              <a:rPr lang="en-US" altLang="zh-CN" dirty="0"/>
              <a:t>and </a:t>
            </a:r>
            <a:r>
              <a:rPr lang="en-US" altLang="zh-CN" b="1" dirty="0"/>
              <a:t>s1+s2</a:t>
            </a:r>
            <a:r>
              <a:rPr lang="en-US" altLang="zh-CN" dirty="0"/>
              <a:t> are statements for sequential composition and non-deterministic choices respectively.</a:t>
            </a:r>
          </a:p>
          <a:p>
            <a:endParaRPr lang="en-US" altLang="zh-CN" dirty="0"/>
          </a:p>
          <a:p>
            <a:r>
              <a:rPr lang="en-US" altLang="zh-CN" dirty="0"/>
              <a:t>The kernel state is represented as the </a:t>
            </a:r>
            <a:r>
              <a:rPr lang="en-US" altLang="zh-CN" b="1" dirty="0"/>
              <a:t>abstract state Σ </a:t>
            </a:r>
            <a:r>
              <a:rPr lang="en-US" altLang="zh-CN" dirty="0"/>
              <a:t>at the high level. Σ is a mapping from names a to the </a:t>
            </a:r>
            <a:r>
              <a:rPr lang="en-US" altLang="zh-CN" b="1" dirty="0"/>
              <a:t>abstract data Ω</a:t>
            </a:r>
            <a:r>
              <a:rPr lang="en-US" altLang="zh-CN" dirty="0"/>
              <a:t>. </a:t>
            </a:r>
          </a:p>
          <a:p>
            <a:r>
              <a:rPr lang="en-US" altLang="zh-CN" dirty="0"/>
              <a:t>Here </a:t>
            </a:r>
            <a:r>
              <a:rPr lang="en-US" altLang="zh-CN" b="1" dirty="0" err="1"/>
              <a:t>tcbls</a:t>
            </a:r>
            <a:r>
              <a:rPr lang="en-US" altLang="zh-CN" dirty="0"/>
              <a:t> is the name for the high-level </a:t>
            </a:r>
            <a:r>
              <a:rPr lang="en-US" altLang="zh-CN" b="1" dirty="0"/>
              <a:t>abstract TCB list α</a:t>
            </a:r>
            <a:r>
              <a:rPr lang="en-US" altLang="zh-CN" dirty="0"/>
              <a:t>, which maps task identifiers to abstract tasks, including the </a:t>
            </a:r>
            <a:r>
              <a:rPr lang="en-US" altLang="zh-CN" b="1" dirty="0"/>
              <a:t>priority pr </a:t>
            </a:r>
            <a:r>
              <a:rPr lang="en-US" altLang="zh-CN" dirty="0"/>
              <a:t>(a natural number), </a:t>
            </a:r>
            <a:r>
              <a:rPr lang="en-US" altLang="zh-CN" b="1" dirty="0"/>
              <a:t>the task status </a:t>
            </a:r>
            <a:r>
              <a:rPr lang="en-US" altLang="zh-CN" dirty="0"/>
              <a:t>(ready, waiting, etc.) and so on, depending on the low-</a:t>
            </a:r>
            <a:r>
              <a:rPr lang="en-US" altLang="zh-CN" dirty="0" err="1"/>
              <a:t>levelimplementations</a:t>
            </a:r>
            <a:r>
              <a:rPr lang="en-US" altLang="zh-CN" dirty="0"/>
              <a:t>. </a:t>
            </a:r>
          </a:p>
          <a:p>
            <a:r>
              <a:rPr lang="en-US" altLang="zh-CN" b="1" dirty="0" err="1"/>
              <a:t>ctid</a:t>
            </a:r>
            <a:r>
              <a:rPr lang="en-US" altLang="zh-CN" dirty="0"/>
              <a:t> is the name for the current task identifier t.</a:t>
            </a:r>
          </a:p>
          <a:p>
            <a:r>
              <a:rPr lang="en-US" altLang="zh-CN" b="1" dirty="0" err="1"/>
              <a:t>wt</a:t>
            </a:r>
            <a:r>
              <a:rPr lang="en-US" altLang="zh-CN" dirty="0"/>
              <a:t> represents the type of waiting, including waiting for a mutex </a:t>
            </a:r>
            <a:r>
              <a:rPr lang="en-US" altLang="zh-CN" dirty="0" err="1"/>
              <a:t>mtx</a:t>
            </a:r>
            <a:r>
              <a:rPr lang="en-US" altLang="zh-CN" dirty="0"/>
              <a:t>(</a:t>
            </a:r>
            <a:r>
              <a:rPr lang="en-US" altLang="zh-CN" dirty="0" err="1"/>
              <a:t>eid</a:t>
            </a:r>
            <a:r>
              <a:rPr lang="en-US" altLang="zh-CN" dirty="0"/>
              <a:t>) and waiting for a </a:t>
            </a:r>
            <a:r>
              <a:rPr lang="en-US" altLang="zh-CN" b="1" dirty="0"/>
              <a:t>duration tm</a:t>
            </a:r>
            <a:r>
              <a:rPr lang="en-US" altLang="zh-CN" dirty="0"/>
              <a:t> etc.. </a:t>
            </a:r>
          </a:p>
          <a:p>
            <a:r>
              <a:rPr lang="en-US" altLang="zh-CN" b="1" dirty="0" err="1"/>
              <a:t>ecbls</a:t>
            </a:r>
            <a:r>
              <a:rPr lang="en-US" altLang="zh-CN" b="1" dirty="0"/>
              <a:t> </a:t>
            </a:r>
            <a:r>
              <a:rPr lang="en-US" altLang="zh-CN" dirty="0"/>
              <a:t>is the name for the high-level abstract event control block (ECB) list β, which maps the event identifiers to abstract events, including abstract mutexes, abstract message queues and so on. </a:t>
            </a:r>
          </a:p>
          <a:p>
            <a:r>
              <a:rPr lang="en-US" altLang="zh-CN" dirty="0"/>
              <a:t>The abstract mutex can be formalized as </a:t>
            </a:r>
            <a:r>
              <a:rPr lang="en-US" altLang="zh-CN" b="1" dirty="0"/>
              <a:t>mutex(pr; w</a:t>
            </a:r>
            <a:r>
              <a:rPr lang="en-US" altLang="zh-CN" dirty="0"/>
              <a:t>), in which pr is the priority of the mutex and w is a pair of task identifiers and priorities. </a:t>
            </a:r>
          </a:p>
          <a:p>
            <a:r>
              <a:rPr lang="en-US" altLang="zh-CN" b="1" dirty="0" err="1"/>
              <a:t>ecbls</a:t>
            </a:r>
            <a:r>
              <a:rPr lang="en-US" altLang="zh-CN" dirty="0"/>
              <a:t> is used to implement mutexes. Note that the definition of the abstract state for ECB list is not tied to our framework, which means different kernel implementations may instantiate these abstract states with different settings.</a:t>
            </a:r>
            <a:endParaRPr lang="zh-CN" altLang="en-US"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20</a:t>
            </a:fld>
            <a:endParaRPr lang="zh-CN" altLang="en-US"/>
          </a:p>
        </p:txBody>
      </p:sp>
    </p:spTree>
    <p:extLst>
      <p:ext uri="{BB962C8B-B14F-4D97-AF65-F5344CB8AC3E}">
        <p14:creationId xmlns:p14="http://schemas.microsoft.com/office/powerpoint/2010/main" val="3495427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operational semantics rules for </a:t>
            </a:r>
            <a:r>
              <a:rPr lang="en-US" altLang="zh-CN" dirty="0" err="1"/>
              <a:t>programsteps</a:t>
            </a:r>
            <a:r>
              <a:rPr lang="en-US" altLang="zh-CN" dirty="0"/>
              <a:t> correspond to an execution step of the abstract kernel specification, a step of the </a:t>
            </a:r>
            <a:r>
              <a:rPr lang="en-US" altLang="zh-CN" b="1" dirty="0"/>
              <a:t>sched</a:t>
            </a:r>
            <a:r>
              <a:rPr lang="en-US" altLang="zh-CN" dirty="0"/>
              <a:t> command, a step to </a:t>
            </a:r>
            <a:r>
              <a:rPr lang="en-US" altLang="zh-CN" b="1" dirty="0"/>
              <a:t>handle events (abstractions for interrupts) </a:t>
            </a:r>
            <a:r>
              <a:rPr lang="en-US" altLang="zh-CN" dirty="0"/>
              <a:t>and a step of client execution.</a:t>
            </a:r>
            <a:endParaRPr lang="zh-CN" altLang="en-US"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22</a:t>
            </a:fld>
            <a:endParaRPr lang="zh-CN" altLang="en-US"/>
          </a:p>
        </p:txBody>
      </p:sp>
    </p:spTree>
    <p:extLst>
      <p:ext uri="{BB962C8B-B14F-4D97-AF65-F5344CB8AC3E}">
        <p14:creationId xmlns:p14="http://schemas.microsoft.com/office/powerpoint/2010/main" val="20065124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26</a:t>
            </a:fld>
            <a:endParaRPr lang="zh-CN" altLang="en-US"/>
          </a:p>
        </p:txBody>
      </p:sp>
    </p:spTree>
    <p:extLst>
      <p:ext uri="{BB962C8B-B14F-4D97-AF65-F5344CB8AC3E}">
        <p14:creationId xmlns:p14="http://schemas.microsoft.com/office/powerpoint/2010/main" val="976474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27</a:t>
            </a:fld>
            <a:endParaRPr lang="zh-CN" altLang="en-US"/>
          </a:p>
        </p:txBody>
      </p:sp>
    </p:spTree>
    <p:extLst>
      <p:ext uri="{BB962C8B-B14F-4D97-AF65-F5344CB8AC3E}">
        <p14:creationId xmlns:p14="http://schemas.microsoft.com/office/powerpoint/2010/main" val="838222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explained above, the assertions are interpreted over </a:t>
            </a:r>
            <a:r>
              <a:rPr lang="en-US" altLang="zh-CN" b="1" dirty="0"/>
              <a:t>relational states Θ</a:t>
            </a:r>
            <a:r>
              <a:rPr lang="en-US" altLang="zh-CN" dirty="0"/>
              <a:t>, which consist of the </a:t>
            </a:r>
            <a:r>
              <a:rPr lang="en-US" altLang="zh-CN" b="1" dirty="0"/>
              <a:t>low-level task-local states σ</a:t>
            </a:r>
            <a:r>
              <a:rPr lang="en-US" altLang="zh-CN" dirty="0"/>
              <a:t>, </a:t>
            </a:r>
            <a:r>
              <a:rPr lang="en-US" altLang="zh-CN" b="1" dirty="0"/>
              <a:t>the high-level abstract states Σ</a:t>
            </a:r>
            <a:r>
              <a:rPr lang="en-US" altLang="zh-CN" dirty="0"/>
              <a:t>, and </a:t>
            </a:r>
            <a:r>
              <a:rPr lang="en-US" altLang="zh-CN" b="1" dirty="0"/>
              <a:t>the abstract statements s </a:t>
            </a:r>
            <a:r>
              <a:rPr lang="en-US" altLang="zh-CN" dirty="0"/>
              <a:t>that the low-level code needs to refine. Σ and s are defined in Fig. 10. σ, as shown in Fig. 18, consists of a task-local view m of program variables and memory, and also the global </a:t>
            </a:r>
            <a:r>
              <a:rPr lang="en-US" altLang="zh-CN" dirty="0" err="1"/>
              <a:t>isr</a:t>
            </a:r>
            <a:r>
              <a:rPr lang="en-US" altLang="zh-CN" dirty="0"/>
              <a:t> register and the task-local interrupt states δ (see Fig. 4). Here m contains the global and local variables (G and E respectively) and the memory M, whose definitions are omitted.</a:t>
            </a:r>
          </a:p>
        </p:txBody>
      </p:sp>
      <p:sp>
        <p:nvSpPr>
          <p:cNvPr id="4" name="灯片编号占位符 3"/>
          <p:cNvSpPr>
            <a:spLocks noGrp="1"/>
          </p:cNvSpPr>
          <p:nvPr>
            <p:ph type="sldNum" sz="quarter" idx="5"/>
          </p:nvPr>
        </p:nvSpPr>
        <p:spPr/>
        <p:txBody>
          <a:bodyPr/>
          <a:lstStyle/>
          <a:p>
            <a:fld id="{7B219233-BD13-427E-8493-7C0DF9D750FB}" type="slidenum">
              <a:rPr lang="zh-CN" altLang="en-US" smtClean="0"/>
              <a:t>28</a:t>
            </a:fld>
            <a:endParaRPr lang="zh-CN" altLang="en-US"/>
          </a:p>
        </p:txBody>
      </p:sp>
    </p:spTree>
    <p:extLst>
      <p:ext uri="{BB962C8B-B14F-4D97-AF65-F5344CB8AC3E}">
        <p14:creationId xmlns:p14="http://schemas.microsoft.com/office/powerpoint/2010/main" val="3172084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key contribution of the work is to adapt existing theories on </a:t>
            </a:r>
            <a:r>
              <a:rPr lang="en-US" altLang="zh-CN" b="1" dirty="0"/>
              <a:t>interrupt verification </a:t>
            </a:r>
            <a:r>
              <a:rPr lang="en-US" altLang="zh-CN" dirty="0"/>
              <a:t>and </a:t>
            </a:r>
            <a:r>
              <a:rPr lang="en-US" altLang="zh-CN" b="1" dirty="0"/>
              <a:t>contextual refinement </a:t>
            </a:r>
            <a:r>
              <a:rPr lang="en-US" altLang="zh-CN" dirty="0"/>
              <a:t>of concurrent programs ,</a:t>
            </a:r>
            <a:r>
              <a:rPr lang="zh-CN" altLang="en-US" dirty="0"/>
              <a:t> </a:t>
            </a:r>
            <a:r>
              <a:rPr lang="en-US" altLang="zh-CN" dirty="0"/>
              <a:t>and integrate them into a framework for real-world preemptive OS kernel verification.</a:t>
            </a:r>
          </a:p>
          <a:p>
            <a:endParaRPr lang="zh-CN" altLang="en-US"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3</a:t>
            </a:fld>
            <a:endParaRPr lang="zh-CN" altLang="en-US"/>
          </a:p>
        </p:txBody>
      </p:sp>
    </p:spTree>
    <p:extLst>
      <p:ext uri="{BB962C8B-B14F-4D97-AF65-F5344CB8AC3E}">
        <p14:creationId xmlns:p14="http://schemas.microsoft.com/office/powerpoint/2010/main" val="2317640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consider three entities, the application A, the abstract specifications of the system APIs and interrupt handlers O’, and their concrete implementations O. When system calls are made or interrupts are handled, routines in O are invoked in the real execution, while in the programmers’ mind those in O’ are invoked instead at the abstract level.</a:t>
            </a:r>
          </a:p>
          <a:p>
            <a:endParaRPr lang="zh-CN" altLang="en-US"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6</a:t>
            </a:fld>
            <a:endParaRPr lang="zh-CN" altLang="en-US"/>
          </a:p>
        </p:txBody>
      </p:sp>
    </p:spTree>
    <p:extLst>
      <p:ext uri="{BB962C8B-B14F-4D97-AF65-F5344CB8AC3E}">
        <p14:creationId xmlns:p14="http://schemas.microsoft.com/office/powerpoint/2010/main" val="108750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output command </a:t>
            </a:r>
            <a:r>
              <a:rPr lang="en-US" altLang="zh-CN" b="1" dirty="0"/>
              <a:t>print e </a:t>
            </a:r>
            <a:r>
              <a:rPr lang="en-US" altLang="zh-CN" dirty="0"/>
              <a:t>generates observable event, which is used to define observable event traces needed in our definition of refinement.</a:t>
            </a:r>
            <a:endParaRPr lang="zh-CN" altLang="en-US"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11</a:t>
            </a:fld>
            <a:endParaRPr lang="zh-CN" altLang="en-US"/>
          </a:p>
        </p:txBody>
      </p:sp>
    </p:spTree>
    <p:extLst>
      <p:ext uri="{BB962C8B-B14F-4D97-AF65-F5344CB8AC3E}">
        <p14:creationId xmlns:p14="http://schemas.microsoft.com/office/powerpoint/2010/main" val="3125851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CF32B-38D9-BD3F-6D4C-CB575FDA269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CE6E810-176A-5735-5883-2AA03934CEE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5C0F097-3429-197B-C6FB-E59318B33963}"/>
              </a:ext>
            </a:extLst>
          </p:cNvPr>
          <p:cNvSpPr>
            <a:spLocks noGrp="1"/>
          </p:cNvSpPr>
          <p:nvPr>
            <p:ph type="body" idx="1"/>
          </p:nvPr>
        </p:nvSpPr>
        <p:spPr/>
        <p:txBody>
          <a:bodyPr/>
          <a:lstStyle/>
          <a:p>
            <a:r>
              <a:rPr lang="en-US" altLang="zh-CN" b="1" dirty="0"/>
              <a:t>switch x</a:t>
            </a:r>
            <a:r>
              <a:rPr lang="en-US" altLang="zh-CN" dirty="0"/>
              <a:t> switches to the target task x. </a:t>
            </a:r>
          </a:p>
          <a:p>
            <a:r>
              <a:rPr lang="en-US" altLang="zh-CN" b="1" dirty="0" err="1"/>
              <a:t>encrt</a:t>
            </a:r>
            <a:r>
              <a:rPr lang="en-US" altLang="zh-CN" b="1" dirty="0"/>
              <a:t> </a:t>
            </a:r>
            <a:r>
              <a:rPr lang="en-US" altLang="zh-CN" dirty="0"/>
              <a:t>enters a critical region by disabling interrupts. It also saves the old IF onto the stack to allow </a:t>
            </a:r>
            <a:r>
              <a:rPr lang="en-US" altLang="zh-CN" dirty="0" err="1"/>
              <a:t>nestedcritical</a:t>
            </a:r>
            <a:r>
              <a:rPr lang="en-US" altLang="zh-CN" dirty="0"/>
              <a:t> regions. Note we use </a:t>
            </a:r>
            <a:r>
              <a:rPr lang="en-US" altLang="zh-CN" b="1" dirty="0" err="1"/>
              <a:t>ie</a:t>
            </a:r>
            <a:r>
              <a:rPr lang="en-US" altLang="zh-CN" dirty="0"/>
              <a:t> to model the IF flag and abstract away other bits in the hardware EFLAGS register. </a:t>
            </a:r>
          </a:p>
          <a:p>
            <a:r>
              <a:rPr lang="en-US" altLang="zh-CN" b="1" dirty="0" err="1"/>
              <a:t>excrt</a:t>
            </a:r>
            <a:r>
              <a:rPr lang="en-US" altLang="zh-CN" b="1" dirty="0"/>
              <a:t> </a:t>
            </a:r>
            <a:r>
              <a:rPr lang="en-US" altLang="zh-CN" dirty="0"/>
              <a:t>exits the current critical region by popping the stack to recover </a:t>
            </a:r>
            <a:r>
              <a:rPr lang="en-US" altLang="zh-CN" b="1" dirty="0" err="1"/>
              <a:t>ie</a:t>
            </a:r>
            <a:r>
              <a:rPr lang="en-US" altLang="zh-CN" dirty="0"/>
              <a:t>. Since we hide stacks in our state model, we use an abstract stack </a:t>
            </a:r>
            <a:r>
              <a:rPr lang="en-US" altLang="zh-CN" b="1" dirty="0"/>
              <a:t>cs</a:t>
            </a:r>
            <a:r>
              <a:rPr lang="en-US" altLang="zh-CN" dirty="0"/>
              <a:t> to save the historical </a:t>
            </a:r>
            <a:r>
              <a:rPr lang="en-US" altLang="zh-CN" b="1" dirty="0" err="1"/>
              <a:t>ie</a:t>
            </a:r>
            <a:r>
              <a:rPr lang="en-US" altLang="zh-CN" dirty="0"/>
              <a:t> bits (see Fig. 6, which is explained below). </a:t>
            </a:r>
          </a:p>
          <a:p>
            <a:r>
              <a:rPr lang="en-US" altLang="zh-CN" b="1" dirty="0" err="1"/>
              <a:t>eoi</a:t>
            </a:r>
            <a:r>
              <a:rPr lang="en-US" altLang="zh-CN" b="1" dirty="0"/>
              <a:t> k</a:t>
            </a:r>
            <a:r>
              <a:rPr lang="en-US" altLang="zh-CN" dirty="0"/>
              <a:t> clears the k-</a:t>
            </a:r>
            <a:r>
              <a:rPr lang="en-US" altLang="zh-CN" dirty="0" err="1"/>
              <a:t>th</a:t>
            </a:r>
            <a:r>
              <a:rPr lang="en-US" altLang="zh-CN" dirty="0"/>
              <a:t> bit in </a:t>
            </a:r>
            <a:r>
              <a:rPr lang="en-US" altLang="zh-CN" dirty="0" err="1"/>
              <a:t>isr</a:t>
            </a:r>
            <a:r>
              <a:rPr lang="en-US" altLang="zh-CN" dirty="0"/>
              <a:t>, indicating that the k-</a:t>
            </a:r>
            <a:r>
              <a:rPr lang="en-US" altLang="zh-CN" dirty="0" err="1"/>
              <a:t>th</a:t>
            </a:r>
            <a:r>
              <a:rPr lang="en-US" altLang="zh-CN" dirty="0"/>
              <a:t> interrupt is no longer in service. </a:t>
            </a:r>
          </a:p>
          <a:p>
            <a:r>
              <a:rPr lang="en-US" altLang="zh-CN" b="1" dirty="0" err="1"/>
              <a:t>iext</a:t>
            </a:r>
            <a:r>
              <a:rPr lang="en-US" altLang="zh-CN" dirty="0"/>
              <a:t> enables interrupts and returns to the interrupted program.</a:t>
            </a:r>
          </a:p>
          <a:p>
            <a:r>
              <a:rPr lang="en-US" altLang="zh-CN" dirty="0"/>
              <a:t>The kernel implementation O consists of the system API implementation </a:t>
            </a:r>
            <a:r>
              <a:rPr lang="en-US" altLang="zh-CN" dirty="0" err="1"/>
              <a:t>ηa</a:t>
            </a:r>
            <a:r>
              <a:rPr lang="en-US" altLang="zh-CN" dirty="0"/>
              <a:t>, the internal functions </a:t>
            </a:r>
            <a:r>
              <a:rPr lang="en-US" altLang="zh-CN" dirty="0" err="1"/>
              <a:t>ηi</a:t>
            </a:r>
            <a:r>
              <a:rPr lang="en-US" altLang="zh-CN" dirty="0"/>
              <a:t> and the interrupt handlers θ. The internal functions are called only by code in </a:t>
            </a:r>
            <a:r>
              <a:rPr lang="en-US" altLang="zh-CN" dirty="0" err="1"/>
              <a:t>ηa</a:t>
            </a:r>
            <a:r>
              <a:rPr lang="en-US" altLang="zh-CN" dirty="0"/>
              <a:t> or θ. </a:t>
            </a:r>
          </a:p>
          <a:p>
            <a:r>
              <a:rPr lang="en-US" altLang="zh-CN" dirty="0"/>
              <a:t>θ is a sequence of N interrupt handlers, where N is the maximum number of interrupts we support. The handler with the lower identifier has the higher priority. </a:t>
            </a:r>
          </a:p>
          <a:p>
            <a:r>
              <a:rPr lang="en-US" altLang="zh-CN" dirty="0"/>
              <a:t>Then a complete low-level program P is defined as a pair of the application code A and the kernel code O.</a:t>
            </a:r>
            <a:endParaRPr lang="zh-CN" altLang="en-US" dirty="0"/>
          </a:p>
        </p:txBody>
      </p:sp>
      <p:sp>
        <p:nvSpPr>
          <p:cNvPr id="4" name="灯片编号占位符 3">
            <a:extLst>
              <a:ext uri="{FF2B5EF4-FFF2-40B4-BE49-F238E27FC236}">
                <a16:creationId xmlns:a16="http://schemas.microsoft.com/office/drawing/2014/main" id="{8280A581-C76B-6D6D-AE48-46D9C58ACE89}"/>
              </a:ext>
            </a:extLst>
          </p:cNvPr>
          <p:cNvSpPr>
            <a:spLocks noGrp="1"/>
          </p:cNvSpPr>
          <p:nvPr>
            <p:ph type="sldNum" sz="quarter" idx="5"/>
          </p:nvPr>
        </p:nvSpPr>
        <p:spPr/>
        <p:txBody>
          <a:bodyPr/>
          <a:lstStyle/>
          <a:p>
            <a:fld id="{7B219233-BD13-427E-8493-7C0DF9D750FB}" type="slidenum">
              <a:rPr lang="zh-CN" altLang="en-US" smtClean="0"/>
              <a:t>12</a:t>
            </a:fld>
            <a:endParaRPr lang="zh-CN" altLang="en-US"/>
          </a:p>
        </p:txBody>
      </p:sp>
    </p:spTree>
    <p:extLst>
      <p:ext uri="{BB962C8B-B14F-4D97-AF65-F5344CB8AC3E}">
        <p14:creationId xmlns:p14="http://schemas.microsoft.com/office/powerpoint/2010/main" val="900029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we present the common machine states for the two levels. </a:t>
            </a:r>
          </a:p>
          <a:p>
            <a:r>
              <a:rPr lang="en-US" altLang="zh-CN" dirty="0"/>
              <a:t>The </a:t>
            </a:r>
            <a:r>
              <a:rPr lang="en-US" altLang="zh-CN" b="1" dirty="0"/>
              <a:t>memory M </a:t>
            </a:r>
            <a:r>
              <a:rPr lang="en-US" altLang="zh-CN" dirty="0"/>
              <a:t>is modeled as a partial function from addresses to values. </a:t>
            </a:r>
          </a:p>
          <a:p>
            <a:r>
              <a:rPr lang="en-US" altLang="zh-CN" dirty="0"/>
              <a:t>The </a:t>
            </a:r>
            <a:r>
              <a:rPr lang="en-US" altLang="zh-CN" b="1" dirty="0"/>
              <a:t>global symbol table G </a:t>
            </a:r>
            <a:r>
              <a:rPr lang="en-US" altLang="zh-CN" dirty="0"/>
              <a:t>and the </a:t>
            </a:r>
            <a:r>
              <a:rPr lang="en-US" altLang="zh-CN" b="1" dirty="0"/>
              <a:t>local symbol table E </a:t>
            </a:r>
            <a:r>
              <a:rPr lang="en-US" altLang="zh-CN" dirty="0"/>
              <a:t>map program variables to addresses. </a:t>
            </a:r>
          </a:p>
          <a:p>
            <a:r>
              <a:rPr lang="en-US" altLang="zh-CN" dirty="0"/>
              <a:t>Note that we use a flat memory model to simplify the presentation. The basic memory operations follow the block-based memory model in </a:t>
            </a:r>
            <a:r>
              <a:rPr lang="en-US" altLang="zh-CN" dirty="0" err="1"/>
              <a:t>CompCert</a:t>
            </a:r>
            <a:r>
              <a:rPr lang="en-US" altLang="zh-CN" dirty="0"/>
              <a:t> [17]. </a:t>
            </a:r>
          </a:p>
          <a:p>
            <a:r>
              <a:rPr lang="en-US" altLang="zh-CN" b="1" dirty="0"/>
              <a:t>Π </a:t>
            </a:r>
            <a:r>
              <a:rPr lang="en-US" altLang="zh-CN" dirty="0"/>
              <a:t>maps the task identifiers to their local symbol tables. </a:t>
            </a:r>
          </a:p>
          <a:p>
            <a:r>
              <a:rPr lang="en-US" altLang="zh-CN" b="1" dirty="0"/>
              <a:t>∆</a:t>
            </a:r>
            <a:r>
              <a:rPr lang="en-US" altLang="zh-CN" dirty="0"/>
              <a:t> consists of the global symbol table G, the set of local symbol tables Π and the memory M.</a:t>
            </a:r>
          </a:p>
          <a:p>
            <a:r>
              <a:rPr lang="en-US" altLang="zh-CN" dirty="0"/>
              <a:t>For the </a:t>
            </a:r>
            <a:r>
              <a:rPr lang="en-US" altLang="zh-CN" b="1" dirty="0"/>
              <a:t>expression continuations </a:t>
            </a:r>
            <a:r>
              <a:rPr lang="en-US" altLang="zh-CN" b="1" dirty="0" err="1"/>
              <a:t>κe</a:t>
            </a:r>
            <a:r>
              <a:rPr lang="en-US" altLang="zh-CN" dirty="0"/>
              <a:t>, they can be ◦ which means that there is nothing left to be evaluated, or some other standard cases.</a:t>
            </a:r>
          </a:p>
          <a:p>
            <a:r>
              <a:rPr lang="en-US" altLang="zh-CN" dirty="0"/>
              <a:t>For the </a:t>
            </a:r>
            <a:r>
              <a:rPr lang="en-US" altLang="zh-CN" b="1" dirty="0"/>
              <a:t>statement continuations </a:t>
            </a:r>
            <a:r>
              <a:rPr lang="en-US" altLang="zh-CN" b="1" dirty="0" err="1"/>
              <a:t>κs</a:t>
            </a:r>
            <a:r>
              <a:rPr lang="en-US" altLang="zh-CN" dirty="0"/>
              <a:t>, • means that there is nothing left to be done. </a:t>
            </a:r>
          </a:p>
          <a:p>
            <a:r>
              <a:rPr lang="en-US" altLang="zh-CN" dirty="0"/>
              <a:t>When the currently running task is interrupted, we use </a:t>
            </a:r>
            <a:r>
              <a:rPr lang="en-US" altLang="zh-CN" b="1" dirty="0"/>
              <a:t>(c; </a:t>
            </a:r>
            <a:r>
              <a:rPr lang="en-US" altLang="zh-CN" b="1" dirty="0" err="1"/>
              <a:t>κe</a:t>
            </a:r>
            <a:r>
              <a:rPr lang="en-US" altLang="zh-CN" b="1" dirty="0"/>
              <a:t>; E)·</a:t>
            </a:r>
            <a:r>
              <a:rPr lang="en-US" altLang="zh-CN" b="1" dirty="0" err="1"/>
              <a:t>κs</a:t>
            </a:r>
            <a:r>
              <a:rPr lang="en-US" altLang="zh-CN" b="1" dirty="0"/>
              <a:t> </a:t>
            </a:r>
            <a:r>
              <a:rPr lang="en-US" altLang="zh-CN" dirty="0"/>
              <a:t>to save the execution context for the current task. Since the interrupt may happen when evaluating an expression, we need to record the current evaluation c, the expression continuation </a:t>
            </a:r>
            <a:r>
              <a:rPr lang="en-US" altLang="zh-CN" dirty="0" err="1"/>
              <a:t>κe</a:t>
            </a:r>
            <a:r>
              <a:rPr lang="en-US" altLang="zh-CN" dirty="0"/>
              <a:t> and the current local symbol table E for resuming the execution context in the future. </a:t>
            </a:r>
          </a:p>
          <a:p>
            <a:r>
              <a:rPr lang="en-US" altLang="zh-CN" dirty="0"/>
              <a:t>We use </a:t>
            </a:r>
            <a:r>
              <a:rPr lang="en-US" altLang="zh-CN" b="1" dirty="0"/>
              <a:t>(f; v; ¯ e¯) · </a:t>
            </a:r>
            <a:r>
              <a:rPr lang="en-US" altLang="zh-CN" b="1" dirty="0" err="1"/>
              <a:t>κs</a:t>
            </a:r>
            <a:r>
              <a:rPr lang="en-US" altLang="zh-CN" b="1" dirty="0"/>
              <a:t> </a:t>
            </a:r>
            <a:r>
              <a:rPr lang="en-US" altLang="zh-CN" dirty="0"/>
              <a:t>to save intermediate results of calculating function arguments. </a:t>
            </a:r>
          </a:p>
          <a:p>
            <a:r>
              <a:rPr lang="en-US" altLang="zh-CN" b="1" dirty="0"/>
              <a:t>(f; s; E)· </a:t>
            </a:r>
            <a:r>
              <a:rPr lang="en-US" altLang="zh-CN" b="1" dirty="0" err="1"/>
              <a:t>κs</a:t>
            </a:r>
            <a:r>
              <a:rPr lang="en-US" altLang="zh-CN" b="1" dirty="0"/>
              <a:t> </a:t>
            </a:r>
            <a:r>
              <a:rPr lang="en-US" altLang="zh-CN" dirty="0"/>
              <a:t>is used to save the context when doing function calls.</a:t>
            </a:r>
          </a:p>
          <a:p>
            <a:endParaRPr lang="en-US" altLang="zh-CN" dirty="0"/>
          </a:p>
          <a:p>
            <a:r>
              <a:rPr lang="en-US" altLang="zh-CN" dirty="0"/>
              <a:t>We also introduce some runtime statements for defining the small-step operational semantics.</a:t>
            </a:r>
          </a:p>
          <a:p>
            <a:r>
              <a:rPr lang="en-US" altLang="zh-CN" dirty="0"/>
              <a:t>For instance, </a:t>
            </a:r>
            <a:r>
              <a:rPr lang="en-US" altLang="zh-CN" b="1" dirty="0" err="1"/>
              <a:t>fexec</a:t>
            </a:r>
            <a:r>
              <a:rPr lang="en-US" altLang="zh-CN" b="1" dirty="0"/>
              <a:t>(f; v¯)</a:t>
            </a:r>
            <a:r>
              <a:rPr lang="en-US" altLang="zh-CN" dirty="0"/>
              <a:t> is an intermediate statement for calling a function. </a:t>
            </a:r>
          </a:p>
          <a:p>
            <a:r>
              <a:rPr lang="en-US" altLang="zh-CN" b="1" dirty="0" err="1"/>
              <a:t>alloc</a:t>
            </a:r>
            <a:r>
              <a:rPr lang="en-US" altLang="zh-CN" b="1" dirty="0"/>
              <a:t>(¯v; D) </a:t>
            </a:r>
            <a:r>
              <a:rPr lang="en-US" altLang="zh-CN" dirty="0"/>
              <a:t>is used to do memory allocations for local variables and parameters in a function. </a:t>
            </a:r>
          </a:p>
        </p:txBody>
      </p:sp>
      <p:sp>
        <p:nvSpPr>
          <p:cNvPr id="4" name="灯片编号占位符 3"/>
          <p:cNvSpPr>
            <a:spLocks noGrp="1"/>
          </p:cNvSpPr>
          <p:nvPr>
            <p:ph type="sldNum" sz="quarter" idx="5"/>
          </p:nvPr>
        </p:nvSpPr>
        <p:spPr/>
        <p:txBody>
          <a:bodyPr/>
          <a:lstStyle/>
          <a:p>
            <a:fld id="{7B219233-BD13-427E-8493-7C0DF9D750FB}" type="slidenum">
              <a:rPr lang="zh-CN" altLang="en-US" smtClean="0"/>
              <a:t>13</a:t>
            </a:fld>
            <a:endParaRPr lang="zh-CN" altLang="en-US"/>
          </a:p>
        </p:txBody>
      </p:sp>
    </p:spTree>
    <p:extLst>
      <p:ext uri="{BB962C8B-B14F-4D97-AF65-F5344CB8AC3E}">
        <p14:creationId xmlns:p14="http://schemas.microsoft.com/office/powerpoint/2010/main" val="4153624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err="1"/>
              <a:t>ie</a:t>
            </a:r>
            <a:r>
              <a:rPr lang="en-US" altLang="zh-CN" dirty="0"/>
              <a:t> is a </a:t>
            </a:r>
            <a:r>
              <a:rPr lang="en-US" altLang="zh-CN" dirty="0" err="1"/>
              <a:t>boolean</a:t>
            </a:r>
            <a:r>
              <a:rPr lang="en-US" altLang="zh-CN" dirty="0"/>
              <a:t> flag used to turn on/off interrupts.</a:t>
            </a:r>
          </a:p>
          <a:p>
            <a:r>
              <a:rPr lang="en-US" altLang="zh-CN" b="1" dirty="0" err="1"/>
              <a:t>isr</a:t>
            </a:r>
            <a:r>
              <a:rPr lang="en-US" altLang="zh-CN" dirty="0"/>
              <a:t> is a sequence of </a:t>
            </a:r>
            <a:r>
              <a:rPr lang="en-US" altLang="zh-CN" dirty="0" err="1"/>
              <a:t>boolean</a:t>
            </a:r>
            <a:r>
              <a:rPr lang="en-US" altLang="zh-CN" dirty="0"/>
              <a:t> flags, one for each interrupt. </a:t>
            </a:r>
          </a:p>
          <a:p>
            <a:r>
              <a:rPr lang="en-US" altLang="zh-CN" dirty="0"/>
              <a:t>The </a:t>
            </a:r>
            <a:r>
              <a:rPr lang="en-US" altLang="zh-CN" b="1" dirty="0"/>
              <a:t>stack cs </a:t>
            </a:r>
            <a:r>
              <a:rPr lang="en-US" altLang="zh-CN" dirty="0"/>
              <a:t>records</a:t>
            </a:r>
            <a:r>
              <a:rPr lang="zh-CN" altLang="en-US" dirty="0"/>
              <a:t> </a:t>
            </a:r>
            <a:r>
              <a:rPr lang="en-US" altLang="zh-CN" dirty="0"/>
              <a:t>the historical values of </a:t>
            </a:r>
            <a:r>
              <a:rPr lang="en-US" altLang="zh-CN" dirty="0" err="1"/>
              <a:t>ie</a:t>
            </a:r>
            <a:r>
              <a:rPr lang="en-US" altLang="zh-CN" dirty="0"/>
              <a:t>, which are pushed whenever the execution enters a critical region. It is used to support nested critical regions. </a:t>
            </a:r>
          </a:p>
          <a:p>
            <a:r>
              <a:rPr lang="en-US" altLang="zh-CN" dirty="0"/>
              <a:t>The </a:t>
            </a:r>
            <a:r>
              <a:rPr lang="en-US" altLang="zh-CN" b="1" dirty="0"/>
              <a:t>task-local stack is </a:t>
            </a:r>
            <a:r>
              <a:rPr lang="en-US" altLang="zh-CN" dirty="0"/>
              <a:t>records the sequence of interrupts that interrupt the execution of this task. It is auxiliary data introduced for verification purpose. </a:t>
            </a:r>
          </a:p>
          <a:p>
            <a:r>
              <a:rPr lang="en-US" altLang="zh-CN" dirty="0"/>
              <a:t>Then the </a:t>
            </a:r>
            <a:r>
              <a:rPr lang="en-US" altLang="zh-CN" b="1" dirty="0"/>
              <a:t>task-local interrupt status δ</a:t>
            </a:r>
            <a:r>
              <a:rPr lang="en-US" altLang="zh-CN" dirty="0"/>
              <a:t> is defined as a triple (</a:t>
            </a:r>
            <a:r>
              <a:rPr lang="en-US" altLang="zh-CN" dirty="0" err="1"/>
              <a:t>ie</a:t>
            </a:r>
            <a:r>
              <a:rPr lang="en-US" altLang="zh-CN" dirty="0"/>
              <a:t>; is; cs). </a:t>
            </a:r>
          </a:p>
          <a:p>
            <a:r>
              <a:rPr lang="en-US" altLang="zh-CN" b="1" dirty="0"/>
              <a:t>π </a:t>
            </a:r>
            <a:r>
              <a:rPr lang="en-US" altLang="zh-CN" dirty="0"/>
              <a:t>records the δ of each task.</a:t>
            </a:r>
          </a:p>
          <a:p>
            <a:r>
              <a:rPr lang="en-US" altLang="zh-CN" dirty="0"/>
              <a:t>The </a:t>
            </a:r>
            <a:r>
              <a:rPr lang="en-US" altLang="zh-CN" b="1" dirty="0"/>
              <a:t>kernel level state Λ </a:t>
            </a:r>
            <a:r>
              <a:rPr lang="en-US" altLang="zh-CN" dirty="0"/>
              <a:t>consists of the general C state ∆, the global </a:t>
            </a:r>
            <a:r>
              <a:rPr lang="en-US" altLang="zh-CN" dirty="0" err="1"/>
              <a:t>isr</a:t>
            </a:r>
            <a:r>
              <a:rPr lang="en-US" altLang="zh-CN" dirty="0"/>
              <a:t> register and the set π of task-local interrupt status.</a:t>
            </a:r>
          </a:p>
          <a:p>
            <a:r>
              <a:rPr lang="en-US" altLang="zh-CN" dirty="0"/>
              <a:t>The </a:t>
            </a:r>
            <a:r>
              <a:rPr lang="en-US" altLang="zh-CN" b="1" dirty="0"/>
              <a:t>whole program configuration W</a:t>
            </a:r>
            <a:r>
              <a:rPr lang="en-US" altLang="zh-CN" dirty="0"/>
              <a:t> now consists of the </a:t>
            </a:r>
            <a:r>
              <a:rPr lang="en-US" altLang="zh-CN" b="1" dirty="0"/>
              <a:t>task pool T</a:t>
            </a:r>
            <a:r>
              <a:rPr lang="en-US" altLang="zh-CN" dirty="0"/>
              <a:t>, </a:t>
            </a:r>
            <a:r>
              <a:rPr lang="en-US" altLang="zh-CN" b="1" dirty="0"/>
              <a:t>the client state ∆</a:t>
            </a:r>
            <a:r>
              <a:rPr lang="en-US" altLang="zh-CN" dirty="0"/>
              <a:t>, </a:t>
            </a:r>
            <a:r>
              <a:rPr lang="en-US" altLang="zh-CN" b="1" dirty="0"/>
              <a:t>the kernel state Λ</a:t>
            </a:r>
            <a:r>
              <a:rPr lang="en-US" altLang="zh-CN" dirty="0"/>
              <a:t>, and </a:t>
            </a:r>
            <a:r>
              <a:rPr lang="en-US" altLang="zh-CN" b="1" dirty="0"/>
              <a:t>the identifier t of the current task</a:t>
            </a:r>
            <a:r>
              <a:rPr lang="en-US" altLang="zh-CN" dirty="0"/>
              <a:t>. </a:t>
            </a:r>
          </a:p>
          <a:p>
            <a:endParaRPr lang="en-US" altLang="zh-CN" dirty="0"/>
          </a:p>
          <a:p>
            <a:r>
              <a:rPr lang="en-US" altLang="zh-CN" dirty="0"/>
              <a:t>Note that </a:t>
            </a:r>
            <a:r>
              <a:rPr lang="en-US" altLang="zh-CN" b="1" dirty="0"/>
              <a:t>W contains two pieces of ∆</a:t>
            </a:r>
            <a:r>
              <a:rPr lang="en-US" altLang="zh-CN" dirty="0"/>
              <a:t>, one for user applications (clients), the other inside Λ for the kernel. Separating the data into two parts prevents user applications from accessing kernel data. Applications trying to access data unavailable in the client ∆ will trigger a runtime error in our operational semantics.</a:t>
            </a:r>
            <a:endParaRPr lang="zh-CN" altLang="en-US"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14</a:t>
            </a:fld>
            <a:endParaRPr lang="zh-CN" altLang="en-US"/>
          </a:p>
        </p:txBody>
      </p:sp>
    </p:spTree>
    <p:extLst>
      <p:ext uri="{BB962C8B-B14F-4D97-AF65-F5344CB8AC3E}">
        <p14:creationId xmlns:p14="http://schemas.microsoft.com/office/powerpoint/2010/main" val="1647406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t>
            </a:r>
            <a:r>
              <a:rPr lang="en-US" altLang="zh-CN" b="1" dirty="0" err="1"/>
              <a:t>TClt</a:t>
            </a:r>
            <a:r>
              <a:rPr lang="en-US" altLang="zh-CN" b="1" dirty="0"/>
              <a:t> rule </a:t>
            </a:r>
            <a:r>
              <a:rPr lang="en-US" altLang="zh-CN" dirty="0"/>
              <a:t>executes the client code. Here </a:t>
            </a:r>
            <a:r>
              <a:rPr lang="en-US" altLang="zh-CN" dirty="0" err="1"/>
              <a:t>updCS</a:t>
            </a:r>
            <a:r>
              <a:rPr lang="en-US" altLang="zh-CN" dirty="0"/>
              <a:t>(∆; t; m0) updates the local data of t in ∆ with the new m0.</a:t>
            </a:r>
            <a:endParaRPr lang="zh-CN" altLang="en-US"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18</a:t>
            </a:fld>
            <a:endParaRPr lang="zh-CN" altLang="en-US"/>
          </a:p>
        </p:txBody>
      </p:sp>
    </p:spTree>
    <p:extLst>
      <p:ext uri="{BB962C8B-B14F-4D97-AF65-F5344CB8AC3E}">
        <p14:creationId xmlns:p14="http://schemas.microsoft.com/office/powerpoint/2010/main" val="1388963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we only give the </a:t>
            </a:r>
            <a:r>
              <a:rPr lang="en-US" altLang="zh-CN" b="1" dirty="0" err="1"/>
              <a:t>Fn</a:t>
            </a:r>
            <a:r>
              <a:rPr lang="en-US" altLang="zh-CN" b="1" dirty="0"/>
              <a:t> ,Fa, </a:t>
            </a:r>
            <a:r>
              <a:rPr lang="en-US" altLang="zh-CN" b="1" dirty="0" err="1"/>
              <a:t>Feval</a:t>
            </a:r>
            <a:r>
              <a:rPr lang="en-US" altLang="zh-CN" b="1" dirty="0"/>
              <a:t>, </a:t>
            </a:r>
            <a:r>
              <a:rPr lang="en-US" altLang="zh-CN" b="1" dirty="0" err="1"/>
              <a:t>FEnter</a:t>
            </a:r>
            <a:r>
              <a:rPr lang="en-US" altLang="zh-CN" b="1" dirty="0"/>
              <a:t>, </a:t>
            </a:r>
            <a:r>
              <a:rPr lang="en-US" altLang="zh-CN" b="1" dirty="0" err="1"/>
              <a:t>FAlloc</a:t>
            </a:r>
            <a:r>
              <a:rPr lang="en-US" altLang="zh-CN" b="1" dirty="0"/>
              <a:t> and </a:t>
            </a:r>
            <a:r>
              <a:rPr lang="en-US" altLang="zh-CN" b="1" dirty="0" err="1"/>
              <a:t>FBody</a:t>
            </a:r>
            <a:r>
              <a:rPr lang="en-US" altLang="zh-CN" b="1" dirty="0"/>
              <a:t> </a:t>
            </a:r>
            <a:r>
              <a:rPr lang="en-US" altLang="zh-CN" dirty="0"/>
              <a:t>rules for executing a function call, other rules for standard C semantics are in our Coq code and omitted here. </a:t>
            </a:r>
          </a:p>
          <a:p>
            <a:r>
              <a:rPr lang="en-US" altLang="zh-CN" dirty="0"/>
              <a:t>When invoking a </a:t>
            </a:r>
            <a:r>
              <a:rPr lang="en-US" altLang="zh-CN" dirty="0" err="1"/>
              <a:t>function,it</a:t>
            </a:r>
            <a:r>
              <a:rPr lang="en-US" altLang="zh-CN" dirty="0"/>
              <a:t> firsts uses the </a:t>
            </a:r>
            <a:r>
              <a:rPr lang="en-US" altLang="zh-CN" b="1" dirty="0"/>
              <a:t>Fa </a:t>
            </a:r>
            <a:r>
              <a:rPr lang="en-US" altLang="zh-CN" dirty="0"/>
              <a:t>rule to evaluate the expressions of function arguments.</a:t>
            </a:r>
          </a:p>
          <a:p>
            <a:r>
              <a:rPr lang="en-US" altLang="zh-CN" dirty="0"/>
              <a:t>Then the </a:t>
            </a:r>
            <a:r>
              <a:rPr lang="en-US" altLang="zh-CN" b="1" dirty="0" err="1"/>
              <a:t>Feval</a:t>
            </a:r>
            <a:r>
              <a:rPr lang="en-US" altLang="zh-CN" dirty="0"/>
              <a:t> rule is applied for evaluating the next expression. </a:t>
            </a:r>
          </a:p>
          <a:p>
            <a:r>
              <a:rPr lang="en-US" altLang="zh-CN" dirty="0"/>
              <a:t>After all the arguments are evaluated to a value list, we use </a:t>
            </a:r>
            <a:r>
              <a:rPr lang="en-US" altLang="zh-CN" b="1" dirty="0" err="1"/>
              <a:t>FAlloc</a:t>
            </a:r>
            <a:r>
              <a:rPr lang="en-US" altLang="zh-CN" dirty="0"/>
              <a:t> to allocate memory blocks for local variables and arguments. </a:t>
            </a:r>
          </a:p>
          <a:p>
            <a:r>
              <a:rPr lang="en-US" altLang="zh-CN" dirty="0"/>
              <a:t>Finally, we apply the </a:t>
            </a:r>
            <a:r>
              <a:rPr lang="en-US" altLang="zh-CN" b="1" dirty="0" err="1"/>
              <a:t>FBody</a:t>
            </a:r>
            <a:r>
              <a:rPr lang="en-US" altLang="zh-CN" dirty="0"/>
              <a:t> rule to execute the function body after finishing local allocations. </a:t>
            </a:r>
          </a:p>
          <a:p>
            <a:r>
              <a:rPr lang="en-US" altLang="zh-CN" dirty="0"/>
              <a:t>Note that the dynamical statement </a:t>
            </a:r>
            <a:r>
              <a:rPr lang="en-US" altLang="zh-CN" b="1" dirty="0" err="1"/>
              <a:t>fexec</a:t>
            </a:r>
            <a:r>
              <a:rPr lang="en-US" altLang="zh-CN" b="1" dirty="0"/>
              <a:t>(f; v¯) </a:t>
            </a:r>
            <a:r>
              <a:rPr lang="en-US" altLang="zh-CN" dirty="0"/>
              <a:t>is the execution boundary between client-steps and and kernel-steps when client code invokes a kernel API.</a:t>
            </a:r>
          </a:p>
          <a:p>
            <a:endParaRPr lang="zh-CN" altLang="en-US"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19</a:t>
            </a:fld>
            <a:endParaRPr lang="zh-CN" altLang="en-US"/>
          </a:p>
        </p:txBody>
      </p:sp>
    </p:spTree>
    <p:extLst>
      <p:ext uri="{BB962C8B-B14F-4D97-AF65-F5344CB8AC3E}">
        <p14:creationId xmlns:p14="http://schemas.microsoft.com/office/powerpoint/2010/main" val="300286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71AAC-D742-DE89-9055-9BC144CE13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F4468F-2FDA-8D72-7228-8C10C2556F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A767F38-6707-B1F9-7157-CAE536EB9CFA}"/>
              </a:ext>
            </a:extLst>
          </p:cNvPr>
          <p:cNvSpPr>
            <a:spLocks noGrp="1"/>
          </p:cNvSpPr>
          <p:nvPr>
            <p:ph type="dt" sz="half" idx="10"/>
          </p:nvPr>
        </p:nvSpPr>
        <p:spPr/>
        <p:txBody>
          <a:bodyPr/>
          <a:lstStyle/>
          <a:p>
            <a:fld id="{C83D5982-AA41-4BB3-BD31-B5A54F605AC3}"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61F54DB6-F109-BC9C-1509-788D31033E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16DE30-528E-C6B1-B2EF-8457D2C92554}"/>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1866843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282C2-3C47-3A50-4AB9-FB179924745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E2E3C4-D2CF-5B4B-0286-A892A905CFC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61BB89-C741-1953-FEE7-BE3592D447E1}"/>
              </a:ext>
            </a:extLst>
          </p:cNvPr>
          <p:cNvSpPr>
            <a:spLocks noGrp="1"/>
          </p:cNvSpPr>
          <p:nvPr>
            <p:ph type="dt" sz="half" idx="10"/>
          </p:nvPr>
        </p:nvSpPr>
        <p:spPr/>
        <p:txBody>
          <a:bodyPr/>
          <a:lstStyle/>
          <a:p>
            <a:fld id="{C83D5982-AA41-4BB3-BD31-B5A54F605AC3}"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E6CAD2AB-608A-0BDA-91C4-0B00D77991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7C1D0A-5E68-3AF5-C610-364D9863B560}"/>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88709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86D3AF-6D7E-BA0F-D5DA-CC0F94C05B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0647E2D-C817-7E43-2FBF-04747E315BF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7D7CD3-9157-4E1E-169B-B8DD67674763}"/>
              </a:ext>
            </a:extLst>
          </p:cNvPr>
          <p:cNvSpPr>
            <a:spLocks noGrp="1"/>
          </p:cNvSpPr>
          <p:nvPr>
            <p:ph type="dt" sz="half" idx="10"/>
          </p:nvPr>
        </p:nvSpPr>
        <p:spPr/>
        <p:txBody>
          <a:bodyPr/>
          <a:lstStyle/>
          <a:p>
            <a:fld id="{C83D5982-AA41-4BB3-BD31-B5A54F605AC3}"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5660FF9A-F663-31A0-A016-A9D92D46BD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70B84D-82D9-A25A-2927-2E1516DD5EA4}"/>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85575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1AAD9-4A2A-6AAD-DEF5-AFFB800938B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E83DF73-CEE7-A3A7-C084-93BA6D0EC57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D10735-C226-ECF4-ABAF-882BA7483936}"/>
              </a:ext>
            </a:extLst>
          </p:cNvPr>
          <p:cNvSpPr>
            <a:spLocks noGrp="1"/>
          </p:cNvSpPr>
          <p:nvPr>
            <p:ph type="dt" sz="half" idx="10"/>
          </p:nvPr>
        </p:nvSpPr>
        <p:spPr/>
        <p:txBody>
          <a:bodyPr/>
          <a:lstStyle/>
          <a:p>
            <a:fld id="{C83D5982-AA41-4BB3-BD31-B5A54F605AC3}"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6F071B3B-7559-FBC7-2713-56ABCAADD4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4B360C-719B-6FFF-F7F1-F127C0A7FD7E}"/>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2626948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696EF-0AC8-B4AE-CBCD-F9830A71A57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0AA5C53-53D5-C4D7-270F-88718149C7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37DC98-242A-A404-6356-A50D8D6C056E}"/>
              </a:ext>
            </a:extLst>
          </p:cNvPr>
          <p:cNvSpPr>
            <a:spLocks noGrp="1"/>
          </p:cNvSpPr>
          <p:nvPr>
            <p:ph type="dt" sz="half" idx="10"/>
          </p:nvPr>
        </p:nvSpPr>
        <p:spPr/>
        <p:txBody>
          <a:bodyPr/>
          <a:lstStyle/>
          <a:p>
            <a:fld id="{C83D5982-AA41-4BB3-BD31-B5A54F605AC3}"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DD35800C-BF6D-C137-BDD9-BD03CA3BC2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CD636D-4F0C-D08E-1D80-D4C1D509FD87}"/>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137205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35990-B454-B007-F33F-FC0BC95720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6950F6-A3BB-A0D5-4470-25507AD7C6D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F9C7D17-BDCD-ED4A-679F-3E65D446E6E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F061617-19C7-8BDE-702E-69E348634A0B}"/>
              </a:ext>
            </a:extLst>
          </p:cNvPr>
          <p:cNvSpPr>
            <a:spLocks noGrp="1"/>
          </p:cNvSpPr>
          <p:nvPr>
            <p:ph type="dt" sz="half" idx="10"/>
          </p:nvPr>
        </p:nvSpPr>
        <p:spPr/>
        <p:txBody>
          <a:bodyPr/>
          <a:lstStyle/>
          <a:p>
            <a:fld id="{C83D5982-AA41-4BB3-BD31-B5A54F605AC3}" type="datetimeFigureOut">
              <a:rPr lang="zh-CN" altLang="en-US" smtClean="0"/>
              <a:t>2024/11/18</a:t>
            </a:fld>
            <a:endParaRPr lang="zh-CN" altLang="en-US"/>
          </a:p>
        </p:txBody>
      </p:sp>
      <p:sp>
        <p:nvSpPr>
          <p:cNvPr id="6" name="页脚占位符 5">
            <a:extLst>
              <a:ext uri="{FF2B5EF4-FFF2-40B4-BE49-F238E27FC236}">
                <a16:creationId xmlns:a16="http://schemas.microsoft.com/office/drawing/2014/main" id="{59CF3E2F-B214-0306-BB64-93B5C015EA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6D35C8-797D-7855-31B9-AE0FF9BF0D31}"/>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315340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F5C30-8D42-245A-25AC-9BDE4084571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87C1C2-7E63-895B-91BB-EC4FE5E6D3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6FFEE4-F489-4443-A781-FC6E6C890DD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2602ABD-13B6-9073-DB80-BF48BE904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8729F43-A218-46EC-A137-05F75A7A842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54D0E9D-A1B0-6512-75F9-B57C3DE41B8D}"/>
              </a:ext>
            </a:extLst>
          </p:cNvPr>
          <p:cNvSpPr>
            <a:spLocks noGrp="1"/>
          </p:cNvSpPr>
          <p:nvPr>
            <p:ph type="dt" sz="half" idx="10"/>
          </p:nvPr>
        </p:nvSpPr>
        <p:spPr/>
        <p:txBody>
          <a:bodyPr/>
          <a:lstStyle/>
          <a:p>
            <a:fld id="{C83D5982-AA41-4BB3-BD31-B5A54F605AC3}" type="datetimeFigureOut">
              <a:rPr lang="zh-CN" altLang="en-US" smtClean="0"/>
              <a:t>2024/11/18</a:t>
            </a:fld>
            <a:endParaRPr lang="zh-CN" altLang="en-US"/>
          </a:p>
        </p:txBody>
      </p:sp>
      <p:sp>
        <p:nvSpPr>
          <p:cNvPr id="8" name="页脚占位符 7">
            <a:extLst>
              <a:ext uri="{FF2B5EF4-FFF2-40B4-BE49-F238E27FC236}">
                <a16:creationId xmlns:a16="http://schemas.microsoft.com/office/drawing/2014/main" id="{1D402E9E-5A06-8CFF-21DA-4D04B7CA54E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12F36B-AF00-25B2-50C7-F4B6BAC6F3F4}"/>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579962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E4496D-268C-6401-2DEB-9A68C0C8B44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0EB8CE7-98C8-8964-5A37-4320EBC30C27}"/>
              </a:ext>
            </a:extLst>
          </p:cNvPr>
          <p:cNvSpPr>
            <a:spLocks noGrp="1"/>
          </p:cNvSpPr>
          <p:nvPr>
            <p:ph type="dt" sz="half" idx="10"/>
          </p:nvPr>
        </p:nvSpPr>
        <p:spPr/>
        <p:txBody>
          <a:bodyPr/>
          <a:lstStyle/>
          <a:p>
            <a:fld id="{C83D5982-AA41-4BB3-BD31-B5A54F605AC3}" type="datetimeFigureOut">
              <a:rPr lang="zh-CN" altLang="en-US" smtClean="0"/>
              <a:t>2024/11/18</a:t>
            </a:fld>
            <a:endParaRPr lang="zh-CN" altLang="en-US"/>
          </a:p>
        </p:txBody>
      </p:sp>
      <p:sp>
        <p:nvSpPr>
          <p:cNvPr id="4" name="页脚占位符 3">
            <a:extLst>
              <a:ext uri="{FF2B5EF4-FFF2-40B4-BE49-F238E27FC236}">
                <a16:creationId xmlns:a16="http://schemas.microsoft.com/office/drawing/2014/main" id="{862648F6-4210-56CB-FBA6-6C90687579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BFC66D-CBEB-CEA9-3DCD-62A853CF0E2D}"/>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342122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F3B277-47B1-5FC0-4A64-22E87D32DBD3}"/>
              </a:ext>
            </a:extLst>
          </p:cNvPr>
          <p:cNvSpPr>
            <a:spLocks noGrp="1"/>
          </p:cNvSpPr>
          <p:nvPr>
            <p:ph type="dt" sz="half" idx="10"/>
          </p:nvPr>
        </p:nvSpPr>
        <p:spPr/>
        <p:txBody>
          <a:bodyPr/>
          <a:lstStyle/>
          <a:p>
            <a:fld id="{C83D5982-AA41-4BB3-BD31-B5A54F605AC3}" type="datetimeFigureOut">
              <a:rPr lang="zh-CN" altLang="en-US" smtClean="0"/>
              <a:t>2024/11/18</a:t>
            </a:fld>
            <a:endParaRPr lang="zh-CN" altLang="en-US"/>
          </a:p>
        </p:txBody>
      </p:sp>
      <p:sp>
        <p:nvSpPr>
          <p:cNvPr id="3" name="页脚占位符 2">
            <a:extLst>
              <a:ext uri="{FF2B5EF4-FFF2-40B4-BE49-F238E27FC236}">
                <a16:creationId xmlns:a16="http://schemas.microsoft.com/office/drawing/2014/main" id="{4624FE48-55E3-DF22-63E5-5F962D7E215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106AAFF-6BBE-EAD6-61B8-DFE2C632A8D1}"/>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260296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40C8D-9DF1-26E6-DE85-1BE9606EAE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5787726-CD6C-B5AF-ED70-06B57E19B5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1CDE85C-E422-BBBE-5043-2A1C750CA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9002F4-6F58-CE63-9C74-9263E3DFE5C7}"/>
              </a:ext>
            </a:extLst>
          </p:cNvPr>
          <p:cNvSpPr>
            <a:spLocks noGrp="1"/>
          </p:cNvSpPr>
          <p:nvPr>
            <p:ph type="dt" sz="half" idx="10"/>
          </p:nvPr>
        </p:nvSpPr>
        <p:spPr/>
        <p:txBody>
          <a:bodyPr/>
          <a:lstStyle/>
          <a:p>
            <a:fld id="{C83D5982-AA41-4BB3-BD31-B5A54F605AC3}" type="datetimeFigureOut">
              <a:rPr lang="zh-CN" altLang="en-US" smtClean="0"/>
              <a:t>2024/11/18</a:t>
            </a:fld>
            <a:endParaRPr lang="zh-CN" altLang="en-US"/>
          </a:p>
        </p:txBody>
      </p:sp>
      <p:sp>
        <p:nvSpPr>
          <p:cNvPr id="6" name="页脚占位符 5">
            <a:extLst>
              <a:ext uri="{FF2B5EF4-FFF2-40B4-BE49-F238E27FC236}">
                <a16:creationId xmlns:a16="http://schemas.microsoft.com/office/drawing/2014/main" id="{F20834CE-7546-E0D3-358D-DE3B323C65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ED34F9-4ED9-0596-1297-208CC093FB89}"/>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1976130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3CC74-2761-DE52-8900-AB19F36929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67C56F5-2BE8-BD28-CEE4-0A2F1E2AFF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DF28619-36A1-C4A4-7DC8-048887F87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5A22CB-CA6A-A7A0-84BA-40D2F7A08EAB}"/>
              </a:ext>
            </a:extLst>
          </p:cNvPr>
          <p:cNvSpPr>
            <a:spLocks noGrp="1"/>
          </p:cNvSpPr>
          <p:nvPr>
            <p:ph type="dt" sz="half" idx="10"/>
          </p:nvPr>
        </p:nvSpPr>
        <p:spPr/>
        <p:txBody>
          <a:bodyPr/>
          <a:lstStyle/>
          <a:p>
            <a:fld id="{C83D5982-AA41-4BB3-BD31-B5A54F605AC3}" type="datetimeFigureOut">
              <a:rPr lang="zh-CN" altLang="en-US" smtClean="0"/>
              <a:t>2024/11/18</a:t>
            </a:fld>
            <a:endParaRPr lang="zh-CN" altLang="en-US"/>
          </a:p>
        </p:txBody>
      </p:sp>
      <p:sp>
        <p:nvSpPr>
          <p:cNvPr id="6" name="页脚占位符 5">
            <a:extLst>
              <a:ext uri="{FF2B5EF4-FFF2-40B4-BE49-F238E27FC236}">
                <a16:creationId xmlns:a16="http://schemas.microsoft.com/office/drawing/2014/main" id="{50938AE9-18DF-D2E4-A9B9-C392485F88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5E7AD7-FC08-49A5-F745-F34581648488}"/>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21291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C53395-BE87-F2CC-4C77-321FF9D178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07C09D9-1977-4A96-AA2A-E95FED6339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DEBD39-29BC-FFB1-E258-E092CDD508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D5982-AA41-4BB3-BD31-B5A54F605AC3}"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A0E651D1-7EF7-CA38-EEF8-AB52BC23CF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A5D737E-1BB9-589E-2D7A-B8CC302D55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1782908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BCE85-F6FA-8AB0-0966-77602E54F45D}"/>
              </a:ext>
            </a:extLst>
          </p:cNvPr>
          <p:cNvSpPr>
            <a:spLocks noGrp="1"/>
          </p:cNvSpPr>
          <p:nvPr>
            <p:ph type="ctrTitle"/>
          </p:nvPr>
        </p:nvSpPr>
        <p:spPr/>
        <p:txBody>
          <a:bodyPr>
            <a:normAutofit fontScale="90000"/>
          </a:bodyPr>
          <a:lstStyle/>
          <a:p>
            <a:r>
              <a:rPr lang="en-US" altLang="zh-CN" dirty="0"/>
              <a:t>A Practical Verification Framework for</a:t>
            </a:r>
            <a:br>
              <a:rPr lang="en-US" altLang="zh-CN" dirty="0"/>
            </a:br>
            <a:r>
              <a:rPr lang="en-US" altLang="zh-CN" dirty="0"/>
              <a:t>Preemptive OS Kernels </a:t>
            </a:r>
            <a:endParaRPr lang="zh-CN" altLang="en-US" dirty="0"/>
          </a:p>
        </p:txBody>
      </p:sp>
      <p:sp>
        <p:nvSpPr>
          <p:cNvPr id="3" name="副标题 2">
            <a:extLst>
              <a:ext uri="{FF2B5EF4-FFF2-40B4-BE49-F238E27FC236}">
                <a16:creationId xmlns:a16="http://schemas.microsoft.com/office/drawing/2014/main" id="{9CF42957-66E3-FBB5-492B-9F0059AA0CF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999767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1B9291-E2D2-D27D-EA0D-444931A92586}"/>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72B7B890-4375-ABD1-31D7-EEA3389C62C5}"/>
              </a:ext>
            </a:extLst>
          </p:cNvPr>
          <p:cNvSpPr>
            <a:spLocks noGrp="1"/>
          </p:cNvSpPr>
          <p:nvPr>
            <p:ph idx="1"/>
          </p:nvPr>
        </p:nvSpPr>
        <p:spPr/>
        <p:txBody>
          <a:bodyPr/>
          <a:lstStyle/>
          <a:p>
            <a:r>
              <a:rPr lang="en-US" altLang="zh-CN" dirty="0"/>
              <a:t>The Low-Level Language</a:t>
            </a:r>
          </a:p>
          <a:p>
            <a:pPr lvl="1"/>
            <a:r>
              <a:rPr lang="en-US" altLang="zh-CN" dirty="0"/>
              <a:t>The low-level language consists of two parts for implementations of </a:t>
            </a:r>
            <a:r>
              <a:rPr lang="en-US" altLang="zh-CN" b="1" dirty="0"/>
              <a:t>user applications</a:t>
            </a:r>
            <a:r>
              <a:rPr lang="en-US" altLang="zh-CN" dirty="0"/>
              <a:t> and </a:t>
            </a:r>
            <a:r>
              <a:rPr lang="en-US" altLang="zh-CN" b="1" dirty="0"/>
              <a:t>OS kernels</a:t>
            </a:r>
            <a:r>
              <a:rPr lang="en-US" altLang="zh-CN" dirty="0"/>
              <a:t>, respectively.</a:t>
            </a:r>
            <a:endParaRPr lang="zh-CN" altLang="en-US" dirty="0"/>
          </a:p>
        </p:txBody>
      </p:sp>
    </p:spTree>
    <p:extLst>
      <p:ext uri="{BB962C8B-B14F-4D97-AF65-F5344CB8AC3E}">
        <p14:creationId xmlns:p14="http://schemas.microsoft.com/office/powerpoint/2010/main" val="202660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A9E3D-F59F-5AFC-F840-ADFB15C84BA3}"/>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D68A07AA-916A-5BAE-F801-389DFE97511B}"/>
              </a:ext>
            </a:extLst>
          </p:cNvPr>
          <p:cNvSpPr>
            <a:spLocks noGrp="1"/>
          </p:cNvSpPr>
          <p:nvPr>
            <p:ph idx="1"/>
          </p:nvPr>
        </p:nvSpPr>
        <p:spPr/>
        <p:txBody>
          <a:bodyPr/>
          <a:lstStyle/>
          <a:p>
            <a:r>
              <a:rPr lang="en-US" altLang="zh-CN" dirty="0"/>
              <a:t>The Low-Level Language</a:t>
            </a:r>
          </a:p>
          <a:p>
            <a:pPr lvl="1"/>
            <a:r>
              <a:rPr lang="en-US" altLang="zh-CN" dirty="0"/>
              <a:t>Application language</a:t>
            </a:r>
            <a:endParaRPr lang="zh-CN" altLang="en-US" dirty="0"/>
          </a:p>
        </p:txBody>
      </p:sp>
      <p:pic>
        <p:nvPicPr>
          <p:cNvPr id="4" name="图片 3">
            <a:extLst>
              <a:ext uri="{FF2B5EF4-FFF2-40B4-BE49-F238E27FC236}">
                <a16:creationId xmlns:a16="http://schemas.microsoft.com/office/drawing/2014/main" id="{9910B6F2-4C60-41DE-8A8C-19FB6069EAED}"/>
              </a:ext>
            </a:extLst>
          </p:cNvPr>
          <p:cNvPicPr>
            <a:picLocks noChangeAspect="1"/>
          </p:cNvPicPr>
          <p:nvPr/>
        </p:nvPicPr>
        <p:blipFill>
          <a:blip r:embed="rId3"/>
          <a:stretch>
            <a:fillRect/>
          </a:stretch>
        </p:blipFill>
        <p:spPr>
          <a:xfrm>
            <a:off x="2119746" y="2747838"/>
            <a:ext cx="7952508" cy="4110162"/>
          </a:xfrm>
          <a:prstGeom prst="rect">
            <a:avLst/>
          </a:prstGeom>
        </p:spPr>
      </p:pic>
    </p:spTree>
    <p:extLst>
      <p:ext uri="{BB962C8B-B14F-4D97-AF65-F5344CB8AC3E}">
        <p14:creationId xmlns:p14="http://schemas.microsoft.com/office/powerpoint/2010/main" val="170097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582FF-7B37-FF26-38E3-6E1492133C8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6F41F35-7836-2DBC-6BC4-91DAB91CAE47}"/>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841A5092-0786-7CC1-E3E1-356830BC00F4}"/>
              </a:ext>
            </a:extLst>
          </p:cNvPr>
          <p:cNvSpPr>
            <a:spLocks noGrp="1"/>
          </p:cNvSpPr>
          <p:nvPr>
            <p:ph idx="1"/>
          </p:nvPr>
        </p:nvSpPr>
        <p:spPr/>
        <p:txBody>
          <a:bodyPr/>
          <a:lstStyle/>
          <a:p>
            <a:r>
              <a:rPr lang="en-US" altLang="zh-CN" dirty="0"/>
              <a:t>The Low-Level Language</a:t>
            </a:r>
          </a:p>
          <a:p>
            <a:pPr lvl="1"/>
            <a:r>
              <a:rPr lang="en-US" altLang="zh-CN" dirty="0"/>
              <a:t>Low-level language for OS kernels</a:t>
            </a:r>
          </a:p>
          <a:p>
            <a:pPr lvl="2"/>
            <a:r>
              <a:rPr lang="en-US" altLang="zh-CN" dirty="0"/>
              <a:t>Usually the kernels are implemented in C with inline assembly. However, giving semantics directly to C with inline assembly requires us to expose stacks and registers, which makes the semantics overly complex. To avoid this problem, we </a:t>
            </a:r>
            <a:r>
              <a:rPr lang="en-US" altLang="zh-CN" b="1" dirty="0"/>
              <a:t>extend the C statements with assembly primitives ι </a:t>
            </a:r>
            <a:r>
              <a:rPr lang="en-US" altLang="zh-CN" dirty="0"/>
              <a:t>to encapsulate the assembly code.</a:t>
            </a:r>
            <a:endParaRPr lang="zh-CN" altLang="en-US" dirty="0"/>
          </a:p>
        </p:txBody>
      </p:sp>
      <p:pic>
        <p:nvPicPr>
          <p:cNvPr id="5" name="图片 4">
            <a:extLst>
              <a:ext uri="{FF2B5EF4-FFF2-40B4-BE49-F238E27FC236}">
                <a16:creationId xmlns:a16="http://schemas.microsoft.com/office/drawing/2014/main" id="{1D32E805-4B74-928C-E185-A2D88FD9D0C6}"/>
              </a:ext>
            </a:extLst>
          </p:cNvPr>
          <p:cNvPicPr>
            <a:picLocks noChangeAspect="1"/>
          </p:cNvPicPr>
          <p:nvPr/>
        </p:nvPicPr>
        <p:blipFill>
          <a:blip r:embed="rId3"/>
          <a:stretch>
            <a:fillRect/>
          </a:stretch>
        </p:blipFill>
        <p:spPr>
          <a:xfrm>
            <a:off x="2447636" y="4448643"/>
            <a:ext cx="7758545" cy="2278894"/>
          </a:xfrm>
          <a:prstGeom prst="rect">
            <a:avLst/>
          </a:prstGeom>
        </p:spPr>
      </p:pic>
    </p:spTree>
    <p:extLst>
      <p:ext uri="{BB962C8B-B14F-4D97-AF65-F5344CB8AC3E}">
        <p14:creationId xmlns:p14="http://schemas.microsoft.com/office/powerpoint/2010/main" val="118637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93E92-3A08-DA88-DB42-08CB30C6EFA0}"/>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F7C439CC-4F3D-E68A-DE46-0040A934FE8C}"/>
              </a:ext>
            </a:extLst>
          </p:cNvPr>
          <p:cNvSpPr>
            <a:spLocks noGrp="1"/>
          </p:cNvSpPr>
          <p:nvPr>
            <p:ph idx="1"/>
          </p:nvPr>
        </p:nvSpPr>
        <p:spPr/>
        <p:txBody>
          <a:bodyPr/>
          <a:lstStyle/>
          <a:p>
            <a:r>
              <a:rPr lang="en-US" altLang="zh-CN" dirty="0"/>
              <a:t>The Low-Level Language</a:t>
            </a:r>
          </a:p>
          <a:p>
            <a:pPr lvl="1"/>
            <a:r>
              <a:rPr lang="en-US" altLang="zh-CN" dirty="0"/>
              <a:t>Common machine states</a:t>
            </a:r>
          </a:p>
          <a:p>
            <a:endParaRPr lang="zh-CN" altLang="en-US" dirty="0"/>
          </a:p>
        </p:txBody>
      </p:sp>
      <p:pic>
        <p:nvPicPr>
          <p:cNvPr id="4" name="图片 3">
            <a:extLst>
              <a:ext uri="{FF2B5EF4-FFF2-40B4-BE49-F238E27FC236}">
                <a16:creationId xmlns:a16="http://schemas.microsoft.com/office/drawing/2014/main" id="{5CAA3074-2DA1-282F-ED38-E562C6AF27B7}"/>
              </a:ext>
            </a:extLst>
          </p:cNvPr>
          <p:cNvPicPr>
            <a:picLocks noChangeAspect="1"/>
          </p:cNvPicPr>
          <p:nvPr/>
        </p:nvPicPr>
        <p:blipFill>
          <a:blip r:embed="rId3"/>
          <a:stretch>
            <a:fillRect/>
          </a:stretch>
        </p:blipFill>
        <p:spPr>
          <a:xfrm>
            <a:off x="863806" y="2957751"/>
            <a:ext cx="10464388" cy="3461521"/>
          </a:xfrm>
          <a:prstGeom prst="rect">
            <a:avLst/>
          </a:prstGeom>
        </p:spPr>
      </p:pic>
    </p:spTree>
    <p:extLst>
      <p:ext uri="{BB962C8B-B14F-4D97-AF65-F5344CB8AC3E}">
        <p14:creationId xmlns:p14="http://schemas.microsoft.com/office/powerpoint/2010/main" val="872961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5580A-5D05-882F-F6E0-A78813A415B4}"/>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000CA8D2-9F05-BC8D-0610-86F868FC3FB4}"/>
              </a:ext>
            </a:extLst>
          </p:cNvPr>
          <p:cNvSpPr>
            <a:spLocks noGrp="1"/>
          </p:cNvSpPr>
          <p:nvPr>
            <p:ph idx="1"/>
          </p:nvPr>
        </p:nvSpPr>
        <p:spPr/>
        <p:txBody>
          <a:bodyPr/>
          <a:lstStyle/>
          <a:p>
            <a:r>
              <a:rPr lang="en-US" altLang="zh-CN" dirty="0"/>
              <a:t>The Low-Level Language</a:t>
            </a:r>
          </a:p>
          <a:p>
            <a:pPr lvl="1"/>
            <a:r>
              <a:rPr lang="en-US" altLang="zh-CN" dirty="0"/>
              <a:t>Low-level machine states</a:t>
            </a:r>
            <a:endParaRPr lang="zh-CN" altLang="en-US" dirty="0"/>
          </a:p>
        </p:txBody>
      </p:sp>
      <p:pic>
        <p:nvPicPr>
          <p:cNvPr id="4" name="图片 3">
            <a:extLst>
              <a:ext uri="{FF2B5EF4-FFF2-40B4-BE49-F238E27FC236}">
                <a16:creationId xmlns:a16="http://schemas.microsoft.com/office/drawing/2014/main" id="{002EE57C-BEC2-86B2-B38B-53F96D935D98}"/>
              </a:ext>
            </a:extLst>
          </p:cNvPr>
          <p:cNvPicPr>
            <a:picLocks noChangeAspect="1"/>
          </p:cNvPicPr>
          <p:nvPr/>
        </p:nvPicPr>
        <p:blipFill>
          <a:blip r:embed="rId3"/>
          <a:stretch>
            <a:fillRect/>
          </a:stretch>
        </p:blipFill>
        <p:spPr>
          <a:xfrm>
            <a:off x="1445491" y="3253275"/>
            <a:ext cx="9301018" cy="2707892"/>
          </a:xfrm>
          <a:prstGeom prst="rect">
            <a:avLst/>
          </a:prstGeom>
        </p:spPr>
      </p:pic>
    </p:spTree>
    <p:extLst>
      <p:ext uri="{BB962C8B-B14F-4D97-AF65-F5344CB8AC3E}">
        <p14:creationId xmlns:p14="http://schemas.microsoft.com/office/powerpoint/2010/main" val="817830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DB07A-51DB-C23F-2C9D-C3C1BA1174B6}"/>
              </a:ext>
            </a:extLst>
          </p:cNvPr>
          <p:cNvSpPr>
            <a:spLocks noGrp="1"/>
          </p:cNvSpPr>
          <p:nvPr>
            <p:ph type="title"/>
          </p:nvPr>
        </p:nvSpPr>
        <p:spPr/>
        <p:txBody>
          <a:bodyPr/>
          <a:lstStyle/>
          <a:p>
            <a:r>
              <a:rPr lang="en-US" altLang="zh-CN" dirty="0"/>
              <a:t>Modeling of the Kernel</a:t>
            </a:r>
            <a:endParaRPr lang="zh-CN" altLang="en-US" dirty="0"/>
          </a:p>
        </p:txBody>
      </p:sp>
      <p:pic>
        <p:nvPicPr>
          <p:cNvPr id="5" name="内容占位符 4">
            <a:extLst>
              <a:ext uri="{FF2B5EF4-FFF2-40B4-BE49-F238E27FC236}">
                <a16:creationId xmlns:a16="http://schemas.microsoft.com/office/drawing/2014/main" id="{D29A98EA-02B9-95A1-BA47-150E8A3C97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6437" y="1825625"/>
            <a:ext cx="6761018" cy="5020880"/>
          </a:xfrm>
        </p:spPr>
      </p:pic>
      <p:sp>
        <p:nvSpPr>
          <p:cNvPr id="6" name="内容占位符 2">
            <a:extLst>
              <a:ext uri="{FF2B5EF4-FFF2-40B4-BE49-F238E27FC236}">
                <a16:creationId xmlns:a16="http://schemas.microsoft.com/office/drawing/2014/main" id="{3B57099B-E0A3-E47B-B29D-15DE0ED3F36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Auxiliary Definitions</a:t>
            </a:r>
          </a:p>
        </p:txBody>
      </p:sp>
    </p:spTree>
    <p:extLst>
      <p:ext uri="{BB962C8B-B14F-4D97-AF65-F5344CB8AC3E}">
        <p14:creationId xmlns:p14="http://schemas.microsoft.com/office/powerpoint/2010/main" val="161387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AECB3-8EE7-604F-91C0-16A74B3383F2}"/>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61204907-11C7-A049-4AA6-08021226CA78}"/>
              </a:ext>
            </a:extLst>
          </p:cNvPr>
          <p:cNvSpPr>
            <a:spLocks noGrp="1"/>
          </p:cNvSpPr>
          <p:nvPr>
            <p:ph idx="1"/>
          </p:nvPr>
        </p:nvSpPr>
        <p:spPr/>
        <p:txBody>
          <a:bodyPr/>
          <a:lstStyle/>
          <a:p>
            <a:r>
              <a:rPr lang="en-US" altLang="zh-CN" dirty="0"/>
              <a:t>Low-level operational semantics</a:t>
            </a:r>
          </a:p>
          <a:p>
            <a:pPr lvl="1"/>
            <a:r>
              <a:rPr lang="en-US" altLang="zh-CN" dirty="0"/>
              <a:t>The low-level program steps denoted as</a:t>
            </a:r>
          </a:p>
          <a:p>
            <a:pPr lvl="2"/>
            <a:r>
              <a:rPr lang="en-US" altLang="zh-CN" dirty="0"/>
              <a:t>may execute a regular command in a task (the </a:t>
            </a:r>
            <a:r>
              <a:rPr lang="en-US" altLang="zh-CN" dirty="0" err="1"/>
              <a:t>Ptask</a:t>
            </a:r>
            <a:r>
              <a:rPr lang="en-US" altLang="zh-CN" dirty="0"/>
              <a:t> rule), </a:t>
            </a:r>
          </a:p>
          <a:p>
            <a:pPr lvl="2"/>
            <a:r>
              <a:rPr lang="en-US" altLang="zh-CN" dirty="0"/>
              <a:t>or execute switch x to do context switch (the </a:t>
            </a:r>
            <a:r>
              <a:rPr lang="en-US" altLang="zh-CN" dirty="0" err="1"/>
              <a:t>Psw</a:t>
            </a:r>
            <a:r>
              <a:rPr lang="en-US" altLang="zh-CN" dirty="0"/>
              <a:t> rule), </a:t>
            </a:r>
          </a:p>
          <a:p>
            <a:pPr lvl="2"/>
            <a:r>
              <a:rPr lang="en-US" altLang="zh-CN" dirty="0"/>
              <a:t>or be interrupted and transfer the control to the corresponding interrupt handler (the </a:t>
            </a:r>
            <a:r>
              <a:rPr lang="en-US" altLang="zh-CN" dirty="0" err="1"/>
              <a:t>Pitrp</a:t>
            </a:r>
            <a:r>
              <a:rPr lang="en-US" altLang="zh-CN" dirty="0"/>
              <a:t> rule). </a:t>
            </a:r>
          </a:p>
          <a:p>
            <a:pPr lvl="1">
              <a:spcBef>
                <a:spcPts val="1000"/>
              </a:spcBef>
              <a:defRPr/>
            </a:pPr>
            <a:r>
              <a:rPr kumimoji="0" lang="en-US" altLang="zh-CN"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When executing a regular </a:t>
            </a:r>
            <a:r>
              <a:rPr lang="en-US" altLang="zh-CN" dirty="0"/>
              <a:t>command in a task, it may either belong to the kernel (the </a:t>
            </a:r>
            <a:r>
              <a:rPr lang="en-US" altLang="zh-CN" dirty="0" err="1"/>
              <a:t>TKernel</a:t>
            </a:r>
            <a:r>
              <a:rPr lang="en-US" altLang="zh-CN" dirty="0"/>
              <a:t> rule) or the client (the </a:t>
            </a:r>
            <a:r>
              <a:rPr lang="en-US" altLang="zh-CN" dirty="0" err="1"/>
              <a:t>TClt</a:t>
            </a:r>
            <a:r>
              <a:rPr lang="en-US" altLang="zh-CN" dirty="0"/>
              <a:t> rule).</a:t>
            </a:r>
            <a:endParaRPr lang="zh-CN" altLang="en-US" dirty="0"/>
          </a:p>
        </p:txBody>
      </p:sp>
      <p:pic>
        <p:nvPicPr>
          <p:cNvPr id="5" name="图片 4">
            <a:extLst>
              <a:ext uri="{FF2B5EF4-FFF2-40B4-BE49-F238E27FC236}">
                <a16:creationId xmlns:a16="http://schemas.microsoft.com/office/drawing/2014/main" id="{CF46AFD7-73F0-2F86-076A-C40ED09EB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885" y="2299845"/>
            <a:ext cx="2267067" cy="355618"/>
          </a:xfrm>
          <a:prstGeom prst="rect">
            <a:avLst/>
          </a:prstGeom>
        </p:spPr>
      </p:pic>
    </p:spTree>
    <p:extLst>
      <p:ext uri="{BB962C8B-B14F-4D97-AF65-F5344CB8AC3E}">
        <p14:creationId xmlns:p14="http://schemas.microsoft.com/office/powerpoint/2010/main" val="3891789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77471-8732-E9B2-D546-5D26BDD54B7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73E0027-303A-A704-ED87-B4DC6CEECED4}"/>
              </a:ext>
            </a:extLst>
          </p:cNvPr>
          <p:cNvSpPr>
            <a:spLocks noGrp="1"/>
          </p:cNvSpPr>
          <p:nvPr>
            <p:ph type="title"/>
          </p:nvPr>
        </p:nvSpPr>
        <p:spPr/>
        <p:txBody>
          <a:bodyPr/>
          <a:lstStyle/>
          <a:p>
            <a:r>
              <a:rPr lang="en-US" altLang="zh-CN" dirty="0"/>
              <a:t>Modeling of the Kernel</a:t>
            </a:r>
            <a:endParaRPr lang="zh-CN" altLang="en-US" dirty="0"/>
          </a:p>
        </p:txBody>
      </p:sp>
      <p:pic>
        <p:nvPicPr>
          <p:cNvPr id="5" name="内容占位符 4">
            <a:extLst>
              <a:ext uri="{FF2B5EF4-FFF2-40B4-BE49-F238E27FC236}">
                <a16:creationId xmlns:a16="http://schemas.microsoft.com/office/drawing/2014/main" id="{6826EEEB-8D3C-EF25-E461-5D7F36ADCE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9893" y="2900195"/>
            <a:ext cx="8052214" cy="3276768"/>
          </a:xfrm>
        </p:spPr>
      </p:pic>
      <p:sp>
        <p:nvSpPr>
          <p:cNvPr id="10" name="内容占位符 2">
            <a:extLst>
              <a:ext uri="{FF2B5EF4-FFF2-40B4-BE49-F238E27FC236}">
                <a16:creationId xmlns:a16="http://schemas.microsoft.com/office/drawing/2014/main" id="{299E6A32-9CBA-CFB3-A6C2-AF21A39625C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Low-level operational semantics</a:t>
            </a:r>
          </a:p>
          <a:p>
            <a:pPr lvl="1"/>
            <a:r>
              <a:rPr lang="en-US" altLang="zh-CN" dirty="0"/>
              <a:t>The low-level program steps</a:t>
            </a:r>
          </a:p>
        </p:txBody>
      </p:sp>
    </p:spTree>
    <p:extLst>
      <p:ext uri="{BB962C8B-B14F-4D97-AF65-F5344CB8AC3E}">
        <p14:creationId xmlns:p14="http://schemas.microsoft.com/office/powerpoint/2010/main" val="1845951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2EEA6-628A-E54F-2019-A2231552111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AEFC9F3-DC19-0324-9FD3-A34D89D3B950}"/>
              </a:ext>
            </a:extLst>
          </p:cNvPr>
          <p:cNvSpPr>
            <a:spLocks noGrp="1"/>
          </p:cNvSpPr>
          <p:nvPr>
            <p:ph type="title"/>
          </p:nvPr>
        </p:nvSpPr>
        <p:spPr/>
        <p:txBody>
          <a:bodyPr/>
          <a:lstStyle/>
          <a:p>
            <a:r>
              <a:rPr lang="en-US" altLang="zh-CN" dirty="0"/>
              <a:t>Modeling of the Kernel</a:t>
            </a:r>
            <a:endParaRPr lang="zh-CN" altLang="en-US" dirty="0"/>
          </a:p>
        </p:txBody>
      </p:sp>
      <p:sp>
        <p:nvSpPr>
          <p:cNvPr id="10" name="内容占位符 2">
            <a:extLst>
              <a:ext uri="{FF2B5EF4-FFF2-40B4-BE49-F238E27FC236}">
                <a16:creationId xmlns:a16="http://schemas.microsoft.com/office/drawing/2014/main" id="{A860A962-752B-A086-A4FA-76D7E80A6648}"/>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Low-level operational semantics</a:t>
            </a:r>
          </a:p>
          <a:p>
            <a:pPr lvl="1"/>
            <a:r>
              <a:rPr lang="en-US" altLang="zh-CN" dirty="0"/>
              <a:t> task-local semantics of the assembly primitives for interrupt management.</a:t>
            </a:r>
          </a:p>
        </p:txBody>
      </p:sp>
      <p:pic>
        <p:nvPicPr>
          <p:cNvPr id="7" name="图片 6">
            <a:extLst>
              <a:ext uri="{FF2B5EF4-FFF2-40B4-BE49-F238E27FC236}">
                <a16:creationId xmlns:a16="http://schemas.microsoft.com/office/drawing/2014/main" id="{401B444D-B609-2424-3AEE-B82D721B1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762" y="3050832"/>
            <a:ext cx="7162475" cy="3807168"/>
          </a:xfrm>
          <a:prstGeom prst="rect">
            <a:avLst/>
          </a:prstGeom>
        </p:spPr>
      </p:pic>
    </p:spTree>
    <p:extLst>
      <p:ext uri="{BB962C8B-B14F-4D97-AF65-F5344CB8AC3E}">
        <p14:creationId xmlns:p14="http://schemas.microsoft.com/office/powerpoint/2010/main" val="2804608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55038-684D-B06E-4DC1-F642EA4CBC61}"/>
              </a:ext>
            </a:extLst>
          </p:cNvPr>
          <p:cNvSpPr>
            <a:spLocks noGrp="1"/>
          </p:cNvSpPr>
          <p:nvPr>
            <p:ph type="title"/>
          </p:nvPr>
        </p:nvSpPr>
        <p:spPr/>
        <p:txBody>
          <a:bodyPr/>
          <a:lstStyle/>
          <a:p>
            <a:r>
              <a:rPr lang="en-US" altLang="zh-CN" dirty="0"/>
              <a:t>Modeling of the Kernel</a:t>
            </a:r>
            <a:endParaRPr lang="zh-CN" altLang="en-US" dirty="0"/>
          </a:p>
        </p:txBody>
      </p:sp>
      <p:sp>
        <p:nvSpPr>
          <p:cNvPr id="10" name="内容占位符 2">
            <a:extLst>
              <a:ext uri="{FF2B5EF4-FFF2-40B4-BE49-F238E27FC236}">
                <a16:creationId xmlns:a16="http://schemas.microsoft.com/office/drawing/2014/main" id="{41717A24-AAEF-42E6-D9CC-B3CA5D172BB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Low-level operational semantics</a:t>
            </a:r>
          </a:p>
          <a:p>
            <a:pPr lvl="1"/>
            <a:r>
              <a:rPr lang="en-US" altLang="zh-CN" dirty="0"/>
              <a:t>Operational semantics for common C steps</a:t>
            </a:r>
          </a:p>
        </p:txBody>
      </p:sp>
      <p:pic>
        <p:nvPicPr>
          <p:cNvPr id="26" name="图片 25">
            <a:extLst>
              <a:ext uri="{FF2B5EF4-FFF2-40B4-BE49-F238E27FC236}">
                <a16:creationId xmlns:a16="http://schemas.microsoft.com/office/drawing/2014/main" id="{691C2900-F846-639B-F69C-D5A1A472E7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654" y="2806492"/>
            <a:ext cx="8604692" cy="4051508"/>
          </a:xfrm>
          <a:prstGeom prst="rect">
            <a:avLst/>
          </a:prstGeom>
        </p:spPr>
      </p:pic>
    </p:spTree>
    <p:extLst>
      <p:ext uri="{BB962C8B-B14F-4D97-AF65-F5344CB8AC3E}">
        <p14:creationId xmlns:p14="http://schemas.microsoft.com/office/powerpoint/2010/main" val="69933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9BAC1-C537-2012-74A6-DBB40BF51354}"/>
              </a:ext>
            </a:extLst>
          </p:cNvPr>
          <p:cNvSpPr>
            <a:spLocks noGrp="1"/>
          </p:cNvSpPr>
          <p:nvPr>
            <p:ph type="title"/>
          </p:nvPr>
        </p:nvSpPr>
        <p:spPr/>
        <p:txBody>
          <a:bodyPr/>
          <a:lstStyle/>
          <a:p>
            <a:r>
              <a:rPr lang="en-US" altLang="zh-CN" dirty="0"/>
              <a:t> Introduction</a:t>
            </a:r>
            <a:endParaRPr lang="zh-CN" altLang="en-US" dirty="0"/>
          </a:p>
        </p:txBody>
      </p:sp>
      <p:sp>
        <p:nvSpPr>
          <p:cNvPr id="3" name="内容占位符 2">
            <a:extLst>
              <a:ext uri="{FF2B5EF4-FFF2-40B4-BE49-F238E27FC236}">
                <a16:creationId xmlns:a16="http://schemas.microsoft.com/office/drawing/2014/main" id="{9DC0BEE1-8C3D-88FD-E5B8-19D5674FCCA3}"/>
              </a:ext>
            </a:extLst>
          </p:cNvPr>
          <p:cNvSpPr>
            <a:spLocks noGrp="1"/>
          </p:cNvSpPr>
          <p:nvPr>
            <p:ph idx="1"/>
          </p:nvPr>
        </p:nvSpPr>
        <p:spPr/>
        <p:txBody>
          <a:bodyPr>
            <a:normAutofit/>
          </a:bodyPr>
          <a:lstStyle/>
          <a:p>
            <a:r>
              <a:rPr lang="en-US" altLang="zh-CN" dirty="0"/>
              <a:t>In this paper we propose a verification framework for preemptive OS kernels, and show its application in verifying key modules of </a:t>
            </a:r>
            <a:r>
              <a:rPr lang="en-US" altLang="zh-CN" b="1" dirty="0"/>
              <a:t>µC/OS-II</a:t>
            </a:r>
            <a:r>
              <a:rPr lang="en-US" altLang="zh-CN" dirty="0"/>
              <a:t>, </a:t>
            </a:r>
            <a:r>
              <a:rPr lang="en-US" altLang="zh-CN" b="1" dirty="0"/>
              <a:t>a commercial preemptive real-time multitasking kernel for microprocessors and microcontrollers. </a:t>
            </a:r>
            <a:r>
              <a:rPr lang="en-US" altLang="zh-CN" dirty="0"/>
              <a:t>The verification is fully mechanized in Coq. </a:t>
            </a:r>
          </a:p>
          <a:p>
            <a:r>
              <a:rPr lang="en-US" altLang="zh-CN" dirty="0"/>
              <a:t>To our knowledge, it is the </a:t>
            </a:r>
            <a:r>
              <a:rPr lang="en-US" altLang="zh-CN" b="1" dirty="0"/>
              <a:t>first</a:t>
            </a:r>
            <a:r>
              <a:rPr lang="en-US" altLang="zh-CN" dirty="0"/>
              <a:t> verification of (key modules of) a </a:t>
            </a:r>
            <a:r>
              <a:rPr lang="en-US" altLang="zh-CN" b="1" dirty="0"/>
              <a:t>preemptive OS kernel</a:t>
            </a:r>
            <a:r>
              <a:rPr lang="en-US" altLang="zh-CN" dirty="0"/>
              <a:t> with machine-checkable proofs.</a:t>
            </a:r>
            <a:endParaRPr lang="zh-CN" altLang="en-US" dirty="0"/>
          </a:p>
        </p:txBody>
      </p:sp>
    </p:spTree>
    <p:extLst>
      <p:ext uri="{BB962C8B-B14F-4D97-AF65-F5344CB8AC3E}">
        <p14:creationId xmlns:p14="http://schemas.microsoft.com/office/powerpoint/2010/main" val="4235454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349F9-EAE6-16E4-AE29-8488884D01A1}"/>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A7E0A29E-97A7-27FA-FACA-CCB39A745655}"/>
              </a:ext>
            </a:extLst>
          </p:cNvPr>
          <p:cNvSpPr>
            <a:spLocks noGrp="1"/>
          </p:cNvSpPr>
          <p:nvPr>
            <p:ph idx="1"/>
          </p:nvPr>
        </p:nvSpPr>
        <p:spPr/>
        <p:txBody>
          <a:bodyPr/>
          <a:lstStyle/>
          <a:p>
            <a:r>
              <a:rPr lang="en-US" altLang="zh-CN" dirty="0"/>
              <a:t>The High-Level Specification Language </a:t>
            </a:r>
            <a:r>
              <a:rPr lang="zh-CN" altLang="en-US" dirty="0"/>
              <a:t>＆ </a:t>
            </a:r>
            <a:r>
              <a:rPr lang="en-US" altLang="zh-CN" dirty="0"/>
              <a:t>Abstract states</a:t>
            </a:r>
            <a:endParaRPr lang="zh-CN" altLang="en-US" dirty="0"/>
          </a:p>
        </p:txBody>
      </p:sp>
      <p:pic>
        <p:nvPicPr>
          <p:cNvPr id="6" name="图片 5">
            <a:extLst>
              <a:ext uri="{FF2B5EF4-FFF2-40B4-BE49-F238E27FC236}">
                <a16:creationId xmlns:a16="http://schemas.microsoft.com/office/drawing/2014/main" id="{FB6CEBAF-6C23-41D2-0CA9-184FC22F3C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4549" y="2380030"/>
            <a:ext cx="6822901" cy="4477970"/>
          </a:xfrm>
          <a:prstGeom prst="rect">
            <a:avLst/>
          </a:prstGeom>
        </p:spPr>
      </p:pic>
    </p:spTree>
    <p:extLst>
      <p:ext uri="{BB962C8B-B14F-4D97-AF65-F5344CB8AC3E}">
        <p14:creationId xmlns:p14="http://schemas.microsoft.com/office/powerpoint/2010/main" val="2346904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96870-2A2D-448C-D338-A3C12C19EAE1}"/>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282CF653-8831-E699-13B6-12209F1A14C4}"/>
              </a:ext>
            </a:extLst>
          </p:cNvPr>
          <p:cNvSpPr>
            <a:spLocks noGrp="1"/>
          </p:cNvSpPr>
          <p:nvPr>
            <p:ph idx="1"/>
          </p:nvPr>
        </p:nvSpPr>
        <p:spPr/>
        <p:txBody>
          <a:bodyPr/>
          <a:lstStyle/>
          <a:p>
            <a:r>
              <a:rPr lang="en-US" altLang="zh-CN" dirty="0"/>
              <a:t>Example of high-level specifications</a:t>
            </a:r>
            <a:endParaRPr lang="zh-CN" altLang="en-US" dirty="0"/>
          </a:p>
        </p:txBody>
      </p:sp>
      <p:pic>
        <p:nvPicPr>
          <p:cNvPr id="7" name="图片 6">
            <a:extLst>
              <a:ext uri="{FF2B5EF4-FFF2-40B4-BE49-F238E27FC236}">
                <a16:creationId xmlns:a16="http://schemas.microsoft.com/office/drawing/2014/main" id="{F78BB141-57CA-C351-50E6-6654E4DA8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372" y="2458043"/>
            <a:ext cx="5820162" cy="4185518"/>
          </a:xfrm>
          <a:prstGeom prst="rect">
            <a:avLst/>
          </a:prstGeom>
        </p:spPr>
      </p:pic>
      <p:pic>
        <p:nvPicPr>
          <p:cNvPr id="9" name="图片 8">
            <a:extLst>
              <a:ext uri="{FF2B5EF4-FFF2-40B4-BE49-F238E27FC236}">
                <a16:creationId xmlns:a16="http://schemas.microsoft.com/office/drawing/2014/main" id="{B296F71B-8F4B-C4A5-B0DA-58B9A8766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601" y="4326580"/>
            <a:ext cx="5878399" cy="1053235"/>
          </a:xfrm>
          <a:prstGeom prst="rect">
            <a:avLst/>
          </a:prstGeom>
        </p:spPr>
      </p:pic>
    </p:spTree>
    <p:extLst>
      <p:ext uri="{BB962C8B-B14F-4D97-AF65-F5344CB8AC3E}">
        <p14:creationId xmlns:p14="http://schemas.microsoft.com/office/powerpoint/2010/main" val="2365531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9F138-9B97-5DB9-F928-60F699385A9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A1F3902-9A6E-5CC5-BD48-CDA4FE496347}"/>
              </a:ext>
            </a:extLst>
          </p:cNvPr>
          <p:cNvSpPr>
            <a:spLocks noGrp="1"/>
          </p:cNvSpPr>
          <p:nvPr>
            <p:ph type="title"/>
          </p:nvPr>
        </p:nvSpPr>
        <p:spPr/>
        <p:txBody>
          <a:bodyPr/>
          <a:lstStyle/>
          <a:p>
            <a:r>
              <a:rPr lang="en-US" altLang="zh-CN" dirty="0"/>
              <a:t>Modeling of the Kernel</a:t>
            </a:r>
            <a:endParaRPr lang="zh-CN" altLang="en-US" dirty="0"/>
          </a:p>
        </p:txBody>
      </p:sp>
      <p:sp>
        <p:nvSpPr>
          <p:cNvPr id="10" name="内容占位符 2">
            <a:extLst>
              <a:ext uri="{FF2B5EF4-FFF2-40B4-BE49-F238E27FC236}">
                <a16:creationId xmlns:a16="http://schemas.microsoft.com/office/drawing/2014/main" id="{ADD4CA39-BFC3-01F6-6AFD-977B8E01470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High-level Operational Semantics</a:t>
            </a:r>
          </a:p>
          <a:p>
            <a:pPr lvl="1"/>
            <a:r>
              <a:rPr lang="en-US" altLang="zh-CN" dirty="0"/>
              <a:t>high-level program steps</a:t>
            </a:r>
          </a:p>
        </p:txBody>
      </p:sp>
      <p:pic>
        <p:nvPicPr>
          <p:cNvPr id="6" name="图片 5">
            <a:extLst>
              <a:ext uri="{FF2B5EF4-FFF2-40B4-BE49-F238E27FC236}">
                <a16:creationId xmlns:a16="http://schemas.microsoft.com/office/drawing/2014/main" id="{CF031B2A-42D8-FC88-516A-41AFAA51EB58}"/>
              </a:ext>
            </a:extLst>
          </p:cNvPr>
          <p:cNvPicPr>
            <a:picLocks noChangeAspect="1"/>
          </p:cNvPicPr>
          <p:nvPr/>
        </p:nvPicPr>
        <p:blipFill>
          <a:blip r:embed="rId3"/>
          <a:stretch>
            <a:fillRect/>
          </a:stretch>
        </p:blipFill>
        <p:spPr>
          <a:xfrm>
            <a:off x="2395241" y="2959859"/>
            <a:ext cx="7819351" cy="3217104"/>
          </a:xfrm>
          <a:prstGeom prst="rect">
            <a:avLst/>
          </a:prstGeom>
        </p:spPr>
      </p:pic>
    </p:spTree>
    <p:extLst>
      <p:ext uri="{BB962C8B-B14F-4D97-AF65-F5344CB8AC3E}">
        <p14:creationId xmlns:p14="http://schemas.microsoft.com/office/powerpoint/2010/main" val="1440218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F69AF-C54A-3AD1-E5B1-5A0302D5E81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D0B6CB4-3C5F-025D-D254-3EBC66D1CB7E}"/>
              </a:ext>
            </a:extLst>
          </p:cNvPr>
          <p:cNvSpPr>
            <a:spLocks noGrp="1"/>
          </p:cNvSpPr>
          <p:nvPr>
            <p:ph type="title"/>
          </p:nvPr>
        </p:nvSpPr>
        <p:spPr/>
        <p:txBody>
          <a:bodyPr/>
          <a:lstStyle/>
          <a:p>
            <a:r>
              <a:rPr lang="en-US" altLang="zh-CN" dirty="0"/>
              <a:t>Modeling of the Kernel</a:t>
            </a:r>
            <a:endParaRPr lang="zh-CN" altLang="en-US" dirty="0"/>
          </a:p>
        </p:txBody>
      </p:sp>
      <p:sp>
        <p:nvSpPr>
          <p:cNvPr id="10" name="内容占位符 2">
            <a:extLst>
              <a:ext uri="{FF2B5EF4-FFF2-40B4-BE49-F238E27FC236}">
                <a16:creationId xmlns:a16="http://schemas.microsoft.com/office/drawing/2014/main" id="{3A13A03E-AD0E-C8A8-5411-E94BDC8EF49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High-level Operational Semantics</a:t>
            </a:r>
          </a:p>
          <a:p>
            <a:pPr lvl="1"/>
            <a:r>
              <a:rPr lang="en-US" altLang="zh-CN" dirty="0"/>
              <a:t>high-level task-steps</a:t>
            </a:r>
          </a:p>
        </p:txBody>
      </p:sp>
      <p:pic>
        <p:nvPicPr>
          <p:cNvPr id="3" name="图片 2">
            <a:extLst>
              <a:ext uri="{FF2B5EF4-FFF2-40B4-BE49-F238E27FC236}">
                <a16:creationId xmlns:a16="http://schemas.microsoft.com/office/drawing/2014/main" id="{779EC5AE-8464-84D3-E6F3-ED7ED9F85BF3}"/>
              </a:ext>
            </a:extLst>
          </p:cNvPr>
          <p:cNvPicPr>
            <a:picLocks noChangeAspect="1"/>
          </p:cNvPicPr>
          <p:nvPr/>
        </p:nvPicPr>
        <p:blipFill>
          <a:blip r:embed="rId2"/>
          <a:stretch>
            <a:fillRect/>
          </a:stretch>
        </p:blipFill>
        <p:spPr>
          <a:xfrm>
            <a:off x="2660931" y="2733809"/>
            <a:ext cx="6870138" cy="4037427"/>
          </a:xfrm>
          <a:prstGeom prst="rect">
            <a:avLst/>
          </a:prstGeom>
        </p:spPr>
      </p:pic>
    </p:spTree>
    <p:extLst>
      <p:ext uri="{BB962C8B-B14F-4D97-AF65-F5344CB8AC3E}">
        <p14:creationId xmlns:p14="http://schemas.microsoft.com/office/powerpoint/2010/main" val="2774082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F4195-5022-04B8-397B-6A5FE0614D8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CD84DD3-886B-50F3-2B80-4B07CD977685}"/>
              </a:ext>
            </a:extLst>
          </p:cNvPr>
          <p:cNvSpPr>
            <a:spLocks noGrp="1"/>
          </p:cNvSpPr>
          <p:nvPr>
            <p:ph type="title"/>
          </p:nvPr>
        </p:nvSpPr>
        <p:spPr/>
        <p:txBody>
          <a:bodyPr/>
          <a:lstStyle/>
          <a:p>
            <a:r>
              <a:rPr lang="en-US" altLang="zh-CN" dirty="0"/>
              <a:t>Modeling of the Kernel</a:t>
            </a:r>
            <a:endParaRPr lang="zh-CN" altLang="en-US" dirty="0"/>
          </a:p>
        </p:txBody>
      </p:sp>
      <p:sp>
        <p:nvSpPr>
          <p:cNvPr id="10" name="内容占位符 2">
            <a:extLst>
              <a:ext uri="{FF2B5EF4-FFF2-40B4-BE49-F238E27FC236}">
                <a16:creationId xmlns:a16="http://schemas.microsoft.com/office/drawing/2014/main" id="{9584534A-A28F-774A-0A1A-FE9E13CB07A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High-level Operational Semantics</a:t>
            </a:r>
          </a:p>
          <a:p>
            <a:pPr lvl="1"/>
            <a:r>
              <a:rPr lang="en-US" altLang="zh-CN" dirty="0"/>
              <a:t>high-level kernel-steps</a:t>
            </a:r>
          </a:p>
        </p:txBody>
      </p:sp>
      <p:pic>
        <p:nvPicPr>
          <p:cNvPr id="3" name="图片 2">
            <a:extLst>
              <a:ext uri="{FF2B5EF4-FFF2-40B4-BE49-F238E27FC236}">
                <a16:creationId xmlns:a16="http://schemas.microsoft.com/office/drawing/2014/main" id="{91FB5B8B-36C3-AB80-3EF8-5810DEB619DD}"/>
              </a:ext>
            </a:extLst>
          </p:cNvPr>
          <p:cNvPicPr>
            <a:picLocks noChangeAspect="1"/>
          </p:cNvPicPr>
          <p:nvPr/>
        </p:nvPicPr>
        <p:blipFill>
          <a:blip r:embed="rId2"/>
          <a:stretch>
            <a:fillRect/>
          </a:stretch>
        </p:blipFill>
        <p:spPr>
          <a:xfrm>
            <a:off x="2447188" y="2790117"/>
            <a:ext cx="7297623" cy="4067883"/>
          </a:xfrm>
          <a:prstGeom prst="rect">
            <a:avLst/>
          </a:prstGeom>
        </p:spPr>
      </p:pic>
    </p:spTree>
    <p:extLst>
      <p:ext uri="{BB962C8B-B14F-4D97-AF65-F5344CB8AC3E}">
        <p14:creationId xmlns:p14="http://schemas.microsoft.com/office/powerpoint/2010/main" val="1774702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BD5D6-B4CB-B9AA-848B-8542616A33DE}"/>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1090545B-4417-AD05-A3A4-30783A1D8953}"/>
              </a:ext>
            </a:extLst>
          </p:cNvPr>
          <p:cNvSpPr>
            <a:spLocks noGrp="1"/>
          </p:cNvSpPr>
          <p:nvPr>
            <p:ph idx="1"/>
          </p:nvPr>
        </p:nvSpPr>
        <p:spPr/>
        <p:txBody>
          <a:bodyPr/>
          <a:lstStyle/>
          <a:p>
            <a:r>
              <a:rPr lang="en-US" altLang="zh-CN" dirty="0"/>
              <a:t>Correspondence of Invoking APIs at two Levels</a:t>
            </a:r>
            <a:endParaRPr lang="zh-CN" altLang="en-US" dirty="0"/>
          </a:p>
        </p:txBody>
      </p:sp>
      <p:pic>
        <p:nvPicPr>
          <p:cNvPr id="4" name="图片 3">
            <a:extLst>
              <a:ext uri="{FF2B5EF4-FFF2-40B4-BE49-F238E27FC236}">
                <a16:creationId xmlns:a16="http://schemas.microsoft.com/office/drawing/2014/main" id="{B239D769-CCD5-D422-F416-6C1A47D01E79}"/>
              </a:ext>
            </a:extLst>
          </p:cNvPr>
          <p:cNvPicPr>
            <a:picLocks noChangeAspect="1"/>
          </p:cNvPicPr>
          <p:nvPr/>
        </p:nvPicPr>
        <p:blipFill>
          <a:blip r:embed="rId2"/>
          <a:stretch>
            <a:fillRect/>
          </a:stretch>
        </p:blipFill>
        <p:spPr>
          <a:xfrm>
            <a:off x="1995487" y="2859649"/>
            <a:ext cx="8201025" cy="3857625"/>
          </a:xfrm>
          <a:prstGeom prst="rect">
            <a:avLst/>
          </a:prstGeom>
        </p:spPr>
      </p:pic>
    </p:spTree>
    <p:extLst>
      <p:ext uri="{BB962C8B-B14F-4D97-AF65-F5344CB8AC3E}">
        <p14:creationId xmlns:p14="http://schemas.microsoft.com/office/powerpoint/2010/main" val="2612981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2655C-64FF-494B-02FC-E33C9F3AB32D}"/>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B1072573-DF83-623F-B931-94ACB6B40DA7}"/>
              </a:ext>
            </a:extLst>
          </p:cNvPr>
          <p:cNvSpPr>
            <a:spLocks noGrp="1"/>
          </p:cNvSpPr>
          <p:nvPr>
            <p:ph idx="1"/>
          </p:nvPr>
        </p:nvSpPr>
        <p:spPr/>
        <p:txBody>
          <a:bodyPr/>
          <a:lstStyle/>
          <a:p>
            <a:r>
              <a:rPr lang="en-US" altLang="zh-CN" dirty="0"/>
              <a:t>OS Correctness</a:t>
            </a:r>
            <a:endParaRPr lang="zh-CN" altLang="en-US" dirty="0"/>
          </a:p>
        </p:txBody>
      </p:sp>
      <p:pic>
        <p:nvPicPr>
          <p:cNvPr id="4" name="图片 3">
            <a:extLst>
              <a:ext uri="{FF2B5EF4-FFF2-40B4-BE49-F238E27FC236}">
                <a16:creationId xmlns:a16="http://schemas.microsoft.com/office/drawing/2014/main" id="{68168463-9555-DCDC-C2EF-2DD2C3F23B5D}"/>
              </a:ext>
            </a:extLst>
          </p:cNvPr>
          <p:cNvPicPr>
            <a:picLocks noChangeAspect="1"/>
          </p:cNvPicPr>
          <p:nvPr/>
        </p:nvPicPr>
        <p:blipFill>
          <a:blip r:embed="rId3"/>
          <a:stretch>
            <a:fillRect/>
          </a:stretch>
        </p:blipFill>
        <p:spPr>
          <a:xfrm>
            <a:off x="1088904" y="2504683"/>
            <a:ext cx="10014192" cy="2415705"/>
          </a:xfrm>
          <a:prstGeom prst="rect">
            <a:avLst/>
          </a:prstGeom>
        </p:spPr>
      </p:pic>
      <p:pic>
        <p:nvPicPr>
          <p:cNvPr id="5" name="图片 4">
            <a:extLst>
              <a:ext uri="{FF2B5EF4-FFF2-40B4-BE49-F238E27FC236}">
                <a16:creationId xmlns:a16="http://schemas.microsoft.com/office/drawing/2014/main" id="{4576F2F9-982B-5FE0-497E-EEA3F2C270FC}"/>
              </a:ext>
            </a:extLst>
          </p:cNvPr>
          <p:cNvPicPr>
            <a:picLocks noChangeAspect="1"/>
          </p:cNvPicPr>
          <p:nvPr/>
        </p:nvPicPr>
        <p:blipFill>
          <a:blip r:embed="rId4"/>
          <a:stretch>
            <a:fillRect/>
          </a:stretch>
        </p:blipFill>
        <p:spPr>
          <a:xfrm>
            <a:off x="1187823" y="4446803"/>
            <a:ext cx="9018494" cy="2203746"/>
          </a:xfrm>
          <a:prstGeom prst="rect">
            <a:avLst/>
          </a:prstGeom>
        </p:spPr>
      </p:pic>
    </p:spTree>
    <p:extLst>
      <p:ext uri="{BB962C8B-B14F-4D97-AF65-F5344CB8AC3E}">
        <p14:creationId xmlns:p14="http://schemas.microsoft.com/office/powerpoint/2010/main" val="958057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B4120-F841-FD40-403B-76317E6A8F88}"/>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1A5BDC81-2886-86AF-B99C-8A6111B17E35}"/>
              </a:ext>
            </a:extLst>
          </p:cNvPr>
          <p:cNvSpPr>
            <a:spLocks noGrp="1"/>
          </p:cNvSpPr>
          <p:nvPr>
            <p:ph idx="1"/>
          </p:nvPr>
        </p:nvSpPr>
        <p:spPr/>
        <p:txBody>
          <a:bodyPr/>
          <a:lstStyle/>
          <a:p>
            <a:r>
              <a:rPr lang="en-US" altLang="zh-CN" dirty="0"/>
              <a:t>Event trace refinement for OS correctness</a:t>
            </a:r>
            <a:endParaRPr lang="zh-CN" altLang="en-US" dirty="0"/>
          </a:p>
        </p:txBody>
      </p:sp>
      <p:pic>
        <p:nvPicPr>
          <p:cNvPr id="5" name="图片 4">
            <a:extLst>
              <a:ext uri="{FF2B5EF4-FFF2-40B4-BE49-F238E27FC236}">
                <a16:creationId xmlns:a16="http://schemas.microsoft.com/office/drawing/2014/main" id="{15704E2D-5920-0B17-B657-C68F10363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837" y="2503567"/>
            <a:ext cx="7920326" cy="4267213"/>
          </a:xfrm>
          <a:prstGeom prst="rect">
            <a:avLst/>
          </a:prstGeom>
        </p:spPr>
      </p:pic>
    </p:spTree>
    <p:extLst>
      <p:ext uri="{BB962C8B-B14F-4D97-AF65-F5344CB8AC3E}">
        <p14:creationId xmlns:p14="http://schemas.microsoft.com/office/powerpoint/2010/main" val="2326437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D9AF6-5E43-CA70-6802-F7FA9607A3B1}"/>
              </a:ext>
            </a:extLst>
          </p:cNvPr>
          <p:cNvSpPr>
            <a:spLocks noGrp="1"/>
          </p:cNvSpPr>
          <p:nvPr>
            <p:ph type="title"/>
          </p:nvPr>
        </p:nvSpPr>
        <p:spPr/>
        <p:txBody>
          <a:bodyPr/>
          <a:lstStyle/>
          <a:p>
            <a:r>
              <a:rPr lang="en-US" altLang="zh-CN" dirty="0"/>
              <a:t>Relational Program Logic for Refinement Verification</a:t>
            </a:r>
            <a:endParaRPr lang="zh-CN" altLang="en-US" dirty="0"/>
          </a:p>
        </p:txBody>
      </p:sp>
      <p:sp>
        <p:nvSpPr>
          <p:cNvPr id="3" name="内容占位符 2">
            <a:extLst>
              <a:ext uri="{FF2B5EF4-FFF2-40B4-BE49-F238E27FC236}">
                <a16:creationId xmlns:a16="http://schemas.microsoft.com/office/drawing/2014/main" id="{55C3061B-731E-D822-83F2-F0932B356083}"/>
              </a:ext>
            </a:extLst>
          </p:cNvPr>
          <p:cNvSpPr>
            <a:spLocks noGrp="1"/>
          </p:cNvSpPr>
          <p:nvPr>
            <p:ph idx="1"/>
          </p:nvPr>
        </p:nvSpPr>
        <p:spPr/>
        <p:txBody>
          <a:bodyPr/>
          <a:lstStyle/>
          <a:p>
            <a:r>
              <a:rPr lang="en-US" altLang="zh-CN" dirty="0"/>
              <a:t>Relational Assertion Language</a:t>
            </a:r>
          </a:p>
          <a:p>
            <a:pPr lvl="1"/>
            <a:endParaRPr lang="zh-CN" altLang="en-US" dirty="0"/>
          </a:p>
        </p:txBody>
      </p:sp>
      <p:pic>
        <p:nvPicPr>
          <p:cNvPr id="5" name="图片 4">
            <a:extLst>
              <a:ext uri="{FF2B5EF4-FFF2-40B4-BE49-F238E27FC236}">
                <a16:creationId xmlns:a16="http://schemas.microsoft.com/office/drawing/2014/main" id="{02854F3D-3951-670F-45DA-C8F857D6EF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40" y="2528384"/>
            <a:ext cx="5522294" cy="1209898"/>
          </a:xfrm>
          <a:prstGeom prst="rect">
            <a:avLst/>
          </a:prstGeom>
        </p:spPr>
      </p:pic>
      <p:pic>
        <p:nvPicPr>
          <p:cNvPr id="7" name="图片 6">
            <a:extLst>
              <a:ext uri="{FF2B5EF4-FFF2-40B4-BE49-F238E27FC236}">
                <a16:creationId xmlns:a16="http://schemas.microsoft.com/office/drawing/2014/main" id="{AE4013DA-F1ED-740A-D4B5-59BF9A2BED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5634" y="2433422"/>
            <a:ext cx="6121896" cy="4264921"/>
          </a:xfrm>
          <a:prstGeom prst="rect">
            <a:avLst/>
          </a:prstGeom>
        </p:spPr>
      </p:pic>
    </p:spTree>
    <p:extLst>
      <p:ext uri="{BB962C8B-B14F-4D97-AF65-F5344CB8AC3E}">
        <p14:creationId xmlns:p14="http://schemas.microsoft.com/office/powerpoint/2010/main" val="2565085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3BA871-40B3-02EC-4227-6A128FFE69B8}"/>
              </a:ext>
            </a:extLst>
          </p:cNvPr>
          <p:cNvSpPr>
            <a:spLocks noGrp="1"/>
          </p:cNvSpPr>
          <p:nvPr>
            <p:ph type="title"/>
          </p:nvPr>
        </p:nvSpPr>
        <p:spPr/>
        <p:txBody>
          <a:bodyPr/>
          <a:lstStyle/>
          <a:p>
            <a:r>
              <a:rPr lang="en-US" altLang="zh-CN" dirty="0"/>
              <a:t>Relational Program Logic for Refinement Verification</a:t>
            </a:r>
            <a:endParaRPr lang="zh-CN" altLang="en-US" dirty="0"/>
          </a:p>
        </p:txBody>
      </p:sp>
      <p:sp>
        <p:nvSpPr>
          <p:cNvPr id="3" name="内容占位符 2">
            <a:extLst>
              <a:ext uri="{FF2B5EF4-FFF2-40B4-BE49-F238E27FC236}">
                <a16:creationId xmlns:a16="http://schemas.microsoft.com/office/drawing/2014/main" id="{1FF6A00F-1A58-5FB5-FCF2-9C7037E28D27}"/>
              </a:ext>
            </a:extLst>
          </p:cNvPr>
          <p:cNvSpPr>
            <a:spLocks noGrp="1"/>
          </p:cNvSpPr>
          <p:nvPr>
            <p:ph idx="1"/>
          </p:nvPr>
        </p:nvSpPr>
        <p:spPr/>
        <p:txBody>
          <a:bodyPr/>
          <a:lstStyle/>
          <a:p>
            <a:r>
              <a:rPr lang="en-US" altLang="zh-CN" dirty="0"/>
              <a:t>Ownership-transfer semantics for multi-level interrupts</a:t>
            </a:r>
            <a:endParaRPr lang="zh-CN" altLang="en-US" dirty="0"/>
          </a:p>
        </p:txBody>
      </p:sp>
      <p:pic>
        <p:nvPicPr>
          <p:cNvPr id="4" name="图片 3">
            <a:extLst>
              <a:ext uri="{FF2B5EF4-FFF2-40B4-BE49-F238E27FC236}">
                <a16:creationId xmlns:a16="http://schemas.microsoft.com/office/drawing/2014/main" id="{D84A3409-F9BA-2A45-28B5-7205B73203F9}"/>
              </a:ext>
            </a:extLst>
          </p:cNvPr>
          <p:cNvPicPr>
            <a:picLocks noChangeAspect="1"/>
          </p:cNvPicPr>
          <p:nvPr/>
        </p:nvPicPr>
        <p:blipFill>
          <a:blip r:embed="rId2"/>
          <a:stretch>
            <a:fillRect/>
          </a:stretch>
        </p:blipFill>
        <p:spPr>
          <a:xfrm>
            <a:off x="1156446" y="2536117"/>
            <a:ext cx="9476809" cy="3640845"/>
          </a:xfrm>
          <a:prstGeom prst="rect">
            <a:avLst/>
          </a:prstGeom>
        </p:spPr>
      </p:pic>
    </p:spTree>
    <p:extLst>
      <p:ext uri="{BB962C8B-B14F-4D97-AF65-F5344CB8AC3E}">
        <p14:creationId xmlns:p14="http://schemas.microsoft.com/office/powerpoint/2010/main" val="363043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E5EB5B-7358-6D0A-4567-9C1F27F2B912}"/>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0070D3B0-51AE-6899-182E-409C5CC46944}"/>
              </a:ext>
            </a:extLst>
          </p:cNvPr>
          <p:cNvSpPr>
            <a:spLocks noGrp="1"/>
          </p:cNvSpPr>
          <p:nvPr>
            <p:ph idx="1"/>
          </p:nvPr>
        </p:nvSpPr>
        <p:spPr>
          <a:xfrm>
            <a:off x="838200" y="1825625"/>
            <a:ext cx="10515600" cy="4809844"/>
          </a:xfrm>
        </p:spPr>
        <p:txBody>
          <a:bodyPr/>
          <a:lstStyle/>
          <a:p>
            <a:r>
              <a:rPr lang="en-US" altLang="zh-CN" dirty="0"/>
              <a:t>The key contribution of the work is :</a:t>
            </a:r>
          </a:p>
          <a:p>
            <a:pPr lvl="1"/>
            <a:r>
              <a:rPr lang="en-US" altLang="zh-CN" dirty="0"/>
              <a:t>we formulate and verify the correctness of the APIs of OS kernels as </a:t>
            </a:r>
            <a:r>
              <a:rPr lang="en-US" altLang="zh-CN" b="1" dirty="0"/>
              <a:t>contextual refinement </a:t>
            </a:r>
            <a:r>
              <a:rPr lang="en-US" altLang="zh-CN" dirty="0"/>
              <a:t>between their implementations and specifications.</a:t>
            </a:r>
          </a:p>
          <a:p>
            <a:pPr lvl="1"/>
            <a:r>
              <a:rPr lang="en-US" altLang="zh-CN" dirty="0"/>
              <a:t>Our modeling language provides an abstract </a:t>
            </a:r>
            <a:r>
              <a:rPr lang="en-US" altLang="zh-CN" b="1" dirty="0"/>
              <a:t>sched</a:t>
            </a:r>
            <a:r>
              <a:rPr lang="en-US" altLang="zh-CN" dirty="0"/>
              <a:t> command, allowing us to specify explicitly when the scheduler is invoked in synchronization primitives or interrupt handlers.</a:t>
            </a:r>
          </a:p>
          <a:p>
            <a:pPr lvl="1"/>
            <a:r>
              <a:rPr lang="en-US" altLang="zh-CN" dirty="0"/>
              <a:t>we propose </a:t>
            </a:r>
            <a:r>
              <a:rPr lang="en-US" altLang="zh-CN" b="1" dirty="0"/>
              <a:t>a program logic for refinement </a:t>
            </a:r>
            <a:r>
              <a:rPr lang="en-US" altLang="zh-CN" dirty="0"/>
              <a:t>verification of concurrent kernel programs.</a:t>
            </a:r>
          </a:p>
          <a:p>
            <a:pPr lvl="1"/>
            <a:r>
              <a:rPr lang="en-US" altLang="zh-CN" dirty="0"/>
              <a:t>our framework is developed for a practical subset of C, unlike existing works that are focused on kernels newly developed with verification in mind.(</a:t>
            </a:r>
            <a:r>
              <a:rPr lang="en-US" altLang="zh-CN" b="1" dirty="0"/>
              <a:t>generality and applicability</a:t>
            </a:r>
            <a:r>
              <a:rPr lang="en-US" altLang="zh-CN" dirty="0"/>
              <a:t>)</a:t>
            </a:r>
          </a:p>
          <a:p>
            <a:pPr lvl="1"/>
            <a:r>
              <a:rPr lang="en-US" altLang="zh-CN" dirty="0"/>
              <a:t>we also specify and verify </a:t>
            </a:r>
            <a:r>
              <a:rPr lang="en-US" altLang="zh-CN" b="1" dirty="0"/>
              <a:t>priority inversion freedom (PIF) </a:t>
            </a:r>
            <a:r>
              <a:rPr lang="en-US" altLang="zh-CN" dirty="0"/>
              <a:t>of µC/OS-II.</a:t>
            </a:r>
          </a:p>
          <a:p>
            <a:pPr lvl="1"/>
            <a:endParaRPr lang="en-US" altLang="zh-CN" dirty="0"/>
          </a:p>
          <a:p>
            <a:pPr lvl="1"/>
            <a:endParaRPr lang="zh-CN" altLang="en-US" dirty="0"/>
          </a:p>
        </p:txBody>
      </p:sp>
    </p:spTree>
    <p:extLst>
      <p:ext uri="{BB962C8B-B14F-4D97-AF65-F5344CB8AC3E}">
        <p14:creationId xmlns:p14="http://schemas.microsoft.com/office/powerpoint/2010/main" val="3533136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D3A42-AABD-F138-A523-56E4A38F6A42}"/>
              </a:ext>
            </a:extLst>
          </p:cNvPr>
          <p:cNvSpPr>
            <a:spLocks noGrp="1"/>
          </p:cNvSpPr>
          <p:nvPr>
            <p:ph type="title"/>
          </p:nvPr>
        </p:nvSpPr>
        <p:spPr/>
        <p:txBody>
          <a:bodyPr/>
          <a:lstStyle/>
          <a:p>
            <a:r>
              <a:rPr lang="en-US" altLang="zh-CN" dirty="0"/>
              <a:t>Relational Program Logic for Refinement Verification</a:t>
            </a:r>
            <a:endParaRPr lang="zh-CN" altLang="en-US" dirty="0"/>
          </a:p>
        </p:txBody>
      </p:sp>
      <p:sp>
        <p:nvSpPr>
          <p:cNvPr id="3" name="内容占位符 2">
            <a:extLst>
              <a:ext uri="{FF2B5EF4-FFF2-40B4-BE49-F238E27FC236}">
                <a16:creationId xmlns:a16="http://schemas.microsoft.com/office/drawing/2014/main" id="{C71FEAF2-AD5B-646C-CEB8-C631C3A60642}"/>
              </a:ext>
            </a:extLst>
          </p:cNvPr>
          <p:cNvSpPr>
            <a:spLocks noGrp="1"/>
          </p:cNvSpPr>
          <p:nvPr>
            <p:ph idx="1"/>
          </p:nvPr>
        </p:nvSpPr>
        <p:spPr/>
        <p:txBody>
          <a:bodyPr/>
          <a:lstStyle/>
          <a:p>
            <a:r>
              <a:rPr lang="en-US" altLang="zh-CN" dirty="0"/>
              <a:t> Inference Rules</a:t>
            </a:r>
            <a:endParaRPr lang="zh-CN" altLang="en-US" dirty="0"/>
          </a:p>
        </p:txBody>
      </p:sp>
    </p:spTree>
    <p:extLst>
      <p:ext uri="{BB962C8B-B14F-4D97-AF65-F5344CB8AC3E}">
        <p14:creationId xmlns:p14="http://schemas.microsoft.com/office/powerpoint/2010/main" val="155504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C16B5-70C8-06F2-5059-63770E772F0F}"/>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A0A8CCB0-E419-1B2E-EEAA-1CA5AD25DB0E}"/>
              </a:ext>
            </a:extLst>
          </p:cNvPr>
          <p:cNvSpPr>
            <a:spLocks noGrp="1"/>
          </p:cNvSpPr>
          <p:nvPr>
            <p:ph idx="1"/>
          </p:nvPr>
        </p:nvSpPr>
        <p:spPr/>
        <p:txBody>
          <a:bodyPr/>
          <a:lstStyle/>
          <a:p>
            <a:r>
              <a:rPr lang="en-US" altLang="zh-CN" dirty="0"/>
              <a:t>Preemptive OS Kernels and Interrupts</a:t>
            </a:r>
          </a:p>
          <a:p>
            <a:pPr lvl="1"/>
            <a:r>
              <a:rPr lang="en-US" altLang="zh-CN" dirty="0"/>
              <a:t>In a preemptive OS, execution of a task can be interrupted at any program point (unless interrupts have been disabled) and the control flow can be switched to a different task. To </a:t>
            </a:r>
            <a:r>
              <a:rPr lang="en-US" altLang="zh-CN" b="1" dirty="0"/>
              <a:t>allow preemption, </a:t>
            </a:r>
            <a:r>
              <a:rPr lang="en-US" altLang="zh-CN" dirty="0"/>
              <a:t>we need these two conditions: </a:t>
            </a:r>
          </a:p>
          <a:p>
            <a:pPr lvl="2"/>
            <a:r>
              <a:rPr lang="en-US" altLang="zh-CN" dirty="0"/>
              <a:t>(1) enabling interrupts at the kernel level; and </a:t>
            </a:r>
          </a:p>
          <a:p>
            <a:pPr lvl="2"/>
            <a:r>
              <a:rPr lang="en-US" altLang="zh-CN" dirty="0"/>
              <a:t>(2) invoking the scheduler and context switching inside the interrupt handler.</a:t>
            </a:r>
            <a:endParaRPr lang="zh-CN" altLang="en-US" dirty="0"/>
          </a:p>
        </p:txBody>
      </p:sp>
    </p:spTree>
    <p:extLst>
      <p:ext uri="{BB962C8B-B14F-4D97-AF65-F5344CB8AC3E}">
        <p14:creationId xmlns:p14="http://schemas.microsoft.com/office/powerpoint/2010/main" val="332018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50A67-2A65-9032-A741-1C13C3115085}"/>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289798B9-BAD0-3603-E6EE-74B51D6B9F6D}"/>
              </a:ext>
            </a:extLst>
          </p:cNvPr>
          <p:cNvSpPr>
            <a:spLocks noGrp="1"/>
          </p:cNvSpPr>
          <p:nvPr>
            <p:ph idx="1"/>
          </p:nvPr>
        </p:nvSpPr>
        <p:spPr/>
        <p:txBody>
          <a:bodyPr>
            <a:normAutofit lnSpcReduction="10000"/>
          </a:bodyPr>
          <a:lstStyle/>
          <a:p>
            <a:r>
              <a:rPr lang="en-US" altLang="zh-CN" dirty="0"/>
              <a:t>Overview of µC/OS-II. </a:t>
            </a:r>
          </a:p>
          <a:p>
            <a:pPr lvl="1"/>
            <a:r>
              <a:rPr lang="en-US" altLang="zh-CN" dirty="0"/>
              <a:t>µC/OS-II is a commercial preemptive real-time multitasking OS kernel developed by </a:t>
            </a:r>
            <a:r>
              <a:rPr lang="en-US" altLang="zh-CN" dirty="0" err="1"/>
              <a:t>Micrium</a:t>
            </a:r>
            <a:r>
              <a:rPr lang="en-US" altLang="zh-CN" dirty="0"/>
              <a:t>. The kernel has </a:t>
            </a:r>
            <a:r>
              <a:rPr lang="en-US" altLang="zh-CN" b="1" dirty="0"/>
              <a:t>6000+ lines of C code and 300+ lines of assembly. </a:t>
            </a:r>
          </a:p>
          <a:p>
            <a:pPr lvl="1"/>
            <a:r>
              <a:rPr lang="en-US" altLang="zh-CN" dirty="0"/>
              <a:t>It allows </a:t>
            </a:r>
            <a:r>
              <a:rPr lang="en-US" altLang="zh-CN" b="1" dirty="0"/>
              <a:t>a fixed number of tasks</a:t>
            </a:r>
            <a:r>
              <a:rPr lang="en-US" altLang="zh-CN" dirty="0"/>
              <a:t>, </a:t>
            </a:r>
            <a:r>
              <a:rPr lang="en-US" altLang="zh-CN" b="1" dirty="0"/>
              <a:t>multi-level interrupts</a:t>
            </a:r>
            <a:r>
              <a:rPr lang="en-US" altLang="zh-CN" dirty="0"/>
              <a:t>, and </a:t>
            </a:r>
            <a:r>
              <a:rPr lang="en-US" altLang="zh-CN" b="1" dirty="0"/>
              <a:t>preemptive priority-based scheduling</a:t>
            </a:r>
            <a:r>
              <a:rPr lang="en-US" altLang="zh-CN" dirty="0"/>
              <a:t>. The system APIs include semaphores; event flags; mutual-exclusion semaphores that eliminate unbounded priority inversions; mailboxes; message queues; task, time and timer management; and fixed sized memory block management. </a:t>
            </a:r>
          </a:p>
          <a:p>
            <a:pPr lvl="1"/>
            <a:r>
              <a:rPr lang="en-US" altLang="zh-CN" dirty="0"/>
              <a:t>µC/OS-II is developed for microprocessors and microcontrollers, and it </a:t>
            </a:r>
            <a:r>
              <a:rPr lang="en-US" altLang="zh-CN" b="1" dirty="0"/>
              <a:t>does not support virtual memory</a:t>
            </a:r>
            <a:r>
              <a:rPr lang="en-US" altLang="zh-CN" dirty="0"/>
              <a:t>. It has been deployed in many real-world safety critical applications, including avionics (e.g., the Mars Curiosity Rover) and medical </a:t>
            </a:r>
            <a:r>
              <a:rPr lang="en-US" altLang="zh-CN" dirty="0" err="1"/>
              <a:t>equipments</a:t>
            </a:r>
            <a:r>
              <a:rPr lang="en-US" altLang="zh-CN" dirty="0"/>
              <a:t> .</a:t>
            </a:r>
            <a:endParaRPr lang="zh-CN" altLang="en-US" dirty="0"/>
          </a:p>
        </p:txBody>
      </p:sp>
    </p:spTree>
    <p:extLst>
      <p:ext uri="{BB962C8B-B14F-4D97-AF65-F5344CB8AC3E}">
        <p14:creationId xmlns:p14="http://schemas.microsoft.com/office/powerpoint/2010/main" val="221133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586F3-47DA-31F4-7B9E-AD322C907250}"/>
              </a:ext>
            </a:extLst>
          </p:cNvPr>
          <p:cNvSpPr>
            <a:spLocks noGrp="1"/>
          </p:cNvSpPr>
          <p:nvPr>
            <p:ph type="title"/>
          </p:nvPr>
        </p:nvSpPr>
        <p:spPr/>
        <p:txBody>
          <a:bodyPr/>
          <a:lstStyle/>
          <a:p>
            <a:r>
              <a:rPr lang="en-US" altLang="zh-CN" dirty="0"/>
              <a:t>Overview of the Verification Framework</a:t>
            </a:r>
            <a:endParaRPr lang="zh-CN" altLang="en-US" dirty="0"/>
          </a:p>
        </p:txBody>
      </p:sp>
      <p:sp>
        <p:nvSpPr>
          <p:cNvPr id="3" name="内容占位符 2">
            <a:extLst>
              <a:ext uri="{FF2B5EF4-FFF2-40B4-BE49-F238E27FC236}">
                <a16:creationId xmlns:a16="http://schemas.microsoft.com/office/drawing/2014/main" id="{954D1A69-3A3F-F0DC-A8B9-9556B7C45F59}"/>
              </a:ext>
            </a:extLst>
          </p:cNvPr>
          <p:cNvSpPr>
            <a:spLocks noGrp="1"/>
          </p:cNvSpPr>
          <p:nvPr>
            <p:ph idx="1"/>
          </p:nvPr>
        </p:nvSpPr>
        <p:spPr/>
        <p:txBody>
          <a:bodyPr/>
          <a:lstStyle/>
          <a:p>
            <a:r>
              <a:rPr lang="en-US" altLang="zh-CN" dirty="0"/>
              <a:t>Contextual refinement as correctness</a:t>
            </a:r>
          </a:p>
          <a:p>
            <a:pPr lvl="1"/>
            <a:r>
              <a:rPr lang="en-US" altLang="zh-CN" dirty="0"/>
              <a:t>the correctness of OS kernels requires O refines O’ under all contexts A:</a:t>
            </a:r>
          </a:p>
          <a:p>
            <a:pPr lvl="1"/>
            <a:endParaRPr lang="en-US" altLang="zh-CN" dirty="0"/>
          </a:p>
          <a:p>
            <a:pPr lvl="1"/>
            <a:endParaRPr lang="en-US" altLang="zh-CN" dirty="0"/>
          </a:p>
          <a:p>
            <a:pPr lvl="1"/>
            <a:r>
              <a:rPr lang="en-US" altLang="zh-CN" dirty="0"/>
              <a:t>where </a:t>
            </a:r>
            <a:r>
              <a:rPr lang="en-US" altLang="zh-CN" b="1" dirty="0"/>
              <a:t>[[_]] maps a program P to the set of its observable behaviors</a:t>
            </a:r>
            <a:r>
              <a:rPr lang="en-US" altLang="zh-CN" dirty="0"/>
              <a:t>. It says that, for all applications, executing the concrete code O’ does not have more observable behaviors than executing the abstract version O.</a:t>
            </a:r>
          </a:p>
          <a:p>
            <a:pPr lvl="1"/>
            <a:r>
              <a:rPr lang="en-US" altLang="zh-CN" dirty="0"/>
              <a:t>In this paper, </a:t>
            </a:r>
            <a:r>
              <a:rPr lang="en-US" altLang="zh-CN" b="1" dirty="0"/>
              <a:t>observable behaviors </a:t>
            </a:r>
            <a:r>
              <a:rPr lang="en-US" altLang="zh-CN" dirty="0"/>
              <a:t>are defined as finite prefixes of execution traces consisting of observable events.</a:t>
            </a:r>
          </a:p>
          <a:p>
            <a:pPr lvl="1"/>
            <a:endParaRPr lang="zh-CN" altLang="en-US" dirty="0"/>
          </a:p>
        </p:txBody>
      </p:sp>
      <p:pic>
        <p:nvPicPr>
          <p:cNvPr id="5" name="图片 4">
            <a:extLst>
              <a:ext uri="{FF2B5EF4-FFF2-40B4-BE49-F238E27FC236}">
                <a16:creationId xmlns:a16="http://schemas.microsoft.com/office/drawing/2014/main" id="{60AE78F5-9C30-2CCF-7ED6-7442F235E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803" y="2772557"/>
            <a:ext cx="2857647" cy="603281"/>
          </a:xfrm>
          <a:prstGeom prst="rect">
            <a:avLst/>
          </a:prstGeom>
        </p:spPr>
      </p:pic>
    </p:spTree>
    <p:extLst>
      <p:ext uri="{BB962C8B-B14F-4D97-AF65-F5344CB8AC3E}">
        <p14:creationId xmlns:p14="http://schemas.microsoft.com/office/powerpoint/2010/main" val="93455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832A1-EE35-4046-77AC-A672F5F60078}"/>
              </a:ext>
            </a:extLst>
          </p:cNvPr>
          <p:cNvSpPr>
            <a:spLocks noGrp="1"/>
          </p:cNvSpPr>
          <p:nvPr>
            <p:ph type="title"/>
          </p:nvPr>
        </p:nvSpPr>
        <p:spPr/>
        <p:txBody>
          <a:bodyPr/>
          <a:lstStyle/>
          <a:p>
            <a:endParaRPr lang="zh-CN" altLang="en-US" dirty="0"/>
          </a:p>
        </p:txBody>
      </p:sp>
      <p:pic>
        <p:nvPicPr>
          <p:cNvPr id="4" name="内容占位符 3">
            <a:extLst>
              <a:ext uri="{FF2B5EF4-FFF2-40B4-BE49-F238E27FC236}">
                <a16:creationId xmlns:a16="http://schemas.microsoft.com/office/drawing/2014/main" id="{AD6AEF04-E316-9E1E-F33E-CD833B7F520C}"/>
              </a:ext>
            </a:extLst>
          </p:cNvPr>
          <p:cNvPicPr>
            <a:picLocks noGrp="1" noChangeAspect="1"/>
          </p:cNvPicPr>
          <p:nvPr>
            <p:ph idx="1"/>
          </p:nvPr>
        </p:nvPicPr>
        <p:blipFill>
          <a:blip r:embed="rId2"/>
          <a:stretch>
            <a:fillRect/>
          </a:stretch>
        </p:blipFill>
        <p:spPr>
          <a:xfrm>
            <a:off x="838200" y="2851280"/>
            <a:ext cx="10515600" cy="2300028"/>
          </a:xfrm>
          <a:prstGeom prst="rect">
            <a:avLst/>
          </a:prstGeom>
        </p:spPr>
      </p:pic>
    </p:spTree>
    <p:extLst>
      <p:ext uri="{BB962C8B-B14F-4D97-AF65-F5344CB8AC3E}">
        <p14:creationId xmlns:p14="http://schemas.microsoft.com/office/powerpoint/2010/main" val="287765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BA72A-7D4D-A9AF-3240-B75D3A3B2B22}"/>
              </a:ext>
            </a:extLst>
          </p:cNvPr>
          <p:cNvSpPr>
            <a:spLocks noGrp="1"/>
          </p:cNvSpPr>
          <p:nvPr>
            <p:ph type="title"/>
          </p:nvPr>
        </p:nvSpPr>
        <p:spPr/>
        <p:txBody>
          <a:bodyPr/>
          <a:lstStyle/>
          <a:p>
            <a:r>
              <a:rPr lang="en-US" altLang="zh-CN" dirty="0"/>
              <a:t>Overview of the Verification Framework</a:t>
            </a:r>
            <a:endParaRPr lang="zh-CN" altLang="en-US" dirty="0"/>
          </a:p>
        </p:txBody>
      </p:sp>
      <p:sp>
        <p:nvSpPr>
          <p:cNvPr id="3" name="内容占位符 2">
            <a:extLst>
              <a:ext uri="{FF2B5EF4-FFF2-40B4-BE49-F238E27FC236}">
                <a16:creationId xmlns:a16="http://schemas.microsoft.com/office/drawing/2014/main" id="{075F9011-481F-82DE-2718-41EAD1ECDED2}"/>
              </a:ext>
            </a:extLst>
          </p:cNvPr>
          <p:cNvSpPr>
            <a:spLocks noGrp="1"/>
          </p:cNvSpPr>
          <p:nvPr>
            <p:ph idx="1"/>
          </p:nvPr>
        </p:nvSpPr>
        <p:spPr/>
        <p:txBody>
          <a:bodyPr/>
          <a:lstStyle/>
          <a:p>
            <a:r>
              <a:rPr lang="en-US" altLang="zh-CN" dirty="0"/>
              <a:t>The whole verification framework.</a:t>
            </a:r>
            <a:endParaRPr lang="zh-CN" altLang="en-US" dirty="0"/>
          </a:p>
        </p:txBody>
      </p:sp>
      <p:pic>
        <p:nvPicPr>
          <p:cNvPr id="4" name="图片 3">
            <a:extLst>
              <a:ext uri="{FF2B5EF4-FFF2-40B4-BE49-F238E27FC236}">
                <a16:creationId xmlns:a16="http://schemas.microsoft.com/office/drawing/2014/main" id="{15F88D3B-B778-C8D0-81A1-70A202BB32AA}"/>
              </a:ext>
            </a:extLst>
          </p:cNvPr>
          <p:cNvPicPr>
            <a:picLocks noChangeAspect="1"/>
          </p:cNvPicPr>
          <p:nvPr/>
        </p:nvPicPr>
        <p:blipFill>
          <a:blip r:embed="rId2"/>
          <a:stretch>
            <a:fillRect/>
          </a:stretch>
        </p:blipFill>
        <p:spPr>
          <a:xfrm>
            <a:off x="3786908" y="2380828"/>
            <a:ext cx="5149273" cy="4320153"/>
          </a:xfrm>
          <a:prstGeom prst="rect">
            <a:avLst/>
          </a:prstGeom>
        </p:spPr>
      </p:pic>
    </p:spTree>
    <p:extLst>
      <p:ext uri="{BB962C8B-B14F-4D97-AF65-F5344CB8AC3E}">
        <p14:creationId xmlns:p14="http://schemas.microsoft.com/office/powerpoint/2010/main" val="2055992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EA8A3-2283-AEA6-D885-FE4441B26789}"/>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FC5B2BE1-6D00-1C12-616E-C7D60F50F019}"/>
              </a:ext>
            </a:extLst>
          </p:cNvPr>
          <p:cNvSpPr>
            <a:spLocks noGrp="1"/>
          </p:cNvSpPr>
          <p:nvPr>
            <p:ph idx="1"/>
          </p:nvPr>
        </p:nvSpPr>
        <p:spPr/>
        <p:txBody>
          <a:bodyPr/>
          <a:lstStyle/>
          <a:p>
            <a:r>
              <a:rPr lang="en-US" altLang="zh-CN" dirty="0"/>
              <a:t>The correctness of OS kernels is formalized based on </a:t>
            </a:r>
            <a:r>
              <a:rPr lang="en-US" altLang="zh-CN" b="1" dirty="0"/>
              <a:t>three entities </a:t>
            </a:r>
          </a:p>
          <a:p>
            <a:pPr lvl="1"/>
            <a:r>
              <a:rPr lang="en-US" altLang="zh-CN" b="1" dirty="0"/>
              <a:t>user applications A</a:t>
            </a:r>
            <a:r>
              <a:rPr lang="en-US" altLang="zh-CN" dirty="0"/>
              <a:t> </a:t>
            </a:r>
          </a:p>
          <a:p>
            <a:pPr lvl="1"/>
            <a:r>
              <a:rPr lang="en-US" altLang="zh-CN" b="1" dirty="0"/>
              <a:t>the concrete implementation O</a:t>
            </a:r>
            <a:endParaRPr lang="en-US" altLang="zh-CN" dirty="0"/>
          </a:p>
          <a:p>
            <a:pPr lvl="1"/>
            <a:r>
              <a:rPr lang="en-US" altLang="zh-CN" b="1" dirty="0"/>
              <a:t>and the abstract specification O’ </a:t>
            </a:r>
          </a:p>
          <a:p>
            <a:pPr lvl="1"/>
            <a:r>
              <a:rPr lang="en-US" altLang="zh-CN" dirty="0"/>
              <a:t>In this section we introduce the programming (model) languages for the three entities.</a:t>
            </a:r>
            <a:endParaRPr lang="zh-CN" altLang="en-US" dirty="0"/>
          </a:p>
        </p:txBody>
      </p:sp>
    </p:spTree>
    <p:extLst>
      <p:ext uri="{BB962C8B-B14F-4D97-AF65-F5344CB8AC3E}">
        <p14:creationId xmlns:p14="http://schemas.microsoft.com/office/powerpoint/2010/main" val="7372353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9825</TotalTime>
  <Words>2643</Words>
  <Application>Microsoft Office PowerPoint</Application>
  <PresentationFormat>宽屏</PresentationFormat>
  <Paragraphs>170</Paragraphs>
  <Slides>30</Slides>
  <Notes>14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30</vt:i4>
      </vt:variant>
    </vt:vector>
  </HeadingPairs>
  <TitlesOfParts>
    <vt:vector size="34" baseType="lpstr">
      <vt:lpstr>等线</vt:lpstr>
      <vt:lpstr>等线 Light</vt:lpstr>
      <vt:lpstr>Arial</vt:lpstr>
      <vt:lpstr>Office 主题​​</vt:lpstr>
      <vt:lpstr>A Practical Verification Framework for Preemptive OS Kernels </vt:lpstr>
      <vt:lpstr> Introduction</vt:lpstr>
      <vt:lpstr>Introduction</vt:lpstr>
      <vt:lpstr>Background</vt:lpstr>
      <vt:lpstr>Background</vt:lpstr>
      <vt:lpstr>Overview of the Verification Framework</vt:lpstr>
      <vt:lpstr>PowerPoint 演示文稿</vt:lpstr>
      <vt:lpstr>Overview of the Verification Framework</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Relational Program Logic for Refinement Verification</vt:lpstr>
      <vt:lpstr>Relational Program Logic for Refinement Verification</vt:lpstr>
      <vt:lpstr>Relational Program Logic for Refinement Verification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思远 郭</dc:creator>
  <cp:lastModifiedBy>思远 郭</cp:lastModifiedBy>
  <cp:revision>14</cp:revision>
  <dcterms:created xsi:type="dcterms:W3CDTF">2024-11-07T00:27:23Z</dcterms:created>
  <dcterms:modified xsi:type="dcterms:W3CDTF">2024-11-20T02:29:38Z</dcterms:modified>
</cp:coreProperties>
</file>