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1"/>
              </a:solidFill>
              <a:prstDash val="solid"/>
              <a:miter lim="800000"/>
            </a:ln>
          </a:left>
          <a:right>
            <a:ln w="6350" cap="flat">
              <a:solidFill>
                <a:schemeClr val="accent1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6350" cap="flat">
              <a:solidFill>
                <a:schemeClr val="accent1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chemeClr val="accent1"/>
              </a:solidFill>
              <a:prstDash val="solid"/>
              <a:miter lim="800000"/>
            </a:ln>
          </a:top>
          <a:bottom>
            <a:ln w="6350" cap="flat">
              <a:solidFill>
                <a:schemeClr val="accent1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5DB"/>
          </a:solidFill>
        </a:fill>
      </a:tcStyle>
    </a:wholeTbl>
    <a:band2H>
      <a:tcTxStyle b="def" i="def"/>
      <a:tcStyle>
        <a:tcBdr/>
        <a:fill>
          <a:solidFill>
            <a:srgbClr val="F0F2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7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EE9"/>
          </a:solidFill>
        </a:fill>
      </a:tcStyle>
    </a:wholeTbl>
    <a:band2H>
      <a:tcTxStyle b="def" i="def"/>
      <a:tcStyle>
        <a:tcBdr/>
        <a:fill>
          <a:solidFill>
            <a:srgbClr val="ECEF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icture placeholder frameRound Diagonal Corner Rectangle 7"/>
          <p:cNvSpPr/>
          <p:nvPr/>
        </p:nvSpPr>
        <p:spPr>
          <a:xfrm>
            <a:off x="7642991" y="1803400"/>
            <a:ext cx="3326952" cy="426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Picture placeholderPicture Placeholder 2"/>
          <p:cNvSpPr/>
          <p:nvPr>
            <p:ph type="pic" sz="quarter" idx="13"/>
          </p:nvPr>
        </p:nvSpPr>
        <p:spPr>
          <a:xfrm>
            <a:off x="7795393" y="1925320"/>
            <a:ext cx="3054695" cy="4023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1218881" y="1803400"/>
            <a:ext cx="5866131" cy="4267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/>
          <p:nvPr>
            <p:ph type="body" idx="1"/>
          </p:nvPr>
        </p:nvSpPr>
        <p:spPr>
          <a:xfrm>
            <a:off x="1217612" y="434975"/>
            <a:ext cx="8413751" cy="56610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9834563" y="434975"/>
            <a:ext cx="1168401" cy="5661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35" name="Picture placeholder frameRound Diagonal Corner Rectangle 10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/>
          <p:cNvGrpSpPr/>
          <p:nvPr/>
        </p:nvGrpSpPr>
        <p:grpSpPr>
          <a:xfrm>
            <a:off x="3273781" y="3475735"/>
            <a:ext cx="5641265" cy="54865"/>
            <a:chOff x="0" y="0"/>
            <a:chExt cx="5641264" cy="54863"/>
          </a:xfrm>
        </p:grpSpPr>
        <p:sp>
          <p:nvSpPr>
            <p:cNvPr id="32" name="Oval 13"/>
            <p:cNvSpPr/>
            <p:nvPr/>
          </p:nvSpPr>
          <p:spPr>
            <a:xfrm>
              <a:off x="5580320" y="0"/>
              <a:ext cx="60945" cy="54864"/>
            </a:xfrm>
            <a:prstGeom prst="ellipse">
              <a:avLst/>
            </a:prstGeom>
            <a:solidFill>
              <a:srgbClr val="000000"/>
            </a:solidFill>
            <a:ln w="264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sp>
          <p:nvSpPr>
            <p:cNvPr id="33" name="Oval 14"/>
            <p:cNvSpPr/>
            <p:nvPr/>
          </p:nvSpPr>
          <p:spPr>
            <a:xfrm>
              <a:off x="0" y="0"/>
              <a:ext cx="60945" cy="54864"/>
            </a:xfrm>
            <a:prstGeom prst="ellipse">
              <a:avLst/>
            </a:prstGeom>
            <a:solidFill>
              <a:srgbClr val="000000"/>
            </a:solidFill>
            <a:ln w="264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grpSp>
          <p:nvGrpSpPr>
            <p:cNvPr id="36" name="Group 15"/>
            <p:cNvGrpSpPr/>
            <p:nvPr/>
          </p:nvGrpSpPr>
          <p:grpSpPr>
            <a:xfrm>
              <a:off x="142968" y="7933"/>
              <a:ext cx="5363083" cy="39000"/>
              <a:chOff x="0" y="0"/>
              <a:chExt cx="5363081" cy="38998"/>
            </a:xfrm>
          </p:grpSpPr>
          <p:sp>
            <p:nvSpPr>
              <p:cNvPr id="34" name="Straight Connector 16"/>
              <p:cNvSpPr/>
              <p:nvPr/>
            </p:nvSpPr>
            <p:spPr>
              <a:xfrm>
                <a:off x="0" y="0"/>
                <a:ext cx="53630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" name="Straight Connector 17"/>
              <p:cNvSpPr/>
              <p:nvPr/>
            </p:nvSpPr>
            <p:spPr>
              <a:xfrm>
                <a:off x="0" y="38998"/>
                <a:ext cx="53630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422029" y="3733800"/>
            <a:ext cx="9344767" cy="121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cap="all" sz="2000"/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cap="all" sz="2000"/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cap="all" sz="2000"/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cap="all" sz="2000"/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22029" y="990599"/>
            <a:ext cx="9344767" cy="22352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195986" y="1803400"/>
            <a:ext cx="4773957" cy="4267200"/>
          </a:xfrm>
          <a:prstGeom prst="rect">
            <a:avLst/>
          </a:prstGeom>
        </p:spPr>
        <p:txBody>
          <a:bodyPr/>
          <a:lstStyle>
            <a:lvl4pPr marL="1275588" indent="-370332"/>
            <a:lvl5pPr marL="1577340" indent="-3703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6195986" y="2514600"/>
            <a:ext cx="4773957" cy="3556000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defRPr sz="2000"/>
            </a:lvl1pPr>
            <a:lvl2pPr marL="576072" indent="-274320">
              <a:spcBef>
                <a:spcPts val="1600"/>
              </a:spcBef>
              <a:defRPr sz="2000"/>
            </a:lvl2pPr>
            <a:lvl3pPr marL="912113" indent="-308610">
              <a:spcBef>
                <a:spcPts val="1600"/>
              </a:spcBef>
              <a:defRPr sz="2000"/>
            </a:lvl3pPr>
            <a:lvl4pPr marL="1257953" indent="-352697">
              <a:spcBef>
                <a:spcPts val="1600"/>
              </a:spcBef>
              <a:defRPr sz="2000"/>
            </a:lvl4pPr>
            <a:lvl5pPr marL="1559705" indent="-352697">
              <a:spcBef>
                <a:spcPts val="16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/>
          <p:nvPr>
            <p:ph type="body" sz="quarter" idx="13"/>
          </p:nvPr>
        </p:nvSpPr>
        <p:spPr>
          <a:xfrm>
            <a:off x="6200049" y="1803400"/>
            <a:ext cx="4769807" cy="7112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/>
            </a:pPr>
          </a:p>
        </p:txBody>
      </p:sp>
      <p:sp>
        <p:nvSpPr>
          <p:cNvPr id="58" name="Text Placeholder 2"/>
          <p:cNvSpPr/>
          <p:nvPr>
            <p:ph type="body" sz="quarter" idx="14"/>
          </p:nvPr>
        </p:nvSpPr>
        <p:spPr>
          <a:xfrm>
            <a:off x="1222944" y="1803400"/>
            <a:ext cx="4769808" cy="7112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/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8125883" y="1803400"/>
            <a:ext cx="2844061" cy="4267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1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1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1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1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frameRound Diagonal Corner Rectangle 7"/>
          <p:cNvSpPr/>
          <p:nvPr/>
        </p:nvSpPr>
        <p:spPr>
          <a:xfrm>
            <a:off x="1218882" y="1803400"/>
            <a:ext cx="6602282" cy="426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27" y="0"/>
                </a:moveTo>
                <a:lnTo>
                  <a:pt x="21600" y="0"/>
                </a:lnTo>
                <a:lnTo>
                  <a:pt x="21600" y="18000"/>
                </a:lnTo>
                <a:cubicBezTo>
                  <a:pt x="21600" y="19988"/>
                  <a:pt x="20558" y="21600"/>
                  <a:pt x="19273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042" y="0"/>
                  <a:pt x="2327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Picture placeholderPicture Placeholder 2"/>
          <p:cNvSpPr/>
          <p:nvPr>
            <p:ph type="pic" sz="half" idx="13"/>
          </p:nvPr>
        </p:nvSpPr>
        <p:spPr>
          <a:xfrm>
            <a:off x="1338738" y="1925320"/>
            <a:ext cx="6362569" cy="4023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125883" y="1803400"/>
            <a:ext cx="2844061" cy="4165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1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1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1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1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"/>
          <p:cNvSpPr/>
          <p:nvPr/>
        </p:nvSpPr>
        <p:spPr>
          <a:xfrm>
            <a:off x="304721" y="301752"/>
            <a:ext cx="11579384" cy="6254497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 w="12700">
            <a:solidFill>
              <a:srgbClr val="444D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8882" y="1803400"/>
            <a:ext cx="9751061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719281" y="6202679"/>
            <a:ext cx="250663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246888" marR="0" indent="-24688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98017" marR="0" indent="-296265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32688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34440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536192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837944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139695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441447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743200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5/profit/" TargetMode="External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9/company/" TargetMode="External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11/budget-vs-revenue/" TargetMode="External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ubtitle 2"/>
          <p:cNvSpPr txBox="1"/>
          <p:nvPr>
            <p:ph type="subTitle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/>
          <a:p>
            <a:pPr/>
            <a:r>
              <a:t>Metadata on over 45,000 movies. </a:t>
            </a:r>
          </a:p>
        </p:txBody>
      </p:sp>
      <p:sp>
        <p:nvSpPr>
          <p:cNvPr id="157" name="Title 1"/>
          <p:cNvSpPr txBox="1"/>
          <p:nvPr>
            <p:ph type="ctrTitle"/>
          </p:nvPr>
        </p:nvSpPr>
        <p:spPr>
          <a:xfrm>
            <a:off x="3732211" y="2514602"/>
            <a:ext cx="7079823" cy="1625600"/>
          </a:xfrm>
          <a:prstGeom prst="rect">
            <a:avLst/>
          </a:prstGeom>
        </p:spPr>
        <p:txBody>
          <a:bodyPr/>
          <a:lstStyle/>
          <a:p>
            <a:pPr defTabSz="877823">
              <a:defRPr sz="5760"/>
            </a:pPr>
            <a:r>
              <a:t>The Movies Dataset</a:t>
            </a:r>
            <a:br/>
          </a:p>
        </p:txBody>
      </p:sp>
      <p:sp>
        <p:nvSpPr>
          <p:cNvPr id="158" name="TextBox 8"/>
          <p:cNvSpPr txBox="1"/>
          <p:nvPr/>
        </p:nvSpPr>
        <p:spPr>
          <a:xfrm>
            <a:off x="1370012" y="434975"/>
            <a:ext cx="3124201" cy="76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44D26"/>
                </a:solidFill>
              </a:defRPr>
            </a:pPr>
            <a:r>
              <a:t>Ji Liang</a:t>
            </a:r>
          </a:p>
          <a:p>
            <a:pPr>
              <a:lnSpc>
                <a:spcPct val="90000"/>
              </a:lnSpc>
              <a:defRPr sz="2400">
                <a:solidFill>
                  <a:srgbClr val="444D26"/>
                </a:solidFill>
              </a:defRPr>
            </a:pPr>
            <a:r>
              <a:t>YunLong Li</a:t>
            </a:r>
          </a:p>
        </p:txBody>
      </p:sp>
      <p:pic>
        <p:nvPicPr>
          <p:cNvPr id="159" name="Picture 2" descr="Picture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7004" t="0" r="27004" b="0"/>
          <a:stretch>
            <a:fillRect/>
          </a:stretch>
        </p:blipFill>
        <p:spPr>
          <a:xfrm>
            <a:off x="684211" y="2182046"/>
            <a:ext cx="2971802" cy="39163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emo - store data in h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store data in hive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5400" y="2673350"/>
            <a:ext cx="4508500" cy="151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- budget</a:t>
            </a:r>
          </a:p>
          <a:p>
            <a:pPr/>
            <a:r>
              <a:t>Y- net profit (revenue-budget)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28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Net profit</a:t>
            </a:r>
          </a:p>
        </p:txBody>
      </p:sp>
      <p:pic>
        <p:nvPicPr>
          <p:cNvPr id="229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892" y="1371600"/>
            <a:ext cx="4038601" cy="4907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– number</a:t>
            </a:r>
          </a:p>
          <a:p>
            <a:pPr/>
            <a:r>
              <a:t>Y – number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32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Number of movies released by Distributors </a:t>
            </a:r>
          </a:p>
        </p:txBody>
      </p:sp>
      <p:pic>
        <p:nvPicPr>
          <p:cNvPr id="23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6411" y="1549400"/>
            <a:ext cx="4543541" cy="477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– year</a:t>
            </a:r>
          </a:p>
          <a:p>
            <a:pPr/>
            <a:r>
              <a:t>Y – money 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blue – budget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orange – revenue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36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Warner Bros budget/revenue</a:t>
            </a:r>
          </a:p>
        </p:txBody>
      </p:sp>
      <p:pic>
        <p:nvPicPr>
          <p:cNvPr id="23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9811" y="1528409"/>
            <a:ext cx="3733801" cy="4817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Timeline of dates and placesTable 6"/>
          <p:cNvGraphicFramePr/>
          <p:nvPr/>
        </p:nvGraphicFramePr>
        <p:xfrm>
          <a:off x="1225762" y="3429000"/>
          <a:ext cx="9753601" cy="20359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1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Name of Event 8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chemeClr val="accent1"/>
                      </a:solidFill>
                      <a:miter/>
                    </a:lnR>
                  </a:tcPr>
                </a:tc>
              </a:tr>
              <a:tr h="363424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1</a:t>
                      </a:r>
                      <a:r>
                        <a:rPr baseline="30000"/>
                        <a:t>st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2</a:t>
                      </a:r>
                      <a:r>
                        <a:rPr baseline="30000"/>
                        <a:t>nd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3</a:t>
                      </a:r>
                      <a:r>
                        <a:rPr baseline="30000"/>
                        <a:t>rd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4</a:t>
                      </a:r>
                      <a:r>
                        <a:rPr baseline="30000"/>
                        <a:t>th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5</a:t>
                      </a:r>
                      <a:r>
                        <a:rPr baseline="30000"/>
                        <a:t>th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6</a:t>
                      </a:r>
                      <a:r>
                        <a:rPr baseline="30000"/>
                        <a:t>th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7</a:t>
                      </a:r>
                      <a:r>
                        <a:rPr baseline="30000"/>
                        <a:t>th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8</a:t>
                      </a:r>
                      <a:r>
                        <a:rPr baseline="30000"/>
                        <a:t>th</a:t>
                      </a:r>
                      <a:r>
                        <a:t> Date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chemeClr val="accent1"/>
                      </a:solidFill>
                      <a:miter/>
                    </a:lnR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</a:tr>
              <a:tr h="11390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L w="6350">
                      <a:solidFill>
                        <a:schemeClr val="accent1"/>
                      </a:solidFill>
                      <a:miter/>
                    </a:lnL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Description of Event</a:t>
                      </a:r>
                    </a:p>
                  </a:txBody>
                  <a:tcPr marL="45720" marR="45720" marT="45720" marB="45720" anchor="t" anchorCtr="0" horzOverflow="overflow">
                    <a:lnR w="6350">
                      <a:solidFill>
                        <a:schemeClr val="accent1"/>
                      </a:solidFill>
                      <a:miter/>
                    </a:lnR>
                    <a:lnT w="6350">
                      <a:solidFill>
                        <a:schemeClr val="accent1"/>
                      </a:solidFill>
                      <a:miter/>
                    </a:lnT>
                    <a:lnB w="6350">
                      <a:solidFill>
                        <a:schemeClr val="accent1"/>
                      </a:solidFill>
                      <a:miter/>
                    </a:lnB>
                  </a:tcPr>
                </a:tc>
              </a:tr>
            </a:tbl>
          </a:graphicData>
        </a:graphic>
      </p:graphicFrame>
      <p:sp>
        <p:nvSpPr>
          <p:cNvPr id="240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Make a timeline of the dates and places that Martin Luther and Coretta Scott King visited together to celebrate a country’s freedom, to honor the memory of an inspirational leader, and to accept a prestigious award.</a:t>
            </a:r>
          </a:p>
        </p:txBody>
      </p:sp>
      <p:sp>
        <p:nvSpPr>
          <p:cNvPr id="241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Traveling to celebrate freedom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2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grpSp>
        <p:nvGrpSpPr>
          <p:cNvPr id="164" name="Rectangle: Diagonal Corners Snipped 3"/>
          <p:cNvGrpSpPr/>
          <p:nvPr/>
        </p:nvGrpSpPr>
        <p:grpSpPr>
          <a:xfrm>
            <a:off x="1370012" y="2189479"/>
            <a:ext cx="1371601" cy="802641"/>
            <a:chOff x="0" y="0"/>
            <a:chExt cx="1371600" cy="802640"/>
          </a:xfrm>
        </p:grpSpPr>
        <p:sp>
          <p:nvSpPr>
            <p:cNvPr id="162" name="Shape"/>
            <p:cNvSpPr/>
            <p:nvPr/>
          </p:nvSpPr>
          <p:spPr>
            <a:xfrm>
              <a:off x="0" y="20320"/>
              <a:ext cx="1371601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00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Raw data"/>
            <p:cNvSpPr txBox="1"/>
            <p:nvPr/>
          </p:nvSpPr>
          <p:spPr>
            <a:xfrm>
              <a:off x="63500" y="0"/>
              <a:ext cx="1244600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Raw data</a:t>
              </a:r>
            </a:p>
          </p:txBody>
        </p:sp>
      </p:grpSp>
      <p:grpSp>
        <p:nvGrpSpPr>
          <p:cNvPr id="167" name="Arrow: Pentagon 5"/>
          <p:cNvGrpSpPr/>
          <p:nvPr/>
        </p:nvGrpSpPr>
        <p:grpSpPr>
          <a:xfrm>
            <a:off x="3503612" y="2178728"/>
            <a:ext cx="1600201" cy="838201"/>
            <a:chOff x="0" y="0"/>
            <a:chExt cx="1600200" cy="838200"/>
          </a:xfrm>
        </p:grpSpPr>
        <p:sp>
          <p:nvSpPr>
            <p:cNvPr id="165" name="Shape"/>
            <p:cNvSpPr/>
            <p:nvPr/>
          </p:nvSpPr>
          <p:spPr>
            <a:xfrm>
              <a:off x="0" y="0"/>
              <a:ext cx="16002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943" y="0"/>
                  </a:lnTo>
                  <a:lnTo>
                    <a:pt x="21600" y="10800"/>
                  </a:lnTo>
                  <a:lnTo>
                    <a:pt x="1594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Kafka"/>
            <p:cNvSpPr txBox="1"/>
            <p:nvPr/>
          </p:nvSpPr>
          <p:spPr>
            <a:xfrm>
              <a:off x="-1" y="195580"/>
              <a:ext cx="139065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Kafka</a:t>
              </a:r>
            </a:p>
          </p:txBody>
        </p:sp>
      </p:grpSp>
      <p:sp>
        <p:nvSpPr>
          <p:cNvPr id="195" name="Straight Arrow Connector 7"/>
          <p:cNvSpPr/>
          <p:nvPr/>
        </p:nvSpPr>
        <p:spPr>
          <a:xfrm>
            <a:off x="2747962" y="2592963"/>
            <a:ext cx="749301" cy="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6" name="spark Straight Arrow Connector 12"/>
          <p:cNvSpPr/>
          <p:nvPr/>
        </p:nvSpPr>
        <p:spPr>
          <a:xfrm>
            <a:off x="5110419" y="2593549"/>
            <a:ext cx="687206" cy="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73" name="Flowchart: Magnetic Disk 29"/>
          <p:cNvGrpSpPr/>
          <p:nvPr/>
        </p:nvGrpSpPr>
        <p:grpSpPr>
          <a:xfrm>
            <a:off x="6240715" y="3687729"/>
            <a:ext cx="1066801" cy="685801"/>
            <a:chOff x="0" y="0"/>
            <a:chExt cx="1066800" cy="685800"/>
          </a:xfrm>
        </p:grpSpPr>
        <p:sp>
          <p:nvSpPr>
            <p:cNvPr id="170" name="Shape"/>
            <p:cNvSpPr/>
            <p:nvPr/>
          </p:nvSpPr>
          <p:spPr>
            <a:xfrm>
              <a:off x="0" y="0"/>
              <a:ext cx="1066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5473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"/>
            <p:cNvSpPr/>
            <p:nvPr/>
          </p:nvSpPr>
          <p:spPr>
            <a:xfrm>
              <a:off x="0" y="0"/>
              <a:ext cx="1066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Hive"/>
            <p:cNvSpPr txBox="1"/>
            <p:nvPr/>
          </p:nvSpPr>
          <p:spPr>
            <a:xfrm>
              <a:off x="0" y="176530"/>
              <a:ext cx="10668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Hive</a:t>
              </a:r>
            </a:p>
          </p:txBody>
        </p:sp>
      </p:grpSp>
      <p:grpSp>
        <p:nvGrpSpPr>
          <p:cNvPr id="177" name="Flowchart: Multidocument 30"/>
          <p:cNvGrpSpPr/>
          <p:nvPr/>
        </p:nvGrpSpPr>
        <p:grpSpPr>
          <a:xfrm>
            <a:off x="6226550" y="4832007"/>
            <a:ext cx="1060705" cy="757364"/>
            <a:chOff x="0" y="0"/>
            <a:chExt cx="1060703" cy="757363"/>
          </a:xfrm>
        </p:grpSpPr>
        <p:sp>
          <p:nvSpPr>
            <p:cNvPr id="174" name="Shape"/>
            <p:cNvSpPr/>
            <p:nvPr/>
          </p:nvSpPr>
          <p:spPr>
            <a:xfrm>
              <a:off x="0" y="0"/>
              <a:ext cx="1060704" cy="7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19068"/>
                  </a:moveTo>
                  <a:cubicBezTo>
                    <a:pt x="9298" y="21600"/>
                    <a:pt x="9298" y="16535"/>
                    <a:pt x="18595" y="16535"/>
                  </a:cubicBezTo>
                  <a:lnTo>
                    <a:pt x="18595" y="3372"/>
                  </a:lnTo>
                  <a:lnTo>
                    <a:pt x="0" y="3372"/>
                  </a:ln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lnTo>
                    <a:pt x="18595" y="3372"/>
                  </a:lnTo>
                  <a:close/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  <a:lnTo>
                    <a:pt x="20000" y="1665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"/>
            <p:cNvSpPr/>
            <p:nvPr/>
          </p:nvSpPr>
          <p:spPr>
            <a:xfrm>
              <a:off x="0" y="0"/>
              <a:ext cx="1060704" cy="7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3372"/>
                  </a:moveTo>
                  <a:lnTo>
                    <a:pt x="18595" y="3372"/>
                  </a:lnTo>
                  <a:lnTo>
                    <a:pt x="18595" y="16535"/>
                  </a:lnTo>
                  <a:cubicBezTo>
                    <a:pt x="9298" y="16535"/>
                    <a:pt x="9298" y="21600"/>
                    <a:pt x="0" y="19068"/>
                  </a:cubicBez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Hdfs"/>
            <p:cNvSpPr txBox="1"/>
            <p:nvPr/>
          </p:nvSpPr>
          <p:spPr>
            <a:xfrm>
              <a:off x="0" y="206148"/>
              <a:ext cx="91313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Hdfs</a:t>
              </a:r>
            </a:p>
          </p:txBody>
        </p:sp>
      </p:grpSp>
      <p:grpSp>
        <p:nvGrpSpPr>
          <p:cNvPr id="180" name="Diamond 31"/>
          <p:cNvGrpSpPr/>
          <p:nvPr/>
        </p:nvGrpSpPr>
        <p:grpSpPr>
          <a:xfrm>
            <a:off x="5805123" y="1965663"/>
            <a:ext cx="1905001" cy="1250273"/>
            <a:chOff x="0" y="0"/>
            <a:chExt cx="1905000" cy="1250272"/>
          </a:xfrm>
        </p:grpSpPr>
        <p:sp>
          <p:nvSpPr>
            <p:cNvPr id="178" name="Polygon"/>
            <p:cNvSpPr/>
            <p:nvPr/>
          </p:nvSpPr>
          <p:spPr>
            <a:xfrm>
              <a:off x="0" y="0"/>
              <a:ext cx="1905000" cy="1250273"/>
            </a:xfrm>
            <a:prstGeom prst="diamond">
              <a:avLst/>
            </a:pr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park"/>
            <p:cNvSpPr txBox="1"/>
            <p:nvPr/>
          </p:nvSpPr>
          <p:spPr>
            <a:xfrm>
              <a:off x="476250" y="401615"/>
              <a:ext cx="9525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Spark</a:t>
              </a:r>
            </a:p>
          </p:txBody>
        </p:sp>
      </p:grpSp>
      <p:sp>
        <p:nvSpPr>
          <p:cNvPr id="197" name="Straight Arrow Connector 35"/>
          <p:cNvSpPr/>
          <p:nvPr/>
        </p:nvSpPr>
        <p:spPr>
          <a:xfrm>
            <a:off x="6764818" y="3218998"/>
            <a:ext cx="5298" cy="462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8" name="Straight Arrow Connector 41"/>
          <p:cNvSpPr/>
          <p:nvPr/>
        </p:nvSpPr>
        <p:spPr>
          <a:xfrm>
            <a:off x="6762519" y="4379874"/>
            <a:ext cx="6503" cy="44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chemeClr val="accent1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85" name="Diamond 44"/>
          <p:cNvGrpSpPr/>
          <p:nvPr/>
        </p:nvGrpSpPr>
        <p:grpSpPr>
          <a:xfrm>
            <a:off x="8494713" y="1972691"/>
            <a:ext cx="1905001" cy="1250274"/>
            <a:chOff x="0" y="0"/>
            <a:chExt cx="1905000" cy="1250272"/>
          </a:xfrm>
        </p:grpSpPr>
        <p:sp>
          <p:nvSpPr>
            <p:cNvPr id="183" name="Polygon"/>
            <p:cNvSpPr/>
            <p:nvPr/>
          </p:nvSpPr>
          <p:spPr>
            <a:xfrm>
              <a:off x="0" y="0"/>
              <a:ext cx="1905000" cy="1250273"/>
            </a:xfrm>
            <a:prstGeom prst="diamond">
              <a:avLst/>
            </a:pr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Plotly"/>
            <p:cNvSpPr txBox="1"/>
            <p:nvPr/>
          </p:nvSpPr>
          <p:spPr>
            <a:xfrm>
              <a:off x="476250" y="401615"/>
              <a:ext cx="9525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Plotly</a:t>
              </a:r>
            </a:p>
          </p:txBody>
        </p:sp>
      </p:grpSp>
      <p:sp>
        <p:nvSpPr>
          <p:cNvPr id="199" name="Straight Arrow Connector 46"/>
          <p:cNvSpPr/>
          <p:nvPr/>
        </p:nvSpPr>
        <p:spPr>
          <a:xfrm>
            <a:off x="7717964" y="2593309"/>
            <a:ext cx="769012" cy="2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0" name="Smiley Face 48"/>
          <p:cNvGrpSpPr/>
          <p:nvPr/>
        </p:nvGrpSpPr>
        <p:grpSpPr>
          <a:xfrm>
            <a:off x="9066213" y="4223291"/>
            <a:ext cx="762001" cy="758953"/>
            <a:chOff x="0" y="0"/>
            <a:chExt cx="762000" cy="758952"/>
          </a:xfrm>
        </p:grpSpPr>
        <p:sp>
          <p:nvSpPr>
            <p:cNvPr id="187" name="Circle"/>
            <p:cNvSpPr/>
            <p:nvPr/>
          </p:nvSpPr>
          <p:spPr>
            <a:xfrm>
              <a:off x="0" y="-1"/>
              <a:ext cx="762000" cy="758954"/>
            </a:xfrm>
            <a:prstGeom prst="ellipse">
              <a:avLst/>
            </a:prstGeom>
            <a:solidFill>
              <a:srgbClr val="F1D7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"/>
            <p:cNvSpPr/>
            <p:nvPr/>
          </p:nvSpPr>
          <p:spPr>
            <a:xfrm>
              <a:off x="219250" y="226455"/>
              <a:ext cx="323501" cy="7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"/>
            <p:cNvSpPr/>
            <p:nvPr/>
          </p:nvSpPr>
          <p:spPr>
            <a:xfrm>
              <a:off x="0" y="-1"/>
              <a:ext cx="762001" cy="75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1" name="Straight Arrow Connector 50"/>
          <p:cNvSpPr/>
          <p:nvPr/>
        </p:nvSpPr>
        <p:spPr>
          <a:xfrm>
            <a:off x="9447213" y="3222963"/>
            <a:ext cx="1" cy="80766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TextBox 51"/>
          <p:cNvSpPr txBox="1"/>
          <p:nvPr/>
        </p:nvSpPr>
        <p:spPr>
          <a:xfrm>
            <a:off x="5523769" y="2046654"/>
            <a:ext cx="1013191" cy="47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/>
            </a:lvl1pPr>
          </a:lstStyle>
          <a:p>
            <a:pPr/>
            <a:r>
              <a:t>Spark Streaming</a:t>
            </a:r>
          </a:p>
        </p:txBody>
      </p:sp>
      <p:sp>
        <p:nvSpPr>
          <p:cNvPr id="193" name="TextBox 52"/>
          <p:cNvSpPr txBox="1"/>
          <p:nvPr/>
        </p:nvSpPr>
        <p:spPr>
          <a:xfrm>
            <a:off x="6712397" y="3172260"/>
            <a:ext cx="101319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/>
            </a:lvl1pPr>
          </a:lstStyle>
          <a:p>
            <a:pPr/>
            <a:r>
              <a:t>Spark SQL</a:t>
            </a:r>
          </a:p>
        </p:txBody>
      </p:sp>
      <p:pic>
        <p:nvPicPr>
          <p:cNvPr id="19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018" y="3506508"/>
            <a:ext cx="4429126" cy="170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Kaf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7350" y="5083269"/>
            <a:ext cx="5486401" cy="100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park Stre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Streaming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267" y="2393197"/>
            <a:ext cx="7542766" cy="2071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H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Hive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9695" y="2102698"/>
            <a:ext cx="8399910" cy="265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park 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SQL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165" y="1621044"/>
            <a:ext cx="8186970" cy="3615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emo - Start Hado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Start Hadoop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850" y="2355850"/>
            <a:ext cx="7213600" cy="214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emo - Start Hadoop, ZooKeeper, Hive metast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Start Hadoop, ZooKeeper, Hive metastore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850" y="1644650"/>
            <a:ext cx="7213600" cy="214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250" y="3835400"/>
            <a:ext cx="5867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9200" y="4794250"/>
            <a:ext cx="7200900" cy="78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mo - Communicate with Kaf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Communicate with Kafka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110" y="1746286"/>
            <a:ext cx="9521080" cy="389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iography report presentation">
  <a:themeElements>
    <a:clrScheme name="Biography report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Biography report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iography report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iography report presentation">
  <a:themeElements>
    <a:clrScheme name="Biography report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Biography report presenta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iography report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