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95" r:id="rId2"/>
  </p:sldMasterIdLst>
  <p:notesMasterIdLst>
    <p:notesMasterId r:id="rId9"/>
  </p:notesMasterIdLst>
  <p:handoutMasterIdLst>
    <p:handoutMasterId r:id="rId10"/>
  </p:handoutMasterIdLst>
  <p:sldIdLst>
    <p:sldId id="267" r:id="rId3"/>
    <p:sldId id="276" r:id="rId4"/>
    <p:sldId id="268" r:id="rId5"/>
    <p:sldId id="278" r:id="rId6"/>
    <p:sldId id="279" r:id="rId7"/>
    <p:sldId id="275" r:id="rId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56" userDrawn="1">
          <p15:clr>
            <a:srgbClr val="A4A3A4"/>
          </p15:clr>
        </p15:guide>
        <p15:guide id="3" orient="horz" pos="274">
          <p15:clr>
            <a:srgbClr val="A4A3A4"/>
          </p15:clr>
        </p15:guide>
        <p15:guide id="4" orient="horz" pos="3840">
          <p15:clr>
            <a:srgbClr val="A4A3A4"/>
          </p15:clr>
        </p15:guide>
        <p15:guide id="5" pos="3839">
          <p15:clr>
            <a:srgbClr val="A4A3A4"/>
          </p15:clr>
        </p15:guide>
        <p15:guide id="6" pos="6911">
          <p15:clr>
            <a:srgbClr val="A4A3A4"/>
          </p15:clr>
        </p15:guide>
        <p15:guide id="7" pos="76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7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86" d="100"/>
          <a:sy n="86" d="100"/>
        </p:scale>
        <p:origin x="562" y="72"/>
      </p:cViewPr>
      <p:guideLst>
        <p:guide orient="horz" pos="2160"/>
        <p:guide orient="horz" pos="1056"/>
        <p:guide orient="horz" pos="274"/>
        <p:guide orient="horz" pos="3840"/>
        <p:guide pos="3839"/>
        <p:guide pos="6911"/>
        <p:guide pos="767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3108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E6E22E-288A-414B-A8DE-E4DBD03D5FC0}" type="datetimeFigureOut">
              <a:rPr lang="en-US"/>
              <a:t>3/18/2018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114579-D02A-4B51-B5DF-8EC449F77AC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8126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A9AE7E-E0F9-4C51-AD9A-F4C3A6E23BBF}" type="datetimeFigureOut">
              <a:rPr lang="en-US"/>
              <a:t>3/18/2018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074690-7256-4BB9-AC0F-97AEAE8CDEC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426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074690-7256-4BB9-AC0F-97AEAE8CDEC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032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 Diagonal Corner Rectangle 5" title="Picture placeholder frame"/>
          <p:cNvSpPr/>
          <p:nvPr/>
        </p:nvSpPr>
        <p:spPr>
          <a:xfrm>
            <a:off x="1065212" y="2387600"/>
            <a:ext cx="2416000" cy="3098800"/>
          </a:xfrm>
          <a:prstGeom prst="round2DiagRect">
            <a:avLst/>
          </a:prstGeom>
          <a:noFill/>
          <a:ln w="127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7" name="Picture Placeholder 2" title="Picture placeholder"/>
          <p:cNvSpPr>
            <a:spLocks noGrp="1"/>
          </p:cNvSpPr>
          <p:nvPr>
            <p:ph type="pic" idx="10"/>
          </p:nvPr>
        </p:nvSpPr>
        <p:spPr>
          <a:xfrm>
            <a:off x="1164067" y="2476137"/>
            <a:ext cx="2218290" cy="2921726"/>
          </a:xfrm>
          <a:prstGeom prst="round2DiagRect">
            <a:avLst/>
          </a:prstGeom>
          <a:solidFill>
            <a:schemeClr val="bg2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3A741029-F585-46D8-BF62-606C33A96FA0}" type="datetime1">
              <a:rPr lang="en-US" smtClean="0"/>
              <a:t>3/18/2018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36198" y="4266723"/>
            <a:ext cx="7075836" cy="991077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32212" y="2514603"/>
            <a:ext cx="7079821" cy="1625599"/>
          </a:xfrm>
        </p:spPr>
        <p:txBody>
          <a:bodyPr>
            <a:normAutofit/>
          </a:bodyPr>
          <a:lstStyle>
            <a:lvl1pPr algn="l">
              <a:lnSpc>
                <a:spcPct val="90000"/>
              </a:lnSpc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24392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39" userDrawn="1">
          <p15:clr>
            <a:srgbClr val="FBAE40"/>
          </p15:clr>
        </p15:guide>
        <p15:guide id="2" pos="863" userDrawn="1">
          <p15:clr>
            <a:srgbClr val="FBAE40"/>
          </p15:clr>
        </p15:guide>
        <p15:guide id="3" pos="6815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36EB-4D21-4091-86A3-A2E66ADCEC6F}" type="datetime1">
              <a:rPr lang="en-US" smtClean="0"/>
              <a:t>3/18/2018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ound Diagonal Corner Rectangle 7" title="Picture placeholder frame"/>
          <p:cNvSpPr/>
          <p:nvPr/>
        </p:nvSpPr>
        <p:spPr>
          <a:xfrm>
            <a:off x="7642992" y="1803400"/>
            <a:ext cx="3326951" cy="4267200"/>
          </a:xfrm>
          <a:prstGeom prst="round2DiagRect">
            <a:avLst/>
          </a:prstGeom>
          <a:noFill/>
          <a:ln w="127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" name="Picture Placeholder 2" title="Picture placeholder"/>
          <p:cNvSpPr>
            <a:spLocks noGrp="1"/>
          </p:cNvSpPr>
          <p:nvPr>
            <p:ph type="pic" idx="1"/>
          </p:nvPr>
        </p:nvSpPr>
        <p:spPr>
          <a:xfrm>
            <a:off x="7795393" y="1925320"/>
            <a:ext cx="3054694" cy="4023360"/>
          </a:xfrm>
          <a:prstGeom prst="round2DiagRect">
            <a:avLst/>
          </a:prstGeom>
          <a:solidFill>
            <a:schemeClr val="bg2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18882" y="1803400"/>
            <a:ext cx="5866130" cy="4267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431800"/>
            <a:ext cx="9751060" cy="116840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53756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5C4A4-B9B3-474C-A33C-74227BBD38B5}" type="datetime1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59511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A97D9-0678-447E-8B5E-F8FA5AE87DFE}" type="datetime1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434975"/>
            <a:ext cx="8413750" cy="5661025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34563" y="434975"/>
            <a:ext cx="1168400" cy="56610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38576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27B65279-2780-424C-A8DC-D75AE57777C1}" type="datetime1">
              <a:rPr lang="en-US" smtClean="0"/>
              <a:t>3/18/2018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ound Diagonal Corner Rectangle 5" title="Picture placeholder frame"/>
          <p:cNvSpPr/>
          <p:nvPr/>
        </p:nvSpPr>
        <p:spPr>
          <a:xfrm>
            <a:off x="1065212" y="2387600"/>
            <a:ext cx="2416000" cy="3098800"/>
          </a:xfrm>
          <a:prstGeom prst="round2DiagRect">
            <a:avLst/>
          </a:prstGeom>
          <a:noFill/>
          <a:ln w="127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7" name="Picture Placeholder 2" title="Picture placeholder"/>
          <p:cNvSpPr>
            <a:spLocks noGrp="1"/>
          </p:cNvSpPr>
          <p:nvPr>
            <p:ph type="pic" idx="10"/>
          </p:nvPr>
        </p:nvSpPr>
        <p:spPr>
          <a:xfrm>
            <a:off x="1164067" y="2476137"/>
            <a:ext cx="2218290" cy="2921726"/>
          </a:xfrm>
          <a:prstGeom prst="round2DiagRect">
            <a:avLst/>
          </a:prstGeom>
          <a:solidFill>
            <a:schemeClr val="bg2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36198" y="4266723"/>
            <a:ext cx="7075836" cy="991077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32212" y="2514603"/>
            <a:ext cx="7079821" cy="1625599"/>
          </a:xfrm>
        </p:spPr>
        <p:txBody>
          <a:bodyPr>
            <a:normAutofit/>
          </a:bodyPr>
          <a:lstStyle>
            <a:lvl1pPr algn="l">
              <a:lnSpc>
                <a:spcPct val="90000"/>
              </a:lnSpc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Round Diagonal Corner Rectangle 10" title="Picture placeholder frame"/>
          <p:cNvSpPr/>
          <p:nvPr userDrawn="1"/>
        </p:nvSpPr>
        <p:spPr>
          <a:xfrm>
            <a:off x="1065212" y="2387600"/>
            <a:ext cx="2416000" cy="3098800"/>
          </a:xfrm>
          <a:prstGeom prst="round2DiagRect">
            <a:avLst/>
          </a:prstGeom>
          <a:noFill/>
          <a:ln w="127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921819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39" userDrawn="1">
          <p15:clr>
            <a:srgbClr val="FBAE40"/>
          </p15:clr>
        </p15:guide>
        <p15:guide id="2" pos="863" userDrawn="1">
          <p15:clr>
            <a:srgbClr val="FBAE40"/>
          </p15:clr>
        </p15:guide>
        <p15:guide id="3" pos="6815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89A94A6A-89F0-45A9-9734-83420AE17EDA}" type="datetime1">
              <a:rPr lang="en-US" smtClean="0"/>
              <a:t>3/18/2018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ound Diagonal Corner Rectangle 5" title="Picture placeholder frame"/>
          <p:cNvSpPr/>
          <p:nvPr userDrawn="1"/>
        </p:nvSpPr>
        <p:spPr>
          <a:xfrm>
            <a:off x="1065212" y="2387600"/>
            <a:ext cx="2416000" cy="3098800"/>
          </a:xfrm>
          <a:prstGeom prst="round2DiagRect">
            <a:avLst/>
          </a:prstGeom>
          <a:noFill/>
          <a:ln w="127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7" name="Picture Placeholder 2" title="Picture placeholder"/>
          <p:cNvSpPr>
            <a:spLocks noGrp="1"/>
          </p:cNvSpPr>
          <p:nvPr>
            <p:ph type="pic" idx="10"/>
          </p:nvPr>
        </p:nvSpPr>
        <p:spPr>
          <a:xfrm>
            <a:off x="1164067" y="2476137"/>
            <a:ext cx="2218290" cy="2921726"/>
          </a:xfrm>
          <a:prstGeom prst="round2DiagRect">
            <a:avLst/>
          </a:prstGeom>
          <a:solidFill>
            <a:schemeClr val="bg2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36198" y="4266723"/>
            <a:ext cx="7075836" cy="991077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32212" y="2514603"/>
            <a:ext cx="7079821" cy="1625599"/>
          </a:xfrm>
        </p:spPr>
        <p:txBody>
          <a:bodyPr>
            <a:normAutofit/>
          </a:bodyPr>
          <a:lstStyle>
            <a:lvl1pPr algn="l">
              <a:lnSpc>
                <a:spcPct val="90000"/>
              </a:lnSpc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98788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39" userDrawn="1">
          <p15:clr>
            <a:srgbClr val="FBAE40"/>
          </p15:clr>
        </p15:guide>
        <p15:guide id="2" pos="863" userDrawn="1">
          <p15:clr>
            <a:srgbClr val="FBAE40"/>
          </p15:clr>
        </p15:guide>
        <p15:guide id="3" pos="6815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2ABE2-480E-4F59-89DB-7D425C2113E2}" type="datetime1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55845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7E872-4CAB-4883-8635-E21696B384F4}" type="datetime1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3273781" y="3475736"/>
            <a:ext cx="5641265" cy="54864"/>
            <a:chOff x="2455975" y="2588441"/>
            <a:chExt cx="4232051" cy="41148"/>
          </a:xfrm>
        </p:grpSpPr>
        <p:sp>
          <p:nvSpPr>
            <p:cNvPr id="14" name="Oval 13"/>
            <p:cNvSpPr/>
            <p:nvPr/>
          </p:nvSpPr>
          <p:spPr>
            <a:xfrm>
              <a:off x="6642306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2455975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2563229" y="2594391"/>
              <a:ext cx="4023360" cy="29249"/>
              <a:chOff x="2550323" y="3458731"/>
              <a:chExt cx="4023360" cy="38998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>
                <a:off x="2550323" y="3458731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2550323" y="3497729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</p:grp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2030" y="3733800"/>
            <a:ext cx="9344765" cy="1219200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030" y="990599"/>
            <a:ext cx="9344765" cy="2235203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69111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803400"/>
            <a:ext cx="4773956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AF959-51A6-42B8-A748-D75AB6C98C24}" type="datetime1">
              <a:rPr lang="en-US" smtClean="0"/>
              <a:t>3/18/2018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803400"/>
            <a:ext cx="4773956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12940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848E8-8AFE-47E0-82EE-DBA488174865}" type="datetime1">
              <a:rPr lang="en-US" smtClean="0"/>
              <a:t>3/18/2018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5986" y="2514600"/>
            <a:ext cx="4773956" cy="35560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0049" y="1803400"/>
            <a:ext cx="4769806" cy="711200"/>
          </a:xfrm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514600"/>
            <a:ext cx="4773956" cy="35560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2945" y="1803400"/>
            <a:ext cx="4769806" cy="711200"/>
          </a:xfrm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37328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D2060-68FA-4062-BE68-036D8C6709E5}" type="datetime1">
              <a:rPr lang="en-US" smtClean="0"/>
              <a:t>3/18/2018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84511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4D717-3E6E-43B4-A122-A8FA21D81230}" type="datetime1">
              <a:rPr lang="en-US" smtClean="0"/>
              <a:t>3/18/2018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995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FE924-02D0-4310-A1D4-CC3F6EC8186E}" type="datetime1">
              <a:rPr lang="en-US" smtClean="0"/>
              <a:t>3/18/2018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803400"/>
            <a:ext cx="2844060" cy="4267201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3" y="1803400"/>
            <a:ext cx="6602281" cy="42672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431800"/>
            <a:ext cx="9751060" cy="116840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9094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9992A-0632-4D61-BD98-52667C44B734}" type="datetime1">
              <a:rPr lang="en-US" smtClean="0"/>
              <a:t>3/18/2018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ound Diagonal Corner Rectangle 7" title="Picture placeholder frame"/>
          <p:cNvSpPr/>
          <p:nvPr/>
        </p:nvSpPr>
        <p:spPr>
          <a:xfrm>
            <a:off x="1218883" y="1803400"/>
            <a:ext cx="6602280" cy="4267200"/>
          </a:xfrm>
          <a:prstGeom prst="round2DiagRect">
            <a:avLst/>
          </a:prstGeom>
          <a:noFill/>
          <a:ln w="127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" name="Picture Placeholder 2" title="Picture placeholder"/>
          <p:cNvSpPr>
            <a:spLocks noGrp="1"/>
          </p:cNvSpPr>
          <p:nvPr>
            <p:ph type="pic" idx="1"/>
          </p:nvPr>
        </p:nvSpPr>
        <p:spPr>
          <a:xfrm>
            <a:off x="1338739" y="1925320"/>
            <a:ext cx="6362567" cy="4023360"/>
          </a:xfrm>
          <a:prstGeom prst="round2DiagRect">
            <a:avLst/>
          </a:prstGeom>
          <a:solidFill>
            <a:schemeClr val="bg2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803401"/>
            <a:ext cx="2844060" cy="41656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431800"/>
            <a:ext cx="9751060" cy="116840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11640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304721" y="301752"/>
            <a:ext cx="11579384" cy="6254496"/>
          </a:xfrm>
          <a:prstGeom prst="roundRect">
            <a:avLst>
              <a:gd name="adj" fmla="val 2341"/>
            </a:avLst>
          </a:prstGeom>
          <a:solidFill>
            <a:srgbClr val="FFFFFF"/>
          </a:solidFill>
          <a:ln>
            <a:solidFill>
              <a:schemeClr val="tx2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6898" y="6172200"/>
            <a:ext cx="1218883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D74D42E0-553F-45B0-A14E-302DD55B35FC}" type="datetime1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8882" y="6172200"/>
            <a:ext cx="741487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58928" y="6172200"/>
            <a:ext cx="711015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803400"/>
            <a:ext cx="975106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431800"/>
            <a:ext cx="9751060" cy="1168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67239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  <p:sldLayoutId id="2147483807" r:id="rId12"/>
    <p:sldLayoutId id="2147483808" r:id="rId13"/>
    <p:sldLayoutId id="2147483770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5039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5214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53896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755648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35915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66090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plot.ly/~RayLiang/5/profit/" TargetMode="Externa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plot.ly/~RayLiang/9/company/" TargetMode="Externa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plot.ly/~RayLiang/11/budget-vs-revenue/" TargetMode="Externa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fontAlgn="base"/>
            <a:r>
              <a:rPr lang="en-US" dirty="0"/>
              <a:t>Metadata on over 45,000 movies.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base"/>
            <a:r>
              <a:rPr lang="en-US" sz="6000" dirty="0"/>
              <a:t>The Movies Dataset</a:t>
            </a:r>
            <a:br>
              <a:rPr lang="en-US" dirty="0"/>
            </a:b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370013" y="434975"/>
            <a:ext cx="312420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tx2"/>
                </a:solidFill>
              </a:rPr>
              <a:t>Ji Liang</a:t>
            </a:r>
          </a:p>
          <a:p>
            <a:pPr>
              <a:lnSpc>
                <a:spcPct val="90000"/>
              </a:lnSpc>
            </a:pPr>
            <a:r>
              <a:rPr lang="en-US" sz="2400" dirty="0" err="1">
                <a:solidFill>
                  <a:schemeClr val="tx2"/>
                </a:solidFill>
              </a:rPr>
              <a:t>YunLong</a:t>
            </a:r>
            <a:r>
              <a:rPr lang="en-US" sz="2400" dirty="0">
                <a:solidFill>
                  <a:schemeClr val="tx2"/>
                </a:solidFill>
              </a:rPr>
              <a:t> Li</a:t>
            </a:r>
          </a:p>
        </p:txBody>
      </p:sp>
      <p:pic>
        <p:nvPicPr>
          <p:cNvPr id="1026" name="Picture 2" descr="https://i1.wp.com/www.bloggernaija.com/wp-content/uploads/2017/04/POSTER_movie_film_movies_posters_5120x3620.jpg?zoom=1.25&amp;resize=660%2C400&amp;ssl=1">
            <a:extLst>
              <a:ext uri="{FF2B5EF4-FFF2-40B4-BE49-F238E27FC236}">
                <a16:creationId xmlns:a16="http://schemas.microsoft.com/office/drawing/2014/main" id="{5B83FF11-DA01-4568-B53B-E2CC3DBEE753}"/>
              </a:ext>
            </a:extLst>
          </p:cNvPr>
          <p:cNvPicPr>
            <a:picLocks noGrp="1" noChangeAspect="1" noChangeArrowheads="1"/>
          </p:cNvPicPr>
          <p:nvPr>
            <p:ph type="pic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05" r="27005"/>
          <a:stretch>
            <a:fillRect/>
          </a:stretch>
        </p:blipFill>
        <p:spPr bwMode="auto">
          <a:xfrm>
            <a:off x="684212" y="2182046"/>
            <a:ext cx="2971800" cy="3916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7543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524AF2F-8DCD-4D0C-9EF0-3C348A421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4" name="Rectangle: Diagonal Corners Snipped 3">
            <a:extLst>
              <a:ext uri="{FF2B5EF4-FFF2-40B4-BE49-F238E27FC236}">
                <a16:creationId xmlns:a16="http://schemas.microsoft.com/office/drawing/2014/main" id="{0AAA5758-7737-4C60-BD71-52DF73D1D481}"/>
              </a:ext>
            </a:extLst>
          </p:cNvPr>
          <p:cNvSpPr/>
          <p:nvPr/>
        </p:nvSpPr>
        <p:spPr>
          <a:xfrm>
            <a:off x="1370012" y="2209800"/>
            <a:ext cx="1371600" cy="762000"/>
          </a:xfrm>
          <a:prstGeom prst="snip2DiagRect">
            <a:avLst/>
          </a:prstGeom>
          <a:solidFill>
            <a:srgbClr val="547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Raw data</a:t>
            </a:r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CC824770-B078-46D7-99EC-7B7C79691C5E}"/>
              </a:ext>
            </a:extLst>
          </p:cNvPr>
          <p:cNvSpPr/>
          <p:nvPr/>
        </p:nvSpPr>
        <p:spPr>
          <a:xfrm>
            <a:off x="3503612" y="2178728"/>
            <a:ext cx="1600200" cy="838200"/>
          </a:xfrm>
          <a:prstGeom prst="homePlate">
            <a:avLst/>
          </a:prstGeom>
          <a:solidFill>
            <a:srgbClr val="547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Kafka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1CCC605-480C-4AFE-8654-47699ED1C3AF}"/>
              </a:ext>
            </a:extLst>
          </p:cNvPr>
          <p:cNvCxnSpPr>
            <a:cxnSpLocks/>
            <a:stCxn id="4" idx="0"/>
            <a:endCxn id="6" idx="1"/>
          </p:cNvCxnSpPr>
          <p:nvPr/>
        </p:nvCxnSpPr>
        <p:spPr>
          <a:xfrm>
            <a:off x="2741612" y="2590800"/>
            <a:ext cx="762000" cy="70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 title="spark ">
            <a:extLst>
              <a:ext uri="{FF2B5EF4-FFF2-40B4-BE49-F238E27FC236}">
                <a16:creationId xmlns:a16="http://schemas.microsoft.com/office/drawing/2014/main" id="{9C583383-D65A-4663-A701-D79224852D37}"/>
              </a:ext>
            </a:extLst>
          </p:cNvPr>
          <p:cNvCxnSpPr>
            <a:cxnSpLocks/>
            <a:stCxn id="6" idx="3"/>
            <a:endCxn id="32" idx="1"/>
          </p:cNvCxnSpPr>
          <p:nvPr/>
        </p:nvCxnSpPr>
        <p:spPr>
          <a:xfrm flipV="1">
            <a:off x="5103812" y="2590800"/>
            <a:ext cx="701311" cy="70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lowchart: Magnetic Disk 29">
            <a:extLst>
              <a:ext uri="{FF2B5EF4-FFF2-40B4-BE49-F238E27FC236}">
                <a16:creationId xmlns:a16="http://schemas.microsoft.com/office/drawing/2014/main" id="{3E5B726B-B95A-4CFA-A73E-3B7F4B69E397}"/>
              </a:ext>
            </a:extLst>
          </p:cNvPr>
          <p:cNvSpPr/>
          <p:nvPr/>
        </p:nvSpPr>
        <p:spPr>
          <a:xfrm>
            <a:off x="6240716" y="3687730"/>
            <a:ext cx="1066800" cy="685800"/>
          </a:xfrm>
          <a:prstGeom prst="flowChartMagneticDisk">
            <a:avLst/>
          </a:prstGeom>
          <a:solidFill>
            <a:srgbClr val="547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Hive</a:t>
            </a:r>
          </a:p>
        </p:txBody>
      </p:sp>
      <p:sp>
        <p:nvSpPr>
          <p:cNvPr id="31" name="Flowchart: Multidocument 30">
            <a:extLst>
              <a:ext uri="{FF2B5EF4-FFF2-40B4-BE49-F238E27FC236}">
                <a16:creationId xmlns:a16="http://schemas.microsoft.com/office/drawing/2014/main" id="{8CE5B174-BE3C-4D86-B6FB-F7A00C6A7D83}"/>
              </a:ext>
            </a:extLst>
          </p:cNvPr>
          <p:cNvSpPr/>
          <p:nvPr/>
        </p:nvSpPr>
        <p:spPr>
          <a:xfrm>
            <a:off x="6226551" y="4832007"/>
            <a:ext cx="1060704" cy="758952"/>
          </a:xfrm>
          <a:prstGeom prst="flowChartMultidocument">
            <a:avLst/>
          </a:prstGeom>
          <a:solidFill>
            <a:srgbClr val="547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Hdfs</a:t>
            </a:r>
            <a:endParaRPr lang="en-US" sz="2400" dirty="0"/>
          </a:p>
        </p:txBody>
      </p:sp>
      <p:sp>
        <p:nvSpPr>
          <p:cNvPr id="32" name="Diamond 31">
            <a:extLst>
              <a:ext uri="{FF2B5EF4-FFF2-40B4-BE49-F238E27FC236}">
                <a16:creationId xmlns:a16="http://schemas.microsoft.com/office/drawing/2014/main" id="{5C48200E-4C79-4F58-BE9B-BB87311653F6}"/>
              </a:ext>
            </a:extLst>
          </p:cNvPr>
          <p:cNvSpPr/>
          <p:nvPr/>
        </p:nvSpPr>
        <p:spPr>
          <a:xfrm>
            <a:off x="5805123" y="1965664"/>
            <a:ext cx="1905000" cy="1250272"/>
          </a:xfrm>
          <a:prstGeom prst="diamond">
            <a:avLst/>
          </a:prstGeom>
          <a:solidFill>
            <a:srgbClr val="547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Spark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9D46909-504C-4B40-B340-62E2A568ECA3}"/>
              </a:ext>
            </a:extLst>
          </p:cNvPr>
          <p:cNvCxnSpPr>
            <a:cxnSpLocks/>
            <a:stCxn id="32" idx="2"/>
            <a:endCxn id="30" idx="1"/>
          </p:cNvCxnSpPr>
          <p:nvPr/>
        </p:nvCxnSpPr>
        <p:spPr>
          <a:xfrm>
            <a:off x="6757623" y="3215936"/>
            <a:ext cx="16493" cy="471794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0028020-67A2-4283-92FA-B1C99D1B948E}"/>
              </a:ext>
            </a:extLst>
          </p:cNvPr>
          <p:cNvCxnSpPr>
            <a:cxnSpLocks/>
            <a:stCxn id="30" idx="3"/>
            <a:endCxn id="31" idx="0"/>
          </p:cNvCxnSpPr>
          <p:nvPr/>
        </p:nvCxnSpPr>
        <p:spPr>
          <a:xfrm>
            <a:off x="6774116" y="4373530"/>
            <a:ext cx="55760" cy="458477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Diamond 44">
            <a:extLst>
              <a:ext uri="{FF2B5EF4-FFF2-40B4-BE49-F238E27FC236}">
                <a16:creationId xmlns:a16="http://schemas.microsoft.com/office/drawing/2014/main" id="{383A7616-72F3-4FD8-9382-049F2715A5A7}"/>
              </a:ext>
            </a:extLst>
          </p:cNvPr>
          <p:cNvSpPr/>
          <p:nvPr/>
        </p:nvSpPr>
        <p:spPr>
          <a:xfrm>
            <a:off x="8494713" y="1972692"/>
            <a:ext cx="1905000" cy="1250272"/>
          </a:xfrm>
          <a:prstGeom prst="diamond">
            <a:avLst/>
          </a:prstGeom>
          <a:solidFill>
            <a:srgbClr val="547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Plotly</a:t>
            </a:r>
            <a:endParaRPr lang="en-US" sz="2400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5480A84-BB4C-4C67-B1E6-C3C81B3FA92D}"/>
              </a:ext>
            </a:extLst>
          </p:cNvPr>
          <p:cNvCxnSpPr>
            <a:stCxn id="32" idx="3"/>
            <a:endCxn id="45" idx="1"/>
          </p:cNvCxnSpPr>
          <p:nvPr/>
        </p:nvCxnSpPr>
        <p:spPr>
          <a:xfrm>
            <a:off x="7710123" y="2590800"/>
            <a:ext cx="784590" cy="70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Smiley Face 48">
            <a:extLst>
              <a:ext uri="{FF2B5EF4-FFF2-40B4-BE49-F238E27FC236}">
                <a16:creationId xmlns:a16="http://schemas.microsoft.com/office/drawing/2014/main" id="{8D0B7809-D466-4231-962B-7944C91F6162}"/>
              </a:ext>
            </a:extLst>
          </p:cNvPr>
          <p:cNvSpPr/>
          <p:nvPr/>
        </p:nvSpPr>
        <p:spPr>
          <a:xfrm>
            <a:off x="9066213" y="4223292"/>
            <a:ext cx="762000" cy="758952"/>
          </a:xfrm>
          <a:prstGeom prst="smileyFac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C8A3B08-8147-4D9A-9AFD-3DA2B87AA883}"/>
              </a:ext>
            </a:extLst>
          </p:cNvPr>
          <p:cNvCxnSpPr>
            <a:stCxn id="45" idx="2"/>
          </p:cNvCxnSpPr>
          <p:nvPr/>
        </p:nvCxnSpPr>
        <p:spPr>
          <a:xfrm>
            <a:off x="9447213" y="3222964"/>
            <a:ext cx="0" cy="8076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AB9AD659-52C7-42E1-B776-E13BC41C719E}"/>
              </a:ext>
            </a:extLst>
          </p:cNvPr>
          <p:cNvSpPr txBox="1"/>
          <p:nvPr/>
        </p:nvSpPr>
        <p:spPr>
          <a:xfrm>
            <a:off x="5523770" y="2046655"/>
            <a:ext cx="101319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Spark Streaming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4F675F1-3E6A-4DC0-B25A-34625526EBB9}"/>
              </a:ext>
            </a:extLst>
          </p:cNvPr>
          <p:cNvSpPr txBox="1"/>
          <p:nvPr/>
        </p:nvSpPr>
        <p:spPr>
          <a:xfrm>
            <a:off x="6712397" y="3172260"/>
            <a:ext cx="1013190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Spark SQL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76BF4E8-4A91-4910-9044-F57C289FC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019" y="3506508"/>
            <a:ext cx="4429125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711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X - budget</a:t>
            </a:r>
          </a:p>
          <a:p>
            <a:r>
              <a:rPr lang="en-US" dirty="0"/>
              <a:t>Y- net profit (revenue-budget)</a:t>
            </a:r>
          </a:p>
          <a:p>
            <a:r>
              <a:rPr lang="en-US" dirty="0">
                <a:hlinkClick r:id="rId2"/>
              </a:rPr>
              <a:t>Link</a:t>
            </a:r>
            <a:endParaRPr lang="en-US" dirty="0"/>
          </a:p>
          <a:p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Net</a:t>
            </a:r>
            <a:r>
              <a:rPr lang="en-US" dirty="0"/>
              <a:t> profit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07C7FA4-9377-4A40-9A8F-F8E85031C9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7892" y="1371600"/>
            <a:ext cx="4038600" cy="4907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066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X – number</a:t>
            </a:r>
          </a:p>
          <a:p>
            <a:r>
              <a:rPr lang="en-US" dirty="0"/>
              <a:t>Y – number</a:t>
            </a:r>
          </a:p>
          <a:p>
            <a:r>
              <a:rPr lang="en-US" dirty="0">
                <a:hlinkClick r:id="rId2"/>
              </a:rPr>
              <a:t>Link</a:t>
            </a:r>
            <a:endParaRPr lang="en-US" dirty="0"/>
          </a:p>
          <a:p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movies released by Distributors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95C20A3-0A01-4A5F-9EBE-24295EC103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6412" y="1549400"/>
            <a:ext cx="4543540" cy="477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59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X – year</a:t>
            </a:r>
          </a:p>
          <a:p>
            <a:r>
              <a:rPr lang="en-US" dirty="0"/>
              <a:t>Y – money </a:t>
            </a:r>
          </a:p>
          <a:p>
            <a:pPr lvl="1"/>
            <a:r>
              <a:rPr lang="en-US" dirty="0"/>
              <a:t>blue – budget</a:t>
            </a:r>
          </a:p>
          <a:p>
            <a:pPr lvl="1"/>
            <a:r>
              <a:rPr lang="en-US" dirty="0"/>
              <a:t>orange – revenue</a:t>
            </a:r>
          </a:p>
          <a:p>
            <a:r>
              <a:rPr lang="en-US" dirty="0">
                <a:hlinkClick r:id="rId2"/>
              </a:rPr>
              <a:t>Link</a:t>
            </a:r>
            <a:endParaRPr lang="en-US" dirty="0"/>
          </a:p>
          <a:p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Warner Bros budget/revenue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03C65F-6173-4A90-B55B-309C467191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9812" y="1528409"/>
            <a:ext cx="3733800" cy="4817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359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 title="Timeline of dates and places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663008"/>
              </p:ext>
            </p:extLst>
          </p:nvPr>
        </p:nvGraphicFramePr>
        <p:xfrm>
          <a:off x="1225762" y="3429000"/>
          <a:ext cx="9753600" cy="203591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r>
                        <a:rPr lang="en-US" sz="1400" dirty="0"/>
                        <a:t>Name</a:t>
                      </a:r>
                      <a:r>
                        <a:rPr lang="en-US" sz="1400" baseline="0" dirty="0"/>
                        <a:t> of Event 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Name</a:t>
                      </a:r>
                      <a:r>
                        <a:rPr lang="en-US" sz="1400" baseline="0" dirty="0"/>
                        <a:t> of Event 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Name</a:t>
                      </a:r>
                      <a:r>
                        <a:rPr lang="en-US" sz="1400" baseline="0" dirty="0"/>
                        <a:t> of Event 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Name</a:t>
                      </a:r>
                      <a:r>
                        <a:rPr lang="en-US" sz="1400" baseline="0" dirty="0"/>
                        <a:t> of Event 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Name</a:t>
                      </a:r>
                      <a:r>
                        <a:rPr lang="en-US" sz="1400" baseline="0" dirty="0"/>
                        <a:t> of Event 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Name</a:t>
                      </a:r>
                      <a:r>
                        <a:rPr lang="en-US" sz="1400" baseline="0" dirty="0"/>
                        <a:t> of Event 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Name</a:t>
                      </a:r>
                      <a:r>
                        <a:rPr lang="en-US" sz="1400" baseline="0" dirty="0"/>
                        <a:t> of Event 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Name</a:t>
                      </a:r>
                      <a:r>
                        <a:rPr lang="en-US" sz="1400" baseline="0" dirty="0"/>
                        <a:t> of Event 8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424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r>
                        <a:rPr lang="en-US" sz="1400" baseline="30000" dirty="0"/>
                        <a:t>st</a:t>
                      </a:r>
                      <a:r>
                        <a:rPr lang="en-US" sz="1400" dirty="0"/>
                        <a:t>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  <a:r>
                        <a:rPr lang="en-US" sz="1400" baseline="30000" dirty="0"/>
                        <a:t>nd</a:t>
                      </a:r>
                      <a:r>
                        <a:rPr lang="en-US" sz="1400" dirty="0"/>
                        <a:t>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  <a:r>
                        <a:rPr lang="en-US" sz="1400" baseline="30000" dirty="0"/>
                        <a:t>rd</a:t>
                      </a:r>
                      <a:r>
                        <a:rPr lang="en-US" sz="1400" dirty="0"/>
                        <a:t>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  <a:r>
                        <a:rPr lang="en-US" sz="1400" baseline="30000" dirty="0"/>
                        <a:t>th</a:t>
                      </a:r>
                      <a:r>
                        <a:rPr lang="en-US" sz="1400" dirty="0"/>
                        <a:t>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  <a:r>
                        <a:rPr lang="en-US" sz="1400" baseline="30000" dirty="0"/>
                        <a:t>th</a:t>
                      </a:r>
                      <a:r>
                        <a:rPr lang="en-US" sz="1400" dirty="0"/>
                        <a:t>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  <a:r>
                        <a:rPr lang="en-US" sz="1400" baseline="30000" dirty="0"/>
                        <a:t>th</a:t>
                      </a:r>
                      <a:r>
                        <a:rPr lang="en-US" sz="1400" dirty="0"/>
                        <a:t>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  <a:r>
                        <a:rPr lang="en-US" sz="1400" baseline="30000" dirty="0"/>
                        <a:t>th</a:t>
                      </a:r>
                      <a:r>
                        <a:rPr lang="en-US" sz="1400" dirty="0"/>
                        <a:t>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  <a:r>
                        <a:rPr lang="en-US" sz="1400" baseline="30000" dirty="0"/>
                        <a:t>th</a:t>
                      </a:r>
                      <a:r>
                        <a:rPr lang="en-US" sz="1400" dirty="0"/>
                        <a:t>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390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Description of 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Description of 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Description of 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Description of 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Description of 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Description of 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Description of 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Description of Event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a timeline of the dates and places that Martin Luther and Coretta Scott King visited together to celebrate a country’s freedom, to honor the memory of an inspirational leader, and to accept a prestigious award.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Traveling to celebrate freedom</a:t>
            </a:r>
          </a:p>
        </p:txBody>
      </p:sp>
    </p:spTree>
    <p:extLst>
      <p:ext uri="{BB962C8B-B14F-4D97-AF65-F5344CB8AC3E}">
        <p14:creationId xmlns:p14="http://schemas.microsoft.com/office/powerpoint/2010/main" val="142221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iography report presentation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50000"/>
              </a:schemeClr>
            </a:gs>
            <a:gs pos="6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/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Biography report presentation" id="{DB613D04-7526-4698-9864-5A45026A3266}" vid="{640876E2-5A1A-4A4F-9FA9-9B19A690D43A}"/>
    </a:ext>
  </a:extLst>
</a:theme>
</file>

<file path=ppt/theme/theme2.xml><?xml version="1.0" encoding="utf-8"?>
<a:theme xmlns:a="http://schemas.openxmlformats.org/drawingml/2006/main" name="Office Them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CBF2842-3FE1-4EA6-9E92-ED3FE550084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Biography report presentation</Template>
  <TotalTime>0</TotalTime>
  <Words>184</Words>
  <Application>Microsoft Office PowerPoint</Application>
  <PresentationFormat>Custom</PresentationFormat>
  <Paragraphs>54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宋体</vt:lpstr>
      <vt:lpstr>Arial</vt:lpstr>
      <vt:lpstr>Calibri</vt:lpstr>
      <vt:lpstr>Cambria</vt:lpstr>
      <vt:lpstr>Constantia</vt:lpstr>
      <vt:lpstr>Biography report presentation</vt:lpstr>
      <vt:lpstr>The Movies Dataset </vt:lpstr>
      <vt:lpstr>Architecture</vt:lpstr>
      <vt:lpstr>Net profit</vt:lpstr>
      <vt:lpstr>Number of movies released by Distributors </vt:lpstr>
      <vt:lpstr>Warner Bros budget/revenue</vt:lpstr>
      <vt:lpstr>Traveling to celebrate freedom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2018-03-18T15:18:03Z</dcterms:created>
  <dcterms:modified xsi:type="dcterms:W3CDTF">2018-03-18T19:15:57Z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TC034606339991</vt:lpwstr>
  </property>
</Properties>
</file>