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95" r:id="rId2"/>
  </p:sldMasterIdLst>
  <p:notesMasterIdLst>
    <p:notesMasterId r:id="rId11"/>
  </p:notesMasterIdLst>
  <p:handoutMasterIdLst>
    <p:handoutMasterId r:id="rId12"/>
  </p:handoutMasterIdLst>
  <p:sldIdLst>
    <p:sldId id="267" r:id="rId3"/>
    <p:sldId id="276" r:id="rId4"/>
    <p:sldId id="268" r:id="rId5"/>
    <p:sldId id="278" r:id="rId6"/>
    <p:sldId id="279" r:id="rId7"/>
    <p:sldId id="280" r:id="rId8"/>
    <p:sldId id="281" r:id="rId9"/>
    <p:sldId id="275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56" userDrawn="1">
          <p15:clr>
            <a:srgbClr val="A4A3A4"/>
          </p15:clr>
        </p15:guide>
        <p15:guide id="3" orient="horz" pos="274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39">
          <p15:clr>
            <a:srgbClr val="A4A3A4"/>
          </p15:clr>
        </p15:guide>
        <p15:guide id="6" pos="6911">
          <p15:clr>
            <a:srgbClr val="A4A3A4"/>
          </p15:clr>
        </p15:guide>
        <p15:guide id="7" pos="7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7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0" d="100"/>
          <a:sy n="80" d="100"/>
        </p:scale>
        <p:origin x="58" y="197"/>
      </p:cViewPr>
      <p:guideLst>
        <p:guide orient="horz" pos="2160"/>
        <p:guide orient="horz" pos="1056"/>
        <p:guide orient="horz" pos="274"/>
        <p:guide orient="horz" pos="3840"/>
        <p:guide pos="3839"/>
        <p:guide pos="6911"/>
        <p:guide pos="76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3108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3/19/2018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3/19/2018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3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 title="Picture placeholder frame"/>
          <p:cNvSpPr/>
          <p:nvPr/>
        </p:nvSpPr>
        <p:spPr>
          <a:xfrm>
            <a:off x="1065212" y="2387600"/>
            <a:ext cx="2416000" cy="3098800"/>
          </a:xfrm>
          <a:prstGeom prst="round2Diag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7" name="Picture Placeholder 2" title="Picture placeholder"/>
          <p:cNvSpPr>
            <a:spLocks noGrp="1"/>
          </p:cNvSpPr>
          <p:nvPr>
            <p:ph type="pic" idx="10"/>
          </p:nvPr>
        </p:nvSpPr>
        <p:spPr>
          <a:xfrm>
            <a:off x="1164067" y="2476137"/>
            <a:ext cx="2218290" cy="2921726"/>
          </a:xfrm>
          <a:prstGeom prst="round2DiagRect">
            <a:avLst/>
          </a:prstGeo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A741029-F585-46D8-BF62-606C33A96FA0}" type="datetime1">
              <a:rPr lang="en-US" smtClean="0"/>
              <a:t>3/19/2018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6198" y="4266723"/>
            <a:ext cx="7075836" cy="991077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2212" y="2514603"/>
            <a:ext cx="7079821" cy="1625599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439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39" userDrawn="1">
          <p15:clr>
            <a:srgbClr val="FBAE40"/>
          </p15:clr>
        </p15:guide>
        <p15:guide id="2" pos="863" userDrawn="1">
          <p15:clr>
            <a:srgbClr val="FBAE40"/>
          </p15:clr>
        </p15:guide>
        <p15:guide id="3" pos="681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6EB-4D21-4091-86A3-A2E66ADCEC6F}" type="datetime1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ound Diagonal Corner Rectangle 7" title="Picture placeholder frame"/>
          <p:cNvSpPr/>
          <p:nvPr/>
        </p:nvSpPr>
        <p:spPr>
          <a:xfrm>
            <a:off x="7642992" y="1803400"/>
            <a:ext cx="3326951" cy="4267200"/>
          </a:xfrm>
          <a:prstGeom prst="round2Diag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title="Picture placeholder"/>
          <p:cNvSpPr>
            <a:spLocks noGrp="1"/>
          </p:cNvSpPr>
          <p:nvPr>
            <p:ph type="pic" idx="1"/>
          </p:nvPr>
        </p:nvSpPr>
        <p:spPr>
          <a:xfrm>
            <a:off x="7795393" y="1925320"/>
            <a:ext cx="3054694" cy="4023360"/>
          </a:xfrm>
          <a:prstGeom prst="round2DiagRect">
            <a:avLst/>
          </a:prstGeo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8882" y="1803400"/>
            <a:ext cx="5866130" cy="426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375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C4A4-B9B3-474C-A33C-74227BBD38B5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951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7D9-0678-447E-8B5E-F8FA5AE87DFE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857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7B65279-2780-424C-A8DC-D75AE57777C1}" type="datetime1">
              <a:rPr lang="en-US" smtClean="0"/>
              <a:t>3/19/2018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ound Diagonal Corner Rectangle 5" title="Picture placeholder frame"/>
          <p:cNvSpPr/>
          <p:nvPr/>
        </p:nvSpPr>
        <p:spPr>
          <a:xfrm>
            <a:off x="1065212" y="2387600"/>
            <a:ext cx="2416000" cy="3098800"/>
          </a:xfrm>
          <a:prstGeom prst="round2Diag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7" name="Picture Placeholder 2" title="Picture placeholder"/>
          <p:cNvSpPr>
            <a:spLocks noGrp="1"/>
          </p:cNvSpPr>
          <p:nvPr>
            <p:ph type="pic" idx="10"/>
          </p:nvPr>
        </p:nvSpPr>
        <p:spPr>
          <a:xfrm>
            <a:off x="1164067" y="2476137"/>
            <a:ext cx="2218290" cy="2921726"/>
          </a:xfrm>
          <a:prstGeom prst="round2DiagRect">
            <a:avLst/>
          </a:prstGeo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6198" y="4266723"/>
            <a:ext cx="7075836" cy="991077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2212" y="2514603"/>
            <a:ext cx="7079821" cy="1625599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Round Diagonal Corner Rectangle 10" title="Picture placeholder frame"/>
          <p:cNvSpPr/>
          <p:nvPr userDrawn="1"/>
        </p:nvSpPr>
        <p:spPr>
          <a:xfrm>
            <a:off x="1065212" y="2387600"/>
            <a:ext cx="2416000" cy="3098800"/>
          </a:xfrm>
          <a:prstGeom prst="round2Diag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92181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39" userDrawn="1">
          <p15:clr>
            <a:srgbClr val="FBAE40"/>
          </p15:clr>
        </p15:guide>
        <p15:guide id="2" pos="863" userDrawn="1">
          <p15:clr>
            <a:srgbClr val="FBAE40"/>
          </p15:clr>
        </p15:guide>
        <p15:guide id="3" pos="681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9A94A6A-89F0-45A9-9734-83420AE17EDA}" type="datetime1">
              <a:rPr lang="en-US" smtClean="0"/>
              <a:t>3/19/2018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ound Diagonal Corner Rectangle 5" title="Picture placeholder frame"/>
          <p:cNvSpPr/>
          <p:nvPr userDrawn="1"/>
        </p:nvSpPr>
        <p:spPr>
          <a:xfrm>
            <a:off x="1065212" y="2387600"/>
            <a:ext cx="2416000" cy="3098800"/>
          </a:xfrm>
          <a:prstGeom prst="round2Diag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7" name="Picture Placeholder 2" title="Picture placeholder"/>
          <p:cNvSpPr>
            <a:spLocks noGrp="1"/>
          </p:cNvSpPr>
          <p:nvPr>
            <p:ph type="pic" idx="10"/>
          </p:nvPr>
        </p:nvSpPr>
        <p:spPr>
          <a:xfrm>
            <a:off x="1164067" y="2476137"/>
            <a:ext cx="2218290" cy="2921726"/>
          </a:xfrm>
          <a:prstGeom prst="round2DiagRect">
            <a:avLst/>
          </a:prstGeo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6198" y="4266723"/>
            <a:ext cx="7075836" cy="991077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2212" y="2514603"/>
            <a:ext cx="7079821" cy="1625599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878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39" userDrawn="1">
          <p15:clr>
            <a:srgbClr val="FBAE40"/>
          </p15:clr>
        </p15:guide>
        <p15:guide id="2" pos="863" userDrawn="1">
          <p15:clr>
            <a:srgbClr val="FBAE40"/>
          </p15:clr>
        </p15:guide>
        <p15:guide id="3" pos="681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ABE2-480E-4F59-89DB-7D425C2113E2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584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7E872-4CAB-4883-8635-E21696B384F4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911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F959-51A6-42B8-A748-D75AB6C98C24}" type="datetime1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294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48E8-8AFE-47E0-82EE-DBA488174865}" type="datetime1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732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2060-68FA-4062-BE68-036D8C6709E5}" type="datetime1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451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D717-3E6E-43B4-A122-A8FA21D81230}" type="datetime1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9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E924-02D0-4310-A1D4-CC3F6EC8186E}" type="datetime1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094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992A-0632-4D61-BD98-52667C44B734}" type="datetime1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ound Diagonal Corner Rectangle 7" title="Picture placeholder frame"/>
          <p:cNvSpPr/>
          <p:nvPr/>
        </p:nvSpPr>
        <p:spPr>
          <a:xfrm>
            <a:off x="1218883" y="1803400"/>
            <a:ext cx="6602280" cy="4267200"/>
          </a:xfrm>
          <a:prstGeom prst="round2Diag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title="Picture placeholder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prstGeom prst="round2DiagRect">
            <a:avLst/>
          </a:prstGeo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1164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solidFill>
              <a:schemeClr val="tx2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74D42E0-553F-45B0-A14E-302DD55B35FC}" type="datetime1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723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770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lot.ly/~RayLiang/5/profit/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lot.ly/~RayLiang/9/company/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lot.ly/~RayLiang/11/budget-vs-revenue/" TargetMode="Externa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base"/>
            <a:r>
              <a:rPr lang="en-US" dirty="0"/>
              <a:t>Metadata on over 45,000 movies.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US" sz="6000" dirty="0"/>
              <a:t>The Movies Dataset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70013" y="434975"/>
            <a:ext cx="31242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Ji Liang</a:t>
            </a:r>
          </a:p>
          <a:p>
            <a:pPr>
              <a:lnSpc>
                <a:spcPct val="90000"/>
              </a:lnSpc>
            </a:pPr>
            <a:r>
              <a:rPr lang="en-US" sz="2400" dirty="0" err="1">
                <a:solidFill>
                  <a:schemeClr val="tx2"/>
                </a:solidFill>
              </a:rPr>
              <a:t>YunLong</a:t>
            </a:r>
            <a:r>
              <a:rPr lang="en-US" sz="2400" dirty="0">
                <a:solidFill>
                  <a:schemeClr val="tx2"/>
                </a:solidFill>
              </a:rPr>
              <a:t> Li</a:t>
            </a:r>
          </a:p>
        </p:txBody>
      </p:sp>
      <p:pic>
        <p:nvPicPr>
          <p:cNvPr id="1026" name="Picture 2" descr="https://i1.wp.com/www.bloggernaija.com/wp-content/uploads/2017/04/POSTER_movie_film_movies_posters_5120x3620.jpg?zoom=1.25&amp;resize=660%2C400&amp;ssl=1">
            <a:extLst>
              <a:ext uri="{FF2B5EF4-FFF2-40B4-BE49-F238E27FC236}">
                <a16:creationId xmlns:a16="http://schemas.microsoft.com/office/drawing/2014/main" id="{5B83FF11-DA01-4568-B53B-E2CC3DBEE753}"/>
              </a:ext>
            </a:extLst>
          </p:cNvPr>
          <p:cNvPicPr>
            <a:picLocks noGrp="1" noChangeAspect="1" noChangeArrowheads="1"/>
          </p:cNvPicPr>
          <p:nvPr>
            <p:ph type="pic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5" r="27005"/>
          <a:stretch>
            <a:fillRect/>
          </a:stretch>
        </p:blipFill>
        <p:spPr bwMode="auto">
          <a:xfrm>
            <a:off x="684212" y="2182046"/>
            <a:ext cx="2971800" cy="391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24AF2F-8DCD-4D0C-9EF0-3C348A421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0AAA5758-7737-4C60-BD71-52DF73D1D481}"/>
              </a:ext>
            </a:extLst>
          </p:cNvPr>
          <p:cNvSpPr/>
          <p:nvPr/>
        </p:nvSpPr>
        <p:spPr>
          <a:xfrm>
            <a:off x="1370012" y="2209800"/>
            <a:ext cx="1371600" cy="762000"/>
          </a:xfrm>
          <a:prstGeom prst="snip2DiagRect">
            <a:avLst/>
          </a:prstGeom>
          <a:solidFill>
            <a:srgbClr val="547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Raw data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C824770-B078-46D7-99EC-7B7C79691C5E}"/>
              </a:ext>
            </a:extLst>
          </p:cNvPr>
          <p:cNvSpPr/>
          <p:nvPr/>
        </p:nvSpPr>
        <p:spPr>
          <a:xfrm>
            <a:off x="3503612" y="2178728"/>
            <a:ext cx="1600200" cy="838200"/>
          </a:xfrm>
          <a:prstGeom prst="homePlate">
            <a:avLst/>
          </a:prstGeom>
          <a:solidFill>
            <a:srgbClr val="547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Kafka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CCC605-480C-4AFE-8654-47699ED1C3AF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>
            <a:off x="2741612" y="2590800"/>
            <a:ext cx="762000" cy="7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 title="spark ">
            <a:extLst>
              <a:ext uri="{FF2B5EF4-FFF2-40B4-BE49-F238E27FC236}">
                <a16:creationId xmlns:a16="http://schemas.microsoft.com/office/drawing/2014/main" id="{9C583383-D65A-4663-A701-D79224852D37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 flipV="1">
            <a:off x="5103812" y="2590800"/>
            <a:ext cx="701311" cy="7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Magnetic Disk 29">
            <a:extLst>
              <a:ext uri="{FF2B5EF4-FFF2-40B4-BE49-F238E27FC236}">
                <a16:creationId xmlns:a16="http://schemas.microsoft.com/office/drawing/2014/main" id="{3E5B726B-B95A-4CFA-A73E-3B7F4B69E397}"/>
              </a:ext>
            </a:extLst>
          </p:cNvPr>
          <p:cNvSpPr/>
          <p:nvPr/>
        </p:nvSpPr>
        <p:spPr>
          <a:xfrm>
            <a:off x="6240716" y="3687730"/>
            <a:ext cx="1066800" cy="685800"/>
          </a:xfrm>
          <a:prstGeom prst="flowChartMagneticDisk">
            <a:avLst/>
          </a:prstGeom>
          <a:solidFill>
            <a:srgbClr val="547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Hive</a:t>
            </a:r>
          </a:p>
        </p:txBody>
      </p:sp>
      <p:sp>
        <p:nvSpPr>
          <p:cNvPr id="31" name="Flowchart: Multidocument 30">
            <a:extLst>
              <a:ext uri="{FF2B5EF4-FFF2-40B4-BE49-F238E27FC236}">
                <a16:creationId xmlns:a16="http://schemas.microsoft.com/office/drawing/2014/main" id="{8CE5B174-BE3C-4D86-B6FB-F7A00C6A7D83}"/>
              </a:ext>
            </a:extLst>
          </p:cNvPr>
          <p:cNvSpPr/>
          <p:nvPr/>
        </p:nvSpPr>
        <p:spPr>
          <a:xfrm>
            <a:off x="6226551" y="4832007"/>
            <a:ext cx="1060704" cy="758952"/>
          </a:xfrm>
          <a:prstGeom prst="flowChartMultidocument">
            <a:avLst/>
          </a:prstGeom>
          <a:solidFill>
            <a:srgbClr val="547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Hdfs</a:t>
            </a:r>
            <a:endParaRPr lang="en-US" sz="2400" dirty="0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5C48200E-4C79-4F58-BE9B-BB87311653F6}"/>
              </a:ext>
            </a:extLst>
          </p:cNvPr>
          <p:cNvSpPr/>
          <p:nvPr/>
        </p:nvSpPr>
        <p:spPr>
          <a:xfrm>
            <a:off x="5805123" y="1965664"/>
            <a:ext cx="1905000" cy="1250272"/>
          </a:xfrm>
          <a:prstGeom prst="diamond">
            <a:avLst/>
          </a:prstGeom>
          <a:solidFill>
            <a:srgbClr val="547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Spark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9D46909-504C-4B40-B340-62E2A568ECA3}"/>
              </a:ext>
            </a:extLst>
          </p:cNvPr>
          <p:cNvCxnSpPr>
            <a:cxnSpLocks/>
            <a:stCxn id="32" idx="2"/>
            <a:endCxn id="30" idx="1"/>
          </p:cNvCxnSpPr>
          <p:nvPr/>
        </p:nvCxnSpPr>
        <p:spPr>
          <a:xfrm>
            <a:off x="6757623" y="3215936"/>
            <a:ext cx="16493" cy="47179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0028020-67A2-4283-92FA-B1C99D1B948E}"/>
              </a:ext>
            </a:extLst>
          </p:cNvPr>
          <p:cNvCxnSpPr>
            <a:cxnSpLocks/>
            <a:stCxn id="30" idx="3"/>
            <a:endCxn id="31" idx="0"/>
          </p:cNvCxnSpPr>
          <p:nvPr/>
        </p:nvCxnSpPr>
        <p:spPr>
          <a:xfrm>
            <a:off x="6774116" y="4373530"/>
            <a:ext cx="55760" cy="45847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amond 44">
            <a:extLst>
              <a:ext uri="{FF2B5EF4-FFF2-40B4-BE49-F238E27FC236}">
                <a16:creationId xmlns:a16="http://schemas.microsoft.com/office/drawing/2014/main" id="{383A7616-72F3-4FD8-9382-049F2715A5A7}"/>
              </a:ext>
            </a:extLst>
          </p:cNvPr>
          <p:cNvSpPr/>
          <p:nvPr/>
        </p:nvSpPr>
        <p:spPr>
          <a:xfrm>
            <a:off x="8494713" y="1972692"/>
            <a:ext cx="1905000" cy="1250272"/>
          </a:xfrm>
          <a:prstGeom prst="diamond">
            <a:avLst/>
          </a:prstGeom>
          <a:solidFill>
            <a:srgbClr val="547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Plotly</a:t>
            </a:r>
            <a:endParaRPr lang="en-US" sz="2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5480A84-BB4C-4C67-B1E6-C3C81B3FA92D}"/>
              </a:ext>
            </a:extLst>
          </p:cNvPr>
          <p:cNvCxnSpPr>
            <a:stCxn id="32" idx="3"/>
            <a:endCxn id="45" idx="1"/>
          </p:cNvCxnSpPr>
          <p:nvPr/>
        </p:nvCxnSpPr>
        <p:spPr>
          <a:xfrm>
            <a:off x="7710123" y="2590800"/>
            <a:ext cx="784590" cy="7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miley Face 48">
            <a:extLst>
              <a:ext uri="{FF2B5EF4-FFF2-40B4-BE49-F238E27FC236}">
                <a16:creationId xmlns:a16="http://schemas.microsoft.com/office/drawing/2014/main" id="{8D0B7809-D466-4231-962B-7944C91F6162}"/>
              </a:ext>
            </a:extLst>
          </p:cNvPr>
          <p:cNvSpPr/>
          <p:nvPr/>
        </p:nvSpPr>
        <p:spPr>
          <a:xfrm>
            <a:off x="9066213" y="4223292"/>
            <a:ext cx="762000" cy="758952"/>
          </a:xfrm>
          <a:prstGeom prst="smileyFac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C8A3B08-8147-4D9A-9AFD-3DA2B87AA883}"/>
              </a:ext>
            </a:extLst>
          </p:cNvPr>
          <p:cNvCxnSpPr>
            <a:stCxn id="45" idx="2"/>
          </p:cNvCxnSpPr>
          <p:nvPr/>
        </p:nvCxnSpPr>
        <p:spPr>
          <a:xfrm>
            <a:off x="9447213" y="3222964"/>
            <a:ext cx="0" cy="807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B9AD659-52C7-42E1-B776-E13BC41C719E}"/>
              </a:ext>
            </a:extLst>
          </p:cNvPr>
          <p:cNvSpPr txBox="1"/>
          <p:nvPr/>
        </p:nvSpPr>
        <p:spPr>
          <a:xfrm>
            <a:off x="5523770" y="2046655"/>
            <a:ext cx="101319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Spark Streaming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F675F1-3E6A-4DC0-B25A-34625526EBB9}"/>
              </a:ext>
            </a:extLst>
          </p:cNvPr>
          <p:cNvSpPr txBox="1"/>
          <p:nvPr/>
        </p:nvSpPr>
        <p:spPr>
          <a:xfrm>
            <a:off x="6712397" y="3172260"/>
            <a:ext cx="101319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Spark SQL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6BF4E8-4A91-4910-9044-F57C289FC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19" y="3506508"/>
            <a:ext cx="44291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1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X - budget</a:t>
            </a:r>
          </a:p>
          <a:p>
            <a:r>
              <a:rPr lang="en-US" dirty="0"/>
              <a:t>Y- net profit (revenue-budget)</a:t>
            </a:r>
          </a:p>
          <a:p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</a:t>
            </a:r>
            <a:r>
              <a:rPr lang="en-US" dirty="0"/>
              <a:t> profit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7C7FA4-9377-4A40-9A8F-F8E85031C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892" y="1371600"/>
            <a:ext cx="4038600" cy="490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6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X – number</a:t>
            </a:r>
          </a:p>
          <a:p>
            <a:r>
              <a:rPr lang="en-US" dirty="0"/>
              <a:t>Y – number</a:t>
            </a:r>
          </a:p>
          <a:p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movies released by Distributors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5C20A3-0A01-4A5F-9EBE-24295EC10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412" y="1549400"/>
            <a:ext cx="454354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X – year</a:t>
            </a:r>
          </a:p>
          <a:p>
            <a:r>
              <a:rPr lang="en-US" dirty="0"/>
              <a:t>Y – money </a:t>
            </a:r>
          </a:p>
          <a:p>
            <a:pPr lvl="1"/>
            <a:r>
              <a:rPr lang="en-US" dirty="0"/>
              <a:t>blue – budget</a:t>
            </a:r>
          </a:p>
          <a:p>
            <a:pPr lvl="1"/>
            <a:r>
              <a:rPr lang="en-US" dirty="0"/>
              <a:t>orange – revenue</a:t>
            </a:r>
          </a:p>
          <a:p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Warner Bros budget/revenue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03C65F-6173-4A90-B55B-309C46719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812" y="1528409"/>
            <a:ext cx="3733800" cy="481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35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test with small data and it works, then with full data and it doesn’t work.</a:t>
            </a:r>
          </a:p>
          <a:p>
            <a:r>
              <a:rPr lang="en-US" dirty="0"/>
              <a:t>There are invalid data in the file, these have to be eliminated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problems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27545F-324D-42DE-9E10-438FFE4A4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3124200"/>
            <a:ext cx="89344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1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Companies and genre are in </a:t>
            </a:r>
            <a:r>
              <a:rPr lang="en-US" dirty="0" err="1"/>
              <a:t>json</a:t>
            </a:r>
            <a:r>
              <a:rPr lang="en-US" dirty="0"/>
              <a:t> format, how to parse/convert </a:t>
            </a:r>
            <a:r>
              <a:rPr lang="en-US" dirty="0" err="1"/>
              <a:t>json</a:t>
            </a:r>
            <a:r>
              <a:rPr lang="en-US" dirty="0"/>
              <a:t> to RDD is a problem</a:t>
            </a:r>
          </a:p>
          <a:p>
            <a:r>
              <a:rPr lang="en-US" dirty="0"/>
              <a:t>First parse </a:t>
            </a:r>
            <a:r>
              <a:rPr lang="en-US" dirty="0" err="1"/>
              <a:t>json</a:t>
            </a:r>
            <a:r>
              <a:rPr lang="en-US" dirty="0"/>
              <a:t> into </a:t>
            </a:r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Then convert </a:t>
            </a:r>
            <a:r>
              <a:rPr lang="en-US" dirty="0" err="1"/>
              <a:t>dict</a:t>
            </a:r>
            <a:r>
              <a:rPr lang="en-US" dirty="0"/>
              <a:t> into list</a:t>
            </a:r>
          </a:p>
          <a:p>
            <a:r>
              <a:rPr lang="en-US" dirty="0"/>
              <a:t>Flat map last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problems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F633E5-BB06-4EFD-961A-13EF31779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135" y="2401455"/>
            <a:ext cx="5334000" cy="15355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43E8FB-8949-467E-AA60-C7CC20CE6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8" y="4372841"/>
            <a:ext cx="2409825" cy="1057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9AC064-5B29-47FD-B493-29DC3DF5C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500" y="4384675"/>
            <a:ext cx="3524250" cy="1238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6C4B1B-2337-421F-8556-7ED668CF68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3279" y="4384675"/>
            <a:ext cx="5210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1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install </a:t>
            </a:r>
            <a:r>
              <a:rPr lang="en-US" dirty="0" err="1"/>
              <a:t>Plotly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Pip is needed for install </a:t>
            </a:r>
            <a:r>
              <a:rPr lang="en-US" dirty="0" err="1"/>
              <a:t>Plotly</a:t>
            </a:r>
            <a:endParaRPr lang="en-US" dirty="0"/>
          </a:p>
          <a:p>
            <a:pPr lvl="1"/>
            <a:r>
              <a:rPr lang="en-US" dirty="0"/>
              <a:t>But pip is not there, have to install pip first, and some other software needed.</a:t>
            </a:r>
          </a:p>
          <a:p>
            <a:r>
              <a:rPr lang="en-US" dirty="0" err="1"/>
              <a:t>Plotly</a:t>
            </a:r>
            <a:r>
              <a:rPr lang="en-US" dirty="0"/>
              <a:t> uses Python 3.6, but Cloudera VM provide Python 2.6,  have to upgrade Python on VM.</a:t>
            </a:r>
          </a:p>
          <a:p>
            <a:r>
              <a:rPr lang="en-US" dirty="0"/>
              <a:t>How to connect Spark SQL result to </a:t>
            </a:r>
            <a:r>
              <a:rPr lang="en-US" dirty="0" err="1"/>
              <a:t>Plotly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Read python </a:t>
            </a:r>
            <a:r>
              <a:rPr lang="en-US" dirty="0" err="1"/>
              <a:t>api</a:t>
            </a:r>
            <a:r>
              <a:rPr lang="en-US" dirty="0"/>
              <a:t> document on </a:t>
            </a:r>
            <a:r>
              <a:rPr lang="en-US" dirty="0" err="1"/>
              <a:t>Plotly</a:t>
            </a:r>
            <a:r>
              <a:rPr lang="en-US" dirty="0"/>
              <a:t>, start from demo, then step by step merge our SQL result to </a:t>
            </a:r>
            <a:r>
              <a:rPr lang="en-US"/>
              <a:t>Plotly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Plotly</a:t>
            </a:r>
            <a:r>
              <a:rPr lang="en-US" dirty="0"/>
              <a:t> Problems</a:t>
            </a:r>
          </a:p>
        </p:txBody>
      </p:sp>
    </p:spTree>
    <p:extLst>
      <p:ext uri="{BB962C8B-B14F-4D97-AF65-F5344CB8AC3E}">
        <p14:creationId xmlns:p14="http://schemas.microsoft.com/office/powerpoint/2010/main" val="14222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ography report presentatio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Biography report presentation" id="{DB613D04-7526-4698-9864-5A45026A3266}" vid="{640876E2-5A1A-4A4F-9FA9-9B19A690D43A}"/>
    </a:ext>
  </a:extLst>
</a:theme>
</file>

<file path=ppt/theme/theme2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CBF2842-3FE1-4EA6-9E92-ED3FE55008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Biography report presentation</Template>
  <TotalTime>0</TotalTime>
  <Words>216</Words>
  <Application>Microsoft Office PowerPoint</Application>
  <PresentationFormat>Custom</PresentationFormat>
  <Paragraphs>45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宋体</vt:lpstr>
      <vt:lpstr>Arial</vt:lpstr>
      <vt:lpstr>Calibri</vt:lpstr>
      <vt:lpstr>Cambria</vt:lpstr>
      <vt:lpstr>Constantia</vt:lpstr>
      <vt:lpstr>Biography report presentation</vt:lpstr>
      <vt:lpstr>The Movies Dataset </vt:lpstr>
      <vt:lpstr>Architecture</vt:lpstr>
      <vt:lpstr>Net profit</vt:lpstr>
      <vt:lpstr>Number of movies released by Distributors </vt:lpstr>
      <vt:lpstr>Warner Bros budget/revenue</vt:lpstr>
      <vt:lpstr>Data problems</vt:lpstr>
      <vt:lpstr>Data problems</vt:lpstr>
      <vt:lpstr>Plotly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2018-03-18T15:18:03Z</dcterms:created>
  <dcterms:modified xsi:type="dcterms:W3CDTF">2018-03-19T13:58:55Z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TC034606339991</vt:lpwstr>
  </property>
</Properties>
</file>