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5DB"/>
          </a:solidFill>
        </a:fill>
      </a:tcStyle>
    </a:wholeTbl>
    <a:band2H>
      <a:tcTxStyle b="def" i="def"/>
      <a:tcStyle>
        <a:tcBdr/>
        <a:fill>
          <a:solidFill>
            <a:srgbClr val="F0F2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7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EE9"/>
          </a:solidFill>
        </a:fill>
      </a:tcStyle>
    </a:wholeTbl>
    <a:band2H>
      <a:tcTxStyle b="def" i="def"/>
      <a:tcStyle>
        <a:tcBdr/>
        <a:fill>
          <a:solidFill>
            <a:srgbClr val="ECEF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frameRound Diagonal Corner Rectangle 5"/>
          <p:cNvSpPr/>
          <p:nvPr/>
        </p:nvSpPr>
        <p:spPr>
          <a:xfrm>
            <a:off x="1065212" y="2387600"/>
            <a:ext cx="2416001" cy="309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Picture placeholderPicture Placeholder 2"/>
          <p:cNvSpPr/>
          <p:nvPr>
            <p:ph type="pic" sz="quarter" idx="13"/>
          </p:nvPr>
        </p:nvSpPr>
        <p:spPr>
          <a:xfrm>
            <a:off x="1164067" y="2476136"/>
            <a:ext cx="2218291" cy="29217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3736197" y="4266722"/>
            <a:ext cx="7075838" cy="991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3732212" y="2514602"/>
            <a:ext cx="7079822" cy="1625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icture placeholder frameRound Diagonal Corner Rectangle 7"/>
          <p:cNvSpPr/>
          <p:nvPr/>
        </p:nvSpPr>
        <p:spPr>
          <a:xfrm>
            <a:off x="7642991" y="1803400"/>
            <a:ext cx="3326952" cy="426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Picture placeholderPicture Placeholder 2"/>
          <p:cNvSpPr/>
          <p:nvPr>
            <p:ph type="pic" sz="quarter" idx="13"/>
          </p:nvPr>
        </p:nvSpPr>
        <p:spPr>
          <a:xfrm>
            <a:off x="7795393" y="1925320"/>
            <a:ext cx="3054695" cy="40233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4" name="Body Level One…"/>
          <p:cNvSpPr txBox="1"/>
          <p:nvPr>
            <p:ph type="body" sz="half" idx="1"/>
          </p:nvPr>
        </p:nvSpPr>
        <p:spPr>
          <a:xfrm>
            <a:off x="1218881" y="1803400"/>
            <a:ext cx="5866131" cy="4267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ody Level One…"/>
          <p:cNvSpPr txBox="1"/>
          <p:nvPr>
            <p:ph type="body" idx="1"/>
          </p:nvPr>
        </p:nvSpPr>
        <p:spPr>
          <a:xfrm>
            <a:off x="1217612" y="434975"/>
            <a:ext cx="8413751" cy="56610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Title Text"/>
          <p:cNvSpPr txBox="1"/>
          <p:nvPr>
            <p:ph type="title"/>
          </p:nvPr>
        </p:nvSpPr>
        <p:spPr>
          <a:xfrm>
            <a:off x="9834563" y="434975"/>
            <a:ext cx="1168401" cy="5661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icture placeholder frameRound Diagonal Corner Rectangle 5"/>
          <p:cNvSpPr/>
          <p:nvPr/>
        </p:nvSpPr>
        <p:spPr>
          <a:xfrm>
            <a:off x="1065212" y="2387600"/>
            <a:ext cx="2416001" cy="309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Picture placeholderPicture Placeholder 2"/>
          <p:cNvSpPr/>
          <p:nvPr>
            <p:ph type="pic" sz="quarter" idx="13"/>
          </p:nvPr>
        </p:nvSpPr>
        <p:spPr>
          <a:xfrm>
            <a:off x="1164067" y="2476136"/>
            <a:ext cx="2218291" cy="29217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3" name="Body Level One…"/>
          <p:cNvSpPr txBox="1"/>
          <p:nvPr>
            <p:ph type="body" sz="quarter" idx="1"/>
          </p:nvPr>
        </p:nvSpPr>
        <p:spPr>
          <a:xfrm>
            <a:off x="3736197" y="4266722"/>
            <a:ext cx="7075838" cy="991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3732212" y="2514602"/>
            <a:ext cx="7079822" cy="1625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35" name="Picture placeholder frameRound Diagonal Corner Rectangle 10"/>
          <p:cNvSpPr/>
          <p:nvPr/>
        </p:nvSpPr>
        <p:spPr>
          <a:xfrm>
            <a:off x="1065212" y="2387600"/>
            <a:ext cx="2416001" cy="309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icture placeholder frameRound Diagonal Corner Rectangle 5"/>
          <p:cNvSpPr/>
          <p:nvPr/>
        </p:nvSpPr>
        <p:spPr>
          <a:xfrm>
            <a:off x="1065212" y="2387600"/>
            <a:ext cx="2416001" cy="309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Picture placeholderPicture Placeholder 2"/>
          <p:cNvSpPr/>
          <p:nvPr>
            <p:ph type="pic" sz="quarter" idx="13"/>
          </p:nvPr>
        </p:nvSpPr>
        <p:spPr>
          <a:xfrm>
            <a:off x="1164067" y="2476136"/>
            <a:ext cx="2218291" cy="29217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3736197" y="4266722"/>
            <a:ext cx="7075838" cy="991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3732212" y="2514602"/>
            <a:ext cx="7079822" cy="1625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7"/>
          <p:cNvSpPr/>
          <p:nvPr/>
        </p:nvSpPr>
        <p:spPr>
          <a:xfrm>
            <a:off x="304721" y="301752"/>
            <a:ext cx="11579384" cy="6254497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 w="12700">
            <a:solidFill>
              <a:srgbClr val="444D2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Title Text"/>
          <p:cNvSpPr txBox="1"/>
          <p:nvPr>
            <p:ph type="title"/>
          </p:nvPr>
        </p:nvSpPr>
        <p:spPr>
          <a:xfrm>
            <a:off x="1218881" y="431800"/>
            <a:ext cx="9751062" cy="1168400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0719285" y="6202680"/>
            <a:ext cx="250660" cy="243839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2"/>
          <p:cNvGrpSpPr/>
          <p:nvPr/>
        </p:nvGrpSpPr>
        <p:grpSpPr>
          <a:xfrm>
            <a:off x="3273781" y="3475735"/>
            <a:ext cx="5641265" cy="54865"/>
            <a:chOff x="0" y="0"/>
            <a:chExt cx="5641264" cy="54863"/>
          </a:xfrm>
        </p:grpSpPr>
        <p:sp>
          <p:nvSpPr>
            <p:cNvPr id="32" name="Oval 13"/>
            <p:cNvSpPr/>
            <p:nvPr/>
          </p:nvSpPr>
          <p:spPr>
            <a:xfrm>
              <a:off x="5580320" y="0"/>
              <a:ext cx="60945" cy="54864"/>
            </a:xfrm>
            <a:prstGeom prst="ellipse">
              <a:avLst/>
            </a:prstGeom>
            <a:solidFill>
              <a:srgbClr val="000000"/>
            </a:solidFill>
            <a:ln w="264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defRPr>
              </a:pPr>
            </a:p>
          </p:txBody>
        </p:sp>
        <p:sp>
          <p:nvSpPr>
            <p:cNvPr id="33" name="Oval 14"/>
            <p:cNvSpPr/>
            <p:nvPr/>
          </p:nvSpPr>
          <p:spPr>
            <a:xfrm>
              <a:off x="0" y="0"/>
              <a:ext cx="60945" cy="54864"/>
            </a:xfrm>
            <a:prstGeom prst="ellipse">
              <a:avLst/>
            </a:prstGeom>
            <a:solidFill>
              <a:srgbClr val="000000"/>
            </a:solidFill>
            <a:ln w="264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defRPr>
              </a:pPr>
            </a:p>
          </p:txBody>
        </p:sp>
        <p:grpSp>
          <p:nvGrpSpPr>
            <p:cNvPr id="36" name="Group 15"/>
            <p:cNvGrpSpPr/>
            <p:nvPr/>
          </p:nvGrpSpPr>
          <p:grpSpPr>
            <a:xfrm>
              <a:off x="142968" y="7933"/>
              <a:ext cx="5363083" cy="39000"/>
              <a:chOff x="0" y="0"/>
              <a:chExt cx="5363081" cy="38998"/>
            </a:xfrm>
          </p:grpSpPr>
          <p:sp>
            <p:nvSpPr>
              <p:cNvPr id="34" name="Straight Connector 16"/>
              <p:cNvSpPr/>
              <p:nvPr/>
            </p:nvSpPr>
            <p:spPr>
              <a:xfrm>
                <a:off x="0" y="0"/>
                <a:ext cx="53630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" name="Straight Connector 17"/>
              <p:cNvSpPr/>
              <p:nvPr/>
            </p:nvSpPr>
            <p:spPr>
              <a:xfrm>
                <a:off x="0" y="38998"/>
                <a:ext cx="53630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8" name="Body Level One…"/>
          <p:cNvSpPr txBox="1"/>
          <p:nvPr>
            <p:ph type="body" sz="quarter" idx="1"/>
          </p:nvPr>
        </p:nvSpPr>
        <p:spPr>
          <a:xfrm>
            <a:off x="1422029" y="3733800"/>
            <a:ext cx="9344767" cy="1219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cap="all" sz="2000"/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cap="all" sz="2000"/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cap="all" sz="2000"/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cap="all" sz="2000"/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cap="all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422029" y="990599"/>
            <a:ext cx="9344767" cy="223520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6195986" y="1803400"/>
            <a:ext cx="4773957" cy="4267200"/>
          </a:xfrm>
          <a:prstGeom prst="rect">
            <a:avLst/>
          </a:prstGeom>
        </p:spPr>
        <p:txBody>
          <a:bodyPr/>
          <a:lstStyle>
            <a:lvl4pPr marL="1275588" indent="-370332"/>
            <a:lvl5pPr marL="1577340" indent="-37033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6195986" y="2514600"/>
            <a:ext cx="4773957" cy="3556000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defRPr sz="2000"/>
            </a:lvl1pPr>
            <a:lvl2pPr marL="576072" indent="-274320">
              <a:spcBef>
                <a:spcPts val="1600"/>
              </a:spcBef>
              <a:defRPr sz="2000"/>
            </a:lvl2pPr>
            <a:lvl3pPr marL="912113" indent="-308610">
              <a:spcBef>
                <a:spcPts val="1600"/>
              </a:spcBef>
              <a:defRPr sz="2000"/>
            </a:lvl3pPr>
            <a:lvl4pPr marL="1257953" indent="-352697">
              <a:spcBef>
                <a:spcPts val="1600"/>
              </a:spcBef>
              <a:defRPr sz="2000"/>
            </a:lvl4pPr>
            <a:lvl5pPr marL="1559705" indent="-352697">
              <a:spcBef>
                <a:spcPts val="16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/>
          <p:nvPr>
            <p:ph type="body" sz="quarter" idx="13"/>
          </p:nvPr>
        </p:nvSpPr>
        <p:spPr>
          <a:xfrm>
            <a:off x="6200049" y="1803400"/>
            <a:ext cx="4769807" cy="71120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2000"/>
            </a:pPr>
          </a:p>
        </p:txBody>
      </p:sp>
      <p:sp>
        <p:nvSpPr>
          <p:cNvPr id="58" name="Text Placeholder 2"/>
          <p:cNvSpPr/>
          <p:nvPr>
            <p:ph type="body" sz="quarter" idx="14"/>
          </p:nvPr>
        </p:nvSpPr>
        <p:spPr>
          <a:xfrm>
            <a:off x="1222944" y="1803400"/>
            <a:ext cx="4769808" cy="71120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2000"/>
            </a:pPr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8125883" y="1803400"/>
            <a:ext cx="2844061" cy="42672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16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16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16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16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frameRound Diagonal Corner Rectangle 7"/>
          <p:cNvSpPr/>
          <p:nvPr/>
        </p:nvSpPr>
        <p:spPr>
          <a:xfrm>
            <a:off x="1218882" y="1803400"/>
            <a:ext cx="6602282" cy="426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27" y="0"/>
                </a:moveTo>
                <a:lnTo>
                  <a:pt x="21600" y="0"/>
                </a:lnTo>
                <a:lnTo>
                  <a:pt x="21600" y="18000"/>
                </a:lnTo>
                <a:cubicBezTo>
                  <a:pt x="21600" y="19988"/>
                  <a:pt x="20558" y="21600"/>
                  <a:pt x="19273" y="21600"/>
                </a:cubicBezTo>
                <a:lnTo>
                  <a:pt x="0" y="21600"/>
                </a:lnTo>
                <a:lnTo>
                  <a:pt x="0" y="3600"/>
                </a:lnTo>
                <a:cubicBezTo>
                  <a:pt x="0" y="1612"/>
                  <a:pt x="1042" y="0"/>
                  <a:pt x="2327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Picture placeholderPicture Placeholder 2"/>
          <p:cNvSpPr/>
          <p:nvPr>
            <p:ph type="pic" sz="half" idx="13"/>
          </p:nvPr>
        </p:nvSpPr>
        <p:spPr>
          <a:xfrm>
            <a:off x="1338738" y="1925320"/>
            <a:ext cx="6362569" cy="40233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8125883" y="1803400"/>
            <a:ext cx="2844061" cy="4165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16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16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16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16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"/>
          <p:cNvSpPr/>
          <p:nvPr/>
        </p:nvSpPr>
        <p:spPr>
          <a:xfrm>
            <a:off x="304721" y="301752"/>
            <a:ext cx="11579384" cy="6254497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 w="12700">
            <a:solidFill>
              <a:srgbClr val="444D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18882" y="1803400"/>
            <a:ext cx="9751061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0719281" y="6202679"/>
            <a:ext cx="250663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9pPr>
    </p:titleStyle>
    <p:bodyStyle>
      <a:lvl1pPr marL="246888" marR="0" indent="-246888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98017" marR="0" indent="-296265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32688" marR="0" indent="-32918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234440" marR="0" indent="-32918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536192" marR="0" indent="-32918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837944" marR="0" indent="-32918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139695" marR="0" indent="-32918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441447" marR="0" indent="-32918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2743200" marR="0" indent="-32918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plot.ly/~RayLiang/5/profit/" TargetMode="External"/><Relationship Id="rId3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plot.ly/~RayLiang/9/company/" TargetMode="External"/><Relationship Id="rId3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plot.ly/~RayLiang/11/budget-vs-revenue/" TargetMode="External"/><Relationship Id="rId3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ubtitle 2"/>
          <p:cNvSpPr txBox="1"/>
          <p:nvPr>
            <p:ph type="subTitle" sz="quarter" idx="1"/>
          </p:nvPr>
        </p:nvSpPr>
        <p:spPr>
          <a:xfrm>
            <a:off x="3736197" y="4266722"/>
            <a:ext cx="7075838" cy="991078"/>
          </a:xfrm>
          <a:prstGeom prst="rect">
            <a:avLst/>
          </a:prstGeom>
        </p:spPr>
        <p:txBody>
          <a:bodyPr/>
          <a:lstStyle/>
          <a:p>
            <a:pPr/>
            <a:r>
              <a:t>Metadata on over 45,000 movies. </a:t>
            </a:r>
          </a:p>
        </p:txBody>
      </p:sp>
      <p:sp>
        <p:nvSpPr>
          <p:cNvPr id="166" name="Title 1"/>
          <p:cNvSpPr txBox="1"/>
          <p:nvPr>
            <p:ph type="ctrTitle"/>
          </p:nvPr>
        </p:nvSpPr>
        <p:spPr>
          <a:xfrm>
            <a:off x="3732211" y="2514602"/>
            <a:ext cx="7079823" cy="1625600"/>
          </a:xfrm>
          <a:prstGeom prst="rect">
            <a:avLst/>
          </a:prstGeom>
        </p:spPr>
        <p:txBody>
          <a:bodyPr/>
          <a:lstStyle/>
          <a:p>
            <a:pPr defTabSz="877823">
              <a:defRPr sz="5760"/>
            </a:pPr>
            <a:r>
              <a:t>The Movies Dataset</a:t>
            </a:r>
            <a:br/>
          </a:p>
        </p:txBody>
      </p:sp>
      <p:sp>
        <p:nvSpPr>
          <p:cNvPr id="167" name="TextBox 8"/>
          <p:cNvSpPr txBox="1"/>
          <p:nvPr/>
        </p:nvSpPr>
        <p:spPr>
          <a:xfrm>
            <a:off x="1370012" y="434975"/>
            <a:ext cx="3124201" cy="767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444D26"/>
                </a:solidFill>
              </a:defRPr>
            </a:pPr>
            <a:r>
              <a:t>Ji Liang</a:t>
            </a:r>
          </a:p>
          <a:p>
            <a:pPr>
              <a:lnSpc>
                <a:spcPct val="90000"/>
              </a:lnSpc>
              <a:defRPr sz="2400">
                <a:solidFill>
                  <a:srgbClr val="444D26"/>
                </a:solidFill>
              </a:defRPr>
            </a:pPr>
            <a:r>
              <a:t>Chenglong Li</a:t>
            </a:r>
          </a:p>
        </p:txBody>
      </p:sp>
      <p:pic>
        <p:nvPicPr>
          <p:cNvPr id="168" name="Picture 2" descr="Picture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7004" t="0" r="27004" b="0"/>
          <a:stretch>
            <a:fillRect/>
          </a:stretch>
        </p:blipFill>
        <p:spPr>
          <a:xfrm>
            <a:off x="684211" y="2182046"/>
            <a:ext cx="2971802" cy="39163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emo - store data in hive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</p:spPr>
        <p:txBody>
          <a:bodyPr/>
          <a:lstStyle/>
          <a:p>
            <a:pPr/>
            <a:r>
              <a:t>Demo - store data in hive</a:t>
            </a:r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799" y="2336365"/>
            <a:ext cx="6519081" cy="2185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ontent Placeholder 12"/>
          <p:cNvSpPr txBox="1"/>
          <p:nvPr>
            <p:ph type="body" sz="half" idx="1"/>
          </p:nvPr>
        </p:nvSpPr>
        <p:spPr>
          <a:xfrm>
            <a:off x="1218882" y="1803400"/>
            <a:ext cx="5866130" cy="4267200"/>
          </a:xfrm>
          <a:prstGeom prst="rect">
            <a:avLst/>
          </a:prstGeom>
        </p:spPr>
        <p:txBody>
          <a:bodyPr/>
          <a:lstStyle/>
          <a:p>
            <a:pPr/>
            <a:r>
              <a:t>X - budget</a:t>
            </a:r>
          </a:p>
          <a:p>
            <a:pPr/>
            <a:r>
              <a:t>Y- net profit (revenue-budget)</a:t>
            </a:r>
          </a:p>
          <a:p>
            <a:pPr/>
            <a:r>
              <a:rPr u="sng">
                <a:solidFill>
                  <a:srgbClr val="8E58B6"/>
                </a:solidFill>
                <a:uFill>
                  <a:solidFill>
                    <a:srgbClr val="8E58B6"/>
                  </a:solidFill>
                </a:uFill>
                <a:hlinkClick r:id="rId2" invalidUrl="" action="" tgtFrame="" tooltip="" history="1" highlightClick="0" endSnd="0"/>
              </a:rPr>
              <a:t>Link</a:t>
            </a:r>
          </a:p>
        </p:txBody>
      </p:sp>
      <p:sp>
        <p:nvSpPr>
          <p:cNvPr id="235" name="Title 1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Net profit</a:t>
            </a:r>
          </a:p>
        </p:txBody>
      </p:sp>
      <p:pic>
        <p:nvPicPr>
          <p:cNvPr id="236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7892" y="1371600"/>
            <a:ext cx="4038601" cy="4907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ontent Placeholder 12"/>
          <p:cNvSpPr txBox="1"/>
          <p:nvPr>
            <p:ph type="body" sz="half" idx="1"/>
          </p:nvPr>
        </p:nvSpPr>
        <p:spPr>
          <a:xfrm>
            <a:off x="1218882" y="1803400"/>
            <a:ext cx="5866130" cy="4267200"/>
          </a:xfrm>
          <a:prstGeom prst="rect">
            <a:avLst/>
          </a:prstGeom>
        </p:spPr>
        <p:txBody>
          <a:bodyPr/>
          <a:lstStyle/>
          <a:p>
            <a:pPr/>
            <a:r>
              <a:t>X – number</a:t>
            </a:r>
          </a:p>
          <a:p>
            <a:pPr/>
            <a:r>
              <a:t>Y – number</a:t>
            </a:r>
          </a:p>
          <a:p>
            <a:pPr/>
            <a:r>
              <a:rPr u="sng">
                <a:solidFill>
                  <a:srgbClr val="8E58B6"/>
                </a:solidFill>
                <a:uFill>
                  <a:solidFill>
                    <a:srgbClr val="8E58B6"/>
                  </a:solidFill>
                </a:uFill>
                <a:hlinkClick r:id="rId2" invalidUrl="" action="" tgtFrame="" tooltip="" history="1" highlightClick="0" endSnd="0"/>
              </a:rPr>
              <a:t>Link</a:t>
            </a:r>
          </a:p>
        </p:txBody>
      </p:sp>
      <p:sp>
        <p:nvSpPr>
          <p:cNvPr id="239" name="Title 1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Number of movies released by Distributors </a:t>
            </a:r>
          </a:p>
        </p:txBody>
      </p:sp>
      <p:pic>
        <p:nvPicPr>
          <p:cNvPr id="240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6411" y="1549400"/>
            <a:ext cx="4543541" cy="477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ontent Placeholder 12"/>
          <p:cNvSpPr txBox="1"/>
          <p:nvPr>
            <p:ph type="body" sz="half" idx="1"/>
          </p:nvPr>
        </p:nvSpPr>
        <p:spPr>
          <a:xfrm>
            <a:off x="1218882" y="1803400"/>
            <a:ext cx="5866130" cy="4267200"/>
          </a:xfrm>
          <a:prstGeom prst="rect">
            <a:avLst/>
          </a:prstGeom>
        </p:spPr>
        <p:txBody>
          <a:bodyPr/>
          <a:lstStyle/>
          <a:p>
            <a:pPr/>
            <a:r>
              <a:t>X – year</a:t>
            </a:r>
          </a:p>
          <a:p>
            <a:pPr/>
            <a:r>
              <a:t>Y – money </a:t>
            </a:r>
          </a:p>
          <a:p>
            <a:pPr lvl="1" marL="548640" indent="-246888">
              <a:spcBef>
                <a:spcPts val="800"/>
              </a:spcBef>
              <a:defRPr sz="2000"/>
            </a:pPr>
            <a:r>
              <a:t>blue – budget</a:t>
            </a:r>
          </a:p>
          <a:p>
            <a:pPr lvl="1" marL="548640" indent="-246888">
              <a:spcBef>
                <a:spcPts val="800"/>
              </a:spcBef>
              <a:defRPr sz="2000"/>
            </a:pPr>
            <a:r>
              <a:t>orange – revenue</a:t>
            </a:r>
          </a:p>
          <a:p>
            <a:pPr/>
            <a:r>
              <a:rPr u="sng">
                <a:solidFill>
                  <a:srgbClr val="8E58B6"/>
                </a:solidFill>
                <a:uFill>
                  <a:solidFill>
                    <a:srgbClr val="8E58B6"/>
                  </a:solidFill>
                </a:uFill>
                <a:hlinkClick r:id="rId2" invalidUrl="" action="" tgtFrame="" tooltip="" history="1" highlightClick="0" endSnd="0"/>
              </a:rPr>
              <a:t>Link</a:t>
            </a:r>
          </a:p>
        </p:txBody>
      </p:sp>
      <p:sp>
        <p:nvSpPr>
          <p:cNvPr id="243" name="Title 1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Warner Bros budget/revenue</a:t>
            </a:r>
          </a:p>
        </p:txBody>
      </p:sp>
      <p:pic>
        <p:nvPicPr>
          <p:cNvPr id="24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9811" y="1528409"/>
            <a:ext cx="3733801" cy="4817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ontent Placeholder 2"/>
          <p:cNvSpPr txBox="1"/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/>
          <a:lstStyle/>
          <a:p>
            <a:pPr/>
            <a:r>
              <a:t>First test with small data and it works, then with full data and it doesn’t work.</a:t>
            </a:r>
          </a:p>
          <a:p>
            <a:pPr/>
            <a:r>
              <a:t>There are invalid data in the file, these have to be eliminated</a:t>
            </a:r>
          </a:p>
        </p:txBody>
      </p:sp>
      <p:sp>
        <p:nvSpPr>
          <p:cNvPr id="247" name="Title 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Data problems</a:t>
            </a:r>
          </a:p>
        </p:txBody>
      </p:sp>
      <p:pic>
        <p:nvPicPr>
          <p:cNvPr id="24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6212" y="3124200"/>
            <a:ext cx="8934451" cy="1162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In the beginning, we want to use the NetCat as a server to send the streaming data to Kafka, but we find it is difficult to transfer the socket stream into the spark stream by Kafk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beginning, we want to use the NetCat as a server to send the streaming data to Kafka, but we find it is difficult to transfer the socket stream into the spark stream by Kafka. </a:t>
            </a:r>
          </a:p>
          <a:p>
            <a:pPr/>
          </a:p>
          <a:p>
            <a:pPr/>
            <a:r>
              <a:t>Then we choose read the csv.file to Kafka.</a:t>
            </a:r>
          </a:p>
        </p:txBody>
      </p:sp>
      <p:sp>
        <p:nvSpPr>
          <p:cNvPr id="251" name="Kafka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 Problem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Using schema of for the streaming data will cause error when create tab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</a:t>
            </a:r>
            <a:r>
              <a:rPr b="1"/>
              <a:t>schema</a:t>
            </a:r>
            <a:r>
              <a:t> of for the streaming data will cause error when create table.</a:t>
            </a:r>
          </a:p>
          <a:p>
            <a:pPr/>
          </a:p>
          <a:p>
            <a:pPr/>
            <a:r>
              <a:t>Then we use </a:t>
            </a:r>
            <a:r>
              <a:rPr b="1"/>
              <a:t>Spark Session</a:t>
            </a:r>
            <a:r>
              <a:t> to create data frame with </a:t>
            </a:r>
            <a:r>
              <a:rPr b="1"/>
              <a:t>Row</a:t>
            </a:r>
            <a:r>
              <a:t>, then store into hive.</a:t>
            </a:r>
          </a:p>
        </p:txBody>
      </p:sp>
      <p:sp>
        <p:nvSpPr>
          <p:cNvPr id="254" name="Spark SQL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Spark SQL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ontent Placeholder 2"/>
          <p:cNvSpPr txBox="1"/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/>
          <a:lstStyle/>
          <a:p>
            <a:pPr/>
            <a:r>
              <a:t>Companies and genre are in json format, how to parse/convert json to RDD is a problem</a:t>
            </a:r>
          </a:p>
          <a:p>
            <a:pPr/>
            <a:r>
              <a:t>First parse json into dict</a:t>
            </a:r>
          </a:p>
          <a:p>
            <a:pPr/>
            <a:r>
              <a:t>Then convert dict into list</a:t>
            </a:r>
          </a:p>
          <a:p>
            <a:pPr/>
            <a:r>
              <a:t>Flat map last</a:t>
            </a:r>
          </a:p>
        </p:txBody>
      </p:sp>
      <p:sp>
        <p:nvSpPr>
          <p:cNvPr id="257" name="Title 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Data problems</a:t>
            </a:r>
          </a:p>
        </p:txBody>
      </p:sp>
      <p:pic>
        <p:nvPicPr>
          <p:cNvPr id="25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2134" y="2401454"/>
            <a:ext cx="5334001" cy="153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837" y="4372840"/>
            <a:ext cx="2409826" cy="1057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11500" y="4384675"/>
            <a:ext cx="3524250" cy="1238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23279" y="4384675"/>
            <a:ext cx="5210176" cy="45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ontent Placeholder 2"/>
          <p:cNvSpPr txBox="1"/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/>
          <a:lstStyle/>
          <a:p>
            <a:pPr/>
            <a:r>
              <a:t>How to install Plotly?</a:t>
            </a:r>
          </a:p>
          <a:p>
            <a:pPr lvl="1" marL="548640" indent="-246888">
              <a:spcBef>
                <a:spcPts val="800"/>
              </a:spcBef>
              <a:defRPr sz="2000"/>
            </a:pPr>
            <a:r>
              <a:t>Pip is needed for install Plotly</a:t>
            </a:r>
          </a:p>
          <a:p>
            <a:pPr lvl="1" marL="548640" indent="-246888">
              <a:spcBef>
                <a:spcPts val="800"/>
              </a:spcBef>
              <a:defRPr sz="2000"/>
            </a:pPr>
            <a:r>
              <a:t>But pip is not there, have to install pip first, and some other software needed.</a:t>
            </a:r>
          </a:p>
          <a:p>
            <a:pPr/>
            <a:r>
              <a:t>Plotly uses Python 3.6, but Cloudera VM provide Python 2.6,  have to upgrade Python on VM.</a:t>
            </a:r>
          </a:p>
          <a:p>
            <a:pPr/>
            <a:r>
              <a:t>How to connect Spark SQL result to Plotly?</a:t>
            </a:r>
          </a:p>
          <a:p>
            <a:pPr lvl="1" marL="548640" indent="-246888">
              <a:spcBef>
                <a:spcPts val="800"/>
              </a:spcBef>
              <a:defRPr sz="2000"/>
            </a:pPr>
            <a:r>
              <a:t>Read python api document on Plotly, start from demo, then step by step merge our SQL result to Plotly</a:t>
            </a:r>
          </a:p>
        </p:txBody>
      </p:sp>
      <p:sp>
        <p:nvSpPr>
          <p:cNvPr id="264" name="Title 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Plotly Problems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2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grpSp>
        <p:nvGrpSpPr>
          <p:cNvPr id="173" name="Rectangle: Diagonal Corners Snipped 3"/>
          <p:cNvGrpSpPr/>
          <p:nvPr/>
        </p:nvGrpSpPr>
        <p:grpSpPr>
          <a:xfrm>
            <a:off x="1370012" y="2189479"/>
            <a:ext cx="1371601" cy="802641"/>
            <a:chOff x="0" y="0"/>
            <a:chExt cx="1371600" cy="802640"/>
          </a:xfrm>
        </p:grpSpPr>
        <p:sp>
          <p:nvSpPr>
            <p:cNvPr id="171" name="Shape"/>
            <p:cNvSpPr/>
            <p:nvPr/>
          </p:nvSpPr>
          <p:spPr>
            <a:xfrm>
              <a:off x="0" y="20320"/>
              <a:ext cx="1371601" cy="76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6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000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73CC"/>
            </a:solidFill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Raw data"/>
            <p:cNvSpPr txBox="1"/>
            <p:nvPr/>
          </p:nvSpPr>
          <p:spPr>
            <a:xfrm>
              <a:off x="63500" y="0"/>
              <a:ext cx="1244600" cy="802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Raw data</a:t>
              </a:r>
            </a:p>
          </p:txBody>
        </p:sp>
      </p:grpSp>
      <p:grpSp>
        <p:nvGrpSpPr>
          <p:cNvPr id="176" name="Arrow: Pentagon 5"/>
          <p:cNvGrpSpPr/>
          <p:nvPr/>
        </p:nvGrpSpPr>
        <p:grpSpPr>
          <a:xfrm>
            <a:off x="3503612" y="2178728"/>
            <a:ext cx="1600201" cy="838201"/>
            <a:chOff x="0" y="0"/>
            <a:chExt cx="1600200" cy="838200"/>
          </a:xfrm>
        </p:grpSpPr>
        <p:sp>
          <p:nvSpPr>
            <p:cNvPr id="174" name="Shape"/>
            <p:cNvSpPr/>
            <p:nvPr/>
          </p:nvSpPr>
          <p:spPr>
            <a:xfrm>
              <a:off x="0" y="0"/>
              <a:ext cx="1600201" cy="83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943" y="0"/>
                  </a:lnTo>
                  <a:lnTo>
                    <a:pt x="21600" y="10800"/>
                  </a:lnTo>
                  <a:lnTo>
                    <a:pt x="1594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73CC"/>
            </a:solidFill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Kafka"/>
            <p:cNvSpPr txBox="1"/>
            <p:nvPr/>
          </p:nvSpPr>
          <p:spPr>
            <a:xfrm>
              <a:off x="-1" y="195580"/>
              <a:ext cx="139065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Kafka</a:t>
              </a:r>
            </a:p>
          </p:txBody>
        </p:sp>
      </p:grpSp>
      <p:sp>
        <p:nvSpPr>
          <p:cNvPr id="204" name="Straight Arrow Connector 7"/>
          <p:cNvSpPr/>
          <p:nvPr/>
        </p:nvSpPr>
        <p:spPr>
          <a:xfrm>
            <a:off x="2747962" y="2592963"/>
            <a:ext cx="749301" cy="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5" name="spark Straight Arrow Connector 12"/>
          <p:cNvSpPr/>
          <p:nvPr/>
        </p:nvSpPr>
        <p:spPr>
          <a:xfrm>
            <a:off x="5110419" y="2593549"/>
            <a:ext cx="687206" cy="1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82" name="Flowchart: Magnetic Disk 29"/>
          <p:cNvGrpSpPr/>
          <p:nvPr/>
        </p:nvGrpSpPr>
        <p:grpSpPr>
          <a:xfrm>
            <a:off x="6240715" y="3687729"/>
            <a:ext cx="1066801" cy="685801"/>
            <a:chOff x="0" y="0"/>
            <a:chExt cx="1066800" cy="685800"/>
          </a:xfrm>
        </p:grpSpPr>
        <p:sp>
          <p:nvSpPr>
            <p:cNvPr id="179" name="Shape"/>
            <p:cNvSpPr/>
            <p:nvPr/>
          </p:nvSpPr>
          <p:spPr>
            <a:xfrm>
              <a:off x="0" y="0"/>
              <a:ext cx="1066801" cy="68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5473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Shape"/>
            <p:cNvSpPr/>
            <p:nvPr/>
          </p:nvSpPr>
          <p:spPr>
            <a:xfrm>
              <a:off x="0" y="0"/>
              <a:ext cx="1066801" cy="68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Hive"/>
            <p:cNvSpPr txBox="1"/>
            <p:nvPr/>
          </p:nvSpPr>
          <p:spPr>
            <a:xfrm>
              <a:off x="0" y="176530"/>
              <a:ext cx="106680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Hive</a:t>
              </a:r>
            </a:p>
          </p:txBody>
        </p:sp>
      </p:grpSp>
      <p:grpSp>
        <p:nvGrpSpPr>
          <p:cNvPr id="186" name="Flowchart: Multidocument 30"/>
          <p:cNvGrpSpPr/>
          <p:nvPr/>
        </p:nvGrpSpPr>
        <p:grpSpPr>
          <a:xfrm>
            <a:off x="6226550" y="4832007"/>
            <a:ext cx="1060705" cy="757364"/>
            <a:chOff x="0" y="0"/>
            <a:chExt cx="1060703" cy="757363"/>
          </a:xfrm>
        </p:grpSpPr>
        <p:sp>
          <p:nvSpPr>
            <p:cNvPr id="183" name="Shape"/>
            <p:cNvSpPr/>
            <p:nvPr/>
          </p:nvSpPr>
          <p:spPr>
            <a:xfrm>
              <a:off x="0" y="0"/>
              <a:ext cx="1060704" cy="757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77" fill="norm" stroke="1" extrusionOk="0">
                  <a:moveTo>
                    <a:pt x="0" y="19068"/>
                  </a:moveTo>
                  <a:cubicBezTo>
                    <a:pt x="9298" y="21600"/>
                    <a:pt x="9298" y="16535"/>
                    <a:pt x="18595" y="16535"/>
                  </a:cubicBezTo>
                  <a:lnTo>
                    <a:pt x="18595" y="3372"/>
                  </a:lnTo>
                  <a:lnTo>
                    <a:pt x="0" y="3372"/>
                  </a:lnTo>
                  <a:close/>
                  <a:moveTo>
                    <a:pt x="1532" y="3372"/>
                  </a:moveTo>
                  <a:lnTo>
                    <a:pt x="1532" y="1665"/>
                  </a:lnTo>
                  <a:lnTo>
                    <a:pt x="20000" y="1665"/>
                  </a:lnTo>
                  <a:lnTo>
                    <a:pt x="20000" y="14911"/>
                  </a:lnTo>
                  <a:cubicBezTo>
                    <a:pt x="19298" y="14911"/>
                    <a:pt x="18595" y="15003"/>
                    <a:pt x="18595" y="15003"/>
                  </a:cubicBezTo>
                  <a:lnTo>
                    <a:pt x="18595" y="3372"/>
                  </a:lnTo>
                  <a:close/>
                  <a:moveTo>
                    <a:pt x="2972" y="1665"/>
                  </a:moveTo>
                  <a:lnTo>
                    <a:pt x="2972" y="0"/>
                  </a:lnTo>
                  <a:lnTo>
                    <a:pt x="21600" y="0"/>
                  </a:lnTo>
                  <a:lnTo>
                    <a:pt x="21600" y="13205"/>
                  </a:lnTo>
                  <a:cubicBezTo>
                    <a:pt x="20800" y="13205"/>
                    <a:pt x="20000" y="13274"/>
                    <a:pt x="20000" y="13274"/>
                  </a:cubicBezTo>
                  <a:lnTo>
                    <a:pt x="20000" y="1665"/>
                  </a:lnTo>
                  <a:close/>
                </a:path>
              </a:pathLst>
            </a:custGeom>
            <a:solidFill>
              <a:srgbClr val="5473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Shape"/>
            <p:cNvSpPr/>
            <p:nvPr/>
          </p:nvSpPr>
          <p:spPr>
            <a:xfrm>
              <a:off x="0" y="0"/>
              <a:ext cx="1060704" cy="757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77" fill="norm" stroke="1" extrusionOk="0">
                  <a:moveTo>
                    <a:pt x="0" y="3372"/>
                  </a:moveTo>
                  <a:lnTo>
                    <a:pt x="18595" y="3372"/>
                  </a:lnTo>
                  <a:lnTo>
                    <a:pt x="18595" y="16535"/>
                  </a:lnTo>
                  <a:cubicBezTo>
                    <a:pt x="9298" y="16535"/>
                    <a:pt x="9298" y="21600"/>
                    <a:pt x="0" y="19068"/>
                  </a:cubicBezTo>
                  <a:close/>
                  <a:moveTo>
                    <a:pt x="1532" y="3372"/>
                  </a:moveTo>
                  <a:lnTo>
                    <a:pt x="1532" y="1665"/>
                  </a:lnTo>
                  <a:lnTo>
                    <a:pt x="20000" y="1665"/>
                  </a:lnTo>
                  <a:lnTo>
                    <a:pt x="20000" y="14911"/>
                  </a:lnTo>
                  <a:cubicBezTo>
                    <a:pt x="19298" y="14911"/>
                    <a:pt x="18595" y="15003"/>
                    <a:pt x="18595" y="15003"/>
                  </a:cubicBezTo>
                  <a:moveTo>
                    <a:pt x="2972" y="1665"/>
                  </a:moveTo>
                  <a:lnTo>
                    <a:pt x="2972" y="0"/>
                  </a:lnTo>
                  <a:lnTo>
                    <a:pt x="21600" y="0"/>
                  </a:lnTo>
                  <a:lnTo>
                    <a:pt x="21600" y="13205"/>
                  </a:lnTo>
                  <a:cubicBezTo>
                    <a:pt x="20800" y="13205"/>
                    <a:pt x="20000" y="13274"/>
                    <a:pt x="20000" y="13274"/>
                  </a:cubicBezTo>
                </a:path>
              </a:pathLst>
            </a:custGeom>
            <a:noFill/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Hdfs"/>
            <p:cNvSpPr txBox="1"/>
            <p:nvPr/>
          </p:nvSpPr>
          <p:spPr>
            <a:xfrm>
              <a:off x="0" y="206148"/>
              <a:ext cx="91313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Hdfs</a:t>
              </a:r>
            </a:p>
          </p:txBody>
        </p:sp>
      </p:grpSp>
      <p:grpSp>
        <p:nvGrpSpPr>
          <p:cNvPr id="189" name="Diamond 31"/>
          <p:cNvGrpSpPr/>
          <p:nvPr/>
        </p:nvGrpSpPr>
        <p:grpSpPr>
          <a:xfrm>
            <a:off x="5805123" y="1965663"/>
            <a:ext cx="1905001" cy="1250273"/>
            <a:chOff x="0" y="0"/>
            <a:chExt cx="1905000" cy="1250272"/>
          </a:xfrm>
        </p:grpSpPr>
        <p:sp>
          <p:nvSpPr>
            <p:cNvPr id="187" name="Polygon"/>
            <p:cNvSpPr/>
            <p:nvPr/>
          </p:nvSpPr>
          <p:spPr>
            <a:xfrm>
              <a:off x="0" y="0"/>
              <a:ext cx="1905000" cy="1250273"/>
            </a:xfrm>
            <a:prstGeom prst="diamond">
              <a:avLst/>
            </a:prstGeom>
            <a:solidFill>
              <a:srgbClr val="5473CC"/>
            </a:solidFill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Spark"/>
            <p:cNvSpPr txBox="1"/>
            <p:nvPr/>
          </p:nvSpPr>
          <p:spPr>
            <a:xfrm>
              <a:off x="476250" y="401615"/>
              <a:ext cx="95250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Spark</a:t>
              </a:r>
            </a:p>
          </p:txBody>
        </p:sp>
      </p:grpSp>
      <p:sp>
        <p:nvSpPr>
          <p:cNvPr id="206" name="Straight Arrow Connector 35"/>
          <p:cNvSpPr/>
          <p:nvPr/>
        </p:nvSpPr>
        <p:spPr>
          <a:xfrm>
            <a:off x="6764818" y="3218998"/>
            <a:ext cx="5298" cy="462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1"/>
            </a:solidFill>
            <a:miter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7" name="Straight Arrow Connector 41"/>
          <p:cNvSpPr/>
          <p:nvPr/>
        </p:nvSpPr>
        <p:spPr>
          <a:xfrm>
            <a:off x="6762519" y="4379874"/>
            <a:ext cx="6503" cy="445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chemeClr val="accent1"/>
            </a:solidFill>
            <a:miter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94" name="Diamond 44"/>
          <p:cNvGrpSpPr/>
          <p:nvPr/>
        </p:nvGrpSpPr>
        <p:grpSpPr>
          <a:xfrm>
            <a:off x="8494713" y="1972691"/>
            <a:ext cx="1905001" cy="1250274"/>
            <a:chOff x="0" y="0"/>
            <a:chExt cx="1905000" cy="1250272"/>
          </a:xfrm>
        </p:grpSpPr>
        <p:sp>
          <p:nvSpPr>
            <p:cNvPr id="192" name="Polygon"/>
            <p:cNvSpPr/>
            <p:nvPr/>
          </p:nvSpPr>
          <p:spPr>
            <a:xfrm>
              <a:off x="0" y="0"/>
              <a:ext cx="1905000" cy="1250273"/>
            </a:xfrm>
            <a:prstGeom prst="diamond">
              <a:avLst/>
            </a:prstGeom>
            <a:solidFill>
              <a:srgbClr val="5473CC"/>
            </a:solidFill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Plotly"/>
            <p:cNvSpPr txBox="1"/>
            <p:nvPr/>
          </p:nvSpPr>
          <p:spPr>
            <a:xfrm>
              <a:off x="476250" y="401615"/>
              <a:ext cx="95250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Plotly</a:t>
              </a:r>
            </a:p>
          </p:txBody>
        </p:sp>
      </p:grpSp>
      <p:sp>
        <p:nvSpPr>
          <p:cNvPr id="208" name="Straight Arrow Connector 46"/>
          <p:cNvSpPr/>
          <p:nvPr/>
        </p:nvSpPr>
        <p:spPr>
          <a:xfrm>
            <a:off x="7717964" y="2593309"/>
            <a:ext cx="769012" cy="2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99" name="Smiley Face 48"/>
          <p:cNvGrpSpPr/>
          <p:nvPr/>
        </p:nvGrpSpPr>
        <p:grpSpPr>
          <a:xfrm>
            <a:off x="9066213" y="4223291"/>
            <a:ext cx="762001" cy="758953"/>
            <a:chOff x="0" y="0"/>
            <a:chExt cx="762000" cy="758952"/>
          </a:xfrm>
        </p:grpSpPr>
        <p:sp>
          <p:nvSpPr>
            <p:cNvPr id="196" name="Circle"/>
            <p:cNvSpPr/>
            <p:nvPr/>
          </p:nvSpPr>
          <p:spPr>
            <a:xfrm>
              <a:off x="0" y="-1"/>
              <a:ext cx="762000" cy="758954"/>
            </a:xfrm>
            <a:prstGeom prst="ellipse">
              <a:avLst/>
            </a:prstGeom>
            <a:solidFill>
              <a:srgbClr val="F1D77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Shape"/>
            <p:cNvSpPr/>
            <p:nvPr/>
          </p:nvSpPr>
          <p:spPr>
            <a:xfrm>
              <a:off x="219250" y="226455"/>
              <a:ext cx="323501" cy="79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Shape"/>
            <p:cNvSpPr/>
            <p:nvPr/>
          </p:nvSpPr>
          <p:spPr>
            <a:xfrm>
              <a:off x="0" y="-1"/>
              <a:ext cx="762001" cy="75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0" name="Straight Arrow Connector 50"/>
          <p:cNvSpPr/>
          <p:nvPr/>
        </p:nvSpPr>
        <p:spPr>
          <a:xfrm>
            <a:off x="9447213" y="3222963"/>
            <a:ext cx="1" cy="80766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TextBox 51"/>
          <p:cNvSpPr txBox="1"/>
          <p:nvPr/>
        </p:nvSpPr>
        <p:spPr>
          <a:xfrm>
            <a:off x="5523769" y="2046654"/>
            <a:ext cx="1013191" cy="47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1400"/>
            </a:lvl1pPr>
          </a:lstStyle>
          <a:p>
            <a:pPr/>
            <a:r>
              <a:t>Spark Streaming</a:t>
            </a:r>
          </a:p>
        </p:txBody>
      </p:sp>
      <p:sp>
        <p:nvSpPr>
          <p:cNvPr id="202" name="TextBox 52"/>
          <p:cNvSpPr txBox="1"/>
          <p:nvPr/>
        </p:nvSpPr>
        <p:spPr>
          <a:xfrm>
            <a:off x="6712397" y="3172260"/>
            <a:ext cx="101319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1400"/>
            </a:lvl1pPr>
          </a:lstStyle>
          <a:p>
            <a:pPr/>
            <a:r>
              <a:t>Spark SQL</a:t>
            </a:r>
          </a:p>
        </p:txBody>
      </p:sp>
      <p:pic>
        <p:nvPicPr>
          <p:cNvPr id="20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018" y="3506508"/>
            <a:ext cx="4429126" cy="1704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Kafka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</p:spPr>
        <p:txBody>
          <a:bodyPr/>
          <a:lstStyle/>
          <a:p>
            <a:pPr/>
            <a:r>
              <a:t>Kafka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6449" y="2927349"/>
            <a:ext cx="5486402" cy="1003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park Streaming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</p:spPr>
        <p:txBody>
          <a:bodyPr/>
          <a:lstStyle/>
          <a:p>
            <a:pPr/>
            <a:r>
              <a:t>Spark Streaming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267" y="2393196"/>
            <a:ext cx="7542766" cy="2071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Hive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</p:spPr>
        <p:txBody>
          <a:bodyPr/>
          <a:lstStyle/>
          <a:p>
            <a:pPr/>
            <a:r>
              <a:t>Hive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9694" y="2102698"/>
            <a:ext cx="8399911" cy="2652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park SQL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</p:spPr>
        <p:txBody>
          <a:bodyPr/>
          <a:lstStyle/>
          <a:p>
            <a:pPr/>
            <a:r>
              <a:t>Spark SQL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6164" y="1621043"/>
            <a:ext cx="8186972" cy="3615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emo - Start Hadoop, ZooKeeper, Hive metastore"/>
          <p:cNvSpPr txBox="1"/>
          <p:nvPr>
            <p:ph type="title"/>
          </p:nvPr>
        </p:nvSpPr>
        <p:spPr>
          <a:xfrm>
            <a:off x="1214119" y="431800"/>
            <a:ext cx="9751062" cy="1168400"/>
          </a:xfrm>
          <a:prstGeom prst="rect">
            <a:avLst/>
          </a:prstGeom>
        </p:spPr>
        <p:txBody>
          <a:bodyPr/>
          <a:lstStyle/>
          <a:p>
            <a:pPr/>
            <a:r>
              <a:t>Demo - Start Hadoop, ZooKeeper, Hive metastore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2057400"/>
            <a:ext cx="10477500" cy="274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et log4j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log4j level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151" y="2344139"/>
            <a:ext cx="9354434" cy="1770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emo - Communicate with Kafka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</p:spPr>
        <p:txBody>
          <a:bodyPr/>
          <a:lstStyle/>
          <a:p>
            <a:pPr/>
            <a:r>
              <a:t>Demo - Communicate with Kafka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6709" y="1725761"/>
            <a:ext cx="10285731" cy="4205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iography report presentation">
  <a:themeElements>
    <a:clrScheme name="Biography report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0000FF"/>
      </a:hlink>
      <a:folHlink>
        <a:srgbClr val="FF00FF"/>
      </a:folHlink>
    </a:clrScheme>
    <a:fontScheme name="Biography report presenta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iography report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iography report presentation">
  <a:themeElements>
    <a:clrScheme name="Biography report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0000FF"/>
      </a:hlink>
      <a:folHlink>
        <a:srgbClr val="FF00FF"/>
      </a:folHlink>
    </a:clrScheme>
    <a:fontScheme name="Biography report presenta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iography report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