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82" r:id="rId6"/>
    <p:sldId id="259" r:id="rId7"/>
    <p:sldId id="260" r:id="rId8"/>
    <p:sldId id="261" r:id="rId9"/>
    <p:sldId id="262" r:id="rId10"/>
    <p:sldId id="263" r:id="rId11"/>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306"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Style>
        <a:tcBdr/>
        <a:fill>
          <a:solidFill>
            <a:srgbClr val="FFFFFF"/>
          </a:solidFill>
        </a:fill>
      </a:tcStyle>
    </a:band2H>
    <a:firstCol>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p:txBody>
      </p:sp>
      <p:sp>
        <p:nvSpPr>
          <p:cNvPr id="99" name="Shape 9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p:txBody>
      </p:sp>
      <p:sp>
        <p:nvSpPr>
          <p:cNvPr id="134" name="Shape 134"/>
          <p:cNvSpPr/>
          <p:nvPr>
            <p:ph type="body" sz="quarter" idx="1"/>
          </p:nvPr>
        </p:nvSpPr>
        <p:spPr>
          <a:prstGeom prst="rect">
            <a:avLst/>
          </a:prstGeom>
        </p:spPr>
        <p:txBody>
          <a:bodyPr/>
          <a:lstStyle/>
          <a:p>
            <a:r>
              <a:t>In statistics and econometrics, an augmented Dickey–Fuller test (ADF) tests the null hypothesis that a unit root is present in a time series sample. The alternative hypothesis is different depending on which version of the test is used, but is usually stationarity or trend-stationarity. It is an augmented version of the Dickey–Fuller test for a larger and more complicated set of time series models.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sp>
        <p:nvSpPr>
          <p:cNvPr id="91" name="Body Level One…"/>
          <p:cNvSpPr txBox="1"/>
          <p:nvPr>
            <p:ph type="body" idx="1" hasCustomPrompt="1"/>
          </p:nvPr>
        </p:nvSpPr>
        <p:spPr>
          <a:xfrm>
            <a:off x="838200" y="365125"/>
            <a:ext cx="105156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Title Text"/>
          <p:cNvSpPr txBox="1"/>
          <p:nvPr>
            <p:ph type="title" hasCustomPrompt="1"/>
          </p:nvPr>
        </p:nvSpPr>
        <p:spPr>
          <a:xfrm>
            <a:off x="839787" y="365125"/>
            <a:ext cx="10515601" cy="1325563"/>
          </a:xfrm>
          <a:prstGeom prst="rect">
            <a:avLst/>
          </a:prstGeom>
        </p:spPr>
        <p:txBody>
          <a:bodyPr/>
          <a:lstStyle/>
          <a:p>
            <a:r>
              <a:t>Title Text</a:t>
            </a:r>
          </a:p>
        </p:txBody>
      </p:sp>
      <p:sp>
        <p:nvSpPr>
          <p:cNvPr id="48" name="Body Level One…"/>
          <p:cNvSpPr txBox="1"/>
          <p:nvPr>
            <p:ph type="body" sz="quarter" idx="1" hasCustomPrompt="1"/>
          </p:nvPr>
        </p:nvSpPr>
        <p:spPr>
          <a:xfrm>
            <a:off x="1186773" y="1778437"/>
            <a:ext cx="4873575" cy="823913"/>
          </a:xfrm>
          <a:prstGeom prst="rect">
            <a:avLst/>
          </a:prstGeom>
        </p:spPr>
        <p:txBody>
          <a:bodyPr anchor="ct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13"/>
          </p:nvPr>
        </p:nvSpPr>
        <p:spPr>
          <a:xfrm>
            <a:off x="6256937" y="1778437"/>
            <a:ext cx="4897578" cy="823913"/>
          </a:xfrm>
          <a:prstGeom prst="rect">
            <a:avLst/>
          </a:prstGeom>
        </p:spPr>
        <p:txBody>
          <a:bodyPr anchor="ctr"/>
          <a:lstStyle/>
          <a:p>
            <a:pPr marL="0" indent="0">
              <a:buSzTx/>
              <a:buFontTx/>
              <a:buNone/>
            </a:pPr>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2" name="Title Text"/>
          <p:cNvSpPr txBox="1"/>
          <p:nvPr>
            <p:ph type="title" hasCustomPrompt="1"/>
          </p:nvPr>
        </p:nvSpPr>
        <p:spPr>
          <a:xfrm>
            <a:off x="839787" y="457200"/>
            <a:ext cx="4165350" cy="1600200"/>
          </a:xfrm>
          <a:prstGeom prst="rect">
            <a:avLst/>
          </a:prstGeom>
        </p:spPr>
        <p:txBody>
          <a:bodyPr anchor="b"/>
          <a:lstStyle>
            <a:lvl1pPr>
              <a:defRPr sz="3200"/>
            </a:lvl1pPr>
          </a:lstStyle>
          <a:p>
            <a:r>
              <a:t>Title Text</a:t>
            </a:r>
          </a:p>
        </p:txBody>
      </p:sp>
      <p:sp>
        <p:nvSpPr>
          <p:cNvPr id="73" name="图片占位符 2"/>
          <p:cNvSpPr/>
          <p:nvPr>
            <p:ph type="pic" sz="half" idx="13"/>
          </p:nvPr>
        </p:nvSpPr>
        <p:spPr>
          <a:xfrm>
            <a:off x="5183187" y="457201"/>
            <a:ext cx="6172201" cy="5403851"/>
          </a:xfrm>
          <a:prstGeom prst="rect">
            <a:avLst/>
          </a:prstGeom>
        </p:spPr>
        <p:txBody>
          <a:bodyPr lIns="91439" rIns="91439">
            <a:noAutofit/>
          </a:bodyPr>
          <a:lstStyle/>
          <a:p/>
        </p:txBody>
      </p:sp>
      <p:sp>
        <p:nvSpPr>
          <p:cNvPr id="74" name="Body Level One…"/>
          <p:cNvSpPr txBox="1"/>
          <p:nvPr>
            <p:ph type="body" sz="quarter" idx="1" hasCustomPrompt="1"/>
          </p:nvPr>
        </p:nvSpPr>
        <p:spPr>
          <a:xfrm>
            <a:off x="839787" y="2057400"/>
            <a:ext cx="4165350" cy="3811588"/>
          </a:xfrm>
          <a:prstGeom prst="rect">
            <a:avLst/>
          </a:prstGeom>
        </p:spPr>
        <p:txBody>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竖版">
    <p:spTree>
      <p:nvGrpSpPr>
        <p:cNvPr id="1" name=""/>
        <p:cNvGrpSpPr/>
        <p:nvPr/>
      </p:nvGrpSpPr>
      <p:grpSpPr>
        <a:xfrm>
          <a:off x="0" y="0"/>
          <a:ext cx="0" cy="0"/>
          <a:chOff x="0" y="0"/>
          <a:chExt cx="0" cy="0"/>
        </a:xfrm>
      </p:grpSpPr>
      <p:sp>
        <p:nvSpPr>
          <p:cNvPr id="82" name="Title Text"/>
          <p:cNvSpPr txBox="1"/>
          <p:nvPr>
            <p:ph type="title" hasCustomPrompt="1"/>
          </p:nvPr>
        </p:nvSpPr>
        <p:spPr>
          <a:xfrm>
            <a:off x="8724900" y="365125"/>
            <a:ext cx="2628900" cy="5811838"/>
          </a:xfrm>
          <a:prstGeom prst="rect">
            <a:avLst/>
          </a:prstGeom>
        </p:spPr>
        <p:txBody>
          <a:bodyPr/>
          <a:lstStyle/>
          <a:p>
            <a:r>
              <a:t>Title Text</a:t>
            </a:r>
          </a:p>
        </p:txBody>
      </p:sp>
      <p:sp>
        <p:nvSpPr>
          <p:cNvPr id="83" name="Body Level One…"/>
          <p:cNvSpPr txBox="1"/>
          <p:nvPr>
            <p:ph type="body" idx="1" hasCustomPrompt="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p:spPr>
        <p:txBody>
          <a:bodyPr lIns="45719" rIns="45719" anchor="ctr">
            <a:normAutofit/>
          </a:bodyPr>
          <a:lstStyle/>
          <a:p>
            <a:r>
              <a:t>Title Text</a:t>
            </a:r>
          </a:p>
        </p:txBody>
      </p:sp>
      <p:sp>
        <p:nvSpPr>
          <p:cNvPr id="3" name="Body Level One…"/>
          <p:cNvSpPr txBox="1"/>
          <p:nvPr>
            <p:ph type="body" idx="1"/>
          </p:nvPr>
        </p:nvSpPr>
        <p:spPr>
          <a:xfrm>
            <a:off x="838200" y="1825625"/>
            <a:ext cx="10515600" cy="435133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标题 1"/>
          <p:cNvSpPr txBox="1"/>
          <p:nvPr>
            <p:ph type="ctrTitle"/>
          </p:nvPr>
        </p:nvSpPr>
        <p:spPr>
          <a:prstGeom prst="rect">
            <a:avLst/>
          </a:prstGeom>
        </p:spPr>
        <p:txBody>
          <a:bodyPr/>
          <a:lstStyle/>
          <a:p>
            <a:r>
              <a:t>Cash Flow Prediction</a:t>
            </a:r>
            <a:br/>
            <a:r>
              <a:t>of Mutual Fund</a:t>
            </a:r>
          </a:p>
        </p:txBody>
      </p:sp>
      <p:sp>
        <p:nvSpPr>
          <p:cNvPr id="102" name="副标题 2"/>
          <p:cNvSpPr txBox="1"/>
          <p:nvPr>
            <p:ph type="subTitle" sz="quarter" idx="1"/>
          </p:nvPr>
        </p:nvSpPr>
        <p:spPr>
          <a:xfrm>
            <a:off x="1524000" y="3602037"/>
            <a:ext cx="9144000" cy="1655762"/>
          </a:xfrm>
          <a:prstGeom prst="rect">
            <a:avLst/>
          </a:prstGeom>
        </p:spPr>
        <p:txBody>
          <a:bodyPr>
            <a:normAutofit lnSpcReduction="20000"/>
          </a:bodyPr>
          <a:lstStyle/>
          <a:p>
            <a:r>
              <a:t>CS532-ML-Project</a:t>
            </a:r>
          </a:p>
          <a:p>
            <a:r>
              <a:t>Group10</a:t>
            </a:r>
          </a:p>
          <a:p>
            <a:r>
              <a:rPr lang="en-US"/>
              <a:t>Chenglong Li, Jiecheng Han</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p:nvPr>
            <p:ph type="title"/>
          </p:nvPr>
        </p:nvSpPr>
        <p:spPr>
          <a:prstGeom prst="rect">
            <a:avLst/>
          </a:prstGeom>
        </p:spPr>
        <p:txBody>
          <a:bodyPr/>
          <a:lstStyle/>
          <a:p>
            <a:r>
              <a:t>ARIMA</a:t>
            </a:r>
            <a:br/>
            <a:r>
              <a:rPr sz="3200"/>
              <a:t>Practice</a:t>
            </a:r>
            <a:endParaRPr sz="3200"/>
          </a:p>
        </p:txBody>
      </p:sp>
      <p:sp>
        <p:nvSpPr>
          <p:cNvPr id="137" name="内容占位符 4"/>
          <p:cNvSpPr txBox="1"/>
          <p:nvPr>
            <p:ph type="body" idx="1"/>
          </p:nvPr>
        </p:nvSpPr>
        <p:spPr>
          <a:prstGeom prst="rect">
            <a:avLst/>
          </a:prstGeom>
        </p:spPr>
        <p:txBody>
          <a:bodyPr/>
          <a:lstStyle/>
          <a:p>
            <a:r>
              <a:t>p,q</a:t>
            </a:r>
          </a:p>
          <a:p>
            <a:pPr marL="685800" lvl="1" indent="-228600">
              <a:spcBef>
                <a:spcPts val="500"/>
              </a:spcBef>
              <a:defRPr sz="2400">
                <a:solidFill>
                  <a:srgbClr val="FF0000"/>
                </a:solidFill>
              </a:defRPr>
            </a:pPr>
            <a:r>
              <a:t>PACF/ACF: Partial Auto </a:t>
            </a:r>
          </a:p>
          <a:p>
            <a:pPr marL="0" lvl="1" indent="457200">
              <a:spcBef>
                <a:spcPts val="500"/>
              </a:spcBef>
              <a:buSzTx/>
              <a:buNone/>
              <a:defRPr sz="2400">
                <a:solidFill>
                  <a:srgbClr val="FF0000"/>
                </a:solidFill>
              </a:defRPr>
            </a:pPr>
            <a:r>
              <a:t>		  Correlation Function</a:t>
            </a:r>
          </a:p>
          <a:p>
            <a:pPr marL="685800" lvl="1" indent="-228600">
              <a:spcBef>
                <a:spcPts val="500"/>
              </a:spcBef>
              <a:defRPr sz="2400">
                <a:solidFill>
                  <a:srgbClr val="FF0000"/>
                </a:solidFill>
              </a:defRPr>
            </a:pPr>
            <a:r>
              <a:t>AIC: Akaike information </a:t>
            </a:r>
          </a:p>
          <a:p>
            <a:pPr marL="0" lvl="1" indent="457200">
              <a:spcBef>
                <a:spcPts val="500"/>
              </a:spcBef>
              <a:buSzTx/>
              <a:buNone/>
              <a:defRPr sz="2400">
                <a:solidFill>
                  <a:srgbClr val="FF0000"/>
                </a:solidFill>
              </a:defRPr>
            </a:pPr>
            <a:r>
              <a:t>           criterion</a:t>
            </a:r>
          </a:p>
          <a:p>
            <a:pPr marL="685800" lvl="1" indent="-228600">
              <a:spcBef>
                <a:spcPts val="500"/>
              </a:spcBef>
              <a:defRPr sz="2400"/>
            </a:pPr>
            <a:r>
              <a:t>BIC: Bayesian information </a:t>
            </a:r>
          </a:p>
          <a:p>
            <a:pPr marL="0" lvl="1" indent="457200">
              <a:spcBef>
                <a:spcPts val="500"/>
              </a:spcBef>
              <a:buSzTx/>
              <a:buNone/>
              <a:defRPr sz="2400"/>
            </a:pPr>
            <a:r>
              <a:t>           criterion</a:t>
            </a:r>
          </a:p>
          <a:p>
            <a:pPr marL="685800" lvl="1" indent="-228600">
              <a:spcBef>
                <a:spcPts val="500"/>
              </a:spcBef>
              <a:defRPr sz="2400"/>
            </a:pPr>
            <a:r>
              <a:t>HQ: Hannan-quinn criterion</a:t>
            </a:r>
          </a:p>
        </p:txBody>
      </p:sp>
      <p:pic>
        <p:nvPicPr>
          <p:cNvPr id="138" name="图片 2" descr="图片 2"/>
          <p:cNvPicPr>
            <a:picLocks noChangeAspect="1"/>
          </p:cNvPicPr>
          <p:nvPr/>
        </p:nvPicPr>
        <p:blipFill>
          <a:blip r:embed="rId1"/>
          <a:stretch>
            <a:fillRect/>
          </a:stretch>
        </p:blipFill>
        <p:spPr>
          <a:xfrm>
            <a:off x="5688329" y="1510030"/>
            <a:ext cx="5981067" cy="5209541"/>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标题 1"/>
          <p:cNvSpPr txBox="1"/>
          <p:nvPr>
            <p:ph type="title"/>
          </p:nvPr>
        </p:nvSpPr>
        <p:spPr>
          <a:prstGeom prst="rect">
            <a:avLst/>
          </a:prstGeom>
        </p:spPr>
        <p:txBody>
          <a:bodyPr/>
          <a:lstStyle/>
          <a:p>
            <a:pPr>
              <a:defRPr sz="3900"/>
            </a:pPr>
            <a:r>
              <a:t>ARIMA</a:t>
            </a:r>
            <a:br/>
            <a:r>
              <a:t>Resault</a:t>
            </a:r>
          </a:p>
        </p:txBody>
      </p:sp>
      <p:pic>
        <p:nvPicPr>
          <p:cNvPr id="141" name="内容占位符 3" descr="内容占位符 3"/>
          <p:cNvPicPr>
            <a:picLocks noChangeAspect="1"/>
          </p:cNvPicPr>
          <p:nvPr/>
        </p:nvPicPr>
        <p:blipFill>
          <a:blip r:embed="rId1"/>
          <a:stretch>
            <a:fillRect/>
          </a:stretch>
        </p:blipFill>
        <p:spPr>
          <a:xfrm>
            <a:off x="1490344" y="1771650"/>
            <a:ext cx="9210676" cy="3314700"/>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标题 1"/>
          <p:cNvSpPr txBox="1"/>
          <p:nvPr>
            <p:ph type="title"/>
          </p:nvPr>
        </p:nvSpPr>
        <p:spPr>
          <a:prstGeom prst="rect">
            <a:avLst/>
          </a:prstGeom>
        </p:spPr>
        <p:txBody>
          <a:bodyPr/>
          <a:lstStyle/>
          <a:p>
            <a:pPr>
              <a:defRPr sz="3900"/>
            </a:pPr>
            <a:r>
              <a:t>ARIMA</a:t>
            </a:r>
            <a:br/>
            <a:r>
              <a:t>Resault</a:t>
            </a:r>
          </a:p>
        </p:txBody>
      </p:sp>
      <p:pic>
        <p:nvPicPr>
          <p:cNvPr id="144" name="内容占位符 4" descr="内容占位符 4"/>
          <p:cNvPicPr>
            <a:picLocks noChangeAspect="1"/>
          </p:cNvPicPr>
          <p:nvPr/>
        </p:nvPicPr>
        <p:blipFill>
          <a:blip r:embed="rId1"/>
          <a:stretch>
            <a:fillRect/>
          </a:stretch>
        </p:blipFill>
        <p:spPr>
          <a:xfrm>
            <a:off x="204470" y="1691004"/>
            <a:ext cx="5248276" cy="3362326"/>
          </a:xfrm>
          <a:prstGeom prst="rect">
            <a:avLst/>
          </a:prstGeom>
          <a:ln w="12700">
            <a:miter lim="400000"/>
            <a:headEnd/>
            <a:tailEnd/>
          </a:ln>
        </p:spPr>
      </p:pic>
      <p:pic>
        <p:nvPicPr>
          <p:cNvPr id="145" name="图片 5" descr="图片 5"/>
          <p:cNvPicPr>
            <a:picLocks noChangeAspect="1"/>
          </p:cNvPicPr>
          <p:nvPr/>
        </p:nvPicPr>
        <p:blipFill>
          <a:blip r:embed="rId2"/>
          <a:stretch>
            <a:fillRect/>
          </a:stretch>
        </p:blipFill>
        <p:spPr>
          <a:xfrm>
            <a:off x="5708015" y="1724660"/>
            <a:ext cx="6381116" cy="3295016"/>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标题 1"/>
          <p:cNvSpPr txBox="1"/>
          <p:nvPr>
            <p:ph type="title"/>
          </p:nvPr>
        </p:nvSpPr>
        <p:spPr>
          <a:prstGeom prst="rect">
            <a:avLst/>
          </a:prstGeom>
        </p:spPr>
        <p:txBody>
          <a:bodyPr/>
          <a:lstStyle/>
          <a:p>
            <a:pPr>
              <a:defRPr sz="3900"/>
            </a:pPr>
            <a:r>
              <a:t>ARIMA</a:t>
            </a:r>
            <a:br/>
            <a:r>
              <a:t>Analysis</a:t>
            </a:r>
          </a:p>
        </p:txBody>
      </p:sp>
      <p:sp>
        <p:nvSpPr>
          <p:cNvPr id="148" name="内容占位符 2"/>
          <p:cNvSpPr txBox="1"/>
          <p:nvPr>
            <p:ph type="body" idx="1"/>
          </p:nvPr>
        </p:nvSpPr>
        <p:spPr>
          <a:prstGeom prst="rect">
            <a:avLst/>
          </a:prstGeom>
        </p:spPr>
        <p:txBody>
          <a:bodyPr/>
          <a:lstStyle/>
          <a:p>
            <a:r>
              <a:t>Good</a:t>
            </a:r>
          </a:p>
          <a:p>
            <a:pPr marL="685800" lvl="1" indent="-228600">
              <a:spcBef>
                <a:spcPts val="500"/>
              </a:spcBef>
              <a:defRPr sz="2400"/>
            </a:pPr>
            <a:r>
              <a:t>The general trend</a:t>
            </a:r>
          </a:p>
          <a:p>
            <a:r>
              <a:t>Bad</a:t>
            </a:r>
          </a:p>
          <a:p>
            <a:pPr marL="685800" lvl="1" indent="-228600">
              <a:spcBef>
                <a:spcPts val="500"/>
              </a:spcBef>
              <a:defRPr sz="2400"/>
            </a:pPr>
            <a:r>
              <a:t>The trend prediction delay</a:t>
            </a:r>
          </a:p>
          <a:p>
            <a:pPr marL="685800" lvl="1" indent="-228600">
              <a:spcBef>
                <a:spcPts val="500"/>
              </a:spcBef>
              <a:defRPr sz="2400"/>
            </a:pPr>
            <a:r>
              <a:t>The value</a:t>
            </a:r>
          </a:p>
          <a:p>
            <a:r>
              <a:t>Reason</a:t>
            </a:r>
          </a:p>
          <a:p>
            <a:pPr marL="685800" lvl="1" indent="-228600">
              <a:spcBef>
                <a:spcPts val="500"/>
              </a:spcBef>
              <a:defRPr sz="2400"/>
            </a:pPr>
            <a:r>
              <a:t>p,q parameter</a:t>
            </a:r>
          </a:p>
          <a:p>
            <a:pPr marL="685800" lvl="1" indent="-228600">
              <a:spcBef>
                <a:spcPts val="500"/>
              </a:spcBef>
              <a:defRPr sz="2400"/>
            </a:pPr>
            <a:r>
              <a:t>windows memory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标题 1"/>
          <p:cNvSpPr txBox="1"/>
          <p:nvPr>
            <p:ph type="title"/>
          </p:nvPr>
        </p:nvSpPr>
        <p:spPr>
          <a:prstGeom prst="rect">
            <a:avLst/>
          </a:prstGeom>
        </p:spPr>
        <p:txBody>
          <a:bodyPr/>
          <a:lstStyle/>
          <a:p>
            <a:r>
              <a:t>ARIMA</a:t>
            </a:r>
            <a:br/>
            <a:r>
              <a:rPr sz="3200"/>
              <a:t>Further</a:t>
            </a:r>
            <a:endParaRPr sz="3200"/>
          </a:p>
        </p:txBody>
      </p:sp>
      <p:sp>
        <p:nvSpPr>
          <p:cNvPr id="151" name="内容占位符 4"/>
          <p:cNvSpPr txBox="1"/>
          <p:nvPr>
            <p:ph type="body" idx="1"/>
          </p:nvPr>
        </p:nvSpPr>
        <p:spPr>
          <a:prstGeom prst="rect">
            <a:avLst/>
          </a:prstGeom>
        </p:spPr>
        <p:txBody>
          <a:bodyPr/>
          <a:lstStyle/>
          <a:p>
            <a:r>
              <a:t>Seasonal ARIMA models are usually denoted ARIMA(p,d,q)(P,D,Q)m, where m refers to the number of periods in each season, and the uppercase P,D,Q refer to the autoregressive, differencing, and moving average terms for the seasonal part of the ARIMA model.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标题 1"/>
          <p:cNvSpPr txBox="1"/>
          <p:nvPr>
            <p:ph type="title"/>
          </p:nvPr>
        </p:nvSpPr>
        <p:spPr>
          <a:prstGeom prst="rect">
            <a:avLst/>
          </a:prstGeom>
        </p:spPr>
        <p:txBody>
          <a:bodyPr/>
          <a:lstStyle/>
          <a:p>
            <a:r>
              <a:t>CNN</a:t>
            </a:r>
            <a:br/>
            <a:r>
              <a:rPr sz="3200"/>
              <a:t>Convolutional neural network</a:t>
            </a:r>
            <a:endParaRPr sz="3200"/>
          </a:p>
        </p:txBody>
      </p:sp>
      <p:pic>
        <p:nvPicPr>
          <p:cNvPr id="154" name="Picture 1" descr="Picture 1"/>
          <p:cNvPicPr>
            <a:picLocks noChangeAspect="1"/>
          </p:cNvPicPr>
          <p:nvPr/>
        </p:nvPicPr>
        <p:blipFill>
          <a:blip r:embed="rId1"/>
          <a:stretch>
            <a:fillRect/>
          </a:stretch>
        </p:blipFill>
        <p:spPr>
          <a:xfrm>
            <a:off x="2123439" y="2197735"/>
            <a:ext cx="7945121" cy="2820671"/>
          </a:xfrm>
          <a:prstGeom prst="rect">
            <a:avLst/>
          </a:prstGeom>
          <a:ln w="12700">
            <a:miter lim="400000"/>
            <a:headEnd/>
            <a:tailEnd/>
          </a:ln>
        </p:spPr>
      </p:pic>
      <p:pic>
        <p:nvPicPr>
          <p:cNvPr id="155" name="图片 3" descr="图片 3"/>
          <p:cNvPicPr>
            <a:picLocks noChangeAspect="1"/>
          </p:cNvPicPr>
          <p:nvPr/>
        </p:nvPicPr>
        <p:blipFill>
          <a:blip r:embed="rId2"/>
          <a:stretch>
            <a:fillRect/>
          </a:stretch>
        </p:blipFill>
        <p:spPr>
          <a:xfrm>
            <a:off x="2123439" y="1930400"/>
            <a:ext cx="7543167" cy="3980816"/>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标题 1"/>
          <p:cNvSpPr txBox="1"/>
          <p:nvPr>
            <p:ph type="title"/>
          </p:nvPr>
        </p:nvSpPr>
        <p:spPr>
          <a:prstGeom prst="rect">
            <a:avLst/>
          </a:prstGeom>
        </p:spPr>
        <p:txBody>
          <a:bodyPr/>
          <a:lstStyle/>
          <a:p>
            <a:r>
              <a:t>CNN</a:t>
            </a:r>
            <a:br/>
            <a:r>
              <a:rPr sz="3200"/>
              <a:t>Resault</a:t>
            </a:r>
            <a:endParaRPr sz="3200"/>
          </a:p>
        </p:txBody>
      </p:sp>
      <p:pic>
        <p:nvPicPr>
          <p:cNvPr id="158" name="内容占位符 3" descr="内容占位符 3"/>
          <p:cNvPicPr>
            <a:picLocks noChangeAspect="1"/>
          </p:cNvPicPr>
          <p:nvPr/>
        </p:nvPicPr>
        <p:blipFill>
          <a:blip r:embed="rId1"/>
          <a:stretch>
            <a:fillRect/>
          </a:stretch>
        </p:blipFill>
        <p:spPr>
          <a:xfrm>
            <a:off x="3153410" y="1364614"/>
            <a:ext cx="7270116" cy="5117467"/>
          </a:xfrm>
          <a:prstGeom prst="rect">
            <a:avLst/>
          </a:prstGeom>
          <a:ln w="12700">
            <a:miter lim="400000"/>
            <a:headEnd/>
            <a:tailEnd/>
          </a:ln>
        </p:spPr>
      </p:pic>
      <p:sp>
        <p:nvSpPr>
          <p:cNvPr id="2" name="标题 1"/>
          <p:cNvSpPr txBox="1"/>
          <p:nvPr/>
        </p:nvSpPr>
        <p:spPr>
          <a:xfrm>
            <a:off x="838200" y="1783715"/>
            <a:ext cx="2508885" cy="1325880"/>
          </a:xfrm>
          <a:prstGeom prst="rect">
            <a:avLst/>
          </a:prstGeom>
          <a:ln w="12700">
            <a:miter lim="400000"/>
          </a:ln>
        </p:spPr>
        <p:txBody>
          <a:bodyPr lIns="45719" rIns="45719"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marL="457200" indent="-457200">
              <a:buFont typeface="Arial" panose="020B0604020202020204" pitchFamily="34" charset="0"/>
              <a:buChar char="•"/>
            </a:pPr>
            <a:r>
              <a:rPr lang="en-US" sz="2800"/>
              <a:t>Overfitting</a:t>
            </a:r>
            <a:endParaRPr lang="en-US" sz="2800"/>
          </a:p>
          <a:p>
            <a:pPr marL="914400" lvl="1" indent="-457200">
              <a:buFont typeface="Arial" panose="020B0604020202020204" pitchFamily="34" charset="0"/>
              <a:buChar char="•"/>
            </a:pPr>
            <a:r>
              <a:rPr lang="en-US" sz="2000"/>
              <a:t>e</a:t>
            </a:r>
            <a:r>
              <a:rPr lang="en-US" sz="2000"/>
              <a:t>poch</a:t>
            </a:r>
            <a:r>
              <a:rPr lang="zh-CN" altLang="en-US" sz="2000">
                <a:ea typeface="宋体" panose="02010600030101010101" pitchFamily="2" charset="-122"/>
              </a:rPr>
              <a:t>：</a:t>
            </a:r>
            <a:r>
              <a:rPr lang="en-US" altLang="zh-CN" sz="2000">
                <a:ea typeface="宋体" panose="02010600030101010101" pitchFamily="2" charset="-122"/>
              </a:rPr>
              <a:t>500</a:t>
            </a:r>
            <a:endParaRPr lang="en-US" altLang="zh-CN" sz="2000">
              <a:ea typeface="宋体" panose="02010600030101010101" pitchFamily="2"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p:nvPr>
            <p:ph type="title"/>
          </p:nvPr>
        </p:nvSpPr>
        <p:spPr>
          <a:prstGeom prst="rect">
            <a:avLst/>
          </a:prstGeom>
        </p:spPr>
        <p:txBody>
          <a:bodyPr/>
          <a:lstStyle/>
          <a:p>
            <a:r>
              <a:t>CNN</a:t>
            </a:r>
            <a:br/>
            <a:r>
              <a:rPr sz="3200"/>
              <a:t>Resault</a:t>
            </a:r>
            <a:endParaRPr sz="3200"/>
          </a:p>
        </p:txBody>
      </p:sp>
      <p:pic>
        <p:nvPicPr>
          <p:cNvPr id="161" name="内容占位符 4" descr="内容占位符 4"/>
          <p:cNvPicPr>
            <a:picLocks noChangeAspect="1"/>
          </p:cNvPicPr>
          <p:nvPr/>
        </p:nvPicPr>
        <p:blipFill>
          <a:blip r:embed="rId1"/>
          <a:stretch>
            <a:fillRect/>
          </a:stretch>
        </p:blipFill>
        <p:spPr>
          <a:xfrm>
            <a:off x="1270635" y="2172970"/>
            <a:ext cx="4133851" cy="2676526"/>
          </a:xfrm>
          <a:prstGeom prst="rect">
            <a:avLst/>
          </a:prstGeom>
          <a:ln w="12700">
            <a:miter lim="400000"/>
            <a:headEnd/>
            <a:tailEnd/>
          </a:ln>
        </p:spPr>
      </p:pic>
      <p:pic>
        <p:nvPicPr>
          <p:cNvPr id="162" name="图片 5" descr="图片 5"/>
          <p:cNvPicPr>
            <a:picLocks noChangeAspect="1"/>
          </p:cNvPicPr>
          <p:nvPr/>
        </p:nvPicPr>
        <p:blipFill>
          <a:blip r:embed="rId2"/>
          <a:stretch>
            <a:fillRect/>
          </a:stretch>
        </p:blipFill>
        <p:spPr>
          <a:xfrm>
            <a:off x="6333490" y="2115820"/>
            <a:ext cx="3999866" cy="2790191"/>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标题 1"/>
          <p:cNvSpPr txBox="1"/>
          <p:nvPr>
            <p:ph type="title"/>
          </p:nvPr>
        </p:nvSpPr>
        <p:spPr>
          <a:prstGeom prst="rect">
            <a:avLst/>
          </a:prstGeom>
        </p:spPr>
        <p:txBody>
          <a:bodyPr/>
          <a:lstStyle/>
          <a:p>
            <a:r>
              <a:t>CNN</a:t>
            </a:r>
            <a:br/>
            <a:r>
              <a:rPr sz="3200"/>
              <a:t>Analysis</a:t>
            </a:r>
            <a:endParaRPr sz="3200"/>
          </a:p>
        </p:txBody>
      </p:sp>
      <p:sp>
        <p:nvSpPr>
          <p:cNvPr id="165" name="内容占位符 2"/>
          <p:cNvSpPr txBox="1"/>
          <p:nvPr>
            <p:ph type="body" idx="1"/>
          </p:nvPr>
        </p:nvSpPr>
        <p:spPr>
          <a:prstGeom prst="rect">
            <a:avLst/>
          </a:prstGeom>
        </p:spPr>
        <p:txBody>
          <a:bodyPr/>
          <a:lstStyle/>
          <a:p>
            <a:r>
              <a:t>Good</a:t>
            </a:r>
          </a:p>
          <a:p>
            <a:pPr marL="685800" lvl="1" indent="-228600">
              <a:spcBef>
                <a:spcPts val="500"/>
              </a:spcBef>
              <a:defRPr sz="2400"/>
            </a:pPr>
            <a:r>
              <a:t>The trend accuracy</a:t>
            </a:r>
          </a:p>
          <a:p>
            <a:pPr marL="685800" lvl="1" indent="-228600">
              <a:spcBef>
                <a:spcPts val="500"/>
              </a:spcBef>
              <a:defRPr sz="2400"/>
            </a:pPr>
            <a:r>
              <a:t>The trend delay</a:t>
            </a:r>
          </a:p>
          <a:p>
            <a:r>
              <a:t>Bad</a:t>
            </a:r>
          </a:p>
          <a:p>
            <a:pPr marL="685800" lvl="1" indent="-228600">
              <a:spcBef>
                <a:spcPts val="500"/>
              </a:spcBef>
              <a:defRPr sz="2400"/>
            </a:pPr>
            <a:r>
              <a:t>The value accuracy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标题 1"/>
          <p:cNvSpPr txBox="1"/>
          <p:nvPr>
            <p:ph type="title"/>
          </p:nvPr>
        </p:nvSpPr>
        <p:spPr>
          <a:prstGeom prst="rect">
            <a:avLst/>
          </a:prstGeom>
        </p:spPr>
        <p:txBody>
          <a:bodyPr/>
          <a:lstStyle/>
          <a:p>
            <a:r>
              <a:t>CNN</a:t>
            </a:r>
            <a:br/>
            <a:r>
              <a:rPr sz="3200"/>
              <a:t>Further</a:t>
            </a:r>
            <a:endParaRPr sz="3200"/>
          </a:p>
        </p:txBody>
      </p:sp>
      <p:sp>
        <p:nvSpPr>
          <p:cNvPr id="168" name="内容占位符 2"/>
          <p:cNvSpPr txBox="1"/>
          <p:nvPr>
            <p:ph type="body" idx="1"/>
          </p:nvPr>
        </p:nvSpPr>
        <p:spPr>
          <a:prstGeom prst="rect">
            <a:avLst/>
          </a:prstGeom>
        </p:spPr>
        <p:txBody>
          <a:bodyPr/>
          <a:lstStyle/>
          <a:p>
            <a:r>
              <a:t>Input</a:t>
            </a:r>
          </a:p>
          <a:p>
            <a:pPr marL="685800" lvl="1" indent="-228600">
              <a:spcBef>
                <a:spcPts val="500"/>
              </a:spcBef>
              <a:defRPr sz="2400"/>
            </a:pPr>
            <a:r>
              <a:t>Multi-variance</a:t>
            </a:r>
          </a:p>
          <a:p>
            <a:pPr marL="685800" lvl="1" indent="-228600">
              <a:spcBef>
                <a:spcPts val="500"/>
              </a:spcBef>
              <a:defRPr sz="2400"/>
            </a:pPr>
            <a:r>
              <a:t>Encoding data as image</a:t>
            </a:r>
          </a:p>
          <a:p>
            <a:pPr marL="685800" lvl="1" indent="-228600">
              <a:spcBef>
                <a:spcPts val="500"/>
              </a:spcBef>
              <a:defRPr sz="2400"/>
            </a:pPr>
            <a:r>
              <a:t>Multi-channel</a:t>
            </a:r>
          </a:p>
          <a:p>
            <a:r>
              <a:t>Network Frame</a:t>
            </a:r>
          </a:p>
          <a:p>
            <a:pPr marL="685800" lvl="1" indent="-228600">
              <a:spcBef>
                <a:spcPts val="500"/>
              </a:spcBef>
              <a:defRPr sz="2400"/>
            </a:pPr>
            <a:r>
              <a:t>RCNN: Recurrent Convolutional NN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
          <p:cNvSpPr txBox="1"/>
          <p:nvPr>
            <p:ph type="title"/>
          </p:nvPr>
        </p:nvSpPr>
        <p:spPr>
          <a:prstGeom prst="rect">
            <a:avLst/>
          </a:prstGeom>
        </p:spPr>
        <p:txBody>
          <a:bodyPr/>
          <a:lstStyle/>
          <a:p>
            <a:r>
              <a:t>Content</a:t>
            </a:r>
          </a:p>
        </p:txBody>
      </p:sp>
      <p:sp>
        <p:nvSpPr>
          <p:cNvPr id="105" name="内容占位符 2"/>
          <p:cNvSpPr txBox="1"/>
          <p:nvPr>
            <p:ph type="body" idx="1"/>
          </p:nvPr>
        </p:nvSpPr>
        <p:spPr>
          <a:xfrm>
            <a:off x="1820544" y="1825625"/>
            <a:ext cx="9533257" cy="4351655"/>
          </a:xfrm>
          <a:prstGeom prst="rect">
            <a:avLst/>
          </a:prstGeom>
        </p:spPr>
        <p:txBody>
          <a:bodyPr/>
          <a:lstStyle/>
          <a:p>
            <a:r>
              <a:t>Background</a:t>
            </a:r>
          </a:p>
          <a:p>
            <a:pPr lvl="1"/>
            <a:endParaRPr lang="en-US"/>
          </a:p>
          <a:p>
            <a:r>
              <a:t>Data Preprocess</a:t>
            </a:r>
          </a:p>
          <a:p/>
          <a:p>
            <a:r>
              <a:t>Cashflow Prediction</a:t>
            </a:r>
          </a:p>
          <a:p>
            <a:pPr marL="685800" lvl="1" indent="-228600">
              <a:spcBef>
                <a:spcPts val="500"/>
              </a:spcBef>
              <a:defRPr sz="2400"/>
            </a:p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NN"/>
          <p:cNvSpPr txBox="1"/>
          <p:nvPr>
            <p:ph type="title"/>
          </p:nvPr>
        </p:nvSpPr>
        <p:spPr>
          <a:prstGeom prst="rect">
            <a:avLst/>
          </a:prstGeom>
        </p:spPr>
        <p:txBody>
          <a:bodyPr/>
          <a:lstStyle/>
          <a:p>
            <a:r>
              <a:t>RNN</a:t>
            </a:r>
          </a:p>
        </p:txBody>
      </p:sp>
      <p:sp>
        <p:nvSpPr>
          <p:cNvPr id="171" name="Imagine you want to classify what kind of event is happening at every point in a movie. It’s unclear how a traditional neural network could use its reasoning about previous events in the film to inform later ones. Recurrent neural networks address this issue. They are networks with loops in them, allowing information to persist."/>
          <p:cNvSpPr txBox="1"/>
          <p:nvPr>
            <p:ph type="body" idx="1"/>
          </p:nvPr>
        </p:nvSpPr>
        <p:spPr>
          <a:xfrm>
            <a:off x="838200" y="1533525"/>
            <a:ext cx="10515600" cy="4351338"/>
          </a:xfrm>
          <a:prstGeom prst="rect">
            <a:avLst/>
          </a:prstGeom>
        </p:spPr>
        <p:txBody>
          <a:bodyPr/>
          <a:lstStyle/>
          <a:p>
            <a:r>
              <a:t>Imagine you want to classify what kind of event is happening at every point in a movie. It’s unclear how a traditional neural network could use its reasoning about previous events in the film to inform later ones. Recurrent neural networks address this issue. They are networks with loops in them, allowing information to persist.</a:t>
            </a:r>
          </a:p>
        </p:txBody>
      </p:sp>
      <p:pic>
        <p:nvPicPr>
          <p:cNvPr id="172" name="Image" descr="Image"/>
          <p:cNvPicPr>
            <a:picLocks noChangeAspect="1"/>
          </p:cNvPicPr>
          <p:nvPr/>
        </p:nvPicPr>
        <p:blipFill>
          <a:blip r:embed="rId1"/>
          <a:stretch>
            <a:fillRect/>
          </a:stretch>
        </p:blipFill>
        <p:spPr>
          <a:xfrm>
            <a:off x="2952750" y="3854450"/>
            <a:ext cx="6286500" cy="2679700"/>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STM - a special RNN"/>
          <p:cNvSpPr txBox="1"/>
          <p:nvPr>
            <p:ph type="title"/>
          </p:nvPr>
        </p:nvSpPr>
        <p:spPr>
          <a:prstGeom prst="rect">
            <a:avLst/>
          </a:prstGeom>
        </p:spPr>
        <p:txBody>
          <a:bodyPr/>
          <a:lstStyle/>
          <a:p>
            <a:r>
              <a:t>LSTM - a special RNN</a:t>
            </a:r>
          </a:p>
        </p:txBody>
      </p:sp>
      <p:sp>
        <p:nvSpPr>
          <p:cNvPr id="175" name="RNN can learn to use the past information, but if the gap between the current data and the past is so large, then RNN don’t seem to be able to learn them. Thankfully, Long Short Term Memory (LSTM) don’t have this problem. It is capable of learning long-term dependencies.…"/>
          <p:cNvSpPr txBox="1"/>
          <p:nvPr>
            <p:ph type="body" idx="1"/>
          </p:nvPr>
        </p:nvSpPr>
        <p:spPr>
          <a:prstGeom prst="rect">
            <a:avLst/>
          </a:prstGeom>
        </p:spPr>
        <p:txBody>
          <a:bodyPr/>
          <a:lstStyle/>
          <a:p>
            <a:r>
              <a:t>RNN can learn to use the past information, but if the gap between the current data and the past is so large, then RNN don’t seem to be able to learn them. Thankfully, Long Short Term Memory (LSTM) don’t have this problem. It is capable of learning long-term dependencies. </a:t>
            </a:r>
          </a:p>
          <a:p>
            <a:r>
              <a:t>LSTMs are explicitly designed to avoid the long-term dependency problem. Remembering information for long periods of time is practically their default behavior, not something they struggle to learn!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LSTM core idea - gates"/>
          <p:cNvSpPr txBox="1"/>
          <p:nvPr>
            <p:ph type="title"/>
          </p:nvPr>
        </p:nvSpPr>
        <p:spPr>
          <a:prstGeom prst="rect">
            <a:avLst/>
          </a:prstGeom>
        </p:spPr>
        <p:txBody>
          <a:bodyPr/>
          <a:lstStyle/>
          <a:p>
            <a:r>
              <a:t>LSTM core idea - </a:t>
            </a:r>
            <a:r>
              <a:rPr lang="en-US"/>
              <a:t>cell states</a:t>
            </a:r>
            <a:endParaRPr lang="en-US"/>
          </a:p>
        </p:txBody>
      </p:sp>
      <p:sp>
        <p:nvSpPr>
          <p:cNvPr id="178" name="The key to LSTM is the cell state, which is kind of like a conveyor belt. It runs straight down the entire chain, with only some minor linear interactions. It’s very easy for information to just flow along it unchanged."/>
          <p:cNvSpPr txBox="1"/>
          <p:nvPr>
            <p:ph type="body" idx="1"/>
          </p:nvPr>
        </p:nvSpPr>
        <p:spPr>
          <a:xfrm>
            <a:off x="838200" y="1444625"/>
            <a:ext cx="10515600" cy="4351338"/>
          </a:xfrm>
          <a:prstGeom prst="rect">
            <a:avLst/>
          </a:prstGeom>
        </p:spPr>
        <p:txBody>
          <a:bodyPr/>
          <a:lstStyle/>
          <a:p>
            <a:r>
              <a:t>The key to LSTM is the cell state, which is kind of like a conveyor belt. It runs straight down the entire chain, with only some minor linear interactions. It’s very easy for information to just flow along it unchanged.</a:t>
            </a:r>
          </a:p>
        </p:txBody>
      </p:sp>
      <p:pic>
        <p:nvPicPr>
          <p:cNvPr id="183" name="Image" descr="Image"/>
          <p:cNvPicPr>
            <a:picLocks noChangeAspect="1"/>
          </p:cNvPicPr>
          <p:nvPr/>
        </p:nvPicPr>
        <p:blipFill>
          <a:blip r:embed="rId1"/>
          <a:stretch>
            <a:fillRect/>
          </a:stretch>
        </p:blipFill>
        <p:spPr>
          <a:xfrm>
            <a:off x="2206167" y="3377145"/>
            <a:ext cx="7780936" cy="2931745"/>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STM core idea - cell state"/>
          <p:cNvSpPr txBox="1"/>
          <p:nvPr>
            <p:ph type="title"/>
          </p:nvPr>
        </p:nvSpPr>
        <p:spPr>
          <a:prstGeom prst="rect">
            <a:avLst/>
          </a:prstGeom>
        </p:spPr>
        <p:txBody>
          <a:bodyPr/>
          <a:lstStyle/>
          <a:p>
            <a:r>
              <a:t>LSTM core idea - </a:t>
            </a:r>
            <a:r>
              <a:rPr lang="en-US"/>
              <a:t>gates</a:t>
            </a:r>
            <a:endParaRPr lang="en-US"/>
          </a:p>
        </p:txBody>
      </p:sp>
      <p:sp>
        <p:nvSpPr>
          <p:cNvPr id="182" name="The LSTM does have the ability to remove or add information to the cell state, carefully regulated by structures called gates. Including forget gate(forget the information from old subject), input gate(decides which values we’ll update), output gate(decide what we’re going to output)."/>
          <p:cNvSpPr txBox="1"/>
          <p:nvPr>
            <p:ph type="body" idx="1"/>
          </p:nvPr>
        </p:nvSpPr>
        <p:spPr>
          <a:xfrm>
            <a:off x="838200" y="1444625"/>
            <a:ext cx="10515600" cy="4351338"/>
          </a:xfrm>
          <a:prstGeom prst="rect">
            <a:avLst/>
          </a:prstGeom>
        </p:spPr>
        <p:txBody>
          <a:bodyPr/>
          <a:lstStyle/>
          <a:p>
            <a:r>
              <a:t>The LSTM does have the ability to remove or add information to the cell state, carefully regulated by structures called gates. Including forget gate(forget the information from old subject), input gate(decides which values we’ll update), output gate(decide what we’re going to output).</a:t>
            </a:r>
          </a:p>
        </p:txBody>
      </p:sp>
      <p:pic>
        <p:nvPicPr>
          <p:cNvPr id="179" name="Image" descr="Image"/>
          <p:cNvPicPr>
            <a:picLocks noChangeAspect="1"/>
          </p:cNvPicPr>
          <p:nvPr/>
        </p:nvPicPr>
        <p:blipFill>
          <a:blip r:embed="rId1"/>
          <a:stretch>
            <a:fillRect/>
          </a:stretch>
        </p:blipFill>
        <p:spPr>
          <a:xfrm>
            <a:off x="2362056" y="3399241"/>
            <a:ext cx="7468311" cy="3412750"/>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LSTM - Cash in flow prediction"/>
          <p:cNvSpPr txBox="1"/>
          <p:nvPr>
            <p:ph type="title"/>
          </p:nvPr>
        </p:nvSpPr>
        <p:spPr>
          <a:prstGeom prst="rect">
            <a:avLst/>
          </a:prstGeom>
        </p:spPr>
        <p:txBody>
          <a:bodyPr/>
          <a:lstStyle/>
          <a:p>
            <a:r>
              <a:t>LSTM - Cash in flow prediction</a:t>
            </a:r>
          </a:p>
        </p:txBody>
      </p:sp>
      <p:pic>
        <p:nvPicPr>
          <p:cNvPr id="186" name="Image" descr="Image"/>
          <p:cNvPicPr>
            <a:picLocks noChangeAspect="1"/>
          </p:cNvPicPr>
          <p:nvPr/>
        </p:nvPicPr>
        <p:blipFill>
          <a:blip r:embed="rId1"/>
          <a:stretch>
            <a:fillRect/>
          </a:stretch>
        </p:blipFill>
        <p:spPr>
          <a:xfrm>
            <a:off x="2876828" y="2053933"/>
            <a:ext cx="6438344" cy="4150017"/>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STM - Cash in flow prediction"/>
          <p:cNvSpPr txBox="1"/>
          <p:nvPr>
            <p:ph type="title"/>
          </p:nvPr>
        </p:nvSpPr>
        <p:spPr>
          <a:xfrm>
            <a:off x="838200" y="98425"/>
            <a:ext cx="10515600" cy="1325563"/>
          </a:xfrm>
          <a:prstGeom prst="rect">
            <a:avLst/>
          </a:prstGeom>
        </p:spPr>
        <p:txBody>
          <a:bodyPr/>
          <a:lstStyle/>
          <a:p>
            <a:r>
              <a:t>LSTM - Cash in flow prediction</a:t>
            </a:r>
          </a:p>
        </p:txBody>
      </p:sp>
      <p:pic>
        <p:nvPicPr>
          <p:cNvPr id="189" name="Image" descr="Image"/>
          <p:cNvPicPr>
            <a:picLocks noChangeAspect="1"/>
          </p:cNvPicPr>
          <p:nvPr/>
        </p:nvPicPr>
        <p:blipFill>
          <a:blip r:embed="rId1"/>
          <a:stretch>
            <a:fillRect/>
          </a:stretch>
        </p:blipFill>
        <p:spPr>
          <a:xfrm>
            <a:off x="838200" y="1430296"/>
            <a:ext cx="10515600" cy="4644115"/>
          </a:xfrm>
          <a:prstGeom prst="rect">
            <a:avLst/>
          </a:prstGeom>
          <a:ln w="12700">
            <a:miter lim="400000"/>
            <a:headEnd/>
            <a:tailEnd/>
          </a:ln>
          <a:effectLst>
            <a:outerShdw blurRad="190500" dist="8455" dir="5400000" rotWithShape="0">
              <a:srgbClr val="000000"/>
            </a:outerShdw>
          </a:effec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LSTM-disadvantage"/>
          <p:cNvSpPr txBox="1"/>
          <p:nvPr>
            <p:ph type="title"/>
          </p:nvPr>
        </p:nvSpPr>
        <p:spPr>
          <a:prstGeom prst="rect">
            <a:avLst/>
          </a:prstGeom>
        </p:spPr>
        <p:txBody>
          <a:bodyPr/>
          <a:lstStyle/>
          <a:p>
            <a:r>
              <a:t>LSTM-disadvantage</a:t>
            </a:r>
          </a:p>
        </p:txBody>
      </p:sp>
      <p:sp>
        <p:nvSpPr>
          <p:cNvPr id="192" name="LSTM is difficult to train because it requires 4 linear layer (MLP layer) per cell to run at and for each sequence time-step. Linear layers require large amounts of memory bandwidth to be computed. In fact they cannot use many compute unit often because the system has not enough memory bandwidth to feed the computational units. And it is easy to add more computational units, but hard to add more memory bandwidth. As a result, LSTM is not a good match for hardware acceleration"/>
          <p:cNvSpPr txBox="1"/>
          <p:nvPr>
            <p:ph type="body" idx="1"/>
          </p:nvPr>
        </p:nvSpPr>
        <p:spPr>
          <a:prstGeom prst="rect">
            <a:avLst/>
          </a:prstGeom>
        </p:spPr>
        <p:txBody>
          <a:bodyPr/>
          <a:lstStyle/>
          <a:p>
            <a:r>
              <a:t>LSTM is difficult to train because it requires 4 linear layer (MLP layer) per cell to run at and for each sequence time-step. Linear layers require large amounts of memory bandwidth to be computed. In fact they cannot use many compute unit often because the system has not enough memory bandwidth to feed the computational units. And it is easy to add more computational units, but hard to add more memory bandwidth. As a result, LSTM is not a good match for hardware acceleration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ference"/>
          <p:cNvSpPr txBox="1"/>
          <p:nvPr>
            <p:ph type="title"/>
          </p:nvPr>
        </p:nvSpPr>
        <p:spPr>
          <a:xfrm>
            <a:off x="838200" y="365125"/>
            <a:ext cx="10515600" cy="797918"/>
          </a:xfrm>
          <a:prstGeom prst="rect">
            <a:avLst/>
          </a:prstGeom>
        </p:spPr>
        <p:txBody>
          <a:bodyPr/>
          <a:lstStyle/>
          <a:p>
            <a:r>
              <a:t>Reference</a:t>
            </a:r>
          </a:p>
        </p:txBody>
      </p:sp>
      <p:sp>
        <p:nvSpPr>
          <p:cNvPr id="195" name="Predicting_mutual_fund_returns_using_machine_learning_tools, L´aszl´o Jakab, December 10, 2015…"/>
          <p:cNvSpPr txBox="1"/>
          <p:nvPr>
            <p:ph type="body" idx="1"/>
          </p:nvPr>
        </p:nvSpPr>
        <p:spPr>
          <a:xfrm>
            <a:off x="838200" y="1277094"/>
            <a:ext cx="10515600" cy="4899869"/>
          </a:xfrm>
          <a:prstGeom prst="rect">
            <a:avLst/>
          </a:prstGeom>
        </p:spPr>
        <p:txBody>
          <a:bodyPr/>
          <a:lstStyle/>
          <a:p>
            <a:pPr>
              <a:defRPr sz="1400"/>
            </a:pPr>
            <a:r>
              <a:t>Predicting_mutual_fund_returns_using_machine_learning_tools, L´aszl´o Jakab, December 10, 2015</a:t>
            </a:r>
          </a:p>
          <a:p>
            <a:pPr>
              <a:defRPr sz="1400"/>
            </a:pPr>
            <a:r>
              <a:t>A Flow-Based Explanation for Return Predictability, Dong Lou, July, 2012</a:t>
            </a:r>
          </a:p>
          <a:p>
            <a:pPr>
              <a:defRPr sz="1400"/>
            </a:pPr>
            <a:r>
              <a:t>Mutual Fund Flows and Performance: A Survey of Empirical Findings, Li Ma, 29th March, 2013</a:t>
            </a:r>
          </a:p>
          <a:p>
            <a:pPr>
              <a:defRPr sz="1400"/>
            </a:pPr>
            <a:r>
              <a:rPr u="sng">
                <a:solidFill>
                  <a:srgbClr val="0563C1"/>
                </a:solidFill>
                <a:uFill>
                  <a:solidFill>
                    <a:srgbClr val="0563C1"/>
                  </a:solidFill>
                </a:uFill>
              </a:rPr>
              <a:t>http://intelligentonlinetools.com/blog/2017/05/14/time-series-prediction-with-convolutional-neural-networks/</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https://medium.com/machine-learning-world/neural-networks-for-algorithmic-trading-2-1-multivariate-time-series-ab016ce70f57</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https://link.springer.com/referenceworkentry/10.1007%2F978-1-4614-7750-1_88</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https://blog.csdn.net/zkq_1986/article/details/78949510</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https://machinelearningmastery.com/multivariate-time-series-forecasting-lstms-keras/</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https://towardsdatascience.com/the-fall-of-rnn-lstm-2d1594c74ce0</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https://deeplearning4j.org/lstm.html</a:t>
            </a:r>
            <a:endParaRPr u="sng">
              <a:solidFill>
                <a:srgbClr val="0563C1"/>
              </a:solidFill>
              <a:uFill>
                <a:solidFill>
                  <a:srgbClr val="0563C1"/>
                </a:solidFill>
              </a:uFill>
            </a:endParaRPr>
          </a:p>
          <a:p>
            <a:pPr>
              <a:defRPr sz="1400"/>
            </a:pPr>
            <a:r>
              <a:rPr u="sng">
                <a:solidFill>
                  <a:srgbClr val="0563C1"/>
                </a:solidFill>
                <a:uFill>
                  <a:solidFill>
                    <a:srgbClr val="0563C1"/>
                  </a:solidFill>
                </a:uFill>
              </a:rPr>
              <a:t>http://colah.github.io/posts/2015-08-Understanding-LSTMs/</a:t>
            </a:r>
            <a:endParaRPr u="sng">
              <a:solidFill>
                <a:srgbClr val="0563C1"/>
              </a:solidFill>
              <a:uFill>
                <a:solidFill>
                  <a:srgbClr val="0563C1"/>
                </a:solidFill>
              </a:u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a:xfrm>
            <a:off x="838200" y="2251075"/>
            <a:ext cx="10515600" cy="1325563"/>
          </a:xfrm>
        </p:spPr>
        <p:txBody>
          <a:bodyPr/>
          <a:p>
            <a:pPr algn="ctr"/>
            <a:r>
              <a:rPr lang="en-US" altLang="zh-CN"/>
              <a:t>Thanks</a:t>
            </a:r>
            <a:endParaRPr lang="en-US" altLang="zh-C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p>
            <a:r>
              <a:t>Background</a:t>
            </a:r>
            <a:br/>
            <a:r>
              <a:rPr sz="3200"/>
              <a:t>Application scenarios </a:t>
            </a:r>
            <a:endParaRPr sz="3200"/>
          </a:p>
        </p:txBody>
      </p:sp>
      <p:sp>
        <p:nvSpPr>
          <p:cNvPr id="108" name="内容占位符 2"/>
          <p:cNvSpPr txBox="1"/>
          <p:nvPr>
            <p:ph type="body" idx="1"/>
          </p:nvPr>
        </p:nvSpPr>
        <p:spPr>
          <a:prstGeom prst="rect">
            <a:avLst/>
          </a:prstGeom>
        </p:spPr>
        <p:txBody>
          <a:bodyPr/>
          <a:lstStyle/>
          <a:p>
            <a:pPr marL="0" indent="0">
              <a:buSzTx/>
              <a:buNone/>
            </a:pPr>
            <a:r>
              <a:t>Yu’e Bao is the most largest Mutual Fund in China, its cash inflow and outflow for millions of its customers must be processed carefully. As one can imagine, predicting future cash flows based on historical data is vital for the fund management.</a:t>
            </a:r>
          </a:p>
          <a:p>
            <a:pPr marL="0" indent="0">
              <a:buSzTx/>
              <a:buNone/>
            </a:pPr>
          </a:p>
          <a:p>
            <a:pPr marL="0" indent="0">
              <a:buSzTx/>
              <a:buNone/>
            </a:pPr>
            <a:r>
              <a:t>We will predict future cash flows based on users’ historical purchase and redemption data, to explore the performance of different Machine Learning algorithms and the reason.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p>
            <a:r>
              <a:t>Background</a:t>
            </a:r>
            <a:br/>
            <a:r>
              <a:rPr lang="en-US" sz="3200"/>
              <a:t>Main Goal</a:t>
            </a:r>
            <a:endParaRPr lang="en-US" sz="3200"/>
          </a:p>
        </p:txBody>
      </p:sp>
      <p:sp>
        <p:nvSpPr>
          <p:cNvPr id="108" name="内容占位符 2"/>
          <p:cNvSpPr txBox="1"/>
          <p:nvPr>
            <p:ph type="body" idx="1"/>
          </p:nvPr>
        </p:nvSpPr>
        <p:spPr>
          <a:xfrm>
            <a:off x="838200" y="1691005"/>
            <a:ext cx="10515600" cy="4351338"/>
          </a:xfrm>
          <a:prstGeom prst="rect">
            <a:avLst/>
          </a:prstGeom>
        </p:spPr>
        <p:txBody>
          <a:bodyPr/>
          <a:lstStyle/>
          <a:p>
            <a:pPr>
              <a:buSzTx/>
            </a:pPr>
            <a:r>
              <a:rPr lang="en-US"/>
              <a:t>Get familar with time series data processing and algorithms</a:t>
            </a:r>
            <a:endParaRPr lang="en-US"/>
          </a:p>
          <a:p>
            <a:pPr>
              <a:buSzTx/>
            </a:pPr>
            <a:r>
              <a:rPr lang="en-US"/>
              <a:t>Practice different algorithms on time series prediction</a:t>
            </a:r>
            <a:endParaRPr lang="en-US"/>
          </a:p>
          <a:p>
            <a:pPr>
              <a:buSzTx/>
            </a:pPr>
            <a:r>
              <a:rPr lang="en-US"/>
              <a:t>Compare performance of different algorithms</a:t>
            </a:r>
            <a:endParaRPr lang="en-US"/>
          </a:p>
          <a:p>
            <a:pPr>
              <a:buSzTx/>
            </a:pPr>
            <a:r>
              <a:rPr lang="en-US"/>
              <a:t>Summarize the points when using Machine Learning to predict time series data</a:t>
            </a:r>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标题 1"/>
          <p:cNvSpPr txBox="1"/>
          <p:nvPr>
            <p:ph type="title"/>
          </p:nvPr>
        </p:nvSpPr>
        <p:spPr>
          <a:prstGeom prst="rect">
            <a:avLst/>
          </a:prstGeom>
        </p:spPr>
        <p:txBody>
          <a:bodyPr/>
          <a:lstStyle/>
          <a:p>
            <a:r>
              <a:t>Background</a:t>
            </a:r>
            <a:br/>
            <a:r>
              <a:rPr sz="3200"/>
              <a:t>Techniques</a:t>
            </a:r>
            <a:endParaRPr sz="3200"/>
          </a:p>
        </p:txBody>
      </p:sp>
      <p:pic>
        <p:nvPicPr>
          <p:cNvPr id="111" name="内容占位符 3" descr="内容占位符 3"/>
          <p:cNvPicPr>
            <a:picLocks noChangeAspect="1"/>
          </p:cNvPicPr>
          <p:nvPr/>
        </p:nvPicPr>
        <p:blipFill>
          <a:blip r:embed="rId1"/>
          <a:stretch>
            <a:fillRect/>
          </a:stretch>
        </p:blipFill>
        <p:spPr>
          <a:xfrm>
            <a:off x="1024255" y="1575435"/>
            <a:ext cx="3324226" cy="1828801"/>
          </a:xfrm>
          <a:prstGeom prst="rect">
            <a:avLst/>
          </a:prstGeom>
          <a:ln w="12700">
            <a:miter lim="400000"/>
            <a:headEnd/>
            <a:tailEnd/>
          </a:ln>
        </p:spPr>
      </p:pic>
      <p:pic>
        <p:nvPicPr>
          <p:cNvPr id="112" name="图片 4" descr="图片 4"/>
          <p:cNvPicPr>
            <a:picLocks noChangeAspect="1"/>
          </p:cNvPicPr>
          <p:nvPr/>
        </p:nvPicPr>
        <p:blipFill>
          <a:blip r:embed="rId2"/>
          <a:stretch>
            <a:fillRect/>
          </a:stretch>
        </p:blipFill>
        <p:spPr>
          <a:xfrm>
            <a:off x="2998470" y="3804284"/>
            <a:ext cx="5600066" cy="1905001"/>
          </a:xfrm>
          <a:prstGeom prst="rect">
            <a:avLst/>
          </a:prstGeom>
          <a:ln w="12700">
            <a:miter lim="400000"/>
            <a:headEnd/>
            <a:tailEnd/>
          </a:ln>
        </p:spPr>
      </p:pic>
      <p:pic>
        <p:nvPicPr>
          <p:cNvPr id="113" name="图片 5" descr="图片 5"/>
          <p:cNvPicPr>
            <a:picLocks noChangeAspect="1"/>
          </p:cNvPicPr>
          <p:nvPr/>
        </p:nvPicPr>
        <p:blipFill>
          <a:blip r:embed="rId3"/>
          <a:stretch>
            <a:fillRect/>
          </a:stretch>
        </p:blipFill>
        <p:spPr>
          <a:xfrm>
            <a:off x="6195059" y="1691004"/>
            <a:ext cx="3477261" cy="1276986"/>
          </a:xfrm>
          <a:prstGeom prst="rect">
            <a:avLst/>
          </a:prstGeom>
          <a:ln w="12700">
            <a:miter lim="4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标题 1"/>
          <p:cNvSpPr txBox="1"/>
          <p:nvPr>
            <p:ph type="title"/>
          </p:nvPr>
        </p:nvSpPr>
        <p:spPr>
          <a:prstGeom prst="rect">
            <a:avLst/>
          </a:prstGeom>
        </p:spPr>
        <p:txBody>
          <a:bodyPr/>
          <a:lstStyle/>
          <a:p>
            <a:r>
              <a:t>Data preprocess</a:t>
            </a:r>
            <a:br/>
            <a:r>
              <a:rPr sz="3200"/>
              <a:t>Raw Data</a:t>
            </a:r>
            <a:endParaRPr sz="3200"/>
          </a:p>
        </p:txBody>
      </p:sp>
      <p:sp>
        <p:nvSpPr>
          <p:cNvPr id="116" name="内容占位符 2"/>
          <p:cNvSpPr txBox="1"/>
          <p:nvPr>
            <p:ph type="body" idx="1"/>
          </p:nvPr>
        </p:nvSpPr>
        <p:spPr>
          <a:prstGeom prst="rect">
            <a:avLst/>
          </a:prstGeom>
        </p:spPr>
        <p:txBody>
          <a:bodyPr/>
          <a:lstStyle>
            <a:lvl1pPr marL="0" indent="0">
              <a:buSzTx/>
              <a:buNone/>
            </a:lvl1pPr>
          </a:lstStyle>
          <a:p>
            <a:r>
              <a:t>Purchase and redemption sheet: It contains about 2.8 million records, which include the purchase and redemption behaviors during 2013.07.01-2014.08.31, and the information of all sub categories. The data has been desensitized on the premise of basically keeping the original trend.</a:t>
            </a:r>
          </a:p>
        </p:txBody>
      </p:sp>
      <p:graphicFrame>
        <p:nvGraphicFramePr>
          <p:cNvPr id="117" name="表格 -1"/>
          <p:cNvGraphicFramePr/>
          <p:nvPr/>
        </p:nvGraphicFramePr>
        <p:xfrm>
          <a:off x="966469" y="3937000"/>
          <a:ext cx="10386696" cy="1828800"/>
        </p:xfrm>
        <a:graphic>
          <a:graphicData uri="http://schemas.openxmlformats.org/drawingml/2006/table">
            <a:tbl>
              <a:tblPr>
                <a:tableStyleId>{4C3C2611-4C71-4FC5-86AE-919BDF0F9419}</a:tableStyleId>
              </a:tblPr>
              <a:tblGrid>
                <a:gridCol w="1873885"/>
                <a:gridCol w="1263650"/>
                <a:gridCol w="5868035"/>
                <a:gridCol w="1381125"/>
              </a:tblGrid>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Attribute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Type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Description</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12700">
                      <a:solidFill>
                        <a:srgbClr val="080000"/>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xample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12700">
                      <a:solidFill>
                        <a:srgbClr val="080000"/>
                      </a:solidFill>
                    </a:lnT>
                    <a:lnB w="404812">
                      <a:solidFill>
                        <a:srgbClr val="FFFFFF"/>
                      </a:solidFill>
                    </a:lnB>
                    <a:solidFill>
                      <a:srgbClr val="FFFFFF"/>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user_id</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User</a:t>
                      </a:r>
                      <a:r>
                        <a:rPr sz="1200">
                          <a:latin typeface="Times New Roman" panose="02020603050405020304"/>
                          <a:ea typeface="Times New Roman" panose="02020603050405020304"/>
                          <a:cs typeface="Times New Roman" panose="02020603050405020304"/>
                          <a:sym typeface="Times New Roman" panose="02020603050405020304"/>
                        </a:rPr>
                        <a:t> </a:t>
                      </a:r>
                      <a:r>
                        <a:t>ID</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1234</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6F8FA"/>
                    </a:solidFill>
                  </a:tcPr>
                </a:tc>
              </a:tr>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report_date</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string</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Date</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20140407</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FFFFF"/>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tBalance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a:t>
                      </a:r>
                      <a:r>
                        <a:rPr sz="1200">
                          <a:latin typeface="Times New Roman" panose="02020603050405020304"/>
                          <a:ea typeface="Times New Roman" panose="02020603050405020304"/>
                          <a:cs typeface="Times New Roman" panose="02020603050405020304"/>
                          <a:sym typeface="Times New Roman" panose="02020603050405020304"/>
                        </a:rPr>
                        <a:t> </a:t>
                      </a:r>
                      <a:r>
                        <a:t>s closing</a:t>
                      </a:r>
                      <a:r>
                        <a:rPr sz="1200">
                          <a:latin typeface="Times New Roman" panose="02020603050405020304"/>
                          <a:ea typeface="Times New Roman" panose="02020603050405020304"/>
                          <a:cs typeface="Times New Roman" panose="02020603050405020304"/>
                          <a:sym typeface="Times New Roman" panose="02020603050405020304"/>
                        </a:rPr>
                        <a:t> </a:t>
                      </a:r>
                      <a:r>
                        <a:t>balance</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6F8FA"/>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109004</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6F8FA"/>
                    </a:solidFill>
                  </a:tcPr>
                </a:tc>
              </a:tr>
              <a:tr h="304800">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yBalance</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900">
                          <a:latin typeface="微软雅黑" panose="020B0503020204020204" charset="-122"/>
                          <a:ea typeface="微软雅黑" panose="020B0503020204020204" charset="-122"/>
                          <a:cs typeface="微软雅黑" panose="020B0503020204020204" charset="-122"/>
                          <a:sym typeface="微软雅黑" panose="020B0503020204020204" charset="-122"/>
                        </a:defRPr>
                      </a:pPr>
                      <a:r>
                        <a:t>Yesterday's</a:t>
                      </a:r>
                      <a:r>
                        <a:rPr sz="1200">
                          <a:latin typeface="Times New Roman" panose="02020603050405020304"/>
                          <a:ea typeface="Times New Roman" panose="02020603050405020304"/>
                          <a:cs typeface="Times New Roman" panose="02020603050405020304"/>
                          <a:sym typeface="Times New Roman" panose="02020603050405020304"/>
                        </a:rPr>
                        <a:t> </a:t>
                      </a:r>
                      <a:r>
                        <a:t>closing</a:t>
                      </a:r>
                      <a:r>
                        <a:rPr sz="1200">
                          <a:latin typeface="Times New Roman" panose="02020603050405020304"/>
                          <a:ea typeface="Times New Roman" panose="02020603050405020304"/>
                          <a:cs typeface="Times New Roman" panose="02020603050405020304"/>
                          <a:sym typeface="Times New Roman" panose="02020603050405020304"/>
                        </a:rPr>
                        <a:t> </a:t>
                      </a:r>
                      <a:r>
                        <a:t>balance</a:t>
                      </a:r>
                    </a:p>
                  </a:txBody>
                  <a:tcPr marL="0" marR="0" marT="0" marB="0" anchor="t" anchorCtr="0" horzOverflow="overflow">
                    <a:lnL w="404812">
                      <a:solidFill>
                        <a:srgbClr val="FFFFFF"/>
                      </a:solidFill>
                    </a:lnL>
                    <a:lnR w="404812">
                      <a:solidFill>
                        <a:srgbClr val="FFFFFF"/>
                      </a:solidFill>
                    </a:lnR>
                    <a:lnT w="404812">
                      <a:solidFill>
                        <a:srgbClr val="FFFFFF"/>
                      </a:solidFill>
                    </a:lnT>
                    <a:lnB w="404812">
                      <a:solidFill>
                        <a:srgbClr val="FFFFFF"/>
                      </a:solidFill>
                    </a:lnB>
                    <a:solidFill>
                      <a:srgbClr val="FFFFFF"/>
                    </a:solidFill>
                  </a:tcPr>
                </a:tc>
                <a:tc>
                  <a:txBody>
                    <a:bodyPr/>
                    <a:lstStyle/>
                    <a:p>
                      <a:pPr algn="l">
                        <a:defRPr sz="1800"/>
                      </a:pPr>
                      <a:r>
                        <a:rPr sz="900">
                          <a:latin typeface="微软雅黑" panose="020B0503020204020204" charset="-122"/>
                          <a:ea typeface="微软雅黑" panose="020B0503020204020204" charset="-122"/>
                          <a:cs typeface="微软雅黑" panose="020B0503020204020204" charset="-122"/>
                          <a:sym typeface="微软雅黑" panose="020B0503020204020204" charset="-122"/>
                        </a:rPr>
                        <a:t>97389</a:t>
                      </a:r>
                      <a:endParaRPr sz="9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404812">
                      <a:solidFill>
                        <a:srgbClr val="FFFFFF"/>
                      </a:solidFill>
                    </a:lnB>
                    <a:solidFill>
                      <a:srgbClr val="FFFFFF"/>
                    </a:solidFill>
                  </a:tcPr>
                </a:tc>
              </a:tr>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total_purchase_amt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a:t>
                      </a:r>
                      <a:r>
                        <a:rPr sz="1200">
                          <a:latin typeface="Times New Roman" panose="02020603050405020304"/>
                          <a:ea typeface="Times New Roman" panose="02020603050405020304"/>
                          <a:cs typeface="Times New Roman" panose="02020603050405020304"/>
                          <a:sym typeface="Times New Roman" panose="02020603050405020304"/>
                        </a:rPr>
                        <a:t> </a:t>
                      </a:r>
                      <a:r>
                        <a:t>total</a:t>
                      </a:r>
                      <a:r>
                        <a:rPr sz="1200">
                          <a:latin typeface="Times New Roman" panose="02020603050405020304"/>
                          <a:ea typeface="Times New Roman" panose="02020603050405020304"/>
                          <a:cs typeface="Times New Roman" panose="02020603050405020304"/>
                          <a:sym typeface="Times New Roman" panose="02020603050405020304"/>
                        </a:rPr>
                        <a:t> </a:t>
                      </a:r>
                      <a:r>
                        <a:t>purchase</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direct</a:t>
                      </a:r>
                      <a:r>
                        <a:rPr sz="1200">
                          <a:latin typeface="Times New Roman" panose="02020603050405020304"/>
                          <a:ea typeface="Times New Roman" panose="02020603050405020304"/>
                          <a:cs typeface="Times New Roman" panose="02020603050405020304"/>
                          <a:sym typeface="Times New Roman" panose="02020603050405020304"/>
                        </a:rPr>
                        <a:t> </a:t>
                      </a:r>
                      <a:r>
                        <a:t>purchase</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revenue</a:t>
                      </a: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21876</a:t>
                      </a:r>
                    </a:p>
                  </a:txBody>
                  <a:tcPr marL="0" marR="0" marT="0" marB="0" anchor="t" anchorCtr="0" horzOverflow="overflow">
                    <a:lnL w="404812">
                      <a:solidFill>
                        <a:srgbClr val="FFFFFF"/>
                      </a:solidFill>
                    </a:lnL>
                    <a:lnR w="12700">
                      <a:solidFill>
                        <a:srgbClr val="080000"/>
                      </a:solidFill>
                    </a:lnR>
                    <a:lnT w="404812">
                      <a:solidFill>
                        <a:srgbClr val="FFFFFF"/>
                      </a:solidFill>
                    </a:lnT>
                    <a:lnB w="12700">
                      <a:solidFill>
                        <a:srgbClr val="080000"/>
                      </a:solidFill>
                    </a:lnB>
                    <a:solidFill>
                      <a:srgbClr val="F6F8FA"/>
                    </a:solidFill>
                  </a:tcPr>
                </a:tc>
              </a:tr>
            </a:tbl>
          </a:graphicData>
        </a:graphic>
      </p:graphicFrame>
      <p:graphicFrame>
        <p:nvGraphicFramePr>
          <p:cNvPr id="118" name="表格 4"/>
          <p:cNvGraphicFramePr/>
          <p:nvPr/>
        </p:nvGraphicFramePr>
        <p:xfrm>
          <a:off x="966469" y="5830570"/>
          <a:ext cx="10386696" cy="304801"/>
        </p:xfrm>
        <a:graphic>
          <a:graphicData uri="http://schemas.openxmlformats.org/drawingml/2006/table">
            <a:tbl>
              <a:tblPr>
                <a:tableStyleId>{4C3C2611-4C71-4FC5-86AE-919BDF0F9419}</a:tableStyleId>
              </a:tblPr>
              <a:tblGrid>
                <a:gridCol w="1873885"/>
                <a:gridCol w="1263650"/>
                <a:gridCol w="5868035"/>
                <a:gridCol w="1381125"/>
              </a:tblGrid>
              <a:tr h="304800">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total_redeem_amt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12700">
                      <a:solidFill>
                        <a:srgbClr val="080000"/>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bigint</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Today's</a:t>
                      </a:r>
                      <a:r>
                        <a:rPr sz="1200">
                          <a:latin typeface="Times New Roman" panose="02020603050405020304"/>
                          <a:ea typeface="Times New Roman" panose="02020603050405020304"/>
                          <a:cs typeface="Times New Roman" panose="02020603050405020304"/>
                          <a:sym typeface="Times New Roman" panose="02020603050405020304"/>
                        </a:rPr>
                        <a:t> </a:t>
                      </a:r>
                      <a:r>
                        <a:t>total</a:t>
                      </a:r>
                      <a:r>
                        <a:rPr sz="1200">
                          <a:latin typeface="Times New Roman" panose="02020603050405020304"/>
                          <a:ea typeface="Times New Roman" panose="02020603050405020304"/>
                          <a:cs typeface="Times New Roman" panose="02020603050405020304"/>
                          <a:sym typeface="Times New Roman" panose="02020603050405020304"/>
                        </a:rPr>
                        <a:t> </a:t>
                      </a:r>
                      <a:r>
                        <a:t>redemption</a:t>
                      </a:r>
                      <a:r>
                        <a:rPr sz="1200">
                          <a:latin typeface="Times New Roman" panose="02020603050405020304"/>
                          <a:ea typeface="Times New Roman" panose="02020603050405020304"/>
                          <a:cs typeface="Times New Roman" panose="02020603050405020304"/>
                          <a:sym typeface="Times New Roman" panose="02020603050405020304"/>
                        </a:rPr>
                        <a:t> </a:t>
                      </a:r>
                      <a:r>
                        <a:t>amount</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consumption</a:t>
                      </a:r>
                      <a:r>
                        <a:rPr sz="1200">
                          <a:latin typeface="Times New Roman" panose="02020603050405020304"/>
                          <a:ea typeface="Times New Roman" panose="02020603050405020304"/>
                          <a:cs typeface="Times New Roman" panose="02020603050405020304"/>
                          <a:sym typeface="Times New Roman" panose="02020603050405020304"/>
                        </a:rPr>
                        <a:t> </a:t>
                      </a:r>
                      <a:r>
                        <a:t>+</a:t>
                      </a:r>
                      <a:r>
                        <a:rPr sz="1200">
                          <a:latin typeface="Times New Roman" panose="02020603050405020304"/>
                          <a:ea typeface="Times New Roman" panose="02020603050405020304"/>
                          <a:cs typeface="Times New Roman" panose="02020603050405020304"/>
                          <a:sym typeface="Times New Roman" panose="02020603050405020304"/>
                        </a:rPr>
                        <a:t> </a:t>
                      </a:r>
                      <a:r>
                        <a:t>transfer</a:t>
                      </a:r>
                      <a:r>
                        <a:rPr sz="1200">
                          <a:latin typeface="Times New Roman" panose="02020603050405020304"/>
                          <a:ea typeface="Times New Roman" panose="02020603050405020304"/>
                          <a:cs typeface="Times New Roman" panose="02020603050405020304"/>
                          <a:sym typeface="Times New Roman" panose="02020603050405020304"/>
                        </a:rPr>
                        <a:t> </a:t>
                      </a:r>
                      <a:r>
                        <a:t>amount</a:t>
                      </a:r>
                    </a:p>
                  </a:txBody>
                  <a:tcPr marL="0" marR="0" marT="0" marB="0" anchor="t" anchorCtr="0" horzOverflow="overflow">
                    <a:lnL w="404812">
                      <a:solidFill>
                        <a:srgbClr val="FFFFFF"/>
                      </a:solidFill>
                    </a:lnL>
                    <a:lnR w="404812">
                      <a:solidFill>
                        <a:srgbClr val="FFFFFF"/>
                      </a:solidFill>
                    </a:lnR>
                    <a:lnT w="404812">
                      <a:solidFill>
                        <a:srgbClr val="FFFFFF"/>
                      </a:solidFill>
                    </a:lnT>
                    <a:lnB w="12700">
                      <a:solidFill>
                        <a:srgbClr val="080000"/>
                      </a:solidFill>
                    </a:lnB>
                    <a:solidFill>
                      <a:srgbClr val="F6F8FA"/>
                    </a:solidFill>
                  </a:tcPr>
                </a:tc>
                <a:tc>
                  <a:txBody>
                    <a:bodyPr/>
                    <a:lstStyle/>
                    <a:p>
                      <a:pPr algn="l">
                        <a:defRPr sz="1800"/>
                      </a:pPr>
                      <a:r>
                        <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10261</a:t>
                      </a:r>
                      <a:endParaRPr sz="9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0" marR="0" marT="0" marB="0" anchor="t" anchorCtr="0" horzOverflow="overflow">
                    <a:lnL w="404812">
                      <a:solidFill>
                        <a:srgbClr val="FFFFFF"/>
                      </a:solidFill>
                    </a:lnL>
                    <a:lnR w="12700">
                      <a:solidFill>
                        <a:srgbClr val="080000"/>
                      </a:solidFill>
                    </a:lnR>
                    <a:lnT w="404812">
                      <a:solidFill>
                        <a:srgbClr val="FFFFFF"/>
                      </a:solidFill>
                    </a:lnT>
                    <a:lnB w="12700">
                      <a:solidFill>
                        <a:srgbClr val="080000"/>
                      </a:solidFill>
                    </a:lnB>
                    <a:solidFill>
                      <a:srgbClr val="F6F8FA"/>
                    </a:solid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标题 1"/>
          <p:cNvSpPr txBox="1"/>
          <p:nvPr>
            <p:ph type="title"/>
          </p:nvPr>
        </p:nvSpPr>
        <p:spPr>
          <a:prstGeom prst="rect">
            <a:avLst/>
          </a:prstGeom>
        </p:spPr>
        <p:txBody>
          <a:bodyPr/>
          <a:lstStyle/>
          <a:p>
            <a:r>
              <a:t>Data preprocess</a:t>
            </a:r>
            <a:br/>
            <a:r>
              <a:rPr sz="3200"/>
              <a:t>The amount of purchase and redeem everyday</a:t>
            </a:r>
            <a:endParaRPr sz="3200"/>
          </a:p>
        </p:txBody>
      </p:sp>
      <p:pic>
        <p:nvPicPr>
          <p:cNvPr id="121" name="内容占位符 3" descr="内容占位符 3"/>
          <p:cNvPicPr>
            <a:picLocks noChangeAspect="1"/>
          </p:cNvPicPr>
          <p:nvPr/>
        </p:nvPicPr>
        <p:blipFill>
          <a:blip r:embed="rId1"/>
          <a:stretch>
            <a:fillRect/>
          </a:stretch>
        </p:blipFill>
        <p:spPr>
          <a:xfrm>
            <a:off x="838200" y="1865629"/>
            <a:ext cx="5597525" cy="3753486"/>
          </a:xfrm>
          <a:prstGeom prst="rect">
            <a:avLst/>
          </a:prstGeom>
          <a:ln w="12700">
            <a:miter lim="400000"/>
            <a:headEnd/>
            <a:tailEnd/>
          </a:ln>
        </p:spPr>
      </p:pic>
      <p:pic>
        <p:nvPicPr>
          <p:cNvPr id="122" name="图片 4" descr="图片 4"/>
          <p:cNvPicPr>
            <a:picLocks noChangeAspect="1"/>
          </p:cNvPicPr>
          <p:nvPr/>
        </p:nvPicPr>
        <p:blipFill>
          <a:blip r:embed="rId2"/>
          <a:stretch>
            <a:fillRect/>
          </a:stretch>
        </p:blipFill>
        <p:spPr>
          <a:xfrm>
            <a:off x="6205220" y="1865629"/>
            <a:ext cx="5257801" cy="3822701"/>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标题 1"/>
          <p:cNvSpPr txBox="1"/>
          <p:nvPr>
            <p:ph type="title"/>
          </p:nvPr>
        </p:nvSpPr>
        <p:spPr>
          <a:prstGeom prst="rect">
            <a:avLst/>
          </a:prstGeom>
        </p:spPr>
        <p:txBody>
          <a:bodyPr/>
          <a:lstStyle/>
          <a:p>
            <a:r>
              <a:t>ARIMA</a:t>
            </a:r>
            <a:br/>
            <a:r>
              <a:rPr sz="3200"/>
              <a:t>Autoregressive integrated moving average</a:t>
            </a:r>
            <a:endParaRPr sz="3200"/>
          </a:p>
        </p:txBody>
      </p:sp>
      <p:sp>
        <p:nvSpPr>
          <p:cNvPr id="125" name="内容占位符 2"/>
          <p:cNvSpPr txBox="1"/>
          <p:nvPr>
            <p:ph type="body" idx="1"/>
          </p:nvPr>
        </p:nvSpPr>
        <p:spPr>
          <a:prstGeom prst="rect">
            <a:avLst/>
          </a:prstGeom>
        </p:spPr>
        <p:txBody>
          <a:bodyPr/>
          <a:lstStyle/>
          <a:p>
            <a:pPr marL="0" indent="0">
              <a:lnSpc>
                <a:spcPct val="81000"/>
              </a:lnSpc>
              <a:buSzTx/>
              <a:buNone/>
            </a:pPr>
            <a:r>
              <a:t>ARIMA is a class of models that captures temporal structures in time series data. ARIMA is a linear regressionbased forecasting approach. Therefore it is best for forecasting one-step out-of-sample forecast. Here, the algorithm developed performs multi-step out-of-sample forecast with re-estimation, i.e., each time the model is re-fitted to build the best estimation model .</a:t>
            </a:r>
          </a:p>
          <a:p>
            <a:pPr marL="0" indent="0">
              <a:lnSpc>
                <a:spcPct val="81000"/>
              </a:lnSpc>
              <a:buSzTx/>
              <a:buNone/>
            </a:pPr>
            <a:r>
              <a:t>ARIMA models are generally denoted </a:t>
            </a:r>
            <a:r>
              <a:rPr>
                <a:solidFill>
                  <a:srgbClr val="FF0000"/>
                </a:solidFill>
              </a:rPr>
              <a:t>ARIMA(p,d,q)</a:t>
            </a:r>
            <a:r>
              <a:t> where parameters p, d, and q are non-negative integers, p is the order (number of time lags) of the autoregressive model, d is the degree of differencing (the number of times the data have had past values subtracted), and q is the order of the moving-average model.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标题 1"/>
          <p:cNvSpPr txBox="1"/>
          <p:nvPr>
            <p:ph type="title"/>
          </p:nvPr>
        </p:nvSpPr>
        <p:spPr>
          <a:prstGeom prst="rect">
            <a:avLst/>
          </a:prstGeom>
        </p:spPr>
        <p:txBody>
          <a:bodyPr/>
          <a:lstStyle/>
          <a:p>
            <a:r>
              <a:t>ARIMA</a:t>
            </a:r>
            <a:br/>
            <a:r>
              <a:rPr sz="3200"/>
              <a:t>Practice</a:t>
            </a:r>
            <a:endParaRPr sz="3200"/>
          </a:p>
        </p:txBody>
      </p:sp>
      <p:sp>
        <p:nvSpPr>
          <p:cNvPr id="128" name="内容占位符 4"/>
          <p:cNvSpPr txBox="1"/>
          <p:nvPr>
            <p:ph type="body" idx="1"/>
          </p:nvPr>
        </p:nvSpPr>
        <p:spPr>
          <a:prstGeom prst="rect">
            <a:avLst/>
          </a:prstGeom>
        </p:spPr>
        <p:txBody>
          <a:bodyPr/>
          <a:lstStyle>
            <a:lvl2pPr marL="685800" indent="-228600">
              <a:spcBef>
                <a:spcPts val="500"/>
              </a:spcBef>
              <a:defRPr sz="2400"/>
            </a:lvl2pPr>
          </a:lstStyle>
          <a:p>
            <a:r>
              <a:t>d</a:t>
            </a:r>
          </a:p>
          <a:p>
            <a:pPr lvl="1"/>
            <a:r>
              <a:t>ADF: Augmented Dickey–Fuller test</a:t>
            </a:r>
          </a:p>
        </p:txBody>
      </p:sp>
      <p:pic>
        <p:nvPicPr>
          <p:cNvPr id="129" name="图片 5" descr="图片 5"/>
          <p:cNvPicPr>
            <a:picLocks noChangeAspect="1"/>
          </p:cNvPicPr>
          <p:nvPr/>
        </p:nvPicPr>
        <p:blipFill>
          <a:blip r:embed="rId1"/>
          <a:stretch>
            <a:fillRect/>
          </a:stretch>
        </p:blipFill>
        <p:spPr>
          <a:xfrm>
            <a:off x="1450975" y="2752089"/>
            <a:ext cx="3961766" cy="2799716"/>
          </a:xfrm>
          <a:prstGeom prst="rect">
            <a:avLst/>
          </a:prstGeom>
          <a:ln w="12700">
            <a:miter lim="400000"/>
            <a:headEnd/>
            <a:tailEnd/>
          </a:ln>
        </p:spPr>
      </p:pic>
      <p:pic>
        <p:nvPicPr>
          <p:cNvPr id="130" name="图片 6" descr="图片 6"/>
          <p:cNvPicPr>
            <a:picLocks noChangeAspect="1"/>
          </p:cNvPicPr>
          <p:nvPr/>
        </p:nvPicPr>
        <p:blipFill>
          <a:blip r:embed="rId2"/>
          <a:stretch>
            <a:fillRect/>
          </a:stretch>
        </p:blipFill>
        <p:spPr>
          <a:xfrm>
            <a:off x="2595879" y="5551804"/>
            <a:ext cx="1343026" cy="228601"/>
          </a:xfrm>
          <a:prstGeom prst="rect">
            <a:avLst/>
          </a:prstGeom>
          <a:ln w="12700">
            <a:miter lim="400000"/>
            <a:headEnd/>
            <a:tailEnd/>
          </a:ln>
        </p:spPr>
      </p:pic>
      <p:pic>
        <p:nvPicPr>
          <p:cNvPr id="131" name="图片 7" descr="图片 7"/>
          <p:cNvPicPr>
            <a:picLocks noChangeAspect="1"/>
          </p:cNvPicPr>
          <p:nvPr/>
        </p:nvPicPr>
        <p:blipFill>
          <a:blip r:embed="rId3"/>
          <a:stretch>
            <a:fillRect/>
          </a:stretch>
        </p:blipFill>
        <p:spPr>
          <a:xfrm>
            <a:off x="6493509" y="2804160"/>
            <a:ext cx="3904616" cy="2694940"/>
          </a:xfrm>
          <a:prstGeom prst="rect">
            <a:avLst/>
          </a:prstGeom>
          <a:ln w="12700">
            <a:miter lim="400000"/>
            <a:headEnd/>
            <a:tailEnd/>
          </a:ln>
        </p:spPr>
      </p:pic>
      <p:pic>
        <p:nvPicPr>
          <p:cNvPr id="132" name="图片 8" descr="图片 8"/>
          <p:cNvPicPr>
            <a:picLocks noChangeAspect="1"/>
          </p:cNvPicPr>
          <p:nvPr/>
        </p:nvPicPr>
        <p:blipFill>
          <a:blip r:embed="rId4"/>
          <a:stretch>
            <a:fillRect/>
          </a:stretch>
        </p:blipFill>
        <p:spPr>
          <a:xfrm>
            <a:off x="7421244" y="5551804"/>
            <a:ext cx="2618741" cy="247651"/>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5987</Words>
  <Application>WPS 演示</Application>
  <PresentationFormat/>
  <Paragraphs>199</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Calibri</vt:lpstr>
      <vt:lpstr>Calibri Light</vt:lpstr>
      <vt:lpstr>Arial</vt:lpstr>
      <vt:lpstr>微软雅黑</vt:lpstr>
      <vt:lpstr>Times New Roman</vt:lpstr>
      <vt:lpstr/>
      <vt:lpstr>Arial Unicode MS</vt:lpstr>
      <vt:lpstr>Calibri</vt:lpstr>
      <vt:lpstr>Segoe Print</vt:lpstr>
      <vt:lpstr>Office 主题</vt:lpstr>
      <vt:lpstr>Cash Flow Prediction of Mutual Fund</vt:lpstr>
      <vt:lpstr>Content</vt:lpstr>
      <vt:lpstr>Background Application scenarios </vt:lpstr>
      <vt:lpstr>Background Main Goal</vt:lpstr>
      <vt:lpstr>Background Techniques</vt:lpstr>
      <vt:lpstr>Data preprocess Raw Data</vt:lpstr>
      <vt:lpstr>Data preprocess The amount of purchase and redeem everyday</vt:lpstr>
      <vt:lpstr>ARIMA Autoregressive integrated moving average</vt:lpstr>
      <vt:lpstr>ARIMA Practice</vt:lpstr>
      <vt:lpstr>ARIMA Practice</vt:lpstr>
      <vt:lpstr>ARIMA Resault</vt:lpstr>
      <vt:lpstr>ARIMA Resault</vt:lpstr>
      <vt:lpstr>ARIMA Analysis</vt:lpstr>
      <vt:lpstr>ARIMA Further</vt:lpstr>
      <vt:lpstr>CNN Convolutional neural network</vt:lpstr>
      <vt:lpstr>CNN Resault</vt:lpstr>
      <vt:lpstr>CNN Resault</vt:lpstr>
      <vt:lpstr>CNN Analysis</vt:lpstr>
      <vt:lpstr>CNN Further</vt:lpstr>
      <vt:lpstr>RNN</vt:lpstr>
      <vt:lpstr>LSTM - a special RNN</vt:lpstr>
      <vt:lpstr>LSTM core idea - cell states</vt:lpstr>
      <vt:lpstr>LSTM core idea - gates</vt:lpstr>
      <vt:lpstr>LSTM - Cash in flow prediction</vt:lpstr>
      <vt:lpstr>LSTM - Cash in flow prediction</vt:lpstr>
      <vt:lpstr>LSTM-disadvantage</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Flow Prediction of Mutual Fund</dc:title>
  <dc:creator/>
  <cp:lastModifiedBy>Administrator</cp:lastModifiedBy>
  <cp:revision>18</cp:revision>
  <dcterms:created xsi:type="dcterms:W3CDTF">2018-05-22T14:50:00Z</dcterms:created>
  <dcterms:modified xsi:type="dcterms:W3CDTF">2018-05-22T18:46:01Z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