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61" r:id="rId2"/>
    <p:sldId id="273" r:id="rId3"/>
    <p:sldId id="274" r:id="rId4"/>
    <p:sldId id="275" r:id="rId5"/>
    <p:sldId id="276" r:id="rId6"/>
    <p:sldId id="277" r:id="rId7"/>
    <p:sldId id="279" r:id="rId8"/>
    <p:sldId id="278" r:id="rId9"/>
    <p:sldId id="280" r:id="rId10"/>
    <p:sldId id="281" r:id="rId11"/>
    <p:sldId id="282" r:id="rId12"/>
    <p:sldId id="283" r:id="rId13"/>
    <p:sldId id="284" r:id="rId14"/>
    <p:sldId id="286" r:id="rId15"/>
    <p:sldId id="285"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6" autoAdjust="0"/>
    <p:restoredTop sz="94706" autoAdjust="0"/>
  </p:normalViewPr>
  <p:slideViewPr>
    <p:cSldViewPr snapToGrid="0">
      <p:cViewPr varScale="1">
        <p:scale>
          <a:sx n="117" d="100"/>
          <a:sy n="117" d="100"/>
        </p:scale>
        <p:origin x="120" y="150"/>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2/24/2021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2/24/2021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2/24/2021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2/24/2021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2/24/2021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2/24/2021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2/24/2021</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2/24/2021</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2/24/2021</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2/24/2021</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2/24/2021</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INFO251 – Applied Machine Learning</a:t>
            </a:r>
          </a:p>
        </p:txBody>
      </p:sp>
      <p:sp>
        <p:nvSpPr>
          <p:cNvPr id="3" name="Subtitle 2"/>
          <p:cNvSpPr>
            <a:spLocks noGrp="1"/>
          </p:cNvSpPr>
          <p:nvPr>
            <p:ph type="subTitle" idx="1"/>
          </p:nvPr>
        </p:nvSpPr>
        <p:spPr>
          <a:xfrm>
            <a:off x="1293845" y="5432563"/>
            <a:ext cx="9604310" cy="807369"/>
          </a:xfrm>
        </p:spPr>
        <p:txBody>
          <a:bodyPr/>
          <a:lstStyle/>
          <a:p>
            <a:r>
              <a:rPr lang="en-US" dirty="0"/>
              <a:t>Lab 5</a:t>
            </a:r>
          </a:p>
          <a:p>
            <a:r>
              <a:rPr lang="en-US" b="1" dirty="0"/>
              <a:t>Qutub Khan Vajihi</a:t>
            </a:r>
          </a:p>
          <a:p>
            <a:endParaRPr lang="en-US" dirty="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6CDB4FE-DDA3-43DB-80E4-AB9D8549F9B7}"/>
              </a:ext>
            </a:extLst>
          </p:cNvPr>
          <p:cNvPicPr>
            <a:picLocks noGrp="1" noChangeAspect="1"/>
          </p:cNvPicPr>
          <p:nvPr>
            <p:ph sz="half" idx="1"/>
          </p:nvPr>
        </p:nvPicPr>
        <p:blipFill>
          <a:blip r:embed="rId2"/>
          <a:stretch>
            <a:fillRect/>
          </a:stretch>
        </p:blipFill>
        <p:spPr>
          <a:xfrm>
            <a:off x="2891980" y="960033"/>
            <a:ext cx="5856515" cy="706924"/>
          </a:xfrm>
          <a:prstGeom prst="rect">
            <a:avLst/>
          </a:prstGeom>
        </p:spPr>
      </p:pic>
      <p:pic>
        <p:nvPicPr>
          <p:cNvPr id="8" name="Picture 7">
            <a:extLst>
              <a:ext uri="{FF2B5EF4-FFF2-40B4-BE49-F238E27FC236}">
                <a16:creationId xmlns:a16="http://schemas.microsoft.com/office/drawing/2014/main" id="{44E0BC76-4496-4E6E-8D3D-DB8E9D4AC1EC}"/>
              </a:ext>
            </a:extLst>
          </p:cNvPr>
          <p:cNvPicPr>
            <a:picLocks noChangeAspect="1"/>
          </p:cNvPicPr>
          <p:nvPr/>
        </p:nvPicPr>
        <p:blipFill>
          <a:blip r:embed="rId3"/>
          <a:stretch>
            <a:fillRect/>
          </a:stretch>
        </p:blipFill>
        <p:spPr>
          <a:xfrm>
            <a:off x="2647499" y="1945640"/>
            <a:ext cx="6439799" cy="2591162"/>
          </a:xfrm>
          <a:prstGeom prst="rect">
            <a:avLst/>
          </a:prstGeom>
        </p:spPr>
      </p:pic>
      <p:sp>
        <p:nvSpPr>
          <p:cNvPr id="9" name="TextBox 8">
            <a:extLst>
              <a:ext uri="{FF2B5EF4-FFF2-40B4-BE49-F238E27FC236}">
                <a16:creationId xmlns:a16="http://schemas.microsoft.com/office/drawing/2014/main" id="{9CA84DD2-3FC3-4AFB-8305-99CF77A759FC}"/>
              </a:ext>
            </a:extLst>
          </p:cNvPr>
          <p:cNvSpPr txBox="1"/>
          <p:nvPr/>
        </p:nvSpPr>
        <p:spPr>
          <a:xfrm>
            <a:off x="1787979" y="4960773"/>
            <a:ext cx="8866530" cy="646331"/>
          </a:xfrm>
          <a:prstGeom prst="rect">
            <a:avLst/>
          </a:prstGeom>
          <a:noFill/>
        </p:spPr>
        <p:txBody>
          <a:bodyPr wrap="none" rtlCol="0">
            <a:spAutoFit/>
          </a:bodyPr>
          <a:lstStyle/>
          <a:p>
            <a:r>
              <a:rPr lang="en-US" dirty="0"/>
              <a:t>By adding a regularization cost, we are essentially forcing the parameters to go down</a:t>
            </a:r>
          </a:p>
          <a:p>
            <a:r>
              <a:rPr lang="en-US" dirty="0"/>
              <a:t>in magnitude, or sometimes even become 0. In a way, you switch some of them off. </a:t>
            </a:r>
          </a:p>
        </p:txBody>
      </p:sp>
    </p:spTree>
    <p:extLst>
      <p:ext uri="{BB962C8B-B14F-4D97-AF65-F5344CB8AC3E}">
        <p14:creationId xmlns:p14="http://schemas.microsoft.com/office/powerpoint/2010/main" val="1326248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63DFC-5717-4E8E-8363-20584F4E1BB9}"/>
              </a:ext>
            </a:extLst>
          </p:cNvPr>
          <p:cNvSpPr>
            <a:spLocks noGrp="1"/>
          </p:cNvSpPr>
          <p:nvPr>
            <p:ph type="title"/>
          </p:nvPr>
        </p:nvSpPr>
        <p:spPr/>
        <p:txBody>
          <a:bodyPr/>
          <a:lstStyle/>
          <a:p>
            <a:r>
              <a:rPr lang="en-US" dirty="0"/>
              <a:t>Ridge Regularization</a:t>
            </a:r>
          </a:p>
        </p:txBody>
      </p:sp>
      <p:sp>
        <p:nvSpPr>
          <p:cNvPr id="3" name="Content Placeholder 2">
            <a:extLst>
              <a:ext uri="{FF2B5EF4-FFF2-40B4-BE49-F238E27FC236}">
                <a16:creationId xmlns:a16="http://schemas.microsoft.com/office/drawing/2014/main" id="{A0E1C70C-9035-4BE2-8923-14152954960D}"/>
              </a:ext>
            </a:extLst>
          </p:cNvPr>
          <p:cNvSpPr>
            <a:spLocks noGrp="1"/>
          </p:cNvSpPr>
          <p:nvPr>
            <p:ph sz="half" idx="1"/>
          </p:nvPr>
        </p:nvSpPr>
        <p:spPr>
          <a:xfrm>
            <a:off x="1295399" y="1981199"/>
            <a:ext cx="9122229" cy="3810001"/>
          </a:xfrm>
        </p:spPr>
        <p:txBody>
          <a:bodyPr>
            <a:normAutofit fontScale="85000" lnSpcReduction="20000"/>
          </a:bodyPr>
          <a:lstStyle/>
          <a:p>
            <a:r>
              <a:rPr lang="en-US" dirty="0"/>
              <a:t>So in the context of OLS, here is our loss function again –</a:t>
            </a:r>
          </a:p>
          <a:p>
            <a:endParaRPr lang="en-US" dirty="0"/>
          </a:p>
          <a:p>
            <a:endParaRPr lang="en-US" dirty="0"/>
          </a:p>
          <a:p>
            <a:r>
              <a:rPr lang="en-US" dirty="0"/>
              <a:t>When we add a L2-norm penalty, we get this – </a:t>
            </a:r>
          </a:p>
          <a:p>
            <a:endParaRPr lang="en-US" dirty="0"/>
          </a:p>
          <a:p>
            <a:endParaRPr lang="en-US" dirty="0"/>
          </a:p>
          <a:p>
            <a:r>
              <a:rPr lang="en-US" dirty="0"/>
              <a:t>Lambda is the regularization parameter, and beta-squared is the penalty.</a:t>
            </a:r>
            <a:endParaRPr lang="en-US" sz="1900" dirty="0"/>
          </a:p>
          <a:p>
            <a:r>
              <a:rPr lang="en-US" dirty="0"/>
              <a:t>Remember to normalize data!</a:t>
            </a:r>
            <a:br>
              <a:rPr lang="en-US" dirty="0"/>
            </a:br>
            <a:br>
              <a:rPr lang="en-US" dirty="0"/>
            </a:br>
            <a:r>
              <a:rPr lang="en-US" dirty="0"/>
              <a:t> </a:t>
            </a:r>
            <a:br>
              <a:rPr lang="en-US" dirty="0"/>
            </a:br>
            <a:endParaRPr lang="en-US" dirty="0"/>
          </a:p>
        </p:txBody>
      </p:sp>
      <p:pic>
        <p:nvPicPr>
          <p:cNvPr id="6" name="Picture 5">
            <a:extLst>
              <a:ext uri="{FF2B5EF4-FFF2-40B4-BE49-F238E27FC236}">
                <a16:creationId xmlns:a16="http://schemas.microsoft.com/office/drawing/2014/main" id="{F18C5681-11FE-4BC1-B5C3-0CAF78F246C6}"/>
              </a:ext>
            </a:extLst>
          </p:cNvPr>
          <p:cNvPicPr>
            <a:picLocks noChangeAspect="1"/>
          </p:cNvPicPr>
          <p:nvPr/>
        </p:nvPicPr>
        <p:blipFill rotWithShape="1">
          <a:blip r:embed="rId2"/>
          <a:srcRect r="20831"/>
          <a:stretch/>
        </p:blipFill>
        <p:spPr>
          <a:xfrm>
            <a:off x="1774372" y="2212197"/>
            <a:ext cx="3165020" cy="807433"/>
          </a:xfrm>
          <a:prstGeom prst="rect">
            <a:avLst/>
          </a:prstGeom>
        </p:spPr>
      </p:pic>
      <p:pic>
        <p:nvPicPr>
          <p:cNvPr id="7" name="Picture 6">
            <a:extLst>
              <a:ext uri="{FF2B5EF4-FFF2-40B4-BE49-F238E27FC236}">
                <a16:creationId xmlns:a16="http://schemas.microsoft.com/office/drawing/2014/main" id="{98AC420B-09EC-4E6F-A9EB-D6B540AB8556}"/>
              </a:ext>
            </a:extLst>
          </p:cNvPr>
          <p:cNvPicPr>
            <a:picLocks noChangeAspect="1"/>
          </p:cNvPicPr>
          <p:nvPr/>
        </p:nvPicPr>
        <p:blipFill>
          <a:blip r:embed="rId2"/>
          <a:stretch>
            <a:fillRect/>
          </a:stretch>
        </p:blipFill>
        <p:spPr>
          <a:xfrm>
            <a:off x="1774372" y="3437757"/>
            <a:ext cx="3997778" cy="807433"/>
          </a:xfrm>
          <a:prstGeom prst="rect">
            <a:avLst/>
          </a:prstGeom>
        </p:spPr>
      </p:pic>
      <p:pic>
        <p:nvPicPr>
          <p:cNvPr id="9" name="Picture 8">
            <a:extLst>
              <a:ext uri="{FF2B5EF4-FFF2-40B4-BE49-F238E27FC236}">
                <a16:creationId xmlns:a16="http://schemas.microsoft.com/office/drawing/2014/main" id="{9F9A8710-2A55-43B6-9747-C3D178A42FD6}"/>
              </a:ext>
            </a:extLst>
          </p:cNvPr>
          <p:cNvPicPr>
            <a:picLocks noChangeAspect="1"/>
          </p:cNvPicPr>
          <p:nvPr/>
        </p:nvPicPr>
        <p:blipFill>
          <a:blip r:embed="rId3"/>
          <a:stretch>
            <a:fillRect/>
          </a:stretch>
        </p:blipFill>
        <p:spPr>
          <a:xfrm>
            <a:off x="7479694" y="1355271"/>
            <a:ext cx="3784701" cy="2742810"/>
          </a:xfrm>
          <a:prstGeom prst="rect">
            <a:avLst/>
          </a:prstGeom>
        </p:spPr>
      </p:pic>
    </p:spTree>
    <p:extLst>
      <p:ext uri="{BB962C8B-B14F-4D97-AF65-F5344CB8AC3E}">
        <p14:creationId xmlns:p14="http://schemas.microsoft.com/office/powerpoint/2010/main" val="2300153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63DFC-5717-4E8E-8363-20584F4E1BB9}"/>
              </a:ext>
            </a:extLst>
          </p:cNvPr>
          <p:cNvSpPr>
            <a:spLocks noGrp="1"/>
          </p:cNvSpPr>
          <p:nvPr>
            <p:ph type="title"/>
          </p:nvPr>
        </p:nvSpPr>
        <p:spPr/>
        <p:txBody>
          <a:bodyPr/>
          <a:lstStyle/>
          <a:p>
            <a:r>
              <a:rPr lang="en-US" dirty="0"/>
              <a:t>Lasso Regularization</a:t>
            </a:r>
          </a:p>
        </p:txBody>
      </p:sp>
      <p:sp>
        <p:nvSpPr>
          <p:cNvPr id="3" name="Content Placeholder 2">
            <a:extLst>
              <a:ext uri="{FF2B5EF4-FFF2-40B4-BE49-F238E27FC236}">
                <a16:creationId xmlns:a16="http://schemas.microsoft.com/office/drawing/2014/main" id="{A0E1C70C-9035-4BE2-8923-14152954960D}"/>
              </a:ext>
            </a:extLst>
          </p:cNvPr>
          <p:cNvSpPr>
            <a:spLocks noGrp="1"/>
          </p:cNvSpPr>
          <p:nvPr>
            <p:ph sz="half" idx="1"/>
          </p:nvPr>
        </p:nvSpPr>
        <p:spPr>
          <a:xfrm>
            <a:off x="1295400" y="1981199"/>
            <a:ext cx="7048500" cy="3995058"/>
          </a:xfrm>
        </p:spPr>
        <p:txBody>
          <a:bodyPr>
            <a:normAutofit fontScale="77500" lnSpcReduction="20000"/>
          </a:bodyPr>
          <a:lstStyle/>
          <a:p>
            <a:r>
              <a:rPr lang="en-US" sz="1800" i="1" dirty="0"/>
              <a:t>LASSO - least absolute shrinkage and selection operator</a:t>
            </a:r>
          </a:p>
          <a:p>
            <a:r>
              <a:rPr lang="en-US" sz="1800" dirty="0"/>
              <a:t>Here the penalty is L1-norm– </a:t>
            </a:r>
          </a:p>
          <a:p>
            <a:endParaRPr lang="en-US" sz="1800" dirty="0"/>
          </a:p>
          <a:p>
            <a:endParaRPr lang="en-US" sz="1800" dirty="0"/>
          </a:p>
          <a:p>
            <a:r>
              <a:rPr lang="en-US" sz="1800" dirty="0"/>
              <a:t>In Lasso, as we increase the lambda the weights shrink, as in ridge, but in a way such that more and more coef. become precisely zero, unlike in ridge.</a:t>
            </a:r>
          </a:p>
          <a:p>
            <a:r>
              <a:rPr lang="en-US" sz="1800" dirty="0"/>
              <a:t>Why?</a:t>
            </a:r>
          </a:p>
          <a:p>
            <a:pPr lvl="1"/>
            <a:r>
              <a:rPr lang="en-US" dirty="0"/>
              <a:t>Gradient of </a:t>
            </a:r>
            <a:r>
              <a:rPr lang="en-US" dirty="0" err="1"/>
              <a:t>regularizer</a:t>
            </a:r>
            <a:r>
              <a:rPr lang="en-US" dirty="0"/>
              <a:t> term is constant lambda always, unlike ridge.</a:t>
            </a:r>
          </a:p>
          <a:p>
            <a:pPr lvl="1"/>
            <a:r>
              <a:rPr lang="en-US" dirty="0"/>
              <a:t>So the pressure to reduce weights is also constant. Therefore, they will drop to zero.</a:t>
            </a:r>
          </a:p>
          <a:p>
            <a:pPr lvl="1"/>
            <a:r>
              <a:rPr lang="en-US" dirty="0"/>
              <a:t>However in Ridge, pressure to reduce weight decreases as weight decreases – so the weights will tend to zero but not reach exact zero, they will just get small. </a:t>
            </a:r>
            <a:br>
              <a:rPr lang="en-US" dirty="0"/>
            </a:br>
            <a:br>
              <a:rPr lang="en-US" dirty="0"/>
            </a:br>
            <a:r>
              <a:rPr lang="en-US" dirty="0"/>
              <a:t> </a:t>
            </a:r>
            <a:br>
              <a:rPr lang="en-US" dirty="0"/>
            </a:br>
            <a:endParaRPr lang="en-US" dirty="0"/>
          </a:p>
        </p:txBody>
      </p:sp>
      <p:pic>
        <p:nvPicPr>
          <p:cNvPr id="5" name="Picture 4">
            <a:extLst>
              <a:ext uri="{FF2B5EF4-FFF2-40B4-BE49-F238E27FC236}">
                <a16:creationId xmlns:a16="http://schemas.microsoft.com/office/drawing/2014/main" id="{D908A7F9-9F48-470D-8664-5047FA60913C}"/>
              </a:ext>
            </a:extLst>
          </p:cNvPr>
          <p:cNvPicPr>
            <a:picLocks noChangeAspect="1"/>
          </p:cNvPicPr>
          <p:nvPr/>
        </p:nvPicPr>
        <p:blipFill>
          <a:blip r:embed="rId2"/>
          <a:stretch>
            <a:fillRect/>
          </a:stretch>
        </p:blipFill>
        <p:spPr>
          <a:xfrm>
            <a:off x="1672593" y="2575753"/>
            <a:ext cx="4072919" cy="853247"/>
          </a:xfrm>
          <a:prstGeom prst="rect">
            <a:avLst/>
          </a:prstGeom>
        </p:spPr>
      </p:pic>
      <p:pic>
        <p:nvPicPr>
          <p:cNvPr id="10" name="Picture 9">
            <a:extLst>
              <a:ext uri="{FF2B5EF4-FFF2-40B4-BE49-F238E27FC236}">
                <a16:creationId xmlns:a16="http://schemas.microsoft.com/office/drawing/2014/main" id="{129CFB7A-2D48-4BBD-B849-F67FAF413E14}"/>
              </a:ext>
            </a:extLst>
          </p:cNvPr>
          <p:cNvPicPr>
            <a:picLocks noChangeAspect="1"/>
          </p:cNvPicPr>
          <p:nvPr/>
        </p:nvPicPr>
        <p:blipFill>
          <a:blip r:embed="rId3"/>
          <a:stretch>
            <a:fillRect/>
          </a:stretch>
        </p:blipFill>
        <p:spPr>
          <a:xfrm>
            <a:off x="8119082" y="1762908"/>
            <a:ext cx="4072918" cy="2969703"/>
          </a:xfrm>
          <a:prstGeom prst="rect">
            <a:avLst/>
          </a:prstGeom>
        </p:spPr>
      </p:pic>
    </p:spTree>
    <p:extLst>
      <p:ext uri="{BB962C8B-B14F-4D97-AF65-F5344CB8AC3E}">
        <p14:creationId xmlns:p14="http://schemas.microsoft.com/office/powerpoint/2010/main" val="25926092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343A5-AA7B-44A7-AB54-0E90FDD5ADFE}"/>
              </a:ext>
            </a:extLst>
          </p:cNvPr>
          <p:cNvSpPr>
            <a:spLocks noGrp="1"/>
          </p:cNvSpPr>
          <p:nvPr>
            <p:ph type="title"/>
          </p:nvPr>
        </p:nvSpPr>
        <p:spPr/>
        <p:txBody>
          <a:bodyPr/>
          <a:lstStyle/>
          <a:p>
            <a:r>
              <a:rPr lang="en-US" dirty="0"/>
              <a:t>Ridge vs Lasso </a:t>
            </a:r>
          </a:p>
        </p:txBody>
      </p:sp>
      <p:pic>
        <p:nvPicPr>
          <p:cNvPr id="6" name="Picture 5">
            <a:extLst>
              <a:ext uri="{FF2B5EF4-FFF2-40B4-BE49-F238E27FC236}">
                <a16:creationId xmlns:a16="http://schemas.microsoft.com/office/drawing/2014/main" id="{4EB1E632-1E5D-41DF-B865-2F840453032E}"/>
              </a:ext>
            </a:extLst>
          </p:cNvPr>
          <p:cNvPicPr>
            <a:picLocks noChangeAspect="1"/>
          </p:cNvPicPr>
          <p:nvPr/>
        </p:nvPicPr>
        <p:blipFill>
          <a:blip r:embed="rId2"/>
          <a:stretch>
            <a:fillRect/>
          </a:stretch>
        </p:blipFill>
        <p:spPr>
          <a:xfrm>
            <a:off x="1368760" y="1915807"/>
            <a:ext cx="9527840" cy="3838445"/>
          </a:xfrm>
          <a:prstGeom prst="rect">
            <a:avLst/>
          </a:prstGeom>
        </p:spPr>
      </p:pic>
    </p:spTree>
    <p:extLst>
      <p:ext uri="{BB962C8B-B14F-4D97-AF65-F5344CB8AC3E}">
        <p14:creationId xmlns:p14="http://schemas.microsoft.com/office/powerpoint/2010/main" val="979273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623DF-AF37-4D5F-AFD3-F476821AA8C8}"/>
              </a:ext>
            </a:extLst>
          </p:cNvPr>
          <p:cNvSpPr>
            <a:spLocks noGrp="1"/>
          </p:cNvSpPr>
          <p:nvPr>
            <p:ph type="title"/>
          </p:nvPr>
        </p:nvSpPr>
        <p:spPr/>
        <p:txBody>
          <a:bodyPr/>
          <a:lstStyle/>
          <a:p>
            <a:r>
              <a:rPr lang="en-US" dirty="0"/>
              <a:t>There’s more! Elastic Net Regularization</a:t>
            </a:r>
          </a:p>
        </p:txBody>
      </p:sp>
      <p:sp>
        <p:nvSpPr>
          <p:cNvPr id="3" name="Content Placeholder 2">
            <a:extLst>
              <a:ext uri="{FF2B5EF4-FFF2-40B4-BE49-F238E27FC236}">
                <a16:creationId xmlns:a16="http://schemas.microsoft.com/office/drawing/2014/main" id="{B2C6215B-0EA7-4E76-89BD-97C48FC986B7}"/>
              </a:ext>
            </a:extLst>
          </p:cNvPr>
          <p:cNvSpPr>
            <a:spLocks noGrp="1"/>
          </p:cNvSpPr>
          <p:nvPr>
            <p:ph sz="half" idx="1"/>
          </p:nvPr>
        </p:nvSpPr>
        <p:spPr>
          <a:xfrm>
            <a:off x="1295399" y="1981199"/>
            <a:ext cx="9416143" cy="3810001"/>
          </a:xfrm>
        </p:spPr>
        <p:txBody>
          <a:bodyPr/>
          <a:lstStyle/>
          <a:p>
            <a:r>
              <a:rPr lang="en-US" dirty="0"/>
              <a:t>Lasso and Ridge both have pros and cons - </a:t>
            </a:r>
          </a:p>
          <a:p>
            <a:pPr lvl="1"/>
            <a:r>
              <a:rPr lang="en-US" dirty="0"/>
              <a:t>Ridge is differentiable (also a nice closed form solution). But Ridge cannot be used for variable selection. </a:t>
            </a:r>
          </a:p>
          <a:p>
            <a:pPr lvl="1"/>
            <a:r>
              <a:rPr lang="en-US" dirty="0"/>
              <a:t>Lasso is not differentiable. But Lasso can eliminate features. But it does not work well with multicollinearity. </a:t>
            </a:r>
          </a:p>
          <a:p>
            <a:r>
              <a:rPr lang="en-US" dirty="0"/>
              <a:t>Elastic Net linearly combines L1 and L2 penalties – </a:t>
            </a:r>
            <a:br>
              <a:rPr lang="en-US" dirty="0"/>
            </a:br>
            <a:endParaRPr lang="en-US" dirty="0"/>
          </a:p>
          <a:p>
            <a:endParaRPr lang="en-US" dirty="0"/>
          </a:p>
        </p:txBody>
      </p:sp>
      <p:pic>
        <p:nvPicPr>
          <p:cNvPr id="6" name="Picture 5">
            <a:extLst>
              <a:ext uri="{FF2B5EF4-FFF2-40B4-BE49-F238E27FC236}">
                <a16:creationId xmlns:a16="http://schemas.microsoft.com/office/drawing/2014/main" id="{350D93ED-D284-41B8-A02B-D7BC0AFB68FE}"/>
              </a:ext>
            </a:extLst>
          </p:cNvPr>
          <p:cNvPicPr>
            <a:picLocks noChangeAspect="1"/>
          </p:cNvPicPr>
          <p:nvPr/>
        </p:nvPicPr>
        <p:blipFill>
          <a:blip r:embed="rId2"/>
          <a:stretch>
            <a:fillRect/>
          </a:stretch>
        </p:blipFill>
        <p:spPr>
          <a:xfrm>
            <a:off x="1537608" y="4201858"/>
            <a:ext cx="4868333" cy="566085"/>
          </a:xfrm>
          <a:prstGeom prst="rect">
            <a:avLst/>
          </a:prstGeom>
        </p:spPr>
      </p:pic>
    </p:spTree>
    <p:extLst>
      <p:ext uri="{BB962C8B-B14F-4D97-AF65-F5344CB8AC3E}">
        <p14:creationId xmlns:p14="http://schemas.microsoft.com/office/powerpoint/2010/main" val="210734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80D0B-B4E4-47D1-86AA-E92B5AECB9A7}"/>
              </a:ext>
            </a:extLst>
          </p:cNvPr>
          <p:cNvSpPr>
            <a:spLocks noGrp="1"/>
          </p:cNvSpPr>
          <p:nvPr>
            <p:ph type="title"/>
          </p:nvPr>
        </p:nvSpPr>
        <p:spPr/>
        <p:txBody>
          <a:bodyPr/>
          <a:lstStyle/>
          <a:p>
            <a:r>
              <a:rPr lang="en-US" dirty="0"/>
              <a:t>So what is the point of all this again?</a:t>
            </a:r>
          </a:p>
        </p:txBody>
      </p:sp>
      <p:sp>
        <p:nvSpPr>
          <p:cNvPr id="3" name="Content Placeholder 2">
            <a:extLst>
              <a:ext uri="{FF2B5EF4-FFF2-40B4-BE49-F238E27FC236}">
                <a16:creationId xmlns:a16="http://schemas.microsoft.com/office/drawing/2014/main" id="{7C8520FC-5CCB-4A7D-8586-D7BB01D43CA5}"/>
              </a:ext>
            </a:extLst>
          </p:cNvPr>
          <p:cNvSpPr>
            <a:spLocks noGrp="1"/>
          </p:cNvSpPr>
          <p:nvPr>
            <p:ph sz="half" idx="1"/>
          </p:nvPr>
        </p:nvSpPr>
        <p:spPr>
          <a:xfrm>
            <a:off x="1295400" y="1981199"/>
            <a:ext cx="9220200" cy="3810001"/>
          </a:xfrm>
        </p:spPr>
        <p:txBody>
          <a:bodyPr/>
          <a:lstStyle/>
          <a:p>
            <a:r>
              <a:rPr lang="en-US" dirty="0"/>
              <a:t>Overfitting is bad! </a:t>
            </a:r>
          </a:p>
          <a:p>
            <a:r>
              <a:rPr lang="en-US" dirty="0"/>
              <a:t>Modeling is difficult when you have too many features.</a:t>
            </a:r>
          </a:p>
          <a:p>
            <a:r>
              <a:rPr lang="en-US" dirty="0"/>
              <a:t>Regularization gives you a way of parametrically controlling the model complexity. </a:t>
            </a:r>
          </a:p>
          <a:p>
            <a:r>
              <a:rPr lang="en-US" dirty="0" err="1"/>
              <a:t>Ofcourse</a:t>
            </a:r>
            <a:r>
              <a:rPr lang="en-US" dirty="0"/>
              <a:t>, there are tradeoffs – increased bias, decreased variance.</a:t>
            </a:r>
          </a:p>
          <a:p>
            <a:r>
              <a:rPr lang="en-US" dirty="0"/>
              <a:t>Best way to find the optimal lambda? Cross-Validation!</a:t>
            </a:r>
          </a:p>
          <a:p>
            <a:endParaRPr lang="en-US" dirty="0"/>
          </a:p>
        </p:txBody>
      </p:sp>
    </p:spTree>
    <p:extLst>
      <p:ext uri="{BB962C8B-B14F-4D97-AF65-F5344CB8AC3E}">
        <p14:creationId xmlns:p14="http://schemas.microsoft.com/office/powerpoint/2010/main" val="103176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DC3B3A-825A-4A7D-8092-D9286460D927}"/>
              </a:ext>
            </a:extLst>
          </p:cNvPr>
          <p:cNvSpPr>
            <a:spLocks noGrp="1"/>
          </p:cNvSpPr>
          <p:nvPr>
            <p:ph type="title"/>
          </p:nvPr>
        </p:nvSpPr>
        <p:spPr/>
        <p:txBody>
          <a:bodyPr>
            <a:normAutofit/>
          </a:bodyPr>
          <a:lstStyle/>
          <a:p>
            <a:r>
              <a:rPr lang="en-US" sz="3200" dirty="0"/>
              <a:t>Over to the notebook.</a:t>
            </a:r>
          </a:p>
        </p:txBody>
      </p:sp>
    </p:spTree>
    <p:extLst>
      <p:ext uri="{BB962C8B-B14F-4D97-AF65-F5344CB8AC3E}">
        <p14:creationId xmlns:p14="http://schemas.microsoft.com/office/powerpoint/2010/main" val="236229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9" name="Content Placeholder 2">
            <a:extLst>
              <a:ext uri="{FF2B5EF4-FFF2-40B4-BE49-F238E27FC236}">
                <a16:creationId xmlns:a16="http://schemas.microsoft.com/office/drawing/2014/main" id="{4C6A5D06-7835-4069-A8AE-026A463C59D5}"/>
              </a:ext>
            </a:extLst>
          </p:cNvPr>
          <p:cNvSpPr txBox="1">
            <a:spLocks/>
          </p:cNvSpPr>
          <p:nvPr/>
        </p:nvSpPr>
        <p:spPr>
          <a:xfrm>
            <a:off x="1447800" y="2133601"/>
            <a:ext cx="9601200" cy="38099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en-US" dirty="0"/>
              <a:t>PS4 has been released yesterday ; due 17</a:t>
            </a:r>
            <a:r>
              <a:rPr lang="en-US" baseline="30000" dirty="0"/>
              <a:t>th</a:t>
            </a:r>
            <a:r>
              <a:rPr lang="en-US" dirty="0"/>
              <a:t> March 11:59PM PST.</a:t>
            </a:r>
          </a:p>
          <a:p>
            <a:r>
              <a:rPr lang="en-US" dirty="0"/>
              <a:t>You will be implementing gradient descent from scratch. You’d want to optimize your code by using vectorization wherever possible. Else it make take too long to run!</a:t>
            </a:r>
          </a:p>
          <a:p>
            <a:r>
              <a:rPr lang="en-US" dirty="0"/>
              <a:t>10 students signed up for 7AM alternate quiz timings and we have reached out to them for confirmation. If you haven’t got the email, you’re taking it at the regular time at 9:40AM. </a:t>
            </a:r>
          </a:p>
          <a:p>
            <a:endParaRPr lang="en-US" dirty="0"/>
          </a:p>
        </p:txBody>
      </p:sp>
    </p:spTree>
    <p:extLst>
      <p:ext uri="{BB962C8B-B14F-4D97-AF65-F5344CB8AC3E}">
        <p14:creationId xmlns:p14="http://schemas.microsoft.com/office/powerpoint/2010/main" val="505895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915F-78AD-46B3-A010-D8B9B638BCB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DC5ECD5-9D8C-43A4-BE47-7E7EBA4CDB6A}"/>
              </a:ext>
            </a:extLst>
          </p:cNvPr>
          <p:cNvSpPr>
            <a:spLocks noGrp="1"/>
          </p:cNvSpPr>
          <p:nvPr>
            <p:ph idx="1"/>
          </p:nvPr>
        </p:nvSpPr>
        <p:spPr/>
        <p:txBody>
          <a:bodyPr/>
          <a:lstStyle/>
          <a:p>
            <a:r>
              <a:rPr lang="en-US" dirty="0"/>
              <a:t>Revisiting Overfitting</a:t>
            </a:r>
          </a:p>
          <a:p>
            <a:r>
              <a:rPr lang="en-US" dirty="0"/>
              <a:t>Regularization</a:t>
            </a:r>
          </a:p>
          <a:p>
            <a:pPr lvl="1"/>
            <a:r>
              <a:rPr lang="en-US" dirty="0"/>
              <a:t>Ridge / L2</a:t>
            </a:r>
          </a:p>
          <a:p>
            <a:pPr lvl="1"/>
            <a:r>
              <a:rPr lang="en-US" dirty="0"/>
              <a:t>Lasso / L1</a:t>
            </a:r>
          </a:p>
          <a:p>
            <a:r>
              <a:rPr lang="en-US" dirty="0"/>
              <a:t>Notebook – Regularization using </a:t>
            </a:r>
            <a:r>
              <a:rPr lang="en-US" dirty="0" err="1"/>
              <a:t>sklearn</a:t>
            </a:r>
            <a:endParaRPr lang="en-US" dirty="0"/>
          </a:p>
        </p:txBody>
      </p:sp>
    </p:spTree>
    <p:extLst>
      <p:ext uri="{BB962C8B-B14F-4D97-AF65-F5344CB8AC3E}">
        <p14:creationId xmlns:p14="http://schemas.microsoft.com/office/powerpoint/2010/main" val="1795468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202C2-0684-42DB-9DCC-5C9716671A6E}"/>
              </a:ext>
            </a:extLst>
          </p:cNvPr>
          <p:cNvSpPr>
            <a:spLocks noGrp="1"/>
          </p:cNvSpPr>
          <p:nvPr>
            <p:ph type="title"/>
          </p:nvPr>
        </p:nvSpPr>
        <p:spPr>
          <a:xfrm>
            <a:off x="1295400" y="503853"/>
            <a:ext cx="9601200" cy="1142385"/>
          </a:xfrm>
        </p:spPr>
        <p:txBody>
          <a:bodyPr anchor="b">
            <a:normAutofit/>
          </a:bodyPr>
          <a:lstStyle/>
          <a:p>
            <a:r>
              <a:rPr lang="en-US" dirty="0"/>
              <a:t>So. Overfitting?</a:t>
            </a:r>
          </a:p>
        </p:txBody>
      </p:sp>
      <p:sp>
        <p:nvSpPr>
          <p:cNvPr id="3" name="Content Placeholder 2">
            <a:extLst>
              <a:ext uri="{FF2B5EF4-FFF2-40B4-BE49-F238E27FC236}">
                <a16:creationId xmlns:a16="http://schemas.microsoft.com/office/drawing/2014/main" id="{68219298-7310-4958-B750-06E2CB663110}"/>
              </a:ext>
            </a:extLst>
          </p:cNvPr>
          <p:cNvSpPr>
            <a:spLocks noGrp="1"/>
          </p:cNvSpPr>
          <p:nvPr>
            <p:ph sz="half" idx="1"/>
          </p:nvPr>
        </p:nvSpPr>
        <p:spPr>
          <a:xfrm>
            <a:off x="1295399" y="1981199"/>
            <a:ext cx="9350829" cy="3810001"/>
          </a:xfrm>
        </p:spPr>
        <p:txBody>
          <a:bodyPr>
            <a:normAutofit/>
          </a:bodyPr>
          <a:lstStyle/>
          <a:p>
            <a:r>
              <a:rPr lang="en-US" dirty="0"/>
              <a:t>Adding too many features to our model may help fit the training set very well but fail to generalize to new examples (test data).</a:t>
            </a:r>
          </a:p>
          <a:p>
            <a:r>
              <a:rPr lang="en-US" dirty="0"/>
              <a:t>The model “memorizes” the data.</a:t>
            </a:r>
          </a:p>
          <a:p>
            <a:endParaRPr lang="en-US" dirty="0"/>
          </a:p>
        </p:txBody>
      </p:sp>
      <p:pic>
        <p:nvPicPr>
          <p:cNvPr id="5" name="Picture 4" descr="Graphical user interface&#10;&#10;Description automatically generated with medium confidence">
            <a:extLst>
              <a:ext uri="{FF2B5EF4-FFF2-40B4-BE49-F238E27FC236}">
                <a16:creationId xmlns:a16="http://schemas.microsoft.com/office/drawing/2014/main" id="{806FCD66-1532-4808-8ACE-59992051DDAD}"/>
              </a:ext>
            </a:extLst>
          </p:cNvPr>
          <p:cNvPicPr>
            <a:picLocks noChangeAspect="1"/>
          </p:cNvPicPr>
          <p:nvPr/>
        </p:nvPicPr>
        <p:blipFill rotWithShape="1">
          <a:blip r:embed="rId2"/>
          <a:srcRect b="67011"/>
          <a:stretch/>
        </p:blipFill>
        <p:spPr>
          <a:xfrm>
            <a:off x="1220170" y="3492208"/>
            <a:ext cx="9676430" cy="2362200"/>
          </a:xfrm>
          <a:prstGeom prst="rect">
            <a:avLst/>
          </a:prstGeom>
          <a:noFill/>
        </p:spPr>
      </p:pic>
    </p:spTree>
    <p:extLst>
      <p:ext uri="{BB962C8B-B14F-4D97-AF65-F5344CB8AC3E}">
        <p14:creationId xmlns:p14="http://schemas.microsoft.com/office/powerpoint/2010/main" val="1787237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10;&#10;Description automatically generated with medium confidence">
            <a:extLst>
              <a:ext uri="{FF2B5EF4-FFF2-40B4-BE49-F238E27FC236}">
                <a16:creationId xmlns:a16="http://schemas.microsoft.com/office/drawing/2014/main" id="{71FF26A7-7D6E-42DF-9336-A59FB0973E4F}"/>
              </a:ext>
            </a:extLst>
          </p:cNvPr>
          <p:cNvPicPr>
            <a:picLocks noChangeAspect="1"/>
          </p:cNvPicPr>
          <p:nvPr/>
        </p:nvPicPr>
        <p:blipFill rotWithShape="1">
          <a:blip r:embed="rId2"/>
          <a:srcRect t="50742"/>
          <a:stretch/>
        </p:blipFill>
        <p:spPr>
          <a:xfrm>
            <a:off x="2714605" y="3429000"/>
            <a:ext cx="6640286" cy="2420425"/>
          </a:xfrm>
          <a:prstGeom prst="rect">
            <a:avLst/>
          </a:prstGeom>
          <a:noFill/>
        </p:spPr>
      </p:pic>
      <p:pic>
        <p:nvPicPr>
          <p:cNvPr id="7" name="Picture 6">
            <a:extLst>
              <a:ext uri="{FF2B5EF4-FFF2-40B4-BE49-F238E27FC236}">
                <a16:creationId xmlns:a16="http://schemas.microsoft.com/office/drawing/2014/main" id="{FED5D606-2BEA-47E8-AD96-AAAC6AFA2984}"/>
              </a:ext>
            </a:extLst>
          </p:cNvPr>
          <p:cNvPicPr>
            <a:picLocks noChangeAspect="1"/>
          </p:cNvPicPr>
          <p:nvPr/>
        </p:nvPicPr>
        <p:blipFill>
          <a:blip r:embed="rId3"/>
          <a:stretch>
            <a:fillRect/>
          </a:stretch>
        </p:blipFill>
        <p:spPr>
          <a:xfrm>
            <a:off x="2775857" y="812632"/>
            <a:ext cx="6579034" cy="2241500"/>
          </a:xfrm>
          <a:prstGeom prst="rect">
            <a:avLst/>
          </a:prstGeom>
        </p:spPr>
      </p:pic>
    </p:spTree>
    <p:extLst>
      <p:ext uri="{BB962C8B-B14F-4D97-AF65-F5344CB8AC3E}">
        <p14:creationId xmlns:p14="http://schemas.microsoft.com/office/powerpoint/2010/main" val="2216404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5AC3214-306F-487B-B155-BAE27B6AD35B}"/>
              </a:ext>
            </a:extLst>
          </p:cNvPr>
          <p:cNvPicPr>
            <a:picLocks noChangeAspect="1"/>
          </p:cNvPicPr>
          <p:nvPr/>
        </p:nvPicPr>
        <p:blipFill rotWithShape="1">
          <a:blip r:embed="rId2"/>
          <a:srcRect b="58095"/>
          <a:stretch/>
        </p:blipFill>
        <p:spPr>
          <a:xfrm>
            <a:off x="65314" y="1669595"/>
            <a:ext cx="4184967" cy="2873829"/>
          </a:xfrm>
          <a:prstGeom prst="rect">
            <a:avLst/>
          </a:prstGeom>
        </p:spPr>
      </p:pic>
      <p:sp>
        <p:nvSpPr>
          <p:cNvPr id="8" name="TextBox 7">
            <a:extLst>
              <a:ext uri="{FF2B5EF4-FFF2-40B4-BE49-F238E27FC236}">
                <a16:creationId xmlns:a16="http://schemas.microsoft.com/office/drawing/2014/main" id="{F0D68E67-B355-48D1-83EE-70E5B74C4130}"/>
              </a:ext>
            </a:extLst>
          </p:cNvPr>
          <p:cNvSpPr txBox="1"/>
          <p:nvPr/>
        </p:nvSpPr>
        <p:spPr>
          <a:xfrm>
            <a:off x="8523514" y="1669595"/>
            <a:ext cx="3380014" cy="3139321"/>
          </a:xfrm>
          <a:prstGeom prst="rect">
            <a:avLst/>
          </a:prstGeom>
          <a:noFill/>
        </p:spPr>
        <p:txBody>
          <a:bodyPr wrap="square" rtlCol="0">
            <a:spAutoFit/>
          </a:bodyPr>
          <a:lstStyle/>
          <a:p>
            <a:r>
              <a:rPr lang="en-US" dirty="0"/>
              <a:t>Bias – The expected deviation between the predicted value and the true value</a:t>
            </a:r>
          </a:p>
          <a:p>
            <a:endParaRPr lang="en-US" dirty="0"/>
          </a:p>
          <a:p>
            <a:r>
              <a:rPr lang="en-US" dirty="0"/>
              <a:t>Variance – The variability in the predicted value across different training datasets.</a:t>
            </a:r>
          </a:p>
          <a:p>
            <a:endParaRPr lang="en-US" dirty="0"/>
          </a:p>
          <a:p>
            <a:r>
              <a:rPr lang="en-US" b="1" dirty="0"/>
              <a:t>We’ll be discussing this in more detail later in the course!</a:t>
            </a:r>
          </a:p>
        </p:txBody>
      </p:sp>
      <p:pic>
        <p:nvPicPr>
          <p:cNvPr id="10" name="Picture 9">
            <a:extLst>
              <a:ext uri="{FF2B5EF4-FFF2-40B4-BE49-F238E27FC236}">
                <a16:creationId xmlns:a16="http://schemas.microsoft.com/office/drawing/2014/main" id="{D1FBA3BB-EE89-4BAA-AF5E-92F9A8BC7612}"/>
              </a:ext>
            </a:extLst>
          </p:cNvPr>
          <p:cNvPicPr>
            <a:picLocks noChangeAspect="1"/>
          </p:cNvPicPr>
          <p:nvPr/>
        </p:nvPicPr>
        <p:blipFill>
          <a:blip r:embed="rId3"/>
          <a:stretch>
            <a:fillRect/>
          </a:stretch>
        </p:blipFill>
        <p:spPr>
          <a:xfrm>
            <a:off x="3953178" y="1669594"/>
            <a:ext cx="4285644" cy="2873829"/>
          </a:xfrm>
          <a:prstGeom prst="rect">
            <a:avLst/>
          </a:prstGeom>
        </p:spPr>
      </p:pic>
    </p:spTree>
    <p:extLst>
      <p:ext uri="{BB962C8B-B14F-4D97-AF65-F5344CB8AC3E}">
        <p14:creationId xmlns:p14="http://schemas.microsoft.com/office/powerpoint/2010/main" val="1798469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290998-E1D3-435B-81A2-EED6EA11BF78}"/>
              </a:ext>
            </a:extLst>
          </p:cNvPr>
          <p:cNvSpPr>
            <a:spLocks noGrp="1"/>
          </p:cNvSpPr>
          <p:nvPr>
            <p:ph sz="half" idx="1"/>
          </p:nvPr>
        </p:nvSpPr>
        <p:spPr/>
        <p:txBody>
          <a:bodyPr/>
          <a:lstStyle/>
          <a:p>
            <a:endParaRPr lang="en-US"/>
          </a:p>
        </p:txBody>
      </p:sp>
      <p:pic>
        <p:nvPicPr>
          <p:cNvPr id="6" name="Picture 5">
            <a:extLst>
              <a:ext uri="{FF2B5EF4-FFF2-40B4-BE49-F238E27FC236}">
                <a16:creationId xmlns:a16="http://schemas.microsoft.com/office/drawing/2014/main" id="{67FCD5AA-B8C3-47F1-A073-C8BD66CA4F9F}"/>
              </a:ext>
            </a:extLst>
          </p:cNvPr>
          <p:cNvPicPr>
            <a:picLocks noChangeAspect="1"/>
          </p:cNvPicPr>
          <p:nvPr/>
        </p:nvPicPr>
        <p:blipFill>
          <a:blip r:embed="rId2"/>
          <a:stretch>
            <a:fillRect/>
          </a:stretch>
        </p:blipFill>
        <p:spPr>
          <a:xfrm>
            <a:off x="2480758" y="804496"/>
            <a:ext cx="7230484" cy="5249008"/>
          </a:xfrm>
          <a:prstGeom prst="rect">
            <a:avLst/>
          </a:prstGeom>
        </p:spPr>
      </p:pic>
    </p:spTree>
    <p:extLst>
      <p:ext uri="{BB962C8B-B14F-4D97-AF65-F5344CB8AC3E}">
        <p14:creationId xmlns:p14="http://schemas.microsoft.com/office/powerpoint/2010/main" val="609550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254DF-2757-412A-8098-1D5607F3B2EB}"/>
              </a:ext>
            </a:extLst>
          </p:cNvPr>
          <p:cNvSpPr>
            <a:spLocks noGrp="1"/>
          </p:cNvSpPr>
          <p:nvPr>
            <p:ph type="title"/>
          </p:nvPr>
        </p:nvSpPr>
        <p:spPr/>
        <p:txBody>
          <a:bodyPr/>
          <a:lstStyle/>
          <a:p>
            <a:r>
              <a:rPr lang="en-US" dirty="0"/>
              <a:t>Ok, how can we avoid overfitting?</a:t>
            </a:r>
          </a:p>
        </p:txBody>
      </p:sp>
      <p:sp>
        <p:nvSpPr>
          <p:cNvPr id="3" name="Content Placeholder 2">
            <a:extLst>
              <a:ext uri="{FF2B5EF4-FFF2-40B4-BE49-F238E27FC236}">
                <a16:creationId xmlns:a16="http://schemas.microsoft.com/office/drawing/2014/main" id="{5023FEDE-2C37-4890-8009-671E448EB2E4}"/>
              </a:ext>
            </a:extLst>
          </p:cNvPr>
          <p:cNvSpPr>
            <a:spLocks noGrp="1"/>
          </p:cNvSpPr>
          <p:nvPr>
            <p:ph sz="half" idx="1"/>
          </p:nvPr>
        </p:nvSpPr>
        <p:spPr>
          <a:xfrm>
            <a:off x="1295400" y="1981199"/>
            <a:ext cx="9097736" cy="3810001"/>
          </a:xfrm>
        </p:spPr>
        <p:txBody>
          <a:bodyPr/>
          <a:lstStyle/>
          <a:p>
            <a:r>
              <a:rPr lang="en-US" dirty="0"/>
              <a:t>Better model? – </a:t>
            </a:r>
            <a:r>
              <a:rPr lang="en-US" i="1" dirty="0"/>
              <a:t>yes, but we’ll look at this later.</a:t>
            </a:r>
          </a:p>
          <a:p>
            <a:r>
              <a:rPr lang="en-US" dirty="0"/>
              <a:t>Dimensionality reduction? </a:t>
            </a:r>
            <a:r>
              <a:rPr lang="en-US" i="1" dirty="0"/>
              <a:t>– again, later.</a:t>
            </a:r>
          </a:p>
          <a:p>
            <a:r>
              <a:rPr lang="en-US" dirty="0"/>
              <a:t>Better feature selection? </a:t>
            </a:r>
            <a:r>
              <a:rPr lang="en-US" i="1" dirty="0"/>
              <a:t>– yes, but difficult to handpick few features</a:t>
            </a:r>
          </a:p>
          <a:p>
            <a:r>
              <a:rPr lang="en-US" dirty="0"/>
              <a:t>Increase data with variance? </a:t>
            </a:r>
            <a:r>
              <a:rPr lang="en-US" i="1" dirty="0"/>
              <a:t>– not easy to get more data</a:t>
            </a:r>
          </a:p>
          <a:p>
            <a:r>
              <a:rPr lang="en-US" b="1" dirty="0"/>
              <a:t>REGULARIZATION!</a:t>
            </a:r>
          </a:p>
          <a:p>
            <a:pPr lvl="1"/>
            <a:r>
              <a:rPr lang="en-US" dirty="0"/>
              <a:t>Retain all features, but reduce their magnitude</a:t>
            </a:r>
          </a:p>
          <a:p>
            <a:pPr lvl="1"/>
            <a:r>
              <a:rPr lang="en-US" dirty="0"/>
              <a:t>Works great when we have lots of features, and each contribute a bit to prediction</a:t>
            </a:r>
          </a:p>
        </p:txBody>
      </p:sp>
    </p:spTree>
    <p:extLst>
      <p:ext uri="{BB962C8B-B14F-4D97-AF65-F5344CB8AC3E}">
        <p14:creationId xmlns:p14="http://schemas.microsoft.com/office/powerpoint/2010/main" val="1018086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B9A83-6227-45E6-8E6A-A780C526E457}"/>
              </a:ext>
            </a:extLst>
          </p:cNvPr>
          <p:cNvSpPr>
            <a:spLocks noGrp="1"/>
          </p:cNvSpPr>
          <p:nvPr>
            <p:ph type="title"/>
          </p:nvPr>
        </p:nvSpPr>
        <p:spPr/>
        <p:txBody>
          <a:bodyPr/>
          <a:lstStyle/>
          <a:p>
            <a:r>
              <a:rPr lang="en-US" dirty="0"/>
              <a:t>Intuition</a:t>
            </a:r>
          </a:p>
        </p:txBody>
      </p:sp>
      <p:pic>
        <p:nvPicPr>
          <p:cNvPr id="6" name="Picture 5">
            <a:extLst>
              <a:ext uri="{FF2B5EF4-FFF2-40B4-BE49-F238E27FC236}">
                <a16:creationId xmlns:a16="http://schemas.microsoft.com/office/drawing/2014/main" id="{213E5B9C-F16A-4F4B-9034-9526CA837F69}"/>
              </a:ext>
            </a:extLst>
          </p:cNvPr>
          <p:cNvPicPr>
            <a:picLocks noChangeAspect="1"/>
          </p:cNvPicPr>
          <p:nvPr/>
        </p:nvPicPr>
        <p:blipFill>
          <a:blip r:embed="rId2"/>
          <a:stretch>
            <a:fillRect/>
          </a:stretch>
        </p:blipFill>
        <p:spPr>
          <a:xfrm>
            <a:off x="2151084" y="1875335"/>
            <a:ext cx="8114233" cy="3913143"/>
          </a:xfrm>
          <a:prstGeom prst="rect">
            <a:avLst/>
          </a:prstGeom>
        </p:spPr>
      </p:pic>
    </p:spTree>
    <p:extLst>
      <p:ext uri="{BB962C8B-B14F-4D97-AF65-F5344CB8AC3E}">
        <p14:creationId xmlns:p14="http://schemas.microsoft.com/office/powerpoint/2010/main" val="2502604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130</TotalTime>
  <Words>594</Words>
  <Application>Microsoft Office PowerPoint</Application>
  <PresentationFormat>Widescreen</PresentationFormat>
  <Paragraphs>64</Paragraphs>
  <Slides>16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Arial</vt:lpstr>
      <vt:lpstr>Diamond Grid 16x9</vt:lpstr>
      <vt:lpstr>INFO251 – Applied Machine Learning</vt:lpstr>
      <vt:lpstr>Announcements</vt:lpstr>
      <vt:lpstr>Agenda</vt:lpstr>
      <vt:lpstr>So. Overfitting?</vt:lpstr>
      <vt:lpstr>PowerPoint Presentation</vt:lpstr>
      <vt:lpstr>PowerPoint Presentation</vt:lpstr>
      <vt:lpstr>PowerPoint Presentation</vt:lpstr>
      <vt:lpstr>Ok, how can we avoid overfitting?</vt:lpstr>
      <vt:lpstr>Intuition</vt:lpstr>
      <vt:lpstr>PowerPoint Presentation</vt:lpstr>
      <vt:lpstr>Ridge Regularization</vt:lpstr>
      <vt:lpstr>Lasso Regularization</vt:lpstr>
      <vt:lpstr>Ridge vs Lasso </vt:lpstr>
      <vt:lpstr>There’s more! Elastic Net Regularization</vt:lpstr>
      <vt:lpstr>So what is the point of all this again?</vt:lpstr>
      <vt:lpstr>Over to the notebook.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INFO251 – Applied Machine Learning</dc:title>
  <dc:creator>Qutub Khan V</dc:creator>
  <cp:lastModifiedBy>Qutub Khan V</cp:lastModifiedBy>
  <cp:revision>19</cp:revision>
  <dcterms:created xsi:type="dcterms:W3CDTF">2021-01-27T19:47:22Z</dcterms:created>
  <dcterms:modified xsi:type="dcterms:W3CDTF">2021-02-24T20:04:35Z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