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5" r:id="rId1"/>
  </p:sldMasterIdLst>
  <p:notesMasterIdLst>
    <p:notesMasterId r:id="rId16"/>
  </p:notesMasterIdLst>
  <p:sldIdLst>
    <p:sldId id="256" r:id="rId2"/>
    <p:sldId id="268" r:id="rId3"/>
    <p:sldId id="258" r:id="rId4"/>
    <p:sldId id="282" r:id="rId5"/>
    <p:sldId id="261" r:id="rId6"/>
    <p:sldId id="276" r:id="rId7"/>
    <p:sldId id="281" r:id="rId8"/>
    <p:sldId id="273" r:id="rId9"/>
    <p:sldId id="277" r:id="rId10"/>
    <p:sldId id="279" r:id="rId11"/>
    <p:sldId id="263" r:id="rId12"/>
    <p:sldId id="280" r:id="rId13"/>
    <p:sldId id="27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4"/>
    <p:restoredTop sz="93773"/>
  </p:normalViewPr>
  <p:slideViewPr>
    <p:cSldViewPr snapToGrid="0" snapToObjects="1">
      <p:cViewPr>
        <p:scale>
          <a:sx n="100" d="100"/>
          <a:sy n="100" d="100"/>
        </p:scale>
        <p:origin x="77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18781-4742-7640-A389-AA1287EC2648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17CB-6F7F-B344-8001-D4859B78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original dataset, there was a class imbalance issue, with the outcome of interest comprising 12.6% of the dataset. This would lead to models preferring the more common class because it is statistically ‘safer’.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17CB-6F7F-B344-8001-D4859B785F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original dataset, there was a class imbalance issue, with the outcome of interest comprising 12.6% of the dataset. This would lead to models preferring the more common class because it is statistically ‘safer’.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17CB-6F7F-B344-8001-D4859B785F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3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FBE86E-F45B-6A4B-B147-F2A82C9A370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2673FB-0C1F-664A-8267-88507DBB5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4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86" r:id="rId1"/>
    <p:sldLayoutId id="2147485087" r:id="rId2"/>
    <p:sldLayoutId id="2147485088" r:id="rId3"/>
    <p:sldLayoutId id="2147485089" r:id="rId4"/>
    <p:sldLayoutId id="2147485090" r:id="rId5"/>
    <p:sldLayoutId id="2147485091" r:id="rId6"/>
    <p:sldLayoutId id="2147485092" r:id="rId7"/>
    <p:sldLayoutId id="2147485093" r:id="rId8"/>
    <p:sldLayoutId id="2147485094" r:id="rId9"/>
    <p:sldLayoutId id="2147485095" r:id="rId10"/>
    <p:sldLayoutId id="2147485096" r:id="rId11"/>
    <p:sldLayoutId id="2147485097" r:id="rId12"/>
    <p:sldLayoutId id="2147485098" r:id="rId13"/>
    <p:sldLayoutId id="2147485099" r:id="rId14"/>
    <p:sldLayoutId id="2147485100" r:id="rId15"/>
    <p:sldLayoutId id="2147485101" r:id="rId16"/>
    <p:sldLayoutId id="21474851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bank+market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65" y="98239"/>
            <a:ext cx="11152499" cy="1373533"/>
          </a:xfrm>
          <a:noFill/>
        </p:spPr>
        <p:txBody>
          <a:bodyPr>
            <a:normAutofit/>
          </a:bodyPr>
          <a:lstStyle/>
          <a:p>
            <a:r>
              <a:rPr lang="en-US" sz="4400" b="1" dirty="0" smtClean="0"/>
              <a:t>A Data-Driven Approach to Telemarketing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249" y="5261226"/>
            <a:ext cx="5365532" cy="1174914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Analysis by: Jackie Zuker</a:t>
            </a:r>
          </a:p>
          <a:p>
            <a:r>
              <a:rPr lang="en-US" dirty="0" smtClean="0"/>
              <a:t>Dataset Source: UCI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81" y="1932357"/>
            <a:ext cx="4345052" cy="28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269" y="217172"/>
            <a:ext cx="10515600" cy="1325563"/>
          </a:xfrm>
        </p:spPr>
        <p:txBody>
          <a:bodyPr/>
          <a:lstStyle/>
          <a:p>
            <a:r>
              <a:rPr lang="en-US" dirty="0" smtClean="0"/>
              <a:t>Comparing the Model Outcomes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r="7310"/>
          <a:stretch/>
        </p:blipFill>
        <p:spPr>
          <a:xfrm>
            <a:off x="654269" y="1879017"/>
            <a:ext cx="11035399" cy="43045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3893" y="3869112"/>
            <a:ext cx="1068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Random 	           Gradient	          SVC 		 Logistic 		 SVC 		Naive 	    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Forest 	</a:t>
            </a:r>
            <a:r>
              <a:rPr lang="en-US" dirty="0"/>
              <a:t> </a:t>
            </a:r>
            <a:r>
              <a:rPr lang="en-US" dirty="0" smtClean="0"/>
              <a:t>          Descent 			 Regression 	 with PCA	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Random Forest?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83" y="1690688"/>
            <a:ext cx="5801784" cy="4351338"/>
          </a:xfrm>
        </p:spPr>
      </p:pic>
      <p:sp>
        <p:nvSpPr>
          <p:cNvPr id="5" name="TextBox 4"/>
          <p:cNvSpPr txBox="1"/>
          <p:nvPr/>
        </p:nvSpPr>
        <p:spPr>
          <a:xfrm>
            <a:off x="564775" y="2070847"/>
            <a:ext cx="4854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Random Forest Algorithm works by building many “Decision Trees”. Each decision tree ”votes” for the final outcome. </a:t>
            </a:r>
          </a:p>
          <a:p>
            <a:endParaRPr lang="en-US" dirty="0"/>
          </a:p>
          <a:p>
            <a:r>
              <a:rPr lang="en-US" dirty="0" smtClean="0"/>
              <a:t>A decision tree works to classify each sample by imposing a series of decisions on the group which limits entropy. </a:t>
            </a:r>
          </a:p>
          <a:p>
            <a:endParaRPr lang="en-US" dirty="0"/>
          </a:p>
          <a:p>
            <a:r>
              <a:rPr lang="en-US" dirty="0" smtClean="0"/>
              <a:t>Each decision tree is built on a subset of the data. A single decision tree is a weak learner, and only slightly better than average at predicting the final outcome of each customer. However, when they are combined in the Random Forest Algorithm, they create a powerful tool for prediction.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Top 10 Feature </a:t>
            </a:r>
            <a:r>
              <a:rPr lang="en-US" sz="4000" dirty="0" err="1" smtClean="0"/>
              <a:t>Importances</a:t>
            </a:r>
            <a:r>
              <a:rPr lang="en-US" sz="4000" dirty="0" smtClean="0"/>
              <a:t> from the Fit Model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79" y="1513384"/>
            <a:ext cx="8472041" cy="4892180"/>
          </a:xfrm>
        </p:spPr>
      </p:pic>
    </p:spTree>
    <p:extLst>
      <p:ext uri="{BB962C8B-B14F-4D97-AF65-F5344CB8AC3E}">
        <p14:creationId xmlns:p14="http://schemas.microsoft.com/office/powerpoint/2010/main" val="3022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we do with this information?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12" y="1368425"/>
            <a:ext cx="7609074" cy="5072716"/>
          </a:xfrm>
        </p:spPr>
      </p:pic>
      <p:sp>
        <p:nvSpPr>
          <p:cNvPr id="5" name="TextBox 4"/>
          <p:cNvSpPr txBox="1"/>
          <p:nvPr/>
        </p:nvSpPr>
        <p:spPr>
          <a:xfrm>
            <a:off x="645459" y="1842247"/>
            <a:ext cx="3071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Within our dataset, there are populations that can be specifically targeted in an efficient way. </a:t>
            </a:r>
          </a:p>
          <a:p>
            <a:endParaRPr lang="en-US" dirty="0"/>
          </a:p>
          <a:p>
            <a:r>
              <a:rPr lang="en-US" dirty="0" smtClean="0"/>
              <a:t>For example, marketing calls may be more effective on groups which are more likely to convert.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dataset comes from the UCI Machine Learning Repository; it can be accessed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archive.ics.uci.edu/ml/datasets/bank+marketing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More information about hyper-parameter tuning of each model, especially </a:t>
            </a:r>
          </a:p>
          <a:p>
            <a:r>
              <a:rPr lang="en-US" dirty="0" smtClean="0"/>
              <a:t>Make a confusion matrix for some categorical variable of value </a:t>
            </a:r>
            <a:r>
              <a:rPr lang="en-US" dirty="0"/>
              <a:t>of </a:t>
            </a:r>
            <a:r>
              <a:rPr lang="en-US" dirty="0" smtClean="0"/>
              <a:t>that you think is important. </a:t>
            </a:r>
          </a:p>
          <a:p>
            <a:r>
              <a:rPr lang="en-US" dirty="0" smtClean="0"/>
              <a:t>Feature Importance -&gt; can’t read</a:t>
            </a:r>
          </a:p>
          <a:p>
            <a:r>
              <a:rPr lang="en-US" dirty="0" smtClean="0"/>
              <a:t>Dive deeper into top feature </a:t>
            </a:r>
            <a:r>
              <a:rPr lang="en-US" dirty="0" err="1" smtClean="0"/>
              <a:t>importances</a:t>
            </a:r>
            <a:endParaRPr lang="en-US" dirty="0" smtClean="0"/>
          </a:p>
          <a:p>
            <a:r>
              <a:rPr lang="en-US" dirty="0" smtClean="0"/>
              <a:t>Is the model equally good everywhere? Are there subgroups where the model is not as accurate? </a:t>
            </a:r>
          </a:p>
          <a:p>
            <a:r>
              <a:rPr lang="en-US" dirty="0" smtClean="0"/>
              <a:t>Is there overfitting present?</a:t>
            </a:r>
          </a:p>
          <a:p>
            <a:r>
              <a:rPr lang="en-US" dirty="0" smtClean="0"/>
              <a:t>Residuals -&gt; Class Identification errors</a:t>
            </a:r>
          </a:p>
          <a:p>
            <a:r>
              <a:rPr lang="en-US" dirty="0" smtClean="0"/>
              <a:t>Residuals -&gt; subtract for Probability Scores.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690688"/>
            <a:ext cx="10293625" cy="4890485"/>
          </a:xfrm>
        </p:spPr>
        <p:txBody>
          <a:bodyPr>
            <a:normAutofit/>
          </a:bodyPr>
          <a:lstStyle/>
          <a:p>
            <a:r>
              <a:rPr lang="en-US" dirty="0" smtClean="0"/>
              <a:t>I reviewed the efficacy of a massive telemarketing campaign conducted by a Portuguese bank</a:t>
            </a:r>
          </a:p>
          <a:p>
            <a:pPr lvl="1"/>
            <a:r>
              <a:rPr lang="en-US" dirty="0" smtClean="0"/>
              <a:t>Campaign sold bank </a:t>
            </a:r>
            <a:r>
              <a:rPr lang="en-US" dirty="0"/>
              <a:t>term deposits (CD’s) from May 2008 to November 2010</a:t>
            </a:r>
            <a:endParaRPr lang="en-US" dirty="0" smtClean="0"/>
          </a:p>
          <a:p>
            <a:pPr lvl="1"/>
            <a:r>
              <a:rPr lang="en-US" dirty="0" smtClean="0"/>
              <a:t>Roughly 12.6% of customers bought a bank term deposit during the campaign</a:t>
            </a:r>
          </a:p>
          <a:p>
            <a:endParaRPr lang="en-US" dirty="0" smtClean="0"/>
          </a:p>
          <a:p>
            <a:r>
              <a:rPr lang="en-US" b="1" dirty="0" smtClean="0"/>
              <a:t>Can we use this data to target the most likely buyers and optimize our marketing efforts in the future?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30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The </a:t>
            </a:r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76706"/>
            <a:ext cx="10620744" cy="4981294"/>
          </a:xfrm>
        </p:spPr>
        <p:txBody>
          <a:bodyPr numCol="1">
            <a:normAutofit/>
          </a:bodyPr>
          <a:lstStyle/>
          <a:p>
            <a:r>
              <a:rPr lang="en-US" b="1" dirty="0" smtClean="0"/>
              <a:t>41,188 samples	</a:t>
            </a:r>
          </a:p>
          <a:p>
            <a:r>
              <a:rPr lang="en-US" b="1" dirty="0" smtClean="0"/>
              <a:t>21 Variables</a:t>
            </a:r>
          </a:p>
          <a:p>
            <a:pPr lvl="1"/>
            <a:r>
              <a:rPr lang="en-US" b="1" dirty="0" smtClean="0"/>
              <a:t>10 Categorical (Occupation, Education, </a:t>
            </a:r>
            <a:r>
              <a:rPr lang="en-US" b="1" dirty="0"/>
              <a:t>Communication </a:t>
            </a:r>
            <a:r>
              <a:rPr lang="en-US" b="1" dirty="0" smtClean="0"/>
              <a:t>type (cell/telephone), </a:t>
            </a:r>
            <a:r>
              <a:rPr lang="en-US" b="1" dirty="0"/>
              <a:t>Whether previous campaign was </a:t>
            </a:r>
            <a:r>
              <a:rPr lang="en-US" b="1" dirty="0" smtClean="0"/>
              <a:t>successful,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10 Numeric (Age, Number of Calls Conducted, </a:t>
            </a:r>
            <a:r>
              <a:rPr lang="en-US" b="1" dirty="0" err="1" smtClean="0"/>
              <a:t>Euribor</a:t>
            </a:r>
            <a:r>
              <a:rPr lang="en-US" b="1" dirty="0" smtClean="0"/>
              <a:t> 3-month rate, </a:t>
            </a:r>
            <a:r>
              <a:rPr lang="en-US" b="1" dirty="0"/>
              <a:t>Number of days since previous </a:t>
            </a:r>
            <a:r>
              <a:rPr lang="en-US" b="1" dirty="0" smtClean="0"/>
              <a:t>call, </a:t>
            </a:r>
            <a:r>
              <a:rPr lang="en-US" b="1" dirty="0" err="1" smtClean="0"/>
              <a:t>etc</a:t>
            </a:r>
            <a:r>
              <a:rPr lang="en-US" b="1" dirty="0" smtClean="0"/>
              <a:t>) </a:t>
            </a:r>
          </a:p>
          <a:p>
            <a:r>
              <a:rPr lang="en-US" b="1" dirty="0"/>
              <a:t>Output Variable</a:t>
            </a:r>
          </a:p>
          <a:p>
            <a:pPr lvl="1"/>
            <a:r>
              <a:rPr lang="en-US" b="1" dirty="0"/>
              <a:t>y = Has the client signed up for a term deposit? (yes/no)</a:t>
            </a:r>
          </a:p>
          <a:p>
            <a:pPr lvl="2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9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Prepping the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89" y="1561406"/>
            <a:ext cx="10515600" cy="4843189"/>
          </a:xfrm>
        </p:spPr>
        <p:txBody>
          <a:bodyPr>
            <a:noAutofit/>
          </a:bodyPr>
          <a:lstStyle/>
          <a:p>
            <a:r>
              <a:rPr lang="en-US" sz="2900" b="1" dirty="0" smtClean="0"/>
              <a:t>Data Cleaning</a:t>
            </a:r>
          </a:p>
          <a:p>
            <a:pPr lvl="1"/>
            <a:r>
              <a:rPr lang="en-US" sz="2500" b="1" dirty="0" smtClean="0"/>
              <a:t>Impute any missing values.</a:t>
            </a:r>
          </a:p>
          <a:p>
            <a:r>
              <a:rPr lang="en-US" sz="2900" b="1" dirty="0" smtClean="0"/>
              <a:t>Balance the classes via mixed-sampling</a:t>
            </a:r>
          </a:p>
          <a:p>
            <a:pPr lvl="1"/>
            <a:r>
              <a:rPr lang="en-US" sz="2500" b="1" dirty="0" smtClean="0"/>
              <a:t>Used a combination of over-sampling and under-sampling to balance the classes of the outcome variable. </a:t>
            </a:r>
          </a:p>
          <a:p>
            <a:endParaRPr lang="en-US" sz="2900" b="1" dirty="0"/>
          </a:p>
          <a:p>
            <a:pPr marL="0" indent="0">
              <a:buNone/>
            </a:pPr>
            <a:r>
              <a:rPr lang="en-US" sz="2900" b="1" i="1" dirty="0" smtClean="0"/>
              <a:t>Why balance the classes? </a:t>
            </a:r>
          </a:p>
          <a:p>
            <a:pPr marL="457200" lvl="1" indent="0">
              <a:buNone/>
            </a:pPr>
            <a:r>
              <a:rPr lang="en-US" sz="2500" b="1" dirty="0" smtClean="0"/>
              <a:t>We want the model to put more importance on the ’rare’ outcome. </a:t>
            </a:r>
          </a:p>
          <a:p>
            <a:pPr lvl="2"/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3330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Imbalance Methodology</a:t>
            </a:r>
            <a:br>
              <a:rPr lang="en-US" dirty="0" smtClean="0"/>
            </a:br>
            <a:r>
              <a:rPr lang="en-US" sz="2400" dirty="0" smtClean="0"/>
              <a:t>Advantages and Disadvantages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Over-Sampling increases the number of samples in the more rare class. </a:t>
            </a:r>
          </a:p>
          <a:p>
            <a:pPr lvl="1"/>
            <a:r>
              <a:rPr lang="en-US" dirty="0" smtClean="0"/>
              <a:t>Advantages: Do not have to throw away data from the more common class. </a:t>
            </a:r>
          </a:p>
          <a:p>
            <a:pPr lvl="1"/>
            <a:r>
              <a:rPr lang="en-US" dirty="0" smtClean="0"/>
              <a:t>Disadvantages: There become many copies of the rare class present in the dataset, so some models may over-fit to this data even when using cross-validation. The model may also become very large and harder to efficiently model. </a:t>
            </a:r>
          </a:p>
          <a:p>
            <a:r>
              <a:rPr lang="en-US" dirty="0" smtClean="0"/>
              <a:t>Under-sampling pulls just a subset of the more common class and includes all of the rare class. </a:t>
            </a:r>
          </a:p>
          <a:p>
            <a:pPr lvl="1"/>
            <a:r>
              <a:rPr lang="en-US" dirty="0" smtClean="0"/>
              <a:t>Advantages: Smaller dataset is quicker to model. Safer against over-fitting. </a:t>
            </a:r>
          </a:p>
          <a:p>
            <a:pPr lvl="1"/>
            <a:r>
              <a:rPr lang="en-US" dirty="0" smtClean="0"/>
              <a:t>Disadvantages: Smaller dataset means less data. May lose valuable information from the more common class. </a:t>
            </a:r>
          </a:p>
        </p:txBody>
      </p:sp>
    </p:spTree>
    <p:extLst>
      <p:ext uri="{BB962C8B-B14F-4D97-AF65-F5344CB8AC3E}">
        <p14:creationId xmlns:p14="http://schemas.microsoft.com/office/powerpoint/2010/main" val="4428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Imbalance Methodology</a:t>
            </a:r>
            <a:br>
              <a:rPr lang="en-US" dirty="0" smtClean="0"/>
            </a:br>
            <a:r>
              <a:rPr lang="en-US" sz="2400" dirty="0" smtClean="0"/>
              <a:t>Advantages and Disadvantages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sampling mitigates the disadvantages of </a:t>
            </a:r>
            <a:r>
              <a:rPr lang="en-US" dirty="0" smtClean="0"/>
              <a:t>each class imbalance methodology while </a:t>
            </a:r>
            <a:r>
              <a:rPr lang="en-US" dirty="0"/>
              <a:t>capitalizing on the advantages. </a:t>
            </a:r>
          </a:p>
          <a:p>
            <a:pPr lvl="1"/>
            <a:r>
              <a:rPr lang="en-US" dirty="0"/>
              <a:t>Advantages: Quicker to model, does not include too many copies of the rare class (2x or 3 copies instead of </a:t>
            </a:r>
            <a:r>
              <a:rPr lang="en-US" dirty="0" smtClean="0"/>
              <a:t>10X copies). </a:t>
            </a:r>
            <a:r>
              <a:rPr lang="en-US" dirty="0"/>
              <a:t>This limits over-fitting to a particular instance of the rare class. </a:t>
            </a:r>
          </a:p>
          <a:p>
            <a:pPr lvl="1"/>
            <a:r>
              <a:rPr lang="en-US" dirty="0"/>
              <a:t>Disadvantages: Not all the data is kept, but less is thrown out than with under-sampling. Some potential for over-fitting but this is limited compared to over-sampling.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(Add actual data about the accuracy of each model here or in appendix)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92" y="1690688"/>
            <a:ext cx="10515600" cy="4501565"/>
          </a:xfrm>
        </p:spPr>
        <p:txBody>
          <a:bodyPr>
            <a:normAutofit/>
          </a:bodyPr>
          <a:lstStyle/>
          <a:p>
            <a:endParaRPr lang="en-US" sz="2500" b="1" dirty="0" smtClean="0"/>
          </a:p>
          <a:p>
            <a:r>
              <a:rPr lang="en-US" sz="2900" b="1" dirty="0" smtClean="0"/>
              <a:t>Converted outcome variable to 0’s and 1’s for statistical modelling</a:t>
            </a:r>
          </a:p>
          <a:p>
            <a:r>
              <a:rPr lang="en-US" sz="2900" b="1" dirty="0" smtClean="0"/>
              <a:t>Removed “Duration” variable</a:t>
            </a:r>
          </a:p>
          <a:p>
            <a:r>
              <a:rPr lang="en-US" sz="2900" b="1" dirty="0" smtClean="0"/>
              <a:t>Removed “Day of the Week” variable</a:t>
            </a:r>
          </a:p>
          <a:p>
            <a:r>
              <a:rPr lang="en-US" sz="2900" b="1" dirty="0" smtClean="0"/>
              <a:t>Used one-hot encoding to generate dummy variables for all categorical features for modelling</a:t>
            </a:r>
          </a:p>
          <a:p>
            <a:endParaRPr lang="en-US" sz="2500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0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one-hot encoding?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500" b="1" dirty="0"/>
              <a:t>One-hot </a:t>
            </a:r>
            <a:r>
              <a:rPr lang="en-US" sz="2500" b="1" dirty="0" smtClean="0"/>
              <a:t>encoding converts categorical variables (and in some instances, numerical variables) into a format that is more amenable to classification and regression modelling. </a:t>
            </a:r>
          </a:p>
          <a:p>
            <a:pPr lvl="1"/>
            <a:r>
              <a:rPr lang="en-US" sz="2500" b="1" dirty="0" smtClean="0"/>
              <a:t>In effect, one-hot encoding creates a new variables for each outcome of a categorical variable present in the dataset. </a:t>
            </a:r>
            <a:endParaRPr lang="en-US" sz="2500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68" y="4167602"/>
            <a:ext cx="8648132" cy="20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27376</TotalTime>
  <Words>788</Words>
  <Application>Microsoft Macintosh PowerPoint</Application>
  <PresentationFormat>Widescreen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A Data-Driven Approach to Telemarketing</vt:lpstr>
      <vt:lpstr>Introduction</vt:lpstr>
      <vt:lpstr>The Data</vt:lpstr>
      <vt:lpstr>Exploring the Data</vt:lpstr>
      <vt:lpstr>Prepping the Data</vt:lpstr>
      <vt:lpstr>Class Imbalance Methodology Advantages and Disadvantages</vt:lpstr>
      <vt:lpstr>Class Imbalance Methodology Advantages and Disadvantages</vt:lpstr>
      <vt:lpstr>Feature Engineering</vt:lpstr>
      <vt:lpstr>What is one-hot encoding? </vt:lpstr>
      <vt:lpstr>Comparing the Model Outcomes</vt:lpstr>
      <vt:lpstr>What is Random Forest? </vt:lpstr>
      <vt:lpstr>Top 10 Feature Importances from the Fit Model</vt:lpstr>
      <vt:lpstr>What can we do with this information?</vt:lpstr>
      <vt:lpstr>Works Cited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Approach to Bank Telemarketing</dc:title>
  <dc:creator>Jacquelyn Zuker</dc:creator>
  <cp:lastModifiedBy>Jacquelyn Zuker</cp:lastModifiedBy>
  <cp:revision>59</cp:revision>
  <dcterms:created xsi:type="dcterms:W3CDTF">2017-06-19T17:45:04Z</dcterms:created>
  <dcterms:modified xsi:type="dcterms:W3CDTF">2017-07-18T18:57:09Z</dcterms:modified>
</cp:coreProperties>
</file>