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8"/>
  </p:notesMasterIdLst>
  <p:sldIdLst>
    <p:sldId id="256" r:id="rId3"/>
    <p:sldId id="257" r:id="rId4"/>
    <p:sldId id="259" r:id="rId5"/>
    <p:sldId id="258"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embeddedFontLst>
    <p:embeddedFont>
      <p:font typeface="Dosis" pitchFamily="2"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d2dfdc1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9539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d2dfdc1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6785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d2dfdc1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9432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d2dfdc1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d2dfdc1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4884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d2dfdc1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57754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84eb88aa7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84eb88aa7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1774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d2dfdc1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d2dfdc1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6276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d2dfdc1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362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d2dfdc1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5139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d2dfdc1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61431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drive.google.com/file/d/1bX7Md5t9mCMwXrifg3CoNR2Qu6G1UxB0/view?usp=shari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drive.google.com/file/d/1bX7Md5t9mCMwXrifg3CoNR2Qu6G1UxB0/view?usp=sharin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drive.google.com/file/d/1bX7Md5t9mCMwXrifg3CoNR2Qu6G1UxB0/view?usp=sharing"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rive.google.com/file/d/17pNikH__1IoILBTaK7tbXQgUKzYYN7aG/view?usp=sharing"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drive.google.com/file/d/17pNikH__1IoILBTaK7tbXQgUKzYYN7aG/view?usp=sharin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drive.google.com/file/d/17pNikH__1IoILBTaK7tbXQgUKzYYN7aG/view?usp=shar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drive/folders/1jJHp1cashlUvT8eglGijuDeqE4uCy0Nw?usp=share_link"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drive.google.com/drive/folders/1XNrwXm8eFWUFx_y_ob0QwicFq7J6vT0o?usp=share_link"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file/d/1SWJzwnPa-FNSm1Xrng4fb-cwoPXDI87V/view?usp=sharin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drive.google.com/file/d/1SWJzwnPa-FNSm1Xrng4fb-cwoPXDI87V/view?usp=shar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drive.google.com/file/d/1SWJzwnPa-FNSm1Xrng4fb-cwoPXDI87V/view?usp=shari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drive.google.com/file/d/1SWJzwnPa-FNSm1Xrng4fb-cwoPXDI87V/view?usp=shari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drive.google.com/file/d/1bX7Md5t9mCMwXrifg3CoNR2Qu6G1UxB0/view?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1161800"/>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080" b="1">
                <a:solidFill>
                  <a:schemeClr val="lt1"/>
                </a:solidFill>
              </a:rPr>
              <a:t>Analyzing eCommerce Business Performance with SQL</a:t>
            </a:r>
            <a:endParaRPr sz="3080" b="1">
              <a:solidFill>
                <a:schemeClr val="lt1"/>
              </a:solidFill>
            </a:endParaRPr>
          </a:p>
        </p:txBody>
      </p:sp>
      <p:sp>
        <p:nvSpPr>
          <p:cNvPr id="100" name="Google Shape;100;p25"/>
          <p:cNvSpPr txBox="1"/>
          <p:nvPr/>
        </p:nvSpPr>
        <p:spPr>
          <a:xfrm>
            <a:off x="5959950" y="908900"/>
            <a:ext cx="2402400" cy="792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b="1" i="0" u="none" strike="noStrike" cap="none" dirty="0">
                <a:solidFill>
                  <a:srgbClr val="000000"/>
                </a:solidFill>
                <a:latin typeface="Dosis"/>
                <a:ea typeface="Dosis"/>
                <a:cs typeface="Dosis"/>
                <a:sym typeface="Dosis"/>
              </a:rPr>
              <a:t>Jackie </a:t>
            </a:r>
            <a:r>
              <a:rPr lang="en" sz="1200" b="1" dirty="0">
                <a:latin typeface="Dosis"/>
                <a:ea typeface="Dosis"/>
                <a:cs typeface="Dosis"/>
                <a:sym typeface="Dosis"/>
              </a:rPr>
              <a:t>Limanto</a:t>
            </a:r>
            <a:endParaRPr sz="1200" b="1" i="0" u="none" strike="noStrike" cap="none" dirty="0">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ID" sz="1200" dirty="0">
                <a:latin typeface="Dosis"/>
                <a:ea typeface="Dosis"/>
                <a:cs typeface="Dosis"/>
                <a:sym typeface="Dosis"/>
              </a:rPr>
              <a:t>J</a:t>
            </a:r>
            <a:r>
              <a:rPr lang="en" sz="1200" dirty="0">
                <a:latin typeface="Dosis"/>
                <a:ea typeface="Dosis"/>
                <a:cs typeface="Dosis"/>
                <a:sym typeface="Dosis"/>
              </a:rPr>
              <a:t>ackie.limanto@gmail.com</a:t>
            </a:r>
            <a:endParaRPr sz="1200"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ID" sz="1200" dirty="0">
                <a:latin typeface="Dosis"/>
                <a:ea typeface="Dosis"/>
                <a:cs typeface="Dosis"/>
                <a:sym typeface="Dosis"/>
              </a:rPr>
              <a:t>https://www.linkedin.com/in/jackielimanto/</a:t>
            </a:r>
            <a:endParaRPr sz="1200" dirty="0">
              <a:latin typeface="Dosis"/>
              <a:ea typeface="Dosis"/>
              <a:cs typeface="Dosis"/>
              <a:sym typeface="Dosis"/>
            </a:endParaRPr>
          </a:p>
        </p:txBody>
      </p:sp>
      <p:pic>
        <p:nvPicPr>
          <p:cNvPr id="101" name="Google Shape;101;p25"/>
          <p:cNvPicPr preferRelativeResize="0"/>
          <p:nvPr/>
        </p:nvPicPr>
        <p:blipFill rotWithShape="1">
          <a:blip r:embed="rId4">
            <a:alphaModFix/>
          </a:blip>
          <a:srcRect/>
          <a:stretch/>
        </p:blipFill>
        <p:spPr>
          <a:xfrm>
            <a:off x="4665150" y="685600"/>
            <a:ext cx="1218600" cy="1218600"/>
          </a:xfrm>
          <a:prstGeom prst="roundRect">
            <a:avLst>
              <a:gd name="adj" fmla="val 50000"/>
            </a:avLst>
          </a:prstGeom>
          <a:noFill/>
          <a:ln w="9525" cap="flat" cmpd="sng">
            <a:solidFill>
              <a:schemeClr val="dk1"/>
            </a:solidFill>
            <a:prstDash val="solid"/>
            <a:round/>
            <a:headEnd type="none" w="sm" len="sm"/>
            <a:tailEnd type="none" w="sm" len="sm"/>
          </a:ln>
        </p:spPr>
      </p:pic>
      <p:sp>
        <p:nvSpPr>
          <p:cNvPr id="102" name="Google Shape;102;p25"/>
          <p:cNvSpPr txBox="1">
            <a:spLocks noGrp="1"/>
          </p:cNvSpPr>
          <p:nvPr>
            <p:ph type="subTitle" idx="1"/>
          </p:nvPr>
        </p:nvSpPr>
        <p:spPr>
          <a:xfrm>
            <a:off x="4665150" y="2202425"/>
            <a:ext cx="4167000" cy="22980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1018"/>
              <a:buNone/>
            </a:pPr>
            <a:r>
              <a:rPr lang="en-ID" sz="1400" dirty="0">
                <a:solidFill>
                  <a:schemeClr val="tx1"/>
                </a:solidFill>
              </a:rPr>
              <a:t>S</a:t>
            </a:r>
            <a:r>
              <a:rPr lang="en-ID" sz="1400" b="0" i="0" u="none" strike="noStrike" dirty="0">
                <a:solidFill>
                  <a:schemeClr val="tx1"/>
                </a:solidFill>
                <a:effectLst/>
              </a:rPr>
              <a:t>aya </a:t>
            </a:r>
            <a:r>
              <a:rPr lang="en-ID" sz="1400" b="0" i="0" u="none" strike="noStrike" dirty="0" err="1">
                <a:solidFill>
                  <a:schemeClr val="tx1"/>
                </a:solidFill>
                <a:effectLst/>
              </a:rPr>
              <a:t>adalah</a:t>
            </a:r>
            <a:r>
              <a:rPr lang="en-ID" sz="1400" b="0" i="0" u="none" strike="noStrike" dirty="0">
                <a:solidFill>
                  <a:schemeClr val="tx1"/>
                </a:solidFill>
                <a:effectLst/>
              </a:rPr>
              <a:t> </a:t>
            </a:r>
            <a:r>
              <a:rPr lang="en-ID" sz="1400" b="0" i="0" u="none" strike="noStrike" dirty="0" err="1">
                <a:solidFill>
                  <a:schemeClr val="tx1"/>
                </a:solidFill>
                <a:effectLst/>
              </a:rPr>
              <a:t>seorang</a:t>
            </a:r>
            <a:r>
              <a:rPr lang="en-ID" sz="1400" b="0" i="0" u="none" strike="noStrike" dirty="0">
                <a:solidFill>
                  <a:schemeClr val="tx1"/>
                </a:solidFill>
                <a:effectLst/>
              </a:rPr>
              <a:t> </a:t>
            </a:r>
            <a:r>
              <a:rPr lang="en-ID" sz="1400" b="0" i="0" u="none" strike="noStrike" dirty="0" err="1">
                <a:solidFill>
                  <a:schemeClr val="tx1"/>
                </a:solidFill>
                <a:effectLst/>
              </a:rPr>
              <a:t>akuntan</a:t>
            </a:r>
            <a:r>
              <a:rPr lang="en-ID" sz="1400" b="0" i="0" u="none" strike="noStrike" dirty="0">
                <a:solidFill>
                  <a:schemeClr val="tx1"/>
                </a:solidFill>
                <a:effectLst/>
              </a:rPr>
              <a:t> dan juga data scientist </a:t>
            </a:r>
            <a:r>
              <a:rPr lang="en-ID" sz="1400" b="0" i="0" u="none" strike="noStrike" dirty="0" err="1">
                <a:solidFill>
                  <a:schemeClr val="tx1"/>
                </a:solidFill>
                <a:effectLst/>
              </a:rPr>
              <a:t>dengan</a:t>
            </a:r>
            <a:r>
              <a:rPr lang="en-ID" sz="1400" b="0" i="0" u="none" strike="noStrike" dirty="0">
                <a:solidFill>
                  <a:schemeClr val="tx1"/>
                </a:solidFill>
                <a:effectLst/>
              </a:rPr>
              <a:t> </a:t>
            </a:r>
            <a:r>
              <a:rPr lang="en-ID" sz="1400" b="0" i="0" u="none" strike="noStrike" dirty="0" err="1">
                <a:solidFill>
                  <a:schemeClr val="tx1"/>
                </a:solidFill>
                <a:effectLst/>
              </a:rPr>
              <a:t>pengalaman</a:t>
            </a:r>
            <a:r>
              <a:rPr lang="en-ID" sz="1400" b="0" i="0" u="none" strike="noStrike" dirty="0">
                <a:solidFill>
                  <a:schemeClr val="tx1"/>
                </a:solidFill>
                <a:effectLst/>
              </a:rPr>
              <a:t> </a:t>
            </a:r>
            <a:r>
              <a:rPr lang="en-ID" sz="1400" b="0" i="0" u="none" strike="noStrike" dirty="0" err="1">
                <a:solidFill>
                  <a:schemeClr val="tx1"/>
                </a:solidFill>
                <a:effectLst/>
              </a:rPr>
              <a:t>kerja</a:t>
            </a:r>
            <a:r>
              <a:rPr lang="en-ID" sz="1400" b="0" i="0" u="none" strike="noStrike" dirty="0">
                <a:solidFill>
                  <a:schemeClr val="tx1"/>
                </a:solidFill>
                <a:effectLst/>
              </a:rPr>
              <a:t> di </a:t>
            </a:r>
            <a:r>
              <a:rPr lang="en-ID" sz="1400" b="0" i="0" u="none" strike="noStrike" dirty="0" err="1">
                <a:solidFill>
                  <a:schemeClr val="tx1"/>
                </a:solidFill>
                <a:effectLst/>
              </a:rPr>
              <a:t>bidang</a:t>
            </a:r>
            <a:r>
              <a:rPr lang="en-ID" sz="1400" b="0" i="0" u="none" strike="noStrike" dirty="0">
                <a:solidFill>
                  <a:schemeClr val="tx1"/>
                </a:solidFill>
                <a:effectLst/>
              </a:rPr>
              <a:t> </a:t>
            </a:r>
            <a:r>
              <a:rPr lang="en-ID" sz="1400" b="0" i="0" u="none" strike="noStrike" dirty="0" err="1">
                <a:solidFill>
                  <a:schemeClr val="tx1"/>
                </a:solidFill>
                <a:effectLst/>
              </a:rPr>
              <a:t>yayasan</a:t>
            </a:r>
            <a:r>
              <a:rPr lang="en-ID" sz="1400" b="0" i="0" u="none" strike="noStrike" dirty="0">
                <a:solidFill>
                  <a:schemeClr val="tx1"/>
                </a:solidFill>
                <a:effectLst/>
              </a:rPr>
              <a:t> </a:t>
            </a:r>
            <a:r>
              <a:rPr lang="en-ID" sz="1400" b="0" i="0" u="none" strike="noStrike" dirty="0" err="1">
                <a:solidFill>
                  <a:schemeClr val="tx1"/>
                </a:solidFill>
                <a:effectLst/>
              </a:rPr>
              <a:t>pendidikan</a:t>
            </a:r>
            <a:r>
              <a:rPr lang="en-ID" sz="1400" b="0" i="0" u="none" strike="noStrike" dirty="0">
                <a:solidFill>
                  <a:schemeClr val="tx1"/>
                </a:solidFill>
                <a:effectLst/>
              </a:rPr>
              <a:t>. Saya juga </a:t>
            </a:r>
            <a:r>
              <a:rPr lang="en-ID" sz="1400" b="0" i="0" u="none" strike="noStrike" dirty="0" err="1">
                <a:solidFill>
                  <a:schemeClr val="tx1"/>
                </a:solidFill>
                <a:effectLst/>
              </a:rPr>
              <a:t>memiliki</a:t>
            </a:r>
            <a:r>
              <a:rPr lang="en-ID" sz="1400" b="0" i="0" u="none" strike="noStrike" dirty="0">
                <a:solidFill>
                  <a:schemeClr val="tx1"/>
                </a:solidFill>
                <a:effectLst/>
              </a:rPr>
              <a:t> </a:t>
            </a:r>
            <a:r>
              <a:rPr lang="en-ID" sz="1400" b="0" i="0" u="none" strike="noStrike" dirty="0" err="1">
                <a:solidFill>
                  <a:schemeClr val="tx1"/>
                </a:solidFill>
                <a:effectLst/>
              </a:rPr>
              <a:t>kompetensi</a:t>
            </a:r>
            <a:r>
              <a:rPr lang="en-ID" sz="1400" b="0" i="0" u="none" strike="noStrike" dirty="0">
                <a:solidFill>
                  <a:schemeClr val="tx1"/>
                </a:solidFill>
                <a:effectLst/>
              </a:rPr>
              <a:t> di </a:t>
            </a:r>
            <a:r>
              <a:rPr lang="en-ID" sz="1400" b="0" i="0" u="none" strike="noStrike" dirty="0" err="1">
                <a:solidFill>
                  <a:schemeClr val="tx1"/>
                </a:solidFill>
                <a:effectLst/>
              </a:rPr>
              <a:t>bidang</a:t>
            </a:r>
            <a:r>
              <a:rPr lang="en-ID" sz="1400" b="0" i="0" u="none" strike="noStrike" dirty="0">
                <a:solidFill>
                  <a:schemeClr val="tx1"/>
                </a:solidFill>
                <a:effectLst/>
              </a:rPr>
              <a:t> </a:t>
            </a:r>
            <a:r>
              <a:rPr lang="en-ID" sz="1400" b="0" i="0" u="none" strike="noStrike" dirty="0" err="1">
                <a:solidFill>
                  <a:schemeClr val="tx1"/>
                </a:solidFill>
                <a:effectLst/>
              </a:rPr>
              <a:t>perpajakan</a:t>
            </a:r>
            <a:r>
              <a:rPr lang="en-ID" sz="1400" b="0" i="0" u="none" strike="noStrike" dirty="0">
                <a:solidFill>
                  <a:schemeClr val="tx1"/>
                </a:solidFill>
                <a:effectLst/>
              </a:rPr>
              <a:t>. Saya </a:t>
            </a:r>
            <a:r>
              <a:rPr lang="en-ID" sz="1400" b="0" i="0" u="none" strike="noStrike" dirty="0" err="1">
                <a:solidFill>
                  <a:schemeClr val="tx1"/>
                </a:solidFill>
                <a:effectLst/>
              </a:rPr>
              <a:t>antusias</a:t>
            </a:r>
            <a:r>
              <a:rPr lang="en-ID" sz="1400" b="0" i="0" u="none" strike="noStrike" dirty="0">
                <a:solidFill>
                  <a:schemeClr val="tx1"/>
                </a:solidFill>
                <a:effectLst/>
              </a:rPr>
              <a:t> dan </a:t>
            </a:r>
            <a:r>
              <a:rPr lang="en-ID" sz="1400" b="0" i="0" u="none" strike="noStrike" dirty="0" err="1">
                <a:solidFill>
                  <a:schemeClr val="tx1"/>
                </a:solidFill>
                <a:effectLst/>
              </a:rPr>
              <a:t>memiliki</a:t>
            </a:r>
            <a:r>
              <a:rPr lang="en-ID" sz="1400" b="0" i="0" u="none" strike="noStrike" dirty="0">
                <a:solidFill>
                  <a:schemeClr val="tx1"/>
                </a:solidFill>
                <a:effectLst/>
              </a:rPr>
              <a:t> </a:t>
            </a:r>
            <a:r>
              <a:rPr lang="en-ID" sz="1400" b="0" i="0" u="none" strike="noStrike" dirty="0" err="1">
                <a:solidFill>
                  <a:schemeClr val="tx1"/>
                </a:solidFill>
                <a:effectLst/>
              </a:rPr>
              <a:t>motivasi</a:t>
            </a:r>
            <a:r>
              <a:rPr lang="en-ID" sz="1400" b="0" i="0" u="none" strike="noStrike" dirty="0">
                <a:solidFill>
                  <a:schemeClr val="tx1"/>
                </a:solidFill>
                <a:effectLst/>
              </a:rPr>
              <a:t> yang </a:t>
            </a:r>
            <a:r>
              <a:rPr lang="en-ID" sz="1400" b="0" i="0" u="none" strike="noStrike" dirty="0" err="1">
                <a:solidFill>
                  <a:schemeClr val="tx1"/>
                </a:solidFill>
                <a:effectLst/>
              </a:rPr>
              <a:t>tinggi</a:t>
            </a:r>
            <a:r>
              <a:rPr lang="en-ID" sz="1400" b="0" i="0" u="none" strike="noStrike" dirty="0">
                <a:solidFill>
                  <a:schemeClr val="tx1"/>
                </a:solidFill>
                <a:effectLst/>
              </a:rPr>
              <a:t> </a:t>
            </a:r>
            <a:r>
              <a:rPr lang="en-ID" sz="1400" b="0" i="0" u="none" strike="noStrike" dirty="0" err="1">
                <a:solidFill>
                  <a:schemeClr val="tx1"/>
                </a:solidFill>
                <a:effectLst/>
              </a:rPr>
              <a:t>untuk</a:t>
            </a:r>
            <a:r>
              <a:rPr lang="en-ID" sz="1400" b="0" i="0" u="none" strike="noStrike" dirty="0">
                <a:solidFill>
                  <a:schemeClr val="tx1"/>
                </a:solidFill>
                <a:effectLst/>
              </a:rPr>
              <a:t> </a:t>
            </a:r>
            <a:r>
              <a:rPr lang="en-ID" sz="1400" b="0" i="0" u="none" strike="noStrike" dirty="0" err="1">
                <a:solidFill>
                  <a:schemeClr val="tx1"/>
                </a:solidFill>
                <a:effectLst/>
              </a:rPr>
              <a:t>terus</a:t>
            </a:r>
            <a:r>
              <a:rPr lang="en-ID" sz="1400" b="0" i="0" u="none" strike="noStrike" dirty="0">
                <a:solidFill>
                  <a:schemeClr val="tx1"/>
                </a:solidFill>
                <a:effectLst/>
              </a:rPr>
              <a:t> </a:t>
            </a:r>
            <a:r>
              <a:rPr lang="en-ID" sz="1400" b="0" i="0" u="none" strike="noStrike" dirty="0" err="1">
                <a:solidFill>
                  <a:schemeClr val="tx1"/>
                </a:solidFill>
                <a:effectLst/>
              </a:rPr>
              <a:t>belajar</a:t>
            </a:r>
            <a:r>
              <a:rPr lang="en-ID" sz="1400" b="0" i="0" u="none" strike="noStrike" dirty="0">
                <a:solidFill>
                  <a:schemeClr val="tx1"/>
                </a:solidFill>
                <a:effectLst/>
              </a:rPr>
              <a:t> dan </a:t>
            </a:r>
            <a:r>
              <a:rPr lang="en-ID" sz="1400" b="0" i="0" u="none" strike="noStrike" dirty="0" err="1">
                <a:solidFill>
                  <a:schemeClr val="tx1"/>
                </a:solidFill>
                <a:effectLst/>
              </a:rPr>
              <a:t>meningkatkan</a:t>
            </a:r>
            <a:r>
              <a:rPr lang="en-ID" sz="1400" b="0" i="0" u="none" strike="noStrike" dirty="0">
                <a:solidFill>
                  <a:schemeClr val="tx1"/>
                </a:solidFill>
                <a:effectLst/>
              </a:rPr>
              <a:t> </a:t>
            </a:r>
            <a:r>
              <a:rPr lang="en-ID" sz="1400" b="0" i="0" u="none" strike="noStrike" dirty="0" err="1">
                <a:solidFill>
                  <a:schemeClr val="tx1"/>
                </a:solidFill>
                <a:effectLst/>
              </a:rPr>
              <a:t>keahlian</a:t>
            </a:r>
            <a:r>
              <a:rPr lang="en-ID" sz="1400" b="0" i="0" u="none" strike="noStrike" dirty="0">
                <a:solidFill>
                  <a:schemeClr val="tx1"/>
                </a:solidFill>
                <a:effectLst/>
              </a:rPr>
              <a:t> </a:t>
            </a:r>
            <a:r>
              <a:rPr lang="en-ID" sz="1400" b="0" i="0" u="none" strike="noStrike" dirty="0" err="1">
                <a:solidFill>
                  <a:schemeClr val="tx1"/>
                </a:solidFill>
                <a:effectLst/>
              </a:rPr>
              <a:t>saya</a:t>
            </a:r>
            <a:r>
              <a:rPr lang="en-ID" sz="1400" b="0" i="0" u="none" strike="noStrike" dirty="0">
                <a:solidFill>
                  <a:schemeClr val="tx1"/>
                </a:solidFill>
                <a:effectLst/>
              </a:rPr>
              <a:t> </a:t>
            </a:r>
            <a:r>
              <a:rPr lang="en-ID" sz="1400" b="0" i="0" u="none" strike="noStrike" dirty="0" err="1">
                <a:solidFill>
                  <a:schemeClr val="tx1"/>
                </a:solidFill>
                <a:effectLst/>
              </a:rPr>
              <a:t>baik</a:t>
            </a:r>
            <a:r>
              <a:rPr lang="en-ID" sz="1400" b="0" i="0" u="none" strike="noStrike" dirty="0">
                <a:solidFill>
                  <a:schemeClr val="tx1"/>
                </a:solidFill>
                <a:effectLst/>
              </a:rPr>
              <a:t> di </a:t>
            </a:r>
            <a:r>
              <a:rPr lang="en-ID" sz="1400" b="0" i="0" u="none" strike="noStrike" dirty="0" err="1">
                <a:solidFill>
                  <a:schemeClr val="tx1"/>
                </a:solidFill>
                <a:effectLst/>
              </a:rPr>
              <a:t>bidang</a:t>
            </a:r>
            <a:r>
              <a:rPr lang="en-ID" sz="1400" b="0" i="0" u="none" strike="noStrike" dirty="0">
                <a:solidFill>
                  <a:schemeClr val="tx1"/>
                </a:solidFill>
                <a:effectLst/>
              </a:rPr>
              <a:t> </a:t>
            </a:r>
            <a:r>
              <a:rPr lang="en-ID" sz="1400" b="0" i="0" u="none" strike="noStrike" dirty="0" err="1">
                <a:solidFill>
                  <a:schemeClr val="tx1"/>
                </a:solidFill>
                <a:effectLst/>
              </a:rPr>
              <a:t>akuntansi</a:t>
            </a:r>
            <a:r>
              <a:rPr lang="en-ID" sz="1400" b="0" i="0" u="none" strike="noStrike" dirty="0">
                <a:solidFill>
                  <a:schemeClr val="tx1"/>
                </a:solidFill>
                <a:effectLst/>
              </a:rPr>
              <a:t> </a:t>
            </a:r>
            <a:r>
              <a:rPr lang="en-ID" sz="1400" b="0" i="0" u="none" strike="noStrike" dirty="0" err="1">
                <a:solidFill>
                  <a:schemeClr val="tx1"/>
                </a:solidFill>
                <a:effectLst/>
              </a:rPr>
              <a:t>maupun</a:t>
            </a:r>
            <a:r>
              <a:rPr lang="en-ID" sz="1400" b="0" i="0" u="none" strike="noStrike" dirty="0">
                <a:solidFill>
                  <a:schemeClr val="tx1"/>
                </a:solidFill>
                <a:effectLst/>
              </a:rPr>
              <a:t> di </a:t>
            </a:r>
            <a:r>
              <a:rPr lang="en-ID" sz="1400" b="0" i="0" u="none" strike="noStrike" dirty="0" err="1">
                <a:solidFill>
                  <a:schemeClr val="tx1"/>
                </a:solidFill>
                <a:effectLst/>
              </a:rPr>
              <a:t>bidang</a:t>
            </a:r>
            <a:r>
              <a:rPr lang="en-ID" sz="1400" b="0" i="0" u="none" strike="noStrike" dirty="0">
                <a:solidFill>
                  <a:schemeClr val="tx1"/>
                </a:solidFill>
                <a:effectLst/>
              </a:rPr>
              <a:t> </a:t>
            </a:r>
            <a:r>
              <a:rPr lang="en-ID" sz="1400" b="0" i="0" u="none" strike="noStrike" dirty="0" err="1">
                <a:solidFill>
                  <a:schemeClr val="tx1"/>
                </a:solidFill>
                <a:effectLst/>
              </a:rPr>
              <a:t>lainnya</a:t>
            </a:r>
            <a:r>
              <a:rPr lang="en-ID" sz="1400" b="0" i="0" u="none" strike="noStrike" dirty="0">
                <a:solidFill>
                  <a:schemeClr val="tx1"/>
                </a:solidFill>
                <a:effectLst/>
              </a:rPr>
              <a:t>.</a:t>
            </a:r>
            <a:endParaRPr sz="1400" dirty="0">
              <a:solidFill>
                <a:schemeClr val="tx1"/>
              </a:solidFill>
            </a:endParaRPr>
          </a:p>
        </p:txBody>
      </p:sp>
      <p:pic>
        <p:nvPicPr>
          <p:cNvPr id="3" name="Picture 2">
            <a:extLst>
              <a:ext uri="{FF2B5EF4-FFF2-40B4-BE49-F238E27FC236}">
                <a16:creationId xmlns:a16="http://schemas.microsoft.com/office/drawing/2014/main" id="{7E90906C-A846-4474-8AB4-53114CD2BF72}"/>
              </a:ext>
            </a:extLst>
          </p:cNvPr>
          <p:cNvPicPr>
            <a:picLocks noChangeAspect="1"/>
          </p:cNvPicPr>
          <p:nvPr/>
        </p:nvPicPr>
        <p:blipFill>
          <a:blip r:embed="rId5"/>
          <a:stretch>
            <a:fillRect/>
          </a:stretch>
        </p:blipFill>
        <p:spPr>
          <a:xfrm>
            <a:off x="4692010" y="685600"/>
            <a:ext cx="1164880" cy="1218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rPr>
              <a:t>Annual Product Category Quality Analysis</a:t>
            </a:r>
            <a:endParaRPr sz="2220" b="1">
              <a:solidFill>
                <a:schemeClr val="lt1"/>
              </a:solidFill>
            </a:endParaRPr>
          </a:p>
        </p:txBody>
      </p:sp>
      <p:sp>
        <p:nvSpPr>
          <p:cNvPr id="3" name="Text Placeholder 2">
            <a:extLst>
              <a:ext uri="{FF2B5EF4-FFF2-40B4-BE49-F238E27FC236}">
                <a16:creationId xmlns:a16="http://schemas.microsoft.com/office/drawing/2014/main" id="{A95CCE3D-4CE4-4BEF-B398-42D34240B261}"/>
              </a:ext>
            </a:extLst>
          </p:cNvPr>
          <p:cNvSpPr>
            <a:spLocks noGrp="1"/>
          </p:cNvSpPr>
          <p:nvPr>
            <p:ph type="body" idx="1"/>
          </p:nvPr>
        </p:nvSpPr>
        <p:spPr>
          <a:xfrm>
            <a:off x="1587607" y="3951099"/>
            <a:ext cx="6514402" cy="751787"/>
          </a:xfrm>
        </p:spPr>
        <p:txBody>
          <a:bodyPr>
            <a:normAutofit/>
          </a:bodyPr>
          <a:lstStyle/>
          <a:p>
            <a:pPr marL="114300" indent="0">
              <a:buNone/>
            </a:pPr>
            <a:r>
              <a:rPr lang="en-ID" sz="1600" b="0" i="0" dirty="0" err="1">
                <a:solidFill>
                  <a:schemeClr val="tx1"/>
                </a:solidFill>
                <a:effectLst/>
                <a:latin typeface="-apple-system"/>
              </a:rPr>
              <a:t>Berdasarkan</a:t>
            </a:r>
            <a:r>
              <a:rPr lang="en-ID" sz="1600" b="0" i="0" dirty="0">
                <a:solidFill>
                  <a:schemeClr val="tx1"/>
                </a:solidFill>
                <a:effectLst/>
                <a:latin typeface="-apple-system"/>
              </a:rPr>
              <a:t> </a:t>
            </a:r>
            <a:r>
              <a:rPr lang="en-ID" sz="1600" b="0" i="0" dirty="0" err="1">
                <a:solidFill>
                  <a:schemeClr val="tx1"/>
                </a:solidFill>
                <a:effectLst/>
                <a:latin typeface="-apple-system"/>
              </a:rPr>
              <a:t>grafik</a:t>
            </a:r>
            <a:r>
              <a:rPr lang="en-ID" sz="1600" b="0" i="0" dirty="0">
                <a:solidFill>
                  <a:schemeClr val="tx1"/>
                </a:solidFill>
                <a:effectLst/>
                <a:latin typeface="-apple-system"/>
              </a:rPr>
              <a:t> di </a:t>
            </a:r>
            <a:r>
              <a:rPr lang="en-ID" sz="1600" b="0" i="0" dirty="0" err="1">
                <a:solidFill>
                  <a:schemeClr val="tx1"/>
                </a:solidFill>
                <a:effectLst/>
                <a:latin typeface="-apple-system"/>
              </a:rPr>
              <a:t>atas</a:t>
            </a:r>
            <a:r>
              <a:rPr lang="en-ID" sz="1600" b="0" i="0" dirty="0">
                <a:solidFill>
                  <a:schemeClr val="tx1"/>
                </a:solidFill>
                <a:effectLst/>
                <a:latin typeface="-apple-system"/>
              </a:rPr>
              <a:t>, revenue </a:t>
            </a:r>
            <a:r>
              <a:rPr lang="en-ID" sz="1600" b="0" i="0" dirty="0" err="1">
                <a:solidFill>
                  <a:schemeClr val="tx1"/>
                </a:solidFill>
                <a:effectLst/>
                <a:latin typeface="-apple-system"/>
              </a:rPr>
              <a:t>perusahaan</a:t>
            </a:r>
            <a:r>
              <a:rPr lang="en-ID" sz="1600" b="0" i="0" dirty="0">
                <a:solidFill>
                  <a:schemeClr val="tx1"/>
                </a:solidFill>
                <a:effectLst/>
                <a:latin typeface="-apple-system"/>
              </a:rPr>
              <a:t> </a:t>
            </a:r>
            <a:r>
              <a:rPr lang="en-ID" sz="1600" b="0" i="0" dirty="0" err="1">
                <a:solidFill>
                  <a:schemeClr val="tx1"/>
                </a:solidFill>
                <a:effectLst/>
                <a:latin typeface="-apple-system"/>
              </a:rPr>
              <a:t>menunjukan</a:t>
            </a:r>
            <a:r>
              <a:rPr lang="en-ID" sz="1600" b="0" i="0" dirty="0">
                <a:solidFill>
                  <a:schemeClr val="tx1"/>
                </a:solidFill>
                <a:effectLst/>
                <a:latin typeface="-apple-system"/>
              </a:rPr>
              <a:t> </a:t>
            </a:r>
            <a:r>
              <a:rPr lang="en-ID" sz="1600" b="0" i="0" dirty="0" err="1">
                <a:solidFill>
                  <a:schemeClr val="tx1"/>
                </a:solidFill>
                <a:effectLst/>
                <a:latin typeface="-apple-system"/>
              </a:rPr>
              <a:t>peningkatan</a:t>
            </a:r>
            <a:r>
              <a:rPr lang="en-ID" sz="1600" b="0" i="0" dirty="0">
                <a:solidFill>
                  <a:schemeClr val="tx1"/>
                </a:solidFill>
                <a:effectLst/>
                <a:latin typeface="-apple-system"/>
              </a:rPr>
              <a:t> </a:t>
            </a:r>
            <a:r>
              <a:rPr lang="en-ID" sz="1600" b="0" i="0" dirty="0" err="1">
                <a:solidFill>
                  <a:schemeClr val="tx1"/>
                </a:solidFill>
                <a:effectLst/>
                <a:latin typeface="-apple-system"/>
              </a:rPr>
              <a:t>setiap</a:t>
            </a:r>
            <a:r>
              <a:rPr lang="en-ID" sz="1600" b="0" i="0" dirty="0">
                <a:solidFill>
                  <a:schemeClr val="tx1"/>
                </a:solidFill>
                <a:effectLst/>
                <a:latin typeface="-apple-system"/>
              </a:rPr>
              <a:t> </a:t>
            </a:r>
            <a:r>
              <a:rPr lang="en-ID" sz="1600" b="0" i="0" dirty="0" err="1">
                <a:solidFill>
                  <a:schemeClr val="tx1"/>
                </a:solidFill>
                <a:effectLst/>
                <a:latin typeface="-apple-system"/>
              </a:rPr>
              <a:t>tahunnya</a:t>
            </a:r>
            <a:r>
              <a:rPr lang="en-ID" sz="1600" b="0" i="0" dirty="0">
                <a:solidFill>
                  <a:schemeClr val="tx1"/>
                </a:solidFill>
                <a:effectLst/>
                <a:latin typeface="-apple-system"/>
              </a:rPr>
              <a:t>.</a:t>
            </a:r>
            <a:endParaRPr lang="en-ID" sz="1600" dirty="0">
              <a:solidFill>
                <a:schemeClr val="tx1"/>
              </a:solidFill>
            </a:endParaRPr>
          </a:p>
        </p:txBody>
      </p:sp>
      <p:pic>
        <p:nvPicPr>
          <p:cNvPr id="4" name="Picture 3">
            <a:extLst>
              <a:ext uri="{FF2B5EF4-FFF2-40B4-BE49-F238E27FC236}">
                <a16:creationId xmlns:a16="http://schemas.microsoft.com/office/drawing/2014/main" id="{5AD3361F-914A-43AF-BF88-C30D49332F51}"/>
              </a:ext>
            </a:extLst>
          </p:cNvPr>
          <p:cNvPicPr>
            <a:picLocks noChangeAspect="1"/>
          </p:cNvPicPr>
          <p:nvPr/>
        </p:nvPicPr>
        <p:blipFill>
          <a:blip r:embed="rId3"/>
          <a:stretch>
            <a:fillRect/>
          </a:stretch>
        </p:blipFill>
        <p:spPr>
          <a:xfrm>
            <a:off x="2026616" y="518487"/>
            <a:ext cx="5258767" cy="3392065"/>
          </a:xfrm>
          <a:prstGeom prst="rect">
            <a:avLst/>
          </a:prstGeom>
        </p:spPr>
      </p:pic>
      <p:sp>
        <p:nvSpPr>
          <p:cNvPr id="8" name="Google Shape;55;p13">
            <a:extLst>
              <a:ext uri="{FF2B5EF4-FFF2-40B4-BE49-F238E27FC236}">
                <a16:creationId xmlns:a16="http://schemas.microsoft.com/office/drawing/2014/main" id="{B2B5EC7B-3DF4-44B4-A0D8-B210A0C38E5B}"/>
              </a:ext>
            </a:extLst>
          </p:cNvPr>
          <p:cNvSpPr txBox="1"/>
          <p:nvPr/>
        </p:nvSpPr>
        <p:spPr>
          <a:xfrm>
            <a:off x="4656000" y="4620300"/>
            <a:ext cx="4488000" cy="5232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endParaRPr sz="1100" dirty="0">
              <a:solidFill>
                <a:schemeClr val="dk1"/>
              </a:solidFill>
            </a:endParaRPr>
          </a:p>
          <a:p>
            <a:pPr marL="0" lvl="0" indent="0" algn="r" rtl="0">
              <a:lnSpc>
                <a:spcPct val="100000"/>
              </a:lnSpc>
              <a:spcBef>
                <a:spcPts val="0"/>
              </a:spcBef>
              <a:spcAft>
                <a:spcPts val="0"/>
              </a:spcAft>
              <a:buNone/>
            </a:pPr>
            <a:r>
              <a:rPr lang="en" sz="1100" dirty="0">
                <a:solidFill>
                  <a:schemeClr val="dk1"/>
                </a:solidFill>
                <a:hlinkClick r:id="rId4"/>
              </a:rPr>
              <a:t>Query selengkapnya dapat dilihat disini</a:t>
            </a:r>
            <a:endParaRPr sz="1100" dirty="0">
              <a:solidFill>
                <a:schemeClr val="dk1"/>
              </a:solidFill>
            </a:endParaRPr>
          </a:p>
        </p:txBody>
      </p:sp>
    </p:spTree>
    <p:extLst>
      <p:ext uri="{BB962C8B-B14F-4D97-AF65-F5344CB8AC3E}">
        <p14:creationId xmlns:p14="http://schemas.microsoft.com/office/powerpoint/2010/main" val="3133215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rPr>
              <a:t>Annual Product Category Quality Analysis</a:t>
            </a:r>
            <a:endParaRPr sz="2220" b="1">
              <a:solidFill>
                <a:schemeClr val="lt1"/>
              </a:solidFill>
            </a:endParaRPr>
          </a:p>
        </p:txBody>
      </p:sp>
      <p:pic>
        <p:nvPicPr>
          <p:cNvPr id="5" name="Picture 4">
            <a:extLst>
              <a:ext uri="{FF2B5EF4-FFF2-40B4-BE49-F238E27FC236}">
                <a16:creationId xmlns:a16="http://schemas.microsoft.com/office/drawing/2014/main" id="{C76B3C12-35DF-429A-B4CF-380576CF82B1}"/>
              </a:ext>
            </a:extLst>
          </p:cNvPr>
          <p:cNvPicPr>
            <a:picLocks noChangeAspect="1"/>
          </p:cNvPicPr>
          <p:nvPr/>
        </p:nvPicPr>
        <p:blipFill>
          <a:blip r:embed="rId3"/>
          <a:stretch>
            <a:fillRect/>
          </a:stretch>
        </p:blipFill>
        <p:spPr>
          <a:xfrm>
            <a:off x="0" y="745341"/>
            <a:ext cx="9144000" cy="3205758"/>
          </a:xfrm>
          <a:prstGeom prst="rect">
            <a:avLst/>
          </a:prstGeom>
        </p:spPr>
      </p:pic>
      <p:sp>
        <p:nvSpPr>
          <p:cNvPr id="8" name="Rectangle 2">
            <a:extLst>
              <a:ext uri="{FF2B5EF4-FFF2-40B4-BE49-F238E27FC236}">
                <a16:creationId xmlns:a16="http://schemas.microsoft.com/office/drawing/2014/main" id="{7DD16EC3-201D-4D93-98C1-32145F546F63}"/>
              </a:ext>
            </a:extLst>
          </p:cNvPr>
          <p:cNvSpPr>
            <a:spLocks noGrp="1" noChangeArrowheads="1"/>
          </p:cNvSpPr>
          <p:nvPr>
            <p:ph type="body" idx="1"/>
          </p:nvPr>
        </p:nvSpPr>
        <p:spPr bwMode="auto">
          <a:xfrm>
            <a:off x="84000" y="4089380"/>
            <a:ext cx="91440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effectLst/>
                <a:latin typeface="-apple-system"/>
              </a:rPr>
              <a:t>Berdasarkan</a:t>
            </a:r>
            <a:r>
              <a:rPr kumimoji="0" lang="en-US" altLang="en-US" sz="1400" b="0" i="0" u="none" strike="noStrike" cap="none" normalizeH="0" baseline="0" dirty="0">
                <a:ln>
                  <a:noFill/>
                </a:ln>
                <a:effectLst/>
                <a:latin typeface="-apple-system"/>
              </a:rPr>
              <a:t> </a:t>
            </a:r>
            <a:r>
              <a:rPr kumimoji="0" lang="en-US" altLang="en-US" sz="1400" b="0" i="0" u="none" strike="noStrike" cap="none" normalizeH="0" baseline="0" dirty="0" err="1">
                <a:ln>
                  <a:noFill/>
                </a:ln>
                <a:effectLst/>
                <a:latin typeface="-apple-system"/>
              </a:rPr>
              <a:t>grafik</a:t>
            </a:r>
            <a:r>
              <a:rPr kumimoji="0" lang="en-US" altLang="en-US" sz="1400" b="0" i="0" u="none" strike="noStrike" cap="none" normalizeH="0" baseline="0" dirty="0">
                <a:ln>
                  <a:noFill/>
                </a:ln>
                <a:effectLst/>
                <a:latin typeface="-apple-system"/>
              </a:rPr>
              <a:t> di </a:t>
            </a:r>
            <a:r>
              <a:rPr kumimoji="0" lang="en-US" altLang="en-US" sz="1400" b="0" i="0" u="none" strike="noStrike" cap="none" normalizeH="0" baseline="0" dirty="0" err="1">
                <a:ln>
                  <a:noFill/>
                </a:ln>
                <a:effectLst/>
                <a:latin typeface="-apple-system"/>
              </a:rPr>
              <a:t>atas</a:t>
            </a:r>
            <a:r>
              <a:rPr kumimoji="0" lang="en-US" altLang="en-US" sz="1400" b="0" i="0" u="none" strike="noStrike" cap="none" normalizeH="0" baseline="0" dirty="0">
                <a:ln>
                  <a:noFill/>
                </a:ln>
                <a:effectLst/>
                <a:latin typeface="-apple-system"/>
              </a:rPr>
              <a:t>, </a:t>
            </a:r>
            <a:r>
              <a:rPr lang="en-US" altLang="en-US" sz="1400" dirty="0" err="1">
                <a:latin typeface="-apple-system"/>
              </a:rPr>
              <a:t>Kenaikan</a:t>
            </a:r>
            <a:r>
              <a:rPr lang="en-US" altLang="en-US" sz="1400" dirty="0">
                <a:latin typeface="-apple-system"/>
              </a:rPr>
              <a:t> total revenue </a:t>
            </a:r>
            <a:r>
              <a:rPr lang="en-US" altLang="en-US" sz="1400" dirty="0" err="1">
                <a:latin typeface="-apple-system"/>
              </a:rPr>
              <a:t>setiap</a:t>
            </a:r>
            <a:r>
              <a:rPr lang="en-US" altLang="en-US" sz="1400" dirty="0">
                <a:latin typeface="-apple-system"/>
              </a:rPr>
              <a:t> </a:t>
            </a:r>
            <a:r>
              <a:rPr lang="en-US" altLang="en-US" sz="1400" dirty="0" err="1">
                <a:latin typeface="-apple-system"/>
              </a:rPr>
              <a:t>tahunnya</a:t>
            </a:r>
            <a:r>
              <a:rPr lang="en-US" altLang="en-US" sz="1400" dirty="0">
                <a:latin typeface="-apple-system"/>
              </a:rPr>
              <a:t> </a:t>
            </a:r>
            <a:r>
              <a:rPr lang="en-US" altLang="en-US" sz="1400" dirty="0" err="1">
                <a:latin typeface="-apple-system"/>
              </a:rPr>
              <a:t>meningkat</a:t>
            </a:r>
            <a:r>
              <a:rPr lang="en-US" altLang="en-US" sz="1400" dirty="0">
                <a:latin typeface="-apple-system"/>
              </a:rPr>
              <a:t>. </a:t>
            </a:r>
            <a:r>
              <a:rPr kumimoji="0" lang="en-US" altLang="en-US" sz="1400" b="0" i="0" u="none" strike="noStrike" cap="none" normalizeH="0" baseline="0" dirty="0" err="1">
                <a:ln>
                  <a:noFill/>
                </a:ln>
                <a:effectLst/>
                <a:latin typeface="-apple-system"/>
              </a:rPr>
              <a:t>Selain</a:t>
            </a:r>
            <a:r>
              <a:rPr kumimoji="0" lang="en-US" altLang="en-US" sz="1400" b="0" i="0" u="none" strike="noStrike" cap="none" normalizeH="0" baseline="0" dirty="0">
                <a:ln>
                  <a:noFill/>
                </a:ln>
                <a:effectLst/>
                <a:latin typeface="-apple-system"/>
              </a:rPr>
              <a:t> </a:t>
            </a:r>
            <a:r>
              <a:rPr kumimoji="0" lang="en-US" altLang="en-US" sz="1400" b="0" i="0" u="none" strike="noStrike" cap="none" normalizeH="0" baseline="0" dirty="0" err="1">
                <a:ln>
                  <a:noFill/>
                </a:ln>
                <a:effectLst/>
                <a:latin typeface="-apple-system"/>
              </a:rPr>
              <a:t>itu</a:t>
            </a:r>
            <a:r>
              <a:rPr kumimoji="0" lang="en-US" altLang="en-US" sz="1400" b="0" i="0" u="none" strike="noStrike" cap="none" normalizeH="0" baseline="0" dirty="0">
                <a:ln>
                  <a:noFill/>
                </a:ln>
                <a:effectLst/>
                <a:latin typeface="-apple-system"/>
              </a:rPr>
              <a:t> </a:t>
            </a:r>
            <a:r>
              <a:rPr kumimoji="0" lang="en-US" altLang="en-US" sz="1400" b="0" i="0" u="none" strike="noStrike" cap="none" normalizeH="0" baseline="0" dirty="0" err="1">
                <a:ln>
                  <a:noFill/>
                </a:ln>
                <a:effectLst/>
                <a:latin typeface="-apple-system"/>
              </a:rPr>
              <a:t>setiap</a:t>
            </a:r>
            <a:r>
              <a:rPr kumimoji="0" lang="en-US" altLang="en-US" sz="1400" b="0" i="0" u="none" strike="noStrike" cap="none" normalizeH="0" baseline="0" dirty="0">
                <a:ln>
                  <a:noFill/>
                </a:ln>
                <a:effectLst/>
                <a:latin typeface="-apple-system"/>
              </a:rPr>
              <a:t> </a:t>
            </a:r>
            <a:r>
              <a:rPr kumimoji="0" lang="en-US" altLang="en-US" sz="1400" b="0" i="0" u="none" strike="noStrike" cap="none" normalizeH="0" baseline="0" dirty="0" err="1">
                <a:ln>
                  <a:noFill/>
                </a:ln>
                <a:effectLst/>
                <a:latin typeface="-apple-system"/>
              </a:rPr>
              <a:t>tahun</a:t>
            </a:r>
            <a:r>
              <a:rPr kumimoji="0" lang="en-US" altLang="en-US" sz="1400" b="0" i="0" u="none" strike="noStrike" cap="none" normalizeH="0" baseline="0" dirty="0">
                <a:ln>
                  <a:noFill/>
                </a:ln>
                <a:effectLst/>
                <a:latin typeface="-apple-system"/>
              </a:rPr>
              <a:t> </a:t>
            </a:r>
            <a:r>
              <a:rPr kumimoji="0" lang="en-US" altLang="en-US" sz="1400" b="0" i="0" u="none" strike="noStrike" cap="none" normalizeH="0" baseline="0" dirty="0" err="1">
                <a:ln>
                  <a:noFill/>
                </a:ln>
                <a:effectLst/>
                <a:latin typeface="-apple-system"/>
              </a:rPr>
              <a:t>priduk</a:t>
            </a:r>
            <a:r>
              <a:rPr kumimoji="0" lang="en-US" altLang="en-US" sz="1400" b="0" i="0" u="none" strike="noStrike" cap="none" normalizeH="0" baseline="0" dirty="0">
                <a:ln>
                  <a:noFill/>
                </a:ln>
                <a:effectLst/>
                <a:latin typeface="-apple-system"/>
              </a:rPr>
              <a:t> yang </a:t>
            </a:r>
            <a:r>
              <a:rPr kumimoji="0" lang="en-US" altLang="en-US" sz="1400" b="0" i="0" u="none" strike="noStrike" cap="none" normalizeH="0" baseline="0" dirty="0" err="1">
                <a:ln>
                  <a:noFill/>
                </a:ln>
                <a:effectLst/>
                <a:latin typeface="-apple-system"/>
              </a:rPr>
              <a:t>menjadi</a:t>
            </a:r>
            <a:r>
              <a:rPr lang="en-US" altLang="en-US" sz="1400" dirty="0">
                <a:latin typeface="-apple-system"/>
              </a:rPr>
              <a:t> </a:t>
            </a:r>
            <a:r>
              <a:rPr lang="en-US" altLang="en-US" sz="1400" dirty="0" err="1">
                <a:latin typeface="-apple-system"/>
              </a:rPr>
              <a:t>penjualan</a:t>
            </a:r>
            <a:r>
              <a:rPr lang="en-US" altLang="en-US" sz="1400" dirty="0">
                <a:latin typeface="-apple-system"/>
              </a:rPr>
              <a:t> </a:t>
            </a:r>
            <a:r>
              <a:rPr lang="en-US" altLang="en-US" sz="1400" dirty="0" err="1">
                <a:latin typeface="-apple-system"/>
              </a:rPr>
              <a:t>terbanyak</a:t>
            </a:r>
            <a:r>
              <a:rPr lang="en-US" altLang="en-US" sz="1400" dirty="0">
                <a:latin typeface="-apple-system"/>
              </a:rPr>
              <a:t> </a:t>
            </a:r>
            <a:r>
              <a:rPr kumimoji="0" lang="en-US" altLang="en-US" sz="1400" b="0" i="0" u="none" strike="noStrike" cap="none" normalizeH="0" baseline="0" dirty="0" err="1">
                <a:ln>
                  <a:noFill/>
                </a:ln>
                <a:effectLst/>
                <a:latin typeface="-apple-system"/>
              </a:rPr>
              <a:t>memiliki</a:t>
            </a:r>
            <a:r>
              <a:rPr kumimoji="0" lang="en-US" altLang="en-US" sz="1400" b="0" i="0" u="none" strike="noStrike" cap="none" normalizeH="0" baseline="0" dirty="0">
                <a:ln>
                  <a:noFill/>
                </a:ln>
                <a:effectLst/>
                <a:latin typeface="-apple-system"/>
              </a:rPr>
              <a:t> </a:t>
            </a:r>
            <a:r>
              <a:rPr kumimoji="0" lang="en-US" altLang="en-US" sz="1400" b="0" i="0" u="none" strike="noStrike" cap="none" normalizeH="0" baseline="0" dirty="0" err="1">
                <a:ln>
                  <a:noFill/>
                </a:ln>
                <a:effectLst/>
                <a:latin typeface="-apple-system"/>
              </a:rPr>
              <a:t>jenis</a:t>
            </a:r>
            <a:r>
              <a:rPr kumimoji="0" lang="en-US" altLang="en-US" sz="1400" b="0" i="0" u="none" strike="noStrike" cap="none" normalizeH="0" baseline="0" dirty="0">
                <a:ln>
                  <a:noFill/>
                </a:ln>
                <a:effectLst/>
                <a:latin typeface="-apple-system"/>
              </a:rPr>
              <a:t> </a:t>
            </a:r>
            <a:r>
              <a:rPr kumimoji="0" lang="en-US" altLang="en-US" sz="1400" b="0" i="0" u="none" strike="noStrike" cap="none" normalizeH="0" baseline="0" dirty="0" err="1">
                <a:ln>
                  <a:noFill/>
                </a:ln>
                <a:effectLst/>
                <a:latin typeface="-apple-system"/>
              </a:rPr>
              <a:t>kategori</a:t>
            </a:r>
            <a:r>
              <a:rPr kumimoji="0" lang="en-US" altLang="en-US" sz="1400" b="0" i="0" u="none" strike="noStrike" cap="none" normalizeH="0" baseline="0" dirty="0">
                <a:ln>
                  <a:noFill/>
                </a:ln>
                <a:effectLst/>
                <a:latin typeface="-apple-system"/>
              </a:rPr>
              <a:t> top </a:t>
            </a:r>
            <a:r>
              <a:rPr kumimoji="0" lang="en-US" altLang="en-US" sz="1400" b="0" i="0" u="none" strike="noStrike" cap="none" normalizeH="0" baseline="0" dirty="0" err="1">
                <a:ln>
                  <a:noFill/>
                </a:ln>
                <a:effectLst/>
                <a:latin typeface="-apple-system"/>
              </a:rPr>
              <a:t>produk</a:t>
            </a:r>
            <a:r>
              <a:rPr kumimoji="0" lang="en-US" altLang="en-US" sz="1400" b="0" i="0" u="none" strike="noStrike" cap="none" normalizeH="0" baseline="0" dirty="0">
                <a:ln>
                  <a:noFill/>
                </a:ln>
                <a:effectLst/>
                <a:latin typeface="-apple-system"/>
              </a:rPr>
              <a:t> yang </a:t>
            </a:r>
            <a:r>
              <a:rPr kumimoji="0" lang="en-US" altLang="en-US" sz="1400" b="0" i="0" u="none" strike="noStrike" cap="none" normalizeH="0" baseline="0" dirty="0" err="1">
                <a:ln>
                  <a:noFill/>
                </a:ln>
                <a:effectLst/>
                <a:latin typeface="-apple-system"/>
              </a:rPr>
              <a:t>berbeda</a:t>
            </a:r>
            <a:r>
              <a:rPr kumimoji="0" lang="en-US" altLang="en-US" sz="1400" b="0" i="0" u="none" strike="noStrike" cap="none" normalizeH="0" baseline="0" dirty="0">
                <a:ln>
                  <a:noFill/>
                </a:ln>
                <a:effectLst/>
                <a:latin typeface="-apple-system"/>
              </a:rPr>
              <a:t>. Pada </a:t>
            </a:r>
            <a:r>
              <a:rPr kumimoji="0" lang="en-US" altLang="en-US" sz="1400" b="0" i="0" u="none" strike="noStrike" cap="none" normalizeH="0" baseline="0" dirty="0" err="1">
                <a:ln>
                  <a:noFill/>
                </a:ln>
                <a:effectLst/>
                <a:latin typeface="-apple-system"/>
              </a:rPr>
              <a:t>tahun</a:t>
            </a:r>
            <a:r>
              <a:rPr kumimoji="0" lang="en-US" altLang="en-US" sz="1400" b="0" i="0" u="none" strike="noStrike" cap="none" normalizeH="0" baseline="0" dirty="0">
                <a:ln>
                  <a:noFill/>
                </a:ln>
                <a:effectLst/>
                <a:latin typeface="-apple-system"/>
              </a:rPr>
              <a:t> 2016, </a:t>
            </a:r>
            <a:r>
              <a:rPr kumimoji="0" lang="en-US" altLang="en-US" sz="1400" b="0" i="0" u="none" strike="noStrike" cap="none" normalizeH="0" baseline="0" dirty="0" err="1">
                <a:ln>
                  <a:noFill/>
                </a:ln>
                <a:effectLst/>
                <a:latin typeface="-apple-system"/>
              </a:rPr>
              <a:t>perusahaan</a:t>
            </a:r>
            <a:r>
              <a:rPr kumimoji="0" lang="en-US" altLang="en-US" sz="1400" b="0" i="0" u="none" strike="noStrike" cap="none" normalizeH="0" baseline="0" dirty="0">
                <a:ln>
                  <a:noFill/>
                </a:ln>
                <a:effectLst/>
                <a:latin typeface="-apple-system"/>
              </a:rPr>
              <a:t> </a:t>
            </a:r>
            <a:r>
              <a:rPr kumimoji="0" lang="en-US" altLang="en-US" sz="1400" b="0" i="0" u="none" strike="noStrike" cap="none" normalizeH="0" baseline="0" dirty="0" err="1">
                <a:ln>
                  <a:noFill/>
                </a:ln>
                <a:effectLst/>
                <a:latin typeface="-apple-system"/>
              </a:rPr>
              <a:t>menghasilkan</a:t>
            </a:r>
            <a:r>
              <a:rPr kumimoji="0" lang="en-US" altLang="en-US" sz="1400" b="0" i="0" u="none" strike="noStrike" cap="none" normalizeH="0" baseline="0" dirty="0">
                <a:ln>
                  <a:noFill/>
                </a:ln>
                <a:effectLst/>
                <a:latin typeface="-apple-system"/>
              </a:rPr>
              <a:t> revenue paling </a:t>
            </a:r>
            <a:r>
              <a:rPr kumimoji="0" lang="en-US" altLang="en-US" sz="1400" b="0" i="0" u="none" strike="noStrike" cap="none" normalizeH="0" baseline="0" dirty="0" err="1">
                <a:ln>
                  <a:noFill/>
                </a:ln>
                <a:effectLst/>
                <a:latin typeface="-apple-system"/>
              </a:rPr>
              <a:t>tinggi</a:t>
            </a:r>
            <a:r>
              <a:rPr kumimoji="0" lang="en-US" altLang="en-US" sz="1400" b="0" i="0" u="none" strike="noStrike" cap="none" normalizeH="0" baseline="0" dirty="0">
                <a:ln>
                  <a:noFill/>
                </a:ln>
                <a:effectLst/>
                <a:latin typeface="-apple-system"/>
              </a:rPr>
              <a:t> </a:t>
            </a:r>
            <a:r>
              <a:rPr kumimoji="0" lang="en-US" altLang="en-US" sz="1400" b="0" i="0" u="none" strike="noStrike" cap="none" normalizeH="0" baseline="0" dirty="0" err="1">
                <a:ln>
                  <a:noFill/>
                </a:ln>
                <a:effectLst/>
                <a:latin typeface="-apple-system"/>
              </a:rPr>
              <a:t>dengan</a:t>
            </a:r>
            <a:r>
              <a:rPr kumimoji="0" lang="en-US" altLang="en-US" sz="1400" b="0" i="0" u="none" strike="noStrike" cap="none" normalizeH="0" baseline="0" dirty="0">
                <a:ln>
                  <a:noFill/>
                </a:ln>
                <a:effectLst/>
                <a:latin typeface="-apple-system"/>
              </a:rPr>
              <a:t> </a:t>
            </a:r>
            <a:r>
              <a:rPr kumimoji="0" lang="en-US" altLang="en-US" sz="1400" b="0" i="0" u="none" strike="noStrike" cap="none" normalizeH="0" baseline="0" dirty="0" err="1">
                <a:ln>
                  <a:noFill/>
                </a:ln>
                <a:effectLst/>
                <a:latin typeface="-apple-system"/>
              </a:rPr>
              <a:t>jenis</a:t>
            </a:r>
            <a:r>
              <a:rPr kumimoji="0" lang="en-US" altLang="en-US" sz="1400" b="0" i="0" u="none" strike="noStrike" cap="none" normalizeH="0" baseline="0" dirty="0">
                <a:ln>
                  <a:noFill/>
                </a:ln>
                <a:effectLst/>
                <a:latin typeface="-apple-system"/>
              </a:rPr>
              <a:t> </a:t>
            </a:r>
            <a:r>
              <a:rPr kumimoji="0" lang="en-US" altLang="en-US" sz="1400" b="0" i="0" u="none" strike="noStrike" cap="none" normalizeH="0" baseline="0" dirty="0" err="1">
                <a:ln>
                  <a:noFill/>
                </a:ln>
                <a:effectLst/>
                <a:latin typeface="-apple-system"/>
              </a:rPr>
              <a:t>karegori</a:t>
            </a:r>
            <a:r>
              <a:rPr kumimoji="0" lang="en-US" altLang="en-US" sz="1400" b="0" i="0" u="none" strike="noStrike" cap="none" normalizeH="0" baseline="0" dirty="0">
                <a:ln>
                  <a:noFill/>
                </a:ln>
                <a:effectLst/>
                <a:latin typeface="-apple-system"/>
              </a:rPr>
              <a:t> top </a:t>
            </a:r>
            <a:r>
              <a:rPr kumimoji="0" lang="en-US" altLang="en-US" sz="1400" b="0" i="0" u="none" strike="noStrike" cap="none" normalizeH="0" baseline="0" dirty="0" err="1">
                <a:ln>
                  <a:noFill/>
                </a:ln>
                <a:effectLst/>
                <a:latin typeface="-apple-system"/>
              </a:rPr>
              <a:t>produk</a:t>
            </a:r>
            <a:r>
              <a:rPr kumimoji="0" lang="en-US" altLang="en-US" sz="1400" b="0" i="0" u="none" strike="noStrike" cap="none" normalizeH="0" baseline="0" dirty="0">
                <a:ln>
                  <a:noFill/>
                </a:ln>
                <a:effectLst/>
                <a:latin typeface="-apple-system"/>
              </a:rPr>
              <a:t> furniture, </a:t>
            </a:r>
            <a:r>
              <a:rPr kumimoji="0" lang="en-US" altLang="en-US" sz="1400" b="0" i="0" u="none" strike="noStrike" cap="none" normalizeH="0" baseline="0" dirty="0" err="1">
                <a:ln>
                  <a:noFill/>
                </a:ln>
                <a:effectLst/>
                <a:latin typeface="-apple-system"/>
              </a:rPr>
              <a:t>sedangkan</a:t>
            </a:r>
            <a:r>
              <a:rPr kumimoji="0" lang="en-US" altLang="en-US" sz="1400" b="0" i="0" u="none" strike="noStrike" cap="none" normalizeH="0" baseline="0" dirty="0">
                <a:ln>
                  <a:noFill/>
                </a:ln>
                <a:effectLst/>
                <a:latin typeface="-apple-system"/>
              </a:rPr>
              <a:t> pada </a:t>
            </a:r>
            <a:r>
              <a:rPr kumimoji="0" lang="en-US" altLang="en-US" sz="1400" b="0" i="0" u="none" strike="noStrike" cap="none" normalizeH="0" baseline="0" dirty="0" err="1">
                <a:ln>
                  <a:noFill/>
                </a:ln>
                <a:effectLst/>
                <a:latin typeface="-apple-system"/>
              </a:rPr>
              <a:t>tahun</a:t>
            </a:r>
            <a:r>
              <a:rPr kumimoji="0" lang="en-US" altLang="en-US" sz="1400" b="0" i="0" u="none" strike="noStrike" cap="none" normalizeH="0" baseline="0" dirty="0">
                <a:ln>
                  <a:noFill/>
                </a:ln>
                <a:effectLst/>
                <a:latin typeface="-apple-system"/>
              </a:rPr>
              <a:t> 2017, revenue paling </a:t>
            </a:r>
            <a:r>
              <a:rPr kumimoji="0" lang="en-US" altLang="en-US" sz="1400" b="0" i="0" u="none" strike="noStrike" cap="none" normalizeH="0" baseline="0" dirty="0" err="1">
                <a:ln>
                  <a:noFill/>
                </a:ln>
                <a:effectLst/>
                <a:latin typeface="-apple-system"/>
              </a:rPr>
              <a:t>tinggi</a:t>
            </a:r>
            <a:r>
              <a:rPr kumimoji="0" lang="en-US" altLang="en-US" sz="1400" b="0" i="0" u="none" strike="noStrike" cap="none" normalizeH="0" baseline="0" dirty="0">
                <a:ln>
                  <a:noFill/>
                </a:ln>
                <a:effectLst/>
                <a:latin typeface="-apple-system"/>
              </a:rPr>
              <a:t> </a:t>
            </a:r>
            <a:r>
              <a:rPr kumimoji="0" lang="en-US" altLang="en-US" sz="1400" b="0" i="0" u="none" strike="noStrike" cap="none" normalizeH="0" baseline="0" dirty="0" err="1">
                <a:ln>
                  <a:noFill/>
                </a:ln>
                <a:effectLst/>
                <a:latin typeface="-apple-system"/>
              </a:rPr>
              <a:t>dengan</a:t>
            </a:r>
            <a:r>
              <a:rPr kumimoji="0" lang="en-US" altLang="en-US" sz="1400" b="0" i="0" u="none" strike="noStrike" cap="none" normalizeH="0" baseline="0" dirty="0">
                <a:ln>
                  <a:noFill/>
                </a:ln>
                <a:effectLst/>
                <a:latin typeface="-apple-system"/>
              </a:rPr>
              <a:t> </a:t>
            </a:r>
            <a:r>
              <a:rPr kumimoji="0" lang="en-US" altLang="en-US" sz="1400" b="0" i="0" u="none" strike="noStrike" cap="none" normalizeH="0" baseline="0" dirty="0" err="1">
                <a:ln>
                  <a:noFill/>
                </a:ln>
                <a:effectLst/>
                <a:latin typeface="-apple-system"/>
              </a:rPr>
              <a:t>jenis</a:t>
            </a:r>
            <a:r>
              <a:rPr kumimoji="0" lang="en-US" altLang="en-US" sz="1400" b="0" i="0" u="none" strike="noStrike" cap="none" normalizeH="0" baseline="0" dirty="0">
                <a:ln>
                  <a:noFill/>
                </a:ln>
                <a:effectLst/>
                <a:latin typeface="-apple-system"/>
              </a:rPr>
              <a:t> </a:t>
            </a:r>
            <a:r>
              <a:rPr kumimoji="0" lang="en-US" altLang="en-US" sz="1400" b="0" i="0" u="none" strike="noStrike" cap="none" normalizeH="0" baseline="0" dirty="0" err="1">
                <a:ln>
                  <a:noFill/>
                </a:ln>
                <a:effectLst/>
                <a:latin typeface="-apple-system"/>
              </a:rPr>
              <a:t>kategori</a:t>
            </a:r>
            <a:r>
              <a:rPr kumimoji="0" lang="en-US" altLang="en-US" sz="1400" b="0" i="0" u="none" strike="noStrike" cap="none" normalizeH="0" baseline="0" dirty="0">
                <a:ln>
                  <a:noFill/>
                </a:ln>
                <a:effectLst/>
                <a:latin typeface="-apple-system"/>
              </a:rPr>
              <a:t> </a:t>
            </a:r>
            <a:r>
              <a:rPr kumimoji="0" lang="en-US" altLang="en-US" sz="1400" b="0" i="0" u="none" strike="noStrike" cap="none" normalizeH="0" baseline="0" dirty="0" err="1">
                <a:ln>
                  <a:noFill/>
                </a:ln>
                <a:effectLst/>
                <a:latin typeface="-apple-system"/>
              </a:rPr>
              <a:t>bed_bath_table</a:t>
            </a:r>
            <a:r>
              <a:rPr kumimoji="0" lang="en-US" altLang="en-US" sz="1400" b="0" i="0" u="none" strike="noStrike" cap="none" normalizeH="0" baseline="0" dirty="0">
                <a:ln>
                  <a:noFill/>
                </a:ln>
                <a:effectLst/>
                <a:latin typeface="-apple-system"/>
              </a:rPr>
              <a:t>, dan pada </a:t>
            </a:r>
            <a:r>
              <a:rPr kumimoji="0" lang="en-US" altLang="en-US" sz="1400" b="0" i="0" u="none" strike="noStrike" cap="none" normalizeH="0" baseline="0" dirty="0" err="1">
                <a:ln>
                  <a:noFill/>
                </a:ln>
                <a:effectLst/>
                <a:latin typeface="-apple-system"/>
              </a:rPr>
              <a:t>tahun</a:t>
            </a:r>
            <a:r>
              <a:rPr kumimoji="0" lang="en-US" altLang="en-US" sz="1400" b="0" i="0" u="none" strike="noStrike" cap="none" normalizeH="0" baseline="0" dirty="0">
                <a:ln>
                  <a:noFill/>
                </a:ln>
                <a:effectLst/>
                <a:latin typeface="-apple-system"/>
              </a:rPr>
              <a:t> 2018, revenue paling </a:t>
            </a:r>
            <a:r>
              <a:rPr kumimoji="0" lang="en-US" altLang="en-US" sz="1400" b="0" i="0" u="none" strike="noStrike" cap="none" normalizeH="0" baseline="0" dirty="0" err="1">
                <a:ln>
                  <a:noFill/>
                </a:ln>
                <a:effectLst/>
                <a:latin typeface="-apple-system"/>
              </a:rPr>
              <a:t>tinggi</a:t>
            </a:r>
            <a:r>
              <a:rPr kumimoji="0" lang="en-US" altLang="en-US" sz="1400" b="0" i="0" u="none" strike="noStrike" cap="none" normalizeH="0" baseline="0" dirty="0">
                <a:ln>
                  <a:noFill/>
                </a:ln>
                <a:effectLst/>
                <a:latin typeface="-apple-system"/>
              </a:rPr>
              <a:t> </a:t>
            </a:r>
            <a:r>
              <a:rPr kumimoji="0" lang="en-US" altLang="en-US" sz="1400" b="0" i="0" u="none" strike="noStrike" cap="none" normalizeH="0" baseline="0" dirty="0" err="1">
                <a:ln>
                  <a:noFill/>
                </a:ln>
                <a:effectLst/>
                <a:latin typeface="-apple-system"/>
              </a:rPr>
              <a:t>dengan</a:t>
            </a:r>
            <a:r>
              <a:rPr kumimoji="0" lang="en-US" altLang="en-US" sz="1400" b="0" i="0" u="none" strike="noStrike" cap="none" normalizeH="0" baseline="0" dirty="0">
                <a:ln>
                  <a:noFill/>
                </a:ln>
                <a:effectLst/>
                <a:latin typeface="-apple-system"/>
              </a:rPr>
              <a:t> </a:t>
            </a:r>
            <a:r>
              <a:rPr kumimoji="0" lang="en-US" altLang="en-US" sz="1400" b="0" i="0" u="none" strike="noStrike" cap="none" normalizeH="0" baseline="0" dirty="0" err="1">
                <a:ln>
                  <a:noFill/>
                </a:ln>
                <a:effectLst/>
                <a:latin typeface="-apple-system"/>
              </a:rPr>
              <a:t>jenis</a:t>
            </a:r>
            <a:r>
              <a:rPr kumimoji="0" lang="en-US" altLang="en-US" sz="1400" b="0" i="0" u="none" strike="noStrike" cap="none" normalizeH="0" baseline="0" dirty="0">
                <a:ln>
                  <a:noFill/>
                </a:ln>
                <a:effectLst/>
                <a:latin typeface="-apple-system"/>
              </a:rPr>
              <a:t> </a:t>
            </a:r>
            <a:r>
              <a:rPr kumimoji="0" lang="en-US" altLang="en-US" sz="1400" b="0" i="0" u="none" strike="noStrike" cap="none" normalizeH="0" baseline="0" dirty="0" err="1">
                <a:ln>
                  <a:noFill/>
                </a:ln>
                <a:effectLst/>
                <a:latin typeface="-apple-system"/>
              </a:rPr>
              <a:t>kategori</a:t>
            </a:r>
            <a:r>
              <a:rPr kumimoji="0" lang="en-US" altLang="en-US" sz="1400" b="0" i="0" u="none" strike="noStrike" cap="none" normalizeH="0" baseline="0" dirty="0">
                <a:ln>
                  <a:noFill/>
                </a:ln>
                <a:effectLst/>
                <a:latin typeface="-apple-system"/>
              </a:rPr>
              <a:t> </a:t>
            </a:r>
            <a:r>
              <a:rPr kumimoji="0" lang="en-US" altLang="en-US" sz="1400" b="0" i="0" u="none" strike="noStrike" cap="none" normalizeH="0" baseline="0" dirty="0" err="1">
                <a:ln>
                  <a:noFill/>
                </a:ln>
                <a:effectLst/>
                <a:latin typeface="-apple-system"/>
              </a:rPr>
              <a:t>health_beauty</a:t>
            </a:r>
            <a:r>
              <a:rPr kumimoji="0" lang="en-US" altLang="en-US" sz="1400" b="0" i="0" u="none" strike="noStrike" cap="none" normalizeH="0" baseline="0" dirty="0">
                <a:ln>
                  <a:noFill/>
                </a:ln>
                <a:effectLst/>
                <a:latin typeface="-apple-system"/>
              </a:rPr>
              <a:t> .</a:t>
            </a:r>
            <a:r>
              <a:rPr kumimoji="0" lang="en-US" altLang="en-US" sz="1400" b="0" i="0" u="none" strike="noStrike" cap="none" normalizeH="0" baseline="0" dirty="0">
                <a:ln>
                  <a:noFill/>
                </a:ln>
                <a:effectLst/>
              </a:rPr>
              <a:t> </a:t>
            </a:r>
            <a:endParaRPr kumimoji="0" lang="en-US" altLang="en-US" sz="1400" b="0" i="0" u="none" strike="noStrike" cap="none" normalizeH="0" baseline="0" dirty="0">
              <a:ln>
                <a:noFill/>
              </a:ln>
              <a:effectLst/>
              <a:latin typeface="Arial" panose="020B0604020202020204" pitchFamily="34" charset="0"/>
            </a:endParaRPr>
          </a:p>
        </p:txBody>
      </p:sp>
      <p:sp>
        <p:nvSpPr>
          <p:cNvPr id="11" name="Google Shape;55;p13">
            <a:extLst>
              <a:ext uri="{FF2B5EF4-FFF2-40B4-BE49-F238E27FC236}">
                <a16:creationId xmlns:a16="http://schemas.microsoft.com/office/drawing/2014/main" id="{391BCB02-5BB6-49F3-AD17-055DB2D1C084}"/>
              </a:ext>
            </a:extLst>
          </p:cNvPr>
          <p:cNvSpPr txBox="1"/>
          <p:nvPr/>
        </p:nvSpPr>
        <p:spPr>
          <a:xfrm>
            <a:off x="4656000" y="4620300"/>
            <a:ext cx="4488000" cy="5232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endParaRPr sz="1100" dirty="0">
              <a:solidFill>
                <a:schemeClr val="dk1"/>
              </a:solidFill>
            </a:endParaRPr>
          </a:p>
          <a:p>
            <a:pPr marL="0" lvl="0" indent="0" algn="r" rtl="0">
              <a:lnSpc>
                <a:spcPct val="100000"/>
              </a:lnSpc>
              <a:spcBef>
                <a:spcPts val="0"/>
              </a:spcBef>
              <a:spcAft>
                <a:spcPts val="0"/>
              </a:spcAft>
              <a:buNone/>
            </a:pPr>
            <a:r>
              <a:rPr lang="en" sz="1100" dirty="0">
                <a:solidFill>
                  <a:schemeClr val="dk1"/>
                </a:solidFill>
                <a:hlinkClick r:id="rId4"/>
              </a:rPr>
              <a:t>Query selengkapnya dapat dilihat disini</a:t>
            </a:r>
            <a:endParaRPr sz="1100" dirty="0">
              <a:solidFill>
                <a:schemeClr val="dk1"/>
              </a:solidFill>
            </a:endParaRPr>
          </a:p>
        </p:txBody>
      </p:sp>
    </p:spTree>
    <p:extLst>
      <p:ext uri="{BB962C8B-B14F-4D97-AF65-F5344CB8AC3E}">
        <p14:creationId xmlns:p14="http://schemas.microsoft.com/office/powerpoint/2010/main" val="825901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rPr>
              <a:t>Annual Product Category Quality Analysis</a:t>
            </a:r>
            <a:endParaRPr sz="2220" b="1">
              <a:solidFill>
                <a:schemeClr val="lt1"/>
              </a:solidFill>
            </a:endParaRPr>
          </a:p>
        </p:txBody>
      </p:sp>
      <p:sp>
        <p:nvSpPr>
          <p:cNvPr id="8" name="Rectangle 2">
            <a:extLst>
              <a:ext uri="{FF2B5EF4-FFF2-40B4-BE49-F238E27FC236}">
                <a16:creationId xmlns:a16="http://schemas.microsoft.com/office/drawing/2014/main" id="{7DD16EC3-201D-4D93-98C1-32145F546F63}"/>
              </a:ext>
            </a:extLst>
          </p:cNvPr>
          <p:cNvSpPr>
            <a:spLocks noGrp="1" noChangeArrowheads="1"/>
          </p:cNvSpPr>
          <p:nvPr>
            <p:ph type="body" idx="1"/>
          </p:nvPr>
        </p:nvSpPr>
        <p:spPr bwMode="auto">
          <a:xfrm>
            <a:off x="84000" y="4089380"/>
            <a:ext cx="91440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ID" sz="1400" b="0" i="0" dirty="0" err="1">
                <a:effectLst/>
                <a:latin typeface="-apple-system"/>
              </a:rPr>
              <a:t>Berdasarkan</a:t>
            </a:r>
            <a:r>
              <a:rPr lang="en-ID" sz="1400" b="0" i="0" dirty="0">
                <a:effectLst/>
                <a:latin typeface="-apple-system"/>
              </a:rPr>
              <a:t> </a:t>
            </a:r>
            <a:r>
              <a:rPr lang="en-ID" sz="1400" b="0" i="0" dirty="0" err="1">
                <a:effectLst/>
                <a:latin typeface="-apple-system"/>
              </a:rPr>
              <a:t>grafik</a:t>
            </a:r>
            <a:r>
              <a:rPr lang="en-ID" sz="1400" b="0" i="0" dirty="0">
                <a:effectLst/>
                <a:latin typeface="-apple-system"/>
              </a:rPr>
              <a:t> </a:t>
            </a:r>
            <a:r>
              <a:rPr lang="en-ID" sz="1400" b="0" i="0" dirty="0" err="1">
                <a:effectLst/>
                <a:latin typeface="-apple-system"/>
              </a:rPr>
              <a:t>diatas</a:t>
            </a:r>
            <a:r>
              <a:rPr lang="en-ID" sz="1400" b="0" i="0" dirty="0">
                <a:effectLst/>
                <a:latin typeface="-apple-system"/>
              </a:rPr>
              <a:t>, </a:t>
            </a:r>
            <a:r>
              <a:rPr lang="en-ID" sz="1400" dirty="0" err="1">
                <a:latin typeface="-apple-system"/>
              </a:rPr>
              <a:t>p</a:t>
            </a:r>
            <a:r>
              <a:rPr lang="en-ID" sz="1400" b="0" i="0" dirty="0" err="1">
                <a:effectLst/>
                <a:latin typeface="-apple-system"/>
              </a:rPr>
              <a:t>roduk</a:t>
            </a:r>
            <a:r>
              <a:rPr lang="en-ID" sz="1400" b="0" i="0" dirty="0">
                <a:effectLst/>
                <a:latin typeface="-apple-system"/>
              </a:rPr>
              <a:t> yang </a:t>
            </a:r>
            <a:r>
              <a:rPr lang="en-ID" sz="1400" b="0" i="0" dirty="0" err="1">
                <a:effectLst/>
                <a:latin typeface="-apple-system"/>
              </a:rPr>
              <a:t>sering</a:t>
            </a:r>
            <a:r>
              <a:rPr lang="en-ID" sz="1400" b="0" i="0" dirty="0">
                <a:effectLst/>
                <a:latin typeface="-apple-system"/>
              </a:rPr>
              <a:t> </a:t>
            </a:r>
            <a:r>
              <a:rPr lang="en-ID" sz="1400" b="0" i="0" dirty="0" err="1">
                <a:effectLst/>
                <a:latin typeface="-apple-system"/>
              </a:rPr>
              <a:t>dibatalkan</a:t>
            </a:r>
            <a:r>
              <a:rPr lang="en-ID" sz="1400" b="0" i="0" dirty="0">
                <a:effectLst/>
                <a:latin typeface="-apple-system"/>
              </a:rPr>
              <a:t> oleh </a:t>
            </a:r>
            <a:r>
              <a:rPr lang="en-ID" sz="1400" b="0" i="0" dirty="0" err="1">
                <a:effectLst/>
                <a:latin typeface="-apple-system"/>
              </a:rPr>
              <a:t>pelanggan</a:t>
            </a:r>
            <a:r>
              <a:rPr lang="en-ID" sz="1400" b="0" i="0" dirty="0">
                <a:effectLst/>
                <a:latin typeface="-apple-system"/>
              </a:rPr>
              <a:t> </a:t>
            </a:r>
            <a:r>
              <a:rPr lang="en-ID" sz="1400" b="0" i="0" dirty="0" err="1">
                <a:effectLst/>
                <a:latin typeface="-apple-system"/>
              </a:rPr>
              <a:t>untuk</a:t>
            </a:r>
            <a:r>
              <a:rPr lang="en-ID" sz="1400" b="0" i="0" dirty="0">
                <a:effectLst/>
                <a:latin typeface="-apple-system"/>
              </a:rPr>
              <a:t> </a:t>
            </a:r>
            <a:r>
              <a:rPr lang="en-ID" sz="1400" b="0" i="0" dirty="0" err="1">
                <a:effectLst/>
                <a:latin typeface="-apple-system"/>
              </a:rPr>
              <a:t>setiap</a:t>
            </a:r>
            <a:r>
              <a:rPr lang="en-ID" sz="1400" b="0" i="0" dirty="0">
                <a:effectLst/>
                <a:latin typeface="-apple-system"/>
              </a:rPr>
              <a:t> </a:t>
            </a:r>
            <a:r>
              <a:rPr lang="en-ID" sz="1400" b="0" i="0" dirty="0" err="1">
                <a:effectLst/>
                <a:latin typeface="-apple-system"/>
              </a:rPr>
              <a:t>tahunnya</a:t>
            </a:r>
            <a:r>
              <a:rPr lang="en-ID" sz="1400" b="0" i="0" dirty="0">
                <a:effectLst/>
                <a:latin typeface="-apple-system"/>
              </a:rPr>
              <a:t> juga </a:t>
            </a:r>
            <a:r>
              <a:rPr lang="en-ID" sz="1400" b="0" i="0" dirty="0" err="1">
                <a:effectLst/>
                <a:latin typeface="-apple-system"/>
              </a:rPr>
              <a:t>memiliki</a:t>
            </a:r>
            <a:r>
              <a:rPr lang="en-ID" sz="1400" b="0" i="0" dirty="0">
                <a:effectLst/>
                <a:latin typeface="-apple-system"/>
              </a:rPr>
              <a:t> </a:t>
            </a:r>
            <a:r>
              <a:rPr lang="en-ID" sz="1400" b="0" i="0" dirty="0" err="1">
                <a:effectLst/>
                <a:latin typeface="-apple-system"/>
              </a:rPr>
              <a:t>jenis</a:t>
            </a:r>
            <a:r>
              <a:rPr lang="en-ID" sz="1400" b="0" i="0" dirty="0">
                <a:effectLst/>
                <a:latin typeface="-apple-system"/>
              </a:rPr>
              <a:t> </a:t>
            </a:r>
            <a:r>
              <a:rPr lang="en-ID" sz="1400" b="0" i="0" dirty="0" err="1">
                <a:effectLst/>
                <a:latin typeface="-apple-system"/>
              </a:rPr>
              <a:t>kategori</a:t>
            </a:r>
            <a:r>
              <a:rPr lang="en-ID" sz="1400" b="0" i="0" dirty="0">
                <a:effectLst/>
                <a:latin typeface="-apple-system"/>
              </a:rPr>
              <a:t> yang </a:t>
            </a:r>
            <a:r>
              <a:rPr lang="en-ID" sz="1400" b="0" i="0" dirty="0" err="1">
                <a:effectLst/>
                <a:latin typeface="-apple-system"/>
              </a:rPr>
              <a:t>berbeda</a:t>
            </a:r>
            <a:r>
              <a:rPr lang="en-ID" sz="1400" dirty="0">
                <a:latin typeface="-apple-system"/>
              </a:rPr>
              <a:t>. Pada </a:t>
            </a:r>
            <a:r>
              <a:rPr lang="en-ID" sz="1400" dirty="0" err="1">
                <a:latin typeface="-apple-system"/>
              </a:rPr>
              <a:t>tahun</a:t>
            </a:r>
            <a:r>
              <a:rPr lang="en-ID" sz="1400" dirty="0">
                <a:latin typeface="-apple-system"/>
              </a:rPr>
              <a:t> 2016, </a:t>
            </a:r>
            <a:r>
              <a:rPr lang="en-ID" sz="1400" dirty="0" err="1">
                <a:latin typeface="-apple-system"/>
              </a:rPr>
              <a:t>kategori</a:t>
            </a:r>
            <a:r>
              <a:rPr lang="en-ID" sz="1400" dirty="0">
                <a:latin typeface="-apple-system"/>
              </a:rPr>
              <a:t> </a:t>
            </a:r>
            <a:r>
              <a:rPr lang="en-ID" sz="1400" dirty="0" err="1">
                <a:latin typeface="-apple-system"/>
              </a:rPr>
              <a:t>produk</a:t>
            </a:r>
            <a:r>
              <a:rPr lang="en-ID" sz="1400" dirty="0">
                <a:latin typeface="-apple-system"/>
              </a:rPr>
              <a:t> yang paling </a:t>
            </a:r>
            <a:r>
              <a:rPr lang="en-ID" sz="1400" dirty="0" err="1">
                <a:latin typeface="-apple-system"/>
              </a:rPr>
              <a:t>sering</a:t>
            </a:r>
            <a:r>
              <a:rPr lang="en-ID" sz="1400" dirty="0">
                <a:latin typeface="-apple-system"/>
              </a:rPr>
              <a:t> di cancel </a:t>
            </a:r>
            <a:r>
              <a:rPr lang="en-ID" sz="1400" dirty="0" err="1">
                <a:latin typeface="-apple-system"/>
              </a:rPr>
              <a:t>adalah</a:t>
            </a:r>
            <a:r>
              <a:rPr lang="en-ID" sz="1400" dirty="0">
                <a:latin typeface="-apple-system"/>
              </a:rPr>
              <a:t> </a:t>
            </a:r>
            <a:r>
              <a:rPr lang="en-ID" sz="1400" dirty="0" err="1">
                <a:latin typeface="-apple-system"/>
              </a:rPr>
              <a:t>mainan</a:t>
            </a:r>
            <a:r>
              <a:rPr lang="en-ID" sz="1400" dirty="0">
                <a:latin typeface="-apple-system"/>
              </a:rPr>
              <a:t>, </a:t>
            </a:r>
            <a:r>
              <a:rPr lang="en-ID" sz="1400" dirty="0" err="1">
                <a:latin typeface="-apple-system"/>
              </a:rPr>
              <a:t>kemudian</a:t>
            </a:r>
            <a:r>
              <a:rPr lang="en-ID" sz="1400" dirty="0">
                <a:latin typeface="-apple-system"/>
              </a:rPr>
              <a:t> pada </a:t>
            </a:r>
            <a:r>
              <a:rPr lang="en-ID" sz="1400" dirty="0" err="1">
                <a:latin typeface="-apple-system"/>
              </a:rPr>
              <a:t>tahun</a:t>
            </a:r>
            <a:r>
              <a:rPr lang="en-ID" sz="1400" dirty="0">
                <a:latin typeface="-apple-system"/>
              </a:rPr>
              <a:t> 2017, </a:t>
            </a:r>
            <a:r>
              <a:rPr lang="en-ID" sz="1400" dirty="0" err="1">
                <a:latin typeface="-apple-system"/>
              </a:rPr>
              <a:t>kategori</a:t>
            </a:r>
            <a:r>
              <a:rPr lang="en-ID" sz="1400" dirty="0">
                <a:latin typeface="-apple-system"/>
              </a:rPr>
              <a:t> </a:t>
            </a:r>
            <a:r>
              <a:rPr lang="en-ID" sz="1400" dirty="0" err="1">
                <a:latin typeface="-apple-system"/>
              </a:rPr>
              <a:t>produk</a:t>
            </a:r>
            <a:r>
              <a:rPr lang="en-ID" sz="1400" dirty="0">
                <a:latin typeface="-apple-system"/>
              </a:rPr>
              <a:t> yang paling </a:t>
            </a:r>
            <a:r>
              <a:rPr lang="en-ID" sz="1400" dirty="0" err="1">
                <a:latin typeface="-apple-system"/>
              </a:rPr>
              <a:t>sering</a:t>
            </a:r>
            <a:r>
              <a:rPr lang="en-ID" sz="1400" dirty="0">
                <a:latin typeface="-apple-system"/>
              </a:rPr>
              <a:t> di cancel </a:t>
            </a:r>
            <a:r>
              <a:rPr lang="en-ID" sz="1400" dirty="0" err="1">
                <a:latin typeface="-apple-system"/>
              </a:rPr>
              <a:t>adalah</a:t>
            </a:r>
            <a:r>
              <a:rPr lang="en-ID" sz="1400" dirty="0">
                <a:latin typeface="-apple-system"/>
              </a:rPr>
              <a:t> </a:t>
            </a:r>
            <a:r>
              <a:rPr lang="en-ID" sz="1400" dirty="0" err="1">
                <a:latin typeface="-apple-system"/>
              </a:rPr>
              <a:t>perlengkapan</a:t>
            </a:r>
            <a:r>
              <a:rPr lang="en-ID" sz="1400" dirty="0">
                <a:latin typeface="-apple-system"/>
              </a:rPr>
              <a:t> </a:t>
            </a:r>
            <a:r>
              <a:rPr lang="en-ID" sz="1400" dirty="0" err="1">
                <a:latin typeface="-apple-system"/>
              </a:rPr>
              <a:t>olahraga</a:t>
            </a:r>
            <a:r>
              <a:rPr lang="en-ID" sz="1400" dirty="0">
                <a:latin typeface="-apple-system"/>
              </a:rPr>
              <a:t>, </a:t>
            </a:r>
            <a:r>
              <a:rPr lang="en-ID" sz="1400" dirty="0" err="1">
                <a:latin typeface="-apple-system"/>
              </a:rPr>
              <a:t>sedangkan</a:t>
            </a:r>
            <a:r>
              <a:rPr lang="en-ID" sz="1400" dirty="0">
                <a:latin typeface="-apple-system"/>
              </a:rPr>
              <a:t> pada </a:t>
            </a:r>
            <a:r>
              <a:rPr lang="en-ID" sz="1400" dirty="0" err="1">
                <a:latin typeface="-apple-system"/>
              </a:rPr>
              <a:t>tahun</a:t>
            </a:r>
            <a:r>
              <a:rPr lang="en-ID" sz="1400" dirty="0">
                <a:latin typeface="-apple-system"/>
              </a:rPr>
              <a:t> 2018, </a:t>
            </a:r>
            <a:r>
              <a:rPr lang="en-ID" sz="1400" dirty="0" err="1">
                <a:latin typeface="-apple-system"/>
              </a:rPr>
              <a:t>kategori</a:t>
            </a:r>
            <a:r>
              <a:rPr lang="en-ID" sz="1400" dirty="0">
                <a:latin typeface="-apple-system"/>
              </a:rPr>
              <a:t> </a:t>
            </a:r>
            <a:r>
              <a:rPr lang="en-ID" sz="1400" dirty="0" err="1">
                <a:latin typeface="-apple-system"/>
              </a:rPr>
              <a:t>produk</a:t>
            </a:r>
            <a:r>
              <a:rPr lang="en-ID" sz="1400" dirty="0">
                <a:latin typeface="-apple-system"/>
              </a:rPr>
              <a:t> yang paling </a:t>
            </a:r>
            <a:r>
              <a:rPr lang="en-ID" sz="1400" dirty="0" err="1">
                <a:latin typeface="-apple-system"/>
              </a:rPr>
              <a:t>sering</a:t>
            </a:r>
            <a:r>
              <a:rPr lang="en-ID" sz="1400" dirty="0">
                <a:latin typeface="-apple-system"/>
              </a:rPr>
              <a:t> di cancel </a:t>
            </a:r>
            <a:r>
              <a:rPr lang="en-ID" sz="1400" dirty="0" err="1">
                <a:latin typeface="-apple-system"/>
              </a:rPr>
              <a:t>adalah</a:t>
            </a:r>
            <a:r>
              <a:rPr lang="en-ID" sz="1400" dirty="0">
                <a:latin typeface="-apple-system"/>
              </a:rPr>
              <a:t>  </a:t>
            </a:r>
            <a:r>
              <a:rPr lang="en-ID" sz="1400" dirty="0" err="1">
                <a:latin typeface="-apple-system"/>
              </a:rPr>
              <a:t>kesehatan</a:t>
            </a:r>
            <a:r>
              <a:rPr lang="en-ID" sz="1400" dirty="0">
                <a:latin typeface="-apple-system"/>
              </a:rPr>
              <a:t> dan </a:t>
            </a:r>
            <a:r>
              <a:rPr lang="en-ID" sz="1400" dirty="0" err="1">
                <a:latin typeface="-apple-system"/>
              </a:rPr>
              <a:t>kecantikan</a:t>
            </a:r>
            <a:r>
              <a:rPr lang="en-ID" sz="1400" dirty="0">
                <a:latin typeface="-apple-system"/>
              </a:rPr>
              <a:t>.</a:t>
            </a:r>
            <a:endParaRPr kumimoji="0" lang="en-US" altLang="en-US" sz="1400" b="0" i="0" u="none" strike="noStrike" cap="none" normalizeH="0" baseline="0" dirty="0">
              <a:ln>
                <a:noFill/>
              </a:ln>
              <a:effectLst/>
              <a:latin typeface="Arial" panose="020B0604020202020204" pitchFamily="34" charset="0"/>
            </a:endParaRPr>
          </a:p>
        </p:txBody>
      </p:sp>
      <p:pic>
        <p:nvPicPr>
          <p:cNvPr id="3" name="Picture 2">
            <a:extLst>
              <a:ext uri="{FF2B5EF4-FFF2-40B4-BE49-F238E27FC236}">
                <a16:creationId xmlns:a16="http://schemas.microsoft.com/office/drawing/2014/main" id="{22600C32-C22B-40DF-A938-DDC9691A9553}"/>
              </a:ext>
            </a:extLst>
          </p:cNvPr>
          <p:cNvPicPr>
            <a:picLocks noChangeAspect="1"/>
          </p:cNvPicPr>
          <p:nvPr/>
        </p:nvPicPr>
        <p:blipFill>
          <a:blip r:embed="rId3"/>
          <a:stretch>
            <a:fillRect/>
          </a:stretch>
        </p:blipFill>
        <p:spPr>
          <a:xfrm>
            <a:off x="0" y="722073"/>
            <a:ext cx="9144000" cy="3205758"/>
          </a:xfrm>
          <a:prstGeom prst="rect">
            <a:avLst/>
          </a:prstGeom>
        </p:spPr>
      </p:pic>
      <p:sp>
        <p:nvSpPr>
          <p:cNvPr id="9" name="Google Shape;55;p13">
            <a:extLst>
              <a:ext uri="{FF2B5EF4-FFF2-40B4-BE49-F238E27FC236}">
                <a16:creationId xmlns:a16="http://schemas.microsoft.com/office/drawing/2014/main" id="{21978F64-B958-4DDA-B523-7E92001EDE1D}"/>
              </a:ext>
            </a:extLst>
          </p:cNvPr>
          <p:cNvSpPr txBox="1"/>
          <p:nvPr/>
        </p:nvSpPr>
        <p:spPr>
          <a:xfrm>
            <a:off x="4656000" y="4620300"/>
            <a:ext cx="4488000" cy="5232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endParaRPr sz="1100" dirty="0">
              <a:solidFill>
                <a:schemeClr val="dk1"/>
              </a:solidFill>
            </a:endParaRPr>
          </a:p>
          <a:p>
            <a:pPr marL="0" lvl="0" indent="0" algn="r" rtl="0">
              <a:lnSpc>
                <a:spcPct val="100000"/>
              </a:lnSpc>
              <a:spcBef>
                <a:spcPts val="0"/>
              </a:spcBef>
              <a:spcAft>
                <a:spcPts val="0"/>
              </a:spcAft>
              <a:buNone/>
            </a:pPr>
            <a:r>
              <a:rPr lang="en" sz="1100" dirty="0">
                <a:solidFill>
                  <a:schemeClr val="dk1"/>
                </a:solidFill>
                <a:hlinkClick r:id="rId4"/>
              </a:rPr>
              <a:t>Query selengkapnya dapat dilihat disini</a:t>
            </a:r>
            <a:endParaRPr sz="1100" dirty="0">
              <a:solidFill>
                <a:schemeClr val="dk1"/>
              </a:solidFill>
            </a:endParaRPr>
          </a:p>
        </p:txBody>
      </p:sp>
    </p:spTree>
    <p:extLst>
      <p:ext uri="{BB962C8B-B14F-4D97-AF65-F5344CB8AC3E}">
        <p14:creationId xmlns:p14="http://schemas.microsoft.com/office/powerpoint/2010/main" val="2664008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ct val="44594"/>
              <a:buFont typeface="Arial"/>
              <a:buNone/>
            </a:pPr>
            <a:r>
              <a:rPr lang="en" sz="2220" b="1">
                <a:solidFill>
                  <a:schemeClr val="lt1"/>
                </a:solidFill>
              </a:rPr>
              <a:t>Analysis of Annual Payment Type Usage</a:t>
            </a:r>
            <a:endParaRPr sz="2220" b="1">
              <a:solidFill>
                <a:schemeClr val="lt1"/>
              </a:solidFill>
            </a:endParaRPr>
          </a:p>
          <a:p>
            <a:pPr marL="0" lvl="0" indent="0" algn="ctr" rtl="0">
              <a:spcBef>
                <a:spcPts val="0"/>
              </a:spcBef>
              <a:spcAft>
                <a:spcPts val="0"/>
              </a:spcAft>
              <a:buSzPct val="44594"/>
              <a:buNone/>
            </a:pPr>
            <a:endParaRPr sz="2220" b="1">
              <a:solidFill>
                <a:schemeClr val="lt1"/>
              </a:solidFill>
            </a:endParaRPr>
          </a:p>
        </p:txBody>
      </p:sp>
      <p:sp>
        <p:nvSpPr>
          <p:cNvPr id="55" name="Google Shape;55;p13"/>
          <p:cNvSpPr txBox="1"/>
          <p:nvPr/>
        </p:nvSpPr>
        <p:spPr>
          <a:xfrm>
            <a:off x="4656000" y="4620300"/>
            <a:ext cx="4488000" cy="5232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endParaRPr sz="1100" dirty="0">
              <a:solidFill>
                <a:schemeClr val="dk1"/>
              </a:solidFill>
            </a:endParaRPr>
          </a:p>
          <a:p>
            <a:pPr marL="0" lvl="0" indent="0" algn="r" rtl="0">
              <a:lnSpc>
                <a:spcPct val="100000"/>
              </a:lnSpc>
              <a:spcBef>
                <a:spcPts val="0"/>
              </a:spcBef>
              <a:spcAft>
                <a:spcPts val="0"/>
              </a:spcAft>
              <a:buNone/>
            </a:pPr>
            <a:r>
              <a:rPr lang="en" sz="1100" dirty="0">
                <a:solidFill>
                  <a:schemeClr val="dk1"/>
                </a:solidFill>
                <a:hlinkClick r:id="rId3"/>
              </a:rPr>
              <a:t>Query selengkapnya dapat dilihat disini</a:t>
            </a:r>
            <a:endParaRPr sz="1100" dirty="0">
              <a:solidFill>
                <a:schemeClr val="dk1"/>
              </a:solidFill>
            </a:endParaRPr>
          </a:p>
        </p:txBody>
      </p:sp>
      <p:sp>
        <p:nvSpPr>
          <p:cNvPr id="56" name="Google Shape;56;p13"/>
          <p:cNvSpPr txBox="1">
            <a:spLocks noGrp="1"/>
          </p:cNvSpPr>
          <p:nvPr>
            <p:ph type="body" idx="1"/>
          </p:nvPr>
        </p:nvSpPr>
        <p:spPr>
          <a:xfrm>
            <a:off x="311700" y="863950"/>
            <a:ext cx="8520600" cy="37050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chemeClr val="dk1"/>
              </a:buClr>
              <a:buSzPts val="1500"/>
              <a:buChar char="●"/>
            </a:pPr>
            <a:r>
              <a:rPr lang="en" sz="1500" dirty="0">
                <a:solidFill>
                  <a:schemeClr val="dk1"/>
                </a:solidFill>
              </a:rPr>
              <a:t>Masukkan tabel yang berisi informasi jumlah penggunaan masing-masing tipe pembayaran untuk setiap tahun</a:t>
            </a:r>
            <a:br>
              <a:rPr lang="en" sz="1500" dirty="0">
                <a:solidFill>
                  <a:schemeClr val="dk1"/>
                </a:solidFill>
              </a:rPr>
            </a:br>
            <a:endParaRPr sz="1500" dirty="0">
              <a:solidFill>
                <a:schemeClr val="dk1"/>
              </a:solidFill>
            </a:endParaRPr>
          </a:p>
          <a:p>
            <a:pPr marL="457200" lvl="0" indent="-323850" algn="l" rtl="0">
              <a:spcBef>
                <a:spcPts val="0"/>
              </a:spcBef>
              <a:spcAft>
                <a:spcPts val="0"/>
              </a:spcAft>
              <a:buClr>
                <a:schemeClr val="dk1"/>
              </a:buClr>
              <a:buSzPts val="1500"/>
              <a:buChar char="●"/>
            </a:pPr>
            <a:r>
              <a:rPr lang="en" sz="1500" dirty="0">
                <a:solidFill>
                  <a:schemeClr val="dk1"/>
                </a:solidFill>
              </a:rPr>
              <a:t>Silakan tambahkan visualisasi lainnya bisa berupa gambar, grafik, dsb untuk informasi yang menurutmu penting mengenai </a:t>
            </a:r>
            <a:r>
              <a:rPr lang="en" sz="1500" b="1" dirty="0">
                <a:solidFill>
                  <a:schemeClr val="dk1"/>
                </a:solidFill>
              </a:rPr>
              <a:t>tipe pembayaran</a:t>
            </a:r>
            <a:r>
              <a:rPr lang="en" sz="1500" dirty="0">
                <a:solidFill>
                  <a:schemeClr val="dk1"/>
                </a:solidFill>
              </a:rPr>
              <a:t> berdasarkan tabel di atas kemudian tulislah interpretasi-mu.</a:t>
            </a:r>
            <a:br>
              <a:rPr lang="en" sz="1500" dirty="0">
                <a:solidFill>
                  <a:schemeClr val="dk1"/>
                </a:solidFill>
              </a:rPr>
            </a:br>
            <a:endParaRPr sz="1500" dirty="0">
              <a:solidFill>
                <a:schemeClr val="dk1"/>
              </a:solidFill>
            </a:endParaRPr>
          </a:p>
          <a:p>
            <a:pPr marL="457200" lvl="0" indent="-323850" algn="l" rtl="0">
              <a:spcBef>
                <a:spcPts val="0"/>
              </a:spcBef>
              <a:spcAft>
                <a:spcPts val="0"/>
              </a:spcAft>
              <a:buClr>
                <a:schemeClr val="dk1"/>
              </a:buClr>
              <a:buSzPts val="1500"/>
              <a:buChar char="●"/>
            </a:pPr>
            <a:r>
              <a:rPr lang="en" sz="1500" dirty="0">
                <a:solidFill>
                  <a:schemeClr val="dk1"/>
                </a:solidFill>
              </a:rPr>
              <a:t>Tambahkan query yang kamu gunakan pada tugas ini, ke dalam file doc yang sudah dibuat pada tugas sebelumnya, dan jangan lupa sematkan link-nya di pojok kanan bawah</a:t>
            </a:r>
            <a:br>
              <a:rPr lang="en" sz="1500" dirty="0">
                <a:solidFill>
                  <a:schemeClr val="dk1"/>
                </a:solidFill>
              </a:rPr>
            </a:br>
            <a:endParaRPr sz="1500" dirty="0">
              <a:solidFill>
                <a:schemeClr val="dk1"/>
              </a:solidFill>
            </a:endParaRPr>
          </a:p>
          <a:p>
            <a:pPr marL="457200" lvl="0" indent="-323850" algn="l" rtl="0">
              <a:spcBef>
                <a:spcPts val="0"/>
              </a:spcBef>
              <a:spcAft>
                <a:spcPts val="0"/>
              </a:spcAft>
              <a:buClr>
                <a:schemeClr val="dk1"/>
              </a:buClr>
              <a:buSzPts val="1500"/>
              <a:buChar char="●"/>
            </a:pPr>
            <a:r>
              <a:rPr lang="en" sz="1500" dirty="0">
                <a:solidFill>
                  <a:schemeClr val="dk1"/>
                </a:solidFill>
              </a:rPr>
              <a:t>Maximal 4 slide.</a:t>
            </a:r>
            <a:endParaRPr sz="1500" dirty="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ct val="44594"/>
              <a:buFont typeface="Arial"/>
              <a:buNone/>
            </a:pPr>
            <a:r>
              <a:rPr lang="en" sz="2220" b="1">
                <a:solidFill>
                  <a:schemeClr val="lt1"/>
                </a:solidFill>
              </a:rPr>
              <a:t>Analysis of Annual Payment Type Usage</a:t>
            </a:r>
            <a:endParaRPr sz="2220" b="1">
              <a:solidFill>
                <a:schemeClr val="lt1"/>
              </a:solidFill>
            </a:endParaRPr>
          </a:p>
          <a:p>
            <a:pPr marL="0" lvl="0" indent="0" algn="ctr" rtl="0">
              <a:spcBef>
                <a:spcPts val="0"/>
              </a:spcBef>
              <a:spcAft>
                <a:spcPts val="0"/>
              </a:spcAft>
              <a:buSzPct val="44594"/>
              <a:buNone/>
            </a:pPr>
            <a:endParaRPr sz="2220" b="1">
              <a:solidFill>
                <a:schemeClr val="lt1"/>
              </a:solidFill>
            </a:endParaRPr>
          </a:p>
        </p:txBody>
      </p:sp>
      <p:sp>
        <p:nvSpPr>
          <p:cNvPr id="56" name="Google Shape;56;p13"/>
          <p:cNvSpPr txBox="1">
            <a:spLocks noGrp="1"/>
          </p:cNvSpPr>
          <p:nvPr>
            <p:ph type="body" idx="1"/>
          </p:nvPr>
        </p:nvSpPr>
        <p:spPr>
          <a:xfrm>
            <a:off x="2158407" y="1667034"/>
            <a:ext cx="5295016" cy="720094"/>
          </a:xfrm>
          <a:prstGeom prst="rect">
            <a:avLst/>
          </a:prstGeom>
        </p:spPr>
        <p:txBody>
          <a:bodyPr spcFirstLastPara="1" wrap="square" lIns="91425" tIns="91425" rIns="91425" bIns="91425" anchor="t" anchorCtr="0">
            <a:noAutofit/>
          </a:bodyPr>
          <a:lstStyle/>
          <a:p>
            <a:pPr marL="133350" indent="0">
              <a:buClr>
                <a:schemeClr val="dk1"/>
              </a:buClr>
              <a:buSzPts val="1500"/>
              <a:buNone/>
            </a:pPr>
            <a:r>
              <a:rPr lang="en-ID" b="0" i="0" dirty="0" err="1">
                <a:solidFill>
                  <a:schemeClr val="tx1"/>
                </a:solidFill>
                <a:effectLst/>
                <a:latin typeface="-apple-system"/>
              </a:rPr>
              <a:t>Tabel</a:t>
            </a:r>
            <a:r>
              <a:rPr lang="en-ID" b="0" i="0" dirty="0">
                <a:solidFill>
                  <a:schemeClr val="tx1"/>
                </a:solidFill>
                <a:effectLst/>
                <a:latin typeface="-apple-system"/>
              </a:rPr>
              <a:t> 1. Hasil </a:t>
            </a:r>
            <a:r>
              <a:rPr lang="en-ID" b="0" i="0" dirty="0" err="1">
                <a:solidFill>
                  <a:schemeClr val="tx1"/>
                </a:solidFill>
                <a:effectLst/>
                <a:latin typeface="-apple-system"/>
              </a:rPr>
              <a:t>Analisis</a:t>
            </a:r>
            <a:r>
              <a:rPr lang="en-ID" b="0" i="0" dirty="0">
                <a:solidFill>
                  <a:schemeClr val="tx1"/>
                </a:solidFill>
                <a:effectLst/>
                <a:latin typeface="-apple-system"/>
              </a:rPr>
              <a:t> </a:t>
            </a:r>
            <a:r>
              <a:rPr lang="en-ID" b="0" i="0" dirty="0" err="1">
                <a:solidFill>
                  <a:schemeClr val="tx1"/>
                </a:solidFill>
                <a:effectLst/>
                <a:latin typeface="-apple-system"/>
              </a:rPr>
              <a:t>Tipe</a:t>
            </a:r>
            <a:r>
              <a:rPr lang="en-ID" b="0" i="0" dirty="0">
                <a:solidFill>
                  <a:schemeClr val="tx1"/>
                </a:solidFill>
                <a:effectLst/>
                <a:latin typeface="-apple-system"/>
              </a:rPr>
              <a:t> </a:t>
            </a:r>
            <a:r>
              <a:rPr lang="en-ID" b="0" i="0" dirty="0" err="1">
                <a:solidFill>
                  <a:schemeClr val="tx1"/>
                </a:solidFill>
                <a:effectLst/>
                <a:latin typeface="-apple-system"/>
              </a:rPr>
              <a:t>pembayaran</a:t>
            </a:r>
            <a:r>
              <a:rPr lang="en-ID" b="0" i="0" dirty="0">
                <a:solidFill>
                  <a:schemeClr val="tx1"/>
                </a:solidFill>
                <a:effectLst/>
                <a:latin typeface="-apple-system"/>
              </a:rPr>
              <a:t> </a:t>
            </a:r>
            <a:r>
              <a:rPr lang="en-ID" b="0" i="0" dirty="0" err="1">
                <a:solidFill>
                  <a:schemeClr val="tx1"/>
                </a:solidFill>
                <a:effectLst/>
                <a:latin typeface="-apple-system"/>
              </a:rPr>
              <a:t>tahunan</a:t>
            </a:r>
            <a:endParaRPr dirty="0">
              <a:solidFill>
                <a:schemeClr val="dk1"/>
              </a:solidFill>
            </a:endParaRPr>
          </a:p>
        </p:txBody>
      </p:sp>
      <p:pic>
        <p:nvPicPr>
          <p:cNvPr id="3" name="Picture 2">
            <a:extLst>
              <a:ext uri="{FF2B5EF4-FFF2-40B4-BE49-F238E27FC236}">
                <a16:creationId xmlns:a16="http://schemas.microsoft.com/office/drawing/2014/main" id="{6D9FBA2B-6694-4A0E-8B54-88D36B3982A9}"/>
              </a:ext>
            </a:extLst>
          </p:cNvPr>
          <p:cNvPicPr>
            <a:picLocks noChangeAspect="1"/>
          </p:cNvPicPr>
          <p:nvPr/>
        </p:nvPicPr>
        <p:blipFill>
          <a:blip r:embed="rId3"/>
          <a:stretch>
            <a:fillRect/>
          </a:stretch>
        </p:blipFill>
        <p:spPr>
          <a:xfrm>
            <a:off x="690221" y="2131946"/>
            <a:ext cx="7763557" cy="2233172"/>
          </a:xfrm>
          <a:prstGeom prst="rect">
            <a:avLst/>
          </a:prstGeom>
        </p:spPr>
      </p:pic>
      <p:sp>
        <p:nvSpPr>
          <p:cNvPr id="7" name="Google Shape;55;p13">
            <a:extLst>
              <a:ext uri="{FF2B5EF4-FFF2-40B4-BE49-F238E27FC236}">
                <a16:creationId xmlns:a16="http://schemas.microsoft.com/office/drawing/2014/main" id="{3A67F1E0-1214-424A-9058-3235D669C59D}"/>
              </a:ext>
            </a:extLst>
          </p:cNvPr>
          <p:cNvSpPr txBox="1"/>
          <p:nvPr/>
        </p:nvSpPr>
        <p:spPr>
          <a:xfrm>
            <a:off x="4656000" y="4620300"/>
            <a:ext cx="4488000" cy="5232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endParaRPr sz="1100" dirty="0">
              <a:solidFill>
                <a:schemeClr val="dk1"/>
              </a:solidFill>
            </a:endParaRPr>
          </a:p>
          <a:p>
            <a:pPr marL="0" lvl="0" indent="0" algn="r" rtl="0">
              <a:lnSpc>
                <a:spcPct val="100000"/>
              </a:lnSpc>
              <a:spcBef>
                <a:spcPts val="0"/>
              </a:spcBef>
              <a:spcAft>
                <a:spcPts val="0"/>
              </a:spcAft>
              <a:buNone/>
            </a:pPr>
            <a:r>
              <a:rPr lang="en" sz="1100" dirty="0">
                <a:solidFill>
                  <a:schemeClr val="dk1"/>
                </a:solidFill>
                <a:hlinkClick r:id="rId4"/>
              </a:rPr>
              <a:t>Query selengkapnya dapat dilihat disini</a:t>
            </a:r>
            <a:endParaRPr sz="1100" dirty="0">
              <a:solidFill>
                <a:schemeClr val="dk1"/>
              </a:solidFill>
            </a:endParaRPr>
          </a:p>
        </p:txBody>
      </p:sp>
    </p:spTree>
    <p:extLst>
      <p:ext uri="{BB962C8B-B14F-4D97-AF65-F5344CB8AC3E}">
        <p14:creationId xmlns:p14="http://schemas.microsoft.com/office/powerpoint/2010/main" val="1186527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ct val="44594"/>
              <a:buFont typeface="Arial"/>
              <a:buNone/>
            </a:pPr>
            <a:r>
              <a:rPr lang="en" sz="2220" b="1">
                <a:solidFill>
                  <a:schemeClr val="lt1"/>
                </a:solidFill>
              </a:rPr>
              <a:t>Analysis of Annual Payment Type Usage</a:t>
            </a:r>
            <a:endParaRPr sz="2220" b="1">
              <a:solidFill>
                <a:schemeClr val="lt1"/>
              </a:solidFill>
            </a:endParaRPr>
          </a:p>
          <a:p>
            <a:pPr marL="0" lvl="0" indent="0" algn="ctr" rtl="0">
              <a:spcBef>
                <a:spcPts val="0"/>
              </a:spcBef>
              <a:spcAft>
                <a:spcPts val="0"/>
              </a:spcAft>
              <a:buSzPct val="44594"/>
              <a:buNone/>
            </a:pPr>
            <a:endParaRPr sz="2220" b="1">
              <a:solidFill>
                <a:schemeClr val="lt1"/>
              </a:solidFill>
            </a:endParaRPr>
          </a:p>
        </p:txBody>
      </p:sp>
      <p:sp>
        <p:nvSpPr>
          <p:cNvPr id="56" name="Google Shape;56;p13"/>
          <p:cNvSpPr txBox="1">
            <a:spLocks noGrp="1"/>
          </p:cNvSpPr>
          <p:nvPr>
            <p:ph type="body" idx="1"/>
          </p:nvPr>
        </p:nvSpPr>
        <p:spPr>
          <a:xfrm>
            <a:off x="-83999" y="3579208"/>
            <a:ext cx="9144000" cy="1564292"/>
          </a:xfrm>
          <a:prstGeom prst="rect">
            <a:avLst/>
          </a:prstGeom>
        </p:spPr>
        <p:txBody>
          <a:bodyPr spcFirstLastPara="1" wrap="square" lIns="91425" tIns="91425" rIns="91425" bIns="91425" anchor="t" anchorCtr="0">
            <a:noAutofit/>
          </a:bodyPr>
          <a:lstStyle/>
          <a:p>
            <a:pPr marL="133350" indent="0">
              <a:buClr>
                <a:schemeClr val="dk1"/>
              </a:buClr>
              <a:buSzPts val="1500"/>
              <a:buNone/>
            </a:pPr>
            <a:r>
              <a:rPr lang="en-ID" sz="1400" b="0" i="0" dirty="0" err="1">
                <a:solidFill>
                  <a:schemeClr val="tx1"/>
                </a:solidFill>
                <a:effectLst/>
                <a:latin typeface="-apple-system"/>
              </a:rPr>
              <a:t>Berdasarkan</a:t>
            </a:r>
            <a:r>
              <a:rPr lang="en-ID" sz="1400" b="0" i="0" dirty="0">
                <a:solidFill>
                  <a:schemeClr val="tx1"/>
                </a:solidFill>
                <a:effectLst/>
                <a:latin typeface="-apple-system"/>
              </a:rPr>
              <a:t> </a:t>
            </a:r>
            <a:r>
              <a:rPr lang="en-ID" sz="1400" b="0" i="0" dirty="0" err="1">
                <a:solidFill>
                  <a:schemeClr val="tx1"/>
                </a:solidFill>
                <a:effectLst/>
                <a:latin typeface="-apple-system"/>
              </a:rPr>
              <a:t>grafik</a:t>
            </a:r>
            <a:r>
              <a:rPr lang="en-ID" sz="1400" b="0" i="0" dirty="0">
                <a:solidFill>
                  <a:schemeClr val="tx1"/>
                </a:solidFill>
                <a:effectLst/>
                <a:latin typeface="-apple-system"/>
              </a:rPr>
              <a:t> di </a:t>
            </a:r>
            <a:r>
              <a:rPr lang="en-ID" sz="1400" b="0" i="0" dirty="0" err="1">
                <a:solidFill>
                  <a:schemeClr val="tx1"/>
                </a:solidFill>
                <a:effectLst/>
                <a:latin typeface="-apple-system"/>
              </a:rPr>
              <a:t>atas</a:t>
            </a:r>
            <a:r>
              <a:rPr lang="en-ID" sz="1400" b="0" i="0" dirty="0">
                <a:solidFill>
                  <a:schemeClr val="tx1"/>
                </a:solidFill>
                <a:effectLst/>
                <a:latin typeface="-apple-system"/>
              </a:rPr>
              <a:t>, </a:t>
            </a:r>
            <a:r>
              <a:rPr lang="en-ID" sz="1400" b="0" i="0" dirty="0" err="1">
                <a:solidFill>
                  <a:schemeClr val="tx1"/>
                </a:solidFill>
                <a:effectLst/>
                <a:latin typeface="-apple-system"/>
              </a:rPr>
              <a:t>dapat</a:t>
            </a:r>
            <a:r>
              <a:rPr lang="en-ID" sz="1400" b="0" i="0" dirty="0">
                <a:solidFill>
                  <a:schemeClr val="tx1"/>
                </a:solidFill>
                <a:effectLst/>
                <a:latin typeface="-apple-system"/>
              </a:rPr>
              <a:t> </a:t>
            </a:r>
            <a:r>
              <a:rPr lang="en-ID" sz="1400" b="0" i="0" dirty="0" err="1">
                <a:solidFill>
                  <a:schemeClr val="tx1"/>
                </a:solidFill>
                <a:effectLst/>
                <a:latin typeface="-apple-system"/>
              </a:rPr>
              <a:t>dilihat</a:t>
            </a:r>
            <a:r>
              <a:rPr lang="en-ID" sz="1400" b="0" i="0" dirty="0">
                <a:solidFill>
                  <a:schemeClr val="tx1"/>
                </a:solidFill>
                <a:effectLst/>
                <a:latin typeface="-apple-system"/>
              </a:rPr>
              <a:t> </a:t>
            </a:r>
            <a:r>
              <a:rPr lang="en-ID" sz="1400" b="0" i="0" dirty="0" err="1">
                <a:solidFill>
                  <a:schemeClr val="tx1"/>
                </a:solidFill>
                <a:effectLst/>
                <a:latin typeface="-apple-system"/>
              </a:rPr>
              <a:t>bahwa</a:t>
            </a:r>
            <a:r>
              <a:rPr lang="en-ID" sz="1400" b="0" i="0" dirty="0">
                <a:solidFill>
                  <a:schemeClr val="tx1"/>
                </a:solidFill>
                <a:effectLst/>
                <a:latin typeface="-apple-system"/>
              </a:rPr>
              <a:t> </a:t>
            </a:r>
            <a:r>
              <a:rPr lang="en-ID" sz="1400" dirty="0" err="1">
                <a:solidFill>
                  <a:schemeClr val="tx1"/>
                </a:solidFill>
                <a:latin typeface="-apple-system"/>
              </a:rPr>
              <a:t>m</a:t>
            </a:r>
            <a:r>
              <a:rPr lang="en-ID" sz="1400" b="0" i="0" dirty="0" err="1">
                <a:solidFill>
                  <a:schemeClr val="tx1"/>
                </a:solidFill>
                <a:effectLst/>
                <a:latin typeface="-apple-system"/>
              </a:rPr>
              <a:t>ayoritas</a:t>
            </a:r>
            <a:r>
              <a:rPr lang="en-ID" sz="1400" b="0" i="0" dirty="0">
                <a:solidFill>
                  <a:schemeClr val="tx1"/>
                </a:solidFill>
                <a:effectLst/>
                <a:latin typeface="-apple-system"/>
              </a:rPr>
              <a:t> </a:t>
            </a:r>
            <a:r>
              <a:rPr lang="en-ID" sz="1400" b="0" i="0" dirty="0" err="1">
                <a:solidFill>
                  <a:schemeClr val="tx1"/>
                </a:solidFill>
                <a:effectLst/>
                <a:latin typeface="-apple-system"/>
              </a:rPr>
              <a:t>pelanggan</a:t>
            </a:r>
            <a:r>
              <a:rPr lang="en-ID" sz="1400" b="0" i="0" dirty="0">
                <a:solidFill>
                  <a:schemeClr val="tx1"/>
                </a:solidFill>
                <a:effectLst/>
                <a:latin typeface="-apple-system"/>
              </a:rPr>
              <a:t> </a:t>
            </a:r>
            <a:r>
              <a:rPr lang="en-ID" sz="1400" b="0" i="0" dirty="0" err="1">
                <a:solidFill>
                  <a:schemeClr val="tx1"/>
                </a:solidFill>
                <a:effectLst/>
                <a:latin typeface="-apple-system"/>
              </a:rPr>
              <a:t>melakukan</a:t>
            </a:r>
            <a:r>
              <a:rPr lang="en-ID" sz="1400" b="0" i="0" dirty="0">
                <a:solidFill>
                  <a:schemeClr val="tx1"/>
                </a:solidFill>
                <a:effectLst/>
                <a:latin typeface="-apple-system"/>
              </a:rPr>
              <a:t> </a:t>
            </a:r>
            <a:r>
              <a:rPr lang="en-ID" sz="1400" b="0" i="0" dirty="0" err="1">
                <a:solidFill>
                  <a:schemeClr val="tx1"/>
                </a:solidFill>
                <a:effectLst/>
                <a:latin typeface="-apple-system"/>
              </a:rPr>
              <a:t>pembayaran</a:t>
            </a:r>
            <a:r>
              <a:rPr lang="en-ID" sz="1400" b="0" i="0" dirty="0">
                <a:solidFill>
                  <a:schemeClr val="tx1"/>
                </a:solidFill>
                <a:effectLst/>
                <a:latin typeface="-apple-system"/>
              </a:rPr>
              <a:t> </a:t>
            </a:r>
            <a:r>
              <a:rPr lang="en-ID" sz="1400" b="0" i="0" dirty="0" err="1">
                <a:solidFill>
                  <a:schemeClr val="tx1"/>
                </a:solidFill>
                <a:effectLst/>
                <a:latin typeface="-apple-system"/>
              </a:rPr>
              <a:t>menggunakan</a:t>
            </a:r>
            <a:r>
              <a:rPr lang="en-ID" sz="1400" b="0" i="0" dirty="0">
                <a:solidFill>
                  <a:schemeClr val="tx1"/>
                </a:solidFill>
                <a:effectLst/>
                <a:latin typeface="-apple-system"/>
              </a:rPr>
              <a:t> </a:t>
            </a:r>
            <a:r>
              <a:rPr lang="en-ID" sz="1400" b="0" i="0" dirty="0" err="1">
                <a:solidFill>
                  <a:schemeClr val="tx1"/>
                </a:solidFill>
                <a:effectLst/>
                <a:latin typeface="-apple-system"/>
              </a:rPr>
              <a:t>kartu</a:t>
            </a:r>
            <a:r>
              <a:rPr lang="en-ID" sz="1400" b="0" i="0" dirty="0">
                <a:solidFill>
                  <a:schemeClr val="tx1"/>
                </a:solidFill>
                <a:effectLst/>
                <a:latin typeface="-apple-system"/>
              </a:rPr>
              <a:t> </a:t>
            </a:r>
            <a:r>
              <a:rPr lang="en-ID" sz="1400" b="0" i="0" dirty="0" err="1">
                <a:solidFill>
                  <a:schemeClr val="tx1"/>
                </a:solidFill>
                <a:effectLst/>
                <a:latin typeface="-apple-system"/>
              </a:rPr>
              <a:t>kredit</a:t>
            </a:r>
            <a:r>
              <a:rPr lang="en-ID" sz="1400" b="0" i="0" dirty="0">
                <a:solidFill>
                  <a:schemeClr val="tx1"/>
                </a:solidFill>
                <a:effectLst/>
                <a:latin typeface="-apple-system"/>
              </a:rPr>
              <a:t> dan </a:t>
            </a:r>
            <a:r>
              <a:rPr lang="en-ID" sz="1400" b="0" i="0" dirty="0" err="1">
                <a:solidFill>
                  <a:schemeClr val="tx1"/>
                </a:solidFill>
                <a:effectLst/>
                <a:latin typeface="-apple-system"/>
              </a:rPr>
              <a:t>cenderung</a:t>
            </a:r>
            <a:r>
              <a:rPr lang="en-ID" sz="1400" b="0" i="0" dirty="0">
                <a:solidFill>
                  <a:schemeClr val="tx1"/>
                </a:solidFill>
                <a:effectLst/>
                <a:latin typeface="-apple-system"/>
              </a:rPr>
              <a:t> </a:t>
            </a:r>
            <a:r>
              <a:rPr lang="en-ID" sz="1400" b="0" i="0" dirty="0" err="1">
                <a:solidFill>
                  <a:schemeClr val="tx1"/>
                </a:solidFill>
                <a:effectLst/>
                <a:latin typeface="-apple-system"/>
              </a:rPr>
              <a:t>mengalami</a:t>
            </a:r>
            <a:r>
              <a:rPr lang="en-ID" sz="1400" b="0" i="0" dirty="0">
                <a:solidFill>
                  <a:schemeClr val="tx1"/>
                </a:solidFill>
                <a:effectLst/>
                <a:latin typeface="-apple-system"/>
              </a:rPr>
              <a:t> </a:t>
            </a:r>
            <a:r>
              <a:rPr lang="en-ID" sz="1400" b="0" i="0" dirty="0" err="1">
                <a:solidFill>
                  <a:schemeClr val="tx1"/>
                </a:solidFill>
                <a:effectLst/>
                <a:latin typeface="-apple-system"/>
              </a:rPr>
              <a:t>peningkatan</a:t>
            </a:r>
            <a:r>
              <a:rPr lang="en-ID" sz="1400" b="0" i="0" dirty="0">
                <a:solidFill>
                  <a:schemeClr val="tx1"/>
                </a:solidFill>
                <a:effectLst/>
                <a:latin typeface="-apple-system"/>
              </a:rPr>
              <a:t> </a:t>
            </a:r>
            <a:r>
              <a:rPr lang="en-ID" sz="1400" b="0" i="0" dirty="0" err="1">
                <a:solidFill>
                  <a:schemeClr val="tx1"/>
                </a:solidFill>
                <a:effectLst/>
                <a:latin typeface="-apple-system"/>
              </a:rPr>
              <a:t>setiap</a:t>
            </a:r>
            <a:r>
              <a:rPr lang="en-ID" sz="1400" b="0" i="0" dirty="0">
                <a:solidFill>
                  <a:schemeClr val="tx1"/>
                </a:solidFill>
                <a:effectLst/>
                <a:latin typeface="-apple-system"/>
              </a:rPr>
              <a:t> </a:t>
            </a:r>
            <a:r>
              <a:rPr lang="en-ID" sz="1400" b="0" i="0" dirty="0" err="1">
                <a:solidFill>
                  <a:schemeClr val="tx1"/>
                </a:solidFill>
                <a:effectLst/>
                <a:latin typeface="-apple-system"/>
              </a:rPr>
              <a:t>tahunnya</a:t>
            </a:r>
            <a:r>
              <a:rPr lang="en-ID" sz="1400" b="0" i="0" dirty="0">
                <a:solidFill>
                  <a:schemeClr val="tx1"/>
                </a:solidFill>
                <a:effectLst/>
                <a:latin typeface="-apple-system"/>
              </a:rPr>
              <a:t>. </a:t>
            </a:r>
            <a:r>
              <a:rPr lang="en-ID" sz="1400" b="0" i="0" dirty="0" err="1">
                <a:solidFill>
                  <a:schemeClr val="tx1"/>
                </a:solidFill>
                <a:effectLst/>
                <a:latin typeface="-apple-system"/>
              </a:rPr>
              <a:t>Pembayaran</a:t>
            </a:r>
            <a:r>
              <a:rPr lang="en-ID" sz="1400" b="0" i="0" dirty="0">
                <a:solidFill>
                  <a:schemeClr val="tx1"/>
                </a:solidFill>
                <a:effectLst/>
                <a:latin typeface="-apple-system"/>
              </a:rPr>
              <a:t> </a:t>
            </a:r>
            <a:r>
              <a:rPr lang="en-ID" sz="1400" b="0" i="0" dirty="0" err="1">
                <a:solidFill>
                  <a:schemeClr val="tx1"/>
                </a:solidFill>
                <a:effectLst/>
                <a:latin typeface="-apple-system"/>
              </a:rPr>
              <a:t>menggunakan</a:t>
            </a:r>
            <a:r>
              <a:rPr lang="en-ID" sz="1400" b="0" i="0" dirty="0">
                <a:solidFill>
                  <a:schemeClr val="tx1"/>
                </a:solidFill>
                <a:effectLst/>
                <a:latin typeface="-apple-system"/>
              </a:rPr>
              <a:t> </a:t>
            </a:r>
            <a:r>
              <a:rPr lang="en-ID" sz="1400" b="0" i="0" dirty="0" err="1">
                <a:solidFill>
                  <a:schemeClr val="tx1"/>
                </a:solidFill>
                <a:effectLst/>
                <a:latin typeface="-apple-system"/>
              </a:rPr>
              <a:t>boleto</a:t>
            </a:r>
            <a:r>
              <a:rPr lang="en-ID" sz="1400" b="0" i="0" dirty="0">
                <a:solidFill>
                  <a:schemeClr val="tx1"/>
                </a:solidFill>
                <a:effectLst/>
                <a:latin typeface="-apple-system"/>
              </a:rPr>
              <a:t> </a:t>
            </a:r>
            <a:r>
              <a:rPr lang="en-ID" sz="1400" b="0" i="0" dirty="0" err="1">
                <a:solidFill>
                  <a:schemeClr val="tx1"/>
                </a:solidFill>
                <a:effectLst/>
                <a:latin typeface="-apple-system"/>
              </a:rPr>
              <a:t>adalah</a:t>
            </a:r>
            <a:r>
              <a:rPr lang="en-ID" sz="1400" b="0" i="0" dirty="0">
                <a:solidFill>
                  <a:schemeClr val="tx1"/>
                </a:solidFill>
                <a:effectLst/>
                <a:latin typeface="-apple-system"/>
              </a:rPr>
              <a:t> </a:t>
            </a:r>
            <a:r>
              <a:rPr lang="en-ID" sz="1400" b="0" i="0" dirty="0" err="1">
                <a:solidFill>
                  <a:schemeClr val="tx1"/>
                </a:solidFill>
                <a:effectLst/>
                <a:latin typeface="-apple-system"/>
              </a:rPr>
              <a:t>peringkat</a:t>
            </a:r>
            <a:r>
              <a:rPr lang="en-ID" sz="1400" b="0" i="0" dirty="0">
                <a:solidFill>
                  <a:schemeClr val="tx1"/>
                </a:solidFill>
                <a:effectLst/>
                <a:latin typeface="-apple-system"/>
              </a:rPr>
              <a:t> </a:t>
            </a:r>
            <a:r>
              <a:rPr lang="en-ID" sz="1400" b="0" i="0" dirty="0" err="1">
                <a:solidFill>
                  <a:schemeClr val="tx1"/>
                </a:solidFill>
                <a:effectLst/>
                <a:latin typeface="-apple-system"/>
              </a:rPr>
              <a:t>kedua</a:t>
            </a:r>
            <a:r>
              <a:rPr lang="en-ID" sz="1400" b="0" i="0" dirty="0">
                <a:solidFill>
                  <a:schemeClr val="tx1"/>
                </a:solidFill>
                <a:effectLst/>
                <a:latin typeface="-apple-system"/>
              </a:rPr>
              <a:t> </a:t>
            </a:r>
            <a:r>
              <a:rPr lang="en-ID" sz="1400" b="0" i="0" dirty="0" err="1">
                <a:solidFill>
                  <a:schemeClr val="tx1"/>
                </a:solidFill>
                <a:effectLst/>
                <a:latin typeface="-apple-system"/>
              </a:rPr>
              <a:t>dari</a:t>
            </a:r>
            <a:r>
              <a:rPr lang="en-ID" sz="1400" b="0" i="0" dirty="0">
                <a:solidFill>
                  <a:schemeClr val="tx1"/>
                </a:solidFill>
                <a:effectLst/>
                <a:latin typeface="-apple-system"/>
              </a:rPr>
              <a:t> </a:t>
            </a:r>
            <a:r>
              <a:rPr lang="en-ID" sz="1400" b="0" i="0" dirty="0" err="1">
                <a:solidFill>
                  <a:schemeClr val="tx1"/>
                </a:solidFill>
                <a:effectLst/>
                <a:latin typeface="-apple-system"/>
              </a:rPr>
              <a:t>tipe</a:t>
            </a:r>
            <a:r>
              <a:rPr lang="en-ID" sz="1400" b="0" i="0" dirty="0">
                <a:solidFill>
                  <a:schemeClr val="tx1"/>
                </a:solidFill>
                <a:effectLst/>
                <a:latin typeface="-apple-system"/>
              </a:rPr>
              <a:t> </a:t>
            </a:r>
            <a:r>
              <a:rPr lang="en-ID" sz="1400" b="0" i="0" dirty="0" err="1">
                <a:solidFill>
                  <a:schemeClr val="tx1"/>
                </a:solidFill>
                <a:effectLst/>
                <a:latin typeface="-apple-system"/>
              </a:rPr>
              <a:t>pembayaran</a:t>
            </a:r>
            <a:r>
              <a:rPr lang="en-ID" sz="1400" b="0" i="0" dirty="0">
                <a:solidFill>
                  <a:schemeClr val="tx1"/>
                </a:solidFill>
                <a:effectLst/>
                <a:latin typeface="-apple-system"/>
              </a:rPr>
              <a:t> </a:t>
            </a:r>
            <a:r>
              <a:rPr lang="en-ID" sz="1400" b="0" i="0" dirty="0" err="1">
                <a:solidFill>
                  <a:schemeClr val="tx1"/>
                </a:solidFill>
                <a:effectLst/>
                <a:latin typeface="-apple-system"/>
              </a:rPr>
              <a:t>terbanyak</a:t>
            </a:r>
            <a:r>
              <a:rPr lang="en-ID" sz="1400" b="0" i="0" dirty="0">
                <a:solidFill>
                  <a:schemeClr val="tx1"/>
                </a:solidFill>
                <a:effectLst/>
                <a:latin typeface="-apple-system"/>
              </a:rPr>
              <a:t>, </a:t>
            </a:r>
            <a:r>
              <a:rPr lang="en-ID" sz="1400" b="0" i="0" dirty="0" err="1">
                <a:solidFill>
                  <a:schemeClr val="tx1"/>
                </a:solidFill>
                <a:effectLst/>
                <a:latin typeface="-apple-system"/>
              </a:rPr>
              <a:t>namun</a:t>
            </a:r>
            <a:r>
              <a:rPr lang="en-ID" sz="1400" b="0" i="0" dirty="0">
                <a:solidFill>
                  <a:schemeClr val="tx1"/>
                </a:solidFill>
                <a:effectLst/>
                <a:latin typeface="-apple-system"/>
              </a:rPr>
              <a:t> </a:t>
            </a:r>
            <a:r>
              <a:rPr lang="en-ID" sz="1400" b="0" i="0" dirty="0" err="1">
                <a:solidFill>
                  <a:schemeClr val="tx1"/>
                </a:solidFill>
                <a:effectLst/>
                <a:latin typeface="-apple-system"/>
              </a:rPr>
              <a:t>menurun</a:t>
            </a:r>
            <a:r>
              <a:rPr lang="en-ID" sz="1400" b="0" i="0" dirty="0">
                <a:solidFill>
                  <a:schemeClr val="tx1"/>
                </a:solidFill>
                <a:effectLst/>
                <a:latin typeface="-apple-system"/>
              </a:rPr>
              <a:t> pada </a:t>
            </a:r>
            <a:r>
              <a:rPr lang="en-ID" sz="1400" b="0" i="0" dirty="0" err="1">
                <a:solidFill>
                  <a:schemeClr val="tx1"/>
                </a:solidFill>
                <a:effectLst/>
                <a:latin typeface="-apple-system"/>
              </a:rPr>
              <a:t>tahun</a:t>
            </a:r>
            <a:r>
              <a:rPr lang="en-ID" sz="1400" b="0" i="0" dirty="0">
                <a:solidFill>
                  <a:schemeClr val="tx1"/>
                </a:solidFill>
                <a:effectLst/>
                <a:latin typeface="-apple-system"/>
              </a:rPr>
              <a:t> 2018. </a:t>
            </a:r>
            <a:r>
              <a:rPr lang="en-ID" sz="1400" dirty="0" err="1">
                <a:solidFill>
                  <a:schemeClr val="tx1"/>
                </a:solidFill>
                <a:latin typeface="-apple-system"/>
              </a:rPr>
              <a:t>Kemudian</a:t>
            </a:r>
            <a:r>
              <a:rPr lang="en-ID" sz="1400" dirty="0">
                <a:solidFill>
                  <a:schemeClr val="tx1"/>
                </a:solidFill>
                <a:latin typeface="-apple-system"/>
              </a:rPr>
              <a:t> </a:t>
            </a:r>
            <a:r>
              <a:rPr lang="en-ID" sz="1400" dirty="0" err="1">
                <a:solidFill>
                  <a:schemeClr val="tx1"/>
                </a:solidFill>
                <a:latin typeface="-apple-system"/>
              </a:rPr>
              <a:t>untuk</a:t>
            </a:r>
            <a:r>
              <a:rPr lang="en-ID" sz="1400" dirty="0">
                <a:solidFill>
                  <a:schemeClr val="tx1"/>
                </a:solidFill>
                <a:latin typeface="-apple-system"/>
              </a:rPr>
              <a:t> </a:t>
            </a:r>
            <a:r>
              <a:rPr lang="en-ID" sz="1400" dirty="0" err="1">
                <a:solidFill>
                  <a:schemeClr val="tx1"/>
                </a:solidFill>
                <a:latin typeface="-apple-system"/>
              </a:rPr>
              <a:t>peringkat</a:t>
            </a:r>
            <a:r>
              <a:rPr lang="en-ID" sz="1400" dirty="0">
                <a:solidFill>
                  <a:schemeClr val="tx1"/>
                </a:solidFill>
                <a:latin typeface="-apple-system"/>
              </a:rPr>
              <a:t> </a:t>
            </a:r>
            <a:r>
              <a:rPr lang="en-ID" sz="1400" dirty="0" err="1">
                <a:solidFill>
                  <a:schemeClr val="tx1"/>
                </a:solidFill>
                <a:latin typeface="-apple-system"/>
              </a:rPr>
              <a:t>ketiga</a:t>
            </a:r>
            <a:r>
              <a:rPr lang="en-ID" sz="1400" dirty="0">
                <a:solidFill>
                  <a:schemeClr val="tx1"/>
                </a:solidFill>
                <a:latin typeface="-apple-system"/>
              </a:rPr>
              <a:t> dan </a:t>
            </a:r>
            <a:r>
              <a:rPr lang="en-ID" sz="1400" dirty="0" err="1">
                <a:solidFill>
                  <a:schemeClr val="tx1"/>
                </a:solidFill>
                <a:latin typeface="-apple-system"/>
              </a:rPr>
              <a:t>keempat</a:t>
            </a:r>
            <a:r>
              <a:rPr lang="en-ID" sz="1400" dirty="0">
                <a:solidFill>
                  <a:schemeClr val="tx1"/>
                </a:solidFill>
                <a:latin typeface="-apple-system"/>
              </a:rPr>
              <a:t> </a:t>
            </a:r>
            <a:r>
              <a:rPr lang="en-ID" sz="1400" dirty="0" err="1">
                <a:solidFill>
                  <a:schemeClr val="tx1"/>
                </a:solidFill>
                <a:latin typeface="-apple-system"/>
              </a:rPr>
              <a:t>adalah</a:t>
            </a:r>
            <a:r>
              <a:rPr lang="en-ID" sz="1400" dirty="0">
                <a:solidFill>
                  <a:schemeClr val="tx1"/>
                </a:solidFill>
                <a:latin typeface="-apple-system"/>
              </a:rPr>
              <a:t> </a:t>
            </a:r>
            <a:r>
              <a:rPr lang="en-ID" sz="1400" dirty="0" err="1">
                <a:solidFill>
                  <a:schemeClr val="tx1"/>
                </a:solidFill>
                <a:latin typeface="-apple-system"/>
              </a:rPr>
              <a:t>tipe</a:t>
            </a:r>
            <a:r>
              <a:rPr lang="en-ID" sz="1400" dirty="0">
                <a:solidFill>
                  <a:schemeClr val="tx1"/>
                </a:solidFill>
                <a:latin typeface="-apple-system"/>
              </a:rPr>
              <a:t> </a:t>
            </a:r>
            <a:r>
              <a:rPr lang="en-ID" sz="1400" dirty="0" err="1">
                <a:solidFill>
                  <a:schemeClr val="tx1"/>
                </a:solidFill>
                <a:latin typeface="-apple-system"/>
              </a:rPr>
              <a:t>pembayaran</a:t>
            </a:r>
            <a:r>
              <a:rPr lang="en-ID" sz="1400" dirty="0">
                <a:solidFill>
                  <a:schemeClr val="tx1"/>
                </a:solidFill>
                <a:latin typeface="-apple-system"/>
              </a:rPr>
              <a:t> voucher dan debit. Hal </a:t>
            </a:r>
            <a:r>
              <a:rPr lang="en-ID" sz="1400" dirty="0" err="1">
                <a:solidFill>
                  <a:schemeClr val="tx1"/>
                </a:solidFill>
                <a:latin typeface="-apple-system"/>
              </a:rPr>
              <a:t>ini</a:t>
            </a:r>
            <a:r>
              <a:rPr lang="en-ID" sz="1400" dirty="0">
                <a:solidFill>
                  <a:schemeClr val="tx1"/>
                </a:solidFill>
                <a:latin typeface="-apple-system"/>
              </a:rPr>
              <a:t> </a:t>
            </a:r>
            <a:r>
              <a:rPr lang="en-ID" sz="1400" dirty="0" err="1">
                <a:solidFill>
                  <a:schemeClr val="tx1"/>
                </a:solidFill>
                <a:latin typeface="-apple-system"/>
              </a:rPr>
              <a:t>dapat</a:t>
            </a:r>
            <a:r>
              <a:rPr lang="en-ID" sz="1400" dirty="0">
                <a:solidFill>
                  <a:schemeClr val="tx1"/>
                </a:solidFill>
                <a:latin typeface="-apple-system"/>
              </a:rPr>
              <a:t> </a:t>
            </a:r>
            <a:r>
              <a:rPr lang="en-ID" sz="1400" dirty="0" err="1">
                <a:solidFill>
                  <a:schemeClr val="tx1"/>
                </a:solidFill>
                <a:latin typeface="-apple-system"/>
              </a:rPr>
              <a:t>diperkirakan</a:t>
            </a:r>
            <a:r>
              <a:rPr lang="en-ID" sz="1400" dirty="0">
                <a:solidFill>
                  <a:schemeClr val="tx1"/>
                </a:solidFill>
                <a:latin typeface="-apple-system"/>
              </a:rPr>
              <a:t> </a:t>
            </a:r>
            <a:r>
              <a:rPr lang="en-ID" sz="1400" dirty="0" err="1">
                <a:solidFill>
                  <a:schemeClr val="tx1"/>
                </a:solidFill>
                <a:latin typeface="-apple-system"/>
              </a:rPr>
              <a:t>pembayaran</a:t>
            </a:r>
            <a:r>
              <a:rPr lang="en-ID" sz="1400" dirty="0">
                <a:solidFill>
                  <a:schemeClr val="tx1"/>
                </a:solidFill>
                <a:latin typeface="-apple-system"/>
              </a:rPr>
              <a:t> </a:t>
            </a:r>
            <a:r>
              <a:rPr lang="en-ID" sz="1400" dirty="0" err="1">
                <a:solidFill>
                  <a:schemeClr val="tx1"/>
                </a:solidFill>
                <a:latin typeface="-apple-system"/>
              </a:rPr>
              <a:t>menggunakan</a:t>
            </a:r>
            <a:r>
              <a:rPr lang="en-ID" sz="1400" dirty="0">
                <a:solidFill>
                  <a:schemeClr val="tx1"/>
                </a:solidFill>
                <a:latin typeface="-apple-system"/>
              </a:rPr>
              <a:t> credit card </a:t>
            </a:r>
            <a:r>
              <a:rPr lang="en-ID" sz="1400" dirty="0" err="1">
                <a:solidFill>
                  <a:schemeClr val="tx1"/>
                </a:solidFill>
                <a:latin typeface="-apple-system"/>
              </a:rPr>
              <a:t>lebih</a:t>
            </a:r>
            <a:r>
              <a:rPr lang="en-ID" sz="1400" dirty="0">
                <a:solidFill>
                  <a:schemeClr val="tx1"/>
                </a:solidFill>
                <a:latin typeface="-apple-system"/>
              </a:rPr>
              <a:t> </a:t>
            </a:r>
            <a:r>
              <a:rPr lang="en-ID" sz="1400" dirty="0" err="1">
                <a:solidFill>
                  <a:schemeClr val="tx1"/>
                </a:solidFill>
                <a:latin typeface="-apple-system"/>
              </a:rPr>
              <a:t>menguntungkan</a:t>
            </a:r>
            <a:r>
              <a:rPr lang="en-ID" sz="1400" dirty="0">
                <a:solidFill>
                  <a:schemeClr val="tx1"/>
                </a:solidFill>
                <a:latin typeface="-apple-system"/>
              </a:rPr>
              <a:t> </a:t>
            </a:r>
            <a:r>
              <a:rPr lang="en-ID" sz="1400" dirty="0" err="1">
                <a:solidFill>
                  <a:schemeClr val="tx1"/>
                </a:solidFill>
                <a:latin typeface="-apple-system"/>
              </a:rPr>
              <a:t>bagi</a:t>
            </a:r>
            <a:r>
              <a:rPr lang="en-ID" sz="1400" dirty="0">
                <a:solidFill>
                  <a:schemeClr val="tx1"/>
                </a:solidFill>
                <a:latin typeface="-apple-system"/>
              </a:rPr>
              <a:t> </a:t>
            </a:r>
            <a:r>
              <a:rPr lang="en-ID" sz="1400" dirty="0" err="1">
                <a:solidFill>
                  <a:schemeClr val="tx1"/>
                </a:solidFill>
                <a:latin typeface="-apple-system"/>
              </a:rPr>
              <a:t>pelanggan</a:t>
            </a:r>
            <a:r>
              <a:rPr lang="en-ID" sz="1400" dirty="0">
                <a:solidFill>
                  <a:schemeClr val="tx1"/>
                </a:solidFill>
                <a:latin typeface="-apple-system"/>
              </a:rPr>
              <a:t>, </a:t>
            </a:r>
            <a:r>
              <a:rPr lang="en-ID" sz="1400" dirty="0" err="1">
                <a:solidFill>
                  <a:schemeClr val="tx1"/>
                </a:solidFill>
                <a:latin typeface="-apple-system"/>
              </a:rPr>
              <a:t>sehingga</a:t>
            </a:r>
            <a:r>
              <a:rPr lang="en-ID" sz="1400" dirty="0">
                <a:solidFill>
                  <a:schemeClr val="tx1"/>
                </a:solidFill>
                <a:latin typeface="-apple-system"/>
              </a:rPr>
              <a:t> </a:t>
            </a:r>
            <a:r>
              <a:rPr lang="en-ID" sz="1400" dirty="0" err="1">
                <a:solidFill>
                  <a:schemeClr val="tx1"/>
                </a:solidFill>
                <a:latin typeface="-apple-system"/>
              </a:rPr>
              <a:t>pelanggan</a:t>
            </a:r>
            <a:r>
              <a:rPr lang="en-ID" sz="1400" dirty="0">
                <a:solidFill>
                  <a:schemeClr val="tx1"/>
                </a:solidFill>
                <a:latin typeface="-apple-system"/>
              </a:rPr>
              <a:t> </a:t>
            </a:r>
            <a:r>
              <a:rPr lang="en-ID" sz="1400" dirty="0" err="1">
                <a:solidFill>
                  <a:schemeClr val="tx1"/>
                </a:solidFill>
                <a:latin typeface="-apple-system"/>
              </a:rPr>
              <a:t>cenderung</a:t>
            </a:r>
            <a:r>
              <a:rPr lang="en-ID" sz="1400" dirty="0">
                <a:solidFill>
                  <a:schemeClr val="tx1"/>
                </a:solidFill>
                <a:latin typeface="-apple-system"/>
              </a:rPr>
              <a:t> </a:t>
            </a:r>
            <a:r>
              <a:rPr lang="en-ID" sz="1400" dirty="0" err="1">
                <a:solidFill>
                  <a:schemeClr val="tx1"/>
                </a:solidFill>
                <a:latin typeface="-apple-system"/>
              </a:rPr>
              <a:t>signifikan</a:t>
            </a:r>
            <a:r>
              <a:rPr lang="en-ID" sz="1400" dirty="0">
                <a:solidFill>
                  <a:schemeClr val="tx1"/>
                </a:solidFill>
                <a:latin typeface="-apple-system"/>
              </a:rPr>
              <a:t> </a:t>
            </a:r>
            <a:r>
              <a:rPr lang="en-ID" sz="1400" dirty="0" err="1">
                <a:solidFill>
                  <a:schemeClr val="tx1"/>
                </a:solidFill>
                <a:latin typeface="-apple-system"/>
              </a:rPr>
              <a:t>lebih</a:t>
            </a:r>
            <a:r>
              <a:rPr lang="en-ID" sz="1400" dirty="0">
                <a:solidFill>
                  <a:schemeClr val="tx1"/>
                </a:solidFill>
                <a:latin typeface="-apple-system"/>
              </a:rPr>
              <a:t> </a:t>
            </a:r>
            <a:r>
              <a:rPr lang="en-ID" sz="1400" dirty="0" err="1">
                <a:solidFill>
                  <a:schemeClr val="tx1"/>
                </a:solidFill>
                <a:latin typeface="-apple-system"/>
              </a:rPr>
              <a:t>banyak</a:t>
            </a:r>
            <a:r>
              <a:rPr lang="en-ID" sz="1400" dirty="0">
                <a:solidFill>
                  <a:schemeClr val="tx1"/>
                </a:solidFill>
                <a:latin typeface="-apple-system"/>
              </a:rPr>
              <a:t> </a:t>
            </a:r>
            <a:r>
              <a:rPr lang="en-ID" sz="1400" dirty="0" err="1">
                <a:solidFill>
                  <a:schemeClr val="tx1"/>
                </a:solidFill>
                <a:latin typeface="-apple-system"/>
              </a:rPr>
              <a:t>menggunakan</a:t>
            </a:r>
            <a:r>
              <a:rPr lang="en-ID" sz="1400" dirty="0">
                <a:solidFill>
                  <a:schemeClr val="tx1"/>
                </a:solidFill>
                <a:latin typeface="-apple-system"/>
              </a:rPr>
              <a:t> </a:t>
            </a:r>
            <a:r>
              <a:rPr lang="en-ID" sz="1400" dirty="0" err="1">
                <a:solidFill>
                  <a:schemeClr val="tx1"/>
                </a:solidFill>
                <a:latin typeface="-apple-system"/>
              </a:rPr>
              <a:t>kartu</a:t>
            </a:r>
            <a:r>
              <a:rPr lang="en-ID" sz="1400" dirty="0">
                <a:solidFill>
                  <a:schemeClr val="tx1"/>
                </a:solidFill>
                <a:latin typeface="-apple-system"/>
              </a:rPr>
              <a:t> </a:t>
            </a:r>
            <a:r>
              <a:rPr lang="en-ID" sz="1400" dirty="0" err="1">
                <a:solidFill>
                  <a:schemeClr val="tx1"/>
                </a:solidFill>
                <a:latin typeface="-apple-system"/>
              </a:rPr>
              <a:t>kredit</a:t>
            </a:r>
            <a:r>
              <a:rPr lang="en-ID" sz="1400" dirty="0">
                <a:solidFill>
                  <a:schemeClr val="tx1"/>
                </a:solidFill>
                <a:latin typeface="-apple-system"/>
              </a:rPr>
              <a:t>.</a:t>
            </a:r>
            <a:endParaRPr sz="1400" dirty="0">
              <a:solidFill>
                <a:schemeClr val="tx1"/>
              </a:solidFill>
            </a:endParaRPr>
          </a:p>
        </p:txBody>
      </p:sp>
      <p:pic>
        <p:nvPicPr>
          <p:cNvPr id="4" name="Picture 3">
            <a:extLst>
              <a:ext uri="{FF2B5EF4-FFF2-40B4-BE49-F238E27FC236}">
                <a16:creationId xmlns:a16="http://schemas.microsoft.com/office/drawing/2014/main" id="{A297F8DB-561A-40C1-AE4F-B9AB8E20F586}"/>
              </a:ext>
            </a:extLst>
          </p:cNvPr>
          <p:cNvPicPr>
            <a:picLocks noChangeAspect="1"/>
          </p:cNvPicPr>
          <p:nvPr/>
        </p:nvPicPr>
        <p:blipFill>
          <a:blip r:embed="rId3"/>
          <a:stretch>
            <a:fillRect/>
          </a:stretch>
        </p:blipFill>
        <p:spPr>
          <a:xfrm>
            <a:off x="0" y="385389"/>
            <a:ext cx="9144000" cy="3205758"/>
          </a:xfrm>
          <a:prstGeom prst="rect">
            <a:avLst/>
          </a:prstGeom>
        </p:spPr>
      </p:pic>
      <p:sp>
        <p:nvSpPr>
          <p:cNvPr id="8" name="Google Shape;55;p13">
            <a:extLst>
              <a:ext uri="{FF2B5EF4-FFF2-40B4-BE49-F238E27FC236}">
                <a16:creationId xmlns:a16="http://schemas.microsoft.com/office/drawing/2014/main" id="{B28C8D37-01AF-4EA6-8D80-BB6C3667CC9B}"/>
              </a:ext>
            </a:extLst>
          </p:cNvPr>
          <p:cNvSpPr txBox="1"/>
          <p:nvPr/>
        </p:nvSpPr>
        <p:spPr>
          <a:xfrm>
            <a:off x="4656000" y="4620300"/>
            <a:ext cx="4488000" cy="5232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endParaRPr sz="1100" dirty="0">
              <a:solidFill>
                <a:schemeClr val="dk1"/>
              </a:solidFill>
            </a:endParaRPr>
          </a:p>
          <a:p>
            <a:pPr marL="0" lvl="0" indent="0" algn="r" rtl="0">
              <a:lnSpc>
                <a:spcPct val="100000"/>
              </a:lnSpc>
              <a:spcBef>
                <a:spcPts val="0"/>
              </a:spcBef>
              <a:spcAft>
                <a:spcPts val="0"/>
              </a:spcAft>
              <a:buNone/>
            </a:pPr>
            <a:r>
              <a:rPr lang="en" sz="1100" dirty="0">
                <a:solidFill>
                  <a:schemeClr val="dk1"/>
                </a:solidFill>
                <a:hlinkClick r:id="rId4"/>
              </a:rPr>
              <a:t>Query selengkapnya dapat dilihat disini</a:t>
            </a:r>
            <a:endParaRPr sz="1100" dirty="0">
              <a:solidFill>
                <a:schemeClr val="dk1"/>
              </a:solidFill>
            </a:endParaRPr>
          </a:p>
        </p:txBody>
      </p:sp>
    </p:spTree>
    <p:extLst>
      <p:ext uri="{BB962C8B-B14F-4D97-AF65-F5344CB8AC3E}">
        <p14:creationId xmlns:p14="http://schemas.microsoft.com/office/powerpoint/2010/main" val="4105042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rPr>
              <a:t>Overview</a:t>
            </a:r>
            <a:endParaRPr sz="2220" b="1">
              <a:solidFill>
                <a:schemeClr val="lt1"/>
              </a:solidFill>
            </a:endParaRPr>
          </a:p>
        </p:txBody>
      </p:sp>
      <p:sp>
        <p:nvSpPr>
          <p:cNvPr id="108" name="Google Shape;108;p26"/>
          <p:cNvSpPr txBox="1">
            <a:spLocks noGrp="1"/>
          </p:cNvSpPr>
          <p:nvPr>
            <p:ph type="body" idx="1"/>
          </p:nvPr>
        </p:nvSpPr>
        <p:spPr>
          <a:xfrm>
            <a:off x="311700" y="1506875"/>
            <a:ext cx="8520600" cy="30621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a:solidFill>
                  <a:schemeClr val="dk1"/>
                </a:solidFill>
                <a:latin typeface="Dosis"/>
                <a:ea typeface="Dosis"/>
                <a:cs typeface="Dosis"/>
                <a:sym typeface="Dosis"/>
              </a:rPr>
              <a:t>“Dalam suatu perusahaan mengukur performa bisnis sangatlah penting untuk melacak, memantau, dan menilai keberhasilan atau kegagalan dari berbagai proses bisnis. Oleh karena itu, dalam paper ini akan menganalisa performa bisnis untuk sebuah perusahan eCommerce,  dengan memperhitungkan beberapa metrik bisnis yaitu pertumbuhan pelanggan, kualitas produk, dan tipe pembayaran.”</a:t>
            </a:r>
            <a:endParaRPr>
              <a:solidFill>
                <a:schemeClr val="dk1"/>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Data Preparation</a:t>
            </a:r>
            <a:endParaRPr b="1"/>
          </a:p>
        </p:txBody>
      </p:sp>
      <p:sp>
        <p:nvSpPr>
          <p:cNvPr id="114" name="Google Shape;114;p27"/>
          <p:cNvSpPr txBox="1">
            <a:spLocks noGrp="1"/>
          </p:cNvSpPr>
          <p:nvPr>
            <p:ph type="body" idx="1"/>
          </p:nvPr>
        </p:nvSpPr>
        <p:spPr>
          <a:xfrm>
            <a:off x="311700" y="823775"/>
            <a:ext cx="8520600" cy="40986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chemeClr val="dk1"/>
              </a:buClr>
              <a:buSzPts val="1500"/>
              <a:buChar char="●"/>
            </a:pPr>
            <a:endParaRPr sz="1500" dirty="0">
              <a:solidFill>
                <a:schemeClr val="dk1"/>
              </a:solidFill>
            </a:endParaRPr>
          </a:p>
        </p:txBody>
      </p:sp>
      <p:sp>
        <p:nvSpPr>
          <p:cNvPr id="115" name="Google Shape;115;p27"/>
          <p:cNvSpPr txBox="1"/>
          <p:nvPr/>
        </p:nvSpPr>
        <p:spPr>
          <a:xfrm>
            <a:off x="4656000" y="4620300"/>
            <a:ext cx="4488000" cy="5232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 sz="1100" dirty="0">
                <a:solidFill>
                  <a:srgbClr val="000000"/>
                </a:solidFill>
              </a:rPr>
              <a:t>Lihat atau Download ERD disini</a:t>
            </a:r>
            <a:endParaRPr sz="1100" dirty="0">
              <a:solidFill>
                <a:srgbClr val="000000"/>
              </a:solidFill>
            </a:endParaRPr>
          </a:p>
          <a:p>
            <a:pPr marL="0" lvl="0" indent="0" algn="r" rtl="0">
              <a:lnSpc>
                <a:spcPct val="100000"/>
              </a:lnSpc>
              <a:spcBef>
                <a:spcPts val="0"/>
              </a:spcBef>
              <a:spcAft>
                <a:spcPts val="0"/>
              </a:spcAft>
              <a:buNone/>
            </a:pPr>
            <a:r>
              <a:rPr lang="en" sz="1100" dirty="0">
                <a:solidFill>
                  <a:srgbClr val="000000"/>
                </a:solidFill>
              </a:rPr>
              <a:t>Query selengkapnya dapat dilihat disini</a:t>
            </a:r>
            <a:endParaRPr sz="1100" dirty="0">
              <a:solidFill>
                <a:srgbClr val="000000"/>
              </a:solidFill>
            </a:endParaRPr>
          </a:p>
        </p:txBody>
      </p:sp>
      <p:pic>
        <p:nvPicPr>
          <p:cNvPr id="3" name="Picture 2">
            <a:extLst>
              <a:ext uri="{FF2B5EF4-FFF2-40B4-BE49-F238E27FC236}">
                <a16:creationId xmlns:a16="http://schemas.microsoft.com/office/drawing/2014/main" id="{27BE5095-546A-42BD-82F2-0C904017A298}"/>
              </a:ext>
            </a:extLst>
          </p:cNvPr>
          <p:cNvPicPr>
            <a:picLocks noChangeAspect="1"/>
          </p:cNvPicPr>
          <p:nvPr/>
        </p:nvPicPr>
        <p:blipFill>
          <a:blip r:embed="rId3"/>
          <a:stretch>
            <a:fillRect/>
          </a:stretch>
        </p:blipFill>
        <p:spPr>
          <a:xfrm>
            <a:off x="0" y="560526"/>
            <a:ext cx="9144000" cy="4582974"/>
          </a:xfrm>
          <a:prstGeom prst="rect">
            <a:avLst/>
          </a:prstGeom>
        </p:spPr>
      </p:pic>
    </p:spTree>
    <p:extLst>
      <p:ext uri="{BB962C8B-B14F-4D97-AF65-F5344CB8AC3E}">
        <p14:creationId xmlns:p14="http://schemas.microsoft.com/office/powerpoint/2010/main" val="2666376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dirty="0"/>
              <a:t>Data Preparation</a:t>
            </a:r>
            <a:endParaRPr b="1" dirty="0"/>
          </a:p>
        </p:txBody>
      </p:sp>
      <p:sp>
        <p:nvSpPr>
          <p:cNvPr id="114" name="Google Shape;114;p27"/>
          <p:cNvSpPr txBox="1">
            <a:spLocks noGrp="1"/>
          </p:cNvSpPr>
          <p:nvPr>
            <p:ph type="body" idx="1"/>
          </p:nvPr>
        </p:nvSpPr>
        <p:spPr>
          <a:xfrm>
            <a:off x="311700" y="823775"/>
            <a:ext cx="8520600" cy="4098600"/>
          </a:xfrm>
          <a:prstGeom prst="rect">
            <a:avLst/>
          </a:prstGeom>
        </p:spPr>
        <p:txBody>
          <a:bodyPr spcFirstLastPara="1" wrap="square" lIns="91425" tIns="91425" rIns="91425" bIns="91425" anchor="t" anchorCtr="0">
            <a:normAutofit/>
          </a:bodyPr>
          <a:lstStyle/>
          <a:p>
            <a:pPr marL="476250" lvl="0" algn="l" rtl="0">
              <a:lnSpc>
                <a:spcPct val="150000"/>
              </a:lnSpc>
              <a:spcBef>
                <a:spcPts val="0"/>
              </a:spcBef>
              <a:spcAft>
                <a:spcPts val="0"/>
              </a:spcAft>
              <a:buClr>
                <a:schemeClr val="dk1"/>
              </a:buClr>
              <a:buSzPts val="1500"/>
              <a:buFont typeface="+mj-lt"/>
              <a:buAutoNum type="arabicPeriod"/>
            </a:pPr>
            <a:r>
              <a:rPr lang="en-ID" sz="1500" dirty="0" err="1">
                <a:solidFill>
                  <a:schemeClr val="dk1"/>
                </a:solidFill>
              </a:rPr>
              <a:t>Membuat</a:t>
            </a:r>
            <a:r>
              <a:rPr lang="en-ID" sz="1500" dirty="0">
                <a:solidFill>
                  <a:schemeClr val="dk1"/>
                </a:solidFill>
              </a:rPr>
              <a:t> database </a:t>
            </a:r>
            <a:r>
              <a:rPr lang="en-ID" sz="1500" dirty="0" err="1">
                <a:solidFill>
                  <a:schemeClr val="dk1"/>
                </a:solidFill>
              </a:rPr>
              <a:t>dengan</a:t>
            </a:r>
            <a:r>
              <a:rPr lang="en-ID" sz="1500" dirty="0">
                <a:solidFill>
                  <a:schemeClr val="dk1"/>
                </a:solidFill>
              </a:rPr>
              <a:t> </a:t>
            </a:r>
            <a:r>
              <a:rPr lang="en-ID" sz="1500" dirty="0" err="1">
                <a:solidFill>
                  <a:schemeClr val="dk1"/>
                </a:solidFill>
              </a:rPr>
              <a:t>cara</a:t>
            </a:r>
            <a:r>
              <a:rPr lang="en-ID" sz="1500" dirty="0">
                <a:solidFill>
                  <a:schemeClr val="dk1"/>
                </a:solidFill>
              </a:rPr>
              <a:t> </a:t>
            </a:r>
            <a:r>
              <a:rPr lang="en-ID" sz="1500" dirty="0" err="1">
                <a:solidFill>
                  <a:schemeClr val="dk1"/>
                </a:solidFill>
              </a:rPr>
              <a:t>klik</a:t>
            </a:r>
            <a:r>
              <a:rPr lang="en-ID" sz="1500" dirty="0">
                <a:solidFill>
                  <a:schemeClr val="dk1"/>
                </a:solidFill>
              </a:rPr>
              <a:t> </a:t>
            </a:r>
            <a:r>
              <a:rPr lang="en-ID" sz="1500" dirty="0" err="1">
                <a:solidFill>
                  <a:schemeClr val="dk1"/>
                </a:solidFill>
              </a:rPr>
              <a:t>kanan</a:t>
            </a:r>
            <a:r>
              <a:rPr lang="en-ID" sz="1500" dirty="0">
                <a:solidFill>
                  <a:schemeClr val="dk1"/>
                </a:solidFill>
              </a:rPr>
              <a:t> pada Databases &gt; Create &gt; Database, </a:t>
            </a:r>
            <a:r>
              <a:rPr lang="en-ID" sz="1500" dirty="0" err="1">
                <a:solidFill>
                  <a:schemeClr val="dk1"/>
                </a:solidFill>
              </a:rPr>
              <a:t>dengan</a:t>
            </a:r>
            <a:r>
              <a:rPr lang="en-ID" sz="1500" dirty="0">
                <a:solidFill>
                  <a:schemeClr val="dk1"/>
                </a:solidFill>
              </a:rPr>
              <a:t> </a:t>
            </a:r>
            <a:r>
              <a:rPr lang="en-ID" sz="1500" dirty="0" err="1">
                <a:solidFill>
                  <a:schemeClr val="dk1"/>
                </a:solidFill>
              </a:rPr>
              <a:t>nama</a:t>
            </a:r>
            <a:r>
              <a:rPr lang="en-ID" sz="1500" dirty="0">
                <a:solidFill>
                  <a:schemeClr val="dk1"/>
                </a:solidFill>
              </a:rPr>
              <a:t> ecommerce_minpro_1</a:t>
            </a:r>
            <a:endParaRPr lang="en" sz="1500" dirty="0">
              <a:solidFill>
                <a:schemeClr val="dk1"/>
              </a:solidFill>
            </a:endParaRPr>
          </a:p>
          <a:p>
            <a:pPr marL="476250" lvl="0" algn="l" rtl="0">
              <a:lnSpc>
                <a:spcPct val="150000"/>
              </a:lnSpc>
              <a:spcBef>
                <a:spcPts val="0"/>
              </a:spcBef>
              <a:spcAft>
                <a:spcPts val="0"/>
              </a:spcAft>
              <a:buClr>
                <a:schemeClr val="dk1"/>
              </a:buClr>
              <a:buSzPts val="1500"/>
              <a:buFont typeface="+mj-lt"/>
              <a:buAutoNum type="arabicPeriod"/>
            </a:pPr>
            <a:r>
              <a:rPr lang="nn-NO" sz="1500" dirty="0">
                <a:solidFill>
                  <a:schemeClr val="dk1"/>
                </a:solidFill>
              </a:rPr>
              <a:t>Membuat tabel menggunakan statement/query CREATE TABLE dengan mengikuti penamaan kolom di csv, kemudian memastikan tipe datanya sudah sesuai.</a:t>
            </a:r>
          </a:p>
          <a:p>
            <a:pPr marL="476250" lvl="0" algn="l" rtl="0">
              <a:lnSpc>
                <a:spcPct val="150000"/>
              </a:lnSpc>
              <a:spcBef>
                <a:spcPts val="0"/>
              </a:spcBef>
              <a:spcAft>
                <a:spcPts val="0"/>
              </a:spcAft>
              <a:buClr>
                <a:schemeClr val="dk1"/>
              </a:buClr>
              <a:buSzPts val="1500"/>
              <a:buFont typeface="+mj-lt"/>
              <a:buAutoNum type="arabicPeriod"/>
            </a:pPr>
            <a:r>
              <a:rPr lang="en-ID" sz="1500" dirty="0" err="1">
                <a:solidFill>
                  <a:schemeClr val="dk1"/>
                </a:solidFill>
              </a:rPr>
              <a:t>Mengimpor</a:t>
            </a:r>
            <a:r>
              <a:rPr lang="en-ID" sz="1500" dirty="0">
                <a:solidFill>
                  <a:schemeClr val="dk1"/>
                </a:solidFill>
              </a:rPr>
              <a:t> file csv </a:t>
            </a:r>
            <a:r>
              <a:rPr lang="en-ID" sz="1500" dirty="0" err="1">
                <a:solidFill>
                  <a:schemeClr val="dk1"/>
                </a:solidFill>
              </a:rPr>
              <a:t>ke</a:t>
            </a:r>
            <a:r>
              <a:rPr lang="en-ID" sz="1500" dirty="0">
                <a:solidFill>
                  <a:schemeClr val="dk1"/>
                </a:solidFill>
              </a:rPr>
              <a:t> </a:t>
            </a:r>
            <a:r>
              <a:rPr lang="en-ID" sz="1500" dirty="0" err="1">
                <a:solidFill>
                  <a:schemeClr val="dk1"/>
                </a:solidFill>
              </a:rPr>
              <a:t>dalam</a:t>
            </a:r>
            <a:r>
              <a:rPr lang="en-ID" sz="1500" dirty="0">
                <a:solidFill>
                  <a:schemeClr val="dk1"/>
                </a:solidFill>
              </a:rPr>
              <a:t> masing-masing table yang </a:t>
            </a:r>
            <a:r>
              <a:rPr lang="en-ID" sz="1500" dirty="0" err="1">
                <a:solidFill>
                  <a:schemeClr val="dk1"/>
                </a:solidFill>
              </a:rPr>
              <a:t>telah</a:t>
            </a:r>
            <a:r>
              <a:rPr lang="en-ID" sz="1500" dirty="0">
                <a:solidFill>
                  <a:schemeClr val="dk1"/>
                </a:solidFill>
              </a:rPr>
              <a:t> </a:t>
            </a:r>
            <a:r>
              <a:rPr lang="en-ID" sz="1500" dirty="0" err="1">
                <a:solidFill>
                  <a:schemeClr val="dk1"/>
                </a:solidFill>
              </a:rPr>
              <a:t>dibuat</a:t>
            </a:r>
            <a:r>
              <a:rPr lang="en-ID" sz="1500" dirty="0">
                <a:solidFill>
                  <a:schemeClr val="dk1"/>
                </a:solidFill>
              </a:rPr>
              <a:t> </a:t>
            </a:r>
            <a:r>
              <a:rPr lang="en-ID" sz="1500" dirty="0" err="1">
                <a:solidFill>
                  <a:schemeClr val="dk1"/>
                </a:solidFill>
              </a:rPr>
              <a:t>dengan</a:t>
            </a:r>
            <a:r>
              <a:rPr lang="en-ID" sz="1500" dirty="0">
                <a:solidFill>
                  <a:schemeClr val="dk1"/>
                </a:solidFill>
              </a:rPr>
              <a:t> statement/query COPY</a:t>
            </a:r>
          </a:p>
          <a:p>
            <a:pPr marL="476250" lvl="0" algn="l" rtl="0">
              <a:lnSpc>
                <a:spcPct val="150000"/>
              </a:lnSpc>
              <a:spcBef>
                <a:spcPts val="0"/>
              </a:spcBef>
              <a:spcAft>
                <a:spcPts val="0"/>
              </a:spcAft>
              <a:buClr>
                <a:schemeClr val="dk1"/>
              </a:buClr>
              <a:buSzPts val="1500"/>
              <a:buFont typeface="+mj-lt"/>
              <a:buAutoNum type="arabicPeriod"/>
            </a:pPr>
            <a:r>
              <a:rPr lang="en-ID" sz="1500" dirty="0" err="1">
                <a:solidFill>
                  <a:schemeClr val="dk1"/>
                </a:solidFill>
              </a:rPr>
              <a:t>Menentukan</a:t>
            </a:r>
            <a:r>
              <a:rPr lang="en-ID" sz="1500" dirty="0">
                <a:solidFill>
                  <a:schemeClr val="dk1"/>
                </a:solidFill>
              </a:rPr>
              <a:t> Primary Key dan Foreign Key </a:t>
            </a:r>
            <a:r>
              <a:rPr lang="en-ID" sz="1500" dirty="0" err="1">
                <a:solidFill>
                  <a:schemeClr val="dk1"/>
                </a:solidFill>
              </a:rPr>
              <a:t>untuk</a:t>
            </a:r>
            <a:r>
              <a:rPr lang="en-ID" sz="1500" dirty="0">
                <a:solidFill>
                  <a:schemeClr val="dk1"/>
                </a:solidFill>
              </a:rPr>
              <a:t> </a:t>
            </a:r>
            <a:r>
              <a:rPr lang="en-ID" sz="1500" dirty="0" err="1">
                <a:solidFill>
                  <a:schemeClr val="dk1"/>
                </a:solidFill>
              </a:rPr>
              <a:t>membuat</a:t>
            </a:r>
            <a:r>
              <a:rPr lang="en-ID" sz="1500" dirty="0">
                <a:solidFill>
                  <a:schemeClr val="dk1"/>
                </a:solidFill>
              </a:rPr>
              <a:t> </a:t>
            </a:r>
            <a:r>
              <a:rPr lang="en-ID" sz="1500" dirty="0" err="1">
                <a:solidFill>
                  <a:schemeClr val="dk1"/>
                </a:solidFill>
              </a:rPr>
              <a:t>relasi</a:t>
            </a:r>
            <a:r>
              <a:rPr lang="en-ID" sz="1500" dirty="0">
                <a:solidFill>
                  <a:schemeClr val="dk1"/>
                </a:solidFill>
              </a:rPr>
              <a:t> </a:t>
            </a:r>
            <a:r>
              <a:rPr lang="en-ID" sz="1500" dirty="0" err="1">
                <a:solidFill>
                  <a:schemeClr val="dk1"/>
                </a:solidFill>
              </a:rPr>
              <a:t>antar</a:t>
            </a:r>
            <a:r>
              <a:rPr lang="en-ID" sz="1500" dirty="0">
                <a:solidFill>
                  <a:schemeClr val="dk1"/>
                </a:solidFill>
              </a:rPr>
              <a:t> </a:t>
            </a:r>
            <a:r>
              <a:rPr lang="en-ID" sz="1500" dirty="0" err="1">
                <a:solidFill>
                  <a:schemeClr val="dk1"/>
                </a:solidFill>
              </a:rPr>
              <a:t>tabel</a:t>
            </a:r>
            <a:r>
              <a:rPr lang="en-ID" sz="1500" dirty="0">
                <a:solidFill>
                  <a:schemeClr val="dk1"/>
                </a:solidFill>
              </a:rPr>
              <a:t>, </a:t>
            </a:r>
            <a:r>
              <a:rPr lang="en-ID" sz="1500" dirty="0" err="1">
                <a:solidFill>
                  <a:schemeClr val="dk1"/>
                </a:solidFill>
              </a:rPr>
              <a:t>Pastikan</a:t>
            </a:r>
            <a:r>
              <a:rPr lang="en-ID" sz="1500" dirty="0">
                <a:solidFill>
                  <a:schemeClr val="dk1"/>
                </a:solidFill>
              </a:rPr>
              <a:t> Primary Key </a:t>
            </a:r>
            <a:r>
              <a:rPr lang="en-ID" sz="1500" dirty="0" err="1">
                <a:solidFill>
                  <a:schemeClr val="dk1"/>
                </a:solidFill>
              </a:rPr>
              <a:t>memiliki</a:t>
            </a:r>
            <a:r>
              <a:rPr lang="en-ID" sz="1500" dirty="0">
                <a:solidFill>
                  <a:schemeClr val="dk1"/>
                </a:solidFill>
              </a:rPr>
              <a:t> </a:t>
            </a:r>
            <a:r>
              <a:rPr lang="en-ID" sz="1500" dirty="0" err="1">
                <a:solidFill>
                  <a:schemeClr val="dk1"/>
                </a:solidFill>
              </a:rPr>
              <a:t>nilai</a:t>
            </a:r>
            <a:r>
              <a:rPr lang="en-ID" sz="1500" dirty="0">
                <a:solidFill>
                  <a:schemeClr val="dk1"/>
                </a:solidFill>
              </a:rPr>
              <a:t> </a:t>
            </a:r>
            <a:r>
              <a:rPr lang="en-ID" sz="1500" dirty="0" err="1">
                <a:solidFill>
                  <a:schemeClr val="dk1"/>
                </a:solidFill>
              </a:rPr>
              <a:t>unik</a:t>
            </a:r>
            <a:r>
              <a:rPr lang="en-ID" sz="1500" dirty="0">
                <a:solidFill>
                  <a:schemeClr val="dk1"/>
                </a:solidFill>
              </a:rPr>
              <a:t> dan </a:t>
            </a:r>
            <a:r>
              <a:rPr lang="en-ID" sz="1500" dirty="0" err="1">
                <a:solidFill>
                  <a:schemeClr val="dk1"/>
                </a:solidFill>
              </a:rPr>
              <a:t>tipe</a:t>
            </a:r>
            <a:r>
              <a:rPr lang="en-ID" sz="1500" dirty="0">
                <a:solidFill>
                  <a:schemeClr val="dk1"/>
                </a:solidFill>
              </a:rPr>
              <a:t> data </a:t>
            </a:r>
            <a:r>
              <a:rPr lang="en-ID" sz="1500" dirty="0" err="1">
                <a:solidFill>
                  <a:schemeClr val="dk1"/>
                </a:solidFill>
              </a:rPr>
              <a:t>sesuai</a:t>
            </a:r>
            <a:r>
              <a:rPr lang="en-ID" sz="1500" dirty="0">
                <a:solidFill>
                  <a:schemeClr val="dk1"/>
                </a:solidFill>
              </a:rPr>
              <a:t> </a:t>
            </a:r>
            <a:r>
              <a:rPr lang="en-ID" sz="1500" dirty="0" err="1">
                <a:solidFill>
                  <a:schemeClr val="dk1"/>
                </a:solidFill>
              </a:rPr>
              <a:t>antara</a:t>
            </a:r>
            <a:r>
              <a:rPr lang="en-ID" sz="1500" dirty="0">
                <a:solidFill>
                  <a:schemeClr val="dk1"/>
                </a:solidFill>
              </a:rPr>
              <a:t> Primary Key dan Foreign Key pada dataset.</a:t>
            </a:r>
          </a:p>
          <a:p>
            <a:pPr marL="476250">
              <a:lnSpc>
                <a:spcPct val="150000"/>
              </a:lnSpc>
              <a:buClr>
                <a:schemeClr val="dk1"/>
              </a:buClr>
              <a:buSzPts val="1500"/>
              <a:buFont typeface="+mj-lt"/>
              <a:buAutoNum type="arabicPeriod"/>
            </a:pPr>
            <a:r>
              <a:rPr lang="en-ID" sz="1500" b="0" i="0" dirty="0" err="1">
                <a:solidFill>
                  <a:schemeClr val="tx1"/>
                </a:solidFill>
                <a:effectLst/>
                <a:latin typeface="+mj-lt"/>
              </a:rPr>
              <a:t>Membuat</a:t>
            </a:r>
            <a:r>
              <a:rPr lang="en-ID" sz="1500" b="0" i="0" dirty="0">
                <a:solidFill>
                  <a:schemeClr val="tx1"/>
                </a:solidFill>
                <a:effectLst/>
                <a:latin typeface="+mj-lt"/>
              </a:rPr>
              <a:t> ERD </a:t>
            </a:r>
            <a:r>
              <a:rPr lang="en-ID" sz="1500" b="0" i="0" dirty="0" err="1">
                <a:solidFill>
                  <a:schemeClr val="tx1"/>
                </a:solidFill>
                <a:effectLst/>
                <a:latin typeface="+mj-lt"/>
              </a:rPr>
              <a:t>dengan</a:t>
            </a:r>
            <a:r>
              <a:rPr lang="en-ID" sz="1500" b="0" i="0" dirty="0">
                <a:solidFill>
                  <a:schemeClr val="tx1"/>
                </a:solidFill>
                <a:effectLst/>
                <a:latin typeface="+mj-lt"/>
              </a:rPr>
              <a:t> </a:t>
            </a:r>
            <a:r>
              <a:rPr lang="en-ID" sz="1500" b="0" i="0" dirty="0" err="1">
                <a:solidFill>
                  <a:schemeClr val="tx1"/>
                </a:solidFill>
                <a:effectLst/>
                <a:latin typeface="+mj-lt"/>
              </a:rPr>
              <a:t>cara</a:t>
            </a:r>
            <a:r>
              <a:rPr lang="en-ID" sz="1500" b="0" i="0" dirty="0">
                <a:solidFill>
                  <a:schemeClr val="tx1"/>
                </a:solidFill>
                <a:effectLst/>
                <a:latin typeface="+mj-lt"/>
              </a:rPr>
              <a:t> </a:t>
            </a:r>
            <a:r>
              <a:rPr lang="en-ID" sz="1500" b="0" i="0" dirty="0" err="1">
                <a:solidFill>
                  <a:schemeClr val="tx1"/>
                </a:solidFill>
                <a:effectLst/>
                <a:latin typeface="+mj-lt"/>
              </a:rPr>
              <a:t>klik</a:t>
            </a:r>
            <a:r>
              <a:rPr lang="en-ID" sz="1500" b="0" i="0" dirty="0">
                <a:solidFill>
                  <a:schemeClr val="tx1"/>
                </a:solidFill>
                <a:effectLst/>
                <a:latin typeface="+mj-lt"/>
              </a:rPr>
              <a:t> </a:t>
            </a:r>
            <a:r>
              <a:rPr lang="en-ID" sz="1500" b="0" i="0" dirty="0" err="1">
                <a:solidFill>
                  <a:schemeClr val="tx1"/>
                </a:solidFill>
                <a:effectLst/>
                <a:latin typeface="+mj-lt"/>
              </a:rPr>
              <a:t>kanan</a:t>
            </a:r>
            <a:r>
              <a:rPr lang="en-ID" sz="1500" b="0" i="0" dirty="0">
                <a:solidFill>
                  <a:schemeClr val="tx1"/>
                </a:solidFill>
                <a:effectLst/>
                <a:latin typeface="+mj-lt"/>
              </a:rPr>
              <a:t> pada database </a:t>
            </a:r>
            <a:r>
              <a:rPr lang="en-ID" sz="1500" dirty="0">
                <a:solidFill>
                  <a:schemeClr val="dk1"/>
                </a:solidFill>
              </a:rPr>
              <a:t>ecommerce_minpro_1</a:t>
            </a:r>
            <a:r>
              <a:rPr lang="en" sz="1500" dirty="0">
                <a:solidFill>
                  <a:schemeClr val="dk1"/>
                </a:solidFill>
              </a:rPr>
              <a:t> </a:t>
            </a:r>
            <a:r>
              <a:rPr lang="en-ID" sz="1500" b="0" i="0" dirty="0">
                <a:solidFill>
                  <a:schemeClr val="tx1"/>
                </a:solidFill>
                <a:effectLst/>
                <a:latin typeface="+mj-lt"/>
              </a:rPr>
              <a:t>&gt; </a:t>
            </a:r>
            <a:r>
              <a:rPr lang="en-ID" sz="1500" b="0" i="0" dirty="0" err="1">
                <a:solidFill>
                  <a:schemeClr val="tx1"/>
                </a:solidFill>
                <a:effectLst/>
                <a:latin typeface="+mj-lt"/>
              </a:rPr>
              <a:t>Gererate</a:t>
            </a:r>
            <a:r>
              <a:rPr lang="en-ID" sz="1500" b="0" i="0" dirty="0">
                <a:solidFill>
                  <a:schemeClr val="tx1"/>
                </a:solidFill>
                <a:effectLst/>
                <a:latin typeface="+mj-lt"/>
              </a:rPr>
              <a:t> ERD.</a:t>
            </a:r>
            <a:endParaRPr sz="1500" dirty="0">
              <a:solidFill>
                <a:schemeClr val="tx1"/>
              </a:solidFill>
              <a:latin typeface="+mj-lt"/>
            </a:endParaRPr>
          </a:p>
        </p:txBody>
      </p:sp>
      <p:sp>
        <p:nvSpPr>
          <p:cNvPr id="115" name="Google Shape;115;p27"/>
          <p:cNvSpPr txBox="1"/>
          <p:nvPr/>
        </p:nvSpPr>
        <p:spPr>
          <a:xfrm>
            <a:off x="4656000" y="4620300"/>
            <a:ext cx="4488000" cy="5232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 sz="1100" dirty="0">
                <a:solidFill>
                  <a:srgbClr val="000000"/>
                </a:solidFill>
                <a:hlinkClick r:id="rId3"/>
              </a:rPr>
              <a:t>Lihat atau Download ERD disini</a:t>
            </a:r>
            <a:endParaRPr sz="1100" dirty="0">
              <a:solidFill>
                <a:srgbClr val="000000"/>
              </a:solidFill>
            </a:endParaRPr>
          </a:p>
          <a:p>
            <a:pPr marL="0" lvl="0" indent="0" algn="r" rtl="0">
              <a:lnSpc>
                <a:spcPct val="100000"/>
              </a:lnSpc>
              <a:spcBef>
                <a:spcPts val="0"/>
              </a:spcBef>
              <a:spcAft>
                <a:spcPts val="0"/>
              </a:spcAft>
              <a:buNone/>
            </a:pPr>
            <a:r>
              <a:rPr lang="en" sz="1100" dirty="0">
                <a:solidFill>
                  <a:srgbClr val="000000"/>
                </a:solidFill>
                <a:hlinkClick r:id="rId4"/>
              </a:rPr>
              <a:t>Query selengkapnya dapat dilihat disini</a:t>
            </a:r>
            <a:endParaRPr sz="1100" dirty="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rPr>
              <a:t>Annual Customer Activity Growth Analysis</a:t>
            </a:r>
            <a:endParaRPr sz="2220" b="1">
              <a:solidFill>
                <a:schemeClr val="lt1"/>
              </a:solidFill>
            </a:endParaRPr>
          </a:p>
        </p:txBody>
      </p:sp>
      <p:sp>
        <p:nvSpPr>
          <p:cNvPr id="55" name="Google Shape;55;p13"/>
          <p:cNvSpPr txBox="1"/>
          <p:nvPr/>
        </p:nvSpPr>
        <p:spPr>
          <a:xfrm>
            <a:off x="4656000" y="4620300"/>
            <a:ext cx="4488000" cy="5232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endParaRPr sz="1100" dirty="0">
              <a:solidFill>
                <a:schemeClr val="dk1"/>
              </a:solidFill>
            </a:endParaRPr>
          </a:p>
          <a:p>
            <a:pPr marL="0" lvl="0" indent="0" algn="r" rtl="0">
              <a:lnSpc>
                <a:spcPct val="100000"/>
              </a:lnSpc>
              <a:spcBef>
                <a:spcPts val="0"/>
              </a:spcBef>
              <a:spcAft>
                <a:spcPts val="0"/>
              </a:spcAft>
              <a:buNone/>
            </a:pPr>
            <a:r>
              <a:rPr lang="en" sz="1100" dirty="0">
                <a:solidFill>
                  <a:schemeClr val="dk1"/>
                </a:solidFill>
                <a:hlinkClick r:id="rId3"/>
              </a:rPr>
              <a:t>Query selengkapnya dapat dilihat disini</a:t>
            </a:r>
            <a:endParaRPr sz="1100" dirty="0">
              <a:solidFill>
                <a:schemeClr val="dk1"/>
              </a:solidFill>
            </a:endParaRPr>
          </a:p>
        </p:txBody>
      </p:sp>
      <p:sp>
        <p:nvSpPr>
          <p:cNvPr id="56" name="Google Shape;56;p13"/>
          <p:cNvSpPr txBox="1">
            <a:spLocks noGrp="1"/>
          </p:cNvSpPr>
          <p:nvPr>
            <p:ph type="body" idx="1"/>
          </p:nvPr>
        </p:nvSpPr>
        <p:spPr>
          <a:xfrm>
            <a:off x="1667995" y="1232495"/>
            <a:ext cx="5808009" cy="1357917"/>
          </a:xfrm>
          <a:prstGeom prst="rect">
            <a:avLst/>
          </a:prstGeom>
        </p:spPr>
        <p:txBody>
          <a:bodyPr spcFirstLastPara="1" wrap="square" lIns="91425" tIns="91425" rIns="91425" bIns="91425" anchor="t" anchorCtr="0">
            <a:normAutofit/>
          </a:bodyPr>
          <a:lstStyle/>
          <a:p>
            <a:pPr marL="133350" lvl="0" indent="0" algn="l" rtl="0">
              <a:spcBef>
                <a:spcPts val="0"/>
              </a:spcBef>
              <a:spcAft>
                <a:spcPts val="0"/>
              </a:spcAft>
              <a:buClr>
                <a:schemeClr val="dk1"/>
              </a:buClr>
              <a:buSzPts val="1500"/>
              <a:buNone/>
            </a:pPr>
            <a:r>
              <a:rPr lang="en-ID" sz="1600" b="0" i="0" dirty="0" err="1">
                <a:solidFill>
                  <a:schemeClr val="tx1"/>
                </a:solidFill>
                <a:effectLst/>
                <a:latin typeface="-apple-system"/>
              </a:rPr>
              <a:t>Tabel</a:t>
            </a:r>
            <a:r>
              <a:rPr lang="en-ID" sz="1600" b="0" i="0" dirty="0">
                <a:solidFill>
                  <a:schemeClr val="tx1"/>
                </a:solidFill>
                <a:effectLst/>
                <a:latin typeface="-apple-system"/>
              </a:rPr>
              <a:t> 1. Hasil </a:t>
            </a:r>
            <a:r>
              <a:rPr lang="en-ID" sz="1600" b="0" i="0" dirty="0" err="1">
                <a:solidFill>
                  <a:schemeClr val="tx1"/>
                </a:solidFill>
                <a:effectLst/>
                <a:latin typeface="-apple-system"/>
              </a:rPr>
              <a:t>Analisis</a:t>
            </a:r>
            <a:r>
              <a:rPr lang="en-ID" sz="1600" b="0" i="0" dirty="0">
                <a:solidFill>
                  <a:schemeClr val="tx1"/>
                </a:solidFill>
                <a:effectLst/>
                <a:latin typeface="-apple-system"/>
              </a:rPr>
              <a:t> </a:t>
            </a:r>
            <a:r>
              <a:rPr lang="en-ID" sz="1600" b="0" i="0" dirty="0" err="1">
                <a:solidFill>
                  <a:schemeClr val="tx1"/>
                </a:solidFill>
                <a:effectLst/>
                <a:latin typeface="-apple-system"/>
              </a:rPr>
              <a:t>Pertumbuhan</a:t>
            </a:r>
            <a:r>
              <a:rPr lang="en-ID" sz="1600" b="0" i="0" dirty="0">
                <a:solidFill>
                  <a:schemeClr val="tx1"/>
                </a:solidFill>
                <a:effectLst/>
                <a:latin typeface="-apple-system"/>
              </a:rPr>
              <a:t> </a:t>
            </a:r>
            <a:r>
              <a:rPr lang="en-ID" sz="1600" b="0" i="0" dirty="0" err="1">
                <a:solidFill>
                  <a:schemeClr val="tx1"/>
                </a:solidFill>
                <a:effectLst/>
                <a:latin typeface="-apple-system"/>
              </a:rPr>
              <a:t>Aktivitas</a:t>
            </a:r>
            <a:r>
              <a:rPr lang="en-ID" sz="1600" b="0" i="0" dirty="0">
                <a:solidFill>
                  <a:schemeClr val="tx1"/>
                </a:solidFill>
                <a:effectLst/>
                <a:latin typeface="-apple-system"/>
              </a:rPr>
              <a:t> </a:t>
            </a:r>
            <a:r>
              <a:rPr lang="en-ID" sz="1600" b="0" i="0" dirty="0" err="1">
                <a:solidFill>
                  <a:schemeClr val="tx1"/>
                </a:solidFill>
                <a:effectLst/>
                <a:latin typeface="-apple-system"/>
              </a:rPr>
              <a:t>Pelanggan</a:t>
            </a:r>
            <a:r>
              <a:rPr lang="en-ID" sz="1600" b="0" i="0" dirty="0">
                <a:solidFill>
                  <a:schemeClr val="tx1"/>
                </a:solidFill>
                <a:effectLst/>
                <a:latin typeface="-apple-system"/>
              </a:rPr>
              <a:t> </a:t>
            </a:r>
            <a:r>
              <a:rPr lang="en-ID" sz="1600" b="0" i="0" dirty="0" err="1">
                <a:solidFill>
                  <a:schemeClr val="tx1"/>
                </a:solidFill>
                <a:effectLst/>
                <a:latin typeface="-apple-system"/>
              </a:rPr>
              <a:t>Tahunan</a:t>
            </a:r>
            <a:endParaRPr sz="1500" dirty="0">
              <a:solidFill>
                <a:schemeClr val="tx1"/>
              </a:solidFill>
            </a:endParaRPr>
          </a:p>
        </p:txBody>
      </p:sp>
      <p:pic>
        <p:nvPicPr>
          <p:cNvPr id="3" name="Picture 2">
            <a:extLst>
              <a:ext uri="{FF2B5EF4-FFF2-40B4-BE49-F238E27FC236}">
                <a16:creationId xmlns:a16="http://schemas.microsoft.com/office/drawing/2014/main" id="{D81809CA-4797-4ED3-B15F-D13F710F1357}"/>
              </a:ext>
            </a:extLst>
          </p:cNvPr>
          <p:cNvPicPr>
            <a:picLocks noChangeAspect="1"/>
          </p:cNvPicPr>
          <p:nvPr/>
        </p:nvPicPr>
        <p:blipFill>
          <a:blip r:embed="rId4"/>
          <a:stretch>
            <a:fillRect/>
          </a:stretch>
        </p:blipFill>
        <p:spPr>
          <a:xfrm>
            <a:off x="877213" y="1792132"/>
            <a:ext cx="7389572" cy="21188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rPr>
              <a:t>Annual Customer Activity Growth Analysis</a:t>
            </a:r>
            <a:endParaRPr sz="2220" b="1">
              <a:solidFill>
                <a:schemeClr val="lt1"/>
              </a:solidFill>
            </a:endParaRPr>
          </a:p>
        </p:txBody>
      </p:sp>
      <p:sp>
        <p:nvSpPr>
          <p:cNvPr id="56" name="Google Shape;56;p13"/>
          <p:cNvSpPr txBox="1">
            <a:spLocks noGrp="1"/>
          </p:cNvSpPr>
          <p:nvPr>
            <p:ph type="body" idx="1"/>
          </p:nvPr>
        </p:nvSpPr>
        <p:spPr>
          <a:xfrm>
            <a:off x="0" y="3946034"/>
            <a:ext cx="9124858" cy="1357917"/>
          </a:xfrm>
          <a:prstGeom prst="rect">
            <a:avLst/>
          </a:prstGeom>
        </p:spPr>
        <p:txBody>
          <a:bodyPr spcFirstLastPara="1" wrap="square" lIns="91425" tIns="91425" rIns="91425" bIns="91425" anchor="t" anchorCtr="0">
            <a:normAutofit/>
          </a:bodyPr>
          <a:lstStyle/>
          <a:p>
            <a:pPr marL="133350" lvl="0" indent="0" algn="just" rtl="0">
              <a:spcBef>
                <a:spcPts val="0"/>
              </a:spcBef>
              <a:spcAft>
                <a:spcPts val="0"/>
              </a:spcAft>
              <a:buClr>
                <a:schemeClr val="dk1"/>
              </a:buClr>
              <a:buSzPts val="1500"/>
              <a:buNone/>
            </a:pPr>
            <a:r>
              <a:rPr lang="en-ID" sz="1400" dirty="0" err="1">
                <a:solidFill>
                  <a:schemeClr val="tx1"/>
                </a:solidFill>
                <a:latin typeface="-apple-system"/>
              </a:rPr>
              <a:t>Berdasarkan</a:t>
            </a:r>
            <a:r>
              <a:rPr lang="en-ID" sz="1400" dirty="0">
                <a:solidFill>
                  <a:schemeClr val="tx1"/>
                </a:solidFill>
                <a:latin typeface="-apple-system"/>
              </a:rPr>
              <a:t> </a:t>
            </a:r>
            <a:r>
              <a:rPr lang="en-ID" sz="1400" dirty="0" err="1">
                <a:solidFill>
                  <a:schemeClr val="tx1"/>
                </a:solidFill>
                <a:latin typeface="-apple-system"/>
              </a:rPr>
              <a:t>grafik</a:t>
            </a:r>
            <a:r>
              <a:rPr lang="en-ID" sz="1400" dirty="0">
                <a:solidFill>
                  <a:schemeClr val="tx1"/>
                </a:solidFill>
                <a:latin typeface="-apple-system"/>
              </a:rPr>
              <a:t> </a:t>
            </a:r>
            <a:r>
              <a:rPr lang="en-ID" sz="1400" dirty="0" err="1">
                <a:solidFill>
                  <a:schemeClr val="tx1"/>
                </a:solidFill>
                <a:latin typeface="-apple-system"/>
              </a:rPr>
              <a:t>diatas</a:t>
            </a:r>
            <a:r>
              <a:rPr lang="en-ID" sz="1400" dirty="0">
                <a:solidFill>
                  <a:schemeClr val="tx1"/>
                </a:solidFill>
                <a:latin typeface="-apple-system"/>
              </a:rPr>
              <a:t>, Monthly Active User </a:t>
            </a:r>
            <a:r>
              <a:rPr lang="en-ID" sz="1400" dirty="0" err="1">
                <a:solidFill>
                  <a:schemeClr val="tx1"/>
                </a:solidFill>
                <a:latin typeface="-apple-system"/>
              </a:rPr>
              <a:t>mengalami</a:t>
            </a:r>
            <a:r>
              <a:rPr lang="en-ID" sz="1400" dirty="0">
                <a:solidFill>
                  <a:schemeClr val="tx1"/>
                </a:solidFill>
                <a:latin typeface="-apple-system"/>
              </a:rPr>
              <a:t> </a:t>
            </a:r>
            <a:r>
              <a:rPr lang="en-ID" sz="1400" dirty="0" err="1">
                <a:solidFill>
                  <a:schemeClr val="tx1"/>
                </a:solidFill>
                <a:latin typeface="-apple-system"/>
              </a:rPr>
              <a:t>peningkatan</a:t>
            </a:r>
            <a:r>
              <a:rPr lang="en-ID" sz="1400" dirty="0">
                <a:solidFill>
                  <a:schemeClr val="tx1"/>
                </a:solidFill>
                <a:latin typeface="-apple-system"/>
              </a:rPr>
              <a:t> </a:t>
            </a:r>
            <a:r>
              <a:rPr lang="en-ID" sz="1400" dirty="0" err="1">
                <a:solidFill>
                  <a:schemeClr val="tx1"/>
                </a:solidFill>
                <a:latin typeface="-apple-system"/>
              </a:rPr>
              <a:t>kecil</a:t>
            </a:r>
            <a:r>
              <a:rPr lang="en-ID" sz="1400" dirty="0">
                <a:solidFill>
                  <a:schemeClr val="tx1"/>
                </a:solidFill>
                <a:latin typeface="-apple-system"/>
              </a:rPr>
              <a:t> dan </a:t>
            </a:r>
            <a:r>
              <a:rPr lang="en-ID" sz="1400" dirty="0" err="1">
                <a:solidFill>
                  <a:schemeClr val="tx1"/>
                </a:solidFill>
                <a:latin typeface="-apple-system"/>
              </a:rPr>
              <a:t>stabil</a:t>
            </a:r>
            <a:r>
              <a:rPr lang="en-ID" sz="1400" dirty="0">
                <a:solidFill>
                  <a:schemeClr val="tx1"/>
                </a:solidFill>
                <a:latin typeface="-apple-system"/>
              </a:rPr>
              <a:t> </a:t>
            </a:r>
            <a:r>
              <a:rPr lang="en-ID" sz="1400" dirty="0" err="1">
                <a:solidFill>
                  <a:schemeClr val="tx1"/>
                </a:solidFill>
                <a:latin typeface="-apple-system"/>
              </a:rPr>
              <a:t>setiap</a:t>
            </a:r>
            <a:r>
              <a:rPr lang="en-ID" sz="1400" dirty="0">
                <a:solidFill>
                  <a:schemeClr val="tx1"/>
                </a:solidFill>
                <a:latin typeface="-apple-system"/>
              </a:rPr>
              <a:t> </a:t>
            </a:r>
            <a:r>
              <a:rPr lang="en-ID" sz="1400" dirty="0" err="1">
                <a:solidFill>
                  <a:schemeClr val="tx1"/>
                </a:solidFill>
                <a:latin typeface="-apple-system"/>
              </a:rPr>
              <a:t>tahunnya</a:t>
            </a:r>
            <a:r>
              <a:rPr lang="en-ID" sz="1400" b="0" i="0" dirty="0">
                <a:solidFill>
                  <a:schemeClr val="tx1"/>
                </a:solidFill>
                <a:effectLst/>
                <a:latin typeface="-apple-system"/>
              </a:rPr>
              <a:t>. </a:t>
            </a:r>
            <a:r>
              <a:rPr lang="en-ID" sz="1400" b="0" i="0" dirty="0" err="1">
                <a:solidFill>
                  <a:schemeClr val="tx1"/>
                </a:solidFill>
                <a:effectLst/>
                <a:latin typeface="-apple-system"/>
              </a:rPr>
              <a:t>Kemudian</a:t>
            </a:r>
            <a:r>
              <a:rPr lang="en-ID" sz="1400" b="0" i="0" dirty="0">
                <a:solidFill>
                  <a:schemeClr val="tx1"/>
                </a:solidFill>
                <a:effectLst/>
                <a:latin typeface="-apple-system"/>
              </a:rPr>
              <a:t> </a:t>
            </a:r>
            <a:r>
              <a:rPr lang="en-ID" sz="1400" b="0" i="0" dirty="0" err="1">
                <a:solidFill>
                  <a:schemeClr val="tx1"/>
                </a:solidFill>
                <a:effectLst/>
                <a:latin typeface="-apple-system"/>
              </a:rPr>
              <a:t>untuk</a:t>
            </a:r>
            <a:r>
              <a:rPr lang="en-ID" sz="1400" b="0" i="0" dirty="0">
                <a:solidFill>
                  <a:schemeClr val="tx1"/>
                </a:solidFill>
                <a:effectLst/>
                <a:latin typeface="-apple-system"/>
              </a:rPr>
              <a:t> New </a:t>
            </a:r>
            <a:r>
              <a:rPr lang="en-ID" sz="1400" dirty="0" err="1">
                <a:solidFill>
                  <a:schemeClr val="tx1"/>
                </a:solidFill>
                <a:latin typeface="-apple-system"/>
              </a:rPr>
              <a:t>Custoimer</a:t>
            </a:r>
            <a:r>
              <a:rPr lang="en-ID" sz="1400" dirty="0">
                <a:solidFill>
                  <a:schemeClr val="tx1"/>
                </a:solidFill>
                <a:latin typeface="-apple-system"/>
              </a:rPr>
              <a:t> </a:t>
            </a:r>
            <a:r>
              <a:rPr lang="en-ID" sz="1400" dirty="0" err="1">
                <a:solidFill>
                  <a:schemeClr val="tx1"/>
                </a:solidFill>
                <a:latin typeface="-apple-system"/>
              </a:rPr>
              <a:t>terjadi</a:t>
            </a:r>
            <a:r>
              <a:rPr lang="en-ID" sz="1400" dirty="0">
                <a:solidFill>
                  <a:schemeClr val="tx1"/>
                </a:solidFill>
                <a:latin typeface="-apple-system"/>
              </a:rPr>
              <a:t> </a:t>
            </a:r>
            <a:r>
              <a:rPr lang="en-ID" sz="1400" dirty="0" err="1">
                <a:solidFill>
                  <a:schemeClr val="tx1"/>
                </a:solidFill>
                <a:latin typeface="-apple-system"/>
              </a:rPr>
              <a:t>p</a:t>
            </a:r>
            <a:r>
              <a:rPr lang="en-ID" sz="1400" b="0" i="0" dirty="0" err="1">
                <a:solidFill>
                  <a:schemeClr val="tx1"/>
                </a:solidFill>
                <a:effectLst/>
                <a:latin typeface="-apple-system"/>
              </a:rPr>
              <a:t>eningkatan</a:t>
            </a:r>
            <a:r>
              <a:rPr lang="en-ID" sz="1400" b="0" i="0" dirty="0">
                <a:solidFill>
                  <a:schemeClr val="tx1"/>
                </a:solidFill>
                <a:effectLst/>
                <a:latin typeface="-apple-system"/>
              </a:rPr>
              <a:t> yang </a:t>
            </a:r>
            <a:r>
              <a:rPr lang="en-ID" sz="1400" b="0" i="0" dirty="0" err="1">
                <a:solidFill>
                  <a:schemeClr val="tx1"/>
                </a:solidFill>
                <a:effectLst/>
                <a:latin typeface="-apple-system"/>
              </a:rPr>
              <a:t>signifikan</a:t>
            </a:r>
            <a:r>
              <a:rPr lang="en-ID" sz="1400" b="0" i="0" dirty="0">
                <a:solidFill>
                  <a:schemeClr val="tx1"/>
                </a:solidFill>
                <a:effectLst/>
                <a:latin typeface="-apple-system"/>
              </a:rPr>
              <a:t> </a:t>
            </a:r>
            <a:r>
              <a:rPr lang="en-ID" sz="1400" b="0" i="0" dirty="0" err="1">
                <a:solidFill>
                  <a:schemeClr val="tx1"/>
                </a:solidFill>
                <a:effectLst/>
                <a:latin typeface="-apple-system"/>
              </a:rPr>
              <a:t>terjadi</a:t>
            </a:r>
            <a:r>
              <a:rPr lang="en-ID" sz="1400" b="0" i="0" dirty="0">
                <a:solidFill>
                  <a:schemeClr val="tx1"/>
                </a:solidFill>
                <a:effectLst/>
                <a:latin typeface="-apple-system"/>
              </a:rPr>
              <a:t> pada </a:t>
            </a:r>
            <a:r>
              <a:rPr lang="en-ID" sz="1400" b="0" i="0" dirty="0" err="1">
                <a:solidFill>
                  <a:schemeClr val="tx1"/>
                </a:solidFill>
                <a:effectLst/>
                <a:latin typeface="-apple-system"/>
              </a:rPr>
              <a:t>tahun</a:t>
            </a:r>
            <a:r>
              <a:rPr lang="en-ID" sz="1400" b="0" i="0" dirty="0">
                <a:solidFill>
                  <a:schemeClr val="tx1"/>
                </a:solidFill>
                <a:effectLst/>
                <a:latin typeface="-apple-system"/>
              </a:rPr>
              <a:t> 2016 </a:t>
            </a:r>
            <a:r>
              <a:rPr lang="en-ID" sz="1400" b="0" i="0" dirty="0" err="1">
                <a:solidFill>
                  <a:schemeClr val="tx1"/>
                </a:solidFill>
                <a:effectLst/>
                <a:latin typeface="-apple-system"/>
              </a:rPr>
              <a:t>ke</a:t>
            </a:r>
            <a:r>
              <a:rPr lang="en-ID" sz="1400" b="0" i="0" dirty="0">
                <a:solidFill>
                  <a:schemeClr val="tx1"/>
                </a:solidFill>
                <a:effectLst/>
                <a:latin typeface="-apple-system"/>
              </a:rPr>
              <a:t> 2017, </a:t>
            </a:r>
            <a:r>
              <a:rPr lang="en-ID" sz="1400" b="0" i="0" dirty="0" err="1">
                <a:solidFill>
                  <a:schemeClr val="tx1"/>
                </a:solidFill>
                <a:effectLst/>
                <a:latin typeface="-apple-system"/>
              </a:rPr>
              <a:t>hal</a:t>
            </a:r>
            <a:r>
              <a:rPr lang="en-ID" sz="1400" b="0" i="0" dirty="0">
                <a:solidFill>
                  <a:schemeClr val="tx1"/>
                </a:solidFill>
                <a:effectLst/>
                <a:latin typeface="-apple-system"/>
              </a:rPr>
              <a:t> </a:t>
            </a:r>
            <a:r>
              <a:rPr lang="en-ID" sz="1400" b="0" i="0" dirty="0" err="1">
                <a:solidFill>
                  <a:schemeClr val="tx1"/>
                </a:solidFill>
                <a:effectLst/>
                <a:latin typeface="-apple-system"/>
              </a:rPr>
              <a:t>ini</a:t>
            </a:r>
            <a:r>
              <a:rPr lang="en-ID" sz="1400" b="0" i="0" dirty="0">
                <a:solidFill>
                  <a:schemeClr val="tx1"/>
                </a:solidFill>
                <a:effectLst/>
                <a:latin typeface="-apple-system"/>
              </a:rPr>
              <a:t> </a:t>
            </a:r>
            <a:r>
              <a:rPr lang="en-ID" sz="1400" b="0" i="0" dirty="0" err="1">
                <a:solidFill>
                  <a:schemeClr val="tx1"/>
                </a:solidFill>
                <a:effectLst/>
                <a:latin typeface="-apple-system"/>
              </a:rPr>
              <a:t>dikarenakan</a:t>
            </a:r>
            <a:r>
              <a:rPr lang="en-ID" sz="1400" b="0" i="0" dirty="0">
                <a:solidFill>
                  <a:schemeClr val="tx1"/>
                </a:solidFill>
                <a:effectLst/>
                <a:latin typeface="-apple-system"/>
              </a:rPr>
              <a:t> </a:t>
            </a:r>
            <a:r>
              <a:rPr lang="en-ID" sz="1400" b="0" i="0" dirty="0" err="1">
                <a:solidFill>
                  <a:schemeClr val="tx1"/>
                </a:solidFill>
                <a:effectLst/>
                <a:latin typeface="-apple-system"/>
              </a:rPr>
              <a:t>jika</a:t>
            </a:r>
            <a:r>
              <a:rPr lang="en-ID" sz="1400" b="0" i="0" dirty="0">
                <a:solidFill>
                  <a:schemeClr val="tx1"/>
                </a:solidFill>
                <a:effectLst/>
                <a:latin typeface="-apple-system"/>
              </a:rPr>
              <a:t> </a:t>
            </a:r>
            <a:r>
              <a:rPr lang="en-ID" sz="1400" dirty="0" err="1">
                <a:solidFill>
                  <a:schemeClr val="tx1"/>
                </a:solidFill>
                <a:latin typeface="-apple-system"/>
              </a:rPr>
              <a:t>merujuk</a:t>
            </a:r>
            <a:r>
              <a:rPr lang="en-ID" sz="1400" dirty="0">
                <a:solidFill>
                  <a:schemeClr val="tx1"/>
                </a:solidFill>
                <a:latin typeface="-apple-system"/>
              </a:rPr>
              <a:t> pada </a:t>
            </a:r>
            <a:r>
              <a:rPr lang="en-ID" sz="1400" b="0" i="0" dirty="0">
                <a:solidFill>
                  <a:schemeClr val="tx1"/>
                </a:solidFill>
                <a:effectLst/>
                <a:latin typeface="-apple-system"/>
              </a:rPr>
              <a:t>data </a:t>
            </a:r>
            <a:r>
              <a:rPr lang="en-ID" sz="1400" b="0" i="0" dirty="0" err="1">
                <a:solidFill>
                  <a:schemeClr val="tx1"/>
                </a:solidFill>
                <a:effectLst/>
                <a:latin typeface="-apple-system"/>
              </a:rPr>
              <a:t>transaksi</a:t>
            </a:r>
            <a:r>
              <a:rPr lang="en-ID" sz="1400" b="0" i="0" dirty="0">
                <a:solidFill>
                  <a:schemeClr val="tx1"/>
                </a:solidFill>
                <a:effectLst/>
                <a:latin typeface="-apple-system"/>
              </a:rPr>
              <a:t> pada </a:t>
            </a:r>
            <a:r>
              <a:rPr lang="en-ID" sz="1400" b="0" i="0" dirty="0" err="1">
                <a:solidFill>
                  <a:schemeClr val="tx1"/>
                </a:solidFill>
                <a:effectLst/>
                <a:latin typeface="-apple-system"/>
              </a:rPr>
              <a:t>tahun</a:t>
            </a:r>
            <a:r>
              <a:rPr lang="en-ID" sz="1400" b="0" i="0" dirty="0">
                <a:solidFill>
                  <a:schemeClr val="tx1"/>
                </a:solidFill>
                <a:effectLst/>
                <a:latin typeface="-apple-system"/>
              </a:rPr>
              <a:t> 2016, </a:t>
            </a:r>
            <a:r>
              <a:rPr lang="en-ID" sz="1400" b="0" i="0" dirty="0" err="1">
                <a:solidFill>
                  <a:schemeClr val="tx1"/>
                </a:solidFill>
                <a:effectLst/>
                <a:latin typeface="-apple-system"/>
              </a:rPr>
              <a:t>transaksi</a:t>
            </a:r>
            <a:r>
              <a:rPr lang="en-ID" sz="1400" b="0" i="0" dirty="0">
                <a:solidFill>
                  <a:schemeClr val="tx1"/>
                </a:solidFill>
                <a:effectLst/>
                <a:latin typeface="-apple-system"/>
              </a:rPr>
              <a:t> </a:t>
            </a:r>
            <a:r>
              <a:rPr lang="en-ID" sz="1400" b="0" i="0" dirty="0" err="1">
                <a:solidFill>
                  <a:schemeClr val="tx1"/>
                </a:solidFill>
                <a:effectLst/>
                <a:latin typeface="-apple-system"/>
              </a:rPr>
              <a:t>dimulai</a:t>
            </a:r>
            <a:r>
              <a:rPr lang="en-ID" sz="1400" b="0" i="0" dirty="0">
                <a:solidFill>
                  <a:schemeClr val="tx1"/>
                </a:solidFill>
                <a:effectLst/>
                <a:latin typeface="-apple-system"/>
              </a:rPr>
              <a:t> pada </a:t>
            </a:r>
            <a:r>
              <a:rPr lang="en-ID" sz="1400" b="0" i="0" dirty="0" err="1">
                <a:solidFill>
                  <a:schemeClr val="tx1"/>
                </a:solidFill>
                <a:effectLst/>
                <a:latin typeface="-apple-system"/>
              </a:rPr>
              <a:t>bulan</a:t>
            </a:r>
            <a:r>
              <a:rPr lang="en-ID" sz="1400" b="0" i="0" dirty="0">
                <a:solidFill>
                  <a:schemeClr val="tx1"/>
                </a:solidFill>
                <a:effectLst/>
                <a:latin typeface="-apple-system"/>
              </a:rPr>
              <a:t> September, </a:t>
            </a:r>
            <a:r>
              <a:rPr lang="en-ID" sz="1400" b="0" i="0" dirty="0" err="1">
                <a:solidFill>
                  <a:schemeClr val="tx1"/>
                </a:solidFill>
                <a:effectLst/>
                <a:latin typeface="-apple-system"/>
              </a:rPr>
              <a:t>sehingga</a:t>
            </a:r>
            <a:r>
              <a:rPr lang="en-ID" sz="1400" b="0" i="0" dirty="0">
                <a:solidFill>
                  <a:schemeClr val="tx1"/>
                </a:solidFill>
                <a:effectLst/>
                <a:latin typeface="-apple-system"/>
              </a:rPr>
              <a:t> </a:t>
            </a:r>
            <a:r>
              <a:rPr lang="en-ID" sz="1400" b="0" i="0" dirty="0" err="1">
                <a:solidFill>
                  <a:schemeClr val="tx1"/>
                </a:solidFill>
                <a:effectLst/>
                <a:latin typeface="-apple-system"/>
              </a:rPr>
              <a:t>seolah-seolah</a:t>
            </a:r>
            <a:r>
              <a:rPr lang="en-ID" sz="1400" b="0" i="0" dirty="0">
                <a:solidFill>
                  <a:schemeClr val="tx1"/>
                </a:solidFill>
                <a:effectLst/>
                <a:latin typeface="-apple-system"/>
              </a:rPr>
              <a:t> </a:t>
            </a:r>
            <a:r>
              <a:rPr lang="en-ID" sz="1400" b="0" i="0" dirty="0" err="1">
                <a:solidFill>
                  <a:schemeClr val="tx1"/>
                </a:solidFill>
                <a:effectLst/>
                <a:latin typeface="-apple-system"/>
              </a:rPr>
              <a:t>terlihat</a:t>
            </a:r>
            <a:r>
              <a:rPr lang="en-ID" sz="1400" b="0" i="0" dirty="0">
                <a:solidFill>
                  <a:schemeClr val="tx1"/>
                </a:solidFill>
                <a:effectLst/>
                <a:latin typeface="-apple-system"/>
              </a:rPr>
              <a:t> </a:t>
            </a:r>
            <a:r>
              <a:rPr lang="en-ID" sz="1400" b="0" i="0" dirty="0" err="1">
                <a:solidFill>
                  <a:schemeClr val="tx1"/>
                </a:solidFill>
                <a:effectLst/>
                <a:latin typeface="-apple-system"/>
              </a:rPr>
              <a:t>seperti</a:t>
            </a:r>
            <a:r>
              <a:rPr lang="en-ID" sz="1400" b="0" i="0" dirty="0">
                <a:solidFill>
                  <a:schemeClr val="tx1"/>
                </a:solidFill>
                <a:effectLst/>
                <a:latin typeface="-apple-system"/>
              </a:rPr>
              <a:t> </a:t>
            </a:r>
            <a:r>
              <a:rPr lang="en-ID" sz="1400" b="0" i="0" dirty="0" err="1">
                <a:solidFill>
                  <a:schemeClr val="tx1"/>
                </a:solidFill>
                <a:effectLst/>
                <a:latin typeface="-apple-system"/>
              </a:rPr>
              <a:t>lonjakan</a:t>
            </a:r>
            <a:r>
              <a:rPr lang="en-ID" sz="1400" b="0" i="0" dirty="0">
                <a:solidFill>
                  <a:schemeClr val="tx1"/>
                </a:solidFill>
                <a:effectLst/>
                <a:latin typeface="-apple-system"/>
              </a:rPr>
              <a:t> yang </a:t>
            </a:r>
            <a:r>
              <a:rPr lang="en-ID" sz="1400" b="0" i="0" dirty="0" err="1">
                <a:solidFill>
                  <a:schemeClr val="tx1"/>
                </a:solidFill>
                <a:effectLst/>
                <a:latin typeface="-apple-system"/>
              </a:rPr>
              <a:t>signifikan</a:t>
            </a:r>
            <a:r>
              <a:rPr lang="en-ID" sz="1400" b="0" i="0" dirty="0">
                <a:solidFill>
                  <a:schemeClr val="tx1"/>
                </a:solidFill>
                <a:effectLst/>
                <a:latin typeface="-apple-system"/>
              </a:rPr>
              <a:t>.</a:t>
            </a:r>
            <a:endParaRPr sz="1400" dirty="0">
              <a:solidFill>
                <a:schemeClr val="tx1"/>
              </a:solidFill>
            </a:endParaRPr>
          </a:p>
        </p:txBody>
      </p:sp>
      <p:pic>
        <p:nvPicPr>
          <p:cNvPr id="4" name="Picture 3">
            <a:extLst>
              <a:ext uri="{FF2B5EF4-FFF2-40B4-BE49-F238E27FC236}">
                <a16:creationId xmlns:a16="http://schemas.microsoft.com/office/drawing/2014/main" id="{ACF4AFEF-BE92-49C2-AA3A-38E959EC830B}"/>
              </a:ext>
            </a:extLst>
          </p:cNvPr>
          <p:cNvPicPr>
            <a:picLocks noChangeAspect="1"/>
          </p:cNvPicPr>
          <p:nvPr/>
        </p:nvPicPr>
        <p:blipFill>
          <a:blip r:embed="rId3"/>
          <a:stretch>
            <a:fillRect/>
          </a:stretch>
        </p:blipFill>
        <p:spPr>
          <a:xfrm>
            <a:off x="9571" y="678959"/>
            <a:ext cx="8848725" cy="3267075"/>
          </a:xfrm>
          <a:prstGeom prst="rect">
            <a:avLst/>
          </a:prstGeom>
        </p:spPr>
      </p:pic>
      <p:sp>
        <p:nvSpPr>
          <p:cNvPr id="8" name="Google Shape;55;p13">
            <a:extLst>
              <a:ext uri="{FF2B5EF4-FFF2-40B4-BE49-F238E27FC236}">
                <a16:creationId xmlns:a16="http://schemas.microsoft.com/office/drawing/2014/main" id="{E8EA909E-8BA8-47AF-A092-09FB317BF069}"/>
              </a:ext>
            </a:extLst>
          </p:cNvPr>
          <p:cNvSpPr txBox="1"/>
          <p:nvPr/>
        </p:nvSpPr>
        <p:spPr>
          <a:xfrm>
            <a:off x="4656000" y="4620300"/>
            <a:ext cx="4488000" cy="5232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endParaRPr sz="1100" dirty="0">
              <a:solidFill>
                <a:schemeClr val="dk1"/>
              </a:solidFill>
            </a:endParaRPr>
          </a:p>
          <a:p>
            <a:pPr marL="0" lvl="0" indent="0" algn="r" rtl="0">
              <a:lnSpc>
                <a:spcPct val="100000"/>
              </a:lnSpc>
              <a:spcBef>
                <a:spcPts val="0"/>
              </a:spcBef>
              <a:spcAft>
                <a:spcPts val="0"/>
              </a:spcAft>
              <a:buNone/>
            </a:pPr>
            <a:r>
              <a:rPr lang="en" sz="1100" dirty="0">
                <a:solidFill>
                  <a:schemeClr val="dk1"/>
                </a:solidFill>
                <a:hlinkClick r:id="rId4"/>
              </a:rPr>
              <a:t>Query selengkapnya dapat dilihat disini</a:t>
            </a:r>
            <a:endParaRPr sz="1100" dirty="0">
              <a:solidFill>
                <a:schemeClr val="dk1"/>
              </a:solidFill>
            </a:endParaRPr>
          </a:p>
        </p:txBody>
      </p:sp>
    </p:spTree>
    <p:extLst>
      <p:ext uri="{BB962C8B-B14F-4D97-AF65-F5344CB8AC3E}">
        <p14:creationId xmlns:p14="http://schemas.microsoft.com/office/powerpoint/2010/main" val="1284421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rPr>
              <a:t>Annual Customer Activity Growth Analysis</a:t>
            </a:r>
            <a:endParaRPr sz="2220" b="1">
              <a:solidFill>
                <a:schemeClr val="lt1"/>
              </a:solidFill>
            </a:endParaRPr>
          </a:p>
        </p:txBody>
      </p:sp>
      <p:sp>
        <p:nvSpPr>
          <p:cNvPr id="56" name="Google Shape;56;p13"/>
          <p:cNvSpPr txBox="1">
            <a:spLocks noGrp="1"/>
          </p:cNvSpPr>
          <p:nvPr>
            <p:ph type="body" idx="1"/>
          </p:nvPr>
        </p:nvSpPr>
        <p:spPr>
          <a:xfrm>
            <a:off x="0" y="3946034"/>
            <a:ext cx="9124858" cy="1357917"/>
          </a:xfrm>
          <a:prstGeom prst="rect">
            <a:avLst/>
          </a:prstGeom>
        </p:spPr>
        <p:txBody>
          <a:bodyPr spcFirstLastPara="1" wrap="square" lIns="91425" tIns="91425" rIns="91425" bIns="91425" anchor="t" anchorCtr="0">
            <a:normAutofit/>
          </a:bodyPr>
          <a:lstStyle/>
          <a:p>
            <a:pPr marL="133350" lvl="0" indent="0" algn="just" rtl="0">
              <a:spcBef>
                <a:spcPts val="0"/>
              </a:spcBef>
              <a:spcAft>
                <a:spcPts val="0"/>
              </a:spcAft>
              <a:buClr>
                <a:schemeClr val="dk1"/>
              </a:buClr>
              <a:buSzPts val="1500"/>
              <a:buNone/>
            </a:pPr>
            <a:r>
              <a:rPr lang="en-ID" sz="1400" b="0" i="0" dirty="0" err="1">
                <a:solidFill>
                  <a:schemeClr val="tx1"/>
                </a:solidFill>
                <a:effectLst/>
                <a:latin typeface="-apple-system"/>
              </a:rPr>
              <a:t>Berdasarkan</a:t>
            </a:r>
            <a:r>
              <a:rPr lang="en-ID" sz="1400" b="0" i="0" dirty="0">
                <a:solidFill>
                  <a:schemeClr val="tx1"/>
                </a:solidFill>
                <a:effectLst/>
                <a:latin typeface="-apple-system"/>
              </a:rPr>
              <a:t> </a:t>
            </a:r>
            <a:r>
              <a:rPr lang="en-ID" sz="1400" b="0" i="0" dirty="0" err="1">
                <a:solidFill>
                  <a:schemeClr val="tx1"/>
                </a:solidFill>
                <a:effectLst/>
                <a:latin typeface="-apple-system"/>
              </a:rPr>
              <a:t>grafik</a:t>
            </a:r>
            <a:r>
              <a:rPr lang="en-ID" sz="1400" b="0" i="0" dirty="0">
                <a:solidFill>
                  <a:schemeClr val="tx1"/>
                </a:solidFill>
                <a:effectLst/>
                <a:latin typeface="-apple-system"/>
              </a:rPr>
              <a:t> di </a:t>
            </a:r>
            <a:r>
              <a:rPr lang="en-ID" sz="1400" b="0" i="0" dirty="0" err="1">
                <a:solidFill>
                  <a:schemeClr val="tx1"/>
                </a:solidFill>
                <a:effectLst/>
                <a:latin typeface="-apple-system"/>
              </a:rPr>
              <a:t>atas</a:t>
            </a:r>
            <a:r>
              <a:rPr lang="en-ID" sz="1400" b="0" i="0" dirty="0">
                <a:solidFill>
                  <a:schemeClr val="tx1"/>
                </a:solidFill>
                <a:effectLst/>
                <a:latin typeface="-apple-system"/>
              </a:rPr>
              <a:t>, customer yang </a:t>
            </a:r>
            <a:r>
              <a:rPr lang="en-ID" sz="1400" b="0" i="0" dirty="0" err="1">
                <a:solidFill>
                  <a:schemeClr val="tx1"/>
                </a:solidFill>
                <a:effectLst/>
                <a:latin typeface="-apple-system"/>
              </a:rPr>
              <a:t>melakukan</a:t>
            </a:r>
            <a:r>
              <a:rPr lang="en-ID" sz="1400" b="0" i="0" dirty="0">
                <a:solidFill>
                  <a:schemeClr val="tx1"/>
                </a:solidFill>
                <a:effectLst/>
                <a:latin typeface="-apple-system"/>
              </a:rPr>
              <a:t> repeat order </a:t>
            </a:r>
            <a:r>
              <a:rPr lang="en-ID" sz="1400" b="0" i="0" dirty="0" err="1">
                <a:solidFill>
                  <a:schemeClr val="tx1"/>
                </a:solidFill>
                <a:effectLst/>
                <a:latin typeface="-apple-system"/>
              </a:rPr>
              <a:t>mengalami</a:t>
            </a:r>
            <a:r>
              <a:rPr lang="en-ID" sz="1400" b="0" i="0" dirty="0">
                <a:solidFill>
                  <a:schemeClr val="tx1"/>
                </a:solidFill>
                <a:effectLst/>
                <a:latin typeface="-apple-system"/>
              </a:rPr>
              <a:t> </a:t>
            </a:r>
            <a:r>
              <a:rPr lang="en-ID" sz="1400" b="0" i="0" dirty="0" err="1">
                <a:solidFill>
                  <a:schemeClr val="tx1"/>
                </a:solidFill>
                <a:effectLst/>
                <a:latin typeface="-apple-system"/>
              </a:rPr>
              <a:t>peningkatan</a:t>
            </a:r>
            <a:r>
              <a:rPr lang="en-ID" sz="1400" b="0" i="0" dirty="0">
                <a:solidFill>
                  <a:schemeClr val="tx1"/>
                </a:solidFill>
                <a:effectLst/>
                <a:latin typeface="-apple-system"/>
              </a:rPr>
              <a:t> yang </a:t>
            </a:r>
            <a:r>
              <a:rPr lang="en-ID" sz="1400" b="0" i="0" dirty="0" err="1">
                <a:solidFill>
                  <a:schemeClr val="tx1"/>
                </a:solidFill>
                <a:effectLst/>
                <a:latin typeface="-apple-system"/>
              </a:rPr>
              <a:t>signifikan</a:t>
            </a:r>
            <a:r>
              <a:rPr lang="en-ID" sz="1400" b="0" i="0" dirty="0">
                <a:solidFill>
                  <a:schemeClr val="tx1"/>
                </a:solidFill>
                <a:effectLst/>
                <a:latin typeface="-apple-system"/>
              </a:rPr>
              <a:t> pada </a:t>
            </a:r>
            <a:r>
              <a:rPr lang="en-ID" sz="1400" b="0" i="0" dirty="0" err="1">
                <a:solidFill>
                  <a:schemeClr val="tx1"/>
                </a:solidFill>
                <a:effectLst/>
                <a:latin typeface="-apple-system"/>
              </a:rPr>
              <a:t>tahun</a:t>
            </a:r>
            <a:r>
              <a:rPr lang="en-ID" sz="1400" b="0" i="0" dirty="0">
                <a:solidFill>
                  <a:schemeClr val="tx1"/>
                </a:solidFill>
                <a:effectLst/>
                <a:latin typeface="-apple-system"/>
              </a:rPr>
              <a:t> 2016 </a:t>
            </a:r>
            <a:r>
              <a:rPr lang="en-ID" sz="1400" b="0" i="0" dirty="0" err="1">
                <a:solidFill>
                  <a:schemeClr val="tx1"/>
                </a:solidFill>
                <a:effectLst/>
                <a:latin typeface="-apple-system"/>
              </a:rPr>
              <a:t>hingga</a:t>
            </a:r>
            <a:r>
              <a:rPr lang="en-ID" sz="1400" b="0" i="0" dirty="0">
                <a:solidFill>
                  <a:schemeClr val="tx1"/>
                </a:solidFill>
                <a:effectLst/>
                <a:latin typeface="-apple-system"/>
              </a:rPr>
              <a:t> 2017, </a:t>
            </a:r>
            <a:r>
              <a:rPr lang="en-ID" sz="1400" b="0" i="0" dirty="0" err="1">
                <a:solidFill>
                  <a:schemeClr val="tx1"/>
                </a:solidFill>
                <a:effectLst/>
                <a:latin typeface="-apple-system"/>
              </a:rPr>
              <a:t>hal</a:t>
            </a:r>
            <a:r>
              <a:rPr lang="en-ID" sz="1400" b="0" i="0" dirty="0">
                <a:solidFill>
                  <a:schemeClr val="tx1"/>
                </a:solidFill>
                <a:effectLst/>
                <a:latin typeface="-apple-system"/>
              </a:rPr>
              <a:t> </a:t>
            </a:r>
            <a:r>
              <a:rPr lang="en-ID" sz="1400" b="0" i="0" dirty="0" err="1">
                <a:solidFill>
                  <a:schemeClr val="tx1"/>
                </a:solidFill>
                <a:effectLst/>
                <a:latin typeface="-apple-system"/>
              </a:rPr>
              <a:t>ini</a:t>
            </a:r>
            <a:r>
              <a:rPr lang="en-ID" sz="1400" b="0" i="0" dirty="0">
                <a:solidFill>
                  <a:schemeClr val="tx1"/>
                </a:solidFill>
                <a:effectLst/>
                <a:latin typeface="-apple-system"/>
              </a:rPr>
              <a:t> </a:t>
            </a:r>
            <a:r>
              <a:rPr lang="en-ID" sz="1400" b="0" i="0" dirty="0" err="1">
                <a:solidFill>
                  <a:schemeClr val="tx1"/>
                </a:solidFill>
                <a:effectLst/>
                <a:latin typeface="-apple-system"/>
              </a:rPr>
              <a:t>dikarenakan</a:t>
            </a:r>
            <a:r>
              <a:rPr lang="en-ID" sz="1400" b="0" i="0" dirty="0">
                <a:solidFill>
                  <a:schemeClr val="tx1"/>
                </a:solidFill>
                <a:effectLst/>
                <a:latin typeface="-apple-system"/>
              </a:rPr>
              <a:t> </a:t>
            </a:r>
            <a:r>
              <a:rPr lang="en-ID" sz="1400" b="0" i="0" dirty="0" err="1">
                <a:solidFill>
                  <a:schemeClr val="tx1"/>
                </a:solidFill>
                <a:effectLst/>
                <a:latin typeface="-apple-system"/>
              </a:rPr>
              <a:t>jika</a:t>
            </a:r>
            <a:r>
              <a:rPr lang="en-ID" sz="1400" b="0" i="0" dirty="0">
                <a:solidFill>
                  <a:schemeClr val="tx1"/>
                </a:solidFill>
                <a:effectLst/>
                <a:latin typeface="-apple-system"/>
              </a:rPr>
              <a:t> </a:t>
            </a:r>
            <a:r>
              <a:rPr lang="en-ID" sz="1400" b="0" i="0" dirty="0" err="1">
                <a:solidFill>
                  <a:schemeClr val="tx1"/>
                </a:solidFill>
                <a:effectLst/>
                <a:latin typeface="-apple-system"/>
              </a:rPr>
              <a:t>merujuk</a:t>
            </a:r>
            <a:r>
              <a:rPr lang="en-ID" sz="1400" b="0" i="0" dirty="0">
                <a:solidFill>
                  <a:schemeClr val="tx1"/>
                </a:solidFill>
                <a:effectLst/>
                <a:latin typeface="-apple-system"/>
              </a:rPr>
              <a:t> pada data, </a:t>
            </a:r>
            <a:r>
              <a:rPr lang="en-ID" sz="1400" b="0" i="0" dirty="0" err="1">
                <a:solidFill>
                  <a:schemeClr val="tx1"/>
                </a:solidFill>
                <a:effectLst/>
                <a:latin typeface="-apple-system"/>
              </a:rPr>
              <a:t>transaksi</a:t>
            </a:r>
            <a:r>
              <a:rPr lang="en-ID" sz="1400" b="0" i="0" dirty="0">
                <a:solidFill>
                  <a:schemeClr val="tx1"/>
                </a:solidFill>
                <a:effectLst/>
                <a:latin typeface="-apple-system"/>
              </a:rPr>
              <a:t> </a:t>
            </a:r>
            <a:r>
              <a:rPr lang="en-ID" sz="1400" b="0" i="0" dirty="0" err="1">
                <a:solidFill>
                  <a:schemeClr val="tx1"/>
                </a:solidFill>
                <a:effectLst/>
                <a:latin typeface="-apple-system"/>
              </a:rPr>
              <a:t>dimulai</a:t>
            </a:r>
            <a:r>
              <a:rPr lang="en-ID" sz="1400" b="0" i="0" dirty="0">
                <a:solidFill>
                  <a:schemeClr val="tx1"/>
                </a:solidFill>
                <a:effectLst/>
                <a:latin typeface="-apple-system"/>
              </a:rPr>
              <a:t> pada </a:t>
            </a:r>
            <a:r>
              <a:rPr lang="en-ID" sz="1400" b="0" i="0" dirty="0" err="1">
                <a:solidFill>
                  <a:schemeClr val="tx1"/>
                </a:solidFill>
                <a:effectLst/>
                <a:latin typeface="-apple-system"/>
              </a:rPr>
              <a:t>bulan</a:t>
            </a:r>
            <a:r>
              <a:rPr lang="en-ID" sz="1400" b="0" i="0" dirty="0">
                <a:solidFill>
                  <a:schemeClr val="tx1"/>
                </a:solidFill>
                <a:effectLst/>
                <a:latin typeface="-apple-system"/>
              </a:rPr>
              <a:t> September, </a:t>
            </a:r>
            <a:r>
              <a:rPr lang="en-ID" sz="1400" b="0" i="0" dirty="0" err="1">
                <a:solidFill>
                  <a:schemeClr val="tx1"/>
                </a:solidFill>
                <a:effectLst/>
                <a:latin typeface="-apple-system"/>
              </a:rPr>
              <a:t>sehingga</a:t>
            </a:r>
            <a:r>
              <a:rPr lang="en-ID" sz="1400" b="0" i="0" dirty="0">
                <a:solidFill>
                  <a:schemeClr val="tx1"/>
                </a:solidFill>
                <a:effectLst/>
                <a:latin typeface="-apple-system"/>
              </a:rPr>
              <a:t> </a:t>
            </a:r>
            <a:r>
              <a:rPr lang="en-ID" sz="1400" b="0" i="0" dirty="0" err="1">
                <a:solidFill>
                  <a:schemeClr val="tx1"/>
                </a:solidFill>
                <a:effectLst/>
                <a:latin typeface="-apple-system"/>
              </a:rPr>
              <a:t>seolah-olah</a:t>
            </a:r>
            <a:r>
              <a:rPr lang="en-ID" sz="1400" b="0" i="0" dirty="0">
                <a:solidFill>
                  <a:schemeClr val="tx1"/>
                </a:solidFill>
                <a:effectLst/>
                <a:latin typeface="-apple-system"/>
              </a:rPr>
              <a:t> </a:t>
            </a:r>
            <a:r>
              <a:rPr lang="en-ID" sz="1400" b="0" i="0" dirty="0" err="1">
                <a:solidFill>
                  <a:schemeClr val="tx1"/>
                </a:solidFill>
                <a:effectLst/>
                <a:latin typeface="-apple-system"/>
              </a:rPr>
              <a:t>terlihat</a:t>
            </a:r>
            <a:r>
              <a:rPr lang="en-ID" sz="1400" b="0" i="0" dirty="0">
                <a:solidFill>
                  <a:schemeClr val="tx1"/>
                </a:solidFill>
                <a:effectLst/>
                <a:latin typeface="-apple-system"/>
              </a:rPr>
              <a:t> </a:t>
            </a:r>
            <a:r>
              <a:rPr lang="en-ID" sz="1400" b="0" i="0" dirty="0" err="1">
                <a:solidFill>
                  <a:schemeClr val="tx1"/>
                </a:solidFill>
                <a:effectLst/>
                <a:latin typeface="-apple-system"/>
              </a:rPr>
              <a:t>seperti</a:t>
            </a:r>
            <a:r>
              <a:rPr lang="en-ID" sz="1400" b="0" i="0" dirty="0">
                <a:solidFill>
                  <a:schemeClr val="tx1"/>
                </a:solidFill>
                <a:effectLst/>
                <a:latin typeface="-apple-system"/>
              </a:rPr>
              <a:t> </a:t>
            </a:r>
            <a:r>
              <a:rPr lang="en-ID" sz="1400" b="0" i="0" dirty="0" err="1">
                <a:solidFill>
                  <a:schemeClr val="tx1"/>
                </a:solidFill>
                <a:effectLst/>
                <a:latin typeface="-apple-system"/>
              </a:rPr>
              <a:t>lonjakan</a:t>
            </a:r>
            <a:r>
              <a:rPr lang="en-ID" sz="1400" b="0" i="0" dirty="0">
                <a:solidFill>
                  <a:schemeClr val="tx1"/>
                </a:solidFill>
                <a:effectLst/>
                <a:latin typeface="-apple-system"/>
              </a:rPr>
              <a:t> yang </a:t>
            </a:r>
            <a:r>
              <a:rPr lang="en-ID" sz="1400" b="0" i="0" dirty="0" err="1">
                <a:solidFill>
                  <a:schemeClr val="tx1"/>
                </a:solidFill>
                <a:effectLst/>
                <a:latin typeface="-apple-system"/>
              </a:rPr>
              <a:t>signifikan</a:t>
            </a:r>
            <a:r>
              <a:rPr lang="en-ID" sz="1400" b="0" i="0" dirty="0">
                <a:solidFill>
                  <a:schemeClr val="tx1"/>
                </a:solidFill>
                <a:effectLst/>
                <a:latin typeface="-apple-system"/>
              </a:rPr>
              <a:t>. </a:t>
            </a:r>
            <a:r>
              <a:rPr lang="en-ID" sz="1400" b="0" i="0" dirty="0" err="1">
                <a:solidFill>
                  <a:schemeClr val="tx1"/>
                </a:solidFill>
                <a:effectLst/>
                <a:latin typeface="-apple-system"/>
              </a:rPr>
              <a:t>Namun</a:t>
            </a:r>
            <a:r>
              <a:rPr lang="en-ID" sz="1400" b="0" i="0" dirty="0">
                <a:solidFill>
                  <a:schemeClr val="tx1"/>
                </a:solidFill>
                <a:effectLst/>
                <a:latin typeface="-apple-system"/>
              </a:rPr>
              <a:t> pada </a:t>
            </a:r>
            <a:r>
              <a:rPr lang="en-ID" sz="1400" b="0" i="0" dirty="0" err="1">
                <a:solidFill>
                  <a:schemeClr val="tx1"/>
                </a:solidFill>
                <a:effectLst/>
                <a:latin typeface="-apple-system"/>
              </a:rPr>
              <a:t>tahun</a:t>
            </a:r>
            <a:r>
              <a:rPr lang="en-ID" sz="1400" dirty="0">
                <a:solidFill>
                  <a:schemeClr val="tx1"/>
                </a:solidFill>
                <a:latin typeface="-apple-system"/>
              </a:rPr>
              <a:t> 2017 </a:t>
            </a:r>
            <a:r>
              <a:rPr lang="en-ID" sz="1400" dirty="0" err="1">
                <a:solidFill>
                  <a:schemeClr val="tx1"/>
                </a:solidFill>
                <a:latin typeface="-apple-system"/>
              </a:rPr>
              <a:t>hingga</a:t>
            </a:r>
            <a:r>
              <a:rPr lang="en-ID" sz="1400" dirty="0">
                <a:solidFill>
                  <a:schemeClr val="tx1"/>
                </a:solidFill>
                <a:latin typeface="-apple-system"/>
              </a:rPr>
              <a:t> 2018, </a:t>
            </a:r>
            <a:r>
              <a:rPr lang="en-ID" sz="1400" dirty="0" err="1">
                <a:solidFill>
                  <a:schemeClr val="tx1"/>
                </a:solidFill>
                <a:latin typeface="-apple-system"/>
              </a:rPr>
              <a:t>terjadi</a:t>
            </a:r>
            <a:r>
              <a:rPr lang="en-ID" sz="1400" dirty="0">
                <a:solidFill>
                  <a:schemeClr val="tx1"/>
                </a:solidFill>
                <a:latin typeface="-apple-system"/>
              </a:rPr>
              <a:t> </a:t>
            </a:r>
            <a:r>
              <a:rPr lang="en-ID" sz="1400" dirty="0" err="1">
                <a:solidFill>
                  <a:schemeClr val="tx1"/>
                </a:solidFill>
                <a:latin typeface="-apple-system"/>
              </a:rPr>
              <a:t>penurun</a:t>
            </a:r>
            <a:r>
              <a:rPr lang="en-ID" sz="1400" dirty="0">
                <a:solidFill>
                  <a:schemeClr val="tx1"/>
                </a:solidFill>
                <a:latin typeface="-apple-system"/>
              </a:rPr>
              <a:t> </a:t>
            </a:r>
            <a:r>
              <a:rPr lang="en-ID" sz="1400" dirty="0" err="1">
                <a:solidFill>
                  <a:schemeClr val="tx1"/>
                </a:solidFill>
                <a:latin typeface="-apple-system"/>
              </a:rPr>
              <a:t>sedikit</a:t>
            </a:r>
            <a:r>
              <a:rPr lang="en-ID" sz="1400" dirty="0">
                <a:solidFill>
                  <a:schemeClr val="tx1"/>
                </a:solidFill>
                <a:latin typeface="-apple-system"/>
              </a:rPr>
              <a:t>.</a:t>
            </a:r>
            <a:endParaRPr sz="1400" dirty="0">
              <a:solidFill>
                <a:schemeClr val="tx1"/>
              </a:solidFill>
            </a:endParaRPr>
          </a:p>
        </p:txBody>
      </p:sp>
      <p:pic>
        <p:nvPicPr>
          <p:cNvPr id="6" name="Picture 5">
            <a:extLst>
              <a:ext uri="{FF2B5EF4-FFF2-40B4-BE49-F238E27FC236}">
                <a16:creationId xmlns:a16="http://schemas.microsoft.com/office/drawing/2014/main" id="{92B2155E-66FF-487B-B534-0FD85E33BA89}"/>
              </a:ext>
            </a:extLst>
          </p:cNvPr>
          <p:cNvPicPr>
            <a:picLocks noChangeAspect="1"/>
          </p:cNvPicPr>
          <p:nvPr/>
        </p:nvPicPr>
        <p:blipFill>
          <a:blip r:embed="rId3"/>
          <a:stretch>
            <a:fillRect/>
          </a:stretch>
        </p:blipFill>
        <p:spPr>
          <a:xfrm>
            <a:off x="138066" y="678959"/>
            <a:ext cx="8848725" cy="3267075"/>
          </a:xfrm>
          <a:prstGeom prst="rect">
            <a:avLst/>
          </a:prstGeom>
        </p:spPr>
      </p:pic>
      <p:sp>
        <p:nvSpPr>
          <p:cNvPr id="9" name="Google Shape;55;p13">
            <a:extLst>
              <a:ext uri="{FF2B5EF4-FFF2-40B4-BE49-F238E27FC236}">
                <a16:creationId xmlns:a16="http://schemas.microsoft.com/office/drawing/2014/main" id="{7AE8D5F1-754E-49AB-9EB9-023491EED791}"/>
              </a:ext>
            </a:extLst>
          </p:cNvPr>
          <p:cNvSpPr txBox="1"/>
          <p:nvPr/>
        </p:nvSpPr>
        <p:spPr>
          <a:xfrm>
            <a:off x="4656000" y="4620300"/>
            <a:ext cx="4488000" cy="5232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endParaRPr sz="1100" dirty="0">
              <a:solidFill>
                <a:schemeClr val="dk1"/>
              </a:solidFill>
            </a:endParaRPr>
          </a:p>
          <a:p>
            <a:pPr marL="0" lvl="0" indent="0" algn="r" rtl="0">
              <a:lnSpc>
                <a:spcPct val="100000"/>
              </a:lnSpc>
              <a:spcBef>
                <a:spcPts val="0"/>
              </a:spcBef>
              <a:spcAft>
                <a:spcPts val="0"/>
              </a:spcAft>
              <a:buNone/>
            </a:pPr>
            <a:r>
              <a:rPr lang="en" sz="1100" dirty="0">
                <a:solidFill>
                  <a:schemeClr val="dk1"/>
                </a:solidFill>
                <a:hlinkClick r:id="rId4"/>
              </a:rPr>
              <a:t>Query selengkapnya dapat dilihat disini</a:t>
            </a:r>
            <a:endParaRPr sz="1100" dirty="0">
              <a:solidFill>
                <a:schemeClr val="dk1"/>
              </a:solidFill>
            </a:endParaRPr>
          </a:p>
        </p:txBody>
      </p:sp>
    </p:spTree>
    <p:extLst>
      <p:ext uri="{BB962C8B-B14F-4D97-AF65-F5344CB8AC3E}">
        <p14:creationId xmlns:p14="http://schemas.microsoft.com/office/powerpoint/2010/main" val="2280968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rPr>
              <a:t>Annual Customer Activity Growth Analysis</a:t>
            </a:r>
            <a:endParaRPr sz="2220" b="1">
              <a:solidFill>
                <a:schemeClr val="lt1"/>
              </a:solidFill>
            </a:endParaRPr>
          </a:p>
        </p:txBody>
      </p:sp>
      <p:sp>
        <p:nvSpPr>
          <p:cNvPr id="56" name="Google Shape;56;p13"/>
          <p:cNvSpPr txBox="1">
            <a:spLocks noGrp="1"/>
          </p:cNvSpPr>
          <p:nvPr>
            <p:ph type="body" idx="1"/>
          </p:nvPr>
        </p:nvSpPr>
        <p:spPr>
          <a:xfrm>
            <a:off x="0" y="3946034"/>
            <a:ext cx="9124858" cy="1357917"/>
          </a:xfrm>
          <a:prstGeom prst="rect">
            <a:avLst/>
          </a:prstGeom>
        </p:spPr>
        <p:txBody>
          <a:bodyPr spcFirstLastPara="1" wrap="square" lIns="91425" tIns="91425" rIns="91425" bIns="91425" anchor="t" anchorCtr="0">
            <a:normAutofit/>
          </a:bodyPr>
          <a:lstStyle/>
          <a:p>
            <a:pPr marL="133350" lvl="0" indent="0" algn="just" rtl="0">
              <a:spcBef>
                <a:spcPts val="0"/>
              </a:spcBef>
              <a:spcAft>
                <a:spcPts val="0"/>
              </a:spcAft>
              <a:buClr>
                <a:schemeClr val="dk1"/>
              </a:buClr>
              <a:buSzPts val="1500"/>
              <a:buNone/>
            </a:pPr>
            <a:r>
              <a:rPr lang="en-ID" sz="1400" b="0" i="0" dirty="0" err="1">
                <a:solidFill>
                  <a:schemeClr val="tx1"/>
                </a:solidFill>
                <a:effectLst/>
                <a:latin typeface="-apple-system"/>
              </a:rPr>
              <a:t>Berdasarkan</a:t>
            </a:r>
            <a:r>
              <a:rPr lang="en-ID" sz="1400" b="0" i="0" dirty="0">
                <a:solidFill>
                  <a:schemeClr val="tx1"/>
                </a:solidFill>
                <a:effectLst/>
                <a:latin typeface="-apple-system"/>
              </a:rPr>
              <a:t> </a:t>
            </a:r>
            <a:r>
              <a:rPr lang="en-ID" sz="1400" b="0" i="0" dirty="0" err="1">
                <a:solidFill>
                  <a:schemeClr val="tx1"/>
                </a:solidFill>
                <a:effectLst/>
                <a:latin typeface="-apple-system"/>
              </a:rPr>
              <a:t>grafik</a:t>
            </a:r>
            <a:r>
              <a:rPr lang="en-ID" sz="1400" b="0" i="0" dirty="0">
                <a:solidFill>
                  <a:schemeClr val="tx1"/>
                </a:solidFill>
                <a:effectLst/>
                <a:latin typeface="-apple-system"/>
              </a:rPr>
              <a:t> </a:t>
            </a:r>
            <a:r>
              <a:rPr lang="en-ID" sz="1400" b="0" i="0" dirty="0" err="1">
                <a:solidFill>
                  <a:schemeClr val="tx1"/>
                </a:solidFill>
                <a:effectLst/>
                <a:latin typeface="-apple-system"/>
              </a:rPr>
              <a:t>diatas</a:t>
            </a:r>
            <a:r>
              <a:rPr lang="en-ID" sz="1400" b="0" i="0" dirty="0">
                <a:solidFill>
                  <a:schemeClr val="tx1"/>
                </a:solidFill>
                <a:effectLst/>
                <a:latin typeface="-apple-system"/>
              </a:rPr>
              <a:t>, </a:t>
            </a:r>
            <a:r>
              <a:rPr lang="en-ID" sz="1400" b="0" i="0" dirty="0" err="1">
                <a:solidFill>
                  <a:schemeClr val="tx1"/>
                </a:solidFill>
                <a:effectLst/>
                <a:latin typeface="-apple-system"/>
              </a:rPr>
              <a:t>dapat</a:t>
            </a:r>
            <a:r>
              <a:rPr lang="en-ID" sz="1400" b="0" i="0" dirty="0">
                <a:solidFill>
                  <a:schemeClr val="tx1"/>
                </a:solidFill>
                <a:effectLst/>
                <a:latin typeface="-apple-system"/>
              </a:rPr>
              <a:t> </a:t>
            </a:r>
            <a:r>
              <a:rPr lang="en-ID" sz="1400" b="0" i="0" dirty="0" err="1">
                <a:solidFill>
                  <a:schemeClr val="tx1"/>
                </a:solidFill>
                <a:effectLst/>
                <a:latin typeface="-apple-system"/>
              </a:rPr>
              <a:t>diketahui</a:t>
            </a:r>
            <a:r>
              <a:rPr lang="en-ID" sz="1400" b="0" i="0" dirty="0">
                <a:solidFill>
                  <a:schemeClr val="tx1"/>
                </a:solidFill>
                <a:effectLst/>
                <a:latin typeface="-apple-system"/>
              </a:rPr>
              <a:t> </a:t>
            </a:r>
            <a:r>
              <a:rPr lang="en-ID" sz="1400" b="0" i="0" dirty="0" err="1">
                <a:solidFill>
                  <a:schemeClr val="tx1"/>
                </a:solidFill>
                <a:effectLst/>
                <a:latin typeface="-apple-system"/>
              </a:rPr>
              <a:t>bahwa</a:t>
            </a:r>
            <a:r>
              <a:rPr lang="en-ID" sz="1400" b="0" i="0" dirty="0">
                <a:solidFill>
                  <a:schemeClr val="tx1"/>
                </a:solidFill>
                <a:effectLst/>
                <a:latin typeface="-apple-system"/>
              </a:rPr>
              <a:t> rata-rata </a:t>
            </a:r>
            <a:r>
              <a:rPr lang="en-ID" sz="1400" b="0" i="0" dirty="0" err="1">
                <a:solidFill>
                  <a:schemeClr val="tx1"/>
                </a:solidFill>
                <a:effectLst/>
                <a:latin typeface="-apple-system"/>
              </a:rPr>
              <a:t>pelanggan</a:t>
            </a:r>
            <a:r>
              <a:rPr lang="en-ID" sz="1400" b="0" i="0" dirty="0">
                <a:solidFill>
                  <a:schemeClr val="tx1"/>
                </a:solidFill>
                <a:effectLst/>
                <a:latin typeface="-apple-system"/>
              </a:rPr>
              <a:t> </a:t>
            </a:r>
            <a:r>
              <a:rPr lang="en-ID" sz="1400" b="0" i="0" dirty="0" err="1">
                <a:solidFill>
                  <a:schemeClr val="tx1"/>
                </a:solidFill>
                <a:effectLst/>
                <a:latin typeface="-apple-system"/>
              </a:rPr>
              <a:t>setiap</a:t>
            </a:r>
            <a:r>
              <a:rPr lang="en-ID" sz="1400" b="0" i="0" dirty="0">
                <a:solidFill>
                  <a:schemeClr val="tx1"/>
                </a:solidFill>
                <a:effectLst/>
                <a:latin typeface="-apple-system"/>
              </a:rPr>
              <a:t> </a:t>
            </a:r>
            <a:r>
              <a:rPr lang="en-ID" sz="1400" b="0" i="0" dirty="0" err="1">
                <a:solidFill>
                  <a:schemeClr val="tx1"/>
                </a:solidFill>
                <a:effectLst/>
                <a:latin typeface="-apple-system"/>
              </a:rPr>
              <a:t>tahunnya</a:t>
            </a:r>
            <a:r>
              <a:rPr lang="en-ID" sz="1400" b="0" i="0" dirty="0">
                <a:solidFill>
                  <a:schemeClr val="tx1"/>
                </a:solidFill>
                <a:effectLst/>
                <a:latin typeface="-apple-system"/>
              </a:rPr>
              <a:t> </a:t>
            </a:r>
            <a:r>
              <a:rPr lang="en-ID" sz="1400" b="0" i="0" dirty="0" err="1">
                <a:solidFill>
                  <a:schemeClr val="tx1"/>
                </a:solidFill>
                <a:effectLst/>
                <a:latin typeface="-apple-system"/>
              </a:rPr>
              <a:t>cenderung</a:t>
            </a:r>
            <a:r>
              <a:rPr lang="en-ID" sz="1400" b="0" i="0" dirty="0">
                <a:solidFill>
                  <a:schemeClr val="tx1"/>
                </a:solidFill>
                <a:effectLst/>
                <a:latin typeface="-apple-system"/>
              </a:rPr>
              <a:t> </a:t>
            </a:r>
            <a:r>
              <a:rPr lang="en-ID" sz="1400" b="0" i="0" dirty="0" err="1">
                <a:solidFill>
                  <a:schemeClr val="tx1"/>
                </a:solidFill>
                <a:effectLst/>
                <a:latin typeface="-apple-system"/>
              </a:rPr>
              <a:t>hanya</a:t>
            </a:r>
            <a:r>
              <a:rPr lang="en-ID" sz="1400" b="0" i="0" dirty="0">
                <a:solidFill>
                  <a:schemeClr val="tx1"/>
                </a:solidFill>
                <a:effectLst/>
                <a:latin typeface="-apple-system"/>
              </a:rPr>
              <a:t> </a:t>
            </a:r>
            <a:r>
              <a:rPr lang="en-ID" sz="1400" b="0" i="0" dirty="0" err="1">
                <a:solidFill>
                  <a:schemeClr val="tx1"/>
                </a:solidFill>
                <a:effectLst/>
                <a:latin typeface="-apple-system"/>
              </a:rPr>
              <a:t>melakukan</a:t>
            </a:r>
            <a:r>
              <a:rPr lang="en-ID" sz="1400" b="0" i="0" dirty="0">
                <a:solidFill>
                  <a:schemeClr val="tx1"/>
                </a:solidFill>
                <a:effectLst/>
                <a:latin typeface="-apple-system"/>
              </a:rPr>
              <a:t> order </a:t>
            </a:r>
            <a:r>
              <a:rPr lang="en-ID" sz="1400" b="0" i="0" dirty="0" err="1">
                <a:solidFill>
                  <a:schemeClr val="tx1"/>
                </a:solidFill>
                <a:effectLst/>
                <a:latin typeface="-apple-system"/>
              </a:rPr>
              <a:t>satu</a:t>
            </a:r>
            <a:r>
              <a:rPr lang="en-ID" sz="1400" b="0" i="0" dirty="0">
                <a:solidFill>
                  <a:schemeClr val="tx1"/>
                </a:solidFill>
                <a:effectLst/>
                <a:latin typeface="-apple-system"/>
              </a:rPr>
              <a:t> kali, </a:t>
            </a:r>
            <a:r>
              <a:rPr lang="en-ID" sz="1400" b="0" i="0" dirty="0" err="1">
                <a:solidFill>
                  <a:schemeClr val="tx1"/>
                </a:solidFill>
                <a:effectLst/>
                <a:latin typeface="-apple-system"/>
              </a:rPr>
              <a:t>dengan</a:t>
            </a:r>
            <a:r>
              <a:rPr lang="en-ID" sz="1400" b="0" i="0" dirty="0">
                <a:solidFill>
                  <a:schemeClr val="tx1"/>
                </a:solidFill>
                <a:effectLst/>
                <a:latin typeface="-apple-system"/>
              </a:rPr>
              <a:t> </a:t>
            </a:r>
            <a:r>
              <a:rPr lang="en-ID" sz="1400" b="0" i="0" dirty="0" err="1">
                <a:solidFill>
                  <a:schemeClr val="tx1"/>
                </a:solidFill>
                <a:effectLst/>
                <a:latin typeface="-apple-system"/>
              </a:rPr>
              <a:t>demikian</a:t>
            </a:r>
            <a:r>
              <a:rPr lang="en-ID" sz="1400" b="0" i="0" dirty="0">
                <a:solidFill>
                  <a:schemeClr val="tx1"/>
                </a:solidFill>
                <a:effectLst/>
                <a:latin typeface="-apple-system"/>
              </a:rPr>
              <a:t> </a:t>
            </a:r>
            <a:r>
              <a:rPr lang="en-ID" sz="1400" b="0" i="0" dirty="0" err="1">
                <a:solidFill>
                  <a:schemeClr val="tx1"/>
                </a:solidFill>
                <a:effectLst/>
                <a:latin typeface="-apple-system"/>
              </a:rPr>
              <a:t>dapat</a:t>
            </a:r>
            <a:r>
              <a:rPr lang="en-ID" sz="1400" b="0" i="0" dirty="0">
                <a:solidFill>
                  <a:schemeClr val="tx1"/>
                </a:solidFill>
                <a:effectLst/>
                <a:latin typeface="-apple-system"/>
              </a:rPr>
              <a:t> </a:t>
            </a:r>
            <a:r>
              <a:rPr lang="en-ID" sz="1400" b="0" i="0" dirty="0" err="1">
                <a:solidFill>
                  <a:schemeClr val="tx1"/>
                </a:solidFill>
                <a:effectLst/>
                <a:latin typeface="-apple-system"/>
              </a:rPr>
              <a:t>disimpulkan</a:t>
            </a:r>
            <a:r>
              <a:rPr lang="en-ID" sz="1400" b="0" i="0" dirty="0">
                <a:solidFill>
                  <a:schemeClr val="tx1"/>
                </a:solidFill>
                <a:effectLst/>
                <a:latin typeface="-apple-system"/>
              </a:rPr>
              <a:t> </a:t>
            </a:r>
            <a:r>
              <a:rPr lang="en-ID" sz="1400" b="0" i="0" dirty="0" err="1">
                <a:solidFill>
                  <a:schemeClr val="tx1"/>
                </a:solidFill>
                <a:effectLst/>
                <a:latin typeface="-apple-system"/>
              </a:rPr>
              <a:t>bahwa</a:t>
            </a:r>
            <a:r>
              <a:rPr lang="en-ID" sz="1400" b="0" i="0" dirty="0">
                <a:solidFill>
                  <a:schemeClr val="tx1"/>
                </a:solidFill>
                <a:effectLst/>
                <a:latin typeface="-apple-system"/>
              </a:rPr>
              <a:t> </a:t>
            </a:r>
            <a:r>
              <a:rPr lang="en-ID" sz="1400" b="0" i="0" dirty="0" err="1">
                <a:solidFill>
                  <a:schemeClr val="tx1"/>
                </a:solidFill>
                <a:effectLst/>
                <a:latin typeface="-apple-system"/>
              </a:rPr>
              <a:t>pelanggan</a:t>
            </a:r>
            <a:r>
              <a:rPr lang="en-ID" sz="1400" b="0" i="0" dirty="0">
                <a:solidFill>
                  <a:schemeClr val="tx1"/>
                </a:solidFill>
                <a:effectLst/>
                <a:latin typeface="-apple-system"/>
              </a:rPr>
              <a:t> </a:t>
            </a:r>
            <a:r>
              <a:rPr lang="en-ID" sz="1400" b="0" i="0" dirty="0" err="1">
                <a:solidFill>
                  <a:schemeClr val="tx1"/>
                </a:solidFill>
                <a:effectLst/>
                <a:latin typeface="-apple-system"/>
              </a:rPr>
              <a:t>tidak</a:t>
            </a:r>
            <a:r>
              <a:rPr lang="en-ID" sz="1400" b="0" i="0" dirty="0">
                <a:solidFill>
                  <a:schemeClr val="tx1"/>
                </a:solidFill>
                <a:effectLst/>
                <a:latin typeface="-apple-system"/>
              </a:rPr>
              <a:t> </a:t>
            </a:r>
            <a:r>
              <a:rPr lang="en-ID" sz="1400" b="0" i="0" dirty="0" err="1">
                <a:solidFill>
                  <a:schemeClr val="tx1"/>
                </a:solidFill>
                <a:effectLst/>
                <a:latin typeface="-apple-system"/>
              </a:rPr>
              <a:t>melakukan</a:t>
            </a:r>
            <a:r>
              <a:rPr lang="en-ID" sz="1400" b="0" i="0" dirty="0">
                <a:solidFill>
                  <a:schemeClr val="tx1"/>
                </a:solidFill>
                <a:effectLst/>
                <a:latin typeface="-apple-system"/>
              </a:rPr>
              <a:t> repeat order.</a:t>
            </a:r>
            <a:endParaRPr sz="1400" dirty="0">
              <a:solidFill>
                <a:schemeClr val="tx1"/>
              </a:solidFill>
            </a:endParaRPr>
          </a:p>
        </p:txBody>
      </p:sp>
      <p:pic>
        <p:nvPicPr>
          <p:cNvPr id="3" name="Picture 2">
            <a:extLst>
              <a:ext uri="{FF2B5EF4-FFF2-40B4-BE49-F238E27FC236}">
                <a16:creationId xmlns:a16="http://schemas.microsoft.com/office/drawing/2014/main" id="{E13187ED-7659-4207-831B-723F3B0B234D}"/>
              </a:ext>
            </a:extLst>
          </p:cNvPr>
          <p:cNvPicPr>
            <a:picLocks noChangeAspect="1"/>
          </p:cNvPicPr>
          <p:nvPr/>
        </p:nvPicPr>
        <p:blipFill>
          <a:blip r:embed="rId3"/>
          <a:stretch>
            <a:fillRect/>
          </a:stretch>
        </p:blipFill>
        <p:spPr>
          <a:xfrm>
            <a:off x="147637" y="560525"/>
            <a:ext cx="8848725" cy="3267075"/>
          </a:xfrm>
          <a:prstGeom prst="rect">
            <a:avLst/>
          </a:prstGeom>
        </p:spPr>
      </p:pic>
      <p:sp>
        <p:nvSpPr>
          <p:cNvPr id="7" name="Google Shape;55;p13">
            <a:extLst>
              <a:ext uri="{FF2B5EF4-FFF2-40B4-BE49-F238E27FC236}">
                <a16:creationId xmlns:a16="http://schemas.microsoft.com/office/drawing/2014/main" id="{7D8692FE-8CCB-4007-9AFB-CFB88C41069F}"/>
              </a:ext>
            </a:extLst>
          </p:cNvPr>
          <p:cNvSpPr txBox="1"/>
          <p:nvPr/>
        </p:nvSpPr>
        <p:spPr>
          <a:xfrm>
            <a:off x="4656000" y="4620300"/>
            <a:ext cx="4488000" cy="5232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endParaRPr sz="1100" dirty="0">
              <a:solidFill>
                <a:schemeClr val="dk1"/>
              </a:solidFill>
            </a:endParaRPr>
          </a:p>
          <a:p>
            <a:pPr marL="0" lvl="0" indent="0" algn="r" rtl="0">
              <a:lnSpc>
                <a:spcPct val="100000"/>
              </a:lnSpc>
              <a:spcBef>
                <a:spcPts val="0"/>
              </a:spcBef>
              <a:spcAft>
                <a:spcPts val="0"/>
              </a:spcAft>
              <a:buNone/>
            </a:pPr>
            <a:r>
              <a:rPr lang="en" sz="1100" dirty="0">
                <a:solidFill>
                  <a:schemeClr val="dk1"/>
                </a:solidFill>
                <a:hlinkClick r:id="rId4"/>
              </a:rPr>
              <a:t>Query selengkapnya dapat dilihat disini</a:t>
            </a:r>
            <a:endParaRPr sz="1100" dirty="0">
              <a:solidFill>
                <a:schemeClr val="dk1"/>
              </a:solidFill>
            </a:endParaRPr>
          </a:p>
        </p:txBody>
      </p:sp>
    </p:spTree>
    <p:extLst>
      <p:ext uri="{BB962C8B-B14F-4D97-AF65-F5344CB8AC3E}">
        <p14:creationId xmlns:p14="http://schemas.microsoft.com/office/powerpoint/2010/main" val="1862404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rPr>
              <a:t>Annual Product Category Quality Analysis</a:t>
            </a:r>
            <a:endParaRPr sz="2220" b="1">
              <a:solidFill>
                <a:schemeClr val="lt1"/>
              </a:solidFill>
            </a:endParaRPr>
          </a:p>
        </p:txBody>
      </p:sp>
      <p:sp>
        <p:nvSpPr>
          <p:cNvPr id="3" name="Text Placeholder 2">
            <a:extLst>
              <a:ext uri="{FF2B5EF4-FFF2-40B4-BE49-F238E27FC236}">
                <a16:creationId xmlns:a16="http://schemas.microsoft.com/office/drawing/2014/main" id="{A95CCE3D-4CE4-4BEF-B398-42D34240B261}"/>
              </a:ext>
            </a:extLst>
          </p:cNvPr>
          <p:cNvSpPr>
            <a:spLocks noGrp="1"/>
          </p:cNvSpPr>
          <p:nvPr>
            <p:ph type="body" idx="1"/>
          </p:nvPr>
        </p:nvSpPr>
        <p:spPr>
          <a:xfrm>
            <a:off x="1470649" y="1385897"/>
            <a:ext cx="8520600" cy="751787"/>
          </a:xfrm>
        </p:spPr>
        <p:txBody>
          <a:bodyPr/>
          <a:lstStyle/>
          <a:p>
            <a:pPr marL="114300" indent="0">
              <a:buNone/>
            </a:pPr>
            <a:r>
              <a:rPr lang="en-ID" sz="1800" b="0" i="0" dirty="0" err="1">
                <a:solidFill>
                  <a:schemeClr val="tx1"/>
                </a:solidFill>
                <a:effectLst/>
                <a:latin typeface="-apple-system"/>
              </a:rPr>
              <a:t>Tabel</a:t>
            </a:r>
            <a:r>
              <a:rPr lang="en-ID" sz="1800" b="0" i="0" dirty="0">
                <a:solidFill>
                  <a:schemeClr val="tx1"/>
                </a:solidFill>
                <a:effectLst/>
                <a:latin typeface="-apple-system"/>
              </a:rPr>
              <a:t> 1. Hasil </a:t>
            </a:r>
            <a:r>
              <a:rPr lang="en-ID" sz="1800" b="0" i="0" dirty="0" err="1">
                <a:solidFill>
                  <a:schemeClr val="tx1"/>
                </a:solidFill>
                <a:effectLst/>
                <a:latin typeface="-apple-system"/>
              </a:rPr>
              <a:t>Analisis</a:t>
            </a:r>
            <a:r>
              <a:rPr lang="en-ID" sz="1800" b="0" i="0" dirty="0">
                <a:solidFill>
                  <a:schemeClr val="tx1"/>
                </a:solidFill>
                <a:effectLst/>
                <a:latin typeface="-apple-system"/>
              </a:rPr>
              <a:t>  </a:t>
            </a:r>
            <a:r>
              <a:rPr lang="en-ID" sz="1800" b="0" i="0" dirty="0" err="1">
                <a:solidFill>
                  <a:schemeClr val="tx1"/>
                </a:solidFill>
                <a:effectLst/>
                <a:latin typeface="-apple-system"/>
              </a:rPr>
              <a:t>Kualitas</a:t>
            </a:r>
            <a:r>
              <a:rPr lang="en-ID" sz="1800" b="0" i="0" dirty="0">
                <a:solidFill>
                  <a:schemeClr val="tx1"/>
                </a:solidFill>
                <a:effectLst/>
                <a:latin typeface="-apple-system"/>
              </a:rPr>
              <a:t> </a:t>
            </a:r>
            <a:r>
              <a:rPr lang="en-ID" sz="1800" b="0" i="0" dirty="0" err="1">
                <a:solidFill>
                  <a:schemeClr val="tx1"/>
                </a:solidFill>
                <a:effectLst/>
                <a:latin typeface="-apple-system"/>
              </a:rPr>
              <a:t>Kategori</a:t>
            </a:r>
            <a:r>
              <a:rPr lang="en-ID" dirty="0">
                <a:solidFill>
                  <a:schemeClr val="tx1"/>
                </a:solidFill>
                <a:latin typeface="-apple-system"/>
              </a:rPr>
              <a:t>  </a:t>
            </a:r>
            <a:r>
              <a:rPr lang="en-ID" dirty="0" err="1">
                <a:solidFill>
                  <a:schemeClr val="tx1"/>
                </a:solidFill>
                <a:latin typeface="-apple-system"/>
              </a:rPr>
              <a:t>Produk</a:t>
            </a:r>
            <a:r>
              <a:rPr lang="en-ID" dirty="0">
                <a:solidFill>
                  <a:schemeClr val="tx1"/>
                </a:solidFill>
                <a:latin typeface="-apple-system"/>
              </a:rPr>
              <a:t> </a:t>
            </a:r>
            <a:r>
              <a:rPr lang="en-ID" dirty="0" err="1">
                <a:solidFill>
                  <a:schemeClr val="tx1"/>
                </a:solidFill>
                <a:latin typeface="-apple-system"/>
              </a:rPr>
              <a:t>Tahunan</a:t>
            </a:r>
            <a:endParaRPr lang="en-ID" dirty="0"/>
          </a:p>
        </p:txBody>
      </p:sp>
      <p:pic>
        <p:nvPicPr>
          <p:cNvPr id="5" name="Picture 4">
            <a:extLst>
              <a:ext uri="{FF2B5EF4-FFF2-40B4-BE49-F238E27FC236}">
                <a16:creationId xmlns:a16="http://schemas.microsoft.com/office/drawing/2014/main" id="{0EA64BF5-B6C6-44F5-AC58-0990FE7B9212}"/>
              </a:ext>
            </a:extLst>
          </p:cNvPr>
          <p:cNvPicPr>
            <a:picLocks noChangeAspect="1"/>
          </p:cNvPicPr>
          <p:nvPr/>
        </p:nvPicPr>
        <p:blipFill>
          <a:blip r:embed="rId3"/>
          <a:stretch>
            <a:fillRect/>
          </a:stretch>
        </p:blipFill>
        <p:spPr>
          <a:xfrm>
            <a:off x="0" y="2137684"/>
            <a:ext cx="9144000" cy="1363604"/>
          </a:xfrm>
          <a:prstGeom prst="rect">
            <a:avLst/>
          </a:prstGeom>
        </p:spPr>
      </p:pic>
      <p:sp>
        <p:nvSpPr>
          <p:cNvPr id="9" name="Google Shape;55;p13">
            <a:extLst>
              <a:ext uri="{FF2B5EF4-FFF2-40B4-BE49-F238E27FC236}">
                <a16:creationId xmlns:a16="http://schemas.microsoft.com/office/drawing/2014/main" id="{6FB2A4E9-A9AB-4B83-800B-D5BFDD4A6B7F}"/>
              </a:ext>
            </a:extLst>
          </p:cNvPr>
          <p:cNvSpPr txBox="1"/>
          <p:nvPr/>
        </p:nvSpPr>
        <p:spPr>
          <a:xfrm>
            <a:off x="4656000" y="4620300"/>
            <a:ext cx="4488000" cy="5232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endParaRPr sz="1100" dirty="0">
              <a:solidFill>
                <a:schemeClr val="dk1"/>
              </a:solidFill>
            </a:endParaRPr>
          </a:p>
          <a:p>
            <a:pPr marL="0" lvl="0" indent="0" algn="r" rtl="0">
              <a:lnSpc>
                <a:spcPct val="100000"/>
              </a:lnSpc>
              <a:spcBef>
                <a:spcPts val="0"/>
              </a:spcBef>
              <a:spcAft>
                <a:spcPts val="0"/>
              </a:spcAft>
              <a:buNone/>
            </a:pPr>
            <a:r>
              <a:rPr lang="en" sz="1100" dirty="0">
                <a:solidFill>
                  <a:schemeClr val="dk1"/>
                </a:solidFill>
                <a:hlinkClick r:id="rId4"/>
              </a:rPr>
              <a:t>Query selengkapnya dapat dilihat disini</a:t>
            </a:r>
            <a:endParaRPr sz="1100" dirty="0">
              <a:solidFill>
                <a:schemeClr val="dk1"/>
              </a:solidFill>
            </a:endParaRPr>
          </a:p>
        </p:txBody>
      </p:sp>
    </p:spTree>
    <p:extLst>
      <p:ext uri="{BB962C8B-B14F-4D97-AF65-F5344CB8AC3E}">
        <p14:creationId xmlns:p14="http://schemas.microsoft.com/office/powerpoint/2010/main" val="214154763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848</Words>
  <Application>Microsoft Office PowerPoint</Application>
  <PresentationFormat>On-screen Show (16:9)</PresentationFormat>
  <Paragraphs>66</Paragraphs>
  <Slides>15</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Dosis</vt:lpstr>
      <vt:lpstr>-apple-system</vt:lpstr>
      <vt:lpstr>Simple Light</vt:lpstr>
      <vt:lpstr>Simple Light</vt:lpstr>
      <vt:lpstr>Analyzing eCommerce Business Performance with SQL</vt:lpstr>
      <vt:lpstr>Overview</vt:lpstr>
      <vt:lpstr>Data Preparation</vt:lpstr>
      <vt:lpstr>Data Preparation</vt:lpstr>
      <vt:lpstr>Annual Customer Activity Growth Analysis</vt:lpstr>
      <vt:lpstr>Annual Customer Activity Growth Analysis</vt:lpstr>
      <vt:lpstr>Annual Customer Activity Growth Analysis</vt:lpstr>
      <vt:lpstr>Annual Customer Activity Growth Analysis</vt:lpstr>
      <vt:lpstr>Annual Product Category Quality Analysis</vt:lpstr>
      <vt:lpstr>Annual Product Category Quality Analysis</vt:lpstr>
      <vt:lpstr>Annual Product Category Quality Analysis</vt:lpstr>
      <vt:lpstr>Annual Product Category Quality Analysis</vt:lpstr>
      <vt:lpstr>Analysis of Annual Payment Type Usage </vt:lpstr>
      <vt:lpstr>Analysis of Annual Payment Type Usage </vt:lpstr>
      <vt:lpstr>Analysis of Annual Payment Type Usage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eCommerce Business Performance with SQL</dc:title>
  <dc:creator>Jacky</dc:creator>
  <cp:lastModifiedBy>Jacky</cp:lastModifiedBy>
  <cp:revision>5</cp:revision>
  <dcterms:modified xsi:type="dcterms:W3CDTF">2023-05-28T09:06:19Z</dcterms:modified>
</cp:coreProperties>
</file>