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Fira Sans Extra Condensed Medium"/>
      <p:regular r:id="rId40"/>
      <p:bold r:id="rId41"/>
      <p:italic r:id="rId42"/>
      <p:boldItalic r:id="rId43"/>
    </p:embeddedFont>
    <p:embeddedFont>
      <p:font typeface="Fira Sans Extra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hD6s5DVZXFG/p1JYj9s1gifAP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regular.fntdata"/><Relationship Id="rId20" Type="http://schemas.openxmlformats.org/officeDocument/2006/relationships/slide" Target="slides/slide16.xml"/><Relationship Id="rId42" Type="http://schemas.openxmlformats.org/officeDocument/2006/relationships/font" Target="fonts/FiraSansExtraCondensedMedium-italic.fntdata"/><Relationship Id="rId41" Type="http://schemas.openxmlformats.org/officeDocument/2006/relationships/font" Target="fonts/FiraSansExtraCondensedMedium-bold.fntdata"/><Relationship Id="rId22" Type="http://schemas.openxmlformats.org/officeDocument/2006/relationships/slide" Target="slides/slide18.xml"/><Relationship Id="rId44" Type="http://schemas.openxmlformats.org/officeDocument/2006/relationships/font" Target="fonts/FiraSansExtraCondensed-regular.fntdata"/><Relationship Id="rId21" Type="http://schemas.openxmlformats.org/officeDocument/2006/relationships/slide" Target="slides/slide17.xml"/><Relationship Id="rId43" Type="http://schemas.openxmlformats.org/officeDocument/2006/relationships/font" Target="fonts/FiraSansExtraCondensedMedium-boldItalic.fntdata"/><Relationship Id="rId24" Type="http://schemas.openxmlformats.org/officeDocument/2006/relationships/slide" Target="slides/slide20.xml"/><Relationship Id="rId46" Type="http://schemas.openxmlformats.org/officeDocument/2006/relationships/font" Target="fonts/FiraSansExtraCondensed-italic.fntdata"/><Relationship Id="rId23" Type="http://schemas.openxmlformats.org/officeDocument/2006/relationships/slide" Target="slides/slide19.xml"/><Relationship Id="rId45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FiraSansExtraCondensed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10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Churn / no churn, gunakan persentase churn rate masing-masing kategori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Gunakan presentase pada setiap kategori. Buat visualisasi tenure vs churn dengan barchart atau kategori, atau kdeplot. Gunakan barchart yg lebih bagus disbanding template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Karena churn dapat dipengaruhi oleh usia customer, menambahkan fitur umur dapat membantu model untuk memprediksi churn dengan lebih baik.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Frekuensi penggunaan aplikasi oleh customer dapat memberikan insight tentang seberapa sering customer menggunakan layanan yang ditawarkan oleh perusahaan. Jika frekuensi penggunaan rendah, maka kemungkinan customer akan churn lebih besar.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memprediksi churn, seperti tren waktu atau efek musiman.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 memahami tingkat kepuasan pelanggan, perusahaan dapat secara proaktif mengidentifikasi dan mengatasi masalah yang mungkin mendorong churn pelanggan.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Berapa lama customer dalam menggunakan layanan, customer yang lama cenderung akan lebih bertahan daripada pengguna baru.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Tulisan-tulisan detail bisa di letakkan di appendix saja, highlight metode yg digunakan saja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missing value di 7 kolom menggunakan imputer (median) pada Train dan Test set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 819 baris duplikat pada Train, Drop 45 baris duplikat pada test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outlier dengan cara drop 364 baris hanya pada train set</a:t>
            </a:r>
            <a:endParaRPr sz="9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Melakukan transformasi dan Scaling pada fitur numerik train dan test 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Melakukan encoding (LabelEncoder dan Ordinal Encoder) pada train dan test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Handle Imbalance menggunakan SMOTE hanya pada train set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Kami menggunakan metrics ROC AUC untuk mengoptimalkan estimator kami, Metrics model ini dipilih karena data pada Churn Prediction bersifat </a:t>
            </a:r>
            <a:r>
              <a:rPr b="1"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imbalance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ROC AUC direkomendasikan karena dapat mengoptimalkan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positive rate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 positive rate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Hal ini penting karena kita membutuhkan keyakinan pada hasil prediksi yang diinginkan yaitu </a:t>
            </a:r>
            <a:r>
              <a:rPr b="1" i="1" lang="en" sz="1200">
                <a:solidFill>
                  <a:schemeClr val="dk1"/>
                </a:solidFill>
              </a:rPr>
              <a:t>positive class predictions (churn) </a:t>
            </a:r>
            <a:r>
              <a:rPr lang="en" sz="1200">
                <a:solidFill>
                  <a:schemeClr val="dk1"/>
                </a:solidFill>
              </a:rPr>
              <a:t>tepat</a:t>
            </a:r>
            <a:r>
              <a:rPr b="1" i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saat mengambil tindakan retensi.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Tidak boleh di tulis 0 1 , lebih baik churn, no churn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Belum diganti deg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Day since last order di check lagi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Dijelaskan dari datanya , berapa di fitur-fitur terkaitnya.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Menambahkan data profitabilitas dari data lain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Buat separasi / panah antara univariate dan multivariate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9"/>
          <p:cNvSpPr txBox="1"/>
          <p:nvPr>
            <p:ph idx="1" type="subTitle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438" y="4464425"/>
            <a:ext cx="483525" cy="5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8"/>
          <p:cNvSpPr txBox="1"/>
          <p:nvPr/>
        </p:nvSpPr>
        <p:spPr>
          <a:xfrm>
            <a:off x="5962850" y="4606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 Project Rakamin Batch 29</a:t>
            </a:r>
            <a:endParaRPr b="0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438" y="4464425"/>
            <a:ext cx="483525" cy="539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curly.com/content/churn-rate-guide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E- Commerce Churn Prediction 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57175" y="3477875"/>
            <a:ext cx="3338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</a:rPr>
              <a:t>By Transfourmers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429232" y="2833908"/>
            <a:ext cx="2402283" cy="251053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 flipH="1" rot="10800000">
            <a:off x="5990725" y="3577682"/>
            <a:ext cx="1277449" cy="667643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499858" y="4111296"/>
            <a:ext cx="2251729" cy="148826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4572025" y="883378"/>
            <a:ext cx="4114727" cy="2880142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25" y="883378"/>
            <a:ext cx="4114727" cy="2480430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552274" y="3430796"/>
            <a:ext cx="150665" cy="150609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572025" y="883378"/>
            <a:ext cx="4114727" cy="2480430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617028" y="1504402"/>
            <a:ext cx="2022972" cy="1340658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782472" y="1881888"/>
            <a:ext cx="1054322" cy="814417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828961" y="1928377"/>
            <a:ext cx="961348" cy="721443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875450" y="1976705"/>
            <a:ext cx="868373" cy="626685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847579" y="2289084"/>
            <a:ext cx="924113" cy="56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068820" y="1900506"/>
            <a:ext cx="56" cy="736325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6550435" y="1900506"/>
            <a:ext cx="56" cy="736325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308680" y="1900506"/>
            <a:ext cx="56" cy="736325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617028" y="2649848"/>
            <a:ext cx="2022972" cy="195257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rgbClr val="C9D6D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899995" y="1788910"/>
            <a:ext cx="548537" cy="1056162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950219" y="1770348"/>
            <a:ext cx="448150" cy="1076562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6996708" y="1816781"/>
            <a:ext cx="355175" cy="981804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5617028" y="2103128"/>
            <a:ext cx="2026706" cy="148826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950219" y="2343043"/>
            <a:ext cx="448150" cy="92974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6978090" y="2376488"/>
            <a:ext cx="115326" cy="20512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5617028" y="1575083"/>
            <a:ext cx="2022972" cy="167387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5561230" y="1504402"/>
            <a:ext cx="2134563" cy="197152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6052098" y="1242246"/>
            <a:ext cx="1156549" cy="360749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6037221" y="1231098"/>
            <a:ext cx="1180685" cy="383101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429232" y="1770348"/>
            <a:ext cx="2398548" cy="260362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7372301" y="1770348"/>
            <a:ext cx="455563" cy="260362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7143590" y="1770348"/>
            <a:ext cx="364484" cy="260362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914879" y="1770348"/>
            <a:ext cx="273349" cy="260362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686168" y="1770348"/>
            <a:ext cx="182270" cy="260362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388670" y="1770348"/>
            <a:ext cx="182270" cy="260362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068820" y="1770348"/>
            <a:ext cx="273405" cy="260362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749026" y="1770348"/>
            <a:ext cx="364484" cy="260362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429232" y="1770348"/>
            <a:ext cx="455563" cy="260362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427337" y="2030664"/>
            <a:ext cx="161813" cy="146931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89101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749026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08951" y="2030664"/>
            <a:ext cx="159918" cy="14693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068820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228745" y="2030664"/>
            <a:ext cx="161813" cy="146931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388670" y="2030664"/>
            <a:ext cx="161813" cy="146931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550435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710360" y="2030664"/>
            <a:ext cx="159918" cy="14693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870229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030154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190079" y="2030664"/>
            <a:ext cx="161813" cy="146931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349948" y="2030664"/>
            <a:ext cx="161869" cy="146931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7511768" y="2030664"/>
            <a:ext cx="159918" cy="14693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671638" y="2030664"/>
            <a:ext cx="159974" cy="14693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943103" y="2748344"/>
            <a:ext cx="245535" cy="245535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100">
                <a:solidFill>
                  <a:schemeClr val="accent2"/>
                </a:solidFill>
              </a:rPr>
              <a:t>Transfourmarket</a:t>
            </a:r>
            <a:endParaRPr sz="1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216850" y="143150"/>
            <a:ext cx="7543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Exploratory Data Analysis (EDA) - </a:t>
            </a:r>
            <a:r>
              <a:rPr lang="en" sz="2400">
                <a:solidFill>
                  <a:schemeClr val="accent1"/>
                </a:solidFill>
              </a:rPr>
              <a:t>Multivariate Analysis</a:t>
            </a:r>
            <a:endParaRPr b="1" sz="3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00" y="861950"/>
            <a:ext cx="5776275" cy="3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/>
          <p:nvPr/>
        </p:nvSpPr>
        <p:spPr>
          <a:xfrm>
            <a:off x="1550675" y="1160625"/>
            <a:ext cx="308100" cy="1680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6143375" y="994625"/>
            <a:ext cx="294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 (Churn) memiliki korelasi negatif dengan Tenure</a:t>
            </a:r>
            <a:endParaRPr b="0" i="0" sz="10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OrderCount</a:t>
            </a:r>
            <a:r>
              <a:rPr b="0" i="0" lang="en" sz="10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memiliki korelasi yang tinggi dengan </a:t>
            </a: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CouponUsed</a:t>
            </a:r>
            <a:endParaRPr b="0" i="0" sz="10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Arial"/>
              <a:buChar char="●"/>
            </a:pP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TotalSpending</a:t>
            </a:r>
            <a:r>
              <a:rPr b="0" i="0" lang="en" sz="10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juga memilki korelasi yang tinggi dengan </a:t>
            </a: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OrderCount</a:t>
            </a:r>
            <a:r>
              <a:rPr b="0" i="0" lang="en" sz="10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0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AverageOrderAmount</a:t>
            </a:r>
            <a:r>
              <a:rPr b="0" i="0" lang="en" sz="10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memiliki korelasi tinggi dengan </a:t>
            </a: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OrderAmuntHikeFromlastyear</a:t>
            </a:r>
            <a:r>
              <a:rPr b="0" i="0" lang="en" sz="10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3924775" y="2610575"/>
            <a:ext cx="308100" cy="168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4151825" y="3043025"/>
            <a:ext cx="308100" cy="1680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3669475" y="3167425"/>
            <a:ext cx="308100" cy="168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2179225" y="1988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Business Insight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3245263" y="1286564"/>
            <a:ext cx="3105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via mobile phone merupakan yang paling disukai oleh pengguna, namun memiliki tingkat churn yang paling tinggi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7680719" y="1549161"/>
            <a:ext cx="135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b="0"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1327775" y="3355500"/>
            <a:ext cx="3316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didominasi oleh jenis kelamin pria, Namun, dominasi jumlah customer pria diikuti juga dengan tingginya tingkat churn.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457200" y="3520300"/>
            <a:ext cx="3447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6822644" y="3984835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b="0"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2524"/>
          <a:stretch/>
        </p:blipFill>
        <p:spPr>
          <a:xfrm>
            <a:off x="1001750" y="634675"/>
            <a:ext cx="6469750" cy="40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2179225" y="1988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Business Insight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4192275" y="1583851"/>
            <a:ext cx="3105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via mobile phone memiliki tingkat churn yang paling tinggi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8399569" y="1546286"/>
            <a:ext cx="135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b="0"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-872900" y="3396350"/>
            <a:ext cx="3447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6822644" y="3984835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b="0"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52" name="Google Shape;252;p12"/>
          <p:cNvGrpSpPr/>
          <p:nvPr/>
        </p:nvGrpSpPr>
        <p:grpSpPr>
          <a:xfrm>
            <a:off x="1361058" y="3780861"/>
            <a:ext cx="373932" cy="371859"/>
            <a:chOff x="7267200" y="2254848"/>
            <a:chExt cx="482058" cy="524114"/>
          </a:xfrm>
        </p:grpSpPr>
        <p:sp>
          <p:nvSpPr>
            <p:cNvPr id="253" name="Google Shape;253;p12"/>
            <p:cNvSpPr/>
            <p:nvPr/>
          </p:nvSpPr>
          <p:spPr>
            <a:xfrm>
              <a:off x="7267200" y="2378951"/>
              <a:ext cx="482058" cy="89593"/>
            </a:xfrm>
            <a:custGeom>
              <a:rect b="b" l="l" r="r" t="t"/>
              <a:pathLst>
                <a:path extrusionOk="0" h="3106" w="16712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12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255" name="Google Shape;255;p12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rect b="b" l="l" r="r" t="t"/>
                <a:pathLst>
                  <a:path extrusionOk="0" h="10723" w="1172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rect b="b" l="l" r="r" t="t"/>
                <a:pathLst>
                  <a:path extrusionOk="0" h="13865" w="222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2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rect b="b" l="l" r="r" t="t"/>
                <a:pathLst>
                  <a:path extrusionOk="0" h="4121" w="4696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rect b="b" l="l" r="r" t="t"/>
                <a:pathLst>
                  <a:path extrusionOk="0" h="1" w="38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rect b="b" l="l" r="r" t="t"/>
                <a:pathLst>
                  <a:path extrusionOk="0" h="3381" w="5325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2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rect b="b" l="l" r="r" t="t"/>
                <a:pathLst>
                  <a:path extrusionOk="0" h="1221" w="2072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2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rect b="b" l="l" r="r" t="t"/>
                <a:pathLst>
                  <a:path extrusionOk="0" h="3381" w="5325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rect b="b" l="l" r="r" t="t"/>
                <a:pathLst>
                  <a:path extrusionOk="0" h="4121" w="4733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rect b="b" l="l" r="r" t="t"/>
                <a:pathLst>
                  <a:path extrusionOk="0" h="10723" w="12866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5" name="Google Shape;265;p12"/>
          <p:cNvSpPr txBox="1"/>
          <p:nvPr/>
        </p:nvSpPr>
        <p:spPr>
          <a:xfrm>
            <a:off x="4086675" y="1463625"/>
            <a:ext cx="3316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dengan marital status single memiliki loyalitas yang kurang stabil dibandingkan dengan yang lain.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2088675" y="3465613"/>
            <a:ext cx="3447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6822644" y="3984835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b="0"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125" y="572683"/>
            <a:ext cx="5450087" cy="41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/>
          <p:nvPr/>
        </p:nvSpPr>
        <p:spPr>
          <a:xfrm>
            <a:off x="3171025" y="3371150"/>
            <a:ext cx="1214700" cy="997800"/>
          </a:xfrm>
          <a:prstGeom prst="rect">
            <a:avLst/>
          </a:prstGeom>
          <a:noFill/>
          <a:ln cap="flat" cmpd="sng" w="28575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125" y="1421800"/>
            <a:ext cx="7503200" cy="2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5241200" y="1202900"/>
            <a:ext cx="26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MISSING, INVALID VALUES &amp;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FEATURES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4726200" y="2173350"/>
            <a:ext cx="3960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Kita handle nilai kosong pada kolom Tenure, WarehouseToHome, HourSpendOnApp, OrderAmountHikeFromlastYear, CouponUsed, OrderCount, DaySinceLastOrder,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Kita menseleksi fitur yang kurang relevan seperti CustomerID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Kita drop fitur yang tidak dapat dipakai dalam model seperti CouponUsed,TotalSpending, dan AverageAmountOrder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4"/>
          <p:cNvSpPr/>
          <p:nvPr/>
        </p:nvSpPr>
        <p:spPr>
          <a:xfrm flipH="1">
            <a:off x="1059779" y="1927883"/>
            <a:ext cx="1298169" cy="1626680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 flipH="1">
            <a:off x="1246457" y="2486835"/>
            <a:ext cx="931724" cy="404726"/>
          </a:xfrm>
          <a:custGeom>
            <a:rect b="b" l="l" r="r" t="t"/>
            <a:pathLst>
              <a:path extrusionOk="0" h="13744" w="3596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 flipH="1">
            <a:off x="1760696" y="1927883"/>
            <a:ext cx="597251" cy="1626680"/>
          </a:xfrm>
          <a:custGeom>
            <a:rect b="b" l="l" r="r" t="t"/>
            <a:pathLst>
              <a:path extrusionOk="0" h="55240" w="23051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 flipH="1">
            <a:off x="1797868" y="2013345"/>
            <a:ext cx="88172" cy="100210"/>
          </a:xfrm>
          <a:custGeom>
            <a:rect b="b" l="l" r="r" t="t"/>
            <a:pathLst>
              <a:path extrusionOk="0" h="3403" w="3403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 flipH="1">
            <a:off x="1487563" y="2013345"/>
            <a:ext cx="88198" cy="100210"/>
          </a:xfrm>
          <a:custGeom>
            <a:rect b="b" l="l" r="r" t="t"/>
            <a:pathLst>
              <a:path extrusionOk="0" h="3403" w="3404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 flipH="1">
            <a:off x="1531667" y="1739258"/>
            <a:ext cx="310298" cy="324188"/>
          </a:xfrm>
          <a:custGeom>
            <a:rect b="b" l="l" r="r" t="t"/>
            <a:pathLst>
              <a:path extrusionOk="0" fill="none" h="11009" w="11976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 flipH="1">
            <a:off x="3211881" y="1927883"/>
            <a:ext cx="1298169" cy="1626680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3531657" y="2424608"/>
            <a:ext cx="726024" cy="491508"/>
          </a:xfrm>
          <a:custGeom>
            <a:rect b="b" l="l" r="r" t="t"/>
            <a:pathLst>
              <a:path extrusionOk="0" h="16691" w="28021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 flipH="1">
            <a:off x="3633244" y="2468841"/>
            <a:ext cx="299312" cy="278456"/>
          </a:xfrm>
          <a:custGeom>
            <a:rect b="b" l="l" r="r" t="t"/>
            <a:pathLst>
              <a:path extrusionOk="0" h="9456" w="11552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 flipH="1">
            <a:off x="3211867" y="1927883"/>
            <a:ext cx="597251" cy="1626680"/>
          </a:xfrm>
          <a:custGeom>
            <a:rect b="b" l="l" r="r" t="t"/>
            <a:pathLst>
              <a:path extrusionOk="0" h="55240" w="23051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 flipH="1">
            <a:off x="3683765" y="2013345"/>
            <a:ext cx="88172" cy="100210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 flipH="1">
            <a:off x="3994043" y="2013345"/>
            <a:ext cx="88172" cy="100210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 flipH="1">
            <a:off x="3727843" y="1739258"/>
            <a:ext cx="310298" cy="324188"/>
          </a:xfrm>
          <a:custGeom>
            <a:rect b="b" l="l" r="r" t="t"/>
            <a:pathLst>
              <a:path extrusionOk="0" fill="none" h="11009" w="11976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 flipH="1">
            <a:off x="1961239" y="1708807"/>
            <a:ext cx="1648213" cy="2064800"/>
          </a:xfrm>
          <a:custGeom>
            <a:rect b="b" l="l" r="r" t="t"/>
            <a:pathLst>
              <a:path extrusionOk="0" h="70118" w="63613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 flipH="1">
            <a:off x="2925780" y="1794270"/>
            <a:ext cx="146081" cy="166025"/>
          </a:xfrm>
          <a:custGeom>
            <a:rect b="b" l="l" r="r" t="t"/>
            <a:pathLst>
              <a:path extrusionOk="0" h="5638" w="5638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 flipH="1">
            <a:off x="2497064" y="1793298"/>
            <a:ext cx="147842" cy="167998"/>
          </a:xfrm>
          <a:custGeom>
            <a:rect b="b" l="l" r="r" t="t"/>
            <a:pathLst>
              <a:path extrusionOk="0" h="5705" w="5706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 flipH="1">
            <a:off x="2570552" y="1369902"/>
            <a:ext cx="428707" cy="506880"/>
          </a:xfrm>
          <a:custGeom>
            <a:rect b="b" l="l" r="r" t="t"/>
            <a:pathLst>
              <a:path extrusionOk="0" fill="none" h="17213" w="16546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/>
          <p:nvPr/>
        </p:nvSpPr>
        <p:spPr>
          <a:xfrm flipH="1">
            <a:off x="2428724" y="2173403"/>
            <a:ext cx="747944" cy="352457"/>
          </a:xfrm>
          <a:custGeom>
            <a:rect b="b" l="l" r="r" t="t"/>
            <a:pathLst>
              <a:path extrusionOk="0" h="11969" w="28867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 flipH="1">
            <a:off x="2472874" y="2500558"/>
            <a:ext cx="644796" cy="376280"/>
          </a:xfrm>
          <a:custGeom>
            <a:rect b="b" l="l" r="r" t="t"/>
            <a:pathLst>
              <a:path extrusionOk="0" h="12778" w="24886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/>
          <p:nvPr/>
        </p:nvSpPr>
        <p:spPr>
          <a:xfrm flipH="1">
            <a:off x="2472019" y="2826594"/>
            <a:ext cx="644796" cy="406817"/>
          </a:xfrm>
          <a:custGeom>
            <a:rect b="b" l="l" r="r" t="t"/>
            <a:pathLst>
              <a:path extrusionOk="0" h="13815" w="24886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/>
          <p:nvPr/>
        </p:nvSpPr>
        <p:spPr>
          <a:xfrm flipH="1">
            <a:off x="2411520" y="2463246"/>
            <a:ext cx="767506" cy="249538"/>
          </a:xfrm>
          <a:custGeom>
            <a:rect b="b" l="l" r="r" t="t"/>
            <a:pathLst>
              <a:path extrusionOk="0" h="8474" w="29622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Other Important Features</a:t>
            </a:r>
            <a:endParaRPr/>
          </a:p>
        </p:txBody>
      </p:sp>
      <p:sp>
        <p:nvSpPr>
          <p:cNvPr id="309" name="Google Shape;309;p15"/>
          <p:cNvSpPr txBox="1"/>
          <p:nvPr/>
        </p:nvSpPr>
        <p:spPr>
          <a:xfrm flipH="1">
            <a:off x="0" y="952259"/>
            <a:ext cx="3414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5"/>
          <p:cNvSpPr/>
          <p:nvPr/>
        </p:nvSpPr>
        <p:spPr>
          <a:xfrm flipH="1">
            <a:off x="2778964" y="1271700"/>
            <a:ext cx="1167900" cy="464100"/>
          </a:xfrm>
          <a:prstGeom prst="roundRect">
            <a:avLst>
              <a:gd fmla="val 2428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Umur</a:t>
            </a:r>
            <a:endParaRPr b="0" i="0" sz="17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1" name="Google Shape;311;p15"/>
          <p:cNvGrpSpPr/>
          <p:nvPr/>
        </p:nvGrpSpPr>
        <p:grpSpPr>
          <a:xfrm>
            <a:off x="5641289" y="1295550"/>
            <a:ext cx="418967" cy="416400"/>
            <a:chOff x="-4932650" y="2046625"/>
            <a:chExt cx="293025" cy="291250"/>
          </a:xfrm>
        </p:grpSpPr>
        <p:sp>
          <p:nvSpPr>
            <p:cNvPr id="312" name="Google Shape;312;p15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5"/>
          <p:cNvSpPr txBox="1"/>
          <p:nvPr/>
        </p:nvSpPr>
        <p:spPr>
          <a:xfrm flipH="1">
            <a:off x="-583007" y="3229513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5"/>
          <p:cNvSpPr/>
          <p:nvPr/>
        </p:nvSpPr>
        <p:spPr>
          <a:xfrm flipH="1">
            <a:off x="2779097" y="3205250"/>
            <a:ext cx="1221300" cy="464100"/>
          </a:xfrm>
          <a:prstGeom prst="roundRect">
            <a:avLst>
              <a:gd fmla="val 2223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 Review</a:t>
            </a:r>
            <a:endParaRPr b="0" i="0" sz="17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5641861" y="3229516"/>
            <a:ext cx="417823" cy="415542"/>
            <a:chOff x="-2571737" y="2764550"/>
            <a:chExt cx="292225" cy="290650"/>
          </a:xfrm>
        </p:grpSpPr>
        <p:sp>
          <p:nvSpPr>
            <p:cNvPr id="317" name="Google Shape;317;p15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15"/>
          <p:cNvSpPr txBox="1"/>
          <p:nvPr/>
        </p:nvSpPr>
        <p:spPr>
          <a:xfrm flipH="1">
            <a:off x="-930032" y="1798325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15"/>
          <p:cNvSpPr/>
          <p:nvPr/>
        </p:nvSpPr>
        <p:spPr>
          <a:xfrm flipH="1">
            <a:off x="2778964" y="1916213"/>
            <a:ext cx="1167900" cy="464100"/>
          </a:xfrm>
          <a:prstGeom prst="roundRect">
            <a:avLst>
              <a:gd fmla="val 201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Frekuensi</a:t>
            </a:r>
            <a:endParaRPr b="0" i="0" sz="17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22" name="Google Shape;322;p15"/>
          <p:cNvGrpSpPr/>
          <p:nvPr/>
        </p:nvGrpSpPr>
        <p:grpSpPr>
          <a:xfrm flipH="1">
            <a:off x="5642415" y="1939365"/>
            <a:ext cx="416715" cy="417794"/>
            <a:chOff x="-1333200" y="2770450"/>
            <a:chExt cx="291450" cy="292225"/>
          </a:xfrm>
        </p:grpSpPr>
        <p:sp>
          <p:nvSpPr>
            <p:cNvPr id="323" name="Google Shape;323;p15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5"/>
          <p:cNvSpPr txBox="1"/>
          <p:nvPr/>
        </p:nvSpPr>
        <p:spPr>
          <a:xfrm flipH="1">
            <a:off x="457193" y="2582750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5"/>
          <p:cNvSpPr/>
          <p:nvPr/>
        </p:nvSpPr>
        <p:spPr>
          <a:xfrm flipH="1">
            <a:off x="2778964" y="2560725"/>
            <a:ext cx="1167900" cy="464100"/>
          </a:xfrm>
          <a:prstGeom prst="roundRect">
            <a:avLst>
              <a:gd fmla="val 283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Tanggal</a:t>
            </a:r>
            <a:endParaRPr b="0" i="0" sz="17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27" name="Google Shape;327;p15"/>
          <p:cNvGrpSpPr/>
          <p:nvPr/>
        </p:nvGrpSpPr>
        <p:grpSpPr>
          <a:xfrm>
            <a:off x="5640163" y="2582752"/>
            <a:ext cx="421219" cy="420046"/>
            <a:chOff x="-3854375" y="2405000"/>
            <a:chExt cx="294600" cy="293800"/>
          </a:xfrm>
        </p:grpSpPr>
        <p:sp>
          <p:nvSpPr>
            <p:cNvPr id="328" name="Google Shape;328;p15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5"/>
          <p:cNvSpPr txBox="1"/>
          <p:nvPr/>
        </p:nvSpPr>
        <p:spPr>
          <a:xfrm flipH="1">
            <a:off x="374193" y="3950675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15"/>
          <p:cNvSpPr/>
          <p:nvPr/>
        </p:nvSpPr>
        <p:spPr>
          <a:xfrm flipH="1">
            <a:off x="2778964" y="3849750"/>
            <a:ext cx="1167900" cy="464100"/>
          </a:xfrm>
          <a:prstGeom prst="roundRect">
            <a:avLst>
              <a:gd fmla="val 2223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Tanggal Registras</a:t>
            </a:r>
            <a:r>
              <a:rPr b="0" i="0" lang="en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</a:t>
            </a:r>
            <a:endParaRPr b="0" i="0" sz="17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32" name="Google Shape;332;p15"/>
          <p:cNvGrpSpPr/>
          <p:nvPr/>
        </p:nvGrpSpPr>
        <p:grpSpPr>
          <a:xfrm>
            <a:off x="5643639" y="3887011"/>
            <a:ext cx="414267" cy="389578"/>
            <a:chOff x="-4211975" y="2783850"/>
            <a:chExt cx="291450" cy="274100"/>
          </a:xfrm>
        </p:grpSpPr>
        <p:sp>
          <p:nvSpPr>
            <p:cNvPr id="333" name="Google Shape;333;p15"/>
            <p:cNvSpPr/>
            <p:nvPr/>
          </p:nvSpPr>
          <p:spPr>
            <a:xfrm>
              <a:off x="-4211975" y="2937125"/>
              <a:ext cx="291450" cy="120825"/>
            </a:xfrm>
            <a:custGeom>
              <a:rect b="b" l="l" r="r" t="t"/>
              <a:pathLst>
                <a:path extrusionOk="0" h="4833" w="11658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-4109575" y="2783850"/>
              <a:ext cx="153625" cy="154400"/>
            </a:xfrm>
            <a:custGeom>
              <a:rect b="b" l="l" r="r" t="t"/>
              <a:pathLst>
                <a:path extrusionOk="0" h="6176" w="6145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-4074925" y="281850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15"/>
          <p:cNvCxnSpPr/>
          <p:nvPr/>
        </p:nvCxnSpPr>
        <p:spPr>
          <a:xfrm>
            <a:off x="3946856" y="1503750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37" name="Google Shape;337;p15"/>
          <p:cNvCxnSpPr/>
          <p:nvPr/>
        </p:nvCxnSpPr>
        <p:spPr>
          <a:xfrm>
            <a:off x="3946856" y="2148263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38" name="Google Shape;338;p15"/>
          <p:cNvCxnSpPr/>
          <p:nvPr/>
        </p:nvCxnSpPr>
        <p:spPr>
          <a:xfrm>
            <a:off x="3946856" y="2792775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39" name="Google Shape;339;p15"/>
          <p:cNvCxnSpPr/>
          <p:nvPr/>
        </p:nvCxnSpPr>
        <p:spPr>
          <a:xfrm>
            <a:off x="3946856" y="3437288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40" name="Google Shape;340;p15"/>
          <p:cNvCxnSpPr/>
          <p:nvPr/>
        </p:nvCxnSpPr>
        <p:spPr>
          <a:xfrm>
            <a:off x="3946856" y="4081800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16"/>
          <p:cNvCxnSpPr/>
          <p:nvPr/>
        </p:nvCxnSpPr>
        <p:spPr>
          <a:xfrm rot="10800000">
            <a:off x="4447706" y="1774825"/>
            <a:ext cx="1326900" cy="1104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6"/>
          <p:cNvCxnSpPr/>
          <p:nvPr/>
        </p:nvCxnSpPr>
        <p:spPr>
          <a:xfrm flipH="1">
            <a:off x="4447706" y="2885551"/>
            <a:ext cx="1325700" cy="109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6"/>
          <p:cNvCxnSpPr/>
          <p:nvPr/>
        </p:nvCxnSpPr>
        <p:spPr>
          <a:xfrm rot="10800000">
            <a:off x="4447581" y="2877750"/>
            <a:ext cx="132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16"/>
          <p:cNvSpPr/>
          <p:nvPr/>
        </p:nvSpPr>
        <p:spPr>
          <a:xfrm>
            <a:off x="5894725" y="2205040"/>
            <a:ext cx="1739099" cy="1162823"/>
          </a:xfrm>
          <a:custGeom>
            <a:rect b="b" l="l" r="r" t="t"/>
            <a:pathLst>
              <a:path extrusionOk="0" h="46434" w="70652">
                <a:moveTo>
                  <a:pt x="68216" y="1"/>
                </a:moveTo>
                <a:lnTo>
                  <a:pt x="2436" y="1"/>
                </a:lnTo>
                <a:cubicBezTo>
                  <a:pt x="1102" y="1"/>
                  <a:pt x="1" y="1102"/>
                  <a:pt x="1" y="2436"/>
                </a:cubicBezTo>
                <a:lnTo>
                  <a:pt x="1" y="43999"/>
                </a:lnTo>
                <a:cubicBezTo>
                  <a:pt x="1" y="45333"/>
                  <a:pt x="1102" y="46434"/>
                  <a:pt x="2436" y="46434"/>
                </a:cubicBezTo>
                <a:lnTo>
                  <a:pt x="68216" y="46434"/>
                </a:lnTo>
                <a:cubicBezTo>
                  <a:pt x="69551" y="46434"/>
                  <a:pt x="70651" y="45333"/>
                  <a:pt x="70651" y="43999"/>
                </a:cubicBezTo>
                <a:lnTo>
                  <a:pt x="70651" y="2436"/>
                </a:lnTo>
                <a:cubicBezTo>
                  <a:pt x="70651" y="1102"/>
                  <a:pt x="69551" y="1"/>
                  <a:pt x="6821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5985049" y="2326989"/>
            <a:ext cx="1558449" cy="851245"/>
          </a:xfrm>
          <a:custGeom>
            <a:rect b="b" l="l" r="r" t="t"/>
            <a:pathLst>
              <a:path extrusionOk="0" h="33992" w="63313">
                <a:moveTo>
                  <a:pt x="0" y="1"/>
                </a:moveTo>
                <a:lnTo>
                  <a:pt x="63312" y="1"/>
                </a:lnTo>
                <a:lnTo>
                  <a:pt x="63312" y="33992"/>
                </a:lnTo>
                <a:lnTo>
                  <a:pt x="0" y="339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Preprocessing</a:t>
            </a:r>
            <a:endParaRPr b="0" i="0" sz="17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5684183" y="3367778"/>
            <a:ext cx="2160133" cy="103779"/>
          </a:xfrm>
          <a:custGeom>
            <a:rect b="b" l="l" r="r" t="t"/>
            <a:pathLst>
              <a:path extrusionOk="0" h="5005" w="95202">
                <a:moveTo>
                  <a:pt x="82926" y="1"/>
                </a:moveTo>
                <a:lnTo>
                  <a:pt x="12276" y="1"/>
                </a:lnTo>
                <a:lnTo>
                  <a:pt x="0" y="3637"/>
                </a:lnTo>
                <a:lnTo>
                  <a:pt x="47601" y="5005"/>
                </a:lnTo>
                <a:lnTo>
                  <a:pt x="95202" y="3637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5684183" y="3471539"/>
            <a:ext cx="2160133" cy="93390"/>
          </a:xfrm>
          <a:custGeom>
            <a:rect b="b" l="l" r="r" t="t"/>
            <a:pathLst>
              <a:path extrusionOk="0" h="4504" w="95202">
                <a:moveTo>
                  <a:pt x="95202" y="1"/>
                </a:moveTo>
                <a:lnTo>
                  <a:pt x="0" y="1"/>
                </a:lnTo>
                <a:lnTo>
                  <a:pt x="0" y="2736"/>
                </a:lnTo>
                <a:cubicBezTo>
                  <a:pt x="0" y="3703"/>
                  <a:pt x="801" y="4504"/>
                  <a:pt x="1768" y="4504"/>
                </a:cubicBezTo>
                <a:lnTo>
                  <a:pt x="93434" y="4504"/>
                </a:lnTo>
                <a:cubicBezTo>
                  <a:pt x="94401" y="4504"/>
                  <a:pt x="95202" y="3703"/>
                  <a:pt x="95202" y="273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6527793" y="3503899"/>
            <a:ext cx="472953" cy="30927"/>
          </a:xfrm>
          <a:custGeom>
            <a:rect b="b" l="l" r="r" t="t"/>
            <a:pathLst>
              <a:path extrusionOk="0" h="1235" w="19214">
                <a:moveTo>
                  <a:pt x="0" y="0"/>
                </a:moveTo>
                <a:lnTo>
                  <a:pt x="19214" y="0"/>
                </a:lnTo>
                <a:lnTo>
                  <a:pt x="19214" y="1234"/>
                </a:lnTo>
                <a:lnTo>
                  <a:pt x="0" y="12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5687792" y="3443156"/>
            <a:ext cx="2152755" cy="28396"/>
          </a:xfrm>
          <a:custGeom>
            <a:rect b="b" l="l" r="r" t="t"/>
            <a:pathLst>
              <a:path extrusionOk="0" h="1369" w="95202">
                <a:moveTo>
                  <a:pt x="0" y="1"/>
                </a:moveTo>
                <a:lnTo>
                  <a:pt x="95202" y="1"/>
                </a:lnTo>
                <a:lnTo>
                  <a:pt x="95202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6722418" y="3229952"/>
            <a:ext cx="83700" cy="77173"/>
          </a:xfrm>
          <a:custGeom>
            <a:rect b="b" l="l" r="r" t="t"/>
            <a:pathLst>
              <a:path extrusionOk="0" h="1769" w="1769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Train test split</a:t>
            </a:r>
            <a:endParaRPr/>
          </a:p>
        </p:txBody>
      </p:sp>
      <p:grpSp>
        <p:nvGrpSpPr>
          <p:cNvPr id="356" name="Google Shape;356;p16"/>
          <p:cNvGrpSpPr/>
          <p:nvPr/>
        </p:nvGrpSpPr>
        <p:grpSpPr>
          <a:xfrm>
            <a:off x="2061684" y="3589411"/>
            <a:ext cx="783783" cy="783783"/>
            <a:chOff x="619249" y="3514535"/>
            <a:chExt cx="783000" cy="783000"/>
          </a:xfrm>
        </p:grpSpPr>
        <p:sp>
          <p:nvSpPr>
            <p:cNvPr id="357" name="Google Shape;357;p16"/>
            <p:cNvSpPr/>
            <p:nvPr/>
          </p:nvSpPr>
          <p:spPr>
            <a:xfrm>
              <a:off x="772716" y="3668003"/>
              <a:ext cx="476100" cy="47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619249" y="3514535"/>
              <a:ext cx="783000" cy="783000"/>
            </a:xfrm>
            <a:prstGeom prst="pie">
              <a:avLst>
                <a:gd fmla="val 17647423" name="adj1"/>
                <a:gd fmla="val 68069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6"/>
          <p:cNvGrpSpPr/>
          <p:nvPr/>
        </p:nvGrpSpPr>
        <p:grpSpPr>
          <a:xfrm>
            <a:off x="2061684" y="1382872"/>
            <a:ext cx="783783" cy="783783"/>
            <a:chOff x="619249" y="1387727"/>
            <a:chExt cx="783000" cy="783000"/>
          </a:xfrm>
        </p:grpSpPr>
        <p:sp>
          <p:nvSpPr>
            <p:cNvPr id="360" name="Google Shape;360;p16"/>
            <p:cNvSpPr/>
            <p:nvPr/>
          </p:nvSpPr>
          <p:spPr>
            <a:xfrm>
              <a:off x="772716" y="1541195"/>
              <a:ext cx="476100" cy="47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19249" y="1387727"/>
              <a:ext cx="783000" cy="783000"/>
            </a:xfrm>
            <a:prstGeom prst="pie">
              <a:avLst>
                <a:gd fmla="val 0" name="adj1"/>
                <a:gd fmla="val 18207131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3222769" y="3541483"/>
            <a:ext cx="908408" cy="879703"/>
            <a:chOff x="1779174" y="3557856"/>
            <a:chExt cx="907500" cy="878824"/>
          </a:xfrm>
        </p:grpSpPr>
        <p:sp>
          <p:nvSpPr>
            <p:cNvPr id="363" name="Google Shape;363;p16"/>
            <p:cNvSpPr txBox="1"/>
            <p:nvPr/>
          </p:nvSpPr>
          <p:spPr>
            <a:xfrm>
              <a:off x="1779174" y="3973480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 </a:t>
              </a:r>
              <a:endParaRPr b="0" i="0" sz="18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Set</a:t>
              </a:r>
              <a:endParaRPr b="0" i="0" sz="18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1779174" y="3557856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b="0" i="0" sz="30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6"/>
          <p:cNvGrpSpPr/>
          <p:nvPr/>
        </p:nvGrpSpPr>
        <p:grpSpPr>
          <a:xfrm>
            <a:off x="3222769" y="1334924"/>
            <a:ext cx="908408" cy="879703"/>
            <a:chOff x="1779174" y="1339865"/>
            <a:chExt cx="907500" cy="878824"/>
          </a:xfrm>
        </p:grpSpPr>
        <p:sp>
          <p:nvSpPr>
            <p:cNvPr id="366" name="Google Shape;366;p16"/>
            <p:cNvSpPr txBox="1"/>
            <p:nvPr/>
          </p:nvSpPr>
          <p:spPr>
            <a:xfrm>
              <a:off x="1779174" y="1755489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Train Set</a:t>
              </a:r>
              <a:endParaRPr b="0" i="0" sz="18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7" name="Google Shape;367;p16"/>
            <p:cNvSpPr txBox="1"/>
            <p:nvPr/>
          </p:nvSpPr>
          <p:spPr>
            <a:xfrm>
              <a:off x="1779174" y="1339865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b="0" i="0" sz="30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3163225" y="2445050"/>
            <a:ext cx="1044143" cy="879688"/>
            <a:chOff x="1643565" y="2448864"/>
            <a:chExt cx="1043100" cy="878809"/>
          </a:xfrm>
        </p:grpSpPr>
        <p:sp>
          <p:nvSpPr>
            <p:cNvPr id="369" name="Google Shape;369;p16"/>
            <p:cNvSpPr txBox="1"/>
            <p:nvPr/>
          </p:nvSpPr>
          <p:spPr>
            <a:xfrm>
              <a:off x="1643565" y="2864473"/>
              <a:ext cx="1043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Utama</a:t>
              </a:r>
              <a:endParaRPr b="0" i="0" sz="18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0" name="Google Shape;370;p16"/>
            <p:cNvSpPr txBox="1"/>
            <p:nvPr/>
          </p:nvSpPr>
          <p:spPr>
            <a:xfrm>
              <a:off x="1643565" y="2448864"/>
              <a:ext cx="1043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100%</a:t>
              </a:r>
              <a:endParaRPr b="0" i="0" sz="30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71" name="Google Shape;371;p16"/>
          <p:cNvSpPr/>
          <p:nvPr/>
        </p:nvSpPr>
        <p:spPr>
          <a:xfrm>
            <a:off x="2061625" y="2571750"/>
            <a:ext cx="783900" cy="78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type="title"/>
          </p:nvPr>
        </p:nvSpPr>
        <p:spPr>
          <a:xfrm>
            <a:off x="2405538" y="557350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2093975" y="1286550"/>
            <a:ext cx="1604887" cy="823558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2175706" y="2190645"/>
            <a:ext cx="1330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Handle Missing Value</a:t>
            </a:r>
            <a:endParaRPr b="0" i="0" sz="15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5334451" y="1286550"/>
            <a:ext cx="1603397" cy="823558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5451044" y="2173744"/>
            <a:ext cx="1404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Handle Outliers</a:t>
            </a:r>
            <a:endParaRPr b="0" i="0" sz="15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3713443" y="1286550"/>
            <a:ext cx="1604937" cy="823558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3823124" y="2241252"/>
            <a:ext cx="1404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Handle Duplicated</a:t>
            </a:r>
            <a:endParaRPr b="0" i="0" sz="15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2125647" y="2947363"/>
            <a:ext cx="1593417" cy="805461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2091477" y="3881239"/>
            <a:ext cx="151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Transformation &amp; Standardization</a:t>
            </a:r>
            <a:endParaRPr b="0" i="0" sz="15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3720252" y="2947363"/>
            <a:ext cx="1593417" cy="805461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5308428" y="2947528"/>
            <a:ext cx="1593417" cy="805461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5402566" y="3881229"/>
            <a:ext cx="1404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Handle Imbalance</a:t>
            </a:r>
            <a:endParaRPr b="0" i="0" sz="1500" u="none" cap="none" strike="noStrike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3814384" y="3881229"/>
            <a:ext cx="1404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Label Encoding</a:t>
            </a:r>
            <a:endParaRPr b="0" i="0" sz="15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89" name="Google Shape;389;p17"/>
          <p:cNvPicPr preferRelativeResize="0"/>
          <p:nvPr/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5872647" y="1463573"/>
            <a:ext cx="488237" cy="48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7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2630597" y="1486087"/>
            <a:ext cx="424436" cy="4244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17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4245454" y="1461575"/>
            <a:ext cx="488224" cy="48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326736" y="3112295"/>
            <a:ext cx="477487" cy="47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7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2729267" y="3112295"/>
            <a:ext cx="477487" cy="47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5918464" y="3111323"/>
            <a:ext cx="477481" cy="47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7"/>
          <p:cNvSpPr txBox="1"/>
          <p:nvPr/>
        </p:nvSpPr>
        <p:spPr>
          <a:xfrm>
            <a:off x="3769831" y="2541565"/>
            <a:ext cx="15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5360960" y="2540881"/>
            <a:ext cx="15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1988063" y="4288433"/>
            <a:ext cx="16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3761079" y="4288433"/>
            <a:ext cx="1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5279438" y="4288433"/>
            <a:ext cx="1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8" y="817675"/>
            <a:ext cx="3689851" cy="24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8"/>
          <p:cNvSpPr txBox="1"/>
          <p:nvPr/>
        </p:nvSpPr>
        <p:spPr>
          <a:xfrm>
            <a:off x="496425" y="3087825"/>
            <a:ext cx="3525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Predict variable (desired target): y — has the customer churned? (binary: “1”, means “Yes”, “0” means “No)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881225" y="3636525"/>
            <a:ext cx="3266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“customer churn is bad”, and “customer retention is good”.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18"/>
          <p:cNvSpPr txBox="1"/>
          <p:nvPr/>
        </p:nvSpPr>
        <p:spPr>
          <a:xfrm>
            <a:off x="1161825" y="4185225"/>
            <a:ext cx="285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true positive rate — did not want model to miss ‘true churners’.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5575" y="1013575"/>
            <a:ext cx="3133301" cy="23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8"/>
          <p:cNvSpPr txBox="1"/>
          <p:nvPr/>
        </p:nvSpPr>
        <p:spPr>
          <a:xfrm>
            <a:off x="4688625" y="3620025"/>
            <a:ext cx="4027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ROC AUC direkomendasikan karena dapat mengoptimalkan </a:t>
            </a:r>
            <a:r>
              <a:rPr b="0" i="1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positive rate 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 </a:t>
            </a:r>
            <a:r>
              <a:rPr b="0" i="1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 positive rate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2938650" y="144975"/>
            <a:ext cx="32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834500" y="2325450"/>
            <a:ext cx="9201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7766700" y="1036725"/>
            <a:ext cx="9201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457200" y="1141674"/>
            <a:ext cx="8424551" cy="2744993"/>
            <a:chOff x="457200" y="1141674"/>
            <a:chExt cx="8424551" cy="2744993"/>
          </a:xfrm>
        </p:grpSpPr>
        <p:pic>
          <p:nvPicPr>
            <p:cNvPr id="419" name="Google Shape;41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1141674"/>
              <a:ext cx="8424551" cy="2744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9"/>
            <p:cNvSpPr/>
            <p:nvPr/>
          </p:nvSpPr>
          <p:spPr>
            <a:xfrm>
              <a:off x="7858125" y="2354550"/>
              <a:ext cx="828600" cy="188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0.99</a:t>
              </a:r>
              <a:endParaRPr b="1" i="0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People Behind The Project 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690913" y="3570575"/>
            <a:ext cx="1762125" cy="1145025"/>
          </a:xfrm>
          <a:custGeom>
            <a:rect b="b" l="l" r="r" t="t"/>
            <a:pathLst>
              <a:path extrusionOk="0" h="45801" w="70485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505375" y="4636350"/>
            <a:ext cx="2133200" cy="97575"/>
          </a:xfrm>
          <a:custGeom>
            <a:rect b="b" l="l" r="r" t="t"/>
            <a:pathLst>
              <a:path extrusionOk="0" h="3903" w="85328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505375" y="4636350"/>
            <a:ext cx="2133200" cy="49225"/>
          </a:xfrm>
          <a:custGeom>
            <a:rect b="b" l="l" r="r" t="t"/>
            <a:pathLst>
              <a:path extrusionOk="0" h="1969" w="85328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773050" y="3685650"/>
            <a:ext cx="1633802" cy="774750"/>
          </a:xfrm>
          <a:custGeom>
            <a:rect b="b" l="l" r="r" t="t"/>
            <a:pathLst>
              <a:path extrusionOk="0" h="30990" w="63914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Transfourmers</a:t>
            </a:r>
            <a:endParaRPr b="0" i="0" sz="20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2"/>
          <p:cNvSpPr/>
          <p:nvPr/>
        </p:nvSpPr>
        <p:spPr>
          <a:xfrm rot="-1120430">
            <a:off x="5076513" y="4192082"/>
            <a:ext cx="173946" cy="295882"/>
          </a:xfrm>
          <a:custGeom>
            <a:rect b="b" l="l" r="r" t="t"/>
            <a:pathLst>
              <a:path extrusionOk="0" h="4938" w="2903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24325" y="1107000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Ahmad Dzikra Fatahillah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0" y="774450"/>
            <a:ext cx="8862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Our data team consists of professionals with more than 10 years of experience in data-powered strategy</a:t>
            </a:r>
            <a:endParaRPr b="0"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378176" y="1107000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378176" y="1914400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378176" y="2721800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378176" y="3560725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226976" y="1159525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226976" y="1966925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226976" y="2774325"/>
            <a:ext cx="707525" cy="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226976" y="3613250"/>
            <a:ext cx="707525" cy="7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1009500" y="1914400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Try Nur Hakim Sarip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009500" y="2672038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Cindy Zefira Afiani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024325" y="3550013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Palupi Nur Fitriana Sari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5741725" y="1106988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Triyoza Aprianda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5742075" y="1866175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Jackie Limanto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5741725" y="2698113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Pasha Khatami H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5742075" y="3581713"/>
            <a:ext cx="240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64F9D"/>
                </a:solidFill>
                <a:latin typeface="Roboto"/>
                <a:ea typeface="Roboto"/>
                <a:cs typeface="Roboto"/>
                <a:sym typeface="Roboto"/>
              </a:rPr>
              <a:t>Arsie Mielarich</a:t>
            </a:r>
            <a:endParaRPr b="1" i="0" sz="1500" u="none" cap="none" strike="noStrike">
              <a:solidFill>
                <a:srgbClr val="664F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/>
          <p:nvPr>
            <p:ph type="title"/>
          </p:nvPr>
        </p:nvSpPr>
        <p:spPr>
          <a:xfrm>
            <a:off x="2514575" y="2571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26" name="Google Shape;426;p20"/>
          <p:cNvSpPr txBox="1"/>
          <p:nvPr/>
        </p:nvSpPr>
        <p:spPr>
          <a:xfrm>
            <a:off x="83100" y="3271700"/>
            <a:ext cx="3228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 pada test set randomforest tuned</a:t>
            </a:r>
            <a:endParaRPr b="0" i="0" sz="1000" u="none" cap="none" strike="noStrike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0"/>
          <p:cNvSpPr txBox="1"/>
          <p:nvPr/>
        </p:nvSpPr>
        <p:spPr>
          <a:xfrm>
            <a:off x="6465275" y="2725800"/>
            <a:ext cx="269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Perusahaan akan kehilangan pendapatan potensial 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7875" y="3426900"/>
            <a:ext cx="3822899" cy="1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548" y="908650"/>
            <a:ext cx="2734676" cy="168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900" y="730575"/>
            <a:ext cx="3322140" cy="254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727806">
            <a:off x="7026204" y="2379777"/>
            <a:ext cx="217222" cy="4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3100" y="1881125"/>
            <a:ext cx="30000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top 5 fitur yang mempengaruhi hasil prediksi Churn, yaitu: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Tenure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Complain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CashbackAmount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PreferedOrderCat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WarehouseToHome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00" y="1104075"/>
            <a:ext cx="4437201" cy="32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pic>
        <p:nvPicPr>
          <p:cNvPr id="444" name="Google Shape;4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513" y="1479250"/>
            <a:ext cx="7338916" cy="2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Strategy for Improvement</a:t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4081505" y="1465662"/>
            <a:ext cx="1740905" cy="1506933"/>
          </a:xfrm>
          <a:custGeom>
            <a:rect b="b" l="l" r="r" t="t"/>
            <a:pathLst>
              <a:path extrusionOk="0" h="30548" w="35291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181588" y="3420213"/>
            <a:ext cx="1455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Increase Customer Retention</a:t>
            </a:r>
            <a:endParaRPr b="0" i="0" sz="16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2" name="Google Shape;452;p23"/>
          <p:cNvSpPr/>
          <p:nvPr/>
        </p:nvSpPr>
        <p:spPr>
          <a:xfrm>
            <a:off x="5570623" y="3072980"/>
            <a:ext cx="1740856" cy="1506933"/>
          </a:xfrm>
          <a:custGeom>
            <a:rect b="b" l="l" r="r" t="t"/>
            <a:pathLst>
              <a:path extrusionOk="0" h="30548" w="3529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5822214" y="2499950"/>
            <a:ext cx="1243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Improve Screening Product</a:t>
            </a:r>
            <a:endParaRPr b="0" i="0" sz="16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7234135" y="157090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7370487" y="3333175"/>
            <a:ext cx="153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Increase Cashback Amount</a:t>
            </a:r>
            <a:endParaRPr b="0" i="0" sz="15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6203422" y="3579234"/>
            <a:ext cx="470796" cy="494435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23"/>
          <p:cNvGrpSpPr/>
          <p:nvPr/>
        </p:nvGrpSpPr>
        <p:grpSpPr>
          <a:xfrm>
            <a:off x="7900168" y="2060260"/>
            <a:ext cx="414774" cy="528207"/>
            <a:chOff x="4370626" y="2146872"/>
            <a:chExt cx="414774" cy="528207"/>
          </a:xfrm>
        </p:grpSpPr>
        <p:sp>
          <p:nvSpPr>
            <p:cNvPr id="458" name="Google Shape;458;p23"/>
            <p:cNvSpPr/>
            <p:nvPr/>
          </p:nvSpPr>
          <p:spPr>
            <a:xfrm>
              <a:off x="4473649" y="2262251"/>
              <a:ext cx="137923" cy="23164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516988" y="2613282"/>
              <a:ext cx="34442" cy="20524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370626" y="2146872"/>
              <a:ext cx="414774" cy="528207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1" name="Google Shape;4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013" y="1800312"/>
            <a:ext cx="803889" cy="8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3"/>
          <p:cNvSpPr/>
          <p:nvPr/>
        </p:nvSpPr>
        <p:spPr>
          <a:xfrm>
            <a:off x="938275" y="1030175"/>
            <a:ext cx="2976900" cy="3270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1063417" y="985900"/>
            <a:ext cx="276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Importance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3915175" y="1030175"/>
            <a:ext cx="4577700" cy="327000"/>
          </a:xfrm>
          <a:prstGeom prst="chevron">
            <a:avLst>
              <a:gd fmla="val 50000" name="adj"/>
            </a:avLst>
          </a:prstGeom>
          <a:solidFill>
            <a:srgbClr val="28828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4298146" y="985913"/>
            <a:ext cx="38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Action Business Recommendation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6" name="Google Shape;466;p23"/>
          <p:cNvPicPr preferRelativeResize="0"/>
          <p:nvPr/>
        </p:nvPicPr>
        <p:blipFill rotWithShape="1">
          <a:blip r:embed="rId4">
            <a:alphaModFix/>
          </a:blip>
          <a:srcRect b="73146" l="16992" r="14654" t="5532"/>
          <a:stretch/>
        </p:blipFill>
        <p:spPr>
          <a:xfrm>
            <a:off x="40975" y="2479450"/>
            <a:ext cx="3544434" cy="81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23"/>
          <p:cNvCxnSpPr>
            <a:stCxn id="466" idx="0"/>
          </p:cNvCxnSpPr>
          <p:nvPr/>
        </p:nvCxnSpPr>
        <p:spPr>
          <a:xfrm flipH="1" rot="-5400000">
            <a:off x="2600242" y="1692400"/>
            <a:ext cx="1026900" cy="2601000"/>
          </a:xfrm>
          <a:prstGeom prst="curvedConnector4">
            <a:avLst>
              <a:gd fmla="val -23189" name="adj1"/>
              <a:gd fmla="val 84068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23"/>
          <p:cNvCxnSpPr>
            <a:endCxn id="453" idx="1"/>
          </p:cNvCxnSpPr>
          <p:nvPr/>
        </p:nvCxnSpPr>
        <p:spPr>
          <a:xfrm flipH="1" rot="10800000">
            <a:off x="3098214" y="2619650"/>
            <a:ext cx="2724000" cy="293700"/>
          </a:xfrm>
          <a:prstGeom prst="curvedConnector3">
            <a:avLst>
              <a:gd fmla="val 59151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23"/>
          <p:cNvCxnSpPr>
            <a:stCxn id="466" idx="2"/>
            <a:endCxn id="455" idx="2"/>
          </p:cNvCxnSpPr>
          <p:nvPr/>
        </p:nvCxnSpPr>
        <p:spPr>
          <a:xfrm flipH="1" rot="-5400000">
            <a:off x="4836742" y="271850"/>
            <a:ext cx="277200" cy="6324300"/>
          </a:xfrm>
          <a:prstGeom prst="curvedConnector3">
            <a:avLst>
              <a:gd fmla="val 185895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/>
          <p:nvPr/>
        </p:nvSpPr>
        <p:spPr>
          <a:xfrm>
            <a:off x="3368875" y="1018650"/>
            <a:ext cx="2604000" cy="3209700"/>
          </a:xfrm>
          <a:prstGeom prst="roundRect">
            <a:avLst>
              <a:gd fmla="val 10059" name="adj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3512848" y="2835637"/>
            <a:ext cx="981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3368876" y="1129682"/>
            <a:ext cx="260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Improve Screening Product</a:t>
            </a:r>
            <a:endParaRPr b="0" i="0" sz="24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3368875" y="2683933"/>
            <a:ext cx="1269900" cy="11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4"/>
          <p:cNvSpPr txBox="1"/>
          <p:nvPr/>
        </p:nvSpPr>
        <p:spPr>
          <a:xfrm>
            <a:off x="3368875" y="1935224"/>
            <a:ext cx="2604000" cy="194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Perusahaan dapat mengurangi angka complain dengan meningkatkan screening product yang berkualitas, sehingga perusahaan butuh menghire Quality Assurance yang telah berpengalman. Dengan estimasi cost $300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3984287" y="3837108"/>
            <a:ext cx="1175479" cy="1175479"/>
          </a:xfrm>
          <a:custGeom>
            <a:rect b="b" l="l" r="r" t="t"/>
            <a:pathLst>
              <a:path extrusionOk="0" h="24385" w="24385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4063104" y="3915899"/>
            <a:ext cx="1017897" cy="1017897"/>
          </a:xfrm>
          <a:custGeom>
            <a:rect b="b" l="l" r="r" t="t"/>
            <a:pathLst>
              <a:path extrusionOk="0" h="21116" w="21116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4336585" y="4177622"/>
            <a:ext cx="470796" cy="494435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370350" y="1018650"/>
            <a:ext cx="2715000" cy="3209700"/>
          </a:xfrm>
          <a:prstGeom prst="roundRect">
            <a:avLst>
              <a:gd fmla="val 10059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370350" y="2332140"/>
            <a:ext cx="2715000" cy="12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370351" y="1117202"/>
            <a:ext cx="2715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Increase Customer Retention</a:t>
            </a:r>
            <a:endParaRPr b="0" i="0" sz="24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370350" y="1958192"/>
            <a:ext cx="2715000" cy="16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Offering : Perusahaan dapat memperpanjang tenure atau durasi penggunaan produk atau layanan dengan memberikan insentif/promo sebesar $5 per orang bagi 10% pelanggan yang diprediksi akan churn.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1039950" y="3877749"/>
            <a:ext cx="1375800" cy="81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2EF9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1039950" y="3978750"/>
            <a:ext cx="1248600" cy="892200"/>
          </a:xfrm>
          <a:prstGeom prst="roundRect">
            <a:avLst>
              <a:gd fmla="val 16667" name="adj"/>
            </a:avLst>
          </a:prstGeom>
          <a:solidFill>
            <a:srgbClr val="F2EF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90962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88" name="Google Shape;4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750" y="3953975"/>
            <a:ext cx="803889" cy="81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24"/>
          <p:cNvGrpSpPr/>
          <p:nvPr/>
        </p:nvGrpSpPr>
        <p:grpSpPr>
          <a:xfrm>
            <a:off x="6256392" y="1046408"/>
            <a:ext cx="2545541" cy="3718625"/>
            <a:chOff x="971938" y="1354474"/>
            <a:chExt cx="1950606" cy="3352832"/>
          </a:xfrm>
        </p:grpSpPr>
        <p:sp>
          <p:nvSpPr>
            <p:cNvPr id="490" name="Google Shape;490;p24"/>
            <p:cNvSpPr/>
            <p:nvPr/>
          </p:nvSpPr>
          <p:spPr>
            <a:xfrm>
              <a:off x="971938" y="1354474"/>
              <a:ext cx="1950600" cy="2707500"/>
            </a:xfrm>
            <a:prstGeom prst="roundRect">
              <a:avLst>
                <a:gd fmla="val 10059" name="adj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971938" y="2115347"/>
              <a:ext cx="1950600" cy="10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4"/>
            <p:cNvSpPr txBox="1"/>
            <p:nvPr/>
          </p:nvSpPr>
          <p:spPr>
            <a:xfrm>
              <a:off x="971938" y="1548974"/>
              <a:ext cx="1950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Increase Cashback Amount</a:t>
              </a:r>
              <a:endParaRPr b="0" i="0" sz="24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971944" y="2155860"/>
              <a:ext cx="1950600" cy="17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Perusahaan dapat memberikan cashback amount yang lebih besar kepada 10% pelanggan yang di prediksi akan churn, estimasi cashback yang ditambahkan $0.4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620556" y="3930304"/>
              <a:ext cx="716700" cy="777000"/>
            </a:xfrm>
            <a:prstGeom prst="roundRect">
              <a:avLst>
                <a:gd fmla="val 16667" name="adj"/>
              </a:avLst>
            </a:prstGeom>
            <a:solidFill>
              <a:srgbClr val="B3A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rgbClr val="F2EF9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526983" y="3930302"/>
              <a:ext cx="900766" cy="777004"/>
            </a:xfrm>
            <a:prstGeom prst="flowChartDecision">
              <a:avLst/>
            </a:prstGeom>
            <a:solidFill>
              <a:srgbClr val="C7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90962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6" name="Google Shape;496;p24"/>
          <p:cNvGrpSpPr/>
          <p:nvPr/>
        </p:nvGrpSpPr>
        <p:grpSpPr>
          <a:xfrm>
            <a:off x="7363106" y="4066085"/>
            <a:ext cx="414774" cy="528207"/>
            <a:chOff x="4370626" y="2146872"/>
            <a:chExt cx="414774" cy="528207"/>
          </a:xfrm>
        </p:grpSpPr>
        <p:sp>
          <p:nvSpPr>
            <p:cNvPr id="497" name="Google Shape;497;p24"/>
            <p:cNvSpPr/>
            <p:nvPr/>
          </p:nvSpPr>
          <p:spPr>
            <a:xfrm>
              <a:off x="4473649" y="2262251"/>
              <a:ext cx="137923" cy="23164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4516988" y="2613282"/>
              <a:ext cx="34442" cy="20524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4370626" y="2146872"/>
              <a:ext cx="414774" cy="528207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24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Strategy for Improvement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/>
          <p:nvPr>
            <p:ph type="title"/>
          </p:nvPr>
        </p:nvSpPr>
        <p:spPr>
          <a:xfrm>
            <a:off x="2514575" y="409575"/>
            <a:ext cx="464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Before Vs After Implementation</a:t>
            </a:r>
            <a:endParaRPr/>
          </a:p>
        </p:txBody>
      </p:sp>
      <p:pic>
        <p:nvPicPr>
          <p:cNvPr id="506" name="Google Shape;5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50" y="1147275"/>
            <a:ext cx="4236375" cy="2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325" y="1138038"/>
            <a:ext cx="4267176" cy="256030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5"/>
          <p:cNvSpPr txBox="1"/>
          <p:nvPr/>
        </p:nvSpPr>
        <p:spPr>
          <a:xfrm>
            <a:off x="5022550" y="3794350"/>
            <a:ext cx="45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Churn rate decrease significantly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4900" y="1714500"/>
            <a:ext cx="3080349" cy="2772313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6"/>
          <p:cNvSpPr txBox="1"/>
          <p:nvPr>
            <p:ph type="title"/>
          </p:nvPr>
        </p:nvSpPr>
        <p:spPr>
          <a:xfrm>
            <a:off x="2514575" y="409575"/>
            <a:ext cx="5675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Impact on Company Revenue and Profit</a:t>
            </a:r>
            <a:endParaRPr/>
          </a:p>
        </p:txBody>
      </p:sp>
      <p:sp>
        <p:nvSpPr>
          <p:cNvPr id="515" name="Google Shape;515;p26"/>
          <p:cNvSpPr txBox="1"/>
          <p:nvPr/>
        </p:nvSpPr>
        <p:spPr>
          <a:xfrm>
            <a:off x="5924900" y="841663"/>
            <a:ext cx="35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Financial Metrics</a:t>
            </a:r>
            <a:endParaRPr b="1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6" name="Google Shape;5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4900" y="1882075"/>
            <a:ext cx="3080338" cy="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6"/>
          <p:cNvSpPr txBox="1"/>
          <p:nvPr/>
        </p:nvSpPr>
        <p:spPr>
          <a:xfrm>
            <a:off x="5924900" y="2202450"/>
            <a:ext cx="4510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Order Amount Revenue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not churn customer x avg order amount ($15)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Promo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 ($5) x 10% Total Customer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Hiring Quality Assurance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salary QA($500) x 4 person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Cashback Amount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Penambahan cashback ($0.4) x 10% Total Customer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5999950" y="1121675"/>
            <a:ext cx="45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$13376 Potential Revenue</a:t>
            </a:r>
            <a:endParaRPr b="1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9" name="Google Shape;51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882975"/>
            <a:ext cx="5620100" cy="364013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"/>
          <p:cNvSpPr/>
          <p:nvPr/>
        </p:nvSpPr>
        <p:spPr>
          <a:xfrm>
            <a:off x="4968875" y="4019550"/>
            <a:ext cx="476400" cy="1557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4824425" y="1581175"/>
            <a:ext cx="80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$13376</a:t>
            </a:r>
            <a:endParaRPr b="1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/>
          <p:nvPr/>
        </p:nvSpPr>
        <p:spPr>
          <a:xfrm>
            <a:off x="-8375" y="-12575"/>
            <a:ext cx="9144000" cy="18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-8375" y="3257100"/>
            <a:ext cx="9144000" cy="18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6750" y="2066875"/>
            <a:ext cx="884800" cy="9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7"/>
          <p:cNvSpPr txBox="1"/>
          <p:nvPr/>
        </p:nvSpPr>
        <p:spPr>
          <a:xfrm>
            <a:off x="572425" y="2211450"/>
            <a:ext cx="687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THANKYOU - TRANSFOURMERS</a:t>
            </a:r>
            <a:endParaRPr b="1" i="0" sz="3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425" y="1297975"/>
            <a:ext cx="7471099" cy="27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2646925" y="3765875"/>
            <a:ext cx="3531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Source</a:t>
            </a:r>
            <a:r>
              <a:rPr lang="en" sz="2300"/>
              <a:t>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https://recurly.com/content/churn-rate-guide/</a:t>
            </a:r>
            <a:endParaRPr sz="2700"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6450" y="947700"/>
            <a:ext cx="4072975" cy="2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>
            <p:ph type="title"/>
          </p:nvPr>
        </p:nvSpPr>
        <p:spPr>
          <a:xfrm>
            <a:off x="2646925" y="13282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Problem </a:t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700" y="1450900"/>
            <a:ext cx="6520649" cy="20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2514600" y="197800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Condition 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4365901" y="1987489"/>
            <a:ext cx="533100" cy="6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978400" y="760488"/>
            <a:ext cx="3151800" cy="3106800"/>
          </a:xfrm>
          <a:prstGeom prst="pie">
            <a:avLst>
              <a:gd fmla="val 696135" name="adj1"/>
              <a:gd fmla="val 18961997" name="adj2"/>
            </a:avLst>
          </a:pr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5777840" y="1651849"/>
            <a:ext cx="1527808" cy="781052"/>
            <a:chOff x="457875" y="1064400"/>
            <a:chExt cx="2228100" cy="989425"/>
          </a:xfrm>
        </p:grpSpPr>
        <p:sp>
          <p:nvSpPr>
            <p:cNvPr id="159" name="Google Shape;159;p5"/>
            <p:cNvSpPr txBox="1"/>
            <p:nvPr/>
          </p:nvSpPr>
          <p:spPr>
            <a:xfrm>
              <a:off x="457875" y="142112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457875" y="1064400"/>
              <a:ext cx="17013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Customer Who Churned</a:t>
              </a:r>
              <a:endParaRPr b="0" i="0" sz="21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3480495" y="1247168"/>
            <a:ext cx="2147610" cy="2081430"/>
            <a:chOff x="3504625" y="1743425"/>
            <a:chExt cx="2259928" cy="2134800"/>
          </a:xfrm>
        </p:grpSpPr>
        <p:sp>
          <p:nvSpPr>
            <p:cNvPr id="162" name="Google Shape;162;p5"/>
            <p:cNvSpPr/>
            <p:nvPr/>
          </p:nvSpPr>
          <p:spPr>
            <a:xfrm>
              <a:off x="3504625" y="1743425"/>
              <a:ext cx="2134800" cy="2134800"/>
            </a:xfrm>
            <a:prstGeom prst="pie">
              <a:avLst>
                <a:gd fmla="val 19001718" name="adj1"/>
                <a:gd fmla="val 114667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883753" y="244591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16%</a:t>
              </a:r>
              <a:endParaRPr b="0"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4195225" y="1883012"/>
            <a:ext cx="753600" cy="7332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3463568" y="2051421"/>
            <a:ext cx="753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84%</a:t>
            </a:r>
            <a:endParaRPr b="0"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264185" y="2316975"/>
            <a:ext cx="1808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80808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Loyal Customer</a:t>
            </a:r>
            <a:endParaRPr b="0" i="0" sz="2100" u="none" cap="none" strike="noStrike">
              <a:solidFill>
                <a:srgbClr val="80808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2355350" y="3980425"/>
            <a:ext cx="44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16%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means </a:t>
            </a:r>
            <a:r>
              <a:rPr b="1" i="0" lang="en" sz="1400" u="none" cap="none" strike="noStrik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914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Customers who churned and more or less the company will lost </a:t>
            </a:r>
            <a:r>
              <a:rPr b="1" i="0" lang="en" sz="1400" u="none" cap="none" strike="noStrik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13710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potential order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Problem 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6064820" y="862825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 </a:t>
            </a:r>
            <a:endParaRPr b="0" i="0" sz="22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449775" y="1209675"/>
            <a:ext cx="2028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" sz="1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Potential order</a:t>
            </a:r>
            <a:r>
              <a:rPr b="1" i="0" lang="en" sz="1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menurun</a:t>
            </a:r>
            <a:r>
              <a:rPr b="1" i="0" lang="en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karena tingginya</a:t>
            </a: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churn rate</a:t>
            </a:r>
            <a:r>
              <a:rPr b="0" i="0" lang="en" sz="1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6064820" y="3742199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Business Metrics</a:t>
            </a:r>
            <a:endParaRPr b="0" i="0" sz="22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5982297" y="3982925"/>
            <a:ext cx="2361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Churn Rate</a:t>
            </a:r>
            <a:endParaRPr b="1" i="0" sz="1200" u="none" cap="none" strike="noStrike">
              <a:solidFill>
                <a:srgbClr val="000000"/>
              </a:solidFill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6064820" y="2782408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Objectives</a:t>
            </a:r>
            <a:endParaRPr b="0" i="0" sz="22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5982300" y="3227550"/>
            <a:ext cx="24441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memprediksi pelanggan</a:t>
            </a:r>
            <a:r>
              <a:rPr b="0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yang memiliki </a:t>
            </a:r>
            <a:r>
              <a:rPr b="1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risiko tinggi untuk beralih</a:t>
            </a:r>
            <a:r>
              <a:rPr b="0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menetapkan strategi</a:t>
            </a:r>
            <a:r>
              <a:rPr b="0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untuk </a:t>
            </a:r>
            <a:r>
              <a:rPr b="1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mempertahankan</a:t>
            </a:r>
            <a:r>
              <a:rPr b="0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pelanggan tersebut</a:t>
            </a:r>
            <a:endParaRPr b="0" i="0" sz="10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3514681" y="1107568"/>
            <a:ext cx="2343219" cy="3282932"/>
            <a:chOff x="3514681" y="1107568"/>
            <a:chExt cx="2343219" cy="3282932"/>
          </a:xfrm>
        </p:grpSpPr>
        <p:grpSp>
          <p:nvGrpSpPr>
            <p:cNvPr id="180" name="Google Shape;180;p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81" name="Google Shape;181;p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rect b="b" l="l" r="r" t="t"/>
                <a:pathLst>
                  <a:path extrusionOk="0" h="141363" w="71403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4" name="Google Shape;184;p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5" name="Google Shape;185;p6"/>
            <p:cNvSpPr/>
            <p:nvPr/>
          </p:nvSpPr>
          <p:spPr>
            <a:xfrm>
              <a:off x="3928713" y="1107568"/>
              <a:ext cx="403691" cy="403384"/>
            </a:xfrm>
            <a:custGeom>
              <a:rect b="b" l="l" r="r" t="t"/>
              <a:pathLst>
                <a:path extrusionOk="0" h="14134" w="14146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6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7" name="Google Shape;187;p6"/>
            <p:cNvSpPr/>
            <p:nvPr/>
          </p:nvSpPr>
          <p:spPr>
            <a:xfrm>
              <a:off x="3928708" y="3986762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6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9" name="Google Shape;189;p6"/>
            <p:cNvSpPr/>
            <p:nvPr/>
          </p:nvSpPr>
          <p:spPr>
            <a:xfrm>
              <a:off x="4768391" y="3026968"/>
              <a:ext cx="403709" cy="403744"/>
            </a:xfrm>
            <a:custGeom>
              <a:rect b="b" l="l" r="r" t="t"/>
              <a:pathLst>
                <a:path extrusionOk="0" h="14133" w="14133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6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1" name="Google Shape;191;p6"/>
            <p:cNvSpPr/>
            <p:nvPr/>
          </p:nvSpPr>
          <p:spPr>
            <a:xfrm>
              <a:off x="4768394" y="2067181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6"/>
          <p:cNvSpPr txBox="1"/>
          <p:nvPr/>
        </p:nvSpPr>
        <p:spPr>
          <a:xfrm>
            <a:off x="6064820" y="1822616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b="0" i="0" sz="22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6009925" y="2169475"/>
            <a:ext cx="2416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Meningkatkan profitabilitas</a:t>
            </a:r>
            <a:r>
              <a:rPr b="0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dengan cara meningkatkan </a:t>
            </a:r>
            <a:r>
              <a:rPr b="0" i="1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potential order</a:t>
            </a:r>
            <a:r>
              <a:rPr b="0" i="0" lang="en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0" y="1372696"/>
            <a:ext cx="4582125" cy="25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38" y="1347725"/>
            <a:ext cx="8017376" cy="2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2026850" y="204750"/>
            <a:ext cx="5195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1" sz="3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7" name="Google Shape;207;p8"/>
          <p:cNvGrpSpPr/>
          <p:nvPr/>
        </p:nvGrpSpPr>
        <p:grpSpPr>
          <a:xfrm>
            <a:off x="675375" y="1172925"/>
            <a:ext cx="3451801" cy="3003000"/>
            <a:chOff x="245975" y="1009300"/>
            <a:chExt cx="3451801" cy="3003000"/>
          </a:xfrm>
        </p:grpSpPr>
        <p:sp>
          <p:nvSpPr>
            <p:cNvPr id="208" name="Google Shape;208;p8"/>
            <p:cNvSpPr/>
            <p:nvPr/>
          </p:nvSpPr>
          <p:spPr>
            <a:xfrm>
              <a:off x="245975" y="1009300"/>
              <a:ext cx="3451800" cy="3003000"/>
            </a:xfrm>
            <a:prstGeom prst="roundRect">
              <a:avLst>
                <a:gd fmla="val 10059" name="adj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45976" y="1853183"/>
              <a:ext cx="3451800" cy="118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245976" y="1072620"/>
              <a:ext cx="34518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Descriptive Statistics</a:t>
              </a:r>
              <a:endParaRPr b="0" i="0" sz="24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245975" y="1612930"/>
              <a:ext cx="3451800" cy="18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175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5630 baris data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22 kolom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‘Churn’ sebagai variabel target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 kolom dengan missing value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Terdapat data duplikat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" name="Google Shape;212;p8"/>
          <p:cNvSpPr txBox="1"/>
          <p:nvPr/>
        </p:nvSpPr>
        <p:spPr>
          <a:xfrm>
            <a:off x="5414200" y="944250"/>
            <a:ext cx="3000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CustomerID    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Churn         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Tenure                         264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PreferredLoginDevice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CityTier      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WarehouseToHome                251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PreferredPaymentMode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HourSpendOnApp                 255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NumberOfDeviceRegistered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PreferedOrderCat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SatisfactionScore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MaritalStatus 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NumberOfAddress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Complain      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OrderAmountHikeFromlastYear    265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CouponUsed                     256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OrderCount                     258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DaySinceLastOrder              307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CashbackAmount                   0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TotalSpending                  523</a:t>
            </a:r>
            <a:endParaRPr b="0" i="0" sz="1050" u="none" cap="none" strike="noStrike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AverageOrderAmount             523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399985">
            <a:off x="4599470" y="2207583"/>
            <a:ext cx="258408" cy="50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188825" y="161800"/>
            <a:ext cx="7543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Exploratory Data Analysis (EDA) - </a:t>
            </a:r>
            <a:r>
              <a:rPr lang="en" sz="2400">
                <a:solidFill>
                  <a:schemeClr val="accent1"/>
                </a:solidFill>
              </a:rPr>
              <a:t>Univariate Analysis</a:t>
            </a:r>
            <a:endParaRPr b="1" sz="3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450" y="804625"/>
            <a:ext cx="5058699" cy="21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933475" y="3206125"/>
            <a:ext cx="634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Perbedaan nilai median dan mean cukup signifikan pada kolom CashbackAmount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 ada issue dan nilai negatif pada setiap kolom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Terdapat data outliers pada kolom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 distribusi data pada kolom diantaranya adalah distribusi multimodal dan distribusi positive skewed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