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95" r:id="rId6"/>
    <p:sldId id="258" r:id="rId7"/>
    <p:sldId id="296" r:id="rId8"/>
    <p:sldId id="262" r:id="rId9"/>
    <p:sldId id="274" r:id="rId10"/>
    <p:sldId id="297" r:id="rId11"/>
    <p:sldId id="298" r:id="rId12"/>
    <p:sldId id="270" r:id="rId13"/>
    <p:sldId id="27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News Cycle" panose="020B0604020202020204" charset="2"/>
      <p:regular r:id="rId20"/>
      <p:bold r:id="rId21"/>
    </p:embeddedFont>
    <p:embeddedFont>
      <p:font typeface="Oswald" panose="00000500000000000000" pitchFamily="2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5681E7-3F6B-493A-A081-50176DB923CF}">
  <a:tblStyle styleId="{6B5681E7-3F6B-493A-A081-50176DB923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1EFF09-86D4-41D1-8CD3-602A2CEEB6E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521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832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a41051d55_1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a41051d55_1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458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70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50500" y="2435625"/>
            <a:ext cx="3638700" cy="22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13106" y="0"/>
            <a:ext cx="892296" cy="3225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795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650209" y="0"/>
            <a:ext cx="563814" cy="169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0304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359415" y="609095"/>
            <a:ext cx="1314792" cy="21191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5821031" y="991483"/>
            <a:ext cx="1845234" cy="4159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73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4359415" y="2643735"/>
            <a:ext cx="1314792" cy="25101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046"/>
                </a:lnTo>
                <a:lnTo>
                  <a:pt x="0" y="21600"/>
                </a:lnTo>
                <a:close/>
              </a:path>
            </a:pathLst>
          </a:custGeom>
          <a:solidFill>
            <a:srgbClr val="002035">
              <a:alpha val="1732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7813106" y="306930"/>
            <a:ext cx="892296" cy="2977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002035">
              <a:alpha val="1732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5821031" y="0"/>
            <a:ext cx="1845234" cy="116105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5393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7813106" y="3277330"/>
            <a:ext cx="892296" cy="11659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550500" y="3044025"/>
            <a:ext cx="3638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550500" y="4300725"/>
            <a:ext cx="3638700" cy="37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accen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accen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813106" y="0"/>
            <a:ext cx="892296" cy="3225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795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3650209" y="0"/>
            <a:ext cx="563814" cy="169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0304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4359415" y="609095"/>
            <a:ext cx="1314792" cy="21191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5821031" y="991483"/>
            <a:ext cx="1845234" cy="4159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73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359415" y="2643735"/>
            <a:ext cx="1314792" cy="25101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046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7813106" y="306930"/>
            <a:ext cx="892296" cy="2977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5821031" y="0"/>
            <a:ext cx="1845234" cy="116105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5393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7813106" y="3277330"/>
            <a:ext cx="892296" cy="11659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228589" y="1362238"/>
            <a:ext cx="624618" cy="7565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3233"/>
                </a:lnTo>
                <a:lnTo>
                  <a:pt x="0" y="21600"/>
                </a:lnTo>
                <a:lnTo>
                  <a:pt x="21600" y="1836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228589" y="876"/>
            <a:ext cx="624618" cy="13723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818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8520705" y="4146351"/>
            <a:ext cx="394686" cy="9980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54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1030663" y="1529125"/>
            <a:ext cx="4879500" cy="29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/>
          <p:nvPr/>
        </p:nvSpPr>
        <p:spPr>
          <a:xfrm>
            <a:off x="346977" y="1296229"/>
            <a:ext cx="5820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rPr>
              <a:t>“</a:t>
            </a:r>
            <a:endParaRPr sz="10400">
              <a:solidFill>
                <a:schemeClr val="lt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8520650" y="4688650"/>
            <a:ext cx="3948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7497540" y="3233808"/>
            <a:ext cx="920376" cy="14875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423"/>
                </a:lnTo>
                <a:lnTo>
                  <a:pt x="0" y="21600"/>
                </a:lnTo>
                <a:lnTo>
                  <a:pt x="21600" y="1917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6103018" y="876"/>
            <a:ext cx="1291734" cy="249879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575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7497540" y="875"/>
            <a:ext cx="920376" cy="329632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506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6103018" y="2373413"/>
            <a:ext cx="1291734" cy="27710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826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6963076" y="3274552"/>
            <a:ext cx="359208" cy="18689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753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6963076" y="977835"/>
            <a:ext cx="359208" cy="439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401"/>
                </a:lnTo>
                <a:lnTo>
                  <a:pt x="21600" y="0"/>
                </a:lnTo>
                <a:lnTo>
                  <a:pt x="0" y="319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6963076" y="1"/>
            <a:ext cx="359208" cy="9541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0125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7415771" y="1034367"/>
            <a:ext cx="837702" cy="29625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107"/>
                </a:lnTo>
                <a:lnTo>
                  <a:pt x="0" y="21600"/>
                </a:lnTo>
                <a:lnTo>
                  <a:pt x="21600" y="20492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7415771" y="0"/>
            <a:ext cx="837702" cy="10920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596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8346880" y="1552004"/>
            <a:ext cx="568512" cy="11402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647"/>
                </a:lnTo>
                <a:lnTo>
                  <a:pt x="21600" y="0"/>
                </a:lnTo>
                <a:lnTo>
                  <a:pt x="0" y="195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8346880" y="4574477"/>
            <a:ext cx="568512" cy="5689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391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8346880" y="2682241"/>
            <a:ext cx="568512" cy="1902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170"/>
                </a:lnTo>
                <a:lnTo>
                  <a:pt x="0" y="21600"/>
                </a:lnTo>
                <a:lnTo>
                  <a:pt x="21600" y="20429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36945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3694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8099306" y="0"/>
            <a:ext cx="892296" cy="3225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795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4645615" y="609095"/>
            <a:ext cx="1314792" cy="21191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6107231" y="991483"/>
            <a:ext cx="1845234" cy="4159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1733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4645615" y="2643735"/>
            <a:ext cx="1314792" cy="25101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046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8099306" y="306930"/>
            <a:ext cx="892296" cy="2977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6107231" y="0"/>
            <a:ext cx="1845234" cy="116105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5393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8099306" y="3277330"/>
            <a:ext cx="892296" cy="11659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/>
          <p:nvPr/>
        </p:nvSpPr>
        <p:spPr>
          <a:xfrm flipH="1">
            <a:off x="8556137" y="3512673"/>
            <a:ext cx="359208" cy="163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863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0"/>
          <p:cNvSpPr/>
          <p:nvPr/>
        </p:nvSpPr>
        <p:spPr>
          <a:xfrm flipH="1">
            <a:off x="8556137" y="977835"/>
            <a:ext cx="359208" cy="9638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140"/>
                </a:lnTo>
                <a:lnTo>
                  <a:pt x="21600" y="0"/>
                </a:lnTo>
                <a:lnTo>
                  <a:pt x="0" y="146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0"/>
          <p:cNvSpPr/>
          <p:nvPr/>
        </p:nvSpPr>
        <p:spPr>
          <a:xfrm flipH="1">
            <a:off x="8556137" y="0"/>
            <a:ext cx="359208" cy="9541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0125"/>
                </a:lnTo>
                <a:lnTo>
                  <a:pt x="216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"/>
          <p:cNvSpPr/>
          <p:nvPr/>
        </p:nvSpPr>
        <p:spPr>
          <a:xfrm flipH="1">
            <a:off x="7896852" y="456628"/>
            <a:ext cx="568512" cy="7116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470"/>
                </a:lnTo>
                <a:lnTo>
                  <a:pt x="21600" y="0"/>
                </a:lnTo>
                <a:lnTo>
                  <a:pt x="0" y="313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0"/>
          <p:cNvSpPr/>
          <p:nvPr/>
        </p:nvSpPr>
        <p:spPr>
          <a:xfrm flipH="1">
            <a:off x="7896852" y="4574472"/>
            <a:ext cx="568512" cy="5690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3912"/>
                </a:lnTo>
                <a:lnTo>
                  <a:pt x="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"/>
          <p:cNvSpPr/>
          <p:nvPr/>
        </p:nvSpPr>
        <p:spPr>
          <a:xfrm flipH="1">
            <a:off x="7896852" y="1158238"/>
            <a:ext cx="568512" cy="34262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650"/>
                </a:lnTo>
                <a:lnTo>
                  <a:pt x="0" y="21600"/>
                </a:lnTo>
                <a:lnTo>
                  <a:pt x="21600" y="2095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550500" y="4406300"/>
            <a:ext cx="70833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 flipH="1">
            <a:off x="8556137" y="3512673"/>
            <a:ext cx="359208" cy="163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863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1"/>
          <p:cNvSpPr txBox="1">
            <a:spLocks noGrp="1"/>
          </p:cNvSpPr>
          <p:nvPr>
            <p:ph type="sldNum" idx="12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1"/>
          <p:cNvSpPr/>
          <p:nvPr/>
        </p:nvSpPr>
        <p:spPr>
          <a:xfrm flipH="1">
            <a:off x="8556137" y="977835"/>
            <a:ext cx="359208" cy="9638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140"/>
                </a:lnTo>
                <a:lnTo>
                  <a:pt x="21600" y="0"/>
                </a:lnTo>
                <a:lnTo>
                  <a:pt x="0" y="146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1"/>
          <p:cNvSpPr/>
          <p:nvPr/>
        </p:nvSpPr>
        <p:spPr>
          <a:xfrm flipH="1">
            <a:off x="8556137" y="0"/>
            <a:ext cx="359208" cy="9541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0125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1"/>
          <p:cNvSpPr/>
          <p:nvPr/>
        </p:nvSpPr>
        <p:spPr>
          <a:xfrm flipH="1">
            <a:off x="7896852" y="456628"/>
            <a:ext cx="568512" cy="7116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470"/>
                </a:lnTo>
                <a:lnTo>
                  <a:pt x="21600" y="0"/>
                </a:lnTo>
                <a:lnTo>
                  <a:pt x="0" y="313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1"/>
          <p:cNvSpPr/>
          <p:nvPr/>
        </p:nvSpPr>
        <p:spPr>
          <a:xfrm flipH="1">
            <a:off x="7896852" y="4574472"/>
            <a:ext cx="568512" cy="5690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391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1"/>
          <p:cNvSpPr/>
          <p:nvPr/>
        </p:nvSpPr>
        <p:spPr>
          <a:xfrm flipH="1">
            <a:off x="7896852" y="1158238"/>
            <a:ext cx="568512" cy="34262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650"/>
                </a:lnTo>
                <a:lnTo>
                  <a:pt x="0" y="21600"/>
                </a:lnTo>
                <a:lnTo>
                  <a:pt x="21600" y="2095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swald"/>
              <a:buNone/>
              <a:defRPr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▸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▹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>
            <a:spLocks noGrp="1"/>
          </p:cNvSpPr>
          <p:nvPr>
            <p:ph type="ctrTitle"/>
          </p:nvPr>
        </p:nvSpPr>
        <p:spPr>
          <a:xfrm>
            <a:off x="550500" y="2435625"/>
            <a:ext cx="3638700" cy="22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Credit Risk Prediction</a:t>
            </a:r>
            <a:endParaRPr dirty="0"/>
          </a:p>
        </p:txBody>
      </p:sp>
      <p:pic>
        <p:nvPicPr>
          <p:cNvPr id="127" name="Google Shape;127;p12"/>
          <p:cNvPicPr preferRelativeResize="0"/>
          <p:nvPr/>
        </p:nvPicPr>
        <p:blipFill rotWithShape="1">
          <a:blip r:embed="rId3">
            <a:alphaModFix amt="77000"/>
          </a:blip>
          <a:srcRect l="6585" t="22310" b="9773"/>
          <a:stretch/>
        </p:blipFill>
        <p:spPr>
          <a:xfrm>
            <a:off x="3651758" y="0"/>
            <a:ext cx="5053644" cy="51435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7154"/>
                </a:lnTo>
                <a:lnTo>
                  <a:pt x="2410" y="6725"/>
                </a:lnTo>
                <a:lnTo>
                  <a:pt x="2410" y="0"/>
                </a:lnTo>
                <a:lnTo>
                  <a:pt x="0" y="0"/>
                </a:lnTo>
                <a:close/>
                <a:moveTo>
                  <a:pt x="9278" y="0"/>
                </a:moveTo>
                <a:lnTo>
                  <a:pt x="9278" y="4888"/>
                </a:lnTo>
                <a:lnTo>
                  <a:pt x="17160" y="3482"/>
                </a:lnTo>
                <a:lnTo>
                  <a:pt x="17160" y="0"/>
                </a:lnTo>
                <a:lnTo>
                  <a:pt x="9278" y="0"/>
                </a:lnTo>
                <a:close/>
                <a:moveTo>
                  <a:pt x="17788" y="0"/>
                </a:moveTo>
                <a:lnTo>
                  <a:pt x="17788" y="1358"/>
                </a:lnTo>
                <a:lnTo>
                  <a:pt x="21600" y="679"/>
                </a:lnTo>
                <a:lnTo>
                  <a:pt x="21600" y="0"/>
                </a:lnTo>
                <a:lnTo>
                  <a:pt x="17788" y="0"/>
                </a:lnTo>
                <a:close/>
                <a:moveTo>
                  <a:pt x="21600" y="1291"/>
                </a:moveTo>
                <a:lnTo>
                  <a:pt x="17790" y="1971"/>
                </a:lnTo>
                <a:lnTo>
                  <a:pt x="17788" y="13824"/>
                </a:lnTo>
                <a:lnTo>
                  <a:pt x="21600" y="13144"/>
                </a:lnTo>
                <a:lnTo>
                  <a:pt x="21600" y="1291"/>
                </a:lnTo>
                <a:close/>
                <a:moveTo>
                  <a:pt x="8652" y="2564"/>
                </a:moveTo>
                <a:lnTo>
                  <a:pt x="3036" y="3564"/>
                </a:lnTo>
                <a:lnTo>
                  <a:pt x="3036" y="11482"/>
                </a:lnTo>
                <a:lnTo>
                  <a:pt x="8652" y="10482"/>
                </a:lnTo>
                <a:lnTo>
                  <a:pt x="8652" y="2564"/>
                </a:lnTo>
                <a:close/>
                <a:moveTo>
                  <a:pt x="17160" y="4161"/>
                </a:moveTo>
                <a:lnTo>
                  <a:pt x="9278" y="5565"/>
                </a:lnTo>
                <a:lnTo>
                  <a:pt x="9278" y="21600"/>
                </a:lnTo>
                <a:lnTo>
                  <a:pt x="17160" y="21600"/>
                </a:lnTo>
                <a:lnTo>
                  <a:pt x="17160" y="4161"/>
                </a:lnTo>
                <a:close/>
                <a:moveTo>
                  <a:pt x="8651" y="11102"/>
                </a:moveTo>
                <a:lnTo>
                  <a:pt x="3036" y="12104"/>
                </a:lnTo>
                <a:lnTo>
                  <a:pt x="3036" y="21600"/>
                </a:lnTo>
                <a:lnTo>
                  <a:pt x="8651" y="21600"/>
                </a:lnTo>
                <a:lnTo>
                  <a:pt x="8651" y="11102"/>
                </a:lnTo>
                <a:close/>
                <a:moveTo>
                  <a:pt x="21600" y="13758"/>
                </a:moveTo>
                <a:lnTo>
                  <a:pt x="17788" y="14436"/>
                </a:lnTo>
                <a:lnTo>
                  <a:pt x="17788" y="18665"/>
                </a:lnTo>
                <a:lnTo>
                  <a:pt x="21600" y="17985"/>
                </a:lnTo>
                <a:lnTo>
                  <a:pt x="21600" y="1375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8" name="Google Shape;128;p12"/>
          <p:cNvSpPr/>
          <p:nvPr/>
        </p:nvSpPr>
        <p:spPr>
          <a:xfrm>
            <a:off x="3650209" y="0"/>
            <a:ext cx="563814" cy="169970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0304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DB8CC">
              <a:alpha val="435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4300951" y="586953"/>
            <a:ext cx="1314792" cy="21191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9177"/>
                </a:lnTo>
                <a:lnTo>
                  <a:pt x="21600" y="0"/>
                </a:lnTo>
                <a:lnTo>
                  <a:pt x="0" y="2423"/>
                </a:lnTo>
                <a:lnTo>
                  <a:pt x="0" y="21600"/>
                </a:lnTo>
                <a:close/>
              </a:path>
            </a:pathLst>
          </a:custGeom>
          <a:solidFill>
            <a:srgbClr val="FFA604">
              <a:alpha val="4581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7813106" y="3277330"/>
            <a:ext cx="892296" cy="11659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18611"/>
                </a:lnTo>
                <a:lnTo>
                  <a:pt x="21600" y="0"/>
                </a:lnTo>
                <a:lnTo>
                  <a:pt x="0" y="2989"/>
                </a:lnTo>
                <a:lnTo>
                  <a:pt x="0" y="21600"/>
                </a:lnTo>
                <a:close/>
              </a:path>
            </a:pathLst>
          </a:custGeom>
          <a:solidFill>
            <a:srgbClr val="FFD104">
              <a:alpha val="4860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2"/>
          <p:cNvSpPr/>
          <p:nvPr/>
        </p:nvSpPr>
        <p:spPr>
          <a:xfrm>
            <a:off x="7813106" y="306930"/>
            <a:ext cx="892296" cy="2977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0429"/>
                </a:lnTo>
                <a:lnTo>
                  <a:pt x="21600" y="0"/>
                </a:lnTo>
                <a:lnTo>
                  <a:pt x="0" y="1171"/>
                </a:lnTo>
                <a:lnTo>
                  <a:pt x="0" y="21600"/>
                </a:lnTo>
                <a:close/>
              </a:path>
            </a:pathLst>
          </a:custGeom>
          <a:solidFill>
            <a:srgbClr val="0DB8CC">
              <a:alpha val="435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6;p12">
            <a:extLst>
              <a:ext uri="{FF2B5EF4-FFF2-40B4-BE49-F238E27FC236}">
                <a16:creationId xmlns:a16="http://schemas.microsoft.com/office/drawing/2014/main" id="{6D280181-41CD-481D-8CE7-ECB8D272498A}"/>
              </a:ext>
            </a:extLst>
          </p:cNvPr>
          <p:cNvSpPr txBox="1">
            <a:spLocks/>
          </p:cNvSpPr>
          <p:nvPr/>
        </p:nvSpPr>
        <p:spPr>
          <a:xfrm>
            <a:off x="550500" y="4551504"/>
            <a:ext cx="2001792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/>
              <a:t>By : Jackie </a:t>
            </a:r>
            <a:r>
              <a:rPr lang="en-US" sz="2000" dirty="0" err="1"/>
              <a:t>Limanto</a:t>
            </a:r>
            <a:endParaRPr lang="en-US" sz="2000" dirty="0"/>
          </a:p>
        </p:txBody>
      </p:sp>
      <p:pic>
        <p:nvPicPr>
          <p:cNvPr id="9" name="Picture 4" descr="Berapa Biaya Rakamin Academy? Cek Disini Sekarang | Danacita">
            <a:extLst>
              <a:ext uri="{FF2B5EF4-FFF2-40B4-BE49-F238E27FC236}">
                <a16:creationId xmlns:a16="http://schemas.microsoft.com/office/drawing/2014/main" id="{F0C5F143-4975-4FF9-8C24-5C4655496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483"/>
            <a:ext cx="3447498" cy="135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fil perusahaan di PT IDX Consulting | Relasio.com">
            <a:extLst>
              <a:ext uri="{FF2B5EF4-FFF2-40B4-BE49-F238E27FC236}">
                <a16:creationId xmlns:a16="http://schemas.microsoft.com/office/drawing/2014/main" id="{C8CF8612-EEB5-42E3-B944-16ECC3E21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74" y="1286605"/>
            <a:ext cx="28575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F74E413-2D0D-4E2B-822C-821FF9D45182}"/>
              </a:ext>
            </a:extLst>
          </p:cNvPr>
          <p:cNvSpPr txBox="1"/>
          <p:nvPr/>
        </p:nvSpPr>
        <p:spPr>
          <a:xfrm>
            <a:off x="4657061" y="1663808"/>
            <a:ext cx="30734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Classification Report - Test precision recall f1-score support 0 0.98 1.00 0.99 67301 1 0.99 0.77 0.86 6674 accuracy 0.98 73975 macro avg 0.98 0.88 0.93 73975 weighted avg 0.98 0.98 0.98 73975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8CB4E5-8818-4DE8-8D10-24C3CAADF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75" y="742538"/>
            <a:ext cx="4390825" cy="380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1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>
            <a:spLocks noGrp="1"/>
          </p:cNvSpPr>
          <p:nvPr>
            <p:ph type="ctrTitle" idx="4294967295"/>
          </p:nvPr>
        </p:nvSpPr>
        <p:spPr>
          <a:xfrm>
            <a:off x="550500" y="1570371"/>
            <a:ext cx="77382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highlight>
                  <a:schemeClr val="accent3"/>
                </a:highlight>
              </a:rPr>
              <a:t>Insights</a:t>
            </a:r>
            <a:endParaRPr sz="4800" dirty="0">
              <a:solidFill>
                <a:schemeClr val="lt1"/>
              </a:solidFill>
              <a:highlight>
                <a:schemeClr val="accent3"/>
              </a:highlight>
            </a:endParaRPr>
          </a:p>
        </p:txBody>
      </p:sp>
      <p:sp>
        <p:nvSpPr>
          <p:cNvPr id="272" name="Google Shape;272;p27"/>
          <p:cNvSpPr txBox="1">
            <a:spLocks noGrp="1"/>
          </p:cNvSpPr>
          <p:nvPr>
            <p:ph type="subTitle" idx="4294967295"/>
          </p:nvPr>
        </p:nvSpPr>
        <p:spPr>
          <a:xfrm>
            <a:off x="550500" y="2885575"/>
            <a:ext cx="773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/>
              <a:t>Based on Status Loaner</a:t>
            </a:r>
            <a:endParaRPr sz="2400" dirty="0"/>
          </a:p>
        </p:txBody>
      </p:sp>
      <p:sp>
        <p:nvSpPr>
          <p:cNvPr id="277" name="Google Shape;277;p27"/>
          <p:cNvSpPr txBox="1">
            <a:spLocks noGrp="1"/>
          </p:cNvSpPr>
          <p:nvPr>
            <p:ph type="sldNum" idx="12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06845B-FB58-46B0-98C5-F47E7D103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888" y="943050"/>
            <a:ext cx="4524775" cy="345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46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>
            <a:spLocks noGrp="1"/>
          </p:cNvSpPr>
          <p:nvPr>
            <p:ph type="ctrTitle" idx="4294967295"/>
          </p:nvPr>
        </p:nvSpPr>
        <p:spPr>
          <a:xfrm>
            <a:off x="465439" y="174607"/>
            <a:ext cx="5734500" cy="138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3"/>
                </a:solidFill>
              </a:rPr>
              <a:t>Recommendation</a:t>
            </a:r>
            <a:endParaRPr sz="4800" dirty="0">
              <a:solidFill>
                <a:schemeClr val="accent3"/>
              </a:solidFill>
            </a:endParaRPr>
          </a:p>
        </p:txBody>
      </p:sp>
      <p:sp>
        <p:nvSpPr>
          <p:cNvPr id="265" name="Google Shape;265;p26"/>
          <p:cNvSpPr txBox="1">
            <a:spLocks noGrp="1"/>
          </p:cNvSpPr>
          <p:nvPr>
            <p:ph type="subTitle" idx="4294967295"/>
          </p:nvPr>
        </p:nvSpPr>
        <p:spPr>
          <a:xfrm>
            <a:off x="465439" y="2076102"/>
            <a:ext cx="5734500" cy="37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It is important to carefully evaluate the loaner’s creditworthiness and the potential risk associated with the loan amount. Also, ensure that the loan are viable to both parties.</a:t>
            </a:r>
            <a:endParaRPr dirty="0"/>
          </a:p>
        </p:txBody>
      </p:sp>
      <p:sp>
        <p:nvSpPr>
          <p:cNvPr id="266" name="Google Shape;266;p26"/>
          <p:cNvSpPr txBox="1">
            <a:spLocks noGrp="1"/>
          </p:cNvSpPr>
          <p:nvPr>
            <p:ph type="sldNum" idx="12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 txBox="1">
            <a:spLocks noGrp="1"/>
          </p:cNvSpPr>
          <p:nvPr>
            <p:ph type="title"/>
          </p:nvPr>
        </p:nvSpPr>
        <p:spPr>
          <a:xfrm>
            <a:off x="550500" y="1081088"/>
            <a:ext cx="3694500" cy="88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Thankyou</a:t>
            </a:r>
            <a:endParaRPr sz="6000" dirty="0"/>
          </a:p>
        </p:txBody>
      </p:sp>
      <p:sp>
        <p:nvSpPr>
          <p:cNvPr id="386" name="Google Shape;386;p34"/>
          <p:cNvSpPr txBox="1">
            <a:spLocks noGrp="1"/>
          </p:cNvSpPr>
          <p:nvPr>
            <p:ph type="body" idx="1"/>
          </p:nvPr>
        </p:nvSpPr>
        <p:spPr>
          <a:xfrm>
            <a:off x="550500" y="2165687"/>
            <a:ext cx="3694500" cy="190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Any questions?</a:t>
            </a:r>
            <a:br>
              <a:rPr lang="en-US" dirty="0"/>
            </a:br>
            <a:r>
              <a:rPr lang="en-US" dirty="0"/>
              <a:t>You can find me at:</a:t>
            </a:r>
          </a:p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SzPts val="2400"/>
              <a:buChar char="▸"/>
            </a:pPr>
            <a:r>
              <a:rPr lang="en-ID" dirty="0"/>
              <a:t>@jackielimanto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dirty="0"/>
              <a:t>Jackie.limanto@gmail.com</a:t>
            </a:r>
          </a:p>
        </p:txBody>
      </p:sp>
      <p:sp>
        <p:nvSpPr>
          <p:cNvPr id="387" name="Google Shape;387;p34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BC2F4-81BA-4C28-A21F-59C496FB4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852" y="859340"/>
            <a:ext cx="4489498" cy="44894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ctrTitle"/>
          </p:nvPr>
        </p:nvSpPr>
        <p:spPr>
          <a:xfrm>
            <a:off x="327216" y="3118453"/>
            <a:ext cx="3638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accent3"/>
                </a:solidFill>
              </a:rPr>
              <a:t>Background</a:t>
            </a:r>
            <a:endParaRPr sz="66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>
            <a:spLocks noGrp="1"/>
          </p:cNvSpPr>
          <p:nvPr>
            <p:ph type="body" idx="1"/>
          </p:nvPr>
        </p:nvSpPr>
        <p:spPr>
          <a:xfrm>
            <a:off x="2158410" y="446569"/>
            <a:ext cx="2413590" cy="6273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000" b="1" dirty="0"/>
              <a:t>Problem</a:t>
            </a:r>
            <a:endParaRPr sz="4000" b="1" dirty="0"/>
          </a:p>
        </p:txBody>
      </p:sp>
      <p:sp>
        <p:nvSpPr>
          <p:cNvPr id="160" name="Google Shape;160;p16"/>
          <p:cNvSpPr txBox="1">
            <a:spLocks noGrp="1"/>
          </p:cNvSpPr>
          <p:nvPr>
            <p:ph type="sldNum" idx="12"/>
          </p:nvPr>
        </p:nvSpPr>
        <p:spPr>
          <a:xfrm>
            <a:off x="8520650" y="4688650"/>
            <a:ext cx="3948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Google Shape;159;p16">
            <a:extLst>
              <a:ext uri="{FF2B5EF4-FFF2-40B4-BE49-F238E27FC236}">
                <a16:creationId xmlns:a16="http://schemas.microsoft.com/office/drawing/2014/main" id="{2D122AD3-F55D-4CCE-9B38-4194D54E36A5}"/>
              </a:ext>
            </a:extLst>
          </p:cNvPr>
          <p:cNvSpPr txBox="1">
            <a:spLocks/>
          </p:cNvSpPr>
          <p:nvPr/>
        </p:nvSpPr>
        <p:spPr>
          <a:xfrm>
            <a:off x="1407042" y="1320212"/>
            <a:ext cx="4377070" cy="549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ews Cycle"/>
              <a:buChar char="▸"/>
              <a:defRPr sz="3200" b="0" i="0" u="none" strike="noStrike" cap="none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marR="0" lvl="1" indent="-431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ews Cycle"/>
              <a:buChar char="▹"/>
              <a:defRPr sz="3200" b="0" i="0" u="none" strike="noStrike" cap="none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marR="0" lvl="2" indent="-431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ews Cycle"/>
              <a:buChar char="■"/>
              <a:defRPr sz="3200" b="0" i="0" u="none" strike="noStrike" cap="none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marR="0" lvl="3" indent="-431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ews Cycle"/>
              <a:buChar char="●"/>
              <a:defRPr sz="3200" b="0" i="0" u="none" strike="noStrike" cap="none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marR="0" lvl="4" indent="-431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ews Cycle"/>
              <a:buChar char="○"/>
              <a:defRPr sz="3200" b="0" i="0" u="none" strike="noStrike" cap="none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marR="0" lvl="5" indent="-431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ews Cycle"/>
              <a:buChar char="■"/>
              <a:defRPr sz="3200" b="0" i="0" u="none" strike="noStrike" cap="none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marR="0" lvl="6" indent="-431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ews Cycle"/>
              <a:buChar char="●"/>
              <a:defRPr sz="3200" b="0" i="0" u="none" strike="noStrike" cap="none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marR="0" lvl="7" indent="-431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ews Cycle"/>
              <a:buChar char="○"/>
              <a:defRPr sz="3200" b="0" i="0" u="none" strike="noStrike" cap="none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marR="0" lvl="8" indent="-4318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200"/>
              <a:buFont typeface="News Cycle"/>
              <a:buChar char="■"/>
              <a:defRPr sz="3200" b="0" i="0" u="none" strike="noStrike" cap="none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marL="0" indent="0">
              <a:spcAft>
                <a:spcPts val="800"/>
              </a:spcAft>
              <a:buFont typeface="News Cycle"/>
              <a:buNone/>
            </a:pPr>
            <a:r>
              <a:rPr lang="en-US" sz="2000" dirty="0"/>
              <a:t>Credit risk</a:t>
            </a:r>
            <a:r>
              <a:rPr lang="en-US" sz="2000" dirty="0">
                <a:solidFill>
                  <a:schemeClr val="bg1"/>
                </a:solidFill>
                <a:latin typeface="News Cycle" panose="020B0604020202020204" charset="2"/>
              </a:rPr>
              <a:t> 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News Cycle" panose="020B0604020202020204" charset="2"/>
              </a:rPr>
              <a:t>s the possibility of losing a lender holds due to a risk of default on a debt that may arise from a borrower failing to make required payments.</a:t>
            </a:r>
            <a:endParaRPr lang="en-US" sz="2000" b="1" dirty="0">
              <a:solidFill>
                <a:schemeClr val="bg1"/>
              </a:solidFill>
              <a:latin typeface="News Cycle" panose="020B0604020202020204" charset="2"/>
            </a:endParaRPr>
          </a:p>
        </p:txBody>
      </p:sp>
      <p:sp>
        <p:nvSpPr>
          <p:cNvPr id="5" name="Google Shape;159;p16">
            <a:extLst>
              <a:ext uri="{FF2B5EF4-FFF2-40B4-BE49-F238E27FC236}">
                <a16:creationId xmlns:a16="http://schemas.microsoft.com/office/drawing/2014/main" id="{74EAE1E2-B5D6-4D82-8EE5-19ABABECBCBC}"/>
              </a:ext>
            </a:extLst>
          </p:cNvPr>
          <p:cNvSpPr txBox="1">
            <a:spLocks/>
          </p:cNvSpPr>
          <p:nvPr/>
        </p:nvSpPr>
        <p:spPr>
          <a:xfrm>
            <a:off x="2537638" y="2952574"/>
            <a:ext cx="2413590" cy="62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ews Cycle"/>
              <a:buChar char="▸"/>
              <a:defRPr sz="3200" b="0" i="0" u="none" strike="noStrike" cap="none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marR="0" lvl="1" indent="-431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ews Cycle"/>
              <a:buChar char="▹"/>
              <a:defRPr sz="3200" b="0" i="0" u="none" strike="noStrike" cap="none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marR="0" lvl="2" indent="-431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ews Cycle"/>
              <a:buChar char="■"/>
              <a:defRPr sz="3200" b="0" i="0" u="none" strike="noStrike" cap="none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marR="0" lvl="3" indent="-431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ews Cycle"/>
              <a:buChar char="●"/>
              <a:defRPr sz="3200" b="0" i="0" u="none" strike="noStrike" cap="none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marR="0" lvl="4" indent="-431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ews Cycle"/>
              <a:buChar char="○"/>
              <a:defRPr sz="3200" b="0" i="0" u="none" strike="noStrike" cap="none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marR="0" lvl="5" indent="-431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ews Cycle"/>
              <a:buChar char="■"/>
              <a:defRPr sz="3200" b="0" i="0" u="none" strike="noStrike" cap="none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marR="0" lvl="6" indent="-431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ews Cycle"/>
              <a:buChar char="●"/>
              <a:defRPr sz="3200" b="0" i="0" u="none" strike="noStrike" cap="none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marR="0" lvl="7" indent="-431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ews Cycle"/>
              <a:buChar char="○"/>
              <a:defRPr sz="3200" b="0" i="0" u="none" strike="noStrike" cap="none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marR="0" lvl="8" indent="-4318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200"/>
              <a:buFont typeface="News Cycle"/>
              <a:buChar char="■"/>
              <a:defRPr sz="3200" b="0" i="0" u="none" strike="noStrike" cap="none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marL="0" indent="0">
              <a:spcAft>
                <a:spcPts val="800"/>
              </a:spcAft>
              <a:buFont typeface="News Cycle"/>
              <a:buNone/>
            </a:pPr>
            <a:r>
              <a:rPr lang="en-US" sz="4000" b="1" dirty="0"/>
              <a:t>Goal</a:t>
            </a:r>
          </a:p>
        </p:txBody>
      </p:sp>
      <p:sp>
        <p:nvSpPr>
          <p:cNvPr id="6" name="Google Shape;159;p16">
            <a:extLst>
              <a:ext uri="{FF2B5EF4-FFF2-40B4-BE49-F238E27FC236}">
                <a16:creationId xmlns:a16="http://schemas.microsoft.com/office/drawing/2014/main" id="{D8ACE2FD-DC9C-4925-B5D6-257F8FBC5147}"/>
              </a:ext>
            </a:extLst>
          </p:cNvPr>
          <p:cNvSpPr txBox="1">
            <a:spLocks/>
          </p:cNvSpPr>
          <p:nvPr/>
        </p:nvSpPr>
        <p:spPr>
          <a:xfrm>
            <a:off x="1407042" y="3748243"/>
            <a:ext cx="4536557" cy="116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ews Cycle"/>
              <a:buChar char="▸"/>
              <a:defRPr sz="3200" b="0" i="0" u="none" strike="noStrike" cap="none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marR="0" lvl="1" indent="-431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ews Cycle"/>
              <a:buChar char="▹"/>
              <a:defRPr sz="3200" b="0" i="0" u="none" strike="noStrike" cap="none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marR="0" lvl="2" indent="-431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ews Cycle"/>
              <a:buChar char="■"/>
              <a:defRPr sz="3200" b="0" i="0" u="none" strike="noStrike" cap="none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marR="0" lvl="3" indent="-431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ews Cycle"/>
              <a:buChar char="●"/>
              <a:defRPr sz="3200" b="0" i="0" u="none" strike="noStrike" cap="none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marR="0" lvl="4" indent="-431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ews Cycle"/>
              <a:buChar char="○"/>
              <a:defRPr sz="3200" b="0" i="0" u="none" strike="noStrike" cap="none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marR="0" lvl="5" indent="-431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ews Cycle"/>
              <a:buChar char="■"/>
              <a:defRPr sz="3200" b="0" i="0" u="none" strike="noStrike" cap="none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marR="0" lvl="6" indent="-431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ews Cycle"/>
              <a:buChar char="●"/>
              <a:defRPr sz="3200" b="0" i="0" u="none" strike="noStrike" cap="none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marR="0" lvl="7" indent="-431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ews Cycle"/>
              <a:buChar char="○"/>
              <a:defRPr sz="3200" b="0" i="0" u="none" strike="noStrike" cap="none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marR="0" lvl="8" indent="-4318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200"/>
              <a:buFont typeface="News Cycle"/>
              <a:buChar char="■"/>
              <a:defRPr sz="3200" b="0" i="0" u="none" strike="noStrike" cap="none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marL="0" indent="0">
              <a:spcAft>
                <a:spcPts val="800"/>
              </a:spcAft>
              <a:buFont typeface="News Cycle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News Cycle" panose="020B0604020202020204" charset="2"/>
              </a:rPr>
              <a:t>The Goal is assess the likelihood of a borrower defaulting on their credit obligations.</a:t>
            </a:r>
            <a:endParaRPr lang="en-US" sz="2000" b="1" dirty="0">
              <a:solidFill>
                <a:schemeClr val="bg1"/>
              </a:solidFill>
              <a:latin typeface="News Cycle" panose="020B0604020202020204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of Content</a:t>
            </a:r>
            <a:endParaRPr dirty="0"/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550500" y="1353948"/>
            <a:ext cx="61077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US" dirty="0"/>
              <a:t>Exploratory Data Analysis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-ID" dirty="0"/>
              <a:t>Data </a:t>
            </a:r>
            <a:r>
              <a:rPr lang="en-ID" dirty="0" err="1"/>
              <a:t>Preprocessing</a:t>
            </a:r>
            <a:endParaRPr lang="en-ID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dirty="0"/>
              <a:t>Data Modelling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dirty="0"/>
              <a:t>Insight and Recommendation</a:t>
            </a:r>
            <a:endParaRPr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1"/>
          <p:cNvSpPr txBox="1">
            <a:spLocks noGrp="1"/>
          </p:cNvSpPr>
          <p:nvPr>
            <p:ph type="title" idx="4294967295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Exploratory Data Analysis</a:t>
            </a:r>
            <a:endParaRPr dirty="0"/>
          </a:p>
        </p:txBody>
      </p:sp>
      <p:sp>
        <p:nvSpPr>
          <p:cNvPr id="497" name="Google Shape;497;p41"/>
          <p:cNvSpPr txBox="1">
            <a:spLocks noGrp="1"/>
          </p:cNvSpPr>
          <p:nvPr>
            <p:ph type="sldNum" idx="12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98" name="Google Shape;498;p41"/>
          <p:cNvSpPr/>
          <p:nvPr/>
        </p:nvSpPr>
        <p:spPr>
          <a:xfrm>
            <a:off x="550500" y="1466075"/>
            <a:ext cx="3399900" cy="14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rPr>
              <a:t>Dataset has 466285 rows and 75 columns</a:t>
            </a:r>
            <a:endParaRPr sz="2000" dirty="0">
              <a:solidFill>
                <a:schemeClr val="dk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499" name="Google Shape;499;p41"/>
          <p:cNvSpPr/>
          <p:nvPr/>
        </p:nvSpPr>
        <p:spPr>
          <a:xfrm>
            <a:off x="4090938" y="1466075"/>
            <a:ext cx="3399900" cy="14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rPr>
              <a:t>There are feature that have null values (null values with &gt;50% or more will be dropped)</a:t>
            </a:r>
            <a:endParaRPr sz="1800" dirty="0">
              <a:solidFill>
                <a:schemeClr val="dk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500" name="Google Shape;500;p41"/>
          <p:cNvSpPr/>
          <p:nvPr/>
        </p:nvSpPr>
        <p:spPr>
          <a:xfrm>
            <a:off x="550500" y="3039445"/>
            <a:ext cx="3399900" cy="14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rPr>
              <a:t>Unique feature or column will be delete/drop</a:t>
            </a:r>
            <a:endParaRPr sz="2000" dirty="0">
              <a:solidFill>
                <a:schemeClr val="dk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501" name="Google Shape;501;p41"/>
          <p:cNvSpPr/>
          <p:nvPr/>
        </p:nvSpPr>
        <p:spPr>
          <a:xfrm>
            <a:off x="4090938" y="3039445"/>
            <a:ext cx="3399900" cy="14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rPr>
              <a:t>No Label on dataset</a:t>
            </a:r>
            <a:endParaRPr sz="2800" dirty="0">
              <a:solidFill>
                <a:schemeClr val="dk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502" name="Google Shape;502;p41"/>
          <p:cNvSpPr/>
          <p:nvPr/>
        </p:nvSpPr>
        <p:spPr>
          <a:xfrm>
            <a:off x="2861649" y="1801585"/>
            <a:ext cx="2162700" cy="2162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1"/>
          <p:cNvSpPr/>
          <p:nvPr/>
        </p:nvSpPr>
        <p:spPr>
          <a:xfrm rot="5400000">
            <a:off x="3014880" y="1801585"/>
            <a:ext cx="2162700" cy="2162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1"/>
          <p:cNvSpPr/>
          <p:nvPr/>
        </p:nvSpPr>
        <p:spPr>
          <a:xfrm rot="10800000">
            <a:off x="3014880" y="1958639"/>
            <a:ext cx="2162700" cy="2162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1"/>
          <p:cNvSpPr/>
          <p:nvPr/>
        </p:nvSpPr>
        <p:spPr>
          <a:xfrm rot="-5400000">
            <a:off x="2861649" y="1958639"/>
            <a:ext cx="2162700" cy="2162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41"/>
          <p:cNvSpPr/>
          <p:nvPr/>
        </p:nvSpPr>
        <p:spPr>
          <a:xfrm>
            <a:off x="3429324" y="2252692"/>
            <a:ext cx="245903" cy="4602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Oswald"/>
              </a:rPr>
              <a:t>1</a:t>
            </a:r>
            <a:endParaRPr b="1" i="0" dirty="0">
              <a:ln>
                <a:noFill/>
              </a:ln>
              <a:solidFill>
                <a:schemeClr val="lt1"/>
              </a:solidFill>
              <a:latin typeface="Oswald"/>
            </a:endParaRPr>
          </a:p>
        </p:txBody>
      </p:sp>
      <p:sp>
        <p:nvSpPr>
          <p:cNvPr id="507" name="Google Shape;507;p41"/>
          <p:cNvSpPr/>
          <p:nvPr/>
        </p:nvSpPr>
        <p:spPr>
          <a:xfrm>
            <a:off x="4341829" y="2259599"/>
            <a:ext cx="355315" cy="4475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Oswald"/>
              </a:rPr>
              <a:t>2</a:t>
            </a:r>
            <a:endParaRPr b="1" i="0" dirty="0">
              <a:ln>
                <a:noFill/>
              </a:ln>
              <a:solidFill>
                <a:schemeClr val="lt1"/>
              </a:solidFill>
              <a:latin typeface="Oswald"/>
            </a:endParaRPr>
          </a:p>
        </p:txBody>
      </p:sp>
      <p:sp>
        <p:nvSpPr>
          <p:cNvPr id="508" name="Google Shape;508;p41"/>
          <p:cNvSpPr/>
          <p:nvPr/>
        </p:nvSpPr>
        <p:spPr>
          <a:xfrm>
            <a:off x="3398379" y="3242587"/>
            <a:ext cx="269664" cy="4602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Oswald"/>
              </a:rPr>
              <a:t>3</a:t>
            </a:r>
            <a:endParaRPr b="1" i="0" dirty="0">
              <a:ln>
                <a:noFill/>
              </a:ln>
              <a:solidFill>
                <a:schemeClr val="lt1"/>
              </a:solidFill>
              <a:latin typeface="Oswald"/>
            </a:endParaRPr>
          </a:p>
        </p:txBody>
      </p:sp>
      <p:sp>
        <p:nvSpPr>
          <p:cNvPr id="509" name="Google Shape;509;p41"/>
          <p:cNvSpPr/>
          <p:nvPr/>
        </p:nvSpPr>
        <p:spPr>
          <a:xfrm>
            <a:off x="4444058" y="3249494"/>
            <a:ext cx="233746" cy="4475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Oswald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6593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550500" y="1081088"/>
            <a:ext cx="3694500" cy="88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Labelling the Loaner</a:t>
            </a:r>
            <a:endParaRPr sz="6000" dirty="0"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1"/>
          </p:nvPr>
        </p:nvSpPr>
        <p:spPr>
          <a:xfrm>
            <a:off x="550500" y="2363485"/>
            <a:ext cx="3694500" cy="10099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" b="1" dirty="0"/>
              <a:t>Good Loaner</a:t>
            </a:r>
            <a:endParaRPr lang="en-US" dirty="0"/>
          </a:p>
          <a:p>
            <a:pPr marL="342900" indent="-342900"/>
            <a:endParaRPr lang="en" b="1" dirty="0"/>
          </a:p>
        </p:txBody>
      </p:sp>
      <p:sp>
        <p:nvSpPr>
          <p:cNvPr id="147" name="Google Shape;147;p14"/>
          <p:cNvSpPr txBox="1">
            <a:spLocks noGrp="1"/>
          </p:cNvSpPr>
          <p:nvPr>
            <p:ph type="sldNum" idx="12"/>
          </p:nvPr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3">
            <a:alphaModFix/>
          </a:blip>
          <a:srcRect b="21054"/>
          <a:stretch/>
        </p:blipFill>
        <p:spPr>
          <a:xfrm>
            <a:off x="4669485" y="0"/>
            <a:ext cx="4343382" cy="51572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7264" y="0"/>
                </a:moveTo>
                <a:lnTo>
                  <a:pt x="7264" y="4855"/>
                </a:lnTo>
                <a:lnTo>
                  <a:pt x="16434" y="3451"/>
                </a:lnTo>
                <a:lnTo>
                  <a:pt x="16434" y="0"/>
                </a:lnTo>
                <a:lnTo>
                  <a:pt x="7264" y="0"/>
                </a:lnTo>
                <a:close/>
                <a:moveTo>
                  <a:pt x="17165" y="0"/>
                </a:moveTo>
                <a:lnTo>
                  <a:pt x="17165" y="1328"/>
                </a:lnTo>
                <a:lnTo>
                  <a:pt x="21600" y="649"/>
                </a:lnTo>
                <a:lnTo>
                  <a:pt x="21600" y="0"/>
                </a:lnTo>
                <a:lnTo>
                  <a:pt x="17165" y="0"/>
                </a:lnTo>
                <a:close/>
                <a:moveTo>
                  <a:pt x="21600" y="1261"/>
                </a:moveTo>
                <a:lnTo>
                  <a:pt x="17165" y="1940"/>
                </a:lnTo>
                <a:lnTo>
                  <a:pt x="17165" y="13789"/>
                </a:lnTo>
                <a:lnTo>
                  <a:pt x="21600" y="13110"/>
                </a:lnTo>
                <a:lnTo>
                  <a:pt x="21600" y="1261"/>
                </a:lnTo>
                <a:close/>
                <a:moveTo>
                  <a:pt x="6534" y="2532"/>
                </a:moveTo>
                <a:lnTo>
                  <a:pt x="0" y="3534"/>
                </a:lnTo>
                <a:lnTo>
                  <a:pt x="0" y="11449"/>
                </a:lnTo>
                <a:lnTo>
                  <a:pt x="6534" y="10449"/>
                </a:lnTo>
                <a:lnTo>
                  <a:pt x="6534" y="2532"/>
                </a:lnTo>
                <a:close/>
                <a:moveTo>
                  <a:pt x="16434" y="4110"/>
                </a:moveTo>
                <a:lnTo>
                  <a:pt x="7264" y="5514"/>
                </a:lnTo>
                <a:lnTo>
                  <a:pt x="7264" y="21600"/>
                </a:lnTo>
                <a:lnTo>
                  <a:pt x="16434" y="21600"/>
                </a:lnTo>
                <a:lnTo>
                  <a:pt x="16434" y="4110"/>
                </a:lnTo>
                <a:close/>
                <a:moveTo>
                  <a:pt x="6534" y="11069"/>
                </a:moveTo>
                <a:lnTo>
                  <a:pt x="0" y="12069"/>
                </a:lnTo>
                <a:lnTo>
                  <a:pt x="0" y="21600"/>
                </a:lnTo>
                <a:lnTo>
                  <a:pt x="6534" y="21600"/>
                </a:lnTo>
                <a:lnTo>
                  <a:pt x="6534" y="11069"/>
                </a:lnTo>
                <a:close/>
                <a:moveTo>
                  <a:pt x="21600" y="13722"/>
                </a:moveTo>
                <a:lnTo>
                  <a:pt x="17165" y="14401"/>
                </a:lnTo>
                <a:lnTo>
                  <a:pt x="17165" y="18629"/>
                </a:lnTo>
                <a:lnTo>
                  <a:pt x="21600" y="17950"/>
                </a:lnTo>
                <a:lnTo>
                  <a:pt x="21600" y="1372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6" name="Google Shape;146;p14">
            <a:extLst>
              <a:ext uri="{FF2B5EF4-FFF2-40B4-BE49-F238E27FC236}">
                <a16:creationId xmlns:a16="http://schemas.microsoft.com/office/drawing/2014/main" id="{7D78628D-0D91-42F0-9953-86379F9326E1}"/>
              </a:ext>
            </a:extLst>
          </p:cNvPr>
          <p:cNvSpPr txBox="1">
            <a:spLocks/>
          </p:cNvSpPr>
          <p:nvPr/>
        </p:nvSpPr>
        <p:spPr>
          <a:xfrm>
            <a:off x="926185" y="2930012"/>
            <a:ext cx="3433164" cy="88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▸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▹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■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News Cycle"/>
              <a:buChar char="■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marL="0" indent="0">
              <a:buNone/>
            </a:pPr>
            <a:r>
              <a:rPr lang="en-US" sz="1800" dirty="0"/>
              <a:t>Current, Fully paid, In Grace Period</a:t>
            </a:r>
          </a:p>
          <a:p>
            <a:pPr marL="342900" indent="-342900"/>
            <a:endParaRPr lang="en" b="1" dirty="0"/>
          </a:p>
        </p:txBody>
      </p:sp>
      <p:sp>
        <p:nvSpPr>
          <p:cNvPr id="7" name="Google Shape;146;p14">
            <a:extLst>
              <a:ext uri="{FF2B5EF4-FFF2-40B4-BE49-F238E27FC236}">
                <a16:creationId xmlns:a16="http://schemas.microsoft.com/office/drawing/2014/main" id="{A7C87BD2-727F-4A0F-B5D8-EE5D89229585}"/>
              </a:ext>
            </a:extLst>
          </p:cNvPr>
          <p:cNvSpPr txBox="1">
            <a:spLocks/>
          </p:cNvSpPr>
          <p:nvPr/>
        </p:nvSpPr>
        <p:spPr>
          <a:xfrm>
            <a:off x="550500" y="3419807"/>
            <a:ext cx="3694500" cy="1009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▸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▹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■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News Cycle"/>
              <a:buChar char="■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marL="342900" indent="-342900"/>
            <a:r>
              <a:rPr lang="en" b="1" dirty="0"/>
              <a:t>Bad Loaner</a:t>
            </a:r>
          </a:p>
        </p:txBody>
      </p:sp>
      <p:sp>
        <p:nvSpPr>
          <p:cNvPr id="8" name="Google Shape;146;p14">
            <a:extLst>
              <a:ext uri="{FF2B5EF4-FFF2-40B4-BE49-F238E27FC236}">
                <a16:creationId xmlns:a16="http://schemas.microsoft.com/office/drawing/2014/main" id="{4C358DB8-CA42-438E-AAED-18276C6ACA71}"/>
              </a:ext>
            </a:extLst>
          </p:cNvPr>
          <p:cNvSpPr txBox="1">
            <a:spLocks/>
          </p:cNvSpPr>
          <p:nvPr/>
        </p:nvSpPr>
        <p:spPr>
          <a:xfrm>
            <a:off x="926185" y="4031289"/>
            <a:ext cx="3694500" cy="1009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▸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▹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ews Cycle"/>
              <a:buChar char="■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News Cycle"/>
              <a:buChar char="■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marL="0" indent="0">
              <a:buNone/>
            </a:pPr>
            <a:r>
              <a:rPr lang="en" sz="1600" dirty="0"/>
              <a:t>Charged off, Late (31-120 days), Does Not Meet the Credit Policy, Late (16-30 days), Default.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"/>
          <p:cNvSpPr txBox="1">
            <a:spLocks noGrp="1"/>
          </p:cNvSpPr>
          <p:nvPr>
            <p:ph type="title" idx="4294967295"/>
          </p:nvPr>
        </p:nvSpPr>
        <p:spPr>
          <a:xfrm>
            <a:off x="551893" y="605394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Preparation</a:t>
            </a:r>
            <a:endParaRPr dirty="0"/>
          </a:p>
        </p:txBody>
      </p:sp>
      <p:sp>
        <p:nvSpPr>
          <p:cNvPr id="458" name="Google Shape;458;p39"/>
          <p:cNvSpPr txBox="1">
            <a:spLocks noGrp="1"/>
          </p:cNvSpPr>
          <p:nvPr>
            <p:ph type="sldNum" idx="12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59" name="Google Shape;459;p39"/>
          <p:cNvSpPr/>
          <p:nvPr/>
        </p:nvSpPr>
        <p:spPr>
          <a:xfrm>
            <a:off x="0" y="2521158"/>
            <a:ext cx="7894320" cy="872868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0" y="2521158"/>
            <a:ext cx="7894320" cy="872868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1" name="Google Shape;461;p39"/>
          <p:cNvGrpSpPr/>
          <p:nvPr/>
        </p:nvGrpSpPr>
        <p:grpSpPr>
          <a:xfrm>
            <a:off x="1543415" y="1944198"/>
            <a:ext cx="409200" cy="409200"/>
            <a:chOff x="1543415" y="1944198"/>
            <a:chExt cx="409200" cy="409200"/>
          </a:xfrm>
        </p:grpSpPr>
        <p:sp>
          <p:nvSpPr>
            <p:cNvPr id="462" name="Google Shape;462;p39"/>
            <p:cNvSpPr/>
            <p:nvPr/>
          </p:nvSpPr>
          <p:spPr>
            <a:xfrm rot="8100000">
              <a:off x="1603341" y="2004124"/>
              <a:ext cx="289348" cy="289348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1690148" y="2085199"/>
              <a:ext cx="115800" cy="115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ews Cycle"/>
                  <a:ea typeface="News Cycle"/>
                  <a:cs typeface="News Cycle"/>
                  <a:sym typeface="News Cycle"/>
                </a:rPr>
                <a:t>1</a:t>
              </a:r>
              <a:endParaRPr sz="6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</p:grpSp>
      <p:grpSp>
        <p:nvGrpSpPr>
          <p:cNvPr id="464" name="Google Shape;464;p39"/>
          <p:cNvGrpSpPr/>
          <p:nvPr/>
        </p:nvGrpSpPr>
        <p:grpSpPr>
          <a:xfrm>
            <a:off x="3295851" y="1944198"/>
            <a:ext cx="409200" cy="409200"/>
            <a:chOff x="3295851" y="1944198"/>
            <a:chExt cx="409200" cy="409200"/>
          </a:xfrm>
        </p:grpSpPr>
        <p:sp>
          <p:nvSpPr>
            <p:cNvPr id="465" name="Google Shape;465;p39"/>
            <p:cNvSpPr/>
            <p:nvPr/>
          </p:nvSpPr>
          <p:spPr>
            <a:xfrm rot="8100000">
              <a:off x="3355777" y="2004124"/>
              <a:ext cx="289348" cy="289348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3442584" y="2085199"/>
              <a:ext cx="115800" cy="115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ews Cycle"/>
                  <a:ea typeface="News Cycle"/>
                  <a:cs typeface="News Cycle"/>
                  <a:sym typeface="News Cycle"/>
                </a:rPr>
                <a:t>3</a:t>
              </a:r>
              <a:endParaRPr sz="6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</p:grpSp>
      <p:grpSp>
        <p:nvGrpSpPr>
          <p:cNvPr id="467" name="Google Shape;467;p39"/>
          <p:cNvGrpSpPr/>
          <p:nvPr/>
        </p:nvGrpSpPr>
        <p:grpSpPr>
          <a:xfrm>
            <a:off x="5048287" y="1944198"/>
            <a:ext cx="409200" cy="409200"/>
            <a:chOff x="5048287" y="1944198"/>
            <a:chExt cx="409200" cy="409200"/>
          </a:xfrm>
        </p:grpSpPr>
        <p:sp>
          <p:nvSpPr>
            <p:cNvPr id="468" name="Google Shape;468;p39"/>
            <p:cNvSpPr/>
            <p:nvPr/>
          </p:nvSpPr>
          <p:spPr>
            <a:xfrm rot="8100000">
              <a:off x="5108213" y="2004124"/>
              <a:ext cx="289348" cy="289348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5195020" y="2085199"/>
              <a:ext cx="115800" cy="115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ews Cycle"/>
                  <a:ea typeface="News Cycle"/>
                  <a:cs typeface="News Cycle"/>
                  <a:sym typeface="News Cycle"/>
                </a:rPr>
                <a:t>5</a:t>
              </a:r>
              <a:endParaRPr sz="6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4193196" y="3562553"/>
            <a:ext cx="409200" cy="409200"/>
            <a:chOff x="4193196" y="3562553"/>
            <a:chExt cx="409200" cy="409200"/>
          </a:xfrm>
        </p:grpSpPr>
        <p:sp>
          <p:nvSpPr>
            <p:cNvPr id="474" name="Google Shape;474;p39"/>
            <p:cNvSpPr/>
            <p:nvPr/>
          </p:nvSpPr>
          <p:spPr>
            <a:xfrm rot="-2700000">
              <a:off x="4253122" y="3622479"/>
              <a:ext cx="289348" cy="289348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 flipH="1">
              <a:off x="4339863" y="3714877"/>
              <a:ext cx="115800" cy="115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ews Cycle"/>
                  <a:ea typeface="News Cycle"/>
                  <a:cs typeface="News Cycle"/>
                  <a:sym typeface="News Cycle"/>
                </a:rPr>
                <a:t>4</a:t>
              </a:r>
              <a:endParaRPr sz="6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2440760" y="3562553"/>
            <a:ext cx="409200" cy="409200"/>
            <a:chOff x="2440760" y="3562553"/>
            <a:chExt cx="409200" cy="409200"/>
          </a:xfrm>
        </p:grpSpPr>
        <p:sp>
          <p:nvSpPr>
            <p:cNvPr id="477" name="Google Shape;477;p39"/>
            <p:cNvSpPr/>
            <p:nvPr/>
          </p:nvSpPr>
          <p:spPr>
            <a:xfrm rot="-2700000">
              <a:off x="2500686" y="3622479"/>
              <a:ext cx="289348" cy="289348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 flipH="1">
              <a:off x="2587427" y="3714877"/>
              <a:ext cx="115800" cy="115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ews Cycle"/>
                  <a:ea typeface="News Cycle"/>
                  <a:cs typeface="News Cycle"/>
                  <a:sym typeface="News Cycle"/>
                </a:rPr>
                <a:t>2</a:t>
              </a:r>
              <a:endParaRPr sz="6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</p:grpSp>
      <p:sp>
        <p:nvSpPr>
          <p:cNvPr id="479" name="Google Shape;479;p39"/>
          <p:cNvSpPr txBox="1"/>
          <p:nvPr/>
        </p:nvSpPr>
        <p:spPr>
          <a:xfrm>
            <a:off x="992590" y="1471350"/>
            <a:ext cx="1395115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rPr>
              <a:t>Check Duplicated Data</a:t>
            </a:r>
            <a:endParaRPr sz="1800" dirty="0">
              <a:solidFill>
                <a:schemeClr val="dk2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480" name="Google Shape;480;p39"/>
          <p:cNvSpPr txBox="1"/>
          <p:nvPr/>
        </p:nvSpPr>
        <p:spPr>
          <a:xfrm>
            <a:off x="2636872" y="1461882"/>
            <a:ext cx="1653796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rPr>
              <a:t>Scalling</a:t>
            </a:r>
            <a:r>
              <a:rPr lang="en-US" sz="1800" dirty="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rPr>
              <a:t> the numerical feature</a:t>
            </a:r>
            <a:endParaRPr sz="1800" dirty="0">
              <a:solidFill>
                <a:schemeClr val="dk2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481" name="Google Shape;481;p39"/>
          <p:cNvSpPr txBox="1"/>
          <p:nvPr/>
        </p:nvSpPr>
        <p:spPr>
          <a:xfrm>
            <a:off x="4697194" y="1471350"/>
            <a:ext cx="11115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rPr>
              <a:t>Handling the outlier</a:t>
            </a:r>
            <a:endParaRPr sz="1800" dirty="0">
              <a:solidFill>
                <a:schemeClr val="dk2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482" name="Google Shape;482;p39"/>
          <p:cNvSpPr txBox="1"/>
          <p:nvPr/>
        </p:nvSpPr>
        <p:spPr>
          <a:xfrm>
            <a:off x="1714669" y="4032033"/>
            <a:ext cx="1861315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rPr>
              <a:t>Drop Feature that has null value &gt;50% and unused feature</a:t>
            </a:r>
            <a:endParaRPr sz="1800" dirty="0">
              <a:solidFill>
                <a:schemeClr val="dk2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483" name="Google Shape;483;p39"/>
          <p:cNvSpPr txBox="1"/>
          <p:nvPr/>
        </p:nvSpPr>
        <p:spPr>
          <a:xfrm>
            <a:off x="3841958" y="3983694"/>
            <a:ext cx="11115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rPr>
              <a:t>Scalling</a:t>
            </a:r>
            <a:r>
              <a:rPr lang="en-US" sz="1800" dirty="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rPr>
              <a:t> the categorical feature</a:t>
            </a:r>
            <a:endParaRPr sz="1800" dirty="0">
              <a:solidFill>
                <a:schemeClr val="dk2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</p:spTree>
    <p:extLst>
      <p:ext uri="{BB962C8B-B14F-4D97-AF65-F5344CB8AC3E}">
        <p14:creationId xmlns:p14="http://schemas.microsoft.com/office/powerpoint/2010/main" val="317930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>
            <a:spLocks noGrp="1"/>
          </p:cNvSpPr>
          <p:nvPr>
            <p:ph type="ctrTitle" idx="4294967295"/>
          </p:nvPr>
        </p:nvSpPr>
        <p:spPr>
          <a:xfrm>
            <a:off x="516948" y="2489688"/>
            <a:ext cx="3413100" cy="9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Data Modelling</a:t>
            </a:r>
            <a:endParaRPr sz="6000" dirty="0"/>
          </a:p>
        </p:txBody>
      </p:sp>
      <p:sp>
        <p:nvSpPr>
          <p:cNvPr id="174" name="Google Shape;174;p18"/>
          <p:cNvSpPr/>
          <p:nvPr/>
        </p:nvSpPr>
        <p:spPr>
          <a:xfrm>
            <a:off x="6337577" y="3553424"/>
            <a:ext cx="359367" cy="3431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Google Shape;175;p18"/>
          <p:cNvGrpSpPr/>
          <p:nvPr/>
        </p:nvGrpSpPr>
        <p:grpSpPr>
          <a:xfrm>
            <a:off x="5891516" y="1626342"/>
            <a:ext cx="1539566" cy="1539946"/>
            <a:chOff x="6654650" y="3665275"/>
            <a:chExt cx="409100" cy="409125"/>
          </a:xfrm>
        </p:grpSpPr>
        <p:sp>
          <p:nvSpPr>
            <p:cNvPr id="176" name="Google Shape;176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18"/>
          <p:cNvGrpSpPr/>
          <p:nvPr/>
        </p:nvGrpSpPr>
        <p:grpSpPr>
          <a:xfrm rot="1056963">
            <a:off x="4407795" y="2837228"/>
            <a:ext cx="1017151" cy="1017266"/>
            <a:chOff x="570875" y="4322250"/>
            <a:chExt cx="443300" cy="443325"/>
          </a:xfrm>
        </p:grpSpPr>
        <p:sp>
          <p:nvSpPr>
            <p:cNvPr id="179" name="Google Shape;179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8"/>
          <p:cNvSpPr/>
          <p:nvPr/>
        </p:nvSpPr>
        <p:spPr>
          <a:xfrm rot="2466643">
            <a:off x="4521960" y="1924997"/>
            <a:ext cx="499279" cy="47672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"/>
          <p:cNvSpPr/>
          <p:nvPr/>
        </p:nvSpPr>
        <p:spPr>
          <a:xfrm rot="-1609293">
            <a:off x="5252138" y="2224977"/>
            <a:ext cx="359290" cy="34306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"/>
          <p:cNvSpPr/>
          <p:nvPr/>
        </p:nvSpPr>
        <p:spPr>
          <a:xfrm rot="2926251">
            <a:off x="7430765" y="2496755"/>
            <a:ext cx="269070" cy="2569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8"/>
          <p:cNvSpPr/>
          <p:nvPr/>
        </p:nvSpPr>
        <p:spPr>
          <a:xfrm rot="-1609270">
            <a:off x="6310999" y="775556"/>
            <a:ext cx="242411" cy="23146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ldNum" idx="12"/>
          </p:nvPr>
        </p:nvSpPr>
        <p:spPr>
          <a:xfrm>
            <a:off x="8556125" y="4688650"/>
            <a:ext cx="35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0267B527-8FD1-492A-80FF-679DEB4E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32" y="681197"/>
            <a:ext cx="4528829" cy="378110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F74E413-2D0D-4E2B-822C-821FF9D45182}"/>
              </a:ext>
            </a:extLst>
          </p:cNvPr>
          <p:cNvSpPr txBox="1"/>
          <p:nvPr/>
        </p:nvSpPr>
        <p:spPr>
          <a:xfrm>
            <a:off x="4657061" y="1663808"/>
            <a:ext cx="30734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Classification Report - Train precision recall f1-score support 0 0.98 1.00 0.99 269201 1 0.99 0.77 0.87 26696 accuracy 0.98 295897 macro avg 0.99 0.89 0.93 295897 weighted avg 0.98 0.98 0.98 295897</a:t>
            </a:r>
            <a:endParaRPr lang="en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essica template">
  <a:themeElements>
    <a:clrScheme name="Custom 347">
      <a:dk1>
        <a:srgbClr val="062133"/>
      </a:dk1>
      <a:lt1>
        <a:srgbClr val="FFFFFF"/>
      </a:lt1>
      <a:dk2>
        <a:srgbClr val="878E92"/>
      </a:dk2>
      <a:lt2>
        <a:srgbClr val="E9EEF0"/>
      </a:lt2>
      <a:accent1>
        <a:srgbClr val="0DB8CC"/>
      </a:accent1>
      <a:accent2>
        <a:srgbClr val="FFA604"/>
      </a:accent2>
      <a:accent3>
        <a:srgbClr val="00799E"/>
      </a:accent3>
      <a:accent4>
        <a:srgbClr val="32E4C8"/>
      </a:accent4>
      <a:accent5>
        <a:srgbClr val="FFD104"/>
      </a:accent5>
      <a:accent6>
        <a:srgbClr val="2EC9FF"/>
      </a:accent6>
      <a:hlink>
        <a:srgbClr val="00799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320</Words>
  <Application>Microsoft Office PowerPoint</Application>
  <PresentationFormat>On-screen Show (16:9)</PresentationFormat>
  <Paragraphs>57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News Cycle</vt:lpstr>
      <vt:lpstr>Calibri</vt:lpstr>
      <vt:lpstr>Arial</vt:lpstr>
      <vt:lpstr>Courier New</vt:lpstr>
      <vt:lpstr>Oswald</vt:lpstr>
      <vt:lpstr>Jessica template</vt:lpstr>
      <vt:lpstr>Credit Risk Prediction</vt:lpstr>
      <vt:lpstr>Background</vt:lpstr>
      <vt:lpstr>PowerPoint Presentation</vt:lpstr>
      <vt:lpstr>Table of Content</vt:lpstr>
      <vt:lpstr>Exploratory Data Analysis</vt:lpstr>
      <vt:lpstr>Labelling the Loaner</vt:lpstr>
      <vt:lpstr>Data Preparation</vt:lpstr>
      <vt:lpstr>Data Modelling</vt:lpstr>
      <vt:lpstr>PowerPoint Presentation</vt:lpstr>
      <vt:lpstr>PowerPoint Presentation</vt:lpstr>
      <vt:lpstr>Insights</vt:lpstr>
      <vt:lpstr>Recommendation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Prediction</dc:title>
  <cp:lastModifiedBy>Jacky</cp:lastModifiedBy>
  <cp:revision>12</cp:revision>
  <dcterms:modified xsi:type="dcterms:W3CDTF">2023-05-12T03:23:03Z</dcterms:modified>
</cp:coreProperties>
</file>