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5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76A1D-1100-4FD0-B233-383BBDB3C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9AC6E-7DAC-40E9-90C5-F3353F289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947B4-EA81-443A-B07D-BF98E2A5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CD54-AD67-49A8-BDFE-90D002FFBEC8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11D3B-EE62-4435-9086-F7052E29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18AC2-85E2-4751-BD1F-466BE604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FFB3-7973-49BD-9E7B-7C5E22C009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709ED-A98E-4FD5-9F92-DBAB1B0C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9F6574-943C-4B01-AAF6-FAD374831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B74B9-77BA-4420-80AE-6C2A1D12E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CD54-AD67-49A8-BDFE-90D002FFBEC8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7E68A-EB7A-4FE8-9656-13F03FCF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39FE9-ABCB-459D-BC07-C45E0949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FFB3-7973-49BD-9E7B-7C5E22C009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409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B8AB07-45AD-457F-8C10-662642C41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06495-039E-43DE-A2DB-C392D6933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D9B6E-3C43-4219-B0CC-CA322F0ED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CD54-AD67-49A8-BDFE-90D002FFBEC8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77F7E-A552-41BA-88F7-E3B56EEBB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23576-3AEA-424E-B334-34B8A6D93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FFB3-7973-49BD-9E7B-7C5E22C009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4554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magemaster2BG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18" y="349644"/>
            <a:ext cx="9149023" cy="1143000"/>
          </a:xfrm>
          <a:prstGeom prst="rect">
            <a:avLst/>
          </a:prstGeom>
        </p:spPr>
        <p:txBody>
          <a:bodyPr/>
          <a:lstStyle>
            <a:lvl1pPr algn="l">
              <a:defRPr sz="3000" b="0" i="0" cap="all">
                <a:latin typeface="Proxima Nova Cond Semibold"/>
                <a:cs typeface="Proxima Nova Cond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286" y="1552717"/>
            <a:ext cx="5471877" cy="6238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rgbClr val="008752"/>
                </a:solidFill>
                <a:latin typeface="Proxima Nova Cond Semibold"/>
                <a:cs typeface="Proxima Nova Cond Semibold"/>
              </a:defRPr>
            </a:lvl1pPr>
            <a:lvl2pPr marL="0" indent="0">
              <a:buNone/>
              <a:defRPr sz="1800" b="0" i="0" baseline="0">
                <a:latin typeface="Proxima Nova Cond Semibold"/>
                <a:cs typeface="Proxima Nova Cond Semibold"/>
              </a:defRPr>
            </a:lvl2pPr>
            <a:lvl3pPr marL="914377" indent="0">
              <a:buNone/>
              <a:defRPr b="0" i="0">
                <a:latin typeface="Proxima Nova Cond Semibold"/>
                <a:cs typeface="Proxima Nova Cond Semibold"/>
              </a:defRPr>
            </a:lvl3pPr>
            <a:lvl4pPr marL="1371566" indent="0">
              <a:buNone/>
              <a:defRPr b="0" i="0">
                <a:latin typeface="Proxima Nova Cond Semibold"/>
                <a:cs typeface="Proxima Nova Cond Semibold"/>
              </a:defRPr>
            </a:lvl4pPr>
            <a:lvl5pPr marL="1828754" indent="0">
              <a:buNone/>
              <a:defRPr b="0" i="0">
                <a:latin typeface="Proxima Nova Cond Semibold"/>
                <a:cs typeface="Proxima Nova Cond Semibold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2A94-79C8-404C-B673-0B5167C01108}" type="datetimeFigureOut"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F92D-7D80-0A4A-9837-F7EAA0F96635}" type="slidenum"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800286" y="2176551"/>
            <a:ext cx="5471877" cy="4044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Proxima Nova Cond Semibold"/>
                <a:cs typeface="Proxima Nova Cond Semibold"/>
              </a:defRPr>
            </a:lvl1pPr>
            <a:lvl2pPr marL="0" indent="0">
              <a:buNone/>
              <a:defRPr sz="1800" b="0" i="0" baseline="0">
                <a:latin typeface="Proxima Nova Cond Semibold"/>
                <a:cs typeface="Proxima Nova Cond Semibold"/>
              </a:defRPr>
            </a:lvl2pPr>
            <a:lvl3pPr marL="914377" indent="0">
              <a:buNone/>
              <a:defRPr b="0" i="0">
                <a:latin typeface="Proxima Nova Cond Semibold"/>
                <a:cs typeface="Proxima Nova Cond Semibold"/>
              </a:defRPr>
            </a:lvl3pPr>
            <a:lvl4pPr marL="1371566" indent="0">
              <a:buNone/>
              <a:defRPr b="0" i="0">
                <a:latin typeface="Proxima Nova Cond Semibold"/>
                <a:cs typeface="Proxima Nova Cond Semibold"/>
              </a:defRPr>
            </a:lvl4pPr>
            <a:lvl5pPr marL="1828754" indent="0">
              <a:buNone/>
              <a:defRPr b="0" i="0">
                <a:latin typeface="Proxima Nova Cond Semibold"/>
                <a:cs typeface="Proxima Nova Cond Semibold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 descr="GRDCLogoStackedSm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8827" y="349647"/>
            <a:ext cx="1829060" cy="723495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6361022" y="1552719"/>
            <a:ext cx="5427199" cy="44071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/>
          </p:nvPr>
        </p:nvSpPr>
        <p:spPr>
          <a:xfrm>
            <a:off x="6361022" y="5959844"/>
            <a:ext cx="5471877" cy="402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>
                <a:solidFill>
                  <a:schemeClr val="tx1"/>
                </a:solidFill>
                <a:latin typeface="Proxima Nova Cond Regular"/>
                <a:cs typeface="Proxima Nova Cond Regular"/>
              </a:defRPr>
            </a:lvl1pPr>
            <a:lvl2pPr marL="0" indent="0">
              <a:buNone/>
              <a:defRPr sz="1800" b="0" i="0" baseline="0">
                <a:latin typeface="Proxima Nova Cond Semibold"/>
                <a:cs typeface="Proxima Nova Cond Semibold"/>
              </a:defRPr>
            </a:lvl2pPr>
            <a:lvl3pPr marL="914377" indent="0">
              <a:buNone/>
              <a:defRPr b="0" i="0">
                <a:latin typeface="Proxima Nova Cond Semibold"/>
                <a:cs typeface="Proxima Nova Cond Semibold"/>
              </a:defRPr>
            </a:lvl3pPr>
            <a:lvl4pPr marL="1371566" indent="0">
              <a:buNone/>
              <a:defRPr b="0" i="0">
                <a:latin typeface="Proxima Nova Cond Semibold"/>
                <a:cs typeface="Proxima Nova Cond Semibold"/>
              </a:defRPr>
            </a:lvl4pPr>
            <a:lvl5pPr marL="1828754" indent="0">
              <a:buNone/>
              <a:defRPr b="0" i="0">
                <a:latin typeface="Proxima Nova Cond Semibold"/>
                <a:cs typeface="Proxima Nova Cond Semibold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581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AF654-E3F4-4308-8A0A-34FD95E16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BDAD3-5AEC-42B0-954F-CFBD4285E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D86E5-4B58-422D-A3FB-07DCA0712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CD54-AD67-49A8-BDFE-90D002FFBEC8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2C657-748E-4E07-AFE0-1846BC3FC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FA05D-09F9-49F6-BB95-37C0A80A4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FFB3-7973-49BD-9E7B-7C5E22C009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65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8178C-73BA-4174-9D70-201DC0247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312A9-0145-4850-935E-4BCF7669B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C81AB-EAEC-4A5B-BFBC-189C53C3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CD54-AD67-49A8-BDFE-90D002FFBEC8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31A38-251F-4CB9-91E0-29D0ED62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EE992-A2EB-4821-8F86-49D9717F9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FFB3-7973-49BD-9E7B-7C5E22C009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014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3D46-5FE4-4DE3-B4A7-0DE234722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776D4-5F72-4EF6-914D-CC036C7A9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91DB9-A8E6-46FE-85DC-820CA9C7B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54B29-67DF-44A6-B7F1-BE1E3806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CD54-AD67-49A8-BDFE-90D002FFBEC8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7BB56-8401-4848-A4A3-3AF0AF85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69B56-1B37-4835-8ECC-F49926B6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FFB3-7973-49BD-9E7B-7C5E22C009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299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9C27-F45C-4D2D-9ED0-1F80E838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13911-3AEB-43BD-80F4-85254CDC8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19CC2-3FFD-42EE-92F7-F6885D1AD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86873-5693-40E9-97FA-E88A081B8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7DD7C7-FB8D-4597-B78A-E8983723D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3B76AB-0B70-4685-A724-88E95032B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CD54-AD67-49A8-BDFE-90D002FFBEC8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B28277-61F2-403D-8611-0D557904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7C29C6-3FFC-4D9B-9364-6875B45A2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FFB3-7973-49BD-9E7B-7C5E22C009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239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528E-1271-45BB-8018-B74DA5E27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36DFBC-A830-442E-979C-56C030054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CD54-AD67-49A8-BDFE-90D002FFBEC8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5E9B6-93DA-4FE3-A86B-5C0FFCC6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CF2C1-3EEC-4EF8-B4FF-D225D2AF5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FFB3-7973-49BD-9E7B-7C5E22C009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970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72C3C8-1219-4A4C-A556-55E045BC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CD54-AD67-49A8-BDFE-90D002FFBEC8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CFF9A-5DD5-4434-9036-EC665430B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400C9-23D4-42B3-8D5E-43BB726A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FFB3-7973-49BD-9E7B-7C5E22C009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456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5D8D1-FB09-4CD5-9A96-5A9EA2810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E5263-3DDF-40BA-90D4-8D9D59B75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2040E-6BC7-4639-AD22-40FCE004F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AB8A1-F67C-4094-9CBD-6E176CF61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CD54-AD67-49A8-BDFE-90D002FFBEC8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31FCF-A597-4AB8-86C9-412C0D392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6386C-A63C-4CD1-8B71-9C123C29F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FFB3-7973-49BD-9E7B-7C5E22C009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4318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E336-690B-4688-B238-E7A28F8F1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EAB6FC-B316-4732-BBAC-998AFB6CE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0ABC8-73A0-4D06-BC95-A81B8E47A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223D3-4EDD-4346-B90F-343F5FB7B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CD54-AD67-49A8-BDFE-90D002FFBEC8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D7119-DD3B-4A14-98D5-DB81D40E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4D2DD-46C5-441C-9FDB-7C87515D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FFB3-7973-49BD-9E7B-7C5E22C009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670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3672B5-E6C1-4D6A-A8D2-BFA94CCFC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F0497-0EB4-4A34-85C4-A8653B3CE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DECF7-B6C5-4D0D-8073-3C636AD66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CD54-AD67-49A8-BDFE-90D002FFBEC8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BB6A6-B887-4E58-AC2C-76B91673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1D6C8-8E1F-4B7F-B1C7-6B31B4C3B1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2FFB3-7973-49BD-9E7B-7C5E22C009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904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7756C14-4BB8-4EB4-9B57-2608BA666DB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3593"/>
          <a:ext cx="12191999" cy="6859838"/>
        </p:xfrm>
        <a:graphic>
          <a:graphicData uri="http://schemas.openxmlformats.org/drawingml/2006/table">
            <a:tbl>
              <a:tblPr firstRow="1" bandRow="1"/>
              <a:tblGrid>
                <a:gridCol w="1926988">
                  <a:extLst>
                    <a:ext uri="{9D8B030D-6E8A-4147-A177-3AD203B41FA5}">
                      <a16:colId xmlns:a16="http://schemas.microsoft.com/office/drawing/2014/main" val="3298200227"/>
                    </a:ext>
                  </a:extLst>
                </a:gridCol>
                <a:gridCol w="1450817">
                  <a:extLst>
                    <a:ext uri="{9D8B030D-6E8A-4147-A177-3AD203B41FA5}">
                      <a16:colId xmlns:a16="http://schemas.microsoft.com/office/drawing/2014/main" val="86508855"/>
                    </a:ext>
                  </a:extLst>
                </a:gridCol>
                <a:gridCol w="2415425">
                  <a:extLst>
                    <a:ext uri="{9D8B030D-6E8A-4147-A177-3AD203B41FA5}">
                      <a16:colId xmlns:a16="http://schemas.microsoft.com/office/drawing/2014/main" val="2304579177"/>
                    </a:ext>
                  </a:extLst>
                </a:gridCol>
                <a:gridCol w="2415425">
                  <a:extLst>
                    <a:ext uri="{9D8B030D-6E8A-4147-A177-3AD203B41FA5}">
                      <a16:colId xmlns:a16="http://schemas.microsoft.com/office/drawing/2014/main" val="3877763579"/>
                    </a:ext>
                  </a:extLst>
                </a:gridCol>
                <a:gridCol w="1449704">
                  <a:extLst>
                    <a:ext uri="{9D8B030D-6E8A-4147-A177-3AD203B41FA5}">
                      <a16:colId xmlns:a16="http://schemas.microsoft.com/office/drawing/2014/main" val="1246955112"/>
                    </a:ext>
                  </a:extLst>
                </a:gridCol>
                <a:gridCol w="1266820">
                  <a:extLst>
                    <a:ext uri="{9D8B030D-6E8A-4147-A177-3AD203B41FA5}">
                      <a16:colId xmlns:a16="http://schemas.microsoft.com/office/drawing/2014/main" val="634651324"/>
                    </a:ext>
                  </a:extLst>
                </a:gridCol>
                <a:gridCol w="1266820">
                  <a:extLst>
                    <a:ext uri="{9D8B030D-6E8A-4147-A177-3AD203B41FA5}">
                      <a16:colId xmlns:a16="http://schemas.microsoft.com/office/drawing/2014/main" val="2545915361"/>
                    </a:ext>
                  </a:extLst>
                </a:gridCol>
              </a:tblGrid>
              <a:tr h="431489"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AU" sz="19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19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AU" sz="1900" b="1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Constraint</a:t>
                      </a:r>
                      <a:endParaRPr lang="en-AU" sz="19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40" marR="1404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AU" sz="1900" b="1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Seeder Strategies</a:t>
                      </a:r>
                      <a:endParaRPr lang="en-AU" sz="19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40" marR="1404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AU" sz="1900" b="1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Amelioration Options</a:t>
                      </a:r>
                      <a:endParaRPr lang="en-AU" sz="19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40" marR="1404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79535"/>
                  </a:ext>
                </a:extLst>
              </a:tr>
              <a:tr h="431489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AU" sz="1900" b="1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Furrow inputs</a:t>
                      </a:r>
                      <a:endParaRPr lang="en-AU" sz="19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40" marR="1404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AU" sz="1900" b="1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Paddock practices and Seeder upgrades</a:t>
                      </a:r>
                      <a:endParaRPr lang="en-AU" sz="19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40" marR="1404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AU" sz="1900" b="1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Amendments</a:t>
                      </a:r>
                      <a:endParaRPr lang="en-AU" sz="19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40" marR="1404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AU" sz="1900" b="1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Strategic deep tillage options</a:t>
                      </a:r>
                      <a:endParaRPr lang="en-AU" sz="19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40" marR="1404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061636"/>
                  </a:ext>
                </a:extLst>
              </a:tr>
              <a:tr h="889972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AU" sz="1900" b="1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Ripping</a:t>
                      </a:r>
                      <a:endParaRPr lang="en-AU" sz="19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40" marR="1404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AU" sz="1900" b="1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Mixing</a:t>
                      </a:r>
                      <a:endParaRPr lang="en-AU" sz="19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40" marR="14040" marT="0" marB="0" anchor="ctr">
                    <a:lnL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AU" sz="1900" b="1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Inversion</a:t>
                      </a:r>
                      <a:endParaRPr lang="en-AU" sz="19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40" marR="14040" marT="0" marB="0" anchor="ctr">
                    <a:lnL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207539"/>
                  </a:ext>
                </a:extLst>
              </a:tr>
              <a:tr h="8899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AU" sz="1900" b="1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Water repellence</a:t>
                      </a:r>
                      <a:endParaRPr lang="en-AU" sz="19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40" marR="1404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AU" sz="1900" b="1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lang="en-AU" sz="19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40" marR="1404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AU" sz="1900" b="1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lang="en-AU" sz="19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40" marR="1404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AU" sz="1900" b="1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Clay</a:t>
                      </a:r>
                      <a:endParaRPr lang="en-AU" sz="19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40" marR="1404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9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/</a:t>
                      </a:r>
                      <a:r>
                        <a:rPr lang="en-AU" sz="1900" b="1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lang="en-AU" sz="19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40" marR="1404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AU" sz="1900" b="1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lang="en-AU" sz="19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40" marR="1404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AU" sz="1900" b="1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lang="en-AU" sz="19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40" marR="1404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604448"/>
                  </a:ext>
                </a:extLst>
              </a:tr>
              <a:tr h="12111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AU" sz="1900" b="1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Acidity</a:t>
                      </a:r>
                      <a:endParaRPr lang="en-AU" sz="19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40" marR="1404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AU" sz="19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en-AU" sz="19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40" marR="1404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AU" sz="19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en-AU" sz="19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40" marR="1404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AU" sz="1900" b="1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Lime </a:t>
                      </a:r>
                      <a:endParaRPr lang="en-AU" sz="19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AU" sz="1900" b="1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Alkaline clay</a:t>
                      </a:r>
                      <a:endParaRPr lang="en-AU" sz="19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40" marR="1404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AU" sz="19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With inclusion plates (IP)</a:t>
                      </a:r>
                      <a:endParaRPr lang="en-AU" sz="19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40" marR="1404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AU" sz="1900" b="1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lang="en-AU" sz="19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40" marR="1404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AU" sz="1900" b="1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lang="en-AU" sz="19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40" marR="1404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498812"/>
                  </a:ext>
                </a:extLst>
              </a:tr>
              <a:tr h="16573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AU" sz="1900" b="1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Compaction and hard setting</a:t>
                      </a:r>
                      <a:endParaRPr lang="en-AU" sz="19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AU" sz="19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en-AU" sz="1900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AU" sz="19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en-AU" sz="1900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AU" sz="19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Gypsum </a:t>
                      </a:r>
                      <a:endParaRPr lang="en-AU" sz="1900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AU" sz="19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Organic amendment</a:t>
                      </a:r>
                      <a:endParaRPr lang="en-AU" sz="1900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AU" sz="19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lang="en-AU" sz="1900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AU" sz="19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lang="en-AU" sz="1900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AU" sz="19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lang="en-AU" sz="1900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714626"/>
                  </a:ext>
                </a:extLst>
              </a:tr>
              <a:tr h="13484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AU" sz="1900" b="1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 nutrient fertility</a:t>
                      </a:r>
                      <a:endParaRPr lang="en-AU" sz="19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40" marR="1404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AU" sz="19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en-AU" sz="19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40" marR="1404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AU" sz="1900" b="1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lang="en-AU" sz="19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40" marR="1404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AU" sz="1900" b="1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Fertiliser package Organic amendment Clay</a:t>
                      </a:r>
                      <a:endParaRPr lang="en-AU" sz="19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40" marR="1404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AU" sz="1900" b="1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IP</a:t>
                      </a:r>
                      <a:endParaRPr lang="en-AU" sz="19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40" marR="1404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AU" sz="1900" b="1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lang="en-AU" sz="19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40" marR="1404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AU" sz="19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en-AU" sz="19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40" marR="1404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13662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18AACEA-D703-4947-9A47-BFEB8E634852}"/>
              </a:ext>
            </a:extLst>
          </p:cNvPr>
          <p:cNvSpPr/>
          <p:nvPr/>
        </p:nvSpPr>
        <p:spPr>
          <a:xfrm>
            <a:off x="0" y="1733551"/>
            <a:ext cx="12192000" cy="971549"/>
          </a:xfrm>
          <a:prstGeom prst="rect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853953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70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Proxima Nova Cond Regular</vt:lpstr>
      <vt:lpstr>Proxima Nova Cond Semibold</vt:lpstr>
      <vt:lpstr>Office Theme</vt:lpstr>
      <vt:lpstr>PowerPoint Presentation</vt:lpstr>
    </vt:vector>
  </TitlesOfParts>
  <Company>CSIRO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Ouzman, Jackie (A&amp;F, Waite Campus)</dc:creator>
  <cp:lastModifiedBy>Ouzman, Jackie (A&amp;F, Waite Campus)</cp:lastModifiedBy>
  <cp:revision>1</cp:revision>
  <dcterms:created xsi:type="dcterms:W3CDTF">2022-08-25T01:16:06Z</dcterms:created>
  <dcterms:modified xsi:type="dcterms:W3CDTF">2022-08-25T01:17:08Z</dcterms:modified>
</cp:coreProperties>
</file>