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309" r:id="rId4"/>
    <p:sldId id="30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杰 许" initials="文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F7F7F"/>
    <a:srgbClr val="969696"/>
    <a:srgbClr val="299E29"/>
    <a:srgbClr val="BE4B48"/>
    <a:srgbClr val="C2625F"/>
    <a:srgbClr val="C0504D"/>
    <a:srgbClr val="FF8F2D"/>
    <a:srgbClr val="1F77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4184" autoAdjust="0"/>
  </p:normalViewPr>
  <p:slideViewPr>
    <p:cSldViewPr snapToGrid="0">
      <p:cViewPr varScale="1">
        <p:scale>
          <a:sx n="41" d="100"/>
          <a:sy n="41" d="100"/>
        </p:scale>
        <p:origin x="1468" y="20"/>
      </p:cViewPr>
      <p:guideLst>
        <p:guide pos="2857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00C3F-A4E1-40A8-AC86-AE505156E8E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A778-9434-418C-8825-F31236C4DD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Hello, I’m Wenjie. Today I’m going to talk about VABO: violation-aware Bayesian optimization for closed-loop control performance optimization with unmodeled constraints.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Calibri(body)"/>
              </a:rPr>
              <a:t>So what is closed-loop performance optimization.</a:t>
            </a:r>
          </a:p>
          <a:p>
            <a:endParaRPr lang="en-US" altLang="zh-CN" dirty="0">
              <a:latin typeface="Calibri(body)"/>
            </a:endParaRPr>
          </a:p>
          <a:p>
            <a:r>
              <a:rPr lang="en-US" altLang="zh-CN" dirty="0">
                <a:latin typeface="Calibri(body)"/>
              </a:rPr>
              <a:t>Let me give an example of vapor compression system. </a:t>
            </a:r>
          </a:p>
          <a:p>
            <a:endParaRPr lang="en-US" altLang="zh-CN" dirty="0">
              <a:latin typeface="Calibri(body)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6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80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776" y="6613525"/>
            <a:ext cx="4848447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□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empa.ch/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epfl.ch/en/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hyperlink" Target="https://www.researchgate.net/figure/Schematic-diagram-of-a-typical-vapor-compression-refrigeration-cycle-17_fig1_326272160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tags" Target="../tags/tag4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7.png"/><Relationship Id="rId18" Type="http://schemas.openxmlformats.org/officeDocument/2006/relationships/image" Target="../media/image17.gif"/><Relationship Id="rId3" Type="http://schemas.openxmlformats.org/officeDocument/2006/relationships/tags" Target="../tags/tag9.xml"/><Relationship Id="rId21" Type="http://schemas.openxmlformats.org/officeDocument/2006/relationships/image" Target="../media/image20.png"/><Relationship Id="rId7" Type="http://schemas.openxmlformats.org/officeDocument/2006/relationships/tags" Target="../tags/tag13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tags" Target="../tags/tag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1.xml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4569"/>
            <a:ext cx="9144000" cy="2125557"/>
          </a:xfrm>
        </p:spPr>
        <p:txBody>
          <a:bodyPr>
            <a:normAutofit/>
          </a:bodyPr>
          <a:lstStyle/>
          <a:p>
            <a:r>
              <a:rPr lang="en-US" sz="3300" i="0" dirty="0">
                <a:solidFill>
                  <a:srgbClr val="BE4B48"/>
                </a:solidFill>
                <a:effectLst/>
                <a:latin typeface="Arial(title)"/>
              </a:rPr>
              <a:t>VABO</a:t>
            </a:r>
            <a:r>
              <a:rPr lang="en-US" sz="3300" b="0" i="0" dirty="0">
                <a:effectLst/>
                <a:latin typeface="Arial(title)"/>
              </a:rPr>
              <a:t>: </a:t>
            </a:r>
            <a:r>
              <a:rPr lang="en-US" sz="3300" i="0" dirty="0">
                <a:solidFill>
                  <a:srgbClr val="BE4B48"/>
                </a:solidFill>
                <a:effectLst/>
                <a:latin typeface="Arial(title)"/>
              </a:rPr>
              <a:t>V</a:t>
            </a:r>
            <a:r>
              <a:rPr lang="en-US" sz="3300" b="0" i="0" dirty="0">
                <a:effectLst/>
                <a:latin typeface="Arial(title)"/>
              </a:rPr>
              <a:t>iolation-</a:t>
            </a:r>
            <a:r>
              <a:rPr lang="en-US" sz="3300" i="0" dirty="0">
                <a:solidFill>
                  <a:srgbClr val="BE4B48"/>
                </a:solidFill>
                <a:effectLst/>
                <a:latin typeface="Arial(title)"/>
              </a:rPr>
              <a:t>A</a:t>
            </a:r>
            <a:r>
              <a:rPr lang="en-US" sz="3300" b="0" i="0" dirty="0">
                <a:effectLst/>
                <a:latin typeface="Arial(title)"/>
              </a:rPr>
              <a:t>ware </a:t>
            </a:r>
            <a:r>
              <a:rPr lang="en-US" sz="3300" i="0" dirty="0">
                <a:solidFill>
                  <a:srgbClr val="BE4B48"/>
                </a:solidFill>
                <a:effectLst/>
                <a:latin typeface="Arial(title)"/>
              </a:rPr>
              <a:t>B</a:t>
            </a:r>
            <a:r>
              <a:rPr lang="en-US" sz="3300" b="0" i="0" dirty="0">
                <a:effectLst/>
                <a:latin typeface="Arial(title)"/>
              </a:rPr>
              <a:t>ayesian </a:t>
            </a:r>
            <a:r>
              <a:rPr lang="en-US" sz="3300" i="0" dirty="0">
                <a:solidFill>
                  <a:srgbClr val="BE4B48"/>
                </a:solidFill>
                <a:effectLst/>
                <a:latin typeface="Arial(title)"/>
              </a:rPr>
              <a:t>O</a:t>
            </a:r>
            <a:r>
              <a:rPr lang="en-US" sz="3300" b="0" i="0" dirty="0">
                <a:effectLst/>
                <a:latin typeface="Arial(title)"/>
              </a:rPr>
              <a:t>ptimization</a:t>
            </a:r>
            <a:br>
              <a:rPr lang="en-US" sz="3300" b="0" i="0" dirty="0">
                <a:effectLst/>
                <a:latin typeface="Arial(title)"/>
              </a:rPr>
            </a:br>
            <a:r>
              <a:rPr lang="en-US" sz="3300" b="0" i="0" dirty="0">
                <a:effectLst/>
                <a:latin typeface="Arial(title)"/>
              </a:rPr>
              <a:t> </a:t>
            </a:r>
            <a:br>
              <a:rPr lang="en-US" sz="3300" b="0" i="0" dirty="0">
                <a:effectLst/>
                <a:latin typeface="Arial(title)"/>
              </a:rPr>
            </a:br>
            <a:r>
              <a:rPr lang="en-US" sz="3300" b="0" i="0" dirty="0">
                <a:effectLst/>
                <a:latin typeface="Arial(title)"/>
              </a:rPr>
              <a:t>for Closed-Loop Control Performance Optimization with Unmodeled Constraints</a:t>
            </a:r>
            <a:endParaRPr lang="en-US" sz="3300" dirty="0">
              <a:latin typeface="Arial(title)"/>
            </a:endParaRPr>
          </a:p>
        </p:txBody>
      </p:sp>
      <p:pic>
        <p:nvPicPr>
          <p:cNvPr id="6" name="Picture Placeholder 14" descr="Logo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70549744-2505-4E6C-8CFB-6C161288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87" t="5396" r="4525" b="4887"/>
          <a:stretch/>
        </p:blipFill>
        <p:spPr>
          <a:xfrm>
            <a:off x="5477090" y="4653829"/>
            <a:ext cx="2183798" cy="819539"/>
          </a:xfrm>
          <a:prstGeom prst="rect">
            <a:avLst/>
          </a:prstGeom>
          <a:ln w="0">
            <a:noFill/>
          </a:ln>
        </p:spPr>
      </p:pic>
      <p:pic>
        <p:nvPicPr>
          <p:cNvPr id="7" name="Picture Placeholder 12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918A806-F7BF-4528-87D2-BEE314A8632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87" b="3787"/>
          <a:stretch/>
        </p:blipFill>
        <p:spPr>
          <a:xfrm>
            <a:off x="2034655" y="4685384"/>
            <a:ext cx="1801365" cy="720114"/>
          </a:xfrm>
          <a:prstGeom prst="rect">
            <a:avLst/>
          </a:prstGeom>
          <a:ln w="0"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A9BAD8A-AC53-4B42-802B-F56FFF0CEDE3}"/>
              </a:ext>
            </a:extLst>
          </p:cNvPr>
          <p:cNvSpPr txBox="1">
            <a:spLocks/>
          </p:cNvSpPr>
          <p:nvPr/>
        </p:nvSpPr>
        <p:spPr>
          <a:xfrm>
            <a:off x="4522906" y="3787265"/>
            <a:ext cx="3511238" cy="1159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1900" dirty="0" err="1">
                <a:latin typeface="Arial" panose="020B0604020202020204" pitchFamily="34" charset="0"/>
              </a:rPr>
              <a:t>Bratislav</a:t>
            </a:r>
            <a:r>
              <a:rPr lang="en-US" sz="1900" dirty="0">
                <a:latin typeface="Arial" panose="020B0604020202020204" pitchFamily="34" charset="0"/>
              </a:rPr>
              <a:t> Svetozarevic</a:t>
            </a:r>
            <a:r>
              <a:rPr lang="en-US" sz="1900" baseline="30000" dirty="0">
                <a:latin typeface="Arial" panose="020B0604020202020204" pitchFamily="34" charset="0"/>
              </a:rPr>
              <a:t>2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F1C4D64-D0F5-4D94-AD0C-7D39DAF68295}"/>
              </a:ext>
            </a:extLst>
          </p:cNvPr>
          <p:cNvSpPr txBox="1">
            <a:spLocks/>
          </p:cNvSpPr>
          <p:nvPr/>
        </p:nvSpPr>
        <p:spPr>
          <a:xfrm>
            <a:off x="1375833" y="5077368"/>
            <a:ext cx="6400800" cy="9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100" dirty="0">
                <a:latin typeface="Arial" panose="020B0604020202020204" pitchFamily="34" charset="0"/>
              </a:rPr>
              <a:t>Christopher R. Laughman</a:t>
            </a:r>
            <a:r>
              <a:rPr lang="en-US" sz="2100" baseline="30000" dirty="0">
                <a:latin typeface="Arial" panose="020B0604020202020204" pitchFamily="34" charset="0"/>
              </a:rPr>
              <a:t>3</a:t>
            </a:r>
            <a:r>
              <a:rPr lang="en-US" sz="2100" dirty="0">
                <a:latin typeface="Arial" panose="020B0604020202020204" pitchFamily="34" charset="0"/>
              </a:rPr>
              <a:t>, Ankush Chakrabarty</a:t>
            </a:r>
            <a:r>
              <a:rPr lang="en-US" sz="2100" baseline="30000" dirty="0">
                <a:latin typeface="Arial" panose="020B0604020202020204" pitchFamily="34" charset="0"/>
              </a:rPr>
              <a:t>3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1D6DCF-559F-4293-A007-7EACEAB9146B}"/>
              </a:ext>
            </a:extLst>
          </p:cNvPr>
          <p:cNvSpPr txBox="1">
            <a:spLocks/>
          </p:cNvSpPr>
          <p:nvPr/>
        </p:nvSpPr>
        <p:spPr>
          <a:xfrm>
            <a:off x="1058743" y="3897335"/>
            <a:ext cx="3826844" cy="9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100" b="1" dirty="0">
                <a:latin typeface="Arial" panose="020B0604020202020204" pitchFamily="34" charset="0"/>
              </a:rPr>
              <a:t>Wenjie Xu</a:t>
            </a:r>
            <a:r>
              <a:rPr lang="en-US" sz="2100" baseline="30000" dirty="0">
                <a:latin typeface="Arial" panose="020B0604020202020204" pitchFamily="34" charset="0"/>
              </a:rPr>
              <a:t>1,2</a:t>
            </a:r>
            <a:r>
              <a:rPr lang="en-US" sz="2100" dirty="0">
                <a:latin typeface="Arial" panose="020B0604020202020204" pitchFamily="34" charset="0"/>
              </a:rPr>
              <a:t>, Colin N. Jones</a:t>
            </a:r>
            <a:r>
              <a:rPr lang="en-US" sz="2100" baseline="30000" dirty="0">
                <a:latin typeface="Arial" panose="020B0604020202020204" pitchFamily="34" charset="0"/>
              </a:rPr>
              <a:t>1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1026" name="Picture 2" descr="Mitsubishi Electric Research Laboratory (MERL) | ACC 2021">
            <a:extLst>
              <a:ext uri="{FF2B5EF4-FFF2-40B4-BE49-F238E27FC236}">
                <a16:creationId xmlns:a16="http://schemas.microsoft.com/office/drawing/2014/main" id="{16D24127-107E-48F1-BD6C-46D2233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80" y="5814228"/>
            <a:ext cx="25344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5042599-E84B-4999-8866-1D41BA839BFD}"/>
              </a:ext>
            </a:extLst>
          </p:cNvPr>
          <p:cNvSpPr txBox="1">
            <a:spLocks/>
          </p:cNvSpPr>
          <p:nvPr/>
        </p:nvSpPr>
        <p:spPr>
          <a:xfrm>
            <a:off x="1764416" y="4774081"/>
            <a:ext cx="684017" cy="839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200" dirty="0">
                <a:latin typeface="Arial" panose="020B0604020202020204" pitchFamily="34" charset="0"/>
              </a:rPr>
              <a:t>1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84CF0B8-9A8A-4C53-A762-BE9C56CA2647}"/>
              </a:ext>
            </a:extLst>
          </p:cNvPr>
          <p:cNvSpPr txBox="1">
            <a:spLocks/>
          </p:cNvSpPr>
          <p:nvPr/>
        </p:nvSpPr>
        <p:spPr>
          <a:xfrm>
            <a:off x="5089030" y="4730536"/>
            <a:ext cx="684017" cy="839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200" dirty="0">
                <a:latin typeface="Arial" panose="020B0604020202020204" pitchFamily="34" charset="0"/>
              </a:rPr>
              <a:t>2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22599F5-E4F6-456E-B7D0-6829ADA5BC39}"/>
              </a:ext>
            </a:extLst>
          </p:cNvPr>
          <p:cNvSpPr txBox="1">
            <a:spLocks/>
          </p:cNvSpPr>
          <p:nvPr/>
        </p:nvSpPr>
        <p:spPr>
          <a:xfrm>
            <a:off x="3358886" y="6018413"/>
            <a:ext cx="684017" cy="839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200" dirty="0">
                <a:latin typeface="Arial" panose="020B0604020202020204" pitchFamily="34" charset="0"/>
              </a:rPr>
              <a:t>3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2052" name="Picture 4" descr="ACC 2022 – The 2022 American Control Conference">
            <a:extLst>
              <a:ext uri="{FF2B5EF4-FFF2-40B4-BE49-F238E27FC236}">
                <a16:creationId xmlns:a16="http://schemas.microsoft.com/office/drawing/2014/main" id="{B7398D03-BA04-46ED-A4B3-17A34043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43225"/>
            <a:ext cx="1370047" cy="13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9"/>
    </mc:Choice>
    <mc:Fallback xmlns="">
      <p:transition spd="slow" advTm="112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Schematic diagram of a typical vapor compression refrigeration cycle 17) .  | Download Scientific Diagram">
            <a:extLst>
              <a:ext uri="{FF2B5EF4-FFF2-40B4-BE49-F238E27FC236}">
                <a16:creationId xmlns:a16="http://schemas.microsoft.com/office/drawing/2014/main" id="{119AFF83-7C92-1D14-D9E9-CB6A8F85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91" y="1474697"/>
            <a:ext cx="3510817" cy="272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AA534C-23CF-1BC1-2C9C-D526EE8A9BA1}"/>
              </a:ext>
            </a:extLst>
          </p:cNvPr>
          <p:cNvCxnSpPr>
            <a:cxnSpLocks/>
          </p:cNvCxnSpPr>
          <p:nvPr/>
        </p:nvCxnSpPr>
        <p:spPr>
          <a:xfrm flipH="1">
            <a:off x="5369312" y="1631998"/>
            <a:ext cx="1301300" cy="8046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D82109-C982-7EA1-558E-DF4E14B2BE38}"/>
              </a:ext>
            </a:extLst>
          </p:cNvPr>
          <p:cNvSpPr/>
          <p:nvPr/>
        </p:nvSpPr>
        <p:spPr>
          <a:xfrm>
            <a:off x="2714182" y="1413577"/>
            <a:ext cx="3531154" cy="2966697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Closed-Loop Performance Optimization</a:t>
            </a:r>
            <a:br>
              <a:rPr lang="en-US" altLang="zh-CN" dirty="0"/>
            </a:br>
            <a:r>
              <a:rPr lang="en-US" altLang="zh-CN" dirty="0"/>
              <a:t>in HVAC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9F865F-C933-6B44-6F83-F5741D5C1DFA}"/>
              </a:ext>
            </a:extLst>
          </p:cNvPr>
          <p:cNvCxnSpPr>
            <a:cxnSpLocks/>
          </p:cNvCxnSpPr>
          <p:nvPr/>
        </p:nvCxnSpPr>
        <p:spPr>
          <a:xfrm>
            <a:off x="1459616" y="2746645"/>
            <a:ext cx="12504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A83C3C-6969-5A0D-E32E-89E0BE8D8349}"/>
              </a:ext>
            </a:extLst>
          </p:cNvPr>
          <p:cNvCxnSpPr>
            <a:cxnSpLocks/>
          </p:cNvCxnSpPr>
          <p:nvPr/>
        </p:nvCxnSpPr>
        <p:spPr>
          <a:xfrm>
            <a:off x="6252151" y="2731417"/>
            <a:ext cx="11608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6F1419-81DC-F45D-8946-8FC9CD8E1312}"/>
              </a:ext>
            </a:extLst>
          </p:cNvPr>
          <p:cNvSpPr txBox="1"/>
          <p:nvPr/>
        </p:nvSpPr>
        <p:spPr>
          <a:xfrm>
            <a:off x="1389637" y="2329294"/>
            <a:ext cx="132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points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F43CA9-00D9-D7CF-6CBE-255246B7282E}"/>
              </a:ext>
            </a:extLst>
          </p:cNvPr>
          <p:cNvSpPr txBox="1"/>
          <p:nvPr/>
        </p:nvSpPr>
        <p:spPr>
          <a:xfrm>
            <a:off x="7228311" y="1973323"/>
            <a:ext cx="209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Steady state power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+ </a:t>
            </a:r>
          </a:p>
          <a:p>
            <a:r>
              <a:rPr lang="en-US" dirty="0">
                <a:solidFill>
                  <a:schemeClr val="bg1"/>
                </a:solidFill>
              </a:rPr>
              <a:t>Physical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D3F1E57-A508-F08B-2864-68D8DB57E5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" y="2138749"/>
            <a:ext cx="514686" cy="53139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A9BE018-07F5-E827-A4DC-DB39B23808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8" y="2637529"/>
            <a:ext cx="514686" cy="53139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$\min_{\theta}\quad\ell(\theta)$$&#10;$$\quad\text{s.t.} \quad g(\theta)\leq 0$$&#10;&#10;&#10;\end{document}" title="IguanaTex Bitmap Display">
            <a:extLst>
              <a:ext uri="{FF2B5EF4-FFF2-40B4-BE49-F238E27FC236}">
                <a16:creationId xmlns:a16="http://schemas.microsoft.com/office/drawing/2014/main" id="{5103044B-B5D0-2BD6-A487-CFFCFC4055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7" y="5553109"/>
            <a:ext cx="1666115" cy="908016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501E847-9DC6-11E7-76F1-76C2AA9EC4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1" y="2138749"/>
            <a:ext cx="514686" cy="53139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8BD6315-610B-1F76-CA29-D5046F84F5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8" y="2637529"/>
            <a:ext cx="514686" cy="531397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\theta$&#10;&#10;&#10;\end{document}" title="IguanaTex Bitmap Display">
            <a:extLst>
              <a:ext uri="{FF2B5EF4-FFF2-40B4-BE49-F238E27FC236}">
                <a16:creationId xmlns:a16="http://schemas.microsoft.com/office/drawing/2014/main" id="{461F3AD2-D813-8F47-C311-7A799D2AB9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59" y="2423293"/>
            <a:ext cx="106667" cy="18133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ell(\theta)$&#10;&#10;\end{document}" title="IguanaTex Bitmap Display">
            <a:extLst>
              <a:ext uri="{FF2B5EF4-FFF2-40B4-BE49-F238E27FC236}">
                <a16:creationId xmlns:a16="http://schemas.microsoft.com/office/drawing/2014/main" id="{812A97C0-1D68-6E7F-9636-AD9C221CC2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99" y="2363379"/>
            <a:ext cx="400762" cy="2544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A169CFB-ACED-66E1-7F6C-63362BBC9B93}"/>
              </a:ext>
            </a:extLst>
          </p:cNvPr>
          <p:cNvSpPr txBox="1"/>
          <p:nvPr/>
        </p:nvSpPr>
        <p:spPr>
          <a:xfrm>
            <a:off x="2826404" y="2330510"/>
            <a:ext cx="458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Simulator with 10,000+ equations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~ 10 minutes for each evaluation</a:t>
            </a:r>
            <a:endParaRPr lang="en-CH" dirty="0">
              <a:solidFill>
                <a:srgbClr val="FF0000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&#10;$g(\theta)\leq0$&#10;&#10;\end{document}" title="IguanaTex Bitmap Display">
            <a:extLst>
              <a:ext uri="{FF2B5EF4-FFF2-40B4-BE49-F238E27FC236}">
                <a16:creationId xmlns:a16="http://schemas.microsoft.com/office/drawing/2014/main" id="{838E58EA-8258-E0CF-2914-41633D06B9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06" y="3248126"/>
            <a:ext cx="903619" cy="25447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BC08B6-F790-51DB-000C-A51762A7131F}"/>
              </a:ext>
            </a:extLst>
          </p:cNvPr>
          <p:cNvCxnSpPr>
            <a:cxnSpLocks/>
          </p:cNvCxnSpPr>
          <p:nvPr/>
        </p:nvCxnSpPr>
        <p:spPr>
          <a:xfrm>
            <a:off x="6963508" y="2746645"/>
            <a:ext cx="0" cy="21354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48749-1972-29D4-E9A0-D0ABC10DE0B2}"/>
              </a:ext>
            </a:extLst>
          </p:cNvPr>
          <p:cNvCxnSpPr>
            <a:cxnSpLocks/>
          </p:cNvCxnSpPr>
          <p:nvPr/>
        </p:nvCxnSpPr>
        <p:spPr>
          <a:xfrm flipH="1" flipV="1">
            <a:off x="2014990" y="4846832"/>
            <a:ext cx="4948518" cy="2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6FBEFD-E3FF-1A8E-C83A-DAC08899B5C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049868" y="2698626"/>
            <a:ext cx="1" cy="21482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7CADA6B-A89B-99DF-10EA-22A28DB7EC40}"/>
              </a:ext>
            </a:extLst>
          </p:cNvPr>
          <p:cNvSpPr/>
          <p:nvPr/>
        </p:nvSpPr>
        <p:spPr>
          <a:xfrm>
            <a:off x="371864" y="5304344"/>
            <a:ext cx="2518856" cy="140554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E70047-DF1F-7C37-D287-6AFDE38CECFE}"/>
              </a:ext>
            </a:extLst>
          </p:cNvPr>
          <p:cNvSpPr txBox="1"/>
          <p:nvPr/>
        </p:nvSpPr>
        <p:spPr>
          <a:xfrm>
            <a:off x="3705593" y="4944555"/>
            <a:ext cx="506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Can we take humans out of the loop?</a:t>
            </a:r>
            <a:endParaRPr lang="en-CH" sz="2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448DFB-B79C-854D-98BC-FD2808B23F17}"/>
              </a:ext>
            </a:extLst>
          </p:cNvPr>
          <p:cNvSpPr txBox="1"/>
          <p:nvPr/>
        </p:nvSpPr>
        <p:spPr>
          <a:xfrm>
            <a:off x="3705593" y="5317750"/>
            <a:ext cx="50665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Challenges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Black-box modelling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Constraint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Sample efficiency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    </a:t>
            </a:r>
            <a:endParaRPr lang="en-CH" sz="2200" dirty="0">
              <a:solidFill>
                <a:schemeClr val="bg1"/>
              </a:solidFill>
            </a:endParaRPr>
          </a:p>
        </p:txBody>
      </p:sp>
      <p:pic>
        <p:nvPicPr>
          <p:cNvPr id="4" name="Picture 3" descr="\documentclass{article}&#10;\usepackage{amsmath}&#10;\pagestyle{empty}&#10;\begin{document}&#10;&#10;&#10;$$T_d(\theta)-\hat{T}_d(\theta) \leq 0$$&#10;&#10;\end{document}" title="IguanaTex Bitmap Display">
            <a:extLst>
              <a:ext uri="{FF2B5EF4-FFF2-40B4-BE49-F238E27FC236}">
                <a16:creationId xmlns:a16="http://schemas.microsoft.com/office/drawing/2014/main" id="{EF8431AC-EAB2-A139-6A51-7F57599AEFD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57" y="1318691"/>
            <a:ext cx="1935238" cy="30323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E7393D7-2DAD-FFC5-4B5E-E6D9CA8F25AB}"/>
              </a:ext>
            </a:extLst>
          </p:cNvPr>
          <p:cNvSpPr/>
          <p:nvPr/>
        </p:nvSpPr>
        <p:spPr>
          <a:xfrm>
            <a:off x="1" y="3886111"/>
            <a:ext cx="9143999" cy="958336"/>
          </a:xfrm>
          <a:prstGeom prst="rect">
            <a:avLst/>
          </a:prstGeom>
          <a:solidFill>
            <a:srgbClr val="FBF2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BE4B48"/>
                </a:solidFill>
              </a:rPr>
              <a:t> </a:t>
            </a:r>
            <a:r>
              <a:rPr lang="en-US" sz="2200" i="1" u="sng" dirty="0">
                <a:solidFill>
                  <a:schemeClr val="bg1"/>
                </a:solidFill>
              </a:rPr>
              <a:t>Observation</a:t>
            </a:r>
            <a:r>
              <a:rPr lang="en-US" sz="2200" i="1" dirty="0">
                <a:solidFill>
                  <a:schemeClr val="bg1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Small short-term violation is </a:t>
            </a:r>
            <a:r>
              <a:rPr lang="en-US" sz="2200" dirty="0">
                <a:solidFill>
                  <a:schemeClr val="bg1"/>
                </a:solidFill>
                <a:highlight>
                  <a:srgbClr val="FFFF00"/>
                </a:highlight>
              </a:rPr>
              <a:t>tolerable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u="sng" dirty="0">
                <a:solidFill>
                  <a:schemeClr val="bg1"/>
                </a:solidFill>
              </a:rPr>
              <a:t>Idea</a:t>
            </a:r>
            <a:r>
              <a:rPr lang="en-US" sz="2200" i="1" dirty="0">
                <a:solidFill>
                  <a:schemeClr val="bg1"/>
                </a:solidFill>
              </a:rPr>
              <a:t>: Trading tolerable violation for </a:t>
            </a:r>
            <a:r>
              <a:rPr lang="en-US" sz="2200" i="1" dirty="0">
                <a:solidFill>
                  <a:schemeClr val="bg1"/>
                </a:solidFill>
                <a:highlight>
                  <a:srgbClr val="FFFF00"/>
                </a:highlight>
              </a:rPr>
              <a:t>faster convergence to better solution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78FE3-A485-02EB-6CA0-4468CB132824}"/>
              </a:ext>
            </a:extLst>
          </p:cNvPr>
          <p:cNvSpPr txBox="1"/>
          <p:nvPr/>
        </p:nvSpPr>
        <p:spPr>
          <a:xfrm>
            <a:off x="-55647" y="6665147"/>
            <a:ext cx="888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VCS Figure Source: </a:t>
            </a:r>
            <a:r>
              <a:rPr lang="en-US" sz="1000" dirty="0">
                <a:solidFill>
                  <a:schemeClr val="bg1"/>
                </a:solidFill>
                <a:hlinkClick r:id="rId16"/>
              </a:rPr>
              <a:t>https://www.researchgate.net/figure/Schematic-diagram-of-a-typical-vapor-compression-refrigeration-cycle-17_fig1_326272160</a:t>
            </a:r>
            <a:endParaRPr lang="en-CH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59"/>
    </mc:Choice>
    <mc:Fallback xmlns="">
      <p:transition spd="slow" advTm="66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9" grpId="0"/>
      <p:bldP spid="51" grpId="0"/>
      <p:bldP spid="56" grpId="0"/>
      <p:bldP spid="63" grpId="0" animBg="1"/>
      <p:bldP spid="64" grpId="0"/>
      <p:bldP spid="24" grpId="0"/>
      <p:bldP spid="30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B04215-3060-7EC8-25D0-F3800E140531}"/>
              </a:ext>
            </a:extLst>
          </p:cNvPr>
          <p:cNvSpPr/>
          <p:nvPr/>
        </p:nvSpPr>
        <p:spPr>
          <a:xfrm>
            <a:off x="1122763" y="1943223"/>
            <a:ext cx="718144" cy="39033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FFC90-FAAE-46F5-ACD4-D49743656E0B}"/>
              </a:ext>
            </a:extLst>
          </p:cNvPr>
          <p:cNvSpPr/>
          <p:nvPr/>
        </p:nvSpPr>
        <p:spPr>
          <a:xfrm>
            <a:off x="1270905" y="1239889"/>
            <a:ext cx="918324" cy="508601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D804A-64A0-4BCA-A3BE-01D82130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Violation-Aware Bayesian Optimization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17737-A2E6-4A01-8626-2524CCF8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\documentclass{article}&#10;\usepackage{amsmath}&#10;\pagestyle{empty}&#10;\begin{document}&#10;&#10;$$\ell, g\sim\mathcal{GP}(\mu, k(\cdot,\cdot))$$&#10;&#10;&#10;\end{document}" title="IguanaTex Bitmap Display">
            <a:extLst>
              <a:ext uri="{FF2B5EF4-FFF2-40B4-BE49-F238E27FC236}">
                <a16:creationId xmlns:a16="http://schemas.microsoft.com/office/drawing/2014/main" id="{DFBD8927-F6BE-9D96-28B6-28B301F674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1" y="2646355"/>
            <a:ext cx="2072380" cy="2544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\min_{\theta}\quad\ell(\theta)$$&#10;$$\quad\text{s.t.} \quad g(\theta)\leq 0$$&#10;&#10;&#10;\end{document}" title="IguanaTex Bitmap Display">
            <a:extLst>
              <a:ext uri="{FF2B5EF4-FFF2-40B4-BE49-F238E27FC236}">
                <a16:creationId xmlns:a16="http://schemas.microsoft.com/office/drawing/2014/main" id="{FDB85D83-ED04-2FE1-0DEE-C62952B64B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5" y="1377919"/>
            <a:ext cx="1666115" cy="90801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&#10;g(\theta_1),g(\theta_2),g(\theta_3),\cdots&#10;$$&#10;&#10;\end{document}" title="IguanaTex Bitmap Display">
            <a:extLst>
              <a:ext uri="{FF2B5EF4-FFF2-40B4-BE49-F238E27FC236}">
                <a16:creationId xmlns:a16="http://schemas.microsoft.com/office/drawing/2014/main" id="{89782F45-66E9-1AA9-B662-4AE9E40057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6" y="4026102"/>
            <a:ext cx="2284190" cy="254476"/>
          </a:xfrm>
          <a:prstGeom prst="rect">
            <a:avLst/>
          </a:prstGeom>
        </p:spPr>
      </p:pic>
      <p:pic>
        <p:nvPicPr>
          <p:cNvPr id="41" name="Picture 40" descr="IguanaTex Bitmap Display&#10;&#10;\documentclass{article}&#10;\usepackage{amsmath}&#10;\usepackage{amssymb}&#10;\pagestyle{empty}&#10;\begin{document}&#10;&#10;&#10;&#10;\begin{align}&#10;\theta_t := &amp;\arg\max\limits_{\theta\in\Theta}\;\quad\textsf{Expected constrained improvement of objective}\\&#10;&amp;\text{subject to:}\quad  \textsf{Not use up violation cost budget with high probability} &#10;\end{align}&#10;&#10;\end{document}">
            <a:extLst>
              <a:ext uri="{FF2B5EF4-FFF2-40B4-BE49-F238E27FC236}">
                <a16:creationId xmlns:a16="http://schemas.microsoft.com/office/drawing/2014/main" id="{F356780D-6C39-8C51-867F-C0EB893A4B3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9" y="5422353"/>
            <a:ext cx="8338285" cy="7725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BC7EC96-573A-62D6-7E5F-3E34892343A5}"/>
              </a:ext>
            </a:extLst>
          </p:cNvPr>
          <p:cNvSpPr/>
          <p:nvPr/>
        </p:nvSpPr>
        <p:spPr>
          <a:xfrm>
            <a:off x="99301" y="5148309"/>
            <a:ext cx="8822628" cy="1405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3933E31-FEC4-215A-760F-8ADFFF5EF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7" y="1009634"/>
            <a:ext cx="4026723" cy="2684482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low confidence">
            <a:extLst>
              <a:ext uri="{FF2B5EF4-FFF2-40B4-BE49-F238E27FC236}">
                <a16:creationId xmlns:a16="http://schemas.microsoft.com/office/drawing/2014/main" id="{4AABA66A-7A4B-772C-0B8C-E7CD31B41D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8" y="1406578"/>
            <a:ext cx="4026723" cy="2684483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B3E6C7-8059-AF17-4E8E-B80946DD11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9" y="1595585"/>
            <a:ext cx="4114800" cy="2743200"/>
          </a:xfrm>
          <a:prstGeom prst="rect">
            <a:avLst/>
          </a:prstGeom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E5402772-CC5D-A11E-182D-ED2D526E65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20" y="2117807"/>
            <a:ext cx="4108919" cy="273927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\ell(\theta)|\{(\theta_{1:t}, \ell(\theta_{1:t}))\}\sim\mathcal{N}(\mu_{\ell, t},\sigma_{\ell, t})$$&#10;&#10;\end{document}" title="IguanaTex Bitmap Display">
            <a:extLst>
              <a:ext uri="{FF2B5EF4-FFF2-40B4-BE49-F238E27FC236}">
                <a16:creationId xmlns:a16="http://schemas.microsoft.com/office/drawing/2014/main" id="{0547DF55-30D2-E0A3-62E9-CD61F958227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7" y="4441514"/>
            <a:ext cx="3724185" cy="26971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&#10;\theta_1,\theta_2,\theta_3,\cdots&#10;$$&#10;&#10;\end{document}" title="IguanaTex Bitmap Display">
            <a:extLst>
              <a:ext uri="{FF2B5EF4-FFF2-40B4-BE49-F238E27FC236}">
                <a16:creationId xmlns:a16="http://schemas.microsoft.com/office/drawing/2014/main" id="{6B4E9F1E-3D0B-A9EB-661B-84EE18CE0EC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6" y="3210515"/>
            <a:ext cx="1298285" cy="22704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$&#10;\ell(\theta_1),\ell(\theta_2),\ell(\theta_3),\cdots&#10;$$&#10;&#10;\end{document}" title="IguanaTex Bitmap Display">
            <a:extLst>
              <a:ext uri="{FF2B5EF4-FFF2-40B4-BE49-F238E27FC236}">
                <a16:creationId xmlns:a16="http://schemas.microsoft.com/office/drawing/2014/main" id="{DFEE846D-CB41-7F1A-02C1-CBFFA0B7AC9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6" y="3628941"/>
            <a:ext cx="2212571" cy="25447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g(\theta)|\{(\theta_{1:t}, g(\theta_{1:t}))\}\sim\mathcal{N}(\mu_{g,t},\sigma_{g,t})$$&#10;&#10;\end{document}" title="IguanaTex Bitmap Display">
            <a:extLst>
              <a:ext uri="{FF2B5EF4-FFF2-40B4-BE49-F238E27FC236}">
                <a16:creationId xmlns:a16="http://schemas.microsoft.com/office/drawing/2014/main" id="{D91C909A-10CD-47BB-EC79-122BC4F1EAC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6" y="4780569"/>
            <a:ext cx="3811042" cy="271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31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01"/>
    </mc:Choice>
    <mc:Fallback xmlns="">
      <p:transition spd="slow" advTm="50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7732-0456-46F5-BCF3-C34062BB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on</a:t>
            </a:r>
            <a:br>
              <a:rPr lang="en-US" dirty="0"/>
            </a:br>
            <a:r>
              <a:rPr lang="en-US" dirty="0"/>
              <a:t> Vapor Compression System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C694-E4A3-4979-9B75-B5A09B07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DB03A-5651-F903-65C1-E216CDF60EED}"/>
              </a:ext>
            </a:extLst>
          </p:cNvPr>
          <p:cNvSpPr/>
          <p:nvPr/>
        </p:nvSpPr>
        <p:spPr>
          <a:xfrm>
            <a:off x="4689087" y="1486164"/>
            <a:ext cx="4051955" cy="2067415"/>
          </a:xfrm>
          <a:prstGeom prst="rect">
            <a:avLst/>
          </a:prstGeom>
          <a:noFill/>
          <a:ln w="28575" cap="flat" cmpd="sng" algn="ctr">
            <a:solidFill>
              <a:srgbClr val="C2625F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8E783-4119-DA53-1D9A-90CD9D48B063}"/>
              </a:ext>
            </a:extLst>
          </p:cNvPr>
          <p:cNvSpPr/>
          <p:nvPr/>
        </p:nvSpPr>
        <p:spPr>
          <a:xfrm>
            <a:off x="856875" y="2453033"/>
            <a:ext cx="1197591" cy="549602"/>
          </a:xfrm>
          <a:prstGeom prst="rect">
            <a:avLst/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small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VABO</a:t>
            </a:r>
          </a:p>
        </p:txBody>
      </p:sp>
      <p:cxnSp>
        <p:nvCxnSpPr>
          <p:cNvPr id="14" name="Elbow Connector 136">
            <a:extLst>
              <a:ext uri="{FF2B5EF4-FFF2-40B4-BE49-F238E27FC236}">
                <a16:creationId xmlns:a16="http://schemas.microsoft.com/office/drawing/2014/main" id="{C39E82CD-FBF8-48BD-CB83-A0948188121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054466" y="2726989"/>
            <a:ext cx="2634621" cy="84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C5CD8F-5289-B32D-71A2-AE79474B0A3A}"/>
              </a:ext>
            </a:extLst>
          </p:cNvPr>
          <p:cNvSpPr txBox="1"/>
          <p:nvPr/>
        </p:nvSpPr>
        <p:spPr>
          <a:xfrm>
            <a:off x="1069485" y="1343998"/>
            <a:ext cx="3619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 cap="small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Internal variables to be assigned: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expansion valve position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indoor fan speed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outdoor fan speed</a:t>
            </a:r>
          </a:p>
        </p:txBody>
      </p:sp>
      <p:pic>
        <p:nvPicPr>
          <p:cNvPr id="16" name="Picture 1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9CD21E8-D5DE-7B4A-AB10-79CADF904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17" y="1522973"/>
            <a:ext cx="3134408" cy="20156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7E6780-7328-816C-4360-F2AF00AC51C1}"/>
              </a:ext>
            </a:extLst>
          </p:cNvPr>
          <p:cNvSpPr/>
          <p:nvPr/>
        </p:nvSpPr>
        <p:spPr>
          <a:xfrm>
            <a:off x="5148775" y="1147608"/>
            <a:ext cx="3991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cap="small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compression system (VCS)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52DAC-A5F0-6F95-630C-4AEFF27062F8}"/>
              </a:ext>
            </a:extLst>
          </p:cNvPr>
          <p:cNvSpPr txBox="1"/>
          <p:nvPr/>
        </p:nvSpPr>
        <p:spPr>
          <a:xfrm>
            <a:off x="1465276" y="3488382"/>
            <a:ext cx="49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small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(objective)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81197-79C0-A372-1378-C9D2D86B48C5}"/>
              </a:ext>
            </a:extLst>
          </p:cNvPr>
          <p:cNvSpPr txBox="1"/>
          <p:nvPr/>
        </p:nvSpPr>
        <p:spPr>
          <a:xfrm>
            <a:off x="1465276" y="3758575"/>
            <a:ext cx="636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small" dirty="0">
                <a:solidFill>
                  <a:srgbClr val="153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Discharge Temperature (constrained variable)</a:t>
            </a:r>
          </a:p>
        </p:txBody>
      </p:sp>
      <p:cxnSp>
        <p:nvCxnSpPr>
          <p:cNvPr id="23" name="Elbow Connector 136">
            <a:extLst>
              <a:ext uri="{FF2B5EF4-FFF2-40B4-BE49-F238E27FC236}">
                <a16:creationId xmlns:a16="http://schemas.microsoft.com/office/drawing/2014/main" id="{856774BE-5B6B-501F-FE90-6B679DB6846E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5400000" flipH="1">
            <a:off x="3809896" y="648410"/>
            <a:ext cx="550944" cy="5259394"/>
          </a:xfrm>
          <a:prstGeom prst="bentConnector3">
            <a:avLst>
              <a:gd name="adj1" fmla="val -41492"/>
            </a:avLst>
          </a:prstGeom>
          <a:noFill/>
          <a:ln w="952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D21736-3339-4A1F-40DB-D601EA9E6F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8" y="4301995"/>
            <a:ext cx="8059136" cy="22965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1EF5BF-2BA1-5B41-4768-0A38E26AB59E}"/>
              </a:ext>
            </a:extLst>
          </p:cNvPr>
          <p:cNvSpPr txBox="1"/>
          <p:nvPr/>
        </p:nvSpPr>
        <p:spPr>
          <a:xfrm>
            <a:off x="2879286" y="4910852"/>
            <a:ext cx="615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99E29"/>
                </a:solidFill>
              </a:rPr>
              <a:t>9%</a:t>
            </a:r>
            <a:endParaRPr lang="en-CH" sz="2200" dirty="0">
              <a:solidFill>
                <a:srgbClr val="299E29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DA0A9A-83A1-41FF-58B6-A6B91DD9A57E}"/>
              </a:ext>
            </a:extLst>
          </p:cNvPr>
          <p:cNvCxnSpPr>
            <a:cxnSpLocks/>
          </p:cNvCxnSpPr>
          <p:nvPr/>
        </p:nvCxnSpPr>
        <p:spPr>
          <a:xfrm>
            <a:off x="1800326" y="4747147"/>
            <a:ext cx="1915205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A7B9C6-ABE1-637F-900A-DDD413549F2A}"/>
              </a:ext>
            </a:extLst>
          </p:cNvPr>
          <p:cNvCxnSpPr>
            <a:cxnSpLocks/>
          </p:cNvCxnSpPr>
          <p:nvPr/>
        </p:nvCxnSpPr>
        <p:spPr>
          <a:xfrm>
            <a:off x="3406345" y="4747147"/>
            <a:ext cx="0" cy="861916"/>
          </a:xfrm>
          <a:prstGeom prst="straightConnector1">
            <a:avLst/>
          </a:prstGeom>
          <a:ln w="28575">
            <a:solidFill>
              <a:srgbClr val="C050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90C10-6631-F054-3EF9-35ACCA6060E3}"/>
              </a:ext>
            </a:extLst>
          </p:cNvPr>
          <p:cNvCxnSpPr>
            <a:cxnSpLocks/>
          </p:cNvCxnSpPr>
          <p:nvPr/>
        </p:nvCxnSpPr>
        <p:spPr>
          <a:xfrm>
            <a:off x="3242236" y="5657839"/>
            <a:ext cx="43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27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71"/>
    </mc:Choice>
    <mc:Fallback xmlns="">
      <p:transition spd="slow" advTm="48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8|2.4|3.9|6.4|3.2|2.7|5.6|4.9|6.5|4|6.9|1.8|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4.109"/>
  <p:tag name="LATEXADDIN" val="\documentclass{article}&#10;\usepackage{amsmath}&#10;\pagestyle{empty}&#10;\begin{document}&#10;&#10;&#10;$$&#10;g(\theta_1),g(\theta_2),g(\theta_3),\cdots&#10;$$&#10;&#10;\end{document}"/>
  <p:tag name="IGUANATEXSIZE" val="20"/>
  <p:tag name="IGUANATEXCURSOR" val="110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4103.487"/>
  <p:tag name="LATEXADDIN" val="\documentclass{article}&#10;\usepackage{amsmath}&#10;\usepackage{amssymb}&#10;\pagestyle{empty}&#10;\begin{document}&#10;&#10;&#10;&#10;\begin{align}&#10;\theta_t := &amp;\arg\max\limits_{\theta\in\Theta}\;\quad\textsf{Expected constrained improvement of objective}\\&#10;&amp;\text{subject to:}\quad  \textsf{Not use up violation cost budget with high probability} &#10;\end{align}&#10;&#10;\end{document}"/>
  <p:tag name="IGUANATEXSIZE" val="20"/>
  <p:tag name="IGUANATEXCURSOR" val="294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832.771"/>
  <p:tag name="LATEXADDIN" val="\documentclass{article}&#10;\usepackage{amsmath}&#10;\pagestyle{empty}&#10;\begin{document}&#10;&#10;&#10;$$\ell(\theta)|\{(\theta_{1:t}, \ell(\theta_{1:t}))\}\sim\mathcal{N}(\mu_{\ell, t},\sigma_{\ell, t})$$&#10;&#10;\end{document}"/>
  <p:tag name="IGUANATEXSIZE" val="20"/>
  <p:tag name="IGUANATEXCURSOR" val="176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38.9202"/>
  <p:tag name="LATEXADDIN" val="\documentclass{article}&#10;\usepackage{amsmath}&#10;\pagestyle{empty}&#10;\begin{document}&#10;&#10;&#10;$$&#10;\theta_1,\theta_2,\theta_3,\cdots&#10;$$&#10;&#10;\end{document}"/>
  <p:tag name="IGUANATEXSIZE" val="20"/>
  <p:tag name="IGUANATEXCURSOR" val="109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88.864"/>
  <p:tag name="LATEXADDIN" val="\documentclass{article}&#10;\usepackage{amsmath}&#10;\pagestyle{empty}&#10;\begin{document}&#10;&#10;&#10;$$&#10;\ell(\theta_1),\ell(\theta_2),\ell(\theta_3),\cdots&#10;$$&#10;&#10;\end{document}"/>
  <p:tag name="IGUANATEXSIZE" val="20"/>
  <p:tag name="IGUANATEXCURSOR" val="126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875.516"/>
  <p:tag name="LATEXADDIN" val="\documentclass{article}&#10;\usepackage{amsmath}&#10;\pagestyle{empty}&#10;\begin{document}&#10;&#10;&#10;$$g(\theta)|\{(\theta_{1:t}, g(\theta_{1:t}))\}\sim\mathcal{N}(\mu_{g,t},\sigma_{g,t})$$&#10;&#10;\end{document}"/>
  <p:tag name="IGUANATEXSIZE" val="20"/>
  <p:tag name="IGUANATEXCURSOR" val="119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5.2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9.7"/>
  <p:tag name="ORIGINALWIDTH" val="733.4083"/>
  <p:tag name="LATEXADDIN" val="\documentclass{article}&#10;\usepackage{amsmath}&#10;\pagestyle{empty}&#10;\begin{document}&#10;&#10;$$\min_{\theta}\quad\ell(\theta)$$&#10;$$\quad\text{s.t.} \quad g(\theta)\leq 0$$&#10;&#10;&#10;\end{document}"/>
  <p:tag name="IGUANATEXSIZE" val="20"/>
  <p:tag name="IGUANATEXCURSOR" val="118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\theta$&#10;&#10;&#10;\end{document}"/>
  <p:tag name="IGUANATEXSIZE" val="20"/>
  <p:tag name="IGUANATEXCURSOR" val="89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.2254"/>
  <p:tag name="LATEXADDIN" val="\documentclass{article}&#10;\usepackage{amsmath}&#10;\pagestyle{empty}&#10;\begin{document}&#10;&#10;&#10;$\ell(\theta)$&#10;&#10;\end{document}"/>
  <p:tag name="IGUANATEXSIZE" val="20"/>
  <p:tag name="IGUANATEXCURSOR" val="95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4.6944"/>
  <p:tag name="LATEXADDIN" val="\documentclass{article}&#10;\usepackage{amsmath}&#10;\pagestyle{empty}&#10;\begin{document}&#10;&#10;&#10;$g(\theta)\leq0$&#10;&#10;\end{document}"/>
  <p:tag name="IGUANATEXSIZE" val="20"/>
  <p:tag name="IGUANATEXCURSOR" val="97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52.3809"/>
  <p:tag name="LATEXADDIN" val="\documentclass{article}&#10;\usepackage{amsmath}&#10;\pagestyle{empty}&#10;\begin{document}&#10;&#10;&#10;$$T_d(\theta)-\hat{T}_d(\theta) \leq 0$$&#10;&#10;\end{document}"/>
  <p:tag name="IGUANATEXSIZE" val="20"/>
  <p:tag name="IGUANATEXCURSOR" val="120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8|5|3.2|1.5|5.1|2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19.872"/>
  <p:tag name="LATEXADDIN" val="\documentclass{article}&#10;\usepackage{amsmath}&#10;\pagestyle{empty}&#10;\begin{document}&#10;&#10;$$\ell, g\sim\mathcal{GP}(\mu, k(\cdot,\cdot))$$&#10;&#10;&#10;\end{document}"/>
  <p:tag name="IGUANATEXSIZE" val="20"/>
  <p:tag name="IGUANATEXCURSOR" val="90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9.7"/>
  <p:tag name="ORIGINALWIDTH" val="733.4083"/>
  <p:tag name="LATEXADDIN" val="\documentclass{article}&#10;\usepackage{amsmath}&#10;\pagestyle{empty}&#10;\begin{document}&#10;&#10;$$\min_{\theta}\quad\ell(\theta)$$&#10;$$\quad\text{s.t.} \quad g(\theta)\leq 0$$&#10;&#10;&#10;\end{document}"/>
  <p:tag name="IGUANATEXSIZE" val="20"/>
  <p:tag name="IGUANATEXCURSOR" val="118"/>
  <p:tag name="TRANSPARENCY" val="True"/>
  <p:tag name="LATEXENGINEID" val="0"/>
  <p:tag name="TEMPFOLDER" val="C:\Users\wenji\OneDrive\Desktop\ppt_equation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13033</TotalTime>
  <Words>216</Words>
  <Application>Microsoft Office PowerPoint</Application>
  <PresentationFormat>On-screen Show (4:3)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Arial(title)</vt:lpstr>
      <vt:lpstr>Calibri(body)</vt:lpstr>
      <vt:lpstr>等线</vt:lpstr>
      <vt:lpstr>NimbusRomNo9L-Regu</vt:lpstr>
      <vt:lpstr>Arial</vt:lpstr>
      <vt:lpstr>Calibri</vt:lpstr>
      <vt:lpstr>Times New Roman</vt:lpstr>
      <vt:lpstr>minghua</vt:lpstr>
      <vt:lpstr>VABO: Violation-Aware Bayesian Optimization   for Closed-Loop Control Performance Optimization with Unmodeled Constraints</vt:lpstr>
      <vt:lpstr>Closed-Loop Performance Optimization in HVAC System</vt:lpstr>
      <vt:lpstr>Violation-Aware Bayesian Optimization</vt:lpstr>
      <vt:lpstr>Performance Comparison on  Vapor Compression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Opportunistic Driving  Improves Energy Efficiency of   Timely Truck Transportation</dc:title>
  <dc:creator>文杰 许</dc:creator>
  <cp:lastModifiedBy>Xu Wenjie</cp:lastModifiedBy>
  <cp:revision>562</cp:revision>
  <dcterms:created xsi:type="dcterms:W3CDTF">2019-10-28T12:41:00Z</dcterms:created>
  <dcterms:modified xsi:type="dcterms:W3CDTF">2022-06-10T15:56:53Z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5FA96A46A686479EBAB79EE9649AB69E</vt:lpwstr>
  </property>
</Properties>
</file>