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7"/>
  </p:notesMasterIdLst>
  <p:sldIdLst>
    <p:sldId id="256" r:id="rId2"/>
    <p:sldId id="286" r:id="rId3"/>
    <p:sldId id="297" r:id="rId4"/>
    <p:sldId id="298" r:id="rId5"/>
    <p:sldId id="29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杰 许" initials="文杰" lastIdx="1" clrIdx="0">
    <p:extLst>
      <p:ext uri="{19B8F6BF-5375-455C-9EA6-DF929625EA0E}">
        <p15:presenceInfo xmlns:p15="http://schemas.microsoft.com/office/powerpoint/2012/main" userId="2e26c2cdd077b5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85D8A"/>
    <a:srgbClr val="002060"/>
    <a:srgbClr val="000000"/>
    <a:srgbClr val="FF0000"/>
    <a:srgbClr val="AED2EB"/>
    <a:srgbClr val="31859C"/>
    <a:srgbClr val="BE4B48"/>
    <a:srgbClr val="2585C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9001" autoAdjust="0"/>
  </p:normalViewPr>
  <p:slideViewPr>
    <p:cSldViewPr snapToGrid="0">
      <p:cViewPr varScale="1">
        <p:scale>
          <a:sx n="62" d="100"/>
          <a:sy n="62" d="100"/>
        </p:scale>
        <p:origin x="2244" y="42"/>
      </p:cViewPr>
      <p:guideLst>
        <p:guide pos="2880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00C3F-A4E1-40A8-AC86-AE505156E8E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5A778-9434-418C-8825-F31236C4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A778-9434-418C-8825-F31236C4DD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9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A778-9434-418C-8825-F31236C4D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6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A778-9434-418C-8825-F31236C4D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0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A778-9434-418C-8825-F31236C4D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6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A778-9434-418C-8825-F31236C4D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3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9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4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80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9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776" y="6613525"/>
            <a:ext cx="4848447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96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□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848" y="1534529"/>
            <a:ext cx="8269356" cy="2133031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Reinforcement Learning for </a:t>
            </a:r>
            <a:br>
              <a:rPr lang="en-US" altLang="zh-CN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zh-CN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Delay-Constrained Network Optimization</a:t>
            </a:r>
            <a:endParaRPr lang="zh-CN" altLang="en-US" sz="4000" b="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7300" y="4425038"/>
            <a:ext cx="6858000" cy="35698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Gongpu</a:t>
            </a:r>
            <a:r>
              <a:rPr lang="en-US" altLang="zh-CN" dirty="0">
                <a:solidFill>
                  <a:schemeClr val="bg1"/>
                </a:solidFill>
              </a:rPr>
              <a:t> Chen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144A-79A8-4245-82FB-4D8CCC1D62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CA4C8E35-FBFA-4C36-9323-9849D1551D48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36EBD-52FE-4CE8-8A40-4412AAFC79EF}"/>
              </a:ext>
            </a:extLst>
          </p:cNvPr>
          <p:cNvSpPr txBox="1"/>
          <p:nvPr/>
        </p:nvSpPr>
        <p:spPr>
          <a:xfrm>
            <a:off x="4002656" y="3880549"/>
            <a:ext cx="324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Wenjie Xu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32"/>
    </mc:Choice>
    <mc:Fallback xmlns="">
      <p:transition spd="slow" advTm="221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7FFC-73A6-485B-9C80-2A0B223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(headings"/>
              </a:rPr>
              <a:t>Problem Description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4914-7FAA-4FD4-9A52-B2349855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04A3B-A566-4161-A634-8299A3E8E2CB}"/>
              </a:ext>
            </a:extLst>
          </p:cNvPr>
          <p:cNvSpPr txBox="1"/>
          <p:nvPr/>
        </p:nvSpPr>
        <p:spPr>
          <a:xfrm>
            <a:off x="5237997" y="5657671"/>
            <a:ext cx="354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(body)"/>
              </a:rPr>
              <a:t>Cognitive radio network communication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Calibri(body)"/>
              </a:rPr>
              <a:t>[TMC’ 16,etc.]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DB12E-1138-4CE7-A440-C39CB6303C6A}"/>
              </a:ext>
            </a:extLst>
          </p:cNvPr>
          <p:cNvSpPr txBox="1"/>
          <p:nvPr/>
        </p:nvSpPr>
        <p:spPr>
          <a:xfrm>
            <a:off x="927354" y="5606385"/>
            <a:ext cx="365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Calibri(body)"/>
              </a:rPr>
              <a:t>Timely truck transportation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Calibri(body)"/>
              </a:rPr>
              <a:t>[TITS’ 18, etc.]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4359673-43E8-452E-8496-7C157B20D466}"/>
              </a:ext>
            </a:extLst>
          </p:cNvPr>
          <p:cNvSpPr txBox="1"/>
          <p:nvPr/>
        </p:nvSpPr>
        <p:spPr>
          <a:xfrm>
            <a:off x="485138" y="1349153"/>
            <a:ext cx="8224908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(Body)"/>
              </a:rPr>
              <a:t>Path selection and cost optimization for multi-hop 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(Body)"/>
              </a:rPr>
              <a:t>delay-constrained networks</a:t>
            </a:r>
            <a:endParaRPr lang="en-US" altLang="zh-CN" sz="2400" dirty="0">
              <a:solidFill>
                <a:srgbClr val="000000"/>
              </a:solidFill>
              <a:latin typeface="Arial(Body)"/>
            </a:endParaRPr>
          </a:p>
        </p:txBody>
      </p:sp>
      <p:pic>
        <p:nvPicPr>
          <p:cNvPr id="12" name="Picture 2" descr="Image result for cognitive radio networ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35" y="3215172"/>
            <a:ext cx="251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1" y="2195757"/>
            <a:ext cx="914400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Calibri(body)"/>
              </a:rPr>
              <a:t>Goal: Minimize the cost while satisfying a hard deadline 	constraint</a:t>
            </a:r>
            <a:endParaRPr lang="zh-CN" altLang="en-US" sz="2400" b="1" dirty="0">
              <a:solidFill>
                <a:srgbClr val="FF0000"/>
              </a:solidFill>
              <a:latin typeface="Calibri(body)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2C300B-6BDB-42AC-A52D-2DAA6E803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80" y="3359970"/>
            <a:ext cx="3952522" cy="22977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2727148"/>
            <a:ext cx="91440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Calibri(body)"/>
              </a:rPr>
              <a:t>NP-hard</a:t>
            </a:r>
            <a:r>
              <a:rPr lang="en-US" altLang="zh-CN" sz="2400" dirty="0">
                <a:solidFill>
                  <a:prstClr val="black"/>
                </a:solidFill>
                <a:latin typeface="Calibri(body)"/>
              </a:rPr>
              <a:t>, existing algorithms[FPTAS, etc.] </a:t>
            </a:r>
            <a:r>
              <a:rPr lang="en-US" altLang="zh-CN" sz="2400" b="1" dirty="0">
                <a:solidFill>
                  <a:srgbClr val="FF0000"/>
                </a:solidFill>
                <a:latin typeface="Calibri(body)"/>
              </a:rPr>
              <a:t>can’t scale 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1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0"/>
    </mc:Choice>
    <mc:Fallback xmlns="">
      <p:transition spd="slow" advTm="29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7FFC-73A6-485B-9C80-2A0B223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(headings"/>
              </a:rPr>
              <a:t>MDP Formulation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4914-7FAA-4FD4-9A52-B2349855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90669" y="1429716"/>
                <a:ext cx="78066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States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造字工房悦黑体验版纤细体" pitchFamily="50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造字工房悦黑体验版纤细体" pitchFamily="50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造字工房悦黑体验版纤细体" pitchFamily="50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 is the current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 is 	the remaining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 is the destination. 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ea typeface="造字工房悦黑体验版纤细体" pitchFamily="50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9" y="1429716"/>
                <a:ext cx="780663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15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06167" y="2397692"/>
                <a:ext cx="7806634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Actions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A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造字工房悦黑体验版纤细体" pitchFamily="50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造字工房悦黑体验版纤细体" pitchFamily="50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造字工房悦黑体验版纤细体" pitchFamily="50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)</m:t>
                    </m:r>
                    <m:r>
                      <a:rPr lang="en-US" altLang="zh-CN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zh-CN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 is the set of edges that depart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.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ea typeface="造字工房悦黑体验版纤细体" pitchFamily="50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7" y="2397692"/>
                <a:ext cx="7806634" cy="831253"/>
              </a:xfrm>
              <a:prstGeom prst="rect">
                <a:avLst/>
              </a:prstGeom>
              <a:blipFill rotWithShape="0">
                <a:blip r:embed="rId5"/>
                <a:stretch>
                  <a:fillRect l="-1094" t="-656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75170" y="3499529"/>
                <a:ext cx="7806634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Transition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bg1">
                            <a:lumMod val="50000"/>
                          </a:schemeClr>
                        </a:solidFill>
                        <a:ea typeface="造字工房悦黑体验版纤细体" pitchFamily="50" charset="-122"/>
                      </a:rPr>
                      <m:t>,</m:t>
                    </m:r>
                  </m:oMath>
                </a14:m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 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 is the time consumed through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 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ea typeface="造字工房悦黑体验版纤细体" pitchFamily="50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0" y="3499529"/>
                <a:ext cx="7806634" cy="831253"/>
              </a:xfrm>
              <a:prstGeom prst="rect">
                <a:avLst/>
              </a:prstGeom>
              <a:blipFill rotWithShape="0">
                <a:blip r:embed="rId6"/>
                <a:stretch>
                  <a:fillRect l="-1094" t="-6618" r="-109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6167" y="5333615"/>
                <a:ext cx="564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Rewards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, minus cost of each edge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ea typeface="造字工房悦黑体验版纤细体" pitchFamily="50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7" y="5333615"/>
                <a:ext cx="564118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514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5170" y="4601366"/>
                <a:ext cx="7806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Terminated states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Maiandra GD" panose="020E0502030308020204" pitchFamily="34" charset="0"/>
                    <a:ea typeface="造字工房悦黑体验版纤细体" pitchFamily="50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&lt;0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fail;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造字工房悦黑体验版纤细体" pitchFamily="50" charset="-122"/>
                  </a:rPr>
                  <a:t>success  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0" y="4601366"/>
                <a:ext cx="780663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094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8006790" y="4096768"/>
            <a:ext cx="300789" cy="3236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341043" y="4859754"/>
            <a:ext cx="300789" cy="3236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556232" y="4859753"/>
            <a:ext cx="300789" cy="3236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556231" y="5732543"/>
            <a:ext cx="300789" cy="304731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341043" y="5723088"/>
            <a:ext cx="300789" cy="3236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006789" y="6312020"/>
            <a:ext cx="300789" cy="3236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3"/>
            <a:endCxn id="11" idx="7"/>
          </p:cNvCxnSpPr>
          <p:nvPr/>
        </p:nvCxnSpPr>
        <p:spPr>
          <a:xfrm flipH="1">
            <a:off x="7597782" y="4373015"/>
            <a:ext cx="453058" cy="5341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5"/>
            <a:endCxn id="12" idx="1"/>
          </p:cNvCxnSpPr>
          <p:nvPr/>
        </p:nvCxnSpPr>
        <p:spPr>
          <a:xfrm>
            <a:off x="8263529" y="4373015"/>
            <a:ext cx="336753" cy="534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4"/>
            <a:endCxn id="17" idx="0"/>
          </p:cNvCxnSpPr>
          <p:nvPr/>
        </p:nvCxnSpPr>
        <p:spPr>
          <a:xfrm>
            <a:off x="7491438" y="5183397"/>
            <a:ext cx="0" cy="539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4"/>
            <a:endCxn id="15" idx="0"/>
          </p:cNvCxnSpPr>
          <p:nvPr/>
        </p:nvCxnSpPr>
        <p:spPr>
          <a:xfrm flipH="1">
            <a:off x="8706626" y="5183396"/>
            <a:ext cx="1" cy="5491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5"/>
            <a:endCxn id="20" idx="2"/>
          </p:cNvCxnSpPr>
          <p:nvPr/>
        </p:nvCxnSpPr>
        <p:spPr>
          <a:xfrm>
            <a:off x="7597782" y="5999335"/>
            <a:ext cx="409007" cy="474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4"/>
            <a:endCxn id="20" idx="6"/>
          </p:cNvCxnSpPr>
          <p:nvPr/>
        </p:nvCxnSpPr>
        <p:spPr>
          <a:xfrm flipH="1">
            <a:off x="8307578" y="6037274"/>
            <a:ext cx="399048" cy="4365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6"/>
            <a:endCxn id="15" idx="2"/>
          </p:cNvCxnSpPr>
          <p:nvPr/>
        </p:nvCxnSpPr>
        <p:spPr>
          <a:xfrm flipV="1">
            <a:off x="7641832" y="5884909"/>
            <a:ext cx="91439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2"/>
            <a:endCxn id="17" idx="7"/>
          </p:cNvCxnSpPr>
          <p:nvPr/>
        </p:nvCxnSpPr>
        <p:spPr>
          <a:xfrm flipH="1">
            <a:off x="7597782" y="5021575"/>
            <a:ext cx="958450" cy="748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740092" y="5538422"/>
                <a:ext cx="78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092" y="5538422"/>
                <a:ext cx="7820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031" t="-10000" r="-468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4627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0"/>
    </mc:Choice>
    <mc:Fallback xmlns="">
      <p:transition spd="slow" advTm="298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7FFC-73A6-485B-9C80-2A0B223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(headings"/>
              </a:rPr>
              <a:t>Q-value Function Approximation 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4914-7FAA-4FD4-9A52-B2349855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0566" y="2252378"/>
            <a:ext cx="780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Arial(Body)"/>
                <a:ea typeface="造字工房悦黑体验版纤细体" pitchFamily="50" charset="-122"/>
              </a:rPr>
              <a:t>Structure2Vec: [</a:t>
            </a:r>
            <a:r>
              <a:rPr lang="en-US" altLang="zh-CN" sz="2400" dirty="0" err="1">
                <a:solidFill>
                  <a:schemeClr val="bg1"/>
                </a:solidFill>
                <a:latin typeface="Arial(Body)"/>
                <a:ea typeface="造字工房悦黑体验版纤细体" pitchFamily="50" charset="-122"/>
              </a:rPr>
              <a:t>NeurIPS</a:t>
            </a:r>
            <a:r>
              <a:rPr lang="en-US" altLang="zh-CN" sz="2400" dirty="0">
                <a:solidFill>
                  <a:schemeClr val="bg1"/>
                </a:solidFill>
                <a:latin typeface="Arial(Body)"/>
                <a:ea typeface="造字工房悦黑体验版纤细体" pitchFamily="50" charset="-122"/>
              </a:rPr>
              <a:t>’ 17]</a:t>
            </a:r>
            <a:endParaRPr lang="zh-CN" altLang="en-US" sz="2400" dirty="0">
              <a:solidFill>
                <a:schemeClr val="bg1"/>
              </a:solidFill>
              <a:latin typeface="Arial(Body)"/>
              <a:ea typeface="造字工房悦黑体验版纤细体" pitchFamily="50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9966" y="1443513"/>
                <a:ext cx="9307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alibri(body)"/>
                    <a:ea typeface="造字工房悦黑体验版纤细体" pitchFamily="50" charset="-122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造字工房悦黑体验版纤细体" pitchFamily="50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造字工房悦黑体验版纤细体" pitchFamily="50" charset="-122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Calibri(body)"/>
                    <a:ea typeface="造字工房悦黑体验版纤细体" pitchFamily="50" charset="-122"/>
                  </a:rPr>
                  <a:t> 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alibri(body)"/>
                    <a:ea typeface="造字工房悦黑体验版纤细体" pitchFamily="50" charset="-122"/>
                  </a:rPr>
                  <a:t>Some feature capturing the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Calibri(body)"/>
                    <a:ea typeface="造字工房悦黑体验版纤细体" pitchFamily="50" charset="-122"/>
                  </a:rPr>
                  <a:t>graph structure</a:t>
                </a:r>
                <a:endParaRPr lang="zh-CN" altLang="en-US" sz="2400" b="1" dirty="0">
                  <a:solidFill>
                    <a:srgbClr val="C00000"/>
                  </a:solidFill>
                  <a:latin typeface="Calibri(body)"/>
                  <a:ea typeface="造字工房悦黑体验版纤细体" pitchFamily="50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6" y="1443513"/>
                <a:ext cx="9307387" cy="461665"/>
              </a:xfrm>
              <a:prstGeom prst="rect">
                <a:avLst/>
              </a:prstGeom>
              <a:blipFill>
                <a:blip r:embed="rId4"/>
                <a:stretch>
                  <a:fillRect l="-104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1" y="2924655"/>
            <a:ext cx="8243877" cy="56246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17" y="5093982"/>
            <a:ext cx="5365805" cy="555917"/>
          </a:xfrm>
          <a:prstGeom prst="rect">
            <a:avLst/>
          </a:prstGeom>
        </p:spPr>
      </p:pic>
      <p:sp>
        <p:nvSpPr>
          <p:cNvPr id="22" name="下箭头 21"/>
          <p:cNvSpPr/>
          <p:nvPr/>
        </p:nvSpPr>
        <p:spPr>
          <a:xfrm>
            <a:off x="4019155" y="3781588"/>
            <a:ext cx="351367" cy="105481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64035" y="4024843"/>
            <a:ext cx="21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Maiandra GD" panose="020E0502030308020204" pitchFamily="34" charset="0"/>
                <a:ea typeface="造字工房悦黑体验版纤细体" pitchFamily="50" charset="-122"/>
              </a:rPr>
              <a:t>After T iterations</a:t>
            </a:r>
            <a:endParaRPr lang="zh-CN" altLang="en-US" dirty="0">
              <a:solidFill>
                <a:schemeClr val="bg2"/>
              </a:solidFill>
              <a:latin typeface="Maiandra GD" panose="020E0502030308020204" pitchFamily="34" charset="0"/>
              <a:ea typeface="造字工房悦黑体验版纤细体" pitchFamily="5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0"/>
    </mc:Choice>
    <mc:Fallback xmlns="">
      <p:transition spd="slow" advTm="298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7FFC-73A6-485B-9C80-2A0B223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(headings"/>
              </a:rPr>
              <a:t>Current Progress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4914-7FAA-4FD4-9A52-B2349855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Connector 30">
            <a:extLst>
              <a:ext uri="{FF2B5EF4-FFF2-40B4-BE49-F238E27FC236}">
                <a16:creationId xmlns:a16="http://schemas.microsoft.com/office/drawing/2014/main" id="{8CA6A65B-AFF1-4C93-B57F-BC2DF91DD8EA}"/>
              </a:ext>
            </a:extLst>
          </p:cNvPr>
          <p:cNvCxnSpPr/>
          <p:nvPr/>
        </p:nvCxnSpPr>
        <p:spPr>
          <a:xfrm flipV="1">
            <a:off x="0" y="3883348"/>
            <a:ext cx="9144000" cy="0"/>
          </a:xfrm>
          <a:prstGeom prst="line">
            <a:avLst/>
          </a:prstGeom>
          <a:ln w="38100">
            <a:solidFill>
              <a:srgbClr val="BE4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18628" y="6150114"/>
            <a:ext cx="347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 simple graph, three feasible  actions for the leftmost node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1527"/>
          <a:stretch/>
        </p:blipFill>
        <p:spPr>
          <a:xfrm>
            <a:off x="1574961" y="3988248"/>
            <a:ext cx="5994078" cy="214162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26856" y="6150114"/>
            <a:ext cx="3990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Impact of budget time on the Q values of the three state-action pairs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566" y="1944164"/>
            <a:ext cx="8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alibri(body)"/>
                <a:ea typeface="造字工房悦黑体验版纤细体" pitchFamily="50" charset="-122"/>
              </a:rPr>
              <a:t>Q-value function approximator for our problem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alibri(body)"/>
              <a:ea typeface="造字工房悦黑体验版纤细体" pitchFamily="5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0566" y="1336317"/>
            <a:ext cx="399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alibri(body)"/>
                <a:ea typeface="造字工房悦黑体验版纤细体" pitchFamily="50" charset="-122"/>
              </a:rPr>
              <a:t>Environment setup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alibri(body)"/>
              <a:ea typeface="造字工房悦黑体验版纤细体" pitchFamily="5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0566" y="3358432"/>
            <a:ext cx="399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alibri(body)"/>
                <a:ea typeface="造字工房悦黑体验版纤细体" pitchFamily="50" charset="-122"/>
              </a:rPr>
              <a:t>Parameter tuning …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alibri(body)"/>
              <a:ea typeface="造字工房悦黑体验版纤细体" pitchFamily="5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99158" y="2185262"/>
                <a:ext cx="8643364" cy="83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8" y="2185262"/>
                <a:ext cx="8643364" cy="838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00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0"/>
    </mc:Choice>
    <mc:Fallback xmlns="">
      <p:transition spd="slow" advTm="29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heme/theme1.xml><?xml version="1.0" encoding="utf-8"?>
<a:theme xmlns:a="http://schemas.openxmlformats.org/drawingml/2006/main" name="m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11383</TotalTime>
  <Words>291</Words>
  <Application>Microsoft Office PowerPoint</Application>
  <PresentationFormat>On-screen Show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Arial(Body)</vt:lpstr>
      <vt:lpstr>Arial(headings</vt:lpstr>
      <vt:lpstr>Calibri(body)</vt:lpstr>
      <vt:lpstr>等线</vt:lpstr>
      <vt:lpstr>Arial</vt:lpstr>
      <vt:lpstr>Calibri</vt:lpstr>
      <vt:lpstr>Cambria Math</vt:lpstr>
      <vt:lpstr>Maiandra GD</vt:lpstr>
      <vt:lpstr>Microsoft Sans Serif</vt:lpstr>
      <vt:lpstr>Wingdings</vt:lpstr>
      <vt:lpstr>minghua</vt:lpstr>
      <vt:lpstr> Reinforcement Learning for  Delay-Constrained Network Optimization</vt:lpstr>
      <vt:lpstr>Problem Description</vt:lpstr>
      <vt:lpstr>MDP Formulation</vt:lpstr>
      <vt:lpstr>Q-value Function Approximation 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Opportunistic Driving  Improves Energy Efficiency of   Timely Truck Transportation</dc:title>
  <dc:creator>文杰 许</dc:creator>
  <cp:lastModifiedBy>文杰 许</cp:lastModifiedBy>
  <cp:revision>277</cp:revision>
  <dcterms:created xsi:type="dcterms:W3CDTF">2019-10-28T12:41:54Z</dcterms:created>
  <dcterms:modified xsi:type="dcterms:W3CDTF">2020-03-09T05:44:57Z</dcterms:modified>
</cp:coreProperties>
</file>