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323" r:id="rId2"/>
    <p:sldId id="983" r:id="rId3"/>
    <p:sldId id="944" r:id="rId4"/>
    <p:sldId id="768" r:id="rId5"/>
    <p:sldId id="526" r:id="rId6"/>
    <p:sldId id="527" r:id="rId7"/>
    <p:sldId id="528" r:id="rId8"/>
    <p:sldId id="529" r:id="rId9"/>
    <p:sldId id="530" r:id="rId10"/>
    <p:sldId id="531" r:id="rId11"/>
    <p:sldId id="532" r:id="rId12"/>
    <p:sldId id="534" r:id="rId13"/>
    <p:sldId id="536" r:id="rId14"/>
    <p:sldId id="535" r:id="rId15"/>
    <p:sldId id="1031" r:id="rId16"/>
    <p:sldId id="537" r:id="rId17"/>
    <p:sldId id="538" r:id="rId18"/>
    <p:sldId id="539" r:id="rId19"/>
    <p:sldId id="540" r:id="rId20"/>
    <p:sldId id="541" r:id="rId21"/>
    <p:sldId id="542" r:id="rId22"/>
    <p:sldId id="543" r:id="rId23"/>
    <p:sldId id="1072" r:id="rId24"/>
    <p:sldId id="545" r:id="rId25"/>
    <p:sldId id="546" r:id="rId26"/>
    <p:sldId id="547" r:id="rId27"/>
    <p:sldId id="548" r:id="rId28"/>
    <p:sldId id="1032" r:id="rId29"/>
    <p:sldId id="549" r:id="rId30"/>
    <p:sldId id="550" r:id="rId31"/>
    <p:sldId id="551" r:id="rId32"/>
    <p:sldId id="554" r:id="rId33"/>
    <p:sldId id="985" r:id="rId34"/>
    <p:sldId id="986" r:id="rId35"/>
    <p:sldId id="987" r:id="rId36"/>
    <p:sldId id="988" r:id="rId37"/>
    <p:sldId id="989" r:id="rId38"/>
    <p:sldId id="990" r:id="rId39"/>
    <p:sldId id="991" r:id="rId40"/>
    <p:sldId id="992" r:id="rId41"/>
    <p:sldId id="993" r:id="rId42"/>
    <p:sldId id="994" r:id="rId43"/>
    <p:sldId id="995" r:id="rId44"/>
    <p:sldId id="1033" r:id="rId45"/>
    <p:sldId id="996" r:id="rId46"/>
    <p:sldId id="997" r:id="rId47"/>
    <p:sldId id="938" r:id="rId48"/>
    <p:sldId id="939" r:id="rId49"/>
    <p:sldId id="651" r:id="rId50"/>
  </p:sldIdLst>
  <p:sldSz cx="9144000" cy="6858000" type="screen4x3"/>
  <p:notesSz cx="6858000" cy="9144000"/>
  <p:custDataLst>
    <p:tags r:id="rId5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5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76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2" y="48"/>
      </p:cViewPr>
      <p:guideLst>
        <p:guide orient="horz" pos="21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676"/>
    </p:cViewPr>
  </p:sorterViewPr>
  <p:notesViewPr>
    <p:cSldViewPr snapToGrid="0">
      <p:cViewPr varScale="1">
        <p:scale>
          <a:sx n="63" d="100"/>
          <a:sy n="63" d="100"/>
        </p:scale>
        <p:origin x="-3163" y="-72"/>
      </p:cViewPr>
      <p:guideLst>
        <p:guide orient="horz" pos="285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gs" Target="tags/tag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#1">
  <dgm:title val=""/>
  <dgm:desc val=""/>
  <dgm:catLst>
    <dgm:cat type="accent5" pri="11200"/>
  </dgm:catLst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#2">
  <dgm:title val=""/>
  <dgm:desc val=""/>
  <dgm:catLst>
    <dgm:cat type="accent5" pri="11200"/>
  </dgm:catLst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#3">
  <dgm:title val=""/>
  <dgm:desc val=""/>
  <dgm:catLst>
    <dgm:cat type="accent5" pri="11200"/>
  </dgm:catLst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#4">
  <dgm:title val=""/>
  <dgm:desc val=""/>
  <dgm:catLst>
    <dgm:cat type="accent5" pri="11200"/>
  </dgm:catLst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527559-FDD8-4274-B634-C7FBCF5BC573}" type="doc">
      <dgm:prSet loTypeId="urn:microsoft.com/office/officeart/2005/8/layout/chevron1" loCatId="process" qsTypeId="urn:microsoft.com/office/officeart/2005/8/quickstyle/simple4#1" qsCatId="simple" csTypeId="urn:microsoft.com/office/officeart/2005/8/colors/accent5_2#1" csCatId="accent1" phldr="0"/>
      <dgm:spPr/>
    </dgm:pt>
    <dgm:pt modelId="{870E4F47-8CC4-4F59-B4C1-42B5AAA5CEFE}">
      <dgm:prSet phldrT="[文本]" phldr="0" custT="1"/>
      <dgm:spPr/>
      <dgm:t>
        <a:bodyPr vert="horz" wrap="square"/>
        <a:lstStyle/>
        <a:p>
          <a:pPr eaLnBrk="1" fontAlgn="auto" latinLnBrk="0" hangingPunct="1">
            <a:lnSpc>
              <a:spcPct val="8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24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rPr>
            <a:t>Cache</a:t>
          </a:r>
        </a:p>
        <a:p>
          <a:pPr eaLnBrk="1" fontAlgn="auto" latinLnBrk="0" hangingPunct="1">
            <a:lnSpc>
              <a:spcPct val="8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24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rPr>
            <a:t>性能分析</a:t>
          </a:r>
        </a:p>
      </dgm:t>
    </dgm:pt>
    <dgm:pt modelId="{3D1AB2CA-88A4-4E4C-9A8A-508DF0E06639}" type="parTrans" cxnId="{24766761-2C84-4CE9-B0C6-5B0D7F0CF8C0}">
      <dgm:prSet/>
      <dgm:spPr/>
    </dgm:pt>
    <dgm:pt modelId="{856E2728-BF00-49C7-82BA-8F4DCB00940B}" type="sibTrans" cxnId="{24766761-2C84-4CE9-B0C6-5B0D7F0CF8C0}">
      <dgm:prSet/>
      <dgm:spPr/>
    </dgm:pt>
    <dgm:pt modelId="{9A1C6BE7-5EEA-4346-BCC3-451372790F93}">
      <dgm:prSet phldr="0" custT="1"/>
      <dgm:spPr/>
      <dgm:t>
        <a:bodyPr vert="horz" wrap="square"/>
        <a:lstStyle/>
        <a:p>
          <a:pPr eaLnBrk="1" fontAlgn="auto" latinLnBrk="0" hangingPunct="1">
            <a:lnSpc>
              <a:spcPct val="8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rPr>
            <a:t>降低</a:t>
          </a:r>
        </a:p>
        <a:p>
          <a:pPr eaLnBrk="1" fontAlgn="auto" latinLnBrk="0" hangingPunct="1">
            <a:lnSpc>
              <a:spcPct val="8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rPr>
            <a:t>失效率</a:t>
          </a:r>
        </a:p>
      </dgm:t>
    </dgm:pt>
    <dgm:pt modelId="{51754E93-C0D0-437C-B580-D966E9B9E7DB}" type="parTrans" cxnId="{311CE3D3-2D79-4A3C-913E-E7071566DC2E}">
      <dgm:prSet/>
      <dgm:spPr/>
    </dgm:pt>
    <dgm:pt modelId="{D585EFD7-346F-4DC6-847A-920DE9CCF3A3}" type="sibTrans" cxnId="{311CE3D3-2D79-4A3C-913E-E7071566DC2E}">
      <dgm:prSet/>
      <dgm:spPr/>
    </dgm:pt>
    <dgm:pt modelId="{55914419-A40C-4EE6-A320-8E3C507A6D67}">
      <dgm:prSet phldr="0" custT="0"/>
      <dgm:spPr/>
      <dgm:t>
        <a:bodyPr vert="horz" wrap="square"/>
        <a:lstStyle/>
        <a:p>
          <a:pPr>
            <a:lnSpc>
              <a:spcPct val="6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减少</a:t>
          </a:r>
        </a:p>
        <a:p>
          <a:pPr>
            <a:lnSpc>
              <a:spcPct val="6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失效开销</a:t>
          </a:r>
        </a:p>
      </dgm:t>
    </dgm:pt>
    <dgm:pt modelId="{569AEC18-C125-4299-9B63-25A90B396D3B}" type="parTrans" cxnId="{BA469A27-B7C1-4ECA-AF5A-319498FCC1EF}">
      <dgm:prSet/>
      <dgm:spPr/>
    </dgm:pt>
    <dgm:pt modelId="{BA13E86D-C4DE-4997-A781-9786DA9FD0F5}" type="sibTrans" cxnId="{BA469A27-B7C1-4ECA-AF5A-319498FCC1EF}">
      <dgm:prSet/>
      <dgm:spPr/>
    </dgm:pt>
    <dgm:pt modelId="{F82A5E2C-19C3-4766-8BF1-379CF52B8E0F}">
      <dgm:prSet phldr="0" custT="0"/>
      <dgm:spPr/>
      <dgm:t>
        <a:bodyPr vert="horz" wrap="square"/>
        <a:lstStyle/>
        <a:p>
          <a:pPr>
            <a:lnSpc>
              <a:spcPct val="6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缩短</a:t>
          </a:r>
        </a:p>
        <a:p>
          <a:pPr>
            <a:lnSpc>
              <a:spcPct val="6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命中时间</a:t>
          </a:r>
        </a:p>
      </dgm:t>
    </dgm:pt>
    <dgm:pt modelId="{594C1CA4-3C2A-4572-A529-E8E2E4EB3AC3}" type="parTrans" cxnId="{93BB2620-DCB7-4B11-B9EB-09016F2625C0}">
      <dgm:prSet/>
      <dgm:spPr/>
    </dgm:pt>
    <dgm:pt modelId="{5ABA12F0-5D58-4C34-A99A-0871EED40784}" type="sibTrans" cxnId="{93BB2620-DCB7-4B11-B9EB-09016F2625C0}">
      <dgm:prSet/>
      <dgm:spPr/>
    </dgm:pt>
    <dgm:pt modelId="{60E81CF5-4537-4C2F-8762-598D2E914097}" type="pres">
      <dgm:prSet presAssocID="{9D527559-FDD8-4274-B634-C7FBCF5BC573}" presName="Name0" presStyleCnt="0">
        <dgm:presLayoutVars>
          <dgm:dir/>
          <dgm:animLvl val="lvl"/>
          <dgm:resizeHandles val="exact"/>
        </dgm:presLayoutVars>
      </dgm:prSet>
      <dgm:spPr/>
    </dgm:pt>
    <dgm:pt modelId="{67FF3BB9-6612-4697-87EE-EC66312779BE}" type="pres">
      <dgm:prSet presAssocID="{870E4F47-8CC4-4F59-B4C1-42B5AAA5CEFE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484CEA2-673C-4A85-8A00-8580D721B29A}" type="pres">
      <dgm:prSet presAssocID="{856E2728-BF00-49C7-82BA-8F4DCB00940B}" presName="parTxOnlySpace" presStyleCnt="0"/>
      <dgm:spPr/>
    </dgm:pt>
    <dgm:pt modelId="{EC05D10B-8F76-4BBC-8E5F-5C2639146168}" type="pres">
      <dgm:prSet presAssocID="{9A1C6BE7-5EEA-4346-BCC3-451372790F93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9C86140-900E-4DFC-97B5-CC8134FEDE56}" type="pres">
      <dgm:prSet presAssocID="{D585EFD7-346F-4DC6-847A-920DE9CCF3A3}" presName="parTxOnlySpace" presStyleCnt="0"/>
      <dgm:spPr/>
    </dgm:pt>
    <dgm:pt modelId="{D4DA4E35-746A-4219-90B7-AAF35A3BEC90}" type="pres">
      <dgm:prSet presAssocID="{55914419-A40C-4EE6-A320-8E3C507A6D6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E99B25F-5AFB-48D7-8D20-7A22EACF4D6B}" type="pres">
      <dgm:prSet presAssocID="{BA13E86D-C4DE-4997-A781-9786DA9FD0F5}" presName="parTxOnlySpace" presStyleCnt="0"/>
      <dgm:spPr/>
    </dgm:pt>
    <dgm:pt modelId="{F2D02EDD-474F-466B-83BE-1593F85EB6EA}" type="pres">
      <dgm:prSet presAssocID="{F82A5E2C-19C3-4766-8BF1-379CF52B8E0F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7BFD907-8417-43F1-B6FC-AB9B11395EC3}" type="presOf" srcId="{F82A5E2C-19C3-4766-8BF1-379CF52B8E0F}" destId="{F2D02EDD-474F-466B-83BE-1593F85EB6EA}" srcOrd="0" destOrd="0" presId="urn:microsoft.com/office/officeart/2005/8/layout/chevron1"/>
    <dgm:cxn modelId="{93BB2620-DCB7-4B11-B9EB-09016F2625C0}" srcId="{9D527559-FDD8-4274-B634-C7FBCF5BC573}" destId="{F82A5E2C-19C3-4766-8BF1-379CF52B8E0F}" srcOrd="3" destOrd="0" parTransId="{594C1CA4-3C2A-4572-A529-E8E2E4EB3AC3}" sibTransId="{5ABA12F0-5D58-4C34-A99A-0871EED40784}"/>
    <dgm:cxn modelId="{BA469A27-B7C1-4ECA-AF5A-319498FCC1EF}" srcId="{9D527559-FDD8-4274-B634-C7FBCF5BC573}" destId="{55914419-A40C-4EE6-A320-8E3C507A6D67}" srcOrd="2" destOrd="0" parTransId="{569AEC18-C125-4299-9B63-25A90B396D3B}" sibTransId="{BA13E86D-C4DE-4997-A781-9786DA9FD0F5}"/>
    <dgm:cxn modelId="{2DBC1D30-7DCC-40F2-B522-0EAB76022FEB}" type="presOf" srcId="{870E4F47-8CC4-4F59-B4C1-42B5AAA5CEFE}" destId="{67FF3BB9-6612-4697-87EE-EC66312779BE}" srcOrd="0" destOrd="0" presId="urn:microsoft.com/office/officeart/2005/8/layout/chevron1"/>
    <dgm:cxn modelId="{24766761-2C84-4CE9-B0C6-5B0D7F0CF8C0}" srcId="{9D527559-FDD8-4274-B634-C7FBCF5BC573}" destId="{870E4F47-8CC4-4F59-B4C1-42B5AAA5CEFE}" srcOrd="0" destOrd="0" parTransId="{3D1AB2CA-88A4-4E4C-9A8A-508DF0E06639}" sibTransId="{856E2728-BF00-49C7-82BA-8F4DCB00940B}"/>
    <dgm:cxn modelId="{4BFBB462-2F0D-4871-91EC-12E3D43E33E5}" type="presOf" srcId="{9D527559-FDD8-4274-B634-C7FBCF5BC573}" destId="{60E81CF5-4537-4C2F-8762-598D2E914097}" srcOrd="0" destOrd="0" presId="urn:microsoft.com/office/officeart/2005/8/layout/chevron1"/>
    <dgm:cxn modelId="{CBA82896-0CED-49A3-9EFD-6A87A5102CFF}" type="presOf" srcId="{9A1C6BE7-5EEA-4346-BCC3-451372790F93}" destId="{EC05D10B-8F76-4BBC-8E5F-5C2639146168}" srcOrd="0" destOrd="0" presId="urn:microsoft.com/office/officeart/2005/8/layout/chevron1"/>
    <dgm:cxn modelId="{311CE3D3-2D79-4A3C-913E-E7071566DC2E}" srcId="{9D527559-FDD8-4274-B634-C7FBCF5BC573}" destId="{9A1C6BE7-5EEA-4346-BCC3-451372790F93}" srcOrd="1" destOrd="0" parTransId="{51754E93-C0D0-437C-B580-D966E9B9E7DB}" sibTransId="{D585EFD7-346F-4DC6-847A-920DE9CCF3A3}"/>
    <dgm:cxn modelId="{67ECA4E3-3CA3-4E0E-BFFF-15A43C26A07D}" type="presOf" srcId="{55914419-A40C-4EE6-A320-8E3C507A6D67}" destId="{D4DA4E35-746A-4219-90B7-AAF35A3BEC90}" srcOrd="0" destOrd="0" presId="urn:microsoft.com/office/officeart/2005/8/layout/chevron1"/>
    <dgm:cxn modelId="{12C9B470-977D-492C-AB93-E5AAADCFE950}" type="presParOf" srcId="{60E81CF5-4537-4C2F-8762-598D2E914097}" destId="{67FF3BB9-6612-4697-87EE-EC66312779BE}" srcOrd="0" destOrd="0" presId="urn:microsoft.com/office/officeart/2005/8/layout/chevron1"/>
    <dgm:cxn modelId="{ADB383D6-1720-4894-9539-D7BF1A3D7609}" type="presParOf" srcId="{60E81CF5-4537-4C2F-8762-598D2E914097}" destId="{E484CEA2-673C-4A85-8A00-8580D721B29A}" srcOrd="1" destOrd="0" presId="urn:microsoft.com/office/officeart/2005/8/layout/chevron1"/>
    <dgm:cxn modelId="{5A8301AA-03F4-4FE8-9C59-02E2E80612A6}" type="presParOf" srcId="{60E81CF5-4537-4C2F-8762-598D2E914097}" destId="{EC05D10B-8F76-4BBC-8E5F-5C2639146168}" srcOrd="2" destOrd="0" presId="urn:microsoft.com/office/officeart/2005/8/layout/chevron1"/>
    <dgm:cxn modelId="{C8C25731-305B-45B1-B3D1-727340E010E4}" type="presParOf" srcId="{60E81CF5-4537-4C2F-8762-598D2E914097}" destId="{99C86140-900E-4DFC-97B5-CC8134FEDE56}" srcOrd="3" destOrd="0" presId="urn:microsoft.com/office/officeart/2005/8/layout/chevron1"/>
    <dgm:cxn modelId="{2632DEC5-DBDA-4BCA-BA2A-5A5AD9B83BC8}" type="presParOf" srcId="{60E81CF5-4537-4C2F-8762-598D2E914097}" destId="{D4DA4E35-746A-4219-90B7-AAF35A3BEC90}" srcOrd="4" destOrd="0" presId="urn:microsoft.com/office/officeart/2005/8/layout/chevron1"/>
    <dgm:cxn modelId="{CADB0944-1965-4518-A72F-8C85A0A45639}" type="presParOf" srcId="{60E81CF5-4537-4C2F-8762-598D2E914097}" destId="{6E99B25F-5AFB-48D7-8D20-7A22EACF4D6B}" srcOrd="5" destOrd="0" presId="urn:microsoft.com/office/officeart/2005/8/layout/chevron1"/>
    <dgm:cxn modelId="{19438913-47BF-4CE6-AC25-E3A7543DA51B}" type="presParOf" srcId="{60E81CF5-4537-4C2F-8762-598D2E914097}" destId="{F2D02EDD-474F-466B-83BE-1593F85EB6EA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527559-FDD8-4274-B634-C7FBCF5BC573}" type="doc">
      <dgm:prSet loTypeId="urn:microsoft.com/office/officeart/2005/8/layout/chevron1" loCatId="process" qsTypeId="urn:microsoft.com/office/officeart/2005/8/quickstyle/simple4#2" qsCatId="simple" csTypeId="urn:microsoft.com/office/officeart/2005/8/colors/accent5_2#2" csCatId="accent1" phldr="0"/>
      <dgm:spPr/>
    </dgm:pt>
    <dgm:pt modelId="{870E4F47-8CC4-4F59-B4C1-42B5AAA5CEFE}">
      <dgm:prSet phldrT="[文本]" phldr="0" custT="1"/>
      <dgm:spPr/>
      <dgm:t>
        <a:bodyPr vert="horz" wrap="square"/>
        <a:lstStyle/>
        <a:p>
          <a:pPr eaLnBrk="1" fontAlgn="auto" latinLnBrk="0" hangingPunct="1">
            <a:lnSpc>
              <a:spcPct val="8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2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rPr>
            <a:t>Cache</a:t>
          </a:r>
        </a:p>
        <a:p>
          <a:pPr eaLnBrk="1" fontAlgn="auto" latinLnBrk="0" hangingPunct="1">
            <a:lnSpc>
              <a:spcPct val="8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2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rPr>
            <a:t>性能分析</a:t>
          </a:r>
        </a:p>
      </dgm:t>
    </dgm:pt>
    <dgm:pt modelId="{3D1AB2CA-88A4-4E4C-9A8A-508DF0E06639}" type="parTrans" cxnId="{0BA155BE-3160-4AA3-88A0-36A045B579CF}">
      <dgm:prSet/>
      <dgm:spPr/>
    </dgm:pt>
    <dgm:pt modelId="{856E2728-BF00-49C7-82BA-8F4DCB00940B}" type="sibTrans" cxnId="{0BA155BE-3160-4AA3-88A0-36A045B579CF}">
      <dgm:prSet/>
      <dgm:spPr/>
    </dgm:pt>
    <dgm:pt modelId="{9A1C6BE7-5EEA-4346-BCC3-451372790F93}">
      <dgm:prSet phldr="0" custT="1"/>
      <dgm:spPr/>
      <dgm:t>
        <a:bodyPr vert="horz" wrap="square"/>
        <a:lstStyle/>
        <a:p>
          <a:pPr eaLnBrk="1" fontAlgn="auto" latinLnBrk="0" hangingPunct="1">
            <a:lnSpc>
              <a:spcPct val="8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24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rPr>
            <a:t>降低</a:t>
          </a:r>
        </a:p>
        <a:p>
          <a:pPr eaLnBrk="1" fontAlgn="auto" latinLnBrk="0" hangingPunct="1">
            <a:lnSpc>
              <a:spcPct val="8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24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rPr>
            <a:t>失效率</a:t>
          </a:r>
        </a:p>
      </dgm:t>
    </dgm:pt>
    <dgm:pt modelId="{51754E93-C0D0-437C-B580-D966E9B9E7DB}" type="parTrans" cxnId="{D93EA3FB-2C07-4F4C-9191-535ADFF0FD24}">
      <dgm:prSet/>
      <dgm:spPr/>
    </dgm:pt>
    <dgm:pt modelId="{D585EFD7-346F-4DC6-847A-920DE9CCF3A3}" type="sibTrans" cxnId="{D93EA3FB-2C07-4F4C-9191-535ADFF0FD24}">
      <dgm:prSet/>
      <dgm:spPr/>
    </dgm:pt>
    <dgm:pt modelId="{55914419-A40C-4EE6-A320-8E3C507A6D67}">
      <dgm:prSet phldr="0" custT="0"/>
      <dgm:spPr/>
      <dgm:t>
        <a:bodyPr vert="horz" wrap="square"/>
        <a:lstStyle/>
        <a:p>
          <a:pPr>
            <a:lnSpc>
              <a:spcPct val="6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减少</a:t>
          </a:r>
        </a:p>
        <a:p>
          <a:pPr>
            <a:lnSpc>
              <a:spcPct val="6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失效开销</a:t>
          </a:r>
        </a:p>
      </dgm:t>
    </dgm:pt>
    <dgm:pt modelId="{569AEC18-C125-4299-9B63-25A90B396D3B}" type="parTrans" cxnId="{426D11C8-FE8D-4DE6-A4CA-2C4A0C7A82AC}">
      <dgm:prSet/>
      <dgm:spPr/>
    </dgm:pt>
    <dgm:pt modelId="{BA13E86D-C4DE-4997-A781-9786DA9FD0F5}" type="sibTrans" cxnId="{426D11C8-FE8D-4DE6-A4CA-2C4A0C7A82AC}">
      <dgm:prSet/>
      <dgm:spPr/>
    </dgm:pt>
    <dgm:pt modelId="{F82A5E2C-19C3-4766-8BF1-379CF52B8E0F}">
      <dgm:prSet phldr="0" custT="0"/>
      <dgm:spPr/>
      <dgm:t>
        <a:bodyPr vert="horz" wrap="square"/>
        <a:lstStyle/>
        <a:p>
          <a:pPr>
            <a:lnSpc>
              <a:spcPct val="6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缩短</a:t>
          </a:r>
        </a:p>
        <a:p>
          <a:pPr>
            <a:lnSpc>
              <a:spcPct val="6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命中时间</a:t>
          </a:r>
        </a:p>
      </dgm:t>
    </dgm:pt>
    <dgm:pt modelId="{594C1CA4-3C2A-4572-A529-E8E2E4EB3AC3}" type="parTrans" cxnId="{5E0FD769-3D35-498A-9941-7BD3CF0C5AAC}">
      <dgm:prSet/>
      <dgm:spPr/>
    </dgm:pt>
    <dgm:pt modelId="{5ABA12F0-5D58-4C34-A99A-0871EED40784}" type="sibTrans" cxnId="{5E0FD769-3D35-498A-9941-7BD3CF0C5AAC}">
      <dgm:prSet/>
      <dgm:spPr/>
    </dgm:pt>
    <dgm:pt modelId="{60E81CF5-4537-4C2F-8762-598D2E914097}" type="pres">
      <dgm:prSet presAssocID="{9D527559-FDD8-4274-B634-C7FBCF5BC573}" presName="Name0" presStyleCnt="0">
        <dgm:presLayoutVars>
          <dgm:dir/>
          <dgm:animLvl val="lvl"/>
          <dgm:resizeHandles val="exact"/>
        </dgm:presLayoutVars>
      </dgm:prSet>
      <dgm:spPr/>
    </dgm:pt>
    <dgm:pt modelId="{67FF3BB9-6612-4697-87EE-EC66312779BE}" type="pres">
      <dgm:prSet presAssocID="{870E4F47-8CC4-4F59-B4C1-42B5AAA5CEFE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484CEA2-673C-4A85-8A00-8580D721B29A}" type="pres">
      <dgm:prSet presAssocID="{856E2728-BF00-49C7-82BA-8F4DCB00940B}" presName="parTxOnlySpace" presStyleCnt="0"/>
      <dgm:spPr/>
    </dgm:pt>
    <dgm:pt modelId="{EC05D10B-8F76-4BBC-8E5F-5C2639146168}" type="pres">
      <dgm:prSet presAssocID="{9A1C6BE7-5EEA-4346-BCC3-451372790F93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9C86140-900E-4DFC-97B5-CC8134FEDE56}" type="pres">
      <dgm:prSet presAssocID="{D585EFD7-346F-4DC6-847A-920DE9CCF3A3}" presName="parTxOnlySpace" presStyleCnt="0"/>
      <dgm:spPr/>
    </dgm:pt>
    <dgm:pt modelId="{D4DA4E35-746A-4219-90B7-AAF35A3BEC90}" type="pres">
      <dgm:prSet presAssocID="{55914419-A40C-4EE6-A320-8E3C507A6D6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E99B25F-5AFB-48D7-8D20-7A22EACF4D6B}" type="pres">
      <dgm:prSet presAssocID="{BA13E86D-C4DE-4997-A781-9786DA9FD0F5}" presName="parTxOnlySpace" presStyleCnt="0"/>
      <dgm:spPr/>
    </dgm:pt>
    <dgm:pt modelId="{F2D02EDD-474F-466B-83BE-1593F85EB6EA}" type="pres">
      <dgm:prSet presAssocID="{F82A5E2C-19C3-4766-8BF1-379CF52B8E0F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B32CC0C-40B6-4290-9F0D-F401C7EBCB0F}" type="presOf" srcId="{F82A5E2C-19C3-4766-8BF1-379CF52B8E0F}" destId="{F2D02EDD-474F-466B-83BE-1593F85EB6EA}" srcOrd="0" destOrd="0" presId="urn:microsoft.com/office/officeart/2005/8/layout/chevron1"/>
    <dgm:cxn modelId="{816D1415-B48D-4969-A447-0067E90ADF10}" type="presOf" srcId="{9D527559-FDD8-4274-B634-C7FBCF5BC573}" destId="{60E81CF5-4537-4C2F-8762-598D2E914097}" srcOrd="0" destOrd="0" presId="urn:microsoft.com/office/officeart/2005/8/layout/chevron1"/>
    <dgm:cxn modelId="{5E0FD769-3D35-498A-9941-7BD3CF0C5AAC}" srcId="{9D527559-FDD8-4274-B634-C7FBCF5BC573}" destId="{F82A5E2C-19C3-4766-8BF1-379CF52B8E0F}" srcOrd="3" destOrd="0" parTransId="{594C1CA4-3C2A-4572-A529-E8E2E4EB3AC3}" sibTransId="{5ABA12F0-5D58-4C34-A99A-0871EED40784}"/>
    <dgm:cxn modelId="{31095576-F707-4A58-AAB5-2AD7D662BFE7}" type="presOf" srcId="{870E4F47-8CC4-4F59-B4C1-42B5AAA5CEFE}" destId="{67FF3BB9-6612-4697-87EE-EC66312779BE}" srcOrd="0" destOrd="0" presId="urn:microsoft.com/office/officeart/2005/8/layout/chevron1"/>
    <dgm:cxn modelId="{0BA155BE-3160-4AA3-88A0-36A045B579CF}" srcId="{9D527559-FDD8-4274-B634-C7FBCF5BC573}" destId="{870E4F47-8CC4-4F59-B4C1-42B5AAA5CEFE}" srcOrd="0" destOrd="0" parTransId="{3D1AB2CA-88A4-4E4C-9A8A-508DF0E06639}" sibTransId="{856E2728-BF00-49C7-82BA-8F4DCB00940B}"/>
    <dgm:cxn modelId="{889D0FC3-E835-49F9-8544-02EBC7E2389B}" type="presOf" srcId="{55914419-A40C-4EE6-A320-8E3C507A6D67}" destId="{D4DA4E35-746A-4219-90B7-AAF35A3BEC90}" srcOrd="0" destOrd="0" presId="urn:microsoft.com/office/officeart/2005/8/layout/chevron1"/>
    <dgm:cxn modelId="{426D11C8-FE8D-4DE6-A4CA-2C4A0C7A82AC}" srcId="{9D527559-FDD8-4274-B634-C7FBCF5BC573}" destId="{55914419-A40C-4EE6-A320-8E3C507A6D67}" srcOrd="2" destOrd="0" parTransId="{569AEC18-C125-4299-9B63-25A90B396D3B}" sibTransId="{BA13E86D-C4DE-4997-A781-9786DA9FD0F5}"/>
    <dgm:cxn modelId="{E52ECAE2-F032-4020-989A-AA440D73B180}" type="presOf" srcId="{9A1C6BE7-5EEA-4346-BCC3-451372790F93}" destId="{EC05D10B-8F76-4BBC-8E5F-5C2639146168}" srcOrd="0" destOrd="0" presId="urn:microsoft.com/office/officeart/2005/8/layout/chevron1"/>
    <dgm:cxn modelId="{D93EA3FB-2C07-4F4C-9191-535ADFF0FD24}" srcId="{9D527559-FDD8-4274-B634-C7FBCF5BC573}" destId="{9A1C6BE7-5EEA-4346-BCC3-451372790F93}" srcOrd="1" destOrd="0" parTransId="{51754E93-C0D0-437C-B580-D966E9B9E7DB}" sibTransId="{D585EFD7-346F-4DC6-847A-920DE9CCF3A3}"/>
    <dgm:cxn modelId="{3E87B6B4-E87A-4B7B-886F-5EC1A29DE029}" type="presParOf" srcId="{60E81CF5-4537-4C2F-8762-598D2E914097}" destId="{67FF3BB9-6612-4697-87EE-EC66312779BE}" srcOrd="0" destOrd="0" presId="urn:microsoft.com/office/officeart/2005/8/layout/chevron1"/>
    <dgm:cxn modelId="{FA1E8426-04C8-48AF-8A6A-EE49458EFBF4}" type="presParOf" srcId="{60E81CF5-4537-4C2F-8762-598D2E914097}" destId="{E484CEA2-673C-4A85-8A00-8580D721B29A}" srcOrd="1" destOrd="0" presId="urn:microsoft.com/office/officeart/2005/8/layout/chevron1"/>
    <dgm:cxn modelId="{20108629-295E-4FD6-918C-1E84AEF915BE}" type="presParOf" srcId="{60E81CF5-4537-4C2F-8762-598D2E914097}" destId="{EC05D10B-8F76-4BBC-8E5F-5C2639146168}" srcOrd="2" destOrd="0" presId="urn:microsoft.com/office/officeart/2005/8/layout/chevron1"/>
    <dgm:cxn modelId="{B0AC673B-7BC3-4A95-9E5F-11FF950E4592}" type="presParOf" srcId="{60E81CF5-4537-4C2F-8762-598D2E914097}" destId="{99C86140-900E-4DFC-97B5-CC8134FEDE56}" srcOrd="3" destOrd="0" presId="urn:microsoft.com/office/officeart/2005/8/layout/chevron1"/>
    <dgm:cxn modelId="{AA3104DD-C823-4E96-86C5-81EF37339B8B}" type="presParOf" srcId="{60E81CF5-4537-4C2F-8762-598D2E914097}" destId="{D4DA4E35-746A-4219-90B7-AAF35A3BEC90}" srcOrd="4" destOrd="0" presId="urn:microsoft.com/office/officeart/2005/8/layout/chevron1"/>
    <dgm:cxn modelId="{54C97662-FC3F-4FC8-94CA-6131BEAC4190}" type="presParOf" srcId="{60E81CF5-4537-4C2F-8762-598D2E914097}" destId="{6E99B25F-5AFB-48D7-8D20-7A22EACF4D6B}" srcOrd="5" destOrd="0" presId="urn:microsoft.com/office/officeart/2005/8/layout/chevron1"/>
    <dgm:cxn modelId="{DC5DC49B-D2AF-4C47-A15E-C47AC3DCBE22}" type="presParOf" srcId="{60E81CF5-4537-4C2F-8762-598D2E914097}" destId="{F2D02EDD-474F-466B-83BE-1593F85EB6EA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527559-FDD8-4274-B634-C7FBCF5BC573}" type="doc">
      <dgm:prSet loTypeId="urn:microsoft.com/office/officeart/2005/8/layout/chevron1" loCatId="process" qsTypeId="urn:microsoft.com/office/officeart/2005/8/quickstyle/simple4#3" qsCatId="simple" csTypeId="urn:microsoft.com/office/officeart/2005/8/colors/accent5_2#3" csCatId="accent1" phldr="0"/>
      <dgm:spPr/>
    </dgm:pt>
    <dgm:pt modelId="{870E4F47-8CC4-4F59-B4C1-42B5AAA5CEFE}">
      <dgm:prSet phldrT="[文本]" phldr="0" custT="1"/>
      <dgm:spPr/>
      <dgm:t>
        <a:bodyPr vert="horz" wrap="square"/>
        <a:lstStyle/>
        <a:p>
          <a:pPr eaLnBrk="1" fontAlgn="auto" latinLnBrk="0" hangingPunct="1">
            <a:lnSpc>
              <a:spcPct val="8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2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rPr>
            <a:t>Cache</a:t>
          </a:r>
        </a:p>
        <a:p>
          <a:pPr eaLnBrk="1" fontAlgn="auto" latinLnBrk="0" hangingPunct="1">
            <a:lnSpc>
              <a:spcPct val="8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2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rPr>
            <a:t>性能分析</a:t>
          </a:r>
        </a:p>
      </dgm:t>
    </dgm:pt>
    <dgm:pt modelId="{3D1AB2CA-88A4-4E4C-9A8A-508DF0E06639}" type="parTrans" cxnId="{CB04D184-E0EC-48EA-BFAD-A93A093F873D}">
      <dgm:prSet/>
      <dgm:spPr/>
    </dgm:pt>
    <dgm:pt modelId="{856E2728-BF00-49C7-82BA-8F4DCB00940B}" type="sibTrans" cxnId="{CB04D184-E0EC-48EA-BFAD-A93A093F873D}">
      <dgm:prSet/>
      <dgm:spPr/>
    </dgm:pt>
    <dgm:pt modelId="{9A1C6BE7-5EEA-4346-BCC3-451372790F93}">
      <dgm:prSet phldr="0" custT="1"/>
      <dgm:spPr/>
      <dgm:t>
        <a:bodyPr vert="horz" wrap="square"/>
        <a:lstStyle/>
        <a:p>
          <a:pPr eaLnBrk="1" fontAlgn="auto" latinLnBrk="0" hangingPunct="1">
            <a:lnSpc>
              <a:spcPct val="8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2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rPr>
            <a:t>降低</a:t>
          </a:r>
        </a:p>
        <a:p>
          <a:pPr eaLnBrk="1" fontAlgn="auto" latinLnBrk="0" hangingPunct="1">
            <a:lnSpc>
              <a:spcPct val="8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2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rPr>
            <a:t>失效率</a:t>
          </a:r>
        </a:p>
      </dgm:t>
    </dgm:pt>
    <dgm:pt modelId="{51754E93-C0D0-437C-B580-D966E9B9E7DB}" type="parTrans" cxnId="{BF42202E-9499-4038-8965-FD709C18417D}">
      <dgm:prSet/>
      <dgm:spPr/>
    </dgm:pt>
    <dgm:pt modelId="{D585EFD7-346F-4DC6-847A-920DE9CCF3A3}" type="sibTrans" cxnId="{BF42202E-9499-4038-8965-FD709C18417D}">
      <dgm:prSet/>
      <dgm:spPr/>
    </dgm:pt>
    <dgm:pt modelId="{55914419-A40C-4EE6-A320-8E3C507A6D67}">
      <dgm:prSet phldr="0" custT="0"/>
      <dgm:spPr/>
      <dgm:t>
        <a:bodyPr vert="horz" wrap="square"/>
        <a:lstStyle/>
        <a:p>
          <a:pPr>
            <a:lnSpc>
              <a:spcPct val="6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减少</a:t>
          </a:r>
        </a:p>
        <a:p>
          <a:pPr>
            <a:lnSpc>
              <a:spcPct val="6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失效开销</a:t>
          </a:r>
        </a:p>
      </dgm:t>
    </dgm:pt>
    <dgm:pt modelId="{569AEC18-C125-4299-9B63-25A90B396D3B}" type="parTrans" cxnId="{8133E4E1-E084-4F72-87B4-97D9B546FBF0}">
      <dgm:prSet/>
      <dgm:spPr/>
    </dgm:pt>
    <dgm:pt modelId="{BA13E86D-C4DE-4997-A781-9786DA9FD0F5}" type="sibTrans" cxnId="{8133E4E1-E084-4F72-87B4-97D9B546FBF0}">
      <dgm:prSet/>
      <dgm:spPr/>
    </dgm:pt>
    <dgm:pt modelId="{F82A5E2C-19C3-4766-8BF1-379CF52B8E0F}">
      <dgm:prSet phldr="0" custT="0"/>
      <dgm:spPr/>
      <dgm:t>
        <a:bodyPr vert="horz" wrap="square"/>
        <a:lstStyle/>
        <a:p>
          <a:pPr>
            <a:lnSpc>
              <a:spcPct val="6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缩短</a:t>
          </a:r>
        </a:p>
        <a:p>
          <a:pPr>
            <a:lnSpc>
              <a:spcPct val="6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命中时间</a:t>
          </a:r>
        </a:p>
      </dgm:t>
    </dgm:pt>
    <dgm:pt modelId="{594C1CA4-3C2A-4572-A529-E8E2E4EB3AC3}" type="parTrans" cxnId="{EF804C85-AF46-4D84-ABA7-00B682A0B481}">
      <dgm:prSet/>
      <dgm:spPr/>
    </dgm:pt>
    <dgm:pt modelId="{5ABA12F0-5D58-4C34-A99A-0871EED40784}" type="sibTrans" cxnId="{EF804C85-AF46-4D84-ABA7-00B682A0B481}">
      <dgm:prSet/>
      <dgm:spPr/>
    </dgm:pt>
    <dgm:pt modelId="{60E81CF5-4537-4C2F-8762-598D2E914097}" type="pres">
      <dgm:prSet presAssocID="{9D527559-FDD8-4274-B634-C7FBCF5BC573}" presName="Name0" presStyleCnt="0">
        <dgm:presLayoutVars>
          <dgm:dir/>
          <dgm:animLvl val="lvl"/>
          <dgm:resizeHandles val="exact"/>
        </dgm:presLayoutVars>
      </dgm:prSet>
      <dgm:spPr/>
    </dgm:pt>
    <dgm:pt modelId="{67FF3BB9-6612-4697-87EE-EC66312779BE}" type="pres">
      <dgm:prSet presAssocID="{870E4F47-8CC4-4F59-B4C1-42B5AAA5CEFE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484CEA2-673C-4A85-8A00-8580D721B29A}" type="pres">
      <dgm:prSet presAssocID="{856E2728-BF00-49C7-82BA-8F4DCB00940B}" presName="parTxOnlySpace" presStyleCnt="0"/>
      <dgm:spPr/>
    </dgm:pt>
    <dgm:pt modelId="{EC05D10B-8F76-4BBC-8E5F-5C2639146168}" type="pres">
      <dgm:prSet presAssocID="{9A1C6BE7-5EEA-4346-BCC3-451372790F93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9C86140-900E-4DFC-97B5-CC8134FEDE56}" type="pres">
      <dgm:prSet presAssocID="{D585EFD7-346F-4DC6-847A-920DE9CCF3A3}" presName="parTxOnlySpace" presStyleCnt="0"/>
      <dgm:spPr/>
    </dgm:pt>
    <dgm:pt modelId="{D4DA4E35-746A-4219-90B7-AAF35A3BEC90}" type="pres">
      <dgm:prSet presAssocID="{55914419-A40C-4EE6-A320-8E3C507A6D6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E99B25F-5AFB-48D7-8D20-7A22EACF4D6B}" type="pres">
      <dgm:prSet presAssocID="{BA13E86D-C4DE-4997-A781-9786DA9FD0F5}" presName="parTxOnlySpace" presStyleCnt="0"/>
      <dgm:spPr/>
    </dgm:pt>
    <dgm:pt modelId="{F2D02EDD-474F-466B-83BE-1593F85EB6EA}" type="pres">
      <dgm:prSet presAssocID="{F82A5E2C-19C3-4766-8BF1-379CF52B8E0F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EE7B308-14B3-4E46-94A4-1FAFAB2844CA}" type="presOf" srcId="{870E4F47-8CC4-4F59-B4C1-42B5AAA5CEFE}" destId="{67FF3BB9-6612-4697-87EE-EC66312779BE}" srcOrd="0" destOrd="0" presId="urn:microsoft.com/office/officeart/2005/8/layout/chevron1"/>
    <dgm:cxn modelId="{93257B13-F967-4307-94D1-0DEAD56A5ECF}" type="presOf" srcId="{9D527559-FDD8-4274-B634-C7FBCF5BC573}" destId="{60E81CF5-4537-4C2F-8762-598D2E914097}" srcOrd="0" destOrd="0" presId="urn:microsoft.com/office/officeart/2005/8/layout/chevron1"/>
    <dgm:cxn modelId="{BF42202E-9499-4038-8965-FD709C18417D}" srcId="{9D527559-FDD8-4274-B634-C7FBCF5BC573}" destId="{9A1C6BE7-5EEA-4346-BCC3-451372790F93}" srcOrd="1" destOrd="0" parTransId="{51754E93-C0D0-437C-B580-D966E9B9E7DB}" sibTransId="{D585EFD7-346F-4DC6-847A-920DE9CCF3A3}"/>
    <dgm:cxn modelId="{CB04D184-E0EC-48EA-BFAD-A93A093F873D}" srcId="{9D527559-FDD8-4274-B634-C7FBCF5BC573}" destId="{870E4F47-8CC4-4F59-B4C1-42B5AAA5CEFE}" srcOrd="0" destOrd="0" parTransId="{3D1AB2CA-88A4-4E4C-9A8A-508DF0E06639}" sibTransId="{856E2728-BF00-49C7-82BA-8F4DCB00940B}"/>
    <dgm:cxn modelId="{EF804C85-AF46-4D84-ABA7-00B682A0B481}" srcId="{9D527559-FDD8-4274-B634-C7FBCF5BC573}" destId="{F82A5E2C-19C3-4766-8BF1-379CF52B8E0F}" srcOrd="3" destOrd="0" parTransId="{594C1CA4-3C2A-4572-A529-E8E2E4EB3AC3}" sibTransId="{5ABA12F0-5D58-4C34-A99A-0871EED40784}"/>
    <dgm:cxn modelId="{14E5F9BC-AF6D-44F0-9594-26BE65C406B9}" type="presOf" srcId="{9A1C6BE7-5EEA-4346-BCC3-451372790F93}" destId="{EC05D10B-8F76-4BBC-8E5F-5C2639146168}" srcOrd="0" destOrd="0" presId="urn:microsoft.com/office/officeart/2005/8/layout/chevron1"/>
    <dgm:cxn modelId="{A9EE94D3-2EA6-4B83-A384-3F856F38722B}" type="presOf" srcId="{55914419-A40C-4EE6-A320-8E3C507A6D67}" destId="{D4DA4E35-746A-4219-90B7-AAF35A3BEC90}" srcOrd="0" destOrd="0" presId="urn:microsoft.com/office/officeart/2005/8/layout/chevron1"/>
    <dgm:cxn modelId="{8133E4E1-E084-4F72-87B4-97D9B546FBF0}" srcId="{9D527559-FDD8-4274-B634-C7FBCF5BC573}" destId="{55914419-A40C-4EE6-A320-8E3C507A6D67}" srcOrd="2" destOrd="0" parTransId="{569AEC18-C125-4299-9B63-25A90B396D3B}" sibTransId="{BA13E86D-C4DE-4997-A781-9786DA9FD0F5}"/>
    <dgm:cxn modelId="{662A43F2-7C8D-48EC-93B4-E3EEB5F3F733}" type="presOf" srcId="{F82A5E2C-19C3-4766-8BF1-379CF52B8E0F}" destId="{F2D02EDD-474F-466B-83BE-1593F85EB6EA}" srcOrd="0" destOrd="0" presId="urn:microsoft.com/office/officeart/2005/8/layout/chevron1"/>
    <dgm:cxn modelId="{7CBAD8C8-C974-4A21-B761-0FBF348884A2}" type="presParOf" srcId="{60E81CF5-4537-4C2F-8762-598D2E914097}" destId="{67FF3BB9-6612-4697-87EE-EC66312779BE}" srcOrd="0" destOrd="0" presId="urn:microsoft.com/office/officeart/2005/8/layout/chevron1"/>
    <dgm:cxn modelId="{0595F247-52D3-4074-A447-3BA20B3A811D}" type="presParOf" srcId="{60E81CF5-4537-4C2F-8762-598D2E914097}" destId="{E484CEA2-673C-4A85-8A00-8580D721B29A}" srcOrd="1" destOrd="0" presId="urn:microsoft.com/office/officeart/2005/8/layout/chevron1"/>
    <dgm:cxn modelId="{3C7DE353-0C8B-4A39-B210-637F79C95B5F}" type="presParOf" srcId="{60E81CF5-4537-4C2F-8762-598D2E914097}" destId="{EC05D10B-8F76-4BBC-8E5F-5C2639146168}" srcOrd="2" destOrd="0" presId="urn:microsoft.com/office/officeart/2005/8/layout/chevron1"/>
    <dgm:cxn modelId="{BE99C55F-9533-4156-AC53-CC9ECFA672FE}" type="presParOf" srcId="{60E81CF5-4537-4C2F-8762-598D2E914097}" destId="{99C86140-900E-4DFC-97B5-CC8134FEDE56}" srcOrd="3" destOrd="0" presId="urn:microsoft.com/office/officeart/2005/8/layout/chevron1"/>
    <dgm:cxn modelId="{FC106DB4-0632-4FFB-9E80-11FA52DA22D2}" type="presParOf" srcId="{60E81CF5-4537-4C2F-8762-598D2E914097}" destId="{D4DA4E35-746A-4219-90B7-AAF35A3BEC90}" srcOrd="4" destOrd="0" presId="urn:microsoft.com/office/officeart/2005/8/layout/chevron1"/>
    <dgm:cxn modelId="{A82A0236-D9F6-4DB4-BD5B-2467BD178648}" type="presParOf" srcId="{60E81CF5-4537-4C2F-8762-598D2E914097}" destId="{6E99B25F-5AFB-48D7-8D20-7A22EACF4D6B}" srcOrd="5" destOrd="0" presId="urn:microsoft.com/office/officeart/2005/8/layout/chevron1"/>
    <dgm:cxn modelId="{ECC609FB-61B0-4F34-B1E4-3A9135BF06E9}" type="presParOf" srcId="{60E81CF5-4537-4C2F-8762-598D2E914097}" destId="{F2D02EDD-474F-466B-83BE-1593F85EB6EA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D527559-FDD8-4274-B634-C7FBCF5BC573}" type="doc">
      <dgm:prSet loTypeId="urn:microsoft.com/office/officeart/2005/8/layout/chevron1" loCatId="process" qsTypeId="urn:microsoft.com/office/officeart/2005/8/quickstyle/simple4#4" qsCatId="simple" csTypeId="urn:microsoft.com/office/officeart/2005/8/colors/accent5_2#4" csCatId="accent1" phldr="0"/>
      <dgm:spPr/>
    </dgm:pt>
    <dgm:pt modelId="{870E4F47-8CC4-4F59-B4C1-42B5AAA5CEFE}">
      <dgm:prSet phldrT="[文本]" phldr="0" custT="1"/>
      <dgm:spPr/>
      <dgm:t>
        <a:bodyPr vert="horz" wrap="square"/>
        <a:lstStyle/>
        <a:p>
          <a:pPr eaLnBrk="1" fontAlgn="auto" latinLnBrk="0" hangingPunct="1">
            <a:lnSpc>
              <a:spcPct val="8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2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rPr>
            <a:t>Cache</a:t>
          </a:r>
        </a:p>
        <a:p>
          <a:pPr eaLnBrk="1" fontAlgn="auto" latinLnBrk="0" hangingPunct="1">
            <a:lnSpc>
              <a:spcPct val="8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2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rPr>
            <a:t>性能分析</a:t>
          </a:r>
        </a:p>
      </dgm:t>
    </dgm:pt>
    <dgm:pt modelId="{3D1AB2CA-88A4-4E4C-9A8A-508DF0E06639}" type="parTrans" cxnId="{3F38313D-1E54-479E-B7C6-2A5051ED1398}">
      <dgm:prSet/>
      <dgm:spPr/>
    </dgm:pt>
    <dgm:pt modelId="{856E2728-BF00-49C7-82BA-8F4DCB00940B}" type="sibTrans" cxnId="{3F38313D-1E54-479E-B7C6-2A5051ED1398}">
      <dgm:prSet/>
      <dgm:spPr/>
    </dgm:pt>
    <dgm:pt modelId="{9A1C6BE7-5EEA-4346-BCC3-451372790F93}">
      <dgm:prSet phldr="0" custT="1"/>
      <dgm:spPr/>
      <dgm:t>
        <a:bodyPr vert="horz" wrap="square"/>
        <a:lstStyle/>
        <a:p>
          <a:pPr eaLnBrk="1" fontAlgn="auto" latinLnBrk="0" hangingPunct="1">
            <a:lnSpc>
              <a:spcPct val="8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2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rPr>
            <a:t>降低</a:t>
          </a:r>
        </a:p>
        <a:p>
          <a:pPr eaLnBrk="1" fontAlgn="auto" latinLnBrk="0" hangingPunct="1">
            <a:lnSpc>
              <a:spcPct val="8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2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rPr>
            <a:t>失效率</a:t>
          </a:r>
        </a:p>
      </dgm:t>
    </dgm:pt>
    <dgm:pt modelId="{51754E93-C0D0-437C-B580-D966E9B9E7DB}" type="parTrans" cxnId="{8AD9FC45-09E4-48D9-8E32-3280B5CCCC52}">
      <dgm:prSet/>
      <dgm:spPr/>
    </dgm:pt>
    <dgm:pt modelId="{D585EFD7-346F-4DC6-847A-920DE9CCF3A3}" type="sibTrans" cxnId="{8AD9FC45-09E4-48D9-8E32-3280B5CCCC52}">
      <dgm:prSet/>
      <dgm:spPr/>
    </dgm:pt>
    <dgm:pt modelId="{55914419-A40C-4EE6-A320-8E3C507A6D67}">
      <dgm:prSet phldr="0" custT="0"/>
      <dgm:spPr/>
      <dgm:t>
        <a:bodyPr vert="horz" wrap="square"/>
        <a:lstStyle/>
        <a:p>
          <a:pPr>
            <a:lnSpc>
              <a:spcPct val="6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减少</a:t>
          </a:r>
        </a:p>
        <a:p>
          <a:pPr>
            <a:lnSpc>
              <a:spcPct val="6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失效开销</a:t>
          </a:r>
        </a:p>
      </dgm:t>
    </dgm:pt>
    <dgm:pt modelId="{569AEC18-C125-4299-9B63-25A90B396D3B}" type="parTrans" cxnId="{A2C7B592-5401-40DA-BA6F-9DDECD5F6AC0}">
      <dgm:prSet/>
      <dgm:spPr/>
    </dgm:pt>
    <dgm:pt modelId="{BA13E86D-C4DE-4997-A781-9786DA9FD0F5}" type="sibTrans" cxnId="{A2C7B592-5401-40DA-BA6F-9DDECD5F6AC0}">
      <dgm:prSet/>
      <dgm:spPr/>
    </dgm:pt>
    <dgm:pt modelId="{F82A5E2C-19C3-4766-8BF1-379CF52B8E0F}">
      <dgm:prSet phldr="0" custT="0"/>
      <dgm:spPr/>
      <dgm:t>
        <a:bodyPr vert="horz" wrap="square"/>
        <a:lstStyle/>
        <a:p>
          <a:pPr>
            <a:lnSpc>
              <a:spcPct val="60000"/>
            </a:lnSpc>
            <a:spcBef>
              <a:spcPct val="0"/>
            </a:spcBef>
            <a:spcAft>
              <a:spcPct val="35000"/>
            </a:spcAft>
          </a:pPr>
          <a:r>
            <a:rPr lang="zh-CN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缩短</a:t>
          </a:r>
        </a:p>
        <a:p>
          <a:pPr>
            <a:lnSpc>
              <a:spcPct val="60000"/>
            </a:lnSpc>
            <a:spcBef>
              <a:spcPct val="0"/>
            </a:spcBef>
            <a:spcAft>
              <a:spcPct val="35000"/>
            </a:spcAft>
          </a:pPr>
          <a:r>
            <a:rPr lang="zh-CN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命中时间</a:t>
          </a:r>
        </a:p>
      </dgm:t>
    </dgm:pt>
    <dgm:pt modelId="{594C1CA4-3C2A-4572-A529-E8E2E4EB3AC3}" type="parTrans" cxnId="{BBFDF9C1-D001-47A3-B349-5A3EC36FC4CA}">
      <dgm:prSet/>
      <dgm:spPr/>
    </dgm:pt>
    <dgm:pt modelId="{5ABA12F0-5D58-4C34-A99A-0871EED40784}" type="sibTrans" cxnId="{BBFDF9C1-D001-47A3-B349-5A3EC36FC4CA}">
      <dgm:prSet/>
      <dgm:spPr/>
    </dgm:pt>
    <dgm:pt modelId="{60E81CF5-4537-4C2F-8762-598D2E914097}" type="pres">
      <dgm:prSet presAssocID="{9D527559-FDD8-4274-B634-C7FBCF5BC573}" presName="Name0" presStyleCnt="0">
        <dgm:presLayoutVars>
          <dgm:dir/>
          <dgm:animLvl val="lvl"/>
          <dgm:resizeHandles val="exact"/>
        </dgm:presLayoutVars>
      </dgm:prSet>
      <dgm:spPr/>
    </dgm:pt>
    <dgm:pt modelId="{67FF3BB9-6612-4697-87EE-EC66312779BE}" type="pres">
      <dgm:prSet presAssocID="{870E4F47-8CC4-4F59-B4C1-42B5AAA5CEFE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484CEA2-673C-4A85-8A00-8580D721B29A}" type="pres">
      <dgm:prSet presAssocID="{856E2728-BF00-49C7-82BA-8F4DCB00940B}" presName="parTxOnlySpace" presStyleCnt="0"/>
      <dgm:spPr/>
    </dgm:pt>
    <dgm:pt modelId="{EC05D10B-8F76-4BBC-8E5F-5C2639146168}" type="pres">
      <dgm:prSet presAssocID="{9A1C6BE7-5EEA-4346-BCC3-451372790F93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9C86140-900E-4DFC-97B5-CC8134FEDE56}" type="pres">
      <dgm:prSet presAssocID="{D585EFD7-346F-4DC6-847A-920DE9CCF3A3}" presName="parTxOnlySpace" presStyleCnt="0"/>
      <dgm:spPr/>
    </dgm:pt>
    <dgm:pt modelId="{D4DA4E35-746A-4219-90B7-AAF35A3BEC90}" type="pres">
      <dgm:prSet presAssocID="{55914419-A40C-4EE6-A320-8E3C507A6D6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E99B25F-5AFB-48D7-8D20-7A22EACF4D6B}" type="pres">
      <dgm:prSet presAssocID="{BA13E86D-C4DE-4997-A781-9786DA9FD0F5}" presName="parTxOnlySpace" presStyleCnt="0"/>
      <dgm:spPr/>
    </dgm:pt>
    <dgm:pt modelId="{F2D02EDD-474F-466B-83BE-1593F85EB6EA}" type="pres">
      <dgm:prSet presAssocID="{F82A5E2C-19C3-4766-8BF1-379CF52B8E0F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5285F27-1ABB-4615-B043-4E3C9DEF9A3F}" type="presOf" srcId="{55914419-A40C-4EE6-A320-8E3C507A6D67}" destId="{D4DA4E35-746A-4219-90B7-AAF35A3BEC90}" srcOrd="0" destOrd="0" presId="urn:microsoft.com/office/officeart/2005/8/layout/chevron1"/>
    <dgm:cxn modelId="{5CC73937-0468-4872-A56C-23DA10C58F4E}" type="presOf" srcId="{9A1C6BE7-5EEA-4346-BCC3-451372790F93}" destId="{EC05D10B-8F76-4BBC-8E5F-5C2639146168}" srcOrd="0" destOrd="0" presId="urn:microsoft.com/office/officeart/2005/8/layout/chevron1"/>
    <dgm:cxn modelId="{330E1A39-3756-4BBF-AC61-AA2B7AF07E43}" type="presOf" srcId="{870E4F47-8CC4-4F59-B4C1-42B5AAA5CEFE}" destId="{67FF3BB9-6612-4697-87EE-EC66312779BE}" srcOrd="0" destOrd="0" presId="urn:microsoft.com/office/officeart/2005/8/layout/chevron1"/>
    <dgm:cxn modelId="{3F38313D-1E54-479E-B7C6-2A5051ED1398}" srcId="{9D527559-FDD8-4274-B634-C7FBCF5BC573}" destId="{870E4F47-8CC4-4F59-B4C1-42B5AAA5CEFE}" srcOrd="0" destOrd="0" parTransId="{3D1AB2CA-88A4-4E4C-9A8A-508DF0E06639}" sibTransId="{856E2728-BF00-49C7-82BA-8F4DCB00940B}"/>
    <dgm:cxn modelId="{8AD9FC45-09E4-48D9-8E32-3280B5CCCC52}" srcId="{9D527559-FDD8-4274-B634-C7FBCF5BC573}" destId="{9A1C6BE7-5EEA-4346-BCC3-451372790F93}" srcOrd="1" destOrd="0" parTransId="{51754E93-C0D0-437C-B580-D966E9B9E7DB}" sibTransId="{D585EFD7-346F-4DC6-847A-920DE9CCF3A3}"/>
    <dgm:cxn modelId="{A2C7B592-5401-40DA-BA6F-9DDECD5F6AC0}" srcId="{9D527559-FDD8-4274-B634-C7FBCF5BC573}" destId="{55914419-A40C-4EE6-A320-8E3C507A6D67}" srcOrd="2" destOrd="0" parTransId="{569AEC18-C125-4299-9B63-25A90B396D3B}" sibTransId="{BA13E86D-C4DE-4997-A781-9786DA9FD0F5}"/>
    <dgm:cxn modelId="{BBFDF9C1-D001-47A3-B349-5A3EC36FC4CA}" srcId="{9D527559-FDD8-4274-B634-C7FBCF5BC573}" destId="{F82A5E2C-19C3-4766-8BF1-379CF52B8E0F}" srcOrd="3" destOrd="0" parTransId="{594C1CA4-3C2A-4572-A529-E8E2E4EB3AC3}" sibTransId="{5ABA12F0-5D58-4C34-A99A-0871EED40784}"/>
    <dgm:cxn modelId="{A80834C5-6C93-48E7-8429-64149E12C957}" type="presOf" srcId="{F82A5E2C-19C3-4766-8BF1-379CF52B8E0F}" destId="{F2D02EDD-474F-466B-83BE-1593F85EB6EA}" srcOrd="0" destOrd="0" presId="urn:microsoft.com/office/officeart/2005/8/layout/chevron1"/>
    <dgm:cxn modelId="{FF2348DA-D11A-400F-B2FB-6DD17AED39D5}" type="presOf" srcId="{9D527559-FDD8-4274-B634-C7FBCF5BC573}" destId="{60E81CF5-4537-4C2F-8762-598D2E914097}" srcOrd="0" destOrd="0" presId="urn:microsoft.com/office/officeart/2005/8/layout/chevron1"/>
    <dgm:cxn modelId="{F945AFBA-39D0-4150-825F-D732D50280FF}" type="presParOf" srcId="{60E81CF5-4537-4C2F-8762-598D2E914097}" destId="{67FF3BB9-6612-4697-87EE-EC66312779BE}" srcOrd="0" destOrd="0" presId="urn:microsoft.com/office/officeart/2005/8/layout/chevron1"/>
    <dgm:cxn modelId="{F3BB8CC4-A3C7-4B66-85F3-DC21F44912C5}" type="presParOf" srcId="{60E81CF5-4537-4C2F-8762-598D2E914097}" destId="{E484CEA2-673C-4A85-8A00-8580D721B29A}" srcOrd="1" destOrd="0" presId="urn:microsoft.com/office/officeart/2005/8/layout/chevron1"/>
    <dgm:cxn modelId="{1702E4F1-8C43-4957-9ED9-7E6D0BA2ACEF}" type="presParOf" srcId="{60E81CF5-4537-4C2F-8762-598D2E914097}" destId="{EC05D10B-8F76-4BBC-8E5F-5C2639146168}" srcOrd="2" destOrd="0" presId="urn:microsoft.com/office/officeart/2005/8/layout/chevron1"/>
    <dgm:cxn modelId="{B9951942-291E-4B5B-9FCC-1C08AD1C82D6}" type="presParOf" srcId="{60E81CF5-4537-4C2F-8762-598D2E914097}" destId="{99C86140-900E-4DFC-97B5-CC8134FEDE56}" srcOrd="3" destOrd="0" presId="urn:microsoft.com/office/officeart/2005/8/layout/chevron1"/>
    <dgm:cxn modelId="{0DB43DC8-C8B7-4335-873B-48F8D9632189}" type="presParOf" srcId="{60E81CF5-4537-4C2F-8762-598D2E914097}" destId="{D4DA4E35-746A-4219-90B7-AAF35A3BEC90}" srcOrd="4" destOrd="0" presId="urn:microsoft.com/office/officeart/2005/8/layout/chevron1"/>
    <dgm:cxn modelId="{899E69E0-8059-4543-AE60-94CBBD1F395C}" type="presParOf" srcId="{60E81CF5-4537-4C2F-8762-598D2E914097}" destId="{6E99B25F-5AFB-48D7-8D20-7A22EACF4D6B}" srcOrd="5" destOrd="0" presId="urn:microsoft.com/office/officeart/2005/8/layout/chevron1"/>
    <dgm:cxn modelId="{8AF9E169-98BA-4167-8694-4890248652E1}" type="presParOf" srcId="{60E81CF5-4537-4C2F-8762-598D2E914097}" destId="{F2D02EDD-474F-466B-83BE-1593F85EB6EA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FF3BB9-6612-4697-87EE-EC66312779BE}">
      <dsp:nvSpPr>
        <dsp:cNvPr id="0" name=""/>
        <dsp:cNvSpPr/>
      </dsp:nvSpPr>
      <dsp:spPr bwMode="white">
        <a:xfrm>
          <a:off x="4084" y="190581"/>
          <a:ext cx="2377669" cy="951067"/>
        </a:xfrm>
        <a:prstGeom prst="chevron">
          <a:avLst/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28000"/>
                <a:satMod val="100000"/>
              </a:schemeClr>
              <a:schemeClr val="accent5">
                <a:hueOff val="0"/>
                <a:satOff val="0"/>
                <a:lumOff val="0"/>
                <a:alphaOff val="0"/>
                <a:tint val="100000"/>
                <a:satMod val="200000"/>
              </a:schemeClr>
            </a:duotone>
          </a:blip>
          <a:tile tx="0" ty="0" sx="80000" sy="80000" flip="none" algn="tl"/>
        </a:blipFill>
        <a:ln>
          <a:noFill/>
        </a:ln>
        <a:effectLst>
          <a:outerShdw blurRad="34925" dist="31750" dir="5400000" algn="tl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contourW="9525" prstMaterial="dkEdge">
          <a:bevelT w="12000" h="24150"/>
          <a:contourClr>
            <a:schemeClr val="accent5">
              <a:hueOff val="0"/>
              <a:satOff val="0"/>
              <a:lumOff val="0"/>
              <a:alphaOff val="0"/>
              <a:satMod val="11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eaLnBrk="1" fontAlgn="auto" latinLnBrk="0" hangingPunct="1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400" b="1" kern="12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rPr>
            <a:t>Cache</a:t>
          </a:r>
        </a:p>
        <a:p>
          <a:pPr marL="0" lvl="0" indent="0" algn="ctr" defTabSz="1066800" eaLnBrk="1" fontAlgn="auto" latinLnBrk="0" hangingPunct="1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400" b="1" kern="12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rPr>
            <a:t>性能分析</a:t>
          </a:r>
        </a:p>
      </dsp:txBody>
      <dsp:txXfrm>
        <a:off x="479618" y="190581"/>
        <a:ext cx="1426602" cy="951067"/>
      </dsp:txXfrm>
    </dsp:sp>
    <dsp:sp modelId="{EC05D10B-8F76-4BBC-8E5F-5C2639146168}">
      <dsp:nvSpPr>
        <dsp:cNvPr id="0" name=""/>
        <dsp:cNvSpPr/>
      </dsp:nvSpPr>
      <dsp:spPr bwMode="white">
        <a:xfrm>
          <a:off x="2143986" y="190581"/>
          <a:ext cx="2377669" cy="951067"/>
        </a:xfrm>
        <a:prstGeom prst="chevron">
          <a:avLst/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28000"/>
                <a:satMod val="100000"/>
              </a:schemeClr>
              <a:schemeClr val="accent5">
                <a:hueOff val="0"/>
                <a:satOff val="0"/>
                <a:lumOff val="0"/>
                <a:alphaOff val="0"/>
                <a:tint val="100000"/>
                <a:satMod val="200000"/>
              </a:schemeClr>
            </a:duotone>
          </a:blip>
          <a:tile tx="0" ty="0" sx="80000" sy="80000" flip="none" algn="tl"/>
        </a:blipFill>
        <a:ln>
          <a:noFill/>
        </a:ln>
        <a:effectLst>
          <a:outerShdw blurRad="34925" dist="31750" dir="5400000" algn="tl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contourW="9525" prstMaterial="dkEdge">
          <a:bevelT w="12000" h="24150"/>
          <a:contourClr>
            <a:schemeClr val="accent5">
              <a:hueOff val="0"/>
              <a:satOff val="0"/>
              <a:lumOff val="0"/>
              <a:alphaOff val="0"/>
              <a:satMod val="11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eaLnBrk="1" fontAlgn="auto" latinLnBrk="0" hangingPunct="1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400" kern="12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rPr>
            <a:t>降低</a:t>
          </a:r>
        </a:p>
        <a:p>
          <a:pPr marL="0" lvl="0" indent="0" algn="ctr" defTabSz="1066800" eaLnBrk="1" fontAlgn="auto" latinLnBrk="0" hangingPunct="1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400" kern="12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rPr>
            <a:t>失效率</a:t>
          </a:r>
        </a:p>
      </dsp:txBody>
      <dsp:txXfrm>
        <a:off x="2619520" y="190581"/>
        <a:ext cx="1426602" cy="951067"/>
      </dsp:txXfrm>
    </dsp:sp>
    <dsp:sp modelId="{D4DA4E35-746A-4219-90B7-AAF35A3BEC90}">
      <dsp:nvSpPr>
        <dsp:cNvPr id="0" name=""/>
        <dsp:cNvSpPr/>
      </dsp:nvSpPr>
      <dsp:spPr bwMode="white">
        <a:xfrm>
          <a:off x="4283889" y="190581"/>
          <a:ext cx="2377669" cy="951067"/>
        </a:xfrm>
        <a:prstGeom prst="chevron">
          <a:avLst/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28000"/>
                <a:satMod val="100000"/>
              </a:schemeClr>
              <a:schemeClr val="accent5">
                <a:hueOff val="0"/>
                <a:satOff val="0"/>
                <a:lumOff val="0"/>
                <a:alphaOff val="0"/>
                <a:tint val="100000"/>
                <a:satMod val="200000"/>
              </a:schemeClr>
            </a:duotone>
          </a:blip>
          <a:tile tx="0" ty="0" sx="80000" sy="80000" flip="none" algn="tl"/>
        </a:blipFill>
        <a:ln>
          <a:noFill/>
        </a:ln>
        <a:effectLst>
          <a:outerShdw blurRad="34925" dist="31750" dir="5400000" algn="tl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contourW="9525" prstMaterial="dkEdge">
          <a:bevelT w="12000" h="24150"/>
          <a:contourClr>
            <a:schemeClr val="accent5">
              <a:hueOff val="0"/>
              <a:satOff val="0"/>
              <a:lumOff val="0"/>
              <a:alphaOff val="0"/>
              <a:satMod val="11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6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减少</a:t>
          </a:r>
        </a:p>
        <a:p>
          <a:pPr marL="0" lvl="0" indent="0" algn="ctr" defTabSz="1111250">
            <a:lnSpc>
              <a:spcPct val="6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失效开销</a:t>
          </a:r>
        </a:p>
      </dsp:txBody>
      <dsp:txXfrm>
        <a:off x="4759423" y="190581"/>
        <a:ext cx="1426602" cy="951067"/>
      </dsp:txXfrm>
    </dsp:sp>
    <dsp:sp modelId="{F2D02EDD-474F-466B-83BE-1593F85EB6EA}">
      <dsp:nvSpPr>
        <dsp:cNvPr id="0" name=""/>
        <dsp:cNvSpPr/>
      </dsp:nvSpPr>
      <dsp:spPr bwMode="white">
        <a:xfrm>
          <a:off x="6423791" y="190581"/>
          <a:ext cx="2377669" cy="951067"/>
        </a:xfrm>
        <a:prstGeom prst="chevron">
          <a:avLst/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28000"/>
                <a:satMod val="100000"/>
              </a:schemeClr>
              <a:schemeClr val="accent5">
                <a:hueOff val="0"/>
                <a:satOff val="0"/>
                <a:lumOff val="0"/>
                <a:alphaOff val="0"/>
                <a:tint val="100000"/>
                <a:satMod val="200000"/>
              </a:schemeClr>
            </a:duotone>
          </a:blip>
          <a:tile tx="0" ty="0" sx="80000" sy="80000" flip="none" algn="tl"/>
        </a:blipFill>
        <a:ln>
          <a:noFill/>
        </a:ln>
        <a:effectLst>
          <a:outerShdw blurRad="34925" dist="31750" dir="5400000" algn="tl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contourW="9525" prstMaterial="dkEdge">
          <a:bevelT w="12000" h="24150"/>
          <a:contourClr>
            <a:schemeClr val="accent5">
              <a:hueOff val="0"/>
              <a:satOff val="0"/>
              <a:lumOff val="0"/>
              <a:alphaOff val="0"/>
              <a:satMod val="11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6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500" kern="1200"/>
            <a:t>缩短</a:t>
          </a:r>
        </a:p>
        <a:p>
          <a:pPr marL="0" lvl="0" indent="0" algn="ctr" defTabSz="1111250">
            <a:lnSpc>
              <a:spcPct val="6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500" kern="1200"/>
            <a:t>命中时间</a:t>
          </a:r>
        </a:p>
      </dsp:txBody>
      <dsp:txXfrm>
        <a:off x="6899325" y="190581"/>
        <a:ext cx="1426602" cy="9510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FF3BB9-6612-4697-87EE-EC66312779BE}">
      <dsp:nvSpPr>
        <dsp:cNvPr id="0" name=""/>
        <dsp:cNvSpPr/>
      </dsp:nvSpPr>
      <dsp:spPr bwMode="white">
        <a:xfrm>
          <a:off x="0" y="269832"/>
          <a:ext cx="2379877" cy="951951"/>
        </a:xfrm>
        <a:prstGeom prst="chevron">
          <a:avLst/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28000"/>
                <a:satMod val="100000"/>
              </a:schemeClr>
              <a:schemeClr val="accent5">
                <a:hueOff val="0"/>
                <a:satOff val="0"/>
                <a:lumOff val="0"/>
                <a:alphaOff val="0"/>
                <a:tint val="100000"/>
                <a:satMod val="200000"/>
              </a:schemeClr>
            </a:duotone>
          </a:blip>
          <a:tile tx="0" ty="0" sx="80000" sy="80000" flip="none" algn="tl"/>
        </a:blipFill>
        <a:ln>
          <a:noFill/>
        </a:ln>
        <a:effectLst>
          <a:outerShdw blurRad="34925" dist="31750" dir="5400000" algn="tl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contourW="9525" prstMaterial="dkEdge">
          <a:bevelT w="12000" h="24150"/>
          <a:contourClr>
            <a:schemeClr val="accent5">
              <a:hueOff val="0"/>
              <a:satOff val="0"/>
              <a:lumOff val="0"/>
              <a:alphaOff val="0"/>
              <a:satMod val="110000"/>
            </a:schemeClr>
          </a:contourClr>
        </a:sp3d>
      </dsp:spPr>
      <dsp:style>
        <a:lnRef idx="0">
          <a:schemeClr val="lt1"/>
        </a:lnRef>
        <a:fillRef idx="3">
          <a:schemeClr val="accent5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eaLnBrk="1" fontAlgn="auto" latinLnBrk="0" hangingPunct="1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400" b="1" kern="12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rPr>
            <a:t>Cache</a:t>
          </a:r>
        </a:p>
        <a:p>
          <a:pPr marL="0" lvl="0" indent="0" algn="ctr" defTabSz="1066800" eaLnBrk="1" fontAlgn="auto" latinLnBrk="0" hangingPunct="1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400" b="1" kern="12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rPr>
            <a:t>性能分析</a:t>
          </a:r>
        </a:p>
      </dsp:txBody>
      <dsp:txXfrm>
        <a:off x="0" y="269832"/>
        <a:ext cx="2379877" cy="951951"/>
      </dsp:txXfrm>
    </dsp:sp>
    <dsp:sp modelId="{EC05D10B-8F76-4BBC-8E5F-5C2639146168}">
      <dsp:nvSpPr>
        <dsp:cNvPr id="0" name=""/>
        <dsp:cNvSpPr/>
      </dsp:nvSpPr>
      <dsp:spPr bwMode="white">
        <a:xfrm>
          <a:off x="2141889" y="269832"/>
          <a:ext cx="2379877" cy="951951"/>
        </a:xfrm>
        <a:prstGeom prst="chevron">
          <a:avLst/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28000"/>
                <a:satMod val="100000"/>
              </a:schemeClr>
              <a:schemeClr val="accent5">
                <a:hueOff val="0"/>
                <a:satOff val="0"/>
                <a:lumOff val="0"/>
                <a:alphaOff val="0"/>
                <a:tint val="100000"/>
                <a:satMod val="200000"/>
              </a:schemeClr>
            </a:duotone>
          </a:blip>
          <a:tile tx="0" ty="0" sx="80000" sy="80000" flip="none" algn="tl"/>
        </a:blipFill>
        <a:ln>
          <a:noFill/>
        </a:ln>
        <a:effectLst>
          <a:outerShdw blurRad="34925" dist="31750" dir="5400000" algn="tl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contourW="9525" prstMaterial="dkEdge">
          <a:bevelT w="12000" h="24150"/>
          <a:contourClr>
            <a:schemeClr val="accent5">
              <a:hueOff val="0"/>
              <a:satOff val="0"/>
              <a:lumOff val="0"/>
              <a:alphaOff val="0"/>
              <a:satMod val="110000"/>
            </a:schemeClr>
          </a:contourClr>
        </a:sp3d>
      </dsp:spPr>
      <dsp:style>
        <a:lnRef idx="0">
          <a:schemeClr val="lt1"/>
        </a:lnRef>
        <a:fillRef idx="3">
          <a:schemeClr val="accent5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eaLnBrk="1" fontAlgn="auto" latinLnBrk="0" hangingPunct="1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400" b="1" kern="12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rPr>
            <a:t>降低</a:t>
          </a:r>
        </a:p>
        <a:p>
          <a:pPr marL="0" lvl="0" indent="0" algn="ctr" defTabSz="1066800" eaLnBrk="1" fontAlgn="auto" latinLnBrk="0" hangingPunct="1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400" b="1" kern="12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rPr>
            <a:t>失效率</a:t>
          </a:r>
        </a:p>
      </dsp:txBody>
      <dsp:txXfrm>
        <a:off x="2141889" y="269832"/>
        <a:ext cx="2379877" cy="951951"/>
      </dsp:txXfrm>
    </dsp:sp>
    <dsp:sp modelId="{D4DA4E35-746A-4219-90B7-AAF35A3BEC90}">
      <dsp:nvSpPr>
        <dsp:cNvPr id="0" name=""/>
        <dsp:cNvSpPr/>
      </dsp:nvSpPr>
      <dsp:spPr bwMode="white">
        <a:xfrm>
          <a:off x="4283779" y="269832"/>
          <a:ext cx="2379877" cy="951951"/>
        </a:xfrm>
        <a:prstGeom prst="chevron">
          <a:avLst/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28000"/>
                <a:satMod val="100000"/>
              </a:schemeClr>
              <a:schemeClr val="accent5">
                <a:hueOff val="0"/>
                <a:satOff val="0"/>
                <a:lumOff val="0"/>
                <a:alphaOff val="0"/>
                <a:tint val="100000"/>
                <a:satMod val="200000"/>
              </a:schemeClr>
            </a:duotone>
          </a:blip>
          <a:tile tx="0" ty="0" sx="80000" sy="80000" flip="none" algn="tl"/>
        </a:blipFill>
        <a:ln>
          <a:noFill/>
        </a:ln>
        <a:effectLst>
          <a:outerShdw blurRad="34925" dist="31750" dir="5400000" algn="tl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contourW="9525" prstMaterial="dkEdge">
          <a:bevelT w="12000" h="24150"/>
          <a:contourClr>
            <a:schemeClr val="accent5">
              <a:hueOff val="0"/>
              <a:satOff val="0"/>
              <a:lumOff val="0"/>
              <a:alphaOff val="0"/>
              <a:satMod val="110000"/>
            </a:schemeClr>
          </a:contourClr>
        </a:sp3d>
      </dsp:spPr>
      <dsp:style>
        <a:lnRef idx="0">
          <a:schemeClr val="lt1"/>
        </a:lnRef>
        <a:fillRef idx="3">
          <a:schemeClr val="accent5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0012" tIns="33337" rIns="33337" bIns="33337" numCol="1" spcCol="1270" anchor="ctr" anchorCtr="0">
          <a:noAutofit/>
        </a:bodyPr>
        <a:lstStyle/>
        <a:p>
          <a:pPr marL="0" lvl="0" indent="0" algn="ctr" defTabSz="1600200">
            <a:lnSpc>
              <a:spcPct val="6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减少</a:t>
          </a:r>
        </a:p>
        <a:p>
          <a:pPr marL="0" lvl="0" indent="0" algn="ctr" defTabSz="1600200">
            <a:lnSpc>
              <a:spcPct val="6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失效开销</a:t>
          </a:r>
        </a:p>
      </dsp:txBody>
      <dsp:txXfrm>
        <a:off x="4283779" y="269832"/>
        <a:ext cx="2379877" cy="951951"/>
      </dsp:txXfrm>
    </dsp:sp>
    <dsp:sp modelId="{F2D02EDD-474F-466B-83BE-1593F85EB6EA}">
      <dsp:nvSpPr>
        <dsp:cNvPr id="0" name=""/>
        <dsp:cNvSpPr/>
      </dsp:nvSpPr>
      <dsp:spPr bwMode="white">
        <a:xfrm>
          <a:off x="6425668" y="269832"/>
          <a:ext cx="2379877" cy="951951"/>
        </a:xfrm>
        <a:prstGeom prst="chevron">
          <a:avLst/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28000"/>
                <a:satMod val="100000"/>
              </a:schemeClr>
              <a:schemeClr val="accent5">
                <a:hueOff val="0"/>
                <a:satOff val="0"/>
                <a:lumOff val="0"/>
                <a:alphaOff val="0"/>
                <a:tint val="100000"/>
                <a:satMod val="200000"/>
              </a:schemeClr>
            </a:duotone>
          </a:blip>
          <a:tile tx="0" ty="0" sx="80000" sy="80000" flip="none" algn="tl"/>
        </a:blipFill>
        <a:ln>
          <a:noFill/>
        </a:ln>
        <a:effectLst>
          <a:outerShdw blurRad="34925" dist="31750" dir="5400000" algn="tl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contourW="9525" prstMaterial="dkEdge">
          <a:bevelT w="12000" h="24150"/>
          <a:contourClr>
            <a:schemeClr val="accent5">
              <a:hueOff val="0"/>
              <a:satOff val="0"/>
              <a:lumOff val="0"/>
              <a:alphaOff val="0"/>
              <a:satMod val="110000"/>
            </a:schemeClr>
          </a:contourClr>
        </a:sp3d>
      </dsp:spPr>
      <dsp:style>
        <a:lnRef idx="0">
          <a:schemeClr val="lt1"/>
        </a:lnRef>
        <a:fillRef idx="3">
          <a:schemeClr val="accent5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0012" tIns="33337" rIns="33337" bIns="33337" numCol="1" spcCol="1270" anchor="ctr" anchorCtr="0">
          <a:noAutofit/>
        </a:bodyPr>
        <a:lstStyle/>
        <a:p>
          <a:pPr marL="0" lvl="0" indent="0" algn="ctr" defTabSz="1600200">
            <a:lnSpc>
              <a:spcPct val="6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/>
            <a:t>缩短</a:t>
          </a:r>
        </a:p>
        <a:p>
          <a:pPr marL="0" lvl="0" indent="0" algn="ctr" defTabSz="1600200">
            <a:lnSpc>
              <a:spcPct val="6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/>
            <a:t>命中时间</a:t>
          </a:r>
        </a:p>
      </dsp:txBody>
      <dsp:txXfrm>
        <a:off x="6425668" y="269832"/>
        <a:ext cx="2379877" cy="9519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FF3BB9-6612-4697-87EE-EC66312779BE}">
      <dsp:nvSpPr>
        <dsp:cNvPr id="0" name=""/>
        <dsp:cNvSpPr/>
      </dsp:nvSpPr>
      <dsp:spPr bwMode="white">
        <a:xfrm>
          <a:off x="0" y="1447440"/>
          <a:ext cx="2379877" cy="951951"/>
        </a:xfrm>
        <a:prstGeom prst="chevron">
          <a:avLst/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28000"/>
                <a:satMod val="100000"/>
              </a:schemeClr>
              <a:schemeClr val="accent5">
                <a:hueOff val="0"/>
                <a:satOff val="0"/>
                <a:lumOff val="0"/>
                <a:alphaOff val="0"/>
                <a:tint val="100000"/>
                <a:satMod val="200000"/>
              </a:schemeClr>
            </a:duotone>
          </a:blip>
          <a:tile tx="0" ty="0" sx="80000" sy="80000" flip="none" algn="tl"/>
        </a:blipFill>
        <a:ln>
          <a:noFill/>
        </a:ln>
        <a:effectLst>
          <a:outerShdw blurRad="34925" dist="31750" dir="5400000" algn="tl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contourW="9525" prstMaterial="dkEdge">
          <a:bevelT w="12000" h="24150"/>
          <a:contourClr>
            <a:schemeClr val="accent5">
              <a:hueOff val="0"/>
              <a:satOff val="0"/>
              <a:lumOff val="0"/>
              <a:alphaOff val="0"/>
              <a:satMod val="110000"/>
            </a:schemeClr>
          </a:contourClr>
        </a:sp3d>
      </dsp:spPr>
      <dsp:style>
        <a:lnRef idx="0">
          <a:schemeClr val="lt1"/>
        </a:lnRef>
        <a:fillRef idx="3">
          <a:schemeClr val="accent5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eaLnBrk="1" fontAlgn="auto" latinLnBrk="0" hangingPunct="1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400" b="1" kern="12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rPr>
            <a:t>Cache</a:t>
          </a:r>
        </a:p>
        <a:p>
          <a:pPr marL="0" lvl="0" indent="0" algn="ctr" defTabSz="1066800" eaLnBrk="1" fontAlgn="auto" latinLnBrk="0" hangingPunct="1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400" b="1" kern="12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rPr>
            <a:t>性能分析</a:t>
          </a:r>
        </a:p>
      </dsp:txBody>
      <dsp:txXfrm>
        <a:off x="0" y="1447440"/>
        <a:ext cx="2379877" cy="951951"/>
      </dsp:txXfrm>
    </dsp:sp>
    <dsp:sp modelId="{EC05D10B-8F76-4BBC-8E5F-5C2639146168}">
      <dsp:nvSpPr>
        <dsp:cNvPr id="0" name=""/>
        <dsp:cNvSpPr/>
      </dsp:nvSpPr>
      <dsp:spPr bwMode="white">
        <a:xfrm>
          <a:off x="2141889" y="1447440"/>
          <a:ext cx="2379877" cy="951951"/>
        </a:xfrm>
        <a:prstGeom prst="chevron">
          <a:avLst/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28000"/>
                <a:satMod val="100000"/>
              </a:schemeClr>
              <a:schemeClr val="accent5">
                <a:hueOff val="0"/>
                <a:satOff val="0"/>
                <a:lumOff val="0"/>
                <a:alphaOff val="0"/>
                <a:tint val="100000"/>
                <a:satMod val="200000"/>
              </a:schemeClr>
            </a:duotone>
          </a:blip>
          <a:tile tx="0" ty="0" sx="80000" sy="80000" flip="none" algn="tl"/>
        </a:blipFill>
        <a:ln>
          <a:noFill/>
        </a:ln>
        <a:effectLst>
          <a:outerShdw blurRad="34925" dist="31750" dir="5400000" algn="tl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contourW="9525" prstMaterial="dkEdge">
          <a:bevelT w="12000" h="24150"/>
          <a:contourClr>
            <a:schemeClr val="accent5">
              <a:hueOff val="0"/>
              <a:satOff val="0"/>
              <a:lumOff val="0"/>
              <a:alphaOff val="0"/>
              <a:satMod val="110000"/>
            </a:schemeClr>
          </a:contourClr>
        </a:sp3d>
      </dsp:spPr>
      <dsp:style>
        <a:lnRef idx="0">
          <a:schemeClr val="lt1"/>
        </a:lnRef>
        <a:fillRef idx="3">
          <a:schemeClr val="accent5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eaLnBrk="1" fontAlgn="auto" latinLnBrk="0" hangingPunct="1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400" b="1" kern="12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rPr>
            <a:t>降低</a:t>
          </a:r>
        </a:p>
        <a:p>
          <a:pPr marL="0" lvl="0" indent="0" algn="ctr" defTabSz="1066800" eaLnBrk="1" fontAlgn="auto" latinLnBrk="0" hangingPunct="1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400" b="1" kern="12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rPr>
            <a:t>失效率</a:t>
          </a:r>
        </a:p>
      </dsp:txBody>
      <dsp:txXfrm>
        <a:off x="2141889" y="1447440"/>
        <a:ext cx="2379877" cy="951951"/>
      </dsp:txXfrm>
    </dsp:sp>
    <dsp:sp modelId="{D4DA4E35-746A-4219-90B7-AAF35A3BEC90}">
      <dsp:nvSpPr>
        <dsp:cNvPr id="0" name=""/>
        <dsp:cNvSpPr/>
      </dsp:nvSpPr>
      <dsp:spPr bwMode="white">
        <a:xfrm>
          <a:off x="4283779" y="1447440"/>
          <a:ext cx="2379877" cy="951951"/>
        </a:xfrm>
        <a:prstGeom prst="chevron">
          <a:avLst/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28000"/>
                <a:satMod val="100000"/>
              </a:schemeClr>
              <a:schemeClr val="accent5">
                <a:hueOff val="0"/>
                <a:satOff val="0"/>
                <a:lumOff val="0"/>
                <a:alphaOff val="0"/>
                <a:tint val="100000"/>
                <a:satMod val="200000"/>
              </a:schemeClr>
            </a:duotone>
          </a:blip>
          <a:tile tx="0" ty="0" sx="80000" sy="80000" flip="none" algn="tl"/>
        </a:blipFill>
        <a:ln>
          <a:noFill/>
        </a:ln>
        <a:effectLst>
          <a:outerShdw blurRad="34925" dist="31750" dir="5400000" algn="tl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contourW="9525" prstMaterial="dkEdge">
          <a:bevelT w="12000" h="24150"/>
          <a:contourClr>
            <a:schemeClr val="accent5">
              <a:hueOff val="0"/>
              <a:satOff val="0"/>
              <a:lumOff val="0"/>
              <a:alphaOff val="0"/>
              <a:satMod val="110000"/>
            </a:schemeClr>
          </a:contourClr>
        </a:sp3d>
      </dsp:spPr>
      <dsp:style>
        <a:lnRef idx="0">
          <a:schemeClr val="lt1"/>
        </a:lnRef>
        <a:fillRef idx="3">
          <a:schemeClr val="accent5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0012" tIns="33337" rIns="33337" bIns="33337" numCol="1" spcCol="1270" anchor="ctr" anchorCtr="0">
          <a:noAutofit/>
        </a:bodyPr>
        <a:lstStyle/>
        <a:p>
          <a:pPr marL="0" lvl="0" indent="0" algn="ctr" defTabSz="1600200">
            <a:lnSpc>
              <a:spcPct val="6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b="1" kern="12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减少</a:t>
          </a:r>
        </a:p>
        <a:p>
          <a:pPr marL="0" lvl="0" indent="0" algn="ctr" defTabSz="1600200">
            <a:lnSpc>
              <a:spcPct val="6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b="1" kern="12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失效开销</a:t>
          </a:r>
        </a:p>
      </dsp:txBody>
      <dsp:txXfrm>
        <a:off x="4283779" y="1447440"/>
        <a:ext cx="2379877" cy="951951"/>
      </dsp:txXfrm>
    </dsp:sp>
    <dsp:sp modelId="{F2D02EDD-474F-466B-83BE-1593F85EB6EA}">
      <dsp:nvSpPr>
        <dsp:cNvPr id="0" name=""/>
        <dsp:cNvSpPr/>
      </dsp:nvSpPr>
      <dsp:spPr bwMode="white">
        <a:xfrm>
          <a:off x="6425668" y="1447440"/>
          <a:ext cx="2379877" cy="951951"/>
        </a:xfrm>
        <a:prstGeom prst="chevron">
          <a:avLst/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28000"/>
                <a:satMod val="100000"/>
              </a:schemeClr>
              <a:schemeClr val="accent5">
                <a:hueOff val="0"/>
                <a:satOff val="0"/>
                <a:lumOff val="0"/>
                <a:alphaOff val="0"/>
                <a:tint val="100000"/>
                <a:satMod val="200000"/>
              </a:schemeClr>
            </a:duotone>
          </a:blip>
          <a:tile tx="0" ty="0" sx="80000" sy="80000" flip="none" algn="tl"/>
        </a:blipFill>
        <a:ln>
          <a:noFill/>
        </a:ln>
        <a:effectLst>
          <a:outerShdw blurRad="34925" dist="31750" dir="5400000" algn="tl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contourW="9525" prstMaterial="dkEdge">
          <a:bevelT w="12000" h="24150"/>
          <a:contourClr>
            <a:schemeClr val="accent5">
              <a:hueOff val="0"/>
              <a:satOff val="0"/>
              <a:lumOff val="0"/>
              <a:alphaOff val="0"/>
              <a:satMod val="110000"/>
            </a:schemeClr>
          </a:contourClr>
        </a:sp3d>
      </dsp:spPr>
      <dsp:style>
        <a:lnRef idx="0">
          <a:schemeClr val="lt1"/>
        </a:lnRef>
        <a:fillRef idx="3">
          <a:schemeClr val="accent5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0012" tIns="33337" rIns="33337" bIns="33337" numCol="1" spcCol="1270" anchor="ctr" anchorCtr="0">
          <a:noAutofit/>
        </a:bodyPr>
        <a:lstStyle/>
        <a:p>
          <a:pPr marL="0" lvl="0" indent="0" algn="ctr" defTabSz="1600200">
            <a:lnSpc>
              <a:spcPct val="6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/>
            <a:t>缩短</a:t>
          </a:r>
        </a:p>
        <a:p>
          <a:pPr marL="0" lvl="0" indent="0" algn="ctr" defTabSz="1600200">
            <a:lnSpc>
              <a:spcPct val="6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/>
            <a:t>命中时间</a:t>
          </a:r>
        </a:p>
      </dsp:txBody>
      <dsp:txXfrm>
        <a:off x="6425668" y="1447440"/>
        <a:ext cx="2379877" cy="9519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FF3BB9-6612-4697-87EE-EC66312779BE}">
      <dsp:nvSpPr>
        <dsp:cNvPr id="0" name=""/>
        <dsp:cNvSpPr/>
      </dsp:nvSpPr>
      <dsp:spPr bwMode="white">
        <a:xfrm>
          <a:off x="0" y="1447440"/>
          <a:ext cx="2379877" cy="951951"/>
        </a:xfrm>
        <a:prstGeom prst="chevron">
          <a:avLst/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28000"/>
                <a:satMod val="100000"/>
              </a:schemeClr>
              <a:schemeClr val="accent5">
                <a:hueOff val="0"/>
                <a:satOff val="0"/>
                <a:lumOff val="0"/>
                <a:alphaOff val="0"/>
                <a:tint val="100000"/>
                <a:satMod val="200000"/>
              </a:schemeClr>
            </a:duotone>
          </a:blip>
          <a:tile tx="0" ty="0" sx="80000" sy="80000" flip="none" algn="tl"/>
        </a:blipFill>
        <a:ln>
          <a:noFill/>
        </a:ln>
        <a:effectLst>
          <a:outerShdw blurRad="34925" dist="31750" dir="5400000" algn="tl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contourW="9525" prstMaterial="dkEdge">
          <a:bevelT w="12000" h="24150"/>
          <a:contourClr>
            <a:schemeClr val="accent5">
              <a:hueOff val="0"/>
              <a:satOff val="0"/>
              <a:lumOff val="0"/>
              <a:alphaOff val="0"/>
              <a:satMod val="110000"/>
            </a:schemeClr>
          </a:contourClr>
        </a:sp3d>
      </dsp:spPr>
      <dsp:style>
        <a:lnRef idx="0">
          <a:schemeClr val="lt1"/>
        </a:lnRef>
        <a:fillRef idx="3">
          <a:schemeClr val="accent5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eaLnBrk="1" fontAlgn="auto" latinLnBrk="0" hangingPunct="1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400" b="1" kern="12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rPr>
            <a:t>Cache</a:t>
          </a:r>
        </a:p>
        <a:p>
          <a:pPr marL="0" lvl="0" indent="0" algn="ctr" defTabSz="1066800" eaLnBrk="1" fontAlgn="auto" latinLnBrk="0" hangingPunct="1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400" b="1" kern="12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rPr>
            <a:t>性能分析</a:t>
          </a:r>
        </a:p>
      </dsp:txBody>
      <dsp:txXfrm>
        <a:off x="0" y="1447440"/>
        <a:ext cx="2379877" cy="951951"/>
      </dsp:txXfrm>
    </dsp:sp>
    <dsp:sp modelId="{EC05D10B-8F76-4BBC-8E5F-5C2639146168}">
      <dsp:nvSpPr>
        <dsp:cNvPr id="0" name=""/>
        <dsp:cNvSpPr/>
      </dsp:nvSpPr>
      <dsp:spPr bwMode="white">
        <a:xfrm>
          <a:off x="2141889" y="1447440"/>
          <a:ext cx="2379877" cy="951951"/>
        </a:xfrm>
        <a:prstGeom prst="chevron">
          <a:avLst/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28000"/>
                <a:satMod val="100000"/>
              </a:schemeClr>
              <a:schemeClr val="accent5">
                <a:hueOff val="0"/>
                <a:satOff val="0"/>
                <a:lumOff val="0"/>
                <a:alphaOff val="0"/>
                <a:tint val="100000"/>
                <a:satMod val="200000"/>
              </a:schemeClr>
            </a:duotone>
          </a:blip>
          <a:tile tx="0" ty="0" sx="80000" sy="80000" flip="none" algn="tl"/>
        </a:blipFill>
        <a:ln>
          <a:noFill/>
        </a:ln>
        <a:effectLst>
          <a:outerShdw blurRad="34925" dist="31750" dir="5400000" algn="tl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contourW="9525" prstMaterial="dkEdge">
          <a:bevelT w="12000" h="24150"/>
          <a:contourClr>
            <a:schemeClr val="accent5">
              <a:hueOff val="0"/>
              <a:satOff val="0"/>
              <a:lumOff val="0"/>
              <a:alphaOff val="0"/>
              <a:satMod val="110000"/>
            </a:schemeClr>
          </a:contourClr>
        </a:sp3d>
      </dsp:spPr>
      <dsp:style>
        <a:lnRef idx="0">
          <a:schemeClr val="lt1"/>
        </a:lnRef>
        <a:fillRef idx="3">
          <a:schemeClr val="accent5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eaLnBrk="1" fontAlgn="auto" latinLnBrk="0" hangingPunct="1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400" b="1" kern="12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rPr>
            <a:t>降低</a:t>
          </a:r>
        </a:p>
        <a:p>
          <a:pPr marL="0" lvl="0" indent="0" algn="ctr" defTabSz="1066800" eaLnBrk="1" fontAlgn="auto" latinLnBrk="0" hangingPunct="1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400" b="1" kern="12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rPr>
            <a:t>失效率</a:t>
          </a:r>
        </a:p>
      </dsp:txBody>
      <dsp:txXfrm>
        <a:off x="2141889" y="1447440"/>
        <a:ext cx="2379877" cy="951951"/>
      </dsp:txXfrm>
    </dsp:sp>
    <dsp:sp modelId="{D4DA4E35-746A-4219-90B7-AAF35A3BEC90}">
      <dsp:nvSpPr>
        <dsp:cNvPr id="0" name=""/>
        <dsp:cNvSpPr/>
      </dsp:nvSpPr>
      <dsp:spPr bwMode="white">
        <a:xfrm>
          <a:off x="4283779" y="1447440"/>
          <a:ext cx="2379877" cy="951951"/>
        </a:xfrm>
        <a:prstGeom prst="chevron">
          <a:avLst/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28000"/>
                <a:satMod val="100000"/>
              </a:schemeClr>
              <a:schemeClr val="accent5">
                <a:hueOff val="0"/>
                <a:satOff val="0"/>
                <a:lumOff val="0"/>
                <a:alphaOff val="0"/>
                <a:tint val="100000"/>
                <a:satMod val="200000"/>
              </a:schemeClr>
            </a:duotone>
          </a:blip>
          <a:tile tx="0" ty="0" sx="80000" sy="80000" flip="none" algn="tl"/>
        </a:blipFill>
        <a:ln>
          <a:noFill/>
        </a:ln>
        <a:effectLst>
          <a:outerShdw blurRad="34925" dist="31750" dir="5400000" algn="tl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contourW="9525" prstMaterial="dkEdge">
          <a:bevelT w="12000" h="24150"/>
          <a:contourClr>
            <a:schemeClr val="accent5">
              <a:hueOff val="0"/>
              <a:satOff val="0"/>
              <a:lumOff val="0"/>
              <a:alphaOff val="0"/>
              <a:satMod val="110000"/>
            </a:schemeClr>
          </a:contourClr>
        </a:sp3d>
      </dsp:spPr>
      <dsp:style>
        <a:lnRef idx="0">
          <a:schemeClr val="lt1"/>
        </a:lnRef>
        <a:fillRef idx="3">
          <a:schemeClr val="accent5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0012" tIns="33337" rIns="33337" bIns="33337" numCol="1" spcCol="1270" anchor="ctr" anchorCtr="0">
          <a:noAutofit/>
        </a:bodyPr>
        <a:lstStyle/>
        <a:p>
          <a:pPr marL="0" lvl="0" indent="0" algn="ctr" defTabSz="1600200">
            <a:lnSpc>
              <a:spcPct val="6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减少</a:t>
          </a:r>
        </a:p>
        <a:p>
          <a:pPr marL="0" lvl="0" indent="0" algn="ctr" defTabSz="1600200">
            <a:lnSpc>
              <a:spcPct val="6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失效开销</a:t>
          </a:r>
        </a:p>
      </dsp:txBody>
      <dsp:txXfrm>
        <a:off x="4283779" y="1447440"/>
        <a:ext cx="2379877" cy="951951"/>
      </dsp:txXfrm>
    </dsp:sp>
    <dsp:sp modelId="{F2D02EDD-474F-466B-83BE-1593F85EB6EA}">
      <dsp:nvSpPr>
        <dsp:cNvPr id="0" name=""/>
        <dsp:cNvSpPr/>
      </dsp:nvSpPr>
      <dsp:spPr bwMode="white">
        <a:xfrm>
          <a:off x="6425668" y="1447440"/>
          <a:ext cx="2379877" cy="951951"/>
        </a:xfrm>
        <a:prstGeom prst="chevron">
          <a:avLst/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28000"/>
                <a:satMod val="100000"/>
              </a:schemeClr>
              <a:schemeClr val="accent5">
                <a:hueOff val="0"/>
                <a:satOff val="0"/>
                <a:lumOff val="0"/>
                <a:alphaOff val="0"/>
                <a:tint val="100000"/>
                <a:satMod val="200000"/>
              </a:schemeClr>
            </a:duotone>
          </a:blip>
          <a:tile tx="0" ty="0" sx="80000" sy="80000" flip="none" algn="tl"/>
        </a:blipFill>
        <a:ln>
          <a:noFill/>
        </a:ln>
        <a:effectLst>
          <a:outerShdw blurRad="34925" dist="31750" dir="5400000" algn="tl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contourW="9525" prstMaterial="dkEdge">
          <a:bevelT w="12000" h="24150"/>
          <a:contourClr>
            <a:schemeClr val="accent5">
              <a:hueOff val="0"/>
              <a:satOff val="0"/>
              <a:lumOff val="0"/>
              <a:alphaOff val="0"/>
              <a:satMod val="110000"/>
            </a:schemeClr>
          </a:contourClr>
        </a:sp3d>
      </dsp:spPr>
      <dsp:style>
        <a:lnRef idx="0">
          <a:schemeClr val="lt1"/>
        </a:lnRef>
        <a:fillRef idx="3">
          <a:schemeClr val="accent5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0012" tIns="33337" rIns="33337" bIns="33337" numCol="1" spcCol="1270" anchor="ctr" anchorCtr="0">
          <a:noAutofit/>
        </a:bodyPr>
        <a:lstStyle/>
        <a:p>
          <a:pPr marL="0" lvl="0" indent="0" algn="ctr" defTabSz="1600200">
            <a:lnSpc>
              <a:spcPct val="6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b="1" kern="12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缩短</a:t>
          </a:r>
        </a:p>
        <a:p>
          <a:pPr marL="0" lvl="0" indent="0" algn="ctr" defTabSz="1600200">
            <a:lnSpc>
              <a:spcPct val="6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b="1" kern="12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命中时间</a:t>
          </a:r>
        </a:p>
      </dsp:txBody>
      <dsp:txXfrm>
        <a:off x="6425668" y="1447440"/>
        <a:ext cx="2379877" cy="9519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#1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#2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#3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#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68EF9-44F6-454D-8E41-A11389644662}" type="datetimeFigureOut">
              <a:rPr lang="zh-CN" altLang="en-US" smtClean="0">
                <a:ea typeface="微软雅黑" panose="020B0503020204020204" pitchFamily="34" charset="-122"/>
              </a:rPr>
              <a:t>2023/4/11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0E1A9D-CFA1-44EA-A565-5A0946D382EA}" type="slidenum">
              <a:rPr lang="zh-CN" altLang="en-US" smtClean="0">
                <a:ea typeface="微软雅黑" panose="020B0503020204020204" pitchFamily="34" charset="-122"/>
              </a:rPr>
              <a:t>‹#›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DC0EC7-120E-464C-9B5F-CEFBF2B62932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C88695-62D5-49EB-B718-1E634CFAFD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95F213-02EE-4337-BBDE-4FB8EFC6809A}" type="slidenum">
              <a:rPr lang="zh-CN" altLang="en-US"/>
              <a:t>1</a:t>
            </a:fld>
            <a:endParaRPr lang="zh-CN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endParaRPr lang="en-US" altLang="zh-CN"/>
          </a:p>
        </p:txBody>
      </p:sp>
      <p:sp>
        <p:nvSpPr>
          <p:cNvPr id="6149" name="日期占位符 1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4350B46D-A530-4DF0-96B6-03CBA1428F21}" type="datetime1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6150" name="页脚占位符 2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为什么</a:t>
            </a:r>
            <a:r>
              <a:rPr lang="en-US" altLang="zh-CN"/>
              <a:t>Cache</a:t>
            </a:r>
            <a:r>
              <a:rPr lang="zh-CN" altLang="en-US"/>
              <a:t>还要分多级？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14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1914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8676357A-0F24-409D-AE55-FC28114D8273}" type="slidenum">
              <a:rPr lang="zh-CN" altLang="en-US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25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1925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CC96BB87-3825-48E5-A3C0-DF8A8ECCC782}" type="slidenum">
              <a:rPr lang="zh-CN" altLang="en-US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35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1935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FF9E8BEC-69DC-437F-9FFC-C2BEA3F63512}" type="slidenum">
              <a:rPr lang="zh-CN" altLang="en-US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练习：</a:t>
            </a:r>
            <a:r>
              <a:rPr lang="en-US" altLang="zh-CN"/>
              <a:t>Appendix B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B10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若采用多级包容</a:t>
            </a:r>
            <a:r>
              <a:rPr lang="en-US" altLang="zh-CN"/>
              <a:t>inclusive hierarchy, </a:t>
            </a:r>
            <a:r>
              <a:rPr lang="zh-CN" altLang="en-US"/>
              <a:t>在</a:t>
            </a:r>
            <a:r>
              <a:rPr lang="en-US" altLang="zh-CN"/>
              <a:t>L1</a:t>
            </a:r>
            <a:r>
              <a:rPr lang="zh-CN" altLang="en-US"/>
              <a:t>中发生失效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1</a:t>
            </a:r>
            <a:r>
              <a:rPr lang="zh-CN" altLang="en-US"/>
              <a:t>、访问</a:t>
            </a:r>
            <a:r>
              <a:rPr lang="en-US" altLang="zh-CN"/>
              <a:t>L2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2</a:t>
            </a:r>
            <a:r>
              <a:rPr lang="zh-CN" altLang="en-US"/>
              <a:t>、如果在</a:t>
            </a:r>
            <a:r>
              <a:rPr lang="en-US" altLang="zh-CN"/>
              <a:t>L2</a:t>
            </a:r>
            <a:r>
              <a:rPr lang="zh-CN" altLang="en-US"/>
              <a:t>中命中，则从</a:t>
            </a:r>
            <a:r>
              <a:rPr lang="en-US" altLang="zh-CN"/>
              <a:t>L2</a:t>
            </a:r>
            <a:r>
              <a:rPr lang="zh-CN" altLang="en-US"/>
              <a:t>中调入相应的块到</a:t>
            </a:r>
            <a:r>
              <a:rPr lang="en-US" altLang="zh-CN"/>
              <a:t>L1</a:t>
            </a:r>
            <a:r>
              <a:rPr lang="zh-CN" altLang="en-US"/>
              <a:t>中，同时，</a:t>
            </a:r>
            <a:r>
              <a:rPr lang="en-US" altLang="zh-CN"/>
              <a:t>L1</a:t>
            </a:r>
            <a:r>
              <a:rPr lang="zh-CN" altLang="en-US"/>
              <a:t>中要换出的块 存放到</a:t>
            </a:r>
            <a:r>
              <a:rPr lang="en-US" altLang="zh-CN"/>
              <a:t>L2</a:t>
            </a:r>
            <a:r>
              <a:rPr lang="zh-CN" altLang="en-US"/>
              <a:t>中（如果</a:t>
            </a:r>
            <a:r>
              <a:rPr lang="en-US" altLang="zh-CN"/>
              <a:t>L2</a:t>
            </a:r>
            <a:r>
              <a:rPr lang="zh-CN" altLang="en-US"/>
              <a:t>中不存在该丢弃的块，何时出现这种情况？答，当</a:t>
            </a:r>
            <a:r>
              <a:rPr lang="en-US" altLang="zh-CN"/>
              <a:t>L2</a:t>
            </a:r>
            <a:r>
              <a:rPr lang="zh-CN" altLang="en-US"/>
              <a:t>中的块大小大于</a:t>
            </a:r>
            <a:r>
              <a:rPr lang="en-US" altLang="zh-CN"/>
              <a:t>L1</a:t>
            </a:r>
            <a:r>
              <a:rPr lang="zh-CN" altLang="en-US"/>
              <a:t>中的块大小时 ？？？）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3</a:t>
            </a:r>
            <a:r>
              <a:rPr lang="zh-CN" altLang="en-US"/>
              <a:t>、如果在</a:t>
            </a:r>
            <a:r>
              <a:rPr lang="en-US" altLang="zh-CN"/>
              <a:t>L2</a:t>
            </a:r>
            <a:r>
              <a:rPr lang="zh-CN" altLang="en-US"/>
              <a:t>中没命中，则从 </a:t>
            </a:r>
            <a:r>
              <a:rPr lang="en-US" altLang="zh-CN"/>
              <a:t>Memory</a:t>
            </a:r>
            <a:r>
              <a:rPr lang="zh-CN" altLang="en-US"/>
              <a:t>中调入对应的块到</a:t>
            </a:r>
            <a:r>
              <a:rPr lang="en-US" altLang="zh-CN"/>
              <a:t>L1</a:t>
            </a:r>
            <a:r>
              <a:rPr lang="zh-CN" altLang="en-US"/>
              <a:t>和</a:t>
            </a:r>
            <a:r>
              <a:rPr lang="en-US" altLang="zh-CN"/>
              <a:t>L2</a:t>
            </a:r>
            <a:r>
              <a:rPr lang="zh-CN" altLang="en-US"/>
              <a:t>，同时，</a:t>
            </a:r>
            <a:r>
              <a:rPr lang="en-US" altLang="zh-CN"/>
              <a:t>L1</a:t>
            </a:r>
            <a:r>
              <a:rPr lang="zh-CN" altLang="en-US"/>
              <a:t>中要换出的块 存放到</a:t>
            </a:r>
            <a:r>
              <a:rPr lang="en-US" altLang="zh-CN"/>
              <a:t>L2</a:t>
            </a:r>
            <a:r>
              <a:rPr lang="zh-CN" altLang="en-US"/>
              <a:t>中（如果</a:t>
            </a:r>
            <a:r>
              <a:rPr lang="en-US" altLang="zh-CN"/>
              <a:t>L2</a:t>
            </a:r>
            <a:r>
              <a:rPr lang="zh-CN" altLang="en-US"/>
              <a:t>中不存在该丢弃的块，何时出现这种情况？）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4</a:t>
            </a:r>
            <a:r>
              <a:rPr lang="zh-CN" altLang="en-US"/>
              <a:t>、在这两种情况下，如果在</a:t>
            </a:r>
            <a:r>
              <a:rPr lang="en-US" altLang="zh-CN"/>
              <a:t>L2</a:t>
            </a:r>
            <a:r>
              <a:rPr lang="zh-CN" altLang="en-US"/>
              <a:t>中存储</a:t>
            </a:r>
            <a:r>
              <a:rPr lang="en-US" altLang="zh-CN"/>
              <a:t>L1</a:t>
            </a:r>
            <a:r>
              <a:rPr lang="zh-CN" altLang="en-US"/>
              <a:t>中换出的块导致</a:t>
            </a:r>
            <a:r>
              <a:rPr lang="en-US" altLang="zh-CN"/>
              <a:t>L2</a:t>
            </a:r>
            <a:r>
              <a:rPr lang="zh-CN" altLang="en-US"/>
              <a:t>的换出动作，那么</a:t>
            </a:r>
            <a:r>
              <a:rPr lang="en-US" altLang="zh-CN"/>
              <a:t>L1</a:t>
            </a:r>
            <a:r>
              <a:rPr lang="zh-CN" altLang="en-US"/>
              <a:t>必须检查</a:t>
            </a:r>
            <a:r>
              <a:rPr lang="en-US" altLang="zh-CN"/>
              <a:t>L2</a:t>
            </a:r>
            <a:r>
              <a:rPr lang="zh-CN" altLang="en-US"/>
              <a:t>换出的块是否在</a:t>
            </a:r>
            <a:r>
              <a:rPr lang="en-US" altLang="zh-CN"/>
              <a:t>L1</a:t>
            </a:r>
            <a:r>
              <a:rPr lang="zh-CN" altLang="en-US"/>
              <a:t>中，如果该块在</a:t>
            </a:r>
            <a:r>
              <a:rPr lang="en-US" altLang="zh-CN"/>
              <a:t>L1</a:t>
            </a:r>
            <a:r>
              <a:rPr lang="zh-CN" altLang="en-US"/>
              <a:t>中，则需要</a:t>
            </a:r>
            <a:r>
              <a:rPr lang="en-US" altLang="zh-CN"/>
              <a:t>invalidated </a:t>
            </a:r>
            <a:r>
              <a:rPr lang="zh-CN" altLang="en-US"/>
              <a:t>该块。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若采用多级互斥</a:t>
            </a:r>
            <a:r>
              <a:rPr lang="en-US" altLang="zh-CN"/>
              <a:t>exclusive hierarchy, </a:t>
            </a:r>
            <a:r>
              <a:rPr lang="zh-CN" altLang="en-US"/>
              <a:t>在</a:t>
            </a:r>
            <a:r>
              <a:rPr lang="en-US" altLang="zh-CN"/>
              <a:t>L1</a:t>
            </a:r>
            <a:r>
              <a:rPr lang="zh-CN" altLang="en-US"/>
              <a:t>中发生失效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1</a:t>
            </a:r>
            <a:r>
              <a:rPr lang="zh-CN" altLang="en-US"/>
              <a:t>、访问</a:t>
            </a:r>
            <a:r>
              <a:rPr lang="en-US" altLang="zh-CN"/>
              <a:t>L2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2</a:t>
            </a:r>
            <a:r>
              <a:rPr lang="zh-CN" altLang="en-US"/>
              <a:t>、如果在</a:t>
            </a:r>
            <a:r>
              <a:rPr lang="en-US" altLang="zh-CN"/>
              <a:t>L2</a:t>
            </a:r>
            <a:r>
              <a:rPr lang="zh-CN" altLang="en-US"/>
              <a:t>中命中，则从</a:t>
            </a:r>
            <a:r>
              <a:rPr lang="en-US" altLang="zh-CN"/>
              <a:t>L2</a:t>
            </a:r>
            <a:r>
              <a:rPr lang="zh-CN" altLang="en-US"/>
              <a:t>中调入对应的块到</a:t>
            </a:r>
            <a:r>
              <a:rPr lang="en-US" altLang="zh-CN"/>
              <a:t>L1</a:t>
            </a:r>
            <a:r>
              <a:rPr lang="zh-CN" altLang="en-US"/>
              <a:t>中，同时，将</a:t>
            </a:r>
            <a:r>
              <a:rPr lang="en-US" altLang="zh-CN"/>
              <a:t>L2</a:t>
            </a:r>
            <a:r>
              <a:rPr lang="zh-CN" altLang="en-US"/>
              <a:t>中该对应块置为失效</a:t>
            </a:r>
            <a:r>
              <a:rPr lang="en-US" altLang="zh-CN"/>
              <a:t>(invalidated), </a:t>
            </a:r>
            <a:r>
              <a:rPr lang="zh-CN" altLang="en-US"/>
              <a:t>将</a:t>
            </a:r>
            <a:r>
              <a:rPr lang="en-US" altLang="zh-CN"/>
              <a:t>L1</a:t>
            </a:r>
            <a:r>
              <a:rPr lang="zh-CN" altLang="en-US"/>
              <a:t>中换出的块写到</a:t>
            </a:r>
            <a:r>
              <a:rPr lang="en-US" altLang="zh-CN"/>
              <a:t>L2</a:t>
            </a:r>
            <a:r>
              <a:rPr lang="zh-CN" altLang="en-US"/>
              <a:t>中（可能</a:t>
            </a:r>
            <a:r>
              <a:rPr lang="en-US" altLang="zh-CN"/>
              <a:t>L2</a:t>
            </a:r>
            <a:r>
              <a:rPr lang="zh-CN" altLang="en-US"/>
              <a:t>中不存在该</a:t>
            </a:r>
            <a:r>
              <a:rPr lang="en-US" altLang="zh-CN"/>
              <a:t>L1</a:t>
            </a:r>
            <a:r>
              <a:rPr lang="zh-CN" altLang="en-US"/>
              <a:t>丢弃的块）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3</a:t>
            </a:r>
            <a:r>
              <a:rPr lang="zh-CN" altLang="en-US"/>
              <a:t>、如果在</a:t>
            </a:r>
            <a:r>
              <a:rPr lang="en-US" altLang="zh-CN"/>
              <a:t>L2</a:t>
            </a:r>
            <a:r>
              <a:rPr lang="zh-CN" altLang="en-US"/>
              <a:t>中没命中，则从</a:t>
            </a:r>
            <a:r>
              <a:rPr lang="en-US" altLang="zh-CN"/>
              <a:t>Memory</a:t>
            </a:r>
            <a:r>
              <a:rPr lang="zh-CN" altLang="en-US"/>
              <a:t>中调入对应的块到</a:t>
            </a:r>
            <a:r>
              <a:rPr lang="en-US" altLang="zh-CN"/>
              <a:t>L1,</a:t>
            </a:r>
            <a:r>
              <a:rPr lang="zh-CN" altLang="en-US"/>
              <a:t>同时，将</a:t>
            </a:r>
            <a:r>
              <a:rPr lang="en-US" altLang="zh-CN"/>
              <a:t>L2</a:t>
            </a:r>
            <a:r>
              <a:rPr lang="zh-CN" altLang="en-US"/>
              <a:t>中该对应块置为失效</a:t>
            </a:r>
            <a:r>
              <a:rPr lang="en-US" altLang="zh-CN"/>
              <a:t>(invalidated), </a:t>
            </a:r>
            <a:r>
              <a:rPr lang="zh-CN" altLang="en-US"/>
              <a:t>将</a:t>
            </a:r>
            <a:r>
              <a:rPr lang="en-US" altLang="zh-CN"/>
              <a:t>L1</a:t>
            </a:r>
            <a:r>
              <a:rPr lang="zh-CN" altLang="en-US"/>
              <a:t>中换出的块写到</a:t>
            </a:r>
            <a:r>
              <a:rPr lang="en-US" altLang="zh-CN"/>
              <a:t>L2</a:t>
            </a:r>
            <a:r>
              <a:rPr lang="zh-CN" altLang="en-US"/>
              <a:t>中（可能</a:t>
            </a:r>
            <a:r>
              <a:rPr lang="en-US" altLang="zh-CN"/>
              <a:t>L2</a:t>
            </a:r>
            <a:r>
              <a:rPr lang="zh-CN" altLang="en-US"/>
              <a:t>中不存在该</a:t>
            </a:r>
            <a:r>
              <a:rPr lang="en-US" altLang="zh-CN"/>
              <a:t>L1</a:t>
            </a:r>
            <a:r>
              <a:rPr lang="zh-CN" altLang="en-US"/>
              <a:t>丢弃的块）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无论是</a:t>
            </a:r>
            <a:r>
              <a:rPr lang="en-US" altLang="zh-CN"/>
              <a:t>inclusive </a:t>
            </a:r>
            <a:r>
              <a:rPr lang="zh-CN" altLang="en-US"/>
              <a:t>还是</a:t>
            </a:r>
            <a:r>
              <a:rPr lang="en-US" altLang="zh-CN"/>
              <a:t>exclusive</a:t>
            </a:r>
            <a:r>
              <a:rPr lang="zh-CN" altLang="en-US"/>
              <a:t>， 如果</a:t>
            </a:r>
            <a:r>
              <a:rPr lang="en-US" altLang="zh-CN"/>
              <a:t>L1</a:t>
            </a:r>
            <a:r>
              <a:rPr lang="zh-CN" altLang="en-US"/>
              <a:t>中被丢弃的块是脏块，则</a:t>
            </a:r>
            <a:r>
              <a:rPr lang="en-US" altLang="zh-CN"/>
              <a:t>L1</a:t>
            </a:r>
            <a:r>
              <a:rPr lang="zh-CN" altLang="en-US"/>
              <a:t>中被丢弃的块必须写入</a:t>
            </a:r>
            <a:r>
              <a:rPr lang="en-US" altLang="zh-CN"/>
              <a:t>L2</a:t>
            </a:r>
            <a:r>
              <a:rPr lang="zh-CN" altLang="en-US"/>
              <a:t>中。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945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4C00BFE7-AE8D-4770-84AB-7EAF06716489}" type="slidenum">
              <a:rPr lang="zh-CN" altLang="en-US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55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1955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3C47F02E-7D26-468C-BB79-9387E28882CE}" type="slidenum">
              <a:rPr lang="zh-CN" altLang="en-US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032FE1EF-A1AF-431D-AF5C-9ADA295A001D}" type="slidenum">
              <a:rPr lang="en-US" altLang="zh-CN"/>
              <a:t>45</a:t>
            </a:fld>
            <a:endParaRPr lang="en-US" altLang="zh-CN"/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F306AC4F-C698-40E6-9F14-5C281D8416BA}" type="slidenum">
              <a:rPr lang="en-US" altLang="zh-CN"/>
              <a:t>46</a:t>
            </a:fld>
            <a:endParaRPr lang="en-US" altLang="zh-CN"/>
          </a:p>
        </p:txBody>
      </p:sp>
      <p:sp>
        <p:nvSpPr>
          <p:cNvPr id="197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90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90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90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90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7DAC5CE-24CF-40FA-84C8-98909F2EE469}" type="slidenum">
              <a:rPr lang="en-US" altLang="zh-CN">
                <a:latin typeface="Times New Roman" panose="02020603050405020304" charset="0"/>
              </a:rPr>
              <a:t>49</a:t>
            </a:fld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237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7175" y="923925"/>
            <a:ext cx="4260850" cy="3195638"/>
          </a:xfrm>
          <a:solidFill>
            <a:srgbClr val="FFFFFF"/>
          </a:solidFill>
        </p:spPr>
      </p:sp>
      <p:sp>
        <p:nvSpPr>
          <p:cNvPr id="237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1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指令命中时间为1，失效率为1%,失效开销为50，取指令所占比例100/(100+30)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Load</a:t>
            </a:r>
            <a:r>
              <a:rPr lang="zh-CN" altLang="en-US"/>
              <a:t>和</a:t>
            </a:r>
            <a:r>
              <a:rPr lang="en-US" altLang="zh-CN"/>
              <a:t>store</a:t>
            </a:r>
            <a:r>
              <a:rPr lang="zh-CN" altLang="en-US"/>
              <a:t>操作失效率为10%,失效开销为50，取指令所占比例30/(100+30)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(1.5+.5)/(1.1+1.5+.5) = 65%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63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1863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5A62A2B2-4EDB-4723-BD74-FFA1983C1D3A}" type="slidenum">
              <a:rPr lang="zh-CN" altLang="en-US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73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en-US" altLang="zh-CN"/>
              <a:t>1/X=0.78  X=1.28  </a:t>
            </a:r>
            <a:endParaRPr lang="zh-CN" altLang="en-US"/>
          </a:p>
          <a:p>
            <a:r>
              <a:rPr lang="zh-CN" altLang="en-US"/>
              <a:t>假设：</a:t>
            </a:r>
            <a:r>
              <a:rPr lang="en-US" altLang="zh-CN"/>
              <a:t>28%</a:t>
            </a:r>
            <a:r>
              <a:rPr lang="zh-CN" altLang="en-US"/>
              <a:t>为数据传送类</a:t>
            </a:r>
            <a:r>
              <a:rPr lang="en-US" altLang="zh-CN"/>
              <a:t>instructions</a:t>
            </a:r>
          </a:p>
          <a:p>
            <a:r>
              <a:rPr lang="en-US" altLang="zh-CN"/>
              <a:t>Missrate for 16kB inst-cache  =  (3.82/1000)/1 = 0.4%</a:t>
            </a:r>
          </a:p>
          <a:p>
            <a:r>
              <a:rPr lang="en-US" altLang="zh-CN"/>
              <a:t>             16kb data-cache  =  (40.9/1000)/0.28 = 14%</a:t>
            </a:r>
          </a:p>
          <a:p>
            <a:r>
              <a:rPr lang="en-US" altLang="zh-CN"/>
              <a:t>Missrate for 32kb unified = (43.3/1000)/(1+.28) = 3.38%</a:t>
            </a:r>
            <a:endParaRPr lang="zh-CN" altLang="en-US"/>
          </a:p>
        </p:txBody>
      </p:sp>
      <p:sp>
        <p:nvSpPr>
          <p:cNvPr id="1873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E74AE8D-8DCD-4B2E-8031-E9348AEECEF0}" type="slidenum">
              <a:rPr lang="zh-CN" altLang="en-US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84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en-US" altLang="zh-CN"/>
              <a:t>(2)  </a:t>
            </a:r>
            <a:r>
              <a:rPr lang="zh-CN" altLang="en-US"/>
              <a:t>失效率 </a:t>
            </a:r>
            <a:r>
              <a:rPr lang="en-US" altLang="zh-CN"/>
              <a:t>= 30/(1000*1.5)= 2%</a:t>
            </a:r>
            <a:endParaRPr lang="zh-CN" altLang="en-US"/>
          </a:p>
        </p:txBody>
      </p:sp>
      <p:sp>
        <p:nvSpPr>
          <p:cNvPr id="1884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34EE01FF-704C-478E-BFA4-E8ED9209CAAA}" type="slidenum">
              <a:rPr lang="zh-CN" altLang="en-US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04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4CD1-1F45-48CF-8525-7A5891141F36}" type="datetime1">
              <a:rPr lang="en-US" altLang="zh-CN" smtClean="0"/>
              <a:t>4/11/2023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xhzhou@USTC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881" y="219937"/>
            <a:ext cx="4016375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C8F7F-AC24-4A0D-8521-13DE8088067D}" type="datetime1">
              <a:rPr lang="en-US" altLang="zh-CN" smtClean="0"/>
              <a:t>4/11/2023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xhzhou@USTC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30A0B-238C-4038-A05D-BC07442FC629}" type="datetime1">
              <a:rPr lang="en-US" altLang="zh-CN" smtClean="0"/>
              <a:t>4/11/2023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xhzhou@USTC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976313"/>
          </a:xfrm>
          <a:prstGeom prst="rect">
            <a:avLst/>
          </a:prstGeom>
          <a:gradFill rotWithShape="1">
            <a:gsLst>
              <a:gs pos="0">
                <a:srgbClr val="234B8D"/>
              </a:gs>
              <a:gs pos="100000">
                <a:srgbClr val="2F7AD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2094" y="147889"/>
            <a:ext cx="7654705" cy="784617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6220" y="1116330"/>
            <a:ext cx="8628380" cy="5311140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546215"/>
            <a:ext cx="2133600" cy="365125"/>
          </a:xfrm>
        </p:spPr>
        <p:txBody>
          <a:bodyPr/>
          <a:lstStyle/>
          <a:p>
            <a:fld id="{5A47E342-566D-4D2E-B025-45161A5A88C7}" type="datetime1">
              <a:rPr lang="en-US" altLang="zh-CN" smtClean="0"/>
              <a:t>4/11/2023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546215"/>
            <a:ext cx="2895600" cy="365125"/>
          </a:xfrm>
        </p:spPr>
        <p:txBody>
          <a:bodyPr/>
          <a:lstStyle/>
          <a:p>
            <a:r>
              <a:rPr lang="zh-CN" altLang="en-US"/>
              <a:t>xhzhou@USTC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546215"/>
            <a:ext cx="2133600" cy="365125"/>
          </a:xfrm>
        </p:spPr>
        <p:txBody>
          <a:bodyPr/>
          <a:lstStyle/>
          <a:p>
            <a:fld id="{8BD4F407-B401-4F27-B84C-F4D1FCFDF361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11" name="图片 7" descr="校徽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95" y="118124"/>
            <a:ext cx="766763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529705"/>
            <a:ext cx="2133600" cy="365125"/>
          </a:xfrm>
        </p:spPr>
        <p:txBody>
          <a:bodyPr/>
          <a:lstStyle/>
          <a:p>
            <a:fld id="{DF4EE00E-70AB-4AB8-9D23-E76FA8DC9000}" type="datetime1">
              <a:rPr lang="en-US" altLang="zh-CN" smtClean="0"/>
              <a:t>4/11/2023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529705"/>
            <a:ext cx="2895600" cy="365125"/>
          </a:xfrm>
        </p:spPr>
        <p:txBody>
          <a:bodyPr/>
          <a:lstStyle/>
          <a:p>
            <a:r>
              <a:rPr lang="zh-CN" altLang="en-US"/>
              <a:t>xhzhou@USTC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529705"/>
            <a:ext cx="2133600" cy="365125"/>
          </a:xfrm>
        </p:spPr>
        <p:txBody>
          <a:bodyPr/>
          <a:lstStyle/>
          <a:p>
            <a:fld id="{8BD4F407-B401-4F27-B84C-F4D1FCFDF3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62255" y="1249680"/>
            <a:ext cx="4233545" cy="5151120"/>
          </a:xfrm>
        </p:spPr>
        <p:txBody>
          <a:bodyPr/>
          <a:lstStyle>
            <a:lvl1pPr>
              <a:defRPr sz="2800">
                <a:latin typeface="+mj-ea"/>
                <a:ea typeface="+mj-ea"/>
              </a:defRPr>
            </a:lvl1pPr>
            <a:lvl2pPr>
              <a:defRPr sz="2400">
                <a:latin typeface="+mj-ea"/>
                <a:ea typeface="+mj-ea"/>
              </a:defRPr>
            </a:lvl2pPr>
            <a:lvl3pPr>
              <a:defRPr sz="2000">
                <a:latin typeface="+mj-ea"/>
                <a:ea typeface="+mj-ea"/>
              </a:defRPr>
            </a:lvl3pPr>
            <a:lvl4pPr>
              <a:defRPr sz="1800">
                <a:latin typeface="+mj-ea"/>
                <a:ea typeface="+mj-ea"/>
              </a:defRPr>
            </a:lvl4pPr>
            <a:lvl5pPr>
              <a:defRPr sz="1800">
                <a:latin typeface="+mj-ea"/>
                <a:ea typeface="+mj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67460"/>
            <a:ext cx="4225925" cy="5133340"/>
          </a:xfrm>
        </p:spPr>
        <p:txBody>
          <a:bodyPr/>
          <a:lstStyle>
            <a:lvl1pPr>
              <a:defRPr sz="2800">
                <a:latin typeface="+mj-ea"/>
                <a:ea typeface="+mj-ea"/>
              </a:defRPr>
            </a:lvl1pPr>
            <a:lvl2pPr>
              <a:defRPr sz="2400">
                <a:latin typeface="+mj-ea"/>
                <a:ea typeface="+mj-ea"/>
              </a:defRPr>
            </a:lvl2pPr>
            <a:lvl3pPr>
              <a:defRPr sz="2000">
                <a:latin typeface="+mj-ea"/>
                <a:ea typeface="+mj-ea"/>
              </a:defRPr>
            </a:lvl3pPr>
            <a:lvl4pPr>
              <a:defRPr sz="1800">
                <a:latin typeface="+mj-ea"/>
                <a:ea typeface="+mj-ea"/>
              </a:defRPr>
            </a:lvl4pPr>
            <a:lvl5pPr>
              <a:defRPr sz="1800">
                <a:latin typeface="+mj-ea"/>
                <a:ea typeface="+mj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546215"/>
            <a:ext cx="2133600" cy="365125"/>
          </a:xfrm>
        </p:spPr>
        <p:txBody>
          <a:bodyPr/>
          <a:lstStyle/>
          <a:p>
            <a:fld id="{42C77E4E-F783-44CF-86C9-855FDD16792D}" type="datetime1">
              <a:rPr lang="en-US" altLang="zh-CN" smtClean="0"/>
              <a:t>4/11/2023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546215"/>
            <a:ext cx="2895600" cy="365125"/>
          </a:xfrm>
        </p:spPr>
        <p:txBody>
          <a:bodyPr/>
          <a:lstStyle/>
          <a:p>
            <a:r>
              <a:rPr lang="zh-CN" altLang="en-US"/>
              <a:t>xhzhou@USTC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546215"/>
            <a:ext cx="2133600" cy="365125"/>
          </a:xfrm>
        </p:spPr>
        <p:txBody>
          <a:bodyPr/>
          <a:lstStyle/>
          <a:p>
            <a:fld id="{8BD4F407-B401-4F27-B84C-F4D1FCFDF3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365125"/>
          </a:xfrm>
        </p:spPr>
        <p:txBody>
          <a:bodyPr/>
          <a:lstStyle/>
          <a:p>
            <a:fld id="{E28872CF-6F86-4AF2-BF13-1D26378C2B9E}" type="datetime1">
              <a:rPr lang="en-US" altLang="zh-CN" smtClean="0"/>
              <a:t>4/11/2023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537960"/>
            <a:ext cx="2895600" cy="365125"/>
          </a:xfrm>
        </p:spPr>
        <p:txBody>
          <a:bodyPr/>
          <a:lstStyle/>
          <a:p>
            <a:r>
              <a:rPr lang="zh-CN" altLang="en-US"/>
              <a:t>xhzhou@USTC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537960"/>
            <a:ext cx="2133600" cy="365125"/>
          </a:xfrm>
        </p:spPr>
        <p:txBody>
          <a:bodyPr/>
          <a:lstStyle/>
          <a:p>
            <a:fld id="{8BD4F407-B401-4F27-B84C-F4D1FCFDF3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0231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529705"/>
            <a:ext cx="2133600" cy="365125"/>
          </a:xfrm>
        </p:spPr>
        <p:txBody>
          <a:bodyPr/>
          <a:lstStyle/>
          <a:p>
            <a:fld id="{81C42A3F-B839-4137-B911-D376D5B90DF1}" type="datetime1">
              <a:rPr lang="en-US" altLang="zh-CN" smtClean="0"/>
              <a:t>4/11/2023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529705"/>
            <a:ext cx="2895600" cy="365125"/>
          </a:xfrm>
        </p:spPr>
        <p:txBody>
          <a:bodyPr/>
          <a:lstStyle/>
          <a:p>
            <a:r>
              <a:rPr lang="zh-CN" altLang="en-US"/>
              <a:t>xhzhou@USTC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529705"/>
            <a:ext cx="2133600" cy="365125"/>
          </a:xfrm>
        </p:spPr>
        <p:txBody>
          <a:bodyPr/>
          <a:lstStyle/>
          <a:p>
            <a:fld id="{8BD4F407-B401-4F27-B84C-F4D1FCFDF3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365125"/>
          </a:xfrm>
        </p:spPr>
        <p:txBody>
          <a:bodyPr/>
          <a:lstStyle/>
          <a:p>
            <a:fld id="{3791D20A-3770-413B-A73B-C1FC4F06EF09}" type="datetime1">
              <a:rPr lang="en-US" altLang="zh-CN" smtClean="0"/>
              <a:t>4/11/2023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537960"/>
            <a:ext cx="2895600" cy="365125"/>
          </a:xfrm>
        </p:spPr>
        <p:txBody>
          <a:bodyPr/>
          <a:lstStyle/>
          <a:p>
            <a:r>
              <a:rPr lang="zh-CN" altLang="en-US"/>
              <a:t>xhzhou@USTC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537960"/>
            <a:ext cx="2133600" cy="365125"/>
          </a:xfrm>
        </p:spPr>
        <p:txBody>
          <a:bodyPr/>
          <a:lstStyle/>
          <a:p>
            <a:fld id="{8BD4F407-B401-4F27-B84C-F4D1FCFDF36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881" y="319520"/>
            <a:ext cx="4016375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75307" y="144855"/>
            <a:ext cx="3008313" cy="814812"/>
          </a:xfrm>
        </p:spPr>
        <p:txBody>
          <a:bodyPr anchor="b"/>
          <a:lstStyle>
            <a:lvl1pPr algn="l">
              <a:defRPr sz="2000" b="1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+mj-ea"/>
                <a:ea typeface="+mj-ea"/>
              </a:defRPr>
            </a:lvl1pPr>
            <a:lvl2pPr>
              <a:defRPr sz="2800">
                <a:latin typeface="+mj-ea"/>
                <a:ea typeface="+mj-ea"/>
              </a:defRPr>
            </a:lvl2pPr>
            <a:lvl3pPr>
              <a:defRPr sz="2400">
                <a:latin typeface="+mj-ea"/>
                <a:ea typeface="+mj-ea"/>
              </a:defRPr>
            </a:lvl3pPr>
            <a:lvl4pPr>
              <a:defRPr sz="2000">
                <a:latin typeface="+mj-ea"/>
                <a:ea typeface="+mj-ea"/>
              </a:defRPr>
            </a:lvl4pPr>
            <a:lvl5pPr>
              <a:defRPr sz="2000">
                <a:latin typeface="+mj-ea"/>
                <a:ea typeface="+mj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043A-B58A-4113-BC72-7F10910BE466}" type="datetime1">
              <a:rPr lang="en-US" altLang="zh-CN" smtClean="0"/>
              <a:t>4/11/2023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xhzhou@USTC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995881"/>
            <a:ext cx="5486400" cy="37316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D38A-D473-4C67-A147-B7828B49CCB5}" type="datetime1">
              <a:rPr lang="en-US" altLang="zh-CN" smtClean="0"/>
              <a:t>4/11/2023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xhzhou@USTC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0" y="-27159"/>
            <a:ext cx="9144000" cy="976313"/>
          </a:xfrm>
          <a:prstGeom prst="rect">
            <a:avLst/>
          </a:prstGeom>
          <a:gradFill rotWithShape="1">
            <a:gsLst>
              <a:gs pos="0">
                <a:srgbClr val="234B8D"/>
              </a:gs>
              <a:gs pos="100000">
                <a:srgbClr val="2F7AD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74133" y="175056"/>
            <a:ext cx="8238067" cy="703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58432"/>
            <a:ext cx="8229600" cy="5051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5518A52B-0423-4300-A85D-FEFAB192E2E3}" type="datetime1">
              <a:rPr lang="en-US" altLang="zh-CN" smtClean="0"/>
              <a:t>4/11/2023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xhzhou@USTC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8BD4F407-B401-4F27-B84C-F4D1FCFDF361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9" name="图片 7" descr="校徽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95" y="109071"/>
            <a:ext cx="766763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xhzhou@ustc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tags" Target="../tags/tag9.xml"/><Relationship Id="rId7" Type="http://schemas.openxmlformats.org/officeDocument/2006/relationships/diagramData" Target="../diagrams/data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7.xml"/><Relationship Id="rId11" Type="http://schemas.microsoft.com/office/2007/relationships/diagramDrawing" Target="../diagrams/drawing2.xml"/><Relationship Id="rId5" Type="http://schemas.openxmlformats.org/officeDocument/2006/relationships/tags" Target="../tags/tag11.xml"/><Relationship Id="rId10" Type="http://schemas.openxmlformats.org/officeDocument/2006/relationships/diagramColors" Target="../diagrams/colors2.xml"/><Relationship Id="rId4" Type="http://schemas.openxmlformats.org/officeDocument/2006/relationships/tags" Target="../tags/tag10.xml"/><Relationship Id="rId9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7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tags" Target="../tags/tag20.xml"/><Relationship Id="rId7" Type="http://schemas.openxmlformats.org/officeDocument/2006/relationships/diagramData" Target="../diagrams/data3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Layout" Target="../slideLayouts/slideLayout7.xml"/><Relationship Id="rId11" Type="http://schemas.microsoft.com/office/2007/relationships/diagramDrawing" Target="../diagrams/drawing3.xml"/><Relationship Id="rId5" Type="http://schemas.openxmlformats.org/officeDocument/2006/relationships/tags" Target="../tags/tag22.xml"/><Relationship Id="rId10" Type="http://schemas.openxmlformats.org/officeDocument/2006/relationships/diagramColors" Target="../diagrams/colors3.xml"/><Relationship Id="rId4" Type="http://schemas.openxmlformats.org/officeDocument/2006/relationships/tags" Target="../tags/tag21.xml"/><Relationship Id="rId9" Type="http://schemas.openxmlformats.org/officeDocument/2006/relationships/diagramQuickStyle" Target="../diagrams/quickStyle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tags" Target="../tags/tag4.xml"/><Relationship Id="rId7" Type="http://schemas.openxmlformats.org/officeDocument/2006/relationships/diagramData" Target="../diagrams/data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7.xml"/><Relationship Id="rId11" Type="http://schemas.microsoft.com/office/2007/relationships/diagramDrawing" Target="../diagrams/drawing1.xml"/><Relationship Id="rId5" Type="http://schemas.openxmlformats.org/officeDocument/2006/relationships/tags" Target="../tags/tag6.xml"/><Relationship Id="rId10" Type="http://schemas.openxmlformats.org/officeDocument/2006/relationships/diagramColors" Target="../diagrams/colors1.xml"/><Relationship Id="rId4" Type="http://schemas.openxmlformats.org/officeDocument/2006/relationships/tags" Target="../tags/tag5.xml"/><Relationship Id="rId9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tags" Target="../tags/tag25.xml"/><Relationship Id="rId7" Type="http://schemas.openxmlformats.org/officeDocument/2006/relationships/diagramData" Target="../diagrams/data4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slideLayout" Target="../slideLayouts/slideLayout7.xml"/><Relationship Id="rId11" Type="http://schemas.microsoft.com/office/2007/relationships/diagramDrawing" Target="../diagrams/drawing4.xml"/><Relationship Id="rId5" Type="http://schemas.openxmlformats.org/officeDocument/2006/relationships/tags" Target="../tags/tag27.xml"/><Relationship Id="rId10" Type="http://schemas.openxmlformats.org/officeDocument/2006/relationships/diagramColors" Target="../diagrams/colors4.xml"/><Relationship Id="rId4" Type="http://schemas.openxmlformats.org/officeDocument/2006/relationships/tags" Target="../tags/tag26.xml"/><Relationship Id="rId9" Type="http://schemas.openxmlformats.org/officeDocument/2006/relationships/diagramQuickStyle" Target="../diagrams/quickStyle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计算机体系结构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endParaRPr lang="zh-CN" altLang="en-US"/>
          </a:p>
          <a:p>
            <a:r>
              <a:rPr lang="zh-CN" altLang="en-US"/>
              <a:t>周学海</a:t>
            </a:r>
          </a:p>
          <a:p>
            <a:r>
              <a:rPr lang="en-US" altLang="zh-CN">
                <a:hlinkClick r:id="rId3"/>
              </a:rPr>
              <a:t>xhzhou@ustc.edu.cn</a:t>
            </a:r>
            <a:endParaRPr lang="en-US" altLang="zh-CN"/>
          </a:p>
          <a:p>
            <a:r>
              <a:rPr lang="en-US" altLang="zh-CN"/>
              <a:t>0551-63492149</a:t>
            </a:r>
          </a:p>
          <a:p>
            <a:r>
              <a:rPr lang="zh-CN" altLang="en-US"/>
              <a:t>中国科学技术大学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考虑不同组织结构的</a:t>
            </a:r>
            <a:r>
              <a:rPr lang="en-US" altLang="zh-CN"/>
              <a:t>Cache</a:t>
            </a:r>
            <a:r>
              <a:rPr lang="zh-CN" altLang="en-US"/>
              <a:t>对性能的影响</a:t>
            </a:r>
            <a:r>
              <a:rPr lang="en-US" altLang="zh-CN"/>
              <a:t>: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altLang="zh-CN" dirty="0"/>
              <a:t>B-19</a:t>
            </a:r>
            <a:r>
              <a:rPr lang="zh-CN" altLang="en-US" dirty="0"/>
              <a:t>例题：直接映像</a:t>
            </a:r>
            <a:r>
              <a:rPr lang="en-US" altLang="zh-CN" dirty="0"/>
              <a:t>Cache </a:t>
            </a:r>
            <a:r>
              <a:rPr lang="zh-CN" altLang="en-US" dirty="0"/>
              <a:t>和两路组相联</a:t>
            </a:r>
            <a:r>
              <a:rPr lang="en-US" altLang="zh-CN" dirty="0"/>
              <a:t>Cache</a:t>
            </a:r>
            <a:r>
              <a:rPr lang="zh-CN" altLang="en-US" dirty="0"/>
              <a:t>，试问他们对</a:t>
            </a:r>
            <a:r>
              <a:rPr lang="en-US" altLang="zh-CN" dirty="0"/>
              <a:t>CPU</a:t>
            </a:r>
            <a:r>
              <a:rPr lang="zh-CN" altLang="en-US" dirty="0"/>
              <a:t>性能的影响？先求平均访存时间，然后再计算</a:t>
            </a:r>
            <a:r>
              <a:rPr lang="en-US" altLang="zh-CN" dirty="0"/>
              <a:t>CPU</a:t>
            </a:r>
            <a:r>
              <a:rPr lang="zh-CN" altLang="en-US" dirty="0"/>
              <a:t>性能。分析时请用以下假设：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）理想</a:t>
            </a:r>
            <a:r>
              <a:rPr lang="en-US" altLang="zh-CN" dirty="0"/>
              <a:t>Cache(</a:t>
            </a:r>
            <a:r>
              <a:rPr lang="zh-CN" altLang="en-US" dirty="0"/>
              <a:t>命中率为</a:t>
            </a:r>
            <a:r>
              <a:rPr lang="en-US" altLang="zh-CN" dirty="0"/>
              <a:t>100%</a:t>
            </a:r>
            <a:r>
              <a:rPr lang="zh-CN" altLang="en-US" dirty="0"/>
              <a:t>）情况下</a:t>
            </a:r>
            <a:r>
              <a:rPr lang="en-US" altLang="zh-CN" dirty="0"/>
              <a:t>CPI </a:t>
            </a:r>
            <a:r>
              <a:rPr lang="zh-CN" altLang="en-US" dirty="0"/>
              <a:t>为</a:t>
            </a:r>
            <a:r>
              <a:rPr lang="en-US" altLang="zh-CN" dirty="0"/>
              <a:t>1.0</a:t>
            </a:r>
            <a:r>
              <a:rPr lang="zh-CN" altLang="en-US" dirty="0"/>
              <a:t>，时钟周期为</a:t>
            </a:r>
            <a:r>
              <a:rPr lang="en-US" altLang="zh-CN" dirty="0"/>
              <a:t>0.35ns</a:t>
            </a:r>
            <a:r>
              <a:rPr lang="zh-CN" altLang="en-US" dirty="0"/>
              <a:t>，平均每条指令访存</a:t>
            </a:r>
            <a:r>
              <a:rPr lang="en-US" altLang="zh-CN" dirty="0"/>
              <a:t>1.4</a:t>
            </a:r>
            <a:r>
              <a:rPr lang="zh-CN" altLang="en-US" dirty="0"/>
              <a:t>次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）两种</a:t>
            </a:r>
            <a:r>
              <a:rPr lang="en-US" altLang="zh-CN" dirty="0"/>
              <a:t>Cache</a:t>
            </a:r>
            <a:r>
              <a:rPr lang="zh-CN" altLang="en-US" dirty="0"/>
              <a:t>容量均为</a:t>
            </a:r>
            <a:r>
              <a:rPr lang="en-US" altLang="zh-CN" dirty="0"/>
              <a:t>128KB</a:t>
            </a:r>
            <a:r>
              <a:rPr lang="zh-CN" altLang="en-US" dirty="0"/>
              <a:t>，块大小都是</a:t>
            </a:r>
            <a:r>
              <a:rPr lang="en-US" altLang="zh-CN" dirty="0"/>
              <a:t>64B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）采用组相联时，由于多路选择器的存在，时钟周期增加到原来的</a:t>
            </a:r>
            <a:r>
              <a:rPr lang="en-US" altLang="zh-CN" dirty="0"/>
              <a:t>1.35</a:t>
            </a:r>
            <a:r>
              <a:rPr lang="zh-CN" altLang="en-US" dirty="0"/>
              <a:t>倍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）两种结构的失效开销都是</a:t>
            </a:r>
            <a:r>
              <a:rPr lang="en-US" altLang="zh-CN" dirty="0"/>
              <a:t>70ns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）命中时间为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cycle</a:t>
            </a:r>
            <a:r>
              <a:rPr lang="zh-CN" altLang="en-US" dirty="0"/>
              <a:t>，</a:t>
            </a:r>
            <a:r>
              <a:rPr lang="en-US" altLang="zh-CN" dirty="0"/>
              <a:t>128KB</a:t>
            </a:r>
            <a:r>
              <a:rPr lang="zh-CN" altLang="en-US" dirty="0"/>
              <a:t>直接映像</a:t>
            </a:r>
            <a:r>
              <a:rPr lang="en-US" altLang="zh-CN" dirty="0"/>
              <a:t>Cache</a:t>
            </a:r>
            <a:r>
              <a:rPr lang="zh-CN" altLang="en-US" dirty="0"/>
              <a:t>的失效率为</a:t>
            </a:r>
            <a:r>
              <a:rPr lang="en-US" altLang="zh-CN" dirty="0"/>
              <a:t>2.1%, </a:t>
            </a:r>
            <a:r>
              <a:rPr lang="zh-CN" altLang="en-US" dirty="0"/>
              <a:t>相同容量的两路组相联</a:t>
            </a:r>
            <a:r>
              <a:rPr lang="en-US" altLang="zh-CN" dirty="0"/>
              <a:t>Cache </a:t>
            </a:r>
            <a:r>
              <a:rPr lang="zh-CN" altLang="en-US" dirty="0"/>
              <a:t>的失效率为</a:t>
            </a:r>
            <a:r>
              <a:rPr lang="en-US" altLang="zh-CN" dirty="0"/>
              <a:t>1.9%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E342-566D-4D2E-B025-45161A5A88C7}" type="datetime1">
              <a:rPr lang="en-US" altLang="zh-CN" smtClean="0"/>
              <a:t>4/11/2023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xhzhou@USTC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b="1"/>
              <a:t>失效开销与</a:t>
            </a:r>
            <a:r>
              <a:rPr lang="en-US" altLang="zh-CN" sz="3200" b="1"/>
              <a:t>Out-of-Order</a:t>
            </a:r>
            <a:r>
              <a:rPr lang="zh-CN" altLang="en-US" sz="3200" b="1"/>
              <a:t>执行的处理器</a:t>
            </a:r>
          </a:p>
        </p:txBody>
      </p:sp>
      <p:sp>
        <p:nvSpPr>
          <p:cNvPr id="2052" name="内容占位符 4"/>
          <p:cNvSpPr>
            <a:spLocks noGrp="1"/>
          </p:cNvSpPr>
          <p:nvPr>
            <p:ph idx="1"/>
          </p:nvPr>
        </p:nvSpPr>
        <p:spPr>
          <a:xfrm>
            <a:off x="457200" y="2610196"/>
            <a:ext cx="8229600" cy="3533814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/>
              <a:t>需要确定两个参数</a:t>
            </a:r>
            <a:r>
              <a:rPr lang="en-US" altLang="zh-CN" dirty="0"/>
              <a:t>：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n-US" altLang="zh-CN" dirty="0"/>
              <a:t>Length of memory latency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n-US" altLang="zh-CN" dirty="0"/>
              <a:t>Length of latency overlap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/>
              <a:t>例如：在 前面的例子中，若假设允许处理器乱序执行，则对于直接映射方式，假设30%的失效开销可以覆盖（</a:t>
            </a:r>
            <a:r>
              <a:rPr lang="en-US" altLang="zh-CN" dirty="0"/>
              <a:t>overlap)，</a:t>
            </a:r>
            <a:r>
              <a:rPr lang="zh-CN" altLang="en-US" dirty="0"/>
              <a:t>那么原来的70</a:t>
            </a:r>
            <a:r>
              <a:rPr lang="en-US" altLang="zh-CN" dirty="0"/>
              <a:t>ns</a:t>
            </a:r>
            <a:r>
              <a:rPr lang="zh-CN" altLang="en-US" dirty="0"/>
              <a:t>失效开销就变为49</a:t>
            </a:r>
            <a:r>
              <a:rPr lang="en-US" altLang="zh-CN" dirty="0"/>
              <a:t>ns.</a:t>
            </a:r>
          </a:p>
          <a:p>
            <a:pPr eaLnBrk="1" hangingPunct="1">
              <a:lnSpc>
                <a:spcPct val="120000"/>
              </a:lnSpc>
            </a:pPr>
            <a:endParaRPr lang="zh-CN" altLang="en-US" dirty="0"/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190500" y="1254125"/>
          <a:ext cx="876300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1" name="Equation" r:id="rId3" imgW="5054600" imgH="393700" progId="Equation.3">
                  <p:embed/>
                </p:oleObj>
              </mc:Choice>
              <mc:Fallback>
                <p:oleObj name="Equation" r:id="rId3" imgW="5054600" imgH="393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" y="1254125"/>
                        <a:ext cx="8763000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E342-566D-4D2E-B025-45161A5A88C7}" type="datetime1">
              <a:rPr lang="en-US" altLang="zh-CN" smtClean="0"/>
              <a:t>4/11/2023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xhzhou@USTC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Summary of performance equations in this chapter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95" y="972185"/>
            <a:ext cx="8456930" cy="545465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42A3F-B839-4137-B911-D376D5B90DF1}" type="datetime1">
              <a:rPr lang="en-US" altLang="zh-CN" smtClean="0"/>
              <a:t>4/11/2023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xhzhou@USTC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改进</a:t>
            </a:r>
            <a:r>
              <a:rPr lang="en-US" altLang="zh-CN"/>
              <a:t>Cache </a:t>
            </a:r>
            <a:r>
              <a:rPr lang="zh-CN" altLang="en-US"/>
              <a:t>性能的方法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258432"/>
            <a:ext cx="8611985" cy="5051833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平均访存时间＝命中时间＋失效率×失效开销</a:t>
            </a:r>
            <a:endParaRPr lang="zh-CN" altLang="en-US" dirty="0"/>
          </a:p>
          <a:p>
            <a:r>
              <a:rPr lang="zh-CN" altLang="en-US" dirty="0"/>
              <a:t>基本途径</a:t>
            </a:r>
          </a:p>
          <a:p>
            <a:pPr lvl="1"/>
            <a:r>
              <a:rPr lang="zh-CN" altLang="en-US" dirty="0"/>
              <a:t>降低失效率</a:t>
            </a:r>
          </a:p>
          <a:p>
            <a:pPr lvl="1"/>
            <a:r>
              <a:rPr lang="zh-CN" altLang="en-US" dirty="0"/>
              <a:t>减少失效开销</a:t>
            </a:r>
          </a:p>
          <a:p>
            <a:pPr lvl="1"/>
            <a:r>
              <a:rPr lang="zh-CN" altLang="en-US" dirty="0"/>
              <a:t>缩短命中时间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E342-566D-4D2E-B025-45161A5A88C7}" type="datetime1">
              <a:rPr lang="en-US" altLang="zh-CN" smtClean="0"/>
              <a:t>4/11/2023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xhzhou@USTC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Cache</a:t>
            </a:r>
            <a:r>
              <a:rPr lang="zh-CN" altLang="en-US" dirty="0"/>
              <a:t>基本优化方法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降低失效率</a:t>
            </a:r>
            <a:endParaRPr lang="en-US" altLang="zh-CN"/>
          </a:p>
          <a:p>
            <a:pPr lvl="1"/>
            <a:r>
              <a:rPr lang="en-US" altLang="zh-CN"/>
              <a:t>1</a:t>
            </a:r>
            <a:r>
              <a:rPr lang="zh-CN" altLang="en-US"/>
              <a:t>、增加</a:t>
            </a:r>
            <a:r>
              <a:rPr lang="en-US" altLang="zh-CN"/>
              <a:t>Cache</a:t>
            </a:r>
            <a:r>
              <a:rPr lang="zh-CN" altLang="en-US"/>
              <a:t>块的大小</a:t>
            </a:r>
            <a:endParaRPr lang="en-US" altLang="zh-CN"/>
          </a:p>
          <a:p>
            <a:pPr lvl="1"/>
            <a:r>
              <a:rPr lang="en-US" altLang="zh-CN"/>
              <a:t>2</a:t>
            </a:r>
            <a:r>
              <a:rPr lang="zh-CN" altLang="en-US"/>
              <a:t>、增大</a:t>
            </a:r>
            <a:r>
              <a:rPr lang="en-US" altLang="zh-CN"/>
              <a:t>Cache</a:t>
            </a:r>
            <a:r>
              <a:rPr lang="zh-CN" altLang="en-US"/>
              <a:t>容量</a:t>
            </a:r>
            <a:endParaRPr lang="en-US" altLang="zh-CN"/>
          </a:p>
          <a:p>
            <a:pPr lvl="1"/>
            <a:r>
              <a:rPr lang="en-US" altLang="zh-CN"/>
              <a:t>3</a:t>
            </a:r>
            <a:r>
              <a:rPr lang="zh-CN" altLang="en-US"/>
              <a:t>、提高相联度</a:t>
            </a:r>
          </a:p>
          <a:p>
            <a:r>
              <a:rPr lang="zh-CN" altLang="en-US"/>
              <a:t>减少失效开销</a:t>
            </a:r>
            <a:endParaRPr lang="en-US" altLang="zh-CN"/>
          </a:p>
          <a:p>
            <a:pPr lvl="1"/>
            <a:r>
              <a:rPr lang="en-US" altLang="zh-CN"/>
              <a:t>4</a:t>
            </a:r>
            <a:r>
              <a:rPr lang="zh-CN" altLang="en-US"/>
              <a:t>、多级</a:t>
            </a:r>
            <a:r>
              <a:rPr lang="en-US" altLang="zh-CN"/>
              <a:t>Cache</a:t>
            </a:r>
          </a:p>
          <a:p>
            <a:pPr lvl="1"/>
            <a:r>
              <a:rPr lang="en-US" altLang="zh-CN"/>
              <a:t>5</a:t>
            </a:r>
            <a:r>
              <a:rPr lang="zh-CN" altLang="en-US"/>
              <a:t>、使读失效优先于写失效</a:t>
            </a:r>
          </a:p>
          <a:p>
            <a:r>
              <a:rPr lang="zh-CN" altLang="en-US"/>
              <a:t>缩短命中时间</a:t>
            </a:r>
            <a:endParaRPr lang="en-US" altLang="zh-CN"/>
          </a:p>
          <a:p>
            <a:pPr lvl="1"/>
            <a:r>
              <a:rPr lang="en-US" altLang="zh-CN"/>
              <a:t>6</a:t>
            </a:r>
            <a:r>
              <a:rPr lang="zh-CN" altLang="en-US"/>
              <a:t>、避免在索引缓存期间进行地址转换</a:t>
            </a:r>
            <a:endParaRPr lang="en-US" altLang="zh-CN"/>
          </a:p>
          <a:p>
            <a:pPr lvl="1"/>
            <a:endParaRPr lang="en-US" altLang="zh-CN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E342-566D-4D2E-B025-45161A5A88C7}" type="datetime1">
              <a:rPr lang="en-US" altLang="zh-CN" smtClean="0"/>
              <a:t>4/11/2023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xhzhou@USTC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2"/>
            </p:custDataLst>
          </p:nvPr>
        </p:nvCxnSpPr>
        <p:spPr>
          <a:xfrm>
            <a:off x="1977404" y="1198339"/>
            <a:ext cx="5762948" cy="0"/>
          </a:xfrm>
          <a:prstGeom prst="line">
            <a:avLst/>
          </a:prstGeom>
          <a:ln w="38100">
            <a:solidFill>
              <a:srgbClr val="0074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1977404" y="2646139"/>
            <a:ext cx="5762948" cy="0"/>
          </a:xfrm>
          <a:prstGeom prst="line">
            <a:avLst/>
          </a:prstGeom>
          <a:ln w="38100">
            <a:solidFill>
              <a:srgbClr val="0074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1977390" y="1374775"/>
            <a:ext cx="1514475" cy="1096645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spc="-375" dirty="0">
                <a:solidFill>
                  <a:srgbClr val="0074C1"/>
                </a:solidFill>
              </a:rPr>
              <a:t>4.2</a:t>
            </a:r>
          </a:p>
        </p:txBody>
      </p:sp>
      <p:sp>
        <p:nvSpPr>
          <p:cNvPr id="2053" name="文本框 8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491880" y="1198339"/>
            <a:ext cx="4464496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defRPr/>
            </a:pPr>
            <a:r>
              <a:rPr lang="en-US" altLang="zh-CN" sz="33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Cache </a:t>
            </a:r>
            <a:r>
              <a:rPr lang="zh-CN" altLang="en-US" sz="33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基本优化方法</a:t>
            </a:r>
          </a:p>
        </p:txBody>
      </p:sp>
      <p:graphicFrame>
        <p:nvGraphicFramePr>
          <p:cNvPr id="5" name="图示 4"/>
          <p:cNvGraphicFramePr/>
          <p:nvPr/>
        </p:nvGraphicFramePr>
        <p:xfrm>
          <a:off x="168910" y="3014980"/>
          <a:ext cx="8805545" cy="1491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121410" y="4942840"/>
            <a:ext cx="725424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平均访存时间＝命中时间＋</a:t>
            </a:r>
            <a:r>
              <a: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失效率</a:t>
            </a:r>
            <a:r>
              <a:rPr lang="zh-CN" alt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×失效开销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1D20A-3770-413B-A73B-C1FC4F06EF09}" type="datetime1">
              <a:rPr lang="en-US" altLang="zh-CN" smtClean="0"/>
              <a:t>4/11/2023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xhzhou@USTC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降低失效率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Cache</a:t>
            </a:r>
            <a:r>
              <a:rPr lang="zh-CN" altLang="en-US" dirty="0"/>
              <a:t>失效的原因 可分为三类  3</a:t>
            </a:r>
            <a:r>
              <a:rPr lang="en-US" altLang="zh-CN" dirty="0"/>
              <a:t>C </a:t>
            </a:r>
            <a:r>
              <a:rPr lang="zh-CN" altLang="en-US" dirty="0"/>
              <a:t>（</a:t>
            </a:r>
            <a:r>
              <a:rPr lang="en-US" altLang="zh-CN" dirty="0"/>
              <a:t>+ Coherence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强制性失效 (</a:t>
            </a:r>
            <a:r>
              <a:rPr lang="en-US" altLang="zh-CN" dirty="0"/>
              <a:t>Compulsory)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第一次访问某一块，只能从下一级</a:t>
            </a:r>
            <a:r>
              <a:rPr lang="en-US" altLang="zh-CN" dirty="0"/>
              <a:t>Load，</a:t>
            </a:r>
            <a:r>
              <a:rPr lang="zh-CN" altLang="en-US" dirty="0"/>
              <a:t>也称为冷启动或首次访问失效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容量失效（</a:t>
            </a:r>
            <a:r>
              <a:rPr lang="en-US" altLang="zh-CN" dirty="0"/>
              <a:t>Capacity)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如果程序执行时，所需块由于容量不足，不能全部调入</a:t>
            </a:r>
            <a:r>
              <a:rPr lang="en-US" altLang="zh-CN" dirty="0"/>
              <a:t>Cache，</a:t>
            </a:r>
            <a:r>
              <a:rPr lang="zh-CN" altLang="en-US" dirty="0"/>
              <a:t> 则当某些块被替换后，若又重新被访问，就会发生失效。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可能会发生“抖动”现象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冲突失效（</a:t>
            </a:r>
            <a:r>
              <a:rPr lang="en-US" altLang="zh-CN" dirty="0"/>
              <a:t>Conflict (collision))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组相联和直接相联的副作用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若太多的块映像到同一组（块）中，则会出现该组中某个块被别的块替换（即使别的组或块有空闲位置)，然后又被重新访问的情况，这就属于冲突失效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E342-566D-4D2E-B025-45161A5A88C7}" type="datetime1">
              <a:rPr lang="en-US" altLang="zh-CN" smtClean="0"/>
              <a:t>4/11/2023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xhzhou@USTC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/>
              <a:t>各种类型的失效率</a:t>
            </a:r>
          </a:p>
        </p:txBody>
      </p:sp>
      <p:pic>
        <p:nvPicPr>
          <p:cNvPr id="60422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1092200"/>
            <a:ext cx="8699500" cy="5072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3997960" y="1744345"/>
            <a:ext cx="4456430" cy="368300"/>
          </a:xfrm>
          <a:prstGeom prst="rect">
            <a:avLst/>
          </a:prstGeom>
          <a:noFill/>
          <a:ln w="5715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1457325" y="1273810"/>
            <a:ext cx="2766060" cy="36830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4302125" y="2326005"/>
            <a:ext cx="2343150" cy="36830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4880610" y="3251200"/>
            <a:ext cx="2187575" cy="36830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42A3F-B839-4137-B911-D376D5B90DF1}" type="datetime1">
              <a:rPr lang="en-US" altLang="zh-CN" smtClean="0"/>
              <a:t>4/11/2023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xhzhou@USTC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从统计规律中得到的一些结果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dirty="0"/>
              <a:t>失效与</a:t>
            </a:r>
            <a:r>
              <a:rPr lang="en-US" altLang="zh-CN" dirty="0"/>
              <a:t>Cache</a:t>
            </a:r>
            <a:r>
              <a:rPr lang="zh-CN" altLang="en-US" dirty="0"/>
              <a:t>结构的关系</a:t>
            </a:r>
          </a:p>
          <a:p>
            <a:pPr lvl="1" eaLnBrk="1" hangingPunct="1">
              <a:defRPr/>
            </a:pPr>
            <a:r>
              <a:rPr lang="zh-CN" altLang="en-US" dirty="0">
                <a:solidFill>
                  <a:srgbClr val="FF0000"/>
                </a:solidFill>
              </a:rPr>
              <a:t>相联度</a:t>
            </a:r>
            <a:r>
              <a:rPr lang="zh-CN" altLang="en-US" dirty="0"/>
              <a:t>越高，冲突失效就越小</a:t>
            </a:r>
          </a:p>
          <a:p>
            <a:pPr lvl="1" eaLnBrk="1" hangingPunct="1">
              <a:defRPr/>
            </a:pPr>
            <a:r>
              <a:rPr lang="zh-CN" altLang="en-US" dirty="0"/>
              <a:t>强制性失效和容量失效不受</a:t>
            </a:r>
            <a:r>
              <a:rPr lang="zh-CN" altLang="en-US" dirty="0">
                <a:solidFill>
                  <a:srgbClr val="FF0000"/>
                </a:solidFill>
              </a:rPr>
              <a:t>相联度</a:t>
            </a:r>
            <a:r>
              <a:rPr lang="zh-CN" altLang="en-US" dirty="0"/>
              <a:t>的影响</a:t>
            </a:r>
          </a:p>
          <a:p>
            <a:pPr lvl="1" eaLnBrk="1" hangingPunct="1">
              <a:defRPr/>
            </a:pPr>
            <a:r>
              <a:rPr lang="zh-CN" altLang="en-US" dirty="0"/>
              <a:t>强制性失效不受</a:t>
            </a:r>
            <a:r>
              <a:rPr lang="en-US" altLang="zh-CN" dirty="0"/>
              <a:t>Cache</a:t>
            </a:r>
            <a:r>
              <a:rPr lang="zh-CN" altLang="en-US" dirty="0">
                <a:solidFill>
                  <a:srgbClr val="FF0000"/>
                </a:solidFill>
              </a:rPr>
              <a:t>容量</a:t>
            </a:r>
            <a:r>
              <a:rPr lang="zh-CN" altLang="en-US" dirty="0"/>
              <a:t>的影响</a:t>
            </a:r>
          </a:p>
          <a:p>
            <a:pPr lvl="1" eaLnBrk="1" hangingPunct="1">
              <a:defRPr/>
            </a:pPr>
            <a:r>
              <a:rPr lang="zh-CN" altLang="en-US" dirty="0"/>
              <a:t>容量失效随着</a:t>
            </a:r>
            <a:r>
              <a:rPr lang="zh-CN" altLang="en-US" dirty="0">
                <a:solidFill>
                  <a:srgbClr val="FF0000"/>
                </a:solidFill>
              </a:rPr>
              <a:t>容量</a:t>
            </a:r>
            <a:r>
              <a:rPr lang="zh-CN" altLang="en-US" dirty="0"/>
              <a:t>的增加而减少</a:t>
            </a:r>
          </a:p>
          <a:p>
            <a:pPr eaLnBrk="1" hangingPunct="1">
              <a:defRPr/>
            </a:pPr>
            <a:r>
              <a:rPr lang="zh-CN" altLang="en-US" dirty="0">
                <a:solidFill>
                  <a:srgbClr val="FF0000"/>
                </a:solidFill>
              </a:rPr>
              <a:t>符合2:1</a:t>
            </a:r>
            <a:r>
              <a:rPr lang="en-US" altLang="zh-CN" dirty="0">
                <a:solidFill>
                  <a:srgbClr val="FF0000"/>
                </a:solidFill>
              </a:rPr>
              <a:t>Cache</a:t>
            </a:r>
            <a:r>
              <a:rPr lang="zh-CN" altLang="en-US" dirty="0">
                <a:solidFill>
                  <a:srgbClr val="FF0000"/>
                </a:solidFill>
              </a:rPr>
              <a:t>经验规则</a:t>
            </a:r>
          </a:p>
          <a:p>
            <a:pPr lvl="1" eaLnBrk="1" hangingPunct="1">
              <a:defRPr/>
            </a:pPr>
            <a:r>
              <a:rPr lang="zh-CN" altLang="en-US" sz="2400" dirty="0"/>
              <a:t>即大小为</a:t>
            </a:r>
            <a:r>
              <a:rPr lang="en-US" altLang="zh-CN" sz="2400" dirty="0"/>
              <a:t>N</a:t>
            </a:r>
            <a:r>
              <a:rPr lang="zh-CN" altLang="en-US" sz="2400" dirty="0"/>
              <a:t>的直接映象</a:t>
            </a:r>
            <a:r>
              <a:rPr lang="en-US" altLang="zh-CN" sz="2400" dirty="0"/>
              <a:t>Cache</a:t>
            </a:r>
            <a:r>
              <a:rPr lang="zh-CN" altLang="en-US" sz="2400" dirty="0"/>
              <a:t>的失效率约等于大小为</a:t>
            </a:r>
            <a:r>
              <a:rPr lang="en-US" altLang="zh-CN" sz="2400" dirty="0"/>
              <a:t>N/2</a:t>
            </a:r>
            <a:r>
              <a:rPr lang="zh-CN" altLang="en-US" sz="2400" dirty="0"/>
              <a:t>的两路组相联的</a:t>
            </a:r>
            <a:r>
              <a:rPr lang="en-US" altLang="zh-CN" sz="2400" dirty="0"/>
              <a:t>Cache</a:t>
            </a:r>
            <a:r>
              <a:rPr lang="zh-CN" altLang="en-US" sz="2400" dirty="0"/>
              <a:t>失效率</a:t>
            </a:r>
            <a:r>
              <a:rPr lang="zh-CN" altLang="en-US" sz="2000" dirty="0"/>
              <a:t>。</a:t>
            </a:r>
          </a:p>
          <a:p>
            <a:pPr marL="457200" lvl="1" indent="0" eaLnBrk="1" hangingPunct="1">
              <a:buFont typeface="Arial" panose="020B0604020202020204" pitchFamily="34" charset="0"/>
              <a:buNone/>
              <a:defRPr/>
            </a:pP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E342-566D-4D2E-B025-45161A5A88C7}" type="datetime1">
              <a:rPr lang="en-US" altLang="zh-CN" smtClean="0"/>
              <a:t>4/11/2023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t>18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xhzhou@USTC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/>
              <a:t>减少3</a:t>
            </a:r>
            <a:r>
              <a:rPr lang="en-US" altLang="zh-CN" sz="3200"/>
              <a:t>C</a:t>
            </a:r>
            <a:r>
              <a:rPr lang="zh-CN" altLang="en-US" sz="3200"/>
              <a:t>的方法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从统计规律可知：</a:t>
            </a:r>
          </a:p>
          <a:p>
            <a:pPr eaLnBrk="1" hangingPunct="1"/>
            <a:r>
              <a:rPr lang="zh-CN" altLang="en-US"/>
              <a:t>增大</a:t>
            </a:r>
            <a:r>
              <a:rPr lang="en-US" altLang="zh-CN"/>
              <a:t>Cache</a:t>
            </a:r>
            <a:r>
              <a:rPr lang="zh-CN" altLang="en-US"/>
              <a:t>容量</a:t>
            </a:r>
          </a:p>
          <a:p>
            <a:pPr lvl="1" eaLnBrk="1" hangingPunct="1"/>
            <a:r>
              <a:rPr lang="zh-CN" altLang="en-US"/>
              <a:t>对冲突和容量失效的减少有利</a:t>
            </a:r>
          </a:p>
          <a:p>
            <a:pPr eaLnBrk="1" hangingPunct="1"/>
            <a:r>
              <a:rPr lang="zh-CN" altLang="en-US"/>
              <a:t>增大块</a:t>
            </a:r>
          </a:p>
          <a:p>
            <a:pPr lvl="1" eaLnBrk="1" hangingPunct="1"/>
            <a:r>
              <a:rPr lang="zh-CN" altLang="en-US"/>
              <a:t>减缓强制性失效</a:t>
            </a:r>
          </a:p>
          <a:p>
            <a:pPr lvl="1" eaLnBrk="1" hangingPunct="1"/>
            <a:r>
              <a:rPr lang="zh-CN" altLang="en-US"/>
              <a:t>可能会增加冲突失效（为什么？）</a:t>
            </a:r>
          </a:p>
          <a:p>
            <a:pPr eaLnBrk="1" hangingPunct="1"/>
            <a:r>
              <a:rPr lang="zh-CN" altLang="en-US"/>
              <a:t>通过预取可帮助减少强制性失效</a:t>
            </a:r>
          </a:p>
          <a:p>
            <a:pPr lvl="1" eaLnBrk="1" hangingPunct="1"/>
            <a:r>
              <a:rPr lang="zh-CN" altLang="en-US"/>
              <a:t>必须小心不要把你需要的东西换出去</a:t>
            </a:r>
          </a:p>
          <a:p>
            <a:pPr lvl="1" eaLnBrk="1" hangingPunct="1"/>
            <a:r>
              <a:rPr lang="zh-CN" altLang="en-US"/>
              <a:t>需要</a:t>
            </a:r>
            <a:r>
              <a:rPr lang="zh-CN" altLang="en-US" b="1">
                <a:solidFill>
                  <a:srgbClr val="FF0000"/>
                </a:solidFill>
              </a:rPr>
              <a:t>预测</a:t>
            </a:r>
            <a:r>
              <a:rPr lang="zh-CN" altLang="en-US"/>
              <a:t>比较准确（对数据较困难，对指令相对容易）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E342-566D-4D2E-B025-45161A5A88C7}" type="datetime1">
              <a:rPr lang="en-US" altLang="zh-CN" smtClean="0"/>
              <a:t>4/11/2023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t>19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xhzhou@USTC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</a:t>
            </a:r>
            <a:r>
              <a:rPr lang="zh-CN" altLang="en-US" dirty="0"/>
              <a:t>：</a:t>
            </a:r>
            <a:r>
              <a:rPr lang="en-US" altLang="zh-CN" dirty="0"/>
              <a:t>Cache</a:t>
            </a:r>
            <a:r>
              <a:rPr lang="zh-CN" altLang="en-US" dirty="0"/>
              <a:t>基本概念</a:t>
            </a:r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/>
              <a:t>存储系统分层结构</a:t>
            </a:r>
          </a:p>
          <a:p>
            <a:pPr lvl="1"/>
            <a:r>
              <a:rPr lang="zh-CN" altLang="en-US" sz="2800"/>
              <a:t>为什么要这样做？</a:t>
            </a:r>
          </a:p>
          <a:p>
            <a:pPr lvl="1"/>
            <a:r>
              <a:rPr lang="zh-CN" altLang="en-US" sz="2800"/>
              <a:t>为什么可以这样做？</a:t>
            </a:r>
            <a:endParaRPr lang="en-US" altLang="zh-CN" sz="2800"/>
          </a:p>
          <a:p>
            <a:pPr lvl="1"/>
            <a:endParaRPr lang="zh-CN" altLang="en-US"/>
          </a:p>
          <a:p>
            <a:r>
              <a:rPr lang="zh-CN" altLang="en-US"/>
              <a:t>存储系统的性能指标：速度、容量和价格</a:t>
            </a:r>
            <a:endParaRPr lang="en-US" altLang="zh-CN"/>
          </a:p>
          <a:p>
            <a:pPr lvl="1"/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平均访存时间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命中时间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失效率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×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失效开销</a:t>
            </a:r>
            <a:endParaRPr lang="en-US" altLang="zh-CN"/>
          </a:p>
          <a:p>
            <a:r>
              <a:rPr lang="en-US" altLang="zh-CN"/>
              <a:t>Cache 4Q</a:t>
            </a:r>
          </a:p>
          <a:p>
            <a:pPr lvl="1"/>
            <a:r>
              <a:rPr lang="zh-CN" altLang="en-US"/>
              <a:t>映射规则</a:t>
            </a:r>
            <a:endParaRPr lang="en-US" altLang="zh-CN"/>
          </a:p>
          <a:p>
            <a:pPr lvl="1"/>
            <a:r>
              <a:rPr lang="zh-CN" altLang="en-US"/>
              <a:t>查找方法</a:t>
            </a:r>
            <a:endParaRPr lang="en-US" altLang="zh-CN"/>
          </a:p>
          <a:p>
            <a:pPr lvl="1"/>
            <a:r>
              <a:rPr lang="zh-CN" altLang="en-US"/>
              <a:t>替换策略</a:t>
            </a:r>
            <a:endParaRPr lang="en-US" altLang="zh-CN"/>
          </a:p>
          <a:p>
            <a:pPr lvl="1"/>
            <a:r>
              <a:rPr lang="zh-CN" altLang="en-US"/>
              <a:t>写策略</a:t>
            </a:r>
            <a:endParaRPr lang="en-US" alt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E342-566D-4D2E-B025-45161A5A88C7}" type="datetime1">
              <a:rPr lang="en-US" altLang="zh-CN" smtClean="0"/>
              <a:t>4/11/2023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xhzhou@USTC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/>
              <a:t>增加块的大小</a:t>
            </a:r>
          </a:p>
        </p:txBody>
      </p:sp>
      <p:pic>
        <p:nvPicPr>
          <p:cNvPr id="63495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8" y="1401763"/>
            <a:ext cx="8645525" cy="407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42A3F-B839-4137-B911-D376D5B90DF1}" type="datetime1">
              <a:rPr lang="en-US" altLang="zh-CN" smtClean="0"/>
              <a:t>4/11/2023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xhzhou@USTC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/>
              <a:t>块大小、容量对失效率的影响</a:t>
            </a:r>
          </a:p>
        </p:txBody>
      </p:sp>
      <p:sp>
        <p:nvSpPr>
          <p:cNvPr id="64515" name="内容占位符 2"/>
          <p:cNvSpPr>
            <a:spLocks noGrp="1"/>
          </p:cNvSpPr>
          <p:nvPr>
            <p:ph idx="1"/>
          </p:nvPr>
        </p:nvSpPr>
        <p:spPr>
          <a:xfrm>
            <a:off x="315883" y="1097280"/>
            <a:ext cx="8229600" cy="518804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已知</a:t>
            </a:r>
            <a:r>
              <a:rPr lang="en-US" altLang="zh-CN" sz="2400" dirty="0"/>
              <a:t>: </a:t>
            </a:r>
            <a:r>
              <a:rPr lang="zh-CN" altLang="en-US" sz="2400" dirty="0"/>
              <a:t>不同</a:t>
            </a:r>
            <a:r>
              <a:rPr lang="en-US" altLang="zh-CN" sz="2400" dirty="0"/>
              <a:t>Cache</a:t>
            </a:r>
            <a:r>
              <a:rPr lang="zh-CN" altLang="en-US" sz="2400" dirty="0"/>
              <a:t>容量以及块大小条件下的失效率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Memory latency = 80 cycles + 1 cycle per 8 bytes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altLang="zh-CN" sz="1800" dirty="0"/>
              <a:t>Latency of 16-byte block = 80 + 2 = 82 clock cycles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altLang="zh-CN" sz="1800" dirty="0"/>
              <a:t>Latency of 32-byte block = 80 + 4 = 84 clock cycles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altLang="zh-CN" sz="1800" dirty="0"/>
              <a:t>Latency of 256-byte block = 80 + 32 = 112 clock cycles</a:t>
            </a:r>
          </a:p>
          <a:p>
            <a:r>
              <a:rPr lang="en-US" altLang="zh-CN" sz="2000" dirty="0"/>
              <a:t>Which block has smallest AMAT for each cache size?</a:t>
            </a:r>
            <a:endParaRPr lang="zh-CN" altLang="en-US" sz="2000" dirty="0"/>
          </a:p>
        </p:txBody>
      </p:sp>
      <p:grpSp>
        <p:nvGrpSpPr>
          <p:cNvPr id="64519" name="组合 5"/>
          <p:cNvGrpSpPr/>
          <p:nvPr/>
        </p:nvGrpSpPr>
        <p:grpSpPr bwMode="auto">
          <a:xfrm>
            <a:off x="88900" y="1582738"/>
            <a:ext cx="8966200" cy="2360612"/>
            <a:chOff x="88900" y="3995738"/>
            <a:chExt cx="8966200" cy="2360612"/>
          </a:xfrm>
        </p:grpSpPr>
        <p:pic>
          <p:nvPicPr>
            <p:cNvPr id="64520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00" y="3995738"/>
              <a:ext cx="8966200" cy="2360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矩形 2"/>
            <p:cNvSpPr/>
            <p:nvPr/>
          </p:nvSpPr>
          <p:spPr>
            <a:xfrm>
              <a:off x="1762125" y="5614988"/>
              <a:ext cx="5026025" cy="7413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E342-566D-4D2E-B025-45161A5A88C7}" type="datetime1">
              <a:rPr lang="en-US" altLang="zh-CN" smtClean="0"/>
              <a:t>4/11/2023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t>21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xhzhou@USTC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/>
              <a:t>块大小、容量对</a:t>
            </a:r>
            <a:r>
              <a:rPr lang="en-US" altLang="zh-CN" sz="3200"/>
              <a:t>AMAT</a:t>
            </a:r>
            <a:r>
              <a:rPr lang="zh-CN" altLang="en-US" sz="3200"/>
              <a:t>的影响</a:t>
            </a:r>
          </a:p>
        </p:txBody>
      </p:sp>
      <p:sp>
        <p:nvSpPr>
          <p:cNvPr id="655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/>
              <a:t>Solution: assume hit time = 1 clock cycle</a:t>
            </a:r>
          </a:p>
          <a:p>
            <a:pPr lvl="1"/>
            <a:r>
              <a:rPr lang="en-US" altLang="zh-CN" sz="2000"/>
              <a:t>Regardless of block size and cache size</a:t>
            </a:r>
          </a:p>
          <a:p>
            <a:r>
              <a:rPr lang="en-US" altLang="zh-CN" sz="2400"/>
              <a:t>Cache Size = 4 KB, Block Size = 16 bytes</a:t>
            </a:r>
          </a:p>
          <a:p>
            <a:pPr lvl="1"/>
            <a:r>
              <a:rPr lang="en-US" altLang="zh-CN" sz="2000"/>
              <a:t>AMAT = 1 + 8.57% × 82 = 8.027 clock cycles</a:t>
            </a:r>
          </a:p>
          <a:p>
            <a:r>
              <a:rPr lang="en-US" altLang="zh-CN" sz="2400"/>
              <a:t>Cache Size = 256 KB, Block Size = 256 bytes</a:t>
            </a:r>
          </a:p>
          <a:p>
            <a:pPr lvl="1"/>
            <a:r>
              <a:rPr lang="en-US" altLang="zh-CN" sz="2000"/>
              <a:t>AMAT = 1 + 0.49% × 112 = 1.549 clock cycles</a:t>
            </a:r>
            <a:endParaRPr lang="zh-CN" altLang="en-US" sz="2000"/>
          </a:p>
        </p:txBody>
      </p:sp>
      <p:pic>
        <p:nvPicPr>
          <p:cNvPr id="65543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08425"/>
            <a:ext cx="9144000" cy="2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E342-566D-4D2E-B025-45161A5A88C7}" type="datetime1">
              <a:rPr lang="en-US" altLang="zh-CN" smtClean="0"/>
              <a:t>4/11/2023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t>22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xhzhou@USTC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块大小、容量对</a:t>
            </a:r>
            <a:r>
              <a:rPr lang="en-US" altLang="zh-CN">
                <a:sym typeface="+mn-ea"/>
              </a:rPr>
              <a:t>AMAT</a:t>
            </a:r>
            <a:r>
              <a:rPr lang="zh-CN" altLang="en-US">
                <a:sym typeface="+mn-ea"/>
              </a:rPr>
              <a:t>的影响</a:t>
            </a:r>
            <a:endParaRPr lang="zh-CN" altLang="en-US"/>
          </a:p>
        </p:txBody>
      </p:sp>
      <p:grpSp>
        <p:nvGrpSpPr>
          <p:cNvPr id="64519" name="组合 5"/>
          <p:cNvGrpSpPr/>
          <p:nvPr/>
        </p:nvGrpSpPr>
        <p:grpSpPr bwMode="auto">
          <a:xfrm>
            <a:off x="228600" y="1400810"/>
            <a:ext cx="8509000" cy="2003425"/>
            <a:chOff x="88900" y="3995738"/>
            <a:chExt cx="8966200" cy="2360612"/>
          </a:xfrm>
        </p:grpSpPr>
        <p:pic>
          <p:nvPicPr>
            <p:cNvPr id="64520" name="图片 6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00" y="3995738"/>
              <a:ext cx="8966200" cy="2360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矩形 6"/>
            <p:cNvSpPr/>
            <p:nvPr/>
          </p:nvSpPr>
          <p:spPr>
            <a:xfrm>
              <a:off x="1762125" y="5614988"/>
              <a:ext cx="5026025" cy="7413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pic>
        <p:nvPicPr>
          <p:cNvPr id="65543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178300"/>
            <a:ext cx="8686800" cy="241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2144395" y="967740"/>
            <a:ext cx="45250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 u="sng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不同</a:t>
            </a:r>
            <a:r>
              <a:rPr lang="en-US" altLang="zh-CN" b="1" u="sng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Cache</a:t>
            </a:r>
            <a:r>
              <a:rPr lang="zh-CN" altLang="en-US" b="1" u="sng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容量以及块大小条件下的失效率</a:t>
            </a:r>
            <a:endParaRPr lang="zh-CN" altLang="en-US" b="1" u="sng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60575" y="3810000"/>
            <a:ext cx="45434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不同</a:t>
            </a:r>
            <a:r>
              <a:rPr lang="en-US" altLang="zh-CN" b="1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Cache</a:t>
            </a:r>
            <a:r>
              <a:rPr lang="zh-CN" altLang="en-US" b="1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容量以及块大小条件下的</a:t>
            </a:r>
            <a:r>
              <a:rPr lang="en-US" altLang="zh-CN" b="1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AMAT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42A3F-B839-4137-B911-D376D5B90DF1}" type="datetime1">
              <a:rPr lang="en-US" altLang="zh-CN" smtClean="0"/>
              <a:t>4/11/2023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xhzhou@USTC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b="1"/>
              <a:t>块大小、容量的权衡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254000" y="1173480"/>
            <a:ext cx="8616315" cy="5303520"/>
          </a:xfrm>
        </p:spPr>
        <p:txBody>
          <a:bodyPr>
            <a:normAutofit fontScale="85000"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从统计数据可得到如下结论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对于给定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Cache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容量，块大小增加时，失效率开始是下降，但后来反而上升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Cache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容量越大，使失效率达到最低的块大小就越大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分析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块大小增加，可使强制性失效减少（空间局部性原理）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块大小增加，可使冲突失效增加（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Cache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中块数量减少）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失效开销增大（上下层间移动，数据传输时间变大）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设计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原则：选取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块大小时，不能仅看失效率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原因：平均访存时间 ＝ 命中时间＋失效率×失效开销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E342-566D-4D2E-B025-45161A5A88C7}" type="datetime1">
              <a:rPr lang="en-US" altLang="zh-CN" smtClean="0"/>
              <a:t>4/11/2023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t>24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xhzhou@USTC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/>
              <a:t>提高相联度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234950" y="1095375"/>
            <a:ext cx="8616950" cy="221107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400" dirty="0"/>
              <a:t>8</a:t>
            </a:r>
            <a:r>
              <a:rPr lang="zh-CN" altLang="en-US" sz="2400" dirty="0"/>
              <a:t>路组相联在降低失效率方面的作用已经和全相联一样有效</a:t>
            </a:r>
          </a:p>
          <a:p>
            <a:pPr eaLnBrk="1" hangingPunct="1"/>
            <a:r>
              <a:rPr lang="zh-CN" altLang="en-US" sz="2400" dirty="0">
                <a:solidFill>
                  <a:srgbClr val="FF0000"/>
                </a:solidFill>
              </a:rPr>
              <a:t>2:1</a:t>
            </a:r>
            <a:r>
              <a:rPr lang="en-US" altLang="zh-CN" sz="2400" dirty="0">
                <a:solidFill>
                  <a:srgbClr val="FF0000"/>
                </a:solidFill>
              </a:rPr>
              <a:t>Cache</a:t>
            </a:r>
            <a:r>
              <a:rPr lang="zh-CN" altLang="en-US" sz="2400" dirty="0">
                <a:solidFill>
                  <a:srgbClr val="FF0000"/>
                </a:solidFill>
              </a:rPr>
              <a:t>经验规则</a:t>
            </a:r>
          </a:p>
          <a:p>
            <a:pPr lvl="1" eaLnBrk="1" hangingPunct="1"/>
            <a:r>
              <a:rPr lang="zh-CN" altLang="en-US" sz="1900" dirty="0"/>
              <a:t>容量为</a:t>
            </a:r>
            <a:r>
              <a:rPr lang="en-US" altLang="zh-CN" sz="1900" dirty="0"/>
              <a:t>N</a:t>
            </a:r>
            <a:r>
              <a:rPr lang="zh-CN" altLang="en-US" sz="1900" dirty="0"/>
              <a:t>的直接映象</a:t>
            </a:r>
            <a:r>
              <a:rPr lang="en-US" altLang="zh-CN" sz="1900" dirty="0"/>
              <a:t>Cache</a:t>
            </a:r>
            <a:r>
              <a:rPr lang="zh-CN" altLang="en-US" sz="1900" dirty="0"/>
              <a:t>失效率与容量为</a:t>
            </a:r>
            <a:r>
              <a:rPr lang="en-US" altLang="zh-CN" sz="1900" dirty="0"/>
              <a:t>N/2</a:t>
            </a:r>
            <a:r>
              <a:rPr lang="zh-CN" altLang="en-US" sz="1900" dirty="0"/>
              <a:t>的两路组相联</a:t>
            </a:r>
            <a:r>
              <a:rPr lang="en-US" altLang="zh-CN" sz="1900" dirty="0"/>
              <a:t>Cache</a:t>
            </a:r>
            <a:r>
              <a:rPr lang="zh-CN" altLang="en-US" sz="1900" dirty="0"/>
              <a:t>的失效率差不多相同</a:t>
            </a:r>
          </a:p>
          <a:p>
            <a:pPr eaLnBrk="1" hangingPunct="1"/>
            <a:r>
              <a:rPr lang="zh-CN" altLang="en-US" sz="2400" dirty="0"/>
              <a:t>提高相联度，会增加命中时间</a:t>
            </a:r>
          </a:p>
        </p:txBody>
      </p:sp>
      <p:pic>
        <p:nvPicPr>
          <p:cNvPr id="686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10" y="3023870"/>
            <a:ext cx="7566025" cy="320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E342-566D-4D2E-B025-45161A5A88C7}" type="datetime1">
              <a:rPr lang="en-US" altLang="zh-CN" smtClean="0"/>
              <a:t>4/11/2023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t>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xhzhou@USTC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/>
              <a:t>Victim Cache(1/2)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58432"/>
            <a:ext cx="8229600" cy="628557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105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Cache</a:t>
            </a:r>
            <a:r>
              <a:rPr lang="zh-CN" altLang="en-US" dirty="0"/>
              <a:t>和</a:t>
            </a:r>
            <a:r>
              <a:rPr lang="en-US" altLang="zh-CN" dirty="0"/>
              <a:t>Memory</a:t>
            </a:r>
            <a:r>
              <a:rPr lang="zh-CN" altLang="en-US" dirty="0"/>
              <a:t>之间增加一个小的全相联</a:t>
            </a:r>
            <a:r>
              <a:rPr lang="en-US" altLang="zh-CN" dirty="0"/>
              <a:t>Cache</a:t>
            </a:r>
          </a:p>
        </p:txBody>
      </p:sp>
      <p:pic>
        <p:nvPicPr>
          <p:cNvPr id="6963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1692275"/>
            <a:ext cx="7056437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E342-566D-4D2E-B025-45161A5A88C7}" type="datetime1">
              <a:rPr lang="en-US" altLang="zh-CN" smtClean="0"/>
              <a:t>4/11/2023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t>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xhzhou@USTC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Victim Cache(2/2)</a:t>
            </a:r>
            <a:endParaRPr lang="zh-CN" alt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205740" y="1068070"/>
            <a:ext cx="8664575" cy="5288280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基本思想</a:t>
            </a: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通常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Cache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为直接映象时冲突失效率较大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Victim cache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采用全相联－失效率较低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Victim cache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存放由于（冲突）失效而被丢弃的那些块</a:t>
            </a: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失效时，首先检查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Victim cache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是否有该块，如果有就将该块与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Cache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中相应块互换。</a:t>
            </a:r>
          </a:p>
          <a:p>
            <a:pPr>
              <a:lnSpc>
                <a:spcPct val="100000"/>
              </a:lnSpc>
            </a:pPr>
            <a:r>
              <a:rPr lang="en-US" altLang="zh-CN" dirty="0" err="1">
                <a:latin typeface="Times New Roman" panose="02020603050405020304" charset="0"/>
                <a:cs typeface="Times New Roman" panose="02020603050405020304" charset="0"/>
              </a:rPr>
              <a:t>Jouppi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 (DEC SRC)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发现</a:t>
            </a: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含1到5项的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Victim cache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对减少失效很有效，尤其是对于那些小型的直接映象数据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Cache 。</a:t>
            </a: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测试结果，项为4的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Victim Cache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能使4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KB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直接映象数据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Cache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冲突失效减少20%-90%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E342-566D-4D2E-B025-45161A5A88C7}" type="datetime1">
              <a:rPr lang="en-US" altLang="zh-CN" smtClean="0"/>
              <a:t>4/11/2023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t>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xhzhou@USTC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2"/>
            </p:custDataLst>
          </p:nvPr>
        </p:nvCxnSpPr>
        <p:spPr>
          <a:xfrm>
            <a:off x="1977404" y="1198339"/>
            <a:ext cx="5762948" cy="0"/>
          </a:xfrm>
          <a:prstGeom prst="line">
            <a:avLst/>
          </a:prstGeom>
          <a:ln w="38100">
            <a:solidFill>
              <a:srgbClr val="0074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1977404" y="2646139"/>
            <a:ext cx="5762948" cy="0"/>
          </a:xfrm>
          <a:prstGeom prst="line">
            <a:avLst/>
          </a:prstGeom>
          <a:ln w="38100">
            <a:solidFill>
              <a:srgbClr val="0074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1977390" y="1374775"/>
            <a:ext cx="1514475" cy="1096645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spc="-375" dirty="0">
                <a:solidFill>
                  <a:srgbClr val="0074C1"/>
                </a:solidFill>
              </a:rPr>
              <a:t>4.2</a:t>
            </a:r>
          </a:p>
        </p:txBody>
      </p:sp>
      <p:sp>
        <p:nvSpPr>
          <p:cNvPr id="2053" name="文本框 8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491880" y="1198339"/>
            <a:ext cx="4464496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defRPr/>
            </a:pPr>
            <a:r>
              <a:rPr lang="en-US" altLang="zh-CN" sz="33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Cache </a:t>
            </a:r>
            <a:r>
              <a:rPr lang="zh-CN" altLang="en-US" sz="33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基本优化方法</a:t>
            </a:r>
          </a:p>
        </p:txBody>
      </p:sp>
      <p:graphicFrame>
        <p:nvGraphicFramePr>
          <p:cNvPr id="5" name="图示 4"/>
          <p:cNvGraphicFramePr/>
          <p:nvPr/>
        </p:nvGraphicFramePr>
        <p:xfrm>
          <a:off x="168910" y="1708785"/>
          <a:ext cx="8805545" cy="3846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121410" y="4942840"/>
            <a:ext cx="725424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平均访存时间＝命中时间＋失效率×</a:t>
            </a:r>
            <a:r>
              <a: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失效开销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1D20A-3770-413B-A73B-C1FC4F06EF09}" type="datetime1">
              <a:rPr lang="en-US" altLang="zh-CN" smtClean="0"/>
              <a:t>4/11/2023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xhzhou@USTC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减少失效开销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减少</a:t>
            </a:r>
            <a:r>
              <a:rPr lang="en-US" altLang="zh-CN"/>
              <a:t>CPU</a:t>
            </a:r>
            <a:r>
              <a:rPr lang="zh-CN" altLang="en-US"/>
              <a:t>与存储器间性能差异的重要手段</a:t>
            </a:r>
          </a:p>
          <a:p>
            <a:pPr lvl="1"/>
            <a:r>
              <a:rPr lang="zh-CN" altLang="en-US"/>
              <a:t>平均访存时间＝命中时间＋失效率×失效开销</a:t>
            </a:r>
            <a:endParaRPr lang="en-US" altLang="zh-CN"/>
          </a:p>
          <a:p>
            <a:pPr lvl="1"/>
            <a:endParaRPr lang="en-US" altLang="zh-CN"/>
          </a:p>
          <a:p>
            <a:r>
              <a:rPr lang="zh-CN" altLang="en-US"/>
              <a:t>基本手段：</a:t>
            </a:r>
          </a:p>
          <a:p>
            <a:pPr lvl="1"/>
            <a:r>
              <a:rPr lang="en-US" altLang="zh-CN"/>
              <a:t>4</a:t>
            </a:r>
            <a:r>
              <a:rPr lang="zh-CN" altLang="en-US"/>
              <a:t>、多级</a:t>
            </a:r>
            <a:r>
              <a:rPr lang="en-US" altLang="zh-CN"/>
              <a:t>Cache</a:t>
            </a:r>
            <a:r>
              <a:rPr lang="zh-CN" altLang="en-US"/>
              <a:t>技术(</a:t>
            </a:r>
            <a:r>
              <a:rPr lang="en-US" altLang="zh-CN"/>
              <a:t>Multilevel Caches)</a:t>
            </a:r>
          </a:p>
          <a:p>
            <a:pPr lvl="1"/>
            <a:r>
              <a:rPr lang="en-US" altLang="zh-CN"/>
              <a:t>5</a:t>
            </a:r>
            <a:r>
              <a:rPr lang="zh-CN" altLang="en-US"/>
              <a:t>、让读优先于写(</a:t>
            </a:r>
            <a:r>
              <a:rPr lang="en-US" altLang="zh-CN"/>
              <a:t>Giving Priority to Read Misses over Writes)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E342-566D-4D2E-B025-45161A5A88C7}" type="datetime1">
              <a:rPr lang="en-US" altLang="zh-CN" smtClean="0"/>
              <a:t>4/11/2023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t>29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xhzhou@USTC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   存储层次结构设计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4.1 Cache</a:t>
            </a:r>
            <a:r>
              <a:rPr lang="zh-CN" altLang="en-US" dirty="0"/>
              <a:t>的基本概念</a:t>
            </a:r>
          </a:p>
          <a:p>
            <a:pPr marL="457200" lvl="1" indent="0">
              <a:buNone/>
            </a:pPr>
            <a:r>
              <a:rPr lang="zh-CN" altLang="en-US" sz="2800" dirty="0"/>
              <a:t>存储系统的层次结构</a:t>
            </a:r>
          </a:p>
          <a:p>
            <a:pPr marL="457200" lvl="1" indent="0">
              <a:buNone/>
            </a:pPr>
            <a:r>
              <a:rPr lang="en-US" altLang="zh-CN" dirty="0"/>
              <a:t>Cache</a:t>
            </a:r>
            <a:r>
              <a:rPr lang="zh-CN" altLang="en-US" dirty="0"/>
              <a:t>基本知识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4.2 Cache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的基本优化方法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4.3 Cache</a:t>
            </a:r>
            <a:r>
              <a:rPr lang="zh-CN" altLang="en-US" dirty="0"/>
              <a:t>的高级优化方法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4.4 </a:t>
            </a:r>
            <a:r>
              <a:rPr lang="zh-CN" altLang="en-US" dirty="0"/>
              <a:t>存储器技术与优化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4.5 </a:t>
            </a:r>
            <a:r>
              <a:rPr lang="zh-CN" altLang="en-US" dirty="0"/>
              <a:t>虚拟存储器－基本原理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E342-566D-4D2E-B025-45161A5A88C7}" type="datetime1">
              <a:rPr lang="en-US" altLang="zh-CN" smtClean="0"/>
              <a:t>4/11/2023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xhzhou@USTC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采用多级</a:t>
            </a:r>
            <a:r>
              <a:rPr lang="en-US" altLang="zh-CN"/>
              <a:t>Cache</a:t>
            </a:r>
            <a:endParaRPr lang="zh-CN" altLang="en-US"/>
          </a:p>
        </p:txBody>
      </p:sp>
      <p:sp>
        <p:nvSpPr>
          <p:cNvPr id="72707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/>
              <a:t>一级</a:t>
            </a:r>
            <a:r>
              <a:rPr lang="en-US" altLang="zh-CN"/>
              <a:t>cache</a:t>
            </a:r>
            <a:r>
              <a:rPr lang="zh-CN" altLang="en-US"/>
              <a:t>保持较小容量</a:t>
            </a:r>
            <a:endParaRPr lang="en-US" altLang="zh-CN"/>
          </a:p>
          <a:p>
            <a:pPr lvl="1"/>
            <a:r>
              <a:rPr lang="zh-CN" altLang="en-US"/>
              <a:t>缩短命中时间</a:t>
            </a:r>
            <a:endParaRPr lang="en-US" altLang="zh-CN"/>
          </a:p>
          <a:p>
            <a:pPr lvl="1"/>
            <a:r>
              <a:rPr lang="zh-CN" altLang="en-US"/>
              <a:t>降低每次访问的能耗</a:t>
            </a:r>
            <a:endParaRPr lang="en-US" altLang="zh-CN"/>
          </a:p>
          <a:p>
            <a:r>
              <a:rPr lang="zh-CN" altLang="en-US"/>
              <a:t>增加二级</a:t>
            </a:r>
            <a:r>
              <a:rPr lang="en-US" altLang="zh-CN"/>
              <a:t>cache</a:t>
            </a:r>
          </a:p>
          <a:p>
            <a:pPr lvl="1"/>
            <a:r>
              <a:rPr lang="zh-CN" altLang="en-US"/>
              <a:t>减少与存储器的</a:t>
            </a:r>
            <a:r>
              <a:rPr lang="en-US" altLang="zh-CN"/>
              <a:t>gap</a:t>
            </a:r>
          </a:p>
          <a:p>
            <a:pPr lvl="1"/>
            <a:r>
              <a:rPr lang="zh-CN" altLang="en-US"/>
              <a:t>减少存储器总线的负载</a:t>
            </a:r>
            <a:endParaRPr lang="en-US" altLang="zh-CN"/>
          </a:p>
          <a:p>
            <a:r>
              <a:rPr lang="zh-CN" altLang="en-US"/>
              <a:t>多级</a:t>
            </a:r>
            <a:r>
              <a:rPr lang="en-US" altLang="zh-CN"/>
              <a:t>cache</a:t>
            </a:r>
            <a:r>
              <a:rPr lang="zh-CN" altLang="en-US"/>
              <a:t>的优点</a:t>
            </a:r>
            <a:endParaRPr lang="en-US" altLang="zh-CN"/>
          </a:p>
          <a:p>
            <a:pPr lvl="1"/>
            <a:r>
              <a:rPr lang="zh-CN" altLang="en-US"/>
              <a:t>减少失效开销</a:t>
            </a:r>
            <a:endParaRPr lang="en-US" altLang="zh-CN"/>
          </a:p>
          <a:p>
            <a:pPr lvl="1"/>
            <a:r>
              <a:rPr lang="zh-CN" altLang="en-US"/>
              <a:t>缩短平均访存时间（</a:t>
            </a:r>
            <a:r>
              <a:rPr lang="en-US" altLang="zh-CN"/>
              <a:t>AMAT</a:t>
            </a:r>
            <a:r>
              <a:rPr lang="zh-CN" altLang="en-US"/>
              <a:t>）</a:t>
            </a:r>
            <a:endParaRPr lang="en-US" altLang="zh-CN"/>
          </a:p>
          <a:p>
            <a:r>
              <a:rPr lang="zh-CN" altLang="en-US"/>
              <a:t>大容量</a:t>
            </a:r>
            <a:r>
              <a:rPr lang="en-US" altLang="zh-CN"/>
              <a:t>L2</a:t>
            </a:r>
            <a:r>
              <a:rPr lang="zh-CN" altLang="en-US"/>
              <a:t> </a:t>
            </a:r>
            <a:r>
              <a:rPr lang="en-US" altLang="zh-CN"/>
              <a:t>cache</a:t>
            </a:r>
            <a:r>
              <a:rPr lang="zh-CN" altLang="en-US"/>
              <a:t>可以捕捉许多</a:t>
            </a:r>
            <a:r>
              <a:rPr lang="en-US" altLang="zh-CN"/>
              <a:t>L1</a:t>
            </a:r>
            <a:r>
              <a:rPr lang="zh-CN" altLang="en-US"/>
              <a:t> </a:t>
            </a:r>
            <a:r>
              <a:rPr lang="en-US" altLang="zh-CN"/>
              <a:t>cache</a:t>
            </a:r>
            <a:r>
              <a:rPr lang="zh-CN" altLang="en-US"/>
              <a:t>的失效</a:t>
            </a:r>
            <a:endParaRPr lang="en-US" altLang="zh-CN"/>
          </a:p>
          <a:p>
            <a:pPr lvl="1"/>
            <a:r>
              <a:rPr lang="zh-CN" altLang="en-US"/>
              <a:t>降低全局失效率</a:t>
            </a:r>
            <a:endParaRPr lang="en-US" altLang="zh-CN"/>
          </a:p>
        </p:txBody>
      </p:sp>
      <p:pic>
        <p:nvPicPr>
          <p:cNvPr id="72711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613" y="1346200"/>
            <a:ext cx="3641725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E342-566D-4D2E-B025-45161A5A88C7}" type="datetime1">
              <a:rPr lang="en-US" altLang="zh-CN" smtClean="0"/>
              <a:t>4/11/2023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t>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xhzhou@USTC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多级包容性</a:t>
            </a:r>
            <a:r>
              <a:rPr lang="en-US" altLang="zh-CN"/>
              <a:t>(multilevel inclusive)</a:t>
            </a:r>
            <a:endParaRPr lang="zh-CN" altLang="en-US"/>
          </a:p>
        </p:txBody>
      </p:sp>
      <p:sp>
        <p:nvSpPr>
          <p:cNvPr id="73731" name="内容占位符 2"/>
          <p:cNvSpPr>
            <a:spLocks noGrp="1"/>
          </p:cNvSpPr>
          <p:nvPr>
            <p:ph idx="1"/>
          </p:nvPr>
        </p:nvSpPr>
        <p:spPr>
          <a:xfrm>
            <a:off x="167640" y="1188085"/>
            <a:ext cx="8856980" cy="5358130"/>
          </a:xfrm>
        </p:spPr>
        <p:txBody>
          <a:bodyPr>
            <a:normAutofit fontScale="9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charset="0"/>
                <a:cs typeface="Times New Roman" panose="02020603050405020304" charset="0"/>
              </a:rPr>
              <a:t> L1 cache </a:t>
            </a:r>
            <a:r>
              <a:rPr lang="zh-CN" altLang="en-US" sz="2000" dirty="0">
                <a:latin typeface="Times New Roman" panose="02020603050405020304" charset="0"/>
                <a:cs typeface="Times New Roman" panose="02020603050405020304" charset="0"/>
              </a:rPr>
              <a:t>的块总是存在于</a:t>
            </a:r>
            <a:r>
              <a:rPr lang="en-US" altLang="zh-CN" sz="2000" dirty="0">
                <a:latin typeface="Times New Roman" panose="02020603050405020304" charset="0"/>
                <a:cs typeface="Times New Roman" panose="02020603050405020304" charset="0"/>
              </a:rPr>
              <a:t>L2 cache</a:t>
            </a:r>
            <a:r>
              <a:rPr lang="zh-CN" altLang="en-US" sz="2000" dirty="0">
                <a:latin typeface="Times New Roman" panose="02020603050405020304" charset="0"/>
                <a:cs typeface="Times New Roman" panose="02020603050405020304" charset="0"/>
              </a:rPr>
              <a:t>中</a:t>
            </a:r>
            <a:endParaRPr lang="en-US" altLang="zh-C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sz="1800" dirty="0">
                <a:latin typeface="Times New Roman" panose="02020603050405020304" charset="0"/>
                <a:cs typeface="Times New Roman" panose="02020603050405020304" charset="0"/>
              </a:rPr>
              <a:t>优点：数据一致性好（镜像）</a:t>
            </a:r>
          </a:p>
          <a:p>
            <a:pPr lvl="1">
              <a:lnSpc>
                <a:spcPct val="120000"/>
              </a:lnSpc>
            </a:pPr>
            <a:r>
              <a:rPr lang="zh-CN" altLang="en-US" sz="1800" dirty="0">
                <a:latin typeface="Times New Roman" panose="02020603050405020304" charset="0"/>
                <a:cs typeface="Times New Roman" panose="02020603050405020304" charset="0"/>
              </a:rPr>
              <a:t>缺点：浪费了</a:t>
            </a:r>
            <a:r>
              <a:rPr lang="en-US" altLang="zh-CN" sz="1800" dirty="0">
                <a:latin typeface="Times New Roman" panose="02020603050405020304" charset="0"/>
                <a:cs typeface="Times New Roman" panose="02020603050405020304" charset="0"/>
              </a:rPr>
              <a:t>L2 cache </a:t>
            </a:r>
            <a:r>
              <a:rPr lang="zh-CN" altLang="en-US" sz="1800" dirty="0">
                <a:latin typeface="Times New Roman" panose="02020603050405020304" charset="0"/>
                <a:cs typeface="Times New Roman" panose="02020603050405020304" charset="0"/>
              </a:rPr>
              <a:t>空间，</a:t>
            </a:r>
            <a:r>
              <a:rPr lang="en-US" altLang="zh-CN" sz="1800" dirty="0">
                <a:latin typeface="Times New Roman" panose="02020603050405020304" charset="0"/>
                <a:cs typeface="Times New Roman" panose="02020603050405020304" charset="0"/>
              </a:rPr>
              <a:t>L2 </a:t>
            </a:r>
            <a:r>
              <a:rPr lang="zh-CN" altLang="en-US" sz="1800" dirty="0">
                <a:latin typeface="Times New Roman" panose="02020603050405020304" charset="0"/>
                <a:cs typeface="Times New Roman" panose="02020603050405020304" charset="0"/>
              </a:rPr>
              <a:t>还应当有存放其他块的空间</a:t>
            </a:r>
          </a:p>
          <a:p>
            <a:pPr lvl="1">
              <a:lnSpc>
                <a:spcPct val="120000"/>
              </a:lnSpc>
            </a:pPr>
            <a:endParaRPr lang="en-US" altLang="zh-CN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charset="0"/>
                <a:cs typeface="Times New Roman" panose="02020603050405020304" charset="0"/>
              </a:rPr>
              <a:t> L1</a:t>
            </a:r>
            <a:r>
              <a:rPr lang="zh-CN" altLang="en-US" sz="2000" dirty="0">
                <a:latin typeface="Times New Roman" panose="02020603050405020304" charset="0"/>
                <a:cs typeface="Times New Roman" panose="02020603050405020304" charset="0"/>
              </a:rPr>
              <a:t>中</a:t>
            </a:r>
            <a:r>
              <a:rPr lang="en-US" altLang="zh-CN" sz="2000" dirty="0">
                <a:latin typeface="Times New Roman" panose="02020603050405020304" charset="0"/>
                <a:cs typeface="Times New Roman" panose="02020603050405020304" charset="0"/>
              </a:rPr>
              <a:t>miss, </a:t>
            </a:r>
            <a:r>
              <a:rPr lang="zh-CN" altLang="en-US" sz="2000" dirty="0">
                <a:latin typeface="Times New Roman" panose="02020603050405020304" charset="0"/>
                <a:cs typeface="Times New Roman" panose="02020603050405020304" charset="0"/>
              </a:rPr>
              <a:t>但在</a:t>
            </a:r>
            <a:r>
              <a:rPr lang="en-US" altLang="zh-CN" sz="2000" dirty="0">
                <a:latin typeface="Times New Roman" panose="02020603050405020304" charset="0"/>
                <a:cs typeface="Times New Roman" panose="02020603050405020304" charset="0"/>
              </a:rPr>
              <a:t>L2</a:t>
            </a:r>
            <a:r>
              <a:rPr lang="zh-CN" altLang="en-US" sz="2000" dirty="0">
                <a:latin typeface="Times New Roman" panose="02020603050405020304" charset="0"/>
                <a:cs typeface="Times New Roman" panose="02020603050405020304" charset="0"/>
              </a:rPr>
              <a:t>中命中，则从</a:t>
            </a:r>
            <a:r>
              <a:rPr lang="en-US" altLang="zh-CN" sz="2000" dirty="0">
                <a:latin typeface="Times New Roman" panose="02020603050405020304" charset="0"/>
                <a:cs typeface="Times New Roman" panose="02020603050405020304" charset="0"/>
              </a:rPr>
              <a:t>L2</a:t>
            </a:r>
            <a:r>
              <a:rPr lang="zh-CN" altLang="en-US" sz="2000" dirty="0">
                <a:latin typeface="Times New Roman" panose="02020603050405020304" charset="0"/>
                <a:cs typeface="Times New Roman" panose="02020603050405020304" charset="0"/>
              </a:rPr>
              <a:t>拷贝相应的块到</a:t>
            </a:r>
            <a:r>
              <a:rPr lang="en-US" altLang="zh-CN" sz="2000" dirty="0">
                <a:latin typeface="Times New Roman" panose="02020603050405020304" charset="0"/>
                <a:cs typeface="Times New Roman" panose="02020603050405020304" charset="0"/>
              </a:rPr>
              <a:t>L1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Times New Roman" panose="02020603050405020304" charset="0"/>
                <a:cs typeface="Times New Roman" panose="02020603050405020304" charset="0"/>
              </a:rPr>
              <a:t>在</a:t>
            </a:r>
            <a:r>
              <a:rPr lang="en-US" altLang="zh-CN" sz="2000" dirty="0">
                <a:latin typeface="Times New Roman" panose="02020603050405020304" charset="0"/>
                <a:cs typeface="Times New Roman" panose="02020603050405020304" charset="0"/>
              </a:rPr>
              <a:t>L1</a:t>
            </a:r>
            <a:r>
              <a:rPr lang="zh-CN" altLang="en-US" sz="2000" dirty="0">
                <a:latin typeface="Times New Roman" panose="02020603050405020304" charset="0"/>
                <a:cs typeface="Times New Roman" panose="02020603050405020304" charset="0"/>
              </a:rPr>
              <a:t>和</a:t>
            </a:r>
            <a:r>
              <a:rPr lang="en-US" altLang="zh-CN" sz="2000" dirty="0">
                <a:latin typeface="Times New Roman" panose="02020603050405020304" charset="0"/>
                <a:cs typeface="Times New Roman" panose="02020603050405020304" charset="0"/>
              </a:rPr>
              <a:t>L2</a:t>
            </a:r>
            <a:r>
              <a:rPr lang="zh-CN" altLang="en-US" sz="2000" dirty="0">
                <a:latin typeface="Times New Roman" panose="02020603050405020304" charset="0"/>
                <a:cs typeface="Times New Roman" panose="02020603050405020304" charset="0"/>
              </a:rPr>
              <a:t>中均</a:t>
            </a:r>
            <a:r>
              <a:rPr lang="en-US" altLang="zh-CN" sz="2000" dirty="0">
                <a:latin typeface="Times New Roman" panose="02020603050405020304" charset="0"/>
                <a:cs typeface="Times New Roman" panose="02020603050405020304" charset="0"/>
              </a:rPr>
              <a:t>miss, </a:t>
            </a:r>
            <a:r>
              <a:rPr lang="zh-CN" altLang="en-US" sz="2000" dirty="0">
                <a:latin typeface="Times New Roman" panose="02020603050405020304" charset="0"/>
                <a:cs typeface="Times New Roman" panose="02020603050405020304" charset="0"/>
              </a:rPr>
              <a:t>则从更低级拷贝相应的块到</a:t>
            </a:r>
            <a:r>
              <a:rPr lang="en-US" altLang="zh-CN" sz="2000" dirty="0">
                <a:latin typeface="Times New Roman" panose="02020603050405020304" charset="0"/>
                <a:cs typeface="Times New Roman" panose="02020603050405020304" charset="0"/>
              </a:rPr>
              <a:t>L1</a:t>
            </a:r>
            <a:r>
              <a:rPr lang="zh-CN" altLang="en-US" sz="2000" dirty="0">
                <a:latin typeface="Times New Roman" panose="02020603050405020304" charset="0"/>
                <a:cs typeface="Times New Roman" panose="02020603050405020304" charset="0"/>
              </a:rPr>
              <a:t>和</a:t>
            </a:r>
            <a:r>
              <a:rPr lang="en-US" altLang="zh-CN" sz="2000" dirty="0">
                <a:latin typeface="Times New Roman" panose="02020603050405020304" charset="0"/>
                <a:cs typeface="Times New Roman" panose="02020603050405020304" charset="0"/>
              </a:rPr>
              <a:t>L2</a:t>
            </a:r>
          </a:p>
          <a:p>
            <a:pPr lvl="1">
              <a:lnSpc>
                <a:spcPct val="120000"/>
              </a:lnSpc>
            </a:pPr>
            <a:endParaRPr lang="en-US" altLang="zh-CN" sz="175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Times New Roman" panose="02020603050405020304" charset="0"/>
                <a:cs typeface="Times New Roman" panose="02020603050405020304" charset="0"/>
              </a:rPr>
              <a:t>对</a:t>
            </a:r>
            <a:r>
              <a:rPr lang="en-US" altLang="zh-CN" sz="2000" dirty="0">
                <a:latin typeface="Times New Roman" panose="02020603050405020304" charset="0"/>
                <a:cs typeface="Times New Roman" panose="02020603050405020304" charset="0"/>
              </a:rPr>
              <a:t>L1</a:t>
            </a:r>
            <a:r>
              <a:rPr lang="zh-CN" altLang="en-US" sz="2000" dirty="0">
                <a:latin typeface="Times New Roman" panose="02020603050405020304" charset="0"/>
                <a:cs typeface="Times New Roman" panose="02020603050405020304" charset="0"/>
              </a:rPr>
              <a:t>写操作导致将数据同时写到</a:t>
            </a:r>
            <a:r>
              <a:rPr lang="en-US" altLang="zh-CN" sz="2000" dirty="0">
                <a:latin typeface="Times New Roman" panose="02020603050405020304" charset="0"/>
                <a:cs typeface="Times New Roman" panose="02020603050405020304" charset="0"/>
              </a:rPr>
              <a:t>L1</a:t>
            </a:r>
            <a:r>
              <a:rPr lang="zh-CN" altLang="en-US" sz="2000" dirty="0">
                <a:latin typeface="Times New Roman" panose="02020603050405020304" charset="0"/>
                <a:cs typeface="Times New Roman" panose="02020603050405020304" charset="0"/>
              </a:rPr>
              <a:t>和</a:t>
            </a:r>
            <a:r>
              <a:rPr lang="en-US" altLang="zh-CN" sz="2000" dirty="0">
                <a:latin typeface="Times New Roman" panose="02020603050405020304" charset="0"/>
                <a:cs typeface="Times New Roman" panose="02020603050405020304" charset="0"/>
              </a:rPr>
              <a:t>L2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charset="0"/>
                <a:cs typeface="Times New Roman" panose="02020603050405020304" charset="0"/>
              </a:rPr>
              <a:t>Write-through </a:t>
            </a:r>
            <a:r>
              <a:rPr lang="zh-CN" altLang="en-US" sz="2000" dirty="0">
                <a:latin typeface="Times New Roman" panose="02020603050405020304" charset="0"/>
                <a:cs typeface="Times New Roman" panose="02020603050405020304" charset="0"/>
              </a:rPr>
              <a:t>策略用于</a:t>
            </a:r>
            <a:r>
              <a:rPr lang="en-US" altLang="zh-CN" sz="2000" dirty="0">
                <a:latin typeface="Times New Roman" panose="02020603050405020304" charset="0"/>
                <a:cs typeface="Times New Roman" panose="02020603050405020304" charset="0"/>
              </a:rPr>
              <a:t>L1</a:t>
            </a:r>
            <a:r>
              <a:rPr lang="zh-CN" altLang="en-US" sz="2000" dirty="0">
                <a:latin typeface="Times New Roman" panose="02020603050405020304" charset="0"/>
                <a:cs typeface="Times New Roman" panose="02020603050405020304" charset="0"/>
              </a:rPr>
              <a:t>到</a:t>
            </a:r>
            <a:r>
              <a:rPr lang="en-US" altLang="zh-CN" sz="2000" dirty="0">
                <a:latin typeface="Times New Roman" panose="02020603050405020304" charset="0"/>
                <a:cs typeface="Times New Roman" panose="02020603050405020304" charset="0"/>
              </a:rPr>
              <a:t>L2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charset="0"/>
                <a:cs typeface="Times New Roman" panose="02020603050405020304" charset="0"/>
              </a:rPr>
              <a:t>Write-back </a:t>
            </a:r>
            <a:r>
              <a:rPr lang="zh-CN" altLang="en-US" sz="2000" dirty="0">
                <a:latin typeface="Times New Roman" panose="02020603050405020304" charset="0"/>
                <a:cs typeface="Times New Roman" panose="02020603050405020304" charset="0"/>
              </a:rPr>
              <a:t>策略可用于</a:t>
            </a:r>
            <a:r>
              <a:rPr lang="en-US" altLang="zh-CN" sz="2000" dirty="0">
                <a:latin typeface="Times New Roman" panose="02020603050405020304" charset="0"/>
                <a:cs typeface="Times New Roman" panose="02020603050405020304" charset="0"/>
              </a:rPr>
              <a:t>L2 </a:t>
            </a:r>
            <a:r>
              <a:rPr lang="zh-CN" altLang="en-US" sz="2000" dirty="0">
                <a:latin typeface="Times New Roman" panose="02020603050405020304" charset="0"/>
                <a:cs typeface="Times New Roman" panose="02020603050405020304" charset="0"/>
              </a:rPr>
              <a:t>到更低级存储器，以降低存储总线数据传输压力</a:t>
            </a:r>
          </a:p>
          <a:p>
            <a:pPr lvl="1">
              <a:lnSpc>
                <a:spcPct val="120000"/>
              </a:lnSpc>
            </a:pPr>
            <a:endParaRPr lang="en-US" altLang="zh-CN" sz="175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L2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的替换动作（或无效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)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对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L1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可见</a:t>
            </a:r>
            <a:endParaRPr lang="en-US" altLang="zh-C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sz="1800" dirty="0">
                <a:latin typeface="Times New Roman" panose="02020603050405020304" charset="0"/>
                <a:cs typeface="Times New Roman" panose="02020603050405020304" charset="0"/>
              </a:rPr>
              <a:t>即</a:t>
            </a:r>
            <a:r>
              <a:rPr lang="en-US" altLang="zh-CN" sz="1800" dirty="0">
                <a:latin typeface="Times New Roman" panose="02020603050405020304" charset="0"/>
                <a:cs typeface="Times New Roman" panose="02020603050405020304" charset="0"/>
              </a:rPr>
              <a:t>L2</a:t>
            </a:r>
            <a:r>
              <a:rPr lang="zh-CN" altLang="en-US" sz="1800" dirty="0">
                <a:latin typeface="Times New Roman" panose="02020603050405020304" charset="0"/>
                <a:cs typeface="Times New Roman" panose="02020603050405020304" charset="0"/>
              </a:rPr>
              <a:t>的一块被替换出去，那么其在</a:t>
            </a:r>
            <a:r>
              <a:rPr lang="en-US" altLang="zh-CN" sz="1800" dirty="0">
                <a:latin typeface="Times New Roman" panose="02020603050405020304" charset="0"/>
                <a:cs typeface="Times New Roman" panose="02020603050405020304" charset="0"/>
              </a:rPr>
              <a:t>L1</a:t>
            </a:r>
            <a:r>
              <a:rPr lang="zh-CN" altLang="en-US" sz="1800" dirty="0">
                <a:latin typeface="Times New Roman" panose="02020603050405020304" charset="0"/>
                <a:cs typeface="Times New Roman" panose="02020603050405020304" charset="0"/>
              </a:rPr>
              <a:t>中对应的块也要被替换出去。</a:t>
            </a:r>
          </a:p>
          <a:p>
            <a:pPr lvl="0"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L1</a:t>
            </a:r>
            <a:r>
              <a:rPr lang="zh-CN" alt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和</a:t>
            </a:r>
            <a:r>
              <a:rPr lang="en-US" altLang="zh-CN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L2</a:t>
            </a:r>
            <a:r>
              <a:rPr lang="zh-CN" alt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的块大小可以相同也可以不同 </a:t>
            </a:r>
            <a:endParaRPr lang="en-US" altLang="zh-C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altLang="zh-CN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Pentium 4 had 64-byte blocks in L1 but 128-byte blocks in L2</a:t>
            </a:r>
            <a:endParaRPr lang="en-US" altLang="zh-C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altLang="zh-CN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Core i7 uses 64-byte blocks at all cache levels (simpler)</a:t>
            </a:r>
            <a:endParaRPr lang="zh-CN" alt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0">
              <a:lnSpc>
                <a:spcPct val="120000"/>
              </a:lnSpc>
            </a:pPr>
            <a:endParaRPr lang="zh-CN" altLang="en-US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E342-566D-4D2E-B025-45161A5A88C7}" type="datetime1">
              <a:rPr lang="en-US" altLang="zh-CN" smtClean="0"/>
              <a:t>4/11/2023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t>31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xhzhou@USTC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多级不包容（</a:t>
            </a:r>
            <a:r>
              <a:rPr lang="en-US" altLang="zh-CN"/>
              <a:t>Multilevel  Exclusive</a:t>
            </a:r>
            <a:r>
              <a:rPr lang="zh-CN" altLang="en-US"/>
              <a:t>）</a:t>
            </a:r>
          </a:p>
        </p:txBody>
      </p:sp>
      <p:sp>
        <p:nvSpPr>
          <p:cNvPr id="76803" name="内容占位符 2"/>
          <p:cNvSpPr>
            <a:spLocks noGrp="1"/>
          </p:cNvSpPr>
          <p:nvPr>
            <p:ph idx="1"/>
          </p:nvPr>
        </p:nvSpPr>
        <p:spPr>
          <a:xfrm>
            <a:off x="147320" y="1103630"/>
            <a:ext cx="8961120" cy="5207000"/>
          </a:xfrm>
        </p:spPr>
        <p:txBody>
          <a:bodyPr>
            <a:normAutofit fontScale="87500"/>
          </a:bodyPr>
          <a:lstStyle/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L1 cache 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中的块不会在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L2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cache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中，以避免浪费空间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在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L1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中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miss, 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但在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L2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中命中，将导致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Cache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间块的互换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在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L1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和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L2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均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miss, 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将仅仅从更低层拷贝相应的块到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L1</a:t>
            </a:r>
          </a:p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L1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的被替换的块移至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L2</a:t>
            </a:r>
          </a:p>
          <a:p>
            <a:pPr lvl="1"/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L2 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存储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L1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抛弃的块，以防后续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L1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还需要使用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L1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到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L2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的写策略为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 Write-Back</a:t>
            </a:r>
          </a:p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L2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到更低级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cache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的写策略为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 Write-Back</a:t>
            </a:r>
          </a:p>
          <a:p>
            <a:r>
              <a:rPr lang="en-US" altLang="ko-KR" dirty="0">
                <a:ea typeface="굴림" charset="-127"/>
                <a:cs typeface="굴림" charset="-127"/>
                <a:sym typeface="+mn-ea"/>
              </a:rPr>
              <a:t>AMD </a:t>
            </a:r>
            <a:r>
              <a:rPr lang="en-US" altLang="ko-KR" dirty="0" err="1">
                <a:ea typeface="굴림" charset="-127"/>
                <a:cs typeface="굴림" charset="-127"/>
                <a:sym typeface="+mn-ea"/>
              </a:rPr>
              <a:t>Athlon</a:t>
            </a:r>
            <a:r>
              <a:rPr lang="zh-CN" altLang="en-US" dirty="0" err="1">
                <a:ea typeface="宋体" panose="02010600030101010101" pitchFamily="2" charset="-122"/>
                <a:cs typeface="굴림" charset="-127"/>
                <a:sym typeface="+mn-ea"/>
              </a:rPr>
              <a:t>：</a:t>
            </a:r>
            <a:r>
              <a:rPr lang="en-US" altLang="ko-KR" dirty="0">
                <a:ea typeface="굴림" charset="-127"/>
                <a:cs typeface="굴림" charset="-127"/>
                <a:sym typeface="+mn-ea"/>
              </a:rPr>
              <a:t> 64KB L1</a:t>
            </a:r>
            <a:r>
              <a:rPr lang="zh-CN" altLang="en-US" dirty="0">
                <a:ea typeface="宋体" panose="02010600030101010101" pitchFamily="2" charset="-122"/>
                <a:cs typeface="굴림" charset="-127"/>
                <a:sym typeface="+mn-ea"/>
              </a:rPr>
              <a:t>、</a:t>
            </a:r>
            <a:r>
              <a:rPr lang="en-US" altLang="ko-KR" dirty="0">
                <a:ea typeface="굴림" charset="-127"/>
                <a:cs typeface="굴림" charset="-127"/>
                <a:sym typeface="+mn-ea"/>
              </a:rPr>
              <a:t> 256KB L2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E342-566D-4D2E-B025-45161A5A88C7}" type="datetime1">
              <a:rPr lang="en-US" altLang="zh-CN" smtClean="0"/>
              <a:t>4/11/2023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t>32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xhzhou@USTC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多级</a:t>
            </a:r>
            <a:r>
              <a:rPr lang="en-US" altLang="zh-CN"/>
              <a:t>cache</a:t>
            </a:r>
            <a:r>
              <a:rPr lang="zh-CN" altLang="en-US"/>
              <a:t>的性能分析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局部失效率</a:t>
            </a:r>
            <a:r>
              <a:rPr lang="zh-CN" altLang="en-US" dirty="0"/>
              <a:t>：该级</a:t>
            </a:r>
            <a:r>
              <a:rPr lang="en-US" altLang="zh-CN" dirty="0"/>
              <a:t>Cache</a:t>
            </a:r>
            <a:r>
              <a:rPr lang="zh-CN" altLang="en-US" dirty="0"/>
              <a:t>失效次数 / 到达该级</a:t>
            </a:r>
            <a:r>
              <a:rPr lang="en-US" altLang="zh-CN" dirty="0"/>
              <a:t>Cache</a:t>
            </a:r>
            <a:r>
              <a:rPr lang="zh-CN" altLang="en-US" dirty="0"/>
              <a:t>的访存次数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Miss</a:t>
            </a:r>
            <a:r>
              <a:rPr lang="zh-CN" altLang="en-US" dirty="0"/>
              <a:t> </a:t>
            </a:r>
            <a:r>
              <a:rPr lang="en-US" altLang="zh-CN" dirty="0"/>
              <a:t>rateL1</a:t>
            </a:r>
            <a:r>
              <a:rPr lang="zh-CN" altLang="en-US" dirty="0"/>
              <a:t> </a:t>
            </a:r>
            <a:r>
              <a:rPr lang="en-US" altLang="zh-CN" dirty="0"/>
              <a:t>for L1 cache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Miss rateL2 for L2 cache</a:t>
            </a:r>
            <a:endParaRPr lang="zh-CN" altLang="en-US" dirty="0"/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全局失效率</a:t>
            </a:r>
            <a:r>
              <a:rPr lang="zh-CN" altLang="en-US" dirty="0"/>
              <a:t>：该级</a:t>
            </a:r>
            <a:r>
              <a:rPr lang="en-US" altLang="zh-CN" dirty="0"/>
              <a:t>Cache</a:t>
            </a:r>
            <a:r>
              <a:rPr lang="zh-CN" altLang="en-US" dirty="0"/>
              <a:t>失效次数/ </a:t>
            </a:r>
            <a:r>
              <a:rPr lang="en-US" altLang="zh-CN" dirty="0"/>
              <a:t>CPU</a:t>
            </a:r>
            <a:r>
              <a:rPr lang="zh-CN" altLang="en-US" dirty="0"/>
              <a:t>发出的访存总次数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Miss rateL1 for L1 cache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Miss rateL1 × Miss rateL2  for L2 cache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全局失效率是度量</a:t>
            </a:r>
            <a:r>
              <a:rPr lang="en-US" altLang="zh-CN" dirty="0"/>
              <a:t>L2 cache</a:t>
            </a:r>
            <a:r>
              <a:rPr lang="zh-CN" altLang="en-US" dirty="0"/>
              <a:t>性能的更好方法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性能参数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AMAT = Hit TimeL1+Miss rateL1×Miss penaltyL1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    Miss penaltyL1 = HitTimeL2 + Miss rateL2×Miss penaltyL2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AMAT = Hit TimeL1+Miss rateL1× (Hit TimeL2+Miss rateL2×Miss penaltyL2)</a:t>
            </a:r>
          </a:p>
          <a:p>
            <a:pPr>
              <a:lnSpc>
                <a:spcPct val="120000"/>
              </a:lnSpc>
            </a:pPr>
            <a:endParaRPr lang="zh-CN" altLang="en-US" dirty="0"/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25010" y="5460365"/>
            <a:ext cx="490220" cy="1022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L1</a:t>
            </a:r>
          </a:p>
        </p:txBody>
      </p:sp>
      <p:sp>
        <p:nvSpPr>
          <p:cNvPr id="5" name="矩形 4"/>
          <p:cNvSpPr/>
          <p:nvPr/>
        </p:nvSpPr>
        <p:spPr>
          <a:xfrm>
            <a:off x="5547995" y="5460365"/>
            <a:ext cx="640715" cy="1022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L2</a:t>
            </a:r>
          </a:p>
        </p:txBody>
      </p:sp>
      <p:sp>
        <p:nvSpPr>
          <p:cNvPr id="8" name="矩形 7"/>
          <p:cNvSpPr/>
          <p:nvPr/>
        </p:nvSpPr>
        <p:spPr>
          <a:xfrm>
            <a:off x="6429375" y="5460365"/>
            <a:ext cx="1164590" cy="1022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Mem</a:t>
            </a:r>
          </a:p>
        </p:txBody>
      </p:sp>
      <p:sp>
        <p:nvSpPr>
          <p:cNvPr id="9" name="矩形 8"/>
          <p:cNvSpPr/>
          <p:nvPr/>
        </p:nvSpPr>
        <p:spPr>
          <a:xfrm>
            <a:off x="5401310" y="5344795"/>
            <a:ext cx="2259330" cy="1280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E342-566D-4D2E-B025-45161A5A88C7}" type="datetime1">
              <a:rPr lang="en-US" altLang="zh-CN" smtClean="0"/>
              <a:t>4/11/2023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t>33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xhzhou@USTC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L1</a:t>
            </a:r>
            <a:r>
              <a:rPr lang="zh-CN" altLang="en-US"/>
              <a:t> </a:t>
            </a:r>
            <a:r>
              <a:rPr lang="en-US" altLang="zh-CN"/>
              <a:t>cache </a:t>
            </a:r>
            <a:r>
              <a:rPr lang="zh-CN" altLang="en-US"/>
              <a:t>失效率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对于</a:t>
            </a:r>
            <a:r>
              <a:rPr lang="en-US" altLang="zh-CN" sz="2400" dirty="0"/>
              <a:t>I-Cache</a:t>
            </a:r>
            <a:r>
              <a:rPr lang="zh-CN" altLang="en-US" sz="2400" dirty="0"/>
              <a:t>和</a:t>
            </a:r>
            <a:r>
              <a:rPr lang="en-US" altLang="zh-CN" sz="2400" dirty="0"/>
              <a:t>D-Cache</a:t>
            </a:r>
            <a:r>
              <a:rPr lang="zh-CN" altLang="en-US" sz="2400" dirty="0"/>
              <a:t>分开的</a:t>
            </a:r>
            <a:r>
              <a:rPr lang="en-US" altLang="zh-CN" sz="2400" dirty="0"/>
              <a:t>L1</a:t>
            </a:r>
            <a:r>
              <a:rPr lang="zh-CN" altLang="en-US" sz="2400" dirty="0"/>
              <a:t> </a:t>
            </a:r>
            <a:r>
              <a:rPr lang="en-US" altLang="zh-CN" sz="2400" dirty="0"/>
              <a:t>Cache</a:t>
            </a:r>
          </a:p>
          <a:p>
            <a:pPr marL="400050" lvl="1" indent="0">
              <a:buNone/>
            </a:pPr>
            <a:r>
              <a:rPr lang="en-US" altLang="zh-CN" sz="2000" dirty="0"/>
              <a:t>Miss RateL1 = %</a:t>
            </a:r>
            <a:r>
              <a:rPr lang="en-US" altLang="zh-CN" sz="2000" dirty="0" err="1"/>
              <a:t>inst</a:t>
            </a:r>
            <a:r>
              <a:rPr lang="en-US" altLang="zh-CN" sz="2000" dirty="0"/>
              <a:t> × Miss </a:t>
            </a:r>
            <a:r>
              <a:rPr lang="en-US" altLang="zh-CN" sz="2000" dirty="0" err="1"/>
              <a:t>RateI</a:t>
            </a:r>
            <a:r>
              <a:rPr lang="en-US" altLang="zh-CN" sz="2000" dirty="0"/>
              <a:t>-Cache + %data × Miss </a:t>
            </a:r>
            <a:r>
              <a:rPr lang="en-US" altLang="zh-CN" sz="2000" dirty="0" err="1"/>
              <a:t>RateD</a:t>
            </a:r>
            <a:r>
              <a:rPr lang="en-US" altLang="zh-CN" sz="2000" dirty="0"/>
              <a:t>-Cache</a:t>
            </a:r>
          </a:p>
          <a:p>
            <a:pPr marL="400050" lvl="1" indent="0">
              <a:buNone/>
            </a:pPr>
            <a:r>
              <a:rPr lang="zh-CN" altLang="en-US" sz="2000" dirty="0"/>
              <a:t> </a:t>
            </a:r>
            <a:r>
              <a:rPr lang="en-US" altLang="zh-CN" sz="2000" dirty="0"/>
              <a:t>%</a:t>
            </a:r>
            <a:r>
              <a:rPr lang="en-US" altLang="zh-CN" sz="2000" dirty="0" err="1"/>
              <a:t>inst</a:t>
            </a:r>
            <a:r>
              <a:rPr lang="en-US" altLang="zh-CN" sz="2000" dirty="0"/>
              <a:t> = Percent of Instruction Accesses = 1 / (1 + %LS)</a:t>
            </a:r>
          </a:p>
          <a:p>
            <a:pPr marL="400050" lvl="1" indent="0">
              <a:buNone/>
            </a:pPr>
            <a:r>
              <a:rPr lang="zh-CN" altLang="en-US" sz="2000" dirty="0"/>
              <a:t> </a:t>
            </a:r>
            <a:r>
              <a:rPr lang="en-US" altLang="zh-CN" sz="2000" dirty="0"/>
              <a:t>%data = Percent of Data Accesses = %LS / (1 + %LS)</a:t>
            </a:r>
          </a:p>
          <a:p>
            <a:pPr marL="400050" lvl="1" indent="0">
              <a:buNone/>
            </a:pPr>
            <a:r>
              <a:rPr lang="zh-CN" altLang="en-US" sz="2000" dirty="0"/>
              <a:t> </a:t>
            </a:r>
            <a:r>
              <a:rPr lang="en-US" altLang="zh-CN" sz="2000" dirty="0"/>
              <a:t>%LS = Frequency of Load and Store instructions</a:t>
            </a:r>
          </a:p>
          <a:p>
            <a:endParaRPr lang="en-US" altLang="zh-CN" sz="2400" dirty="0"/>
          </a:p>
          <a:p>
            <a:r>
              <a:rPr lang="zh-CN" altLang="en-US" sz="2400" dirty="0"/>
              <a:t>每条指令的</a:t>
            </a:r>
            <a:r>
              <a:rPr lang="en-US" altLang="zh-CN" sz="2400" dirty="0"/>
              <a:t>L1 </a:t>
            </a:r>
            <a:r>
              <a:rPr lang="zh-CN" altLang="en-US" sz="2400" dirty="0"/>
              <a:t>失效次数</a:t>
            </a:r>
            <a:r>
              <a:rPr lang="en-US" altLang="zh-CN" sz="2400" dirty="0"/>
              <a:t>:</a:t>
            </a:r>
          </a:p>
          <a:p>
            <a:pPr marL="400050" lvl="1" indent="0">
              <a:buNone/>
            </a:pPr>
            <a:r>
              <a:rPr lang="zh-CN" altLang="en-US" sz="2000" dirty="0"/>
              <a:t> </a:t>
            </a:r>
            <a:r>
              <a:rPr lang="en-US" altLang="zh-CN" sz="2000" dirty="0"/>
              <a:t>Misses per InstructionL1 = Miss RateL1 × (1 + %LS)</a:t>
            </a:r>
          </a:p>
          <a:p>
            <a:pPr marL="400050" lvl="1" indent="0">
              <a:buNone/>
            </a:pPr>
            <a:r>
              <a:rPr lang="zh-CN" altLang="en-US" sz="2000" dirty="0"/>
              <a:t> </a:t>
            </a:r>
            <a:r>
              <a:rPr lang="en-US" altLang="zh-CN" sz="2000" dirty="0"/>
              <a:t>Misses per InstructionL1 = Miss </a:t>
            </a:r>
            <a:r>
              <a:rPr lang="en-US" altLang="zh-CN" sz="2000" dirty="0" err="1"/>
              <a:t>RateI</a:t>
            </a:r>
            <a:r>
              <a:rPr lang="en-US" altLang="zh-CN" sz="2000" dirty="0"/>
              <a:t>-Cache + %LS × Miss </a:t>
            </a:r>
            <a:r>
              <a:rPr lang="en-US" altLang="zh-CN" sz="2000" dirty="0" err="1"/>
              <a:t>RateD</a:t>
            </a:r>
            <a:r>
              <a:rPr lang="en-US" altLang="zh-CN" sz="2000" dirty="0"/>
              <a:t>-Cache</a:t>
            </a:r>
          </a:p>
          <a:p>
            <a:endParaRPr lang="en-US" altLang="zh-CN" sz="24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E342-566D-4D2E-B025-45161A5A88C7}" type="datetime1">
              <a:rPr lang="en-US" altLang="zh-CN" smtClean="0"/>
              <a:t>4/11/2023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t>34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xhzhou@USTC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具有二级</a:t>
            </a:r>
            <a:r>
              <a:rPr lang="en-US" altLang="zh-CN"/>
              <a:t>Cache</a:t>
            </a:r>
            <a:r>
              <a:rPr lang="zh-CN" altLang="en-US"/>
              <a:t>的</a:t>
            </a:r>
            <a:r>
              <a:rPr lang="en-US" altLang="zh-CN"/>
              <a:t>AMAT</a:t>
            </a:r>
            <a:r>
              <a:rPr lang="zh-CN" altLang="en-US"/>
              <a:t>举例 </a:t>
            </a:r>
          </a:p>
        </p:txBody>
      </p:sp>
      <p:sp>
        <p:nvSpPr>
          <p:cNvPr id="8397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5000" lnSpcReduction="10000"/>
          </a:bodyPr>
          <a:lstStyle/>
          <a:p>
            <a:r>
              <a:rPr lang="en-US" altLang="zh-CN"/>
              <a:t>Problem: </a:t>
            </a:r>
            <a:r>
              <a:rPr lang="zh-CN" altLang="en-US"/>
              <a:t>计算</a:t>
            </a:r>
            <a:r>
              <a:rPr lang="en-US" altLang="zh-CN"/>
              <a:t>AMAT</a:t>
            </a:r>
          </a:p>
          <a:p>
            <a:pPr lvl="1"/>
            <a:r>
              <a:rPr lang="en-US" altLang="zh-CN"/>
              <a:t>I-Cache</a:t>
            </a:r>
            <a:r>
              <a:rPr lang="zh-CN" altLang="en-US"/>
              <a:t> 失效率 </a:t>
            </a:r>
            <a:r>
              <a:rPr lang="en-US" altLang="zh-CN"/>
              <a:t>=</a:t>
            </a:r>
            <a:r>
              <a:rPr lang="zh-CN" altLang="en-US"/>
              <a:t> </a:t>
            </a:r>
            <a:r>
              <a:rPr lang="en-US" altLang="zh-CN"/>
              <a:t>1%</a:t>
            </a:r>
            <a:r>
              <a:rPr lang="zh-CN" altLang="en-US"/>
              <a:t>， </a:t>
            </a:r>
            <a:r>
              <a:rPr lang="en-US" altLang="zh-CN"/>
              <a:t>D-Cache</a:t>
            </a:r>
            <a:r>
              <a:rPr lang="zh-CN" altLang="en-US"/>
              <a:t>失效率 </a:t>
            </a:r>
            <a:r>
              <a:rPr lang="en-US" altLang="zh-CN"/>
              <a:t>=</a:t>
            </a:r>
            <a:r>
              <a:rPr lang="zh-CN" altLang="en-US"/>
              <a:t> </a:t>
            </a:r>
            <a:r>
              <a:rPr lang="en-US" altLang="zh-CN"/>
              <a:t>10%</a:t>
            </a:r>
          </a:p>
          <a:p>
            <a:pPr lvl="1"/>
            <a:r>
              <a:rPr lang="en-US" altLang="zh-CN"/>
              <a:t>L2</a:t>
            </a:r>
            <a:r>
              <a:rPr lang="zh-CN" altLang="en-US"/>
              <a:t> </a:t>
            </a:r>
            <a:r>
              <a:rPr lang="en-US" altLang="zh-CN"/>
              <a:t>Cache</a:t>
            </a:r>
            <a:r>
              <a:rPr lang="zh-CN" altLang="en-US"/>
              <a:t>失效率 </a:t>
            </a:r>
            <a:r>
              <a:rPr lang="en-US" altLang="zh-CN"/>
              <a:t>=</a:t>
            </a:r>
            <a:r>
              <a:rPr lang="zh-CN" altLang="en-US"/>
              <a:t> </a:t>
            </a:r>
            <a:r>
              <a:rPr lang="en-US" altLang="zh-CN"/>
              <a:t>40%</a:t>
            </a:r>
          </a:p>
          <a:p>
            <a:pPr lvl="1"/>
            <a:r>
              <a:rPr lang="en-US" altLang="zh-CN"/>
              <a:t>L1</a:t>
            </a:r>
            <a:r>
              <a:rPr lang="zh-CN" altLang="en-US"/>
              <a:t> 命中时间 </a:t>
            </a:r>
            <a:r>
              <a:rPr lang="en-US" altLang="zh-CN"/>
              <a:t>=</a:t>
            </a:r>
            <a:r>
              <a:rPr lang="zh-CN" altLang="en-US"/>
              <a:t> </a:t>
            </a:r>
            <a:r>
              <a:rPr lang="en-US" altLang="zh-CN"/>
              <a:t>1</a:t>
            </a:r>
            <a:r>
              <a:rPr lang="zh-CN" altLang="en-US"/>
              <a:t> </a:t>
            </a:r>
            <a:r>
              <a:rPr lang="en-US" altLang="zh-CN"/>
              <a:t>cycle ( I-Cache </a:t>
            </a:r>
            <a:r>
              <a:rPr lang="zh-CN" altLang="en-US"/>
              <a:t>和</a:t>
            </a:r>
            <a:r>
              <a:rPr lang="en-US" altLang="zh-CN"/>
              <a:t>D-Cache</a:t>
            </a:r>
            <a:r>
              <a:rPr lang="zh-CN" altLang="en-US"/>
              <a:t>相同）</a:t>
            </a:r>
            <a:endParaRPr lang="en-US" altLang="zh-CN"/>
          </a:p>
          <a:p>
            <a:pPr lvl="1"/>
            <a:r>
              <a:rPr lang="en-US" altLang="zh-CN"/>
              <a:t>L2</a:t>
            </a:r>
            <a:r>
              <a:rPr lang="zh-CN" altLang="en-US"/>
              <a:t> 命中时间 </a:t>
            </a:r>
            <a:r>
              <a:rPr lang="en-US" altLang="zh-CN"/>
              <a:t>=</a:t>
            </a:r>
            <a:r>
              <a:rPr lang="zh-CN" altLang="en-US"/>
              <a:t> </a:t>
            </a:r>
            <a:r>
              <a:rPr lang="en-US" altLang="zh-CN"/>
              <a:t>8</a:t>
            </a:r>
            <a:r>
              <a:rPr lang="zh-CN" altLang="en-US"/>
              <a:t> </a:t>
            </a:r>
            <a:r>
              <a:rPr lang="en-US" altLang="zh-CN"/>
              <a:t>cycles</a:t>
            </a:r>
            <a:r>
              <a:rPr lang="zh-CN" altLang="en-US"/>
              <a:t>， </a:t>
            </a:r>
            <a:r>
              <a:rPr lang="en-US" altLang="zh-CN"/>
              <a:t>L2</a:t>
            </a:r>
            <a:r>
              <a:rPr lang="zh-CN" altLang="en-US"/>
              <a:t> 失效开销 </a:t>
            </a:r>
            <a:r>
              <a:rPr lang="en-US" altLang="zh-CN"/>
              <a:t>=</a:t>
            </a:r>
            <a:r>
              <a:rPr lang="zh-CN" altLang="en-US"/>
              <a:t> </a:t>
            </a:r>
            <a:r>
              <a:rPr lang="en-US" altLang="zh-CN"/>
              <a:t>100 cycles</a:t>
            </a:r>
          </a:p>
          <a:p>
            <a:pPr lvl="1"/>
            <a:r>
              <a:rPr lang="en-US" altLang="zh-CN"/>
              <a:t>Load + Store</a:t>
            </a:r>
            <a:r>
              <a:rPr lang="zh-CN" altLang="en-US"/>
              <a:t> 指令频度 </a:t>
            </a:r>
            <a:r>
              <a:rPr lang="en-US" altLang="zh-CN"/>
              <a:t>=</a:t>
            </a:r>
            <a:r>
              <a:rPr lang="zh-CN" altLang="en-US"/>
              <a:t> </a:t>
            </a:r>
            <a:r>
              <a:rPr lang="en-US" altLang="zh-CN"/>
              <a:t>25%</a:t>
            </a:r>
          </a:p>
          <a:p>
            <a:r>
              <a:rPr lang="en-US" altLang="zh-CN"/>
              <a:t>Solution</a:t>
            </a:r>
            <a:r>
              <a:rPr lang="zh-CN" altLang="en-US"/>
              <a:t>：</a:t>
            </a:r>
            <a:endParaRPr lang="en-US" altLang="zh-CN"/>
          </a:p>
          <a:p>
            <a:pPr lvl="1"/>
            <a:r>
              <a:rPr lang="zh-CN" altLang="en-US"/>
              <a:t>平均每条指令访存次数 </a:t>
            </a:r>
            <a:r>
              <a:rPr lang="en-US" altLang="zh-CN"/>
              <a:t>=</a:t>
            </a:r>
            <a:r>
              <a:rPr lang="zh-CN" altLang="en-US"/>
              <a:t> </a:t>
            </a:r>
            <a:r>
              <a:rPr lang="en-US" altLang="zh-CN"/>
              <a:t>1+25%</a:t>
            </a:r>
            <a:r>
              <a:rPr lang="zh-CN" altLang="en-US"/>
              <a:t> </a:t>
            </a:r>
            <a:r>
              <a:rPr lang="en-US" altLang="zh-CN"/>
              <a:t>=</a:t>
            </a:r>
            <a:r>
              <a:rPr lang="zh-CN" altLang="en-US"/>
              <a:t> </a:t>
            </a:r>
            <a:r>
              <a:rPr lang="en-US" altLang="zh-CN"/>
              <a:t>1.25</a:t>
            </a:r>
          </a:p>
          <a:p>
            <a:pPr lvl="1"/>
            <a:r>
              <a:rPr lang="zh-CN" altLang="en-US"/>
              <a:t>平均每条指令的失效次数 </a:t>
            </a:r>
            <a:r>
              <a:rPr lang="en-US" altLang="zh-CN"/>
              <a:t>=</a:t>
            </a:r>
            <a:r>
              <a:rPr lang="zh-CN" altLang="en-US"/>
              <a:t> </a:t>
            </a:r>
            <a:r>
              <a:rPr lang="en-US" altLang="zh-CN"/>
              <a:t>100%</a:t>
            </a:r>
            <a:r>
              <a:rPr lang="en-US" altLang="zh-CN">
                <a:sym typeface="+mn-ea"/>
              </a:rPr>
              <a:t>×</a:t>
            </a:r>
            <a:r>
              <a:rPr lang="en-US" altLang="zh-CN"/>
              <a:t>1%+25%× 10%</a:t>
            </a:r>
            <a:r>
              <a:rPr lang="zh-CN" altLang="en-US"/>
              <a:t> </a:t>
            </a:r>
            <a:r>
              <a:rPr lang="en-US" altLang="zh-CN"/>
              <a:t>=</a:t>
            </a:r>
            <a:r>
              <a:rPr lang="zh-CN" altLang="en-US"/>
              <a:t> </a:t>
            </a:r>
            <a:r>
              <a:rPr lang="en-US" altLang="zh-CN"/>
              <a:t>0.035</a:t>
            </a:r>
          </a:p>
          <a:p>
            <a:pPr lvl="1"/>
            <a:r>
              <a:rPr lang="en-US" altLang="zh-CN"/>
              <a:t>L1</a:t>
            </a:r>
            <a:r>
              <a:rPr lang="zh-CN" altLang="en-US"/>
              <a:t>的失效率</a:t>
            </a:r>
            <a:r>
              <a:rPr lang="en-US" altLang="zh-CN"/>
              <a:t>=</a:t>
            </a:r>
            <a:r>
              <a:rPr lang="zh-CN" altLang="en-US"/>
              <a:t> </a:t>
            </a:r>
            <a:r>
              <a:rPr lang="en-US" altLang="zh-CN"/>
              <a:t>0.035/1.25=0.028</a:t>
            </a:r>
          </a:p>
          <a:p>
            <a:pPr lvl="1"/>
            <a:r>
              <a:rPr lang="en-US" altLang="zh-CN"/>
              <a:t>L1</a:t>
            </a:r>
            <a:r>
              <a:rPr lang="zh-CN" altLang="en-US"/>
              <a:t>的失效开销 </a:t>
            </a:r>
            <a:r>
              <a:rPr lang="en-US" altLang="zh-CN"/>
              <a:t>=</a:t>
            </a:r>
            <a:r>
              <a:rPr lang="zh-CN" altLang="en-US"/>
              <a:t> </a:t>
            </a:r>
            <a:r>
              <a:rPr lang="en-US" altLang="zh-CN"/>
              <a:t>8</a:t>
            </a:r>
            <a:r>
              <a:rPr lang="zh-CN" altLang="en-US"/>
              <a:t> </a:t>
            </a:r>
            <a:r>
              <a:rPr lang="en-US" altLang="zh-CN"/>
              <a:t>+</a:t>
            </a:r>
            <a:r>
              <a:rPr lang="zh-CN" altLang="en-US"/>
              <a:t> </a:t>
            </a:r>
            <a:r>
              <a:rPr lang="en-US" altLang="zh-CN"/>
              <a:t>0.4×100</a:t>
            </a:r>
            <a:r>
              <a:rPr lang="zh-CN" altLang="en-US"/>
              <a:t> </a:t>
            </a:r>
            <a:r>
              <a:rPr lang="en-US" altLang="zh-CN"/>
              <a:t>=</a:t>
            </a:r>
            <a:r>
              <a:rPr lang="zh-CN" altLang="en-US"/>
              <a:t> </a:t>
            </a:r>
            <a:r>
              <a:rPr lang="en-US" altLang="zh-CN"/>
              <a:t>48</a:t>
            </a:r>
            <a:r>
              <a:rPr lang="zh-CN" altLang="en-US"/>
              <a:t> </a:t>
            </a:r>
            <a:r>
              <a:rPr lang="en-US" altLang="zh-CN"/>
              <a:t>cycles</a:t>
            </a:r>
          </a:p>
          <a:p>
            <a:pPr lvl="1"/>
            <a:r>
              <a:rPr lang="en-US" altLang="zh-CN"/>
              <a:t>AMAT</a:t>
            </a:r>
            <a:r>
              <a:rPr lang="zh-CN" altLang="en-US"/>
              <a:t> </a:t>
            </a:r>
            <a:r>
              <a:rPr lang="en-US" altLang="zh-CN"/>
              <a:t>=</a:t>
            </a:r>
            <a:r>
              <a:rPr lang="zh-CN" altLang="en-US"/>
              <a:t> </a:t>
            </a:r>
            <a:r>
              <a:rPr lang="en-US" altLang="zh-CN"/>
              <a:t>1+0.028×48</a:t>
            </a:r>
            <a:r>
              <a:rPr lang="zh-CN" altLang="en-US"/>
              <a:t> </a:t>
            </a:r>
            <a:r>
              <a:rPr lang="en-US" altLang="zh-CN"/>
              <a:t>=</a:t>
            </a:r>
            <a:r>
              <a:rPr lang="zh-CN" altLang="en-US"/>
              <a:t> </a:t>
            </a:r>
            <a:r>
              <a:rPr lang="en-US" altLang="zh-CN"/>
              <a:t>2.344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E342-566D-4D2E-B025-45161A5A88C7}" type="datetime1">
              <a:rPr lang="en-US" altLang="zh-CN" smtClean="0"/>
              <a:t>4/11/2023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t>35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xhzhou@USTC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Memory</a:t>
            </a:r>
            <a:r>
              <a:rPr lang="zh-CN" altLang="en-US"/>
              <a:t> </a:t>
            </a:r>
            <a:r>
              <a:rPr lang="en-US" altLang="zh-CN"/>
              <a:t>Stall</a:t>
            </a:r>
            <a:r>
              <a:rPr lang="zh-CN" altLang="en-US"/>
              <a:t> </a:t>
            </a:r>
            <a:r>
              <a:rPr lang="en-US" altLang="zh-CN"/>
              <a:t>Cycles Per Instruction</a:t>
            </a:r>
            <a:endParaRPr lang="zh-CN" altLang="en-US"/>
          </a:p>
        </p:txBody>
      </p:sp>
      <p:sp>
        <p:nvSpPr>
          <p:cNvPr id="84995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/>
          </a:bodyPr>
          <a:lstStyle/>
          <a:p>
            <a:r>
              <a:rPr lang="en-US" altLang="zh-CN" dirty="0"/>
              <a:t>Memory Stall Cycles per Instruction</a:t>
            </a:r>
          </a:p>
          <a:p>
            <a:pPr marL="400050" lvl="1" indent="0">
              <a:buNone/>
            </a:pPr>
            <a:r>
              <a:rPr lang="en-US" altLang="zh-CN" dirty="0"/>
              <a:t>=</a:t>
            </a:r>
            <a:r>
              <a:rPr lang="en-US" altLang="zh-CN" sz="2400" dirty="0"/>
              <a:t> Memory Access per Instruction × Miss RateL1 × Miss PenaltyL1</a:t>
            </a:r>
          </a:p>
          <a:p>
            <a:pPr marL="400050" lvl="1" indent="0">
              <a:buNone/>
            </a:pPr>
            <a:r>
              <a:rPr lang="en-US" altLang="zh-CN" dirty="0"/>
              <a:t>=</a:t>
            </a:r>
            <a:r>
              <a:rPr lang="en-US" altLang="zh-CN" sz="2400" dirty="0"/>
              <a:t> (1 + %LS) × Miss RateL1 × Miss PenaltyL1</a:t>
            </a:r>
          </a:p>
          <a:p>
            <a:pPr marL="400050" lvl="1" indent="0">
              <a:buNone/>
            </a:pPr>
            <a:r>
              <a:rPr lang="en-US" altLang="zh-CN" dirty="0"/>
              <a:t>= </a:t>
            </a:r>
            <a:r>
              <a:rPr lang="en-US" altLang="zh-CN" sz="2400" dirty="0"/>
              <a:t>(1 + %LS) × Miss RateL1 × (Hit TimeL2 + Miss RateL2 × Miss PenaltyL2)</a:t>
            </a:r>
          </a:p>
          <a:p>
            <a:endParaRPr lang="en-US" altLang="zh-CN" dirty="0"/>
          </a:p>
          <a:p>
            <a:r>
              <a:rPr lang="en-US" altLang="zh-CN" dirty="0"/>
              <a:t>Memory Stall Cycles per Instruction</a:t>
            </a:r>
          </a:p>
          <a:p>
            <a:pPr marL="400050" lvl="1" indent="0">
              <a:buNone/>
            </a:pPr>
            <a:r>
              <a:rPr lang="en-US" altLang="zh-CN" dirty="0"/>
              <a:t>= Misses per InstructionL1 × Hit TimeL2 +</a:t>
            </a:r>
          </a:p>
          <a:p>
            <a:pPr marL="400050" lvl="1" indent="0">
              <a:buNone/>
            </a:pPr>
            <a:r>
              <a:rPr lang="en-US" altLang="zh-CN" dirty="0"/>
              <a:t>   Misses per InstructionL2 × Miss PenaltyL2</a:t>
            </a:r>
          </a:p>
          <a:p>
            <a:pPr marL="400050" lvl="1" indent="0">
              <a:buNone/>
            </a:pP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/>
              <a:t> </a:t>
            </a:r>
            <a:r>
              <a:rPr lang="en-US" altLang="zh-CN" sz="2400" dirty="0"/>
              <a:t>Misses per InstructionL1 = (1 + %LS) × Miss RateL1</a:t>
            </a:r>
          </a:p>
          <a:p>
            <a:pPr marL="400050" lvl="1" indent="0">
              <a:buNone/>
            </a:pPr>
            <a:r>
              <a:rPr lang="en-US" altLang="zh-CN" sz="2400" dirty="0"/>
              <a:t> Misses per InstructionL2 = (1 + %LS) × Miss RateL1 × Miss RateL2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E342-566D-4D2E-B025-45161A5A88C7}" type="datetime1">
              <a:rPr lang="en-US" altLang="zh-CN" smtClean="0"/>
              <a:t>4/11/2023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t>36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xhzhou@USTC</a:t>
            </a: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两级</a:t>
            </a:r>
            <a:r>
              <a:rPr lang="en-US" altLang="zh-CN"/>
              <a:t>Cache</a:t>
            </a:r>
            <a:r>
              <a:rPr lang="zh-CN" altLang="en-US"/>
              <a:t>的性能</a:t>
            </a:r>
          </a:p>
        </p:txBody>
      </p:sp>
      <p:sp>
        <p:nvSpPr>
          <p:cNvPr id="86019" name="内容占位符 2"/>
          <p:cNvSpPr>
            <a:spLocks noGrp="1"/>
          </p:cNvSpPr>
          <p:nvPr>
            <p:ph idx="1"/>
          </p:nvPr>
        </p:nvSpPr>
        <p:spPr>
          <a:xfrm>
            <a:off x="179705" y="1182370"/>
            <a:ext cx="8827770" cy="512826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Problem: </a:t>
            </a:r>
            <a:r>
              <a:rPr lang="zh-CN" altLang="en-US" dirty="0"/>
              <a:t>程序运行产生</a:t>
            </a:r>
            <a:r>
              <a:rPr lang="en-US" altLang="zh-CN" dirty="0"/>
              <a:t>1000</a:t>
            </a:r>
            <a:r>
              <a:rPr lang="zh-CN" altLang="en-US" dirty="0"/>
              <a:t>个存储器访问</a:t>
            </a:r>
            <a:endParaRPr lang="en-US" altLang="zh-CN" dirty="0"/>
          </a:p>
          <a:p>
            <a:pPr lvl="1"/>
            <a:r>
              <a:rPr lang="en-US" altLang="zh-CN" dirty="0"/>
              <a:t> I-Cache misses = 5, D-Cache misses = 35, L2 Cache misses = 8</a:t>
            </a:r>
          </a:p>
          <a:p>
            <a:pPr lvl="1"/>
            <a:r>
              <a:rPr lang="en-US" altLang="zh-CN" dirty="0"/>
              <a:t>L1 Hit = 1 cycle, L2 Hit = 8 cycles, L2 Miss penalty = 80 cycles</a:t>
            </a:r>
          </a:p>
          <a:p>
            <a:pPr lvl="1"/>
            <a:r>
              <a:rPr lang="en-US" altLang="zh-CN" dirty="0"/>
              <a:t>Load + Store frequency = 25%, </a:t>
            </a:r>
            <a:r>
              <a:rPr lang="en-US" altLang="zh-CN" dirty="0" err="1"/>
              <a:t>CPIexecution</a:t>
            </a:r>
            <a:r>
              <a:rPr lang="en-US" altLang="zh-CN" dirty="0"/>
              <a:t> = 1.1 (perfect cache)</a:t>
            </a:r>
          </a:p>
          <a:p>
            <a:pPr lvl="1"/>
            <a:r>
              <a:rPr lang="zh-CN" altLang="en-US" dirty="0"/>
              <a:t>计算</a:t>
            </a:r>
            <a:r>
              <a:rPr lang="en-US" altLang="zh-CN" dirty="0"/>
              <a:t>memory stall cycles per instruction </a:t>
            </a:r>
            <a:r>
              <a:rPr lang="zh-CN" altLang="en-US" dirty="0"/>
              <a:t>和有效的</a:t>
            </a:r>
            <a:r>
              <a:rPr lang="en-US" altLang="zh-CN" dirty="0"/>
              <a:t>CPI</a:t>
            </a:r>
          </a:p>
          <a:p>
            <a:pPr lvl="1"/>
            <a:r>
              <a:rPr lang="zh-CN" altLang="en-US" dirty="0"/>
              <a:t>如果没有</a:t>
            </a:r>
            <a:r>
              <a:rPr lang="en-US" altLang="zh-CN" dirty="0"/>
              <a:t>L2</a:t>
            </a:r>
            <a:r>
              <a:rPr lang="zh-CN" altLang="en-US" dirty="0"/>
              <a:t> </a:t>
            </a:r>
            <a:r>
              <a:rPr lang="en-US" altLang="zh-CN" dirty="0"/>
              <a:t>cache, </a:t>
            </a:r>
            <a:r>
              <a:rPr lang="zh-CN" altLang="en-US" dirty="0"/>
              <a:t>有效的</a:t>
            </a:r>
            <a:r>
              <a:rPr lang="en-US" altLang="zh-CN" dirty="0"/>
              <a:t>CPI</a:t>
            </a:r>
            <a:r>
              <a:rPr lang="zh-CN" altLang="en-US" dirty="0"/>
              <a:t>是多少？</a:t>
            </a:r>
            <a:endParaRPr lang="en-US" altLang="zh-CN" dirty="0"/>
          </a:p>
          <a:p>
            <a:r>
              <a:rPr lang="en-US" altLang="zh-CN" dirty="0"/>
              <a:t>Solution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L1 Miss Rate = (5 + 35) / 1000 = 0.04 (or 4% per access)</a:t>
            </a:r>
          </a:p>
          <a:p>
            <a:pPr lvl="1"/>
            <a:r>
              <a:rPr lang="en-US" altLang="zh-CN" dirty="0"/>
              <a:t>L1 misses per Instruction =0.04 × (1 + 0.25) = 0.05</a:t>
            </a:r>
          </a:p>
          <a:p>
            <a:pPr lvl="1"/>
            <a:r>
              <a:rPr lang="en-US" altLang="zh-CN" dirty="0"/>
              <a:t>L2 misses per Instruction =(8 / 1000) × 1.25 = 0.01</a:t>
            </a:r>
          </a:p>
          <a:p>
            <a:pPr lvl="1"/>
            <a:r>
              <a:rPr lang="en-US" altLang="zh-CN" dirty="0"/>
              <a:t>Memory stall cycles per Instruction =0.05 × 8 + 0.01 × 80 = 1.2</a:t>
            </a:r>
          </a:p>
          <a:p>
            <a:pPr lvl="1"/>
            <a:r>
              <a:rPr lang="en-US" altLang="zh-CN" dirty="0"/>
              <a:t>CPI</a:t>
            </a:r>
            <a:r>
              <a:rPr lang="en-US" altLang="zh-CN" baseline="-25000" dirty="0">
                <a:solidFill>
                  <a:schemeClr val="tx1"/>
                </a:solidFill>
                <a:uFillTx/>
              </a:rPr>
              <a:t>L1+L2</a:t>
            </a:r>
            <a:r>
              <a:rPr lang="en-US" altLang="zh-CN" dirty="0"/>
              <a:t> =</a:t>
            </a:r>
            <a:r>
              <a:rPr lang="zh-CN" altLang="en-US" dirty="0"/>
              <a:t> </a:t>
            </a:r>
            <a:r>
              <a:rPr lang="en-US" altLang="zh-CN" dirty="0"/>
              <a:t>1.1 + 1.2 = 2.3, CPI/</a:t>
            </a:r>
            <a:r>
              <a:rPr lang="en-US" altLang="zh-CN" dirty="0" err="1"/>
              <a:t>CPIexecution</a:t>
            </a:r>
            <a:r>
              <a:rPr lang="en-US" altLang="zh-CN" dirty="0"/>
              <a:t> = 2.3/1.1 = 2.1x </a:t>
            </a:r>
            <a:r>
              <a:rPr lang="en-US" altLang="zh-CN" sz="2600" dirty="0"/>
              <a:t>slower</a:t>
            </a:r>
          </a:p>
          <a:p>
            <a:pPr lvl="1"/>
            <a:r>
              <a:rPr lang="en-US" altLang="zh-CN" dirty="0"/>
              <a:t>CPI</a:t>
            </a:r>
            <a:r>
              <a:rPr lang="en-US" altLang="zh-CN" baseline="-25000" dirty="0">
                <a:solidFill>
                  <a:schemeClr val="tx1"/>
                </a:solidFill>
                <a:uFillTx/>
              </a:rPr>
              <a:t>L1only</a:t>
            </a:r>
            <a:r>
              <a:rPr lang="en-US" altLang="zh-CN" dirty="0"/>
              <a:t> =1.1 + 0.05 × 80 = 5.1 (worse)</a:t>
            </a:r>
          </a:p>
          <a:p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E342-566D-4D2E-B025-45161A5A88C7}" type="datetime1">
              <a:rPr lang="en-US" altLang="zh-CN" smtClean="0"/>
              <a:t>4/11/2023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t>37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xhzhou@USTC</a:t>
            </a: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1106488"/>
            <a:ext cx="8637588" cy="543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不同大小的</a:t>
            </a:r>
            <a:r>
              <a:rPr lang="en-US" altLang="zh-CN"/>
              <a:t>L2cache</a:t>
            </a:r>
            <a:r>
              <a:rPr lang="zh-CN" altLang="en-US"/>
              <a:t>对应的执行时间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42A3F-B839-4137-B911-D376D5B90DF1}" type="datetime1">
              <a:rPr lang="en-US" altLang="zh-CN" smtClean="0"/>
              <a:t>4/11/2023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xhzhou@USTC</a:t>
            </a:r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Miss rates versus cache size for multilevel caches</a:t>
            </a:r>
          </a:p>
        </p:txBody>
      </p:sp>
      <p:pic>
        <p:nvPicPr>
          <p:cNvPr id="8807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" y="1149350"/>
            <a:ext cx="7696200" cy="557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42A3F-B839-4137-B911-D376D5B90DF1}" type="datetime1">
              <a:rPr lang="en-US" altLang="zh-CN" smtClean="0"/>
              <a:t>4/11/2023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xhzhou@USTC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2"/>
            </p:custDataLst>
          </p:nvPr>
        </p:nvCxnSpPr>
        <p:spPr>
          <a:xfrm>
            <a:off x="1977404" y="1198339"/>
            <a:ext cx="5762948" cy="0"/>
          </a:xfrm>
          <a:prstGeom prst="line">
            <a:avLst/>
          </a:prstGeom>
          <a:ln w="38100">
            <a:solidFill>
              <a:srgbClr val="0074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1977404" y="2646139"/>
            <a:ext cx="5762948" cy="0"/>
          </a:xfrm>
          <a:prstGeom prst="line">
            <a:avLst/>
          </a:prstGeom>
          <a:ln w="38100">
            <a:solidFill>
              <a:srgbClr val="0074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1977390" y="1374775"/>
            <a:ext cx="1514475" cy="1096645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spc="-375" dirty="0">
                <a:solidFill>
                  <a:srgbClr val="0074C1"/>
                </a:solidFill>
              </a:rPr>
              <a:t>4.2</a:t>
            </a:r>
          </a:p>
        </p:txBody>
      </p:sp>
      <p:sp>
        <p:nvSpPr>
          <p:cNvPr id="2053" name="文本框 8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491880" y="1198339"/>
            <a:ext cx="4464496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defRPr/>
            </a:pPr>
            <a:r>
              <a:rPr lang="en-US" altLang="zh-CN" sz="33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Cache </a:t>
            </a:r>
            <a:r>
              <a:rPr lang="zh-CN" altLang="en-US" sz="33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基本优化方法</a:t>
            </a:r>
          </a:p>
        </p:txBody>
      </p:sp>
      <p:graphicFrame>
        <p:nvGraphicFramePr>
          <p:cNvPr id="5" name="图示 4"/>
          <p:cNvGraphicFramePr/>
          <p:nvPr/>
        </p:nvGraphicFramePr>
        <p:xfrm>
          <a:off x="168910" y="3228340"/>
          <a:ext cx="8805545" cy="1332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121410" y="4942840"/>
            <a:ext cx="7254240" cy="52197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平均访存时间＝命中时间＋失效率×失效开销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1D20A-3770-413B-A73B-C1FC4F06EF09}" type="datetime1">
              <a:rPr lang="en-US" altLang="zh-CN" smtClean="0"/>
              <a:t>4/11/2023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xhzhou@USTC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两级</a:t>
            </a:r>
            <a:r>
              <a:rPr lang="en-US" altLang="zh-CN"/>
              <a:t>Cache</a:t>
            </a:r>
            <a:r>
              <a:rPr lang="zh-CN" altLang="en-US"/>
              <a:t>的一些研究结论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L2</a:t>
            </a:r>
            <a:r>
              <a:rPr lang="zh-CN" altLang="en-US" dirty="0"/>
              <a:t>比</a:t>
            </a:r>
            <a:r>
              <a:rPr lang="en-US" altLang="zh-CN" dirty="0"/>
              <a:t>L1</a:t>
            </a:r>
            <a:r>
              <a:rPr lang="zh-CN" altLang="en-US" dirty="0"/>
              <a:t>大得多的情况下，两级</a:t>
            </a:r>
            <a:r>
              <a:rPr lang="en-US" altLang="zh-CN" dirty="0"/>
              <a:t>Cache</a:t>
            </a:r>
            <a:r>
              <a:rPr lang="zh-CN" altLang="en-US" dirty="0"/>
              <a:t>全局失效率 和 容量与第二级</a:t>
            </a:r>
            <a:r>
              <a:rPr lang="en-US" altLang="zh-CN" dirty="0"/>
              <a:t>Cache</a:t>
            </a:r>
            <a:r>
              <a:rPr lang="zh-CN" altLang="en-US" dirty="0"/>
              <a:t>相同的单级</a:t>
            </a:r>
            <a:r>
              <a:rPr lang="en-US" altLang="zh-CN" dirty="0"/>
              <a:t>Cache</a:t>
            </a:r>
            <a:r>
              <a:rPr lang="zh-CN" altLang="en-US" dirty="0"/>
              <a:t>的失效率接近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局部失效率不是衡量第二级</a:t>
            </a:r>
            <a:r>
              <a:rPr lang="en-US" altLang="zh-CN" dirty="0"/>
              <a:t>Cache</a:t>
            </a:r>
            <a:r>
              <a:rPr lang="zh-CN" altLang="en-US" dirty="0"/>
              <a:t>的好指标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它是第一级</a:t>
            </a:r>
            <a:r>
              <a:rPr lang="en-US" altLang="zh-CN" dirty="0"/>
              <a:t>Cache</a:t>
            </a:r>
            <a:r>
              <a:rPr lang="zh-CN" altLang="en-US" dirty="0"/>
              <a:t>失效率的函数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不能全面反映两级</a:t>
            </a:r>
            <a:r>
              <a:rPr lang="en-US" altLang="zh-CN" dirty="0"/>
              <a:t>Cache</a:t>
            </a:r>
            <a:r>
              <a:rPr lang="zh-CN" altLang="en-US" dirty="0"/>
              <a:t>体系的性能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第二级</a:t>
            </a:r>
            <a:r>
              <a:rPr lang="en-US" altLang="zh-CN" dirty="0"/>
              <a:t>Cache</a:t>
            </a:r>
            <a:r>
              <a:rPr lang="zh-CN" altLang="en-US" dirty="0"/>
              <a:t>设计需考虑的问题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容量：一般较大，可能无容量失效，有强制性失效和冲突失效</a:t>
            </a:r>
          </a:p>
          <a:p>
            <a:pPr lvl="2">
              <a:lnSpc>
                <a:spcPct val="120000"/>
              </a:lnSpc>
            </a:pPr>
            <a:r>
              <a:rPr lang="zh-CN" altLang="en-US" dirty="0"/>
              <a:t>相联度对第二级</a:t>
            </a:r>
            <a:r>
              <a:rPr lang="en-US" altLang="zh-CN" dirty="0"/>
              <a:t>Cache</a:t>
            </a:r>
            <a:r>
              <a:rPr lang="zh-CN" altLang="en-US" dirty="0"/>
              <a:t>的作用</a:t>
            </a:r>
          </a:p>
          <a:p>
            <a:pPr lvl="2">
              <a:lnSpc>
                <a:spcPct val="120000"/>
              </a:lnSpc>
            </a:pPr>
            <a:r>
              <a:rPr lang="en-US" altLang="zh-CN" dirty="0"/>
              <a:t>Cache</a:t>
            </a:r>
            <a:r>
              <a:rPr lang="zh-CN" altLang="en-US" dirty="0"/>
              <a:t>可以较大，以减少失效次数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多级包容性问题：第一级</a:t>
            </a:r>
            <a:r>
              <a:rPr lang="en-US" altLang="zh-CN" dirty="0"/>
              <a:t>Cache</a:t>
            </a:r>
            <a:r>
              <a:rPr lang="zh-CN" altLang="en-US" dirty="0"/>
              <a:t>中的数据是否总是同时存在于第二级</a:t>
            </a:r>
            <a:r>
              <a:rPr lang="en-US" altLang="zh-CN" dirty="0"/>
              <a:t>Cache</a:t>
            </a:r>
            <a:r>
              <a:rPr lang="zh-CN" altLang="en-US" dirty="0"/>
              <a:t>中。</a:t>
            </a:r>
          </a:p>
          <a:p>
            <a:pPr lvl="2">
              <a:lnSpc>
                <a:spcPct val="120000"/>
              </a:lnSpc>
            </a:pPr>
            <a:r>
              <a:rPr lang="zh-CN" altLang="en-US" dirty="0"/>
              <a:t>如果</a:t>
            </a:r>
            <a:r>
              <a:rPr lang="en-US" altLang="zh-CN" dirty="0"/>
              <a:t>L1</a:t>
            </a:r>
            <a:r>
              <a:rPr lang="zh-CN" altLang="en-US" dirty="0"/>
              <a:t>和</a:t>
            </a:r>
            <a:r>
              <a:rPr lang="en-US" altLang="zh-CN" dirty="0"/>
              <a:t>L2</a:t>
            </a:r>
            <a:r>
              <a:rPr lang="zh-CN" altLang="en-US" dirty="0"/>
              <a:t>的块大小不同，增加了多级包容性实现的复杂性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E342-566D-4D2E-B025-45161A5A88C7}" type="datetime1">
              <a:rPr lang="en-US" altLang="zh-CN" smtClean="0"/>
              <a:t>4/11/2023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t>40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xhzhou@USTC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多级</a:t>
            </a:r>
            <a:r>
              <a:rPr lang="en-US" altLang="zh-CN"/>
              <a:t>Cache</a:t>
            </a:r>
            <a:r>
              <a:rPr lang="zh-CN" altLang="en-US"/>
              <a:t>举例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Given the data below, what is the impact of second-level cache associativity on its miss penalty?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Hit timeL2 for direct mapped = 10 clock cycles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Two-way set associativity increases hit time by 0.1 clock cycles to 10.1clock cycles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Local miss rateL2 for direct mapped = 25%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Local miss rateL2 for two-way set associative = 20%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Miss penaltyL2 = 100 clock cycles</a:t>
            </a:r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结论：提高相联度，可减少第一级</a:t>
            </a:r>
            <a:r>
              <a:rPr lang="en-US" altLang="zh-CN" dirty="0"/>
              <a:t>Cache</a:t>
            </a:r>
            <a:r>
              <a:rPr lang="zh-CN" altLang="en-US" dirty="0"/>
              <a:t>的失效开销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第二级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Cache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特点：</a:t>
            </a:r>
            <a:r>
              <a:rPr lang="zh-CN" altLang="en-US" dirty="0"/>
              <a:t>容量大，高相联度，块较大，重点减少失效次数。</a:t>
            </a:r>
          </a:p>
          <a:p>
            <a:pPr>
              <a:lnSpc>
                <a:spcPct val="120000"/>
              </a:lnSpc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E342-566D-4D2E-B025-45161A5A88C7}" type="datetime1">
              <a:rPr lang="en-US" altLang="zh-CN" smtClean="0"/>
              <a:t>4/11/2023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t>41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xhzhou@USTC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让读优先于写图示</a:t>
            </a:r>
          </a:p>
        </p:txBody>
      </p:sp>
      <p:pic>
        <p:nvPicPr>
          <p:cNvPr id="9114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1111250"/>
            <a:ext cx="7551738" cy="456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42A3F-B839-4137-B911-D376D5B90DF1}" type="datetime1">
              <a:rPr lang="en-US" altLang="zh-CN" smtClean="0"/>
              <a:t>4/11/2023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xhzhou@USTC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让读失效优先于写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1800"/>
              <a:t>由于读操作为大概率事件，需要读失效优先，以提高性能</a:t>
            </a:r>
          </a:p>
          <a:p>
            <a:r>
              <a:rPr lang="en-US" altLang="zh-CN" sz="1800"/>
              <a:t>Write-Through Cache -&gt;Write Buffer (</a:t>
            </a:r>
            <a:r>
              <a:rPr lang="zh-CN" altLang="en-US" sz="1800"/>
              <a:t>写缓冲)，特别对写直达法更有效</a:t>
            </a:r>
            <a:endParaRPr lang="en-US" altLang="zh-CN" sz="1800"/>
          </a:p>
          <a:p>
            <a:pPr lvl="1"/>
            <a:r>
              <a:rPr lang="en-US" altLang="zh-CN" sz="1600"/>
              <a:t>Write Buffer: CPU</a:t>
            </a:r>
            <a:r>
              <a:rPr lang="zh-CN" altLang="en-US" sz="1600"/>
              <a:t>不必等待写操作完成，即将要写的数据和地址送到</a:t>
            </a:r>
            <a:r>
              <a:rPr lang="en-US" altLang="zh-CN" sz="1600"/>
              <a:t>Write Buffer</a:t>
            </a:r>
            <a:r>
              <a:rPr lang="zh-CN" altLang="en-US" sz="1600"/>
              <a:t>后，</a:t>
            </a:r>
            <a:r>
              <a:rPr lang="en-US" altLang="zh-CN" sz="1600"/>
              <a:t>CPU</a:t>
            </a:r>
            <a:r>
              <a:rPr lang="zh-CN" altLang="en-US" sz="1600"/>
              <a:t>继续作其他操作。</a:t>
            </a:r>
          </a:p>
          <a:p>
            <a:pPr lvl="1"/>
            <a:r>
              <a:rPr lang="zh-CN" altLang="en-US" sz="1600"/>
              <a:t>写缓冲导致对存储器访问的复杂化</a:t>
            </a:r>
            <a:endParaRPr lang="en-US" altLang="zh-CN" sz="1600"/>
          </a:p>
          <a:p>
            <a:pPr lvl="2"/>
            <a:r>
              <a:rPr lang="zh-CN" altLang="en-US" sz="1400" b="1">
                <a:solidFill>
                  <a:srgbClr val="FF0000"/>
                </a:solidFill>
              </a:rPr>
              <a:t>在读失效时写缓冲中可能保存有所读单元的最新值，还没有写回</a:t>
            </a:r>
            <a:endParaRPr lang="en-US" altLang="zh-CN" sz="1400"/>
          </a:p>
          <a:p>
            <a:pPr lvl="2"/>
            <a:r>
              <a:rPr lang="zh-CN" altLang="en-US" sz="1400"/>
              <a:t>例如，直接映射、写直达、</a:t>
            </a:r>
            <a:r>
              <a:rPr lang="en-US" altLang="zh-CN" sz="1400"/>
              <a:t>512</a:t>
            </a:r>
            <a:r>
              <a:rPr lang="zh-CN" altLang="en-US" sz="1400"/>
              <a:t>和</a:t>
            </a:r>
            <a:r>
              <a:rPr lang="en-US" altLang="zh-CN" sz="1400"/>
              <a:t>1024</a:t>
            </a:r>
            <a:r>
              <a:rPr lang="zh-CN" altLang="en-US" sz="1400"/>
              <a:t>映射到同一块。则</a:t>
            </a:r>
            <a:endParaRPr lang="en-US" altLang="zh-CN" sz="1400"/>
          </a:p>
          <a:p>
            <a:pPr lvl="2"/>
            <a:r>
              <a:rPr lang="en-US" altLang="zh-CN" sz="1400"/>
              <a:t>SW R3, 512(R0)        //</a:t>
            </a:r>
            <a:r>
              <a:rPr lang="zh-CN" altLang="en-US" sz="1400"/>
              <a:t>命中，直接修改</a:t>
            </a:r>
            <a:r>
              <a:rPr lang="en-US" altLang="zh-CN" sz="1400"/>
              <a:t>Cache</a:t>
            </a:r>
            <a:r>
              <a:rPr lang="zh-CN" altLang="en-US" sz="1400"/>
              <a:t>块，并将新的值</a:t>
            </a:r>
            <a:r>
              <a:rPr lang="en-US" altLang="zh-CN" sz="1400"/>
              <a:t> </a:t>
            </a:r>
            <a:r>
              <a:rPr lang="zh-CN" altLang="en-US" sz="1400"/>
              <a:t>写入</a:t>
            </a:r>
            <a:r>
              <a:rPr lang="en-US" altLang="zh-CN" sz="1400"/>
              <a:t>write Buffer</a:t>
            </a:r>
          </a:p>
          <a:p>
            <a:pPr lvl="2"/>
            <a:r>
              <a:rPr lang="en-US" altLang="zh-CN" sz="1400"/>
              <a:t>LW R1, 1024(R0)      //</a:t>
            </a:r>
            <a:r>
              <a:rPr lang="zh-CN" altLang="en-US" sz="1400"/>
              <a:t>失效，将</a:t>
            </a:r>
            <a:r>
              <a:rPr lang="en-US" altLang="zh-CN" sz="1400"/>
              <a:t>512(R0)</a:t>
            </a:r>
            <a:r>
              <a:rPr lang="zh-CN" altLang="en-US" sz="1400"/>
              <a:t>对应块换成</a:t>
            </a:r>
            <a:r>
              <a:rPr lang="en-US" altLang="zh-CN" sz="1400"/>
              <a:t>1024(R0)</a:t>
            </a:r>
            <a:r>
              <a:rPr lang="zh-CN" altLang="en-US" sz="1400"/>
              <a:t>单元所在块</a:t>
            </a:r>
            <a:r>
              <a:rPr lang="en-US" altLang="zh-CN" sz="1400"/>
              <a:t> </a:t>
            </a:r>
          </a:p>
          <a:p>
            <a:pPr lvl="2"/>
            <a:r>
              <a:rPr lang="en-US" altLang="zh-CN" sz="1400"/>
              <a:t>LW R2, 512(R0)        //</a:t>
            </a:r>
            <a:r>
              <a:rPr lang="zh-CN" altLang="en-US" sz="1400"/>
              <a:t>失效，从主存中调入</a:t>
            </a:r>
            <a:r>
              <a:rPr lang="en-US" altLang="zh-CN" sz="1400"/>
              <a:t>512(R0)</a:t>
            </a:r>
            <a:r>
              <a:rPr lang="zh-CN" altLang="en-US" sz="1400"/>
              <a:t>单元所在块</a:t>
            </a:r>
          </a:p>
          <a:p>
            <a:pPr lvl="1"/>
            <a:r>
              <a:rPr lang="zh-CN" altLang="en-US" sz="1600"/>
              <a:t>解决办法</a:t>
            </a:r>
            <a:endParaRPr lang="en-US" altLang="zh-CN" sz="1600"/>
          </a:p>
          <a:p>
            <a:pPr lvl="2"/>
            <a:r>
              <a:rPr lang="zh-CN" altLang="en-US" sz="1400"/>
              <a:t>推迟对读失效的处理，直到写缓冲器清空，导致新的问题——读失效开销增大。</a:t>
            </a:r>
            <a:endParaRPr lang="en-US" altLang="zh-CN" sz="1400"/>
          </a:p>
          <a:p>
            <a:pPr lvl="2"/>
            <a:r>
              <a:rPr lang="zh-CN" altLang="en-US" sz="1400"/>
              <a:t>在读失效时，检查写缓冲的内容，如果没有冲突，而且存储器可访问，就可以继续处理读失效</a:t>
            </a:r>
          </a:p>
          <a:p>
            <a:pPr lvl="1"/>
            <a:r>
              <a:rPr lang="zh-CN" altLang="en-US" sz="1600"/>
              <a:t>写回法时，也可以利用写缓冲器来提高性能</a:t>
            </a:r>
          </a:p>
          <a:p>
            <a:pPr lvl="2"/>
            <a:r>
              <a:rPr lang="zh-CN" altLang="en-US" sz="1400"/>
              <a:t>把脏块放入缓冲区，然后读存储器，最后写存储器</a:t>
            </a:r>
            <a:endParaRPr lang="en-US" altLang="zh-CN" sz="1400"/>
          </a:p>
          <a:p>
            <a:r>
              <a:rPr lang="en-US" altLang="zh-CN" sz="1800"/>
              <a:t>Write-Back Cache  -&gt;Victim Buffer</a:t>
            </a:r>
          </a:p>
          <a:p>
            <a:pPr lvl="1"/>
            <a:r>
              <a:rPr lang="zh-CN" altLang="en-US" sz="1600"/>
              <a:t>被替换的脏块放到了</a:t>
            </a:r>
            <a:r>
              <a:rPr lang="en-US" altLang="zh-CN" sz="1600"/>
              <a:t>victim buffer</a:t>
            </a:r>
          </a:p>
          <a:p>
            <a:pPr lvl="1"/>
            <a:r>
              <a:rPr lang="zh-CN" altLang="en-US" sz="1600">
                <a:sym typeface="+mn-ea"/>
              </a:rPr>
              <a:t>问题：</a:t>
            </a:r>
            <a:r>
              <a:rPr lang="zh-CN" altLang="en-US" sz="1600"/>
              <a:t>在脏块被写回前，需要处理读失效。</a:t>
            </a:r>
            <a:r>
              <a:rPr lang="en-US" altLang="zh-CN" sz="1600"/>
              <a:t> victim buffer </a:t>
            </a:r>
            <a:r>
              <a:rPr lang="zh-CN" altLang="en-US" sz="1600"/>
              <a:t>可能含有该读失效要读取的块</a:t>
            </a:r>
            <a:endParaRPr lang="en-US" altLang="zh-CN" sz="1600"/>
          </a:p>
          <a:p>
            <a:pPr lvl="2"/>
            <a:r>
              <a:rPr lang="en-US" altLang="zh-CN" sz="1400"/>
              <a:t>Solution: </a:t>
            </a:r>
            <a:r>
              <a:rPr lang="zh-CN" altLang="en-US" sz="1400"/>
              <a:t>查找</a:t>
            </a:r>
            <a:r>
              <a:rPr lang="en-US" altLang="zh-CN" sz="1400"/>
              <a:t>victim buffer</a:t>
            </a:r>
            <a:r>
              <a:rPr lang="zh-CN" altLang="en-US" sz="1400"/>
              <a:t>，如果命中直接将该块调入</a:t>
            </a:r>
            <a:r>
              <a:rPr lang="en-US" altLang="zh-CN" sz="1400"/>
              <a:t>Cache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E342-566D-4D2E-B025-45161A5A88C7}" type="datetime1">
              <a:rPr lang="en-US" altLang="zh-CN" smtClean="0"/>
              <a:t>4/11/2023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t>43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xhzhou@USTC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2"/>
            </p:custDataLst>
          </p:nvPr>
        </p:nvCxnSpPr>
        <p:spPr>
          <a:xfrm>
            <a:off x="1977404" y="1198339"/>
            <a:ext cx="5762948" cy="0"/>
          </a:xfrm>
          <a:prstGeom prst="line">
            <a:avLst/>
          </a:prstGeom>
          <a:ln w="38100">
            <a:solidFill>
              <a:srgbClr val="0074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1977404" y="2646139"/>
            <a:ext cx="5762948" cy="0"/>
          </a:xfrm>
          <a:prstGeom prst="line">
            <a:avLst/>
          </a:prstGeom>
          <a:ln w="38100">
            <a:solidFill>
              <a:srgbClr val="0074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1977390" y="1374775"/>
            <a:ext cx="1514475" cy="1096645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spc="-375" dirty="0">
                <a:solidFill>
                  <a:srgbClr val="0074C1"/>
                </a:solidFill>
              </a:rPr>
              <a:t>4.2</a:t>
            </a:r>
          </a:p>
        </p:txBody>
      </p:sp>
      <p:sp>
        <p:nvSpPr>
          <p:cNvPr id="2053" name="文本框 8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491880" y="1198339"/>
            <a:ext cx="4464496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defRPr/>
            </a:pPr>
            <a:r>
              <a:rPr lang="en-US" altLang="zh-CN" sz="33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Cache </a:t>
            </a:r>
            <a:r>
              <a:rPr lang="zh-CN" altLang="en-US" sz="33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基本优化方法</a:t>
            </a:r>
          </a:p>
        </p:txBody>
      </p:sp>
      <p:graphicFrame>
        <p:nvGraphicFramePr>
          <p:cNvPr id="5" name="图示 4"/>
          <p:cNvGraphicFramePr/>
          <p:nvPr/>
        </p:nvGraphicFramePr>
        <p:xfrm>
          <a:off x="168910" y="1708785"/>
          <a:ext cx="8805545" cy="3846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121410" y="4942840"/>
            <a:ext cx="725424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平均访存时间＝</a:t>
            </a:r>
            <a:r>
              <a: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命中时间</a:t>
            </a:r>
            <a:r>
              <a:rPr lang="zh-CN" alt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＋失效率×失效开销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1D20A-3770-413B-A73B-C1FC4F06EF09}" type="datetime1">
              <a:rPr lang="en-US" altLang="zh-CN" smtClean="0"/>
              <a:t>4/11/2023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xhzhou@USTC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缩短命中时间</a:t>
            </a:r>
          </a:p>
        </p:txBody>
      </p:sp>
      <p:pic>
        <p:nvPicPr>
          <p:cNvPr id="93188" name="Picture 4" descr="appb-16-97801238387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" y="965120"/>
            <a:ext cx="5334000" cy="434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449263" y="5237268"/>
            <a:ext cx="82454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200" b="1" dirty="0">
                <a:latin typeface="Times New Roman" panose="02020603050405020304" charset="0"/>
              </a:rPr>
              <a:t>Figure B.16 Miss rate versus virtually addressed cache size of a program measured three ways: without process switches (</a:t>
            </a:r>
            <a:r>
              <a:rPr lang="en-US" altLang="zh-CN" sz="1200" b="1" dirty="0" err="1">
                <a:latin typeface="Times New Roman" panose="02020603050405020304" charset="0"/>
              </a:rPr>
              <a:t>uniprocess</a:t>
            </a:r>
            <a:r>
              <a:rPr lang="en-US" altLang="zh-CN" sz="1200" b="1" dirty="0">
                <a:latin typeface="Times New Roman" panose="02020603050405020304" charset="0"/>
              </a:rPr>
              <a:t>), with process switches using a process-identifier tag (PID), and with process switches but without PIDs (purge).</a:t>
            </a:r>
            <a:r>
              <a:rPr lang="en-US" altLang="zh-CN" sz="1200" dirty="0">
                <a:latin typeface="Times New Roman" panose="02020603050405020304" charset="0"/>
              </a:rPr>
              <a:t> PIDs increase the </a:t>
            </a:r>
            <a:r>
              <a:rPr lang="en-US" altLang="zh-CN" sz="1200" dirty="0" err="1">
                <a:latin typeface="Times New Roman" panose="02020603050405020304" charset="0"/>
              </a:rPr>
              <a:t>uniprocess</a:t>
            </a:r>
            <a:r>
              <a:rPr lang="en-US" altLang="zh-CN" sz="1200" dirty="0">
                <a:latin typeface="Times New Roman" panose="02020603050405020304" charset="0"/>
              </a:rPr>
              <a:t> absolute miss rate by 0.3% to 0.6% and save 0.6% to 4.3% over purging. Agarwal [1987] collected these statistics for the Ultrix operating system running on a VAX, assuming direct-mapped caches with a block size of 16 bytes. Note that the miss rate goes up from 128K to 256K. Such </a:t>
            </a:r>
            <a:r>
              <a:rPr lang="en-US" altLang="zh-CN" sz="1200" dirty="0" err="1">
                <a:latin typeface="Times New Roman" panose="02020603050405020304" charset="0"/>
              </a:rPr>
              <a:t>nonintuitive</a:t>
            </a:r>
            <a:r>
              <a:rPr lang="en-US" altLang="zh-CN" sz="1200" dirty="0">
                <a:latin typeface="Times New Roman" panose="02020603050405020304" charset="0"/>
              </a:rPr>
              <a:t> behavior can occur in caches because changing size changes the mapping of memory blocks onto cache blocks, which can change the conflict miss rate.</a:t>
            </a:r>
          </a:p>
        </p:txBody>
      </p:sp>
      <p:sp>
        <p:nvSpPr>
          <p:cNvPr id="93190" name="文本框 5"/>
          <p:cNvSpPr txBox="1">
            <a:spLocks noChangeArrowheads="1"/>
          </p:cNvSpPr>
          <p:nvPr/>
        </p:nvSpPr>
        <p:spPr bwMode="auto">
          <a:xfrm>
            <a:off x="4859578" y="1077188"/>
            <a:ext cx="41290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虚拟地址</a:t>
            </a: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Cache VS. 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物理地址</a:t>
            </a: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Cache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42A3F-B839-4137-B911-D376D5B90DF1}" type="datetime1">
              <a:rPr lang="en-US" altLang="zh-CN" smtClean="0"/>
              <a:t>4/11/2023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t>45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xhzhou@USTC</a:t>
            </a:r>
            <a:endParaRPr lang="zh-CN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4211" name="Picture 4" descr="appb-17-97801238387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61" y="953366"/>
            <a:ext cx="558800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2" name="Rectangle 5"/>
          <p:cNvSpPr>
            <a:spLocks noChangeArrowheads="1"/>
          </p:cNvSpPr>
          <p:nvPr/>
        </p:nvSpPr>
        <p:spPr bwMode="auto">
          <a:xfrm>
            <a:off x="365125" y="5764759"/>
            <a:ext cx="81692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200" b="1" dirty="0">
                <a:latin typeface="Times New Roman" panose="02020603050405020304" charset="0"/>
              </a:rPr>
              <a:t>Figure B.17 The overall picture of a hypothetical memory hierarchy going from virtual address to L2 cache access.</a:t>
            </a:r>
            <a:r>
              <a:rPr lang="en-US" altLang="zh-CN" sz="1200" dirty="0">
                <a:latin typeface="Times New Roman" panose="02020603050405020304" charset="0"/>
              </a:rPr>
              <a:t> The page size is 16 KB. The TLB is two-way set associative with 256 entries. The L1 cache is a direct-mapped 16 KB, and the L2 cache is a four-way set associative with a total of 4 MB. Both use 64-byte blocks. The virtual address is 64 bits and the physical address is 40 bits.</a:t>
            </a:r>
          </a:p>
        </p:txBody>
      </p:sp>
      <p:sp>
        <p:nvSpPr>
          <p:cNvPr id="94213" name="文本框 1"/>
          <p:cNvSpPr txBox="1">
            <a:spLocks noChangeArrowheads="1"/>
          </p:cNvSpPr>
          <p:nvPr/>
        </p:nvSpPr>
        <p:spPr bwMode="auto">
          <a:xfrm>
            <a:off x="5219537" y="1308959"/>
            <a:ext cx="34686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虚拟地址转换与</a:t>
            </a: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Cache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定位 并行</a:t>
            </a:r>
          </a:p>
        </p:txBody>
      </p:sp>
      <p:sp>
        <p:nvSpPr>
          <p:cNvPr id="2" name="矩形 1"/>
          <p:cNvSpPr/>
          <p:nvPr/>
        </p:nvSpPr>
        <p:spPr>
          <a:xfrm>
            <a:off x="3326765" y="1681163"/>
            <a:ext cx="234950" cy="198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700" dirty="0"/>
              <a:t>8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42A3F-B839-4137-B911-D376D5B90DF1}" type="datetime1">
              <a:rPr lang="en-US" altLang="zh-CN" smtClean="0"/>
              <a:t>4/11/2023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t>46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xhzhou@USTC</a:t>
            </a:r>
            <a:endParaRPr lang="zh-CN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b="1" dirty="0"/>
              <a:t>小结：</a:t>
            </a:r>
            <a:r>
              <a:rPr lang="en-US" altLang="zh-CN" sz="3200" b="1" dirty="0"/>
              <a:t>Cache </a:t>
            </a:r>
            <a:r>
              <a:rPr lang="zh-CN" altLang="en-US" sz="3200" b="1" dirty="0"/>
              <a:t>性能分析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200" dirty="0"/>
              <a:t>CPU time = (CPU execution clock cycles + 	</a:t>
            </a:r>
            <a:br>
              <a:rPr lang="en-US" altLang="zh-CN" sz="2200" dirty="0"/>
            </a:br>
            <a:r>
              <a:rPr lang="en-US" altLang="zh-CN" sz="2200" dirty="0"/>
              <a:t>		 Memory stall clock cycles) x clock cycle time</a:t>
            </a:r>
            <a:br>
              <a:rPr lang="en-US" altLang="zh-CN" sz="2200" dirty="0"/>
            </a:br>
            <a:endParaRPr lang="en-US" altLang="zh-CN" sz="22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200" dirty="0"/>
              <a:t>Memory stall clock cycles = </a:t>
            </a:r>
            <a:br>
              <a:rPr lang="en-US" altLang="zh-CN" sz="2200" dirty="0"/>
            </a:br>
            <a:r>
              <a:rPr lang="en-US" altLang="zh-CN" sz="2200" dirty="0"/>
              <a:t>	(Reads x Read miss rate x Read miss penalty + </a:t>
            </a:r>
            <a:br>
              <a:rPr lang="en-US" altLang="zh-CN" sz="2200" dirty="0"/>
            </a:br>
            <a:r>
              <a:rPr lang="en-US" altLang="zh-CN" sz="2200" dirty="0"/>
              <a:t>	 Writes x Write miss rate x Write miss penalty)</a:t>
            </a:r>
            <a:br>
              <a:rPr lang="en-US" altLang="zh-CN" sz="2200" dirty="0"/>
            </a:br>
            <a:endParaRPr lang="en-US" altLang="zh-CN" sz="22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200" dirty="0"/>
              <a:t>Memory stall clock cycles = </a:t>
            </a:r>
            <a:br>
              <a:rPr lang="en-US" altLang="zh-CN" sz="2200" dirty="0"/>
            </a:br>
            <a:r>
              <a:rPr lang="en-US" altLang="zh-CN" sz="2200" dirty="0"/>
              <a:t>	Memory accesses x Miss rate x Miss penalty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22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200" dirty="0"/>
              <a:t>Different measure: AMAT</a:t>
            </a:r>
            <a:br>
              <a:rPr lang="en-US" altLang="zh-CN" sz="2200" dirty="0"/>
            </a:br>
            <a:br>
              <a:rPr lang="en-US" altLang="zh-CN" sz="2200" dirty="0"/>
            </a:br>
            <a:r>
              <a:rPr lang="en-US" altLang="zh-CN" sz="2200" dirty="0"/>
              <a:t>Average Memory Access time (AMAT) = </a:t>
            </a:r>
            <a:br>
              <a:rPr lang="en-US" altLang="zh-CN" sz="2200" dirty="0"/>
            </a:br>
            <a:r>
              <a:rPr lang="en-US" altLang="zh-CN" sz="2200" dirty="0"/>
              <a:t>	Hit Time + (Miss Rate x Miss Penalty)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200" dirty="0"/>
              <a:t>Note: </a:t>
            </a:r>
            <a:r>
              <a:rPr lang="en-US" altLang="zh-CN" sz="2200" i="1" dirty="0">
                <a:solidFill>
                  <a:schemeClr val="accent1"/>
                </a:solidFill>
              </a:rPr>
              <a:t>memory hit time is included in execution cycles.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E342-566D-4D2E-B025-45161A5A88C7}" type="datetime1">
              <a:rPr lang="en-US" altLang="zh-CN" smtClean="0"/>
              <a:t>4/11/2023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t>47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xhzhou@USTC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b="1" dirty="0"/>
              <a:t>小结：基本</a:t>
            </a:r>
            <a:r>
              <a:rPr lang="en-US" altLang="zh-CN" sz="3200" b="1" dirty="0"/>
              <a:t>Cache</a:t>
            </a:r>
            <a:r>
              <a:rPr lang="zh-CN" altLang="en-US" sz="3200" b="1" dirty="0"/>
              <a:t>优化方法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基本</a:t>
            </a:r>
            <a:r>
              <a:rPr lang="en-US" altLang="zh-CN" dirty="0"/>
              <a:t>Cache</a:t>
            </a:r>
            <a:r>
              <a:rPr lang="zh-CN" altLang="en-US" dirty="0"/>
              <a:t>优化方法</a:t>
            </a:r>
            <a:endParaRPr lang="en-US" altLang="zh-CN" dirty="0"/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降低失效率： 引起失效的</a:t>
            </a:r>
            <a:r>
              <a:rPr lang="en-US" altLang="zh-CN" b="1" dirty="0">
                <a:solidFill>
                  <a:schemeClr val="tx1"/>
                </a:solidFill>
              </a:rPr>
              <a:t>3C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、增加</a:t>
            </a:r>
            <a:r>
              <a:rPr lang="en-US" altLang="zh-CN" dirty="0">
                <a:solidFill>
                  <a:schemeClr val="tx1"/>
                </a:solidFill>
              </a:rPr>
              <a:t>Cache</a:t>
            </a:r>
            <a:r>
              <a:rPr lang="zh-CN" altLang="en-US" dirty="0">
                <a:solidFill>
                  <a:schemeClr val="tx1"/>
                </a:solidFill>
              </a:rPr>
              <a:t>块的大小</a:t>
            </a:r>
            <a:endParaRPr lang="en-US" altLang="zh-CN" dirty="0">
              <a:solidFill>
                <a:schemeClr val="tx1"/>
              </a:solidFill>
            </a:endParaRPr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、增大</a:t>
            </a:r>
            <a:r>
              <a:rPr lang="en-US" altLang="zh-CN" dirty="0">
                <a:solidFill>
                  <a:schemeClr val="tx1"/>
                </a:solidFill>
              </a:rPr>
              <a:t>Cache</a:t>
            </a:r>
            <a:r>
              <a:rPr lang="zh-CN" altLang="en-US" dirty="0">
                <a:solidFill>
                  <a:schemeClr val="tx1"/>
                </a:solidFill>
              </a:rPr>
              <a:t>容量</a:t>
            </a:r>
            <a:endParaRPr lang="en-US" altLang="zh-CN" dirty="0">
              <a:solidFill>
                <a:schemeClr val="tx1"/>
              </a:solidFill>
            </a:endParaRPr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、提高相联度</a:t>
            </a:r>
            <a:endParaRPr lang="en-US" altLang="zh-CN" dirty="0">
              <a:solidFill>
                <a:schemeClr val="tx1"/>
              </a:solidFill>
            </a:endParaRPr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减少失效开销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、多级</a:t>
            </a:r>
            <a:r>
              <a:rPr lang="en-US" altLang="zh-CN" dirty="0">
                <a:solidFill>
                  <a:schemeClr val="tx1"/>
                </a:solidFill>
              </a:rPr>
              <a:t>Cache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tx1"/>
                </a:solidFill>
              </a:rPr>
              <a:t>5</a:t>
            </a:r>
            <a:r>
              <a:rPr lang="zh-CN" altLang="en-US" dirty="0">
                <a:solidFill>
                  <a:schemeClr val="tx1"/>
                </a:solidFill>
              </a:rPr>
              <a:t>、使读失效优先于写失效</a:t>
            </a:r>
            <a:endParaRPr lang="en-US" altLang="zh-CN" dirty="0">
              <a:solidFill>
                <a:schemeClr val="tx1"/>
              </a:solidFill>
            </a:endParaRPr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缩短命中时间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tx1"/>
                </a:solidFill>
              </a:rPr>
              <a:t>6</a:t>
            </a:r>
            <a:r>
              <a:rPr lang="zh-CN" altLang="en-US" dirty="0">
                <a:solidFill>
                  <a:schemeClr val="tx1"/>
                </a:solidFill>
              </a:rPr>
              <a:t>、避免在索引缓存期间进行地址转换</a:t>
            </a:r>
          </a:p>
        </p:txBody>
      </p:sp>
      <p:pic>
        <p:nvPicPr>
          <p:cNvPr id="7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275" y="1911465"/>
            <a:ext cx="3641725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E342-566D-4D2E-B025-45161A5A88C7}" type="datetime1">
              <a:rPr lang="en-US" altLang="zh-CN" smtClean="0"/>
              <a:t>4/11/2023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t>48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xhzhou@USTC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Acknowledgements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These slides contain material developed and copyright by:</a:t>
            </a:r>
          </a:p>
          <a:p>
            <a:pPr lvl="1"/>
            <a:r>
              <a:rPr lang="en-US" altLang="zh-CN" dirty="0"/>
              <a:t>John </a:t>
            </a:r>
            <a:r>
              <a:rPr lang="en-US" altLang="zh-CN" dirty="0" err="1"/>
              <a:t>Kubiatowicz</a:t>
            </a:r>
            <a:r>
              <a:rPr lang="en-US" altLang="zh-CN" dirty="0"/>
              <a:t> (UCB)</a:t>
            </a:r>
          </a:p>
          <a:p>
            <a:pPr lvl="1"/>
            <a:r>
              <a:rPr lang="en-US" altLang="zh-CN" dirty="0" err="1"/>
              <a:t>Krste</a:t>
            </a:r>
            <a:r>
              <a:rPr lang="en-US" altLang="zh-CN" dirty="0"/>
              <a:t> </a:t>
            </a:r>
            <a:r>
              <a:rPr lang="en-US" altLang="zh-CN" dirty="0" err="1"/>
              <a:t>Asanovic</a:t>
            </a:r>
            <a:r>
              <a:rPr lang="en-US" altLang="zh-CN" dirty="0"/>
              <a:t> (UCB)</a:t>
            </a:r>
          </a:p>
          <a:p>
            <a:pPr lvl="1"/>
            <a:r>
              <a:rPr lang="en-US" altLang="zh-CN" dirty="0"/>
              <a:t>David Patterson (UCB)</a:t>
            </a:r>
          </a:p>
          <a:p>
            <a:pPr lvl="1"/>
            <a:r>
              <a:rPr lang="en-US" altLang="zh-CN" dirty="0" err="1"/>
              <a:t>Chenxi</a:t>
            </a:r>
            <a:r>
              <a:rPr lang="en-US" altLang="zh-CN" dirty="0"/>
              <a:t> Zhang (</a:t>
            </a:r>
            <a:r>
              <a:rPr lang="en-US" altLang="zh-CN" dirty="0" err="1"/>
              <a:t>Tongji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UCB material derived from course CS152</a:t>
            </a:r>
            <a:r>
              <a:rPr lang="zh-CN" altLang="en-US" dirty="0"/>
              <a:t>、</a:t>
            </a:r>
            <a:r>
              <a:rPr lang="en-US" altLang="zh-CN" dirty="0"/>
              <a:t>CS252</a:t>
            </a:r>
            <a:r>
              <a:rPr lang="zh-CN" altLang="en-US" dirty="0"/>
              <a:t>、</a:t>
            </a:r>
            <a:r>
              <a:rPr lang="en-US" altLang="zh-CN" dirty="0"/>
              <a:t>CS61C</a:t>
            </a:r>
          </a:p>
          <a:p>
            <a:r>
              <a:rPr lang="en-US" altLang="zh-CN" dirty="0"/>
              <a:t>KFUPM material derived from course COE501</a:t>
            </a:r>
            <a:r>
              <a:rPr lang="zh-CN" altLang="en-US" dirty="0"/>
              <a:t>、</a:t>
            </a:r>
            <a:r>
              <a:rPr lang="en-US" altLang="zh-CN" dirty="0"/>
              <a:t>COE502</a:t>
            </a:r>
          </a:p>
          <a:p>
            <a:endParaRPr lang="en-US" altLang="zh-CN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E342-566D-4D2E-B025-45161A5A88C7}" type="datetime1">
              <a:rPr lang="en-US" altLang="zh-CN" smtClean="0"/>
              <a:t>4/11/2023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t>49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xhzhou@USTC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b="1"/>
              <a:t>Cache </a:t>
            </a:r>
            <a:r>
              <a:rPr lang="zh-CN" altLang="en-US" sz="3200" b="1"/>
              <a:t>性能分析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200" dirty="0"/>
              <a:t>CPU time = (CPU execution clock cycles + 	</a:t>
            </a:r>
            <a:br>
              <a:rPr lang="en-US" altLang="zh-CN" sz="2200" dirty="0"/>
            </a:br>
            <a:r>
              <a:rPr lang="en-US" altLang="zh-CN" sz="2200" dirty="0"/>
              <a:t>		 </a:t>
            </a:r>
            <a:r>
              <a:rPr lang="en-US" altLang="zh-CN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 stall clock cycles</a:t>
            </a:r>
            <a:r>
              <a:rPr lang="en-US" altLang="zh-CN" sz="2200" dirty="0"/>
              <a:t>) x clock cycle time</a:t>
            </a:r>
            <a:br>
              <a:rPr lang="en-US" altLang="zh-CN" sz="2200" dirty="0"/>
            </a:br>
            <a:endParaRPr lang="en-US" altLang="zh-CN" sz="22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 stall clock cycles</a:t>
            </a:r>
            <a:r>
              <a:rPr lang="en-US" altLang="zh-CN" sz="2200" dirty="0"/>
              <a:t> = </a:t>
            </a:r>
            <a:br>
              <a:rPr lang="en-US" altLang="zh-CN" sz="2200" dirty="0"/>
            </a:br>
            <a:r>
              <a:rPr lang="en-US" altLang="zh-CN" sz="2200" dirty="0"/>
              <a:t>	(Reads x Read miss rate x Read miss penalty + </a:t>
            </a:r>
            <a:br>
              <a:rPr lang="en-US" altLang="zh-CN" sz="2200" dirty="0"/>
            </a:br>
            <a:r>
              <a:rPr lang="en-US" altLang="zh-CN" sz="2200" dirty="0"/>
              <a:t>	 Writes x Write miss rate x Write miss penalty)</a:t>
            </a:r>
            <a:br>
              <a:rPr lang="en-US" altLang="zh-CN" sz="2200" dirty="0"/>
            </a:br>
            <a:endParaRPr lang="en-US" altLang="zh-CN" sz="22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 stall clock cycles</a:t>
            </a:r>
            <a:r>
              <a:rPr lang="en-US" altLang="zh-CN" sz="2200" dirty="0"/>
              <a:t> = </a:t>
            </a:r>
            <a:br>
              <a:rPr lang="en-US" altLang="zh-CN" sz="2200" dirty="0"/>
            </a:br>
            <a:r>
              <a:rPr lang="en-US" altLang="zh-CN" sz="2200" dirty="0"/>
              <a:t>	Memory accesses x Miss rate x Miss penalty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22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200" dirty="0"/>
              <a:t>Different measure: AMAT</a:t>
            </a:r>
            <a:br>
              <a:rPr lang="en-US" altLang="zh-CN" sz="2200" dirty="0"/>
            </a:br>
            <a:r>
              <a:rPr lang="en-US" altLang="zh-CN" sz="2200" dirty="0"/>
              <a:t>Average Memory Access time (AMAT) = </a:t>
            </a:r>
            <a:br>
              <a:rPr lang="en-US" altLang="zh-CN" sz="2200" dirty="0"/>
            </a:br>
            <a:r>
              <a:rPr lang="en-US" altLang="zh-CN" sz="2200" dirty="0"/>
              <a:t>	Hit Time + (Miss Rate x Miss Penalty)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200" dirty="0"/>
              <a:t>Note: </a:t>
            </a:r>
            <a:r>
              <a:rPr lang="en-US" altLang="zh-CN" sz="26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 hit time is included in execution cycles.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E342-566D-4D2E-B025-45161A5A88C7}" type="datetime1">
              <a:rPr lang="en-US" altLang="zh-CN" smtClean="0"/>
              <a:t>4/11/2023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xhzhou@USTC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b="1"/>
              <a:t>性能分析举例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244475" y="1169670"/>
            <a:ext cx="8655050" cy="5287645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100000"/>
              </a:lnSpc>
              <a:spcBef>
                <a:spcPct val="65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zh-CN" sz="1600" b="1" dirty="0"/>
              <a:t>Suppose a processor executes at </a:t>
            </a:r>
          </a:p>
          <a:p>
            <a:pPr lvl="1" eaLnBrk="1" fontAlgn="auto" hangingPunct="1">
              <a:lnSpc>
                <a:spcPct val="100000"/>
              </a:lnSpc>
              <a:spcBef>
                <a:spcPct val="40000"/>
              </a:spcBef>
              <a:spcAft>
                <a:spcPts val="0"/>
              </a:spcAft>
              <a:buSzPct val="100000"/>
              <a:buFontTx/>
              <a:buChar char="•"/>
              <a:defRPr/>
            </a:pPr>
            <a:r>
              <a:rPr lang="en-US" altLang="zh-CN" sz="1800" b="1" dirty="0"/>
              <a:t>Clock Rate = 200 MHz (5 ns per cycle), Ideal (no misses) CPI = 1.1 </a:t>
            </a:r>
          </a:p>
          <a:p>
            <a:pPr lvl="1" eaLnBrk="1" fontAlgn="auto" hangingPunct="1">
              <a:lnSpc>
                <a:spcPct val="100000"/>
              </a:lnSpc>
              <a:spcBef>
                <a:spcPct val="40000"/>
              </a:spcBef>
              <a:spcAft>
                <a:spcPts val="0"/>
              </a:spcAft>
              <a:buSzPct val="100000"/>
              <a:buFontTx/>
              <a:buChar char="•"/>
              <a:defRPr/>
            </a:pPr>
            <a:r>
              <a:rPr lang="en-US" altLang="zh-CN" sz="1800" b="1" dirty="0"/>
              <a:t>50% </a:t>
            </a:r>
            <a:r>
              <a:rPr lang="en-US" altLang="zh-CN" sz="1800" b="1" dirty="0" err="1"/>
              <a:t>arith</a:t>
            </a:r>
            <a:r>
              <a:rPr lang="en-US" altLang="zh-CN" sz="1800" b="1" dirty="0"/>
              <a:t>/logic, 30% </a:t>
            </a:r>
            <a:r>
              <a:rPr lang="en-US" altLang="zh-CN" sz="1800" b="1" dirty="0" err="1"/>
              <a:t>ld</a:t>
            </a:r>
            <a:r>
              <a:rPr lang="en-US" altLang="zh-CN" sz="1800" b="1" dirty="0"/>
              <a:t>/</a:t>
            </a:r>
            <a:r>
              <a:rPr lang="en-US" altLang="zh-CN" sz="1800" b="1" dirty="0" err="1"/>
              <a:t>st</a:t>
            </a:r>
            <a:r>
              <a:rPr lang="en-US" altLang="zh-CN" sz="1800" b="1" dirty="0"/>
              <a:t>, 20% control</a:t>
            </a:r>
          </a:p>
          <a:p>
            <a:pPr eaLnBrk="1" fontAlgn="auto" hangingPunct="1">
              <a:lnSpc>
                <a:spcPct val="100000"/>
              </a:lnSpc>
              <a:spcBef>
                <a:spcPct val="65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zh-CN" sz="1600" b="1" dirty="0"/>
              <a:t>Miss Behavior:</a:t>
            </a:r>
          </a:p>
          <a:p>
            <a:pPr lvl="1" eaLnBrk="1" fontAlgn="auto" hangingPunct="1">
              <a:lnSpc>
                <a:spcPct val="100000"/>
              </a:lnSpc>
              <a:spcBef>
                <a:spcPct val="40000"/>
              </a:spcBef>
              <a:spcAft>
                <a:spcPts val="0"/>
              </a:spcAft>
              <a:buSzPct val="100000"/>
              <a:buFontTx/>
              <a:buChar char="•"/>
              <a:defRPr/>
            </a:pPr>
            <a:r>
              <a:rPr lang="en-US" altLang="zh-CN" sz="1800" b="1" dirty="0"/>
              <a:t> 10% of memory operations get 50 cycle miss penalty</a:t>
            </a:r>
          </a:p>
          <a:p>
            <a:pPr lvl="1" eaLnBrk="1" fontAlgn="auto" hangingPunct="1">
              <a:lnSpc>
                <a:spcPct val="100000"/>
              </a:lnSpc>
              <a:spcBef>
                <a:spcPct val="40000"/>
              </a:spcBef>
              <a:spcAft>
                <a:spcPts val="0"/>
              </a:spcAft>
              <a:buSzPct val="100000"/>
              <a:buFontTx/>
              <a:buChar char="•"/>
              <a:defRPr/>
            </a:pPr>
            <a:r>
              <a:rPr lang="en-US" altLang="zh-CN" sz="1800" b="1" dirty="0"/>
              <a:t>1% of instructions get same miss penalty</a:t>
            </a:r>
          </a:p>
          <a:p>
            <a:pPr eaLnBrk="1" fontAlgn="auto" hangingPunct="1">
              <a:lnSpc>
                <a:spcPct val="100000"/>
              </a:lnSpc>
              <a:spcBef>
                <a:spcPct val="65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zh-CN" sz="1600" b="1" dirty="0"/>
              <a:t>CPI 	= ideal CPI + average stalls per instruction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ct val="65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/>
            </a:pPr>
            <a:r>
              <a:rPr lang="en-US" altLang="zh-CN" sz="1600" b="1" dirty="0"/>
              <a:t>	= 1.1(cycles/ins)  +</a:t>
            </a:r>
            <a:br>
              <a:rPr lang="en-US" altLang="zh-CN" sz="1600" b="1" dirty="0"/>
            </a:br>
            <a:r>
              <a:rPr lang="en-US" altLang="zh-CN" sz="1600" b="1" dirty="0"/>
              <a:t>	[ 0.30 (</a:t>
            </a:r>
            <a:r>
              <a:rPr lang="en-US" altLang="zh-CN" sz="1600" b="1" dirty="0" err="1"/>
              <a:t>DataMops</a:t>
            </a:r>
            <a:r>
              <a:rPr lang="en-US" altLang="zh-CN" sz="1600" b="1" dirty="0"/>
              <a:t>/ins) </a:t>
            </a:r>
            <a:br>
              <a:rPr lang="en-US" altLang="zh-CN" sz="1600" b="1" dirty="0"/>
            </a:br>
            <a:r>
              <a:rPr lang="en-US" altLang="zh-CN" sz="1600" b="1" dirty="0"/>
              <a:t>			x 0.10 (miss/</a:t>
            </a:r>
            <a:r>
              <a:rPr lang="en-US" altLang="zh-CN" sz="1600" b="1" dirty="0" err="1"/>
              <a:t>DataMop</a:t>
            </a:r>
            <a:r>
              <a:rPr lang="en-US" altLang="zh-CN" sz="1600" b="1" dirty="0"/>
              <a:t>) x 50 (cycle/miss)] +</a:t>
            </a:r>
            <a:br>
              <a:rPr lang="en-US" altLang="zh-CN" sz="1600" b="1" dirty="0"/>
            </a:br>
            <a:r>
              <a:rPr lang="en-US" altLang="zh-CN" sz="1600" b="1" dirty="0"/>
              <a:t>	[ 1 (</a:t>
            </a:r>
            <a:r>
              <a:rPr lang="en-US" altLang="zh-CN" sz="1600" b="1" dirty="0" err="1"/>
              <a:t>InstMop</a:t>
            </a:r>
            <a:r>
              <a:rPr lang="en-US" altLang="zh-CN" sz="1600" b="1" dirty="0"/>
              <a:t>/ins) </a:t>
            </a:r>
            <a:br>
              <a:rPr lang="en-US" altLang="zh-CN" sz="1600" b="1" dirty="0"/>
            </a:br>
            <a:r>
              <a:rPr lang="en-US" altLang="zh-CN" sz="1600" b="1" dirty="0"/>
              <a:t>			x 0.01 (miss/</a:t>
            </a:r>
            <a:r>
              <a:rPr lang="en-US" altLang="zh-CN" sz="1600" b="1" dirty="0" err="1"/>
              <a:t>InstMop</a:t>
            </a:r>
            <a:r>
              <a:rPr lang="en-US" altLang="zh-CN" sz="1600" b="1" dirty="0"/>
              <a:t>) x 50 (cycle/miss)] </a:t>
            </a:r>
            <a:br>
              <a:rPr lang="en-US" altLang="zh-CN" sz="1600" b="1" dirty="0"/>
            </a:br>
            <a:r>
              <a:rPr lang="en-US" altLang="zh-CN" sz="1600" b="1" dirty="0"/>
              <a:t>	= (1.1 +  1.5 + .5) cycle/ins = 3.1 </a:t>
            </a:r>
          </a:p>
          <a:p>
            <a:pPr eaLnBrk="1" fontAlgn="auto" hangingPunct="1">
              <a:lnSpc>
                <a:spcPct val="100000"/>
              </a:lnSpc>
              <a:spcBef>
                <a:spcPct val="65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zh-CN" sz="1600" b="1" dirty="0"/>
              <a:t>65% (2/3.1) of the time the </a:t>
            </a:r>
            <a:r>
              <a:rPr lang="en-US" altLang="zh-CN" sz="1600" b="1" dirty="0" err="1"/>
              <a:t>proc</a:t>
            </a:r>
            <a:r>
              <a:rPr lang="en-US" altLang="zh-CN" sz="1600" b="1" dirty="0"/>
              <a:t> is stalled waiting for memory!</a:t>
            </a:r>
          </a:p>
          <a:p>
            <a:pPr eaLnBrk="1" fontAlgn="auto" hangingPunct="1">
              <a:lnSpc>
                <a:spcPct val="100000"/>
              </a:lnSpc>
              <a:spcBef>
                <a:spcPct val="65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zh-CN" sz="1600" b="1" dirty="0"/>
              <a:t>AMAT=(</a:t>
            </a:r>
            <a:r>
              <a:rPr lang="en-US" altLang="zh-CN" sz="1600" b="1" dirty="0">
                <a:solidFill>
                  <a:srgbClr val="FF0000"/>
                </a:solidFill>
              </a:rPr>
              <a:t>1/1.3</a:t>
            </a:r>
            <a:r>
              <a:rPr lang="en-US" altLang="zh-CN" sz="1600" b="1" dirty="0"/>
              <a:t>)x[</a:t>
            </a:r>
            <a:r>
              <a:rPr lang="en-US" altLang="zh-CN" sz="1600" b="1" dirty="0">
                <a:solidFill>
                  <a:schemeClr val="hlink"/>
                </a:solidFill>
              </a:rPr>
              <a:t>1+0.01x50</a:t>
            </a:r>
            <a:r>
              <a:rPr lang="en-US" altLang="zh-CN" sz="1600" b="1" dirty="0"/>
              <a:t>]+(</a:t>
            </a:r>
            <a:r>
              <a:rPr lang="en-US" altLang="zh-CN" sz="1600" b="1" dirty="0">
                <a:solidFill>
                  <a:srgbClr val="FF0000"/>
                </a:solidFill>
              </a:rPr>
              <a:t>0.3/1.3</a:t>
            </a:r>
            <a:r>
              <a:rPr lang="en-US" altLang="zh-CN" sz="1600" b="1" dirty="0"/>
              <a:t>)x[</a:t>
            </a:r>
            <a:r>
              <a:rPr lang="en-US" altLang="zh-CN" sz="1600" b="1" dirty="0">
                <a:solidFill>
                  <a:schemeClr val="hlink"/>
                </a:solidFill>
              </a:rPr>
              <a:t>1+0.1x50</a:t>
            </a:r>
            <a:r>
              <a:rPr lang="en-US" altLang="zh-CN" sz="1600" b="1" dirty="0"/>
              <a:t>]=2.54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E342-566D-4D2E-B025-45161A5A88C7}" type="datetime1">
              <a:rPr lang="en-US" altLang="zh-CN" smtClean="0"/>
              <a:t>4/11/2023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xhzhou@USTC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Example: Harvard Architecture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/>
              <a:t>Unified vs Separate I&amp;D (Harvard)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Statistics (given in H&amp;P):</a:t>
            </a:r>
          </a:p>
          <a:p>
            <a:pPr lvl="1"/>
            <a:r>
              <a:rPr lang="en-US" altLang="zh-CN" sz="2900"/>
              <a:t>16KB I&amp;D: Inst miss rate=0.64%, Data miss rate=6.47%</a:t>
            </a:r>
          </a:p>
          <a:p>
            <a:pPr lvl="1"/>
            <a:r>
              <a:rPr lang="en-US" altLang="zh-CN" sz="2900"/>
              <a:t>32KB unified: Aggregate miss rate=1.99%</a:t>
            </a:r>
            <a:endParaRPr lang="en-US" altLang="zh-CN"/>
          </a:p>
          <a:p>
            <a:r>
              <a:rPr lang="en-US" altLang="zh-CN"/>
              <a:t>Which is better (ignore L2 cache)?</a:t>
            </a:r>
          </a:p>
          <a:p>
            <a:pPr lvl="1"/>
            <a:r>
              <a:rPr lang="en-US" altLang="zh-CN" sz="2900"/>
              <a:t>Assume 33% data ops </a:t>
            </a:r>
            <a:r>
              <a:rPr lang="en-US" altLang="zh-CN" sz="2900">
                <a:sym typeface="Symbol" panose="05050102010706020507" pitchFamily="18" charset="2"/>
              </a:rPr>
              <a:t></a:t>
            </a:r>
            <a:r>
              <a:rPr lang="en-US" altLang="zh-CN" sz="2900"/>
              <a:t> </a:t>
            </a:r>
            <a:r>
              <a:rPr lang="en-US" altLang="zh-CN" sz="2900" b="1">
                <a:solidFill>
                  <a:srgbClr val="FF0000"/>
                </a:solidFill>
              </a:rPr>
              <a:t>75% accesses from instructions (1.0/1.33)</a:t>
            </a:r>
          </a:p>
          <a:p>
            <a:pPr lvl="1"/>
            <a:r>
              <a:rPr lang="en-US" altLang="zh-CN" sz="2900"/>
              <a:t>hit time=1, miss time=50</a:t>
            </a:r>
          </a:p>
          <a:p>
            <a:pPr lvl="1"/>
            <a:r>
              <a:rPr lang="en-US" altLang="zh-CN" sz="2900" b="1">
                <a:solidFill>
                  <a:srgbClr val="FF0000"/>
                </a:solidFill>
              </a:rPr>
              <a:t>Note that data hit has 1 stall for unified cache (only one port)   </a:t>
            </a:r>
            <a:r>
              <a:rPr lang="zh-CN" altLang="en-US" sz="2900" b="1">
                <a:solidFill>
                  <a:srgbClr val="FF0000"/>
                </a:solidFill>
              </a:rPr>
              <a:t>（结构冲突）</a:t>
            </a:r>
            <a:endParaRPr lang="en-US" altLang="zh-CN" sz="2900">
              <a:solidFill>
                <a:srgbClr val="FF0000"/>
              </a:solidFill>
            </a:endParaRPr>
          </a:p>
          <a:p>
            <a:pPr lvl="1"/>
            <a:endParaRPr lang="en-US" altLang="zh-CN" sz="2900"/>
          </a:p>
          <a:p>
            <a:r>
              <a:rPr lang="en-US" altLang="zh-CN"/>
              <a:t>   AMATHarvard=75%x(1+0.64%x50)+25%x(1+6.47%x50) =  2.05</a:t>
            </a:r>
          </a:p>
          <a:p>
            <a:r>
              <a:rPr lang="en-US" altLang="zh-CN"/>
              <a:t>   AMATUnified =75%x(1+1.99%x50)+25%x(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1+1</a:t>
            </a:r>
            <a:r>
              <a:rPr lang="en-US" altLang="zh-CN"/>
              <a:t>+1.99%x50)= 2.24</a:t>
            </a:r>
          </a:p>
          <a:p>
            <a:endParaRPr lang="zh-CN" altLang="en-US" dirty="0"/>
          </a:p>
        </p:txBody>
      </p:sp>
      <p:grpSp>
        <p:nvGrpSpPr>
          <p:cNvPr id="51207" name="Group 4"/>
          <p:cNvGrpSpPr/>
          <p:nvPr/>
        </p:nvGrpSpPr>
        <p:grpSpPr bwMode="auto">
          <a:xfrm>
            <a:off x="1522413" y="1598613"/>
            <a:ext cx="5562600" cy="1470025"/>
            <a:chOff x="816" y="998"/>
            <a:chExt cx="3792" cy="1260"/>
          </a:xfrm>
        </p:grpSpPr>
        <p:sp>
          <p:nvSpPr>
            <p:cNvPr id="51208" name="Rectangle 5"/>
            <p:cNvSpPr>
              <a:spLocks noChangeArrowheads="1"/>
            </p:cNvSpPr>
            <p:nvPr/>
          </p:nvSpPr>
          <p:spPr bwMode="auto">
            <a:xfrm>
              <a:off x="3191" y="1237"/>
              <a:ext cx="378" cy="26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>
                  <a:latin typeface="Comic Sans MS" panose="030F0702030302020204" pitchFamily="66" charset="0"/>
                </a:rPr>
                <a:t>Proc</a:t>
              </a:r>
            </a:p>
          </p:txBody>
        </p:sp>
        <p:sp>
          <p:nvSpPr>
            <p:cNvPr id="51209" name="Rectangle 6"/>
            <p:cNvSpPr>
              <a:spLocks noChangeArrowheads="1"/>
            </p:cNvSpPr>
            <p:nvPr/>
          </p:nvSpPr>
          <p:spPr bwMode="auto">
            <a:xfrm>
              <a:off x="2112" y="1229"/>
              <a:ext cx="960" cy="26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>
                  <a:latin typeface="Comic Sans MS" panose="030F0702030302020204" pitchFamily="66" charset="0"/>
                </a:rPr>
                <a:t>I-Cache-1</a:t>
              </a:r>
            </a:p>
          </p:txBody>
        </p:sp>
        <p:grpSp>
          <p:nvGrpSpPr>
            <p:cNvPr id="51210" name="Group 7"/>
            <p:cNvGrpSpPr/>
            <p:nvPr/>
          </p:nvGrpSpPr>
          <p:grpSpPr bwMode="auto">
            <a:xfrm>
              <a:off x="816" y="998"/>
              <a:ext cx="960" cy="1260"/>
              <a:chOff x="816" y="1190"/>
              <a:chExt cx="960" cy="1260"/>
            </a:xfrm>
          </p:grpSpPr>
          <p:sp>
            <p:nvSpPr>
              <p:cNvPr id="51214" name="Rectangle 8"/>
              <p:cNvSpPr>
                <a:spLocks noChangeArrowheads="1"/>
              </p:cNvSpPr>
              <p:nvPr/>
            </p:nvSpPr>
            <p:spPr bwMode="auto">
              <a:xfrm>
                <a:off x="1107" y="1190"/>
                <a:ext cx="378" cy="26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 b="1">
                    <a:latin typeface="Comic Sans MS" panose="030F0702030302020204" pitchFamily="66" charset="0"/>
                  </a:rPr>
                  <a:t>Proc</a:t>
                </a:r>
              </a:p>
            </p:txBody>
          </p:sp>
          <p:sp>
            <p:nvSpPr>
              <p:cNvPr id="51215" name="Rectangle 9"/>
              <p:cNvSpPr>
                <a:spLocks noChangeArrowheads="1"/>
              </p:cNvSpPr>
              <p:nvPr/>
            </p:nvSpPr>
            <p:spPr bwMode="auto">
              <a:xfrm>
                <a:off x="936" y="1483"/>
                <a:ext cx="720" cy="44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 b="1">
                    <a:latin typeface="Comic Sans MS" panose="030F0702030302020204" pitchFamily="66" charset="0"/>
                  </a:rPr>
                  <a:t>Unified</a:t>
                </a:r>
              </a:p>
              <a:p>
                <a:pPr algn="ctr" eaLnBrk="1" hangingPunct="1"/>
                <a:r>
                  <a:rPr lang="en-US" altLang="zh-CN" sz="1400" b="1">
                    <a:latin typeface="Comic Sans MS" panose="030F0702030302020204" pitchFamily="66" charset="0"/>
                  </a:rPr>
                  <a:t>Cache-1</a:t>
                </a:r>
              </a:p>
            </p:txBody>
          </p:sp>
          <p:sp>
            <p:nvSpPr>
              <p:cNvPr id="51216" name="Rectangle 10"/>
              <p:cNvSpPr>
                <a:spLocks noChangeArrowheads="1"/>
              </p:cNvSpPr>
              <p:nvPr/>
            </p:nvSpPr>
            <p:spPr bwMode="auto">
              <a:xfrm>
                <a:off x="816" y="2002"/>
                <a:ext cx="960" cy="44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 b="1">
                    <a:latin typeface="Comic Sans MS" panose="030F0702030302020204" pitchFamily="66" charset="0"/>
                  </a:rPr>
                  <a:t>Unified</a:t>
                </a:r>
              </a:p>
              <a:p>
                <a:pPr algn="ctr" eaLnBrk="1" hangingPunct="1"/>
                <a:r>
                  <a:rPr lang="en-US" altLang="zh-CN" sz="1400" b="1">
                    <a:latin typeface="Comic Sans MS" panose="030F0702030302020204" pitchFamily="66" charset="0"/>
                  </a:rPr>
                  <a:t>Cache-2</a:t>
                </a:r>
              </a:p>
            </p:txBody>
          </p:sp>
        </p:grpSp>
        <p:sp>
          <p:nvSpPr>
            <p:cNvPr id="51211" name="Rectangle 11"/>
            <p:cNvSpPr>
              <a:spLocks noChangeArrowheads="1"/>
            </p:cNvSpPr>
            <p:nvPr/>
          </p:nvSpPr>
          <p:spPr bwMode="auto">
            <a:xfrm>
              <a:off x="3696" y="1237"/>
              <a:ext cx="912" cy="26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>
                  <a:latin typeface="Comic Sans MS" panose="030F0702030302020204" pitchFamily="66" charset="0"/>
                </a:rPr>
                <a:t>D-Cache-1</a:t>
              </a:r>
            </a:p>
          </p:txBody>
        </p:sp>
        <p:sp>
          <p:nvSpPr>
            <p:cNvPr id="51212" name="Rectangle 12"/>
            <p:cNvSpPr>
              <a:spLocks noChangeArrowheads="1"/>
            </p:cNvSpPr>
            <p:nvPr/>
          </p:nvSpPr>
          <p:spPr bwMode="auto">
            <a:xfrm>
              <a:off x="1107" y="998"/>
              <a:ext cx="378" cy="26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>
                  <a:latin typeface="Comic Sans MS" panose="030F0702030302020204" pitchFamily="66" charset="0"/>
                </a:rPr>
                <a:t>Proc</a:t>
              </a:r>
            </a:p>
          </p:txBody>
        </p:sp>
        <p:sp>
          <p:nvSpPr>
            <p:cNvPr id="51213" name="Rectangle 13"/>
            <p:cNvSpPr>
              <a:spLocks noChangeArrowheads="1"/>
            </p:cNvSpPr>
            <p:nvPr/>
          </p:nvSpPr>
          <p:spPr bwMode="auto">
            <a:xfrm>
              <a:off x="2880" y="1538"/>
              <a:ext cx="960" cy="4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>
                  <a:latin typeface="Comic Sans MS" panose="030F0702030302020204" pitchFamily="66" charset="0"/>
                </a:rPr>
                <a:t>Unified</a:t>
              </a:r>
            </a:p>
            <a:p>
              <a:pPr algn="ctr" eaLnBrk="1" hangingPunct="1"/>
              <a:r>
                <a:rPr lang="en-US" altLang="zh-CN" sz="1400" b="1">
                  <a:latin typeface="Comic Sans MS" panose="030F0702030302020204" pitchFamily="66" charset="0"/>
                </a:rPr>
                <a:t>Cache-2</a:t>
              </a: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E342-566D-4D2E-B025-45161A5A88C7}" type="datetime1">
              <a:rPr lang="en-US" altLang="zh-CN" smtClean="0"/>
              <a:t>4/11/2023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xhzhou@USTC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223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8" y="1027113"/>
            <a:ext cx="8656637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42A3F-B839-4137-B911-D376D5B90DF1}" type="datetime1">
              <a:rPr lang="en-US" altLang="zh-CN" smtClean="0"/>
              <a:t>4/11/2023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xhzhou@USTC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6220" y="1116330"/>
            <a:ext cx="8686165" cy="5311140"/>
          </a:xfrm>
        </p:spPr>
        <p:txBody>
          <a:bodyPr rtlCol="0">
            <a:normAutofit lnSpcReduction="10000"/>
          </a:bodyPr>
          <a:lstStyle/>
          <a:p>
            <a:pPr marL="0" indent="0"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None/>
              <a:defRPr/>
            </a:pPr>
            <a:r>
              <a:rPr lang="zh-CN" altLang="en-US" sz="1800" dirty="0">
                <a:latin typeface="Helvetica" panose="020B0604020202020204" pitchFamily="34" charset="0"/>
              </a:rPr>
              <a:t>以顺序执行的计算机</a:t>
            </a:r>
            <a:r>
              <a:rPr lang="en-US" altLang="zh-CN" sz="1800" dirty="0">
                <a:latin typeface="Helvetica" panose="020B0604020202020204" pitchFamily="34" charset="0"/>
              </a:rPr>
              <a:t> </a:t>
            </a:r>
            <a:r>
              <a:rPr lang="en-US" altLang="zh-CN" sz="1800" dirty="0" err="1">
                <a:latin typeface="Helvetica" panose="020B0604020202020204" pitchFamily="34" charset="0"/>
              </a:rPr>
              <a:t>UltraSPARC</a:t>
            </a:r>
            <a:r>
              <a:rPr lang="en-US" altLang="zh-CN" sz="1800" dirty="0">
                <a:latin typeface="Helvetica" panose="020B0604020202020204" pitchFamily="34" charset="0"/>
              </a:rPr>
              <a:t> III</a:t>
            </a:r>
            <a:r>
              <a:rPr lang="zh-CN" altLang="en-US" sz="1800" dirty="0">
                <a:latin typeface="Helvetica" panose="020B0604020202020204" pitchFamily="34" charset="0"/>
              </a:rPr>
              <a:t>为例。假设</a:t>
            </a:r>
            <a:r>
              <a:rPr lang="en-US" altLang="zh-CN" sz="1800" dirty="0">
                <a:latin typeface="Helvetica" panose="020B0604020202020204" pitchFamily="34" charset="0"/>
              </a:rPr>
              <a:t>Cache</a:t>
            </a:r>
            <a:r>
              <a:rPr lang="zh-CN" altLang="en-US" sz="1800" dirty="0">
                <a:latin typeface="Helvetica" panose="020B0604020202020204" pitchFamily="34" charset="0"/>
              </a:rPr>
              <a:t>失效开销为</a:t>
            </a:r>
            <a:r>
              <a:rPr lang="en-US" altLang="zh-CN" sz="1800" dirty="0">
                <a:latin typeface="Helvetica" panose="020B0604020202020204" pitchFamily="34" charset="0"/>
              </a:rPr>
              <a:t>100 clock cycles</a:t>
            </a:r>
            <a:r>
              <a:rPr lang="zh-CN" altLang="en-US" sz="1800" dirty="0">
                <a:latin typeface="Helvetica" panose="020B0604020202020204" pitchFamily="34" charset="0"/>
              </a:rPr>
              <a:t>，所有指令忽略存储器停顿需要</a:t>
            </a:r>
            <a:r>
              <a:rPr lang="en-US" altLang="zh-CN" sz="1800" dirty="0">
                <a:latin typeface="Helvetica" panose="020B0604020202020204" pitchFamily="34" charset="0"/>
              </a:rPr>
              <a:t>1</a:t>
            </a:r>
            <a:r>
              <a:rPr lang="zh-CN" altLang="en-US" sz="1800" dirty="0">
                <a:latin typeface="Helvetica" panose="020B0604020202020204" pitchFamily="34" charset="0"/>
              </a:rPr>
              <a:t>个</a:t>
            </a:r>
            <a:r>
              <a:rPr lang="en-US" altLang="zh-CN" sz="1800" dirty="0">
                <a:latin typeface="Helvetica" panose="020B0604020202020204" pitchFamily="34" charset="0"/>
              </a:rPr>
              <a:t>cycle, Cache</a:t>
            </a:r>
            <a:r>
              <a:rPr lang="zh-CN" altLang="en-US" sz="1800" dirty="0">
                <a:latin typeface="Helvetica" panose="020B0604020202020204" pitchFamily="34" charset="0"/>
              </a:rPr>
              <a:t>失效可以用两种方式给出</a:t>
            </a:r>
          </a:p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1800" dirty="0">
                <a:latin typeface="Helvetica" panose="020B0604020202020204" pitchFamily="34" charset="0"/>
              </a:rPr>
              <a:t> （</a:t>
            </a:r>
            <a:r>
              <a:rPr lang="en-US" altLang="zh-CN" sz="1800" dirty="0">
                <a:latin typeface="Helvetica" panose="020B0604020202020204" pitchFamily="34" charset="0"/>
              </a:rPr>
              <a:t>1</a:t>
            </a:r>
            <a:r>
              <a:rPr lang="zh-CN" altLang="en-US" sz="1800" dirty="0">
                <a:latin typeface="Helvetica" panose="020B0604020202020204" pitchFamily="34" charset="0"/>
              </a:rPr>
              <a:t>）假设平均失效率为</a:t>
            </a:r>
            <a:r>
              <a:rPr lang="en-US" altLang="zh-CN" sz="1800" dirty="0">
                <a:latin typeface="Helvetica" panose="020B0604020202020204" pitchFamily="34" charset="0"/>
              </a:rPr>
              <a:t>2%</a:t>
            </a:r>
            <a:r>
              <a:rPr lang="zh-CN" altLang="en-US" sz="1800" dirty="0">
                <a:latin typeface="Helvetica" panose="020B0604020202020204" pitchFamily="34" charset="0"/>
              </a:rPr>
              <a:t>，平均每条指令访存</a:t>
            </a:r>
            <a:r>
              <a:rPr lang="en-US" altLang="zh-CN" sz="1800" dirty="0">
                <a:latin typeface="Helvetica" panose="020B0604020202020204" pitchFamily="34" charset="0"/>
              </a:rPr>
              <a:t>1.5</a:t>
            </a:r>
            <a:r>
              <a:rPr lang="zh-CN" altLang="en-US" sz="1800" dirty="0">
                <a:latin typeface="Helvetica" panose="020B0604020202020204" pitchFamily="34" charset="0"/>
              </a:rPr>
              <a:t>次</a:t>
            </a:r>
          </a:p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1800" dirty="0">
                <a:latin typeface="Helvetica" panose="020B0604020202020204" pitchFamily="34" charset="0"/>
              </a:rPr>
              <a:t> （</a:t>
            </a:r>
            <a:r>
              <a:rPr lang="en-US" altLang="zh-CN" sz="1800" dirty="0">
                <a:latin typeface="Helvetica" panose="020B0604020202020204" pitchFamily="34" charset="0"/>
              </a:rPr>
              <a:t>2</a:t>
            </a:r>
            <a:r>
              <a:rPr lang="zh-CN" altLang="en-US" sz="1800" dirty="0">
                <a:latin typeface="Helvetica" panose="020B0604020202020204" pitchFamily="34" charset="0"/>
              </a:rPr>
              <a:t>）假设每执行</a:t>
            </a:r>
            <a:r>
              <a:rPr lang="en-US" altLang="zh-CN" sz="1800" dirty="0">
                <a:latin typeface="Helvetica" panose="020B0604020202020204" pitchFamily="34" charset="0"/>
              </a:rPr>
              <a:t>1000</a:t>
            </a:r>
            <a:r>
              <a:rPr lang="zh-CN" altLang="en-US" sz="1800" dirty="0">
                <a:latin typeface="Helvetica" panose="020B0604020202020204" pitchFamily="34" charset="0"/>
              </a:rPr>
              <a:t>条指令</a:t>
            </a:r>
            <a:r>
              <a:rPr lang="en-US" altLang="zh-CN" sz="1800" dirty="0">
                <a:latin typeface="Helvetica" panose="020B0604020202020204" pitchFamily="34" charset="0"/>
              </a:rPr>
              <a:t>cache</a:t>
            </a:r>
            <a:r>
              <a:rPr lang="zh-CN" altLang="en-US" sz="1800" dirty="0">
                <a:latin typeface="Helvetica" panose="020B0604020202020204" pitchFamily="34" charset="0"/>
              </a:rPr>
              <a:t>失效次数为</a:t>
            </a:r>
            <a:r>
              <a:rPr lang="en-US" altLang="zh-CN" sz="1800" dirty="0">
                <a:latin typeface="Helvetica" panose="020B0604020202020204" pitchFamily="34" charset="0"/>
              </a:rPr>
              <a:t>30</a:t>
            </a:r>
            <a:r>
              <a:rPr lang="zh-CN" altLang="en-US" sz="1800" dirty="0">
                <a:latin typeface="Helvetica" panose="020B0604020202020204" pitchFamily="34" charset="0"/>
              </a:rPr>
              <a:t>次</a:t>
            </a:r>
          </a:p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1800" dirty="0">
                <a:latin typeface="Helvetica" panose="020B0604020202020204" pitchFamily="34" charset="0"/>
              </a:rPr>
              <a:t>分别基于上述两种条件计算处理器的性能</a:t>
            </a:r>
            <a:endParaRPr lang="en-US" altLang="zh-CN" sz="1800" dirty="0">
              <a:latin typeface="Helvetica" panose="020B0604020202020204" pitchFamily="34" charset="0"/>
            </a:endParaRPr>
          </a:p>
          <a:p>
            <a:pPr eaLnBrk="1" fontAlgn="auto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800" b="1" dirty="0"/>
              <a:t>结论：</a:t>
            </a:r>
            <a:endParaRPr lang="en-US" altLang="zh-CN" sz="1800" b="1" dirty="0"/>
          </a:p>
          <a:p>
            <a:pPr eaLnBrk="1" fontAlgn="auto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800" b="1" dirty="0" err="1"/>
              <a:t>CPUtime</a:t>
            </a:r>
            <a:r>
              <a:rPr lang="en-US" altLang="zh-CN" sz="1800" b="1" dirty="0"/>
              <a:t> = IC * (1 + 2%*1.5*100 ) * T = IC * 4 * T</a:t>
            </a:r>
            <a:endParaRPr lang="zh-CN" altLang="en-US" sz="1800" b="1" dirty="0"/>
          </a:p>
          <a:p>
            <a:pPr marL="0" indent="0" eaLnBrk="1" fontAlgn="auto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1800" b="1" dirty="0">
                <a:sym typeface="Wingdings" panose="05000000000000000000" pitchFamily="2" charset="2"/>
              </a:rPr>
              <a:t>(1) </a:t>
            </a:r>
            <a:r>
              <a:rPr lang="zh-CN" altLang="en-US" sz="1800" b="1" dirty="0">
                <a:sym typeface="Wingdings" panose="05000000000000000000" pitchFamily="2" charset="2"/>
              </a:rPr>
              <a:t>理想</a:t>
            </a:r>
            <a:r>
              <a:rPr lang="en-US" altLang="zh-CN" sz="1800" b="1" dirty="0">
                <a:sym typeface="Wingdings" panose="05000000000000000000" pitchFamily="2" charset="2"/>
              </a:rPr>
              <a:t>CPI</a:t>
            </a:r>
            <a:r>
              <a:rPr lang="zh-CN" altLang="en-US" sz="1800" b="1" dirty="0">
                <a:sym typeface="Wingdings" panose="05000000000000000000" pitchFamily="2" charset="2"/>
              </a:rPr>
              <a:t>越低，固定周期数的</a:t>
            </a:r>
            <a:r>
              <a:rPr lang="en-US" altLang="zh-CN" sz="1800" b="1" dirty="0">
                <a:sym typeface="Wingdings" panose="05000000000000000000" pitchFamily="2" charset="2"/>
              </a:rPr>
              <a:t>Cache</a:t>
            </a:r>
            <a:r>
              <a:rPr lang="zh-CN" altLang="en-US" sz="1800" b="1" dirty="0">
                <a:sym typeface="Wingdings" panose="05000000000000000000" pitchFamily="2" charset="2"/>
              </a:rPr>
              <a:t>失效开销的相对影响就越大</a:t>
            </a:r>
          </a:p>
          <a:p>
            <a:pPr marL="0" indent="0" eaLnBrk="1" fontAlgn="auto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1800" b="1" dirty="0"/>
              <a:t>(2) </a:t>
            </a:r>
            <a:r>
              <a:rPr lang="zh-CN" altLang="en-US" sz="1800" b="1" dirty="0"/>
              <a:t>在计算</a:t>
            </a:r>
            <a:r>
              <a:rPr lang="en-US" altLang="zh-CN" sz="1800" b="1" dirty="0"/>
              <a:t>CPI</a:t>
            </a:r>
            <a:r>
              <a:rPr lang="zh-CN" altLang="en-US" sz="1800" b="1" dirty="0"/>
              <a:t>时，失效开销的单位是时钟周期数。因此，即使两台计算机的存储层次完全相同，时钟频率较高的</a:t>
            </a:r>
            <a:r>
              <a:rPr lang="en-US" altLang="zh-CN" sz="1800" b="1" dirty="0"/>
              <a:t>CPU</a:t>
            </a:r>
            <a:r>
              <a:rPr lang="zh-CN" altLang="en-US" sz="1800" b="1" dirty="0"/>
              <a:t>的失效开销会较大，其</a:t>
            </a:r>
            <a:r>
              <a:rPr lang="en-US" altLang="zh-CN" sz="1800" b="1" dirty="0"/>
              <a:t>CPI</a:t>
            </a:r>
            <a:r>
              <a:rPr lang="zh-CN" altLang="en-US" sz="1800" b="1" dirty="0"/>
              <a:t>中存储器停顿部分也就较大。</a:t>
            </a:r>
          </a:p>
          <a:p>
            <a:pPr marL="0" indent="0" eaLnBrk="1" fontAlgn="auto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1400" b="1" dirty="0">
                <a:solidFill>
                  <a:schemeClr val="accent1"/>
                </a:solidFill>
              </a:rPr>
              <a:t>             </a:t>
            </a:r>
            <a:r>
              <a:rPr lang="en-US" altLang="zh-CN" sz="2000" b="1" dirty="0">
                <a:solidFill>
                  <a:schemeClr val="accent1"/>
                </a:solidFill>
              </a:rPr>
              <a:t>   Cache</a:t>
            </a:r>
            <a:r>
              <a:rPr lang="zh-CN" altLang="en-US" sz="2000" b="1" dirty="0">
                <a:solidFill>
                  <a:schemeClr val="accent1"/>
                </a:solidFill>
              </a:rPr>
              <a:t>失效开销</a:t>
            </a:r>
            <a:r>
              <a:rPr lang="en-US" altLang="zh-CN" sz="2000" b="1" dirty="0">
                <a:solidFill>
                  <a:schemeClr val="accent1"/>
                </a:solidFill>
              </a:rPr>
              <a:t> </a:t>
            </a:r>
            <a:r>
              <a:rPr lang="zh-CN" altLang="en-US" sz="2000" b="1" dirty="0">
                <a:solidFill>
                  <a:schemeClr val="accent1"/>
                </a:solidFill>
              </a:rPr>
              <a:t>与</a:t>
            </a:r>
            <a:r>
              <a:rPr lang="en-US" altLang="zh-CN" sz="2000" b="1" dirty="0">
                <a:solidFill>
                  <a:schemeClr val="accent1"/>
                </a:solidFill>
              </a:rPr>
              <a:t> </a:t>
            </a:r>
            <a:r>
              <a:rPr lang="zh-CN" altLang="en-US" sz="2000" b="1" dirty="0">
                <a:solidFill>
                  <a:schemeClr val="accent1"/>
                </a:solidFill>
              </a:rPr>
              <a:t>存储器性能、</a:t>
            </a:r>
            <a:r>
              <a:rPr lang="en-US" altLang="zh-CN" sz="2000" dirty="0">
                <a:solidFill>
                  <a:schemeClr val="accent1"/>
                </a:solidFill>
                <a:sym typeface="+mn-ea"/>
              </a:rPr>
              <a:t>CPU</a:t>
            </a:r>
            <a:r>
              <a:rPr lang="zh-CN" altLang="en-US" sz="2000" dirty="0">
                <a:solidFill>
                  <a:schemeClr val="accent1"/>
                </a:solidFill>
                <a:sym typeface="+mn-ea"/>
              </a:rPr>
              <a:t>的频率有关</a:t>
            </a:r>
            <a:endParaRPr lang="en-US" altLang="zh-CN" sz="2000" b="1" dirty="0">
              <a:solidFill>
                <a:schemeClr val="accent1"/>
              </a:solidFill>
            </a:endParaRPr>
          </a:p>
          <a:p>
            <a:pPr marL="0" indent="0" algn="ctr" eaLnBrk="1" fontAlgn="auto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1400" b="1" dirty="0">
                <a:solidFill>
                  <a:schemeClr val="accent1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Cache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对于低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CPI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，高时钟频率的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CPU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来说更加重要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E342-566D-4D2E-B025-45161A5A88C7}" type="datetime1">
              <a:rPr lang="en-US" altLang="zh-CN" smtClean="0"/>
              <a:t>4/11/2023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xhzhou@USTC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b4ac46f7-173b-4300-ac87-9238384ec697"/>
  <p:tag name="COMMONDATA" val="eyJoZGlkIjoiZDgyMWE0OTFmZWZlNTI5NjdjZTg1MThmNTFkNWU1NDY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220115334"/>
  <p:tag name="MH_LIBRARY" val="GRAPHIC"/>
  <p:tag name="MH_ORDER" val="TextBox 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220115334"/>
  <p:tag name="MH_LIBRARY" val="GRAPHIC"/>
  <p:tag name="MH_ORDER" val="文本框 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988,&quot;width&quot;:13700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000,&quot;width&quot;:14400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717.499212598425,&quot;width&quot;:14120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220115334"/>
  <p:tag name="MH_LIBRARY" val="GRAPHIC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220115334"/>
  <p:tag name="MH_LIBRARY" val="GRAPHIC"/>
  <p:tag name="MH_ORDER" val="Straight Connector 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220115334"/>
  <p:tag name="MH_LIBRARY" val="GRAPHIC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220115334"/>
  <p:tag name="MH_LIBRARY" val="GRAPHIC"/>
  <p:tag name="MH_ORDER" val="Straight Connector 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220115334"/>
  <p:tag name="MH_LIBRARY" val="GRAPHIC"/>
  <p:tag name="MH_ORDER" val="TextBox 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220115334"/>
  <p:tag name="MH_LIBRARY" val="GRAPHIC"/>
  <p:tag name="MH_ORDER" val="文本框 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220115334"/>
  <p:tag name="MH_LIBRARY" val="GRAPHIC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220115334"/>
  <p:tag name="MH_LIBRARY" val="GRAPHIC"/>
  <p:tag name="MH_ORDER" val="Straight Connector 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220115334"/>
  <p:tag name="MH_LIBRARY" val="GRAPHIC"/>
  <p:tag name="MH_ORDER" val="Straight Connector 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220115334"/>
  <p:tag name="MH_LIBRARY" val="GRAPHIC"/>
  <p:tag name="MH_ORDER" val="TextBox 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220115334"/>
  <p:tag name="MH_LIBRARY" val="GRAPHIC"/>
  <p:tag name="MH_ORDER" val="文本框 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220115334"/>
  <p:tag name="MH_LIBRARY" val="GRAPHIC"/>
  <p:tag name="MH_ORDER" val="Straight Connector 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220115334"/>
  <p:tag name="MH_LIBRARY" val="GRAPHIC"/>
  <p:tag name="MH_ORDER" val="Straight Connector 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220115334"/>
  <p:tag name="MH_LIBRARY" val="GRAPHIC"/>
  <p:tag name="MH_ORDER" val="TextBox 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220115334"/>
  <p:tag name="MH_LIBRARY" val="GRAPHIC"/>
  <p:tag name="MH_ORDER" val="文本框 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220115334"/>
  <p:tag name="MH_LIBRARY" val="GRAPHI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220115334"/>
  <p:tag name="MH_LIBRARY" val="GRAPHIC"/>
  <p:tag name="MH_ORDER" val="Straight Connector 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220115334"/>
  <p:tag name="MH_LIBRARY" val="GRAPHIC"/>
  <p:tag name="MH_ORDER" val="Straight Connector 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4778</Words>
  <Application>Microsoft Office PowerPoint</Application>
  <PresentationFormat>全屏显示(4:3)</PresentationFormat>
  <Paragraphs>603</Paragraphs>
  <Slides>49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64" baseType="lpstr">
      <vt:lpstr>굴림</vt:lpstr>
      <vt:lpstr>等线</vt:lpstr>
      <vt:lpstr>黑体</vt:lpstr>
      <vt:lpstr>宋体</vt:lpstr>
      <vt:lpstr>微软雅黑</vt:lpstr>
      <vt:lpstr>Arial</vt:lpstr>
      <vt:lpstr>Calibri</vt:lpstr>
      <vt:lpstr>Comic Sans MS</vt:lpstr>
      <vt:lpstr>Franklin Gothic Book</vt:lpstr>
      <vt:lpstr>Helvetica</vt:lpstr>
      <vt:lpstr>Symbol</vt:lpstr>
      <vt:lpstr>Times New Roman</vt:lpstr>
      <vt:lpstr>Wingdings</vt:lpstr>
      <vt:lpstr>自定义设计方案</vt:lpstr>
      <vt:lpstr>Equation</vt:lpstr>
      <vt:lpstr>计算机体系结构</vt:lpstr>
      <vt:lpstr>Review：Cache基本概念</vt:lpstr>
      <vt:lpstr>第4章   存储层次结构设计</vt:lpstr>
      <vt:lpstr>PowerPoint 演示文稿</vt:lpstr>
      <vt:lpstr>Cache 性能分析</vt:lpstr>
      <vt:lpstr>性能分析举例</vt:lpstr>
      <vt:lpstr>Example: Harvard Architecture</vt:lpstr>
      <vt:lpstr>PowerPoint 演示文稿</vt:lpstr>
      <vt:lpstr>PowerPoint 演示文稿</vt:lpstr>
      <vt:lpstr>考虑不同组织结构的Cache对性能的影响:</vt:lpstr>
      <vt:lpstr>失效开销与Out-of-Order执行的处理器</vt:lpstr>
      <vt:lpstr>Summary of performance equations in this chapter</vt:lpstr>
      <vt:lpstr>改进Cache 性能的方法</vt:lpstr>
      <vt:lpstr>Cache基本优化方法</vt:lpstr>
      <vt:lpstr>PowerPoint 演示文稿</vt:lpstr>
      <vt:lpstr>降低失效率</vt:lpstr>
      <vt:lpstr>各种类型的失效率</vt:lpstr>
      <vt:lpstr>从统计规律中得到的一些结果</vt:lpstr>
      <vt:lpstr>减少3C的方法</vt:lpstr>
      <vt:lpstr>增加块的大小</vt:lpstr>
      <vt:lpstr>块大小、容量对失效率的影响</vt:lpstr>
      <vt:lpstr>块大小、容量对AMAT的影响</vt:lpstr>
      <vt:lpstr>块大小、容量对AMAT的影响</vt:lpstr>
      <vt:lpstr>块大小、容量的权衡</vt:lpstr>
      <vt:lpstr>提高相联度</vt:lpstr>
      <vt:lpstr>Victim Cache(1/2)</vt:lpstr>
      <vt:lpstr>Victim Cache(2/2)</vt:lpstr>
      <vt:lpstr>PowerPoint 演示文稿</vt:lpstr>
      <vt:lpstr>减少失效开销</vt:lpstr>
      <vt:lpstr>采用多级Cache</vt:lpstr>
      <vt:lpstr>多级包容性(multilevel inclusive)</vt:lpstr>
      <vt:lpstr>多级不包容（Multilevel  Exclusive）</vt:lpstr>
      <vt:lpstr>多级cache的性能分析</vt:lpstr>
      <vt:lpstr>L1 cache 失效率</vt:lpstr>
      <vt:lpstr>具有二级Cache的AMAT举例 </vt:lpstr>
      <vt:lpstr>Memory Stall Cycles Per Instruction</vt:lpstr>
      <vt:lpstr>两级Cache的性能</vt:lpstr>
      <vt:lpstr>不同大小的L2cache对应的执行时间</vt:lpstr>
      <vt:lpstr>Miss rates versus cache size for multilevel caches</vt:lpstr>
      <vt:lpstr>两级Cache的一些研究结论</vt:lpstr>
      <vt:lpstr>多级Cache举例</vt:lpstr>
      <vt:lpstr>让读优先于写图示</vt:lpstr>
      <vt:lpstr>让读失效优先于写</vt:lpstr>
      <vt:lpstr>PowerPoint 演示文稿</vt:lpstr>
      <vt:lpstr>缩短命中时间</vt:lpstr>
      <vt:lpstr>PowerPoint 演示文稿</vt:lpstr>
      <vt:lpstr>小结：Cache 性能分析</vt:lpstr>
      <vt:lpstr>小结：基本Cache优化方法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第4章</dc:title>
  <dc:creator>zhou</dc:creator>
  <cp:lastModifiedBy>cmet</cp:lastModifiedBy>
  <cp:revision>219</cp:revision>
  <dcterms:created xsi:type="dcterms:W3CDTF">2018-12-10T01:16:00Z</dcterms:created>
  <dcterms:modified xsi:type="dcterms:W3CDTF">2023-04-11T01:35:27Z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ICV">
    <vt:lpwstr>25D503C9B34A4EE383158690D70E2097</vt:lpwstr>
  </property>
</Properties>
</file>