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T Sans Narrow" panose="020B0506020203020204" pitchFamily="34" charset="7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B2E5D-71CC-457E-8C32-B82A62B8886D}">
  <a:tblStyle styleId="{189B2E5D-71CC-457E-8C32-B82A62B88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ma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ma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vestopedia.com/terms/c/closingprice.asp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c95961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c95961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c95961c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c95961c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c95961c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c95961c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c95961c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c95961c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fd1c3b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fd1c3b6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c95961c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c95961c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c95961c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c95961c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c95961c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c95961c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An exponentially weighted moving average reacts more significantly to recent price changes than a </a:t>
            </a:r>
            <a:r>
              <a:rPr lang="en" sz="1300" u="sng">
                <a:solidFill>
                  <a:srgbClr val="2C40D0"/>
                </a:solidFill>
                <a:highlight>
                  <a:srgbClr val="FFFFFF"/>
                </a:highlight>
                <a:hlinkClick r:id="rId3"/>
              </a:rPr>
              <a:t>simple moving average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(SMA),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3b4806a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3b4806a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d5a3418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d5a3418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d5a34187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d5a34187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d5a341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d5a341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d5a3418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d5a3418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d5a34187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d5a34187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c95961c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c95961c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A moving average can be calculated in different ways. A five-day </a:t>
            </a:r>
            <a:r>
              <a:rPr lang="en" sz="1300" u="sng">
                <a:solidFill>
                  <a:srgbClr val="2C40D0"/>
                </a:solidFill>
                <a:highlight>
                  <a:srgbClr val="FFFFFF"/>
                </a:highlight>
                <a:hlinkClick r:id="rId3"/>
              </a:rPr>
              <a:t>simple moving average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(SMA) adds up the five most recent daily </a:t>
            </a:r>
            <a:r>
              <a:rPr lang="en" sz="1300" u="sng">
                <a:solidFill>
                  <a:srgbClr val="2C40D0"/>
                </a:solidFill>
                <a:highlight>
                  <a:srgbClr val="FFFFFF"/>
                </a:highlight>
                <a:hlinkClick r:id="rId4"/>
              </a:rPr>
              <a:t>closing prices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and divides it by five to create a new average each day. Each average is connected to the next, creating the singular flowing line.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c9596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c9596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c9596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c9596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vestopedia.com/terms/d/downtrend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vestor.vanguard.com/etf/profile/V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investopedia.com/terms/d/deathcros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vestopedia.com/terms/s/sell-signal.asp" TargetMode="External"/><Relationship Id="rId5" Type="http://schemas.openxmlformats.org/officeDocument/2006/relationships/hyperlink" Target="https://www.investopedia.com/terms/g/goldencross.asp" TargetMode="External"/><Relationship Id="rId4" Type="http://schemas.openxmlformats.org/officeDocument/2006/relationships/hyperlink" Target="https://www.investopedia.com/terms/b/buy-signa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 Project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Trading Strategy</a:t>
            </a:r>
            <a:endParaRPr sz="48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Jiaxin Zhang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Jiaxun Song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- Support and Resistance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124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260299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893250" y="1289425"/>
            <a:ext cx="3654900" cy="3256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Resistance: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Resistance occurs where an uptrend is expected to pause temporarily.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Support: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 is a price level where a </a:t>
            </a:r>
            <a:r>
              <a:rPr lang="en" sz="1800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downtrend</a:t>
            </a:r>
            <a:r>
              <a:rPr lang="en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expected to pause.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rot="10800000">
            <a:off x="4377350" y="3773850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2"/>
          <p:cNvCxnSpPr/>
          <p:nvPr/>
        </p:nvCxnSpPr>
        <p:spPr>
          <a:xfrm rot="10800000">
            <a:off x="4407000" y="2137950"/>
            <a:ext cx="50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- Support and Resistance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all stocks when the Adj Price goes below the  Support level,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 all stocks when the Adj Price goes above the Resistance level,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Hold the stock.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invest $10,000 to test the strategies.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1328213" y="2014225"/>
          <a:ext cx="6487575" cy="2481675"/>
        </p:xfrm>
        <a:graphic>
          <a:graphicData uri="http://schemas.openxmlformats.org/drawingml/2006/table">
            <a:tbl>
              <a:tblPr>
                <a:noFill/>
                <a:tableStyleId>{189B2E5D-71CC-457E-8C32-B82A62B8886D}</a:tableStyleId>
              </a:tblPr>
              <a:tblGrid>
                <a:gridCol w="2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Strategy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P/L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Ratio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Naïve Strategy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16524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6524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16497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6497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18257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8257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1" name="Google Shape;151;p25" title="Chart"/>
          <p:cNvPicPr preferRelativeResize="0"/>
          <p:nvPr/>
        </p:nvPicPr>
        <p:blipFill rotWithShape="1">
          <a:blip r:embed="rId3">
            <a:alphaModFix/>
          </a:blip>
          <a:srcRect l="7490" r="-7490"/>
          <a:stretch/>
        </p:blipFill>
        <p:spPr>
          <a:xfrm>
            <a:off x="1051787" y="1271125"/>
            <a:ext cx="7040424" cy="30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975500" y="4338900"/>
            <a:ext cx="6690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is non-linear data, and Decision Tree works best for non-linear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2207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Buy at the highest price in a day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Sell at the lowest price in a day.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424550" y="2571750"/>
          <a:ext cx="3422875" cy="2116555"/>
        </p:xfrm>
        <a:graphic>
          <a:graphicData uri="http://schemas.openxmlformats.org/drawingml/2006/table">
            <a:tbl>
              <a:tblPr>
                <a:noFill/>
                <a:tableStyleId>{189B2E5D-71CC-457E-8C32-B82A62B8886D}</a:tableStyleId>
              </a:tblPr>
              <a:tblGrid>
                <a:gridCol w="11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P/L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 Ratio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64.05%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6713.18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-3286.82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-32.87%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64.97%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54.25%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0" name="Google Shape;160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25" y="937775"/>
            <a:ext cx="4722674" cy="35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564263" y="4464275"/>
            <a:ext cx="2040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Average case        </a:t>
            </a:r>
            <a:r>
              <a:rPr lang="en" sz="1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Worst Case</a:t>
            </a:r>
            <a:endParaRPr sz="10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scores for different trading strategies and different models: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14525"/>
            <a:ext cx="8686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modified the ways of labeling the data. (-1:sell, 1: buy, 0:hold)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Moving Average and Support &amp; Resistance trading strategies make positive profits, but less than the naive trading strategy.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 moving average strategy turns out to be the best among the three trading strategies, because the models’ accuracy scores for the other two strategies are low.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makes the highest profit.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tried Neural network. When we label the data by “moving average crossover” method and ”rolling window“ method, the neural network is unable to predict any “1” or “-1”, because the labels are mostly “0”.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more related parameters to fit the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larger amount of data to fit the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exponential moving average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the trading strategy on other stocks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not to use “all in” strategy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6839600" y="4079150"/>
            <a:ext cx="1909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037050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Airline stock information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UAL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from 2007 to 2017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Vanguard Energy Index Fund ETF Shares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VDE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Boeing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Airbus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AIR.PA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S&amp;P 500 Index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^GSPC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 Jones Index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^DJI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NYSE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Arca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Airline Index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^XAL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Airline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Jetblue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Airline (</a:t>
            </a: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JBLU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5000"/>
            <a:ext cx="3856801" cy="42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04775" y="1815150"/>
            <a:ext cx="3507300" cy="1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Composition of Vanguard Energy Index Fund ETF Shares (VDE)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Good indicator of the whole Oil &amp; Gas industry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7550" y="4429850"/>
            <a:ext cx="35508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https://investor.vanguard.com/etf/profile/VDE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61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NYSE Arca Airline Index (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^XAL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Rules-based index designed to measure the performance of highly capitalized companies in the airline industry.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indicator of the overall airline industry.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625" y="178725"/>
            <a:ext cx="4057075" cy="47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Open, Close, High, Low and Volume of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S&amp;P 500 Index (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^GSPC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Dow Jones Index (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^DJI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AdjClosing Price of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NYSE Arca Airline Index (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^XAL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of related stocks: Delta, Jetblue, Boeing and Airbus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methods: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Trading Strategy: 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 at the first day, all out at the last day.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Assumption: 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80% probability we can trade stocks at closing price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Trading Strategies: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Average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and Resistance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- Moving Average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50719"/>
          <a:stretch/>
        </p:blipFill>
        <p:spPr>
          <a:xfrm>
            <a:off x="433925" y="1651875"/>
            <a:ext cx="4418800" cy="10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316025" y="1266325"/>
            <a:ext cx="42531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Crossover of two MAs:</a:t>
            </a:r>
            <a:endParaRPr sz="14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two moving averages to a chart: one longer and one shorter.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shorter-term MA crosses above the longer-term MA, it's a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buy signal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it indicates that the trend is shifting up. This is known as a "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golden cross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[label = 1]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Meanwhile, when the shorter-term MA crosses below the longer-term MA, it's a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sell signal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it indicates that the trend is shifting down. This is known as a "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dead/death cross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[label = -1]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4025" y="2751925"/>
            <a:ext cx="3021300" cy="14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A: Adj Closing price for each day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n: number of days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- Moving Average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136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10-Day Moving Average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9900"/>
                </a:solidFill>
              </a:rPr>
              <a:t>50-Day Moving Average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00" y="1266325"/>
            <a:ext cx="6428423" cy="33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 - Moving Average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631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/>
                </a:solidFill>
              </a:rPr>
              <a:t>Price Crossover</a:t>
            </a:r>
            <a:endParaRPr sz="14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</a:t>
            </a:r>
            <a:r>
              <a:rPr lang="en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crossover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when the price crosses above or below a moving average to signal a potential change in trend.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project, we use the modification of this strategy.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950" y="1307025"/>
            <a:ext cx="5891648" cy="30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855</Words>
  <Application>Microsoft Macintosh PowerPoint</Application>
  <PresentationFormat>On-screen Show (16:9)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PT Sans Narrow</vt:lpstr>
      <vt:lpstr>Times New Roman</vt:lpstr>
      <vt:lpstr>Open Sans</vt:lpstr>
      <vt:lpstr>Calibri</vt:lpstr>
      <vt:lpstr>Arial</vt:lpstr>
      <vt:lpstr>Tropic</vt:lpstr>
      <vt:lpstr>Final Project Trading Strategy</vt:lpstr>
      <vt:lpstr>Data</vt:lpstr>
      <vt:lpstr>Data</vt:lpstr>
      <vt:lpstr>Data</vt:lpstr>
      <vt:lpstr>Methodology</vt:lpstr>
      <vt:lpstr>Methodology</vt:lpstr>
      <vt:lpstr>Trading Strategy - Moving Average </vt:lpstr>
      <vt:lpstr>Trading Strategy - Moving Average</vt:lpstr>
      <vt:lpstr>Trading Strategy - Moving Average</vt:lpstr>
      <vt:lpstr>Trading Strategy - Support and Resistance</vt:lpstr>
      <vt:lpstr>Trading Strategy - Support and Resistance</vt:lpstr>
      <vt:lpstr>Results</vt:lpstr>
      <vt:lpstr>Results</vt:lpstr>
      <vt:lpstr>Results </vt:lpstr>
      <vt:lpstr>Results</vt:lpstr>
      <vt:lpstr>Conclusion</vt:lpstr>
      <vt:lpstr>Improvement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Trading Strategy</dc:title>
  <cp:lastModifiedBy>Zhang, Jiaxin</cp:lastModifiedBy>
  <cp:revision>2</cp:revision>
  <dcterms:modified xsi:type="dcterms:W3CDTF">2019-12-11T15:47:06Z</dcterms:modified>
</cp:coreProperties>
</file>