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D5954C-C3A0-4716-B0DC-F03F51602484}" type="datetimeFigureOut">
              <a:rPr lang="en-US" smtClean="0"/>
              <a:pPr/>
              <a:t>8/14/2020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22E9CD9-23CA-4B0A-99F4-0E227C0260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D5954C-C3A0-4716-B0DC-F03F5160248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D5954C-C3A0-4716-B0DC-F03F5160248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D5954C-C3A0-4716-B0DC-F03F5160248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D5954C-C3A0-4716-B0DC-F03F5160248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CD9-23CA-4B0A-99F4-0E227C0260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D5954C-C3A0-4716-B0DC-F03F5160248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D5954C-C3A0-4716-B0DC-F03F51602484}" type="datetimeFigureOut">
              <a:rPr lang="en-US" smtClean="0"/>
              <a:pPr/>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D5954C-C3A0-4716-B0DC-F03F51602484}" type="datetimeFigureOut">
              <a:rPr lang="en-US" smtClean="0"/>
              <a:pPr/>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5954C-C3A0-4716-B0DC-F03F51602484}" type="datetimeFigureOut">
              <a:rPr lang="en-US" smtClean="0"/>
              <a:pPr/>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D5954C-C3A0-4716-B0DC-F03F5160248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9CD9-23CA-4B0A-99F4-0E227C0260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D5954C-C3A0-4716-B0DC-F03F5160248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22E9CD9-23CA-4B0A-99F4-0E227C0260B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D5954C-C3A0-4716-B0DC-F03F51602484}" type="datetimeFigureOut">
              <a:rPr lang="en-US" smtClean="0"/>
              <a:pPr/>
              <a:t>8/14/2020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2E9CD9-23CA-4B0A-99F4-0E227C0260B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Security-Attack Life Cycle</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Bhawana</a:t>
            </a:r>
            <a:r>
              <a:rPr lang="en-US" dirty="0" smtClean="0"/>
              <a:t> </a:t>
            </a:r>
            <a:r>
              <a:rPr lang="en-US" dirty="0" err="1" smtClean="0"/>
              <a:t>Rudra</a:t>
            </a:r>
            <a:endParaRPr lang="en-US" dirty="0" smtClean="0"/>
          </a:p>
          <a:p>
            <a:r>
              <a:rPr lang="en-US" dirty="0" smtClean="0"/>
              <a:t>NITK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Breach: Penetration. Privilege escalation. Obfuscation.</a:t>
            </a:r>
          </a:p>
          <a:p>
            <a:pPr lvl="1"/>
            <a:r>
              <a:rPr lang="en-US" dirty="0" smtClean="0"/>
              <a:t>Phishing &amp; spear phishing</a:t>
            </a:r>
          </a:p>
          <a:p>
            <a:pPr lvl="1"/>
            <a:r>
              <a:rPr lang="en-US" dirty="0" smtClean="0"/>
              <a:t>Vulnerability exploit</a:t>
            </a:r>
          </a:p>
          <a:p>
            <a:pPr lvl="1"/>
            <a:r>
              <a:rPr lang="en-US" dirty="0" smtClean="0"/>
              <a:t>Social Engineering</a:t>
            </a:r>
          </a:p>
          <a:p>
            <a:pPr lvl="1"/>
            <a:r>
              <a:rPr lang="en-US" dirty="0" smtClean="0"/>
              <a:t>Infected USB drive</a:t>
            </a:r>
          </a:p>
          <a:p>
            <a:pPr lvl="1"/>
            <a:r>
              <a:rPr lang="en-US" dirty="0" smtClean="0"/>
              <a:t>Compromised credentials</a:t>
            </a:r>
          </a:p>
          <a:p>
            <a:pPr lvl="1"/>
            <a:r>
              <a:rPr lang="en-US" dirty="0" err="1" smtClean="0"/>
              <a:t>Autorun</a:t>
            </a:r>
            <a:endParaRPr lang="en-US" dirty="0" smtClean="0"/>
          </a:p>
          <a:p>
            <a:pPr lvl="1"/>
            <a:r>
              <a:rPr lang="en-US" dirty="0" smtClean="0"/>
              <a:t>Process Injection</a:t>
            </a:r>
            <a:endParaRPr lang="en-US" dirty="0"/>
          </a:p>
        </p:txBody>
      </p:sp>
      <p:pic>
        <p:nvPicPr>
          <p:cNvPr id="2050" name="Picture 2"/>
          <p:cNvPicPr>
            <a:picLocks noChangeAspect="1" noChangeArrowheads="1"/>
          </p:cNvPicPr>
          <p:nvPr/>
        </p:nvPicPr>
        <p:blipFill>
          <a:blip r:embed="rId2"/>
          <a:srcRect/>
          <a:stretch>
            <a:fillRect/>
          </a:stretch>
        </p:blipFill>
        <p:spPr bwMode="auto">
          <a:xfrm>
            <a:off x="0" y="5486400"/>
            <a:ext cx="9144000" cy="1447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981200"/>
            <a:ext cx="8229600" cy="4389120"/>
          </a:xfrm>
        </p:spPr>
        <p:txBody>
          <a:bodyPr/>
          <a:lstStyle/>
          <a:p>
            <a:r>
              <a:rPr lang="en-US" dirty="0" smtClean="0"/>
              <a:t>Process Injection</a:t>
            </a:r>
          </a:p>
          <a:p>
            <a:pPr lvl="1"/>
            <a:r>
              <a:rPr lang="en-US" dirty="0" smtClean="0"/>
              <a:t>Running another procedure as a thread inside another process</a:t>
            </a:r>
          </a:p>
          <a:p>
            <a:pPr lvl="2"/>
            <a:r>
              <a:rPr lang="en-US" dirty="0" smtClean="0"/>
              <a:t>Evasion</a:t>
            </a:r>
          </a:p>
          <a:p>
            <a:pPr lvl="2"/>
            <a:r>
              <a:rPr lang="en-US" dirty="0" smtClean="0"/>
              <a:t>Reading host process memory</a:t>
            </a:r>
          </a:p>
          <a:p>
            <a:pPr lvl="2"/>
            <a:r>
              <a:rPr lang="en-US" dirty="0" smtClean="0"/>
              <a:t>Affecting host process behavior</a:t>
            </a:r>
            <a:endParaRPr lang="en-US" dirty="0"/>
          </a:p>
        </p:txBody>
      </p:sp>
      <p:pic>
        <p:nvPicPr>
          <p:cNvPr id="3074" name="Picture 2"/>
          <p:cNvPicPr>
            <a:picLocks noChangeAspect="1" noChangeArrowheads="1"/>
          </p:cNvPicPr>
          <p:nvPr/>
        </p:nvPicPr>
        <p:blipFill>
          <a:blip r:embed="rId2"/>
          <a:srcRect/>
          <a:stretch>
            <a:fillRect/>
          </a:stretch>
        </p:blipFill>
        <p:spPr bwMode="auto">
          <a:xfrm>
            <a:off x="4876800" y="3276600"/>
            <a:ext cx="4101810" cy="280429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Command &amp; Control</a:t>
            </a:r>
          </a:p>
          <a:p>
            <a:pPr lvl="1"/>
            <a:r>
              <a:rPr lang="en-US" dirty="0" smtClean="0"/>
              <a:t>Operation. </a:t>
            </a:r>
            <a:r>
              <a:rPr lang="en-US" dirty="0" err="1" smtClean="0"/>
              <a:t>Exfiltration</a:t>
            </a:r>
            <a:r>
              <a:rPr lang="en-US" dirty="0" smtClean="0"/>
              <a:t>.</a:t>
            </a:r>
          </a:p>
          <a:p>
            <a:pPr lvl="2"/>
            <a:r>
              <a:rPr lang="en-US" dirty="0" smtClean="0"/>
              <a:t>Legitimate HTTP</a:t>
            </a:r>
          </a:p>
          <a:p>
            <a:pPr lvl="2"/>
            <a:r>
              <a:rPr lang="en-US" dirty="0" smtClean="0"/>
              <a:t>Legitimate DNS request</a:t>
            </a:r>
          </a:p>
          <a:p>
            <a:pPr lvl="2"/>
            <a:r>
              <a:rPr lang="en-US" dirty="0" smtClean="0"/>
              <a:t>Fust Flux</a:t>
            </a:r>
          </a:p>
          <a:p>
            <a:pPr lvl="2"/>
            <a:r>
              <a:rPr lang="en-US" dirty="0" smtClean="0"/>
              <a:t>TOR</a:t>
            </a:r>
          </a:p>
          <a:p>
            <a:pPr lvl="2"/>
            <a:r>
              <a:rPr lang="en-US" dirty="0" smtClean="0"/>
              <a:t> </a:t>
            </a:r>
            <a:r>
              <a:rPr lang="en-US" dirty="0" err="1" smtClean="0"/>
              <a:t>Facebook</a:t>
            </a:r>
            <a:r>
              <a:rPr lang="en-US" dirty="0" smtClean="0"/>
              <a:t> / Twitter / YouTube comments</a:t>
            </a:r>
          </a:p>
          <a:p>
            <a:pPr lvl="2"/>
            <a:r>
              <a:rPr lang="en-US" dirty="0" smtClean="0"/>
              <a:t>Domain Generation Algorithm</a:t>
            </a:r>
            <a:endParaRPr lang="en-US" dirty="0"/>
          </a:p>
        </p:txBody>
      </p:sp>
      <p:pic>
        <p:nvPicPr>
          <p:cNvPr id="4098" name="Picture 2"/>
          <p:cNvPicPr>
            <a:picLocks noChangeAspect="1" noChangeArrowheads="1"/>
          </p:cNvPicPr>
          <p:nvPr/>
        </p:nvPicPr>
        <p:blipFill>
          <a:blip r:embed="rId2"/>
          <a:srcRect/>
          <a:stretch>
            <a:fillRect/>
          </a:stretch>
        </p:blipFill>
        <p:spPr bwMode="auto">
          <a:xfrm>
            <a:off x="0" y="5786868"/>
            <a:ext cx="9144000" cy="107113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Command &amp; Control</a:t>
            </a:r>
          </a:p>
          <a:p>
            <a:r>
              <a:rPr lang="en-US" dirty="0" smtClean="0"/>
              <a:t>Domain generation algorithm</a:t>
            </a:r>
          </a:p>
          <a:p>
            <a:pPr lvl="2"/>
            <a:r>
              <a:rPr lang="en-US" dirty="0" smtClean="0"/>
              <a:t>Regular C&amp;C servers can be blacklisted and firewalled</a:t>
            </a:r>
          </a:p>
          <a:p>
            <a:pPr lvl="2"/>
            <a:r>
              <a:rPr lang="en-US" dirty="0" smtClean="0"/>
              <a:t>DGA is generating a daily domain list (1000’s of domains)</a:t>
            </a:r>
          </a:p>
          <a:p>
            <a:pPr lvl="2"/>
            <a:r>
              <a:rPr lang="en-US" dirty="0" smtClean="0"/>
              <a:t>Malware tries to resolve each one of those random domains.</a:t>
            </a:r>
          </a:p>
          <a:p>
            <a:pPr lvl="2"/>
            <a:r>
              <a:rPr lang="en-US" dirty="0" smtClean="0"/>
              <a:t>The attack (who created the algorithm) knows which domains will be generated.</a:t>
            </a:r>
          </a:p>
          <a:p>
            <a:pPr lvl="2"/>
            <a:r>
              <a:rPr lang="en-US" dirty="0" smtClean="0"/>
              <a:t>Once a certain C&amp;C domain is blocked, attacker can select one of the daily generated domains, register it and continue his endeavors.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DGA</a:t>
            </a:r>
            <a:endParaRPr lang="en-US" dirty="0"/>
          </a:p>
        </p:txBody>
      </p:sp>
      <p:pic>
        <p:nvPicPr>
          <p:cNvPr id="5122" name="Picture 2"/>
          <p:cNvPicPr>
            <a:picLocks noChangeAspect="1" noChangeArrowheads="1"/>
          </p:cNvPicPr>
          <p:nvPr/>
        </p:nvPicPr>
        <p:blipFill>
          <a:blip r:embed="rId2"/>
          <a:srcRect/>
          <a:stretch>
            <a:fillRect/>
          </a:stretch>
        </p:blipFill>
        <p:spPr bwMode="auto">
          <a:xfrm>
            <a:off x="914400" y="2438400"/>
            <a:ext cx="6991350" cy="4095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Recon Scanning</a:t>
            </a:r>
          </a:p>
          <a:p>
            <a:pPr lvl="1"/>
            <a:r>
              <a:rPr lang="en-US" dirty="0" smtClean="0"/>
              <a:t>ARP scanning</a:t>
            </a:r>
          </a:p>
          <a:p>
            <a:pPr lvl="1"/>
            <a:r>
              <a:rPr lang="en-US" dirty="0" smtClean="0"/>
              <a:t> SYN scanning – ("half-open scanning“)</a:t>
            </a:r>
          </a:p>
          <a:p>
            <a:pPr lvl="1"/>
            <a:r>
              <a:rPr lang="en-US" dirty="0" smtClean="0"/>
              <a:t>FYN scanning</a:t>
            </a:r>
          </a:p>
          <a:p>
            <a:pPr lvl="1"/>
            <a:r>
              <a:rPr lang="en-US" dirty="0" smtClean="0"/>
              <a:t>Port scanning</a:t>
            </a:r>
            <a:endParaRPr lang="en-US" dirty="0"/>
          </a:p>
        </p:txBody>
      </p:sp>
      <p:pic>
        <p:nvPicPr>
          <p:cNvPr id="6146" name="Picture 2"/>
          <p:cNvPicPr>
            <a:picLocks noChangeAspect="1" noChangeArrowheads="1"/>
          </p:cNvPicPr>
          <p:nvPr/>
        </p:nvPicPr>
        <p:blipFill>
          <a:blip r:embed="rId2"/>
          <a:srcRect/>
          <a:stretch>
            <a:fillRect/>
          </a:stretch>
        </p:blipFill>
        <p:spPr bwMode="auto">
          <a:xfrm>
            <a:off x="5105400" y="3352800"/>
            <a:ext cx="3782056" cy="24193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5805488"/>
            <a:ext cx="9144000" cy="10196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Reconnaissance</a:t>
            </a:r>
          </a:p>
          <a:p>
            <a:r>
              <a:rPr lang="en-US" dirty="0" smtClean="0"/>
              <a:t>Port Scanning</a:t>
            </a:r>
          </a:p>
          <a:p>
            <a:pPr lvl="1"/>
            <a:r>
              <a:rPr lang="en-US" dirty="0" smtClean="0"/>
              <a:t>Services are using ports to communicate (HTTP = 80, DNS = 53, etc.)</a:t>
            </a:r>
          </a:p>
          <a:p>
            <a:pPr lvl="1"/>
            <a:r>
              <a:rPr lang="en-US" dirty="0" smtClean="0"/>
              <a:t>When an attacker gets a foothold on a computer, he needs to move around the organization.</a:t>
            </a:r>
          </a:p>
          <a:p>
            <a:pPr lvl="1"/>
            <a:r>
              <a:rPr lang="en-US" dirty="0" smtClean="0"/>
              <a:t>The attacker scans the subnet to find exposed and exploitable services on other computers and platforms.</a:t>
            </a:r>
          </a:p>
          <a:p>
            <a:pPr lvl="1"/>
            <a:r>
              <a:rPr lang="en-US" dirty="0" smtClean="0"/>
              <a:t>Once an open port is found, further exploitation occurs.</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a:srcRect/>
          <a:stretch>
            <a:fillRect/>
          </a:stretch>
        </p:blipFill>
        <p:spPr bwMode="auto">
          <a:xfrm>
            <a:off x="609600" y="2514600"/>
            <a:ext cx="7896225" cy="3886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Spread</a:t>
            </a:r>
          </a:p>
          <a:p>
            <a:r>
              <a:rPr lang="en-US" dirty="0" smtClean="0"/>
              <a:t>Lateral movement - Legitimate tools used maliciously</a:t>
            </a:r>
          </a:p>
          <a:p>
            <a:pPr lvl="1"/>
            <a:r>
              <a:rPr lang="en-US" dirty="0" smtClean="0"/>
              <a:t>Pass The Hash/Ticket</a:t>
            </a:r>
          </a:p>
          <a:p>
            <a:pPr lvl="1"/>
            <a:r>
              <a:rPr lang="en-US" dirty="0" smtClean="0"/>
              <a:t> Shares</a:t>
            </a:r>
          </a:p>
          <a:p>
            <a:pPr lvl="1"/>
            <a:r>
              <a:rPr lang="en-US" dirty="0" smtClean="0"/>
              <a:t> </a:t>
            </a:r>
            <a:r>
              <a:rPr lang="en-US" dirty="0" err="1" smtClean="0"/>
              <a:t>PSExec</a:t>
            </a:r>
            <a:endParaRPr lang="en-US" dirty="0"/>
          </a:p>
        </p:txBody>
      </p:sp>
      <p:pic>
        <p:nvPicPr>
          <p:cNvPr id="8194" name="Picture 2"/>
          <p:cNvPicPr>
            <a:picLocks noChangeAspect="1" noChangeArrowheads="1"/>
          </p:cNvPicPr>
          <p:nvPr/>
        </p:nvPicPr>
        <p:blipFill>
          <a:blip r:embed="rId2"/>
          <a:srcRect/>
          <a:stretch>
            <a:fillRect/>
          </a:stretch>
        </p:blipFill>
        <p:spPr bwMode="auto">
          <a:xfrm>
            <a:off x="0" y="5737256"/>
            <a:ext cx="9144000" cy="119694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Spread</a:t>
            </a:r>
          </a:p>
          <a:p>
            <a:r>
              <a:rPr lang="en-US" dirty="0" smtClean="0"/>
              <a:t>PSEXEC - Legitimate tools used maliciously</a:t>
            </a:r>
          </a:p>
          <a:p>
            <a:pPr lvl="1"/>
            <a:r>
              <a:rPr lang="en-US" dirty="0" smtClean="0"/>
              <a:t>A legitimate tool by Microsoft.</a:t>
            </a:r>
          </a:p>
          <a:p>
            <a:pPr lvl="1"/>
            <a:r>
              <a:rPr lang="en-US" dirty="0" smtClean="0"/>
              <a:t>Commonly used by IT professionals</a:t>
            </a:r>
          </a:p>
          <a:p>
            <a:pPr lvl="1"/>
            <a:r>
              <a:rPr lang="en-US" dirty="0" smtClean="0"/>
              <a:t>Allows to run a process on a remote machine interactively.</a:t>
            </a:r>
          </a:p>
          <a:p>
            <a:pPr lvl="1"/>
            <a:r>
              <a:rPr lang="en-US" dirty="0" smtClean="0"/>
              <a:t>Attackers use that technique to spread their malware through an entire network.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Disclaimer: The images and Information has been used from various resources of the web.</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Lateral Movement</a:t>
            </a:r>
            <a:endParaRPr lang="en-US" dirty="0"/>
          </a:p>
        </p:txBody>
      </p:sp>
      <p:pic>
        <p:nvPicPr>
          <p:cNvPr id="9218" name="Picture 2"/>
          <p:cNvPicPr>
            <a:picLocks noChangeAspect="1" noChangeArrowheads="1"/>
          </p:cNvPicPr>
          <p:nvPr/>
        </p:nvPicPr>
        <p:blipFill>
          <a:blip r:embed="rId2"/>
          <a:srcRect/>
          <a:stretch>
            <a:fillRect/>
          </a:stretch>
        </p:blipFill>
        <p:spPr bwMode="auto">
          <a:xfrm>
            <a:off x="1066800" y="2438399"/>
            <a:ext cx="6553200" cy="428759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1295400" y="1981200"/>
            <a:ext cx="6705600" cy="46785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Damage. Business. Money. Physical</a:t>
            </a:r>
            <a:endParaRPr lang="en-US" dirty="0"/>
          </a:p>
        </p:txBody>
      </p:sp>
      <p:pic>
        <p:nvPicPr>
          <p:cNvPr id="11266" name="Picture 2"/>
          <p:cNvPicPr>
            <a:picLocks noChangeAspect="1" noChangeArrowheads="1"/>
          </p:cNvPicPr>
          <p:nvPr/>
        </p:nvPicPr>
        <p:blipFill>
          <a:blip r:embed="rId2"/>
          <a:srcRect/>
          <a:stretch>
            <a:fillRect/>
          </a:stretch>
        </p:blipFill>
        <p:spPr bwMode="auto">
          <a:xfrm>
            <a:off x="0" y="5638800"/>
            <a:ext cx="9144000" cy="1319753"/>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04800" y="2743200"/>
            <a:ext cx="8662988" cy="1014911"/>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228600" y="3962400"/>
            <a:ext cx="8782050" cy="84960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Principles </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 y="2057400"/>
            <a:ext cx="8624804" cy="4191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CYBER CRIME</a:t>
            </a:r>
            <a:endParaRPr lang="en-US" dirty="0"/>
          </a:p>
        </p:txBody>
      </p:sp>
      <p:sp>
        <p:nvSpPr>
          <p:cNvPr id="3" name="Content Placeholder 2"/>
          <p:cNvSpPr>
            <a:spLocks noGrp="1"/>
          </p:cNvSpPr>
          <p:nvPr>
            <p:ph idx="1"/>
          </p:nvPr>
        </p:nvSpPr>
        <p:spPr/>
        <p:txBody>
          <a:bodyPr>
            <a:normAutofit/>
          </a:bodyPr>
          <a:lstStyle/>
          <a:p>
            <a:r>
              <a:rPr lang="en-US" dirty="0" smtClean="0"/>
              <a:t>HACKING :- Hacking in simple terms means an illegal intrusion info a computer system and/or network . It is also known as CRACKING. Government websites are the hot target of the hackers due to the press coverage, it receives.</a:t>
            </a:r>
          </a:p>
          <a:p>
            <a:r>
              <a:rPr lang="en-US" dirty="0" smtClean="0"/>
              <a:t>Hackers enjoy the media coverage. Motive behind the crime called HACKERS Motive behind the crime called hacking greed power, publicity, revenge, adventure desire to </a:t>
            </a:r>
            <a:r>
              <a:rPr lang="da-DK" dirty="0" smtClean="0"/>
              <a:t>access forbidden information destructive mindset </a:t>
            </a:r>
            <a:r>
              <a:rPr lang="en-US" dirty="0" smtClean="0"/>
              <a:t>wants to sell n/w security services.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CHILD PORNOGRAPHY : The Internet is being highly used by its abusers to reach and abuse children sexually, worldwide. As more homes have access to internet, more children would be using the internet and more are the chances of falling victim to the aggression of Pedophiles.</a:t>
            </a:r>
          </a:p>
          <a:p>
            <a:endParaRPr lang="en-US" dirty="0" smtClean="0"/>
          </a:p>
          <a:p>
            <a:r>
              <a:rPr lang="en-US" dirty="0" smtClean="0"/>
              <a:t>How Do They Operate :</a:t>
            </a:r>
          </a:p>
          <a:p>
            <a:endParaRPr lang="en-US" dirty="0" smtClean="0"/>
          </a:p>
          <a:p>
            <a:r>
              <a:rPr lang="en-US" dirty="0" smtClean="0"/>
              <a:t>How do they operate Pedophiles use false identity to trap the children , Pedophiles connect children in various chat rooms which are used by children to interact with other children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latin typeface="+mj-lt"/>
              </a:rPr>
              <a:t>DENIAL OF SERVICE ATTACKS : This is an act by the criminals who floods the bandwidth of the victims network or fills his E-mail box with spam mail depriving him of the service he is entitled to access or provide. Many DOS attacks, such as the ping of death and Tear drop attacks.</a:t>
            </a:r>
          </a:p>
          <a:p>
            <a:r>
              <a:rPr lang="en-US" sz="2000" dirty="0" smtClean="0">
                <a:latin typeface="+mj-lt"/>
              </a:rPr>
              <a:t>VIRUS DISSMINITION : Malicious software that attaches itself to other software. VIRUS , WORMS, TROJAN HORSE ,WEB JACKING, E-MAIL BOMBING etc.</a:t>
            </a:r>
          </a:p>
          <a:p>
            <a:r>
              <a:rPr lang="en-US" sz="2000" dirty="0" smtClean="0">
                <a:latin typeface="+mj-lt"/>
              </a:rPr>
              <a:t>COMPUTER VANDALISM : Damaging or destroying data rather than stealing or misusing them is called cyber vandalism. These are program that attach themselves to a file and then circulate.</a:t>
            </a:r>
            <a:endParaRPr lang="en-US" sz="2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v-SE" dirty="0" smtClean="0"/>
              <a:t>CYBER TERRORISM : Terrorist attacks on </a:t>
            </a:r>
            <a:r>
              <a:rPr lang="en-US" dirty="0" smtClean="0"/>
              <a:t>the Internet is by distributed denial of service attacks, hate websites and hate E-mails , attacks on service network etc.</a:t>
            </a:r>
          </a:p>
          <a:p>
            <a:r>
              <a:rPr lang="en-US" dirty="0" smtClean="0"/>
              <a:t>SOFTWARE PIRACY : Theft of software through the illegal copying of genuine programs or the counterfeiting and distribution of products intended to pass for the original.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Life-Cycle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95275" y="1828800"/>
            <a:ext cx="8848725" cy="4781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External Recon</a:t>
            </a:r>
          </a:p>
          <a:p>
            <a:pPr lvl="1"/>
            <a:r>
              <a:rPr lang="en-US" dirty="0" smtClean="0"/>
              <a:t> Social Networking</a:t>
            </a:r>
          </a:p>
          <a:p>
            <a:pPr lvl="1"/>
            <a:r>
              <a:rPr lang="en-US" dirty="0" smtClean="0"/>
              <a:t> Conferences</a:t>
            </a:r>
          </a:p>
          <a:p>
            <a:pPr lvl="1"/>
            <a:r>
              <a:rPr lang="en-US" dirty="0" smtClean="0"/>
              <a:t>Call Help Desk or Admin</a:t>
            </a:r>
          </a:p>
          <a:p>
            <a:pPr lvl="1"/>
            <a:r>
              <a:rPr lang="en-US" dirty="0" smtClean="0"/>
              <a:t>External Scans</a:t>
            </a:r>
          </a:p>
          <a:p>
            <a:pPr lvl="1"/>
            <a:r>
              <a:rPr lang="en-US" dirty="0" smtClean="0"/>
              <a:t>Buy Information/Tools in Black Market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TotalTime>
  <Words>684</Words>
  <Application>Microsoft Office PowerPoint</Application>
  <PresentationFormat>On-screen Show (4:3)</PresentationFormat>
  <Paragraphs>78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Cyber Security-Attack Life Cycle</vt:lpstr>
      <vt:lpstr>Slide 2</vt:lpstr>
      <vt:lpstr>Network Security Principles </vt:lpstr>
      <vt:lpstr>TYPES OF CYBER CRIME</vt:lpstr>
      <vt:lpstr>Slide 5</vt:lpstr>
      <vt:lpstr>Slide 6</vt:lpstr>
      <vt:lpstr>Slide 7</vt:lpstr>
      <vt:lpstr>Attack Life-Cycle</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Security-Attack Life Cycle</dc:title>
  <dc:creator>Itadmin</dc:creator>
  <cp:lastModifiedBy>Itadmin</cp:lastModifiedBy>
  <cp:revision>4</cp:revision>
  <dcterms:created xsi:type="dcterms:W3CDTF">2020-08-14T05:11:16Z</dcterms:created>
  <dcterms:modified xsi:type="dcterms:W3CDTF">2020-08-14T09:16:33Z</dcterms:modified>
</cp:coreProperties>
</file>