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89" r:id="rId3"/>
    <p:sldId id="265" r:id="rId4"/>
    <p:sldId id="268" r:id="rId5"/>
    <p:sldId id="269" r:id="rId6"/>
    <p:sldId id="270" r:id="rId7"/>
    <p:sldId id="271" r:id="rId8"/>
    <p:sldId id="272" r:id="rId9"/>
    <p:sldId id="273" r:id="rId10"/>
    <p:sldId id="274" r:id="rId11"/>
    <p:sldId id="275" r:id="rId12"/>
    <p:sldId id="260" r:id="rId13"/>
    <p:sldId id="261" r:id="rId14"/>
    <p:sldId id="262" r:id="rId15"/>
    <p:sldId id="263" r:id="rId16"/>
    <p:sldId id="264"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AF5696-A71C-4C3D-938D-C526F906686A}" type="datetimeFigureOut">
              <a:rPr lang="en-US" smtClean="0"/>
              <a:pPr/>
              <a:t>1/27/2021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C851A-170A-4DEF-9CB8-1CF7045EA53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miter lim="800000"/>
            <a:headEnd/>
            <a:tailEnd/>
          </a:ln>
        </p:spPr>
        <p:txBody>
          <a:bodyPr/>
          <a:lstStyle/>
          <a:p>
            <a:fld id="{48F7EEE7-1428-43D7-A534-1AD5D51861D4}" type="slidenum">
              <a:rPr lang="en-US" smtClean="0">
                <a:latin typeface="Arial" pitchFamily="34" charset="0"/>
              </a:rPr>
              <a:pPr/>
              <a:t>3</a:t>
            </a:fld>
            <a:endParaRPr lang="en-US" smtClean="0">
              <a:latin typeface="Arial"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C3B71AD-50A6-42E1-8465-6494DE54EE37}" type="datetimeFigureOut">
              <a:rPr lang="en-US" smtClean="0"/>
              <a:pPr/>
              <a:t>1/27/2021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4D3D890-4047-4724-94D3-630AFBFA480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3B71AD-50A6-42E1-8465-6494DE54EE37}"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3D890-4047-4724-94D3-630AFBFA48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3B71AD-50A6-42E1-8465-6494DE54EE37}"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3D890-4047-4724-94D3-630AFBFA48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C3B71AD-50A6-42E1-8465-6494DE54EE37}"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3D890-4047-4724-94D3-630AFBFA480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3B71AD-50A6-42E1-8465-6494DE54EE37}" type="datetimeFigureOut">
              <a:rPr lang="en-US" smtClean="0"/>
              <a:pPr/>
              <a:t>1/27/2021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4D3D890-4047-4724-94D3-630AFBFA480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C3B71AD-50A6-42E1-8465-6494DE54EE37}"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3D890-4047-4724-94D3-630AFBFA480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C3B71AD-50A6-42E1-8465-6494DE54EE37}" type="datetimeFigureOut">
              <a:rPr lang="en-US" smtClean="0"/>
              <a:pPr/>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D3D890-4047-4724-94D3-630AFBFA480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3B71AD-50A6-42E1-8465-6494DE54EE37}" type="datetimeFigureOut">
              <a:rPr lang="en-US" smtClean="0"/>
              <a:pPr/>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D3D890-4047-4724-94D3-630AFBFA48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B71AD-50A6-42E1-8465-6494DE54EE37}" type="datetimeFigureOut">
              <a:rPr lang="en-US" smtClean="0"/>
              <a:pPr/>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D3D890-4047-4724-94D3-630AFBFA48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3B71AD-50A6-42E1-8465-6494DE54EE37}"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3D890-4047-4724-94D3-630AFBFA480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3B71AD-50A6-42E1-8465-6494DE54EE37}" type="datetimeFigureOut">
              <a:rPr lang="en-US" smtClean="0"/>
              <a:pPr/>
              <a:t>1/27/2021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4D3D890-4047-4724-94D3-630AFBFA480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C3B71AD-50A6-42E1-8465-6494DE54EE37}" type="datetimeFigureOut">
              <a:rPr lang="en-US" smtClean="0"/>
              <a:pPr/>
              <a:t>1/27/2021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4D3D890-4047-4724-94D3-630AFBFA48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Dr. </a:t>
            </a:r>
            <a:r>
              <a:rPr lang="en-US" dirty="0" err="1" smtClean="0"/>
              <a:t>Bhawana</a:t>
            </a:r>
            <a:r>
              <a:rPr lang="en-US" dirty="0" smtClean="0"/>
              <a:t> </a:t>
            </a:r>
            <a:r>
              <a:rPr lang="en-US" dirty="0" err="1" smtClean="0"/>
              <a:t>Rudra</a:t>
            </a:r>
            <a:endParaRPr lang="en-US" dirty="0" smtClean="0"/>
          </a:p>
          <a:p>
            <a:r>
              <a:rPr lang="en-US" dirty="0" smtClean="0"/>
              <a:t>NITK</a:t>
            </a:r>
            <a:endParaRPr lang="en-US" dirty="0"/>
          </a:p>
        </p:txBody>
      </p:sp>
      <p:sp>
        <p:nvSpPr>
          <p:cNvPr id="2" name="Title 1"/>
          <p:cNvSpPr>
            <a:spLocks noGrp="1"/>
          </p:cNvSpPr>
          <p:nvPr>
            <p:ph type="ctrTitle"/>
          </p:nvPr>
        </p:nvSpPr>
        <p:spPr/>
        <p:txBody>
          <a:bodyPr/>
          <a:lstStyle/>
          <a:p>
            <a:r>
              <a:rPr lang="en-US" dirty="0" smtClean="0"/>
              <a:t>Privacy Issues in Social Networks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a:ln>
            <a:miter lim="800000"/>
            <a:headEnd/>
            <a:tailEnd/>
          </a:ln>
        </p:spPr>
        <p:txBody>
          <a:bodyPr/>
          <a:lstStyle/>
          <a:p>
            <a:fld id="{E88DBD07-F46D-4E28-9BEB-E803BD78D3B2}" type="slidenum">
              <a:rPr lang="en-US" smtClean="0">
                <a:latin typeface="Arial" pitchFamily="34" charset="0"/>
              </a:rPr>
              <a:pPr/>
              <a:t>10</a:t>
            </a:fld>
            <a:endParaRPr lang="en-US" smtClean="0">
              <a:latin typeface="Arial" pitchFamily="34" charset="0"/>
            </a:endParaRPr>
          </a:p>
        </p:txBody>
      </p:sp>
      <p:sp>
        <p:nvSpPr>
          <p:cNvPr id="12291" name="Footer Placeholder 5"/>
          <p:cNvSpPr>
            <a:spLocks noGrp="1"/>
          </p:cNvSpPr>
          <p:nvPr>
            <p:ph type="ftr" sz="quarter" idx="12"/>
          </p:nvPr>
        </p:nvSpPr>
        <p:spPr>
          <a:noFill/>
          <a:ln>
            <a:miter lim="800000"/>
            <a:headEnd/>
            <a:tailEnd/>
          </a:ln>
        </p:spPr>
        <p:txBody>
          <a:bodyPr/>
          <a:lstStyle/>
          <a:p>
            <a:r>
              <a:rPr lang="en-US" smtClean="0">
                <a:latin typeface="Arial" pitchFamily="34" charset="0"/>
              </a:rPr>
              <a:t>J. M. Kizza  - Ethical And Social  Issues </a:t>
            </a:r>
          </a:p>
        </p:txBody>
      </p:sp>
      <p:sp>
        <p:nvSpPr>
          <p:cNvPr id="11267" name="Rectangle 3"/>
          <p:cNvSpPr>
            <a:spLocks noGrp="1" noChangeArrowheads="1"/>
          </p:cNvSpPr>
          <p:nvPr>
            <p:ph type="body" idx="1"/>
          </p:nvPr>
        </p:nvSpPr>
        <p:spPr>
          <a:xfrm>
            <a:off x="457200" y="228600"/>
            <a:ext cx="8229600" cy="6400800"/>
          </a:xfrm>
        </p:spPr>
        <p:txBody>
          <a:bodyPr/>
          <a:lstStyle/>
          <a:p>
            <a:pPr eaLnBrk="1" hangingPunct="1">
              <a:lnSpc>
                <a:spcPct val="90000"/>
              </a:lnSpc>
              <a:defRPr/>
            </a:pPr>
            <a:r>
              <a:rPr lang="en-GB" sz="2800" smtClean="0"/>
              <a:t>Access Control -  a process of determining how access to the system’s potential resources can be provided to each of the system users.</a:t>
            </a:r>
          </a:p>
          <a:p>
            <a:pPr lvl="1" eaLnBrk="1" hangingPunct="1">
              <a:lnSpc>
                <a:spcPct val="90000"/>
              </a:lnSpc>
              <a:defRPr/>
            </a:pPr>
            <a:r>
              <a:rPr lang="en-GB" sz="2400" smtClean="0"/>
              <a:t> Several control techniques and technologies  have been developed to deal with this problem; they  include: Access Control Matrix, Capability Tables,  Access Control Lists, Role-Based Access Control, Rule-Based Access Control, Restricted   Interfaces, Content-Dependent Access Control and biometrics. </a:t>
            </a:r>
          </a:p>
          <a:p>
            <a:pPr eaLnBrk="1" hangingPunct="1">
              <a:lnSpc>
                <a:spcPct val="90000"/>
              </a:lnSpc>
              <a:defRPr/>
            </a:pPr>
            <a:r>
              <a:rPr lang="en-GB" sz="2800" smtClean="0"/>
              <a:t> Legislation -  process of enacting laws intended to curb the growth of these crimes.</a:t>
            </a:r>
          </a:p>
          <a:p>
            <a:pPr lvl="1" eaLnBrk="1" hangingPunct="1">
              <a:lnSpc>
                <a:spcPct val="90000"/>
              </a:lnSpc>
              <a:defRPr/>
            </a:pPr>
            <a:r>
              <a:rPr lang="en-GB" sz="2400" smtClean="0"/>
              <a:t>Sometimes enforceable laws can be productive.  </a:t>
            </a:r>
          </a:p>
          <a:p>
            <a:pPr eaLnBrk="1" hangingPunct="1">
              <a:lnSpc>
                <a:spcPct val="90000"/>
              </a:lnSpc>
              <a:defRPr/>
            </a:pPr>
            <a:r>
              <a:rPr lang="en-GB" sz="2800" smtClean="0"/>
              <a:t> Self-regulation  - individuals finding ways to regulate objectionable material from  reaching the children. This has become the cornerstone of efforts to stop the growing rate of  online crimes.  </a:t>
            </a:r>
            <a:endParaRPr lang="en-US" sz="2800" smtClean="0"/>
          </a:p>
          <a:p>
            <a:pPr eaLnBrk="1" hangingPunct="1">
              <a:lnSpc>
                <a:spcPct val="90000"/>
              </a:lnSpc>
              <a:defRPr/>
            </a:pPr>
            <a:endParaRPr lang="en-GB" sz="28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a:ln>
            <a:miter lim="800000"/>
            <a:headEnd/>
            <a:tailEnd/>
          </a:ln>
        </p:spPr>
        <p:txBody>
          <a:bodyPr/>
          <a:lstStyle/>
          <a:p>
            <a:fld id="{5D1F8018-E71E-4733-8823-EE5DAE0A9D1A}" type="slidenum">
              <a:rPr lang="en-US" smtClean="0">
                <a:latin typeface="Arial" pitchFamily="34" charset="0"/>
              </a:rPr>
              <a:pPr/>
              <a:t>11</a:t>
            </a:fld>
            <a:endParaRPr lang="en-US" smtClean="0">
              <a:latin typeface="Arial" pitchFamily="34" charset="0"/>
            </a:endParaRPr>
          </a:p>
        </p:txBody>
      </p:sp>
      <p:sp>
        <p:nvSpPr>
          <p:cNvPr id="13315" name="Footer Placeholder 5"/>
          <p:cNvSpPr>
            <a:spLocks noGrp="1"/>
          </p:cNvSpPr>
          <p:nvPr>
            <p:ph type="ftr" sz="quarter" idx="12"/>
          </p:nvPr>
        </p:nvSpPr>
        <p:spPr>
          <a:noFill/>
          <a:ln>
            <a:miter lim="800000"/>
            <a:headEnd/>
            <a:tailEnd/>
          </a:ln>
        </p:spPr>
        <p:txBody>
          <a:bodyPr/>
          <a:lstStyle/>
          <a:p>
            <a:r>
              <a:rPr lang="en-US" smtClean="0">
                <a:latin typeface="Arial" pitchFamily="34" charset="0"/>
              </a:rPr>
              <a:t>J. M. Kizza  - Ethical And Social  Issues </a:t>
            </a:r>
          </a:p>
        </p:txBody>
      </p:sp>
      <p:sp>
        <p:nvSpPr>
          <p:cNvPr id="12291" name="Rectangle 3"/>
          <p:cNvSpPr>
            <a:spLocks noGrp="1" noChangeArrowheads="1"/>
          </p:cNvSpPr>
          <p:nvPr>
            <p:ph type="body" idx="1"/>
          </p:nvPr>
        </p:nvSpPr>
        <p:spPr>
          <a:xfrm>
            <a:off x="457200" y="381000"/>
            <a:ext cx="8229600" cy="6096000"/>
          </a:xfrm>
        </p:spPr>
        <p:txBody>
          <a:bodyPr/>
          <a:lstStyle/>
          <a:p>
            <a:pPr eaLnBrk="1" hangingPunct="1">
              <a:lnSpc>
                <a:spcPct val="90000"/>
              </a:lnSpc>
              <a:defRPr/>
            </a:pPr>
            <a:r>
              <a:rPr lang="en-US" smtClean="0"/>
              <a:t>Detection  - </a:t>
            </a:r>
            <a:r>
              <a:rPr lang="en-GB" smtClean="0"/>
              <a:t>mechanisms  for preventing online crimes through 24-hour monitoring systems that continuously capture, analyze, and report on the daily  happenings in and around the network. </a:t>
            </a:r>
            <a:endParaRPr lang="en-US" smtClean="0"/>
          </a:p>
          <a:p>
            <a:pPr eaLnBrk="1" hangingPunct="1">
              <a:lnSpc>
                <a:spcPct val="90000"/>
              </a:lnSpc>
              <a:defRPr/>
            </a:pPr>
            <a:r>
              <a:rPr lang="en-US" smtClean="0"/>
              <a:t>Recovery - </a:t>
            </a:r>
            <a:r>
              <a:rPr lang="en-GB" smtClean="0"/>
              <a:t>a process that consists of two  sub processes:</a:t>
            </a:r>
          </a:p>
          <a:p>
            <a:pPr lvl="1" eaLnBrk="1" hangingPunct="1">
              <a:lnSpc>
                <a:spcPct val="90000"/>
              </a:lnSpc>
              <a:defRPr/>
            </a:pPr>
            <a:r>
              <a:rPr lang="en-GB" smtClean="0"/>
              <a:t>Analysis involving taking as much data as possible gathered  during the last intrusion  and analysing it for patterns that can be used in future for  a response, for detection in future, and for prevention.  </a:t>
            </a:r>
          </a:p>
          <a:p>
            <a:pPr lvl="1" eaLnBrk="1" hangingPunct="1">
              <a:lnSpc>
                <a:spcPct val="90000"/>
              </a:lnSpc>
              <a:defRPr/>
            </a:pPr>
            <a:r>
              <a:rPr lang="en-GB" smtClean="0"/>
              <a:t>Recovery requiring  the use of all available resources  to mitigate the problem in progress,  recover whatever can be recovered and build new data in place of or to replace the destroyed data. </a:t>
            </a:r>
            <a:endParaRPr lang="en-US" smtClean="0"/>
          </a:p>
          <a:p>
            <a:pPr eaLnBrk="1" hangingPunct="1">
              <a:lnSpc>
                <a:spcPct val="90000"/>
              </a:lnSpc>
              <a:defRPr/>
            </a:pPr>
            <a:endParaRPr lang="en-US" smtClean="0"/>
          </a:p>
          <a:p>
            <a:pPr eaLnBrk="1" hangingPunct="1">
              <a:lnSpc>
                <a:spcPct val="90000"/>
              </a:lnSpc>
              <a:defRPr/>
            </a:pPr>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000" dirty="0" smtClean="0"/>
              <a:t>A </a:t>
            </a:r>
            <a:r>
              <a:rPr lang="en-US" sz="2000" i="1" dirty="0" smtClean="0"/>
              <a:t>social network is a theoretical network where each node is an individual, a group, </a:t>
            </a:r>
            <a:r>
              <a:rPr lang="en-US" sz="2000" dirty="0" smtClean="0"/>
              <a:t>or organization who independently generates, captures, and disseminates information and also serves as a relay for other members of the network. This means that individual nodes must collaborate to propagate the information in the network. </a:t>
            </a:r>
          </a:p>
          <a:p>
            <a:r>
              <a:rPr lang="en-US" sz="2000" dirty="0" smtClean="0"/>
              <a:t>The links between nodes represent relationships and social interactions between individuals, groups, organizations, or even entire societies.</a:t>
            </a:r>
            <a:endParaRPr lang="en-US" sz="2000" dirty="0"/>
          </a:p>
        </p:txBody>
      </p:sp>
      <p:pic>
        <p:nvPicPr>
          <p:cNvPr id="2050" name="Picture 2"/>
          <p:cNvPicPr>
            <a:picLocks noChangeAspect="1" noChangeArrowheads="1"/>
          </p:cNvPicPr>
          <p:nvPr/>
        </p:nvPicPr>
        <p:blipFill>
          <a:blip r:embed="rId2"/>
          <a:srcRect/>
          <a:stretch>
            <a:fillRect/>
          </a:stretch>
        </p:blipFill>
        <p:spPr bwMode="auto">
          <a:xfrm>
            <a:off x="1905000" y="4038600"/>
            <a:ext cx="5715000" cy="26193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4800600"/>
          </a:xfrm>
        </p:spPr>
        <p:txBody>
          <a:bodyPr>
            <a:normAutofit fontScale="92500" lnSpcReduction="10000"/>
          </a:bodyPr>
          <a:lstStyle/>
          <a:p>
            <a:pPr algn="just"/>
            <a:r>
              <a:rPr lang="en-US" sz="2000" dirty="0" smtClean="0"/>
              <a:t>Prehistoric man formed social networks for different reasons including security, access to food, and the social well-being.</a:t>
            </a:r>
          </a:p>
          <a:p>
            <a:r>
              <a:rPr lang="en-US" sz="2000" dirty="0" smtClean="0"/>
              <a:t>Social networks begin with an individual reaching out to another individual or group for a social relationship of sorts, and it snowballs into a mesh of social relationships connecting many individuals and/or groups.</a:t>
            </a:r>
          </a:p>
          <a:p>
            <a:r>
              <a:rPr lang="en-US" sz="2000" dirty="0" smtClean="0"/>
              <a:t> In general, social networks come in all sizes and are self-organizing, complex, and agile depending on the nature of relationships in its links. </a:t>
            </a:r>
          </a:p>
          <a:p>
            <a:r>
              <a:rPr lang="en-US" sz="2000" dirty="0" smtClean="0"/>
              <a:t>As they grow in size, social networks tend to acquire </a:t>
            </a:r>
            <a:r>
              <a:rPr lang="en-US" sz="2000" dirty="0" err="1" smtClean="0"/>
              <a:t>speci</a:t>
            </a:r>
            <a:r>
              <a:rPr lang="en-US" sz="2000" dirty="0" smtClean="0"/>
              <a:t> </a:t>
            </a:r>
            <a:r>
              <a:rPr lang="en-US" sz="2000" dirty="0" err="1" smtClean="0"/>
              <a:t>fi</a:t>
            </a:r>
            <a:r>
              <a:rPr lang="en-US" sz="2000" dirty="0" smtClean="0"/>
              <a:t> c elements and traits that make them different. </a:t>
            </a:r>
          </a:p>
          <a:p>
            <a:r>
              <a:rPr lang="en-US" sz="2000" dirty="0" smtClean="0"/>
              <a:t>These traits become more apparent as the network size increases. </a:t>
            </a:r>
          </a:p>
          <a:p>
            <a:r>
              <a:rPr lang="en-US" sz="2000" dirty="0" smtClean="0"/>
              <a:t>The type of social interactions, beliefs, and other traits usually limit the size of the social network. </a:t>
            </a:r>
          </a:p>
          <a:p>
            <a:r>
              <a:rPr lang="en-US" sz="2000" dirty="0" smtClean="0"/>
              <a:t>It is important to note that as the social network grows big, it tends to lose the nuances of a local system; hence, if certain qualities of the network properties are needed, it is better to keep the size under control.</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143000" y="1371600"/>
            <a:ext cx="6286500" cy="448437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sz="2000" i="1" dirty="0" smtClean="0"/>
              <a:t>Online social networks (OSNs) are social networks with underlining electronic </a:t>
            </a:r>
            <a:r>
              <a:rPr lang="en-US" sz="2000" dirty="0" smtClean="0"/>
              <a:t>communication infrastructure links enabling the connection of the interdependencies between the network nodes. The discussion in this chapter will focus on these OSNs. In particular, we will focus on two types of online social networks:</a:t>
            </a:r>
          </a:p>
          <a:p>
            <a:pPr lvl="1"/>
            <a:r>
              <a:rPr lang="en-US" sz="2000" dirty="0" smtClean="0"/>
              <a:t>The traditional OSNs such as </a:t>
            </a:r>
            <a:r>
              <a:rPr lang="en-US" sz="2000" dirty="0" err="1" smtClean="0"/>
              <a:t>Facebook</a:t>
            </a:r>
            <a:r>
              <a:rPr lang="en-US" sz="2000" dirty="0" smtClean="0"/>
              <a:t> and MySpace. Many of these can be accessed via mobile devices without the capability of dealing with mobile content.</a:t>
            </a:r>
          </a:p>
          <a:p>
            <a:pPr lvl="1"/>
            <a:r>
              <a:rPr lang="en-US" sz="2000" dirty="0" smtClean="0"/>
              <a:t>The Mobile OSNs (</a:t>
            </a:r>
            <a:r>
              <a:rPr lang="en-US" sz="2000" dirty="0" err="1" smtClean="0"/>
              <a:t>mOSNs</a:t>
            </a:r>
            <a:r>
              <a:rPr lang="en-US" sz="2000" dirty="0" smtClean="0"/>
              <a:t>) which are newer OSNs that can be accessed via mobile devices and can deal with the new mobile context.</a:t>
            </a:r>
          </a:p>
          <a:p>
            <a:r>
              <a:rPr lang="en-US" sz="2000" dirty="0" smtClean="0"/>
              <a:t>The interdependency between nodes in the OSNs supports social network services among people as nodes. </a:t>
            </a:r>
          </a:p>
          <a:p>
            <a:r>
              <a:rPr lang="en-US" sz="2000" dirty="0" smtClean="0"/>
              <a:t>These interdependencies as relations among people participating in the network services de </a:t>
            </a:r>
            <a:r>
              <a:rPr lang="en-US" sz="2000" dirty="0" err="1" smtClean="0"/>
              <a:t>fi</a:t>
            </a:r>
            <a:r>
              <a:rPr lang="en-US" sz="2000" dirty="0" smtClean="0"/>
              <a:t> ne the type of OSNs.</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Online Social Networks</a:t>
            </a:r>
            <a:endParaRPr lang="en-US" dirty="0"/>
          </a:p>
        </p:txBody>
      </p:sp>
      <p:sp>
        <p:nvSpPr>
          <p:cNvPr id="3" name="Content Placeholder 2"/>
          <p:cNvSpPr>
            <a:spLocks noGrp="1"/>
          </p:cNvSpPr>
          <p:nvPr>
            <p:ph sz="quarter" idx="1"/>
          </p:nvPr>
        </p:nvSpPr>
        <p:spPr/>
        <p:txBody>
          <a:bodyPr>
            <a:normAutofit/>
          </a:bodyPr>
          <a:lstStyle/>
          <a:p>
            <a:r>
              <a:rPr lang="en-US" sz="2000" b="1" i="1" dirty="0" smtClean="0"/>
              <a:t>Chat Network: </a:t>
            </a:r>
            <a:r>
              <a:rPr lang="en-US" sz="2000" dirty="0" smtClean="0"/>
              <a:t>Although chat rooms by their own nature are public and free for all, some are monitored for specific compliance based usually on attributes like topics under discussion.</a:t>
            </a:r>
          </a:p>
          <a:p>
            <a:r>
              <a:rPr lang="en-US" sz="2000" b="1" i="1" dirty="0" smtClean="0"/>
              <a:t>Blog Network </a:t>
            </a:r>
            <a:r>
              <a:rPr lang="en-US" sz="2000" i="1" dirty="0" smtClean="0"/>
              <a:t> Another online social network is the bloggers network. “Blogs” are </a:t>
            </a:r>
            <a:r>
              <a:rPr lang="en-US" sz="2000" dirty="0" smtClean="0"/>
              <a:t>nothing more than people’s online journals. Avid bloggers keep diaries of daily activities. These diaries sometimes are specific on one thread of interest to the blogger or a series of random logs of events during a specific activity. Some blogs are comment on specific topics. Some bloggers have a devoted following depending on the issues</a:t>
            </a:r>
          </a:p>
          <a:p>
            <a:r>
              <a:rPr lang="en-US" sz="2000" b="1" i="1" dirty="0" smtClean="0"/>
              <a:t>Instant Messaging Network (IMN): </a:t>
            </a:r>
            <a:r>
              <a:rPr lang="en-US" sz="2000" dirty="0" smtClean="0"/>
              <a:t>Unlike the chat room, however, these exchanges of short messages are private. Like in chat networks, some IMN allow users to keep pro files of themselves</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2000" b="1" i="1" dirty="0" smtClean="0"/>
              <a:t>Online Social Networks (OSNs) </a:t>
            </a:r>
            <a:r>
              <a:rPr lang="en-US" sz="2000" i="1" dirty="0" smtClean="0"/>
              <a:t>. These are a combination of all the network </a:t>
            </a:r>
            <a:r>
              <a:rPr lang="en-US" sz="2000" dirty="0" smtClean="0"/>
              <a:t>types we have discussed above and other highly advanced online features with advanced graphics. There are several of these social networks including </a:t>
            </a:r>
            <a:r>
              <a:rPr lang="en-US" sz="2000" dirty="0" err="1" smtClean="0"/>
              <a:t>Facebook</a:t>
            </a:r>
            <a:r>
              <a:rPr lang="en-US" sz="2000" dirty="0" smtClean="0"/>
              <a:t>, Twitter, </a:t>
            </a:r>
            <a:r>
              <a:rPr lang="en-US" sz="2000" dirty="0" err="1" smtClean="0"/>
              <a:t>Myspace</a:t>
            </a:r>
            <a:r>
              <a:rPr lang="en-US" sz="2000" dirty="0" smtClean="0"/>
              <a:t>, </a:t>
            </a:r>
            <a:r>
              <a:rPr lang="en-US" sz="2000" dirty="0" err="1" smtClean="0"/>
              <a:t>Friendster</a:t>
            </a:r>
            <a:r>
              <a:rPr lang="en-US" sz="2000" dirty="0" smtClean="0"/>
              <a:t>, YouTube, </a:t>
            </a:r>
            <a:r>
              <a:rPr lang="en-US" sz="2000" dirty="0" err="1" smtClean="0"/>
              <a:t>Flickr</a:t>
            </a:r>
            <a:r>
              <a:rPr lang="en-US" sz="2000" dirty="0" smtClean="0"/>
              <a:t>, and LinkedIn. </a:t>
            </a:r>
            <a:r>
              <a:rPr lang="en-US" sz="2000" dirty="0" err="1" smtClean="0"/>
              <a:t>Srcrds</a:t>
            </a:r>
            <a:r>
              <a:rPr lang="en-US" sz="2000" dirty="0" smtClean="0"/>
              <a:t> </a:t>
            </a:r>
            <a:r>
              <a:rPr lang="en-US" sz="2000" dirty="0" err="1" smtClean="0"/>
              <a:t>ar</a:t>
            </a:r>
            <a:r>
              <a:rPr lang="en-US" sz="2000" dirty="0" smtClean="0"/>
              <a:t> f 2018</a:t>
            </a:r>
            <a:endParaRPr lang="en-US" sz="2000" dirty="0"/>
          </a:p>
        </p:txBody>
      </p:sp>
      <p:pic>
        <p:nvPicPr>
          <p:cNvPr id="4" name="Picture 2"/>
          <p:cNvPicPr>
            <a:picLocks noChangeAspect="1" noChangeArrowheads="1"/>
          </p:cNvPicPr>
          <p:nvPr/>
        </p:nvPicPr>
        <p:blipFill>
          <a:blip r:embed="rId2"/>
          <a:srcRect/>
          <a:stretch>
            <a:fillRect/>
          </a:stretch>
        </p:blipFill>
        <p:spPr bwMode="auto">
          <a:xfrm>
            <a:off x="1219200" y="3124200"/>
            <a:ext cx="6524625" cy="2743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Most online social network services consist of:</a:t>
            </a:r>
          </a:p>
          <a:p>
            <a:pPr lvl="1"/>
            <a:r>
              <a:rPr lang="en-US" dirty="0" smtClean="0"/>
              <a:t>User profile</a:t>
            </a:r>
          </a:p>
          <a:p>
            <a:pPr lvl="1"/>
            <a:r>
              <a:rPr lang="en-US" dirty="0" smtClean="0"/>
              <a:t>Social or business links of interests</a:t>
            </a:r>
          </a:p>
          <a:p>
            <a:pPr lvl="1"/>
            <a:r>
              <a:rPr lang="en-US" dirty="0" smtClean="0"/>
              <a:t>Additional services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normAutofit fontScale="90000"/>
          </a:bodyPr>
          <a:lstStyle/>
          <a:p>
            <a:r>
              <a:rPr lang="en-US" b="1" dirty="0" smtClean="0"/>
              <a:t>The Growth of Online Social Networks</a:t>
            </a:r>
            <a:endParaRPr lang="en-US" dirty="0"/>
          </a:p>
        </p:txBody>
      </p:sp>
      <p:sp>
        <p:nvSpPr>
          <p:cNvPr id="3" name="Content Placeholder 2"/>
          <p:cNvSpPr>
            <a:spLocks noGrp="1"/>
          </p:cNvSpPr>
          <p:nvPr>
            <p:ph sz="quarter" idx="1"/>
          </p:nvPr>
        </p:nvSpPr>
        <p:spPr>
          <a:xfrm>
            <a:off x="457200" y="1066800"/>
            <a:ext cx="8458200" cy="5791200"/>
          </a:xfrm>
        </p:spPr>
        <p:txBody>
          <a:bodyPr>
            <a:noAutofit/>
          </a:bodyPr>
          <a:lstStyle/>
          <a:p>
            <a:r>
              <a:rPr lang="en-US" sz="2000" i="1" dirty="0" smtClean="0">
                <a:latin typeface="Calibri" pitchFamily="34" charset="0"/>
              </a:rPr>
              <a:t>BITNET was an early world leader in network communications for the research </a:t>
            </a:r>
            <a:r>
              <a:rPr lang="en-US" sz="2000" dirty="0" smtClean="0">
                <a:latin typeface="Calibri" pitchFamily="34" charset="0"/>
              </a:rPr>
              <a:t>and education communities and helped lay the groundwork for the subsequent introduction of the Internet </a:t>
            </a:r>
            <a:r>
              <a:rPr lang="en-US" sz="2000" i="1" dirty="0" smtClean="0">
                <a:latin typeface="Calibri" pitchFamily="34" charset="0"/>
              </a:rPr>
              <a:t>, especially outside the USA.</a:t>
            </a:r>
          </a:p>
          <a:p>
            <a:r>
              <a:rPr lang="en-US" sz="2000" dirty="0" smtClean="0">
                <a:latin typeface="Calibri" pitchFamily="34" charset="0"/>
              </a:rPr>
              <a:t>Both BITNET and Usenet were invented around the same time in 1981 by Ira Fuchs and </a:t>
            </a:r>
            <a:r>
              <a:rPr lang="en-US" sz="2000" dirty="0" err="1" smtClean="0">
                <a:latin typeface="Calibri" pitchFamily="34" charset="0"/>
              </a:rPr>
              <a:t>Greydon</a:t>
            </a:r>
            <a:r>
              <a:rPr lang="en-US" sz="2000" dirty="0" smtClean="0">
                <a:latin typeface="Calibri" pitchFamily="34" charset="0"/>
              </a:rPr>
              <a:t> Freeman at the City University of New York (CUNY), where both “store-and forward” networks were.</a:t>
            </a:r>
          </a:p>
          <a:p>
            <a:r>
              <a:rPr lang="en-US" sz="2000" dirty="0" smtClean="0">
                <a:latin typeface="Calibri" pitchFamily="34" charset="0"/>
              </a:rPr>
              <a:t>BITNET was originally named for the phrase “Because It’s There Net,” later updated to “Because It’s Time Net”</a:t>
            </a:r>
          </a:p>
          <a:p>
            <a:r>
              <a:rPr lang="en-US" sz="2000" dirty="0" smtClean="0">
                <a:latin typeface="Calibri" pitchFamily="34" charset="0"/>
              </a:rPr>
              <a:t>It was originally based on IBM’s VNET </a:t>
            </a:r>
            <a:r>
              <a:rPr lang="en-US" sz="2000" i="1" dirty="0" smtClean="0">
                <a:latin typeface="Calibri" pitchFamily="34" charset="0"/>
              </a:rPr>
              <a:t>e-mail system on the IBM virtual machine (VM) mainframe operating </a:t>
            </a:r>
            <a:r>
              <a:rPr lang="en-US" sz="2000" dirty="0" smtClean="0">
                <a:latin typeface="Calibri" pitchFamily="34" charset="0"/>
              </a:rPr>
              <a:t>system.</a:t>
            </a:r>
          </a:p>
          <a:p>
            <a:r>
              <a:rPr lang="en-US" sz="2000" dirty="0" smtClean="0">
                <a:latin typeface="Calibri" pitchFamily="34" charset="0"/>
              </a:rPr>
              <a:t>BITNET was updated in 1987 to BITNET II to provide a higher bandwidth network similar to the </a:t>
            </a:r>
            <a:r>
              <a:rPr lang="en-US" sz="2000" i="1" dirty="0" smtClean="0">
                <a:latin typeface="Calibri" pitchFamily="34" charset="0"/>
              </a:rPr>
              <a:t>NSFNET</a:t>
            </a:r>
          </a:p>
          <a:p>
            <a:r>
              <a:rPr lang="en-US" sz="2000" i="1" dirty="0" smtClean="0">
                <a:latin typeface="Calibri" pitchFamily="34" charset="0"/>
              </a:rPr>
              <a:t>Bulletin Board Services (BBS) . A bulletin board system (BBS) is a software </a:t>
            </a:r>
            <a:r>
              <a:rPr lang="en-US" sz="2000" dirty="0" smtClean="0">
                <a:latin typeface="Calibri" pitchFamily="34" charset="0"/>
              </a:rPr>
              <a:t>running on a computer allowing users on computer terminals far away to login and access the system services like uploading and downloading files and reading news and contribution of other members through e-mails or public bulletin boards.</a:t>
            </a:r>
            <a:endParaRPr lang="en-US" sz="2000" dirty="0">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Disclaimer: The information is gathered from various sources of the Web</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i="1" dirty="0" smtClean="0"/>
              <a:t>LISTSERV. It started in 1986 as an automatic mailing list server software </a:t>
            </a:r>
            <a:r>
              <a:rPr lang="en-US" dirty="0" smtClean="0"/>
              <a:t>which broadcasts e-mails directed to it to all on the list. </a:t>
            </a:r>
          </a:p>
          <a:p>
            <a:r>
              <a:rPr lang="en-US" dirty="0" smtClean="0"/>
              <a:t>The first LISTSERV was conceived of by Ira Fuchs from </a:t>
            </a:r>
            <a:r>
              <a:rPr lang="en-US" i="1" dirty="0" smtClean="0"/>
              <a:t>BITNET and Dan </a:t>
            </a:r>
            <a:r>
              <a:rPr lang="en-US" i="1" dirty="0" err="1" smtClean="0"/>
              <a:t>Oberst</a:t>
            </a:r>
            <a:r>
              <a:rPr lang="en-US" i="1" dirty="0" smtClean="0"/>
              <a:t> from EDUCOM </a:t>
            </a:r>
            <a:r>
              <a:rPr lang="en-US" dirty="0" smtClean="0"/>
              <a:t>(later EDUCAUSE) and implemented by Ricky Hernandez also of EDUCOM, in order to support research mailing lists on the </a:t>
            </a:r>
            <a:r>
              <a:rPr lang="en-US" i="1" dirty="0" smtClean="0"/>
              <a:t>BITNET academic research </a:t>
            </a:r>
            <a:r>
              <a:rPr lang="en-US" dirty="0" smtClean="0"/>
              <a:t>network</a:t>
            </a:r>
          </a:p>
          <a:p>
            <a:r>
              <a:rPr lang="en-US" dirty="0" smtClean="0"/>
              <a:t>By the year 2000, LISTSERV ran on computers around the world managing more than 50 thousand lists, with more than 30 million subscribers, delivering more than 20 million messages a day over the Internet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Ethical and Privacy Issues in Online Social Networks</a:t>
            </a:r>
            <a:endParaRPr lang="en-US" dirty="0"/>
          </a:p>
        </p:txBody>
      </p:sp>
      <p:sp>
        <p:nvSpPr>
          <p:cNvPr id="3" name="Content Placeholder 2"/>
          <p:cNvSpPr>
            <a:spLocks noGrp="1"/>
          </p:cNvSpPr>
          <p:nvPr>
            <p:ph sz="quarter" idx="1"/>
          </p:nvPr>
        </p:nvSpPr>
        <p:spPr/>
        <p:txBody>
          <a:bodyPr/>
          <a:lstStyle/>
          <a:p>
            <a:r>
              <a:rPr lang="en-US" dirty="0" smtClean="0"/>
              <a:t>Privacy is a human value consisting of a set of rights including </a:t>
            </a:r>
          </a:p>
          <a:p>
            <a:pPr lvl="1"/>
            <a:r>
              <a:rPr lang="en-US" dirty="0" smtClean="0"/>
              <a:t>solitude,</a:t>
            </a:r>
          </a:p>
          <a:p>
            <a:pPr lvl="1"/>
            <a:r>
              <a:rPr lang="en-US" dirty="0" smtClean="0"/>
              <a:t> the right to be alone without disturbances;</a:t>
            </a:r>
          </a:p>
          <a:p>
            <a:pPr lvl="1"/>
            <a:r>
              <a:rPr lang="en-US" dirty="0" smtClean="0"/>
              <a:t> anonymity, </a:t>
            </a:r>
          </a:p>
          <a:p>
            <a:pPr lvl="1"/>
            <a:r>
              <a:rPr lang="en-US" dirty="0" smtClean="0"/>
              <a:t>the right to have no public personal identity;</a:t>
            </a:r>
          </a:p>
          <a:p>
            <a:pPr lvl="1"/>
            <a:r>
              <a:rPr lang="en-US" dirty="0" smtClean="0"/>
              <a:t>intimacy, </a:t>
            </a:r>
          </a:p>
          <a:p>
            <a:pPr lvl="1"/>
            <a:r>
              <a:rPr lang="en-US" dirty="0" smtClean="0"/>
              <a:t>the right not to be monitored; </a:t>
            </a:r>
          </a:p>
          <a:p>
            <a:pPr lvl="1"/>
            <a:r>
              <a:rPr lang="en-US" dirty="0" smtClean="0"/>
              <a:t>the right to control one’s</a:t>
            </a:r>
          </a:p>
          <a:p>
            <a:pPr lvl="1"/>
            <a:r>
              <a:rPr lang="en-US" dirty="0" smtClean="0"/>
              <a:t>personal information, including the dissemination methods of that information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2000" dirty="0" smtClean="0">
                <a:latin typeface="Calibri" pitchFamily="34" charset="0"/>
              </a:rPr>
              <a:t>With the advent of the Internet, privacy has gained even more value as information has gained value.</a:t>
            </a:r>
          </a:p>
          <a:p>
            <a:pPr algn="just"/>
            <a:r>
              <a:rPr lang="en-US" sz="2000" dirty="0" smtClean="0">
                <a:latin typeface="Calibri" pitchFamily="34" charset="0"/>
              </a:rPr>
              <a:t>The value of privacy comes from its guardianship of the individual’s personal identity and autonomy</a:t>
            </a:r>
          </a:p>
          <a:p>
            <a:pPr algn="just"/>
            <a:r>
              <a:rPr lang="en-US" sz="2000" dirty="0" smtClean="0">
                <a:latin typeface="Calibri" pitchFamily="34" charset="0"/>
              </a:rPr>
              <a:t>Autonomy is important because humans need to feel that they are in control of their destiny.</a:t>
            </a:r>
          </a:p>
          <a:p>
            <a:pPr algn="just"/>
            <a:r>
              <a:rPr lang="en-US" sz="2000" dirty="0" smtClean="0">
                <a:latin typeface="Calibri" pitchFamily="34" charset="0"/>
              </a:rPr>
              <a:t>The less personal information people have about an individual, the more autonomous that individual can be, especially in decision making</a:t>
            </a:r>
          </a:p>
          <a:p>
            <a:r>
              <a:rPr lang="en-US" sz="2000" dirty="0" smtClean="0">
                <a:latin typeface="Calibri" pitchFamily="34" charset="0"/>
              </a:rPr>
              <a:t>People usually tend to establish relationships and associations with individuals and groups that will respect their personal autonomy, especially in decision making.</a:t>
            </a:r>
          </a:p>
          <a:p>
            <a:r>
              <a:rPr lang="en-US" sz="2000" dirty="0" smtClean="0"/>
              <a:t>Personal identity is a valuable source of information.</a:t>
            </a:r>
            <a:endParaRPr lang="en-US" sz="2000" dirty="0">
              <a:latin typeface="Calibri"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Privacy Issues in OSNs</a:t>
            </a:r>
            <a:endParaRPr lang="en-US" dirty="0"/>
          </a:p>
        </p:txBody>
      </p:sp>
      <p:sp>
        <p:nvSpPr>
          <p:cNvPr id="3" name="Content Placeholder 2"/>
          <p:cNvSpPr>
            <a:spLocks noGrp="1"/>
          </p:cNvSpPr>
          <p:nvPr>
            <p:ph sz="quarter" idx="1"/>
          </p:nvPr>
        </p:nvSpPr>
        <p:spPr/>
        <p:txBody>
          <a:bodyPr>
            <a:normAutofit/>
          </a:bodyPr>
          <a:lstStyle/>
          <a:p>
            <a:pPr algn="just"/>
            <a:r>
              <a:rPr lang="en-US" sz="2000" dirty="0" smtClean="0"/>
              <a:t>Privacy can be violated, anywhere including in online social network communities, through intrusion, misuse of information, interception of information, and information matching</a:t>
            </a:r>
          </a:p>
          <a:p>
            <a:r>
              <a:rPr lang="en-US" sz="2000" dirty="0" smtClean="0"/>
              <a:t>All these privacy issues are</a:t>
            </a:r>
          </a:p>
          <a:p>
            <a:pPr lvl="1"/>
            <a:r>
              <a:rPr lang="en-US" sz="1800" dirty="0" smtClean="0"/>
              <a:t>Sharing of personal information with all OSN users</a:t>
            </a:r>
          </a:p>
          <a:p>
            <a:pPr lvl="1"/>
            <a:r>
              <a:rPr lang="en-US" sz="1800" dirty="0" smtClean="0"/>
              <a:t>Lack of precise rules by the OSNs on who should use which data</a:t>
            </a:r>
          </a:p>
          <a:p>
            <a:pPr lvl="1"/>
            <a:r>
              <a:rPr lang="en-US" sz="1800" dirty="0" smtClean="0"/>
              <a:t>Leakage of private information to third parties</a:t>
            </a:r>
          </a:p>
          <a:p>
            <a:pPr lvl="1"/>
            <a:r>
              <a:rPr lang="en-US" sz="1800" dirty="0" smtClean="0"/>
              <a:t>Inter-linkages in OSNs</a:t>
            </a:r>
          </a:p>
          <a:p>
            <a:pPr lvl="1"/>
            <a:r>
              <a:rPr lang="en-US" sz="1800" dirty="0" smtClean="0"/>
              <a:t>The presence of a user</a:t>
            </a:r>
          </a:p>
          <a:p>
            <a:pPr lvl="1"/>
            <a:r>
              <a:rPr lang="en-US" sz="1800" dirty="0" smtClean="0"/>
              <a:t>Location-based tracking system</a:t>
            </a:r>
          </a:p>
          <a:p>
            <a:pPr lvl="1"/>
            <a:r>
              <a:rPr lang="en-US" sz="1800" dirty="0" smtClean="0"/>
              <a:t>Interaction potential between </a:t>
            </a:r>
            <a:r>
              <a:rPr lang="en-US" sz="1800" dirty="0" err="1" smtClean="0"/>
              <a:t>mOSNs</a:t>
            </a:r>
            <a:r>
              <a:rPr lang="en-US" sz="1800" dirty="0" smtClean="0"/>
              <a:t> and traditional OSNs</a:t>
            </a: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Strengthening Privacy in OSNs</a:t>
            </a:r>
            <a:endParaRPr lang="en-US" dirty="0"/>
          </a:p>
        </p:txBody>
      </p:sp>
      <p:sp>
        <p:nvSpPr>
          <p:cNvPr id="3" name="Content Placeholder 2"/>
          <p:cNvSpPr>
            <a:spLocks noGrp="1"/>
          </p:cNvSpPr>
          <p:nvPr>
            <p:ph sz="quarter" idx="1"/>
          </p:nvPr>
        </p:nvSpPr>
        <p:spPr/>
        <p:txBody>
          <a:bodyPr>
            <a:normAutofit lnSpcReduction="10000"/>
          </a:bodyPr>
          <a:lstStyle/>
          <a:p>
            <a:pPr algn="just"/>
            <a:r>
              <a:rPr lang="en-US" sz="2000" dirty="0" smtClean="0"/>
              <a:t>Both OSN and </a:t>
            </a:r>
            <a:r>
              <a:rPr lang="en-US" sz="2000" dirty="0" err="1" smtClean="0"/>
              <a:t>mOSN</a:t>
            </a:r>
            <a:r>
              <a:rPr lang="en-US" sz="2000" dirty="0" smtClean="0"/>
              <a:t> applications should be explicit about which user activities automatically generate events for their activity streams</a:t>
            </a:r>
          </a:p>
          <a:p>
            <a:pPr algn="just"/>
            <a:r>
              <a:rPr lang="en-US" sz="2000" dirty="0" smtClean="0"/>
              <a:t>Users should have control over which events make it into their activity streams and be able to remove events from the streams after they have been added by an application</a:t>
            </a:r>
          </a:p>
          <a:p>
            <a:pPr algn="just"/>
            <a:r>
              <a:rPr lang="en-US" sz="2000" dirty="0" smtClean="0"/>
              <a:t>Users should know who the audience of their activity streams is and should also have control over selecting the audience of their activity streams</a:t>
            </a:r>
          </a:p>
          <a:p>
            <a:pPr algn="just"/>
            <a:r>
              <a:rPr lang="en-US" sz="2000" dirty="0" smtClean="0"/>
              <a:t>Both OSN and </a:t>
            </a:r>
            <a:r>
              <a:rPr lang="en-US" sz="2000" dirty="0" err="1" smtClean="0"/>
              <a:t>mOSN</a:t>
            </a:r>
            <a:r>
              <a:rPr lang="en-US" sz="2000" dirty="0" smtClean="0"/>
              <a:t> application should create activity stream events which are in sync with user expectation.</a:t>
            </a:r>
          </a:p>
          <a:p>
            <a:r>
              <a:rPr lang="en-US" sz="2000" dirty="0" smtClean="0"/>
              <a:t>Other suggestions that may help in this effort are:</a:t>
            </a:r>
          </a:p>
          <a:p>
            <a:pPr lvl="1"/>
            <a:r>
              <a:rPr lang="en-US" sz="1800" dirty="0" smtClean="0"/>
              <a:t> Use secure passwords.</a:t>
            </a:r>
          </a:p>
          <a:p>
            <a:pPr lvl="1"/>
            <a:r>
              <a:rPr lang="en-US" sz="1800" dirty="0" smtClean="0"/>
              <a:t> User awareness of the privacy policies and terms of use for their OSNs and </a:t>
            </a:r>
            <a:r>
              <a:rPr lang="en-US" sz="2000" dirty="0" err="1" smtClean="0"/>
              <a:t>mOSNs</a:t>
            </a:r>
            <a:r>
              <a:rPr lang="en-US" sz="2000" dirty="0" smtClean="0"/>
              <a:t>.</a:t>
            </a:r>
          </a:p>
          <a:p>
            <a:pPr lvl="1"/>
            <a:r>
              <a:rPr lang="en-US" sz="1800" dirty="0" smtClean="0"/>
              <a:t>Both OSNs and </a:t>
            </a:r>
            <a:r>
              <a:rPr lang="en-US" sz="1800" dirty="0" err="1" smtClean="0"/>
              <a:t>mOSNs</a:t>
            </a:r>
            <a:r>
              <a:rPr lang="en-US" sz="1800" dirty="0" smtClean="0"/>
              <a:t> providers should devise policies and enforce existing </a:t>
            </a:r>
            <a:r>
              <a:rPr lang="en-US" sz="2000" dirty="0" smtClean="0"/>
              <a:t>laws to allow some privacy protection for users while on their networks</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Ethical Issues in Online Social Networks</a:t>
            </a:r>
            <a:endParaRPr lang="en-US" dirty="0"/>
          </a:p>
        </p:txBody>
      </p:sp>
      <p:sp>
        <p:nvSpPr>
          <p:cNvPr id="3" name="Content Placeholder 2"/>
          <p:cNvSpPr>
            <a:spLocks noGrp="1"/>
          </p:cNvSpPr>
          <p:nvPr>
            <p:ph sz="quarter" idx="1"/>
          </p:nvPr>
        </p:nvSpPr>
        <p:spPr/>
        <p:txBody>
          <a:bodyPr>
            <a:normAutofit/>
          </a:bodyPr>
          <a:lstStyle/>
          <a:p>
            <a:r>
              <a:rPr lang="en-US" dirty="0" smtClean="0"/>
              <a:t>The complexity, unpredictability, and lack of central authority are further enhanced by</a:t>
            </a:r>
          </a:p>
          <a:p>
            <a:pPr lvl="1"/>
            <a:r>
              <a:rPr lang="en-US" i="1" dirty="0" smtClean="0"/>
              <a:t>Virtual personality</a:t>
            </a:r>
          </a:p>
          <a:p>
            <a:pPr lvl="1"/>
            <a:r>
              <a:rPr lang="en-US" i="1" dirty="0" smtClean="0"/>
              <a:t>Anonymity</a:t>
            </a:r>
          </a:p>
          <a:p>
            <a:pPr lvl="1"/>
            <a:r>
              <a:rPr lang="en-US" i="1" dirty="0" smtClean="0"/>
              <a:t>Multiple personality</a:t>
            </a:r>
          </a:p>
          <a:p>
            <a:pPr algn="just"/>
            <a:r>
              <a:rPr lang="en-US" sz="2000" dirty="0" smtClean="0"/>
              <a:t>These three characteristics are at the core of the social and ethical problems in online social networks in particular and cyberspace in general; the larger and more numerous these communities become, the more urgent the ethical concerns become.</a:t>
            </a:r>
            <a:endParaRPr lang="en-US" sz="2000" i="1"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Security and Crimes in Online Social Networks</a:t>
            </a:r>
            <a:endParaRPr lang="en-US" dirty="0"/>
          </a:p>
        </p:txBody>
      </p:sp>
      <p:sp>
        <p:nvSpPr>
          <p:cNvPr id="3" name="Content Placeholder 2"/>
          <p:cNvSpPr>
            <a:spLocks noGrp="1"/>
          </p:cNvSpPr>
          <p:nvPr>
            <p:ph sz="quarter" idx="1"/>
          </p:nvPr>
        </p:nvSpPr>
        <p:spPr/>
        <p:txBody>
          <a:bodyPr>
            <a:normAutofit/>
          </a:bodyPr>
          <a:lstStyle/>
          <a:p>
            <a:r>
              <a:rPr lang="en-US" sz="2000" dirty="0" smtClean="0"/>
              <a:t>An </a:t>
            </a:r>
            <a:r>
              <a:rPr lang="en-US" sz="2000" i="1" dirty="0" smtClean="0"/>
              <a:t>online crime is a crime like any other crime, except that in this case, the illegal </a:t>
            </a:r>
            <a:r>
              <a:rPr lang="en-US" sz="2000" dirty="0" smtClean="0"/>
              <a:t>act must involve either an Internet-enabled electronic device or computing system either as an object of a crime, an instrument used to commit a crime, or a repository of evidence related to a crime</a:t>
            </a:r>
          </a:p>
          <a:p>
            <a:r>
              <a:rPr lang="en-US" sz="2000" dirty="0" smtClean="0"/>
              <a:t>Beware of the ways to penetrate crimes in online Social Networks</a:t>
            </a:r>
          </a:p>
          <a:p>
            <a:pPr lvl="1"/>
            <a:r>
              <a:rPr lang="en-US" sz="2000" dirty="0" smtClean="0"/>
              <a:t>System Penetration</a:t>
            </a:r>
          </a:p>
          <a:p>
            <a:pPr lvl="1"/>
            <a:r>
              <a:rPr lang="en-US" sz="2000" dirty="0" smtClean="0"/>
              <a:t>Distributed Denial of Service</a:t>
            </a:r>
          </a:p>
          <a:p>
            <a:pPr marL="274320" lvl="1" indent="-274320">
              <a:spcBef>
                <a:spcPts val="580"/>
              </a:spcBef>
              <a:buClr>
                <a:schemeClr val="accent1"/>
              </a:buClr>
            </a:pPr>
            <a:r>
              <a:rPr lang="en-US" sz="2000" dirty="0" smtClean="0"/>
              <a:t>Defense against crimes in OSNs</a:t>
            </a:r>
          </a:p>
          <a:p>
            <a:pPr marL="548640" lvl="2" indent="-274320">
              <a:spcBef>
                <a:spcPts val="580"/>
              </a:spcBef>
              <a:buClr>
                <a:schemeClr val="accent1"/>
              </a:buClr>
            </a:pPr>
            <a:r>
              <a:rPr lang="en-US" sz="1600" dirty="0" smtClean="0"/>
              <a:t>Prevention which includes Security policy, Vulnerability assessment, Use of strong Cryptographic algorithms, Penetration Testing, Regular Security Audits, Use of proven Security Protocols</a:t>
            </a:r>
          </a:p>
          <a:p>
            <a:endParaRPr lang="en-US" sz="20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2000" b="1" dirty="0" smtClean="0"/>
              <a:t>Use of Strong Cryptographic Algorithms</a:t>
            </a:r>
          </a:p>
          <a:p>
            <a:pPr lvl="1"/>
            <a:r>
              <a:rPr lang="en-US" sz="2000" i="1" dirty="0" smtClean="0"/>
              <a:t>Cryptography is a Greek word meaning “secret writing.” It was used to describe the </a:t>
            </a:r>
            <a:r>
              <a:rPr lang="en-US" sz="2000" dirty="0" smtClean="0"/>
              <a:t>art of secret communication.</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1447800" y="2819400"/>
            <a:ext cx="6391275" cy="24193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Proven Security Protocols and Best Practices in Online Social Networks</a:t>
            </a:r>
          </a:p>
          <a:p>
            <a:pPr lvl="1"/>
            <a:r>
              <a:rPr lang="en-US" b="1" dirty="0" smtClean="0"/>
              <a:t>Authentication</a:t>
            </a:r>
          </a:p>
          <a:p>
            <a:pPr lvl="1"/>
            <a:r>
              <a:rPr lang="en-US" b="1" dirty="0" smtClean="0"/>
              <a:t>Access Control</a:t>
            </a:r>
          </a:p>
          <a:p>
            <a:pPr lvl="1"/>
            <a:r>
              <a:rPr lang="en-US" b="1" dirty="0" smtClean="0"/>
              <a:t>Legislation</a:t>
            </a:r>
          </a:p>
          <a:p>
            <a:pPr lvl="1"/>
            <a:r>
              <a:rPr lang="en-US" b="1" dirty="0" smtClean="0"/>
              <a:t>Self-Regulation</a:t>
            </a:r>
          </a:p>
          <a:p>
            <a:pPr lvl="1"/>
            <a:r>
              <a:rPr lang="en-US" b="1" dirty="0" smtClean="0"/>
              <a:t>Recovery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a:ln>
            <a:miter lim="800000"/>
            <a:headEnd/>
            <a:tailEnd/>
          </a:ln>
        </p:spPr>
        <p:txBody>
          <a:bodyPr/>
          <a:lstStyle/>
          <a:p>
            <a:fld id="{59395762-5D1B-49FC-88D3-6EC742C8705A}" type="slidenum">
              <a:rPr lang="en-US" smtClean="0">
                <a:latin typeface="Arial" pitchFamily="34" charset="0"/>
              </a:rPr>
              <a:pPr/>
              <a:t>3</a:t>
            </a:fld>
            <a:endParaRPr lang="en-US" smtClean="0">
              <a:latin typeface="Arial" pitchFamily="34" charset="0"/>
            </a:endParaRPr>
          </a:p>
        </p:txBody>
      </p:sp>
      <p:sp>
        <p:nvSpPr>
          <p:cNvPr id="3075" name="Footer Placeholder 5"/>
          <p:cNvSpPr>
            <a:spLocks noGrp="1"/>
          </p:cNvSpPr>
          <p:nvPr>
            <p:ph type="ftr" sz="quarter" idx="12"/>
          </p:nvPr>
        </p:nvSpPr>
        <p:spPr>
          <a:noFill/>
          <a:ln>
            <a:miter lim="800000"/>
            <a:headEnd/>
            <a:tailEnd/>
          </a:ln>
        </p:spPr>
        <p:txBody>
          <a:bodyPr/>
          <a:lstStyle/>
          <a:p>
            <a:r>
              <a:rPr lang="en-US" smtClean="0">
                <a:latin typeface="Arial" pitchFamily="34" charset="0"/>
              </a:rPr>
              <a:t>J. M. Kizza  - Ethical And Social  Issues </a:t>
            </a:r>
          </a:p>
        </p:txBody>
      </p:sp>
      <p:sp>
        <p:nvSpPr>
          <p:cNvPr id="2" name="Rectangle 2"/>
          <p:cNvSpPr>
            <a:spLocks noGrp="1" noRot="1" noChangeArrowheads="1"/>
          </p:cNvSpPr>
          <p:nvPr>
            <p:ph type="title"/>
          </p:nvPr>
        </p:nvSpPr>
        <p:spPr/>
        <p:txBody>
          <a:bodyPr/>
          <a:lstStyle/>
          <a:p>
            <a:pPr eaLnBrk="1" hangingPunct="1">
              <a:defRPr/>
            </a:pPr>
            <a:endParaRPr lang="en-US" sz="3200" dirty="0" smtClean="0"/>
          </a:p>
        </p:txBody>
      </p:sp>
      <p:sp>
        <p:nvSpPr>
          <p:cNvPr id="3" name="Rectangle 3"/>
          <p:cNvSpPr>
            <a:spLocks noGrp="1" noChangeArrowheads="1"/>
          </p:cNvSpPr>
          <p:nvPr>
            <p:ph type="body" idx="1"/>
          </p:nvPr>
        </p:nvSpPr>
        <p:spPr>
          <a:xfrm>
            <a:off x="457200" y="1905000"/>
            <a:ext cx="8229600" cy="4221163"/>
          </a:xfrm>
        </p:spPr>
        <p:txBody>
          <a:bodyPr/>
          <a:lstStyle/>
          <a:p>
            <a:pPr marL="609600" indent="-609600" eaLnBrk="1" hangingPunct="1">
              <a:defRPr/>
            </a:pPr>
            <a:r>
              <a:rPr lang="en-US" sz="2800" dirty="0" smtClean="0"/>
              <a:t>Introduction</a:t>
            </a:r>
          </a:p>
          <a:p>
            <a:pPr marL="609600" indent="-609600" eaLnBrk="1" hangingPunct="1">
              <a:defRPr/>
            </a:pPr>
            <a:r>
              <a:rPr lang="en-US" sz="2800" dirty="0" smtClean="0"/>
              <a:t>Introduction to Computer Networks</a:t>
            </a:r>
          </a:p>
          <a:p>
            <a:pPr marL="609600" indent="-609600" eaLnBrk="1" hangingPunct="1">
              <a:defRPr/>
            </a:pPr>
            <a:r>
              <a:rPr lang="en-US" sz="2800" dirty="0" smtClean="0"/>
              <a:t>Social Networks</a:t>
            </a:r>
          </a:p>
          <a:p>
            <a:pPr marL="609600" indent="-609600" eaLnBrk="1" hangingPunct="1">
              <a:defRPr/>
            </a:pPr>
            <a:r>
              <a:rPr lang="en-US" sz="2800" dirty="0" smtClean="0"/>
              <a:t>Online Social Networks(OSNs)</a:t>
            </a:r>
          </a:p>
          <a:p>
            <a:pPr marL="609600" indent="-609600" eaLnBrk="1" hangingPunct="1">
              <a:defRPr/>
            </a:pPr>
            <a:r>
              <a:rPr lang="en-US" sz="2800" dirty="0" smtClean="0"/>
              <a:t>Ethical and Privacy Issues in Online Social Networks</a:t>
            </a:r>
          </a:p>
          <a:p>
            <a:pPr marL="609600" indent="-609600" eaLnBrk="1" hangingPunct="1">
              <a:defRPr/>
            </a:pPr>
            <a:r>
              <a:rPr lang="en-US" sz="2800" dirty="0" smtClean="0"/>
              <a:t>Security and Crimes in Online Social Networks</a:t>
            </a:r>
          </a:p>
          <a:p>
            <a:pPr marL="609600" indent="-609600" eaLnBrk="1" hangingPunct="1">
              <a:defRPr/>
            </a:pPr>
            <a:r>
              <a:rPr lang="en-GB" sz="2800" dirty="0" smtClean="0"/>
              <a:t>Proven Security  Protocols and Best Practices</a:t>
            </a:r>
            <a:r>
              <a:rPr lang="en-US" sz="2800" dirty="0" smtClean="0"/>
              <a:t> in Online Social Networks</a:t>
            </a:r>
          </a:p>
          <a:p>
            <a:pPr marL="609600" indent="-609600" eaLnBrk="1" hangingPunct="1">
              <a:buFont typeface="Wingdings" pitchFamily="2" charset="2"/>
              <a:buNone/>
              <a:defRPr/>
            </a:pPr>
            <a:endParaRPr lang="en-US" dirty="0" smtClean="0"/>
          </a:p>
          <a:p>
            <a:pPr marL="609600" indent="-609600" eaLnBrk="1" hangingPunct="1">
              <a:buFont typeface="Wingdings" pitchFamily="2" charset="2"/>
              <a:buNone/>
              <a:defRPr/>
            </a:pPr>
            <a:endParaRPr lang="en-US" dirty="0" smtClean="0"/>
          </a:p>
          <a:p>
            <a:pPr marL="609600" indent="-609600" eaLnBrk="1" hangingPunct="1">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a:ln>
            <a:miter lim="800000"/>
            <a:headEnd/>
            <a:tailEnd/>
          </a:ln>
        </p:spPr>
        <p:txBody>
          <a:bodyPr/>
          <a:lstStyle/>
          <a:p>
            <a:fld id="{236859F0-33F3-4DC3-91C1-B57CDBE72631}" type="slidenum">
              <a:rPr lang="en-US" smtClean="0">
                <a:latin typeface="Arial" pitchFamily="34" charset="0"/>
              </a:rPr>
              <a:pPr/>
              <a:t>4</a:t>
            </a:fld>
            <a:endParaRPr lang="en-US" smtClean="0">
              <a:latin typeface="Arial" pitchFamily="34" charset="0"/>
            </a:endParaRPr>
          </a:p>
        </p:txBody>
      </p:sp>
      <p:sp>
        <p:nvSpPr>
          <p:cNvPr id="15362" name="Rectangle 2"/>
          <p:cNvSpPr>
            <a:spLocks noGrp="1" noRot="1" noChangeArrowheads="1"/>
          </p:cNvSpPr>
          <p:nvPr>
            <p:ph type="title"/>
          </p:nvPr>
        </p:nvSpPr>
        <p:spPr/>
        <p:txBody>
          <a:bodyPr/>
          <a:lstStyle/>
          <a:p>
            <a:pPr marL="838200" indent="-838200" eaLnBrk="1" hangingPunct="1">
              <a:defRPr/>
            </a:pPr>
            <a:r>
              <a:rPr lang="en-US" smtClean="0"/>
              <a:t>Online Crimes</a:t>
            </a:r>
          </a:p>
        </p:txBody>
      </p:sp>
      <p:sp>
        <p:nvSpPr>
          <p:cNvPr id="15363" name="Rectangle 3"/>
          <p:cNvSpPr>
            <a:spLocks noGrp="1" noChangeArrowheads="1"/>
          </p:cNvSpPr>
          <p:nvPr>
            <p:ph type="body" idx="1"/>
          </p:nvPr>
        </p:nvSpPr>
        <p:spPr>
          <a:xfrm>
            <a:off x="457200" y="1219200"/>
            <a:ext cx="8229600" cy="5257800"/>
          </a:xfrm>
        </p:spPr>
        <p:txBody>
          <a:bodyPr/>
          <a:lstStyle/>
          <a:p>
            <a:pPr eaLnBrk="1" hangingPunct="1">
              <a:lnSpc>
                <a:spcPct val="80000"/>
              </a:lnSpc>
              <a:defRPr/>
            </a:pPr>
            <a:r>
              <a:rPr lang="en-GB" sz="2000" dirty="0" smtClean="0"/>
              <a:t>An  </a:t>
            </a:r>
            <a:r>
              <a:rPr lang="en-GB" sz="2000" i="1" dirty="0" smtClean="0"/>
              <a:t>online</a:t>
            </a:r>
            <a:r>
              <a:rPr lang="en-GB" sz="2000" dirty="0" smtClean="0"/>
              <a:t> </a:t>
            </a:r>
            <a:r>
              <a:rPr lang="en-GB" sz="2000" i="1" dirty="0" smtClean="0"/>
              <a:t> crime</a:t>
            </a:r>
            <a:r>
              <a:rPr lang="en-GB" sz="2000" dirty="0" smtClean="0"/>
              <a:t> is a crime like any other crime, except it involves a connected computing system either as an object of a crime, an instrument used to commit a crime or a repository of evidence related to a crime.</a:t>
            </a:r>
            <a:r>
              <a:rPr lang="en-US" sz="2000" dirty="0" smtClean="0"/>
              <a:t> </a:t>
            </a:r>
          </a:p>
          <a:p>
            <a:pPr eaLnBrk="1" hangingPunct="1">
              <a:lnSpc>
                <a:spcPct val="80000"/>
              </a:lnSpc>
              <a:defRPr/>
            </a:pPr>
            <a:r>
              <a:rPr lang="en-GB" sz="2000" dirty="0" smtClean="0"/>
              <a:t> The  International Convention of Cyber Crimes and the European Convention on Cyber Crimes  both  list the following  crimes as online crime [1]: </a:t>
            </a:r>
          </a:p>
          <a:p>
            <a:pPr lvl="1" eaLnBrk="1" hangingPunct="1">
              <a:lnSpc>
                <a:spcPct val="80000"/>
              </a:lnSpc>
              <a:defRPr/>
            </a:pPr>
            <a:r>
              <a:rPr lang="en-GB" sz="1800" dirty="0" smtClean="0"/>
              <a:t>Unlawful access to information </a:t>
            </a:r>
          </a:p>
          <a:p>
            <a:pPr lvl="1" eaLnBrk="1" hangingPunct="1">
              <a:lnSpc>
                <a:spcPct val="80000"/>
              </a:lnSpc>
              <a:defRPr/>
            </a:pPr>
            <a:r>
              <a:rPr lang="en-GB" sz="1800" dirty="0" smtClean="0"/>
              <a:t>Illegal  interception of information</a:t>
            </a:r>
          </a:p>
          <a:p>
            <a:pPr lvl="1" eaLnBrk="1" hangingPunct="1">
              <a:lnSpc>
                <a:spcPct val="80000"/>
              </a:lnSpc>
              <a:defRPr/>
            </a:pPr>
            <a:r>
              <a:rPr lang="en-GB" sz="1800" dirty="0" smtClean="0"/>
              <a:t>Unlawful use of telecommunication equipment.</a:t>
            </a:r>
          </a:p>
          <a:p>
            <a:pPr lvl="1" eaLnBrk="1" hangingPunct="1">
              <a:lnSpc>
                <a:spcPct val="80000"/>
              </a:lnSpc>
              <a:defRPr/>
            </a:pPr>
            <a:r>
              <a:rPr lang="en-GB" sz="1800" dirty="0" smtClean="0"/>
              <a:t>Forgery with use of computer measures</a:t>
            </a:r>
          </a:p>
          <a:p>
            <a:pPr lvl="1" eaLnBrk="1" hangingPunct="1">
              <a:lnSpc>
                <a:spcPct val="80000"/>
              </a:lnSpc>
              <a:defRPr/>
            </a:pPr>
            <a:r>
              <a:rPr lang="en-GB" sz="1800" dirty="0" smtClean="0"/>
              <a:t>Intrusions of the Public Switched  and Packet Network</a:t>
            </a:r>
          </a:p>
          <a:p>
            <a:pPr lvl="1" eaLnBrk="1" hangingPunct="1">
              <a:lnSpc>
                <a:spcPct val="80000"/>
              </a:lnSpc>
              <a:defRPr/>
            </a:pPr>
            <a:r>
              <a:rPr lang="en-GB" sz="1800" dirty="0" smtClean="0"/>
              <a:t>Network integrity violations </a:t>
            </a:r>
          </a:p>
          <a:p>
            <a:pPr lvl="1" eaLnBrk="1" hangingPunct="1">
              <a:lnSpc>
                <a:spcPct val="80000"/>
              </a:lnSpc>
              <a:defRPr/>
            </a:pPr>
            <a:r>
              <a:rPr lang="en-GB" sz="1800" dirty="0" smtClean="0"/>
              <a:t>Privacy violations </a:t>
            </a:r>
          </a:p>
          <a:p>
            <a:pPr lvl="1" eaLnBrk="1" hangingPunct="1">
              <a:lnSpc>
                <a:spcPct val="80000"/>
              </a:lnSpc>
              <a:defRPr/>
            </a:pPr>
            <a:r>
              <a:rPr lang="en-GB" sz="1800" dirty="0" smtClean="0"/>
              <a:t>Industrial espionage </a:t>
            </a:r>
          </a:p>
          <a:p>
            <a:pPr lvl="1" eaLnBrk="1" hangingPunct="1">
              <a:lnSpc>
                <a:spcPct val="80000"/>
              </a:lnSpc>
              <a:defRPr/>
            </a:pPr>
            <a:r>
              <a:rPr lang="en-GB" sz="1800" dirty="0" smtClean="0"/>
              <a:t>Pirated computer software </a:t>
            </a:r>
          </a:p>
          <a:p>
            <a:pPr lvl="1" eaLnBrk="1" hangingPunct="1">
              <a:lnSpc>
                <a:spcPct val="80000"/>
              </a:lnSpc>
              <a:defRPr/>
            </a:pPr>
            <a:r>
              <a:rPr lang="en-GB" sz="1800" dirty="0" smtClean="0"/>
              <a:t>Fraud using a computing system </a:t>
            </a:r>
          </a:p>
          <a:p>
            <a:pPr lvl="1" eaLnBrk="1" hangingPunct="1">
              <a:lnSpc>
                <a:spcPct val="80000"/>
              </a:lnSpc>
              <a:defRPr/>
            </a:pPr>
            <a:r>
              <a:rPr lang="en-GB" sz="1800" dirty="0" smtClean="0"/>
              <a:t>Internet/email abuse</a:t>
            </a:r>
          </a:p>
          <a:p>
            <a:pPr lvl="1" eaLnBrk="1" hangingPunct="1">
              <a:lnSpc>
                <a:spcPct val="80000"/>
              </a:lnSpc>
              <a:defRPr/>
            </a:pPr>
            <a:r>
              <a:rPr lang="en-GB" sz="1800" dirty="0" smtClean="0"/>
              <a:t>Using computers or computer technology  to commit murder, terrorism, pornography, and hacking.</a:t>
            </a:r>
            <a:endParaRPr lang="en-US" sz="1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a:ln>
            <a:miter lim="800000"/>
            <a:headEnd/>
            <a:tailEnd/>
          </a:ln>
        </p:spPr>
        <p:txBody>
          <a:bodyPr/>
          <a:lstStyle/>
          <a:p>
            <a:endParaRPr lang="en-US" dirty="0" smtClean="0">
              <a:latin typeface="Arial" pitchFamily="34" charset="0"/>
            </a:endParaRPr>
          </a:p>
        </p:txBody>
      </p:sp>
      <p:sp>
        <p:nvSpPr>
          <p:cNvPr id="16386" name="Rectangle 2"/>
          <p:cNvSpPr>
            <a:spLocks noGrp="1" noRot="1" noChangeArrowheads="1"/>
          </p:cNvSpPr>
          <p:nvPr>
            <p:ph type="title"/>
          </p:nvPr>
        </p:nvSpPr>
        <p:spPr>
          <a:xfrm>
            <a:off x="457200" y="274638"/>
            <a:ext cx="8229600" cy="868362"/>
          </a:xfrm>
        </p:spPr>
        <p:txBody>
          <a:bodyPr/>
          <a:lstStyle/>
          <a:p>
            <a:pPr eaLnBrk="1" hangingPunct="1">
              <a:defRPr/>
            </a:pPr>
            <a:r>
              <a:rPr lang="en-GB" sz="4000" smtClean="0"/>
              <a:t>Ways to Perpetuate  Online  Crimes </a:t>
            </a:r>
            <a:endParaRPr lang="en-US" sz="4000" smtClean="0"/>
          </a:p>
        </p:txBody>
      </p:sp>
      <p:sp>
        <p:nvSpPr>
          <p:cNvPr id="16387" name="Rectangle 3"/>
          <p:cNvSpPr>
            <a:spLocks noGrp="1" noChangeArrowheads="1"/>
          </p:cNvSpPr>
          <p:nvPr>
            <p:ph type="body" idx="1"/>
          </p:nvPr>
        </p:nvSpPr>
        <p:spPr>
          <a:xfrm>
            <a:off x="457200" y="1295400"/>
            <a:ext cx="8229600" cy="5029200"/>
          </a:xfrm>
        </p:spPr>
        <p:txBody>
          <a:bodyPr/>
          <a:lstStyle/>
          <a:p>
            <a:pPr eaLnBrk="1" hangingPunct="1">
              <a:lnSpc>
                <a:spcPct val="90000"/>
              </a:lnSpc>
              <a:defRPr/>
            </a:pPr>
            <a:r>
              <a:rPr lang="en-GB" sz="2400" dirty="0" smtClean="0"/>
              <a:t>System penetration - a process of  gaining  unauthorized access to a protected system’s  resources, the system may be automated or not. </a:t>
            </a:r>
          </a:p>
          <a:p>
            <a:pPr eaLnBrk="1" hangingPunct="1">
              <a:lnSpc>
                <a:spcPct val="90000"/>
              </a:lnSpc>
              <a:defRPr/>
            </a:pPr>
            <a:r>
              <a:rPr lang="en-GB" sz="2400" dirty="0" smtClean="0"/>
              <a:t>Distributed Denial of  Service (</a:t>
            </a:r>
            <a:r>
              <a:rPr lang="en-GB" sz="2400" dirty="0" err="1" smtClean="0"/>
              <a:t>DDoS</a:t>
            </a:r>
            <a:r>
              <a:rPr lang="en-GB" sz="2400" dirty="0" smtClean="0"/>
              <a:t>) - an interruption of service of  the target system – when it is made either unavailable  to users through disabling  or destruction of it. </a:t>
            </a:r>
          </a:p>
          <a:p>
            <a:pPr eaLnBrk="1" hangingPunct="1">
              <a:lnSpc>
                <a:spcPct val="90000"/>
              </a:lnSpc>
              <a:defRPr/>
            </a:pPr>
            <a:r>
              <a:rPr lang="en-GB" sz="2400" dirty="0" smtClean="0"/>
              <a:t>Category include: </a:t>
            </a:r>
            <a:endParaRPr lang="en-GB" sz="2400" i="1" dirty="0" smtClean="0"/>
          </a:p>
          <a:p>
            <a:pPr lvl="1" eaLnBrk="1" hangingPunct="1">
              <a:lnSpc>
                <a:spcPct val="90000"/>
              </a:lnSpc>
              <a:defRPr/>
            </a:pPr>
            <a:r>
              <a:rPr lang="en-GB" sz="2000" i="1" dirty="0" smtClean="0"/>
              <a:t>IP-spoofing</a:t>
            </a:r>
            <a:r>
              <a:rPr lang="en-GB" sz="2000" dirty="0" smtClean="0"/>
              <a:t>  </a:t>
            </a:r>
          </a:p>
          <a:p>
            <a:pPr lvl="1" eaLnBrk="1" hangingPunct="1">
              <a:lnSpc>
                <a:spcPct val="90000"/>
              </a:lnSpc>
              <a:defRPr/>
            </a:pPr>
            <a:r>
              <a:rPr lang="en-GB" sz="2000" i="1" dirty="0" smtClean="0"/>
              <a:t>SYN-Flooding</a:t>
            </a:r>
            <a:r>
              <a:rPr lang="en-GB" sz="2000" dirty="0" smtClean="0"/>
              <a:t>: </a:t>
            </a:r>
          </a:p>
          <a:p>
            <a:pPr lvl="1" eaLnBrk="1" hangingPunct="1">
              <a:lnSpc>
                <a:spcPct val="90000"/>
              </a:lnSpc>
              <a:defRPr/>
            </a:pPr>
            <a:r>
              <a:rPr lang="en-GB" sz="2000" i="1" dirty="0" smtClean="0"/>
              <a:t>Smurf  attack</a:t>
            </a:r>
            <a:r>
              <a:rPr lang="en-GB" sz="2000" dirty="0" smtClean="0"/>
              <a:t> </a:t>
            </a:r>
          </a:p>
          <a:p>
            <a:pPr lvl="1" eaLnBrk="1" hangingPunct="1">
              <a:lnSpc>
                <a:spcPct val="90000"/>
              </a:lnSpc>
              <a:defRPr/>
            </a:pPr>
            <a:r>
              <a:rPr lang="en-GB" sz="2000" i="1" dirty="0" smtClean="0"/>
              <a:t>Buffer Overflow</a:t>
            </a:r>
            <a:r>
              <a:rPr lang="en-GB" sz="2000" dirty="0" smtClean="0"/>
              <a:t>  </a:t>
            </a:r>
          </a:p>
          <a:p>
            <a:pPr lvl="1" eaLnBrk="1" hangingPunct="1">
              <a:lnSpc>
                <a:spcPct val="90000"/>
              </a:lnSpc>
              <a:defRPr/>
            </a:pPr>
            <a:r>
              <a:rPr lang="en-GB" sz="2000" i="1" dirty="0" smtClean="0"/>
              <a:t>Ping of Death</a:t>
            </a:r>
            <a:r>
              <a:rPr lang="en-GB" sz="2000" dirty="0" smtClean="0"/>
              <a:t> </a:t>
            </a:r>
            <a:endParaRPr lang="en-GB" sz="2000" i="1" dirty="0" smtClean="0"/>
          </a:p>
          <a:p>
            <a:pPr lvl="1" eaLnBrk="1" hangingPunct="1">
              <a:lnSpc>
                <a:spcPct val="90000"/>
              </a:lnSpc>
              <a:defRPr/>
            </a:pPr>
            <a:r>
              <a:rPr lang="en-GB" sz="2000" i="1" dirty="0" err="1" smtClean="0"/>
              <a:t>Land.c</a:t>
            </a:r>
            <a:r>
              <a:rPr lang="en-GB" sz="2000" i="1" dirty="0" smtClean="0"/>
              <a:t> attack</a:t>
            </a:r>
            <a:r>
              <a:rPr lang="en-GB" sz="2000" dirty="0" smtClean="0"/>
              <a:t> </a:t>
            </a:r>
          </a:p>
          <a:p>
            <a:pPr lvl="1" eaLnBrk="1" hangingPunct="1">
              <a:lnSpc>
                <a:spcPct val="90000"/>
              </a:lnSpc>
              <a:defRPr/>
            </a:pPr>
            <a:r>
              <a:rPr lang="en-GB" sz="2000" i="1" dirty="0" err="1" smtClean="0"/>
              <a:t>Teardrop.c</a:t>
            </a:r>
            <a:r>
              <a:rPr lang="en-GB" sz="2000" dirty="0" smtClean="0"/>
              <a:t> </a:t>
            </a:r>
            <a:endParaRPr lang="en-GB" sz="2000" i="1" dirty="0" smtClean="0"/>
          </a:p>
          <a:p>
            <a:pPr lvl="1" eaLnBrk="1" hangingPunct="1">
              <a:lnSpc>
                <a:spcPct val="90000"/>
              </a:lnSpc>
              <a:defRPr/>
            </a:pPr>
            <a:r>
              <a:rPr lang="en-GB" sz="2000" i="1" dirty="0" smtClean="0"/>
              <a:t>Sequence Number Sniffing</a:t>
            </a:r>
            <a:r>
              <a:rPr lang="en-GB" sz="2000" dirty="0" smtClean="0"/>
              <a:t> </a:t>
            </a:r>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a:ln>
            <a:miter lim="800000"/>
            <a:headEnd/>
            <a:tailEnd/>
          </a:ln>
        </p:spPr>
        <p:txBody>
          <a:bodyPr/>
          <a:lstStyle/>
          <a:p>
            <a:fld id="{E3C82AD8-FAFD-4ED1-B452-5490CA503493}" type="slidenum">
              <a:rPr lang="en-US" smtClean="0">
                <a:latin typeface="Arial" pitchFamily="34" charset="0"/>
              </a:rPr>
              <a:pPr/>
              <a:t>6</a:t>
            </a:fld>
            <a:endParaRPr lang="en-US" smtClean="0">
              <a:latin typeface="Arial" pitchFamily="34" charset="0"/>
            </a:endParaRPr>
          </a:p>
        </p:txBody>
      </p:sp>
      <p:sp>
        <p:nvSpPr>
          <p:cNvPr id="18434" name="Rectangle 2"/>
          <p:cNvSpPr>
            <a:spLocks noGrp="1" noRot="1" noChangeArrowheads="1"/>
          </p:cNvSpPr>
          <p:nvPr>
            <p:ph type="title"/>
          </p:nvPr>
        </p:nvSpPr>
        <p:spPr>
          <a:xfrm>
            <a:off x="457200" y="274638"/>
            <a:ext cx="8229600" cy="868362"/>
          </a:xfrm>
        </p:spPr>
        <p:txBody>
          <a:bodyPr/>
          <a:lstStyle/>
          <a:p>
            <a:pPr marL="838200" indent="-838200" eaLnBrk="1" hangingPunct="1">
              <a:defRPr/>
            </a:pPr>
            <a:r>
              <a:rPr lang="en-US" smtClean="0"/>
              <a:t>Defense Against Online Crimes</a:t>
            </a:r>
          </a:p>
        </p:txBody>
      </p:sp>
      <p:sp>
        <p:nvSpPr>
          <p:cNvPr id="18435" name="Rectangle 3"/>
          <p:cNvSpPr>
            <a:spLocks noGrp="1" noChangeArrowheads="1"/>
          </p:cNvSpPr>
          <p:nvPr>
            <p:ph type="body" idx="1"/>
          </p:nvPr>
        </p:nvSpPr>
        <p:spPr>
          <a:xfrm>
            <a:off x="457200" y="1219200"/>
            <a:ext cx="8229600" cy="5257800"/>
          </a:xfrm>
        </p:spPr>
        <p:txBody>
          <a:bodyPr/>
          <a:lstStyle/>
          <a:p>
            <a:pPr marL="609600" indent="-609600" eaLnBrk="1" hangingPunct="1">
              <a:lnSpc>
                <a:spcPct val="80000"/>
              </a:lnSpc>
              <a:defRPr/>
            </a:pPr>
            <a:r>
              <a:rPr lang="en-GB" sz="2800" smtClean="0"/>
              <a:t>Prevention – one of the  oldest and  probably the best defence mechanism against online crimes. Must include the following:</a:t>
            </a:r>
          </a:p>
          <a:p>
            <a:pPr marL="990600" lvl="1" indent="-533400" eaLnBrk="1" hangingPunct="1">
              <a:lnSpc>
                <a:spcPct val="80000"/>
              </a:lnSpc>
              <a:defRPr/>
            </a:pPr>
            <a:r>
              <a:rPr lang="en-GB" sz="2400" smtClean="0"/>
              <a:t>A security policy</a:t>
            </a:r>
          </a:p>
          <a:p>
            <a:pPr marL="990600" lvl="1" indent="-533400" eaLnBrk="1" hangingPunct="1">
              <a:lnSpc>
                <a:spcPct val="80000"/>
              </a:lnSpc>
              <a:defRPr/>
            </a:pPr>
            <a:r>
              <a:rPr lang="en-GB" sz="2400" smtClean="0"/>
              <a:t>Risk management</a:t>
            </a:r>
          </a:p>
          <a:p>
            <a:pPr marL="990600" lvl="1" indent="-533400" eaLnBrk="1" hangingPunct="1">
              <a:lnSpc>
                <a:spcPct val="80000"/>
              </a:lnSpc>
              <a:defRPr/>
            </a:pPr>
            <a:r>
              <a:rPr lang="en-GB" sz="2400" smtClean="0"/>
              <a:t>Vulnerability assessment</a:t>
            </a:r>
          </a:p>
          <a:p>
            <a:pPr marL="990600" lvl="1" indent="-533400" eaLnBrk="1" hangingPunct="1">
              <a:lnSpc>
                <a:spcPct val="80000"/>
              </a:lnSpc>
              <a:defRPr/>
            </a:pPr>
            <a:r>
              <a:rPr lang="en-GB" sz="2400" smtClean="0"/>
              <a:t>Use of strong cryptographic algorithms</a:t>
            </a:r>
          </a:p>
          <a:p>
            <a:pPr marL="990600" lvl="1" indent="-533400" eaLnBrk="1" hangingPunct="1">
              <a:lnSpc>
                <a:spcPct val="80000"/>
              </a:lnSpc>
              <a:defRPr/>
            </a:pPr>
            <a:r>
              <a:rPr lang="en-GB" sz="2400" smtClean="0"/>
              <a:t>Penetration testing</a:t>
            </a:r>
          </a:p>
          <a:p>
            <a:pPr marL="990600" lvl="1" indent="-533400" eaLnBrk="1" hangingPunct="1">
              <a:lnSpc>
                <a:spcPct val="80000"/>
              </a:lnSpc>
              <a:defRPr/>
            </a:pPr>
            <a:r>
              <a:rPr lang="en-GB" sz="2400" smtClean="0"/>
              <a:t>Regular audits</a:t>
            </a:r>
          </a:p>
          <a:p>
            <a:pPr marL="990600" lvl="1" indent="-533400" eaLnBrk="1" hangingPunct="1">
              <a:lnSpc>
                <a:spcPct val="80000"/>
              </a:lnSpc>
              <a:defRPr/>
            </a:pPr>
            <a:r>
              <a:rPr lang="en-GB" sz="2400" smtClean="0"/>
              <a:t>Use of proven security protocols</a:t>
            </a:r>
          </a:p>
          <a:p>
            <a:pPr marL="990600" lvl="1" indent="-533400" eaLnBrk="1" hangingPunct="1">
              <a:lnSpc>
                <a:spcPct val="80000"/>
              </a:lnSpc>
              <a:defRPr/>
            </a:pPr>
            <a:r>
              <a:rPr lang="en-GB" sz="2400" smtClean="0"/>
              <a:t>Legislation </a:t>
            </a:r>
          </a:p>
          <a:p>
            <a:pPr marL="990600" lvl="1" indent="-533400" eaLnBrk="1" hangingPunct="1">
              <a:lnSpc>
                <a:spcPct val="80000"/>
              </a:lnSpc>
              <a:defRPr/>
            </a:pPr>
            <a:r>
              <a:rPr lang="en-GB" sz="2400" smtClean="0"/>
              <a:t>Self-regulation </a:t>
            </a:r>
          </a:p>
          <a:p>
            <a:pPr marL="990600" lvl="1" indent="-533400" eaLnBrk="1" hangingPunct="1">
              <a:lnSpc>
                <a:spcPct val="80000"/>
              </a:lnSpc>
              <a:defRPr/>
            </a:pPr>
            <a:r>
              <a:rPr lang="en-GB" sz="2400" smtClean="0"/>
              <a:t>Mass education</a:t>
            </a:r>
            <a:endParaRPr lang="en-US" sz="24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a:ln>
            <a:miter lim="800000"/>
            <a:headEnd/>
            <a:tailEnd/>
          </a:ln>
        </p:spPr>
        <p:txBody>
          <a:bodyPr/>
          <a:lstStyle/>
          <a:p>
            <a:fld id="{137C716F-F961-4847-A491-7E1F6193AD4C}" type="slidenum">
              <a:rPr lang="en-US" smtClean="0">
                <a:latin typeface="Arial" pitchFamily="34" charset="0"/>
              </a:rPr>
              <a:pPr/>
              <a:t>7</a:t>
            </a:fld>
            <a:endParaRPr lang="en-US" smtClean="0">
              <a:latin typeface="Arial" pitchFamily="34" charset="0"/>
            </a:endParaRPr>
          </a:p>
        </p:txBody>
      </p:sp>
      <p:sp>
        <p:nvSpPr>
          <p:cNvPr id="10242" name="Rectangle 2"/>
          <p:cNvSpPr>
            <a:spLocks noGrp="1" noRot="1" noChangeArrowheads="1"/>
          </p:cNvSpPr>
          <p:nvPr>
            <p:ph type="title"/>
          </p:nvPr>
        </p:nvSpPr>
        <p:spPr/>
        <p:txBody>
          <a:bodyPr>
            <a:normAutofit fontScale="90000"/>
          </a:bodyPr>
          <a:lstStyle/>
          <a:p>
            <a:pPr eaLnBrk="1" hangingPunct="1">
              <a:defRPr/>
            </a:pPr>
            <a:r>
              <a:rPr lang="en-GB" sz="4000" dirty="0" smtClean="0"/>
              <a:t>Proven Security  Protocols and Best Practices</a:t>
            </a:r>
            <a:endParaRPr lang="en-US" sz="4000" dirty="0" smtClean="0"/>
          </a:p>
        </p:txBody>
      </p:sp>
      <p:sp>
        <p:nvSpPr>
          <p:cNvPr id="10243" name="Rectangle 3"/>
          <p:cNvSpPr>
            <a:spLocks noGrp="1" noChangeArrowheads="1"/>
          </p:cNvSpPr>
          <p:nvPr>
            <p:ph type="body" idx="1"/>
          </p:nvPr>
        </p:nvSpPr>
        <p:spPr/>
        <p:txBody>
          <a:bodyPr/>
          <a:lstStyle/>
          <a:p>
            <a:pPr eaLnBrk="1" hangingPunct="1">
              <a:defRPr/>
            </a:pPr>
            <a:r>
              <a:rPr lang="en-GB" smtClean="0"/>
              <a:t>There are hundreds of security protocols  and best practices in use today</a:t>
            </a:r>
          </a:p>
          <a:p>
            <a:pPr eaLnBrk="1" hangingPunct="1">
              <a:defRPr/>
            </a:pPr>
            <a:r>
              <a:rPr lang="en-GB" smtClean="0"/>
              <a:t>The problem for security professional is to find the best </a:t>
            </a:r>
          </a:p>
          <a:p>
            <a:pPr eaLnBrk="1" hangingPunct="1">
              <a:defRPr/>
            </a:pPr>
            <a:r>
              <a:rPr lang="en-GB" smtClean="0"/>
              <a:t>Major categories are: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a:ln>
            <a:miter lim="800000"/>
            <a:headEnd/>
            <a:tailEnd/>
          </a:ln>
        </p:spPr>
        <p:txBody>
          <a:bodyPr/>
          <a:lstStyle/>
          <a:p>
            <a:fld id="{949015AF-A150-4E24-8CFC-6DAFDC01A103}" type="slidenum">
              <a:rPr lang="en-US" smtClean="0">
                <a:latin typeface="Arial" pitchFamily="34" charset="0"/>
              </a:rPr>
              <a:pPr/>
              <a:t>8</a:t>
            </a:fld>
            <a:endParaRPr lang="en-US" smtClean="0">
              <a:latin typeface="Arial" pitchFamily="34" charset="0"/>
            </a:endParaRPr>
          </a:p>
        </p:txBody>
      </p:sp>
      <p:sp>
        <p:nvSpPr>
          <p:cNvPr id="13315" name="Rectangle 3"/>
          <p:cNvSpPr>
            <a:spLocks noGrp="1" noChangeArrowheads="1"/>
          </p:cNvSpPr>
          <p:nvPr>
            <p:ph type="body" idx="1"/>
          </p:nvPr>
        </p:nvSpPr>
        <p:spPr>
          <a:xfrm>
            <a:off x="457200" y="457200"/>
            <a:ext cx="8229600" cy="6096000"/>
          </a:xfrm>
        </p:spPr>
        <p:txBody>
          <a:bodyPr/>
          <a:lstStyle/>
          <a:p>
            <a:pPr eaLnBrk="1" hangingPunct="1">
              <a:lnSpc>
                <a:spcPct val="90000"/>
              </a:lnSpc>
              <a:defRPr/>
            </a:pPr>
            <a:r>
              <a:rPr lang="en-US" sz="2800" smtClean="0"/>
              <a:t> Authentication - a</a:t>
            </a:r>
            <a:r>
              <a:rPr lang="en-GB" sz="2800" smtClean="0"/>
              <a:t> process of validating the identity of someone or something. </a:t>
            </a:r>
          </a:p>
          <a:p>
            <a:pPr lvl="1" eaLnBrk="1" hangingPunct="1">
              <a:lnSpc>
                <a:spcPct val="90000"/>
              </a:lnSpc>
              <a:defRPr/>
            </a:pPr>
            <a:r>
              <a:rPr lang="en-GB" sz="2400" smtClean="0"/>
              <a:t>uses  information provided to the authenticator to determine whether someone or something is in fact who or what it is declared to be.  </a:t>
            </a:r>
          </a:p>
          <a:p>
            <a:pPr lvl="1" eaLnBrk="1" hangingPunct="1">
              <a:lnSpc>
                <a:spcPct val="90000"/>
              </a:lnSpc>
              <a:defRPr/>
            </a:pPr>
            <a:r>
              <a:rPr lang="en-GB" sz="2400" smtClean="0"/>
              <a:t>requires one to present  credentials or items of value to  the authenticating agent in order to prove the claim of who one really is. </a:t>
            </a:r>
          </a:p>
          <a:p>
            <a:pPr lvl="1" eaLnBrk="1" hangingPunct="1">
              <a:lnSpc>
                <a:spcPct val="90000"/>
              </a:lnSpc>
              <a:defRPr/>
            </a:pPr>
            <a:r>
              <a:rPr lang="en-GB" sz="2400" smtClean="0"/>
              <a:t>items of value or credential are based on: something you know, something you have, or something you are:</a:t>
            </a:r>
            <a:endParaRPr lang="en-GB" sz="2400" i="1" smtClean="0"/>
          </a:p>
          <a:p>
            <a:pPr eaLnBrk="1" hangingPunct="1">
              <a:lnSpc>
                <a:spcPct val="90000"/>
              </a:lnSpc>
              <a:defRPr/>
            </a:pPr>
            <a:r>
              <a:rPr lang="en-GB" sz="2800" i="1" smtClean="0"/>
              <a:t>Something you know</a:t>
            </a:r>
            <a:r>
              <a:rPr lang="en-GB" sz="2800" smtClean="0"/>
              <a:t>: may be something you mentally possess like a password, a secret word known by the user  and the authenticator. This technique of authentication is cheap but  has weaknesses like memory lapses. </a:t>
            </a:r>
            <a:endParaRPr lang="en-GB" sz="2800" i="1"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a:ln>
            <a:miter lim="800000"/>
            <a:headEnd/>
            <a:tailEnd/>
          </a:ln>
        </p:spPr>
        <p:txBody>
          <a:bodyPr/>
          <a:lstStyle/>
          <a:p>
            <a:fld id="{748E0BE8-1CBB-4467-9467-CD41C58C5EBA}" type="slidenum">
              <a:rPr lang="en-US" smtClean="0">
                <a:latin typeface="Arial" pitchFamily="34" charset="0"/>
              </a:rPr>
              <a:pPr/>
              <a:t>9</a:t>
            </a:fld>
            <a:endParaRPr lang="en-US" smtClean="0">
              <a:latin typeface="Arial" pitchFamily="34" charset="0"/>
            </a:endParaRPr>
          </a:p>
        </p:txBody>
      </p:sp>
      <p:sp>
        <p:nvSpPr>
          <p:cNvPr id="11267" name="Footer Placeholder 5"/>
          <p:cNvSpPr>
            <a:spLocks noGrp="1"/>
          </p:cNvSpPr>
          <p:nvPr>
            <p:ph type="ftr" sz="quarter" idx="12"/>
          </p:nvPr>
        </p:nvSpPr>
        <p:spPr>
          <a:noFill/>
          <a:ln>
            <a:miter lim="800000"/>
            <a:headEnd/>
            <a:tailEnd/>
          </a:ln>
        </p:spPr>
        <p:txBody>
          <a:bodyPr/>
          <a:lstStyle/>
          <a:p>
            <a:r>
              <a:rPr lang="en-US" smtClean="0">
                <a:latin typeface="Arial" pitchFamily="34" charset="0"/>
              </a:rPr>
              <a:t>J. M. Kizza  - Ethical And Social  Issues </a:t>
            </a:r>
          </a:p>
        </p:txBody>
      </p:sp>
      <p:sp>
        <p:nvSpPr>
          <p:cNvPr id="14339" name="Rectangle 3"/>
          <p:cNvSpPr>
            <a:spLocks noGrp="1" noChangeArrowheads="1"/>
          </p:cNvSpPr>
          <p:nvPr>
            <p:ph type="body" idx="1"/>
          </p:nvPr>
        </p:nvSpPr>
        <p:spPr>
          <a:xfrm>
            <a:off x="457200" y="381000"/>
            <a:ext cx="8229600" cy="5745163"/>
          </a:xfrm>
        </p:spPr>
        <p:txBody>
          <a:bodyPr/>
          <a:lstStyle/>
          <a:p>
            <a:pPr eaLnBrk="1" hangingPunct="1">
              <a:lnSpc>
                <a:spcPct val="90000"/>
              </a:lnSpc>
              <a:defRPr/>
            </a:pPr>
            <a:r>
              <a:rPr lang="en-GB" sz="2800" i="1" smtClean="0"/>
              <a:t>Something you have:</a:t>
            </a:r>
            <a:r>
              <a:rPr lang="en-GB" sz="2800" smtClean="0"/>
              <a:t>, may be any form of  issued or acquired self identification such as SecurID, Activcard, or  any other forms of cards and  tags. This authentication technique is slightly safer. </a:t>
            </a:r>
            <a:endParaRPr lang="en-GB" sz="2800" i="1" smtClean="0"/>
          </a:p>
          <a:p>
            <a:pPr eaLnBrk="1" hangingPunct="1">
              <a:lnSpc>
                <a:spcPct val="90000"/>
              </a:lnSpc>
              <a:defRPr/>
            </a:pPr>
            <a:r>
              <a:rPr lang="en-GB" sz="2800" i="1" smtClean="0"/>
              <a:t>Something you are:</a:t>
            </a:r>
            <a:r>
              <a:rPr lang="en-GB" sz="2800" smtClean="0"/>
              <a:t>  These  are individual physical characteristic such as voice, fingerprint, iris pattern and other  biometrics. Biometric authentication as we are going to see in Chapter 14 are the safest form of authentication.  </a:t>
            </a:r>
          </a:p>
          <a:p>
            <a:pPr eaLnBrk="1" hangingPunct="1">
              <a:lnSpc>
                <a:spcPct val="90000"/>
              </a:lnSpc>
              <a:defRPr/>
            </a:pPr>
            <a:r>
              <a:rPr lang="en-US" sz="2800" smtClean="0"/>
              <a:t>Authentication methods  include:</a:t>
            </a:r>
          </a:p>
          <a:p>
            <a:pPr lvl="1" eaLnBrk="1" hangingPunct="1">
              <a:lnSpc>
                <a:spcPct val="90000"/>
              </a:lnSpc>
              <a:defRPr/>
            </a:pPr>
            <a:r>
              <a:rPr lang="en-US" sz="2400" smtClean="0"/>
              <a:t>password</a:t>
            </a:r>
          </a:p>
          <a:p>
            <a:pPr lvl="1" eaLnBrk="1" hangingPunct="1">
              <a:lnSpc>
                <a:spcPct val="90000"/>
              </a:lnSpc>
              <a:defRPr/>
            </a:pPr>
            <a:r>
              <a:rPr lang="en-US" sz="2400" smtClean="0"/>
              <a:t>public-key  </a:t>
            </a:r>
          </a:p>
          <a:p>
            <a:pPr lvl="1" eaLnBrk="1" hangingPunct="1">
              <a:lnSpc>
                <a:spcPct val="90000"/>
              </a:lnSpc>
              <a:defRPr/>
            </a:pPr>
            <a:r>
              <a:rPr lang="en-US" sz="2400" smtClean="0"/>
              <a:t>anonymous</a:t>
            </a:r>
          </a:p>
          <a:p>
            <a:pPr lvl="1" eaLnBrk="1" hangingPunct="1">
              <a:lnSpc>
                <a:spcPct val="90000"/>
              </a:lnSpc>
              <a:defRPr/>
            </a:pPr>
            <a:r>
              <a:rPr lang="en-US" sz="2400" smtClean="0"/>
              <a:t>certificate-based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281</TotalTime>
  <Words>2380</Words>
  <Application>Microsoft Office PowerPoint</Application>
  <PresentationFormat>On-screen Show (4:3)</PresentationFormat>
  <Paragraphs>178</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Equity</vt:lpstr>
      <vt:lpstr>Privacy Issues in Social Networks</vt:lpstr>
      <vt:lpstr>Slide 2</vt:lpstr>
      <vt:lpstr>Slide 3</vt:lpstr>
      <vt:lpstr>Online Crimes</vt:lpstr>
      <vt:lpstr>Ways to Perpetuate  Online  Crimes </vt:lpstr>
      <vt:lpstr>Defense Against Online Crimes</vt:lpstr>
      <vt:lpstr>Proven Security  Protocols and Best Practices</vt:lpstr>
      <vt:lpstr>Slide 8</vt:lpstr>
      <vt:lpstr>Slide 9</vt:lpstr>
      <vt:lpstr>Slide 10</vt:lpstr>
      <vt:lpstr>Slide 11</vt:lpstr>
      <vt:lpstr>Slide 12</vt:lpstr>
      <vt:lpstr>Slide 13</vt:lpstr>
      <vt:lpstr>Slide 14</vt:lpstr>
      <vt:lpstr>Slide 15</vt:lpstr>
      <vt:lpstr>Types of Online Social Networks</vt:lpstr>
      <vt:lpstr>Slide 17</vt:lpstr>
      <vt:lpstr>Slide 18</vt:lpstr>
      <vt:lpstr>The Growth of Online Social Networks</vt:lpstr>
      <vt:lpstr>Slide 20</vt:lpstr>
      <vt:lpstr>Ethical and Privacy Issues in Online Social Networks</vt:lpstr>
      <vt:lpstr>Slide 22</vt:lpstr>
      <vt:lpstr>Privacy Issues in OSNs</vt:lpstr>
      <vt:lpstr>Strengthening Privacy in OSNs</vt:lpstr>
      <vt:lpstr>Ethical Issues in Online Social Networks</vt:lpstr>
      <vt:lpstr>Security and Crimes in Online Social Networks</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Issues in Social Networks</dc:title>
  <dc:creator>Itadmin</dc:creator>
  <cp:lastModifiedBy>Dr Bhawana Rudra</cp:lastModifiedBy>
  <cp:revision>7</cp:revision>
  <dcterms:created xsi:type="dcterms:W3CDTF">2020-09-03T11:31:32Z</dcterms:created>
  <dcterms:modified xsi:type="dcterms:W3CDTF">2021-01-27T05:47:59Z</dcterms:modified>
</cp:coreProperties>
</file>