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1"/>
  </p:notesMasterIdLst>
  <p:handoutMasterIdLst>
    <p:handoutMasterId r:id="rId32"/>
  </p:handoutMasterIdLst>
  <p:sldIdLst>
    <p:sldId id="256" r:id="rId2"/>
    <p:sldId id="410" r:id="rId3"/>
    <p:sldId id="411" r:id="rId4"/>
    <p:sldId id="429" r:id="rId5"/>
    <p:sldId id="430" r:id="rId6"/>
    <p:sldId id="431" r:id="rId7"/>
    <p:sldId id="432" r:id="rId8"/>
    <p:sldId id="433" r:id="rId9"/>
    <p:sldId id="434" r:id="rId10"/>
    <p:sldId id="436" r:id="rId11"/>
    <p:sldId id="437" r:id="rId12"/>
    <p:sldId id="412" r:id="rId13"/>
    <p:sldId id="413" r:id="rId14"/>
    <p:sldId id="414" r:id="rId15"/>
    <p:sldId id="415" r:id="rId16"/>
    <p:sldId id="427" r:id="rId17"/>
    <p:sldId id="416" r:id="rId18"/>
    <p:sldId id="417" r:id="rId19"/>
    <p:sldId id="428" r:id="rId20"/>
    <p:sldId id="419" r:id="rId21"/>
    <p:sldId id="420" r:id="rId22"/>
    <p:sldId id="421" r:id="rId23"/>
    <p:sldId id="422" r:id="rId24"/>
    <p:sldId id="423" r:id="rId25"/>
    <p:sldId id="424" r:id="rId26"/>
    <p:sldId id="425" r:id="rId27"/>
    <p:sldId id="426" r:id="rId28"/>
    <p:sldId id="438" r:id="rId29"/>
    <p:sldId id="407"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1364"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
    </p:cViewPr>
  </p:sorterViewPr>
  <p:notesViewPr>
    <p:cSldViewPr snapToGrid="0" snapToObjects="1">
      <p:cViewPr varScale="1">
        <p:scale>
          <a:sx n="121" d="100"/>
          <a:sy n="121" d="100"/>
        </p:scale>
        <p:origin x="4892" y="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60E2EAA-91AB-4CF0-985C-E4BFB1FB4F1A}" type="datetimeFigureOut">
              <a:rPr lang="en-US" smtClean="0"/>
              <a:t>2/26/2018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FA58200-2578-4CC7-9890-F9E6C8A0C765}" type="slidenum">
              <a:rPr lang="en-US" smtClean="0"/>
              <a:t>‹#›</a:t>
            </a:fld>
            <a:endParaRPr lang="en-US"/>
          </a:p>
        </p:txBody>
      </p:sp>
    </p:spTree>
    <p:extLst>
      <p:ext uri="{BB962C8B-B14F-4D97-AF65-F5344CB8AC3E}">
        <p14:creationId xmlns:p14="http://schemas.microsoft.com/office/powerpoint/2010/main" val="1972212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5C528C4-8FC4-AE41-8EEF-D2BF13BD6B44}" type="datetimeFigureOut">
              <a:rPr lang="en-US" smtClean="0"/>
              <a:t>2/26/2018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463FBCD7-7DD8-5D45-8970-29ECA00AF25B}" type="slidenum">
              <a:rPr lang="en-US" smtClean="0"/>
              <a:t>‹#›</a:t>
            </a:fld>
            <a:endParaRPr lang="en-US"/>
          </a:p>
        </p:txBody>
      </p:sp>
    </p:spTree>
    <p:extLst>
      <p:ext uri="{BB962C8B-B14F-4D97-AF65-F5344CB8AC3E}">
        <p14:creationId xmlns:p14="http://schemas.microsoft.com/office/powerpoint/2010/main" val="33812762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http://umanitoba.ca/student/academiclearning/</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3</a:t>
            </a:fld>
            <a:endParaRPr lang="en-US"/>
          </a:p>
        </p:txBody>
      </p:sp>
    </p:spTree>
    <p:extLst>
      <p:ext uri="{BB962C8B-B14F-4D97-AF65-F5344CB8AC3E}">
        <p14:creationId xmlns:p14="http://schemas.microsoft.com/office/powerpoint/2010/main" val="98370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slideplayer.com</a:t>
            </a:r>
            <a:r>
              <a:rPr lang="en-US" dirty="0" smtClean="0"/>
              <a:t>/slide/8597462/</a:t>
            </a:r>
          </a:p>
          <a:p>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12</a:t>
            </a:fld>
            <a:endParaRPr lang="en-US"/>
          </a:p>
        </p:txBody>
      </p:sp>
    </p:spTree>
    <p:extLst>
      <p:ext uri="{BB962C8B-B14F-4D97-AF65-F5344CB8AC3E}">
        <p14:creationId xmlns:p14="http://schemas.microsoft.com/office/powerpoint/2010/main" val="201796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Adapted from http://</a:t>
            </a:r>
            <a:r>
              <a:rPr lang="en-US" dirty="0" err="1" smtClean="0"/>
              <a:t>www.readwritethink.org</a:t>
            </a:r>
            <a:r>
              <a:rPr lang="en-US" dirty="0" smtClean="0"/>
              <a:t>/professional-development/strategy-guides/making-connections-30659.html</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15</a:t>
            </a:fld>
            <a:endParaRPr lang="en-US"/>
          </a:p>
        </p:txBody>
      </p:sp>
    </p:spTree>
    <p:extLst>
      <p:ext uri="{BB962C8B-B14F-4D97-AF65-F5344CB8AC3E}">
        <p14:creationId xmlns:p14="http://schemas.microsoft.com/office/powerpoint/2010/main" val="293006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AF466F-BDA4-4F18-9C7B-FF0A9A1B0E80}" type="datetime1">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13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FB4290-6522-4139-852E-05BD9E7F0D2E}" type="datetime1">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4086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B955F9-81EA-47C5-8059-9E5C2B437C70}" type="datetime1">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9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8096" y="585216"/>
            <a:ext cx="7290054" cy="1242793"/>
          </a:xfrm>
        </p:spPr>
        <p:txBody>
          <a:bodyPr>
            <a:normAutofit/>
          </a:bodyPr>
          <a:lstStyle>
            <a:lvl1pPr>
              <a:defRPr sz="4000" cap="none"/>
            </a:lvl1pPr>
          </a:lstStyle>
          <a:p>
            <a:r>
              <a:rPr lang="en-US" dirty="0" smtClean="0"/>
              <a:t>Click to edit master title style</a:t>
            </a:r>
            <a:endParaRPr lang="en-US" dirty="0"/>
          </a:p>
        </p:txBody>
      </p:sp>
      <p:sp>
        <p:nvSpPr>
          <p:cNvPr id="3" name="Content Placeholder 2"/>
          <p:cNvSpPr>
            <a:spLocks noGrp="1"/>
          </p:cNvSpPr>
          <p:nvPr>
            <p:ph idx="1"/>
          </p:nvPr>
        </p:nvSpPr>
        <p:spPr>
          <a:xfrm>
            <a:off x="768096" y="1934841"/>
            <a:ext cx="7290055" cy="4374520"/>
          </a:xfrm>
        </p:spPr>
        <p:txBody>
          <a:bodyPr/>
          <a:lstStyle>
            <a:lvl1pPr marL="398463" indent="-398463">
              <a:buFont typeface="Wingdings" panose="05000000000000000000" pitchFamily="2" charset="2"/>
              <a:buChar char="v"/>
              <a:defRPr sz="2800"/>
            </a:lvl1pPr>
            <a:lvl2pPr marL="685800" indent="-287338">
              <a:buFont typeface="Courier New" panose="02070309020205020404" pitchFamily="49" charset="0"/>
              <a:buChar char="o"/>
              <a:defRPr sz="2400"/>
            </a:lvl2pPr>
            <a:lvl3pPr marL="855663" indent="-169863">
              <a:buFont typeface="Arial" panose="020B0604020202020204" pitchFamily="34" charset="0"/>
              <a:buChar char="•"/>
              <a:defRPr sz="2000"/>
            </a:lvl3pPr>
            <a:lvl4pPr marL="855663" indent="-136525">
              <a:defRPr/>
            </a:lvl4pPr>
            <a:lvl5pPr marL="973138" indent="-136525">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EF607B-A47E-422C-9BEF-122CCDB7C526}" type="datetime1">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77646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2/26/2018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91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8537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0D295D-4A77-4DEB-B04C-9F4282A8BC04}" type="datetime1">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81853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B28685-4D0C-42D5-8013-B5904CD1FCBC}" type="datetime1">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76371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81147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31234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2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27B613C-1AD7-49D3-885D-F654C5CDBAA6}" type="datetime1">
              <a:rPr lang="en-US" smtClean="0"/>
              <a:pPr/>
              <a:t>2/26/2018</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E2D2B3B-882E-40F3-A32F-6DD516915044}"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280194"/>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sldNum="0" hdr="0" ftr="0" dt="0"/>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upb.pitt.edu/uploadedFiles/SQR3.pdf" TargetMode="External"/><Relationship Id="rId2" Type="http://schemas.openxmlformats.org/officeDocument/2006/relationships/hyperlink" Target="http://umanitoba.ca/student/academiclearning/" TargetMode="External"/><Relationship Id="rId1" Type="http://schemas.openxmlformats.org/officeDocument/2006/relationships/slideLayout" Target="../slideLayouts/slideLayout2.xml"/><Relationship Id="rId4" Type="http://schemas.openxmlformats.org/officeDocument/2006/relationships/hyperlink" Target="http://slideplayer.com/slide/859746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Reading strategies</a:t>
            </a:r>
            <a:endParaRPr lang="en-US" dirty="0"/>
          </a:p>
        </p:txBody>
      </p:sp>
      <p:sp>
        <p:nvSpPr>
          <p:cNvPr id="3" name="Subtitle 2"/>
          <p:cNvSpPr>
            <a:spLocks noGrp="1"/>
          </p:cNvSpPr>
          <p:nvPr>
            <p:ph type="subTitle" idx="1"/>
          </p:nvPr>
        </p:nvSpPr>
        <p:spPr/>
        <p:txBody>
          <a:bodyPr/>
          <a:lstStyle/>
          <a:p>
            <a:r>
              <a:rPr lang="en-US" dirty="0" smtClean="0"/>
              <a:t>Technical reading, W5</a:t>
            </a:r>
            <a:endParaRPr lang="en-US" dirty="0"/>
          </a:p>
        </p:txBody>
      </p:sp>
    </p:spTree>
    <p:extLst>
      <p:ext uri="{BB962C8B-B14F-4D97-AF65-F5344CB8AC3E}">
        <p14:creationId xmlns:p14="http://schemas.microsoft.com/office/powerpoint/2010/main" val="3531659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Review</a:t>
            </a:r>
            <a:endParaRPr lang="en-US" dirty="0"/>
          </a:p>
        </p:txBody>
      </p:sp>
      <p:sp>
        <p:nvSpPr>
          <p:cNvPr id="3" name="Content Placeholder 2"/>
          <p:cNvSpPr>
            <a:spLocks noGrp="1"/>
          </p:cNvSpPr>
          <p:nvPr>
            <p:ph idx="1"/>
          </p:nvPr>
        </p:nvSpPr>
        <p:spPr/>
        <p:txBody>
          <a:bodyPr/>
          <a:lstStyle/>
          <a:p>
            <a:r>
              <a:rPr lang="en-US" dirty="0" smtClean="0"/>
              <a:t>Review a chapter immediately after you finish reading it</a:t>
            </a:r>
          </a:p>
          <a:p>
            <a:r>
              <a:rPr lang="en-US" dirty="0" smtClean="0"/>
              <a:t>Review by skimming back over the chapter looking over any notes you made in the margin.</a:t>
            </a:r>
          </a:p>
          <a:p>
            <a:r>
              <a:rPr lang="en-US" dirty="0" smtClean="0"/>
              <a:t>Reread any passages that you underlined or highlighted.</a:t>
            </a:r>
          </a:p>
          <a:p>
            <a:r>
              <a:rPr lang="en-US" dirty="0" smtClean="0"/>
              <a:t>Go back over all the questions. Can you answer them?</a:t>
            </a:r>
            <a:endParaRPr lang="en-US" dirty="0"/>
          </a:p>
        </p:txBody>
      </p:sp>
    </p:spTree>
    <p:extLst>
      <p:ext uri="{BB962C8B-B14F-4D97-AF65-F5344CB8AC3E}">
        <p14:creationId xmlns:p14="http://schemas.microsoft.com/office/powerpoint/2010/main" val="222963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4" name="Content Placeholder 3"/>
          <p:cNvSpPr>
            <a:spLocks noGrp="1"/>
          </p:cNvSpPr>
          <p:nvPr>
            <p:ph idx="1"/>
          </p:nvPr>
        </p:nvSpPr>
        <p:spPr/>
        <p:txBody>
          <a:bodyPr/>
          <a:lstStyle/>
          <a:p>
            <a:r>
              <a:rPr lang="en-US" dirty="0" smtClean="0"/>
              <a:t>Use SQ3R method to read </a:t>
            </a:r>
            <a:r>
              <a:rPr lang="en-US" dirty="0"/>
              <a:t>the passage</a:t>
            </a:r>
            <a:br>
              <a:rPr lang="en-US" dirty="0"/>
            </a:br>
            <a:r>
              <a:rPr lang="en-US" dirty="0" smtClean="0"/>
              <a:t>1-Cloud-Computing-Overview.pdf</a:t>
            </a:r>
          </a:p>
          <a:p>
            <a:r>
              <a:rPr lang="en-US" dirty="0" smtClean="0"/>
              <a:t>Ask questions, jot down notes, recite, review</a:t>
            </a:r>
            <a:endParaRPr lang="en-US" dirty="0"/>
          </a:p>
        </p:txBody>
      </p:sp>
    </p:spTree>
    <p:extLst>
      <p:ext uri="{BB962C8B-B14F-4D97-AF65-F5344CB8AC3E}">
        <p14:creationId xmlns:p14="http://schemas.microsoft.com/office/powerpoint/2010/main" val="91161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Reading Strategies</a:t>
            </a:r>
            <a:endParaRPr lang="en-US" dirty="0"/>
          </a:p>
        </p:txBody>
      </p:sp>
      <p:sp>
        <p:nvSpPr>
          <p:cNvPr id="3" name="Content Placeholder 2"/>
          <p:cNvSpPr>
            <a:spLocks noGrp="1"/>
          </p:cNvSpPr>
          <p:nvPr>
            <p:ph idx="1"/>
          </p:nvPr>
        </p:nvSpPr>
        <p:spPr/>
        <p:txBody>
          <a:bodyPr/>
          <a:lstStyle/>
          <a:p>
            <a:r>
              <a:rPr lang="en-US" dirty="0" smtClean="0"/>
              <a:t>Good readers have developed good habits when they read. These are called reading strategies</a:t>
            </a:r>
          </a:p>
          <a:p>
            <a:r>
              <a:rPr lang="en-US" dirty="0" smtClean="0"/>
              <a:t>Reading strategies help readers</a:t>
            </a:r>
          </a:p>
          <a:p>
            <a:pPr lvl="1"/>
            <a:r>
              <a:rPr lang="en-US" dirty="0" smtClean="0"/>
              <a:t>Understand,</a:t>
            </a:r>
          </a:p>
          <a:p>
            <a:pPr lvl="1"/>
            <a:r>
              <a:rPr lang="en-US" dirty="0" smtClean="0"/>
              <a:t>Connect to, and</a:t>
            </a:r>
          </a:p>
          <a:p>
            <a:pPr lvl="1"/>
            <a:r>
              <a:rPr lang="en-US" dirty="0" smtClean="0"/>
              <a:t>Determine the importance of what they are reading</a:t>
            </a:r>
            <a:endParaRPr lang="en-US" dirty="0"/>
          </a:p>
        </p:txBody>
      </p:sp>
    </p:spTree>
    <p:extLst>
      <p:ext uri="{BB962C8B-B14F-4D97-AF65-F5344CB8AC3E}">
        <p14:creationId xmlns:p14="http://schemas.microsoft.com/office/powerpoint/2010/main" val="331670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Reading Strategies</a:t>
            </a:r>
          </a:p>
        </p:txBody>
      </p:sp>
      <p:sp>
        <p:nvSpPr>
          <p:cNvPr id="3" name="Content Placeholder 2"/>
          <p:cNvSpPr>
            <a:spLocks noGrp="1"/>
          </p:cNvSpPr>
          <p:nvPr>
            <p:ph idx="1"/>
          </p:nvPr>
        </p:nvSpPr>
        <p:spPr/>
        <p:txBody>
          <a:bodyPr>
            <a:normAutofit/>
          </a:bodyPr>
          <a:lstStyle/>
          <a:p>
            <a:pPr>
              <a:lnSpc>
                <a:spcPct val="100000"/>
              </a:lnSpc>
            </a:pPr>
            <a:r>
              <a:rPr lang="en-US" dirty="0" smtClean="0"/>
              <a:t>There are six reading strategies</a:t>
            </a:r>
          </a:p>
          <a:p>
            <a:pPr lvl="1">
              <a:lnSpc>
                <a:spcPct val="100000"/>
              </a:lnSpc>
            </a:pPr>
            <a:r>
              <a:rPr lang="en-US" dirty="0"/>
              <a:t>Making Connections</a:t>
            </a:r>
          </a:p>
          <a:p>
            <a:pPr lvl="1">
              <a:lnSpc>
                <a:spcPct val="100000"/>
              </a:lnSpc>
            </a:pPr>
            <a:r>
              <a:rPr lang="en-US" dirty="0"/>
              <a:t>Wondering (Questioning)</a:t>
            </a:r>
          </a:p>
          <a:p>
            <a:pPr lvl="1">
              <a:lnSpc>
                <a:spcPct val="100000"/>
              </a:lnSpc>
            </a:pPr>
            <a:r>
              <a:rPr lang="en-US" dirty="0"/>
              <a:t>Noticing (Determining importance)</a:t>
            </a:r>
          </a:p>
          <a:p>
            <a:pPr lvl="1">
              <a:lnSpc>
                <a:spcPct val="100000"/>
              </a:lnSpc>
            </a:pPr>
            <a:r>
              <a:rPr lang="en-US" dirty="0"/>
              <a:t>Inferring and Predicting (Guessing)</a:t>
            </a:r>
          </a:p>
          <a:p>
            <a:pPr lvl="1">
              <a:lnSpc>
                <a:spcPct val="100000"/>
              </a:lnSpc>
            </a:pPr>
            <a:r>
              <a:rPr lang="en-US" dirty="0"/>
              <a:t>Visualizing (Picturing)</a:t>
            </a:r>
          </a:p>
          <a:p>
            <a:pPr lvl="1">
              <a:lnSpc>
                <a:spcPct val="100000"/>
              </a:lnSpc>
            </a:pPr>
            <a:r>
              <a:rPr lang="en-US" dirty="0"/>
              <a:t>Figuring out (Synthesizing</a:t>
            </a:r>
            <a:r>
              <a:rPr lang="en-US" dirty="0" smtClean="0"/>
              <a:t>)</a:t>
            </a:r>
            <a:endParaRPr lang="en-US" dirty="0"/>
          </a:p>
        </p:txBody>
      </p:sp>
    </p:spTree>
    <p:extLst>
      <p:ext uri="{BB962C8B-B14F-4D97-AF65-F5344CB8AC3E}">
        <p14:creationId xmlns:p14="http://schemas.microsoft.com/office/powerpoint/2010/main" val="67658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Make connection to your readings by drawing on your background knowledge and previous experience</a:t>
            </a:r>
          </a:p>
          <a:p>
            <a:pPr lvl="1">
              <a:lnSpc>
                <a:spcPct val="100000"/>
              </a:lnSpc>
            </a:pPr>
            <a:r>
              <a:rPr lang="en-US" dirty="0" smtClean="0"/>
              <a:t>Text</a:t>
            </a:r>
            <a:r>
              <a:rPr lang="en-US" dirty="0"/>
              <a:t>-to-self (what </a:t>
            </a:r>
            <a:r>
              <a:rPr lang="en-US" dirty="0" smtClean="0"/>
              <a:t>you’ve experienced </a:t>
            </a:r>
            <a:r>
              <a:rPr lang="en-US" dirty="0"/>
              <a:t>or seen)</a:t>
            </a:r>
          </a:p>
          <a:p>
            <a:pPr lvl="1">
              <a:lnSpc>
                <a:spcPct val="100000"/>
              </a:lnSpc>
            </a:pPr>
            <a:r>
              <a:rPr lang="en-US" dirty="0"/>
              <a:t>Text-to-text (what </a:t>
            </a:r>
            <a:r>
              <a:rPr lang="en-US" dirty="0" smtClean="0"/>
              <a:t>you’ve </a:t>
            </a:r>
            <a:r>
              <a:rPr lang="en-US" dirty="0"/>
              <a:t>read or learned </a:t>
            </a:r>
            <a:r>
              <a:rPr lang="en-US" dirty="0" smtClean="0"/>
              <a:t>elsewhere</a:t>
            </a:r>
            <a:r>
              <a:rPr lang="en-US" dirty="0"/>
              <a:t>)</a:t>
            </a:r>
          </a:p>
          <a:p>
            <a:pPr lvl="1">
              <a:lnSpc>
                <a:spcPct val="100000"/>
              </a:lnSpc>
            </a:pPr>
            <a:r>
              <a:rPr lang="en-US" dirty="0"/>
              <a:t>Text-to-world (what </a:t>
            </a:r>
            <a:r>
              <a:rPr lang="en-US" dirty="0" smtClean="0"/>
              <a:t>you’ve </a:t>
            </a:r>
            <a:r>
              <a:rPr lang="en-US" dirty="0"/>
              <a:t>learned or know about the world</a:t>
            </a:r>
            <a:r>
              <a:rPr lang="en-US" dirty="0" smtClean="0"/>
              <a:t>)</a:t>
            </a:r>
            <a:endParaRPr lang="en-US" dirty="0"/>
          </a:p>
          <a:p>
            <a:pPr>
              <a:lnSpc>
                <a:spcPct val="100000"/>
              </a:lnSpc>
            </a:pPr>
            <a:endParaRPr lang="en-US" dirty="0"/>
          </a:p>
        </p:txBody>
      </p:sp>
    </p:spTree>
    <p:extLst>
      <p:ext uri="{BB962C8B-B14F-4D97-AF65-F5344CB8AC3E}">
        <p14:creationId xmlns:p14="http://schemas.microsoft.com/office/powerpoint/2010/main" val="351566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good readers make connections?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Text-to-self</a:t>
            </a:r>
          </a:p>
          <a:p>
            <a:pPr lvl="1"/>
            <a:r>
              <a:rPr lang="en-US" dirty="0" smtClean="0"/>
              <a:t>What does this article remind you of?</a:t>
            </a:r>
          </a:p>
          <a:p>
            <a:pPr lvl="1"/>
            <a:r>
              <a:rPr lang="en-US" dirty="0" smtClean="0"/>
              <a:t>Does anything in this text remind you of anything in your own life?</a:t>
            </a:r>
          </a:p>
          <a:p>
            <a:r>
              <a:rPr lang="en-US" dirty="0" smtClean="0"/>
              <a:t>Text-to-text</a:t>
            </a:r>
          </a:p>
          <a:p>
            <a:pPr lvl="1"/>
            <a:r>
              <a:rPr lang="en-US" dirty="0" smtClean="0"/>
              <a:t>What does this remind you of in another text you have read?</a:t>
            </a:r>
          </a:p>
          <a:p>
            <a:pPr lvl="1"/>
            <a:r>
              <a:rPr lang="en-US" dirty="0" smtClean="0"/>
              <a:t>How is this text similar to other things you have read?</a:t>
            </a:r>
          </a:p>
          <a:p>
            <a:pPr lvl="1"/>
            <a:r>
              <a:rPr lang="en-US" dirty="0" smtClean="0"/>
              <a:t>How is this text different from other things you have read?</a:t>
            </a:r>
          </a:p>
          <a:p>
            <a:r>
              <a:rPr lang="en-US" dirty="0" smtClean="0"/>
              <a:t>Text-to-world</a:t>
            </a:r>
          </a:p>
          <a:p>
            <a:pPr lvl="1"/>
            <a:r>
              <a:rPr lang="en-US" dirty="0" smtClean="0"/>
              <a:t>What does this remind you of in the real world?</a:t>
            </a:r>
          </a:p>
          <a:p>
            <a:pPr lvl="1"/>
            <a:r>
              <a:rPr lang="mr-IN" dirty="0" smtClean="0"/>
              <a:t>…</a:t>
            </a:r>
            <a:endParaRPr lang="en-US" dirty="0" smtClean="0"/>
          </a:p>
        </p:txBody>
      </p:sp>
    </p:spTree>
    <p:extLst>
      <p:ext uri="{BB962C8B-B14F-4D97-AF65-F5344CB8AC3E}">
        <p14:creationId xmlns:p14="http://schemas.microsoft.com/office/powerpoint/2010/main" val="1190676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846" y="1865911"/>
            <a:ext cx="7984576" cy="3143416"/>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t>Everyday billions of people actively use online social </a:t>
            </a:r>
            <a:r>
              <a:rPr lang="en-US" sz="2000" dirty="0" smtClean="0"/>
              <a:t>networks </a:t>
            </a:r>
            <a:r>
              <a:rPr lang="en-US" sz="2000" dirty="0"/>
              <a:t>(OSNs) such as Facebook, Twitter, and Instagram. They share information regarding their daily lives, engage with friends and followers, and express their opinions through reviews, votes, and Likes in OSNs. Similarly, businesses </a:t>
            </a:r>
            <a:r>
              <a:rPr lang="en-US" sz="2000" dirty="0" smtClean="0"/>
              <a:t>promote </a:t>
            </a:r>
            <a:r>
              <a:rPr lang="en-US" sz="2000" dirty="0"/>
              <a:t>and attempt to increase positive images of their </a:t>
            </a:r>
            <a:r>
              <a:rPr lang="en-US" sz="2000" dirty="0" smtClean="0"/>
              <a:t>services </a:t>
            </a:r>
            <a:r>
              <a:rPr lang="en-US" sz="2000" dirty="0"/>
              <a:t>and products in OSNs. In such OSNs, in recent years, the commercial implications of Likes have multiplied. For instance, the Like function can be a good marketing tool since businesses can recognize interested users and the </a:t>
            </a:r>
            <a:r>
              <a:rPr lang="en-US" sz="2000" dirty="0" smtClean="0"/>
              <a:t>accumulated </a:t>
            </a:r>
            <a:r>
              <a:rPr lang="en-US" sz="2000" dirty="0"/>
              <a:t>Likes help promote businesses in various searches. Similarly, Likes help understand users better in </a:t>
            </a:r>
            <a:r>
              <a:rPr lang="en-US" sz="2000" dirty="0" smtClean="0"/>
              <a:t>OSNs. </a:t>
            </a:r>
            <a:endParaRPr lang="en-US" sz="2000" dirty="0"/>
          </a:p>
        </p:txBody>
      </p:sp>
      <p:sp>
        <p:nvSpPr>
          <p:cNvPr id="2" name="Line Callout 2 1"/>
          <p:cNvSpPr/>
          <p:nvPr/>
        </p:nvSpPr>
        <p:spPr>
          <a:xfrm>
            <a:off x="4156611" y="919543"/>
            <a:ext cx="2051746" cy="472964"/>
          </a:xfrm>
          <a:prstGeom prst="borderCallout2">
            <a:avLst>
              <a:gd name="adj1" fmla="val 18750"/>
              <a:gd name="adj2" fmla="val -8333"/>
              <a:gd name="adj3" fmla="val 18750"/>
              <a:gd name="adj4" fmla="val -16667"/>
              <a:gd name="adj5" fmla="val 349149"/>
              <a:gd name="adj6" fmla="val -11685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T-S: I do that too!</a:t>
            </a:r>
            <a:endParaRPr lang="en-US" sz="2000" dirty="0"/>
          </a:p>
        </p:txBody>
      </p:sp>
      <p:sp>
        <p:nvSpPr>
          <p:cNvPr id="5" name="Content Placeholder 2"/>
          <p:cNvSpPr txBox="1">
            <a:spLocks/>
          </p:cNvSpPr>
          <p:nvPr/>
        </p:nvSpPr>
        <p:spPr>
          <a:xfrm>
            <a:off x="131524" y="5832927"/>
            <a:ext cx="8931058" cy="968706"/>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Make connections!</a:t>
            </a:r>
          </a:p>
          <a:p>
            <a:pPr marL="287338" indent="-287338">
              <a:buFont typeface="Courier New" panose="02070309020205020404" pitchFamily="49" charset="0"/>
              <a:buChar char="o"/>
            </a:pPr>
            <a:r>
              <a:rPr lang="en-US" dirty="0" smtClean="0"/>
              <a:t>From </a:t>
            </a:r>
            <a:r>
              <a:rPr lang="en-US" dirty="0" err="1" smtClean="0"/>
              <a:t>Satya</a:t>
            </a:r>
            <a:r>
              <a:rPr lang="en-US" dirty="0" smtClean="0"/>
              <a:t> (2016) Uncovering fake likers in online social networks</a:t>
            </a:r>
          </a:p>
          <a:p>
            <a:pPr marL="287338" indent="-287338">
              <a:buFont typeface="Courier New" panose="02070309020205020404" pitchFamily="49" charset="0"/>
              <a:buChar char="o"/>
            </a:pPr>
            <a:endParaRPr lang="en-US" dirty="0" smtClean="0"/>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3748026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Wondering </a:t>
            </a:r>
            <a:r>
              <a:rPr lang="mr-IN" dirty="0" smtClean="0"/>
              <a:t>–</a:t>
            </a:r>
            <a:r>
              <a:rPr lang="en-US" dirty="0" smtClean="0"/>
              <a:t> ask questions</a:t>
            </a:r>
            <a:endParaRPr lang="en-US" dirty="0"/>
          </a:p>
        </p:txBody>
      </p:sp>
      <p:sp>
        <p:nvSpPr>
          <p:cNvPr id="3" name="Content Placeholder 2"/>
          <p:cNvSpPr>
            <a:spLocks noGrp="1"/>
          </p:cNvSpPr>
          <p:nvPr>
            <p:ph idx="1"/>
          </p:nvPr>
        </p:nvSpPr>
        <p:spPr/>
        <p:txBody>
          <a:bodyPr>
            <a:noAutofit/>
          </a:bodyPr>
          <a:lstStyle/>
          <a:p>
            <a:r>
              <a:rPr lang="en-US" dirty="0"/>
              <a:t>Readers should stop and think about their reading and record their questions</a:t>
            </a:r>
          </a:p>
          <a:p>
            <a:r>
              <a:rPr lang="en-US" dirty="0"/>
              <a:t>Readers ask questions to:</a:t>
            </a:r>
          </a:p>
          <a:p>
            <a:pPr lvl="1"/>
            <a:r>
              <a:rPr lang="en-US" sz="2000" dirty="0"/>
              <a:t>Clarify confusion</a:t>
            </a:r>
          </a:p>
          <a:p>
            <a:pPr lvl="1"/>
            <a:r>
              <a:rPr lang="en-US" sz="2000" dirty="0"/>
              <a:t>Enhance understanding</a:t>
            </a:r>
          </a:p>
          <a:p>
            <a:pPr lvl="1"/>
            <a:r>
              <a:rPr lang="en-US" sz="2000" dirty="0"/>
              <a:t>Gain new information</a:t>
            </a:r>
          </a:p>
          <a:p>
            <a:pPr lvl="1"/>
            <a:r>
              <a:rPr lang="en-US" sz="2000" dirty="0"/>
              <a:t>Find specific information</a:t>
            </a:r>
          </a:p>
          <a:p>
            <a:pPr lvl="1"/>
            <a:r>
              <a:rPr lang="en-US" sz="2000" dirty="0"/>
              <a:t>Figure out meaning</a:t>
            </a:r>
          </a:p>
          <a:p>
            <a:pPr lvl="1"/>
            <a:r>
              <a:rPr lang="en-US" sz="2000" dirty="0"/>
              <a:t>Expand thinking</a:t>
            </a:r>
          </a:p>
          <a:p>
            <a:pPr lvl="1"/>
            <a:r>
              <a:rPr lang="en-US" sz="2000" dirty="0"/>
              <a:t>Monitor their </a:t>
            </a:r>
            <a:r>
              <a:rPr lang="en-US" sz="2000" dirty="0" smtClean="0"/>
              <a:t>comprehension</a:t>
            </a:r>
          </a:p>
          <a:p>
            <a:r>
              <a:rPr lang="en-US" dirty="0"/>
              <a:t>Readers ask question before, during, and after </a:t>
            </a:r>
            <a:r>
              <a:rPr lang="en-US" dirty="0" smtClean="0"/>
              <a:t>reading</a:t>
            </a:r>
          </a:p>
          <a:p>
            <a:endParaRPr lang="en-US" dirty="0"/>
          </a:p>
          <a:p>
            <a:endParaRPr lang="en-US" dirty="0"/>
          </a:p>
          <a:p>
            <a:endParaRPr lang="en-US" dirty="0"/>
          </a:p>
        </p:txBody>
      </p:sp>
    </p:spTree>
    <p:extLst>
      <p:ext uri="{BB962C8B-B14F-4D97-AF65-F5344CB8AC3E}">
        <p14:creationId xmlns:p14="http://schemas.microsoft.com/office/powerpoint/2010/main" val="417063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Asking questions</a:t>
            </a:r>
            <a:endParaRPr lang="en-US" dirty="0"/>
          </a:p>
        </p:txBody>
      </p:sp>
      <p:sp>
        <p:nvSpPr>
          <p:cNvPr id="3" name="Content Placeholder 2"/>
          <p:cNvSpPr>
            <a:spLocks noGrp="1"/>
          </p:cNvSpPr>
          <p:nvPr>
            <p:ph idx="1"/>
          </p:nvPr>
        </p:nvSpPr>
        <p:spPr/>
        <p:txBody>
          <a:bodyPr>
            <a:normAutofit/>
          </a:bodyPr>
          <a:lstStyle/>
          <a:p>
            <a:r>
              <a:rPr lang="en-US" dirty="0" smtClean="0"/>
              <a:t>Asking questions helps keep you focused on the text.</a:t>
            </a:r>
          </a:p>
          <a:p>
            <a:r>
              <a:rPr lang="en-US" dirty="0"/>
              <a:t>Instead of having your </a:t>
            </a:r>
            <a:r>
              <a:rPr lang="en-US" dirty="0" smtClean="0"/>
              <a:t>focus </a:t>
            </a:r>
            <a:r>
              <a:rPr lang="en-US" dirty="0"/>
              <a:t>on </a:t>
            </a:r>
            <a:r>
              <a:rPr lang="en-US" i="1" dirty="0"/>
              <a:t>answering </a:t>
            </a:r>
            <a:r>
              <a:rPr lang="en-US" dirty="0"/>
              <a:t>questions, try </a:t>
            </a:r>
            <a:r>
              <a:rPr lang="en-US" dirty="0" smtClean="0"/>
              <a:t>focus </a:t>
            </a:r>
            <a:r>
              <a:rPr lang="en-US" dirty="0"/>
              <a:t>on </a:t>
            </a:r>
            <a:r>
              <a:rPr lang="en-US" i="1" dirty="0" smtClean="0"/>
              <a:t>asking </a:t>
            </a:r>
            <a:r>
              <a:rPr lang="en-US" dirty="0"/>
              <a:t>the questions</a:t>
            </a:r>
          </a:p>
          <a:p>
            <a:pPr marL="398463" lvl="1" indent="-398463">
              <a:spcBef>
                <a:spcPts val="1200"/>
              </a:spcBef>
              <a:spcAft>
                <a:spcPts val="200"/>
              </a:spcAft>
              <a:buSzPct val="100000"/>
              <a:buFont typeface="Wingdings" panose="05000000000000000000" pitchFamily="2" charset="2"/>
              <a:buChar char="v"/>
            </a:pPr>
            <a:r>
              <a:rPr lang="en-US" sz="2800" dirty="0" smtClean="0"/>
              <a:t>Go </a:t>
            </a:r>
            <a:r>
              <a:rPr lang="en-US" sz="2800" dirty="0"/>
              <a:t>back and write </a:t>
            </a:r>
            <a:r>
              <a:rPr lang="en-US" sz="2800" dirty="0" smtClean="0"/>
              <a:t>a </a:t>
            </a:r>
            <a:r>
              <a:rPr lang="en-US" sz="2800" dirty="0"/>
              <a:t>brief answer </a:t>
            </a:r>
            <a:r>
              <a:rPr lang="en-US" sz="2800" dirty="0" smtClean="0"/>
              <a:t>if </a:t>
            </a:r>
            <a:r>
              <a:rPr lang="en-US" sz="2800" dirty="0"/>
              <a:t>they find the answer in the </a:t>
            </a:r>
            <a:r>
              <a:rPr lang="en-US" sz="2800" dirty="0" smtClean="0"/>
              <a:t>text later</a:t>
            </a:r>
            <a:endParaRPr lang="en-US" dirty="0" smtClean="0"/>
          </a:p>
          <a:p>
            <a:endParaRPr lang="en-US" dirty="0" smtClean="0"/>
          </a:p>
          <a:p>
            <a:endParaRPr lang="en-US" dirty="0"/>
          </a:p>
        </p:txBody>
      </p:sp>
    </p:spTree>
    <p:extLst>
      <p:ext uri="{BB962C8B-B14F-4D97-AF65-F5344CB8AC3E}">
        <p14:creationId xmlns:p14="http://schemas.microsoft.com/office/powerpoint/2010/main" val="1899259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846" y="1376855"/>
            <a:ext cx="7984576" cy="3295759"/>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t>To benefit from the increased importance of Likes, however, a set of new markets to buy and sell illegitimate Likes also have emerged in OSNs. In such markets, for instance, by paying $5, it is fairly easy to buy thousands of Likes. Note that such paid liking activities are strictly prohibited in OSNs (e.g., on Facebook). In this paper, we refer to such illegitimate Likes as fake Likes . As such artificially manipulated fake Likes hurt the healthy ecosystem in OSNs, it is important to actively prevent, deter, detect, and respond to them. In particular, in this paper, we focus on the problem of “detecting fake Likes”. Similar problems including detecting fake reviews, spammers, fake followers, or manipulated keyword searches have been reported in literature. </a:t>
            </a:r>
          </a:p>
        </p:txBody>
      </p:sp>
      <p:sp>
        <p:nvSpPr>
          <p:cNvPr id="5" name="Content Placeholder 2"/>
          <p:cNvSpPr txBox="1">
            <a:spLocks/>
          </p:cNvSpPr>
          <p:nvPr/>
        </p:nvSpPr>
        <p:spPr>
          <a:xfrm>
            <a:off x="131524" y="5832927"/>
            <a:ext cx="8931058" cy="968706"/>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Ask questions</a:t>
            </a:r>
          </a:p>
          <a:p>
            <a:pPr marL="287338" indent="-287338">
              <a:buFont typeface="Courier New" panose="02070309020205020404" pitchFamily="49" charset="0"/>
              <a:buChar char="o"/>
            </a:pPr>
            <a:r>
              <a:rPr lang="en-US" dirty="0" smtClean="0"/>
              <a:t>From </a:t>
            </a:r>
            <a:r>
              <a:rPr lang="en-US" dirty="0" err="1" smtClean="0"/>
              <a:t>Satya</a:t>
            </a:r>
            <a:r>
              <a:rPr lang="en-US" dirty="0" smtClean="0"/>
              <a:t> (2016) Uncovering fake likers in online social networks</a:t>
            </a:r>
          </a:p>
          <a:p>
            <a:pPr marL="287338" indent="-287338">
              <a:buFont typeface="Courier New" panose="02070309020205020404" pitchFamily="49" charset="0"/>
              <a:buChar char="o"/>
            </a:pPr>
            <a:endParaRPr lang="en-US" dirty="0" smtClean="0"/>
          </a:p>
          <a:p>
            <a:pPr marL="0" indent="0">
              <a:buNone/>
            </a:pPr>
            <a:endParaRPr lang="en-US" dirty="0" smtClean="0"/>
          </a:p>
          <a:p>
            <a:pPr marL="287338" indent="-287338">
              <a:buFont typeface="Courier New" panose="02070309020205020404" pitchFamily="49" charset="0"/>
              <a:buChar char="o"/>
            </a:pPr>
            <a:endParaRPr lang="en-US" dirty="0"/>
          </a:p>
        </p:txBody>
      </p:sp>
      <p:pic>
        <p:nvPicPr>
          <p:cNvPr id="3" name="Picture 2"/>
          <p:cNvPicPr>
            <a:picLocks noChangeAspect="1"/>
          </p:cNvPicPr>
          <p:nvPr/>
        </p:nvPicPr>
        <p:blipFill>
          <a:blip r:embed="rId2"/>
          <a:stretch>
            <a:fillRect/>
          </a:stretch>
        </p:blipFill>
        <p:spPr>
          <a:xfrm>
            <a:off x="6821551" y="4343334"/>
            <a:ext cx="2241031" cy="1872440"/>
          </a:xfrm>
          <a:prstGeom prst="rect">
            <a:avLst/>
          </a:prstGeom>
        </p:spPr>
      </p:pic>
    </p:spTree>
    <p:extLst>
      <p:ext uri="{BB962C8B-B14F-4D97-AF65-F5344CB8AC3E}">
        <p14:creationId xmlns:p14="http://schemas.microsoft.com/office/powerpoint/2010/main" val="323820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Reading textbook material</a:t>
            </a:r>
          </a:p>
          <a:p>
            <a:pPr lvl="1"/>
            <a:r>
              <a:rPr lang="en-US" dirty="0" smtClean="0"/>
              <a:t>the SQ3R method</a:t>
            </a:r>
          </a:p>
          <a:p>
            <a:r>
              <a:rPr lang="en-US" dirty="0" smtClean="0"/>
              <a:t>Active reading strategies</a:t>
            </a:r>
          </a:p>
          <a:p>
            <a:pPr lvl="1"/>
            <a:r>
              <a:rPr lang="en-US" dirty="0" smtClean="0"/>
              <a:t>Connect, question, determine importance, infer, visualize, synthesize</a:t>
            </a:r>
            <a:endParaRPr lang="en-US" dirty="0"/>
          </a:p>
        </p:txBody>
      </p:sp>
    </p:spTree>
    <p:extLst>
      <p:ext uri="{BB962C8B-B14F-4D97-AF65-F5344CB8AC3E}">
        <p14:creationId xmlns:p14="http://schemas.microsoft.com/office/powerpoint/2010/main" val="96771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Noticing </a:t>
            </a:r>
            <a:r>
              <a:rPr lang="mr-IN" dirty="0" smtClean="0"/>
              <a:t>–</a:t>
            </a:r>
            <a:r>
              <a:rPr lang="en-US" dirty="0" smtClean="0"/>
              <a:t> determine importance</a:t>
            </a:r>
            <a:endParaRPr lang="en-US" dirty="0"/>
          </a:p>
        </p:txBody>
      </p:sp>
      <p:sp>
        <p:nvSpPr>
          <p:cNvPr id="3" name="Content Placeholder 2"/>
          <p:cNvSpPr>
            <a:spLocks noGrp="1"/>
          </p:cNvSpPr>
          <p:nvPr>
            <p:ph idx="1"/>
          </p:nvPr>
        </p:nvSpPr>
        <p:spPr/>
        <p:txBody>
          <a:bodyPr>
            <a:normAutofit/>
          </a:bodyPr>
          <a:lstStyle/>
          <a:p>
            <a:r>
              <a:rPr lang="en-US" dirty="0"/>
              <a:t>Pick and choose which details are the most important to remember.</a:t>
            </a:r>
          </a:p>
          <a:p>
            <a:pPr lvl="1"/>
            <a:r>
              <a:rPr lang="en-US" dirty="0"/>
              <a:t>Get the bigger ideas and themes.</a:t>
            </a:r>
          </a:p>
          <a:p>
            <a:pPr lvl="1"/>
            <a:r>
              <a:rPr lang="en-US" dirty="0"/>
              <a:t>Use text features and clues to help you figure out the important information.</a:t>
            </a:r>
          </a:p>
          <a:p>
            <a:pPr lvl="1"/>
            <a:r>
              <a:rPr lang="en-US" dirty="0"/>
              <a:t>Some features and clues include italicized words, pictures, graphs, key </a:t>
            </a:r>
            <a:r>
              <a:rPr lang="en-US" dirty="0" smtClean="0"/>
              <a:t>words</a:t>
            </a:r>
            <a:r>
              <a:rPr lang="en-US" dirty="0"/>
              <a:t>, and headings</a:t>
            </a:r>
          </a:p>
          <a:p>
            <a:pPr lvl="1"/>
            <a:r>
              <a:rPr lang="en-US" dirty="0"/>
              <a:t>Always look over the entire selection to get an idea of what the topic is about.</a:t>
            </a:r>
          </a:p>
          <a:p>
            <a:pPr lvl="1"/>
            <a:r>
              <a:rPr lang="en-US" dirty="0"/>
              <a:t>Carefully highlight key information.</a:t>
            </a:r>
          </a:p>
        </p:txBody>
      </p:sp>
    </p:spTree>
    <p:extLst>
      <p:ext uri="{BB962C8B-B14F-4D97-AF65-F5344CB8AC3E}">
        <p14:creationId xmlns:p14="http://schemas.microsoft.com/office/powerpoint/2010/main" val="3252248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determine importance?</a:t>
            </a:r>
            <a:endParaRPr lang="en-US" dirty="0"/>
          </a:p>
        </p:txBody>
      </p:sp>
      <p:sp>
        <p:nvSpPr>
          <p:cNvPr id="3" name="Content Placeholder 2"/>
          <p:cNvSpPr>
            <a:spLocks noGrp="1"/>
          </p:cNvSpPr>
          <p:nvPr>
            <p:ph idx="1"/>
          </p:nvPr>
        </p:nvSpPr>
        <p:spPr/>
        <p:txBody>
          <a:bodyPr/>
          <a:lstStyle/>
          <a:p>
            <a:r>
              <a:rPr lang="en-US" dirty="0"/>
              <a:t>figure out what the text is about as whole. </a:t>
            </a:r>
          </a:p>
          <a:p>
            <a:r>
              <a:rPr lang="en-US" dirty="0"/>
              <a:t>not have to memorize the whole text.</a:t>
            </a:r>
          </a:p>
          <a:p>
            <a:r>
              <a:rPr lang="en-US" dirty="0"/>
              <a:t>figure out what is important information and what is not important to remember. </a:t>
            </a:r>
          </a:p>
          <a:p>
            <a:r>
              <a:rPr lang="en-US" dirty="0"/>
              <a:t>remember to stop and ask </a:t>
            </a:r>
            <a:r>
              <a:rPr lang="en-US" dirty="0" smtClean="0"/>
              <a:t>yourself </a:t>
            </a:r>
            <a:r>
              <a:rPr lang="en-US" dirty="0"/>
              <a:t>if what </a:t>
            </a:r>
            <a:r>
              <a:rPr lang="en-US" dirty="0" smtClean="0"/>
              <a:t>you are reading </a:t>
            </a:r>
            <a:r>
              <a:rPr lang="en-US" dirty="0"/>
              <a:t>makes sense</a:t>
            </a:r>
            <a:r>
              <a:rPr lang="en-US" dirty="0" smtClean="0"/>
              <a:t>.</a:t>
            </a:r>
            <a:endParaRPr lang="en-US" dirty="0"/>
          </a:p>
        </p:txBody>
      </p:sp>
    </p:spTree>
    <p:extLst>
      <p:ext uri="{BB962C8B-B14F-4D97-AF65-F5344CB8AC3E}">
        <p14:creationId xmlns:p14="http://schemas.microsoft.com/office/powerpoint/2010/main" val="137026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Inferring and Predicting</a:t>
            </a:r>
            <a:endParaRPr lang="en-US" dirty="0"/>
          </a:p>
        </p:txBody>
      </p:sp>
      <p:sp>
        <p:nvSpPr>
          <p:cNvPr id="3" name="Content Placeholder 2"/>
          <p:cNvSpPr>
            <a:spLocks noGrp="1"/>
          </p:cNvSpPr>
          <p:nvPr>
            <p:ph idx="1"/>
          </p:nvPr>
        </p:nvSpPr>
        <p:spPr/>
        <p:txBody>
          <a:bodyPr/>
          <a:lstStyle/>
          <a:p>
            <a:r>
              <a:rPr lang="en-US" dirty="0" smtClean="0"/>
              <a:t>Texts often require the reader to infer</a:t>
            </a:r>
          </a:p>
          <a:p>
            <a:r>
              <a:rPr lang="en-US" dirty="0" smtClean="0"/>
              <a:t>Readers infer by merging background knowledge with text clues to come up with an idea that is not explicitly stated by the author</a:t>
            </a:r>
          </a:p>
          <a:p>
            <a:r>
              <a:rPr lang="en-US" dirty="0"/>
              <a:t>Background Knowledge + Text = Inference</a:t>
            </a:r>
          </a:p>
          <a:p>
            <a:endParaRPr lang="en-US" dirty="0"/>
          </a:p>
        </p:txBody>
      </p:sp>
    </p:spTree>
    <p:extLst>
      <p:ext uri="{BB962C8B-B14F-4D97-AF65-F5344CB8AC3E}">
        <p14:creationId xmlns:p14="http://schemas.microsoft.com/office/powerpoint/2010/main" val="3459330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Inferring and Predicting</a:t>
            </a:r>
          </a:p>
        </p:txBody>
      </p:sp>
      <p:sp>
        <p:nvSpPr>
          <p:cNvPr id="3" name="Content Placeholder 2"/>
          <p:cNvSpPr>
            <a:spLocks noGrp="1"/>
          </p:cNvSpPr>
          <p:nvPr>
            <p:ph idx="1"/>
          </p:nvPr>
        </p:nvSpPr>
        <p:spPr/>
        <p:txBody>
          <a:bodyPr/>
          <a:lstStyle/>
          <a:p>
            <a:r>
              <a:rPr lang="en-US" dirty="0"/>
              <a:t>Inferring includes:</a:t>
            </a:r>
          </a:p>
          <a:p>
            <a:pPr lvl="1"/>
            <a:r>
              <a:rPr lang="en-US" dirty="0"/>
              <a:t>Drawing conclusions based on clues in text</a:t>
            </a:r>
          </a:p>
          <a:p>
            <a:pPr lvl="1"/>
            <a:r>
              <a:rPr lang="en-US" dirty="0"/>
              <a:t>Making predictions before and during reading</a:t>
            </a:r>
          </a:p>
          <a:p>
            <a:pPr lvl="1"/>
            <a:r>
              <a:rPr lang="en-US" dirty="0" smtClean="0"/>
              <a:t>Surface underlying themes</a:t>
            </a:r>
          </a:p>
          <a:p>
            <a:pPr lvl="1"/>
            <a:r>
              <a:rPr lang="en-US" dirty="0" smtClean="0"/>
              <a:t>Using </a:t>
            </a:r>
            <a:r>
              <a:rPr lang="en-US" dirty="0"/>
              <a:t>context to figure out the meaning of unfamiliar words/concepts</a:t>
            </a:r>
          </a:p>
          <a:p>
            <a:endParaRPr lang="en-US" dirty="0"/>
          </a:p>
        </p:txBody>
      </p:sp>
    </p:spTree>
    <p:extLst>
      <p:ext uri="{BB962C8B-B14F-4D97-AF65-F5344CB8AC3E}">
        <p14:creationId xmlns:p14="http://schemas.microsoft.com/office/powerpoint/2010/main" val="177744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 Visualize</a:t>
            </a:r>
            <a:endParaRPr lang="en-US" dirty="0"/>
          </a:p>
        </p:txBody>
      </p:sp>
      <p:sp>
        <p:nvSpPr>
          <p:cNvPr id="3" name="Content Placeholder 2"/>
          <p:cNvSpPr>
            <a:spLocks noGrp="1"/>
          </p:cNvSpPr>
          <p:nvPr>
            <p:ph idx="1"/>
          </p:nvPr>
        </p:nvSpPr>
        <p:spPr/>
        <p:txBody>
          <a:bodyPr/>
          <a:lstStyle/>
          <a:p>
            <a:r>
              <a:rPr lang="en-US" dirty="0" smtClean="0"/>
              <a:t>Picture </a:t>
            </a:r>
            <a:r>
              <a:rPr lang="en-US" dirty="0"/>
              <a:t>in your mind the images the author creates with his/her words</a:t>
            </a:r>
            <a:r>
              <a:rPr lang="en-US" dirty="0" smtClean="0"/>
              <a:t>.</a:t>
            </a:r>
          </a:p>
          <a:p>
            <a:r>
              <a:rPr lang="en-US" dirty="0" smtClean="0"/>
              <a:t>Make the words on the page real and concrete</a:t>
            </a:r>
          </a:p>
          <a:p>
            <a:r>
              <a:rPr lang="en-US" dirty="0"/>
              <a:t>Build meaning as they go by visualizing</a:t>
            </a:r>
          </a:p>
          <a:p>
            <a:r>
              <a:rPr lang="en-US" dirty="0"/>
              <a:t>Enhances meaning with mental pictures</a:t>
            </a:r>
          </a:p>
          <a:p>
            <a:r>
              <a:rPr lang="en-US" dirty="0"/>
              <a:t>Keeps </a:t>
            </a:r>
            <a:r>
              <a:rPr lang="en-US" dirty="0" smtClean="0"/>
              <a:t>you engaged </a:t>
            </a:r>
            <a:r>
              <a:rPr lang="en-US" dirty="0"/>
              <a:t>with the text</a:t>
            </a:r>
          </a:p>
          <a:p>
            <a:endParaRPr lang="en-US" dirty="0"/>
          </a:p>
        </p:txBody>
      </p:sp>
    </p:spTree>
    <p:extLst>
      <p:ext uri="{BB962C8B-B14F-4D97-AF65-F5344CB8AC3E}">
        <p14:creationId xmlns:p14="http://schemas.microsoft.com/office/powerpoint/2010/main" val="262432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 Visualize</a:t>
            </a:r>
            <a:endParaRPr lang="en-US" dirty="0"/>
          </a:p>
        </p:txBody>
      </p:sp>
      <p:sp>
        <p:nvSpPr>
          <p:cNvPr id="3" name="Content Placeholder 2"/>
          <p:cNvSpPr>
            <a:spLocks noGrp="1"/>
          </p:cNvSpPr>
          <p:nvPr>
            <p:ph idx="1"/>
          </p:nvPr>
        </p:nvSpPr>
        <p:spPr/>
        <p:txBody>
          <a:bodyPr/>
          <a:lstStyle/>
          <a:p>
            <a:r>
              <a:rPr lang="en-US" dirty="0" smtClean="0"/>
              <a:t>Create different images for each text structure</a:t>
            </a:r>
          </a:p>
          <a:p>
            <a:pPr lvl="1"/>
            <a:r>
              <a:rPr lang="en-US" dirty="0" smtClean="0"/>
              <a:t>Description</a:t>
            </a:r>
          </a:p>
          <a:p>
            <a:pPr lvl="1"/>
            <a:r>
              <a:rPr lang="en-US" dirty="0" smtClean="0"/>
              <a:t>Sequence</a:t>
            </a:r>
          </a:p>
          <a:p>
            <a:pPr lvl="1"/>
            <a:r>
              <a:rPr lang="en-US" dirty="0" smtClean="0"/>
              <a:t>Compare &amp; contrast</a:t>
            </a:r>
          </a:p>
          <a:p>
            <a:pPr lvl="1"/>
            <a:r>
              <a:rPr lang="en-US" dirty="0" smtClean="0"/>
              <a:t>Cause &amp; effect </a:t>
            </a:r>
          </a:p>
          <a:p>
            <a:pPr lvl="1"/>
            <a:r>
              <a:rPr lang="en-US" dirty="0" smtClean="0"/>
              <a:t>Problem &amp; solution</a:t>
            </a:r>
          </a:p>
          <a:p>
            <a:r>
              <a:rPr lang="en-US" dirty="0" smtClean="0"/>
              <a:t>Technical texts usually include figures and tables</a:t>
            </a:r>
          </a:p>
          <a:p>
            <a:pPr lvl="1"/>
            <a:r>
              <a:rPr lang="en-US" dirty="0" smtClean="0"/>
              <a:t>Process: how a system works?</a:t>
            </a:r>
          </a:p>
          <a:p>
            <a:pPr lvl="1"/>
            <a:r>
              <a:rPr lang="en-US" dirty="0" smtClean="0"/>
              <a:t>Charts: relationship and trend in data</a:t>
            </a:r>
            <a:endParaRPr lang="en-US" dirty="0"/>
          </a:p>
        </p:txBody>
      </p:sp>
    </p:spTree>
    <p:extLst>
      <p:ext uri="{BB962C8B-B14F-4D97-AF65-F5344CB8AC3E}">
        <p14:creationId xmlns:p14="http://schemas.microsoft.com/office/powerpoint/2010/main" val="294913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out - synthesize</a:t>
            </a:r>
            <a:endParaRPr lang="en-US" dirty="0"/>
          </a:p>
        </p:txBody>
      </p:sp>
      <p:sp>
        <p:nvSpPr>
          <p:cNvPr id="3" name="Content Placeholder 2"/>
          <p:cNvSpPr>
            <a:spLocks noGrp="1"/>
          </p:cNvSpPr>
          <p:nvPr>
            <p:ph idx="1"/>
          </p:nvPr>
        </p:nvSpPr>
        <p:spPr/>
        <p:txBody>
          <a:bodyPr/>
          <a:lstStyle/>
          <a:p>
            <a:r>
              <a:rPr lang="en-US" dirty="0"/>
              <a:t>When readers synthesize, they merge the information from the text with their thinking</a:t>
            </a:r>
          </a:p>
          <a:p>
            <a:pPr>
              <a:lnSpc>
                <a:spcPct val="100000"/>
              </a:lnSpc>
            </a:pPr>
            <a:r>
              <a:rPr lang="en-US" dirty="0" smtClean="0"/>
              <a:t>Ask yourself:</a:t>
            </a:r>
          </a:p>
          <a:p>
            <a:pPr lvl="1">
              <a:lnSpc>
                <a:spcPct val="100000"/>
              </a:lnSpc>
            </a:pPr>
            <a:r>
              <a:rPr lang="en-US" dirty="0"/>
              <a:t>What does it all mean</a:t>
            </a:r>
            <a:r>
              <a:rPr lang="en-US" dirty="0" smtClean="0"/>
              <a:t>? (</a:t>
            </a:r>
            <a:r>
              <a:rPr lang="en-US" dirty="0"/>
              <a:t>Seeing the big </a:t>
            </a:r>
            <a:r>
              <a:rPr lang="en-US" dirty="0" smtClean="0"/>
              <a:t>picture)</a:t>
            </a:r>
            <a:endParaRPr lang="en-US" dirty="0"/>
          </a:p>
          <a:p>
            <a:pPr lvl="1">
              <a:lnSpc>
                <a:spcPct val="100000"/>
              </a:lnSpc>
            </a:pPr>
            <a:r>
              <a:rPr lang="en-US" dirty="0"/>
              <a:t>What’s the big idea?</a:t>
            </a:r>
          </a:p>
          <a:p>
            <a:pPr lvl="1">
              <a:lnSpc>
                <a:spcPct val="100000"/>
              </a:lnSpc>
            </a:pPr>
            <a:r>
              <a:rPr lang="en-US" dirty="0"/>
              <a:t>Are there questions still left unanswered?</a:t>
            </a:r>
          </a:p>
          <a:p>
            <a:pPr lvl="1">
              <a:lnSpc>
                <a:spcPct val="100000"/>
              </a:lnSpc>
            </a:pPr>
            <a:r>
              <a:rPr lang="en-US" dirty="0"/>
              <a:t>What are the lessons I should learn?</a:t>
            </a:r>
          </a:p>
          <a:p>
            <a:pPr lvl="1">
              <a:lnSpc>
                <a:spcPct val="100000"/>
              </a:lnSpc>
            </a:pPr>
            <a:r>
              <a:rPr lang="en-US" dirty="0"/>
              <a:t>What do I think about this text</a:t>
            </a:r>
            <a:r>
              <a:rPr lang="en-US" dirty="0" smtClean="0"/>
              <a:t>?</a:t>
            </a:r>
            <a:endParaRPr lang="en-US" dirty="0"/>
          </a:p>
        </p:txBody>
      </p:sp>
    </p:spTree>
    <p:extLst>
      <p:ext uri="{BB962C8B-B14F-4D97-AF65-F5344CB8AC3E}">
        <p14:creationId xmlns:p14="http://schemas.microsoft.com/office/powerpoint/2010/main" val="4012021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synthesize?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Take individual pieces of information and combine them with our background knowledge</a:t>
            </a:r>
          </a:p>
          <a:p>
            <a:r>
              <a:rPr lang="en-US" dirty="0"/>
              <a:t>Form a new picture or ideas from the pieces of information</a:t>
            </a:r>
          </a:p>
          <a:p>
            <a:r>
              <a:rPr lang="en-US" dirty="0"/>
              <a:t>Create an original idea</a:t>
            </a:r>
          </a:p>
          <a:p>
            <a:r>
              <a:rPr lang="en-US" dirty="0"/>
              <a:t>See a new perspective</a:t>
            </a:r>
          </a:p>
          <a:p>
            <a:r>
              <a:rPr lang="en-US" dirty="0"/>
              <a:t>Combine the strategies of making connections, visualizing, questioning, inferring, and summarizing</a:t>
            </a:r>
          </a:p>
          <a:p>
            <a:r>
              <a:rPr lang="en-US" dirty="0"/>
              <a:t>Ask ourselves, “How has our thinking changed from reading the text?</a:t>
            </a:r>
            <a:r>
              <a:rPr lang="en-US" dirty="0" smtClean="0"/>
              <a:t>”</a:t>
            </a:r>
            <a:endParaRPr lang="en-US" dirty="0"/>
          </a:p>
        </p:txBody>
      </p:sp>
    </p:spTree>
    <p:extLst>
      <p:ext uri="{BB962C8B-B14F-4D97-AF65-F5344CB8AC3E}">
        <p14:creationId xmlns:p14="http://schemas.microsoft.com/office/powerpoint/2010/main" val="3541446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a:lnSpc>
                <a:spcPct val="100000"/>
              </a:lnSpc>
            </a:pPr>
            <a:r>
              <a:rPr lang="en-US" dirty="0" smtClean="0"/>
              <a:t>Apply the six active reading strategies in reading</a:t>
            </a:r>
          </a:p>
          <a:p>
            <a:pPr lvl="1">
              <a:lnSpc>
                <a:spcPct val="100000"/>
              </a:lnSpc>
            </a:pPr>
            <a:r>
              <a:rPr lang="en-US" dirty="0" smtClean="0"/>
              <a:t>the </a:t>
            </a:r>
            <a:r>
              <a:rPr lang="en-US" dirty="0"/>
              <a:t>paper 2-Privacy Leakage in Personalized Mobile In-App </a:t>
            </a:r>
            <a:r>
              <a:rPr lang="en-US" dirty="0" smtClean="0"/>
              <a:t>Ads.pdf</a:t>
            </a:r>
          </a:p>
          <a:p>
            <a:pPr lvl="1">
              <a:lnSpc>
                <a:spcPct val="100000"/>
              </a:lnSpc>
            </a:pPr>
            <a:r>
              <a:rPr lang="en-US" dirty="0" smtClean="0"/>
              <a:t>the </a:t>
            </a:r>
            <a:r>
              <a:rPr lang="en-US" dirty="0"/>
              <a:t>blog 3-Phoney Android security apps in Google Play Store found distributing </a:t>
            </a:r>
            <a:r>
              <a:rPr lang="en-US" dirty="0" smtClean="0"/>
              <a:t>malware.docx</a:t>
            </a:r>
          </a:p>
          <a:p>
            <a:pPr>
              <a:lnSpc>
                <a:spcPct val="100000"/>
              </a:lnSpc>
            </a:pPr>
            <a:endParaRPr lang="en-US" dirty="0"/>
          </a:p>
        </p:txBody>
      </p:sp>
    </p:spTree>
    <p:extLst>
      <p:ext uri="{BB962C8B-B14F-4D97-AF65-F5344CB8AC3E}">
        <p14:creationId xmlns:p14="http://schemas.microsoft.com/office/powerpoint/2010/main" val="411985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r>
              <a:rPr lang="en-US" sz="2400" dirty="0" smtClean="0"/>
              <a:t>Academic learning center:</a:t>
            </a:r>
            <a:br>
              <a:rPr lang="en-US" sz="2400" dirty="0" smtClean="0"/>
            </a:br>
            <a:r>
              <a:rPr lang="en-US" sz="2400" dirty="0" smtClean="0">
                <a:hlinkClick r:id="rId2"/>
              </a:rPr>
              <a:t>http</a:t>
            </a:r>
            <a:r>
              <a:rPr lang="en-US" sz="2400" dirty="0">
                <a:hlinkClick r:id="rId2"/>
              </a:rPr>
              <a:t>://umanitoba.ca/student/academiclearning</a:t>
            </a:r>
            <a:r>
              <a:rPr lang="en-US" sz="2400" dirty="0" smtClean="0">
                <a:hlinkClick r:id="rId2"/>
              </a:rPr>
              <a:t>/</a:t>
            </a:r>
            <a:r>
              <a:rPr lang="en-US" sz="2400" dirty="0" smtClean="0"/>
              <a:t> </a:t>
            </a:r>
          </a:p>
          <a:p>
            <a:r>
              <a:rPr lang="en-US" sz="2400" dirty="0" smtClean="0"/>
              <a:t>How to read </a:t>
            </a:r>
            <a:r>
              <a:rPr lang="en-US" sz="2400" dirty="0"/>
              <a:t>your textbook:</a:t>
            </a:r>
            <a:br>
              <a:rPr lang="en-US" sz="2400" dirty="0"/>
            </a:br>
            <a:r>
              <a:rPr lang="en-US" sz="2400" dirty="0">
                <a:hlinkClick r:id="rId3"/>
              </a:rPr>
              <a:t>http://</a:t>
            </a:r>
            <a:r>
              <a:rPr lang="en-US" sz="2400" dirty="0" smtClean="0">
                <a:hlinkClick r:id="rId3"/>
              </a:rPr>
              <a:t>www.upb.pitt.edu/uploadedFiles/SQR3.pdf</a:t>
            </a:r>
            <a:r>
              <a:rPr lang="en-US" sz="2400" dirty="0" smtClean="0"/>
              <a:t> </a:t>
            </a:r>
            <a:endParaRPr lang="en-US" sz="2400" dirty="0"/>
          </a:p>
          <a:p>
            <a:r>
              <a:rPr lang="en-US" sz="2400" dirty="0" smtClean="0"/>
              <a:t>Reading strategies:</a:t>
            </a:r>
            <a:br>
              <a:rPr lang="en-US" sz="2400" dirty="0" smtClean="0"/>
            </a:br>
            <a:r>
              <a:rPr lang="en-US" sz="2400" dirty="0" smtClean="0">
                <a:hlinkClick r:id="rId4"/>
              </a:rPr>
              <a:t>http</a:t>
            </a:r>
            <a:r>
              <a:rPr lang="en-US" sz="2400" dirty="0">
                <a:hlinkClick r:id="rId4"/>
              </a:rPr>
              <a:t>://slideplayer.com/slide/8597462</a:t>
            </a:r>
            <a:r>
              <a:rPr lang="en-US" sz="2400" dirty="0" smtClean="0">
                <a:hlinkClick r:id="rId4"/>
              </a:rPr>
              <a:t>/</a:t>
            </a:r>
            <a:r>
              <a:rPr lang="en-US" sz="2400" dirty="0" smtClean="0"/>
              <a:t> </a:t>
            </a:r>
            <a:endParaRPr lang="en-US" sz="2400" dirty="0"/>
          </a:p>
        </p:txBody>
      </p:sp>
    </p:spTree>
    <p:extLst>
      <p:ext uri="{BB962C8B-B14F-4D97-AF65-F5344CB8AC3E}">
        <p14:creationId xmlns:p14="http://schemas.microsoft.com/office/powerpoint/2010/main" val="2176011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SQ3R Reading Strategy</a:t>
            </a:r>
            <a:endParaRPr lang="en-US" dirty="0"/>
          </a:p>
        </p:txBody>
      </p:sp>
      <p:sp>
        <p:nvSpPr>
          <p:cNvPr id="3" name="Content Placeholder 2"/>
          <p:cNvSpPr>
            <a:spLocks noGrp="1"/>
          </p:cNvSpPr>
          <p:nvPr>
            <p:ph idx="1"/>
          </p:nvPr>
        </p:nvSpPr>
        <p:spPr/>
        <p:txBody>
          <a:bodyPr>
            <a:normAutofit/>
          </a:bodyPr>
          <a:lstStyle/>
          <a:p>
            <a:r>
              <a:rPr lang="en-US" dirty="0" smtClean="0"/>
              <a:t>SQ3R is a reading strategy designed to help students improve their comprehension (understanding), memory, and efficiency in reading textbook material</a:t>
            </a:r>
          </a:p>
          <a:p>
            <a:pPr lvl="1"/>
            <a:r>
              <a:rPr lang="en-US" dirty="0" smtClean="0">
                <a:solidFill>
                  <a:srgbClr val="FF0000"/>
                </a:solidFill>
              </a:rPr>
              <a:t>S</a:t>
            </a:r>
            <a:r>
              <a:rPr lang="en-US" dirty="0" smtClean="0"/>
              <a:t>urvey</a:t>
            </a:r>
          </a:p>
          <a:p>
            <a:pPr lvl="1"/>
            <a:r>
              <a:rPr lang="en-US" dirty="0" smtClean="0">
                <a:solidFill>
                  <a:srgbClr val="FF0000"/>
                </a:solidFill>
              </a:rPr>
              <a:t>Q</a:t>
            </a:r>
            <a:r>
              <a:rPr lang="en-US" dirty="0" smtClean="0"/>
              <a:t>uestion</a:t>
            </a:r>
          </a:p>
          <a:p>
            <a:pPr lvl="1"/>
            <a:r>
              <a:rPr lang="en-US" dirty="0" smtClean="0">
                <a:solidFill>
                  <a:srgbClr val="FF0000"/>
                </a:solidFill>
              </a:rPr>
              <a:t>R</a:t>
            </a:r>
            <a:r>
              <a:rPr lang="en-US" dirty="0" smtClean="0"/>
              <a:t>ead</a:t>
            </a:r>
          </a:p>
          <a:p>
            <a:pPr lvl="1"/>
            <a:r>
              <a:rPr lang="en-US" dirty="0" smtClean="0">
                <a:solidFill>
                  <a:srgbClr val="FF0000"/>
                </a:solidFill>
              </a:rPr>
              <a:t>R</a:t>
            </a:r>
            <a:r>
              <a:rPr lang="en-US" dirty="0" smtClean="0"/>
              <a:t>ecall</a:t>
            </a:r>
          </a:p>
          <a:p>
            <a:pPr lvl="1"/>
            <a:r>
              <a:rPr lang="en-US" dirty="0" smtClean="0">
                <a:solidFill>
                  <a:srgbClr val="FF0000"/>
                </a:solidFill>
              </a:rPr>
              <a:t>R</a:t>
            </a:r>
            <a:r>
              <a:rPr lang="en-US" dirty="0" smtClean="0"/>
              <a:t>eview</a:t>
            </a:r>
            <a:endParaRPr lang="en-US" dirty="0"/>
          </a:p>
        </p:txBody>
      </p:sp>
    </p:spTree>
    <p:extLst>
      <p:ext uri="{BB962C8B-B14F-4D97-AF65-F5344CB8AC3E}">
        <p14:creationId xmlns:p14="http://schemas.microsoft.com/office/powerpoint/2010/main" val="405271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Survey</a:t>
            </a:r>
            <a:endParaRPr lang="en-US" dirty="0"/>
          </a:p>
        </p:txBody>
      </p:sp>
      <p:sp>
        <p:nvSpPr>
          <p:cNvPr id="3" name="Content Placeholder 2"/>
          <p:cNvSpPr>
            <a:spLocks noGrp="1"/>
          </p:cNvSpPr>
          <p:nvPr>
            <p:ph idx="1"/>
          </p:nvPr>
        </p:nvSpPr>
        <p:spPr/>
        <p:txBody>
          <a:bodyPr/>
          <a:lstStyle/>
          <a:p>
            <a:r>
              <a:rPr lang="en-US" dirty="0" smtClean="0"/>
              <a:t>Survey means flip through the text with the purpose of getting a general idea about what the text is about</a:t>
            </a:r>
          </a:p>
          <a:p>
            <a:r>
              <a:rPr lang="en-US" dirty="0" smtClean="0"/>
              <a:t>Skim the text </a:t>
            </a:r>
          </a:p>
          <a:p>
            <a:pPr lvl="1"/>
            <a:r>
              <a:rPr lang="en-US" dirty="0" smtClean="0"/>
              <a:t>Title, headings, sub-headings</a:t>
            </a:r>
          </a:p>
          <a:p>
            <a:pPr lvl="1"/>
            <a:r>
              <a:rPr lang="en-US" dirty="0" smtClean="0"/>
              <a:t>Introduction and conclusion</a:t>
            </a:r>
          </a:p>
          <a:p>
            <a:pPr lvl="1"/>
            <a:r>
              <a:rPr lang="en-US" dirty="0" smtClean="0"/>
              <a:t>Topic sentences</a:t>
            </a:r>
          </a:p>
          <a:p>
            <a:pPr lvl="1"/>
            <a:r>
              <a:rPr lang="en-US" dirty="0" smtClean="0"/>
              <a:t>Pictures, diagrams, graphs, tables, figures …</a:t>
            </a:r>
          </a:p>
          <a:p>
            <a:pPr lvl="1"/>
            <a:r>
              <a:rPr lang="en-US" dirty="0" smtClean="0"/>
              <a:t>Words or ideas in </a:t>
            </a:r>
            <a:r>
              <a:rPr lang="en-US" b="1" dirty="0" smtClean="0"/>
              <a:t>bold</a:t>
            </a:r>
            <a:r>
              <a:rPr lang="en-US" dirty="0" smtClean="0"/>
              <a:t> or in </a:t>
            </a:r>
            <a:r>
              <a:rPr lang="en-US" i="1" dirty="0" smtClean="0"/>
              <a:t>italics</a:t>
            </a:r>
          </a:p>
          <a:p>
            <a:pPr lvl="1"/>
            <a:endParaRPr lang="en-US" dirty="0"/>
          </a:p>
        </p:txBody>
      </p:sp>
    </p:spTree>
    <p:extLst>
      <p:ext uri="{BB962C8B-B14F-4D97-AF65-F5344CB8AC3E}">
        <p14:creationId xmlns:p14="http://schemas.microsoft.com/office/powerpoint/2010/main" val="316413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Question</a:t>
            </a:r>
            <a:endParaRPr lang="en-US" dirty="0"/>
          </a:p>
        </p:txBody>
      </p:sp>
      <p:sp>
        <p:nvSpPr>
          <p:cNvPr id="3" name="Content Placeholder 2"/>
          <p:cNvSpPr>
            <a:spLocks noGrp="1"/>
          </p:cNvSpPr>
          <p:nvPr>
            <p:ph idx="1"/>
          </p:nvPr>
        </p:nvSpPr>
        <p:spPr/>
        <p:txBody>
          <a:bodyPr/>
          <a:lstStyle/>
          <a:p>
            <a:r>
              <a:rPr lang="en-US" dirty="0" smtClean="0"/>
              <a:t>Using the information you gathered at the survey stage, prepare some questions about what you want to / need to learn in the reading task</a:t>
            </a:r>
          </a:p>
          <a:p>
            <a:r>
              <a:rPr lang="en-US" dirty="0" smtClean="0"/>
              <a:t>You can do this by:</a:t>
            </a:r>
          </a:p>
          <a:p>
            <a:pPr lvl="1"/>
            <a:r>
              <a:rPr lang="en-US" dirty="0" smtClean="0"/>
              <a:t>Turning a heading into a question</a:t>
            </a:r>
          </a:p>
          <a:p>
            <a:pPr lvl="1"/>
            <a:r>
              <a:rPr lang="en-US" dirty="0" smtClean="0"/>
              <a:t>Turning boldface and italicized words into a question</a:t>
            </a:r>
          </a:p>
          <a:p>
            <a:pPr lvl="1"/>
            <a:r>
              <a:rPr lang="en-US" dirty="0" smtClean="0"/>
              <a:t>Making your own questions based on your own interest in the topic</a:t>
            </a:r>
            <a:endParaRPr lang="en-US" dirty="0"/>
          </a:p>
        </p:txBody>
      </p:sp>
    </p:spTree>
    <p:extLst>
      <p:ext uri="{BB962C8B-B14F-4D97-AF65-F5344CB8AC3E}">
        <p14:creationId xmlns:p14="http://schemas.microsoft.com/office/powerpoint/2010/main" val="158512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questions</a:t>
            </a:r>
            <a:endParaRPr lang="en-US" dirty="0"/>
          </a:p>
        </p:txBody>
      </p:sp>
      <p:sp>
        <p:nvSpPr>
          <p:cNvPr id="3" name="Content Placeholder 2"/>
          <p:cNvSpPr>
            <a:spLocks noGrp="1"/>
          </p:cNvSpPr>
          <p:nvPr>
            <p:ph idx="1"/>
          </p:nvPr>
        </p:nvSpPr>
        <p:spPr/>
        <p:txBody>
          <a:bodyPr/>
          <a:lstStyle/>
          <a:p>
            <a:r>
              <a:rPr lang="en-US" dirty="0" smtClean="0"/>
              <a:t>“Why is this concept or idea important?”</a:t>
            </a:r>
          </a:p>
          <a:p>
            <a:r>
              <a:rPr lang="en-US" dirty="0" smtClean="0"/>
              <a:t>“How does this idea relate to ideas in earlier sections / other text?”</a:t>
            </a:r>
          </a:p>
          <a:p>
            <a:r>
              <a:rPr lang="en-US" dirty="0" smtClean="0"/>
              <a:t>“Why do they use this word so often in the chapter?”</a:t>
            </a:r>
          </a:p>
          <a:p>
            <a:r>
              <a:rPr lang="en-US" dirty="0" smtClean="0"/>
              <a:t>“How is this idea related to what we talked about in class?”</a:t>
            </a:r>
          </a:p>
          <a:p>
            <a:r>
              <a:rPr lang="en-US" dirty="0" smtClean="0"/>
              <a:t>“I learned about this idea before. How is this information different?”</a:t>
            </a:r>
          </a:p>
        </p:txBody>
      </p:sp>
    </p:spTree>
    <p:extLst>
      <p:ext uri="{BB962C8B-B14F-4D97-AF65-F5344CB8AC3E}">
        <p14:creationId xmlns:p14="http://schemas.microsoft.com/office/powerpoint/2010/main" val="364323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question?</a:t>
            </a:r>
            <a:endParaRPr lang="en-US" dirty="0"/>
          </a:p>
        </p:txBody>
      </p:sp>
      <p:sp>
        <p:nvSpPr>
          <p:cNvPr id="3" name="Content Placeholder 2"/>
          <p:cNvSpPr>
            <a:spLocks noGrp="1"/>
          </p:cNvSpPr>
          <p:nvPr>
            <p:ph idx="1"/>
          </p:nvPr>
        </p:nvSpPr>
        <p:spPr/>
        <p:txBody>
          <a:bodyPr/>
          <a:lstStyle/>
          <a:p>
            <a:r>
              <a:rPr lang="en-US" dirty="0" smtClean="0"/>
              <a:t>It is important to formulate questions </a:t>
            </a:r>
            <a:r>
              <a:rPr lang="en-US" i="1" dirty="0" smtClean="0"/>
              <a:t>before</a:t>
            </a:r>
            <a:r>
              <a:rPr lang="en-US" dirty="0" smtClean="0"/>
              <a:t> reading</a:t>
            </a:r>
          </a:p>
          <a:p>
            <a:pPr lvl="1"/>
            <a:r>
              <a:rPr lang="en-US" dirty="0" smtClean="0"/>
              <a:t>Keep you alert and involved in the reading</a:t>
            </a:r>
          </a:p>
          <a:p>
            <a:pPr lvl="1"/>
            <a:r>
              <a:rPr lang="en-US" dirty="0" smtClean="0"/>
              <a:t>Help you remember what you read by linking it to what you already know or linking it to what you have learned in lecture</a:t>
            </a:r>
            <a:endParaRPr lang="en-US" dirty="0"/>
          </a:p>
        </p:txBody>
      </p:sp>
    </p:spTree>
    <p:extLst>
      <p:ext uri="{BB962C8B-B14F-4D97-AF65-F5344CB8AC3E}">
        <p14:creationId xmlns:p14="http://schemas.microsoft.com/office/powerpoint/2010/main" val="142661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Read</a:t>
            </a:r>
            <a:endParaRPr lang="en-US" dirty="0"/>
          </a:p>
        </p:txBody>
      </p:sp>
      <p:sp>
        <p:nvSpPr>
          <p:cNvPr id="3" name="Content Placeholder 2"/>
          <p:cNvSpPr>
            <a:spLocks noGrp="1"/>
          </p:cNvSpPr>
          <p:nvPr>
            <p:ph idx="1"/>
          </p:nvPr>
        </p:nvSpPr>
        <p:spPr/>
        <p:txBody>
          <a:bodyPr/>
          <a:lstStyle/>
          <a:p>
            <a:r>
              <a:rPr lang="en-US" dirty="0" smtClean="0"/>
              <a:t>Read the text </a:t>
            </a:r>
            <a:r>
              <a:rPr lang="en-US" dirty="0" smtClean="0">
                <a:solidFill>
                  <a:srgbClr val="FF0000"/>
                </a:solidFill>
              </a:rPr>
              <a:t>actively</a:t>
            </a:r>
            <a:r>
              <a:rPr lang="en-US" dirty="0" smtClean="0"/>
              <a:t>.</a:t>
            </a:r>
          </a:p>
          <a:p>
            <a:pPr lvl="1"/>
            <a:r>
              <a:rPr lang="en-US" dirty="0" smtClean="0"/>
              <a:t>Underline or highlight key ideas</a:t>
            </a:r>
          </a:p>
          <a:p>
            <a:pPr lvl="1"/>
            <a:r>
              <a:rPr lang="en-US" dirty="0" smtClean="0"/>
              <a:t>Jot down notes, questions, comments, or symbols in the margins</a:t>
            </a:r>
          </a:p>
          <a:p>
            <a:pPr lvl="1"/>
            <a:r>
              <a:rPr lang="en-US" dirty="0" smtClean="0"/>
              <a:t>Try to answer your questions</a:t>
            </a:r>
          </a:p>
          <a:p>
            <a:pPr lvl="1"/>
            <a:r>
              <a:rPr lang="en-US" dirty="0" smtClean="0"/>
              <a:t>Notice and note down information that is directly related to other material in lectures</a:t>
            </a:r>
          </a:p>
          <a:p>
            <a:r>
              <a:rPr lang="en-US" sz="2000" i="1" dirty="0" smtClean="0"/>
              <a:t>(more about active reading in the next section)</a:t>
            </a:r>
          </a:p>
        </p:txBody>
      </p:sp>
      <p:sp>
        <p:nvSpPr>
          <p:cNvPr id="4" name="Rectangle 3"/>
          <p:cNvSpPr/>
          <p:nvPr/>
        </p:nvSpPr>
        <p:spPr>
          <a:xfrm>
            <a:off x="4657193" y="5230821"/>
            <a:ext cx="4074293" cy="13858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2000" dirty="0" smtClean="0"/>
              <a:t>You will be more likely to remember the information if you write your notes in your own words rather than copying them from the textbook.</a:t>
            </a:r>
            <a:endParaRPr lang="en-US" sz="2000" dirty="0"/>
          </a:p>
        </p:txBody>
      </p:sp>
    </p:spTree>
    <p:extLst>
      <p:ext uri="{BB962C8B-B14F-4D97-AF65-F5344CB8AC3E}">
        <p14:creationId xmlns:p14="http://schemas.microsoft.com/office/powerpoint/2010/main" val="389544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Recite</a:t>
            </a:r>
            <a:endParaRPr lang="en-US" dirty="0"/>
          </a:p>
        </p:txBody>
      </p:sp>
      <p:sp>
        <p:nvSpPr>
          <p:cNvPr id="3" name="Content Placeholder 2"/>
          <p:cNvSpPr>
            <a:spLocks noGrp="1"/>
          </p:cNvSpPr>
          <p:nvPr>
            <p:ph idx="1"/>
          </p:nvPr>
        </p:nvSpPr>
        <p:spPr/>
        <p:txBody>
          <a:bodyPr>
            <a:normAutofit lnSpcReduction="10000"/>
          </a:bodyPr>
          <a:lstStyle/>
          <a:p>
            <a:r>
              <a:rPr lang="en-US" dirty="0" smtClean="0"/>
              <a:t>After you have completed a section of reading, close your text and put away your notes for a moment.</a:t>
            </a:r>
          </a:p>
          <a:p>
            <a:r>
              <a:rPr lang="en-US" dirty="0" smtClean="0"/>
              <a:t>Tell the following in your own words:</a:t>
            </a:r>
          </a:p>
          <a:p>
            <a:pPr lvl="1"/>
            <a:r>
              <a:rPr lang="en-US" dirty="0" smtClean="0"/>
              <a:t>The purpose of the reading</a:t>
            </a:r>
          </a:p>
          <a:p>
            <a:pPr lvl="1"/>
            <a:r>
              <a:rPr lang="en-US" dirty="0" smtClean="0"/>
              <a:t>The main ideas</a:t>
            </a:r>
          </a:p>
          <a:p>
            <a:pPr lvl="1"/>
            <a:r>
              <a:rPr lang="en-US" dirty="0" smtClean="0"/>
              <a:t>The key terms</a:t>
            </a:r>
          </a:p>
          <a:p>
            <a:pPr lvl="1"/>
            <a:r>
              <a:rPr lang="en-US" dirty="0" smtClean="0"/>
              <a:t>The answers to your initial questions</a:t>
            </a:r>
          </a:p>
          <a:p>
            <a:r>
              <a:rPr lang="en-US" dirty="0" smtClean="0"/>
              <a:t>If you have difficulties, you may not be reading actively, or you may need help to understand the ideas</a:t>
            </a:r>
          </a:p>
          <a:p>
            <a:pPr lvl="1"/>
            <a:endParaRPr lang="en-US" dirty="0"/>
          </a:p>
        </p:txBody>
      </p:sp>
    </p:spTree>
    <p:extLst>
      <p:ext uri="{BB962C8B-B14F-4D97-AF65-F5344CB8AC3E}">
        <p14:creationId xmlns:p14="http://schemas.microsoft.com/office/powerpoint/2010/main" val="2543485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10423</TotalTime>
  <Words>1546</Words>
  <Application>Microsoft Office PowerPoint</Application>
  <PresentationFormat>On-screen Show (4:3)</PresentationFormat>
  <Paragraphs>184</Paragraphs>
  <Slides>29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Mangal</vt:lpstr>
      <vt:lpstr>Arial</vt:lpstr>
      <vt:lpstr>Calibri</vt:lpstr>
      <vt:lpstr>Courier New</vt:lpstr>
      <vt:lpstr>Tw Cen MT</vt:lpstr>
      <vt:lpstr>Tw Cen MT Condensed</vt:lpstr>
      <vt:lpstr>Wingdings</vt:lpstr>
      <vt:lpstr>Wingdings 3</vt:lpstr>
      <vt:lpstr>Integral</vt:lpstr>
      <vt:lpstr>Reading strategies</vt:lpstr>
      <vt:lpstr>Outline</vt:lpstr>
      <vt:lpstr>SQ3R Reading Strategy</vt:lpstr>
      <vt:lpstr>1. Survey</vt:lpstr>
      <vt:lpstr>2. Question</vt:lpstr>
      <vt:lpstr>Example questions</vt:lpstr>
      <vt:lpstr>Why question?</vt:lpstr>
      <vt:lpstr>3. Read</vt:lpstr>
      <vt:lpstr>4. Recite</vt:lpstr>
      <vt:lpstr>5. Review</vt:lpstr>
      <vt:lpstr>Exercise</vt:lpstr>
      <vt:lpstr>Active Reading Strategies</vt:lpstr>
      <vt:lpstr>Active Reading Strategies</vt:lpstr>
      <vt:lpstr>Connecting</vt:lpstr>
      <vt:lpstr>How do good readers make connections?</vt:lpstr>
      <vt:lpstr>PowerPoint Presentation</vt:lpstr>
      <vt:lpstr>Wondering – ask questions</vt:lpstr>
      <vt:lpstr>Asking questions</vt:lpstr>
      <vt:lpstr>PowerPoint Presentation</vt:lpstr>
      <vt:lpstr>Noticing – determine importance</vt:lpstr>
      <vt:lpstr>Why determine importance?</vt:lpstr>
      <vt:lpstr>Inferring and Predicting</vt:lpstr>
      <vt:lpstr>Inferring and Predicting</vt:lpstr>
      <vt:lpstr>Picture - Visualize</vt:lpstr>
      <vt:lpstr>Picture - Visualize</vt:lpstr>
      <vt:lpstr>Figure out - synthesize</vt:lpstr>
      <vt:lpstr>How to synthesize?</vt:lpstr>
      <vt:lpstr>Exercise</vt:lpstr>
      <vt:lpstr>Reference</vt:lpstr>
    </vt:vector>
  </TitlesOfParts>
  <Company>IPM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 scientific paper</dc:title>
  <dc:creator>Philip Lei</dc:creator>
  <cp:lastModifiedBy>LEI IAT SENG, PHILIP</cp:lastModifiedBy>
  <cp:revision>321</cp:revision>
  <cp:lastPrinted>2018-01-16T04:13:56Z</cp:lastPrinted>
  <dcterms:created xsi:type="dcterms:W3CDTF">2018-01-08T08:19:06Z</dcterms:created>
  <dcterms:modified xsi:type="dcterms:W3CDTF">2018-02-26T04:43:51Z</dcterms:modified>
</cp:coreProperties>
</file>