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9"/>
  </p:notesMasterIdLst>
  <p:handoutMasterIdLst>
    <p:handoutMasterId r:id="rId50"/>
  </p:handoutMasterIdLst>
  <p:sldIdLst>
    <p:sldId id="282" r:id="rId5"/>
    <p:sldId id="313" r:id="rId6"/>
    <p:sldId id="311" r:id="rId7"/>
    <p:sldId id="312" r:id="rId8"/>
    <p:sldId id="314" r:id="rId9"/>
    <p:sldId id="315" r:id="rId10"/>
    <p:sldId id="316" r:id="rId11"/>
    <p:sldId id="317" r:id="rId12"/>
    <p:sldId id="318" r:id="rId13"/>
    <p:sldId id="319" r:id="rId14"/>
    <p:sldId id="320" r:id="rId15"/>
    <p:sldId id="321" r:id="rId16"/>
    <p:sldId id="322" r:id="rId17"/>
    <p:sldId id="323" r:id="rId18"/>
    <p:sldId id="324" r:id="rId19"/>
    <p:sldId id="326" r:id="rId20"/>
    <p:sldId id="325" r:id="rId21"/>
    <p:sldId id="327" r:id="rId22"/>
    <p:sldId id="328" r:id="rId23"/>
    <p:sldId id="329" r:id="rId24"/>
    <p:sldId id="330" r:id="rId25"/>
    <p:sldId id="331"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3509" autoAdjust="0"/>
  </p:normalViewPr>
  <p:slideViewPr>
    <p:cSldViewPr snapToGrid="0">
      <p:cViewPr varScale="1">
        <p:scale>
          <a:sx n="40" d="100"/>
          <a:sy n="40" d="100"/>
        </p:scale>
        <p:origin x="1420" y="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2"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a:xfrm>
          <a:off x="380996" y="0"/>
          <a:ext cx="3337917" cy="2002750"/>
        </a:xfrm>
        <a:prstGeom prst="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rtl="0">
            <a:buNone/>
          </a:pPr>
          <a:r>
            <a:rPr lang="en-US" dirty="0">
              <a:solidFill>
                <a:sysClr val="window" lastClr="FFFFFF"/>
              </a:solidFill>
              <a:latin typeface="Calisto MT"/>
              <a:ea typeface="+mn-ea"/>
              <a:cs typeface="+mn-cs"/>
            </a:rPr>
            <a:t>Controls the </a:t>
          </a:r>
          <a:r>
            <a:rPr lang="en-US" dirty="0">
              <a:solidFill>
                <a:srgbClr val="FFFF00"/>
              </a:solidFill>
              <a:latin typeface="Calisto MT"/>
              <a:ea typeface="+mn-ea"/>
              <a:cs typeface="+mn-cs"/>
            </a:rPr>
            <a:t>operation</a:t>
          </a:r>
          <a:r>
            <a:rPr lang="en-US" dirty="0">
              <a:solidFill>
                <a:sysClr val="window" lastClr="FFFFFF"/>
              </a:solidFill>
              <a:latin typeface="Calisto MT"/>
              <a:ea typeface="+mn-ea"/>
              <a:cs typeface="+mn-cs"/>
            </a:rPr>
            <a:t> of the computer</a:t>
          </a:r>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a:xfrm>
          <a:off x="4800599" y="0"/>
          <a:ext cx="3337917" cy="2002750"/>
        </a:xfrm>
        <a:prstGeom prst="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rtl="0">
            <a:buNone/>
          </a:pPr>
          <a:r>
            <a:rPr lang="en-US" dirty="0">
              <a:solidFill>
                <a:sysClr val="window" lastClr="FFFFFF"/>
              </a:solidFill>
              <a:latin typeface="Calisto MT"/>
              <a:ea typeface="+mn-ea"/>
              <a:cs typeface="+mn-cs"/>
            </a:rPr>
            <a:t>Performs the </a:t>
          </a:r>
          <a:r>
            <a:rPr lang="en-US" dirty="0">
              <a:solidFill>
                <a:srgbClr val="FFFF00"/>
              </a:solidFill>
              <a:latin typeface="Calisto MT"/>
              <a:ea typeface="+mn-ea"/>
              <a:cs typeface="+mn-cs"/>
            </a:rPr>
            <a:t>data processing </a:t>
          </a:r>
          <a:r>
            <a:rPr lang="en-US" dirty="0">
              <a:solidFill>
                <a:sysClr val="window" lastClr="FFFFFF"/>
              </a:solidFill>
              <a:latin typeface="Calisto MT"/>
              <a:ea typeface="+mn-ea"/>
              <a:cs typeface="+mn-cs"/>
            </a:rPr>
            <a:t>functions</a:t>
          </a:r>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a:xfrm>
          <a:off x="2971787" y="2286003"/>
          <a:ext cx="3337917" cy="2002750"/>
        </a:xfrm>
        <a:prstGeom prst="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rtl="0">
            <a:buNone/>
          </a:pPr>
          <a:r>
            <a:rPr lang="en-US" dirty="0">
              <a:solidFill>
                <a:sysClr val="window" lastClr="FFFFFF"/>
              </a:solidFill>
              <a:latin typeface="Calisto MT"/>
              <a:ea typeface="+mn-ea"/>
              <a:cs typeface="+mn-cs"/>
            </a:rPr>
            <a:t>Referred to as the </a:t>
          </a:r>
          <a:r>
            <a:rPr lang="en-US" b="1" i="1" dirty="0">
              <a:solidFill>
                <a:srgbClr val="FFFF00"/>
              </a:solidFill>
              <a:latin typeface="Calisto MT"/>
              <a:ea typeface="+mn-ea"/>
              <a:cs typeface="+mn-cs"/>
            </a:rPr>
            <a:t>Central Processing Unit </a:t>
          </a:r>
          <a:r>
            <a:rPr lang="en-US" b="1" dirty="0">
              <a:solidFill>
                <a:srgbClr val="FFFF00"/>
              </a:solidFill>
              <a:latin typeface="Calisto MT"/>
              <a:ea typeface="+mn-ea"/>
              <a:cs typeface="+mn-cs"/>
            </a:rPr>
            <a:t>(CPU)</a:t>
          </a:r>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pt>
  </dgm:ptLst>
  <dgm:cxnLst>
    <dgm:cxn modelId="{4F2DEC1C-EAD3-0246-AA71-1695873C1CCA}" type="presOf" srcId="{E6ACA15B-D42E-E24B-B4D7-4D933CAD95F5}" destId="{C1868225-F9F8-5B4B-8DA1-9E5EAF33AFC1}" srcOrd="0" destOrd="0" presId="urn:microsoft.com/office/officeart/2005/8/layout/default#2"/>
    <dgm:cxn modelId="{C322C727-EDC1-5B42-81FC-BC9F2C2670D7}" srcId="{6606A2E3-1043-9D46-A25F-90ADF1BF5E20}" destId="{5F43A7C9-4D9F-D54F-82D7-4C7F6618EC72}" srcOrd="1" destOrd="0" parTransId="{F6B8B4DF-DEC1-DD46-9450-5F52CCBEB5FB}" sibTransId="{EB084FCC-6BD8-4F47-A104-FAE3DD568DEC}"/>
    <dgm:cxn modelId="{3AF7A72D-2387-6C47-A70F-E1F796B647E6}" type="presOf" srcId="{6606A2E3-1043-9D46-A25F-90ADF1BF5E20}" destId="{97CEFB03-0ACD-6E46-B3D3-4AF3F2AEFC9F}" srcOrd="0" destOrd="0" presId="urn:microsoft.com/office/officeart/2005/8/layout/default#2"/>
    <dgm:cxn modelId="{0A9F465B-BCE9-1D46-AC40-955CFFE641FA}" srcId="{6606A2E3-1043-9D46-A25F-90ADF1BF5E20}" destId="{211B828E-6174-D747-8D45-31F211622F30}" srcOrd="0" destOrd="0" parTransId="{D262110A-53C7-D04E-9899-94616493F444}" sibTransId="{D1D77116-E4EE-B248-98DC-CC50A1BF792F}"/>
    <dgm:cxn modelId="{69BCB76B-8763-F14E-A48D-2633EDA45A05}" type="presOf" srcId="{211B828E-6174-D747-8D45-31F211622F30}" destId="{421477D8-87FB-CB46-800C-AF5BE18708CF}" srcOrd="0" destOrd="0" presId="urn:microsoft.com/office/officeart/2005/8/layout/default#2"/>
    <dgm:cxn modelId="{A238136E-AFC0-C74C-A145-A1CBF5648E86}" type="presOf" srcId="{5F43A7C9-4D9F-D54F-82D7-4C7F6618EC72}" destId="{FB16DC6B-9AEC-7E4A-825E-4890CE4FF49B}" srcOrd="0" destOrd="0" presId="urn:microsoft.com/office/officeart/2005/8/layout/default#2"/>
    <dgm:cxn modelId="{48C00C8E-9A5D-8A44-94D2-488E6370981A}" srcId="{6606A2E3-1043-9D46-A25F-90ADF1BF5E20}" destId="{E6ACA15B-D42E-E24B-B4D7-4D933CAD95F5}" srcOrd="2" destOrd="0" parTransId="{FD37EBE6-185D-CE4B-B255-F22213F2AC18}" sibTransId="{4FD171B1-434C-784F-938A-2595CC0C420D}"/>
    <dgm:cxn modelId="{1F5EE3DF-04A5-2946-ACA0-5C8520487C89}" type="presParOf" srcId="{97CEFB03-0ACD-6E46-B3D3-4AF3F2AEFC9F}" destId="{421477D8-87FB-CB46-800C-AF5BE18708CF}" srcOrd="0" destOrd="0" presId="urn:microsoft.com/office/officeart/2005/8/layout/default#2"/>
    <dgm:cxn modelId="{C801CDF4-1EFD-8D49-A1A6-B80D7E1EEC06}" type="presParOf" srcId="{97CEFB03-0ACD-6E46-B3D3-4AF3F2AEFC9F}" destId="{5B4C77BF-B560-244E-8C63-9174112AB3FD}" srcOrd="1" destOrd="0" presId="urn:microsoft.com/office/officeart/2005/8/layout/default#2"/>
    <dgm:cxn modelId="{774A2048-94F3-C946-8DA4-A5E8330A06C6}" type="presParOf" srcId="{97CEFB03-0ACD-6E46-B3D3-4AF3F2AEFC9F}" destId="{FB16DC6B-9AEC-7E4A-825E-4890CE4FF49B}" srcOrd="2" destOrd="0" presId="urn:microsoft.com/office/officeart/2005/8/layout/default#2"/>
    <dgm:cxn modelId="{C024FFD7-DF17-334A-BE37-C06E0ECA92F9}" type="presParOf" srcId="{97CEFB03-0ACD-6E46-B3D3-4AF3F2AEFC9F}" destId="{96322CF8-6DD8-0B44-8A58-209DFBCF5C01}" srcOrd="3" destOrd="0" presId="urn:microsoft.com/office/officeart/2005/8/layout/default#2"/>
    <dgm:cxn modelId="{753102E2-D019-8F4A-B59A-B537F9E63F1E}" type="presParOf" srcId="{97CEFB03-0ACD-6E46-B3D3-4AF3F2AEFC9F}" destId="{C1868225-F9F8-5B4B-8DA1-9E5EAF33AFC1}" srcOrd="4"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a:xfrm>
          <a:off x="1318260" y="149629"/>
          <a:ext cx="3095742" cy="3815540"/>
        </a:xfrm>
        <a:prstGeom prst="roundRect">
          <a:avLst>
            <a:gd name="adj" fmla="val 10000"/>
          </a:avLst>
        </a:prstGeom>
        <a:solidFill>
          <a:sysClr val="window" lastClr="FFFFFF"/>
        </a:solidFill>
        <a:ln w="28575">
          <a:solidFill>
            <a:srgbClr val="990000"/>
          </a:solidFill>
        </a:ln>
        <a:effectLst/>
      </dgm:spPr>
      <dgm:t>
        <a:bodyPr/>
        <a:lstStyle/>
        <a:p>
          <a:pPr rtl="0">
            <a:buNone/>
          </a:pPr>
          <a:r>
            <a:rPr lang="en-US" sz="3200" dirty="0">
              <a:solidFill>
                <a:sysClr val="windowText" lastClr="000000"/>
              </a:solidFill>
              <a:latin typeface="Calisto MT"/>
              <a:ea typeface="+mn-ea"/>
              <a:cs typeface="+mn-cs"/>
            </a:rPr>
            <a:t>Moves data between the computer and  external environments such as:</a:t>
          </a: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a:xfrm>
          <a:off x="5410556" y="2009"/>
          <a:ext cx="2491382" cy="1245691"/>
        </a:xfrm>
        <a:prstGeom prst="roundRect">
          <a:avLst>
            <a:gd name="adj" fmla="val 10000"/>
          </a:avLst>
        </a:prstGeom>
        <a:solidFill>
          <a:sysClr val="window" lastClr="FFFFFF"/>
        </a:solidFill>
        <a:ln w="28575">
          <a:solidFill>
            <a:srgbClr val="990000"/>
          </a:solidFill>
        </a:ln>
        <a:effectLst/>
      </dgm:spPr>
      <dgm:t>
        <a:bodyPr/>
        <a:lstStyle/>
        <a:p>
          <a:pPr rtl="0">
            <a:buNone/>
          </a:pPr>
          <a:r>
            <a:rPr lang="en-US" dirty="0">
              <a:solidFill>
                <a:sysClr val="windowText" lastClr="000000"/>
              </a:solidFill>
              <a:latin typeface="Calisto MT"/>
              <a:ea typeface="+mn-ea"/>
              <a:cs typeface="+mn-cs"/>
            </a:rPr>
            <a:t>Storage (e.g. hard drive)</a:t>
          </a:r>
        </a:p>
      </dgm:t>
    </dgm:pt>
    <dgm:pt modelId="{D597B50C-11BB-394D-B818-DA50C2C7943D}" type="parTrans" cxnId="{A69D36B7-6F1B-1E43-BF0D-63D7AA0F17BA}">
      <dgm:prSet/>
      <dgm:spPr>
        <a:xfrm rot="18289469">
          <a:off x="4039739" y="1313881"/>
          <a:ext cx="1745079" cy="54492"/>
        </a:xfrm>
        <a:custGeom>
          <a:avLst/>
          <a:gdLst/>
          <a:ahLst/>
          <a:cxnLst/>
          <a:rect l="0" t="0" r="0" b="0"/>
          <a:pathLst>
            <a:path>
              <a:moveTo>
                <a:pt x="0" y="27246"/>
              </a:moveTo>
              <a:lnTo>
                <a:pt x="1745079" y="27246"/>
              </a:lnTo>
            </a:path>
          </a:pathLst>
        </a:custGeom>
        <a:noFill/>
        <a:ln w="28575" cap="flat" cmpd="sng" algn="ctr">
          <a:solidFill>
            <a:srgbClr val="990000">
              <a:shade val="60000"/>
              <a:hueOff val="0"/>
              <a:satOff val="0"/>
              <a:lumOff val="0"/>
              <a:alphaOff val="0"/>
            </a:srgbClr>
          </a:solidFill>
          <a:prstDash val="solid"/>
        </a:ln>
        <a:effectLst/>
      </dgm:spPr>
      <dgm:t>
        <a:bodyPr/>
        <a:lstStyle/>
        <a:p>
          <a:pPr>
            <a:buNone/>
          </a:pPr>
          <a:endParaRPr lang="en-US" dirty="0">
            <a:solidFill>
              <a:sysClr val="windowText" lastClr="000000">
                <a:hueOff val="0"/>
                <a:satOff val="0"/>
                <a:lumOff val="0"/>
                <a:alphaOff val="0"/>
              </a:sysClr>
            </a:solidFill>
            <a:latin typeface="Calisto MT"/>
            <a:ea typeface="+mn-ea"/>
            <a:cs typeface="+mn-cs"/>
          </a:endParaRPr>
        </a:p>
      </dgm:t>
    </dgm:pt>
    <dgm:pt modelId="{ABFE6964-F7ED-9245-9D24-A747C1790289}" type="sibTrans" cxnId="{A69D36B7-6F1B-1E43-BF0D-63D7AA0F17BA}">
      <dgm:prSet/>
      <dgm:spPr/>
      <dgm:t>
        <a:bodyPr/>
        <a:lstStyle/>
        <a:p>
          <a:endParaRPr lang="en-US"/>
        </a:p>
      </dgm:t>
    </dgm:pt>
    <dgm:pt modelId="{4B479AE9-1E14-9B4B-B58C-2BE94915783B}">
      <dgm:prSet/>
      <dgm:spPr>
        <a:xfrm>
          <a:off x="5410556" y="1434554"/>
          <a:ext cx="2491382" cy="1245691"/>
        </a:xfrm>
        <a:prstGeom prst="roundRect">
          <a:avLst>
            <a:gd name="adj" fmla="val 10000"/>
          </a:avLst>
        </a:prstGeom>
        <a:solidFill>
          <a:sysClr val="window" lastClr="FFFFFF"/>
        </a:solidFill>
        <a:ln w="28575">
          <a:solidFill>
            <a:srgbClr val="990000"/>
          </a:solidFill>
        </a:ln>
        <a:effectLst/>
      </dgm:spPr>
      <dgm:t>
        <a:bodyPr/>
        <a:lstStyle/>
        <a:p>
          <a:pPr rtl="0">
            <a:buNone/>
          </a:pPr>
          <a:r>
            <a:rPr lang="en-US" dirty="0">
              <a:solidFill>
                <a:sysClr val="windowText" lastClr="000000"/>
              </a:solidFill>
              <a:latin typeface="Calisto MT"/>
              <a:ea typeface="+mn-ea"/>
              <a:cs typeface="+mn-cs"/>
            </a:rPr>
            <a:t>Communications Equipment</a:t>
          </a:r>
        </a:p>
      </dgm:t>
    </dgm:pt>
    <dgm:pt modelId="{9F53347B-0A37-9E47-8A36-A015DFA4688A}" type="parTrans" cxnId="{AB11E6F6-BAC8-AD43-B037-A4E36CB6552F}">
      <dgm:prSet/>
      <dgm:spPr>
        <a:xfrm>
          <a:off x="4414003" y="2030153"/>
          <a:ext cx="996553" cy="54492"/>
        </a:xfrm>
        <a:custGeom>
          <a:avLst/>
          <a:gdLst/>
          <a:ahLst/>
          <a:cxnLst/>
          <a:rect l="0" t="0" r="0" b="0"/>
          <a:pathLst>
            <a:path>
              <a:moveTo>
                <a:pt x="0" y="27246"/>
              </a:moveTo>
              <a:lnTo>
                <a:pt x="996553" y="27246"/>
              </a:lnTo>
            </a:path>
          </a:pathLst>
        </a:custGeom>
        <a:noFill/>
        <a:ln w="28575" cap="flat" cmpd="sng" algn="ctr">
          <a:solidFill>
            <a:srgbClr val="990000">
              <a:shade val="60000"/>
              <a:hueOff val="0"/>
              <a:satOff val="0"/>
              <a:lumOff val="0"/>
              <a:alphaOff val="0"/>
            </a:srgbClr>
          </a:solidFill>
          <a:prstDash val="solid"/>
        </a:ln>
        <a:effectLst/>
      </dgm:spPr>
      <dgm:t>
        <a:bodyPr/>
        <a:lstStyle/>
        <a:p>
          <a:pPr>
            <a:buNone/>
          </a:pPr>
          <a:endParaRPr lang="en-US" dirty="0">
            <a:solidFill>
              <a:sysClr val="windowText" lastClr="000000">
                <a:hueOff val="0"/>
                <a:satOff val="0"/>
                <a:lumOff val="0"/>
                <a:alphaOff val="0"/>
              </a:sysClr>
            </a:solidFill>
            <a:latin typeface="Calisto MT"/>
            <a:ea typeface="+mn-ea"/>
            <a:cs typeface="+mn-cs"/>
          </a:endParaRPr>
        </a:p>
      </dgm:t>
    </dgm:pt>
    <dgm:pt modelId="{1AD8A2FB-CD95-6442-9623-F46076432985}" type="sibTrans" cxnId="{AB11E6F6-BAC8-AD43-B037-A4E36CB6552F}">
      <dgm:prSet/>
      <dgm:spPr/>
      <dgm:t>
        <a:bodyPr/>
        <a:lstStyle/>
        <a:p>
          <a:endParaRPr lang="en-US"/>
        </a:p>
      </dgm:t>
    </dgm:pt>
    <dgm:pt modelId="{E00AFB1C-568F-9E45-BEB4-364298F15AA3}">
      <dgm:prSet/>
      <dgm:spPr>
        <a:xfrm>
          <a:off x="5410556" y="2867099"/>
          <a:ext cx="2491382" cy="1245691"/>
        </a:xfrm>
        <a:prstGeom prst="roundRect">
          <a:avLst>
            <a:gd name="adj" fmla="val 10000"/>
          </a:avLst>
        </a:prstGeom>
        <a:solidFill>
          <a:sysClr val="window" lastClr="FFFFFF"/>
        </a:solidFill>
        <a:ln w="28575">
          <a:solidFill>
            <a:srgbClr val="990000"/>
          </a:solidFill>
        </a:ln>
        <a:effectLst/>
      </dgm:spPr>
      <dgm:t>
        <a:bodyPr/>
        <a:lstStyle/>
        <a:p>
          <a:pPr rtl="0">
            <a:buNone/>
          </a:pPr>
          <a:r>
            <a:rPr lang="en-US" dirty="0">
              <a:solidFill>
                <a:sysClr val="windowText" lastClr="000000"/>
              </a:solidFill>
              <a:latin typeface="Calisto MT"/>
              <a:ea typeface="+mn-ea"/>
              <a:cs typeface="+mn-cs"/>
            </a:rPr>
            <a:t>Terminals</a:t>
          </a:r>
        </a:p>
      </dgm:t>
    </dgm:pt>
    <dgm:pt modelId="{B09460E4-89CE-EB46-9D27-B834E60B077C}" type="parTrans" cxnId="{0DDDE72D-5141-E248-9662-5548498B977E}">
      <dgm:prSet/>
      <dgm:spPr>
        <a:xfrm rot="3310531">
          <a:off x="4039739" y="2746426"/>
          <a:ext cx="1745079" cy="54492"/>
        </a:xfrm>
        <a:custGeom>
          <a:avLst/>
          <a:gdLst/>
          <a:ahLst/>
          <a:cxnLst/>
          <a:rect l="0" t="0" r="0" b="0"/>
          <a:pathLst>
            <a:path>
              <a:moveTo>
                <a:pt x="0" y="27246"/>
              </a:moveTo>
              <a:lnTo>
                <a:pt x="1745079" y="27246"/>
              </a:lnTo>
            </a:path>
          </a:pathLst>
        </a:custGeom>
        <a:noFill/>
        <a:ln w="28575" cap="flat" cmpd="sng" algn="ctr">
          <a:solidFill>
            <a:srgbClr val="990000">
              <a:shade val="60000"/>
              <a:hueOff val="0"/>
              <a:satOff val="0"/>
              <a:lumOff val="0"/>
              <a:alphaOff val="0"/>
            </a:srgbClr>
          </a:solidFill>
          <a:prstDash val="solid"/>
        </a:ln>
        <a:effectLst/>
      </dgm:spPr>
      <dgm:t>
        <a:bodyPr/>
        <a:lstStyle/>
        <a:p>
          <a:pPr>
            <a:buNone/>
          </a:pPr>
          <a:endParaRPr lang="en-US" dirty="0">
            <a:solidFill>
              <a:sysClr val="windowText" lastClr="000000">
                <a:hueOff val="0"/>
                <a:satOff val="0"/>
                <a:lumOff val="0"/>
                <a:alphaOff val="0"/>
              </a:sysClr>
            </a:solidFill>
            <a:latin typeface="Calisto MT"/>
            <a:ea typeface="+mn-ea"/>
            <a:cs typeface="+mn-cs"/>
          </a:endParaRPr>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pt>
    <dgm:pt modelId="{7DFDED8C-5B5E-3248-9C35-343FAC1D1ED5}" type="pres">
      <dgm:prSet presAssocID="{D597B50C-11BB-394D-B818-DA50C2C7943D}" presName="connTx" presStyleLbl="parChTrans1D2" presStyleIdx="0" presStyleCnt="3"/>
      <dgm:spPr/>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pt>
    <dgm:pt modelId="{EE4943FE-39BA-C44A-9739-E30FFB19C540}" type="pres">
      <dgm:prSet presAssocID="{9F53347B-0A37-9E47-8A36-A015DFA4688A}" presName="connTx" presStyleLbl="parChTrans1D2" presStyleIdx="1" presStyleCnt="3"/>
      <dgm:spPr/>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pt>
    <dgm:pt modelId="{8FB34180-4636-BB45-9DD3-07197FCC8D9A}" type="pres">
      <dgm:prSet presAssocID="{B09460E4-89CE-EB46-9D27-B834E60B077C}" presName="connTx" presStyleLbl="parChTrans1D2" presStyleIdx="2" presStyleCnt="3"/>
      <dgm:spPr/>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E8BCC0A-9B34-264C-8958-C0BCFC2BEBCD}" type="presOf" srcId="{4B479AE9-1E14-9B4B-B58C-2BE94915783B}" destId="{0A4B2E8D-11E8-0B43-B8E6-B0FC31F8806C}"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43899724-4203-2E4B-9E7D-435C1478A384}" type="presOf" srcId="{B09460E4-89CE-EB46-9D27-B834E60B077C}" destId="{8FB34180-4636-BB45-9DD3-07197FCC8D9A}" srcOrd="1"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89545939-D653-F348-9BC1-8812F89B80EF}" type="presOf" srcId="{9F53347B-0A37-9E47-8A36-A015DFA4688A}" destId="{EE4943FE-39BA-C44A-9739-E30FFB19C540}" srcOrd="1"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A69D36B7-6F1B-1E43-BF0D-63D7AA0F17BA}" srcId="{EEFA41DF-5A8B-3D4D-97A0-FB4A48D62AEB}" destId="{62798AD3-A234-374F-872D-8C94832D946E}" srcOrd="0" destOrd="0" parTransId="{D597B50C-11BB-394D-B818-DA50C2C7943D}" sibTransId="{ABFE6964-F7ED-9245-9D24-A747C1790289}"/>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AB11E6F6-BAC8-AD43-B037-A4E36CB6552F}" srcId="{EEFA41DF-5A8B-3D4D-97A0-FB4A48D62AEB}" destId="{4B479AE9-1E14-9B4B-B58C-2BE94915783B}" srcOrd="1" destOrd="0" parTransId="{9F53347B-0A37-9E47-8A36-A015DFA4688A}" sibTransId="{1AD8A2FB-CD95-6442-9623-F46076432985}"/>
    <dgm:cxn modelId="{DC4292FA-C50D-C54E-A793-22AA83E9B774}" type="presOf" srcId="{D597B50C-11BB-394D-B818-DA50C2C7943D}" destId="{7DFDED8C-5B5E-3248-9C35-343FAC1D1ED5}" srcOrd="1" destOrd="0" presId="urn:microsoft.com/office/officeart/2005/8/layout/hierarchy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a:xfrm>
          <a:off x="304806" y="1295400"/>
          <a:ext cx="1918597" cy="1950731"/>
        </a:xfrm>
        <a:prstGeom prst="roundRect">
          <a:avLst>
            <a:gd name="adj" fmla="val 10000"/>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rtl="0">
            <a:buNone/>
          </a:pPr>
          <a:r>
            <a:rPr lang="en-US" dirty="0">
              <a:solidFill>
                <a:sysClr val="window" lastClr="FFFFFF"/>
              </a:solidFill>
              <a:latin typeface="Calisto MT"/>
              <a:ea typeface="+mn-ea"/>
              <a:cs typeface="+mn-cs"/>
            </a:rPr>
            <a:t>Faster access time = greater cost per bit</a:t>
          </a:r>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a:xfrm>
          <a:off x="1905012" y="1142991"/>
          <a:ext cx="2699402" cy="2699402"/>
        </a:xfrm>
        <a:prstGeom prst="leftCircularArrow">
          <a:avLst>
            <a:gd name="adj1" fmla="val 2869"/>
            <a:gd name="adj2" fmla="val 350713"/>
            <a:gd name="adj3" fmla="val 2782274"/>
            <a:gd name="adj4" fmla="val 9680539"/>
            <a:gd name="adj5" fmla="val 3347"/>
          </a:avLst>
        </a:prstGeom>
        <a:gradFill rotWithShape="0">
          <a:gsLst>
            <a:gs pos="0">
              <a:srgbClr val="990000">
                <a:tint val="60000"/>
                <a:hueOff val="0"/>
                <a:satOff val="0"/>
                <a:lumOff val="0"/>
                <a:alphaOff val="0"/>
                <a:shade val="51000"/>
                <a:alpha val="90000"/>
                <a:satMod val="115000"/>
              </a:srgbClr>
            </a:gs>
            <a:gs pos="100000">
              <a:srgbClr val="990000">
                <a:tint val="60000"/>
                <a:hueOff val="0"/>
                <a:satOff val="0"/>
                <a:lumOff val="0"/>
                <a:alphaOff val="0"/>
                <a:shade val="94000"/>
                <a:alpha val="90000"/>
                <a:satMod val="135000"/>
              </a:srgbClr>
            </a:gs>
          </a:gsLst>
          <a:lin ang="5400000" scaled="1"/>
        </a:gradFill>
        <a:ln>
          <a:noFill/>
        </a:ln>
        <a:effectLst/>
      </dgm:spPr>
      <dgm:t>
        <a:bodyPr/>
        <a:lstStyle/>
        <a:p>
          <a:endParaRPr lang="en-US" dirty="0"/>
        </a:p>
      </dgm:t>
    </dgm:pt>
    <dgm:pt modelId="{FFA3272C-9CF1-1743-AE10-241542A803C6}">
      <dgm:prSet/>
      <dgm:spPr>
        <a:xfrm>
          <a:off x="2971794" y="990602"/>
          <a:ext cx="2600236" cy="1731703"/>
        </a:xfrm>
        <a:prstGeom prst="roundRect">
          <a:avLst>
            <a:gd name="adj" fmla="val 10000"/>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rtl="0">
            <a:buNone/>
          </a:pPr>
          <a:r>
            <a:rPr lang="en-US" dirty="0">
              <a:solidFill>
                <a:sysClr val="window" lastClr="FFFFFF"/>
              </a:solidFill>
              <a:latin typeface="Calisto MT"/>
              <a:ea typeface="+mn-ea"/>
              <a:cs typeface="+mn-cs"/>
            </a:rPr>
            <a:t>Greater capacity = smaller cost per bit</a:t>
          </a:r>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a:xfrm>
          <a:off x="4876810" y="457194"/>
          <a:ext cx="3099375" cy="3099375"/>
        </a:xfrm>
        <a:prstGeom prst="circularArrow">
          <a:avLst>
            <a:gd name="adj1" fmla="val 2499"/>
            <a:gd name="adj2" fmla="val 302829"/>
            <a:gd name="adj3" fmla="val 19063922"/>
            <a:gd name="adj4" fmla="val 12117772"/>
            <a:gd name="adj5" fmla="val 2915"/>
          </a:avLst>
        </a:prstGeom>
        <a:gradFill rotWithShape="0">
          <a:gsLst>
            <a:gs pos="0">
              <a:srgbClr val="990000">
                <a:tint val="60000"/>
                <a:hueOff val="0"/>
                <a:satOff val="0"/>
                <a:lumOff val="0"/>
                <a:alphaOff val="0"/>
                <a:shade val="51000"/>
                <a:alpha val="90000"/>
                <a:satMod val="115000"/>
              </a:srgbClr>
            </a:gs>
            <a:gs pos="100000">
              <a:srgbClr val="990000">
                <a:tint val="60000"/>
                <a:hueOff val="0"/>
                <a:satOff val="0"/>
                <a:lumOff val="0"/>
                <a:alphaOff val="0"/>
                <a:shade val="94000"/>
                <a:alpha val="90000"/>
                <a:satMod val="135000"/>
              </a:srgbClr>
            </a:gs>
          </a:gsLst>
          <a:lin ang="5400000" scaled="1"/>
        </a:gradFill>
        <a:ln>
          <a:noFill/>
        </a:ln>
        <a:effectLst/>
      </dgm:spPr>
      <dgm:t>
        <a:bodyPr/>
        <a:lstStyle/>
        <a:p>
          <a:endParaRPr lang="en-US" dirty="0"/>
        </a:p>
      </dgm:t>
    </dgm:pt>
    <dgm:pt modelId="{67674154-E75E-F942-88B5-DC1BF507A229}">
      <dgm:prSet/>
      <dgm:spPr>
        <a:xfrm>
          <a:off x="6248402" y="2057397"/>
          <a:ext cx="2275776" cy="1537016"/>
        </a:xfrm>
        <a:prstGeom prst="roundRect">
          <a:avLst>
            <a:gd name="adj" fmla="val 10000"/>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gm:spPr>
      <dgm:t>
        <a:bodyPr/>
        <a:lstStyle/>
        <a:p>
          <a:pPr rtl="0">
            <a:buNone/>
          </a:pPr>
          <a:r>
            <a:rPr lang="en-US" dirty="0">
              <a:solidFill>
                <a:sysClr val="window" lastClr="FFFFFF"/>
              </a:solidFill>
              <a:latin typeface="Calisto MT"/>
              <a:ea typeface="+mn-ea"/>
              <a:cs typeface="+mn-cs"/>
            </a:rPr>
            <a:t>Greater capacity = slower access speed</a:t>
          </a:r>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a:xfrm>
          <a:off x="1535" y="935984"/>
          <a:ext cx="2190980" cy="1807100"/>
        </a:xfrm>
        <a:prstGeom prst="roundRect">
          <a:avLst>
            <a:gd name="adj" fmla="val 10000"/>
          </a:avLst>
        </a:prstGeom>
        <a:solidFill>
          <a:sysClr val="window" lastClr="FFFFFF">
            <a:alpha val="90000"/>
            <a:hueOff val="0"/>
            <a:satOff val="0"/>
            <a:lumOff val="0"/>
            <a:alphaOff val="0"/>
          </a:sysClr>
        </a:solidFill>
        <a:ln w="15875" cap="flat" cmpd="sng" algn="ctr">
          <a:solidFill>
            <a:srgbClr val="990000">
              <a:hueOff val="0"/>
              <a:satOff val="0"/>
              <a:lumOff val="0"/>
              <a:alphaOff val="0"/>
            </a:srgbClr>
          </a:solidFill>
          <a:prstDash val="solid"/>
        </a:ln>
        <a:effectLst/>
      </dgm:spPr>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custLinFactNeighborX="-10171" custLinFactNeighborY="-60986">
        <dgm:presLayoutVars>
          <dgm:chMax val="1"/>
          <dgm:bulletEnabled val="1"/>
        </dgm:presLayoutVars>
      </dgm:prSet>
      <dgm:spPr/>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custLinFactNeighborX="29315" custLinFactNeighborY="-12910"/>
      <dgm:spPr/>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a:xfrm>
          <a:off x="2804754" y="1469357"/>
          <a:ext cx="2190980" cy="1807100"/>
        </a:xfrm>
        <a:prstGeom prst="roundRect">
          <a:avLst>
            <a:gd name="adj" fmla="val 10000"/>
          </a:avLst>
        </a:prstGeom>
        <a:solidFill>
          <a:sysClr val="window" lastClr="FFFFFF">
            <a:alpha val="90000"/>
            <a:hueOff val="0"/>
            <a:satOff val="0"/>
            <a:lumOff val="0"/>
            <a:alphaOff val="0"/>
          </a:sysClr>
        </a:solidFill>
        <a:ln w="15875" cap="flat" cmpd="sng" algn="ctr">
          <a:solidFill>
            <a:srgbClr val="990000">
              <a:hueOff val="0"/>
              <a:satOff val="0"/>
              <a:lumOff val="0"/>
              <a:alphaOff val="0"/>
            </a:srgbClr>
          </a:solidFill>
          <a:prstDash val="solid"/>
        </a:ln>
        <a:effectLs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custLinFactNeighborX="334" custLinFactNeighborY="49982">
        <dgm:presLayoutVars>
          <dgm:chMax val="0"/>
          <dgm:bulletEnabled val="1"/>
        </dgm:presLayoutVars>
      </dgm:prSet>
      <dgm:spPr/>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custLinFactNeighborX="25656" custLinFactNeighborY="15102"/>
      <dgm:spPr/>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a:xfrm>
          <a:off x="5934322" y="1039413"/>
          <a:ext cx="2190980" cy="1807100"/>
        </a:xfrm>
        <a:prstGeom prst="roundRect">
          <a:avLst>
            <a:gd name="adj" fmla="val 10000"/>
          </a:avLst>
        </a:prstGeom>
        <a:solidFill>
          <a:sysClr val="window" lastClr="FFFFFF">
            <a:alpha val="90000"/>
            <a:hueOff val="0"/>
            <a:satOff val="0"/>
            <a:lumOff val="0"/>
            <a:alphaOff val="0"/>
          </a:sysClr>
        </a:solidFill>
        <a:ln w="15875" cap="flat" cmpd="sng" algn="ctr">
          <a:solidFill>
            <a:srgbClr val="990000">
              <a:hueOff val="0"/>
              <a:satOff val="0"/>
              <a:lumOff val="0"/>
              <a:alphaOff val="0"/>
            </a:srgbClr>
          </a:solidFill>
          <a:prstDash val="solid"/>
        </a:ln>
        <a:effectLs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custLinFactNeighborX="-446" custLinFactNeighborY="-2661">
        <dgm:presLayoutVars>
          <dgm:chMax val="1"/>
          <dgm:bulletEnabled val="1"/>
        </dgm:presLayoutVars>
      </dgm:prSet>
      <dgm:spPr/>
    </dgm:pt>
    <dgm:pt modelId="{71C2D9E6-8F1A-5141-9A1A-DEE2C5D2FAA9}" type="pres">
      <dgm:prSet presAssocID="{67674154-E75E-F942-88B5-DC1BF507A229}" presName="connSite1" presStyleCnt="0"/>
      <dgm:spPr/>
    </dgm:pt>
  </dgm:ptLst>
  <dgm:cxnLst>
    <dgm:cxn modelId="{EB395B29-CE7F-864F-94D4-1F3EF0CE75C2}" type="presOf" srcId="{FFA3272C-9CF1-1743-AE10-241542A803C6}" destId="{3B6DD367-37DE-6F46-A02B-7B831D8AB759}" srcOrd="0" destOrd="0" presId="urn:microsoft.com/office/officeart/2005/8/layout/hProcess4"/>
    <dgm:cxn modelId="{E2F9B763-1F77-F240-86F0-B5B2D1AE727A}" type="presOf" srcId="{1C15254A-7675-5C4E-A30C-076850EA6603}" destId="{36ED39BC-97BF-9649-BAD0-0858DA0CB2F8}"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5E6DFF8F-22FE-3A48-8A70-D08901BF9153}" type="presOf" srcId="{67674154-E75E-F942-88B5-DC1BF507A229}" destId="{A5CAA5E9-0C84-0F4A-B7F9-9A2FB183C957}"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51E4ADD5-8772-9E46-85EB-62F8130F832B}" srcId="{EF75B3B3-68E8-074C-ABF0-337964E7A2D7}" destId="{EE734E43-2709-9741-B02F-D5CE2AA11502}" srcOrd="0" destOrd="0" parTransId="{BD836A13-6061-7447-81DE-5AC13302B04E}" sibTransId="{4AF61A00-579E-784C-9987-4FA25037B114}"/>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ysClr val="window" lastClr="FFFFFF"/>
              </a:solidFill>
              <a:latin typeface="Calisto MT"/>
              <a:ea typeface="+mn-ea"/>
              <a:cs typeface="+mn-cs"/>
            </a:rPr>
            <a:t>Controls the </a:t>
          </a:r>
          <a:r>
            <a:rPr lang="en-US" sz="3200" kern="1200" dirty="0">
              <a:solidFill>
                <a:srgbClr val="FFFF00"/>
              </a:solidFill>
              <a:latin typeface="Calisto MT"/>
              <a:ea typeface="+mn-ea"/>
              <a:cs typeface="+mn-cs"/>
            </a:rPr>
            <a:t>operation</a:t>
          </a:r>
          <a:r>
            <a:rPr lang="en-US" sz="3200" kern="1200" dirty="0">
              <a:solidFill>
                <a:sysClr val="window" lastClr="FFFFFF"/>
              </a:solidFill>
              <a:latin typeface="Calisto MT"/>
              <a:ea typeface="+mn-ea"/>
              <a:cs typeface="+mn-cs"/>
            </a:rPr>
            <a:t> of the computer</a:t>
          </a:r>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ysClr val="window" lastClr="FFFFFF"/>
              </a:solidFill>
              <a:latin typeface="Calisto MT"/>
              <a:ea typeface="+mn-ea"/>
              <a:cs typeface="+mn-cs"/>
            </a:rPr>
            <a:t>Performs the </a:t>
          </a:r>
          <a:r>
            <a:rPr lang="en-US" sz="3200" kern="1200" dirty="0">
              <a:solidFill>
                <a:srgbClr val="FFFF00"/>
              </a:solidFill>
              <a:latin typeface="Calisto MT"/>
              <a:ea typeface="+mn-ea"/>
              <a:cs typeface="+mn-cs"/>
            </a:rPr>
            <a:t>data processing </a:t>
          </a:r>
          <a:r>
            <a:rPr lang="en-US" sz="3200" kern="1200" dirty="0">
              <a:solidFill>
                <a:sysClr val="window" lastClr="FFFFFF"/>
              </a:solidFill>
              <a:latin typeface="Calisto MT"/>
              <a:ea typeface="+mn-ea"/>
              <a:cs typeface="+mn-cs"/>
            </a:rPr>
            <a:t>functions</a:t>
          </a:r>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ysClr val="window" lastClr="FFFFFF"/>
              </a:solidFill>
              <a:latin typeface="Calisto MT"/>
              <a:ea typeface="+mn-ea"/>
              <a:cs typeface="+mn-cs"/>
            </a:rPr>
            <a:t>Referred to as the </a:t>
          </a:r>
          <a:r>
            <a:rPr lang="en-US" sz="3200" b="1" i="1" kern="1200" dirty="0">
              <a:solidFill>
                <a:srgbClr val="FFFF00"/>
              </a:solidFill>
              <a:latin typeface="Calisto MT"/>
              <a:ea typeface="+mn-ea"/>
              <a:cs typeface="+mn-cs"/>
            </a:rPr>
            <a:t>Central Processing Unit </a:t>
          </a:r>
          <a:r>
            <a:rPr lang="en-US" sz="3200" b="1" kern="1200" dirty="0">
              <a:solidFill>
                <a:srgbClr val="FFFF00"/>
              </a:solidFill>
              <a:latin typeface="Calisto MT"/>
              <a:ea typeface="+mn-ea"/>
              <a:cs typeface="+mn-cs"/>
            </a:rPr>
            <a:t>(CPU)</a:t>
          </a:r>
        </a:p>
      </dsp:txBody>
      <dsp:txXfrm>
        <a:off x="2971787" y="2286003"/>
        <a:ext cx="3337917" cy="2002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1318260" y="149629"/>
          <a:ext cx="3095742" cy="3815540"/>
        </a:xfrm>
        <a:prstGeom prst="roundRect">
          <a:avLst>
            <a:gd name="adj" fmla="val 10000"/>
          </a:avLst>
        </a:prstGeom>
        <a:solidFill>
          <a:sysClr val="window" lastClr="FFFFFF"/>
        </a:solidFill>
        <a:ln w="28575">
          <a:solidFill>
            <a:srgbClr val="99000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ysClr val="windowText" lastClr="000000"/>
              </a:solidFill>
              <a:latin typeface="Calisto MT"/>
              <a:ea typeface="+mn-ea"/>
              <a:cs typeface="+mn-cs"/>
            </a:rPr>
            <a:t>Moves data between the computer and  external environments such as:</a:t>
          </a:r>
        </a:p>
      </dsp:txBody>
      <dsp:txXfrm>
        <a:off x="1408931" y="240300"/>
        <a:ext cx="2914400" cy="3634198"/>
      </dsp:txXfrm>
    </dsp:sp>
    <dsp:sp modelId="{9F422072-8793-3945-A574-9BEF2CA9AF69}">
      <dsp:nvSpPr>
        <dsp:cNvPr id="0" name=""/>
        <dsp:cNvSpPr/>
      </dsp:nvSpPr>
      <dsp:spPr>
        <a:xfrm rot="18289469">
          <a:off x="4039739" y="1313881"/>
          <a:ext cx="1745079" cy="54492"/>
        </a:xfrm>
        <a:custGeom>
          <a:avLst/>
          <a:gdLst/>
          <a:ahLst/>
          <a:cxnLst/>
          <a:rect l="0" t="0" r="0" b="0"/>
          <a:pathLst>
            <a:path>
              <a:moveTo>
                <a:pt x="0" y="27246"/>
              </a:moveTo>
              <a:lnTo>
                <a:pt x="1745079" y="27246"/>
              </a:lnTo>
            </a:path>
          </a:pathLst>
        </a:custGeom>
        <a:noFill/>
        <a:ln w="28575" cap="flat" cmpd="sng" algn="ctr">
          <a:solidFill>
            <a:srgbClr val="990000">
              <a:shade val="60000"/>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sto MT"/>
            <a:ea typeface="+mn-ea"/>
            <a:cs typeface="+mn-cs"/>
          </a:endParaRPr>
        </a:p>
      </dsp:txBody>
      <dsp:txXfrm>
        <a:off x="4851552" y="1352026"/>
        <a:ext cx="0" cy="0"/>
      </dsp:txXfrm>
    </dsp:sp>
    <dsp:sp modelId="{27072FB2-AA70-0B42-8209-40CD36EC0342}">
      <dsp:nvSpPr>
        <dsp:cNvPr id="0" name=""/>
        <dsp:cNvSpPr/>
      </dsp:nvSpPr>
      <dsp:spPr>
        <a:xfrm>
          <a:off x="5410556" y="2009"/>
          <a:ext cx="2491382" cy="1245691"/>
        </a:xfrm>
        <a:prstGeom prst="roundRect">
          <a:avLst>
            <a:gd name="adj" fmla="val 10000"/>
          </a:avLst>
        </a:prstGeom>
        <a:solidFill>
          <a:sysClr val="window" lastClr="FFFFFF"/>
        </a:solidFill>
        <a:ln w="28575">
          <a:solidFill>
            <a:srgbClr val="99000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solidFill>
                <a:sysClr val="windowText" lastClr="000000"/>
              </a:solidFill>
              <a:latin typeface="Calisto MT"/>
              <a:ea typeface="+mn-ea"/>
              <a:cs typeface="+mn-cs"/>
            </a:rPr>
            <a:t>Storage (e.g. hard drive)</a:t>
          </a:r>
        </a:p>
      </dsp:txBody>
      <dsp:txXfrm>
        <a:off x="5447041" y="38494"/>
        <a:ext cx="2418412" cy="1172721"/>
      </dsp:txXfrm>
    </dsp:sp>
    <dsp:sp modelId="{6B6E02F7-EF8A-014D-B232-4B4AF36796C0}">
      <dsp:nvSpPr>
        <dsp:cNvPr id="0" name=""/>
        <dsp:cNvSpPr/>
      </dsp:nvSpPr>
      <dsp:spPr>
        <a:xfrm>
          <a:off x="4414003" y="2030153"/>
          <a:ext cx="996553" cy="54492"/>
        </a:xfrm>
        <a:custGeom>
          <a:avLst/>
          <a:gdLst/>
          <a:ahLst/>
          <a:cxnLst/>
          <a:rect l="0" t="0" r="0" b="0"/>
          <a:pathLst>
            <a:path>
              <a:moveTo>
                <a:pt x="0" y="27246"/>
              </a:moveTo>
              <a:lnTo>
                <a:pt x="996553" y="27246"/>
              </a:lnTo>
            </a:path>
          </a:pathLst>
        </a:custGeom>
        <a:noFill/>
        <a:ln w="28575" cap="flat" cmpd="sng" algn="ctr">
          <a:solidFill>
            <a:srgbClr val="990000">
              <a:shade val="60000"/>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sto MT"/>
            <a:ea typeface="+mn-ea"/>
            <a:cs typeface="+mn-cs"/>
          </a:endParaRPr>
        </a:p>
      </dsp:txBody>
      <dsp:txXfrm>
        <a:off x="4887365" y="2032486"/>
        <a:ext cx="0" cy="0"/>
      </dsp:txXfrm>
    </dsp:sp>
    <dsp:sp modelId="{0A4B2E8D-11E8-0B43-B8E6-B0FC31F8806C}">
      <dsp:nvSpPr>
        <dsp:cNvPr id="0" name=""/>
        <dsp:cNvSpPr/>
      </dsp:nvSpPr>
      <dsp:spPr>
        <a:xfrm>
          <a:off x="5410556" y="1434554"/>
          <a:ext cx="2491382" cy="1245691"/>
        </a:xfrm>
        <a:prstGeom prst="roundRect">
          <a:avLst>
            <a:gd name="adj" fmla="val 10000"/>
          </a:avLst>
        </a:prstGeom>
        <a:solidFill>
          <a:sysClr val="window" lastClr="FFFFFF"/>
        </a:solidFill>
        <a:ln w="28575">
          <a:solidFill>
            <a:srgbClr val="99000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solidFill>
                <a:sysClr val="windowText" lastClr="000000"/>
              </a:solidFill>
              <a:latin typeface="Calisto MT"/>
              <a:ea typeface="+mn-ea"/>
              <a:cs typeface="+mn-cs"/>
            </a:rPr>
            <a:t>Communications Equipment</a:t>
          </a:r>
        </a:p>
      </dsp:txBody>
      <dsp:txXfrm>
        <a:off x="5447041" y="1471039"/>
        <a:ext cx="2418412" cy="1172721"/>
      </dsp:txXfrm>
    </dsp:sp>
    <dsp:sp modelId="{6BEF47CA-0CBD-2B44-96A6-C027A82559FD}">
      <dsp:nvSpPr>
        <dsp:cNvPr id="0" name=""/>
        <dsp:cNvSpPr/>
      </dsp:nvSpPr>
      <dsp:spPr>
        <a:xfrm rot="3310531">
          <a:off x="4039739" y="2746426"/>
          <a:ext cx="1745079" cy="54492"/>
        </a:xfrm>
        <a:custGeom>
          <a:avLst/>
          <a:gdLst/>
          <a:ahLst/>
          <a:cxnLst/>
          <a:rect l="0" t="0" r="0" b="0"/>
          <a:pathLst>
            <a:path>
              <a:moveTo>
                <a:pt x="0" y="27246"/>
              </a:moveTo>
              <a:lnTo>
                <a:pt x="1745079" y="27246"/>
              </a:lnTo>
            </a:path>
          </a:pathLst>
        </a:custGeom>
        <a:noFill/>
        <a:ln w="28575" cap="flat" cmpd="sng" algn="ctr">
          <a:solidFill>
            <a:srgbClr val="990000">
              <a:shade val="60000"/>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sto MT"/>
            <a:ea typeface="+mn-ea"/>
            <a:cs typeface="+mn-cs"/>
          </a:endParaRPr>
        </a:p>
      </dsp:txBody>
      <dsp:txXfrm>
        <a:off x="4923178" y="2712945"/>
        <a:ext cx="0" cy="0"/>
      </dsp:txXfrm>
    </dsp:sp>
    <dsp:sp modelId="{71F696A8-4BBA-284A-A6A9-6E6BB10325F2}">
      <dsp:nvSpPr>
        <dsp:cNvPr id="0" name=""/>
        <dsp:cNvSpPr/>
      </dsp:nvSpPr>
      <dsp:spPr>
        <a:xfrm>
          <a:off x="5410556" y="2867099"/>
          <a:ext cx="2491382" cy="1245691"/>
        </a:xfrm>
        <a:prstGeom prst="roundRect">
          <a:avLst>
            <a:gd name="adj" fmla="val 10000"/>
          </a:avLst>
        </a:prstGeom>
        <a:solidFill>
          <a:sysClr val="window" lastClr="FFFFFF"/>
        </a:solidFill>
        <a:ln w="28575">
          <a:solidFill>
            <a:srgbClr val="99000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solidFill>
                <a:sysClr val="windowText" lastClr="000000"/>
              </a:solidFill>
              <a:latin typeface="Calisto MT"/>
              <a:ea typeface="+mn-ea"/>
              <a:cs typeface="+mn-cs"/>
            </a:rPr>
            <a:t>Terminals</a:t>
          </a:r>
        </a:p>
      </dsp:txBody>
      <dsp:txXfrm>
        <a:off x="5447041" y="2903584"/>
        <a:ext cx="2418412" cy="1172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696" y="949309"/>
          <a:ext cx="2420518" cy="1996421"/>
        </a:xfrm>
        <a:prstGeom prst="roundRect">
          <a:avLst>
            <a:gd name="adj" fmla="val 10000"/>
          </a:avLst>
        </a:prstGeom>
        <a:solidFill>
          <a:sysClr val="window" lastClr="FFFFFF">
            <a:alpha val="90000"/>
            <a:hueOff val="0"/>
            <a:satOff val="0"/>
            <a:lumOff val="0"/>
            <a:alphaOff val="0"/>
          </a:sysClr>
        </a:solidFill>
        <a:ln w="15875" cap="flat" cmpd="sng" algn="ctr">
          <a:solidFill>
            <a:srgbClr val="9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2106449" y="1156758"/>
          <a:ext cx="3008488" cy="3008488"/>
        </a:xfrm>
        <a:prstGeom prst="leftCircularArrow">
          <a:avLst>
            <a:gd name="adj1" fmla="val 2869"/>
            <a:gd name="adj2" fmla="val 350713"/>
            <a:gd name="adj3" fmla="val 2782274"/>
            <a:gd name="adj4" fmla="val 9680539"/>
            <a:gd name="adj5" fmla="val 3347"/>
          </a:avLst>
        </a:prstGeom>
        <a:gradFill rotWithShape="0">
          <a:gsLst>
            <a:gs pos="0">
              <a:srgbClr val="990000">
                <a:tint val="60000"/>
                <a:hueOff val="0"/>
                <a:satOff val="0"/>
                <a:lumOff val="0"/>
                <a:alphaOff val="0"/>
                <a:shade val="51000"/>
                <a:alpha val="90000"/>
                <a:satMod val="115000"/>
              </a:srgbClr>
            </a:gs>
            <a:gs pos="100000">
              <a:srgbClr val="990000">
                <a:tint val="6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335739" y="1346379"/>
          <a:ext cx="2119599" cy="2155099"/>
        </a:xfrm>
        <a:prstGeom prst="roundRect">
          <a:avLst>
            <a:gd name="adj" fmla="val 10000"/>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solidFill>
                <a:sysClr val="window" lastClr="FFFFFF"/>
              </a:solidFill>
              <a:latin typeface="Calisto MT"/>
              <a:ea typeface="+mn-ea"/>
              <a:cs typeface="+mn-cs"/>
            </a:rPr>
            <a:t>Faster access time = greater cost per bit</a:t>
          </a:r>
        </a:p>
      </dsp:txBody>
      <dsp:txXfrm>
        <a:off x="397820" y="1408460"/>
        <a:ext cx="1995437" cy="2030937"/>
      </dsp:txXfrm>
    </dsp:sp>
    <dsp:sp modelId="{B1C4A6A7-0C4A-7F48-A212-F6E515565B43}">
      <dsp:nvSpPr>
        <dsp:cNvPr id="0" name=""/>
        <dsp:cNvSpPr/>
      </dsp:nvSpPr>
      <dsp:spPr>
        <a:xfrm>
          <a:off x="3114184" y="1538561"/>
          <a:ext cx="2420518" cy="1996421"/>
        </a:xfrm>
        <a:prstGeom prst="roundRect">
          <a:avLst>
            <a:gd name="adj" fmla="val 10000"/>
          </a:avLst>
        </a:prstGeom>
        <a:solidFill>
          <a:sysClr val="window" lastClr="FFFFFF">
            <a:alpha val="90000"/>
            <a:hueOff val="0"/>
            <a:satOff val="0"/>
            <a:lumOff val="0"/>
            <a:alphaOff val="0"/>
          </a:sysClr>
        </a:solidFill>
        <a:ln w="15875" cap="flat" cmpd="sng" algn="ctr">
          <a:solidFill>
            <a:srgbClr val="9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5405172" y="415836"/>
          <a:ext cx="3450539" cy="3450539"/>
        </a:xfrm>
        <a:prstGeom prst="circularArrow">
          <a:avLst>
            <a:gd name="adj1" fmla="val 2499"/>
            <a:gd name="adj2" fmla="val 302829"/>
            <a:gd name="adj3" fmla="val 19063922"/>
            <a:gd name="adj4" fmla="val 12117772"/>
            <a:gd name="adj5" fmla="val 2915"/>
          </a:avLst>
        </a:prstGeom>
        <a:gradFill rotWithShape="0">
          <a:gsLst>
            <a:gs pos="0">
              <a:srgbClr val="990000">
                <a:tint val="60000"/>
                <a:hueOff val="0"/>
                <a:satOff val="0"/>
                <a:lumOff val="0"/>
                <a:alphaOff val="0"/>
                <a:shade val="51000"/>
                <a:alpha val="90000"/>
                <a:satMod val="115000"/>
              </a:srgbClr>
            </a:gs>
            <a:gs pos="100000">
              <a:srgbClr val="990000">
                <a:tint val="6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3298724" y="1009649"/>
          <a:ext cx="2872649" cy="1913125"/>
        </a:xfrm>
        <a:prstGeom prst="roundRect">
          <a:avLst>
            <a:gd name="adj" fmla="val 10000"/>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ysClr val="window" lastClr="FFFFFF"/>
              </a:solidFill>
              <a:latin typeface="Calisto MT"/>
              <a:ea typeface="+mn-ea"/>
              <a:cs typeface="+mn-cs"/>
            </a:rPr>
            <a:t>Greater capacity = smaller cost per bit</a:t>
          </a:r>
        </a:p>
      </dsp:txBody>
      <dsp:txXfrm>
        <a:off x="3354758" y="1065683"/>
        <a:ext cx="2760581" cy="1801057"/>
      </dsp:txXfrm>
    </dsp:sp>
    <dsp:sp modelId="{CDC9055E-B16C-434B-8EFE-433257F244D1}">
      <dsp:nvSpPr>
        <dsp:cNvPr id="0" name=""/>
        <dsp:cNvSpPr/>
      </dsp:nvSpPr>
      <dsp:spPr>
        <a:xfrm>
          <a:off x="6588211" y="1063574"/>
          <a:ext cx="2420518" cy="1996421"/>
        </a:xfrm>
        <a:prstGeom prst="roundRect">
          <a:avLst>
            <a:gd name="adj" fmla="val 10000"/>
          </a:avLst>
        </a:prstGeom>
        <a:solidFill>
          <a:sysClr val="window" lastClr="FFFFFF">
            <a:alpha val="90000"/>
            <a:hueOff val="0"/>
            <a:satOff val="0"/>
            <a:lumOff val="0"/>
            <a:alphaOff val="0"/>
          </a:sysClr>
        </a:solidFill>
        <a:ln w="15875" cap="flat" cmpd="sng" algn="ctr">
          <a:solidFill>
            <a:srgbClr val="9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935195" y="2188206"/>
          <a:ext cx="2514197" cy="1698042"/>
        </a:xfrm>
        <a:prstGeom prst="roundRect">
          <a:avLst>
            <a:gd name="adj" fmla="val 10000"/>
          </a:avLst>
        </a:pr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n-US" sz="2500" kern="1200" dirty="0">
              <a:solidFill>
                <a:sysClr val="window" lastClr="FFFFFF"/>
              </a:solidFill>
              <a:latin typeface="Calisto MT"/>
              <a:ea typeface="+mn-ea"/>
              <a:cs typeface="+mn-cs"/>
            </a:rPr>
            <a:t>Greater capacity = slower access speed</a:t>
          </a:r>
        </a:p>
      </dsp:txBody>
      <dsp:txXfrm>
        <a:off x="6984929" y="2237940"/>
        <a:ext cx="2414729" cy="15985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9/13/2020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inaryterms.com/register-organization.html#ControlandStatusRegister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en.wiktionary.org/wiki/central_processing_unit" TargetMode="External"/><Relationship Id="rId3" Type="http://schemas.openxmlformats.org/officeDocument/2006/relationships/hyperlink" Target="https://en.wiktionary.org/wiki/programming#Noun" TargetMode="External"/><Relationship Id="rId7" Type="http://schemas.openxmlformats.org/officeDocument/2006/relationships/hyperlink" Target="https://en.wiktionary.org/wiki/I/O"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tionary.org/wiki/iterate" TargetMode="External"/><Relationship Id="rId5" Type="http://schemas.openxmlformats.org/officeDocument/2006/relationships/hyperlink" Target="https://en.wiktionary.org/wiki/machine_instruction" TargetMode="External"/><Relationship Id="rId4" Type="http://schemas.openxmlformats.org/officeDocument/2006/relationships/hyperlink" Target="https://en.wiktionary.org/wiki/loop" TargetMode="External"/><Relationship Id="rId9" Type="http://schemas.openxmlformats.org/officeDocument/2006/relationships/hyperlink" Target="https://en.wiktionary.org/wiki/operating_syste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Digital_image" TargetMode="External"/><Relationship Id="rId13" Type="http://schemas.openxmlformats.org/officeDocument/2006/relationships/hyperlink" Target="https://en.wikipedia.org/wiki/Thread_(computing)" TargetMode="External"/><Relationship Id="rId3" Type="http://schemas.openxmlformats.org/officeDocument/2006/relationships/hyperlink" Target="https://en.wikipedia.org/wiki/Parallel_computer" TargetMode="External"/><Relationship Id="rId7" Type="http://schemas.openxmlformats.org/officeDocument/2006/relationships/hyperlink" Target="https://en.wikipedia.org/wiki/Concurrent_computing" TargetMode="External"/><Relationship Id="rId12" Type="http://schemas.openxmlformats.org/officeDocument/2006/relationships/hyperlink" Target="https://en.wikipedia.org/wiki/Single_instruction,_multiple_thread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Data_parallelism" TargetMode="External"/><Relationship Id="rId11" Type="http://schemas.openxmlformats.org/officeDocument/2006/relationships/hyperlink" Target="https://en.wikipedia.org/wiki/Multimedia" TargetMode="External"/><Relationship Id="rId5" Type="http://schemas.openxmlformats.org/officeDocument/2006/relationships/hyperlink" Target="https://en.wikipedia.org/wiki/Multiple_processing_elements" TargetMode="External"/><Relationship Id="rId10" Type="http://schemas.openxmlformats.org/officeDocument/2006/relationships/hyperlink" Target="https://en.wikipedia.org/wiki/Central_processing_unit" TargetMode="External"/><Relationship Id="rId4" Type="http://schemas.openxmlformats.org/officeDocument/2006/relationships/hyperlink" Target="https://en.wikipedia.org/wiki/Flynn%27s_taxonomy" TargetMode="External"/><Relationship Id="rId9" Type="http://schemas.openxmlformats.org/officeDocument/2006/relationships/hyperlink" Target="https://en.wikipedia.org/wiki/Digital_audi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122800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This figure depicts the top-level components. One of the processor’s functions is to exchange data with memory. For this purpose, it typically makes use of </a:t>
            </a:r>
            <a:r>
              <a:rPr lang="en-US" sz="1200" b="1" kern="1200" baseline="0" dirty="0">
                <a:solidFill>
                  <a:schemeClr val="tx1"/>
                </a:solidFill>
                <a:latin typeface="+mn-lt"/>
                <a:ea typeface="+mn-ea"/>
                <a:cs typeface="+mn-cs"/>
              </a:rPr>
              <a:t>two internal (to the processor) registers</a:t>
            </a:r>
            <a:r>
              <a:rPr lang="en-US" sz="1200" kern="1200" baseline="0" dirty="0">
                <a:solidFill>
                  <a:schemeClr val="tx1"/>
                </a:solidFill>
                <a:latin typeface="+mn-lt"/>
                <a:ea typeface="+mn-ea"/>
                <a:cs typeface="+mn-cs"/>
              </a:rPr>
              <a:t>: a memory address register (MAR), which specifies the address in memory for the next read or write; and a memory buffer register (MBR), which contains the data to be written into memory or which receives the data read from memory. Similarly, an I/O address register (I/O AR) specifies a particular I/O device. An I/O buffer register (I/O BR) is used for the exchange of data between an I/O module and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Execution unit: ALU(ARITHMETIC LOGICAL UNIT) the arithmetic and logic unit carries out the arithmetic and Boolean operation needed during program execution</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4055049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registers can be organized into two main categories i.e. the </a:t>
            </a:r>
            <a:r>
              <a:rPr lang="en-US" sz="1200" b="1" i="0" kern="1200" dirty="0">
                <a:solidFill>
                  <a:schemeClr val="tx1"/>
                </a:solidFill>
                <a:effectLst/>
                <a:latin typeface="+mn-lt"/>
                <a:ea typeface="+mn-ea"/>
                <a:cs typeface="+mn-cs"/>
              </a:rPr>
              <a:t>User-Visible Registers</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Control and Status Registers</a:t>
            </a:r>
            <a:r>
              <a:rPr lang="en-US" sz="1200" b="0" i="0" kern="1200" dirty="0">
                <a:solidFill>
                  <a:schemeClr val="tx1"/>
                </a:solidFill>
                <a:effectLst/>
                <a:latin typeface="+mn-lt"/>
                <a:ea typeface="+mn-ea"/>
                <a:cs typeface="+mn-cs"/>
              </a:rPr>
              <a:t>. Although we can’t separate the registers in the processors clearly among these two categories.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130021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https://binaryterms.com/register-organization.html#ControlandStatusRegisters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150266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General Purpose Register</a:t>
            </a:r>
          </a:p>
          <a:p>
            <a:r>
              <a:rPr lang="en-US" sz="1200" b="0" i="0" kern="1200" dirty="0">
                <a:solidFill>
                  <a:schemeClr val="tx1"/>
                </a:solidFill>
                <a:effectLst/>
                <a:latin typeface="+mn-lt"/>
                <a:ea typeface="+mn-ea"/>
                <a:cs typeface="+mn-cs"/>
              </a:rPr>
              <a:t>The general-purpose registers detain both the </a:t>
            </a:r>
            <a:r>
              <a:rPr lang="en-US" sz="1200" b="1" i="0" kern="1200" dirty="0">
                <a:solidFill>
                  <a:schemeClr val="tx1"/>
                </a:solidFill>
                <a:effectLst/>
                <a:latin typeface="+mn-lt"/>
                <a:ea typeface="+mn-ea"/>
                <a:cs typeface="+mn-cs"/>
              </a:rPr>
              <a:t>addresses</a:t>
            </a:r>
            <a:r>
              <a:rPr lang="en-US" sz="1200" b="0" i="0" kern="1200" dirty="0">
                <a:solidFill>
                  <a:schemeClr val="tx1"/>
                </a:solidFill>
                <a:effectLst/>
                <a:latin typeface="+mn-lt"/>
                <a:ea typeface="+mn-ea"/>
                <a:cs typeface="+mn-cs"/>
              </a:rPr>
              <a:t> or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Although we have separate </a:t>
            </a:r>
            <a:r>
              <a:rPr lang="en-US" sz="1200" b="1" i="0" kern="1200" dirty="0">
                <a:solidFill>
                  <a:schemeClr val="tx1"/>
                </a:solidFill>
                <a:effectLst/>
                <a:latin typeface="+mn-lt"/>
                <a:ea typeface="+mn-ea"/>
                <a:cs typeface="+mn-cs"/>
              </a:rPr>
              <a:t>data registers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address registers</a:t>
            </a:r>
            <a:r>
              <a:rPr lang="en-US" sz="1200" b="0" i="0" kern="1200" dirty="0">
                <a:solidFill>
                  <a:schemeClr val="tx1"/>
                </a:solidFill>
                <a:effectLst/>
                <a:latin typeface="+mn-lt"/>
                <a:ea typeface="+mn-ea"/>
                <a:cs typeface="+mn-cs"/>
              </a:rPr>
              <a:t>. The general purpose register also accepts the </a:t>
            </a:r>
            <a:r>
              <a:rPr lang="en-US" sz="1200" b="1" i="0" kern="1200" dirty="0">
                <a:solidFill>
                  <a:schemeClr val="tx1"/>
                </a:solidFill>
                <a:effectLst/>
                <a:latin typeface="+mn-lt"/>
                <a:ea typeface="+mn-ea"/>
                <a:cs typeface="+mn-cs"/>
              </a:rPr>
              <a:t>intermediate results</a:t>
            </a:r>
            <a:r>
              <a:rPr lang="en-US" sz="1200" b="0" i="0" kern="1200" dirty="0">
                <a:solidFill>
                  <a:schemeClr val="tx1"/>
                </a:solidFill>
                <a:effectLst/>
                <a:latin typeface="+mn-lt"/>
                <a:ea typeface="+mn-ea"/>
                <a:cs typeface="+mn-cs"/>
              </a:rPr>
              <a:t> in the course of program execution.</a:t>
            </a:r>
          </a:p>
          <a:p>
            <a:r>
              <a:rPr lang="en-US" sz="1200" b="0" i="0" kern="1200" dirty="0">
                <a:solidFill>
                  <a:schemeClr val="tx1"/>
                </a:solidFill>
                <a:effectLst/>
                <a:latin typeface="+mn-lt"/>
                <a:ea typeface="+mn-ea"/>
                <a:cs typeface="+mn-cs"/>
              </a:rPr>
              <a:t>Well, the programmers can </a:t>
            </a:r>
            <a:r>
              <a:rPr lang="en-US" sz="1200" b="1" i="0" kern="1200" dirty="0">
                <a:solidFill>
                  <a:schemeClr val="tx1"/>
                </a:solidFill>
                <a:effectLst/>
                <a:latin typeface="+mn-lt"/>
                <a:ea typeface="+mn-ea"/>
                <a:cs typeface="+mn-cs"/>
              </a:rPr>
              <a:t>restrict</a:t>
            </a:r>
            <a:r>
              <a:rPr lang="en-US" sz="1200" b="0" i="0" kern="1200" dirty="0">
                <a:solidFill>
                  <a:schemeClr val="tx1"/>
                </a:solidFill>
                <a:effectLst/>
                <a:latin typeface="+mn-lt"/>
                <a:ea typeface="+mn-ea"/>
                <a:cs typeface="+mn-cs"/>
              </a:rPr>
              <a:t> some of the general-purpose registers to </a:t>
            </a:r>
            <a:r>
              <a:rPr lang="en-US" sz="1200" b="1" i="0" kern="1200" dirty="0">
                <a:solidFill>
                  <a:schemeClr val="tx1"/>
                </a:solidFill>
                <a:effectLst/>
                <a:latin typeface="+mn-lt"/>
                <a:ea typeface="+mn-ea"/>
                <a:cs typeface="+mn-cs"/>
              </a:rPr>
              <a:t>specific functions</a:t>
            </a:r>
            <a:r>
              <a:rPr lang="en-US" sz="1200" b="0" i="0" kern="1200" dirty="0">
                <a:solidFill>
                  <a:schemeClr val="tx1"/>
                </a:solidFill>
                <a:effectLst/>
                <a:latin typeface="+mn-lt"/>
                <a:ea typeface="+mn-ea"/>
                <a:cs typeface="+mn-cs"/>
              </a:rPr>
              <a:t>. Like, some registers are specifically used for stack operations or for floating-point operations. The general-purpose register can also be employed for the </a:t>
            </a:r>
            <a:r>
              <a:rPr lang="en-US" sz="1200" b="1" i="0" kern="1200" dirty="0">
                <a:solidFill>
                  <a:schemeClr val="tx1"/>
                </a:solidFill>
                <a:effectLst/>
                <a:latin typeface="+mn-lt"/>
                <a:ea typeface="+mn-ea"/>
                <a:cs typeface="+mn-cs"/>
              </a:rPr>
              <a:t>addressing functions.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Data Register</a:t>
            </a:r>
          </a:p>
          <a:p>
            <a:r>
              <a:rPr lang="en-US" sz="1200" b="0" i="0" kern="1200" dirty="0">
                <a:solidFill>
                  <a:schemeClr val="tx1"/>
                </a:solidFill>
                <a:effectLst/>
                <a:latin typeface="+mn-lt"/>
                <a:ea typeface="+mn-ea"/>
                <a:cs typeface="+mn-cs"/>
              </a:rPr>
              <a:t>The term itself describes that these registers are employed to </a:t>
            </a:r>
            <a:r>
              <a:rPr lang="en-US" sz="1200" b="1" i="0" kern="1200" dirty="0">
                <a:solidFill>
                  <a:schemeClr val="tx1"/>
                </a:solidFill>
                <a:effectLst/>
                <a:latin typeface="+mn-lt"/>
                <a:ea typeface="+mn-ea"/>
                <a:cs typeface="+mn-cs"/>
              </a:rPr>
              <a:t>hold the data</a:t>
            </a:r>
            <a:r>
              <a:rPr lang="en-US" sz="1200" b="0" i="0" kern="1200" dirty="0">
                <a:solidFill>
                  <a:schemeClr val="tx1"/>
                </a:solidFill>
                <a:effectLst/>
                <a:latin typeface="+mn-lt"/>
                <a:ea typeface="+mn-ea"/>
                <a:cs typeface="+mn-cs"/>
              </a:rPr>
              <a:t>. But the programmers </a:t>
            </a:r>
            <a:r>
              <a:rPr lang="en-US" sz="1200" b="1" i="0" kern="1200" dirty="0">
                <a:solidFill>
                  <a:schemeClr val="tx1"/>
                </a:solidFill>
                <a:effectLst/>
                <a:latin typeface="+mn-lt"/>
                <a:ea typeface="+mn-ea"/>
                <a:cs typeface="+mn-cs"/>
              </a:rPr>
              <a:t>can’t</a:t>
            </a:r>
            <a:r>
              <a:rPr lang="en-US" sz="1200" b="0" i="0" kern="1200" dirty="0">
                <a:solidFill>
                  <a:schemeClr val="tx1"/>
                </a:solidFill>
                <a:effectLst/>
                <a:latin typeface="+mn-lt"/>
                <a:ea typeface="+mn-ea"/>
                <a:cs typeface="+mn-cs"/>
              </a:rPr>
              <a:t> use these registers for </a:t>
            </a:r>
            <a:r>
              <a:rPr lang="en-US" sz="1200" b="1" i="0" kern="1200" dirty="0">
                <a:solidFill>
                  <a:schemeClr val="tx1"/>
                </a:solidFill>
                <a:effectLst/>
                <a:latin typeface="+mn-lt"/>
                <a:ea typeface="+mn-ea"/>
                <a:cs typeface="+mn-cs"/>
              </a:rPr>
              <a:t>calculating operand address</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Address Register</a:t>
            </a:r>
          </a:p>
          <a:p>
            <a:r>
              <a:rPr lang="en-US" sz="1200" b="0" i="0" kern="1200" dirty="0">
                <a:solidFill>
                  <a:schemeClr val="tx1"/>
                </a:solidFill>
                <a:effectLst/>
                <a:latin typeface="+mn-lt"/>
                <a:ea typeface="+mn-ea"/>
                <a:cs typeface="+mn-cs"/>
              </a:rPr>
              <a:t>Now, the address registers contain the </a:t>
            </a:r>
            <a:r>
              <a:rPr lang="en-US" sz="1200" b="1" i="0" kern="1200" dirty="0">
                <a:solidFill>
                  <a:schemeClr val="tx1"/>
                </a:solidFill>
                <a:effectLst/>
                <a:latin typeface="+mn-lt"/>
                <a:ea typeface="+mn-ea"/>
                <a:cs typeface="+mn-cs"/>
              </a:rPr>
              <a:t>address of an operand</a:t>
            </a:r>
            <a:r>
              <a:rPr lang="en-US" sz="1200" b="0" i="0" kern="1200" dirty="0">
                <a:solidFill>
                  <a:schemeClr val="tx1"/>
                </a:solidFill>
                <a:effectLst/>
                <a:latin typeface="+mn-lt"/>
                <a:ea typeface="+mn-ea"/>
                <a:cs typeface="+mn-cs"/>
              </a:rPr>
              <a:t> or it can also act as a </a:t>
            </a:r>
            <a:r>
              <a:rPr lang="en-US" sz="1200" b="1" i="0" kern="1200" dirty="0">
                <a:solidFill>
                  <a:schemeClr val="tx1"/>
                </a:solidFill>
                <a:effectLst/>
                <a:latin typeface="+mn-lt"/>
                <a:ea typeface="+mn-ea"/>
                <a:cs typeface="+mn-cs"/>
              </a:rPr>
              <a:t>general-purpose register</a:t>
            </a:r>
            <a:r>
              <a:rPr lang="en-US" sz="1200" b="0" i="0" kern="1200" dirty="0">
                <a:solidFill>
                  <a:schemeClr val="tx1"/>
                </a:solidFill>
                <a:effectLst/>
                <a:latin typeface="+mn-lt"/>
                <a:ea typeface="+mn-ea"/>
                <a:cs typeface="+mn-cs"/>
              </a:rPr>
              <a:t>. An address register may be dedicated to a certain </a:t>
            </a:r>
            <a:r>
              <a:rPr lang="en-US" sz="1200" b="1" i="0" kern="1200" dirty="0">
                <a:solidFill>
                  <a:schemeClr val="tx1"/>
                </a:solidFill>
                <a:effectLst/>
                <a:latin typeface="+mn-lt"/>
                <a:ea typeface="+mn-ea"/>
                <a:cs typeface="+mn-cs"/>
              </a:rPr>
              <a:t>addressing mode</a:t>
            </a:r>
            <a:r>
              <a:rPr lang="en-US" sz="1200" b="0" i="0" kern="1200" dirty="0">
                <a:solidFill>
                  <a:schemeClr val="tx1"/>
                </a:solidFill>
                <a:effectLst/>
                <a:latin typeface="+mn-lt"/>
                <a:ea typeface="+mn-ea"/>
                <a:cs typeface="+mn-cs"/>
              </a:rPr>
              <a:t>. Let us understand this with the examples.</a:t>
            </a:r>
          </a:p>
          <a:p>
            <a:r>
              <a:rPr lang="en-US" sz="1200" b="1" i="0" kern="1200" dirty="0">
                <a:solidFill>
                  <a:schemeClr val="tx1"/>
                </a:solidFill>
                <a:effectLst/>
                <a:latin typeface="+mn-lt"/>
                <a:ea typeface="+mn-ea"/>
                <a:cs typeface="+mn-cs"/>
              </a:rPr>
              <a:t>(a) Segment Pointer Register</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memory divided in segments, requires a segment register to </a:t>
            </a:r>
            <a:r>
              <a:rPr lang="en-US" sz="1200" b="1" i="0" kern="1200" dirty="0">
                <a:solidFill>
                  <a:schemeClr val="tx1"/>
                </a:solidFill>
                <a:effectLst/>
                <a:latin typeface="+mn-lt"/>
                <a:ea typeface="+mn-ea"/>
                <a:cs typeface="+mn-cs"/>
              </a:rPr>
              <a:t>hold the base address of the segment</a:t>
            </a:r>
            <a:r>
              <a:rPr lang="en-US" sz="1200" b="0" i="0" kern="1200" dirty="0">
                <a:solidFill>
                  <a:schemeClr val="tx1"/>
                </a:solidFill>
                <a:effectLst/>
                <a:latin typeface="+mn-lt"/>
                <a:ea typeface="+mn-ea"/>
                <a:cs typeface="+mn-cs"/>
              </a:rPr>
              <a:t>. There can be multiple segment registers. As one segment register can be employed to hold the base address of the segment occupied by the operating system. The other segment register can hold the base address of the segment allotted to the processor.</a:t>
            </a:r>
          </a:p>
          <a:p>
            <a:r>
              <a:rPr lang="en-US" sz="1200" b="1" i="0" kern="1200" dirty="0">
                <a:solidFill>
                  <a:schemeClr val="tx1"/>
                </a:solidFill>
                <a:effectLst/>
                <a:latin typeface="+mn-lt"/>
                <a:ea typeface="+mn-ea"/>
                <a:cs typeface="+mn-cs"/>
              </a:rPr>
              <a:t>(b) Index Register</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index register is employed for </a:t>
            </a:r>
            <a:r>
              <a:rPr lang="en-US" sz="1200" b="1" i="0" kern="1200" dirty="0">
                <a:solidFill>
                  <a:schemeClr val="tx1"/>
                </a:solidFill>
                <a:effectLst/>
                <a:latin typeface="+mn-lt"/>
                <a:ea typeface="+mn-ea"/>
                <a:cs typeface="+mn-cs"/>
              </a:rPr>
              <a:t>indexed addressing</a:t>
            </a:r>
            <a:r>
              <a:rPr lang="en-US" sz="1200" b="0" i="0" kern="1200" dirty="0">
                <a:solidFill>
                  <a:schemeClr val="tx1"/>
                </a:solidFill>
                <a:effectLst/>
                <a:latin typeface="+mn-lt"/>
                <a:ea typeface="+mn-ea"/>
                <a:cs typeface="+mn-cs"/>
              </a:rPr>
              <a:t> and it is </a:t>
            </a:r>
            <a:r>
              <a:rPr lang="en-US" sz="1200" b="1" i="0" kern="1200" dirty="0">
                <a:solidFill>
                  <a:schemeClr val="tx1"/>
                </a:solidFill>
                <a:effectLst/>
                <a:latin typeface="+mn-lt"/>
                <a:ea typeface="+mn-ea"/>
                <a:cs typeface="+mn-cs"/>
              </a:rPr>
              <a:t>initial value</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Generally, it used for traversing the memory locations. After each reference, the index register is </a:t>
            </a:r>
            <a:r>
              <a:rPr lang="en-US" sz="1200" b="1" i="0" kern="1200" dirty="0">
                <a:solidFill>
                  <a:schemeClr val="tx1"/>
                </a:solidFill>
                <a:effectLst/>
                <a:latin typeface="+mn-lt"/>
                <a:ea typeface="+mn-ea"/>
                <a:cs typeface="+mn-cs"/>
              </a:rPr>
              <a:t>incremented or decremented by 1</a:t>
            </a:r>
            <a:r>
              <a:rPr lang="en-US" sz="1200" b="0" i="0" kern="1200" dirty="0">
                <a:solidFill>
                  <a:schemeClr val="tx1"/>
                </a:solidFill>
                <a:effectLst/>
                <a:latin typeface="+mn-lt"/>
                <a:ea typeface="+mn-ea"/>
                <a:cs typeface="+mn-cs"/>
              </a:rPr>
              <a:t>, depending upon the nature of the operation.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Sometime the index register may be</a:t>
            </a:r>
            <a:r>
              <a:rPr lang="en-US" sz="1200" b="1" i="0" kern="1200" dirty="0">
                <a:solidFill>
                  <a:schemeClr val="tx1"/>
                </a:solidFill>
                <a:effectLst/>
                <a:latin typeface="+mn-lt"/>
                <a:ea typeface="+mn-ea"/>
                <a:cs typeface="+mn-cs"/>
              </a:rPr>
              <a:t> auto indexed</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(c) Stack Pointer Register</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stack register has the address that points the </a:t>
            </a:r>
            <a:r>
              <a:rPr lang="en-US" sz="1200" b="1" i="0" kern="1200" dirty="0">
                <a:solidFill>
                  <a:schemeClr val="tx1"/>
                </a:solidFill>
                <a:effectLst/>
                <a:latin typeface="+mn-lt"/>
                <a:ea typeface="+mn-ea"/>
                <a:cs typeface="+mn-cs"/>
              </a:rPr>
              <a:t>stack top</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extLst>
      <p:ext uri="{BB962C8B-B14F-4D97-AF65-F5344CB8AC3E}">
        <p14:creationId xmlns:p14="http://schemas.microsoft.com/office/powerpoint/2010/main" val="303541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fields included in </a:t>
            </a:r>
            <a:r>
              <a:rPr lang="en-US" sz="1200" b="1" i="0" kern="1200" dirty="0">
                <a:solidFill>
                  <a:schemeClr val="tx1"/>
                </a:solidFill>
                <a:effectLst/>
                <a:latin typeface="+mn-lt"/>
                <a:ea typeface="+mn-ea"/>
                <a:cs typeface="+mn-cs"/>
              </a:rPr>
              <a:t>Program Status Word (PSW)</a:t>
            </a:r>
            <a:r>
              <a:rPr lang="en-US" sz="1200" b="0" i="0" kern="1200" dirty="0">
                <a:solidFill>
                  <a:schemeClr val="tx1"/>
                </a:solidFill>
                <a:effectLst/>
                <a:latin typeface="+mn-lt"/>
                <a:ea typeface="+mn-ea"/>
                <a:cs typeface="+mn-cs"/>
              </a:rPr>
              <a:t>:</a:t>
            </a:r>
          </a:p>
          <a:p>
            <a:pPr lvl="1"/>
            <a:r>
              <a:rPr lang="en-US" sz="1200" b="1" i="0" kern="1200" dirty="0">
                <a:solidFill>
                  <a:schemeClr val="tx1"/>
                </a:solidFill>
                <a:effectLst/>
                <a:latin typeface="+mn-lt"/>
                <a:ea typeface="+mn-ea"/>
                <a:cs typeface="+mn-cs"/>
              </a:rPr>
              <a:t>Sign:</a:t>
            </a:r>
            <a:r>
              <a:rPr lang="en-US" sz="1200" b="0" i="0" kern="1200" dirty="0">
                <a:solidFill>
                  <a:schemeClr val="tx1"/>
                </a:solidFill>
                <a:effectLst/>
                <a:latin typeface="+mn-lt"/>
                <a:ea typeface="+mn-ea"/>
                <a:cs typeface="+mn-cs"/>
              </a:rPr>
              <a:t> This field has the </a:t>
            </a:r>
            <a:r>
              <a:rPr lang="en-US" sz="1200" b="0" i="1" kern="1200" dirty="0">
                <a:solidFill>
                  <a:schemeClr val="tx1"/>
                </a:solidFill>
                <a:effectLst/>
                <a:latin typeface="+mn-lt"/>
                <a:ea typeface="+mn-ea"/>
                <a:cs typeface="+mn-cs"/>
              </a:rPr>
              <a:t>resultant sign bit</a:t>
            </a:r>
            <a:r>
              <a:rPr lang="en-US" sz="1200" b="0" i="0" kern="1200" dirty="0">
                <a:solidFill>
                  <a:schemeClr val="tx1"/>
                </a:solidFill>
                <a:effectLst/>
                <a:latin typeface="+mn-lt"/>
                <a:ea typeface="+mn-ea"/>
                <a:cs typeface="+mn-cs"/>
              </a:rPr>
              <a:t> of the last arithmetic operation performed.</a:t>
            </a:r>
          </a:p>
          <a:p>
            <a:pPr lvl="1"/>
            <a:r>
              <a:rPr lang="en-US" sz="1200" b="1" i="0" kern="1200" dirty="0">
                <a:solidFill>
                  <a:schemeClr val="tx1"/>
                </a:solidFill>
                <a:effectLst/>
                <a:latin typeface="+mn-lt"/>
                <a:ea typeface="+mn-ea"/>
                <a:cs typeface="+mn-cs"/>
              </a:rPr>
              <a:t>Zero:</a:t>
            </a:r>
            <a:r>
              <a:rPr lang="en-US" sz="1200" b="0" i="0" kern="1200" dirty="0">
                <a:solidFill>
                  <a:schemeClr val="tx1"/>
                </a:solidFill>
                <a:effectLst/>
                <a:latin typeface="+mn-lt"/>
                <a:ea typeface="+mn-ea"/>
                <a:cs typeface="+mn-cs"/>
              </a:rPr>
              <a:t> This field is set when the result of the operation is </a:t>
            </a:r>
            <a:r>
              <a:rPr lang="en-US" sz="1200" b="0" i="1" kern="1200" dirty="0">
                <a:solidFill>
                  <a:schemeClr val="tx1"/>
                </a:solidFill>
                <a:effectLst/>
                <a:latin typeface="+mn-lt"/>
                <a:ea typeface="+mn-ea"/>
                <a:cs typeface="+mn-cs"/>
              </a:rPr>
              <a:t>zero</a:t>
            </a:r>
            <a:r>
              <a:rPr lang="en-US" sz="1200" b="0" i="0" kern="1200" dirty="0">
                <a:solidFill>
                  <a:schemeClr val="tx1"/>
                </a:solidFill>
                <a:effectLst/>
                <a:latin typeface="+mn-lt"/>
                <a:ea typeface="+mn-ea"/>
                <a:cs typeface="+mn-cs"/>
              </a:rPr>
              <a:t>.</a:t>
            </a:r>
          </a:p>
          <a:p>
            <a:pPr lvl="1"/>
            <a:r>
              <a:rPr lang="en-US" sz="1200" b="1" i="0" kern="1200" dirty="0">
                <a:solidFill>
                  <a:schemeClr val="tx1"/>
                </a:solidFill>
                <a:effectLst/>
                <a:latin typeface="+mn-lt"/>
                <a:ea typeface="+mn-ea"/>
                <a:cs typeface="+mn-cs"/>
              </a:rPr>
              <a:t>Carry:</a:t>
            </a:r>
            <a:r>
              <a:rPr lang="en-US" sz="1200" b="0" i="0" kern="1200" dirty="0">
                <a:solidFill>
                  <a:schemeClr val="tx1"/>
                </a:solidFill>
                <a:effectLst/>
                <a:latin typeface="+mn-lt"/>
                <a:ea typeface="+mn-ea"/>
                <a:cs typeface="+mn-cs"/>
              </a:rPr>
              <a:t> This field is set when an arithmetic operation results in a </a:t>
            </a:r>
            <a:r>
              <a:rPr lang="en-US" sz="1200" b="0" i="1" kern="1200" dirty="0">
                <a:solidFill>
                  <a:schemeClr val="tx1"/>
                </a:solidFill>
                <a:effectLst/>
                <a:latin typeface="+mn-lt"/>
                <a:ea typeface="+mn-ea"/>
                <a:cs typeface="+mn-cs"/>
              </a:rPr>
              <a:t>carry into</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borrow out</a:t>
            </a:r>
            <a:r>
              <a:rPr lang="en-US" sz="1200" b="0" i="0" kern="1200" dirty="0">
                <a:solidFill>
                  <a:schemeClr val="tx1"/>
                </a:solidFill>
                <a:effectLst/>
                <a:latin typeface="+mn-lt"/>
                <a:ea typeface="+mn-ea"/>
                <a:cs typeface="+mn-cs"/>
              </a:rPr>
              <a:t>.</a:t>
            </a:r>
          </a:p>
          <a:p>
            <a:pPr lvl="1"/>
            <a:r>
              <a:rPr lang="en-US" sz="1200" b="1" i="0" kern="1200" dirty="0">
                <a:solidFill>
                  <a:schemeClr val="tx1"/>
                </a:solidFill>
                <a:effectLst/>
                <a:latin typeface="+mn-lt"/>
                <a:ea typeface="+mn-ea"/>
                <a:cs typeface="+mn-cs"/>
              </a:rPr>
              <a:t>Equal:</a:t>
            </a:r>
            <a:r>
              <a:rPr lang="en-US" sz="1200" b="0" i="0" kern="1200" dirty="0">
                <a:solidFill>
                  <a:schemeClr val="tx1"/>
                </a:solidFill>
                <a:effectLst/>
                <a:latin typeface="+mn-lt"/>
                <a:ea typeface="+mn-ea"/>
                <a:cs typeface="+mn-cs"/>
              </a:rPr>
              <a:t> If a </a:t>
            </a:r>
            <a:r>
              <a:rPr lang="en-US" sz="1200" b="0" i="1" kern="1200" dirty="0">
                <a:solidFill>
                  <a:schemeClr val="tx1"/>
                </a:solidFill>
                <a:effectLst/>
                <a:latin typeface="+mn-lt"/>
                <a:ea typeface="+mn-ea"/>
                <a:cs typeface="+mn-cs"/>
              </a:rPr>
              <a:t>logical operation</a:t>
            </a:r>
            <a:r>
              <a:rPr lang="en-US" sz="1200" b="0" i="0" kern="1200" dirty="0">
                <a:solidFill>
                  <a:schemeClr val="tx1"/>
                </a:solidFill>
                <a:effectLst/>
                <a:latin typeface="+mn-lt"/>
                <a:ea typeface="+mn-ea"/>
                <a:cs typeface="+mn-cs"/>
              </a:rPr>
              <a:t> results in, </a:t>
            </a:r>
            <a:r>
              <a:rPr lang="en-US" sz="1200" b="0" i="1" kern="1200" dirty="0">
                <a:solidFill>
                  <a:schemeClr val="tx1"/>
                </a:solidFill>
                <a:effectLst/>
                <a:latin typeface="+mn-lt"/>
                <a:ea typeface="+mn-ea"/>
                <a:cs typeface="+mn-cs"/>
              </a:rPr>
              <a:t>equality</a:t>
            </a:r>
            <a:r>
              <a:rPr lang="en-US" sz="1200" b="0" i="0" kern="1200" dirty="0">
                <a:solidFill>
                  <a:schemeClr val="tx1"/>
                </a:solidFill>
                <a:effectLst/>
                <a:latin typeface="+mn-lt"/>
                <a:ea typeface="+mn-ea"/>
                <a:cs typeface="+mn-cs"/>
              </a:rPr>
              <a:t> the Equal bit is set.</a:t>
            </a:r>
          </a:p>
          <a:p>
            <a:pPr lvl="1"/>
            <a:r>
              <a:rPr lang="en-US" sz="1200" b="1" i="0" kern="1200" dirty="0">
                <a:solidFill>
                  <a:schemeClr val="tx1"/>
                </a:solidFill>
                <a:effectLst/>
                <a:latin typeface="+mn-lt"/>
                <a:ea typeface="+mn-ea"/>
                <a:cs typeface="+mn-cs"/>
              </a:rPr>
              <a:t>Overflow:</a:t>
            </a:r>
            <a:r>
              <a:rPr lang="en-US" sz="1200" b="0" i="0" kern="1200" dirty="0">
                <a:solidFill>
                  <a:schemeClr val="tx1"/>
                </a:solidFill>
                <a:effectLst/>
                <a:latin typeface="+mn-lt"/>
                <a:ea typeface="+mn-ea"/>
                <a:cs typeface="+mn-cs"/>
              </a:rPr>
              <a:t> This bit indicates the </a:t>
            </a:r>
            <a:r>
              <a:rPr lang="en-US" sz="1200" b="0" i="1" kern="1200" dirty="0">
                <a:solidFill>
                  <a:schemeClr val="tx1"/>
                </a:solidFill>
                <a:effectLst/>
                <a:latin typeface="+mn-lt"/>
                <a:ea typeface="+mn-ea"/>
                <a:cs typeface="+mn-cs"/>
              </a:rPr>
              <a:t>arithmetic overflow</a:t>
            </a:r>
            <a:r>
              <a:rPr lang="en-US" sz="1200" b="0" i="0" kern="1200" dirty="0">
                <a:solidFill>
                  <a:schemeClr val="tx1"/>
                </a:solidFill>
                <a:effectLst/>
                <a:latin typeface="+mn-lt"/>
                <a:ea typeface="+mn-ea"/>
                <a:cs typeface="+mn-cs"/>
              </a:rPr>
              <a:t>.</a:t>
            </a:r>
          </a:p>
          <a:p>
            <a:pPr lvl="1"/>
            <a:r>
              <a:rPr lang="en-US" sz="1200" b="1" i="0" kern="1200" dirty="0">
                <a:solidFill>
                  <a:schemeClr val="tx1"/>
                </a:solidFill>
                <a:effectLst/>
                <a:latin typeface="+mn-lt"/>
                <a:ea typeface="+mn-ea"/>
                <a:cs typeface="+mn-cs"/>
              </a:rPr>
              <a:t>Interrupt:</a:t>
            </a:r>
            <a:r>
              <a:rPr lang="en-US" sz="1200" b="0" i="0" kern="1200" dirty="0">
                <a:solidFill>
                  <a:schemeClr val="tx1"/>
                </a:solidFill>
                <a:effectLst/>
                <a:latin typeface="+mn-lt"/>
                <a:ea typeface="+mn-ea"/>
                <a:cs typeface="+mn-cs"/>
              </a:rPr>
              <a:t> This bit is set to </a:t>
            </a:r>
            <a:r>
              <a:rPr lang="en-US" sz="1200" b="0" i="1" kern="1200" dirty="0">
                <a:solidFill>
                  <a:schemeClr val="tx1"/>
                </a:solidFill>
                <a:effectLst/>
                <a:latin typeface="+mn-lt"/>
                <a:ea typeface="+mn-ea"/>
                <a:cs typeface="+mn-cs"/>
              </a:rPr>
              <a:t>enable</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disable</a:t>
            </a:r>
            <a:r>
              <a:rPr lang="en-US" sz="1200" b="0" i="0" kern="1200" dirty="0">
                <a:solidFill>
                  <a:schemeClr val="tx1"/>
                </a:solidFill>
                <a:effectLst/>
                <a:latin typeface="+mn-lt"/>
                <a:ea typeface="+mn-ea"/>
                <a:cs typeface="+mn-cs"/>
              </a:rPr>
              <a:t> the interrupts.</a:t>
            </a:r>
          </a:p>
          <a:p>
            <a:pPr lvl="1"/>
            <a:r>
              <a:rPr lang="en-US" sz="1200" b="1" i="0" kern="1200" dirty="0">
                <a:solidFill>
                  <a:schemeClr val="tx1"/>
                </a:solidFill>
                <a:effectLst/>
                <a:latin typeface="+mn-lt"/>
                <a:ea typeface="+mn-ea"/>
                <a:cs typeface="+mn-cs"/>
              </a:rPr>
              <a:t>Supervisor:</a:t>
            </a:r>
            <a:r>
              <a:rPr lang="en-US" sz="1200" b="0" i="0" kern="1200" dirty="0">
                <a:solidFill>
                  <a:schemeClr val="tx1"/>
                </a:solidFill>
                <a:effectLst/>
                <a:latin typeface="+mn-lt"/>
                <a:ea typeface="+mn-ea"/>
                <a:cs typeface="+mn-cs"/>
              </a:rPr>
              <a:t> This bit indicates whether the processor is executing in the </a:t>
            </a:r>
            <a:r>
              <a:rPr lang="en-US" sz="1200" b="0" i="1" kern="1200" dirty="0">
                <a:solidFill>
                  <a:schemeClr val="tx1"/>
                </a:solidFill>
                <a:effectLst/>
                <a:latin typeface="+mn-lt"/>
                <a:ea typeface="+mn-ea"/>
                <a:cs typeface="+mn-cs"/>
              </a:rPr>
              <a:t>supervisor mode</a:t>
            </a:r>
            <a:r>
              <a:rPr lang="en-US" sz="1200" b="0" i="0" kern="1200" dirty="0">
                <a:solidFill>
                  <a:schemeClr val="tx1"/>
                </a:solidFill>
                <a:effectLst/>
                <a:latin typeface="+mn-lt"/>
                <a:ea typeface="+mn-ea"/>
                <a:cs typeface="+mn-cs"/>
              </a:rPr>
              <a:t> or the </a:t>
            </a:r>
            <a:r>
              <a:rPr lang="en-US" sz="1200" b="0" i="1" kern="1200" dirty="0">
                <a:solidFill>
                  <a:schemeClr val="tx1"/>
                </a:solidFill>
                <a:effectLst/>
                <a:latin typeface="+mn-lt"/>
                <a:ea typeface="+mn-ea"/>
                <a:cs typeface="+mn-cs"/>
              </a:rPr>
              <a:t>user mode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203099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 program to be executed by a processor consists of a set of instructions stored in memory. In its simplest form, instruction processing consists of two steps: The processor </a:t>
            </a:r>
            <a:r>
              <a:rPr lang="en-US" sz="1200" i="1" kern="1200" baseline="0" dirty="0">
                <a:solidFill>
                  <a:schemeClr val="tx1"/>
                </a:solidFill>
                <a:latin typeface="+mn-lt"/>
                <a:ea typeface="+mn-ea"/>
                <a:cs typeface="+mn-cs"/>
              </a:rPr>
              <a:t>reads ( fetches ) instructions from memory one at a time and executes each </a:t>
            </a:r>
            <a:r>
              <a:rPr lang="en-US" sz="1200" kern="1200" baseline="0" dirty="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427623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After each write operation, the processor must pause and remain idle until the printer catches up. The length of this pause may be on the order of many thousands or even </a:t>
            </a:r>
            <a:r>
              <a:rPr lang="en-US" sz="1200" b="1" kern="1200" baseline="0" dirty="0">
                <a:solidFill>
                  <a:schemeClr val="tx1"/>
                </a:solidFill>
                <a:latin typeface="+mn-lt"/>
                <a:ea typeface="+mn-ea"/>
                <a:cs typeface="+mn-cs"/>
              </a:rPr>
              <a:t>millions of instruction cycles</a:t>
            </a:r>
            <a:r>
              <a:rPr lang="en-US" sz="1200" kern="1200" baseline="0" dirty="0">
                <a:solidFill>
                  <a:schemeClr val="tx1"/>
                </a:solidFill>
                <a:latin typeface="+mn-lt"/>
                <a:ea typeface="+mn-ea"/>
                <a:cs typeface="+mn-cs"/>
              </a:rPr>
              <a:t>. Clearly, this is a very wasteful use of the processor.</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dirty="0"/>
          </a:p>
        </p:txBody>
      </p:sp>
    </p:spTree>
    <p:extLst>
      <p:ext uri="{BB962C8B-B14F-4D97-AF65-F5344CB8AC3E}">
        <p14:creationId xmlns:p14="http://schemas.microsoft.com/office/powerpoint/2010/main" val="2174841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zh-TW" dirty="0"/>
          </a:p>
          <a:p>
            <a:pPr eaLnBrk="1" hangingPunct="1"/>
            <a:r>
              <a:rPr lang="en-US" altLang="zh-TW" dirty="0"/>
              <a:t>Motivations: a technique to improve the efficiency of the processor (or CPU) when slower hardware (mainly I/O devices, hard drive) is required during the execution of the program.</a:t>
            </a:r>
          </a:p>
          <a:p>
            <a:pPr eaLnBrk="1" hangingPunct="1"/>
            <a:endParaRPr lang="en-US" altLang="zh-TW" dirty="0"/>
          </a:p>
          <a:p>
            <a:pPr eaLnBrk="1" hangingPunct="1"/>
            <a:r>
              <a:rPr lang="en-US" altLang="zh-TW" dirty="0"/>
              <a:t>Objectives: the processor can do something else while I/O is in progress.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dirty="0"/>
          </a:p>
        </p:txBody>
      </p:sp>
    </p:spTree>
    <p:extLst>
      <p:ext uri="{BB962C8B-B14F-4D97-AF65-F5344CB8AC3E}">
        <p14:creationId xmlns:p14="http://schemas.microsoft.com/office/powerpoint/2010/main" val="1599257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MO" sz="1200" kern="1200" baseline="0" dirty="0">
                <a:solidFill>
                  <a:schemeClr val="tx1"/>
                </a:solidFill>
                <a:latin typeface="+mn-lt"/>
                <a:ea typeface="+mn-ea"/>
                <a:cs typeface="+mn-cs"/>
              </a:rPr>
              <a:t>To accommodate interrupts, an </a:t>
            </a:r>
            <a:r>
              <a:rPr lang="en-US" altLang="zh-MO" sz="1200" i="1" kern="1200" baseline="0" dirty="0">
                <a:solidFill>
                  <a:schemeClr val="tx1"/>
                </a:solidFill>
                <a:latin typeface="+mn-lt"/>
                <a:ea typeface="+mn-ea"/>
                <a:cs typeface="+mn-cs"/>
              </a:rPr>
              <a:t>interrupt stage is added to the instruction cycle, </a:t>
            </a:r>
            <a:r>
              <a:rPr lang="en-US" altLang="zh-MO" sz="1200" kern="1200" baseline="0" dirty="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a:t>
            </a:r>
            <a:r>
              <a:rPr lang="en-US" altLang="zh-MO" sz="1200" b="1" kern="1200" baseline="0" dirty="0">
                <a:solidFill>
                  <a:schemeClr val="tx1"/>
                </a:solidFill>
                <a:latin typeface="+mn-lt"/>
                <a:ea typeface="+mn-ea"/>
                <a:cs typeface="+mn-cs"/>
              </a:rPr>
              <a:t>suspends</a:t>
            </a:r>
            <a:r>
              <a:rPr lang="en-US" altLang="zh-MO" sz="1200" kern="1200" baseline="0" dirty="0">
                <a:solidFill>
                  <a:schemeClr val="tx1"/>
                </a:solidFill>
                <a:latin typeface="+mn-lt"/>
                <a:ea typeface="+mn-ea"/>
                <a:cs typeface="+mn-cs"/>
              </a:rPr>
              <a:t> execution of the current program and executes an </a:t>
            </a:r>
            <a:r>
              <a:rPr lang="en-US" altLang="zh-MO" sz="1200" i="1" kern="1200" baseline="0" dirty="0">
                <a:solidFill>
                  <a:schemeClr val="tx1"/>
                </a:solidFill>
                <a:latin typeface="+mn-lt"/>
                <a:ea typeface="+mn-ea"/>
                <a:cs typeface="+mn-cs"/>
              </a:rPr>
              <a:t>interrupt handler </a:t>
            </a:r>
            <a:r>
              <a:rPr lang="en-US" altLang="zh-MO" sz="1200" kern="1200" baseline="0" dirty="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24</a:t>
            </a:fld>
            <a:endParaRPr lang="en-US" noProof="0" dirty="0"/>
          </a:p>
        </p:txBody>
      </p:sp>
    </p:spTree>
    <p:extLst>
      <p:ext uri="{BB962C8B-B14F-4D97-AF65-F5344CB8AC3E}">
        <p14:creationId xmlns:p14="http://schemas.microsoft.com/office/powerpoint/2010/main" val="3248869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7999" indent="-227999" eaLnBrk="1" hangingPunct="1">
              <a:buFontTx/>
              <a:buAutoNum type="arabicPeriod"/>
            </a:pPr>
            <a:r>
              <a:rPr lang="en-US" altLang="zh-TW" dirty="0"/>
              <a:t>Certain overhead is required to monitor the status of the interrupts, e.g. which I/O module invokes the interrupt, etc..</a:t>
            </a:r>
          </a:p>
          <a:p>
            <a:pPr marL="227999" indent="-227999" eaLnBrk="1" hangingPunct="1">
              <a:buFontTx/>
              <a:buAutoNum type="arabicPeriod"/>
            </a:pPr>
            <a:r>
              <a:rPr lang="en-US" altLang="zh-TW" dirty="0"/>
              <a:t>It is still worth using interrupts as much more processor resource can be saved while large amount of I/O is involved.</a:t>
            </a:r>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25</a:t>
            </a:fld>
            <a:endParaRPr lang="en-US" noProof="0" dirty="0"/>
          </a:p>
        </p:txBody>
      </p:sp>
    </p:spTree>
    <p:extLst>
      <p:ext uri="{BB962C8B-B14F-4D97-AF65-F5344CB8AC3E}">
        <p14:creationId xmlns:p14="http://schemas.microsoft.com/office/powerpoint/2010/main" val="292532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At a top level, a computer consists of processor, memory, and I/O components, with one or more modules of each type. These components are interconnected in some fashion to achieve the main function of the computer, which is to execute programs. Thus, there are four main structural elements: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1785147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MO" sz="1200" kern="1200" baseline="0" dirty="0">
                <a:solidFill>
                  <a:schemeClr val="tx1"/>
                </a:solidFill>
                <a:latin typeface="+mn-lt"/>
                <a:ea typeface="+mn-ea"/>
                <a:cs typeface="+mn-cs"/>
              </a:rPr>
              <a:t>For the user program, an interrupt suspends the normal sequence of execution. When the interrupt processing is completed, execution resumes. Thus, the user program does not have to contain any special code to accommodate interrupts; the processor and the OS are responsible for suspending the user program and then resuming it at the same point.</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27</a:t>
            </a:fld>
            <a:endParaRPr lang="en-US" noProof="0" dirty="0"/>
          </a:p>
        </p:txBody>
      </p:sp>
    </p:spTree>
    <p:extLst>
      <p:ext uri="{BB962C8B-B14F-4D97-AF65-F5344CB8AC3E}">
        <p14:creationId xmlns:p14="http://schemas.microsoft.com/office/powerpoint/2010/main" val="765951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kern="1200" baseline="0" dirty="0">
                <a:solidFill>
                  <a:schemeClr val="tx1"/>
                </a:solidFill>
                <a:latin typeface="+mn-lt"/>
                <a:ea typeface="+mn-ea"/>
                <a:cs typeface="+mn-cs"/>
              </a:rPr>
              <a:t>To give a specific example, consider a PC that operates at 1 GHz, which would allow roughly 10</a:t>
            </a:r>
            <a:r>
              <a:rPr lang="en-US" altLang="zh-MO" sz="1200" kern="1200" baseline="30000" dirty="0">
                <a:solidFill>
                  <a:schemeClr val="tx1"/>
                </a:solidFill>
                <a:latin typeface="+mn-lt"/>
                <a:ea typeface="+mn-ea"/>
                <a:cs typeface="+mn-cs"/>
              </a:rPr>
              <a:t>9</a:t>
            </a:r>
            <a:r>
              <a:rPr lang="en-US" altLang="zh-MO" sz="1200" kern="1200" baseline="0" dirty="0">
                <a:solidFill>
                  <a:schemeClr val="tx1"/>
                </a:solidFill>
                <a:latin typeface="+mn-lt"/>
                <a:ea typeface="+mn-ea"/>
                <a:cs typeface="+mn-cs"/>
              </a:rPr>
              <a:t> instructions per second. A typical hard disk has a rotational speed of 7200 revolutions per minute for a half-track rotation time of 4 </a:t>
            </a:r>
            <a:r>
              <a:rPr lang="en-US" altLang="zh-MO" sz="1200" kern="1200" baseline="0" dirty="0" err="1">
                <a:solidFill>
                  <a:schemeClr val="tx1"/>
                </a:solidFill>
                <a:latin typeface="+mn-lt"/>
                <a:ea typeface="+mn-ea"/>
                <a:cs typeface="+mn-cs"/>
              </a:rPr>
              <a:t>ms</a:t>
            </a:r>
            <a:r>
              <a:rPr lang="en-US" altLang="zh-MO" sz="1200" kern="1200" baseline="0" dirty="0">
                <a:solidFill>
                  <a:schemeClr val="tx1"/>
                </a:solidFill>
                <a:latin typeface="+mn-lt"/>
                <a:ea typeface="+mn-ea"/>
                <a:cs typeface="+mn-cs"/>
              </a:rPr>
              <a:t>, which is </a:t>
            </a:r>
            <a:r>
              <a:rPr lang="en-US" altLang="zh-MO" sz="1200" b="1" kern="1200" baseline="0" dirty="0">
                <a:solidFill>
                  <a:schemeClr val="tx1"/>
                </a:solidFill>
                <a:latin typeface="+mn-lt"/>
                <a:ea typeface="+mn-ea"/>
                <a:cs typeface="+mn-cs"/>
              </a:rPr>
              <a:t>4 million times slower </a:t>
            </a:r>
            <a:r>
              <a:rPr lang="en-US" altLang="zh-MO" sz="1200" kern="1200" baseline="0" dirty="0">
                <a:solidFill>
                  <a:schemeClr val="tx1"/>
                </a:solidFill>
                <a:latin typeface="+mn-lt"/>
                <a:ea typeface="+mn-ea"/>
                <a:cs typeface="+mn-cs"/>
              </a:rPr>
              <a:t>than the processor.</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This figure illustrates this state of affairs. The user program performs a series of WRITE calls </a:t>
            </a:r>
            <a:r>
              <a:rPr lang="en-US" altLang="zh-MO" sz="1200" b="1" kern="1200" baseline="0" dirty="0">
                <a:solidFill>
                  <a:schemeClr val="tx1"/>
                </a:solidFill>
                <a:latin typeface="+mn-lt"/>
                <a:ea typeface="+mn-ea"/>
                <a:cs typeface="+mn-cs"/>
              </a:rPr>
              <a:t>interleaved with </a:t>
            </a:r>
            <a:r>
              <a:rPr lang="en-US" altLang="zh-MO" sz="1200" kern="1200" baseline="0" dirty="0">
                <a:solidFill>
                  <a:schemeClr val="tx1"/>
                </a:solidFill>
                <a:latin typeface="+mn-lt"/>
                <a:ea typeface="+mn-ea"/>
                <a:cs typeface="+mn-cs"/>
              </a:rPr>
              <a:t>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 A sequence of instructions, labeled 5 in the figure, to complete the operation. This may include setting a flag indicating the success or failure of the operation. </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 Instruction. </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28</a:t>
            </a:fld>
            <a:endParaRPr lang="en-US" noProof="0" dirty="0"/>
          </a:p>
        </p:txBody>
      </p:sp>
    </p:spTree>
    <p:extLst>
      <p:ext uri="{BB962C8B-B14F-4D97-AF65-F5344CB8AC3E}">
        <p14:creationId xmlns:p14="http://schemas.microsoft.com/office/powerpoint/2010/main" val="3872800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kern="1200" baseline="0" dirty="0">
                <a:solidFill>
                  <a:schemeClr val="tx1"/>
                </a:solidFill>
                <a:latin typeface="+mn-lt"/>
                <a:ea typeface="+mn-ea"/>
                <a:cs typeface="+mn-cs"/>
              </a:rPr>
              <a:t>The design constraints on a computer’s memory can be summed up by three questions: How much? How fast? How expensive? </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altLang="zh-MO"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30</a:t>
            </a:fld>
            <a:endParaRPr lang="en-US" noProof="0" dirty="0"/>
          </a:p>
        </p:txBody>
      </p:sp>
    </p:spTree>
    <p:extLst>
      <p:ext uri="{BB962C8B-B14F-4D97-AF65-F5344CB8AC3E}">
        <p14:creationId xmlns:p14="http://schemas.microsoft.com/office/powerpoint/2010/main" val="1939480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kern="1200" baseline="0" dirty="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altLang="zh-MO" sz="1200" kern="1200" baseline="0" dirty="0">
              <a:solidFill>
                <a:schemeClr val="tx1"/>
              </a:solidFill>
              <a:latin typeface="+mn-lt"/>
              <a:ea typeface="+mn-ea"/>
              <a:cs typeface="+mn-cs"/>
            </a:endParaRPr>
          </a:p>
          <a:p>
            <a:r>
              <a:rPr lang="en-US" altLang="zh-MO" sz="1200" kern="1200" baseline="0" dirty="0">
                <a:solidFill>
                  <a:schemeClr val="tx1"/>
                </a:solidFill>
                <a:latin typeface="+mn-lt"/>
                <a:ea typeface="+mn-ea"/>
                <a:cs typeface="+mn-cs"/>
              </a:rPr>
              <a:t>• Faster access time, greater cost per bit</a:t>
            </a:r>
          </a:p>
          <a:p>
            <a:r>
              <a:rPr lang="en-US" altLang="zh-MO" sz="1200" kern="1200" baseline="0" dirty="0">
                <a:solidFill>
                  <a:schemeClr val="tx1"/>
                </a:solidFill>
                <a:latin typeface="+mn-lt"/>
                <a:ea typeface="+mn-ea"/>
                <a:cs typeface="+mn-cs"/>
              </a:rPr>
              <a:t>• Greater capacity, smaller cost per bit</a:t>
            </a:r>
          </a:p>
          <a:p>
            <a:r>
              <a:rPr lang="en-US" altLang="zh-MO" sz="1200" kern="1200" baseline="0" dirty="0">
                <a:solidFill>
                  <a:schemeClr val="tx1"/>
                </a:solidFill>
                <a:latin typeface="+mn-lt"/>
                <a:ea typeface="+mn-ea"/>
                <a:cs typeface="+mn-cs"/>
              </a:rPr>
              <a:t>• Greater capacity, slower access speed</a:t>
            </a:r>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31</a:t>
            </a:fld>
            <a:endParaRPr lang="en-US" noProof="0" dirty="0"/>
          </a:p>
        </p:txBody>
      </p:sp>
    </p:spTree>
    <p:extLst>
      <p:ext uri="{BB962C8B-B14F-4D97-AF65-F5344CB8AC3E}">
        <p14:creationId xmlns:p14="http://schemas.microsoft.com/office/powerpoint/2010/main" val="3849368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More details will be given when we discuss memory management and virtual memory.</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32</a:t>
            </a:fld>
            <a:endParaRPr lang="en-US" noProof="0" dirty="0"/>
          </a:p>
        </p:txBody>
      </p:sp>
    </p:spTree>
    <p:extLst>
      <p:ext uri="{BB962C8B-B14F-4D97-AF65-F5344CB8AC3E}">
        <p14:creationId xmlns:p14="http://schemas.microsoft.com/office/powerpoint/2010/main" val="2856341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Additional levels can be effectively added to the hierarchy in software. For</a:t>
            </a:r>
          </a:p>
          <a:p>
            <a:r>
              <a:rPr lang="en-US" altLang="zh-MO" sz="1200" b="0" i="0" u="none" strike="noStrike" kern="1200" baseline="0" dirty="0">
                <a:solidFill>
                  <a:schemeClr val="tx1"/>
                </a:solidFill>
                <a:latin typeface="+mn-lt"/>
                <a:ea typeface="+mn-ea"/>
                <a:cs typeface="+mn-cs"/>
              </a:rPr>
              <a:t>example, a portion of main memory can be used as a buffer to temporarily hold data</a:t>
            </a:r>
          </a:p>
          <a:p>
            <a:r>
              <a:rPr lang="en-US" altLang="zh-MO" sz="1200" b="0" i="0" u="none" strike="noStrike" kern="1200" baseline="0" dirty="0">
                <a:solidFill>
                  <a:schemeClr val="tx1"/>
                </a:solidFill>
                <a:latin typeface="+mn-lt"/>
                <a:ea typeface="+mn-ea"/>
                <a:cs typeface="+mn-cs"/>
              </a:rPr>
              <a:t>that are to be read out to disk. Such a technique, sometimes referred to as a disk</a:t>
            </a:r>
          </a:p>
          <a:p>
            <a:r>
              <a:rPr lang="en-US" altLang="zh-MO" sz="1200" b="0" i="0" u="none" strike="noStrike" kern="1200" baseline="0" dirty="0">
                <a:solidFill>
                  <a:schemeClr val="tx1"/>
                </a:solidFill>
                <a:latin typeface="+mn-lt"/>
                <a:ea typeface="+mn-ea"/>
                <a:cs typeface="+mn-cs"/>
              </a:rPr>
              <a:t>cache (to be examined in detail in Chapter 11), improves performance in two ways:</a:t>
            </a:r>
          </a:p>
          <a:p>
            <a:r>
              <a:rPr lang="en-US" altLang="zh-MO" sz="1200" b="1" i="0" u="none" strike="noStrike" kern="1200" baseline="0" dirty="0">
                <a:solidFill>
                  <a:schemeClr val="tx1"/>
                </a:solidFill>
                <a:latin typeface="+mn-lt"/>
                <a:ea typeface="+mn-ea"/>
                <a:cs typeface="+mn-cs"/>
              </a:rPr>
              <a:t>1. </a:t>
            </a:r>
            <a:r>
              <a:rPr lang="en-US" altLang="zh-MO" sz="1200" b="0" i="0" u="none" strike="noStrike" kern="1200" baseline="0" dirty="0">
                <a:solidFill>
                  <a:schemeClr val="tx1"/>
                </a:solidFill>
                <a:latin typeface="+mn-lt"/>
                <a:ea typeface="+mn-ea"/>
                <a:cs typeface="+mn-cs"/>
              </a:rPr>
              <a:t>Disk writes are clustered. Instead of many small transfers of data, we have a few large transfers of data. This improves disk performance and minimizes processor involvement.</a:t>
            </a:r>
          </a:p>
          <a:p>
            <a:r>
              <a:rPr lang="en-US" altLang="zh-MO" sz="1200" b="1" i="0" u="none" strike="noStrike" kern="1200" baseline="0" dirty="0">
                <a:solidFill>
                  <a:schemeClr val="tx1"/>
                </a:solidFill>
                <a:latin typeface="+mn-lt"/>
                <a:ea typeface="+mn-ea"/>
                <a:cs typeface="+mn-cs"/>
              </a:rPr>
              <a:t>2. </a:t>
            </a:r>
            <a:r>
              <a:rPr lang="en-US" altLang="zh-MO" sz="1200" b="0" i="0" u="none" strike="noStrike" kern="1200" baseline="0" dirty="0">
                <a:solidFill>
                  <a:schemeClr val="tx1"/>
                </a:solidFill>
                <a:latin typeface="+mn-lt"/>
                <a:ea typeface="+mn-ea"/>
                <a:cs typeface="+mn-cs"/>
              </a:rPr>
              <a:t>Some data destined for write-out may be referenced by a program before the next dump to disk. In that case, the data are retrieved rapidly from the software cache rather than slowly from the disk.</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33</a:t>
            </a:fld>
            <a:endParaRPr lang="en-US" noProof="0" dirty="0"/>
          </a:p>
        </p:txBody>
      </p:sp>
    </p:spTree>
    <p:extLst>
      <p:ext uri="{BB962C8B-B14F-4D97-AF65-F5344CB8AC3E}">
        <p14:creationId xmlns:p14="http://schemas.microsoft.com/office/powerpoint/2010/main" val="148157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Although cache memory is invisible to the OS, it interacts with other memory management hardware.</a:t>
            </a:r>
          </a:p>
          <a:p>
            <a:endParaRPr lang="en-US" altLang="zh-MO" sz="1200" b="0" i="0" u="none" strike="noStrike" kern="1200" baseline="0" dirty="0">
              <a:solidFill>
                <a:schemeClr val="tx1"/>
              </a:solidFill>
              <a:latin typeface="+mn-lt"/>
              <a:ea typeface="+mn-ea"/>
              <a:cs typeface="+mn-cs"/>
            </a:endParaRPr>
          </a:p>
          <a:p>
            <a:r>
              <a:rPr lang="en-US" altLang="zh-MO" sz="1200" b="0" i="0" u="none" strike="noStrike" kern="1200" baseline="0" dirty="0">
                <a:solidFill>
                  <a:schemeClr val="tx1"/>
                </a:solidFill>
                <a:latin typeface="+mn-lt"/>
                <a:ea typeface="+mn-ea"/>
                <a:cs typeface="+mn-cs"/>
              </a:rPr>
              <a:t>On all instruction cycles, the processor accesses memory at least once, to fetch the</a:t>
            </a:r>
          </a:p>
          <a:p>
            <a:r>
              <a:rPr lang="en-US" altLang="zh-MO" sz="1200" b="0" i="0" u="none" strike="noStrike" kern="1200" baseline="0" dirty="0">
                <a:solidFill>
                  <a:schemeClr val="tx1"/>
                </a:solidFill>
                <a:latin typeface="+mn-lt"/>
                <a:ea typeface="+mn-ea"/>
                <a:cs typeface="+mn-cs"/>
              </a:rPr>
              <a:t>instruction, and often one or more additional times, to fetch operands and/or store</a:t>
            </a:r>
          </a:p>
          <a:p>
            <a:r>
              <a:rPr lang="en-US" altLang="zh-MO" sz="1200" b="0" i="0" u="none" strike="noStrike" kern="1200" baseline="0" dirty="0">
                <a:solidFill>
                  <a:schemeClr val="tx1"/>
                </a:solidFill>
                <a:latin typeface="+mn-lt"/>
                <a:ea typeface="+mn-ea"/>
                <a:cs typeface="+mn-cs"/>
              </a:rPr>
              <a:t>results.</a:t>
            </a:r>
          </a:p>
          <a:p>
            <a:endParaRPr lang="en-US" altLang="zh-MO" sz="1200" b="0" i="0" u="none" strike="noStrike" kern="1200" baseline="0" dirty="0">
              <a:solidFill>
                <a:schemeClr val="tx1"/>
              </a:solidFill>
              <a:latin typeface="+mn-lt"/>
              <a:ea typeface="+mn-ea"/>
              <a:cs typeface="+mn-cs"/>
            </a:endParaRPr>
          </a:p>
          <a:p>
            <a:r>
              <a:rPr lang="en-US" altLang="zh-MO" sz="1200" b="0" i="0" u="none" strike="noStrike" kern="1200" baseline="0" dirty="0">
                <a:solidFill>
                  <a:schemeClr val="tx1"/>
                </a:solidFill>
                <a:latin typeface="+mn-lt"/>
                <a:ea typeface="+mn-ea"/>
                <a:cs typeface="+mn-cs"/>
              </a:rPr>
              <a:t>Over the years, processor</a:t>
            </a:r>
          </a:p>
          <a:p>
            <a:r>
              <a:rPr lang="en-US" altLang="zh-MO" sz="1200" b="0" i="0" u="none" strike="noStrike" kern="1200" baseline="0" dirty="0">
                <a:solidFill>
                  <a:schemeClr val="tx1"/>
                </a:solidFill>
                <a:latin typeface="+mn-lt"/>
                <a:ea typeface="+mn-ea"/>
                <a:cs typeface="+mn-cs"/>
              </a:rPr>
              <a:t>speed has consistently increased more rapidly than memory access speed.</a:t>
            </a:r>
          </a:p>
          <a:p>
            <a:endParaRPr lang="en-US" altLang="zh-MO" sz="1200" b="0" i="0" u="none" strike="noStrike" kern="1200" baseline="0" dirty="0">
              <a:solidFill>
                <a:schemeClr val="tx1"/>
              </a:solidFill>
              <a:latin typeface="+mn-lt"/>
              <a:ea typeface="+mn-ea"/>
              <a:cs typeface="+mn-cs"/>
            </a:endParaRPr>
          </a:p>
          <a:p>
            <a:r>
              <a:rPr lang="en-US" altLang="zh-MO" sz="1200" b="0" i="0" u="none" strike="noStrike" kern="1200" baseline="0" dirty="0">
                <a:solidFill>
                  <a:schemeClr val="tx1"/>
                </a:solidFill>
                <a:latin typeface="+mn-lt"/>
                <a:ea typeface="+mn-ea"/>
                <a:cs typeface="+mn-cs"/>
              </a:rPr>
              <a:t>Ideally, main memory should be</a:t>
            </a:r>
          </a:p>
          <a:p>
            <a:r>
              <a:rPr lang="en-US" altLang="zh-MO" sz="1200" b="0" i="0" u="none" strike="noStrike" kern="1200" baseline="0" dirty="0">
                <a:solidFill>
                  <a:schemeClr val="tx1"/>
                </a:solidFill>
                <a:latin typeface="+mn-lt"/>
                <a:ea typeface="+mn-ea"/>
                <a:cs typeface="+mn-cs"/>
              </a:rPr>
              <a:t>built with the same technology as that of the processor registers, giving memory</a:t>
            </a:r>
          </a:p>
          <a:p>
            <a:r>
              <a:rPr lang="en-US" altLang="zh-MO" sz="1200" b="0" i="0" u="none" strike="noStrike" kern="1200" baseline="0" dirty="0">
                <a:solidFill>
                  <a:schemeClr val="tx1"/>
                </a:solidFill>
                <a:latin typeface="+mn-lt"/>
                <a:ea typeface="+mn-ea"/>
                <a:cs typeface="+mn-cs"/>
              </a:rPr>
              <a:t>cycle times comparable to processor cycle times. This has always been too expensive</a:t>
            </a:r>
          </a:p>
          <a:p>
            <a:r>
              <a:rPr lang="en-US" altLang="zh-MO" sz="1200" b="0" i="0" u="none" strike="noStrike" kern="1200" baseline="0" dirty="0">
                <a:solidFill>
                  <a:schemeClr val="tx1"/>
                </a:solidFill>
                <a:latin typeface="+mn-lt"/>
                <a:ea typeface="+mn-ea"/>
                <a:cs typeface="+mn-cs"/>
              </a:rPr>
              <a:t>a strategy</a:t>
            </a:r>
          </a:p>
          <a:p>
            <a:endParaRPr lang="en-US" altLang="zh-MO" sz="1200" b="0" i="0" u="none" strike="noStrike" kern="1200" baseline="0" dirty="0">
              <a:solidFill>
                <a:schemeClr val="tx1"/>
              </a:solidFill>
              <a:latin typeface="+mn-lt"/>
              <a:ea typeface="+mn-ea"/>
              <a:cs typeface="+mn-cs"/>
            </a:endParaRPr>
          </a:p>
          <a:p>
            <a:endParaRPr lang="en-US" altLang="zh-MO" sz="1200" b="0" i="0" u="none" strike="noStrike" kern="1200" baseline="0" dirty="0">
              <a:solidFill>
                <a:schemeClr val="tx1"/>
              </a:solidFill>
              <a:latin typeface="+mn-lt"/>
              <a:ea typeface="+mn-ea"/>
              <a:cs typeface="+mn-cs"/>
            </a:endParaRPr>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34</a:t>
            </a:fld>
            <a:endParaRPr lang="en-US" noProof="0" dirty="0"/>
          </a:p>
        </p:txBody>
      </p:sp>
    </p:spTree>
    <p:extLst>
      <p:ext uri="{BB962C8B-B14F-4D97-AF65-F5344CB8AC3E}">
        <p14:creationId xmlns:p14="http://schemas.microsoft.com/office/powerpoint/2010/main" val="305950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Figure 1.16b depicts the use of multiple levels of cache. The L2 cache is slower</a:t>
            </a:r>
          </a:p>
          <a:p>
            <a:r>
              <a:rPr lang="en-US" altLang="zh-MO" sz="1200" b="0" i="0" u="none" strike="noStrike" kern="1200" baseline="0" dirty="0">
                <a:solidFill>
                  <a:schemeClr val="tx1"/>
                </a:solidFill>
                <a:latin typeface="+mn-lt"/>
                <a:ea typeface="+mn-ea"/>
                <a:cs typeface="+mn-cs"/>
              </a:rPr>
              <a:t>and typically larger than the L1 cache, and the L3 cache is slower and typically larger</a:t>
            </a:r>
          </a:p>
          <a:p>
            <a:r>
              <a:rPr lang="en-US" altLang="zh-MO" sz="1200" b="0" i="0" u="none" strike="noStrike" kern="1200" baseline="0" dirty="0">
                <a:solidFill>
                  <a:schemeClr val="tx1"/>
                </a:solidFill>
                <a:latin typeface="+mn-lt"/>
                <a:ea typeface="+mn-ea"/>
                <a:cs typeface="+mn-cs"/>
              </a:rPr>
              <a:t>than the L2 cache.</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36</a:t>
            </a:fld>
            <a:endParaRPr lang="en-US" noProof="0" dirty="0"/>
          </a:p>
        </p:txBody>
      </p:sp>
    </p:spTree>
    <p:extLst>
      <p:ext uri="{BB962C8B-B14F-4D97-AF65-F5344CB8AC3E}">
        <p14:creationId xmlns:p14="http://schemas.microsoft.com/office/powerpoint/2010/main" val="1637713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Three techniques are possible for I/O operations: programmed I/O, interrupt-driven</a:t>
            </a:r>
          </a:p>
          <a:p>
            <a:r>
              <a:rPr lang="en-US" altLang="zh-MO" sz="1200" b="0" i="0" u="none" strike="noStrike" kern="1200" baseline="0" dirty="0">
                <a:solidFill>
                  <a:schemeClr val="tx1"/>
                </a:solidFill>
                <a:latin typeface="+mn-lt"/>
                <a:ea typeface="+mn-ea"/>
                <a:cs typeface="+mn-cs"/>
              </a:rPr>
              <a:t>I/O, and direct memory access (DMA).</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37</a:t>
            </a:fld>
            <a:endParaRPr lang="en-US" noProof="0" dirty="0"/>
          </a:p>
        </p:txBody>
      </p:sp>
    </p:spTree>
    <p:extLst>
      <p:ext uri="{BB962C8B-B14F-4D97-AF65-F5344CB8AC3E}">
        <p14:creationId xmlns:p14="http://schemas.microsoft.com/office/powerpoint/2010/main" val="416654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dirty="0"/>
              <a:t>Tight loop:</a:t>
            </a:r>
          </a:p>
          <a:p>
            <a:r>
              <a:rPr lang="en-US" altLang="zh-MO" sz="1200" b="0" i="0" kern="1200" dirty="0">
                <a:solidFill>
                  <a:schemeClr val="tx1"/>
                </a:solidFill>
                <a:effectLst/>
                <a:latin typeface="+mn-lt"/>
                <a:ea typeface="+mn-ea"/>
                <a:cs typeface="+mn-cs"/>
              </a:rPr>
              <a:t>1. (</a:t>
            </a:r>
            <a:r>
              <a:rPr lang="en-US" altLang="zh-MO" sz="1200" b="0" i="1" u="none" strike="noStrike" kern="1200" dirty="0">
                <a:solidFill>
                  <a:schemeClr val="tx1"/>
                </a:solidFill>
                <a:effectLst/>
                <a:latin typeface="+mn-lt"/>
                <a:ea typeface="+mn-ea"/>
                <a:cs typeface="+mn-cs"/>
                <a:hlinkClick r:id="rId3" tooltip="programming"/>
              </a:rPr>
              <a:t>programming</a:t>
            </a:r>
            <a:r>
              <a:rPr lang="en-US" altLang="zh-MO" sz="1200" b="0" i="0" kern="1200" dirty="0">
                <a:solidFill>
                  <a:schemeClr val="tx1"/>
                </a:solidFill>
                <a:effectLst/>
                <a:latin typeface="+mn-lt"/>
                <a:ea typeface="+mn-ea"/>
                <a:cs typeface="+mn-cs"/>
              </a:rPr>
              <a:t>) A </a:t>
            </a:r>
            <a:r>
              <a:rPr lang="en-US" altLang="zh-MO" sz="1200" b="0" i="0" u="none" strike="noStrike" kern="1200" dirty="0">
                <a:solidFill>
                  <a:schemeClr val="tx1"/>
                </a:solidFill>
                <a:effectLst/>
                <a:latin typeface="+mn-lt"/>
                <a:ea typeface="+mn-ea"/>
                <a:cs typeface="+mn-cs"/>
                <a:hlinkClick r:id="rId4" tooltip="loop"/>
              </a:rPr>
              <a:t>loop</a:t>
            </a:r>
            <a:r>
              <a:rPr lang="en-US" altLang="zh-MO" sz="1200" b="0" i="0" kern="1200" dirty="0">
                <a:solidFill>
                  <a:schemeClr val="tx1"/>
                </a:solidFill>
                <a:effectLst/>
                <a:latin typeface="+mn-lt"/>
                <a:ea typeface="+mn-ea"/>
                <a:cs typeface="+mn-cs"/>
              </a:rPr>
              <a:t> which contains few </a:t>
            </a:r>
            <a:r>
              <a:rPr lang="en-US" altLang="zh-MO" sz="1200" b="0" i="0" u="none" strike="noStrike" kern="1200" dirty="0">
                <a:solidFill>
                  <a:schemeClr val="tx1"/>
                </a:solidFill>
                <a:effectLst/>
                <a:latin typeface="+mn-lt"/>
                <a:ea typeface="+mn-ea"/>
                <a:cs typeface="+mn-cs"/>
                <a:hlinkClick r:id="rId5" tooltip="machine instruction"/>
              </a:rPr>
              <a:t>instructions</a:t>
            </a:r>
            <a:r>
              <a:rPr lang="en-US" altLang="zh-MO" sz="1200" b="0" i="0" kern="1200" dirty="0">
                <a:solidFill>
                  <a:schemeClr val="tx1"/>
                </a:solidFill>
                <a:effectLst/>
                <a:latin typeface="+mn-lt"/>
                <a:ea typeface="+mn-ea"/>
                <a:cs typeface="+mn-cs"/>
              </a:rPr>
              <a:t> and </a:t>
            </a:r>
            <a:r>
              <a:rPr lang="en-US" altLang="zh-MO" sz="1200" b="0" i="0" u="none" strike="noStrike" kern="1200" dirty="0">
                <a:solidFill>
                  <a:schemeClr val="tx1"/>
                </a:solidFill>
                <a:effectLst/>
                <a:latin typeface="+mn-lt"/>
                <a:ea typeface="+mn-ea"/>
                <a:cs typeface="+mn-cs"/>
                <a:hlinkClick r:id="rId6" tooltip="iterate"/>
              </a:rPr>
              <a:t>iterates</a:t>
            </a:r>
            <a:r>
              <a:rPr lang="en-US" altLang="zh-MO" sz="1200" b="0" i="0" kern="1200" dirty="0">
                <a:solidFill>
                  <a:schemeClr val="tx1"/>
                </a:solidFill>
                <a:effectLst/>
                <a:latin typeface="+mn-lt"/>
                <a:ea typeface="+mn-ea"/>
                <a:cs typeface="+mn-cs"/>
              </a:rPr>
              <a:t> many times.</a:t>
            </a:r>
          </a:p>
          <a:p>
            <a:r>
              <a:rPr lang="en-US" altLang="zh-MO" sz="1200" b="0" i="0" kern="1200" dirty="0">
                <a:solidFill>
                  <a:schemeClr val="tx1"/>
                </a:solidFill>
                <a:effectLst/>
                <a:latin typeface="+mn-lt"/>
                <a:ea typeface="+mn-ea"/>
                <a:cs typeface="+mn-cs"/>
              </a:rPr>
              <a:t>2. (</a:t>
            </a:r>
            <a:r>
              <a:rPr lang="en-US" altLang="zh-MO" sz="1200" b="0" i="1" u="none" strike="noStrike" kern="1200" dirty="0">
                <a:solidFill>
                  <a:schemeClr val="tx1"/>
                </a:solidFill>
                <a:effectLst/>
                <a:latin typeface="+mn-lt"/>
                <a:ea typeface="+mn-ea"/>
                <a:cs typeface="+mn-cs"/>
                <a:hlinkClick r:id="rId3" tooltip="programming"/>
              </a:rPr>
              <a:t>programming</a:t>
            </a:r>
            <a:r>
              <a:rPr lang="en-US" altLang="zh-MO" sz="1200" b="0" i="0" kern="1200" dirty="0">
                <a:solidFill>
                  <a:schemeClr val="tx1"/>
                </a:solidFill>
                <a:effectLst/>
                <a:latin typeface="+mn-lt"/>
                <a:ea typeface="+mn-ea"/>
                <a:cs typeface="+mn-cs"/>
              </a:rPr>
              <a:t>) Such a loop which heavily uses </a:t>
            </a:r>
            <a:r>
              <a:rPr lang="en-US" altLang="zh-MO" sz="1200" b="0" i="0" u="none" strike="noStrike" kern="1200" dirty="0">
                <a:solidFill>
                  <a:schemeClr val="tx1"/>
                </a:solidFill>
                <a:effectLst/>
                <a:latin typeface="+mn-lt"/>
                <a:ea typeface="+mn-ea"/>
                <a:cs typeface="+mn-cs"/>
                <a:hlinkClick r:id="rId7" tooltip="I/O"/>
              </a:rPr>
              <a:t>I/O</a:t>
            </a:r>
            <a:r>
              <a:rPr lang="en-US" altLang="zh-MO" sz="1200" b="0" i="0" kern="1200" dirty="0">
                <a:solidFill>
                  <a:schemeClr val="tx1"/>
                </a:solidFill>
                <a:effectLst/>
                <a:latin typeface="+mn-lt"/>
                <a:ea typeface="+mn-ea"/>
                <a:cs typeface="+mn-cs"/>
              </a:rPr>
              <a:t> or </a:t>
            </a:r>
            <a:r>
              <a:rPr lang="en-US" altLang="zh-MO" sz="1200" b="0" i="0" u="none" strike="noStrike" kern="1200" dirty="0">
                <a:solidFill>
                  <a:schemeClr val="tx1"/>
                </a:solidFill>
                <a:effectLst/>
                <a:latin typeface="+mn-lt"/>
                <a:ea typeface="+mn-ea"/>
                <a:cs typeface="+mn-cs"/>
                <a:hlinkClick r:id="rId8" tooltip="central processing unit"/>
              </a:rPr>
              <a:t>processing</a:t>
            </a:r>
            <a:r>
              <a:rPr lang="en-US" altLang="zh-MO" sz="1200" b="0" i="0" kern="1200" dirty="0">
                <a:solidFill>
                  <a:schemeClr val="tx1"/>
                </a:solidFill>
                <a:effectLst/>
                <a:latin typeface="+mn-lt"/>
                <a:ea typeface="+mn-ea"/>
                <a:cs typeface="+mn-cs"/>
              </a:rPr>
              <a:t> resources, failing to adequately share them with other programs running in the </a:t>
            </a:r>
            <a:r>
              <a:rPr lang="en-US" altLang="zh-MO" sz="1200" b="0" i="0" u="none" strike="noStrike" kern="1200" dirty="0">
                <a:solidFill>
                  <a:schemeClr val="tx1"/>
                </a:solidFill>
                <a:effectLst/>
                <a:latin typeface="+mn-lt"/>
                <a:ea typeface="+mn-ea"/>
                <a:cs typeface="+mn-cs"/>
                <a:hlinkClick r:id="rId9" tooltip="operating system"/>
              </a:rPr>
              <a:t>operating system</a:t>
            </a:r>
            <a:r>
              <a:rPr lang="en-US" altLang="zh-MO" sz="1200" b="0" i="0" kern="1200" dirty="0">
                <a:solidFill>
                  <a:schemeClr val="tx1"/>
                </a:solidFill>
                <a:effectLst/>
                <a:latin typeface="+mn-lt"/>
                <a:ea typeface="+mn-ea"/>
                <a:cs typeface="+mn-cs"/>
              </a:rPr>
              <a:t>.</a:t>
            </a:r>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38</a:t>
            </a:fld>
            <a:endParaRPr lang="en-US" noProof="0" dirty="0"/>
          </a:p>
        </p:txBody>
      </p:sp>
    </p:spTree>
    <p:extLst>
      <p:ext uri="{BB962C8B-B14F-4D97-AF65-F5344CB8AC3E}">
        <p14:creationId xmlns:p14="http://schemas.microsoft.com/office/powerpoint/2010/main" val="313242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latin typeface="+mn-lt"/>
                <a:ea typeface="+mn-ea"/>
                <a:cs typeface="+mn-cs"/>
              </a:rPr>
              <a:t>Processor : Controls the operation of the computer and performs its data processing functions. When there is only one processor, it is often referred to as the central processing unit (CPU).</a:t>
            </a:r>
            <a:endParaRPr lang="en-NZ" b="0"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2873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mn-cs"/>
              </a:rPr>
              <a:t>Main memory : </a:t>
            </a:r>
            <a:r>
              <a:rPr lang="en-US" sz="1200" b="0" kern="1200" baseline="0" dirty="0">
                <a:solidFill>
                  <a:schemeClr val="tx1"/>
                </a:solidFill>
                <a:latin typeface="+mn-lt"/>
                <a:ea typeface="+mn-ea"/>
                <a:cs typeface="+mn-cs"/>
              </a:rPr>
              <a:t>Stores data and programs. This memory is typically volatile; that </a:t>
            </a:r>
            <a:r>
              <a:rPr lang="en-US" sz="1200" kern="1200" baseline="0" dirty="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a:solidFill>
                  <a:schemeClr val="tx1"/>
                </a:solidFill>
                <a:latin typeface="+mn-lt"/>
                <a:ea typeface="+mn-ea"/>
                <a:cs typeface="+mn-cs"/>
              </a:rPr>
              <a:t>real memory or primary memory.</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82032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a:solidFill>
                  <a:schemeClr val="tx1"/>
                </a:solidFill>
                <a:latin typeface="+mn-lt"/>
                <a:ea typeface="+mn-ea"/>
                <a:cs typeface="+mn-cs"/>
              </a:rPr>
              <a:t>I/O modules : </a:t>
            </a:r>
            <a:r>
              <a:rPr lang="en-US" sz="1200" b="0" kern="1200" baseline="0" dirty="0">
                <a:solidFill>
                  <a:schemeClr val="tx1"/>
                </a:solidFill>
                <a:latin typeface="+mn-lt"/>
                <a:ea typeface="+mn-ea"/>
                <a:cs typeface="+mn-cs"/>
              </a:rPr>
              <a:t>Move data between the computer and its external environment. </a:t>
            </a:r>
            <a:r>
              <a:rPr lang="en-US" sz="1200" kern="1200" baseline="0" dirty="0">
                <a:solidFill>
                  <a:schemeClr val="tx1"/>
                </a:solidFill>
                <a:latin typeface="+mn-lt"/>
                <a:ea typeface="+mn-ea"/>
                <a:cs typeface="+mn-cs"/>
              </a:rPr>
              <a:t>The external environment consists of a variety of devices, including secondary memory devices (e.g., disks), communications equipment, and terminals.</a:t>
            </a:r>
            <a:endParaRPr lang="en-NZ"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879472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System bus : </a:t>
            </a:r>
            <a:r>
              <a:rPr lang="en-US" dirty="0">
                <a:latin typeface="+mn-lt"/>
              </a:rPr>
              <a:t>Provides for communication among processors, main memory,</a:t>
            </a:r>
            <a:r>
              <a:rPr lang="en-US" b="1" dirty="0">
                <a:latin typeface="+mn-lt"/>
              </a:rPr>
              <a:t> </a:t>
            </a:r>
            <a:r>
              <a:rPr lang="en-US" dirty="0">
                <a:latin typeface="+mn-lt"/>
              </a:rPr>
              <a:t>and I/O modules.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1817057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a:t>
            </a:r>
            <a:r>
              <a:rPr lang="en-US" sz="1200" b="1" kern="1200" baseline="0" dirty="0">
                <a:solidFill>
                  <a:schemeClr val="tx1"/>
                </a:solidFill>
                <a:latin typeface="+mn-lt"/>
                <a:ea typeface="+mn-ea"/>
                <a:cs typeface="+mn-cs"/>
              </a:rPr>
              <a:t>moving information around in sub-nanosecond timeframes.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422565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Single instruction, multiple data</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SIMD</a:t>
            </a:r>
            <a:r>
              <a:rPr lang="en-US" sz="1200" b="0" i="0" kern="1200" dirty="0">
                <a:solidFill>
                  <a:schemeClr val="tx1"/>
                </a:solidFill>
                <a:effectLst/>
                <a:latin typeface="+mn-lt"/>
                <a:ea typeface="+mn-ea"/>
                <a:cs typeface="+mn-cs"/>
              </a:rPr>
              <a:t>) is a class of </a:t>
            </a:r>
            <a:r>
              <a:rPr lang="en-US" sz="1200" b="0" i="0" u="none" strike="noStrike" kern="1200" dirty="0">
                <a:solidFill>
                  <a:schemeClr val="tx1"/>
                </a:solidFill>
                <a:effectLst/>
                <a:latin typeface="+mn-lt"/>
                <a:ea typeface="+mn-ea"/>
                <a:cs typeface="+mn-cs"/>
                <a:hlinkClick r:id="rId3" tooltip="Parallel computer"/>
              </a:rPr>
              <a:t>parallel computers</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4" tooltip="Flynn's taxonomy"/>
              </a:rPr>
              <a:t>Flynn's taxonomy</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It describes computers with </a:t>
            </a:r>
            <a:r>
              <a:rPr lang="en-US" sz="1200" b="0" i="0" u="none" strike="noStrike" kern="1200" dirty="0">
                <a:solidFill>
                  <a:schemeClr val="tx1"/>
                </a:solidFill>
                <a:effectLst/>
                <a:latin typeface="+mn-lt"/>
                <a:ea typeface="+mn-ea"/>
                <a:cs typeface="+mn-cs"/>
                <a:hlinkClick r:id="rId5" tooltip="Multiple processing elements"/>
              </a:rPr>
              <a:t>multiple processing elements</a:t>
            </a:r>
            <a:r>
              <a:rPr lang="en-US" sz="1200" b="0" i="0" kern="1200" dirty="0">
                <a:solidFill>
                  <a:schemeClr val="tx1"/>
                </a:solidFill>
                <a:effectLst/>
                <a:latin typeface="+mn-lt"/>
                <a:ea typeface="+mn-ea"/>
                <a:cs typeface="+mn-cs"/>
              </a:rPr>
              <a:t> that perform the same operation on multiple data points simultaneously. Such machines exploit </a:t>
            </a:r>
            <a:r>
              <a:rPr lang="en-US" sz="1200" b="0" i="0" u="none" strike="noStrike" kern="1200" dirty="0">
                <a:solidFill>
                  <a:schemeClr val="tx1"/>
                </a:solidFill>
                <a:effectLst/>
                <a:latin typeface="+mn-lt"/>
                <a:ea typeface="+mn-ea"/>
                <a:cs typeface="+mn-cs"/>
                <a:hlinkClick r:id="rId6" tooltip="Data parallelism"/>
              </a:rPr>
              <a:t>data level parallelism</a:t>
            </a:r>
            <a:r>
              <a:rPr lang="en-US" sz="1200" b="0" i="0" kern="1200" dirty="0">
                <a:solidFill>
                  <a:schemeClr val="tx1"/>
                </a:solidFill>
                <a:effectLst/>
                <a:latin typeface="+mn-lt"/>
                <a:ea typeface="+mn-ea"/>
                <a:cs typeface="+mn-cs"/>
              </a:rPr>
              <a:t>, but not </a:t>
            </a:r>
            <a:r>
              <a:rPr lang="en-US" sz="1200" b="0" i="0" u="none" strike="noStrike" kern="1200" dirty="0">
                <a:solidFill>
                  <a:schemeClr val="tx1"/>
                </a:solidFill>
                <a:effectLst/>
                <a:latin typeface="+mn-lt"/>
                <a:ea typeface="+mn-ea"/>
                <a:cs typeface="+mn-cs"/>
                <a:hlinkClick r:id="rId7" tooltip="Concurrent computing"/>
              </a:rPr>
              <a:t>concurrency</a:t>
            </a:r>
            <a:r>
              <a:rPr lang="en-US" sz="1200" b="0" i="0" kern="1200" dirty="0">
                <a:solidFill>
                  <a:schemeClr val="tx1"/>
                </a:solidFill>
                <a:effectLst/>
                <a:latin typeface="+mn-lt"/>
                <a:ea typeface="+mn-ea"/>
                <a:cs typeface="+mn-cs"/>
              </a:rPr>
              <a:t>: there are simultaneous (parallel) computations, but only a single process (instruction) at a given moment. SIMD is particularly applicable to common tasks such as adjusting the contrast in a </a:t>
            </a:r>
            <a:r>
              <a:rPr lang="en-US" sz="1200" b="0" i="0" u="none" strike="noStrike" kern="1200" dirty="0">
                <a:solidFill>
                  <a:schemeClr val="tx1"/>
                </a:solidFill>
                <a:effectLst/>
                <a:latin typeface="+mn-lt"/>
                <a:ea typeface="+mn-ea"/>
                <a:cs typeface="+mn-cs"/>
                <a:hlinkClick r:id="rId8" tooltip="Digital image"/>
              </a:rPr>
              <a:t>digital image</a:t>
            </a:r>
            <a:r>
              <a:rPr lang="en-US" sz="1200" b="0" i="0" kern="1200" dirty="0">
                <a:solidFill>
                  <a:schemeClr val="tx1"/>
                </a:solidFill>
                <a:effectLst/>
                <a:latin typeface="+mn-lt"/>
                <a:ea typeface="+mn-ea"/>
                <a:cs typeface="+mn-cs"/>
              </a:rPr>
              <a:t> or adjusting the volume of </a:t>
            </a:r>
            <a:r>
              <a:rPr lang="en-US" sz="1200" b="0" i="0" u="none" strike="noStrike" kern="1200" dirty="0">
                <a:solidFill>
                  <a:schemeClr val="tx1"/>
                </a:solidFill>
                <a:effectLst/>
                <a:latin typeface="+mn-lt"/>
                <a:ea typeface="+mn-ea"/>
                <a:cs typeface="+mn-cs"/>
                <a:hlinkClick r:id="rId9" tooltip="Digital audio"/>
              </a:rPr>
              <a:t>digital audio</a:t>
            </a:r>
            <a:r>
              <a:rPr lang="en-US" sz="1200" b="0" i="0" kern="1200" dirty="0">
                <a:solidFill>
                  <a:schemeClr val="tx1"/>
                </a:solidFill>
                <a:effectLst/>
                <a:latin typeface="+mn-lt"/>
                <a:ea typeface="+mn-ea"/>
                <a:cs typeface="+mn-cs"/>
              </a:rPr>
              <a:t>. Most modern </a:t>
            </a:r>
            <a:r>
              <a:rPr lang="en-US" sz="1200" b="0" i="0" u="none" strike="noStrike" kern="1200" dirty="0">
                <a:solidFill>
                  <a:schemeClr val="tx1"/>
                </a:solidFill>
                <a:effectLst/>
                <a:latin typeface="+mn-lt"/>
                <a:ea typeface="+mn-ea"/>
                <a:cs typeface="+mn-cs"/>
                <a:hlinkClick r:id="rId10" tooltip="Central processing unit"/>
              </a:rPr>
              <a:t>CPU</a:t>
            </a:r>
            <a:r>
              <a:rPr lang="en-US" sz="1200" b="0" i="0" kern="1200" dirty="0">
                <a:solidFill>
                  <a:schemeClr val="tx1"/>
                </a:solidFill>
                <a:effectLst/>
                <a:latin typeface="+mn-lt"/>
                <a:ea typeface="+mn-ea"/>
                <a:cs typeface="+mn-cs"/>
              </a:rPr>
              <a:t> designs include SIMD instructions to improve the performance of </a:t>
            </a:r>
            <a:r>
              <a:rPr lang="en-US" sz="1200" b="0" i="0" u="none" strike="noStrike" kern="1200" dirty="0">
                <a:solidFill>
                  <a:schemeClr val="tx1"/>
                </a:solidFill>
                <a:effectLst/>
                <a:latin typeface="+mn-lt"/>
                <a:ea typeface="+mn-ea"/>
                <a:cs typeface="+mn-cs"/>
                <a:hlinkClick r:id="rId11" tooltip="Multimedia"/>
              </a:rPr>
              <a:t>multimedia</a:t>
            </a:r>
            <a:r>
              <a:rPr lang="en-US" sz="1200" b="0" i="0" kern="1200" dirty="0">
                <a:solidFill>
                  <a:schemeClr val="tx1"/>
                </a:solidFill>
                <a:effectLst/>
                <a:latin typeface="+mn-lt"/>
                <a:ea typeface="+mn-ea"/>
                <a:cs typeface="+mn-cs"/>
              </a:rPr>
              <a:t> use. SIMD is not to be confused with </a:t>
            </a:r>
            <a:r>
              <a:rPr lang="en-US" sz="1200" b="0" i="0" u="none" strike="noStrike" kern="1200" dirty="0">
                <a:solidFill>
                  <a:schemeClr val="tx1"/>
                </a:solidFill>
                <a:effectLst/>
                <a:latin typeface="+mn-lt"/>
                <a:ea typeface="+mn-ea"/>
                <a:cs typeface="+mn-cs"/>
                <a:hlinkClick r:id="rId12" tooltip="Single instruction, multiple threads"/>
              </a:rPr>
              <a:t>SIMT</a:t>
            </a:r>
            <a:r>
              <a:rPr lang="en-US" sz="1200" b="0" i="0" kern="1200" dirty="0">
                <a:solidFill>
                  <a:schemeClr val="tx1"/>
                </a:solidFill>
                <a:effectLst/>
                <a:latin typeface="+mn-lt"/>
                <a:ea typeface="+mn-ea"/>
                <a:cs typeface="+mn-cs"/>
              </a:rPr>
              <a:t>, which utilizes </a:t>
            </a:r>
            <a:r>
              <a:rPr lang="en-US" sz="1200" b="0" i="0" u="none" strike="noStrike" kern="1200" dirty="0">
                <a:solidFill>
                  <a:schemeClr val="tx1"/>
                </a:solidFill>
                <a:effectLst/>
                <a:latin typeface="+mn-lt"/>
                <a:ea typeface="+mn-ea"/>
                <a:cs typeface="+mn-cs"/>
                <a:hlinkClick r:id="rId13" tooltip="Thread (computing)"/>
              </a:rPr>
              <a:t>threads</a:t>
            </a:r>
            <a:r>
              <a:rPr lang="en-US" sz="1200" b="0" i="0" kern="1200" dirty="0">
                <a:solidFill>
                  <a:schemeClr val="tx1"/>
                </a:solidFill>
                <a:effectLst/>
                <a:latin typeface="+mn-lt"/>
                <a:ea typeface="+mn-ea"/>
                <a:cs typeface="+mn-cs"/>
              </a:rPr>
              <a:t>.</a:t>
            </a:r>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98114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28159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luowuman@ipm.edu.m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1</a:t>
            </a:r>
            <a:br>
              <a:rPr lang="en-US" cap="none" dirty="0"/>
            </a:br>
            <a:r>
              <a:rPr lang="en-US" cap="none" dirty="0"/>
              <a:t>Computer System overview</a:t>
            </a: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4">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C43608-C6B7-45C3-A914-8B9B11845DBE}"/>
              </a:ext>
            </a:extLst>
          </p:cNvPr>
          <p:cNvSpPr>
            <a:spLocks noGrp="1"/>
          </p:cNvSpPr>
          <p:nvPr>
            <p:ph idx="1"/>
          </p:nvPr>
        </p:nvSpPr>
        <p:spPr>
          <a:xfrm>
            <a:off x="370613" y="1274325"/>
            <a:ext cx="10700125" cy="2849440"/>
          </a:xfrm>
        </p:spPr>
        <p:txBody>
          <a:bodyPr/>
          <a:lstStyle/>
          <a:p>
            <a:r>
              <a:rPr lang="en-US" dirty="0"/>
              <a:t>Provide </a:t>
            </a:r>
            <a:r>
              <a:rPr lang="en-US" dirty="0">
                <a:solidFill>
                  <a:srgbClr val="FF0000"/>
                </a:solidFill>
              </a:rPr>
              <a:t>efficient </a:t>
            </a:r>
            <a:r>
              <a:rPr lang="en-US" dirty="0"/>
              <a:t>computation on arrays of data using Single-Instruction Multiple Data (SIMD) techniques</a:t>
            </a:r>
          </a:p>
          <a:p>
            <a:r>
              <a:rPr lang="en-US" dirty="0"/>
              <a:t>G</a:t>
            </a:r>
            <a:r>
              <a:rPr lang="en-US" altLang="zh-CN" dirty="0"/>
              <a:t>ood</a:t>
            </a:r>
            <a:r>
              <a:rPr lang="en-US" dirty="0"/>
              <a:t> for </a:t>
            </a:r>
            <a:r>
              <a:rPr lang="en-US" dirty="0">
                <a:solidFill>
                  <a:srgbClr val="FF0000"/>
                </a:solidFill>
              </a:rPr>
              <a:t>general numerical processing</a:t>
            </a:r>
            <a:r>
              <a:rPr lang="en-US" dirty="0"/>
              <a:t>, such as</a:t>
            </a:r>
          </a:p>
          <a:p>
            <a:pPr lvl="1"/>
            <a:r>
              <a:rPr lang="en-US" dirty="0"/>
              <a:t>Physics simulations for games	</a:t>
            </a:r>
          </a:p>
          <a:p>
            <a:pPr lvl="1"/>
            <a:r>
              <a:rPr lang="en-US" dirty="0"/>
              <a:t>Computations on large spreadsheets</a:t>
            </a:r>
          </a:p>
          <a:p>
            <a:r>
              <a:rPr lang="en-US" dirty="0"/>
              <a:t>CPUs are gaining the capability of operating on arrays of data</a:t>
            </a:r>
          </a:p>
          <a:p>
            <a:pPr marL="0" indent="0">
              <a:buNone/>
            </a:pPr>
            <a:endParaRPr lang="en-US" dirty="0"/>
          </a:p>
          <a:p>
            <a:endParaRPr lang="en-US" dirty="0"/>
          </a:p>
        </p:txBody>
      </p:sp>
      <p:sp>
        <p:nvSpPr>
          <p:cNvPr id="3" name="Title 2">
            <a:extLst>
              <a:ext uri="{FF2B5EF4-FFF2-40B4-BE49-F238E27FC236}">
                <a16:creationId xmlns:a16="http://schemas.microsoft.com/office/drawing/2014/main" id="{213A3FF4-D833-4451-931E-190532B550D9}"/>
              </a:ext>
            </a:extLst>
          </p:cNvPr>
          <p:cNvSpPr>
            <a:spLocks noGrp="1"/>
          </p:cNvSpPr>
          <p:nvPr>
            <p:ph type="title"/>
          </p:nvPr>
        </p:nvSpPr>
        <p:spPr/>
        <p:txBody>
          <a:bodyPr/>
          <a:lstStyle/>
          <a:p>
            <a:r>
              <a:rPr lang="en-US" dirty="0"/>
              <a:t>Graphical Processing Units (GPU’s)</a:t>
            </a:r>
          </a:p>
        </p:txBody>
      </p:sp>
      <p:sp>
        <p:nvSpPr>
          <p:cNvPr id="4" name="Slide Number Placeholder 3">
            <a:extLst>
              <a:ext uri="{FF2B5EF4-FFF2-40B4-BE49-F238E27FC236}">
                <a16:creationId xmlns:a16="http://schemas.microsoft.com/office/drawing/2014/main" id="{93EA722D-3089-4A20-BFD9-C638E390A546}"/>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
        <p:nvSpPr>
          <p:cNvPr id="5" name="TextBox 4">
            <a:extLst>
              <a:ext uri="{FF2B5EF4-FFF2-40B4-BE49-F238E27FC236}">
                <a16:creationId xmlns:a16="http://schemas.microsoft.com/office/drawing/2014/main" id="{5CDD9916-CA67-4392-A38A-43E28DA1D376}"/>
              </a:ext>
            </a:extLst>
          </p:cNvPr>
          <p:cNvSpPr txBox="1"/>
          <p:nvPr/>
        </p:nvSpPr>
        <p:spPr>
          <a:xfrm>
            <a:off x="1984946" y="5565878"/>
            <a:ext cx="8222108" cy="954107"/>
          </a:xfrm>
          <a:prstGeom prst="rect">
            <a:avLst/>
          </a:prstGeom>
          <a:solidFill>
            <a:srgbClr val="FFFF00"/>
          </a:solidFill>
          <a:ln>
            <a:solidFill>
              <a:schemeClr val="tx1"/>
            </a:solidFill>
          </a:ln>
        </p:spPr>
        <p:txBody>
          <a:bodyPr wrap="square" rtlCol="0">
            <a:spAutoFit/>
          </a:bodyPr>
          <a:lstStyle/>
          <a:p>
            <a:pPr algn="ctr"/>
            <a:r>
              <a:rPr lang="en-US" altLang="zh-CN" sz="2800" b="1" dirty="0">
                <a:latin typeface="Microsoft YaHei" panose="020B0503020204020204" pitchFamily="34" charset="-122"/>
                <a:ea typeface="Microsoft YaHei" panose="020B0503020204020204" pitchFamily="34" charset="-122"/>
              </a:rPr>
              <a:t>Processors and GPUs are NOT the end of computational story for modern PC</a:t>
            </a:r>
            <a:endParaRPr lang="en-US" sz="2800" b="1" dirty="0">
              <a:latin typeface="Microsoft YaHei" panose="020B0503020204020204" pitchFamily="34" charset="-122"/>
              <a:ea typeface="Microsoft YaHei" panose="020B0503020204020204" pitchFamily="34" charset="-122"/>
            </a:endParaRPr>
          </a:p>
        </p:txBody>
      </p:sp>
      <p:sp>
        <p:nvSpPr>
          <p:cNvPr id="6" name="4-Point Star 4">
            <a:extLst>
              <a:ext uri="{FF2B5EF4-FFF2-40B4-BE49-F238E27FC236}">
                <a16:creationId xmlns:a16="http://schemas.microsoft.com/office/drawing/2014/main" id="{1C5BCC29-4227-4B46-9854-B4A98133D108}"/>
              </a:ext>
            </a:extLst>
          </p:cNvPr>
          <p:cNvSpPr/>
          <p:nvPr/>
        </p:nvSpPr>
        <p:spPr>
          <a:xfrm>
            <a:off x="2882156" y="4455424"/>
            <a:ext cx="309444"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46D2109B-B0CF-4A03-9244-BCDAD61C2115}"/>
              </a:ext>
            </a:extLst>
          </p:cNvPr>
          <p:cNvSpPr/>
          <p:nvPr/>
        </p:nvSpPr>
        <p:spPr>
          <a:xfrm>
            <a:off x="4482356" y="4294094"/>
            <a:ext cx="723313"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a:t>
            </a:r>
          </a:p>
        </p:txBody>
      </p:sp>
      <p:sp>
        <p:nvSpPr>
          <p:cNvPr id="8" name="Rectangle 7">
            <a:extLst>
              <a:ext uri="{FF2B5EF4-FFF2-40B4-BE49-F238E27FC236}">
                <a16:creationId xmlns:a16="http://schemas.microsoft.com/office/drawing/2014/main" id="{677D1E3D-354D-4A67-B0C6-5F7E446DB443}"/>
              </a:ext>
            </a:extLst>
          </p:cNvPr>
          <p:cNvSpPr/>
          <p:nvPr/>
        </p:nvSpPr>
        <p:spPr>
          <a:xfrm>
            <a:off x="6615956" y="4294094"/>
            <a:ext cx="640457"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t>
            </a:r>
          </a:p>
        </p:txBody>
      </p:sp>
      <p:sp>
        <p:nvSpPr>
          <p:cNvPr id="9" name="Rectangle 8">
            <a:extLst>
              <a:ext uri="{FF2B5EF4-FFF2-40B4-BE49-F238E27FC236}">
                <a16:creationId xmlns:a16="http://schemas.microsoft.com/office/drawing/2014/main" id="{881FA6E6-E889-41A8-9F42-1C54887C31B7}"/>
              </a:ext>
            </a:extLst>
          </p:cNvPr>
          <p:cNvSpPr/>
          <p:nvPr/>
        </p:nvSpPr>
        <p:spPr>
          <a:xfrm>
            <a:off x="8368556" y="4294094"/>
            <a:ext cx="684765"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a:t>
            </a:r>
          </a:p>
        </p:txBody>
      </p:sp>
    </p:spTree>
    <p:extLst>
      <p:ext uri="{BB962C8B-B14F-4D97-AF65-F5344CB8AC3E}">
        <p14:creationId xmlns:p14="http://schemas.microsoft.com/office/powerpoint/2010/main" val="42729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1.45833E-6 2.96296E-6 C 0.03268 -0.00394 0.0638 -0.00093 0.097 0.00301 C 0.13919 0.00185 0.17786 0.00023 0.21953 -0.00463 C 0.2306 -0.00371 0.26432 -0.00093 0.2707 2.96296E-6 C 0.27435 0.00046 0.28164 0.00301 0.28164 0.00324 C 0.32552 0.00115 0.34375 0.0044 0.37682 -0.00463 C 0.38646 -0.01273 0.37747 -0.00741 0.39518 -0.00741 C 0.41536 -0.00741 0.43542 -0.00857 0.4556 -0.00903 C 0.47148 -0.01158 0.48594 -0.01273 0.50299 -0.01343 C 0.52044 -0.01644 0.53555 -0.01713 0.55417 -0.01806 C 0.57995 -0.02338 0.5638 -0.0206 0.60364 -0.02385 C 0.61107 -0.02338 0.61836 -0.02361 0.62565 -0.02246 C 0.63815 -0.02084 0.63125 -0.01991 0.64023 -0.01644 C 0.64427 -0.01505 0.6487 -0.01459 0.65286 -0.01343 C 0.69544 -0.0169 0.7388 -0.01922 0.78112 -0.02385 C 0.80169 -0.02338 0.82239 -0.02338 0.8431 -0.02246 C 0.84922 -0.02223 0.8487 -0.02223 0.8487 -0.01945 " pathEditMode="relative" rAng="0" ptsTypes="AAAAAAAAAAAAAAAAA">
                                      <p:cBhvr>
                                        <p:cTn id="9" dur="3000" fill="hold"/>
                                        <p:tgtEl>
                                          <p:spTgt spid="6"/>
                                        </p:tgtEl>
                                        <p:attrNameLst>
                                          <p:attrName>ppt_x</p:attrName>
                                          <p:attrName>ppt_y</p:attrName>
                                        </p:attrNameLst>
                                      </p:cBhvr>
                                      <p:rCtr x="42435" y="-1042"/>
                                    </p:animMotion>
                                  </p:childTnLst>
                                  <p:subTnLst>
                                    <p:set>
                                      <p:cBhvr override="childStyle">
                                        <p:cTn dur="1" fill="hold" display="0" masterRel="sameClick" afterEffect="1">
                                          <p:stCondLst>
                                            <p:cond evt="end" delay="0">
                                              <p:tn val="8"/>
                                            </p:cond>
                                          </p:stCondLst>
                                        </p:cTn>
                                        <p:tgtEl>
                                          <p:spTgt spid="6"/>
                                        </p:tgtEl>
                                        <p:attrNameLst>
                                          <p:attrName>style.visibility</p:attrName>
                                        </p:attrNameLst>
                                      </p:cBhvr>
                                      <p:to>
                                        <p:strVal val="hidden"/>
                                      </p:to>
                                    </p:set>
                                  </p:subTnLst>
                                </p:cTn>
                              </p:par>
                              <p:par>
                                <p:cTn id="10" presetID="1" presetClass="entr" presetSubtype="0" fill="hold" grpId="0" nodeType="withEffect">
                                  <p:stCondLst>
                                    <p:cond delay="100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200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23B0ED-78CA-40FD-8393-0660ED47E2A6}"/>
              </a:ext>
            </a:extLst>
          </p:cNvPr>
          <p:cNvSpPr>
            <a:spLocks noGrp="1"/>
          </p:cNvSpPr>
          <p:nvPr>
            <p:ph idx="1"/>
          </p:nvPr>
        </p:nvSpPr>
        <p:spPr/>
        <p:txBody>
          <a:bodyPr/>
          <a:lstStyle/>
          <a:p>
            <a:r>
              <a:rPr lang="en-US" dirty="0"/>
              <a:t>Deal with </a:t>
            </a:r>
            <a:r>
              <a:rPr lang="en-US" dirty="0">
                <a:solidFill>
                  <a:srgbClr val="FF0000"/>
                </a:solidFill>
              </a:rPr>
              <a:t>streaming signals </a:t>
            </a:r>
            <a:r>
              <a:rPr lang="en-US" dirty="0"/>
              <a:t>such as audio or video</a:t>
            </a:r>
          </a:p>
          <a:p>
            <a:r>
              <a:rPr lang="en-US" dirty="0"/>
              <a:t>Used to be </a:t>
            </a:r>
            <a:r>
              <a:rPr lang="en-US" dirty="0">
                <a:solidFill>
                  <a:srgbClr val="FF0000"/>
                </a:solidFill>
              </a:rPr>
              <a:t>embedded</a:t>
            </a:r>
            <a:r>
              <a:rPr lang="en-US" dirty="0"/>
              <a:t> in devices like modems</a:t>
            </a:r>
          </a:p>
          <a:p>
            <a:r>
              <a:rPr lang="en-US" dirty="0"/>
              <a:t>Encoding/decoding speech and video (codecs)</a:t>
            </a:r>
          </a:p>
          <a:p>
            <a:r>
              <a:rPr lang="en-US" dirty="0"/>
              <a:t>Support for encryption and security</a:t>
            </a:r>
          </a:p>
          <a:p>
            <a:endParaRPr lang="en-US" dirty="0"/>
          </a:p>
        </p:txBody>
      </p:sp>
      <p:sp>
        <p:nvSpPr>
          <p:cNvPr id="3" name="Title 2">
            <a:extLst>
              <a:ext uri="{FF2B5EF4-FFF2-40B4-BE49-F238E27FC236}">
                <a16:creationId xmlns:a16="http://schemas.microsoft.com/office/drawing/2014/main" id="{C2A4525F-8448-4C6B-8684-0436E171442E}"/>
              </a:ext>
            </a:extLst>
          </p:cNvPr>
          <p:cNvSpPr>
            <a:spLocks noGrp="1"/>
          </p:cNvSpPr>
          <p:nvPr>
            <p:ph type="title"/>
          </p:nvPr>
        </p:nvSpPr>
        <p:spPr/>
        <p:txBody>
          <a:bodyPr/>
          <a:lstStyle/>
          <a:p>
            <a:r>
              <a:rPr lang="en-US" dirty="0"/>
              <a:t>Digital Signal Processors (DSPs)</a:t>
            </a:r>
          </a:p>
        </p:txBody>
      </p:sp>
      <p:sp>
        <p:nvSpPr>
          <p:cNvPr id="4" name="Slide Number Placeholder 3">
            <a:extLst>
              <a:ext uri="{FF2B5EF4-FFF2-40B4-BE49-F238E27FC236}">
                <a16:creationId xmlns:a16="http://schemas.microsoft.com/office/drawing/2014/main" id="{3484544F-474E-4653-B1C6-CA160202860B}"/>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
        <p:nvSpPr>
          <p:cNvPr id="9" name="4-Point Star 4">
            <a:extLst>
              <a:ext uri="{FF2B5EF4-FFF2-40B4-BE49-F238E27FC236}">
                <a16:creationId xmlns:a16="http://schemas.microsoft.com/office/drawing/2014/main" id="{01565B8A-BE24-41D9-8C2C-2A2E3E27F568}"/>
              </a:ext>
            </a:extLst>
          </p:cNvPr>
          <p:cNvSpPr/>
          <p:nvPr/>
        </p:nvSpPr>
        <p:spPr>
          <a:xfrm>
            <a:off x="2288447" y="4397161"/>
            <a:ext cx="309444" cy="427136"/>
          </a:xfrm>
          <a:prstGeom prst="star4">
            <a:avLst/>
          </a:prstGeom>
          <a:solidFill>
            <a:srgbClr val="FFFF00"/>
          </a:solidFill>
          <a:ln w="9525" cap="flat" cmpd="sng" algn="ctr">
            <a:solidFill>
              <a:srgbClr val="4F81BD">
                <a:shade val="95000"/>
                <a:satMod val="105000"/>
              </a:srgbClr>
            </a:solidFill>
            <a:prstDash val="solid"/>
          </a:ln>
          <a:effectLst>
            <a:glow rad="38100">
              <a:srgbClr val="FFFF00">
                <a:alpha val="75000"/>
              </a:srgbClr>
            </a:glow>
            <a:outerShdw blurRad="40000" dist="23000" dir="5400000" rotWithShape="0">
              <a:srgbClr val="000000">
                <a:alpha val="35000"/>
              </a:srgbClr>
            </a:outerShdw>
          </a:effectLst>
        </p:spPr>
      </p:sp>
      <p:sp>
        <p:nvSpPr>
          <p:cNvPr id="10" name="Rectangle 9">
            <a:extLst>
              <a:ext uri="{FF2B5EF4-FFF2-40B4-BE49-F238E27FC236}">
                <a16:creationId xmlns:a16="http://schemas.microsoft.com/office/drawing/2014/main" id="{86393364-783D-4B0D-A844-5E453FBD5377}"/>
              </a:ext>
            </a:extLst>
          </p:cNvPr>
          <p:cNvSpPr/>
          <p:nvPr/>
        </p:nvSpPr>
        <p:spPr>
          <a:xfrm>
            <a:off x="3126647" y="4235831"/>
            <a:ext cx="684765" cy="923330"/>
          </a:xfrm>
          <a:prstGeom prst="rect">
            <a:avLst/>
          </a:prstGeom>
          <a:noFill/>
        </p:spPr>
        <p:txBody>
          <a:bodyPr wrap="none" lIns="91440" tIns="45720" rIns="91440" bIns="45720">
            <a:spAutoFit/>
          </a:bodyPr>
          <a:lstStyle/>
          <a:p>
            <a:pPr algn="ctr" eaLnBrk="0" fontAlgn="base" hangingPunct="0">
              <a:spcBef>
                <a:spcPct val="0"/>
              </a:spcBef>
              <a:spcAft>
                <a:spcPct val="0"/>
              </a:spcAft>
            </a:pPr>
            <a:r>
              <a:rPr lang="en-US" sz="5400" b="1" cap="all" dirty="0">
                <a:ln w="9000" cmpd="sng">
                  <a:solidFill>
                    <a:srgbClr val="8064A2">
                      <a:shade val="50000"/>
                      <a:satMod val="120000"/>
                    </a:srgbClr>
                  </a:solidFill>
                  <a:prstDash val="solid"/>
                </a:ln>
                <a:solidFill>
                  <a:srgbClr val="EEECE1">
                    <a:lumMod val="25000"/>
                  </a:srgbClr>
                </a:solidFill>
                <a:effectLst>
                  <a:reflection blurRad="12700" stA="28000" endPos="45000" dist="1000" dir="5400000" sy="-100000" algn="bl" rotWithShape="0"/>
                </a:effectLst>
                <a:latin typeface="Tahoma" pitchFamily="34" charset="0"/>
              </a:rPr>
              <a:t>D</a:t>
            </a:r>
          </a:p>
        </p:txBody>
      </p:sp>
      <p:sp>
        <p:nvSpPr>
          <p:cNvPr id="11" name="Rectangle 10">
            <a:extLst>
              <a:ext uri="{FF2B5EF4-FFF2-40B4-BE49-F238E27FC236}">
                <a16:creationId xmlns:a16="http://schemas.microsoft.com/office/drawing/2014/main" id="{B2DFAEC9-7359-428B-B90B-7E64FC084B5A}"/>
              </a:ext>
            </a:extLst>
          </p:cNvPr>
          <p:cNvSpPr/>
          <p:nvPr/>
        </p:nvSpPr>
        <p:spPr>
          <a:xfrm>
            <a:off x="5107847" y="4235831"/>
            <a:ext cx="646556" cy="923330"/>
          </a:xfrm>
          <a:prstGeom prst="rect">
            <a:avLst/>
          </a:prstGeom>
          <a:noFill/>
        </p:spPr>
        <p:txBody>
          <a:bodyPr wrap="none" lIns="91440" tIns="45720" rIns="91440" bIns="45720">
            <a:spAutoFit/>
          </a:bodyPr>
          <a:lstStyle/>
          <a:p>
            <a:pPr algn="ctr" eaLnBrk="0" fontAlgn="base" hangingPunct="0">
              <a:spcBef>
                <a:spcPct val="0"/>
              </a:spcBef>
              <a:spcAft>
                <a:spcPct val="0"/>
              </a:spcAft>
            </a:pPr>
            <a:r>
              <a:rPr lang="en-US" sz="5400" b="1" cap="all" dirty="0">
                <a:ln w="9000" cmpd="sng">
                  <a:solidFill>
                    <a:srgbClr val="8064A2">
                      <a:shade val="50000"/>
                      <a:satMod val="120000"/>
                    </a:srgbClr>
                  </a:solidFill>
                  <a:prstDash val="solid"/>
                </a:ln>
                <a:solidFill>
                  <a:srgbClr val="EEECE1">
                    <a:lumMod val="25000"/>
                  </a:srgbClr>
                </a:solidFill>
                <a:effectLst>
                  <a:reflection blurRad="12700" stA="28000" endPos="45000" dist="1000" dir="5400000" sy="-100000" algn="bl" rotWithShape="0"/>
                </a:effectLst>
                <a:latin typeface="Tahoma" pitchFamily="34" charset="0"/>
              </a:rPr>
              <a:t>S</a:t>
            </a:r>
          </a:p>
        </p:txBody>
      </p:sp>
      <p:sp>
        <p:nvSpPr>
          <p:cNvPr id="12" name="Rectangle 11">
            <a:extLst>
              <a:ext uri="{FF2B5EF4-FFF2-40B4-BE49-F238E27FC236}">
                <a16:creationId xmlns:a16="http://schemas.microsoft.com/office/drawing/2014/main" id="{29130B76-7C23-4DC6-818E-C543A2577F04}"/>
              </a:ext>
            </a:extLst>
          </p:cNvPr>
          <p:cNvSpPr/>
          <p:nvPr/>
        </p:nvSpPr>
        <p:spPr>
          <a:xfrm>
            <a:off x="7317647" y="4235831"/>
            <a:ext cx="634045" cy="923330"/>
          </a:xfrm>
          <a:prstGeom prst="rect">
            <a:avLst/>
          </a:prstGeom>
          <a:noFill/>
        </p:spPr>
        <p:txBody>
          <a:bodyPr wrap="none" lIns="91440" tIns="45720" rIns="91440" bIns="45720">
            <a:spAutoFit/>
          </a:bodyPr>
          <a:lstStyle/>
          <a:p>
            <a:pPr algn="ctr" eaLnBrk="0" fontAlgn="base" hangingPunct="0">
              <a:spcBef>
                <a:spcPct val="0"/>
              </a:spcBef>
              <a:spcAft>
                <a:spcPct val="0"/>
              </a:spcAft>
            </a:pPr>
            <a:r>
              <a:rPr lang="en-US" sz="5400" b="1" cap="all" dirty="0">
                <a:ln w="9000" cmpd="sng">
                  <a:solidFill>
                    <a:srgbClr val="8064A2">
                      <a:shade val="50000"/>
                      <a:satMod val="120000"/>
                    </a:srgbClr>
                  </a:solidFill>
                  <a:prstDash val="solid"/>
                </a:ln>
                <a:solidFill>
                  <a:srgbClr val="EEECE1">
                    <a:lumMod val="25000"/>
                  </a:srgbClr>
                </a:solidFill>
                <a:effectLst>
                  <a:reflection blurRad="12700" stA="28000" endPos="45000" dist="1000" dir="5400000" sy="-100000" algn="bl" rotWithShape="0"/>
                </a:effectLst>
                <a:latin typeface="Tahoma" pitchFamily="34" charset="0"/>
              </a:rPr>
              <a:t>P</a:t>
            </a:r>
          </a:p>
        </p:txBody>
      </p:sp>
      <p:sp>
        <p:nvSpPr>
          <p:cNvPr id="15" name="object 4">
            <a:extLst>
              <a:ext uri="{FF2B5EF4-FFF2-40B4-BE49-F238E27FC236}">
                <a16:creationId xmlns:a16="http://schemas.microsoft.com/office/drawing/2014/main" id="{128A5226-924A-4D6D-B9A9-5BB22459EABE}"/>
              </a:ext>
            </a:extLst>
          </p:cNvPr>
          <p:cNvSpPr/>
          <p:nvPr/>
        </p:nvSpPr>
        <p:spPr>
          <a:xfrm>
            <a:off x="9075054" y="2990802"/>
            <a:ext cx="1656998" cy="1566776"/>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6" name="object 5">
            <a:extLst>
              <a:ext uri="{FF2B5EF4-FFF2-40B4-BE49-F238E27FC236}">
                <a16:creationId xmlns:a16="http://schemas.microsoft.com/office/drawing/2014/main" id="{5064ABDF-E3F0-4F69-92D1-A4389F252F7F}"/>
              </a:ext>
            </a:extLst>
          </p:cNvPr>
          <p:cNvSpPr txBox="1"/>
          <p:nvPr/>
        </p:nvSpPr>
        <p:spPr>
          <a:xfrm>
            <a:off x="8488964" y="2620902"/>
            <a:ext cx="2939998" cy="200696"/>
          </a:xfrm>
          <a:prstGeom prst="rect">
            <a:avLst/>
          </a:prstGeom>
        </p:spPr>
        <p:txBody>
          <a:bodyPr vert="horz" wrap="square" lIns="0" tIns="15875" rIns="0" bIns="0" rtlCol="0">
            <a:spAutoFit/>
          </a:bodyPr>
          <a:lstStyle/>
          <a:p>
            <a:pPr marL="12700">
              <a:spcBef>
                <a:spcPts val="125"/>
              </a:spcBef>
            </a:pPr>
            <a:r>
              <a:rPr sz="1200" b="1" spc="10" dirty="0">
                <a:solidFill>
                  <a:srgbClr val="843C0C"/>
                </a:solidFill>
                <a:latin typeface="Arial"/>
                <a:cs typeface="Arial"/>
              </a:rPr>
              <a:t>1.25GHz, </a:t>
            </a:r>
            <a:r>
              <a:rPr sz="1200" b="1" spc="5" dirty="0">
                <a:solidFill>
                  <a:srgbClr val="843C0C"/>
                </a:solidFill>
                <a:latin typeface="Arial"/>
                <a:cs typeface="Arial"/>
              </a:rPr>
              <a:t>8-core, </a:t>
            </a:r>
            <a:r>
              <a:rPr sz="1200" b="1" spc="15" dirty="0">
                <a:solidFill>
                  <a:srgbClr val="843C0C"/>
                </a:solidFill>
                <a:latin typeface="Arial"/>
                <a:cs typeface="Arial"/>
              </a:rPr>
              <a:t>TMS320C6678</a:t>
            </a:r>
            <a:r>
              <a:rPr sz="1200" b="1" spc="-100" dirty="0">
                <a:solidFill>
                  <a:srgbClr val="843C0C"/>
                </a:solidFill>
                <a:latin typeface="Arial"/>
                <a:cs typeface="Arial"/>
              </a:rPr>
              <a:t> </a:t>
            </a:r>
            <a:r>
              <a:rPr sz="1200" b="1" spc="10" dirty="0">
                <a:solidFill>
                  <a:srgbClr val="843C0C"/>
                </a:solidFill>
                <a:latin typeface="Arial"/>
                <a:cs typeface="Arial"/>
              </a:rPr>
              <a:t>DSP</a:t>
            </a:r>
            <a:endParaRPr sz="1200" dirty="0">
              <a:solidFill>
                <a:prstClr val="black"/>
              </a:solidFill>
              <a:latin typeface="Arial"/>
              <a:cs typeface="Arial"/>
            </a:endParaRPr>
          </a:p>
        </p:txBody>
      </p:sp>
      <p:sp>
        <p:nvSpPr>
          <p:cNvPr id="17" name="TextBox 16">
            <a:extLst>
              <a:ext uri="{FF2B5EF4-FFF2-40B4-BE49-F238E27FC236}">
                <a16:creationId xmlns:a16="http://schemas.microsoft.com/office/drawing/2014/main" id="{BDE0A10A-45C7-4B0B-9184-D20068218554}"/>
              </a:ext>
            </a:extLst>
          </p:cNvPr>
          <p:cNvSpPr txBox="1"/>
          <p:nvPr/>
        </p:nvSpPr>
        <p:spPr>
          <a:xfrm>
            <a:off x="1248496" y="5599632"/>
            <a:ext cx="8710467" cy="707886"/>
          </a:xfrm>
          <a:prstGeom prst="rect">
            <a:avLst/>
          </a:prstGeom>
          <a:solidFill>
            <a:srgbClr val="FFFF00"/>
          </a:solidFill>
          <a:ln>
            <a:solidFill>
              <a:schemeClr val="tx1"/>
            </a:solidFill>
          </a:ln>
        </p:spPr>
        <p:txBody>
          <a:bodyPr wrap="square" rtlCol="0">
            <a:spAutoFit/>
          </a:bodyPr>
          <a:lstStyle/>
          <a:p>
            <a:pPr algn="ctr"/>
            <a:r>
              <a:rPr lang="en-US" altLang="zh-CN" sz="2000" b="1" dirty="0">
                <a:latin typeface="Microsoft YaHei" panose="020B0503020204020204" pitchFamily="34" charset="-122"/>
                <a:ea typeface="Microsoft YaHei" panose="020B0503020204020204" pitchFamily="34" charset="-122"/>
              </a:rPr>
              <a:t>A DSP is a specialized microprocessor chip, with its architecture optimized for the operational needs of digital signal processing. </a:t>
            </a:r>
            <a:endParaRPr lang="en-US" sz="20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902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6.25E-7 -2.22222E-6 C 0.03268 -0.00393 0.0638 -0.00092 0.09701 0.00301 C 0.13919 0.00185 0.17787 0.00023 0.21953 -0.00463 C 0.2306 -0.0037 0.26432 -0.00092 0.2707 -2.22222E-6 C 0.27435 0.00047 0.28164 0.00301 0.28164 0.00324 C 0.32552 0.00116 0.34375 0.0044 0.37682 -0.00463 C 0.38646 -0.01273 0.37747 -0.00741 0.39518 -0.00741 C 0.41537 -0.00741 0.43542 -0.00856 0.4556 -0.00903 C 0.47149 -0.01157 0.48594 -0.01273 0.503 -0.01342 C 0.52044 -0.01643 0.53555 -0.01713 0.55417 -0.01805 C 0.57995 -0.02338 0.5638 -0.0206 0.60365 -0.02384 C 0.61107 -0.02338 0.61836 -0.02361 0.62565 -0.02245 C 0.63815 -0.02083 0.63125 -0.01991 0.64024 -0.01643 C 0.64427 -0.01504 0.6487 -0.01458 0.65287 -0.01342 C 0.69544 -0.0169 0.7388 -0.01921 0.78112 -0.02384 C 0.80169 -0.02338 0.8224 -0.02338 0.8431 -0.02245 C 0.84922 -0.02222 0.8487 -0.02222 0.8487 -0.01944 " pathEditMode="relative" rAng="0" ptsTypes="AAAAAAAAAAAAAAAAA">
                                      <p:cBhvr>
                                        <p:cTn id="9" dur="3000" fill="hold"/>
                                        <p:tgtEl>
                                          <p:spTgt spid="9"/>
                                        </p:tgtEl>
                                        <p:attrNameLst>
                                          <p:attrName>ppt_x</p:attrName>
                                          <p:attrName>ppt_y</p:attrName>
                                        </p:attrNameLst>
                                      </p:cBhvr>
                                      <p:rCtr x="42435" y="-1042"/>
                                    </p:animMotion>
                                  </p:childTnLst>
                                  <p:subTnLst>
                                    <p:set>
                                      <p:cBhvr override="childStyle">
                                        <p:cTn dur="1" fill="hold" display="0" masterRel="sameClick" afterEffect="1">
                                          <p:stCondLst>
                                            <p:cond evt="end" delay="0">
                                              <p:tn val="8"/>
                                            </p:cond>
                                          </p:stCondLst>
                                        </p:cTn>
                                        <p:tgtEl>
                                          <p:spTgt spid="9"/>
                                        </p:tgtEl>
                                        <p:attrNameLst>
                                          <p:attrName>style.visibility</p:attrName>
                                        </p:attrNameLst>
                                      </p:cBhvr>
                                      <p:to>
                                        <p:strVal val="hidden"/>
                                      </p:to>
                                    </p:set>
                                  </p:subTnLst>
                                </p:cTn>
                              </p:par>
                              <p:par>
                                <p:cTn id="10" presetID="1"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25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175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CEC4AD-4EBE-476B-8C96-08B20D51B89D}"/>
              </a:ext>
            </a:extLst>
          </p:cNvPr>
          <p:cNvSpPr>
            <a:spLocks noGrp="1"/>
          </p:cNvSpPr>
          <p:nvPr>
            <p:ph idx="1"/>
          </p:nvPr>
        </p:nvSpPr>
        <p:spPr>
          <a:xfrm>
            <a:off x="370614" y="1274325"/>
            <a:ext cx="8020352" cy="3261816"/>
          </a:xfrm>
        </p:spPr>
        <p:txBody>
          <a:bodyPr/>
          <a:lstStyle/>
          <a:p>
            <a:r>
              <a:rPr lang="en-US" dirty="0"/>
              <a:t>To </a:t>
            </a:r>
            <a:r>
              <a:rPr lang="en-US" dirty="0">
                <a:solidFill>
                  <a:srgbClr val="0070C0"/>
                </a:solidFill>
              </a:rPr>
              <a:t>satisfy the requirements </a:t>
            </a:r>
            <a:r>
              <a:rPr lang="en-US" dirty="0"/>
              <a:t>of handheld devices, the microprocessor is </a:t>
            </a:r>
            <a:r>
              <a:rPr lang="en-US" dirty="0">
                <a:solidFill>
                  <a:srgbClr val="0070C0"/>
                </a:solidFill>
              </a:rPr>
              <a:t>giving way to </a:t>
            </a:r>
            <a:r>
              <a:rPr lang="en-US" dirty="0"/>
              <a:t>the SoC</a:t>
            </a:r>
          </a:p>
          <a:p>
            <a:r>
              <a:rPr lang="en-US" dirty="0"/>
              <a:t>Components such as DSPs, GPUs, codecs and main memory, in addition to the CPUs and caches, are </a:t>
            </a:r>
            <a:r>
              <a:rPr lang="en-US" dirty="0">
                <a:solidFill>
                  <a:srgbClr val="FF0000"/>
                </a:solidFill>
              </a:rPr>
              <a:t>on the same chip</a:t>
            </a:r>
          </a:p>
          <a:p>
            <a:endParaRPr lang="en-US" dirty="0"/>
          </a:p>
        </p:txBody>
      </p:sp>
      <p:sp>
        <p:nvSpPr>
          <p:cNvPr id="3" name="Title 2">
            <a:extLst>
              <a:ext uri="{FF2B5EF4-FFF2-40B4-BE49-F238E27FC236}">
                <a16:creationId xmlns:a16="http://schemas.microsoft.com/office/drawing/2014/main" id="{403145C6-825E-4044-B4A5-9DE421825D0C}"/>
              </a:ext>
            </a:extLst>
          </p:cNvPr>
          <p:cNvSpPr>
            <a:spLocks noGrp="1"/>
          </p:cNvSpPr>
          <p:nvPr>
            <p:ph type="title"/>
          </p:nvPr>
        </p:nvSpPr>
        <p:spPr/>
        <p:txBody>
          <a:bodyPr/>
          <a:lstStyle/>
          <a:p>
            <a:r>
              <a:rPr lang="en-US" dirty="0"/>
              <a:t>System on a Chip (SoC)</a:t>
            </a:r>
          </a:p>
        </p:txBody>
      </p:sp>
      <p:sp>
        <p:nvSpPr>
          <p:cNvPr id="4" name="Slide Number Placeholder 3">
            <a:extLst>
              <a:ext uri="{FF2B5EF4-FFF2-40B4-BE49-F238E27FC236}">
                <a16:creationId xmlns:a16="http://schemas.microsoft.com/office/drawing/2014/main" id="{ABE462DA-3C1D-4B02-89A4-E61B5E9C3ED8}"/>
              </a:ext>
            </a:extLst>
          </p:cNvPr>
          <p:cNvSpPr>
            <a:spLocks noGrp="1"/>
          </p:cNvSpPr>
          <p:nvPr>
            <p:ph type="sldNum" sz="quarter" idx="15"/>
          </p:nvPr>
        </p:nvSpPr>
        <p:spPr/>
        <p:txBody>
          <a:bodyPr/>
          <a:lstStyle/>
          <a:p>
            <a:fld id="{19B51A1E-902D-48AF-9020-955120F399B6}" type="slidenum">
              <a:rPr lang="en-US" smtClean="0"/>
              <a:pPr/>
              <a:t>12</a:t>
            </a:fld>
            <a:endParaRPr lang="en-US" dirty="0"/>
          </a:p>
        </p:txBody>
      </p:sp>
      <p:pic>
        <p:nvPicPr>
          <p:cNvPr id="5" name="Picture 4">
            <a:extLst>
              <a:ext uri="{FF2B5EF4-FFF2-40B4-BE49-F238E27FC236}">
                <a16:creationId xmlns:a16="http://schemas.microsoft.com/office/drawing/2014/main" id="{A764ADA8-78C9-4428-9985-192CB8CB0310}"/>
              </a:ext>
            </a:extLst>
          </p:cNvPr>
          <p:cNvPicPr>
            <a:picLocks noChangeAspect="1"/>
          </p:cNvPicPr>
          <p:nvPr/>
        </p:nvPicPr>
        <p:blipFill>
          <a:blip r:embed="rId2" cstate="print"/>
          <a:stretch>
            <a:fillRect/>
          </a:stretch>
        </p:blipFill>
        <p:spPr>
          <a:xfrm>
            <a:off x="3466504" y="4280841"/>
            <a:ext cx="2217120" cy="2217120"/>
          </a:xfrm>
          <a:prstGeom prst="rect">
            <a:avLst/>
          </a:prstGeom>
        </p:spPr>
      </p:pic>
      <p:pic>
        <p:nvPicPr>
          <p:cNvPr id="6" name="Picture Placeholder 17" descr="decorative element">
            <a:extLst>
              <a:ext uri="{FF2B5EF4-FFF2-40B4-BE49-F238E27FC236}">
                <a16:creationId xmlns:a16="http://schemas.microsoft.com/office/drawing/2014/main" id="{BB43AD12-979A-4AA8-82EB-F2A259B9EF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304536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BBEED8-4D0A-4127-96B1-829340E44988}"/>
              </a:ext>
            </a:extLst>
          </p:cNvPr>
          <p:cNvSpPr>
            <a:spLocks noGrp="1"/>
          </p:cNvSpPr>
          <p:nvPr>
            <p:ph type="title"/>
          </p:nvPr>
        </p:nvSpPr>
        <p:spPr>
          <a:xfrm>
            <a:off x="391238" y="231498"/>
            <a:ext cx="10205044" cy="672927"/>
          </a:xfrm>
        </p:spPr>
        <p:txBody>
          <a:bodyPr/>
          <a:lstStyle/>
          <a:p>
            <a:r>
              <a:rPr lang="en-US" dirty="0"/>
              <a:t>Computer Components: Top Level View</a:t>
            </a:r>
          </a:p>
        </p:txBody>
      </p:sp>
      <p:sp>
        <p:nvSpPr>
          <p:cNvPr id="4" name="Slide Number Placeholder 3">
            <a:extLst>
              <a:ext uri="{FF2B5EF4-FFF2-40B4-BE49-F238E27FC236}">
                <a16:creationId xmlns:a16="http://schemas.microsoft.com/office/drawing/2014/main" id="{08C08CAB-7D29-484A-A5E5-9F8ED1A89B62}"/>
              </a:ext>
            </a:extLst>
          </p:cNvPr>
          <p:cNvSpPr>
            <a:spLocks noGrp="1"/>
          </p:cNvSpPr>
          <p:nvPr>
            <p:ph type="sldNum" sz="quarter" idx="15"/>
          </p:nvPr>
        </p:nvSpPr>
        <p:spPr/>
        <p:txBody>
          <a:bodyPr/>
          <a:lstStyle/>
          <a:p>
            <a:fld id="{19B51A1E-902D-48AF-9020-955120F399B6}" type="slidenum">
              <a:rPr lang="en-US" smtClean="0"/>
              <a:pPr/>
              <a:t>13</a:t>
            </a:fld>
            <a:endParaRPr lang="en-US" dirty="0"/>
          </a:p>
        </p:txBody>
      </p:sp>
      <p:grpSp>
        <p:nvGrpSpPr>
          <p:cNvPr id="52" name="Group 51">
            <a:extLst>
              <a:ext uri="{FF2B5EF4-FFF2-40B4-BE49-F238E27FC236}">
                <a16:creationId xmlns:a16="http://schemas.microsoft.com/office/drawing/2014/main" id="{90106DC0-33B8-4EEB-89FC-18ECAC840215}"/>
              </a:ext>
            </a:extLst>
          </p:cNvPr>
          <p:cNvGrpSpPr/>
          <p:nvPr/>
        </p:nvGrpSpPr>
        <p:grpSpPr>
          <a:xfrm>
            <a:off x="584883" y="1260475"/>
            <a:ext cx="7523162" cy="4899164"/>
            <a:chOff x="1481354" y="1406712"/>
            <a:chExt cx="7523162" cy="4899164"/>
          </a:xfrm>
        </p:grpSpPr>
        <p:grpSp>
          <p:nvGrpSpPr>
            <p:cNvPr id="46" name="Group 45">
              <a:extLst>
                <a:ext uri="{FF2B5EF4-FFF2-40B4-BE49-F238E27FC236}">
                  <a16:creationId xmlns:a16="http://schemas.microsoft.com/office/drawing/2014/main" id="{7F9AB22E-49DC-4D69-AE27-E93882CF9C9B}"/>
                </a:ext>
              </a:extLst>
            </p:cNvPr>
            <p:cNvGrpSpPr/>
            <p:nvPr/>
          </p:nvGrpSpPr>
          <p:grpSpPr>
            <a:xfrm>
              <a:off x="1481354" y="1406712"/>
              <a:ext cx="7523162" cy="4899164"/>
              <a:chOff x="741363" y="1765300"/>
              <a:chExt cx="7523162" cy="4899164"/>
            </a:xfrm>
          </p:grpSpPr>
          <p:grpSp>
            <p:nvGrpSpPr>
              <p:cNvPr id="5" name="Group 3">
                <a:extLst>
                  <a:ext uri="{FF2B5EF4-FFF2-40B4-BE49-F238E27FC236}">
                    <a16:creationId xmlns:a16="http://schemas.microsoft.com/office/drawing/2014/main" id="{146195BF-FF1D-4A0D-8619-6BA4383CE08E}"/>
                  </a:ext>
                </a:extLst>
              </p:cNvPr>
              <p:cNvGrpSpPr>
                <a:grpSpLocks/>
              </p:cNvGrpSpPr>
              <p:nvPr/>
            </p:nvGrpSpPr>
            <p:grpSpPr bwMode="auto">
              <a:xfrm>
                <a:off x="3894138" y="1765300"/>
                <a:ext cx="2057400" cy="3813175"/>
                <a:chOff x="2497" y="1112"/>
                <a:chExt cx="1296" cy="2402"/>
              </a:xfrm>
            </p:grpSpPr>
            <p:sp>
              <p:nvSpPr>
                <p:cNvPr id="6" name="Rectangle 4">
                  <a:extLst>
                    <a:ext uri="{FF2B5EF4-FFF2-40B4-BE49-F238E27FC236}">
                      <a16:creationId xmlns:a16="http://schemas.microsoft.com/office/drawing/2014/main" id="{5A94917F-D51D-449D-9677-986ADB089DB8}"/>
                    </a:ext>
                  </a:extLst>
                </p:cNvPr>
                <p:cNvSpPr>
                  <a:spLocks noChangeArrowheads="1"/>
                </p:cNvSpPr>
                <p:nvPr/>
              </p:nvSpPr>
              <p:spPr bwMode="auto">
                <a:xfrm>
                  <a:off x="3360" y="2928"/>
                  <a:ext cx="164" cy="288"/>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400" b="0" i="0" u="none" strike="noStrike" kern="0" cap="none" spc="0" normalizeH="0" baseline="0" noProof="0">
                      <a:ln>
                        <a:noFill/>
                      </a:ln>
                      <a:solidFill>
                        <a:srgbClr val="EEECE1"/>
                      </a:solidFill>
                      <a:effectLst/>
                      <a:uLnTx/>
                      <a:uFillTx/>
                      <a:ea typeface="新細明體" pitchFamily="18" charset="-120"/>
                    </a:rPr>
                    <a:t>.</a:t>
                  </a:r>
                </a:p>
              </p:txBody>
            </p:sp>
            <p:sp>
              <p:nvSpPr>
                <p:cNvPr id="7" name="Rectangle 5">
                  <a:extLst>
                    <a:ext uri="{FF2B5EF4-FFF2-40B4-BE49-F238E27FC236}">
                      <a16:creationId xmlns:a16="http://schemas.microsoft.com/office/drawing/2014/main" id="{72945833-3C6F-4C07-83A1-0BC93FA8BF0A}"/>
                    </a:ext>
                  </a:extLst>
                </p:cNvPr>
                <p:cNvSpPr>
                  <a:spLocks noChangeArrowheads="1"/>
                </p:cNvSpPr>
                <p:nvPr/>
              </p:nvSpPr>
              <p:spPr bwMode="auto">
                <a:xfrm>
                  <a:off x="3265" y="1400"/>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8" name="Rectangle 6">
                  <a:extLst>
                    <a:ext uri="{FF2B5EF4-FFF2-40B4-BE49-F238E27FC236}">
                      <a16:creationId xmlns:a16="http://schemas.microsoft.com/office/drawing/2014/main" id="{92CF3EDB-E0D6-431C-A713-6ECFA44A0BB8}"/>
                    </a:ext>
                  </a:extLst>
                </p:cNvPr>
                <p:cNvSpPr>
                  <a:spLocks noChangeArrowheads="1"/>
                </p:cNvSpPr>
                <p:nvPr/>
              </p:nvSpPr>
              <p:spPr bwMode="auto">
                <a:xfrm>
                  <a:off x="3265" y="1640"/>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9" name="Rectangle 7">
                  <a:extLst>
                    <a:ext uri="{FF2B5EF4-FFF2-40B4-BE49-F238E27FC236}">
                      <a16:creationId xmlns:a16="http://schemas.microsoft.com/office/drawing/2014/main" id="{E164E22A-805B-4D15-865D-4A3EFCD2A45A}"/>
                    </a:ext>
                  </a:extLst>
                </p:cNvPr>
                <p:cNvSpPr>
                  <a:spLocks noChangeArrowheads="1"/>
                </p:cNvSpPr>
                <p:nvPr/>
              </p:nvSpPr>
              <p:spPr bwMode="auto">
                <a:xfrm>
                  <a:off x="3265" y="1880"/>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10" name="Rectangle 8">
                  <a:extLst>
                    <a:ext uri="{FF2B5EF4-FFF2-40B4-BE49-F238E27FC236}">
                      <a16:creationId xmlns:a16="http://schemas.microsoft.com/office/drawing/2014/main" id="{D33F5F0E-B78D-45E6-8D66-DEFB8E1B22B6}"/>
                    </a:ext>
                  </a:extLst>
                </p:cNvPr>
                <p:cNvSpPr>
                  <a:spLocks noChangeArrowheads="1"/>
                </p:cNvSpPr>
                <p:nvPr/>
              </p:nvSpPr>
              <p:spPr bwMode="auto">
                <a:xfrm>
                  <a:off x="3265" y="2120"/>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00003</a:t>
                  </a:r>
                </a:p>
              </p:txBody>
            </p:sp>
            <p:sp>
              <p:nvSpPr>
                <p:cNvPr id="11" name="Rectangle 9">
                  <a:extLst>
                    <a:ext uri="{FF2B5EF4-FFF2-40B4-BE49-F238E27FC236}">
                      <a16:creationId xmlns:a16="http://schemas.microsoft.com/office/drawing/2014/main" id="{6E881D65-E9C6-407B-8E60-4B22E0629213}"/>
                    </a:ext>
                  </a:extLst>
                </p:cNvPr>
                <p:cNvSpPr>
                  <a:spLocks noChangeArrowheads="1"/>
                </p:cNvSpPr>
                <p:nvPr/>
              </p:nvSpPr>
              <p:spPr bwMode="auto">
                <a:xfrm>
                  <a:off x="3265" y="2360"/>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12" name="Rectangle 10">
                  <a:extLst>
                    <a:ext uri="{FF2B5EF4-FFF2-40B4-BE49-F238E27FC236}">
                      <a16:creationId xmlns:a16="http://schemas.microsoft.com/office/drawing/2014/main" id="{904F19D5-AF8E-4018-A059-031CC7FD2434}"/>
                    </a:ext>
                  </a:extLst>
                </p:cNvPr>
                <p:cNvSpPr>
                  <a:spLocks noChangeArrowheads="1"/>
                </p:cNvSpPr>
                <p:nvPr/>
              </p:nvSpPr>
              <p:spPr bwMode="auto">
                <a:xfrm>
                  <a:off x="3265" y="2600"/>
                  <a:ext cx="52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00005</a:t>
                  </a:r>
                </a:p>
              </p:txBody>
            </p:sp>
            <p:sp>
              <p:nvSpPr>
                <p:cNvPr id="13" name="Rectangle 11">
                  <a:extLst>
                    <a:ext uri="{FF2B5EF4-FFF2-40B4-BE49-F238E27FC236}">
                      <a16:creationId xmlns:a16="http://schemas.microsoft.com/office/drawing/2014/main" id="{F0EE21EE-6F7B-4E05-952F-335C651DFCDF}"/>
                    </a:ext>
                  </a:extLst>
                </p:cNvPr>
                <p:cNvSpPr>
                  <a:spLocks noChangeArrowheads="1"/>
                </p:cNvSpPr>
                <p:nvPr/>
              </p:nvSpPr>
              <p:spPr bwMode="auto">
                <a:xfrm>
                  <a:off x="2497" y="1400"/>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4" name="Rectangle 12">
                  <a:extLst>
                    <a:ext uri="{FF2B5EF4-FFF2-40B4-BE49-F238E27FC236}">
                      <a16:creationId xmlns:a16="http://schemas.microsoft.com/office/drawing/2014/main" id="{87B0AF55-3A53-46C7-AA74-8F239B6917A6}"/>
                    </a:ext>
                  </a:extLst>
                </p:cNvPr>
                <p:cNvSpPr>
                  <a:spLocks noChangeArrowheads="1"/>
                </p:cNvSpPr>
                <p:nvPr/>
              </p:nvSpPr>
              <p:spPr bwMode="auto">
                <a:xfrm>
                  <a:off x="2497" y="1640"/>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mj-lt"/>
                      <a:ea typeface="新細明體" pitchFamily="18" charset="-120"/>
                    </a:rPr>
                    <a:t>I</a:t>
                  </a:r>
                  <a:r>
                    <a:rPr kumimoji="1" lang="en-US" altLang="zh-CN" sz="1600" b="0" i="0" u="none" strike="noStrike" kern="0" cap="none" spc="0" normalizeH="0" baseline="0" noProof="0" dirty="0">
                      <a:ln>
                        <a:noFill/>
                      </a:ln>
                      <a:solidFill>
                        <a:prstClr val="black"/>
                      </a:solidFill>
                      <a:effectLst/>
                      <a:uLnTx/>
                      <a:uFillTx/>
                      <a:latin typeface="+mj-lt"/>
                      <a:ea typeface="新細明體" pitchFamily="18" charset="-120"/>
                    </a:rPr>
                    <a:t>nstruction</a:t>
                  </a:r>
                  <a:endParaRPr kumimoji="1" lang="en-US" altLang="zh-TW" sz="1600" b="0" i="0" u="none" strike="noStrike" kern="0" cap="none" spc="0" normalizeH="0" baseline="0" noProof="0" dirty="0">
                    <a:ln>
                      <a:noFill/>
                    </a:ln>
                    <a:solidFill>
                      <a:prstClr val="black"/>
                    </a:solidFill>
                    <a:effectLst/>
                    <a:uLnTx/>
                    <a:uFillTx/>
                    <a:latin typeface="+mj-lt"/>
                    <a:ea typeface="新細明體" pitchFamily="18" charset="-120"/>
                  </a:endParaRPr>
                </a:p>
              </p:txBody>
            </p:sp>
            <p:sp>
              <p:nvSpPr>
                <p:cNvPr id="15" name="Rectangle 13">
                  <a:extLst>
                    <a:ext uri="{FF2B5EF4-FFF2-40B4-BE49-F238E27FC236}">
                      <a16:creationId xmlns:a16="http://schemas.microsoft.com/office/drawing/2014/main" id="{60AB833C-462B-4265-93DF-55F554C54613}"/>
                    </a:ext>
                  </a:extLst>
                </p:cNvPr>
                <p:cNvSpPr>
                  <a:spLocks noChangeArrowheads="1"/>
                </p:cNvSpPr>
                <p:nvPr/>
              </p:nvSpPr>
              <p:spPr bwMode="auto">
                <a:xfrm>
                  <a:off x="2497" y="1880"/>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kern="0" dirty="0">
                      <a:solidFill>
                        <a:prstClr val="black"/>
                      </a:solidFill>
                      <a:latin typeface="+mj-lt"/>
                      <a:ea typeface="新細明體" pitchFamily="18" charset="-120"/>
                    </a:rPr>
                    <a:t>Instruction</a:t>
                  </a:r>
                  <a:endParaRPr kumimoji="1" lang="en-US" altLang="zh-TW" sz="1600" b="0" i="0" u="none" strike="noStrike" kern="0" cap="none" spc="0" normalizeH="0" baseline="0" noProof="0" dirty="0">
                    <a:ln>
                      <a:noFill/>
                    </a:ln>
                    <a:solidFill>
                      <a:prstClr val="black"/>
                    </a:solidFill>
                    <a:effectLst/>
                    <a:uLnTx/>
                    <a:uFillTx/>
                    <a:latin typeface="+mj-lt"/>
                    <a:ea typeface="新細明體" pitchFamily="18" charset="-120"/>
                  </a:endParaRPr>
                </a:p>
              </p:txBody>
            </p:sp>
            <p:sp>
              <p:nvSpPr>
                <p:cNvPr id="16" name="Rectangle 14">
                  <a:extLst>
                    <a:ext uri="{FF2B5EF4-FFF2-40B4-BE49-F238E27FC236}">
                      <a16:creationId xmlns:a16="http://schemas.microsoft.com/office/drawing/2014/main" id="{D3C406D5-333C-4C5A-80CC-234302DFAB03}"/>
                    </a:ext>
                  </a:extLst>
                </p:cNvPr>
                <p:cNvSpPr>
                  <a:spLocks noChangeArrowheads="1"/>
                </p:cNvSpPr>
                <p:nvPr/>
              </p:nvSpPr>
              <p:spPr bwMode="auto">
                <a:xfrm>
                  <a:off x="2497" y="2360"/>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kern="0" dirty="0">
                      <a:solidFill>
                        <a:prstClr val="black"/>
                      </a:solidFill>
                      <a:latin typeface="+mj-lt"/>
                      <a:ea typeface="新細明體" pitchFamily="18" charset="-120"/>
                    </a:rPr>
                    <a:t>Data</a:t>
                  </a:r>
                  <a:endParaRPr kumimoji="1" lang="en-US" altLang="zh-TW" sz="1600" b="0" i="0" u="none" strike="noStrike" kern="0" cap="none" spc="0" normalizeH="0" baseline="0" noProof="0" dirty="0">
                    <a:ln>
                      <a:noFill/>
                    </a:ln>
                    <a:solidFill>
                      <a:prstClr val="black"/>
                    </a:solidFill>
                    <a:effectLst/>
                    <a:uLnTx/>
                    <a:uFillTx/>
                    <a:latin typeface="+mj-lt"/>
                    <a:ea typeface="新細明體" pitchFamily="18" charset="-120"/>
                  </a:endParaRPr>
                </a:p>
              </p:txBody>
            </p:sp>
            <p:sp>
              <p:nvSpPr>
                <p:cNvPr id="17" name="Rectangle 15">
                  <a:extLst>
                    <a:ext uri="{FF2B5EF4-FFF2-40B4-BE49-F238E27FC236}">
                      <a16:creationId xmlns:a16="http://schemas.microsoft.com/office/drawing/2014/main" id="{FFC10531-C123-4F2D-B745-EFA7FD043EAC}"/>
                    </a:ext>
                  </a:extLst>
                </p:cNvPr>
                <p:cNvSpPr>
                  <a:spLocks noChangeArrowheads="1"/>
                </p:cNvSpPr>
                <p:nvPr/>
              </p:nvSpPr>
              <p:spPr bwMode="auto">
                <a:xfrm>
                  <a:off x="2497" y="2120"/>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6">
                  <a:extLst>
                    <a:ext uri="{FF2B5EF4-FFF2-40B4-BE49-F238E27FC236}">
                      <a16:creationId xmlns:a16="http://schemas.microsoft.com/office/drawing/2014/main" id="{D0C536D2-B3AF-4AE1-AFB2-6271458120C1}"/>
                    </a:ext>
                  </a:extLst>
                </p:cNvPr>
                <p:cNvSpPr>
                  <a:spLocks noChangeArrowheads="1"/>
                </p:cNvSpPr>
                <p:nvPr/>
              </p:nvSpPr>
              <p:spPr bwMode="auto">
                <a:xfrm>
                  <a:off x="2497" y="2600"/>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kern="0" dirty="0">
                      <a:solidFill>
                        <a:prstClr val="black"/>
                      </a:solidFill>
                      <a:latin typeface="+mj-lt"/>
                      <a:ea typeface="新細明體" pitchFamily="18" charset="-120"/>
                    </a:rPr>
                    <a:t>Data</a:t>
                  </a:r>
                  <a:endParaRPr kumimoji="1" lang="en-US" altLang="zh-TW" sz="1600" b="0" i="0" u="none" strike="noStrike" kern="0" cap="none" spc="0" normalizeH="0" baseline="0" noProof="0" dirty="0">
                    <a:ln>
                      <a:noFill/>
                    </a:ln>
                    <a:solidFill>
                      <a:prstClr val="black"/>
                    </a:solidFill>
                    <a:effectLst/>
                    <a:uLnTx/>
                    <a:uFillTx/>
                    <a:latin typeface="+mj-lt"/>
                    <a:ea typeface="新細明體" pitchFamily="18" charset="-120"/>
                  </a:endParaRPr>
                </a:p>
              </p:txBody>
            </p:sp>
            <p:sp>
              <p:nvSpPr>
                <p:cNvPr id="19" name="Rectangle 17">
                  <a:extLst>
                    <a:ext uri="{FF2B5EF4-FFF2-40B4-BE49-F238E27FC236}">
                      <a16:creationId xmlns:a16="http://schemas.microsoft.com/office/drawing/2014/main" id="{7EBA1338-789C-4BFB-8D0B-476A02FD6651}"/>
                    </a:ext>
                  </a:extLst>
                </p:cNvPr>
                <p:cNvSpPr>
                  <a:spLocks noChangeArrowheads="1"/>
                </p:cNvSpPr>
                <p:nvPr/>
              </p:nvSpPr>
              <p:spPr bwMode="auto">
                <a:xfrm>
                  <a:off x="2497" y="3274"/>
                  <a:ext cx="76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0" name="Line 18">
                  <a:extLst>
                    <a:ext uri="{FF2B5EF4-FFF2-40B4-BE49-F238E27FC236}">
                      <a16:creationId xmlns:a16="http://schemas.microsoft.com/office/drawing/2014/main" id="{EA26503F-0228-48F0-AAFC-FB096A4407EE}"/>
                    </a:ext>
                  </a:extLst>
                </p:cNvPr>
                <p:cNvSpPr>
                  <a:spLocks noChangeShapeType="1"/>
                </p:cNvSpPr>
                <p:nvPr/>
              </p:nvSpPr>
              <p:spPr bwMode="auto">
                <a:xfrm>
                  <a:off x="3265" y="2854"/>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19">
                  <a:extLst>
                    <a:ext uri="{FF2B5EF4-FFF2-40B4-BE49-F238E27FC236}">
                      <a16:creationId xmlns:a16="http://schemas.microsoft.com/office/drawing/2014/main" id="{2D6D1A61-9C8F-401F-844A-045078311123}"/>
                    </a:ext>
                  </a:extLst>
                </p:cNvPr>
                <p:cNvSpPr>
                  <a:spLocks noChangeShapeType="1"/>
                </p:cNvSpPr>
                <p:nvPr/>
              </p:nvSpPr>
              <p:spPr bwMode="auto">
                <a:xfrm>
                  <a:off x="2497" y="2854"/>
                  <a:ext cx="0" cy="384"/>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Rectangle 20">
                  <a:extLst>
                    <a:ext uri="{FF2B5EF4-FFF2-40B4-BE49-F238E27FC236}">
                      <a16:creationId xmlns:a16="http://schemas.microsoft.com/office/drawing/2014/main" id="{54E91A0B-2872-492D-B468-8A82B15DBF4F}"/>
                    </a:ext>
                  </a:extLst>
                </p:cNvPr>
                <p:cNvSpPr>
                  <a:spLocks noChangeArrowheads="1"/>
                </p:cNvSpPr>
                <p:nvPr/>
              </p:nvSpPr>
              <p:spPr bwMode="auto">
                <a:xfrm>
                  <a:off x="2497" y="1112"/>
                  <a:ext cx="768" cy="288"/>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kern="0" dirty="0">
                      <a:solidFill>
                        <a:prstClr val="black"/>
                      </a:solidFill>
                      <a:latin typeface="Arial" charset="0"/>
                      <a:ea typeface="新細明體" pitchFamily="18" charset="-120"/>
                    </a:rPr>
                    <a:t>Main Memory</a:t>
                  </a:r>
                  <a:endParaRPr kumimoji="1" lang="en-US" altLang="zh-TW" sz="1200" b="0" i="0" u="none" strike="noStrike" kern="0" cap="none" spc="0" normalizeH="0" baseline="0" noProof="0" dirty="0">
                    <a:ln>
                      <a:noFill/>
                    </a:ln>
                    <a:solidFill>
                      <a:prstClr val="black"/>
                    </a:solidFill>
                    <a:effectLst/>
                    <a:uLnTx/>
                    <a:uFillTx/>
                    <a:ea typeface="新細明體" pitchFamily="18" charset="-120"/>
                  </a:endParaRPr>
                </a:p>
              </p:txBody>
            </p:sp>
          </p:grpSp>
          <p:sp>
            <p:nvSpPr>
              <p:cNvPr id="23" name="Rectangle 21">
                <a:extLst>
                  <a:ext uri="{FF2B5EF4-FFF2-40B4-BE49-F238E27FC236}">
                    <a16:creationId xmlns:a16="http://schemas.microsoft.com/office/drawing/2014/main" id="{B33B4692-AD3F-4847-8F0F-1FB0122A60BA}"/>
                  </a:ext>
                </a:extLst>
              </p:cNvPr>
              <p:cNvSpPr>
                <a:spLocks noChangeArrowheads="1"/>
              </p:cNvSpPr>
              <p:nvPr/>
            </p:nvSpPr>
            <p:spPr bwMode="auto">
              <a:xfrm>
                <a:off x="741363" y="2279650"/>
                <a:ext cx="2549525" cy="2003425"/>
              </a:xfrm>
              <a:prstGeom prst="rect">
                <a:avLst/>
              </a:prstGeom>
              <a:solidFill>
                <a:srgbClr val="1F497D">
                  <a:lumMod val="40000"/>
                  <a:lumOff val="60000"/>
                </a:srgbClr>
              </a:solidFill>
              <a:ln w="25400">
                <a:solidFill>
                  <a:sysClr val="windowText" lastClr="000000"/>
                </a:solidFill>
                <a:miter lim="800000"/>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4" name="Rectangle 22">
                <a:extLst>
                  <a:ext uri="{FF2B5EF4-FFF2-40B4-BE49-F238E27FC236}">
                    <a16:creationId xmlns:a16="http://schemas.microsoft.com/office/drawing/2014/main" id="{5B1BEE70-170C-42E6-9BBD-9A4CCDB734B0}"/>
                  </a:ext>
                </a:extLst>
              </p:cNvPr>
              <p:cNvSpPr>
                <a:spLocks noChangeArrowheads="1"/>
              </p:cNvSpPr>
              <p:nvPr/>
            </p:nvSpPr>
            <p:spPr bwMode="auto">
              <a:xfrm>
                <a:off x="885825" y="2425700"/>
                <a:ext cx="928688" cy="298450"/>
              </a:xfrm>
              <a:prstGeom prst="rect">
                <a:avLst/>
              </a:prstGeom>
              <a:solidFill>
                <a:srgbClr val="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PC</a:t>
                </a:r>
              </a:p>
            </p:txBody>
          </p:sp>
          <p:sp>
            <p:nvSpPr>
              <p:cNvPr id="25" name="Rectangle 23">
                <a:extLst>
                  <a:ext uri="{FF2B5EF4-FFF2-40B4-BE49-F238E27FC236}">
                    <a16:creationId xmlns:a16="http://schemas.microsoft.com/office/drawing/2014/main" id="{7AEEE557-6E5A-4D3F-BC4C-CAA0978ED566}"/>
                  </a:ext>
                </a:extLst>
              </p:cNvPr>
              <p:cNvSpPr>
                <a:spLocks noChangeArrowheads="1"/>
              </p:cNvSpPr>
              <p:nvPr/>
            </p:nvSpPr>
            <p:spPr bwMode="auto">
              <a:xfrm>
                <a:off x="885825" y="2884488"/>
                <a:ext cx="928688" cy="298450"/>
              </a:xfrm>
              <a:prstGeom prst="rect">
                <a:avLst/>
              </a:prstGeom>
              <a:solidFill>
                <a:srgbClr val="FFFFFF"/>
              </a:solidFill>
              <a:ln w="12700" cap="rnd">
                <a:solidFill>
                  <a:sysClr val="windowText" lastClr="000000"/>
                </a:solidFill>
                <a:prstDash val="sysDot"/>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IR</a:t>
                </a:r>
              </a:p>
            </p:txBody>
          </p:sp>
          <p:sp>
            <p:nvSpPr>
              <p:cNvPr id="26" name="Rectangle 24">
                <a:extLst>
                  <a:ext uri="{FF2B5EF4-FFF2-40B4-BE49-F238E27FC236}">
                    <a16:creationId xmlns:a16="http://schemas.microsoft.com/office/drawing/2014/main" id="{9647AF2C-25E0-493F-8F10-6C59D01E0585}"/>
                  </a:ext>
                </a:extLst>
              </p:cNvPr>
              <p:cNvSpPr>
                <a:spLocks noChangeArrowheads="1"/>
              </p:cNvSpPr>
              <p:nvPr/>
            </p:nvSpPr>
            <p:spPr bwMode="auto">
              <a:xfrm>
                <a:off x="903288" y="3360738"/>
                <a:ext cx="928687" cy="298450"/>
              </a:xfrm>
              <a:prstGeom prst="rect">
                <a:avLst/>
              </a:prstGeom>
              <a:solidFill>
                <a:srgbClr val="FFFFFF"/>
              </a:solidFill>
              <a:ln w="12700" cap="rnd">
                <a:solidFill>
                  <a:sysClr val="windowText" lastClr="000000"/>
                </a:solidFill>
                <a:prstDash val="sysDot"/>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MAR</a:t>
                </a:r>
              </a:p>
            </p:txBody>
          </p:sp>
          <p:sp>
            <p:nvSpPr>
              <p:cNvPr id="27" name="Rectangle 25">
                <a:extLst>
                  <a:ext uri="{FF2B5EF4-FFF2-40B4-BE49-F238E27FC236}">
                    <a16:creationId xmlns:a16="http://schemas.microsoft.com/office/drawing/2014/main" id="{3F71CC0B-E85A-4D95-9B90-CBEEE2802FC7}"/>
                  </a:ext>
                </a:extLst>
              </p:cNvPr>
              <p:cNvSpPr>
                <a:spLocks noChangeArrowheads="1"/>
              </p:cNvSpPr>
              <p:nvPr/>
            </p:nvSpPr>
            <p:spPr bwMode="auto">
              <a:xfrm>
                <a:off x="903288" y="3836988"/>
                <a:ext cx="928687" cy="298450"/>
              </a:xfrm>
              <a:prstGeom prst="rect">
                <a:avLst/>
              </a:prstGeom>
              <a:solidFill>
                <a:srgbClr val="FFFFFF"/>
              </a:solidFill>
              <a:ln w="12700" cap="rnd">
                <a:solidFill>
                  <a:sysClr val="windowText" lastClr="000000"/>
                </a:solidFill>
                <a:prstDash val="sysDot"/>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MBR</a:t>
                </a:r>
              </a:p>
            </p:txBody>
          </p:sp>
          <p:sp>
            <p:nvSpPr>
              <p:cNvPr id="28" name="Rectangle 26">
                <a:extLst>
                  <a:ext uri="{FF2B5EF4-FFF2-40B4-BE49-F238E27FC236}">
                    <a16:creationId xmlns:a16="http://schemas.microsoft.com/office/drawing/2014/main" id="{9D63E400-BC7C-4AAC-8D8B-EE9F08D68EDB}"/>
                  </a:ext>
                </a:extLst>
              </p:cNvPr>
              <p:cNvSpPr>
                <a:spLocks noChangeArrowheads="1"/>
              </p:cNvSpPr>
              <p:nvPr/>
            </p:nvSpPr>
            <p:spPr bwMode="auto">
              <a:xfrm>
                <a:off x="2122488" y="2425700"/>
                <a:ext cx="928687" cy="298450"/>
              </a:xfrm>
              <a:prstGeom prst="rect">
                <a:avLst/>
              </a:prstGeom>
              <a:solidFill>
                <a:srgbClr val="FFFFFF"/>
              </a:solidFill>
              <a:ln w="12700" cap="rnd">
                <a:solidFill>
                  <a:sysClr val="windowText" lastClr="000000"/>
                </a:solidFill>
                <a:prstDash val="sysDot"/>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I/O AR</a:t>
                </a:r>
              </a:p>
            </p:txBody>
          </p:sp>
          <p:sp>
            <p:nvSpPr>
              <p:cNvPr id="29" name="Rectangle 27">
                <a:extLst>
                  <a:ext uri="{FF2B5EF4-FFF2-40B4-BE49-F238E27FC236}">
                    <a16:creationId xmlns:a16="http://schemas.microsoft.com/office/drawing/2014/main" id="{2583D15D-4191-4BF6-B316-41A29B7686E6}"/>
                  </a:ext>
                </a:extLst>
              </p:cNvPr>
              <p:cNvSpPr>
                <a:spLocks noChangeArrowheads="1"/>
              </p:cNvSpPr>
              <p:nvPr/>
            </p:nvSpPr>
            <p:spPr bwMode="auto">
              <a:xfrm>
                <a:off x="2122488" y="2884488"/>
                <a:ext cx="928687" cy="298450"/>
              </a:xfrm>
              <a:prstGeom prst="rect">
                <a:avLst/>
              </a:prstGeom>
              <a:solidFill>
                <a:srgbClr val="FFFFFF"/>
              </a:solidFill>
              <a:ln w="12700" cap="rnd">
                <a:solidFill>
                  <a:sysClr val="windowText" lastClr="000000"/>
                </a:solidFill>
                <a:prstDash val="sysDot"/>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I/O BR</a:t>
                </a:r>
              </a:p>
            </p:txBody>
          </p:sp>
          <p:sp>
            <p:nvSpPr>
              <p:cNvPr id="30" name="Rectangle 28">
                <a:extLst>
                  <a:ext uri="{FF2B5EF4-FFF2-40B4-BE49-F238E27FC236}">
                    <a16:creationId xmlns:a16="http://schemas.microsoft.com/office/drawing/2014/main" id="{E4085314-6EE9-4102-8F86-CE0269B3FFD1}"/>
                  </a:ext>
                </a:extLst>
              </p:cNvPr>
              <p:cNvSpPr>
                <a:spLocks noChangeArrowheads="1"/>
              </p:cNvSpPr>
              <p:nvPr/>
            </p:nvSpPr>
            <p:spPr bwMode="auto">
              <a:xfrm>
                <a:off x="1551781" y="1932548"/>
                <a:ext cx="928688" cy="298450"/>
              </a:xfrm>
              <a:prstGeom prst="rect">
                <a:avLst/>
              </a:prstGeom>
              <a:noFill/>
              <a:ln w="12700">
                <a:noFill/>
                <a:miter lim="800000"/>
                <a:headEnd/>
                <a:tailEnd/>
              </a:ln>
            </p:spPr>
            <p:txBody>
              <a:bodyPr wrap="none" lIns="92075" tIns="46038" rIns="92075" bIns="46038" anchor="ctr"/>
              <a:lstStyle/>
              <a:p>
                <a:pPr algn="ctr" eaLnBrk="0" fontAlgn="base" hangingPunct="0">
                  <a:spcBef>
                    <a:spcPct val="0"/>
                  </a:spcBef>
                  <a:spcAft>
                    <a:spcPct val="0"/>
                  </a:spcAft>
                </a:pPr>
                <a:r>
                  <a:rPr kumimoji="1" lang="en-US" altLang="zh-TW" dirty="0">
                    <a:solidFill>
                      <a:prstClr val="black"/>
                    </a:solidFill>
                    <a:latin typeface="Arial" charset="0"/>
                    <a:ea typeface="新細明體" pitchFamily="18" charset="-120"/>
                  </a:rPr>
                  <a:t>CPU</a:t>
                </a:r>
              </a:p>
            </p:txBody>
          </p:sp>
          <p:grpSp>
            <p:nvGrpSpPr>
              <p:cNvPr id="31" name="Group 29">
                <a:extLst>
                  <a:ext uri="{FF2B5EF4-FFF2-40B4-BE49-F238E27FC236}">
                    <a16:creationId xmlns:a16="http://schemas.microsoft.com/office/drawing/2014/main" id="{C3C9539C-0918-4E25-9682-DBD00A6A9882}"/>
                  </a:ext>
                </a:extLst>
              </p:cNvPr>
              <p:cNvGrpSpPr>
                <a:grpSpLocks/>
              </p:cNvGrpSpPr>
              <p:nvPr/>
            </p:nvGrpSpPr>
            <p:grpSpPr bwMode="auto">
              <a:xfrm>
                <a:off x="6402388" y="1844675"/>
                <a:ext cx="1862137" cy="2368550"/>
                <a:chOff x="4033" y="1162"/>
                <a:chExt cx="1173" cy="1492"/>
              </a:xfrm>
              <a:solidFill>
                <a:srgbClr val="1F497D">
                  <a:lumMod val="20000"/>
                  <a:lumOff val="80000"/>
                </a:srgbClr>
              </a:solidFill>
            </p:grpSpPr>
            <p:sp>
              <p:nvSpPr>
                <p:cNvPr id="32" name="Rectangle 30">
                  <a:extLst>
                    <a:ext uri="{FF2B5EF4-FFF2-40B4-BE49-F238E27FC236}">
                      <a16:creationId xmlns:a16="http://schemas.microsoft.com/office/drawing/2014/main" id="{D9E822FF-834F-4D59-8A4B-79B4AA6ADE71}"/>
                    </a:ext>
                  </a:extLst>
                </p:cNvPr>
                <p:cNvSpPr>
                  <a:spLocks noChangeArrowheads="1"/>
                </p:cNvSpPr>
                <p:nvPr/>
              </p:nvSpPr>
              <p:spPr bwMode="auto">
                <a:xfrm>
                  <a:off x="4033" y="1392"/>
                  <a:ext cx="1173" cy="1262"/>
                </a:xfrm>
                <a:prstGeom prst="rect">
                  <a:avLst/>
                </a:prstGeom>
                <a:grpFill/>
                <a:ln w="25400">
                  <a:solidFill>
                    <a:sysClr val="windowText" lastClr="000000"/>
                  </a:solidFill>
                  <a:miter lim="800000"/>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3" name="Rectangle 31">
                  <a:extLst>
                    <a:ext uri="{FF2B5EF4-FFF2-40B4-BE49-F238E27FC236}">
                      <a16:creationId xmlns:a16="http://schemas.microsoft.com/office/drawing/2014/main" id="{E3ADB2CC-0E30-44A9-8E09-39A97A0BD854}"/>
                    </a:ext>
                  </a:extLst>
                </p:cNvPr>
                <p:cNvSpPr>
                  <a:spLocks noChangeArrowheads="1"/>
                </p:cNvSpPr>
                <p:nvPr/>
              </p:nvSpPr>
              <p:spPr bwMode="auto">
                <a:xfrm>
                  <a:off x="4436" y="2082"/>
                  <a:ext cx="585" cy="188"/>
                </a:xfrm>
                <a:prstGeom prst="rect">
                  <a:avLst/>
                </a:prstGeom>
                <a:solidFill>
                  <a:sysClr val="window" lastClr="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4" name="Rectangle 32">
                  <a:extLst>
                    <a:ext uri="{FF2B5EF4-FFF2-40B4-BE49-F238E27FC236}">
                      <a16:creationId xmlns:a16="http://schemas.microsoft.com/office/drawing/2014/main" id="{1E3B5716-4D25-4B3C-B4C2-AC98579FB65C}"/>
                    </a:ext>
                  </a:extLst>
                </p:cNvPr>
                <p:cNvSpPr>
                  <a:spLocks noChangeArrowheads="1"/>
                </p:cNvSpPr>
                <p:nvPr/>
              </p:nvSpPr>
              <p:spPr bwMode="auto">
                <a:xfrm>
                  <a:off x="4436" y="2256"/>
                  <a:ext cx="585" cy="188"/>
                </a:xfrm>
                <a:prstGeom prst="rect">
                  <a:avLst/>
                </a:prstGeom>
                <a:solidFill>
                  <a:sysClr val="window" lastClr="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5" name="Rectangle 33">
                  <a:extLst>
                    <a:ext uri="{FF2B5EF4-FFF2-40B4-BE49-F238E27FC236}">
                      <a16:creationId xmlns:a16="http://schemas.microsoft.com/office/drawing/2014/main" id="{0219B85F-45A0-4C12-ADE3-AD0FA770D167}"/>
                    </a:ext>
                  </a:extLst>
                </p:cNvPr>
                <p:cNvSpPr>
                  <a:spLocks noChangeArrowheads="1"/>
                </p:cNvSpPr>
                <p:nvPr/>
              </p:nvSpPr>
              <p:spPr bwMode="auto">
                <a:xfrm>
                  <a:off x="4437" y="1726"/>
                  <a:ext cx="585" cy="188"/>
                </a:xfrm>
                <a:prstGeom prst="rect">
                  <a:avLst/>
                </a:prstGeom>
                <a:solidFill>
                  <a:sysClr val="window" lastClr="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6" name="Rectangle 34">
                  <a:extLst>
                    <a:ext uri="{FF2B5EF4-FFF2-40B4-BE49-F238E27FC236}">
                      <a16:creationId xmlns:a16="http://schemas.microsoft.com/office/drawing/2014/main" id="{4EE930A6-7CEF-4425-B5BA-46EFBC856FC2}"/>
                    </a:ext>
                  </a:extLst>
                </p:cNvPr>
                <p:cNvSpPr>
                  <a:spLocks noChangeArrowheads="1"/>
                </p:cNvSpPr>
                <p:nvPr/>
              </p:nvSpPr>
              <p:spPr bwMode="auto">
                <a:xfrm>
                  <a:off x="4437" y="1903"/>
                  <a:ext cx="585" cy="188"/>
                </a:xfrm>
                <a:prstGeom prst="rect">
                  <a:avLst/>
                </a:prstGeom>
                <a:solidFill>
                  <a:sysClr val="window" lastClr="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7" name="Rectangle 35">
                  <a:extLst>
                    <a:ext uri="{FF2B5EF4-FFF2-40B4-BE49-F238E27FC236}">
                      <a16:creationId xmlns:a16="http://schemas.microsoft.com/office/drawing/2014/main" id="{20C3C685-8C8D-4457-B52C-2F36141F2265}"/>
                    </a:ext>
                  </a:extLst>
                </p:cNvPr>
                <p:cNvSpPr>
                  <a:spLocks noChangeArrowheads="1"/>
                </p:cNvSpPr>
                <p:nvPr/>
              </p:nvSpPr>
              <p:spPr bwMode="auto">
                <a:xfrm>
                  <a:off x="4327" y="1162"/>
                  <a:ext cx="585" cy="188"/>
                </a:xfrm>
                <a:prstGeom prst="rect">
                  <a:avLst/>
                </a:prstGeom>
                <a:solidFill>
                  <a:sysClr val="window" lastClr="FFFFFF"/>
                </a:solidFill>
                <a:ln w="12700">
                  <a:solidFill>
                    <a:sysClr val="window" lastClr="FFFFFF"/>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I/O Module</a:t>
                  </a:r>
                </a:p>
              </p:txBody>
            </p:sp>
            <p:sp>
              <p:nvSpPr>
                <p:cNvPr id="38" name="Rectangle 36">
                  <a:extLst>
                    <a:ext uri="{FF2B5EF4-FFF2-40B4-BE49-F238E27FC236}">
                      <a16:creationId xmlns:a16="http://schemas.microsoft.com/office/drawing/2014/main" id="{C0CC866E-8E09-45AB-99B4-D446DFF44322}"/>
                    </a:ext>
                  </a:extLst>
                </p:cNvPr>
                <p:cNvSpPr>
                  <a:spLocks noChangeArrowheads="1"/>
                </p:cNvSpPr>
                <p:nvPr/>
              </p:nvSpPr>
              <p:spPr bwMode="auto">
                <a:xfrm>
                  <a:off x="4425" y="1496"/>
                  <a:ext cx="585" cy="188"/>
                </a:xfrm>
                <a:prstGeom prst="rect">
                  <a:avLst/>
                </a:prstGeom>
                <a:grpFill/>
                <a:ln w="12700">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buffers</a:t>
                  </a:r>
                </a:p>
              </p:txBody>
            </p:sp>
          </p:grpSp>
          <p:sp>
            <p:nvSpPr>
              <p:cNvPr id="39" name="Line 37">
                <a:extLst>
                  <a:ext uri="{FF2B5EF4-FFF2-40B4-BE49-F238E27FC236}">
                    <a16:creationId xmlns:a16="http://schemas.microsoft.com/office/drawing/2014/main" id="{D5A80EF9-7132-4FF6-9F1C-17E6FFE1FA0A}"/>
                  </a:ext>
                </a:extLst>
              </p:cNvPr>
              <p:cNvSpPr>
                <a:spLocks noChangeShapeType="1"/>
              </p:cNvSpPr>
              <p:nvPr/>
            </p:nvSpPr>
            <p:spPr bwMode="auto">
              <a:xfrm>
                <a:off x="1763713" y="6102350"/>
                <a:ext cx="5875337" cy="0"/>
              </a:xfrm>
              <a:prstGeom prst="line">
                <a:avLst/>
              </a:prstGeom>
              <a:noFill/>
              <a:ln w="57150" cap="sq">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Line 38">
                <a:extLst>
                  <a:ext uri="{FF2B5EF4-FFF2-40B4-BE49-F238E27FC236}">
                    <a16:creationId xmlns:a16="http://schemas.microsoft.com/office/drawing/2014/main" id="{37984FC8-DB05-4DA2-84C6-D75A76486118}"/>
                  </a:ext>
                </a:extLst>
              </p:cNvPr>
              <p:cNvSpPr>
                <a:spLocks noChangeShapeType="1"/>
              </p:cNvSpPr>
              <p:nvPr/>
            </p:nvSpPr>
            <p:spPr bwMode="auto">
              <a:xfrm flipH="1" flipV="1">
                <a:off x="4495800" y="5638798"/>
                <a:ext cx="0" cy="457201"/>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Line 39">
                <a:extLst>
                  <a:ext uri="{FF2B5EF4-FFF2-40B4-BE49-F238E27FC236}">
                    <a16:creationId xmlns:a16="http://schemas.microsoft.com/office/drawing/2014/main" id="{3E6D53BC-8013-4E44-8254-217BE2D707D7}"/>
                  </a:ext>
                </a:extLst>
              </p:cNvPr>
              <p:cNvSpPr>
                <a:spLocks noChangeShapeType="1"/>
              </p:cNvSpPr>
              <p:nvPr/>
            </p:nvSpPr>
            <p:spPr bwMode="auto">
              <a:xfrm flipV="1">
                <a:off x="1981200" y="4267197"/>
                <a:ext cx="0" cy="1828802"/>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Line 40">
                <a:extLst>
                  <a:ext uri="{FF2B5EF4-FFF2-40B4-BE49-F238E27FC236}">
                    <a16:creationId xmlns:a16="http://schemas.microsoft.com/office/drawing/2014/main" id="{632A0EBD-6329-44E1-BD14-FAE5462251D7}"/>
                  </a:ext>
                </a:extLst>
              </p:cNvPr>
              <p:cNvSpPr>
                <a:spLocks noChangeShapeType="1"/>
              </p:cNvSpPr>
              <p:nvPr/>
            </p:nvSpPr>
            <p:spPr bwMode="auto">
              <a:xfrm flipH="1" flipV="1">
                <a:off x="6781799" y="4191000"/>
                <a:ext cx="1" cy="1905000"/>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3" name="Rectangle 41">
                <a:extLst>
                  <a:ext uri="{FF2B5EF4-FFF2-40B4-BE49-F238E27FC236}">
                    <a16:creationId xmlns:a16="http://schemas.microsoft.com/office/drawing/2014/main" id="{DDB0565C-FC3F-437D-A634-B7E082552609}"/>
                  </a:ext>
                </a:extLst>
              </p:cNvPr>
              <p:cNvSpPr>
                <a:spLocks noChangeArrowheads="1"/>
              </p:cNvSpPr>
              <p:nvPr/>
            </p:nvSpPr>
            <p:spPr bwMode="auto">
              <a:xfrm>
                <a:off x="3939568" y="5942151"/>
                <a:ext cx="1751012" cy="722313"/>
              </a:xfrm>
              <a:prstGeom prst="rect">
                <a:avLst/>
              </a:prstGeom>
              <a:noFill/>
              <a:ln w="12700">
                <a:noFill/>
                <a:miter lim="800000"/>
                <a:headEnd/>
                <a:tailEnd/>
              </a:ln>
            </p:spPr>
            <p:txBody>
              <a:bodyPr wrap="none" lIns="92075" tIns="46038" rIns="92075" bIns="46038" anchor="ctr"/>
              <a:lstStyle/>
              <a:p>
                <a:pPr eaLnBrk="0" fontAlgn="base" hangingPunct="0">
                  <a:spcBef>
                    <a:spcPct val="0"/>
                  </a:spcBef>
                  <a:spcAft>
                    <a:spcPct val="0"/>
                  </a:spcAft>
                </a:pPr>
                <a:r>
                  <a:rPr kumimoji="1" lang="en-US" altLang="zh-TW" dirty="0">
                    <a:solidFill>
                      <a:prstClr val="black"/>
                    </a:solidFill>
                    <a:latin typeface="Arial" charset="0"/>
                    <a:ea typeface="新細明體" pitchFamily="18" charset="-120"/>
                  </a:rPr>
                  <a:t>S</a:t>
                </a:r>
                <a:r>
                  <a:rPr kumimoji="1" lang="en-US" altLang="zh-CN" dirty="0">
                    <a:solidFill>
                      <a:prstClr val="black"/>
                    </a:solidFill>
                    <a:latin typeface="Arial" charset="0"/>
                    <a:ea typeface="新細明體" pitchFamily="18" charset="-120"/>
                  </a:rPr>
                  <a:t>ystem Bus</a:t>
                </a:r>
                <a:endParaRPr kumimoji="1" lang="en-US" altLang="zh-TW" dirty="0">
                  <a:solidFill>
                    <a:prstClr val="black"/>
                  </a:solidFill>
                  <a:latin typeface="Arial" charset="0"/>
                  <a:ea typeface="新細明體" pitchFamily="18" charset="-120"/>
                </a:endParaRPr>
              </a:p>
            </p:txBody>
          </p:sp>
        </p:grpSp>
        <p:grpSp>
          <p:nvGrpSpPr>
            <p:cNvPr id="51" name="Group 50">
              <a:extLst>
                <a:ext uri="{FF2B5EF4-FFF2-40B4-BE49-F238E27FC236}">
                  <a16:creationId xmlns:a16="http://schemas.microsoft.com/office/drawing/2014/main" id="{6A5C56FA-BB01-4826-918F-510D9FF954E7}"/>
                </a:ext>
              </a:extLst>
            </p:cNvPr>
            <p:cNvGrpSpPr/>
            <p:nvPr/>
          </p:nvGrpSpPr>
          <p:grpSpPr>
            <a:xfrm>
              <a:off x="2721191" y="3095024"/>
              <a:ext cx="1214840" cy="767304"/>
              <a:chOff x="2203450" y="2706688"/>
              <a:chExt cx="914400" cy="411163"/>
            </a:xfrm>
          </p:grpSpPr>
          <p:sp>
            <p:nvSpPr>
              <p:cNvPr id="49" name="Freeform 93">
                <a:extLst>
                  <a:ext uri="{FF2B5EF4-FFF2-40B4-BE49-F238E27FC236}">
                    <a16:creationId xmlns:a16="http://schemas.microsoft.com/office/drawing/2014/main" id="{3BBD74CA-1E6F-42F8-ADC4-0E4DE8E54AA1}"/>
                  </a:ext>
                </a:extLst>
              </p:cNvPr>
              <p:cNvSpPr>
                <a:spLocks/>
              </p:cNvSpPr>
              <p:nvPr/>
            </p:nvSpPr>
            <p:spPr bwMode="auto">
              <a:xfrm>
                <a:off x="2203450" y="2706688"/>
                <a:ext cx="914400" cy="411163"/>
              </a:xfrm>
              <a:custGeom>
                <a:avLst/>
                <a:gdLst>
                  <a:gd name="T0" fmla="*/ 0 w 1200"/>
                  <a:gd name="T1" fmla="*/ 0 h 540"/>
                  <a:gd name="T2" fmla="*/ 0 w 1200"/>
                  <a:gd name="T3" fmla="*/ 0 h 540"/>
                  <a:gd name="T4" fmla="*/ 480 w 1200"/>
                  <a:gd name="T5" fmla="*/ 0 h 540"/>
                  <a:gd name="T6" fmla="*/ 600 w 1200"/>
                  <a:gd name="T7" fmla="*/ 180 h 540"/>
                  <a:gd name="T8" fmla="*/ 720 w 1200"/>
                  <a:gd name="T9" fmla="*/ 0 h 540"/>
                  <a:gd name="T10" fmla="*/ 1200 w 1200"/>
                  <a:gd name="T11" fmla="*/ 0 h 540"/>
                  <a:gd name="T12" fmla="*/ 960 w 1200"/>
                  <a:gd name="T13" fmla="*/ 540 h 540"/>
                  <a:gd name="T14" fmla="*/ 240 w 1200"/>
                  <a:gd name="T15" fmla="*/ 540 h 540"/>
                  <a:gd name="T16" fmla="*/ 0 w 1200"/>
                  <a:gd name="T17"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540">
                    <a:moveTo>
                      <a:pt x="0" y="0"/>
                    </a:moveTo>
                    <a:lnTo>
                      <a:pt x="0" y="0"/>
                    </a:lnTo>
                    <a:lnTo>
                      <a:pt x="480" y="0"/>
                    </a:lnTo>
                    <a:lnTo>
                      <a:pt x="600" y="180"/>
                    </a:lnTo>
                    <a:lnTo>
                      <a:pt x="720" y="0"/>
                    </a:lnTo>
                    <a:lnTo>
                      <a:pt x="1200" y="0"/>
                    </a:lnTo>
                    <a:lnTo>
                      <a:pt x="960" y="540"/>
                    </a:lnTo>
                    <a:lnTo>
                      <a:pt x="240" y="540"/>
                    </a:lnTo>
                    <a:lnTo>
                      <a:pt x="0" y="0"/>
                    </a:lnTo>
                    <a:close/>
                  </a:path>
                </a:pathLst>
              </a:custGeom>
              <a:solidFill>
                <a:srgbClr val="FCFCF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prstClr val="black"/>
                  </a:solidFill>
                  <a:latin typeface="Arial" charset="0"/>
                </a:endParaRPr>
              </a:p>
            </p:txBody>
          </p:sp>
          <p:sp>
            <p:nvSpPr>
              <p:cNvPr id="50" name="Rectangle 95">
                <a:extLst>
                  <a:ext uri="{FF2B5EF4-FFF2-40B4-BE49-F238E27FC236}">
                    <a16:creationId xmlns:a16="http://schemas.microsoft.com/office/drawing/2014/main" id="{2F4B1206-5341-473E-91BC-15D408D46CC5}"/>
                  </a:ext>
                </a:extLst>
              </p:cNvPr>
              <p:cNvSpPr>
                <a:spLocks noChangeArrowheads="1"/>
              </p:cNvSpPr>
              <p:nvPr/>
            </p:nvSpPr>
            <p:spPr bwMode="auto">
              <a:xfrm>
                <a:off x="2320918" y="2826592"/>
                <a:ext cx="737213" cy="27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cs typeface="Arial" panose="020B0604020202020204" pitchFamily="34" charset="0"/>
                  </a:rPr>
                  <a:t>Execution</a:t>
                </a:r>
                <a:br>
                  <a:rPr kumimoji="0" lang="en-US" altLang="en-US" sz="1600" b="1" i="0" u="none" strike="noStrike" kern="0" cap="none" spc="0" normalizeH="0" baseline="0" noProof="0" dirty="0">
                    <a:ln>
                      <a:noFill/>
                    </a:ln>
                    <a:solidFill>
                      <a:srgbClr val="000000"/>
                    </a:solidFill>
                    <a:effectLst/>
                    <a:uLnTx/>
                    <a:uFillTx/>
                    <a:cs typeface="Arial" panose="020B0604020202020204" pitchFamily="34" charset="0"/>
                  </a:rPr>
                </a:br>
                <a:r>
                  <a:rPr kumimoji="0" lang="en-US" altLang="en-US" sz="1600" b="1" i="0" u="none" strike="noStrike" kern="0" cap="none" spc="0" normalizeH="0" baseline="0" noProof="0" dirty="0">
                    <a:ln>
                      <a:noFill/>
                    </a:ln>
                    <a:solidFill>
                      <a:srgbClr val="000000"/>
                    </a:solidFill>
                    <a:effectLst/>
                    <a:uLnTx/>
                    <a:uFillTx/>
                    <a:cs typeface="Arial" panose="020B0604020202020204" pitchFamily="34" charset="0"/>
                  </a:rPr>
                  <a:t>      unit</a:t>
                </a:r>
                <a:endParaRPr kumimoji="0" lang="en-US" altLang="en-US" sz="1600" b="0" i="0" u="none" strike="noStrike" kern="0" cap="none" spc="0" normalizeH="0" baseline="0" noProof="0" dirty="0">
                  <a:ln>
                    <a:noFill/>
                  </a:ln>
                  <a:solidFill>
                    <a:prstClr val="black"/>
                  </a:solidFill>
                  <a:effectLst/>
                  <a:uLnTx/>
                  <a:uFillTx/>
                  <a:cs typeface="Arial" panose="020B0604020202020204" pitchFamily="34" charset="0"/>
                </a:endParaRPr>
              </a:p>
            </p:txBody>
          </p:sp>
        </p:grpSp>
      </p:grpSp>
      <p:sp>
        <p:nvSpPr>
          <p:cNvPr id="53" name="TextBox 52">
            <a:extLst>
              <a:ext uri="{FF2B5EF4-FFF2-40B4-BE49-F238E27FC236}">
                <a16:creationId xmlns:a16="http://schemas.microsoft.com/office/drawing/2014/main" id="{95598F5B-4496-4B5C-B231-BC215FF12FCB}"/>
              </a:ext>
            </a:extLst>
          </p:cNvPr>
          <p:cNvSpPr txBox="1"/>
          <p:nvPr/>
        </p:nvSpPr>
        <p:spPr>
          <a:xfrm>
            <a:off x="7132713" y="3918933"/>
            <a:ext cx="3925113"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PC	= Program counter</a:t>
            </a:r>
          </a:p>
          <a:p>
            <a:r>
              <a:rPr lang="en-US" sz="1600" dirty="0">
                <a:latin typeface="Arial" panose="020B0604020202020204" pitchFamily="34" charset="0"/>
                <a:cs typeface="Arial" panose="020B0604020202020204" pitchFamily="34" charset="0"/>
              </a:rPr>
              <a:t>    IR	= Instruction register</a:t>
            </a:r>
          </a:p>
          <a:p>
            <a:r>
              <a:rPr lang="en-US" sz="1600" dirty="0">
                <a:latin typeface="Arial" panose="020B0604020202020204" pitchFamily="34" charset="0"/>
                <a:cs typeface="Arial" panose="020B0604020202020204" pitchFamily="34" charset="0"/>
              </a:rPr>
              <a:t>    MAR	= Memory address register</a:t>
            </a:r>
          </a:p>
          <a:p>
            <a:r>
              <a:rPr lang="en-US" sz="1600" dirty="0">
                <a:latin typeface="Arial" panose="020B0604020202020204" pitchFamily="34" charset="0"/>
                <a:cs typeface="Arial" panose="020B0604020202020204" pitchFamily="34" charset="0"/>
              </a:rPr>
              <a:t>    MBR	= Memory buffer register</a:t>
            </a:r>
          </a:p>
          <a:p>
            <a:r>
              <a:rPr lang="en-US" sz="1600" dirty="0">
                <a:latin typeface="Arial" panose="020B0604020202020204" pitchFamily="34" charset="0"/>
                <a:cs typeface="Arial" panose="020B0604020202020204" pitchFamily="34" charset="0"/>
              </a:rPr>
              <a:t>    I/O AR	= Input/output address register</a:t>
            </a:r>
          </a:p>
          <a:p>
            <a:r>
              <a:rPr lang="en-US" sz="1600" dirty="0">
                <a:latin typeface="Arial" panose="020B0604020202020204" pitchFamily="34" charset="0"/>
                <a:cs typeface="Arial" panose="020B0604020202020204" pitchFamily="34" charset="0"/>
              </a:rPr>
              <a:t>    I/O BR	= Input/output buffer register</a:t>
            </a:r>
          </a:p>
        </p:txBody>
      </p:sp>
    </p:spTree>
    <p:extLst>
      <p:ext uri="{BB962C8B-B14F-4D97-AF65-F5344CB8AC3E}">
        <p14:creationId xmlns:p14="http://schemas.microsoft.com/office/powerpoint/2010/main" val="2735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A0CFF-091C-4092-A7B1-8A7BD3FF53B7}"/>
              </a:ext>
            </a:extLst>
          </p:cNvPr>
          <p:cNvSpPr>
            <a:spLocks noGrp="1"/>
          </p:cNvSpPr>
          <p:nvPr>
            <p:ph idx="1"/>
          </p:nvPr>
        </p:nvSpPr>
        <p:spPr/>
        <p:txBody>
          <a:bodyPr/>
          <a:lstStyle/>
          <a:p>
            <a:r>
              <a:rPr lang="en-US" dirty="0"/>
              <a:t>A type of </a:t>
            </a:r>
            <a:r>
              <a:rPr lang="en-US" dirty="0">
                <a:solidFill>
                  <a:srgbClr val="FF0000"/>
                </a:solidFill>
              </a:rPr>
              <a:t>memory</a:t>
            </a:r>
            <a:r>
              <a:rPr lang="en-US" dirty="0"/>
              <a:t> inside the CPU that is </a:t>
            </a:r>
            <a:r>
              <a:rPr lang="en-US" dirty="0">
                <a:solidFill>
                  <a:srgbClr val="0070C0"/>
                </a:solidFill>
              </a:rPr>
              <a:t>faster</a:t>
            </a:r>
            <a:r>
              <a:rPr lang="en-US" dirty="0"/>
              <a:t> and </a:t>
            </a:r>
            <a:r>
              <a:rPr lang="en-US" dirty="0">
                <a:solidFill>
                  <a:srgbClr val="0070C0"/>
                </a:solidFill>
              </a:rPr>
              <a:t>smaller</a:t>
            </a:r>
            <a:r>
              <a:rPr lang="en-US" dirty="0"/>
              <a:t> than main memory</a:t>
            </a:r>
          </a:p>
          <a:p>
            <a:r>
              <a:rPr lang="en-US" dirty="0"/>
              <a:t>More </a:t>
            </a:r>
            <a:r>
              <a:rPr lang="en-US" dirty="0">
                <a:solidFill>
                  <a:srgbClr val="0070C0"/>
                </a:solidFill>
              </a:rPr>
              <a:t>expensive</a:t>
            </a:r>
            <a:endParaRPr lang="en-US" dirty="0"/>
          </a:p>
          <a:p>
            <a:r>
              <a:rPr lang="en-US" dirty="0"/>
              <a:t>Each usually holds only </a:t>
            </a:r>
            <a:r>
              <a:rPr lang="en-US" dirty="0">
                <a:solidFill>
                  <a:srgbClr val="FF0000"/>
                </a:solidFill>
              </a:rPr>
              <a:t>single value</a:t>
            </a:r>
            <a:r>
              <a:rPr lang="en-US" dirty="0"/>
              <a:t>, e.g., instruction, data or address</a:t>
            </a:r>
          </a:p>
          <a:p>
            <a:pPr marL="0" indent="0">
              <a:buNone/>
            </a:pPr>
            <a:endParaRPr lang="en-US" dirty="0"/>
          </a:p>
        </p:txBody>
      </p:sp>
      <p:sp>
        <p:nvSpPr>
          <p:cNvPr id="3" name="Title 2">
            <a:extLst>
              <a:ext uri="{FF2B5EF4-FFF2-40B4-BE49-F238E27FC236}">
                <a16:creationId xmlns:a16="http://schemas.microsoft.com/office/drawing/2014/main" id="{1167ED6B-8B85-4877-8B25-37088A7BCB90}"/>
              </a:ext>
            </a:extLst>
          </p:cNvPr>
          <p:cNvSpPr>
            <a:spLocks noGrp="1"/>
          </p:cNvSpPr>
          <p:nvPr>
            <p:ph type="title"/>
          </p:nvPr>
        </p:nvSpPr>
        <p:spPr/>
        <p:txBody>
          <a:bodyPr/>
          <a:lstStyle/>
          <a:p>
            <a:r>
              <a:rPr lang="en-US" dirty="0"/>
              <a:t>What is a Register?</a:t>
            </a:r>
          </a:p>
        </p:txBody>
      </p:sp>
      <p:sp>
        <p:nvSpPr>
          <p:cNvPr id="4" name="Slide Number Placeholder 3">
            <a:extLst>
              <a:ext uri="{FF2B5EF4-FFF2-40B4-BE49-F238E27FC236}">
                <a16:creationId xmlns:a16="http://schemas.microsoft.com/office/drawing/2014/main" id="{C1F80E5D-6DE5-484C-8C15-ADE5D918744F}"/>
              </a:ext>
            </a:extLst>
          </p:cNvPr>
          <p:cNvSpPr>
            <a:spLocks noGrp="1"/>
          </p:cNvSpPr>
          <p:nvPr>
            <p:ph type="sldNum" sz="quarter" idx="15"/>
          </p:nvPr>
        </p:nvSpPr>
        <p:spPr/>
        <p:txBody>
          <a:bodyPr/>
          <a:lstStyle/>
          <a:p>
            <a:fld id="{19B51A1E-902D-48AF-9020-955120F399B6}" type="slidenum">
              <a:rPr lang="en-US" smtClean="0"/>
              <a:pPr/>
              <a:t>14</a:t>
            </a:fld>
            <a:endParaRPr lang="en-US" dirty="0"/>
          </a:p>
        </p:txBody>
      </p:sp>
      <p:pic>
        <p:nvPicPr>
          <p:cNvPr id="7170" name="Picture 2" descr="What Is A Register In Computer: Types And Their Functions">
            <a:extLst>
              <a:ext uri="{FF2B5EF4-FFF2-40B4-BE49-F238E27FC236}">
                <a16:creationId xmlns:a16="http://schemas.microsoft.com/office/drawing/2014/main" id="{C1753F40-A06B-4B49-9D4E-F1CE73632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471985"/>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6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A0CFF-091C-4092-A7B1-8A7BD3FF53B7}"/>
              </a:ext>
            </a:extLst>
          </p:cNvPr>
          <p:cNvSpPr>
            <a:spLocks noGrp="1"/>
          </p:cNvSpPr>
          <p:nvPr>
            <p:ph idx="1"/>
          </p:nvPr>
        </p:nvSpPr>
        <p:spPr>
          <a:xfrm>
            <a:off x="370613" y="1274324"/>
            <a:ext cx="10700125" cy="4570664"/>
          </a:xfrm>
        </p:spPr>
        <p:txBody>
          <a:bodyPr/>
          <a:lstStyle/>
          <a:p>
            <a:r>
              <a:rPr lang="en-US" dirty="0"/>
              <a:t>Program Counter (PC)</a:t>
            </a:r>
          </a:p>
          <a:p>
            <a:pPr lvl="1"/>
            <a:r>
              <a:rPr lang="en-US" dirty="0"/>
              <a:t>Contains </a:t>
            </a:r>
            <a:r>
              <a:rPr lang="en-US" dirty="0">
                <a:solidFill>
                  <a:srgbClr val="0070C0"/>
                </a:solidFill>
              </a:rPr>
              <a:t>address</a:t>
            </a:r>
            <a:r>
              <a:rPr lang="en-US" dirty="0"/>
              <a:t> of next instruction to be fetched</a:t>
            </a:r>
          </a:p>
          <a:p>
            <a:r>
              <a:rPr lang="en-US" dirty="0"/>
              <a:t>Instruction Register (IR)</a:t>
            </a:r>
          </a:p>
          <a:p>
            <a:pPr lvl="1"/>
            <a:r>
              <a:rPr lang="en-US" dirty="0"/>
              <a:t>Contains the most recently fetched instruction for next execution</a:t>
            </a:r>
          </a:p>
          <a:p>
            <a:r>
              <a:rPr lang="en-US" dirty="0"/>
              <a:t>MAR</a:t>
            </a:r>
          </a:p>
          <a:p>
            <a:pPr lvl="1"/>
            <a:r>
              <a:rPr lang="en-US" dirty="0"/>
              <a:t>specifies the address in memory for the next read or write</a:t>
            </a:r>
          </a:p>
          <a:p>
            <a:r>
              <a:rPr lang="en-US" dirty="0"/>
              <a:t>MBR</a:t>
            </a:r>
          </a:p>
          <a:p>
            <a:pPr lvl="1"/>
            <a:r>
              <a:rPr lang="en-US" dirty="0"/>
              <a:t>contains the data to be written into memory or which receives the data read from memory</a:t>
            </a:r>
          </a:p>
          <a:p>
            <a:r>
              <a:rPr lang="en-US" dirty="0"/>
              <a:t> I/O AR, I/O BR</a:t>
            </a:r>
          </a:p>
          <a:p>
            <a:pPr marL="0" indent="0">
              <a:buNone/>
            </a:pPr>
            <a:endParaRPr lang="en-US" dirty="0"/>
          </a:p>
        </p:txBody>
      </p:sp>
      <p:sp>
        <p:nvSpPr>
          <p:cNvPr id="3" name="Title 2">
            <a:extLst>
              <a:ext uri="{FF2B5EF4-FFF2-40B4-BE49-F238E27FC236}">
                <a16:creationId xmlns:a16="http://schemas.microsoft.com/office/drawing/2014/main" id="{1167ED6B-8B85-4877-8B25-37088A7BCB90}"/>
              </a:ext>
            </a:extLst>
          </p:cNvPr>
          <p:cNvSpPr>
            <a:spLocks noGrp="1"/>
          </p:cNvSpPr>
          <p:nvPr>
            <p:ph type="title"/>
          </p:nvPr>
        </p:nvSpPr>
        <p:spPr/>
        <p:txBody>
          <a:bodyPr/>
          <a:lstStyle/>
          <a:p>
            <a:r>
              <a:rPr lang="en-US" dirty="0"/>
              <a:t>Control and Status Registers</a:t>
            </a:r>
          </a:p>
        </p:txBody>
      </p:sp>
      <p:sp>
        <p:nvSpPr>
          <p:cNvPr id="4" name="Slide Number Placeholder 3">
            <a:extLst>
              <a:ext uri="{FF2B5EF4-FFF2-40B4-BE49-F238E27FC236}">
                <a16:creationId xmlns:a16="http://schemas.microsoft.com/office/drawing/2014/main" id="{C1F80E5D-6DE5-484C-8C15-ADE5D918744F}"/>
              </a:ext>
            </a:extLst>
          </p:cNvPr>
          <p:cNvSpPr>
            <a:spLocks noGrp="1"/>
          </p:cNvSpPr>
          <p:nvPr>
            <p:ph type="sldNum" sz="quarter" idx="15"/>
          </p:nvPr>
        </p:nvSpPr>
        <p:spPr/>
        <p:txBody>
          <a:bodyPr/>
          <a:lstStyle/>
          <a:p>
            <a:fld id="{19B51A1E-902D-48AF-9020-955120F399B6}" type="slidenum">
              <a:rPr lang="en-US" smtClean="0"/>
              <a:pPr/>
              <a:t>15</a:t>
            </a:fld>
            <a:endParaRPr lang="en-US" dirty="0"/>
          </a:p>
        </p:txBody>
      </p:sp>
      <p:sp>
        <p:nvSpPr>
          <p:cNvPr id="5" name="TextBox 4">
            <a:extLst>
              <a:ext uri="{FF2B5EF4-FFF2-40B4-BE49-F238E27FC236}">
                <a16:creationId xmlns:a16="http://schemas.microsoft.com/office/drawing/2014/main" id="{FD90290F-5D4D-4B74-BAC6-6528A04C604C}"/>
              </a:ext>
            </a:extLst>
          </p:cNvPr>
          <p:cNvSpPr txBox="1"/>
          <p:nvPr/>
        </p:nvSpPr>
        <p:spPr>
          <a:xfrm>
            <a:off x="3675528" y="5583676"/>
            <a:ext cx="7144197" cy="830997"/>
          </a:xfrm>
          <a:prstGeom prst="rect">
            <a:avLst/>
          </a:prstGeom>
          <a:solidFill>
            <a:srgbClr val="FFFF00"/>
          </a:solidFill>
          <a:ln>
            <a:solidFill>
              <a:schemeClr val="tx1"/>
            </a:solidFill>
          </a:ln>
        </p:spPr>
        <p:txBody>
          <a:bodyPr wrap="square" rtlCol="0">
            <a:spAutoFit/>
          </a:bodyPr>
          <a:lstStyle/>
          <a:p>
            <a:pPr algn="ctr"/>
            <a:r>
              <a:rPr lang="en-US" altLang="zh-CN" sz="2400" b="1" dirty="0">
                <a:latin typeface="Microsoft YaHei" panose="020B0503020204020204" pitchFamily="34" charset="-122"/>
                <a:ea typeface="Microsoft YaHei" panose="020B0503020204020204" pitchFamily="34" charset="-122"/>
              </a:rPr>
              <a:t>Usually, most of these registers are </a:t>
            </a:r>
            <a:r>
              <a:rPr lang="en-US" altLang="zh-CN" sz="2400" b="1" dirty="0">
                <a:solidFill>
                  <a:srgbClr val="FF0000"/>
                </a:solidFill>
                <a:latin typeface="Microsoft YaHei" panose="020B0503020204020204" pitchFamily="34" charset="-122"/>
                <a:ea typeface="Microsoft YaHei" panose="020B0503020204020204" pitchFamily="34" charset="-122"/>
              </a:rPr>
              <a:t>NOT </a:t>
            </a:r>
            <a:br>
              <a:rPr lang="en-US" altLang="zh-CN" sz="2400" b="1" dirty="0">
                <a:solidFill>
                  <a:srgbClr val="FF0000"/>
                </a:solidFill>
                <a:latin typeface="Microsoft YaHei" panose="020B0503020204020204" pitchFamily="34" charset="-122"/>
                <a:ea typeface="Microsoft YaHei" panose="020B0503020204020204" pitchFamily="34" charset="-122"/>
              </a:rPr>
            </a:br>
            <a:r>
              <a:rPr lang="en-US" altLang="zh-CN" sz="2400" b="1" dirty="0">
                <a:latin typeface="Microsoft YaHei" panose="020B0503020204020204" pitchFamily="34" charset="-122"/>
                <a:ea typeface="Microsoft YaHei" panose="020B0503020204020204" pitchFamily="34" charset="-122"/>
              </a:rPr>
              <a:t>directly visible to system programmers</a:t>
            </a:r>
            <a:endParaRPr 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3447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5875AF-DD03-4758-A7BB-061E13A72D99}"/>
              </a:ext>
            </a:extLst>
          </p:cNvPr>
          <p:cNvSpPr>
            <a:spLocks noGrp="1"/>
          </p:cNvSpPr>
          <p:nvPr>
            <p:ph type="title"/>
          </p:nvPr>
        </p:nvSpPr>
        <p:spPr/>
        <p:txBody>
          <a:bodyPr/>
          <a:lstStyle/>
          <a:p>
            <a:r>
              <a:rPr lang="en-US" dirty="0"/>
              <a:t>MAR &amp; MBR in Action</a:t>
            </a:r>
          </a:p>
        </p:txBody>
      </p:sp>
      <p:sp>
        <p:nvSpPr>
          <p:cNvPr id="4" name="Slide Number Placeholder 3">
            <a:extLst>
              <a:ext uri="{FF2B5EF4-FFF2-40B4-BE49-F238E27FC236}">
                <a16:creationId xmlns:a16="http://schemas.microsoft.com/office/drawing/2014/main" id="{B0FF1670-EDE1-48A3-8ECC-3FDD7F239C0F}"/>
              </a:ext>
            </a:extLst>
          </p:cNvPr>
          <p:cNvSpPr>
            <a:spLocks noGrp="1"/>
          </p:cNvSpPr>
          <p:nvPr>
            <p:ph type="sldNum" sz="quarter" idx="15"/>
          </p:nvPr>
        </p:nvSpPr>
        <p:spPr/>
        <p:txBody>
          <a:bodyPr/>
          <a:lstStyle/>
          <a:p>
            <a:fld id="{19B51A1E-902D-48AF-9020-955120F399B6}" type="slidenum">
              <a:rPr lang="en-US" smtClean="0"/>
              <a:pPr/>
              <a:t>16</a:t>
            </a:fld>
            <a:endParaRPr lang="en-US" dirty="0"/>
          </a:p>
        </p:txBody>
      </p:sp>
      <p:sp>
        <p:nvSpPr>
          <p:cNvPr id="5" name="Rectangle 2">
            <a:extLst>
              <a:ext uri="{FF2B5EF4-FFF2-40B4-BE49-F238E27FC236}">
                <a16:creationId xmlns:a16="http://schemas.microsoft.com/office/drawing/2014/main" id="{1F8494AA-E444-4785-B2F5-4F278510B5CC}"/>
              </a:ext>
            </a:extLst>
          </p:cNvPr>
          <p:cNvSpPr>
            <a:spLocks noChangeArrowheads="1"/>
          </p:cNvSpPr>
          <p:nvPr/>
        </p:nvSpPr>
        <p:spPr bwMode="auto">
          <a:xfrm>
            <a:off x="6630711" y="4561173"/>
            <a:ext cx="260350" cy="457200"/>
          </a:xfrm>
          <a:prstGeom prst="rect">
            <a:avLst/>
          </a:prstGeom>
          <a:noFill/>
          <a:ln w="9525">
            <a:noFill/>
            <a:miter lim="800000"/>
            <a:headEnd/>
            <a:tailEnd/>
          </a:ln>
        </p:spPr>
        <p:txBody>
          <a:bodyPr wrap="none" lIns="92075" tIns="46038" rIns="92075" bIns="46038">
            <a:spAutoFit/>
          </a:bodyPr>
          <a:lstStyle/>
          <a:p>
            <a:r>
              <a:rPr kumimoji="1" lang="en-US" altLang="zh-TW" sz="2400">
                <a:solidFill>
                  <a:schemeClr val="bg2"/>
                </a:solidFill>
                <a:latin typeface="Times New Roman" pitchFamily="18" charset="0"/>
                <a:ea typeface="新細明體" pitchFamily="18" charset="-120"/>
              </a:rPr>
              <a:t>.</a:t>
            </a:r>
          </a:p>
        </p:txBody>
      </p:sp>
      <p:sp>
        <p:nvSpPr>
          <p:cNvPr id="6" name="Rectangle 3">
            <a:extLst>
              <a:ext uri="{FF2B5EF4-FFF2-40B4-BE49-F238E27FC236}">
                <a16:creationId xmlns:a16="http://schemas.microsoft.com/office/drawing/2014/main" id="{BEF89C31-6D20-42BC-A9A2-111DEB2746B8}"/>
              </a:ext>
            </a:extLst>
          </p:cNvPr>
          <p:cNvSpPr>
            <a:spLocks noChangeArrowheads="1"/>
          </p:cNvSpPr>
          <p:nvPr/>
        </p:nvSpPr>
        <p:spPr bwMode="auto">
          <a:xfrm>
            <a:off x="6479899" y="2135473"/>
            <a:ext cx="838200" cy="381000"/>
          </a:xfrm>
          <a:prstGeom prst="rect">
            <a:avLst/>
          </a:prstGeom>
          <a:noFill/>
          <a:ln w="12700">
            <a:noFill/>
            <a:miter lim="800000"/>
            <a:headEnd type="none" w="sm" len="sm"/>
            <a:tailEnd type="none" w="sm" len="sm"/>
          </a:ln>
        </p:spPr>
        <p:txBody>
          <a:bodyPr wrap="none" anchor="ctr"/>
          <a:lstStyle/>
          <a:p>
            <a:pPr algn="ctr"/>
            <a:r>
              <a:rPr kumimoji="1" lang="en-US" altLang="zh-TW" sz="1600" i="1">
                <a:latin typeface="Arial" charset="0"/>
                <a:ea typeface="新細明體" pitchFamily="18" charset="-120"/>
              </a:rPr>
              <a:t>00000</a:t>
            </a:r>
          </a:p>
        </p:txBody>
      </p:sp>
      <p:sp>
        <p:nvSpPr>
          <p:cNvPr id="7" name="Rectangle 4">
            <a:extLst>
              <a:ext uri="{FF2B5EF4-FFF2-40B4-BE49-F238E27FC236}">
                <a16:creationId xmlns:a16="http://schemas.microsoft.com/office/drawing/2014/main" id="{7094C755-D77E-43A3-AAB1-CDD0A858F231}"/>
              </a:ext>
            </a:extLst>
          </p:cNvPr>
          <p:cNvSpPr>
            <a:spLocks noChangeArrowheads="1"/>
          </p:cNvSpPr>
          <p:nvPr/>
        </p:nvSpPr>
        <p:spPr bwMode="auto">
          <a:xfrm>
            <a:off x="6479899" y="2516473"/>
            <a:ext cx="838200" cy="381000"/>
          </a:xfrm>
          <a:prstGeom prst="rect">
            <a:avLst/>
          </a:prstGeom>
          <a:noFill/>
          <a:ln w="12700">
            <a:noFill/>
            <a:miter lim="800000"/>
            <a:headEnd type="none" w="sm" len="sm"/>
            <a:tailEnd type="none" w="sm" len="sm"/>
          </a:ln>
        </p:spPr>
        <p:txBody>
          <a:bodyPr wrap="none" anchor="ctr"/>
          <a:lstStyle/>
          <a:p>
            <a:pPr algn="ctr"/>
            <a:r>
              <a:rPr kumimoji="1" lang="en-US" altLang="zh-TW" sz="1600" i="1" dirty="0">
                <a:latin typeface="Arial" charset="0"/>
                <a:ea typeface="新細明體" pitchFamily="18" charset="-120"/>
              </a:rPr>
              <a:t>00001</a:t>
            </a:r>
          </a:p>
        </p:txBody>
      </p:sp>
      <p:sp>
        <p:nvSpPr>
          <p:cNvPr id="8" name="Rectangle 5">
            <a:extLst>
              <a:ext uri="{FF2B5EF4-FFF2-40B4-BE49-F238E27FC236}">
                <a16:creationId xmlns:a16="http://schemas.microsoft.com/office/drawing/2014/main" id="{31A7309C-D646-400F-BBE0-A375E8DB8818}"/>
              </a:ext>
            </a:extLst>
          </p:cNvPr>
          <p:cNvSpPr>
            <a:spLocks noChangeArrowheads="1"/>
          </p:cNvSpPr>
          <p:nvPr/>
        </p:nvSpPr>
        <p:spPr bwMode="auto">
          <a:xfrm>
            <a:off x="6479899" y="2897473"/>
            <a:ext cx="838200" cy="381000"/>
          </a:xfrm>
          <a:prstGeom prst="rect">
            <a:avLst/>
          </a:prstGeom>
          <a:noFill/>
          <a:ln w="12700">
            <a:noFill/>
            <a:miter lim="800000"/>
            <a:headEnd type="none" w="sm" len="sm"/>
            <a:tailEnd type="none" w="sm" len="sm"/>
          </a:ln>
        </p:spPr>
        <p:txBody>
          <a:bodyPr wrap="none" anchor="ctr"/>
          <a:lstStyle/>
          <a:p>
            <a:pPr algn="ctr"/>
            <a:r>
              <a:rPr kumimoji="1" lang="en-US" altLang="zh-TW" sz="1600" i="1">
                <a:latin typeface="Arial" charset="0"/>
                <a:ea typeface="新細明體" pitchFamily="18" charset="-120"/>
              </a:rPr>
              <a:t>00002</a:t>
            </a:r>
          </a:p>
        </p:txBody>
      </p:sp>
      <p:sp>
        <p:nvSpPr>
          <p:cNvPr id="9" name="Rectangle 6">
            <a:extLst>
              <a:ext uri="{FF2B5EF4-FFF2-40B4-BE49-F238E27FC236}">
                <a16:creationId xmlns:a16="http://schemas.microsoft.com/office/drawing/2014/main" id="{AAC91444-D395-4341-88DB-4725844949BD}"/>
              </a:ext>
            </a:extLst>
          </p:cNvPr>
          <p:cNvSpPr>
            <a:spLocks noChangeArrowheads="1"/>
          </p:cNvSpPr>
          <p:nvPr/>
        </p:nvSpPr>
        <p:spPr bwMode="auto">
          <a:xfrm>
            <a:off x="6479899" y="3278473"/>
            <a:ext cx="838200" cy="381000"/>
          </a:xfrm>
          <a:prstGeom prst="rect">
            <a:avLst/>
          </a:prstGeom>
          <a:noFill/>
          <a:ln w="12700">
            <a:noFill/>
            <a:miter lim="800000"/>
            <a:headEnd type="none" w="sm" len="sm"/>
            <a:tailEnd type="none" w="sm" len="sm"/>
          </a:ln>
        </p:spPr>
        <p:txBody>
          <a:bodyPr wrap="none" anchor="ctr"/>
          <a:lstStyle/>
          <a:p>
            <a:pPr algn="ctr"/>
            <a:r>
              <a:rPr kumimoji="1" lang="en-US" altLang="zh-TW" sz="1600" i="1">
                <a:latin typeface="Arial" charset="0"/>
                <a:ea typeface="新細明體" pitchFamily="18" charset="-120"/>
              </a:rPr>
              <a:t>00003</a:t>
            </a:r>
          </a:p>
        </p:txBody>
      </p:sp>
      <p:sp>
        <p:nvSpPr>
          <p:cNvPr id="10" name="Rectangle 7">
            <a:extLst>
              <a:ext uri="{FF2B5EF4-FFF2-40B4-BE49-F238E27FC236}">
                <a16:creationId xmlns:a16="http://schemas.microsoft.com/office/drawing/2014/main" id="{D0C3652C-4271-4E27-87AF-9951C852F1E7}"/>
              </a:ext>
            </a:extLst>
          </p:cNvPr>
          <p:cNvSpPr>
            <a:spLocks noChangeArrowheads="1"/>
          </p:cNvSpPr>
          <p:nvPr/>
        </p:nvSpPr>
        <p:spPr bwMode="auto">
          <a:xfrm>
            <a:off x="6479899" y="3659473"/>
            <a:ext cx="838200" cy="381000"/>
          </a:xfrm>
          <a:prstGeom prst="rect">
            <a:avLst/>
          </a:prstGeom>
          <a:noFill/>
          <a:ln w="12700">
            <a:noFill/>
            <a:miter lim="800000"/>
            <a:headEnd type="none" w="sm" len="sm"/>
            <a:tailEnd type="none" w="sm" len="sm"/>
          </a:ln>
        </p:spPr>
        <p:txBody>
          <a:bodyPr wrap="none" anchor="ctr"/>
          <a:lstStyle/>
          <a:p>
            <a:pPr algn="ctr"/>
            <a:r>
              <a:rPr kumimoji="1" lang="en-US" altLang="zh-TW" sz="1600" i="1">
                <a:latin typeface="Arial" charset="0"/>
                <a:ea typeface="新細明體" pitchFamily="18" charset="-120"/>
              </a:rPr>
              <a:t>00004</a:t>
            </a:r>
          </a:p>
        </p:txBody>
      </p:sp>
      <p:sp>
        <p:nvSpPr>
          <p:cNvPr id="11" name="Rectangle 8">
            <a:extLst>
              <a:ext uri="{FF2B5EF4-FFF2-40B4-BE49-F238E27FC236}">
                <a16:creationId xmlns:a16="http://schemas.microsoft.com/office/drawing/2014/main" id="{40019F25-7972-4BBC-B7AB-D8395257134E}"/>
              </a:ext>
            </a:extLst>
          </p:cNvPr>
          <p:cNvSpPr>
            <a:spLocks noChangeArrowheads="1"/>
          </p:cNvSpPr>
          <p:nvPr/>
        </p:nvSpPr>
        <p:spPr bwMode="auto">
          <a:xfrm>
            <a:off x="6479899" y="4040473"/>
            <a:ext cx="838200" cy="381000"/>
          </a:xfrm>
          <a:prstGeom prst="rect">
            <a:avLst/>
          </a:prstGeom>
          <a:noFill/>
          <a:ln w="12700">
            <a:noFill/>
            <a:miter lim="800000"/>
            <a:headEnd type="none" w="sm" len="sm"/>
            <a:tailEnd type="none" w="sm" len="sm"/>
          </a:ln>
        </p:spPr>
        <p:txBody>
          <a:bodyPr wrap="none" anchor="ctr"/>
          <a:lstStyle/>
          <a:p>
            <a:pPr algn="ctr"/>
            <a:r>
              <a:rPr kumimoji="1" lang="en-US" altLang="zh-TW" sz="1600" i="1">
                <a:latin typeface="Arial" charset="0"/>
                <a:ea typeface="新細明體" pitchFamily="18" charset="-120"/>
              </a:rPr>
              <a:t>00005</a:t>
            </a:r>
          </a:p>
        </p:txBody>
      </p:sp>
      <p:sp>
        <p:nvSpPr>
          <p:cNvPr id="12" name="Rectangle 9">
            <a:extLst>
              <a:ext uri="{FF2B5EF4-FFF2-40B4-BE49-F238E27FC236}">
                <a16:creationId xmlns:a16="http://schemas.microsoft.com/office/drawing/2014/main" id="{6D498A12-52F6-422F-B422-FFD6A0F01B0A}"/>
              </a:ext>
            </a:extLst>
          </p:cNvPr>
          <p:cNvSpPr>
            <a:spLocks noChangeArrowheads="1"/>
          </p:cNvSpPr>
          <p:nvPr/>
        </p:nvSpPr>
        <p:spPr bwMode="auto">
          <a:xfrm>
            <a:off x="5260699" y="2135473"/>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3" name="Rectangle 10">
            <a:extLst>
              <a:ext uri="{FF2B5EF4-FFF2-40B4-BE49-F238E27FC236}">
                <a16:creationId xmlns:a16="http://schemas.microsoft.com/office/drawing/2014/main" id="{5CA83B15-E857-40DC-BE53-618B9FF37B2E}"/>
              </a:ext>
            </a:extLst>
          </p:cNvPr>
          <p:cNvSpPr>
            <a:spLocks noChangeArrowheads="1"/>
          </p:cNvSpPr>
          <p:nvPr/>
        </p:nvSpPr>
        <p:spPr bwMode="auto">
          <a:xfrm>
            <a:off x="5260699" y="2516473"/>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123</a:t>
            </a:r>
          </a:p>
        </p:txBody>
      </p:sp>
      <p:sp>
        <p:nvSpPr>
          <p:cNvPr id="14" name="Rectangle 11">
            <a:extLst>
              <a:ext uri="{FF2B5EF4-FFF2-40B4-BE49-F238E27FC236}">
                <a16:creationId xmlns:a16="http://schemas.microsoft.com/office/drawing/2014/main" id="{0947CEC0-B03F-4819-895E-935B70FC6D13}"/>
              </a:ext>
            </a:extLst>
          </p:cNvPr>
          <p:cNvSpPr>
            <a:spLocks noChangeArrowheads="1"/>
          </p:cNvSpPr>
          <p:nvPr/>
        </p:nvSpPr>
        <p:spPr bwMode="auto">
          <a:xfrm>
            <a:off x="5260699" y="2897473"/>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26</a:t>
            </a:r>
          </a:p>
        </p:txBody>
      </p:sp>
      <p:sp>
        <p:nvSpPr>
          <p:cNvPr id="15" name="Rectangle 12">
            <a:extLst>
              <a:ext uri="{FF2B5EF4-FFF2-40B4-BE49-F238E27FC236}">
                <a16:creationId xmlns:a16="http://schemas.microsoft.com/office/drawing/2014/main" id="{850B1BC5-3073-4BF8-B3A7-D484419B2377}"/>
              </a:ext>
            </a:extLst>
          </p:cNvPr>
          <p:cNvSpPr>
            <a:spLocks noChangeArrowheads="1"/>
          </p:cNvSpPr>
          <p:nvPr/>
        </p:nvSpPr>
        <p:spPr bwMode="auto">
          <a:xfrm>
            <a:off x="5260699" y="3659473"/>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6" name="Rectangle 13">
            <a:extLst>
              <a:ext uri="{FF2B5EF4-FFF2-40B4-BE49-F238E27FC236}">
                <a16:creationId xmlns:a16="http://schemas.microsoft.com/office/drawing/2014/main" id="{9B9A0005-CF1E-4F94-A7C3-DE8055647D4F}"/>
              </a:ext>
            </a:extLst>
          </p:cNvPr>
          <p:cNvSpPr>
            <a:spLocks noChangeArrowheads="1"/>
          </p:cNvSpPr>
          <p:nvPr/>
        </p:nvSpPr>
        <p:spPr bwMode="auto">
          <a:xfrm>
            <a:off x="5260699" y="4040473"/>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 name="Rectangle 14">
            <a:extLst>
              <a:ext uri="{FF2B5EF4-FFF2-40B4-BE49-F238E27FC236}">
                <a16:creationId xmlns:a16="http://schemas.microsoft.com/office/drawing/2014/main" id="{50E87C2D-7CA1-49BB-9B6E-83287CAB3D5F}"/>
              </a:ext>
            </a:extLst>
          </p:cNvPr>
          <p:cNvSpPr>
            <a:spLocks noChangeArrowheads="1"/>
          </p:cNvSpPr>
          <p:nvPr/>
        </p:nvSpPr>
        <p:spPr bwMode="auto">
          <a:xfrm>
            <a:off x="5260699" y="5110448"/>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 name="Line 15">
            <a:extLst>
              <a:ext uri="{FF2B5EF4-FFF2-40B4-BE49-F238E27FC236}">
                <a16:creationId xmlns:a16="http://schemas.microsoft.com/office/drawing/2014/main" id="{DF8DC879-BD54-49C6-A2FE-6E07053FCD55}"/>
              </a:ext>
            </a:extLst>
          </p:cNvPr>
          <p:cNvSpPr>
            <a:spLocks noChangeShapeType="1"/>
          </p:cNvSpPr>
          <p:nvPr/>
        </p:nvSpPr>
        <p:spPr bwMode="auto">
          <a:xfrm>
            <a:off x="6479899" y="4443698"/>
            <a:ext cx="0" cy="6096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9" name="Line 16">
            <a:extLst>
              <a:ext uri="{FF2B5EF4-FFF2-40B4-BE49-F238E27FC236}">
                <a16:creationId xmlns:a16="http://schemas.microsoft.com/office/drawing/2014/main" id="{6E643709-20F9-4E11-8C2D-E3D4E1C66635}"/>
              </a:ext>
            </a:extLst>
          </p:cNvPr>
          <p:cNvSpPr>
            <a:spLocks noChangeShapeType="1"/>
          </p:cNvSpPr>
          <p:nvPr/>
        </p:nvSpPr>
        <p:spPr bwMode="auto">
          <a:xfrm>
            <a:off x="5260699" y="4443698"/>
            <a:ext cx="0" cy="6096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0" name="Rectangle 17">
            <a:extLst>
              <a:ext uri="{FF2B5EF4-FFF2-40B4-BE49-F238E27FC236}">
                <a16:creationId xmlns:a16="http://schemas.microsoft.com/office/drawing/2014/main" id="{3062400A-6FF0-4F6F-BEAE-7DBC54ECFAD8}"/>
              </a:ext>
            </a:extLst>
          </p:cNvPr>
          <p:cNvSpPr>
            <a:spLocks noChangeArrowheads="1"/>
          </p:cNvSpPr>
          <p:nvPr/>
        </p:nvSpPr>
        <p:spPr bwMode="auto">
          <a:xfrm>
            <a:off x="5260699" y="1678273"/>
            <a:ext cx="1219200" cy="4572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RAM</a:t>
            </a:r>
            <a:endParaRPr kumimoji="1" lang="en-US" altLang="zh-TW" sz="1200">
              <a:latin typeface="Times New Roman" pitchFamily="18" charset="0"/>
              <a:ea typeface="新細明體" pitchFamily="18" charset="-120"/>
            </a:endParaRPr>
          </a:p>
        </p:txBody>
      </p:sp>
      <p:sp>
        <p:nvSpPr>
          <p:cNvPr id="21" name="Rectangle 18">
            <a:extLst>
              <a:ext uri="{FF2B5EF4-FFF2-40B4-BE49-F238E27FC236}">
                <a16:creationId xmlns:a16="http://schemas.microsoft.com/office/drawing/2014/main" id="{EF7D9E50-B3DE-49A0-A597-3213FCC453EB}"/>
              </a:ext>
            </a:extLst>
          </p:cNvPr>
          <p:cNvSpPr>
            <a:spLocks noChangeArrowheads="1"/>
          </p:cNvSpPr>
          <p:nvPr/>
        </p:nvSpPr>
        <p:spPr bwMode="auto">
          <a:xfrm>
            <a:off x="2773086" y="2192623"/>
            <a:ext cx="1754188" cy="2003425"/>
          </a:xfrm>
          <a:prstGeom prst="rect">
            <a:avLst/>
          </a:prstGeom>
          <a:solidFill>
            <a:schemeClr val="accent2">
              <a:lumMod val="40000"/>
              <a:lumOff val="60000"/>
            </a:schemeClr>
          </a:solidFill>
          <a:ln w="254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endParaRPr kumimoji="1" lang="zh-TW" altLang="en-US" sz="2400">
              <a:latin typeface="Arial" charset="0"/>
              <a:ea typeface="新細明體" pitchFamily="18" charset="-120"/>
            </a:endParaRPr>
          </a:p>
        </p:txBody>
      </p:sp>
      <p:sp>
        <p:nvSpPr>
          <p:cNvPr id="22" name="Rectangle 19">
            <a:extLst>
              <a:ext uri="{FF2B5EF4-FFF2-40B4-BE49-F238E27FC236}">
                <a16:creationId xmlns:a16="http://schemas.microsoft.com/office/drawing/2014/main" id="{FC6C9A2E-E1EA-4536-8067-1518DB5E3B85}"/>
              </a:ext>
            </a:extLst>
          </p:cNvPr>
          <p:cNvSpPr>
            <a:spLocks noChangeArrowheads="1"/>
          </p:cNvSpPr>
          <p:nvPr/>
        </p:nvSpPr>
        <p:spPr bwMode="auto">
          <a:xfrm>
            <a:off x="2776261" y="2338673"/>
            <a:ext cx="611188" cy="279400"/>
          </a:xfrm>
          <a:prstGeom prst="rect">
            <a:avLst/>
          </a:prstGeom>
          <a:noFill/>
          <a:ln w="12700">
            <a:noFill/>
            <a:miter lim="800000"/>
            <a:headEnd/>
            <a:tailEnd/>
          </a:ln>
        </p:spPr>
        <p:txBody>
          <a:bodyPr wrap="none" lIns="92075" tIns="46038" rIns="92075" bIns="46038" anchor="ctr"/>
          <a:lstStyle/>
          <a:p>
            <a:pPr algn="ctr"/>
            <a:r>
              <a:rPr kumimoji="1" lang="en-US" altLang="zh-TW">
                <a:latin typeface="Arial" charset="0"/>
                <a:ea typeface="新細明體" pitchFamily="18" charset="-120"/>
              </a:rPr>
              <a:t>MAR</a:t>
            </a:r>
          </a:p>
        </p:txBody>
      </p:sp>
      <p:sp>
        <p:nvSpPr>
          <p:cNvPr id="23" name="Rectangle 20">
            <a:extLst>
              <a:ext uri="{FF2B5EF4-FFF2-40B4-BE49-F238E27FC236}">
                <a16:creationId xmlns:a16="http://schemas.microsoft.com/office/drawing/2014/main" id="{51D458FB-E45C-4768-99FF-CC04B30009E7}"/>
              </a:ext>
            </a:extLst>
          </p:cNvPr>
          <p:cNvSpPr>
            <a:spLocks noChangeArrowheads="1"/>
          </p:cNvSpPr>
          <p:nvPr/>
        </p:nvSpPr>
        <p:spPr bwMode="auto">
          <a:xfrm>
            <a:off x="2776261" y="2797461"/>
            <a:ext cx="611188" cy="279400"/>
          </a:xfrm>
          <a:prstGeom prst="rect">
            <a:avLst/>
          </a:prstGeom>
          <a:noFill/>
          <a:ln w="12700" cap="rnd">
            <a:noFill/>
            <a:prstDash val="sysDot"/>
            <a:miter lim="800000"/>
            <a:headEnd/>
            <a:tailEnd/>
          </a:ln>
        </p:spPr>
        <p:txBody>
          <a:bodyPr wrap="none" lIns="92075" tIns="46038" rIns="92075" bIns="46038" anchor="ctr"/>
          <a:lstStyle/>
          <a:p>
            <a:pPr algn="ctr"/>
            <a:r>
              <a:rPr kumimoji="1" lang="en-US" altLang="zh-TW" dirty="0">
                <a:latin typeface="Arial" charset="0"/>
                <a:ea typeface="新細明體" pitchFamily="18" charset="-120"/>
              </a:rPr>
              <a:t>MBR</a:t>
            </a:r>
          </a:p>
        </p:txBody>
      </p:sp>
      <p:sp>
        <p:nvSpPr>
          <p:cNvPr id="24" name="Rectangle 21">
            <a:extLst>
              <a:ext uri="{FF2B5EF4-FFF2-40B4-BE49-F238E27FC236}">
                <a16:creationId xmlns:a16="http://schemas.microsoft.com/office/drawing/2014/main" id="{FC8D7F88-79D1-42E4-B698-AB32FD513C13}"/>
              </a:ext>
            </a:extLst>
          </p:cNvPr>
          <p:cNvSpPr>
            <a:spLocks noChangeArrowheads="1"/>
          </p:cNvSpPr>
          <p:nvPr/>
        </p:nvSpPr>
        <p:spPr bwMode="auto">
          <a:xfrm>
            <a:off x="2830236" y="1827498"/>
            <a:ext cx="928688" cy="298450"/>
          </a:xfrm>
          <a:prstGeom prst="rect">
            <a:avLst/>
          </a:prstGeom>
          <a:noFill/>
          <a:ln w="12700">
            <a:noFill/>
            <a:miter lim="800000"/>
            <a:headEnd/>
            <a:tailEnd/>
          </a:ln>
        </p:spPr>
        <p:txBody>
          <a:bodyPr wrap="none" lIns="92075" tIns="46038" rIns="92075" bIns="46038" anchor="ctr"/>
          <a:lstStyle/>
          <a:p>
            <a:pPr algn="ctr"/>
            <a:r>
              <a:rPr kumimoji="1" lang="en-US" altLang="zh-TW">
                <a:latin typeface="Arial" charset="0"/>
                <a:ea typeface="新細明體" pitchFamily="18" charset="-120"/>
              </a:rPr>
              <a:t>CPU</a:t>
            </a:r>
          </a:p>
        </p:txBody>
      </p:sp>
      <p:sp>
        <p:nvSpPr>
          <p:cNvPr id="25" name="Line 22">
            <a:extLst>
              <a:ext uri="{FF2B5EF4-FFF2-40B4-BE49-F238E27FC236}">
                <a16:creationId xmlns:a16="http://schemas.microsoft.com/office/drawing/2014/main" id="{5F2F4F19-4FBA-4357-BFB7-822B12763732}"/>
              </a:ext>
            </a:extLst>
          </p:cNvPr>
          <p:cNvSpPr>
            <a:spLocks noChangeShapeType="1"/>
          </p:cNvSpPr>
          <p:nvPr/>
        </p:nvSpPr>
        <p:spPr bwMode="auto">
          <a:xfrm flipH="1" flipV="1">
            <a:off x="5948086" y="5481922"/>
            <a:ext cx="4763" cy="531813"/>
          </a:xfrm>
          <a:prstGeom prst="line">
            <a:avLst/>
          </a:prstGeom>
          <a:noFill/>
          <a:ln w="57150" cap="sq">
            <a:solidFill>
              <a:schemeClr val="tx1"/>
            </a:solidFill>
            <a:round/>
            <a:headEnd type="oval" w="sm" len="sm"/>
            <a:tailEnd type="oval" w="sm" len="sm"/>
          </a:ln>
        </p:spPr>
        <p:txBody>
          <a:bodyPr wrap="none" anchor="ctr"/>
          <a:lstStyle/>
          <a:p>
            <a:endParaRPr lang="en-US"/>
          </a:p>
        </p:txBody>
      </p:sp>
      <p:sp>
        <p:nvSpPr>
          <p:cNvPr id="26" name="Line 23">
            <a:extLst>
              <a:ext uri="{FF2B5EF4-FFF2-40B4-BE49-F238E27FC236}">
                <a16:creationId xmlns:a16="http://schemas.microsoft.com/office/drawing/2014/main" id="{447508E1-A2ED-403D-B1B7-A6CFD4C73AC4}"/>
              </a:ext>
            </a:extLst>
          </p:cNvPr>
          <p:cNvSpPr>
            <a:spLocks noChangeShapeType="1"/>
          </p:cNvSpPr>
          <p:nvPr/>
        </p:nvSpPr>
        <p:spPr bwMode="auto">
          <a:xfrm flipH="1" flipV="1">
            <a:off x="3814486" y="4186521"/>
            <a:ext cx="0" cy="1828801"/>
          </a:xfrm>
          <a:prstGeom prst="line">
            <a:avLst/>
          </a:prstGeom>
          <a:noFill/>
          <a:ln w="57150" cap="sq">
            <a:solidFill>
              <a:schemeClr val="tx1"/>
            </a:solidFill>
            <a:round/>
            <a:headEnd type="oval" w="sm" len="sm"/>
            <a:tailEnd type="oval" w="sm" len="sm"/>
          </a:ln>
        </p:spPr>
        <p:txBody>
          <a:bodyPr wrap="none" anchor="ctr"/>
          <a:lstStyle/>
          <a:p>
            <a:endParaRPr lang="en-US"/>
          </a:p>
        </p:txBody>
      </p:sp>
      <p:sp>
        <p:nvSpPr>
          <p:cNvPr id="27" name="Rectangle 24">
            <a:extLst>
              <a:ext uri="{FF2B5EF4-FFF2-40B4-BE49-F238E27FC236}">
                <a16:creationId xmlns:a16="http://schemas.microsoft.com/office/drawing/2014/main" id="{EB3E998F-756D-4B1A-92CA-B39CD62C6155}"/>
              </a:ext>
            </a:extLst>
          </p:cNvPr>
          <p:cNvSpPr>
            <a:spLocks noChangeArrowheads="1"/>
          </p:cNvSpPr>
          <p:nvPr/>
        </p:nvSpPr>
        <p:spPr bwMode="auto">
          <a:xfrm>
            <a:off x="3363636" y="2810161"/>
            <a:ext cx="928688" cy="29845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kumimoji="1" lang="en-US" altLang="zh-TW">
                <a:latin typeface="Arial" charset="0"/>
                <a:ea typeface="新細明體" pitchFamily="18" charset="-120"/>
              </a:rPr>
              <a:t> </a:t>
            </a:r>
            <a:endParaRPr kumimoji="1" lang="zh-TW" altLang="en-US">
              <a:latin typeface="Arial" charset="0"/>
              <a:ea typeface="新細明體" pitchFamily="18" charset="-120"/>
            </a:endParaRPr>
          </a:p>
        </p:txBody>
      </p:sp>
      <p:sp>
        <p:nvSpPr>
          <p:cNvPr id="28" name="Rectangle 25">
            <a:extLst>
              <a:ext uri="{FF2B5EF4-FFF2-40B4-BE49-F238E27FC236}">
                <a16:creationId xmlns:a16="http://schemas.microsoft.com/office/drawing/2014/main" id="{8E7FD1A7-4ED6-4ABC-8A2B-07DCF13B3A68}"/>
              </a:ext>
            </a:extLst>
          </p:cNvPr>
          <p:cNvSpPr>
            <a:spLocks noChangeArrowheads="1"/>
          </p:cNvSpPr>
          <p:nvPr/>
        </p:nvSpPr>
        <p:spPr bwMode="auto">
          <a:xfrm>
            <a:off x="3358874" y="2351373"/>
            <a:ext cx="928687" cy="29845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endParaRPr kumimoji="1" lang="zh-TW" altLang="en-US" dirty="0">
              <a:latin typeface="Arial" charset="0"/>
              <a:ea typeface="新細明體" pitchFamily="18" charset="-120"/>
            </a:endParaRPr>
          </a:p>
        </p:txBody>
      </p:sp>
      <p:sp>
        <p:nvSpPr>
          <p:cNvPr id="29" name="Rectangle 26">
            <a:extLst>
              <a:ext uri="{FF2B5EF4-FFF2-40B4-BE49-F238E27FC236}">
                <a16:creationId xmlns:a16="http://schemas.microsoft.com/office/drawing/2014/main" id="{FC2CD492-C3B6-4506-B9A6-65C025F71592}"/>
              </a:ext>
            </a:extLst>
          </p:cNvPr>
          <p:cNvSpPr>
            <a:spLocks noChangeArrowheads="1"/>
          </p:cNvSpPr>
          <p:nvPr/>
        </p:nvSpPr>
        <p:spPr bwMode="auto">
          <a:xfrm>
            <a:off x="5260699" y="3284823"/>
            <a:ext cx="1219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 </a:t>
            </a:r>
            <a:endParaRPr kumimoji="1" lang="zh-TW" altLang="en-US" sz="1600">
              <a:latin typeface="Comic Sans MS" pitchFamily="66" charset="0"/>
              <a:ea typeface="新細明體" pitchFamily="18" charset="-120"/>
            </a:endParaRPr>
          </a:p>
        </p:txBody>
      </p:sp>
      <p:sp>
        <p:nvSpPr>
          <p:cNvPr id="30" name="Line 27">
            <a:extLst>
              <a:ext uri="{FF2B5EF4-FFF2-40B4-BE49-F238E27FC236}">
                <a16:creationId xmlns:a16="http://schemas.microsoft.com/office/drawing/2014/main" id="{FC212896-CB4B-4CA3-AEA2-16103972407C}"/>
              </a:ext>
            </a:extLst>
          </p:cNvPr>
          <p:cNvSpPr>
            <a:spLocks noChangeShapeType="1"/>
          </p:cNvSpPr>
          <p:nvPr/>
        </p:nvSpPr>
        <p:spPr bwMode="auto">
          <a:xfrm>
            <a:off x="3814486" y="6013735"/>
            <a:ext cx="5715000" cy="1588"/>
          </a:xfrm>
          <a:prstGeom prst="line">
            <a:avLst/>
          </a:prstGeom>
          <a:noFill/>
          <a:ln w="57150" cap="sq">
            <a:solidFill>
              <a:schemeClr val="tx1"/>
            </a:solidFill>
            <a:round/>
            <a:headEnd type="none" w="sm" len="sm"/>
            <a:tailEnd type="none" w="sm" len="sm"/>
          </a:ln>
        </p:spPr>
        <p:txBody>
          <a:bodyPr wrap="none" anchor="ctr"/>
          <a:lstStyle/>
          <a:p>
            <a:endParaRPr lang="en-US"/>
          </a:p>
        </p:txBody>
      </p:sp>
      <p:sp>
        <p:nvSpPr>
          <p:cNvPr id="31" name="Rectangle 20">
            <a:extLst>
              <a:ext uri="{FF2B5EF4-FFF2-40B4-BE49-F238E27FC236}">
                <a16:creationId xmlns:a16="http://schemas.microsoft.com/office/drawing/2014/main" id="{F2DCE125-2CDE-443B-B5FA-6529CE835C34}"/>
              </a:ext>
            </a:extLst>
          </p:cNvPr>
          <p:cNvSpPr>
            <a:spLocks noChangeArrowheads="1"/>
          </p:cNvSpPr>
          <p:nvPr/>
        </p:nvSpPr>
        <p:spPr bwMode="auto">
          <a:xfrm>
            <a:off x="2785229" y="3254658"/>
            <a:ext cx="611188" cy="279400"/>
          </a:xfrm>
          <a:prstGeom prst="rect">
            <a:avLst/>
          </a:prstGeom>
          <a:noFill/>
          <a:ln w="12700" cap="rnd">
            <a:noFill/>
            <a:prstDash val="sysDot"/>
            <a:miter lim="800000"/>
            <a:headEnd/>
            <a:tailEnd/>
          </a:ln>
        </p:spPr>
        <p:txBody>
          <a:bodyPr wrap="none" lIns="92075" tIns="46038" rIns="92075" bIns="46038" anchor="ctr"/>
          <a:lstStyle/>
          <a:p>
            <a:pPr algn="ctr"/>
            <a:r>
              <a:rPr kumimoji="1" lang="en-US" altLang="zh-TW" dirty="0">
                <a:latin typeface="Arial" charset="0"/>
                <a:ea typeface="新細明體" pitchFamily="18" charset="-120"/>
              </a:rPr>
              <a:t>PC</a:t>
            </a:r>
          </a:p>
        </p:txBody>
      </p:sp>
      <p:sp>
        <p:nvSpPr>
          <p:cNvPr id="32" name="Rectangle 24">
            <a:extLst>
              <a:ext uri="{FF2B5EF4-FFF2-40B4-BE49-F238E27FC236}">
                <a16:creationId xmlns:a16="http://schemas.microsoft.com/office/drawing/2014/main" id="{D3EB9130-F554-4493-8913-36458368D7A6}"/>
              </a:ext>
            </a:extLst>
          </p:cNvPr>
          <p:cNvSpPr>
            <a:spLocks noChangeArrowheads="1"/>
          </p:cNvSpPr>
          <p:nvPr/>
        </p:nvSpPr>
        <p:spPr bwMode="auto">
          <a:xfrm>
            <a:off x="3372604" y="3267358"/>
            <a:ext cx="928688" cy="29845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kumimoji="1" lang="en-US" altLang="zh-TW" dirty="0">
                <a:latin typeface="Arial" charset="0"/>
                <a:ea typeface="新細明體" pitchFamily="18" charset="-120"/>
              </a:rPr>
              <a:t>00001</a:t>
            </a:r>
            <a:endParaRPr kumimoji="1" lang="zh-TW" altLang="en-US" dirty="0">
              <a:latin typeface="Arial" charset="0"/>
              <a:ea typeface="新細明體" pitchFamily="18" charset="-120"/>
            </a:endParaRPr>
          </a:p>
        </p:txBody>
      </p:sp>
      <p:sp>
        <p:nvSpPr>
          <p:cNvPr id="33" name="Rectangle 32">
            <a:extLst>
              <a:ext uri="{FF2B5EF4-FFF2-40B4-BE49-F238E27FC236}">
                <a16:creationId xmlns:a16="http://schemas.microsoft.com/office/drawing/2014/main" id="{2FE32649-9B31-4CD1-8611-66700C3D2076}"/>
              </a:ext>
            </a:extLst>
          </p:cNvPr>
          <p:cNvSpPr/>
          <p:nvPr/>
        </p:nvSpPr>
        <p:spPr>
          <a:xfrm>
            <a:off x="5260699" y="2516473"/>
            <a:ext cx="2057400" cy="3873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4" name="TextBox 33">
            <a:extLst>
              <a:ext uri="{FF2B5EF4-FFF2-40B4-BE49-F238E27FC236}">
                <a16:creationId xmlns:a16="http://schemas.microsoft.com/office/drawing/2014/main" id="{0BF72842-AA87-4D4F-83B8-4C32F428456B}"/>
              </a:ext>
            </a:extLst>
          </p:cNvPr>
          <p:cNvSpPr txBox="1"/>
          <p:nvPr/>
        </p:nvSpPr>
        <p:spPr>
          <a:xfrm>
            <a:off x="3372604" y="2338673"/>
            <a:ext cx="928687"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00001</a:t>
            </a:r>
          </a:p>
        </p:txBody>
      </p:sp>
      <p:sp>
        <p:nvSpPr>
          <p:cNvPr id="35" name="Rectangle 20">
            <a:extLst>
              <a:ext uri="{FF2B5EF4-FFF2-40B4-BE49-F238E27FC236}">
                <a16:creationId xmlns:a16="http://schemas.microsoft.com/office/drawing/2014/main" id="{C0DEBFCB-15DE-44E6-8E4A-B042C1064282}"/>
              </a:ext>
            </a:extLst>
          </p:cNvPr>
          <p:cNvSpPr>
            <a:spLocks noChangeArrowheads="1"/>
          </p:cNvSpPr>
          <p:nvPr/>
        </p:nvSpPr>
        <p:spPr bwMode="auto">
          <a:xfrm>
            <a:off x="2785229" y="3720828"/>
            <a:ext cx="611188" cy="279400"/>
          </a:xfrm>
          <a:prstGeom prst="rect">
            <a:avLst/>
          </a:prstGeom>
          <a:noFill/>
          <a:ln w="12700" cap="rnd">
            <a:noFill/>
            <a:prstDash val="sysDot"/>
            <a:miter lim="800000"/>
            <a:headEnd/>
            <a:tailEnd/>
          </a:ln>
        </p:spPr>
        <p:txBody>
          <a:bodyPr wrap="none" lIns="92075" tIns="46038" rIns="92075" bIns="46038" anchor="ctr"/>
          <a:lstStyle/>
          <a:p>
            <a:pPr algn="ctr"/>
            <a:r>
              <a:rPr kumimoji="1" lang="en-US" altLang="zh-TW" dirty="0">
                <a:latin typeface="Arial" charset="0"/>
                <a:ea typeface="新細明體" pitchFamily="18" charset="-120"/>
              </a:rPr>
              <a:t>IR</a:t>
            </a:r>
          </a:p>
        </p:txBody>
      </p:sp>
      <p:sp>
        <p:nvSpPr>
          <p:cNvPr id="36" name="Rectangle 24">
            <a:extLst>
              <a:ext uri="{FF2B5EF4-FFF2-40B4-BE49-F238E27FC236}">
                <a16:creationId xmlns:a16="http://schemas.microsoft.com/office/drawing/2014/main" id="{2C0F3F7A-87C5-48D6-951F-DE6979A71109}"/>
              </a:ext>
            </a:extLst>
          </p:cNvPr>
          <p:cNvSpPr>
            <a:spLocks noChangeArrowheads="1"/>
          </p:cNvSpPr>
          <p:nvPr/>
        </p:nvSpPr>
        <p:spPr bwMode="auto">
          <a:xfrm>
            <a:off x="3372604" y="3733528"/>
            <a:ext cx="928688" cy="29845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kumimoji="1" lang="en-US" altLang="zh-TW">
                <a:latin typeface="Arial" charset="0"/>
                <a:ea typeface="新細明體" pitchFamily="18" charset="-120"/>
              </a:rPr>
              <a:t> </a:t>
            </a:r>
            <a:endParaRPr kumimoji="1" lang="zh-TW" altLang="en-US">
              <a:latin typeface="Arial" charset="0"/>
              <a:ea typeface="新細明體" pitchFamily="18" charset="-120"/>
            </a:endParaRPr>
          </a:p>
        </p:txBody>
      </p:sp>
      <p:cxnSp>
        <p:nvCxnSpPr>
          <p:cNvPr id="38" name="Straight Arrow Connector 37">
            <a:extLst>
              <a:ext uri="{FF2B5EF4-FFF2-40B4-BE49-F238E27FC236}">
                <a16:creationId xmlns:a16="http://schemas.microsoft.com/office/drawing/2014/main" id="{9CF31079-F70E-4603-B9A0-F1927F02E821}"/>
              </a:ext>
            </a:extLst>
          </p:cNvPr>
          <p:cNvCxnSpPr>
            <a:stCxn id="34" idx="3"/>
            <a:endCxn id="33" idx="1"/>
          </p:cNvCxnSpPr>
          <p:nvPr/>
        </p:nvCxnSpPr>
        <p:spPr>
          <a:xfrm>
            <a:off x="4301291" y="2523339"/>
            <a:ext cx="959408" cy="18680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C5B6175-36C7-4382-9943-906C82088033}"/>
              </a:ext>
            </a:extLst>
          </p:cNvPr>
          <p:cNvCxnSpPr>
            <a:stCxn id="33" idx="1"/>
          </p:cNvCxnSpPr>
          <p:nvPr/>
        </p:nvCxnSpPr>
        <p:spPr>
          <a:xfrm flipH="1">
            <a:off x="4301291" y="2710148"/>
            <a:ext cx="959408" cy="2603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338576-7A25-406F-AF8A-397FB7FC770A}"/>
              </a:ext>
            </a:extLst>
          </p:cNvPr>
          <p:cNvSpPr txBox="1"/>
          <p:nvPr/>
        </p:nvSpPr>
        <p:spPr>
          <a:xfrm>
            <a:off x="3387449" y="2817543"/>
            <a:ext cx="900112" cy="369332"/>
          </a:xfrm>
          <a:prstGeom prst="rect">
            <a:avLst/>
          </a:prstGeom>
          <a:noFill/>
        </p:spPr>
        <p:txBody>
          <a:bodyPr wrap="square" rtlCol="0">
            <a:spAutoFit/>
          </a:bodyPr>
          <a:lstStyle/>
          <a:p>
            <a:pPr algn="ctr"/>
            <a:r>
              <a:rPr lang="en-US" dirty="0">
                <a:solidFill>
                  <a:srgbClr val="7030A0"/>
                </a:solidFill>
                <a:latin typeface="Arial" panose="020B0604020202020204" pitchFamily="34" charset="0"/>
                <a:cs typeface="Arial" panose="020B0604020202020204" pitchFamily="34" charset="0"/>
              </a:rPr>
              <a:t>123</a:t>
            </a:r>
          </a:p>
        </p:txBody>
      </p:sp>
      <p:sp>
        <p:nvSpPr>
          <p:cNvPr id="42" name="TextBox 41">
            <a:extLst>
              <a:ext uri="{FF2B5EF4-FFF2-40B4-BE49-F238E27FC236}">
                <a16:creationId xmlns:a16="http://schemas.microsoft.com/office/drawing/2014/main" id="{22C83686-E964-4CB2-909D-5906F46392F1}"/>
              </a:ext>
            </a:extLst>
          </p:cNvPr>
          <p:cNvSpPr txBox="1"/>
          <p:nvPr/>
        </p:nvSpPr>
        <p:spPr>
          <a:xfrm>
            <a:off x="3358874" y="3722553"/>
            <a:ext cx="900112" cy="369332"/>
          </a:xfrm>
          <a:prstGeom prst="rect">
            <a:avLst/>
          </a:prstGeom>
          <a:noFill/>
        </p:spPr>
        <p:txBody>
          <a:bodyPr wrap="square" rtlCol="0">
            <a:spAutoFit/>
          </a:bodyPr>
          <a:lstStyle/>
          <a:p>
            <a:pPr algn="ctr"/>
            <a:r>
              <a:rPr lang="en-US" dirty="0">
                <a:solidFill>
                  <a:srgbClr val="7030A0"/>
                </a:solidFill>
                <a:latin typeface="Arial" panose="020B0604020202020204" pitchFamily="34" charset="0"/>
                <a:cs typeface="Arial" panose="020B0604020202020204" pitchFamily="34" charset="0"/>
              </a:rPr>
              <a:t>123</a:t>
            </a:r>
          </a:p>
        </p:txBody>
      </p:sp>
    </p:spTree>
    <p:extLst>
      <p:ext uri="{BB962C8B-B14F-4D97-AF65-F5344CB8AC3E}">
        <p14:creationId xmlns:p14="http://schemas.microsoft.com/office/powerpoint/2010/main" val="20850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2"/>
                                        </p:tgtEl>
                                      </p:cBhvr>
                                    </p:animEffect>
                                    <p:animScale>
                                      <p:cBhvr>
                                        <p:cTn id="7" dur="250" autoRev="1" fill="hold"/>
                                        <p:tgtEl>
                                          <p:spTgt spid="3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right)">
                                      <p:cBhvr>
                                        <p:cTn id="27" dur="500"/>
                                        <p:tgtEl>
                                          <p:spTgt spid="4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52165-56B2-42A6-9C13-749CC9B5CAAE}"/>
              </a:ext>
            </a:extLst>
          </p:cNvPr>
          <p:cNvSpPr>
            <a:spLocks noGrp="1"/>
          </p:cNvSpPr>
          <p:nvPr>
            <p:ph idx="1"/>
          </p:nvPr>
        </p:nvSpPr>
        <p:spPr/>
        <p:txBody>
          <a:bodyPr/>
          <a:lstStyle/>
          <a:p>
            <a:r>
              <a:rPr lang="en-US" dirty="0"/>
              <a:t>Are </a:t>
            </a:r>
            <a:r>
              <a:rPr lang="en-US" dirty="0">
                <a:solidFill>
                  <a:srgbClr val="FF0000"/>
                </a:solidFill>
              </a:rPr>
              <a:t>visible to </a:t>
            </a:r>
            <a:r>
              <a:rPr lang="en-US" dirty="0"/>
              <a:t>the assembly or machine language programmers</a:t>
            </a:r>
          </a:p>
          <a:p>
            <a:pPr lvl="1"/>
            <a:r>
              <a:rPr lang="en-US" dirty="0"/>
              <a:t>They use them effectively to </a:t>
            </a:r>
            <a:r>
              <a:rPr lang="en-US" dirty="0">
                <a:solidFill>
                  <a:srgbClr val="0070C0"/>
                </a:solidFill>
              </a:rPr>
              <a:t>minimize the memory references </a:t>
            </a:r>
            <a:r>
              <a:rPr lang="en-US" dirty="0"/>
              <a:t>in the instructions</a:t>
            </a:r>
          </a:p>
          <a:p>
            <a:r>
              <a:rPr lang="en-US" dirty="0"/>
              <a:t>Type1: </a:t>
            </a:r>
            <a:r>
              <a:rPr lang="en-US" dirty="0">
                <a:solidFill>
                  <a:srgbClr val="FF0000"/>
                </a:solidFill>
              </a:rPr>
              <a:t>general purpose register</a:t>
            </a:r>
          </a:p>
          <a:p>
            <a:pPr lvl="1"/>
            <a:r>
              <a:rPr lang="en-US" dirty="0"/>
              <a:t>Store addresses, data, or intermediate results</a:t>
            </a:r>
          </a:p>
          <a:p>
            <a:r>
              <a:rPr lang="en-US" dirty="0"/>
              <a:t>Type 2: </a:t>
            </a:r>
            <a:r>
              <a:rPr lang="en-US" dirty="0">
                <a:solidFill>
                  <a:srgbClr val="FF0000"/>
                </a:solidFill>
              </a:rPr>
              <a:t>data register</a:t>
            </a:r>
          </a:p>
          <a:p>
            <a:pPr lvl="1"/>
            <a:r>
              <a:rPr lang="en-US" dirty="0"/>
              <a:t>For data only</a:t>
            </a:r>
          </a:p>
          <a:p>
            <a:r>
              <a:rPr lang="en-US" dirty="0"/>
              <a:t>Type 3: </a:t>
            </a:r>
            <a:r>
              <a:rPr lang="en-US" dirty="0">
                <a:solidFill>
                  <a:srgbClr val="FF0000"/>
                </a:solidFill>
              </a:rPr>
              <a:t>address register</a:t>
            </a:r>
          </a:p>
          <a:p>
            <a:pPr lvl="1"/>
            <a:r>
              <a:rPr lang="en-US" dirty="0"/>
              <a:t>Contain main memory address of data and instructions</a:t>
            </a:r>
          </a:p>
          <a:p>
            <a:pPr lvl="1"/>
            <a:r>
              <a:rPr lang="en-US" dirty="0"/>
              <a:t>E.g., segment pointer register, index register, stack pointer register</a:t>
            </a:r>
          </a:p>
          <a:p>
            <a:pPr lvl="1"/>
            <a:endParaRPr lang="en-US" dirty="0"/>
          </a:p>
          <a:p>
            <a:pPr lvl="1"/>
            <a:endParaRPr lang="en-US" dirty="0"/>
          </a:p>
        </p:txBody>
      </p:sp>
      <p:sp>
        <p:nvSpPr>
          <p:cNvPr id="3" name="Title 2">
            <a:extLst>
              <a:ext uri="{FF2B5EF4-FFF2-40B4-BE49-F238E27FC236}">
                <a16:creationId xmlns:a16="http://schemas.microsoft.com/office/drawing/2014/main" id="{9A5E31C5-DE02-4DEE-ABBA-CDBEEC4C4BB6}"/>
              </a:ext>
            </a:extLst>
          </p:cNvPr>
          <p:cNvSpPr>
            <a:spLocks noGrp="1"/>
          </p:cNvSpPr>
          <p:nvPr>
            <p:ph type="title"/>
          </p:nvPr>
        </p:nvSpPr>
        <p:spPr/>
        <p:txBody>
          <a:bodyPr/>
          <a:lstStyle/>
          <a:p>
            <a:r>
              <a:rPr lang="en-US" dirty="0"/>
              <a:t>User-Visible Registers</a:t>
            </a:r>
          </a:p>
        </p:txBody>
      </p:sp>
      <p:sp>
        <p:nvSpPr>
          <p:cNvPr id="4" name="Slide Number Placeholder 3">
            <a:extLst>
              <a:ext uri="{FF2B5EF4-FFF2-40B4-BE49-F238E27FC236}">
                <a16:creationId xmlns:a16="http://schemas.microsoft.com/office/drawing/2014/main" id="{A656C3DE-28F2-4769-803A-7243410DC0A3}"/>
              </a:ext>
            </a:extLst>
          </p:cNvPr>
          <p:cNvSpPr>
            <a:spLocks noGrp="1"/>
          </p:cNvSpPr>
          <p:nvPr>
            <p:ph type="sldNum" sz="quarter" idx="15"/>
          </p:nvPr>
        </p:nvSpPr>
        <p:spPr/>
        <p:txBody>
          <a:bodyPr/>
          <a:lstStyle/>
          <a:p>
            <a:fld id="{19B51A1E-902D-48AF-9020-955120F399B6}" type="slidenum">
              <a:rPr lang="en-US" smtClean="0"/>
              <a:pPr/>
              <a:t>17</a:t>
            </a:fld>
            <a:endParaRPr lang="en-US" dirty="0"/>
          </a:p>
        </p:txBody>
      </p:sp>
    </p:spTree>
    <p:extLst>
      <p:ext uri="{BB962C8B-B14F-4D97-AF65-F5344CB8AC3E}">
        <p14:creationId xmlns:p14="http://schemas.microsoft.com/office/powerpoint/2010/main" val="1592405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52165-56B2-42A6-9C13-749CC9B5CAAE}"/>
              </a:ext>
            </a:extLst>
          </p:cNvPr>
          <p:cNvSpPr>
            <a:spLocks noGrp="1"/>
          </p:cNvSpPr>
          <p:nvPr>
            <p:ph idx="1"/>
          </p:nvPr>
        </p:nvSpPr>
        <p:spPr/>
        <p:txBody>
          <a:bodyPr/>
          <a:lstStyle/>
          <a:p>
            <a:r>
              <a:rPr lang="en-US" dirty="0"/>
              <a:t>Contains the </a:t>
            </a:r>
            <a:r>
              <a:rPr lang="en-US" dirty="0">
                <a:solidFill>
                  <a:srgbClr val="FF0000"/>
                </a:solidFill>
              </a:rPr>
              <a:t>status information</a:t>
            </a:r>
          </a:p>
          <a:p>
            <a:r>
              <a:rPr lang="en-US" dirty="0"/>
              <a:t>The fields included in PSW:</a:t>
            </a:r>
          </a:p>
          <a:p>
            <a:pPr lvl="1"/>
            <a:r>
              <a:rPr lang="en-US" dirty="0">
                <a:solidFill>
                  <a:schemeClr val="tx1"/>
                </a:solidFill>
              </a:rPr>
              <a:t>Results of operations: </a:t>
            </a:r>
            <a:r>
              <a:rPr lang="en-US" dirty="0">
                <a:solidFill>
                  <a:srgbClr val="0070C0"/>
                </a:solidFill>
              </a:rPr>
              <a:t>sign, zero, carry, equal </a:t>
            </a:r>
          </a:p>
          <a:p>
            <a:pPr lvl="1"/>
            <a:r>
              <a:rPr lang="en-US" dirty="0">
                <a:solidFill>
                  <a:schemeClr val="tx1"/>
                </a:solidFill>
              </a:rPr>
              <a:t>Other control bits:</a:t>
            </a:r>
          </a:p>
          <a:p>
            <a:pPr lvl="2"/>
            <a:r>
              <a:rPr lang="en-US" dirty="0">
                <a:solidFill>
                  <a:srgbClr val="0070C0"/>
                </a:solidFill>
              </a:rPr>
              <a:t>Overflow: </a:t>
            </a:r>
            <a:r>
              <a:rPr lang="en-US" dirty="0">
                <a:solidFill>
                  <a:schemeClr val="tx1"/>
                </a:solidFill>
              </a:rPr>
              <a:t>indicate arithmetic overflow</a:t>
            </a:r>
          </a:p>
          <a:p>
            <a:pPr lvl="2"/>
            <a:r>
              <a:rPr lang="en-US" dirty="0">
                <a:solidFill>
                  <a:srgbClr val="0070C0"/>
                </a:solidFill>
              </a:rPr>
              <a:t>Interrupt: </a:t>
            </a:r>
            <a:r>
              <a:rPr lang="en-US" dirty="0">
                <a:solidFill>
                  <a:schemeClr val="tx1"/>
                </a:solidFill>
              </a:rPr>
              <a:t>enable/disable</a:t>
            </a:r>
          </a:p>
          <a:p>
            <a:pPr lvl="2"/>
            <a:r>
              <a:rPr lang="en-US" dirty="0">
                <a:solidFill>
                  <a:srgbClr val="0070C0"/>
                </a:solidFill>
              </a:rPr>
              <a:t>Supervisor: </a:t>
            </a:r>
            <a:r>
              <a:rPr lang="en-US" dirty="0">
                <a:solidFill>
                  <a:schemeClr val="tx1"/>
                </a:solidFill>
              </a:rPr>
              <a:t>supervisor mode/user mode</a:t>
            </a:r>
          </a:p>
        </p:txBody>
      </p:sp>
      <p:sp>
        <p:nvSpPr>
          <p:cNvPr id="3" name="Title 2">
            <a:extLst>
              <a:ext uri="{FF2B5EF4-FFF2-40B4-BE49-F238E27FC236}">
                <a16:creationId xmlns:a16="http://schemas.microsoft.com/office/drawing/2014/main" id="{9A5E31C5-DE02-4DEE-ABBA-CDBEEC4C4BB6}"/>
              </a:ext>
            </a:extLst>
          </p:cNvPr>
          <p:cNvSpPr>
            <a:spLocks noGrp="1"/>
          </p:cNvSpPr>
          <p:nvPr>
            <p:ph type="title"/>
          </p:nvPr>
        </p:nvSpPr>
        <p:spPr/>
        <p:txBody>
          <a:bodyPr/>
          <a:lstStyle/>
          <a:p>
            <a:r>
              <a:rPr lang="en-US" dirty="0"/>
              <a:t>P</a:t>
            </a:r>
            <a:r>
              <a:rPr lang="en-US" altLang="zh-CN" dirty="0"/>
              <a:t>rogram Status Word (PSW)</a:t>
            </a:r>
            <a:endParaRPr lang="en-US" dirty="0"/>
          </a:p>
        </p:txBody>
      </p:sp>
      <p:sp>
        <p:nvSpPr>
          <p:cNvPr id="4" name="Slide Number Placeholder 3">
            <a:extLst>
              <a:ext uri="{FF2B5EF4-FFF2-40B4-BE49-F238E27FC236}">
                <a16:creationId xmlns:a16="http://schemas.microsoft.com/office/drawing/2014/main" id="{A656C3DE-28F2-4769-803A-7243410DC0A3}"/>
              </a:ext>
            </a:extLst>
          </p:cNvPr>
          <p:cNvSpPr>
            <a:spLocks noGrp="1"/>
          </p:cNvSpPr>
          <p:nvPr>
            <p:ph type="sldNum" sz="quarter" idx="15"/>
          </p:nvPr>
        </p:nvSpPr>
        <p:spPr/>
        <p:txBody>
          <a:bodyPr/>
          <a:lstStyle/>
          <a:p>
            <a:fld id="{19B51A1E-902D-48AF-9020-955120F399B6}" type="slidenum">
              <a:rPr lang="en-US" smtClean="0"/>
              <a:pPr/>
              <a:t>18</a:t>
            </a:fld>
            <a:endParaRPr lang="en-US" dirty="0"/>
          </a:p>
        </p:txBody>
      </p:sp>
    </p:spTree>
    <p:extLst>
      <p:ext uri="{BB962C8B-B14F-4D97-AF65-F5344CB8AC3E}">
        <p14:creationId xmlns:p14="http://schemas.microsoft.com/office/powerpoint/2010/main" val="168009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CB6454-388B-420B-842E-96D1FB2169CC}"/>
              </a:ext>
            </a:extLst>
          </p:cNvPr>
          <p:cNvSpPr>
            <a:spLocks noGrp="1"/>
          </p:cNvSpPr>
          <p:nvPr>
            <p:ph idx="1"/>
          </p:nvPr>
        </p:nvSpPr>
        <p:spPr>
          <a:xfrm>
            <a:off x="370613" y="1274325"/>
            <a:ext cx="9198001" cy="984885"/>
          </a:xfrm>
        </p:spPr>
        <p:txBody>
          <a:bodyPr/>
          <a:lstStyle/>
          <a:p>
            <a:r>
              <a:rPr lang="en-US" dirty="0"/>
              <a:t>A program consists of a set of instructions stored in </a:t>
            </a:r>
            <a:br>
              <a:rPr lang="en-US" dirty="0"/>
            </a:br>
            <a:r>
              <a:rPr lang="en-US" dirty="0"/>
              <a:t>memory</a:t>
            </a:r>
          </a:p>
          <a:p>
            <a:endParaRPr lang="en-US" dirty="0"/>
          </a:p>
        </p:txBody>
      </p:sp>
      <p:sp>
        <p:nvSpPr>
          <p:cNvPr id="3" name="Title 2">
            <a:extLst>
              <a:ext uri="{FF2B5EF4-FFF2-40B4-BE49-F238E27FC236}">
                <a16:creationId xmlns:a16="http://schemas.microsoft.com/office/drawing/2014/main" id="{741E66A9-87C6-4A66-B634-4F0C6A114E65}"/>
              </a:ext>
            </a:extLst>
          </p:cNvPr>
          <p:cNvSpPr>
            <a:spLocks noGrp="1"/>
          </p:cNvSpPr>
          <p:nvPr>
            <p:ph type="title"/>
          </p:nvPr>
        </p:nvSpPr>
        <p:spPr/>
        <p:txBody>
          <a:bodyPr/>
          <a:lstStyle/>
          <a:p>
            <a:r>
              <a:rPr lang="en-US"/>
              <a:t>Instruction Cycle</a:t>
            </a:r>
            <a:endParaRPr lang="en-US" dirty="0"/>
          </a:p>
        </p:txBody>
      </p:sp>
      <p:sp>
        <p:nvSpPr>
          <p:cNvPr id="4" name="Slide Number Placeholder 3">
            <a:extLst>
              <a:ext uri="{FF2B5EF4-FFF2-40B4-BE49-F238E27FC236}">
                <a16:creationId xmlns:a16="http://schemas.microsoft.com/office/drawing/2014/main" id="{6EE00C3D-1DB2-48A6-B77E-7820A87A171B}"/>
              </a:ext>
            </a:extLst>
          </p:cNvPr>
          <p:cNvSpPr>
            <a:spLocks noGrp="1"/>
          </p:cNvSpPr>
          <p:nvPr>
            <p:ph type="sldNum" sz="quarter" idx="15"/>
          </p:nvPr>
        </p:nvSpPr>
        <p:spPr/>
        <p:txBody>
          <a:bodyPr/>
          <a:lstStyle/>
          <a:p>
            <a:fld id="{19B51A1E-902D-48AF-9020-955120F399B6}" type="slidenum">
              <a:rPr lang="en-US" smtClean="0"/>
              <a:pPr/>
              <a:t>19</a:t>
            </a:fld>
            <a:endParaRPr lang="en-US" dirty="0"/>
          </a:p>
        </p:txBody>
      </p:sp>
      <p:grpSp>
        <p:nvGrpSpPr>
          <p:cNvPr id="46" name="Group 45">
            <a:extLst>
              <a:ext uri="{FF2B5EF4-FFF2-40B4-BE49-F238E27FC236}">
                <a16:creationId xmlns:a16="http://schemas.microsoft.com/office/drawing/2014/main" id="{208CFDE2-5669-4C92-9A3E-3D31824E863C}"/>
              </a:ext>
            </a:extLst>
          </p:cNvPr>
          <p:cNvGrpSpPr/>
          <p:nvPr/>
        </p:nvGrpSpPr>
        <p:grpSpPr>
          <a:xfrm>
            <a:off x="2098269" y="2344131"/>
            <a:ext cx="5783937" cy="1718048"/>
            <a:chOff x="2205322" y="2215862"/>
            <a:chExt cx="5783937" cy="1718048"/>
          </a:xfrm>
        </p:grpSpPr>
        <p:sp>
          <p:nvSpPr>
            <p:cNvPr id="11" name="Freeform: Shape 10">
              <a:extLst>
                <a:ext uri="{FF2B5EF4-FFF2-40B4-BE49-F238E27FC236}">
                  <a16:creationId xmlns:a16="http://schemas.microsoft.com/office/drawing/2014/main" id="{13EA7361-9F2E-4996-8BA8-1ED815C56E45}"/>
                </a:ext>
              </a:extLst>
            </p:cNvPr>
            <p:cNvSpPr/>
            <p:nvPr/>
          </p:nvSpPr>
          <p:spPr>
            <a:xfrm>
              <a:off x="2205322" y="2215862"/>
              <a:ext cx="2814912" cy="984878"/>
            </a:xfrm>
            <a:custGeom>
              <a:avLst/>
              <a:gdLst>
                <a:gd name="connsiteX0" fmla="*/ 0 w 3383756"/>
                <a:gd name="connsiteY0" fmla="*/ 240458 h 1442720"/>
                <a:gd name="connsiteX1" fmla="*/ 240458 w 3383756"/>
                <a:gd name="connsiteY1" fmla="*/ 0 h 1442720"/>
                <a:gd name="connsiteX2" fmla="*/ 3143298 w 3383756"/>
                <a:gd name="connsiteY2" fmla="*/ 0 h 1442720"/>
                <a:gd name="connsiteX3" fmla="*/ 3383756 w 3383756"/>
                <a:gd name="connsiteY3" fmla="*/ 240458 h 1442720"/>
                <a:gd name="connsiteX4" fmla="*/ 3383756 w 3383756"/>
                <a:gd name="connsiteY4" fmla="*/ 1202262 h 1442720"/>
                <a:gd name="connsiteX5" fmla="*/ 3143298 w 3383756"/>
                <a:gd name="connsiteY5" fmla="*/ 1442720 h 1442720"/>
                <a:gd name="connsiteX6" fmla="*/ 240458 w 3383756"/>
                <a:gd name="connsiteY6" fmla="*/ 1442720 h 1442720"/>
                <a:gd name="connsiteX7" fmla="*/ 0 w 3383756"/>
                <a:gd name="connsiteY7" fmla="*/ 1202262 h 1442720"/>
                <a:gd name="connsiteX8" fmla="*/ 0 w 3383756"/>
                <a:gd name="connsiteY8" fmla="*/ 240458 h 14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3756" h="1442720">
                  <a:moveTo>
                    <a:pt x="0" y="240458"/>
                  </a:moveTo>
                  <a:cubicBezTo>
                    <a:pt x="0" y="107657"/>
                    <a:pt x="107657" y="0"/>
                    <a:pt x="240458" y="0"/>
                  </a:cubicBezTo>
                  <a:lnTo>
                    <a:pt x="3143298" y="0"/>
                  </a:lnTo>
                  <a:cubicBezTo>
                    <a:pt x="3276099" y="0"/>
                    <a:pt x="3383756" y="107657"/>
                    <a:pt x="3383756" y="240458"/>
                  </a:cubicBezTo>
                  <a:lnTo>
                    <a:pt x="3383756" y="1202262"/>
                  </a:lnTo>
                  <a:cubicBezTo>
                    <a:pt x="3383756" y="1335063"/>
                    <a:pt x="3276099" y="1442720"/>
                    <a:pt x="3143298" y="1442720"/>
                  </a:cubicBezTo>
                  <a:lnTo>
                    <a:pt x="240458" y="1442720"/>
                  </a:lnTo>
                  <a:cubicBezTo>
                    <a:pt x="107657" y="1442720"/>
                    <a:pt x="0" y="1335063"/>
                    <a:pt x="0" y="1202262"/>
                  </a:cubicBezTo>
                  <a:lnTo>
                    <a:pt x="0" y="240458"/>
                  </a:lnTo>
                  <a:close/>
                </a:path>
              </a:pathLst>
            </a:cu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73298" tIns="173298" rIns="173298" bIns="173298" numCol="1" spcCol="1270" anchor="ctr" anchorCtr="0">
              <a:noAutofit/>
            </a:bodyPr>
            <a:lstStyle/>
            <a:p>
              <a:pPr marL="0" lvl="0" indent="0" algn="ctr" defTabSz="1200150">
                <a:lnSpc>
                  <a:spcPct val="90000"/>
                </a:lnSpc>
                <a:spcBef>
                  <a:spcPct val="0"/>
                </a:spcBef>
                <a:spcAft>
                  <a:spcPct val="35000"/>
                </a:spcAft>
                <a:buNone/>
              </a:pPr>
              <a:r>
                <a:rPr lang="en-US" sz="2000" kern="1200" dirty="0">
                  <a:solidFill>
                    <a:sysClr val="window" lastClr="FFFFFF"/>
                  </a:solidFill>
                  <a:latin typeface="Arial" panose="020B0604020202020204" pitchFamily="34" charset="0"/>
                  <a:cs typeface="Arial" panose="020B0604020202020204" pitchFamily="34" charset="0"/>
                </a:rPr>
                <a:t>processor reads  instructions from memory </a:t>
              </a:r>
              <a:r>
                <a:rPr lang="en-US" altLang="zh-CN" sz="2000" kern="1200" dirty="0">
                  <a:solidFill>
                    <a:sysClr val="window" lastClr="FFFFFF"/>
                  </a:solidFill>
                  <a:latin typeface="Arial" panose="020B0604020202020204" pitchFamily="34" charset="0"/>
                  <a:cs typeface="Arial" panose="020B0604020202020204" pitchFamily="34" charset="0"/>
                </a:rPr>
                <a:t>one at a time</a:t>
              </a:r>
              <a:endParaRPr lang="en-US" sz="2000" kern="1200" dirty="0">
                <a:solidFill>
                  <a:sysClr val="window" lastClr="FFFFFF"/>
                </a:solidFill>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99C0CEDF-2110-47EA-897D-9B1E5F36BE92}"/>
                </a:ext>
              </a:extLst>
            </p:cNvPr>
            <p:cNvSpPr/>
            <p:nvPr/>
          </p:nvSpPr>
          <p:spPr>
            <a:xfrm>
              <a:off x="5390188" y="2234949"/>
              <a:ext cx="2599071" cy="984877"/>
            </a:xfrm>
            <a:custGeom>
              <a:avLst/>
              <a:gdLst>
                <a:gd name="connsiteX0" fmla="*/ 0 w 3383756"/>
                <a:gd name="connsiteY0" fmla="*/ 240458 h 1442720"/>
                <a:gd name="connsiteX1" fmla="*/ 240458 w 3383756"/>
                <a:gd name="connsiteY1" fmla="*/ 0 h 1442720"/>
                <a:gd name="connsiteX2" fmla="*/ 3143298 w 3383756"/>
                <a:gd name="connsiteY2" fmla="*/ 0 h 1442720"/>
                <a:gd name="connsiteX3" fmla="*/ 3383756 w 3383756"/>
                <a:gd name="connsiteY3" fmla="*/ 240458 h 1442720"/>
                <a:gd name="connsiteX4" fmla="*/ 3383756 w 3383756"/>
                <a:gd name="connsiteY4" fmla="*/ 1202262 h 1442720"/>
                <a:gd name="connsiteX5" fmla="*/ 3143298 w 3383756"/>
                <a:gd name="connsiteY5" fmla="*/ 1442720 h 1442720"/>
                <a:gd name="connsiteX6" fmla="*/ 240458 w 3383756"/>
                <a:gd name="connsiteY6" fmla="*/ 1442720 h 1442720"/>
                <a:gd name="connsiteX7" fmla="*/ 0 w 3383756"/>
                <a:gd name="connsiteY7" fmla="*/ 1202262 h 1442720"/>
                <a:gd name="connsiteX8" fmla="*/ 0 w 3383756"/>
                <a:gd name="connsiteY8" fmla="*/ 240458 h 14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3756" h="1442720">
                  <a:moveTo>
                    <a:pt x="0" y="240458"/>
                  </a:moveTo>
                  <a:cubicBezTo>
                    <a:pt x="0" y="107657"/>
                    <a:pt x="107657" y="0"/>
                    <a:pt x="240458" y="0"/>
                  </a:cubicBezTo>
                  <a:lnTo>
                    <a:pt x="3143298" y="0"/>
                  </a:lnTo>
                  <a:cubicBezTo>
                    <a:pt x="3276099" y="0"/>
                    <a:pt x="3383756" y="107657"/>
                    <a:pt x="3383756" y="240458"/>
                  </a:cubicBezTo>
                  <a:lnTo>
                    <a:pt x="3383756" y="1202262"/>
                  </a:lnTo>
                  <a:cubicBezTo>
                    <a:pt x="3383756" y="1335063"/>
                    <a:pt x="3276099" y="1442720"/>
                    <a:pt x="3143298" y="1442720"/>
                  </a:cubicBezTo>
                  <a:lnTo>
                    <a:pt x="240458" y="1442720"/>
                  </a:lnTo>
                  <a:cubicBezTo>
                    <a:pt x="107657" y="1442720"/>
                    <a:pt x="0" y="1335063"/>
                    <a:pt x="0" y="1202262"/>
                  </a:cubicBezTo>
                  <a:lnTo>
                    <a:pt x="0" y="240458"/>
                  </a:lnTo>
                  <a:close/>
                </a:path>
              </a:pathLst>
            </a:custGeom>
            <a:gradFill rotWithShape="0">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73298" tIns="173298" rIns="173298" bIns="173298" numCol="1" spcCol="1270" anchor="ctr" anchorCtr="0">
              <a:noAutofit/>
            </a:bodyPr>
            <a:lstStyle/>
            <a:p>
              <a:pPr marL="0" lvl="0" indent="0" algn="ctr" defTabSz="1200150">
                <a:lnSpc>
                  <a:spcPct val="90000"/>
                </a:lnSpc>
                <a:spcBef>
                  <a:spcPct val="0"/>
                </a:spcBef>
                <a:spcAft>
                  <a:spcPct val="35000"/>
                </a:spcAft>
                <a:buNone/>
              </a:pPr>
              <a:r>
                <a:rPr lang="en-US" sz="2000" kern="1200" dirty="0">
                  <a:solidFill>
                    <a:sysClr val="window" lastClr="FFFFFF"/>
                  </a:solidFill>
                  <a:latin typeface="Arial" panose="020B0604020202020204" pitchFamily="34" charset="0"/>
                  <a:cs typeface="Arial" panose="020B0604020202020204" pitchFamily="34" charset="0"/>
                </a:rPr>
                <a:t>processor executes each instruction</a:t>
              </a:r>
            </a:p>
          </p:txBody>
        </p:sp>
        <p:sp>
          <p:nvSpPr>
            <p:cNvPr id="8" name="TextBox 7">
              <a:extLst>
                <a:ext uri="{FF2B5EF4-FFF2-40B4-BE49-F238E27FC236}">
                  <a16:creationId xmlns:a16="http://schemas.microsoft.com/office/drawing/2014/main" id="{AF70D944-7C0B-4246-B175-907F4DA04AA5}"/>
                </a:ext>
              </a:extLst>
            </p:cNvPr>
            <p:cNvSpPr txBox="1"/>
            <p:nvPr/>
          </p:nvSpPr>
          <p:spPr>
            <a:xfrm>
              <a:off x="3473166" y="3256802"/>
              <a:ext cx="3383756" cy="677108"/>
            </a:xfrm>
            <a:prstGeom prst="rect">
              <a:avLst/>
            </a:prstGeom>
            <a:noFill/>
          </p:spPr>
          <p:txBody>
            <a:bodyPr wrap="square" rtlCol="0">
              <a:spAutoFit/>
            </a:bodyPr>
            <a:lstStyle/>
            <a:p>
              <a:pPr algn="ctr" fontAlgn="base">
                <a:spcBef>
                  <a:spcPct val="0"/>
                </a:spcBef>
                <a:spcAft>
                  <a:spcPct val="0"/>
                </a:spcAft>
              </a:pPr>
              <a:r>
                <a:rPr lang="en-US" sz="2400" b="1" dirty="0">
                  <a:solidFill>
                    <a:srgbClr val="C00000"/>
                  </a:solidFill>
                  <a:latin typeface="Arial" charset="0"/>
                </a:rPr>
                <a:t>Two steps</a:t>
              </a:r>
            </a:p>
            <a:p>
              <a:pPr algn="ctr" fontAlgn="base">
                <a:spcBef>
                  <a:spcPct val="0"/>
                </a:spcBef>
                <a:spcAft>
                  <a:spcPct val="0"/>
                </a:spcAft>
              </a:pPr>
              <a:endParaRPr lang="en-US" sz="1400" b="1" dirty="0">
                <a:solidFill>
                  <a:prstClr val="black"/>
                </a:solidFill>
                <a:latin typeface="Arial" charset="0"/>
              </a:endParaRPr>
            </a:p>
          </p:txBody>
        </p:sp>
      </p:grpSp>
      <p:pic>
        <p:nvPicPr>
          <p:cNvPr id="13" name="Picture Placeholder 17" descr="decorative element">
            <a:extLst>
              <a:ext uri="{FF2B5EF4-FFF2-40B4-BE49-F238E27FC236}">
                <a16:creationId xmlns:a16="http://schemas.microsoft.com/office/drawing/2014/main" id="{EC2B179C-0AE8-4F54-8351-B481FFFD79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grpSp>
        <p:nvGrpSpPr>
          <p:cNvPr id="47" name="Group 46">
            <a:extLst>
              <a:ext uri="{FF2B5EF4-FFF2-40B4-BE49-F238E27FC236}">
                <a16:creationId xmlns:a16="http://schemas.microsoft.com/office/drawing/2014/main" id="{50EFE08A-4CF9-4589-8BF1-50524373FA96}"/>
              </a:ext>
            </a:extLst>
          </p:cNvPr>
          <p:cNvGrpSpPr/>
          <p:nvPr/>
        </p:nvGrpSpPr>
        <p:grpSpPr>
          <a:xfrm>
            <a:off x="2009991" y="4473956"/>
            <a:ext cx="6096000" cy="1891799"/>
            <a:chOff x="2070845" y="4527174"/>
            <a:chExt cx="6096000" cy="1891799"/>
          </a:xfrm>
        </p:grpSpPr>
        <p:sp>
          <p:nvSpPr>
            <p:cNvPr id="33" name="Oval 2">
              <a:extLst>
                <a:ext uri="{FF2B5EF4-FFF2-40B4-BE49-F238E27FC236}">
                  <a16:creationId xmlns:a16="http://schemas.microsoft.com/office/drawing/2014/main" id="{4A86E3E4-87EC-47F4-87A7-AE6B996BF302}"/>
                </a:ext>
              </a:extLst>
            </p:cNvPr>
            <p:cNvSpPr>
              <a:spLocks noChangeArrowheads="1"/>
            </p:cNvSpPr>
            <p:nvPr/>
          </p:nvSpPr>
          <p:spPr bwMode="auto">
            <a:xfrm>
              <a:off x="2070845" y="5338484"/>
              <a:ext cx="990600" cy="381000"/>
            </a:xfrm>
            <a:prstGeom prst="ellipse">
              <a:avLst/>
            </a:prstGeom>
            <a:solidFill>
              <a:srgbClr val="FFFFFF"/>
            </a:solidFill>
            <a:ln w="12700">
              <a:solidFill>
                <a:sysClr val="windowText" lastClr="000000"/>
              </a:solidFill>
              <a:round/>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START</a:t>
              </a:r>
            </a:p>
          </p:txBody>
        </p:sp>
        <p:sp>
          <p:nvSpPr>
            <p:cNvPr id="34" name="Oval 3">
              <a:extLst>
                <a:ext uri="{FF2B5EF4-FFF2-40B4-BE49-F238E27FC236}">
                  <a16:creationId xmlns:a16="http://schemas.microsoft.com/office/drawing/2014/main" id="{3B72174B-CCB4-48D4-ADF8-0344493C49F6}"/>
                </a:ext>
              </a:extLst>
            </p:cNvPr>
            <p:cNvSpPr>
              <a:spLocks noChangeArrowheads="1"/>
            </p:cNvSpPr>
            <p:nvPr/>
          </p:nvSpPr>
          <p:spPr bwMode="auto">
            <a:xfrm>
              <a:off x="7176245" y="5338484"/>
              <a:ext cx="990600" cy="381000"/>
            </a:xfrm>
            <a:prstGeom prst="ellipse">
              <a:avLst/>
            </a:prstGeom>
            <a:solidFill>
              <a:srgbClr val="FFFFFF"/>
            </a:solidFill>
            <a:ln w="12700">
              <a:solidFill>
                <a:sysClr val="windowText" lastClr="000000"/>
              </a:solidFill>
              <a:round/>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HALT</a:t>
              </a:r>
            </a:p>
          </p:txBody>
        </p:sp>
        <p:sp>
          <p:nvSpPr>
            <p:cNvPr id="35" name="Rectangle 4">
              <a:extLst>
                <a:ext uri="{FF2B5EF4-FFF2-40B4-BE49-F238E27FC236}">
                  <a16:creationId xmlns:a16="http://schemas.microsoft.com/office/drawing/2014/main" id="{BF07B711-46E2-490E-8F86-9447B75ED4DE}"/>
                </a:ext>
              </a:extLst>
            </p:cNvPr>
            <p:cNvSpPr>
              <a:spLocks noChangeArrowheads="1"/>
            </p:cNvSpPr>
            <p:nvPr/>
          </p:nvSpPr>
          <p:spPr bwMode="auto">
            <a:xfrm>
              <a:off x="3747244" y="5186084"/>
              <a:ext cx="1295401" cy="609600"/>
            </a:xfrm>
            <a:prstGeom prst="rect">
              <a:avLst/>
            </a:prstGeom>
            <a:solidFill>
              <a:srgbClr val="002060"/>
            </a:solidFill>
            <a:ln w="12700">
              <a:solidFill>
                <a:sysClr val="windowText" lastClr="000000"/>
              </a:solidFill>
              <a:miter lim="800000"/>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chemeClr val="bg1"/>
                  </a:solidFill>
                  <a:effectLst/>
                  <a:uLnTx/>
                  <a:uFillTx/>
                  <a:latin typeface="Arial" charset="0"/>
                  <a:ea typeface="新細明體" pitchFamily="18" charset="-120"/>
                </a:rPr>
                <a:t>Fetch Next</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chemeClr val="bg1"/>
                  </a:solidFill>
                  <a:effectLst/>
                  <a:uLnTx/>
                  <a:uFillTx/>
                  <a:latin typeface="Arial" charset="0"/>
                  <a:ea typeface="新細明體" pitchFamily="18" charset="-120"/>
                </a:rPr>
                <a:t>Instruction</a:t>
              </a:r>
            </a:p>
          </p:txBody>
        </p:sp>
        <p:sp>
          <p:nvSpPr>
            <p:cNvPr id="36" name="Rectangle 5">
              <a:extLst>
                <a:ext uri="{FF2B5EF4-FFF2-40B4-BE49-F238E27FC236}">
                  <a16:creationId xmlns:a16="http://schemas.microsoft.com/office/drawing/2014/main" id="{0787C4AB-211D-41A3-8B05-A5E5F30F7674}"/>
                </a:ext>
              </a:extLst>
            </p:cNvPr>
            <p:cNvSpPr>
              <a:spLocks noChangeArrowheads="1"/>
            </p:cNvSpPr>
            <p:nvPr/>
          </p:nvSpPr>
          <p:spPr bwMode="auto">
            <a:xfrm>
              <a:off x="5423644" y="5186084"/>
              <a:ext cx="1222689" cy="609600"/>
            </a:xfrm>
            <a:prstGeom prst="rect">
              <a:avLst/>
            </a:prstGeom>
            <a:solidFill>
              <a:srgbClr val="002060"/>
            </a:solidFill>
            <a:ln w="12700">
              <a:solidFill>
                <a:sysClr val="windowText" lastClr="000000"/>
              </a:solidFill>
              <a:miter lim="800000"/>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schemeClr val="bg1"/>
                  </a:solidFill>
                  <a:effectLst/>
                  <a:uLnTx/>
                  <a:uFillTx/>
                  <a:latin typeface="Arial" charset="0"/>
                  <a:ea typeface="新細明體" pitchFamily="18" charset="-120"/>
                </a:rPr>
                <a:t>Execute</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schemeClr val="bg1"/>
                  </a:solidFill>
                  <a:effectLst/>
                  <a:uLnTx/>
                  <a:uFillTx/>
                  <a:latin typeface="Arial" charset="0"/>
                  <a:ea typeface="新細明體" pitchFamily="18" charset="-120"/>
                </a:rPr>
                <a:t>Instruction</a:t>
              </a:r>
            </a:p>
          </p:txBody>
        </p:sp>
        <p:sp>
          <p:nvSpPr>
            <p:cNvPr id="37" name="Line 6">
              <a:extLst>
                <a:ext uri="{FF2B5EF4-FFF2-40B4-BE49-F238E27FC236}">
                  <a16:creationId xmlns:a16="http://schemas.microsoft.com/office/drawing/2014/main" id="{3B85A760-D7EC-4B50-BF52-E54C5C0885E3}"/>
                </a:ext>
              </a:extLst>
            </p:cNvPr>
            <p:cNvSpPr>
              <a:spLocks noChangeShapeType="1"/>
            </p:cNvSpPr>
            <p:nvPr/>
          </p:nvSpPr>
          <p:spPr bwMode="auto">
            <a:xfrm>
              <a:off x="3063033" y="5490884"/>
              <a:ext cx="684212" cy="0"/>
            </a:xfrm>
            <a:prstGeom prst="line">
              <a:avLst/>
            </a:prstGeom>
            <a:noFill/>
            <a:ln w="12700">
              <a:solidFill>
                <a:sysClr val="windowText" lastClr="000000"/>
              </a:solidFill>
              <a:round/>
              <a:headEnd type="none" w="sm" len="sm"/>
              <a:tailEnd type="stealth"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ahoma" pitchFamily="34" charset="0"/>
              </a:endParaRPr>
            </a:p>
          </p:txBody>
        </p:sp>
        <p:sp>
          <p:nvSpPr>
            <p:cNvPr id="38" name="Line 7">
              <a:extLst>
                <a:ext uri="{FF2B5EF4-FFF2-40B4-BE49-F238E27FC236}">
                  <a16:creationId xmlns:a16="http://schemas.microsoft.com/office/drawing/2014/main" id="{9B3DA7AC-F466-4C35-B731-702AA53A49F7}"/>
                </a:ext>
              </a:extLst>
            </p:cNvPr>
            <p:cNvSpPr>
              <a:spLocks noChangeShapeType="1"/>
            </p:cNvSpPr>
            <p:nvPr/>
          </p:nvSpPr>
          <p:spPr bwMode="auto">
            <a:xfrm>
              <a:off x="5100923" y="5490884"/>
              <a:ext cx="322721" cy="0"/>
            </a:xfrm>
            <a:prstGeom prst="line">
              <a:avLst/>
            </a:prstGeom>
            <a:noFill/>
            <a:ln w="12700">
              <a:solidFill>
                <a:sysClr val="windowText" lastClr="000000"/>
              </a:solidFill>
              <a:round/>
              <a:headEnd type="none" w="sm" len="sm"/>
              <a:tailEnd type="stealth"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ahoma" pitchFamily="34" charset="0"/>
              </a:endParaRPr>
            </a:p>
          </p:txBody>
        </p:sp>
        <p:sp>
          <p:nvSpPr>
            <p:cNvPr id="39" name="Line 8">
              <a:extLst>
                <a:ext uri="{FF2B5EF4-FFF2-40B4-BE49-F238E27FC236}">
                  <a16:creationId xmlns:a16="http://schemas.microsoft.com/office/drawing/2014/main" id="{FD62B300-1F23-43C1-BD58-2AC6D9C035E2}"/>
                </a:ext>
              </a:extLst>
            </p:cNvPr>
            <p:cNvSpPr>
              <a:spLocks noChangeShapeType="1"/>
            </p:cNvSpPr>
            <p:nvPr/>
          </p:nvSpPr>
          <p:spPr bwMode="auto">
            <a:xfrm>
              <a:off x="6646333" y="5490884"/>
              <a:ext cx="529912" cy="0"/>
            </a:xfrm>
            <a:prstGeom prst="line">
              <a:avLst/>
            </a:prstGeom>
            <a:noFill/>
            <a:ln w="12700">
              <a:solidFill>
                <a:sysClr val="windowText" lastClr="000000"/>
              </a:solidFill>
              <a:round/>
              <a:headEnd type="none" w="sm" len="sm"/>
              <a:tailEnd type="stealth"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ahoma" pitchFamily="34" charset="0"/>
              </a:endParaRPr>
            </a:p>
          </p:txBody>
        </p:sp>
        <p:sp>
          <p:nvSpPr>
            <p:cNvPr id="40" name="Line 9">
              <a:extLst>
                <a:ext uri="{FF2B5EF4-FFF2-40B4-BE49-F238E27FC236}">
                  <a16:creationId xmlns:a16="http://schemas.microsoft.com/office/drawing/2014/main" id="{76A91EE7-F784-4E28-8970-BB56DD78F9B2}"/>
                </a:ext>
              </a:extLst>
            </p:cNvPr>
            <p:cNvSpPr>
              <a:spLocks noChangeShapeType="1"/>
            </p:cNvSpPr>
            <p:nvPr/>
          </p:nvSpPr>
          <p:spPr bwMode="auto">
            <a:xfrm flipV="1">
              <a:off x="5957045" y="4882872"/>
              <a:ext cx="0" cy="303212"/>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ahoma" pitchFamily="34" charset="0"/>
              </a:endParaRPr>
            </a:p>
          </p:txBody>
        </p:sp>
        <p:sp>
          <p:nvSpPr>
            <p:cNvPr id="41" name="Line 10">
              <a:extLst>
                <a:ext uri="{FF2B5EF4-FFF2-40B4-BE49-F238E27FC236}">
                  <a16:creationId xmlns:a16="http://schemas.microsoft.com/office/drawing/2014/main" id="{0401944A-2BE8-4013-A1AF-40B4BCED0B02}"/>
                </a:ext>
              </a:extLst>
            </p:cNvPr>
            <p:cNvSpPr>
              <a:spLocks noChangeShapeType="1"/>
            </p:cNvSpPr>
            <p:nvPr/>
          </p:nvSpPr>
          <p:spPr bwMode="auto">
            <a:xfrm flipH="1">
              <a:off x="3367833" y="4881284"/>
              <a:ext cx="2589212"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ahoma" pitchFamily="34" charset="0"/>
              </a:endParaRPr>
            </a:p>
          </p:txBody>
        </p:sp>
        <p:sp>
          <p:nvSpPr>
            <p:cNvPr id="42" name="Line 11">
              <a:extLst>
                <a:ext uri="{FF2B5EF4-FFF2-40B4-BE49-F238E27FC236}">
                  <a16:creationId xmlns:a16="http://schemas.microsoft.com/office/drawing/2014/main" id="{C1678023-568A-4C04-93D6-2419B33CD83B}"/>
                </a:ext>
              </a:extLst>
            </p:cNvPr>
            <p:cNvSpPr>
              <a:spLocks noChangeShapeType="1"/>
            </p:cNvSpPr>
            <p:nvPr/>
          </p:nvSpPr>
          <p:spPr bwMode="auto">
            <a:xfrm>
              <a:off x="3366245" y="4882872"/>
              <a:ext cx="0" cy="608012"/>
            </a:xfrm>
            <a:prstGeom prst="line">
              <a:avLst/>
            </a:prstGeom>
            <a:noFill/>
            <a:ln w="12700">
              <a:solidFill>
                <a:sysClr val="windowText" lastClr="000000"/>
              </a:solidFill>
              <a:round/>
              <a:headEnd type="none" w="sm" len="sm"/>
              <a:tailEnd type="stealth"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ahoma" pitchFamily="34" charset="0"/>
              </a:endParaRPr>
            </a:p>
          </p:txBody>
        </p:sp>
        <p:sp>
          <p:nvSpPr>
            <p:cNvPr id="43" name="Rectangle 12">
              <a:extLst>
                <a:ext uri="{FF2B5EF4-FFF2-40B4-BE49-F238E27FC236}">
                  <a16:creationId xmlns:a16="http://schemas.microsoft.com/office/drawing/2014/main" id="{4810291F-0D11-4BEA-B4CB-50C9127CC6A0}"/>
                </a:ext>
              </a:extLst>
            </p:cNvPr>
            <p:cNvSpPr>
              <a:spLocks noChangeArrowheads="1"/>
            </p:cNvSpPr>
            <p:nvPr/>
          </p:nvSpPr>
          <p:spPr bwMode="auto">
            <a:xfrm>
              <a:off x="3671045" y="4527174"/>
              <a:ext cx="1493999" cy="369974"/>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b="1" i="1" dirty="0">
                  <a:solidFill>
                    <a:prstClr val="black"/>
                  </a:solidFill>
                  <a:latin typeface="Arial" charset="0"/>
                  <a:ea typeface="新細明體" pitchFamily="18" charset="-120"/>
                </a:rPr>
                <a:t>Fetch Stage</a:t>
              </a:r>
            </a:p>
          </p:txBody>
        </p:sp>
        <p:sp>
          <p:nvSpPr>
            <p:cNvPr id="44" name="Rectangle 13">
              <a:extLst>
                <a:ext uri="{FF2B5EF4-FFF2-40B4-BE49-F238E27FC236}">
                  <a16:creationId xmlns:a16="http://schemas.microsoft.com/office/drawing/2014/main" id="{AA6C5DB8-F6B3-44F2-87F2-B4C4A101A54B}"/>
                </a:ext>
              </a:extLst>
            </p:cNvPr>
            <p:cNvSpPr>
              <a:spLocks noChangeArrowheads="1"/>
            </p:cNvSpPr>
            <p:nvPr/>
          </p:nvSpPr>
          <p:spPr bwMode="auto">
            <a:xfrm>
              <a:off x="5347445" y="4527174"/>
              <a:ext cx="1763303" cy="369974"/>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b="1" i="1">
                  <a:solidFill>
                    <a:prstClr val="black"/>
                  </a:solidFill>
                  <a:latin typeface="Arial" charset="0"/>
                  <a:ea typeface="新細明體" pitchFamily="18" charset="-120"/>
                </a:rPr>
                <a:t>Execute Stage</a:t>
              </a:r>
            </a:p>
          </p:txBody>
        </p:sp>
        <p:sp>
          <p:nvSpPr>
            <p:cNvPr id="45" name="Rectangle 36">
              <a:extLst>
                <a:ext uri="{FF2B5EF4-FFF2-40B4-BE49-F238E27FC236}">
                  <a16:creationId xmlns:a16="http://schemas.microsoft.com/office/drawing/2014/main" id="{BCE65E37-5B44-4235-8B25-32929E4F7DB6}"/>
                </a:ext>
              </a:extLst>
            </p:cNvPr>
            <p:cNvSpPr>
              <a:spLocks noChangeArrowheads="1"/>
            </p:cNvSpPr>
            <p:nvPr/>
          </p:nvSpPr>
          <p:spPr bwMode="auto">
            <a:xfrm>
              <a:off x="3560695" y="6049641"/>
              <a:ext cx="3403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cs typeface="Arial" panose="020B0604020202020204" pitchFamily="34" charset="0"/>
                </a:rPr>
                <a:t>Basic Instruction Cycle</a:t>
              </a:r>
              <a:endParaRPr kumimoji="0" lang="en-US" altLang="en-US" sz="2400" b="0" i="0" u="none" strike="noStrike" cap="none" normalizeH="0" baseline="0" dirty="0">
                <a:ln>
                  <a:noFill/>
                </a:ln>
                <a:solidFill>
                  <a:schemeClr val="accent5">
                    <a:lumMod val="50000"/>
                  </a:schemeClr>
                </a:solidFill>
                <a:effectLst/>
                <a:cs typeface="Arial" panose="020B0604020202020204" pitchFamily="34" charset="0"/>
              </a:endParaRPr>
            </a:p>
          </p:txBody>
        </p:sp>
      </p:grpSp>
    </p:spTree>
    <p:extLst>
      <p:ext uri="{BB962C8B-B14F-4D97-AF65-F5344CB8AC3E}">
        <p14:creationId xmlns:p14="http://schemas.microsoft.com/office/powerpoint/2010/main" val="330769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813FCB-02D1-4F22-89E2-5D6EAF0D9FE7}"/>
              </a:ext>
            </a:extLst>
          </p:cNvPr>
          <p:cNvSpPr>
            <a:spLocks noGrp="1"/>
          </p:cNvSpPr>
          <p:nvPr>
            <p:ph type="sldNum" sz="quarter" idx="15"/>
          </p:nvPr>
        </p:nvSpPr>
        <p:spPr/>
        <p:txBody>
          <a:bodyPr/>
          <a:lstStyle/>
          <a:p>
            <a:fld id="{19B51A1E-902D-48AF-9020-955120F399B6}" type="slidenum">
              <a:rPr lang="en-US" smtClean="0"/>
              <a:pPr/>
              <a:t>2</a:t>
            </a:fld>
            <a:endParaRPr lang="en-US" dirty="0"/>
          </a:p>
        </p:txBody>
      </p:sp>
      <p:pic>
        <p:nvPicPr>
          <p:cNvPr id="5" name="Picture Placeholder 17" descr="decorative element">
            <a:extLst>
              <a:ext uri="{FF2B5EF4-FFF2-40B4-BE49-F238E27FC236}">
                <a16:creationId xmlns:a16="http://schemas.microsoft.com/office/drawing/2014/main" id="{BF2BB3D3-A6B4-4D06-B1F6-86BC37626C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
        <p:nvSpPr>
          <p:cNvPr id="6" name="Title 1">
            <a:extLst>
              <a:ext uri="{FF2B5EF4-FFF2-40B4-BE49-F238E27FC236}">
                <a16:creationId xmlns:a16="http://schemas.microsoft.com/office/drawing/2014/main" id="{24268E66-5087-44ED-B447-66B5481B5C7D}"/>
              </a:ext>
            </a:extLst>
          </p:cNvPr>
          <p:cNvSpPr txBox="1">
            <a:spLocks/>
          </p:cNvSpPr>
          <p:nvPr/>
        </p:nvSpPr>
        <p:spPr>
          <a:xfrm>
            <a:off x="419100" y="53788"/>
            <a:ext cx="10515600" cy="1290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MO" sz="4400" b="1" i="0" u="none" strike="noStrike" kern="0" cap="none" spc="-5" normalizeH="0" baseline="0" noProof="0" dirty="0">
                <a:ln>
                  <a:noFill/>
                </a:ln>
                <a:solidFill>
                  <a:srgbClr val="0D0D0D"/>
                </a:solidFill>
                <a:effectLst/>
                <a:uLnTx/>
                <a:uFillTx/>
                <a:ea typeface="新細明體" panose="02020500000000000000" pitchFamily="18" charset="-120"/>
                <a:cs typeface="+mj-cs"/>
              </a:rPr>
              <a:t>What This Course is About</a:t>
            </a:r>
            <a:endParaRPr kumimoji="0" lang="zh-MO" altLang="en-US" sz="4400" b="1" i="0" u="none" strike="noStrike" kern="1200" cap="none" spc="0" normalizeH="0" baseline="0" noProof="0" dirty="0">
              <a:ln>
                <a:noFill/>
              </a:ln>
              <a:solidFill>
                <a:sysClr val="windowText" lastClr="000000"/>
              </a:solidFill>
              <a:effectLst/>
              <a:uLnTx/>
              <a:uFillTx/>
              <a:ea typeface="新細明體" panose="02020500000000000000" pitchFamily="18" charset="-120"/>
              <a:cs typeface="+mj-cs"/>
            </a:endParaRPr>
          </a:p>
        </p:txBody>
      </p:sp>
      <p:grpSp>
        <p:nvGrpSpPr>
          <p:cNvPr id="26" name="Group 25">
            <a:extLst>
              <a:ext uri="{FF2B5EF4-FFF2-40B4-BE49-F238E27FC236}">
                <a16:creationId xmlns:a16="http://schemas.microsoft.com/office/drawing/2014/main" id="{9034919D-9078-4B6D-8512-85BE9FA819B7}"/>
              </a:ext>
            </a:extLst>
          </p:cNvPr>
          <p:cNvGrpSpPr/>
          <p:nvPr/>
        </p:nvGrpSpPr>
        <p:grpSpPr>
          <a:xfrm>
            <a:off x="2978524" y="1723977"/>
            <a:ext cx="5396752" cy="4081884"/>
            <a:chOff x="3012141" y="1885341"/>
            <a:chExt cx="5396752" cy="4081884"/>
          </a:xfrm>
        </p:grpSpPr>
        <p:grpSp>
          <p:nvGrpSpPr>
            <p:cNvPr id="17" name="Group 16">
              <a:extLst>
                <a:ext uri="{FF2B5EF4-FFF2-40B4-BE49-F238E27FC236}">
                  <a16:creationId xmlns:a16="http://schemas.microsoft.com/office/drawing/2014/main" id="{2696BDB0-36C0-419E-9F6F-BE450F82A947}"/>
                </a:ext>
              </a:extLst>
            </p:cNvPr>
            <p:cNvGrpSpPr/>
            <p:nvPr/>
          </p:nvGrpSpPr>
          <p:grpSpPr>
            <a:xfrm>
              <a:off x="3157816" y="1885341"/>
              <a:ext cx="5109883" cy="4081884"/>
              <a:chOff x="3121958" y="1849483"/>
              <a:chExt cx="5109883" cy="4081884"/>
            </a:xfrm>
          </p:grpSpPr>
          <p:sp>
            <p:nvSpPr>
              <p:cNvPr id="2" name="Rectangle 1">
                <a:extLst>
                  <a:ext uri="{FF2B5EF4-FFF2-40B4-BE49-F238E27FC236}">
                    <a16:creationId xmlns:a16="http://schemas.microsoft.com/office/drawing/2014/main" id="{46CAE968-2FAD-48DB-B543-76333CDE3EE4}"/>
                  </a:ext>
                </a:extLst>
              </p:cNvPr>
              <p:cNvSpPr/>
              <p:nvPr/>
            </p:nvSpPr>
            <p:spPr>
              <a:xfrm>
                <a:off x="3121958" y="5178332"/>
                <a:ext cx="5109883" cy="753035"/>
              </a:xfrm>
              <a:prstGeom prst="rect">
                <a:avLst/>
              </a:prstGeom>
              <a:solidFill>
                <a:schemeClr val="bg2">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Computer Hardware</a:t>
                </a:r>
                <a:br>
                  <a:rPr lang="en-US" dirty="0">
                    <a:solidFill>
                      <a:schemeClr val="tx1"/>
                    </a:solidFill>
                    <a:latin typeface="+mj-lt"/>
                  </a:rPr>
                </a:br>
                <a:r>
                  <a:rPr lang="en-US" dirty="0">
                    <a:solidFill>
                      <a:schemeClr val="tx1"/>
                    </a:solidFill>
                    <a:latin typeface="+mj-lt"/>
                  </a:rPr>
                  <a:t>(CPU, memory, I/O devices, </a:t>
                </a:r>
                <a:r>
                  <a:rPr lang="en-US" dirty="0" err="1">
                    <a:solidFill>
                      <a:schemeClr val="tx1"/>
                    </a:solidFill>
                    <a:latin typeface="+mj-lt"/>
                  </a:rPr>
                  <a:t>etc</a:t>
                </a:r>
                <a:r>
                  <a:rPr lang="en-US" dirty="0">
                    <a:solidFill>
                      <a:schemeClr val="tx1"/>
                    </a:solidFill>
                    <a:latin typeface="+mj-lt"/>
                  </a:rPr>
                  <a:t>)</a:t>
                </a:r>
              </a:p>
            </p:txBody>
          </p:sp>
          <p:sp>
            <p:nvSpPr>
              <p:cNvPr id="8" name="Rectangle 7">
                <a:extLst>
                  <a:ext uri="{FF2B5EF4-FFF2-40B4-BE49-F238E27FC236}">
                    <a16:creationId xmlns:a16="http://schemas.microsoft.com/office/drawing/2014/main" id="{C61F4164-ABCD-42E5-A29B-E3ECE5CFF93C}"/>
                  </a:ext>
                </a:extLst>
              </p:cNvPr>
              <p:cNvSpPr/>
              <p:nvPr/>
            </p:nvSpPr>
            <p:spPr>
              <a:xfrm>
                <a:off x="3121958" y="2779432"/>
                <a:ext cx="5109883" cy="753035"/>
              </a:xfrm>
              <a:prstGeom prst="rect">
                <a:avLst/>
              </a:prstGeom>
              <a:solidFill>
                <a:schemeClr val="bg2">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Application Programs</a:t>
                </a:r>
                <a:br>
                  <a:rPr lang="en-US" dirty="0">
                    <a:solidFill>
                      <a:schemeClr val="tx1"/>
                    </a:solidFill>
                    <a:latin typeface="+mj-lt"/>
                  </a:rPr>
                </a:br>
                <a:r>
                  <a:rPr lang="en-US" dirty="0">
                    <a:solidFill>
                      <a:schemeClr val="tx1"/>
                    </a:solidFill>
                    <a:latin typeface="+mj-lt"/>
                  </a:rPr>
                  <a:t>(web browsers, development kits, </a:t>
                </a:r>
                <a:r>
                  <a:rPr lang="en-US" dirty="0" err="1">
                    <a:solidFill>
                      <a:schemeClr val="tx1"/>
                    </a:solidFill>
                    <a:latin typeface="+mj-lt"/>
                  </a:rPr>
                  <a:t>etc</a:t>
                </a:r>
                <a:r>
                  <a:rPr lang="en-US" dirty="0">
                    <a:solidFill>
                      <a:schemeClr val="tx1"/>
                    </a:solidFill>
                    <a:latin typeface="+mj-lt"/>
                  </a:rPr>
                  <a:t>)</a:t>
                </a:r>
              </a:p>
            </p:txBody>
          </p:sp>
          <p:sp>
            <p:nvSpPr>
              <p:cNvPr id="10" name="Rectangle 9">
                <a:extLst>
                  <a:ext uri="{FF2B5EF4-FFF2-40B4-BE49-F238E27FC236}">
                    <a16:creationId xmlns:a16="http://schemas.microsoft.com/office/drawing/2014/main" id="{097DC60E-2DE6-49C6-9792-1CF010DEB41E}"/>
                  </a:ext>
                </a:extLst>
              </p:cNvPr>
              <p:cNvSpPr/>
              <p:nvPr/>
            </p:nvSpPr>
            <p:spPr>
              <a:xfrm>
                <a:off x="3121958" y="3978882"/>
                <a:ext cx="5109883" cy="753035"/>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O</a:t>
                </a:r>
                <a:r>
                  <a:rPr lang="en-US" altLang="zh-CN" dirty="0">
                    <a:solidFill>
                      <a:schemeClr val="tx1"/>
                    </a:solidFill>
                    <a:latin typeface="+mj-lt"/>
                  </a:rPr>
                  <a:t>perating System</a:t>
                </a:r>
                <a:endParaRPr lang="en-US" dirty="0">
                  <a:solidFill>
                    <a:schemeClr val="tx1"/>
                  </a:solidFill>
                  <a:latin typeface="+mj-lt"/>
                </a:endParaRPr>
              </a:p>
            </p:txBody>
          </p:sp>
          <p:sp>
            <p:nvSpPr>
              <p:cNvPr id="11" name="Rectangle 10">
                <a:extLst>
                  <a:ext uri="{FF2B5EF4-FFF2-40B4-BE49-F238E27FC236}">
                    <a16:creationId xmlns:a16="http://schemas.microsoft.com/office/drawing/2014/main" id="{C01A7ADE-4E88-4E04-A62F-0D1CDB4A5365}"/>
                  </a:ext>
                </a:extLst>
              </p:cNvPr>
              <p:cNvSpPr/>
              <p:nvPr/>
            </p:nvSpPr>
            <p:spPr>
              <a:xfrm>
                <a:off x="4931709" y="1849483"/>
                <a:ext cx="1490382" cy="4835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a:t>
                </a:r>
                <a:r>
                  <a:rPr lang="en-US" altLang="zh-CN" dirty="0">
                    <a:solidFill>
                      <a:schemeClr val="tx1"/>
                    </a:solidFill>
                    <a:latin typeface="+mj-lt"/>
                  </a:rPr>
                  <a:t>ser</a:t>
                </a:r>
                <a:endParaRPr lang="en-US" dirty="0">
                  <a:solidFill>
                    <a:schemeClr val="tx1"/>
                  </a:solidFill>
                  <a:latin typeface="+mj-lt"/>
                </a:endParaRPr>
              </a:p>
            </p:txBody>
          </p:sp>
          <p:cxnSp>
            <p:nvCxnSpPr>
              <p:cNvPr id="7" name="Straight Arrow Connector 6">
                <a:extLst>
                  <a:ext uri="{FF2B5EF4-FFF2-40B4-BE49-F238E27FC236}">
                    <a16:creationId xmlns:a16="http://schemas.microsoft.com/office/drawing/2014/main" id="{096591CE-D832-417F-AAE1-F677335DD52B}"/>
                  </a:ext>
                </a:extLst>
              </p:cNvPr>
              <p:cNvCxnSpPr>
                <a:cxnSpLocks/>
                <a:stCxn id="11" idx="2"/>
                <a:endCxn id="8" idx="0"/>
              </p:cNvCxnSpPr>
              <p:nvPr/>
            </p:nvCxnSpPr>
            <p:spPr>
              <a:xfrm>
                <a:off x="5676900" y="2333017"/>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862E50-66FB-4324-B0C6-F8213BA82B02}"/>
                  </a:ext>
                </a:extLst>
              </p:cNvPr>
              <p:cNvCxnSpPr>
                <a:cxnSpLocks/>
              </p:cNvCxnSpPr>
              <p:nvPr/>
            </p:nvCxnSpPr>
            <p:spPr>
              <a:xfrm>
                <a:off x="4260477" y="3532467"/>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E2C9B8C-75D7-4916-B7A6-51BC1BEDF788}"/>
                  </a:ext>
                </a:extLst>
              </p:cNvPr>
              <p:cNvCxnSpPr>
                <a:cxnSpLocks/>
              </p:cNvCxnSpPr>
              <p:nvPr/>
            </p:nvCxnSpPr>
            <p:spPr>
              <a:xfrm>
                <a:off x="5676899" y="3532467"/>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1195759-4C5E-4163-B08D-2D9D21EEAFA0}"/>
                  </a:ext>
                </a:extLst>
              </p:cNvPr>
              <p:cNvCxnSpPr>
                <a:cxnSpLocks/>
              </p:cNvCxnSpPr>
              <p:nvPr/>
            </p:nvCxnSpPr>
            <p:spPr>
              <a:xfrm>
                <a:off x="7093323" y="3532467"/>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56D73E2-711A-419D-AED4-E9A163C7BCCF}"/>
                  </a:ext>
                </a:extLst>
              </p:cNvPr>
              <p:cNvCxnSpPr>
                <a:cxnSpLocks/>
              </p:cNvCxnSpPr>
              <p:nvPr/>
            </p:nvCxnSpPr>
            <p:spPr>
              <a:xfrm>
                <a:off x="4305303" y="4724771"/>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AB3C6F6-00ED-4D65-B948-852A94EDAD34}"/>
                  </a:ext>
                </a:extLst>
              </p:cNvPr>
              <p:cNvCxnSpPr>
                <a:cxnSpLocks/>
              </p:cNvCxnSpPr>
              <p:nvPr/>
            </p:nvCxnSpPr>
            <p:spPr>
              <a:xfrm>
                <a:off x="5721725" y="4724771"/>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3FDFE63-64B1-4C9F-A131-48E8C7F567A7}"/>
                  </a:ext>
                </a:extLst>
              </p:cNvPr>
              <p:cNvCxnSpPr>
                <a:cxnSpLocks/>
              </p:cNvCxnSpPr>
              <p:nvPr/>
            </p:nvCxnSpPr>
            <p:spPr>
              <a:xfrm>
                <a:off x="7138149" y="4724771"/>
                <a:ext cx="0" cy="446415"/>
              </a:xfrm>
              <a:prstGeom prst="straightConnector1">
                <a:avLst/>
              </a:prstGeom>
              <a:ln w="12700">
                <a:headEnd type="stealth" w="med" len="med"/>
                <a:tailEnd type="triangle" w="med" len="med"/>
              </a:ln>
            </p:spPr>
            <p:style>
              <a:lnRef idx="1">
                <a:schemeClr val="dk1"/>
              </a:lnRef>
              <a:fillRef idx="0">
                <a:schemeClr val="dk1"/>
              </a:fillRef>
              <a:effectRef idx="0">
                <a:schemeClr val="dk1"/>
              </a:effectRef>
              <a:fontRef idx="minor">
                <a:schemeClr val="tx1"/>
              </a:fontRef>
            </p:style>
          </p:cxnSp>
        </p:grpSp>
        <p:sp>
          <p:nvSpPr>
            <p:cNvPr id="25" name="Rectangle 24">
              <a:extLst>
                <a:ext uri="{FF2B5EF4-FFF2-40B4-BE49-F238E27FC236}">
                  <a16:creationId xmlns:a16="http://schemas.microsoft.com/office/drawing/2014/main" id="{FB653E45-6635-42B9-A8D1-F425F6024A5D}"/>
                </a:ext>
              </a:extLst>
            </p:cNvPr>
            <p:cNvSpPr/>
            <p:nvPr/>
          </p:nvSpPr>
          <p:spPr>
            <a:xfrm>
              <a:off x="3012141" y="3791532"/>
              <a:ext cx="5396752" cy="124826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270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4653E-357E-4CC3-868C-D4A1F49227B9}"/>
              </a:ext>
            </a:extLst>
          </p:cNvPr>
          <p:cNvSpPr>
            <a:spLocks noGrp="1"/>
          </p:cNvSpPr>
          <p:nvPr>
            <p:ph idx="1"/>
          </p:nvPr>
        </p:nvSpPr>
        <p:spPr>
          <a:xfrm>
            <a:off x="370613" y="1274325"/>
            <a:ext cx="10700125" cy="2508781"/>
          </a:xfrm>
        </p:spPr>
        <p:txBody>
          <a:bodyPr/>
          <a:lstStyle/>
          <a:p>
            <a:r>
              <a:rPr lang="en-US" dirty="0">
                <a:solidFill>
                  <a:srgbClr val="FF0000"/>
                </a:solidFill>
              </a:rPr>
              <a:t>Program counter (PC)</a:t>
            </a:r>
            <a:r>
              <a:rPr lang="en-US" dirty="0"/>
              <a:t> holds address of the instruction to be fetched next</a:t>
            </a:r>
          </a:p>
          <a:p>
            <a:r>
              <a:rPr lang="en-US" dirty="0"/>
              <a:t>The processor fetches the instruction from memory to the </a:t>
            </a:r>
            <a:r>
              <a:rPr lang="en-US" dirty="0">
                <a:solidFill>
                  <a:srgbClr val="FF0000"/>
                </a:solidFill>
              </a:rPr>
              <a:t>Instruction Register (IR)</a:t>
            </a:r>
          </a:p>
          <a:p>
            <a:r>
              <a:rPr lang="en-US" dirty="0"/>
              <a:t>Program counter is </a:t>
            </a:r>
            <a:r>
              <a:rPr lang="en-US" dirty="0">
                <a:solidFill>
                  <a:srgbClr val="FF0000"/>
                </a:solidFill>
              </a:rPr>
              <a:t>incremented</a:t>
            </a:r>
            <a:r>
              <a:rPr lang="en-US" dirty="0"/>
              <a:t> after each fetch</a:t>
            </a:r>
          </a:p>
          <a:p>
            <a:endParaRPr lang="en-US" dirty="0"/>
          </a:p>
        </p:txBody>
      </p:sp>
      <p:sp>
        <p:nvSpPr>
          <p:cNvPr id="3" name="Title 2">
            <a:extLst>
              <a:ext uri="{FF2B5EF4-FFF2-40B4-BE49-F238E27FC236}">
                <a16:creationId xmlns:a16="http://schemas.microsoft.com/office/drawing/2014/main" id="{C95818DB-ACE5-49FF-91BD-CC0441B8B877}"/>
              </a:ext>
            </a:extLst>
          </p:cNvPr>
          <p:cNvSpPr>
            <a:spLocks noGrp="1"/>
          </p:cNvSpPr>
          <p:nvPr>
            <p:ph type="title"/>
          </p:nvPr>
        </p:nvSpPr>
        <p:spPr/>
        <p:txBody>
          <a:bodyPr/>
          <a:lstStyle/>
          <a:p>
            <a:r>
              <a:rPr lang="en-US" dirty="0"/>
              <a:t>Instruction Fetch</a:t>
            </a:r>
          </a:p>
        </p:txBody>
      </p:sp>
      <p:sp>
        <p:nvSpPr>
          <p:cNvPr id="4" name="Slide Number Placeholder 3">
            <a:extLst>
              <a:ext uri="{FF2B5EF4-FFF2-40B4-BE49-F238E27FC236}">
                <a16:creationId xmlns:a16="http://schemas.microsoft.com/office/drawing/2014/main" id="{0D5FC35F-F59E-41E0-88AB-2D56EB352B9C}"/>
              </a:ext>
            </a:extLst>
          </p:cNvPr>
          <p:cNvSpPr>
            <a:spLocks noGrp="1"/>
          </p:cNvSpPr>
          <p:nvPr>
            <p:ph type="sldNum" sz="quarter" idx="15"/>
          </p:nvPr>
        </p:nvSpPr>
        <p:spPr/>
        <p:txBody>
          <a:bodyPr/>
          <a:lstStyle/>
          <a:p>
            <a:fld id="{19B51A1E-902D-48AF-9020-955120F399B6}" type="slidenum">
              <a:rPr lang="en-US" smtClean="0"/>
              <a:pPr/>
              <a:t>20</a:t>
            </a:fld>
            <a:endParaRPr lang="en-US" dirty="0"/>
          </a:p>
        </p:txBody>
      </p:sp>
      <p:sp>
        <p:nvSpPr>
          <p:cNvPr id="7" name="Content Placeholder 2">
            <a:extLst>
              <a:ext uri="{FF2B5EF4-FFF2-40B4-BE49-F238E27FC236}">
                <a16:creationId xmlns:a16="http://schemas.microsoft.com/office/drawing/2014/main" id="{E3F621E5-1CB1-4E19-9086-1BD3729724F1}"/>
              </a:ext>
            </a:extLst>
          </p:cNvPr>
          <p:cNvSpPr txBox="1">
            <a:spLocks/>
          </p:cNvSpPr>
          <p:nvPr/>
        </p:nvSpPr>
        <p:spPr>
          <a:xfrm>
            <a:off x="5395506" y="3946236"/>
            <a:ext cx="4306891" cy="1097612"/>
          </a:xfrm>
          <a:prstGeom prst="rect">
            <a:avLst/>
          </a:prstGeom>
          <a:noFill/>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b="1" i="0" kern="1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dirty="0">
                <a:solidFill>
                  <a:schemeClr val="bg1"/>
                </a:solidFill>
              </a:rPr>
              <a:t>大数据技术的发展现状</a:t>
            </a:r>
          </a:p>
          <a:p>
            <a:pPr marL="0" indent="0">
              <a:buFont typeface="Arial" pitchFamily="34" charset="0"/>
              <a:buNone/>
            </a:pPr>
            <a:r>
              <a:rPr lang="en-US" altLang="zh-CN" dirty="0">
                <a:solidFill>
                  <a:schemeClr val="bg1"/>
                </a:solidFill>
              </a:rPr>
              <a:t>——The Big Picture</a:t>
            </a:r>
            <a:endParaRPr lang="zh-CN" altLang="en-US" dirty="0">
              <a:solidFill>
                <a:schemeClr val="bg1"/>
              </a:solidFill>
            </a:endParaRPr>
          </a:p>
        </p:txBody>
      </p:sp>
      <p:sp>
        <p:nvSpPr>
          <p:cNvPr id="14" name="TextBox 13">
            <a:extLst>
              <a:ext uri="{FF2B5EF4-FFF2-40B4-BE49-F238E27FC236}">
                <a16:creationId xmlns:a16="http://schemas.microsoft.com/office/drawing/2014/main" id="{723A6421-6AF4-41FA-87A6-712882761A12}"/>
              </a:ext>
            </a:extLst>
          </p:cNvPr>
          <p:cNvSpPr txBox="1"/>
          <p:nvPr/>
        </p:nvSpPr>
        <p:spPr>
          <a:xfrm>
            <a:off x="1527047" y="3862834"/>
            <a:ext cx="3083857" cy="1077218"/>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US" sz="2400" b="1" dirty="0"/>
              <a:t>Processor-Memory</a:t>
            </a:r>
            <a:r>
              <a:rPr lang="en-US" dirty="0"/>
              <a:t> </a:t>
            </a:r>
          </a:p>
          <a:p>
            <a:pPr algn="ctr"/>
            <a:r>
              <a:rPr lang="en-US" sz="2000" dirty="0"/>
              <a:t>Transfer data between processor and memory</a:t>
            </a:r>
          </a:p>
        </p:txBody>
      </p:sp>
      <p:sp>
        <p:nvSpPr>
          <p:cNvPr id="15" name="TextBox 14">
            <a:extLst>
              <a:ext uri="{FF2B5EF4-FFF2-40B4-BE49-F238E27FC236}">
                <a16:creationId xmlns:a16="http://schemas.microsoft.com/office/drawing/2014/main" id="{75F33018-037D-46F5-B0E0-7192688C75DE}"/>
              </a:ext>
            </a:extLst>
          </p:cNvPr>
          <p:cNvSpPr txBox="1"/>
          <p:nvPr/>
        </p:nvSpPr>
        <p:spPr>
          <a:xfrm>
            <a:off x="6740700" y="3872647"/>
            <a:ext cx="3083857" cy="1077218"/>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sz="2400" b="1" dirty="0"/>
              <a:t>Processor-I/O</a:t>
            </a:r>
            <a:r>
              <a:rPr lang="en-US" dirty="0"/>
              <a:t> </a:t>
            </a:r>
          </a:p>
          <a:p>
            <a:pPr algn="ctr"/>
            <a:r>
              <a:rPr lang="en-US" sz="2000" dirty="0"/>
              <a:t>Transfer data between processor and I/O module</a:t>
            </a:r>
          </a:p>
        </p:txBody>
      </p:sp>
      <p:sp>
        <p:nvSpPr>
          <p:cNvPr id="16" name="TextBox 15">
            <a:extLst>
              <a:ext uri="{FF2B5EF4-FFF2-40B4-BE49-F238E27FC236}">
                <a16:creationId xmlns:a16="http://schemas.microsoft.com/office/drawing/2014/main" id="{B6E4212D-B3E6-49A1-ACEB-994ED85A9C4C}"/>
              </a:ext>
            </a:extLst>
          </p:cNvPr>
          <p:cNvSpPr txBox="1"/>
          <p:nvPr/>
        </p:nvSpPr>
        <p:spPr>
          <a:xfrm>
            <a:off x="1527047" y="5406874"/>
            <a:ext cx="3083857" cy="1077218"/>
          </a:xfrm>
          <a:prstGeom prst="rect">
            <a:avLst/>
          </a:prstGeom>
          <a:solidFill>
            <a:schemeClr val="accent3">
              <a:lumMod val="40000"/>
              <a:lumOff val="60000"/>
            </a:schemeClr>
          </a:solidFill>
          <a:ln>
            <a:solidFill>
              <a:schemeClr val="tx1"/>
            </a:solidFill>
          </a:ln>
        </p:spPr>
        <p:txBody>
          <a:bodyPr wrap="square" rtlCol="0">
            <a:spAutoFit/>
          </a:bodyPr>
          <a:lstStyle/>
          <a:p>
            <a:pPr algn="ctr"/>
            <a:r>
              <a:rPr lang="en-US" sz="2400" b="1" dirty="0"/>
              <a:t>Data Processing</a:t>
            </a:r>
            <a:r>
              <a:rPr lang="en-US" dirty="0"/>
              <a:t> </a:t>
            </a:r>
          </a:p>
          <a:p>
            <a:pPr algn="ctr"/>
            <a:r>
              <a:rPr lang="en-US" sz="2000" dirty="0"/>
              <a:t>Perform arithmetic or logic operation on data</a:t>
            </a:r>
          </a:p>
        </p:txBody>
      </p:sp>
      <p:sp>
        <p:nvSpPr>
          <p:cNvPr id="17" name="TextBox 16">
            <a:extLst>
              <a:ext uri="{FF2B5EF4-FFF2-40B4-BE49-F238E27FC236}">
                <a16:creationId xmlns:a16="http://schemas.microsoft.com/office/drawing/2014/main" id="{0F3762DB-9F89-4421-A8C2-4D818F8415D2}"/>
              </a:ext>
            </a:extLst>
          </p:cNvPr>
          <p:cNvSpPr txBox="1"/>
          <p:nvPr/>
        </p:nvSpPr>
        <p:spPr>
          <a:xfrm>
            <a:off x="6740699" y="5406874"/>
            <a:ext cx="3083857" cy="1077218"/>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400" b="1" dirty="0"/>
              <a:t>Control</a:t>
            </a:r>
            <a:endParaRPr lang="en-US" dirty="0"/>
          </a:p>
          <a:p>
            <a:pPr algn="ctr"/>
            <a:r>
              <a:rPr lang="en-US" sz="2000" dirty="0"/>
              <a:t>Change the sequence of execution</a:t>
            </a:r>
          </a:p>
        </p:txBody>
      </p:sp>
      <p:sp>
        <p:nvSpPr>
          <p:cNvPr id="18" name="TextBox 17">
            <a:extLst>
              <a:ext uri="{FF2B5EF4-FFF2-40B4-BE49-F238E27FC236}">
                <a16:creationId xmlns:a16="http://schemas.microsoft.com/office/drawing/2014/main" id="{59FD5035-6FE7-4CC5-932D-14FCFFA32972}"/>
              </a:ext>
            </a:extLst>
          </p:cNvPr>
          <p:cNvSpPr txBox="1"/>
          <p:nvPr/>
        </p:nvSpPr>
        <p:spPr>
          <a:xfrm>
            <a:off x="4578490" y="4788537"/>
            <a:ext cx="2284370" cy="830997"/>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Arial Black" panose="020B0A04020102020204" pitchFamily="34" charset="0"/>
              </a:rPr>
              <a:t>Category of Instructions</a:t>
            </a:r>
            <a:endParaRPr lang="en-US" b="1" dirty="0">
              <a:solidFill>
                <a:srgbClr val="C00000"/>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61600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D0FD12-2793-4CA0-8746-4313CF3F408A}"/>
              </a:ext>
            </a:extLst>
          </p:cNvPr>
          <p:cNvSpPr>
            <a:spLocks noGrp="1"/>
          </p:cNvSpPr>
          <p:nvPr>
            <p:ph type="title"/>
          </p:nvPr>
        </p:nvSpPr>
        <p:spPr/>
        <p:txBody>
          <a:bodyPr/>
          <a:lstStyle/>
          <a:p>
            <a:r>
              <a:rPr lang="en-US" dirty="0"/>
              <a:t>Instruction Execution</a:t>
            </a:r>
          </a:p>
        </p:txBody>
      </p:sp>
      <p:sp>
        <p:nvSpPr>
          <p:cNvPr id="4" name="Slide Number Placeholder 3">
            <a:extLst>
              <a:ext uri="{FF2B5EF4-FFF2-40B4-BE49-F238E27FC236}">
                <a16:creationId xmlns:a16="http://schemas.microsoft.com/office/drawing/2014/main" id="{543D2FC0-A95D-461F-A82E-70592DE46165}"/>
              </a:ext>
            </a:extLst>
          </p:cNvPr>
          <p:cNvSpPr>
            <a:spLocks noGrp="1"/>
          </p:cNvSpPr>
          <p:nvPr>
            <p:ph type="sldNum" sz="quarter" idx="15"/>
          </p:nvPr>
        </p:nvSpPr>
        <p:spPr/>
        <p:txBody>
          <a:bodyPr/>
          <a:lstStyle/>
          <a:p>
            <a:fld id="{19B51A1E-902D-48AF-9020-955120F399B6}" type="slidenum">
              <a:rPr lang="en-US" smtClean="0"/>
              <a:pPr/>
              <a:t>21</a:t>
            </a:fld>
            <a:endParaRPr lang="en-US" dirty="0"/>
          </a:p>
        </p:txBody>
      </p:sp>
      <p:sp>
        <p:nvSpPr>
          <p:cNvPr id="64" name="Rectangle 29">
            <a:extLst>
              <a:ext uri="{FF2B5EF4-FFF2-40B4-BE49-F238E27FC236}">
                <a16:creationId xmlns:a16="http://schemas.microsoft.com/office/drawing/2014/main" id="{348C893A-50DC-47F9-8189-58C9286555B8}"/>
              </a:ext>
            </a:extLst>
          </p:cNvPr>
          <p:cNvSpPr>
            <a:spLocks noChangeArrowheads="1"/>
          </p:cNvSpPr>
          <p:nvPr/>
        </p:nvSpPr>
        <p:spPr bwMode="auto">
          <a:xfrm>
            <a:off x="7727660" y="2317565"/>
            <a:ext cx="2790825" cy="1066800"/>
          </a:xfrm>
          <a:prstGeom prst="rect">
            <a:avLst/>
          </a:prstGeom>
          <a:solidFill>
            <a:srgbClr val="FFFF66"/>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The CPU executes the instruction pointed by PC, one after another.</a:t>
            </a:r>
          </a:p>
        </p:txBody>
      </p:sp>
      <p:sp>
        <p:nvSpPr>
          <p:cNvPr id="67" name="Rectangle 32">
            <a:extLst>
              <a:ext uri="{FF2B5EF4-FFF2-40B4-BE49-F238E27FC236}">
                <a16:creationId xmlns:a16="http://schemas.microsoft.com/office/drawing/2014/main" id="{FF95FCB4-D332-4A47-91FB-D256A2CF118D}"/>
              </a:ext>
            </a:extLst>
          </p:cNvPr>
          <p:cNvSpPr>
            <a:spLocks noChangeArrowheads="1"/>
          </p:cNvSpPr>
          <p:nvPr/>
        </p:nvSpPr>
        <p:spPr bwMode="auto">
          <a:xfrm>
            <a:off x="7727660" y="3845379"/>
            <a:ext cx="2787650" cy="927100"/>
          </a:xfrm>
          <a:prstGeom prst="rect">
            <a:avLst/>
          </a:prstGeom>
          <a:solidFill>
            <a:srgbClr val="FFFF66"/>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How can it handle I/O and multiprogramming?</a:t>
            </a:r>
          </a:p>
        </p:txBody>
      </p:sp>
      <p:grpSp>
        <p:nvGrpSpPr>
          <p:cNvPr id="71" name="Group 70">
            <a:extLst>
              <a:ext uri="{FF2B5EF4-FFF2-40B4-BE49-F238E27FC236}">
                <a16:creationId xmlns:a16="http://schemas.microsoft.com/office/drawing/2014/main" id="{F479639B-B6DF-45D7-8760-F7672E26E265}"/>
              </a:ext>
            </a:extLst>
          </p:cNvPr>
          <p:cNvGrpSpPr/>
          <p:nvPr/>
        </p:nvGrpSpPr>
        <p:grpSpPr>
          <a:xfrm>
            <a:off x="1437425" y="1516904"/>
            <a:ext cx="6756400" cy="4337050"/>
            <a:chOff x="882650" y="1911350"/>
            <a:chExt cx="6756400" cy="4337050"/>
          </a:xfrm>
        </p:grpSpPr>
        <p:sp>
          <p:nvSpPr>
            <p:cNvPr id="38" name="Rectangle 2">
              <a:extLst>
                <a:ext uri="{FF2B5EF4-FFF2-40B4-BE49-F238E27FC236}">
                  <a16:creationId xmlns:a16="http://schemas.microsoft.com/office/drawing/2014/main" id="{2D016FE4-30E4-4053-B428-DEBE472F014B}"/>
                </a:ext>
              </a:extLst>
            </p:cNvPr>
            <p:cNvSpPr>
              <a:spLocks noChangeArrowheads="1"/>
            </p:cNvSpPr>
            <p:nvPr/>
          </p:nvSpPr>
          <p:spPr bwMode="auto">
            <a:xfrm>
              <a:off x="4951413" y="4794250"/>
              <a:ext cx="260350" cy="457200"/>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400">
                  <a:solidFill>
                    <a:srgbClr val="EEECE1"/>
                  </a:solidFill>
                  <a:ea typeface="新細明體" pitchFamily="18" charset="-120"/>
                </a:rPr>
                <a:t>.</a:t>
              </a:r>
            </a:p>
          </p:txBody>
        </p:sp>
        <p:sp>
          <p:nvSpPr>
            <p:cNvPr id="39" name="Rectangle 3">
              <a:extLst>
                <a:ext uri="{FF2B5EF4-FFF2-40B4-BE49-F238E27FC236}">
                  <a16:creationId xmlns:a16="http://schemas.microsoft.com/office/drawing/2014/main" id="{FD1ED6EA-550E-43FD-AEF3-A87A6AFCECED}"/>
                </a:ext>
              </a:extLst>
            </p:cNvPr>
            <p:cNvSpPr>
              <a:spLocks noChangeArrowheads="1"/>
            </p:cNvSpPr>
            <p:nvPr/>
          </p:nvSpPr>
          <p:spPr bwMode="auto">
            <a:xfrm>
              <a:off x="4800600" y="236855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00000</a:t>
              </a:r>
            </a:p>
          </p:txBody>
        </p:sp>
        <p:sp>
          <p:nvSpPr>
            <p:cNvPr id="40" name="Rectangle 4">
              <a:extLst>
                <a:ext uri="{FF2B5EF4-FFF2-40B4-BE49-F238E27FC236}">
                  <a16:creationId xmlns:a16="http://schemas.microsoft.com/office/drawing/2014/main" id="{E939BF05-10E4-428C-B40F-15CCE58DB5AE}"/>
                </a:ext>
              </a:extLst>
            </p:cNvPr>
            <p:cNvSpPr>
              <a:spLocks noChangeArrowheads="1"/>
            </p:cNvSpPr>
            <p:nvPr/>
          </p:nvSpPr>
          <p:spPr bwMode="auto">
            <a:xfrm>
              <a:off x="4800600" y="274955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00001</a:t>
              </a:r>
            </a:p>
          </p:txBody>
        </p:sp>
        <p:sp>
          <p:nvSpPr>
            <p:cNvPr id="41" name="Rectangle 5">
              <a:extLst>
                <a:ext uri="{FF2B5EF4-FFF2-40B4-BE49-F238E27FC236}">
                  <a16:creationId xmlns:a16="http://schemas.microsoft.com/office/drawing/2014/main" id="{7B2466F8-69E1-4F8C-9525-56C0D30502F3}"/>
                </a:ext>
              </a:extLst>
            </p:cNvPr>
            <p:cNvSpPr>
              <a:spLocks noChangeArrowheads="1"/>
            </p:cNvSpPr>
            <p:nvPr/>
          </p:nvSpPr>
          <p:spPr bwMode="auto">
            <a:xfrm>
              <a:off x="4800600" y="313055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00002</a:t>
              </a:r>
            </a:p>
          </p:txBody>
        </p:sp>
        <p:sp>
          <p:nvSpPr>
            <p:cNvPr id="42" name="Rectangle 6">
              <a:extLst>
                <a:ext uri="{FF2B5EF4-FFF2-40B4-BE49-F238E27FC236}">
                  <a16:creationId xmlns:a16="http://schemas.microsoft.com/office/drawing/2014/main" id="{0BA06817-C66C-4759-96E2-8CBDFDA08EF4}"/>
                </a:ext>
              </a:extLst>
            </p:cNvPr>
            <p:cNvSpPr>
              <a:spLocks noChangeArrowheads="1"/>
            </p:cNvSpPr>
            <p:nvPr/>
          </p:nvSpPr>
          <p:spPr bwMode="auto">
            <a:xfrm>
              <a:off x="4800600" y="351155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00003</a:t>
              </a:r>
            </a:p>
          </p:txBody>
        </p:sp>
        <p:sp>
          <p:nvSpPr>
            <p:cNvPr id="43" name="Rectangle 7">
              <a:extLst>
                <a:ext uri="{FF2B5EF4-FFF2-40B4-BE49-F238E27FC236}">
                  <a16:creationId xmlns:a16="http://schemas.microsoft.com/office/drawing/2014/main" id="{81D06CB4-2B14-4FB2-A5C0-8F7E1BF15CBA}"/>
                </a:ext>
              </a:extLst>
            </p:cNvPr>
            <p:cNvSpPr>
              <a:spLocks noChangeArrowheads="1"/>
            </p:cNvSpPr>
            <p:nvPr/>
          </p:nvSpPr>
          <p:spPr bwMode="auto">
            <a:xfrm>
              <a:off x="4800600" y="389255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00004</a:t>
              </a:r>
            </a:p>
          </p:txBody>
        </p:sp>
        <p:sp>
          <p:nvSpPr>
            <p:cNvPr id="44" name="Rectangle 8">
              <a:extLst>
                <a:ext uri="{FF2B5EF4-FFF2-40B4-BE49-F238E27FC236}">
                  <a16:creationId xmlns:a16="http://schemas.microsoft.com/office/drawing/2014/main" id="{7A1FED53-D757-4FE9-83CB-A28E2B8F9265}"/>
                </a:ext>
              </a:extLst>
            </p:cNvPr>
            <p:cNvSpPr>
              <a:spLocks noChangeArrowheads="1"/>
            </p:cNvSpPr>
            <p:nvPr/>
          </p:nvSpPr>
          <p:spPr bwMode="auto">
            <a:xfrm>
              <a:off x="4800600" y="427355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00005</a:t>
              </a:r>
            </a:p>
          </p:txBody>
        </p:sp>
        <p:sp>
          <p:nvSpPr>
            <p:cNvPr id="45" name="Rectangle 9">
              <a:extLst>
                <a:ext uri="{FF2B5EF4-FFF2-40B4-BE49-F238E27FC236}">
                  <a16:creationId xmlns:a16="http://schemas.microsoft.com/office/drawing/2014/main" id="{092BDC3B-CA9B-4C5F-AD38-756EBD193CAC}"/>
                </a:ext>
              </a:extLst>
            </p:cNvPr>
            <p:cNvSpPr>
              <a:spLocks noChangeArrowheads="1"/>
            </p:cNvSpPr>
            <p:nvPr/>
          </p:nvSpPr>
          <p:spPr bwMode="auto">
            <a:xfrm>
              <a:off x="3411538" y="2368550"/>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6" name="Rectangle 10">
              <a:extLst>
                <a:ext uri="{FF2B5EF4-FFF2-40B4-BE49-F238E27FC236}">
                  <a16:creationId xmlns:a16="http://schemas.microsoft.com/office/drawing/2014/main" id="{AE3F6474-96AF-4853-9DB5-A410A417C6ED}"/>
                </a:ext>
              </a:extLst>
            </p:cNvPr>
            <p:cNvSpPr>
              <a:spLocks noChangeArrowheads="1"/>
            </p:cNvSpPr>
            <p:nvPr/>
          </p:nvSpPr>
          <p:spPr bwMode="auto">
            <a:xfrm>
              <a:off x="3411538" y="2749550"/>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prstClr val="black"/>
                  </a:solidFill>
                  <a:effectLst/>
                  <a:uLnTx/>
                  <a:uFillTx/>
                  <a:latin typeface="Arial Narrow" pitchFamily="34" charset="0"/>
                  <a:ea typeface="新細明體" pitchFamily="18" charset="-120"/>
                </a:rPr>
                <a:t>MOV AX, [00009]</a:t>
              </a:r>
            </a:p>
          </p:txBody>
        </p:sp>
        <p:sp>
          <p:nvSpPr>
            <p:cNvPr id="47" name="Rectangle 11">
              <a:extLst>
                <a:ext uri="{FF2B5EF4-FFF2-40B4-BE49-F238E27FC236}">
                  <a16:creationId xmlns:a16="http://schemas.microsoft.com/office/drawing/2014/main" id="{0EEAC18A-9C1D-4FFD-A3A1-7AA9B6932FBC}"/>
                </a:ext>
              </a:extLst>
            </p:cNvPr>
            <p:cNvSpPr>
              <a:spLocks noChangeArrowheads="1"/>
            </p:cNvSpPr>
            <p:nvPr/>
          </p:nvSpPr>
          <p:spPr bwMode="auto">
            <a:xfrm>
              <a:off x="3411538" y="3130550"/>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400" b="0" i="0" u="none" strike="noStrike" kern="0" cap="none" spc="0" normalizeH="0" baseline="0" noProof="0" dirty="0">
                  <a:ln>
                    <a:noFill/>
                  </a:ln>
                  <a:solidFill>
                    <a:prstClr val="black"/>
                  </a:solidFill>
                  <a:effectLst/>
                  <a:uLnTx/>
                  <a:uFillTx/>
                  <a:latin typeface="Arial Narrow" pitchFamily="34" charset="0"/>
                  <a:ea typeface="新細明體" pitchFamily="18" charset="-120"/>
                </a:rPr>
                <a:t>INC AX</a:t>
              </a:r>
            </a:p>
          </p:txBody>
        </p:sp>
        <p:sp>
          <p:nvSpPr>
            <p:cNvPr id="48" name="Rectangle 12">
              <a:extLst>
                <a:ext uri="{FF2B5EF4-FFF2-40B4-BE49-F238E27FC236}">
                  <a16:creationId xmlns:a16="http://schemas.microsoft.com/office/drawing/2014/main" id="{A9DE92BD-99EF-43A7-A761-1392309A8F20}"/>
                </a:ext>
              </a:extLst>
            </p:cNvPr>
            <p:cNvSpPr>
              <a:spLocks noChangeArrowheads="1"/>
            </p:cNvSpPr>
            <p:nvPr/>
          </p:nvSpPr>
          <p:spPr bwMode="auto">
            <a:xfrm>
              <a:off x="3411538" y="3892550"/>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prstClr val="black"/>
                  </a:solidFill>
                  <a:effectLst/>
                  <a:uLnTx/>
                  <a:uFillTx/>
                  <a:latin typeface="Arial Narrow" pitchFamily="34" charset="0"/>
                  <a:ea typeface="新細明體" pitchFamily="18" charset="-120"/>
                </a:rPr>
                <a:t>GOTO 00001</a:t>
              </a:r>
              <a:endPar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9" name="Rectangle 13">
              <a:extLst>
                <a:ext uri="{FF2B5EF4-FFF2-40B4-BE49-F238E27FC236}">
                  <a16:creationId xmlns:a16="http://schemas.microsoft.com/office/drawing/2014/main" id="{745874CE-F9FD-49D8-89A6-2332D38C8AA6}"/>
                </a:ext>
              </a:extLst>
            </p:cNvPr>
            <p:cNvSpPr>
              <a:spLocks noChangeArrowheads="1"/>
            </p:cNvSpPr>
            <p:nvPr/>
          </p:nvSpPr>
          <p:spPr bwMode="auto">
            <a:xfrm>
              <a:off x="3411538" y="4273550"/>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50" name="Rectangle 14">
              <a:extLst>
                <a:ext uri="{FF2B5EF4-FFF2-40B4-BE49-F238E27FC236}">
                  <a16:creationId xmlns:a16="http://schemas.microsoft.com/office/drawing/2014/main" id="{8487C269-E0B6-4400-ABC1-7C0817751A61}"/>
                </a:ext>
              </a:extLst>
            </p:cNvPr>
            <p:cNvSpPr>
              <a:spLocks noChangeArrowheads="1"/>
            </p:cNvSpPr>
            <p:nvPr/>
          </p:nvSpPr>
          <p:spPr bwMode="auto">
            <a:xfrm>
              <a:off x="3411538" y="5343525"/>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0</a:t>
              </a:r>
            </a:p>
          </p:txBody>
        </p:sp>
        <p:sp>
          <p:nvSpPr>
            <p:cNvPr id="51" name="Line 15">
              <a:extLst>
                <a:ext uri="{FF2B5EF4-FFF2-40B4-BE49-F238E27FC236}">
                  <a16:creationId xmlns:a16="http://schemas.microsoft.com/office/drawing/2014/main" id="{93DE9722-8436-40F5-92D4-0B183A3C4367}"/>
                </a:ext>
              </a:extLst>
            </p:cNvPr>
            <p:cNvSpPr>
              <a:spLocks noChangeShapeType="1"/>
            </p:cNvSpPr>
            <p:nvPr/>
          </p:nvSpPr>
          <p:spPr bwMode="auto">
            <a:xfrm>
              <a:off x="4800600" y="4676775"/>
              <a:ext cx="1588" cy="609600"/>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52" name="Line 16">
              <a:extLst>
                <a:ext uri="{FF2B5EF4-FFF2-40B4-BE49-F238E27FC236}">
                  <a16:creationId xmlns:a16="http://schemas.microsoft.com/office/drawing/2014/main" id="{C1DC654E-E1DB-4EE8-B23B-998C786DBB02}"/>
                </a:ext>
              </a:extLst>
            </p:cNvPr>
            <p:cNvSpPr>
              <a:spLocks noChangeShapeType="1"/>
            </p:cNvSpPr>
            <p:nvPr/>
          </p:nvSpPr>
          <p:spPr bwMode="auto">
            <a:xfrm>
              <a:off x="3411538" y="4648200"/>
              <a:ext cx="1587" cy="609600"/>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53" name="Rectangle 17">
              <a:extLst>
                <a:ext uri="{FF2B5EF4-FFF2-40B4-BE49-F238E27FC236}">
                  <a16:creationId xmlns:a16="http://schemas.microsoft.com/office/drawing/2014/main" id="{456C5A4E-A150-4CFC-B0FD-4AACD0C30909}"/>
                </a:ext>
              </a:extLst>
            </p:cNvPr>
            <p:cNvSpPr>
              <a:spLocks noChangeArrowheads="1"/>
            </p:cNvSpPr>
            <p:nvPr/>
          </p:nvSpPr>
          <p:spPr bwMode="auto">
            <a:xfrm>
              <a:off x="3505200" y="1911350"/>
              <a:ext cx="1219200" cy="4572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endParaRPr kumimoji="1" lang="en-US" altLang="zh-TW" sz="1200">
                <a:solidFill>
                  <a:prstClr val="black"/>
                </a:solidFill>
                <a:ea typeface="新細明體" pitchFamily="18" charset="-120"/>
              </a:endParaRPr>
            </a:p>
          </p:txBody>
        </p:sp>
        <p:sp>
          <p:nvSpPr>
            <p:cNvPr id="54" name="Rectangle 18">
              <a:extLst>
                <a:ext uri="{FF2B5EF4-FFF2-40B4-BE49-F238E27FC236}">
                  <a16:creationId xmlns:a16="http://schemas.microsoft.com/office/drawing/2014/main" id="{CCD4E2E1-D214-4390-8E45-8B56D5A10267}"/>
                </a:ext>
              </a:extLst>
            </p:cNvPr>
            <p:cNvSpPr>
              <a:spLocks noChangeArrowheads="1"/>
            </p:cNvSpPr>
            <p:nvPr/>
          </p:nvSpPr>
          <p:spPr bwMode="auto">
            <a:xfrm>
              <a:off x="882650" y="2425700"/>
              <a:ext cx="2089150" cy="2003425"/>
            </a:xfrm>
            <a:prstGeom prst="rect">
              <a:avLst/>
            </a:prstGeom>
            <a:solidFill>
              <a:srgbClr val="1F497D">
                <a:lumMod val="20000"/>
                <a:lumOff val="80000"/>
              </a:srgbClr>
            </a:solidFill>
            <a:ln w="25400">
              <a:solidFill>
                <a:sysClr val="windowText" lastClr="000000"/>
              </a:solidFill>
              <a:miter lim="800000"/>
              <a:headEnd/>
              <a:tailEnd/>
            </a:ln>
            <a:effectLst>
              <a:outerShdw dist="107763" dir="2700000" algn="ctr" rotWithShape="0">
                <a:srgbClr val="EEECE1"/>
              </a:outerShdw>
            </a:effec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5" name="Rectangle 19">
              <a:extLst>
                <a:ext uri="{FF2B5EF4-FFF2-40B4-BE49-F238E27FC236}">
                  <a16:creationId xmlns:a16="http://schemas.microsoft.com/office/drawing/2014/main" id="{3772B760-E5C1-4D65-A210-54DA1D684D4C}"/>
                </a:ext>
              </a:extLst>
            </p:cNvPr>
            <p:cNvSpPr>
              <a:spLocks noChangeArrowheads="1"/>
            </p:cNvSpPr>
            <p:nvPr/>
          </p:nvSpPr>
          <p:spPr bwMode="auto">
            <a:xfrm>
              <a:off x="885825" y="2571750"/>
              <a:ext cx="611188" cy="279400"/>
            </a:xfrm>
            <a:prstGeom prst="rect">
              <a:avLst/>
            </a:prstGeom>
            <a:noFill/>
            <a:ln w="12700">
              <a:noFill/>
              <a:miter lim="800000"/>
              <a:headEnd/>
              <a:tailEnd/>
            </a:ln>
          </p:spPr>
          <p:txBody>
            <a:bodyPr wrap="none" lIns="92075" tIns="46038" rIns="92075" bIns="46038"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PC</a:t>
              </a:r>
            </a:p>
          </p:txBody>
        </p:sp>
        <p:sp>
          <p:nvSpPr>
            <p:cNvPr id="56" name="Rectangle 20">
              <a:extLst>
                <a:ext uri="{FF2B5EF4-FFF2-40B4-BE49-F238E27FC236}">
                  <a16:creationId xmlns:a16="http://schemas.microsoft.com/office/drawing/2014/main" id="{CB750D02-C3FA-4119-9D48-7E4CC46C5C27}"/>
                </a:ext>
              </a:extLst>
            </p:cNvPr>
            <p:cNvSpPr>
              <a:spLocks noChangeArrowheads="1"/>
            </p:cNvSpPr>
            <p:nvPr/>
          </p:nvSpPr>
          <p:spPr bwMode="auto">
            <a:xfrm>
              <a:off x="885825" y="3030538"/>
              <a:ext cx="611188" cy="279400"/>
            </a:xfrm>
            <a:prstGeom prst="rect">
              <a:avLst/>
            </a:prstGeom>
            <a:noFill/>
            <a:ln w="12700" cap="rnd">
              <a:noFill/>
              <a:prstDash val="sysDot"/>
              <a:miter lim="800000"/>
              <a:headEnd/>
              <a:tailEnd/>
            </a:ln>
          </p:spPr>
          <p:txBody>
            <a:bodyPr wrap="none" lIns="92075" tIns="46038" rIns="92075" bIns="46038"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IR</a:t>
              </a:r>
            </a:p>
          </p:txBody>
        </p:sp>
        <p:sp>
          <p:nvSpPr>
            <p:cNvPr id="57" name="Rectangle 21">
              <a:extLst>
                <a:ext uri="{FF2B5EF4-FFF2-40B4-BE49-F238E27FC236}">
                  <a16:creationId xmlns:a16="http://schemas.microsoft.com/office/drawing/2014/main" id="{65772FC8-38D5-4184-B7F6-06D388E38C4E}"/>
                </a:ext>
              </a:extLst>
            </p:cNvPr>
            <p:cNvSpPr>
              <a:spLocks noChangeArrowheads="1"/>
            </p:cNvSpPr>
            <p:nvPr/>
          </p:nvSpPr>
          <p:spPr bwMode="auto">
            <a:xfrm>
              <a:off x="1281113" y="2060575"/>
              <a:ext cx="928687" cy="298450"/>
            </a:xfrm>
            <a:prstGeom prst="rect">
              <a:avLst/>
            </a:prstGeom>
            <a:noFill/>
            <a:ln w="12700">
              <a:noFill/>
              <a:miter lim="800000"/>
              <a:headEnd/>
              <a:tailEnd/>
            </a:ln>
          </p:spPr>
          <p:txBody>
            <a:bodyPr wrap="none" lIns="92075" tIns="46038" rIns="92075" bIns="46038"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CPU</a:t>
              </a:r>
            </a:p>
          </p:txBody>
        </p:sp>
        <p:sp>
          <p:nvSpPr>
            <p:cNvPr id="58" name="Line 22">
              <a:extLst>
                <a:ext uri="{FF2B5EF4-FFF2-40B4-BE49-F238E27FC236}">
                  <a16:creationId xmlns:a16="http://schemas.microsoft.com/office/drawing/2014/main" id="{69AF9BF6-8010-421E-90AE-375F65611BE2}"/>
                </a:ext>
              </a:extLst>
            </p:cNvPr>
            <p:cNvSpPr>
              <a:spLocks noChangeShapeType="1"/>
            </p:cNvSpPr>
            <p:nvPr/>
          </p:nvSpPr>
          <p:spPr bwMode="auto">
            <a:xfrm flipH="1" flipV="1">
              <a:off x="4114798" y="5791197"/>
              <a:ext cx="1" cy="457202"/>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59" name="Line 23">
              <a:extLst>
                <a:ext uri="{FF2B5EF4-FFF2-40B4-BE49-F238E27FC236}">
                  <a16:creationId xmlns:a16="http://schemas.microsoft.com/office/drawing/2014/main" id="{320E81FC-A385-4CA1-BE41-A28F113B8A7E}"/>
                </a:ext>
              </a:extLst>
            </p:cNvPr>
            <p:cNvSpPr>
              <a:spLocks noChangeShapeType="1"/>
            </p:cNvSpPr>
            <p:nvPr/>
          </p:nvSpPr>
          <p:spPr bwMode="auto">
            <a:xfrm flipV="1">
              <a:off x="1981200" y="4495798"/>
              <a:ext cx="0" cy="1752601"/>
            </a:xfrm>
            <a:prstGeom prst="line">
              <a:avLst/>
            </a:prstGeom>
            <a:noFill/>
            <a:ln w="57150" cap="sq">
              <a:solidFill>
                <a:sysClr val="windowText" lastClr="000000"/>
              </a:solidFill>
              <a:round/>
              <a:headEnd type="oval" w="sm" len="sm"/>
              <a:tailEnd type="oval"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60" name="Rectangle 24">
              <a:extLst>
                <a:ext uri="{FF2B5EF4-FFF2-40B4-BE49-F238E27FC236}">
                  <a16:creationId xmlns:a16="http://schemas.microsoft.com/office/drawing/2014/main" id="{54B317FA-22C8-4EA2-8AC6-F30A8AE9E671}"/>
                </a:ext>
              </a:extLst>
            </p:cNvPr>
            <p:cNvSpPr>
              <a:spLocks noChangeArrowheads="1"/>
            </p:cNvSpPr>
            <p:nvPr/>
          </p:nvSpPr>
          <p:spPr bwMode="auto">
            <a:xfrm>
              <a:off x="1473200" y="3048000"/>
              <a:ext cx="1193800" cy="293688"/>
            </a:xfrm>
            <a:prstGeom prst="rect">
              <a:avLst/>
            </a:prstGeom>
            <a:solidFill>
              <a:srgbClr val="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100" b="0" i="0" u="none" strike="noStrike" kern="0" cap="none" spc="0" normalizeH="0" baseline="0" noProof="0">
                  <a:ln>
                    <a:noFill/>
                  </a:ln>
                  <a:solidFill>
                    <a:prstClr val="black"/>
                  </a:solidFill>
                  <a:effectLst/>
                  <a:uLnTx/>
                  <a:uFillTx/>
                  <a:latin typeface="Arial" charset="0"/>
                  <a:ea typeface="新細明體" pitchFamily="18" charset="-120"/>
                </a:rPr>
                <a:t>MOV AX, [00009]</a:t>
              </a:r>
            </a:p>
          </p:txBody>
        </p:sp>
        <p:sp>
          <p:nvSpPr>
            <p:cNvPr id="61" name="Rectangle 25">
              <a:extLst>
                <a:ext uri="{FF2B5EF4-FFF2-40B4-BE49-F238E27FC236}">
                  <a16:creationId xmlns:a16="http://schemas.microsoft.com/office/drawing/2014/main" id="{F9D65CE4-C57A-4020-9F9B-CDF854AD99B6}"/>
                </a:ext>
              </a:extLst>
            </p:cNvPr>
            <p:cNvSpPr>
              <a:spLocks noChangeArrowheads="1"/>
            </p:cNvSpPr>
            <p:nvPr/>
          </p:nvSpPr>
          <p:spPr bwMode="auto">
            <a:xfrm>
              <a:off x="1468438" y="2584450"/>
              <a:ext cx="1198562" cy="298450"/>
            </a:xfrm>
            <a:prstGeom prst="rect">
              <a:avLst/>
            </a:prstGeom>
            <a:solidFill>
              <a:srgbClr val="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62" name="Rectangle 26">
              <a:extLst>
                <a:ext uri="{FF2B5EF4-FFF2-40B4-BE49-F238E27FC236}">
                  <a16:creationId xmlns:a16="http://schemas.microsoft.com/office/drawing/2014/main" id="{B1E2F582-2BF4-45D6-BD6D-6EFF253389F6}"/>
                </a:ext>
              </a:extLst>
            </p:cNvPr>
            <p:cNvSpPr>
              <a:spLocks noChangeArrowheads="1"/>
            </p:cNvSpPr>
            <p:nvPr/>
          </p:nvSpPr>
          <p:spPr bwMode="auto">
            <a:xfrm>
              <a:off x="3411538" y="3517900"/>
              <a:ext cx="1389062"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prstClr val="black"/>
                  </a:solidFill>
                  <a:effectLst/>
                  <a:uLnTx/>
                  <a:uFillTx/>
                  <a:latin typeface="Arial Narrow" pitchFamily="34" charset="0"/>
                  <a:ea typeface="新細明體" pitchFamily="18" charset="-120"/>
                </a:rPr>
                <a:t>MOV [00009], AX</a:t>
              </a:r>
              <a:endPar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3" name="Line 27">
              <a:extLst>
                <a:ext uri="{FF2B5EF4-FFF2-40B4-BE49-F238E27FC236}">
                  <a16:creationId xmlns:a16="http://schemas.microsoft.com/office/drawing/2014/main" id="{EF96D06F-57B8-423B-86BB-218F198E0AF1}"/>
                </a:ext>
              </a:extLst>
            </p:cNvPr>
            <p:cNvSpPr>
              <a:spLocks noChangeShapeType="1"/>
            </p:cNvSpPr>
            <p:nvPr/>
          </p:nvSpPr>
          <p:spPr bwMode="auto">
            <a:xfrm>
              <a:off x="1763713" y="6248400"/>
              <a:ext cx="5875337" cy="0"/>
            </a:xfrm>
            <a:prstGeom prst="line">
              <a:avLst/>
            </a:prstGeom>
            <a:noFill/>
            <a:ln w="57150" cap="sq">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65" name="Rectangle 30">
              <a:extLst>
                <a:ext uri="{FF2B5EF4-FFF2-40B4-BE49-F238E27FC236}">
                  <a16:creationId xmlns:a16="http://schemas.microsoft.com/office/drawing/2014/main" id="{89B91573-0CB4-430A-8C34-D3F18BAB0003}"/>
                </a:ext>
              </a:extLst>
            </p:cNvPr>
            <p:cNvSpPr>
              <a:spLocks noChangeArrowheads="1"/>
            </p:cNvSpPr>
            <p:nvPr/>
          </p:nvSpPr>
          <p:spPr bwMode="auto">
            <a:xfrm>
              <a:off x="914400" y="3505200"/>
              <a:ext cx="611188" cy="279400"/>
            </a:xfrm>
            <a:prstGeom prst="rect">
              <a:avLst/>
            </a:prstGeom>
            <a:noFill/>
            <a:ln w="12700" cap="rnd">
              <a:noFill/>
              <a:prstDash val="sysDot"/>
              <a:miter lim="800000"/>
              <a:headEnd/>
              <a:tailEnd/>
            </a:ln>
          </p:spPr>
          <p:txBody>
            <a:bodyPr wrap="none" lIns="92075" tIns="46038" rIns="92075" bIns="46038"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AX</a:t>
              </a:r>
            </a:p>
          </p:txBody>
        </p:sp>
        <p:sp>
          <p:nvSpPr>
            <p:cNvPr id="66" name="Rectangle 31">
              <a:extLst>
                <a:ext uri="{FF2B5EF4-FFF2-40B4-BE49-F238E27FC236}">
                  <a16:creationId xmlns:a16="http://schemas.microsoft.com/office/drawing/2014/main" id="{4F2433AE-B6EC-432B-8AD1-D920CA5D9546}"/>
                </a:ext>
              </a:extLst>
            </p:cNvPr>
            <p:cNvSpPr>
              <a:spLocks noChangeArrowheads="1"/>
            </p:cNvSpPr>
            <p:nvPr/>
          </p:nvSpPr>
          <p:spPr bwMode="auto">
            <a:xfrm>
              <a:off x="1476375" y="3505200"/>
              <a:ext cx="1190625" cy="298450"/>
            </a:xfrm>
            <a:prstGeom prst="rect">
              <a:avLst/>
            </a:prstGeom>
            <a:solidFill>
              <a:srgbClr val="FFFFFF"/>
            </a:solidFill>
            <a:ln w="12700">
              <a:solidFill>
                <a:sysClr val="windowText" lastClr="000000"/>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68" name="Rectangle 33">
              <a:extLst>
                <a:ext uri="{FF2B5EF4-FFF2-40B4-BE49-F238E27FC236}">
                  <a16:creationId xmlns:a16="http://schemas.microsoft.com/office/drawing/2014/main" id="{BA30DCAA-1097-4C3B-9690-9D0B0FF03AD6}"/>
                </a:ext>
              </a:extLst>
            </p:cNvPr>
            <p:cNvSpPr>
              <a:spLocks noChangeArrowheads="1"/>
            </p:cNvSpPr>
            <p:nvPr/>
          </p:nvSpPr>
          <p:spPr bwMode="auto">
            <a:xfrm>
              <a:off x="4800600" y="5334000"/>
              <a:ext cx="838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i="1">
                  <a:solidFill>
                    <a:prstClr val="black"/>
                  </a:solidFill>
                  <a:latin typeface="Arial" charset="0"/>
                  <a:ea typeface="新細明體" pitchFamily="18" charset="-120"/>
                </a:rPr>
                <a:t>00009</a:t>
              </a:r>
            </a:p>
          </p:txBody>
        </p:sp>
        <p:sp>
          <p:nvSpPr>
            <p:cNvPr id="69" name="Line 34">
              <a:extLst>
                <a:ext uri="{FF2B5EF4-FFF2-40B4-BE49-F238E27FC236}">
                  <a16:creationId xmlns:a16="http://schemas.microsoft.com/office/drawing/2014/main" id="{8AB90113-5F74-4A36-83F5-63D22103C4D5}"/>
                </a:ext>
              </a:extLst>
            </p:cNvPr>
            <p:cNvSpPr>
              <a:spLocks noChangeShapeType="1"/>
            </p:cNvSpPr>
            <p:nvPr/>
          </p:nvSpPr>
          <p:spPr bwMode="auto">
            <a:xfrm flipH="1">
              <a:off x="2743200" y="2971800"/>
              <a:ext cx="685800" cy="228600"/>
            </a:xfrm>
            <a:prstGeom prst="line">
              <a:avLst/>
            </a:prstGeom>
            <a:noFill/>
            <a:ln w="9525">
              <a:solidFill>
                <a:sysClr val="windowText" lastClr="000000"/>
              </a:solidFill>
              <a:round/>
              <a:headEnd/>
              <a:tailEnd type="triangle" w="med" len="me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sp>
          <p:nvSpPr>
            <p:cNvPr id="70" name="Line 36">
              <a:extLst>
                <a:ext uri="{FF2B5EF4-FFF2-40B4-BE49-F238E27FC236}">
                  <a16:creationId xmlns:a16="http://schemas.microsoft.com/office/drawing/2014/main" id="{591688A0-0F62-40F9-8D4B-E849A137001F}"/>
                </a:ext>
              </a:extLst>
            </p:cNvPr>
            <p:cNvSpPr>
              <a:spLocks noChangeShapeType="1"/>
            </p:cNvSpPr>
            <p:nvPr/>
          </p:nvSpPr>
          <p:spPr bwMode="auto">
            <a:xfrm flipH="1" flipV="1">
              <a:off x="2667000" y="3810000"/>
              <a:ext cx="762000" cy="1752600"/>
            </a:xfrm>
            <a:prstGeom prst="line">
              <a:avLst/>
            </a:prstGeom>
            <a:noFill/>
            <a:ln w="9525">
              <a:solidFill>
                <a:sysClr val="windowText" lastClr="000000"/>
              </a:solidFill>
              <a:round/>
              <a:headEnd/>
              <a:tailEnd type="triangle" w="med" len="me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a:ln>
                  <a:noFill/>
                </a:ln>
                <a:solidFill>
                  <a:prstClr val="black"/>
                </a:solidFill>
                <a:effectLst/>
                <a:uLnTx/>
                <a:uFillTx/>
                <a:latin typeface="Tahoma" pitchFamily="34" charset="0"/>
              </a:endParaRPr>
            </a:p>
          </p:txBody>
        </p:sp>
      </p:grpSp>
    </p:spTree>
    <p:extLst>
      <p:ext uri="{BB962C8B-B14F-4D97-AF65-F5344CB8AC3E}">
        <p14:creationId xmlns:p14="http://schemas.microsoft.com/office/powerpoint/2010/main" val="165473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0439A-B430-4119-A4D7-71C43EE0A552}"/>
              </a:ext>
            </a:extLst>
          </p:cNvPr>
          <p:cNvSpPr>
            <a:spLocks noGrp="1"/>
          </p:cNvSpPr>
          <p:nvPr>
            <p:ph idx="1"/>
          </p:nvPr>
        </p:nvSpPr>
        <p:spPr>
          <a:xfrm>
            <a:off x="370613" y="1274325"/>
            <a:ext cx="10700125" cy="2383275"/>
          </a:xfrm>
        </p:spPr>
        <p:txBody>
          <a:bodyPr/>
          <a:lstStyle/>
          <a:p>
            <a:r>
              <a:rPr lang="en-US" dirty="0"/>
              <a:t>Interrupt the normal sequencing of the processor</a:t>
            </a:r>
          </a:p>
          <a:p>
            <a:r>
              <a:rPr lang="en-US" dirty="0"/>
              <a:t>Provided to improve processor utilization</a:t>
            </a:r>
          </a:p>
          <a:p>
            <a:pPr lvl="1"/>
            <a:r>
              <a:rPr lang="en-US" dirty="0"/>
              <a:t>most I/O devices are slower than the processor</a:t>
            </a:r>
          </a:p>
          <a:p>
            <a:pPr lvl="1"/>
            <a:r>
              <a:rPr lang="en-US" dirty="0"/>
              <a:t>processor must pause to wait for device</a:t>
            </a:r>
          </a:p>
          <a:p>
            <a:pPr lvl="1"/>
            <a:r>
              <a:rPr lang="en-US" dirty="0"/>
              <a:t>wasteful use of the processor</a:t>
            </a:r>
          </a:p>
          <a:p>
            <a:endParaRPr lang="en-US" dirty="0"/>
          </a:p>
        </p:txBody>
      </p:sp>
      <p:sp>
        <p:nvSpPr>
          <p:cNvPr id="3" name="Title 2">
            <a:extLst>
              <a:ext uri="{FF2B5EF4-FFF2-40B4-BE49-F238E27FC236}">
                <a16:creationId xmlns:a16="http://schemas.microsoft.com/office/drawing/2014/main" id="{052CE07A-D1AC-4F48-AF7B-994495B20706}"/>
              </a:ext>
            </a:extLst>
          </p:cNvPr>
          <p:cNvSpPr>
            <a:spLocks noGrp="1"/>
          </p:cNvSpPr>
          <p:nvPr>
            <p:ph type="title"/>
          </p:nvPr>
        </p:nvSpPr>
        <p:spPr/>
        <p:txBody>
          <a:bodyPr/>
          <a:lstStyle/>
          <a:p>
            <a:r>
              <a:rPr lang="en-US" dirty="0"/>
              <a:t>Interrupts</a:t>
            </a:r>
          </a:p>
        </p:txBody>
      </p:sp>
      <p:sp>
        <p:nvSpPr>
          <p:cNvPr id="4" name="Slide Number Placeholder 3">
            <a:extLst>
              <a:ext uri="{FF2B5EF4-FFF2-40B4-BE49-F238E27FC236}">
                <a16:creationId xmlns:a16="http://schemas.microsoft.com/office/drawing/2014/main" id="{D461AA71-8176-4F31-B01C-A71FF655A1BF}"/>
              </a:ext>
            </a:extLst>
          </p:cNvPr>
          <p:cNvSpPr>
            <a:spLocks noGrp="1"/>
          </p:cNvSpPr>
          <p:nvPr>
            <p:ph type="sldNum" sz="quarter" idx="15"/>
          </p:nvPr>
        </p:nvSpPr>
        <p:spPr/>
        <p:txBody>
          <a:bodyPr/>
          <a:lstStyle/>
          <a:p>
            <a:fld id="{19B51A1E-902D-48AF-9020-955120F399B6}" type="slidenum">
              <a:rPr lang="en-US" smtClean="0"/>
              <a:pPr/>
              <a:t>22</a:t>
            </a:fld>
            <a:endParaRPr lang="en-US" dirty="0"/>
          </a:p>
        </p:txBody>
      </p:sp>
      <p:pic>
        <p:nvPicPr>
          <p:cNvPr id="5" name="Picture 4">
            <a:extLst>
              <a:ext uri="{FF2B5EF4-FFF2-40B4-BE49-F238E27FC236}">
                <a16:creationId xmlns:a16="http://schemas.microsoft.com/office/drawing/2014/main" id="{21082938-7AC8-4601-9139-7CE73C82B2DC}"/>
              </a:ext>
            </a:extLst>
          </p:cNvPr>
          <p:cNvPicPr>
            <a:picLocks noChangeAspect="1"/>
          </p:cNvPicPr>
          <p:nvPr/>
        </p:nvPicPr>
        <p:blipFill>
          <a:blip r:embed="rId3"/>
          <a:stretch>
            <a:fillRect/>
          </a:stretch>
        </p:blipFill>
        <p:spPr>
          <a:xfrm>
            <a:off x="6628653" y="3657600"/>
            <a:ext cx="3558816" cy="2830500"/>
          </a:xfrm>
          <a:prstGeom prst="rect">
            <a:avLst/>
          </a:prstGeom>
        </p:spPr>
      </p:pic>
    </p:spTree>
    <p:extLst>
      <p:ext uri="{BB962C8B-B14F-4D97-AF65-F5344CB8AC3E}">
        <p14:creationId xmlns:p14="http://schemas.microsoft.com/office/powerpoint/2010/main" val="72667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5BD6171-8E02-4046-971F-5CBDFCEFD40A}"/>
              </a:ext>
            </a:extLst>
          </p:cNvPr>
          <p:cNvGraphicFramePr>
            <a:graphicFrameLocks noGrp="1"/>
          </p:cNvGraphicFramePr>
          <p:nvPr>
            <p:ph idx="1"/>
            <p:extLst>
              <p:ext uri="{D42A27DB-BD31-4B8C-83A1-F6EECF244321}">
                <p14:modId xmlns:p14="http://schemas.microsoft.com/office/powerpoint/2010/main" val="3477944929"/>
              </p:ext>
            </p:extLst>
          </p:nvPr>
        </p:nvGraphicFramePr>
        <p:xfrm>
          <a:off x="391238" y="1577788"/>
          <a:ext cx="9198000" cy="3815366"/>
        </p:xfrm>
        <a:graphic>
          <a:graphicData uri="http://schemas.openxmlformats.org/drawingml/2006/table">
            <a:tbl>
              <a:tblPr firstRow="1" bandRow="1">
                <a:tableStyleId>{5940675A-B579-460E-94D1-54222C63F5DA}</a:tableStyleId>
              </a:tblPr>
              <a:tblGrid>
                <a:gridCol w="2596514">
                  <a:extLst>
                    <a:ext uri="{9D8B030D-6E8A-4147-A177-3AD203B41FA5}">
                      <a16:colId xmlns:a16="http://schemas.microsoft.com/office/drawing/2014/main" val="3345005633"/>
                    </a:ext>
                  </a:extLst>
                </a:gridCol>
                <a:gridCol w="6601486">
                  <a:extLst>
                    <a:ext uri="{9D8B030D-6E8A-4147-A177-3AD203B41FA5}">
                      <a16:colId xmlns:a16="http://schemas.microsoft.com/office/drawing/2014/main" val="3433652005"/>
                    </a:ext>
                  </a:extLst>
                </a:gridCol>
              </a:tblGrid>
              <a:tr h="1340534">
                <a:tc>
                  <a:txBody>
                    <a:bodyPr/>
                    <a:lstStyle/>
                    <a:p>
                      <a:pPr algn="ctr"/>
                      <a:r>
                        <a:rPr lang="en-US" sz="2400" b="1" dirty="0"/>
                        <a:t>Program</a:t>
                      </a:r>
                    </a:p>
                  </a:txBody>
                  <a:tcPr anchor="ctr"/>
                </a:tc>
                <a:tc>
                  <a:txBody>
                    <a:bodyPr/>
                    <a:lstStyle/>
                    <a:p>
                      <a:r>
                        <a:rPr lang="en-US" sz="2000" dirty="0"/>
                        <a:t>Generated by </a:t>
                      </a:r>
                      <a:r>
                        <a:rPr lang="en-US" sz="2000" dirty="0">
                          <a:solidFill>
                            <a:srgbClr val="FF0000"/>
                          </a:solidFill>
                        </a:rPr>
                        <a:t>some condition </a:t>
                      </a:r>
                      <a:r>
                        <a:rPr lang="en-US" sz="2000" dirty="0"/>
                        <a:t>that occurs as a </a:t>
                      </a:r>
                      <a:r>
                        <a:rPr lang="en-US" sz="2000" dirty="0">
                          <a:solidFill>
                            <a:srgbClr val="FF0000"/>
                          </a:solidFill>
                        </a:rPr>
                        <a:t>result of an instruction execution</a:t>
                      </a:r>
                      <a:r>
                        <a:rPr lang="en-US" sz="2000" dirty="0"/>
                        <a:t>, such as arithmetic overflow, division by zero, attempt to execute an illegal machine instruction, and reference outside a user's allowed memory space.</a:t>
                      </a:r>
                    </a:p>
                  </a:txBody>
                  <a:tcPr>
                    <a:solidFill>
                      <a:schemeClr val="accent2">
                        <a:lumMod val="60000"/>
                        <a:lumOff val="40000"/>
                      </a:schemeClr>
                    </a:solidFill>
                  </a:tcPr>
                </a:tc>
                <a:extLst>
                  <a:ext uri="{0D108BD9-81ED-4DB2-BD59-A6C34878D82A}">
                    <a16:rowId xmlns:a16="http://schemas.microsoft.com/office/drawing/2014/main" val="686547446"/>
                  </a:ext>
                </a:extLst>
              </a:tr>
              <a:tr h="1031180">
                <a:tc>
                  <a:txBody>
                    <a:bodyPr/>
                    <a:lstStyle/>
                    <a:p>
                      <a:pPr algn="ctr"/>
                      <a:r>
                        <a:rPr lang="en-US" sz="2400" b="1" dirty="0"/>
                        <a:t>Timer</a:t>
                      </a:r>
                    </a:p>
                  </a:txBody>
                  <a:tcPr anchor="ctr"/>
                </a:tc>
                <a:tc>
                  <a:txBody>
                    <a:bodyPr/>
                    <a:lstStyle/>
                    <a:p>
                      <a:r>
                        <a:rPr lang="en-US" sz="2000" dirty="0"/>
                        <a:t>Generated by a </a:t>
                      </a:r>
                      <a:r>
                        <a:rPr lang="en-US" sz="2000" dirty="0">
                          <a:solidFill>
                            <a:srgbClr val="FF0000"/>
                          </a:solidFill>
                        </a:rPr>
                        <a:t>timer</a:t>
                      </a:r>
                      <a:r>
                        <a:rPr lang="en-US" sz="2000" dirty="0"/>
                        <a:t> within the processor. This allows the operating system to perform certain functions on a regular basis.</a:t>
                      </a:r>
                    </a:p>
                  </a:txBody>
                  <a:tcPr>
                    <a:solidFill>
                      <a:schemeClr val="accent2">
                        <a:lumMod val="60000"/>
                        <a:lumOff val="40000"/>
                      </a:schemeClr>
                    </a:solidFill>
                  </a:tcPr>
                </a:tc>
                <a:extLst>
                  <a:ext uri="{0D108BD9-81ED-4DB2-BD59-A6C34878D82A}">
                    <a16:rowId xmlns:a16="http://schemas.microsoft.com/office/drawing/2014/main" val="1442916113"/>
                  </a:ext>
                </a:extLst>
              </a:tr>
              <a:tr h="721826">
                <a:tc>
                  <a:txBody>
                    <a:bodyPr/>
                    <a:lstStyle/>
                    <a:p>
                      <a:pPr algn="ctr"/>
                      <a:r>
                        <a:rPr lang="en-US" sz="2400" b="1" dirty="0"/>
                        <a:t>I/O</a:t>
                      </a:r>
                    </a:p>
                  </a:txBody>
                  <a:tcPr anchor="ctr"/>
                </a:tc>
                <a:tc>
                  <a:txBody>
                    <a:bodyPr/>
                    <a:lstStyle/>
                    <a:p>
                      <a:r>
                        <a:rPr lang="en-US" sz="2000" dirty="0"/>
                        <a:t>Generated by an </a:t>
                      </a:r>
                      <a:r>
                        <a:rPr lang="en-US" sz="2000" dirty="0">
                          <a:solidFill>
                            <a:srgbClr val="FF0000"/>
                          </a:solidFill>
                        </a:rPr>
                        <a:t>I/O controller</a:t>
                      </a:r>
                      <a:r>
                        <a:rPr lang="en-US" sz="2000" dirty="0"/>
                        <a:t>, to signal normal completion of an operation or to signal a variety of error conditions.</a:t>
                      </a:r>
                    </a:p>
                  </a:txBody>
                  <a:tcPr>
                    <a:solidFill>
                      <a:schemeClr val="accent2">
                        <a:lumMod val="60000"/>
                        <a:lumOff val="40000"/>
                      </a:schemeClr>
                    </a:solidFill>
                  </a:tcPr>
                </a:tc>
                <a:extLst>
                  <a:ext uri="{0D108BD9-81ED-4DB2-BD59-A6C34878D82A}">
                    <a16:rowId xmlns:a16="http://schemas.microsoft.com/office/drawing/2014/main" val="1833083831"/>
                  </a:ext>
                </a:extLst>
              </a:tr>
              <a:tr h="721826">
                <a:tc>
                  <a:txBody>
                    <a:bodyPr/>
                    <a:lstStyle/>
                    <a:p>
                      <a:pPr algn="ctr"/>
                      <a:r>
                        <a:rPr lang="en-US" sz="2400" b="1" dirty="0"/>
                        <a:t>Hardware Failure</a:t>
                      </a:r>
                    </a:p>
                  </a:txBody>
                  <a:tcPr anchor="ctr"/>
                </a:tc>
                <a:tc>
                  <a:txBody>
                    <a:bodyPr/>
                    <a:lstStyle/>
                    <a:p>
                      <a:r>
                        <a:rPr lang="en-US" sz="2000" dirty="0"/>
                        <a:t>Generated by a </a:t>
                      </a:r>
                      <a:r>
                        <a:rPr lang="en-US" sz="2000" dirty="0">
                          <a:solidFill>
                            <a:srgbClr val="FF0000"/>
                          </a:solidFill>
                        </a:rPr>
                        <a:t>failure,</a:t>
                      </a:r>
                      <a:r>
                        <a:rPr lang="en-US" sz="2000" dirty="0"/>
                        <a:t> such as power failure or memory parity error.</a:t>
                      </a:r>
                    </a:p>
                  </a:txBody>
                  <a:tcPr>
                    <a:solidFill>
                      <a:schemeClr val="accent2">
                        <a:lumMod val="60000"/>
                        <a:lumOff val="40000"/>
                      </a:schemeClr>
                    </a:solidFill>
                  </a:tcPr>
                </a:tc>
                <a:extLst>
                  <a:ext uri="{0D108BD9-81ED-4DB2-BD59-A6C34878D82A}">
                    <a16:rowId xmlns:a16="http://schemas.microsoft.com/office/drawing/2014/main" val="3011501045"/>
                  </a:ext>
                </a:extLst>
              </a:tr>
            </a:tbl>
          </a:graphicData>
        </a:graphic>
      </p:graphicFrame>
      <p:sp>
        <p:nvSpPr>
          <p:cNvPr id="3" name="Title 2">
            <a:extLst>
              <a:ext uri="{FF2B5EF4-FFF2-40B4-BE49-F238E27FC236}">
                <a16:creationId xmlns:a16="http://schemas.microsoft.com/office/drawing/2014/main" id="{632F6342-8631-4CF1-86E5-466877F13D6F}"/>
              </a:ext>
            </a:extLst>
          </p:cNvPr>
          <p:cNvSpPr>
            <a:spLocks noGrp="1"/>
          </p:cNvSpPr>
          <p:nvPr>
            <p:ph type="title"/>
          </p:nvPr>
        </p:nvSpPr>
        <p:spPr/>
        <p:txBody>
          <a:bodyPr/>
          <a:lstStyle/>
          <a:p>
            <a:r>
              <a:rPr lang="en-US" dirty="0"/>
              <a:t>C</a:t>
            </a:r>
            <a:r>
              <a:rPr lang="en-US" altLang="zh-CN" dirty="0"/>
              <a:t>lasses of Interrupts</a:t>
            </a:r>
            <a:endParaRPr lang="en-US" dirty="0"/>
          </a:p>
        </p:txBody>
      </p:sp>
      <p:sp>
        <p:nvSpPr>
          <p:cNvPr id="4" name="Slide Number Placeholder 3">
            <a:extLst>
              <a:ext uri="{FF2B5EF4-FFF2-40B4-BE49-F238E27FC236}">
                <a16:creationId xmlns:a16="http://schemas.microsoft.com/office/drawing/2014/main" id="{B8EF7620-F23C-49DA-8EE8-D384C949EF2A}"/>
              </a:ext>
            </a:extLst>
          </p:cNvPr>
          <p:cNvSpPr>
            <a:spLocks noGrp="1"/>
          </p:cNvSpPr>
          <p:nvPr>
            <p:ph type="sldNum" sz="quarter" idx="15"/>
          </p:nvPr>
        </p:nvSpPr>
        <p:spPr/>
        <p:txBody>
          <a:bodyPr/>
          <a:lstStyle/>
          <a:p>
            <a:fld id="{19B51A1E-902D-48AF-9020-955120F399B6}" type="slidenum">
              <a:rPr lang="en-US" smtClean="0"/>
              <a:pPr/>
              <a:t>23</a:t>
            </a:fld>
            <a:endParaRPr lang="en-US" dirty="0"/>
          </a:p>
        </p:txBody>
      </p:sp>
      <p:pic>
        <p:nvPicPr>
          <p:cNvPr id="6" name="Picture Placeholder 17" descr="decorative element">
            <a:extLst>
              <a:ext uri="{FF2B5EF4-FFF2-40B4-BE49-F238E27FC236}">
                <a16:creationId xmlns:a16="http://schemas.microsoft.com/office/drawing/2014/main" id="{F35908BF-4CFF-4D8B-B167-1C3C78A6EE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237947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BA9167-74C7-45BC-9A2F-4BD0096291C9}"/>
              </a:ext>
            </a:extLst>
          </p:cNvPr>
          <p:cNvSpPr>
            <a:spLocks noGrp="1"/>
          </p:cNvSpPr>
          <p:nvPr>
            <p:ph type="title"/>
          </p:nvPr>
        </p:nvSpPr>
        <p:spPr/>
        <p:txBody>
          <a:bodyPr/>
          <a:lstStyle/>
          <a:p>
            <a:r>
              <a:rPr lang="en-US" dirty="0"/>
              <a:t>Instruction Cycle with Interrupt</a:t>
            </a:r>
          </a:p>
        </p:txBody>
      </p:sp>
      <p:sp>
        <p:nvSpPr>
          <p:cNvPr id="4" name="Slide Number Placeholder 3">
            <a:extLst>
              <a:ext uri="{FF2B5EF4-FFF2-40B4-BE49-F238E27FC236}">
                <a16:creationId xmlns:a16="http://schemas.microsoft.com/office/drawing/2014/main" id="{9F6EA372-29F1-4381-9C4C-6B10798A9EB5}"/>
              </a:ext>
            </a:extLst>
          </p:cNvPr>
          <p:cNvSpPr>
            <a:spLocks noGrp="1"/>
          </p:cNvSpPr>
          <p:nvPr>
            <p:ph type="sldNum" sz="quarter" idx="15"/>
          </p:nvPr>
        </p:nvSpPr>
        <p:spPr/>
        <p:txBody>
          <a:bodyPr/>
          <a:lstStyle/>
          <a:p>
            <a:fld id="{19B51A1E-902D-48AF-9020-955120F399B6}" type="slidenum">
              <a:rPr lang="en-US" smtClean="0"/>
              <a:pPr/>
              <a:t>24</a:t>
            </a:fld>
            <a:endParaRPr lang="en-US" dirty="0"/>
          </a:p>
        </p:txBody>
      </p:sp>
      <p:pic>
        <p:nvPicPr>
          <p:cNvPr id="79" name="Picture 78">
            <a:extLst>
              <a:ext uri="{FF2B5EF4-FFF2-40B4-BE49-F238E27FC236}">
                <a16:creationId xmlns:a16="http://schemas.microsoft.com/office/drawing/2014/main" id="{118F0C40-D688-4A4A-B952-9EC46E8F845D}"/>
              </a:ext>
            </a:extLst>
          </p:cNvPr>
          <p:cNvPicPr>
            <a:picLocks noChangeAspect="1"/>
          </p:cNvPicPr>
          <p:nvPr/>
        </p:nvPicPr>
        <p:blipFill>
          <a:blip r:embed="rId3"/>
          <a:stretch>
            <a:fillRect/>
          </a:stretch>
        </p:blipFill>
        <p:spPr>
          <a:xfrm>
            <a:off x="122831" y="1224096"/>
            <a:ext cx="11176822" cy="4721534"/>
          </a:xfrm>
          <a:prstGeom prst="rect">
            <a:avLst/>
          </a:prstGeom>
        </p:spPr>
      </p:pic>
    </p:spTree>
    <p:extLst>
      <p:ext uri="{BB962C8B-B14F-4D97-AF65-F5344CB8AC3E}">
        <p14:creationId xmlns:p14="http://schemas.microsoft.com/office/powerpoint/2010/main" val="384980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80020-33DE-4174-8110-AB4AE17D3C8A}"/>
              </a:ext>
            </a:extLst>
          </p:cNvPr>
          <p:cNvSpPr>
            <a:spLocks noGrp="1"/>
          </p:cNvSpPr>
          <p:nvPr>
            <p:ph idx="1"/>
          </p:nvPr>
        </p:nvSpPr>
        <p:spPr/>
        <p:txBody>
          <a:bodyPr/>
          <a:lstStyle/>
          <a:p>
            <a:r>
              <a:rPr lang="en-US" altLang="zh-MO" dirty="0"/>
              <a:t>Processor checks for interrupts</a:t>
            </a:r>
          </a:p>
          <a:p>
            <a:r>
              <a:rPr lang="en-US" altLang="zh-MO" dirty="0"/>
              <a:t>If no interrupts, fetch the next instruction for the current program</a:t>
            </a:r>
          </a:p>
          <a:p>
            <a:r>
              <a:rPr lang="en-US" altLang="zh-MO" dirty="0"/>
              <a:t>If an interrupt is pending, suspend execution of the current program, and execute the interrupt handler</a:t>
            </a:r>
          </a:p>
          <a:p>
            <a:endParaRPr lang="zh-MO" altLang="en-US" dirty="0"/>
          </a:p>
        </p:txBody>
      </p:sp>
      <p:sp>
        <p:nvSpPr>
          <p:cNvPr id="3" name="Title 2">
            <a:extLst>
              <a:ext uri="{FF2B5EF4-FFF2-40B4-BE49-F238E27FC236}">
                <a16:creationId xmlns:a16="http://schemas.microsoft.com/office/drawing/2014/main" id="{10A28B92-A6A7-4384-ADC6-2AE2C73089C7}"/>
              </a:ext>
            </a:extLst>
          </p:cNvPr>
          <p:cNvSpPr>
            <a:spLocks noGrp="1"/>
          </p:cNvSpPr>
          <p:nvPr>
            <p:ph type="title"/>
          </p:nvPr>
        </p:nvSpPr>
        <p:spPr/>
        <p:txBody>
          <a:bodyPr/>
          <a:lstStyle/>
          <a:p>
            <a:r>
              <a:rPr lang="en-US" altLang="zh-MO" dirty="0"/>
              <a:t>Interrupt Stage</a:t>
            </a:r>
            <a:endParaRPr lang="zh-MO" altLang="en-US" dirty="0"/>
          </a:p>
        </p:txBody>
      </p:sp>
      <p:sp>
        <p:nvSpPr>
          <p:cNvPr id="4" name="Slide Number Placeholder 3">
            <a:extLst>
              <a:ext uri="{FF2B5EF4-FFF2-40B4-BE49-F238E27FC236}">
                <a16:creationId xmlns:a16="http://schemas.microsoft.com/office/drawing/2014/main" id="{EDCB8CC2-6997-48C5-B6FD-F13656E6DCE4}"/>
              </a:ext>
            </a:extLst>
          </p:cNvPr>
          <p:cNvSpPr>
            <a:spLocks noGrp="1"/>
          </p:cNvSpPr>
          <p:nvPr>
            <p:ph type="sldNum" sz="quarter" idx="15"/>
          </p:nvPr>
        </p:nvSpPr>
        <p:spPr/>
        <p:txBody>
          <a:bodyPr/>
          <a:lstStyle/>
          <a:p>
            <a:fld id="{19B51A1E-902D-48AF-9020-955120F399B6}" type="slidenum">
              <a:rPr lang="en-US" smtClean="0"/>
              <a:pPr/>
              <a:t>25</a:t>
            </a:fld>
            <a:endParaRPr lang="en-US" dirty="0"/>
          </a:p>
        </p:txBody>
      </p:sp>
      <p:pic>
        <p:nvPicPr>
          <p:cNvPr id="5" name="Picture 4">
            <a:extLst>
              <a:ext uri="{FF2B5EF4-FFF2-40B4-BE49-F238E27FC236}">
                <a16:creationId xmlns:a16="http://schemas.microsoft.com/office/drawing/2014/main" id="{B3792292-8F3B-4C48-B48E-C04139146B7B}"/>
              </a:ext>
            </a:extLst>
          </p:cNvPr>
          <p:cNvPicPr>
            <a:picLocks noChangeAspect="1"/>
          </p:cNvPicPr>
          <p:nvPr/>
        </p:nvPicPr>
        <p:blipFill>
          <a:blip r:embed="rId3"/>
          <a:stretch>
            <a:fillRect/>
          </a:stretch>
        </p:blipFill>
        <p:spPr>
          <a:xfrm>
            <a:off x="1746324" y="3721276"/>
            <a:ext cx="7228115" cy="3053443"/>
          </a:xfrm>
          <a:prstGeom prst="rect">
            <a:avLst/>
          </a:prstGeom>
        </p:spPr>
      </p:pic>
      <p:sp>
        <p:nvSpPr>
          <p:cNvPr id="6" name="Rectangle 5">
            <a:extLst>
              <a:ext uri="{FF2B5EF4-FFF2-40B4-BE49-F238E27FC236}">
                <a16:creationId xmlns:a16="http://schemas.microsoft.com/office/drawing/2014/main" id="{34950AC0-6E1E-47DF-98F7-E9377A61F7F6}"/>
              </a:ext>
            </a:extLst>
          </p:cNvPr>
          <p:cNvSpPr/>
          <p:nvPr/>
        </p:nvSpPr>
        <p:spPr>
          <a:xfrm>
            <a:off x="6939643" y="3559629"/>
            <a:ext cx="2286000" cy="2393947"/>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7" name="TextBox 6">
            <a:extLst>
              <a:ext uri="{FF2B5EF4-FFF2-40B4-BE49-F238E27FC236}">
                <a16:creationId xmlns:a16="http://schemas.microsoft.com/office/drawing/2014/main" id="{1C749B31-A126-4D82-B341-277181A09329}"/>
              </a:ext>
            </a:extLst>
          </p:cNvPr>
          <p:cNvSpPr txBox="1"/>
          <p:nvPr/>
        </p:nvSpPr>
        <p:spPr>
          <a:xfrm>
            <a:off x="7075297" y="3721275"/>
            <a:ext cx="1975757" cy="400110"/>
          </a:xfrm>
          <a:prstGeom prst="rect">
            <a:avLst/>
          </a:prstGeom>
          <a:solidFill>
            <a:srgbClr val="FFFF00"/>
          </a:solidFill>
          <a:ln>
            <a:solidFill>
              <a:schemeClr val="tx2"/>
            </a:solidFill>
          </a:ln>
        </p:spPr>
        <p:txBody>
          <a:bodyPr wrap="square" rtlCol="0">
            <a:spAutoFit/>
          </a:bodyPr>
          <a:lstStyle/>
          <a:p>
            <a:pPr algn="ctr"/>
            <a:r>
              <a:rPr lang="en-US" altLang="zh-MO" sz="2000" b="1" dirty="0"/>
              <a:t>Interrupt Stage</a:t>
            </a:r>
            <a:endParaRPr lang="zh-MO" altLang="en-US" sz="2000" b="1" dirty="0"/>
          </a:p>
        </p:txBody>
      </p:sp>
    </p:spTree>
    <p:extLst>
      <p:ext uri="{BB962C8B-B14F-4D97-AF65-F5344CB8AC3E}">
        <p14:creationId xmlns:p14="http://schemas.microsoft.com/office/powerpoint/2010/main" val="75325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91D779-8598-475D-A825-ED6E7199D97B}"/>
              </a:ext>
            </a:extLst>
          </p:cNvPr>
          <p:cNvSpPr>
            <a:spLocks noGrp="1"/>
          </p:cNvSpPr>
          <p:nvPr>
            <p:ph idx="1"/>
          </p:nvPr>
        </p:nvSpPr>
        <p:spPr/>
        <p:txBody>
          <a:bodyPr/>
          <a:lstStyle/>
          <a:p>
            <a:r>
              <a:rPr lang="en-US" altLang="zh-TW" dirty="0">
                <a:ea typeface="新細明體" pitchFamily="18" charset="-120"/>
              </a:rPr>
              <a:t>A </a:t>
            </a:r>
            <a:r>
              <a:rPr lang="en-US" altLang="zh-TW" b="1" dirty="0">
                <a:solidFill>
                  <a:srgbClr val="FF0000"/>
                </a:solidFill>
                <a:ea typeface="新細明體" pitchFamily="18" charset="-120"/>
              </a:rPr>
              <a:t>program</a:t>
            </a:r>
            <a:r>
              <a:rPr lang="en-US" altLang="zh-TW" dirty="0">
                <a:ea typeface="新細明體" pitchFamily="18" charset="-120"/>
              </a:rPr>
              <a:t> that </a:t>
            </a:r>
            <a:r>
              <a:rPr lang="en-US" altLang="zh-TW" dirty="0">
                <a:solidFill>
                  <a:srgbClr val="0070C0"/>
                </a:solidFill>
                <a:ea typeface="新細明體" pitchFamily="18" charset="-120"/>
              </a:rPr>
              <a:t>determines</a:t>
            </a:r>
            <a:r>
              <a:rPr lang="en-US" altLang="zh-TW" dirty="0">
                <a:ea typeface="新細明體" pitchFamily="18" charset="-120"/>
              </a:rPr>
              <a:t> nature of the interrupt and </a:t>
            </a:r>
            <a:r>
              <a:rPr lang="en-US" altLang="zh-TW" dirty="0">
                <a:solidFill>
                  <a:srgbClr val="0070C0"/>
                </a:solidFill>
                <a:ea typeface="新細明體" pitchFamily="18" charset="-120"/>
              </a:rPr>
              <a:t>performs</a:t>
            </a:r>
            <a:r>
              <a:rPr lang="en-US" altLang="zh-TW" dirty="0">
                <a:ea typeface="新細明體" pitchFamily="18" charset="-120"/>
              </a:rPr>
              <a:t> whatever actions are needed</a:t>
            </a:r>
          </a:p>
          <a:p>
            <a:r>
              <a:rPr lang="en-US" altLang="zh-TW" dirty="0">
                <a:ea typeface="新細明體" pitchFamily="18" charset="-120"/>
              </a:rPr>
              <a:t>When the CPU is interrupted, control is </a:t>
            </a:r>
            <a:r>
              <a:rPr lang="en-US" altLang="zh-TW" dirty="0">
                <a:solidFill>
                  <a:srgbClr val="0070C0"/>
                </a:solidFill>
                <a:ea typeface="新細明體" pitchFamily="18" charset="-120"/>
              </a:rPr>
              <a:t>transferred </a:t>
            </a:r>
            <a:r>
              <a:rPr lang="en-US" altLang="zh-TW" dirty="0">
                <a:ea typeface="新細明體" pitchFamily="18" charset="-120"/>
              </a:rPr>
              <a:t>to this program</a:t>
            </a:r>
          </a:p>
          <a:p>
            <a:r>
              <a:rPr lang="en-US" altLang="zh-TW" dirty="0">
                <a:ea typeface="新細明體" pitchFamily="18" charset="-120"/>
              </a:rPr>
              <a:t>When finished, control is </a:t>
            </a:r>
            <a:r>
              <a:rPr lang="en-US" altLang="zh-TW" dirty="0">
                <a:solidFill>
                  <a:srgbClr val="0070C0"/>
                </a:solidFill>
                <a:ea typeface="新細明體" pitchFamily="18" charset="-120"/>
              </a:rPr>
              <a:t>transferred back </a:t>
            </a:r>
            <a:r>
              <a:rPr lang="en-US" altLang="zh-TW" dirty="0">
                <a:ea typeface="新細明體" pitchFamily="18" charset="-120"/>
              </a:rPr>
              <a:t>to the program interrupted</a:t>
            </a:r>
          </a:p>
          <a:p>
            <a:r>
              <a:rPr lang="en-US" altLang="zh-TW" dirty="0">
                <a:ea typeface="新細明體" pitchFamily="18" charset="-120"/>
              </a:rPr>
              <a:t>Generally </a:t>
            </a:r>
            <a:r>
              <a:rPr lang="en-US" altLang="zh-TW" dirty="0">
                <a:solidFill>
                  <a:srgbClr val="0070C0"/>
                </a:solidFill>
                <a:ea typeface="新細明體" pitchFamily="18" charset="-120"/>
              </a:rPr>
              <a:t>part of </a:t>
            </a:r>
            <a:r>
              <a:rPr lang="en-US" altLang="zh-TW" dirty="0">
                <a:ea typeface="新細明體" pitchFamily="18" charset="-120"/>
              </a:rPr>
              <a:t>the operating system</a:t>
            </a:r>
          </a:p>
          <a:p>
            <a:endParaRPr lang="zh-MO" altLang="en-US" dirty="0"/>
          </a:p>
        </p:txBody>
      </p:sp>
      <p:sp>
        <p:nvSpPr>
          <p:cNvPr id="3" name="Title 2">
            <a:extLst>
              <a:ext uri="{FF2B5EF4-FFF2-40B4-BE49-F238E27FC236}">
                <a16:creationId xmlns:a16="http://schemas.microsoft.com/office/drawing/2014/main" id="{F9FA8A19-4D1A-4461-938C-CA1617BAB3CD}"/>
              </a:ext>
            </a:extLst>
          </p:cNvPr>
          <p:cNvSpPr>
            <a:spLocks noGrp="1"/>
          </p:cNvSpPr>
          <p:nvPr>
            <p:ph type="title"/>
          </p:nvPr>
        </p:nvSpPr>
        <p:spPr/>
        <p:txBody>
          <a:bodyPr/>
          <a:lstStyle/>
          <a:p>
            <a:r>
              <a:rPr lang="en-US" altLang="zh-TW" dirty="0">
                <a:ea typeface="新細明體" pitchFamily="18" charset="-120"/>
              </a:rPr>
              <a:t>Interrupt Handler</a:t>
            </a:r>
            <a:endParaRPr lang="zh-MO" altLang="en-US" dirty="0"/>
          </a:p>
        </p:txBody>
      </p:sp>
      <p:sp>
        <p:nvSpPr>
          <p:cNvPr id="4" name="Slide Number Placeholder 3">
            <a:extLst>
              <a:ext uri="{FF2B5EF4-FFF2-40B4-BE49-F238E27FC236}">
                <a16:creationId xmlns:a16="http://schemas.microsoft.com/office/drawing/2014/main" id="{9A65EA9B-4948-471C-8ABA-EDB44E54E7EF}"/>
              </a:ext>
            </a:extLst>
          </p:cNvPr>
          <p:cNvSpPr>
            <a:spLocks noGrp="1"/>
          </p:cNvSpPr>
          <p:nvPr>
            <p:ph type="sldNum" sz="quarter" idx="15"/>
          </p:nvPr>
        </p:nvSpPr>
        <p:spPr/>
        <p:txBody>
          <a:bodyPr/>
          <a:lstStyle/>
          <a:p>
            <a:fld id="{19B51A1E-902D-48AF-9020-955120F399B6}" type="slidenum">
              <a:rPr lang="en-US" smtClean="0"/>
              <a:pPr/>
              <a:t>26</a:t>
            </a:fld>
            <a:endParaRPr lang="en-US" dirty="0"/>
          </a:p>
        </p:txBody>
      </p:sp>
      <p:pic>
        <p:nvPicPr>
          <p:cNvPr id="2050" name="Picture 2" descr="Handling Interrupts in Kernel-Based Applications (Part 1) | Micrium">
            <a:extLst>
              <a:ext uri="{FF2B5EF4-FFF2-40B4-BE49-F238E27FC236}">
                <a16:creationId xmlns:a16="http://schemas.microsoft.com/office/drawing/2014/main" id="{573FFEC8-A87B-4FBE-AA2A-F73843F65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229" y="3651599"/>
            <a:ext cx="2868386" cy="286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912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408CE8-501E-460A-8FF3-B69F3E9D9C03}"/>
              </a:ext>
            </a:extLst>
          </p:cNvPr>
          <p:cNvSpPr>
            <a:spLocks noGrp="1"/>
          </p:cNvSpPr>
          <p:nvPr>
            <p:ph type="title"/>
          </p:nvPr>
        </p:nvSpPr>
        <p:spPr/>
        <p:txBody>
          <a:bodyPr/>
          <a:lstStyle/>
          <a:p>
            <a:r>
              <a:rPr lang="en-US" altLang="zh-TW" dirty="0">
                <a:ea typeface="新細明體" pitchFamily="18" charset="-120"/>
              </a:rPr>
              <a:t>Transfer of Control via Interrupts</a:t>
            </a:r>
            <a:endParaRPr lang="zh-MO" altLang="en-US" dirty="0"/>
          </a:p>
        </p:txBody>
      </p:sp>
      <p:sp>
        <p:nvSpPr>
          <p:cNvPr id="4" name="Slide Number Placeholder 3">
            <a:extLst>
              <a:ext uri="{FF2B5EF4-FFF2-40B4-BE49-F238E27FC236}">
                <a16:creationId xmlns:a16="http://schemas.microsoft.com/office/drawing/2014/main" id="{9964EDF0-8696-450A-ADF5-D4ED4862CCB8}"/>
              </a:ext>
            </a:extLst>
          </p:cNvPr>
          <p:cNvSpPr>
            <a:spLocks noGrp="1"/>
          </p:cNvSpPr>
          <p:nvPr>
            <p:ph type="sldNum" sz="quarter" idx="15"/>
          </p:nvPr>
        </p:nvSpPr>
        <p:spPr/>
        <p:txBody>
          <a:bodyPr/>
          <a:lstStyle/>
          <a:p>
            <a:fld id="{19B51A1E-902D-48AF-9020-955120F399B6}" type="slidenum">
              <a:rPr lang="en-US" smtClean="0"/>
              <a:pPr/>
              <a:t>27</a:t>
            </a:fld>
            <a:endParaRPr lang="en-US" dirty="0"/>
          </a:p>
        </p:txBody>
      </p:sp>
      <p:pic>
        <p:nvPicPr>
          <p:cNvPr id="5" name="Picture 4">
            <a:extLst>
              <a:ext uri="{FF2B5EF4-FFF2-40B4-BE49-F238E27FC236}">
                <a16:creationId xmlns:a16="http://schemas.microsoft.com/office/drawing/2014/main" id="{07BF0743-458A-48F9-9D58-A17B484CF8AD}"/>
              </a:ext>
            </a:extLst>
          </p:cNvPr>
          <p:cNvPicPr>
            <a:picLocks noChangeAspect="1"/>
          </p:cNvPicPr>
          <p:nvPr/>
        </p:nvPicPr>
        <p:blipFill>
          <a:blip r:embed="rId3"/>
          <a:stretch>
            <a:fillRect/>
          </a:stretch>
        </p:blipFill>
        <p:spPr>
          <a:xfrm>
            <a:off x="2220686" y="1013521"/>
            <a:ext cx="6531428" cy="4442144"/>
          </a:xfrm>
          <a:prstGeom prst="rect">
            <a:avLst/>
          </a:prstGeom>
        </p:spPr>
      </p:pic>
      <p:sp>
        <p:nvSpPr>
          <p:cNvPr id="2" name="Content Placeholder 1">
            <a:extLst>
              <a:ext uri="{FF2B5EF4-FFF2-40B4-BE49-F238E27FC236}">
                <a16:creationId xmlns:a16="http://schemas.microsoft.com/office/drawing/2014/main" id="{2B880FE5-ED05-4967-A1A7-F6D5E81319AE}"/>
              </a:ext>
            </a:extLst>
          </p:cNvPr>
          <p:cNvSpPr>
            <a:spLocks noGrp="1"/>
          </p:cNvSpPr>
          <p:nvPr>
            <p:ph idx="1"/>
          </p:nvPr>
        </p:nvSpPr>
        <p:spPr>
          <a:xfrm>
            <a:off x="207328" y="5540526"/>
            <a:ext cx="10700125" cy="1693032"/>
          </a:xfrm>
        </p:spPr>
        <p:txBody>
          <a:bodyPr/>
          <a:lstStyle/>
          <a:p>
            <a:pPr>
              <a:buFont typeface="Arial" pitchFamily="34" charset="0"/>
              <a:buChar char="•"/>
            </a:pPr>
            <a:r>
              <a:rPr lang="en-US" altLang="zh-MO" sz="2400" dirty="0"/>
              <a:t>The </a:t>
            </a:r>
            <a:r>
              <a:rPr lang="en-US" altLang="zh-MO" sz="2400" dirty="0">
                <a:solidFill>
                  <a:srgbClr val="FF0000"/>
                </a:solidFill>
              </a:rPr>
              <a:t>processor and the OS </a:t>
            </a:r>
            <a:r>
              <a:rPr lang="en-US" altLang="zh-MO" sz="2400" dirty="0"/>
              <a:t>are </a:t>
            </a:r>
            <a:r>
              <a:rPr lang="en-US" altLang="zh-MO" sz="2400" dirty="0">
                <a:solidFill>
                  <a:srgbClr val="FF0000"/>
                </a:solidFill>
              </a:rPr>
              <a:t>responsible for </a:t>
            </a:r>
            <a:r>
              <a:rPr lang="en-US" altLang="zh-MO" sz="2400" dirty="0"/>
              <a:t>suspending the user program and then resuming it at the same point</a:t>
            </a:r>
          </a:p>
          <a:p>
            <a:pPr>
              <a:buFont typeface="Arial" pitchFamily="34" charset="0"/>
              <a:buChar char="•"/>
            </a:pPr>
            <a:r>
              <a:rPr lang="en-US" altLang="zh-TW" sz="2400" dirty="0"/>
              <a:t>User program </a:t>
            </a:r>
            <a:r>
              <a:rPr lang="en-US" altLang="zh-TW" sz="2400" dirty="0">
                <a:solidFill>
                  <a:srgbClr val="FF0000"/>
                </a:solidFill>
              </a:rPr>
              <a:t>does not </a:t>
            </a:r>
            <a:r>
              <a:rPr lang="en-US" altLang="zh-TW" sz="2400" dirty="0"/>
              <a:t>need special code to accommodate interrupts</a:t>
            </a:r>
            <a:endParaRPr lang="zh-MO" altLang="en-US" sz="2400" dirty="0"/>
          </a:p>
        </p:txBody>
      </p:sp>
      <p:sp>
        <p:nvSpPr>
          <p:cNvPr id="7" name="TextBox 6">
            <a:extLst>
              <a:ext uri="{FF2B5EF4-FFF2-40B4-BE49-F238E27FC236}">
                <a16:creationId xmlns:a16="http://schemas.microsoft.com/office/drawing/2014/main" id="{44E2183F-5170-46E3-BE57-2FFEE12DCEF8}"/>
              </a:ext>
            </a:extLst>
          </p:cNvPr>
          <p:cNvSpPr txBox="1"/>
          <p:nvPr/>
        </p:nvSpPr>
        <p:spPr>
          <a:xfrm>
            <a:off x="3961538" y="1217669"/>
            <a:ext cx="2057400" cy="369332"/>
          </a:xfrm>
          <a:prstGeom prst="rect">
            <a:avLst/>
          </a:prstGeom>
          <a:solidFill>
            <a:schemeClr val="bg1"/>
          </a:solidFill>
        </p:spPr>
        <p:txBody>
          <a:bodyPr wrap="square" rtlCol="0">
            <a:spAutoFit/>
          </a:bodyPr>
          <a:lstStyle/>
          <a:p>
            <a:r>
              <a:rPr lang="en-US" altLang="zh-MO" b="1" dirty="0">
                <a:solidFill>
                  <a:schemeClr val="accent1">
                    <a:lumMod val="50000"/>
                  </a:schemeClr>
                </a:solidFill>
                <a:latin typeface="Arial Black" panose="020B0A04020102020204" pitchFamily="34" charset="0"/>
              </a:rPr>
              <a:t>User program</a:t>
            </a:r>
            <a:endParaRPr lang="zh-MO" altLang="en-US" b="1" dirty="0">
              <a:solidFill>
                <a:schemeClr val="accent1">
                  <a:lumMod val="50000"/>
                </a:schemeClr>
              </a:solidFill>
              <a:latin typeface="Arial Black" panose="020B0A04020102020204" pitchFamily="34" charset="0"/>
            </a:endParaRPr>
          </a:p>
        </p:txBody>
      </p:sp>
      <p:sp>
        <p:nvSpPr>
          <p:cNvPr id="11" name="TextBox 10">
            <a:extLst>
              <a:ext uri="{FF2B5EF4-FFF2-40B4-BE49-F238E27FC236}">
                <a16:creationId xmlns:a16="http://schemas.microsoft.com/office/drawing/2014/main" id="{6FAE8D09-4417-4B48-8513-520F557B1D19}"/>
              </a:ext>
            </a:extLst>
          </p:cNvPr>
          <p:cNvSpPr txBox="1"/>
          <p:nvPr/>
        </p:nvSpPr>
        <p:spPr>
          <a:xfrm>
            <a:off x="7032602" y="1152353"/>
            <a:ext cx="2556636" cy="369332"/>
          </a:xfrm>
          <a:prstGeom prst="rect">
            <a:avLst/>
          </a:prstGeom>
          <a:solidFill>
            <a:schemeClr val="bg1"/>
          </a:solidFill>
        </p:spPr>
        <p:txBody>
          <a:bodyPr wrap="square" rtlCol="0">
            <a:spAutoFit/>
          </a:bodyPr>
          <a:lstStyle/>
          <a:p>
            <a:r>
              <a:rPr lang="en-US" altLang="zh-MO" b="1" dirty="0">
                <a:solidFill>
                  <a:schemeClr val="accent1">
                    <a:lumMod val="50000"/>
                  </a:schemeClr>
                </a:solidFill>
                <a:latin typeface="Arial Black" panose="020B0A04020102020204" pitchFamily="34" charset="0"/>
              </a:rPr>
              <a:t>Interrupt handler</a:t>
            </a:r>
            <a:endParaRPr lang="zh-MO" altLang="en-US" b="1" dirty="0">
              <a:solidFill>
                <a:schemeClr val="accent1">
                  <a:lumMod val="50000"/>
                </a:schemeClr>
              </a:solidFill>
              <a:latin typeface="Arial Black" panose="020B0A04020102020204" pitchFamily="34" charset="0"/>
            </a:endParaRPr>
          </a:p>
        </p:txBody>
      </p:sp>
      <p:sp>
        <p:nvSpPr>
          <p:cNvPr id="13" name="Rectangle 12">
            <a:extLst>
              <a:ext uri="{FF2B5EF4-FFF2-40B4-BE49-F238E27FC236}">
                <a16:creationId xmlns:a16="http://schemas.microsoft.com/office/drawing/2014/main" id="{8D4B6937-8811-4750-AEE5-D3BB33E8B58F}"/>
              </a:ext>
            </a:extLst>
          </p:cNvPr>
          <p:cNvSpPr/>
          <p:nvPr/>
        </p:nvSpPr>
        <p:spPr>
          <a:xfrm>
            <a:off x="3053443" y="3788227"/>
            <a:ext cx="228600" cy="5141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12" name="TextBox 11">
            <a:extLst>
              <a:ext uri="{FF2B5EF4-FFF2-40B4-BE49-F238E27FC236}">
                <a16:creationId xmlns:a16="http://schemas.microsoft.com/office/drawing/2014/main" id="{0B62A6A1-6CDE-4A4B-BCF8-A1622E4751D8}"/>
              </a:ext>
            </a:extLst>
          </p:cNvPr>
          <p:cNvSpPr txBox="1"/>
          <p:nvPr/>
        </p:nvSpPr>
        <p:spPr>
          <a:xfrm>
            <a:off x="1158471" y="3656069"/>
            <a:ext cx="2057400" cy="646331"/>
          </a:xfrm>
          <a:prstGeom prst="rect">
            <a:avLst/>
          </a:prstGeom>
          <a:solidFill>
            <a:schemeClr val="bg1"/>
          </a:solidFill>
        </p:spPr>
        <p:txBody>
          <a:bodyPr wrap="square" rtlCol="0">
            <a:spAutoFit/>
          </a:bodyPr>
          <a:lstStyle/>
          <a:p>
            <a:pPr algn="r"/>
            <a:r>
              <a:rPr lang="en-US" altLang="zh-MO" b="1" dirty="0">
                <a:solidFill>
                  <a:schemeClr val="accent1">
                    <a:lumMod val="50000"/>
                  </a:schemeClr>
                </a:solidFill>
                <a:latin typeface="Arial Black" panose="020B0A04020102020204" pitchFamily="34" charset="0"/>
              </a:rPr>
              <a:t>Interrupt occurs here</a:t>
            </a:r>
            <a:endParaRPr lang="zh-MO" altLang="en-US" b="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1689039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5BB271-4E7A-4499-ACDC-0507F3B3C5E0}"/>
              </a:ext>
            </a:extLst>
          </p:cNvPr>
          <p:cNvSpPr>
            <a:spLocks noGrp="1"/>
          </p:cNvSpPr>
          <p:nvPr>
            <p:ph type="sldNum" sz="quarter" idx="15"/>
          </p:nvPr>
        </p:nvSpPr>
        <p:spPr/>
        <p:txBody>
          <a:bodyPr/>
          <a:lstStyle/>
          <a:p>
            <a:fld id="{19B51A1E-902D-48AF-9020-955120F399B6}" type="slidenum">
              <a:rPr lang="en-US" smtClean="0"/>
              <a:pPr/>
              <a:t>28</a:t>
            </a:fld>
            <a:endParaRPr lang="en-US" dirty="0"/>
          </a:p>
        </p:txBody>
      </p:sp>
      <p:sp>
        <p:nvSpPr>
          <p:cNvPr id="3" name="Title 2">
            <a:extLst>
              <a:ext uri="{FF2B5EF4-FFF2-40B4-BE49-F238E27FC236}">
                <a16:creationId xmlns:a16="http://schemas.microsoft.com/office/drawing/2014/main" id="{234EDA97-FDE8-4183-B8FA-2B2D041B2A93}"/>
              </a:ext>
            </a:extLst>
          </p:cNvPr>
          <p:cNvSpPr>
            <a:spLocks noGrp="1"/>
          </p:cNvSpPr>
          <p:nvPr>
            <p:ph type="title"/>
          </p:nvPr>
        </p:nvSpPr>
        <p:spPr>
          <a:xfrm>
            <a:off x="137033" y="-223532"/>
            <a:ext cx="11721985" cy="1114684"/>
          </a:xfrm>
        </p:spPr>
        <p:txBody>
          <a:bodyPr/>
          <a:lstStyle/>
          <a:p>
            <a:r>
              <a:rPr lang="en-US" altLang="zh-TW" sz="3600" dirty="0">
                <a:ea typeface="新細明體" pitchFamily="18" charset="-120"/>
              </a:rPr>
              <a:t>Program Flow of Control and Timing Without Interrupts</a:t>
            </a:r>
            <a:endParaRPr lang="zh-MO" altLang="en-US" sz="3600" dirty="0"/>
          </a:p>
        </p:txBody>
      </p:sp>
      <p:pic>
        <p:nvPicPr>
          <p:cNvPr id="12" name="Picture 11">
            <a:extLst>
              <a:ext uri="{FF2B5EF4-FFF2-40B4-BE49-F238E27FC236}">
                <a16:creationId xmlns:a16="http://schemas.microsoft.com/office/drawing/2014/main" id="{5DD6E2B2-704D-4FF0-AC59-C4414337ABF7}"/>
              </a:ext>
            </a:extLst>
          </p:cNvPr>
          <p:cNvPicPr>
            <a:picLocks noChangeAspect="1"/>
          </p:cNvPicPr>
          <p:nvPr/>
        </p:nvPicPr>
        <p:blipFill>
          <a:blip r:embed="rId3"/>
          <a:stretch>
            <a:fillRect/>
          </a:stretch>
        </p:blipFill>
        <p:spPr>
          <a:xfrm>
            <a:off x="1709851" y="680101"/>
            <a:ext cx="3433649" cy="6033568"/>
          </a:xfrm>
          <a:prstGeom prst="rect">
            <a:avLst/>
          </a:prstGeom>
        </p:spPr>
      </p:pic>
      <p:pic>
        <p:nvPicPr>
          <p:cNvPr id="13" name="Picture 12">
            <a:extLst>
              <a:ext uri="{FF2B5EF4-FFF2-40B4-BE49-F238E27FC236}">
                <a16:creationId xmlns:a16="http://schemas.microsoft.com/office/drawing/2014/main" id="{DB161170-2AFB-424D-876B-0A91F70394B0}"/>
              </a:ext>
            </a:extLst>
          </p:cNvPr>
          <p:cNvPicPr>
            <a:picLocks noChangeAspect="1"/>
          </p:cNvPicPr>
          <p:nvPr/>
        </p:nvPicPr>
        <p:blipFill>
          <a:blip r:embed="rId4"/>
          <a:stretch>
            <a:fillRect/>
          </a:stretch>
        </p:blipFill>
        <p:spPr>
          <a:xfrm>
            <a:off x="6544369" y="613099"/>
            <a:ext cx="2902386" cy="6167571"/>
          </a:xfrm>
          <a:prstGeom prst="rect">
            <a:avLst/>
          </a:prstGeom>
        </p:spPr>
      </p:pic>
      <p:sp>
        <p:nvSpPr>
          <p:cNvPr id="14" name="Rectangle 13">
            <a:extLst>
              <a:ext uri="{FF2B5EF4-FFF2-40B4-BE49-F238E27FC236}">
                <a16:creationId xmlns:a16="http://schemas.microsoft.com/office/drawing/2014/main" id="{19F69413-5A95-4EB9-8D8A-3331CB80CF2F}"/>
              </a:ext>
            </a:extLst>
          </p:cNvPr>
          <p:cNvSpPr/>
          <p:nvPr/>
        </p:nvSpPr>
        <p:spPr>
          <a:xfrm>
            <a:off x="6776357" y="6519985"/>
            <a:ext cx="1665514" cy="193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229099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43411B-45AC-4394-BE61-249D64265F4C}"/>
              </a:ext>
            </a:extLst>
          </p:cNvPr>
          <p:cNvSpPr>
            <a:spLocks noGrp="1"/>
          </p:cNvSpPr>
          <p:nvPr>
            <p:ph type="title"/>
          </p:nvPr>
        </p:nvSpPr>
        <p:spPr>
          <a:xfrm>
            <a:off x="112820" y="-114495"/>
            <a:ext cx="11709066" cy="1042827"/>
          </a:xfrm>
        </p:spPr>
        <p:txBody>
          <a:bodyPr/>
          <a:lstStyle/>
          <a:p>
            <a:r>
              <a:rPr lang="en-US" altLang="zh-TW" sz="3600" dirty="0">
                <a:ea typeface="新細明體" pitchFamily="18" charset="-120"/>
              </a:rPr>
              <a:t>Program Flow of Control and Timing With Interrupts</a:t>
            </a:r>
            <a:endParaRPr lang="zh-MO" altLang="en-US" sz="3600" dirty="0"/>
          </a:p>
        </p:txBody>
      </p:sp>
      <p:sp>
        <p:nvSpPr>
          <p:cNvPr id="4" name="Slide Number Placeholder 3">
            <a:extLst>
              <a:ext uri="{FF2B5EF4-FFF2-40B4-BE49-F238E27FC236}">
                <a16:creationId xmlns:a16="http://schemas.microsoft.com/office/drawing/2014/main" id="{EEBA99CA-70EF-46E3-97E2-6665BEE8FE79}"/>
              </a:ext>
            </a:extLst>
          </p:cNvPr>
          <p:cNvSpPr>
            <a:spLocks noGrp="1"/>
          </p:cNvSpPr>
          <p:nvPr>
            <p:ph type="sldNum" sz="quarter" idx="15"/>
          </p:nvPr>
        </p:nvSpPr>
        <p:spPr/>
        <p:txBody>
          <a:bodyPr/>
          <a:lstStyle/>
          <a:p>
            <a:fld id="{19B51A1E-902D-48AF-9020-955120F399B6}" type="slidenum">
              <a:rPr lang="en-US" smtClean="0"/>
              <a:pPr/>
              <a:t>29</a:t>
            </a:fld>
            <a:endParaRPr lang="en-US" dirty="0"/>
          </a:p>
        </p:txBody>
      </p:sp>
      <p:pic>
        <p:nvPicPr>
          <p:cNvPr id="9" name="Picture 8">
            <a:extLst>
              <a:ext uri="{FF2B5EF4-FFF2-40B4-BE49-F238E27FC236}">
                <a16:creationId xmlns:a16="http://schemas.microsoft.com/office/drawing/2014/main" id="{87775395-A7E5-4D71-ABC1-D76E5D865D44}"/>
              </a:ext>
            </a:extLst>
          </p:cNvPr>
          <p:cNvPicPr>
            <a:picLocks noChangeAspect="1"/>
          </p:cNvPicPr>
          <p:nvPr/>
        </p:nvPicPr>
        <p:blipFill>
          <a:blip r:embed="rId2"/>
          <a:stretch>
            <a:fillRect/>
          </a:stretch>
        </p:blipFill>
        <p:spPr>
          <a:xfrm>
            <a:off x="1992086" y="723685"/>
            <a:ext cx="3390427" cy="6000948"/>
          </a:xfrm>
          <a:prstGeom prst="rect">
            <a:avLst/>
          </a:prstGeom>
        </p:spPr>
      </p:pic>
      <p:pic>
        <p:nvPicPr>
          <p:cNvPr id="10" name="Picture 9">
            <a:extLst>
              <a:ext uri="{FF2B5EF4-FFF2-40B4-BE49-F238E27FC236}">
                <a16:creationId xmlns:a16="http://schemas.microsoft.com/office/drawing/2014/main" id="{BE994DAB-873B-4E73-A792-1E560188C019}"/>
              </a:ext>
            </a:extLst>
          </p:cNvPr>
          <p:cNvPicPr>
            <a:picLocks noChangeAspect="1"/>
          </p:cNvPicPr>
          <p:nvPr/>
        </p:nvPicPr>
        <p:blipFill>
          <a:blip r:embed="rId3"/>
          <a:stretch>
            <a:fillRect/>
          </a:stretch>
        </p:blipFill>
        <p:spPr>
          <a:xfrm>
            <a:off x="6242957" y="664610"/>
            <a:ext cx="3390427" cy="6076351"/>
          </a:xfrm>
          <a:prstGeom prst="rect">
            <a:avLst/>
          </a:prstGeom>
        </p:spPr>
      </p:pic>
    </p:spTree>
    <p:extLst>
      <p:ext uri="{BB962C8B-B14F-4D97-AF65-F5344CB8AC3E}">
        <p14:creationId xmlns:p14="http://schemas.microsoft.com/office/powerpoint/2010/main" val="425243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896C49-3742-4037-8A44-F05245C01276}"/>
              </a:ext>
            </a:extLst>
          </p:cNvPr>
          <p:cNvSpPr>
            <a:spLocks noGrp="1"/>
          </p:cNvSpPr>
          <p:nvPr>
            <p:ph type="title"/>
          </p:nvPr>
        </p:nvSpPr>
        <p:spPr/>
        <p:txBody>
          <a:bodyPr/>
          <a:lstStyle/>
          <a:p>
            <a:r>
              <a:rPr lang="en-US" dirty="0"/>
              <a:t>C</a:t>
            </a:r>
            <a:r>
              <a:rPr lang="en-US" altLang="zh-CN" dirty="0"/>
              <a:t>omponents of a Simple PC</a:t>
            </a:r>
            <a:endParaRPr lang="en-US" dirty="0"/>
          </a:p>
        </p:txBody>
      </p:sp>
      <p:sp>
        <p:nvSpPr>
          <p:cNvPr id="4" name="Slide Number Placeholder 3">
            <a:extLst>
              <a:ext uri="{FF2B5EF4-FFF2-40B4-BE49-F238E27FC236}">
                <a16:creationId xmlns:a16="http://schemas.microsoft.com/office/drawing/2014/main" id="{9ECECF79-8EB3-49E4-92FC-78B79F1C8E24}"/>
              </a:ext>
            </a:extLst>
          </p:cNvPr>
          <p:cNvSpPr>
            <a:spLocks noGrp="1"/>
          </p:cNvSpPr>
          <p:nvPr>
            <p:ph type="sldNum" sz="quarter" idx="15"/>
          </p:nvPr>
        </p:nvSpPr>
        <p:spPr/>
        <p:txBody>
          <a:bodyPr/>
          <a:lstStyle/>
          <a:p>
            <a:fld id="{19B51A1E-902D-48AF-9020-955120F399B6}" type="slidenum">
              <a:rPr lang="en-US" smtClean="0"/>
              <a:pPr/>
              <a:t>3</a:t>
            </a:fld>
            <a:endParaRPr lang="en-US" dirty="0"/>
          </a:p>
        </p:txBody>
      </p:sp>
      <p:pic>
        <p:nvPicPr>
          <p:cNvPr id="4098" name="Picture 2" descr="A Beginner's Guide To Computers: Parts Of A Computer &amp; How ...">
            <a:extLst>
              <a:ext uri="{FF2B5EF4-FFF2-40B4-BE49-F238E27FC236}">
                <a16:creationId xmlns:a16="http://schemas.microsoft.com/office/drawing/2014/main" id="{E6FA6E1C-D3C3-4DD5-9C48-A80EAD47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721" y="1038077"/>
            <a:ext cx="6849034" cy="54819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Placeholder 17" descr="decorative element">
            <a:extLst>
              <a:ext uri="{FF2B5EF4-FFF2-40B4-BE49-F238E27FC236}">
                <a16:creationId xmlns:a16="http://schemas.microsoft.com/office/drawing/2014/main" id="{F6796B2C-97DD-4661-A0C1-7065A9CD36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68630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ips to get the most from your memory - Harvard Health">
            <a:extLst>
              <a:ext uri="{FF2B5EF4-FFF2-40B4-BE49-F238E27FC236}">
                <a16:creationId xmlns:a16="http://schemas.microsoft.com/office/drawing/2014/main" id="{BD8D6BE6-0524-4B49-A35C-3C24AD0FA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503" y="195069"/>
            <a:ext cx="4157179" cy="275952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ED2F497-EE15-45CB-B5C3-92CA42C51CBD}"/>
              </a:ext>
            </a:extLst>
          </p:cNvPr>
          <p:cNvSpPr>
            <a:spLocks noGrp="1"/>
          </p:cNvSpPr>
          <p:nvPr>
            <p:ph idx="1"/>
          </p:nvPr>
        </p:nvSpPr>
        <p:spPr/>
        <p:txBody>
          <a:bodyPr/>
          <a:lstStyle/>
          <a:p>
            <a:r>
              <a:rPr lang="en-US" altLang="zh-MO" dirty="0"/>
              <a:t>Three </a:t>
            </a:r>
            <a:r>
              <a:rPr lang="en-US" altLang="zh-MO" dirty="0">
                <a:solidFill>
                  <a:srgbClr val="FF0000"/>
                </a:solidFill>
              </a:rPr>
              <a:t>key characteristics </a:t>
            </a:r>
            <a:r>
              <a:rPr lang="en-US" altLang="zh-MO" dirty="0"/>
              <a:t>of memory</a:t>
            </a:r>
          </a:p>
          <a:p>
            <a:pPr lvl="1"/>
            <a:r>
              <a:rPr lang="en-US" altLang="zh-MO" dirty="0">
                <a:solidFill>
                  <a:srgbClr val="0070C0"/>
                </a:solidFill>
              </a:rPr>
              <a:t>Capacity</a:t>
            </a:r>
          </a:p>
          <a:p>
            <a:pPr lvl="1"/>
            <a:r>
              <a:rPr lang="en-US" altLang="zh-MO" dirty="0">
                <a:solidFill>
                  <a:srgbClr val="0070C0"/>
                </a:solidFill>
              </a:rPr>
              <a:t>Access time</a:t>
            </a:r>
          </a:p>
          <a:p>
            <a:pPr lvl="1"/>
            <a:r>
              <a:rPr lang="en-US" altLang="zh-MO" dirty="0">
                <a:solidFill>
                  <a:srgbClr val="0070C0"/>
                </a:solidFill>
              </a:rPr>
              <a:t>Cost</a:t>
            </a:r>
          </a:p>
          <a:p>
            <a:endParaRPr lang="en-US" altLang="zh-MO" sz="3200" dirty="0"/>
          </a:p>
          <a:p>
            <a:endParaRPr lang="en-US" altLang="zh-MO" sz="3200" dirty="0"/>
          </a:p>
          <a:p>
            <a:r>
              <a:rPr lang="en-US" altLang="zh-MO" sz="3200" dirty="0"/>
              <a:t>Memory must be able to </a:t>
            </a:r>
            <a:r>
              <a:rPr lang="en-US" altLang="zh-MO" sz="3200" dirty="0">
                <a:solidFill>
                  <a:srgbClr val="0070C0"/>
                </a:solidFill>
              </a:rPr>
              <a:t>keep up with </a:t>
            </a:r>
            <a:r>
              <a:rPr lang="en-US" altLang="zh-MO" sz="3200" dirty="0"/>
              <a:t>the processor</a:t>
            </a:r>
          </a:p>
          <a:p>
            <a:r>
              <a:rPr lang="en-US" altLang="zh-MO" sz="3200" dirty="0"/>
              <a:t>Cost of memory must be </a:t>
            </a:r>
            <a:r>
              <a:rPr lang="en-US" altLang="zh-MO" sz="3200" dirty="0">
                <a:solidFill>
                  <a:srgbClr val="0070C0"/>
                </a:solidFill>
              </a:rPr>
              <a:t>reasonable</a:t>
            </a:r>
            <a:r>
              <a:rPr lang="en-US" altLang="zh-MO" sz="3200" dirty="0"/>
              <a:t> in relationship to the other components</a:t>
            </a:r>
          </a:p>
          <a:p>
            <a:endParaRPr lang="zh-MO" altLang="en-US" dirty="0"/>
          </a:p>
        </p:txBody>
      </p:sp>
      <p:sp>
        <p:nvSpPr>
          <p:cNvPr id="3" name="Title 2">
            <a:extLst>
              <a:ext uri="{FF2B5EF4-FFF2-40B4-BE49-F238E27FC236}">
                <a16:creationId xmlns:a16="http://schemas.microsoft.com/office/drawing/2014/main" id="{E252B643-8F73-49A5-B285-66DD16896A28}"/>
              </a:ext>
            </a:extLst>
          </p:cNvPr>
          <p:cNvSpPr>
            <a:spLocks noGrp="1"/>
          </p:cNvSpPr>
          <p:nvPr>
            <p:ph type="title"/>
          </p:nvPr>
        </p:nvSpPr>
        <p:spPr/>
        <p:txBody>
          <a:bodyPr/>
          <a:lstStyle/>
          <a:p>
            <a:r>
              <a:rPr lang="en-US" altLang="zh-MO" dirty="0"/>
              <a:t>The Memory Hierarchy (1/3)</a:t>
            </a:r>
            <a:endParaRPr lang="zh-MO" altLang="en-US" dirty="0"/>
          </a:p>
        </p:txBody>
      </p:sp>
      <p:sp>
        <p:nvSpPr>
          <p:cNvPr id="4" name="Slide Number Placeholder 3">
            <a:extLst>
              <a:ext uri="{FF2B5EF4-FFF2-40B4-BE49-F238E27FC236}">
                <a16:creationId xmlns:a16="http://schemas.microsoft.com/office/drawing/2014/main" id="{CA1C151A-11E0-4E69-8DBF-91E7408D78D5}"/>
              </a:ext>
            </a:extLst>
          </p:cNvPr>
          <p:cNvSpPr>
            <a:spLocks noGrp="1"/>
          </p:cNvSpPr>
          <p:nvPr>
            <p:ph type="sldNum" sz="quarter" idx="15"/>
          </p:nvPr>
        </p:nvSpPr>
        <p:spPr/>
        <p:txBody>
          <a:bodyPr/>
          <a:lstStyle/>
          <a:p>
            <a:fld id="{19B51A1E-902D-48AF-9020-955120F399B6}" type="slidenum">
              <a:rPr lang="en-US" smtClean="0"/>
              <a:pPr/>
              <a:t>30</a:t>
            </a:fld>
            <a:endParaRPr lang="en-US" dirty="0"/>
          </a:p>
        </p:txBody>
      </p:sp>
      <p:sp>
        <p:nvSpPr>
          <p:cNvPr id="5" name="TextBox 4">
            <a:extLst>
              <a:ext uri="{FF2B5EF4-FFF2-40B4-BE49-F238E27FC236}">
                <a16:creationId xmlns:a16="http://schemas.microsoft.com/office/drawing/2014/main" id="{4449303A-1478-4221-8735-B306661FB82B}"/>
              </a:ext>
            </a:extLst>
          </p:cNvPr>
          <p:cNvSpPr txBox="1"/>
          <p:nvPr/>
        </p:nvSpPr>
        <p:spPr>
          <a:xfrm>
            <a:off x="1066154" y="3135083"/>
            <a:ext cx="2270319" cy="461665"/>
          </a:xfrm>
          <a:prstGeom prst="rect">
            <a:avLst/>
          </a:prstGeom>
          <a:solidFill>
            <a:srgbClr val="FFFF00"/>
          </a:solidFill>
          <a:ln>
            <a:solidFill>
              <a:schemeClr val="tx1"/>
            </a:solidFill>
          </a:ln>
        </p:spPr>
        <p:txBody>
          <a:bodyPr wrap="square" rtlCol="0">
            <a:spAutoFit/>
          </a:bodyPr>
          <a:lstStyle/>
          <a:p>
            <a:pPr algn="ctr"/>
            <a:r>
              <a:rPr lang="en-US" altLang="zh-MO" sz="2400" b="1" dirty="0">
                <a:latin typeface="Arial" panose="020B0604020202020204" pitchFamily="34" charset="0"/>
                <a:cs typeface="Arial" panose="020B0604020202020204" pitchFamily="34" charset="0"/>
              </a:rPr>
              <a:t>How Much?</a:t>
            </a:r>
            <a:endParaRPr lang="zh-MO" altLang="en-US" sz="24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344F0BA-1787-4DFB-8978-28D6B13F1BC9}"/>
              </a:ext>
            </a:extLst>
          </p:cNvPr>
          <p:cNvSpPr txBox="1"/>
          <p:nvPr/>
        </p:nvSpPr>
        <p:spPr>
          <a:xfrm>
            <a:off x="4328609" y="3135083"/>
            <a:ext cx="2270319" cy="461665"/>
          </a:xfrm>
          <a:prstGeom prst="rect">
            <a:avLst/>
          </a:prstGeom>
          <a:solidFill>
            <a:srgbClr val="FFFF00"/>
          </a:solidFill>
          <a:ln>
            <a:solidFill>
              <a:schemeClr val="tx1"/>
            </a:solidFill>
          </a:ln>
        </p:spPr>
        <p:txBody>
          <a:bodyPr wrap="square" rtlCol="0">
            <a:spAutoFit/>
          </a:bodyPr>
          <a:lstStyle/>
          <a:p>
            <a:pPr algn="ctr"/>
            <a:r>
              <a:rPr lang="en-US" altLang="zh-MO" sz="2400" b="1" dirty="0">
                <a:latin typeface="Arial" panose="020B0604020202020204" pitchFamily="34" charset="0"/>
                <a:cs typeface="Arial" panose="020B0604020202020204" pitchFamily="34" charset="0"/>
              </a:rPr>
              <a:t>How Fast?</a:t>
            </a:r>
            <a:endParaRPr lang="zh-MO" altLang="en-US" sz="24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63E2147-8C35-4C04-ADE6-4F45FCA9BA70}"/>
              </a:ext>
            </a:extLst>
          </p:cNvPr>
          <p:cNvSpPr txBox="1"/>
          <p:nvPr/>
        </p:nvSpPr>
        <p:spPr>
          <a:xfrm>
            <a:off x="7447367" y="3139548"/>
            <a:ext cx="2757993" cy="461665"/>
          </a:xfrm>
          <a:prstGeom prst="rect">
            <a:avLst/>
          </a:prstGeom>
          <a:solidFill>
            <a:srgbClr val="FFFF00"/>
          </a:solidFill>
          <a:ln>
            <a:solidFill>
              <a:schemeClr val="tx1"/>
            </a:solidFill>
          </a:ln>
        </p:spPr>
        <p:txBody>
          <a:bodyPr wrap="square" rtlCol="0">
            <a:spAutoFit/>
          </a:bodyPr>
          <a:lstStyle/>
          <a:p>
            <a:pPr algn="ctr"/>
            <a:r>
              <a:rPr lang="en-US" altLang="zh-MO" sz="2400" b="1" dirty="0">
                <a:latin typeface="Arial" panose="020B0604020202020204" pitchFamily="34" charset="0"/>
                <a:cs typeface="Arial" panose="020B0604020202020204" pitchFamily="34" charset="0"/>
              </a:rPr>
              <a:t>How Expensive?</a:t>
            </a:r>
            <a:endParaRPr lang="zh-MO"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18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wipe(left)">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9E64AC-4DFC-4EB7-BD5C-39EEC34AFA04}"/>
              </a:ext>
            </a:extLst>
          </p:cNvPr>
          <p:cNvSpPr>
            <a:spLocks noGrp="1"/>
          </p:cNvSpPr>
          <p:nvPr>
            <p:ph type="title"/>
          </p:nvPr>
        </p:nvSpPr>
        <p:spPr/>
        <p:txBody>
          <a:bodyPr/>
          <a:lstStyle/>
          <a:p>
            <a:r>
              <a:rPr lang="en-US" altLang="zh-MO" dirty="0"/>
              <a:t>The Memory Hierarchy (2/3)</a:t>
            </a:r>
            <a:endParaRPr lang="zh-MO" altLang="en-US" dirty="0"/>
          </a:p>
        </p:txBody>
      </p:sp>
      <p:sp>
        <p:nvSpPr>
          <p:cNvPr id="4" name="Slide Number Placeholder 3">
            <a:extLst>
              <a:ext uri="{FF2B5EF4-FFF2-40B4-BE49-F238E27FC236}">
                <a16:creationId xmlns:a16="http://schemas.microsoft.com/office/drawing/2014/main" id="{AC035A64-4EC5-48A2-8AF4-48A01F7A26D8}"/>
              </a:ext>
            </a:extLst>
          </p:cNvPr>
          <p:cNvSpPr>
            <a:spLocks noGrp="1"/>
          </p:cNvSpPr>
          <p:nvPr>
            <p:ph type="sldNum" sz="quarter" idx="15"/>
          </p:nvPr>
        </p:nvSpPr>
        <p:spPr/>
        <p:txBody>
          <a:bodyPr/>
          <a:lstStyle/>
          <a:p>
            <a:fld id="{19B51A1E-902D-48AF-9020-955120F399B6}" type="slidenum">
              <a:rPr lang="en-US" smtClean="0"/>
              <a:pPr/>
              <a:t>31</a:t>
            </a:fld>
            <a:endParaRPr lang="en-US" dirty="0"/>
          </a:p>
        </p:txBody>
      </p:sp>
      <p:graphicFrame>
        <p:nvGraphicFramePr>
          <p:cNvPr id="6" name="Content Placeholder 3">
            <a:extLst>
              <a:ext uri="{FF2B5EF4-FFF2-40B4-BE49-F238E27FC236}">
                <a16:creationId xmlns:a16="http://schemas.microsoft.com/office/drawing/2014/main" id="{36824FC0-9D65-4481-9A72-99E21C280488}"/>
              </a:ext>
            </a:extLst>
          </p:cNvPr>
          <p:cNvGraphicFramePr>
            <a:graphicFrameLocks/>
          </p:cNvGraphicFramePr>
          <p:nvPr>
            <p:extLst>
              <p:ext uri="{D42A27DB-BD31-4B8C-83A1-F6EECF244321}">
                <p14:modId xmlns:p14="http://schemas.microsoft.com/office/powerpoint/2010/main" val="2492584268"/>
              </p:ext>
            </p:extLst>
          </p:nvPr>
        </p:nvGraphicFramePr>
        <p:xfrm>
          <a:off x="957943" y="1355271"/>
          <a:ext cx="9459686" cy="4544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144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A45C8-7F50-4CEC-84A0-400248A0AADC}"/>
              </a:ext>
            </a:extLst>
          </p:cNvPr>
          <p:cNvSpPr>
            <a:spLocks noGrp="1"/>
          </p:cNvSpPr>
          <p:nvPr>
            <p:ph idx="1"/>
          </p:nvPr>
        </p:nvSpPr>
        <p:spPr>
          <a:xfrm>
            <a:off x="370613" y="1274325"/>
            <a:ext cx="4999445" cy="4679250"/>
          </a:xfrm>
        </p:spPr>
        <p:txBody>
          <a:bodyPr/>
          <a:lstStyle/>
          <a:p>
            <a:pPr marL="0" indent="0">
              <a:buSzPct val="109000"/>
              <a:buNone/>
            </a:pPr>
            <a:r>
              <a:rPr lang="en-NZ" altLang="zh-MO" sz="3200" dirty="0"/>
              <a:t>Going down the hierarchy:</a:t>
            </a:r>
            <a:endParaRPr lang="en-NZ" altLang="zh-MO" sz="1400" dirty="0"/>
          </a:p>
          <a:p>
            <a:endParaRPr lang="en-NZ" altLang="zh-MO" sz="800" dirty="0"/>
          </a:p>
          <a:p>
            <a:pPr lvl="1"/>
            <a:r>
              <a:rPr lang="en-NZ" altLang="zh-MO" sz="2595" dirty="0">
                <a:solidFill>
                  <a:srgbClr val="0070C0"/>
                </a:solidFill>
              </a:rPr>
              <a:t>decreasing</a:t>
            </a:r>
            <a:r>
              <a:rPr lang="en-NZ" altLang="zh-MO" sz="2595" dirty="0"/>
              <a:t> cost per bit</a:t>
            </a:r>
          </a:p>
          <a:p>
            <a:pPr lvl="1"/>
            <a:r>
              <a:rPr lang="en-NZ" altLang="zh-MO" sz="2595" dirty="0">
                <a:solidFill>
                  <a:srgbClr val="0070C0"/>
                </a:solidFill>
              </a:rPr>
              <a:t>increasing</a:t>
            </a:r>
            <a:r>
              <a:rPr lang="en-NZ" altLang="zh-MO" sz="2595" dirty="0"/>
              <a:t> capacity</a:t>
            </a:r>
          </a:p>
          <a:p>
            <a:pPr lvl="1"/>
            <a:r>
              <a:rPr lang="en-NZ" altLang="zh-MO" sz="2595" dirty="0">
                <a:solidFill>
                  <a:srgbClr val="0070C0"/>
                </a:solidFill>
              </a:rPr>
              <a:t>increasing </a:t>
            </a:r>
            <a:r>
              <a:rPr lang="en-NZ" altLang="zh-MO" sz="2595" dirty="0"/>
              <a:t>access time</a:t>
            </a:r>
          </a:p>
          <a:p>
            <a:pPr lvl="1"/>
            <a:r>
              <a:rPr lang="en-NZ" altLang="zh-MO" sz="2595" dirty="0">
                <a:solidFill>
                  <a:srgbClr val="0070C0"/>
                </a:solidFill>
              </a:rPr>
              <a:t>decreasing</a:t>
            </a:r>
            <a:r>
              <a:rPr lang="en-NZ" altLang="zh-MO" sz="2595" dirty="0"/>
              <a:t> frequency of access to the memory by the processor</a:t>
            </a:r>
          </a:p>
          <a:p>
            <a:endParaRPr lang="zh-MO" altLang="en-US" dirty="0"/>
          </a:p>
        </p:txBody>
      </p:sp>
      <p:sp>
        <p:nvSpPr>
          <p:cNvPr id="3" name="Title 2">
            <a:extLst>
              <a:ext uri="{FF2B5EF4-FFF2-40B4-BE49-F238E27FC236}">
                <a16:creationId xmlns:a16="http://schemas.microsoft.com/office/drawing/2014/main" id="{1C0AF79C-3B76-4AE4-8BBD-6CB3443126F1}"/>
              </a:ext>
            </a:extLst>
          </p:cNvPr>
          <p:cNvSpPr>
            <a:spLocks noGrp="1"/>
          </p:cNvSpPr>
          <p:nvPr>
            <p:ph type="title"/>
          </p:nvPr>
        </p:nvSpPr>
        <p:spPr/>
        <p:txBody>
          <a:bodyPr/>
          <a:lstStyle/>
          <a:p>
            <a:r>
              <a:rPr lang="en-US" altLang="zh-MO" dirty="0"/>
              <a:t>The Memory Hierarchy (3/3)</a:t>
            </a:r>
            <a:endParaRPr lang="zh-MO" altLang="en-US" dirty="0"/>
          </a:p>
        </p:txBody>
      </p:sp>
      <p:sp>
        <p:nvSpPr>
          <p:cNvPr id="4" name="Slide Number Placeholder 3">
            <a:extLst>
              <a:ext uri="{FF2B5EF4-FFF2-40B4-BE49-F238E27FC236}">
                <a16:creationId xmlns:a16="http://schemas.microsoft.com/office/drawing/2014/main" id="{EE0B8A38-9B0F-44AD-93A0-1E82D104A0BC}"/>
              </a:ext>
            </a:extLst>
          </p:cNvPr>
          <p:cNvSpPr>
            <a:spLocks noGrp="1"/>
          </p:cNvSpPr>
          <p:nvPr>
            <p:ph type="sldNum" sz="quarter" idx="15"/>
          </p:nvPr>
        </p:nvSpPr>
        <p:spPr/>
        <p:txBody>
          <a:bodyPr/>
          <a:lstStyle/>
          <a:p>
            <a:fld id="{19B51A1E-902D-48AF-9020-955120F399B6}" type="slidenum">
              <a:rPr lang="en-US" smtClean="0"/>
              <a:pPr/>
              <a:t>32</a:t>
            </a:fld>
            <a:endParaRPr lang="en-US" dirty="0"/>
          </a:p>
        </p:txBody>
      </p:sp>
      <p:grpSp>
        <p:nvGrpSpPr>
          <p:cNvPr id="5" name="Group 3">
            <a:extLst>
              <a:ext uri="{FF2B5EF4-FFF2-40B4-BE49-F238E27FC236}">
                <a16:creationId xmlns:a16="http://schemas.microsoft.com/office/drawing/2014/main" id="{8B8DB0BF-02A9-4B68-9A20-0BA644704622}"/>
              </a:ext>
            </a:extLst>
          </p:cNvPr>
          <p:cNvGrpSpPr>
            <a:grpSpLocks/>
          </p:cNvGrpSpPr>
          <p:nvPr/>
        </p:nvGrpSpPr>
        <p:grpSpPr bwMode="auto">
          <a:xfrm>
            <a:off x="5470071" y="1584331"/>
            <a:ext cx="5665788" cy="4059238"/>
            <a:chOff x="811" y="1073"/>
            <a:chExt cx="3569" cy="2557"/>
          </a:xfrm>
        </p:grpSpPr>
        <p:sp>
          <p:nvSpPr>
            <p:cNvPr id="6" name="Line 4">
              <a:extLst>
                <a:ext uri="{FF2B5EF4-FFF2-40B4-BE49-F238E27FC236}">
                  <a16:creationId xmlns:a16="http://schemas.microsoft.com/office/drawing/2014/main" id="{FF454BD4-1A14-4BDC-B745-C98C3A678EDB}"/>
                </a:ext>
              </a:extLst>
            </p:cNvPr>
            <p:cNvSpPr>
              <a:spLocks noChangeShapeType="1"/>
            </p:cNvSpPr>
            <p:nvPr/>
          </p:nvSpPr>
          <p:spPr bwMode="auto">
            <a:xfrm>
              <a:off x="817" y="3630"/>
              <a:ext cx="356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 name="Line 5">
              <a:extLst>
                <a:ext uri="{FF2B5EF4-FFF2-40B4-BE49-F238E27FC236}">
                  <a16:creationId xmlns:a16="http://schemas.microsoft.com/office/drawing/2014/main" id="{53344471-3082-4C33-A67C-E2D340EC795B}"/>
                </a:ext>
              </a:extLst>
            </p:cNvPr>
            <p:cNvSpPr>
              <a:spLocks noChangeShapeType="1"/>
            </p:cNvSpPr>
            <p:nvPr/>
          </p:nvSpPr>
          <p:spPr bwMode="auto">
            <a:xfrm flipH="1">
              <a:off x="811" y="1073"/>
              <a:ext cx="1618" cy="255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 name="Line 6">
              <a:extLst>
                <a:ext uri="{FF2B5EF4-FFF2-40B4-BE49-F238E27FC236}">
                  <a16:creationId xmlns:a16="http://schemas.microsoft.com/office/drawing/2014/main" id="{19C8C5AF-F4A8-4FA7-8B30-DDF2B31855A0}"/>
                </a:ext>
              </a:extLst>
            </p:cNvPr>
            <p:cNvSpPr>
              <a:spLocks noChangeShapeType="1"/>
            </p:cNvSpPr>
            <p:nvPr/>
          </p:nvSpPr>
          <p:spPr bwMode="auto">
            <a:xfrm>
              <a:off x="2430" y="1073"/>
              <a:ext cx="1950" cy="255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7">
              <a:extLst>
                <a:ext uri="{FF2B5EF4-FFF2-40B4-BE49-F238E27FC236}">
                  <a16:creationId xmlns:a16="http://schemas.microsoft.com/office/drawing/2014/main" id="{DC832B3E-AD70-4A29-AECC-02B56776A897}"/>
                </a:ext>
              </a:extLst>
            </p:cNvPr>
            <p:cNvSpPr>
              <a:spLocks noChangeShapeType="1"/>
            </p:cNvSpPr>
            <p:nvPr/>
          </p:nvSpPr>
          <p:spPr bwMode="auto">
            <a:xfrm>
              <a:off x="2052" y="1710"/>
              <a:ext cx="85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8">
              <a:extLst>
                <a:ext uri="{FF2B5EF4-FFF2-40B4-BE49-F238E27FC236}">
                  <a16:creationId xmlns:a16="http://schemas.microsoft.com/office/drawing/2014/main" id="{53922A51-07A2-414C-9786-4D70719185CA}"/>
                </a:ext>
              </a:extLst>
            </p:cNvPr>
            <p:cNvSpPr>
              <a:spLocks noChangeShapeType="1"/>
            </p:cNvSpPr>
            <p:nvPr/>
          </p:nvSpPr>
          <p:spPr bwMode="auto">
            <a:xfrm>
              <a:off x="1812" y="2049"/>
              <a:ext cx="136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Line 9">
              <a:extLst>
                <a:ext uri="{FF2B5EF4-FFF2-40B4-BE49-F238E27FC236}">
                  <a16:creationId xmlns:a16="http://schemas.microsoft.com/office/drawing/2014/main" id="{DCE897A5-4172-4548-8981-1AC041AA48A3}"/>
                </a:ext>
              </a:extLst>
            </p:cNvPr>
            <p:cNvSpPr>
              <a:spLocks noChangeShapeType="1"/>
            </p:cNvSpPr>
            <p:nvPr/>
          </p:nvSpPr>
          <p:spPr bwMode="auto">
            <a:xfrm>
              <a:off x="1572" y="2464"/>
              <a:ext cx="191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 name="Line 10">
              <a:extLst>
                <a:ext uri="{FF2B5EF4-FFF2-40B4-BE49-F238E27FC236}">
                  <a16:creationId xmlns:a16="http://schemas.microsoft.com/office/drawing/2014/main" id="{CCF02A5A-D747-494B-AAC6-7CC4A62019A3}"/>
                </a:ext>
              </a:extLst>
            </p:cNvPr>
            <p:cNvSpPr>
              <a:spLocks noChangeShapeType="1"/>
            </p:cNvSpPr>
            <p:nvPr/>
          </p:nvSpPr>
          <p:spPr bwMode="auto">
            <a:xfrm>
              <a:off x="1332" y="2841"/>
              <a:ext cx="243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3" name="Line 11">
              <a:extLst>
                <a:ext uri="{FF2B5EF4-FFF2-40B4-BE49-F238E27FC236}">
                  <a16:creationId xmlns:a16="http://schemas.microsoft.com/office/drawing/2014/main" id="{308525BE-354D-4CE4-B32C-3FC9E3DA4A25}"/>
                </a:ext>
              </a:extLst>
            </p:cNvPr>
            <p:cNvSpPr>
              <a:spLocks noChangeShapeType="1"/>
            </p:cNvSpPr>
            <p:nvPr/>
          </p:nvSpPr>
          <p:spPr bwMode="auto">
            <a:xfrm>
              <a:off x="1057" y="3256"/>
              <a:ext cx="301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 name="Rectangle 12">
              <a:extLst>
                <a:ext uri="{FF2B5EF4-FFF2-40B4-BE49-F238E27FC236}">
                  <a16:creationId xmlns:a16="http://schemas.microsoft.com/office/drawing/2014/main" id="{E6DFC4D2-E2DA-4018-8447-0E022D6A9C8E}"/>
                </a:ext>
              </a:extLst>
            </p:cNvPr>
            <p:cNvSpPr>
              <a:spLocks noChangeArrowheads="1"/>
            </p:cNvSpPr>
            <p:nvPr/>
          </p:nvSpPr>
          <p:spPr bwMode="auto">
            <a:xfrm>
              <a:off x="2124" y="1496"/>
              <a:ext cx="722" cy="229"/>
            </a:xfrm>
            <a:prstGeom prst="rect">
              <a:avLst/>
            </a:prstGeom>
            <a:noFill/>
            <a:ln w="9525">
              <a:noFill/>
              <a:miter lim="800000"/>
              <a:headEnd/>
              <a:tailEnd/>
            </a:ln>
          </p:spPr>
          <p:txBody>
            <a:bodyPr wrap="none" lIns="90488" tIns="44450" rIns="90488" bIns="44450">
              <a:spAutoFit/>
            </a:bodyPr>
            <a:lstStyle/>
            <a:p>
              <a:pPr algn="ctr"/>
              <a:r>
                <a:rPr kumimoji="1" lang="en-US" altLang="zh-TW">
                  <a:latin typeface="Arial" charset="0"/>
                  <a:ea typeface="新細明體" pitchFamily="18" charset="-120"/>
                </a:rPr>
                <a:t>Registers</a:t>
              </a:r>
            </a:p>
          </p:txBody>
        </p:sp>
        <p:sp>
          <p:nvSpPr>
            <p:cNvPr id="15" name="Rectangle 13">
              <a:extLst>
                <a:ext uri="{FF2B5EF4-FFF2-40B4-BE49-F238E27FC236}">
                  <a16:creationId xmlns:a16="http://schemas.microsoft.com/office/drawing/2014/main" id="{5889C7E8-B057-4E5C-BE77-3B83ED20A225}"/>
                </a:ext>
              </a:extLst>
            </p:cNvPr>
            <p:cNvSpPr>
              <a:spLocks noChangeArrowheads="1"/>
            </p:cNvSpPr>
            <p:nvPr/>
          </p:nvSpPr>
          <p:spPr bwMode="auto">
            <a:xfrm>
              <a:off x="2083" y="1779"/>
              <a:ext cx="768" cy="229"/>
            </a:xfrm>
            <a:prstGeom prst="rect">
              <a:avLst/>
            </a:prstGeom>
            <a:solidFill>
              <a:schemeClr val="tx2">
                <a:lumMod val="20000"/>
                <a:lumOff val="80000"/>
              </a:schemeClr>
            </a:solidFill>
            <a:ln w="9525">
              <a:noFill/>
              <a:miter lim="800000"/>
              <a:headEnd/>
              <a:tailEnd/>
            </a:ln>
          </p:spPr>
          <p:txBody>
            <a:bodyPr lIns="90488" tIns="44450" rIns="90488" bIns="44450">
              <a:spAutoFit/>
            </a:bodyPr>
            <a:lstStyle/>
            <a:p>
              <a:pPr algn="ctr"/>
              <a:r>
                <a:rPr kumimoji="1" lang="en-US" altLang="zh-TW" i="1">
                  <a:latin typeface="Arial" charset="0"/>
                  <a:ea typeface="新細明體" pitchFamily="18" charset="-120"/>
                </a:rPr>
                <a:t>Cache</a:t>
              </a:r>
              <a:endParaRPr kumimoji="1" lang="en-US" altLang="zh-TW" b="1" i="1">
                <a:solidFill>
                  <a:schemeClr val="hlink"/>
                </a:solidFill>
                <a:latin typeface="Arial" charset="0"/>
                <a:ea typeface="新細明體" pitchFamily="18" charset="-120"/>
              </a:endParaRPr>
            </a:p>
          </p:txBody>
        </p:sp>
        <p:sp>
          <p:nvSpPr>
            <p:cNvPr id="16" name="Rectangle 14">
              <a:extLst>
                <a:ext uri="{FF2B5EF4-FFF2-40B4-BE49-F238E27FC236}">
                  <a16:creationId xmlns:a16="http://schemas.microsoft.com/office/drawing/2014/main" id="{9DFC2DBD-3593-4860-ACEF-E858A74783AE}"/>
                </a:ext>
              </a:extLst>
            </p:cNvPr>
            <p:cNvSpPr>
              <a:spLocks noChangeArrowheads="1"/>
            </p:cNvSpPr>
            <p:nvPr/>
          </p:nvSpPr>
          <p:spPr bwMode="auto">
            <a:xfrm>
              <a:off x="2062" y="2179"/>
              <a:ext cx="986" cy="229"/>
            </a:xfrm>
            <a:prstGeom prst="rect">
              <a:avLst/>
            </a:prstGeom>
            <a:noFill/>
            <a:ln w="9525">
              <a:noFill/>
              <a:miter lim="800000"/>
              <a:headEnd/>
              <a:tailEnd/>
            </a:ln>
          </p:spPr>
          <p:txBody>
            <a:bodyPr wrap="none" lIns="90488" tIns="44450" rIns="90488" bIns="44450">
              <a:spAutoFit/>
            </a:bodyPr>
            <a:lstStyle/>
            <a:p>
              <a:pPr algn="ctr"/>
              <a:r>
                <a:rPr kumimoji="1" lang="en-US" altLang="zh-TW">
                  <a:latin typeface="Arial" charset="0"/>
                  <a:ea typeface="新細明體" pitchFamily="18" charset="-120"/>
                </a:rPr>
                <a:t>Main Memory</a:t>
              </a:r>
            </a:p>
          </p:txBody>
        </p:sp>
        <p:sp>
          <p:nvSpPr>
            <p:cNvPr id="17" name="Rectangle 15">
              <a:extLst>
                <a:ext uri="{FF2B5EF4-FFF2-40B4-BE49-F238E27FC236}">
                  <a16:creationId xmlns:a16="http://schemas.microsoft.com/office/drawing/2014/main" id="{0B574EE3-CA0F-4591-B108-0F6AA7E28E96}"/>
                </a:ext>
              </a:extLst>
            </p:cNvPr>
            <p:cNvSpPr>
              <a:spLocks noChangeArrowheads="1"/>
            </p:cNvSpPr>
            <p:nvPr/>
          </p:nvSpPr>
          <p:spPr bwMode="auto">
            <a:xfrm>
              <a:off x="1627" y="2567"/>
              <a:ext cx="1797" cy="229"/>
            </a:xfrm>
            <a:prstGeom prst="rect">
              <a:avLst/>
            </a:prstGeom>
            <a:solidFill>
              <a:schemeClr val="tx2">
                <a:lumMod val="20000"/>
                <a:lumOff val="80000"/>
              </a:schemeClr>
            </a:solidFill>
            <a:ln w="9525">
              <a:noFill/>
              <a:miter lim="800000"/>
              <a:headEnd/>
              <a:tailEnd/>
            </a:ln>
          </p:spPr>
          <p:txBody>
            <a:bodyPr lIns="90488" tIns="44450" rIns="90488" bIns="44450">
              <a:spAutoFit/>
            </a:bodyPr>
            <a:lstStyle/>
            <a:p>
              <a:pPr algn="ctr"/>
              <a:r>
                <a:rPr kumimoji="1" lang="en-US" altLang="zh-TW" i="1">
                  <a:latin typeface="Arial" charset="0"/>
                  <a:ea typeface="新細明體" pitchFamily="18" charset="-120"/>
                </a:rPr>
                <a:t>Disk Cache</a:t>
              </a:r>
            </a:p>
          </p:txBody>
        </p:sp>
        <p:sp>
          <p:nvSpPr>
            <p:cNvPr id="18" name="Rectangle 16">
              <a:extLst>
                <a:ext uri="{FF2B5EF4-FFF2-40B4-BE49-F238E27FC236}">
                  <a16:creationId xmlns:a16="http://schemas.microsoft.com/office/drawing/2014/main" id="{D2ACB07F-39E6-47F5-9AD9-B268CF346F93}"/>
                </a:ext>
              </a:extLst>
            </p:cNvPr>
            <p:cNvSpPr>
              <a:spLocks noChangeArrowheads="1"/>
            </p:cNvSpPr>
            <p:nvPr/>
          </p:nvSpPr>
          <p:spPr bwMode="auto">
            <a:xfrm>
              <a:off x="2032" y="2960"/>
              <a:ext cx="1018" cy="229"/>
            </a:xfrm>
            <a:prstGeom prst="rect">
              <a:avLst/>
            </a:prstGeom>
            <a:noFill/>
            <a:ln w="9525">
              <a:noFill/>
              <a:miter lim="800000"/>
              <a:headEnd/>
              <a:tailEnd/>
            </a:ln>
          </p:spPr>
          <p:txBody>
            <a:bodyPr wrap="none" lIns="90488" tIns="44450" rIns="90488" bIns="44450">
              <a:spAutoFit/>
            </a:bodyPr>
            <a:lstStyle/>
            <a:p>
              <a:pPr algn="ctr"/>
              <a:r>
                <a:rPr kumimoji="1" lang="en-US" altLang="zh-TW">
                  <a:latin typeface="Arial" charset="0"/>
                  <a:ea typeface="新細明體" pitchFamily="18" charset="-120"/>
                </a:rPr>
                <a:t>Magnetic Disk</a:t>
              </a:r>
            </a:p>
          </p:txBody>
        </p:sp>
        <p:sp>
          <p:nvSpPr>
            <p:cNvPr id="19" name="Rectangle 17">
              <a:extLst>
                <a:ext uri="{FF2B5EF4-FFF2-40B4-BE49-F238E27FC236}">
                  <a16:creationId xmlns:a16="http://schemas.microsoft.com/office/drawing/2014/main" id="{182EA327-3D92-426A-AE63-CA8FB2078A87}"/>
                </a:ext>
              </a:extLst>
            </p:cNvPr>
            <p:cNvSpPr>
              <a:spLocks noChangeArrowheads="1"/>
            </p:cNvSpPr>
            <p:nvPr/>
          </p:nvSpPr>
          <p:spPr bwMode="auto">
            <a:xfrm>
              <a:off x="1222" y="3347"/>
              <a:ext cx="1067" cy="229"/>
            </a:xfrm>
            <a:prstGeom prst="rect">
              <a:avLst/>
            </a:prstGeom>
            <a:noFill/>
            <a:ln w="9525">
              <a:noFill/>
              <a:miter lim="800000"/>
              <a:headEnd/>
              <a:tailEnd/>
            </a:ln>
          </p:spPr>
          <p:txBody>
            <a:bodyPr wrap="none" lIns="90488" tIns="44450" rIns="90488" bIns="44450">
              <a:spAutoFit/>
            </a:bodyPr>
            <a:lstStyle/>
            <a:p>
              <a:pPr algn="ctr"/>
              <a:r>
                <a:rPr kumimoji="1" lang="en-US" altLang="zh-TW" dirty="0">
                  <a:latin typeface="Arial" charset="0"/>
                  <a:ea typeface="新細明體" pitchFamily="18" charset="-120"/>
                </a:rPr>
                <a:t>Magnetic Tape</a:t>
              </a:r>
            </a:p>
          </p:txBody>
        </p:sp>
        <p:sp>
          <p:nvSpPr>
            <p:cNvPr id="20" name="Rectangle 18">
              <a:extLst>
                <a:ext uri="{FF2B5EF4-FFF2-40B4-BE49-F238E27FC236}">
                  <a16:creationId xmlns:a16="http://schemas.microsoft.com/office/drawing/2014/main" id="{91804037-C87D-40F3-93C9-10C5D0E45800}"/>
                </a:ext>
              </a:extLst>
            </p:cNvPr>
            <p:cNvSpPr>
              <a:spLocks noChangeArrowheads="1"/>
            </p:cNvSpPr>
            <p:nvPr/>
          </p:nvSpPr>
          <p:spPr bwMode="auto">
            <a:xfrm>
              <a:off x="2857" y="3336"/>
              <a:ext cx="882" cy="229"/>
            </a:xfrm>
            <a:prstGeom prst="rect">
              <a:avLst/>
            </a:prstGeom>
            <a:noFill/>
            <a:ln w="9525">
              <a:noFill/>
              <a:miter lim="800000"/>
              <a:headEnd/>
              <a:tailEnd/>
            </a:ln>
          </p:spPr>
          <p:txBody>
            <a:bodyPr wrap="none" lIns="90488" tIns="44450" rIns="90488" bIns="44450">
              <a:spAutoFit/>
            </a:bodyPr>
            <a:lstStyle/>
            <a:p>
              <a:pPr algn="ctr"/>
              <a:r>
                <a:rPr kumimoji="1" lang="en-US" altLang="zh-TW">
                  <a:latin typeface="Arial" charset="0"/>
                  <a:ea typeface="新細明體" pitchFamily="18" charset="-120"/>
                </a:rPr>
                <a:t>Optical Disk</a:t>
              </a:r>
            </a:p>
          </p:txBody>
        </p:sp>
        <p:sp>
          <p:nvSpPr>
            <p:cNvPr id="21" name="Line 19">
              <a:extLst>
                <a:ext uri="{FF2B5EF4-FFF2-40B4-BE49-F238E27FC236}">
                  <a16:creationId xmlns:a16="http://schemas.microsoft.com/office/drawing/2014/main" id="{4A2DFE82-E3EA-40C5-B1A5-457EA5A6AD8C}"/>
                </a:ext>
              </a:extLst>
            </p:cNvPr>
            <p:cNvSpPr>
              <a:spLocks noChangeShapeType="1"/>
            </p:cNvSpPr>
            <p:nvPr/>
          </p:nvSpPr>
          <p:spPr bwMode="auto">
            <a:xfrm>
              <a:off x="2495" y="3260"/>
              <a:ext cx="0" cy="370"/>
            </a:xfrm>
            <a:prstGeom prst="line">
              <a:avLst/>
            </a:prstGeom>
            <a:noFill/>
            <a:ln w="12700">
              <a:solidFill>
                <a:schemeClr val="tx1"/>
              </a:solidFill>
              <a:round/>
              <a:headEnd type="none" w="sm" len="sm"/>
              <a:tailEnd type="none" w="sm" len="sm"/>
            </a:ln>
          </p:spPr>
          <p:txBody>
            <a:bodyPr wrap="none" anchor="ctr"/>
            <a:lstStyle/>
            <a:p>
              <a:endParaRPr lang="en-US"/>
            </a:p>
          </p:txBody>
        </p:sp>
      </p:grpSp>
    </p:spTree>
    <p:extLst>
      <p:ext uri="{BB962C8B-B14F-4D97-AF65-F5344CB8AC3E}">
        <p14:creationId xmlns:p14="http://schemas.microsoft.com/office/powerpoint/2010/main" val="1896799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EAAA18-C46A-43B9-A87C-27227AF718C1}"/>
              </a:ext>
            </a:extLst>
          </p:cNvPr>
          <p:cNvSpPr>
            <a:spLocks noGrp="1"/>
          </p:cNvSpPr>
          <p:nvPr>
            <p:ph idx="1"/>
          </p:nvPr>
        </p:nvSpPr>
        <p:spPr>
          <a:xfrm>
            <a:off x="370613" y="1274325"/>
            <a:ext cx="10700125" cy="4679250"/>
          </a:xfrm>
        </p:spPr>
        <p:txBody>
          <a:bodyPr/>
          <a:lstStyle/>
          <a:p>
            <a:r>
              <a:rPr lang="en-US" altLang="zh-MO" b="1" dirty="0">
                <a:solidFill>
                  <a:srgbClr val="FF0000"/>
                </a:solidFill>
              </a:rPr>
              <a:t>A portion of main memory </a:t>
            </a:r>
            <a:r>
              <a:rPr lang="en-US" altLang="zh-MO" dirty="0"/>
              <a:t>used as a buffer to temporarily hold data for the disk</a:t>
            </a:r>
          </a:p>
          <a:p>
            <a:r>
              <a:rPr lang="en-US" altLang="zh-MO" dirty="0"/>
              <a:t>Disk writes are </a:t>
            </a:r>
            <a:r>
              <a:rPr lang="en-US" altLang="zh-MO" dirty="0">
                <a:solidFill>
                  <a:srgbClr val="0070C0"/>
                </a:solidFill>
              </a:rPr>
              <a:t>clustered</a:t>
            </a:r>
          </a:p>
          <a:p>
            <a:r>
              <a:rPr lang="en-US" altLang="zh-MO" dirty="0"/>
              <a:t>Some data written out may be </a:t>
            </a:r>
            <a:r>
              <a:rPr lang="en-US" altLang="zh-MO" dirty="0">
                <a:solidFill>
                  <a:srgbClr val="0070C0"/>
                </a:solidFill>
              </a:rPr>
              <a:t>referenced again</a:t>
            </a:r>
            <a:r>
              <a:rPr lang="en-US" altLang="zh-MO" dirty="0"/>
              <a:t>.  </a:t>
            </a:r>
          </a:p>
          <a:p>
            <a:r>
              <a:rPr lang="en-US" altLang="zh-MO" dirty="0"/>
              <a:t>The data are retrieved </a:t>
            </a:r>
            <a:r>
              <a:rPr lang="en-US" altLang="zh-MO" dirty="0">
                <a:solidFill>
                  <a:srgbClr val="0070C0"/>
                </a:solidFill>
              </a:rPr>
              <a:t>rapidly</a:t>
            </a:r>
            <a:r>
              <a:rPr lang="en-US" altLang="zh-MO" dirty="0"/>
              <a:t> from the software cache instead of slowly from disk</a:t>
            </a:r>
          </a:p>
          <a:p>
            <a:endParaRPr lang="zh-MO" altLang="en-US" dirty="0"/>
          </a:p>
        </p:txBody>
      </p:sp>
      <p:sp>
        <p:nvSpPr>
          <p:cNvPr id="3" name="Title 2">
            <a:extLst>
              <a:ext uri="{FF2B5EF4-FFF2-40B4-BE49-F238E27FC236}">
                <a16:creationId xmlns:a16="http://schemas.microsoft.com/office/drawing/2014/main" id="{A75A660C-D271-4657-8D12-032E6AE6CD19}"/>
              </a:ext>
            </a:extLst>
          </p:cNvPr>
          <p:cNvSpPr>
            <a:spLocks noGrp="1"/>
          </p:cNvSpPr>
          <p:nvPr>
            <p:ph type="title"/>
          </p:nvPr>
        </p:nvSpPr>
        <p:spPr/>
        <p:txBody>
          <a:bodyPr/>
          <a:lstStyle/>
          <a:p>
            <a:r>
              <a:rPr lang="en-US" altLang="zh-MO" dirty="0"/>
              <a:t>Disk Cache</a:t>
            </a:r>
            <a:endParaRPr lang="zh-MO" altLang="en-US" dirty="0"/>
          </a:p>
        </p:txBody>
      </p:sp>
      <p:sp>
        <p:nvSpPr>
          <p:cNvPr id="4" name="Slide Number Placeholder 3">
            <a:extLst>
              <a:ext uri="{FF2B5EF4-FFF2-40B4-BE49-F238E27FC236}">
                <a16:creationId xmlns:a16="http://schemas.microsoft.com/office/drawing/2014/main" id="{6D04D6B1-48B4-4ED0-8EC4-BD18B55212A8}"/>
              </a:ext>
            </a:extLst>
          </p:cNvPr>
          <p:cNvSpPr>
            <a:spLocks noGrp="1"/>
          </p:cNvSpPr>
          <p:nvPr>
            <p:ph type="sldNum" sz="quarter" idx="15"/>
          </p:nvPr>
        </p:nvSpPr>
        <p:spPr/>
        <p:txBody>
          <a:bodyPr/>
          <a:lstStyle/>
          <a:p>
            <a:fld id="{19B51A1E-902D-48AF-9020-955120F399B6}" type="slidenum">
              <a:rPr lang="en-US" smtClean="0"/>
              <a:pPr/>
              <a:t>33</a:t>
            </a:fld>
            <a:endParaRPr lang="en-US" dirty="0"/>
          </a:p>
        </p:txBody>
      </p:sp>
      <p:pic>
        <p:nvPicPr>
          <p:cNvPr id="5122" name="Picture 2" descr="What is Disk Cache? Webopedia Definition">
            <a:extLst>
              <a:ext uri="{FF2B5EF4-FFF2-40B4-BE49-F238E27FC236}">
                <a16:creationId xmlns:a16="http://schemas.microsoft.com/office/drawing/2014/main" id="{5104341C-7FA2-46C9-B384-D50F9F409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835" y="4217178"/>
            <a:ext cx="6477679" cy="230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805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1B349-95F2-4980-811A-595E4F6FC886}"/>
              </a:ext>
            </a:extLst>
          </p:cNvPr>
          <p:cNvSpPr>
            <a:spLocks noGrp="1"/>
          </p:cNvSpPr>
          <p:nvPr>
            <p:ph idx="1"/>
          </p:nvPr>
        </p:nvSpPr>
        <p:spPr/>
        <p:txBody>
          <a:bodyPr/>
          <a:lstStyle/>
          <a:p>
            <a:r>
              <a:rPr lang="en-US" altLang="zh-TW" dirty="0">
                <a:ea typeface="新細明體" pitchFamily="18" charset="-120"/>
              </a:rPr>
              <a:t>Processor speed is </a:t>
            </a:r>
            <a:r>
              <a:rPr lang="en-US" altLang="zh-TW" dirty="0">
                <a:solidFill>
                  <a:srgbClr val="FF0000"/>
                </a:solidFill>
                <a:ea typeface="新細明體" pitchFamily="18" charset="-120"/>
              </a:rPr>
              <a:t>faster </a:t>
            </a:r>
            <a:r>
              <a:rPr lang="en-US" altLang="zh-TW" dirty="0">
                <a:ea typeface="新細明體" pitchFamily="18" charset="-120"/>
              </a:rPr>
              <a:t>than memory speed</a:t>
            </a:r>
          </a:p>
          <a:p>
            <a:r>
              <a:rPr lang="en-US" altLang="zh-TW" dirty="0">
                <a:ea typeface="新細明體" pitchFamily="18" charset="-120"/>
              </a:rPr>
              <a:t>Instruction execution is </a:t>
            </a:r>
            <a:r>
              <a:rPr lang="en-US" altLang="zh-TW" dirty="0">
                <a:solidFill>
                  <a:srgbClr val="FF0000"/>
                </a:solidFill>
                <a:ea typeface="新細明體" pitchFamily="18" charset="-120"/>
              </a:rPr>
              <a:t>limited</a:t>
            </a:r>
            <a:r>
              <a:rPr lang="en-US" altLang="zh-TW" dirty="0">
                <a:ea typeface="新細明體" pitchFamily="18" charset="-120"/>
              </a:rPr>
              <a:t> by the memory speed</a:t>
            </a:r>
          </a:p>
          <a:p>
            <a:r>
              <a:rPr lang="en-US" altLang="zh-TW" dirty="0">
                <a:ea typeface="新細明體" pitchFamily="18" charset="-120"/>
              </a:rPr>
              <a:t>Use technology of processor register? </a:t>
            </a:r>
            <a:r>
              <a:rPr lang="en-US" altLang="zh-TW" dirty="0">
                <a:solidFill>
                  <a:srgbClr val="FF0000"/>
                </a:solidFill>
                <a:ea typeface="新細明體" pitchFamily="18" charset="-120"/>
              </a:rPr>
              <a:t>Too expensive! </a:t>
            </a:r>
          </a:p>
          <a:p>
            <a:endParaRPr lang="zh-MO" altLang="en-US" dirty="0"/>
          </a:p>
        </p:txBody>
      </p:sp>
      <p:sp>
        <p:nvSpPr>
          <p:cNvPr id="3" name="Title 2">
            <a:extLst>
              <a:ext uri="{FF2B5EF4-FFF2-40B4-BE49-F238E27FC236}">
                <a16:creationId xmlns:a16="http://schemas.microsoft.com/office/drawing/2014/main" id="{2EC8F431-58FB-4C55-AFB2-6C5349BF10BA}"/>
              </a:ext>
            </a:extLst>
          </p:cNvPr>
          <p:cNvSpPr>
            <a:spLocks noGrp="1"/>
          </p:cNvSpPr>
          <p:nvPr>
            <p:ph type="title"/>
          </p:nvPr>
        </p:nvSpPr>
        <p:spPr/>
        <p:txBody>
          <a:bodyPr/>
          <a:lstStyle/>
          <a:p>
            <a:r>
              <a:rPr lang="en-US" altLang="zh-TW" dirty="0">
                <a:ea typeface="新細明體" pitchFamily="18" charset="-120"/>
              </a:rPr>
              <a:t>Cache Memory - Motivation</a:t>
            </a:r>
            <a:endParaRPr lang="zh-MO" altLang="en-US" dirty="0"/>
          </a:p>
        </p:txBody>
      </p:sp>
      <p:sp>
        <p:nvSpPr>
          <p:cNvPr id="4" name="Slide Number Placeholder 3">
            <a:extLst>
              <a:ext uri="{FF2B5EF4-FFF2-40B4-BE49-F238E27FC236}">
                <a16:creationId xmlns:a16="http://schemas.microsoft.com/office/drawing/2014/main" id="{7ECB458D-8A16-486F-A948-361D5B4F3EA5}"/>
              </a:ext>
            </a:extLst>
          </p:cNvPr>
          <p:cNvSpPr>
            <a:spLocks noGrp="1"/>
          </p:cNvSpPr>
          <p:nvPr>
            <p:ph type="sldNum" sz="quarter" idx="15"/>
          </p:nvPr>
        </p:nvSpPr>
        <p:spPr/>
        <p:txBody>
          <a:bodyPr/>
          <a:lstStyle/>
          <a:p>
            <a:fld id="{19B51A1E-902D-48AF-9020-955120F399B6}" type="slidenum">
              <a:rPr lang="en-US" smtClean="0"/>
              <a:pPr/>
              <a:t>34</a:t>
            </a:fld>
            <a:endParaRPr lang="en-US" dirty="0"/>
          </a:p>
        </p:txBody>
      </p:sp>
      <p:pic>
        <p:nvPicPr>
          <p:cNvPr id="5" name="Picture 4">
            <a:extLst>
              <a:ext uri="{FF2B5EF4-FFF2-40B4-BE49-F238E27FC236}">
                <a16:creationId xmlns:a16="http://schemas.microsoft.com/office/drawing/2014/main" id="{F9B9D5DC-D83D-4D13-AEFF-2310DBCF858D}"/>
              </a:ext>
            </a:extLst>
          </p:cNvPr>
          <p:cNvPicPr>
            <a:picLocks noChangeAspect="1"/>
          </p:cNvPicPr>
          <p:nvPr/>
        </p:nvPicPr>
        <p:blipFill>
          <a:blip r:embed="rId3"/>
          <a:stretch>
            <a:fillRect/>
          </a:stretch>
        </p:blipFill>
        <p:spPr>
          <a:xfrm>
            <a:off x="9184814" y="146413"/>
            <a:ext cx="1885924" cy="1885924"/>
          </a:xfrm>
          <a:prstGeom prst="rect">
            <a:avLst/>
          </a:prstGeom>
        </p:spPr>
      </p:pic>
      <p:sp>
        <p:nvSpPr>
          <p:cNvPr id="6" name="TextBox 5">
            <a:extLst>
              <a:ext uri="{FF2B5EF4-FFF2-40B4-BE49-F238E27FC236}">
                <a16:creationId xmlns:a16="http://schemas.microsoft.com/office/drawing/2014/main" id="{42A601EF-8F92-4F4C-BF9B-789CD38113B6}"/>
              </a:ext>
            </a:extLst>
          </p:cNvPr>
          <p:cNvSpPr txBox="1"/>
          <p:nvPr/>
        </p:nvSpPr>
        <p:spPr>
          <a:xfrm>
            <a:off x="370613" y="3139404"/>
            <a:ext cx="10450303" cy="1261884"/>
          </a:xfrm>
          <a:prstGeom prst="rect">
            <a:avLst/>
          </a:prstGeom>
          <a:solidFill>
            <a:srgbClr val="FFFF00"/>
          </a:solidFill>
          <a:ln>
            <a:solidFill>
              <a:schemeClr val="tx1"/>
            </a:solidFill>
          </a:ln>
        </p:spPr>
        <p:txBody>
          <a:bodyPr wrap="square" rtlCol="0">
            <a:spAutoFit/>
          </a:bodyPr>
          <a:lstStyle/>
          <a:p>
            <a:pPr algn="ctr"/>
            <a:r>
              <a:rPr lang="en-US" altLang="zh-MO" sz="2800" b="1" dirty="0">
                <a:latin typeface="Arial" panose="020B0604020202020204" pitchFamily="34" charset="0"/>
                <a:cs typeface="Arial" panose="020B0604020202020204" pitchFamily="34" charset="0"/>
              </a:rPr>
              <a:t>Principle of Locality</a:t>
            </a:r>
          </a:p>
          <a:p>
            <a:r>
              <a:rPr lang="en-US" altLang="zh-MO" sz="2400" dirty="0">
                <a:latin typeface="Arial" panose="020B0604020202020204" pitchFamily="34" charset="0"/>
                <a:cs typeface="Arial" panose="020B0604020202020204" pitchFamily="34" charset="0"/>
              </a:rPr>
              <a:t>Is the </a:t>
            </a:r>
            <a:r>
              <a:rPr lang="en-US" altLang="zh-MO" sz="2400" dirty="0">
                <a:solidFill>
                  <a:srgbClr val="0070C0"/>
                </a:solidFill>
                <a:latin typeface="Arial" panose="020B0604020202020204" pitchFamily="34" charset="0"/>
                <a:cs typeface="Arial" panose="020B0604020202020204" pitchFamily="34" charset="0"/>
              </a:rPr>
              <a:t>tendency</a:t>
            </a:r>
            <a:r>
              <a:rPr lang="en-US" altLang="zh-MO" sz="2400" dirty="0">
                <a:latin typeface="Arial" panose="020B0604020202020204" pitchFamily="34" charset="0"/>
                <a:cs typeface="Arial" panose="020B0604020202020204" pitchFamily="34" charset="0"/>
              </a:rPr>
              <a:t> of a processor to access the </a:t>
            </a:r>
            <a:r>
              <a:rPr lang="en-US" altLang="zh-MO" sz="2400" dirty="0">
                <a:solidFill>
                  <a:srgbClr val="0070C0"/>
                </a:solidFill>
                <a:latin typeface="Arial" panose="020B0604020202020204" pitchFamily="34" charset="0"/>
                <a:cs typeface="Arial" panose="020B0604020202020204" pitchFamily="34" charset="0"/>
              </a:rPr>
              <a:t>same </a:t>
            </a:r>
            <a:r>
              <a:rPr lang="en-US" altLang="zh-MO" sz="2400" dirty="0">
                <a:latin typeface="Arial" panose="020B0604020202020204" pitchFamily="34" charset="0"/>
                <a:cs typeface="Arial" panose="020B0604020202020204" pitchFamily="34" charset="0"/>
              </a:rPr>
              <a:t>set of memory locations </a:t>
            </a:r>
            <a:r>
              <a:rPr lang="en-US" altLang="zh-MO" sz="2400" dirty="0">
                <a:solidFill>
                  <a:srgbClr val="0070C0"/>
                </a:solidFill>
                <a:latin typeface="Arial" panose="020B0604020202020204" pitchFamily="34" charset="0"/>
                <a:cs typeface="Arial" panose="020B0604020202020204" pitchFamily="34" charset="0"/>
              </a:rPr>
              <a:t>repetitively</a:t>
            </a:r>
            <a:r>
              <a:rPr lang="en-US" altLang="zh-MO" sz="2400" dirty="0">
                <a:latin typeface="Arial" panose="020B0604020202020204" pitchFamily="34" charset="0"/>
                <a:cs typeface="Arial" panose="020B0604020202020204" pitchFamily="34" charset="0"/>
              </a:rPr>
              <a:t> over a short period of time.</a:t>
            </a:r>
            <a:endParaRPr lang="zh-MO" alt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11A8BCC-613D-440E-B8F1-15678B830174}"/>
              </a:ext>
            </a:extLst>
          </p:cNvPr>
          <p:cNvSpPr txBox="1"/>
          <p:nvPr/>
        </p:nvSpPr>
        <p:spPr>
          <a:xfrm>
            <a:off x="391238" y="4768067"/>
            <a:ext cx="10450303" cy="1631216"/>
          </a:xfrm>
          <a:prstGeom prst="rect">
            <a:avLst/>
          </a:prstGeom>
          <a:solidFill>
            <a:srgbClr val="FFFF00"/>
          </a:solidFill>
          <a:ln>
            <a:solidFill>
              <a:schemeClr val="tx1"/>
            </a:solidFill>
          </a:ln>
        </p:spPr>
        <p:txBody>
          <a:bodyPr wrap="square" rtlCol="0">
            <a:spAutoFit/>
          </a:bodyPr>
          <a:lstStyle/>
          <a:p>
            <a:pPr algn="ctr"/>
            <a:r>
              <a:rPr lang="en-US" altLang="zh-MO" sz="2800" b="1" dirty="0">
                <a:latin typeface="Arial" panose="020B0604020202020204" pitchFamily="34" charset="0"/>
                <a:cs typeface="Arial" panose="020B0604020202020204" pitchFamily="34" charset="0"/>
              </a:rPr>
              <a:t>Cache Principles</a:t>
            </a:r>
          </a:p>
          <a:p>
            <a:pPr marL="342900" indent="-342900">
              <a:buFont typeface="Wingdings" panose="05000000000000000000" pitchFamily="2" charset="2"/>
              <a:buChar char="n"/>
            </a:pPr>
            <a:r>
              <a:rPr lang="en-US" altLang="zh-MO" sz="2400" dirty="0">
                <a:latin typeface="Arial" panose="020B0604020202020204" pitchFamily="34" charset="0"/>
                <a:cs typeface="Arial" panose="020B0604020202020204" pitchFamily="34" charset="0"/>
              </a:rPr>
              <a:t>Intended to provide memory access time approaching that of the </a:t>
            </a:r>
            <a:r>
              <a:rPr lang="en-US" altLang="zh-MO" sz="2400" dirty="0">
                <a:solidFill>
                  <a:srgbClr val="FF0000"/>
                </a:solidFill>
                <a:latin typeface="Arial" panose="020B0604020202020204" pitchFamily="34" charset="0"/>
                <a:cs typeface="Arial" panose="020B0604020202020204" pitchFamily="34" charset="0"/>
              </a:rPr>
              <a:t>fastest </a:t>
            </a:r>
            <a:r>
              <a:rPr lang="en-US" altLang="zh-MO" sz="2400" dirty="0">
                <a:latin typeface="Arial" panose="020B0604020202020204" pitchFamily="34" charset="0"/>
                <a:cs typeface="Arial" panose="020B0604020202020204" pitchFamily="34" charset="0"/>
              </a:rPr>
              <a:t>memories available</a:t>
            </a:r>
          </a:p>
          <a:p>
            <a:pPr marL="342900" indent="-342900">
              <a:buFont typeface="Wingdings" panose="05000000000000000000" pitchFamily="2" charset="2"/>
              <a:buChar char="n"/>
            </a:pPr>
            <a:r>
              <a:rPr lang="en-US" altLang="zh-MO" sz="2400" dirty="0">
                <a:latin typeface="Arial" panose="020B0604020202020204" pitchFamily="34" charset="0"/>
                <a:cs typeface="Arial" panose="020B0604020202020204" pitchFamily="34" charset="0"/>
              </a:rPr>
              <a:t>At the same time support a </a:t>
            </a:r>
            <a:r>
              <a:rPr lang="en-US" altLang="zh-MO" sz="2400" dirty="0">
                <a:solidFill>
                  <a:srgbClr val="FF0000"/>
                </a:solidFill>
                <a:latin typeface="Arial" panose="020B0604020202020204" pitchFamily="34" charset="0"/>
                <a:cs typeface="Arial" panose="020B0604020202020204" pitchFamily="34" charset="0"/>
              </a:rPr>
              <a:t>large less expensive </a:t>
            </a:r>
            <a:r>
              <a:rPr lang="en-US" altLang="zh-MO" sz="2400" dirty="0">
                <a:latin typeface="Arial" panose="020B0604020202020204" pitchFamily="34" charset="0"/>
                <a:cs typeface="Arial" panose="020B0604020202020204" pitchFamily="34" charset="0"/>
              </a:rPr>
              <a:t>memory size</a:t>
            </a:r>
            <a:endParaRPr lang="zh-MO"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429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FB83D2-6D01-4203-B6DF-2B4F42DB844F}"/>
              </a:ext>
            </a:extLst>
          </p:cNvPr>
          <p:cNvSpPr>
            <a:spLocks noGrp="1"/>
          </p:cNvSpPr>
          <p:nvPr>
            <p:ph idx="1"/>
          </p:nvPr>
        </p:nvSpPr>
        <p:spPr/>
        <p:txBody>
          <a:bodyPr/>
          <a:lstStyle/>
          <a:p>
            <a:r>
              <a:rPr lang="en-US" altLang="zh-TW" dirty="0">
                <a:solidFill>
                  <a:srgbClr val="FF0000"/>
                </a:solidFill>
                <a:ea typeface="新細明體" pitchFamily="18" charset="-120"/>
              </a:rPr>
              <a:t>Invisible </a:t>
            </a:r>
            <a:r>
              <a:rPr lang="en-US" altLang="zh-TW" dirty="0">
                <a:ea typeface="新細明體" pitchFamily="18" charset="-120"/>
              </a:rPr>
              <a:t>to operating system</a:t>
            </a:r>
          </a:p>
          <a:p>
            <a:r>
              <a:rPr lang="en-US" altLang="zh-TW" dirty="0">
                <a:solidFill>
                  <a:srgbClr val="FF0000"/>
                </a:solidFill>
                <a:ea typeface="新細明體" pitchFamily="18" charset="-120"/>
              </a:rPr>
              <a:t>Faster and smaller </a:t>
            </a:r>
            <a:r>
              <a:rPr lang="en-US" altLang="zh-TW" dirty="0">
                <a:ea typeface="新細明體" pitchFamily="18" charset="-120"/>
              </a:rPr>
              <a:t>compared with the main memory</a:t>
            </a:r>
          </a:p>
          <a:p>
            <a:r>
              <a:rPr lang="en-US" altLang="zh-TW" dirty="0">
                <a:solidFill>
                  <a:schemeClr val="tx1"/>
                </a:solidFill>
                <a:ea typeface="新細明體" pitchFamily="18" charset="-120"/>
              </a:rPr>
              <a:t>How it works</a:t>
            </a:r>
          </a:p>
          <a:p>
            <a:pPr lvl="1"/>
            <a:r>
              <a:rPr lang="en-US" altLang="zh-TW" dirty="0">
                <a:solidFill>
                  <a:schemeClr val="tx1"/>
                </a:solidFill>
                <a:ea typeface="新細明體" pitchFamily="18" charset="-120"/>
              </a:rPr>
              <a:t>Contains a </a:t>
            </a:r>
            <a:r>
              <a:rPr lang="en-US" altLang="zh-TW" dirty="0">
                <a:solidFill>
                  <a:srgbClr val="0070C0"/>
                </a:solidFill>
                <a:ea typeface="新細明體" pitchFamily="18" charset="-120"/>
              </a:rPr>
              <a:t>small portion </a:t>
            </a:r>
            <a:r>
              <a:rPr lang="en-US" altLang="zh-TW" dirty="0">
                <a:solidFill>
                  <a:schemeClr val="tx1"/>
                </a:solidFill>
                <a:ea typeface="新細明體" pitchFamily="18" charset="-120"/>
              </a:rPr>
              <a:t>of main memory</a:t>
            </a:r>
          </a:p>
          <a:p>
            <a:pPr lvl="1"/>
            <a:r>
              <a:rPr lang="en-US" altLang="zh-TW" dirty="0">
                <a:solidFill>
                  <a:schemeClr val="tx1"/>
                </a:solidFill>
                <a:ea typeface="新細明體" pitchFamily="18" charset="-120"/>
              </a:rPr>
              <a:t>Processor </a:t>
            </a:r>
            <a:r>
              <a:rPr lang="en-US" altLang="zh-TW" dirty="0">
                <a:solidFill>
                  <a:srgbClr val="0070C0"/>
                </a:solidFill>
                <a:ea typeface="新細明體" pitchFamily="18" charset="-120"/>
              </a:rPr>
              <a:t>first</a:t>
            </a:r>
            <a:r>
              <a:rPr lang="en-US" altLang="zh-TW" dirty="0">
                <a:solidFill>
                  <a:srgbClr val="FF0000"/>
                </a:solidFill>
                <a:ea typeface="新細明體" pitchFamily="18" charset="-120"/>
              </a:rPr>
              <a:t> </a:t>
            </a:r>
            <a:r>
              <a:rPr lang="en-US" altLang="zh-TW" dirty="0">
                <a:solidFill>
                  <a:schemeClr val="tx1"/>
                </a:solidFill>
                <a:ea typeface="新細明體" pitchFamily="18" charset="-120"/>
              </a:rPr>
              <a:t>checks cache</a:t>
            </a:r>
          </a:p>
          <a:p>
            <a:pPr lvl="1"/>
            <a:r>
              <a:rPr lang="en-US" altLang="zh-TW" dirty="0">
                <a:solidFill>
                  <a:schemeClr val="tx1"/>
                </a:solidFill>
                <a:ea typeface="新細明體" pitchFamily="18" charset="-120"/>
              </a:rPr>
              <a:t>If no found in cache, the </a:t>
            </a:r>
            <a:r>
              <a:rPr lang="en-US" altLang="zh-TW" dirty="0">
                <a:solidFill>
                  <a:srgbClr val="0070C0"/>
                </a:solidFill>
                <a:ea typeface="新細明體" pitchFamily="18" charset="-120"/>
              </a:rPr>
              <a:t>block </a:t>
            </a:r>
            <a:r>
              <a:rPr lang="en-US" altLang="zh-TW" dirty="0">
                <a:solidFill>
                  <a:schemeClr val="tx1"/>
                </a:solidFill>
                <a:ea typeface="新細明體" pitchFamily="18" charset="-120"/>
              </a:rPr>
              <a:t>of memory containing the needed information is fetched into the cache</a:t>
            </a:r>
          </a:p>
          <a:p>
            <a:r>
              <a:rPr lang="en-US" altLang="zh-TW" dirty="0">
                <a:ea typeface="新細明體" pitchFamily="18" charset="-120"/>
              </a:rPr>
              <a:t>Small caches have a </a:t>
            </a:r>
            <a:r>
              <a:rPr lang="en-US" altLang="zh-TW" dirty="0">
                <a:solidFill>
                  <a:srgbClr val="FF0000"/>
                </a:solidFill>
                <a:ea typeface="新細明體" pitchFamily="18" charset="-120"/>
              </a:rPr>
              <a:t>significant impact </a:t>
            </a:r>
            <a:r>
              <a:rPr lang="en-US" altLang="zh-TW" dirty="0">
                <a:ea typeface="新細明體" pitchFamily="18" charset="-120"/>
              </a:rPr>
              <a:t>on performance</a:t>
            </a:r>
          </a:p>
          <a:p>
            <a:endParaRPr lang="zh-MO" altLang="en-US" dirty="0"/>
          </a:p>
        </p:txBody>
      </p:sp>
      <p:sp>
        <p:nvSpPr>
          <p:cNvPr id="3" name="Title 2">
            <a:extLst>
              <a:ext uri="{FF2B5EF4-FFF2-40B4-BE49-F238E27FC236}">
                <a16:creationId xmlns:a16="http://schemas.microsoft.com/office/drawing/2014/main" id="{EEEC3734-E2A6-4082-937B-B4B32F19689B}"/>
              </a:ext>
            </a:extLst>
          </p:cNvPr>
          <p:cNvSpPr>
            <a:spLocks noGrp="1"/>
          </p:cNvSpPr>
          <p:nvPr>
            <p:ph type="title"/>
          </p:nvPr>
        </p:nvSpPr>
        <p:spPr/>
        <p:txBody>
          <a:bodyPr/>
          <a:lstStyle/>
          <a:p>
            <a:r>
              <a:rPr lang="en-US" altLang="zh-MO" dirty="0"/>
              <a:t>Cache Memory – How it Works</a:t>
            </a:r>
            <a:endParaRPr lang="zh-MO" altLang="en-US" dirty="0"/>
          </a:p>
        </p:txBody>
      </p:sp>
      <p:sp>
        <p:nvSpPr>
          <p:cNvPr id="4" name="Slide Number Placeholder 3">
            <a:extLst>
              <a:ext uri="{FF2B5EF4-FFF2-40B4-BE49-F238E27FC236}">
                <a16:creationId xmlns:a16="http://schemas.microsoft.com/office/drawing/2014/main" id="{ADEF3D1B-D8BC-4188-A6AC-78494247F9AB}"/>
              </a:ext>
            </a:extLst>
          </p:cNvPr>
          <p:cNvSpPr>
            <a:spLocks noGrp="1"/>
          </p:cNvSpPr>
          <p:nvPr>
            <p:ph type="sldNum" sz="quarter" idx="15"/>
          </p:nvPr>
        </p:nvSpPr>
        <p:spPr/>
        <p:txBody>
          <a:bodyPr/>
          <a:lstStyle/>
          <a:p>
            <a:fld id="{19B51A1E-902D-48AF-9020-955120F399B6}" type="slidenum">
              <a:rPr lang="en-US" smtClean="0"/>
              <a:pPr/>
              <a:t>35</a:t>
            </a:fld>
            <a:endParaRPr lang="en-US" dirty="0"/>
          </a:p>
        </p:txBody>
      </p:sp>
    </p:spTree>
    <p:extLst>
      <p:ext uri="{BB962C8B-B14F-4D97-AF65-F5344CB8AC3E}">
        <p14:creationId xmlns:p14="http://schemas.microsoft.com/office/powerpoint/2010/main" val="2520825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B5E0F-7027-46C6-BBA0-5846640ACF9F}"/>
              </a:ext>
            </a:extLst>
          </p:cNvPr>
          <p:cNvSpPr>
            <a:spLocks noGrp="1"/>
          </p:cNvSpPr>
          <p:nvPr>
            <p:ph type="title"/>
          </p:nvPr>
        </p:nvSpPr>
        <p:spPr/>
        <p:txBody>
          <a:bodyPr/>
          <a:lstStyle/>
          <a:p>
            <a:r>
              <a:rPr lang="en-US" altLang="zh-TW" dirty="0">
                <a:ea typeface="新細明體" pitchFamily="18" charset="-120"/>
              </a:rPr>
              <a:t>Cache and Main Memory</a:t>
            </a:r>
            <a:endParaRPr lang="zh-MO" altLang="en-US" dirty="0"/>
          </a:p>
        </p:txBody>
      </p:sp>
      <p:sp>
        <p:nvSpPr>
          <p:cNvPr id="4" name="Slide Number Placeholder 3">
            <a:extLst>
              <a:ext uri="{FF2B5EF4-FFF2-40B4-BE49-F238E27FC236}">
                <a16:creationId xmlns:a16="http://schemas.microsoft.com/office/drawing/2014/main" id="{EBB342CC-A9F2-40B7-B7EE-319607CF398C}"/>
              </a:ext>
            </a:extLst>
          </p:cNvPr>
          <p:cNvSpPr>
            <a:spLocks noGrp="1"/>
          </p:cNvSpPr>
          <p:nvPr>
            <p:ph type="sldNum" sz="quarter" idx="15"/>
          </p:nvPr>
        </p:nvSpPr>
        <p:spPr/>
        <p:txBody>
          <a:bodyPr/>
          <a:lstStyle/>
          <a:p>
            <a:fld id="{19B51A1E-902D-48AF-9020-955120F399B6}" type="slidenum">
              <a:rPr lang="en-US" smtClean="0"/>
              <a:pPr/>
              <a:t>36</a:t>
            </a:fld>
            <a:endParaRPr lang="en-US" dirty="0"/>
          </a:p>
        </p:txBody>
      </p:sp>
      <p:pic>
        <p:nvPicPr>
          <p:cNvPr id="6" name="Picture 5">
            <a:extLst>
              <a:ext uri="{FF2B5EF4-FFF2-40B4-BE49-F238E27FC236}">
                <a16:creationId xmlns:a16="http://schemas.microsoft.com/office/drawing/2014/main" id="{07736C43-24CD-4CBF-AF8E-8F92AF0F8F65}"/>
              </a:ext>
            </a:extLst>
          </p:cNvPr>
          <p:cNvPicPr>
            <a:picLocks noChangeAspect="1"/>
          </p:cNvPicPr>
          <p:nvPr/>
        </p:nvPicPr>
        <p:blipFill>
          <a:blip r:embed="rId3"/>
          <a:stretch>
            <a:fillRect/>
          </a:stretch>
        </p:blipFill>
        <p:spPr>
          <a:xfrm>
            <a:off x="1303982" y="904425"/>
            <a:ext cx="7372512" cy="5450137"/>
          </a:xfrm>
          <a:prstGeom prst="rect">
            <a:avLst/>
          </a:prstGeom>
        </p:spPr>
      </p:pic>
      <p:pic>
        <p:nvPicPr>
          <p:cNvPr id="7" name="Picture Placeholder 17" descr="decorative element">
            <a:extLst>
              <a:ext uri="{FF2B5EF4-FFF2-40B4-BE49-F238E27FC236}">
                <a16:creationId xmlns:a16="http://schemas.microsoft.com/office/drawing/2014/main" id="{AE8BA5F2-B038-420C-BBFB-5DF689C331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709713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C04140-A966-4027-889C-503D6016BAF4}"/>
              </a:ext>
            </a:extLst>
          </p:cNvPr>
          <p:cNvSpPr>
            <a:spLocks noGrp="1"/>
          </p:cNvSpPr>
          <p:nvPr>
            <p:ph idx="1"/>
          </p:nvPr>
        </p:nvSpPr>
        <p:spPr>
          <a:xfrm>
            <a:off x="370613" y="1274325"/>
            <a:ext cx="10700125" cy="1517861"/>
          </a:xfrm>
        </p:spPr>
        <p:txBody>
          <a:bodyPr/>
          <a:lstStyle/>
          <a:p>
            <a:r>
              <a:rPr lang="en-US" altLang="zh-MO" sz="3200" dirty="0">
                <a:solidFill>
                  <a:schemeClr val="tx1"/>
                </a:solidFill>
              </a:rPr>
              <a:t>When the processor encounters an instruction relating to I/O, it executes that instruction by </a:t>
            </a:r>
            <a:r>
              <a:rPr lang="en-US" altLang="zh-MO" sz="3200" dirty="0">
                <a:solidFill>
                  <a:srgbClr val="FF0000"/>
                </a:solidFill>
              </a:rPr>
              <a:t>issuing a command </a:t>
            </a:r>
            <a:r>
              <a:rPr lang="en-US" altLang="zh-MO" sz="3200" dirty="0">
                <a:solidFill>
                  <a:schemeClr val="tx1"/>
                </a:solidFill>
              </a:rPr>
              <a:t>to the appropriate I/O module</a:t>
            </a:r>
            <a:endParaRPr lang="zh-MO" altLang="en-US" dirty="0"/>
          </a:p>
        </p:txBody>
      </p:sp>
      <p:sp>
        <p:nvSpPr>
          <p:cNvPr id="3" name="Title 2">
            <a:extLst>
              <a:ext uri="{FF2B5EF4-FFF2-40B4-BE49-F238E27FC236}">
                <a16:creationId xmlns:a16="http://schemas.microsoft.com/office/drawing/2014/main" id="{0F24942B-B910-42A8-AD54-BAD07C0B73D2}"/>
              </a:ext>
            </a:extLst>
          </p:cNvPr>
          <p:cNvSpPr>
            <a:spLocks noGrp="1"/>
          </p:cNvSpPr>
          <p:nvPr>
            <p:ph type="title"/>
          </p:nvPr>
        </p:nvSpPr>
        <p:spPr/>
        <p:txBody>
          <a:bodyPr/>
          <a:lstStyle/>
          <a:p>
            <a:r>
              <a:rPr lang="en-US" altLang="zh-TW" dirty="0">
                <a:ea typeface="新細明體" pitchFamily="18" charset="-120"/>
              </a:rPr>
              <a:t>I/O Communication Techniques</a:t>
            </a:r>
            <a:endParaRPr lang="zh-MO" altLang="en-US" dirty="0"/>
          </a:p>
        </p:txBody>
      </p:sp>
      <p:sp>
        <p:nvSpPr>
          <p:cNvPr id="4" name="Slide Number Placeholder 3">
            <a:extLst>
              <a:ext uri="{FF2B5EF4-FFF2-40B4-BE49-F238E27FC236}">
                <a16:creationId xmlns:a16="http://schemas.microsoft.com/office/drawing/2014/main" id="{7D4EEDE0-18AB-46CB-9CE7-53DCAC3185DF}"/>
              </a:ext>
            </a:extLst>
          </p:cNvPr>
          <p:cNvSpPr>
            <a:spLocks noGrp="1"/>
          </p:cNvSpPr>
          <p:nvPr>
            <p:ph type="sldNum" sz="quarter" idx="15"/>
          </p:nvPr>
        </p:nvSpPr>
        <p:spPr/>
        <p:txBody>
          <a:bodyPr/>
          <a:lstStyle/>
          <a:p>
            <a:fld id="{19B51A1E-902D-48AF-9020-955120F399B6}" type="slidenum">
              <a:rPr lang="en-US" smtClean="0"/>
              <a:pPr/>
              <a:t>37</a:t>
            </a:fld>
            <a:endParaRPr lang="en-US" dirty="0"/>
          </a:p>
        </p:txBody>
      </p:sp>
      <p:grpSp>
        <p:nvGrpSpPr>
          <p:cNvPr id="17" name="Group 16">
            <a:extLst>
              <a:ext uri="{FF2B5EF4-FFF2-40B4-BE49-F238E27FC236}">
                <a16:creationId xmlns:a16="http://schemas.microsoft.com/office/drawing/2014/main" id="{12179D68-860A-4798-853E-A64F54E25A9B}"/>
              </a:ext>
            </a:extLst>
          </p:cNvPr>
          <p:cNvGrpSpPr/>
          <p:nvPr/>
        </p:nvGrpSpPr>
        <p:grpSpPr>
          <a:xfrm>
            <a:off x="1878018" y="3375264"/>
            <a:ext cx="7848600" cy="2569025"/>
            <a:chOff x="2171700" y="1981200"/>
            <a:chExt cx="7848600" cy="2895600"/>
          </a:xfrm>
        </p:grpSpPr>
        <p:grpSp>
          <p:nvGrpSpPr>
            <p:cNvPr id="5" name="Group 4">
              <a:extLst>
                <a:ext uri="{FF2B5EF4-FFF2-40B4-BE49-F238E27FC236}">
                  <a16:creationId xmlns:a16="http://schemas.microsoft.com/office/drawing/2014/main" id="{E7BC3B52-0B0F-44B5-9C1E-A320712FAB82}"/>
                </a:ext>
              </a:extLst>
            </p:cNvPr>
            <p:cNvGrpSpPr/>
            <p:nvPr/>
          </p:nvGrpSpPr>
          <p:grpSpPr>
            <a:xfrm>
              <a:off x="2171700" y="1981200"/>
              <a:ext cx="7848600" cy="2895600"/>
              <a:chOff x="0" y="0"/>
              <a:chExt cx="7848600" cy="2895600"/>
            </a:xfrm>
          </p:grpSpPr>
          <p:sp>
            <p:nvSpPr>
              <p:cNvPr id="15" name="Rectangle: Rounded Corners 14">
                <a:extLst>
                  <a:ext uri="{FF2B5EF4-FFF2-40B4-BE49-F238E27FC236}">
                    <a16:creationId xmlns:a16="http://schemas.microsoft.com/office/drawing/2014/main" id="{FC467A21-D3C2-4C7C-A500-87E0A7D88272}"/>
                  </a:ext>
                </a:extLst>
              </p:cNvPr>
              <p:cNvSpPr/>
              <p:nvPr/>
            </p:nvSpPr>
            <p:spPr>
              <a:xfrm>
                <a:off x="0" y="0"/>
                <a:ext cx="7848600" cy="2895600"/>
              </a:xfrm>
              <a:prstGeom prst="roundRect">
                <a:avLst>
                  <a:gd name="adj" fmla="val 8500"/>
                </a:avLst>
              </a:prstGeom>
              <a:gradFill rotWithShape="1">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p:spPr>
          </p:sp>
          <p:sp>
            <p:nvSpPr>
              <p:cNvPr id="16" name="Rectangle: Rounded Corners 4">
                <a:extLst>
                  <a:ext uri="{FF2B5EF4-FFF2-40B4-BE49-F238E27FC236}">
                    <a16:creationId xmlns:a16="http://schemas.microsoft.com/office/drawing/2014/main" id="{E5A9EC2B-2877-4581-A179-8BEF650C2987}"/>
                  </a:ext>
                </a:extLst>
              </p:cNvPr>
              <p:cNvSpPr txBox="1"/>
              <p:nvPr/>
            </p:nvSpPr>
            <p:spPr>
              <a:xfrm>
                <a:off x="72088" y="342904"/>
                <a:ext cx="7704424" cy="2480608"/>
              </a:xfrm>
              <a:prstGeom prst="rect">
                <a:avLst/>
              </a:prstGeom>
              <a:noFill/>
              <a:ln>
                <a:noFill/>
              </a:ln>
              <a:effectLst/>
            </p:spPr>
            <p:txBody>
              <a:bodyPr spcFirstLastPara="0" vert="horz" wrap="square" lIns="106680" tIns="106680" rIns="106680" bIns="1787631" numCol="1" spcCol="1270" anchor="t" anchorCtr="0">
                <a:noAutofit/>
              </a:bodyPr>
              <a:lstStyle/>
              <a:p>
                <a:pPr marL="0" marR="0" lvl="0" indent="0" algn="l" defTabSz="12446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ysClr val="window" lastClr="FFFFFF"/>
                    </a:solidFill>
                    <a:effectLst/>
                    <a:uLnTx/>
                    <a:uFillTx/>
                    <a:latin typeface="Calisto MT"/>
                    <a:ea typeface="+mn-ea"/>
                    <a:cs typeface="+mn-cs"/>
                  </a:rPr>
                  <a:t>Three techniques are possible for I/O operations:</a:t>
                </a:r>
              </a:p>
            </p:txBody>
          </p:sp>
        </p:grpSp>
        <p:grpSp>
          <p:nvGrpSpPr>
            <p:cNvPr id="6" name="Group 5">
              <a:extLst>
                <a:ext uri="{FF2B5EF4-FFF2-40B4-BE49-F238E27FC236}">
                  <a16:creationId xmlns:a16="http://schemas.microsoft.com/office/drawing/2014/main" id="{46BAFDD1-AA2A-450D-8272-A55B73EBF1ED}"/>
                </a:ext>
              </a:extLst>
            </p:cNvPr>
            <p:cNvGrpSpPr/>
            <p:nvPr/>
          </p:nvGrpSpPr>
          <p:grpSpPr>
            <a:xfrm>
              <a:off x="2367915" y="3200403"/>
              <a:ext cx="2263105" cy="1470653"/>
              <a:chOff x="196215" y="1219203"/>
              <a:chExt cx="2263105" cy="1470653"/>
            </a:xfrm>
          </p:grpSpPr>
          <p:sp>
            <p:nvSpPr>
              <p:cNvPr id="13" name="Rectangle: Rounded Corners 12">
                <a:extLst>
                  <a:ext uri="{FF2B5EF4-FFF2-40B4-BE49-F238E27FC236}">
                    <a16:creationId xmlns:a16="http://schemas.microsoft.com/office/drawing/2014/main" id="{8DCBDC00-372F-495B-8A53-02D3F0DE78F5}"/>
                  </a:ext>
                </a:extLst>
              </p:cNvPr>
              <p:cNvSpPr/>
              <p:nvPr/>
            </p:nvSpPr>
            <p:spPr>
              <a:xfrm>
                <a:off x="196215" y="1219203"/>
                <a:ext cx="2263105" cy="1470653"/>
              </a:xfrm>
              <a:prstGeom prst="roundRect">
                <a:avLst>
                  <a:gd name="adj" fmla="val 10500"/>
                </a:avLst>
              </a:prstGeom>
              <a:solidFill>
                <a:sysClr val="window" lastClr="FFFFFF"/>
              </a:solidFill>
              <a:ln w="15875" cap="flat" cmpd="sng" algn="ctr">
                <a:solidFill>
                  <a:srgbClr val="990000">
                    <a:hueOff val="0"/>
                    <a:satOff val="0"/>
                    <a:lumOff val="0"/>
                    <a:alphaOff val="0"/>
                    <a:shade val="95000"/>
                    <a:satMod val="105000"/>
                  </a:srgbClr>
                </a:solidFill>
                <a:prstDash val="solid"/>
              </a:ln>
              <a:effectLst/>
            </p:spPr>
          </p:sp>
          <p:sp>
            <p:nvSpPr>
              <p:cNvPr id="14" name="Rectangle: Rounded Corners 6">
                <a:extLst>
                  <a:ext uri="{FF2B5EF4-FFF2-40B4-BE49-F238E27FC236}">
                    <a16:creationId xmlns:a16="http://schemas.microsoft.com/office/drawing/2014/main" id="{F3D837EC-8A59-47D2-B576-3B3EF91B17DF}"/>
                  </a:ext>
                </a:extLst>
              </p:cNvPr>
              <p:cNvSpPr txBox="1"/>
              <p:nvPr/>
            </p:nvSpPr>
            <p:spPr>
              <a:xfrm>
                <a:off x="241443" y="1264431"/>
                <a:ext cx="2172649" cy="1380197"/>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rtl="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dirty="0">
                    <a:ln>
                      <a:noFill/>
                    </a:ln>
                    <a:solidFill>
                      <a:sysClr val="windowText" lastClr="000000">
                        <a:hueOff val="0"/>
                        <a:satOff val="0"/>
                        <a:lumOff val="0"/>
                        <a:alphaOff val="0"/>
                      </a:sysClr>
                    </a:solidFill>
                    <a:effectLst/>
                    <a:uLnTx/>
                    <a:uFillTx/>
                    <a:latin typeface="Calisto MT"/>
                    <a:ea typeface="+mn-ea"/>
                    <a:cs typeface="+mn-cs"/>
                  </a:rPr>
                  <a:t>Programmed I/O</a:t>
                </a:r>
              </a:p>
            </p:txBody>
          </p:sp>
        </p:grpSp>
        <p:grpSp>
          <p:nvGrpSpPr>
            <p:cNvPr id="7" name="Group 6">
              <a:extLst>
                <a:ext uri="{FF2B5EF4-FFF2-40B4-BE49-F238E27FC236}">
                  <a16:creationId xmlns:a16="http://schemas.microsoft.com/office/drawing/2014/main" id="{E63CAE5F-8C04-461B-83D1-2CA222498115}"/>
                </a:ext>
              </a:extLst>
            </p:cNvPr>
            <p:cNvGrpSpPr/>
            <p:nvPr/>
          </p:nvGrpSpPr>
          <p:grpSpPr>
            <a:xfrm>
              <a:off x="4672352" y="3200403"/>
              <a:ext cx="2431133" cy="1470653"/>
              <a:chOff x="2500652" y="1219203"/>
              <a:chExt cx="2431133" cy="1470653"/>
            </a:xfrm>
          </p:grpSpPr>
          <p:sp>
            <p:nvSpPr>
              <p:cNvPr id="11" name="Rectangle: Rounded Corners 10">
                <a:extLst>
                  <a:ext uri="{FF2B5EF4-FFF2-40B4-BE49-F238E27FC236}">
                    <a16:creationId xmlns:a16="http://schemas.microsoft.com/office/drawing/2014/main" id="{23457579-60A8-4C1D-B934-B7DCA7AA7B54}"/>
                  </a:ext>
                </a:extLst>
              </p:cNvPr>
              <p:cNvSpPr/>
              <p:nvPr/>
            </p:nvSpPr>
            <p:spPr>
              <a:xfrm>
                <a:off x="2500652" y="1219203"/>
                <a:ext cx="2431133" cy="1470653"/>
              </a:xfrm>
              <a:prstGeom prst="roundRect">
                <a:avLst>
                  <a:gd name="adj" fmla="val 10500"/>
                </a:avLst>
              </a:prstGeom>
              <a:solidFill>
                <a:sysClr val="window" lastClr="FFFFFF"/>
              </a:solidFill>
              <a:ln w="15875" cap="flat" cmpd="sng" algn="ctr">
                <a:solidFill>
                  <a:srgbClr val="990000">
                    <a:hueOff val="0"/>
                    <a:satOff val="0"/>
                    <a:lumOff val="0"/>
                    <a:alphaOff val="0"/>
                    <a:shade val="95000"/>
                    <a:satMod val="105000"/>
                  </a:srgbClr>
                </a:solidFill>
                <a:prstDash val="solid"/>
              </a:ln>
              <a:effectLst/>
            </p:spPr>
          </p:sp>
          <p:sp>
            <p:nvSpPr>
              <p:cNvPr id="12" name="Rectangle: Rounded Corners 8">
                <a:extLst>
                  <a:ext uri="{FF2B5EF4-FFF2-40B4-BE49-F238E27FC236}">
                    <a16:creationId xmlns:a16="http://schemas.microsoft.com/office/drawing/2014/main" id="{19F21781-7B79-4E52-A812-0F5AD8F02A79}"/>
                  </a:ext>
                </a:extLst>
              </p:cNvPr>
              <p:cNvSpPr txBox="1"/>
              <p:nvPr/>
            </p:nvSpPr>
            <p:spPr>
              <a:xfrm>
                <a:off x="2545880" y="1264431"/>
                <a:ext cx="2340677" cy="1380197"/>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rtl="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dirty="0">
                    <a:ln>
                      <a:noFill/>
                    </a:ln>
                    <a:solidFill>
                      <a:sysClr val="windowText" lastClr="000000">
                        <a:hueOff val="0"/>
                        <a:satOff val="0"/>
                        <a:lumOff val="0"/>
                        <a:alphaOff val="0"/>
                      </a:sysClr>
                    </a:solidFill>
                    <a:effectLst/>
                    <a:uLnTx/>
                    <a:uFillTx/>
                    <a:latin typeface="Calisto MT"/>
                    <a:ea typeface="+mn-ea"/>
                    <a:cs typeface="+mn-cs"/>
                  </a:rPr>
                  <a:t>Interrupt-Driven I/O</a:t>
                </a:r>
              </a:p>
            </p:txBody>
          </p:sp>
        </p:grpSp>
        <p:grpSp>
          <p:nvGrpSpPr>
            <p:cNvPr id="8" name="Group 7">
              <a:extLst>
                <a:ext uri="{FF2B5EF4-FFF2-40B4-BE49-F238E27FC236}">
                  <a16:creationId xmlns:a16="http://schemas.microsoft.com/office/drawing/2014/main" id="{B9F5D44B-E586-4ABE-8CC0-1BE857D117C6}"/>
                </a:ext>
              </a:extLst>
            </p:cNvPr>
            <p:cNvGrpSpPr/>
            <p:nvPr/>
          </p:nvGrpSpPr>
          <p:grpSpPr>
            <a:xfrm>
              <a:off x="7144817" y="3200403"/>
              <a:ext cx="2673791" cy="1470653"/>
              <a:chOff x="4973117" y="1219203"/>
              <a:chExt cx="2673791" cy="1470653"/>
            </a:xfrm>
          </p:grpSpPr>
          <p:sp>
            <p:nvSpPr>
              <p:cNvPr id="9" name="Rectangle: Rounded Corners 8">
                <a:extLst>
                  <a:ext uri="{FF2B5EF4-FFF2-40B4-BE49-F238E27FC236}">
                    <a16:creationId xmlns:a16="http://schemas.microsoft.com/office/drawing/2014/main" id="{D10741A1-6220-49E8-A25F-4811C7E5C786}"/>
                  </a:ext>
                </a:extLst>
              </p:cNvPr>
              <p:cNvSpPr/>
              <p:nvPr/>
            </p:nvSpPr>
            <p:spPr>
              <a:xfrm>
                <a:off x="4973117" y="1219203"/>
                <a:ext cx="2673791" cy="1470653"/>
              </a:xfrm>
              <a:prstGeom prst="roundRect">
                <a:avLst>
                  <a:gd name="adj" fmla="val 10500"/>
                </a:avLst>
              </a:prstGeom>
              <a:solidFill>
                <a:sysClr val="window" lastClr="FFFFFF"/>
              </a:solidFill>
              <a:ln w="15875" cap="flat" cmpd="sng" algn="ctr">
                <a:solidFill>
                  <a:srgbClr val="990000">
                    <a:hueOff val="0"/>
                    <a:satOff val="0"/>
                    <a:lumOff val="0"/>
                    <a:alphaOff val="0"/>
                    <a:shade val="95000"/>
                    <a:satMod val="105000"/>
                  </a:srgbClr>
                </a:solidFill>
                <a:prstDash val="solid"/>
              </a:ln>
              <a:effectLst/>
            </p:spPr>
          </p:sp>
          <p:sp>
            <p:nvSpPr>
              <p:cNvPr id="10" name="Rectangle: Rounded Corners 10">
                <a:extLst>
                  <a:ext uri="{FF2B5EF4-FFF2-40B4-BE49-F238E27FC236}">
                    <a16:creationId xmlns:a16="http://schemas.microsoft.com/office/drawing/2014/main" id="{7D4136B8-C453-41C9-BE24-486152C1B7B0}"/>
                  </a:ext>
                </a:extLst>
              </p:cNvPr>
              <p:cNvSpPr txBox="1"/>
              <p:nvPr/>
            </p:nvSpPr>
            <p:spPr>
              <a:xfrm>
                <a:off x="5018345" y="1264431"/>
                <a:ext cx="2583335" cy="1380197"/>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rtl="0" eaLnBrk="1" fontAlgn="auto" latinLnBrk="0" hangingPunct="1">
                  <a:lnSpc>
                    <a:spcPct val="90000"/>
                  </a:lnSpc>
                  <a:spcBef>
                    <a:spcPct val="0"/>
                  </a:spcBef>
                  <a:spcAft>
                    <a:spcPct val="35000"/>
                  </a:spcAft>
                  <a:buClrTx/>
                  <a:buSzTx/>
                  <a:buFontTx/>
                  <a:buNone/>
                  <a:tabLst/>
                  <a:defRPr/>
                </a:pPr>
                <a:r>
                  <a:rPr kumimoji="0" lang="en-NZ" sz="2600" b="0" i="0" u="none" strike="noStrike" kern="1200" cap="none" spc="0" normalizeH="0" baseline="0" noProof="0" dirty="0">
                    <a:ln>
                      <a:noFill/>
                    </a:ln>
                    <a:solidFill>
                      <a:sysClr val="windowText" lastClr="000000">
                        <a:hueOff val="0"/>
                        <a:satOff val="0"/>
                        <a:lumOff val="0"/>
                        <a:alphaOff val="0"/>
                      </a:sysClr>
                    </a:solidFill>
                    <a:effectLst/>
                    <a:uLnTx/>
                    <a:uFillTx/>
                    <a:latin typeface="Calisto MT"/>
                    <a:ea typeface="+mn-ea"/>
                    <a:cs typeface="+mn-cs"/>
                  </a:rPr>
                  <a:t>Direct Memory Access (DMA)</a:t>
                </a:r>
              </a:p>
            </p:txBody>
          </p:sp>
        </p:grpSp>
      </p:grpSp>
    </p:spTree>
    <p:extLst>
      <p:ext uri="{BB962C8B-B14F-4D97-AF65-F5344CB8AC3E}">
        <p14:creationId xmlns:p14="http://schemas.microsoft.com/office/powerpoint/2010/main" val="231566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7126E-66B6-49A3-A10D-190510946826}"/>
              </a:ext>
            </a:extLst>
          </p:cNvPr>
          <p:cNvSpPr>
            <a:spLocks noGrp="1"/>
          </p:cNvSpPr>
          <p:nvPr>
            <p:ph idx="1"/>
          </p:nvPr>
        </p:nvSpPr>
        <p:spPr>
          <a:xfrm>
            <a:off x="370613" y="1274325"/>
            <a:ext cx="10700125" cy="1028004"/>
          </a:xfrm>
        </p:spPr>
        <p:txBody>
          <a:bodyPr/>
          <a:lstStyle/>
          <a:p>
            <a:r>
              <a:rPr lang="en-US" altLang="zh-MO" dirty="0"/>
              <a:t>No interrupts occur</a:t>
            </a:r>
          </a:p>
          <a:p>
            <a:r>
              <a:rPr lang="en-US" altLang="zh-MO" dirty="0"/>
              <a:t>Processor is kept busy checking status</a:t>
            </a:r>
            <a:endParaRPr lang="zh-MO" altLang="en-US" dirty="0"/>
          </a:p>
        </p:txBody>
      </p:sp>
      <p:sp>
        <p:nvSpPr>
          <p:cNvPr id="3" name="Title 2">
            <a:extLst>
              <a:ext uri="{FF2B5EF4-FFF2-40B4-BE49-F238E27FC236}">
                <a16:creationId xmlns:a16="http://schemas.microsoft.com/office/drawing/2014/main" id="{9A32AC93-226E-4B7D-AB3D-12B60923ADFC}"/>
              </a:ext>
            </a:extLst>
          </p:cNvPr>
          <p:cNvSpPr>
            <a:spLocks noGrp="1"/>
          </p:cNvSpPr>
          <p:nvPr>
            <p:ph type="title"/>
          </p:nvPr>
        </p:nvSpPr>
        <p:spPr/>
        <p:txBody>
          <a:bodyPr/>
          <a:lstStyle/>
          <a:p>
            <a:r>
              <a:rPr lang="en-US" altLang="zh-MO" dirty="0"/>
              <a:t>P</a:t>
            </a:r>
            <a:r>
              <a:rPr lang="en-US" altLang="zh-CN" dirty="0"/>
              <a:t>rogrammed I/O</a:t>
            </a:r>
            <a:endParaRPr lang="zh-MO" altLang="en-US" dirty="0"/>
          </a:p>
        </p:txBody>
      </p:sp>
      <p:sp>
        <p:nvSpPr>
          <p:cNvPr id="4" name="Slide Number Placeholder 3">
            <a:extLst>
              <a:ext uri="{FF2B5EF4-FFF2-40B4-BE49-F238E27FC236}">
                <a16:creationId xmlns:a16="http://schemas.microsoft.com/office/drawing/2014/main" id="{EF311183-F257-457C-AC90-71C9302D6716}"/>
              </a:ext>
            </a:extLst>
          </p:cNvPr>
          <p:cNvSpPr>
            <a:spLocks noGrp="1"/>
          </p:cNvSpPr>
          <p:nvPr>
            <p:ph type="sldNum" sz="quarter" idx="15"/>
          </p:nvPr>
        </p:nvSpPr>
        <p:spPr/>
        <p:txBody>
          <a:bodyPr/>
          <a:lstStyle/>
          <a:p>
            <a:fld id="{19B51A1E-902D-48AF-9020-955120F399B6}" type="slidenum">
              <a:rPr lang="en-US" smtClean="0"/>
              <a:pPr/>
              <a:t>38</a:t>
            </a:fld>
            <a:endParaRPr lang="en-US" dirty="0"/>
          </a:p>
        </p:txBody>
      </p:sp>
      <p:sp>
        <p:nvSpPr>
          <p:cNvPr id="5" name="Rectangle 3">
            <a:extLst>
              <a:ext uri="{FF2B5EF4-FFF2-40B4-BE49-F238E27FC236}">
                <a16:creationId xmlns:a16="http://schemas.microsoft.com/office/drawing/2014/main" id="{F6B87610-7B3A-4331-A529-744794EC5ED9}"/>
              </a:ext>
            </a:extLst>
          </p:cNvPr>
          <p:cNvSpPr>
            <a:spLocks noChangeArrowheads="1"/>
          </p:cNvSpPr>
          <p:nvPr/>
        </p:nvSpPr>
        <p:spPr bwMode="auto">
          <a:xfrm>
            <a:off x="1257299" y="2514600"/>
            <a:ext cx="4653643" cy="3200399"/>
          </a:xfrm>
          <a:prstGeom prst="rect">
            <a:avLst/>
          </a:prstGeom>
          <a:solidFill>
            <a:schemeClr val="accent2">
              <a:lumMod val="20000"/>
              <a:lumOff val="80000"/>
            </a:schemeClr>
          </a:solidFill>
          <a:ln w="12700" cap="sq">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procedure </a:t>
            </a:r>
            <a:r>
              <a:rPr kumimoji="1" lang="en-US" altLang="zh-TW" sz="2000" b="0" i="0" u="none" strike="noStrike" kern="0" cap="none" spc="0" normalizeH="0" baseline="0" noProof="0" dirty="0" err="1">
                <a:ln>
                  <a:noFill/>
                </a:ln>
                <a:solidFill>
                  <a:prstClr val="black"/>
                </a:solidFill>
                <a:effectLst/>
                <a:uLnTx/>
                <a:uFillTx/>
                <a:latin typeface="Arial" charset="0"/>
                <a:ea typeface="新細明體" pitchFamily="18" charset="-120"/>
              </a:rPr>
              <a:t>readString</a:t>
            </a: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2000" b="0" i="0" u="none" strike="noStrike" kern="0" cap="none" spc="0" normalizeH="0" baseline="0" noProof="0" dirty="0" err="1">
                <a:ln>
                  <a:noFill/>
                </a:ln>
                <a:solidFill>
                  <a:prstClr val="black"/>
                </a:solidFill>
                <a:effectLst/>
                <a:uLnTx/>
                <a:uFillTx/>
                <a:latin typeface="Arial" charset="0"/>
                <a:ea typeface="新細明體" pitchFamily="18" charset="-120"/>
              </a:rPr>
              <a:t>var</a:t>
            </a: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 s);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repeat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   send I/O command “go read a word”</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2000" b="0" i="0" u="none" strike="noStrike" kern="0" cap="none" spc="0" normalizeH="0" baseline="0" noProof="0" dirty="0">
                <a:ln>
                  <a:noFill/>
                </a:ln>
                <a:solidFill>
                  <a:srgbClr val="FF0000"/>
                </a:solidFill>
                <a:effectLst/>
                <a:uLnTx/>
                <a:uFillTx/>
                <a:latin typeface="Arial" charset="0"/>
                <a:ea typeface="新細明體" pitchFamily="18" charset="-120"/>
              </a:rPr>
              <a:t>repeat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FF0000"/>
                </a:solidFill>
                <a:effectLst/>
                <a:uLnTx/>
                <a:uFillTx/>
                <a:latin typeface="Arial" charset="0"/>
                <a:ea typeface="新細明體" pitchFamily="18" charset="-120"/>
              </a:rPr>
              <a:t>      Read I/O status</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FF0000"/>
                </a:solidFill>
                <a:effectLst/>
                <a:uLnTx/>
                <a:uFillTx/>
                <a:latin typeface="Arial" charset="0"/>
                <a:ea typeface="新細明體" pitchFamily="18" charset="-120"/>
              </a:rPr>
              <a:t>   until I/O done</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   Read word from I/O module</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   Write word into memory</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until finished reading</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Arial" charset="0"/>
                <a:ea typeface="新細明體" pitchFamily="18" charset="-120"/>
              </a:rPr>
              <a:t>……</a:t>
            </a:r>
          </a:p>
        </p:txBody>
      </p:sp>
      <p:sp>
        <p:nvSpPr>
          <p:cNvPr id="6" name="Comment 4">
            <a:extLst>
              <a:ext uri="{FF2B5EF4-FFF2-40B4-BE49-F238E27FC236}">
                <a16:creationId xmlns:a16="http://schemas.microsoft.com/office/drawing/2014/main" id="{E906BB27-1C34-4790-B1C9-AD7DDC22122E}"/>
              </a:ext>
            </a:extLst>
          </p:cNvPr>
          <p:cNvSpPr>
            <a:spLocks noChangeArrowheads="1"/>
          </p:cNvSpPr>
          <p:nvPr/>
        </p:nvSpPr>
        <p:spPr bwMode="auto">
          <a:xfrm>
            <a:off x="6275620" y="3366292"/>
            <a:ext cx="3962394" cy="2217383"/>
          </a:xfrm>
          <a:prstGeom prst="rect">
            <a:avLst/>
          </a:prstGeom>
          <a:solidFill>
            <a:srgbClr val="FFFF00"/>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marL="342900" indent="-342900">
              <a:spcBef>
                <a:spcPct val="50000"/>
              </a:spcBef>
              <a:buFont typeface="Wingdings" panose="05000000000000000000" pitchFamily="2" charset="2"/>
              <a:buChar char="n"/>
              <a:defRPr/>
            </a:pPr>
            <a:r>
              <a:rPr kumimoji="1" lang="en-US" altLang="zh-TW" sz="2000" dirty="0">
                <a:solidFill>
                  <a:srgbClr val="000000"/>
                </a:solidFill>
                <a:latin typeface="Arial" charset="0"/>
                <a:ea typeface="新細明體" pitchFamily="18" charset="-120"/>
              </a:rPr>
              <a:t>I/O are much slower than the CPU.  </a:t>
            </a:r>
          </a:p>
          <a:p>
            <a:pPr marL="342900" indent="-342900">
              <a:spcBef>
                <a:spcPct val="50000"/>
              </a:spcBef>
              <a:buFont typeface="Wingdings" panose="05000000000000000000" pitchFamily="2" charset="2"/>
              <a:buChar char="n"/>
              <a:defRPr/>
            </a:pPr>
            <a:r>
              <a:rPr kumimoji="1" lang="en-US" altLang="zh-TW" sz="2000" dirty="0">
                <a:solidFill>
                  <a:srgbClr val="000000"/>
                </a:solidFill>
                <a:latin typeface="Arial" charset="0"/>
                <a:ea typeface="新細明體" pitchFamily="18" charset="-120"/>
              </a:rPr>
              <a:t>It is very </a:t>
            </a:r>
            <a:r>
              <a:rPr kumimoji="1" lang="en-US" altLang="zh-TW" sz="2000" dirty="0">
                <a:solidFill>
                  <a:srgbClr val="FF0000"/>
                </a:solidFill>
                <a:latin typeface="Arial" charset="0"/>
                <a:ea typeface="新細明體" pitchFamily="18" charset="-120"/>
              </a:rPr>
              <a:t>inefficient</a:t>
            </a:r>
            <a:r>
              <a:rPr kumimoji="1" lang="en-US" altLang="zh-TW" sz="2000" dirty="0">
                <a:solidFill>
                  <a:srgbClr val="000000"/>
                </a:solidFill>
                <a:latin typeface="Arial" charset="0"/>
                <a:ea typeface="新細明體" pitchFamily="18" charset="-120"/>
              </a:rPr>
              <a:t> for the CPU to </a:t>
            </a:r>
            <a:r>
              <a:rPr kumimoji="1" lang="en-US" altLang="zh-TW" sz="2000" dirty="0">
                <a:solidFill>
                  <a:srgbClr val="0070C0"/>
                </a:solidFill>
                <a:latin typeface="Arial" charset="0"/>
                <a:ea typeface="新細明體" pitchFamily="18" charset="-120"/>
              </a:rPr>
              <a:t>wait for I/O completion </a:t>
            </a:r>
            <a:r>
              <a:rPr kumimoji="1" lang="en-US" altLang="zh-TW" sz="2000" dirty="0">
                <a:solidFill>
                  <a:srgbClr val="000000"/>
                </a:solidFill>
                <a:latin typeface="Arial" charset="0"/>
                <a:ea typeface="新細明體" pitchFamily="18" charset="-120"/>
              </a:rPr>
              <a:t>in a tight loop.  (busy waiting).   </a:t>
            </a:r>
          </a:p>
          <a:p>
            <a:pPr marL="342900" indent="-342900">
              <a:spcBef>
                <a:spcPct val="50000"/>
              </a:spcBef>
              <a:buFont typeface="Wingdings" panose="05000000000000000000" pitchFamily="2" charset="2"/>
              <a:buChar char="n"/>
              <a:defRPr/>
            </a:pPr>
            <a:r>
              <a:rPr kumimoji="1" lang="en-US" altLang="zh-TW" sz="2000" dirty="0">
                <a:solidFill>
                  <a:srgbClr val="000000"/>
                </a:solidFill>
                <a:latin typeface="Arial" charset="0"/>
                <a:ea typeface="新細明體" pitchFamily="18" charset="-120"/>
              </a:rPr>
              <a:t>More on this in later chapters.</a:t>
            </a:r>
          </a:p>
        </p:txBody>
      </p:sp>
    </p:spTree>
    <p:extLst>
      <p:ext uri="{BB962C8B-B14F-4D97-AF65-F5344CB8AC3E}">
        <p14:creationId xmlns:p14="http://schemas.microsoft.com/office/powerpoint/2010/main" val="164993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F3496A-B2C4-4442-8CBD-3EBF1EC01870}"/>
              </a:ext>
            </a:extLst>
          </p:cNvPr>
          <p:cNvSpPr>
            <a:spLocks noGrp="1"/>
          </p:cNvSpPr>
          <p:nvPr>
            <p:ph idx="1"/>
          </p:nvPr>
        </p:nvSpPr>
        <p:spPr>
          <a:xfrm>
            <a:off x="345871" y="1089375"/>
            <a:ext cx="11500258" cy="1457882"/>
          </a:xfrm>
        </p:spPr>
        <p:txBody>
          <a:bodyPr/>
          <a:lstStyle/>
          <a:p>
            <a:r>
              <a:rPr lang="en-US" altLang="zh-MO" dirty="0"/>
              <a:t>No busy waiting. </a:t>
            </a:r>
          </a:p>
          <a:p>
            <a:r>
              <a:rPr lang="en-US" altLang="zh-MO" dirty="0"/>
              <a:t>Processor can proceed to do other things when I/O is in progress</a:t>
            </a:r>
          </a:p>
          <a:p>
            <a:r>
              <a:rPr lang="en-US" altLang="zh-MO" dirty="0"/>
              <a:t>When I/O is done, the CPU is interrupted</a:t>
            </a:r>
          </a:p>
          <a:p>
            <a:endParaRPr lang="zh-MO" altLang="en-US" dirty="0"/>
          </a:p>
        </p:txBody>
      </p:sp>
      <p:sp>
        <p:nvSpPr>
          <p:cNvPr id="3" name="Title 2">
            <a:extLst>
              <a:ext uri="{FF2B5EF4-FFF2-40B4-BE49-F238E27FC236}">
                <a16:creationId xmlns:a16="http://schemas.microsoft.com/office/drawing/2014/main" id="{B0E5B85A-712F-469F-8B21-B72CA6888FEF}"/>
              </a:ext>
            </a:extLst>
          </p:cNvPr>
          <p:cNvSpPr>
            <a:spLocks noGrp="1"/>
          </p:cNvSpPr>
          <p:nvPr>
            <p:ph type="title"/>
          </p:nvPr>
        </p:nvSpPr>
        <p:spPr/>
        <p:txBody>
          <a:bodyPr/>
          <a:lstStyle/>
          <a:p>
            <a:r>
              <a:rPr lang="en-US" altLang="zh-TW" dirty="0">
                <a:ea typeface="新細明體" pitchFamily="18" charset="-120"/>
              </a:rPr>
              <a:t>Interrupt-Driven I/O</a:t>
            </a:r>
            <a:endParaRPr lang="zh-MO" altLang="en-US" dirty="0"/>
          </a:p>
        </p:txBody>
      </p:sp>
      <p:sp>
        <p:nvSpPr>
          <p:cNvPr id="4" name="Slide Number Placeholder 3">
            <a:extLst>
              <a:ext uri="{FF2B5EF4-FFF2-40B4-BE49-F238E27FC236}">
                <a16:creationId xmlns:a16="http://schemas.microsoft.com/office/drawing/2014/main" id="{076D3D76-1191-437A-B2BA-207AA194BDA5}"/>
              </a:ext>
            </a:extLst>
          </p:cNvPr>
          <p:cNvSpPr>
            <a:spLocks noGrp="1"/>
          </p:cNvSpPr>
          <p:nvPr>
            <p:ph type="sldNum" sz="quarter" idx="15"/>
          </p:nvPr>
        </p:nvSpPr>
        <p:spPr/>
        <p:txBody>
          <a:bodyPr/>
          <a:lstStyle/>
          <a:p>
            <a:fld id="{19B51A1E-902D-48AF-9020-955120F399B6}" type="slidenum">
              <a:rPr lang="en-US" smtClean="0"/>
              <a:pPr/>
              <a:t>39</a:t>
            </a:fld>
            <a:endParaRPr lang="en-US" dirty="0"/>
          </a:p>
        </p:txBody>
      </p:sp>
      <p:sp>
        <p:nvSpPr>
          <p:cNvPr id="5" name="Rectangle 4">
            <a:extLst>
              <a:ext uri="{FF2B5EF4-FFF2-40B4-BE49-F238E27FC236}">
                <a16:creationId xmlns:a16="http://schemas.microsoft.com/office/drawing/2014/main" id="{7DA2DF2B-C170-489C-BC5E-3894267D02E7}"/>
              </a:ext>
            </a:extLst>
          </p:cNvPr>
          <p:cNvSpPr>
            <a:spLocks noChangeArrowheads="1"/>
          </p:cNvSpPr>
          <p:nvPr/>
        </p:nvSpPr>
        <p:spPr bwMode="auto">
          <a:xfrm>
            <a:off x="444590" y="2898382"/>
            <a:ext cx="4545648" cy="3172505"/>
          </a:xfrm>
          <a:prstGeom prst="rect">
            <a:avLst/>
          </a:prstGeom>
          <a:solidFill>
            <a:schemeClr val="accent2">
              <a:lumMod val="20000"/>
              <a:lumOff val="80000"/>
            </a:schemeClr>
          </a:solidFill>
          <a:ln w="12700" cap="sq">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kumimoji="1" lang="en-US" altLang="zh-TW" sz="2000" dirty="0">
                <a:latin typeface="Arial" charset="0"/>
                <a:ea typeface="新細明體" pitchFamily="18" charset="-120"/>
              </a:rPr>
              <a:t>procedure </a:t>
            </a:r>
            <a:r>
              <a:rPr kumimoji="1" lang="en-US" altLang="zh-TW" sz="2000" dirty="0" err="1">
                <a:latin typeface="Arial" charset="0"/>
                <a:ea typeface="新細明體" pitchFamily="18" charset="-120"/>
              </a:rPr>
              <a:t>readString</a:t>
            </a:r>
            <a:r>
              <a:rPr kumimoji="1" lang="en-US" altLang="zh-TW" sz="2000" dirty="0">
                <a:latin typeface="Arial" charset="0"/>
                <a:ea typeface="新細明體" pitchFamily="18" charset="-120"/>
              </a:rPr>
              <a:t> (</a:t>
            </a:r>
            <a:r>
              <a:rPr kumimoji="1" lang="en-US" altLang="zh-TW" sz="2000" dirty="0" err="1">
                <a:latin typeface="Arial" charset="0"/>
                <a:ea typeface="新細明體" pitchFamily="18" charset="-120"/>
              </a:rPr>
              <a:t>var</a:t>
            </a:r>
            <a:r>
              <a:rPr kumimoji="1" lang="en-US" altLang="zh-TW" sz="2000" dirty="0">
                <a:latin typeface="Arial" charset="0"/>
                <a:ea typeface="新細明體" pitchFamily="18" charset="-120"/>
              </a:rPr>
              <a:t> s);</a:t>
            </a:r>
          </a:p>
          <a:p>
            <a:r>
              <a:rPr kumimoji="1" lang="en-US" altLang="zh-TW" sz="2000" dirty="0">
                <a:latin typeface="Arial" charset="0"/>
                <a:ea typeface="新細明體" pitchFamily="18" charset="-120"/>
              </a:rPr>
              <a:t>repeat</a:t>
            </a:r>
          </a:p>
          <a:p>
            <a:r>
              <a:rPr kumimoji="1" lang="en-US" altLang="zh-TW" sz="2000" dirty="0">
                <a:latin typeface="Arial" charset="0"/>
                <a:ea typeface="新細明體" pitchFamily="18" charset="-120"/>
              </a:rPr>
              <a:t>   Send I/O command “go read a word”</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   </a:t>
            </a:r>
            <a:r>
              <a:rPr kumimoji="1" lang="en-US" altLang="zh-TW" sz="2000" dirty="0">
                <a:solidFill>
                  <a:srgbClr val="FF0000"/>
                </a:solidFill>
                <a:latin typeface="Arial" charset="0"/>
                <a:ea typeface="新細明體" pitchFamily="18" charset="-120"/>
              </a:rPr>
              <a:t>now, the CPU will do </a:t>
            </a:r>
            <a:r>
              <a:rPr kumimoji="1" lang="en-US" altLang="zh-TW" sz="2000" i="1" dirty="0">
                <a:solidFill>
                  <a:srgbClr val="FF0000"/>
                </a:solidFill>
                <a:latin typeface="Arial" charset="0"/>
                <a:ea typeface="新細明體" pitchFamily="18" charset="-120"/>
              </a:rPr>
              <a:t>something else</a:t>
            </a:r>
          </a:p>
          <a:p>
            <a:r>
              <a:rPr kumimoji="1" lang="en-US" altLang="zh-TW" sz="2000" dirty="0">
                <a:solidFill>
                  <a:srgbClr val="FF0000"/>
                </a:solidFill>
                <a:latin typeface="Arial" charset="0"/>
                <a:ea typeface="新細明體" pitchFamily="18" charset="-120"/>
              </a:rPr>
              <a:t>   don’t bother checking I/O status</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until finished reading</a:t>
            </a:r>
          </a:p>
          <a:p>
            <a:r>
              <a:rPr kumimoji="1" lang="en-US" altLang="zh-TW" sz="2000" dirty="0">
                <a:latin typeface="Arial" charset="0"/>
                <a:ea typeface="新細明體" pitchFamily="18" charset="-120"/>
              </a:rPr>
              <a:t>……</a:t>
            </a:r>
          </a:p>
        </p:txBody>
      </p:sp>
      <p:sp>
        <p:nvSpPr>
          <p:cNvPr id="6" name="Comment 4">
            <a:extLst>
              <a:ext uri="{FF2B5EF4-FFF2-40B4-BE49-F238E27FC236}">
                <a16:creationId xmlns:a16="http://schemas.microsoft.com/office/drawing/2014/main" id="{710D7C53-F4A7-44B7-ADC6-E4BD503CF61F}"/>
              </a:ext>
            </a:extLst>
          </p:cNvPr>
          <p:cNvSpPr>
            <a:spLocks noChangeArrowheads="1"/>
          </p:cNvSpPr>
          <p:nvPr/>
        </p:nvSpPr>
        <p:spPr bwMode="auto">
          <a:xfrm>
            <a:off x="5378405" y="2890279"/>
            <a:ext cx="5791200" cy="751113"/>
          </a:xfrm>
          <a:prstGeom prst="rect">
            <a:avLst/>
          </a:prstGeom>
          <a:solidFill>
            <a:schemeClr val="accent3">
              <a:lumMod val="20000"/>
              <a:lumOff val="8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dirty="0">
                <a:solidFill>
                  <a:srgbClr val="000000"/>
                </a:solidFill>
                <a:latin typeface="Arial" charset="0"/>
                <a:ea typeface="新細明體" pitchFamily="18" charset="-120"/>
              </a:rPr>
              <a:t>Still consumes a lot of processor time because </a:t>
            </a:r>
            <a:r>
              <a:rPr kumimoji="1" lang="en-US" altLang="zh-TW" dirty="0">
                <a:solidFill>
                  <a:srgbClr val="FF0000"/>
                </a:solidFill>
                <a:latin typeface="Arial" charset="0"/>
                <a:ea typeface="新細明體" pitchFamily="18" charset="-120"/>
              </a:rPr>
              <a:t>every word</a:t>
            </a:r>
            <a:r>
              <a:rPr kumimoji="1" lang="en-US" altLang="zh-TW" dirty="0">
                <a:solidFill>
                  <a:srgbClr val="000000"/>
                </a:solidFill>
                <a:latin typeface="Arial" charset="0"/>
                <a:ea typeface="新細明體" pitchFamily="18" charset="-120"/>
              </a:rPr>
              <a:t> </a:t>
            </a:r>
            <a:r>
              <a:rPr kumimoji="1" lang="en-US" altLang="zh-TW" dirty="0">
                <a:solidFill>
                  <a:srgbClr val="FF0000"/>
                </a:solidFill>
                <a:latin typeface="Arial" charset="0"/>
                <a:ea typeface="新細明體" pitchFamily="18" charset="-120"/>
              </a:rPr>
              <a:t>read or written </a:t>
            </a:r>
            <a:r>
              <a:rPr kumimoji="1" lang="en-US" altLang="zh-TW" dirty="0">
                <a:solidFill>
                  <a:srgbClr val="000000"/>
                </a:solidFill>
                <a:latin typeface="Arial" charset="0"/>
                <a:ea typeface="新細明體" pitchFamily="18" charset="-120"/>
              </a:rPr>
              <a:t>passes through the processor</a:t>
            </a:r>
          </a:p>
        </p:txBody>
      </p:sp>
      <p:cxnSp>
        <p:nvCxnSpPr>
          <p:cNvPr id="8" name="Straight Arrow Connector 7">
            <a:extLst>
              <a:ext uri="{FF2B5EF4-FFF2-40B4-BE49-F238E27FC236}">
                <a16:creationId xmlns:a16="http://schemas.microsoft.com/office/drawing/2014/main" id="{55354595-2B60-4C10-AF96-1E9D8A6B9911}"/>
              </a:ext>
            </a:extLst>
          </p:cNvPr>
          <p:cNvCxnSpPr>
            <a:cxnSpLocks/>
            <a:endCxn id="6" idx="1"/>
          </p:cNvCxnSpPr>
          <p:nvPr/>
        </p:nvCxnSpPr>
        <p:spPr>
          <a:xfrm flipV="1">
            <a:off x="4990238" y="3265836"/>
            <a:ext cx="388167" cy="37555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18C6405-D274-4C6A-A822-8BAF9529D778}"/>
              </a:ext>
            </a:extLst>
          </p:cNvPr>
          <p:cNvCxnSpPr>
            <a:cxnSpLocks/>
          </p:cNvCxnSpPr>
          <p:nvPr/>
        </p:nvCxnSpPr>
        <p:spPr>
          <a:xfrm>
            <a:off x="4884102" y="4547749"/>
            <a:ext cx="49430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Comment 4">
            <a:extLst>
              <a:ext uri="{FF2B5EF4-FFF2-40B4-BE49-F238E27FC236}">
                <a16:creationId xmlns:a16="http://schemas.microsoft.com/office/drawing/2014/main" id="{D34EAF38-1A57-400D-97B6-C59D31EE457B}"/>
              </a:ext>
            </a:extLst>
          </p:cNvPr>
          <p:cNvSpPr>
            <a:spLocks noChangeArrowheads="1"/>
          </p:cNvSpPr>
          <p:nvPr/>
        </p:nvSpPr>
        <p:spPr bwMode="auto">
          <a:xfrm>
            <a:off x="5378405" y="4154164"/>
            <a:ext cx="5791200" cy="940350"/>
          </a:xfrm>
          <a:prstGeom prst="rect">
            <a:avLst/>
          </a:prstGeom>
          <a:solidFill>
            <a:schemeClr val="accent3">
              <a:lumMod val="20000"/>
              <a:lumOff val="8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dirty="0">
                <a:solidFill>
                  <a:srgbClr val="000000"/>
                </a:solidFill>
                <a:latin typeface="Arial" charset="0"/>
                <a:ea typeface="新細明體" pitchFamily="18" charset="-120"/>
              </a:rPr>
              <a:t>When the I/O module finished reading the word, it interrupts the CPU. The CPU will execute </a:t>
            </a:r>
            <a:r>
              <a:rPr kumimoji="1" lang="en-US" altLang="zh-TW" dirty="0">
                <a:solidFill>
                  <a:srgbClr val="FF0000"/>
                </a:solidFill>
                <a:latin typeface="Arial" charset="0"/>
                <a:ea typeface="新細明體" pitchFamily="18" charset="-120"/>
              </a:rPr>
              <a:t>an interrupt handler</a:t>
            </a:r>
            <a:r>
              <a:rPr kumimoji="1" lang="en-US" altLang="zh-TW" dirty="0">
                <a:solidFill>
                  <a:srgbClr val="000000"/>
                </a:solidFill>
                <a:latin typeface="Arial" charset="0"/>
                <a:ea typeface="新細明體" pitchFamily="18" charset="-120"/>
              </a:rPr>
              <a:t> to move the word to memory.</a:t>
            </a:r>
          </a:p>
        </p:txBody>
      </p:sp>
      <p:sp>
        <p:nvSpPr>
          <p:cNvPr id="15" name="Rectangle 5">
            <a:extLst>
              <a:ext uri="{FF2B5EF4-FFF2-40B4-BE49-F238E27FC236}">
                <a16:creationId xmlns:a16="http://schemas.microsoft.com/office/drawing/2014/main" id="{3EB50EB5-8BF3-4AD6-B01C-DD5C4ED38A1A}"/>
              </a:ext>
            </a:extLst>
          </p:cNvPr>
          <p:cNvSpPr>
            <a:spLocks noChangeArrowheads="1"/>
          </p:cNvSpPr>
          <p:nvPr/>
        </p:nvSpPr>
        <p:spPr bwMode="auto">
          <a:xfrm>
            <a:off x="6727780" y="5349778"/>
            <a:ext cx="3092450" cy="1209675"/>
          </a:xfrm>
          <a:prstGeom prst="rect">
            <a:avLst/>
          </a:prstGeom>
          <a:noFill/>
          <a:ln w="12700" cap="sq">
            <a:solidFill>
              <a:schemeClr val="tx1"/>
            </a:solidFill>
            <a:prstDash val="sysDash"/>
            <a:miter lim="800000"/>
            <a:headEnd type="none" w="sm" len="sm"/>
            <a:tailEnd type="none" w="sm" len="sm"/>
          </a:ln>
        </p:spPr>
        <p:txBody>
          <a:bodyPr wrap="none" anchor="ctr"/>
          <a:lstStyle/>
          <a:p>
            <a:r>
              <a:rPr kumimoji="1" lang="en-US" altLang="zh-TW">
                <a:latin typeface="Arial" charset="0"/>
                <a:ea typeface="新細明體" pitchFamily="18" charset="-120"/>
              </a:rPr>
              <a:t>/* interrupt handler */</a:t>
            </a:r>
          </a:p>
          <a:p>
            <a:r>
              <a:rPr kumimoji="1" lang="en-US" altLang="zh-TW">
                <a:latin typeface="Arial" charset="0"/>
                <a:ea typeface="新細明體" pitchFamily="18" charset="-120"/>
              </a:rPr>
              <a:t>Read word from I/O module</a:t>
            </a:r>
          </a:p>
          <a:p>
            <a:r>
              <a:rPr kumimoji="1" lang="en-US" altLang="zh-TW">
                <a:latin typeface="Arial" charset="0"/>
                <a:ea typeface="新細明體" pitchFamily="18" charset="-120"/>
              </a:rPr>
              <a:t>Write word into memory</a:t>
            </a:r>
          </a:p>
          <a:p>
            <a:r>
              <a:rPr kumimoji="1" lang="en-US" altLang="zh-TW">
                <a:latin typeface="Arial" charset="0"/>
                <a:ea typeface="新細明體" pitchFamily="18" charset="-120"/>
              </a:rPr>
              <a:t>return</a:t>
            </a:r>
          </a:p>
        </p:txBody>
      </p:sp>
      <p:cxnSp>
        <p:nvCxnSpPr>
          <p:cNvPr id="16" name="Straight Arrow Connector 15">
            <a:extLst>
              <a:ext uri="{FF2B5EF4-FFF2-40B4-BE49-F238E27FC236}">
                <a16:creationId xmlns:a16="http://schemas.microsoft.com/office/drawing/2014/main" id="{9293B196-EA29-4802-B0DB-10E7B1BE1CFE}"/>
              </a:ext>
            </a:extLst>
          </p:cNvPr>
          <p:cNvCxnSpPr>
            <a:cxnSpLocks/>
          </p:cNvCxnSpPr>
          <p:nvPr/>
        </p:nvCxnSpPr>
        <p:spPr>
          <a:xfrm>
            <a:off x="4884102" y="5812971"/>
            <a:ext cx="532400" cy="12814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Comment 4">
            <a:extLst>
              <a:ext uri="{FF2B5EF4-FFF2-40B4-BE49-F238E27FC236}">
                <a16:creationId xmlns:a16="http://schemas.microsoft.com/office/drawing/2014/main" id="{B8F4A1AB-D1FC-46D9-AA27-5BEBA2B57059}"/>
              </a:ext>
            </a:extLst>
          </p:cNvPr>
          <p:cNvSpPr>
            <a:spLocks noChangeArrowheads="1"/>
          </p:cNvSpPr>
          <p:nvPr/>
        </p:nvSpPr>
        <p:spPr bwMode="auto">
          <a:xfrm>
            <a:off x="5416502" y="5547535"/>
            <a:ext cx="5791200" cy="751113"/>
          </a:xfrm>
          <a:prstGeom prst="rect">
            <a:avLst/>
          </a:prstGeom>
          <a:solidFill>
            <a:schemeClr val="accent3">
              <a:lumMod val="20000"/>
              <a:lumOff val="8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dirty="0">
                <a:solidFill>
                  <a:srgbClr val="000000"/>
                </a:solidFill>
                <a:latin typeface="Arial" charset="0"/>
                <a:ea typeface="新細明體" pitchFamily="18" charset="-120"/>
              </a:rPr>
              <a:t>Afterwards, control is returned to the program which continues to read </a:t>
            </a:r>
            <a:r>
              <a:rPr kumimoji="1" lang="en-US" altLang="zh-TW" dirty="0">
                <a:solidFill>
                  <a:srgbClr val="FF0000"/>
                </a:solidFill>
                <a:latin typeface="Arial" charset="0"/>
                <a:ea typeface="新細明體" pitchFamily="18" charset="-120"/>
              </a:rPr>
              <a:t>the next word</a:t>
            </a:r>
            <a:r>
              <a:rPr kumimoji="1" lang="en-US" altLang="zh-TW" dirty="0">
                <a:solidFill>
                  <a:srgbClr val="000000"/>
                </a:solidFill>
                <a:latin typeface="Arial" charset="0"/>
                <a:ea typeface="新細明體" pitchFamily="18" charset="-120"/>
              </a:rPr>
              <a:t>.</a:t>
            </a:r>
          </a:p>
        </p:txBody>
      </p:sp>
    </p:spTree>
    <p:extLst>
      <p:ext uri="{BB962C8B-B14F-4D97-AF65-F5344CB8AC3E}">
        <p14:creationId xmlns:p14="http://schemas.microsoft.com/office/powerpoint/2010/main" val="169158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896C49-3742-4037-8A44-F05245C01276}"/>
              </a:ext>
            </a:extLst>
          </p:cNvPr>
          <p:cNvSpPr>
            <a:spLocks noGrp="1"/>
          </p:cNvSpPr>
          <p:nvPr>
            <p:ph type="title"/>
          </p:nvPr>
        </p:nvSpPr>
        <p:spPr>
          <a:xfrm>
            <a:off x="194019" y="231498"/>
            <a:ext cx="9198000" cy="672927"/>
          </a:xfrm>
        </p:spPr>
        <p:txBody>
          <a:bodyPr/>
          <a:lstStyle/>
          <a:p>
            <a:r>
              <a:rPr lang="en-US" dirty="0"/>
              <a:t>Major Computer Components</a:t>
            </a:r>
          </a:p>
        </p:txBody>
      </p:sp>
      <p:sp>
        <p:nvSpPr>
          <p:cNvPr id="4" name="Slide Number Placeholder 3">
            <a:extLst>
              <a:ext uri="{FF2B5EF4-FFF2-40B4-BE49-F238E27FC236}">
                <a16:creationId xmlns:a16="http://schemas.microsoft.com/office/drawing/2014/main" id="{9ECECF79-8EB3-49E4-92FC-78B79F1C8E24}"/>
              </a:ext>
            </a:extLst>
          </p:cNvPr>
          <p:cNvSpPr>
            <a:spLocks noGrp="1"/>
          </p:cNvSpPr>
          <p:nvPr>
            <p:ph type="sldNum" sz="quarter" idx="15"/>
          </p:nvPr>
        </p:nvSpPr>
        <p:spPr/>
        <p:txBody>
          <a:bodyPr/>
          <a:lstStyle/>
          <a:p>
            <a:fld id="{19B51A1E-902D-48AF-9020-955120F399B6}" type="slidenum">
              <a:rPr lang="en-US" smtClean="0"/>
              <a:pPr/>
              <a:t>4</a:t>
            </a:fld>
            <a:endParaRPr lang="en-US" dirty="0"/>
          </a:p>
        </p:txBody>
      </p:sp>
      <p:sp>
        <p:nvSpPr>
          <p:cNvPr id="10" name="object 3">
            <a:extLst>
              <a:ext uri="{FF2B5EF4-FFF2-40B4-BE49-F238E27FC236}">
                <a16:creationId xmlns:a16="http://schemas.microsoft.com/office/drawing/2014/main" id="{04BE1958-2A0D-4101-83F1-F081D9E5B4ED}"/>
              </a:ext>
            </a:extLst>
          </p:cNvPr>
          <p:cNvSpPr/>
          <p:nvPr/>
        </p:nvSpPr>
        <p:spPr>
          <a:xfrm>
            <a:off x="1225476" y="2365001"/>
            <a:ext cx="7802879" cy="3810000"/>
          </a:xfrm>
          <a:prstGeom prst="rect">
            <a:avLst/>
          </a:prstGeom>
          <a:blipFill>
            <a:blip r:embed="rId3" cstate="print"/>
            <a:stretch>
              <a:fillRect/>
            </a:stretch>
          </a:blipFill>
        </p:spPr>
        <p:txBody>
          <a:bodyPr wrap="square" lIns="0" tIns="0" rIns="0" bIns="0" rtlCol="0"/>
          <a:lstStyle/>
          <a:p>
            <a:endParaRPr/>
          </a:p>
        </p:txBody>
      </p:sp>
      <p:sp>
        <p:nvSpPr>
          <p:cNvPr id="2" name="Rectangle 1">
            <a:extLst>
              <a:ext uri="{FF2B5EF4-FFF2-40B4-BE49-F238E27FC236}">
                <a16:creationId xmlns:a16="http://schemas.microsoft.com/office/drawing/2014/main" id="{5DBCE2CE-8EB1-41BB-8611-208A30011FFD}"/>
              </a:ext>
            </a:extLst>
          </p:cNvPr>
          <p:cNvSpPr/>
          <p:nvPr/>
        </p:nvSpPr>
        <p:spPr>
          <a:xfrm>
            <a:off x="4392708" y="4709458"/>
            <a:ext cx="1111624" cy="180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0272FC-E6F3-4CB9-A741-8DABA734E72D}"/>
              </a:ext>
            </a:extLst>
          </p:cNvPr>
          <p:cNvGrpSpPr/>
          <p:nvPr/>
        </p:nvGrpSpPr>
        <p:grpSpPr>
          <a:xfrm>
            <a:off x="1585542" y="4836272"/>
            <a:ext cx="7488478" cy="971566"/>
            <a:chOff x="3180818" y="5376320"/>
            <a:chExt cx="7488478" cy="971566"/>
          </a:xfrm>
        </p:grpSpPr>
        <p:sp>
          <p:nvSpPr>
            <p:cNvPr id="13" name="object 12">
              <a:extLst>
                <a:ext uri="{FF2B5EF4-FFF2-40B4-BE49-F238E27FC236}">
                  <a16:creationId xmlns:a16="http://schemas.microsoft.com/office/drawing/2014/main" id="{9E84E74F-8127-4CDA-BC88-78891D2E50AA}"/>
                </a:ext>
              </a:extLst>
            </p:cNvPr>
            <p:cNvSpPr/>
            <p:nvPr/>
          </p:nvSpPr>
          <p:spPr>
            <a:xfrm>
              <a:off x="3180818" y="5376320"/>
              <a:ext cx="7118604" cy="312419"/>
            </a:xfrm>
            <a:prstGeom prst="rect">
              <a:avLst/>
            </a:prstGeom>
            <a:blipFill>
              <a:blip r:embed="rId4" cstate="print"/>
              <a:stretch>
                <a:fillRect/>
              </a:stretch>
            </a:blipFill>
          </p:spPr>
          <p:txBody>
            <a:bodyPr wrap="square" lIns="0" tIns="0" rIns="0" bIns="0" rtlCol="0"/>
            <a:lstStyle/>
            <a:p>
              <a:endParaRPr/>
            </a:p>
          </p:txBody>
        </p:sp>
        <p:sp>
          <p:nvSpPr>
            <p:cNvPr id="14" name="TextBox 13">
              <a:extLst>
                <a:ext uri="{FF2B5EF4-FFF2-40B4-BE49-F238E27FC236}">
                  <a16:creationId xmlns:a16="http://schemas.microsoft.com/office/drawing/2014/main" id="{EBC6864A-3BEB-4658-BBFC-A79CCACCFDF1}"/>
                </a:ext>
              </a:extLst>
            </p:cNvPr>
            <p:cNvSpPr txBox="1"/>
            <p:nvPr/>
          </p:nvSpPr>
          <p:spPr>
            <a:xfrm>
              <a:off x="7817224" y="5701555"/>
              <a:ext cx="2852072" cy="646331"/>
            </a:xfrm>
            <a:prstGeom prst="rect">
              <a:avLst/>
            </a:prstGeom>
            <a:noFill/>
            <a:ln>
              <a:noFill/>
            </a:ln>
          </p:spPr>
          <p:txBody>
            <a:bodyPr wrap="square" rtlCol="0">
              <a:spAutoFit/>
            </a:bodyPr>
            <a:lstStyle/>
            <a:p>
              <a:r>
                <a:rPr lang="en-US" dirty="0">
                  <a:solidFill>
                    <a:schemeClr val="accent3">
                      <a:lumMod val="50000"/>
                    </a:schemeClr>
                  </a:solidFill>
                  <a:latin typeface="Arial Black" panose="020B0A04020102020204" pitchFamily="34" charset="0"/>
                </a:rPr>
                <a:t>S</a:t>
              </a:r>
              <a:r>
                <a:rPr lang="en-US" altLang="zh-CN" dirty="0">
                  <a:solidFill>
                    <a:schemeClr val="accent3">
                      <a:lumMod val="50000"/>
                    </a:schemeClr>
                  </a:solidFill>
                  <a:latin typeface="Arial Black" panose="020B0A04020102020204" pitchFamily="34" charset="0"/>
                </a:rPr>
                <a:t>ystem Interconnection (bus)</a:t>
              </a:r>
              <a:endParaRPr lang="en-US" dirty="0">
                <a:solidFill>
                  <a:schemeClr val="accent3">
                    <a:lumMod val="50000"/>
                  </a:schemeClr>
                </a:solidFill>
                <a:latin typeface="Arial Black" panose="020B0A04020102020204" pitchFamily="34" charset="0"/>
              </a:endParaRPr>
            </a:p>
          </p:txBody>
        </p:sp>
      </p:grpSp>
      <p:grpSp>
        <p:nvGrpSpPr>
          <p:cNvPr id="17" name="Group 16">
            <a:extLst>
              <a:ext uri="{FF2B5EF4-FFF2-40B4-BE49-F238E27FC236}">
                <a16:creationId xmlns:a16="http://schemas.microsoft.com/office/drawing/2014/main" id="{F37E9231-FECF-458D-A9AB-2F84278242F4}"/>
              </a:ext>
            </a:extLst>
          </p:cNvPr>
          <p:cNvGrpSpPr/>
          <p:nvPr/>
        </p:nvGrpSpPr>
        <p:grpSpPr>
          <a:xfrm>
            <a:off x="2858091" y="1891170"/>
            <a:ext cx="6408420" cy="2854146"/>
            <a:chOff x="3180818" y="1891170"/>
            <a:chExt cx="6408420" cy="2854146"/>
          </a:xfrm>
        </p:grpSpPr>
        <p:sp>
          <p:nvSpPr>
            <p:cNvPr id="12" name="object 10">
              <a:extLst>
                <a:ext uri="{FF2B5EF4-FFF2-40B4-BE49-F238E27FC236}">
                  <a16:creationId xmlns:a16="http://schemas.microsoft.com/office/drawing/2014/main" id="{5F774538-1596-42EA-BFAC-D32D65616D35}"/>
                </a:ext>
              </a:extLst>
            </p:cNvPr>
            <p:cNvSpPr/>
            <p:nvPr/>
          </p:nvSpPr>
          <p:spPr>
            <a:xfrm>
              <a:off x="3180818" y="2220258"/>
              <a:ext cx="6408420" cy="2525058"/>
            </a:xfrm>
            <a:custGeom>
              <a:avLst/>
              <a:gdLst/>
              <a:ahLst/>
              <a:cxnLst/>
              <a:rect l="l" t="t" r="r" b="b"/>
              <a:pathLst>
                <a:path w="6408420" h="2489200">
                  <a:moveTo>
                    <a:pt x="50291" y="2142744"/>
                  </a:moveTo>
                  <a:lnTo>
                    <a:pt x="0" y="2144268"/>
                  </a:lnTo>
                  <a:lnTo>
                    <a:pt x="0" y="2150364"/>
                  </a:lnTo>
                  <a:lnTo>
                    <a:pt x="50291" y="2148840"/>
                  </a:lnTo>
                  <a:lnTo>
                    <a:pt x="50291" y="2142744"/>
                  </a:lnTo>
                  <a:close/>
                </a:path>
                <a:path w="6408420" h="2489200">
                  <a:moveTo>
                    <a:pt x="50291" y="2093976"/>
                  </a:moveTo>
                  <a:lnTo>
                    <a:pt x="0" y="2093976"/>
                  </a:lnTo>
                  <a:lnTo>
                    <a:pt x="0" y="2144268"/>
                  </a:lnTo>
                  <a:lnTo>
                    <a:pt x="50291" y="2142744"/>
                  </a:lnTo>
                  <a:lnTo>
                    <a:pt x="50291" y="2093976"/>
                  </a:lnTo>
                  <a:close/>
                </a:path>
                <a:path w="6408420" h="2489200">
                  <a:moveTo>
                    <a:pt x="50291" y="1993392"/>
                  </a:moveTo>
                  <a:lnTo>
                    <a:pt x="0" y="1993392"/>
                  </a:lnTo>
                  <a:lnTo>
                    <a:pt x="0" y="2043684"/>
                  </a:lnTo>
                  <a:lnTo>
                    <a:pt x="50291" y="2043684"/>
                  </a:lnTo>
                  <a:lnTo>
                    <a:pt x="50291" y="1993392"/>
                  </a:lnTo>
                  <a:close/>
                </a:path>
                <a:path w="6408420" h="2489200">
                  <a:moveTo>
                    <a:pt x="50291" y="1892808"/>
                  </a:moveTo>
                  <a:lnTo>
                    <a:pt x="0" y="1892808"/>
                  </a:lnTo>
                  <a:lnTo>
                    <a:pt x="0" y="1943100"/>
                  </a:lnTo>
                  <a:lnTo>
                    <a:pt x="50291" y="1943100"/>
                  </a:lnTo>
                  <a:lnTo>
                    <a:pt x="50291" y="1892808"/>
                  </a:lnTo>
                  <a:close/>
                </a:path>
                <a:path w="6408420" h="2489200">
                  <a:moveTo>
                    <a:pt x="50291" y="1792224"/>
                  </a:moveTo>
                  <a:lnTo>
                    <a:pt x="0" y="1792224"/>
                  </a:lnTo>
                  <a:lnTo>
                    <a:pt x="0" y="1842516"/>
                  </a:lnTo>
                  <a:lnTo>
                    <a:pt x="50291" y="1842516"/>
                  </a:lnTo>
                  <a:lnTo>
                    <a:pt x="50291" y="1792224"/>
                  </a:lnTo>
                  <a:close/>
                </a:path>
                <a:path w="6408420" h="2489200">
                  <a:moveTo>
                    <a:pt x="50291" y="1693164"/>
                  </a:moveTo>
                  <a:lnTo>
                    <a:pt x="0" y="1693164"/>
                  </a:lnTo>
                  <a:lnTo>
                    <a:pt x="0" y="1743456"/>
                  </a:lnTo>
                  <a:lnTo>
                    <a:pt x="50291" y="1743456"/>
                  </a:lnTo>
                  <a:lnTo>
                    <a:pt x="50291" y="1693164"/>
                  </a:lnTo>
                  <a:close/>
                </a:path>
                <a:path w="6408420" h="2489200">
                  <a:moveTo>
                    <a:pt x="50291" y="1592580"/>
                  </a:moveTo>
                  <a:lnTo>
                    <a:pt x="0" y="1592580"/>
                  </a:lnTo>
                  <a:lnTo>
                    <a:pt x="0" y="1642872"/>
                  </a:lnTo>
                  <a:lnTo>
                    <a:pt x="50291" y="1642872"/>
                  </a:lnTo>
                  <a:lnTo>
                    <a:pt x="50291" y="1592580"/>
                  </a:lnTo>
                  <a:close/>
                </a:path>
                <a:path w="6408420" h="2489200">
                  <a:moveTo>
                    <a:pt x="50291" y="1491996"/>
                  </a:moveTo>
                  <a:lnTo>
                    <a:pt x="0" y="1491996"/>
                  </a:lnTo>
                  <a:lnTo>
                    <a:pt x="0" y="1542288"/>
                  </a:lnTo>
                  <a:lnTo>
                    <a:pt x="50291" y="1542288"/>
                  </a:lnTo>
                  <a:lnTo>
                    <a:pt x="50291" y="1491996"/>
                  </a:lnTo>
                  <a:close/>
                </a:path>
                <a:path w="6408420" h="2489200">
                  <a:moveTo>
                    <a:pt x="50291" y="1391412"/>
                  </a:moveTo>
                  <a:lnTo>
                    <a:pt x="0" y="1391412"/>
                  </a:lnTo>
                  <a:lnTo>
                    <a:pt x="0" y="1441704"/>
                  </a:lnTo>
                  <a:lnTo>
                    <a:pt x="50291" y="1441704"/>
                  </a:lnTo>
                  <a:lnTo>
                    <a:pt x="50291" y="1391412"/>
                  </a:lnTo>
                  <a:close/>
                </a:path>
                <a:path w="6408420" h="2489200">
                  <a:moveTo>
                    <a:pt x="50291" y="1292352"/>
                  </a:moveTo>
                  <a:lnTo>
                    <a:pt x="0" y="1292352"/>
                  </a:lnTo>
                  <a:lnTo>
                    <a:pt x="0" y="1342644"/>
                  </a:lnTo>
                  <a:lnTo>
                    <a:pt x="50291" y="1342644"/>
                  </a:lnTo>
                  <a:lnTo>
                    <a:pt x="50291" y="1292352"/>
                  </a:lnTo>
                  <a:close/>
                </a:path>
                <a:path w="6408420" h="2489200">
                  <a:moveTo>
                    <a:pt x="50291" y="1191768"/>
                  </a:moveTo>
                  <a:lnTo>
                    <a:pt x="0" y="1191768"/>
                  </a:lnTo>
                  <a:lnTo>
                    <a:pt x="0" y="1242060"/>
                  </a:lnTo>
                  <a:lnTo>
                    <a:pt x="50291" y="1242060"/>
                  </a:lnTo>
                  <a:lnTo>
                    <a:pt x="50291" y="1191768"/>
                  </a:lnTo>
                  <a:close/>
                </a:path>
                <a:path w="6408420" h="2489200">
                  <a:moveTo>
                    <a:pt x="50291" y="1091184"/>
                  </a:moveTo>
                  <a:lnTo>
                    <a:pt x="0" y="1091184"/>
                  </a:lnTo>
                  <a:lnTo>
                    <a:pt x="0" y="1141476"/>
                  </a:lnTo>
                  <a:lnTo>
                    <a:pt x="50291" y="1141476"/>
                  </a:lnTo>
                  <a:lnTo>
                    <a:pt x="50291" y="1091184"/>
                  </a:lnTo>
                  <a:close/>
                </a:path>
                <a:path w="6408420" h="2489200">
                  <a:moveTo>
                    <a:pt x="50291" y="990600"/>
                  </a:moveTo>
                  <a:lnTo>
                    <a:pt x="0" y="990600"/>
                  </a:lnTo>
                  <a:lnTo>
                    <a:pt x="0" y="1040892"/>
                  </a:lnTo>
                  <a:lnTo>
                    <a:pt x="50291" y="1040892"/>
                  </a:lnTo>
                  <a:lnTo>
                    <a:pt x="50291" y="990600"/>
                  </a:lnTo>
                  <a:close/>
                </a:path>
                <a:path w="6408420" h="2489200">
                  <a:moveTo>
                    <a:pt x="50291" y="891540"/>
                  </a:moveTo>
                  <a:lnTo>
                    <a:pt x="0" y="891540"/>
                  </a:lnTo>
                  <a:lnTo>
                    <a:pt x="0" y="941832"/>
                  </a:lnTo>
                  <a:lnTo>
                    <a:pt x="50291" y="941832"/>
                  </a:lnTo>
                  <a:lnTo>
                    <a:pt x="50291" y="891540"/>
                  </a:lnTo>
                  <a:close/>
                </a:path>
                <a:path w="6408420" h="2489200">
                  <a:moveTo>
                    <a:pt x="50291" y="790956"/>
                  </a:moveTo>
                  <a:lnTo>
                    <a:pt x="0" y="790956"/>
                  </a:lnTo>
                  <a:lnTo>
                    <a:pt x="0" y="841248"/>
                  </a:lnTo>
                  <a:lnTo>
                    <a:pt x="50291" y="841248"/>
                  </a:lnTo>
                  <a:lnTo>
                    <a:pt x="50291" y="790956"/>
                  </a:lnTo>
                  <a:close/>
                </a:path>
                <a:path w="6408420" h="2489200">
                  <a:moveTo>
                    <a:pt x="50291" y="690372"/>
                  </a:moveTo>
                  <a:lnTo>
                    <a:pt x="0" y="690372"/>
                  </a:lnTo>
                  <a:lnTo>
                    <a:pt x="0" y="740663"/>
                  </a:lnTo>
                  <a:lnTo>
                    <a:pt x="50291" y="740663"/>
                  </a:lnTo>
                  <a:lnTo>
                    <a:pt x="50291" y="690372"/>
                  </a:lnTo>
                  <a:close/>
                </a:path>
                <a:path w="6408420" h="2489200">
                  <a:moveTo>
                    <a:pt x="50291" y="589788"/>
                  </a:moveTo>
                  <a:lnTo>
                    <a:pt x="0" y="589788"/>
                  </a:lnTo>
                  <a:lnTo>
                    <a:pt x="0" y="640080"/>
                  </a:lnTo>
                  <a:lnTo>
                    <a:pt x="50291" y="640080"/>
                  </a:lnTo>
                  <a:lnTo>
                    <a:pt x="50291" y="589788"/>
                  </a:lnTo>
                  <a:close/>
                </a:path>
                <a:path w="6408420" h="2489200">
                  <a:moveTo>
                    <a:pt x="50291" y="490728"/>
                  </a:moveTo>
                  <a:lnTo>
                    <a:pt x="0" y="490728"/>
                  </a:lnTo>
                  <a:lnTo>
                    <a:pt x="0" y="539496"/>
                  </a:lnTo>
                  <a:lnTo>
                    <a:pt x="50291" y="539496"/>
                  </a:lnTo>
                  <a:lnTo>
                    <a:pt x="50291" y="490728"/>
                  </a:lnTo>
                  <a:close/>
                </a:path>
                <a:path w="6408420" h="2489200">
                  <a:moveTo>
                    <a:pt x="50291" y="390144"/>
                  </a:moveTo>
                  <a:lnTo>
                    <a:pt x="0" y="390144"/>
                  </a:lnTo>
                  <a:lnTo>
                    <a:pt x="0" y="440436"/>
                  </a:lnTo>
                  <a:lnTo>
                    <a:pt x="50291" y="440436"/>
                  </a:lnTo>
                  <a:lnTo>
                    <a:pt x="50291" y="390144"/>
                  </a:lnTo>
                  <a:close/>
                </a:path>
                <a:path w="6408420" h="2489200">
                  <a:moveTo>
                    <a:pt x="4571" y="284988"/>
                  </a:moveTo>
                  <a:lnTo>
                    <a:pt x="4571" y="294132"/>
                  </a:lnTo>
                  <a:lnTo>
                    <a:pt x="1523" y="310896"/>
                  </a:lnTo>
                  <a:lnTo>
                    <a:pt x="0" y="327660"/>
                  </a:lnTo>
                  <a:lnTo>
                    <a:pt x="0" y="339852"/>
                  </a:lnTo>
                  <a:lnTo>
                    <a:pt x="50291" y="339852"/>
                  </a:lnTo>
                  <a:lnTo>
                    <a:pt x="50291" y="330708"/>
                  </a:lnTo>
                  <a:lnTo>
                    <a:pt x="51815" y="315468"/>
                  </a:lnTo>
                  <a:lnTo>
                    <a:pt x="51954" y="315468"/>
                  </a:lnTo>
                  <a:lnTo>
                    <a:pt x="53339" y="300228"/>
                  </a:lnTo>
                  <a:lnTo>
                    <a:pt x="53644" y="300228"/>
                  </a:lnTo>
                  <a:lnTo>
                    <a:pt x="54863" y="294132"/>
                  </a:lnTo>
                  <a:lnTo>
                    <a:pt x="4571" y="284988"/>
                  </a:lnTo>
                  <a:close/>
                </a:path>
                <a:path w="6408420" h="2489200">
                  <a:moveTo>
                    <a:pt x="51954" y="315468"/>
                  </a:moveTo>
                  <a:lnTo>
                    <a:pt x="51815" y="315468"/>
                  </a:lnTo>
                  <a:lnTo>
                    <a:pt x="51815" y="316992"/>
                  </a:lnTo>
                  <a:lnTo>
                    <a:pt x="51954" y="315468"/>
                  </a:lnTo>
                  <a:close/>
                </a:path>
                <a:path w="6408420" h="2489200">
                  <a:moveTo>
                    <a:pt x="53644" y="300228"/>
                  </a:moveTo>
                  <a:lnTo>
                    <a:pt x="53339" y="300228"/>
                  </a:lnTo>
                  <a:lnTo>
                    <a:pt x="53339" y="301752"/>
                  </a:lnTo>
                  <a:lnTo>
                    <a:pt x="53644" y="300228"/>
                  </a:lnTo>
                  <a:close/>
                </a:path>
                <a:path w="6408420" h="2489200">
                  <a:moveTo>
                    <a:pt x="39623" y="184404"/>
                  </a:moveTo>
                  <a:lnTo>
                    <a:pt x="33527" y="196596"/>
                  </a:lnTo>
                  <a:lnTo>
                    <a:pt x="21335" y="227075"/>
                  </a:lnTo>
                  <a:lnTo>
                    <a:pt x="18287" y="233172"/>
                  </a:lnTo>
                  <a:lnTo>
                    <a:pt x="65531" y="249936"/>
                  </a:lnTo>
                  <a:lnTo>
                    <a:pt x="67817" y="245363"/>
                  </a:lnTo>
                  <a:lnTo>
                    <a:pt x="67055" y="245363"/>
                  </a:lnTo>
                  <a:lnTo>
                    <a:pt x="73151" y="230124"/>
                  </a:lnTo>
                  <a:lnTo>
                    <a:pt x="73829" y="230124"/>
                  </a:lnTo>
                  <a:lnTo>
                    <a:pt x="79247" y="217932"/>
                  </a:lnTo>
                  <a:lnTo>
                    <a:pt x="85343" y="207263"/>
                  </a:lnTo>
                  <a:lnTo>
                    <a:pt x="39623" y="184404"/>
                  </a:lnTo>
                  <a:close/>
                </a:path>
                <a:path w="6408420" h="2489200">
                  <a:moveTo>
                    <a:pt x="68579" y="243840"/>
                  </a:moveTo>
                  <a:lnTo>
                    <a:pt x="67055" y="245363"/>
                  </a:lnTo>
                  <a:lnTo>
                    <a:pt x="67817" y="245363"/>
                  </a:lnTo>
                  <a:lnTo>
                    <a:pt x="68579" y="243840"/>
                  </a:lnTo>
                  <a:close/>
                </a:path>
                <a:path w="6408420" h="2489200">
                  <a:moveTo>
                    <a:pt x="73829" y="230124"/>
                  </a:moveTo>
                  <a:lnTo>
                    <a:pt x="73151" y="230124"/>
                  </a:lnTo>
                  <a:lnTo>
                    <a:pt x="73151" y="231648"/>
                  </a:lnTo>
                  <a:lnTo>
                    <a:pt x="73829" y="230124"/>
                  </a:lnTo>
                  <a:close/>
                </a:path>
                <a:path w="6408420" h="2489200">
                  <a:moveTo>
                    <a:pt x="105155" y="97536"/>
                  </a:moveTo>
                  <a:lnTo>
                    <a:pt x="100583" y="102108"/>
                  </a:lnTo>
                  <a:lnTo>
                    <a:pt x="79247" y="126492"/>
                  </a:lnTo>
                  <a:lnTo>
                    <a:pt x="70103" y="137160"/>
                  </a:lnTo>
                  <a:lnTo>
                    <a:pt x="109727" y="169163"/>
                  </a:lnTo>
                  <a:lnTo>
                    <a:pt x="117347" y="156972"/>
                  </a:lnTo>
                  <a:lnTo>
                    <a:pt x="118668" y="156972"/>
                  </a:lnTo>
                  <a:lnTo>
                    <a:pt x="137159" y="135636"/>
                  </a:lnTo>
                  <a:lnTo>
                    <a:pt x="138683" y="135636"/>
                  </a:lnTo>
                  <a:lnTo>
                    <a:pt x="140207" y="134112"/>
                  </a:lnTo>
                  <a:lnTo>
                    <a:pt x="105155" y="97536"/>
                  </a:lnTo>
                  <a:close/>
                </a:path>
                <a:path w="6408420" h="2489200">
                  <a:moveTo>
                    <a:pt x="118668" y="156972"/>
                  </a:moveTo>
                  <a:lnTo>
                    <a:pt x="117347" y="156972"/>
                  </a:lnTo>
                  <a:lnTo>
                    <a:pt x="117347" y="158496"/>
                  </a:lnTo>
                  <a:lnTo>
                    <a:pt x="118668" y="156972"/>
                  </a:lnTo>
                  <a:close/>
                </a:path>
                <a:path w="6408420" h="2489200">
                  <a:moveTo>
                    <a:pt x="138683" y="135636"/>
                  </a:moveTo>
                  <a:lnTo>
                    <a:pt x="137159" y="135636"/>
                  </a:lnTo>
                  <a:lnTo>
                    <a:pt x="135635" y="138684"/>
                  </a:lnTo>
                  <a:lnTo>
                    <a:pt x="138683" y="135636"/>
                  </a:lnTo>
                  <a:close/>
                </a:path>
                <a:path w="6408420" h="2489200">
                  <a:moveTo>
                    <a:pt x="193547" y="36575"/>
                  </a:moveTo>
                  <a:lnTo>
                    <a:pt x="166115" y="50292"/>
                  </a:lnTo>
                  <a:lnTo>
                    <a:pt x="152400" y="59436"/>
                  </a:lnTo>
                  <a:lnTo>
                    <a:pt x="146303" y="64008"/>
                  </a:lnTo>
                  <a:lnTo>
                    <a:pt x="175259" y="103632"/>
                  </a:lnTo>
                  <a:lnTo>
                    <a:pt x="181355" y="100584"/>
                  </a:lnTo>
                  <a:lnTo>
                    <a:pt x="181863" y="100584"/>
                  </a:lnTo>
                  <a:lnTo>
                    <a:pt x="192023" y="92963"/>
                  </a:lnTo>
                  <a:lnTo>
                    <a:pt x="205739" y="85344"/>
                  </a:lnTo>
                  <a:lnTo>
                    <a:pt x="206882" y="85344"/>
                  </a:lnTo>
                  <a:lnTo>
                    <a:pt x="214883" y="80772"/>
                  </a:lnTo>
                  <a:lnTo>
                    <a:pt x="193547" y="36575"/>
                  </a:lnTo>
                  <a:close/>
                </a:path>
                <a:path w="6408420" h="2489200">
                  <a:moveTo>
                    <a:pt x="181863" y="100584"/>
                  </a:moveTo>
                  <a:lnTo>
                    <a:pt x="181355" y="100584"/>
                  </a:lnTo>
                  <a:lnTo>
                    <a:pt x="179831" y="102108"/>
                  </a:lnTo>
                  <a:lnTo>
                    <a:pt x="181863" y="100584"/>
                  </a:lnTo>
                  <a:close/>
                </a:path>
                <a:path w="6408420" h="2489200">
                  <a:moveTo>
                    <a:pt x="206882" y="85344"/>
                  </a:moveTo>
                  <a:lnTo>
                    <a:pt x="205739" y="85344"/>
                  </a:lnTo>
                  <a:lnTo>
                    <a:pt x="204215" y="86868"/>
                  </a:lnTo>
                  <a:lnTo>
                    <a:pt x="206882" y="85344"/>
                  </a:lnTo>
                  <a:close/>
                </a:path>
                <a:path w="6408420" h="2489200">
                  <a:moveTo>
                    <a:pt x="295655" y="4572"/>
                  </a:moveTo>
                  <a:lnTo>
                    <a:pt x="292607" y="4572"/>
                  </a:lnTo>
                  <a:lnTo>
                    <a:pt x="259079" y="10668"/>
                  </a:lnTo>
                  <a:lnTo>
                    <a:pt x="243839" y="15240"/>
                  </a:lnTo>
                  <a:lnTo>
                    <a:pt x="257555" y="64008"/>
                  </a:lnTo>
                  <a:lnTo>
                    <a:pt x="272795" y="59436"/>
                  </a:lnTo>
                  <a:lnTo>
                    <a:pt x="271271" y="59436"/>
                  </a:lnTo>
                  <a:lnTo>
                    <a:pt x="286511" y="56387"/>
                  </a:lnTo>
                  <a:lnTo>
                    <a:pt x="284988" y="56387"/>
                  </a:lnTo>
                  <a:lnTo>
                    <a:pt x="301751" y="53340"/>
                  </a:lnTo>
                  <a:lnTo>
                    <a:pt x="303275" y="53340"/>
                  </a:lnTo>
                  <a:lnTo>
                    <a:pt x="295655" y="4572"/>
                  </a:lnTo>
                  <a:close/>
                </a:path>
                <a:path w="6408420" h="2489200">
                  <a:moveTo>
                    <a:pt x="303275" y="53340"/>
                  </a:moveTo>
                  <a:lnTo>
                    <a:pt x="301751" y="53340"/>
                  </a:lnTo>
                  <a:lnTo>
                    <a:pt x="300227" y="54863"/>
                  </a:lnTo>
                  <a:lnTo>
                    <a:pt x="303275" y="53340"/>
                  </a:lnTo>
                  <a:close/>
                </a:path>
                <a:path w="6408420" h="2489200">
                  <a:moveTo>
                    <a:pt x="399288" y="0"/>
                  </a:moveTo>
                  <a:lnTo>
                    <a:pt x="348995" y="0"/>
                  </a:lnTo>
                  <a:lnTo>
                    <a:pt x="348995" y="50292"/>
                  </a:lnTo>
                  <a:lnTo>
                    <a:pt x="399288" y="50292"/>
                  </a:lnTo>
                  <a:lnTo>
                    <a:pt x="399288" y="0"/>
                  </a:lnTo>
                  <a:close/>
                </a:path>
                <a:path w="6408420" h="2489200">
                  <a:moveTo>
                    <a:pt x="499871" y="0"/>
                  </a:moveTo>
                  <a:lnTo>
                    <a:pt x="449579" y="0"/>
                  </a:lnTo>
                  <a:lnTo>
                    <a:pt x="449579" y="50292"/>
                  </a:lnTo>
                  <a:lnTo>
                    <a:pt x="499871" y="50292"/>
                  </a:lnTo>
                  <a:lnTo>
                    <a:pt x="499871" y="0"/>
                  </a:lnTo>
                  <a:close/>
                </a:path>
                <a:path w="6408420" h="2489200">
                  <a:moveTo>
                    <a:pt x="600455" y="0"/>
                  </a:moveTo>
                  <a:lnTo>
                    <a:pt x="550163" y="0"/>
                  </a:lnTo>
                  <a:lnTo>
                    <a:pt x="550163" y="50292"/>
                  </a:lnTo>
                  <a:lnTo>
                    <a:pt x="600455" y="50292"/>
                  </a:lnTo>
                  <a:lnTo>
                    <a:pt x="600455" y="0"/>
                  </a:lnTo>
                  <a:close/>
                </a:path>
                <a:path w="6408420" h="2489200">
                  <a:moveTo>
                    <a:pt x="699515" y="0"/>
                  </a:moveTo>
                  <a:lnTo>
                    <a:pt x="650747" y="0"/>
                  </a:lnTo>
                  <a:lnTo>
                    <a:pt x="650747" y="50292"/>
                  </a:lnTo>
                  <a:lnTo>
                    <a:pt x="699515" y="50292"/>
                  </a:lnTo>
                  <a:lnTo>
                    <a:pt x="699515" y="0"/>
                  </a:lnTo>
                  <a:close/>
                </a:path>
                <a:path w="6408420" h="2489200">
                  <a:moveTo>
                    <a:pt x="800100" y="0"/>
                  </a:moveTo>
                  <a:lnTo>
                    <a:pt x="749807" y="0"/>
                  </a:lnTo>
                  <a:lnTo>
                    <a:pt x="749807" y="50292"/>
                  </a:lnTo>
                  <a:lnTo>
                    <a:pt x="800100" y="50292"/>
                  </a:lnTo>
                  <a:lnTo>
                    <a:pt x="800100" y="0"/>
                  </a:lnTo>
                  <a:close/>
                </a:path>
                <a:path w="6408420" h="2489200">
                  <a:moveTo>
                    <a:pt x="900683" y="0"/>
                  </a:moveTo>
                  <a:lnTo>
                    <a:pt x="850391" y="0"/>
                  </a:lnTo>
                  <a:lnTo>
                    <a:pt x="850391" y="50292"/>
                  </a:lnTo>
                  <a:lnTo>
                    <a:pt x="900683" y="50292"/>
                  </a:lnTo>
                  <a:lnTo>
                    <a:pt x="900683" y="0"/>
                  </a:lnTo>
                  <a:close/>
                </a:path>
                <a:path w="6408420" h="2489200">
                  <a:moveTo>
                    <a:pt x="1001267" y="0"/>
                  </a:moveTo>
                  <a:lnTo>
                    <a:pt x="950976" y="0"/>
                  </a:lnTo>
                  <a:lnTo>
                    <a:pt x="950976" y="50292"/>
                  </a:lnTo>
                  <a:lnTo>
                    <a:pt x="1001267" y="50292"/>
                  </a:lnTo>
                  <a:lnTo>
                    <a:pt x="1001267" y="0"/>
                  </a:lnTo>
                  <a:close/>
                </a:path>
                <a:path w="6408420" h="2489200">
                  <a:moveTo>
                    <a:pt x="1100327" y="0"/>
                  </a:moveTo>
                  <a:lnTo>
                    <a:pt x="1051559" y="0"/>
                  </a:lnTo>
                  <a:lnTo>
                    <a:pt x="1051559" y="50292"/>
                  </a:lnTo>
                  <a:lnTo>
                    <a:pt x="1100327" y="50292"/>
                  </a:lnTo>
                  <a:lnTo>
                    <a:pt x="1100327" y="0"/>
                  </a:lnTo>
                  <a:close/>
                </a:path>
                <a:path w="6408420" h="2489200">
                  <a:moveTo>
                    <a:pt x="1200911" y="0"/>
                  </a:moveTo>
                  <a:lnTo>
                    <a:pt x="1150619" y="0"/>
                  </a:lnTo>
                  <a:lnTo>
                    <a:pt x="1150619" y="50292"/>
                  </a:lnTo>
                  <a:lnTo>
                    <a:pt x="1200911" y="50292"/>
                  </a:lnTo>
                  <a:lnTo>
                    <a:pt x="1200911" y="0"/>
                  </a:lnTo>
                  <a:close/>
                </a:path>
                <a:path w="6408420" h="2489200">
                  <a:moveTo>
                    <a:pt x="1301495" y="0"/>
                  </a:moveTo>
                  <a:lnTo>
                    <a:pt x="1251203" y="0"/>
                  </a:lnTo>
                  <a:lnTo>
                    <a:pt x="1251203" y="50292"/>
                  </a:lnTo>
                  <a:lnTo>
                    <a:pt x="1301495" y="50292"/>
                  </a:lnTo>
                  <a:lnTo>
                    <a:pt x="1301495" y="0"/>
                  </a:lnTo>
                  <a:close/>
                </a:path>
                <a:path w="6408420" h="2489200">
                  <a:moveTo>
                    <a:pt x="1402079" y="0"/>
                  </a:moveTo>
                  <a:lnTo>
                    <a:pt x="1351788" y="0"/>
                  </a:lnTo>
                  <a:lnTo>
                    <a:pt x="1351788" y="50292"/>
                  </a:lnTo>
                  <a:lnTo>
                    <a:pt x="1402079" y="50292"/>
                  </a:lnTo>
                  <a:lnTo>
                    <a:pt x="1402079" y="0"/>
                  </a:lnTo>
                  <a:close/>
                </a:path>
                <a:path w="6408420" h="2489200">
                  <a:moveTo>
                    <a:pt x="1502664" y="0"/>
                  </a:moveTo>
                  <a:lnTo>
                    <a:pt x="1452371" y="0"/>
                  </a:lnTo>
                  <a:lnTo>
                    <a:pt x="1452371" y="50292"/>
                  </a:lnTo>
                  <a:lnTo>
                    <a:pt x="1502664" y="50292"/>
                  </a:lnTo>
                  <a:lnTo>
                    <a:pt x="1502664" y="0"/>
                  </a:lnTo>
                  <a:close/>
                </a:path>
                <a:path w="6408420" h="2489200">
                  <a:moveTo>
                    <a:pt x="1601723" y="0"/>
                  </a:moveTo>
                  <a:lnTo>
                    <a:pt x="1551431" y="0"/>
                  </a:lnTo>
                  <a:lnTo>
                    <a:pt x="1551431" y="50292"/>
                  </a:lnTo>
                  <a:lnTo>
                    <a:pt x="1601723" y="50292"/>
                  </a:lnTo>
                  <a:lnTo>
                    <a:pt x="1601723" y="0"/>
                  </a:lnTo>
                  <a:close/>
                </a:path>
                <a:path w="6408420" h="2489200">
                  <a:moveTo>
                    <a:pt x="1702307" y="0"/>
                  </a:moveTo>
                  <a:lnTo>
                    <a:pt x="1652015" y="0"/>
                  </a:lnTo>
                  <a:lnTo>
                    <a:pt x="1652015" y="50292"/>
                  </a:lnTo>
                  <a:lnTo>
                    <a:pt x="1702307" y="50292"/>
                  </a:lnTo>
                  <a:lnTo>
                    <a:pt x="1702307" y="0"/>
                  </a:lnTo>
                  <a:close/>
                </a:path>
                <a:path w="6408420" h="2489200">
                  <a:moveTo>
                    <a:pt x="1802891" y="0"/>
                  </a:moveTo>
                  <a:lnTo>
                    <a:pt x="1752600" y="0"/>
                  </a:lnTo>
                  <a:lnTo>
                    <a:pt x="1752600" y="50292"/>
                  </a:lnTo>
                  <a:lnTo>
                    <a:pt x="1802891" y="50292"/>
                  </a:lnTo>
                  <a:lnTo>
                    <a:pt x="1802891" y="0"/>
                  </a:lnTo>
                  <a:close/>
                </a:path>
                <a:path w="6408420" h="2489200">
                  <a:moveTo>
                    <a:pt x="1903476" y="0"/>
                  </a:moveTo>
                  <a:lnTo>
                    <a:pt x="1853183" y="0"/>
                  </a:lnTo>
                  <a:lnTo>
                    <a:pt x="1853183" y="50292"/>
                  </a:lnTo>
                  <a:lnTo>
                    <a:pt x="1903476" y="50292"/>
                  </a:lnTo>
                  <a:lnTo>
                    <a:pt x="1903476" y="0"/>
                  </a:lnTo>
                  <a:close/>
                </a:path>
                <a:path w="6408420" h="2489200">
                  <a:moveTo>
                    <a:pt x="2002535" y="0"/>
                  </a:moveTo>
                  <a:lnTo>
                    <a:pt x="1952243" y="0"/>
                  </a:lnTo>
                  <a:lnTo>
                    <a:pt x="1952243" y="50292"/>
                  </a:lnTo>
                  <a:lnTo>
                    <a:pt x="2002535" y="50292"/>
                  </a:lnTo>
                  <a:lnTo>
                    <a:pt x="2002535" y="0"/>
                  </a:lnTo>
                  <a:close/>
                </a:path>
                <a:path w="6408420" h="2489200">
                  <a:moveTo>
                    <a:pt x="2103119" y="0"/>
                  </a:moveTo>
                  <a:lnTo>
                    <a:pt x="2052827" y="0"/>
                  </a:lnTo>
                  <a:lnTo>
                    <a:pt x="2052827" y="50292"/>
                  </a:lnTo>
                  <a:lnTo>
                    <a:pt x="2103119" y="50292"/>
                  </a:lnTo>
                  <a:lnTo>
                    <a:pt x="2103119" y="0"/>
                  </a:lnTo>
                  <a:close/>
                </a:path>
                <a:path w="6408420" h="2489200">
                  <a:moveTo>
                    <a:pt x="2203704" y="0"/>
                  </a:moveTo>
                  <a:lnTo>
                    <a:pt x="2153411" y="0"/>
                  </a:lnTo>
                  <a:lnTo>
                    <a:pt x="2153411" y="50292"/>
                  </a:lnTo>
                  <a:lnTo>
                    <a:pt x="2203704" y="50292"/>
                  </a:lnTo>
                  <a:lnTo>
                    <a:pt x="2203704" y="0"/>
                  </a:lnTo>
                  <a:close/>
                </a:path>
                <a:path w="6408420" h="2489200">
                  <a:moveTo>
                    <a:pt x="2304288" y="0"/>
                  </a:moveTo>
                  <a:lnTo>
                    <a:pt x="2253995" y="0"/>
                  </a:lnTo>
                  <a:lnTo>
                    <a:pt x="2253995" y="50292"/>
                  </a:lnTo>
                  <a:lnTo>
                    <a:pt x="2304288" y="50292"/>
                  </a:lnTo>
                  <a:lnTo>
                    <a:pt x="2304288" y="0"/>
                  </a:lnTo>
                  <a:close/>
                </a:path>
                <a:path w="6408420" h="2489200">
                  <a:moveTo>
                    <a:pt x="2403347" y="0"/>
                  </a:moveTo>
                  <a:lnTo>
                    <a:pt x="2354579" y="0"/>
                  </a:lnTo>
                  <a:lnTo>
                    <a:pt x="2354579" y="50292"/>
                  </a:lnTo>
                  <a:lnTo>
                    <a:pt x="2403347" y="50292"/>
                  </a:lnTo>
                  <a:lnTo>
                    <a:pt x="2403347" y="0"/>
                  </a:lnTo>
                  <a:close/>
                </a:path>
                <a:path w="6408420" h="2489200">
                  <a:moveTo>
                    <a:pt x="2503931" y="0"/>
                  </a:moveTo>
                  <a:lnTo>
                    <a:pt x="2453640" y="0"/>
                  </a:lnTo>
                  <a:lnTo>
                    <a:pt x="2453640" y="50292"/>
                  </a:lnTo>
                  <a:lnTo>
                    <a:pt x="2503931" y="50292"/>
                  </a:lnTo>
                  <a:lnTo>
                    <a:pt x="2503931" y="0"/>
                  </a:lnTo>
                  <a:close/>
                </a:path>
                <a:path w="6408420" h="2489200">
                  <a:moveTo>
                    <a:pt x="2604516" y="0"/>
                  </a:moveTo>
                  <a:lnTo>
                    <a:pt x="2554223" y="0"/>
                  </a:lnTo>
                  <a:lnTo>
                    <a:pt x="2554223" y="50292"/>
                  </a:lnTo>
                  <a:lnTo>
                    <a:pt x="2604516" y="50292"/>
                  </a:lnTo>
                  <a:lnTo>
                    <a:pt x="2604516" y="0"/>
                  </a:lnTo>
                  <a:close/>
                </a:path>
                <a:path w="6408420" h="2489200">
                  <a:moveTo>
                    <a:pt x="2705100" y="0"/>
                  </a:moveTo>
                  <a:lnTo>
                    <a:pt x="2654807" y="0"/>
                  </a:lnTo>
                  <a:lnTo>
                    <a:pt x="2654807" y="50292"/>
                  </a:lnTo>
                  <a:lnTo>
                    <a:pt x="2705100" y="50292"/>
                  </a:lnTo>
                  <a:lnTo>
                    <a:pt x="2705100" y="0"/>
                  </a:lnTo>
                  <a:close/>
                </a:path>
                <a:path w="6408420" h="2489200">
                  <a:moveTo>
                    <a:pt x="2804159" y="0"/>
                  </a:moveTo>
                  <a:lnTo>
                    <a:pt x="2755391" y="0"/>
                  </a:lnTo>
                  <a:lnTo>
                    <a:pt x="2755391" y="50292"/>
                  </a:lnTo>
                  <a:lnTo>
                    <a:pt x="2804159" y="50292"/>
                  </a:lnTo>
                  <a:lnTo>
                    <a:pt x="2804159" y="0"/>
                  </a:lnTo>
                  <a:close/>
                </a:path>
                <a:path w="6408420" h="2489200">
                  <a:moveTo>
                    <a:pt x="2904743" y="0"/>
                  </a:moveTo>
                  <a:lnTo>
                    <a:pt x="2854452" y="0"/>
                  </a:lnTo>
                  <a:lnTo>
                    <a:pt x="2854452" y="50292"/>
                  </a:lnTo>
                  <a:lnTo>
                    <a:pt x="2904743" y="50292"/>
                  </a:lnTo>
                  <a:lnTo>
                    <a:pt x="2904743" y="0"/>
                  </a:lnTo>
                  <a:close/>
                </a:path>
                <a:path w="6408420" h="2489200">
                  <a:moveTo>
                    <a:pt x="3005328" y="0"/>
                  </a:moveTo>
                  <a:lnTo>
                    <a:pt x="2955035" y="0"/>
                  </a:lnTo>
                  <a:lnTo>
                    <a:pt x="2955035" y="50292"/>
                  </a:lnTo>
                  <a:lnTo>
                    <a:pt x="3005328" y="50292"/>
                  </a:lnTo>
                  <a:lnTo>
                    <a:pt x="3005328" y="0"/>
                  </a:lnTo>
                  <a:close/>
                </a:path>
                <a:path w="6408420" h="2489200">
                  <a:moveTo>
                    <a:pt x="3105911" y="0"/>
                  </a:moveTo>
                  <a:lnTo>
                    <a:pt x="3055619" y="0"/>
                  </a:lnTo>
                  <a:lnTo>
                    <a:pt x="3055619" y="50292"/>
                  </a:lnTo>
                  <a:lnTo>
                    <a:pt x="3105911" y="50292"/>
                  </a:lnTo>
                  <a:lnTo>
                    <a:pt x="3105911" y="0"/>
                  </a:lnTo>
                  <a:close/>
                </a:path>
                <a:path w="6408420" h="2489200">
                  <a:moveTo>
                    <a:pt x="3204972" y="0"/>
                  </a:moveTo>
                  <a:lnTo>
                    <a:pt x="3156204" y="0"/>
                  </a:lnTo>
                  <a:lnTo>
                    <a:pt x="3156204" y="50292"/>
                  </a:lnTo>
                  <a:lnTo>
                    <a:pt x="3204972" y="50292"/>
                  </a:lnTo>
                  <a:lnTo>
                    <a:pt x="3204972" y="0"/>
                  </a:lnTo>
                  <a:close/>
                </a:path>
                <a:path w="6408420" h="2489200">
                  <a:moveTo>
                    <a:pt x="3305555" y="0"/>
                  </a:moveTo>
                  <a:lnTo>
                    <a:pt x="3255263" y="0"/>
                  </a:lnTo>
                  <a:lnTo>
                    <a:pt x="3255263" y="50292"/>
                  </a:lnTo>
                  <a:lnTo>
                    <a:pt x="3305555" y="50292"/>
                  </a:lnTo>
                  <a:lnTo>
                    <a:pt x="3305555" y="0"/>
                  </a:lnTo>
                  <a:close/>
                </a:path>
                <a:path w="6408420" h="2489200">
                  <a:moveTo>
                    <a:pt x="3406139" y="0"/>
                  </a:moveTo>
                  <a:lnTo>
                    <a:pt x="3355848" y="0"/>
                  </a:lnTo>
                  <a:lnTo>
                    <a:pt x="3355848" y="50292"/>
                  </a:lnTo>
                  <a:lnTo>
                    <a:pt x="3406139" y="50292"/>
                  </a:lnTo>
                  <a:lnTo>
                    <a:pt x="3406139" y="0"/>
                  </a:lnTo>
                  <a:close/>
                </a:path>
                <a:path w="6408420" h="2489200">
                  <a:moveTo>
                    <a:pt x="3506724" y="0"/>
                  </a:moveTo>
                  <a:lnTo>
                    <a:pt x="3456431" y="0"/>
                  </a:lnTo>
                  <a:lnTo>
                    <a:pt x="3456431" y="50292"/>
                  </a:lnTo>
                  <a:lnTo>
                    <a:pt x="3506724" y="50292"/>
                  </a:lnTo>
                  <a:lnTo>
                    <a:pt x="3506724" y="0"/>
                  </a:lnTo>
                  <a:close/>
                </a:path>
                <a:path w="6408420" h="2489200">
                  <a:moveTo>
                    <a:pt x="3607307" y="0"/>
                  </a:moveTo>
                  <a:lnTo>
                    <a:pt x="3557015" y="0"/>
                  </a:lnTo>
                  <a:lnTo>
                    <a:pt x="3557015" y="50292"/>
                  </a:lnTo>
                  <a:lnTo>
                    <a:pt x="3607307" y="50292"/>
                  </a:lnTo>
                  <a:lnTo>
                    <a:pt x="3607307" y="0"/>
                  </a:lnTo>
                  <a:close/>
                </a:path>
                <a:path w="6408420" h="2489200">
                  <a:moveTo>
                    <a:pt x="3706367" y="0"/>
                  </a:moveTo>
                  <a:lnTo>
                    <a:pt x="3656076" y="0"/>
                  </a:lnTo>
                  <a:lnTo>
                    <a:pt x="3656076" y="50292"/>
                  </a:lnTo>
                  <a:lnTo>
                    <a:pt x="3706367" y="50292"/>
                  </a:lnTo>
                  <a:lnTo>
                    <a:pt x="3706367" y="0"/>
                  </a:lnTo>
                  <a:close/>
                </a:path>
                <a:path w="6408420" h="2489200">
                  <a:moveTo>
                    <a:pt x="3806952" y="0"/>
                  </a:moveTo>
                  <a:lnTo>
                    <a:pt x="3756659" y="0"/>
                  </a:lnTo>
                  <a:lnTo>
                    <a:pt x="3756659" y="50292"/>
                  </a:lnTo>
                  <a:lnTo>
                    <a:pt x="3806952" y="50292"/>
                  </a:lnTo>
                  <a:lnTo>
                    <a:pt x="3806952" y="0"/>
                  </a:lnTo>
                  <a:close/>
                </a:path>
                <a:path w="6408420" h="2489200">
                  <a:moveTo>
                    <a:pt x="3907535" y="0"/>
                  </a:moveTo>
                  <a:lnTo>
                    <a:pt x="3857244" y="0"/>
                  </a:lnTo>
                  <a:lnTo>
                    <a:pt x="3857244" y="50292"/>
                  </a:lnTo>
                  <a:lnTo>
                    <a:pt x="3907535" y="50292"/>
                  </a:lnTo>
                  <a:lnTo>
                    <a:pt x="3907535" y="0"/>
                  </a:lnTo>
                  <a:close/>
                </a:path>
                <a:path w="6408420" h="2489200">
                  <a:moveTo>
                    <a:pt x="4008120" y="0"/>
                  </a:moveTo>
                  <a:lnTo>
                    <a:pt x="3957828" y="0"/>
                  </a:lnTo>
                  <a:lnTo>
                    <a:pt x="3957828" y="50292"/>
                  </a:lnTo>
                  <a:lnTo>
                    <a:pt x="4008120" y="50292"/>
                  </a:lnTo>
                  <a:lnTo>
                    <a:pt x="4008120" y="0"/>
                  </a:lnTo>
                  <a:close/>
                </a:path>
                <a:path w="6408420" h="2489200">
                  <a:moveTo>
                    <a:pt x="4107179" y="0"/>
                  </a:moveTo>
                  <a:lnTo>
                    <a:pt x="4056887" y="0"/>
                  </a:lnTo>
                  <a:lnTo>
                    <a:pt x="4056887" y="50292"/>
                  </a:lnTo>
                  <a:lnTo>
                    <a:pt x="4107179" y="50292"/>
                  </a:lnTo>
                  <a:lnTo>
                    <a:pt x="4107179" y="0"/>
                  </a:lnTo>
                  <a:close/>
                </a:path>
                <a:path w="6408420" h="2489200">
                  <a:moveTo>
                    <a:pt x="4207763" y="0"/>
                  </a:moveTo>
                  <a:lnTo>
                    <a:pt x="4157472" y="0"/>
                  </a:lnTo>
                  <a:lnTo>
                    <a:pt x="4157472" y="50292"/>
                  </a:lnTo>
                  <a:lnTo>
                    <a:pt x="4207763" y="50292"/>
                  </a:lnTo>
                  <a:lnTo>
                    <a:pt x="4207763" y="0"/>
                  </a:lnTo>
                  <a:close/>
                </a:path>
                <a:path w="6408420" h="2489200">
                  <a:moveTo>
                    <a:pt x="4308348" y="0"/>
                  </a:moveTo>
                  <a:lnTo>
                    <a:pt x="4258056" y="0"/>
                  </a:lnTo>
                  <a:lnTo>
                    <a:pt x="4258056" y="50292"/>
                  </a:lnTo>
                  <a:lnTo>
                    <a:pt x="4308348" y="50292"/>
                  </a:lnTo>
                  <a:lnTo>
                    <a:pt x="4308348" y="0"/>
                  </a:lnTo>
                  <a:close/>
                </a:path>
                <a:path w="6408420" h="2489200">
                  <a:moveTo>
                    <a:pt x="4408932" y="0"/>
                  </a:moveTo>
                  <a:lnTo>
                    <a:pt x="4358639" y="0"/>
                  </a:lnTo>
                  <a:lnTo>
                    <a:pt x="4358639" y="50292"/>
                  </a:lnTo>
                  <a:lnTo>
                    <a:pt x="4408932" y="50292"/>
                  </a:lnTo>
                  <a:lnTo>
                    <a:pt x="4408932" y="0"/>
                  </a:lnTo>
                  <a:close/>
                </a:path>
                <a:path w="6408420" h="2489200">
                  <a:moveTo>
                    <a:pt x="4507991" y="0"/>
                  </a:moveTo>
                  <a:lnTo>
                    <a:pt x="4459224" y="0"/>
                  </a:lnTo>
                  <a:lnTo>
                    <a:pt x="4459224" y="50292"/>
                  </a:lnTo>
                  <a:lnTo>
                    <a:pt x="4507991" y="50292"/>
                  </a:lnTo>
                  <a:lnTo>
                    <a:pt x="4507991" y="0"/>
                  </a:lnTo>
                  <a:close/>
                </a:path>
                <a:path w="6408420" h="2489200">
                  <a:moveTo>
                    <a:pt x="4608576" y="0"/>
                  </a:moveTo>
                  <a:lnTo>
                    <a:pt x="4558283" y="0"/>
                  </a:lnTo>
                  <a:lnTo>
                    <a:pt x="4558283" y="50292"/>
                  </a:lnTo>
                  <a:lnTo>
                    <a:pt x="4608576" y="50292"/>
                  </a:lnTo>
                  <a:lnTo>
                    <a:pt x="4608576" y="0"/>
                  </a:lnTo>
                  <a:close/>
                </a:path>
                <a:path w="6408420" h="2489200">
                  <a:moveTo>
                    <a:pt x="4709159" y="0"/>
                  </a:moveTo>
                  <a:lnTo>
                    <a:pt x="4658867" y="0"/>
                  </a:lnTo>
                  <a:lnTo>
                    <a:pt x="4658867" y="50292"/>
                  </a:lnTo>
                  <a:lnTo>
                    <a:pt x="4709159" y="50292"/>
                  </a:lnTo>
                  <a:lnTo>
                    <a:pt x="4709159" y="0"/>
                  </a:lnTo>
                  <a:close/>
                </a:path>
                <a:path w="6408420" h="2489200">
                  <a:moveTo>
                    <a:pt x="4809744" y="0"/>
                  </a:moveTo>
                  <a:lnTo>
                    <a:pt x="4759452" y="0"/>
                  </a:lnTo>
                  <a:lnTo>
                    <a:pt x="4759452" y="50292"/>
                  </a:lnTo>
                  <a:lnTo>
                    <a:pt x="4809744" y="50292"/>
                  </a:lnTo>
                  <a:lnTo>
                    <a:pt x="4809744" y="0"/>
                  </a:lnTo>
                  <a:close/>
                </a:path>
                <a:path w="6408420" h="2489200">
                  <a:moveTo>
                    <a:pt x="4908804" y="0"/>
                  </a:moveTo>
                  <a:lnTo>
                    <a:pt x="4860035" y="0"/>
                  </a:lnTo>
                  <a:lnTo>
                    <a:pt x="4860035" y="50292"/>
                  </a:lnTo>
                  <a:lnTo>
                    <a:pt x="4908804" y="50292"/>
                  </a:lnTo>
                  <a:lnTo>
                    <a:pt x="4908804" y="0"/>
                  </a:lnTo>
                  <a:close/>
                </a:path>
                <a:path w="6408420" h="2489200">
                  <a:moveTo>
                    <a:pt x="5009387" y="0"/>
                  </a:moveTo>
                  <a:lnTo>
                    <a:pt x="4959096" y="0"/>
                  </a:lnTo>
                  <a:lnTo>
                    <a:pt x="4959096" y="50292"/>
                  </a:lnTo>
                  <a:lnTo>
                    <a:pt x="5009387" y="50292"/>
                  </a:lnTo>
                  <a:lnTo>
                    <a:pt x="5009387" y="0"/>
                  </a:lnTo>
                  <a:close/>
                </a:path>
                <a:path w="6408420" h="2489200">
                  <a:moveTo>
                    <a:pt x="5109972" y="0"/>
                  </a:moveTo>
                  <a:lnTo>
                    <a:pt x="5059680" y="0"/>
                  </a:lnTo>
                  <a:lnTo>
                    <a:pt x="5059680" y="50292"/>
                  </a:lnTo>
                  <a:lnTo>
                    <a:pt x="5109972" y="50292"/>
                  </a:lnTo>
                  <a:lnTo>
                    <a:pt x="5109972" y="0"/>
                  </a:lnTo>
                  <a:close/>
                </a:path>
                <a:path w="6408420" h="2489200">
                  <a:moveTo>
                    <a:pt x="5210556" y="0"/>
                  </a:moveTo>
                  <a:lnTo>
                    <a:pt x="5160263" y="0"/>
                  </a:lnTo>
                  <a:lnTo>
                    <a:pt x="5160263" y="50292"/>
                  </a:lnTo>
                  <a:lnTo>
                    <a:pt x="5210556" y="50292"/>
                  </a:lnTo>
                  <a:lnTo>
                    <a:pt x="5210556" y="0"/>
                  </a:lnTo>
                  <a:close/>
                </a:path>
                <a:path w="6408420" h="2489200">
                  <a:moveTo>
                    <a:pt x="5309615" y="0"/>
                  </a:moveTo>
                  <a:lnTo>
                    <a:pt x="5260848" y="0"/>
                  </a:lnTo>
                  <a:lnTo>
                    <a:pt x="5260848" y="50292"/>
                  </a:lnTo>
                  <a:lnTo>
                    <a:pt x="5309615" y="50292"/>
                  </a:lnTo>
                  <a:lnTo>
                    <a:pt x="5309615" y="0"/>
                  </a:lnTo>
                  <a:close/>
                </a:path>
                <a:path w="6408420" h="2489200">
                  <a:moveTo>
                    <a:pt x="5410200" y="0"/>
                  </a:moveTo>
                  <a:lnTo>
                    <a:pt x="5359908" y="0"/>
                  </a:lnTo>
                  <a:lnTo>
                    <a:pt x="5359908" y="50292"/>
                  </a:lnTo>
                  <a:lnTo>
                    <a:pt x="5410200" y="50292"/>
                  </a:lnTo>
                  <a:lnTo>
                    <a:pt x="5410200" y="0"/>
                  </a:lnTo>
                  <a:close/>
                </a:path>
                <a:path w="6408420" h="2489200">
                  <a:moveTo>
                    <a:pt x="5510783" y="0"/>
                  </a:moveTo>
                  <a:lnTo>
                    <a:pt x="5460491" y="0"/>
                  </a:lnTo>
                  <a:lnTo>
                    <a:pt x="5460491" y="50292"/>
                  </a:lnTo>
                  <a:lnTo>
                    <a:pt x="5510783" y="50292"/>
                  </a:lnTo>
                  <a:lnTo>
                    <a:pt x="5510783" y="0"/>
                  </a:lnTo>
                  <a:close/>
                </a:path>
                <a:path w="6408420" h="2489200">
                  <a:moveTo>
                    <a:pt x="5611367" y="0"/>
                  </a:moveTo>
                  <a:lnTo>
                    <a:pt x="5561076" y="0"/>
                  </a:lnTo>
                  <a:lnTo>
                    <a:pt x="5561076" y="50292"/>
                  </a:lnTo>
                  <a:lnTo>
                    <a:pt x="5611367" y="50292"/>
                  </a:lnTo>
                  <a:lnTo>
                    <a:pt x="5611367" y="0"/>
                  </a:lnTo>
                  <a:close/>
                </a:path>
                <a:path w="6408420" h="2489200">
                  <a:moveTo>
                    <a:pt x="5711952" y="0"/>
                  </a:moveTo>
                  <a:lnTo>
                    <a:pt x="5661659" y="0"/>
                  </a:lnTo>
                  <a:lnTo>
                    <a:pt x="5661659" y="50292"/>
                  </a:lnTo>
                  <a:lnTo>
                    <a:pt x="5711952" y="50292"/>
                  </a:lnTo>
                  <a:lnTo>
                    <a:pt x="5711952" y="0"/>
                  </a:lnTo>
                  <a:close/>
                </a:path>
                <a:path w="6408420" h="2489200">
                  <a:moveTo>
                    <a:pt x="5811011" y="0"/>
                  </a:moveTo>
                  <a:lnTo>
                    <a:pt x="5760720" y="0"/>
                  </a:lnTo>
                  <a:lnTo>
                    <a:pt x="5760720" y="50292"/>
                  </a:lnTo>
                  <a:lnTo>
                    <a:pt x="5811011" y="50292"/>
                  </a:lnTo>
                  <a:lnTo>
                    <a:pt x="5811011" y="0"/>
                  </a:lnTo>
                  <a:close/>
                </a:path>
                <a:path w="6408420" h="2489200">
                  <a:moveTo>
                    <a:pt x="5911596" y="0"/>
                  </a:moveTo>
                  <a:lnTo>
                    <a:pt x="5861304" y="0"/>
                  </a:lnTo>
                  <a:lnTo>
                    <a:pt x="5861304" y="50292"/>
                  </a:lnTo>
                  <a:lnTo>
                    <a:pt x="5911596" y="50292"/>
                  </a:lnTo>
                  <a:lnTo>
                    <a:pt x="5911596" y="0"/>
                  </a:lnTo>
                  <a:close/>
                </a:path>
                <a:path w="6408420" h="2489200">
                  <a:moveTo>
                    <a:pt x="6012180" y="0"/>
                  </a:moveTo>
                  <a:lnTo>
                    <a:pt x="5961887" y="0"/>
                  </a:lnTo>
                  <a:lnTo>
                    <a:pt x="5961887" y="50292"/>
                  </a:lnTo>
                  <a:lnTo>
                    <a:pt x="6012180" y="50292"/>
                  </a:lnTo>
                  <a:lnTo>
                    <a:pt x="6012180" y="0"/>
                  </a:lnTo>
                  <a:close/>
                </a:path>
                <a:path w="6408420" h="2489200">
                  <a:moveTo>
                    <a:pt x="6062472" y="0"/>
                  </a:moveTo>
                  <a:lnTo>
                    <a:pt x="6062472" y="50292"/>
                  </a:lnTo>
                  <a:lnTo>
                    <a:pt x="6077711" y="50292"/>
                  </a:lnTo>
                  <a:lnTo>
                    <a:pt x="6092952" y="51816"/>
                  </a:lnTo>
                  <a:lnTo>
                    <a:pt x="6108191" y="54863"/>
                  </a:lnTo>
                  <a:lnTo>
                    <a:pt x="6106667" y="53340"/>
                  </a:lnTo>
                  <a:lnTo>
                    <a:pt x="6108191" y="53340"/>
                  </a:lnTo>
                  <a:lnTo>
                    <a:pt x="6115811" y="4572"/>
                  </a:lnTo>
                  <a:lnTo>
                    <a:pt x="6097524" y="1524"/>
                  </a:lnTo>
                  <a:lnTo>
                    <a:pt x="6080759" y="1524"/>
                  </a:lnTo>
                  <a:lnTo>
                    <a:pt x="6062472" y="0"/>
                  </a:lnTo>
                  <a:close/>
                </a:path>
                <a:path w="6408420" h="2489200">
                  <a:moveTo>
                    <a:pt x="6199789" y="73152"/>
                  </a:moveTo>
                  <a:lnTo>
                    <a:pt x="6176772" y="73152"/>
                  </a:lnTo>
                  <a:lnTo>
                    <a:pt x="6190487" y="79248"/>
                  </a:lnTo>
                  <a:lnTo>
                    <a:pt x="6195059" y="82296"/>
                  </a:lnTo>
                  <a:lnTo>
                    <a:pt x="6199789" y="73152"/>
                  </a:lnTo>
                  <a:close/>
                </a:path>
                <a:path w="6408420" h="2489200">
                  <a:moveTo>
                    <a:pt x="6169152" y="16763"/>
                  </a:moveTo>
                  <a:lnTo>
                    <a:pt x="6152387" y="64008"/>
                  </a:lnTo>
                  <a:lnTo>
                    <a:pt x="6164580" y="68580"/>
                  </a:lnTo>
                  <a:lnTo>
                    <a:pt x="6163056" y="68580"/>
                  </a:lnTo>
                  <a:lnTo>
                    <a:pt x="6178296" y="74675"/>
                  </a:lnTo>
                  <a:lnTo>
                    <a:pt x="6176772" y="73152"/>
                  </a:lnTo>
                  <a:lnTo>
                    <a:pt x="6199789" y="73152"/>
                  </a:lnTo>
                  <a:lnTo>
                    <a:pt x="6217920" y="38100"/>
                  </a:lnTo>
                  <a:lnTo>
                    <a:pt x="6196583" y="27432"/>
                  </a:lnTo>
                  <a:lnTo>
                    <a:pt x="6181344" y="21336"/>
                  </a:lnTo>
                  <a:lnTo>
                    <a:pt x="6169152" y="16763"/>
                  </a:lnTo>
                  <a:close/>
                </a:path>
                <a:path w="6408420" h="2489200">
                  <a:moveTo>
                    <a:pt x="6288694" y="117348"/>
                  </a:moveTo>
                  <a:lnTo>
                    <a:pt x="6249924" y="117348"/>
                  </a:lnTo>
                  <a:lnTo>
                    <a:pt x="6271259" y="137160"/>
                  </a:lnTo>
                  <a:lnTo>
                    <a:pt x="6288694" y="117348"/>
                  </a:lnTo>
                  <a:close/>
                </a:path>
                <a:path w="6408420" h="2489200">
                  <a:moveTo>
                    <a:pt x="6296741" y="108204"/>
                  </a:moveTo>
                  <a:lnTo>
                    <a:pt x="6239256" y="108204"/>
                  </a:lnTo>
                  <a:lnTo>
                    <a:pt x="6251448" y="118872"/>
                  </a:lnTo>
                  <a:lnTo>
                    <a:pt x="6249924" y="117348"/>
                  </a:lnTo>
                  <a:lnTo>
                    <a:pt x="6288694" y="117348"/>
                  </a:lnTo>
                  <a:lnTo>
                    <a:pt x="6296741" y="108204"/>
                  </a:lnTo>
                  <a:close/>
                </a:path>
                <a:path w="6408420" h="2489200">
                  <a:moveTo>
                    <a:pt x="6263639" y="65532"/>
                  </a:moveTo>
                  <a:lnTo>
                    <a:pt x="6234683" y="106680"/>
                  </a:lnTo>
                  <a:lnTo>
                    <a:pt x="6239256" y="109728"/>
                  </a:lnTo>
                  <a:lnTo>
                    <a:pt x="6239256" y="108204"/>
                  </a:lnTo>
                  <a:lnTo>
                    <a:pt x="6296741" y="108204"/>
                  </a:lnTo>
                  <a:lnTo>
                    <a:pt x="6304787" y="99060"/>
                  </a:lnTo>
                  <a:lnTo>
                    <a:pt x="6269735" y="68580"/>
                  </a:lnTo>
                  <a:lnTo>
                    <a:pt x="6263639" y="65532"/>
                  </a:lnTo>
                  <a:close/>
                </a:path>
                <a:path w="6408420" h="2489200">
                  <a:moveTo>
                    <a:pt x="6321552" y="204216"/>
                  </a:moveTo>
                  <a:lnTo>
                    <a:pt x="6324600" y="210312"/>
                  </a:lnTo>
                  <a:lnTo>
                    <a:pt x="6333439" y="205740"/>
                  </a:lnTo>
                  <a:lnTo>
                    <a:pt x="6323076" y="205740"/>
                  </a:lnTo>
                  <a:lnTo>
                    <a:pt x="6321552" y="204216"/>
                  </a:lnTo>
                  <a:close/>
                </a:path>
                <a:path w="6408420" h="2489200">
                  <a:moveTo>
                    <a:pt x="6359956" y="192024"/>
                  </a:moveTo>
                  <a:lnTo>
                    <a:pt x="6315456" y="192024"/>
                  </a:lnTo>
                  <a:lnTo>
                    <a:pt x="6323076" y="205740"/>
                  </a:lnTo>
                  <a:lnTo>
                    <a:pt x="6333439" y="205740"/>
                  </a:lnTo>
                  <a:lnTo>
                    <a:pt x="6359956" y="192024"/>
                  </a:lnTo>
                  <a:close/>
                </a:path>
                <a:path w="6408420" h="2489200">
                  <a:moveTo>
                    <a:pt x="6364985" y="179832"/>
                  </a:moveTo>
                  <a:lnTo>
                    <a:pt x="6307835" y="179832"/>
                  </a:lnTo>
                  <a:lnTo>
                    <a:pt x="6315456" y="193548"/>
                  </a:lnTo>
                  <a:lnTo>
                    <a:pt x="6315456" y="192024"/>
                  </a:lnTo>
                  <a:lnTo>
                    <a:pt x="6359956" y="192024"/>
                  </a:lnTo>
                  <a:lnTo>
                    <a:pt x="6368796" y="187452"/>
                  </a:lnTo>
                  <a:lnTo>
                    <a:pt x="6364985" y="179832"/>
                  </a:lnTo>
                  <a:close/>
                </a:path>
                <a:path w="6408420" h="2489200">
                  <a:moveTo>
                    <a:pt x="6341363" y="141732"/>
                  </a:moveTo>
                  <a:lnTo>
                    <a:pt x="6300215" y="170687"/>
                  </a:lnTo>
                  <a:lnTo>
                    <a:pt x="6307835" y="181356"/>
                  </a:lnTo>
                  <a:lnTo>
                    <a:pt x="6307835" y="179832"/>
                  </a:lnTo>
                  <a:lnTo>
                    <a:pt x="6364985" y="179832"/>
                  </a:lnTo>
                  <a:lnTo>
                    <a:pt x="6358128" y="166116"/>
                  </a:lnTo>
                  <a:lnTo>
                    <a:pt x="6348983" y="152400"/>
                  </a:lnTo>
                  <a:lnTo>
                    <a:pt x="6341363" y="141732"/>
                  </a:lnTo>
                  <a:close/>
                </a:path>
                <a:path w="6408420" h="2489200">
                  <a:moveTo>
                    <a:pt x="6399968" y="271272"/>
                  </a:moveTo>
                  <a:lnTo>
                    <a:pt x="6348983" y="271272"/>
                  </a:lnTo>
                  <a:lnTo>
                    <a:pt x="6352032" y="286512"/>
                  </a:lnTo>
                  <a:lnTo>
                    <a:pt x="6353556" y="297180"/>
                  </a:lnTo>
                  <a:lnTo>
                    <a:pt x="6403848" y="289560"/>
                  </a:lnTo>
                  <a:lnTo>
                    <a:pt x="6400800" y="275844"/>
                  </a:lnTo>
                  <a:lnTo>
                    <a:pt x="6399968" y="271272"/>
                  </a:lnTo>
                  <a:close/>
                </a:path>
                <a:path w="6408420" h="2489200">
                  <a:moveTo>
                    <a:pt x="6397294" y="257556"/>
                  </a:moveTo>
                  <a:lnTo>
                    <a:pt x="6344411" y="257556"/>
                  </a:lnTo>
                  <a:lnTo>
                    <a:pt x="6348983" y="272796"/>
                  </a:lnTo>
                  <a:lnTo>
                    <a:pt x="6348983" y="271272"/>
                  </a:lnTo>
                  <a:lnTo>
                    <a:pt x="6399968" y="271272"/>
                  </a:lnTo>
                  <a:lnTo>
                    <a:pt x="6397752" y="259080"/>
                  </a:lnTo>
                  <a:lnTo>
                    <a:pt x="6397294" y="257556"/>
                  </a:lnTo>
                  <a:close/>
                </a:path>
                <a:path w="6408420" h="2489200">
                  <a:moveTo>
                    <a:pt x="6390132" y="236220"/>
                  </a:moveTo>
                  <a:lnTo>
                    <a:pt x="6342887" y="252984"/>
                  </a:lnTo>
                  <a:lnTo>
                    <a:pt x="6344411" y="259080"/>
                  </a:lnTo>
                  <a:lnTo>
                    <a:pt x="6344411" y="257556"/>
                  </a:lnTo>
                  <a:lnTo>
                    <a:pt x="6397294" y="257556"/>
                  </a:lnTo>
                  <a:lnTo>
                    <a:pt x="6393180" y="243840"/>
                  </a:lnTo>
                  <a:lnTo>
                    <a:pt x="6390132" y="236220"/>
                  </a:lnTo>
                  <a:close/>
                </a:path>
                <a:path w="6408420" h="2489200">
                  <a:moveTo>
                    <a:pt x="6408420" y="342900"/>
                  </a:moveTo>
                  <a:lnTo>
                    <a:pt x="6358128" y="344424"/>
                  </a:lnTo>
                  <a:lnTo>
                    <a:pt x="6358128" y="393192"/>
                  </a:lnTo>
                  <a:lnTo>
                    <a:pt x="6408420" y="393192"/>
                  </a:lnTo>
                  <a:lnTo>
                    <a:pt x="6408420" y="342900"/>
                  </a:lnTo>
                  <a:close/>
                </a:path>
                <a:path w="6408420" h="2489200">
                  <a:moveTo>
                    <a:pt x="6408420" y="443484"/>
                  </a:moveTo>
                  <a:lnTo>
                    <a:pt x="6358128" y="443484"/>
                  </a:lnTo>
                  <a:lnTo>
                    <a:pt x="6358128" y="493775"/>
                  </a:lnTo>
                  <a:lnTo>
                    <a:pt x="6408420" y="493775"/>
                  </a:lnTo>
                  <a:lnTo>
                    <a:pt x="6408420" y="443484"/>
                  </a:lnTo>
                  <a:close/>
                </a:path>
                <a:path w="6408420" h="2489200">
                  <a:moveTo>
                    <a:pt x="6408420" y="544068"/>
                  </a:moveTo>
                  <a:lnTo>
                    <a:pt x="6358128" y="544068"/>
                  </a:lnTo>
                  <a:lnTo>
                    <a:pt x="6358128" y="594360"/>
                  </a:lnTo>
                  <a:lnTo>
                    <a:pt x="6408420" y="594360"/>
                  </a:lnTo>
                  <a:lnTo>
                    <a:pt x="6408420" y="544068"/>
                  </a:lnTo>
                  <a:close/>
                </a:path>
                <a:path w="6408420" h="2489200">
                  <a:moveTo>
                    <a:pt x="6408420" y="643128"/>
                  </a:moveTo>
                  <a:lnTo>
                    <a:pt x="6358128" y="643128"/>
                  </a:lnTo>
                  <a:lnTo>
                    <a:pt x="6358128" y="693420"/>
                  </a:lnTo>
                  <a:lnTo>
                    <a:pt x="6408420" y="693420"/>
                  </a:lnTo>
                  <a:lnTo>
                    <a:pt x="6408420" y="643128"/>
                  </a:lnTo>
                  <a:close/>
                </a:path>
                <a:path w="6408420" h="2489200">
                  <a:moveTo>
                    <a:pt x="6408420" y="743712"/>
                  </a:moveTo>
                  <a:lnTo>
                    <a:pt x="6358128" y="743712"/>
                  </a:lnTo>
                  <a:lnTo>
                    <a:pt x="6358128" y="794004"/>
                  </a:lnTo>
                  <a:lnTo>
                    <a:pt x="6408420" y="794004"/>
                  </a:lnTo>
                  <a:lnTo>
                    <a:pt x="6408420" y="743712"/>
                  </a:lnTo>
                  <a:close/>
                </a:path>
                <a:path w="6408420" h="2489200">
                  <a:moveTo>
                    <a:pt x="6408420" y="844296"/>
                  </a:moveTo>
                  <a:lnTo>
                    <a:pt x="6358128" y="844296"/>
                  </a:lnTo>
                  <a:lnTo>
                    <a:pt x="6358128" y="894588"/>
                  </a:lnTo>
                  <a:lnTo>
                    <a:pt x="6408420" y="894588"/>
                  </a:lnTo>
                  <a:lnTo>
                    <a:pt x="6408420" y="844296"/>
                  </a:lnTo>
                  <a:close/>
                </a:path>
                <a:path w="6408420" h="2489200">
                  <a:moveTo>
                    <a:pt x="6408420" y="944880"/>
                  </a:moveTo>
                  <a:lnTo>
                    <a:pt x="6358128" y="944880"/>
                  </a:lnTo>
                  <a:lnTo>
                    <a:pt x="6358128" y="995172"/>
                  </a:lnTo>
                  <a:lnTo>
                    <a:pt x="6408420" y="995172"/>
                  </a:lnTo>
                  <a:lnTo>
                    <a:pt x="6408420" y="944880"/>
                  </a:lnTo>
                  <a:close/>
                </a:path>
                <a:path w="6408420" h="2489200">
                  <a:moveTo>
                    <a:pt x="6408420" y="1043940"/>
                  </a:moveTo>
                  <a:lnTo>
                    <a:pt x="6358128" y="1043940"/>
                  </a:lnTo>
                  <a:lnTo>
                    <a:pt x="6358128" y="1094232"/>
                  </a:lnTo>
                  <a:lnTo>
                    <a:pt x="6408420" y="1094232"/>
                  </a:lnTo>
                  <a:lnTo>
                    <a:pt x="6408420" y="1043940"/>
                  </a:lnTo>
                  <a:close/>
                </a:path>
                <a:path w="6408420" h="2489200">
                  <a:moveTo>
                    <a:pt x="6408420" y="1144524"/>
                  </a:moveTo>
                  <a:lnTo>
                    <a:pt x="6358128" y="1144524"/>
                  </a:lnTo>
                  <a:lnTo>
                    <a:pt x="6358128" y="1194816"/>
                  </a:lnTo>
                  <a:lnTo>
                    <a:pt x="6408420" y="1194816"/>
                  </a:lnTo>
                  <a:lnTo>
                    <a:pt x="6408420" y="1144524"/>
                  </a:lnTo>
                  <a:close/>
                </a:path>
                <a:path w="6408420" h="2489200">
                  <a:moveTo>
                    <a:pt x="6408420" y="1245108"/>
                  </a:moveTo>
                  <a:lnTo>
                    <a:pt x="6358128" y="1245108"/>
                  </a:lnTo>
                  <a:lnTo>
                    <a:pt x="6358128" y="1295400"/>
                  </a:lnTo>
                  <a:lnTo>
                    <a:pt x="6408420" y="1295400"/>
                  </a:lnTo>
                  <a:lnTo>
                    <a:pt x="6408420" y="1245108"/>
                  </a:lnTo>
                  <a:close/>
                </a:path>
                <a:path w="6408420" h="2489200">
                  <a:moveTo>
                    <a:pt x="6408420" y="1345692"/>
                  </a:moveTo>
                  <a:lnTo>
                    <a:pt x="6358128" y="1345692"/>
                  </a:lnTo>
                  <a:lnTo>
                    <a:pt x="6358128" y="1395984"/>
                  </a:lnTo>
                  <a:lnTo>
                    <a:pt x="6408420" y="1395984"/>
                  </a:lnTo>
                  <a:lnTo>
                    <a:pt x="6408420" y="1345692"/>
                  </a:lnTo>
                  <a:close/>
                </a:path>
                <a:path w="6408420" h="2489200">
                  <a:moveTo>
                    <a:pt x="6408420" y="1446276"/>
                  </a:moveTo>
                  <a:lnTo>
                    <a:pt x="6358128" y="1446276"/>
                  </a:lnTo>
                  <a:lnTo>
                    <a:pt x="6358128" y="1495044"/>
                  </a:lnTo>
                  <a:lnTo>
                    <a:pt x="6408420" y="1495044"/>
                  </a:lnTo>
                  <a:lnTo>
                    <a:pt x="6408420" y="1446276"/>
                  </a:lnTo>
                  <a:close/>
                </a:path>
                <a:path w="6408420" h="2489200">
                  <a:moveTo>
                    <a:pt x="6408420" y="1545336"/>
                  </a:moveTo>
                  <a:lnTo>
                    <a:pt x="6358128" y="1545336"/>
                  </a:lnTo>
                  <a:lnTo>
                    <a:pt x="6358128" y="1595628"/>
                  </a:lnTo>
                  <a:lnTo>
                    <a:pt x="6408420" y="1595628"/>
                  </a:lnTo>
                  <a:lnTo>
                    <a:pt x="6408420" y="1545336"/>
                  </a:lnTo>
                  <a:close/>
                </a:path>
                <a:path w="6408420" h="2489200">
                  <a:moveTo>
                    <a:pt x="6408420" y="1645920"/>
                  </a:moveTo>
                  <a:lnTo>
                    <a:pt x="6358128" y="1645920"/>
                  </a:lnTo>
                  <a:lnTo>
                    <a:pt x="6358128" y="1696212"/>
                  </a:lnTo>
                  <a:lnTo>
                    <a:pt x="6408420" y="1696212"/>
                  </a:lnTo>
                  <a:lnTo>
                    <a:pt x="6408420" y="1645920"/>
                  </a:lnTo>
                  <a:close/>
                </a:path>
                <a:path w="6408420" h="2489200">
                  <a:moveTo>
                    <a:pt x="6408420" y="1746504"/>
                  </a:moveTo>
                  <a:lnTo>
                    <a:pt x="6358128" y="1746504"/>
                  </a:lnTo>
                  <a:lnTo>
                    <a:pt x="6358128" y="1796796"/>
                  </a:lnTo>
                  <a:lnTo>
                    <a:pt x="6408420" y="1796796"/>
                  </a:lnTo>
                  <a:lnTo>
                    <a:pt x="6408420" y="1746504"/>
                  </a:lnTo>
                  <a:close/>
                </a:path>
                <a:path w="6408420" h="2489200">
                  <a:moveTo>
                    <a:pt x="6408420" y="1847088"/>
                  </a:moveTo>
                  <a:lnTo>
                    <a:pt x="6358128" y="1847088"/>
                  </a:lnTo>
                  <a:lnTo>
                    <a:pt x="6358128" y="1895856"/>
                  </a:lnTo>
                  <a:lnTo>
                    <a:pt x="6408420" y="1895856"/>
                  </a:lnTo>
                  <a:lnTo>
                    <a:pt x="6408420" y="1847088"/>
                  </a:lnTo>
                  <a:close/>
                </a:path>
                <a:path w="6408420" h="2489200">
                  <a:moveTo>
                    <a:pt x="6408420" y="1946148"/>
                  </a:moveTo>
                  <a:lnTo>
                    <a:pt x="6358128" y="1946148"/>
                  </a:lnTo>
                  <a:lnTo>
                    <a:pt x="6358128" y="1996440"/>
                  </a:lnTo>
                  <a:lnTo>
                    <a:pt x="6408420" y="1996440"/>
                  </a:lnTo>
                  <a:lnTo>
                    <a:pt x="6408420" y="1946148"/>
                  </a:lnTo>
                  <a:close/>
                </a:path>
                <a:path w="6408420" h="2489200">
                  <a:moveTo>
                    <a:pt x="6408420" y="2046732"/>
                  </a:moveTo>
                  <a:lnTo>
                    <a:pt x="6358128" y="2046732"/>
                  </a:lnTo>
                  <a:lnTo>
                    <a:pt x="6358128" y="2097024"/>
                  </a:lnTo>
                  <a:lnTo>
                    <a:pt x="6408420" y="2097024"/>
                  </a:lnTo>
                  <a:lnTo>
                    <a:pt x="6408420" y="2046732"/>
                  </a:lnTo>
                  <a:close/>
                </a:path>
                <a:path w="6408420" h="2489200">
                  <a:moveTo>
                    <a:pt x="6355080" y="2188464"/>
                  </a:moveTo>
                  <a:lnTo>
                    <a:pt x="6353556" y="2193036"/>
                  </a:lnTo>
                  <a:lnTo>
                    <a:pt x="6403848" y="2200656"/>
                  </a:lnTo>
                  <a:lnTo>
                    <a:pt x="6403848" y="2196084"/>
                  </a:lnTo>
                  <a:lnTo>
                    <a:pt x="6404956" y="2189988"/>
                  </a:lnTo>
                  <a:lnTo>
                    <a:pt x="6355080" y="2189988"/>
                  </a:lnTo>
                  <a:lnTo>
                    <a:pt x="6355080" y="2188464"/>
                  </a:lnTo>
                  <a:close/>
                </a:path>
                <a:path w="6408420" h="2489200">
                  <a:moveTo>
                    <a:pt x="6356604" y="2173224"/>
                  </a:moveTo>
                  <a:lnTo>
                    <a:pt x="6355080" y="2189988"/>
                  </a:lnTo>
                  <a:lnTo>
                    <a:pt x="6404956" y="2189988"/>
                  </a:lnTo>
                  <a:lnTo>
                    <a:pt x="6406896" y="2179320"/>
                  </a:lnTo>
                  <a:lnTo>
                    <a:pt x="6407277" y="2174748"/>
                  </a:lnTo>
                  <a:lnTo>
                    <a:pt x="6356604" y="2174748"/>
                  </a:lnTo>
                  <a:lnTo>
                    <a:pt x="6356604" y="2173224"/>
                  </a:lnTo>
                  <a:close/>
                </a:path>
                <a:path w="6408420" h="2489200">
                  <a:moveTo>
                    <a:pt x="6358128" y="2157984"/>
                  </a:moveTo>
                  <a:lnTo>
                    <a:pt x="6356604" y="2174748"/>
                  </a:lnTo>
                  <a:lnTo>
                    <a:pt x="6407277" y="2174748"/>
                  </a:lnTo>
                  <a:lnTo>
                    <a:pt x="6408420" y="2161032"/>
                  </a:lnTo>
                  <a:lnTo>
                    <a:pt x="6408420" y="2159508"/>
                  </a:lnTo>
                  <a:lnTo>
                    <a:pt x="6358128" y="2159508"/>
                  </a:lnTo>
                  <a:lnTo>
                    <a:pt x="6358128" y="2157984"/>
                  </a:lnTo>
                  <a:close/>
                </a:path>
                <a:path w="6408420" h="2489200">
                  <a:moveTo>
                    <a:pt x="6358128" y="2145792"/>
                  </a:moveTo>
                  <a:lnTo>
                    <a:pt x="6358128" y="2159508"/>
                  </a:lnTo>
                  <a:lnTo>
                    <a:pt x="6408420" y="2159508"/>
                  </a:lnTo>
                  <a:lnTo>
                    <a:pt x="6408420" y="2147316"/>
                  </a:lnTo>
                  <a:lnTo>
                    <a:pt x="6358128" y="2145792"/>
                  </a:lnTo>
                  <a:close/>
                </a:path>
                <a:path w="6408420" h="2489200">
                  <a:moveTo>
                    <a:pt x="6329172" y="2270760"/>
                  </a:moveTo>
                  <a:lnTo>
                    <a:pt x="6324600" y="2279904"/>
                  </a:lnTo>
                  <a:lnTo>
                    <a:pt x="6368796" y="2302764"/>
                  </a:lnTo>
                  <a:lnTo>
                    <a:pt x="6380987" y="2278380"/>
                  </a:lnTo>
                  <a:lnTo>
                    <a:pt x="6383426" y="2272284"/>
                  </a:lnTo>
                  <a:lnTo>
                    <a:pt x="6329172" y="2272284"/>
                  </a:lnTo>
                  <a:lnTo>
                    <a:pt x="6329172" y="2270760"/>
                  </a:lnTo>
                  <a:close/>
                </a:path>
                <a:path w="6408420" h="2489200">
                  <a:moveTo>
                    <a:pt x="6339839" y="2244852"/>
                  </a:moveTo>
                  <a:lnTo>
                    <a:pt x="6335267" y="2258568"/>
                  </a:lnTo>
                  <a:lnTo>
                    <a:pt x="6329172" y="2272284"/>
                  </a:lnTo>
                  <a:lnTo>
                    <a:pt x="6383426" y="2272284"/>
                  </a:lnTo>
                  <a:lnTo>
                    <a:pt x="6387083" y="2263140"/>
                  </a:lnTo>
                  <a:lnTo>
                    <a:pt x="6390132" y="2253996"/>
                  </a:lnTo>
                  <a:lnTo>
                    <a:pt x="6368657" y="2246376"/>
                  </a:lnTo>
                  <a:lnTo>
                    <a:pt x="6339839" y="2246376"/>
                  </a:lnTo>
                  <a:lnTo>
                    <a:pt x="6339839" y="2244852"/>
                  </a:lnTo>
                  <a:close/>
                </a:path>
                <a:path w="6408420" h="2489200">
                  <a:moveTo>
                    <a:pt x="6342887" y="2237232"/>
                  </a:moveTo>
                  <a:lnTo>
                    <a:pt x="6339839" y="2246376"/>
                  </a:lnTo>
                  <a:lnTo>
                    <a:pt x="6368657" y="2246376"/>
                  </a:lnTo>
                  <a:lnTo>
                    <a:pt x="6342887" y="2237232"/>
                  </a:lnTo>
                  <a:close/>
                </a:path>
                <a:path w="6408420" h="2489200">
                  <a:moveTo>
                    <a:pt x="6338654" y="2351532"/>
                  </a:moveTo>
                  <a:lnTo>
                    <a:pt x="6272783" y="2351532"/>
                  </a:lnTo>
                  <a:lnTo>
                    <a:pt x="6271259" y="2353056"/>
                  </a:lnTo>
                  <a:lnTo>
                    <a:pt x="6304787" y="2389632"/>
                  </a:lnTo>
                  <a:lnTo>
                    <a:pt x="6306311" y="2388108"/>
                  </a:lnTo>
                  <a:lnTo>
                    <a:pt x="6329172" y="2363724"/>
                  </a:lnTo>
                  <a:lnTo>
                    <a:pt x="6338654" y="2351532"/>
                  </a:lnTo>
                  <a:close/>
                </a:path>
                <a:path w="6408420" h="2489200">
                  <a:moveTo>
                    <a:pt x="6315375" y="2330196"/>
                  </a:moveTo>
                  <a:lnTo>
                    <a:pt x="6291072" y="2330196"/>
                  </a:lnTo>
                  <a:lnTo>
                    <a:pt x="6271259" y="2353056"/>
                  </a:lnTo>
                  <a:lnTo>
                    <a:pt x="6272783" y="2351532"/>
                  </a:lnTo>
                  <a:lnTo>
                    <a:pt x="6338654" y="2351532"/>
                  </a:lnTo>
                  <a:lnTo>
                    <a:pt x="6339839" y="2350008"/>
                  </a:lnTo>
                  <a:lnTo>
                    <a:pt x="6341363" y="2348484"/>
                  </a:lnTo>
                  <a:lnTo>
                    <a:pt x="6315375" y="2330196"/>
                  </a:lnTo>
                  <a:close/>
                </a:path>
                <a:path w="6408420" h="2489200">
                  <a:moveTo>
                    <a:pt x="6300215" y="2319528"/>
                  </a:moveTo>
                  <a:lnTo>
                    <a:pt x="6289548" y="2331720"/>
                  </a:lnTo>
                  <a:lnTo>
                    <a:pt x="6291072" y="2330196"/>
                  </a:lnTo>
                  <a:lnTo>
                    <a:pt x="6315375" y="2330196"/>
                  </a:lnTo>
                  <a:lnTo>
                    <a:pt x="6300215" y="2319528"/>
                  </a:lnTo>
                  <a:close/>
                </a:path>
                <a:path w="6408420" h="2489200">
                  <a:moveTo>
                    <a:pt x="6216396" y="2395728"/>
                  </a:moveTo>
                  <a:lnTo>
                    <a:pt x="6202680" y="2403348"/>
                  </a:lnTo>
                  <a:lnTo>
                    <a:pt x="6204204" y="2403348"/>
                  </a:lnTo>
                  <a:lnTo>
                    <a:pt x="6195059" y="2407920"/>
                  </a:lnTo>
                  <a:lnTo>
                    <a:pt x="6217920" y="2452116"/>
                  </a:lnTo>
                  <a:lnTo>
                    <a:pt x="6227063" y="2447544"/>
                  </a:lnTo>
                  <a:lnTo>
                    <a:pt x="6242304" y="2438400"/>
                  </a:lnTo>
                  <a:lnTo>
                    <a:pt x="6256020" y="2430780"/>
                  </a:lnTo>
                  <a:lnTo>
                    <a:pt x="6263639" y="2424684"/>
                  </a:lnTo>
                  <a:lnTo>
                    <a:pt x="6244335" y="2397252"/>
                  </a:lnTo>
                  <a:lnTo>
                    <a:pt x="6214872" y="2397252"/>
                  </a:lnTo>
                  <a:lnTo>
                    <a:pt x="6216396" y="2395728"/>
                  </a:lnTo>
                  <a:close/>
                </a:path>
                <a:path w="6408420" h="2489200">
                  <a:moveTo>
                    <a:pt x="6228587" y="2388108"/>
                  </a:moveTo>
                  <a:lnTo>
                    <a:pt x="6214872" y="2397252"/>
                  </a:lnTo>
                  <a:lnTo>
                    <a:pt x="6244335" y="2397252"/>
                  </a:lnTo>
                  <a:lnTo>
                    <a:pt x="6238973" y="2389632"/>
                  </a:lnTo>
                  <a:lnTo>
                    <a:pt x="6227063" y="2389632"/>
                  </a:lnTo>
                  <a:lnTo>
                    <a:pt x="6228587" y="2388108"/>
                  </a:lnTo>
                  <a:close/>
                </a:path>
                <a:path w="6408420" h="2489200">
                  <a:moveTo>
                    <a:pt x="6234683" y="2383536"/>
                  </a:moveTo>
                  <a:lnTo>
                    <a:pt x="6227063" y="2389632"/>
                  </a:lnTo>
                  <a:lnTo>
                    <a:pt x="6238973" y="2389632"/>
                  </a:lnTo>
                  <a:lnTo>
                    <a:pt x="6234683" y="2383536"/>
                  </a:lnTo>
                  <a:close/>
                </a:path>
                <a:path w="6408420" h="2489200">
                  <a:moveTo>
                    <a:pt x="6123432" y="2432304"/>
                  </a:moveTo>
                  <a:lnTo>
                    <a:pt x="6106667" y="2435352"/>
                  </a:lnTo>
                  <a:lnTo>
                    <a:pt x="6108191" y="2435352"/>
                  </a:lnTo>
                  <a:lnTo>
                    <a:pt x="6114287" y="2485644"/>
                  </a:lnTo>
                  <a:lnTo>
                    <a:pt x="6115811" y="2485644"/>
                  </a:lnTo>
                  <a:lnTo>
                    <a:pt x="6132576" y="2482596"/>
                  </a:lnTo>
                  <a:lnTo>
                    <a:pt x="6166104" y="2473452"/>
                  </a:lnTo>
                  <a:lnTo>
                    <a:pt x="6167628" y="2471928"/>
                  </a:lnTo>
                  <a:lnTo>
                    <a:pt x="6155337" y="2433828"/>
                  </a:lnTo>
                  <a:lnTo>
                    <a:pt x="6121908" y="2433828"/>
                  </a:lnTo>
                  <a:lnTo>
                    <a:pt x="6123432" y="2432304"/>
                  </a:lnTo>
                  <a:close/>
                </a:path>
                <a:path w="6408420" h="2489200">
                  <a:moveTo>
                    <a:pt x="6152387" y="2424684"/>
                  </a:moveTo>
                  <a:lnTo>
                    <a:pt x="6149339" y="2426208"/>
                  </a:lnTo>
                  <a:lnTo>
                    <a:pt x="6150863" y="2426208"/>
                  </a:lnTo>
                  <a:lnTo>
                    <a:pt x="6135624" y="2429256"/>
                  </a:lnTo>
                  <a:lnTo>
                    <a:pt x="6137148" y="2429256"/>
                  </a:lnTo>
                  <a:lnTo>
                    <a:pt x="6121908" y="2433828"/>
                  </a:lnTo>
                  <a:lnTo>
                    <a:pt x="6155337" y="2433828"/>
                  </a:lnTo>
                  <a:lnTo>
                    <a:pt x="6152387" y="2424684"/>
                  </a:lnTo>
                  <a:close/>
                </a:path>
                <a:path w="6408420" h="2489200">
                  <a:moveTo>
                    <a:pt x="6060948" y="2438400"/>
                  </a:moveTo>
                  <a:lnTo>
                    <a:pt x="6010656" y="2438400"/>
                  </a:lnTo>
                  <a:lnTo>
                    <a:pt x="6010656" y="2488692"/>
                  </a:lnTo>
                  <a:lnTo>
                    <a:pt x="6060948" y="2488692"/>
                  </a:lnTo>
                  <a:lnTo>
                    <a:pt x="6060948" y="2438400"/>
                  </a:lnTo>
                  <a:close/>
                </a:path>
                <a:path w="6408420" h="2489200">
                  <a:moveTo>
                    <a:pt x="5961887" y="2438400"/>
                  </a:moveTo>
                  <a:lnTo>
                    <a:pt x="5911596" y="2438400"/>
                  </a:lnTo>
                  <a:lnTo>
                    <a:pt x="5911596" y="2488692"/>
                  </a:lnTo>
                  <a:lnTo>
                    <a:pt x="5961887" y="2488692"/>
                  </a:lnTo>
                  <a:lnTo>
                    <a:pt x="5961887" y="2438400"/>
                  </a:lnTo>
                  <a:close/>
                </a:path>
                <a:path w="6408420" h="2489200">
                  <a:moveTo>
                    <a:pt x="5861304" y="2438400"/>
                  </a:moveTo>
                  <a:lnTo>
                    <a:pt x="5811011" y="2438400"/>
                  </a:lnTo>
                  <a:lnTo>
                    <a:pt x="5811011" y="2488692"/>
                  </a:lnTo>
                  <a:lnTo>
                    <a:pt x="5861304" y="2488692"/>
                  </a:lnTo>
                  <a:lnTo>
                    <a:pt x="5861304" y="2438400"/>
                  </a:lnTo>
                  <a:close/>
                </a:path>
                <a:path w="6408420" h="2489200">
                  <a:moveTo>
                    <a:pt x="5760720" y="2438400"/>
                  </a:moveTo>
                  <a:lnTo>
                    <a:pt x="5710428" y="2438400"/>
                  </a:lnTo>
                  <a:lnTo>
                    <a:pt x="5710428" y="2488692"/>
                  </a:lnTo>
                  <a:lnTo>
                    <a:pt x="5760720" y="2488692"/>
                  </a:lnTo>
                  <a:lnTo>
                    <a:pt x="5760720" y="2438400"/>
                  </a:lnTo>
                  <a:close/>
                </a:path>
                <a:path w="6408420" h="2489200">
                  <a:moveTo>
                    <a:pt x="5660135" y="2438400"/>
                  </a:moveTo>
                  <a:lnTo>
                    <a:pt x="5609844" y="2438400"/>
                  </a:lnTo>
                  <a:lnTo>
                    <a:pt x="5609844" y="2488692"/>
                  </a:lnTo>
                  <a:lnTo>
                    <a:pt x="5660135" y="2488692"/>
                  </a:lnTo>
                  <a:lnTo>
                    <a:pt x="5660135" y="2438400"/>
                  </a:lnTo>
                  <a:close/>
                </a:path>
                <a:path w="6408420" h="2489200">
                  <a:moveTo>
                    <a:pt x="5561076" y="2438400"/>
                  </a:moveTo>
                  <a:lnTo>
                    <a:pt x="5510783" y="2438400"/>
                  </a:lnTo>
                  <a:lnTo>
                    <a:pt x="5510783" y="2488692"/>
                  </a:lnTo>
                  <a:lnTo>
                    <a:pt x="5561076" y="2488692"/>
                  </a:lnTo>
                  <a:lnTo>
                    <a:pt x="5561076" y="2438400"/>
                  </a:lnTo>
                  <a:close/>
                </a:path>
                <a:path w="6408420" h="2489200">
                  <a:moveTo>
                    <a:pt x="5460491" y="2438400"/>
                  </a:moveTo>
                  <a:lnTo>
                    <a:pt x="5410200" y="2438400"/>
                  </a:lnTo>
                  <a:lnTo>
                    <a:pt x="5410200" y="2488692"/>
                  </a:lnTo>
                  <a:lnTo>
                    <a:pt x="5460491" y="2488692"/>
                  </a:lnTo>
                  <a:lnTo>
                    <a:pt x="5460491" y="2438400"/>
                  </a:lnTo>
                  <a:close/>
                </a:path>
                <a:path w="6408420" h="2489200">
                  <a:moveTo>
                    <a:pt x="5359908" y="2438400"/>
                  </a:moveTo>
                  <a:lnTo>
                    <a:pt x="5309615" y="2438400"/>
                  </a:lnTo>
                  <a:lnTo>
                    <a:pt x="5309615" y="2488692"/>
                  </a:lnTo>
                  <a:lnTo>
                    <a:pt x="5359908" y="2488692"/>
                  </a:lnTo>
                  <a:lnTo>
                    <a:pt x="5359908" y="2438400"/>
                  </a:lnTo>
                  <a:close/>
                </a:path>
                <a:path w="6408420" h="2489200">
                  <a:moveTo>
                    <a:pt x="5259324" y="2438400"/>
                  </a:moveTo>
                  <a:lnTo>
                    <a:pt x="5209032" y="2438400"/>
                  </a:lnTo>
                  <a:lnTo>
                    <a:pt x="5209032" y="2488692"/>
                  </a:lnTo>
                  <a:lnTo>
                    <a:pt x="5259324" y="2488692"/>
                  </a:lnTo>
                  <a:lnTo>
                    <a:pt x="5259324" y="2438400"/>
                  </a:lnTo>
                  <a:close/>
                </a:path>
                <a:path w="6408420" h="2489200">
                  <a:moveTo>
                    <a:pt x="5158739" y="2438400"/>
                  </a:moveTo>
                  <a:lnTo>
                    <a:pt x="5109972" y="2438400"/>
                  </a:lnTo>
                  <a:lnTo>
                    <a:pt x="5109972" y="2488692"/>
                  </a:lnTo>
                  <a:lnTo>
                    <a:pt x="5158739" y="2488692"/>
                  </a:lnTo>
                  <a:lnTo>
                    <a:pt x="5158739" y="2438400"/>
                  </a:lnTo>
                  <a:close/>
                </a:path>
                <a:path w="6408420" h="2489200">
                  <a:moveTo>
                    <a:pt x="5059680" y="2438400"/>
                  </a:moveTo>
                  <a:lnTo>
                    <a:pt x="5009387" y="2438400"/>
                  </a:lnTo>
                  <a:lnTo>
                    <a:pt x="5009387" y="2488692"/>
                  </a:lnTo>
                  <a:lnTo>
                    <a:pt x="5059680" y="2488692"/>
                  </a:lnTo>
                  <a:lnTo>
                    <a:pt x="5059680" y="2438400"/>
                  </a:lnTo>
                  <a:close/>
                </a:path>
                <a:path w="6408420" h="2489200">
                  <a:moveTo>
                    <a:pt x="4959096" y="2438400"/>
                  </a:moveTo>
                  <a:lnTo>
                    <a:pt x="4908804" y="2438400"/>
                  </a:lnTo>
                  <a:lnTo>
                    <a:pt x="4908804" y="2488692"/>
                  </a:lnTo>
                  <a:lnTo>
                    <a:pt x="4959096" y="2488692"/>
                  </a:lnTo>
                  <a:lnTo>
                    <a:pt x="4959096" y="2438400"/>
                  </a:lnTo>
                  <a:close/>
                </a:path>
                <a:path w="6408420" h="2489200">
                  <a:moveTo>
                    <a:pt x="4858511" y="2438400"/>
                  </a:moveTo>
                  <a:lnTo>
                    <a:pt x="4808220" y="2438400"/>
                  </a:lnTo>
                  <a:lnTo>
                    <a:pt x="4808220" y="2488692"/>
                  </a:lnTo>
                  <a:lnTo>
                    <a:pt x="4858511" y="2488692"/>
                  </a:lnTo>
                  <a:lnTo>
                    <a:pt x="4858511" y="2438400"/>
                  </a:lnTo>
                  <a:close/>
                </a:path>
                <a:path w="6408420" h="2489200">
                  <a:moveTo>
                    <a:pt x="4757928" y="2438400"/>
                  </a:moveTo>
                  <a:lnTo>
                    <a:pt x="4709159" y="2438400"/>
                  </a:lnTo>
                  <a:lnTo>
                    <a:pt x="4709159" y="2488692"/>
                  </a:lnTo>
                  <a:lnTo>
                    <a:pt x="4757928" y="2488692"/>
                  </a:lnTo>
                  <a:lnTo>
                    <a:pt x="4757928" y="2438400"/>
                  </a:lnTo>
                  <a:close/>
                </a:path>
                <a:path w="6408420" h="2489200">
                  <a:moveTo>
                    <a:pt x="4658867" y="2438400"/>
                  </a:moveTo>
                  <a:lnTo>
                    <a:pt x="4608576" y="2438400"/>
                  </a:lnTo>
                  <a:lnTo>
                    <a:pt x="4608576" y="2488692"/>
                  </a:lnTo>
                  <a:lnTo>
                    <a:pt x="4658867" y="2488692"/>
                  </a:lnTo>
                  <a:lnTo>
                    <a:pt x="4658867" y="2438400"/>
                  </a:lnTo>
                  <a:close/>
                </a:path>
                <a:path w="6408420" h="2489200">
                  <a:moveTo>
                    <a:pt x="4558283" y="2438400"/>
                  </a:moveTo>
                  <a:lnTo>
                    <a:pt x="4507991" y="2438400"/>
                  </a:lnTo>
                  <a:lnTo>
                    <a:pt x="4507991" y="2488692"/>
                  </a:lnTo>
                  <a:lnTo>
                    <a:pt x="4558283" y="2488692"/>
                  </a:lnTo>
                  <a:lnTo>
                    <a:pt x="4558283" y="2438400"/>
                  </a:lnTo>
                  <a:close/>
                </a:path>
                <a:path w="6408420" h="2489200">
                  <a:moveTo>
                    <a:pt x="4457700" y="2438400"/>
                  </a:moveTo>
                  <a:lnTo>
                    <a:pt x="4407408" y="2438400"/>
                  </a:lnTo>
                  <a:lnTo>
                    <a:pt x="4407408" y="2488692"/>
                  </a:lnTo>
                  <a:lnTo>
                    <a:pt x="4457700" y="2488692"/>
                  </a:lnTo>
                  <a:lnTo>
                    <a:pt x="4457700" y="2438400"/>
                  </a:lnTo>
                  <a:close/>
                </a:path>
                <a:path w="6408420" h="2489200">
                  <a:moveTo>
                    <a:pt x="4357115" y="2438400"/>
                  </a:moveTo>
                  <a:lnTo>
                    <a:pt x="4306824" y="2438400"/>
                  </a:lnTo>
                  <a:lnTo>
                    <a:pt x="4306824" y="2488692"/>
                  </a:lnTo>
                  <a:lnTo>
                    <a:pt x="4357115" y="2488692"/>
                  </a:lnTo>
                  <a:lnTo>
                    <a:pt x="4357115" y="2438400"/>
                  </a:lnTo>
                  <a:close/>
                </a:path>
                <a:path w="6408420" h="2489200">
                  <a:moveTo>
                    <a:pt x="4258056" y="2438400"/>
                  </a:moveTo>
                  <a:lnTo>
                    <a:pt x="4207763" y="2438400"/>
                  </a:lnTo>
                  <a:lnTo>
                    <a:pt x="4207763" y="2488692"/>
                  </a:lnTo>
                  <a:lnTo>
                    <a:pt x="4258056" y="2488692"/>
                  </a:lnTo>
                  <a:lnTo>
                    <a:pt x="4258056" y="2438400"/>
                  </a:lnTo>
                  <a:close/>
                </a:path>
                <a:path w="6408420" h="2489200">
                  <a:moveTo>
                    <a:pt x="4157472" y="2438400"/>
                  </a:moveTo>
                  <a:lnTo>
                    <a:pt x="4107179" y="2438400"/>
                  </a:lnTo>
                  <a:lnTo>
                    <a:pt x="4107179" y="2488692"/>
                  </a:lnTo>
                  <a:lnTo>
                    <a:pt x="4157472" y="2488692"/>
                  </a:lnTo>
                  <a:lnTo>
                    <a:pt x="4157472" y="2438400"/>
                  </a:lnTo>
                  <a:close/>
                </a:path>
                <a:path w="6408420" h="2489200">
                  <a:moveTo>
                    <a:pt x="4056887" y="2438400"/>
                  </a:moveTo>
                  <a:lnTo>
                    <a:pt x="4006596" y="2438400"/>
                  </a:lnTo>
                  <a:lnTo>
                    <a:pt x="4006596" y="2488692"/>
                  </a:lnTo>
                  <a:lnTo>
                    <a:pt x="4056887" y="2488692"/>
                  </a:lnTo>
                  <a:lnTo>
                    <a:pt x="4056887" y="2438400"/>
                  </a:lnTo>
                  <a:close/>
                </a:path>
                <a:path w="6408420" h="2489200">
                  <a:moveTo>
                    <a:pt x="3956304" y="2438400"/>
                  </a:moveTo>
                  <a:lnTo>
                    <a:pt x="3906011" y="2438400"/>
                  </a:lnTo>
                  <a:lnTo>
                    <a:pt x="3906011" y="2488692"/>
                  </a:lnTo>
                  <a:lnTo>
                    <a:pt x="3956304" y="2488692"/>
                  </a:lnTo>
                  <a:lnTo>
                    <a:pt x="3956304" y="2438400"/>
                  </a:lnTo>
                  <a:close/>
                </a:path>
                <a:path w="6408420" h="2489200">
                  <a:moveTo>
                    <a:pt x="3857244" y="2438400"/>
                  </a:moveTo>
                  <a:lnTo>
                    <a:pt x="3806952" y="2438400"/>
                  </a:lnTo>
                  <a:lnTo>
                    <a:pt x="3806952" y="2488692"/>
                  </a:lnTo>
                  <a:lnTo>
                    <a:pt x="3857244" y="2488692"/>
                  </a:lnTo>
                  <a:lnTo>
                    <a:pt x="3857244" y="2438400"/>
                  </a:lnTo>
                  <a:close/>
                </a:path>
                <a:path w="6408420" h="2489200">
                  <a:moveTo>
                    <a:pt x="3756659" y="2438400"/>
                  </a:moveTo>
                  <a:lnTo>
                    <a:pt x="3706367" y="2438400"/>
                  </a:lnTo>
                  <a:lnTo>
                    <a:pt x="3706367" y="2488692"/>
                  </a:lnTo>
                  <a:lnTo>
                    <a:pt x="3756659" y="2488692"/>
                  </a:lnTo>
                  <a:lnTo>
                    <a:pt x="3756659" y="2438400"/>
                  </a:lnTo>
                  <a:close/>
                </a:path>
                <a:path w="6408420" h="2489200">
                  <a:moveTo>
                    <a:pt x="3656076" y="2438400"/>
                  </a:moveTo>
                  <a:lnTo>
                    <a:pt x="3605783" y="2438400"/>
                  </a:lnTo>
                  <a:lnTo>
                    <a:pt x="3605783" y="2488692"/>
                  </a:lnTo>
                  <a:lnTo>
                    <a:pt x="3656076" y="2488692"/>
                  </a:lnTo>
                  <a:lnTo>
                    <a:pt x="3656076" y="2438400"/>
                  </a:lnTo>
                  <a:close/>
                </a:path>
                <a:path w="6408420" h="2489200">
                  <a:moveTo>
                    <a:pt x="3555491" y="2438400"/>
                  </a:moveTo>
                  <a:lnTo>
                    <a:pt x="3505200" y="2438400"/>
                  </a:lnTo>
                  <a:lnTo>
                    <a:pt x="3505200" y="2488692"/>
                  </a:lnTo>
                  <a:lnTo>
                    <a:pt x="3555491" y="2488692"/>
                  </a:lnTo>
                  <a:lnTo>
                    <a:pt x="3555491" y="2438400"/>
                  </a:lnTo>
                  <a:close/>
                </a:path>
                <a:path w="6408420" h="2489200">
                  <a:moveTo>
                    <a:pt x="3456431" y="2438400"/>
                  </a:moveTo>
                  <a:lnTo>
                    <a:pt x="3406139" y="2438400"/>
                  </a:lnTo>
                  <a:lnTo>
                    <a:pt x="3406139" y="2488692"/>
                  </a:lnTo>
                  <a:lnTo>
                    <a:pt x="3456431" y="2488692"/>
                  </a:lnTo>
                  <a:lnTo>
                    <a:pt x="3456431" y="2438400"/>
                  </a:lnTo>
                  <a:close/>
                </a:path>
                <a:path w="6408420" h="2489200">
                  <a:moveTo>
                    <a:pt x="3355848" y="2438400"/>
                  </a:moveTo>
                  <a:lnTo>
                    <a:pt x="3305555" y="2438400"/>
                  </a:lnTo>
                  <a:lnTo>
                    <a:pt x="3305555" y="2488692"/>
                  </a:lnTo>
                  <a:lnTo>
                    <a:pt x="3355848" y="2488692"/>
                  </a:lnTo>
                  <a:lnTo>
                    <a:pt x="3355848" y="2438400"/>
                  </a:lnTo>
                  <a:close/>
                </a:path>
                <a:path w="6408420" h="2489200">
                  <a:moveTo>
                    <a:pt x="3255263" y="2438400"/>
                  </a:moveTo>
                  <a:lnTo>
                    <a:pt x="3204972" y="2438400"/>
                  </a:lnTo>
                  <a:lnTo>
                    <a:pt x="3204972" y="2488692"/>
                  </a:lnTo>
                  <a:lnTo>
                    <a:pt x="3255263" y="2488692"/>
                  </a:lnTo>
                  <a:lnTo>
                    <a:pt x="3255263" y="2438400"/>
                  </a:lnTo>
                  <a:close/>
                </a:path>
                <a:path w="6408420" h="2489200">
                  <a:moveTo>
                    <a:pt x="3154679" y="2438400"/>
                  </a:moveTo>
                  <a:lnTo>
                    <a:pt x="3104388" y="2438400"/>
                  </a:lnTo>
                  <a:lnTo>
                    <a:pt x="3104388" y="2488692"/>
                  </a:lnTo>
                  <a:lnTo>
                    <a:pt x="3154679" y="2488692"/>
                  </a:lnTo>
                  <a:lnTo>
                    <a:pt x="3154679" y="2438400"/>
                  </a:lnTo>
                  <a:close/>
                </a:path>
                <a:path w="6408420" h="2489200">
                  <a:moveTo>
                    <a:pt x="3054095" y="2438400"/>
                  </a:moveTo>
                  <a:lnTo>
                    <a:pt x="3005328" y="2438400"/>
                  </a:lnTo>
                  <a:lnTo>
                    <a:pt x="3005328" y="2488692"/>
                  </a:lnTo>
                  <a:lnTo>
                    <a:pt x="3054095" y="2488692"/>
                  </a:lnTo>
                  <a:lnTo>
                    <a:pt x="3054095" y="2438400"/>
                  </a:lnTo>
                  <a:close/>
                </a:path>
                <a:path w="6408420" h="2489200">
                  <a:moveTo>
                    <a:pt x="2955035" y="2438400"/>
                  </a:moveTo>
                  <a:lnTo>
                    <a:pt x="2904743" y="2438400"/>
                  </a:lnTo>
                  <a:lnTo>
                    <a:pt x="2904743" y="2488692"/>
                  </a:lnTo>
                  <a:lnTo>
                    <a:pt x="2955035" y="2488692"/>
                  </a:lnTo>
                  <a:lnTo>
                    <a:pt x="2955035" y="2438400"/>
                  </a:lnTo>
                  <a:close/>
                </a:path>
                <a:path w="6408420" h="2489200">
                  <a:moveTo>
                    <a:pt x="2854452" y="2438400"/>
                  </a:moveTo>
                  <a:lnTo>
                    <a:pt x="2804159" y="2438400"/>
                  </a:lnTo>
                  <a:lnTo>
                    <a:pt x="2804159" y="2488692"/>
                  </a:lnTo>
                  <a:lnTo>
                    <a:pt x="2854452" y="2488692"/>
                  </a:lnTo>
                  <a:lnTo>
                    <a:pt x="2854452" y="2438400"/>
                  </a:lnTo>
                  <a:close/>
                </a:path>
                <a:path w="6408420" h="2489200">
                  <a:moveTo>
                    <a:pt x="2753867" y="2438400"/>
                  </a:moveTo>
                  <a:lnTo>
                    <a:pt x="2703576" y="2438400"/>
                  </a:lnTo>
                  <a:lnTo>
                    <a:pt x="2703576" y="2488692"/>
                  </a:lnTo>
                  <a:lnTo>
                    <a:pt x="2753867" y="2488692"/>
                  </a:lnTo>
                  <a:lnTo>
                    <a:pt x="2753867" y="2438400"/>
                  </a:lnTo>
                  <a:close/>
                </a:path>
                <a:path w="6408420" h="2489200">
                  <a:moveTo>
                    <a:pt x="2653283" y="2438400"/>
                  </a:moveTo>
                  <a:lnTo>
                    <a:pt x="2604516" y="2438400"/>
                  </a:lnTo>
                  <a:lnTo>
                    <a:pt x="2604516" y="2488692"/>
                  </a:lnTo>
                  <a:lnTo>
                    <a:pt x="2653283" y="2488692"/>
                  </a:lnTo>
                  <a:lnTo>
                    <a:pt x="2653283" y="2438400"/>
                  </a:lnTo>
                  <a:close/>
                </a:path>
                <a:path w="6408420" h="2489200">
                  <a:moveTo>
                    <a:pt x="2554223" y="2438400"/>
                  </a:moveTo>
                  <a:lnTo>
                    <a:pt x="2503931" y="2438400"/>
                  </a:lnTo>
                  <a:lnTo>
                    <a:pt x="2503931" y="2488692"/>
                  </a:lnTo>
                  <a:lnTo>
                    <a:pt x="2554223" y="2488692"/>
                  </a:lnTo>
                  <a:lnTo>
                    <a:pt x="2554223" y="2438400"/>
                  </a:lnTo>
                  <a:close/>
                </a:path>
                <a:path w="6408420" h="2489200">
                  <a:moveTo>
                    <a:pt x="2453640" y="2438400"/>
                  </a:moveTo>
                  <a:lnTo>
                    <a:pt x="2403347" y="2438400"/>
                  </a:lnTo>
                  <a:lnTo>
                    <a:pt x="2403347" y="2488692"/>
                  </a:lnTo>
                  <a:lnTo>
                    <a:pt x="2453640" y="2488692"/>
                  </a:lnTo>
                  <a:lnTo>
                    <a:pt x="2453640" y="2438400"/>
                  </a:lnTo>
                  <a:close/>
                </a:path>
                <a:path w="6408420" h="2489200">
                  <a:moveTo>
                    <a:pt x="2353055" y="2438400"/>
                  </a:moveTo>
                  <a:lnTo>
                    <a:pt x="2302764" y="2438400"/>
                  </a:lnTo>
                  <a:lnTo>
                    <a:pt x="2302764" y="2488692"/>
                  </a:lnTo>
                  <a:lnTo>
                    <a:pt x="2353055" y="2488692"/>
                  </a:lnTo>
                  <a:lnTo>
                    <a:pt x="2353055" y="2438400"/>
                  </a:lnTo>
                  <a:close/>
                </a:path>
                <a:path w="6408420" h="2489200">
                  <a:moveTo>
                    <a:pt x="2252471" y="2438400"/>
                  </a:moveTo>
                  <a:lnTo>
                    <a:pt x="2202179" y="2438400"/>
                  </a:lnTo>
                  <a:lnTo>
                    <a:pt x="2202179" y="2488692"/>
                  </a:lnTo>
                  <a:lnTo>
                    <a:pt x="2252471" y="2488692"/>
                  </a:lnTo>
                  <a:lnTo>
                    <a:pt x="2252471" y="2438400"/>
                  </a:lnTo>
                  <a:close/>
                </a:path>
                <a:path w="6408420" h="2489200">
                  <a:moveTo>
                    <a:pt x="2153411" y="2438400"/>
                  </a:moveTo>
                  <a:lnTo>
                    <a:pt x="2103119" y="2438400"/>
                  </a:lnTo>
                  <a:lnTo>
                    <a:pt x="2103119" y="2488692"/>
                  </a:lnTo>
                  <a:lnTo>
                    <a:pt x="2153411" y="2488692"/>
                  </a:lnTo>
                  <a:lnTo>
                    <a:pt x="2153411" y="2438400"/>
                  </a:lnTo>
                  <a:close/>
                </a:path>
                <a:path w="6408420" h="2489200">
                  <a:moveTo>
                    <a:pt x="2052827" y="2438400"/>
                  </a:moveTo>
                  <a:lnTo>
                    <a:pt x="2002535" y="2438400"/>
                  </a:lnTo>
                  <a:lnTo>
                    <a:pt x="2002535" y="2488692"/>
                  </a:lnTo>
                  <a:lnTo>
                    <a:pt x="2052827" y="2488692"/>
                  </a:lnTo>
                  <a:lnTo>
                    <a:pt x="2052827" y="2438400"/>
                  </a:lnTo>
                  <a:close/>
                </a:path>
                <a:path w="6408420" h="2489200">
                  <a:moveTo>
                    <a:pt x="1952243" y="2438400"/>
                  </a:moveTo>
                  <a:lnTo>
                    <a:pt x="1901952" y="2438400"/>
                  </a:lnTo>
                  <a:lnTo>
                    <a:pt x="1901952" y="2488692"/>
                  </a:lnTo>
                  <a:lnTo>
                    <a:pt x="1952243" y="2488692"/>
                  </a:lnTo>
                  <a:lnTo>
                    <a:pt x="1952243" y="2438400"/>
                  </a:lnTo>
                  <a:close/>
                </a:path>
                <a:path w="6408420" h="2489200">
                  <a:moveTo>
                    <a:pt x="1851659" y="2438400"/>
                  </a:moveTo>
                  <a:lnTo>
                    <a:pt x="1801367" y="2438400"/>
                  </a:lnTo>
                  <a:lnTo>
                    <a:pt x="1801367" y="2488692"/>
                  </a:lnTo>
                  <a:lnTo>
                    <a:pt x="1851659" y="2488692"/>
                  </a:lnTo>
                  <a:lnTo>
                    <a:pt x="1851659" y="2438400"/>
                  </a:lnTo>
                  <a:close/>
                </a:path>
                <a:path w="6408420" h="2489200">
                  <a:moveTo>
                    <a:pt x="1752600" y="2438400"/>
                  </a:moveTo>
                  <a:lnTo>
                    <a:pt x="1702307" y="2438400"/>
                  </a:lnTo>
                  <a:lnTo>
                    <a:pt x="1702307" y="2488692"/>
                  </a:lnTo>
                  <a:lnTo>
                    <a:pt x="1752600" y="2488692"/>
                  </a:lnTo>
                  <a:lnTo>
                    <a:pt x="1752600" y="2438400"/>
                  </a:lnTo>
                  <a:close/>
                </a:path>
                <a:path w="6408420" h="2489200">
                  <a:moveTo>
                    <a:pt x="1652015" y="2438400"/>
                  </a:moveTo>
                  <a:lnTo>
                    <a:pt x="1601723" y="2438400"/>
                  </a:lnTo>
                  <a:lnTo>
                    <a:pt x="1601723" y="2488692"/>
                  </a:lnTo>
                  <a:lnTo>
                    <a:pt x="1652015" y="2488692"/>
                  </a:lnTo>
                  <a:lnTo>
                    <a:pt x="1652015" y="2438400"/>
                  </a:lnTo>
                  <a:close/>
                </a:path>
                <a:path w="6408420" h="2489200">
                  <a:moveTo>
                    <a:pt x="1551431" y="2438400"/>
                  </a:moveTo>
                  <a:lnTo>
                    <a:pt x="1501139" y="2438400"/>
                  </a:lnTo>
                  <a:lnTo>
                    <a:pt x="1501139" y="2488692"/>
                  </a:lnTo>
                  <a:lnTo>
                    <a:pt x="1551431" y="2488692"/>
                  </a:lnTo>
                  <a:lnTo>
                    <a:pt x="1551431" y="2438400"/>
                  </a:lnTo>
                  <a:close/>
                </a:path>
                <a:path w="6408420" h="2489200">
                  <a:moveTo>
                    <a:pt x="1450847" y="2438400"/>
                  </a:moveTo>
                  <a:lnTo>
                    <a:pt x="1400555" y="2438400"/>
                  </a:lnTo>
                  <a:lnTo>
                    <a:pt x="1400555" y="2488692"/>
                  </a:lnTo>
                  <a:lnTo>
                    <a:pt x="1450847" y="2488692"/>
                  </a:lnTo>
                  <a:lnTo>
                    <a:pt x="1450847" y="2438400"/>
                  </a:lnTo>
                  <a:close/>
                </a:path>
                <a:path w="6408420" h="2489200">
                  <a:moveTo>
                    <a:pt x="1351788" y="2438400"/>
                  </a:moveTo>
                  <a:lnTo>
                    <a:pt x="1301495" y="2438400"/>
                  </a:lnTo>
                  <a:lnTo>
                    <a:pt x="1301495" y="2488692"/>
                  </a:lnTo>
                  <a:lnTo>
                    <a:pt x="1351788" y="2488692"/>
                  </a:lnTo>
                  <a:lnTo>
                    <a:pt x="1351788" y="2438400"/>
                  </a:lnTo>
                  <a:close/>
                </a:path>
                <a:path w="6408420" h="2489200">
                  <a:moveTo>
                    <a:pt x="1251203" y="2438400"/>
                  </a:moveTo>
                  <a:lnTo>
                    <a:pt x="1200911" y="2438400"/>
                  </a:lnTo>
                  <a:lnTo>
                    <a:pt x="1200911" y="2488692"/>
                  </a:lnTo>
                  <a:lnTo>
                    <a:pt x="1251203" y="2488692"/>
                  </a:lnTo>
                  <a:lnTo>
                    <a:pt x="1251203" y="2438400"/>
                  </a:lnTo>
                  <a:close/>
                </a:path>
                <a:path w="6408420" h="2489200">
                  <a:moveTo>
                    <a:pt x="1150619" y="2438400"/>
                  </a:moveTo>
                  <a:lnTo>
                    <a:pt x="1100327" y="2438400"/>
                  </a:lnTo>
                  <a:lnTo>
                    <a:pt x="1100327" y="2488692"/>
                  </a:lnTo>
                  <a:lnTo>
                    <a:pt x="1150619" y="2488692"/>
                  </a:lnTo>
                  <a:lnTo>
                    <a:pt x="1150619" y="2438400"/>
                  </a:lnTo>
                  <a:close/>
                </a:path>
                <a:path w="6408420" h="2489200">
                  <a:moveTo>
                    <a:pt x="1050035" y="2438400"/>
                  </a:moveTo>
                  <a:lnTo>
                    <a:pt x="999743" y="2438400"/>
                  </a:lnTo>
                  <a:lnTo>
                    <a:pt x="999743" y="2488692"/>
                  </a:lnTo>
                  <a:lnTo>
                    <a:pt x="1050035" y="2488692"/>
                  </a:lnTo>
                  <a:lnTo>
                    <a:pt x="1050035" y="2438400"/>
                  </a:lnTo>
                  <a:close/>
                </a:path>
                <a:path w="6408420" h="2489200">
                  <a:moveTo>
                    <a:pt x="949451" y="2438400"/>
                  </a:moveTo>
                  <a:lnTo>
                    <a:pt x="900683" y="2438400"/>
                  </a:lnTo>
                  <a:lnTo>
                    <a:pt x="900683" y="2488692"/>
                  </a:lnTo>
                  <a:lnTo>
                    <a:pt x="949451" y="2488692"/>
                  </a:lnTo>
                  <a:lnTo>
                    <a:pt x="949451" y="2438400"/>
                  </a:lnTo>
                  <a:close/>
                </a:path>
                <a:path w="6408420" h="2489200">
                  <a:moveTo>
                    <a:pt x="850391" y="2438400"/>
                  </a:moveTo>
                  <a:lnTo>
                    <a:pt x="800100" y="2438400"/>
                  </a:lnTo>
                  <a:lnTo>
                    <a:pt x="800100" y="2488692"/>
                  </a:lnTo>
                  <a:lnTo>
                    <a:pt x="850391" y="2488692"/>
                  </a:lnTo>
                  <a:lnTo>
                    <a:pt x="850391" y="2438400"/>
                  </a:lnTo>
                  <a:close/>
                </a:path>
                <a:path w="6408420" h="2489200">
                  <a:moveTo>
                    <a:pt x="749807" y="2438400"/>
                  </a:moveTo>
                  <a:lnTo>
                    <a:pt x="699515" y="2438400"/>
                  </a:lnTo>
                  <a:lnTo>
                    <a:pt x="699515" y="2488692"/>
                  </a:lnTo>
                  <a:lnTo>
                    <a:pt x="749807" y="2488692"/>
                  </a:lnTo>
                  <a:lnTo>
                    <a:pt x="749807" y="2438400"/>
                  </a:lnTo>
                  <a:close/>
                </a:path>
                <a:path w="6408420" h="2489200">
                  <a:moveTo>
                    <a:pt x="649223" y="2438400"/>
                  </a:moveTo>
                  <a:lnTo>
                    <a:pt x="598931" y="2438400"/>
                  </a:lnTo>
                  <a:lnTo>
                    <a:pt x="598931" y="2488692"/>
                  </a:lnTo>
                  <a:lnTo>
                    <a:pt x="649223" y="2488692"/>
                  </a:lnTo>
                  <a:lnTo>
                    <a:pt x="649223" y="2438400"/>
                  </a:lnTo>
                  <a:close/>
                </a:path>
                <a:path w="6408420" h="2489200">
                  <a:moveTo>
                    <a:pt x="548639" y="2438400"/>
                  </a:moveTo>
                  <a:lnTo>
                    <a:pt x="499871" y="2438400"/>
                  </a:lnTo>
                  <a:lnTo>
                    <a:pt x="499871" y="2488692"/>
                  </a:lnTo>
                  <a:lnTo>
                    <a:pt x="548639" y="2488692"/>
                  </a:lnTo>
                  <a:lnTo>
                    <a:pt x="548639" y="2438400"/>
                  </a:lnTo>
                  <a:close/>
                </a:path>
                <a:path w="6408420" h="2489200">
                  <a:moveTo>
                    <a:pt x="449579" y="2438400"/>
                  </a:moveTo>
                  <a:lnTo>
                    <a:pt x="399288" y="2438400"/>
                  </a:lnTo>
                  <a:lnTo>
                    <a:pt x="399288" y="2488692"/>
                  </a:lnTo>
                  <a:lnTo>
                    <a:pt x="449579" y="2488692"/>
                  </a:lnTo>
                  <a:lnTo>
                    <a:pt x="449579" y="2438400"/>
                  </a:lnTo>
                  <a:close/>
                </a:path>
                <a:path w="6408420" h="2489200">
                  <a:moveTo>
                    <a:pt x="301751" y="2435352"/>
                  </a:moveTo>
                  <a:lnTo>
                    <a:pt x="295655" y="2485644"/>
                  </a:lnTo>
                  <a:lnTo>
                    <a:pt x="309371" y="2487168"/>
                  </a:lnTo>
                  <a:lnTo>
                    <a:pt x="327659" y="2488692"/>
                  </a:lnTo>
                  <a:lnTo>
                    <a:pt x="348995" y="2488692"/>
                  </a:lnTo>
                  <a:lnTo>
                    <a:pt x="348995" y="2438400"/>
                  </a:lnTo>
                  <a:lnTo>
                    <a:pt x="330707" y="2438400"/>
                  </a:lnTo>
                  <a:lnTo>
                    <a:pt x="313943" y="2436876"/>
                  </a:lnTo>
                  <a:lnTo>
                    <a:pt x="315467" y="2436876"/>
                  </a:lnTo>
                  <a:lnTo>
                    <a:pt x="301751" y="2435352"/>
                  </a:lnTo>
                  <a:close/>
                </a:path>
                <a:path w="6408420" h="2489200">
                  <a:moveTo>
                    <a:pt x="214883" y="2407920"/>
                  </a:moveTo>
                  <a:lnTo>
                    <a:pt x="192023" y="2453640"/>
                  </a:lnTo>
                  <a:lnTo>
                    <a:pt x="195071" y="2455164"/>
                  </a:lnTo>
                  <a:lnTo>
                    <a:pt x="210311" y="2461260"/>
                  </a:lnTo>
                  <a:lnTo>
                    <a:pt x="227075" y="2468880"/>
                  </a:lnTo>
                  <a:lnTo>
                    <a:pt x="242315" y="2473452"/>
                  </a:lnTo>
                  <a:lnTo>
                    <a:pt x="257555" y="2426208"/>
                  </a:lnTo>
                  <a:lnTo>
                    <a:pt x="243839" y="2421636"/>
                  </a:lnTo>
                  <a:lnTo>
                    <a:pt x="230123" y="2415540"/>
                  </a:lnTo>
                  <a:lnTo>
                    <a:pt x="231647" y="2415540"/>
                  </a:lnTo>
                  <a:lnTo>
                    <a:pt x="216407" y="2409444"/>
                  </a:lnTo>
                  <a:lnTo>
                    <a:pt x="217931" y="2409444"/>
                  </a:lnTo>
                  <a:lnTo>
                    <a:pt x="214883" y="2407920"/>
                  </a:lnTo>
                  <a:close/>
                </a:path>
                <a:path w="6408420" h="2489200">
                  <a:moveTo>
                    <a:pt x="138683" y="2354580"/>
                  </a:moveTo>
                  <a:lnTo>
                    <a:pt x="105155" y="2391156"/>
                  </a:lnTo>
                  <a:lnTo>
                    <a:pt x="124967" y="2409444"/>
                  </a:lnTo>
                  <a:lnTo>
                    <a:pt x="138683" y="2420112"/>
                  </a:lnTo>
                  <a:lnTo>
                    <a:pt x="146303" y="2426208"/>
                  </a:lnTo>
                  <a:lnTo>
                    <a:pt x="175259" y="2385060"/>
                  </a:lnTo>
                  <a:lnTo>
                    <a:pt x="167639" y="2380488"/>
                  </a:lnTo>
                  <a:lnTo>
                    <a:pt x="169163" y="2380488"/>
                  </a:lnTo>
                  <a:lnTo>
                    <a:pt x="159003" y="2372868"/>
                  </a:lnTo>
                  <a:lnTo>
                    <a:pt x="158495" y="2372868"/>
                  </a:lnTo>
                  <a:lnTo>
                    <a:pt x="138683" y="2354580"/>
                  </a:lnTo>
                  <a:close/>
                </a:path>
                <a:path w="6408420" h="2489200">
                  <a:moveTo>
                    <a:pt x="156971" y="2371344"/>
                  </a:moveTo>
                  <a:lnTo>
                    <a:pt x="158495" y="2372868"/>
                  </a:lnTo>
                  <a:lnTo>
                    <a:pt x="159003" y="2372868"/>
                  </a:lnTo>
                  <a:lnTo>
                    <a:pt x="156971" y="2371344"/>
                  </a:lnTo>
                  <a:close/>
                </a:path>
                <a:path w="6408420" h="2489200">
                  <a:moveTo>
                    <a:pt x="83819" y="2281428"/>
                  </a:moveTo>
                  <a:lnTo>
                    <a:pt x="39623" y="2304288"/>
                  </a:lnTo>
                  <a:lnTo>
                    <a:pt x="41147" y="2308860"/>
                  </a:lnTo>
                  <a:lnTo>
                    <a:pt x="68579" y="2350008"/>
                  </a:lnTo>
                  <a:lnTo>
                    <a:pt x="68579" y="2351532"/>
                  </a:lnTo>
                  <a:lnTo>
                    <a:pt x="108203" y="2321052"/>
                  </a:lnTo>
                  <a:lnTo>
                    <a:pt x="108203" y="2319528"/>
                  </a:lnTo>
                  <a:lnTo>
                    <a:pt x="108584" y="2319528"/>
                  </a:lnTo>
                  <a:lnTo>
                    <a:pt x="100583" y="2308860"/>
                  </a:lnTo>
                  <a:lnTo>
                    <a:pt x="85343" y="2284476"/>
                  </a:lnTo>
                  <a:lnTo>
                    <a:pt x="83819" y="2281428"/>
                  </a:lnTo>
                  <a:close/>
                </a:path>
                <a:path w="6408420" h="2489200">
                  <a:moveTo>
                    <a:pt x="108584" y="2319528"/>
                  </a:moveTo>
                  <a:lnTo>
                    <a:pt x="108203" y="2319528"/>
                  </a:lnTo>
                  <a:lnTo>
                    <a:pt x="109727" y="2321052"/>
                  </a:lnTo>
                  <a:lnTo>
                    <a:pt x="108584" y="2319528"/>
                  </a:lnTo>
                  <a:close/>
                </a:path>
                <a:path w="6408420" h="2489200">
                  <a:moveTo>
                    <a:pt x="54863" y="2194560"/>
                  </a:moveTo>
                  <a:lnTo>
                    <a:pt x="4571" y="2203704"/>
                  </a:lnTo>
                  <a:lnTo>
                    <a:pt x="7619" y="2212848"/>
                  </a:lnTo>
                  <a:lnTo>
                    <a:pt x="10667" y="2229612"/>
                  </a:lnTo>
                  <a:lnTo>
                    <a:pt x="15239" y="2246376"/>
                  </a:lnTo>
                  <a:lnTo>
                    <a:pt x="18287" y="2255520"/>
                  </a:lnTo>
                  <a:lnTo>
                    <a:pt x="65531" y="2240280"/>
                  </a:lnTo>
                  <a:lnTo>
                    <a:pt x="62483" y="2231136"/>
                  </a:lnTo>
                  <a:lnTo>
                    <a:pt x="63550" y="2231136"/>
                  </a:lnTo>
                  <a:lnTo>
                    <a:pt x="59435" y="2217420"/>
                  </a:lnTo>
                  <a:lnTo>
                    <a:pt x="56692" y="2203704"/>
                  </a:lnTo>
                  <a:lnTo>
                    <a:pt x="56387" y="2203704"/>
                  </a:lnTo>
                  <a:lnTo>
                    <a:pt x="54863" y="2194560"/>
                  </a:lnTo>
                  <a:close/>
                </a:path>
                <a:path w="6408420" h="2489200">
                  <a:moveTo>
                    <a:pt x="63550" y="2231136"/>
                  </a:moveTo>
                  <a:lnTo>
                    <a:pt x="62483" y="2231136"/>
                  </a:lnTo>
                  <a:lnTo>
                    <a:pt x="64007" y="2232660"/>
                  </a:lnTo>
                  <a:lnTo>
                    <a:pt x="63550" y="2231136"/>
                  </a:lnTo>
                  <a:close/>
                </a:path>
                <a:path w="6408420" h="2489200">
                  <a:moveTo>
                    <a:pt x="56387" y="2202180"/>
                  </a:moveTo>
                  <a:lnTo>
                    <a:pt x="56387" y="2203704"/>
                  </a:lnTo>
                  <a:lnTo>
                    <a:pt x="56692" y="2203704"/>
                  </a:lnTo>
                  <a:lnTo>
                    <a:pt x="56387" y="2202180"/>
                  </a:lnTo>
                  <a:close/>
                </a:path>
              </a:pathLst>
            </a:custGeom>
            <a:solidFill>
              <a:srgbClr val="00B050"/>
            </a:solidFill>
          </p:spPr>
          <p:txBody>
            <a:bodyPr wrap="square" lIns="0" tIns="0" rIns="0" bIns="0" rtlCol="0"/>
            <a:lstStyle/>
            <a:p>
              <a:endParaRPr/>
            </a:p>
          </p:txBody>
        </p:sp>
        <p:sp>
          <p:nvSpPr>
            <p:cNvPr id="16" name="TextBox 15">
              <a:extLst>
                <a:ext uri="{FF2B5EF4-FFF2-40B4-BE49-F238E27FC236}">
                  <a16:creationId xmlns:a16="http://schemas.microsoft.com/office/drawing/2014/main" id="{3F7335D8-BC36-4D0E-A55B-024C2AE731DF}"/>
                </a:ext>
              </a:extLst>
            </p:cNvPr>
            <p:cNvSpPr txBox="1"/>
            <p:nvPr/>
          </p:nvSpPr>
          <p:spPr>
            <a:xfrm>
              <a:off x="5380981" y="1891170"/>
              <a:ext cx="2008094" cy="369332"/>
            </a:xfrm>
            <a:prstGeom prst="rect">
              <a:avLst/>
            </a:prstGeom>
            <a:noFill/>
            <a:ln>
              <a:noFill/>
            </a:ln>
          </p:spPr>
          <p:txBody>
            <a:bodyPr wrap="square" rtlCol="0">
              <a:spAutoFit/>
            </a:bodyPr>
            <a:lstStyle/>
            <a:p>
              <a:r>
                <a:rPr lang="en-US" dirty="0">
                  <a:solidFill>
                    <a:srgbClr val="00B050"/>
                  </a:solidFill>
                  <a:latin typeface="Arial Black" panose="020B0A04020102020204" pitchFamily="34" charset="0"/>
                </a:rPr>
                <a:t>I/O M</a:t>
              </a:r>
              <a:r>
                <a:rPr lang="en-US" altLang="zh-CN" dirty="0">
                  <a:solidFill>
                    <a:srgbClr val="00B050"/>
                  </a:solidFill>
                  <a:latin typeface="Arial Black" panose="020B0A04020102020204" pitchFamily="34" charset="0"/>
                </a:rPr>
                <a:t>odules</a:t>
              </a:r>
              <a:endParaRPr lang="en-US" dirty="0">
                <a:solidFill>
                  <a:srgbClr val="00B050"/>
                </a:solidFill>
                <a:latin typeface="Arial Black" panose="020B0A04020102020204" pitchFamily="34" charset="0"/>
              </a:endParaRPr>
            </a:p>
          </p:txBody>
        </p:sp>
      </p:grpSp>
      <p:grpSp>
        <p:nvGrpSpPr>
          <p:cNvPr id="20" name="Group 19">
            <a:extLst>
              <a:ext uri="{FF2B5EF4-FFF2-40B4-BE49-F238E27FC236}">
                <a16:creationId xmlns:a16="http://schemas.microsoft.com/office/drawing/2014/main" id="{07893365-5863-44E5-A52A-1D833C90E1D8}"/>
              </a:ext>
            </a:extLst>
          </p:cNvPr>
          <p:cNvGrpSpPr/>
          <p:nvPr/>
        </p:nvGrpSpPr>
        <p:grpSpPr>
          <a:xfrm>
            <a:off x="969391" y="3440630"/>
            <a:ext cx="2008094" cy="1295684"/>
            <a:chOff x="1292118" y="3440630"/>
            <a:chExt cx="2008094" cy="1295684"/>
          </a:xfrm>
        </p:grpSpPr>
        <p:sp>
          <p:nvSpPr>
            <p:cNvPr id="18" name="object 6">
              <a:extLst>
                <a:ext uri="{FF2B5EF4-FFF2-40B4-BE49-F238E27FC236}">
                  <a16:creationId xmlns:a16="http://schemas.microsoft.com/office/drawing/2014/main" id="{BCFD44E2-A568-458E-A9EF-EB505B55E14D}"/>
                </a:ext>
              </a:extLst>
            </p:cNvPr>
            <p:cNvSpPr/>
            <p:nvPr/>
          </p:nvSpPr>
          <p:spPr>
            <a:xfrm>
              <a:off x="1327976" y="3809962"/>
              <a:ext cx="1673114" cy="926352"/>
            </a:xfrm>
            <a:custGeom>
              <a:avLst/>
              <a:gdLst/>
              <a:ahLst/>
              <a:cxnLst/>
              <a:rect l="l" t="t" r="r" b="b"/>
              <a:pathLst>
                <a:path w="1711960" h="1164589">
                  <a:moveTo>
                    <a:pt x="50292" y="952500"/>
                  </a:moveTo>
                  <a:lnTo>
                    <a:pt x="0" y="955547"/>
                  </a:lnTo>
                  <a:lnTo>
                    <a:pt x="0" y="975359"/>
                  </a:lnTo>
                  <a:lnTo>
                    <a:pt x="1524" y="978407"/>
                  </a:lnTo>
                  <a:lnTo>
                    <a:pt x="50292" y="970788"/>
                  </a:lnTo>
                  <a:lnTo>
                    <a:pt x="50292" y="952500"/>
                  </a:lnTo>
                  <a:close/>
                </a:path>
                <a:path w="1711960" h="1164589">
                  <a:moveTo>
                    <a:pt x="50292" y="903732"/>
                  </a:moveTo>
                  <a:lnTo>
                    <a:pt x="0" y="903732"/>
                  </a:lnTo>
                  <a:lnTo>
                    <a:pt x="0" y="954023"/>
                  </a:lnTo>
                  <a:lnTo>
                    <a:pt x="25146" y="954023"/>
                  </a:lnTo>
                  <a:lnTo>
                    <a:pt x="50292" y="952500"/>
                  </a:lnTo>
                  <a:lnTo>
                    <a:pt x="50292" y="903732"/>
                  </a:lnTo>
                  <a:close/>
                </a:path>
                <a:path w="1711960" h="1164589">
                  <a:moveTo>
                    <a:pt x="50292" y="803147"/>
                  </a:moveTo>
                  <a:lnTo>
                    <a:pt x="0" y="803147"/>
                  </a:lnTo>
                  <a:lnTo>
                    <a:pt x="0" y="853439"/>
                  </a:lnTo>
                  <a:lnTo>
                    <a:pt x="50292" y="853439"/>
                  </a:lnTo>
                  <a:lnTo>
                    <a:pt x="50292" y="803147"/>
                  </a:lnTo>
                  <a:close/>
                </a:path>
                <a:path w="1711960" h="1164589">
                  <a:moveTo>
                    <a:pt x="50292" y="704088"/>
                  </a:moveTo>
                  <a:lnTo>
                    <a:pt x="0" y="704088"/>
                  </a:lnTo>
                  <a:lnTo>
                    <a:pt x="0" y="752856"/>
                  </a:lnTo>
                  <a:lnTo>
                    <a:pt x="50292" y="752856"/>
                  </a:lnTo>
                  <a:lnTo>
                    <a:pt x="50292" y="704088"/>
                  </a:lnTo>
                  <a:close/>
                </a:path>
                <a:path w="1711960" h="1164589">
                  <a:moveTo>
                    <a:pt x="50292" y="603503"/>
                  </a:moveTo>
                  <a:lnTo>
                    <a:pt x="0" y="603503"/>
                  </a:lnTo>
                  <a:lnTo>
                    <a:pt x="0" y="653795"/>
                  </a:lnTo>
                  <a:lnTo>
                    <a:pt x="50292" y="653795"/>
                  </a:lnTo>
                  <a:lnTo>
                    <a:pt x="50292" y="603503"/>
                  </a:lnTo>
                  <a:close/>
                </a:path>
                <a:path w="1711960" h="1164589">
                  <a:moveTo>
                    <a:pt x="50292" y="502919"/>
                  </a:moveTo>
                  <a:lnTo>
                    <a:pt x="0" y="502919"/>
                  </a:lnTo>
                  <a:lnTo>
                    <a:pt x="0" y="553212"/>
                  </a:lnTo>
                  <a:lnTo>
                    <a:pt x="50292" y="553212"/>
                  </a:lnTo>
                  <a:lnTo>
                    <a:pt x="50292" y="502919"/>
                  </a:lnTo>
                  <a:close/>
                </a:path>
                <a:path w="1711960" h="1164589">
                  <a:moveTo>
                    <a:pt x="50292" y="402336"/>
                  </a:moveTo>
                  <a:lnTo>
                    <a:pt x="0" y="402336"/>
                  </a:lnTo>
                  <a:lnTo>
                    <a:pt x="0" y="452627"/>
                  </a:lnTo>
                  <a:lnTo>
                    <a:pt x="50292" y="452627"/>
                  </a:lnTo>
                  <a:lnTo>
                    <a:pt x="50292" y="402336"/>
                  </a:lnTo>
                  <a:close/>
                </a:path>
                <a:path w="1711960" h="1164589">
                  <a:moveTo>
                    <a:pt x="50292" y="303275"/>
                  </a:moveTo>
                  <a:lnTo>
                    <a:pt x="0" y="303275"/>
                  </a:lnTo>
                  <a:lnTo>
                    <a:pt x="0" y="352043"/>
                  </a:lnTo>
                  <a:lnTo>
                    <a:pt x="50292" y="352043"/>
                  </a:lnTo>
                  <a:lnTo>
                    <a:pt x="50292" y="303275"/>
                  </a:lnTo>
                  <a:close/>
                </a:path>
                <a:path w="1711960" h="1164589">
                  <a:moveTo>
                    <a:pt x="0" y="201167"/>
                  </a:moveTo>
                  <a:lnTo>
                    <a:pt x="0" y="252984"/>
                  </a:lnTo>
                  <a:lnTo>
                    <a:pt x="50292" y="252984"/>
                  </a:lnTo>
                  <a:lnTo>
                    <a:pt x="50292" y="204215"/>
                  </a:lnTo>
                  <a:lnTo>
                    <a:pt x="0" y="201167"/>
                  </a:lnTo>
                  <a:close/>
                </a:path>
                <a:path w="1711960" h="1164589">
                  <a:moveTo>
                    <a:pt x="33528" y="96012"/>
                  </a:moveTo>
                  <a:lnTo>
                    <a:pt x="24384" y="111251"/>
                  </a:lnTo>
                  <a:lnTo>
                    <a:pt x="16764" y="129539"/>
                  </a:lnTo>
                  <a:lnTo>
                    <a:pt x="10668" y="144779"/>
                  </a:lnTo>
                  <a:lnTo>
                    <a:pt x="57912" y="161543"/>
                  </a:lnTo>
                  <a:lnTo>
                    <a:pt x="61975" y="149351"/>
                  </a:lnTo>
                  <a:lnTo>
                    <a:pt x="60960" y="149351"/>
                  </a:lnTo>
                  <a:lnTo>
                    <a:pt x="69189" y="135636"/>
                  </a:lnTo>
                  <a:lnTo>
                    <a:pt x="68580" y="135636"/>
                  </a:lnTo>
                  <a:lnTo>
                    <a:pt x="77724" y="121919"/>
                  </a:lnTo>
                  <a:lnTo>
                    <a:pt x="33528" y="96012"/>
                  </a:lnTo>
                  <a:close/>
                </a:path>
                <a:path w="1711960" h="1164589">
                  <a:moveTo>
                    <a:pt x="62484" y="147827"/>
                  </a:moveTo>
                  <a:lnTo>
                    <a:pt x="60960" y="149351"/>
                  </a:lnTo>
                  <a:lnTo>
                    <a:pt x="61975" y="149351"/>
                  </a:lnTo>
                  <a:lnTo>
                    <a:pt x="62484" y="147827"/>
                  </a:lnTo>
                  <a:close/>
                </a:path>
                <a:path w="1711960" h="1164589">
                  <a:moveTo>
                    <a:pt x="70104" y="134112"/>
                  </a:moveTo>
                  <a:lnTo>
                    <a:pt x="68580" y="135636"/>
                  </a:lnTo>
                  <a:lnTo>
                    <a:pt x="69189" y="135636"/>
                  </a:lnTo>
                  <a:lnTo>
                    <a:pt x="70104" y="134112"/>
                  </a:lnTo>
                  <a:close/>
                </a:path>
                <a:path w="1711960" h="1164589">
                  <a:moveTo>
                    <a:pt x="118872" y="21336"/>
                  </a:moveTo>
                  <a:lnTo>
                    <a:pt x="109728" y="25907"/>
                  </a:lnTo>
                  <a:lnTo>
                    <a:pt x="92964" y="36575"/>
                  </a:lnTo>
                  <a:lnTo>
                    <a:pt x="76200" y="48767"/>
                  </a:lnTo>
                  <a:lnTo>
                    <a:pt x="71628" y="51815"/>
                  </a:lnTo>
                  <a:lnTo>
                    <a:pt x="105156" y="89915"/>
                  </a:lnTo>
                  <a:lnTo>
                    <a:pt x="107441" y="88391"/>
                  </a:lnTo>
                  <a:lnTo>
                    <a:pt x="106680" y="88391"/>
                  </a:lnTo>
                  <a:lnTo>
                    <a:pt x="121920" y="77724"/>
                  </a:lnTo>
                  <a:lnTo>
                    <a:pt x="118872" y="77724"/>
                  </a:lnTo>
                  <a:lnTo>
                    <a:pt x="134112" y="68579"/>
                  </a:lnTo>
                  <a:lnTo>
                    <a:pt x="135636" y="68579"/>
                  </a:lnTo>
                  <a:lnTo>
                    <a:pt x="141732" y="65531"/>
                  </a:lnTo>
                  <a:lnTo>
                    <a:pt x="118872" y="21336"/>
                  </a:lnTo>
                  <a:close/>
                </a:path>
                <a:path w="1711960" h="1164589">
                  <a:moveTo>
                    <a:pt x="109728" y="86867"/>
                  </a:moveTo>
                  <a:lnTo>
                    <a:pt x="106680" y="88391"/>
                  </a:lnTo>
                  <a:lnTo>
                    <a:pt x="107441" y="88391"/>
                  </a:lnTo>
                  <a:lnTo>
                    <a:pt x="109728" y="86867"/>
                  </a:lnTo>
                  <a:close/>
                </a:path>
                <a:path w="1711960" h="1164589">
                  <a:moveTo>
                    <a:pt x="135636" y="68579"/>
                  </a:moveTo>
                  <a:lnTo>
                    <a:pt x="134112" y="68579"/>
                  </a:lnTo>
                  <a:lnTo>
                    <a:pt x="132588" y="70103"/>
                  </a:lnTo>
                  <a:lnTo>
                    <a:pt x="135636" y="68579"/>
                  </a:lnTo>
                  <a:close/>
                </a:path>
                <a:path w="1711960" h="1164589">
                  <a:moveTo>
                    <a:pt x="228600" y="0"/>
                  </a:moveTo>
                  <a:lnTo>
                    <a:pt x="210312" y="0"/>
                  </a:lnTo>
                  <a:lnTo>
                    <a:pt x="188976" y="1524"/>
                  </a:lnTo>
                  <a:lnTo>
                    <a:pt x="173736" y="3048"/>
                  </a:lnTo>
                  <a:lnTo>
                    <a:pt x="181356" y="53339"/>
                  </a:lnTo>
                  <a:lnTo>
                    <a:pt x="195072" y="50291"/>
                  </a:lnTo>
                  <a:lnTo>
                    <a:pt x="228600" y="50291"/>
                  </a:lnTo>
                  <a:lnTo>
                    <a:pt x="228600" y="0"/>
                  </a:lnTo>
                  <a:close/>
                </a:path>
                <a:path w="1711960" h="1164589">
                  <a:moveTo>
                    <a:pt x="211835" y="50291"/>
                  </a:moveTo>
                  <a:lnTo>
                    <a:pt x="195072" y="50291"/>
                  </a:lnTo>
                  <a:lnTo>
                    <a:pt x="192024" y="51815"/>
                  </a:lnTo>
                  <a:lnTo>
                    <a:pt x="211835" y="50291"/>
                  </a:lnTo>
                  <a:close/>
                </a:path>
                <a:path w="1711960" h="1164589">
                  <a:moveTo>
                    <a:pt x="327659" y="0"/>
                  </a:moveTo>
                  <a:lnTo>
                    <a:pt x="277368" y="0"/>
                  </a:lnTo>
                  <a:lnTo>
                    <a:pt x="277368" y="50291"/>
                  </a:lnTo>
                  <a:lnTo>
                    <a:pt x="327659" y="50291"/>
                  </a:lnTo>
                  <a:lnTo>
                    <a:pt x="327659" y="0"/>
                  </a:lnTo>
                  <a:close/>
                </a:path>
                <a:path w="1711960" h="1164589">
                  <a:moveTo>
                    <a:pt x="428244" y="0"/>
                  </a:moveTo>
                  <a:lnTo>
                    <a:pt x="377952" y="0"/>
                  </a:lnTo>
                  <a:lnTo>
                    <a:pt x="377952" y="50291"/>
                  </a:lnTo>
                  <a:lnTo>
                    <a:pt x="428244" y="50291"/>
                  </a:lnTo>
                  <a:lnTo>
                    <a:pt x="428244" y="0"/>
                  </a:lnTo>
                  <a:close/>
                </a:path>
                <a:path w="1711960" h="1164589">
                  <a:moveTo>
                    <a:pt x="528828" y="0"/>
                  </a:moveTo>
                  <a:lnTo>
                    <a:pt x="478535" y="0"/>
                  </a:lnTo>
                  <a:lnTo>
                    <a:pt x="478535" y="50291"/>
                  </a:lnTo>
                  <a:lnTo>
                    <a:pt x="528828" y="50291"/>
                  </a:lnTo>
                  <a:lnTo>
                    <a:pt x="528828" y="0"/>
                  </a:lnTo>
                  <a:close/>
                </a:path>
                <a:path w="1711960" h="1164589">
                  <a:moveTo>
                    <a:pt x="629412" y="0"/>
                  </a:moveTo>
                  <a:lnTo>
                    <a:pt x="579120" y="0"/>
                  </a:lnTo>
                  <a:lnTo>
                    <a:pt x="579120" y="50291"/>
                  </a:lnTo>
                  <a:lnTo>
                    <a:pt x="629412" y="50291"/>
                  </a:lnTo>
                  <a:lnTo>
                    <a:pt x="629412" y="0"/>
                  </a:lnTo>
                  <a:close/>
                </a:path>
                <a:path w="1711960" h="1164589">
                  <a:moveTo>
                    <a:pt x="728472" y="0"/>
                  </a:moveTo>
                  <a:lnTo>
                    <a:pt x="679704" y="0"/>
                  </a:lnTo>
                  <a:lnTo>
                    <a:pt x="679704" y="50291"/>
                  </a:lnTo>
                  <a:lnTo>
                    <a:pt x="728472" y="50291"/>
                  </a:lnTo>
                  <a:lnTo>
                    <a:pt x="728472" y="0"/>
                  </a:lnTo>
                  <a:close/>
                </a:path>
                <a:path w="1711960" h="1164589">
                  <a:moveTo>
                    <a:pt x="829056" y="0"/>
                  </a:moveTo>
                  <a:lnTo>
                    <a:pt x="778764" y="0"/>
                  </a:lnTo>
                  <a:lnTo>
                    <a:pt x="778764" y="50291"/>
                  </a:lnTo>
                  <a:lnTo>
                    <a:pt x="829056" y="50291"/>
                  </a:lnTo>
                  <a:lnTo>
                    <a:pt x="829056" y="0"/>
                  </a:lnTo>
                  <a:close/>
                </a:path>
                <a:path w="1711960" h="1164589">
                  <a:moveTo>
                    <a:pt x="929640" y="0"/>
                  </a:moveTo>
                  <a:lnTo>
                    <a:pt x="879347" y="0"/>
                  </a:lnTo>
                  <a:lnTo>
                    <a:pt x="879347" y="50291"/>
                  </a:lnTo>
                  <a:lnTo>
                    <a:pt x="929640" y="50291"/>
                  </a:lnTo>
                  <a:lnTo>
                    <a:pt x="929640" y="0"/>
                  </a:lnTo>
                  <a:close/>
                </a:path>
                <a:path w="1711960" h="1164589">
                  <a:moveTo>
                    <a:pt x="1030224" y="0"/>
                  </a:moveTo>
                  <a:lnTo>
                    <a:pt x="979932" y="0"/>
                  </a:lnTo>
                  <a:lnTo>
                    <a:pt x="979932" y="50291"/>
                  </a:lnTo>
                  <a:lnTo>
                    <a:pt x="1030224" y="50291"/>
                  </a:lnTo>
                  <a:lnTo>
                    <a:pt x="1030224" y="0"/>
                  </a:lnTo>
                  <a:close/>
                </a:path>
                <a:path w="1711960" h="1164589">
                  <a:moveTo>
                    <a:pt x="1129284" y="0"/>
                  </a:moveTo>
                  <a:lnTo>
                    <a:pt x="1080516" y="0"/>
                  </a:lnTo>
                  <a:lnTo>
                    <a:pt x="1080516" y="50291"/>
                  </a:lnTo>
                  <a:lnTo>
                    <a:pt x="1129284" y="50291"/>
                  </a:lnTo>
                  <a:lnTo>
                    <a:pt x="1129284" y="0"/>
                  </a:lnTo>
                  <a:close/>
                </a:path>
                <a:path w="1711960" h="1164589">
                  <a:moveTo>
                    <a:pt x="1229868" y="0"/>
                  </a:moveTo>
                  <a:lnTo>
                    <a:pt x="1179576" y="0"/>
                  </a:lnTo>
                  <a:lnTo>
                    <a:pt x="1179576" y="50291"/>
                  </a:lnTo>
                  <a:lnTo>
                    <a:pt x="1229868" y="50291"/>
                  </a:lnTo>
                  <a:lnTo>
                    <a:pt x="1229868" y="0"/>
                  </a:lnTo>
                  <a:close/>
                </a:path>
                <a:path w="1711960" h="1164589">
                  <a:moveTo>
                    <a:pt x="1330452" y="0"/>
                  </a:moveTo>
                  <a:lnTo>
                    <a:pt x="1280160" y="0"/>
                  </a:lnTo>
                  <a:lnTo>
                    <a:pt x="1280160" y="50291"/>
                  </a:lnTo>
                  <a:lnTo>
                    <a:pt x="1330452" y="50291"/>
                  </a:lnTo>
                  <a:lnTo>
                    <a:pt x="1330452" y="0"/>
                  </a:lnTo>
                  <a:close/>
                </a:path>
                <a:path w="1711960" h="1164589">
                  <a:moveTo>
                    <a:pt x="1431036" y="0"/>
                  </a:moveTo>
                  <a:lnTo>
                    <a:pt x="1380744" y="0"/>
                  </a:lnTo>
                  <a:lnTo>
                    <a:pt x="1380744" y="50291"/>
                  </a:lnTo>
                  <a:lnTo>
                    <a:pt x="1431036" y="50291"/>
                  </a:lnTo>
                  <a:lnTo>
                    <a:pt x="1431036" y="0"/>
                  </a:lnTo>
                  <a:close/>
                </a:path>
                <a:path w="1711960" h="1164589">
                  <a:moveTo>
                    <a:pt x="1501140" y="0"/>
                  </a:moveTo>
                  <a:lnTo>
                    <a:pt x="1481328" y="0"/>
                  </a:lnTo>
                  <a:lnTo>
                    <a:pt x="1481328" y="50291"/>
                  </a:lnTo>
                  <a:lnTo>
                    <a:pt x="1514856" y="50291"/>
                  </a:lnTo>
                  <a:lnTo>
                    <a:pt x="1527048" y="53339"/>
                  </a:lnTo>
                  <a:lnTo>
                    <a:pt x="1534668" y="3048"/>
                  </a:lnTo>
                  <a:lnTo>
                    <a:pt x="1520952" y="1524"/>
                  </a:lnTo>
                  <a:lnTo>
                    <a:pt x="1501140" y="0"/>
                  </a:lnTo>
                  <a:close/>
                </a:path>
                <a:path w="1711960" h="1164589">
                  <a:moveTo>
                    <a:pt x="1514856" y="50291"/>
                  </a:moveTo>
                  <a:lnTo>
                    <a:pt x="1498092" y="50291"/>
                  </a:lnTo>
                  <a:lnTo>
                    <a:pt x="1517904" y="51815"/>
                  </a:lnTo>
                  <a:lnTo>
                    <a:pt x="1514856" y="50291"/>
                  </a:lnTo>
                  <a:close/>
                </a:path>
                <a:path w="1711960" h="1164589">
                  <a:moveTo>
                    <a:pt x="1621409" y="68579"/>
                  </a:moveTo>
                  <a:lnTo>
                    <a:pt x="1575816" y="68579"/>
                  </a:lnTo>
                  <a:lnTo>
                    <a:pt x="1591056" y="77724"/>
                  </a:lnTo>
                  <a:lnTo>
                    <a:pt x="1589532" y="77724"/>
                  </a:lnTo>
                  <a:lnTo>
                    <a:pt x="1603248" y="88391"/>
                  </a:lnTo>
                  <a:lnTo>
                    <a:pt x="1601724" y="86867"/>
                  </a:lnTo>
                  <a:lnTo>
                    <a:pt x="1604645" y="86867"/>
                  </a:lnTo>
                  <a:lnTo>
                    <a:pt x="1621409" y="68579"/>
                  </a:lnTo>
                  <a:close/>
                </a:path>
                <a:path w="1711960" h="1164589">
                  <a:moveTo>
                    <a:pt x="1604645" y="86867"/>
                  </a:moveTo>
                  <a:lnTo>
                    <a:pt x="1601724" y="86867"/>
                  </a:lnTo>
                  <a:lnTo>
                    <a:pt x="1603248" y="88391"/>
                  </a:lnTo>
                  <a:lnTo>
                    <a:pt x="1604645" y="86867"/>
                  </a:lnTo>
                  <a:close/>
                </a:path>
                <a:path w="1711960" h="1164589">
                  <a:moveTo>
                    <a:pt x="1589532" y="19812"/>
                  </a:moveTo>
                  <a:lnTo>
                    <a:pt x="1566672" y="65531"/>
                  </a:lnTo>
                  <a:lnTo>
                    <a:pt x="1577340" y="70103"/>
                  </a:lnTo>
                  <a:lnTo>
                    <a:pt x="1575816" y="68579"/>
                  </a:lnTo>
                  <a:lnTo>
                    <a:pt x="1621409" y="68579"/>
                  </a:lnTo>
                  <a:lnTo>
                    <a:pt x="1636776" y="51815"/>
                  </a:lnTo>
                  <a:lnTo>
                    <a:pt x="1633727" y="48767"/>
                  </a:lnTo>
                  <a:lnTo>
                    <a:pt x="1618488" y="36575"/>
                  </a:lnTo>
                  <a:lnTo>
                    <a:pt x="1600200" y="25907"/>
                  </a:lnTo>
                  <a:lnTo>
                    <a:pt x="1589532" y="19812"/>
                  </a:lnTo>
                  <a:close/>
                </a:path>
                <a:path w="1711960" h="1164589">
                  <a:moveTo>
                    <a:pt x="1647444" y="147827"/>
                  </a:moveTo>
                  <a:lnTo>
                    <a:pt x="1652015" y="160019"/>
                  </a:lnTo>
                  <a:lnTo>
                    <a:pt x="1682080" y="149351"/>
                  </a:lnTo>
                  <a:lnTo>
                    <a:pt x="1648968" y="149351"/>
                  </a:lnTo>
                  <a:lnTo>
                    <a:pt x="1647444" y="147827"/>
                  </a:lnTo>
                  <a:close/>
                </a:path>
                <a:path w="1711960" h="1164589">
                  <a:moveTo>
                    <a:pt x="1695704" y="132587"/>
                  </a:moveTo>
                  <a:lnTo>
                    <a:pt x="1641348" y="132587"/>
                  </a:lnTo>
                  <a:lnTo>
                    <a:pt x="1648968" y="149351"/>
                  </a:lnTo>
                  <a:lnTo>
                    <a:pt x="1682080" y="149351"/>
                  </a:lnTo>
                  <a:lnTo>
                    <a:pt x="1699260" y="143255"/>
                  </a:lnTo>
                  <a:lnTo>
                    <a:pt x="1695704" y="132587"/>
                  </a:lnTo>
                  <a:close/>
                </a:path>
                <a:path w="1711960" h="1164589">
                  <a:moveTo>
                    <a:pt x="1632203" y="120396"/>
                  </a:moveTo>
                  <a:lnTo>
                    <a:pt x="1641348" y="135636"/>
                  </a:lnTo>
                  <a:lnTo>
                    <a:pt x="1641348" y="132587"/>
                  </a:lnTo>
                  <a:lnTo>
                    <a:pt x="1695704" y="132587"/>
                  </a:lnTo>
                  <a:lnTo>
                    <a:pt x="1694688" y="129539"/>
                  </a:lnTo>
                  <a:lnTo>
                    <a:pt x="1690877" y="121919"/>
                  </a:lnTo>
                  <a:lnTo>
                    <a:pt x="1633727" y="121919"/>
                  </a:lnTo>
                  <a:lnTo>
                    <a:pt x="1632203" y="120396"/>
                  </a:lnTo>
                  <a:close/>
                </a:path>
                <a:path w="1711960" h="1164589">
                  <a:moveTo>
                    <a:pt x="1673352" y="91439"/>
                  </a:moveTo>
                  <a:lnTo>
                    <a:pt x="1633727" y="121919"/>
                  </a:lnTo>
                  <a:lnTo>
                    <a:pt x="1690877" y="121919"/>
                  </a:lnTo>
                  <a:lnTo>
                    <a:pt x="1685544" y="111251"/>
                  </a:lnTo>
                  <a:lnTo>
                    <a:pt x="1674876" y="92963"/>
                  </a:lnTo>
                  <a:lnTo>
                    <a:pt x="1673352" y="91439"/>
                  </a:lnTo>
                  <a:close/>
                </a:path>
                <a:path w="1711960" h="1164589">
                  <a:moveTo>
                    <a:pt x="1709927" y="199643"/>
                  </a:moveTo>
                  <a:lnTo>
                    <a:pt x="1659636" y="201167"/>
                  </a:lnTo>
                  <a:lnTo>
                    <a:pt x="1661160" y="211836"/>
                  </a:lnTo>
                  <a:lnTo>
                    <a:pt x="1661160" y="251460"/>
                  </a:lnTo>
                  <a:lnTo>
                    <a:pt x="1711452" y="251460"/>
                  </a:lnTo>
                  <a:lnTo>
                    <a:pt x="1711452" y="210312"/>
                  </a:lnTo>
                  <a:lnTo>
                    <a:pt x="1709927" y="199643"/>
                  </a:lnTo>
                  <a:close/>
                </a:path>
                <a:path w="1711960" h="1164589">
                  <a:moveTo>
                    <a:pt x="1711452" y="300227"/>
                  </a:moveTo>
                  <a:lnTo>
                    <a:pt x="1661160" y="300227"/>
                  </a:lnTo>
                  <a:lnTo>
                    <a:pt x="1661160" y="350519"/>
                  </a:lnTo>
                  <a:lnTo>
                    <a:pt x="1711452" y="350519"/>
                  </a:lnTo>
                  <a:lnTo>
                    <a:pt x="1711452" y="300227"/>
                  </a:lnTo>
                  <a:close/>
                </a:path>
                <a:path w="1711960" h="1164589">
                  <a:moveTo>
                    <a:pt x="1711452" y="400812"/>
                  </a:moveTo>
                  <a:lnTo>
                    <a:pt x="1661160" y="400812"/>
                  </a:lnTo>
                  <a:lnTo>
                    <a:pt x="1661160" y="451103"/>
                  </a:lnTo>
                  <a:lnTo>
                    <a:pt x="1711452" y="451103"/>
                  </a:lnTo>
                  <a:lnTo>
                    <a:pt x="1711452" y="400812"/>
                  </a:lnTo>
                  <a:close/>
                </a:path>
                <a:path w="1711960" h="1164589">
                  <a:moveTo>
                    <a:pt x="1711452" y="501396"/>
                  </a:moveTo>
                  <a:lnTo>
                    <a:pt x="1661160" y="501396"/>
                  </a:lnTo>
                  <a:lnTo>
                    <a:pt x="1661160" y="551688"/>
                  </a:lnTo>
                  <a:lnTo>
                    <a:pt x="1711452" y="551688"/>
                  </a:lnTo>
                  <a:lnTo>
                    <a:pt x="1711452" y="501396"/>
                  </a:lnTo>
                  <a:close/>
                </a:path>
                <a:path w="1711960" h="1164589">
                  <a:moveTo>
                    <a:pt x="1711452" y="601979"/>
                  </a:moveTo>
                  <a:lnTo>
                    <a:pt x="1661160" y="601979"/>
                  </a:lnTo>
                  <a:lnTo>
                    <a:pt x="1661160" y="652271"/>
                  </a:lnTo>
                  <a:lnTo>
                    <a:pt x="1711452" y="652271"/>
                  </a:lnTo>
                  <a:lnTo>
                    <a:pt x="1711452" y="601979"/>
                  </a:lnTo>
                  <a:close/>
                </a:path>
                <a:path w="1711960" h="1164589">
                  <a:moveTo>
                    <a:pt x="1711452" y="701039"/>
                  </a:moveTo>
                  <a:lnTo>
                    <a:pt x="1661160" y="701039"/>
                  </a:lnTo>
                  <a:lnTo>
                    <a:pt x="1661160" y="751332"/>
                  </a:lnTo>
                  <a:lnTo>
                    <a:pt x="1711452" y="751332"/>
                  </a:lnTo>
                  <a:lnTo>
                    <a:pt x="1711452" y="701039"/>
                  </a:lnTo>
                  <a:close/>
                </a:path>
                <a:path w="1711960" h="1164589">
                  <a:moveTo>
                    <a:pt x="1711452" y="801623"/>
                  </a:moveTo>
                  <a:lnTo>
                    <a:pt x="1661160" y="801623"/>
                  </a:lnTo>
                  <a:lnTo>
                    <a:pt x="1661160" y="851915"/>
                  </a:lnTo>
                  <a:lnTo>
                    <a:pt x="1711452" y="851915"/>
                  </a:lnTo>
                  <a:lnTo>
                    <a:pt x="1711452" y="801623"/>
                  </a:lnTo>
                  <a:close/>
                </a:path>
                <a:path w="1711960" h="1164589">
                  <a:moveTo>
                    <a:pt x="1711452" y="902207"/>
                  </a:moveTo>
                  <a:lnTo>
                    <a:pt x="1661160" y="902207"/>
                  </a:lnTo>
                  <a:lnTo>
                    <a:pt x="1661160" y="952500"/>
                  </a:lnTo>
                  <a:lnTo>
                    <a:pt x="1711452" y="952500"/>
                  </a:lnTo>
                  <a:lnTo>
                    <a:pt x="1711452" y="902207"/>
                  </a:lnTo>
                  <a:close/>
                </a:path>
                <a:path w="1711960" h="1164589">
                  <a:moveTo>
                    <a:pt x="1641348" y="1030223"/>
                  </a:moveTo>
                  <a:lnTo>
                    <a:pt x="1638300" y="1034795"/>
                  </a:lnTo>
                  <a:lnTo>
                    <a:pt x="1680972" y="1060703"/>
                  </a:lnTo>
                  <a:lnTo>
                    <a:pt x="1685544" y="1054608"/>
                  </a:lnTo>
                  <a:lnTo>
                    <a:pt x="1694688" y="1036319"/>
                  </a:lnTo>
                  <a:lnTo>
                    <a:pt x="1696094" y="1031747"/>
                  </a:lnTo>
                  <a:lnTo>
                    <a:pt x="1641348" y="1031747"/>
                  </a:lnTo>
                  <a:lnTo>
                    <a:pt x="1641348" y="1030223"/>
                  </a:lnTo>
                  <a:close/>
                </a:path>
                <a:path w="1711960" h="1164589">
                  <a:moveTo>
                    <a:pt x="1701291" y="1014983"/>
                  </a:moveTo>
                  <a:lnTo>
                    <a:pt x="1648968" y="1014983"/>
                  </a:lnTo>
                  <a:lnTo>
                    <a:pt x="1641348" y="1031747"/>
                  </a:lnTo>
                  <a:lnTo>
                    <a:pt x="1696094" y="1031747"/>
                  </a:lnTo>
                  <a:lnTo>
                    <a:pt x="1700784" y="1016507"/>
                  </a:lnTo>
                  <a:lnTo>
                    <a:pt x="1701291" y="1014983"/>
                  </a:lnTo>
                  <a:close/>
                </a:path>
                <a:path w="1711960" h="1164589">
                  <a:moveTo>
                    <a:pt x="1653539" y="1001268"/>
                  </a:moveTo>
                  <a:lnTo>
                    <a:pt x="1647444" y="1018032"/>
                  </a:lnTo>
                  <a:lnTo>
                    <a:pt x="1648968" y="1014983"/>
                  </a:lnTo>
                  <a:lnTo>
                    <a:pt x="1701291" y="1014983"/>
                  </a:lnTo>
                  <a:lnTo>
                    <a:pt x="1703832" y="1007363"/>
                  </a:lnTo>
                  <a:lnTo>
                    <a:pt x="1685543" y="1002791"/>
                  </a:lnTo>
                  <a:lnTo>
                    <a:pt x="1653539" y="1002791"/>
                  </a:lnTo>
                  <a:lnTo>
                    <a:pt x="1653539" y="1001268"/>
                  </a:lnTo>
                  <a:close/>
                </a:path>
                <a:path w="1711960" h="1164589">
                  <a:moveTo>
                    <a:pt x="1655064" y="995171"/>
                  </a:moveTo>
                  <a:lnTo>
                    <a:pt x="1653539" y="1002791"/>
                  </a:lnTo>
                  <a:lnTo>
                    <a:pt x="1685543" y="1002791"/>
                  </a:lnTo>
                  <a:lnTo>
                    <a:pt x="1655064" y="995171"/>
                  </a:lnTo>
                  <a:close/>
                </a:path>
                <a:path w="1711960" h="1164589">
                  <a:moveTo>
                    <a:pt x="1591056" y="1086612"/>
                  </a:moveTo>
                  <a:lnTo>
                    <a:pt x="1575816" y="1095756"/>
                  </a:lnTo>
                  <a:lnTo>
                    <a:pt x="1601724" y="1138427"/>
                  </a:lnTo>
                  <a:lnTo>
                    <a:pt x="1618488" y="1129283"/>
                  </a:lnTo>
                  <a:lnTo>
                    <a:pt x="1633727" y="1117091"/>
                  </a:lnTo>
                  <a:lnTo>
                    <a:pt x="1645920" y="1106423"/>
                  </a:lnTo>
                  <a:lnTo>
                    <a:pt x="1629826" y="1088135"/>
                  </a:lnTo>
                  <a:lnTo>
                    <a:pt x="1589532" y="1088135"/>
                  </a:lnTo>
                  <a:lnTo>
                    <a:pt x="1591056" y="1086612"/>
                  </a:lnTo>
                  <a:close/>
                </a:path>
                <a:path w="1711960" h="1164589">
                  <a:moveTo>
                    <a:pt x="1603248" y="1077468"/>
                  </a:moveTo>
                  <a:lnTo>
                    <a:pt x="1589532" y="1088135"/>
                  </a:lnTo>
                  <a:lnTo>
                    <a:pt x="1629826" y="1088135"/>
                  </a:lnTo>
                  <a:lnTo>
                    <a:pt x="1621779" y="1078991"/>
                  </a:lnTo>
                  <a:lnTo>
                    <a:pt x="1601724" y="1078991"/>
                  </a:lnTo>
                  <a:lnTo>
                    <a:pt x="1603248" y="1077468"/>
                  </a:lnTo>
                  <a:close/>
                </a:path>
                <a:path w="1711960" h="1164589">
                  <a:moveTo>
                    <a:pt x="1612392" y="1068323"/>
                  </a:moveTo>
                  <a:lnTo>
                    <a:pt x="1601724" y="1078991"/>
                  </a:lnTo>
                  <a:lnTo>
                    <a:pt x="1621779" y="1078991"/>
                  </a:lnTo>
                  <a:lnTo>
                    <a:pt x="1612392" y="1068323"/>
                  </a:lnTo>
                  <a:close/>
                </a:path>
                <a:path w="1711960" h="1164589">
                  <a:moveTo>
                    <a:pt x="1536192" y="1110995"/>
                  </a:moveTo>
                  <a:lnTo>
                    <a:pt x="1533144" y="1110995"/>
                  </a:lnTo>
                  <a:lnTo>
                    <a:pt x="1514856" y="1114044"/>
                  </a:lnTo>
                  <a:lnTo>
                    <a:pt x="1493520" y="1114044"/>
                  </a:lnTo>
                  <a:lnTo>
                    <a:pt x="1493520" y="1164335"/>
                  </a:lnTo>
                  <a:lnTo>
                    <a:pt x="1520952" y="1164335"/>
                  </a:lnTo>
                  <a:lnTo>
                    <a:pt x="1542288" y="1161288"/>
                  </a:lnTo>
                  <a:lnTo>
                    <a:pt x="1548384" y="1158239"/>
                  </a:lnTo>
                  <a:lnTo>
                    <a:pt x="1536192" y="1110995"/>
                  </a:lnTo>
                  <a:close/>
                </a:path>
                <a:path w="1711960" h="1164589">
                  <a:moveTo>
                    <a:pt x="1443228" y="1114044"/>
                  </a:moveTo>
                  <a:lnTo>
                    <a:pt x="1392936" y="1114044"/>
                  </a:lnTo>
                  <a:lnTo>
                    <a:pt x="1392936" y="1164335"/>
                  </a:lnTo>
                  <a:lnTo>
                    <a:pt x="1443228" y="1164335"/>
                  </a:lnTo>
                  <a:lnTo>
                    <a:pt x="1443228" y="1114044"/>
                  </a:lnTo>
                  <a:close/>
                </a:path>
                <a:path w="1711960" h="1164589">
                  <a:moveTo>
                    <a:pt x="1342644" y="1114044"/>
                  </a:moveTo>
                  <a:lnTo>
                    <a:pt x="1292352" y="1114044"/>
                  </a:lnTo>
                  <a:lnTo>
                    <a:pt x="1292352" y="1164335"/>
                  </a:lnTo>
                  <a:lnTo>
                    <a:pt x="1342644" y="1164335"/>
                  </a:lnTo>
                  <a:lnTo>
                    <a:pt x="1342644" y="1114044"/>
                  </a:lnTo>
                  <a:close/>
                </a:path>
                <a:path w="1711960" h="1164589">
                  <a:moveTo>
                    <a:pt x="1242060" y="1114044"/>
                  </a:moveTo>
                  <a:lnTo>
                    <a:pt x="1191768" y="1114044"/>
                  </a:lnTo>
                  <a:lnTo>
                    <a:pt x="1191768" y="1164335"/>
                  </a:lnTo>
                  <a:lnTo>
                    <a:pt x="1242060" y="1164335"/>
                  </a:lnTo>
                  <a:lnTo>
                    <a:pt x="1242060" y="1114044"/>
                  </a:lnTo>
                  <a:close/>
                </a:path>
                <a:path w="1711960" h="1164589">
                  <a:moveTo>
                    <a:pt x="1141476" y="1114044"/>
                  </a:moveTo>
                  <a:lnTo>
                    <a:pt x="1091184" y="1114044"/>
                  </a:lnTo>
                  <a:lnTo>
                    <a:pt x="1091184" y="1164335"/>
                  </a:lnTo>
                  <a:lnTo>
                    <a:pt x="1141476" y="1164335"/>
                  </a:lnTo>
                  <a:lnTo>
                    <a:pt x="1141476" y="1114044"/>
                  </a:lnTo>
                  <a:close/>
                </a:path>
                <a:path w="1711960" h="1164589">
                  <a:moveTo>
                    <a:pt x="1042416" y="1114044"/>
                  </a:moveTo>
                  <a:lnTo>
                    <a:pt x="992124" y="1114044"/>
                  </a:lnTo>
                  <a:lnTo>
                    <a:pt x="992124" y="1164335"/>
                  </a:lnTo>
                  <a:lnTo>
                    <a:pt x="1042416" y="1164335"/>
                  </a:lnTo>
                  <a:lnTo>
                    <a:pt x="1042416" y="1114044"/>
                  </a:lnTo>
                  <a:close/>
                </a:path>
                <a:path w="1711960" h="1164589">
                  <a:moveTo>
                    <a:pt x="941832" y="1114044"/>
                  </a:moveTo>
                  <a:lnTo>
                    <a:pt x="891540" y="1114044"/>
                  </a:lnTo>
                  <a:lnTo>
                    <a:pt x="891540" y="1164335"/>
                  </a:lnTo>
                  <a:lnTo>
                    <a:pt x="941832" y="1164335"/>
                  </a:lnTo>
                  <a:lnTo>
                    <a:pt x="941832" y="1114044"/>
                  </a:lnTo>
                  <a:close/>
                </a:path>
                <a:path w="1711960" h="1164589">
                  <a:moveTo>
                    <a:pt x="841247" y="1114044"/>
                  </a:moveTo>
                  <a:lnTo>
                    <a:pt x="790956" y="1114044"/>
                  </a:lnTo>
                  <a:lnTo>
                    <a:pt x="790956" y="1164335"/>
                  </a:lnTo>
                  <a:lnTo>
                    <a:pt x="841247" y="1164335"/>
                  </a:lnTo>
                  <a:lnTo>
                    <a:pt x="841247" y="1114044"/>
                  </a:lnTo>
                  <a:close/>
                </a:path>
                <a:path w="1711960" h="1164589">
                  <a:moveTo>
                    <a:pt x="740664" y="1114044"/>
                  </a:moveTo>
                  <a:lnTo>
                    <a:pt x="690372" y="1114044"/>
                  </a:lnTo>
                  <a:lnTo>
                    <a:pt x="690372" y="1164335"/>
                  </a:lnTo>
                  <a:lnTo>
                    <a:pt x="740664" y="1164335"/>
                  </a:lnTo>
                  <a:lnTo>
                    <a:pt x="740664" y="1114044"/>
                  </a:lnTo>
                  <a:close/>
                </a:path>
                <a:path w="1711960" h="1164589">
                  <a:moveTo>
                    <a:pt x="641604" y="1114044"/>
                  </a:moveTo>
                  <a:lnTo>
                    <a:pt x="591312" y="1114044"/>
                  </a:lnTo>
                  <a:lnTo>
                    <a:pt x="591312" y="1164335"/>
                  </a:lnTo>
                  <a:lnTo>
                    <a:pt x="641604" y="1164335"/>
                  </a:lnTo>
                  <a:lnTo>
                    <a:pt x="641604" y="1114044"/>
                  </a:lnTo>
                  <a:close/>
                </a:path>
                <a:path w="1711960" h="1164589">
                  <a:moveTo>
                    <a:pt x="541020" y="1114044"/>
                  </a:moveTo>
                  <a:lnTo>
                    <a:pt x="490728" y="1114044"/>
                  </a:lnTo>
                  <a:lnTo>
                    <a:pt x="490728" y="1164335"/>
                  </a:lnTo>
                  <a:lnTo>
                    <a:pt x="541020" y="1164335"/>
                  </a:lnTo>
                  <a:lnTo>
                    <a:pt x="541020" y="1114044"/>
                  </a:lnTo>
                  <a:close/>
                </a:path>
                <a:path w="1711960" h="1164589">
                  <a:moveTo>
                    <a:pt x="440435" y="1114044"/>
                  </a:moveTo>
                  <a:lnTo>
                    <a:pt x="390144" y="1114044"/>
                  </a:lnTo>
                  <a:lnTo>
                    <a:pt x="390144" y="1164335"/>
                  </a:lnTo>
                  <a:lnTo>
                    <a:pt x="440435" y="1164335"/>
                  </a:lnTo>
                  <a:lnTo>
                    <a:pt x="440435" y="1114044"/>
                  </a:lnTo>
                  <a:close/>
                </a:path>
                <a:path w="1711960" h="1164589">
                  <a:moveTo>
                    <a:pt x="339852" y="1114044"/>
                  </a:moveTo>
                  <a:lnTo>
                    <a:pt x="289559" y="1114044"/>
                  </a:lnTo>
                  <a:lnTo>
                    <a:pt x="289559" y="1164335"/>
                  </a:lnTo>
                  <a:lnTo>
                    <a:pt x="339852" y="1164335"/>
                  </a:lnTo>
                  <a:lnTo>
                    <a:pt x="339852" y="1114044"/>
                  </a:lnTo>
                  <a:close/>
                </a:path>
                <a:path w="1711960" h="1164589">
                  <a:moveTo>
                    <a:pt x="240791" y="1114044"/>
                  </a:moveTo>
                  <a:lnTo>
                    <a:pt x="193547" y="1114044"/>
                  </a:lnTo>
                  <a:lnTo>
                    <a:pt x="185928" y="1162812"/>
                  </a:lnTo>
                  <a:lnTo>
                    <a:pt x="188976" y="1164335"/>
                  </a:lnTo>
                  <a:lnTo>
                    <a:pt x="240791" y="1164335"/>
                  </a:lnTo>
                  <a:lnTo>
                    <a:pt x="240791" y="1114044"/>
                  </a:lnTo>
                  <a:close/>
                </a:path>
                <a:path w="1711960" h="1164589">
                  <a:moveTo>
                    <a:pt x="112776" y="1082039"/>
                  </a:moveTo>
                  <a:lnTo>
                    <a:pt x="83820" y="1121664"/>
                  </a:lnTo>
                  <a:lnTo>
                    <a:pt x="92964" y="1129283"/>
                  </a:lnTo>
                  <a:lnTo>
                    <a:pt x="109728" y="1139952"/>
                  </a:lnTo>
                  <a:lnTo>
                    <a:pt x="128015" y="1147571"/>
                  </a:lnTo>
                  <a:lnTo>
                    <a:pt x="132588" y="1150620"/>
                  </a:lnTo>
                  <a:lnTo>
                    <a:pt x="149352" y="1103376"/>
                  </a:lnTo>
                  <a:lnTo>
                    <a:pt x="146304" y="1101852"/>
                  </a:lnTo>
                  <a:lnTo>
                    <a:pt x="149352" y="1101852"/>
                  </a:lnTo>
                  <a:lnTo>
                    <a:pt x="135940" y="1095756"/>
                  </a:lnTo>
                  <a:lnTo>
                    <a:pt x="134112" y="1095756"/>
                  </a:lnTo>
                  <a:lnTo>
                    <a:pt x="118872" y="1086612"/>
                  </a:lnTo>
                  <a:lnTo>
                    <a:pt x="119634" y="1086612"/>
                  </a:lnTo>
                  <a:lnTo>
                    <a:pt x="112776" y="1082039"/>
                  </a:lnTo>
                  <a:close/>
                </a:path>
                <a:path w="1711960" h="1164589">
                  <a:moveTo>
                    <a:pt x="132588" y="1094232"/>
                  </a:moveTo>
                  <a:lnTo>
                    <a:pt x="134112" y="1095756"/>
                  </a:lnTo>
                  <a:lnTo>
                    <a:pt x="135940" y="1095756"/>
                  </a:lnTo>
                  <a:lnTo>
                    <a:pt x="132588" y="1094232"/>
                  </a:lnTo>
                  <a:close/>
                </a:path>
                <a:path w="1711960" h="1164589">
                  <a:moveTo>
                    <a:pt x="119634" y="1086612"/>
                  </a:moveTo>
                  <a:lnTo>
                    <a:pt x="118872" y="1086612"/>
                  </a:lnTo>
                  <a:lnTo>
                    <a:pt x="121920" y="1088135"/>
                  </a:lnTo>
                  <a:lnTo>
                    <a:pt x="119634" y="1086612"/>
                  </a:lnTo>
                  <a:close/>
                </a:path>
                <a:path w="1711960" h="1164589">
                  <a:moveTo>
                    <a:pt x="60960" y="1014983"/>
                  </a:moveTo>
                  <a:lnTo>
                    <a:pt x="13715" y="1031747"/>
                  </a:lnTo>
                  <a:lnTo>
                    <a:pt x="16764" y="1036319"/>
                  </a:lnTo>
                  <a:lnTo>
                    <a:pt x="24384" y="1054608"/>
                  </a:lnTo>
                  <a:lnTo>
                    <a:pt x="35052" y="1071371"/>
                  </a:lnTo>
                  <a:lnTo>
                    <a:pt x="42671" y="1082039"/>
                  </a:lnTo>
                  <a:lnTo>
                    <a:pt x="82296" y="1051559"/>
                  </a:lnTo>
                  <a:lnTo>
                    <a:pt x="78232" y="1045463"/>
                  </a:lnTo>
                  <a:lnTo>
                    <a:pt x="77724" y="1045463"/>
                  </a:lnTo>
                  <a:lnTo>
                    <a:pt x="68580" y="1030223"/>
                  </a:lnTo>
                  <a:lnTo>
                    <a:pt x="69272" y="1030223"/>
                  </a:lnTo>
                  <a:lnTo>
                    <a:pt x="62622" y="1018032"/>
                  </a:lnTo>
                  <a:lnTo>
                    <a:pt x="62484" y="1018032"/>
                  </a:lnTo>
                  <a:lnTo>
                    <a:pt x="60960" y="1014983"/>
                  </a:lnTo>
                  <a:close/>
                </a:path>
                <a:path w="1711960" h="1164589">
                  <a:moveTo>
                    <a:pt x="76200" y="1042415"/>
                  </a:moveTo>
                  <a:lnTo>
                    <a:pt x="77724" y="1045463"/>
                  </a:lnTo>
                  <a:lnTo>
                    <a:pt x="78232" y="1045463"/>
                  </a:lnTo>
                  <a:lnTo>
                    <a:pt x="76200" y="1042415"/>
                  </a:lnTo>
                  <a:close/>
                </a:path>
                <a:path w="1711960" h="1164589">
                  <a:moveTo>
                    <a:pt x="69272" y="1030223"/>
                  </a:moveTo>
                  <a:lnTo>
                    <a:pt x="68580" y="1030223"/>
                  </a:lnTo>
                  <a:lnTo>
                    <a:pt x="70104" y="1031747"/>
                  </a:lnTo>
                  <a:lnTo>
                    <a:pt x="69272" y="1030223"/>
                  </a:lnTo>
                  <a:close/>
                </a:path>
                <a:path w="1711960" h="1164589">
                  <a:moveTo>
                    <a:pt x="60960" y="1014983"/>
                  </a:moveTo>
                  <a:lnTo>
                    <a:pt x="62484" y="1018032"/>
                  </a:lnTo>
                  <a:lnTo>
                    <a:pt x="62622" y="1018032"/>
                  </a:lnTo>
                  <a:lnTo>
                    <a:pt x="60960" y="1014983"/>
                  </a:lnTo>
                  <a:close/>
                </a:path>
              </a:pathLst>
            </a:custGeom>
            <a:solidFill>
              <a:srgbClr val="002060"/>
            </a:solidFill>
          </p:spPr>
          <p:txBody>
            <a:bodyPr wrap="square" lIns="0" tIns="0" rIns="0" bIns="0" rtlCol="0"/>
            <a:lstStyle/>
            <a:p>
              <a:endParaRPr/>
            </a:p>
          </p:txBody>
        </p:sp>
        <p:sp>
          <p:nvSpPr>
            <p:cNvPr id="19" name="TextBox 18">
              <a:extLst>
                <a:ext uri="{FF2B5EF4-FFF2-40B4-BE49-F238E27FC236}">
                  <a16:creationId xmlns:a16="http://schemas.microsoft.com/office/drawing/2014/main" id="{E7E3E6C1-9CB9-48DB-883C-01AB8DC25B7C}"/>
                </a:ext>
              </a:extLst>
            </p:cNvPr>
            <p:cNvSpPr txBox="1"/>
            <p:nvPr/>
          </p:nvSpPr>
          <p:spPr>
            <a:xfrm>
              <a:off x="1292118" y="3440630"/>
              <a:ext cx="2008094" cy="369332"/>
            </a:xfrm>
            <a:prstGeom prst="rect">
              <a:avLst/>
            </a:prstGeom>
            <a:noFill/>
            <a:ln>
              <a:noFill/>
            </a:ln>
          </p:spPr>
          <p:txBody>
            <a:bodyPr wrap="square" rtlCol="0">
              <a:spAutoFit/>
            </a:bodyPr>
            <a:lstStyle/>
            <a:p>
              <a:r>
                <a:rPr lang="en-US" dirty="0">
                  <a:solidFill>
                    <a:schemeClr val="accent5">
                      <a:lumMod val="50000"/>
                    </a:schemeClr>
                  </a:solidFill>
                  <a:latin typeface="Arial Black" panose="020B0A04020102020204" pitchFamily="34" charset="0"/>
                </a:rPr>
                <a:t>P</a:t>
              </a:r>
              <a:r>
                <a:rPr lang="en-US" altLang="zh-CN" dirty="0">
                  <a:solidFill>
                    <a:schemeClr val="accent5">
                      <a:lumMod val="50000"/>
                    </a:schemeClr>
                  </a:solidFill>
                  <a:latin typeface="Arial Black" panose="020B0A04020102020204" pitchFamily="34" charset="0"/>
                </a:rPr>
                <a:t>rocessor(s)</a:t>
              </a:r>
              <a:endParaRPr lang="en-US" dirty="0">
                <a:solidFill>
                  <a:schemeClr val="accent5">
                    <a:lumMod val="50000"/>
                  </a:schemeClr>
                </a:solidFill>
                <a:latin typeface="Arial Black" panose="020B0A04020102020204" pitchFamily="34" charset="0"/>
              </a:endParaRPr>
            </a:p>
          </p:txBody>
        </p:sp>
      </p:grpSp>
      <p:grpSp>
        <p:nvGrpSpPr>
          <p:cNvPr id="23" name="Group 22">
            <a:extLst>
              <a:ext uri="{FF2B5EF4-FFF2-40B4-BE49-F238E27FC236}">
                <a16:creationId xmlns:a16="http://schemas.microsoft.com/office/drawing/2014/main" id="{AD09ED03-840B-4BD7-A98C-A025781AAEA4}"/>
              </a:ext>
            </a:extLst>
          </p:cNvPr>
          <p:cNvGrpSpPr/>
          <p:nvPr/>
        </p:nvGrpSpPr>
        <p:grpSpPr>
          <a:xfrm>
            <a:off x="4087010" y="5421218"/>
            <a:ext cx="2008094" cy="1283433"/>
            <a:chOff x="4409737" y="5421218"/>
            <a:chExt cx="2008094" cy="1283433"/>
          </a:xfrm>
        </p:grpSpPr>
        <p:sp>
          <p:nvSpPr>
            <p:cNvPr id="21" name="object 8">
              <a:extLst>
                <a:ext uri="{FF2B5EF4-FFF2-40B4-BE49-F238E27FC236}">
                  <a16:creationId xmlns:a16="http://schemas.microsoft.com/office/drawing/2014/main" id="{37C0696D-17BE-4E56-ABA4-CCC5B0441AE0}"/>
                </a:ext>
              </a:extLst>
            </p:cNvPr>
            <p:cNvSpPr/>
            <p:nvPr/>
          </p:nvSpPr>
          <p:spPr>
            <a:xfrm>
              <a:off x="4455402" y="5421218"/>
              <a:ext cx="1739264" cy="916455"/>
            </a:xfrm>
            <a:custGeom>
              <a:avLst/>
              <a:gdLst/>
              <a:ahLst/>
              <a:cxnLst/>
              <a:rect l="l" t="t" r="r" b="b"/>
              <a:pathLst>
                <a:path w="1739264" h="1026159">
                  <a:moveTo>
                    <a:pt x="50292" y="836676"/>
                  </a:moveTo>
                  <a:lnTo>
                    <a:pt x="50292" y="838200"/>
                  </a:lnTo>
                  <a:lnTo>
                    <a:pt x="0" y="838200"/>
                  </a:lnTo>
                  <a:lnTo>
                    <a:pt x="1524" y="856488"/>
                  </a:lnTo>
                  <a:lnTo>
                    <a:pt x="4572" y="874776"/>
                  </a:lnTo>
                  <a:lnTo>
                    <a:pt x="4572" y="877824"/>
                  </a:lnTo>
                  <a:lnTo>
                    <a:pt x="53339" y="865632"/>
                  </a:lnTo>
                  <a:lnTo>
                    <a:pt x="50292" y="850392"/>
                  </a:lnTo>
                  <a:lnTo>
                    <a:pt x="51538" y="850392"/>
                  </a:lnTo>
                  <a:lnTo>
                    <a:pt x="50430" y="838200"/>
                  </a:lnTo>
                  <a:lnTo>
                    <a:pt x="50292" y="838200"/>
                  </a:lnTo>
                  <a:lnTo>
                    <a:pt x="50292" y="836676"/>
                  </a:lnTo>
                  <a:close/>
                </a:path>
                <a:path w="1739264" h="1026159">
                  <a:moveTo>
                    <a:pt x="51538" y="850392"/>
                  </a:moveTo>
                  <a:lnTo>
                    <a:pt x="50292" y="850392"/>
                  </a:lnTo>
                  <a:lnTo>
                    <a:pt x="51816" y="853440"/>
                  </a:lnTo>
                  <a:lnTo>
                    <a:pt x="51538" y="850392"/>
                  </a:lnTo>
                  <a:close/>
                </a:path>
                <a:path w="1739264" h="1026159">
                  <a:moveTo>
                    <a:pt x="50292" y="787908"/>
                  </a:moveTo>
                  <a:lnTo>
                    <a:pt x="0" y="787908"/>
                  </a:lnTo>
                  <a:lnTo>
                    <a:pt x="0" y="838200"/>
                  </a:lnTo>
                  <a:lnTo>
                    <a:pt x="50292" y="836676"/>
                  </a:lnTo>
                  <a:lnTo>
                    <a:pt x="50292" y="787908"/>
                  </a:lnTo>
                  <a:close/>
                </a:path>
                <a:path w="1739264" h="1026159">
                  <a:moveTo>
                    <a:pt x="50292" y="687324"/>
                  </a:moveTo>
                  <a:lnTo>
                    <a:pt x="0" y="687324"/>
                  </a:lnTo>
                  <a:lnTo>
                    <a:pt x="0" y="737616"/>
                  </a:lnTo>
                  <a:lnTo>
                    <a:pt x="50292" y="737616"/>
                  </a:lnTo>
                  <a:lnTo>
                    <a:pt x="50292" y="687324"/>
                  </a:lnTo>
                  <a:close/>
                </a:path>
                <a:path w="1739264" h="1026159">
                  <a:moveTo>
                    <a:pt x="50292" y="586740"/>
                  </a:moveTo>
                  <a:lnTo>
                    <a:pt x="0" y="586740"/>
                  </a:lnTo>
                  <a:lnTo>
                    <a:pt x="0" y="637032"/>
                  </a:lnTo>
                  <a:lnTo>
                    <a:pt x="50292" y="637032"/>
                  </a:lnTo>
                  <a:lnTo>
                    <a:pt x="50292" y="586740"/>
                  </a:lnTo>
                  <a:close/>
                </a:path>
                <a:path w="1739264" h="1026159">
                  <a:moveTo>
                    <a:pt x="50292" y="486156"/>
                  </a:moveTo>
                  <a:lnTo>
                    <a:pt x="0" y="486156"/>
                  </a:lnTo>
                  <a:lnTo>
                    <a:pt x="0" y="536448"/>
                  </a:lnTo>
                  <a:lnTo>
                    <a:pt x="50292" y="536448"/>
                  </a:lnTo>
                  <a:lnTo>
                    <a:pt x="50292" y="486156"/>
                  </a:lnTo>
                  <a:close/>
                </a:path>
                <a:path w="1739264" h="1026159">
                  <a:moveTo>
                    <a:pt x="50292" y="387096"/>
                  </a:moveTo>
                  <a:lnTo>
                    <a:pt x="0" y="387096"/>
                  </a:lnTo>
                  <a:lnTo>
                    <a:pt x="0" y="437388"/>
                  </a:lnTo>
                  <a:lnTo>
                    <a:pt x="50292" y="437388"/>
                  </a:lnTo>
                  <a:lnTo>
                    <a:pt x="50292" y="387096"/>
                  </a:lnTo>
                  <a:close/>
                </a:path>
                <a:path w="1739264" h="1026159">
                  <a:moveTo>
                    <a:pt x="50292" y="286512"/>
                  </a:moveTo>
                  <a:lnTo>
                    <a:pt x="0" y="286512"/>
                  </a:lnTo>
                  <a:lnTo>
                    <a:pt x="0" y="336804"/>
                  </a:lnTo>
                  <a:lnTo>
                    <a:pt x="50292" y="336804"/>
                  </a:lnTo>
                  <a:lnTo>
                    <a:pt x="50292" y="286512"/>
                  </a:lnTo>
                  <a:close/>
                </a:path>
                <a:path w="1739264" h="1026159">
                  <a:moveTo>
                    <a:pt x="0" y="184404"/>
                  </a:moveTo>
                  <a:lnTo>
                    <a:pt x="0" y="236219"/>
                  </a:lnTo>
                  <a:lnTo>
                    <a:pt x="50292" y="236219"/>
                  </a:lnTo>
                  <a:lnTo>
                    <a:pt x="50292" y="187452"/>
                  </a:lnTo>
                  <a:lnTo>
                    <a:pt x="0" y="184404"/>
                  </a:lnTo>
                  <a:close/>
                </a:path>
                <a:path w="1739264" h="1026159">
                  <a:moveTo>
                    <a:pt x="36575" y="77724"/>
                  </a:moveTo>
                  <a:lnTo>
                    <a:pt x="32004" y="83819"/>
                  </a:lnTo>
                  <a:lnTo>
                    <a:pt x="22860" y="99060"/>
                  </a:lnTo>
                  <a:lnTo>
                    <a:pt x="15239" y="115824"/>
                  </a:lnTo>
                  <a:lnTo>
                    <a:pt x="10668" y="128016"/>
                  </a:lnTo>
                  <a:lnTo>
                    <a:pt x="57912" y="144780"/>
                  </a:lnTo>
                  <a:lnTo>
                    <a:pt x="61830" y="135636"/>
                  </a:lnTo>
                  <a:lnTo>
                    <a:pt x="60960" y="135636"/>
                  </a:lnTo>
                  <a:lnTo>
                    <a:pt x="67056" y="121919"/>
                  </a:lnTo>
                  <a:lnTo>
                    <a:pt x="67902" y="121919"/>
                  </a:lnTo>
                  <a:lnTo>
                    <a:pt x="74675" y="109728"/>
                  </a:lnTo>
                  <a:lnTo>
                    <a:pt x="75184" y="109728"/>
                  </a:lnTo>
                  <a:lnTo>
                    <a:pt x="76200" y="108204"/>
                  </a:lnTo>
                  <a:lnTo>
                    <a:pt x="36575" y="77724"/>
                  </a:lnTo>
                  <a:close/>
                </a:path>
                <a:path w="1739264" h="1026159">
                  <a:moveTo>
                    <a:pt x="62484" y="134112"/>
                  </a:moveTo>
                  <a:lnTo>
                    <a:pt x="60960" y="135636"/>
                  </a:lnTo>
                  <a:lnTo>
                    <a:pt x="61830" y="135636"/>
                  </a:lnTo>
                  <a:lnTo>
                    <a:pt x="62484" y="134112"/>
                  </a:lnTo>
                  <a:close/>
                </a:path>
                <a:path w="1739264" h="1026159">
                  <a:moveTo>
                    <a:pt x="67902" y="121919"/>
                  </a:moveTo>
                  <a:lnTo>
                    <a:pt x="67056" y="121919"/>
                  </a:lnTo>
                  <a:lnTo>
                    <a:pt x="67056" y="123443"/>
                  </a:lnTo>
                  <a:lnTo>
                    <a:pt x="67902" y="121919"/>
                  </a:lnTo>
                  <a:close/>
                </a:path>
                <a:path w="1739264" h="1026159">
                  <a:moveTo>
                    <a:pt x="75184" y="109728"/>
                  </a:moveTo>
                  <a:lnTo>
                    <a:pt x="74675" y="109728"/>
                  </a:lnTo>
                  <a:lnTo>
                    <a:pt x="73151" y="112775"/>
                  </a:lnTo>
                  <a:lnTo>
                    <a:pt x="75184" y="109728"/>
                  </a:lnTo>
                  <a:close/>
                </a:path>
                <a:path w="1739264" h="1026159">
                  <a:moveTo>
                    <a:pt x="128016" y="10668"/>
                  </a:moveTo>
                  <a:lnTo>
                    <a:pt x="114300" y="15240"/>
                  </a:lnTo>
                  <a:lnTo>
                    <a:pt x="99060" y="22860"/>
                  </a:lnTo>
                  <a:lnTo>
                    <a:pt x="82296" y="32004"/>
                  </a:lnTo>
                  <a:lnTo>
                    <a:pt x="76200" y="36575"/>
                  </a:lnTo>
                  <a:lnTo>
                    <a:pt x="106680" y="77724"/>
                  </a:lnTo>
                  <a:lnTo>
                    <a:pt x="110744" y="74675"/>
                  </a:lnTo>
                  <a:lnTo>
                    <a:pt x="109728" y="74675"/>
                  </a:lnTo>
                  <a:lnTo>
                    <a:pt x="123444" y="67056"/>
                  </a:lnTo>
                  <a:lnTo>
                    <a:pt x="121920" y="67056"/>
                  </a:lnTo>
                  <a:lnTo>
                    <a:pt x="135636" y="60960"/>
                  </a:lnTo>
                  <a:lnTo>
                    <a:pt x="136651" y="60960"/>
                  </a:lnTo>
                  <a:lnTo>
                    <a:pt x="144780" y="57912"/>
                  </a:lnTo>
                  <a:lnTo>
                    <a:pt x="128016" y="10668"/>
                  </a:lnTo>
                  <a:close/>
                </a:path>
                <a:path w="1739264" h="1026159">
                  <a:moveTo>
                    <a:pt x="112775" y="73152"/>
                  </a:moveTo>
                  <a:lnTo>
                    <a:pt x="109728" y="74675"/>
                  </a:lnTo>
                  <a:lnTo>
                    <a:pt x="110744" y="74675"/>
                  </a:lnTo>
                  <a:lnTo>
                    <a:pt x="112775" y="73152"/>
                  </a:lnTo>
                  <a:close/>
                </a:path>
                <a:path w="1739264" h="1026159">
                  <a:moveTo>
                    <a:pt x="136651" y="60960"/>
                  </a:moveTo>
                  <a:lnTo>
                    <a:pt x="135636" y="60960"/>
                  </a:lnTo>
                  <a:lnTo>
                    <a:pt x="132587" y="62484"/>
                  </a:lnTo>
                  <a:lnTo>
                    <a:pt x="136651" y="60960"/>
                  </a:lnTo>
                  <a:close/>
                </a:path>
                <a:path w="1739264" h="1026159">
                  <a:moveTo>
                    <a:pt x="234696" y="0"/>
                  </a:moveTo>
                  <a:lnTo>
                    <a:pt x="184404" y="0"/>
                  </a:lnTo>
                  <a:lnTo>
                    <a:pt x="185928" y="50292"/>
                  </a:lnTo>
                  <a:lnTo>
                    <a:pt x="234696" y="50292"/>
                  </a:lnTo>
                  <a:lnTo>
                    <a:pt x="234696" y="0"/>
                  </a:lnTo>
                  <a:close/>
                </a:path>
                <a:path w="1739264" h="1026159">
                  <a:moveTo>
                    <a:pt x="335280" y="0"/>
                  </a:moveTo>
                  <a:lnTo>
                    <a:pt x="284988" y="0"/>
                  </a:lnTo>
                  <a:lnTo>
                    <a:pt x="284988" y="50292"/>
                  </a:lnTo>
                  <a:lnTo>
                    <a:pt x="335280" y="50292"/>
                  </a:lnTo>
                  <a:lnTo>
                    <a:pt x="335280" y="0"/>
                  </a:lnTo>
                  <a:close/>
                </a:path>
                <a:path w="1739264" h="1026159">
                  <a:moveTo>
                    <a:pt x="435863" y="0"/>
                  </a:moveTo>
                  <a:lnTo>
                    <a:pt x="385572" y="0"/>
                  </a:lnTo>
                  <a:lnTo>
                    <a:pt x="385572" y="50292"/>
                  </a:lnTo>
                  <a:lnTo>
                    <a:pt x="435863" y="50292"/>
                  </a:lnTo>
                  <a:lnTo>
                    <a:pt x="435863" y="0"/>
                  </a:lnTo>
                  <a:close/>
                </a:path>
                <a:path w="1739264" h="1026159">
                  <a:moveTo>
                    <a:pt x="536448" y="0"/>
                  </a:moveTo>
                  <a:lnTo>
                    <a:pt x="486156" y="0"/>
                  </a:lnTo>
                  <a:lnTo>
                    <a:pt x="486156" y="50292"/>
                  </a:lnTo>
                  <a:lnTo>
                    <a:pt x="536448" y="50292"/>
                  </a:lnTo>
                  <a:lnTo>
                    <a:pt x="536448" y="0"/>
                  </a:lnTo>
                  <a:close/>
                </a:path>
                <a:path w="1739264" h="1026159">
                  <a:moveTo>
                    <a:pt x="637032" y="0"/>
                  </a:moveTo>
                  <a:lnTo>
                    <a:pt x="586739" y="0"/>
                  </a:lnTo>
                  <a:lnTo>
                    <a:pt x="586739" y="50292"/>
                  </a:lnTo>
                  <a:lnTo>
                    <a:pt x="637032" y="50292"/>
                  </a:lnTo>
                  <a:lnTo>
                    <a:pt x="637032" y="0"/>
                  </a:lnTo>
                  <a:close/>
                </a:path>
                <a:path w="1739264" h="1026159">
                  <a:moveTo>
                    <a:pt x="736092" y="0"/>
                  </a:moveTo>
                  <a:lnTo>
                    <a:pt x="685800" y="0"/>
                  </a:lnTo>
                  <a:lnTo>
                    <a:pt x="685800" y="50292"/>
                  </a:lnTo>
                  <a:lnTo>
                    <a:pt x="736092" y="50292"/>
                  </a:lnTo>
                  <a:lnTo>
                    <a:pt x="736092" y="0"/>
                  </a:lnTo>
                  <a:close/>
                </a:path>
                <a:path w="1739264" h="1026159">
                  <a:moveTo>
                    <a:pt x="836676" y="0"/>
                  </a:moveTo>
                  <a:lnTo>
                    <a:pt x="786384" y="0"/>
                  </a:lnTo>
                  <a:lnTo>
                    <a:pt x="786384" y="50292"/>
                  </a:lnTo>
                  <a:lnTo>
                    <a:pt x="836676" y="50292"/>
                  </a:lnTo>
                  <a:lnTo>
                    <a:pt x="836676" y="0"/>
                  </a:lnTo>
                  <a:close/>
                </a:path>
                <a:path w="1739264" h="1026159">
                  <a:moveTo>
                    <a:pt x="937260" y="0"/>
                  </a:moveTo>
                  <a:lnTo>
                    <a:pt x="886968" y="0"/>
                  </a:lnTo>
                  <a:lnTo>
                    <a:pt x="886968" y="50292"/>
                  </a:lnTo>
                  <a:lnTo>
                    <a:pt x="937260" y="50292"/>
                  </a:lnTo>
                  <a:lnTo>
                    <a:pt x="937260" y="0"/>
                  </a:lnTo>
                  <a:close/>
                </a:path>
                <a:path w="1739264" h="1026159">
                  <a:moveTo>
                    <a:pt x="1037844" y="0"/>
                  </a:moveTo>
                  <a:lnTo>
                    <a:pt x="987551" y="0"/>
                  </a:lnTo>
                  <a:lnTo>
                    <a:pt x="987551" y="50292"/>
                  </a:lnTo>
                  <a:lnTo>
                    <a:pt x="1037844" y="50292"/>
                  </a:lnTo>
                  <a:lnTo>
                    <a:pt x="1037844" y="0"/>
                  </a:lnTo>
                  <a:close/>
                </a:path>
                <a:path w="1739264" h="1026159">
                  <a:moveTo>
                    <a:pt x="1136904" y="0"/>
                  </a:moveTo>
                  <a:lnTo>
                    <a:pt x="1086612" y="0"/>
                  </a:lnTo>
                  <a:lnTo>
                    <a:pt x="1086612" y="50292"/>
                  </a:lnTo>
                  <a:lnTo>
                    <a:pt x="1136904" y="50292"/>
                  </a:lnTo>
                  <a:lnTo>
                    <a:pt x="1136904" y="0"/>
                  </a:lnTo>
                  <a:close/>
                </a:path>
                <a:path w="1739264" h="1026159">
                  <a:moveTo>
                    <a:pt x="1237488" y="0"/>
                  </a:moveTo>
                  <a:lnTo>
                    <a:pt x="1187196" y="0"/>
                  </a:lnTo>
                  <a:lnTo>
                    <a:pt x="1187196" y="50292"/>
                  </a:lnTo>
                  <a:lnTo>
                    <a:pt x="1237488" y="50292"/>
                  </a:lnTo>
                  <a:lnTo>
                    <a:pt x="1237488" y="0"/>
                  </a:lnTo>
                  <a:close/>
                </a:path>
                <a:path w="1739264" h="1026159">
                  <a:moveTo>
                    <a:pt x="1338072" y="0"/>
                  </a:moveTo>
                  <a:lnTo>
                    <a:pt x="1287780" y="0"/>
                  </a:lnTo>
                  <a:lnTo>
                    <a:pt x="1287780" y="50292"/>
                  </a:lnTo>
                  <a:lnTo>
                    <a:pt x="1338072" y="50292"/>
                  </a:lnTo>
                  <a:lnTo>
                    <a:pt x="1338072" y="0"/>
                  </a:lnTo>
                  <a:close/>
                </a:path>
                <a:path w="1739264" h="1026159">
                  <a:moveTo>
                    <a:pt x="1438656" y="0"/>
                  </a:moveTo>
                  <a:lnTo>
                    <a:pt x="1388364" y="0"/>
                  </a:lnTo>
                  <a:lnTo>
                    <a:pt x="1388364" y="50292"/>
                  </a:lnTo>
                  <a:lnTo>
                    <a:pt x="1438656" y="50292"/>
                  </a:lnTo>
                  <a:lnTo>
                    <a:pt x="1438656" y="0"/>
                  </a:lnTo>
                  <a:close/>
                </a:path>
                <a:path w="1739264" h="1026159">
                  <a:moveTo>
                    <a:pt x="1537716" y="0"/>
                  </a:moveTo>
                  <a:lnTo>
                    <a:pt x="1488948" y="0"/>
                  </a:lnTo>
                  <a:lnTo>
                    <a:pt x="1488948" y="50292"/>
                  </a:lnTo>
                  <a:lnTo>
                    <a:pt x="1537716" y="50292"/>
                  </a:lnTo>
                  <a:lnTo>
                    <a:pt x="1537716" y="0"/>
                  </a:lnTo>
                  <a:close/>
                </a:path>
                <a:path w="1739264" h="1026159">
                  <a:moveTo>
                    <a:pt x="1627087" y="60960"/>
                  </a:moveTo>
                  <a:lnTo>
                    <a:pt x="1603248" y="60960"/>
                  </a:lnTo>
                  <a:lnTo>
                    <a:pt x="1618488" y="67056"/>
                  </a:lnTo>
                  <a:lnTo>
                    <a:pt x="1615439" y="67056"/>
                  </a:lnTo>
                  <a:lnTo>
                    <a:pt x="1621536" y="70104"/>
                  </a:lnTo>
                  <a:lnTo>
                    <a:pt x="1627087" y="60960"/>
                  </a:lnTo>
                  <a:close/>
                </a:path>
                <a:path w="1739264" h="1026159">
                  <a:moveTo>
                    <a:pt x="1629863" y="56387"/>
                  </a:moveTo>
                  <a:lnTo>
                    <a:pt x="1591056" y="56387"/>
                  </a:lnTo>
                  <a:lnTo>
                    <a:pt x="1606296" y="62484"/>
                  </a:lnTo>
                  <a:lnTo>
                    <a:pt x="1603248" y="60960"/>
                  </a:lnTo>
                  <a:lnTo>
                    <a:pt x="1627087" y="60960"/>
                  </a:lnTo>
                  <a:lnTo>
                    <a:pt x="1629863" y="56387"/>
                  </a:lnTo>
                  <a:close/>
                </a:path>
                <a:path w="1739264" h="1026159">
                  <a:moveTo>
                    <a:pt x="1594104" y="6096"/>
                  </a:moveTo>
                  <a:lnTo>
                    <a:pt x="1581912" y="54864"/>
                  </a:lnTo>
                  <a:lnTo>
                    <a:pt x="1594104" y="57912"/>
                  </a:lnTo>
                  <a:lnTo>
                    <a:pt x="1591056" y="56387"/>
                  </a:lnTo>
                  <a:lnTo>
                    <a:pt x="1629863" y="56387"/>
                  </a:lnTo>
                  <a:lnTo>
                    <a:pt x="1647444" y="27431"/>
                  </a:lnTo>
                  <a:lnTo>
                    <a:pt x="1641348" y="22860"/>
                  </a:lnTo>
                  <a:lnTo>
                    <a:pt x="1624584" y="15240"/>
                  </a:lnTo>
                  <a:lnTo>
                    <a:pt x="1606296" y="9143"/>
                  </a:lnTo>
                  <a:lnTo>
                    <a:pt x="1594104" y="6096"/>
                  </a:lnTo>
                  <a:close/>
                </a:path>
                <a:path w="1739264" h="1026159">
                  <a:moveTo>
                    <a:pt x="1671828" y="121919"/>
                  </a:moveTo>
                  <a:lnTo>
                    <a:pt x="1677924" y="132587"/>
                  </a:lnTo>
                  <a:lnTo>
                    <a:pt x="1696865" y="123443"/>
                  </a:lnTo>
                  <a:lnTo>
                    <a:pt x="1673352" y="123443"/>
                  </a:lnTo>
                  <a:lnTo>
                    <a:pt x="1671828" y="121919"/>
                  </a:lnTo>
                  <a:close/>
                </a:path>
                <a:path w="1739264" h="1026159">
                  <a:moveTo>
                    <a:pt x="1721358" y="109728"/>
                  </a:moveTo>
                  <a:lnTo>
                    <a:pt x="1664208" y="109728"/>
                  </a:lnTo>
                  <a:lnTo>
                    <a:pt x="1673352" y="123443"/>
                  </a:lnTo>
                  <a:lnTo>
                    <a:pt x="1696865" y="123443"/>
                  </a:lnTo>
                  <a:lnTo>
                    <a:pt x="1722120" y="111252"/>
                  </a:lnTo>
                  <a:lnTo>
                    <a:pt x="1721358" y="109728"/>
                  </a:lnTo>
                  <a:close/>
                </a:path>
                <a:path w="1739264" h="1026159">
                  <a:moveTo>
                    <a:pt x="1656588" y="100584"/>
                  </a:moveTo>
                  <a:lnTo>
                    <a:pt x="1665732" y="112775"/>
                  </a:lnTo>
                  <a:lnTo>
                    <a:pt x="1664208" y="109728"/>
                  </a:lnTo>
                  <a:lnTo>
                    <a:pt x="1721358" y="109728"/>
                  </a:lnTo>
                  <a:lnTo>
                    <a:pt x="1717548" y="102108"/>
                  </a:lnTo>
                  <a:lnTo>
                    <a:pt x="1658112" y="102108"/>
                  </a:lnTo>
                  <a:lnTo>
                    <a:pt x="1656588" y="100584"/>
                  </a:lnTo>
                  <a:close/>
                </a:path>
                <a:path w="1739264" h="1026159">
                  <a:moveTo>
                    <a:pt x="1691639" y="64008"/>
                  </a:moveTo>
                  <a:lnTo>
                    <a:pt x="1653539" y="97536"/>
                  </a:lnTo>
                  <a:lnTo>
                    <a:pt x="1658112" y="102108"/>
                  </a:lnTo>
                  <a:lnTo>
                    <a:pt x="1717548" y="102108"/>
                  </a:lnTo>
                  <a:lnTo>
                    <a:pt x="1716024" y="99060"/>
                  </a:lnTo>
                  <a:lnTo>
                    <a:pt x="1706880" y="83819"/>
                  </a:lnTo>
                  <a:lnTo>
                    <a:pt x="1696212" y="68580"/>
                  </a:lnTo>
                  <a:lnTo>
                    <a:pt x="1691639" y="64008"/>
                  </a:lnTo>
                  <a:close/>
                </a:path>
                <a:path w="1739264" h="1026159">
                  <a:moveTo>
                    <a:pt x="1737360" y="166116"/>
                  </a:moveTo>
                  <a:lnTo>
                    <a:pt x="1688592" y="173736"/>
                  </a:lnTo>
                  <a:lnTo>
                    <a:pt x="1688592" y="220980"/>
                  </a:lnTo>
                  <a:lnTo>
                    <a:pt x="1738884" y="220980"/>
                  </a:lnTo>
                  <a:lnTo>
                    <a:pt x="1738884" y="187452"/>
                  </a:lnTo>
                  <a:lnTo>
                    <a:pt x="1737360" y="169164"/>
                  </a:lnTo>
                  <a:lnTo>
                    <a:pt x="1737360" y="166116"/>
                  </a:lnTo>
                  <a:close/>
                </a:path>
                <a:path w="1739264" h="1026159">
                  <a:moveTo>
                    <a:pt x="1738884" y="271272"/>
                  </a:moveTo>
                  <a:lnTo>
                    <a:pt x="1688592" y="271272"/>
                  </a:lnTo>
                  <a:lnTo>
                    <a:pt x="1688592" y="321564"/>
                  </a:lnTo>
                  <a:lnTo>
                    <a:pt x="1738884" y="321564"/>
                  </a:lnTo>
                  <a:lnTo>
                    <a:pt x="1738884" y="271272"/>
                  </a:lnTo>
                  <a:close/>
                </a:path>
                <a:path w="1739264" h="1026159">
                  <a:moveTo>
                    <a:pt x="1738884" y="370331"/>
                  </a:moveTo>
                  <a:lnTo>
                    <a:pt x="1688592" y="370331"/>
                  </a:lnTo>
                  <a:lnTo>
                    <a:pt x="1688592" y="420624"/>
                  </a:lnTo>
                  <a:lnTo>
                    <a:pt x="1738884" y="420624"/>
                  </a:lnTo>
                  <a:lnTo>
                    <a:pt x="1738884" y="370331"/>
                  </a:lnTo>
                  <a:close/>
                </a:path>
                <a:path w="1739264" h="1026159">
                  <a:moveTo>
                    <a:pt x="1738884" y="470916"/>
                  </a:moveTo>
                  <a:lnTo>
                    <a:pt x="1688592" y="470916"/>
                  </a:lnTo>
                  <a:lnTo>
                    <a:pt x="1688592" y="521208"/>
                  </a:lnTo>
                  <a:lnTo>
                    <a:pt x="1738884" y="521208"/>
                  </a:lnTo>
                  <a:lnTo>
                    <a:pt x="1738884" y="470916"/>
                  </a:lnTo>
                  <a:close/>
                </a:path>
                <a:path w="1739264" h="1026159">
                  <a:moveTo>
                    <a:pt x="1738884" y="571500"/>
                  </a:moveTo>
                  <a:lnTo>
                    <a:pt x="1688592" y="571500"/>
                  </a:lnTo>
                  <a:lnTo>
                    <a:pt x="1688592" y="621792"/>
                  </a:lnTo>
                  <a:lnTo>
                    <a:pt x="1738884" y="621792"/>
                  </a:lnTo>
                  <a:lnTo>
                    <a:pt x="1738884" y="571500"/>
                  </a:lnTo>
                  <a:close/>
                </a:path>
                <a:path w="1739264" h="1026159">
                  <a:moveTo>
                    <a:pt x="1738884" y="672084"/>
                  </a:moveTo>
                  <a:lnTo>
                    <a:pt x="1688592" y="672084"/>
                  </a:lnTo>
                  <a:lnTo>
                    <a:pt x="1688592" y="722376"/>
                  </a:lnTo>
                  <a:lnTo>
                    <a:pt x="1738884" y="722376"/>
                  </a:lnTo>
                  <a:lnTo>
                    <a:pt x="1738884" y="672084"/>
                  </a:lnTo>
                  <a:close/>
                </a:path>
                <a:path w="1739264" h="1026159">
                  <a:moveTo>
                    <a:pt x="1738884" y="771144"/>
                  </a:moveTo>
                  <a:lnTo>
                    <a:pt x="1688592" y="771144"/>
                  </a:lnTo>
                  <a:lnTo>
                    <a:pt x="1688592" y="821436"/>
                  </a:lnTo>
                  <a:lnTo>
                    <a:pt x="1738884" y="821436"/>
                  </a:lnTo>
                  <a:lnTo>
                    <a:pt x="1738884" y="771144"/>
                  </a:lnTo>
                  <a:close/>
                </a:path>
                <a:path w="1739264" h="1026159">
                  <a:moveTo>
                    <a:pt x="1726414" y="902208"/>
                  </a:moveTo>
                  <a:lnTo>
                    <a:pt x="1673352" y="902208"/>
                  </a:lnTo>
                  <a:lnTo>
                    <a:pt x="1670304" y="905256"/>
                  </a:lnTo>
                  <a:lnTo>
                    <a:pt x="1712976" y="931164"/>
                  </a:lnTo>
                  <a:lnTo>
                    <a:pt x="1716024" y="926592"/>
                  </a:lnTo>
                  <a:lnTo>
                    <a:pt x="1723644" y="909828"/>
                  </a:lnTo>
                  <a:lnTo>
                    <a:pt x="1726414" y="902208"/>
                  </a:lnTo>
                  <a:close/>
                </a:path>
                <a:path w="1739264" h="1026159">
                  <a:moveTo>
                    <a:pt x="1677924" y="890016"/>
                  </a:moveTo>
                  <a:lnTo>
                    <a:pt x="1671828" y="903732"/>
                  </a:lnTo>
                  <a:lnTo>
                    <a:pt x="1673352" y="902208"/>
                  </a:lnTo>
                  <a:lnTo>
                    <a:pt x="1726414" y="902208"/>
                  </a:lnTo>
                  <a:lnTo>
                    <a:pt x="1729739" y="893064"/>
                  </a:lnTo>
                  <a:lnTo>
                    <a:pt x="1730197" y="891540"/>
                  </a:lnTo>
                  <a:lnTo>
                    <a:pt x="1677924" y="891540"/>
                  </a:lnTo>
                  <a:lnTo>
                    <a:pt x="1677924" y="890016"/>
                  </a:lnTo>
                  <a:close/>
                </a:path>
                <a:path w="1739264" h="1026159">
                  <a:moveTo>
                    <a:pt x="1682496" y="877824"/>
                  </a:moveTo>
                  <a:lnTo>
                    <a:pt x="1677924" y="891540"/>
                  </a:lnTo>
                  <a:lnTo>
                    <a:pt x="1730197" y="891540"/>
                  </a:lnTo>
                  <a:lnTo>
                    <a:pt x="1733854" y="879348"/>
                  </a:lnTo>
                  <a:lnTo>
                    <a:pt x="1682496" y="879348"/>
                  </a:lnTo>
                  <a:lnTo>
                    <a:pt x="1682496" y="877824"/>
                  </a:lnTo>
                  <a:close/>
                </a:path>
                <a:path w="1739264" h="1026159">
                  <a:moveTo>
                    <a:pt x="1685544" y="865632"/>
                  </a:moveTo>
                  <a:lnTo>
                    <a:pt x="1682496" y="879348"/>
                  </a:lnTo>
                  <a:lnTo>
                    <a:pt x="1733854" y="879348"/>
                  </a:lnTo>
                  <a:lnTo>
                    <a:pt x="1734312" y="877824"/>
                  </a:lnTo>
                  <a:lnTo>
                    <a:pt x="1685544" y="865632"/>
                  </a:lnTo>
                  <a:close/>
                </a:path>
                <a:path w="1739264" h="1026159">
                  <a:moveTo>
                    <a:pt x="1617154" y="957643"/>
                  </a:moveTo>
                  <a:lnTo>
                    <a:pt x="1607820" y="961644"/>
                  </a:lnTo>
                  <a:lnTo>
                    <a:pt x="1630680" y="1007364"/>
                  </a:lnTo>
                  <a:lnTo>
                    <a:pt x="1641348" y="1002792"/>
                  </a:lnTo>
                  <a:lnTo>
                    <a:pt x="1656588" y="993648"/>
                  </a:lnTo>
                  <a:lnTo>
                    <a:pt x="1670304" y="981456"/>
                  </a:lnTo>
                  <a:lnTo>
                    <a:pt x="1677924" y="975360"/>
                  </a:lnTo>
                  <a:lnTo>
                    <a:pt x="1662557" y="958596"/>
                  </a:lnTo>
                  <a:lnTo>
                    <a:pt x="1615439" y="958596"/>
                  </a:lnTo>
                  <a:lnTo>
                    <a:pt x="1617154" y="957643"/>
                  </a:lnTo>
                  <a:close/>
                </a:path>
                <a:path w="1739264" h="1026159">
                  <a:moveTo>
                    <a:pt x="1618488" y="957072"/>
                  </a:moveTo>
                  <a:lnTo>
                    <a:pt x="1617154" y="957643"/>
                  </a:lnTo>
                  <a:lnTo>
                    <a:pt x="1615439" y="958596"/>
                  </a:lnTo>
                  <a:lnTo>
                    <a:pt x="1618488" y="957072"/>
                  </a:lnTo>
                  <a:close/>
                </a:path>
                <a:path w="1739264" h="1026159">
                  <a:moveTo>
                    <a:pt x="1661160" y="957072"/>
                  </a:moveTo>
                  <a:lnTo>
                    <a:pt x="1618488" y="957072"/>
                  </a:lnTo>
                  <a:lnTo>
                    <a:pt x="1615439" y="958596"/>
                  </a:lnTo>
                  <a:lnTo>
                    <a:pt x="1662557" y="958596"/>
                  </a:lnTo>
                  <a:lnTo>
                    <a:pt x="1661160" y="957072"/>
                  </a:lnTo>
                  <a:close/>
                </a:path>
                <a:path w="1739264" h="1026159">
                  <a:moveTo>
                    <a:pt x="1629156" y="950976"/>
                  </a:moveTo>
                  <a:lnTo>
                    <a:pt x="1617154" y="957643"/>
                  </a:lnTo>
                  <a:lnTo>
                    <a:pt x="1618488" y="957072"/>
                  </a:lnTo>
                  <a:lnTo>
                    <a:pt x="1661160" y="957072"/>
                  </a:lnTo>
                  <a:lnTo>
                    <a:pt x="1656969" y="952500"/>
                  </a:lnTo>
                  <a:lnTo>
                    <a:pt x="1627632" y="952500"/>
                  </a:lnTo>
                  <a:lnTo>
                    <a:pt x="1629156" y="950976"/>
                  </a:lnTo>
                  <a:close/>
                </a:path>
                <a:path w="1739264" h="1026159">
                  <a:moveTo>
                    <a:pt x="1639824" y="943355"/>
                  </a:moveTo>
                  <a:lnTo>
                    <a:pt x="1627632" y="952500"/>
                  </a:lnTo>
                  <a:lnTo>
                    <a:pt x="1656969" y="952500"/>
                  </a:lnTo>
                  <a:lnTo>
                    <a:pt x="1649984" y="944880"/>
                  </a:lnTo>
                  <a:lnTo>
                    <a:pt x="1638300" y="944880"/>
                  </a:lnTo>
                  <a:lnTo>
                    <a:pt x="1639824" y="943355"/>
                  </a:lnTo>
                  <a:close/>
                </a:path>
                <a:path w="1739264" h="1026159">
                  <a:moveTo>
                    <a:pt x="1644396" y="938784"/>
                  </a:moveTo>
                  <a:lnTo>
                    <a:pt x="1638300" y="944880"/>
                  </a:lnTo>
                  <a:lnTo>
                    <a:pt x="1649984" y="944880"/>
                  </a:lnTo>
                  <a:lnTo>
                    <a:pt x="1644396" y="938784"/>
                  </a:lnTo>
                  <a:close/>
                </a:path>
                <a:path w="1739264" h="1026159">
                  <a:moveTo>
                    <a:pt x="1566672" y="973836"/>
                  </a:moveTo>
                  <a:lnTo>
                    <a:pt x="1549908" y="975360"/>
                  </a:lnTo>
                  <a:lnTo>
                    <a:pt x="1520952" y="975360"/>
                  </a:lnTo>
                  <a:lnTo>
                    <a:pt x="1520952" y="1025652"/>
                  </a:lnTo>
                  <a:lnTo>
                    <a:pt x="1551432" y="1025652"/>
                  </a:lnTo>
                  <a:lnTo>
                    <a:pt x="1569720" y="1024128"/>
                  </a:lnTo>
                  <a:lnTo>
                    <a:pt x="1574292" y="1022604"/>
                  </a:lnTo>
                  <a:lnTo>
                    <a:pt x="1566672" y="973836"/>
                  </a:lnTo>
                  <a:close/>
                </a:path>
                <a:path w="1739264" h="1026159">
                  <a:moveTo>
                    <a:pt x="1470660" y="975360"/>
                  </a:moveTo>
                  <a:lnTo>
                    <a:pt x="1420368" y="975360"/>
                  </a:lnTo>
                  <a:lnTo>
                    <a:pt x="1420368" y="1025652"/>
                  </a:lnTo>
                  <a:lnTo>
                    <a:pt x="1470660" y="1025652"/>
                  </a:lnTo>
                  <a:lnTo>
                    <a:pt x="1470660" y="975360"/>
                  </a:lnTo>
                  <a:close/>
                </a:path>
                <a:path w="1739264" h="1026159">
                  <a:moveTo>
                    <a:pt x="1370076" y="975360"/>
                  </a:moveTo>
                  <a:lnTo>
                    <a:pt x="1321308" y="975360"/>
                  </a:lnTo>
                  <a:lnTo>
                    <a:pt x="1321308" y="1025652"/>
                  </a:lnTo>
                  <a:lnTo>
                    <a:pt x="1370076" y="1025652"/>
                  </a:lnTo>
                  <a:lnTo>
                    <a:pt x="1370076" y="975360"/>
                  </a:lnTo>
                  <a:close/>
                </a:path>
                <a:path w="1739264" h="1026159">
                  <a:moveTo>
                    <a:pt x="1271016" y="975360"/>
                  </a:moveTo>
                  <a:lnTo>
                    <a:pt x="1220724" y="975360"/>
                  </a:lnTo>
                  <a:lnTo>
                    <a:pt x="1220724" y="1025652"/>
                  </a:lnTo>
                  <a:lnTo>
                    <a:pt x="1271016" y="1025652"/>
                  </a:lnTo>
                  <a:lnTo>
                    <a:pt x="1271016" y="975360"/>
                  </a:lnTo>
                  <a:close/>
                </a:path>
                <a:path w="1739264" h="1026159">
                  <a:moveTo>
                    <a:pt x="1170432" y="975360"/>
                  </a:moveTo>
                  <a:lnTo>
                    <a:pt x="1120139" y="975360"/>
                  </a:lnTo>
                  <a:lnTo>
                    <a:pt x="1120139" y="1025652"/>
                  </a:lnTo>
                  <a:lnTo>
                    <a:pt x="1170432" y="1025652"/>
                  </a:lnTo>
                  <a:lnTo>
                    <a:pt x="1170432" y="975360"/>
                  </a:lnTo>
                  <a:close/>
                </a:path>
                <a:path w="1739264" h="1026159">
                  <a:moveTo>
                    <a:pt x="1069848" y="975360"/>
                  </a:moveTo>
                  <a:lnTo>
                    <a:pt x="1019556" y="975360"/>
                  </a:lnTo>
                  <a:lnTo>
                    <a:pt x="1019556" y="1025652"/>
                  </a:lnTo>
                  <a:lnTo>
                    <a:pt x="1069848" y="1025652"/>
                  </a:lnTo>
                  <a:lnTo>
                    <a:pt x="1069848" y="975360"/>
                  </a:lnTo>
                  <a:close/>
                </a:path>
                <a:path w="1739264" h="1026159">
                  <a:moveTo>
                    <a:pt x="969263" y="975360"/>
                  </a:moveTo>
                  <a:lnTo>
                    <a:pt x="920496" y="975360"/>
                  </a:lnTo>
                  <a:lnTo>
                    <a:pt x="920496" y="1025652"/>
                  </a:lnTo>
                  <a:lnTo>
                    <a:pt x="969263" y="1025652"/>
                  </a:lnTo>
                  <a:lnTo>
                    <a:pt x="969263" y="975360"/>
                  </a:lnTo>
                  <a:close/>
                </a:path>
                <a:path w="1739264" h="1026159">
                  <a:moveTo>
                    <a:pt x="870204" y="975360"/>
                  </a:moveTo>
                  <a:lnTo>
                    <a:pt x="819912" y="975360"/>
                  </a:lnTo>
                  <a:lnTo>
                    <a:pt x="819912" y="1025652"/>
                  </a:lnTo>
                  <a:lnTo>
                    <a:pt x="870204" y="1025652"/>
                  </a:lnTo>
                  <a:lnTo>
                    <a:pt x="870204" y="975360"/>
                  </a:lnTo>
                  <a:close/>
                </a:path>
                <a:path w="1739264" h="1026159">
                  <a:moveTo>
                    <a:pt x="769620" y="975360"/>
                  </a:moveTo>
                  <a:lnTo>
                    <a:pt x="719328" y="975360"/>
                  </a:lnTo>
                  <a:lnTo>
                    <a:pt x="719328" y="1025652"/>
                  </a:lnTo>
                  <a:lnTo>
                    <a:pt x="769620" y="1025652"/>
                  </a:lnTo>
                  <a:lnTo>
                    <a:pt x="769620" y="975360"/>
                  </a:lnTo>
                  <a:close/>
                </a:path>
                <a:path w="1739264" h="1026159">
                  <a:moveTo>
                    <a:pt x="669036" y="975360"/>
                  </a:moveTo>
                  <a:lnTo>
                    <a:pt x="618744" y="975360"/>
                  </a:lnTo>
                  <a:lnTo>
                    <a:pt x="618744" y="1025652"/>
                  </a:lnTo>
                  <a:lnTo>
                    <a:pt x="669036" y="1025652"/>
                  </a:lnTo>
                  <a:lnTo>
                    <a:pt x="669036" y="975360"/>
                  </a:lnTo>
                  <a:close/>
                </a:path>
                <a:path w="1739264" h="1026159">
                  <a:moveTo>
                    <a:pt x="568451" y="975360"/>
                  </a:moveTo>
                  <a:lnTo>
                    <a:pt x="519684" y="975360"/>
                  </a:lnTo>
                  <a:lnTo>
                    <a:pt x="519684" y="1025652"/>
                  </a:lnTo>
                  <a:lnTo>
                    <a:pt x="568451" y="1025652"/>
                  </a:lnTo>
                  <a:lnTo>
                    <a:pt x="568451" y="975360"/>
                  </a:lnTo>
                  <a:close/>
                </a:path>
                <a:path w="1739264" h="1026159">
                  <a:moveTo>
                    <a:pt x="469392" y="975360"/>
                  </a:moveTo>
                  <a:lnTo>
                    <a:pt x="419100" y="975360"/>
                  </a:lnTo>
                  <a:lnTo>
                    <a:pt x="419100" y="1025652"/>
                  </a:lnTo>
                  <a:lnTo>
                    <a:pt x="469392" y="1025652"/>
                  </a:lnTo>
                  <a:lnTo>
                    <a:pt x="469392" y="975360"/>
                  </a:lnTo>
                  <a:close/>
                </a:path>
                <a:path w="1739264" h="1026159">
                  <a:moveTo>
                    <a:pt x="368808" y="975360"/>
                  </a:moveTo>
                  <a:lnTo>
                    <a:pt x="318516" y="975360"/>
                  </a:lnTo>
                  <a:lnTo>
                    <a:pt x="318516" y="1025652"/>
                  </a:lnTo>
                  <a:lnTo>
                    <a:pt x="368808" y="1025652"/>
                  </a:lnTo>
                  <a:lnTo>
                    <a:pt x="368808" y="975360"/>
                  </a:lnTo>
                  <a:close/>
                </a:path>
                <a:path w="1739264" h="1026159">
                  <a:moveTo>
                    <a:pt x="268224" y="975360"/>
                  </a:moveTo>
                  <a:lnTo>
                    <a:pt x="217932" y="975360"/>
                  </a:lnTo>
                  <a:lnTo>
                    <a:pt x="217932" y="1025652"/>
                  </a:lnTo>
                  <a:lnTo>
                    <a:pt x="268224" y="1025652"/>
                  </a:lnTo>
                  <a:lnTo>
                    <a:pt x="268224" y="975360"/>
                  </a:lnTo>
                  <a:close/>
                </a:path>
                <a:path w="1739264" h="1026159">
                  <a:moveTo>
                    <a:pt x="131063" y="963168"/>
                  </a:moveTo>
                  <a:lnTo>
                    <a:pt x="109728" y="1007364"/>
                  </a:lnTo>
                  <a:lnTo>
                    <a:pt x="114300" y="1010412"/>
                  </a:lnTo>
                  <a:lnTo>
                    <a:pt x="132587" y="1016508"/>
                  </a:lnTo>
                  <a:lnTo>
                    <a:pt x="150875" y="1021080"/>
                  </a:lnTo>
                  <a:lnTo>
                    <a:pt x="164592" y="1022604"/>
                  </a:lnTo>
                  <a:lnTo>
                    <a:pt x="172212" y="973836"/>
                  </a:lnTo>
                  <a:lnTo>
                    <a:pt x="158496" y="972312"/>
                  </a:lnTo>
                  <a:lnTo>
                    <a:pt x="161544" y="972312"/>
                  </a:lnTo>
                  <a:lnTo>
                    <a:pt x="151384" y="969264"/>
                  </a:lnTo>
                  <a:lnTo>
                    <a:pt x="147828" y="969264"/>
                  </a:lnTo>
                  <a:lnTo>
                    <a:pt x="136398" y="964692"/>
                  </a:lnTo>
                  <a:lnTo>
                    <a:pt x="135636" y="964692"/>
                  </a:lnTo>
                  <a:lnTo>
                    <a:pt x="131063" y="963168"/>
                  </a:lnTo>
                  <a:close/>
                </a:path>
                <a:path w="1739264" h="1026159">
                  <a:moveTo>
                    <a:pt x="146304" y="967740"/>
                  </a:moveTo>
                  <a:lnTo>
                    <a:pt x="147828" y="969264"/>
                  </a:lnTo>
                  <a:lnTo>
                    <a:pt x="151384" y="969264"/>
                  </a:lnTo>
                  <a:lnTo>
                    <a:pt x="146304" y="967740"/>
                  </a:lnTo>
                  <a:close/>
                </a:path>
                <a:path w="1739264" h="1026159">
                  <a:moveTo>
                    <a:pt x="132587" y="963168"/>
                  </a:moveTo>
                  <a:lnTo>
                    <a:pt x="135636" y="964692"/>
                  </a:lnTo>
                  <a:lnTo>
                    <a:pt x="136398" y="964692"/>
                  </a:lnTo>
                  <a:lnTo>
                    <a:pt x="132587" y="963168"/>
                  </a:lnTo>
                  <a:close/>
                </a:path>
                <a:path w="1739264" h="1026159">
                  <a:moveTo>
                    <a:pt x="68580" y="905256"/>
                  </a:moveTo>
                  <a:lnTo>
                    <a:pt x="25908" y="931164"/>
                  </a:lnTo>
                  <a:lnTo>
                    <a:pt x="32004" y="941832"/>
                  </a:lnTo>
                  <a:lnTo>
                    <a:pt x="42672" y="957072"/>
                  </a:lnTo>
                  <a:lnTo>
                    <a:pt x="54863" y="969264"/>
                  </a:lnTo>
                  <a:lnTo>
                    <a:pt x="62484" y="975360"/>
                  </a:lnTo>
                  <a:lnTo>
                    <a:pt x="96012" y="938784"/>
                  </a:lnTo>
                  <a:lnTo>
                    <a:pt x="91948" y="935736"/>
                  </a:lnTo>
                  <a:lnTo>
                    <a:pt x="91439" y="935736"/>
                  </a:lnTo>
                  <a:lnTo>
                    <a:pt x="89916" y="934212"/>
                  </a:lnTo>
                  <a:lnTo>
                    <a:pt x="90106" y="934212"/>
                  </a:lnTo>
                  <a:lnTo>
                    <a:pt x="80772" y="923544"/>
                  </a:lnTo>
                  <a:lnTo>
                    <a:pt x="81153" y="923544"/>
                  </a:lnTo>
                  <a:lnTo>
                    <a:pt x="75437" y="915924"/>
                  </a:lnTo>
                  <a:lnTo>
                    <a:pt x="74675" y="915924"/>
                  </a:lnTo>
                  <a:lnTo>
                    <a:pt x="68580" y="905256"/>
                  </a:lnTo>
                  <a:close/>
                </a:path>
                <a:path w="1739264" h="1026159">
                  <a:moveTo>
                    <a:pt x="89916" y="934212"/>
                  </a:moveTo>
                  <a:lnTo>
                    <a:pt x="91439" y="935736"/>
                  </a:lnTo>
                  <a:lnTo>
                    <a:pt x="90470" y="934627"/>
                  </a:lnTo>
                  <a:lnTo>
                    <a:pt x="89916" y="934212"/>
                  </a:lnTo>
                  <a:close/>
                </a:path>
                <a:path w="1739264" h="1026159">
                  <a:moveTo>
                    <a:pt x="90470" y="934627"/>
                  </a:moveTo>
                  <a:lnTo>
                    <a:pt x="91439" y="935736"/>
                  </a:lnTo>
                  <a:lnTo>
                    <a:pt x="91948" y="935736"/>
                  </a:lnTo>
                  <a:lnTo>
                    <a:pt x="90470" y="934627"/>
                  </a:lnTo>
                  <a:close/>
                </a:path>
                <a:path w="1739264" h="1026159">
                  <a:moveTo>
                    <a:pt x="90106" y="934212"/>
                  </a:moveTo>
                  <a:lnTo>
                    <a:pt x="89916" y="934212"/>
                  </a:lnTo>
                  <a:lnTo>
                    <a:pt x="90470" y="934627"/>
                  </a:lnTo>
                  <a:lnTo>
                    <a:pt x="90106" y="934212"/>
                  </a:lnTo>
                  <a:close/>
                </a:path>
                <a:path w="1739264" h="1026159">
                  <a:moveTo>
                    <a:pt x="81153" y="923544"/>
                  </a:moveTo>
                  <a:lnTo>
                    <a:pt x="80772" y="923544"/>
                  </a:lnTo>
                  <a:lnTo>
                    <a:pt x="82296" y="925068"/>
                  </a:lnTo>
                  <a:lnTo>
                    <a:pt x="81153" y="923544"/>
                  </a:lnTo>
                  <a:close/>
                </a:path>
                <a:path w="1739264" h="1026159">
                  <a:moveTo>
                    <a:pt x="73151" y="912876"/>
                  </a:moveTo>
                  <a:lnTo>
                    <a:pt x="74675" y="915924"/>
                  </a:lnTo>
                  <a:lnTo>
                    <a:pt x="75437" y="915924"/>
                  </a:lnTo>
                  <a:lnTo>
                    <a:pt x="73151" y="912876"/>
                  </a:lnTo>
                  <a:close/>
                </a:path>
              </a:pathLst>
            </a:custGeom>
            <a:solidFill>
              <a:srgbClr val="C00000"/>
            </a:solidFill>
          </p:spPr>
          <p:txBody>
            <a:bodyPr wrap="square" lIns="0" tIns="0" rIns="0" bIns="0" rtlCol="0"/>
            <a:lstStyle/>
            <a:p>
              <a:endParaRPr/>
            </a:p>
          </p:txBody>
        </p:sp>
        <p:sp>
          <p:nvSpPr>
            <p:cNvPr id="22" name="TextBox 21">
              <a:extLst>
                <a:ext uri="{FF2B5EF4-FFF2-40B4-BE49-F238E27FC236}">
                  <a16:creationId xmlns:a16="http://schemas.microsoft.com/office/drawing/2014/main" id="{E61EAFD1-3697-43B5-AB66-7ED6B9FC5416}"/>
                </a:ext>
              </a:extLst>
            </p:cNvPr>
            <p:cNvSpPr txBox="1"/>
            <p:nvPr/>
          </p:nvSpPr>
          <p:spPr>
            <a:xfrm>
              <a:off x="4409737" y="6335319"/>
              <a:ext cx="2008094" cy="369332"/>
            </a:xfrm>
            <a:prstGeom prst="rect">
              <a:avLst/>
            </a:prstGeom>
            <a:noFill/>
            <a:ln>
              <a:noFill/>
            </a:ln>
          </p:spPr>
          <p:txBody>
            <a:bodyPr wrap="square" rtlCol="0">
              <a:spAutoFit/>
            </a:bodyPr>
            <a:lstStyle/>
            <a:p>
              <a:r>
                <a:rPr lang="en-US" dirty="0">
                  <a:solidFill>
                    <a:srgbClr val="C00000"/>
                  </a:solidFill>
                  <a:latin typeface="Arial Black" panose="020B0A04020102020204" pitchFamily="34" charset="0"/>
                </a:rPr>
                <a:t>Main Memory</a:t>
              </a:r>
            </a:p>
          </p:txBody>
        </p:sp>
      </p:grpSp>
      <p:sp>
        <p:nvSpPr>
          <p:cNvPr id="24" name="Rectangle 23">
            <a:extLst>
              <a:ext uri="{FF2B5EF4-FFF2-40B4-BE49-F238E27FC236}">
                <a16:creationId xmlns:a16="http://schemas.microsoft.com/office/drawing/2014/main" id="{5BBF704F-90E3-4D15-AA8E-1F85762248BE}"/>
              </a:ext>
            </a:extLst>
          </p:cNvPr>
          <p:cNvSpPr/>
          <p:nvPr/>
        </p:nvSpPr>
        <p:spPr>
          <a:xfrm>
            <a:off x="7647984" y="243541"/>
            <a:ext cx="3592106" cy="170419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Typical components:</a:t>
            </a:r>
          </a:p>
          <a:p>
            <a:pPr marL="342900" indent="-342900">
              <a:buAutoNum type="arabicPeriod"/>
            </a:pPr>
            <a:r>
              <a:rPr lang="en-US" dirty="0">
                <a:solidFill>
                  <a:schemeClr val="tx1"/>
                </a:solidFill>
                <a:latin typeface="Arial" panose="020B0604020202020204" pitchFamily="34" charset="0"/>
                <a:cs typeface="Arial" panose="020B0604020202020204" pitchFamily="34" charset="0"/>
              </a:rPr>
              <a:t>Processor(s)</a:t>
            </a:r>
          </a:p>
          <a:p>
            <a:pPr marL="342900" indent="-342900">
              <a:buAutoNum type="arabicPeriod"/>
            </a:pPr>
            <a:r>
              <a:rPr lang="en-US" dirty="0">
                <a:solidFill>
                  <a:schemeClr val="tx1"/>
                </a:solidFill>
                <a:latin typeface="Arial" panose="020B0604020202020204" pitchFamily="34" charset="0"/>
                <a:cs typeface="Arial" panose="020B0604020202020204" pitchFamily="34" charset="0"/>
              </a:rPr>
              <a:t>Main Memory</a:t>
            </a:r>
          </a:p>
          <a:p>
            <a:pPr marL="342900" indent="-342900">
              <a:buAutoNum type="arabicPeriod"/>
            </a:pPr>
            <a:r>
              <a:rPr lang="en-US" dirty="0">
                <a:solidFill>
                  <a:schemeClr val="tx1"/>
                </a:solidFill>
                <a:latin typeface="Arial" panose="020B0604020202020204" pitchFamily="34" charset="0"/>
                <a:cs typeface="Arial" panose="020B0604020202020204" pitchFamily="34" charset="0"/>
              </a:rPr>
              <a:t>I/O Modules</a:t>
            </a:r>
          </a:p>
          <a:p>
            <a:pPr marL="342900" indent="-342900">
              <a:buAutoNum type="arabicPeriod"/>
            </a:pPr>
            <a:r>
              <a:rPr lang="en-US" dirty="0">
                <a:solidFill>
                  <a:schemeClr val="tx1"/>
                </a:solidFill>
                <a:latin typeface="Arial" panose="020B0604020202020204" pitchFamily="34" charset="0"/>
                <a:cs typeface="Arial" panose="020B0604020202020204" pitchFamily="34" charset="0"/>
              </a:rPr>
              <a:t>System Interconnection (bus)</a:t>
            </a:r>
          </a:p>
        </p:txBody>
      </p:sp>
    </p:spTree>
    <p:extLst>
      <p:ext uri="{BB962C8B-B14F-4D97-AF65-F5344CB8AC3E}">
        <p14:creationId xmlns:p14="http://schemas.microsoft.com/office/powerpoint/2010/main" val="410627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F3496A-B2C4-4442-8CBD-3EBF1EC01870}"/>
              </a:ext>
            </a:extLst>
          </p:cNvPr>
          <p:cNvSpPr>
            <a:spLocks noGrp="1"/>
          </p:cNvSpPr>
          <p:nvPr>
            <p:ph idx="1"/>
          </p:nvPr>
        </p:nvSpPr>
        <p:spPr>
          <a:xfrm>
            <a:off x="345871" y="1089375"/>
            <a:ext cx="11500258" cy="1457882"/>
          </a:xfrm>
        </p:spPr>
        <p:txBody>
          <a:bodyPr/>
          <a:lstStyle/>
          <a:p>
            <a:r>
              <a:rPr lang="en-US" altLang="zh-MO" dirty="0"/>
              <a:t>No busy waiting. </a:t>
            </a:r>
          </a:p>
          <a:p>
            <a:r>
              <a:rPr lang="en-US" altLang="zh-MO" dirty="0"/>
              <a:t>Processor can proceed to do other things when I/O is in progress</a:t>
            </a:r>
          </a:p>
          <a:p>
            <a:r>
              <a:rPr lang="en-US" altLang="zh-MO" dirty="0"/>
              <a:t>When I/O is done, the CPU is interrupted</a:t>
            </a:r>
          </a:p>
          <a:p>
            <a:endParaRPr lang="zh-MO" altLang="en-US" dirty="0"/>
          </a:p>
        </p:txBody>
      </p:sp>
      <p:sp>
        <p:nvSpPr>
          <p:cNvPr id="3" name="Title 2">
            <a:extLst>
              <a:ext uri="{FF2B5EF4-FFF2-40B4-BE49-F238E27FC236}">
                <a16:creationId xmlns:a16="http://schemas.microsoft.com/office/drawing/2014/main" id="{B0E5B85A-712F-469F-8B21-B72CA6888FEF}"/>
              </a:ext>
            </a:extLst>
          </p:cNvPr>
          <p:cNvSpPr>
            <a:spLocks noGrp="1"/>
          </p:cNvSpPr>
          <p:nvPr>
            <p:ph type="title"/>
          </p:nvPr>
        </p:nvSpPr>
        <p:spPr/>
        <p:txBody>
          <a:bodyPr/>
          <a:lstStyle/>
          <a:p>
            <a:r>
              <a:rPr lang="en-US" altLang="zh-TW" dirty="0">
                <a:ea typeface="新細明體" pitchFamily="18" charset="-120"/>
              </a:rPr>
              <a:t>Interrupt-Driven I/O</a:t>
            </a:r>
            <a:endParaRPr lang="zh-MO" altLang="en-US" dirty="0"/>
          </a:p>
        </p:txBody>
      </p:sp>
      <p:sp>
        <p:nvSpPr>
          <p:cNvPr id="4" name="Slide Number Placeholder 3">
            <a:extLst>
              <a:ext uri="{FF2B5EF4-FFF2-40B4-BE49-F238E27FC236}">
                <a16:creationId xmlns:a16="http://schemas.microsoft.com/office/drawing/2014/main" id="{076D3D76-1191-437A-B2BA-207AA194BDA5}"/>
              </a:ext>
            </a:extLst>
          </p:cNvPr>
          <p:cNvSpPr>
            <a:spLocks noGrp="1"/>
          </p:cNvSpPr>
          <p:nvPr>
            <p:ph type="sldNum" sz="quarter" idx="15"/>
          </p:nvPr>
        </p:nvSpPr>
        <p:spPr/>
        <p:txBody>
          <a:bodyPr/>
          <a:lstStyle/>
          <a:p>
            <a:fld id="{19B51A1E-902D-48AF-9020-955120F399B6}" type="slidenum">
              <a:rPr lang="en-US" smtClean="0"/>
              <a:pPr/>
              <a:t>40</a:t>
            </a:fld>
            <a:endParaRPr lang="en-US" dirty="0"/>
          </a:p>
        </p:txBody>
      </p:sp>
      <p:sp>
        <p:nvSpPr>
          <p:cNvPr id="5" name="Rectangle 4">
            <a:extLst>
              <a:ext uri="{FF2B5EF4-FFF2-40B4-BE49-F238E27FC236}">
                <a16:creationId xmlns:a16="http://schemas.microsoft.com/office/drawing/2014/main" id="{7DA2DF2B-C170-489C-BC5E-3894267D02E7}"/>
              </a:ext>
            </a:extLst>
          </p:cNvPr>
          <p:cNvSpPr>
            <a:spLocks noChangeArrowheads="1"/>
          </p:cNvSpPr>
          <p:nvPr/>
        </p:nvSpPr>
        <p:spPr bwMode="auto">
          <a:xfrm>
            <a:off x="444590" y="2898382"/>
            <a:ext cx="4545648" cy="3172505"/>
          </a:xfrm>
          <a:prstGeom prst="rect">
            <a:avLst/>
          </a:prstGeom>
          <a:solidFill>
            <a:schemeClr val="accent2">
              <a:lumMod val="20000"/>
              <a:lumOff val="80000"/>
            </a:schemeClr>
          </a:solidFill>
          <a:ln w="12700" cap="sq">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kumimoji="1" lang="en-US" altLang="zh-TW" sz="2000" dirty="0">
                <a:latin typeface="Arial" charset="0"/>
                <a:ea typeface="新細明體" pitchFamily="18" charset="-120"/>
              </a:rPr>
              <a:t>procedure </a:t>
            </a:r>
            <a:r>
              <a:rPr kumimoji="1" lang="en-US" altLang="zh-TW" sz="2000" dirty="0" err="1">
                <a:latin typeface="Arial" charset="0"/>
                <a:ea typeface="新細明體" pitchFamily="18" charset="-120"/>
              </a:rPr>
              <a:t>readString</a:t>
            </a:r>
            <a:r>
              <a:rPr kumimoji="1" lang="en-US" altLang="zh-TW" sz="2000" dirty="0">
                <a:latin typeface="Arial" charset="0"/>
                <a:ea typeface="新細明體" pitchFamily="18" charset="-120"/>
              </a:rPr>
              <a:t> (</a:t>
            </a:r>
            <a:r>
              <a:rPr kumimoji="1" lang="en-US" altLang="zh-TW" sz="2000" dirty="0" err="1">
                <a:latin typeface="Arial" charset="0"/>
                <a:ea typeface="新細明體" pitchFamily="18" charset="-120"/>
              </a:rPr>
              <a:t>var</a:t>
            </a:r>
            <a:r>
              <a:rPr kumimoji="1" lang="en-US" altLang="zh-TW" sz="2000" dirty="0">
                <a:latin typeface="Arial" charset="0"/>
                <a:ea typeface="新細明體" pitchFamily="18" charset="-120"/>
              </a:rPr>
              <a:t> s);</a:t>
            </a:r>
          </a:p>
          <a:p>
            <a:r>
              <a:rPr kumimoji="1" lang="en-US" altLang="zh-TW" sz="2000" dirty="0">
                <a:latin typeface="Arial" charset="0"/>
                <a:ea typeface="新細明體" pitchFamily="18" charset="-120"/>
              </a:rPr>
              <a:t>repeat</a:t>
            </a:r>
          </a:p>
          <a:p>
            <a:r>
              <a:rPr kumimoji="1" lang="en-US" altLang="zh-TW" sz="2000" dirty="0">
                <a:latin typeface="Arial" charset="0"/>
                <a:ea typeface="新細明體" pitchFamily="18" charset="-120"/>
              </a:rPr>
              <a:t>   Send I/O command “go read a word”</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   </a:t>
            </a:r>
            <a:r>
              <a:rPr kumimoji="1" lang="en-US" altLang="zh-TW" sz="2000" dirty="0">
                <a:solidFill>
                  <a:srgbClr val="FF0000"/>
                </a:solidFill>
                <a:latin typeface="Arial" charset="0"/>
                <a:ea typeface="新細明體" pitchFamily="18" charset="-120"/>
              </a:rPr>
              <a:t>now, the CPU will do </a:t>
            </a:r>
            <a:r>
              <a:rPr kumimoji="1" lang="en-US" altLang="zh-TW" sz="2000" i="1" dirty="0">
                <a:solidFill>
                  <a:srgbClr val="FF0000"/>
                </a:solidFill>
                <a:latin typeface="Arial" charset="0"/>
                <a:ea typeface="新細明體" pitchFamily="18" charset="-120"/>
              </a:rPr>
              <a:t>something else</a:t>
            </a:r>
          </a:p>
          <a:p>
            <a:r>
              <a:rPr kumimoji="1" lang="en-US" altLang="zh-TW" sz="2000" dirty="0">
                <a:solidFill>
                  <a:srgbClr val="FF0000"/>
                </a:solidFill>
                <a:latin typeface="Arial" charset="0"/>
                <a:ea typeface="新細明體" pitchFamily="18" charset="-120"/>
              </a:rPr>
              <a:t>   don’t bother checking I/O status</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until finished reading</a:t>
            </a:r>
          </a:p>
          <a:p>
            <a:r>
              <a:rPr kumimoji="1" lang="en-US" altLang="zh-TW" sz="2000" dirty="0">
                <a:latin typeface="Arial" charset="0"/>
                <a:ea typeface="新細明體" pitchFamily="18" charset="-120"/>
              </a:rPr>
              <a:t>……</a:t>
            </a:r>
          </a:p>
        </p:txBody>
      </p:sp>
      <p:sp>
        <p:nvSpPr>
          <p:cNvPr id="11" name="Comment 2">
            <a:extLst>
              <a:ext uri="{FF2B5EF4-FFF2-40B4-BE49-F238E27FC236}">
                <a16:creationId xmlns:a16="http://schemas.microsoft.com/office/drawing/2014/main" id="{72FB75A3-EC55-43B5-BC4A-B6580FA3A724}"/>
              </a:ext>
            </a:extLst>
          </p:cNvPr>
          <p:cNvSpPr>
            <a:spLocks noChangeArrowheads="1"/>
          </p:cNvSpPr>
          <p:nvPr/>
        </p:nvSpPr>
        <p:spPr bwMode="auto">
          <a:xfrm>
            <a:off x="5514125" y="3429000"/>
            <a:ext cx="4348331" cy="1763486"/>
          </a:xfrm>
          <a:prstGeom prst="rect">
            <a:avLst/>
          </a:prstGeom>
          <a:solidFill>
            <a:srgbClr val="FFFF00"/>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sz="2000" dirty="0">
                <a:solidFill>
                  <a:srgbClr val="000000"/>
                </a:solidFill>
                <a:latin typeface="Arial" charset="0"/>
                <a:ea typeface="新細明體" pitchFamily="18" charset="-120"/>
              </a:rPr>
              <a:t>Interrupt-driven I/O is still </a:t>
            </a:r>
            <a:r>
              <a:rPr kumimoji="1" lang="en-US" altLang="zh-TW" sz="2000" dirty="0">
                <a:solidFill>
                  <a:srgbClr val="FF0000"/>
                </a:solidFill>
                <a:latin typeface="Arial" charset="0"/>
                <a:ea typeface="新細明體" pitchFamily="18" charset="-120"/>
              </a:rPr>
              <a:t>inefficient </a:t>
            </a:r>
            <a:r>
              <a:rPr kumimoji="1" lang="en-US" altLang="zh-TW" sz="2000" dirty="0">
                <a:solidFill>
                  <a:srgbClr val="000000"/>
                </a:solidFill>
                <a:latin typeface="Arial" charset="0"/>
                <a:ea typeface="新細明體" pitchFamily="18" charset="-120"/>
              </a:rPr>
              <a:t>in data transfer of </a:t>
            </a:r>
            <a:r>
              <a:rPr kumimoji="1" lang="en-US" altLang="zh-TW" sz="2000" dirty="0">
                <a:solidFill>
                  <a:srgbClr val="0070C0"/>
                </a:solidFill>
                <a:latin typeface="Arial" charset="0"/>
                <a:ea typeface="新細明體" pitchFamily="18" charset="-120"/>
              </a:rPr>
              <a:t>large amount </a:t>
            </a:r>
            <a:r>
              <a:rPr kumimoji="1" lang="en-US" altLang="zh-TW" sz="2000" dirty="0">
                <a:solidFill>
                  <a:srgbClr val="000000"/>
                </a:solidFill>
                <a:latin typeface="Arial" charset="0"/>
                <a:ea typeface="新細明體" pitchFamily="18" charset="-120"/>
              </a:rPr>
              <a:t>because the CPU has to transfer the data </a:t>
            </a:r>
            <a:r>
              <a:rPr kumimoji="1" lang="en-US" altLang="zh-TW" sz="2000" dirty="0">
                <a:solidFill>
                  <a:srgbClr val="0070C0"/>
                </a:solidFill>
                <a:latin typeface="Arial" charset="0"/>
                <a:ea typeface="新細明體" pitchFamily="18" charset="-120"/>
              </a:rPr>
              <a:t>word by word </a:t>
            </a:r>
            <a:r>
              <a:rPr kumimoji="1" lang="en-US" altLang="zh-TW" sz="2000" dirty="0">
                <a:solidFill>
                  <a:srgbClr val="000000"/>
                </a:solidFill>
                <a:latin typeface="Arial" charset="0"/>
                <a:ea typeface="新細明體" pitchFamily="18" charset="-120"/>
              </a:rPr>
              <a:t>between I/O module and memory.</a:t>
            </a:r>
          </a:p>
        </p:txBody>
      </p:sp>
    </p:spTree>
    <p:extLst>
      <p:ext uri="{BB962C8B-B14F-4D97-AF65-F5344CB8AC3E}">
        <p14:creationId xmlns:p14="http://schemas.microsoft.com/office/powerpoint/2010/main" val="1169298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09D35A-AF90-4E88-B1FF-06AAB0E5DC76}"/>
              </a:ext>
            </a:extLst>
          </p:cNvPr>
          <p:cNvSpPr>
            <a:spLocks noGrp="1"/>
          </p:cNvSpPr>
          <p:nvPr>
            <p:ph idx="1"/>
          </p:nvPr>
        </p:nvSpPr>
        <p:spPr>
          <a:xfrm>
            <a:off x="370613" y="1274325"/>
            <a:ext cx="10422573" cy="3542604"/>
          </a:xfrm>
        </p:spPr>
        <p:txBody>
          <a:bodyPr/>
          <a:lstStyle/>
          <a:p>
            <a:r>
              <a:rPr lang="en-US" altLang="zh-TW" sz="2800" dirty="0">
                <a:solidFill>
                  <a:schemeClr val="tx1"/>
                </a:solidFill>
                <a:ea typeface="新細明體" pitchFamily="18" charset="-120"/>
              </a:rPr>
              <a:t>Processor </a:t>
            </a:r>
            <a:r>
              <a:rPr lang="en-US" altLang="zh-TW" sz="2800" dirty="0">
                <a:solidFill>
                  <a:srgbClr val="FF0000"/>
                </a:solidFill>
                <a:ea typeface="新細明體" pitchFamily="18" charset="-120"/>
              </a:rPr>
              <a:t>grants I/O module authority </a:t>
            </a:r>
            <a:r>
              <a:rPr lang="en-US" altLang="zh-TW" sz="2800" dirty="0">
                <a:solidFill>
                  <a:schemeClr val="tx1"/>
                </a:solidFill>
                <a:ea typeface="新細明體" pitchFamily="18" charset="-120"/>
              </a:rPr>
              <a:t>to read from or write to memory</a:t>
            </a:r>
          </a:p>
          <a:p>
            <a:r>
              <a:rPr lang="en-US" altLang="zh-TW" sz="2800" dirty="0">
                <a:ea typeface="新細明體" pitchFamily="18" charset="-120"/>
              </a:rPr>
              <a:t>DMA module </a:t>
            </a:r>
            <a:r>
              <a:rPr lang="en-US" altLang="zh-TW" sz="2800" dirty="0">
                <a:solidFill>
                  <a:srgbClr val="FF0000"/>
                </a:solidFill>
                <a:ea typeface="新細明體" pitchFamily="18" charset="-120"/>
              </a:rPr>
              <a:t>controls exchange </a:t>
            </a:r>
            <a:r>
              <a:rPr lang="en-US" altLang="zh-TW" sz="2800" dirty="0">
                <a:ea typeface="新細明體" pitchFamily="18" charset="-120"/>
              </a:rPr>
              <a:t>of data between main memory and the I/O device</a:t>
            </a:r>
          </a:p>
          <a:p>
            <a:r>
              <a:rPr lang="en-US" altLang="zh-TW" sz="2800" dirty="0">
                <a:ea typeface="新細明體" pitchFamily="18" charset="-120"/>
              </a:rPr>
              <a:t>Processor interrupted </a:t>
            </a:r>
            <a:r>
              <a:rPr lang="en-US" altLang="zh-TW" sz="2800" dirty="0">
                <a:solidFill>
                  <a:srgbClr val="FF0000"/>
                </a:solidFill>
                <a:ea typeface="新細明體" pitchFamily="18" charset="-120"/>
              </a:rPr>
              <a:t>only </a:t>
            </a:r>
            <a:r>
              <a:rPr lang="en-US" altLang="zh-TW" sz="2800" dirty="0">
                <a:ea typeface="新細明體" pitchFamily="18" charset="-120"/>
              </a:rPr>
              <a:t>after entire block has been transferred</a:t>
            </a:r>
          </a:p>
          <a:p>
            <a:r>
              <a:rPr lang="en-US" altLang="zh-TW" sz="2800" dirty="0">
                <a:ea typeface="新細明體" pitchFamily="18" charset="-120"/>
              </a:rPr>
              <a:t>The processor is </a:t>
            </a:r>
            <a:r>
              <a:rPr lang="en-US" altLang="zh-TW" sz="2800" dirty="0">
                <a:solidFill>
                  <a:srgbClr val="FF0000"/>
                </a:solidFill>
                <a:ea typeface="新細明體" pitchFamily="18" charset="-120"/>
              </a:rPr>
              <a:t>only involved </a:t>
            </a:r>
            <a:r>
              <a:rPr lang="en-US" altLang="zh-TW" sz="2800" dirty="0">
                <a:ea typeface="新細明體" pitchFamily="18" charset="-120"/>
              </a:rPr>
              <a:t>at the </a:t>
            </a:r>
            <a:r>
              <a:rPr lang="en-US" altLang="zh-TW" sz="2800" dirty="0">
                <a:solidFill>
                  <a:srgbClr val="0070C0"/>
                </a:solidFill>
                <a:ea typeface="新細明體" pitchFamily="18" charset="-120"/>
              </a:rPr>
              <a:t>beginning</a:t>
            </a:r>
            <a:r>
              <a:rPr lang="en-US" altLang="zh-TW" sz="2800" dirty="0">
                <a:ea typeface="新細明體" pitchFamily="18" charset="-120"/>
              </a:rPr>
              <a:t> and </a:t>
            </a:r>
            <a:r>
              <a:rPr lang="en-US" altLang="zh-TW" sz="2800" dirty="0">
                <a:solidFill>
                  <a:srgbClr val="0070C0"/>
                </a:solidFill>
                <a:ea typeface="新細明體" pitchFamily="18" charset="-120"/>
              </a:rPr>
              <a:t>end</a:t>
            </a:r>
            <a:r>
              <a:rPr lang="en-US" altLang="zh-TW" sz="2800" dirty="0">
                <a:ea typeface="新細明體" pitchFamily="18" charset="-120"/>
              </a:rPr>
              <a:t> of the transfer</a:t>
            </a:r>
          </a:p>
          <a:p>
            <a:endParaRPr lang="zh-MO" altLang="en-US" sz="2800" dirty="0"/>
          </a:p>
        </p:txBody>
      </p:sp>
      <p:sp>
        <p:nvSpPr>
          <p:cNvPr id="3" name="Title 2">
            <a:extLst>
              <a:ext uri="{FF2B5EF4-FFF2-40B4-BE49-F238E27FC236}">
                <a16:creationId xmlns:a16="http://schemas.microsoft.com/office/drawing/2014/main" id="{9E031F04-BD49-49FC-B2D0-A096F2EC333B}"/>
              </a:ext>
            </a:extLst>
          </p:cNvPr>
          <p:cNvSpPr>
            <a:spLocks noGrp="1"/>
          </p:cNvSpPr>
          <p:nvPr>
            <p:ph type="title"/>
          </p:nvPr>
        </p:nvSpPr>
        <p:spPr/>
        <p:txBody>
          <a:bodyPr/>
          <a:lstStyle/>
          <a:p>
            <a:r>
              <a:rPr lang="en-US" altLang="zh-TW" dirty="0">
                <a:ea typeface="新細明體" pitchFamily="18" charset="-120"/>
              </a:rPr>
              <a:t>Direct Memory Access (1/3) </a:t>
            </a:r>
            <a:endParaRPr lang="zh-MO" altLang="en-US" dirty="0"/>
          </a:p>
        </p:txBody>
      </p:sp>
      <p:sp>
        <p:nvSpPr>
          <p:cNvPr id="4" name="Slide Number Placeholder 3">
            <a:extLst>
              <a:ext uri="{FF2B5EF4-FFF2-40B4-BE49-F238E27FC236}">
                <a16:creationId xmlns:a16="http://schemas.microsoft.com/office/drawing/2014/main" id="{B385256F-78C8-4116-971D-541E7E985F65}"/>
              </a:ext>
            </a:extLst>
          </p:cNvPr>
          <p:cNvSpPr>
            <a:spLocks noGrp="1"/>
          </p:cNvSpPr>
          <p:nvPr>
            <p:ph type="sldNum" sz="quarter" idx="15"/>
          </p:nvPr>
        </p:nvSpPr>
        <p:spPr/>
        <p:txBody>
          <a:bodyPr/>
          <a:lstStyle/>
          <a:p>
            <a:fld id="{19B51A1E-902D-48AF-9020-955120F399B6}" type="slidenum">
              <a:rPr lang="en-US" smtClean="0"/>
              <a:pPr/>
              <a:t>41</a:t>
            </a:fld>
            <a:endParaRPr lang="en-US" dirty="0"/>
          </a:p>
        </p:txBody>
      </p:sp>
    </p:spTree>
    <p:extLst>
      <p:ext uri="{BB962C8B-B14F-4D97-AF65-F5344CB8AC3E}">
        <p14:creationId xmlns:p14="http://schemas.microsoft.com/office/powerpoint/2010/main" val="2318003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031F04-BD49-49FC-B2D0-A096F2EC333B}"/>
              </a:ext>
            </a:extLst>
          </p:cNvPr>
          <p:cNvSpPr>
            <a:spLocks noGrp="1"/>
          </p:cNvSpPr>
          <p:nvPr>
            <p:ph type="title"/>
          </p:nvPr>
        </p:nvSpPr>
        <p:spPr/>
        <p:txBody>
          <a:bodyPr/>
          <a:lstStyle/>
          <a:p>
            <a:r>
              <a:rPr lang="en-US" altLang="zh-TW" dirty="0">
                <a:ea typeface="新細明體" pitchFamily="18" charset="-120"/>
              </a:rPr>
              <a:t>Direct Memory Access (2/3) </a:t>
            </a:r>
            <a:endParaRPr lang="zh-MO" altLang="en-US" dirty="0"/>
          </a:p>
        </p:txBody>
      </p:sp>
      <p:sp>
        <p:nvSpPr>
          <p:cNvPr id="4" name="Slide Number Placeholder 3">
            <a:extLst>
              <a:ext uri="{FF2B5EF4-FFF2-40B4-BE49-F238E27FC236}">
                <a16:creationId xmlns:a16="http://schemas.microsoft.com/office/drawing/2014/main" id="{B385256F-78C8-4116-971D-541E7E985F65}"/>
              </a:ext>
            </a:extLst>
          </p:cNvPr>
          <p:cNvSpPr>
            <a:spLocks noGrp="1"/>
          </p:cNvSpPr>
          <p:nvPr>
            <p:ph type="sldNum" sz="quarter" idx="15"/>
          </p:nvPr>
        </p:nvSpPr>
        <p:spPr/>
        <p:txBody>
          <a:bodyPr/>
          <a:lstStyle/>
          <a:p>
            <a:fld id="{19B51A1E-902D-48AF-9020-955120F399B6}" type="slidenum">
              <a:rPr lang="en-US" smtClean="0"/>
              <a:pPr/>
              <a:t>42</a:t>
            </a:fld>
            <a:endParaRPr lang="en-US" dirty="0"/>
          </a:p>
        </p:txBody>
      </p:sp>
      <p:pic>
        <p:nvPicPr>
          <p:cNvPr id="5" name="Picture 4">
            <a:extLst>
              <a:ext uri="{FF2B5EF4-FFF2-40B4-BE49-F238E27FC236}">
                <a16:creationId xmlns:a16="http://schemas.microsoft.com/office/drawing/2014/main" id="{CF388559-E8CF-4698-BEB8-A7D5B9405C0A}"/>
              </a:ext>
            </a:extLst>
          </p:cNvPr>
          <p:cNvPicPr>
            <a:picLocks noChangeAspect="1"/>
          </p:cNvPicPr>
          <p:nvPr/>
        </p:nvPicPr>
        <p:blipFill>
          <a:blip r:embed="rId2"/>
          <a:stretch>
            <a:fillRect/>
          </a:stretch>
        </p:blipFill>
        <p:spPr>
          <a:xfrm>
            <a:off x="1422445" y="1126689"/>
            <a:ext cx="7135585" cy="5530458"/>
          </a:xfrm>
          <a:prstGeom prst="rect">
            <a:avLst/>
          </a:prstGeom>
        </p:spPr>
      </p:pic>
      <p:pic>
        <p:nvPicPr>
          <p:cNvPr id="8" name="Picture Placeholder 17" descr="decorative element">
            <a:extLst>
              <a:ext uri="{FF2B5EF4-FFF2-40B4-BE49-F238E27FC236}">
                <a16:creationId xmlns:a16="http://schemas.microsoft.com/office/drawing/2014/main" id="{384C9ECB-2CA8-4424-9C75-DC3EC1775B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1059742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B28A55-0706-47DB-A057-4ED11018928A}"/>
              </a:ext>
            </a:extLst>
          </p:cNvPr>
          <p:cNvSpPr>
            <a:spLocks noGrp="1"/>
          </p:cNvSpPr>
          <p:nvPr>
            <p:ph type="title"/>
          </p:nvPr>
        </p:nvSpPr>
        <p:spPr/>
        <p:txBody>
          <a:bodyPr/>
          <a:lstStyle/>
          <a:p>
            <a:r>
              <a:rPr lang="en-US" altLang="zh-MO" dirty="0"/>
              <a:t>Direct Memory Access (3/3) </a:t>
            </a:r>
            <a:endParaRPr lang="zh-MO" altLang="en-US" dirty="0"/>
          </a:p>
        </p:txBody>
      </p:sp>
      <p:sp>
        <p:nvSpPr>
          <p:cNvPr id="4" name="Slide Number Placeholder 3">
            <a:extLst>
              <a:ext uri="{FF2B5EF4-FFF2-40B4-BE49-F238E27FC236}">
                <a16:creationId xmlns:a16="http://schemas.microsoft.com/office/drawing/2014/main" id="{6545E719-7C40-4F18-A337-FBC4B21ACFCF}"/>
              </a:ext>
            </a:extLst>
          </p:cNvPr>
          <p:cNvSpPr>
            <a:spLocks noGrp="1"/>
          </p:cNvSpPr>
          <p:nvPr>
            <p:ph type="sldNum" sz="quarter" idx="15"/>
          </p:nvPr>
        </p:nvSpPr>
        <p:spPr/>
        <p:txBody>
          <a:bodyPr/>
          <a:lstStyle/>
          <a:p>
            <a:fld id="{19B51A1E-902D-48AF-9020-955120F399B6}" type="slidenum">
              <a:rPr lang="en-US" smtClean="0"/>
              <a:pPr/>
              <a:t>43</a:t>
            </a:fld>
            <a:endParaRPr lang="en-US" dirty="0"/>
          </a:p>
        </p:txBody>
      </p:sp>
      <p:sp>
        <p:nvSpPr>
          <p:cNvPr id="5" name="Rectangle 4">
            <a:extLst>
              <a:ext uri="{FF2B5EF4-FFF2-40B4-BE49-F238E27FC236}">
                <a16:creationId xmlns:a16="http://schemas.microsoft.com/office/drawing/2014/main" id="{01B0184F-EB39-4A06-9E25-BB294F3F2B25}"/>
              </a:ext>
            </a:extLst>
          </p:cNvPr>
          <p:cNvSpPr>
            <a:spLocks noChangeArrowheads="1"/>
          </p:cNvSpPr>
          <p:nvPr/>
        </p:nvSpPr>
        <p:spPr bwMode="auto">
          <a:xfrm>
            <a:off x="722183" y="1461466"/>
            <a:ext cx="4545648" cy="2649153"/>
          </a:xfrm>
          <a:prstGeom prst="rect">
            <a:avLst/>
          </a:prstGeom>
          <a:solidFill>
            <a:schemeClr val="accent2">
              <a:lumMod val="20000"/>
              <a:lumOff val="80000"/>
            </a:schemeClr>
          </a:solidFill>
          <a:ln w="12700" cap="sq">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kumimoji="1" lang="en-US" altLang="zh-TW" sz="2000" dirty="0">
                <a:latin typeface="Arial" charset="0"/>
                <a:ea typeface="新細明體" pitchFamily="18" charset="-120"/>
              </a:rPr>
              <a:t>procedure </a:t>
            </a:r>
            <a:r>
              <a:rPr kumimoji="1" lang="en-US" altLang="zh-TW" sz="2000" dirty="0" err="1">
                <a:latin typeface="Arial" charset="0"/>
                <a:ea typeface="新細明體" pitchFamily="18" charset="-120"/>
              </a:rPr>
              <a:t>readString</a:t>
            </a:r>
            <a:r>
              <a:rPr kumimoji="1" lang="en-US" altLang="zh-TW" sz="2000" dirty="0">
                <a:latin typeface="Arial" charset="0"/>
                <a:ea typeface="新細明體" pitchFamily="18" charset="-120"/>
              </a:rPr>
              <a:t> (var s);</a:t>
            </a:r>
          </a:p>
          <a:p>
            <a:r>
              <a:rPr kumimoji="1" lang="en-US" altLang="zh-TW" sz="2000" dirty="0">
                <a:latin typeface="Arial" charset="0"/>
                <a:ea typeface="新細明體" pitchFamily="18" charset="-120"/>
              </a:rPr>
              <a:t>   Request the DMA module </a:t>
            </a:r>
          </a:p>
          <a:p>
            <a:r>
              <a:rPr kumimoji="1" lang="en-US" altLang="zh-TW" sz="2000" dirty="0">
                <a:latin typeface="Arial" charset="0"/>
                <a:ea typeface="新細明體" pitchFamily="18" charset="-120"/>
              </a:rPr>
              <a:t>     to read some data</a:t>
            </a:r>
          </a:p>
          <a:p>
            <a:r>
              <a:rPr kumimoji="1" lang="en-US" altLang="zh-TW" sz="2000" dirty="0">
                <a:latin typeface="Arial" charset="0"/>
                <a:ea typeface="新細明體" pitchFamily="18" charset="-120"/>
              </a:rPr>
              <a:t>   …</a:t>
            </a:r>
          </a:p>
          <a:p>
            <a:r>
              <a:rPr kumimoji="1" lang="en-US" altLang="zh-TW" sz="2000" dirty="0">
                <a:latin typeface="Arial" charset="0"/>
                <a:ea typeface="新細明體" pitchFamily="18" charset="-120"/>
              </a:rPr>
              <a:t>   </a:t>
            </a:r>
            <a:r>
              <a:rPr kumimoji="1" lang="en-US" altLang="zh-TW" sz="2000" dirty="0">
                <a:solidFill>
                  <a:srgbClr val="FF0000"/>
                </a:solidFill>
                <a:latin typeface="Arial" charset="0"/>
                <a:ea typeface="新細明體" pitchFamily="18" charset="-120"/>
              </a:rPr>
              <a:t>now, the CPU will do something else</a:t>
            </a:r>
          </a:p>
          <a:p>
            <a:r>
              <a:rPr kumimoji="1" lang="en-US" altLang="zh-TW" sz="2000" dirty="0">
                <a:solidFill>
                  <a:srgbClr val="FF0000"/>
                </a:solidFill>
                <a:latin typeface="Arial" charset="0"/>
                <a:ea typeface="新細明體" pitchFamily="18" charset="-120"/>
              </a:rPr>
              <a:t>   don’t bother checking I/O status</a:t>
            </a:r>
          </a:p>
          <a:p>
            <a:r>
              <a:rPr kumimoji="1" lang="en-US" altLang="zh-TW" sz="2000" dirty="0">
                <a:latin typeface="Arial" charset="0"/>
                <a:ea typeface="新細明體" pitchFamily="18" charset="-120"/>
              </a:rPr>
              <a:t>   …</a:t>
            </a:r>
          </a:p>
        </p:txBody>
      </p:sp>
      <p:sp>
        <p:nvSpPr>
          <p:cNvPr id="6" name="Comment 4">
            <a:extLst>
              <a:ext uri="{FF2B5EF4-FFF2-40B4-BE49-F238E27FC236}">
                <a16:creationId xmlns:a16="http://schemas.microsoft.com/office/drawing/2014/main" id="{FCA1E8CB-1EBE-43F0-B2CA-6E8F451116A0}"/>
              </a:ext>
            </a:extLst>
          </p:cNvPr>
          <p:cNvSpPr>
            <a:spLocks noChangeArrowheads="1"/>
          </p:cNvSpPr>
          <p:nvPr/>
        </p:nvSpPr>
        <p:spPr bwMode="auto">
          <a:xfrm>
            <a:off x="5655998" y="1453363"/>
            <a:ext cx="2916509" cy="1359326"/>
          </a:xfrm>
          <a:prstGeom prst="rect">
            <a:avLst/>
          </a:prstGeom>
          <a:solidFill>
            <a:schemeClr val="accent3">
              <a:lumMod val="20000"/>
              <a:lumOff val="8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dirty="0">
                <a:solidFill>
                  <a:srgbClr val="000000"/>
                </a:solidFill>
                <a:latin typeface="Arial" charset="0"/>
                <a:ea typeface="新細明體" pitchFamily="18" charset="-120"/>
              </a:rPr>
              <a:t>The DMA module starts reading each word of the data and save them in the memory.</a:t>
            </a:r>
          </a:p>
        </p:txBody>
      </p:sp>
      <p:cxnSp>
        <p:nvCxnSpPr>
          <p:cNvPr id="7" name="Straight Arrow Connector 6">
            <a:extLst>
              <a:ext uri="{FF2B5EF4-FFF2-40B4-BE49-F238E27FC236}">
                <a16:creationId xmlns:a16="http://schemas.microsoft.com/office/drawing/2014/main" id="{D8DA7ABC-368F-4BDD-9C07-63A13B327ED1}"/>
              </a:ext>
            </a:extLst>
          </p:cNvPr>
          <p:cNvCxnSpPr>
            <a:cxnSpLocks/>
            <a:endCxn id="6" idx="1"/>
          </p:cNvCxnSpPr>
          <p:nvPr/>
        </p:nvCxnSpPr>
        <p:spPr>
          <a:xfrm flipV="1">
            <a:off x="5267831" y="2133026"/>
            <a:ext cx="388167"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5E1AFE0-5B48-40B3-8901-CE43E0264F3C}"/>
              </a:ext>
            </a:extLst>
          </p:cNvPr>
          <p:cNvCxnSpPr>
            <a:cxnSpLocks/>
            <a:endCxn id="9" idx="1"/>
          </p:cNvCxnSpPr>
          <p:nvPr/>
        </p:nvCxnSpPr>
        <p:spPr>
          <a:xfrm>
            <a:off x="4882250" y="3912715"/>
            <a:ext cx="773748" cy="14493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Comment 4">
            <a:extLst>
              <a:ext uri="{FF2B5EF4-FFF2-40B4-BE49-F238E27FC236}">
                <a16:creationId xmlns:a16="http://schemas.microsoft.com/office/drawing/2014/main" id="{86A10345-42F7-4853-B3F8-BF63C52BD57E}"/>
              </a:ext>
            </a:extLst>
          </p:cNvPr>
          <p:cNvSpPr>
            <a:spLocks noChangeArrowheads="1"/>
          </p:cNvSpPr>
          <p:nvPr/>
        </p:nvSpPr>
        <p:spPr bwMode="auto">
          <a:xfrm>
            <a:off x="5655998" y="3233052"/>
            <a:ext cx="3439024" cy="1649186"/>
          </a:xfrm>
          <a:prstGeom prst="rect">
            <a:avLst/>
          </a:prstGeom>
          <a:solidFill>
            <a:schemeClr val="accent3">
              <a:lumMod val="20000"/>
              <a:lumOff val="8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dirty="0">
                <a:solidFill>
                  <a:srgbClr val="000000"/>
                </a:solidFill>
                <a:latin typeface="Arial" charset="0"/>
                <a:ea typeface="新細明體" pitchFamily="18" charset="-120"/>
              </a:rPr>
              <a:t>After the DMA has transferred </a:t>
            </a:r>
            <a:r>
              <a:rPr kumimoji="1" lang="en-US" altLang="zh-TW" dirty="0">
                <a:solidFill>
                  <a:srgbClr val="FF0000"/>
                </a:solidFill>
                <a:latin typeface="Arial" charset="0"/>
                <a:ea typeface="新細明體" pitchFamily="18" charset="-120"/>
              </a:rPr>
              <a:t>all the data </a:t>
            </a:r>
            <a:r>
              <a:rPr kumimoji="1" lang="en-US" altLang="zh-TW" dirty="0">
                <a:solidFill>
                  <a:srgbClr val="000000"/>
                </a:solidFill>
                <a:latin typeface="Arial" charset="0"/>
                <a:ea typeface="新細明體" pitchFamily="18" charset="-120"/>
              </a:rPr>
              <a:t>requested to the memory, it notifies that it has finished the I/O by sending the CPU an interrupt</a:t>
            </a:r>
          </a:p>
        </p:txBody>
      </p:sp>
      <p:sp>
        <p:nvSpPr>
          <p:cNvPr id="18" name="Comment 7">
            <a:extLst>
              <a:ext uri="{FF2B5EF4-FFF2-40B4-BE49-F238E27FC236}">
                <a16:creationId xmlns:a16="http://schemas.microsoft.com/office/drawing/2014/main" id="{E7C0865C-BAB8-4379-8B3E-12CF37ABCE24}"/>
              </a:ext>
            </a:extLst>
          </p:cNvPr>
          <p:cNvSpPr>
            <a:spLocks noChangeArrowheads="1"/>
          </p:cNvSpPr>
          <p:nvPr/>
        </p:nvSpPr>
        <p:spPr bwMode="auto">
          <a:xfrm>
            <a:off x="1223872" y="5302601"/>
            <a:ext cx="8087917" cy="1112644"/>
          </a:xfrm>
          <a:prstGeom prst="rect">
            <a:avLst/>
          </a:prstGeom>
          <a:solidFill>
            <a:srgbClr val="FFFF00"/>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defRPr/>
            </a:pPr>
            <a:r>
              <a:rPr kumimoji="1" lang="en-US" altLang="zh-TW" sz="2000" dirty="0">
                <a:solidFill>
                  <a:srgbClr val="000000"/>
                </a:solidFill>
                <a:latin typeface="Arial" charset="0"/>
                <a:ea typeface="新細明體" pitchFamily="18" charset="-120"/>
              </a:rPr>
              <a:t>DMA I/O is </a:t>
            </a:r>
            <a:r>
              <a:rPr kumimoji="1" lang="en-US" altLang="zh-TW" sz="2000" dirty="0">
                <a:solidFill>
                  <a:srgbClr val="FF0000"/>
                </a:solidFill>
                <a:latin typeface="Arial" charset="0"/>
                <a:ea typeface="新細明體" pitchFamily="18" charset="-120"/>
              </a:rPr>
              <a:t>more efficient </a:t>
            </a:r>
            <a:r>
              <a:rPr kumimoji="1" lang="en-US" altLang="zh-TW" sz="2000" dirty="0">
                <a:solidFill>
                  <a:srgbClr val="000000"/>
                </a:solidFill>
                <a:latin typeface="Arial" charset="0"/>
                <a:ea typeface="新細明體" pitchFamily="18" charset="-120"/>
              </a:rPr>
              <a:t>in </a:t>
            </a:r>
            <a:r>
              <a:rPr kumimoji="1" lang="en-US" altLang="zh-TW" sz="2000" dirty="0">
                <a:solidFill>
                  <a:srgbClr val="0070C0"/>
                </a:solidFill>
                <a:latin typeface="Arial" charset="0"/>
                <a:ea typeface="新細明體" pitchFamily="18" charset="-120"/>
              </a:rPr>
              <a:t>large data transfer </a:t>
            </a:r>
            <a:r>
              <a:rPr kumimoji="1" lang="en-US" altLang="zh-TW" sz="2000" dirty="0">
                <a:solidFill>
                  <a:srgbClr val="000000"/>
                </a:solidFill>
                <a:latin typeface="Arial" charset="0"/>
                <a:ea typeface="新細明體" pitchFamily="18" charset="-120"/>
              </a:rPr>
              <a:t>because the interaction with the I/O module and data transfer between I/O module and memory are performed by the DMA module.</a:t>
            </a:r>
          </a:p>
        </p:txBody>
      </p:sp>
      <p:pic>
        <p:nvPicPr>
          <p:cNvPr id="24" name="Picture Placeholder 17" descr="decorative element">
            <a:extLst>
              <a:ext uri="{FF2B5EF4-FFF2-40B4-BE49-F238E27FC236}">
                <a16:creationId xmlns:a16="http://schemas.microsoft.com/office/drawing/2014/main" id="{F8161922-CA69-4B97-8C9B-49B23E6804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05294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3069075"/>
          </a:xfrm>
        </p:spPr>
        <p:txBody>
          <a:bodyPr/>
          <a:lstStyle/>
          <a:p>
            <a:r>
              <a:rPr lang="en-US" altLang="zh-MO" dirty="0"/>
              <a:t>B</a:t>
            </a:r>
            <a:r>
              <a:rPr lang="en-US" altLang="zh-CN" dirty="0"/>
              <a:t>asic elements</a:t>
            </a:r>
            <a:endParaRPr lang="en-US" altLang="zh-MO" dirty="0"/>
          </a:p>
          <a:p>
            <a:r>
              <a:rPr lang="en-US" altLang="zh-MO" dirty="0"/>
              <a:t>Instruction execution</a:t>
            </a:r>
          </a:p>
          <a:p>
            <a:r>
              <a:rPr lang="en-US" altLang="zh-MO" dirty="0"/>
              <a:t>Interrupts</a:t>
            </a:r>
          </a:p>
          <a:p>
            <a:r>
              <a:rPr lang="en-US" altLang="zh-MO" dirty="0"/>
              <a:t>The memory hierarchy</a:t>
            </a:r>
          </a:p>
          <a:p>
            <a:r>
              <a:rPr lang="en-US" altLang="zh-MO" dirty="0"/>
              <a:t>I/O Communication Techniques</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S</a:t>
            </a:r>
            <a:r>
              <a:rPr lang="en-US" altLang="zh-CN" dirty="0"/>
              <a:t>ummary</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44</a:t>
            </a:fld>
            <a:endParaRPr lang="en-US" dirty="0"/>
          </a:p>
        </p:txBody>
      </p:sp>
      <p:pic>
        <p:nvPicPr>
          <p:cNvPr id="7172" name="Picture 4" descr="Best Text Summarizers | Top 6 Text Summarization APIs (2020) | RapidAPI">
            <a:extLst>
              <a:ext uri="{FF2B5EF4-FFF2-40B4-BE49-F238E27FC236}">
                <a16:creationId xmlns:a16="http://schemas.microsoft.com/office/drawing/2014/main" id="{88C1A271-10D0-4882-BEB4-35A66A47E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851" y="3491099"/>
            <a:ext cx="4345602" cy="244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134B0-BA38-4657-A197-3407CF881986}"/>
              </a:ext>
            </a:extLst>
          </p:cNvPr>
          <p:cNvSpPr>
            <a:spLocks noGrp="1"/>
          </p:cNvSpPr>
          <p:nvPr>
            <p:ph type="title"/>
          </p:nvPr>
        </p:nvSpPr>
        <p:spPr/>
        <p:txBody>
          <a:bodyPr/>
          <a:lstStyle/>
          <a:p>
            <a:r>
              <a:rPr lang="en-US" dirty="0"/>
              <a:t>Processor</a:t>
            </a:r>
          </a:p>
        </p:txBody>
      </p:sp>
      <p:sp>
        <p:nvSpPr>
          <p:cNvPr id="4" name="Slide Number Placeholder 3">
            <a:extLst>
              <a:ext uri="{FF2B5EF4-FFF2-40B4-BE49-F238E27FC236}">
                <a16:creationId xmlns:a16="http://schemas.microsoft.com/office/drawing/2014/main" id="{2E4D11F5-E23E-4C74-95F2-BC39FE2941D1}"/>
              </a:ext>
            </a:extLst>
          </p:cNvPr>
          <p:cNvSpPr>
            <a:spLocks noGrp="1"/>
          </p:cNvSpPr>
          <p:nvPr>
            <p:ph type="sldNum" sz="quarter" idx="15"/>
          </p:nvPr>
        </p:nvSpPr>
        <p:spPr/>
        <p:txBody>
          <a:bodyPr/>
          <a:lstStyle/>
          <a:p>
            <a:fld id="{19B51A1E-902D-48AF-9020-955120F399B6}" type="slidenum">
              <a:rPr lang="en-US" smtClean="0"/>
              <a:pPr/>
              <a:t>5</a:t>
            </a:fld>
            <a:endParaRPr lang="en-US" dirty="0"/>
          </a:p>
        </p:txBody>
      </p:sp>
      <p:graphicFrame>
        <p:nvGraphicFramePr>
          <p:cNvPr id="6" name="Content Placeholder 3">
            <a:extLst>
              <a:ext uri="{FF2B5EF4-FFF2-40B4-BE49-F238E27FC236}">
                <a16:creationId xmlns:a16="http://schemas.microsoft.com/office/drawing/2014/main" id="{4A3EE404-D821-45FC-8081-D668720A1C27}"/>
              </a:ext>
            </a:extLst>
          </p:cNvPr>
          <p:cNvGraphicFramePr>
            <a:graphicFrameLocks/>
          </p:cNvGraphicFramePr>
          <p:nvPr>
            <p:extLst>
              <p:ext uri="{D42A27DB-BD31-4B8C-83A1-F6EECF244321}">
                <p14:modId xmlns:p14="http://schemas.microsoft.com/office/powerpoint/2010/main" val="154274302"/>
              </p:ext>
            </p:extLst>
          </p:nvPr>
        </p:nvGraphicFramePr>
        <p:xfrm>
          <a:off x="1828800" y="12573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F13D881F-BD37-4006-89C1-BA53B301B4B4}"/>
              </a:ext>
            </a:extLst>
          </p:cNvPr>
          <p:cNvSpPr txBox="1"/>
          <p:nvPr/>
        </p:nvSpPr>
        <p:spPr>
          <a:xfrm>
            <a:off x="1680146" y="5996765"/>
            <a:ext cx="8222108" cy="523220"/>
          </a:xfrm>
          <a:prstGeom prst="rect">
            <a:avLst/>
          </a:prstGeom>
          <a:solidFill>
            <a:srgbClr val="FFFF00"/>
          </a:solidFill>
          <a:ln>
            <a:solidFill>
              <a:schemeClr val="tx1"/>
            </a:solidFill>
          </a:ln>
        </p:spPr>
        <p:txBody>
          <a:bodyPr wrap="square" rtlCol="0">
            <a:spAutoFit/>
          </a:bodyPr>
          <a:lstStyle/>
          <a:p>
            <a:pPr algn="ctr"/>
            <a:r>
              <a:rPr lang="en-US" altLang="zh-CN" sz="2800" b="1" dirty="0">
                <a:latin typeface="Microsoft YaHei" panose="020B0503020204020204" pitchFamily="34" charset="-122"/>
                <a:ea typeface="Microsoft YaHei" panose="020B0503020204020204" pitchFamily="34" charset="-122"/>
              </a:rPr>
              <a:t>The heart and soul of a computer!</a:t>
            </a:r>
            <a:endParaRPr lang="en-US" sz="2800" b="1" dirty="0">
              <a:latin typeface="Microsoft YaHei" panose="020B0503020204020204" pitchFamily="34" charset="-122"/>
              <a:ea typeface="Microsoft YaHei" panose="020B0503020204020204" pitchFamily="34" charset="-122"/>
            </a:endParaRPr>
          </a:p>
        </p:txBody>
      </p:sp>
      <p:pic>
        <p:nvPicPr>
          <p:cNvPr id="11" name="Picture 10">
            <a:extLst>
              <a:ext uri="{FF2B5EF4-FFF2-40B4-BE49-F238E27FC236}">
                <a16:creationId xmlns:a16="http://schemas.microsoft.com/office/drawing/2014/main" id="{02A47D02-FFBD-49E5-BA9C-94B1700336F0}"/>
              </a:ext>
            </a:extLst>
          </p:cNvPr>
          <p:cNvPicPr>
            <a:picLocks noChangeAspect="1"/>
          </p:cNvPicPr>
          <p:nvPr/>
        </p:nvPicPr>
        <p:blipFill>
          <a:blip r:embed="rId8"/>
          <a:stretch>
            <a:fillRect/>
          </a:stretch>
        </p:blipFill>
        <p:spPr>
          <a:xfrm>
            <a:off x="609600" y="4073874"/>
            <a:ext cx="2794428" cy="1598524"/>
          </a:xfrm>
          <a:prstGeom prst="rect">
            <a:avLst/>
          </a:prstGeom>
        </p:spPr>
      </p:pic>
      <p:sp>
        <p:nvSpPr>
          <p:cNvPr id="12" name="object 9">
            <a:extLst>
              <a:ext uri="{FF2B5EF4-FFF2-40B4-BE49-F238E27FC236}">
                <a16:creationId xmlns:a16="http://schemas.microsoft.com/office/drawing/2014/main" id="{B17180E6-A636-4439-9CE8-9FBC0694858C}"/>
              </a:ext>
            </a:extLst>
          </p:cNvPr>
          <p:cNvSpPr/>
          <p:nvPr/>
        </p:nvSpPr>
        <p:spPr>
          <a:xfrm>
            <a:off x="8940206" y="3986860"/>
            <a:ext cx="2211888" cy="1613840"/>
          </a:xfrm>
          <a:prstGeom prst="rect">
            <a:avLst/>
          </a:prstGeom>
          <a:blipFill>
            <a:blip r:embed="rId9"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224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147A0-3EEE-4358-AB90-71B7BA892A20}"/>
              </a:ext>
            </a:extLst>
          </p:cNvPr>
          <p:cNvSpPr>
            <a:spLocks noGrp="1"/>
          </p:cNvSpPr>
          <p:nvPr>
            <p:ph idx="1"/>
          </p:nvPr>
        </p:nvSpPr>
        <p:spPr/>
        <p:txBody>
          <a:bodyPr/>
          <a:lstStyle/>
          <a:p>
            <a:r>
              <a:rPr lang="en-US" dirty="0"/>
              <a:t> Holds data and instructions </a:t>
            </a:r>
            <a:r>
              <a:rPr lang="en-US" dirty="0">
                <a:solidFill>
                  <a:srgbClr val="FF0000"/>
                </a:solidFill>
              </a:rPr>
              <a:t>temporarily</a:t>
            </a:r>
            <a:r>
              <a:rPr lang="en-US" dirty="0"/>
              <a:t> which the CPU will process and execute</a:t>
            </a:r>
          </a:p>
          <a:p>
            <a:r>
              <a:rPr lang="en-US" dirty="0"/>
              <a:t> </a:t>
            </a:r>
            <a:r>
              <a:rPr lang="en-US" dirty="0">
                <a:solidFill>
                  <a:srgbClr val="FF0000"/>
                </a:solidFill>
              </a:rPr>
              <a:t>Volatile</a:t>
            </a:r>
          </a:p>
          <a:p>
            <a:pPr lvl="1"/>
            <a:r>
              <a:rPr lang="en-US" dirty="0"/>
              <a:t>Contents of the memory is </a:t>
            </a:r>
            <a:r>
              <a:rPr lang="en-US" dirty="0">
                <a:solidFill>
                  <a:srgbClr val="0070C0"/>
                </a:solidFill>
              </a:rPr>
              <a:t>lost </a:t>
            </a:r>
            <a:r>
              <a:rPr lang="en-US" dirty="0"/>
              <a:t>when the computer is </a:t>
            </a:r>
            <a:r>
              <a:rPr lang="en-US" dirty="0">
                <a:solidFill>
                  <a:srgbClr val="0070C0"/>
                </a:solidFill>
              </a:rPr>
              <a:t>shut down</a:t>
            </a:r>
          </a:p>
          <a:p>
            <a:r>
              <a:rPr lang="en-US" dirty="0"/>
              <a:t> Referred to as </a:t>
            </a:r>
            <a:r>
              <a:rPr lang="en-US" dirty="0">
                <a:solidFill>
                  <a:srgbClr val="FF0000"/>
                </a:solidFill>
              </a:rPr>
              <a:t>real memory </a:t>
            </a:r>
            <a:r>
              <a:rPr lang="en-US" dirty="0"/>
              <a:t>or </a:t>
            </a:r>
            <a:r>
              <a:rPr lang="en-US" dirty="0">
                <a:solidFill>
                  <a:srgbClr val="FF0000"/>
                </a:solidFill>
              </a:rPr>
              <a:t>primary memory</a:t>
            </a:r>
          </a:p>
          <a:p>
            <a:endParaRPr lang="en-US" dirty="0"/>
          </a:p>
        </p:txBody>
      </p:sp>
      <p:sp>
        <p:nvSpPr>
          <p:cNvPr id="3" name="Title 2">
            <a:extLst>
              <a:ext uri="{FF2B5EF4-FFF2-40B4-BE49-F238E27FC236}">
                <a16:creationId xmlns:a16="http://schemas.microsoft.com/office/drawing/2014/main" id="{5DECFAC2-FAE5-4D4F-B7AC-9A1B2AD09914}"/>
              </a:ext>
            </a:extLst>
          </p:cNvPr>
          <p:cNvSpPr>
            <a:spLocks noGrp="1"/>
          </p:cNvSpPr>
          <p:nvPr>
            <p:ph type="title"/>
          </p:nvPr>
        </p:nvSpPr>
        <p:spPr/>
        <p:txBody>
          <a:bodyPr/>
          <a:lstStyle/>
          <a:p>
            <a:r>
              <a:rPr lang="en-US" dirty="0"/>
              <a:t>Main Memory</a:t>
            </a:r>
          </a:p>
        </p:txBody>
      </p:sp>
      <p:sp>
        <p:nvSpPr>
          <p:cNvPr id="4" name="Slide Number Placeholder 3">
            <a:extLst>
              <a:ext uri="{FF2B5EF4-FFF2-40B4-BE49-F238E27FC236}">
                <a16:creationId xmlns:a16="http://schemas.microsoft.com/office/drawing/2014/main" id="{314CD0DC-71B0-4B2B-AC4E-0B989C38CA21}"/>
              </a:ext>
            </a:extLst>
          </p:cNvPr>
          <p:cNvSpPr>
            <a:spLocks noGrp="1"/>
          </p:cNvSpPr>
          <p:nvPr>
            <p:ph type="sldNum" sz="quarter" idx="15"/>
          </p:nvPr>
        </p:nvSpPr>
        <p:spPr/>
        <p:txBody>
          <a:bodyPr/>
          <a:lstStyle/>
          <a:p>
            <a:fld id="{19B51A1E-902D-48AF-9020-955120F399B6}" type="slidenum">
              <a:rPr lang="en-US" smtClean="0"/>
              <a:pPr/>
              <a:t>6</a:t>
            </a:fld>
            <a:endParaRPr lang="en-US" dirty="0"/>
          </a:p>
        </p:txBody>
      </p:sp>
      <p:pic>
        <p:nvPicPr>
          <p:cNvPr id="5122" name="Picture 2" descr="Kingston Value RAM Memory PC3-8500 Main Memory 8 GB DIMM 240-pin ...">
            <a:extLst>
              <a:ext uri="{FF2B5EF4-FFF2-40B4-BE49-F238E27FC236}">
                <a16:creationId xmlns:a16="http://schemas.microsoft.com/office/drawing/2014/main" id="{DEB169A2-2915-4A60-95F3-82BD2250D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037" y="3824596"/>
            <a:ext cx="5859276" cy="2695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6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87070-A72E-4598-80FC-40911B46D797}"/>
              </a:ext>
            </a:extLst>
          </p:cNvPr>
          <p:cNvSpPr>
            <a:spLocks noGrp="1"/>
          </p:cNvSpPr>
          <p:nvPr>
            <p:ph type="title"/>
          </p:nvPr>
        </p:nvSpPr>
        <p:spPr/>
        <p:txBody>
          <a:bodyPr/>
          <a:lstStyle/>
          <a:p>
            <a:r>
              <a:rPr lang="en-US" dirty="0"/>
              <a:t>I/O Modules</a:t>
            </a:r>
          </a:p>
        </p:txBody>
      </p:sp>
      <p:sp>
        <p:nvSpPr>
          <p:cNvPr id="4" name="Slide Number Placeholder 3">
            <a:extLst>
              <a:ext uri="{FF2B5EF4-FFF2-40B4-BE49-F238E27FC236}">
                <a16:creationId xmlns:a16="http://schemas.microsoft.com/office/drawing/2014/main" id="{A29CF0D2-E79B-46CE-818C-1F093C0D0D19}"/>
              </a:ext>
            </a:extLst>
          </p:cNvPr>
          <p:cNvSpPr>
            <a:spLocks noGrp="1"/>
          </p:cNvSpPr>
          <p:nvPr>
            <p:ph type="sldNum" sz="quarter" idx="15"/>
          </p:nvPr>
        </p:nvSpPr>
        <p:spPr/>
        <p:txBody>
          <a:bodyPr/>
          <a:lstStyle/>
          <a:p>
            <a:fld id="{19B51A1E-902D-48AF-9020-955120F399B6}" type="slidenum">
              <a:rPr lang="en-US" smtClean="0"/>
              <a:pPr/>
              <a:t>7</a:t>
            </a:fld>
            <a:endParaRPr lang="en-US" dirty="0"/>
          </a:p>
        </p:txBody>
      </p:sp>
      <p:graphicFrame>
        <p:nvGraphicFramePr>
          <p:cNvPr id="5" name="Content Placeholder 3">
            <a:extLst>
              <a:ext uri="{FF2B5EF4-FFF2-40B4-BE49-F238E27FC236}">
                <a16:creationId xmlns:a16="http://schemas.microsoft.com/office/drawing/2014/main" id="{34576D28-E1F4-4173-86EA-BB51B0511477}"/>
              </a:ext>
            </a:extLst>
          </p:cNvPr>
          <p:cNvGraphicFramePr>
            <a:graphicFrameLocks/>
          </p:cNvGraphicFramePr>
          <p:nvPr>
            <p:extLst>
              <p:ext uri="{D42A27DB-BD31-4B8C-83A1-F6EECF244321}">
                <p14:modId xmlns:p14="http://schemas.microsoft.com/office/powerpoint/2010/main" val="1943848610"/>
              </p:ext>
            </p:extLst>
          </p:nvPr>
        </p:nvGraphicFramePr>
        <p:xfrm>
          <a:off x="391238" y="1568824"/>
          <a:ext cx="9220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Placeholder 17" descr="decorative element">
            <a:extLst>
              <a:ext uri="{FF2B5EF4-FFF2-40B4-BE49-F238E27FC236}">
                <a16:creationId xmlns:a16="http://schemas.microsoft.com/office/drawing/2014/main" id="{558E68E0-D687-4719-A821-1AACAFB568F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28225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918B3-EB4E-4C55-A929-8EFF8255893A}"/>
              </a:ext>
            </a:extLst>
          </p:cNvPr>
          <p:cNvSpPr>
            <a:spLocks noGrp="1"/>
          </p:cNvSpPr>
          <p:nvPr>
            <p:ph idx="1"/>
          </p:nvPr>
        </p:nvSpPr>
        <p:spPr>
          <a:xfrm>
            <a:off x="413937" y="2081522"/>
            <a:ext cx="5725387" cy="2996558"/>
          </a:xfrm>
        </p:spPr>
        <p:txBody>
          <a:bodyPr/>
          <a:lstStyle/>
          <a:p>
            <a:pPr>
              <a:lnSpc>
                <a:spcPct val="100000"/>
              </a:lnSpc>
            </a:pPr>
            <a:r>
              <a:rPr lang="en-US" sz="3200" dirty="0"/>
              <a:t> Provides for </a:t>
            </a:r>
            <a:r>
              <a:rPr lang="en-US" sz="3200" dirty="0">
                <a:solidFill>
                  <a:srgbClr val="FF0000"/>
                </a:solidFill>
              </a:rPr>
              <a:t>communication</a:t>
            </a:r>
            <a:r>
              <a:rPr lang="en-US" sz="3200" dirty="0"/>
              <a:t> among processors, main memory, and I/O modules</a:t>
            </a:r>
          </a:p>
          <a:p>
            <a:endParaRPr lang="en-US" dirty="0"/>
          </a:p>
        </p:txBody>
      </p:sp>
      <p:sp>
        <p:nvSpPr>
          <p:cNvPr id="3" name="Title 2">
            <a:extLst>
              <a:ext uri="{FF2B5EF4-FFF2-40B4-BE49-F238E27FC236}">
                <a16:creationId xmlns:a16="http://schemas.microsoft.com/office/drawing/2014/main" id="{D7968318-B8B3-4122-B263-A344FD6204A1}"/>
              </a:ext>
            </a:extLst>
          </p:cNvPr>
          <p:cNvSpPr>
            <a:spLocks noGrp="1"/>
          </p:cNvSpPr>
          <p:nvPr>
            <p:ph type="title"/>
          </p:nvPr>
        </p:nvSpPr>
        <p:spPr/>
        <p:txBody>
          <a:bodyPr/>
          <a:lstStyle/>
          <a:p>
            <a:r>
              <a:rPr lang="en-US" dirty="0"/>
              <a:t>System Bus</a:t>
            </a:r>
          </a:p>
        </p:txBody>
      </p:sp>
      <p:sp>
        <p:nvSpPr>
          <p:cNvPr id="4" name="Slide Number Placeholder 3">
            <a:extLst>
              <a:ext uri="{FF2B5EF4-FFF2-40B4-BE49-F238E27FC236}">
                <a16:creationId xmlns:a16="http://schemas.microsoft.com/office/drawing/2014/main" id="{3E3A6D68-502A-433B-811A-D4A055D3F002}"/>
              </a:ext>
            </a:extLst>
          </p:cNvPr>
          <p:cNvSpPr>
            <a:spLocks noGrp="1"/>
          </p:cNvSpPr>
          <p:nvPr>
            <p:ph type="sldNum" sz="quarter" idx="15"/>
          </p:nvPr>
        </p:nvSpPr>
        <p:spPr/>
        <p:txBody>
          <a:bodyPr/>
          <a:lstStyle/>
          <a:p>
            <a:fld id="{19B51A1E-902D-48AF-9020-955120F399B6}" type="slidenum">
              <a:rPr lang="en-US" smtClean="0"/>
              <a:pPr/>
              <a:t>8</a:t>
            </a:fld>
            <a:endParaRPr lang="en-US" dirty="0"/>
          </a:p>
        </p:txBody>
      </p:sp>
      <p:pic>
        <p:nvPicPr>
          <p:cNvPr id="5" name="Picture 4">
            <a:extLst>
              <a:ext uri="{FF2B5EF4-FFF2-40B4-BE49-F238E27FC236}">
                <a16:creationId xmlns:a16="http://schemas.microsoft.com/office/drawing/2014/main" id="{FBF40418-2B78-4635-A487-206D567243F1}"/>
              </a:ext>
            </a:extLst>
          </p:cNvPr>
          <p:cNvPicPr>
            <a:picLocks noChangeAspect="1"/>
          </p:cNvPicPr>
          <p:nvPr/>
        </p:nvPicPr>
        <p:blipFill>
          <a:blip r:embed="rId3" cstate="print"/>
          <a:stretch>
            <a:fillRect/>
          </a:stretch>
        </p:blipFill>
        <p:spPr>
          <a:xfrm>
            <a:off x="6311153" y="3155950"/>
            <a:ext cx="3039988" cy="2996559"/>
          </a:xfrm>
          <a:prstGeom prst="rect">
            <a:avLst/>
          </a:prstGeom>
        </p:spPr>
      </p:pic>
      <p:pic>
        <p:nvPicPr>
          <p:cNvPr id="6" name="Picture Placeholder 17" descr="decorative element">
            <a:extLst>
              <a:ext uri="{FF2B5EF4-FFF2-40B4-BE49-F238E27FC236}">
                <a16:creationId xmlns:a16="http://schemas.microsoft.com/office/drawing/2014/main" id="{F4768449-BC85-43C5-868B-9CBD089AFE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336902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A97BB8-58D5-44B1-B737-00AFE1D52179}"/>
              </a:ext>
            </a:extLst>
          </p:cNvPr>
          <p:cNvSpPr>
            <a:spLocks noGrp="1"/>
          </p:cNvSpPr>
          <p:nvPr>
            <p:ph idx="1"/>
          </p:nvPr>
        </p:nvSpPr>
        <p:spPr/>
        <p:txBody>
          <a:bodyPr/>
          <a:lstStyle/>
          <a:p>
            <a:r>
              <a:rPr lang="en-US" dirty="0">
                <a:solidFill>
                  <a:srgbClr val="FF0000"/>
                </a:solidFill>
              </a:rPr>
              <a:t>Invention</a:t>
            </a:r>
            <a:r>
              <a:rPr lang="en-US" dirty="0"/>
              <a:t> that brought about desktop and handheld computing</a:t>
            </a:r>
          </a:p>
          <a:p>
            <a:r>
              <a:rPr lang="en-US" dirty="0"/>
              <a:t>Processor on a </a:t>
            </a:r>
            <a:r>
              <a:rPr lang="en-US" dirty="0">
                <a:solidFill>
                  <a:srgbClr val="FF0000"/>
                </a:solidFill>
              </a:rPr>
              <a:t>single</a:t>
            </a:r>
            <a:r>
              <a:rPr lang="en-US" dirty="0"/>
              <a:t> chip</a:t>
            </a:r>
          </a:p>
          <a:p>
            <a:r>
              <a:rPr lang="en-US" dirty="0">
                <a:solidFill>
                  <a:srgbClr val="FF0000"/>
                </a:solidFill>
              </a:rPr>
              <a:t>Fastest</a:t>
            </a:r>
            <a:r>
              <a:rPr lang="en-US" dirty="0"/>
              <a:t> general purpose processor</a:t>
            </a:r>
          </a:p>
          <a:p>
            <a:r>
              <a:rPr lang="en-US" dirty="0">
                <a:solidFill>
                  <a:schemeClr val="tx1"/>
                </a:solidFill>
              </a:rPr>
              <a:t>Multiprocessors</a:t>
            </a:r>
          </a:p>
          <a:p>
            <a:pPr lvl="1"/>
            <a:r>
              <a:rPr lang="en-US" dirty="0"/>
              <a:t>Each </a:t>
            </a:r>
            <a:r>
              <a:rPr lang="en-US" dirty="0">
                <a:solidFill>
                  <a:srgbClr val="FF0000"/>
                </a:solidFill>
              </a:rPr>
              <a:t>chip (socket) </a:t>
            </a:r>
            <a:r>
              <a:rPr lang="en-US" dirty="0"/>
              <a:t>contains multiple </a:t>
            </a:r>
            <a:r>
              <a:rPr lang="en-US" dirty="0">
                <a:solidFill>
                  <a:srgbClr val="FF0000"/>
                </a:solidFill>
              </a:rPr>
              <a:t>processors (cores)</a:t>
            </a:r>
          </a:p>
          <a:p>
            <a:endParaRPr lang="en-US" dirty="0"/>
          </a:p>
        </p:txBody>
      </p:sp>
      <p:sp>
        <p:nvSpPr>
          <p:cNvPr id="3" name="Title 2">
            <a:extLst>
              <a:ext uri="{FF2B5EF4-FFF2-40B4-BE49-F238E27FC236}">
                <a16:creationId xmlns:a16="http://schemas.microsoft.com/office/drawing/2014/main" id="{77B28622-A690-43DE-93D5-0A9373C04987}"/>
              </a:ext>
            </a:extLst>
          </p:cNvPr>
          <p:cNvSpPr>
            <a:spLocks noGrp="1"/>
          </p:cNvSpPr>
          <p:nvPr>
            <p:ph type="title"/>
          </p:nvPr>
        </p:nvSpPr>
        <p:spPr/>
        <p:txBody>
          <a:bodyPr/>
          <a:lstStyle/>
          <a:p>
            <a:r>
              <a:rPr lang="en-US" dirty="0"/>
              <a:t>Microprocessor</a:t>
            </a:r>
          </a:p>
        </p:txBody>
      </p:sp>
      <p:sp>
        <p:nvSpPr>
          <p:cNvPr id="4" name="Slide Number Placeholder 3">
            <a:extLst>
              <a:ext uri="{FF2B5EF4-FFF2-40B4-BE49-F238E27FC236}">
                <a16:creationId xmlns:a16="http://schemas.microsoft.com/office/drawing/2014/main" id="{9C21E5BC-ED14-47D9-8E8D-71EC30545FBD}"/>
              </a:ext>
            </a:extLst>
          </p:cNvPr>
          <p:cNvSpPr>
            <a:spLocks noGrp="1"/>
          </p:cNvSpPr>
          <p:nvPr>
            <p:ph type="sldNum" sz="quarter" idx="15"/>
          </p:nvPr>
        </p:nvSpPr>
        <p:spPr/>
        <p:txBody>
          <a:bodyPr/>
          <a:lstStyle/>
          <a:p>
            <a:fld id="{19B51A1E-902D-48AF-9020-955120F399B6}" type="slidenum">
              <a:rPr lang="en-US" smtClean="0"/>
              <a:pPr/>
              <a:t>9</a:t>
            </a:fld>
            <a:endParaRPr lang="en-US" dirty="0"/>
          </a:p>
        </p:txBody>
      </p:sp>
      <p:sp>
        <p:nvSpPr>
          <p:cNvPr id="5" name="object 5">
            <a:extLst>
              <a:ext uri="{FF2B5EF4-FFF2-40B4-BE49-F238E27FC236}">
                <a16:creationId xmlns:a16="http://schemas.microsoft.com/office/drawing/2014/main" id="{6E1406A9-849B-42BA-9D39-47807E35AF80}"/>
              </a:ext>
            </a:extLst>
          </p:cNvPr>
          <p:cNvSpPr/>
          <p:nvPr/>
        </p:nvSpPr>
        <p:spPr>
          <a:xfrm>
            <a:off x="4080880" y="4075723"/>
            <a:ext cx="2777765" cy="2192972"/>
          </a:xfrm>
          <a:prstGeom prst="rect">
            <a:avLst/>
          </a:prstGeom>
          <a:blipFill>
            <a:blip r:embed="rId3"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A5B6AC0F-41BF-4F36-B652-7054646C4777}"/>
              </a:ext>
            </a:extLst>
          </p:cNvPr>
          <p:cNvSpPr txBox="1"/>
          <p:nvPr/>
        </p:nvSpPr>
        <p:spPr>
          <a:xfrm>
            <a:off x="695885" y="4678179"/>
            <a:ext cx="3195320" cy="988060"/>
          </a:xfrm>
          <a:prstGeom prst="rect">
            <a:avLst/>
          </a:prstGeom>
        </p:spPr>
        <p:txBody>
          <a:bodyPr vert="horz" wrap="square" lIns="0" tIns="17145" rIns="0" bIns="0" rtlCol="0">
            <a:spAutoFit/>
          </a:bodyPr>
          <a:lstStyle/>
          <a:p>
            <a:pPr marL="12700">
              <a:lnSpc>
                <a:spcPct val="100000"/>
              </a:lnSpc>
              <a:spcBef>
                <a:spcPts val="135"/>
              </a:spcBef>
            </a:pPr>
            <a:r>
              <a:rPr sz="1550" b="1" spc="20" dirty="0">
                <a:latin typeface="Calibri"/>
                <a:cs typeface="Calibri"/>
              </a:rPr>
              <a:t>AMD </a:t>
            </a:r>
            <a:r>
              <a:rPr sz="1550" b="1" dirty="0">
                <a:latin typeface="Calibri"/>
                <a:cs typeface="Calibri"/>
              </a:rPr>
              <a:t>Ryzen </a:t>
            </a:r>
            <a:r>
              <a:rPr sz="1550" b="1" spc="15" dirty="0">
                <a:latin typeface="Calibri"/>
                <a:cs typeface="Calibri"/>
              </a:rPr>
              <a:t>9</a:t>
            </a:r>
            <a:r>
              <a:rPr sz="1550" b="1" spc="-55" dirty="0">
                <a:latin typeface="Calibri"/>
                <a:cs typeface="Calibri"/>
              </a:rPr>
              <a:t> </a:t>
            </a:r>
            <a:r>
              <a:rPr sz="1550" b="1" spc="15" dirty="0">
                <a:latin typeface="Calibri"/>
                <a:cs typeface="Calibri"/>
              </a:rPr>
              <a:t>3950X</a:t>
            </a:r>
            <a:r>
              <a:rPr sz="1550" spc="15" dirty="0">
                <a:latin typeface="Calibri"/>
                <a:cs typeface="Calibri"/>
              </a:rPr>
              <a:t>:</a:t>
            </a:r>
            <a:endParaRPr sz="1550" dirty="0">
              <a:latin typeface="Calibri"/>
              <a:cs typeface="Calibri"/>
            </a:endParaRPr>
          </a:p>
          <a:p>
            <a:pPr marL="12700">
              <a:lnSpc>
                <a:spcPct val="100000"/>
              </a:lnSpc>
              <a:spcBef>
                <a:spcPts val="35"/>
              </a:spcBef>
            </a:pPr>
            <a:r>
              <a:rPr sz="1550" spc="15" dirty="0">
                <a:latin typeface="Calibri"/>
                <a:cs typeface="Calibri"/>
              </a:rPr>
              <a:t>16 </a:t>
            </a:r>
            <a:r>
              <a:rPr sz="1550" spc="5" dirty="0">
                <a:latin typeface="Calibri"/>
                <a:cs typeface="Calibri"/>
              </a:rPr>
              <a:t>cores, </a:t>
            </a:r>
            <a:r>
              <a:rPr sz="1550" spc="15" dirty="0">
                <a:latin typeface="Calibri"/>
                <a:cs typeface="Calibri"/>
              </a:rPr>
              <a:t>32 </a:t>
            </a:r>
            <a:r>
              <a:rPr sz="1550" spc="10" dirty="0">
                <a:latin typeface="Calibri"/>
                <a:cs typeface="Calibri"/>
              </a:rPr>
              <a:t>threads,</a:t>
            </a:r>
            <a:r>
              <a:rPr sz="1550" spc="-65" dirty="0">
                <a:latin typeface="Calibri"/>
                <a:cs typeface="Calibri"/>
              </a:rPr>
              <a:t> </a:t>
            </a:r>
            <a:r>
              <a:rPr sz="1550" spc="10" dirty="0">
                <a:latin typeface="Calibri"/>
                <a:cs typeface="Calibri"/>
              </a:rPr>
              <a:t>3.5-4.7GHz</a:t>
            </a:r>
            <a:endParaRPr sz="1550" dirty="0">
              <a:latin typeface="Calibri"/>
              <a:cs typeface="Calibri"/>
            </a:endParaRPr>
          </a:p>
          <a:p>
            <a:pPr marL="12700" marR="5080">
              <a:lnSpc>
                <a:spcPct val="101299"/>
              </a:lnSpc>
              <a:spcBef>
                <a:spcPts val="10"/>
              </a:spcBef>
            </a:pPr>
            <a:r>
              <a:rPr sz="1550" spc="15" dirty="0">
                <a:latin typeface="Calibri"/>
                <a:cs typeface="Calibri"/>
              </a:rPr>
              <a:t>L1 </a:t>
            </a:r>
            <a:r>
              <a:rPr sz="1550" spc="5" dirty="0">
                <a:latin typeface="Calibri"/>
                <a:cs typeface="Calibri"/>
              </a:rPr>
              <a:t>64KB/core, </a:t>
            </a:r>
            <a:r>
              <a:rPr sz="1550" spc="15" dirty="0">
                <a:latin typeface="Calibri"/>
                <a:cs typeface="Calibri"/>
              </a:rPr>
              <a:t>L2 </a:t>
            </a:r>
            <a:r>
              <a:rPr sz="1550" spc="10" dirty="0">
                <a:latin typeface="Calibri"/>
                <a:cs typeface="Calibri"/>
              </a:rPr>
              <a:t>512KB/core, </a:t>
            </a:r>
            <a:r>
              <a:rPr sz="1550" spc="15" dirty="0">
                <a:latin typeface="Calibri"/>
                <a:cs typeface="Calibri"/>
              </a:rPr>
              <a:t>L3</a:t>
            </a:r>
            <a:r>
              <a:rPr sz="1550" spc="-130" dirty="0">
                <a:latin typeface="Calibri"/>
                <a:cs typeface="Calibri"/>
              </a:rPr>
              <a:t> </a:t>
            </a:r>
            <a:r>
              <a:rPr sz="1550" spc="20" dirty="0">
                <a:latin typeface="Calibri"/>
                <a:cs typeface="Calibri"/>
              </a:rPr>
              <a:t>64MB  </a:t>
            </a:r>
            <a:r>
              <a:rPr sz="1550" spc="10" dirty="0">
                <a:latin typeface="Calibri"/>
                <a:cs typeface="Calibri"/>
              </a:rPr>
              <a:t>Thermal design power (TDP)</a:t>
            </a:r>
            <a:r>
              <a:rPr sz="1550" spc="-50" dirty="0">
                <a:latin typeface="Calibri"/>
                <a:cs typeface="Calibri"/>
              </a:rPr>
              <a:t> </a:t>
            </a:r>
            <a:r>
              <a:rPr sz="1550" spc="20" dirty="0">
                <a:latin typeface="Calibri"/>
                <a:cs typeface="Calibri"/>
              </a:rPr>
              <a:t>105W</a:t>
            </a:r>
            <a:endParaRPr sz="1550" dirty="0">
              <a:latin typeface="Calibri"/>
              <a:cs typeface="Calibri"/>
            </a:endParaRPr>
          </a:p>
        </p:txBody>
      </p:sp>
      <p:pic>
        <p:nvPicPr>
          <p:cNvPr id="7" name="Picture 6">
            <a:extLst>
              <a:ext uri="{FF2B5EF4-FFF2-40B4-BE49-F238E27FC236}">
                <a16:creationId xmlns:a16="http://schemas.microsoft.com/office/drawing/2014/main" id="{542A51B5-ED47-4F2B-B371-B10541B548EB}"/>
              </a:ext>
            </a:extLst>
          </p:cNvPr>
          <p:cNvPicPr>
            <a:picLocks noChangeAspect="1"/>
          </p:cNvPicPr>
          <p:nvPr/>
        </p:nvPicPr>
        <p:blipFill>
          <a:blip r:embed="rId4"/>
          <a:stretch>
            <a:fillRect/>
          </a:stretch>
        </p:blipFill>
        <p:spPr>
          <a:xfrm>
            <a:off x="7138650" y="4484663"/>
            <a:ext cx="3552825" cy="1571625"/>
          </a:xfrm>
          <a:prstGeom prst="rect">
            <a:avLst/>
          </a:prstGeom>
        </p:spPr>
      </p:pic>
      <p:pic>
        <p:nvPicPr>
          <p:cNvPr id="8" name="Picture 7">
            <a:extLst>
              <a:ext uri="{FF2B5EF4-FFF2-40B4-BE49-F238E27FC236}">
                <a16:creationId xmlns:a16="http://schemas.microsoft.com/office/drawing/2014/main" id="{AAD54CAE-5411-4207-A5EE-35643940D3F7}"/>
              </a:ext>
            </a:extLst>
          </p:cNvPr>
          <p:cNvPicPr>
            <a:picLocks noChangeAspect="1"/>
          </p:cNvPicPr>
          <p:nvPr/>
        </p:nvPicPr>
        <p:blipFill>
          <a:blip r:embed="rId5"/>
          <a:stretch>
            <a:fillRect/>
          </a:stretch>
        </p:blipFill>
        <p:spPr>
          <a:xfrm>
            <a:off x="4402962" y="6288937"/>
            <a:ext cx="2133600" cy="342900"/>
          </a:xfrm>
          <a:prstGeom prst="rect">
            <a:avLst/>
          </a:prstGeom>
        </p:spPr>
      </p:pic>
    </p:spTree>
    <p:extLst>
      <p:ext uri="{BB962C8B-B14F-4D97-AF65-F5344CB8AC3E}">
        <p14:creationId xmlns:p14="http://schemas.microsoft.com/office/powerpoint/2010/main" val="136851331"/>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2.xml><?xml version="1.0" encoding="utf-8"?>
<ds:datastoreItem xmlns:ds="http://schemas.openxmlformats.org/officeDocument/2006/customXml" ds:itemID="{8519935D-ADE6-42ED-B568-839405AD6ABE}">
  <ds:schemaRefs>
    <ds:schemaRef ds:uri="http://purl.org/dc/dcmitype/"/>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16c05727-aa75-4e4a-9b5f-8a80a1165891"/>
    <ds:schemaRef ds:uri="71af3243-3dd4-4a8d-8c0d-dd76da1f02a5"/>
    <ds:schemaRef ds:uri="http://purl.org/dc/elements/1.1/"/>
  </ds:schemaRefs>
</ds:datastoreItem>
</file>

<file path=customXml/itemProps3.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5406</Words>
  <Application>Microsoft Office PowerPoint</Application>
  <PresentationFormat>Widescreen</PresentationFormat>
  <Paragraphs>549</Paragraphs>
  <Slides>44</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Microsoft YaHei</vt:lpstr>
      <vt:lpstr>新細明體</vt:lpstr>
      <vt:lpstr>Arial</vt:lpstr>
      <vt:lpstr>Arial Black</vt:lpstr>
      <vt:lpstr>Arial Narrow</vt:lpstr>
      <vt:lpstr>Calibri</vt:lpstr>
      <vt:lpstr>Calisto MT</vt:lpstr>
      <vt:lpstr>Comic Sans MS</vt:lpstr>
      <vt:lpstr>Corbel</vt:lpstr>
      <vt:lpstr>Garamond</vt:lpstr>
      <vt:lpstr>Tahoma</vt:lpstr>
      <vt:lpstr>Times New Roman</vt:lpstr>
      <vt:lpstr>Wingdings</vt:lpstr>
      <vt:lpstr>Office Theme</vt:lpstr>
      <vt:lpstr>CHAPTER 1 Computer System overview</vt:lpstr>
      <vt:lpstr>PowerPoint Presentation</vt:lpstr>
      <vt:lpstr>Components of a Simple PC</vt:lpstr>
      <vt:lpstr>Major Computer Components</vt:lpstr>
      <vt:lpstr>Processor</vt:lpstr>
      <vt:lpstr>Main Memory</vt:lpstr>
      <vt:lpstr>I/O Modules</vt:lpstr>
      <vt:lpstr>System Bus</vt:lpstr>
      <vt:lpstr>Microprocessor</vt:lpstr>
      <vt:lpstr>Graphical Processing Units (GPU’s)</vt:lpstr>
      <vt:lpstr>Digital Signal Processors (DSPs)</vt:lpstr>
      <vt:lpstr>System on a Chip (SoC)</vt:lpstr>
      <vt:lpstr>Computer Components: Top Level View</vt:lpstr>
      <vt:lpstr>What is a Register?</vt:lpstr>
      <vt:lpstr>Control and Status Registers</vt:lpstr>
      <vt:lpstr>MAR &amp; MBR in Action</vt:lpstr>
      <vt:lpstr>User-Visible Registers</vt:lpstr>
      <vt:lpstr>Program Status Word (PSW)</vt:lpstr>
      <vt:lpstr>Instruction Cycle</vt:lpstr>
      <vt:lpstr>Instruction Fetch</vt:lpstr>
      <vt:lpstr>Instruction Execution</vt:lpstr>
      <vt:lpstr>Interrupts</vt:lpstr>
      <vt:lpstr>Classes of Interrupts</vt:lpstr>
      <vt:lpstr>Instruction Cycle with Interrupt</vt:lpstr>
      <vt:lpstr>Interrupt Stage</vt:lpstr>
      <vt:lpstr>Interrupt Handler</vt:lpstr>
      <vt:lpstr>Transfer of Control via Interrupts</vt:lpstr>
      <vt:lpstr>Program Flow of Control and Timing Without Interrupts</vt:lpstr>
      <vt:lpstr>Program Flow of Control and Timing With Interrupts</vt:lpstr>
      <vt:lpstr>The Memory Hierarchy (1/3)</vt:lpstr>
      <vt:lpstr>The Memory Hierarchy (2/3)</vt:lpstr>
      <vt:lpstr>The Memory Hierarchy (3/3)</vt:lpstr>
      <vt:lpstr>Disk Cache</vt:lpstr>
      <vt:lpstr>Cache Memory - Motivation</vt:lpstr>
      <vt:lpstr>Cache Memory – How it Works</vt:lpstr>
      <vt:lpstr>Cache and Main Memory</vt:lpstr>
      <vt:lpstr>I/O Communication Techniques</vt:lpstr>
      <vt:lpstr>Programmed I/O</vt:lpstr>
      <vt:lpstr>Interrupt-Driven I/O</vt:lpstr>
      <vt:lpstr>Interrupt-Driven I/O</vt:lpstr>
      <vt:lpstr>Direct Memory Access (1/3) </vt:lpstr>
      <vt:lpstr>Direct Memory Access (2/3) </vt:lpstr>
      <vt:lpstr>Direct Memory Access (3/3)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2020-09-13T13:53:36Z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