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1"/>
  </p:notesMasterIdLst>
  <p:handoutMasterIdLst>
    <p:handoutMasterId r:id="rId42"/>
  </p:handoutMasterIdLst>
  <p:sldIdLst>
    <p:sldId id="282" r:id="rId5"/>
    <p:sldId id="598" r:id="rId6"/>
    <p:sldId id="571" r:id="rId7"/>
    <p:sldId id="599" r:id="rId8"/>
    <p:sldId id="600" r:id="rId9"/>
    <p:sldId id="574" r:id="rId10"/>
    <p:sldId id="575" r:id="rId11"/>
    <p:sldId id="576" r:id="rId12"/>
    <p:sldId id="579" r:id="rId13"/>
    <p:sldId id="580" r:id="rId14"/>
    <p:sldId id="581" r:id="rId15"/>
    <p:sldId id="582" r:id="rId16"/>
    <p:sldId id="583" r:id="rId17"/>
    <p:sldId id="584" r:id="rId18"/>
    <p:sldId id="585" r:id="rId19"/>
    <p:sldId id="605" r:id="rId20"/>
    <p:sldId id="606" r:id="rId21"/>
    <p:sldId id="601" r:id="rId22"/>
    <p:sldId id="607" r:id="rId23"/>
    <p:sldId id="608" r:id="rId24"/>
    <p:sldId id="589" r:id="rId25"/>
    <p:sldId id="590" r:id="rId26"/>
    <p:sldId id="591" r:id="rId27"/>
    <p:sldId id="592" r:id="rId28"/>
    <p:sldId id="609" r:id="rId29"/>
    <p:sldId id="594" r:id="rId30"/>
    <p:sldId id="610" r:id="rId31"/>
    <p:sldId id="596" r:id="rId32"/>
    <p:sldId id="597" r:id="rId33"/>
    <p:sldId id="611" r:id="rId34"/>
    <p:sldId id="612" r:id="rId35"/>
    <p:sldId id="613" r:id="rId36"/>
    <p:sldId id="614" r:id="rId37"/>
    <p:sldId id="602" r:id="rId38"/>
    <p:sldId id="603" r:id="rId39"/>
    <p:sldId id="354" r:id="rId40"/>
  </p:sldIdLst>
  <p:sldSz cx="12192000" cy="6858000"/>
  <p:notesSz cx="9929813"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4D9"/>
    <a:srgbClr val="073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5517" autoAdjust="0"/>
  </p:normalViewPr>
  <p:slideViewPr>
    <p:cSldViewPr snapToGrid="0">
      <p:cViewPr varScale="1">
        <p:scale>
          <a:sx n="71" d="100"/>
          <a:sy n="71" d="100"/>
        </p:scale>
        <p:origin x="1740"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85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1"/>
            <a:ext cx="4302919" cy="341064"/>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5624596" y="1"/>
            <a:ext cx="4302919" cy="341064"/>
          </a:xfrm>
          <a:prstGeom prst="rect">
            <a:avLst/>
          </a:prstGeom>
        </p:spPr>
        <p:txBody>
          <a:bodyPr vert="horz" lIns="91440" tIns="45720" rIns="91440" bIns="45720" rtlCol="0"/>
          <a:lstStyle>
            <a:lvl1pPr algn="r">
              <a:defRPr sz="1200"/>
            </a:lvl1pPr>
          </a:lstStyle>
          <a:p>
            <a:fld id="{EF1077DB-935E-4A0A-947A-D283B9F9F452}" type="datetimeFigureOut">
              <a:rPr lang="en-US" smtClean="0"/>
              <a:t>12/16/2020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6456612"/>
            <a:ext cx="4302919" cy="3410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5624596" y="6456612"/>
            <a:ext cx="4302919" cy="341063"/>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919" cy="341064"/>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5624596" y="1"/>
            <a:ext cx="4302919" cy="341064"/>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12/16/2020</a:t>
            </a:fld>
            <a:endParaRPr lang="en-US" noProof="0" dirty="0"/>
          </a:p>
        </p:txBody>
      </p:sp>
      <p:sp>
        <p:nvSpPr>
          <p:cNvPr id="4" name="Slide Image Placeholder 3"/>
          <p:cNvSpPr>
            <a:spLocks noGrp="1" noRot="1" noChangeAspect="1"/>
          </p:cNvSpPr>
          <p:nvPr>
            <p:ph type="sldImg" idx="2"/>
          </p:nvPr>
        </p:nvSpPr>
        <p:spPr>
          <a:xfrm>
            <a:off x="2925763" y="849313"/>
            <a:ext cx="4078287" cy="2293937"/>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456612"/>
            <a:ext cx="4302919" cy="341063"/>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5624596" y="6456612"/>
            <a:ext cx="4302919" cy="341063"/>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567650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2773363" y="517525"/>
            <a:ext cx="4608512" cy="2592388"/>
          </a:xfrm>
          <a:ln/>
        </p:spPr>
      </p:sp>
      <p:sp>
        <p:nvSpPr>
          <p:cNvPr id="65539"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mn-ea"/>
                <a:cs typeface="+mn-cs"/>
              </a:rPr>
              <a:t>The simplest type of support that the operating system can provide is </a:t>
            </a:r>
            <a:r>
              <a:rPr lang="en-US" sz="1200" b="1" kern="1200" baseline="0" dirty="0">
                <a:solidFill>
                  <a:schemeClr val="tx1"/>
                </a:solidFill>
                <a:latin typeface="Arial" charset="0"/>
                <a:ea typeface="+mn-ea"/>
                <a:cs typeface="+mn-cs"/>
              </a:rPr>
              <a:t>single buffering </a:t>
            </a:r>
            <a:r>
              <a:rPr lang="en-US" sz="1200" kern="1200" baseline="0" dirty="0">
                <a:solidFill>
                  <a:schemeClr val="tx1"/>
                </a:solidFill>
                <a:latin typeface="Arial" charset="0"/>
                <a:ea typeface="+mn-ea"/>
                <a:cs typeface="+mn-cs"/>
              </a:rPr>
              <a:t>( Figure 11.5b ). When a user process issues an I/O request, the OS </a:t>
            </a:r>
            <a:r>
              <a:rPr lang="en-US" sz="1200" b="1" kern="1200" baseline="0" dirty="0">
                <a:solidFill>
                  <a:schemeClr val="tx1"/>
                </a:solidFill>
                <a:latin typeface="Arial" charset="0"/>
                <a:ea typeface="+mn-ea"/>
                <a:cs typeface="+mn-cs"/>
              </a:rPr>
              <a:t>assigns a buffer in the system portion of main memory</a:t>
            </a:r>
            <a:r>
              <a:rPr lang="en-US" sz="1200" kern="1200" baseline="0" dirty="0">
                <a:solidFill>
                  <a:schemeClr val="tx1"/>
                </a:solidFill>
                <a:latin typeface="Arial" charset="0"/>
                <a:ea typeface="+mn-ea"/>
                <a:cs typeface="+mn-cs"/>
              </a:rPr>
              <a:t> to the operation.</a:t>
            </a:r>
          </a:p>
          <a:p>
            <a:endParaRPr lang="en-US" sz="1200" kern="1200" baseline="0" dirty="0">
              <a:solidFill>
                <a:schemeClr val="tx1"/>
              </a:solidFill>
              <a:latin typeface="Arial" charset="0"/>
              <a:ea typeface="+mn-ea"/>
              <a:cs typeface="+mn-cs"/>
            </a:endParaRPr>
          </a:p>
          <a:p>
            <a:r>
              <a:rPr lang="en-US" sz="1200" kern="1200" baseline="0" dirty="0">
                <a:solidFill>
                  <a:schemeClr val="tx1"/>
                </a:solidFill>
                <a:latin typeface="Arial" charset="0"/>
                <a:ea typeface="+mn-ea"/>
                <a:cs typeface="+mn-cs"/>
              </a:rPr>
              <a:t>In the case of line-at-a-time I/O, the buffer can be used to hold a single line. The user process is suspended during input, awaiting the arrival of the entire line.</a:t>
            </a:r>
          </a:p>
          <a:p>
            <a:r>
              <a:rPr lang="en-US" sz="1200" kern="1200" baseline="0" dirty="0">
                <a:solidFill>
                  <a:schemeClr val="tx1"/>
                </a:solidFill>
                <a:latin typeface="Arial" charset="0"/>
                <a:ea typeface="+mn-ea"/>
                <a:cs typeface="+mn-cs"/>
              </a:rPr>
              <a:t>For output, the user process can place a line of output in the buffer and continue processing. It need not be suspended unless it has a second line of output to send before the buffer is emptied from the first output operation. In the case of byte-at-a-time I/O, the interaction between the OS and the user process follows the producer/consumer model discussed in Chapter 5 .</a:t>
            </a:r>
            <a:endParaRPr lang="en-US" dirty="0"/>
          </a:p>
          <a:p>
            <a:pPr eaLnBrk="1" hangingPunct="1"/>
            <a:endParaRPr lang="zh-TW" altLang="en-US" dirty="0"/>
          </a:p>
        </p:txBody>
      </p:sp>
    </p:spTree>
    <p:extLst>
      <p:ext uri="{BB962C8B-B14F-4D97-AF65-F5344CB8AC3E}">
        <p14:creationId xmlns:p14="http://schemas.microsoft.com/office/powerpoint/2010/main" val="4139255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773363" y="517525"/>
            <a:ext cx="4608512" cy="2592388"/>
          </a:xfrm>
          <a:ln/>
        </p:spPr>
      </p:sp>
      <p:sp>
        <p:nvSpPr>
          <p:cNvPr id="66563" name="Rectangle 3"/>
          <p:cNvSpPr>
            <a:spLocks noGrp="1" noChangeArrowheads="1"/>
          </p:cNvSpPr>
          <p:nvPr>
            <p:ph type="body" idx="1"/>
          </p:nvPr>
        </p:nvSpPr>
        <p:spPr>
          <a:noFill/>
          <a:ln/>
        </p:spPr>
        <p:txBody>
          <a:bodyPr/>
          <a:lstStyle/>
          <a:p>
            <a:pPr eaLnBrk="1" hangingPunct="1"/>
            <a:endParaRPr lang="zh-TW" altLang="en-US"/>
          </a:p>
        </p:txBody>
      </p:sp>
    </p:spTree>
    <p:extLst>
      <p:ext uri="{BB962C8B-B14F-4D97-AF65-F5344CB8AC3E}">
        <p14:creationId xmlns:p14="http://schemas.microsoft.com/office/powerpoint/2010/main" val="2954968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2773363" y="517525"/>
            <a:ext cx="4608512" cy="2592388"/>
          </a:xfrm>
          <a:ln/>
        </p:spPr>
      </p:sp>
      <p:sp>
        <p:nvSpPr>
          <p:cNvPr id="67587" name="Rectangle 3"/>
          <p:cNvSpPr>
            <a:spLocks noGrp="1" noChangeArrowheads="1"/>
          </p:cNvSpPr>
          <p:nvPr>
            <p:ph type="body" idx="1"/>
          </p:nvPr>
        </p:nvSpPr>
        <p:spPr>
          <a:noFill/>
          <a:ln/>
        </p:spPr>
        <p:txBody>
          <a:bodyPr/>
          <a:lstStyle/>
          <a:p>
            <a:pPr eaLnBrk="1" hangingPunct="1"/>
            <a:endParaRPr lang="zh-TW" altLang="en-US"/>
          </a:p>
        </p:txBody>
      </p:sp>
    </p:spTree>
    <p:extLst>
      <p:ext uri="{BB962C8B-B14F-4D97-AF65-F5344CB8AC3E}">
        <p14:creationId xmlns:p14="http://schemas.microsoft.com/office/powerpoint/2010/main" val="3793192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2771775" y="519113"/>
            <a:ext cx="4606925" cy="2590800"/>
          </a:xfrm>
          <a:ln w="12700" cap="flat"/>
        </p:spPr>
      </p:sp>
      <p:sp>
        <p:nvSpPr>
          <p:cNvPr id="68611" name="Rectangle 3"/>
          <p:cNvSpPr>
            <a:spLocks noGrp="1" noChangeArrowheads="1"/>
          </p:cNvSpPr>
          <p:nvPr>
            <p:ph type="body" idx="1"/>
          </p:nvPr>
        </p:nvSpPr>
        <p:spPr>
          <a:xfrm>
            <a:off x="1353399" y="3282712"/>
            <a:ext cx="7443682" cy="3109936"/>
          </a:xfrm>
          <a:noFill/>
          <a:ln/>
        </p:spPr>
        <p:txBody>
          <a:bodyPr lIns="92075" tIns="46038" rIns="92075" bIns="46038"/>
          <a:lstStyle/>
          <a:p>
            <a:pPr eaLnBrk="1" hangingPunct="1"/>
            <a:endParaRPr lang="zh-TW" altLang="en-US"/>
          </a:p>
        </p:txBody>
      </p:sp>
    </p:spTree>
    <p:extLst>
      <p:ext uri="{BB962C8B-B14F-4D97-AF65-F5344CB8AC3E}">
        <p14:creationId xmlns:p14="http://schemas.microsoft.com/office/powerpoint/2010/main" val="1478353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2771775" y="519113"/>
            <a:ext cx="4606925" cy="2590800"/>
          </a:xfrm>
          <a:ln w="12700" cap="flat"/>
        </p:spPr>
      </p:sp>
      <p:sp>
        <p:nvSpPr>
          <p:cNvPr id="68611" name="Rectangle 3"/>
          <p:cNvSpPr>
            <a:spLocks noGrp="1" noChangeArrowheads="1"/>
          </p:cNvSpPr>
          <p:nvPr>
            <p:ph type="body" idx="1"/>
          </p:nvPr>
        </p:nvSpPr>
        <p:spPr>
          <a:xfrm>
            <a:off x="1353399" y="3282712"/>
            <a:ext cx="7443682" cy="3109936"/>
          </a:xfrm>
          <a:noFill/>
          <a:ln/>
        </p:spPr>
        <p:txBody>
          <a:bodyPr lIns="92075" tIns="46038" rIns="92075" bIns="46038"/>
          <a:lstStyle/>
          <a:p>
            <a:pPr eaLnBrk="1" hangingPunct="1"/>
            <a:endParaRPr lang="zh-TW" altLang="en-US"/>
          </a:p>
        </p:txBody>
      </p:sp>
    </p:spTree>
    <p:extLst>
      <p:ext uri="{BB962C8B-B14F-4D97-AF65-F5344CB8AC3E}">
        <p14:creationId xmlns:p14="http://schemas.microsoft.com/office/powerpoint/2010/main" val="1850572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2771775" y="519113"/>
            <a:ext cx="4606925" cy="2590800"/>
          </a:xfrm>
          <a:ln w="12700" cap="flat"/>
        </p:spPr>
      </p:sp>
      <p:sp>
        <p:nvSpPr>
          <p:cNvPr id="68611" name="Rectangle 3"/>
          <p:cNvSpPr>
            <a:spLocks noGrp="1" noChangeArrowheads="1"/>
          </p:cNvSpPr>
          <p:nvPr>
            <p:ph type="body" idx="1"/>
          </p:nvPr>
        </p:nvSpPr>
        <p:spPr>
          <a:xfrm>
            <a:off x="1353399" y="3282712"/>
            <a:ext cx="7443682" cy="3109936"/>
          </a:xfrm>
          <a:noFill/>
          <a:ln/>
        </p:spPr>
        <p:txBody>
          <a:bodyPr lIns="92075" tIns="46038" rIns="92075" bIns="46038"/>
          <a:lstStyle/>
          <a:p>
            <a:pPr eaLnBrk="1" hangingPunct="1"/>
            <a:endParaRPr lang="zh-TW" altLang="en-US"/>
          </a:p>
        </p:txBody>
      </p:sp>
    </p:spTree>
    <p:extLst>
      <p:ext uri="{BB962C8B-B14F-4D97-AF65-F5344CB8AC3E}">
        <p14:creationId xmlns:p14="http://schemas.microsoft.com/office/powerpoint/2010/main" val="4044823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2771775" y="519113"/>
            <a:ext cx="4606925" cy="2590800"/>
          </a:xfrm>
          <a:ln w="12700" cap="flat"/>
        </p:spPr>
      </p:sp>
      <p:sp>
        <p:nvSpPr>
          <p:cNvPr id="72707" name="Rectangle 3"/>
          <p:cNvSpPr>
            <a:spLocks noGrp="1" noChangeArrowheads="1"/>
          </p:cNvSpPr>
          <p:nvPr>
            <p:ph type="body" idx="1"/>
          </p:nvPr>
        </p:nvSpPr>
        <p:spPr>
          <a:xfrm>
            <a:off x="1353399" y="3282712"/>
            <a:ext cx="7443682" cy="3109936"/>
          </a:xfrm>
          <a:noFill/>
          <a:ln/>
        </p:spPr>
        <p:txBody>
          <a:bodyPr lIns="92075" tIns="46038" rIns="92075" bIns="46038"/>
          <a:lstStyle/>
          <a:p>
            <a:pPr eaLnBrk="1" hangingPunct="1"/>
            <a:endParaRPr lang="zh-TW" altLang="en-US"/>
          </a:p>
        </p:txBody>
      </p:sp>
    </p:spTree>
    <p:extLst>
      <p:ext uri="{BB962C8B-B14F-4D97-AF65-F5344CB8AC3E}">
        <p14:creationId xmlns:p14="http://schemas.microsoft.com/office/powerpoint/2010/main" val="2049975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2771775" y="519113"/>
            <a:ext cx="4606925" cy="2590800"/>
          </a:xfrm>
          <a:ln w="12700" cap="flat"/>
        </p:spPr>
      </p:sp>
      <p:sp>
        <p:nvSpPr>
          <p:cNvPr id="73731" name="Rectangle 3"/>
          <p:cNvSpPr>
            <a:spLocks noGrp="1" noChangeArrowheads="1"/>
          </p:cNvSpPr>
          <p:nvPr>
            <p:ph type="body" idx="1"/>
          </p:nvPr>
        </p:nvSpPr>
        <p:spPr>
          <a:xfrm>
            <a:off x="1353399" y="3282712"/>
            <a:ext cx="7443682" cy="3109936"/>
          </a:xfrm>
          <a:noFill/>
          <a:ln/>
        </p:spPr>
        <p:txBody>
          <a:bodyPr lIns="92075" tIns="46038" rIns="92075" bIns="46038"/>
          <a:lstStyle/>
          <a:p>
            <a:pPr eaLnBrk="1" hangingPunct="1"/>
            <a:endParaRPr lang="zh-TW" altLang="en-US"/>
          </a:p>
        </p:txBody>
      </p:sp>
    </p:spTree>
    <p:extLst>
      <p:ext uri="{BB962C8B-B14F-4D97-AF65-F5344CB8AC3E}">
        <p14:creationId xmlns:p14="http://schemas.microsoft.com/office/powerpoint/2010/main" val="2905634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2771775" y="519113"/>
            <a:ext cx="4606925" cy="2590800"/>
          </a:xfrm>
          <a:ln w="12700" cap="flat"/>
        </p:spPr>
      </p:sp>
      <p:sp>
        <p:nvSpPr>
          <p:cNvPr id="74755" name="Rectangle 3"/>
          <p:cNvSpPr>
            <a:spLocks noGrp="1" noChangeArrowheads="1"/>
          </p:cNvSpPr>
          <p:nvPr>
            <p:ph type="body" idx="1"/>
          </p:nvPr>
        </p:nvSpPr>
        <p:spPr>
          <a:xfrm>
            <a:off x="1353399" y="3282712"/>
            <a:ext cx="7443682" cy="3109936"/>
          </a:xfrm>
          <a:noFill/>
          <a:ln/>
        </p:spPr>
        <p:txBody>
          <a:bodyPr lIns="92075" tIns="46038" rIns="92075" bIns="46038"/>
          <a:lstStyle/>
          <a:p>
            <a:pPr eaLnBrk="1" hangingPunct="1"/>
            <a:r>
              <a:rPr lang="en-US" altLang="zh-TW" dirty="0"/>
              <a:t>Favor requests</a:t>
            </a:r>
            <a:r>
              <a:rPr lang="en-US" altLang="zh-TW" baseline="0" dirty="0"/>
              <a:t> for tracks near the ends because the head move to the end and goes back.</a:t>
            </a:r>
            <a:endParaRPr lang="zh-TW" altLang="en-US" dirty="0"/>
          </a:p>
        </p:txBody>
      </p:sp>
    </p:spTree>
    <p:extLst>
      <p:ext uri="{BB962C8B-B14F-4D97-AF65-F5344CB8AC3E}">
        <p14:creationId xmlns:p14="http://schemas.microsoft.com/office/powerpoint/2010/main" val="119917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2771775" y="519113"/>
            <a:ext cx="4606925" cy="2590800"/>
          </a:xfrm>
          <a:ln w="12700" cap="flat"/>
        </p:spPr>
      </p:sp>
      <p:sp>
        <p:nvSpPr>
          <p:cNvPr id="75779" name="Rectangle 3"/>
          <p:cNvSpPr>
            <a:spLocks noGrp="1" noChangeArrowheads="1"/>
          </p:cNvSpPr>
          <p:nvPr>
            <p:ph type="body" idx="1"/>
          </p:nvPr>
        </p:nvSpPr>
        <p:spPr>
          <a:xfrm>
            <a:off x="1353399" y="3282712"/>
            <a:ext cx="7443682" cy="3109936"/>
          </a:xfrm>
          <a:noFill/>
          <a:ln/>
        </p:spPr>
        <p:txBody>
          <a:bodyPr lIns="92075" tIns="46038" rIns="92075" bIns="46038"/>
          <a:lstStyle/>
          <a:p>
            <a:pPr eaLnBrk="1" hangingPunct="1"/>
            <a:endParaRPr lang="zh-TW" altLang="en-US"/>
          </a:p>
        </p:txBody>
      </p:sp>
    </p:spTree>
    <p:extLst>
      <p:ext uri="{BB962C8B-B14F-4D97-AF65-F5344CB8AC3E}">
        <p14:creationId xmlns:p14="http://schemas.microsoft.com/office/powerpoint/2010/main" val="33988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Arial" charset="0"/>
                <a:ea typeface="+mn-ea"/>
                <a:cs typeface="+mn-cs"/>
              </a:rPr>
              <a:t>There are great differences across classes and even substantial differences within each class. Among the key differences are the following:</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a:t>
            </a:r>
            <a:r>
              <a:rPr lang="en-US" sz="1200" b="1" kern="1200" dirty="0">
                <a:solidFill>
                  <a:schemeClr val="tx1"/>
                </a:solidFill>
                <a:latin typeface="Arial" charset="0"/>
                <a:ea typeface="+mn-ea"/>
                <a:cs typeface="+mn-cs"/>
              </a:rPr>
              <a:t>Data rate: There may be differences of several orders of magnitude between </a:t>
            </a:r>
            <a:r>
              <a:rPr lang="en-US" sz="1200" kern="1200" dirty="0">
                <a:solidFill>
                  <a:schemeClr val="tx1"/>
                </a:solidFill>
                <a:latin typeface="Arial" charset="0"/>
                <a:ea typeface="+mn-ea"/>
                <a:cs typeface="+mn-cs"/>
              </a:rPr>
              <a:t>the data transfer rates. Figure 11.1 gives some examples.</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a:t>
            </a:r>
            <a:r>
              <a:rPr lang="en-US" sz="1200" b="1" kern="1200" dirty="0">
                <a:solidFill>
                  <a:schemeClr val="tx1"/>
                </a:solidFill>
                <a:latin typeface="Arial" charset="0"/>
                <a:ea typeface="+mn-ea"/>
                <a:cs typeface="+mn-cs"/>
              </a:rPr>
              <a:t>Application: The use to which a device is put has an influence on the software </a:t>
            </a:r>
            <a:r>
              <a:rPr lang="en-US" sz="1200" kern="1200" dirty="0">
                <a:solidFill>
                  <a:schemeClr val="tx1"/>
                </a:solidFill>
                <a:latin typeface="Arial" charset="0"/>
                <a:ea typeface="+mn-ea"/>
                <a:cs typeface="+mn-cs"/>
              </a:rPr>
              <a:t>and policies in the operating system and supporting utilities. For example, a disk used for files requires the support of file management software. A disk used as a backing store for pages in a virtual memory scheme depends on the</a:t>
            </a:r>
          </a:p>
          <a:p>
            <a:r>
              <a:rPr lang="en-US" sz="1200" kern="1200" dirty="0">
                <a:solidFill>
                  <a:schemeClr val="tx1"/>
                </a:solidFill>
                <a:latin typeface="Arial" charset="0"/>
                <a:ea typeface="+mn-ea"/>
                <a:cs typeface="+mn-cs"/>
              </a:rPr>
              <a:t>use of virtual memory hardware and software. Furthermore, these applications have an impact on disk scheduling algorithms (discussed later in this chapter). As another example, a terminal may be used by an ordinary user or a system administrator. These uses imply different privilege levels and perhaps different priorities in the operating system.</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a:t>
            </a:r>
            <a:r>
              <a:rPr lang="en-US" sz="1200" b="1" kern="1200" dirty="0">
                <a:solidFill>
                  <a:schemeClr val="tx1"/>
                </a:solidFill>
                <a:latin typeface="Arial" charset="0"/>
                <a:ea typeface="+mn-ea"/>
                <a:cs typeface="+mn-cs"/>
              </a:rPr>
              <a:t>Complexity of control: A printer requires a relatively simple control interface. </a:t>
            </a:r>
            <a:r>
              <a:rPr lang="en-US" sz="1200" kern="1200" dirty="0">
                <a:solidFill>
                  <a:schemeClr val="tx1"/>
                </a:solidFill>
                <a:latin typeface="Arial" charset="0"/>
                <a:ea typeface="+mn-ea"/>
                <a:cs typeface="+mn-cs"/>
              </a:rPr>
              <a:t>A disk is much more complex. The effect of these differences on the operating system is filtered to some extent by the complexity of the I/O module that controls the device, as discussed in the next section.</a:t>
            </a:r>
          </a:p>
          <a:p>
            <a:endParaRPr lang="en-US" sz="1200" kern="1200" dirty="0">
              <a:solidFill>
                <a:schemeClr val="tx1"/>
              </a:solidFill>
              <a:latin typeface="Arial" charset="0"/>
              <a:ea typeface="+mn-ea"/>
              <a:cs typeface="+mn-cs"/>
            </a:endParaRPr>
          </a:p>
          <a:p>
            <a:r>
              <a:rPr lang="en-US" sz="1200" b="1" kern="1200" dirty="0">
                <a:solidFill>
                  <a:schemeClr val="tx1"/>
                </a:solidFill>
                <a:latin typeface="Arial" charset="0"/>
                <a:ea typeface="+mn-ea"/>
                <a:cs typeface="+mn-cs"/>
              </a:rPr>
              <a:t>Unit of transfer: Data may be transferred as a stream of bytes or characters</a:t>
            </a:r>
          </a:p>
          <a:p>
            <a:r>
              <a:rPr lang="en-US" sz="1200" kern="1200" dirty="0">
                <a:solidFill>
                  <a:schemeClr val="tx1"/>
                </a:solidFill>
                <a:latin typeface="Arial" charset="0"/>
                <a:ea typeface="+mn-ea"/>
                <a:cs typeface="+mn-cs"/>
              </a:rPr>
              <a:t>(e.g., terminal I/O) or in larger blocks (e.g., disk I/O).</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a:t>
            </a:r>
            <a:r>
              <a:rPr lang="en-US" sz="1200" b="1" kern="1200" dirty="0">
                <a:solidFill>
                  <a:schemeClr val="tx1"/>
                </a:solidFill>
                <a:latin typeface="Arial" charset="0"/>
                <a:ea typeface="+mn-ea"/>
                <a:cs typeface="+mn-cs"/>
              </a:rPr>
              <a:t>Data representation: Different data encoding schemes are used by different </a:t>
            </a:r>
            <a:r>
              <a:rPr lang="en-US" sz="1200" kern="1200" dirty="0">
                <a:solidFill>
                  <a:schemeClr val="tx1"/>
                </a:solidFill>
                <a:latin typeface="Arial" charset="0"/>
                <a:ea typeface="+mn-ea"/>
                <a:cs typeface="+mn-cs"/>
              </a:rPr>
              <a:t>devices, including differences in character code and parity conventions.</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a:t>
            </a:r>
            <a:r>
              <a:rPr lang="en-US" sz="1200" b="1" kern="1200" dirty="0">
                <a:solidFill>
                  <a:schemeClr val="tx1"/>
                </a:solidFill>
                <a:latin typeface="Arial" charset="0"/>
                <a:ea typeface="+mn-ea"/>
                <a:cs typeface="+mn-cs"/>
              </a:rPr>
              <a:t>Error conditions: The nature of errors, the way in which they are reported, </a:t>
            </a:r>
            <a:r>
              <a:rPr lang="en-US" sz="1200" kern="1200" dirty="0">
                <a:solidFill>
                  <a:schemeClr val="tx1"/>
                </a:solidFill>
                <a:latin typeface="Arial" charset="0"/>
                <a:ea typeface="+mn-ea"/>
                <a:cs typeface="+mn-cs"/>
              </a:rPr>
              <a:t>their consequences, and the available range of responses differ widely from one device to another.</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This </a:t>
            </a:r>
            <a:r>
              <a:rPr lang="en-US" sz="1200" b="1" kern="1200" dirty="0">
                <a:solidFill>
                  <a:schemeClr val="tx1"/>
                </a:solidFill>
                <a:latin typeface="Arial" charset="0"/>
                <a:ea typeface="+mn-ea"/>
                <a:cs typeface="+mn-cs"/>
              </a:rPr>
              <a:t>diversity</a:t>
            </a:r>
            <a:r>
              <a:rPr lang="en-US" sz="1200" kern="1200" dirty="0">
                <a:solidFill>
                  <a:schemeClr val="tx1"/>
                </a:solidFill>
                <a:latin typeface="Arial" charset="0"/>
                <a:ea typeface="+mn-ea"/>
                <a:cs typeface="+mn-cs"/>
              </a:rPr>
              <a:t> makes a uniform and consistent approach to I/O, both from the point of view of the operating system and from the point of view of user processes, </a:t>
            </a:r>
            <a:r>
              <a:rPr lang="en-US" sz="1200" b="1" kern="1200" dirty="0">
                <a:solidFill>
                  <a:schemeClr val="tx1"/>
                </a:solidFill>
                <a:latin typeface="Arial" charset="0"/>
                <a:ea typeface="+mn-ea"/>
                <a:cs typeface="+mn-cs"/>
              </a:rPr>
              <a:t>difficult to achieve</a:t>
            </a:r>
            <a:r>
              <a:rPr lang="en-US" sz="1200" kern="1200" dirty="0">
                <a:solidFill>
                  <a:schemeClr val="tx1"/>
                </a:solidFill>
                <a:latin typeface="Arial" charset="0"/>
                <a:ea typeface="+mn-ea"/>
                <a:cs typeface="+mn-cs"/>
              </a:rPr>
              <a:t>.</a:t>
            </a:r>
            <a:endParaRPr lang="en-NZ" dirty="0"/>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707189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2774950" y="519113"/>
            <a:ext cx="4606925" cy="2590800"/>
          </a:xfrm>
          <a:ln/>
        </p:spPr>
      </p:sp>
      <p:sp>
        <p:nvSpPr>
          <p:cNvPr id="77827" name="Rectangle 3"/>
          <p:cNvSpPr>
            <a:spLocks noGrp="1" noChangeArrowheads="1"/>
          </p:cNvSpPr>
          <p:nvPr>
            <p:ph type="body" idx="1"/>
          </p:nvPr>
        </p:nvSpPr>
        <p:spPr>
          <a:xfrm>
            <a:off x="1351050" y="3283911"/>
            <a:ext cx="7446032" cy="3109936"/>
          </a:xfrm>
          <a:noFill/>
          <a:ln/>
        </p:spPr>
        <p:txBody>
          <a:bodyPr/>
          <a:lstStyle/>
          <a:p>
            <a:pPr eaLnBrk="1" hangingPunct="1"/>
            <a:endParaRPr lang="zh-TW" altLang="en-US" dirty="0"/>
          </a:p>
        </p:txBody>
      </p:sp>
    </p:spTree>
    <p:extLst>
      <p:ext uri="{BB962C8B-B14F-4D97-AF65-F5344CB8AC3E}">
        <p14:creationId xmlns:p14="http://schemas.microsoft.com/office/powerpoint/2010/main" val="1902923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2771775" y="519113"/>
            <a:ext cx="4606925" cy="2590800"/>
          </a:xfrm>
          <a:ln w="12700" cap="flat"/>
        </p:spPr>
      </p:sp>
      <p:sp>
        <p:nvSpPr>
          <p:cNvPr id="79875" name="Rectangle 3"/>
          <p:cNvSpPr>
            <a:spLocks noGrp="1" noChangeArrowheads="1"/>
          </p:cNvSpPr>
          <p:nvPr>
            <p:ph type="body" idx="1"/>
          </p:nvPr>
        </p:nvSpPr>
        <p:spPr>
          <a:xfrm>
            <a:off x="1353399" y="3282712"/>
            <a:ext cx="7443682" cy="3109936"/>
          </a:xfrm>
          <a:noFill/>
          <a:ln/>
        </p:spPr>
        <p:txBody>
          <a:bodyPr lIns="92075" tIns="46038" rIns="92075" bIns="46038"/>
          <a:lstStyle/>
          <a:p>
            <a:pPr eaLnBrk="1" hangingPunct="1"/>
            <a:endParaRPr lang="zh-TW" altLang="en-US"/>
          </a:p>
        </p:txBody>
      </p:sp>
    </p:spTree>
    <p:extLst>
      <p:ext uri="{BB962C8B-B14F-4D97-AF65-F5344CB8AC3E}">
        <p14:creationId xmlns:p14="http://schemas.microsoft.com/office/powerpoint/2010/main" val="566315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2771775" y="519113"/>
            <a:ext cx="4606925" cy="2590800"/>
          </a:xfrm>
          <a:ln w="12700" cap="flat"/>
        </p:spPr>
      </p:sp>
      <p:sp>
        <p:nvSpPr>
          <p:cNvPr id="80899" name="Rectangle 3"/>
          <p:cNvSpPr>
            <a:spLocks noGrp="1" noChangeArrowheads="1"/>
          </p:cNvSpPr>
          <p:nvPr>
            <p:ph type="body" idx="1"/>
          </p:nvPr>
        </p:nvSpPr>
        <p:spPr>
          <a:xfrm>
            <a:off x="1353399" y="3282712"/>
            <a:ext cx="7443682" cy="3109936"/>
          </a:xfrm>
          <a:noFill/>
          <a:ln/>
        </p:spPr>
        <p:txBody>
          <a:bodyPr lIns="92075" tIns="46038" rIns="92075" bIns="46038"/>
          <a:lstStyle/>
          <a:p>
            <a:pPr eaLnBrk="1" hangingPunct="1"/>
            <a:endParaRPr lang="zh-TW" altLang="en-US"/>
          </a:p>
        </p:txBody>
      </p:sp>
    </p:spTree>
    <p:extLst>
      <p:ext uri="{BB962C8B-B14F-4D97-AF65-F5344CB8AC3E}">
        <p14:creationId xmlns:p14="http://schemas.microsoft.com/office/powerpoint/2010/main" val="2372072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2774950" y="519113"/>
            <a:ext cx="4606925" cy="2590800"/>
          </a:xfrm>
          <a:ln/>
        </p:spPr>
      </p:sp>
      <p:sp>
        <p:nvSpPr>
          <p:cNvPr id="81923" name="Rectangle 3"/>
          <p:cNvSpPr>
            <a:spLocks noGrp="1" noChangeArrowheads="1"/>
          </p:cNvSpPr>
          <p:nvPr>
            <p:ph type="body" idx="1"/>
          </p:nvPr>
        </p:nvSpPr>
        <p:spPr>
          <a:xfrm>
            <a:off x="1351050" y="3283911"/>
            <a:ext cx="7446032" cy="3109936"/>
          </a:xfrm>
          <a:noFill/>
          <a:ln/>
        </p:spPr>
        <p:txBody>
          <a:bodyPr/>
          <a:lstStyle/>
          <a:p>
            <a:r>
              <a:rPr lang="en-US" sz="1200" kern="1200" baseline="0" dirty="0">
                <a:solidFill>
                  <a:schemeClr val="tx1"/>
                </a:solidFill>
                <a:latin typeface="Arial" charset="0"/>
                <a:ea typeface="+mn-ea"/>
                <a:cs typeface="+mn-cs"/>
              </a:rPr>
              <a:t>levels 4 through 6 make use of an independent access technique. In an independent</a:t>
            </a:r>
          </a:p>
          <a:p>
            <a:r>
              <a:rPr lang="en-US" sz="1200" kern="1200" baseline="0" dirty="0">
                <a:solidFill>
                  <a:schemeClr val="tx1"/>
                </a:solidFill>
                <a:latin typeface="Arial" charset="0"/>
                <a:ea typeface="+mn-ea"/>
                <a:cs typeface="+mn-cs"/>
              </a:rPr>
              <a:t>access array, each member disk operates independently, so that separate</a:t>
            </a:r>
          </a:p>
          <a:p>
            <a:r>
              <a:rPr lang="en-US" sz="1200" kern="1200" baseline="0" dirty="0">
                <a:solidFill>
                  <a:schemeClr val="tx1"/>
                </a:solidFill>
                <a:latin typeface="Arial" charset="0"/>
                <a:ea typeface="+mn-ea"/>
                <a:cs typeface="+mn-cs"/>
              </a:rPr>
              <a:t>I/O requests can be satisfied in parallel. Because of this, independent access arrays</a:t>
            </a:r>
          </a:p>
          <a:p>
            <a:r>
              <a:rPr lang="en-US" sz="1200" kern="1200" baseline="0" dirty="0">
                <a:solidFill>
                  <a:schemeClr val="tx1"/>
                </a:solidFill>
                <a:latin typeface="Arial" charset="0"/>
                <a:ea typeface="+mn-ea"/>
                <a:cs typeface="+mn-cs"/>
              </a:rPr>
              <a:t>are more suitable for applications that require high I/O request rates and are relatively</a:t>
            </a:r>
          </a:p>
          <a:p>
            <a:r>
              <a:rPr lang="en-US" sz="1200" kern="1200" baseline="0" dirty="0">
                <a:solidFill>
                  <a:schemeClr val="tx1"/>
                </a:solidFill>
                <a:latin typeface="Arial" charset="0"/>
                <a:ea typeface="+mn-ea"/>
                <a:cs typeface="+mn-cs"/>
              </a:rPr>
              <a:t>less suited for applications that require high data transfer rates.</a:t>
            </a:r>
          </a:p>
          <a:p>
            <a:endParaRPr lang="en-US" sz="1200" kern="1200" baseline="0" dirty="0">
              <a:solidFill>
                <a:schemeClr val="tx1"/>
              </a:solidFill>
              <a:latin typeface="Arial" charset="0"/>
              <a:ea typeface="+mn-ea"/>
              <a:cs typeface="+mn-cs"/>
            </a:endParaRPr>
          </a:p>
          <a:p>
            <a:r>
              <a:rPr lang="en-US" sz="1200" kern="1200" baseline="0" dirty="0">
                <a:solidFill>
                  <a:schemeClr val="tx1"/>
                </a:solidFill>
                <a:latin typeface="Arial" charset="0"/>
                <a:ea typeface="+mn-ea"/>
                <a:cs typeface="+mn-cs"/>
              </a:rPr>
              <a:t>As in the other RAID schemes, data striping is used. In the case of RAID</a:t>
            </a:r>
          </a:p>
          <a:p>
            <a:r>
              <a:rPr lang="en-US" sz="1200" kern="1200" baseline="0" dirty="0">
                <a:solidFill>
                  <a:schemeClr val="tx1"/>
                </a:solidFill>
                <a:latin typeface="Arial" charset="0"/>
                <a:ea typeface="+mn-ea"/>
                <a:cs typeface="+mn-cs"/>
              </a:rPr>
              <a:t>4 through 6, the strips are relatively large. With RAID 4, a bit-by-bit parity strip</a:t>
            </a:r>
          </a:p>
          <a:p>
            <a:r>
              <a:rPr lang="en-US" sz="1200" kern="1200" baseline="0" dirty="0">
                <a:solidFill>
                  <a:schemeClr val="tx1"/>
                </a:solidFill>
                <a:latin typeface="Arial" charset="0"/>
                <a:ea typeface="+mn-ea"/>
                <a:cs typeface="+mn-cs"/>
              </a:rPr>
              <a:t>is calculated across corresponding strips on each data disk, and the parity bits are</a:t>
            </a:r>
          </a:p>
          <a:p>
            <a:r>
              <a:rPr lang="en-US" sz="1200" kern="1200" baseline="0" dirty="0">
                <a:solidFill>
                  <a:schemeClr val="tx1"/>
                </a:solidFill>
                <a:latin typeface="Arial" charset="0"/>
                <a:ea typeface="+mn-ea"/>
                <a:cs typeface="+mn-cs"/>
              </a:rPr>
              <a:t>stored in the corresponding strip on the parity disk.</a:t>
            </a:r>
          </a:p>
          <a:p>
            <a:endParaRPr lang="en-US" sz="1200" kern="1200" baseline="0" dirty="0">
              <a:solidFill>
                <a:schemeClr val="tx1"/>
              </a:solidFill>
              <a:latin typeface="Arial" charset="0"/>
              <a:ea typeface="+mn-ea"/>
              <a:cs typeface="+mn-cs"/>
            </a:endParaRPr>
          </a:p>
          <a:p>
            <a:r>
              <a:rPr lang="en-US" sz="1200" kern="1200" baseline="0" dirty="0">
                <a:solidFill>
                  <a:schemeClr val="tx1"/>
                </a:solidFill>
                <a:latin typeface="Arial" charset="0"/>
                <a:ea typeface="+mn-ea"/>
                <a:cs typeface="+mn-cs"/>
              </a:rPr>
              <a:t>RAID 4 involves a write penalty when an I/O write request of small size is performed.</a:t>
            </a:r>
          </a:p>
          <a:p>
            <a:r>
              <a:rPr lang="en-US" sz="1200" kern="1200" baseline="0" dirty="0">
                <a:solidFill>
                  <a:schemeClr val="tx1"/>
                </a:solidFill>
                <a:latin typeface="Arial" charset="0"/>
                <a:ea typeface="+mn-ea"/>
                <a:cs typeface="+mn-cs"/>
              </a:rPr>
              <a:t>Each time that a write occurs, the array management software must update</a:t>
            </a:r>
          </a:p>
          <a:p>
            <a:r>
              <a:rPr lang="en-US" sz="1200" kern="1200" baseline="0" dirty="0">
                <a:solidFill>
                  <a:schemeClr val="tx1"/>
                </a:solidFill>
                <a:latin typeface="Arial" charset="0"/>
                <a:ea typeface="+mn-ea"/>
                <a:cs typeface="+mn-cs"/>
              </a:rPr>
              <a:t>not only the user data but also the corresponding parity bits. Consider an array of</a:t>
            </a:r>
          </a:p>
          <a:p>
            <a:r>
              <a:rPr lang="en-US" sz="1200" kern="1200" baseline="0" dirty="0">
                <a:solidFill>
                  <a:schemeClr val="tx1"/>
                </a:solidFill>
                <a:latin typeface="Arial" charset="0"/>
                <a:ea typeface="+mn-ea"/>
                <a:cs typeface="+mn-cs"/>
              </a:rPr>
              <a:t>five drives in which X0 through X3 contain data and X4 is the parity disk. Suppose</a:t>
            </a:r>
          </a:p>
          <a:p>
            <a:r>
              <a:rPr lang="en-US" sz="1200" kern="1200" baseline="0" dirty="0">
                <a:solidFill>
                  <a:schemeClr val="tx1"/>
                </a:solidFill>
                <a:latin typeface="Arial" charset="0"/>
                <a:ea typeface="+mn-ea"/>
                <a:cs typeface="+mn-cs"/>
              </a:rPr>
              <a:t>that a write is performed that only involves a strip on disk X1. Initially, for each bit</a:t>
            </a:r>
          </a:p>
          <a:p>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 we have the following relationship:</a:t>
            </a:r>
          </a:p>
          <a:p>
            <a:r>
              <a:rPr lang="en-US" sz="1200" kern="1200" baseline="0" dirty="0">
                <a:solidFill>
                  <a:schemeClr val="tx1"/>
                </a:solidFill>
                <a:latin typeface="Arial" charset="0"/>
                <a:ea typeface="+mn-ea"/>
                <a:cs typeface="+mn-cs"/>
              </a:rPr>
              <a:t>X4(</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 X3(</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X2(</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X1(</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X0(</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a:t>
            </a:r>
            <a:r>
              <a:rPr lang="en-US" sz="1200" b="1" i="1" kern="1200" baseline="0" dirty="0">
                <a:solidFill>
                  <a:schemeClr val="tx1"/>
                </a:solidFill>
                <a:latin typeface="Arial" charset="0"/>
                <a:ea typeface="+mn-ea"/>
                <a:cs typeface="+mn-cs"/>
              </a:rPr>
              <a:t>(11.1)</a:t>
            </a:r>
          </a:p>
          <a:p>
            <a:r>
              <a:rPr lang="en-US" sz="1200" kern="1200" baseline="0" dirty="0">
                <a:solidFill>
                  <a:schemeClr val="tx1"/>
                </a:solidFill>
                <a:latin typeface="Arial" charset="0"/>
                <a:ea typeface="+mn-ea"/>
                <a:cs typeface="+mn-cs"/>
              </a:rPr>
              <a:t>After the update, with potentially altered bits indicated by a prime symbol:</a:t>
            </a:r>
          </a:p>
          <a:p>
            <a:r>
              <a:rPr lang="en-US" sz="1200" kern="1200" baseline="0" dirty="0">
                <a:solidFill>
                  <a:schemeClr val="tx1"/>
                </a:solidFill>
                <a:latin typeface="Arial" charset="0"/>
                <a:ea typeface="+mn-ea"/>
                <a:cs typeface="+mn-cs"/>
              </a:rPr>
              <a:t>X4=(</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 X3(</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X2(</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X1=(</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X0(</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a:t>
            </a:r>
          </a:p>
          <a:p>
            <a:r>
              <a:rPr lang="en-US" sz="1200" kern="1200" baseline="0" dirty="0">
                <a:solidFill>
                  <a:schemeClr val="tx1"/>
                </a:solidFill>
                <a:latin typeface="Arial" charset="0"/>
                <a:ea typeface="+mn-ea"/>
                <a:cs typeface="+mn-cs"/>
              </a:rPr>
              <a:t>= X3(</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X2(</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X1=(</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X0(</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X1(</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X1(</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a:t>
            </a:r>
          </a:p>
          <a:p>
            <a:r>
              <a:rPr lang="en-US" sz="1200" kern="1200" baseline="0" dirty="0">
                <a:solidFill>
                  <a:schemeClr val="tx1"/>
                </a:solidFill>
                <a:latin typeface="Arial" charset="0"/>
                <a:ea typeface="+mn-ea"/>
                <a:cs typeface="+mn-cs"/>
              </a:rPr>
              <a:t>= X3(</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X2(</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X1 (</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X0(</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X1(</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X1=(</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a:t>
            </a:r>
          </a:p>
          <a:p>
            <a:r>
              <a:rPr lang="en-US" sz="1200" kern="1200" baseline="0" dirty="0">
                <a:solidFill>
                  <a:schemeClr val="tx1"/>
                </a:solidFill>
                <a:latin typeface="Arial" charset="0"/>
                <a:ea typeface="+mn-ea"/>
                <a:cs typeface="+mn-cs"/>
              </a:rPr>
              <a:t>= X4(</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X1(</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X1=(</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a:t>
            </a:r>
          </a:p>
          <a:p>
            <a:endParaRPr lang="en-US" sz="1200" kern="1200" baseline="0" dirty="0">
              <a:solidFill>
                <a:schemeClr val="tx1"/>
              </a:solidFill>
              <a:latin typeface="Arial" charset="0"/>
              <a:ea typeface="+mn-ea"/>
              <a:cs typeface="+mn-cs"/>
            </a:endParaRPr>
          </a:p>
          <a:p>
            <a:r>
              <a:rPr lang="en-US" sz="1200" kern="1200" baseline="0" dirty="0">
                <a:solidFill>
                  <a:schemeClr val="tx1"/>
                </a:solidFill>
                <a:latin typeface="Arial" charset="0"/>
                <a:ea typeface="+mn-ea"/>
                <a:cs typeface="+mn-cs"/>
              </a:rPr>
              <a:t>The preceding set of equations is derived as follows. The first line shows that</a:t>
            </a:r>
          </a:p>
          <a:p>
            <a:r>
              <a:rPr lang="en-US" sz="1200" kern="1200" baseline="0" dirty="0">
                <a:solidFill>
                  <a:schemeClr val="tx1"/>
                </a:solidFill>
                <a:latin typeface="Arial" charset="0"/>
                <a:ea typeface="+mn-ea"/>
                <a:cs typeface="+mn-cs"/>
              </a:rPr>
              <a:t>a change in X1 will also affect the parity disk X4. In the second line, we add the</a:t>
            </a:r>
          </a:p>
          <a:p>
            <a:r>
              <a:rPr lang="en-US" sz="1200" kern="1200" baseline="0" dirty="0">
                <a:solidFill>
                  <a:schemeClr val="tx1"/>
                </a:solidFill>
                <a:latin typeface="Arial" charset="0"/>
                <a:ea typeface="+mn-ea"/>
                <a:cs typeface="+mn-cs"/>
              </a:rPr>
              <a:t>terms [ X1(</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X1(</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 Because the exclusive-OR of any quantity with itself</a:t>
            </a:r>
          </a:p>
          <a:p>
            <a:r>
              <a:rPr lang="en-US" sz="1200" kern="1200" baseline="0" dirty="0">
                <a:solidFill>
                  <a:schemeClr val="tx1"/>
                </a:solidFill>
                <a:latin typeface="Arial" charset="0"/>
                <a:ea typeface="+mn-ea"/>
                <a:cs typeface="+mn-cs"/>
              </a:rPr>
              <a:t>is 0, this does not affect the equation. However, it is a convenience that is used to</a:t>
            </a:r>
          </a:p>
          <a:p>
            <a:r>
              <a:rPr lang="en-US" sz="1200" kern="1200" baseline="0" dirty="0">
                <a:solidFill>
                  <a:schemeClr val="tx1"/>
                </a:solidFill>
                <a:latin typeface="Arial" charset="0"/>
                <a:ea typeface="+mn-ea"/>
                <a:cs typeface="+mn-cs"/>
              </a:rPr>
              <a:t>create the third line, by reordering. Finally, Equation ( 11.1 ) is used to replace the</a:t>
            </a:r>
          </a:p>
          <a:p>
            <a:r>
              <a:rPr lang="en-US" sz="1200" kern="1200" baseline="0" dirty="0">
                <a:solidFill>
                  <a:schemeClr val="tx1"/>
                </a:solidFill>
                <a:latin typeface="Arial" charset="0"/>
                <a:ea typeface="+mn-ea"/>
                <a:cs typeface="+mn-cs"/>
              </a:rPr>
              <a:t>first four terms by X4( </a:t>
            </a:r>
            <a:r>
              <a:rPr lang="en-US" sz="1200" i="1" kern="1200" baseline="0" dirty="0" err="1">
                <a:solidFill>
                  <a:schemeClr val="tx1"/>
                </a:solidFill>
                <a:latin typeface="Arial" charset="0"/>
                <a:ea typeface="+mn-ea"/>
                <a:cs typeface="+mn-cs"/>
              </a:rPr>
              <a:t>i</a:t>
            </a:r>
            <a:r>
              <a:rPr lang="en-US" sz="1200" i="1" kern="1200" baseline="0" dirty="0">
                <a:solidFill>
                  <a:schemeClr val="tx1"/>
                </a:solidFill>
                <a:latin typeface="Arial" charset="0"/>
                <a:ea typeface="+mn-ea"/>
                <a:cs typeface="+mn-cs"/>
              </a:rPr>
              <a:t> ).</a:t>
            </a:r>
          </a:p>
          <a:p>
            <a:endParaRPr lang="en-US" sz="1200" kern="1200" baseline="0" dirty="0">
              <a:solidFill>
                <a:schemeClr val="tx1"/>
              </a:solidFill>
              <a:latin typeface="Arial" charset="0"/>
              <a:ea typeface="+mn-ea"/>
              <a:cs typeface="+mn-cs"/>
            </a:endParaRPr>
          </a:p>
          <a:p>
            <a:r>
              <a:rPr lang="en-US" sz="1200" kern="1200" baseline="0" dirty="0">
                <a:solidFill>
                  <a:srgbClr val="FF0000"/>
                </a:solidFill>
                <a:latin typeface="Arial" charset="0"/>
                <a:ea typeface="+mn-ea"/>
                <a:cs typeface="+mn-cs"/>
              </a:rPr>
              <a:t>To calculate the new parity, the array management software must read the old</a:t>
            </a:r>
          </a:p>
          <a:p>
            <a:r>
              <a:rPr lang="en-US" sz="1200" kern="1200" baseline="0" dirty="0">
                <a:solidFill>
                  <a:srgbClr val="FF0000"/>
                </a:solidFill>
                <a:latin typeface="Arial" charset="0"/>
                <a:ea typeface="+mn-ea"/>
                <a:cs typeface="+mn-cs"/>
              </a:rPr>
              <a:t>user strip and the old parity strip. Then it can update these two strips with the new</a:t>
            </a:r>
          </a:p>
          <a:p>
            <a:r>
              <a:rPr lang="en-US" sz="1200" kern="1200" baseline="0" dirty="0">
                <a:solidFill>
                  <a:srgbClr val="FF0000"/>
                </a:solidFill>
                <a:latin typeface="Arial" charset="0"/>
                <a:ea typeface="+mn-ea"/>
                <a:cs typeface="+mn-cs"/>
              </a:rPr>
              <a:t>data and the newly calculated parity. Thus, each strip write involves two reads and</a:t>
            </a:r>
          </a:p>
          <a:p>
            <a:r>
              <a:rPr lang="en-US" sz="1200" kern="1200" baseline="0" dirty="0">
                <a:solidFill>
                  <a:srgbClr val="FF0000"/>
                </a:solidFill>
                <a:latin typeface="Arial" charset="0"/>
                <a:ea typeface="+mn-ea"/>
                <a:cs typeface="+mn-cs"/>
              </a:rPr>
              <a:t>two writes.</a:t>
            </a:r>
          </a:p>
          <a:p>
            <a:endParaRPr lang="en-US" sz="1200" kern="1200" baseline="0" dirty="0">
              <a:solidFill>
                <a:schemeClr val="tx1"/>
              </a:solidFill>
              <a:latin typeface="Arial" charset="0"/>
              <a:ea typeface="+mn-ea"/>
              <a:cs typeface="+mn-cs"/>
            </a:endParaRPr>
          </a:p>
          <a:p>
            <a:r>
              <a:rPr lang="en-US" sz="1200" kern="1200" baseline="0" dirty="0">
                <a:solidFill>
                  <a:schemeClr val="tx1"/>
                </a:solidFill>
                <a:latin typeface="Arial" charset="0"/>
                <a:ea typeface="+mn-ea"/>
                <a:cs typeface="+mn-cs"/>
              </a:rPr>
              <a:t>In the case of a larger size I/O write that involves strips on all disk drives, parity</a:t>
            </a:r>
          </a:p>
          <a:p>
            <a:r>
              <a:rPr lang="en-US" sz="1200" kern="1200" baseline="0" dirty="0">
                <a:solidFill>
                  <a:schemeClr val="tx1"/>
                </a:solidFill>
                <a:latin typeface="Arial" charset="0"/>
                <a:ea typeface="+mn-ea"/>
                <a:cs typeface="+mn-cs"/>
              </a:rPr>
              <a:t>is easily computed by calculation using only the new data bits. Thus, the parity drive</a:t>
            </a:r>
          </a:p>
          <a:p>
            <a:r>
              <a:rPr lang="en-US" sz="1200" kern="1200" baseline="0" dirty="0">
                <a:solidFill>
                  <a:schemeClr val="tx1"/>
                </a:solidFill>
                <a:latin typeface="Arial" charset="0"/>
                <a:ea typeface="+mn-ea"/>
                <a:cs typeface="+mn-cs"/>
              </a:rPr>
              <a:t>can be updated in parallel with the data drives and there are no extra reads or writes.</a:t>
            </a:r>
          </a:p>
          <a:p>
            <a:endParaRPr lang="en-US" sz="1200" kern="1200" baseline="0" dirty="0">
              <a:solidFill>
                <a:schemeClr val="tx1"/>
              </a:solidFill>
              <a:latin typeface="Arial" charset="0"/>
              <a:ea typeface="+mn-ea"/>
              <a:cs typeface="+mn-cs"/>
            </a:endParaRPr>
          </a:p>
          <a:p>
            <a:r>
              <a:rPr lang="en-US" sz="1200" kern="1200" baseline="0" dirty="0">
                <a:solidFill>
                  <a:schemeClr val="tx1"/>
                </a:solidFill>
                <a:latin typeface="Arial" charset="0"/>
                <a:ea typeface="+mn-ea"/>
                <a:cs typeface="+mn-cs"/>
              </a:rPr>
              <a:t>In any case, every write operation must involve the parity disk, which therefore</a:t>
            </a:r>
          </a:p>
          <a:p>
            <a:r>
              <a:rPr lang="en-US" sz="1200" kern="1200" baseline="0" dirty="0">
                <a:solidFill>
                  <a:schemeClr val="tx1"/>
                </a:solidFill>
                <a:latin typeface="Arial" charset="0"/>
                <a:ea typeface="+mn-ea"/>
                <a:cs typeface="+mn-cs"/>
              </a:rPr>
              <a:t>can become a bottleneck.</a:t>
            </a:r>
            <a:endParaRPr lang="en-NZ" dirty="0"/>
          </a:p>
          <a:p>
            <a:pPr eaLnBrk="1" hangingPunct="1"/>
            <a:endParaRPr lang="zh-TW" altLang="en-US" dirty="0"/>
          </a:p>
        </p:txBody>
      </p:sp>
    </p:spTree>
    <p:extLst>
      <p:ext uri="{BB962C8B-B14F-4D97-AF65-F5344CB8AC3E}">
        <p14:creationId xmlns:p14="http://schemas.microsoft.com/office/powerpoint/2010/main" val="1831925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2771775" y="519113"/>
            <a:ext cx="4606925" cy="2590800"/>
          </a:xfrm>
          <a:ln w="12700" cap="flat"/>
        </p:spPr>
      </p:sp>
      <p:sp>
        <p:nvSpPr>
          <p:cNvPr id="82947" name="Rectangle 3"/>
          <p:cNvSpPr>
            <a:spLocks noGrp="1" noChangeArrowheads="1"/>
          </p:cNvSpPr>
          <p:nvPr>
            <p:ph type="body" idx="1"/>
          </p:nvPr>
        </p:nvSpPr>
        <p:spPr>
          <a:xfrm>
            <a:off x="1353399" y="3282712"/>
            <a:ext cx="7443682" cy="3109936"/>
          </a:xfrm>
          <a:noFill/>
          <a:ln/>
        </p:spPr>
        <p:txBody>
          <a:bodyPr lIns="92075" tIns="46038" rIns="92075" bIns="46038"/>
          <a:lstStyle/>
          <a:p>
            <a:pPr eaLnBrk="1" hangingPunct="1"/>
            <a:endParaRPr lang="zh-TW" altLang="en-US"/>
          </a:p>
        </p:txBody>
      </p:sp>
    </p:spTree>
    <p:extLst>
      <p:ext uri="{BB962C8B-B14F-4D97-AF65-F5344CB8AC3E}">
        <p14:creationId xmlns:p14="http://schemas.microsoft.com/office/powerpoint/2010/main" val="2631070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2774950" y="519113"/>
            <a:ext cx="4606925" cy="2590800"/>
          </a:xfrm>
          <a:ln/>
        </p:spPr>
      </p:sp>
      <p:sp>
        <p:nvSpPr>
          <p:cNvPr id="83971" name="Rectangle 3"/>
          <p:cNvSpPr>
            <a:spLocks noGrp="1" noChangeArrowheads="1"/>
          </p:cNvSpPr>
          <p:nvPr>
            <p:ph type="body" idx="1"/>
          </p:nvPr>
        </p:nvSpPr>
        <p:spPr>
          <a:xfrm>
            <a:off x="1351050" y="3283911"/>
            <a:ext cx="7446032" cy="3109936"/>
          </a:xfrm>
          <a:noFill/>
          <a:ln/>
        </p:spPr>
        <p:txBody>
          <a:bodyPr/>
          <a:lstStyle/>
          <a:p>
            <a:pPr eaLnBrk="1" hangingPunct="1"/>
            <a:endParaRPr lang="zh-TW" altLang="en-US"/>
          </a:p>
        </p:txBody>
      </p:sp>
    </p:spTree>
    <p:extLst>
      <p:ext uri="{BB962C8B-B14F-4D97-AF65-F5344CB8AC3E}">
        <p14:creationId xmlns:p14="http://schemas.microsoft.com/office/powerpoint/2010/main" val="3531154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2774950" y="519113"/>
            <a:ext cx="4606925" cy="2590800"/>
          </a:xfrm>
          <a:ln/>
        </p:spPr>
      </p:sp>
      <p:sp>
        <p:nvSpPr>
          <p:cNvPr id="84995" name="Rectangle 3"/>
          <p:cNvSpPr>
            <a:spLocks noGrp="1" noChangeArrowheads="1"/>
          </p:cNvSpPr>
          <p:nvPr>
            <p:ph type="body" idx="1"/>
          </p:nvPr>
        </p:nvSpPr>
        <p:spPr>
          <a:xfrm>
            <a:off x="1351050" y="3283911"/>
            <a:ext cx="7446032" cy="3109936"/>
          </a:xfrm>
          <a:noFill/>
          <a:ln/>
        </p:spPr>
        <p:txBody>
          <a:bodyPr/>
          <a:lstStyle/>
          <a:p>
            <a:pPr eaLnBrk="1" hangingPunct="1"/>
            <a:endParaRPr lang="zh-TW" altLang="en-US"/>
          </a:p>
        </p:txBody>
      </p:sp>
    </p:spTree>
    <p:extLst>
      <p:ext uri="{BB962C8B-B14F-4D97-AF65-F5344CB8AC3E}">
        <p14:creationId xmlns:p14="http://schemas.microsoft.com/office/powerpoint/2010/main" val="36245968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2774950" y="519113"/>
            <a:ext cx="4606925" cy="2590800"/>
          </a:xfrm>
          <a:ln/>
        </p:spPr>
      </p:sp>
      <p:sp>
        <p:nvSpPr>
          <p:cNvPr id="86019" name="Rectangle 3"/>
          <p:cNvSpPr>
            <a:spLocks noGrp="1" noChangeArrowheads="1"/>
          </p:cNvSpPr>
          <p:nvPr>
            <p:ph type="body" idx="1"/>
          </p:nvPr>
        </p:nvSpPr>
        <p:spPr>
          <a:xfrm>
            <a:off x="1351050" y="3283911"/>
            <a:ext cx="7446032" cy="3109936"/>
          </a:xfrm>
          <a:noFill/>
          <a:ln/>
        </p:spPr>
        <p:txBody>
          <a:bodyPr/>
          <a:lstStyle/>
          <a:p>
            <a:pPr eaLnBrk="1" hangingPunct="1"/>
            <a:endParaRPr lang="zh-TW" altLang="en-US"/>
          </a:p>
        </p:txBody>
      </p:sp>
    </p:spTree>
    <p:extLst>
      <p:ext uri="{BB962C8B-B14F-4D97-AF65-F5344CB8AC3E}">
        <p14:creationId xmlns:p14="http://schemas.microsoft.com/office/powerpoint/2010/main" val="3278319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2771775" y="519113"/>
            <a:ext cx="4606925" cy="2590800"/>
          </a:xfrm>
          <a:ln w="12700" cap="flat"/>
        </p:spPr>
      </p:sp>
      <p:sp>
        <p:nvSpPr>
          <p:cNvPr id="87043" name="Rectangle 3"/>
          <p:cNvSpPr>
            <a:spLocks noGrp="1" noChangeArrowheads="1"/>
          </p:cNvSpPr>
          <p:nvPr>
            <p:ph type="body" idx="1"/>
          </p:nvPr>
        </p:nvSpPr>
        <p:spPr>
          <a:xfrm>
            <a:off x="1353399" y="3282712"/>
            <a:ext cx="7443682" cy="3109936"/>
          </a:xfrm>
          <a:noFill/>
          <a:ln/>
        </p:spPr>
        <p:txBody>
          <a:bodyPr lIns="92075" tIns="46038" rIns="92075" bIns="46038"/>
          <a:lstStyle/>
          <a:p>
            <a:pPr eaLnBrk="1" hangingPunct="1"/>
            <a:endParaRPr lang="zh-TW" altLang="en-US"/>
          </a:p>
        </p:txBody>
      </p:sp>
    </p:spTree>
    <p:extLst>
      <p:ext uri="{BB962C8B-B14F-4D97-AF65-F5344CB8AC3E}">
        <p14:creationId xmlns:p14="http://schemas.microsoft.com/office/powerpoint/2010/main" val="3940238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36</a:t>
            </a:fld>
            <a:endParaRPr lang="en-US" noProof="0" dirty="0"/>
          </a:p>
        </p:txBody>
      </p:sp>
    </p:spTree>
    <p:extLst>
      <p:ext uri="{BB962C8B-B14F-4D97-AF65-F5344CB8AC3E}">
        <p14:creationId xmlns:p14="http://schemas.microsoft.com/office/powerpoint/2010/main" val="285513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2774950" y="519113"/>
            <a:ext cx="4606925" cy="2590800"/>
          </a:xfrm>
          <a:ln/>
        </p:spPr>
      </p:sp>
      <p:sp>
        <p:nvSpPr>
          <p:cNvPr id="54275" name="Rectangle 3"/>
          <p:cNvSpPr>
            <a:spLocks noGrp="1" noChangeArrowheads="1"/>
          </p:cNvSpPr>
          <p:nvPr>
            <p:ph type="body" idx="1"/>
          </p:nvPr>
        </p:nvSpPr>
        <p:spPr>
          <a:xfrm>
            <a:off x="1351050" y="3283911"/>
            <a:ext cx="7446032" cy="3109936"/>
          </a:xfrm>
          <a:noFill/>
          <a:ln/>
        </p:spPr>
        <p:txBody>
          <a:bodyPr/>
          <a:lstStyle/>
          <a:p>
            <a:pPr eaLnBrk="1" hangingPunct="1"/>
            <a:endParaRPr lang="zh-TW" altLang="en-US"/>
          </a:p>
        </p:txBody>
      </p:sp>
    </p:spTree>
    <p:extLst>
      <p:ext uri="{BB962C8B-B14F-4D97-AF65-F5344CB8AC3E}">
        <p14:creationId xmlns:p14="http://schemas.microsoft.com/office/powerpoint/2010/main" val="1602222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2773363" y="517525"/>
            <a:ext cx="4608512" cy="2592388"/>
          </a:xfrm>
          <a:ln/>
        </p:spPr>
      </p:sp>
      <p:sp>
        <p:nvSpPr>
          <p:cNvPr id="57347"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mn-ea"/>
                <a:cs typeface="+mn-cs"/>
              </a:rPr>
              <a:t>The DMA mechanism can be configured in a variety of ways. Some possibilities are shown in Figure 11.3 . In the first example, all modules </a:t>
            </a:r>
            <a:r>
              <a:rPr lang="en-US" sz="1200" b="1" kern="1200" baseline="0" dirty="0">
                <a:solidFill>
                  <a:schemeClr val="tx1"/>
                </a:solidFill>
                <a:latin typeface="Arial" charset="0"/>
                <a:ea typeface="+mn-ea"/>
                <a:cs typeface="+mn-cs"/>
              </a:rPr>
              <a:t>share the same system bus</a:t>
            </a:r>
            <a:r>
              <a:rPr lang="en-US" sz="1200" kern="1200" baseline="0" dirty="0">
                <a:solidFill>
                  <a:schemeClr val="tx1"/>
                </a:solidFill>
                <a:latin typeface="Arial" charset="0"/>
                <a:ea typeface="+mn-ea"/>
                <a:cs typeface="+mn-cs"/>
              </a:rPr>
              <a:t>. The DMA module, acting as a </a:t>
            </a:r>
            <a:r>
              <a:rPr lang="en-US" sz="1200" b="1" kern="1200" baseline="0" dirty="0">
                <a:solidFill>
                  <a:schemeClr val="tx1"/>
                </a:solidFill>
                <a:latin typeface="Arial" charset="0"/>
                <a:ea typeface="+mn-ea"/>
                <a:cs typeface="+mn-cs"/>
              </a:rPr>
              <a:t>surrogate processor</a:t>
            </a:r>
            <a:r>
              <a:rPr lang="en-US" sz="1200" kern="1200" baseline="0" dirty="0">
                <a:solidFill>
                  <a:schemeClr val="tx1"/>
                </a:solidFill>
                <a:latin typeface="Arial" charset="0"/>
                <a:ea typeface="+mn-ea"/>
                <a:cs typeface="+mn-cs"/>
              </a:rPr>
              <a:t>, uses </a:t>
            </a:r>
            <a:r>
              <a:rPr lang="en-US" sz="1200" b="1" kern="1200" baseline="0" dirty="0">
                <a:solidFill>
                  <a:schemeClr val="tx1"/>
                </a:solidFill>
                <a:latin typeface="Arial" charset="0"/>
                <a:ea typeface="+mn-ea"/>
                <a:cs typeface="+mn-cs"/>
              </a:rPr>
              <a:t>programmed I/O</a:t>
            </a:r>
            <a:r>
              <a:rPr lang="en-US" sz="1200" kern="1200" baseline="0" dirty="0">
                <a:solidFill>
                  <a:schemeClr val="tx1"/>
                </a:solidFill>
                <a:latin typeface="Arial" charset="0"/>
                <a:ea typeface="+mn-ea"/>
                <a:cs typeface="+mn-cs"/>
              </a:rPr>
              <a:t> to exchange data between memory and an I/O module through the DMA module. This configuration, while it may be inexpensive, is clearly </a:t>
            </a:r>
            <a:r>
              <a:rPr lang="en-US" sz="1200" b="1" kern="1200" baseline="0" dirty="0">
                <a:solidFill>
                  <a:schemeClr val="tx1"/>
                </a:solidFill>
                <a:latin typeface="Arial" charset="0"/>
                <a:ea typeface="+mn-ea"/>
                <a:cs typeface="+mn-cs"/>
              </a:rPr>
              <a:t>inefficient</a:t>
            </a:r>
            <a:r>
              <a:rPr lang="en-US" sz="1200" kern="1200" baseline="0" dirty="0">
                <a:solidFill>
                  <a:schemeClr val="tx1"/>
                </a:solidFill>
                <a:latin typeface="Arial" charset="0"/>
                <a:ea typeface="+mn-ea"/>
                <a:cs typeface="+mn-cs"/>
              </a:rPr>
              <a:t>: As with processor-controlled programmed I/O, each transfer of a word consumes </a:t>
            </a:r>
            <a:r>
              <a:rPr lang="en-US" sz="1200" b="1" kern="1200" baseline="0" dirty="0">
                <a:solidFill>
                  <a:schemeClr val="tx1"/>
                </a:solidFill>
                <a:latin typeface="Arial" charset="0"/>
                <a:ea typeface="+mn-ea"/>
                <a:cs typeface="+mn-cs"/>
              </a:rPr>
              <a:t>two bus cycles </a:t>
            </a:r>
            <a:r>
              <a:rPr lang="en-US" sz="1200" kern="1200" baseline="0" dirty="0">
                <a:solidFill>
                  <a:schemeClr val="tx1"/>
                </a:solidFill>
                <a:latin typeface="Arial" charset="0"/>
                <a:ea typeface="+mn-ea"/>
                <a:cs typeface="+mn-cs"/>
              </a:rPr>
              <a:t>(transfer request followed by transfer).</a:t>
            </a:r>
          </a:p>
          <a:p>
            <a:endParaRPr lang="en-US" sz="1200" kern="1200" baseline="0" dirty="0">
              <a:solidFill>
                <a:schemeClr val="tx1"/>
              </a:solidFill>
              <a:latin typeface="Arial" charset="0"/>
              <a:ea typeface="+mn-ea"/>
              <a:cs typeface="+mn-cs"/>
            </a:endParaRPr>
          </a:p>
          <a:p>
            <a:r>
              <a:rPr lang="en-US" sz="1200" kern="1200" baseline="0" dirty="0">
                <a:solidFill>
                  <a:schemeClr val="tx1"/>
                </a:solidFill>
                <a:latin typeface="Arial" charset="0"/>
                <a:ea typeface="+mn-ea"/>
                <a:cs typeface="+mn-cs"/>
              </a:rPr>
              <a:t>The number of required bus cycles can be cut substantially by integrating the DMA and I/O functions. As Figure 11.3b indicates, this means that there is a path between the DMA module and one or more I/O modules that </a:t>
            </a:r>
            <a:r>
              <a:rPr lang="en-US" sz="1200" b="1" kern="1200" baseline="0" dirty="0">
                <a:solidFill>
                  <a:schemeClr val="tx1"/>
                </a:solidFill>
                <a:latin typeface="Arial" charset="0"/>
                <a:ea typeface="+mn-ea"/>
                <a:cs typeface="+mn-cs"/>
              </a:rPr>
              <a:t>does not include the system bus</a:t>
            </a:r>
            <a:r>
              <a:rPr lang="en-US" sz="1200" kern="1200" baseline="0" dirty="0">
                <a:solidFill>
                  <a:schemeClr val="tx1"/>
                </a:solidFill>
                <a:latin typeface="Arial" charset="0"/>
                <a:ea typeface="+mn-ea"/>
                <a:cs typeface="+mn-cs"/>
              </a:rPr>
              <a:t>. The DMA logic may actually be a part of an I/O module, or it may be a separate module that controls one or more I/O modules. </a:t>
            </a:r>
            <a:endParaRPr lang="zh-TW" altLang="en-US" dirty="0"/>
          </a:p>
        </p:txBody>
      </p:sp>
    </p:spTree>
    <p:extLst>
      <p:ext uri="{BB962C8B-B14F-4D97-AF65-F5344CB8AC3E}">
        <p14:creationId xmlns:p14="http://schemas.microsoft.com/office/powerpoint/2010/main" val="539711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2773363" y="517525"/>
            <a:ext cx="4608512" cy="2592388"/>
          </a:xfrm>
          <a:ln/>
        </p:spPr>
      </p:sp>
      <p:sp>
        <p:nvSpPr>
          <p:cNvPr id="58371"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mn-ea"/>
                <a:cs typeface="+mn-cs"/>
              </a:rPr>
              <a:t>This concept can be taken one step further by connecting I/O modules to the DMA module </a:t>
            </a:r>
            <a:r>
              <a:rPr lang="en-US" sz="1200" b="1" kern="1200" baseline="0" dirty="0">
                <a:solidFill>
                  <a:schemeClr val="tx1"/>
                </a:solidFill>
                <a:latin typeface="Arial" charset="0"/>
                <a:ea typeface="+mn-ea"/>
                <a:cs typeface="+mn-cs"/>
              </a:rPr>
              <a:t>using an I/O bus </a:t>
            </a:r>
            <a:r>
              <a:rPr lang="en-US" sz="1200" kern="1200" baseline="0" dirty="0">
                <a:solidFill>
                  <a:schemeClr val="tx1"/>
                </a:solidFill>
                <a:latin typeface="Arial" charset="0"/>
                <a:ea typeface="+mn-ea"/>
                <a:cs typeface="+mn-cs"/>
              </a:rPr>
              <a:t>( Figure 11.3c ). This </a:t>
            </a:r>
            <a:r>
              <a:rPr lang="en-US" sz="1200" b="1" kern="1200" baseline="0" dirty="0">
                <a:solidFill>
                  <a:schemeClr val="tx1"/>
                </a:solidFill>
                <a:latin typeface="Arial" charset="0"/>
                <a:ea typeface="+mn-ea"/>
                <a:cs typeface="+mn-cs"/>
              </a:rPr>
              <a:t>reduces the number of I/O interfaces </a:t>
            </a:r>
            <a:r>
              <a:rPr lang="en-US" sz="1200" kern="1200" baseline="0" dirty="0">
                <a:solidFill>
                  <a:schemeClr val="tx1"/>
                </a:solidFill>
                <a:latin typeface="Arial" charset="0"/>
                <a:ea typeface="+mn-ea"/>
                <a:cs typeface="+mn-cs"/>
              </a:rPr>
              <a:t>in the DMA module to </a:t>
            </a:r>
            <a:r>
              <a:rPr lang="en-US" sz="1200" b="1" kern="1200" baseline="0" dirty="0">
                <a:solidFill>
                  <a:schemeClr val="tx1"/>
                </a:solidFill>
                <a:latin typeface="Arial" charset="0"/>
                <a:ea typeface="+mn-ea"/>
                <a:cs typeface="+mn-cs"/>
              </a:rPr>
              <a:t>one</a:t>
            </a:r>
            <a:r>
              <a:rPr lang="en-US" sz="1200" kern="1200" baseline="0" dirty="0">
                <a:solidFill>
                  <a:schemeClr val="tx1"/>
                </a:solidFill>
                <a:latin typeface="Arial" charset="0"/>
                <a:ea typeface="+mn-ea"/>
                <a:cs typeface="+mn-cs"/>
              </a:rPr>
              <a:t> and provides for an easily expandable configuration. In all of these cases ( Figure 11.3b and 11.3c ), the system bus that the DMA module shares with the processor and main memory is used by the DMA module only to exchange data with memory and to exchange control signals with the processor. The exchange of data between the DMA and I/O modules takes place off the system bus.</a:t>
            </a:r>
            <a:endParaRPr lang="en-US" dirty="0"/>
          </a:p>
          <a:p>
            <a:pPr eaLnBrk="1" hangingPunct="1"/>
            <a:endParaRPr lang="zh-TW" altLang="en-US" dirty="0"/>
          </a:p>
        </p:txBody>
      </p:sp>
    </p:spTree>
    <p:extLst>
      <p:ext uri="{BB962C8B-B14F-4D97-AF65-F5344CB8AC3E}">
        <p14:creationId xmlns:p14="http://schemas.microsoft.com/office/powerpoint/2010/main" val="745309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2774950" y="519113"/>
            <a:ext cx="4606925" cy="2590800"/>
          </a:xfrm>
          <a:ln/>
        </p:spPr>
      </p:sp>
      <p:sp>
        <p:nvSpPr>
          <p:cNvPr id="59395" name="Rectangle 3"/>
          <p:cNvSpPr>
            <a:spLocks noGrp="1" noChangeArrowheads="1"/>
          </p:cNvSpPr>
          <p:nvPr>
            <p:ph type="body" idx="1"/>
          </p:nvPr>
        </p:nvSpPr>
        <p:spPr>
          <a:xfrm>
            <a:off x="1351050" y="3283911"/>
            <a:ext cx="7446032" cy="3109936"/>
          </a:xfrm>
          <a:noFill/>
          <a:ln/>
        </p:spPr>
        <p:txBody>
          <a:bodyPr/>
          <a:lstStyle/>
          <a:p>
            <a:pPr eaLnBrk="1" hangingPunct="1"/>
            <a:endParaRPr lang="zh-TW" altLang="en-US"/>
          </a:p>
        </p:txBody>
      </p:sp>
    </p:spTree>
    <p:extLst>
      <p:ext uri="{BB962C8B-B14F-4D97-AF65-F5344CB8AC3E}">
        <p14:creationId xmlns:p14="http://schemas.microsoft.com/office/powerpoint/2010/main" val="4021313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2773363" y="517525"/>
            <a:ext cx="4608512" cy="2592388"/>
          </a:xfrm>
          <a:ln/>
        </p:spPr>
      </p:sp>
      <p:sp>
        <p:nvSpPr>
          <p:cNvPr id="62467"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mn-ea"/>
                <a:cs typeface="+mn-cs"/>
              </a:rPr>
              <a:t>The same considerations apply to an output operation. If a block is being transferred from a user process area directly to an I/O module, then the process is blocked during the transfer and the process may not be swapped out.</a:t>
            </a:r>
          </a:p>
          <a:p>
            <a:endParaRPr lang="en-US" sz="1200" kern="1200" baseline="0" dirty="0">
              <a:solidFill>
                <a:schemeClr val="tx1"/>
              </a:solidFill>
              <a:latin typeface="Arial" charset="0"/>
              <a:ea typeface="+mn-ea"/>
              <a:cs typeface="+mn-cs"/>
            </a:endParaRPr>
          </a:p>
          <a:p>
            <a:r>
              <a:rPr lang="en-US" sz="1200" kern="1200" baseline="0" dirty="0">
                <a:solidFill>
                  <a:schemeClr val="tx1"/>
                </a:solidFill>
                <a:latin typeface="Arial" charset="0"/>
                <a:ea typeface="+mn-ea"/>
                <a:cs typeface="+mn-cs"/>
              </a:rPr>
              <a:t>To avoid these overheads and inefficiencies, it is sometimes convenient to </a:t>
            </a:r>
            <a:r>
              <a:rPr lang="en-US" sz="1200" b="1" kern="1200" baseline="0" dirty="0">
                <a:solidFill>
                  <a:schemeClr val="tx1"/>
                </a:solidFill>
                <a:latin typeface="Arial" charset="0"/>
                <a:ea typeface="+mn-ea"/>
                <a:cs typeface="+mn-cs"/>
              </a:rPr>
              <a:t>perform input transfers in advance </a:t>
            </a:r>
            <a:r>
              <a:rPr lang="en-US" sz="1200" kern="1200" baseline="0" dirty="0">
                <a:solidFill>
                  <a:schemeClr val="tx1"/>
                </a:solidFill>
                <a:latin typeface="Arial" charset="0"/>
                <a:ea typeface="+mn-ea"/>
                <a:cs typeface="+mn-cs"/>
              </a:rPr>
              <a:t>of requests being made and to perform output transfers some time after the request is made. This technique is known as </a:t>
            </a:r>
            <a:r>
              <a:rPr lang="en-US" sz="1200" b="1" kern="1200" baseline="0" dirty="0">
                <a:solidFill>
                  <a:schemeClr val="tx1"/>
                </a:solidFill>
                <a:latin typeface="Arial" charset="0"/>
                <a:ea typeface="+mn-ea"/>
                <a:cs typeface="+mn-cs"/>
              </a:rPr>
              <a:t>buffering</a:t>
            </a:r>
            <a:r>
              <a:rPr lang="en-US" sz="1200" kern="1200" baseline="0" dirty="0">
                <a:solidFill>
                  <a:schemeClr val="tx1"/>
                </a:solidFill>
                <a:latin typeface="Arial" charset="0"/>
                <a:ea typeface="+mn-ea"/>
                <a:cs typeface="+mn-cs"/>
              </a:rPr>
              <a:t>. In this section, we look at some of the buffering schemes that are supported by operating systems to improve the performance of the system.</a:t>
            </a:r>
          </a:p>
          <a:p>
            <a:endParaRPr lang="en-US" sz="1200" kern="1200" baseline="0" dirty="0">
              <a:solidFill>
                <a:schemeClr val="tx1"/>
              </a:solidFill>
              <a:latin typeface="Arial" charset="0"/>
              <a:ea typeface="+mn-ea"/>
              <a:cs typeface="+mn-cs"/>
            </a:endParaRPr>
          </a:p>
          <a:p>
            <a:r>
              <a:rPr lang="en-US" sz="1200" kern="1200" baseline="0" dirty="0">
                <a:solidFill>
                  <a:schemeClr val="tx1"/>
                </a:solidFill>
                <a:latin typeface="Arial" charset="0"/>
                <a:ea typeface="+mn-ea"/>
                <a:cs typeface="+mn-cs"/>
              </a:rPr>
              <a:t>In discussing the various approaches to buffering, it is sometimes important to make a distinction between two types of I/O devices: block oriented and stream</a:t>
            </a:r>
          </a:p>
          <a:p>
            <a:r>
              <a:rPr lang="en-US" sz="1200" kern="1200" baseline="0" dirty="0">
                <a:solidFill>
                  <a:schemeClr val="tx1"/>
                </a:solidFill>
                <a:latin typeface="Arial" charset="0"/>
                <a:ea typeface="+mn-ea"/>
                <a:cs typeface="+mn-cs"/>
              </a:rPr>
              <a:t>oriented. A </a:t>
            </a:r>
            <a:r>
              <a:rPr lang="en-US" sz="1200" b="1" kern="1200" baseline="0" dirty="0">
                <a:solidFill>
                  <a:schemeClr val="tx1"/>
                </a:solidFill>
                <a:latin typeface="Arial" charset="0"/>
                <a:ea typeface="+mn-ea"/>
                <a:cs typeface="+mn-cs"/>
              </a:rPr>
              <a:t>block-oriented device stores information in blocks that are usually of </a:t>
            </a:r>
            <a:r>
              <a:rPr lang="en-US" sz="1200" kern="1200" baseline="0" dirty="0">
                <a:solidFill>
                  <a:schemeClr val="tx1"/>
                </a:solidFill>
                <a:latin typeface="Arial" charset="0"/>
                <a:ea typeface="+mn-ea"/>
                <a:cs typeface="+mn-cs"/>
              </a:rPr>
              <a:t>fixed size, and transfers are made one block at a time. Generally, it is possible to reference data by its block number. Disks and USB keys are examples of block oriented devices. A </a:t>
            </a:r>
            <a:r>
              <a:rPr lang="en-US" sz="1200" b="1" kern="1200" baseline="0" dirty="0">
                <a:solidFill>
                  <a:schemeClr val="tx1"/>
                </a:solidFill>
                <a:latin typeface="Arial" charset="0"/>
                <a:ea typeface="+mn-ea"/>
                <a:cs typeface="+mn-cs"/>
              </a:rPr>
              <a:t>stream-oriented device transfers data in and out as a stream of </a:t>
            </a:r>
            <a:r>
              <a:rPr lang="en-US" sz="1200" kern="1200" baseline="0" dirty="0">
                <a:solidFill>
                  <a:schemeClr val="tx1"/>
                </a:solidFill>
                <a:latin typeface="Arial" charset="0"/>
                <a:ea typeface="+mn-ea"/>
                <a:cs typeface="+mn-cs"/>
              </a:rPr>
              <a:t>bytes, with no block structure. Terminals, printers, communications ports, mouse and other pointing devices, and most other devices that are not secondary storage are stream oriented.</a:t>
            </a:r>
            <a:endParaRPr lang="en-US" dirty="0"/>
          </a:p>
          <a:p>
            <a:pPr eaLnBrk="1" hangingPunct="1"/>
            <a:endParaRPr lang="zh-TW" altLang="en-US" dirty="0"/>
          </a:p>
        </p:txBody>
      </p:sp>
    </p:spTree>
    <p:extLst>
      <p:ext uri="{BB962C8B-B14F-4D97-AF65-F5344CB8AC3E}">
        <p14:creationId xmlns:p14="http://schemas.microsoft.com/office/powerpoint/2010/main" val="2306131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2774950" y="519113"/>
            <a:ext cx="4606925" cy="2590800"/>
          </a:xfrm>
          <a:ln/>
        </p:spPr>
      </p:sp>
      <p:sp>
        <p:nvSpPr>
          <p:cNvPr id="63491" name="Rectangle 3"/>
          <p:cNvSpPr>
            <a:spLocks noGrp="1" noChangeArrowheads="1"/>
          </p:cNvSpPr>
          <p:nvPr>
            <p:ph type="body" idx="1"/>
          </p:nvPr>
        </p:nvSpPr>
        <p:spPr>
          <a:xfrm>
            <a:off x="1351050" y="3283911"/>
            <a:ext cx="7446032" cy="3109936"/>
          </a:xfrm>
          <a:noFill/>
          <a:ln/>
        </p:spPr>
        <p:txBody>
          <a:bodyPr/>
          <a:lstStyle/>
          <a:p>
            <a:pPr eaLnBrk="1" hangingPunct="1"/>
            <a:endParaRPr lang="zh-TW" altLang="en-US" dirty="0"/>
          </a:p>
        </p:txBody>
      </p:sp>
    </p:spTree>
    <p:extLst>
      <p:ext uri="{BB962C8B-B14F-4D97-AF65-F5344CB8AC3E}">
        <p14:creationId xmlns:p14="http://schemas.microsoft.com/office/powerpoint/2010/main" val="2806879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2774950" y="519113"/>
            <a:ext cx="4606925" cy="2590800"/>
          </a:xfrm>
          <a:ln/>
        </p:spPr>
      </p:sp>
      <p:sp>
        <p:nvSpPr>
          <p:cNvPr id="64515" name="Rectangle 3"/>
          <p:cNvSpPr>
            <a:spLocks noGrp="1" noChangeArrowheads="1"/>
          </p:cNvSpPr>
          <p:nvPr>
            <p:ph type="body" idx="1"/>
          </p:nvPr>
        </p:nvSpPr>
        <p:spPr>
          <a:xfrm>
            <a:off x="1351050" y="3283911"/>
            <a:ext cx="7446032" cy="3109936"/>
          </a:xfrm>
          <a:noFill/>
          <a:ln/>
        </p:spPr>
        <p:txBody>
          <a:bodyPr/>
          <a:lstStyle/>
          <a:p>
            <a:pPr eaLnBrk="1" hangingPunct="1"/>
            <a:endParaRPr lang="zh-TW" altLang="en-US" dirty="0"/>
          </a:p>
        </p:txBody>
      </p:sp>
    </p:spTree>
    <p:extLst>
      <p:ext uri="{BB962C8B-B14F-4D97-AF65-F5344CB8AC3E}">
        <p14:creationId xmlns:p14="http://schemas.microsoft.com/office/powerpoint/2010/main" val="4101562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a:extLst>
              <a:ext uri="{FF2B5EF4-FFF2-40B4-BE49-F238E27FC236}">
                <a16:creationId xmlns:a16="http://schemas.microsoft.com/office/drawing/2014/main" id="{B3474F74-8189-4507-A385-D7DE84376761}"/>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83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42768557-BC25-436D-AA97-8FEEF2762BD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85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
        <p:nvSpPr>
          <p:cNvPr id="7" name="Rectangle 6">
            <a:extLst>
              <a:ext uri="{FF2B5EF4-FFF2-40B4-BE49-F238E27FC236}">
                <a16:creationId xmlns:a16="http://schemas.microsoft.com/office/drawing/2014/main" id="{C2A9F8FF-36AF-48B1-AE8E-9F28A62527A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260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D02CB94B-A54C-415F-9D8D-C5A173516275}"/>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996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E75E584D-2123-4914-A4D4-ED6B456D8F7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49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Rectangle 10">
            <a:extLst>
              <a:ext uri="{FF2B5EF4-FFF2-40B4-BE49-F238E27FC236}">
                <a16:creationId xmlns:a16="http://schemas.microsoft.com/office/drawing/2014/main" id="{F989ECC8-3949-4FC5-AF66-23729F54E97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328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34146014-695D-4DFF-9666-C6EE61892BAD}"/>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757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E933519E-7B5A-4A8A-BFB9-812E7E233A06}"/>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075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Content Placeholder 2">
            <a:extLst>
              <a:ext uri="{FF2B5EF4-FFF2-40B4-BE49-F238E27FC236}">
                <a16:creationId xmlns:a16="http://schemas.microsoft.com/office/drawing/2014/main" id="{1EBD704C-CF6B-4662-AFB5-26910A97A2D6}"/>
              </a:ext>
            </a:extLst>
          </p:cNvPr>
          <p:cNvSpPr>
            <a:spLocks noGrp="1"/>
          </p:cNvSpPr>
          <p:nvPr>
            <p:ph idx="1"/>
          </p:nvPr>
        </p:nvSpPr>
        <p:spPr>
          <a:xfrm>
            <a:off x="370613" y="1274325"/>
            <a:ext cx="10700125" cy="4679250"/>
          </a:xfrm>
        </p:spPr>
        <p:txBody>
          <a:bodyPr/>
          <a:lstStyle>
            <a:lvl1pPr marL="361950" indent="-361950">
              <a:buFont typeface="Wingdings" panose="05000000000000000000" pitchFamily="2" charset="2"/>
              <a:buChar char="q"/>
              <a:defRPr sz="2900">
                <a:solidFill>
                  <a:schemeClr val="tx1">
                    <a:lumMod val="75000"/>
                    <a:lumOff val="25000"/>
                  </a:schemeClr>
                </a:solidFill>
                <a:latin typeface="+mj-lt"/>
              </a:defRPr>
            </a:lvl1pPr>
            <a:lvl2pPr marL="542925" indent="-276225">
              <a:buFont typeface="Wingdings" panose="05000000000000000000" pitchFamily="2" charset="2"/>
              <a:buChar char="§"/>
              <a:defRPr sz="2600">
                <a:solidFill>
                  <a:schemeClr val="tx1">
                    <a:lumMod val="75000"/>
                    <a:lumOff val="25000"/>
                  </a:schemeClr>
                </a:solidFill>
                <a:latin typeface="+mj-lt"/>
              </a:defRPr>
            </a:lvl2pPr>
            <a:lvl3pPr marL="809625" indent="-266700">
              <a:buFont typeface="Garamond" panose="02020404030301010803" pitchFamily="18" charset="0"/>
              <a:buChar char="–"/>
              <a:defRPr sz="2200">
                <a:solidFill>
                  <a:schemeClr val="tx1">
                    <a:lumMod val="75000"/>
                    <a:lumOff val="25000"/>
                  </a:schemeClr>
                </a:solidFill>
                <a:latin typeface="+mj-lt"/>
              </a:defRPr>
            </a:lvl3pPr>
            <a:lvl4pPr marL="1076325" indent="-266700">
              <a:buFont typeface="Garamond" panose="02020404030301010803" pitchFamily="18" charset="0"/>
              <a:buChar char="–"/>
              <a:defRPr sz="1800">
                <a:solidFill>
                  <a:schemeClr val="tx1">
                    <a:lumMod val="75000"/>
                    <a:lumOff val="25000"/>
                  </a:schemeClr>
                </a:solidFill>
                <a:latin typeface="+mj-lt"/>
              </a:defRPr>
            </a:lvl4pPr>
            <a:lvl5pPr>
              <a:defRPr>
                <a:solidFill>
                  <a:schemeClr val="tx1">
                    <a:lumMod val="75000"/>
                    <a:lumOff val="25000"/>
                  </a:schemeClr>
                </a:solidFill>
                <a:latin typeface="+mj-lt"/>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1">
            <a:extLst>
              <a:ext uri="{FF2B5EF4-FFF2-40B4-BE49-F238E27FC236}">
                <a16:creationId xmlns:a16="http://schemas.microsoft.com/office/drawing/2014/main" id="{DCC4796F-F448-46E0-8056-6DCE2742E686}"/>
              </a:ext>
            </a:extLst>
          </p:cNvPr>
          <p:cNvSpPr>
            <a:spLocks noGrp="1"/>
          </p:cNvSpPr>
          <p:nvPr>
            <p:ph type="title" hasCustomPrompt="1"/>
          </p:nvPr>
        </p:nvSpPr>
        <p:spPr>
          <a:xfrm>
            <a:off x="391238" y="231498"/>
            <a:ext cx="9198000" cy="672927"/>
          </a:xfrm>
        </p:spPr>
        <p:txBody>
          <a:bodyPr/>
          <a:lstStyle>
            <a:lvl1pPr>
              <a:defRPr sz="4400" cap="none" baseline="0">
                <a:solidFill>
                  <a:schemeClr val="tx1"/>
                </a:solidFill>
              </a:defRPr>
            </a:lvl1pPr>
          </a:lstStyle>
          <a:p>
            <a:r>
              <a:rPr lang="en-US" noProof="0" dirty="0"/>
              <a:t>Click to edit page title</a:t>
            </a:r>
          </a:p>
        </p:txBody>
      </p:sp>
      <p:sp>
        <p:nvSpPr>
          <p:cNvPr id="9" name="Slide Number Placeholder 1">
            <a:extLst>
              <a:ext uri="{FF2B5EF4-FFF2-40B4-BE49-F238E27FC236}">
                <a16:creationId xmlns:a16="http://schemas.microsoft.com/office/drawing/2014/main" id="{10F0BF6C-CACA-4F37-8507-F140E593490F}"/>
              </a:ext>
            </a:extLst>
          </p:cNvPr>
          <p:cNvSpPr>
            <a:spLocks noGrp="1"/>
          </p:cNvSpPr>
          <p:nvPr>
            <p:ph type="sldNum" sz="quarter" idx="15"/>
          </p:nvPr>
        </p:nvSpPr>
        <p:spPr>
          <a:xfrm>
            <a:off x="11319682" y="6519985"/>
            <a:ext cx="278418" cy="274324"/>
          </a:xfrm>
        </p:spPr>
        <p:txBody>
          <a:bodyPr/>
          <a:lstStyle>
            <a:lvl1pPr>
              <a:defRPr sz="1600" b="0" i="0" u="none">
                <a:solidFill>
                  <a:schemeClr val="tx1"/>
                </a:solidFill>
              </a:defRPr>
            </a:lvl1pPr>
          </a:lstStyle>
          <a:p>
            <a:fld id="{19B51A1E-902D-48AF-9020-955120F399B6}" type="slidenum">
              <a:rPr lang="en-US" smtClean="0"/>
              <a:pPr/>
              <a:t>‹#›</a:t>
            </a:fld>
            <a:endParaRPr lang="en-US" dirty="0"/>
          </a:p>
        </p:txBody>
      </p:sp>
      <p:pic>
        <p:nvPicPr>
          <p:cNvPr id="10" name="Picture Placeholder 17" descr="decorative element">
            <a:extLst>
              <a:ext uri="{FF2B5EF4-FFF2-40B4-BE49-F238E27FC236}">
                <a16:creationId xmlns:a16="http://schemas.microsoft.com/office/drawing/2014/main" id="{1CCCDFB4-07FD-4DE4-9224-859683B896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1319682" y="0"/>
            <a:ext cx="872318" cy="6311900"/>
          </a:xfrm>
          <a:prstGeom prst="rect">
            <a:avLst/>
          </a:prstGeom>
        </p:spPr>
      </p:pic>
    </p:spTree>
    <p:extLst>
      <p:ext uri="{BB962C8B-B14F-4D97-AF65-F5344CB8AC3E}">
        <p14:creationId xmlns:p14="http://schemas.microsoft.com/office/powerpoint/2010/main" val="31890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F3465825-9DAC-4A13-AEFE-E2E73EF7EAA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Rectangle 3">
            <a:extLst>
              <a:ext uri="{FF2B5EF4-FFF2-40B4-BE49-F238E27FC236}">
                <a16:creationId xmlns:a16="http://schemas.microsoft.com/office/drawing/2014/main" id="{F45D2C68-B107-4598-92D2-5273C0883FE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7670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en-CA"/>
          </a:p>
        </p:txBody>
      </p:sp>
      <p:sp>
        <p:nvSpPr>
          <p:cNvPr id="3" name="Text Placeholder 2"/>
          <p:cNvSpPr>
            <a:spLocks noGrp="1"/>
          </p:cNvSpPr>
          <p:nvPr>
            <p:ph type="body" sz="half" idx="1"/>
          </p:nvPr>
        </p:nvSpPr>
        <p:spPr>
          <a:xfrm>
            <a:off x="1576917" y="2017713"/>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1576917" y="4151313"/>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pPr>
              <a:defRPr/>
            </a:pPr>
            <a:r>
              <a:rPr lang="en-US" altLang="zh-TW" dirty="0"/>
              <a:t>2018/19 1st Semester</a:t>
            </a:r>
          </a:p>
        </p:txBody>
      </p:sp>
      <p:sp>
        <p:nvSpPr>
          <p:cNvPr id="6" name="Footer Placeholder 5"/>
          <p:cNvSpPr>
            <a:spLocks noGrp="1"/>
          </p:cNvSpPr>
          <p:nvPr>
            <p:ph type="ftr" sz="quarter" idx="11"/>
          </p:nvPr>
        </p:nvSpPr>
        <p:spPr/>
        <p:txBody>
          <a:bodyPr/>
          <a:lstStyle>
            <a:lvl1pPr>
              <a:defRPr/>
            </a:lvl1pPr>
          </a:lstStyle>
          <a:p>
            <a:pPr>
              <a:defRPr/>
            </a:pPr>
            <a:r>
              <a:rPr lang="en-CA" altLang="zh-TW"/>
              <a:t>COMP213-21121/21221, Ch11</a:t>
            </a:r>
            <a:endParaRPr lang="en-US" altLang="zh-TW"/>
          </a:p>
        </p:txBody>
      </p:sp>
      <p:sp>
        <p:nvSpPr>
          <p:cNvPr id="7" name="Slide Number Placeholder 6"/>
          <p:cNvSpPr>
            <a:spLocks noGrp="1"/>
          </p:cNvSpPr>
          <p:nvPr>
            <p:ph type="sldNum" sz="quarter" idx="12"/>
          </p:nvPr>
        </p:nvSpPr>
        <p:spPr/>
        <p:txBody>
          <a:bodyPr/>
          <a:lstStyle>
            <a:lvl1pPr>
              <a:defRPr/>
            </a:lvl1pPr>
          </a:lstStyle>
          <a:p>
            <a:pPr>
              <a:defRPr/>
            </a:pPr>
            <a:fld id="{6721BA96-7889-4B6F-A35F-13B072BC95F8}" type="slidenum">
              <a:rPr lang="zh-TW" altLang="en-US"/>
              <a:pPr>
                <a:defRPr/>
              </a:pPr>
              <a:t>‹#›</a:t>
            </a:fld>
            <a:endParaRPr lang="en-US" altLang="zh-TW"/>
          </a:p>
        </p:txBody>
      </p:sp>
    </p:spTree>
    <p:extLst>
      <p:ext uri="{BB962C8B-B14F-4D97-AF65-F5344CB8AC3E}">
        <p14:creationId xmlns:p14="http://schemas.microsoft.com/office/powerpoint/2010/main" val="182129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88294AEF-62FB-4F4E-B0A7-9B9AE994FA8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22AD11C3-C402-4D23-A164-A95F185BC14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Rectangle 7">
            <a:extLst>
              <a:ext uri="{FF2B5EF4-FFF2-40B4-BE49-F238E27FC236}">
                <a16:creationId xmlns:a16="http://schemas.microsoft.com/office/drawing/2014/main" id="{0ABF433D-9B14-420C-80B4-D2F33FBD81E0}"/>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B3F68049-B317-4162-B66C-E30C0E75644C}"/>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
        <p:nvSpPr>
          <p:cNvPr id="8" name="Rectangle 7">
            <a:extLst>
              <a:ext uri="{FF2B5EF4-FFF2-40B4-BE49-F238E27FC236}">
                <a16:creationId xmlns:a16="http://schemas.microsoft.com/office/drawing/2014/main" id="{7D0F232E-627F-4763-B31A-EF902161C3A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DE1557-8F6B-4AC8-9B2E-390154CCCEF3}"/>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50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5DE8AA89-759B-4615-BF20-520AE181A23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38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50" r:id="rId8"/>
    <p:sldLayoutId id="2147483656" r:id="rId9"/>
    <p:sldLayoutId id="2147483657" r:id="rId10"/>
    <p:sldLayoutId id="2147483654" r:id="rId11"/>
    <p:sldLayoutId id="2147483672" r:id="rId12"/>
    <p:sldLayoutId id="2147483666" r:id="rId13"/>
    <p:sldLayoutId id="2147483667" r:id="rId14"/>
    <p:sldLayoutId id="2147483668" r:id="rId15"/>
    <p:sldLayoutId id="2147483673" r:id="rId16"/>
    <p:sldLayoutId id="2147483675" r:id="rId17"/>
    <p:sldLayoutId id="2147483664" r:id="rId18"/>
    <p:sldLayoutId id="2147483669" r:id="rId19"/>
    <p:sldLayoutId id="2147483655" r:id="rId20"/>
    <p:sldLayoutId id="2147483676" r:id="rId21"/>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mailto:luowuman@ipm.edu.mo"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27" b="27"/>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53244" y="2057882"/>
            <a:ext cx="7433456" cy="2742235"/>
          </a:xfrm>
        </p:spPr>
        <p:txBody>
          <a:bodyPr/>
          <a:lstStyle/>
          <a:p>
            <a:pPr>
              <a:lnSpc>
                <a:spcPts val="5400"/>
              </a:lnSpc>
            </a:pPr>
            <a:r>
              <a:rPr lang="en-US" cap="none" dirty="0"/>
              <a:t>CHAPTER 11 </a:t>
            </a:r>
            <a:br>
              <a:rPr lang="en-US" cap="none" dirty="0"/>
            </a:br>
            <a:r>
              <a:rPr lang="en-US" cap="none" dirty="0"/>
              <a:t>I/O M</a:t>
            </a:r>
            <a:r>
              <a:rPr lang="en-US" altLang="zh-CN" cap="none" dirty="0"/>
              <a:t>anagement and Disk </a:t>
            </a:r>
            <a:r>
              <a:rPr lang="en-US" altLang="zh-CN" cap="none" dirty="0" err="1"/>
              <a:t>Scheduing</a:t>
            </a:r>
            <a:endParaRPr lang="en-US" cap="none" dirty="0">
              <a:solidFill>
                <a:srgbClr val="C00000"/>
              </a:solidFill>
            </a:endParaRPr>
          </a:p>
        </p:txBody>
      </p:sp>
      <p:sp>
        <p:nvSpPr>
          <p:cNvPr id="6" name="TextBox 5">
            <a:extLst>
              <a:ext uri="{FF2B5EF4-FFF2-40B4-BE49-F238E27FC236}">
                <a16:creationId xmlns:a16="http://schemas.microsoft.com/office/drawing/2014/main" id="{1243F591-08EE-4CD0-8233-15FC1E2605DB}"/>
              </a:ext>
            </a:extLst>
          </p:cNvPr>
          <p:cNvSpPr txBox="1"/>
          <p:nvPr/>
        </p:nvSpPr>
        <p:spPr>
          <a:xfrm>
            <a:off x="2647950" y="4950758"/>
            <a:ext cx="5238750" cy="1631216"/>
          </a:xfrm>
          <a:prstGeom prst="rect">
            <a:avLst/>
          </a:prstGeom>
          <a:noFill/>
        </p:spPr>
        <p:txBody>
          <a:bodyPr wrap="square" rtlCol="0">
            <a:spAutoFit/>
          </a:bodyPr>
          <a:lstStyle/>
          <a:p>
            <a:pPr algn="ctr"/>
            <a:r>
              <a:rPr lang="en-US" sz="2800" b="1" dirty="0"/>
              <a:t>Instructor: </a:t>
            </a:r>
            <a:r>
              <a:rPr lang="en-US" sz="2800" b="1" dirty="0" err="1"/>
              <a:t>Wuman</a:t>
            </a:r>
            <a:r>
              <a:rPr lang="en-US" sz="2800" b="1" dirty="0"/>
              <a:t> LUO</a:t>
            </a:r>
          </a:p>
          <a:p>
            <a:pPr algn="ctr"/>
            <a:r>
              <a:rPr lang="en-US" sz="2400" dirty="0">
                <a:solidFill>
                  <a:schemeClr val="accent3">
                    <a:lumMod val="75000"/>
                  </a:schemeClr>
                </a:solidFill>
                <a:hlinkClick r:id="rId5">
                  <a:extLst>
                    <a:ext uri="{A12FA001-AC4F-418D-AE19-62706E023703}">
                      <ahyp:hlinkClr xmlns:ahyp="http://schemas.microsoft.com/office/drawing/2018/hyperlinkcolor" val="tx"/>
                    </a:ext>
                  </a:extLst>
                </a:hlinkClick>
              </a:rPr>
              <a:t>luowuman@ipm.edu.mo</a:t>
            </a:r>
            <a:endParaRPr lang="en-US" sz="2400" dirty="0">
              <a:solidFill>
                <a:schemeClr val="accent3">
                  <a:lumMod val="75000"/>
                </a:schemeClr>
              </a:solidFill>
            </a:endParaRPr>
          </a:p>
          <a:p>
            <a:pPr algn="ctr"/>
            <a:r>
              <a:rPr lang="en-US" sz="2400" dirty="0"/>
              <a:t>Office: A213</a:t>
            </a:r>
          </a:p>
          <a:p>
            <a:pPr algn="ctr"/>
            <a:r>
              <a:rPr lang="en-US" sz="2400" dirty="0"/>
              <a:t>14:30-17:30 Tuesday &amp; Wednesday </a:t>
            </a:r>
          </a:p>
        </p:txBody>
      </p:sp>
    </p:spTree>
    <p:extLst>
      <p:ext uri="{BB962C8B-B14F-4D97-AF65-F5344CB8AC3E}">
        <p14:creationId xmlns:p14="http://schemas.microsoft.com/office/powerpoint/2010/main" val="38999616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2590800" y="533400"/>
            <a:ext cx="7772400" cy="1143000"/>
          </a:xfrm>
        </p:spPr>
        <p:txBody>
          <a:bodyPr/>
          <a:lstStyle/>
          <a:p>
            <a:pPr algn="ctr" eaLnBrk="1" hangingPunct="1"/>
            <a:r>
              <a:rPr lang="en-US" altLang="zh-TW">
                <a:ea typeface="新細明體" pitchFamily="18" charset="-120"/>
              </a:rPr>
              <a:t>How I/O Buffer works, 1</a:t>
            </a:r>
          </a:p>
        </p:txBody>
      </p:sp>
      <p:sp>
        <p:nvSpPr>
          <p:cNvPr id="25606" name="Rectangle 3"/>
          <p:cNvSpPr>
            <a:spLocks noChangeArrowheads="1"/>
          </p:cNvSpPr>
          <p:nvPr/>
        </p:nvSpPr>
        <p:spPr bwMode="auto">
          <a:xfrm>
            <a:off x="7239000" y="2133600"/>
            <a:ext cx="1447800" cy="1828800"/>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en-CA"/>
          </a:p>
        </p:txBody>
      </p:sp>
      <p:sp>
        <p:nvSpPr>
          <p:cNvPr id="25607" name="Rectangle 4"/>
          <p:cNvSpPr>
            <a:spLocks noChangeArrowheads="1"/>
          </p:cNvSpPr>
          <p:nvPr/>
        </p:nvSpPr>
        <p:spPr bwMode="auto">
          <a:xfrm>
            <a:off x="7620000" y="2286000"/>
            <a:ext cx="914400" cy="2286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200">
                <a:latin typeface="Arial" charset="0"/>
                <a:ea typeface="新細明體" pitchFamily="18" charset="-120"/>
              </a:rPr>
              <a:t>……… </a:t>
            </a:r>
          </a:p>
        </p:txBody>
      </p:sp>
      <p:sp>
        <p:nvSpPr>
          <p:cNvPr id="25608" name="Rectangle 5"/>
          <p:cNvSpPr>
            <a:spLocks noChangeArrowheads="1"/>
          </p:cNvSpPr>
          <p:nvPr/>
        </p:nvSpPr>
        <p:spPr bwMode="auto">
          <a:xfrm>
            <a:off x="6324600" y="1828800"/>
            <a:ext cx="3200400" cy="228600"/>
          </a:xfrm>
          <a:prstGeom prst="rect">
            <a:avLst/>
          </a:prstGeom>
          <a:noFill/>
          <a:ln w="12700">
            <a:noFill/>
            <a:miter lim="800000"/>
            <a:headEnd type="none" w="sm" len="sm"/>
            <a:tailEnd type="none" w="sm" len="sm"/>
          </a:ln>
        </p:spPr>
        <p:txBody>
          <a:bodyPr anchor="ctr"/>
          <a:lstStyle/>
          <a:p>
            <a:pPr algn="ctr"/>
            <a:r>
              <a:rPr kumimoji="1" lang="en-US" altLang="zh-TW" sz="1600">
                <a:latin typeface="Arial" charset="0"/>
                <a:ea typeface="新細明體" pitchFamily="18" charset="-120"/>
              </a:rPr>
              <a:t>Addressing space of a process</a:t>
            </a:r>
          </a:p>
        </p:txBody>
      </p:sp>
      <p:sp>
        <p:nvSpPr>
          <p:cNvPr id="25609" name="Line 6"/>
          <p:cNvSpPr>
            <a:spLocks noChangeShapeType="1"/>
          </p:cNvSpPr>
          <p:nvPr/>
        </p:nvSpPr>
        <p:spPr bwMode="auto">
          <a:xfrm>
            <a:off x="4419600" y="2971800"/>
            <a:ext cx="5334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5610" name="Rectangle 7"/>
          <p:cNvSpPr>
            <a:spLocks noChangeArrowheads="1"/>
          </p:cNvSpPr>
          <p:nvPr/>
        </p:nvSpPr>
        <p:spPr bwMode="auto">
          <a:xfrm>
            <a:off x="7391400" y="2819400"/>
            <a:ext cx="1143000" cy="990600"/>
          </a:xfrm>
          <a:prstGeom prst="rect">
            <a:avLst/>
          </a:prstGeom>
          <a:solidFill>
            <a:srgbClr val="FFFFFF"/>
          </a:solidFill>
          <a:ln w="12700">
            <a:solidFill>
              <a:schemeClr val="tx1"/>
            </a:solidFill>
            <a:miter lim="800000"/>
            <a:headEnd type="none" w="sm" len="sm"/>
            <a:tailEnd type="none" w="sm" len="sm"/>
          </a:ln>
        </p:spPr>
        <p:txBody>
          <a:bodyPr wrap="none" anchor="ctr"/>
          <a:lstStyle/>
          <a:p>
            <a:pPr>
              <a:lnSpc>
                <a:spcPct val="95000"/>
              </a:lnSpc>
            </a:pPr>
            <a:r>
              <a:rPr kumimoji="1" lang="en-US" altLang="zh-TW" sz="1600">
                <a:latin typeface="Arial" charset="0"/>
                <a:ea typeface="新細明體" pitchFamily="18" charset="-120"/>
              </a:rPr>
              <a:t>...</a:t>
            </a:r>
          </a:p>
          <a:p>
            <a:pPr>
              <a:lnSpc>
                <a:spcPct val="95000"/>
              </a:lnSpc>
            </a:pPr>
            <a:r>
              <a:rPr kumimoji="1" lang="en-US" altLang="zh-TW" sz="1600">
                <a:latin typeface="Arial" charset="0"/>
                <a:ea typeface="新細明體" pitchFamily="18" charset="-120"/>
              </a:rPr>
              <a:t>fgets(F,s1)</a:t>
            </a:r>
          </a:p>
          <a:p>
            <a:pPr>
              <a:lnSpc>
                <a:spcPct val="95000"/>
              </a:lnSpc>
            </a:pPr>
            <a:r>
              <a:rPr kumimoji="1" lang="en-US" altLang="zh-TW" sz="1600">
                <a:latin typeface="Arial" charset="0"/>
                <a:ea typeface="新細明體" pitchFamily="18" charset="-120"/>
              </a:rPr>
              <a:t>fgets(F,s2)</a:t>
            </a:r>
          </a:p>
          <a:p>
            <a:pPr>
              <a:lnSpc>
                <a:spcPct val="95000"/>
              </a:lnSpc>
            </a:pPr>
            <a:r>
              <a:rPr kumimoji="1" lang="en-US" altLang="zh-TW" sz="1600">
                <a:latin typeface="Arial" charset="0"/>
                <a:ea typeface="新細明體" pitchFamily="18" charset="-120"/>
              </a:rPr>
              <a:t>...</a:t>
            </a:r>
          </a:p>
        </p:txBody>
      </p:sp>
      <p:sp>
        <p:nvSpPr>
          <p:cNvPr id="25611" name="Rectangle 8"/>
          <p:cNvSpPr>
            <a:spLocks noChangeArrowheads="1"/>
          </p:cNvSpPr>
          <p:nvPr/>
        </p:nvSpPr>
        <p:spPr bwMode="auto">
          <a:xfrm>
            <a:off x="7239000" y="2286000"/>
            <a:ext cx="457200" cy="228600"/>
          </a:xfrm>
          <a:prstGeom prst="rect">
            <a:avLst/>
          </a:prstGeom>
          <a:noFill/>
          <a:ln w="12700">
            <a:noFill/>
            <a:miter lim="800000"/>
            <a:headEnd type="none" w="sm" len="sm"/>
            <a:tailEnd type="none" w="sm" len="sm"/>
          </a:ln>
        </p:spPr>
        <p:txBody>
          <a:bodyPr anchor="ctr"/>
          <a:lstStyle/>
          <a:p>
            <a:pPr algn="ctr"/>
            <a:r>
              <a:rPr kumimoji="1" lang="en-US" altLang="zh-TW" sz="1400">
                <a:latin typeface="Arial" charset="0"/>
                <a:ea typeface="新細明體" pitchFamily="18" charset="-120"/>
              </a:rPr>
              <a:t>s1</a:t>
            </a:r>
          </a:p>
        </p:txBody>
      </p:sp>
      <p:sp>
        <p:nvSpPr>
          <p:cNvPr id="25612" name="Rectangle 9"/>
          <p:cNvSpPr>
            <a:spLocks noChangeArrowheads="1"/>
          </p:cNvSpPr>
          <p:nvPr/>
        </p:nvSpPr>
        <p:spPr bwMode="auto">
          <a:xfrm>
            <a:off x="7010400" y="3048000"/>
            <a:ext cx="228600" cy="304800"/>
          </a:xfrm>
          <a:prstGeom prst="rect">
            <a:avLst/>
          </a:prstGeom>
          <a:noFill/>
          <a:ln w="9525">
            <a:noFill/>
            <a:miter lim="800000"/>
            <a:headEnd/>
            <a:tailEnd/>
          </a:ln>
        </p:spPr>
        <p:txBody>
          <a:bodyPr wrap="none"/>
          <a:lstStyle/>
          <a:p>
            <a:pPr eaLnBrk="1" hangingPunct="1"/>
            <a:r>
              <a:rPr kumimoji="1" lang="en-US" altLang="zh-TW" sz="1600">
                <a:solidFill>
                  <a:srgbClr val="FF0000"/>
                </a:solidFill>
                <a:latin typeface="Arial" charset="0"/>
                <a:ea typeface="新細明體" pitchFamily="18" charset="-120"/>
                <a:sym typeface="Wingdings" pitchFamily="2" charset="2"/>
              </a:rPr>
              <a:t>z</a:t>
            </a:r>
          </a:p>
        </p:txBody>
      </p:sp>
      <p:sp>
        <p:nvSpPr>
          <p:cNvPr id="25613" name="Rectangle 10"/>
          <p:cNvSpPr>
            <a:spLocks noChangeArrowheads="1"/>
          </p:cNvSpPr>
          <p:nvPr/>
        </p:nvSpPr>
        <p:spPr bwMode="auto">
          <a:xfrm>
            <a:off x="2743200" y="1828800"/>
            <a:ext cx="1371600" cy="228600"/>
          </a:xfrm>
          <a:prstGeom prst="rect">
            <a:avLst/>
          </a:prstGeom>
          <a:noFill/>
          <a:ln w="12700">
            <a:noFill/>
            <a:miter lim="800000"/>
            <a:headEnd type="none" w="sm" len="sm"/>
            <a:tailEnd type="none" w="sm" len="sm"/>
          </a:ln>
        </p:spPr>
        <p:txBody>
          <a:bodyPr anchor="ctr"/>
          <a:lstStyle/>
          <a:p>
            <a:pPr algn="ctr"/>
            <a:r>
              <a:rPr kumimoji="1" lang="en-US" altLang="zh-TW" sz="1600">
                <a:latin typeface="Arial" charset="0"/>
                <a:ea typeface="新細明體" pitchFamily="18" charset="-120"/>
              </a:rPr>
              <a:t>I/O device</a:t>
            </a:r>
          </a:p>
        </p:txBody>
      </p:sp>
      <p:grpSp>
        <p:nvGrpSpPr>
          <p:cNvPr id="2" name="Group 11"/>
          <p:cNvGrpSpPr>
            <a:grpSpLocks/>
          </p:cNvGrpSpPr>
          <p:nvPr/>
        </p:nvGrpSpPr>
        <p:grpSpPr bwMode="auto">
          <a:xfrm>
            <a:off x="2514600" y="2133600"/>
            <a:ext cx="1828800" cy="1676400"/>
            <a:chOff x="624" y="1344"/>
            <a:chExt cx="1152" cy="1056"/>
          </a:xfrm>
        </p:grpSpPr>
        <p:sp>
          <p:nvSpPr>
            <p:cNvPr id="25622" name="AutoShape 12"/>
            <p:cNvSpPr>
              <a:spLocks noChangeArrowheads="1"/>
            </p:cNvSpPr>
            <p:nvPr/>
          </p:nvSpPr>
          <p:spPr bwMode="auto">
            <a:xfrm>
              <a:off x="624" y="1344"/>
              <a:ext cx="1152" cy="1056"/>
            </a:xfrm>
            <a:prstGeom prst="can">
              <a:avLst>
                <a:gd name="adj" fmla="val 25000"/>
              </a:avLst>
            </a:prstGeom>
            <a:solidFill>
              <a:srgbClr val="66CCFF"/>
            </a:solidFill>
            <a:ln w="12700">
              <a:solidFill>
                <a:schemeClr val="tx1"/>
              </a:solidFill>
              <a:round/>
              <a:headEnd type="none" w="sm" len="sm"/>
              <a:tailEnd type="none" w="sm" len="sm"/>
            </a:ln>
          </p:spPr>
          <p:txBody>
            <a:bodyPr wrap="none" anchor="ctr"/>
            <a:lstStyle/>
            <a:p>
              <a:endParaRPr lang="en-CA"/>
            </a:p>
          </p:txBody>
        </p:sp>
        <p:sp>
          <p:nvSpPr>
            <p:cNvPr id="25623" name="Rectangle 13"/>
            <p:cNvSpPr>
              <a:spLocks noChangeArrowheads="1"/>
            </p:cNvSpPr>
            <p:nvPr/>
          </p:nvSpPr>
          <p:spPr bwMode="auto">
            <a:xfrm>
              <a:off x="720" y="1680"/>
              <a:ext cx="960" cy="624"/>
            </a:xfrm>
            <a:prstGeom prst="rect">
              <a:avLst/>
            </a:prstGeom>
            <a:solidFill>
              <a:srgbClr val="FFFFFF"/>
            </a:solidFill>
            <a:ln w="12700">
              <a:solidFill>
                <a:schemeClr val="tx1"/>
              </a:solidFill>
              <a:miter lim="800000"/>
              <a:headEnd type="none" w="sm" len="sm"/>
              <a:tailEnd type="none" w="sm" len="sm"/>
            </a:ln>
          </p:spPr>
          <p:txBody>
            <a:bodyPr wrap="none" anchor="ctr"/>
            <a:lstStyle/>
            <a:p>
              <a:pPr>
                <a:lnSpc>
                  <a:spcPct val="95000"/>
                </a:lnSpc>
              </a:pPr>
              <a:r>
                <a:rPr kumimoji="1" lang="en-US" altLang="zh-TW" sz="1600" u="sng">
                  <a:latin typeface="Arial" charset="0"/>
                  <a:ea typeface="新細明體" pitchFamily="18" charset="-120"/>
                </a:rPr>
                <a:t>Chap 11</a:t>
              </a:r>
            </a:p>
            <a:p>
              <a:pPr>
                <a:lnSpc>
                  <a:spcPct val="95000"/>
                </a:lnSpc>
              </a:pPr>
              <a:r>
                <a:rPr kumimoji="1" lang="en-US" altLang="zh-TW" sz="1600" u="sng">
                  <a:latin typeface="Arial" charset="0"/>
                  <a:ea typeface="新細明體" pitchFamily="18" charset="-120"/>
                </a:rPr>
                <a:t>Input / Output</a:t>
              </a:r>
            </a:p>
            <a:p>
              <a:pPr>
                <a:lnSpc>
                  <a:spcPct val="95000"/>
                </a:lnSpc>
              </a:pPr>
              <a:r>
                <a:rPr kumimoji="1" lang="en-US" altLang="zh-TW" sz="1600">
                  <a:latin typeface="Arial" charset="0"/>
                  <a:ea typeface="新細明體" pitchFamily="18" charset="-120"/>
                </a:rPr>
                <a:t>…</a:t>
              </a:r>
            </a:p>
            <a:p>
              <a:pPr>
                <a:lnSpc>
                  <a:spcPct val="95000"/>
                </a:lnSpc>
              </a:pPr>
              <a:r>
                <a:rPr kumimoji="1" lang="en-US" altLang="zh-TW" sz="1600">
                  <a:latin typeface="Arial" charset="0"/>
                  <a:ea typeface="新細明體" pitchFamily="18" charset="-120"/>
                </a:rPr>
                <a:t>…</a:t>
              </a:r>
            </a:p>
          </p:txBody>
        </p:sp>
      </p:grpSp>
      <p:sp>
        <p:nvSpPr>
          <p:cNvPr id="25615" name="Rectangle 14"/>
          <p:cNvSpPr>
            <a:spLocks noChangeArrowheads="1"/>
          </p:cNvSpPr>
          <p:nvPr/>
        </p:nvSpPr>
        <p:spPr bwMode="auto">
          <a:xfrm>
            <a:off x="7620000" y="2514600"/>
            <a:ext cx="914400" cy="2286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200">
                <a:latin typeface="Arial" charset="0"/>
                <a:ea typeface="新細明體" pitchFamily="18" charset="-120"/>
              </a:rPr>
              <a:t>………</a:t>
            </a:r>
          </a:p>
        </p:txBody>
      </p:sp>
      <p:sp>
        <p:nvSpPr>
          <p:cNvPr id="25616" name="Rectangle 15"/>
          <p:cNvSpPr>
            <a:spLocks noChangeArrowheads="1"/>
          </p:cNvSpPr>
          <p:nvPr/>
        </p:nvSpPr>
        <p:spPr bwMode="auto">
          <a:xfrm>
            <a:off x="7239000" y="2514600"/>
            <a:ext cx="457200" cy="228600"/>
          </a:xfrm>
          <a:prstGeom prst="rect">
            <a:avLst/>
          </a:prstGeom>
          <a:noFill/>
          <a:ln w="12700">
            <a:noFill/>
            <a:miter lim="800000"/>
            <a:headEnd type="none" w="sm" len="sm"/>
            <a:tailEnd type="none" w="sm" len="sm"/>
          </a:ln>
        </p:spPr>
        <p:txBody>
          <a:bodyPr anchor="ctr"/>
          <a:lstStyle/>
          <a:p>
            <a:pPr algn="ctr"/>
            <a:r>
              <a:rPr kumimoji="1" lang="en-US" altLang="zh-TW" sz="1400">
                <a:latin typeface="Arial" charset="0"/>
                <a:ea typeface="新細明體" pitchFamily="18" charset="-120"/>
              </a:rPr>
              <a:t>s2</a:t>
            </a:r>
          </a:p>
        </p:txBody>
      </p:sp>
      <p:sp>
        <p:nvSpPr>
          <p:cNvPr id="1391632" name="Comment 16"/>
          <p:cNvSpPr>
            <a:spLocks noChangeArrowheads="1"/>
          </p:cNvSpPr>
          <p:nvPr/>
        </p:nvSpPr>
        <p:spPr bwMode="auto">
          <a:xfrm>
            <a:off x="2133600" y="4191000"/>
            <a:ext cx="4343400" cy="2057400"/>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spcBef>
                <a:spcPct val="50000"/>
              </a:spcBef>
              <a:buFont typeface="Wingdings" pitchFamily="2" charset="2"/>
              <a:buNone/>
              <a:defRPr/>
            </a:pPr>
            <a:r>
              <a:rPr kumimoji="1" lang="en-US" altLang="zh-TW" dirty="0">
                <a:solidFill>
                  <a:srgbClr val="000000"/>
                </a:solidFill>
                <a:latin typeface="Arial" charset="0"/>
                <a:ea typeface="新細明體" pitchFamily="18" charset="-120"/>
              </a:rPr>
              <a:t>To avoid these overheads and inefficiencies, it is sometimes convenient to perform input transfers in advance of requests being made and to perform output transfers sometime after the request is made.  This technique is known as </a:t>
            </a:r>
            <a:r>
              <a:rPr kumimoji="1" lang="en-US" altLang="zh-TW" b="1" dirty="0">
                <a:solidFill>
                  <a:srgbClr val="FF0000"/>
                </a:solidFill>
                <a:latin typeface="Arial" charset="0"/>
                <a:ea typeface="新細明體" pitchFamily="18" charset="-120"/>
              </a:rPr>
              <a:t>buffering</a:t>
            </a:r>
            <a:r>
              <a:rPr kumimoji="1" lang="en-US" altLang="zh-TW" dirty="0">
                <a:solidFill>
                  <a:srgbClr val="000000"/>
                </a:solidFill>
                <a:latin typeface="Arial" charset="0"/>
                <a:ea typeface="新細明體" pitchFamily="18" charset="-120"/>
              </a:rPr>
              <a:t>.</a:t>
            </a:r>
          </a:p>
        </p:txBody>
      </p:sp>
      <p:sp>
        <p:nvSpPr>
          <p:cNvPr id="25618" name="Rectangle 17"/>
          <p:cNvSpPr>
            <a:spLocks noChangeArrowheads="1"/>
          </p:cNvSpPr>
          <p:nvPr/>
        </p:nvSpPr>
        <p:spPr bwMode="auto">
          <a:xfrm>
            <a:off x="5029200" y="2590800"/>
            <a:ext cx="1447800" cy="990600"/>
          </a:xfrm>
          <a:prstGeom prst="rect">
            <a:avLst/>
          </a:prstGeom>
          <a:solidFill>
            <a:srgbClr val="FFFFFF"/>
          </a:solidFill>
          <a:ln w="12700">
            <a:solidFill>
              <a:schemeClr val="tx1"/>
            </a:solidFill>
            <a:miter lim="800000"/>
            <a:headEnd type="none" w="sm" len="sm"/>
            <a:tailEnd type="none" w="sm" len="sm"/>
          </a:ln>
        </p:spPr>
        <p:txBody>
          <a:bodyPr wrap="none" anchor="ctr"/>
          <a:lstStyle/>
          <a:p>
            <a:pPr>
              <a:lnSpc>
                <a:spcPct val="95000"/>
              </a:lnSpc>
            </a:pPr>
            <a:r>
              <a:rPr kumimoji="1" lang="en-US" altLang="zh-TW" sz="1600">
                <a:latin typeface="Arial" charset="0"/>
                <a:ea typeface="新細明體" pitchFamily="18" charset="-120"/>
              </a:rPr>
              <a:t>Cha …</a:t>
            </a:r>
          </a:p>
          <a:p>
            <a:pPr>
              <a:lnSpc>
                <a:spcPct val="95000"/>
              </a:lnSpc>
            </a:pPr>
            <a:r>
              <a:rPr kumimoji="1" lang="en-US" altLang="zh-TW" sz="1600">
                <a:latin typeface="Arial" charset="0"/>
                <a:ea typeface="新細明體" pitchFamily="18" charset="-120"/>
              </a:rPr>
              <a:t>… … …</a:t>
            </a:r>
          </a:p>
          <a:p>
            <a:pPr>
              <a:lnSpc>
                <a:spcPct val="95000"/>
              </a:lnSpc>
            </a:pPr>
            <a:r>
              <a:rPr kumimoji="1" lang="en-US" altLang="zh-TW" sz="1600">
                <a:latin typeface="Arial" charset="0"/>
                <a:ea typeface="新細明體" pitchFamily="18" charset="-120"/>
              </a:rPr>
              <a:t>… … … </a:t>
            </a:r>
          </a:p>
        </p:txBody>
      </p:sp>
      <p:sp>
        <p:nvSpPr>
          <p:cNvPr id="25619" name="Line 18"/>
          <p:cNvSpPr>
            <a:spLocks noChangeShapeType="1"/>
          </p:cNvSpPr>
          <p:nvPr/>
        </p:nvSpPr>
        <p:spPr bwMode="auto">
          <a:xfrm>
            <a:off x="6629400" y="2971800"/>
            <a:ext cx="5334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5620" name="Rectangle 19"/>
          <p:cNvSpPr>
            <a:spLocks noChangeArrowheads="1"/>
          </p:cNvSpPr>
          <p:nvPr/>
        </p:nvSpPr>
        <p:spPr bwMode="auto">
          <a:xfrm>
            <a:off x="5029200" y="2209800"/>
            <a:ext cx="1371600" cy="228600"/>
          </a:xfrm>
          <a:prstGeom prst="rect">
            <a:avLst/>
          </a:prstGeom>
          <a:noFill/>
          <a:ln w="12700">
            <a:noFill/>
            <a:miter lim="800000"/>
            <a:headEnd type="none" w="sm" len="sm"/>
            <a:tailEnd type="none" w="sm" len="sm"/>
          </a:ln>
        </p:spPr>
        <p:txBody>
          <a:bodyPr anchor="ctr"/>
          <a:lstStyle/>
          <a:p>
            <a:pPr algn="ctr"/>
            <a:r>
              <a:rPr kumimoji="1" lang="en-US" altLang="zh-TW" sz="1600">
                <a:latin typeface="Arial" charset="0"/>
                <a:ea typeface="新細明體" pitchFamily="18" charset="-120"/>
              </a:rPr>
              <a:t>I/O buffer</a:t>
            </a:r>
          </a:p>
        </p:txBody>
      </p:sp>
      <p:sp>
        <p:nvSpPr>
          <p:cNvPr id="1391636" name="Comment 20"/>
          <p:cNvSpPr>
            <a:spLocks noChangeArrowheads="1"/>
          </p:cNvSpPr>
          <p:nvPr/>
        </p:nvSpPr>
        <p:spPr bwMode="auto">
          <a:xfrm>
            <a:off x="6705600" y="4191000"/>
            <a:ext cx="3429000" cy="16002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marL="179388" indent="-179388">
              <a:spcBef>
                <a:spcPct val="20000"/>
              </a:spcBef>
              <a:buClr>
                <a:schemeClr val="tx1">
                  <a:lumMod val="95000"/>
                  <a:lumOff val="5000"/>
                </a:schemeClr>
              </a:buClr>
              <a:buFont typeface="Wingdings" pitchFamily="2" charset="2"/>
              <a:buChar char="§"/>
              <a:defRPr/>
            </a:pPr>
            <a:r>
              <a:rPr kumimoji="1" lang="en-US" altLang="zh-TW" dirty="0">
                <a:solidFill>
                  <a:srgbClr val="000000"/>
                </a:solidFill>
                <a:latin typeface="Arial" charset="0"/>
                <a:ea typeface="新細明體" pitchFamily="18" charset="-120"/>
              </a:rPr>
              <a:t>OS reads data from I/O device to I/O buffer. User process reads from I/O buffer. (similar for data write)</a:t>
            </a:r>
          </a:p>
          <a:p>
            <a:pPr marL="179388" indent="-179388">
              <a:spcBef>
                <a:spcPct val="20000"/>
              </a:spcBef>
              <a:buFont typeface="Wingdings" pitchFamily="2" charset="2"/>
              <a:buChar char="§"/>
              <a:defRPr/>
            </a:pPr>
            <a:r>
              <a:rPr kumimoji="1" lang="en-US" altLang="zh-TW" dirty="0">
                <a:solidFill>
                  <a:srgbClr val="000000"/>
                </a:solidFill>
                <a:latin typeface="Arial" charset="0"/>
                <a:ea typeface="新細明體" pitchFamily="18" charset="-120"/>
              </a:rPr>
              <a:t>I/O buffer is not swapped out.</a:t>
            </a:r>
          </a:p>
        </p:txBody>
      </p:sp>
      <p:sp>
        <p:nvSpPr>
          <p:cNvPr id="21" name="Slide Number Placeholder 5">
            <a:extLst>
              <a:ext uri="{FF2B5EF4-FFF2-40B4-BE49-F238E27FC236}">
                <a16:creationId xmlns:a16="http://schemas.microsoft.com/office/drawing/2014/main" id="{A1762408-A204-42F7-A0F0-F32CE24C9923}"/>
              </a:ext>
            </a:extLst>
          </p:cNvPr>
          <p:cNvSpPr txBox="1">
            <a:spLocks/>
          </p:cNvSpPr>
          <p:nvPr/>
        </p:nvSpPr>
        <p:spPr>
          <a:xfrm>
            <a:off x="11447502" y="6401750"/>
            <a:ext cx="496848" cy="2657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10</a:t>
            </a:fld>
            <a:endParaRPr lang="en-US" dirty="0">
              <a:solidFill>
                <a:schemeClr val="bg1"/>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2590800" y="533400"/>
            <a:ext cx="7772400" cy="1143000"/>
          </a:xfrm>
        </p:spPr>
        <p:txBody>
          <a:bodyPr/>
          <a:lstStyle/>
          <a:p>
            <a:pPr algn="ctr" eaLnBrk="1" hangingPunct="1"/>
            <a:r>
              <a:rPr lang="en-US" altLang="zh-TW">
                <a:ea typeface="新細明體" pitchFamily="18" charset="-120"/>
              </a:rPr>
              <a:t>How I/O Buffer works, 2</a:t>
            </a:r>
          </a:p>
        </p:txBody>
      </p:sp>
      <p:sp>
        <p:nvSpPr>
          <p:cNvPr id="26630" name="Rectangle 3"/>
          <p:cNvSpPr>
            <a:spLocks noChangeArrowheads="1"/>
          </p:cNvSpPr>
          <p:nvPr/>
        </p:nvSpPr>
        <p:spPr bwMode="auto">
          <a:xfrm>
            <a:off x="7239000" y="2133600"/>
            <a:ext cx="1447800" cy="1828800"/>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en-CA"/>
          </a:p>
        </p:txBody>
      </p:sp>
      <p:sp>
        <p:nvSpPr>
          <p:cNvPr id="26631" name="Rectangle 4"/>
          <p:cNvSpPr>
            <a:spLocks noChangeArrowheads="1"/>
          </p:cNvSpPr>
          <p:nvPr/>
        </p:nvSpPr>
        <p:spPr bwMode="auto">
          <a:xfrm>
            <a:off x="7620000" y="2286000"/>
            <a:ext cx="914400" cy="2286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200">
                <a:latin typeface="Arial" charset="0"/>
                <a:ea typeface="新細明體" pitchFamily="18" charset="-120"/>
              </a:rPr>
              <a:t>Chap 11</a:t>
            </a:r>
          </a:p>
        </p:txBody>
      </p:sp>
      <p:sp>
        <p:nvSpPr>
          <p:cNvPr id="26632" name="Rectangle 5"/>
          <p:cNvSpPr>
            <a:spLocks noChangeArrowheads="1"/>
          </p:cNvSpPr>
          <p:nvPr/>
        </p:nvSpPr>
        <p:spPr bwMode="auto">
          <a:xfrm>
            <a:off x="6324600" y="1828800"/>
            <a:ext cx="3200400" cy="228600"/>
          </a:xfrm>
          <a:prstGeom prst="rect">
            <a:avLst/>
          </a:prstGeom>
          <a:noFill/>
          <a:ln w="12700">
            <a:noFill/>
            <a:miter lim="800000"/>
            <a:headEnd type="none" w="sm" len="sm"/>
            <a:tailEnd type="none" w="sm" len="sm"/>
          </a:ln>
        </p:spPr>
        <p:txBody>
          <a:bodyPr anchor="ctr"/>
          <a:lstStyle/>
          <a:p>
            <a:pPr algn="ctr"/>
            <a:r>
              <a:rPr kumimoji="1" lang="en-US" altLang="zh-TW" sz="1600">
                <a:latin typeface="Arial" charset="0"/>
                <a:ea typeface="新細明體" pitchFamily="18" charset="-120"/>
              </a:rPr>
              <a:t>Addressing space of a process</a:t>
            </a:r>
          </a:p>
        </p:txBody>
      </p:sp>
      <p:sp>
        <p:nvSpPr>
          <p:cNvPr id="26633" name="Line 6"/>
          <p:cNvSpPr>
            <a:spLocks noChangeShapeType="1"/>
          </p:cNvSpPr>
          <p:nvPr/>
        </p:nvSpPr>
        <p:spPr bwMode="auto">
          <a:xfrm>
            <a:off x="4419600" y="2971800"/>
            <a:ext cx="5334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6634" name="Rectangle 7"/>
          <p:cNvSpPr>
            <a:spLocks noChangeArrowheads="1"/>
          </p:cNvSpPr>
          <p:nvPr/>
        </p:nvSpPr>
        <p:spPr bwMode="auto">
          <a:xfrm>
            <a:off x="7391400" y="2819400"/>
            <a:ext cx="1143000" cy="990600"/>
          </a:xfrm>
          <a:prstGeom prst="rect">
            <a:avLst/>
          </a:prstGeom>
          <a:solidFill>
            <a:srgbClr val="FFFFFF"/>
          </a:solidFill>
          <a:ln w="12700">
            <a:solidFill>
              <a:schemeClr val="tx1"/>
            </a:solidFill>
            <a:miter lim="800000"/>
            <a:headEnd type="none" w="sm" len="sm"/>
            <a:tailEnd type="none" w="sm" len="sm"/>
          </a:ln>
        </p:spPr>
        <p:txBody>
          <a:bodyPr wrap="none" anchor="ctr"/>
          <a:lstStyle/>
          <a:p>
            <a:pPr>
              <a:lnSpc>
                <a:spcPct val="95000"/>
              </a:lnSpc>
            </a:pPr>
            <a:r>
              <a:rPr kumimoji="1" lang="en-US" altLang="zh-TW" sz="1600">
                <a:latin typeface="Arial" charset="0"/>
                <a:ea typeface="新細明體" pitchFamily="18" charset="-120"/>
              </a:rPr>
              <a:t>...</a:t>
            </a:r>
          </a:p>
          <a:p>
            <a:pPr>
              <a:lnSpc>
                <a:spcPct val="95000"/>
              </a:lnSpc>
            </a:pPr>
            <a:r>
              <a:rPr kumimoji="1" lang="en-US" altLang="zh-TW" sz="1600">
                <a:latin typeface="Arial" charset="0"/>
                <a:ea typeface="新細明體" pitchFamily="18" charset="-120"/>
              </a:rPr>
              <a:t>fgets(F,s1)</a:t>
            </a:r>
          </a:p>
          <a:p>
            <a:pPr>
              <a:lnSpc>
                <a:spcPct val="95000"/>
              </a:lnSpc>
            </a:pPr>
            <a:r>
              <a:rPr kumimoji="1" lang="en-US" altLang="zh-TW" sz="1600">
                <a:latin typeface="Arial" charset="0"/>
                <a:ea typeface="新細明體" pitchFamily="18" charset="-120"/>
              </a:rPr>
              <a:t>fgets(F,s2)</a:t>
            </a:r>
          </a:p>
          <a:p>
            <a:pPr>
              <a:lnSpc>
                <a:spcPct val="95000"/>
              </a:lnSpc>
            </a:pPr>
            <a:r>
              <a:rPr kumimoji="1" lang="en-US" altLang="zh-TW" sz="1600">
                <a:latin typeface="Arial" charset="0"/>
                <a:ea typeface="新細明體" pitchFamily="18" charset="-120"/>
              </a:rPr>
              <a:t>...</a:t>
            </a:r>
          </a:p>
        </p:txBody>
      </p:sp>
      <p:sp>
        <p:nvSpPr>
          <p:cNvPr id="26635" name="Rectangle 8"/>
          <p:cNvSpPr>
            <a:spLocks noChangeArrowheads="1"/>
          </p:cNvSpPr>
          <p:nvPr/>
        </p:nvSpPr>
        <p:spPr bwMode="auto">
          <a:xfrm>
            <a:off x="7239000" y="2286000"/>
            <a:ext cx="457200" cy="228600"/>
          </a:xfrm>
          <a:prstGeom prst="rect">
            <a:avLst/>
          </a:prstGeom>
          <a:noFill/>
          <a:ln w="12700">
            <a:noFill/>
            <a:miter lim="800000"/>
            <a:headEnd type="none" w="sm" len="sm"/>
            <a:tailEnd type="none" w="sm" len="sm"/>
          </a:ln>
        </p:spPr>
        <p:txBody>
          <a:bodyPr anchor="ctr"/>
          <a:lstStyle/>
          <a:p>
            <a:pPr algn="ctr"/>
            <a:r>
              <a:rPr kumimoji="1" lang="en-US" altLang="zh-TW" sz="1400">
                <a:latin typeface="Arial" charset="0"/>
                <a:ea typeface="新細明體" pitchFamily="18" charset="-120"/>
              </a:rPr>
              <a:t>s1</a:t>
            </a:r>
          </a:p>
        </p:txBody>
      </p:sp>
      <p:sp>
        <p:nvSpPr>
          <p:cNvPr id="26636" name="Rectangle 9"/>
          <p:cNvSpPr>
            <a:spLocks noChangeArrowheads="1"/>
          </p:cNvSpPr>
          <p:nvPr/>
        </p:nvSpPr>
        <p:spPr bwMode="auto">
          <a:xfrm>
            <a:off x="7086600" y="3276600"/>
            <a:ext cx="228600" cy="304800"/>
          </a:xfrm>
          <a:prstGeom prst="rect">
            <a:avLst/>
          </a:prstGeom>
          <a:noFill/>
          <a:ln w="9525">
            <a:noFill/>
            <a:miter lim="800000"/>
            <a:headEnd/>
            <a:tailEnd/>
          </a:ln>
        </p:spPr>
        <p:txBody>
          <a:bodyPr wrap="none"/>
          <a:lstStyle/>
          <a:p>
            <a:pPr eaLnBrk="1" hangingPunct="1"/>
            <a:r>
              <a:rPr kumimoji="1" lang="en-US" altLang="zh-TW" sz="1600">
                <a:solidFill>
                  <a:srgbClr val="00FF00"/>
                </a:solidFill>
                <a:latin typeface="Arial" charset="0"/>
                <a:ea typeface="新細明體" pitchFamily="18" charset="-120"/>
                <a:sym typeface="Wingdings" pitchFamily="2" charset="2"/>
              </a:rPr>
              <a:t></a:t>
            </a:r>
          </a:p>
        </p:txBody>
      </p:sp>
      <p:sp>
        <p:nvSpPr>
          <p:cNvPr id="26637" name="Rectangle 10"/>
          <p:cNvSpPr>
            <a:spLocks noChangeArrowheads="1"/>
          </p:cNvSpPr>
          <p:nvPr/>
        </p:nvSpPr>
        <p:spPr bwMode="auto">
          <a:xfrm>
            <a:off x="2743200" y="1828800"/>
            <a:ext cx="1371600" cy="228600"/>
          </a:xfrm>
          <a:prstGeom prst="rect">
            <a:avLst/>
          </a:prstGeom>
          <a:noFill/>
          <a:ln w="12700">
            <a:noFill/>
            <a:miter lim="800000"/>
            <a:headEnd type="none" w="sm" len="sm"/>
            <a:tailEnd type="none" w="sm" len="sm"/>
          </a:ln>
        </p:spPr>
        <p:txBody>
          <a:bodyPr anchor="ctr"/>
          <a:lstStyle/>
          <a:p>
            <a:pPr algn="ctr"/>
            <a:r>
              <a:rPr kumimoji="1" lang="en-US" altLang="zh-TW" sz="1600">
                <a:latin typeface="Arial" charset="0"/>
                <a:ea typeface="新細明體" pitchFamily="18" charset="-120"/>
              </a:rPr>
              <a:t>I/O device</a:t>
            </a:r>
          </a:p>
        </p:txBody>
      </p:sp>
      <p:grpSp>
        <p:nvGrpSpPr>
          <p:cNvPr id="2" name="Group 11"/>
          <p:cNvGrpSpPr>
            <a:grpSpLocks/>
          </p:cNvGrpSpPr>
          <p:nvPr/>
        </p:nvGrpSpPr>
        <p:grpSpPr bwMode="auto">
          <a:xfrm>
            <a:off x="2514600" y="2133600"/>
            <a:ext cx="1828800" cy="1676400"/>
            <a:chOff x="624" y="1344"/>
            <a:chExt cx="1152" cy="1056"/>
          </a:xfrm>
        </p:grpSpPr>
        <p:sp>
          <p:nvSpPr>
            <p:cNvPr id="26646" name="AutoShape 12"/>
            <p:cNvSpPr>
              <a:spLocks noChangeArrowheads="1"/>
            </p:cNvSpPr>
            <p:nvPr/>
          </p:nvSpPr>
          <p:spPr bwMode="auto">
            <a:xfrm>
              <a:off x="624" y="1344"/>
              <a:ext cx="1152" cy="1056"/>
            </a:xfrm>
            <a:prstGeom prst="can">
              <a:avLst>
                <a:gd name="adj" fmla="val 25000"/>
              </a:avLst>
            </a:prstGeom>
            <a:solidFill>
              <a:srgbClr val="66CCFF"/>
            </a:solidFill>
            <a:ln w="12700">
              <a:solidFill>
                <a:schemeClr val="tx1"/>
              </a:solidFill>
              <a:round/>
              <a:headEnd type="none" w="sm" len="sm"/>
              <a:tailEnd type="none" w="sm" len="sm"/>
            </a:ln>
          </p:spPr>
          <p:txBody>
            <a:bodyPr wrap="none" anchor="ctr"/>
            <a:lstStyle/>
            <a:p>
              <a:endParaRPr lang="en-CA"/>
            </a:p>
          </p:txBody>
        </p:sp>
        <p:sp>
          <p:nvSpPr>
            <p:cNvPr id="26647" name="Rectangle 13"/>
            <p:cNvSpPr>
              <a:spLocks noChangeArrowheads="1"/>
            </p:cNvSpPr>
            <p:nvPr/>
          </p:nvSpPr>
          <p:spPr bwMode="auto">
            <a:xfrm>
              <a:off x="720" y="1680"/>
              <a:ext cx="960" cy="624"/>
            </a:xfrm>
            <a:prstGeom prst="rect">
              <a:avLst/>
            </a:prstGeom>
            <a:solidFill>
              <a:srgbClr val="FFFFFF"/>
            </a:solidFill>
            <a:ln w="12700">
              <a:solidFill>
                <a:schemeClr val="tx1"/>
              </a:solidFill>
              <a:miter lim="800000"/>
              <a:headEnd type="none" w="sm" len="sm"/>
              <a:tailEnd type="none" w="sm" len="sm"/>
            </a:ln>
          </p:spPr>
          <p:txBody>
            <a:bodyPr wrap="none" anchor="ctr"/>
            <a:lstStyle/>
            <a:p>
              <a:pPr>
                <a:lnSpc>
                  <a:spcPct val="95000"/>
                </a:lnSpc>
              </a:pPr>
              <a:r>
                <a:rPr kumimoji="1" lang="en-US" altLang="zh-TW" sz="1600" u="sng">
                  <a:latin typeface="Arial" charset="0"/>
                  <a:ea typeface="新細明體" pitchFamily="18" charset="-120"/>
                </a:rPr>
                <a:t>Chap 11</a:t>
              </a:r>
            </a:p>
            <a:p>
              <a:pPr>
                <a:lnSpc>
                  <a:spcPct val="95000"/>
                </a:lnSpc>
              </a:pPr>
              <a:r>
                <a:rPr kumimoji="1" lang="en-US" altLang="zh-TW" sz="1600" u="sng">
                  <a:latin typeface="Arial" charset="0"/>
                  <a:ea typeface="新細明體" pitchFamily="18" charset="-120"/>
                </a:rPr>
                <a:t>Input / Output</a:t>
              </a:r>
            </a:p>
            <a:p>
              <a:pPr>
                <a:lnSpc>
                  <a:spcPct val="95000"/>
                </a:lnSpc>
              </a:pPr>
              <a:r>
                <a:rPr kumimoji="1" lang="en-US" altLang="zh-TW" sz="1600">
                  <a:latin typeface="Arial" charset="0"/>
                  <a:ea typeface="新細明體" pitchFamily="18" charset="-120"/>
                </a:rPr>
                <a:t>…</a:t>
              </a:r>
            </a:p>
            <a:p>
              <a:pPr>
                <a:lnSpc>
                  <a:spcPct val="95000"/>
                </a:lnSpc>
              </a:pPr>
              <a:r>
                <a:rPr kumimoji="1" lang="en-US" altLang="zh-TW" sz="1600">
                  <a:latin typeface="Arial" charset="0"/>
                  <a:ea typeface="新細明體" pitchFamily="18" charset="-120"/>
                </a:rPr>
                <a:t>…</a:t>
              </a:r>
            </a:p>
          </p:txBody>
        </p:sp>
      </p:grpSp>
      <p:sp>
        <p:nvSpPr>
          <p:cNvPr id="26639" name="Rectangle 14"/>
          <p:cNvSpPr>
            <a:spLocks noChangeArrowheads="1"/>
          </p:cNvSpPr>
          <p:nvPr/>
        </p:nvSpPr>
        <p:spPr bwMode="auto">
          <a:xfrm>
            <a:off x="7620000" y="2514600"/>
            <a:ext cx="914400" cy="2286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200">
                <a:latin typeface="Arial" charset="0"/>
                <a:ea typeface="新細明體" pitchFamily="18" charset="-120"/>
              </a:rPr>
              <a:t>………</a:t>
            </a:r>
          </a:p>
        </p:txBody>
      </p:sp>
      <p:sp>
        <p:nvSpPr>
          <p:cNvPr id="26640" name="Rectangle 15"/>
          <p:cNvSpPr>
            <a:spLocks noChangeArrowheads="1"/>
          </p:cNvSpPr>
          <p:nvPr/>
        </p:nvSpPr>
        <p:spPr bwMode="auto">
          <a:xfrm>
            <a:off x="7239000" y="2514600"/>
            <a:ext cx="457200" cy="228600"/>
          </a:xfrm>
          <a:prstGeom prst="rect">
            <a:avLst/>
          </a:prstGeom>
          <a:noFill/>
          <a:ln w="12700">
            <a:noFill/>
            <a:miter lim="800000"/>
            <a:headEnd type="none" w="sm" len="sm"/>
            <a:tailEnd type="none" w="sm" len="sm"/>
          </a:ln>
        </p:spPr>
        <p:txBody>
          <a:bodyPr anchor="ctr"/>
          <a:lstStyle/>
          <a:p>
            <a:pPr algn="ctr"/>
            <a:r>
              <a:rPr kumimoji="1" lang="en-US" altLang="zh-TW" sz="1400">
                <a:latin typeface="Arial" charset="0"/>
                <a:ea typeface="新細明體" pitchFamily="18" charset="-120"/>
              </a:rPr>
              <a:t>s2</a:t>
            </a:r>
          </a:p>
        </p:txBody>
      </p:sp>
      <p:sp>
        <p:nvSpPr>
          <p:cNvPr id="1393680" name="Comment 16"/>
          <p:cNvSpPr>
            <a:spLocks noChangeArrowheads="1"/>
          </p:cNvSpPr>
          <p:nvPr/>
        </p:nvSpPr>
        <p:spPr bwMode="auto">
          <a:xfrm>
            <a:off x="3124200" y="4191000"/>
            <a:ext cx="5410200" cy="1828800"/>
          </a:xfrm>
          <a:prstGeom prst="rect">
            <a:avLst/>
          </a:prstGeom>
          <a:solidFill>
            <a:srgbClr val="FCFDC6"/>
          </a:solidFill>
          <a:ln w="12700">
            <a:solidFill>
              <a:schemeClr val="tx1"/>
            </a:solidFill>
            <a:miter lim="800000"/>
            <a:headEnd type="none" w="sm" len="sm"/>
            <a:tailEnd type="none" w="sm" len="sm"/>
          </a:ln>
          <a:effectLst>
            <a:outerShdw dist="107763" dir="2700000" algn="ctr" rotWithShape="0">
              <a:schemeClr val="bg2"/>
            </a:outerShdw>
          </a:effectLst>
        </p:spPr>
        <p:txBody>
          <a:bodyPr/>
          <a:lstStyle/>
          <a:p>
            <a:pPr>
              <a:spcBef>
                <a:spcPct val="50000"/>
              </a:spcBef>
              <a:buFont typeface="Wingdings" pitchFamily="2" charset="2"/>
              <a:buNone/>
              <a:defRPr/>
            </a:pPr>
            <a:r>
              <a:rPr kumimoji="1" lang="en-US" altLang="zh-TW" dirty="0">
                <a:solidFill>
                  <a:srgbClr val="000000"/>
                </a:solidFill>
                <a:latin typeface="Arial" charset="0"/>
                <a:ea typeface="新細明體" pitchFamily="18" charset="-120"/>
              </a:rPr>
              <a:t>When the process requests the </a:t>
            </a:r>
            <a:r>
              <a:rPr kumimoji="1" lang="en-US" altLang="zh-TW" dirty="0">
                <a:solidFill>
                  <a:srgbClr val="2144D9"/>
                </a:solidFill>
                <a:latin typeface="Arial" charset="0"/>
                <a:ea typeface="新細明體" pitchFamily="18" charset="-120"/>
              </a:rPr>
              <a:t>first</a:t>
            </a:r>
            <a:r>
              <a:rPr kumimoji="1" lang="en-US" altLang="zh-TW" dirty="0">
                <a:solidFill>
                  <a:srgbClr val="000000"/>
                </a:solidFill>
                <a:latin typeface="Arial" charset="0"/>
                <a:ea typeface="新細明體" pitchFamily="18" charset="-120"/>
              </a:rPr>
              <a:t> line, it is </a:t>
            </a:r>
            <a:r>
              <a:rPr kumimoji="1" lang="en-US" altLang="zh-TW" dirty="0">
                <a:solidFill>
                  <a:srgbClr val="2144D9"/>
                </a:solidFill>
                <a:latin typeface="Arial" charset="0"/>
                <a:ea typeface="新細明體" pitchFamily="18" charset="-120"/>
              </a:rPr>
              <a:t>blocked</a:t>
            </a:r>
            <a:r>
              <a:rPr kumimoji="1" lang="en-US" altLang="zh-TW" dirty="0">
                <a:solidFill>
                  <a:srgbClr val="000000"/>
                </a:solidFill>
                <a:latin typeface="Arial" charset="0"/>
                <a:ea typeface="新細明體" pitchFamily="18" charset="-120"/>
              </a:rPr>
              <a:t>.  A few lines will be </a:t>
            </a:r>
            <a:r>
              <a:rPr kumimoji="1" lang="en-US" altLang="zh-TW" dirty="0">
                <a:solidFill>
                  <a:srgbClr val="2144D9"/>
                </a:solidFill>
                <a:latin typeface="Arial" charset="0"/>
                <a:ea typeface="新細明體" pitchFamily="18" charset="-120"/>
              </a:rPr>
              <a:t>read, in advance</a:t>
            </a:r>
            <a:r>
              <a:rPr kumimoji="1" lang="en-US" altLang="zh-TW" dirty="0">
                <a:solidFill>
                  <a:srgbClr val="000000"/>
                </a:solidFill>
                <a:latin typeface="Arial" charset="0"/>
                <a:ea typeface="新細明體" pitchFamily="18" charset="-120"/>
              </a:rPr>
              <a:t>, from the I/O device to the I/O buffer.  Later, when the process requests the </a:t>
            </a:r>
            <a:r>
              <a:rPr kumimoji="1" lang="en-US" altLang="zh-TW" dirty="0">
                <a:solidFill>
                  <a:srgbClr val="2144D9"/>
                </a:solidFill>
                <a:latin typeface="Arial" charset="0"/>
                <a:ea typeface="新細明體" pitchFamily="18" charset="-120"/>
              </a:rPr>
              <a:t>second</a:t>
            </a:r>
            <a:r>
              <a:rPr kumimoji="1" lang="en-US" altLang="zh-TW" dirty="0">
                <a:solidFill>
                  <a:srgbClr val="000000"/>
                </a:solidFill>
                <a:latin typeface="Arial" charset="0"/>
                <a:ea typeface="新細明體" pitchFamily="18" charset="-120"/>
              </a:rPr>
              <a:t> line, the OS can satisfy the request from the I/O buffer </a:t>
            </a:r>
            <a:r>
              <a:rPr kumimoji="1" lang="en-US" altLang="zh-TW" dirty="0">
                <a:solidFill>
                  <a:srgbClr val="2144D9"/>
                </a:solidFill>
                <a:latin typeface="Arial" charset="0"/>
                <a:ea typeface="新細明體" pitchFamily="18" charset="-120"/>
              </a:rPr>
              <a:t>without</a:t>
            </a:r>
            <a:r>
              <a:rPr kumimoji="1" lang="en-US" altLang="zh-TW" dirty="0">
                <a:solidFill>
                  <a:srgbClr val="000000"/>
                </a:solidFill>
                <a:latin typeface="Arial" charset="0"/>
                <a:ea typeface="新細明體" pitchFamily="18" charset="-120"/>
              </a:rPr>
              <a:t> blocking.</a:t>
            </a:r>
          </a:p>
        </p:txBody>
      </p:sp>
      <p:sp>
        <p:nvSpPr>
          <p:cNvPr id="26642" name="Rectangle 17"/>
          <p:cNvSpPr>
            <a:spLocks noChangeArrowheads="1"/>
          </p:cNvSpPr>
          <p:nvPr/>
        </p:nvSpPr>
        <p:spPr bwMode="auto">
          <a:xfrm>
            <a:off x="5029200" y="2590800"/>
            <a:ext cx="1447800" cy="990600"/>
          </a:xfrm>
          <a:prstGeom prst="rect">
            <a:avLst/>
          </a:prstGeom>
          <a:solidFill>
            <a:srgbClr val="FFFFFF"/>
          </a:solidFill>
          <a:ln w="12700">
            <a:solidFill>
              <a:schemeClr val="tx1"/>
            </a:solidFill>
            <a:miter lim="800000"/>
            <a:headEnd type="none" w="sm" len="sm"/>
            <a:tailEnd type="none" w="sm" len="sm"/>
          </a:ln>
        </p:spPr>
        <p:txBody>
          <a:bodyPr wrap="none" anchor="ctr"/>
          <a:lstStyle/>
          <a:p>
            <a:pPr>
              <a:lnSpc>
                <a:spcPct val="95000"/>
              </a:lnSpc>
            </a:pPr>
            <a:r>
              <a:rPr kumimoji="1" lang="en-US" altLang="zh-TW" sz="1600">
                <a:latin typeface="Arial" charset="0"/>
                <a:ea typeface="新細明體" pitchFamily="18" charset="-120"/>
              </a:rPr>
              <a:t>Chap 11</a:t>
            </a:r>
          </a:p>
          <a:p>
            <a:pPr>
              <a:lnSpc>
                <a:spcPct val="95000"/>
              </a:lnSpc>
            </a:pPr>
            <a:r>
              <a:rPr kumimoji="1" lang="en-US" altLang="zh-TW" sz="1600">
                <a:latin typeface="Arial" charset="0"/>
                <a:ea typeface="新細明體" pitchFamily="18" charset="-120"/>
              </a:rPr>
              <a:t>Input / Output</a:t>
            </a:r>
          </a:p>
          <a:p>
            <a:pPr>
              <a:lnSpc>
                <a:spcPct val="95000"/>
              </a:lnSpc>
            </a:pPr>
            <a:r>
              <a:rPr kumimoji="1" lang="en-US" altLang="zh-TW" sz="1600">
                <a:latin typeface="Arial" charset="0"/>
                <a:ea typeface="新細明體" pitchFamily="18" charset="-120"/>
              </a:rPr>
              <a:t>… … … </a:t>
            </a:r>
          </a:p>
        </p:txBody>
      </p:sp>
      <p:sp>
        <p:nvSpPr>
          <p:cNvPr id="26643" name="Line 18"/>
          <p:cNvSpPr>
            <a:spLocks noChangeShapeType="1"/>
          </p:cNvSpPr>
          <p:nvPr/>
        </p:nvSpPr>
        <p:spPr bwMode="auto">
          <a:xfrm>
            <a:off x="6629400" y="2971800"/>
            <a:ext cx="5334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1393683" name="Rectangle 19"/>
          <p:cNvSpPr>
            <a:spLocks noChangeArrowheads="1"/>
          </p:cNvSpPr>
          <p:nvPr/>
        </p:nvSpPr>
        <p:spPr bwMode="auto">
          <a:xfrm>
            <a:off x="7696200" y="2590800"/>
            <a:ext cx="914400" cy="2286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200">
                <a:latin typeface="Arial" charset="0"/>
                <a:ea typeface="新細明體" pitchFamily="18" charset="-120"/>
              </a:rPr>
              <a:t>Input/Output</a:t>
            </a:r>
          </a:p>
        </p:txBody>
      </p:sp>
      <p:sp>
        <p:nvSpPr>
          <p:cNvPr id="26645" name="Rectangle 20"/>
          <p:cNvSpPr>
            <a:spLocks noChangeArrowheads="1"/>
          </p:cNvSpPr>
          <p:nvPr/>
        </p:nvSpPr>
        <p:spPr bwMode="auto">
          <a:xfrm>
            <a:off x="5029200" y="2209800"/>
            <a:ext cx="1371600" cy="228600"/>
          </a:xfrm>
          <a:prstGeom prst="rect">
            <a:avLst/>
          </a:prstGeom>
          <a:noFill/>
          <a:ln w="12700">
            <a:noFill/>
            <a:miter lim="800000"/>
            <a:headEnd type="none" w="sm" len="sm"/>
            <a:tailEnd type="none" w="sm" len="sm"/>
          </a:ln>
        </p:spPr>
        <p:txBody>
          <a:bodyPr anchor="ctr"/>
          <a:lstStyle/>
          <a:p>
            <a:pPr algn="ctr"/>
            <a:r>
              <a:rPr kumimoji="1" lang="en-US" altLang="zh-TW" sz="1600">
                <a:latin typeface="Arial" charset="0"/>
                <a:ea typeface="新細明體" pitchFamily="18" charset="-120"/>
              </a:rPr>
              <a:t>I/O buffer</a:t>
            </a:r>
          </a:p>
        </p:txBody>
      </p:sp>
      <p:sp>
        <p:nvSpPr>
          <p:cNvPr id="21" name="Slide Number Placeholder 5">
            <a:extLst>
              <a:ext uri="{FF2B5EF4-FFF2-40B4-BE49-F238E27FC236}">
                <a16:creationId xmlns:a16="http://schemas.microsoft.com/office/drawing/2014/main" id="{22AB67D9-BE42-4503-BE2E-C278F2A74043}"/>
              </a:ext>
            </a:extLst>
          </p:cNvPr>
          <p:cNvSpPr txBox="1">
            <a:spLocks/>
          </p:cNvSpPr>
          <p:nvPr/>
        </p:nvSpPr>
        <p:spPr>
          <a:xfrm>
            <a:off x="11447502" y="6401750"/>
            <a:ext cx="458748" cy="3038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11</a:t>
            </a:fld>
            <a:endParaRPr lang="en-US"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3683"/>
                                        </p:tgtEl>
                                        <p:attrNameLst>
                                          <p:attrName>style.visibility</p:attrName>
                                        </p:attrNameLst>
                                      </p:cBhvr>
                                      <p:to>
                                        <p:strVal val="visible"/>
                                      </p:to>
                                    </p:set>
                                    <p:animEffect transition="in" filter="dissolve">
                                      <p:cBhvr>
                                        <p:cTn id="7" dur="500"/>
                                        <p:tgtEl>
                                          <p:spTgt spid="1393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68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r>
              <a:rPr lang="en-US" altLang="zh-TW">
                <a:ea typeface="新細明體" pitchFamily="18" charset="-120"/>
              </a:rPr>
              <a:t>I/O Buffering</a:t>
            </a:r>
          </a:p>
        </p:txBody>
      </p:sp>
      <p:pic>
        <p:nvPicPr>
          <p:cNvPr id="27654" name="Picture 3"/>
          <p:cNvPicPr>
            <a:picLocks noGrp="1" noChangeAspect="1" noChangeArrowheads="1"/>
          </p:cNvPicPr>
          <p:nvPr>
            <p:ph idx="1"/>
          </p:nvPr>
        </p:nvPicPr>
        <p:blipFill>
          <a:blip r:embed="rId3" cstate="print"/>
          <a:srcRect/>
          <a:stretch>
            <a:fillRect/>
          </a:stretch>
        </p:blipFill>
        <p:spPr>
          <a:xfrm>
            <a:off x="2667001" y="1828800"/>
            <a:ext cx="6738805" cy="3581400"/>
          </a:xfrm>
          <a:noFill/>
        </p:spPr>
      </p:pic>
      <p:sp>
        <p:nvSpPr>
          <p:cNvPr id="4" name="Slide Number Placeholder 5">
            <a:extLst>
              <a:ext uri="{FF2B5EF4-FFF2-40B4-BE49-F238E27FC236}">
                <a16:creationId xmlns:a16="http://schemas.microsoft.com/office/drawing/2014/main" id="{A4F7939C-AACF-4078-B336-589568F19D66}"/>
              </a:ext>
            </a:extLst>
          </p:cNvPr>
          <p:cNvSpPr txBox="1">
            <a:spLocks/>
          </p:cNvSpPr>
          <p:nvPr/>
        </p:nvSpPr>
        <p:spPr>
          <a:xfrm>
            <a:off x="11447502" y="6401750"/>
            <a:ext cx="458748" cy="28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12</a:t>
            </a:fld>
            <a:endParaRPr lang="en-US" dirty="0">
              <a:solidFill>
                <a:schemeClr val="bg1"/>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pPr eaLnBrk="1" hangingPunct="1"/>
            <a:r>
              <a:rPr lang="en-US" altLang="zh-TW">
                <a:ea typeface="新細明體" pitchFamily="18" charset="-120"/>
              </a:rPr>
              <a:t>Double Buffer</a:t>
            </a:r>
          </a:p>
        </p:txBody>
      </p:sp>
      <p:sp>
        <p:nvSpPr>
          <p:cNvPr id="28678" name="Rectangle 3"/>
          <p:cNvSpPr>
            <a:spLocks noGrp="1" noChangeArrowheads="1"/>
          </p:cNvSpPr>
          <p:nvPr>
            <p:ph type="body" sz="half" idx="1"/>
          </p:nvPr>
        </p:nvSpPr>
        <p:spPr>
          <a:xfrm>
            <a:off x="2706688" y="2017714"/>
            <a:ext cx="7772400" cy="1989137"/>
          </a:xfrm>
        </p:spPr>
        <p:txBody>
          <a:bodyPr/>
          <a:lstStyle/>
          <a:p>
            <a:pPr eaLnBrk="1" hangingPunct="1"/>
            <a:r>
              <a:rPr lang="en-US" altLang="zh-TW" sz="2800" dirty="0">
                <a:ea typeface="新細明體" pitchFamily="18" charset="-120"/>
              </a:rPr>
              <a:t>Use two system buffers instead of one</a:t>
            </a:r>
          </a:p>
          <a:p>
            <a:pPr eaLnBrk="1" hangingPunct="1"/>
            <a:r>
              <a:rPr lang="en-US" altLang="zh-TW" sz="2800" dirty="0">
                <a:ea typeface="新細明體" pitchFamily="18" charset="-120"/>
              </a:rPr>
              <a:t>A process can transfer data to or from one buffer while the operating system empties or fills the other buffer</a:t>
            </a:r>
          </a:p>
        </p:txBody>
      </p:sp>
      <p:pic>
        <p:nvPicPr>
          <p:cNvPr id="28679" name="Picture 4"/>
          <p:cNvPicPr>
            <a:picLocks noGrp="1" noChangeAspect="1" noChangeArrowheads="1"/>
          </p:cNvPicPr>
          <p:nvPr>
            <p:ph sz="half" idx="2"/>
          </p:nvPr>
        </p:nvPicPr>
        <p:blipFill>
          <a:blip r:embed="rId3" cstate="print"/>
          <a:srcRect/>
          <a:stretch>
            <a:fillRect/>
          </a:stretch>
        </p:blipFill>
        <p:spPr>
          <a:xfrm>
            <a:off x="2895600" y="4191001"/>
            <a:ext cx="6629400" cy="1687513"/>
          </a:xfrm>
          <a:noFill/>
        </p:spPr>
      </p:pic>
      <p:sp>
        <p:nvSpPr>
          <p:cNvPr id="5" name="Slide Number Placeholder 5">
            <a:extLst>
              <a:ext uri="{FF2B5EF4-FFF2-40B4-BE49-F238E27FC236}">
                <a16:creationId xmlns:a16="http://schemas.microsoft.com/office/drawing/2014/main" id="{76A21133-2FFA-4599-B57B-9AEAA802470F}"/>
              </a:ext>
            </a:extLst>
          </p:cNvPr>
          <p:cNvSpPr txBox="1">
            <a:spLocks/>
          </p:cNvSpPr>
          <p:nvPr/>
        </p:nvSpPr>
        <p:spPr>
          <a:xfrm>
            <a:off x="11447501" y="6401750"/>
            <a:ext cx="477799" cy="2419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13</a:t>
            </a:fld>
            <a:endParaRPr lang="en-US" dirty="0">
              <a:solidFill>
                <a:schemeClr val="bg1"/>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r>
              <a:rPr lang="en-US" altLang="zh-TW">
                <a:ea typeface="新細明體" pitchFamily="18" charset="-120"/>
              </a:rPr>
              <a:t>Circular Buffer</a:t>
            </a:r>
          </a:p>
        </p:txBody>
      </p:sp>
      <p:sp>
        <p:nvSpPr>
          <p:cNvPr id="29702" name="Rectangle 3"/>
          <p:cNvSpPr>
            <a:spLocks noGrp="1" noChangeArrowheads="1"/>
          </p:cNvSpPr>
          <p:nvPr>
            <p:ph type="body" sz="half" idx="1"/>
          </p:nvPr>
        </p:nvSpPr>
        <p:spPr>
          <a:xfrm>
            <a:off x="2706688" y="2017714"/>
            <a:ext cx="7772400" cy="1989137"/>
          </a:xfrm>
        </p:spPr>
        <p:txBody>
          <a:bodyPr/>
          <a:lstStyle/>
          <a:p>
            <a:pPr eaLnBrk="1" hangingPunct="1"/>
            <a:r>
              <a:rPr lang="en-US" altLang="zh-TW" sz="2800" dirty="0">
                <a:ea typeface="新細明體" pitchFamily="18" charset="-120"/>
              </a:rPr>
              <a:t>More than two buffers are used</a:t>
            </a:r>
          </a:p>
          <a:p>
            <a:pPr eaLnBrk="1" hangingPunct="1"/>
            <a:r>
              <a:rPr lang="en-US" altLang="zh-TW" sz="2800" dirty="0">
                <a:ea typeface="新細明體" pitchFamily="18" charset="-120"/>
              </a:rPr>
              <a:t>Each individual buffer is one unit in a circular buffer</a:t>
            </a:r>
          </a:p>
          <a:p>
            <a:pPr eaLnBrk="1" hangingPunct="1"/>
            <a:r>
              <a:rPr lang="en-US" altLang="zh-TW" sz="2800" dirty="0">
                <a:ea typeface="新細明體" pitchFamily="18" charset="-120"/>
              </a:rPr>
              <a:t>Used when I/O operation must keep up with process</a:t>
            </a:r>
          </a:p>
        </p:txBody>
      </p:sp>
      <p:pic>
        <p:nvPicPr>
          <p:cNvPr id="29703" name="Picture 4"/>
          <p:cNvPicPr>
            <a:picLocks noGrp="1" noChangeAspect="1" noChangeArrowheads="1"/>
          </p:cNvPicPr>
          <p:nvPr>
            <p:ph sz="half" idx="2"/>
          </p:nvPr>
        </p:nvPicPr>
        <p:blipFill>
          <a:blip r:embed="rId3" cstate="print"/>
          <a:srcRect/>
          <a:stretch>
            <a:fillRect/>
          </a:stretch>
        </p:blipFill>
        <p:spPr>
          <a:xfrm>
            <a:off x="2667000" y="4038601"/>
            <a:ext cx="6751638" cy="1604963"/>
          </a:xfrm>
          <a:noFill/>
        </p:spPr>
      </p:pic>
      <p:sp>
        <p:nvSpPr>
          <p:cNvPr id="5" name="Slide Number Placeholder 5">
            <a:extLst>
              <a:ext uri="{FF2B5EF4-FFF2-40B4-BE49-F238E27FC236}">
                <a16:creationId xmlns:a16="http://schemas.microsoft.com/office/drawing/2014/main" id="{0A87EAC4-E1C8-4CCF-9216-C80E81A4C0A3}"/>
              </a:ext>
            </a:extLst>
          </p:cNvPr>
          <p:cNvSpPr txBox="1">
            <a:spLocks/>
          </p:cNvSpPr>
          <p:nvPr/>
        </p:nvSpPr>
        <p:spPr>
          <a:xfrm>
            <a:off x="11447501" y="6401750"/>
            <a:ext cx="477799" cy="2419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14</a:t>
            </a:fld>
            <a:endParaRPr lang="en-US" dirty="0">
              <a:solidFill>
                <a:schemeClr val="bg1"/>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AutoShape 2"/>
          <p:cNvSpPr>
            <a:spLocks noChangeArrowheads="1"/>
          </p:cNvSpPr>
          <p:nvPr/>
        </p:nvSpPr>
        <p:spPr bwMode="auto">
          <a:xfrm>
            <a:off x="8534400" y="4495800"/>
            <a:ext cx="1219200" cy="1752600"/>
          </a:xfrm>
          <a:prstGeom prst="can">
            <a:avLst>
              <a:gd name="adj" fmla="val 35938"/>
            </a:avLst>
          </a:prstGeom>
          <a:solidFill>
            <a:srgbClr val="66CCFF"/>
          </a:solidFill>
          <a:ln w="12700">
            <a:solidFill>
              <a:schemeClr val="tx1"/>
            </a:solidFill>
            <a:round/>
            <a:headEnd type="none" w="sm" len="sm"/>
            <a:tailEnd type="none" w="sm" len="sm"/>
          </a:ln>
        </p:spPr>
        <p:txBody>
          <a:bodyPr wrap="none" anchor="ctr"/>
          <a:lstStyle/>
          <a:p>
            <a:endParaRPr lang="en-CA"/>
          </a:p>
        </p:txBody>
      </p:sp>
      <p:sp>
        <p:nvSpPr>
          <p:cNvPr id="30726" name="Rectangle 3"/>
          <p:cNvSpPr>
            <a:spLocks noChangeArrowheads="1"/>
          </p:cNvSpPr>
          <p:nvPr/>
        </p:nvSpPr>
        <p:spPr bwMode="auto">
          <a:xfrm>
            <a:off x="2286000" y="5181600"/>
            <a:ext cx="2743200" cy="381000"/>
          </a:xfrm>
          <a:prstGeom prst="rect">
            <a:avLst/>
          </a:prstGeom>
          <a:solidFill>
            <a:srgbClr val="CCFF99"/>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Process B reads tracks 3, 5</a:t>
            </a:r>
          </a:p>
        </p:txBody>
      </p:sp>
      <p:sp>
        <p:nvSpPr>
          <p:cNvPr id="30727" name="Rectangle 4"/>
          <p:cNvSpPr>
            <a:spLocks noChangeArrowheads="1"/>
          </p:cNvSpPr>
          <p:nvPr/>
        </p:nvSpPr>
        <p:spPr bwMode="auto">
          <a:xfrm>
            <a:off x="2286000" y="4648200"/>
            <a:ext cx="2743200" cy="381000"/>
          </a:xfrm>
          <a:prstGeom prst="rect">
            <a:avLst/>
          </a:prstGeom>
          <a:solidFill>
            <a:srgbClr val="CCFF99"/>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Process A reads tracks 2, 5</a:t>
            </a:r>
          </a:p>
        </p:txBody>
      </p:sp>
      <p:sp>
        <p:nvSpPr>
          <p:cNvPr id="30728" name="Rectangle 5"/>
          <p:cNvSpPr>
            <a:spLocks noChangeArrowheads="1"/>
          </p:cNvSpPr>
          <p:nvPr/>
        </p:nvSpPr>
        <p:spPr bwMode="auto">
          <a:xfrm>
            <a:off x="2286000" y="5715000"/>
            <a:ext cx="2743200" cy="381000"/>
          </a:xfrm>
          <a:prstGeom prst="rect">
            <a:avLst/>
          </a:prstGeom>
          <a:solidFill>
            <a:srgbClr val="CCFF99"/>
          </a:solidFill>
          <a:ln w="12700">
            <a:solidFill>
              <a:schemeClr val="tx1"/>
            </a:solidFill>
            <a:miter lim="800000"/>
            <a:headEnd type="none" w="sm" len="sm"/>
            <a:tailEnd type="none" w="sm" len="sm"/>
          </a:ln>
        </p:spPr>
        <p:txBody>
          <a:bodyPr wrap="none" anchor="ctr"/>
          <a:lstStyle/>
          <a:p>
            <a:pPr algn="ctr"/>
            <a:r>
              <a:rPr kumimoji="1" lang="en-US" altLang="zh-TW" sz="1600">
                <a:latin typeface="Comic Sans MS" pitchFamily="66" charset="0"/>
                <a:ea typeface="新細明體" pitchFamily="18" charset="-120"/>
              </a:rPr>
              <a:t>Process C reads tracks 8, 4</a:t>
            </a:r>
          </a:p>
        </p:txBody>
      </p:sp>
      <p:sp>
        <p:nvSpPr>
          <p:cNvPr id="30729" name="Rectangle 6"/>
          <p:cNvSpPr>
            <a:spLocks noChangeArrowheads="1"/>
          </p:cNvSpPr>
          <p:nvPr/>
        </p:nvSpPr>
        <p:spPr bwMode="auto">
          <a:xfrm>
            <a:off x="5715000" y="4800600"/>
            <a:ext cx="1752600" cy="1143000"/>
          </a:xfrm>
          <a:prstGeom prst="rect">
            <a:avLst/>
          </a:prstGeom>
          <a:solidFill>
            <a:srgbClr val="FFFFFF"/>
          </a:solidFill>
          <a:ln w="12700">
            <a:solidFill>
              <a:schemeClr val="tx1"/>
            </a:solidFill>
            <a:miter lim="800000"/>
            <a:headEnd type="none" w="sm" len="sm"/>
            <a:tailEnd type="none" w="sm" len="sm"/>
          </a:ln>
        </p:spPr>
        <p:txBody>
          <a:bodyPr anchor="ctr"/>
          <a:lstStyle/>
          <a:p>
            <a:pPr algn="ctr"/>
            <a:r>
              <a:rPr kumimoji="1" lang="en-US" altLang="zh-TW">
                <a:latin typeface="Arial" charset="0"/>
                <a:ea typeface="新細明體" pitchFamily="18" charset="-120"/>
              </a:rPr>
              <a:t>OS has to read these tracks: 2,3,4,5,8.</a:t>
            </a:r>
            <a:endParaRPr kumimoji="1" lang="en-US" altLang="zh-TW" sz="1200">
              <a:latin typeface="Times New Roman" pitchFamily="18" charset="0"/>
              <a:ea typeface="新細明體" pitchFamily="18" charset="-120"/>
            </a:endParaRPr>
          </a:p>
        </p:txBody>
      </p:sp>
      <p:sp>
        <p:nvSpPr>
          <p:cNvPr id="30730" name="Line 7"/>
          <p:cNvSpPr>
            <a:spLocks noChangeShapeType="1"/>
          </p:cNvSpPr>
          <p:nvPr/>
        </p:nvSpPr>
        <p:spPr bwMode="auto">
          <a:xfrm>
            <a:off x="5105400" y="4800600"/>
            <a:ext cx="609600" cy="30480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30731" name="Line 8"/>
          <p:cNvSpPr>
            <a:spLocks noChangeShapeType="1"/>
          </p:cNvSpPr>
          <p:nvPr/>
        </p:nvSpPr>
        <p:spPr bwMode="auto">
          <a:xfrm>
            <a:off x="5105400" y="5410200"/>
            <a:ext cx="5334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30732" name="Line 9"/>
          <p:cNvSpPr>
            <a:spLocks noChangeShapeType="1"/>
          </p:cNvSpPr>
          <p:nvPr/>
        </p:nvSpPr>
        <p:spPr bwMode="auto">
          <a:xfrm flipV="1">
            <a:off x="5105400" y="5715000"/>
            <a:ext cx="609600" cy="22860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30733" name="Line 10"/>
          <p:cNvSpPr>
            <a:spLocks noChangeShapeType="1"/>
          </p:cNvSpPr>
          <p:nvPr/>
        </p:nvSpPr>
        <p:spPr bwMode="auto">
          <a:xfrm>
            <a:off x="7620000" y="5410200"/>
            <a:ext cx="7620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30734" name="Rectangle 11"/>
          <p:cNvSpPr>
            <a:spLocks noGrp="1" noChangeArrowheads="1"/>
          </p:cNvSpPr>
          <p:nvPr>
            <p:ph type="title"/>
          </p:nvPr>
        </p:nvSpPr>
        <p:spPr/>
        <p:txBody>
          <a:bodyPr/>
          <a:lstStyle/>
          <a:p>
            <a:pPr eaLnBrk="1" hangingPunct="1"/>
            <a:r>
              <a:rPr lang="en-US" altLang="zh-TW">
                <a:ea typeface="新細明體" pitchFamily="18" charset="-120"/>
              </a:rPr>
              <a:t>Disk Scheduling</a:t>
            </a:r>
          </a:p>
        </p:txBody>
      </p:sp>
      <p:sp>
        <p:nvSpPr>
          <p:cNvPr id="30735" name="Rectangle 12"/>
          <p:cNvSpPr>
            <a:spLocks noGrp="1" noChangeArrowheads="1"/>
          </p:cNvSpPr>
          <p:nvPr>
            <p:ph type="body" idx="1"/>
          </p:nvPr>
        </p:nvSpPr>
        <p:spPr>
          <a:xfrm>
            <a:off x="432000" y="1046375"/>
            <a:ext cx="10026450" cy="5130588"/>
          </a:xfrm>
        </p:spPr>
        <p:txBody>
          <a:bodyPr/>
          <a:lstStyle/>
          <a:p>
            <a:pPr eaLnBrk="1" hangingPunct="1"/>
            <a:r>
              <a:rPr lang="en-US" altLang="zh-TW" sz="2800" dirty="0">
                <a:ea typeface="新細明體" pitchFamily="18" charset="-120"/>
              </a:rPr>
              <a:t>At runtime, I/O requests for disk </a:t>
            </a:r>
            <a:r>
              <a:rPr lang="en-US" altLang="zh-TW" sz="2800" u="sng" dirty="0">
                <a:ea typeface="新細明體" pitchFamily="18" charset="-120"/>
              </a:rPr>
              <a:t>tracks</a:t>
            </a:r>
            <a:r>
              <a:rPr lang="en-US" altLang="zh-TW" sz="2800" dirty="0">
                <a:ea typeface="新細明體" pitchFamily="18" charset="-120"/>
              </a:rPr>
              <a:t> come from the processes</a:t>
            </a:r>
          </a:p>
          <a:p>
            <a:pPr eaLnBrk="1" hangingPunct="1"/>
            <a:r>
              <a:rPr lang="en-US" altLang="zh-TW" sz="2800" dirty="0">
                <a:ea typeface="新細明體" pitchFamily="18" charset="-120"/>
              </a:rPr>
              <a:t>OS has to choose an order to serve the requests</a:t>
            </a:r>
          </a:p>
        </p:txBody>
      </p:sp>
      <p:sp>
        <p:nvSpPr>
          <p:cNvPr id="13" name="Slide Number Placeholder 5">
            <a:extLst>
              <a:ext uri="{FF2B5EF4-FFF2-40B4-BE49-F238E27FC236}">
                <a16:creationId xmlns:a16="http://schemas.microsoft.com/office/drawing/2014/main" id="{49FEB9BB-D9DF-4D24-812A-4CF56A6A4CFF}"/>
              </a:ext>
            </a:extLst>
          </p:cNvPr>
          <p:cNvSpPr txBox="1">
            <a:spLocks/>
          </p:cNvSpPr>
          <p:nvPr/>
        </p:nvSpPr>
        <p:spPr>
          <a:xfrm>
            <a:off x="11447502" y="6401750"/>
            <a:ext cx="477798" cy="2467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15</a:t>
            </a:fld>
            <a:endParaRPr lang="en-US" dirty="0">
              <a:solidFill>
                <a:schemeClr val="bg1"/>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4" name="Rectangle 11"/>
          <p:cNvSpPr>
            <a:spLocks noGrp="1" noChangeArrowheads="1"/>
          </p:cNvSpPr>
          <p:nvPr>
            <p:ph type="title"/>
          </p:nvPr>
        </p:nvSpPr>
        <p:spPr/>
        <p:txBody>
          <a:bodyPr/>
          <a:lstStyle/>
          <a:p>
            <a:pPr eaLnBrk="1" hangingPunct="1"/>
            <a:r>
              <a:rPr lang="en-US" altLang="zh-TW" dirty="0">
                <a:ea typeface="新細明體" pitchFamily="18" charset="-120"/>
              </a:rPr>
              <a:t>Disk Data Layout</a:t>
            </a:r>
          </a:p>
        </p:txBody>
      </p:sp>
      <p:pic>
        <p:nvPicPr>
          <p:cNvPr id="1026" name="Picture 2"/>
          <p:cNvPicPr>
            <a:picLocks noChangeAspect="1" noChangeArrowheads="1"/>
          </p:cNvPicPr>
          <p:nvPr/>
        </p:nvPicPr>
        <p:blipFill>
          <a:blip r:embed="rId3" cstate="print"/>
          <a:srcRect l="2787" t="2885" r="4297" b="13462"/>
          <a:stretch>
            <a:fillRect/>
          </a:stretch>
        </p:blipFill>
        <p:spPr bwMode="auto">
          <a:xfrm>
            <a:off x="3200400" y="1371600"/>
            <a:ext cx="5562600" cy="4839462"/>
          </a:xfrm>
          <a:prstGeom prst="rect">
            <a:avLst/>
          </a:prstGeom>
          <a:noFill/>
          <a:ln w="9525">
            <a:noFill/>
            <a:miter lim="800000"/>
            <a:headEnd/>
            <a:tailEnd/>
          </a:ln>
        </p:spPr>
      </p:pic>
      <p:sp>
        <p:nvSpPr>
          <p:cNvPr id="4" name="Slide Number Placeholder 5">
            <a:extLst>
              <a:ext uri="{FF2B5EF4-FFF2-40B4-BE49-F238E27FC236}">
                <a16:creationId xmlns:a16="http://schemas.microsoft.com/office/drawing/2014/main" id="{65D015D1-7AD4-4407-A2FC-B911B79716F5}"/>
              </a:ext>
            </a:extLst>
          </p:cNvPr>
          <p:cNvSpPr txBox="1">
            <a:spLocks/>
          </p:cNvSpPr>
          <p:nvPr/>
        </p:nvSpPr>
        <p:spPr>
          <a:xfrm>
            <a:off x="11447502" y="6401750"/>
            <a:ext cx="458748" cy="2657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16</a:t>
            </a:fld>
            <a:endParaRPr lang="en-US" dirty="0">
              <a:solidFill>
                <a:schemeClr val="bg1"/>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3614208" y="1066801"/>
            <a:ext cx="4767793" cy="5459781"/>
          </a:xfrm>
          <a:prstGeom prst="rect">
            <a:avLst/>
          </a:prstGeom>
          <a:noFill/>
          <a:ln w="9525">
            <a:noFill/>
            <a:miter lim="800000"/>
            <a:headEnd/>
            <a:tailEnd/>
          </a:ln>
        </p:spPr>
      </p:pic>
      <p:sp>
        <p:nvSpPr>
          <p:cNvPr id="30734" name="Rectangle 11"/>
          <p:cNvSpPr>
            <a:spLocks noGrp="1" noChangeArrowheads="1"/>
          </p:cNvSpPr>
          <p:nvPr>
            <p:ph type="title"/>
          </p:nvPr>
        </p:nvSpPr>
        <p:spPr>
          <a:xfrm>
            <a:off x="1981200" y="152400"/>
            <a:ext cx="8229600" cy="1143000"/>
          </a:xfrm>
        </p:spPr>
        <p:txBody>
          <a:bodyPr>
            <a:normAutofit/>
          </a:bodyPr>
          <a:lstStyle/>
          <a:p>
            <a:pPr eaLnBrk="1" hangingPunct="1"/>
            <a:r>
              <a:rPr lang="en-US" altLang="zh-TW" sz="4000" dirty="0">
                <a:ea typeface="新細明體" pitchFamily="18" charset="-120"/>
              </a:rPr>
              <a:t>Components of a Disk Drive</a:t>
            </a:r>
          </a:p>
        </p:txBody>
      </p:sp>
      <p:sp>
        <p:nvSpPr>
          <p:cNvPr id="4" name="Slide Number Placeholder 5">
            <a:extLst>
              <a:ext uri="{FF2B5EF4-FFF2-40B4-BE49-F238E27FC236}">
                <a16:creationId xmlns:a16="http://schemas.microsoft.com/office/drawing/2014/main" id="{47054408-685A-461D-B4B9-7D714B5B5202}"/>
              </a:ext>
            </a:extLst>
          </p:cNvPr>
          <p:cNvSpPr txBox="1">
            <a:spLocks/>
          </p:cNvSpPr>
          <p:nvPr/>
        </p:nvSpPr>
        <p:spPr>
          <a:xfrm>
            <a:off x="11447502" y="6401750"/>
            <a:ext cx="553998" cy="28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17</a:t>
            </a:fld>
            <a:endParaRPr lang="en-US" dirty="0">
              <a:solidFill>
                <a:schemeClr val="bg1"/>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DFE439-A300-4C5D-86EF-FD12E9446F09}"/>
              </a:ext>
            </a:extLst>
          </p:cNvPr>
          <p:cNvSpPr>
            <a:spLocks noGrp="1"/>
          </p:cNvSpPr>
          <p:nvPr>
            <p:ph idx="1"/>
          </p:nvPr>
        </p:nvSpPr>
        <p:spPr/>
        <p:txBody>
          <a:bodyPr/>
          <a:lstStyle/>
          <a:p>
            <a:pPr marL="457200" indent="-457200"/>
            <a:r>
              <a:rPr lang="en-US" altLang="zh-TW" b="1" dirty="0">
                <a:solidFill>
                  <a:srgbClr val="FF0000"/>
                </a:solidFill>
                <a:ea typeface="新細明體" pitchFamily="18" charset="-120"/>
              </a:rPr>
              <a:t>Total access time </a:t>
            </a:r>
            <a:r>
              <a:rPr lang="en-US" altLang="zh-TW" dirty="0">
                <a:ea typeface="新細明體" pitchFamily="18" charset="-120"/>
              </a:rPr>
              <a:t>= seek time + rotational delay + data transfer time</a:t>
            </a:r>
          </a:p>
          <a:p>
            <a:pPr marL="457200" indent="-457200"/>
            <a:r>
              <a:rPr lang="en-US" altLang="zh-TW" b="1" dirty="0">
                <a:solidFill>
                  <a:srgbClr val="FF0000"/>
                </a:solidFill>
                <a:ea typeface="新細明體" pitchFamily="18" charset="-120"/>
              </a:rPr>
              <a:t>Seek time </a:t>
            </a:r>
            <a:r>
              <a:rPr lang="en-US" altLang="zh-TW" dirty="0">
                <a:ea typeface="新細明體" pitchFamily="18" charset="-120"/>
              </a:rPr>
              <a:t>– time required to move the disk arm to the required track</a:t>
            </a:r>
          </a:p>
          <a:p>
            <a:pPr marL="457200" indent="-457200"/>
            <a:r>
              <a:rPr lang="en-US" altLang="zh-TW" b="1" dirty="0">
                <a:solidFill>
                  <a:srgbClr val="FF0000"/>
                </a:solidFill>
                <a:ea typeface="新細明體" pitchFamily="18" charset="-120"/>
              </a:rPr>
              <a:t>Rotational delay </a:t>
            </a:r>
            <a:r>
              <a:rPr lang="en-US" altLang="zh-TW" dirty="0">
                <a:ea typeface="新細明體" pitchFamily="18" charset="-120"/>
              </a:rPr>
              <a:t>– time required to rotate the disk to the required sector</a:t>
            </a:r>
          </a:p>
          <a:p>
            <a:pPr marL="457200" indent="-457200"/>
            <a:r>
              <a:rPr lang="en-US" altLang="zh-TW" b="1" dirty="0">
                <a:solidFill>
                  <a:srgbClr val="FF0000"/>
                </a:solidFill>
                <a:ea typeface="新細明體" pitchFamily="18" charset="-120"/>
              </a:rPr>
              <a:t>Data transfer time </a:t>
            </a:r>
            <a:r>
              <a:rPr lang="en-US" altLang="zh-TW" dirty="0">
                <a:ea typeface="新細明體" pitchFamily="18" charset="-120"/>
              </a:rPr>
              <a:t>– time to read/write data from/to the disk</a:t>
            </a:r>
          </a:p>
          <a:p>
            <a:endParaRPr lang="en-US" dirty="0"/>
          </a:p>
        </p:txBody>
      </p:sp>
      <p:sp>
        <p:nvSpPr>
          <p:cNvPr id="3" name="Title 2">
            <a:extLst>
              <a:ext uri="{FF2B5EF4-FFF2-40B4-BE49-F238E27FC236}">
                <a16:creationId xmlns:a16="http://schemas.microsoft.com/office/drawing/2014/main" id="{668B2273-7122-4C61-A683-F713755538D6}"/>
              </a:ext>
            </a:extLst>
          </p:cNvPr>
          <p:cNvSpPr>
            <a:spLocks noGrp="1"/>
          </p:cNvSpPr>
          <p:nvPr>
            <p:ph type="title"/>
          </p:nvPr>
        </p:nvSpPr>
        <p:spPr/>
        <p:txBody>
          <a:bodyPr/>
          <a:lstStyle/>
          <a:p>
            <a:r>
              <a:rPr lang="en-US" altLang="zh-TW" dirty="0">
                <a:ea typeface="新細明體" pitchFamily="18" charset="-120"/>
              </a:rPr>
              <a:t>Access time</a:t>
            </a:r>
            <a:endParaRPr lang="en-US" dirty="0"/>
          </a:p>
        </p:txBody>
      </p:sp>
      <p:sp>
        <p:nvSpPr>
          <p:cNvPr id="4" name="Slide Number Placeholder 3">
            <a:extLst>
              <a:ext uri="{FF2B5EF4-FFF2-40B4-BE49-F238E27FC236}">
                <a16:creationId xmlns:a16="http://schemas.microsoft.com/office/drawing/2014/main" id="{D74274EF-0361-44F3-9C2B-EA7DC1C3B049}"/>
              </a:ext>
            </a:extLst>
          </p:cNvPr>
          <p:cNvSpPr>
            <a:spLocks noGrp="1"/>
          </p:cNvSpPr>
          <p:nvPr>
            <p:ph type="sldNum" sz="quarter" idx="15"/>
          </p:nvPr>
        </p:nvSpPr>
        <p:spPr/>
        <p:txBody>
          <a:bodyPr/>
          <a:lstStyle/>
          <a:p>
            <a:fld id="{19B51A1E-902D-48AF-9020-955120F399B6}" type="slidenum">
              <a:rPr lang="en-US" smtClean="0"/>
              <a:pPr/>
              <a:t>18</a:t>
            </a:fld>
            <a:endParaRPr lang="en-US" dirty="0"/>
          </a:p>
        </p:txBody>
      </p:sp>
    </p:spTree>
    <p:extLst>
      <p:ext uri="{BB962C8B-B14F-4D97-AF65-F5344CB8AC3E}">
        <p14:creationId xmlns:p14="http://schemas.microsoft.com/office/powerpoint/2010/main" val="105660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3C44EB-A9E0-4F20-B9FA-B194AA18FBA5}"/>
              </a:ext>
            </a:extLst>
          </p:cNvPr>
          <p:cNvSpPr>
            <a:spLocks noGrp="1"/>
          </p:cNvSpPr>
          <p:nvPr>
            <p:ph idx="1"/>
          </p:nvPr>
        </p:nvSpPr>
        <p:spPr/>
        <p:txBody>
          <a:bodyPr/>
          <a:lstStyle/>
          <a:p>
            <a:r>
              <a:rPr lang="en-US" altLang="zh-TW" sz="2800" dirty="0">
                <a:ea typeface="新細明體" pitchFamily="18" charset="-120"/>
              </a:rPr>
              <a:t>The </a:t>
            </a:r>
            <a:r>
              <a:rPr lang="en-US" altLang="zh-TW" sz="2800" dirty="0">
                <a:solidFill>
                  <a:srgbClr val="FF0000"/>
                </a:solidFill>
                <a:ea typeface="新細明體" pitchFamily="18" charset="-120"/>
              </a:rPr>
              <a:t>order</a:t>
            </a:r>
            <a:r>
              <a:rPr lang="en-US" altLang="zh-TW" sz="2800" dirty="0">
                <a:ea typeface="新細明體" pitchFamily="18" charset="-120"/>
              </a:rPr>
              <a:t> that the read/write head is moved to satisfy several I/O requests </a:t>
            </a:r>
          </a:p>
          <a:p>
            <a:pPr lvl="1"/>
            <a:r>
              <a:rPr lang="en-US" altLang="zh-TW" sz="2400" dirty="0">
                <a:ea typeface="新細明體" pitchFamily="18" charset="-120"/>
              </a:rPr>
              <a:t>determines the </a:t>
            </a:r>
            <a:r>
              <a:rPr lang="en-US" altLang="zh-TW" sz="2400" dirty="0">
                <a:solidFill>
                  <a:srgbClr val="2144D9"/>
                </a:solidFill>
                <a:ea typeface="新細明體" pitchFamily="18" charset="-120"/>
              </a:rPr>
              <a:t>total seek time</a:t>
            </a:r>
          </a:p>
          <a:p>
            <a:pPr lvl="1"/>
            <a:r>
              <a:rPr lang="en-US" altLang="zh-TW" sz="2400" dirty="0">
                <a:ea typeface="新細明體" pitchFamily="18" charset="-120"/>
              </a:rPr>
              <a:t>affects performance</a:t>
            </a:r>
          </a:p>
          <a:p>
            <a:pPr lvl="1"/>
            <a:r>
              <a:rPr lang="en-US" altLang="zh-TW" sz="2400" dirty="0">
                <a:ea typeface="新細明體" pitchFamily="18" charset="-120"/>
              </a:rPr>
              <a:t>the OS </a:t>
            </a:r>
            <a:r>
              <a:rPr lang="en-US" altLang="zh-TW" sz="2400" dirty="0">
                <a:solidFill>
                  <a:srgbClr val="2144D9"/>
                </a:solidFill>
                <a:ea typeface="新細明體" pitchFamily="18" charset="-120"/>
              </a:rPr>
              <a:t>cannot</a:t>
            </a:r>
            <a:r>
              <a:rPr lang="en-US" altLang="zh-TW" sz="2400" dirty="0">
                <a:ea typeface="新細明體" pitchFamily="18" charset="-120"/>
              </a:rPr>
              <a:t> change the </a:t>
            </a:r>
            <a:r>
              <a:rPr lang="en-US" altLang="zh-TW" sz="2400" dirty="0">
                <a:solidFill>
                  <a:srgbClr val="2144D9"/>
                </a:solidFill>
                <a:ea typeface="新細明體" pitchFamily="18" charset="-120"/>
              </a:rPr>
              <a:t>rotational delay or transfer time</a:t>
            </a:r>
            <a:r>
              <a:rPr lang="en-US" altLang="zh-TW" sz="2400" dirty="0">
                <a:ea typeface="新細明體" pitchFamily="18" charset="-120"/>
              </a:rPr>
              <a:t>, but it </a:t>
            </a:r>
            <a:r>
              <a:rPr lang="en-US" altLang="zh-TW" sz="2400" dirty="0">
                <a:solidFill>
                  <a:srgbClr val="2144D9"/>
                </a:solidFill>
                <a:ea typeface="新細明體" pitchFamily="18" charset="-120"/>
              </a:rPr>
              <a:t>can</a:t>
            </a:r>
            <a:r>
              <a:rPr lang="en-US" altLang="zh-TW" sz="2400" dirty="0">
                <a:ea typeface="新細明體" pitchFamily="18" charset="-120"/>
              </a:rPr>
              <a:t> try to find a ‘good’ order that spends less time in </a:t>
            </a:r>
            <a:r>
              <a:rPr lang="en-US" altLang="zh-TW" sz="2400" dirty="0">
                <a:solidFill>
                  <a:srgbClr val="FF0000"/>
                </a:solidFill>
                <a:ea typeface="新細明體" pitchFamily="18" charset="-120"/>
              </a:rPr>
              <a:t>seek time</a:t>
            </a:r>
            <a:r>
              <a:rPr lang="en-US" altLang="zh-TW" sz="2400" dirty="0">
                <a:ea typeface="新細明體" pitchFamily="18" charset="-120"/>
              </a:rPr>
              <a:t>.</a:t>
            </a:r>
          </a:p>
          <a:p>
            <a:r>
              <a:rPr lang="en-US" altLang="zh-TW" sz="2800" dirty="0">
                <a:ea typeface="新細明體" pitchFamily="18" charset="-120"/>
              </a:rPr>
              <a:t>If requests are selected randomly, we will get the worst possible performance...</a:t>
            </a:r>
          </a:p>
          <a:p>
            <a:endParaRPr lang="en-US" dirty="0"/>
          </a:p>
        </p:txBody>
      </p:sp>
      <p:sp>
        <p:nvSpPr>
          <p:cNvPr id="3" name="Title 2">
            <a:extLst>
              <a:ext uri="{FF2B5EF4-FFF2-40B4-BE49-F238E27FC236}">
                <a16:creationId xmlns:a16="http://schemas.microsoft.com/office/drawing/2014/main" id="{CF6CF471-105B-41D5-A2E6-3B0282F590CF}"/>
              </a:ext>
            </a:extLst>
          </p:cNvPr>
          <p:cNvSpPr>
            <a:spLocks noGrp="1"/>
          </p:cNvSpPr>
          <p:nvPr>
            <p:ph type="title"/>
          </p:nvPr>
        </p:nvSpPr>
        <p:spPr/>
        <p:txBody>
          <a:bodyPr/>
          <a:lstStyle/>
          <a:p>
            <a:r>
              <a:rPr lang="en-US" altLang="zh-TW" dirty="0">
                <a:ea typeface="新細明體" pitchFamily="18" charset="-120"/>
              </a:rPr>
              <a:t>Disk Scheduling</a:t>
            </a:r>
            <a:endParaRPr lang="en-US" dirty="0"/>
          </a:p>
        </p:txBody>
      </p:sp>
      <p:sp>
        <p:nvSpPr>
          <p:cNvPr id="4" name="Slide Number Placeholder 3">
            <a:extLst>
              <a:ext uri="{FF2B5EF4-FFF2-40B4-BE49-F238E27FC236}">
                <a16:creationId xmlns:a16="http://schemas.microsoft.com/office/drawing/2014/main" id="{8495A41D-A371-4E6A-BE1F-0A0B4A0D9834}"/>
              </a:ext>
            </a:extLst>
          </p:cNvPr>
          <p:cNvSpPr>
            <a:spLocks noGrp="1"/>
          </p:cNvSpPr>
          <p:nvPr>
            <p:ph type="sldNum" sz="quarter" idx="15"/>
          </p:nvPr>
        </p:nvSpPr>
        <p:spPr/>
        <p:txBody>
          <a:bodyPr/>
          <a:lstStyle/>
          <a:p>
            <a:fld id="{19B51A1E-902D-48AF-9020-955120F399B6}" type="slidenum">
              <a:rPr lang="en-US" smtClean="0"/>
              <a:pPr/>
              <a:t>19</a:t>
            </a:fld>
            <a:endParaRPr lang="en-US" dirty="0"/>
          </a:p>
        </p:txBody>
      </p:sp>
    </p:spTree>
    <p:extLst>
      <p:ext uri="{BB962C8B-B14F-4D97-AF65-F5344CB8AC3E}">
        <p14:creationId xmlns:p14="http://schemas.microsoft.com/office/powerpoint/2010/main" val="390741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9A6CD-FF81-45C5-8C10-6A0F09A899BE}"/>
              </a:ext>
            </a:extLst>
          </p:cNvPr>
          <p:cNvSpPr>
            <a:spLocks noGrp="1"/>
          </p:cNvSpPr>
          <p:nvPr>
            <p:ph idx="1"/>
          </p:nvPr>
        </p:nvSpPr>
        <p:spPr/>
        <p:txBody>
          <a:bodyPr/>
          <a:lstStyle/>
          <a:p>
            <a:pPr marL="457200" indent="-457200"/>
            <a:r>
              <a:rPr lang="en-US" altLang="zh-TW" sz="2800" dirty="0">
                <a:ea typeface="新細明體" pitchFamily="18" charset="-120"/>
              </a:rPr>
              <a:t>Data transfer rate</a:t>
            </a:r>
          </a:p>
          <a:p>
            <a:pPr marL="457200" indent="-457200"/>
            <a:r>
              <a:rPr lang="en-US" altLang="zh-TW" sz="2800" dirty="0">
                <a:ea typeface="新細明體" pitchFamily="18" charset="-120"/>
              </a:rPr>
              <a:t>Application</a:t>
            </a:r>
          </a:p>
          <a:p>
            <a:pPr marL="457200" indent="-457200"/>
            <a:r>
              <a:rPr lang="en-US" altLang="zh-TW" sz="2800" dirty="0">
                <a:ea typeface="新細明體" pitchFamily="18" charset="-120"/>
              </a:rPr>
              <a:t>Complexity of control</a:t>
            </a:r>
          </a:p>
          <a:p>
            <a:pPr marL="457200" indent="-457200"/>
            <a:r>
              <a:rPr lang="en-US" altLang="zh-TW" sz="2800" dirty="0">
                <a:ea typeface="新細明體" pitchFamily="18" charset="-120"/>
              </a:rPr>
              <a:t>Unit of transfer – data may be transferred as</a:t>
            </a:r>
          </a:p>
          <a:p>
            <a:pPr marL="1027113" lvl="1" indent="-455613"/>
            <a:r>
              <a:rPr lang="en-US" altLang="zh-TW" sz="2400" dirty="0">
                <a:ea typeface="新細明體" pitchFamily="18" charset="-120"/>
              </a:rPr>
              <a:t>a stream of bytes (e.g. terminal), stream-oriented</a:t>
            </a:r>
          </a:p>
          <a:p>
            <a:pPr marL="1027113" lvl="1" indent="-455613"/>
            <a:r>
              <a:rPr lang="en-US" altLang="zh-TW" sz="2400" dirty="0">
                <a:ea typeface="新細明體" pitchFamily="18" charset="-120"/>
              </a:rPr>
              <a:t>in larger blocks (e.g. disk), block-oriented</a:t>
            </a:r>
          </a:p>
          <a:p>
            <a:pPr marL="457200" indent="-457200"/>
            <a:r>
              <a:rPr lang="en-US" altLang="zh-TW" sz="2800" dirty="0">
                <a:ea typeface="新細明體" pitchFamily="18" charset="-120"/>
              </a:rPr>
              <a:t>Data representation</a:t>
            </a:r>
          </a:p>
          <a:p>
            <a:pPr marL="457200" indent="-457200"/>
            <a:r>
              <a:rPr lang="en-US" altLang="zh-TW" sz="2800" dirty="0">
                <a:ea typeface="新細明體" pitchFamily="18" charset="-120"/>
              </a:rPr>
              <a:t>Error conditions</a:t>
            </a:r>
          </a:p>
          <a:p>
            <a:endParaRPr lang="en-US" dirty="0"/>
          </a:p>
        </p:txBody>
      </p:sp>
      <p:sp>
        <p:nvSpPr>
          <p:cNvPr id="3" name="Title 2">
            <a:extLst>
              <a:ext uri="{FF2B5EF4-FFF2-40B4-BE49-F238E27FC236}">
                <a16:creationId xmlns:a16="http://schemas.microsoft.com/office/drawing/2014/main" id="{914DF336-3BFF-477C-8A59-0622CB095F68}"/>
              </a:ext>
            </a:extLst>
          </p:cNvPr>
          <p:cNvSpPr>
            <a:spLocks noGrp="1"/>
          </p:cNvSpPr>
          <p:nvPr>
            <p:ph type="title"/>
          </p:nvPr>
        </p:nvSpPr>
        <p:spPr/>
        <p:txBody>
          <a:bodyPr/>
          <a:lstStyle/>
          <a:p>
            <a:r>
              <a:rPr lang="en-US" altLang="zh-TW" dirty="0">
                <a:ea typeface="新細明體" pitchFamily="18" charset="-120"/>
              </a:rPr>
              <a:t>Differences in I/O Devices</a:t>
            </a:r>
            <a:endParaRPr lang="en-US" dirty="0"/>
          </a:p>
        </p:txBody>
      </p:sp>
      <p:sp>
        <p:nvSpPr>
          <p:cNvPr id="4" name="Slide Number Placeholder 3">
            <a:extLst>
              <a:ext uri="{FF2B5EF4-FFF2-40B4-BE49-F238E27FC236}">
                <a16:creationId xmlns:a16="http://schemas.microsoft.com/office/drawing/2014/main" id="{95E63A37-1339-4F4D-A8BF-5F71EA85AA61}"/>
              </a:ext>
            </a:extLst>
          </p:cNvPr>
          <p:cNvSpPr>
            <a:spLocks noGrp="1"/>
          </p:cNvSpPr>
          <p:nvPr>
            <p:ph type="sldNum" sz="quarter" idx="15"/>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472616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1748A8-9328-4A41-8F5D-8D627DF8F39C}"/>
              </a:ext>
            </a:extLst>
          </p:cNvPr>
          <p:cNvSpPr>
            <a:spLocks noGrp="1"/>
          </p:cNvSpPr>
          <p:nvPr>
            <p:ph idx="1"/>
          </p:nvPr>
        </p:nvSpPr>
        <p:spPr/>
        <p:txBody>
          <a:bodyPr/>
          <a:lstStyle/>
          <a:p>
            <a:r>
              <a:rPr lang="en-US" altLang="zh-TW" dirty="0">
                <a:ea typeface="新細明體" pitchFamily="18" charset="-120"/>
              </a:rPr>
              <a:t>FIFO: fair, but near random scheduling</a:t>
            </a:r>
          </a:p>
          <a:p>
            <a:r>
              <a:rPr lang="en-US" altLang="zh-TW" dirty="0">
                <a:ea typeface="新細明體" pitchFamily="18" charset="-120"/>
              </a:rPr>
              <a:t>SSTF: possible starvation</a:t>
            </a:r>
          </a:p>
          <a:p>
            <a:r>
              <a:rPr lang="en-US" altLang="zh-TW" dirty="0">
                <a:ea typeface="新細明體" pitchFamily="18" charset="-120"/>
              </a:rPr>
              <a:t>SCAN: favor requests for tracks near the ends</a:t>
            </a:r>
          </a:p>
          <a:p>
            <a:r>
              <a:rPr lang="en-US" altLang="zh-TW" dirty="0">
                <a:ea typeface="新細明體" pitchFamily="18" charset="-120"/>
              </a:rPr>
              <a:t>C-SCAN</a:t>
            </a:r>
          </a:p>
          <a:p>
            <a:r>
              <a:rPr lang="en-US" altLang="zh-TW" dirty="0">
                <a:ea typeface="新細明體" pitchFamily="18" charset="-120"/>
              </a:rPr>
              <a:t>FSCAN: avoid “arm stickiness” in SSTF, SCAN and C-SCAN</a:t>
            </a:r>
          </a:p>
          <a:p>
            <a:endParaRPr lang="en-US" dirty="0"/>
          </a:p>
        </p:txBody>
      </p:sp>
      <p:sp>
        <p:nvSpPr>
          <p:cNvPr id="3" name="Title 2">
            <a:extLst>
              <a:ext uri="{FF2B5EF4-FFF2-40B4-BE49-F238E27FC236}">
                <a16:creationId xmlns:a16="http://schemas.microsoft.com/office/drawing/2014/main" id="{D45F9113-0523-441D-9436-02ED37B4EEA1}"/>
              </a:ext>
            </a:extLst>
          </p:cNvPr>
          <p:cNvSpPr>
            <a:spLocks noGrp="1"/>
          </p:cNvSpPr>
          <p:nvPr>
            <p:ph type="title"/>
          </p:nvPr>
        </p:nvSpPr>
        <p:spPr/>
        <p:txBody>
          <a:bodyPr/>
          <a:lstStyle/>
          <a:p>
            <a:r>
              <a:rPr lang="en-US" altLang="zh-TW" dirty="0">
                <a:ea typeface="新細明體" pitchFamily="18" charset="-120"/>
              </a:rPr>
              <a:t>Disk Scheduling Policy</a:t>
            </a:r>
            <a:endParaRPr lang="en-US" dirty="0"/>
          </a:p>
        </p:txBody>
      </p:sp>
      <p:sp>
        <p:nvSpPr>
          <p:cNvPr id="4" name="Slide Number Placeholder 3">
            <a:extLst>
              <a:ext uri="{FF2B5EF4-FFF2-40B4-BE49-F238E27FC236}">
                <a16:creationId xmlns:a16="http://schemas.microsoft.com/office/drawing/2014/main" id="{AF3F8024-8374-4A0D-BA24-55AF8FB3B0CD}"/>
              </a:ext>
            </a:extLst>
          </p:cNvPr>
          <p:cNvSpPr>
            <a:spLocks noGrp="1"/>
          </p:cNvSpPr>
          <p:nvPr>
            <p:ph type="sldNum" sz="quarter" idx="15"/>
          </p:nvPr>
        </p:nvSpPr>
        <p:spPr/>
        <p:txBody>
          <a:bodyPr/>
          <a:lstStyle/>
          <a:p>
            <a:fld id="{19B51A1E-902D-48AF-9020-955120F399B6}" type="slidenum">
              <a:rPr lang="en-US" smtClean="0"/>
              <a:pPr/>
              <a:t>20</a:t>
            </a:fld>
            <a:endParaRPr lang="en-US" dirty="0"/>
          </a:p>
        </p:txBody>
      </p:sp>
    </p:spTree>
    <p:extLst>
      <p:ext uri="{BB962C8B-B14F-4D97-AF65-F5344CB8AC3E}">
        <p14:creationId xmlns:p14="http://schemas.microsoft.com/office/powerpoint/2010/main" val="3024969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altLang="zh-TW">
                <a:ea typeface="新細明體" pitchFamily="18" charset="-120"/>
              </a:rPr>
              <a:t>First-in-first-out, FIFO</a:t>
            </a:r>
          </a:p>
        </p:txBody>
      </p:sp>
      <p:sp>
        <p:nvSpPr>
          <p:cNvPr id="34822" name="Rectangle 3"/>
          <p:cNvSpPr>
            <a:spLocks noGrp="1" noChangeArrowheads="1"/>
          </p:cNvSpPr>
          <p:nvPr>
            <p:ph type="body" idx="1"/>
          </p:nvPr>
        </p:nvSpPr>
        <p:spPr/>
        <p:txBody>
          <a:bodyPr/>
          <a:lstStyle/>
          <a:p>
            <a:pPr eaLnBrk="1" hangingPunct="1"/>
            <a:r>
              <a:rPr lang="en-US" altLang="zh-TW" sz="2800" dirty="0">
                <a:ea typeface="新細明體" pitchFamily="18" charset="-120"/>
              </a:rPr>
              <a:t>Process requests in the </a:t>
            </a:r>
            <a:r>
              <a:rPr lang="en-US" altLang="zh-TW" sz="2800" dirty="0">
                <a:solidFill>
                  <a:srgbClr val="FF0000"/>
                </a:solidFill>
                <a:ea typeface="新細明體" pitchFamily="18" charset="-120"/>
              </a:rPr>
              <a:t>order</a:t>
            </a:r>
            <a:r>
              <a:rPr lang="en-US" altLang="zh-TW" sz="2800" dirty="0">
                <a:ea typeface="新細明體" pitchFamily="18" charset="-120"/>
              </a:rPr>
              <a:t> that the requests are made</a:t>
            </a:r>
          </a:p>
          <a:p>
            <a:pPr eaLnBrk="1" hangingPunct="1"/>
            <a:r>
              <a:rPr lang="en-US" altLang="zh-TW" sz="2800" dirty="0">
                <a:solidFill>
                  <a:srgbClr val="FF0000"/>
                </a:solidFill>
                <a:ea typeface="新細明體" pitchFamily="18" charset="-120"/>
              </a:rPr>
              <a:t>Fair</a:t>
            </a:r>
            <a:r>
              <a:rPr lang="en-US" altLang="zh-TW" sz="2800" dirty="0">
                <a:ea typeface="新細明體" pitchFamily="18" charset="-120"/>
              </a:rPr>
              <a:t> to all processes</a:t>
            </a:r>
          </a:p>
          <a:p>
            <a:pPr eaLnBrk="1" hangingPunct="1"/>
            <a:r>
              <a:rPr lang="en-US" altLang="zh-TW" sz="2800" dirty="0">
                <a:ea typeface="新細明體" pitchFamily="18" charset="-120"/>
              </a:rPr>
              <a:t>Approaches </a:t>
            </a:r>
            <a:r>
              <a:rPr lang="en-US" altLang="zh-TW" sz="2800" dirty="0">
                <a:solidFill>
                  <a:srgbClr val="FF0000"/>
                </a:solidFill>
                <a:ea typeface="新細明體" pitchFamily="18" charset="-120"/>
              </a:rPr>
              <a:t>random</a:t>
            </a:r>
            <a:r>
              <a:rPr lang="en-US" altLang="zh-TW" sz="2800" dirty="0">
                <a:ea typeface="新細明體" pitchFamily="18" charset="-120"/>
              </a:rPr>
              <a:t> scheduling in performance if there are many processes</a:t>
            </a:r>
          </a:p>
        </p:txBody>
      </p:sp>
      <p:sp>
        <p:nvSpPr>
          <p:cNvPr id="34823" name="Line 4"/>
          <p:cNvSpPr>
            <a:spLocks noChangeShapeType="1"/>
          </p:cNvSpPr>
          <p:nvPr/>
        </p:nvSpPr>
        <p:spPr bwMode="auto">
          <a:xfrm>
            <a:off x="4724400" y="5638800"/>
            <a:ext cx="2362200" cy="0"/>
          </a:xfrm>
          <a:prstGeom prst="line">
            <a:avLst/>
          </a:prstGeom>
          <a:noFill/>
          <a:ln w="57150">
            <a:solidFill>
              <a:schemeClr val="tx1"/>
            </a:solidFill>
            <a:round/>
            <a:headEnd type="none" w="sm" len="sm"/>
            <a:tailEnd type="none" w="sm" len="sm"/>
          </a:ln>
        </p:spPr>
        <p:txBody>
          <a:bodyPr wrap="none" anchor="ctr"/>
          <a:lstStyle/>
          <a:p>
            <a:endParaRPr lang="en-US"/>
          </a:p>
        </p:txBody>
      </p:sp>
      <p:grpSp>
        <p:nvGrpSpPr>
          <p:cNvPr id="2" name="Group 5"/>
          <p:cNvGrpSpPr>
            <a:grpSpLocks/>
          </p:cNvGrpSpPr>
          <p:nvPr/>
        </p:nvGrpSpPr>
        <p:grpSpPr bwMode="auto">
          <a:xfrm>
            <a:off x="4648200" y="5410200"/>
            <a:ext cx="152400" cy="381000"/>
            <a:chOff x="3696" y="3024"/>
            <a:chExt cx="96" cy="240"/>
          </a:xfrm>
        </p:grpSpPr>
        <p:sp>
          <p:nvSpPr>
            <p:cNvPr id="34849" name="Line 6"/>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4850" name="Oval 7"/>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grpSp>
        <p:nvGrpSpPr>
          <p:cNvPr id="3" name="Group 8"/>
          <p:cNvGrpSpPr>
            <a:grpSpLocks/>
          </p:cNvGrpSpPr>
          <p:nvPr/>
        </p:nvGrpSpPr>
        <p:grpSpPr bwMode="auto">
          <a:xfrm>
            <a:off x="4876800" y="5410200"/>
            <a:ext cx="152400" cy="381000"/>
            <a:chOff x="3696" y="3024"/>
            <a:chExt cx="96" cy="240"/>
          </a:xfrm>
        </p:grpSpPr>
        <p:sp>
          <p:nvSpPr>
            <p:cNvPr id="34847" name="Line 9"/>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4848" name="Oval 10"/>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grpSp>
        <p:nvGrpSpPr>
          <p:cNvPr id="4" name="Group 11"/>
          <p:cNvGrpSpPr>
            <a:grpSpLocks/>
          </p:cNvGrpSpPr>
          <p:nvPr/>
        </p:nvGrpSpPr>
        <p:grpSpPr bwMode="auto">
          <a:xfrm>
            <a:off x="6324600" y="5410200"/>
            <a:ext cx="152400" cy="381000"/>
            <a:chOff x="3696" y="3024"/>
            <a:chExt cx="96" cy="240"/>
          </a:xfrm>
        </p:grpSpPr>
        <p:sp>
          <p:nvSpPr>
            <p:cNvPr id="34845" name="Line 12"/>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4846" name="Oval 13"/>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grpSp>
        <p:nvGrpSpPr>
          <p:cNvPr id="5" name="Group 14"/>
          <p:cNvGrpSpPr>
            <a:grpSpLocks/>
          </p:cNvGrpSpPr>
          <p:nvPr/>
        </p:nvGrpSpPr>
        <p:grpSpPr bwMode="auto">
          <a:xfrm>
            <a:off x="6934200" y="5410200"/>
            <a:ext cx="152400" cy="381000"/>
            <a:chOff x="3696" y="3024"/>
            <a:chExt cx="96" cy="240"/>
          </a:xfrm>
        </p:grpSpPr>
        <p:sp>
          <p:nvSpPr>
            <p:cNvPr id="34843" name="Line 15"/>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4844" name="Oval 16"/>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sp>
        <p:nvSpPr>
          <p:cNvPr id="34828" name="Rectangle 17"/>
          <p:cNvSpPr>
            <a:spLocks noChangeArrowheads="1"/>
          </p:cNvSpPr>
          <p:nvPr/>
        </p:nvSpPr>
        <p:spPr bwMode="auto">
          <a:xfrm>
            <a:off x="4572000" y="51054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endParaRPr kumimoji="1" lang="en-US" altLang="zh-TW" sz="1200">
              <a:latin typeface="Times New Roman" pitchFamily="18" charset="0"/>
              <a:ea typeface="新細明體" pitchFamily="18" charset="-120"/>
            </a:endParaRPr>
          </a:p>
        </p:txBody>
      </p:sp>
      <p:sp>
        <p:nvSpPr>
          <p:cNvPr id="34829" name="Rectangle 18"/>
          <p:cNvSpPr>
            <a:spLocks noChangeArrowheads="1"/>
          </p:cNvSpPr>
          <p:nvPr/>
        </p:nvSpPr>
        <p:spPr bwMode="auto">
          <a:xfrm>
            <a:off x="4800600" y="51054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2</a:t>
            </a:r>
            <a:endParaRPr kumimoji="1" lang="en-US" altLang="zh-TW" sz="1200">
              <a:latin typeface="Times New Roman" pitchFamily="18" charset="0"/>
              <a:ea typeface="新細明體" pitchFamily="18" charset="-120"/>
            </a:endParaRPr>
          </a:p>
        </p:txBody>
      </p:sp>
      <p:sp>
        <p:nvSpPr>
          <p:cNvPr id="34830" name="Rectangle 19"/>
          <p:cNvSpPr>
            <a:spLocks noChangeArrowheads="1"/>
          </p:cNvSpPr>
          <p:nvPr/>
        </p:nvSpPr>
        <p:spPr bwMode="auto">
          <a:xfrm>
            <a:off x="6248400" y="51054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7</a:t>
            </a:r>
            <a:endParaRPr kumimoji="1" lang="en-US" altLang="zh-TW" sz="1200">
              <a:latin typeface="Times New Roman" pitchFamily="18" charset="0"/>
              <a:ea typeface="新細明體" pitchFamily="18" charset="-120"/>
            </a:endParaRPr>
          </a:p>
        </p:txBody>
      </p:sp>
      <p:sp>
        <p:nvSpPr>
          <p:cNvPr id="34831" name="Rectangle 20"/>
          <p:cNvSpPr>
            <a:spLocks noChangeArrowheads="1"/>
          </p:cNvSpPr>
          <p:nvPr/>
        </p:nvSpPr>
        <p:spPr bwMode="auto">
          <a:xfrm>
            <a:off x="6858000" y="51054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10</a:t>
            </a:r>
            <a:endParaRPr kumimoji="1" lang="en-US" altLang="zh-TW" sz="1200">
              <a:latin typeface="Times New Roman" pitchFamily="18" charset="0"/>
              <a:ea typeface="新細明體" pitchFamily="18" charset="-120"/>
            </a:endParaRPr>
          </a:p>
        </p:txBody>
      </p:sp>
      <p:sp>
        <p:nvSpPr>
          <p:cNvPr id="34832" name="Line 21"/>
          <p:cNvSpPr>
            <a:spLocks noChangeShapeType="1"/>
          </p:cNvSpPr>
          <p:nvPr/>
        </p:nvSpPr>
        <p:spPr bwMode="auto">
          <a:xfrm>
            <a:off x="6629400" y="5105400"/>
            <a:ext cx="0" cy="457200"/>
          </a:xfrm>
          <a:prstGeom prst="line">
            <a:avLst/>
          </a:prstGeom>
          <a:noFill/>
          <a:ln w="28575">
            <a:solidFill>
              <a:srgbClr val="FF0000"/>
            </a:solidFill>
            <a:round/>
            <a:headEnd type="none" w="sm" len="sm"/>
            <a:tailEnd type="triangle" w="med" len="med"/>
          </a:ln>
        </p:spPr>
        <p:txBody>
          <a:bodyPr wrap="none" anchor="ctr"/>
          <a:lstStyle/>
          <a:p>
            <a:endParaRPr lang="en-US"/>
          </a:p>
        </p:txBody>
      </p:sp>
      <p:sp>
        <p:nvSpPr>
          <p:cNvPr id="34833" name="Rectangle 22"/>
          <p:cNvSpPr>
            <a:spLocks noChangeArrowheads="1"/>
          </p:cNvSpPr>
          <p:nvPr/>
        </p:nvSpPr>
        <p:spPr bwMode="auto">
          <a:xfrm>
            <a:off x="6477000" y="48006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8</a:t>
            </a:r>
            <a:endParaRPr kumimoji="1" lang="en-US" altLang="zh-TW" sz="1200">
              <a:latin typeface="Times New Roman" pitchFamily="18" charset="0"/>
              <a:ea typeface="新細明體" pitchFamily="18" charset="-120"/>
            </a:endParaRPr>
          </a:p>
        </p:txBody>
      </p:sp>
      <p:sp>
        <p:nvSpPr>
          <p:cNvPr id="34834" name="Line 23"/>
          <p:cNvSpPr>
            <a:spLocks noChangeShapeType="1"/>
          </p:cNvSpPr>
          <p:nvPr/>
        </p:nvSpPr>
        <p:spPr bwMode="auto">
          <a:xfrm flipH="1">
            <a:off x="4953000" y="5943600"/>
            <a:ext cx="1676400" cy="0"/>
          </a:xfrm>
          <a:prstGeom prst="line">
            <a:avLst/>
          </a:prstGeom>
          <a:noFill/>
          <a:ln w="19050">
            <a:solidFill>
              <a:schemeClr val="tx1"/>
            </a:solidFill>
            <a:round/>
            <a:headEnd/>
            <a:tailEnd type="arrow" w="med" len="med"/>
          </a:ln>
        </p:spPr>
        <p:txBody>
          <a:bodyPr wrap="none" anchor="ctr"/>
          <a:lstStyle/>
          <a:p>
            <a:endParaRPr lang="en-US"/>
          </a:p>
        </p:txBody>
      </p:sp>
      <p:sp>
        <p:nvSpPr>
          <p:cNvPr id="34835" name="Line 24"/>
          <p:cNvSpPr>
            <a:spLocks noChangeShapeType="1"/>
          </p:cNvSpPr>
          <p:nvPr/>
        </p:nvSpPr>
        <p:spPr bwMode="auto">
          <a:xfrm>
            <a:off x="5029200" y="6096000"/>
            <a:ext cx="1981200" cy="0"/>
          </a:xfrm>
          <a:prstGeom prst="line">
            <a:avLst/>
          </a:prstGeom>
          <a:noFill/>
          <a:ln w="19050">
            <a:solidFill>
              <a:schemeClr val="tx1"/>
            </a:solidFill>
            <a:round/>
            <a:headEnd/>
            <a:tailEnd type="arrow" w="med" len="med"/>
          </a:ln>
        </p:spPr>
        <p:txBody>
          <a:bodyPr wrap="none" anchor="ctr"/>
          <a:lstStyle/>
          <a:p>
            <a:endParaRPr lang="en-US"/>
          </a:p>
        </p:txBody>
      </p:sp>
      <p:sp>
        <p:nvSpPr>
          <p:cNvPr id="34836" name="Line 25"/>
          <p:cNvSpPr>
            <a:spLocks noChangeShapeType="1"/>
          </p:cNvSpPr>
          <p:nvPr/>
        </p:nvSpPr>
        <p:spPr bwMode="auto">
          <a:xfrm flipH="1">
            <a:off x="6400800" y="6248400"/>
            <a:ext cx="609600"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34837" name="Line 26"/>
          <p:cNvSpPr>
            <a:spLocks noChangeShapeType="1"/>
          </p:cNvSpPr>
          <p:nvPr/>
        </p:nvSpPr>
        <p:spPr bwMode="auto">
          <a:xfrm flipH="1">
            <a:off x="4724400" y="6400800"/>
            <a:ext cx="1676400"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34838" name="Line 27"/>
          <p:cNvSpPr>
            <a:spLocks noChangeShapeType="1"/>
          </p:cNvSpPr>
          <p:nvPr/>
        </p:nvSpPr>
        <p:spPr bwMode="auto">
          <a:xfrm>
            <a:off x="6477000" y="4724400"/>
            <a:ext cx="381000" cy="0"/>
          </a:xfrm>
          <a:prstGeom prst="line">
            <a:avLst/>
          </a:prstGeom>
          <a:noFill/>
          <a:ln w="12700">
            <a:solidFill>
              <a:srgbClr val="FF0000"/>
            </a:solidFill>
            <a:round/>
            <a:headEnd type="none" w="sm" len="sm"/>
            <a:tailEnd type="arrow" w="med" len="med"/>
          </a:ln>
        </p:spPr>
        <p:txBody>
          <a:bodyPr wrap="none" anchor="ctr"/>
          <a:lstStyle/>
          <a:p>
            <a:endParaRPr lang="en-US"/>
          </a:p>
        </p:txBody>
      </p:sp>
      <p:grpSp>
        <p:nvGrpSpPr>
          <p:cNvPr id="6" name="Group 28"/>
          <p:cNvGrpSpPr>
            <a:grpSpLocks/>
          </p:cNvGrpSpPr>
          <p:nvPr/>
        </p:nvGrpSpPr>
        <p:grpSpPr bwMode="auto">
          <a:xfrm>
            <a:off x="6438900" y="4343400"/>
            <a:ext cx="3924300" cy="1295400"/>
            <a:chOff x="3096" y="2688"/>
            <a:chExt cx="2472" cy="816"/>
          </a:xfrm>
          <a:solidFill>
            <a:schemeClr val="accent3">
              <a:lumMod val="60000"/>
              <a:lumOff val="40000"/>
            </a:schemeClr>
          </a:solidFill>
        </p:grpSpPr>
        <p:sp>
          <p:nvSpPr>
            <p:cNvPr id="34841" name="Oval 29"/>
            <p:cNvSpPr>
              <a:spLocks noChangeArrowheads="1"/>
            </p:cNvSpPr>
            <p:nvPr/>
          </p:nvSpPr>
          <p:spPr bwMode="auto">
            <a:xfrm>
              <a:off x="3096" y="2688"/>
              <a:ext cx="240" cy="800"/>
            </a:xfrm>
            <a:prstGeom prst="ellipse">
              <a:avLst/>
            </a:prstGeom>
            <a:noFill/>
            <a:ln w="9525">
              <a:solidFill>
                <a:schemeClr val="tx1"/>
              </a:solidFill>
              <a:prstDash val="dash"/>
              <a:round/>
              <a:headEnd/>
              <a:tailEnd/>
            </a:ln>
          </p:spPr>
          <p:txBody>
            <a:bodyPr wrap="none" anchor="ctr"/>
            <a:lstStyle/>
            <a:p>
              <a:endParaRPr lang="en-CA"/>
            </a:p>
          </p:txBody>
        </p:sp>
        <p:sp>
          <p:nvSpPr>
            <p:cNvPr id="34842" name="AutoShape 30"/>
            <p:cNvSpPr>
              <a:spLocks/>
            </p:cNvSpPr>
            <p:nvPr/>
          </p:nvSpPr>
          <p:spPr bwMode="auto">
            <a:xfrm>
              <a:off x="3840" y="2704"/>
              <a:ext cx="1728" cy="800"/>
            </a:xfrm>
            <a:prstGeom prst="borderCallout1">
              <a:avLst>
                <a:gd name="adj1" fmla="val 9000"/>
                <a:gd name="adj2" fmla="val -2778"/>
                <a:gd name="adj3" fmla="val 21000"/>
                <a:gd name="adj4" fmla="val -30556"/>
              </a:avLst>
            </a:prstGeom>
            <a:grpFill/>
            <a:ln w="9525">
              <a:solidFill>
                <a:schemeClr val="tx1"/>
              </a:solidFill>
              <a:prstDash val="dash"/>
              <a:miter lim="800000"/>
              <a:headEnd/>
              <a:tailEnd/>
            </a:ln>
          </p:spPr>
          <p:txBody>
            <a:bodyPr/>
            <a:lstStyle/>
            <a:p>
              <a:r>
                <a:rPr kumimoji="1" lang="en-US" altLang="zh-TW">
                  <a:latin typeface="Arial" charset="0"/>
                  <a:ea typeface="新細明體" pitchFamily="18" charset="-120"/>
                </a:rPr>
                <a:t>Read write head starting at track 8, in the direction of increasing track number </a:t>
              </a:r>
            </a:p>
          </p:txBody>
        </p:sp>
      </p:grpSp>
      <p:sp>
        <p:nvSpPr>
          <p:cNvPr id="34840" name="AutoShape 31"/>
          <p:cNvSpPr>
            <a:spLocks/>
          </p:cNvSpPr>
          <p:nvPr/>
        </p:nvSpPr>
        <p:spPr bwMode="auto">
          <a:xfrm>
            <a:off x="2743200" y="5257800"/>
            <a:ext cx="1371600" cy="1219200"/>
          </a:xfrm>
          <a:prstGeom prst="borderCallout1">
            <a:avLst>
              <a:gd name="adj1" fmla="val 9375"/>
              <a:gd name="adj2" fmla="val 105556"/>
              <a:gd name="adj3" fmla="val 18750"/>
              <a:gd name="adj4" fmla="val 132407"/>
            </a:avLst>
          </a:prstGeom>
          <a:solidFill>
            <a:schemeClr val="accent3">
              <a:lumMod val="60000"/>
              <a:lumOff val="40000"/>
            </a:schemeClr>
          </a:solidFill>
          <a:ln w="9525">
            <a:solidFill>
              <a:schemeClr val="tx1"/>
            </a:solidFill>
            <a:miter lim="800000"/>
            <a:headEnd/>
            <a:tailEnd/>
          </a:ln>
        </p:spPr>
        <p:txBody>
          <a:bodyPr/>
          <a:lstStyle/>
          <a:p>
            <a:r>
              <a:rPr kumimoji="1" lang="en-US" altLang="zh-TW">
                <a:latin typeface="Arial" charset="0"/>
                <a:ea typeface="新細明體" pitchFamily="18" charset="-120"/>
              </a:rPr>
              <a:t>Pending read/write request for a track</a:t>
            </a:r>
          </a:p>
        </p:txBody>
      </p:sp>
      <p:sp>
        <p:nvSpPr>
          <p:cNvPr id="32" name="Slide Number Placeholder 5">
            <a:extLst>
              <a:ext uri="{FF2B5EF4-FFF2-40B4-BE49-F238E27FC236}">
                <a16:creationId xmlns:a16="http://schemas.microsoft.com/office/drawing/2014/main" id="{C716DFB7-685B-4E49-94E6-3FF4F1037961}"/>
              </a:ext>
            </a:extLst>
          </p:cNvPr>
          <p:cNvSpPr txBox="1">
            <a:spLocks/>
          </p:cNvSpPr>
          <p:nvPr/>
        </p:nvSpPr>
        <p:spPr>
          <a:xfrm>
            <a:off x="11447502" y="6401750"/>
            <a:ext cx="553998" cy="28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21</a:t>
            </a:fld>
            <a:endParaRPr lang="en-US"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ppt_w</p:attrName>
                                        </p:attrNameLst>
                                      </p:cBhvr>
                                      <p:tavLst>
                                        <p:tav tm="0">
                                          <p:val>
                                            <p:fltVal val="0"/>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n-US" altLang="zh-TW" sz="4000">
                <a:ea typeface="新細明體" pitchFamily="18" charset="-120"/>
              </a:rPr>
              <a:t>Shortest Service Time First, SSTF</a:t>
            </a:r>
          </a:p>
        </p:txBody>
      </p:sp>
      <p:sp>
        <p:nvSpPr>
          <p:cNvPr id="35846" name="Rectangle 3"/>
          <p:cNvSpPr>
            <a:spLocks noGrp="1" noChangeArrowheads="1"/>
          </p:cNvSpPr>
          <p:nvPr>
            <p:ph type="body" idx="1"/>
          </p:nvPr>
        </p:nvSpPr>
        <p:spPr/>
        <p:txBody>
          <a:bodyPr/>
          <a:lstStyle/>
          <a:p>
            <a:pPr eaLnBrk="1" hangingPunct="1"/>
            <a:r>
              <a:rPr lang="en-US" altLang="zh-TW" sz="2800" dirty="0">
                <a:ea typeface="新細明體" pitchFamily="18" charset="-120"/>
              </a:rPr>
              <a:t>Select the disk I/O request that requires the </a:t>
            </a:r>
            <a:r>
              <a:rPr lang="en-US" altLang="zh-TW" sz="2800" dirty="0">
                <a:solidFill>
                  <a:srgbClr val="FF0000"/>
                </a:solidFill>
                <a:ea typeface="新細明體" pitchFamily="18" charset="-120"/>
              </a:rPr>
              <a:t>least </a:t>
            </a:r>
            <a:br>
              <a:rPr lang="en-US" altLang="zh-TW" sz="2800" dirty="0">
                <a:solidFill>
                  <a:srgbClr val="FF0000"/>
                </a:solidFill>
                <a:ea typeface="新細明體" pitchFamily="18" charset="-120"/>
              </a:rPr>
            </a:br>
            <a:r>
              <a:rPr lang="en-US" altLang="zh-TW" sz="2800" dirty="0">
                <a:solidFill>
                  <a:srgbClr val="FF0000"/>
                </a:solidFill>
                <a:ea typeface="新細明體" pitchFamily="18" charset="-120"/>
              </a:rPr>
              <a:t>movement</a:t>
            </a:r>
            <a:r>
              <a:rPr lang="en-US" altLang="zh-TW" sz="2800" dirty="0">
                <a:ea typeface="新細明體" pitchFamily="18" charset="-120"/>
              </a:rPr>
              <a:t> of the disk arm from its current position</a:t>
            </a:r>
          </a:p>
          <a:p>
            <a:pPr eaLnBrk="1" hangingPunct="1"/>
            <a:r>
              <a:rPr lang="en-US" altLang="zh-TW" sz="2800" dirty="0">
                <a:ea typeface="新細明體" pitchFamily="18" charset="-120"/>
              </a:rPr>
              <a:t>Always choose the </a:t>
            </a:r>
            <a:r>
              <a:rPr lang="en-US" altLang="zh-TW" sz="2800" dirty="0">
                <a:solidFill>
                  <a:srgbClr val="FF0000"/>
                </a:solidFill>
                <a:ea typeface="新細明體" pitchFamily="18" charset="-120"/>
              </a:rPr>
              <a:t>minimum seek time</a:t>
            </a:r>
          </a:p>
          <a:p>
            <a:pPr eaLnBrk="1" hangingPunct="1"/>
            <a:r>
              <a:rPr lang="en-US" altLang="zh-TW" sz="2800" dirty="0">
                <a:ea typeface="新細明體" pitchFamily="18" charset="-120"/>
              </a:rPr>
              <a:t>New requests may be chosen before an existing request </a:t>
            </a:r>
          </a:p>
        </p:txBody>
      </p:sp>
      <p:sp>
        <p:nvSpPr>
          <p:cNvPr id="35847" name="Line 4"/>
          <p:cNvSpPr>
            <a:spLocks noChangeShapeType="1"/>
          </p:cNvSpPr>
          <p:nvPr/>
        </p:nvSpPr>
        <p:spPr bwMode="auto">
          <a:xfrm>
            <a:off x="4724400" y="5334000"/>
            <a:ext cx="2362200" cy="0"/>
          </a:xfrm>
          <a:prstGeom prst="line">
            <a:avLst/>
          </a:prstGeom>
          <a:noFill/>
          <a:ln w="57150">
            <a:solidFill>
              <a:schemeClr val="tx1"/>
            </a:solidFill>
            <a:round/>
            <a:headEnd type="none" w="sm" len="sm"/>
            <a:tailEnd type="none" w="sm" len="sm"/>
          </a:ln>
        </p:spPr>
        <p:txBody>
          <a:bodyPr wrap="none" anchor="ctr"/>
          <a:lstStyle/>
          <a:p>
            <a:endParaRPr lang="en-US"/>
          </a:p>
        </p:txBody>
      </p:sp>
      <p:grpSp>
        <p:nvGrpSpPr>
          <p:cNvPr id="2" name="Group 5"/>
          <p:cNvGrpSpPr>
            <a:grpSpLocks/>
          </p:cNvGrpSpPr>
          <p:nvPr/>
        </p:nvGrpSpPr>
        <p:grpSpPr bwMode="auto">
          <a:xfrm>
            <a:off x="4648200" y="5105400"/>
            <a:ext cx="152400" cy="381000"/>
            <a:chOff x="3696" y="3024"/>
            <a:chExt cx="96" cy="240"/>
          </a:xfrm>
        </p:grpSpPr>
        <p:sp>
          <p:nvSpPr>
            <p:cNvPr id="35869" name="Line 6"/>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5870" name="Oval 7"/>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grpSp>
        <p:nvGrpSpPr>
          <p:cNvPr id="3" name="Group 8"/>
          <p:cNvGrpSpPr>
            <a:grpSpLocks/>
          </p:cNvGrpSpPr>
          <p:nvPr/>
        </p:nvGrpSpPr>
        <p:grpSpPr bwMode="auto">
          <a:xfrm>
            <a:off x="4876800" y="5105400"/>
            <a:ext cx="152400" cy="381000"/>
            <a:chOff x="3696" y="3024"/>
            <a:chExt cx="96" cy="240"/>
          </a:xfrm>
        </p:grpSpPr>
        <p:sp>
          <p:nvSpPr>
            <p:cNvPr id="35867" name="Line 9"/>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5868" name="Oval 10"/>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grpSp>
        <p:nvGrpSpPr>
          <p:cNvPr id="4" name="Group 11"/>
          <p:cNvGrpSpPr>
            <a:grpSpLocks/>
          </p:cNvGrpSpPr>
          <p:nvPr/>
        </p:nvGrpSpPr>
        <p:grpSpPr bwMode="auto">
          <a:xfrm>
            <a:off x="6324600" y="5105400"/>
            <a:ext cx="152400" cy="381000"/>
            <a:chOff x="3696" y="3024"/>
            <a:chExt cx="96" cy="240"/>
          </a:xfrm>
        </p:grpSpPr>
        <p:sp>
          <p:nvSpPr>
            <p:cNvPr id="35865" name="Line 12"/>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5866" name="Oval 13"/>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grpSp>
        <p:nvGrpSpPr>
          <p:cNvPr id="5" name="Group 14"/>
          <p:cNvGrpSpPr>
            <a:grpSpLocks/>
          </p:cNvGrpSpPr>
          <p:nvPr/>
        </p:nvGrpSpPr>
        <p:grpSpPr bwMode="auto">
          <a:xfrm>
            <a:off x="6934200" y="5105400"/>
            <a:ext cx="152400" cy="381000"/>
            <a:chOff x="3696" y="3024"/>
            <a:chExt cx="96" cy="240"/>
          </a:xfrm>
        </p:grpSpPr>
        <p:sp>
          <p:nvSpPr>
            <p:cNvPr id="35863" name="Line 15"/>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5864" name="Oval 16"/>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sp>
        <p:nvSpPr>
          <p:cNvPr id="35852" name="Rectangle 17"/>
          <p:cNvSpPr>
            <a:spLocks noChangeArrowheads="1"/>
          </p:cNvSpPr>
          <p:nvPr/>
        </p:nvSpPr>
        <p:spPr bwMode="auto">
          <a:xfrm>
            <a:off x="4572000" y="48006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endParaRPr kumimoji="1" lang="en-US" altLang="zh-TW" sz="1200">
              <a:latin typeface="Times New Roman" pitchFamily="18" charset="0"/>
              <a:ea typeface="新細明體" pitchFamily="18" charset="-120"/>
            </a:endParaRPr>
          </a:p>
        </p:txBody>
      </p:sp>
      <p:sp>
        <p:nvSpPr>
          <p:cNvPr id="35853" name="Rectangle 18"/>
          <p:cNvSpPr>
            <a:spLocks noChangeArrowheads="1"/>
          </p:cNvSpPr>
          <p:nvPr/>
        </p:nvSpPr>
        <p:spPr bwMode="auto">
          <a:xfrm>
            <a:off x="4800600" y="48006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2</a:t>
            </a:r>
            <a:endParaRPr kumimoji="1" lang="en-US" altLang="zh-TW" sz="1200">
              <a:latin typeface="Times New Roman" pitchFamily="18" charset="0"/>
              <a:ea typeface="新細明體" pitchFamily="18" charset="-120"/>
            </a:endParaRPr>
          </a:p>
        </p:txBody>
      </p:sp>
      <p:sp>
        <p:nvSpPr>
          <p:cNvPr id="35854" name="Rectangle 19"/>
          <p:cNvSpPr>
            <a:spLocks noChangeArrowheads="1"/>
          </p:cNvSpPr>
          <p:nvPr/>
        </p:nvSpPr>
        <p:spPr bwMode="auto">
          <a:xfrm>
            <a:off x="6248400" y="48006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7</a:t>
            </a:r>
            <a:endParaRPr kumimoji="1" lang="en-US" altLang="zh-TW" sz="1200">
              <a:latin typeface="Times New Roman" pitchFamily="18" charset="0"/>
              <a:ea typeface="新細明體" pitchFamily="18" charset="-120"/>
            </a:endParaRPr>
          </a:p>
        </p:txBody>
      </p:sp>
      <p:sp>
        <p:nvSpPr>
          <p:cNvPr id="35855" name="Rectangle 20"/>
          <p:cNvSpPr>
            <a:spLocks noChangeArrowheads="1"/>
          </p:cNvSpPr>
          <p:nvPr/>
        </p:nvSpPr>
        <p:spPr bwMode="auto">
          <a:xfrm>
            <a:off x="6858000" y="48006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10</a:t>
            </a:r>
            <a:endParaRPr kumimoji="1" lang="en-US" altLang="zh-TW" sz="1200">
              <a:latin typeface="Times New Roman" pitchFamily="18" charset="0"/>
              <a:ea typeface="新細明體" pitchFamily="18" charset="-120"/>
            </a:endParaRPr>
          </a:p>
        </p:txBody>
      </p:sp>
      <p:sp>
        <p:nvSpPr>
          <p:cNvPr id="35856" name="Line 21"/>
          <p:cNvSpPr>
            <a:spLocks noChangeShapeType="1"/>
          </p:cNvSpPr>
          <p:nvPr/>
        </p:nvSpPr>
        <p:spPr bwMode="auto">
          <a:xfrm>
            <a:off x="6629400" y="4800600"/>
            <a:ext cx="0" cy="457200"/>
          </a:xfrm>
          <a:prstGeom prst="line">
            <a:avLst/>
          </a:prstGeom>
          <a:noFill/>
          <a:ln w="28575">
            <a:solidFill>
              <a:srgbClr val="FF0000"/>
            </a:solidFill>
            <a:round/>
            <a:headEnd type="none" w="sm" len="sm"/>
            <a:tailEnd type="triangle" w="med" len="med"/>
          </a:ln>
        </p:spPr>
        <p:txBody>
          <a:bodyPr wrap="none" anchor="ctr"/>
          <a:lstStyle/>
          <a:p>
            <a:endParaRPr lang="en-US"/>
          </a:p>
        </p:txBody>
      </p:sp>
      <p:sp>
        <p:nvSpPr>
          <p:cNvPr id="35857" name="Rectangle 22"/>
          <p:cNvSpPr>
            <a:spLocks noChangeArrowheads="1"/>
          </p:cNvSpPr>
          <p:nvPr/>
        </p:nvSpPr>
        <p:spPr bwMode="auto">
          <a:xfrm>
            <a:off x="6477000" y="44958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8</a:t>
            </a:r>
            <a:endParaRPr kumimoji="1" lang="en-US" altLang="zh-TW" sz="1200">
              <a:latin typeface="Times New Roman" pitchFamily="18" charset="0"/>
              <a:ea typeface="新細明體" pitchFamily="18" charset="-120"/>
            </a:endParaRPr>
          </a:p>
        </p:txBody>
      </p:sp>
      <p:sp>
        <p:nvSpPr>
          <p:cNvPr id="35858" name="Line 23"/>
          <p:cNvSpPr>
            <a:spLocks noChangeShapeType="1"/>
          </p:cNvSpPr>
          <p:nvPr/>
        </p:nvSpPr>
        <p:spPr bwMode="auto">
          <a:xfrm flipH="1">
            <a:off x="6400800" y="5638800"/>
            <a:ext cx="228600" cy="0"/>
          </a:xfrm>
          <a:prstGeom prst="line">
            <a:avLst/>
          </a:prstGeom>
          <a:noFill/>
          <a:ln w="19050">
            <a:solidFill>
              <a:schemeClr val="tx1"/>
            </a:solidFill>
            <a:round/>
            <a:headEnd/>
            <a:tailEnd type="arrow" w="med" len="med"/>
          </a:ln>
        </p:spPr>
        <p:txBody>
          <a:bodyPr wrap="none" anchor="ctr"/>
          <a:lstStyle/>
          <a:p>
            <a:endParaRPr lang="en-US"/>
          </a:p>
        </p:txBody>
      </p:sp>
      <p:sp>
        <p:nvSpPr>
          <p:cNvPr id="35859" name="Line 24"/>
          <p:cNvSpPr>
            <a:spLocks noChangeShapeType="1"/>
          </p:cNvSpPr>
          <p:nvPr/>
        </p:nvSpPr>
        <p:spPr bwMode="auto">
          <a:xfrm>
            <a:off x="6400800" y="5791200"/>
            <a:ext cx="609600" cy="0"/>
          </a:xfrm>
          <a:prstGeom prst="line">
            <a:avLst/>
          </a:prstGeom>
          <a:noFill/>
          <a:ln w="19050">
            <a:solidFill>
              <a:schemeClr val="tx1"/>
            </a:solidFill>
            <a:round/>
            <a:headEnd/>
            <a:tailEnd type="arrow" w="med" len="med"/>
          </a:ln>
        </p:spPr>
        <p:txBody>
          <a:bodyPr wrap="none" anchor="ctr"/>
          <a:lstStyle/>
          <a:p>
            <a:endParaRPr lang="en-US"/>
          </a:p>
        </p:txBody>
      </p:sp>
      <p:sp>
        <p:nvSpPr>
          <p:cNvPr id="35860" name="Line 25"/>
          <p:cNvSpPr>
            <a:spLocks noChangeShapeType="1"/>
          </p:cNvSpPr>
          <p:nvPr/>
        </p:nvSpPr>
        <p:spPr bwMode="auto">
          <a:xfrm flipH="1">
            <a:off x="4953000" y="5943600"/>
            <a:ext cx="2057400"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35861" name="Line 26"/>
          <p:cNvSpPr>
            <a:spLocks noChangeShapeType="1"/>
          </p:cNvSpPr>
          <p:nvPr/>
        </p:nvSpPr>
        <p:spPr bwMode="auto">
          <a:xfrm flipH="1">
            <a:off x="4724400" y="6096000"/>
            <a:ext cx="228600"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35862" name="Line 27"/>
          <p:cNvSpPr>
            <a:spLocks noChangeShapeType="1"/>
          </p:cNvSpPr>
          <p:nvPr/>
        </p:nvSpPr>
        <p:spPr bwMode="auto">
          <a:xfrm>
            <a:off x="6477000" y="4419600"/>
            <a:ext cx="381000" cy="0"/>
          </a:xfrm>
          <a:prstGeom prst="line">
            <a:avLst/>
          </a:prstGeom>
          <a:noFill/>
          <a:ln w="12700">
            <a:solidFill>
              <a:srgbClr val="FF0000"/>
            </a:solidFill>
            <a:round/>
            <a:headEnd type="none" w="sm" len="sm"/>
            <a:tailEnd type="arrow" w="med" len="med"/>
          </a:ln>
        </p:spPr>
        <p:txBody>
          <a:bodyPr wrap="none" anchor="ctr"/>
          <a:lstStyle/>
          <a:p>
            <a:endParaRPr lang="en-US"/>
          </a:p>
        </p:txBody>
      </p:sp>
      <p:sp>
        <p:nvSpPr>
          <p:cNvPr id="28" name="Slide Number Placeholder 5">
            <a:extLst>
              <a:ext uri="{FF2B5EF4-FFF2-40B4-BE49-F238E27FC236}">
                <a16:creationId xmlns:a16="http://schemas.microsoft.com/office/drawing/2014/main" id="{DBCF7CBF-EC6D-4015-8A8E-6D1D1EEC6EB1}"/>
              </a:ext>
            </a:extLst>
          </p:cNvPr>
          <p:cNvSpPr txBox="1">
            <a:spLocks/>
          </p:cNvSpPr>
          <p:nvPr/>
        </p:nvSpPr>
        <p:spPr>
          <a:xfrm>
            <a:off x="11447502" y="6401750"/>
            <a:ext cx="553998" cy="28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22</a:t>
            </a:fld>
            <a:endParaRPr lang="en-US" dirty="0">
              <a:solidFill>
                <a:schemeClr val="bg1"/>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altLang="zh-TW">
                <a:ea typeface="新細明體" pitchFamily="18" charset="-120"/>
              </a:rPr>
              <a:t>SCAN</a:t>
            </a:r>
          </a:p>
        </p:txBody>
      </p:sp>
      <p:sp>
        <p:nvSpPr>
          <p:cNvPr id="36870" name="Rectangle 3"/>
          <p:cNvSpPr>
            <a:spLocks noGrp="1" noChangeArrowheads="1"/>
          </p:cNvSpPr>
          <p:nvPr>
            <p:ph type="body" idx="1"/>
          </p:nvPr>
        </p:nvSpPr>
        <p:spPr/>
        <p:txBody>
          <a:bodyPr/>
          <a:lstStyle/>
          <a:p>
            <a:pPr eaLnBrk="1" hangingPunct="1"/>
            <a:r>
              <a:rPr lang="en-US" altLang="zh-TW" sz="2800" dirty="0">
                <a:ea typeface="新細明體" pitchFamily="18" charset="-120"/>
              </a:rPr>
              <a:t>Arm moves in </a:t>
            </a:r>
            <a:r>
              <a:rPr lang="en-US" altLang="zh-TW" sz="2800" dirty="0">
                <a:solidFill>
                  <a:srgbClr val="FF0000"/>
                </a:solidFill>
                <a:ea typeface="新細明體" pitchFamily="18" charset="-120"/>
              </a:rPr>
              <a:t>one direction only</a:t>
            </a:r>
            <a:r>
              <a:rPr lang="en-US" altLang="zh-TW" sz="2800" dirty="0">
                <a:ea typeface="新細明體" pitchFamily="18" charset="-120"/>
              </a:rPr>
              <a:t>, satisfying all outstanding requests until there is no more requests in that direction.  The service direction is then </a:t>
            </a:r>
            <a:r>
              <a:rPr lang="en-US" altLang="zh-TW" sz="2800" dirty="0">
                <a:solidFill>
                  <a:srgbClr val="FF0000"/>
                </a:solidFill>
                <a:ea typeface="新細明體" pitchFamily="18" charset="-120"/>
              </a:rPr>
              <a:t>reversed</a:t>
            </a:r>
            <a:r>
              <a:rPr lang="en-US" altLang="zh-TW" sz="2800" dirty="0">
                <a:ea typeface="新細明體" pitchFamily="18" charset="-120"/>
              </a:rPr>
              <a:t>.</a:t>
            </a:r>
          </a:p>
          <a:p>
            <a:pPr eaLnBrk="1" hangingPunct="1"/>
            <a:r>
              <a:rPr lang="en-US" altLang="zh-TW" sz="2800" dirty="0">
                <a:solidFill>
                  <a:srgbClr val="FF0000"/>
                </a:solidFill>
                <a:ea typeface="新細明體" pitchFamily="18" charset="-120"/>
              </a:rPr>
              <a:t>Favor</a:t>
            </a:r>
            <a:r>
              <a:rPr lang="en-US" altLang="zh-TW" sz="2800" dirty="0">
                <a:ea typeface="新細明體" pitchFamily="18" charset="-120"/>
              </a:rPr>
              <a:t> requests for tracks </a:t>
            </a:r>
            <a:r>
              <a:rPr lang="en-US" altLang="zh-TW" sz="2800" dirty="0">
                <a:solidFill>
                  <a:srgbClr val="FF0000"/>
                </a:solidFill>
                <a:ea typeface="新細明體" pitchFamily="18" charset="-120"/>
              </a:rPr>
              <a:t>near the ends</a:t>
            </a:r>
          </a:p>
        </p:txBody>
      </p:sp>
      <p:sp>
        <p:nvSpPr>
          <p:cNvPr id="36871" name="Line 4"/>
          <p:cNvSpPr>
            <a:spLocks noChangeShapeType="1"/>
          </p:cNvSpPr>
          <p:nvPr/>
        </p:nvSpPr>
        <p:spPr bwMode="auto">
          <a:xfrm>
            <a:off x="4724400" y="5486400"/>
            <a:ext cx="2362200" cy="0"/>
          </a:xfrm>
          <a:prstGeom prst="line">
            <a:avLst/>
          </a:prstGeom>
          <a:noFill/>
          <a:ln w="57150">
            <a:solidFill>
              <a:schemeClr val="tx1"/>
            </a:solidFill>
            <a:round/>
            <a:headEnd type="none" w="sm" len="sm"/>
            <a:tailEnd type="none" w="sm" len="sm"/>
          </a:ln>
        </p:spPr>
        <p:txBody>
          <a:bodyPr wrap="none" anchor="ctr"/>
          <a:lstStyle/>
          <a:p>
            <a:endParaRPr lang="en-US"/>
          </a:p>
        </p:txBody>
      </p:sp>
      <p:grpSp>
        <p:nvGrpSpPr>
          <p:cNvPr id="2" name="Group 5"/>
          <p:cNvGrpSpPr>
            <a:grpSpLocks/>
          </p:cNvGrpSpPr>
          <p:nvPr/>
        </p:nvGrpSpPr>
        <p:grpSpPr bwMode="auto">
          <a:xfrm>
            <a:off x="4648200" y="5257800"/>
            <a:ext cx="152400" cy="381000"/>
            <a:chOff x="3696" y="3024"/>
            <a:chExt cx="96" cy="240"/>
          </a:xfrm>
        </p:grpSpPr>
        <p:sp>
          <p:nvSpPr>
            <p:cNvPr id="36893" name="Line 6"/>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6894" name="Oval 7"/>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grpSp>
        <p:nvGrpSpPr>
          <p:cNvPr id="3" name="Group 8"/>
          <p:cNvGrpSpPr>
            <a:grpSpLocks/>
          </p:cNvGrpSpPr>
          <p:nvPr/>
        </p:nvGrpSpPr>
        <p:grpSpPr bwMode="auto">
          <a:xfrm>
            <a:off x="4876800" y="5257800"/>
            <a:ext cx="152400" cy="381000"/>
            <a:chOff x="3696" y="3024"/>
            <a:chExt cx="96" cy="240"/>
          </a:xfrm>
        </p:grpSpPr>
        <p:sp>
          <p:nvSpPr>
            <p:cNvPr id="36891" name="Line 9"/>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6892" name="Oval 10"/>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grpSp>
        <p:nvGrpSpPr>
          <p:cNvPr id="4" name="Group 11"/>
          <p:cNvGrpSpPr>
            <a:grpSpLocks/>
          </p:cNvGrpSpPr>
          <p:nvPr/>
        </p:nvGrpSpPr>
        <p:grpSpPr bwMode="auto">
          <a:xfrm>
            <a:off x="6324600" y="5257800"/>
            <a:ext cx="152400" cy="381000"/>
            <a:chOff x="3696" y="3024"/>
            <a:chExt cx="96" cy="240"/>
          </a:xfrm>
        </p:grpSpPr>
        <p:sp>
          <p:nvSpPr>
            <p:cNvPr id="36889" name="Line 12"/>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6890" name="Oval 13"/>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grpSp>
        <p:nvGrpSpPr>
          <p:cNvPr id="5" name="Group 14"/>
          <p:cNvGrpSpPr>
            <a:grpSpLocks/>
          </p:cNvGrpSpPr>
          <p:nvPr/>
        </p:nvGrpSpPr>
        <p:grpSpPr bwMode="auto">
          <a:xfrm>
            <a:off x="6934200" y="5257800"/>
            <a:ext cx="152400" cy="381000"/>
            <a:chOff x="3696" y="3024"/>
            <a:chExt cx="96" cy="240"/>
          </a:xfrm>
        </p:grpSpPr>
        <p:sp>
          <p:nvSpPr>
            <p:cNvPr id="36887" name="Line 15"/>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6888" name="Oval 16"/>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sp>
        <p:nvSpPr>
          <p:cNvPr id="36876" name="Rectangle 17"/>
          <p:cNvSpPr>
            <a:spLocks noChangeArrowheads="1"/>
          </p:cNvSpPr>
          <p:nvPr/>
        </p:nvSpPr>
        <p:spPr bwMode="auto">
          <a:xfrm>
            <a:off x="4572000" y="49530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endParaRPr kumimoji="1" lang="en-US" altLang="zh-TW" sz="1200">
              <a:latin typeface="Times New Roman" pitchFamily="18" charset="0"/>
              <a:ea typeface="新細明體" pitchFamily="18" charset="-120"/>
            </a:endParaRPr>
          </a:p>
        </p:txBody>
      </p:sp>
      <p:sp>
        <p:nvSpPr>
          <p:cNvPr id="36877" name="Rectangle 18"/>
          <p:cNvSpPr>
            <a:spLocks noChangeArrowheads="1"/>
          </p:cNvSpPr>
          <p:nvPr/>
        </p:nvSpPr>
        <p:spPr bwMode="auto">
          <a:xfrm>
            <a:off x="4800600" y="49530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2</a:t>
            </a:r>
            <a:endParaRPr kumimoji="1" lang="en-US" altLang="zh-TW" sz="1200">
              <a:latin typeface="Times New Roman" pitchFamily="18" charset="0"/>
              <a:ea typeface="新細明體" pitchFamily="18" charset="-120"/>
            </a:endParaRPr>
          </a:p>
        </p:txBody>
      </p:sp>
      <p:sp>
        <p:nvSpPr>
          <p:cNvPr id="36878" name="Rectangle 19"/>
          <p:cNvSpPr>
            <a:spLocks noChangeArrowheads="1"/>
          </p:cNvSpPr>
          <p:nvPr/>
        </p:nvSpPr>
        <p:spPr bwMode="auto">
          <a:xfrm>
            <a:off x="6248400" y="49530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7</a:t>
            </a:r>
            <a:endParaRPr kumimoji="1" lang="en-US" altLang="zh-TW" sz="1200">
              <a:latin typeface="Times New Roman" pitchFamily="18" charset="0"/>
              <a:ea typeface="新細明體" pitchFamily="18" charset="-120"/>
            </a:endParaRPr>
          </a:p>
        </p:txBody>
      </p:sp>
      <p:sp>
        <p:nvSpPr>
          <p:cNvPr id="36879" name="Rectangle 20"/>
          <p:cNvSpPr>
            <a:spLocks noChangeArrowheads="1"/>
          </p:cNvSpPr>
          <p:nvPr/>
        </p:nvSpPr>
        <p:spPr bwMode="auto">
          <a:xfrm>
            <a:off x="6858000" y="49530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10</a:t>
            </a:r>
            <a:endParaRPr kumimoji="1" lang="en-US" altLang="zh-TW" sz="1200">
              <a:latin typeface="Times New Roman" pitchFamily="18" charset="0"/>
              <a:ea typeface="新細明體" pitchFamily="18" charset="-120"/>
            </a:endParaRPr>
          </a:p>
        </p:txBody>
      </p:sp>
      <p:sp>
        <p:nvSpPr>
          <p:cNvPr id="36880" name="Line 21"/>
          <p:cNvSpPr>
            <a:spLocks noChangeShapeType="1"/>
          </p:cNvSpPr>
          <p:nvPr/>
        </p:nvSpPr>
        <p:spPr bwMode="auto">
          <a:xfrm>
            <a:off x="6629400" y="4953000"/>
            <a:ext cx="0" cy="457200"/>
          </a:xfrm>
          <a:prstGeom prst="line">
            <a:avLst/>
          </a:prstGeom>
          <a:noFill/>
          <a:ln w="28575">
            <a:solidFill>
              <a:srgbClr val="FF0000"/>
            </a:solidFill>
            <a:round/>
            <a:headEnd type="none" w="sm" len="sm"/>
            <a:tailEnd type="triangle" w="med" len="med"/>
          </a:ln>
        </p:spPr>
        <p:txBody>
          <a:bodyPr wrap="none" anchor="ctr"/>
          <a:lstStyle/>
          <a:p>
            <a:endParaRPr lang="en-US"/>
          </a:p>
        </p:txBody>
      </p:sp>
      <p:sp>
        <p:nvSpPr>
          <p:cNvPr id="36881" name="Rectangle 22"/>
          <p:cNvSpPr>
            <a:spLocks noChangeArrowheads="1"/>
          </p:cNvSpPr>
          <p:nvPr/>
        </p:nvSpPr>
        <p:spPr bwMode="auto">
          <a:xfrm>
            <a:off x="6477000" y="46482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8</a:t>
            </a:r>
            <a:endParaRPr kumimoji="1" lang="en-US" altLang="zh-TW" sz="1200">
              <a:latin typeface="Times New Roman" pitchFamily="18" charset="0"/>
              <a:ea typeface="新細明體" pitchFamily="18" charset="-120"/>
            </a:endParaRPr>
          </a:p>
        </p:txBody>
      </p:sp>
      <p:sp>
        <p:nvSpPr>
          <p:cNvPr id="36882" name="Line 23"/>
          <p:cNvSpPr>
            <a:spLocks noChangeShapeType="1"/>
          </p:cNvSpPr>
          <p:nvPr/>
        </p:nvSpPr>
        <p:spPr bwMode="auto">
          <a:xfrm>
            <a:off x="6629400" y="5791200"/>
            <a:ext cx="381000" cy="0"/>
          </a:xfrm>
          <a:prstGeom prst="line">
            <a:avLst/>
          </a:prstGeom>
          <a:noFill/>
          <a:ln w="19050">
            <a:solidFill>
              <a:schemeClr val="tx1"/>
            </a:solidFill>
            <a:round/>
            <a:headEnd/>
            <a:tailEnd type="arrow" w="med" len="med"/>
          </a:ln>
        </p:spPr>
        <p:txBody>
          <a:bodyPr wrap="none" anchor="ctr"/>
          <a:lstStyle/>
          <a:p>
            <a:endParaRPr lang="en-US"/>
          </a:p>
        </p:txBody>
      </p:sp>
      <p:sp>
        <p:nvSpPr>
          <p:cNvPr id="36883" name="Line 24"/>
          <p:cNvSpPr>
            <a:spLocks noChangeShapeType="1"/>
          </p:cNvSpPr>
          <p:nvPr/>
        </p:nvSpPr>
        <p:spPr bwMode="auto">
          <a:xfrm>
            <a:off x="6400800" y="5943600"/>
            <a:ext cx="609600" cy="0"/>
          </a:xfrm>
          <a:prstGeom prst="line">
            <a:avLst/>
          </a:prstGeom>
          <a:noFill/>
          <a:ln w="19050">
            <a:solidFill>
              <a:schemeClr val="tx1"/>
            </a:solidFill>
            <a:round/>
            <a:headEnd type="arrow" w="med" len="med"/>
            <a:tailEnd/>
          </a:ln>
        </p:spPr>
        <p:txBody>
          <a:bodyPr wrap="none" anchor="ctr"/>
          <a:lstStyle/>
          <a:p>
            <a:endParaRPr lang="en-US"/>
          </a:p>
        </p:txBody>
      </p:sp>
      <p:sp>
        <p:nvSpPr>
          <p:cNvPr id="36884" name="Line 25"/>
          <p:cNvSpPr>
            <a:spLocks noChangeShapeType="1"/>
          </p:cNvSpPr>
          <p:nvPr/>
        </p:nvSpPr>
        <p:spPr bwMode="auto">
          <a:xfrm flipH="1">
            <a:off x="4953000" y="6096000"/>
            <a:ext cx="1447800"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36885" name="Line 26"/>
          <p:cNvSpPr>
            <a:spLocks noChangeShapeType="1"/>
          </p:cNvSpPr>
          <p:nvPr/>
        </p:nvSpPr>
        <p:spPr bwMode="auto">
          <a:xfrm flipH="1">
            <a:off x="4724400" y="6248400"/>
            <a:ext cx="228600" cy="0"/>
          </a:xfrm>
          <a:prstGeom prst="line">
            <a:avLst/>
          </a:prstGeom>
          <a:noFill/>
          <a:ln w="19050">
            <a:solidFill>
              <a:schemeClr val="tx1"/>
            </a:solidFill>
            <a:round/>
            <a:headEnd type="none" w="sm" len="sm"/>
            <a:tailEnd type="arrow" w="med" len="med"/>
          </a:ln>
        </p:spPr>
        <p:txBody>
          <a:bodyPr wrap="none" anchor="ctr"/>
          <a:lstStyle/>
          <a:p>
            <a:endParaRPr lang="en-US"/>
          </a:p>
        </p:txBody>
      </p:sp>
      <p:sp>
        <p:nvSpPr>
          <p:cNvPr id="36886" name="Line 27"/>
          <p:cNvSpPr>
            <a:spLocks noChangeShapeType="1"/>
          </p:cNvSpPr>
          <p:nvPr/>
        </p:nvSpPr>
        <p:spPr bwMode="auto">
          <a:xfrm>
            <a:off x="6477000" y="4572000"/>
            <a:ext cx="381000" cy="0"/>
          </a:xfrm>
          <a:prstGeom prst="line">
            <a:avLst/>
          </a:prstGeom>
          <a:noFill/>
          <a:ln w="12700">
            <a:solidFill>
              <a:srgbClr val="FF0000"/>
            </a:solidFill>
            <a:round/>
            <a:headEnd type="none" w="sm" len="sm"/>
            <a:tailEnd type="arrow" w="med" len="med"/>
          </a:ln>
        </p:spPr>
        <p:txBody>
          <a:bodyPr wrap="none" anchor="ctr"/>
          <a:lstStyle/>
          <a:p>
            <a:endParaRPr lang="en-US"/>
          </a:p>
        </p:txBody>
      </p:sp>
      <p:sp>
        <p:nvSpPr>
          <p:cNvPr id="28" name="Slide Number Placeholder 5">
            <a:extLst>
              <a:ext uri="{FF2B5EF4-FFF2-40B4-BE49-F238E27FC236}">
                <a16:creationId xmlns:a16="http://schemas.microsoft.com/office/drawing/2014/main" id="{72560D9E-4183-4357-ABE9-5B18DF0FC798}"/>
              </a:ext>
            </a:extLst>
          </p:cNvPr>
          <p:cNvSpPr txBox="1">
            <a:spLocks/>
          </p:cNvSpPr>
          <p:nvPr/>
        </p:nvSpPr>
        <p:spPr>
          <a:xfrm>
            <a:off x="11447502" y="6401750"/>
            <a:ext cx="553998" cy="28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23</a:t>
            </a:fld>
            <a:endParaRPr lang="en-US" dirty="0">
              <a:solidFill>
                <a:schemeClr val="bg1"/>
              </a:solidFil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r>
              <a:rPr lang="en-US" altLang="zh-TW">
                <a:ea typeface="新細明體" pitchFamily="18" charset="-120"/>
              </a:rPr>
              <a:t>C-SCAN</a:t>
            </a:r>
          </a:p>
        </p:txBody>
      </p:sp>
      <p:sp>
        <p:nvSpPr>
          <p:cNvPr id="37894" name="Rectangle 3"/>
          <p:cNvSpPr>
            <a:spLocks noGrp="1" noChangeArrowheads="1"/>
          </p:cNvSpPr>
          <p:nvPr>
            <p:ph type="body" idx="1"/>
          </p:nvPr>
        </p:nvSpPr>
        <p:spPr/>
        <p:txBody>
          <a:bodyPr/>
          <a:lstStyle/>
          <a:p>
            <a:pPr eaLnBrk="1" hangingPunct="1"/>
            <a:r>
              <a:rPr lang="en-US" altLang="zh-TW" sz="2800" dirty="0">
                <a:ea typeface="新細明體" pitchFamily="18" charset="-120"/>
              </a:rPr>
              <a:t>Restrict scanning to </a:t>
            </a:r>
            <a:r>
              <a:rPr lang="en-US" altLang="zh-TW" sz="2800" dirty="0">
                <a:solidFill>
                  <a:srgbClr val="FF0000"/>
                </a:solidFill>
                <a:ea typeface="新細明體" pitchFamily="18" charset="-120"/>
              </a:rPr>
              <a:t>one direction only</a:t>
            </a:r>
          </a:p>
          <a:p>
            <a:pPr eaLnBrk="1" hangingPunct="1"/>
            <a:r>
              <a:rPr lang="en-US" altLang="zh-TW" sz="2800" dirty="0">
                <a:ea typeface="新細明體" pitchFamily="18" charset="-120"/>
              </a:rPr>
              <a:t>When the last track has been visited in one direction, the arm is returned to the </a:t>
            </a:r>
            <a:r>
              <a:rPr lang="en-US" altLang="zh-TW" sz="2800" dirty="0">
                <a:solidFill>
                  <a:srgbClr val="FF0000"/>
                </a:solidFill>
                <a:ea typeface="新細明體" pitchFamily="18" charset="-120"/>
              </a:rPr>
              <a:t>opposite end </a:t>
            </a:r>
            <a:r>
              <a:rPr lang="en-US" altLang="zh-TW" sz="2800" dirty="0">
                <a:ea typeface="新細明體" pitchFamily="18" charset="-120"/>
              </a:rPr>
              <a:t>of the disk and the scan begins again.</a:t>
            </a:r>
          </a:p>
        </p:txBody>
      </p:sp>
      <p:sp>
        <p:nvSpPr>
          <p:cNvPr id="37895" name="Line 4"/>
          <p:cNvSpPr>
            <a:spLocks noChangeShapeType="1"/>
          </p:cNvSpPr>
          <p:nvPr/>
        </p:nvSpPr>
        <p:spPr bwMode="auto">
          <a:xfrm>
            <a:off x="4724400" y="5410200"/>
            <a:ext cx="2362200" cy="0"/>
          </a:xfrm>
          <a:prstGeom prst="line">
            <a:avLst/>
          </a:prstGeom>
          <a:noFill/>
          <a:ln w="57150">
            <a:solidFill>
              <a:schemeClr val="tx1"/>
            </a:solidFill>
            <a:round/>
            <a:headEnd type="none" w="sm" len="sm"/>
            <a:tailEnd type="none" w="sm" len="sm"/>
          </a:ln>
        </p:spPr>
        <p:txBody>
          <a:bodyPr wrap="none" anchor="ctr"/>
          <a:lstStyle/>
          <a:p>
            <a:endParaRPr lang="en-US"/>
          </a:p>
        </p:txBody>
      </p:sp>
      <p:grpSp>
        <p:nvGrpSpPr>
          <p:cNvPr id="2" name="Group 5"/>
          <p:cNvGrpSpPr>
            <a:grpSpLocks/>
          </p:cNvGrpSpPr>
          <p:nvPr/>
        </p:nvGrpSpPr>
        <p:grpSpPr bwMode="auto">
          <a:xfrm>
            <a:off x="4648200" y="5181600"/>
            <a:ext cx="152400" cy="381000"/>
            <a:chOff x="3696" y="3024"/>
            <a:chExt cx="96" cy="240"/>
          </a:xfrm>
        </p:grpSpPr>
        <p:sp>
          <p:nvSpPr>
            <p:cNvPr id="37917" name="Line 6"/>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7918" name="Oval 7"/>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grpSp>
        <p:nvGrpSpPr>
          <p:cNvPr id="3" name="Group 8"/>
          <p:cNvGrpSpPr>
            <a:grpSpLocks/>
          </p:cNvGrpSpPr>
          <p:nvPr/>
        </p:nvGrpSpPr>
        <p:grpSpPr bwMode="auto">
          <a:xfrm>
            <a:off x="4876800" y="5181600"/>
            <a:ext cx="152400" cy="381000"/>
            <a:chOff x="3696" y="3024"/>
            <a:chExt cx="96" cy="240"/>
          </a:xfrm>
        </p:grpSpPr>
        <p:sp>
          <p:nvSpPr>
            <p:cNvPr id="37915" name="Line 9"/>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7916" name="Oval 10"/>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grpSp>
        <p:nvGrpSpPr>
          <p:cNvPr id="4" name="Group 11"/>
          <p:cNvGrpSpPr>
            <a:grpSpLocks/>
          </p:cNvGrpSpPr>
          <p:nvPr/>
        </p:nvGrpSpPr>
        <p:grpSpPr bwMode="auto">
          <a:xfrm>
            <a:off x="6324600" y="5181600"/>
            <a:ext cx="152400" cy="381000"/>
            <a:chOff x="3696" y="3024"/>
            <a:chExt cx="96" cy="240"/>
          </a:xfrm>
        </p:grpSpPr>
        <p:sp>
          <p:nvSpPr>
            <p:cNvPr id="37913" name="Line 12"/>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7914" name="Oval 13"/>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grpSp>
        <p:nvGrpSpPr>
          <p:cNvPr id="5" name="Group 14"/>
          <p:cNvGrpSpPr>
            <a:grpSpLocks/>
          </p:cNvGrpSpPr>
          <p:nvPr/>
        </p:nvGrpSpPr>
        <p:grpSpPr bwMode="auto">
          <a:xfrm>
            <a:off x="6934200" y="5181600"/>
            <a:ext cx="152400" cy="381000"/>
            <a:chOff x="3696" y="3024"/>
            <a:chExt cx="96" cy="240"/>
          </a:xfrm>
        </p:grpSpPr>
        <p:sp>
          <p:nvSpPr>
            <p:cNvPr id="37911" name="Line 15"/>
            <p:cNvSpPr>
              <a:spLocks noChangeShapeType="1"/>
            </p:cNvSpPr>
            <p:nvPr/>
          </p:nvSpPr>
          <p:spPr bwMode="auto">
            <a:xfrm>
              <a:off x="3744" y="3072"/>
              <a:ext cx="0" cy="192"/>
            </a:xfrm>
            <a:prstGeom prst="line">
              <a:avLst/>
            </a:prstGeom>
            <a:noFill/>
            <a:ln w="28575">
              <a:solidFill>
                <a:srgbClr val="0000FF"/>
              </a:solidFill>
              <a:round/>
              <a:headEnd type="none" w="sm" len="sm"/>
              <a:tailEnd type="none" w="sm" len="sm"/>
            </a:ln>
          </p:spPr>
          <p:txBody>
            <a:bodyPr wrap="none" anchor="ctr"/>
            <a:lstStyle/>
            <a:p>
              <a:endParaRPr lang="en-US"/>
            </a:p>
          </p:txBody>
        </p:sp>
        <p:sp>
          <p:nvSpPr>
            <p:cNvPr id="37912" name="Oval 16"/>
            <p:cNvSpPr>
              <a:spLocks noChangeArrowheads="1"/>
            </p:cNvSpPr>
            <p:nvPr/>
          </p:nvSpPr>
          <p:spPr bwMode="auto">
            <a:xfrm>
              <a:off x="3696" y="3024"/>
              <a:ext cx="96" cy="96"/>
            </a:xfrm>
            <a:prstGeom prst="ellipse">
              <a:avLst/>
            </a:prstGeom>
            <a:solidFill>
              <a:srgbClr val="0000FF"/>
            </a:solidFill>
            <a:ln w="12700">
              <a:solidFill>
                <a:srgbClr val="0000FF"/>
              </a:solidFill>
              <a:round/>
              <a:headEnd type="none" w="sm" len="sm"/>
              <a:tailEnd type="none" w="sm" len="sm"/>
            </a:ln>
          </p:spPr>
          <p:txBody>
            <a:bodyPr wrap="none" anchor="ctr"/>
            <a:lstStyle/>
            <a:p>
              <a:endParaRPr lang="en-CA"/>
            </a:p>
          </p:txBody>
        </p:sp>
      </p:grpSp>
      <p:sp>
        <p:nvSpPr>
          <p:cNvPr id="37900" name="Rectangle 17"/>
          <p:cNvSpPr>
            <a:spLocks noChangeArrowheads="1"/>
          </p:cNvSpPr>
          <p:nvPr/>
        </p:nvSpPr>
        <p:spPr bwMode="auto">
          <a:xfrm>
            <a:off x="4572000" y="48768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1</a:t>
            </a:r>
            <a:endParaRPr kumimoji="1" lang="en-US" altLang="zh-TW" sz="1200">
              <a:latin typeface="Times New Roman" pitchFamily="18" charset="0"/>
              <a:ea typeface="新細明體" pitchFamily="18" charset="-120"/>
            </a:endParaRPr>
          </a:p>
        </p:txBody>
      </p:sp>
      <p:sp>
        <p:nvSpPr>
          <p:cNvPr id="37901" name="Rectangle 18"/>
          <p:cNvSpPr>
            <a:spLocks noChangeArrowheads="1"/>
          </p:cNvSpPr>
          <p:nvPr/>
        </p:nvSpPr>
        <p:spPr bwMode="auto">
          <a:xfrm>
            <a:off x="4800600" y="48768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2</a:t>
            </a:r>
            <a:endParaRPr kumimoji="1" lang="en-US" altLang="zh-TW" sz="1200">
              <a:latin typeface="Times New Roman" pitchFamily="18" charset="0"/>
              <a:ea typeface="新細明體" pitchFamily="18" charset="-120"/>
            </a:endParaRPr>
          </a:p>
        </p:txBody>
      </p:sp>
      <p:sp>
        <p:nvSpPr>
          <p:cNvPr id="37902" name="Rectangle 19"/>
          <p:cNvSpPr>
            <a:spLocks noChangeArrowheads="1"/>
          </p:cNvSpPr>
          <p:nvPr/>
        </p:nvSpPr>
        <p:spPr bwMode="auto">
          <a:xfrm>
            <a:off x="6248400" y="48768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7</a:t>
            </a:r>
            <a:endParaRPr kumimoji="1" lang="en-US" altLang="zh-TW" sz="1200">
              <a:latin typeface="Times New Roman" pitchFamily="18" charset="0"/>
              <a:ea typeface="新細明體" pitchFamily="18" charset="-120"/>
            </a:endParaRPr>
          </a:p>
        </p:txBody>
      </p:sp>
      <p:sp>
        <p:nvSpPr>
          <p:cNvPr id="37903" name="Rectangle 20"/>
          <p:cNvSpPr>
            <a:spLocks noChangeArrowheads="1"/>
          </p:cNvSpPr>
          <p:nvPr/>
        </p:nvSpPr>
        <p:spPr bwMode="auto">
          <a:xfrm>
            <a:off x="6858000" y="48768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10</a:t>
            </a:r>
            <a:endParaRPr kumimoji="1" lang="en-US" altLang="zh-TW" sz="1200">
              <a:latin typeface="Times New Roman" pitchFamily="18" charset="0"/>
              <a:ea typeface="新細明體" pitchFamily="18" charset="-120"/>
            </a:endParaRPr>
          </a:p>
        </p:txBody>
      </p:sp>
      <p:sp>
        <p:nvSpPr>
          <p:cNvPr id="37904" name="Line 21"/>
          <p:cNvSpPr>
            <a:spLocks noChangeShapeType="1"/>
          </p:cNvSpPr>
          <p:nvPr/>
        </p:nvSpPr>
        <p:spPr bwMode="auto">
          <a:xfrm>
            <a:off x="6629400" y="4876800"/>
            <a:ext cx="0" cy="457200"/>
          </a:xfrm>
          <a:prstGeom prst="line">
            <a:avLst/>
          </a:prstGeom>
          <a:noFill/>
          <a:ln w="28575">
            <a:solidFill>
              <a:srgbClr val="FF0000"/>
            </a:solidFill>
            <a:round/>
            <a:headEnd type="none" w="sm" len="sm"/>
            <a:tailEnd type="triangle" w="med" len="med"/>
          </a:ln>
        </p:spPr>
        <p:txBody>
          <a:bodyPr wrap="none" anchor="ctr"/>
          <a:lstStyle/>
          <a:p>
            <a:endParaRPr lang="en-US"/>
          </a:p>
        </p:txBody>
      </p:sp>
      <p:sp>
        <p:nvSpPr>
          <p:cNvPr id="37905" name="Rectangle 22"/>
          <p:cNvSpPr>
            <a:spLocks noChangeArrowheads="1"/>
          </p:cNvSpPr>
          <p:nvPr/>
        </p:nvSpPr>
        <p:spPr bwMode="auto">
          <a:xfrm>
            <a:off x="6477000" y="4572000"/>
            <a:ext cx="304800" cy="304800"/>
          </a:xfrm>
          <a:prstGeom prst="rect">
            <a:avLst/>
          </a:prstGeom>
          <a:noFill/>
          <a:ln w="12700">
            <a:noFill/>
            <a:miter lim="800000"/>
            <a:headEnd type="none" w="sm" len="sm"/>
            <a:tailEnd type="none" w="sm" len="sm"/>
          </a:ln>
        </p:spPr>
        <p:txBody>
          <a:bodyPr wrap="none" anchor="ctr"/>
          <a:lstStyle/>
          <a:p>
            <a:pPr algn="ctr"/>
            <a:r>
              <a:rPr kumimoji="1" lang="en-US" altLang="zh-TW">
                <a:latin typeface="Arial" charset="0"/>
                <a:ea typeface="新細明體" pitchFamily="18" charset="-120"/>
              </a:rPr>
              <a:t>8</a:t>
            </a:r>
            <a:endParaRPr kumimoji="1" lang="en-US" altLang="zh-TW" sz="1200">
              <a:latin typeface="Times New Roman" pitchFamily="18" charset="0"/>
              <a:ea typeface="新細明體" pitchFamily="18" charset="-120"/>
            </a:endParaRPr>
          </a:p>
        </p:txBody>
      </p:sp>
      <p:sp>
        <p:nvSpPr>
          <p:cNvPr id="37906" name="Line 23"/>
          <p:cNvSpPr>
            <a:spLocks noChangeShapeType="1"/>
          </p:cNvSpPr>
          <p:nvPr/>
        </p:nvSpPr>
        <p:spPr bwMode="auto">
          <a:xfrm>
            <a:off x="6629400" y="5715000"/>
            <a:ext cx="381000" cy="0"/>
          </a:xfrm>
          <a:prstGeom prst="line">
            <a:avLst/>
          </a:prstGeom>
          <a:noFill/>
          <a:ln w="19050">
            <a:solidFill>
              <a:schemeClr val="tx1"/>
            </a:solidFill>
            <a:round/>
            <a:headEnd/>
            <a:tailEnd type="arrow" w="med" len="med"/>
          </a:ln>
        </p:spPr>
        <p:txBody>
          <a:bodyPr wrap="none" anchor="ctr"/>
          <a:lstStyle/>
          <a:p>
            <a:endParaRPr lang="en-US"/>
          </a:p>
        </p:txBody>
      </p:sp>
      <p:sp>
        <p:nvSpPr>
          <p:cNvPr id="37907" name="Line 24"/>
          <p:cNvSpPr>
            <a:spLocks noChangeShapeType="1"/>
          </p:cNvSpPr>
          <p:nvPr/>
        </p:nvSpPr>
        <p:spPr bwMode="auto">
          <a:xfrm>
            <a:off x="4724400" y="5867400"/>
            <a:ext cx="2286000" cy="0"/>
          </a:xfrm>
          <a:prstGeom prst="line">
            <a:avLst/>
          </a:prstGeom>
          <a:noFill/>
          <a:ln w="19050">
            <a:solidFill>
              <a:schemeClr val="tx1"/>
            </a:solidFill>
            <a:round/>
            <a:headEnd type="arrow" w="med" len="med"/>
            <a:tailEnd/>
          </a:ln>
        </p:spPr>
        <p:txBody>
          <a:bodyPr wrap="none" anchor="ctr"/>
          <a:lstStyle/>
          <a:p>
            <a:endParaRPr lang="en-US"/>
          </a:p>
        </p:txBody>
      </p:sp>
      <p:sp>
        <p:nvSpPr>
          <p:cNvPr id="37908" name="Line 25"/>
          <p:cNvSpPr>
            <a:spLocks noChangeShapeType="1"/>
          </p:cNvSpPr>
          <p:nvPr/>
        </p:nvSpPr>
        <p:spPr bwMode="auto">
          <a:xfrm flipH="1">
            <a:off x="4953000" y="6172200"/>
            <a:ext cx="1447800" cy="0"/>
          </a:xfrm>
          <a:prstGeom prst="line">
            <a:avLst/>
          </a:prstGeom>
          <a:noFill/>
          <a:ln w="19050">
            <a:solidFill>
              <a:schemeClr val="tx1"/>
            </a:solidFill>
            <a:round/>
            <a:headEnd type="arrow" w="med" len="med"/>
            <a:tailEnd/>
          </a:ln>
        </p:spPr>
        <p:txBody>
          <a:bodyPr wrap="none" anchor="ctr"/>
          <a:lstStyle/>
          <a:p>
            <a:endParaRPr lang="en-US"/>
          </a:p>
        </p:txBody>
      </p:sp>
      <p:sp>
        <p:nvSpPr>
          <p:cNvPr id="37909" name="Line 26"/>
          <p:cNvSpPr>
            <a:spLocks noChangeShapeType="1"/>
          </p:cNvSpPr>
          <p:nvPr/>
        </p:nvSpPr>
        <p:spPr bwMode="auto">
          <a:xfrm flipH="1">
            <a:off x="4724400" y="6019800"/>
            <a:ext cx="228600" cy="0"/>
          </a:xfrm>
          <a:prstGeom prst="line">
            <a:avLst/>
          </a:prstGeom>
          <a:noFill/>
          <a:ln w="19050">
            <a:solidFill>
              <a:schemeClr val="tx1"/>
            </a:solidFill>
            <a:round/>
            <a:headEnd type="arrow" w="med" len="med"/>
            <a:tailEnd/>
          </a:ln>
        </p:spPr>
        <p:txBody>
          <a:bodyPr wrap="none" anchor="ctr"/>
          <a:lstStyle/>
          <a:p>
            <a:endParaRPr lang="en-US"/>
          </a:p>
        </p:txBody>
      </p:sp>
      <p:sp>
        <p:nvSpPr>
          <p:cNvPr id="37910" name="Line 27"/>
          <p:cNvSpPr>
            <a:spLocks noChangeShapeType="1"/>
          </p:cNvSpPr>
          <p:nvPr/>
        </p:nvSpPr>
        <p:spPr bwMode="auto">
          <a:xfrm>
            <a:off x="6477000" y="4495800"/>
            <a:ext cx="381000" cy="0"/>
          </a:xfrm>
          <a:prstGeom prst="line">
            <a:avLst/>
          </a:prstGeom>
          <a:noFill/>
          <a:ln w="12700">
            <a:solidFill>
              <a:srgbClr val="FF0000"/>
            </a:solidFill>
            <a:round/>
            <a:headEnd type="none" w="sm" len="sm"/>
            <a:tailEnd type="arrow" w="med" len="med"/>
          </a:ln>
        </p:spPr>
        <p:txBody>
          <a:bodyPr wrap="none" anchor="ctr"/>
          <a:lstStyle/>
          <a:p>
            <a:endParaRPr lang="en-US"/>
          </a:p>
        </p:txBody>
      </p:sp>
      <p:sp>
        <p:nvSpPr>
          <p:cNvPr id="28" name="Slide Number Placeholder 5">
            <a:extLst>
              <a:ext uri="{FF2B5EF4-FFF2-40B4-BE49-F238E27FC236}">
                <a16:creationId xmlns:a16="http://schemas.microsoft.com/office/drawing/2014/main" id="{644C6749-3F6B-41C4-8C70-544C6791D776}"/>
              </a:ext>
            </a:extLst>
          </p:cNvPr>
          <p:cNvSpPr txBox="1">
            <a:spLocks/>
          </p:cNvSpPr>
          <p:nvPr/>
        </p:nvSpPr>
        <p:spPr>
          <a:xfrm>
            <a:off x="11447502" y="6401750"/>
            <a:ext cx="553998" cy="28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24</a:t>
            </a:fld>
            <a:endParaRPr lang="en-US" dirty="0">
              <a:solidFill>
                <a:schemeClr val="bg1"/>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67B560-D299-4F51-BBF8-210C1C4BAD78}"/>
              </a:ext>
            </a:extLst>
          </p:cNvPr>
          <p:cNvSpPr>
            <a:spLocks noGrp="1"/>
          </p:cNvSpPr>
          <p:nvPr>
            <p:ph idx="1"/>
          </p:nvPr>
        </p:nvSpPr>
        <p:spPr/>
        <p:txBody>
          <a:bodyPr/>
          <a:lstStyle/>
          <a:p>
            <a:r>
              <a:rPr lang="en-US" altLang="zh-TW" sz="3200" dirty="0">
                <a:ea typeface="新細明體" pitchFamily="18" charset="-120"/>
              </a:rPr>
              <a:t>“</a:t>
            </a:r>
            <a:r>
              <a:rPr lang="en-US" altLang="zh-TW" sz="3200" dirty="0">
                <a:solidFill>
                  <a:srgbClr val="FF0000"/>
                </a:solidFill>
                <a:ea typeface="新細明體" pitchFamily="18" charset="-120"/>
              </a:rPr>
              <a:t>Arm stickiness</a:t>
            </a:r>
            <a:r>
              <a:rPr lang="en-US" altLang="zh-TW" sz="3200" dirty="0">
                <a:ea typeface="新細明體" pitchFamily="18" charset="-120"/>
              </a:rPr>
              <a:t>” in SSTF, SCAN, C-SCAN in case of repetitive requests to one track</a:t>
            </a:r>
          </a:p>
          <a:p>
            <a:r>
              <a:rPr lang="en-US" altLang="zh-TW" sz="3200" dirty="0">
                <a:ea typeface="新細明體" pitchFamily="18" charset="-120"/>
              </a:rPr>
              <a:t>FSCAN uses </a:t>
            </a:r>
            <a:r>
              <a:rPr lang="en-US" altLang="zh-TW" sz="3200" dirty="0">
                <a:solidFill>
                  <a:srgbClr val="FF0000"/>
                </a:solidFill>
                <a:ea typeface="新細明體" pitchFamily="18" charset="-120"/>
              </a:rPr>
              <a:t>two queues</a:t>
            </a:r>
            <a:r>
              <a:rPr lang="en-US" altLang="zh-TW" sz="3200" dirty="0">
                <a:ea typeface="新細明體" pitchFamily="18" charset="-120"/>
              </a:rPr>
              <a:t>.  When a SCAN begins, all of the requests are in one of the queues, with the other empty.  During the scan, all </a:t>
            </a:r>
            <a:r>
              <a:rPr lang="en-US" altLang="zh-TW" sz="3200" dirty="0">
                <a:solidFill>
                  <a:srgbClr val="FF0000"/>
                </a:solidFill>
                <a:ea typeface="新細明體" pitchFamily="18" charset="-120"/>
              </a:rPr>
              <a:t>new requests </a:t>
            </a:r>
            <a:r>
              <a:rPr lang="en-US" altLang="zh-TW" sz="3200" dirty="0">
                <a:ea typeface="新細明體" pitchFamily="18" charset="-120"/>
              </a:rPr>
              <a:t>are put into the </a:t>
            </a:r>
            <a:r>
              <a:rPr lang="en-US" altLang="zh-TW" sz="3200" dirty="0">
                <a:solidFill>
                  <a:srgbClr val="FF0000"/>
                </a:solidFill>
                <a:ea typeface="新細明體" pitchFamily="18" charset="-120"/>
              </a:rPr>
              <a:t>other</a:t>
            </a:r>
            <a:r>
              <a:rPr lang="en-US" altLang="zh-TW" sz="3200" dirty="0">
                <a:ea typeface="新細明體" pitchFamily="18" charset="-120"/>
              </a:rPr>
              <a:t> queue.</a:t>
            </a:r>
          </a:p>
          <a:p>
            <a:r>
              <a:rPr lang="en-US" altLang="zh-TW" sz="3200" dirty="0">
                <a:solidFill>
                  <a:srgbClr val="FF0000"/>
                </a:solidFill>
                <a:ea typeface="新細明體" pitchFamily="18" charset="-120"/>
              </a:rPr>
              <a:t>Service</a:t>
            </a:r>
            <a:r>
              <a:rPr lang="en-US" altLang="zh-TW" sz="3200" dirty="0">
                <a:ea typeface="新細明體" pitchFamily="18" charset="-120"/>
              </a:rPr>
              <a:t> of new requests is </a:t>
            </a:r>
            <a:r>
              <a:rPr lang="en-US" altLang="zh-TW" sz="3200" dirty="0">
                <a:solidFill>
                  <a:srgbClr val="FF0000"/>
                </a:solidFill>
                <a:ea typeface="新細明體" pitchFamily="18" charset="-120"/>
              </a:rPr>
              <a:t>deferred</a:t>
            </a:r>
            <a:r>
              <a:rPr lang="en-US" altLang="zh-TW" sz="3200" dirty="0">
                <a:ea typeface="新細明體" pitchFamily="18" charset="-120"/>
              </a:rPr>
              <a:t> until </a:t>
            </a:r>
            <a:r>
              <a:rPr lang="en-US" altLang="zh-TW" sz="3200" dirty="0">
                <a:solidFill>
                  <a:srgbClr val="FF0000"/>
                </a:solidFill>
                <a:ea typeface="新細明體" pitchFamily="18" charset="-120"/>
              </a:rPr>
              <a:t>all</a:t>
            </a:r>
            <a:r>
              <a:rPr lang="en-US" altLang="zh-TW" sz="3200" dirty="0">
                <a:ea typeface="新細明體" pitchFamily="18" charset="-120"/>
              </a:rPr>
              <a:t> of the old requests have been processed.</a:t>
            </a:r>
          </a:p>
          <a:p>
            <a:endParaRPr lang="en-US" dirty="0"/>
          </a:p>
        </p:txBody>
      </p:sp>
      <p:sp>
        <p:nvSpPr>
          <p:cNvPr id="3" name="Title 2">
            <a:extLst>
              <a:ext uri="{FF2B5EF4-FFF2-40B4-BE49-F238E27FC236}">
                <a16:creationId xmlns:a16="http://schemas.microsoft.com/office/drawing/2014/main" id="{6B5298DA-47E9-484C-9041-8F73597F7792}"/>
              </a:ext>
            </a:extLst>
          </p:cNvPr>
          <p:cNvSpPr>
            <a:spLocks noGrp="1"/>
          </p:cNvSpPr>
          <p:nvPr>
            <p:ph type="title"/>
          </p:nvPr>
        </p:nvSpPr>
        <p:spPr/>
        <p:txBody>
          <a:bodyPr/>
          <a:lstStyle/>
          <a:p>
            <a:r>
              <a:rPr lang="en-US" altLang="zh-TW" dirty="0">
                <a:ea typeface="新細明體" pitchFamily="18" charset="-120"/>
              </a:rPr>
              <a:t>FSCAN</a:t>
            </a:r>
            <a:endParaRPr lang="en-US" dirty="0"/>
          </a:p>
        </p:txBody>
      </p:sp>
      <p:sp>
        <p:nvSpPr>
          <p:cNvPr id="4" name="Slide Number Placeholder 3">
            <a:extLst>
              <a:ext uri="{FF2B5EF4-FFF2-40B4-BE49-F238E27FC236}">
                <a16:creationId xmlns:a16="http://schemas.microsoft.com/office/drawing/2014/main" id="{2AA05A88-3243-466C-9255-D461B24F5F34}"/>
              </a:ext>
            </a:extLst>
          </p:cNvPr>
          <p:cNvSpPr>
            <a:spLocks noGrp="1"/>
          </p:cNvSpPr>
          <p:nvPr>
            <p:ph type="sldNum" sz="quarter" idx="15"/>
          </p:nvPr>
        </p:nvSpPr>
        <p:spPr/>
        <p:txBody>
          <a:bodyPr/>
          <a:lstStyle/>
          <a:p>
            <a:fld id="{19B51A1E-902D-48AF-9020-955120F399B6}" type="slidenum">
              <a:rPr lang="en-US" smtClean="0"/>
              <a:pPr/>
              <a:t>25</a:t>
            </a:fld>
            <a:endParaRPr lang="en-US" dirty="0"/>
          </a:p>
        </p:txBody>
      </p:sp>
    </p:spTree>
    <p:extLst>
      <p:ext uri="{BB962C8B-B14F-4D97-AF65-F5344CB8AC3E}">
        <p14:creationId xmlns:p14="http://schemas.microsoft.com/office/powerpoint/2010/main" val="154604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290" name="Comment 2"/>
          <p:cNvSpPr>
            <a:spLocks noChangeArrowheads="1"/>
          </p:cNvSpPr>
          <p:nvPr/>
        </p:nvSpPr>
        <p:spPr bwMode="auto">
          <a:xfrm>
            <a:off x="2438400" y="952500"/>
            <a:ext cx="6705600" cy="1331910"/>
          </a:xfrm>
          <a:prstGeom prst="rect">
            <a:avLst/>
          </a:prstGeom>
          <a:solidFill>
            <a:srgbClr val="FCFDC6"/>
          </a:solidFill>
          <a:ln w="19050">
            <a:solidFill>
              <a:schemeClr val="tx1"/>
            </a:solidFill>
            <a:miter lim="800000"/>
            <a:headEnd type="none" w="sm" len="sm"/>
            <a:tailEnd type="none" w="sm" len="sm"/>
          </a:ln>
          <a:effectLst>
            <a:outerShdw dist="107763" dir="2700000" algn="ctr" rotWithShape="0">
              <a:schemeClr val="bg2"/>
            </a:outerShdw>
          </a:effectLst>
        </p:spPr>
        <p:txBody>
          <a:bodyPr anchor="ctr"/>
          <a:lstStyle/>
          <a:p>
            <a:pPr>
              <a:spcBef>
                <a:spcPct val="50000"/>
              </a:spcBef>
              <a:buFont typeface="Wingdings" pitchFamily="2" charset="2"/>
              <a:buNone/>
              <a:defRPr/>
            </a:pPr>
            <a:r>
              <a:rPr kumimoji="1" lang="en-US" altLang="zh-TW" dirty="0">
                <a:solidFill>
                  <a:srgbClr val="000000"/>
                </a:solidFill>
                <a:latin typeface="Arial" charset="0"/>
                <a:ea typeface="新細明體" pitchFamily="18" charset="-120"/>
                <a:cs typeface="Times New Roman" pitchFamily="18" charset="0"/>
              </a:rPr>
              <a:t>Trace the policies FIFO, SSTF, SCAN, C-SCAN and FSCAN for the following disk requests.  Each I/O request on a track </a:t>
            </a:r>
            <a:r>
              <a:rPr kumimoji="1" lang="en-US" altLang="zh-TW" dirty="0">
                <a:solidFill>
                  <a:srgbClr val="FF0000"/>
                </a:solidFill>
                <a:latin typeface="Arial" charset="0"/>
                <a:ea typeface="新細明體" pitchFamily="18" charset="-120"/>
                <a:cs typeface="Times New Roman" pitchFamily="18" charset="0"/>
              </a:rPr>
              <a:t>takes 5 time units</a:t>
            </a:r>
            <a:r>
              <a:rPr kumimoji="1" lang="en-US" altLang="zh-TW" dirty="0">
                <a:solidFill>
                  <a:srgbClr val="000000"/>
                </a:solidFill>
                <a:latin typeface="Arial" charset="0"/>
                <a:ea typeface="新細明體" pitchFamily="18" charset="-120"/>
                <a:cs typeface="Times New Roman" pitchFamily="18" charset="0"/>
              </a:rPr>
              <a:t>.  </a:t>
            </a:r>
            <a:r>
              <a:rPr kumimoji="1" lang="en-US" altLang="zh-TW" dirty="0">
                <a:solidFill>
                  <a:srgbClr val="FF0000"/>
                </a:solidFill>
                <a:latin typeface="Arial" charset="0"/>
                <a:ea typeface="新細明體" pitchFamily="18" charset="-120"/>
                <a:cs typeface="Times New Roman" pitchFamily="18" charset="0"/>
              </a:rPr>
              <a:t>At time 0</a:t>
            </a:r>
            <a:r>
              <a:rPr kumimoji="1" lang="en-US" altLang="zh-TW" dirty="0">
                <a:solidFill>
                  <a:srgbClr val="000000"/>
                </a:solidFill>
                <a:latin typeface="Arial" charset="0"/>
                <a:ea typeface="新細明體" pitchFamily="18" charset="-120"/>
                <a:cs typeface="Times New Roman" pitchFamily="18" charset="0"/>
              </a:rPr>
              <a:t>, the disk starts reading </a:t>
            </a:r>
            <a:r>
              <a:rPr kumimoji="1" lang="en-US" altLang="zh-TW" dirty="0">
                <a:solidFill>
                  <a:srgbClr val="FF0000"/>
                </a:solidFill>
                <a:latin typeface="Arial" charset="0"/>
                <a:ea typeface="新細明體" pitchFamily="18" charset="-120"/>
                <a:cs typeface="Times New Roman" pitchFamily="18" charset="0"/>
              </a:rPr>
              <a:t>track 10</a:t>
            </a:r>
            <a:r>
              <a:rPr kumimoji="1" lang="en-US" altLang="zh-TW" dirty="0">
                <a:solidFill>
                  <a:srgbClr val="000000"/>
                </a:solidFill>
                <a:latin typeface="Arial" charset="0"/>
                <a:ea typeface="新細明體" pitchFamily="18" charset="-120"/>
                <a:cs typeface="Times New Roman" pitchFamily="18" charset="0"/>
              </a:rPr>
              <a:t>, and the read/write head was moving to the </a:t>
            </a:r>
            <a:r>
              <a:rPr kumimoji="1" lang="en-US" altLang="zh-TW" dirty="0">
                <a:solidFill>
                  <a:srgbClr val="FF0000"/>
                </a:solidFill>
                <a:latin typeface="Arial" charset="0"/>
                <a:ea typeface="新細明體" pitchFamily="18" charset="-120"/>
                <a:cs typeface="Times New Roman" pitchFamily="18" charset="0"/>
              </a:rPr>
              <a:t>larger</a:t>
            </a:r>
            <a:r>
              <a:rPr kumimoji="1" lang="en-US" altLang="zh-TW" dirty="0">
                <a:solidFill>
                  <a:srgbClr val="000000"/>
                </a:solidFill>
                <a:latin typeface="Arial" charset="0"/>
                <a:ea typeface="新細明體" pitchFamily="18" charset="-120"/>
                <a:cs typeface="Times New Roman" pitchFamily="18" charset="0"/>
              </a:rPr>
              <a:t> track number direction . </a:t>
            </a:r>
          </a:p>
        </p:txBody>
      </p:sp>
      <p:sp>
        <p:nvSpPr>
          <p:cNvPr id="39942" name="Rectangle 3"/>
          <p:cNvSpPr>
            <a:spLocks noGrp="1" noChangeArrowheads="1"/>
          </p:cNvSpPr>
          <p:nvPr>
            <p:ph type="title"/>
          </p:nvPr>
        </p:nvSpPr>
        <p:spPr>
          <a:xfrm>
            <a:off x="2438400" y="152397"/>
            <a:ext cx="7772400" cy="1143000"/>
          </a:xfrm>
        </p:spPr>
        <p:txBody>
          <a:bodyPr/>
          <a:lstStyle/>
          <a:p>
            <a:pPr algn="ctr" eaLnBrk="1" hangingPunct="1"/>
            <a:r>
              <a:rPr lang="en-US" altLang="zh-TW">
                <a:ea typeface="新細明體" pitchFamily="18" charset="-120"/>
              </a:rPr>
              <a:t>Example</a:t>
            </a:r>
          </a:p>
        </p:txBody>
      </p:sp>
      <p:graphicFrame>
        <p:nvGraphicFramePr>
          <p:cNvPr id="1420292" name="Group 4"/>
          <p:cNvGraphicFramePr>
            <a:graphicFrameLocks noGrp="1"/>
          </p:cNvGraphicFramePr>
          <p:nvPr>
            <p:extLst>
              <p:ext uri="{D42A27DB-BD31-4B8C-83A1-F6EECF244321}">
                <p14:modId xmlns:p14="http://schemas.microsoft.com/office/powerpoint/2010/main" val="3762662109"/>
              </p:ext>
            </p:extLst>
          </p:nvPr>
        </p:nvGraphicFramePr>
        <p:xfrm>
          <a:off x="5791200" y="2430937"/>
          <a:ext cx="4953000" cy="1211580"/>
        </p:xfrm>
        <a:graphic>
          <a:graphicData uri="http://schemas.openxmlformats.org/drawingml/2006/table">
            <a:tbl>
              <a:tblPr/>
              <a:tblGrid>
                <a:gridCol w="1676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Time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0</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1</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2</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3</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6</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7</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Request to access track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10</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19</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3</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14</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12</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dirty="0">
                          <a:ln>
                            <a:noFill/>
                          </a:ln>
                          <a:solidFill>
                            <a:schemeClr val="tx1"/>
                          </a:solidFill>
                          <a:effectLst/>
                          <a:latin typeface="Arial" charset="0"/>
                          <a:ea typeface="新細明體" pitchFamily="18" charset="-120"/>
                        </a:rPr>
                        <a:t>9</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1420318" name="Group 30"/>
          <p:cNvGraphicFramePr>
            <a:graphicFrameLocks noGrp="1"/>
          </p:cNvGraphicFramePr>
          <p:nvPr>
            <p:extLst>
              <p:ext uri="{D42A27DB-BD31-4B8C-83A1-F6EECF244321}">
                <p14:modId xmlns:p14="http://schemas.microsoft.com/office/powerpoint/2010/main" val="1866147382"/>
              </p:ext>
            </p:extLst>
          </p:nvPr>
        </p:nvGraphicFramePr>
        <p:xfrm>
          <a:off x="2114550" y="3728084"/>
          <a:ext cx="6096000" cy="2830514"/>
        </p:xfrm>
        <a:graphic>
          <a:graphicData uri="http://schemas.openxmlformats.org/drawingml/2006/table">
            <a:tbl>
              <a:tblPr/>
              <a:tblGrid>
                <a:gridCol w="1219200">
                  <a:extLst>
                    <a:ext uri="{9D8B030D-6E8A-4147-A177-3AD203B41FA5}">
                      <a16:colId xmlns:a16="http://schemas.microsoft.com/office/drawing/2014/main" val="20000"/>
                    </a:ext>
                  </a:extLst>
                </a:gridCol>
                <a:gridCol w="2229853">
                  <a:extLst>
                    <a:ext uri="{9D8B030D-6E8A-4147-A177-3AD203B41FA5}">
                      <a16:colId xmlns:a16="http://schemas.microsoft.com/office/drawing/2014/main" val="20001"/>
                    </a:ext>
                  </a:extLst>
                </a:gridCol>
                <a:gridCol w="2646947">
                  <a:extLst>
                    <a:ext uri="{9D8B030D-6E8A-4147-A177-3AD203B41FA5}">
                      <a16:colId xmlns:a16="http://schemas.microsoft.com/office/drawing/2014/main" val="20002"/>
                    </a:ext>
                  </a:extLst>
                </a:gridCol>
              </a:tblGrid>
              <a:tr h="47144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TW" altLang="en-US" sz="1800" b="0" i="0" u="none" strike="noStrike" cap="none" normalizeH="0" baseline="0">
                        <a:ln>
                          <a:noFill/>
                        </a:ln>
                        <a:solidFill>
                          <a:schemeClr val="tx1"/>
                        </a:solidFill>
                        <a:effectLst/>
                        <a:latin typeface="Arial" charset="0"/>
                        <a:ea typeface="新細明體" pitchFamily="18" charset="-12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Track access order</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Average seek length</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0"/>
                  </a:ext>
                </a:extLst>
              </a:tr>
              <a:tr h="47144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FIFO</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10,19,3,14,12,9 </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(9+16+11+2+3)/5 = 8.2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1"/>
                  </a:ext>
                </a:extLst>
              </a:tr>
              <a:tr h="47326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SSTF</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cs typeface="Times New Roman" pitchFamily="18" charset="0"/>
                        </a:rPr>
                        <a:t>10,14,12,9,3,19</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(4+2+3+6+16)/5 = 6.2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2"/>
                  </a:ext>
                </a:extLst>
              </a:tr>
              <a:tr h="47144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SCAN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cs typeface="Times New Roman" pitchFamily="18" charset="0"/>
                        </a:rPr>
                        <a:t>10,14,19,12,9,3</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(4+5+7+3+6)/5 = 5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3"/>
                  </a:ext>
                </a:extLst>
              </a:tr>
              <a:tr h="47144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C-SCAN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cs typeface="Times New Roman" pitchFamily="18" charset="0"/>
                        </a:rPr>
                        <a:t>10,14,19,3,9,12</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(4+5+16+6+3)/5 = 6.8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7144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FSCAN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a:ln>
                            <a:noFill/>
                          </a:ln>
                          <a:solidFill>
                            <a:schemeClr val="tx1"/>
                          </a:solidFill>
                          <a:effectLst/>
                          <a:latin typeface="Arial" charset="0"/>
                          <a:ea typeface="新細明體" pitchFamily="18" charset="-120"/>
                        </a:rPr>
                        <a:t>10,14,19,3,9,12</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TW" sz="1800" b="0" i="0" u="none" strike="noStrike" cap="none" normalizeH="0" baseline="0" dirty="0">
                          <a:ln>
                            <a:noFill/>
                          </a:ln>
                          <a:solidFill>
                            <a:schemeClr val="tx1"/>
                          </a:solidFill>
                          <a:effectLst/>
                          <a:latin typeface="Arial" charset="0"/>
                          <a:ea typeface="新細明體" pitchFamily="18" charset="-120"/>
                        </a:rPr>
                        <a:t>(4+5+16+6+3)/5 = 6.8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6" name="Slide Number Placeholder 5">
            <a:extLst>
              <a:ext uri="{FF2B5EF4-FFF2-40B4-BE49-F238E27FC236}">
                <a16:creationId xmlns:a16="http://schemas.microsoft.com/office/drawing/2014/main" id="{07D84999-DF50-47BF-A5AB-408C6C6DBC70}"/>
              </a:ext>
            </a:extLst>
          </p:cNvPr>
          <p:cNvSpPr txBox="1">
            <a:spLocks/>
          </p:cNvSpPr>
          <p:nvPr/>
        </p:nvSpPr>
        <p:spPr>
          <a:xfrm>
            <a:off x="11447502" y="6401750"/>
            <a:ext cx="553998" cy="28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26</a:t>
            </a:fld>
            <a:endParaRPr lang="en-US"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20318"/>
                                        </p:tgtEl>
                                        <p:attrNameLst>
                                          <p:attrName>style.visibility</p:attrName>
                                        </p:attrNameLst>
                                      </p:cBhvr>
                                      <p:to>
                                        <p:strVal val="visible"/>
                                      </p:to>
                                    </p:set>
                                    <p:animEffect transition="in" filter="wipe(up)">
                                      <p:cBhvr>
                                        <p:cTn id="7" dur="500"/>
                                        <p:tgtEl>
                                          <p:spTgt spid="1420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E7E2ED-1523-4154-8032-8D2815E48E92}"/>
              </a:ext>
            </a:extLst>
          </p:cNvPr>
          <p:cNvSpPr>
            <a:spLocks noGrp="1"/>
          </p:cNvSpPr>
          <p:nvPr>
            <p:ph idx="1"/>
          </p:nvPr>
        </p:nvSpPr>
        <p:spPr/>
        <p:txBody>
          <a:bodyPr/>
          <a:lstStyle/>
          <a:p>
            <a:r>
              <a:rPr lang="en-US" altLang="zh-TW" b="1" dirty="0">
                <a:solidFill>
                  <a:srgbClr val="FF0000"/>
                </a:solidFill>
                <a:ea typeface="新細明體" pitchFamily="18" charset="-120"/>
              </a:rPr>
              <a:t>Redundant Array of Independent Disks</a:t>
            </a:r>
          </a:p>
          <a:p>
            <a:r>
              <a:rPr lang="en-US" altLang="zh-TW" dirty="0">
                <a:ea typeface="新細明體" pitchFamily="18" charset="-120"/>
              </a:rPr>
              <a:t>A set of physical disk drives viewed by the OS as a </a:t>
            </a:r>
            <a:r>
              <a:rPr lang="en-US" altLang="zh-TW" dirty="0">
                <a:solidFill>
                  <a:srgbClr val="2144D9"/>
                </a:solidFill>
                <a:ea typeface="新細明體" pitchFamily="18" charset="-120"/>
              </a:rPr>
              <a:t>single logical drive</a:t>
            </a:r>
          </a:p>
          <a:p>
            <a:r>
              <a:rPr lang="en-US" altLang="zh-TW" dirty="0">
                <a:ea typeface="新細明體" pitchFamily="18" charset="-120"/>
              </a:rPr>
              <a:t>Data are distributed across the physical drives. May improve </a:t>
            </a:r>
            <a:r>
              <a:rPr lang="en-US" altLang="zh-TW" dirty="0">
                <a:solidFill>
                  <a:srgbClr val="0000FF"/>
                </a:solidFill>
                <a:ea typeface="新細明體" pitchFamily="18" charset="-120"/>
              </a:rPr>
              <a:t>performance</a:t>
            </a:r>
            <a:r>
              <a:rPr lang="en-US" altLang="zh-TW" dirty="0">
                <a:ea typeface="新細明體" pitchFamily="18" charset="-120"/>
              </a:rPr>
              <a:t>.</a:t>
            </a:r>
          </a:p>
          <a:p>
            <a:r>
              <a:rPr lang="en-US" altLang="zh-TW" dirty="0">
                <a:ea typeface="新細明體" pitchFamily="18" charset="-120"/>
              </a:rPr>
              <a:t>Redundant disk stores parity information. </a:t>
            </a:r>
            <a:br>
              <a:rPr lang="en-US" altLang="zh-TW" dirty="0">
                <a:ea typeface="新細明體" pitchFamily="18" charset="-120"/>
              </a:rPr>
            </a:br>
            <a:r>
              <a:rPr lang="en-US" altLang="zh-TW" dirty="0">
                <a:ea typeface="新細明體" pitchFamily="18" charset="-120"/>
              </a:rPr>
              <a:t>Recoverability, </a:t>
            </a:r>
            <a:r>
              <a:rPr lang="en-US" altLang="zh-TW" dirty="0">
                <a:solidFill>
                  <a:srgbClr val="0000FF"/>
                </a:solidFill>
                <a:ea typeface="新細明體" pitchFamily="18" charset="-120"/>
              </a:rPr>
              <a:t>reliability</a:t>
            </a:r>
            <a:r>
              <a:rPr lang="en-US" altLang="zh-TW" dirty="0">
                <a:ea typeface="新細明體" pitchFamily="18" charset="-120"/>
              </a:rPr>
              <a:t>.</a:t>
            </a:r>
          </a:p>
          <a:p>
            <a:endParaRPr lang="en-US" dirty="0"/>
          </a:p>
        </p:txBody>
      </p:sp>
      <p:sp>
        <p:nvSpPr>
          <p:cNvPr id="3" name="Title 2">
            <a:extLst>
              <a:ext uri="{FF2B5EF4-FFF2-40B4-BE49-F238E27FC236}">
                <a16:creationId xmlns:a16="http://schemas.microsoft.com/office/drawing/2014/main" id="{8B305832-ECDA-4264-8CEF-2333E8821218}"/>
              </a:ext>
            </a:extLst>
          </p:cNvPr>
          <p:cNvSpPr>
            <a:spLocks noGrp="1"/>
          </p:cNvSpPr>
          <p:nvPr>
            <p:ph type="title"/>
          </p:nvPr>
        </p:nvSpPr>
        <p:spPr/>
        <p:txBody>
          <a:bodyPr/>
          <a:lstStyle/>
          <a:p>
            <a:r>
              <a:rPr lang="en-US" altLang="zh-TW" dirty="0">
                <a:ea typeface="新細明體" pitchFamily="18" charset="-120"/>
              </a:rPr>
              <a:t>RAID</a:t>
            </a:r>
            <a:endParaRPr lang="en-US" dirty="0"/>
          </a:p>
        </p:txBody>
      </p:sp>
      <p:sp>
        <p:nvSpPr>
          <p:cNvPr id="4" name="Slide Number Placeholder 3">
            <a:extLst>
              <a:ext uri="{FF2B5EF4-FFF2-40B4-BE49-F238E27FC236}">
                <a16:creationId xmlns:a16="http://schemas.microsoft.com/office/drawing/2014/main" id="{B1FE3001-5067-42C1-ACE7-F0BD4C607817}"/>
              </a:ext>
            </a:extLst>
          </p:cNvPr>
          <p:cNvSpPr>
            <a:spLocks noGrp="1"/>
          </p:cNvSpPr>
          <p:nvPr>
            <p:ph type="sldNum" sz="quarter" idx="15"/>
          </p:nvPr>
        </p:nvSpPr>
        <p:spPr/>
        <p:txBody>
          <a:bodyPr/>
          <a:lstStyle/>
          <a:p>
            <a:fld id="{19B51A1E-902D-48AF-9020-955120F399B6}" type="slidenum">
              <a:rPr lang="en-US" smtClean="0"/>
              <a:pPr/>
              <a:t>27</a:t>
            </a:fld>
            <a:endParaRPr lang="en-US" dirty="0"/>
          </a:p>
        </p:txBody>
      </p:sp>
    </p:spTree>
    <p:extLst>
      <p:ext uri="{BB962C8B-B14F-4D97-AF65-F5344CB8AC3E}">
        <p14:creationId xmlns:p14="http://schemas.microsoft.com/office/powerpoint/2010/main" val="3842082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a:noFill/>
        </p:spPr>
        <p:txBody>
          <a:bodyPr vert="horz" lIns="92075" tIns="46038" rIns="92075" bIns="46038" rtlCol="0" anchor="ctr">
            <a:noAutofit/>
          </a:bodyPr>
          <a:lstStyle/>
          <a:p>
            <a:pPr eaLnBrk="1" hangingPunct="1"/>
            <a:r>
              <a:rPr lang="en-US" altLang="zh-TW">
                <a:ea typeface="新細明體" pitchFamily="18" charset="-120"/>
              </a:rPr>
              <a:t>RAID 0 (Non-redundant)</a:t>
            </a:r>
          </a:p>
        </p:txBody>
      </p:sp>
      <p:sp>
        <p:nvSpPr>
          <p:cNvPr id="41990" name="Rectangle 3"/>
          <p:cNvSpPr>
            <a:spLocks noGrp="1" noChangeArrowheads="1"/>
          </p:cNvSpPr>
          <p:nvPr>
            <p:ph type="body" idx="1"/>
          </p:nvPr>
        </p:nvSpPr>
        <p:spPr>
          <a:xfrm>
            <a:off x="432000" y="1371600"/>
            <a:ext cx="6688138" cy="4114800"/>
          </a:xfrm>
        </p:spPr>
        <p:txBody>
          <a:bodyPr/>
          <a:lstStyle/>
          <a:p>
            <a:pPr eaLnBrk="1" hangingPunct="1"/>
            <a:r>
              <a:rPr lang="en-US" altLang="zh-TW" sz="2800" dirty="0">
                <a:ea typeface="新細明體" pitchFamily="18" charset="-120"/>
              </a:rPr>
              <a:t>The logical disk is divided into </a:t>
            </a:r>
            <a:r>
              <a:rPr lang="en-US" altLang="zh-TW" sz="2800" dirty="0">
                <a:solidFill>
                  <a:srgbClr val="FF0000"/>
                </a:solidFill>
                <a:ea typeface="新細明體" pitchFamily="18" charset="-120"/>
              </a:rPr>
              <a:t>strips</a:t>
            </a:r>
            <a:r>
              <a:rPr lang="en-US" altLang="zh-TW" sz="2800" dirty="0">
                <a:ea typeface="新細明體" pitchFamily="18" charset="-120"/>
              </a:rPr>
              <a:t>, mapped </a:t>
            </a:r>
            <a:r>
              <a:rPr lang="en-US" altLang="zh-TW" sz="2800" dirty="0">
                <a:solidFill>
                  <a:srgbClr val="2144D9"/>
                </a:solidFill>
                <a:ea typeface="新細明體" pitchFamily="18" charset="-120"/>
              </a:rPr>
              <a:t>round robin </a:t>
            </a:r>
            <a:r>
              <a:rPr lang="en-US" altLang="zh-TW" sz="2800" dirty="0">
                <a:ea typeface="新細明體" pitchFamily="18" charset="-120"/>
              </a:rPr>
              <a:t>to </a:t>
            </a:r>
            <a:r>
              <a:rPr lang="en-US" altLang="zh-TW" sz="2800" dirty="0">
                <a:solidFill>
                  <a:srgbClr val="2144D9"/>
                </a:solidFill>
                <a:ea typeface="新細明體" pitchFamily="18" charset="-120"/>
              </a:rPr>
              <a:t>consecutive</a:t>
            </a:r>
            <a:r>
              <a:rPr lang="en-US" altLang="zh-TW" sz="2800" dirty="0">
                <a:ea typeface="新細明體" pitchFamily="18" charset="-120"/>
              </a:rPr>
              <a:t> physical disks</a:t>
            </a:r>
          </a:p>
          <a:p>
            <a:pPr eaLnBrk="1" hangingPunct="1"/>
            <a:r>
              <a:rPr lang="en-US" altLang="zh-TW" sz="2800" dirty="0">
                <a:solidFill>
                  <a:srgbClr val="2144D9"/>
                </a:solidFill>
                <a:ea typeface="新細明體" pitchFamily="18" charset="-120"/>
              </a:rPr>
              <a:t>Improve</a:t>
            </a:r>
            <a:r>
              <a:rPr lang="en-US" altLang="zh-TW" sz="2800" dirty="0">
                <a:ea typeface="新細明體" pitchFamily="18" charset="-120"/>
              </a:rPr>
              <a:t> performance</a:t>
            </a:r>
            <a:br>
              <a:rPr lang="en-US" altLang="zh-TW" sz="2800" dirty="0">
                <a:ea typeface="新細明體" pitchFamily="18" charset="-120"/>
              </a:rPr>
            </a:br>
            <a:r>
              <a:rPr lang="en-US" altLang="zh-TW" sz="2800" dirty="0">
                <a:ea typeface="新細明體" pitchFamily="18" charset="-120"/>
              </a:rPr>
              <a:t>in disk read/write</a:t>
            </a:r>
          </a:p>
          <a:p>
            <a:pPr eaLnBrk="1" hangingPunct="1"/>
            <a:r>
              <a:rPr lang="en-US" altLang="zh-TW" sz="2800" dirty="0">
                <a:solidFill>
                  <a:srgbClr val="2144D9"/>
                </a:solidFill>
                <a:ea typeface="新細明體" pitchFamily="18" charset="-120"/>
              </a:rPr>
              <a:t>Not</a:t>
            </a:r>
            <a:r>
              <a:rPr lang="en-US" altLang="zh-TW" sz="2800" dirty="0">
                <a:ea typeface="新細明體" pitchFamily="18" charset="-120"/>
              </a:rPr>
              <a:t> fault tolerant </a:t>
            </a:r>
          </a:p>
        </p:txBody>
      </p:sp>
      <p:pic>
        <p:nvPicPr>
          <p:cNvPr id="41991" name="Picture 4"/>
          <p:cNvPicPr>
            <a:picLocks noChangeAspect="1" noChangeArrowheads="1"/>
          </p:cNvPicPr>
          <p:nvPr/>
        </p:nvPicPr>
        <p:blipFill>
          <a:blip r:embed="rId3" cstate="print"/>
          <a:srcRect/>
          <a:stretch>
            <a:fillRect/>
          </a:stretch>
        </p:blipFill>
        <p:spPr bwMode="auto">
          <a:xfrm>
            <a:off x="5562950" y="3086100"/>
            <a:ext cx="5699550" cy="2647950"/>
          </a:xfrm>
          <a:prstGeom prst="rect">
            <a:avLst/>
          </a:prstGeom>
          <a:noFill/>
          <a:ln w="9525">
            <a:noFill/>
            <a:miter lim="800000"/>
            <a:headEnd/>
            <a:tailEnd/>
          </a:ln>
        </p:spPr>
      </p:pic>
      <p:sp>
        <p:nvSpPr>
          <p:cNvPr id="5" name="Slide Number Placeholder 5">
            <a:extLst>
              <a:ext uri="{FF2B5EF4-FFF2-40B4-BE49-F238E27FC236}">
                <a16:creationId xmlns:a16="http://schemas.microsoft.com/office/drawing/2014/main" id="{32B912F1-FA9E-4973-99FC-CA097272EE6C}"/>
              </a:ext>
            </a:extLst>
          </p:cNvPr>
          <p:cNvSpPr txBox="1">
            <a:spLocks/>
          </p:cNvSpPr>
          <p:nvPr/>
        </p:nvSpPr>
        <p:spPr>
          <a:xfrm>
            <a:off x="11447502" y="6401750"/>
            <a:ext cx="553998" cy="28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28</a:t>
            </a:fld>
            <a:endParaRPr lang="en-US" dirty="0">
              <a:solidFill>
                <a:schemeClr val="bg1"/>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a:noFill/>
        </p:spPr>
        <p:txBody>
          <a:bodyPr vert="horz" lIns="92075" tIns="46038" rIns="92075" bIns="46038" rtlCol="0" anchor="ctr">
            <a:noAutofit/>
          </a:bodyPr>
          <a:lstStyle/>
          <a:p>
            <a:pPr eaLnBrk="1" hangingPunct="1"/>
            <a:r>
              <a:rPr lang="en-US" altLang="zh-TW">
                <a:ea typeface="新細明體" pitchFamily="18" charset="-120"/>
              </a:rPr>
              <a:t>RAID 1 (Mirrored)</a:t>
            </a:r>
          </a:p>
        </p:txBody>
      </p:sp>
      <p:sp>
        <p:nvSpPr>
          <p:cNvPr id="43014" name="Rectangle 3"/>
          <p:cNvSpPr>
            <a:spLocks noGrp="1" noChangeArrowheads="1"/>
          </p:cNvSpPr>
          <p:nvPr>
            <p:ph type="body" idx="1"/>
          </p:nvPr>
        </p:nvSpPr>
        <p:spPr>
          <a:xfrm>
            <a:off x="2209800" y="1331913"/>
            <a:ext cx="7772400" cy="2362200"/>
          </a:xfrm>
        </p:spPr>
        <p:txBody>
          <a:bodyPr/>
          <a:lstStyle/>
          <a:p>
            <a:pPr eaLnBrk="1" hangingPunct="1"/>
            <a:r>
              <a:rPr lang="en-US" altLang="zh-TW" sz="2800" dirty="0">
                <a:solidFill>
                  <a:srgbClr val="2144D9"/>
                </a:solidFill>
                <a:ea typeface="新細明體" pitchFamily="18" charset="-120"/>
              </a:rPr>
              <a:t>Each disk </a:t>
            </a:r>
            <a:r>
              <a:rPr lang="en-US" altLang="zh-TW" sz="2800" dirty="0">
                <a:ea typeface="新細明體" pitchFamily="18" charset="-120"/>
              </a:rPr>
              <a:t>is mirrored by </a:t>
            </a:r>
            <a:r>
              <a:rPr lang="en-US" altLang="zh-TW" sz="2800" dirty="0">
                <a:solidFill>
                  <a:srgbClr val="2144D9"/>
                </a:solidFill>
                <a:ea typeface="新細明體" pitchFamily="18" charset="-120"/>
              </a:rPr>
              <a:t>another</a:t>
            </a:r>
            <a:r>
              <a:rPr lang="en-US" altLang="zh-TW" sz="2800" dirty="0">
                <a:ea typeface="新細明體" pitchFamily="18" charset="-120"/>
              </a:rPr>
              <a:t> disk</a:t>
            </a:r>
          </a:p>
          <a:p>
            <a:pPr eaLnBrk="1" hangingPunct="1"/>
            <a:r>
              <a:rPr lang="en-US" altLang="zh-TW" sz="2800" dirty="0">
                <a:solidFill>
                  <a:srgbClr val="2144D9"/>
                </a:solidFill>
                <a:ea typeface="新細明體" pitchFamily="18" charset="-120"/>
              </a:rPr>
              <a:t>Good</a:t>
            </a:r>
            <a:r>
              <a:rPr lang="en-US" altLang="zh-TW" sz="2800" dirty="0">
                <a:ea typeface="新細明體" pitchFamily="18" charset="-120"/>
              </a:rPr>
              <a:t> performance if the hardware supports </a:t>
            </a:r>
            <a:r>
              <a:rPr lang="en-US" altLang="zh-TW" sz="2800" dirty="0">
                <a:solidFill>
                  <a:srgbClr val="2144D9"/>
                </a:solidFill>
                <a:ea typeface="新細明體" pitchFamily="18" charset="-120"/>
              </a:rPr>
              <a:t>concurrent</a:t>
            </a:r>
            <a:r>
              <a:rPr lang="en-US" altLang="zh-TW" sz="2800" dirty="0">
                <a:ea typeface="新細明體" pitchFamily="18" charset="-120"/>
              </a:rPr>
              <a:t> read/write to the mirrored pair</a:t>
            </a:r>
          </a:p>
          <a:p>
            <a:pPr eaLnBrk="1" hangingPunct="1"/>
            <a:r>
              <a:rPr lang="en-US" altLang="zh-TW" sz="2800" dirty="0">
                <a:solidFill>
                  <a:srgbClr val="2144D9"/>
                </a:solidFill>
                <a:ea typeface="新細明體" pitchFamily="18" charset="-120"/>
              </a:rPr>
              <a:t>Reliable, but expensive</a:t>
            </a:r>
          </a:p>
        </p:txBody>
      </p:sp>
      <p:pic>
        <p:nvPicPr>
          <p:cNvPr id="43015" name="Picture 4"/>
          <p:cNvPicPr>
            <a:picLocks noChangeAspect="1" noChangeArrowheads="1"/>
          </p:cNvPicPr>
          <p:nvPr/>
        </p:nvPicPr>
        <p:blipFill>
          <a:blip r:embed="rId3" cstate="print"/>
          <a:srcRect/>
          <a:stretch>
            <a:fillRect/>
          </a:stretch>
        </p:blipFill>
        <p:spPr bwMode="auto">
          <a:xfrm>
            <a:off x="843493" y="3694113"/>
            <a:ext cx="9727672" cy="2362200"/>
          </a:xfrm>
          <a:prstGeom prst="rect">
            <a:avLst/>
          </a:prstGeom>
          <a:noFill/>
          <a:ln w="9525">
            <a:noFill/>
            <a:miter lim="800000"/>
            <a:headEnd/>
            <a:tailEnd/>
          </a:ln>
        </p:spPr>
      </p:pic>
      <p:sp>
        <p:nvSpPr>
          <p:cNvPr id="5" name="Slide Number Placeholder 5">
            <a:extLst>
              <a:ext uri="{FF2B5EF4-FFF2-40B4-BE49-F238E27FC236}">
                <a16:creationId xmlns:a16="http://schemas.microsoft.com/office/drawing/2014/main" id="{BDAD43A5-2532-41FF-9AF1-A2F28C74AF63}"/>
              </a:ext>
            </a:extLst>
          </p:cNvPr>
          <p:cNvSpPr txBox="1">
            <a:spLocks/>
          </p:cNvSpPr>
          <p:nvPr/>
        </p:nvSpPr>
        <p:spPr>
          <a:xfrm>
            <a:off x="11447502" y="6401750"/>
            <a:ext cx="553998" cy="28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29</a:t>
            </a:fld>
            <a:endParaRPr lang="en-US" dirty="0">
              <a:solidFill>
                <a:schemeClr val="bg1"/>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2"/>
          <p:cNvPicPr>
            <a:picLocks noChangeAspect="1" noChangeArrowheads="1"/>
          </p:cNvPicPr>
          <p:nvPr/>
        </p:nvPicPr>
        <p:blipFill>
          <a:blip r:embed="rId3" cstate="print"/>
          <a:srcRect b="7813"/>
          <a:stretch>
            <a:fillRect/>
          </a:stretch>
        </p:blipFill>
        <p:spPr bwMode="auto">
          <a:xfrm>
            <a:off x="1981200" y="1390038"/>
            <a:ext cx="7677150" cy="5052038"/>
          </a:xfrm>
          <a:prstGeom prst="rect">
            <a:avLst/>
          </a:prstGeom>
          <a:noFill/>
          <a:ln w="9525">
            <a:noFill/>
            <a:miter lim="800000"/>
            <a:headEnd/>
            <a:tailEnd/>
          </a:ln>
        </p:spPr>
      </p:pic>
      <p:sp>
        <p:nvSpPr>
          <p:cNvPr id="16390" name="Rectangle 3"/>
          <p:cNvSpPr>
            <a:spLocks noChangeArrowheads="1"/>
          </p:cNvSpPr>
          <p:nvPr/>
        </p:nvSpPr>
        <p:spPr bwMode="auto">
          <a:xfrm>
            <a:off x="2457451" y="415924"/>
            <a:ext cx="9324976" cy="666751"/>
          </a:xfrm>
          <a:prstGeom prst="rect">
            <a:avLst/>
          </a:prstGeom>
          <a:noFill/>
          <a:ln w="9525">
            <a:noFill/>
            <a:miter lim="800000"/>
            <a:headEnd/>
            <a:tailEnd/>
          </a:ln>
        </p:spPr>
        <p:txBody>
          <a:bodyPr anchor="b"/>
          <a:lstStyle/>
          <a:p>
            <a:pPr eaLnBrk="1" hangingPunct="1"/>
            <a:r>
              <a:rPr lang="en-US" altLang="zh-TW" sz="4000" dirty="0">
                <a:solidFill>
                  <a:schemeClr val="tx2"/>
                </a:solidFill>
                <a:ea typeface="新細明體" pitchFamily="18" charset="-120"/>
              </a:rPr>
              <a:t>Typical I/O Devices Data Rates</a:t>
            </a:r>
          </a:p>
        </p:txBody>
      </p:sp>
      <p:sp>
        <p:nvSpPr>
          <p:cNvPr id="4" name="Slide Number Placeholder 5">
            <a:extLst>
              <a:ext uri="{FF2B5EF4-FFF2-40B4-BE49-F238E27FC236}">
                <a16:creationId xmlns:a16="http://schemas.microsoft.com/office/drawing/2014/main" id="{5006BD56-DF6E-47C7-931B-D99DE94E672F}"/>
              </a:ext>
            </a:extLst>
          </p:cNvPr>
          <p:cNvSpPr txBox="1">
            <a:spLocks/>
          </p:cNvSpPr>
          <p:nvPr/>
        </p:nvSpPr>
        <p:spPr>
          <a:xfrm>
            <a:off x="11447502" y="6401750"/>
            <a:ext cx="278418" cy="27432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3</a:t>
            </a:fld>
            <a:endParaRPr lang="en-US" dirty="0">
              <a:solidFill>
                <a:schemeClr val="bg1"/>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a:xfrm>
            <a:off x="2590800" y="381000"/>
            <a:ext cx="7772400" cy="1143000"/>
          </a:xfrm>
        </p:spPr>
        <p:txBody>
          <a:bodyPr/>
          <a:lstStyle/>
          <a:p>
            <a:pPr eaLnBrk="1" hangingPunct="1"/>
            <a:r>
              <a:rPr lang="en-US" altLang="zh-TW" dirty="0">
                <a:ea typeface="新細明體" pitchFamily="18" charset="-120"/>
              </a:rPr>
              <a:t>Parity strip</a:t>
            </a:r>
          </a:p>
        </p:txBody>
      </p:sp>
      <p:sp>
        <p:nvSpPr>
          <p:cNvPr id="1428483" name="Rectangle 3"/>
          <p:cNvSpPr>
            <a:spLocks noChangeArrowheads="1"/>
          </p:cNvSpPr>
          <p:nvPr/>
        </p:nvSpPr>
        <p:spPr bwMode="auto">
          <a:xfrm>
            <a:off x="7086600" y="1524000"/>
            <a:ext cx="4076700" cy="12192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a:defRPr/>
            </a:pPr>
            <a:r>
              <a:rPr kumimoji="1" lang="en-US" altLang="zh-TW" sz="2400" dirty="0">
                <a:latin typeface="Arial" charset="0"/>
                <a:ea typeface="新細明體" pitchFamily="18" charset="-120"/>
              </a:rPr>
              <a:t>To compute the parity strip...</a:t>
            </a:r>
            <a:br>
              <a:rPr kumimoji="1" lang="en-US" altLang="zh-TW" sz="2400" i="1" dirty="0">
                <a:solidFill>
                  <a:srgbClr val="0000FF"/>
                </a:solidFill>
                <a:latin typeface="Arial" charset="0"/>
                <a:ea typeface="新細明體" pitchFamily="18" charset="-120"/>
              </a:rPr>
            </a:br>
            <a:r>
              <a:rPr kumimoji="1" lang="en-US" altLang="zh-TW" sz="2400" i="1" dirty="0">
                <a:solidFill>
                  <a:srgbClr val="0000FF"/>
                </a:solidFill>
                <a:latin typeface="Arial" charset="0"/>
                <a:ea typeface="新細明體" pitchFamily="18" charset="-120"/>
              </a:rPr>
              <a:t>P(0-3) :</a:t>
            </a:r>
            <a:r>
              <a:rPr kumimoji="1" lang="en-US" altLang="zh-TW" sz="2400" dirty="0">
                <a:latin typeface="Arial" charset="0"/>
                <a:ea typeface="新細明體" pitchFamily="18" charset="-120"/>
              </a:rPr>
              <a:t>= b0 </a:t>
            </a:r>
            <a:r>
              <a:rPr kumimoji="1" lang="en-US" altLang="zh-TW" sz="2400" dirty="0">
                <a:latin typeface="Arial" charset="0"/>
                <a:ea typeface="新細明體" pitchFamily="18" charset="-120"/>
                <a:sym typeface="Symbol" pitchFamily="18" charset="2"/>
              </a:rPr>
              <a:t> b1  b2  b3</a:t>
            </a:r>
            <a:endParaRPr kumimoji="1" lang="en-US" altLang="zh-TW" sz="2400" i="1" dirty="0">
              <a:solidFill>
                <a:srgbClr val="0000FF"/>
              </a:solidFill>
              <a:latin typeface="Arial" charset="0"/>
              <a:ea typeface="新細明體" pitchFamily="18" charset="-120"/>
            </a:endParaRPr>
          </a:p>
        </p:txBody>
      </p:sp>
      <p:sp>
        <p:nvSpPr>
          <p:cNvPr id="44039" name="Rectangle 4"/>
          <p:cNvSpPr>
            <a:spLocks noGrp="1" noChangeArrowheads="1"/>
          </p:cNvSpPr>
          <p:nvPr>
            <p:ph type="body" idx="1"/>
          </p:nvPr>
        </p:nvSpPr>
        <p:spPr>
          <a:xfrm>
            <a:off x="304800" y="1752600"/>
            <a:ext cx="6248400" cy="4267200"/>
          </a:xfrm>
        </p:spPr>
        <p:txBody>
          <a:bodyPr/>
          <a:lstStyle/>
          <a:p>
            <a:pPr eaLnBrk="1" hangingPunct="1"/>
            <a:r>
              <a:rPr lang="en-US" altLang="zh-TW" sz="2800" dirty="0">
                <a:ea typeface="新細明體" pitchFamily="18" charset="-120"/>
              </a:rPr>
              <a:t>Computed and updated at </a:t>
            </a:r>
            <a:r>
              <a:rPr lang="en-US" altLang="zh-TW" sz="2800" dirty="0">
                <a:solidFill>
                  <a:srgbClr val="2144D9"/>
                </a:solidFill>
                <a:ea typeface="新細明體" pitchFamily="18" charset="-120"/>
              </a:rPr>
              <a:t>write</a:t>
            </a:r>
            <a:r>
              <a:rPr lang="en-US" altLang="zh-TW" sz="2800" dirty="0">
                <a:ea typeface="新細明體" pitchFamily="18" charset="-120"/>
              </a:rPr>
              <a:t>, verified at </a:t>
            </a:r>
            <a:r>
              <a:rPr lang="en-US" altLang="zh-TW" sz="2800" dirty="0">
                <a:solidFill>
                  <a:srgbClr val="2144D9"/>
                </a:solidFill>
                <a:ea typeface="新細明體" pitchFamily="18" charset="-120"/>
              </a:rPr>
              <a:t>read</a:t>
            </a:r>
          </a:p>
          <a:p>
            <a:pPr eaLnBrk="1" hangingPunct="1"/>
            <a:r>
              <a:rPr lang="en-US" altLang="zh-TW" sz="2800" dirty="0">
                <a:solidFill>
                  <a:srgbClr val="2144D9"/>
                </a:solidFill>
                <a:ea typeface="新細明體" pitchFamily="18" charset="-120"/>
              </a:rPr>
              <a:t>Every</a:t>
            </a:r>
            <a:r>
              <a:rPr lang="en-US" altLang="zh-TW" sz="2800" dirty="0">
                <a:ea typeface="新細明體" pitchFamily="18" charset="-120"/>
              </a:rPr>
              <a:t> write results in two read and two write of strips</a:t>
            </a:r>
          </a:p>
          <a:p>
            <a:pPr eaLnBrk="1" hangingPunct="1"/>
            <a:r>
              <a:rPr lang="en-US" altLang="zh-TW" sz="2800" dirty="0">
                <a:ea typeface="新細明體" pitchFamily="18" charset="-120"/>
              </a:rPr>
              <a:t>A corrupted strip </a:t>
            </a:r>
            <a:br>
              <a:rPr lang="en-US" altLang="zh-TW" sz="2800" dirty="0">
                <a:ea typeface="新細明體" pitchFamily="18" charset="-120"/>
              </a:rPr>
            </a:br>
            <a:r>
              <a:rPr lang="en-US" altLang="zh-TW" sz="2800" dirty="0">
                <a:ea typeface="新細明體" pitchFamily="18" charset="-120"/>
              </a:rPr>
              <a:t>can be </a:t>
            </a:r>
            <a:r>
              <a:rPr lang="en-US" altLang="zh-TW" sz="2800" dirty="0">
                <a:solidFill>
                  <a:srgbClr val="2144D9"/>
                </a:solidFill>
                <a:ea typeface="新細明體" pitchFamily="18" charset="-120"/>
              </a:rPr>
              <a:t>recovered</a:t>
            </a:r>
          </a:p>
          <a:p>
            <a:pPr eaLnBrk="1" hangingPunct="1"/>
            <a:endParaRPr lang="en-US" altLang="zh-TW" sz="2800" dirty="0">
              <a:ea typeface="新細明體" pitchFamily="18" charset="-120"/>
            </a:endParaRPr>
          </a:p>
        </p:txBody>
      </p:sp>
      <p:sp>
        <p:nvSpPr>
          <p:cNvPr id="1428485" name="Rectangle 5"/>
          <p:cNvSpPr>
            <a:spLocks noChangeArrowheads="1"/>
          </p:cNvSpPr>
          <p:nvPr/>
        </p:nvSpPr>
        <p:spPr bwMode="auto">
          <a:xfrm>
            <a:off x="7086600" y="2590800"/>
            <a:ext cx="4076700" cy="1219200"/>
          </a:xfrm>
          <a:prstGeom prst="rect">
            <a:avLst/>
          </a:prstGeom>
          <a:solidFill>
            <a:srgbClr val="FFFFFF"/>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a:defRPr/>
            </a:pPr>
            <a:r>
              <a:rPr kumimoji="1" lang="en-US" altLang="zh-TW" sz="2400">
                <a:latin typeface="Arial" charset="0"/>
                <a:ea typeface="新細明體" pitchFamily="18" charset="-120"/>
              </a:rPr>
              <a:t>To recover the block 0...</a:t>
            </a:r>
            <a:br>
              <a:rPr kumimoji="1" lang="en-US" altLang="zh-TW" sz="2400">
                <a:latin typeface="Arial" charset="0"/>
                <a:ea typeface="新細明體" pitchFamily="18" charset="-120"/>
              </a:rPr>
            </a:br>
            <a:r>
              <a:rPr kumimoji="1" lang="en-US" altLang="zh-TW" sz="2400">
                <a:latin typeface="Arial" charset="0"/>
                <a:ea typeface="新細明體" pitchFamily="18" charset="-120"/>
              </a:rPr>
              <a:t>b0 = </a:t>
            </a:r>
            <a:r>
              <a:rPr kumimoji="1" lang="en-US" altLang="zh-TW" sz="2400" i="1">
                <a:solidFill>
                  <a:srgbClr val="0000FF"/>
                </a:solidFill>
                <a:latin typeface="Arial" charset="0"/>
                <a:ea typeface="新細明體" pitchFamily="18" charset="-120"/>
              </a:rPr>
              <a:t>P(0-3)</a:t>
            </a:r>
            <a:r>
              <a:rPr kumimoji="1" lang="en-US" altLang="zh-TW" sz="2400">
                <a:latin typeface="Arial" charset="0"/>
                <a:ea typeface="新細明體" pitchFamily="18" charset="-120"/>
              </a:rPr>
              <a:t> </a:t>
            </a:r>
            <a:r>
              <a:rPr kumimoji="1" lang="en-US" altLang="zh-TW" sz="2400">
                <a:latin typeface="Arial" charset="0"/>
                <a:ea typeface="新細明體" pitchFamily="18" charset="-120"/>
                <a:sym typeface="Symbol" pitchFamily="18" charset="2"/>
              </a:rPr>
              <a:t> b1  b2  b3</a:t>
            </a:r>
          </a:p>
        </p:txBody>
      </p:sp>
      <p:pic>
        <p:nvPicPr>
          <p:cNvPr id="44041" name="Picture 6"/>
          <p:cNvPicPr>
            <a:picLocks noChangeAspect="1" noChangeArrowheads="1"/>
          </p:cNvPicPr>
          <p:nvPr/>
        </p:nvPicPr>
        <p:blipFill>
          <a:blip r:embed="rId3" cstate="print"/>
          <a:srcRect/>
          <a:stretch>
            <a:fillRect/>
          </a:stretch>
        </p:blipFill>
        <p:spPr bwMode="auto">
          <a:xfrm>
            <a:off x="3613991" y="4083272"/>
            <a:ext cx="6749209" cy="2501455"/>
          </a:xfrm>
          <a:prstGeom prst="rect">
            <a:avLst/>
          </a:prstGeom>
          <a:noFill/>
          <a:ln w="9525">
            <a:noFill/>
            <a:miter lim="800000"/>
            <a:headEnd/>
            <a:tailEnd/>
          </a:ln>
        </p:spPr>
      </p:pic>
      <p:sp>
        <p:nvSpPr>
          <p:cNvPr id="7" name="Slide Number Placeholder 5">
            <a:extLst>
              <a:ext uri="{FF2B5EF4-FFF2-40B4-BE49-F238E27FC236}">
                <a16:creationId xmlns:a16="http://schemas.microsoft.com/office/drawing/2014/main" id="{D7050C15-B009-4E65-88E1-A51EC48E6ACD}"/>
              </a:ext>
            </a:extLst>
          </p:cNvPr>
          <p:cNvSpPr txBox="1">
            <a:spLocks/>
          </p:cNvSpPr>
          <p:nvPr/>
        </p:nvSpPr>
        <p:spPr>
          <a:xfrm>
            <a:off x="11447502" y="6401750"/>
            <a:ext cx="553998" cy="28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30</a:t>
            </a:fld>
            <a:endParaRPr lang="en-US" dirty="0">
              <a:solidFill>
                <a:schemeClr val="bg1"/>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a:xfrm>
            <a:off x="1619250" y="533400"/>
            <a:ext cx="8743950" cy="1143000"/>
          </a:xfrm>
          <a:noFill/>
        </p:spPr>
        <p:txBody>
          <a:bodyPr vert="horz" lIns="92075" tIns="46038" rIns="92075" bIns="46038" rtlCol="0" anchor="ctr">
            <a:normAutofit/>
          </a:bodyPr>
          <a:lstStyle/>
          <a:p>
            <a:pPr eaLnBrk="1" hangingPunct="1"/>
            <a:r>
              <a:rPr lang="en-US" altLang="zh-TW" dirty="0">
                <a:ea typeface="新細明體" pitchFamily="18" charset="-120"/>
              </a:rPr>
              <a:t>RAID 5 (Block-level distributed parity)</a:t>
            </a:r>
          </a:p>
        </p:txBody>
      </p:sp>
      <p:sp>
        <p:nvSpPr>
          <p:cNvPr id="45062" name="Rectangle 3"/>
          <p:cNvSpPr>
            <a:spLocks noGrp="1" noChangeArrowheads="1"/>
          </p:cNvSpPr>
          <p:nvPr>
            <p:ph type="body" idx="1"/>
          </p:nvPr>
        </p:nvSpPr>
        <p:spPr>
          <a:xfrm>
            <a:off x="704850" y="1765301"/>
            <a:ext cx="7924800" cy="3581400"/>
          </a:xfrm>
        </p:spPr>
        <p:txBody>
          <a:bodyPr/>
          <a:lstStyle/>
          <a:p>
            <a:pPr marL="457200" indent="-457200"/>
            <a:r>
              <a:rPr lang="en-US" altLang="zh-TW" sz="2800" dirty="0">
                <a:ea typeface="新細明體" pitchFamily="18" charset="-120"/>
              </a:rPr>
              <a:t>Having all parity strips on one disk may make it a </a:t>
            </a:r>
            <a:r>
              <a:rPr lang="en-US" altLang="zh-TW" sz="2800" dirty="0">
                <a:solidFill>
                  <a:srgbClr val="2144D9"/>
                </a:solidFill>
                <a:ea typeface="新細明體" pitchFamily="18" charset="-120"/>
              </a:rPr>
              <a:t>bottleneck</a:t>
            </a:r>
            <a:r>
              <a:rPr lang="en-US" altLang="zh-TW" sz="2800" dirty="0">
                <a:ea typeface="新細明體" pitchFamily="18" charset="-120"/>
              </a:rPr>
              <a:t>.  Instead, we can </a:t>
            </a:r>
            <a:r>
              <a:rPr lang="en-US" altLang="zh-TW" sz="2800" dirty="0">
                <a:solidFill>
                  <a:srgbClr val="2144D9"/>
                </a:solidFill>
                <a:ea typeface="新細明體" pitchFamily="18" charset="-120"/>
              </a:rPr>
              <a:t>distribute</a:t>
            </a:r>
            <a:r>
              <a:rPr lang="en-US" altLang="zh-TW" sz="2800" dirty="0">
                <a:ea typeface="新細明體" pitchFamily="18" charset="-120"/>
              </a:rPr>
              <a:t> the </a:t>
            </a:r>
            <a:r>
              <a:rPr lang="en-US" altLang="zh-TW" sz="2800" dirty="0">
                <a:solidFill>
                  <a:srgbClr val="2144D9"/>
                </a:solidFill>
                <a:ea typeface="新細明體" pitchFamily="18" charset="-120"/>
              </a:rPr>
              <a:t>parity</a:t>
            </a:r>
            <a:r>
              <a:rPr lang="en-US" altLang="zh-TW" sz="2800" dirty="0">
                <a:ea typeface="新細明體" pitchFamily="18" charset="-120"/>
              </a:rPr>
              <a:t> strips among the disks</a:t>
            </a:r>
          </a:p>
          <a:p>
            <a:pPr marL="457200" indent="-457200"/>
            <a:r>
              <a:rPr lang="en-US" altLang="zh-TW" sz="2800" dirty="0">
                <a:ea typeface="新細明體" pitchFamily="18" charset="-120"/>
              </a:rPr>
              <a:t>If a single disk fails, the system can </a:t>
            </a:r>
            <a:r>
              <a:rPr lang="en-US" altLang="zh-TW" sz="2800" dirty="0">
                <a:solidFill>
                  <a:srgbClr val="2144D9"/>
                </a:solidFill>
                <a:ea typeface="新細明體" pitchFamily="18" charset="-120"/>
              </a:rPr>
              <a:t>regenerate</a:t>
            </a:r>
            <a:r>
              <a:rPr lang="en-US" altLang="zh-TW" sz="2800" dirty="0">
                <a:ea typeface="新細明體" pitchFamily="18" charset="-120"/>
              </a:rPr>
              <a:t> the data lost</a:t>
            </a:r>
          </a:p>
          <a:p>
            <a:pPr marL="457200" indent="-457200"/>
            <a:r>
              <a:rPr lang="en-US" altLang="zh-TW" sz="2800" dirty="0">
                <a:solidFill>
                  <a:srgbClr val="2144D9"/>
                </a:solidFill>
                <a:ea typeface="新細明體" pitchFamily="18" charset="-120"/>
              </a:rPr>
              <a:t>Reliable. Good performance </a:t>
            </a:r>
            <a:br>
              <a:rPr lang="en-US" altLang="zh-TW" sz="2800" dirty="0">
                <a:ea typeface="新細明體" pitchFamily="18" charset="-120"/>
              </a:rPr>
            </a:br>
            <a:r>
              <a:rPr lang="en-US" altLang="zh-TW" sz="2800" dirty="0">
                <a:ea typeface="新細明體" pitchFamily="18" charset="-120"/>
              </a:rPr>
              <a:t>with special hardware</a:t>
            </a:r>
          </a:p>
        </p:txBody>
      </p:sp>
      <p:pic>
        <p:nvPicPr>
          <p:cNvPr id="45063" name="Picture 4"/>
          <p:cNvPicPr>
            <a:picLocks noChangeAspect="1" noChangeArrowheads="1"/>
          </p:cNvPicPr>
          <p:nvPr/>
        </p:nvPicPr>
        <p:blipFill>
          <a:blip r:embed="rId3" cstate="print"/>
          <a:srcRect/>
          <a:stretch>
            <a:fillRect/>
          </a:stretch>
        </p:blipFill>
        <p:spPr bwMode="auto">
          <a:xfrm>
            <a:off x="5930209" y="3695700"/>
            <a:ext cx="6280351" cy="2706050"/>
          </a:xfrm>
          <a:prstGeom prst="rect">
            <a:avLst/>
          </a:prstGeom>
          <a:noFill/>
          <a:ln w="9525">
            <a:noFill/>
            <a:miter lim="800000"/>
            <a:headEnd/>
            <a:tailEnd/>
          </a:ln>
        </p:spPr>
      </p:pic>
      <p:sp>
        <p:nvSpPr>
          <p:cNvPr id="5" name="Slide Number Placeholder 5">
            <a:extLst>
              <a:ext uri="{FF2B5EF4-FFF2-40B4-BE49-F238E27FC236}">
                <a16:creationId xmlns:a16="http://schemas.microsoft.com/office/drawing/2014/main" id="{FE6332DB-111E-4735-982D-4B90B5E5EB73}"/>
              </a:ext>
            </a:extLst>
          </p:cNvPr>
          <p:cNvSpPr txBox="1">
            <a:spLocks/>
          </p:cNvSpPr>
          <p:nvPr/>
        </p:nvSpPr>
        <p:spPr>
          <a:xfrm>
            <a:off x="11447502" y="6401750"/>
            <a:ext cx="553998" cy="28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31</a:t>
            </a:fld>
            <a:endParaRPr lang="en-US" dirty="0">
              <a:solidFill>
                <a:schemeClr val="bg1"/>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p:txBody>
          <a:bodyPr/>
          <a:lstStyle/>
          <a:p>
            <a:pPr eaLnBrk="1" hangingPunct="1"/>
            <a:r>
              <a:rPr lang="en-US" altLang="zh-TW">
                <a:ea typeface="新細明體" pitchFamily="18" charset="-120"/>
              </a:rPr>
              <a:t>Block-oriented disk</a:t>
            </a:r>
          </a:p>
        </p:txBody>
      </p:sp>
      <p:sp>
        <p:nvSpPr>
          <p:cNvPr id="46086" name="Rectangle 3"/>
          <p:cNvSpPr>
            <a:spLocks noGrp="1" noChangeArrowheads="1"/>
          </p:cNvSpPr>
          <p:nvPr>
            <p:ph type="body" idx="1"/>
          </p:nvPr>
        </p:nvSpPr>
        <p:spPr>
          <a:xfrm>
            <a:off x="1220788" y="1447800"/>
            <a:ext cx="5715000" cy="4114800"/>
          </a:xfrm>
        </p:spPr>
        <p:txBody>
          <a:bodyPr/>
          <a:lstStyle/>
          <a:p>
            <a:pPr eaLnBrk="1" hangingPunct="1"/>
            <a:r>
              <a:rPr lang="en-US" altLang="zh-TW" sz="2800" dirty="0">
                <a:ea typeface="新細明體" pitchFamily="18" charset="-120"/>
              </a:rPr>
              <a:t>Disk is block-oriented. One sector is read/written at a time.</a:t>
            </a:r>
          </a:p>
          <a:p>
            <a:pPr eaLnBrk="1" hangingPunct="1"/>
            <a:r>
              <a:rPr lang="en-US" altLang="zh-TW" sz="2800" dirty="0">
                <a:ea typeface="新細明體" pitchFamily="18" charset="-120"/>
              </a:rPr>
              <a:t>In PC, a sector is 512 bytes</a:t>
            </a:r>
          </a:p>
        </p:txBody>
      </p:sp>
      <p:sp>
        <p:nvSpPr>
          <p:cNvPr id="46087" name="AutoShape 4"/>
          <p:cNvSpPr>
            <a:spLocks noChangeArrowheads="1"/>
          </p:cNvSpPr>
          <p:nvPr/>
        </p:nvSpPr>
        <p:spPr bwMode="auto">
          <a:xfrm>
            <a:off x="8839200" y="2133600"/>
            <a:ext cx="1295400" cy="3505200"/>
          </a:xfrm>
          <a:prstGeom prst="can">
            <a:avLst>
              <a:gd name="adj" fmla="val 39047"/>
            </a:avLst>
          </a:prstGeom>
          <a:solidFill>
            <a:srgbClr val="66CCFF"/>
          </a:solidFill>
          <a:ln w="12700">
            <a:solidFill>
              <a:schemeClr val="tx1"/>
            </a:solidFill>
            <a:round/>
            <a:headEnd type="none" w="sm" len="sm"/>
            <a:tailEnd type="none" w="sm" len="sm"/>
          </a:ln>
        </p:spPr>
        <p:txBody>
          <a:bodyPr wrap="none" anchor="ctr"/>
          <a:lstStyle/>
          <a:p>
            <a:endParaRPr lang="en-CA"/>
          </a:p>
        </p:txBody>
      </p:sp>
      <p:grpSp>
        <p:nvGrpSpPr>
          <p:cNvPr id="2" name="Group 5"/>
          <p:cNvGrpSpPr>
            <a:grpSpLocks/>
          </p:cNvGrpSpPr>
          <p:nvPr/>
        </p:nvGrpSpPr>
        <p:grpSpPr bwMode="auto">
          <a:xfrm>
            <a:off x="8991600" y="2819400"/>
            <a:ext cx="990600" cy="2590800"/>
            <a:chOff x="3600" y="2160"/>
            <a:chExt cx="624" cy="1632"/>
          </a:xfrm>
        </p:grpSpPr>
        <p:sp>
          <p:nvSpPr>
            <p:cNvPr id="46090" name="Rectangle 6"/>
            <p:cNvSpPr>
              <a:spLocks noChangeArrowheads="1"/>
            </p:cNvSpPr>
            <p:nvPr/>
          </p:nvSpPr>
          <p:spPr bwMode="auto">
            <a:xfrm>
              <a:off x="3600" y="2160"/>
              <a:ext cx="624" cy="1632"/>
            </a:xfrm>
            <a:prstGeom prst="rect">
              <a:avLst/>
            </a:prstGeom>
            <a:solidFill>
              <a:srgbClr val="FFFFFF"/>
            </a:solidFill>
            <a:ln w="12700">
              <a:solidFill>
                <a:schemeClr val="tx1"/>
              </a:solidFill>
              <a:miter lim="800000"/>
              <a:headEnd type="none" w="sm" len="sm"/>
              <a:tailEnd type="none" w="sm" len="sm"/>
            </a:ln>
          </p:spPr>
          <p:txBody>
            <a:bodyPr anchor="ctr"/>
            <a:lstStyle/>
            <a:p>
              <a:pPr>
                <a:lnSpc>
                  <a:spcPct val="95000"/>
                </a:lnSpc>
              </a:pPr>
              <a:r>
                <a:rPr kumimoji="1" lang="en-US" altLang="zh-TW" sz="1400">
                  <a:latin typeface="Arial" charset="0"/>
                  <a:ea typeface="新細明體" pitchFamily="18" charset="-120"/>
                </a:rPr>
                <a:t>The term cache memory is usually used to apply to a memory that is smaller and …</a:t>
              </a:r>
            </a:p>
            <a:p>
              <a:pPr>
                <a:lnSpc>
                  <a:spcPct val="95000"/>
                </a:lnSpc>
              </a:pPr>
              <a:endParaRPr kumimoji="1" lang="en-US" altLang="zh-TW" sz="1400">
                <a:latin typeface="Arial" charset="0"/>
                <a:ea typeface="新細明體" pitchFamily="18" charset="-120"/>
              </a:endParaRPr>
            </a:p>
            <a:p>
              <a:pPr>
                <a:lnSpc>
                  <a:spcPct val="95000"/>
                </a:lnSpc>
              </a:pPr>
              <a:endParaRPr kumimoji="1" lang="en-US" altLang="zh-TW" sz="1400">
                <a:latin typeface="Arial" charset="0"/>
                <a:ea typeface="新細明體" pitchFamily="18" charset="-120"/>
              </a:endParaRPr>
            </a:p>
          </p:txBody>
        </p:sp>
        <p:sp>
          <p:nvSpPr>
            <p:cNvPr id="46091" name="Rectangle 7"/>
            <p:cNvSpPr>
              <a:spLocks noChangeArrowheads="1"/>
            </p:cNvSpPr>
            <p:nvPr/>
          </p:nvSpPr>
          <p:spPr bwMode="auto">
            <a:xfrm>
              <a:off x="3600" y="2160"/>
              <a:ext cx="624" cy="432"/>
            </a:xfrm>
            <a:prstGeom prst="rect">
              <a:avLst/>
            </a:prstGeom>
            <a:noFill/>
            <a:ln w="12700">
              <a:solidFill>
                <a:schemeClr val="tx1"/>
              </a:solidFill>
              <a:miter lim="800000"/>
              <a:headEnd type="none" w="sm" len="sm"/>
              <a:tailEnd type="none" w="sm" len="sm"/>
            </a:ln>
          </p:spPr>
          <p:txBody>
            <a:bodyPr anchor="ctr"/>
            <a:lstStyle/>
            <a:p>
              <a:pPr>
                <a:lnSpc>
                  <a:spcPct val="95000"/>
                </a:lnSpc>
              </a:pPr>
              <a:endParaRPr kumimoji="1" lang="zh-TW" altLang="en-US" sz="1400">
                <a:latin typeface="Arial" charset="0"/>
                <a:ea typeface="新細明體" pitchFamily="18" charset="-120"/>
              </a:endParaRPr>
            </a:p>
          </p:txBody>
        </p:sp>
        <p:sp>
          <p:nvSpPr>
            <p:cNvPr id="46092" name="Rectangle 8"/>
            <p:cNvSpPr>
              <a:spLocks noChangeArrowheads="1"/>
            </p:cNvSpPr>
            <p:nvPr/>
          </p:nvSpPr>
          <p:spPr bwMode="auto">
            <a:xfrm>
              <a:off x="3600" y="2976"/>
              <a:ext cx="624" cy="384"/>
            </a:xfrm>
            <a:prstGeom prst="rect">
              <a:avLst/>
            </a:prstGeom>
            <a:noFill/>
            <a:ln w="12700">
              <a:solidFill>
                <a:schemeClr val="tx1"/>
              </a:solidFill>
              <a:miter lim="800000"/>
              <a:headEnd type="none" w="sm" len="sm"/>
              <a:tailEnd type="none" w="sm" len="sm"/>
            </a:ln>
          </p:spPr>
          <p:txBody>
            <a:bodyPr anchor="ctr"/>
            <a:lstStyle/>
            <a:p>
              <a:pPr>
                <a:lnSpc>
                  <a:spcPct val="95000"/>
                </a:lnSpc>
              </a:pPr>
              <a:endParaRPr kumimoji="1" lang="zh-TW" altLang="en-US" sz="1400">
                <a:latin typeface="Arial" charset="0"/>
                <a:ea typeface="新細明體" pitchFamily="18" charset="-120"/>
              </a:endParaRPr>
            </a:p>
          </p:txBody>
        </p:sp>
      </p:grpSp>
      <p:sp>
        <p:nvSpPr>
          <p:cNvPr id="46089" name="Rectangle 9"/>
          <p:cNvSpPr>
            <a:spLocks noChangeArrowheads="1"/>
          </p:cNvSpPr>
          <p:nvPr/>
        </p:nvSpPr>
        <p:spPr bwMode="auto">
          <a:xfrm>
            <a:off x="6553200" y="4876800"/>
            <a:ext cx="2057400" cy="1295400"/>
          </a:xfrm>
          <a:prstGeom prst="rect">
            <a:avLst/>
          </a:prstGeom>
          <a:solidFill>
            <a:srgbClr val="FFFFFF"/>
          </a:solidFill>
          <a:ln w="12700">
            <a:solidFill>
              <a:schemeClr val="tx1"/>
            </a:solidFill>
            <a:miter lim="800000"/>
            <a:headEnd type="none" w="sm" len="sm"/>
            <a:tailEnd type="none" w="sm" len="sm"/>
          </a:ln>
        </p:spPr>
        <p:txBody>
          <a:bodyPr wrap="none" anchor="ctr"/>
          <a:lstStyle/>
          <a:p>
            <a:pPr>
              <a:lnSpc>
                <a:spcPct val="95000"/>
              </a:lnSpc>
            </a:pPr>
            <a:r>
              <a:rPr kumimoji="1" lang="en-US" altLang="zh-TW" sz="1600">
                <a:latin typeface="Arial" charset="0"/>
                <a:ea typeface="新細明體" pitchFamily="18" charset="-120"/>
              </a:rPr>
              <a:t>while (!feof(F)) {</a:t>
            </a:r>
          </a:p>
          <a:p>
            <a:pPr>
              <a:lnSpc>
                <a:spcPct val="95000"/>
              </a:lnSpc>
            </a:pPr>
            <a:r>
              <a:rPr kumimoji="1" lang="en-US" altLang="zh-TW" sz="1600">
                <a:latin typeface="Arial" charset="0"/>
                <a:ea typeface="新細明體" pitchFamily="18" charset="-120"/>
              </a:rPr>
              <a:t>  // read one char</a:t>
            </a:r>
          </a:p>
          <a:p>
            <a:pPr>
              <a:lnSpc>
                <a:spcPct val="95000"/>
              </a:lnSpc>
            </a:pPr>
            <a:r>
              <a:rPr kumimoji="1" lang="en-US" altLang="zh-TW" sz="1600">
                <a:latin typeface="Arial" charset="0"/>
                <a:ea typeface="新細明體" pitchFamily="18" charset="-120"/>
              </a:rPr>
              <a:t>  fscanf(F, “%c”, &amp;c);</a:t>
            </a:r>
          </a:p>
          <a:p>
            <a:pPr>
              <a:lnSpc>
                <a:spcPct val="95000"/>
              </a:lnSpc>
            </a:pPr>
            <a:r>
              <a:rPr kumimoji="1" lang="en-US" altLang="zh-TW" sz="1600">
                <a:latin typeface="Arial" charset="0"/>
                <a:ea typeface="新細明體" pitchFamily="18" charset="-120"/>
              </a:rPr>
              <a:t>  …</a:t>
            </a:r>
          </a:p>
          <a:p>
            <a:pPr>
              <a:lnSpc>
                <a:spcPct val="95000"/>
              </a:lnSpc>
            </a:pPr>
            <a:r>
              <a:rPr kumimoji="1" lang="en-US" altLang="zh-TW" sz="1600">
                <a:latin typeface="Arial" charset="0"/>
                <a:ea typeface="新細明體" pitchFamily="18" charset="-120"/>
              </a:rPr>
              <a:t>}</a:t>
            </a:r>
          </a:p>
        </p:txBody>
      </p:sp>
      <p:sp>
        <p:nvSpPr>
          <p:cNvPr id="10" name="Slide Number Placeholder 5">
            <a:extLst>
              <a:ext uri="{FF2B5EF4-FFF2-40B4-BE49-F238E27FC236}">
                <a16:creationId xmlns:a16="http://schemas.microsoft.com/office/drawing/2014/main" id="{963362A9-1B6B-4C63-A259-390490E7A42C}"/>
              </a:ext>
            </a:extLst>
          </p:cNvPr>
          <p:cNvSpPr txBox="1">
            <a:spLocks/>
          </p:cNvSpPr>
          <p:nvPr/>
        </p:nvSpPr>
        <p:spPr>
          <a:xfrm>
            <a:off x="11447502" y="6401750"/>
            <a:ext cx="553998" cy="28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32</a:t>
            </a:fld>
            <a:endParaRPr lang="en-US" dirty="0">
              <a:solidFill>
                <a:schemeClr val="bg1"/>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p:txBody>
          <a:bodyPr/>
          <a:lstStyle/>
          <a:p>
            <a:pPr eaLnBrk="1" hangingPunct="1"/>
            <a:r>
              <a:rPr lang="en-US" altLang="zh-TW">
                <a:ea typeface="新細明體" pitchFamily="18" charset="-120"/>
              </a:rPr>
              <a:t>Disk Cache</a:t>
            </a:r>
          </a:p>
        </p:txBody>
      </p:sp>
      <p:sp>
        <p:nvSpPr>
          <p:cNvPr id="47110" name="Rectangle 3"/>
          <p:cNvSpPr>
            <a:spLocks noGrp="1" noChangeArrowheads="1"/>
          </p:cNvSpPr>
          <p:nvPr>
            <p:ph type="body" idx="1"/>
          </p:nvPr>
        </p:nvSpPr>
        <p:spPr>
          <a:xfrm>
            <a:off x="2057400" y="1600200"/>
            <a:ext cx="5029200" cy="4114800"/>
          </a:xfrm>
        </p:spPr>
        <p:txBody>
          <a:bodyPr/>
          <a:lstStyle/>
          <a:p>
            <a:pPr eaLnBrk="1" hangingPunct="1"/>
            <a:r>
              <a:rPr lang="en-US" altLang="zh-TW" sz="2800" dirty="0">
                <a:ea typeface="新細明體" pitchFamily="18" charset="-120"/>
              </a:rPr>
              <a:t>Buffer in main memory for disk sectors</a:t>
            </a:r>
          </a:p>
          <a:p>
            <a:pPr eaLnBrk="1" hangingPunct="1"/>
            <a:r>
              <a:rPr lang="en-US" altLang="zh-TW" sz="2800" dirty="0">
                <a:ea typeface="新細明體" pitchFamily="18" charset="-120"/>
              </a:rPr>
              <a:t>Contains a copy of some of the sectors</a:t>
            </a:r>
          </a:p>
        </p:txBody>
      </p:sp>
      <p:sp>
        <p:nvSpPr>
          <p:cNvPr id="47111" name="AutoShape 4"/>
          <p:cNvSpPr>
            <a:spLocks noChangeArrowheads="1"/>
          </p:cNvSpPr>
          <p:nvPr/>
        </p:nvSpPr>
        <p:spPr bwMode="auto">
          <a:xfrm>
            <a:off x="8229600" y="2438400"/>
            <a:ext cx="1295400" cy="3505200"/>
          </a:xfrm>
          <a:prstGeom prst="can">
            <a:avLst>
              <a:gd name="adj" fmla="val 39047"/>
            </a:avLst>
          </a:prstGeom>
          <a:solidFill>
            <a:srgbClr val="66CCFF"/>
          </a:solidFill>
          <a:ln w="12700">
            <a:solidFill>
              <a:schemeClr val="tx1"/>
            </a:solidFill>
            <a:round/>
            <a:headEnd type="none" w="sm" len="sm"/>
            <a:tailEnd type="none" w="sm" len="sm"/>
          </a:ln>
        </p:spPr>
        <p:txBody>
          <a:bodyPr wrap="none" anchor="ctr"/>
          <a:lstStyle/>
          <a:p>
            <a:endParaRPr lang="en-CA"/>
          </a:p>
        </p:txBody>
      </p:sp>
      <p:grpSp>
        <p:nvGrpSpPr>
          <p:cNvPr id="2" name="Group 5"/>
          <p:cNvGrpSpPr>
            <a:grpSpLocks/>
          </p:cNvGrpSpPr>
          <p:nvPr/>
        </p:nvGrpSpPr>
        <p:grpSpPr bwMode="auto">
          <a:xfrm>
            <a:off x="8382000" y="3124200"/>
            <a:ext cx="990600" cy="2590800"/>
            <a:chOff x="3600" y="2160"/>
            <a:chExt cx="624" cy="1632"/>
          </a:xfrm>
        </p:grpSpPr>
        <p:sp>
          <p:nvSpPr>
            <p:cNvPr id="47122" name="Rectangle 6"/>
            <p:cNvSpPr>
              <a:spLocks noChangeArrowheads="1"/>
            </p:cNvSpPr>
            <p:nvPr/>
          </p:nvSpPr>
          <p:spPr bwMode="auto">
            <a:xfrm>
              <a:off x="3600" y="2160"/>
              <a:ext cx="624" cy="1632"/>
            </a:xfrm>
            <a:prstGeom prst="rect">
              <a:avLst/>
            </a:prstGeom>
            <a:solidFill>
              <a:srgbClr val="FFFFFF"/>
            </a:solidFill>
            <a:ln w="12700">
              <a:solidFill>
                <a:schemeClr val="tx1"/>
              </a:solidFill>
              <a:miter lim="800000"/>
              <a:headEnd type="none" w="sm" len="sm"/>
              <a:tailEnd type="none" w="sm" len="sm"/>
            </a:ln>
          </p:spPr>
          <p:txBody>
            <a:bodyPr anchor="ctr"/>
            <a:lstStyle/>
            <a:p>
              <a:pPr>
                <a:lnSpc>
                  <a:spcPct val="95000"/>
                </a:lnSpc>
              </a:pPr>
              <a:r>
                <a:rPr kumimoji="1" lang="en-US" altLang="zh-TW" sz="1400">
                  <a:latin typeface="Arial" charset="0"/>
                  <a:ea typeface="新細明體" pitchFamily="18" charset="-120"/>
                </a:rPr>
                <a:t>The term cache memory is usually used to apply to a memory that is smaller and …</a:t>
              </a:r>
            </a:p>
            <a:p>
              <a:pPr>
                <a:lnSpc>
                  <a:spcPct val="95000"/>
                </a:lnSpc>
              </a:pPr>
              <a:endParaRPr kumimoji="1" lang="en-US" altLang="zh-TW" sz="1400">
                <a:latin typeface="Arial" charset="0"/>
                <a:ea typeface="新細明體" pitchFamily="18" charset="-120"/>
              </a:endParaRPr>
            </a:p>
            <a:p>
              <a:pPr>
                <a:lnSpc>
                  <a:spcPct val="95000"/>
                </a:lnSpc>
              </a:pPr>
              <a:endParaRPr kumimoji="1" lang="en-US" altLang="zh-TW" sz="1400">
                <a:latin typeface="Arial" charset="0"/>
                <a:ea typeface="新細明體" pitchFamily="18" charset="-120"/>
              </a:endParaRPr>
            </a:p>
          </p:txBody>
        </p:sp>
        <p:sp>
          <p:nvSpPr>
            <p:cNvPr id="47123" name="Rectangle 7"/>
            <p:cNvSpPr>
              <a:spLocks noChangeArrowheads="1"/>
            </p:cNvSpPr>
            <p:nvPr/>
          </p:nvSpPr>
          <p:spPr bwMode="auto">
            <a:xfrm>
              <a:off x="3600" y="2160"/>
              <a:ext cx="624" cy="432"/>
            </a:xfrm>
            <a:prstGeom prst="rect">
              <a:avLst/>
            </a:prstGeom>
            <a:noFill/>
            <a:ln w="12700">
              <a:solidFill>
                <a:schemeClr val="tx1"/>
              </a:solidFill>
              <a:miter lim="800000"/>
              <a:headEnd type="none" w="sm" len="sm"/>
              <a:tailEnd type="none" w="sm" len="sm"/>
            </a:ln>
          </p:spPr>
          <p:txBody>
            <a:bodyPr anchor="ctr"/>
            <a:lstStyle/>
            <a:p>
              <a:pPr>
                <a:lnSpc>
                  <a:spcPct val="95000"/>
                </a:lnSpc>
              </a:pPr>
              <a:endParaRPr kumimoji="1" lang="zh-TW" altLang="en-US" sz="1400">
                <a:latin typeface="Arial" charset="0"/>
                <a:ea typeface="新細明體" pitchFamily="18" charset="-120"/>
              </a:endParaRPr>
            </a:p>
          </p:txBody>
        </p:sp>
        <p:sp>
          <p:nvSpPr>
            <p:cNvPr id="47124" name="Rectangle 8"/>
            <p:cNvSpPr>
              <a:spLocks noChangeArrowheads="1"/>
            </p:cNvSpPr>
            <p:nvPr/>
          </p:nvSpPr>
          <p:spPr bwMode="auto">
            <a:xfrm>
              <a:off x="3600" y="2976"/>
              <a:ext cx="624" cy="384"/>
            </a:xfrm>
            <a:prstGeom prst="rect">
              <a:avLst/>
            </a:prstGeom>
            <a:noFill/>
            <a:ln w="12700">
              <a:solidFill>
                <a:schemeClr val="tx1"/>
              </a:solidFill>
              <a:miter lim="800000"/>
              <a:headEnd type="none" w="sm" len="sm"/>
              <a:tailEnd type="none" w="sm" len="sm"/>
            </a:ln>
          </p:spPr>
          <p:txBody>
            <a:bodyPr anchor="ctr"/>
            <a:lstStyle/>
            <a:p>
              <a:pPr>
                <a:lnSpc>
                  <a:spcPct val="95000"/>
                </a:lnSpc>
              </a:pPr>
              <a:endParaRPr kumimoji="1" lang="zh-TW" altLang="en-US" sz="1400">
                <a:latin typeface="Arial" charset="0"/>
                <a:ea typeface="新細明體" pitchFamily="18" charset="-120"/>
              </a:endParaRPr>
            </a:p>
          </p:txBody>
        </p:sp>
      </p:grpSp>
      <p:sp>
        <p:nvSpPr>
          <p:cNvPr id="47113" name="Rectangle 9"/>
          <p:cNvSpPr>
            <a:spLocks noChangeArrowheads="1"/>
          </p:cNvSpPr>
          <p:nvPr/>
        </p:nvSpPr>
        <p:spPr bwMode="auto">
          <a:xfrm>
            <a:off x="4953000" y="4343400"/>
            <a:ext cx="990600" cy="685800"/>
          </a:xfrm>
          <a:prstGeom prst="rect">
            <a:avLst/>
          </a:prstGeom>
          <a:solidFill>
            <a:srgbClr val="FFFFFF"/>
          </a:solidFill>
          <a:ln w="12700">
            <a:solidFill>
              <a:schemeClr val="tx1"/>
            </a:solidFill>
            <a:miter lim="800000"/>
            <a:headEnd type="none" w="sm" len="sm"/>
            <a:tailEnd type="none" w="sm" len="sm"/>
          </a:ln>
        </p:spPr>
        <p:txBody>
          <a:bodyPr anchor="ctr"/>
          <a:lstStyle/>
          <a:p>
            <a:pPr>
              <a:lnSpc>
                <a:spcPct val="95000"/>
              </a:lnSpc>
            </a:pPr>
            <a:r>
              <a:rPr kumimoji="1" lang="en-US" altLang="zh-TW" sz="1400">
                <a:latin typeface="Arial" charset="0"/>
                <a:ea typeface="新細明體" pitchFamily="18" charset="-120"/>
              </a:rPr>
              <a:t>The term cache memory</a:t>
            </a:r>
          </a:p>
        </p:txBody>
      </p:sp>
      <p:sp>
        <p:nvSpPr>
          <p:cNvPr id="47114" name="Rectangle 10"/>
          <p:cNvSpPr>
            <a:spLocks noChangeArrowheads="1"/>
          </p:cNvSpPr>
          <p:nvPr/>
        </p:nvSpPr>
        <p:spPr bwMode="auto">
          <a:xfrm>
            <a:off x="5943600" y="4343400"/>
            <a:ext cx="990600" cy="685800"/>
          </a:xfrm>
          <a:prstGeom prst="rect">
            <a:avLst/>
          </a:prstGeom>
          <a:solidFill>
            <a:srgbClr val="FFFFFF"/>
          </a:solidFill>
          <a:ln w="12700">
            <a:solidFill>
              <a:schemeClr val="tx1"/>
            </a:solidFill>
            <a:miter lim="800000"/>
            <a:headEnd type="none" w="sm" len="sm"/>
            <a:tailEnd type="none" w="sm" len="sm"/>
          </a:ln>
        </p:spPr>
        <p:txBody>
          <a:bodyPr anchor="ctr"/>
          <a:lstStyle/>
          <a:p>
            <a:pPr>
              <a:lnSpc>
                <a:spcPct val="95000"/>
              </a:lnSpc>
            </a:pPr>
            <a:r>
              <a:rPr kumimoji="1" lang="en-US" altLang="zh-TW" sz="1400">
                <a:latin typeface="Arial" charset="0"/>
                <a:ea typeface="新細明體" pitchFamily="18" charset="-120"/>
              </a:rPr>
              <a:t>…</a:t>
            </a:r>
          </a:p>
        </p:txBody>
      </p:sp>
      <p:sp>
        <p:nvSpPr>
          <p:cNvPr id="47115" name="Rectangle 11"/>
          <p:cNvSpPr>
            <a:spLocks noChangeArrowheads="1"/>
          </p:cNvSpPr>
          <p:nvPr/>
        </p:nvSpPr>
        <p:spPr bwMode="auto">
          <a:xfrm>
            <a:off x="4953000" y="5029200"/>
            <a:ext cx="990600" cy="685800"/>
          </a:xfrm>
          <a:prstGeom prst="rect">
            <a:avLst/>
          </a:prstGeom>
          <a:solidFill>
            <a:srgbClr val="FFFFFF"/>
          </a:solidFill>
          <a:ln w="12700">
            <a:solidFill>
              <a:schemeClr val="tx1"/>
            </a:solidFill>
            <a:miter lim="800000"/>
            <a:headEnd type="none" w="sm" len="sm"/>
            <a:tailEnd type="none" w="sm" len="sm"/>
          </a:ln>
        </p:spPr>
        <p:txBody>
          <a:bodyPr anchor="ctr"/>
          <a:lstStyle/>
          <a:p>
            <a:pPr>
              <a:lnSpc>
                <a:spcPct val="95000"/>
              </a:lnSpc>
            </a:pPr>
            <a:r>
              <a:rPr kumimoji="1" lang="en-US" altLang="zh-TW" sz="1400">
                <a:latin typeface="Arial" charset="0"/>
                <a:ea typeface="新細明體" pitchFamily="18" charset="-120"/>
              </a:rPr>
              <a:t>…</a:t>
            </a:r>
          </a:p>
        </p:txBody>
      </p:sp>
      <p:sp>
        <p:nvSpPr>
          <p:cNvPr id="47116" name="Rectangle 12"/>
          <p:cNvSpPr>
            <a:spLocks noChangeArrowheads="1"/>
          </p:cNvSpPr>
          <p:nvPr/>
        </p:nvSpPr>
        <p:spPr bwMode="auto">
          <a:xfrm>
            <a:off x="5943600" y="5029200"/>
            <a:ext cx="990600" cy="685800"/>
          </a:xfrm>
          <a:prstGeom prst="rect">
            <a:avLst/>
          </a:prstGeom>
          <a:solidFill>
            <a:srgbClr val="FFFFFF"/>
          </a:solidFill>
          <a:ln w="12700">
            <a:solidFill>
              <a:schemeClr val="tx1"/>
            </a:solidFill>
            <a:miter lim="800000"/>
            <a:headEnd type="none" w="sm" len="sm"/>
            <a:tailEnd type="none" w="sm" len="sm"/>
          </a:ln>
        </p:spPr>
        <p:txBody>
          <a:bodyPr anchor="ctr"/>
          <a:lstStyle/>
          <a:p>
            <a:pPr>
              <a:lnSpc>
                <a:spcPct val="95000"/>
              </a:lnSpc>
            </a:pPr>
            <a:r>
              <a:rPr kumimoji="1" lang="en-US" altLang="zh-TW" sz="1400">
                <a:latin typeface="Arial" charset="0"/>
                <a:ea typeface="新細明體" pitchFamily="18" charset="-120"/>
              </a:rPr>
              <a:t>memory that is smaller</a:t>
            </a:r>
          </a:p>
        </p:txBody>
      </p:sp>
      <p:sp>
        <p:nvSpPr>
          <p:cNvPr id="47117" name="Rectangle 13"/>
          <p:cNvSpPr>
            <a:spLocks noChangeArrowheads="1"/>
          </p:cNvSpPr>
          <p:nvPr/>
        </p:nvSpPr>
        <p:spPr bwMode="auto">
          <a:xfrm>
            <a:off x="5334000" y="5867400"/>
            <a:ext cx="1371600" cy="228600"/>
          </a:xfrm>
          <a:prstGeom prst="rect">
            <a:avLst/>
          </a:prstGeom>
          <a:noFill/>
          <a:ln w="12700">
            <a:noFill/>
            <a:miter lim="800000"/>
            <a:headEnd type="none" w="sm" len="sm"/>
            <a:tailEnd type="none" w="sm" len="sm"/>
          </a:ln>
        </p:spPr>
        <p:txBody>
          <a:bodyPr anchor="ctr"/>
          <a:lstStyle/>
          <a:p>
            <a:pPr algn="ctr"/>
            <a:r>
              <a:rPr kumimoji="1" lang="en-US" altLang="zh-TW" sz="1600">
                <a:latin typeface="Arial" charset="0"/>
                <a:ea typeface="新細明體" pitchFamily="18" charset="-120"/>
              </a:rPr>
              <a:t>Disk cache</a:t>
            </a:r>
          </a:p>
        </p:txBody>
      </p:sp>
      <p:sp>
        <p:nvSpPr>
          <p:cNvPr id="47118" name="Rectangle 14"/>
          <p:cNvSpPr>
            <a:spLocks noChangeArrowheads="1"/>
          </p:cNvSpPr>
          <p:nvPr/>
        </p:nvSpPr>
        <p:spPr bwMode="auto">
          <a:xfrm>
            <a:off x="8153400" y="6019800"/>
            <a:ext cx="1371600" cy="228600"/>
          </a:xfrm>
          <a:prstGeom prst="rect">
            <a:avLst/>
          </a:prstGeom>
          <a:noFill/>
          <a:ln w="12700">
            <a:noFill/>
            <a:miter lim="800000"/>
            <a:headEnd type="none" w="sm" len="sm"/>
            <a:tailEnd type="none" w="sm" len="sm"/>
          </a:ln>
        </p:spPr>
        <p:txBody>
          <a:bodyPr anchor="ctr"/>
          <a:lstStyle/>
          <a:p>
            <a:pPr algn="ctr"/>
            <a:r>
              <a:rPr kumimoji="1" lang="en-US" altLang="zh-TW" sz="1600">
                <a:latin typeface="Arial" charset="0"/>
                <a:ea typeface="新細明體" pitchFamily="18" charset="-120"/>
              </a:rPr>
              <a:t>Disk</a:t>
            </a:r>
          </a:p>
        </p:txBody>
      </p:sp>
      <p:sp>
        <p:nvSpPr>
          <p:cNvPr id="47119" name="Line 15"/>
          <p:cNvSpPr>
            <a:spLocks noChangeShapeType="1"/>
          </p:cNvSpPr>
          <p:nvPr/>
        </p:nvSpPr>
        <p:spPr bwMode="auto">
          <a:xfrm>
            <a:off x="7086600" y="5029200"/>
            <a:ext cx="1066800"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47120" name="Line 16"/>
          <p:cNvSpPr>
            <a:spLocks noChangeShapeType="1"/>
          </p:cNvSpPr>
          <p:nvPr/>
        </p:nvSpPr>
        <p:spPr bwMode="auto">
          <a:xfrm>
            <a:off x="3810000" y="5029200"/>
            <a:ext cx="1066800"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47121" name="Rectangle 17"/>
          <p:cNvSpPr>
            <a:spLocks noChangeArrowheads="1"/>
          </p:cNvSpPr>
          <p:nvPr/>
        </p:nvSpPr>
        <p:spPr bwMode="auto">
          <a:xfrm>
            <a:off x="2895600" y="5257800"/>
            <a:ext cx="1295400" cy="457200"/>
          </a:xfrm>
          <a:prstGeom prst="rect">
            <a:avLst/>
          </a:prstGeom>
          <a:noFill/>
          <a:ln w="12700">
            <a:noFill/>
            <a:miter lim="800000"/>
            <a:headEnd type="none" w="sm" len="sm"/>
            <a:tailEnd type="none" w="sm" len="sm"/>
          </a:ln>
        </p:spPr>
        <p:txBody>
          <a:bodyPr anchor="ctr"/>
          <a:lstStyle/>
          <a:p>
            <a:pPr algn="ctr"/>
            <a:r>
              <a:rPr kumimoji="1" lang="en-US" altLang="zh-TW" sz="1600">
                <a:latin typeface="Arial" charset="0"/>
                <a:ea typeface="新細明體" pitchFamily="18" charset="-120"/>
              </a:rPr>
              <a:t>Disk I/O requests</a:t>
            </a:r>
          </a:p>
        </p:txBody>
      </p:sp>
      <p:sp>
        <p:nvSpPr>
          <p:cNvPr id="18" name="Slide Number Placeholder 5">
            <a:extLst>
              <a:ext uri="{FF2B5EF4-FFF2-40B4-BE49-F238E27FC236}">
                <a16:creationId xmlns:a16="http://schemas.microsoft.com/office/drawing/2014/main" id="{D1E22A6B-2EBC-4733-A2CF-8D2427ABCB1F}"/>
              </a:ext>
            </a:extLst>
          </p:cNvPr>
          <p:cNvSpPr txBox="1">
            <a:spLocks/>
          </p:cNvSpPr>
          <p:nvPr/>
        </p:nvSpPr>
        <p:spPr>
          <a:xfrm>
            <a:off x="11447502" y="6401750"/>
            <a:ext cx="553998" cy="28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33</a:t>
            </a:fld>
            <a:endParaRPr lang="en-US" dirty="0">
              <a:solidFill>
                <a:schemeClr val="bg1"/>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pPr eaLnBrk="1" hangingPunct="1"/>
            <a:r>
              <a:rPr lang="en-US" altLang="zh-TW">
                <a:ea typeface="新細明體" pitchFamily="18" charset="-120"/>
              </a:rPr>
              <a:t>Disk Cache, Hit and Miss</a:t>
            </a:r>
          </a:p>
        </p:txBody>
      </p:sp>
      <p:sp>
        <p:nvSpPr>
          <p:cNvPr id="48134" name="Rectangle 3"/>
          <p:cNvSpPr>
            <a:spLocks noGrp="1" noChangeArrowheads="1"/>
          </p:cNvSpPr>
          <p:nvPr>
            <p:ph type="body" idx="1"/>
          </p:nvPr>
        </p:nvSpPr>
        <p:spPr/>
        <p:txBody>
          <a:bodyPr/>
          <a:lstStyle/>
          <a:p>
            <a:pPr eaLnBrk="1" hangingPunct="1"/>
            <a:r>
              <a:rPr lang="en-US" altLang="zh-TW" sz="2800" dirty="0">
                <a:ea typeface="新細明體" pitchFamily="18" charset="-120"/>
              </a:rPr>
              <a:t>When an I/O request is made for a particular sector, the OS checks whether the sector is in the </a:t>
            </a:r>
            <a:r>
              <a:rPr lang="en-US" altLang="zh-TW" sz="2800" dirty="0">
                <a:solidFill>
                  <a:srgbClr val="2144D9"/>
                </a:solidFill>
                <a:ea typeface="新細明體" pitchFamily="18" charset="-120"/>
              </a:rPr>
              <a:t>disk cache</a:t>
            </a:r>
            <a:r>
              <a:rPr lang="en-US" altLang="zh-TW" sz="2800" dirty="0">
                <a:ea typeface="新細明體" pitchFamily="18" charset="-120"/>
              </a:rPr>
              <a:t>.  </a:t>
            </a:r>
          </a:p>
          <a:p>
            <a:pPr lvl="1" eaLnBrk="1" hangingPunct="1"/>
            <a:r>
              <a:rPr lang="en-US" altLang="zh-TW" sz="2400" dirty="0">
                <a:ea typeface="新細明體" pitchFamily="18" charset="-120"/>
              </a:rPr>
              <a:t>If so, (</a:t>
            </a:r>
            <a:r>
              <a:rPr lang="en-US" altLang="zh-TW" sz="2400" dirty="0">
                <a:solidFill>
                  <a:srgbClr val="2144D9"/>
                </a:solidFill>
                <a:ea typeface="新細明體" pitchFamily="18" charset="-120"/>
              </a:rPr>
              <a:t>cache hit</a:t>
            </a:r>
            <a:r>
              <a:rPr lang="en-US" altLang="zh-TW" sz="2400" dirty="0">
                <a:ea typeface="新細明體" pitchFamily="18" charset="-120"/>
              </a:rPr>
              <a:t>), the request is satisfied via the cache. </a:t>
            </a:r>
          </a:p>
          <a:p>
            <a:pPr lvl="1" eaLnBrk="1" hangingPunct="1"/>
            <a:r>
              <a:rPr lang="en-US" altLang="zh-TW" sz="2400" dirty="0">
                <a:ea typeface="新細明體" pitchFamily="18" charset="-120"/>
              </a:rPr>
              <a:t>If not (</a:t>
            </a:r>
            <a:r>
              <a:rPr lang="en-US" altLang="zh-TW" sz="2400" dirty="0">
                <a:solidFill>
                  <a:srgbClr val="2144D9"/>
                </a:solidFill>
                <a:ea typeface="新細明體" pitchFamily="18" charset="-120"/>
              </a:rPr>
              <a:t>cache miss</a:t>
            </a:r>
            <a:r>
              <a:rPr lang="en-US" altLang="zh-TW" sz="2400" dirty="0">
                <a:ea typeface="新細明體" pitchFamily="18" charset="-120"/>
              </a:rPr>
              <a:t>), the requested sector is read into the disk cache from the disk.</a:t>
            </a:r>
          </a:p>
        </p:txBody>
      </p:sp>
      <p:sp>
        <p:nvSpPr>
          <p:cNvPr id="4" name="Slide Number Placeholder 5">
            <a:extLst>
              <a:ext uri="{FF2B5EF4-FFF2-40B4-BE49-F238E27FC236}">
                <a16:creationId xmlns:a16="http://schemas.microsoft.com/office/drawing/2014/main" id="{3313AE16-D40B-43DC-8A70-8A64B47278BC}"/>
              </a:ext>
            </a:extLst>
          </p:cNvPr>
          <p:cNvSpPr txBox="1">
            <a:spLocks/>
          </p:cNvSpPr>
          <p:nvPr/>
        </p:nvSpPr>
        <p:spPr>
          <a:xfrm>
            <a:off x="11447502" y="6401750"/>
            <a:ext cx="553998" cy="28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34</a:t>
            </a:fld>
            <a:endParaRPr lang="en-US" dirty="0">
              <a:solidFill>
                <a:schemeClr val="bg1"/>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pPr eaLnBrk="1" hangingPunct="1"/>
            <a:r>
              <a:rPr lang="en-US" altLang="zh-TW">
                <a:ea typeface="新細明體" pitchFamily="18" charset="-120"/>
              </a:rPr>
              <a:t>Disk Cache, Replacement</a:t>
            </a:r>
          </a:p>
        </p:txBody>
      </p:sp>
      <p:sp>
        <p:nvSpPr>
          <p:cNvPr id="49158" name="Rectangle 3"/>
          <p:cNvSpPr>
            <a:spLocks noGrp="1" noChangeArrowheads="1"/>
          </p:cNvSpPr>
          <p:nvPr>
            <p:ph type="body" idx="1"/>
          </p:nvPr>
        </p:nvSpPr>
        <p:spPr/>
        <p:txBody>
          <a:bodyPr/>
          <a:lstStyle/>
          <a:p>
            <a:pPr eaLnBrk="1" hangingPunct="1"/>
            <a:r>
              <a:rPr lang="en-US" altLang="zh-TW" sz="2800" dirty="0">
                <a:ea typeface="新細明體" pitchFamily="18" charset="-120"/>
              </a:rPr>
              <a:t>Least Recently Used (LRU)</a:t>
            </a:r>
          </a:p>
          <a:p>
            <a:pPr lvl="1" eaLnBrk="1" hangingPunct="1"/>
            <a:r>
              <a:rPr lang="en-US" altLang="zh-TW" sz="2400" dirty="0">
                <a:ea typeface="新細明體" pitchFamily="18" charset="-120"/>
              </a:rPr>
              <a:t>Replace the block that has been in the cache the longest with no reference</a:t>
            </a:r>
          </a:p>
          <a:p>
            <a:pPr eaLnBrk="1" hangingPunct="1"/>
            <a:r>
              <a:rPr lang="en-US" altLang="zh-TW" sz="2800" dirty="0">
                <a:ea typeface="新細明體" pitchFamily="18" charset="-120"/>
              </a:rPr>
              <a:t>Least Frequently Used (LFU)</a:t>
            </a:r>
          </a:p>
          <a:p>
            <a:pPr lvl="1" eaLnBrk="1" hangingPunct="1"/>
            <a:r>
              <a:rPr lang="en-US" altLang="zh-TW" sz="2400" dirty="0">
                <a:ea typeface="新細明體" pitchFamily="18" charset="-120"/>
              </a:rPr>
              <a:t>Replace the blocks in the set that has experienced the fewest references</a:t>
            </a:r>
          </a:p>
        </p:txBody>
      </p:sp>
      <p:sp>
        <p:nvSpPr>
          <p:cNvPr id="4" name="Slide Number Placeholder 5">
            <a:extLst>
              <a:ext uri="{FF2B5EF4-FFF2-40B4-BE49-F238E27FC236}">
                <a16:creationId xmlns:a16="http://schemas.microsoft.com/office/drawing/2014/main" id="{FAFAC7E8-D238-4A6A-BDD3-A15FFBC7BD96}"/>
              </a:ext>
            </a:extLst>
          </p:cNvPr>
          <p:cNvSpPr txBox="1">
            <a:spLocks/>
          </p:cNvSpPr>
          <p:nvPr/>
        </p:nvSpPr>
        <p:spPr>
          <a:xfrm>
            <a:off x="11447502" y="6401750"/>
            <a:ext cx="553998" cy="28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35</a:t>
            </a:fld>
            <a:endParaRPr lang="en-US" dirty="0">
              <a:solidFill>
                <a:schemeClr val="bg1"/>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A35AE3-A354-4ECF-9065-79800590575C}"/>
              </a:ext>
            </a:extLst>
          </p:cNvPr>
          <p:cNvSpPr>
            <a:spLocks noGrp="1"/>
          </p:cNvSpPr>
          <p:nvPr>
            <p:ph idx="1"/>
          </p:nvPr>
        </p:nvSpPr>
        <p:spPr>
          <a:xfrm>
            <a:off x="370613" y="1274325"/>
            <a:ext cx="10700125" cy="1221225"/>
          </a:xfrm>
        </p:spPr>
        <p:txBody>
          <a:bodyPr/>
          <a:lstStyle/>
          <a:p>
            <a:r>
              <a:rPr lang="en-US" altLang="zh-TW" dirty="0">
                <a:ea typeface="新細明體" pitchFamily="18" charset="-120"/>
              </a:rPr>
              <a:t>File Management</a:t>
            </a:r>
            <a:endParaRPr lang="en-US" altLang="zh-TW" i="1" dirty="0">
              <a:solidFill>
                <a:schemeClr val="folHlink"/>
              </a:solidFill>
              <a:ea typeface="新細明體" pitchFamily="18" charset="-120"/>
            </a:endParaRPr>
          </a:p>
          <a:p>
            <a:r>
              <a:rPr lang="en-US" altLang="zh-TW" dirty="0">
                <a:ea typeface="新細明體" pitchFamily="18" charset="-120"/>
              </a:rPr>
              <a:t>Read Ch. 12</a:t>
            </a:r>
          </a:p>
          <a:p>
            <a:endParaRPr lang="zh-MO" altLang="en-US" dirty="0"/>
          </a:p>
        </p:txBody>
      </p:sp>
      <p:sp>
        <p:nvSpPr>
          <p:cNvPr id="3" name="Title 2">
            <a:extLst>
              <a:ext uri="{FF2B5EF4-FFF2-40B4-BE49-F238E27FC236}">
                <a16:creationId xmlns:a16="http://schemas.microsoft.com/office/drawing/2014/main" id="{A4966400-0A19-49A4-A6A9-F41B2A2D07FD}"/>
              </a:ext>
            </a:extLst>
          </p:cNvPr>
          <p:cNvSpPr>
            <a:spLocks noGrp="1"/>
          </p:cNvSpPr>
          <p:nvPr>
            <p:ph type="title"/>
          </p:nvPr>
        </p:nvSpPr>
        <p:spPr/>
        <p:txBody>
          <a:bodyPr/>
          <a:lstStyle/>
          <a:p>
            <a:r>
              <a:rPr lang="en-US" altLang="zh-MO" dirty="0"/>
              <a:t>N</a:t>
            </a:r>
            <a:r>
              <a:rPr lang="en-US" altLang="zh-CN" dirty="0"/>
              <a:t>ext Topic</a:t>
            </a:r>
            <a:endParaRPr lang="zh-MO" altLang="en-US" dirty="0"/>
          </a:p>
        </p:txBody>
      </p:sp>
      <p:sp>
        <p:nvSpPr>
          <p:cNvPr id="4" name="Slide Number Placeholder 3">
            <a:extLst>
              <a:ext uri="{FF2B5EF4-FFF2-40B4-BE49-F238E27FC236}">
                <a16:creationId xmlns:a16="http://schemas.microsoft.com/office/drawing/2014/main" id="{726EBA7E-C19E-4842-8828-23498B77B4C1}"/>
              </a:ext>
            </a:extLst>
          </p:cNvPr>
          <p:cNvSpPr>
            <a:spLocks noGrp="1"/>
          </p:cNvSpPr>
          <p:nvPr>
            <p:ph type="sldNum" sz="quarter" idx="15"/>
          </p:nvPr>
        </p:nvSpPr>
        <p:spPr/>
        <p:txBody>
          <a:bodyPr/>
          <a:lstStyle/>
          <a:p>
            <a:fld id="{19B51A1E-902D-48AF-9020-955120F399B6}" type="slidenum">
              <a:rPr lang="en-US" smtClean="0"/>
              <a:pPr/>
              <a:t>36</a:t>
            </a:fld>
            <a:endParaRPr lang="en-US" dirty="0"/>
          </a:p>
        </p:txBody>
      </p:sp>
      <p:pic>
        <p:nvPicPr>
          <p:cNvPr id="3074" name="Picture 2" descr="Upcoming Blog Topics — Disability Thinking">
            <a:extLst>
              <a:ext uri="{FF2B5EF4-FFF2-40B4-BE49-F238E27FC236}">
                <a16:creationId xmlns:a16="http://schemas.microsoft.com/office/drawing/2014/main" id="{169C240A-6FB9-48E8-B233-E8897E335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338" y="2865450"/>
            <a:ext cx="5181324" cy="234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93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D631FF-C990-44D5-93A1-D654FB4B680F}"/>
              </a:ext>
            </a:extLst>
          </p:cNvPr>
          <p:cNvSpPr>
            <a:spLocks noGrp="1"/>
          </p:cNvSpPr>
          <p:nvPr>
            <p:ph idx="1"/>
          </p:nvPr>
        </p:nvSpPr>
        <p:spPr/>
        <p:txBody>
          <a:bodyPr/>
          <a:lstStyle/>
          <a:p>
            <a:r>
              <a:rPr lang="en-US" altLang="zh-TW" dirty="0">
                <a:ea typeface="新細明體" pitchFamily="18" charset="-120"/>
              </a:rPr>
              <a:t>Programmed I/O</a:t>
            </a:r>
          </a:p>
          <a:p>
            <a:pPr lvl="1"/>
            <a:r>
              <a:rPr lang="en-US" altLang="zh-TW" dirty="0">
                <a:ea typeface="新細明體" pitchFamily="18" charset="-120"/>
              </a:rPr>
              <a:t>Process is </a:t>
            </a:r>
            <a:r>
              <a:rPr lang="en-US" altLang="zh-TW" dirty="0">
                <a:solidFill>
                  <a:srgbClr val="FF0000"/>
                </a:solidFill>
                <a:ea typeface="新細明體" pitchFamily="18" charset="-120"/>
              </a:rPr>
              <a:t>busy-waiting</a:t>
            </a:r>
            <a:r>
              <a:rPr lang="en-US" altLang="zh-TW" dirty="0">
                <a:ea typeface="新細明體" pitchFamily="18" charset="-120"/>
              </a:rPr>
              <a:t> for the operation to complete</a:t>
            </a:r>
          </a:p>
          <a:p>
            <a:r>
              <a:rPr lang="en-US" altLang="zh-TW" dirty="0">
                <a:ea typeface="新細明體" pitchFamily="18" charset="-120"/>
              </a:rPr>
              <a:t>Interrupt-driven I/O</a:t>
            </a:r>
          </a:p>
          <a:p>
            <a:pPr lvl="1"/>
            <a:r>
              <a:rPr lang="en-US" altLang="zh-TW" dirty="0">
                <a:ea typeface="新細明體" pitchFamily="18" charset="-120"/>
              </a:rPr>
              <a:t>I/O command is issued</a:t>
            </a:r>
          </a:p>
          <a:p>
            <a:pPr lvl="1"/>
            <a:r>
              <a:rPr lang="en-US" altLang="zh-TW" dirty="0">
                <a:ea typeface="新細明體" pitchFamily="18" charset="-120"/>
              </a:rPr>
              <a:t>Processor </a:t>
            </a:r>
            <a:r>
              <a:rPr lang="en-US" altLang="zh-TW" dirty="0">
                <a:solidFill>
                  <a:schemeClr val="tx1"/>
                </a:solidFill>
                <a:ea typeface="新細明體" pitchFamily="18" charset="-120"/>
              </a:rPr>
              <a:t>continues</a:t>
            </a:r>
            <a:r>
              <a:rPr lang="en-US" altLang="zh-TW" dirty="0">
                <a:ea typeface="新細明體" pitchFamily="18" charset="-120"/>
              </a:rPr>
              <a:t> executing instructions</a:t>
            </a:r>
          </a:p>
          <a:p>
            <a:pPr lvl="1"/>
            <a:r>
              <a:rPr lang="en-US" altLang="zh-TW" dirty="0">
                <a:ea typeface="新細明體" pitchFamily="18" charset="-120"/>
              </a:rPr>
              <a:t>I/O module sends an </a:t>
            </a:r>
            <a:r>
              <a:rPr lang="en-US" altLang="zh-TW" dirty="0">
                <a:solidFill>
                  <a:srgbClr val="FF0000"/>
                </a:solidFill>
                <a:ea typeface="新細明體" pitchFamily="18" charset="-120"/>
              </a:rPr>
              <a:t>interrupt</a:t>
            </a:r>
            <a:r>
              <a:rPr lang="en-US" altLang="zh-TW" dirty="0">
                <a:ea typeface="新細明體" pitchFamily="18" charset="-120"/>
              </a:rPr>
              <a:t> when done</a:t>
            </a:r>
          </a:p>
          <a:p>
            <a:endParaRPr lang="en-US" dirty="0"/>
          </a:p>
        </p:txBody>
      </p:sp>
      <p:sp>
        <p:nvSpPr>
          <p:cNvPr id="3" name="Title 2">
            <a:extLst>
              <a:ext uri="{FF2B5EF4-FFF2-40B4-BE49-F238E27FC236}">
                <a16:creationId xmlns:a16="http://schemas.microsoft.com/office/drawing/2014/main" id="{A8309867-8B6B-45D4-B96F-3A223531F4E0}"/>
              </a:ext>
            </a:extLst>
          </p:cNvPr>
          <p:cNvSpPr>
            <a:spLocks noGrp="1"/>
          </p:cNvSpPr>
          <p:nvPr>
            <p:ph type="title"/>
          </p:nvPr>
        </p:nvSpPr>
        <p:spPr/>
        <p:txBody>
          <a:bodyPr/>
          <a:lstStyle/>
          <a:p>
            <a:r>
              <a:rPr lang="en-US" altLang="zh-TW" dirty="0">
                <a:ea typeface="新細明體" pitchFamily="18" charset="-120"/>
              </a:rPr>
              <a:t>Performing I/O</a:t>
            </a:r>
            <a:endParaRPr lang="en-US" dirty="0"/>
          </a:p>
        </p:txBody>
      </p:sp>
      <p:sp>
        <p:nvSpPr>
          <p:cNvPr id="4" name="Slide Number Placeholder 3">
            <a:extLst>
              <a:ext uri="{FF2B5EF4-FFF2-40B4-BE49-F238E27FC236}">
                <a16:creationId xmlns:a16="http://schemas.microsoft.com/office/drawing/2014/main" id="{3E7CEE7B-769A-4DD2-ACF3-3961AA4F9514}"/>
              </a:ext>
            </a:extLst>
          </p:cNvPr>
          <p:cNvSpPr>
            <a:spLocks noGrp="1"/>
          </p:cNvSpPr>
          <p:nvPr>
            <p:ph type="sldNum" sz="quarter" idx="15"/>
          </p:nvPr>
        </p:nvSpPr>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376040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F0AFAE-5727-4B0E-8161-67E80B0F9F51}"/>
              </a:ext>
            </a:extLst>
          </p:cNvPr>
          <p:cNvSpPr>
            <a:spLocks noGrp="1"/>
          </p:cNvSpPr>
          <p:nvPr>
            <p:ph idx="1"/>
          </p:nvPr>
        </p:nvSpPr>
        <p:spPr>
          <a:xfrm>
            <a:off x="370613" y="1274325"/>
            <a:ext cx="8678137" cy="4679250"/>
          </a:xfrm>
        </p:spPr>
        <p:txBody>
          <a:bodyPr/>
          <a:lstStyle/>
          <a:p>
            <a:r>
              <a:rPr lang="en-US" altLang="zh-TW" dirty="0">
                <a:ea typeface="新細明體" pitchFamily="18" charset="-120"/>
              </a:rPr>
              <a:t>Direct Memory Access (DMA)</a:t>
            </a:r>
          </a:p>
          <a:p>
            <a:pPr lvl="1"/>
            <a:r>
              <a:rPr lang="en-US" altLang="zh-TW" dirty="0">
                <a:ea typeface="新細明體" pitchFamily="18" charset="-120"/>
              </a:rPr>
              <a:t>DMA module </a:t>
            </a:r>
            <a:r>
              <a:rPr lang="en-US" altLang="zh-TW" dirty="0">
                <a:solidFill>
                  <a:srgbClr val="FF0000"/>
                </a:solidFill>
                <a:ea typeface="新細明體" pitchFamily="18" charset="-120"/>
              </a:rPr>
              <a:t>controls</a:t>
            </a:r>
            <a:r>
              <a:rPr lang="en-US" altLang="zh-TW" dirty="0">
                <a:ea typeface="新細明體" pitchFamily="18" charset="-120"/>
              </a:rPr>
              <a:t> exchange of data between main memory and the I/O device</a:t>
            </a:r>
          </a:p>
          <a:p>
            <a:pPr lvl="1"/>
            <a:r>
              <a:rPr lang="en-US" altLang="zh-TW" dirty="0">
                <a:ea typeface="新細明體" pitchFamily="18" charset="-120"/>
              </a:rPr>
              <a:t>Processor interrupted </a:t>
            </a:r>
            <a:r>
              <a:rPr lang="en-US" altLang="zh-TW" dirty="0">
                <a:solidFill>
                  <a:srgbClr val="FF0000"/>
                </a:solidFill>
                <a:ea typeface="新細明體" pitchFamily="18" charset="-120"/>
              </a:rPr>
              <a:t>only</a:t>
            </a:r>
            <a:r>
              <a:rPr lang="en-US" altLang="zh-TW" dirty="0">
                <a:ea typeface="新細明體" pitchFamily="18" charset="-120"/>
              </a:rPr>
              <a:t> after entire block has been transferred</a:t>
            </a:r>
          </a:p>
          <a:p>
            <a:endParaRPr lang="en-US" dirty="0"/>
          </a:p>
        </p:txBody>
      </p:sp>
      <p:sp>
        <p:nvSpPr>
          <p:cNvPr id="3" name="Title 2">
            <a:extLst>
              <a:ext uri="{FF2B5EF4-FFF2-40B4-BE49-F238E27FC236}">
                <a16:creationId xmlns:a16="http://schemas.microsoft.com/office/drawing/2014/main" id="{D5C09123-7D33-4200-BE13-CFE0E4A18A7C}"/>
              </a:ext>
            </a:extLst>
          </p:cNvPr>
          <p:cNvSpPr>
            <a:spLocks noGrp="1"/>
          </p:cNvSpPr>
          <p:nvPr>
            <p:ph type="title"/>
          </p:nvPr>
        </p:nvSpPr>
        <p:spPr/>
        <p:txBody>
          <a:bodyPr/>
          <a:lstStyle/>
          <a:p>
            <a:r>
              <a:rPr lang="en-US" altLang="zh-TW" dirty="0">
                <a:ea typeface="新細明體" pitchFamily="18" charset="-120"/>
              </a:rPr>
              <a:t>Performing I/O</a:t>
            </a:r>
            <a:endParaRPr lang="en-US" dirty="0"/>
          </a:p>
        </p:txBody>
      </p:sp>
      <p:sp>
        <p:nvSpPr>
          <p:cNvPr id="4" name="Slide Number Placeholder 3">
            <a:extLst>
              <a:ext uri="{FF2B5EF4-FFF2-40B4-BE49-F238E27FC236}">
                <a16:creationId xmlns:a16="http://schemas.microsoft.com/office/drawing/2014/main" id="{49FB8E18-9FBB-4379-901B-1BC4501B1343}"/>
              </a:ext>
            </a:extLst>
          </p:cNvPr>
          <p:cNvSpPr>
            <a:spLocks noGrp="1"/>
          </p:cNvSpPr>
          <p:nvPr>
            <p:ph type="sldNum" sz="quarter" idx="15"/>
          </p:nvPr>
        </p:nvSpPr>
        <p:spPr/>
        <p:txBody>
          <a:bodyPr/>
          <a:lstStyle/>
          <a:p>
            <a:fld id="{19B51A1E-902D-48AF-9020-955120F399B6}" type="slidenum">
              <a:rPr lang="en-US" smtClean="0"/>
              <a:pPr/>
              <a:t>5</a:t>
            </a:fld>
            <a:endParaRPr lang="en-US" dirty="0"/>
          </a:p>
        </p:txBody>
      </p:sp>
      <p:pic>
        <p:nvPicPr>
          <p:cNvPr id="5" name="Picture Placeholder 17" descr="decorative element">
            <a:extLst>
              <a:ext uri="{FF2B5EF4-FFF2-40B4-BE49-F238E27FC236}">
                <a16:creationId xmlns:a16="http://schemas.microsoft.com/office/drawing/2014/main" id="{FD48E574-31F6-4498-AE39-AC9ED2C32E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932896" y="0"/>
            <a:ext cx="2259104" cy="6311900"/>
          </a:xfrm>
          <a:prstGeom prst="rect">
            <a:avLst/>
          </a:prstGeom>
        </p:spPr>
      </p:pic>
    </p:spTree>
    <p:extLst>
      <p:ext uri="{BB962C8B-B14F-4D97-AF65-F5344CB8AC3E}">
        <p14:creationId xmlns:p14="http://schemas.microsoft.com/office/powerpoint/2010/main" val="2871839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tLang="zh-TW">
                <a:ea typeface="新細明體" pitchFamily="18" charset="-120"/>
              </a:rPr>
              <a:t>DMA Configurations</a:t>
            </a:r>
          </a:p>
        </p:txBody>
      </p:sp>
      <p:pic>
        <p:nvPicPr>
          <p:cNvPr id="19462" name="Picture 3"/>
          <p:cNvPicPr>
            <a:picLocks noGrp="1" noChangeAspect="1" noChangeArrowheads="1"/>
          </p:cNvPicPr>
          <p:nvPr>
            <p:ph idx="1"/>
          </p:nvPr>
        </p:nvPicPr>
        <p:blipFill>
          <a:blip r:embed="rId3" cstate="print"/>
          <a:srcRect/>
          <a:stretch>
            <a:fillRect/>
          </a:stretch>
        </p:blipFill>
        <p:spPr>
          <a:xfrm>
            <a:off x="1537581" y="1790700"/>
            <a:ext cx="8092419" cy="4381500"/>
          </a:xfrm>
          <a:noFill/>
        </p:spPr>
      </p:pic>
      <p:sp>
        <p:nvSpPr>
          <p:cNvPr id="19463" name="Rectangle 4"/>
          <p:cNvSpPr>
            <a:spLocks noChangeArrowheads="1"/>
          </p:cNvSpPr>
          <p:nvPr/>
        </p:nvSpPr>
        <p:spPr bwMode="auto">
          <a:xfrm>
            <a:off x="6934200" y="2667000"/>
            <a:ext cx="76200" cy="304800"/>
          </a:xfrm>
          <a:prstGeom prst="rect">
            <a:avLst/>
          </a:prstGeom>
          <a:solidFill>
            <a:schemeClr val="bg1"/>
          </a:solidFill>
          <a:ln w="9525">
            <a:noFill/>
            <a:miter lim="800000"/>
            <a:headEnd/>
            <a:tailEnd/>
          </a:ln>
        </p:spPr>
        <p:txBody>
          <a:bodyPr wrap="none" anchor="ctr"/>
          <a:lstStyle/>
          <a:p>
            <a:endParaRPr lang="en-CA"/>
          </a:p>
        </p:txBody>
      </p:sp>
      <p:sp>
        <p:nvSpPr>
          <p:cNvPr id="5" name="Slide Number Placeholder 5">
            <a:extLst>
              <a:ext uri="{FF2B5EF4-FFF2-40B4-BE49-F238E27FC236}">
                <a16:creationId xmlns:a16="http://schemas.microsoft.com/office/drawing/2014/main" id="{5BDBFC08-7D8A-45BA-8F0E-DA9AAEF3A4E9}"/>
              </a:ext>
            </a:extLst>
          </p:cNvPr>
          <p:cNvSpPr txBox="1">
            <a:spLocks/>
          </p:cNvSpPr>
          <p:nvPr/>
        </p:nvSpPr>
        <p:spPr>
          <a:xfrm>
            <a:off x="11447502" y="6420800"/>
            <a:ext cx="278418" cy="27432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6</a:t>
            </a:fld>
            <a:endParaRPr lang="en-US" dirty="0">
              <a:solidFill>
                <a:schemeClr val="bg1"/>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en-US" altLang="zh-TW">
                <a:ea typeface="新細明體" pitchFamily="18" charset="-120"/>
              </a:rPr>
              <a:t>DMA Configurations</a:t>
            </a:r>
          </a:p>
        </p:txBody>
      </p:sp>
      <p:pic>
        <p:nvPicPr>
          <p:cNvPr id="20486" name="Picture 3"/>
          <p:cNvPicPr>
            <a:picLocks noGrp="1" noChangeAspect="1" noChangeArrowheads="1"/>
          </p:cNvPicPr>
          <p:nvPr>
            <p:ph idx="1"/>
          </p:nvPr>
        </p:nvPicPr>
        <p:blipFill>
          <a:blip r:embed="rId3" cstate="print"/>
          <a:srcRect b="21758"/>
          <a:stretch>
            <a:fillRect/>
          </a:stretch>
        </p:blipFill>
        <p:spPr>
          <a:xfrm>
            <a:off x="1562608" y="1676400"/>
            <a:ext cx="9066784" cy="3505200"/>
          </a:xfrm>
          <a:noFill/>
        </p:spPr>
      </p:pic>
      <p:sp>
        <p:nvSpPr>
          <p:cNvPr id="2" name="TextBox 1">
            <a:extLst>
              <a:ext uri="{FF2B5EF4-FFF2-40B4-BE49-F238E27FC236}">
                <a16:creationId xmlns:a16="http://schemas.microsoft.com/office/drawing/2014/main" id="{361AF606-12BE-4AC4-A8AA-D659342BAD40}"/>
              </a:ext>
            </a:extLst>
          </p:cNvPr>
          <p:cNvSpPr txBox="1"/>
          <p:nvPr/>
        </p:nvSpPr>
        <p:spPr>
          <a:xfrm>
            <a:off x="981075" y="5578501"/>
            <a:ext cx="10229850" cy="830997"/>
          </a:xfrm>
          <a:prstGeom prst="rect">
            <a:avLst/>
          </a:prstGeom>
          <a:solidFill>
            <a:schemeClr val="accent3">
              <a:lumMod val="60000"/>
              <a:lumOff val="40000"/>
            </a:schemeClr>
          </a:solidFill>
          <a:ln>
            <a:solidFill>
              <a:schemeClr val="tx1"/>
            </a:solidFill>
          </a:ln>
        </p:spPr>
        <p:txBody>
          <a:bodyPr wrap="square" rtlCol="0">
            <a:spAutoFit/>
          </a:bodyPr>
          <a:lstStyle/>
          <a:p>
            <a:r>
              <a:rPr lang="en-US" sz="2400" b="1" dirty="0"/>
              <a:t>In both (b) and ©, the exchange of data between the DMA and I/O modules takes place </a:t>
            </a:r>
            <a:r>
              <a:rPr lang="en-US" sz="2400" b="1" dirty="0">
                <a:solidFill>
                  <a:srgbClr val="2144D9"/>
                </a:solidFill>
              </a:rPr>
              <a:t>off</a:t>
            </a:r>
            <a:r>
              <a:rPr lang="en-US" sz="2400" b="1" dirty="0"/>
              <a:t> the system bus.</a:t>
            </a:r>
          </a:p>
        </p:txBody>
      </p:sp>
      <p:sp>
        <p:nvSpPr>
          <p:cNvPr id="5" name="Slide Number Placeholder 5">
            <a:extLst>
              <a:ext uri="{FF2B5EF4-FFF2-40B4-BE49-F238E27FC236}">
                <a16:creationId xmlns:a16="http://schemas.microsoft.com/office/drawing/2014/main" id="{13D082D2-1307-45D5-B45E-3AEC5949D9C6}"/>
              </a:ext>
            </a:extLst>
          </p:cNvPr>
          <p:cNvSpPr txBox="1">
            <a:spLocks/>
          </p:cNvSpPr>
          <p:nvPr/>
        </p:nvSpPr>
        <p:spPr>
          <a:xfrm>
            <a:off x="11447502" y="6477950"/>
            <a:ext cx="278418" cy="27432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7</a:t>
            </a:fld>
            <a:endParaRPr lang="en-US" dirty="0">
              <a:solidFill>
                <a:schemeClr val="bg1"/>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pPr eaLnBrk="1" hangingPunct="1"/>
            <a:r>
              <a:rPr lang="en-US" altLang="zh-TW">
                <a:ea typeface="新細明體" pitchFamily="18" charset="-120"/>
              </a:rPr>
              <a:t>Techniques for Performing I/O</a:t>
            </a:r>
          </a:p>
        </p:txBody>
      </p:sp>
      <p:sp>
        <p:nvSpPr>
          <p:cNvPr id="21510" name="Rectangle 3"/>
          <p:cNvSpPr>
            <a:spLocks noChangeArrowheads="1"/>
          </p:cNvSpPr>
          <p:nvPr/>
        </p:nvSpPr>
        <p:spPr bwMode="auto">
          <a:xfrm>
            <a:off x="5029200" y="2971800"/>
            <a:ext cx="1905000" cy="914400"/>
          </a:xfrm>
          <a:prstGeom prst="rect">
            <a:avLst/>
          </a:prstGeom>
          <a:solidFill>
            <a:srgbClr val="FFFFFF"/>
          </a:solidFill>
          <a:ln w="12700">
            <a:solidFill>
              <a:schemeClr val="tx1"/>
            </a:solidFill>
            <a:miter lim="800000"/>
            <a:headEnd type="none" w="sm" len="sm"/>
            <a:tailEnd type="none" w="sm" len="sm"/>
          </a:ln>
        </p:spPr>
        <p:txBody>
          <a:bodyPr anchor="ctr"/>
          <a:lstStyle/>
          <a:p>
            <a:pPr algn="ctr"/>
            <a:r>
              <a:rPr kumimoji="1" lang="en-US" altLang="zh-TW">
                <a:latin typeface="Arial" charset="0"/>
                <a:ea typeface="新細明體" pitchFamily="18" charset="-120"/>
              </a:rPr>
              <a:t>Programmed I/O</a:t>
            </a:r>
          </a:p>
        </p:txBody>
      </p:sp>
      <p:sp>
        <p:nvSpPr>
          <p:cNvPr id="21511" name="Rectangle 4"/>
          <p:cNvSpPr>
            <a:spLocks noChangeArrowheads="1"/>
          </p:cNvSpPr>
          <p:nvPr/>
        </p:nvSpPr>
        <p:spPr bwMode="auto">
          <a:xfrm>
            <a:off x="6934200" y="2971800"/>
            <a:ext cx="2133600" cy="914400"/>
          </a:xfrm>
          <a:prstGeom prst="rect">
            <a:avLst/>
          </a:prstGeom>
          <a:solidFill>
            <a:srgbClr val="FFFFFF"/>
          </a:solidFill>
          <a:ln w="12700">
            <a:solidFill>
              <a:schemeClr val="tx1"/>
            </a:solidFill>
            <a:miter lim="800000"/>
            <a:headEnd type="none" w="sm" len="sm"/>
            <a:tailEnd type="none" w="sm" len="sm"/>
          </a:ln>
        </p:spPr>
        <p:txBody>
          <a:bodyPr anchor="ctr"/>
          <a:lstStyle/>
          <a:p>
            <a:pPr algn="ctr"/>
            <a:r>
              <a:rPr kumimoji="1" lang="en-US" altLang="zh-TW">
                <a:latin typeface="Arial" charset="0"/>
                <a:ea typeface="新細明體" pitchFamily="18" charset="-120"/>
              </a:rPr>
              <a:t>Interrupt-driven I/O</a:t>
            </a:r>
          </a:p>
        </p:txBody>
      </p:sp>
      <p:sp>
        <p:nvSpPr>
          <p:cNvPr id="21512" name="Rectangle 5"/>
          <p:cNvSpPr>
            <a:spLocks noChangeArrowheads="1"/>
          </p:cNvSpPr>
          <p:nvPr/>
        </p:nvSpPr>
        <p:spPr bwMode="auto">
          <a:xfrm>
            <a:off x="3124200" y="2971800"/>
            <a:ext cx="1905000" cy="914400"/>
          </a:xfrm>
          <a:prstGeom prst="rect">
            <a:avLst/>
          </a:prstGeom>
          <a:solidFill>
            <a:srgbClr val="FFFFFF"/>
          </a:solidFill>
          <a:ln w="12700">
            <a:solidFill>
              <a:schemeClr val="tx1"/>
            </a:solidFill>
            <a:miter lim="800000"/>
            <a:headEnd type="none" w="sm" len="sm"/>
            <a:tailEnd type="none" w="sm" len="sm"/>
          </a:ln>
        </p:spPr>
        <p:txBody>
          <a:bodyPr anchor="ctr"/>
          <a:lstStyle/>
          <a:p>
            <a:r>
              <a:rPr kumimoji="1" lang="en-US" altLang="zh-TW">
                <a:latin typeface="Arial" charset="0"/>
                <a:ea typeface="新細明體" pitchFamily="18" charset="-120"/>
              </a:rPr>
              <a:t>I/O-to-memory transfer through processor</a:t>
            </a:r>
          </a:p>
        </p:txBody>
      </p:sp>
      <p:sp>
        <p:nvSpPr>
          <p:cNvPr id="21513" name="Rectangle 6"/>
          <p:cNvSpPr>
            <a:spLocks noChangeArrowheads="1"/>
          </p:cNvSpPr>
          <p:nvPr/>
        </p:nvSpPr>
        <p:spPr bwMode="auto">
          <a:xfrm>
            <a:off x="5029200" y="3886200"/>
            <a:ext cx="1905000" cy="914400"/>
          </a:xfrm>
          <a:prstGeom prst="rect">
            <a:avLst/>
          </a:prstGeom>
          <a:solidFill>
            <a:srgbClr val="FFFFFF"/>
          </a:solidFill>
          <a:ln w="12700">
            <a:solidFill>
              <a:schemeClr val="tx1"/>
            </a:solidFill>
            <a:miter lim="800000"/>
            <a:headEnd type="none" w="sm" len="sm"/>
            <a:tailEnd type="none" w="sm" len="sm"/>
          </a:ln>
        </p:spPr>
        <p:txBody>
          <a:bodyPr anchor="ctr"/>
          <a:lstStyle/>
          <a:p>
            <a:endParaRPr kumimoji="1" lang="zh-TW" altLang="en-US">
              <a:latin typeface="Arial" charset="0"/>
              <a:ea typeface="新細明體" pitchFamily="18" charset="-120"/>
            </a:endParaRPr>
          </a:p>
        </p:txBody>
      </p:sp>
      <p:sp>
        <p:nvSpPr>
          <p:cNvPr id="21514" name="Rectangle 7"/>
          <p:cNvSpPr>
            <a:spLocks noChangeArrowheads="1"/>
          </p:cNvSpPr>
          <p:nvPr/>
        </p:nvSpPr>
        <p:spPr bwMode="auto">
          <a:xfrm>
            <a:off x="6934200" y="3886200"/>
            <a:ext cx="2133600" cy="914400"/>
          </a:xfrm>
          <a:prstGeom prst="rect">
            <a:avLst/>
          </a:prstGeom>
          <a:solidFill>
            <a:srgbClr val="FFFFFF"/>
          </a:solidFill>
          <a:ln w="12700">
            <a:solidFill>
              <a:schemeClr val="tx1"/>
            </a:solidFill>
            <a:miter lim="800000"/>
            <a:headEnd type="none" w="sm" len="sm"/>
            <a:tailEnd type="none" w="sm" len="sm"/>
          </a:ln>
        </p:spPr>
        <p:txBody>
          <a:bodyPr anchor="ctr"/>
          <a:lstStyle/>
          <a:p>
            <a:pPr algn="ctr"/>
            <a:r>
              <a:rPr kumimoji="1" lang="en-US" altLang="zh-TW">
                <a:latin typeface="Arial" charset="0"/>
                <a:ea typeface="新細明體" pitchFamily="18" charset="-120"/>
              </a:rPr>
              <a:t>DMA</a:t>
            </a:r>
          </a:p>
        </p:txBody>
      </p:sp>
      <p:sp>
        <p:nvSpPr>
          <p:cNvPr id="21515" name="Rectangle 8"/>
          <p:cNvSpPr>
            <a:spLocks noChangeArrowheads="1"/>
          </p:cNvSpPr>
          <p:nvPr/>
        </p:nvSpPr>
        <p:spPr bwMode="auto">
          <a:xfrm>
            <a:off x="3124200" y="3886200"/>
            <a:ext cx="1905000" cy="914400"/>
          </a:xfrm>
          <a:prstGeom prst="rect">
            <a:avLst/>
          </a:prstGeom>
          <a:solidFill>
            <a:srgbClr val="FFFFFF"/>
          </a:solidFill>
          <a:ln w="12700">
            <a:solidFill>
              <a:schemeClr val="tx1"/>
            </a:solidFill>
            <a:miter lim="800000"/>
            <a:headEnd type="none" w="sm" len="sm"/>
            <a:tailEnd type="none" w="sm" len="sm"/>
          </a:ln>
        </p:spPr>
        <p:txBody>
          <a:bodyPr anchor="ctr"/>
          <a:lstStyle/>
          <a:p>
            <a:r>
              <a:rPr kumimoji="1" lang="en-US" altLang="zh-TW">
                <a:latin typeface="Arial" charset="0"/>
                <a:ea typeface="新細明體" pitchFamily="18" charset="-120"/>
              </a:rPr>
              <a:t>Direct I/O-to-memory transfer</a:t>
            </a:r>
          </a:p>
        </p:txBody>
      </p:sp>
      <p:sp>
        <p:nvSpPr>
          <p:cNvPr id="21516" name="Rectangle 9"/>
          <p:cNvSpPr>
            <a:spLocks noChangeArrowheads="1"/>
          </p:cNvSpPr>
          <p:nvPr/>
        </p:nvSpPr>
        <p:spPr bwMode="auto">
          <a:xfrm>
            <a:off x="5029200" y="2362200"/>
            <a:ext cx="1905000" cy="609600"/>
          </a:xfrm>
          <a:prstGeom prst="rect">
            <a:avLst/>
          </a:prstGeom>
          <a:solidFill>
            <a:srgbClr val="FFFFFF"/>
          </a:solidFill>
          <a:ln w="12700">
            <a:solidFill>
              <a:schemeClr val="tx1"/>
            </a:solidFill>
            <a:miter lim="800000"/>
            <a:headEnd type="none" w="sm" len="sm"/>
            <a:tailEnd type="none" w="sm" len="sm"/>
          </a:ln>
        </p:spPr>
        <p:txBody>
          <a:bodyPr anchor="ctr"/>
          <a:lstStyle/>
          <a:p>
            <a:pPr algn="ctr"/>
            <a:r>
              <a:rPr kumimoji="1" lang="en-US" altLang="zh-TW">
                <a:latin typeface="Arial" charset="0"/>
                <a:ea typeface="新細明體" pitchFamily="18" charset="-120"/>
              </a:rPr>
              <a:t>No Interrupts</a:t>
            </a:r>
          </a:p>
        </p:txBody>
      </p:sp>
      <p:sp>
        <p:nvSpPr>
          <p:cNvPr id="21517" name="Rectangle 10"/>
          <p:cNvSpPr>
            <a:spLocks noChangeArrowheads="1"/>
          </p:cNvSpPr>
          <p:nvPr/>
        </p:nvSpPr>
        <p:spPr bwMode="auto">
          <a:xfrm>
            <a:off x="6934200" y="2362200"/>
            <a:ext cx="2133600" cy="609600"/>
          </a:xfrm>
          <a:prstGeom prst="rect">
            <a:avLst/>
          </a:prstGeom>
          <a:solidFill>
            <a:srgbClr val="FFFFFF"/>
          </a:solidFill>
          <a:ln w="12700">
            <a:solidFill>
              <a:schemeClr val="tx1"/>
            </a:solidFill>
            <a:miter lim="800000"/>
            <a:headEnd type="none" w="sm" len="sm"/>
            <a:tailEnd type="none" w="sm" len="sm"/>
          </a:ln>
        </p:spPr>
        <p:txBody>
          <a:bodyPr anchor="ctr"/>
          <a:lstStyle/>
          <a:p>
            <a:pPr algn="ctr"/>
            <a:r>
              <a:rPr kumimoji="1" lang="en-US" altLang="zh-TW">
                <a:latin typeface="Arial" charset="0"/>
                <a:ea typeface="新細明體" pitchFamily="18" charset="-120"/>
              </a:rPr>
              <a:t>Use of Interrupts</a:t>
            </a:r>
          </a:p>
        </p:txBody>
      </p:sp>
      <p:sp>
        <p:nvSpPr>
          <p:cNvPr id="11" name="Slide Number Placeholder 5">
            <a:extLst>
              <a:ext uri="{FF2B5EF4-FFF2-40B4-BE49-F238E27FC236}">
                <a16:creationId xmlns:a16="http://schemas.microsoft.com/office/drawing/2014/main" id="{1EF8D609-0605-4816-833C-B171F30A78BE}"/>
              </a:ext>
            </a:extLst>
          </p:cNvPr>
          <p:cNvSpPr txBox="1">
            <a:spLocks/>
          </p:cNvSpPr>
          <p:nvPr/>
        </p:nvSpPr>
        <p:spPr>
          <a:xfrm>
            <a:off x="11447502" y="6401750"/>
            <a:ext cx="278418" cy="27432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8</a:t>
            </a:fld>
            <a:endParaRPr lang="en-US" dirty="0">
              <a:solidFill>
                <a:schemeClr val="bg1"/>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altLang="zh-TW">
                <a:ea typeface="新細明體" pitchFamily="18" charset="-120"/>
              </a:rPr>
              <a:t>I/O Buffering</a:t>
            </a:r>
          </a:p>
        </p:txBody>
      </p:sp>
      <p:sp>
        <p:nvSpPr>
          <p:cNvPr id="24582" name="Rectangle 3"/>
          <p:cNvSpPr>
            <a:spLocks noGrp="1" noChangeArrowheads="1"/>
          </p:cNvSpPr>
          <p:nvPr>
            <p:ph type="body" idx="1"/>
          </p:nvPr>
        </p:nvSpPr>
        <p:spPr>
          <a:xfrm>
            <a:off x="2590800" y="1636713"/>
            <a:ext cx="7772400" cy="2190750"/>
          </a:xfrm>
        </p:spPr>
        <p:txBody>
          <a:bodyPr/>
          <a:lstStyle/>
          <a:p>
            <a:pPr marL="457200" indent="-457200"/>
            <a:r>
              <a:rPr lang="en-US" altLang="zh-TW" sz="2800" dirty="0">
                <a:ea typeface="新細明體" pitchFamily="18" charset="-120"/>
              </a:rPr>
              <a:t>Reasons for buffering</a:t>
            </a:r>
          </a:p>
          <a:p>
            <a:pPr marL="1027113" lvl="1" indent="-455613"/>
            <a:r>
              <a:rPr lang="en-US" altLang="zh-TW" sz="2400" dirty="0">
                <a:ea typeface="新細明體" pitchFamily="18" charset="-120"/>
              </a:rPr>
              <a:t>Processes must wait for I/O to complete before proceeding</a:t>
            </a:r>
          </a:p>
          <a:p>
            <a:pPr marL="1027113" lvl="1" indent="-455613"/>
            <a:r>
              <a:rPr lang="en-US" altLang="zh-TW" sz="2400" dirty="0">
                <a:ea typeface="新細明體" pitchFamily="18" charset="-120"/>
              </a:rPr>
              <a:t>Certain pages must remain in main memory during I/O</a:t>
            </a:r>
          </a:p>
          <a:p>
            <a:pPr marL="457200" indent="-457200"/>
            <a:endParaRPr lang="en-US" altLang="zh-TW" sz="2800" dirty="0">
              <a:ea typeface="新細明體" pitchFamily="18" charset="-120"/>
            </a:endParaRPr>
          </a:p>
        </p:txBody>
      </p:sp>
      <p:sp>
        <p:nvSpPr>
          <p:cNvPr id="24583" name="Rectangle 4"/>
          <p:cNvSpPr>
            <a:spLocks noChangeArrowheads="1"/>
          </p:cNvSpPr>
          <p:nvPr/>
        </p:nvSpPr>
        <p:spPr bwMode="auto">
          <a:xfrm>
            <a:off x="7726362" y="4191000"/>
            <a:ext cx="1447800" cy="1828800"/>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en-CA"/>
          </a:p>
        </p:txBody>
      </p:sp>
      <p:sp>
        <p:nvSpPr>
          <p:cNvPr id="24584" name="Rectangle 5"/>
          <p:cNvSpPr>
            <a:spLocks noChangeArrowheads="1"/>
          </p:cNvSpPr>
          <p:nvPr/>
        </p:nvSpPr>
        <p:spPr bwMode="auto">
          <a:xfrm>
            <a:off x="8107362" y="4343400"/>
            <a:ext cx="914400" cy="2286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200">
                <a:latin typeface="Arial" charset="0"/>
                <a:ea typeface="新細明體" pitchFamily="18" charset="-120"/>
              </a:rPr>
              <a:t>Chap …</a:t>
            </a:r>
          </a:p>
        </p:txBody>
      </p:sp>
      <p:sp>
        <p:nvSpPr>
          <p:cNvPr id="24585" name="Rectangle 6"/>
          <p:cNvSpPr>
            <a:spLocks noChangeArrowheads="1"/>
          </p:cNvSpPr>
          <p:nvPr/>
        </p:nvSpPr>
        <p:spPr bwMode="auto">
          <a:xfrm>
            <a:off x="6811962" y="3886200"/>
            <a:ext cx="3200400" cy="228600"/>
          </a:xfrm>
          <a:prstGeom prst="rect">
            <a:avLst/>
          </a:prstGeom>
          <a:noFill/>
          <a:ln w="12700">
            <a:noFill/>
            <a:miter lim="800000"/>
            <a:headEnd type="none" w="sm" len="sm"/>
            <a:tailEnd type="none" w="sm" len="sm"/>
          </a:ln>
        </p:spPr>
        <p:txBody>
          <a:bodyPr anchor="ctr"/>
          <a:lstStyle/>
          <a:p>
            <a:pPr algn="ctr"/>
            <a:r>
              <a:rPr kumimoji="1" lang="en-US" altLang="zh-TW" sz="1600">
                <a:latin typeface="Arial" charset="0"/>
                <a:ea typeface="新細明體" pitchFamily="18" charset="-120"/>
              </a:rPr>
              <a:t>Addressing space of a process</a:t>
            </a:r>
          </a:p>
        </p:txBody>
      </p:sp>
      <p:sp>
        <p:nvSpPr>
          <p:cNvPr id="24586" name="Line 7"/>
          <p:cNvSpPr>
            <a:spLocks noChangeShapeType="1"/>
          </p:cNvSpPr>
          <p:nvPr/>
        </p:nvSpPr>
        <p:spPr bwMode="auto">
          <a:xfrm>
            <a:off x="5516562" y="5029200"/>
            <a:ext cx="1828800" cy="0"/>
          </a:xfrm>
          <a:prstGeom prst="line">
            <a:avLst/>
          </a:prstGeom>
          <a:noFill/>
          <a:ln w="12700">
            <a:solidFill>
              <a:schemeClr val="tx1"/>
            </a:solidFill>
            <a:round/>
            <a:headEnd type="none" w="sm" len="sm"/>
            <a:tailEnd type="triangle" w="med" len="med"/>
          </a:ln>
        </p:spPr>
        <p:txBody>
          <a:bodyPr wrap="none" anchor="ctr"/>
          <a:lstStyle/>
          <a:p>
            <a:endParaRPr lang="en-US"/>
          </a:p>
        </p:txBody>
      </p:sp>
      <p:sp>
        <p:nvSpPr>
          <p:cNvPr id="24587" name="Rectangle 8"/>
          <p:cNvSpPr>
            <a:spLocks noChangeArrowheads="1"/>
          </p:cNvSpPr>
          <p:nvPr/>
        </p:nvSpPr>
        <p:spPr bwMode="auto">
          <a:xfrm>
            <a:off x="7878762" y="4876800"/>
            <a:ext cx="1143000" cy="990600"/>
          </a:xfrm>
          <a:prstGeom prst="rect">
            <a:avLst/>
          </a:prstGeom>
          <a:solidFill>
            <a:srgbClr val="FFFFFF"/>
          </a:solidFill>
          <a:ln w="12700">
            <a:solidFill>
              <a:schemeClr val="tx1"/>
            </a:solidFill>
            <a:miter lim="800000"/>
            <a:headEnd type="none" w="sm" len="sm"/>
            <a:tailEnd type="none" w="sm" len="sm"/>
          </a:ln>
        </p:spPr>
        <p:txBody>
          <a:bodyPr wrap="none" anchor="ctr"/>
          <a:lstStyle/>
          <a:p>
            <a:pPr>
              <a:lnSpc>
                <a:spcPct val="95000"/>
              </a:lnSpc>
            </a:pPr>
            <a:r>
              <a:rPr kumimoji="1" lang="en-US" altLang="zh-TW" sz="1600">
                <a:latin typeface="Arial" charset="0"/>
                <a:ea typeface="新細明體" pitchFamily="18" charset="-120"/>
              </a:rPr>
              <a:t>...</a:t>
            </a:r>
          </a:p>
          <a:p>
            <a:pPr>
              <a:lnSpc>
                <a:spcPct val="95000"/>
              </a:lnSpc>
            </a:pPr>
            <a:r>
              <a:rPr kumimoji="1" lang="en-US" altLang="zh-TW" sz="1600">
                <a:latin typeface="Arial" charset="0"/>
                <a:ea typeface="新細明體" pitchFamily="18" charset="-120"/>
              </a:rPr>
              <a:t>fgets(F,s1)</a:t>
            </a:r>
          </a:p>
          <a:p>
            <a:pPr>
              <a:lnSpc>
                <a:spcPct val="95000"/>
              </a:lnSpc>
            </a:pPr>
            <a:r>
              <a:rPr kumimoji="1" lang="en-US" altLang="zh-TW" sz="1600">
                <a:latin typeface="Arial" charset="0"/>
                <a:ea typeface="新細明體" pitchFamily="18" charset="-120"/>
              </a:rPr>
              <a:t>fgets(F,s2)</a:t>
            </a:r>
          </a:p>
          <a:p>
            <a:pPr>
              <a:lnSpc>
                <a:spcPct val="95000"/>
              </a:lnSpc>
            </a:pPr>
            <a:r>
              <a:rPr kumimoji="1" lang="en-US" altLang="zh-TW" sz="1600">
                <a:latin typeface="Arial" charset="0"/>
                <a:ea typeface="新細明體" pitchFamily="18" charset="-120"/>
              </a:rPr>
              <a:t>...</a:t>
            </a:r>
          </a:p>
        </p:txBody>
      </p:sp>
      <p:sp>
        <p:nvSpPr>
          <p:cNvPr id="24588" name="Rectangle 9"/>
          <p:cNvSpPr>
            <a:spLocks noChangeArrowheads="1"/>
          </p:cNvSpPr>
          <p:nvPr/>
        </p:nvSpPr>
        <p:spPr bwMode="auto">
          <a:xfrm>
            <a:off x="7726362" y="4343400"/>
            <a:ext cx="457200" cy="228600"/>
          </a:xfrm>
          <a:prstGeom prst="rect">
            <a:avLst/>
          </a:prstGeom>
          <a:noFill/>
          <a:ln w="12700">
            <a:noFill/>
            <a:miter lim="800000"/>
            <a:headEnd type="none" w="sm" len="sm"/>
            <a:tailEnd type="none" w="sm" len="sm"/>
          </a:ln>
        </p:spPr>
        <p:txBody>
          <a:bodyPr anchor="ctr"/>
          <a:lstStyle/>
          <a:p>
            <a:pPr algn="ctr"/>
            <a:r>
              <a:rPr kumimoji="1" lang="en-US" altLang="zh-TW" sz="1400">
                <a:latin typeface="Arial" charset="0"/>
                <a:ea typeface="新細明體" pitchFamily="18" charset="-120"/>
              </a:rPr>
              <a:t>s1</a:t>
            </a:r>
          </a:p>
        </p:txBody>
      </p:sp>
      <p:sp>
        <p:nvSpPr>
          <p:cNvPr id="24589" name="Rectangle 10"/>
          <p:cNvSpPr>
            <a:spLocks noChangeArrowheads="1"/>
          </p:cNvSpPr>
          <p:nvPr/>
        </p:nvSpPr>
        <p:spPr bwMode="auto">
          <a:xfrm>
            <a:off x="7497762" y="5105400"/>
            <a:ext cx="228600" cy="304800"/>
          </a:xfrm>
          <a:prstGeom prst="rect">
            <a:avLst/>
          </a:prstGeom>
          <a:noFill/>
          <a:ln w="9525">
            <a:noFill/>
            <a:miter lim="800000"/>
            <a:headEnd/>
            <a:tailEnd/>
          </a:ln>
        </p:spPr>
        <p:txBody>
          <a:bodyPr wrap="none"/>
          <a:lstStyle/>
          <a:p>
            <a:pPr eaLnBrk="1" hangingPunct="1"/>
            <a:r>
              <a:rPr kumimoji="1" lang="en-US" altLang="zh-TW" sz="1600">
                <a:solidFill>
                  <a:srgbClr val="FF0000"/>
                </a:solidFill>
                <a:latin typeface="Arial" charset="0"/>
                <a:ea typeface="新細明體" pitchFamily="18" charset="-120"/>
                <a:sym typeface="Wingdings" pitchFamily="2" charset="2"/>
              </a:rPr>
              <a:t>z</a:t>
            </a:r>
          </a:p>
        </p:txBody>
      </p:sp>
      <p:sp>
        <p:nvSpPr>
          <p:cNvPr id="24590" name="Rectangle 11"/>
          <p:cNvSpPr>
            <a:spLocks noChangeArrowheads="1"/>
          </p:cNvSpPr>
          <p:nvPr/>
        </p:nvSpPr>
        <p:spPr bwMode="auto">
          <a:xfrm>
            <a:off x="3230562" y="3886200"/>
            <a:ext cx="1371600" cy="228600"/>
          </a:xfrm>
          <a:prstGeom prst="rect">
            <a:avLst/>
          </a:prstGeom>
          <a:noFill/>
          <a:ln w="12700">
            <a:noFill/>
            <a:miter lim="800000"/>
            <a:headEnd type="none" w="sm" len="sm"/>
            <a:tailEnd type="none" w="sm" len="sm"/>
          </a:ln>
        </p:spPr>
        <p:txBody>
          <a:bodyPr anchor="ctr"/>
          <a:lstStyle/>
          <a:p>
            <a:pPr algn="ctr"/>
            <a:r>
              <a:rPr kumimoji="1" lang="en-US" altLang="zh-TW" sz="1600">
                <a:latin typeface="Arial" charset="0"/>
                <a:ea typeface="新細明體" pitchFamily="18" charset="-120"/>
              </a:rPr>
              <a:t>I/O device</a:t>
            </a:r>
          </a:p>
        </p:txBody>
      </p:sp>
      <p:grpSp>
        <p:nvGrpSpPr>
          <p:cNvPr id="2" name="Group 12"/>
          <p:cNvGrpSpPr>
            <a:grpSpLocks/>
          </p:cNvGrpSpPr>
          <p:nvPr/>
        </p:nvGrpSpPr>
        <p:grpSpPr bwMode="auto">
          <a:xfrm>
            <a:off x="3001962" y="4191000"/>
            <a:ext cx="1828800" cy="1676400"/>
            <a:chOff x="624" y="1344"/>
            <a:chExt cx="1152" cy="1056"/>
          </a:xfrm>
        </p:grpSpPr>
        <p:sp>
          <p:nvSpPr>
            <p:cNvPr id="24594" name="AutoShape 13"/>
            <p:cNvSpPr>
              <a:spLocks noChangeArrowheads="1"/>
            </p:cNvSpPr>
            <p:nvPr/>
          </p:nvSpPr>
          <p:spPr bwMode="auto">
            <a:xfrm>
              <a:off x="624" y="1344"/>
              <a:ext cx="1152" cy="1056"/>
            </a:xfrm>
            <a:prstGeom prst="can">
              <a:avLst>
                <a:gd name="adj" fmla="val 25000"/>
              </a:avLst>
            </a:prstGeom>
            <a:solidFill>
              <a:srgbClr val="66CCFF"/>
            </a:solidFill>
            <a:ln w="12700">
              <a:solidFill>
                <a:schemeClr val="tx1"/>
              </a:solidFill>
              <a:round/>
              <a:headEnd type="none" w="sm" len="sm"/>
              <a:tailEnd type="none" w="sm" len="sm"/>
            </a:ln>
          </p:spPr>
          <p:txBody>
            <a:bodyPr wrap="none" anchor="ctr"/>
            <a:lstStyle/>
            <a:p>
              <a:endParaRPr lang="en-CA"/>
            </a:p>
          </p:txBody>
        </p:sp>
        <p:sp>
          <p:nvSpPr>
            <p:cNvPr id="24595" name="Rectangle 14"/>
            <p:cNvSpPr>
              <a:spLocks noChangeArrowheads="1"/>
            </p:cNvSpPr>
            <p:nvPr/>
          </p:nvSpPr>
          <p:spPr bwMode="auto">
            <a:xfrm>
              <a:off x="720" y="1680"/>
              <a:ext cx="960" cy="624"/>
            </a:xfrm>
            <a:prstGeom prst="rect">
              <a:avLst/>
            </a:prstGeom>
            <a:solidFill>
              <a:srgbClr val="FFFFFF"/>
            </a:solidFill>
            <a:ln w="12700">
              <a:solidFill>
                <a:schemeClr val="tx1"/>
              </a:solidFill>
              <a:miter lim="800000"/>
              <a:headEnd type="none" w="sm" len="sm"/>
              <a:tailEnd type="none" w="sm" len="sm"/>
            </a:ln>
          </p:spPr>
          <p:txBody>
            <a:bodyPr wrap="none" anchor="ctr"/>
            <a:lstStyle/>
            <a:p>
              <a:pPr>
                <a:lnSpc>
                  <a:spcPct val="95000"/>
                </a:lnSpc>
              </a:pPr>
              <a:r>
                <a:rPr kumimoji="1" lang="en-US" altLang="zh-TW" sz="1600" u="sng">
                  <a:latin typeface="Arial" charset="0"/>
                  <a:ea typeface="新細明體" pitchFamily="18" charset="-120"/>
                </a:rPr>
                <a:t>Chap 11</a:t>
              </a:r>
            </a:p>
            <a:p>
              <a:pPr>
                <a:lnSpc>
                  <a:spcPct val="95000"/>
                </a:lnSpc>
              </a:pPr>
              <a:r>
                <a:rPr kumimoji="1" lang="en-US" altLang="zh-TW" sz="1600" u="sng">
                  <a:latin typeface="Arial" charset="0"/>
                  <a:ea typeface="新細明體" pitchFamily="18" charset="-120"/>
                </a:rPr>
                <a:t>Input / Output</a:t>
              </a:r>
            </a:p>
            <a:p>
              <a:pPr>
                <a:lnSpc>
                  <a:spcPct val="95000"/>
                </a:lnSpc>
              </a:pPr>
              <a:r>
                <a:rPr kumimoji="1" lang="en-US" altLang="zh-TW" sz="1600">
                  <a:latin typeface="Arial" charset="0"/>
                  <a:ea typeface="新細明體" pitchFamily="18" charset="-120"/>
                </a:rPr>
                <a:t>…</a:t>
              </a:r>
            </a:p>
            <a:p>
              <a:pPr>
                <a:lnSpc>
                  <a:spcPct val="95000"/>
                </a:lnSpc>
              </a:pPr>
              <a:r>
                <a:rPr kumimoji="1" lang="en-US" altLang="zh-TW" sz="1600">
                  <a:latin typeface="Arial" charset="0"/>
                  <a:ea typeface="新細明體" pitchFamily="18" charset="-120"/>
                </a:rPr>
                <a:t>…</a:t>
              </a:r>
            </a:p>
          </p:txBody>
        </p:sp>
      </p:grpSp>
      <p:sp>
        <p:nvSpPr>
          <p:cNvPr id="24592" name="Rectangle 15"/>
          <p:cNvSpPr>
            <a:spLocks noChangeArrowheads="1"/>
          </p:cNvSpPr>
          <p:nvPr/>
        </p:nvSpPr>
        <p:spPr bwMode="auto">
          <a:xfrm>
            <a:off x="8107362" y="4572000"/>
            <a:ext cx="914400" cy="228600"/>
          </a:xfrm>
          <a:prstGeom prst="rect">
            <a:avLst/>
          </a:prstGeom>
          <a:solidFill>
            <a:srgbClr val="FFFFFF"/>
          </a:solidFill>
          <a:ln w="12700">
            <a:solidFill>
              <a:schemeClr val="tx1"/>
            </a:solidFill>
            <a:miter lim="800000"/>
            <a:headEnd type="none" w="sm" len="sm"/>
            <a:tailEnd type="none" w="sm" len="sm"/>
          </a:ln>
        </p:spPr>
        <p:txBody>
          <a:bodyPr wrap="none" anchor="ctr"/>
          <a:lstStyle/>
          <a:p>
            <a:r>
              <a:rPr kumimoji="1" lang="en-US" altLang="zh-TW" sz="1200">
                <a:latin typeface="Arial" charset="0"/>
                <a:ea typeface="新細明體" pitchFamily="18" charset="-120"/>
              </a:rPr>
              <a:t>………</a:t>
            </a:r>
          </a:p>
        </p:txBody>
      </p:sp>
      <p:sp>
        <p:nvSpPr>
          <p:cNvPr id="24593" name="Rectangle 16"/>
          <p:cNvSpPr>
            <a:spLocks noChangeArrowheads="1"/>
          </p:cNvSpPr>
          <p:nvPr/>
        </p:nvSpPr>
        <p:spPr bwMode="auto">
          <a:xfrm>
            <a:off x="7726362" y="4572000"/>
            <a:ext cx="457200" cy="228600"/>
          </a:xfrm>
          <a:prstGeom prst="rect">
            <a:avLst/>
          </a:prstGeom>
          <a:noFill/>
          <a:ln w="12700">
            <a:noFill/>
            <a:miter lim="800000"/>
            <a:headEnd type="none" w="sm" len="sm"/>
            <a:tailEnd type="none" w="sm" len="sm"/>
          </a:ln>
        </p:spPr>
        <p:txBody>
          <a:bodyPr anchor="ctr"/>
          <a:lstStyle/>
          <a:p>
            <a:pPr algn="ctr"/>
            <a:r>
              <a:rPr kumimoji="1" lang="en-US" altLang="zh-TW" sz="1400">
                <a:latin typeface="Arial" charset="0"/>
                <a:ea typeface="新細明體" pitchFamily="18" charset="-120"/>
              </a:rPr>
              <a:t>s2</a:t>
            </a:r>
          </a:p>
        </p:txBody>
      </p:sp>
      <p:sp>
        <p:nvSpPr>
          <p:cNvPr id="17" name="Slide Number Placeholder 5">
            <a:extLst>
              <a:ext uri="{FF2B5EF4-FFF2-40B4-BE49-F238E27FC236}">
                <a16:creationId xmlns:a16="http://schemas.microsoft.com/office/drawing/2014/main" id="{82F7B955-BC0F-4B8E-8EF7-BEB2DAD52690}"/>
              </a:ext>
            </a:extLst>
          </p:cNvPr>
          <p:cNvSpPr txBox="1">
            <a:spLocks/>
          </p:cNvSpPr>
          <p:nvPr/>
        </p:nvSpPr>
        <p:spPr>
          <a:xfrm>
            <a:off x="11447502" y="6401750"/>
            <a:ext cx="278418" cy="27432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solidFill>
                  <a:schemeClr val="bg1"/>
                </a:solidFill>
              </a:rPr>
              <a:pPr/>
              <a:t>9</a:t>
            </a:fld>
            <a:endParaRPr lang="en-US" dirty="0">
              <a:solidFill>
                <a:schemeClr val="bg1"/>
              </a:solidFill>
            </a:endParaRPr>
          </a:p>
        </p:txBody>
      </p:sp>
    </p:spTree>
  </p:cSld>
  <p:clrMapOvr>
    <a:masterClrMapping/>
  </p:clrMapOvr>
  <p:transition/>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19935D-ADE6-42ED-B568-839405AD6ABE}">
  <ds:schemaRefs>
    <ds:schemaRef ds:uri="http://schemas.microsoft.com/office/2006/metadata/properties"/>
    <ds:schemaRef ds:uri="http://purl.org/dc/dcmitype/"/>
    <ds:schemaRef ds:uri="http://schemas.microsoft.com/office/2006/documentManagement/types"/>
    <ds:schemaRef ds:uri="http://www.w3.org/XML/1998/namespace"/>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purl.org/dc/elements/1.1/"/>
  </ds:schemaRefs>
</ds:datastoreItem>
</file>

<file path=customXml/itemProps2.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1D8AE1-AF50-4238-9545-788684540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3341</Words>
  <Application>Microsoft Office PowerPoint</Application>
  <PresentationFormat>Widescreen</PresentationFormat>
  <Paragraphs>375</Paragraphs>
  <Slides>36</Slides>
  <Notes>29</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新細明體</vt:lpstr>
      <vt:lpstr>Arial</vt:lpstr>
      <vt:lpstr>Calibri</vt:lpstr>
      <vt:lpstr>Comic Sans MS</vt:lpstr>
      <vt:lpstr>Corbel</vt:lpstr>
      <vt:lpstr>Garamond</vt:lpstr>
      <vt:lpstr>Symbol</vt:lpstr>
      <vt:lpstr>Times New Roman</vt:lpstr>
      <vt:lpstr>Wingdings</vt:lpstr>
      <vt:lpstr>Office Theme</vt:lpstr>
      <vt:lpstr>CHAPTER 11  I/O Management and Disk Scheduing</vt:lpstr>
      <vt:lpstr>Differences in I/O Devices</vt:lpstr>
      <vt:lpstr>PowerPoint Presentation</vt:lpstr>
      <vt:lpstr>Performing I/O</vt:lpstr>
      <vt:lpstr>Performing I/O</vt:lpstr>
      <vt:lpstr>DMA Configurations</vt:lpstr>
      <vt:lpstr>DMA Configurations</vt:lpstr>
      <vt:lpstr>Techniques for Performing I/O</vt:lpstr>
      <vt:lpstr>I/O Buffering</vt:lpstr>
      <vt:lpstr>How I/O Buffer works, 1</vt:lpstr>
      <vt:lpstr>How I/O Buffer works, 2</vt:lpstr>
      <vt:lpstr>I/O Buffering</vt:lpstr>
      <vt:lpstr>Double Buffer</vt:lpstr>
      <vt:lpstr>Circular Buffer</vt:lpstr>
      <vt:lpstr>Disk Scheduling</vt:lpstr>
      <vt:lpstr>Disk Data Layout</vt:lpstr>
      <vt:lpstr>Components of a Disk Drive</vt:lpstr>
      <vt:lpstr>Access time</vt:lpstr>
      <vt:lpstr>Disk Scheduling</vt:lpstr>
      <vt:lpstr>Disk Scheduling Policy</vt:lpstr>
      <vt:lpstr>First-in-first-out, FIFO</vt:lpstr>
      <vt:lpstr>Shortest Service Time First, SSTF</vt:lpstr>
      <vt:lpstr>SCAN</vt:lpstr>
      <vt:lpstr>C-SCAN</vt:lpstr>
      <vt:lpstr>FSCAN</vt:lpstr>
      <vt:lpstr>Example</vt:lpstr>
      <vt:lpstr>RAID</vt:lpstr>
      <vt:lpstr>RAID 0 (Non-redundant)</vt:lpstr>
      <vt:lpstr>RAID 1 (Mirrored)</vt:lpstr>
      <vt:lpstr>Parity strip</vt:lpstr>
      <vt:lpstr>RAID 5 (Block-level distributed parity)</vt:lpstr>
      <vt:lpstr>Block-oriented disk</vt:lpstr>
      <vt:lpstr>Disk Cache</vt:lpstr>
      <vt:lpstr>Disk Cache, Hit and Miss</vt:lpstr>
      <vt:lpstr>Disk Cache, Replacement</vt:lpstr>
      <vt:lpstr>Next 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2020-08-21T08:53:23Z</dcterms:created>
  <dcterms:modified xsi:type="dcterms:W3CDTF">2020-12-16T08:36:49Z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