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80"/>
  </p:notesMasterIdLst>
  <p:handoutMasterIdLst>
    <p:handoutMasterId r:id="rId81"/>
  </p:handoutMasterIdLst>
  <p:sldIdLst>
    <p:sldId id="282" r:id="rId5"/>
    <p:sldId id="503" r:id="rId6"/>
    <p:sldId id="504" r:id="rId7"/>
    <p:sldId id="506" r:id="rId8"/>
    <p:sldId id="505" r:id="rId9"/>
    <p:sldId id="507" r:id="rId10"/>
    <p:sldId id="508" r:id="rId11"/>
    <p:sldId id="510" r:id="rId12"/>
    <p:sldId id="509" r:id="rId13"/>
    <p:sldId id="511" r:id="rId14"/>
    <p:sldId id="512" r:id="rId15"/>
    <p:sldId id="513" r:id="rId16"/>
    <p:sldId id="514" r:id="rId17"/>
    <p:sldId id="534" r:id="rId18"/>
    <p:sldId id="535" r:id="rId19"/>
    <p:sldId id="536" r:id="rId20"/>
    <p:sldId id="537" r:id="rId21"/>
    <p:sldId id="538" r:id="rId22"/>
    <p:sldId id="539" r:id="rId23"/>
    <p:sldId id="540" r:id="rId24"/>
    <p:sldId id="541" r:id="rId25"/>
    <p:sldId id="542" r:id="rId26"/>
    <p:sldId id="543" r:id="rId27"/>
    <p:sldId id="544" r:id="rId28"/>
    <p:sldId id="593" r:id="rId29"/>
    <p:sldId id="594" r:id="rId30"/>
    <p:sldId id="595" r:id="rId31"/>
    <p:sldId id="596" r:id="rId32"/>
    <p:sldId id="597" r:id="rId33"/>
    <p:sldId id="598" r:id="rId34"/>
    <p:sldId id="599" r:id="rId35"/>
    <p:sldId id="600" r:id="rId36"/>
    <p:sldId id="601" r:id="rId37"/>
    <p:sldId id="551" r:id="rId38"/>
    <p:sldId id="602" r:id="rId39"/>
    <p:sldId id="553" r:id="rId40"/>
    <p:sldId id="603" r:id="rId41"/>
    <p:sldId id="555" r:id="rId42"/>
    <p:sldId id="556" r:id="rId43"/>
    <p:sldId id="557" r:id="rId44"/>
    <p:sldId id="558" r:id="rId45"/>
    <p:sldId id="559" r:id="rId46"/>
    <p:sldId id="604" r:id="rId47"/>
    <p:sldId id="605" r:id="rId48"/>
    <p:sldId id="606" r:id="rId49"/>
    <p:sldId id="562" r:id="rId50"/>
    <p:sldId id="607" r:id="rId51"/>
    <p:sldId id="608" r:id="rId52"/>
    <p:sldId id="565" r:id="rId53"/>
    <p:sldId id="610" r:id="rId54"/>
    <p:sldId id="567" r:id="rId55"/>
    <p:sldId id="611" r:id="rId56"/>
    <p:sldId id="612" r:id="rId57"/>
    <p:sldId id="613" r:id="rId58"/>
    <p:sldId id="571" r:id="rId59"/>
    <p:sldId id="614" r:id="rId60"/>
    <p:sldId id="615" r:id="rId61"/>
    <p:sldId id="574" r:id="rId62"/>
    <p:sldId id="575" r:id="rId63"/>
    <p:sldId id="576" r:id="rId64"/>
    <p:sldId id="577" r:id="rId65"/>
    <p:sldId id="578" r:id="rId66"/>
    <p:sldId id="579" r:id="rId67"/>
    <p:sldId id="580" r:id="rId68"/>
    <p:sldId id="581" r:id="rId69"/>
    <p:sldId id="582" r:id="rId70"/>
    <p:sldId id="583" r:id="rId71"/>
    <p:sldId id="584" r:id="rId72"/>
    <p:sldId id="585" r:id="rId73"/>
    <p:sldId id="586" r:id="rId74"/>
    <p:sldId id="616" r:id="rId75"/>
    <p:sldId id="617" r:id="rId76"/>
    <p:sldId id="618" r:id="rId77"/>
    <p:sldId id="619" r:id="rId78"/>
    <p:sldId id="35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56257" autoAdjust="0"/>
  </p:normalViewPr>
  <p:slideViewPr>
    <p:cSldViewPr snapToGrid="0">
      <p:cViewPr varScale="1">
        <p:scale>
          <a:sx n="61" d="100"/>
          <a:sy n="61" d="100"/>
        </p:scale>
        <p:origin x="2142"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a:t>In the case of competing processes three control problems must be faced:</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ScaleX="97872" custScaleY="244403"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dgm:presLayoutVars>
          <dgm:bulletEnabled val="1"/>
        </dgm:presLayoutVars>
      </dgm:prSet>
      <dgm:spPr/>
    </dgm:pt>
  </dgm:ptLst>
  <dgm:cxnLst>
    <dgm:cxn modelId="{60BEBF36-3A51-B144-919C-DA52FF8AFCC4}" srcId="{47278DBD-5FCD-1D40-9839-A095DDABA5C3}" destId="{0D2240C2-9D46-9C46-B005-62FBD4EEB584}" srcOrd="0" destOrd="0" parTransId="{FBDDEDFD-3030-AB44-88DE-176637FDD5A7}" sibTransId="{F3B83CE3-4E31-7845-8F4B-769ACCEE3638}"/>
    <dgm:cxn modelId="{C0909437-C420-40BD-BE85-B515A97745D1}" type="presOf" srcId="{39BBB76B-4452-7142-899E-4C71C1B30263}" destId="{6A7F9969-6F05-5F41-88FE-250A770AADDF}" srcOrd="0" destOrd="3" presId="urn:microsoft.com/office/officeart/2005/8/layout/vList2"/>
    <dgm:cxn modelId="{5C98765D-F393-47FF-9C72-E604C7CCA746}" type="presOf" srcId="{47278DBD-5FCD-1D40-9839-A095DDABA5C3}" destId="{6A7F9969-6F05-5F41-88FE-250A770AADDF}" srcOrd="0" destOrd="0" presId="urn:microsoft.com/office/officeart/2005/8/layout/vList2"/>
    <dgm:cxn modelId="{D47A4B47-CCA7-4266-9AC7-9B8AD0204481}" type="presOf" srcId="{334DF60F-7AF4-E14B-822F-13AF290D7C94}" destId="{F562FE9C-C5FA-5E46-ADCD-3ECA6CAD0E03}" srcOrd="0" destOrd="0"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65778B5A-9EE8-694B-9EBB-9F2B2EBBA068}" srcId="{334DF60F-7AF4-E14B-822F-13AF290D7C94}" destId="{47278DBD-5FCD-1D40-9839-A095DDABA5C3}" srcOrd="0" destOrd="0" parTransId="{5E48DA8C-A6FD-1D4C-95F7-48614F781476}" sibTransId="{FA5B7C44-04EC-1D49-A4E8-0F07B46A13CC}"/>
    <dgm:cxn modelId="{E217ECAD-C209-4B4C-B651-51A97EE8CE45}" type="presOf" srcId="{2960AF8C-6A3F-C34D-98C9-F2DC75E3787E}" destId="{6A7F9969-6F05-5F41-88FE-250A770AADDF}" srcOrd="0" destOrd="2" presId="urn:microsoft.com/office/officeart/2005/8/layout/vList2"/>
    <dgm:cxn modelId="{ADD6C4BD-4B94-4381-A806-BAA67A8A362E}" type="presOf" srcId="{0D2240C2-9D46-9C46-B005-62FBD4EEB584}" destId="{6A7F9969-6F05-5F41-88FE-250A770AADDF}" srcOrd="0" destOrd="1" presId="urn:microsoft.com/office/officeart/2005/8/layout/vList2"/>
    <dgm:cxn modelId="{724650E1-398C-4236-9FFC-C5CF15114F1E}" type="presOf" srcId="{8BEBB349-1C6E-AB42-964D-E302A863F1AC}" destId="{899C6DED-1F3C-F14B-BD4C-7647EC5F6B3F}"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7FAB8EF7-49E7-324E-B503-DB59F939025A}" srcId="{8BEBB349-1C6E-AB42-964D-E302A863F1AC}" destId="{334DF60F-7AF4-E14B-822F-13AF290D7C94}" srcOrd="0" destOrd="0" parTransId="{F2640CAD-5CA2-AB47-BF2D-556487A3D6EF}" sibTransId="{4A26F1EA-DA28-7343-A310-D6271B17FFFB}"/>
    <dgm:cxn modelId="{74CE2DF6-7E19-46B2-8408-9A7E6C86AC0E}" type="presParOf" srcId="{899C6DED-1F3C-F14B-BD4C-7647EC5F6B3F}" destId="{F562FE9C-C5FA-5E46-ADCD-3ECA6CAD0E03}" srcOrd="0" destOrd="0" presId="urn:microsoft.com/office/officeart/2005/8/layout/vList2"/>
    <dgm:cxn modelId="{B570A228-78EB-4CD0-86C5-B0299BC4DB5D}"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a:xfrm>
          <a:off x="392430" y="59619"/>
          <a:ext cx="5494020" cy="678960"/>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NZ" sz="3200" b="1" i="1" dirty="0">
              <a:solidFill>
                <a:sysClr val="window" lastClr="FFFFFF"/>
              </a:solidFill>
              <a:latin typeface="Calibri"/>
              <a:ea typeface="+mn-ea"/>
              <a:cs typeface="+mn-cs"/>
            </a:rPr>
            <a:t>Strong Semaphores</a:t>
          </a:r>
          <a:r>
            <a:rPr lang="en-NZ" sz="3200" dirty="0">
              <a:solidFill>
                <a:sysClr val="window" lastClr="FFFFFF"/>
              </a:solidFill>
              <a:latin typeface="Calibri"/>
              <a:ea typeface="+mn-ea"/>
              <a:cs typeface="+mn-cs"/>
            </a:rPr>
            <a:t> </a:t>
          </a:r>
          <a:endParaRPr lang="en-US" sz="3200" dirty="0">
            <a:solidFill>
              <a:sysClr val="window" lastClr="FFFFFF"/>
            </a:solidFill>
            <a:latin typeface="Calibri"/>
            <a:ea typeface="+mn-ea"/>
            <a:cs typeface="+mn-cs"/>
          </a:endParaRPr>
        </a:p>
      </dgm:t>
    </dgm:pt>
    <dgm:pt modelId="{F82125A2-DB77-D84A-991D-3145F88168EB}" type="parTrans" cxnId="{6429F720-61DC-9545-8970-338F9FB64F22}">
      <dgm:prSet/>
      <dgm:spPr/>
      <dgm:t>
        <a:bodyPr/>
        <a:lstStyle/>
        <a:p>
          <a:endParaRPr lang="en-US" sz="2000"/>
        </a:p>
      </dgm:t>
    </dgm:pt>
    <dgm:pt modelId="{3E2CFF00-7B48-BA42-9D42-9E61F6B31325}" type="sibTrans" cxnId="{6429F720-61DC-9545-8970-338F9FB64F22}">
      <dgm:prSet/>
      <dgm:spPr/>
      <dgm:t>
        <a:bodyPr/>
        <a:lstStyle/>
        <a:p>
          <a:endParaRPr lang="en-US" sz="2000"/>
        </a:p>
      </dgm:t>
    </dgm:pt>
    <dgm:pt modelId="{99DC4C28-A725-454D-BE93-CDF6758F173D}">
      <dgm:prSet custT="1"/>
      <dgm:spPr>
        <a:xfrm>
          <a:off x="0" y="399099"/>
          <a:ext cx="7848600" cy="1304100"/>
        </a:xfrm>
        <a:prstGeom prst="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pPr>
            <a:buChar char="•"/>
          </a:pPr>
          <a:r>
            <a:rPr lang="en-NZ" sz="2400" dirty="0">
              <a:solidFill>
                <a:sysClr val="windowText" lastClr="000000">
                  <a:hueOff val="0"/>
                  <a:satOff val="0"/>
                  <a:lumOff val="0"/>
                  <a:alphaOff val="0"/>
                </a:sysClr>
              </a:solidFill>
              <a:latin typeface="Calibri"/>
              <a:ea typeface="+mn-ea"/>
              <a:cs typeface="+mn-cs"/>
            </a:rPr>
            <a:t>the process that has been blocked the </a:t>
          </a:r>
          <a:r>
            <a:rPr lang="en-NZ" sz="2400" dirty="0">
              <a:solidFill>
                <a:srgbClr val="0070C0"/>
              </a:solidFill>
              <a:latin typeface="Calibri"/>
              <a:ea typeface="+mn-ea"/>
              <a:cs typeface="+mn-cs"/>
            </a:rPr>
            <a:t>longest</a:t>
          </a:r>
          <a:r>
            <a:rPr lang="en-NZ" sz="2400" dirty="0">
              <a:solidFill>
                <a:sysClr val="windowText" lastClr="000000">
                  <a:hueOff val="0"/>
                  <a:satOff val="0"/>
                  <a:lumOff val="0"/>
                  <a:alphaOff val="0"/>
                </a:sysClr>
              </a:solidFill>
              <a:latin typeface="Calibri"/>
              <a:ea typeface="+mn-ea"/>
              <a:cs typeface="+mn-cs"/>
            </a:rPr>
            <a:t> is released from the queue first (FIFO)</a:t>
          </a:r>
        </a:p>
      </dgm:t>
    </dgm:pt>
    <dgm:pt modelId="{3C50D3DB-4981-CF43-BB03-CEA66146FC05}" type="parTrans" cxnId="{4835B0B4-5A13-134B-9F44-DDD5EEF77133}">
      <dgm:prSet/>
      <dgm:spPr/>
      <dgm:t>
        <a:bodyPr/>
        <a:lstStyle/>
        <a:p>
          <a:endParaRPr lang="en-US" sz="2000"/>
        </a:p>
      </dgm:t>
    </dgm:pt>
    <dgm:pt modelId="{9CBC6304-C560-B349-AFC8-48AEFAE62F46}" type="sibTrans" cxnId="{4835B0B4-5A13-134B-9F44-DDD5EEF77133}">
      <dgm:prSet/>
      <dgm:spPr/>
      <dgm:t>
        <a:bodyPr/>
        <a:lstStyle/>
        <a:p>
          <a:endParaRPr lang="en-US" sz="2000"/>
        </a:p>
      </dgm:t>
    </dgm:pt>
    <dgm:pt modelId="{E630F192-5C8B-7E47-87C7-81EB07B507C7}">
      <dgm:prSet custT="1"/>
      <dgm:spPr>
        <a:xfrm>
          <a:off x="392430" y="1827400"/>
          <a:ext cx="5494020" cy="678960"/>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NZ" sz="3200" b="1" i="1" dirty="0">
              <a:solidFill>
                <a:sysClr val="window" lastClr="FFFFFF"/>
              </a:solidFill>
              <a:latin typeface="Calibri"/>
              <a:ea typeface="+mn-ea"/>
              <a:cs typeface="+mn-cs"/>
            </a:rPr>
            <a:t>Weak Semaphores </a:t>
          </a:r>
          <a:r>
            <a:rPr lang="en-NZ" sz="2400" dirty="0">
              <a:solidFill>
                <a:sysClr val="window" lastClr="FFFFFF"/>
              </a:solidFill>
              <a:latin typeface="Calibri"/>
              <a:ea typeface="+mn-ea"/>
              <a:cs typeface="+mn-cs"/>
            </a:rPr>
            <a:t> </a:t>
          </a:r>
        </a:p>
      </dgm:t>
    </dgm:pt>
    <dgm:pt modelId="{07283D72-8835-9842-AF1A-354D151BF5BF}" type="parTrans" cxnId="{41396523-F9C6-9040-B56F-52DE5CD28BDD}">
      <dgm:prSet/>
      <dgm:spPr/>
      <dgm:t>
        <a:bodyPr/>
        <a:lstStyle/>
        <a:p>
          <a:endParaRPr lang="en-US" sz="2000"/>
        </a:p>
      </dgm:t>
    </dgm:pt>
    <dgm:pt modelId="{ED9F0213-F9BF-F74C-A54D-0B5A37136C9C}" type="sibTrans" cxnId="{41396523-F9C6-9040-B56F-52DE5CD28BDD}">
      <dgm:prSet/>
      <dgm:spPr/>
      <dgm:t>
        <a:bodyPr/>
        <a:lstStyle/>
        <a:p>
          <a:endParaRPr lang="en-US" sz="2000"/>
        </a:p>
      </dgm:t>
    </dgm:pt>
    <dgm:pt modelId="{8AE05AB4-C8C1-0C46-8AC1-AB7D1EF4A317}">
      <dgm:prSet custT="1"/>
      <dgm:spPr>
        <a:xfrm>
          <a:off x="0" y="2166880"/>
          <a:ext cx="7848600" cy="1304100"/>
        </a:xfrm>
        <a:prstGeom prst="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pPr>
            <a:buChar char="•"/>
          </a:pPr>
          <a:r>
            <a:rPr lang="en-NZ" sz="2400" dirty="0">
              <a:solidFill>
                <a:sysClr val="windowText" lastClr="000000">
                  <a:hueOff val="0"/>
                  <a:satOff val="0"/>
                  <a:lumOff val="0"/>
                  <a:alphaOff val="0"/>
                </a:sysClr>
              </a:solidFill>
              <a:latin typeface="Calibri"/>
              <a:ea typeface="+mn-ea"/>
              <a:cs typeface="+mn-cs"/>
            </a:rPr>
            <a:t>the order in which processes are removed from the queue is </a:t>
          </a:r>
          <a:r>
            <a:rPr lang="en-NZ" sz="2400" dirty="0">
              <a:solidFill>
                <a:srgbClr val="0070C0"/>
              </a:solidFill>
              <a:latin typeface="Calibri"/>
              <a:ea typeface="+mn-ea"/>
              <a:cs typeface="+mn-cs"/>
            </a:rPr>
            <a:t>NOT</a:t>
          </a:r>
          <a:r>
            <a:rPr lang="en-NZ" sz="2400" dirty="0">
              <a:solidFill>
                <a:sysClr val="windowText" lastClr="000000">
                  <a:hueOff val="0"/>
                  <a:satOff val="0"/>
                  <a:lumOff val="0"/>
                  <a:alphaOff val="0"/>
                </a:sysClr>
              </a:solidFill>
              <a:latin typeface="Calibri"/>
              <a:ea typeface="+mn-ea"/>
              <a:cs typeface="+mn-cs"/>
            </a:rPr>
            <a:t> specified</a:t>
          </a:r>
        </a:p>
      </dgm:t>
    </dgm:pt>
    <dgm:pt modelId="{1C6D1601-14D0-6D46-A546-BF9AD27AED31}" type="parTrans" cxnId="{4C1D0F85-1DC4-1F49-848A-0C42217A3C51}">
      <dgm:prSet/>
      <dgm:spPr/>
      <dgm:t>
        <a:bodyPr/>
        <a:lstStyle/>
        <a:p>
          <a:endParaRPr lang="en-US" sz="2000"/>
        </a:p>
      </dgm:t>
    </dgm:pt>
    <dgm:pt modelId="{0FEF3BC0-9BD0-6947-AE81-E95FF485537F}" type="sibTrans" cxnId="{4C1D0F85-1DC4-1F49-848A-0C42217A3C51}">
      <dgm:prSet/>
      <dgm:spPr/>
      <dgm:t>
        <a:bodyPr/>
        <a:lstStyle/>
        <a:p>
          <a:endParaRPr lang="en-US" sz="2000"/>
        </a:p>
      </dgm:t>
    </dgm:pt>
    <dgm:pt modelId="{F3802972-AD8D-6C46-9950-31285B6464FF}" type="pres">
      <dgm:prSet presAssocID="{841F8C2A-328F-724A-AC61-AF18203E98B3}" presName="linear" presStyleCnt="0">
        <dgm:presLayoutVars>
          <dgm:dir/>
          <dgm:animLvl val="lvl"/>
          <dgm:resizeHandles val="exact"/>
        </dgm:presLayoutVars>
      </dgm:prSet>
      <dgm:spPr/>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pt>
    <dgm:pt modelId="{DD1D9237-EB74-E84E-AC7E-51428224DD48}" type="pres">
      <dgm:prSet presAssocID="{C4C5AA89-D850-1744-9E0D-9027DA949606}" presName="parentText" presStyleLbl="node1" presStyleIdx="0" presStyleCnt="2">
        <dgm:presLayoutVars>
          <dgm:chMax val="0"/>
          <dgm:bulletEnabled val="1"/>
        </dgm:presLayoutVars>
      </dgm:prSet>
      <dgm:spPr/>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pt>
    <dgm:pt modelId="{2E01E895-987A-1640-8719-30A986FB6C86}" type="pres">
      <dgm:prSet presAssocID="{E630F192-5C8B-7E47-87C7-81EB07B507C7}" presName="parentText" presStyleLbl="node1" presStyleIdx="1" presStyleCnt="2">
        <dgm:presLayoutVars>
          <dgm:chMax val="0"/>
          <dgm:bulletEnabled val="1"/>
        </dgm:presLayoutVars>
      </dgm:prSet>
      <dgm:spPr/>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pt>
  </dgm:ptLst>
  <dgm:cxnLst>
    <dgm:cxn modelId="{6429F720-61DC-9545-8970-338F9FB64F22}" srcId="{841F8C2A-328F-724A-AC61-AF18203E98B3}" destId="{C4C5AA89-D850-1744-9E0D-9027DA949606}" srcOrd="0" destOrd="0" parTransId="{F82125A2-DB77-D84A-991D-3145F88168EB}" sibTransId="{3E2CFF00-7B48-BA42-9D42-9E61F6B31325}"/>
    <dgm:cxn modelId="{41396523-F9C6-9040-B56F-52DE5CD28BDD}" srcId="{841F8C2A-328F-724A-AC61-AF18203E98B3}" destId="{E630F192-5C8B-7E47-87C7-81EB07B507C7}" srcOrd="1" destOrd="0" parTransId="{07283D72-8835-9842-AF1A-354D151BF5BF}" sibTransId="{ED9F0213-F9BF-F74C-A54D-0B5A37136C9C}"/>
    <dgm:cxn modelId="{40A7A832-666E-4DB2-A2AC-7A19832DC454}" type="presOf" srcId="{8AE05AB4-C8C1-0C46-8AC1-AB7D1EF4A317}" destId="{40B0B400-5226-0F4B-98AB-E6B21FAA5A13}" srcOrd="0" destOrd="0" presId="urn:microsoft.com/office/officeart/2005/8/layout/list1"/>
    <dgm:cxn modelId="{F662DD56-3D63-457B-9494-C70E7499372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B9E1C697-8CFF-4CF0-9E73-1405F90EAF1A}" type="presOf" srcId="{E630F192-5C8B-7E47-87C7-81EB07B507C7}" destId="{2E01E895-987A-1640-8719-30A986FB6C86}" srcOrd="1" destOrd="0" presId="urn:microsoft.com/office/officeart/2005/8/layout/list1"/>
    <dgm:cxn modelId="{721A7E9B-7885-4030-9361-E70DAC581E42}" type="presOf" srcId="{E630F192-5C8B-7E47-87C7-81EB07B507C7}" destId="{464CA9E3-BB9C-5B48-A381-0F2DD358996A}" srcOrd="0" destOrd="0" presId="urn:microsoft.com/office/officeart/2005/8/layout/list1"/>
    <dgm:cxn modelId="{514276B1-EFCD-449E-9A9E-4425C51162A9}" type="presOf" srcId="{841F8C2A-328F-724A-AC61-AF18203E98B3}" destId="{F3802972-AD8D-6C46-9950-31285B6464FF}" srcOrd="0" destOrd="0" presId="urn:microsoft.com/office/officeart/2005/8/layout/list1"/>
    <dgm:cxn modelId="{4835B0B4-5A13-134B-9F44-DDD5EEF77133}" srcId="{C4C5AA89-D850-1744-9E0D-9027DA949606}" destId="{99DC4C28-A725-454D-BE93-CDF6758F173D}" srcOrd="0" destOrd="0" parTransId="{3C50D3DB-4981-CF43-BB03-CEA66146FC05}" sibTransId="{9CBC6304-C560-B349-AFC8-48AEFAE62F46}"/>
    <dgm:cxn modelId="{F0D3C9B9-33FB-47ED-A6A5-3FAC6F595BE7}" type="presOf" srcId="{C4C5AA89-D850-1744-9E0D-9027DA949606}" destId="{793462AF-15D8-084F-A5E6-11A1D6709268}" srcOrd="0" destOrd="0" presId="urn:microsoft.com/office/officeart/2005/8/layout/list1"/>
    <dgm:cxn modelId="{0FD30EC9-6C7C-4B52-8908-CF62D965A027}" type="presOf" srcId="{C4C5AA89-D850-1744-9E0D-9027DA949606}" destId="{DD1D9237-EB74-E84E-AC7E-51428224DD48}" srcOrd="1" destOrd="0" presId="urn:microsoft.com/office/officeart/2005/8/layout/list1"/>
    <dgm:cxn modelId="{39FCD0D5-A409-4CF9-8CE7-5DE0BEA1E44B}" type="presParOf" srcId="{F3802972-AD8D-6C46-9950-31285B6464FF}" destId="{AC315FBB-53F7-6041-A377-53BAC873EAA1}" srcOrd="0" destOrd="0" presId="urn:microsoft.com/office/officeart/2005/8/layout/list1"/>
    <dgm:cxn modelId="{4F048A0E-2975-4151-9643-BFD8925E9E32}" type="presParOf" srcId="{AC315FBB-53F7-6041-A377-53BAC873EAA1}" destId="{793462AF-15D8-084F-A5E6-11A1D6709268}" srcOrd="0" destOrd="0" presId="urn:microsoft.com/office/officeart/2005/8/layout/list1"/>
    <dgm:cxn modelId="{D507C541-8641-446A-9A32-A8505B374611}" type="presParOf" srcId="{AC315FBB-53F7-6041-A377-53BAC873EAA1}" destId="{DD1D9237-EB74-E84E-AC7E-51428224DD48}" srcOrd="1" destOrd="0" presId="urn:microsoft.com/office/officeart/2005/8/layout/list1"/>
    <dgm:cxn modelId="{C00C1F86-9DD5-49FA-A7B9-869CECB6A72A}" type="presParOf" srcId="{F3802972-AD8D-6C46-9950-31285B6464FF}" destId="{F763F474-FF0B-2845-BCE4-3D82A97F4081}" srcOrd="1" destOrd="0" presId="urn:microsoft.com/office/officeart/2005/8/layout/list1"/>
    <dgm:cxn modelId="{E2E2EDEE-2E3A-4A89-AE00-386D37DE0443}" type="presParOf" srcId="{F3802972-AD8D-6C46-9950-31285B6464FF}" destId="{EC4B5A1A-5870-5C40-8ADE-32EFF8546961}" srcOrd="2" destOrd="0" presId="urn:microsoft.com/office/officeart/2005/8/layout/list1"/>
    <dgm:cxn modelId="{4F23AA14-F9C6-48E5-A8A7-BA04CC6F54F0}" type="presParOf" srcId="{F3802972-AD8D-6C46-9950-31285B6464FF}" destId="{1BDB3C83-8BE2-E74A-A4C1-A20CCB2BB70C}" srcOrd="3" destOrd="0" presId="urn:microsoft.com/office/officeart/2005/8/layout/list1"/>
    <dgm:cxn modelId="{9DB0A92F-2653-4F3B-B64D-03E54EBCD7EE}" type="presParOf" srcId="{F3802972-AD8D-6C46-9950-31285B6464FF}" destId="{4CA8084D-C9F9-6F48-91CA-DD2D3B0ADDCF}" srcOrd="4" destOrd="0" presId="urn:microsoft.com/office/officeart/2005/8/layout/list1"/>
    <dgm:cxn modelId="{927E4FEC-CD75-42D3-9DAC-A0A6CA51C1A1}" type="presParOf" srcId="{4CA8084D-C9F9-6F48-91CA-DD2D3B0ADDCF}" destId="{464CA9E3-BB9C-5B48-A381-0F2DD358996A}" srcOrd="0" destOrd="0" presId="urn:microsoft.com/office/officeart/2005/8/layout/list1"/>
    <dgm:cxn modelId="{7185B131-5D88-4E31-AD78-D7BBEEA884E0}" type="presParOf" srcId="{4CA8084D-C9F9-6F48-91CA-DD2D3B0ADDCF}" destId="{2E01E895-987A-1640-8719-30A986FB6C86}" srcOrd="1" destOrd="0" presId="urn:microsoft.com/office/officeart/2005/8/layout/list1"/>
    <dgm:cxn modelId="{100C609F-74D6-496A-8046-8FEDED04D71F}" type="presParOf" srcId="{F3802972-AD8D-6C46-9950-31285B6464FF}" destId="{5455BB0B-CF8C-5E4A-AFA2-A60DAEEE4AF1}" srcOrd="5" destOrd="0" presId="urn:microsoft.com/office/officeart/2005/8/layout/list1"/>
    <dgm:cxn modelId="{094A94EE-3119-467C-B68A-E5E7A663D8D9}"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531582"/>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the case of competing processes three control problems must be faced:</a:t>
          </a:r>
        </a:p>
      </dsp:txBody>
      <dsp:txXfrm>
        <a:off x="300158" y="74766"/>
        <a:ext cx="6711662" cy="1382050"/>
      </dsp:txXfrm>
    </dsp:sp>
    <dsp:sp modelId="{6A7F9969-6F05-5F41-88FE-250A770AADDF}">
      <dsp:nvSpPr>
        <dsp:cNvPr id="0" name=""/>
        <dsp:cNvSpPr/>
      </dsp:nvSpPr>
      <dsp:spPr>
        <a:xfrm>
          <a:off x="0" y="1533691"/>
          <a:ext cx="7162800" cy="125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a:p>
        <a:p>
          <a:pPr marL="514350" lvl="2" indent="744538" algn="l" defTabSz="1244600">
            <a:lnSpc>
              <a:spcPct val="90000"/>
            </a:lnSpc>
            <a:spcBef>
              <a:spcPct val="0"/>
            </a:spcBef>
            <a:spcAft>
              <a:spcPct val="20000"/>
            </a:spcAft>
            <a:buChar char="•"/>
          </a:pPr>
          <a:r>
            <a:rPr lang="en-US" sz="2800" b="1" i="0" kern="1200" dirty="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dirty="0">
              <a:solidFill>
                <a:schemeClr val="accent3">
                  <a:lumMod val="50000"/>
                </a:schemeClr>
              </a:solidFill>
            </a:rPr>
            <a:t>   Deadlock</a:t>
          </a:r>
        </a:p>
        <a:p>
          <a:pPr marL="685800" lvl="4" indent="573088" algn="l" defTabSz="1244600">
            <a:lnSpc>
              <a:spcPct val="90000"/>
            </a:lnSpc>
            <a:spcBef>
              <a:spcPct val="0"/>
            </a:spcBef>
            <a:spcAft>
              <a:spcPct val="20000"/>
            </a:spcAft>
            <a:buChar char="•"/>
          </a:pPr>
          <a:r>
            <a:rPr lang="en-US" sz="2800" b="1" i="0" kern="1200" dirty="0">
              <a:solidFill>
                <a:schemeClr val="accent3">
                  <a:lumMod val="50000"/>
                </a:schemeClr>
              </a:solidFill>
            </a:rPr>
            <a:t>   Starvation</a:t>
          </a:r>
        </a:p>
      </dsp:txBody>
      <dsp:txXfrm>
        <a:off x="0" y="1533691"/>
        <a:ext cx="7162800" cy="1258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62874"/>
          <a:ext cx="7848600" cy="1340325"/>
        </a:xfrm>
        <a:prstGeom prst="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139" tIns="479044" rIns="609139"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solidFill>
                <a:sysClr val="windowText" lastClr="000000">
                  <a:hueOff val="0"/>
                  <a:satOff val="0"/>
                  <a:lumOff val="0"/>
                  <a:alphaOff val="0"/>
                </a:sysClr>
              </a:solidFill>
              <a:latin typeface="Calibri"/>
              <a:ea typeface="+mn-ea"/>
              <a:cs typeface="+mn-cs"/>
            </a:rPr>
            <a:t>the process that has been blocked the </a:t>
          </a:r>
          <a:r>
            <a:rPr lang="en-NZ" sz="2400" kern="1200" dirty="0">
              <a:solidFill>
                <a:srgbClr val="0070C0"/>
              </a:solidFill>
              <a:latin typeface="Calibri"/>
              <a:ea typeface="+mn-ea"/>
              <a:cs typeface="+mn-cs"/>
            </a:rPr>
            <a:t>longest</a:t>
          </a:r>
          <a:r>
            <a:rPr lang="en-NZ" sz="2400" kern="1200" dirty="0">
              <a:solidFill>
                <a:sysClr val="windowText" lastClr="000000">
                  <a:hueOff val="0"/>
                  <a:satOff val="0"/>
                  <a:lumOff val="0"/>
                  <a:alphaOff val="0"/>
                </a:sysClr>
              </a:solidFill>
              <a:latin typeface="Calibri"/>
              <a:ea typeface="+mn-ea"/>
              <a:cs typeface="+mn-cs"/>
            </a:rPr>
            <a:t> is released from the queue first (FIFO)</a:t>
          </a:r>
        </a:p>
      </dsp:txBody>
      <dsp:txXfrm>
        <a:off x="0" y="362874"/>
        <a:ext cx="7848600" cy="1340325"/>
      </dsp:txXfrm>
    </dsp:sp>
    <dsp:sp modelId="{DD1D9237-EB74-E84E-AC7E-51428224DD48}">
      <dsp:nvSpPr>
        <dsp:cNvPr id="0" name=""/>
        <dsp:cNvSpPr/>
      </dsp:nvSpPr>
      <dsp:spPr>
        <a:xfrm>
          <a:off x="392430" y="23394"/>
          <a:ext cx="5494020" cy="678960"/>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marL="0" lvl="0" indent="0" algn="l" defTabSz="1422400">
            <a:lnSpc>
              <a:spcPct val="90000"/>
            </a:lnSpc>
            <a:spcBef>
              <a:spcPct val="0"/>
            </a:spcBef>
            <a:spcAft>
              <a:spcPct val="35000"/>
            </a:spcAft>
            <a:buNone/>
          </a:pPr>
          <a:r>
            <a:rPr lang="en-NZ" sz="3200" b="1" i="1" kern="1200" dirty="0">
              <a:solidFill>
                <a:sysClr val="window" lastClr="FFFFFF"/>
              </a:solidFill>
              <a:latin typeface="Calibri"/>
              <a:ea typeface="+mn-ea"/>
              <a:cs typeface="+mn-cs"/>
            </a:rPr>
            <a:t>Strong Semaphores</a:t>
          </a:r>
          <a:r>
            <a:rPr lang="en-NZ" sz="3200" kern="1200" dirty="0">
              <a:solidFill>
                <a:sysClr val="window" lastClr="FFFFFF"/>
              </a:solidFill>
              <a:latin typeface="Calibri"/>
              <a:ea typeface="+mn-ea"/>
              <a:cs typeface="+mn-cs"/>
            </a:rPr>
            <a:t> </a:t>
          </a:r>
          <a:endParaRPr lang="en-US" sz="3200" kern="1200" dirty="0">
            <a:solidFill>
              <a:sysClr val="window" lastClr="FFFFFF"/>
            </a:solidFill>
            <a:latin typeface="Calibri"/>
            <a:ea typeface="+mn-ea"/>
            <a:cs typeface="+mn-cs"/>
          </a:endParaRPr>
        </a:p>
      </dsp:txBody>
      <dsp:txXfrm>
        <a:off x="425574" y="56538"/>
        <a:ext cx="5427732" cy="612672"/>
      </dsp:txXfrm>
    </dsp:sp>
    <dsp:sp modelId="{40B0B400-5226-0F4B-98AB-E6B21FAA5A13}">
      <dsp:nvSpPr>
        <dsp:cNvPr id="0" name=""/>
        <dsp:cNvSpPr/>
      </dsp:nvSpPr>
      <dsp:spPr>
        <a:xfrm>
          <a:off x="0" y="2166880"/>
          <a:ext cx="7848600" cy="1340325"/>
        </a:xfrm>
        <a:prstGeom prst="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139" tIns="479044" rIns="609139"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solidFill>
                <a:sysClr val="windowText" lastClr="000000">
                  <a:hueOff val="0"/>
                  <a:satOff val="0"/>
                  <a:lumOff val="0"/>
                  <a:alphaOff val="0"/>
                </a:sysClr>
              </a:solidFill>
              <a:latin typeface="Calibri"/>
              <a:ea typeface="+mn-ea"/>
              <a:cs typeface="+mn-cs"/>
            </a:rPr>
            <a:t>the order in which processes are removed from the queue is </a:t>
          </a:r>
          <a:r>
            <a:rPr lang="en-NZ" sz="2400" kern="1200" dirty="0">
              <a:solidFill>
                <a:srgbClr val="0070C0"/>
              </a:solidFill>
              <a:latin typeface="Calibri"/>
              <a:ea typeface="+mn-ea"/>
              <a:cs typeface="+mn-cs"/>
            </a:rPr>
            <a:t>NOT</a:t>
          </a:r>
          <a:r>
            <a:rPr lang="en-NZ" sz="2400" kern="1200" dirty="0">
              <a:solidFill>
                <a:sysClr val="windowText" lastClr="000000">
                  <a:hueOff val="0"/>
                  <a:satOff val="0"/>
                  <a:lumOff val="0"/>
                  <a:alphaOff val="0"/>
                </a:sysClr>
              </a:solidFill>
              <a:latin typeface="Calibri"/>
              <a:ea typeface="+mn-ea"/>
              <a:cs typeface="+mn-cs"/>
            </a:rPr>
            <a:t> specified</a:t>
          </a:r>
        </a:p>
      </dsp:txBody>
      <dsp:txXfrm>
        <a:off x="0" y="2166880"/>
        <a:ext cx="7848600" cy="1340325"/>
      </dsp:txXfrm>
    </dsp:sp>
    <dsp:sp modelId="{2E01E895-987A-1640-8719-30A986FB6C86}">
      <dsp:nvSpPr>
        <dsp:cNvPr id="0" name=""/>
        <dsp:cNvSpPr/>
      </dsp:nvSpPr>
      <dsp:spPr>
        <a:xfrm>
          <a:off x="392430" y="1827400"/>
          <a:ext cx="5494020" cy="678960"/>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marL="0" lvl="0" indent="0" algn="l" defTabSz="1422400">
            <a:lnSpc>
              <a:spcPct val="90000"/>
            </a:lnSpc>
            <a:spcBef>
              <a:spcPct val="0"/>
            </a:spcBef>
            <a:spcAft>
              <a:spcPct val="35000"/>
            </a:spcAft>
            <a:buNone/>
          </a:pPr>
          <a:r>
            <a:rPr lang="en-NZ" sz="3200" b="1" i="1" kern="1200" dirty="0">
              <a:solidFill>
                <a:sysClr val="window" lastClr="FFFFFF"/>
              </a:solidFill>
              <a:latin typeface="Calibri"/>
              <a:ea typeface="+mn-ea"/>
              <a:cs typeface="+mn-cs"/>
            </a:rPr>
            <a:t>Weak Semaphores </a:t>
          </a:r>
          <a:r>
            <a:rPr lang="en-NZ" sz="2400" kern="1200" dirty="0">
              <a:solidFill>
                <a:sysClr val="window" lastClr="FFFFFF"/>
              </a:solidFill>
              <a:latin typeface="Calibri"/>
              <a:ea typeface="+mn-ea"/>
              <a:cs typeface="+mn-cs"/>
            </a:rPr>
            <a:t> </a:t>
          </a:r>
        </a:p>
      </dsp:txBody>
      <dsp:txXfrm>
        <a:off x="425574" y="1860544"/>
        <a:ext cx="54277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10/11/2020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The central themes of operating system design are all concerned with the management of processes and threads:</a:t>
            </a:r>
          </a:p>
          <a:p>
            <a:r>
              <a:rPr lang="en-US" dirty="0">
                <a:latin typeface="+mn-lt"/>
              </a:rPr>
              <a:t>• </a:t>
            </a:r>
            <a:r>
              <a:rPr lang="en-US" b="1" dirty="0">
                <a:latin typeface="+mn-lt"/>
              </a:rPr>
              <a:t>Multiprogramming: </a:t>
            </a:r>
            <a:r>
              <a:rPr lang="en-US" dirty="0">
                <a:latin typeface="+mn-lt"/>
              </a:rPr>
              <a:t>The management of multiple processes within a uniprocessor system</a:t>
            </a:r>
          </a:p>
          <a:p>
            <a:r>
              <a:rPr lang="en-US" dirty="0">
                <a:latin typeface="+mn-lt"/>
              </a:rPr>
              <a:t>• </a:t>
            </a:r>
            <a:r>
              <a:rPr lang="en-US" b="1" dirty="0">
                <a:latin typeface="+mn-lt"/>
              </a:rPr>
              <a:t>Multiprocessing : </a:t>
            </a:r>
            <a:r>
              <a:rPr lang="en-US" dirty="0">
                <a:latin typeface="+mn-lt"/>
              </a:rPr>
              <a:t>The management of multiple processes within a multiprocessor</a:t>
            </a:r>
          </a:p>
          <a:p>
            <a:r>
              <a:rPr lang="en-US" dirty="0">
                <a:latin typeface="+mn-lt"/>
              </a:rPr>
              <a:t>• </a:t>
            </a:r>
            <a:r>
              <a:rPr lang="en-US" b="1" dirty="0">
                <a:latin typeface="+mn-lt"/>
              </a:rPr>
              <a:t>Distributed processing: </a:t>
            </a:r>
            <a:r>
              <a:rPr lang="en-US" dirty="0">
                <a:latin typeface="+mn-lt"/>
              </a:rPr>
              <a:t>The management of multiple processes executing on multiple, distributed computer systems. The recent proliferation of clusters is a prime example of this type of system.</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108509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dirty="0">
              <a:latin typeface="+mn-lt"/>
            </a:endParaRPr>
          </a:p>
          <a:p>
            <a:r>
              <a:rPr lang="en-US" dirty="0">
                <a:latin typeface="+mn-lt"/>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dirty="0">
              <a:latin typeface="+mn-lt"/>
            </a:endParaRPr>
          </a:p>
          <a:p>
            <a:r>
              <a:rPr lang="en-US" dirty="0">
                <a:latin typeface="+mn-lt"/>
              </a:rPr>
              <a:t>In the case of competing processes three control problems must be faced. First is the need for </a:t>
            </a:r>
            <a:r>
              <a:rPr lang="en-US" b="1" dirty="0">
                <a:latin typeface="+mn-lt"/>
              </a:rPr>
              <a:t>mutual exclusion . </a:t>
            </a:r>
            <a:r>
              <a:rPr lang="en-US" i="1" u="sng" dirty="0">
                <a:latin typeface="+mn-lt"/>
              </a:rPr>
              <a:t>Suppose two or more processes require access to a single non-sharable resource</a:t>
            </a:r>
            <a:r>
              <a:rPr lang="en-US" dirty="0">
                <a:latin typeface="+mn-lt"/>
              </a:rPr>
              <a:t>, such as a printer. During the course of execution, each process will be sending commands to the I/O device, receiving status information, sending data, and/or receiving data. We will refer to such a resource as a </a:t>
            </a:r>
            <a:r>
              <a:rPr lang="en-US" b="1" dirty="0">
                <a:latin typeface="+mn-lt"/>
              </a:rPr>
              <a:t>critical resource , </a:t>
            </a:r>
            <a:r>
              <a:rPr lang="en-US" dirty="0">
                <a:latin typeface="+mn-lt"/>
              </a:rPr>
              <a:t>and the portion of the program that uses it as a </a:t>
            </a:r>
            <a:r>
              <a:rPr lang="en-US" b="1" dirty="0">
                <a:latin typeface="+mn-lt"/>
              </a:rPr>
              <a:t>critical section </a:t>
            </a:r>
            <a:r>
              <a:rPr lang="en-US" dirty="0">
                <a:latin typeface="+mn-lt"/>
              </a:rPr>
              <a:t>of the program. It is important that </a:t>
            </a:r>
            <a:r>
              <a:rPr lang="en-US" i="1" u="sng" dirty="0">
                <a:latin typeface="+mn-lt"/>
              </a:rPr>
              <a:t>only one program at a time be allowed in its critical section</a:t>
            </a:r>
            <a:r>
              <a:rPr lang="en-US" dirty="0">
                <a:latin typeface="+mn-lt"/>
              </a:rPr>
              <a:t>.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dirty="0">
              <a:latin typeface="+mn-lt"/>
            </a:endParaRPr>
          </a:p>
          <a:p>
            <a:r>
              <a:rPr lang="en-US" dirty="0">
                <a:latin typeface="+mn-lt"/>
              </a:rPr>
              <a:t>The enforcement of mutual exclusion creates two additional control problems. One is that of </a:t>
            </a:r>
            <a:r>
              <a:rPr lang="en-US" b="1" dirty="0">
                <a:latin typeface="+mn-lt"/>
              </a:rPr>
              <a:t>deadlock . </a:t>
            </a:r>
            <a:r>
              <a:rPr lang="en-US" dirty="0">
                <a:latin typeface="+mn-lt"/>
              </a:rPr>
              <a:t>For example, consider two processes, P1 and P2, and two resources, R1 and R2. Suppose that each process needs access to both resources to perform part of its function. Then it is possible to have the following situation: </a:t>
            </a:r>
            <a:r>
              <a:rPr lang="en-US" i="1" u="sng" dirty="0">
                <a:latin typeface="+mn-lt"/>
              </a:rPr>
              <a:t>the OS assigns R1 to P2, and R2 to P1. Each process is waiting for one of the two resources. </a:t>
            </a:r>
            <a:r>
              <a:rPr lang="en-US" dirty="0">
                <a:latin typeface="+mn-lt"/>
              </a:rPr>
              <a:t>Neither will release the resource that it already owns until it has acquired the other resource and performed the function requiring both resources. The two processes are deadlocked.</a:t>
            </a:r>
          </a:p>
          <a:p>
            <a:endParaRPr lang="en-US" dirty="0">
              <a:latin typeface="+mn-lt"/>
            </a:endParaRPr>
          </a:p>
          <a:p>
            <a:r>
              <a:rPr lang="en-US" dirty="0">
                <a:latin typeface="+mn-lt"/>
              </a:rPr>
              <a:t>A final control problem is </a:t>
            </a:r>
            <a:r>
              <a:rPr lang="en-US" b="1" dirty="0">
                <a:latin typeface="+mn-lt"/>
              </a:rPr>
              <a:t>starvation . </a:t>
            </a:r>
            <a:r>
              <a:rPr lang="en-US" dirty="0">
                <a:latin typeface="+mn-lt"/>
              </a:rPr>
              <a:t>Suppose that three processes (P1, P2</a:t>
            </a:r>
            <a:r>
              <a:rPr lang="en-US" b="1" dirty="0">
                <a:latin typeface="+mn-lt"/>
              </a:rPr>
              <a:t>, </a:t>
            </a:r>
            <a:r>
              <a:rPr lang="en-US" dirty="0">
                <a:latin typeface="+mn-lt"/>
              </a:rPr>
              <a:t>P3) each require periodic access to resource R. Consider the situation in which </a:t>
            </a:r>
            <a:r>
              <a:rPr lang="en-US" i="1" u="sng" dirty="0">
                <a:latin typeface="+mn-lt"/>
              </a:rPr>
              <a:t>P1 is in possession of the resource</a:t>
            </a:r>
            <a:r>
              <a:rPr lang="en-US" dirty="0">
                <a:latin typeface="+mn-lt"/>
              </a:rPr>
              <a:t>, and both </a:t>
            </a:r>
            <a:r>
              <a:rPr lang="en-US" i="1" u="sng" dirty="0">
                <a:latin typeface="+mn-lt"/>
              </a:rPr>
              <a:t>P2 and P3 are delayed</a:t>
            </a:r>
            <a:r>
              <a:rPr lang="en-US" dirty="0">
                <a:latin typeface="+mn-lt"/>
              </a:rPr>
              <a:t>,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t>
            </a:r>
            <a:r>
              <a:rPr lang="en-US" i="1" u="sng" dirty="0">
                <a:latin typeface="+mn-lt"/>
              </a:rPr>
              <a:t>alternately grants access to P1 and P3, then P2 may indefinitely be denied access to the resource</a:t>
            </a:r>
            <a:r>
              <a:rPr lang="en-US" dirty="0">
                <a:latin typeface="+mn-lt"/>
              </a:rPr>
              <a:t>, </a:t>
            </a:r>
            <a:r>
              <a:rPr lang="en-US" i="1" u="sng" dirty="0">
                <a:latin typeface="+mn-lt"/>
              </a:rPr>
              <a:t>even though there is no deadlock situation. </a:t>
            </a:r>
            <a:endParaRPr lang="en-US" b="0" i="1" u="sng"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298987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412750" y="698500"/>
            <a:ext cx="6191250" cy="3482975"/>
          </a:xfrm>
          <a:ln/>
        </p:spPr>
      </p:sp>
      <p:sp>
        <p:nvSpPr>
          <p:cNvPr id="7987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534012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412750" y="698500"/>
            <a:ext cx="6191250" cy="3482975"/>
          </a:xfrm>
          <a:ln/>
        </p:spPr>
      </p:sp>
      <p:sp>
        <p:nvSpPr>
          <p:cNvPr id="8089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074288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412750" y="698500"/>
            <a:ext cx="6191250" cy="3482975"/>
          </a:xfrm>
          <a:ln/>
        </p:spPr>
      </p:sp>
      <p:sp>
        <p:nvSpPr>
          <p:cNvPr id="8192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92637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412750" y="698500"/>
            <a:ext cx="6191250" cy="3482975"/>
          </a:xfrm>
          <a:ln/>
        </p:spPr>
      </p:sp>
      <p:sp>
        <p:nvSpPr>
          <p:cNvPr id="8294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312684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12750" y="698500"/>
            <a:ext cx="6191250" cy="3482975"/>
          </a:xfrm>
          <a:ln/>
        </p:spPr>
      </p:sp>
      <p:sp>
        <p:nvSpPr>
          <p:cNvPr id="8397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00049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412750" y="698500"/>
            <a:ext cx="6191250" cy="3482975"/>
          </a:xfrm>
          <a:ln/>
        </p:spPr>
      </p:sp>
      <p:sp>
        <p:nvSpPr>
          <p:cNvPr id="84995" name="Rectangle 3"/>
          <p:cNvSpPr>
            <a:spLocks noGrp="1" noChangeArrowheads="1"/>
          </p:cNvSpPr>
          <p:nvPr>
            <p:ph type="body" idx="1"/>
          </p:nvPr>
        </p:nvSpPr>
        <p:spPr>
          <a:xfrm>
            <a:off x="933629" y="4415790"/>
            <a:ext cx="5141506" cy="4183380"/>
          </a:xfrm>
          <a:noFill/>
          <a:ln/>
        </p:spPr>
        <p:txBody>
          <a:bodyPr/>
          <a:lstStyle/>
          <a:p>
            <a:pPr eaLnBrk="1" hangingPunct="1"/>
            <a:r>
              <a:rPr lang="en-US" altLang="zh-TW" dirty="0"/>
              <a:t>Correct</a:t>
            </a:r>
            <a:r>
              <a:rPr lang="en-US" altLang="zh-TW" baseline="0" dirty="0"/>
              <a:t> update should yield k = 6+1 -2 = 5.</a:t>
            </a:r>
          </a:p>
          <a:p>
            <a:pPr eaLnBrk="1" hangingPunct="1"/>
            <a:r>
              <a:rPr lang="en-US" altLang="zh-TW" baseline="0" dirty="0"/>
              <a:t>The above example gives an answer of 7, which is incorrect.</a:t>
            </a:r>
            <a:endParaRPr lang="zh-TW" altLang="en-US" dirty="0"/>
          </a:p>
        </p:txBody>
      </p:sp>
    </p:spTree>
    <p:extLst>
      <p:ext uri="{BB962C8B-B14F-4D97-AF65-F5344CB8AC3E}">
        <p14:creationId xmlns:p14="http://schemas.microsoft.com/office/powerpoint/2010/main" val="3626656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12750" y="698500"/>
            <a:ext cx="6191250" cy="3482975"/>
          </a:xfrm>
          <a:ln/>
        </p:spPr>
      </p:sp>
      <p:sp>
        <p:nvSpPr>
          <p:cNvPr id="8601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103155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12750" y="698500"/>
            <a:ext cx="6191250" cy="3482975"/>
          </a:xfrm>
          <a:ln/>
        </p:spPr>
      </p:sp>
      <p:sp>
        <p:nvSpPr>
          <p:cNvPr id="8704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707071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12750" y="698500"/>
            <a:ext cx="6191250" cy="3482975"/>
          </a:xfrm>
          <a:ln/>
        </p:spPr>
      </p:sp>
      <p:sp>
        <p:nvSpPr>
          <p:cNvPr id="8806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93252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SMP advantages – performance </a:t>
            </a:r>
          </a:p>
          <a:p>
            <a:endParaRPr lang="en-US" dirty="0"/>
          </a:p>
          <a:p>
            <a:r>
              <a:rPr lang="en-US" sz="1200" b="0" i="0" u="none" strike="noStrike" kern="1200" baseline="0" dirty="0">
                <a:solidFill>
                  <a:schemeClr val="tx1"/>
                </a:solidFill>
                <a:latin typeface="+mn-lt"/>
                <a:ea typeface="+mn-ea"/>
                <a:cs typeface="+mn-cs"/>
              </a:rPr>
              <a:t>With </a:t>
            </a:r>
            <a:r>
              <a:rPr lang="en-US" sz="1200" b="1" i="0" u="none" strike="noStrike" kern="1200" baseline="0" dirty="0">
                <a:solidFill>
                  <a:schemeClr val="tx1"/>
                </a:solidFill>
                <a:latin typeface="+mn-lt"/>
                <a:ea typeface="+mn-ea"/>
                <a:cs typeface="+mn-cs"/>
              </a:rPr>
              <a:t>multiprogramming</a:t>
            </a:r>
            <a:r>
              <a:rPr lang="en-US" sz="1200" b="0" i="0" u="none" strike="noStrike" kern="1200" baseline="0" dirty="0">
                <a:solidFill>
                  <a:schemeClr val="tx1"/>
                </a:solidFill>
                <a:latin typeface="+mn-lt"/>
                <a:ea typeface="+mn-ea"/>
                <a:cs typeface="+mn-cs"/>
              </a:rPr>
              <a:t>, only one process can execute at a time; meanwhile, all other processes are waiting for the processor. </a:t>
            </a:r>
          </a:p>
          <a:p>
            <a:r>
              <a:rPr lang="en-US" sz="1200" b="0" i="0" u="none" strike="noStrike" kern="1200" baseline="0" dirty="0">
                <a:solidFill>
                  <a:schemeClr val="tx1"/>
                </a:solidFill>
                <a:latin typeface="+mn-lt"/>
                <a:ea typeface="+mn-ea"/>
                <a:cs typeface="+mn-cs"/>
              </a:rPr>
              <a:t>With </a:t>
            </a:r>
            <a:r>
              <a:rPr lang="en-US" sz="1200" b="1" i="0" u="none" strike="noStrike" kern="1200" baseline="0" dirty="0">
                <a:solidFill>
                  <a:schemeClr val="tx1"/>
                </a:solidFill>
                <a:latin typeface="+mn-lt"/>
                <a:ea typeface="+mn-ea"/>
                <a:cs typeface="+mn-cs"/>
              </a:rPr>
              <a:t>multiprocessing</a:t>
            </a:r>
            <a:r>
              <a:rPr lang="en-US" sz="1200" b="0" i="0" u="none" strike="noStrike" kern="1200" baseline="0" dirty="0">
                <a:solidFill>
                  <a:schemeClr val="tx1"/>
                </a:solidFill>
                <a:latin typeface="+mn-lt"/>
                <a:ea typeface="+mn-ea"/>
                <a:cs typeface="+mn-cs"/>
              </a:rPr>
              <a:t>, more than one process can be running simultaneously, each on a different processor.</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446333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412750" y="698500"/>
            <a:ext cx="6191250" cy="3482975"/>
          </a:xfrm>
          <a:ln/>
        </p:spPr>
      </p:sp>
      <p:sp>
        <p:nvSpPr>
          <p:cNvPr id="8909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4237510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NZ" dirty="0">
                <a:latin typeface="+mn-lt"/>
              </a:rPr>
              <a:t>All deadlocks involve conflicting needs for resources by two or more processes. A common example is the traffic deadlock.</a:t>
            </a:r>
          </a:p>
          <a:p>
            <a:pPr>
              <a:defRPr/>
            </a:pPr>
            <a:r>
              <a:rPr lang="en-NZ" dirty="0">
                <a:latin typeface="+mn-lt"/>
              </a:rPr>
              <a:t> </a:t>
            </a:r>
          </a:p>
          <a:p>
            <a:pPr>
              <a:buFont typeface="Arial" pitchFamily="34" charset="0"/>
              <a:buNone/>
              <a:defRPr/>
            </a:pPr>
            <a:r>
              <a:rPr lang="en-NZ" dirty="0">
                <a:latin typeface="+mn-lt"/>
              </a:rPr>
              <a:t>The typical rule of the road in the United States is that a car at a four-way stop should defer to a car immediately to its right.</a:t>
            </a:r>
          </a:p>
          <a:p>
            <a:pPr>
              <a:defRPr/>
            </a:pPr>
            <a:r>
              <a:rPr lang="en-NZ" dirty="0">
                <a:latin typeface="+mn-lt"/>
              </a:rPr>
              <a:t>This rule works if there are only two or three cars at the intersection. </a:t>
            </a:r>
          </a:p>
          <a:p>
            <a:pPr>
              <a:buFont typeface="Arial" pitchFamily="34" charset="0"/>
              <a:buNone/>
              <a:defRPr/>
            </a:pPr>
            <a:endParaRPr lang="en-NZ" dirty="0">
              <a:latin typeface="+mn-lt"/>
            </a:endParaRPr>
          </a:p>
          <a:p>
            <a:pPr>
              <a:buFont typeface="Arial" pitchFamily="34" charset="0"/>
              <a:buNone/>
              <a:defRPr/>
            </a:pPr>
            <a:r>
              <a:rPr lang="en-NZ" dirty="0">
                <a:latin typeface="+mn-lt"/>
              </a:rPr>
              <a:t>If all four cars arrive at about the same time, each will refrain from entering the intersection, this causes a  </a:t>
            </a:r>
            <a:r>
              <a:rPr lang="en-NZ" b="1" dirty="0">
                <a:latin typeface="+mn-lt"/>
              </a:rPr>
              <a:t>potential deadlock.</a:t>
            </a:r>
          </a:p>
          <a:p>
            <a:pPr lvl="1">
              <a:buFont typeface="Arial" pitchFamily="34" charset="0"/>
              <a:buChar char="•"/>
              <a:defRPr/>
            </a:pPr>
            <a:r>
              <a:rPr lang="en-NZ" dirty="0">
                <a:latin typeface="+mn-lt"/>
              </a:rPr>
              <a:t>The deadlock is only potential, not actual, because the necessary resources are available for any of the cars to proceed. </a:t>
            </a:r>
          </a:p>
          <a:p>
            <a:pPr lvl="1">
              <a:buFont typeface="Arial" pitchFamily="34" charset="0"/>
              <a:buChar char="•"/>
              <a:defRPr/>
            </a:pPr>
            <a:r>
              <a:rPr lang="en-NZ" dirty="0">
                <a:latin typeface="+mn-lt"/>
              </a:rPr>
              <a:t>If one car eventually does proceed, it can do so.</a:t>
            </a:r>
          </a:p>
        </p:txBody>
      </p:sp>
      <p:sp>
        <p:nvSpPr>
          <p:cNvPr id="45060" name="Slide Number Placeholder 3"/>
          <p:cNvSpPr>
            <a:spLocks noGrp="1"/>
          </p:cNvSpPr>
          <p:nvPr>
            <p:ph type="sldNum" sz="quarter" idx="5"/>
          </p:nvPr>
        </p:nvSpPr>
        <p:spPr>
          <a:noFill/>
        </p:spPr>
        <p:txBody>
          <a:bodyPr/>
          <a:lstStyle/>
          <a:p>
            <a:fld id="{53F35BF8-CADD-4082-A67C-F4CAEEF534EA}" type="slidenum">
              <a:rPr lang="en-US" smtClean="0"/>
              <a:pPr/>
              <a:t>25</a:t>
            </a:fld>
            <a:endParaRPr lang="en-US"/>
          </a:p>
        </p:txBody>
      </p:sp>
    </p:spTree>
    <p:extLst>
      <p:ext uri="{BB962C8B-B14F-4D97-AF65-F5344CB8AC3E}">
        <p14:creationId xmlns:p14="http://schemas.microsoft.com/office/powerpoint/2010/main" val="2729742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NZ" b="1" i="1" dirty="0">
                <a:latin typeface="+mn-lt"/>
              </a:rPr>
              <a:t>But </a:t>
            </a:r>
            <a:r>
              <a:rPr lang="en-NZ" dirty="0">
                <a:latin typeface="+mn-lt"/>
              </a:rPr>
              <a:t>if all four cars ignore the rules and proceed (cautiously) into the intersection at the same time, then </a:t>
            </a:r>
            <a:r>
              <a:rPr lang="en-NZ" b="1" dirty="0">
                <a:latin typeface="+mn-lt"/>
              </a:rPr>
              <a:t>each car seizes one resource </a:t>
            </a:r>
            <a:r>
              <a:rPr lang="en-NZ" dirty="0">
                <a:latin typeface="+mn-lt"/>
              </a:rPr>
              <a:t>(one quadrant) but cannot proceed because the required second resource has already been seized by another car.</a:t>
            </a:r>
          </a:p>
          <a:p>
            <a:pPr>
              <a:defRPr/>
            </a:pPr>
            <a:endParaRPr lang="en-NZ" dirty="0">
              <a:latin typeface="+mn-lt"/>
            </a:endParaRPr>
          </a:p>
          <a:p>
            <a:pPr>
              <a:defRPr/>
            </a:pPr>
            <a:r>
              <a:rPr lang="en-NZ" dirty="0">
                <a:latin typeface="+mn-lt"/>
              </a:rPr>
              <a:t>This is an actual deadlock.</a:t>
            </a:r>
          </a:p>
          <a:p>
            <a:pPr>
              <a:buFont typeface="Arial" pitchFamily="34" charset="0"/>
              <a:buNone/>
              <a:defRPr/>
            </a:pPr>
            <a:endParaRPr lang="en-NZ" dirty="0">
              <a:latin typeface="+mn-lt"/>
            </a:endParaRPr>
          </a:p>
        </p:txBody>
      </p:sp>
      <p:sp>
        <p:nvSpPr>
          <p:cNvPr id="46084" name="Slide Number Placeholder 3"/>
          <p:cNvSpPr>
            <a:spLocks noGrp="1"/>
          </p:cNvSpPr>
          <p:nvPr>
            <p:ph type="sldNum" sz="quarter" idx="5"/>
          </p:nvPr>
        </p:nvSpPr>
        <p:spPr>
          <a:noFill/>
        </p:spPr>
        <p:txBody>
          <a:bodyPr/>
          <a:lstStyle/>
          <a:p>
            <a:fld id="{C511B5CA-2850-4DA7-9726-DC4F46DB62D9}" type="slidenum">
              <a:rPr lang="en-US" smtClean="0"/>
              <a:pPr/>
              <a:t>26</a:t>
            </a:fld>
            <a:endParaRPr lang="en-US"/>
          </a:p>
        </p:txBody>
      </p:sp>
    </p:spTree>
    <p:extLst>
      <p:ext uri="{BB962C8B-B14F-4D97-AF65-F5344CB8AC3E}">
        <p14:creationId xmlns:p14="http://schemas.microsoft.com/office/powerpoint/2010/main" val="2012745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Any facility or capability that is to provide support for mutual exclusion should meet the above requirements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dirty="0"/>
          </a:p>
        </p:txBody>
      </p:sp>
    </p:spTree>
    <p:extLst>
      <p:ext uri="{BB962C8B-B14F-4D97-AF65-F5344CB8AC3E}">
        <p14:creationId xmlns:p14="http://schemas.microsoft.com/office/powerpoint/2010/main" val="4128004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a number of ways in which the requirements for mutual exclusion can be satisfied.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One approach is to leave the responsibility with the processes</a:t>
            </a:r>
            <a:r>
              <a:rPr lang="en-US" sz="1200" b="0" i="0" u="none" strike="noStrike" kern="1200" baseline="0" dirty="0">
                <a:solidFill>
                  <a:schemeClr val="tx1"/>
                </a:solidFill>
                <a:latin typeface="+mn-lt"/>
                <a:ea typeface="+mn-ea"/>
                <a:cs typeface="+mn-cs"/>
              </a:rPr>
              <a:t> that wish to execute concurrently. </a:t>
            </a:r>
            <a:r>
              <a:rPr lang="en-US" sz="1200" b="1" i="0" u="none" strike="noStrike" kern="1200" baseline="0" dirty="0">
                <a:solidFill>
                  <a:schemeClr val="tx1"/>
                </a:solidFill>
                <a:latin typeface="+mn-lt"/>
                <a:ea typeface="+mn-ea"/>
                <a:cs typeface="+mn-cs"/>
              </a:rPr>
              <a:t>Processes</a:t>
            </a:r>
            <a:r>
              <a:rPr lang="en-US" sz="1200" b="0" i="0" u="none" strike="noStrike" kern="1200" baseline="0" dirty="0">
                <a:solidFill>
                  <a:schemeClr val="tx1"/>
                </a:solidFill>
                <a:latin typeface="+mn-lt"/>
                <a:ea typeface="+mn-ea"/>
                <a:cs typeface="+mn-cs"/>
              </a:rPr>
              <a:t>, whether they are system programs or application programs, would </a:t>
            </a:r>
            <a:r>
              <a:rPr lang="en-US" sz="1200" b="1" i="0" u="none" strike="noStrike" kern="1200" baseline="0" dirty="0">
                <a:solidFill>
                  <a:schemeClr val="tx1"/>
                </a:solidFill>
                <a:latin typeface="+mn-lt"/>
                <a:ea typeface="+mn-ea"/>
                <a:cs typeface="+mn-cs"/>
              </a:rPr>
              <a:t>be required to</a:t>
            </a:r>
            <a:r>
              <a:rPr lang="en-US" sz="1200" b="0" i="0" u="none" strike="noStrike" kern="1200" baseline="0" dirty="0">
                <a:solidFill>
                  <a:schemeClr val="tx1"/>
                </a:solidFill>
                <a:latin typeface="+mn-lt"/>
                <a:ea typeface="+mn-ea"/>
                <a:cs typeface="+mn-cs"/>
              </a:rPr>
              <a:t> coordinate with one another to </a:t>
            </a:r>
            <a:r>
              <a:rPr lang="en-US" sz="1200" b="1" i="0" u="none" strike="noStrike" kern="1200" baseline="0" dirty="0">
                <a:solidFill>
                  <a:schemeClr val="tx1"/>
                </a:solidFill>
                <a:latin typeface="+mn-lt"/>
                <a:ea typeface="+mn-ea"/>
                <a:cs typeface="+mn-cs"/>
              </a:rPr>
              <a:t>enforce mutual exclusion</a:t>
            </a:r>
            <a:r>
              <a:rPr lang="en-US" sz="1200" b="0" i="0" u="none" strike="noStrike" kern="1200" baseline="0" dirty="0">
                <a:solidFill>
                  <a:schemeClr val="tx1"/>
                </a:solidFill>
                <a:latin typeface="+mn-lt"/>
                <a:ea typeface="+mn-ea"/>
                <a:cs typeface="+mn-cs"/>
              </a:rPr>
              <a:t>, with </a:t>
            </a:r>
            <a:r>
              <a:rPr lang="en-US" sz="1200" b="1" i="0" u="none" strike="noStrike" kern="1200" baseline="0" dirty="0">
                <a:solidFill>
                  <a:schemeClr val="tx1"/>
                </a:solidFill>
                <a:latin typeface="+mn-lt"/>
                <a:ea typeface="+mn-ea"/>
                <a:cs typeface="+mn-cs"/>
              </a:rPr>
              <a:t>no support </a:t>
            </a:r>
            <a:r>
              <a:rPr lang="en-US" sz="1200" b="0" i="0" u="none" strike="noStrike" kern="1200" baseline="0" dirty="0">
                <a:solidFill>
                  <a:schemeClr val="tx1"/>
                </a:solidFill>
                <a:latin typeface="+mn-lt"/>
                <a:ea typeface="+mn-ea"/>
                <a:cs typeface="+mn-cs"/>
              </a:rPr>
              <a:t>from the programming language or the OS. We can refer to these as software approaches. Although this approach is prone to high processing overhead and bugs, it is nevertheless useful to examine such approaches to </a:t>
            </a:r>
            <a:r>
              <a:rPr lang="en-US" sz="1200" b="1" i="0" u="none" strike="noStrike" kern="1200" baseline="0" dirty="0">
                <a:solidFill>
                  <a:schemeClr val="tx1"/>
                </a:solidFill>
                <a:latin typeface="+mn-lt"/>
                <a:ea typeface="+mn-ea"/>
                <a:cs typeface="+mn-cs"/>
              </a:rPr>
              <a:t>gain a better understanding of </a:t>
            </a:r>
            <a:r>
              <a:rPr lang="en-US" sz="1200" b="0" i="0" u="none" strike="noStrike" kern="1200" baseline="0" dirty="0">
                <a:solidFill>
                  <a:schemeClr val="tx1"/>
                </a:solidFill>
                <a:latin typeface="+mn-lt"/>
                <a:ea typeface="+mn-ea"/>
                <a:cs typeface="+mn-cs"/>
              </a:rPr>
              <a:t>the complexity of concurrent processing.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 second approach involves </a:t>
            </a:r>
            <a:r>
              <a:rPr lang="en-US" sz="1200" b="0" i="0" u="none" strike="noStrike" kern="1200" baseline="0" dirty="0">
                <a:solidFill>
                  <a:schemeClr val="tx1"/>
                </a:solidFill>
                <a:latin typeface="+mn-lt"/>
                <a:ea typeface="+mn-ea"/>
                <a:cs typeface="+mn-cs"/>
              </a:rPr>
              <a:t>the use of special-purpose </a:t>
            </a:r>
            <a:r>
              <a:rPr lang="en-US" sz="1200" b="1" i="0" u="none" strike="noStrike" kern="1200" baseline="0" dirty="0">
                <a:solidFill>
                  <a:schemeClr val="tx1"/>
                </a:solidFill>
                <a:latin typeface="+mn-lt"/>
                <a:ea typeface="+mn-ea"/>
                <a:cs typeface="+mn-cs"/>
              </a:rPr>
              <a:t>machine instructions</a:t>
            </a:r>
            <a:r>
              <a:rPr lang="en-US" sz="1200" b="0" i="0" u="none" strike="noStrike" kern="1200" baseline="0" dirty="0">
                <a:solidFill>
                  <a:schemeClr val="tx1"/>
                </a:solidFill>
                <a:latin typeface="+mn-lt"/>
                <a:ea typeface="+mn-ea"/>
                <a:cs typeface="+mn-cs"/>
              </a:rPr>
              <a:t>. These have the advantage of reducing overhead but nevertheless will be shown to be </a:t>
            </a:r>
            <a:r>
              <a:rPr lang="en-US" sz="1200" b="1" i="0" u="none" strike="noStrike" kern="1200" baseline="0" dirty="0">
                <a:solidFill>
                  <a:schemeClr val="tx1"/>
                </a:solidFill>
                <a:latin typeface="+mn-lt"/>
                <a:ea typeface="+mn-ea"/>
                <a:cs typeface="+mn-cs"/>
              </a:rPr>
              <a:t>unattractive as a general-purpose </a:t>
            </a:r>
            <a:r>
              <a:rPr lang="en-US" sz="1200" b="0" i="0" u="none" strike="noStrike" kern="1200" baseline="0" dirty="0">
                <a:solidFill>
                  <a:schemeClr val="tx1"/>
                </a:solidFill>
                <a:latin typeface="+mn-lt"/>
                <a:ea typeface="+mn-ea"/>
                <a:cs typeface="+mn-cs"/>
              </a:rPr>
              <a:t>solution.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 third approach is</a:t>
            </a:r>
            <a:r>
              <a:rPr lang="en-US" sz="1200" b="0" i="0" u="none" strike="noStrike" kern="1200" baseline="0" dirty="0">
                <a:solidFill>
                  <a:schemeClr val="tx1"/>
                </a:solidFill>
                <a:latin typeface="+mn-lt"/>
                <a:ea typeface="+mn-ea"/>
                <a:cs typeface="+mn-cs"/>
              </a:rPr>
              <a:t> to provide some </a:t>
            </a:r>
            <a:r>
              <a:rPr lang="en-US" sz="1200" b="1" i="0" u="none" strike="noStrike" kern="1200" baseline="0" dirty="0">
                <a:solidFill>
                  <a:schemeClr val="tx1"/>
                </a:solidFill>
                <a:latin typeface="+mn-lt"/>
                <a:ea typeface="+mn-ea"/>
                <a:cs typeface="+mn-cs"/>
              </a:rPr>
              <a:t>level of support within the OS or a programming language</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31</a:t>
            </a:fld>
            <a:endParaRPr lang="en-US" noProof="0" dirty="0"/>
          </a:p>
        </p:txBody>
      </p:sp>
    </p:spTree>
    <p:extLst>
      <p:ext uri="{BB962C8B-B14F-4D97-AF65-F5344CB8AC3E}">
        <p14:creationId xmlns:p14="http://schemas.microsoft.com/office/powerpoint/2010/main" val="2786304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Software approaches can be implemented for concurrent processes that execute on a single-processor or a multiprocessor machine with shared main memory. These approaches usually assume elementary mutual exclusion </a:t>
            </a:r>
            <a:r>
              <a:rPr lang="en-US" sz="1200" b="1" i="0" u="none" strike="noStrike" kern="1200" baseline="0" dirty="0">
                <a:solidFill>
                  <a:schemeClr val="tx1"/>
                </a:solidFill>
                <a:latin typeface="+mn-lt"/>
                <a:ea typeface="+mn-ea"/>
                <a:cs typeface="+mn-cs"/>
              </a:rPr>
              <a:t>at the memory access level. </a:t>
            </a:r>
            <a:r>
              <a:rPr lang="en-US" sz="1200" b="0" i="0" u="none" strike="noStrike" kern="1200" baseline="0" dirty="0">
                <a:solidFill>
                  <a:schemeClr val="tx1"/>
                </a:solidFill>
                <a:latin typeface="+mn-lt"/>
                <a:ea typeface="+mn-ea"/>
                <a:cs typeface="+mn-cs"/>
              </a:rPr>
              <a:t>That is, </a:t>
            </a:r>
            <a:r>
              <a:rPr lang="en-US" sz="1200" b="1" i="0" u="none" strike="noStrike" kern="1200" baseline="0" dirty="0">
                <a:solidFill>
                  <a:schemeClr val="tx1"/>
                </a:solidFill>
                <a:latin typeface="+mn-lt"/>
                <a:ea typeface="+mn-ea"/>
                <a:cs typeface="+mn-cs"/>
              </a:rPr>
              <a:t>simultaneous accesses (reading and/or writing) to the same location in main memory are serialized by some sort of memory arbiter</a:t>
            </a:r>
            <a:r>
              <a:rPr lang="en-US" sz="1200" b="0" i="0" u="none" strike="noStrike" kern="1200" baseline="0" dirty="0">
                <a:solidFill>
                  <a:schemeClr val="tx1"/>
                </a:solidFill>
                <a:latin typeface="+mn-lt"/>
                <a:ea typeface="+mn-ea"/>
                <a:cs typeface="+mn-cs"/>
              </a:rPr>
              <a:t>, although </a:t>
            </a:r>
            <a:r>
              <a:rPr lang="en-US" sz="1200" b="1" i="0" u="none" strike="noStrike" kern="1200" baseline="0" dirty="0">
                <a:solidFill>
                  <a:schemeClr val="tx1"/>
                </a:solidFill>
                <a:latin typeface="+mn-lt"/>
                <a:ea typeface="+mn-ea"/>
                <a:cs typeface="+mn-cs"/>
              </a:rPr>
              <a:t>the order of access granting is not specified ahead of time</a:t>
            </a:r>
            <a:r>
              <a:rPr lang="en-US" sz="1200" b="0" i="0" u="none" strike="noStrike" kern="1200" baseline="0" dirty="0">
                <a:solidFill>
                  <a:schemeClr val="tx1"/>
                </a:solidFill>
                <a:latin typeface="+mn-lt"/>
                <a:ea typeface="+mn-ea"/>
                <a:cs typeface="+mn-cs"/>
              </a:rPr>
              <a:t>. Beyond this, no support in the hardware, operating system, or programming language is assumed.</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105936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12750" y="698500"/>
            <a:ext cx="6191250" cy="3482975"/>
          </a:xfrm>
          <a:ln/>
        </p:spPr>
      </p:sp>
      <p:sp>
        <p:nvSpPr>
          <p:cNvPr id="97283" name="Rectangle 3"/>
          <p:cNvSpPr>
            <a:spLocks noGrp="1" noChangeArrowheads="1"/>
          </p:cNvSpPr>
          <p:nvPr>
            <p:ph type="body" idx="1"/>
          </p:nvPr>
        </p:nvSpPr>
        <p:spPr>
          <a:xfrm>
            <a:off x="933629" y="4415790"/>
            <a:ext cx="5141506" cy="4183380"/>
          </a:xfrm>
          <a:noFill/>
          <a:ln/>
        </p:spPr>
        <p:txBody>
          <a:bodyPr/>
          <a:lstStyle/>
          <a:p>
            <a:pPr eaLnBrk="1" hangingPunct="1"/>
            <a:endParaRPr lang="en-US" altLang="zh-TW"/>
          </a:p>
        </p:txBody>
      </p:sp>
    </p:spTree>
    <p:extLst>
      <p:ext uri="{BB962C8B-B14F-4D97-AF65-F5344CB8AC3E}">
        <p14:creationId xmlns:p14="http://schemas.microsoft.com/office/powerpoint/2010/main" val="513472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12750" y="698500"/>
            <a:ext cx="6191250" cy="3482975"/>
          </a:xfrm>
          <a:ln/>
        </p:spPr>
      </p:sp>
      <p:sp>
        <p:nvSpPr>
          <p:cNvPr id="9933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52512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412750" y="698500"/>
            <a:ext cx="6191250" cy="3482975"/>
          </a:xfrm>
          <a:ln/>
        </p:spPr>
      </p:sp>
      <p:sp>
        <p:nvSpPr>
          <p:cNvPr id="10137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131927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412750" y="698500"/>
            <a:ext cx="6191250" cy="3482975"/>
          </a:xfrm>
          <a:ln/>
        </p:spPr>
      </p:sp>
      <p:sp>
        <p:nvSpPr>
          <p:cNvPr id="10240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93892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4040487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12750" y="698500"/>
            <a:ext cx="6191250" cy="3482975"/>
          </a:xfrm>
          <a:ln/>
        </p:spPr>
      </p:sp>
      <p:sp>
        <p:nvSpPr>
          <p:cNvPr id="10342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956014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12750" y="698500"/>
            <a:ext cx="6191250" cy="3482975"/>
          </a:xfrm>
          <a:ln/>
        </p:spPr>
      </p:sp>
      <p:sp>
        <p:nvSpPr>
          <p:cNvPr id="10445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670019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412750" y="698500"/>
            <a:ext cx="6191250" cy="3482975"/>
          </a:xfrm>
          <a:ln/>
        </p:spPr>
      </p:sp>
      <p:sp>
        <p:nvSpPr>
          <p:cNvPr id="10547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4255418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When the process halts at b1, deadlocks occur!</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44</a:t>
            </a:fld>
            <a:endParaRPr lang="en-US" noProof="0" dirty="0"/>
          </a:p>
        </p:txBody>
      </p:sp>
    </p:spTree>
    <p:extLst>
      <p:ext uri="{BB962C8B-B14F-4D97-AF65-F5344CB8AC3E}">
        <p14:creationId xmlns:p14="http://schemas.microsoft.com/office/powerpoint/2010/main" val="3202478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412750" y="698500"/>
            <a:ext cx="6191250" cy="3482975"/>
          </a:xfrm>
          <a:ln/>
        </p:spPr>
      </p:sp>
      <p:sp>
        <p:nvSpPr>
          <p:cNvPr id="10854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914508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Disabling interrupts is often a </a:t>
            </a:r>
            <a:r>
              <a:rPr lang="en-US" altLang="zh-TW" b="1" dirty="0"/>
              <a:t>useful technique </a:t>
            </a:r>
            <a:r>
              <a:rPr lang="en-US" altLang="zh-TW" dirty="0"/>
              <a:t>within the </a:t>
            </a:r>
            <a:r>
              <a:rPr lang="en-US" altLang="zh-TW" b="1" dirty="0"/>
              <a:t>operating system itself </a:t>
            </a:r>
            <a:r>
              <a:rPr lang="en-US" altLang="zh-TW" dirty="0"/>
              <a:t>but is </a:t>
            </a:r>
            <a:r>
              <a:rPr lang="en-US" altLang="zh-TW" b="1" dirty="0"/>
              <a:t>not appropriate </a:t>
            </a:r>
            <a:r>
              <a:rPr lang="en-US" altLang="zh-TW" dirty="0"/>
              <a:t>as a general mutual exclusion mechanism for </a:t>
            </a:r>
            <a:r>
              <a:rPr lang="en-US" altLang="zh-TW" b="1" dirty="0"/>
              <a:t>user process</a:t>
            </a:r>
            <a:r>
              <a:rPr lang="en-US" altLang="zh-TW" dirty="0"/>
              <a:t>.</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48</a:t>
            </a:fld>
            <a:endParaRPr lang="en-US" noProof="0" dirty="0"/>
          </a:p>
        </p:txBody>
      </p:sp>
    </p:spTree>
    <p:extLst>
      <p:ext uri="{BB962C8B-B14F-4D97-AF65-F5344CB8AC3E}">
        <p14:creationId xmlns:p14="http://schemas.microsoft.com/office/powerpoint/2010/main" val="920251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12750" y="698500"/>
            <a:ext cx="6191250" cy="3482975"/>
          </a:xfrm>
          <a:ln/>
        </p:spPr>
      </p:sp>
      <p:sp>
        <p:nvSpPr>
          <p:cNvPr id="11161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3349129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412750" y="698500"/>
            <a:ext cx="6191250" cy="3482975"/>
          </a:xfrm>
          <a:ln/>
        </p:spPr>
      </p:sp>
      <p:sp>
        <p:nvSpPr>
          <p:cNvPr id="11366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181114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412750" y="698500"/>
            <a:ext cx="6191250" cy="3482975"/>
          </a:xfrm>
          <a:ln/>
        </p:spPr>
      </p:sp>
      <p:sp>
        <p:nvSpPr>
          <p:cNvPr id="11776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260662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412750" y="698500"/>
            <a:ext cx="6191250" cy="3482975"/>
          </a:xfrm>
          <a:ln/>
        </p:spPr>
      </p:sp>
      <p:sp>
        <p:nvSpPr>
          <p:cNvPr id="12083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319929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712911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12750" y="698500"/>
            <a:ext cx="6191250" cy="3482975"/>
          </a:xfrm>
          <a:ln/>
        </p:spPr>
      </p:sp>
      <p:sp>
        <p:nvSpPr>
          <p:cNvPr id="12185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dirty="0"/>
          </a:p>
        </p:txBody>
      </p:sp>
    </p:spTree>
    <p:extLst>
      <p:ext uri="{BB962C8B-B14F-4D97-AF65-F5344CB8AC3E}">
        <p14:creationId xmlns:p14="http://schemas.microsoft.com/office/powerpoint/2010/main" val="2138883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412750" y="698500"/>
            <a:ext cx="6191250" cy="3482975"/>
          </a:xfrm>
          <a:ln/>
        </p:spPr>
      </p:sp>
      <p:sp>
        <p:nvSpPr>
          <p:cNvPr id="12288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56591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12750" y="698500"/>
            <a:ext cx="6191250" cy="3482975"/>
          </a:xfrm>
          <a:ln/>
        </p:spPr>
      </p:sp>
      <p:sp>
        <p:nvSpPr>
          <p:cNvPr id="12390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643967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412750" y="698500"/>
            <a:ext cx="6191250" cy="3482975"/>
          </a:xfrm>
          <a:ln/>
        </p:spPr>
      </p:sp>
      <p:sp>
        <p:nvSpPr>
          <p:cNvPr id="12493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230161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412750" y="698500"/>
            <a:ext cx="6191250" cy="3482975"/>
          </a:xfrm>
          <a:ln/>
        </p:spPr>
      </p:sp>
      <p:sp>
        <p:nvSpPr>
          <p:cNvPr id="12595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1976405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412750" y="698500"/>
            <a:ext cx="6191250" cy="3482975"/>
          </a:xfrm>
          <a:ln/>
        </p:spPr>
      </p:sp>
      <p:sp>
        <p:nvSpPr>
          <p:cNvPr id="12697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779187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412750" y="698500"/>
            <a:ext cx="6191250" cy="3482975"/>
          </a:xfrm>
          <a:ln/>
        </p:spPr>
      </p:sp>
      <p:sp>
        <p:nvSpPr>
          <p:cNvPr id="12800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753116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412750" y="698500"/>
            <a:ext cx="6191250" cy="3482975"/>
          </a:xfrm>
          <a:ln/>
        </p:spPr>
      </p:sp>
      <p:sp>
        <p:nvSpPr>
          <p:cNvPr id="12902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825156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412750" y="698500"/>
            <a:ext cx="6191250" cy="3482975"/>
          </a:xfrm>
          <a:ln/>
        </p:spPr>
      </p:sp>
      <p:sp>
        <p:nvSpPr>
          <p:cNvPr id="13005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050078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412750" y="698500"/>
            <a:ext cx="6191250" cy="3482975"/>
          </a:xfrm>
          <a:ln/>
        </p:spPr>
      </p:sp>
      <p:sp>
        <p:nvSpPr>
          <p:cNvPr id="13107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45006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dirty="0">
                <a:latin typeface="+mn-lt"/>
              </a:rPr>
              <a:t>The following difficulties arise:</a:t>
            </a:r>
          </a:p>
          <a:p>
            <a:r>
              <a:rPr lang="en-US" altLang="zh-MO" b="1" dirty="0">
                <a:latin typeface="+mn-lt"/>
              </a:rPr>
              <a:t>1. The sharing of global resources is fraught with peril. </a:t>
            </a:r>
            <a:r>
              <a:rPr lang="en-US" altLang="zh-MO" dirty="0">
                <a:latin typeface="+mn-lt"/>
              </a:rPr>
              <a:t>For example, if two processes both make use of the same global variable and both perform reads and writes on that variable, then the </a:t>
            </a:r>
            <a:r>
              <a:rPr lang="en-US" altLang="zh-MO" b="1" dirty="0">
                <a:latin typeface="+mn-lt"/>
              </a:rPr>
              <a:t>order</a:t>
            </a:r>
            <a:r>
              <a:rPr lang="en-US" altLang="zh-MO" dirty="0">
                <a:latin typeface="+mn-lt"/>
              </a:rPr>
              <a:t> in which the various reads and writes are executed is critical. An example of this problem is shown in the following subsection.</a:t>
            </a:r>
          </a:p>
          <a:p>
            <a:r>
              <a:rPr lang="en-US" altLang="zh-MO" b="1" dirty="0">
                <a:latin typeface="+mn-lt"/>
              </a:rPr>
              <a:t>2. It is difficult for the OS to manage the allocation of resources optimally. </a:t>
            </a:r>
            <a:r>
              <a:rPr lang="en-US" altLang="zh-MO" dirty="0">
                <a:latin typeface="+mn-lt"/>
              </a:rPr>
              <a:t>For</a:t>
            </a:r>
            <a:r>
              <a:rPr lang="en-US" altLang="zh-MO" b="1" dirty="0">
                <a:latin typeface="+mn-lt"/>
              </a:rPr>
              <a:t> </a:t>
            </a:r>
            <a:r>
              <a:rPr lang="en-US" altLang="zh-MO" dirty="0">
                <a:latin typeface="+mn-lt"/>
              </a:rPr>
              <a:t>example, process A may request use of, and be granted control of, a particular I/O channel and then be suspended before using that channel. It may be undesirable for the OS simply to lock the channel and prevent its use by other processes; indeed this may lead to a </a:t>
            </a:r>
            <a:r>
              <a:rPr lang="en-US" altLang="zh-MO" b="1" dirty="0">
                <a:latin typeface="+mn-lt"/>
              </a:rPr>
              <a:t>deadlock</a:t>
            </a:r>
            <a:r>
              <a:rPr lang="en-US" altLang="zh-MO" dirty="0">
                <a:latin typeface="+mn-lt"/>
              </a:rPr>
              <a:t> condition, as described in Chapter 6 .</a:t>
            </a:r>
          </a:p>
          <a:p>
            <a:r>
              <a:rPr lang="en-US" altLang="zh-MO" b="1" dirty="0">
                <a:latin typeface="+mn-lt"/>
              </a:rPr>
              <a:t>3. It becomes very difficult to locate a programming error </a:t>
            </a:r>
            <a:r>
              <a:rPr lang="en-US" altLang="zh-MO" dirty="0">
                <a:latin typeface="+mn-lt"/>
              </a:rPr>
              <a:t>because results are typically not deterministic and reproducible (e.g., see [LEBL87, CARR89, SHEN02] for a discussion of this point).</a:t>
            </a:r>
          </a:p>
          <a:p>
            <a:endParaRPr lang="en-US" altLang="zh-MO" dirty="0">
              <a:latin typeface="+mn-lt"/>
            </a:endParaRPr>
          </a:p>
          <a:p>
            <a:r>
              <a:rPr lang="en-US" altLang="zh-MO" dirty="0">
                <a:latin typeface="+mn-lt"/>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4033612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412750" y="698500"/>
            <a:ext cx="6191250" cy="3482975"/>
          </a:xfrm>
          <a:ln/>
        </p:spPr>
      </p:sp>
      <p:sp>
        <p:nvSpPr>
          <p:cNvPr id="13209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6224981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12750" y="698500"/>
            <a:ext cx="6191250" cy="3482975"/>
          </a:xfrm>
          <a:ln/>
        </p:spPr>
      </p:sp>
      <p:sp>
        <p:nvSpPr>
          <p:cNvPr id="13312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2365287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b="1" dirty="0">
                <a:latin typeface="+mn-lt"/>
              </a:rPr>
              <a:t>strong semaphore . </a:t>
            </a:r>
            <a:r>
              <a:rPr lang="en-US" dirty="0">
                <a:latin typeface="+mn-lt"/>
              </a:rPr>
              <a:t>A semaphore that does not specify the order in which processes are removed from the queue is a </a:t>
            </a:r>
            <a:r>
              <a:rPr lang="en-US" b="1" dirty="0">
                <a:latin typeface="+mn-lt"/>
              </a:rPr>
              <a:t>weak semaphore .</a:t>
            </a:r>
            <a:endParaRPr lang="en-NZ"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73</a:t>
            </a:fld>
            <a:endParaRPr lang="en-US" noProof="0" dirty="0"/>
          </a:p>
        </p:txBody>
      </p:sp>
    </p:spTree>
    <p:extLst>
      <p:ext uri="{BB962C8B-B14F-4D97-AF65-F5344CB8AC3E}">
        <p14:creationId xmlns:p14="http://schemas.microsoft.com/office/powerpoint/2010/main" val="2490088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75</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248071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57111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What design and management issues are raised by the existence of concurrency?</a:t>
            </a:r>
          </a:p>
          <a:p>
            <a:r>
              <a:rPr lang="en-US" dirty="0">
                <a:latin typeface="+mn-lt"/>
              </a:rPr>
              <a:t>We can list the following concerns:</a:t>
            </a:r>
          </a:p>
          <a:p>
            <a:r>
              <a:rPr lang="en-US" b="1" dirty="0">
                <a:latin typeface="+mn-lt"/>
              </a:rPr>
              <a:t>1. The OS must be able to keep track of the various processes. </a:t>
            </a:r>
            <a:r>
              <a:rPr lang="en-US" dirty="0">
                <a:latin typeface="+mn-lt"/>
              </a:rPr>
              <a:t>This is done with the use of process control blocks and was described in Chapter 4 .</a:t>
            </a:r>
          </a:p>
          <a:p>
            <a:r>
              <a:rPr lang="en-US" b="1" dirty="0">
                <a:latin typeface="+mn-lt"/>
              </a:rPr>
              <a:t>2. The OS must allocate and de-allocate various resources for each active process.</a:t>
            </a:r>
          </a:p>
          <a:p>
            <a:r>
              <a:rPr lang="en-US" dirty="0">
                <a:latin typeface="+mn-lt"/>
              </a:rPr>
              <a:t>At times, multiple processes want access to the same resource. These resources include</a:t>
            </a:r>
          </a:p>
          <a:p>
            <a:r>
              <a:rPr lang="en-US" dirty="0">
                <a:latin typeface="+mn-lt"/>
              </a:rPr>
              <a:t>• </a:t>
            </a:r>
            <a:r>
              <a:rPr lang="en-US" b="1" dirty="0">
                <a:latin typeface="+mn-lt"/>
              </a:rPr>
              <a:t>Processor time: </a:t>
            </a:r>
            <a:r>
              <a:rPr lang="en-US" dirty="0">
                <a:latin typeface="+mn-lt"/>
              </a:rPr>
              <a:t>This is the scheduling function, discussed in Part Four.</a:t>
            </a:r>
          </a:p>
          <a:p>
            <a:r>
              <a:rPr lang="en-US" dirty="0">
                <a:latin typeface="+mn-lt"/>
              </a:rPr>
              <a:t>• </a:t>
            </a:r>
            <a:r>
              <a:rPr lang="en-US" b="1" dirty="0">
                <a:latin typeface="+mn-lt"/>
              </a:rPr>
              <a:t>Memory</a:t>
            </a:r>
            <a:r>
              <a:rPr lang="en-US" dirty="0">
                <a:latin typeface="+mn-lt"/>
              </a:rPr>
              <a:t>: Most operating systems use a virtual memory scheme. The topic is addressed in Part Three.</a:t>
            </a:r>
          </a:p>
          <a:p>
            <a:r>
              <a:rPr lang="en-US" dirty="0">
                <a:latin typeface="+mn-lt"/>
              </a:rPr>
              <a:t>• </a:t>
            </a:r>
            <a:r>
              <a:rPr lang="en-US" b="1" dirty="0">
                <a:latin typeface="+mn-lt"/>
              </a:rPr>
              <a:t>Files: </a:t>
            </a:r>
            <a:r>
              <a:rPr lang="en-US" dirty="0">
                <a:latin typeface="+mn-lt"/>
              </a:rPr>
              <a:t>Discussed in Chapter 12 .</a:t>
            </a:r>
          </a:p>
          <a:p>
            <a:r>
              <a:rPr lang="en-US" dirty="0">
                <a:latin typeface="+mn-lt"/>
              </a:rPr>
              <a:t>• </a:t>
            </a:r>
            <a:r>
              <a:rPr lang="en-US" b="1" dirty="0">
                <a:latin typeface="+mn-lt"/>
              </a:rPr>
              <a:t>I/O devices: </a:t>
            </a:r>
            <a:r>
              <a:rPr lang="en-US" dirty="0">
                <a:latin typeface="+mn-lt"/>
              </a:rPr>
              <a:t>Discussed in Chapter 11 .</a:t>
            </a:r>
          </a:p>
          <a:p>
            <a:r>
              <a:rPr lang="en-US" b="1" dirty="0">
                <a:latin typeface="+mn-lt"/>
              </a:rPr>
              <a:t>3. The OS must protect the data and physical resources of each process against </a:t>
            </a:r>
            <a:r>
              <a:rPr lang="en-US" dirty="0">
                <a:latin typeface="+mn-lt"/>
              </a:rPr>
              <a:t>unintended interference by other processes. This involves techniques that relate to memory, files, and I/O devices. A general treatment of protection is found in Chapter 14 .</a:t>
            </a:r>
          </a:p>
          <a:p>
            <a:r>
              <a:rPr lang="en-US" b="1" dirty="0">
                <a:latin typeface="+mn-lt"/>
              </a:rPr>
              <a:t>4. The functioning of a process, and the output it produces, must be independent </a:t>
            </a:r>
            <a:r>
              <a:rPr lang="en-US" dirty="0">
                <a:latin typeface="+mn-lt"/>
              </a:rPr>
              <a:t>of the speed at which its execution is carried out relative to the speed of other concurrent processes. This is the subject of this chapter.</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65292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To understand how the issue of speed independence</a:t>
            </a:r>
            <a:r>
              <a:rPr lang="en-US" altLang="zh-TW" baseline="0" dirty="0"/>
              <a:t> can be addressed, we need to look at the ways in which processes can interact.</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73174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luowuman@ipm.edu.m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2.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5</a:t>
            </a:r>
            <a:br>
              <a:rPr lang="en-US" cap="none" dirty="0"/>
            </a:br>
            <a:r>
              <a:rPr lang="en-US" cap="none" dirty="0"/>
              <a:t>C</a:t>
            </a:r>
            <a:r>
              <a:rPr lang="en-US" altLang="zh-CN" cap="none" dirty="0"/>
              <a:t>oncurrency: </a:t>
            </a:r>
            <a:r>
              <a:rPr lang="en-US" altLang="zh-CN" cap="none" dirty="0">
                <a:solidFill>
                  <a:srgbClr val="C00000"/>
                </a:solidFill>
              </a:rPr>
              <a:t>Mutual Exclusion </a:t>
            </a:r>
            <a:r>
              <a:rPr lang="en-US" altLang="zh-CN" cap="none" dirty="0"/>
              <a:t>and Synchronization</a:t>
            </a:r>
            <a:endParaRPr lang="en-US" cap="none" dirty="0"/>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4">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80C3AE-EB44-4693-8641-3A37C49B9BC0}"/>
              </a:ext>
            </a:extLst>
          </p:cNvPr>
          <p:cNvSpPr>
            <a:spLocks noGrp="1"/>
          </p:cNvSpPr>
          <p:nvPr>
            <p:ph idx="1"/>
          </p:nvPr>
        </p:nvSpPr>
        <p:spPr/>
        <p:txBody>
          <a:bodyPr/>
          <a:lstStyle/>
          <a:p>
            <a:r>
              <a:rPr lang="en-US" dirty="0"/>
              <a:t>Design and management </a:t>
            </a:r>
            <a:r>
              <a:rPr lang="en-US" dirty="0">
                <a:solidFill>
                  <a:srgbClr val="FF0000"/>
                </a:solidFill>
              </a:rPr>
              <a:t>issues</a:t>
            </a:r>
            <a:r>
              <a:rPr lang="en-US" dirty="0"/>
              <a:t> raised by the existence of concurrency:</a:t>
            </a:r>
          </a:p>
          <a:p>
            <a:pPr lvl="1"/>
            <a:r>
              <a:rPr lang="en-US" dirty="0"/>
              <a:t>The OS </a:t>
            </a:r>
            <a:r>
              <a:rPr lang="en-US" b="1" dirty="0"/>
              <a:t>MUST</a:t>
            </a:r>
            <a:r>
              <a:rPr lang="en-US" dirty="0"/>
              <a:t>: </a:t>
            </a:r>
          </a:p>
          <a:p>
            <a:pPr lvl="2"/>
            <a:r>
              <a:rPr lang="en-US" dirty="0"/>
              <a:t>be able to </a:t>
            </a:r>
            <a:r>
              <a:rPr lang="en-US" dirty="0">
                <a:solidFill>
                  <a:srgbClr val="0070C0"/>
                </a:solidFill>
              </a:rPr>
              <a:t>keep track of </a:t>
            </a:r>
            <a:r>
              <a:rPr lang="en-US" dirty="0"/>
              <a:t>various processes </a:t>
            </a:r>
          </a:p>
          <a:p>
            <a:pPr lvl="2"/>
            <a:r>
              <a:rPr lang="en-US" dirty="0">
                <a:solidFill>
                  <a:srgbClr val="0070C0"/>
                </a:solidFill>
              </a:rPr>
              <a:t>allocate and de-allocate </a:t>
            </a:r>
            <a:r>
              <a:rPr lang="en-US" dirty="0"/>
              <a:t>various resources for each active process </a:t>
            </a:r>
          </a:p>
          <a:p>
            <a:pPr lvl="3"/>
            <a:r>
              <a:rPr lang="en-US" dirty="0"/>
              <a:t>Resources: processor time, memory, files, I/O devices</a:t>
            </a:r>
          </a:p>
          <a:p>
            <a:pPr lvl="2"/>
            <a:r>
              <a:rPr lang="en-US" dirty="0">
                <a:solidFill>
                  <a:srgbClr val="0070C0"/>
                </a:solidFill>
              </a:rPr>
              <a:t>protect</a:t>
            </a:r>
            <a:r>
              <a:rPr lang="en-US" dirty="0"/>
              <a:t> the data and physical resources of each process </a:t>
            </a:r>
            <a:r>
              <a:rPr lang="en-US" dirty="0">
                <a:solidFill>
                  <a:srgbClr val="0070C0"/>
                </a:solidFill>
              </a:rPr>
              <a:t>against </a:t>
            </a:r>
            <a:r>
              <a:rPr lang="en-US" dirty="0"/>
              <a:t>interference by other processes</a:t>
            </a:r>
          </a:p>
          <a:p>
            <a:pPr lvl="2"/>
            <a:r>
              <a:rPr lang="en-US" b="1" dirty="0">
                <a:solidFill>
                  <a:srgbClr val="FF0000"/>
                </a:solidFill>
              </a:rPr>
              <a:t>ENSURE</a:t>
            </a:r>
            <a:r>
              <a:rPr lang="en-US" dirty="0"/>
              <a:t> that the processes and outputs are</a:t>
            </a:r>
            <a:r>
              <a:rPr lang="en-US" dirty="0">
                <a:solidFill>
                  <a:srgbClr val="FF0000"/>
                </a:solidFill>
              </a:rPr>
              <a:t> independent</a:t>
            </a:r>
            <a:r>
              <a:rPr lang="en-US" dirty="0"/>
              <a:t> of the processing speed </a:t>
            </a:r>
            <a:r>
              <a:rPr lang="en-US" b="1" dirty="0">
                <a:solidFill>
                  <a:srgbClr val="FF0000"/>
                </a:solidFill>
              </a:rPr>
              <a:t>(This is the subject of this chapter)</a:t>
            </a:r>
          </a:p>
        </p:txBody>
      </p:sp>
      <p:sp>
        <p:nvSpPr>
          <p:cNvPr id="3" name="Title 2">
            <a:extLst>
              <a:ext uri="{FF2B5EF4-FFF2-40B4-BE49-F238E27FC236}">
                <a16:creationId xmlns:a16="http://schemas.microsoft.com/office/drawing/2014/main" id="{14746EC9-C63C-455B-B8B2-9215FC7D4D61}"/>
              </a:ext>
            </a:extLst>
          </p:cNvPr>
          <p:cNvSpPr>
            <a:spLocks noGrp="1"/>
          </p:cNvSpPr>
          <p:nvPr>
            <p:ph type="title"/>
          </p:nvPr>
        </p:nvSpPr>
        <p:spPr/>
        <p:txBody>
          <a:bodyPr/>
          <a:lstStyle/>
          <a:p>
            <a:r>
              <a:rPr lang="en-US" dirty="0"/>
              <a:t>Operating System Concerns</a:t>
            </a:r>
          </a:p>
        </p:txBody>
      </p:sp>
      <p:sp>
        <p:nvSpPr>
          <p:cNvPr id="4" name="Slide Number Placeholder 3">
            <a:extLst>
              <a:ext uri="{FF2B5EF4-FFF2-40B4-BE49-F238E27FC236}">
                <a16:creationId xmlns:a16="http://schemas.microsoft.com/office/drawing/2014/main" id="{53E2BC09-18DE-4B3B-9439-48B8CFAD4DE4}"/>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163141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D472A-1EDF-4374-8267-375D80B87CF0}"/>
              </a:ext>
            </a:extLst>
          </p:cNvPr>
          <p:cNvSpPr>
            <a:spLocks noGrp="1"/>
          </p:cNvSpPr>
          <p:nvPr>
            <p:ph idx="1"/>
          </p:nvPr>
        </p:nvSpPr>
        <p:spPr/>
        <p:txBody>
          <a:bodyPr/>
          <a:lstStyle/>
          <a:p>
            <a:r>
              <a:rPr lang="en-US" altLang="zh-TW" dirty="0">
                <a:ea typeface="新細明體" pitchFamily="18" charset="-120"/>
              </a:rPr>
              <a:t>Processes </a:t>
            </a:r>
            <a:r>
              <a:rPr lang="en-US" altLang="zh-TW" dirty="0">
                <a:solidFill>
                  <a:srgbClr val="FF0000"/>
                </a:solidFill>
                <a:ea typeface="新細明體" pitchFamily="18" charset="-120"/>
              </a:rPr>
              <a:t>unaware</a:t>
            </a:r>
            <a:r>
              <a:rPr lang="en-US" altLang="zh-TW" dirty="0">
                <a:ea typeface="新細明體" pitchFamily="18" charset="-120"/>
              </a:rPr>
              <a:t> of each other</a:t>
            </a:r>
          </a:p>
          <a:p>
            <a:pPr lvl="1"/>
            <a:r>
              <a:rPr lang="en-US" altLang="zh-TW" dirty="0">
                <a:ea typeface="新細明體" pitchFamily="18" charset="-120"/>
              </a:rPr>
              <a:t>Compete for resources</a:t>
            </a:r>
          </a:p>
          <a:p>
            <a:pPr lvl="1"/>
            <a:r>
              <a:rPr lang="en-US" altLang="zh-TW" dirty="0">
                <a:ea typeface="新細明體" pitchFamily="18" charset="-120"/>
              </a:rPr>
              <a:t>OS needs to handle their </a:t>
            </a:r>
            <a:r>
              <a:rPr lang="en-US" altLang="zh-TW" dirty="0">
                <a:solidFill>
                  <a:srgbClr val="0070C0"/>
                </a:solidFill>
                <a:ea typeface="新細明體" pitchFamily="18" charset="-120"/>
              </a:rPr>
              <a:t>competition</a:t>
            </a:r>
            <a:endParaRPr lang="en-US" altLang="zh-TW" dirty="0">
              <a:ea typeface="新細明體" pitchFamily="18" charset="-120"/>
            </a:endParaRPr>
          </a:p>
          <a:p>
            <a:r>
              <a:rPr lang="en-US" altLang="zh-TW" dirty="0">
                <a:ea typeface="新細明體" pitchFamily="18" charset="-120"/>
              </a:rPr>
              <a:t>Processes </a:t>
            </a:r>
            <a:r>
              <a:rPr lang="en-US" altLang="zh-TW" dirty="0">
                <a:solidFill>
                  <a:srgbClr val="FF0000"/>
                </a:solidFill>
                <a:ea typeface="新細明體" pitchFamily="18" charset="-120"/>
              </a:rPr>
              <a:t>indirectly aware </a:t>
            </a:r>
            <a:r>
              <a:rPr lang="en-US" altLang="zh-TW" dirty="0">
                <a:ea typeface="新細明體" pitchFamily="18" charset="-120"/>
              </a:rPr>
              <a:t>of each other</a:t>
            </a:r>
          </a:p>
          <a:p>
            <a:pPr lvl="1"/>
            <a:r>
              <a:rPr lang="en-US" altLang="zh-TW" dirty="0">
                <a:ea typeface="新細明體" pitchFamily="18" charset="-120"/>
              </a:rPr>
              <a:t>May not aware of each other’s IDs, but share access to some object</a:t>
            </a:r>
          </a:p>
          <a:p>
            <a:pPr lvl="1"/>
            <a:r>
              <a:rPr lang="en-US" altLang="zh-TW" dirty="0">
                <a:ea typeface="新細明體" pitchFamily="18" charset="-120"/>
              </a:rPr>
              <a:t>Exhibit </a:t>
            </a:r>
            <a:r>
              <a:rPr lang="en-US" altLang="zh-TW" dirty="0">
                <a:solidFill>
                  <a:srgbClr val="0070C0"/>
                </a:solidFill>
                <a:ea typeface="新細明體" pitchFamily="18" charset="-120"/>
              </a:rPr>
              <a:t>cooperation</a:t>
            </a:r>
            <a:r>
              <a:rPr lang="en-US" altLang="zh-TW" dirty="0">
                <a:ea typeface="新細明體" pitchFamily="18" charset="-120"/>
              </a:rPr>
              <a:t> in sharing the common object</a:t>
            </a:r>
          </a:p>
          <a:p>
            <a:r>
              <a:rPr lang="en-US" altLang="zh-TW" dirty="0">
                <a:ea typeface="新細明體" pitchFamily="18" charset="-120"/>
              </a:rPr>
              <a:t>Processes directly aware of each other</a:t>
            </a:r>
          </a:p>
          <a:p>
            <a:pPr lvl="1"/>
            <a:r>
              <a:rPr lang="en-US" altLang="zh-TW" dirty="0">
                <a:ea typeface="新細明體" pitchFamily="18" charset="-120"/>
              </a:rPr>
              <a:t>communicate with messages</a:t>
            </a:r>
          </a:p>
          <a:p>
            <a:pPr lvl="1"/>
            <a:r>
              <a:rPr lang="en-US" altLang="zh-TW" dirty="0">
                <a:ea typeface="新細明體" pitchFamily="18" charset="-120"/>
              </a:rPr>
              <a:t>Exhibit </a:t>
            </a:r>
            <a:r>
              <a:rPr lang="en-US" altLang="zh-TW" dirty="0">
                <a:solidFill>
                  <a:srgbClr val="0070C0"/>
                </a:solidFill>
                <a:ea typeface="新細明體" pitchFamily="18" charset="-120"/>
              </a:rPr>
              <a:t>cooperation</a:t>
            </a:r>
          </a:p>
          <a:p>
            <a:endParaRPr lang="en-US" dirty="0"/>
          </a:p>
        </p:txBody>
      </p:sp>
      <p:sp>
        <p:nvSpPr>
          <p:cNvPr id="3" name="Title 2">
            <a:extLst>
              <a:ext uri="{FF2B5EF4-FFF2-40B4-BE49-F238E27FC236}">
                <a16:creationId xmlns:a16="http://schemas.microsoft.com/office/drawing/2014/main" id="{0722B428-3585-4E55-90E3-78032205A5EB}"/>
              </a:ext>
            </a:extLst>
          </p:cNvPr>
          <p:cNvSpPr>
            <a:spLocks noGrp="1"/>
          </p:cNvSpPr>
          <p:nvPr>
            <p:ph type="title"/>
          </p:nvPr>
        </p:nvSpPr>
        <p:spPr/>
        <p:txBody>
          <a:bodyPr/>
          <a:lstStyle/>
          <a:p>
            <a:r>
              <a:rPr lang="en-US" dirty="0"/>
              <a:t>Process Interaction</a:t>
            </a:r>
          </a:p>
        </p:txBody>
      </p:sp>
      <p:sp>
        <p:nvSpPr>
          <p:cNvPr id="4" name="Slide Number Placeholder 3">
            <a:extLst>
              <a:ext uri="{FF2B5EF4-FFF2-40B4-BE49-F238E27FC236}">
                <a16:creationId xmlns:a16="http://schemas.microsoft.com/office/drawing/2014/main" id="{6A8F91F2-368B-417C-B2A8-DF3BC24FB9C4}"/>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93485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95F73-A8FE-4041-9124-F61833548944}"/>
              </a:ext>
            </a:extLst>
          </p:cNvPr>
          <p:cNvSpPr>
            <a:spLocks noGrp="1"/>
          </p:cNvSpPr>
          <p:nvPr>
            <p:ph idx="1"/>
          </p:nvPr>
        </p:nvSpPr>
        <p:spPr>
          <a:xfrm>
            <a:off x="370613" y="1274325"/>
            <a:ext cx="10700125" cy="1379228"/>
          </a:xfrm>
        </p:spPr>
        <p:txBody>
          <a:bodyPr/>
          <a:lstStyle/>
          <a:p>
            <a:r>
              <a:rPr lang="en-US" dirty="0"/>
              <a:t>Concurrent processes come into </a:t>
            </a:r>
            <a:r>
              <a:rPr lang="en-US" dirty="0">
                <a:solidFill>
                  <a:srgbClr val="FF0000"/>
                </a:solidFill>
              </a:rPr>
              <a:t>conflict</a:t>
            </a:r>
            <a:r>
              <a:rPr lang="en-US" dirty="0"/>
              <a:t> when they are </a:t>
            </a:r>
            <a:r>
              <a:rPr lang="en-US" dirty="0">
                <a:solidFill>
                  <a:srgbClr val="0070C0"/>
                </a:solidFill>
              </a:rPr>
              <a:t>competing</a:t>
            </a:r>
            <a:r>
              <a:rPr lang="en-US" dirty="0"/>
              <a:t> for use of the </a:t>
            </a:r>
            <a:r>
              <a:rPr lang="en-US" dirty="0">
                <a:solidFill>
                  <a:srgbClr val="0070C0"/>
                </a:solidFill>
              </a:rPr>
              <a:t>same resource</a:t>
            </a:r>
          </a:p>
          <a:p>
            <a:pPr lvl="1"/>
            <a:r>
              <a:rPr lang="en-US" dirty="0"/>
              <a:t>For example: I/O devices, memory, processor time, clock</a:t>
            </a:r>
          </a:p>
        </p:txBody>
      </p:sp>
      <p:sp>
        <p:nvSpPr>
          <p:cNvPr id="3" name="Title 2">
            <a:extLst>
              <a:ext uri="{FF2B5EF4-FFF2-40B4-BE49-F238E27FC236}">
                <a16:creationId xmlns:a16="http://schemas.microsoft.com/office/drawing/2014/main" id="{42FFCB06-5BE9-4CF2-AE7E-261F5FB89631}"/>
              </a:ext>
            </a:extLst>
          </p:cNvPr>
          <p:cNvSpPr>
            <a:spLocks noGrp="1"/>
          </p:cNvSpPr>
          <p:nvPr>
            <p:ph type="title"/>
          </p:nvPr>
        </p:nvSpPr>
        <p:spPr/>
        <p:txBody>
          <a:bodyPr/>
          <a:lstStyle/>
          <a:p>
            <a:r>
              <a:rPr lang="en-US" dirty="0"/>
              <a:t>Resource Competition</a:t>
            </a:r>
          </a:p>
        </p:txBody>
      </p:sp>
      <p:sp>
        <p:nvSpPr>
          <p:cNvPr id="4" name="Slide Number Placeholder 3">
            <a:extLst>
              <a:ext uri="{FF2B5EF4-FFF2-40B4-BE49-F238E27FC236}">
                <a16:creationId xmlns:a16="http://schemas.microsoft.com/office/drawing/2014/main" id="{0DD5F592-1E2A-4B5F-8A55-CA8B9C6B8EB5}"/>
              </a:ext>
            </a:extLst>
          </p:cNvPr>
          <p:cNvSpPr>
            <a:spLocks noGrp="1"/>
          </p:cNvSpPr>
          <p:nvPr>
            <p:ph type="sldNum" sz="quarter" idx="15"/>
          </p:nvPr>
        </p:nvSpPr>
        <p:spPr/>
        <p:txBody>
          <a:bodyPr/>
          <a:lstStyle/>
          <a:p>
            <a:fld id="{19B51A1E-902D-48AF-9020-955120F399B6}" type="slidenum">
              <a:rPr lang="en-US" smtClean="0"/>
              <a:pPr/>
              <a:t>12</a:t>
            </a:fld>
            <a:endParaRPr lang="en-US" dirty="0"/>
          </a:p>
        </p:txBody>
      </p:sp>
      <p:graphicFrame>
        <p:nvGraphicFramePr>
          <p:cNvPr id="6" name="Diagram 5">
            <a:extLst>
              <a:ext uri="{FF2B5EF4-FFF2-40B4-BE49-F238E27FC236}">
                <a16:creationId xmlns:a16="http://schemas.microsoft.com/office/drawing/2014/main" id="{375CB035-9E90-4E3B-88D2-C01A68521510}"/>
              </a:ext>
            </a:extLst>
          </p:cNvPr>
          <p:cNvGraphicFramePr/>
          <p:nvPr>
            <p:extLst>
              <p:ext uri="{D42A27DB-BD31-4B8C-83A1-F6EECF244321}">
                <p14:modId xmlns:p14="http://schemas.microsoft.com/office/powerpoint/2010/main" val="3020506220"/>
              </p:ext>
            </p:extLst>
          </p:nvPr>
        </p:nvGraphicFramePr>
        <p:xfrm>
          <a:off x="2139275" y="2753816"/>
          <a:ext cx="7162800" cy="279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417ABF7-07AC-48A1-8F80-F14591E9F668}"/>
              </a:ext>
            </a:extLst>
          </p:cNvPr>
          <p:cNvPicPr>
            <a:picLocks noChangeAspect="1"/>
          </p:cNvPicPr>
          <p:nvPr/>
        </p:nvPicPr>
        <p:blipFill>
          <a:blip r:embed="rId8" cstate="print"/>
          <a:stretch>
            <a:fillRect/>
          </a:stretch>
        </p:blipFill>
        <p:spPr>
          <a:xfrm>
            <a:off x="9753318" y="5014416"/>
            <a:ext cx="1317420" cy="1066800"/>
          </a:xfrm>
          <a:prstGeom prst="rect">
            <a:avLst/>
          </a:prstGeom>
        </p:spPr>
      </p:pic>
      <p:pic>
        <p:nvPicPr>
          <p:cNvPr id="8" name="Picture 7">
            <a:extLst>
              <a:ext uri="{FF2B5EF4-FFF2-40B4-BE49-F238E27FC236}">
                <a16:creationId xmlns:a16="http://schemas.microsoft.com/office/drawing/2014/main" id="{ECF37190-890F-4CE3-8C2A-8FCEBD412D03}"/>
              </a:ext>
            </a:extLst>
          </p:cNvPr>
          <p:cNvPicPr>
            <a:picLocks noChangeAspect="1"/>
          </p:cNvPicPr>
          <p:nvPr/>
        </p:nvPicPr>
        <p:blipFill>
          <a:blip r:embed="rId9" cstate="print"/>
          <a:stretch>
            <a:fillRect/>
          </a:stretch>
        </p:blipFill>
        <p:spPr>
          <a:xfrm>
            <a:off x="391238" y="4324366"/>
            <a:ext cx="1295400" cy="1756850"/>
          </a:xfrm>
          <a:prstGeom prst="rect">
            <a:avLst/>
          </a:prstGeom>
        </p:spPr>
      </p:pic>
    </p:spTree>
    <p:extLst>
      <p:ext uri="{BB962C8B-B14F-4D97-AF65-F5344CB8AC3E}">
        <p14:creationId xmlns:p14="http://schemas.microsoft.com/office/powerpoint/2010/main" val="25586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1" y="433095"/>
            <a:ext cx="9198116" cy="432000"/>
          </a:xfrm>
        </p:spPr>
        <p:txBody>
          <a:bodyPr/>
          <a:lstStyle/>
          <a:p>
            <a:r>
              <a:rPr lang="en-US" altLang="zh-MO" dirty="0"/>
              <a:t>Process interaction (come back again)</a:t>
            </a:r>
            <a:endParaRPr lang="en-US" dirty="0"/>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984803448"/>
              </p:ext>
            </p:extLst>
          </p:nvPr>
        </p:nvGraphicFramePr>
        <p:xfrm>
          <a:off x="466080" y="1456941"/>
          <a:ext cx="11259839" cy="4876200"/>
        </p:xfrm>
        <a:graphic>
          <a:graphicData uri="http://schemas.openxmlformats.org/drawingml/2006/table">
            <a:tbl>
              <a:tblPr firstRow="1" firstCol="1">
                <a:tableStyleId>{5C22544A-7EE6-4342-B048-85BDC9FD1C3A}</a:tableStyleId>
              </a:tblPr>
              <a:tblGrid>
                <a:gridCol w="2618074">
                  <a:extLst>
                    <a:ext uri="{9D8B030D-6E8A-4147-A177-3AD203B41FA5}">
                      <a16:colId xmlns:a16="http://schemas.microsoft.com/office/drawing/2014/main" val="1173992025"/>
                    </a:ext>
                  </a:extLst>
                </a:gridCol>
                <a:gridCol w="2022088">
                  <a:extLst>
                    <a:ext uri="{9D8B030D-6E8A-4147-A177-3AD203B41FA5}">
                      <a16:colId xmlns:a16="http://schemas.microsoft.com/office/drawing/2014/main" val="115202853"/>
                    </a:ext>
                  </a:extLst>
                </a:gridCol>
                <a:gridCol w="3607452">
                  <a:extLst>
                    <a:ext uri="{9D8B030D-6E8A-4147-A177-3AD203B41FA5}">
                      <a16:colId xmlns:a16="http://schemas.microsoft.com/office/drawing/2014/main" val="1010693434"/>
                    </a:ext>
                  </a:extLst>
                </a:gridCol>
                <a:gridCol w="3012225">
                  <a:extLst>
                    <a:ext uri="{9D8B030D-6E8A-4147-A177-3AD203B41FA5}">
                      <a16:colId xmlns:a16="http://schemas.microsoft.com/office/drawing/2014/main" val="608292439"/>
                    </a:ext>
                  </a:extLst>
                </a:gridCol>
              </a:tblGrid>
              <a:tr h="1036044">
                <a:tc>
                  <a:txBody>
                    <a:bodyPr/>
                    <a:lstStyle/>
                    <a:p>
                      <a:pPr algn="ctr"/>
                      <a:r>
                        <a:rPr lang="en-ZA" sz="2400" b="1" dirty="0">
                          <a:solidFill>
                            <a:schemeClr val="bg1"/>
                          </a:solidFill>
                          <a:latin typeface="Arial Black" panose="020B0A04020102020204" pitchFamily="34" charset="0"/>
                        </a:rPr>
                        <a:t>Degree of Awareness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ZA" sz="2400" b="1" dirty="0">
                          <a:solidFill>
                            <a:schemeClr val="bg1"/>
                          </a:solidFill>
                          <a:latin typeface="Arial Black" panose="020B0A04020102020204" pitchFamily="34" charset="0"/>
                        </a:rPr>
                        <a:t>Vendors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2400" b="1" dirty="0">
                          <a:solidFill>
                            <a:schemeClr val="bg1"/>
                          </a:solidFill>
                          <a:latin typeface="Arial Black" panose="020B0A04020102020204" pitchFamily="34" charset="0"/>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2400" b="1" dirty="0">
                          <a:solidFill>
                            <a:schemeClr val="bg1"/>
                          </a:solidFill>
                          <a:latin typeface="Arial Black" panose="020B0A04020102020204" pitchFamily="34" charset="0"/>
                        </a:rPr>
                        <a:t>Consultants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1218876">
                <a:tc>
                  <a:txBody>
                    <a:bodyPr/>
                    <a:lstStyle/>
                    <a:p>
                      <a:pPr algn="l"/>
                      <a:r>
                        <a:rPr lang="en-US" sz="1600" b="0" i="0" dirty="0">
                          <a:solidFill>
                            <a:schemeClr val="tx1"/>
                          </a:solidFill>
                          <a:latin typeface="Arial" panose="020B0604020202020204" pitchFamily="34" charset="0"/>
                          <a:cs typeface="Arial" panose="020B0604020202020204" pitchFamily="34" charset="0"/>
                        </a:rPr>
                        <a:t>Processes </a:t>
                      </a:r>
                      <a:r>
                        <a:rPr lang="en-US" sz="1600" b="0" i="0" u="sng" dirty="0">
                          <a:solidFill>
                            <a:schemeClr val="tx1"/>
                          </a:solidFill>
                          <a:latin typeface="Arial" panose="020B0604020202020204" pitchFamily="34" charset="0"/>
                          <a:cs typeface="Arial" panose="020B0604020202020204" pitchFamily="34" charset="0"/>
                        </a:rPr>
                        <a:t>unaware</a:t>
                      </a:r>
                      <a:r>
                        <a:rPr lang="en-US" sz="1600" b="0" i="0" dirty="0">
                          <a:solidFill>
                            <a:schemeClr val="tx1"/>
                          </a:solidFill>
                          <a:latin typeface="Arial" panose="020B0604020202020204" pitchFamily="34" charset="0"/>
                          <a:cs typeface="Arial" panose="020B0604020202020204" pitchFamily="34" charset="0"/>
                        </a:rPr>
                        <a:t> of</a:t>
                      </a:r>
                    </a:p>
                    <a:p>
                      <a:pPr algn="l"/>
                      <a:r>
                        <a:rPr lang="en-US" sz="1600" b="0" i="0" dirty="0">
                          <a:solidFill>
                            <a:schemeClr val="tx1"/>
                          </a:solidFill>
                          <a:latin typeface="Arial" panose="020B0604020202020204" pitchFamily="34" charset="0"/>
                          <a:cs typeface="Arial" panose="020B0604020202020204" pitchFamily="34" charset="0"/>
                        </a:rPr>
                        <a:t>each other</a:t>
                      </a:r>
                      <a:endParaRPr lang="en-ZA" sz="1600" b="0" i="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ZA" sz="1600" dirty="0">
                          <a:solidFill>
                            <a:schemeClr val="tx1"/>
                          </a:solidFill>
                          <a:latin typeface="Arial" panose="020B0604020202020204" pitchFamily="34" charset="0"/>
                          <a:cs typeface="Arial" panose="020B0604020202020204" pitchFamily="34" charset="0"/>
                        </a:rPr>
                        <a:t>Competition</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Results of one process independent of the action of others</a:t>
                      </a:r>
                    </a:p>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Timing of process may be affected</a:t>
                      </a:r>
                      <a:endParaRPr lang="en-ZA" sz="16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Mutual exclusion</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Deadlock (renewable resource) </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Starvation</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1218876">
                <a:tc>
                  <a:txBody>
                    <a:bodyPr/>
                    <a:lstStyle/>
                    <a:p>
                      <a:pPr algn="l"/>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Processes </a:t>
                      </a:r>
                      <a:r>
                        <a:rPr lang="en-US" sz="1600" b="0" i="0" u="sng" strike="noStrike" kern="1200" baseline="0" dirty="0">
                          <a:solidFill>
                            <a:schemeClr val="tx1"/>
                          </a:solidFill>
                          <a:latin typeface="Arial" panose="020B0604020202020204" pitchFamily="34" charset="0"/>
                          <a:ea typeface="+mn-ea"/>
                          <a:cs typeface="Arial" panose="020B0604020202020204" pitchFamily="34" charset="0"/>
                        </a:rPr>
                        <a:t>indirectly</a:t>
                      </a:r>
                    </a:p>
                    <a:p>
                      <a:pPr algn="l"/>
                      <a:r>
                        <a:rPr lang="en-US" sz="1600" b="0" i="0" u="sng" strike="noStrike" kern="1200" baseline="0" dirty="0">
                          <a:solidFill>
                            <a:schemeClr val="tx1"/>
                          </a:solidFill>
                          <a:latin typeface="Arial" panose="020B0604020202020204" pitchFamily="34" charset="0"/>
                          <a:ea typeface="+mn-ea"/>
                          <a:cs typeface="Arial" panose="020B0604020202020204" pitchFamily="34" charset="0"/>
                        </a:rPr>
                        <a:t>aware</a:t>
                      </a: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 of each other</a:t>
                      </a:r>
                    </a:p>
                    <a:p>
                      <a:pPr algn="l"/>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(e.g., shared object)</a:t>
                      </a:r>
                      <a:endParaRPr lang="en-ZA" sz="1600" b="0" i="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ZA" sz="1600" dirty="0">
                          <a:solidFill>
                            <a:schemeClr val="tx1"/>
                          </a:solidFill>
                          <a:latin typeface="Arial" panose="020B0604020202020204" pitchFamily="34" charset="0"/>
                          <a:cs typeface="Arial" panose="020B0604020202020204" pitchFamily="34" charset="0"/>
                        </a:rPr>
                        <a:t>Cooperation by</a:t>
                      </a:r>
                    </a:p>
                    <a:p>
                      <a:pPr algn="ctr"/>
                      <a:r>
                        <a:rPr lang="en-ZA" sz="1600" dirty="0">
                          <a:solidFill>
                            <a:schemeClr val="tx1"/>
                          </a:solidFill>
                          <a:latin typeface="Arial" panose="020B0604020202020204" pitchFamily="34" charset="0"/>
                          <a:cs typeface="Arial" panose="020B0604020202020204" pitchFamily="34" charset="0"/>
                        </a:rPr>
                        <a:t>sharing</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Results of one process may depend on information obtained from others</a:t>
                      </a:r>
                    </a:p>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Timing of process may be affected</a:t>
                      </a:r>
                      <a:endParaRPr lang="en-ZA" sz="16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Mutual exclusion </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Deadlock (renewable resource)</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Starvation</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Data coherence</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1218876">
                <a:tc>
                  <a:txBody>
                    <a:bodyPr/>
                    <a:lstStyle/>
                    <a:p>
                      <a:pPr algn="l"/>
                      <a:r>
                        <a:rPr lang="en-US" sz="1600" b="0" i="0" dirty="0">
                          <a:solidFill>
                            <a:schemeClr val="tx1"/>
                          </a:solidFill>
                          <a:latin typeface="Arial" panose="020B0604020202020204" pitchFamily="34" charset="0"/>
                          <a:cs typeface="Arial" panose="020B0604020202020204" pitchFamily="34" charset="0"/>
                        </a:rPr>
                        <a:t>Processes </a:t>
                      </a:r>
                      <a:r>
                        <a:rPr lang="en-US" sz="1600" b="0" i="0" u="sng" dirty="0">
                          <a:solidFill>
                            <a:schemeClr val="tx1"/>
                          </a:solidFill>
                          <a:latin typeface="Arial" panose="020B0604020202020204" pitchFamily="34" charset="0"/>
                          <a:cs typeface="Arial" panose="020B0604020202020204" pitchFamily="34" charset="0"/>
                        </a:rPr>
                        <a:t>directly</a:t>
                      </a:r>
                      <a:r>
                        <a:rPr lang="en-US" sz="1600" b="0" i="0" dirty="0">
                          <a:solidFill>
                            <a:schemeClr val="tx1"/>
                          </a:solidFill>
                          <a:latin typeface="Arial" panose="020B0604020202020204" pitchFamily="34" charset="0"/>
                          <a:cs typeface="Arial" panose="020B0604020202020204" pitchFamily="34" charset="0"/>
                        </a:rPr>
                        <a:t> </a:t>
                      </a:r>
                      <a:r>
                        <a:rPr lang="en-US" sz="1600" b="0" i="0" u="sng" dirty="0">
                          <a:solidFill>
                            <a:schemeClr val="tx1"/>
                          </a:solidFill>
                          <a:latin typeface="Arial" panose="020B0604020202020204" pitchFamily="34" charset="0"/>
                          <a:cs typeface="Arial" panose="020B0604020202020204" pitchFamily="34" charset="0"/>
                        </a:rPr>
                        <a:t>aware</a:t>
                      </a:r>
                      <a:r>
                        <a:rPr lang="en-US" sz="1600" b="0" i="0" dirty="0">
                          <a:solidFill>
                            <a:schemeClr val="tx1"/>
                          </a:solidFill>
                          <a:latin typeface="Arial" panose="020B0604020202020204" pitchFamily="34" charset="0"/>
                          <a:cs typeface="Arial" panose="020B0604020202020204" pitchFamily="34" charset="0"/>
                        </a:rPr>
                        <a:t> of each other (have communication</a:t>
                      </a:r>
                    </a:p>
                    <a:p>
                      <a:pPr algn="l"/>
                      <a:r>
                        <a:rPr lang="en-US" sz="1600" b="0" i="0" dirty="0">
                          <a:solidFill>
                            <a:schemeClr val="tx1"/>
                          </a:solidFill>
                          <a:latin typeface="Arial" panose="020B0604020202020204" pitchFamily="34" charset="0"/>
                          <a:cs typeface="Arial" panose="020B0604020202020204" pitchFamily="34" charset="0"/>
                        </a:rPr>
                        <a:t>Primitives available</a:t>
                      </a:r>
                    </a:p>
                    <a:p>
                      <a:pPr algn="l"/>
                      <a:r>
                        <a:rPr lang="en-US" sz="1600" b="0" i="0" dirty="0">
                          <a:solidFill>
                            <a:schemeClr val="tx1"/>
                          </a:solidFill>
                          <a:latin typeface="Arial" panose="020B0604020202020204" pitchFamily="34" charset="0"/>
                          <a:cs typeface="Arial" panose="020B0604020202020204" pitchFamily="34" charset="0"/>
                        </a:rPr>
                        <a:t>to them)</a:t>
                      </a:r>
                      <a:endParaRPr lang="en-ZA" sz="1600" b="0" i="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ZA" sz="1600" dirty="0">
                          <a:solidFill>
                            <a:schemeClr val="tx1"/>
                          </a:solidFill>
                          <a:latin typeface="Arial" panose="020B0604020202020204" pitchFamily="34" charset="0"/>
                          <a:cs typeface="Arial" panose="020B0604020202020204" pitchFamily="34" charset="0"/>
                        </a:rPr>
                        <a:t>Cooperation by</a:t>
                      </a:r>
                    </a:p>
                    <a:p>
                      <a:pPr algn="ctr"/>
                      <a:r>
                        <a:rPr lang="en-ZA" sz="1600" dirty="0">
                          <a:solidFill>
                            <a:schemeClr val="tx1"/>
                          </a:solidFill>
                          <a:latin typeface="Arial" panose="020B0604020202020204" pitchFamily="34" charset="0"/>
                          <a:cs typeface="Arial" panose="020B0604020202020204" pitchFamily="34" charset="0"/>
                        </a:rPr>
                        <a:t>communication</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Results of one process may depend on information obtained from others</a:t>
                      </a:r>
                    </a:p>
                    <a:p>
                      <a:pPr marL="285750" indent="-28575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Timing of process may be affected</a:t>
                      </a:r>
                      <a:endParaRPr lang="en-ZA" sz="16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Deadlock (consumable resource) </a:t>
                      </a:r>
                    </a:p>
                    <a:p>
                      <a:pPr marL="285750" indent="-285750" algn="l">
                        <a:buFont typeface="Wingdings" panose="05000000000000000000" pitchFamily="2" charset="2"/>
                        <a:buChar char="§"/>
                      </a:pPr>
                      <a:r>
                        <a:rPr lang="en-ZA" sz="1600" dirty="0">
                          <a:solidFill>
                            <a:schemeClr val="tx1"/>
                          </a:solidFill>
                          <a:latin typeface="Arial" panose="020B0604020202020204" pitchFamily="34" charset="0"/>
                          <a:cs typeface="Arial" panose="020B0604020202020204" pitchFamily="34" charset="0"/>
                        </a:rPr>
                        <a:t>Starvation</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425339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zh-TW" dirty="0">
                <a:ea typeface="新細明體" pitchFamily="18" charset="-120"/>
              </a:rPr>
              <a:t>Concurrent updates, 1</a:t>
            </a:r>
          </a:p>
        </p:txBody>
      </p:sp>
      <p:sp>
        <p:nvSpPr>
          <p:cNvPr id="630787" name="Rectangle 3"/>
          <p:cNvSpPr>
            <a:spLocks noChangeArrowheads="1"/>
          </p:cNvSpPr>
          <p:nvPr/>
        </p:nvSpPr>
        <p:spPr bwMode="auto">
          <a:xfrm>
            <a:off x="6781800" y="2133600"/>
            <a:ext cx="3657600" cy="30480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dirty="0">
                <a:latin typeface="Arial" charset="0"/>
                <a:ea typeface="新細明體" pitchFamily="18" charset="-120"/>
              </a:rPr>
              <a:t>In a multithreaded program, two threads are going to push an entry onto a shared stack.</a:t>
            </a:r>
          </a:p>
          <a:p>
            <a:pPr>
              <a:defRPr/>
            </a:pPr>
            <a:endParaRPr kumimoji="1" lang="en-US" altLang="zh-TW" sz="1600" dirty="0">
              <a:latin typeface="Arial" charset="0"/>
              <a:ea typeface="新細明體" pitchFamily="18" charset="-120"/>
            </a:endParaRPr>
          </a:p>
          <a:p>
            <a:pPr>
              <a:defRPr/>
            </a:pPr>
            <a:r>
              <a:rPr kumimoji="1" lang="en-US" altLang="zh-TW" sz="1600" dirty="0">
                <a:latin typeface="Arial" charset="0"/>
                <a:ea typeface="新細明體" pitchFamily="18" charset="-120"/>
              </a:rPr>
              <a:t>Assume there is only one CPU.  The OS has to interleave the execution of the threads.  Without any hints, the OS decides the order.  We’ll see that some order is OK, while some will corrupt the shared stack.</a:t>
            </a:r>
          </a:p>
        </p:txBody>
      </p:sp>
      <p:grpSp>
        <p:nvGrpSpPr>
          <p:cNvPr id="2" name="Group 4"/>
          <p:cNvGrpSpPr>
            <a:grpSpLocks/>
          </p:cNvGrpSpPr>
          <p:nvPr/>
        </p:nvGrpSpPr>
        <p:grpSpPr bwMode="auto">
          <a:xfrm>
            <a:off x="2133600" y="2133600"/>
            <a:ext cx="4419600" cy="3048000"/>
            <a:chOff x="384" y="1344"/>
            <a:chExt cx="2784" cy="1920"/>
          </a:xfrm>
        </p:grpSpPr>
        <p:sp>
          <p:nvSpPr>
            <p:cNvPr id="11272" name="Rectangle 5"/>
            <p:cNvSpPr>
              <a:spLocks noChangeArrowheads="1"/>
            </p:cNvSpPr>
            <p:nvPr/>
          </p:nvSpPr>
          <p:spPr bwMode="auto">
            <a:xfrm>
              <a:off x="384" y="1344"/>
              <a:ext cx="2784" cy="192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1273" name="Rectangle 6"/>
            <p:cNvSpPr>
              <a:spLocks noChangeArrowheads="1"/>
            </p:cNvSpPr>
            <p:nvPr/>
          </p:nvSpPr>
          <p:spPr bwMode="auto">
            <a:xfrm>
              <a:off x="624"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entries[top]=‘x’;</a:t>
              </a:r>
            </a:p>
            <a:p>
              <a:r>
                <a:rPr kumimoji="1" lang="en-US" altLang="zh-TW">
                  <a:latin typeface="Arial" charset="0"/>
                  <a:ea typeface="新細明體" pitchFamily="18" charset="-120"/>
                </a:rPr>
                <a:t>top++;</a:t>
              </a:r>
            </a:p>
            <a:p>
              <a:r>
                <a:rPr kumimoji="1" lang="en-US" altLang="zh-TW">
                  <a:latin typeface="Arial" charset="0"/>
                  <a:ea typeface="新細明體" pitchFamily="18" charset="-120"/>
                </a:rPr>
                <a:t>...</a:t>
              </a:r>
            </a:p>
          </p:txBody>
        </p:sp>
        <p:sp>
          <p:nvSpPr>
            <p:cNvPr id="11274" name="Rectangle 7"/>
            <p:cNvSpPr>
              <a:spLocks noChangeArrowheads="1"/>
            </p:cNvSpPr>
            <p:nvPr/>
          </p:nvSpPr>
          <p:spPr bwMode="auto">
            <a:xfrm>
              <a:off x="624"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1275" name="Rectangle 8"/>
            <p:cNvSpPr>
              <a:spLocks noChangeArrowheads="1"/>
            </p:cNvSpPr>
            <p:nvPr/>
          </p:nvSpPr>
          <p:spPr bwMode="auto">
            <a:xfrm>
              <a:off x="105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1276" name="Rectangle 9"/>
            <p:cNvSpPr>
              <a:spLocks noChangeArrowheads="1"/>
            </p:cNvSpPr>
            <p:nvPr/>
          </p:nvSpPr>
          <p:spPr bwMode="auto">
            <a:xfrm>
              <a:off x="720" y="172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1277" name="Rectangle 10"/>
            <p:cNvSpPr>
              <a:spLocks noChangeArrowheads="1"/>
            </p:cNvSpPr>
            <p:nvPr/>
          </p:nvSpPr>
          <p:spPr bwMode="auto">
            <a:xfrm>
              <a:off x="1968"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entries[top]=‘y’;</a:t>
              </a:r>
            </a:p>
            <a:p>
              <a:r>
                <a:rPr kumimoji="1" lang="en-US" altLang="zh-TW">
                  <a:latin typeface="Arial" charset="0"/>
                  <a:ea typeface="新細明體" pitchFamily="18" charset="-120"/>
                </a:rPr>
                <a:t>top++;</a:t>
              </a:r>
            </a:p>
            <a:p>
              <a:r>
                <a:rPr kumimoji="1" lang="en-US" altLang="zh-TW">
                  <a:latin typeface="Arial" charset="0"/>
                  <a:ea typeface="新細明體" pitchFamily="18" charset="-120"/>
                </a:rPr>
                <a:t>…</a:t>
              </a:r>
            </a:p>
          </p:txBody>
        </p:sp>
        <p:sp>
          <p:nvSpPr>
            <p:cNvPr id="11278" name="Rectangle 11"/>
            <p:cNvSpPr>
              <a:spLocks noChangeArrowheads="1"/>
            </p:cNvSpPr>
            <p:nvPr/>
          </p:nvSpPr>
          <p:spPr bwMode="auto">
            <a:xfrm>
              <a:off x="1968"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1279" name="Rectangle 12"/>
            <p:cNvSpPr>
              <a:spLocks noChangeArrowheads="1"/>
            </p:cNvSpPr>
            <p:nvPr/>
          </p:nvSpPr>
          <p:spPr bwMode="auto">
            <a:xfrm>
              <a:off x="384" y="2208"/>
              <a:ext cx="240" cy="192"/>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sp>
          <p:nvSpPr>
            <p:cNvPr id="11280" name="Rectangle 13"/>
            <p:cNvSpPr>
              <a:spLocks noChangeArrowheads="1"/>
            </p:cNvSpPr>
            <p:nvPr/>
          </p:nvSpPr>
          <p:spPr bwMode="auto">
            <a:xfrm>
              <a:off x="1056" y="144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1281" name="Rectangle 14"/>
            <p:cNvSpPr>
              <a:spLocks noChangeArrowheads="1"/>
            </p:cNvSpPr>
            <p:nvPr/>
          </p:nvSpPr>
          <p:spPr bwMode="auto">
            <a:xfrm>
              <a:off x="816" y="14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1282" name="Rectangle 15"/>
            <p:cNvSpPr>
              <a:spLocks noChangeArrowheads="1"/>
            </p:cNvSpPr>
            <p:nvPr/>
          </p:nvSpPr>
          <p:spPr bwMode="auto">
            <a:xfrm>
              <a:off x="129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1283" name="Rectangle 16"/>
            <p:cNvSpPr>
              <a:spLocks noChangeArrowheads="1"/>
            </p:cNvSpPr>
            <p:nvPr/>
          </p:nvSpPr>
          <p:spPr bwMode="auto">
            <a:xfrm>
              <a:off x="153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1284" name="Rectangle 17"/>
            <p:cNvSpPr>
              <a:spLocks noChangeArrowheads="1"/>
            </p:cNvSpPr>
            <p:nvPr/>
          </p:nvSpPr>
          <p:spPr bwMode="auto">
            <a:xfrm>
              <a:off x="177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1285" name="Rectangle 18"/>
            <p:cNvSpPr>
              <a:spLocks noChangeArrowheads="1"/>
            </p:cNvSpPr>
            <p:nvPr/>
          </p:nvSpPr>
          <p:spPr bwMode="auto">
            <a:xfrm>
              <a:off x="201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1286" name="Rectangle 19"/>
            <p:cNvSpPr>
              <a:spLocks noChangeArrowheads="1"/>
            </p:cNvSpPr>
            <p:nvPr/>
          </p:nvSpPr>
          <p:spPr bwMode="auto">
            <a:xfrm>
              <a:off x="1728" y="2208"/>
              <a:ext cx="240" cy="192"/>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grpSp>
      <p:sp>
        <p:nvSpPr>
          <p:cNvPr id="3" name="Slide Number Placeholder 2">
            <a:extLst>
              <a:ext uri="{FF2B5EF4-FFF2-40B4-BE49-F238E27FC236}">
                <a16:creationId xmlns:a16="http://schemas.microsoft.com/office/drawing/2014/main" id="{389A77F5-CC1B-45AB-BE99-B8D6134ECE08}"/>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altLang="zh-TW">
                <a:ea typeface="新細明體" pitchFamily="18" charset="-120"/>
              </a:rPr>
              <a:t>Concurrent updates, 2</a:t>
            </a:r>
          </a:p>
        </p:txBody>
      </p:sp>
      <p:sp>
        <p:nvSpPr>
          <p:cNvPr id="632835" name="Rectangle 3"/>
          <p:cNvSpPr>
            <a:spLocks noChangeArrowheads="1"/>
          </p:cNvSpPr>
          <p:nvPr/>
        </p:nvSpPr>
        <p:spPr bwMode="auto">
          <a:xfrm>
            <a:off x="6781800" y="3505200"/>
            <a:ext cx="3352800" cy="16764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a:latin typeface="Arial" charset="0"/>
                <a:ea typeface="新細明體" pitchFamily="18" charset="-120"/>
              </a:rPr>
              <a:t>In this execution order, the OS finishes the push operation in thread A before switching to thread B to execute that push operation.  The two data ‘x’ and ‘y’ are pushed properly.</a:t>
            </a:r>
          </a:p>
        </p:txBody>
      </p:sp>
      <p:grpSp>
        <p:nvGrpSpPr>
          <p:cNvPr id="2" name="Group 4"/>
          <p:cNvGrpSpPr>
            <a:grpSpLocks/>
          </p:cNvGrpSpPr>
          <p:nvPr/>
        </p:nvGrpSpPr>
        <p:grpSpPr bwMode="auto">
          <a:xfrm>
            <a:off x="7391400" y="2667000"/>
            <a:ext cx="2438400" cy="685800"/>
            <a:chOff x="3936" y="1248"/>
            <a:chExt cx="1536" cy="432"/>
          </a:xfrm>
        </p:grpSpPr>
        <p:sp>
          <p:nvSpPr>
            <p:cNvPr id="12314" name="Rectangle 5"/>
            <p:cNvSpPr>
              <a:spLocks noChangeArrowheads="1"/>
            </p:cNvSpPr>
            <p:nvPr/>
          </p:nvSpPr>
          <p:spPr bwMode="auto">
            <a:xfrm>
              <a:off x="427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2315" name="Rectangle 6"/>
            <p:cNvSpPr>
              <a:spLocks noChangeArrowheads="1"/>
            </p:cNvSpPr>
            <p:nvPr/>
          </p:nvSpPr>
          <p:spPr bwMode="auto">
            <a:xfrm>
              <a:off x="3936" y="1536"/>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2316" name="Rectangle 7"/>
            <p:cNvSpPr>
              <a:spLocks noChangeArrowheads="1"/>
            </p:cNvSpPr>
            <p:nvPr/>
          </p:nvSpPr>
          <p:spPr bwMode="auto">
            <a:xfrm>
              <a:off x="4272"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endParaRPr kumimoji="1" lang="en-US" altLang="zh-TW" sz="1600">
                <a:latin typeface="Arial" charset="0"/>
                <a:ea typeface="新細明體" pitchFamily="18" charset="-120"/>
              </a:endParaRPr>
            </a:p>
          </p:txBody>
        </p:sp>
        <p:sp>
          <p:nvSpPr>
            <p:cNvPr id="12317" name="Rectangle 8"/>
            <p:cNvSpPr>
              <a:spLocks noChangeArrowheads="1"/>
            </p:cNvSpPr>
            <p:nvPr/>
          </p:nvSpPr>
          <p:spPr bwMode="auto">
            <a:xfrm>
              <a:off x="4032" y="1296"/>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2318" name="Rectangle 9"/>
            <p:cNvSpPr>
              <a:spLocks noChangeArrowheads="1"/>
            </p:cNvSpPr>
            <p:nvPr/>
          </p:nvSpPr>
          <p:spPr bwMode="auto">
            <a:xfrm>
              <a:off x="451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2319" name="Rectangle 10"/>
            <p:cNvSpPr>
              <a:spLocks noChangeArrowheads="1"/>
            </p:cNvSpPr>
            <p:nvPr/>
          </p:nvSpPr>
          <p:spPr bwMode="auto">
            <a:xfrm>
              <a:off x="475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2320" name="Rectangle 11"/>
            <p:cNvSpPr>
              <a:spLocks noChangeArrowheads="1"/>
            </p:cNvSpPr>
            <p:nvPr/>
          </p:nvSpPr>
          <p:spPr bwMode="auto">
            <a:xfrm>
              <a:off x="499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endParaRPr kumimoji="1" lang="en-US" altLang="zh-TW" sz="1600">
                <a:latin typeface="Arial" charset="0"/>
                <a:ea typeface="新細明體" pitchFamily="18" charset="-120"/>
              </a:endParaRPr>
            </a:p>
          </p:txBody>
        </p:sp>
        <p:sp>
          <p:nvSpPr>
            <p:cNvPr id="12321" name="Rectangle 12"/>
            <p:cNvSpPr>
              <a:spLocks noChangeArrowheads="1"/>
            </p:cNvSpPr>
            <p:nvPr/>
          </p:nvSpPr>
          <p:spPr bwMode="auto">
            <a:xfrm>
              <a:off x="523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endParaRPr kumimoji="1" lang="en-US" altLang="zh-TW" sz="1600">
                <a:latin typeface="Arial" charset="0"/>
                <a:ea typeface="新細明體" pitchFamily="18" charset="-120"/>
              </a:endParaRPr>
            </a:p>
          </p:txBody>
        </p:sp>
      </p:grpSp>
      <p:sp>
        <p:nvSpPr>
          <p:cNvPr id="12293" name="Rectangle 13"/>
          <p:cNvSpPr>
            <a:spLocks noChangeArrowheads="1"/>
          </p:cNvSpPr>
          <p:nvPr/>
        </p:nvSpPr>
        <p:spPr bwMode="auto">
          <a:xfrm>
            <a:off x="8382000" y="2209800"/>
            <a:ext cx="14478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a1,a2,b1,b2</a:t>
            </a:r>
          </a:p>
        </p:txBody>
      </p:sp>
      <p:grpSp>
        <p:nvGrpSpPr>
          <p:cNvPr id="3" name="Group 14"/>
          <p:cNvGrpSpPr>
            <a:grpSpLocks/>
          </p:cNvGrpSpPr>
          <p:nvPr/>
        </p:nvGrpSpPr>
        <p:grpSpPr bwMode="auto">
          <a:xfrm>
            <a:off x="2133600" y="2133600"/>
            <a:ext cx="4419600" cy="3048000"/>
            <a:chOff x="384" y="1344"/>
            <a:chExt cx="2784" cy="1920"/>
          </a:xfrm>
        </p:grpSpPr>
        <p:sp>
          <p:nvSpPr>
            <p:cNvPr id="12299" name="Rectangle 15"/>
            <p:cNvSpPr>
              <a:spLocks noChangeArrowheads="1"/>
            </p:cNvSpPr>
            <p:nvPr/>
          </p:nvSpPr>
          <p:spPr bwMode="auto">
            <a:xfrm>
              <a:off x="384" y="1344"/>
              <a:ext cx="2784" cy="192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2300" name="Rectangle 16"/>
            <p:cNvSpPr>
              <a:spLocks noChangeArrowheads="1"/>
            </p:cNvSpPr>
            <p:nvPr/>
          </p:nvSpPr>
          <p:spPr bwMode="auto">
            <a:xfrm>
              <a:off x="624"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2301" name="Rectangle 17"/>
            <p:cNvSpPr>
              <a:spLocks noChangeArrowheads="1"/>
            </p:cNvSpPr>
            <p:nvPr/>
          </p:nvSpPr>
          <p:spPr bwMode="auto">
            <a:xfrm>
              <a:off x="624"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2302" name="Rectangle 18"/>
            <p:cNvSpPr>
              <a:spLocks noChangeArrowheads="1"/>
            </p:cNvSpPr>
            <p:nvPr/>
          </p:nvSpPr>
          <p:spPr bwMode="auto">
            <a:xfrm>
              <a:off x="105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2303" name="Rectangle 19"/>
            <p:cNvSpPr>
              <a:spLocks noChangeArrowheads="1"/>
            </p:cNvSpPr>
            <p:nvPr/>
          </p:nvSpPr>
          <p:spPr bwMode="auto">
            <a:xfrm>
              <a:off x="720" y="172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2304" name="Rectangle 20"/>
            <p:cNvSpPr>
              <a:spLocks noChangeArrowheads="1"/>
            </p:cNvSpPr>
            <p:nvPr/>
          </p:nvSpPr>
          <p:spPr bwMode="auto">
            <a:xfrm>
              <a:off x="1968"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2305" name="Rectangle 21"/>
            <p:cNvSpPr>
              <a:spLocks noChangeArrowheads="1"/>
            </p:cNvSpPr>
            <p:nvPr/>
          </p:nvSpPr>
          <p:spPr bwMode="auto">
            <a:xfrm>
              <a:off x="1968"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2306" name="Rectangle 22"/>
            <p:cNvSpPr>
              <a:spLocks noChangeArrowheads="1"/>
            </p:cNvSpPr>
            <p:nvPr/>
          </p:nvSpPr>
          <p:spPr bwMode="auto">
            <a:xfrm>
              <a:off x="1056" y="144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2307" name="Rectangle 23"/>
            <p:cNvSpPr>
              <a:spLocks noChangeArrowheads="1"/>
            </p:cNvSpPr>
            <p:nvPr/>
          </p:nvSpPr>
          <p:spPr bwMode="auto">
            <a:xfrm>
              <a:off x="816" y="14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2308" name="Rectangle 24"/>
            <p:cNvSpPr>
              <a:spLocks noChangeArrowheads="1"/>
            </p:cNvSpPr>
            <p:nvPr/>
          </p:nvSpPr>
          <p:spPr bwMode="auto">
            <a:xfrm>
              <a:off x="129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2309" name="Rectangle 25"/>
            <p:cNvSpPr>
              <a:spLocks noChangeArrowheads="1"/>
            </p:cNvSpPr>
            <p:nvPr/>
          </p:nvSpPr>
          <p:spPr bwMode="auto">
            <a:xfrm>
              <a:off x="153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2310" name="Rectangle 26"/>
            <p:cNvSpPr>
              <a:spLocks noChangeArrowheads="1"/>
            </p:cNvSpPr>
            <p:nvPr/>
          </p:nvSpPr>
          <p:spPr bwMode="auto">
            <a:xfrm>
              <a:off x="177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2311" name="Rectangle 27"/>
            <p:cNvSpPr>
              <a:spLocks noChangeArrowheads="1"/>
            </p:cNvSpPr>
            <p:nvPr/>
          </p:nvSpPr>
          <p:spPr bwMode="auto">
            <a:xfrm>
              <a:off x="201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2312" name="Rectangle 28"/>
            <p:cNvSpPr>
              <a:spLocks noChangeArrowheads="1"/>
            </p:cNvSpPr>
            <p:nvPr/>
          </p:nvSpPr>
          <p:spPr bwMode="auto">
            <a:xfrm>
              <a:off x="1776" y="2352"/>
              <a:ext cx="240" cy="38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p>
          </p:txBody>
        </p:sp>
        <p:sp>
          <p:nvSpPr>
            <p:cNvPr id="12313" name="Rectangle 29"/>
            <p:cNvSpPr>
              <a:spLocks noChangeArrowheads="1"/>
            </p:cNvSpPr>
            <p:nvPr/>
          </p:nvSpPr>
          <p:spPr bwMode="auto">
            <a:xfrm>
              <a:off x="432" y="2352"/>
              <a:ext cx="240" cy="38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p>
          </p:txBody>
        </p:sp>
      </p:grpSp>
      <p:sp>
        <p:nvSpPr>
          <p:cNvPr id="12295" name="Rectangle 30"/>
          <p:cNvSpPr>
            <a:spLocks noChangeArrowheads="1"/>
          </p:cNvSpPr>
          <p:nvPr/>
        </p:nvSpPr>
        <p:spPr bwMode="auto">
          <a:xfrm>
            <a:off x="7010400" y="2286000"/>
            <a:ext cx="1066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Execution order </a:t>
            </a:r>
            <a:endParaRPr kumimoji="1" lang="en-US" altLang="zh-TW">
              <a:latin typeface="Times New Roman" pitchFamily="18" charset="0"/>
              <a:ea typeface="新細明體" pitchFamily="18" charset="-120"/>
            </a:endParaRPr>
          </a:p>
        </p:txBody>
      </p:sp>
      <p:sp>
        <p:nvSpPr>
          <p:cNvPr id="4" name="Slide Number Placeholder 3">
            <a:extLst>
              <a:ext uri="{FF2B5EF4-FFF2-40B4-BE49-F238E27FC236}">
                <a16:creationId xmlns:a16="http://schemas.microsoft.com/office/drawing/2014/main" id="{E034E795-ACAB-469A-89A4-ECE6F0C48290}"/>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US" altLang="zh-TW">
                <a:ea typeface="新細明體" pitchFamily="18" charset="-120"/>
              </a:rPr>
              <a:t>Concurrent updates, 3</a:t>
            </a:r>
          </a:p>
        </p:txBody>
      </p:sp>
      <p:sp>
        <p:nvSpPr>
          <p:cNvPr id="634883" name="Rectangle 3"/>
          <p:cNvSpPr>
            <a:spLocks noChangeArrowheads="1"/>
          </p:cNvSpPr>
          <p:nvPr/>
        </p:nvSpPr>
        <p:spPr bwMode="auto">
          <a:xfrm>
            <a:off x="6781800" y="3886200"/>
            <a:ext cx="3124200" cy="12954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dirty="0">
                <a:latin typeface="Arial" charset="0"/>
                <a:ea typeface="新細明體" pitchFamily="18" charset="-120"/>
              </a:rPr>
              <a:t>However, this execution order corrupts the stack. The data ‘x’ is not stored properly. This is called ‘</a:t>
            </a:r>
            <a:r>
              <a:rPr kumimoji="1" lang="en-US" altLang="zh-TW" sz="1600" dirty="0">
                <a:solidFill>
                  <a:schemeClr val="tx2"/>
                </a:solidFill>
                <a:latin typeface="Arial" charset="0"/>
                <a:ea typeface="新細明體" pitchFamily="18" charset="-120"/>
              </a:rPr>
              <a:t>Lost update problem</a:t>
            </a:r>
            <a:r>
              <a:rPr kumimoji="1" lang="en-US" altLang="zh-TW" sz="1600" dirty="0">
                <a:latin typeface="Arial" charset="0"/>
                <a:ea typeface="新細明體" pitchFamily="18" charset="-120"/>
              </a:rPr>
              <a:t>’.</a:t>
            </a:r>
          </a:p>
        </p:txBody>
      </p:sp>
      <p:grpSp>
        <p:nvGrpSpPr>
          <p:cNvPr id="2" name="Group 4"/>
          <p:cNvGrpSpPr>
            <a:grpSpLocks/>
          </p:cNvGrpSpPr>
          <p:nvPr/>
        </p:nvGrpSpPr>
        <p:grpSpPr bwMode="auto">
          <a:xfrm>
            <a:off x="2133600" y="2133600"/>
            <a:ext cx="4419600" cy="3048000"/>
            <a:chOff x="384" y="1344"/>
            <a:chExt cx="2784" cy="1920"/>
          </a:xfrm>
        </p:grpSpPr>
        <p:sp>
          <p:nvSpPr>
            <p:cNvPr id="13331" name="Rectangle 5"/>
            <p:cNvSpPr>
              <a:spLocks noChangeArrowheads="1"/>
            </p:cNvSpPr>
            <p:nvPr/>
          </p:nvSpPr>
          <p:spPr bwMode="auto">
            <a:xfrm>
              <a:off x="384" y="1344"/>
              <a:ext cx="2784" cy="192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3332" name="Rectangle 6"/>
            <p:cNvSpPr>
              <a:spLocks noChangeArrowheads="1"/>
            </p:cNvSpPr>
            <p:nvPr/>
          </p:nvSpPr>
          <p:spPr bwMode="auto">
            <a:xfrm>
              <a:off x="624"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3333" name="Rectangle 7"/>
            <p:cNvSpPr>
              <a:spLocks noChangeArrowheads="1"/>
            </p:cNvSpPr>
            <p:nvPr/>
          </p:nvSpPr>
          <p:spPr bwMode="auto">
            <a:xfrm>
              <a:off x="624"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3334" name="Rectangle 8"/>
            <p:cNvSpPr>
              <a:spLocks noChangeArrowheads="1"/>
            </p:cNvSpPr>
            <p:nvPr/>
          </p:nvSpPr>
          <p:spPr bwMode="auto">
            <a:xfrm>
              <a:off x="105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3335" name="Rectangle 9"/>
            <p:cNvSpPr>
              <a:spLocks noChangeArrowheads="1"/>
            </p:cNvSpPr>
            <p:nvPr/>
          </p:nvSpPr>
          <p:spPr bwMode="auto">
            <a:xfrm>
              <a:off x="720" y="172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3336" name="Rectangle 10"/>
            <p:cNvSpPr>
              <a:spLocks noChangeArrowheads="1"/>
            </p:cNvSpPr>
            <p:nvPr/>
          </p:nvSpPr>
          <p:spPr bwMode="auto">
            <a:xfrm>
              <a:off x="1968" y="2160"/>
              <a:ext cx="1104" cy="768"/>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3337" name="Rectangle 11"/>
            <p:cNvSpPr>
              <a:spLocks noChangeArrowheads="1"/>
            </p:cNvSpPr>
            <p:nvPr/>
          </p:nvSpPr>
          <p:spPr bwMode="auto">
            <a:xfrm>
              <a:off x="1968"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3338" name="Rectangle 12"/>
            <p:cNvSpPr>
              <a:spLocks noChangeArrowheads="1"/>
            </p:cNvSpPr>
            <p:nvPr/>
          </p:nvSpPr>
          <p:spPr bwMode="auto">
            <a:xfrm>
              <a:off x="1056" y="144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3339" name="Rectangle 13"/>
            <p:cNvSpPr>
              <a:spLocks noChangeArrowheads="1"/>
            </p:cNvSpPr>
            <p:nvPr/>
          </p:nvSpPr>
          <p:spPr bwMode="auto">
            <a:xfrm>
              <a:off x="816" y="14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3340" name="Rectangle 14"/>
            <p:cNvSpPr>
              <a:spLocks noChangeArrowheads="1"/>
            </p:cNvSpPr>
            <p:nvPr/>
          </p:nvSpPr>
          <p:spPr bwMode="auto">
            <a:xfrm>
              <a:off x="129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3341" name="Rectangle 15"/>
            <p:cNvSpPr>
              <a:spLocks noChangeArrowheads="1"/>
            </p:cNvSpPr>
            <p:nvPr/>
          </p:nvSpPr>
          <p:spPr bwMode="auto">
            <a:xfrm>
              <a:off x="153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3342" name="Rectangle 16"/>
            <p:cNvSpPr>
              <a:spLocks noChangeArrowheads="1"/>
            </p:cNvSpPr>
            <p:nvPr/>
          </p:nvSpPr>
          <p:spPr bwMode="auto">
            <a:xfrm>
              <a:off x="177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3343" name="Rectangle 17"/>
            <p:cNvSpPr>
              <a:spLocks noChangeArrowheads="1"/>
            </p:cNvSpPr>
            <p:nvPr/>
          </p:nvSpPr>
          <p:spPr bwMode="auto">
            <a:xfrm>
              <a:off x="201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3344" name="Rectangle 18"/>
            <p:cNvSpPr>
              <a:spLocks noChangeArrowheads="1"/>
            </p:cNvSpPr>
            <p:nvPr/>
          </p:nvSpPr>
          <p:spPr bwMode="auto">
            <a:xfrm>
              <a:off x="1776" y="2352"/>
              <a:ext cx="240" cy="38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p>
          </p:txBody>
        </p:sp>
        <p:sp>
          <p:nvSpPr>
            <p:cNvPr id="13345" name="Rectangle 19"/>
            <p:cNvSpPr>
              <a:spLocks noChangeArrowheads="1"/>
            </p:cNvSpPr>
            <p:nvPr/>
          </p:nvSpPr>
          <p:spPr bwMode="auto">
            <a:xfrm>
              <a:off x="432" y="2352"/>
              <a:ext cx="240" cy="38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p>
          </p:txBody>
        </p:sp>
      </p:grpSp>
      <p:sp>
        <p:nvSpPr>
          <p:cNvPr id="13317" name="Rectangle 20"/>
          <p:cNvSpPr>
            <a:spLocks noChangeArrowheads="1"/>
          </p:cNvSpPr>
          <p:nvPr/>
        </p:nvSpPr>
        <p:spPr bwMode="auto">
          <a:xfrm>
            <a:off x="8382000" y="2209800"/>
            <a:ext cx="14478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a1,b1,a2,b2</a:t>
            </a:r>
          </a:p>
        </p:txBody>
      </p:sp>
      <p:sp>
        <p:nvSpPr>
          <p:cNvPr id="13318" name="Rectangle 21"/>
          <p:cNvSpPr>
            <a:spLocks noChangeArrowheads="1"/>
          </p:cNvSpPr>
          <p:nvPr/>
        </p:nvSpPr>
        <p:spPr bwMode="auto">
          <a:xfrm>
            <a:off x="7010400" y="2286000"/>
            <a:ext cx="1066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Execution order </a:t>
            </a:r>
            <a:endParaRPr kumimoji="1" lang="en-US" altLang="zh-TW">
              <a:latin typeface="Times New Roman" pitchFamily="18" charset="0"/>
              <a:ea typeface="新細明體" pitchFamily="18" charset="-120"/>
            </a:endParaRPr>
          </a:p>
        </p:txBody>
      </p:sp>
      <p:grpSp>
        <p:nvGrpSpPr>
          <p:cNvPr id="3" name="Group 22"/>
          <p:cNvGrpSpPr>
            <a:grpSpLocks/>
          </p:cNvGrpSpPr>
          <p:nvPr/>
        </p:nvGrpSpPr>
        <p:grpSpPr bwMode="auto">
          <a:xfrm>
            <a:off x="7391400" y="2667000"/>
            <a:ext cx="2438400" cy="685800"/>
            <a:chOff x="3936" y="1248"/>
            <a:chExt cx="1536" cy="432"/>
          </a:xfrm>
        </p:grpSpPr>
        <p:sp>
          <p:nvSpPr>
            <p:cNvPr id="13323" name="Rectangle 23"/>
            <p:cNvSpPr>
              <a:spLocks noChangeArrowheads="1"/>
            </p:cNvSpPr>
            <p:nvPr/>
          </p:nvSpPr>
          <p:spPr bwMode="auto">
            <a:xfrm>
              <a:off x="427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3324" name="Rectangle 24"/>
            <p:cNvSpPr>
              <a:spLocks noChangeArrowheads="1"/>
            </p:cNvSpPr>
            <p:nvPr/>
          </p:nvSpPr>
          <p:spPr bwMode="auto">
            <a:xfrm>
              <a:off x="3936" y="1536"/>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3325" name="Rectangle 25"/>
            <p:cNvSpPr>
              <a:spLocks noChangeArrowheads="1"/>
            </p:cNvSpPr>
            <p:nvPr/>
          </p:nvSpPr>
          <p:spPr bwMode="auto">
            <a:xfrm>
              <a:off x="4272"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endParaRPr kumimoji="1" lang="en-US" altLang="zh-TW" sz="1600">
                <a:latin typeface="Arial" charset="0"/>
                <a:ea typeface="新細明體" pitchFamily="18" charset="-120"/>
              </a:endParaRPr>
            </a:p>
          </p:txBody>
        </p:sp>
        <p:sp>
          <p:nvSpPr>
            <p:cNvPr id="13326" name="Rectangle 26"/>
            <p:cNvSpPr>
              <a:spLocks noChangeArrowheads="1"/>
            </p:cNvSpPr>
            <p:nvPr/>
          </p:nvSpPr>
          <p:spPr bwMode="auto">
            <a:xfrm>
              <a:off x="4032" y="1296"/>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3327" name="Rectangle 27"/>
            <p:cNvSpPr>
              <a:spLocks noChangeArrowheads="1"/>
            </p:cNvSpPr>
            <p:nvPr/>
          </p:nvSpPr>
          <p:spPr bwMode="auto">
            <a:xfrm>
              <a:off x="451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3328" name="Rectangle 28"/>
            <p:cNvSpPr>
              <a:spLocks noChangeArrowheads="1"/>
            </p:cNvSpPr>
            <p:nvPr/>
          </p:nvSpPr>
          <p:spPr bwMode="auto">
            <a:xfrm>
              <a:off x="475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3329" name="Rectangle 29"/>
            <p:cNvSpPr>
              <a:spLocks noChangeArrowheads="1"/>
            </p:cNvSpPr>
            <p:nvPr/>
          </p:nvSpPr>
          <p:spPr bwMode="auto">
            <a:xfrm>
              <a:off x="499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endParaRPr kumimoji="1" lang="en-US" altLang="zh-TW" sz="1600">
                <a:latin typeface="Arial" charset="0"/>
                <a:ea typeface="新細明體" pitchFamily="18" charset="-120"/>
              </a:endParaRPr>
            </a:p>
          </p:txBody>
        </p:sp>
        <p:sp>
          <p:nvSpPr>
            <p:cNvPr id="13330" name="Rectangle 30"/>
            <p:cNvSpPr>
              <a:spLocks noChangeArrowheads="1"/>
            </p:cNvSpPr>
            <p:nvPr/>
          </p:nvSpPr>
          <p:spPr bwMode="auto">
            <a:xfrm>
              <a:off x="5232" y="1488"/>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grpSp>
      <p:sp>
        <p:nvSpPr>
          <p:cNvPr id="4" name="Slide Number Placeholder 3">
            <a:extLst>
              <a:ext uri="{FF2B5EF4-FFF2-40B4-BE49-F238E27FC236}">
                <a16:creationId xmlns:a16="http://schemas.microsoft.com/office/drawing/2014/main" id="{48ADFBFA-8F05-463C-8D90-8C931E4DC2B8}"/>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altLang="zh-TW">
                <a:ea typeface="新細明體" pitchFamily="18" charset="-120"/>
              </a:rPr>
              <a:t>Concurrent updates, 4</a:t>
            </a:r>
          </a:p>
        </p:txBody>
      </p:sp>
      <p:grpSp>
        <p:nvGrpSpPr>
          <p:cNvPr id="2" name="Group 3"/>
          <p:cNvGrpSpPr>
            <a:grpSpLocks/>
          </p:cNvGrpSpPr>
          <p:nvPr/>
        </p:nvGrpSpPr>
        <p:grpSpPr bwMode="auto">
          <a:xfrm>
            <a:off x="2133600" y="2133600"/>
            <a:ext cx="4419600" cy="3048000"/>
            <a:chOff x="384" y="1344"/>
            <a:chExt cx="2784" cy="1920"/>
          </a:xfrm>
        </p:grpSpPr>
        <p:sp>
          <p:nvSpPr>
            <p:cNvPr id="14348" name="Rectangle 4"/>
            <p:cNvSpPr>
              <a:spLocks noChangeArrowheads="1"/>
            </p:cNvSpPr>
            <p:nvPr/>
          </p:nvSpPr>
          <p:spPr bwMode="auto">
            <a:xfrm>
              <a:off x="384" y="1344"/>
              <a:ext cx="2784" cy="192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4349" name="Rectangle 5"/>
            <p:cNvSpPr>
              <a:spLocks noChangeArrowheads="1"/>
            </p:cNvSpPr>
            <p:nvPr/>
          </p:nvSpPr>
          <p:spPr bwMode="auto">
            <a:xfrm>
              <a:off x="624" y="235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4350" name="Rectangle 6"/>
            <p:cNvSpPr>
              <a:spLocks noChangeArrowheads="1"/>
            </p:cNvSpPr>
            <p:nvPr/>
          </p:nvSpPr>
          <p:spPr bwMode="auto">
            <a:xfrm>
              <a:off x="624" y="216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4351" name="Rectangle 7"/>
            <p:cNvSpPr>
              <a:spLocks noChangeArrowheads="1"/>
            </p:cNvSpPr>
            <p:nvPr/>
          </p:nvSpPr>
          <p:spPr bwMode="auto">
            <a:xfrm>
              <a:off x="624"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4352" name="Rectangle 8"/>
            <p:cNvSpPr>
              <a:spLocks noChangeArrowheads="1"/>
            </p:cNvSpPr>
            <p:nvPr/>
          </p:nvSpPr>
          <p:spPr bwMode="auto">
            <a:xfrm>
              <a:off x="105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4353" name="Rectangle 9"/>
            <p:cNvSpPr>
              <a:spLocks noChangeArrowheads="1"/>
            </p:cNvSpPr>
            <p:nvPr/>
          </p:nvSpPr>
          <p:spPr bwMode="auto">
            <a:xfrm>
              <a:off x="720" y="172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4354" name="Rectangle 10"/>
            <p:cNvSpPr>
              <a:spLocks noChangeArrowheads="1"/>
            </p:cNvSpPr>
            <p:nvPr/>
          </p:nvSpPr>
          <p:spPr bwMode="auto">
            <a:xfrm>
              <a:off x="1968" y="201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4355" name="Rectangle 11"/>
            <p:cNvSpPr>
              <a:spLocks noChangeArrowheads="1"/>
            </p:cNvSpPr>
            <p:nvPr/>
          </p:nvSpPr>
          <p:spPr bwMode="auto">
            <a:xfrm>
              <a:off x="1056" y="144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4356" name="Rectangle 12"/>
            <p:cNvSpPr>
              <a:spLocks noChangeArrowheads="1"/>
            </p:cNvSpPr>
            <p:nvPr/>
          </p:nvSpPr>
          <p:spPr bwMode="auto">
            <a:xfrm>
              <a:off x="816" y="14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4357" name="Rectangle 13"/>
            <p:cNvSpPr>
              <a:spLocks noChangeArrowheads="1"/>
            </p:cNvSpPr>
            <p:nvPr/>
          </p:nvSpPr>
          <p:spPr bwMode="auto">
            <a:xfrm>
              <a:off x="129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4358" name="Rectangle 14"/>
            <p:cNvSpPr>
              <a:spLocks noChangeArrowheads="1"/>
            </p:cNvSpPr>
            <p:nvPr/>
          </p:nvSpPr>
          <p:spPr bwMode="auto">
            <a:xfrm>
              <a:off x="153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4359" name="Rectangle 15"/>
            <p:cNvSpPr>
              <a:spLocks noChangeArrowheads="1"/>
            </p:cNvSpPr>
            <p:nvPr/>
          </p:nvSpPr>
          <p:spPr bwMode="auto">
            <a:xfrm>
              <a:off x="177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4360" name="Rectangle 16"/>
            <p:cNvSpPr>
              <a:spLocks noChangeArrowheads="1"/>
            </p:cNvSpPr>
            <p:nvPr/>
          </p:nvSpPr>
          <p:spPr bwMode="auto">
            <a:xfrm>
              <a:off x="2016" y="168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4361" name="Rectangle 17"/>
            <p:cNvSpPr>
              <a:spLocks noChangeArrowheads="1"/>
            </p:cNvSpPr>
            <p:nvPr/>
          </p:nvSpPr>
          <p:spPr bwMode="auto">
            <a:xfrm>
              <a:off x="1968" y="235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4362" name="Rectangle 18"/>
            <p:cNvSpPr>
              <a:spLocks noChangeArrowheads="1"/>
            </p:cNvSpPr>
            <p:nvPr/>
          </p:nvSpPr>
          <p:spPr bwMode="auto">
            <a:xfrm>
              <a:off x="1968" y="216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grpSp>
      <p:sp>
        <p:nvSpPr>
          <p:cNvPr id="636947" name="Rectangle 19"/>
          <p:cNvSpPr>
            <a:spLocks noChangeArrowheads="1"/>
          </p:cNvSpPr>
          <p:nvPr/>
        </p:nvSpPr>
        <p:spPr bwMode="auto">
          <a:xfrm>
            <a:off x="6781800" y="2743200"/>
            <a:ext cx="3276600" cy="24384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a:latin typeface="Arial" charset="0"/>
                <a:ea typeface="新細明體" pitchFamily="18" charset="-120"/>
              </a:rPr>
              <a:t>Similarly, this execution order does not work either.  Generally, the shaded region cannot be executed at the same time.  Put it in another way, if thread A is executing a statement inside the region, thread B should not enter the region, or there will be risk of data corruption.</a:t>
            </a:r>
          </a:p>
        </p:txBody>
      </p:sp>
      <p:sp>
        <p:nvSpPr>
          <p:cNvPr id="14341" name="Rectangle 20"/>
          <p:cNvSpPr>
            <a:spLocks noChangeArrowheads="1"/>
          </p:cNvSpPr>
          <p:nvPr/>
        </p:nvSpPr>
        <p:spPr bwMode="auto">
          <a:xfrm>
            <a:off x="4343400" y="3733800"/>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p>
        </p:txBody>
      </p:sp>
      <p:sp>
        <p:nvSpPr>
          <p:cNvPr id="14342" name="Rectangle 21"/>
          <p:cNvSpPr>
            <a:spLocks noChangeArrowheads="1"/>
          </p:cNvSpPr>
          <p:nvPr/>
        </p:nvSpPr>
        <p:spPr bwMode="auto">
          <a:xfrm>
            <a:off x="2209800" y="3733800"/>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p>
        </p:txBody>
      </p:sp>
      <p:sp>
        <p:nvSpPr>
          <p:cNvPr id="14343" name="Rectangle 22"/>
          <p:cNvSpPr>
            <a:spLocks noChangeArrowheads="1"/>
          </p:cNvSpPr>
          <p:nvPr/>
        </p:nvSpPr>
        <p:spPr bwMode="auto">
          <a:xfrm>
            <a:off x="8382000" y="2209800"/>
            <a:ext cx="14478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a1,b1,b2,a2</a:t>
            </a:r>
          </a:p>
        </p:txBody>
      </p:sp>
      <p:sp>
        <p:nvSpPr>
          <p:cNvPr id="14344" name="Rectangle 23"/>
          <p:cNvSpPr>
            <a:spLocks noChangeArrowheads="1"/>
          </p:cNvSpPr>
          <p:nvPr/>
        </p:nvSpPr>
        <p:spPr bwMode="auto">
          <a:xfrm>
            <a:off x="7010400" y="2286000"/>
            <a:ext cx="1066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Execution order </a:t>
            </a:r>
            <a:endParaRPr kumimoji="1" lang="en-US" altLang="zh-TW">
              <a:latin typeface="Times New Roman" pitchFamily="18" charset="0"/>
              <a:ea typeface="新細明體" pitchFamily="18" charset="-120"/>
            </a:endParaRPr>
          </a:p>
        </p:txBody>
      </p:sp>
      <p:sp>
        <p:nvSpPr>
          <p:cNvPr id="3" name="Slide Number Placeholder 2">
            <a:extLst>
              <a:ext uri="{FF2B5EF4-FFF2-40B4-BE49-F238E27FC236}">
                <a16:creationId xmlns:a16="http://schemas.microsoft.com/office/drawing/2014/main" id="{0C4DE87D-901E-44E4-B6C6-BAEEE40A74C4}"/>
              </a:ext>
            </a:extLst>
          </p:cNvPr>
          <p:cNvSpPr>
            <a:spLocks noGrp="1"/>
          </p:cNvSpPr>
          <p:nvPr>
            <p:ph type="sldNum" sz="quarter" idx="33"/>
          </p:nvPr>
        </p:nvSpPr>
        <p:spPr/>
        <p:txBody>
          <a:bodyPr/>
          <a:lstStyle/>
          <a:p>
            <a:fld id="{19B51A1E-902D-48AF-9020-955120F399B6}" type="slidenum">
              <a:rPr lang="en-US" noProof="0" smtClean="0"/>
              <a:pPr/>
              <a:t>17</a:t>
            </a:fld>
            <a:endParaRPr lang="en-US" noProof="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62600" y="3886200"/>
            <a:ext cx="4419600" cy="2590800"/>
            <a:chOff x="2544" y="2448"/>
            <a:chExt cx="2784" cy="1632"/>
          </a:xfrm>
        </p:grpSpPr>
        <p:sp>
          <p:nvSpPr>
            <p:cNvPr id="15390" name="Rectangle 3"/>
            <p:cNvSpPr>
              <a:spLocks noChangeArrowheads="1"/>
            </p:cNvSpPr>
            <p:nvPr/>
          </p:nvSpPr>
          <p:spPr bwMode="auto">
            <a:xfrm>
              <a:off x="2544" y="2448"/>
              <a:ext cx="2784" cy="16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5391" name="Rectangle 4"/>
            <p:cNvSpPr>
              <a:spLocks noChangeArrowheads="1"/>
            </p:cNvSpPr>
            <p:nvPr/>
          </p:nvSpPr>
          <p:spPr bwMode="auto">
            <a:xfrm>
              <a:off x="2784" y="3120"/>
              <a:ext cx="1104" cy="576"/>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5392" name="Rectangle 5"/>
            <p:cNvSpPr>
              <a:spLocks noChangeArrowheads="1"/>
            </p:cNvSpPr>
            <p:nvPr/>
          </p:nvSpPr>
          <p:spPr bwMode="auto">
            <a:xfrm>
              <a:off x="2784" y="2928"/>
              <a:ext cx="1104" cy="100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mov ax, k</a:t>
              </a:r>
              <a:br>
                <a:rPr kumimoji="1" lang="en-US" altLang="zh-TW">
                  <a:latin typeface="Arial" charset="0"/>
                  <a:ea typeface="新細明體" pitchFamily="18" charset="-120"/>
                </a:rPr>
              </a:br>
              <a:r>
                <a:rPr kumimoji="1" lang="en-US" altLang="zh-TW">
                  <a:latin typeface="Arial" charset="0"/>
                  <a:ea typeface="新細明體" pitchFamily="18" charset="-120"/>
                </a:rPr>
                <a:t> add ax, 1</a:t>
              </a:r>
              <a:br>
                <a:rPr kumimoji="1" lang="en-US" altLang="zh-TW">
                  <a:latin typeface="Arial" charset="0"/>
                  <a:ea typeface="新細明體" pitchFamily="18" charset="-120"/>
                </a:rPr>
              </a:br>
              <a:r>
                <a:rPr kumimoji="1" lang="en-US" altLang="zh-TW">
                  <a:latin typeface="Arial" charset="0"/>
                  <a:ea typeface="新細明體" pitchFamily="18" charset="-120"/>
                </a:rPr>
                <a:t> mov k, ax</a:t>
              </a:r>
            </a:p>
            <a:p>
              <a:r>
                <a:rPr kumimoji="1" lang="en-US" altLang="zh-TW">
                  <a:latin typeface="Arial" charset="0"/>
                  <a:ea typeface="新細明體" pitchFamily="18" charset="-120"/>
                </a:rPr>
                <a:t>...</a:t>
              </a:r>
            </a:p>
          </p:txBody>
        </p:sp>
        <p:sp>
          <p:nvSpPr>
            <p:cNvPr id="15393" name="Rectangle 6"/>
            <p:cNvSpPr>
              <a:spLocks noChangeArrowheads="1"/>
            </p:cNvSpPr>
            <p:nvPr/>
          </p:nvSpPr>
          <p:spPr bwMode="auto">
            <a:xfrm>
              <a:off x="2784" y="273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5394" name="Rectangle 7"/>
            <p:cNvSpPr>
              <a:spLocks noChangeArrowheads="1"/>
            </p:cNvSpPr>
            <p:nvPr/>
          </p:nvSpPr>
          <p:spPr bwMode="auto">
            <a:xfrm>
              <a:off x="4128" y="273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5395" name="Rectangle 8"/>
            <p:cNvSpPr>
              <a:spLocks noChangeArrowheads="1"/>
            </p:cNvSpPr>
            <p:nvPr/>
          </p:nvSpPr>
          <p:spPr bwMode="auto">
            <a:xfrm>
              <a:off x="3072" y="2496"/>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6</a:t>
              </a:r>
              <a:endParaRPr kumimoji="1" lang="en-US" altLang="zh-TW" sz="1600">
                <a:latin typeface="Arial" charset="0"/>
                <a:ea typeface="新細明體" pitchFamily="18" charset="-120"/>
              </a:endParaRPr>
            </a:p>
          </p:txBody>
        </p:sp>
        <p:sp>
          <p:nvSpPr>
            <p:cNvPr id="15396" name="Rectangle 9"/>
            <p:cNvSpPr>
              <a:spLocks noChangeArrowheads="1"/>
            </p:cNvSpPr>
            <p:nvPr/>
          </p:nvSpPr>
          <p:spPr bwMode="auto">
            <a:xfrm>
              <a:off x="2832" y="2544"/>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k</a:t>
              </a:r>
              <a:endParaRPr kumimoji="1" lang="en-US" altLang="zh-TW">
                <a:latin typeface="Times New Roman" pitchFamily="18" charset="0"/>
                <a:ea typeface="新細明體" pitchFamily="18" charset="-120"/>
              </a:endParaRPr>
            </a:p>
          </p:txBody>
        </p:sp>
        <p:sp>
          <p:nvSpPr>
            <p:cNvPr id="15397" name="Rectangle 10"/>
            <p:cNvSpPr>
              <a:spLocks noChangeArrowheads="1"/>
            </p:cNvSpPr>
            <p:nvPr/>
          </p:nvSpPr>
          <p:spPr bwMode="auto">
            <a:xfrm>
              <a:off x="4128" y="3120"/>
              <a:ext cx="1104" cy="576"/>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5398" name="Rectangle 11"/>
            <p:cNvSpPr>
              <a:spLocks noChangeArrowheads="1"/>
            </p:cNvSpPr>
            <p:nvPr/>
          </p:nvSpPr>
          <p:spPr bwMode="auto">
            <a:xfrm>
              <a:off x="4128" y="2928"/>
              <a:ext cx="1104" cy="100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pPr eaLnBrk="1" hangingPunct="1"/>
              <a:r>
                <a:rPr kumimoji="1" lang="en-US" altLang="zh-TW">
                  <a:latin typeface="Arial" charset="0"/>
                  <a:ea typeface="新細明體" pitchFamily="18" charset="-120"/>
                </a:rPr>
                <a:t> mov ax, k</a:t>
              </a:r>
              <a:br>
                <a:rPr kumimoji="1" lang="en-US" altLang="zh-TW">
                  <a:latin typeface="Arial" charset="0"/>
                  <a:ea typeface="新細明體" pitchFamily="18" charset="-120"/>
                </a:rPr>
              </a:br>
              <a:r>
                <a:rPr kumimoji="1" lang="en-US" altLang="zh-TW">
                  <a:latin typeface="Arial" charset="0"/>
                  <a:ea typeface="新細明體" pitchFamily="18" charset="-120"/>
                </a:rPr>
                <a:t> sub ax, 2</a:t>
              </a:r>
              <a:br>
                <a:rPr kumimoji="1" lang="en-US" altLang="zh-TW">
                  <a:latin typeface="Arial" charset="0"/>
                  <a:ea typeface="新細明體" pitchFamily="18" charset="-120"/>
                </a:rPr>
              </a:br>
              <a:r>
                <a:rPr kumimoji="1" lang="en-US" altLang="zh-TW">
                  <a:latin typeface="Arial" charset="0"/>
                  <a:ea typeface="新細明體" pitchFamily="18" charset="-120"/>
                </a:rPr>
                <a:t> mov k, ax</a:t>
              </a:r>
            </a:p>
            <a:p>
              <a:r>
                <a:rPr kumimoji="1" lang="en-US" altLang="zh-TW">
                  <a:latin typeface="Arial" charset="0"/>
                  <a:ea typeface="新細明體" pitchFamily="18" charset="-120"/>
                </a:rPr>
                <a:t>…</a:t>
              </a:r>
            </a:p>
          </p:txBody>
        </p:sp>
        <p:sp>
          <p:nvSpPr>
            <p:cNvPr id="15399" name="Rectangle 12"/>
            <p:cNvSpPr>
              <a:spLocks noChangeArrowheads="1"/>
            </p:cNvSpPr>
            <p:nvPr/>
          </p:nvSpPr>
          <p:spPr bwMode="auto">
            <a:xfrm>
              <a:off x="3936" y="3120"/>
              <a:ext cx="240" cy="576"/>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br>
                <a:rPr kumimoji="1" lang="en-US" altLang="zh-TW">
                  <a:latin typeface="Arial" charset="0"/>
                  <a:ea typeface="新細明體" pitchFamily="18" charset="-120"/>
                </a:rPr>
              </a:br>
              <a:r>
                <a:rPr kumimoji="1" lang="en-US" altLang="zh-TW">
                  <a:latin typeface="Arial" charset="0"/>
                  <a:ea typeface="新細明體" pitchFamily="18" charset="-120"/>
                </a:rPr>
                <a:t>b3</a:t>
              </a:r>
            </a:p>
          </p:txBody>
        </p:sp>
        <p:sp>
          <p:nvSpPr>
            <p:cNvPr id="15400" name="Rectangle 13"/>
            <p:cNvSpPr>
              <a:spLocks noChangeArrowheads="1"/>
            </p:cNvSpPr>
            <p:nvPr/>
          </p:nvSpPr>
          <p:spPr bwMode="auto">
            <a:xfrm>
              <a:off x="2592" y="3120"/>
              <a:ext cx="240" cy="576"/>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br>
                <a:rPr kumimoji="1" lang="en-US" altLang="zh-TW">
                  <a:latin typeface="Arial" charset="0"/>
                  <a:ea typeface="新細明體" pitchFamily="18" charset="-120"/>
                </a:rPr>
              </a:br>
              <a:r>
                <a:rPr kumimoji="1" lang="en-US" altLang="zh-TW">
                  <a:latin typeface="Arial" charset="0"/>
                  <a:ea typeface="新細明體" pitchFamily="18" charset="-120"/>
                </a:rPr>
                <a:t>a3</a:t>
              </a:r>
            </a:p>
          </p:txBody>
        </p:sp>
      </p:grpSp>
      <p:sp>
        <p:nvSpPr>
          <p:cNvPr id="15363" name="Rectangle 14"/>
          <p:cNvSpPr>
            <a:spLocks noGrp="1" noChangeArrowheads="1"/>
          </p:cNvSpPr>
          <p:nvPr>
            <p:ph type="title"/>
          </p:nvPr>
        </p:nvSpPr>
        <p:spPr/>
        <p:txBody>
          <a:bodyPr/>
          <a:lstStyle/>
          <a:p>
            <a:pPr algn="ctr" eaLnBrk="1" hangingPunct="1"/>
            <a:r>
              <a:rPr lang="en-US" altLang="zh-TW">
                <a:ea typeface="新細明體" pitchFamily="18" charset="-120"/>
              </a:rPr>
              <a:t>Concurrent updates, 5</a:t>
            </a:r>
          </a:p>
        </p:txBody>
      </p:sp>
      <p:grpSp>
        <p:nvGrpSpPr>
          <p:cNvPr id="3" name="Group 15"/>
          <p:cNvGrpSpPr>
            <a:grpSpLocks/>
          </p:cNvGrpSpPr>
          <p:nvPr/>
        </p:nvGrpSpPr>
        <p:grpSpPr bwMode="auto">
          <a:xfrm>
            <a:off x="2514600" y="4648200"/>
            <a:ext cx="2133600" cy="1828800"/>
            <a:chOff x="624" y="2928"/>
            <a:chExt cx="1344" cy="1152"/>
          </a:xfrm>
        </p:grpSpPr>
        <p:sp>
          <p:nvSpPr>
            <p:cNvPr id="15381" name="Rectangle 16"/>
            <p:cNvSpPr>
              <a:spLocks noChangeArrowheads="1"/>
            </p:cNvSpPr>
            <p:nvPr/>
          </p:nvSpPr>
          <p:spPr bwMode="auto">
            <a:xfrm>
              <a:off x="624" y="2928"/>
              <a:ext cx="1344" cy="115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5382" name="Rectangle 17"/>
            <p:cNvSpPr>
              <a:spLocks noChangeArrowheads="1"/>
            </p:cNvSpPr>
            <p:nvPr/>
          </p:nvSpPr>
          <p:spPr bwMode="auto">
            <a:xfrm>
              <a:off x="720" y="3600"/>
              <a:ext cx="528" cy="192"/>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5383" name="Rectangle 18"/>
            <p:cNvSpPr>
              <a:spLocks noChangeArrowheads="1"/>
            </p:cNvSpPr>
            <p:nvPr/>
          </p:nvSpPr>
          <p:spPr bwMode="auto">
            <a:xfrm>
              <a:off x="720" y="3408"/>
              <a:ext cx="528" cy="576"/>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pPr>
                <a:lnSpc>
                  <a:spcPct val="90000"/>
                </a:lnSpc>
              </a:pPr>
              <a:r>
                <a:rPr kumimoji="1" lang="en-US" altLang="zh-TW">
                  <a:latin typeface="Arial" charset="0"/>
                  <a:ea typeface="新細明體" pitchFamily="18" charset="-120"/>
                </a:rPr>
                <a:t>…</a:t>
              </a:r>
            </a:p>
            <a:p>
              <a:pPr>
                <a:lnSpc>
                  <a:spcPct val="90000"/>
                </a:lnSpc>
              </a:pPr>
              <a:r>
                <a:rPr kumimoji="1" lang="en-US" altLang="zh-TW">
                  <a:latin typeface="Arial" charset="0"/>
                  <a:ea typeface="新細明體" pitchFamily="18" charset="-120"/>
                </a:rPr>
                <a:t>k+=1;</a:t>
              </a:r>
            </a:p>
            <a:p>
              <a:pPr>
                <a:lnSpc>
                  <a:spcPct val="90000"/>
                </a:lnSpc>
              </a:pPr>
              <a:r>
                <a:rPr kumimoji="1" lang="en-US" altLang="zh-TW">
                  <a:latin typeface="Arial" charset="0"/>
                  <a:ea typeface="新細明體" pitchFamily="18" charset="-120"/>
                </a:rPr>
                <a:t>...</a:t>
              </a:r>
            </a:p>
          </p:txBody>
        </p:sp>
        <p:sp>
          <p:nvSpPr>
            <p:cNvPr id="15384" name="Rectangle 19"/>
            <p:cNvSpPr>
              <a:spLocks noChangeArrowheads="1"/>
            </p:cNvSpPr>
            <p:nvPr/>
          </p:nvSpPr>
          <p:spPr bwMode="auto">
            <a:xfrm>
              <a:off x="768" y="3216"/>
              <a:ext cx="432"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5385" name="Rectangle 20"/>
            <p:cNvSpPr>
              <a:spLocks noChangeArrowheads="1"/>
            </p:cNvSpPr>
            <p:nvPr/>
          </p:nvSpPr>
          <p:spPr bwMode="auto">
            <a:xfrm>
              <a:off x="1344" y="3216"/>
              <a:ext cx="576"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5386" name="Rectangle 21"/>
            <p:cNvSpPr>
              <a:spLocks noChangeArrowheads="1"/>
            </p:cNvSpPr>
            <p:nvPr/>
          </p:nvSpPr>
          <p:spPr bwMode="auto">
            <a:xfrm>
              <a:off x="1056" y="3024"/>
              <a:ext cx="336"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dirty="0">
                  <a:latin typeface="Arial" charset="0"/>
                  <a:ea typeface="新細明體" pitchFamily="18" charset="-120"/>
                </a:rPr>
                <a:t>6</a:t>
              </a:r>
              <a:endParaRPr kumimoji="1" lang="en-US" altLang="zh-TW" sz="1600" dirty="0">
                <a:latin typeface="Arial" charset="0"/>
                <a:ea typeface="新細明體" pitchFamily="18" charset="-120"/>
              </a:endParaRPr>
            </a:p>
          </p:txBody>
        </p:sp>
        <p:sp>
          <p:nvSpPr>
            <p:cNvPr id="15387" name="Rectangle 22"/>
            <p:cNvSpPr>
              <a:spLocks noChangeArrowheads="1"/>
            </p:cNvSpPr>
            <p:nvPr/>
          </p:nvSpPr>
          <p:spPr bwMode="auto">
            <a:xfrm>
              <a:off x="816" y="3024"/>
              <a:ext cx="192" cy="108"/>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k</a:t>
              </a:r>
              <a:endParaRPr kumimoji="1" lang="en-US" altLang="zh-TW">
                <a:latin typeface="Times New Roman" pitchFamily="18" charset="0"/>
                <a:ea typeface="新細明體" pitchFamily="18" charset="-120"/>
              </a:endParaRPr>
            </a:p>
          </p:txBody>
        </p:sp>
        <p:sp>
          <p:nvSpPr>
            <p:cNvPr id="15388" name="Rectangle 23"/>
            <p:cNvSpPr>
              <a:spLocks noChangeArrowheads="1"/>
            </p:cNvSpPr>
            <p:nvPr/>
          </p:nvSpPr>
          <p:spPr bwMode="auto">
            <a:xfrm>
              <a:off x="1344" y="3600"/>
              <a:ext cx="528" cy="192"/>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5389" name="Rectangle 24"/>
            <p:cNvSpPr>
              <a:spLocks noChangeArrowheads="1"/>
            </p:cNvSpPr>
            <p:nvPr/>
          </p:nvSpPr>
          <p:spPr bwMode="auto">
            <a:xfrm>
              <a:off x="1344" y="3408"/>
              <a:ext cx="528" cy="576"/>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pPr>
                <a:lnSpc>
                  <a:spcPct val="90000"/>
                </a:lnSpc>
              </a:pPr>
              <a:r>
                <a:rPr kumimoji="1" lang="en-US" altLang="zh-TW">
                  <a:latin typeface="Arial" charset="0"/>
                  <a:ea typeface="新細明體" pitchFamily="18" charset="-120"/>
                </a:rPr>
                <a:t>…</a:t>
              </a:r>
            </a:p>
            <a:p>
              <a:pPr eaLnBrk="1" hangingPunct="1">
                <a:lnSpc>
                  <a:spcPct val="90000"/>
                </a:lnSpc>
              </a:pPr>
              <a:r>
                <a:rPr kumimoji="1" lang="en-US" altLang="zh-TW">
                  <a:latin typeface="Arial" charset="0"/>
                  <a:ea typeface="新細明體" pitchFamily="18" charset="-120"/>
                </a:rPr>
                <a:t>k-=2;</a:t>
              </a:r>
            </a:p>
            <a:p>
              <a:pPr>
                <a:lnSpc>
                  <a:spcPct val="90000"/>
                </a:lnSpc>
              </a:pPr>
              <a:r>
                <a:rPr kumimoji="1" lang="en-US" altLang="zh-TW">
                  <a:latin typeface="Arial" charset="0"/>
                  <a:ea typeface="新細明體" pitchFamily="18" charset="-120"/>
                </a:rPr>
                <a:t>…</a:t>
              </a:r>
            </a:p>
          </p:txBody>
        </p:sp>
      </p:grpSp>
      <p:sp>
        <p:nvSpPr>
          <p:cNvPr id="639001" name="Rectangle 25"/>
          <p:cNvSpPr>
            <a:spLocks noChangeArrowheads="1"/>
          </p:cNvSpPr>
          <p:nvPr/>
        </p:nvSpPr>
        <p:spPr bwMode="auto">
          <a:xfrm>
            <a:off x="1981200" y="2057400"/>
            <a:ext cx="3886200" cy="2438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dirty="0">
                <a:latin typeface="Arial" charset="0"/>
                <a:ea typeface="新細明體" pitchFamily="18" charset="-120"/>
              </a:rPr>
              <a:t>Even the following simple case may experience data corruption: two threads modify a shared variable ‘at the same time’. One of them does </a:t>
            </a:r>
            <a:r>
              <a:rPr kumimoji="1" lang="en-US" altLang="zh-CN" sz="1600" dirty="0">
                <a:latin typeface="Arial" charset="0"/>
                <a:ea typeface="新細明體" pitchFamily="18" charset="-120"/>
              </a:rPr>
              <a:t>k</a:t>
            </a:r>
            <a:r>
              <a:rPr kumimoji="1" lang="en-US" altLang="zh-TW" sz="1600" dirty="0">
                <a:latin typeface="Arial" charset="0"/>
                <a:ea typeface="新細明體" pitchFamily="18" charset="-120"/>
              </a:rPr>
              <a:t>+=1 and the other k-=2.  After compilation, the one line of C code is translated into several lines of assembly.  If these codes are interleaved, lost update problem may appear. </a:t>
            </a:r>
          </a:p>
        </p:txBody>
      </p:sp>
      <p:sp>
        <p:nvSpPr>
          <p:cNvPr id="15366" name="Rectangle 26"/>
          <p:cNvSpPr>
            <a:spLocks noChangeArrowheads="1"/>
          </p:cNvSpPr>
          <p:nvPr/>
        </p:nvSpPr>
        <p:spPr bwMode="auto">
          <a:xfrm>
            <a:off x="6400800" y="2362200"/>
            <a:ext cx="22860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a1,a2,a3,b1,b2,b3</a:t>
            </a:r>
          </a:p>
        </p:txBody>
      </p:sp>
      <p:sp>
        <p:nvSpPr>
          <p:cNvPr id="15367" name="Rectangle 27"/>
          <p:cNvSpPr>
            <a:spLocks noChangeArrowheads="1"/>
          </p:cNvSpPr>
          <p:nvPr/>
        </p:nvSpPr>
        <p:spPr bwMode="auto">
          <a:xfrm>
            <a:off x="6400800" y="2819400"/>
            <a:ext cx="22860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a1,a2,b1,b2,b3,a3</a:t>
            </a:r>
          </a:p>
        </p:txBody>
      </p:sp>
      <p:sp>
        <p:nvSpPr>
          <p:cNvPr id="15368" name="Rectangle 28"/>
          <p:cNvSpPr>
            <a:spLocks noChangeArrowheads="1"/>
          </p:cNvSpPr>
          <p:nvPr/>
        </p:nvSpPr>
        <p:spPr bwMode="auto">
          <a:xfrm>
            <a:off x="6400800" y="3276600"/>
            <a:ext cx="22860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a1,a2,b1,b2,a3,b3</a:t>
            </a:r>
          </a:p>
        </p:txBody>
      </p:sp>
      <p:sp>
        <p:nvSpPr>
          <p:cNvPr id="15369" name="Rectangle 29"/>
          <p:cNvSpPr>
            <a:spLocks noChangeArrowheads="1"/>
          </p:cNvSpPr>
          <p:nvPr/>
        </p:nvSpPr>
        <p:spPr bwMode="auto">
          <a:xfrm>
            <a:off x="7086600" y="1981200"/>
            <a:ext cx="1066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Execution order </a:t>
            </a:r>
            <a:endParaRPr kumimoji="1" lang="en-US" altLang="zh-TW">
              <a:latin typeface="Times New Roman" pitchFamily="18" charset="0"/>
              <a:ea typeface="新細明體" pitchFamily="18" charset="-120"/>
            </a:endParaRPr>
          </a:p>
        </p:txBody>
      </p:sp>
      <p:sp>
        <p:nvSpPr>
          <p:cNvPr id="15370" name="Rectangle 30"/>
          <p:cNvSpPr>
            <a:spLocks noChangeArrowheads="1"/>
          </p:cNvSpPr>
          <p:nvPr/>
        </p:nvSpPr>
        <p:spPr bwMode="auto">
          <a:xfrm>
            <a:off x="9067800" y="23622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endParaRPr kumimoji="1" lang="en-US" altLang="zh-TW" sz="1600">
              <a:latin typeface="Arial" charset="0"/>
              <a:ea typeface="新細明體" pitchFamily="18" charset="-120"/>
            </a:endParaRPr>
          </a:p>
        </p:txBody>
      </p:sp>
      <p:sp>
        <p:nvSpPr>
          <p:cNvPr id="15371" name="Rectangle 31"/>
          <p:cNvSpPr>
            <a:spLocks noChangeArrowheads="1"/>
          </p:cNvSpPr>
          <p:nvPr/>
        </p:nvSpPr>
        <p:spPr bwMode="auto">
          <a:xfrm>
            <a:off x="9144000" y="1981200"/>
            <a:ext cx="304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k</a:t>
            </a:r>
            <a:endParaRPr kumimoji="1" lang="en-US" altLang="zh-TW">
              <a:latin typeface="Times New Roman" pitchFamily="18" charset="0"/>
              <a:ea typeface="新細明體" pitchFamily="18" charset="-120"/>
            </a:endParaRPr>
          </a:p>
        </p:txBody>
      </p:sp>
      <p:sp>
        <p:nvSpPr>
          <p:cNvPr id="15372" name="Rectangle 32"/>
          <p:cNvSpPr>
            <a:spLocks noChangeArrowheads="1"/>
          </p:cNvSpPr>
          <p:nvPr/>
        </p:nvSpPr>
        <p:spPr bwMode="auto">
          <a:xfrm>
            <a:off x="9067800" y="28194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endParaRPr kumimoji="1" lang="en-US" altLang="zh-TW" sz="1600">
              <a:latin typeface="Arial" charset="0"/>
              <a:ea typeface="新細明體" pitchFamily="18" charset="-120"/>
            </a:endParaRPr>
          </a:p>
        </p:txBody>
      </p:sp>
      <p:sp>
        <p:nvSpPr>
          <p:cNvPr id="15373" name="Rectangle 33"/>
          <p:cNvSpPr>
            <a:spLocks noChangeArrowheads="1"/>
          </p:cNvSpPr>
          <p:nvPr/>
        </p:nvSpPr>
        <p:spPr bwMode="auto">
          <a:xfrm>
            <a:off x="9067800" y="32766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endParaRPr kumimoji="1" lang="en-US" altLang="zh-TW" sz="1600">
              <a:latin typeface="Arial" charset="0"/>
              <a:ea typeface="新細明體" pitchFamily="18" charset="-120"/>
            </a:endParaRPr>
          </a:p>
        </p:txBody>
      </p:sp>
      <p:sp>
        <p:nvSpPr>
          <p:cNvPr id="15374" name="AutoShape 34"/>
          <p:cNvSpPr>
            <a:spLocks noChangeArrowheads="1"/>
          </p:cNvSpPr>
          <p:nvPr/>
        </p:nvSpPr>
        <p:spPr bwMode="auto">
          <a:xfrm>
            <a:off x="4876800" y="5334000"/>
            <a:ext cx="457200" cy="381000"/>
          </a:xfrm>
          <a:prstGeom prst="rightArrow">
            <a:avLst>
              <a:gd name="adj1" fmla="val 50000"/>
              <a:gd name="adj2" fmla="val 30000"/>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5375" name="Rectangle 35"/>
          <p:cNvSpPr>
            <a:spLocks noChangeArrowheads="1"/>
          </p:cNvSpPr>
          <p:nvPr/>
        </p:nvSpPr>
        <p:spPr bwMode="auto">
          <a:xfrm>
            <a:off x="9829800" y="2819400"/>
            <a:ext cx="228600" cy="304800"/>
          </a:xfrm>
          <a:prstGeom prst="rect">
            <a:avLst/>
          </a:prstGeom>
          <a:noFill/>
          <a:ln w="12700">
            <a:noFill/>
            <a:miter lim="800000"/>
            <a:headEnd type="none" w="sm" len="sm"/>
            <a:tailEnd type="none" w="sm" len="sm"/>
          </a:ln>
        </p:spPr>
        <p:txBody>
          <a:bodyPr wrap="none" anchor="ctr"/>
          <a:lstStyle/>
          <a:p>
            <a:pPr algn="ctr"/>
            <a:r>
              <a:rPr kumimoji="1" lang="en-US" altLang="zh-TW" sz="2800">
                <a:solidFill>
                  <a:srgbClr val="FF0000"/>
                </a:solidFill>
                <a:latin typeface="Arial" charset="0"/>
                <a:ea typeface="新細明體" pitchFamily="18" charset="-120"/>
                <a:sym typeface="Wingdings" pitchFamily="2" charset="2"/>
              </a:rPr>
              <a:t></a:t>
            </a:r>
            <a:endParaRPr kumimoji="1" lang="en-US" altLang="zh-TW" sz="2800">
              <a:latin typeface="Arial" charset="0"/>
              <a:ea typeface="新細明體" pitchFamily="18" charset="-120"/>
            </a:endParaRPr>
          </a:p>
        </p:txBody>
      </p:sp>
      <p:sp>
        <p:nvSpPr>
          <p:cNvPr id="15376" name="Rectangle 36"/>
          <p:cNvSpPr>
            <a:spLocks noChangeArrowheads="1"/>
          </p:cNvSpPr>
          <p:nvPr/>
        </p:nvSpPr>
        <p:spPr bwMode="auto">
          <a:xfrm>
            <a:off x="9829800" y="2362200"/>
            <a:ext cx="228600" cy="304800"/>
          </a:xfrm>
          <a:prstGeom prst="rect">
            <a:avLst/>
          </a:prstGeom>
          <a:noFill/>
          <a:ln w="12700">
            <a:noFill/>
            <a:miter lim="800000"/>
            <a:headEnd type="none" w="sm" len="sm"/>
            <a:tailEnd type="none" w="sm" len="sm"/>
          </a:ln>
        </p:spPr>
        <p:txBody>
          <a:bodyPr wrap="none" anchor="ctr"/>
          <a:lstStyle/>
          <a:p>
            <a:pPr algn="ctr"/>
            <a:r>
              <a:rPr kumimoji="1" lang="en-US" altLang="zh-TW" sz="2800">
                <a:solidFill>
                  <a:srgbClr val="FF0000"/>
                </a:solidFill>
                <a:latin typeface="Arial" charset="0"/>
                <a:ea typeface="新細明體" pitchFamily="18" charset="-120"/>
                <a:sym typeface="Wingdings" pitchFamily="2" charset="2"/>
              </a:rPr>
              <a:t></a:t>
            </a:r>
            <a:endParaRPr kumimoji="1" lang="en-US" altLang="zh-TW" sz="2800">
              <a:latin typeface="Arial" charset="0"/>
              <a:ea typeface="新細明體" pitchFamily="18" charset="-120"/>
            </a:endParaRPr>
          </a:p>
        </p:txBody>
      </p:sp>
      <p:sp>
        <p:nvSpPr>
          <p:cNvPr id="15377" name="Rectangle 37"/>
          <p:cNvSpPr>
            <a:spLocks noChangeArrowheads="1"/>
          </p:cNvSpPr>
          <p:nvPr/>
        </p:nvSpPr>
        <p:spPr bwMode="auto">
          <a:xfrm>
            <a:off x="9829800" y="3276600"/>
            <a:ext cx="228600" cy="304800"/>
          </a:xfrm>
          <a:prstGeom prst="rect">
            <a:avLst/>
          </a:prstGeom>
          <a:noFill/>
          <a:ln w="12700">
            <a:noFill/>
            <a:miter lim="800000"/>
            <a:headEnd type="none" w="sm" len="sm"/>
            <a:tailEnd type="none" w="sm" len="sm"/>
          </a:ln>
        </p:spPr>
        <p:txBody>
          <a:bodyPr wrap="none" anchor="ctr"/>
          <a:lstStyle/>
          <a:p>
            <a:pPr algn="ctr"/>
            <a:r>
              <a:rPr kumimoji="1" lang="en-US" altLang="zh-TW" sz="2800">
                <a:solidFill>
                  <a:srgbClr val="FF0000"/>
                </a:solidFill>
                <a:latin typeface="Arial" charset="0"/>
                <a:ea typeface="新細明體" pitchFamily="18" charset="-120"/>
                <a:sym typeface="Wingdings" pitchFamily="2" charset="2"/>
              </a:rPr>
              <a:t></a:t>
            </a:r>
            <a:endParaRPr kumimoji="1" lang="en-US" altLang="zh-TW" sz="2800">
              <a:latin typeface="Arial" charset="0"/>
              <a:ea typeface="新細明體" pitchFamily="18" charset="-120"/>
            </a:endParaRPr>
          </a:p>
        </p:txBody>
      </p:sp>
      <p:sp>
        <p:nvSpPr>
          <p:cNvPr id="4" name="Slide Number Placeholder 3">
            <a:extLst>
              <a:ext uri="{FF2B5EF4-FFF2-40B4-BE49-F238E27FC236}">
                <a16:creationId xmlns:a16="http://schemas.microsoft.com/office/drawing/2014/main" id="{CCEAC153-A182-4F51-A4EF-A13A263F2EEF}"/>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US" altLang="zh-TW">
                <a:ea typeface="新細明體" pitchFamily="18" charset="-120"/>
              </a:rPr>
              <a:t>Concurrent updates, 6</a:t>
            </a:r>
          </a:p>
        </p:txBody>
      </p:sp>
      <p:sp>
        <p:nvSpPr>
          <p:cNvPr id="16387" name="Rectangle 4"/>
          <p:cNvSpPr>
            <a:spLocks noChangeArrowheads="1"/>
          </p:cNvSpPr>
          <p:nvPr/>
        </p:nvSpPr>
        <p:spPr bwMode="auto">
          <a:xfrm>
            <a:off x="2133600" y="1905000"/>
            <a:ext cx="4419600" cy="3276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6388" name="Rectangle 5"/>
          <p:cNvSpPr>
            <a:spLocks noChangeArrowheads="1"/>
          </p:cNvSpPr>
          <p:nvPr/>
        </p:nvSpPr>
        <p:spPr bwMode="auto">
          <a:xfrm>
            <a:off x="2514600" y="2971800"/>
            <a:ext cx="1752600" cy="1752600"/>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6389" name="Rectangle 6"/>
          <p:cNvSpPr>
            <a:spLocks noChangeArrowheads="1"/>
          </p:cNvSpPr>
          <p:nvPr/>
        </p:nvSpPr>
        <p:spPr bwMode="auto">
          <a:xfrm>
            <a:off x="2514600" y="2667000"/>
            <a:ext cx="1752600" cy="2362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dirty="0">
                <a:latin typeface="Arial" charset="0"/>
                <a:ea typeface="新細明體" pitchFamily="18" charset="-120"/>
              </a:rPr>
              <a:t>…</a:t>
            </a:r>
          </a:p>
          <a:p>
            <a:r>
              <a:rPr kumimoji="1" lang="en-US" altLang="zh-TW" dirty="0">
                <a:latin typeface="Arial" charset="0"/>
                <a:ea typeface="新細明體" pitchFamily="18" charset="-120"/>
              </a:rPr>
              <a:t> mov ax, k</a:t>
            </a:r>
            <a:br>
              <a:rPr kumimoji="1" lang="en-US" altLang="zh-TW" dirty="0">
                <a:latin typeface="Arial" charset="0"/>
                <a:ea typeface="新細明體" pitchFamily="18" charset="-120"/>
              </a:rPr>
            </a:br>
            <a:br>
              <a:rPr kumimoji="1" lang="en-US" altLang="zh-TW" dirty="0">
                <a:latin typeface="Arial" charset="0"/>
                <a:ea typeface="新細明體" pitchFamily="18" charset="-120"/>
              </a:rPr>
            </a:br>
            <a:br>
              <a:rPr kumimoji="1" lang="en-US" altLang="zh-TW" dirty="0">
                <a:latin typeface="Arial" charset="0"/>
                <a:ea typeface="新細明體" pitchFamily="18" charset="-120"/>
              </a:rPr>
            </a:br>
            <a:br>
              <a:rPr kumimoji="1" lang="en-US" altLang="zh-TW" dirty="0">
                <a:latin typeface="Arial" charset="0"/>
                <a:ea typeface="新細明體" pitchFamily="18" charset="-120"/>
              </a:rPr>
            </a:br>
            <a:r>
              <a:rPr kumimoji="1" lang="en-US" altLang="zh-TW" dirty="0">
                <a:latin typeface="Arial" charset="0"/>
                <a:ea typeface="新細明體" pitchFamily="18" charset="-120"/>
              </a:rPr>
              <a:t> add ax, 1</a:t>
            </a:r>
            <a:br>
              <a:rPr kumimoji="1" lang="en-US" altLang="zh-TW" dirty="0">
                <a:latin typeface="Arial" charset="0"/>
                <a:ea typeface="新細明體" pitchFamily="18" charset="-120"/>
              </a:rPr>
            </a:br>
            <a:r>
              <a:rPr kumimoji="1" lang="en-US" altLang="zh-TW" dirty="0">
                <a:latin typeface="Arial" charset="0"/>
                <a:ea typeface="新細明體" pitchFamily="18" charset="-120"/>
              </a:rPr>
              <a:t> mov k, ax</a:t>
            </a:r>
          </a:p>
          <a:p>
            <a:r>
              <a:rPr kumimoji="1" lang="en-US" altLang="zh-TW" dirty="0">
                <a:latin typeface="Arial" charset="0"/>
                <a:ea typeface="新細明體" pitchFamily="18" charset="-120"/>
              </a:rPr>
              <a:t>...</a:t>
            </a:r>
          </a:p>
        </p:txBody>
      </p:sp>
      <p:sp>
        <p:nvSpPr>
          <p:cNvPr id="16390" name="Rectangle 7"/>
          <p:cNvSpPr>
            <a:spLocks noChangeArrowheads="1"/>
          </p:cNvSpPr>
          <p:nvPr/>
        </p:nvSpPr>
        <p:spPr bwMode="auto">
          <a:xfrm>
            <a:off x="2514600" y="23622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6391" name="Rectangle 8"/>
          <p:cNvSpPr>
            <a:spLocks noChangeArrowheads="1"/>
          </p:cNvSpPr>
          <p:nvPr/>
        </p:nvSpPr>
        <p:spPr bwMode="auto">
          <a:xfrm>
            <a:off x="4648200" y="23622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6392" name="Rectangle 9"/>
          <p:cNvSpPr>
            <a:spLocks noChangeArrowheads="1"/>
          </p:cNvSpPr>
          <p:nvPr/>
        </p:nvSpPr>
        <p:spPr bwMode="auto">
          <a:xfrm>
            <a:off x="2971800" y="19812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dirty="0">
                <a:latin typeface="Arial" charset="0"/>
                <a:ea typeface="新細明體" pitchFamily="18" charset="-120"/>
              </a:rPr>
              <a:t>6</a:t>
            </a:r>
            <a:endParaRPr kumimoji="1" lang="en-US" altLang="zh-TW" sz="1600" dirty="0">
              <a:latin typeface="Arial" charset="0"/>
              <a:ea typeface="新細明體" pitchFamily="18" charset="-120"/>
            </a:endParaRPr>
          </a:p>
        </p:txBody>
      </p:sp>
      <p:sp>
        <p:nvSpPr>
          <p:cNvPr id="16393" name="Rectangle 10"/>
          <p:cNvSpPr>
            <a:spLocks noChangeArrowheads="1"/>
          </p:cNvSpPr>
          <p:nvPr/>
        </p:nvSpPr>
        <p:spPr bwMode="auto">
          <a:xfrm>
            <a:off x="2590800" y="2057400"/>
            <a:ext cx="304800" cy="228600"/>
          </a:xfrm>
          <a:prstGeom prst="rect">
            <a:avLst/>
          </a:prstGeom>
          <a:noFill/>
          <a:ln w="12700">
            <a:noFill/>
            <a:miter lim="800000"/>
            <a:headEnd type="none" w="sm" len="sm"/>
            <a:tailEnd type="none" w="sm" len="sm"/>
          </a:ln>
        </p:spPr>
        <p:txBody>
          <a:bodyPr wrap="none" anchor="ctr"/>
          <a:lstStyle/>
          <a:p>
            <a:pPr algn="ctr"/>
            <a:r>
              <a:rPr kumimoji="1" lang="en-US" altLang="zh-TW" dirty="0">
                <a:latin typeface="Arial" charset="0"/>
                <a:ea typeface="新細明體" pitchFamily="18" charset="-120"/>
              </a:rPr>
              <a:t>k</a:t>
            </a:r>
            <a:endParaRPr kumimoji="1" lang="en-US" altLang="zh-TW" dirty="0">
              <a:latin typeface="Times New Roman" pitchFamily="18" charset="0"/>
              <a:ea typeface="新細明體" pitchFamily="18" charset="-120"/>
            </a:endParaRPr>
          </a:p>
        </p:txBody>
      </p:sp>
      <p:sp>
        <p:nvSpPr>
          <p:cNvPr id="16394" name="Rectangle 11"/>
          <p:cNvSpPr>
            <a:spLocks noChangeArrowheads="1"/>
          </p:cNvSpPr>
          <p:nvPr/>
        </p:nvSpPr>
        <p:spPr bwMode="auto">
          <a:xfrm>
            <a:off x="4648200" y="3200400"/>
            <a:ext cx="1752600" cy="914400"/>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6395" name="Rectangle 12"/>
          <p:cNvSpPr>
            <a:spLocks noChangeArrowheads="1"/>
          </p:cNvSpPr>
          <p:nvPr/>
        </p:nvSpPr>
        <p:spPr bwMode="auto">
          <a:xfrm>
            <a:off x="4648200" y="2667000"/>
            <a:ext cx="1752600" cy="2362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dirty="0">
                <a:latin typeface="Arial" charset="0"/>
                <a:ea typeface="新細明體" pitchFamily="18" charset="-120"/>
              </a:rPr>
              <a:t>…</a:t>
            </a:r>
            <a:br>
              <a:rPr kumimoji="1" lang="en-US" altLang="zh-TW" dirty="0">
                <a:latin typeface="Arial" charset="0"/>
                <a:ea typeface="新細明體" pitchFamily="18" charset="-120"/>
              </a:rPr>
            </a:br>
            <a:endParaRPr kumimoji="1" lang="en-US" altLang="zh-TW" dirty="0">
              <a:latin typeface="Arial" charset="0"/>
              <a:ea typeface="新細明體" pitchFamily="18" charset="-120"/>
            </a:endParaRPr>
          </a:p>
          <a:p>
            <a:pPr eaLnBrk="1" hangingPunct="1"/>
            <a:r>
              <a:rPr kumimoji="1" lang="en-US" altLang="zh-TW" dirty="0">
                <a:latin typeface="Arial" charset="0"/>
                <a:ea typeface="新細明體" pitchFamily="18" charset="-120"/>
              </a:rPr>
              <a:t> mov ax, k</a:t>
            </a:r>
            <a:br>
              <a:rPr kumimoji="1" lang="en-US" altLang="zh-TW" dirty="0">
                <a:latin typeface="Arial" charset="0"/>
                <a:ea typeface="新細明體" pitchFamily="18" charset="-120"/>
              </a:rPr>
            </a:br>
            <a:r>
              <a:rPr kumimoji="1" lang="en-US" altLang="zh-TW" dirty="0">
                <a:latin typeface="Arial" charset="0"/>
                <a:ea typeface="新細明體" pitchFamily="18" charset="-120"/>
              </a:rPr>
              <a:t> sub ax, 2</a:t>
            </a:r>
            <a:br>
              <a:rPr kumimoji="1" lang="en-US" altLang="zh-TW" dirty="0">
                <a:latin typeface="Arial" charset="0"/>
                <a:ea typeface="新細明體" pitchFamily="18" charset="-120"/>
              </a:rPr>
            </a:br>
            <a:r>
              <a:rPr kumimoji="1" lang="en-US" altLang="zh-TW" dirty="0">
                <a:latin typeface="Arial" charset="0"/>
                <a:ea typeface="新細明體" pitchFamily="18" charset="-120"/>
              </a:rPr>
              <a:t> mov k, ax</a:t>
            </a:r>
          </a:p>
          <a:p>
            <a:r>
              <a:rPr kumimoji="1" lang="en-US" altLang="zh-TW" dirty="0">
                <a:latin typeface="Arial" charset="0"/>
                <a:ea typeface="新細明體" pitchFamily="18" charset="-120"/>
              </a:rPr>
              <a:t>…</a:t>
            </a:r>
          </a:p>
        </p:txBody>
      </p:sp>
      <p:sp>
        <p:nvSpPr>
          <p:cNvPr id="16396" name="Rectangle 13"/>
          <p:cNvSpPr>
            <a:spLocks noChangeArrowheads="1"/>
          </p:cNvSpPr>
          <p:nvPr/>
        </p:nvSpPr>
        <p:spPr bwMode="auto">
          <a:xfrm>
            <a:off x="4343400" y="3200400"/>
            <a:ext cx="381000" cy="9144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br>
              <a:rPr kumimoji="1" lang="en-US" altLang="zh-TW">
                <a:latin typeface="Arial" charset="0"/>
                <a:ea typeface="新細明體" pitchFamily="18" charset="-120"/>
              </a:rPr>
            </a:br>
            <a:r>
              <a:rPr kumimoji="1" lang="en-US" altLang="zh-TW">
                <a:latin typeface="Arial" charset="0"/>
                <a:ea typeface="新細明體" pitchFamily="18" charset="-120"/>
              </a:rPr>
              <a:t>b3</a:t>
            </a:r>
          </a:p>
        </p:txBody>
      </p:sp>
      <p:sp>
        <p:nvSpPr>
          <p:cNvPr id="16397" name="Rectangle 14"/>
          <p:cNvSpPr>
            <a:spLocks noChangeArrowheads="1"/>
          </p:cNvSpPr>
          <p:nvPr/>
        </p:nvSpPr>
        <p:spPr bwMode="auto">
          <a:xfrm>
            <a:off x="2209800" y="2971800"/>
            <a:ext cx="3810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p>
        </p:txBody>
      </p:sp>
      <p:sp>
        <p:nvSpPr>
          <p:cNvPr id="16398" name="Rectangle 15"/>
          <p:cNvSpPr>
            <a:spLocks noChangeArrowheads="1"/>
          </p:cNvSpPr>
          <p:nvPr/>
        </p:nvSpPr>
        <p:spPr bwMode="auto">
          <a:xfrm>
            <a:off x="2209800" y="4038600"/>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a2</a:t>
            </a:r>
            <a:br>
              <a:rPr kumimoji="1" lang="en-US" altLang="zh-TW">
                <a:latin typeface="Arial" charset="0"/>
                <a:ea typeface="新細明體" pitchFamily="18" charset="-120"/>
              </a:rPr>
            </a:br>
            <a:r>
              <a:rPr kumimoji="1" lang="en-US" altLang="zh-TW">
                <a:latin typeface="Arial" charset="0"/>
                <a:ea typeface="新細明體" pitchFamily="18" charset="-120"/>
              </a:rPr>
              <a:t>a3</a:t>
            </a:r>
          </a:p>
        </p:txBody>
      </p:sp>
      <p:sp>
        <p:nvSpPr>
          <p:cNvPr id="16399" name="Rectangle 16"/>
          <p:cNvSpPr>
            <a:spLocks noChangeArrowheads="1"/>
          </p:cNvSpPr>
          <p:nvPr/>
        </p:nvSpPr>
        <p:spPr bwMode="auto">
          <a:xfrm>
            <a:off x="1676400" y="2971800"/>
            <a:ext cx="381000" cy="304800"/>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sp>
        <p:nvSpPr>
          <p:cNvPr id="641041" name="Rectangle 17"/>
          <p:cNvSpPr>
            <a:spLocks noChangeArrowheads="1"/>
          </p:cNvSpPr>
          <p:nvPr/>
        </p:nvSpPr>
        <p:spPr bwMode="auto">
          <a:xfrm>
            <a:off x="7162800" y="5486400"/>
            <a:ext cx="1600200" cy="8382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16401" name="Rectangle 18"/>
          <p:cNvSpPr>
            <a:spLocks noChangeArrowheads="1"/>
          </p:cNvSpPr>
          <p:nvPr/>
        </p:nvSpPr>
        <p:spPr bwMode="auto">
          <a:xfrm>
            <a:off x="7620000" y="5562600"/>
            <a:ext cx="914400" cy="304800"/>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02" name="Rectangle 19"/>
          <p:cNvSpPr>
            <a:spLocks noChangeArrowheads="1"/>
          </p:cNvSpPr>
          <p:nvPr/>
        </p:nvSpPr>
        <p:spPr bwMode="auto">
          <a:xfrm>
            <a:off x="7315200" y="5562600"/>
            <a:ext cx="228600" cy="304800"/>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6403" name="Rectangle 20"/>
          <p:cNvSpPr>
            <a:spLocks noChangeArrowheads="1"/>
          </p:cNvSpPr>
          <p:nvPr/>
        </p:nvSpPr>
        <p:spPr bwMode="auto">
          <a:xfrm>
            <a:off x="7620000" y="5943600"/>
            <a:ext cx="914400" cy="304800"/>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04" name="Rectangle 21"/>
          <p:cNvSpPr>
            <a:spLocks noChangeArrowheads="1"/>
          </p:cNvSpPr>
          <p:nvPr/>
        </p:nvSpPr>
        <p:spPr bwMode="auto">
          <a:xfrm>
            <a:off x="7315200" y="5943600"/>
            <a:ext cx="228600" cy="304800"/>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nvGrpSpPr>
          <p:cNvPr id="2" name="Group 22"/>
          <p:cNvGrpSpPr>
            <a:grpSpLocks/>
          </p:cNvGrpSpPr>
          <p:nvPr/>
        </p:nvGrpSpPr>
        <p:grpSpPr bwMode="auto">
          <a:xfrm>
            <a:off x="2667000" y="5562600"/>
            <a:ext cx="1600200" cy="762000"/>
            <a:chOff x="3936" y="1728"/>
            <a:chExt cx="1008" cy="480"/>
          </a:xfrm>
        </p:grpSpPr>
        <p:sp>
          <p:nvSpPr>
            <p:cNvPr id="16420" name="Rectangle 23"/>
            <p:cNvSpPr>
              <a:spLocks noChangeArrowheads="1"/>
            </p:cNvSpPr>
            <p:nvPr/>
          </p:nvSpPr>
          <p:spPr bwMode="auto">
            <a:xfrm>
              <a:off x="3936" y="1728"/>
              <a:ext cx="1008" cy="480"/>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6421" name="Rectangle 24"/>
            <p:cNvSpPr>
              <a:spLocks noChangeArrowheads="1"/>
            </p:cNvSpPr>
            <p:nvPr/>
          </p:nvSpPr>
          <p:spPr bwMode="auto">
            <a:xfrm>
              <a:off x="4272" y="177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22" name="Rectangle 25"/>
            <p:cNvSpPr>
              <a:spLocks noChangeArrowheads="1"/>
            </p:cNvSpPr>
            <p:nvPr/>
          </p:nvSpPr>
          <p:spPr bwMode="auto">
            <a:xfrm>
              <a:off x="4032" y="177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6423" name="Rectangle 26"/>
            <p:cNvSpPr>
              <a:spLocks noChangeArrowheads="1"/>
            </p:cNvSpPr>
            <p:nvPr/>
          </p:nvSpPr>
          <p:spPr bwMode="auto">
            <a:xfrm>
              <a:off x="4272" y="196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24" name="Rectangle 27"/>
            <p:cNvSpPr>
              <a:spLocks noChangeArrowheads="1"/>
            </p:cNvSpPr>
            <p:nvPr/>
          </p:nvSpPr>
          <p:spPr bwMode="auto">
            <a:xfrm>
              <a:off x="4032" y="196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16406" name="Rectangle 28"/>
          <p:cNvSpPr>
            <a:spLocks noChangeArrowheads="1"/>
          </p:cNvSpPr>
          <p:nvPr/>
        </p:nvSpPr>
        <p:spPr bwMode="auto">
          <a:xfrm>
            <a:off x="7162800" y="5181600"/>
            <a:ext cx="66675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CPU</a:t>
            </a:r>
            <a:endParaRPr kumimoji="1" lang="en-US" altLang="zh-TW">
              <a:latin typeface="Arial" charset="0"/>
              <a:ea typeface="新細明體" pitchFamily="18" charset="-120"/>
            </a:endParaRPr>
          </a:p>
        </p:txBody>
      </p:sp>
      <p:sp>
        <p:nvSpPr>
          <p:cNvPr id="16407" name="Rectangle 29"/>
          <p:cNvSpPr>
            <a:spLocks noChangeArrowheads="1"/>
          </p:cNvSpPr>
          <p:nvPr/>
        </p:nvSpPr>
        <p:spPr bwMode="auto">
          <a:xfrm>
            <a:off x="4724400" y="5181600"/>
            <a:ext cx="16764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TCB of thread B</a:t>
            </a:r>
          </a:p>
        </p:txBody>
      </p:sp>
      <p:sp>
        <p:nvSpPr>
          <p:cNvPr id="16408" name="Rectangle 30"/>
          <p:cNvSpPr>
            <a:spLocks noChangeArrowheads="1"/>
          </p:cNvSpPr>
          <p:nvPr/>
        </p:nvSpPr>
        <p:spPr bwMode="auto">
          <a:xfrm>
            <a:off x="2743200" y="5181600"/>
            <a:ext cx="1828800" cy="336550"/>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TCB of thread A</a:t>
            </a:r>
          </a:p>
        </p:txBody>
      </p:sp>
      <p:grpSp>
        <p:nvGrpSpPr>
          <p:cNvPr id="3" name="Group 31"/>
          <p:cNvGrpSpPr>
            <a:grpSpLocks/>
          </p:cNvGrpSpPr>
          <p:nvPr/>
        </p:nvGrpSpPr>
        <p:grpSpPr bwMode="auto">
          <a:xfrm>
            <a:off x="4800600" y="5562600"/>
            <a:ext cx="1600200" cy="762000"/>
            <a:chOff x="3936" y="1728"/>
            <a:chExt cx="1008" cy="480"/>
          </a:xfrm>
        </p:grpSpPr>
        <p:sp>
          <p:nvSpPr>
            <p:cNvPr id="16415" name="Rectangle 32"/>
            <p:cNvSpPr>
              <a:spLocks noChangeArrowheads="1"/>
            </p:cNvSpPr>
            <p:nvPr/>
          </p:nvSpPr>
          <p:spPr bwMode="auto">
            <a:xfrm>
              <a:off x="3936" y="1728"/>
              <a:ext cx="1008" cy="480"/>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16416" name="Rectangle 33"/>
            <p:cNvSpPr>
              <a:spLocks noChangeArrowheads="1"/>
            </p:cNvSpPr>
            <p:nvPr/>
          </p:nvSpPr>
          <p:spPr bwMode="auto">
            <a:xfrm>
              <a:off x="4272" y="177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17" name="Rectangle 34"/>
            <p:cNvSpPr>
              <a:spLocks noChangeArrowheads="1"/>
            </p:cNvSpPr>
            <p:nvPr/>
          </p:nvSpPr>
          <p:spPr bwMode="auto">
            <a:xfrm>
              <a:off x="4032" y="177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16418" name="Rectangle 35"/>
            <p:cNvSpPr>
              <a:spLocks noChangeArrowheads="1"/>
            </p:cNvSpPr>
            <p:nvPr/>
          </p:nvSpPr>
          <p:spPr bwMode="auto">
            <a:xfrm>
              <a:off x="4272" y="196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dirty="0">
                <a:latin typeface="Arial" charset="0"/>
                <a:ea typeface="新細明體" pitchFamily="18" charset="-120"/>
              </a:endParaRPr>
            </a:p>
          </p:txBody>
        </p:sp>
        <p:sp>
          <p:nvSpPr>
            <p:cNvPr id="16419" name="Rectangle 36"/>
            <p:cNvSpPr>
              <a:spLocks noChangeArrowheads="1"/>
            </p:cNvSpPr>
            <p:nvPr/>
          </p:nvSpPr>
          <p:spPr bwMode="auto">
            <a:xfrm>
              <a:off x="4032" y="196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41061" name="Rectangle 37"/>
          <p:cNvSpPr>
            <a:spLocks noChangeArrowheads="1"/>
          </p:cNvSpPr>
          <p:nvPr/>
        </p:nvSpPr>
        <p:spPr bwMode="auto">
          <a:xfrm>
            <a:off x="6705600" y="2667000"/>
            <a:ext cx="3810000" cy="224155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500" dirty="0">
                <a:latin typeface="Arial" charset="0"/>
                <a:ea typeface="新細明體" pitchFamily="18" charset="-120"/>
              </a:rPr>
              <a:t>Let’s trace this execution order on the low level of thread switching.  Observe how the AX register is stored and restored properly in thread switching. (Otherwise, multithreading / multiprogramming does not work at all).  We see that although the OS performs thread switching correctly, this particular program may fail for some execution order.</a:t>
            </a:r>
          </a:p>
        </p:txBody>
      </p:sp>
      <p:sp>
        <p:nvSpPr>
          <p:cNvPr id="16411" name="Rectangle 38"/>
          <p:cNvSpPr>
            <a:spLocks noChangeArrowheads="1"/>
          </p:cNvSpPr>
          <p:nvPr/>
        </p:nvSpPr>
        <p:spPr bwMode="auto">
          <a:xfrm>
            <a:off x="7086600" y="1981200"/>
            <a:ext cx="22860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a1,b1,b2,b3,a2,a3</a:t>
            </a:r>
          </a:p>
        </p:txBody>
      </p:sp>
      <p:sp>
        <p:nvSpPr>
          <p:cNvPr id="4" name="Slide Number Placeholder 3">
            <a:extLst>
              <a:ext uri="{FF2B5EF4-FFF2-40B4-BE49-F238E27FC236}">
                <a16:creationId xmlns:a16="http://schemas.microsoft.com/office/drawing/2014/main" id="{9026EBBE-2E35-4ECA-8C38-52D4279212FA}"/>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D12B36-4F5B-488E-92F9-B206C7AFAFDA}"/>
              </a:ext>
            </a:extLst>
          </p:cNvPr>
          <p:cNvSpPr>
            <a:spLocks noGrp="1"/>
          </p:cNvSpPr>
          <p:nvPr>
            <p:ph idx="1"/>
          </p:nvPr>
        </p:nvSpPr>
        <p:spPr>
          <a:xfrm>
            <a:off x="370613" y="1274325"/>
            <a:ext cx="8271363" cy="4679250"/>
          </a:xfrm>
        </p:spPr>
        <p:txBody>
          <a:bodyPr/>
          <a:lstStyle/>
          <a:p>
            <a:r>
              <a:rPr lang="en-US" sz="2800" dirty="0"/>
              <a:t>Operating System design is concerned with the management of processes and threads:</a:t>
            </a:r>
          </a:p>
          <a:p>
            <a:pPr lvl="2">
              <a:buFont typeface="Calibri" pitchFamily="34" charset="0"/>
              <a:buChar char="―"/>
            </a:pPr>
            <a:r>
              <a:rPr lang="en-US" sz="2400" dirty="0"/>
              <a:t>Multiprogramming</a:t>
            </a:r>
          </a:p>
          <a:p>
            <a:pPr lvl="2">
              <a:buFont typeface="Calibri" pitchFamily="34" charset="0"/>
              <a:buChar char="―"/>
            </a:pPr>
            <a:r>
              <a:rPr lang="en-US" sz="2400" dirty="0"/>
              <a:t>Multiprocessing</a:t>
            </a:r>
          </a:p>
          <a:p>
            <a:pPr lvl="2">
              <a:buFont typeface="Calibri" pitchFamily="34" charset="0"/>
              <a:buChar char="―"/>
            </a:pPr>
            <a:r>
              <a:rPr lang="en-US" sz="2400" dirty="0"/>
              <a:t>Distributed Processing </a:t>
            </a:r>
            <a:r>
              <a:rPr lang="en-US" sz="1600" dirty="0"/>
              <a:t>[not covered]</a:t>
            </a:r>
          </a:p>
          <a:p>
            <a:r>
              <a:rPr lang="en-US" sz="2800" dirty="0"/>
              <a:t>Big Issue is </a:t>
            </a:r>
            <a:r>
              <a:rPr lang="en-US" sz="2800" dirty="0">
                <a:solidFill>
                  <a:srgbClr val="FF0000"/>
                </a:solidFill>
              </a:rPr>
              <a:t>Concurrency</a:t>
            </a:r>
            <a:r>
              <a:rPr lang="en-US" sz="2800" dirty="0"/>
              <a:t> </a:t>
            </a:r>
          </a:p>
          <a:p>
            <a:pPr lvl="1"/>
            <a:r>
              <a:rPr lang="en-US" sz="2400" dirty="0"/>
              <a:t>Managing the interaction of all of these processes</a:t>
            </a:r>
          </a:p>
          <a:p>
            <a:endParaRPr lang="en-US" dirty="0"/>
          </a:p>
        </p:txBody>
      </p:sp>
      <p:sp>
        <p:nvSpPr>
          <p:cNvPr id="3" name="Title 2">
            <a:extLst>
              <a:ext uri="{FF2B5EF4-FFF2-40B4-BE49-F238E27FC236}">
                <a16:creationId xmlns:a16="http://schemas.microsoft.com/office/drawing/2014/main" id="{006E234C-FCD4-496E-95C5-6C2D84B987F6}"/>
              </a:ext>
            </a:extLst>
          </p:cNvPr>
          <p:cNvSpPr>
            <a:spLocks noGrp="1"/>
          </p:cNvSpPr>
          <p:nvPr>
            <p:ph type="title"/>
          </p:nvPr>
        </p:nvSpPr>
        <p:spPr/>
        <p:txBody>
          <a:bodyPr/>
          <a:lstStyle/>
          <a:p>
            <a:r>
              <a:rPr lang="en-US" dirty="0"/>
              <a:t>Multiple Processes</a:t>
            </a:r>
          </a:p>
        </p:txBody>
      </p:sp>
      <p:sp>
        <p:nvSpPr>
          <p:cNvPr id="4" name="Slide Number Placeholder 3">
            <a:extLst>
              <a:ext uri="{FF2B5EF4-FFF2-40B4-BE49-F238E27FC236}">
                <a16:creationId xmlns:a16="http://schemas.microsoft.com/office/drawing/2014/main" id="{DF519E32-1A3E-4E31-BA73-7613E50F7C3D}"/>
              </a:ext>
            </a:extLst>
          </p:cNvPr>
          <p:cNvSpPr>
            <a:spLocks noGrp="1"/>
          </p:cNvSpPr>
          <p:nvPr>
            <p:ph type="sldNum" sz="quarter" idx="15"/>
          </p:nvPr>
        </p:nvSpPr>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9618DAF1-EEA5-42B6-A59A-42683C2CBDF1}"/>
              </a:ext>
            </a:extLst>
          </p:cNvPr>
          <p:cNvPicPr>
            <a:picLocks noChangeAspect="1"/>
          </p:cNvPicPr>
          <p:nvPr/>
        </p:nvPicPr>
        <p:blipFill>
          <a:blip r:embed="rId3" cstate="print"/>
          <a:stretch>
            <a:fillRect/>
          </a:stretch>
        </p:blipFill>
        <p:spPr>
          <a:xfrm>
            <a:off x="8175812" y="3673925"/>
            <a:ext cx="1962379" cy="2279650"/>
          </a:xfrm>
          <a:prstGeom prst="rect">
            <a:avLst/>
          </a:prstGeom>
        </p:spPr>
      </p:pic>
    </p:spTree>
    <p:extLst>
      <p:ext uri="{BB962C8B-B14F-4D97-AF65-F5344CB8AC3E}">
        <p14:creationId xmlns:p14="http://schemas.microsoft.com/office/powerpoint/2010/main" val="235587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altLang="zh-TW" dirty="0">
                <a:ea typeface="新細明體" pitchFamily="18" charset="-120"/>
              </a:rPr>
              <a:t>Critical Section</a:t>
            </a:r>
          </a:p>
        </p:txBody>
      </p:sp>
      <p:grpSp>
        <p:nvGrpSpPr>
          <p:cNvPr id="2" name="Group 3"/>
          <p:cNvGrpSpPr>
            <a:grpSpLocks/>
          </p:cNvGrpSpPr>
          <p:nvPr/>
        </p:nvGrpSpPr>
        <p:grpSpPr bwMode="auto">
          <a:xfrm>
            <a:off x="2559050" y="3281362"/>
            <a:ext cx="4419600" cy="2667000"/>
            <a:chOff x="624" y="2304"/>
            <a:chExt cx="2784" cy="1680"/>
          </a:xfrm>
        </p:grpSpPr>
        <p:sp>
          <p:nvSpPr>
            <p:cNvPr id="17419" name="Rectangle 4"/>
            <p:cNvSpPr>
              <a:spLocks noChangeArrowheads="1"/>
            </p:cNvSpPr>
            <p:nvPr/>
          </p:nvSpPr>
          <p:spPr bwMode="auto">
            <a:xfrm>
              <a:off x="624" y="2304"/>
              <a:ext cx="2784" cy="168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7420" name="Rectangle 5"/>
            <p:cNvSpPr>
              <a:spLocks noChangeArrowheads="1"/>
            </p:cNvSpPr>
            <p:nvPr/>
          </p:nvSpPr>
          <p:spPr bwMode="auto">
            <a:xfrm>
              <a:off x="864" y="331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7421" name="Rectangle 6"/>
            <p:cNvSpPr>
              <a:spLocks noChangeArrowheads="1"/>
            </p:cNvSpPr>
            <p:nvPr/>
          </p:nvSpPr>
          <p:spPr bwMode="auto">
            <a:xfrm>
              <a:off x="864" y="312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7422" name="Rectangle 7"/>
            <p:cNvSpPr>
              <a:spLocks noChangeArrowheads="1"/>
            </p:cNvSpPr>
            <p:nvPr/>
          </p:nvSpPr>
          <p:spPr bwMode="auto">
            <a:xfrm>
              <a:off x="864" y="297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7423" name="Rectangle 8"/>
            <p:cNvSpPr>
              <a:spLocks noChangeArrowheads="1"/>
            </p:cNvSpPr>
            <p:nvPr/>
          </p:nvSpPr>
          <p:spPr bwMode="auto">
            <a:xfrm>
              <a:off x="129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7424" name="Rectangle 9"/>
            <p:cNvSpPr>
              <a:spLocks noChangeArrowheads="1"/>
            </p:cNvSpPr>
            <p:nvPr/>
          </p:nvSpPr>
          <p:spPr bwMode="auto">
            <a:xfrm>
              <a:off x="960" y="26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7425" name="Rectangle 10"/>
            <p:cNvSpPr>
              <a:spLocks noChangeArrowheads="1"/>
            </p:cNvSpPr>
            <p:nvPr/>
          </p:nvSpPr>
          <p:spPr bwMode="auto">
            <a:xfrm>
              <a:off x="2208" y="297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7426" name="Rectangle 11"/>
            <p:cNvSpPr>
              <a:spLocks noChangeArrowheads="1"/>
            </p:cNvSpPr>
            <p:nvPr/>
          </p:nvSpPr>
          <p:spPr bwMode="auto">
            <a:xfrm>
              <a:off x="1296" y="240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7427" name="Rectangle 12"/>
            <p:cNvSpPr>
              <a:spLocks noChangeArrowheads="1"/>
            </p:cNvSpPr>
            <p:nvPr/>
          </p:nvSpPr>
          <p:spPr bwMode="auto">
            <a:xfrm>
              <a:off x="1056" y="244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7428" name="Rectangle 13"/>
            <p:cNvSpPr>
              <a:spLocks noChangeArrowheads="1"/>
            </p:cNvSpPr>
            <p:nvPr/>
          </p:nvSpPr>
          <p:spPr bwMode="auto">
            <a:xfrm>
              <a:off x="153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7429" name="Rectangle 14"/>
            <p:cNvSpPr>
              <a:spLocks noChangeArrowheads="1"/>
            </p:cNvSpPr>
            <p:nvPr/>
          </p:nvSpPr>
          <p:spPr bwMode="auto">
            <a:xfrm>
              <a:off x="177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7430" name="Rectangle 15"/>
            <p:cNvSpPr>
              <a:spLocks noChangeArrowheads="1"/>
            </p:cNvSpPr>
            <p:nvPr/>
          </p:nvSpPr>
          <p:spPr bwMode="auto">
            <a:xfrm>
              <a:off x="201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7431" name="Rectangle 16"/>
            <p:cNvSpPr>
              <a:spLocks noChangeArrowheads="1"/>
            </p:cNvSpPr>
            <p:nvPr/>
          </p:nvSpPr>
          <p:spPr bwMode="auto">
            <a:xfrm>
              <a:off x="225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7432" name="Rectangle 17"/>
            <p:cNvSpPr>
              <a:spLocks noChangeArrowheads="1"/>
            </p:cNvSpPr>
            <p:nvPr/>
          </p:nvSpPr>
          <p:spPr bwMode="auto">
            <a:xfrm>
              <a:off x="2208" y="331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7433" name="Rectangle 18"/>
            <p:cNvSpPr>
              <a:spLocks noChangeArrowheads="1"/>
            </p:cNvSpPr>
            <p:nvPr/>
          </p:nvSpPr>
          <p:spPr bwMode="auto">
            <a:xfrm>
              <a:off x="2208" y="312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grpSp>
      <p:sp>
        <p:nvSpPr>
          <p:cNvPr id="17412" name="Rectangle 19"/>
          <p:cNvSpPr>
            <a:spLocks noChangeArrowheads="1"/>
          </p:cNvSpPr>
          <p:nvPr/>
        </p:nvSpPr>
        <p:spPr bwMode="auto">
          <a:xfrm>
            <a:off x="4768850" y="4881562"/>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p>
        </p:txBody>
      </p:sp>
      <p:sp>
        <p:nvSpPr>
          <p:cNvPr id="17413" name="Rectangle 20"/>
          <p:cNvSpPr>
            <a:spLocks noChangeArrowheads="1"/>
          </p:cNvSpPr>
          <p:nvPr/>
        </p:nvSpPr>
        <p:spPr bwMode="auto">
          <a:xfrm>
            <a:off x="2635250" y="4881562"/>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p>
        </p:txBody>
      </p:sp>
      <p:sp>
        <p:nvSpPr>
          <p:cNvPr id="643093" name="Rectangle 21"/>
          <p:cNvSpPr>
            <a:spLocks noChangeArrowheads="1"/>
          </p:cNvSpPr>
          <p:nvPr/>
        </p:nvSpPr>
        <p:spPr bwMode="auto">
          <a:xfrm>
            <a:off x="5060950" y="1828800"/>
            <a:ext cx="4921250" cy="1719262"/>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b="1" dirty="0">
                <a:solidFill>
                  <a:srgbClr val="0033CC"/>
                </a:solidFill>
                <a:latin typeface="Arial" charset="0"/>
                <a:ea typeface="新細明體" pitchFamily="18" charset="-120"/>
              </a:rPr>
              <a:t>Critical section</a:t>
            </a:r>
            <a:r>
              <a:rPr kumimoji="1" lang="en-US" altLang="zh-TW" dirty="0">
                <a:latin typeface="Arial" charset="0"/>
                <a:ea typeface="新細明體" pitchFamily="18" charset="-120"/>
              </a:rPr>
              <a:t> is a section of code within a process that requires access to shared resources and which may not be executed while another process is in a corresponding section of code.</a:t>
            </a:r>
          </a:p>
        </p:txBody>
      </p:sp>
      <p:sp>
        <p:nvSpPr>
          <p:cNvPr id="643094" name="Rectangle 22"/>
          <p:cNvSpPr>
            <a:spLocks noChangeArrowheads="1"/>
          </p:cNvSpPr>
          <p:nvPr/>
        </p:nvSpPr>
        <p:spPr bwMode="auto">
          <a:xfrm>
            <a:off x="2108200" y="2116137"/>
            <a:ext cx="1981200" cy="838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Critical section:</a:t>
            </a:r>
            <a:br>
              <a:rPr kumimoji="1" lang="en-US" altLang="zh-TW" dirty="0">
                <a:latin typeface="Arial" charset="0"/>
                <a:ea typeface="新細明體" pitchFamily="18" charset="-120"/>
              </a:rPr>
            </a:br>
            <a:r>
              <a:rPr kumimoji="1" lang="en-US" altLang="zh-TW" dirty="0">
                <a:latin typeface="Arial" charset="0"/>
                <a:ea typeface="新細明體" pitchFamily="18" charset="-120"/>
              </a:rPr>
              <a:t> a1-a2 and b1-b2</a:t>
            </a:r>
          </a:p>
        </p:txBody>
      </p:sp>
      <p:sp>
        <p:nvSpPr>
          <p:cNvPr id="3" name="Slide Number Placeholder 2">
            <a:extLst>
              <a:ext uri="{FF2B5EF4-FFF2-40B4-BE49-F238E27FC236}">
                <a16:creationId xmlns:a16="http://schemas.microsoft.com/office/drawing/2014/main" id="{41ACDDB6-270B-4B4F-B048-AF90E5279ABC}"/>
              </a:ext>
            </a:extLst>
          </p:cNvPr>
          <p:cNvSpPr>
            <a:spLocks noGrp="1"/>
          </p:cNvSpPr>
          <p:nvPr>
            <p:ph type="sldNum" sz="quarter" idx="33"/>
          </p:nvPr>
        </p:nvSpPr>
        <p:spPr/>
        <p:txBody>
          <a:bodyPr/>
          <a:lstStyle/>
          <a:p>
            <a:fld id="{19B51A1E-902D-48AF-9020-955120F399B6}" type="slidenum">
              <a:rPr lang="en-US" noProof="0" smtClean="0"/>
              <a:pPr/>
              <a:t>20</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3093"/>
                                        </p:tgtEl>
                                        <p:attrNameLst>
                                          <p:attrName>style.visibility</p:attrName>
                                        </p:attrNameLst>
                                      </p:cBhvr>
                                      <p:to>
                                        <p:strVal val="visible"/>
                                      </p:to>
                                    </p:set>
                                    <p:animEffect transition="in" filter="checkerboard(across)">
                                      <p:cBhvr>
                                        <p:cTn id="7" dur="500"/>
                                        <p:tgtEl>
                                          <p:spTgt spid="64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altLang="zh-TW" dirty="0">
                <a:ea typeface="新細明體" pitchFamily="18" charset="-120"/>
              </a:rPr>
              <a:t>Mutual Exclusion</a:t>
            </a:r>
          </a:p>
        </p:txBody>
      </p:sp>
      <p:grpSp>
        <p:nvGrpSpPr>
          <p:cNvPr id="2" name="Group 3"/>
          <p:cNvGrpSpPr>
            <a:grpSpLocks/>
          </p:cNvGrpSpPr>
          <p:nvPr/>
        </p:nvGrpSpPr>
        <p:grpSpPr bwMode="auto">
          <a:xfrm>
            <a:off x="2514600" y="3657600"/>
            <a:ext cx="4419600" cy="2667000"/>
            <a:chOff x="624" y="2304"/>
            <a:chExt cx="2784" cy="1680"/>
          </a:xfrm>
        </p:grpSpPr>
        <p:sp>
          <p:nvSpPr>
            <p:cNvPr id="18444" name="Rectangle 4"/>
            <p:cNvSpPr>
              <a:spLocks noChangeArrowheads="1"/>
            </p:cNvSpPr>
            <p:nvPr/>
          </p:nvSpPr>
          <p:spPr bwMode="auto">
            <a:xfrm>
              <a:off x="624" y="2304"/>
              <a:ext cx="2784" cy="168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8445" name="Rectangle 5"/>
            <p:cNvSpPr>
              <a:spLocks noChangeArrowheads="1"/>
            </p:cNvSpPr>
            <p:nvPr/>
          </p:nvSpPr>
          <p:spPr bwMode="auto">
            <a:xfrm>
              <a:off x="864" y="331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8446" name="Rectangle 6"/>
            <p:cNvSpPr>
              <a:spLocks noChangeArrowheads="1"/>
            </p:cNvSpPr>
            <p:nvPr/>
          </p:nvSpPr>
          <p:spPr bwMode="auto">
            <a:xfrm>
              <a:off x="864" y="312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sp>
          <p:nvSpPr>
            <p:cNvPr id="18447" name="Rectangle 7"/>
            <p:cNvSpPr>
              <a:spLocks noChangeArrowheads="1"/>
            </p:cNvSpPr>
            <p:nvPr/>
          </p:nvSpPr>
          <p:spPr bwMode="auto">
            <a:xfrm>
              <a:off x="864" y="297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8448" name="Rectangle 8"/>
            <p:cNvSpPr>
              <a:spLocks noChangeArrowheads="1"/>
            </p:cNvSpPr>
            <p:nvPr/>
          </p:nvSpPr>
          <p:spPr bwMode="auto">
            <a:xfrm>
              <a:off x="129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8449" name="Rectangle 9"/>
            <p:cNvSpPr>
              <a:spLocks noChangeArrowheads="1"/>
            </p:cNvSpPr>
            <p:nvPr/>
          </p:nvSpPr>
          <p:spPr bwMode="auto">
            <a:xfrm>
              <a:off x="960" y="268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8450" name="Rectangle 10"/>
            <p:cNvSpPr>
              <a:spLocks noChangeArrowheads="1"/>
            </p:cNvSpPr>
            <p:nvPr/>
          </p:nvSpPr>
          <p:spPr bwMode="auto">
            <a:xfrm>
              <a:off x="2208" y="2976"/>
              <a:ext cx="96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8451" name="Rectangle 11"/>
            <p:cNvSpPr>
              <a:spLocks noChangeArrowheads="1"/>
            </p:cNvSpPr>
            <p:nvPr/>
          </p:nvSpPr>
          <p:spPr bwMode="auto">
            <a:xfrm>
              <a:off x="1296" y="2400"/>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8452" name="Rectangle 12"/>
            <p:cNvSpPr>
              <a:spLocks noChangeArrowheads="1"/>
            </p:cNvSpPr>
            <p:nvPr/>
          </p:nvSpPr>
          <p:spPr bwMode="auto">
            <a:xfrm>
              <a:off x="1056" y="2448"/>
              <a:ext cx="192" cy="144"/>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8453" name="Rectangle 13"/>
            <p:cNvSpPr>
              <a:spLocks noChangeArrowheads="1"/>
            </p:cNvSpPr>
            <p:nvPr/>
          </p:nvSpPr>
          <p:spPr bwMode="auto">
            <a:xfrm>
              <a:off x="153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8454" name="Rectangle 14"/>
            <p:cNvSpPr>
              <a:spLocks noChangeArrowheads="1"/>
            </p:cNvSpPr>
            <p:nvPr/>
          </p:nvSpPr>
          <p:spPr bwMode="auto">
            <a:xfrm>
              <a:off x="177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8455" name="Rectangle 15"/>
            <p:cNvSpPr>
              <a:spLocks noChangeArrowheads="1"/>
            </p:cNvSpPr>
            <p:nvPr/>
          </p:nvSpPr>
          <p:spPr bwMode="auto">
            <a:xfrm>
              <a:off x="201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8456" name="Rectangle 16"/>
            <p:cNvSpPr>
              <a:spLocks noChangeArrowheads="1"/>
            </p:cNvSpPr>
            <p:nvPr/>
          </p:nvSpPr>
          <p:spPr bwMode="auto">
            <a:xfrm>
              <a:off x="2256" y="2640"/>
              <a:ext cx="240"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8457" name="Rectangle 17"/>
            <p:cNvSpPr>
              <a:spLocks noChangeArrowheads="1"/>
            </p:cNvSpPr>
            <p:nvPr/>
          </p:nvSpPr>
          <p:spPr bwMode="auto">
            <a:xfrm>
              <a:off x="2208" y="3312"/>
              <a:ext cx="1104" cy="384"/>
            </a:xfrm>
            <a:prstGeom prst="rect">
              <a:avLst/>
            </a:prstGeom>
            <a:solidFill>
              <a:srgbClr val="FFFFFF"/>
            </a:solidFill>
            <a:ln w="28575">
              <a:solidFill>
                <a:srgbClr val="3399FF"/>
              </a:solidFill>
              <a:miter lim="800000"/>
              <a:headEnd type="none" w="sm" len="sm"/>
              <a:tailEnd type="none" w="sm" len="sm"/>
            </a:ln>
          </p:spPr>
          <p:txBody>
            <a:bodyPr wrap="none" anchor="ctr"/>
            <a:lstStyle/>
            <a:p>
              <a:endParaRPr lang="en-US"/>
            </a:p>
          </p:txBody>
        </p:sp>
        <p:sp>
          <p:nvSpPr>
            <p:cNvPr id="18458" name="Rectangle 18"/>
            <p:cNvSpPr>
              <a:spLocks noChangeArrowheads="1"/>
            </p:cNvSpPr>
            <p:nvPr/>
          </p:nvSpPr>
          <p:spPr bwMode="auto">
            <a:xfrm>
              <a:off x="2208" y="3120"/>
              <a:ext cx="1104" cy="76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a:t>
              </a:r>
            </a:p>
          </p:txBody>
        </p:sp>
      </p:grpSp>
      <p:sp>
        <p:nvSpPr>
          <p:cNvPr id="18436" name="Rectangle 19"/>
          <p:cNvSpPr>
            <a:spLocks noChangeArrowheads="1"/>
          </p:cNvSpPr>
          <p:nvPr/>
        </p:nvSpPr>
        <p:spPr bwMode="auto">
          <a:xfrm>
            <a:off x="4724400" y="5257800"/>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b1</a:t>
            </a:r>
            <a:br>
              <a:rPr kumimoji="1" lang="en-US" altLang="zh-TW">
                <a:latin typeface="Arial" charset="0"/>
                <a:ea typeface="新細明體" pitchFamily="18" charset="-120"/>
              </a:rPr>
            </a:br>
            <a:r>
              <a:rPr kumimoji="1" lang="en-US" altLang="zh-TW">
                <a:latin typeface="Arial" charset="0"/>
                <a:ea typeface="新細明體" pitchFamily="18" charset="-120"/>
              </a:rPr>
              <a:t>b2</a:t>
            </a:r>
          </a:p>
        </p:txBody>
      </p:sp>
      <p:sp>
        <p:nvSpPr>
          <p:cNvPr id="18437" name="Rectangle 20"/>
          <p:cNvSpPr>
            <a:spLocks noChangeArrowheads="1"/>
          </p:cNvSpPr>
          <p:nvPr/>
        </p:nvSpPr>
        <p:spPr bwMode="auto">
          <a:xfrm>
            <a:off x="2590800" y="5257800"/>
            <a:ext cx="381000" cy="6096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a:t>
            </a:r>
            <a:br>
              <a:rPr kumimoji="1" lang="en-US" altLang="zh-TW">
                <a:latin typeface="Arial" charset="0"/>
                <a:ea typeface="新細明體" pitchFamily="18" charset="-120"/>
              </a:rPr>
            </a:br>
            <a:r>
              <a:rPr kumimoji="1" lang="en-US" altLang="zh-TW">
                <a:latin typeface="Arial" charset="0"/>
                <a:ea typeface="新細明體" pitchFamily="18" charset="-120"/>
              </a:rPr>
              <a:t>a2</a:t>
            </a:r>
          </a:p>
        </p:txBody>
      </p:sp>
      <p:sp>
        <p:nvSpPr>
          <p:cNvPr id="645141" name="Rectangle 21"/>
          <p:cNvSpPr>
            <a:spLocks noChangeArrowheads="1"/>
          </p:cNvSpPr>
          <p:nvPr/>
        </p:nvSpPr>
        <p:spPr bwMode="auto">
          <a:xfrm>
            <a:off x="3200400" y="1981200"/>
            <a:ext cx="5867400" cy="1524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The execution of codes in critical sections should maintain </a:t>
            </a:r>
            <a:r>
              <a:rPr kumimoji="1" lang="en-US" altLang="zh-TW" dirty="0">
                <a:solidFill>
                  <a:srgbClr val="0033CC"/>
                </a:solidFill>
                <a:latin typeface="Arial" charset="0"/>
                <a:ea typeface="新細明體" pitchFamily="18" charset="-120"/>
              </a:rPr>
              <a:t>mutual exclusion</a:t>
            </a:r>
            <a:r>
              <a:rPr kumimoji="1" lang="en-US" altLang="zh-TW" dirty="0">
                <a:latin typeface="Arial" charset="0"/>
                <a:ea typeface="新細明體" pitchFamily="18" charset="-120"/>
              </a:rPr>
              <a:t> – “Only one thread/process is allowed to be in the critical section”.  Put it in another way, if one thread is inside its critical section, then other threads should not enter their critical sections.</a:t>
            </a:r>
          </a:p>
        </p:txBody>
      </p:sp>
      <p:sp>
        <p:nvSpPr>
          <p:cNvPr id="18439" name="Rectangle 22"/>
          <p:cNvSpPr>
            <a:spLocks noChangeArrowheads="1"/>
          </p:cNvSpPr>
          <p:nvPr/>
        </p:nvSpPr>
        <p:spPr bwMode="auto">
          <a:xfrm>
            <a:off x="2133600" y="5562600"/>
            <a:ext cx="381000" cy="304800"/>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sp>
        <p:nvSpPr>
          <p:cNvPr id="18440" name="AutoShape 23"/>
          <p:cNvSpPr>
            <a:spLocks/>
          </p:cNvSpPr>
          <p:nvPr/>
        </p:nvSpPr>
        <p:spPr bwMode="auto">
          <a:xfrm>
            <a:off x="7467600" y="4730750"/>
            <a:ext cx="1981200" cy="1327150"/>
          </a:xfrm>
          <a:prstGeom prst="borderCallout1">
            <a:avLst>
              <a:gd name="adj1" fmla="val 8611"/>
              <a:gd name="adj2" fmla="val -3847"/>
              <a:gd name="adj3" fmla="val 68898"/>
              <a:gd name="adj4" fmla="val -45273"/>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dirty="0">
                <a:latin typeface="Arial" charset="0"/>
                <a:ea typeface="新細明體" pitchFamily="18" charset="-120"/>
              </a:rPr>
              <a:t>Thread B cannot enter its critical section while thread A is inside the critical section.</a:t>
            </a:r>
          </a:p>
        </p:txBody>
      </p:sp>
      <p:sp>
        <p:nvSpPr>
          <p:cNvPr id="3" name="Slide Number Placeholder 2">
            <a:extLst>
              <a:ext uri="{FF2B5EF4-FFF2-40B4-BE49-F238E27FC236}">
                <a16:creationId xmlns:a16="http://schemas.microsoft.com/office/drawing/2014/main" id="{EEEF81FC-12CF-472E-92DF-2C52963EB8E5}"/>
              </a:ext>
            </a:extLst>
          </p:cNvPr>
          <p:cNvSpPr>
            <a:spLocks noGrp="1"/>
          </p:cNvSpPr>
          <p:nvPr>
            <p:ph type="sldNum" sz="quarter" idx="33"/>
          </p:nvPr>
        </p:nvSpPr>
        <p:spPr/>
        <p:txBody>
          <a:bodyPr/>
          <a:lstStyle/>
          <a:p>
            <a:fld id="{19B51A1E-902D-48AF-9020-955120F399B6}" type="slidenum">
              <a:rPr lang="en-US" noProof="0" smtClean="0"/>
              <a:pPr/>
              <a:t>21</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41"/>
                                        </p:tgtEl>
                                        <p:attrNameLst>
                                          <p:attrName>style.visibility</p:attrName>
                                        </p:attrNameLst>
                                      </p:cBhvr>
                                      <p:to>
                                        <p:strVal val="visible"/>
                                      </p:to>
                                    </p:set>
                                    <p:animEffect transition="in" filter="blinds(horizontal)">
                                      <p:cBhvr>
                                        <p:cTn id="7" dur="500"/>
                                        <p:tgtEl>
                                          <p:spTgt spid="64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90800" y="457200"/>
            <a:ext cx="7772400" cy="1143000"/>
          </a:xfrm>
        </p:spPr>
        <p:txBody>
          <a:bodyPr/>
          <a:lstStyle/>
          <a:p>
            <a:pPr algn="ctr" eaLnBrk="1" hangingPunct="1"/>
            <a:r>
              <a:rPr lang="en-US" altLang="zh-TW" dirty="0">
                <a:ea typeface="新細明體" pitchFamily="18" charset="-120"/>
              </a:rPr>
              <a:t>Marking Critical Section</a:t>
            </a:r>
          </a:p>
        </p:txBody>
      </p:sp>
      <p:sp>
        <p:nvSpPr>
          <p:cNvPr id="19459" name="Rectangle 4"/>
          <p:cNvSpPr>
            <a:spLocks noChangeArrowheads="1"/>
          </p:cNvSpPr>
          <p:nvPr/>
        </p:nvSpPr>
        <p:spPr bwMode="auto">
          <a:xfrm>
            <a:off x="2590800" y="3124200"/>
            <a:ext cx="4343400" cy="3200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9460" name="Rectangle 5"/>
          <p:cNvSpPr>
            <a:spLocks noChangeArrowheads="1"/>
          </p:cNvSpPr>
          <p:nvPr/>
        </p:nvSpPr>
        <p:spPr bwMode="auto">
          <a:xfrm>
            <a:off x="2819400" y="4419600"/>
            <a:ext cx="1752600" cy="1752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br>
              <a:rPr kumimoji="1" lang="en-US" altLang="zh-TW">
                <a:latin typeface="Arial" charset="0"/>
                <a:ea typeface="新細明體" pitchFamily="18" charset="-120"/>
              </a:rPr>
            </a:br>
            <a:r>
              <a:rPr kumimoji="1" lang="en-US" altLang="zh-TW">
                <a:solidFill>
                  <a:srgbClr val="3399FF"/>
                </a:solidFill>
                <a:latin typeface="Arial" charset="0"/>
                <a:ea typeface="新細明體" pitchFamily="18" charset="-120"/>
              </a:rPr>
              <a:t>EnterCS();</a:t>
            </a:r>
            <a:endParaRPr kumimoji="1" lang="en-US" altLang="zh-TW">
              <a:latin typeface="Arial" charset="0"/>
              <a:ea typeface="新細明體" pitchFamily="18" charset="-120"/>
            </a:endParaRP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solidFill>
                  <a:srgbClr val="3399FF"/>
                </a:solidFill>
                <a:latin typeface="Arial" charset="0"/>
                <a:ea typeface="新細明體" pitchFamily="18" charset="-120"/>
              </a:rPr>
              <a:t>LeaveCS();</a:t>
            </a:r>
            <a:endParaRPr kumimoji="1" lang="en-US" altLang="zh-TW">
              <a:latin typeface="Arial" charset="0"/>
              <a:ea typeface="新細明體" pitchFamily="18" charset="-120"/>
            </a:endParaRPr>
          </a:p>
        </p:txBody>
      </p:sp>
      <p:sp>
        <p:nvSpPr>
          <p:cNvPr id="19461" name="Rectangle 6"/>
          <p:cNvSpPr>
            <a:spLocks noChangeArrowheads="1"/>
          </p:cNvSpPr>
          <p:nvPr/>
        </p:nvSpPr>
        <p:spPr bwMode="auto">
          <a:xfrm>
            <a:off x="2819400" y="41910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19462" name="Rectangle 7"/>
          <p:cNvSpPr>
            <a:spLocks noChangeArrowheads="1"/>
          </p:cNvSpPr>
          <p:nvPr/>
        </p:nvSpPr>
        <p:spPr bwMode="auto">
          <a:xfrm>
            <a:off x="3505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19463" name="Rectangle 8"/>
          <p:cNvSpPr>
            <a:spLocks noChangeArrowheads="1"/>
          </p:cNvSpPr>
          <p:nvPr/>
        </p:nvSpPr>
        <p:spPr bwMode="auto">
          <a:xfrm>
            <a:off x="2971800" y="3733800"/>
            <a:ext cx="304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19464" name="Rectangle 9"/>
          <p:cNvSpPr>
            <a:spLocks noChangeArrowheads="1"/>
          </p:cNvSpPr>
          <p:nvPr/>
        </p:nvSpPr>
        <p:spPr bwMode="auto">
          <a:xfrm>
            <a:off x="4953000" y="41910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19465" name="Rectangle 10"/>
          <p:cNvSpPr>
            <a:spLocks noChangeArrowheads="1"/>
          </p:cNvSpPr>
          <p:nvPr/>
        </p:nvSpPr>
        <p:spPr bwMode="auto">
          <a:xfrm>
            <a:off x="3505200" y="32766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19466" name="Rectangle 11"/>
          <p:cNvSpPr>
            <a:spLocks noChangeArrowheads="1"/>
          </p:cNvSpPr>
          <p:nvPr/>
        </p:nvSpPr>
        <p:spPr bwMode="auto">
          <a:xfrm>
            <a:off x="3124200" y="3352800"/>
            <a:ext cx="304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19467" name="Rectangle 12"/>
          <p:cNvSpPr>
            <a:spLocks noChangeArrowheads="1"/>
          </p:cNvSpPr>
          <p:nvPr/>
        </p:nvSpPr>
        <p:spPr bwMode="auto">
          <a:xfrm>
            <a:off x="3886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19468" name="Rectangle 13"/>
          <p:cNvSpPr>
            <a:spLocks noChangeArrowheads="1"/>
          </p:cNvSpPr>
          <p:nvPr/>
        </p:nvSpPr>
        <p:spPr bwMode="auto">
          <a:xfrm>
            <a:off x="4267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19469" name="Rectangle 14"/>
          <p:cNvSpPr>
            <a:spLocks noChangeArrowheads="1"/>
          </p:cNvSpPr>
          <p:nvPr/>
        </p:nvSpPr>
        <p:spPr bwMode="auto">
          <a:xfrm>
            <a:off x="4648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9470" name="Rectangle 15"/>
          <p:cNvSpPr>
            <a:spLocks noChangeArrowheads="1"/>
          </p:cNvSpPr>
          <p:nvPr/>
        </p:nvSpPr>
        <p:spPr bwMode="auto">
          <a:xfrm>
            <a:off x="5029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19471" name="Rectangle 16"/>
          <p:cNvSpPr>
            <a:spLocks noChangeArrowheads="1"/>
          </p:cNvSpPr>
          <p:nvPr/>
        </p:nvSpPr>
        <p:spPr bwMode="auto">
          <a:xfrm>
            <a:off x="4953000" y="4419600"/>
            <a:ext cx="1752600" cy="1752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solidFill>
                  <a:srgbClr val="3399FF"/>
                </a:solidFill>
                <a:latin typeface="Arial" charset="0"/>
                <a:ea typeface="新細明體" pitchFamily="18" charset="-120"/>
              </a:rPr>
              <a:t>EnterCS();</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solidFill>
                  <a:srgbClr val="3399FF"/>
                </a:solidFill>
                <a:latin typeface="Arial" charset="0"/>
                <a:ea typeface="新細明體" pitchFamily="18" charset="-120"/>
              </a:rPr>
              <a:t>LeaveCS();</a:t>
            </a:r>
          </a:p>
          <a:p>
            <a:r>
              <a:rPr kumimoji="1" lang="en-US" altLang="zh-TW">
                <a:latin typeface="Arial" charset="0"/>
                <a:ea typeface="新細明體" pitchFamily="18" charset="-120"/>
              </a:rPr>
              <a:t>…</a:t>
            </a:r>
          </a:p>
        </p:txBody>
      </p:sp>
      <p:sp>
        <p:nvSpPr>
          <p:cNvPr id="19472" name="Rectangle 17"/>
          <p:cNvSpPr>
            <a:spLocks noChangeArrowheads="1"/>
          </p:cNvSpPr>
          <p:nvPr/>
        </p:nvSpPr>
        <p:spPr bwMode="auto">
          <a:xfrm>
            <a:off x="2743200" y="5029200"/>
            <a:ext cx="1905000" cy="533400"/>
          </a:xfrm>
          <a:prstGeom prst="rect">
            <a:avLst/>
          </a:prstGeom>
          <a:noFill/>
          <a:ln w="28575">
            <a:solidFill>
              <a:srgbClr val="FF0000"/>
            </a:solidFill>
            <a:miter lim="800000"/>
            <a:headEnd type="none" w="sm" len="sm"/>
            <a:tailEnd type="none" w="sm" len="sm"/>
          </a:ln>
        </p:spPr>
        <p:txBody>
          <a:bodyPr wrap="none" anchor="ctr"/>
          <a:lstStyle/>
          <a:p>
            <a:endParaRPr lang="en-US"/>
          </a:p>
        </p:txBody>
      </p:sp>
      <p:sp>
        <p:nvSpPr>
          <p:cNvPr id="19473" name="Rectangle 18"/>
          <p:cNvSpPr>
            <a:spLocks noChangeArrowheads="1"/>
          </p:cNvSpPr>
          <p:nvPr/>
        </p:nvSpPr>
        <p:spPr bwMode="auto">
          <a:xfrm>
            <a:off x="4876800" y="5029200"/>
            <a:ext cx="1905000" cy="533400"/>
          </a:xfrm>
          <a:prstGeom prst="rect">
            <a:avLst/>
          </a:prstGeom>
          <a:noFill/>
          <a:ln w="28575">
            <a:solidFill>
              <a:srgbClr val="FF0000"/>
            </a:solidFill>
            <a:miter lim="800000"/>
            <a:headEnd type="none" w="sm" len="sm"/>
            <a:tailEnd type="none" w="sm" len="sm"/>
          </a:ln>
        </p:spPr>
        <p:txBody>
          <a:bodyPr wrap="none" anchor="ctr"/>
          <a:lstStyle/>
          <a:p>
            <a:endParaRPr lang="en-US"/>
          </a:p>
        </p:txBody>
      </p:sp>
      <p:sp>
        <p:nvSpPr>
          <p:cNvPr id="647187" name="Rectangle 19"/>
          <p:cNvSpPr>
            <a:spLocks noChangeArrowheads="1"/>
          </p:cNvSpPr>
          <p:nvPr/>
        </p:nvSpPr>
        <p:spPr bwMode="auto">
          <a:xfrm>
            <a:off x="4419600" y="1676400"/>
            <a:ext cx="5257800" cy="18288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The programmer marks the critical sections of the program with some special code.  We’ll refer to these code generically as </a:t>
            </a:r>
            <a:r>
              <a:rPr kumimoji="1" lang="en-US" altLang="zh-TW" dirty="0" err="1">
                <a:latin typeface="Arial" charset="0"/>
                <a:ea typeface="新細明體" pitchFamily="18" charset="-120"/>
              </a:rPr>
              <a:t>EnterCS</a:t>
            </a:r>
            <a:r>
              <a:rPr kumimoji="1" lang="en-US" altLang="zh-TW" dirty="0">
                <a:latin typeface="Arial" charset="0"/>
                <a:ea typeface="新細明體" pitchFamily="18" charset="-120"/>
              </a:rPr>
              <a:t>() and </a:t>
            </a:r>
            <a:r>
              <a:rPr kumimoji="1" lang="en-US" altLang="zh-TW" dirty="0" err="1">
                <a:latin typeface="Arial" charset="0"/>
                <a:ea typeface="新細明體" pitchFamily="18" charset="-120"/>
              </a:rPr>
              <a:t>LeaveCS</a:t>
            </a:r>
            <a:r>
              <a:rPr kumimoji="1" lang="en-US" altLang="zh-TW" dirty="0">
                <a:latin typeface="Arial" charset="0"/>
                <a:ea typeface="新細明體" pitchFamily="18" charset="-120"/>
              </a:rPr>
              <a:t>().  These code must ensure that at most one process/thread can be running inside the critical sections. </a:t>
            </a:r>
          </a:p>
        </p:txBody>
      </p:sp>
      <p:sp>
        <p:nvSpPr>
          <p:cNvPr id="647188" name="Rectangle 20"/>
          <p:cNvSpPr>
            <a:spLocks noChangeArrowheads="1"/>
          </p:cNvSpPr>
          <p:nvPr/>
        </p:nvSpPr>
        <p:spPr bwMode="auto">
          <a:xfrm>
            <a:off x="7315200" y="4038600"/>
            <a:ext cx="2362200" cy="1600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latin typeface="Arial" charset="0"/>
                <a:ea typeface="新細明體" pitchFamily="18" charset="-120"/>
              </a:rPr>
              <a:t>In this chapter, we study various way to implement EnterCS and LeaveCS.  </a:t>
            </a:r>
          </a:p>
        </p:txBody>
      </p:sp>
      <p:sp>
        <p:nvSpPr>
          <p:cNvPr id="2" name="Slide Number Placeholder 1">
            <a:extLst>
              <a:ext uri="{FF2B5EF4-FFF2-40B4-BE49-F238E27FC236}">
                <a16:creationId xmlns:a16="http://schemas.microsoft.com/office/drawing/2014/main" id="{8A3E6EA0-7566-4067-AD12-E1088610093D}"/>
              </a:ext>
            </a:extLst>
          </p:cNvPr>
          <p:cNvSpPr>
            <a:spLocks noGrp="1"/>
          </p:cNvSpPr>
          <p:nvPr>
            <p:ph type="sldNum" sz="quarter" idx="33"/>
          </p:nvPr>
        </p:nvSpPr>
        <p:spPr/>
        <p:txBody>
          <a:bodyPr/>
          <a:lstStyle/>
          <a:p>
            <a:fld id="{19B51A1E-902D-48AF-9020-955120F399B6}" type="slidenum">
              <a:rPr lang="en-US" noProof="0" smtClean="0"/>
              <a:pPr/>
              <a:t>22</a:t>
            </a:fld>
            <a:endParaRPr lang="en-US" noProof="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altLang="zh-TW">
                <a:ea typeface="新細明體" pitchFamily="18" charset="-120"/>
              </a:rPr>
              <a:t>Waiting outside Critical Section</a:t>
            </a:r>
          </a:p>
        </p:txBody>
      </p:sp>
      <p:sp>
        <p:nvSpPr>
          <p:cNvPr id="20483" name="Rectangle 3"/>
          <p:cNvSpPr>
            <a:spLocks noChangeArrowheads="1"/>
          </p:cNvSpPr>
          <p:nvPr/>
        </p:nvSpPr>
        <p:spPr bwMode="auto">
          <a:xfrm>
            <a:off x="2590800" y="3124200"/>
            <a:ext cx="4343400" cy="3200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0484" name="Rectangle 4"/>
          <p:cNvSpPr>
            <a:spLocks noChangeArrowheads="1"/>
          </p:cNvSpPr>
          <p:nvPr/>
        </p:nvSpPr>
        <p:spPr bwMode="auto">
          <a:xfrm>
            <a:off x="2819400" y="4419600"/>
            <a:ext cx="1752600" cy="1752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br>
              <a:rPr kumimoji="1" lang="en-US" altLang="zh-TW">
                <a:latin typeface="Arial" charset="0"/>
                <a:ea typeface="新細明體" pitchFamily="18" charset="-120"/>
              </a:rPr>
            </a:br>
            <a:r>
              <a:rPr kumimoji="1" lang="en-US" altLang="zh-TW">
                <a:latin typeface="Arial" charset="0"/>
                <a:ea typeface="新細明體" pitchFamily="18" charset="-120"/>
              </a:rPr>
              <a:t>EnterCS();</a:t>
            </a:r>
          </a:p>
          <a:p>
            <a:r>
              <a:rPr kumimoji="1" lang="en-US" altLang="zh-TW">
                <a:latin typeface="Arial" charset="0"/>
                <a:ea typeface="新細明體" pitchFamily="18" charset="-120"/>
              </a:rPr>
              <a:t> entries[top]=‘x’;</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LeaveCS();</a:t>
            </a:r>
          </a:p>
        </p:txBody>
      </p:sp>
      <p:sp>
        <p:nvSpPr>
          <p:cNvPr id="20485" name="Rectangle 5"/>
          <p:cNvSpPr>
            <a:spLocks noChangeArrowheads="1"/>
          </p:cNvSpPr>
          <p:nvPr/>
        </p:nvSpPr>
        <p:spPr bwMode="auto">
          <a:xfrm>
            <a:off x="2819400" y="41910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A</a:t>
            </a:r>
          </a:p>
        </p:txBody>
      </p:sp>
      <p:sp>
        <p:nvSpPr>
          <p:cNvPr id="20486" name="Rectangle 6"/>
          <p:cNvSpPr>
            <a:spLocks noChangeArrowheads="1"/>
          </p:cNvSpPr>
          <p:nvPr/>
        </p:nvSpPr>
        <p:spPr bwMode="auto">
          <a:xfrm>
            <a:off x="3505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endParaRPr kumimoji="1" lang="en-US" altLang="zh-TW" sz="1600">
              <a:latin typeface="Arial" charset="0"/>
              <a:ea typeface="新細明體" pitchFamily="18" charset="-120"/>
            </a:endParaRPr>
          </a:p>
        </p:txBody>
      </p:sp>
      <p:sp>
        <p:nvSpPr>
          <p:cNvPr id="20487" name="Rectangle 7"/>
          <p:cNvSpPr>
            <a:spLocks noChangeArrowheads="1"/>
          </p:cNvSpPr>
          <p:nvPr/>
        </p:nvSpPr>
        <p:spPr bwMode="auto">
          <a:xfrm>
            <a:off x="2971800" y="3733800"/>
            <a:ext cx="304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entries</a:t>
            </a:r>
            <a:endParaRPr kumimoji="1" lang="en-US" altLang="zh-TW">
              <a:latin typeface="Times New Roman" pitchFamily="18" charset="0"/>
              <a:ea typeface="新細明體" pitchFamily="18" charset="-120"/>
            </a:endParaRPr>
          </a:p>
        </p:txBody>
      </p:sp>
      <p:sp>
        <p:nvSpPr>
          <p:cNvPr id="20488" name="Rectangle 8"/>
          <p:cNvSpPr>
            <a:spLocks noChangeArrowheads="1"/>
          </p:cNvSpPr>
          <p:nvPr/>
        </p:nvSpPr>
        <p:spPr bwMode="auto">
          <a:xfrm>
            <a:off x="4953000" y="4191000"/>
            <a:ext cx="15240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Thread B</a:t>
            </a:r>
          </a:p>
        </p:txBody>
      </p:sp>
      <p:sp>
        <p:nvSpPr>
          <p:cNvPr id="20489" name="Rectangle 9"/>
          <p:cNvSpPr>
            <a:spLocks noChangeArrowheads="1"/>
          </p:cNvSpPr>
          <p:nvPr/>
        </p:nvSpPr>
        <p:spPr bwMode="auto">
          <a:xfrm>
            <a:off x="3505200" y="3276600"/>
            <a:ext cx="533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endParaRPr kumimoji="1" lang="en-US" altLang="zh-TW" sz="1600">
              <a:latin typeface="Arial" charset="0"/>
              <a:ea typeface="新細明體" pitchFamily="18" charset="-120"/>
            </a:endParaRPr>
          </a:p>
        </p:txBody>
      </p:sp>
      <p:sp>
        <p:nvSpPr>
          <p:cNvPr id="20490" name="Rectangle 10"/>
          <p:cNvSpPr>
            <a:spLocks noChangeArrowheads="1"/>
          </p:cNvSpPr>
          <p:nvPr/>
        </p:nvSpPr>
        <p:spPr bwMode="auto">
          <a:xfrm>
            <a:off x="3124200" y="3352800"/>
            <a:ext cx="3048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top</a:t>
            </a:r>
            <a:endParaRPr kumimoji="1" lang="en-US" altLang="zh-TW">
              <a:latin typeface="Times New Roman" pitchFamily="18" charset="0"/>
              <a:ea typeface="新細明體" pitchFamily="18" charset="-120"/>
            </a:endParaRPr>
          </a:p>
        </p:txBody>
      </p:sp>
      <p:sp>
        <p:nvSpPr>
          <p:cNvPr id="20491" name="Rectangle 11"/>
          <p:cNvSpPr>
            <a:spLocks noChangeArrowheads="1"/>
          </p:cNvSpPr>
          <p:nvPr/>
        </p:nvSpPr>
        <p:spPr bwMode="auto">
          <a:xfrm>
            <a:off x="3886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endParaRPr kumimoji="1" lang="en-US" altLang="zh-TW" sz="1600">
              <a:latin typeface="Arial" charset="0"/>
              <a:ea typeface="新細明體" pitchFamily="18" charset="-120"/>
            </a:endParaRPr>
          </a:p>
        </p:txBody>
      </p:sp>
      <p:sp>
        <p:nvSpPr>
          <p:cNvPr id="20492" name="Rectangle 12"/>
          <p:cNvSpPr>
            <a:spLocks noChangeArrowheads="1"/>
          </p:cNvSpPr>
          <p:nvPr/>
        </p:nvSpPr>
        <p:spPr bwMode="auto">
          <a:xfrm>
            <a:off x="4267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c</a:t>
            </a:r>
            <a:endParaRPr kumimoji="1" lang="en-US" altLang="zh-TW" sz="1600">
              <a:latin typeface="Arial" charset="0"/>
              <a:ea typeface="新細明體" pitchFamily="18" charset="-120"/>
            </a:endParaRPr>
          </a:p>
        </p:txBody>
      </p:sp>
      <p:sp>
        <p:nvSpPr>
          <p:cNvPr id="20493" name="Rectangle 13"/>
          <p:cNvSpPr>
            <a:spLocks noChangeArrowheads="1"/>
          </p:cNvSpPr>
          <p:nvPr/>
        </p:nvSpPr>
        <p:spPr bwMode="auto">
          <a:xfrm>
            <a:off x="4648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20494" name="Rectangle 14"/>
          <p:cNvSpPr>
            <a:spLocks noChangeArrowheads="1"/>
          </p:cNvSpPr>
          <p:nvPr/>
        </p:nvSpPr>
        <p:spPr bwMode="auto">
          <a:xfrm>
            <a:off x="5029200" y="3657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endParaRPr kumimoji="1" lang="en-US" altLang="zh-TW" sz="1600">
              <a:latin typeface="Arial" charset="0"/>
              <a:ea typeface="新細明體" pitchFamily="18" charset="-120"/>
            </a:endParaRPr>
          </a:p>
        </p:txBody>
      </p:sp>
      <p:sp>
        <p:nvSpPr>
          <p:cNvPr id="20495" name="Rectangle 15"/>
          <p:cNvSpPr>
            <a:spLocks noChangeArrowheads="1"/>
          </p:cNvSpPr>
          <p:nvPr/>
        </p:nvSpPr>
        <p:spPr bwMode="auto">
          <a:xfrm>
            <a:off x="4953000" y="4419600"/>
            <a:ext cx="1752600" cy="1752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a:t>
            </a:r>
          </a:p>
          <a:p>
            <a:r>
              <a:rPr kumimoji="1" lang="en-US" altLang="zh-TW">
                <a:latin typeface="Arial" charset="0"/>
                <a:ea typeface="新細明體" pitchFamily="18" charset="-120"/>
              </a:rPr>
              <a:t>EnterCS();</a:t>
            </a:r>
          </a:p>
          <a:p>
            <a:r>
              <a:rPr kumimoji="1" lang="en-US" altLang="zh-TW">
                <a:latin typeface="Arial" charset="0"/>
                <a:ea typeface="新細明體" pitchFamily="18" charset="-120"/>
              </a:rPr>
              <a:t> entries[top]=‘y’;</a:t>
            </a:r>
          </a:p>
          <a:p>
            <a:r>
              <a:rPr kumimoji="1" lang="en-US" altLang="zh-TW">
                <a:latin typeface="Arial" charset="0"/>
                <a:ea typeface="新細明體" pitchFamily="18" charset="-120"/>
              </a:rPr>
              <a:t> top++;</a:t>
            </a:r>
          </a:p>
          <a:p>
            <a:r>
              <a:rPr kumimoji="1" lang="en-US" altLang="zh-TW">
                <a:latin typeface="Arial" charset="0"/>
                <a:ea typeface="新細明體" pitchFamily="18" charset="-120"/>
              </a:rPr>
              <a:t>LeaveCS();</a:t>
            </a:r>
          </a:p>
          <a:p>
            <a:r>
              <a:rPr kumimoji="1" lang="en-US" altLang="zh-TW">
                <a:latin typeface="Arial" charset="0"/>
                <a:ea typeface="新細明體" pitchFamily="18" charset="-120"/>
              </a:rPr>
              <a:t>…</a:t>
            </a:r>
          </a:p>
        </p:txBody>
      </p:sp>
      <p:sp>
        <p:nvSpPr>
          <p:cNvPr id="20496" name="Rectangle 16"/>
          <p:cNvSpPr>
            <a:spLocks noChangeArrowheads="1"/>
          </p:cNvSpPr>
          <p:nvPr/>
        </p:nvSpPr>
        <p:spPr bwMode="auto">
          <a:xfrm>
            <a:off x="2438400" y="5257800"/>
            <a:ext cx="381000" cy="304800"/>
          </a:xfrm>
          <a:prstGeom prst="rect">
            <a:avLst/>
          </a:prstGeom>
          <a:noFill/>
          <a:ln w="12700">
            <a:noFill/>
            <a:miter lim="800000"/>
            <a:headEnd type="none" w="sm" len="sm"/>
            <a:tailEnd type="none" w="sm" len="sm"/>
          </a:ln>
        </p:spPr>
        <p:txBody>
          <a:bodyPr wrap="none"/>
          <a:lstStyle/>
          <a:p>
            <a:r>
              <a:rPr kumimoji="1" lang="en-US" altLang="zh-TW" dirty="0">
                <a:solidFill>
                  <a:srgbClr val="FF0000"/>
                </a:solidFill>
                <a:latin typeface="Arial" charset="0"/>
                <a:ea typeface="新細明體" pitchFamily="18" charset="-120"/>
                <a:sym typeface="Wingdings" pitchFamily="2" charset="2"/>
              </a:rPr>
              <a:t></a:t>
            </a:r>
            <a:endParaRPr kumimoji="1" lang="en-US" altLang="zh-TW" dirty="0">
              <a:latin typeface="Arial" charset="0"/>
              <a:ea typeface="新細明體" pitchFamily="18" charset="-120"/>
            </a:endParaRPr>
          </a:p>
        </p:txBody>
      </p:sp>
      <p:sp>
        <p:nvSpPr>
          <p:cNvPr id="20497" name="Rectangle 17"/>
          <p:cNvSpPr>
            <a:spLocks noChangeArrowheads="1"/>
          </p:cNvSpPr>
          <p:nvPr/>
        </p:nvSpPr>
        <p:spPr bwMode="auto">
          <a:xfrm>
            <a:off x="4572000" y="4724400"/>
            <a:ext cx="381000" cy="304800"/>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sp>
        <p:nvSpPr>
          <p:cNvPr id="649234" name="Rectangle 18"/>
          <p:cNvSpPr>
            <a:spLocks noChangeArrowheads="1"/>
          </p:cNvSpPr>
          <p:nvPr/>
        </p:nvSpPr>
        <p:spPr bwMode="auto">
          <a:xfrm>
            <a:off x="2788023" y="1247294"/>
            <a:ext cx="3948953" cy="17268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What can thread 2 do if it wants to enter critical section while thread 1 is inside?</a:t>
            </a:r>
          </a:p>
          <a:p>
            <a:pPr>
              <a:buFont typeface="Wingdings" pitchFamily="2" charset="2"/>
              <a:buChar char="§"/>
              <a:defRPr/>
            </a:pPr>
            <a:r>
              <a:rPr kumimoji="1" lang="en-US" altLang="zh-TW" dirty="0">
                <a:latin typeface="Arial" charset="0"/>
                <a:ea typeface="新細明體" pitchFamily="18" charset="-120"/>
              </a:rPr>
              <a:t> Busy waiting</a:t>
            </a:r>
          </a:p>
          <a:p>
            <a:pPr>
              <a:buFont typeface="Wingdings" pitchFamily="2" charset="2"/>
              <a:buChar char="§"/>
              <a:defRPr/>
            </a:pPr>
            <a:r>
              <a:rPr kumimoji="1" lang="en-US" altLang="zh-TW" dirty="0">
                <a:latin typeface="Arial" charset="0"/>
                <a:ea typeface="新細明體" pitchFamily="18" charset="-120"/>
              </a:rPr>
              <a:t> Blocking</a:t>
            </a:r>
          </a:p>
        </p:txBody>
      </p:sp>
      <p:sp>
        <p:nvSpPr>
          <p:cNvPr id="649235" name="Rectangle 19"/>
          <p:cNvSpPr>
            <a:spLocks noChangeArrowheads="1"/>
          </p:cNvSpPr>
          <p:nvPr/>
        </p:nvSpPr>
        <p:spPr bwMode="auto">
          <a:xfrm>
            <a:off x="7391400" y="3657600"/>
            <a:ext cx="2590800" cy="24384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This is similar to the different I/O methods. The OS can either use busy waiting to check I/O completion, or it can block the process/thread until I/O is finished.</a:t>
            </a:r>
          </a:p>
        </p:txBody>
      </p:sp>
      <p:sp>
        <p:nvSpPr>
          <p:cNvPr id="2" name="Slide Number Placeholder 1">
            <a:extLst>
              <a:ext uri="{FF2B5EF4-FFF2-40B4-BE49-F238E27FC236}">
                <a16:creationId xmlns:a16="http://schemas.microsoft.com/office/drawing/2014/main" id="{72E161E1-856A-4E64-BF63-46C39DFA414A}"/>
              </a:ext>
            </a:extLst>
          </p:cNvPr>
          <p:cNvSpPr>
            <a:spLocks noGrp="1"/>
          </p:cNvSpPr>
          <p:nvPr>
            <p:ph type="sldNum" sz="quarter" idx="33"/>
          </p:nvPr>
        </p:nvSpPr>
        <p:spPr/>
        <p:txBody>
          <a:bodyPr/>
          <a:lstStyle/>
          <a:p>
            <a:fld id="{19B51A1E-902D-48AF-9020-955120F399B6}" type="slidenum">
              <a:rPr lang="en-US" noProof="0" smtClean="0"/>
              <a:pPr/>
              <a:t>23</a:t>
            </a:fld>
            <a:endParaRPr lang="en-US" noProof="0" dirty="0"/>
          </a:p>
        </p:txBody>
      </p:sp>
      <p:sp>
        <p:nvSpPr>
          <p:cNvPr id="21" name="Rectangle 18">
            <a:extLst>
              <a:ext uri="{FF2B5EF4-FFF2-40B4-BE49-F238E27FC236}">
                <a16:creationId xmlns:a16="http://schemas.microsoft.com/office/drawing/2014/main" id="{2696AC92-03F5-4DAC-BB35-88F4D659E415}"/>
              </a:ext>
            </a:extLst>
          </p:cNvPr>
          <p:cNvSpPr>
            <a:spLocks noChangeArrowheads="1"/>
          </p:cNvSpPr>
          <p:nvPr/>
        </p:nvSpPr>
        <p:spPr bwMode="auto">
          <a:xfrm>
            <a:off x="7382521" y="1257459"/>
            <a:ext cx="4343399" cy="1876906"/>
          </a:xfrm>
          <a:prstGeom prst="rect">
            <a:avLst/>
          </a:prstGeom>
          <a:solidFill>
            <a:schemeClr val="bg2">
              <a:lumMod val="95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FF0000"/>
                </a:solidFill>
                <a:latin typeface="Arial" charset="0"/>
                <a:ea typeface="新細明體" pitchFamily="18" charset="-120"/>
              </a:rPr>
              <a:t>Busy waiting </a:t>
            </a:r>
            <a:r>
              <a:rPr kumimoji="1" lang="en-US" altLang="zh-TW" dirty="0">
                <a:latin typeface="Arial" charset="0"/>
                <a:ea typeface="新細明體" pitchFamily="18" charset="-120"/>
              </a:rPr>
              <a:t>refers to a technique in which a process can do nothing until it gets permission to enter its critical section, but continues to execute an instruction or set of instructions that tests the appropriate variable to gain entrance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08EDA8-A7F9-4CD5-BF2D-C289D7E367D8}"/>
              </a:ext>
            </a:extLst>
          </p:cNvPr>
          <p:cNvSpPr>
            <a:spLocks noGrp="1"/>
          </p:cNvSpPr>
          <p:nvPr>
            <p:ph idx="1"/>
          </p:nvPr>
        </p:nvSpPr>
        <p:spPr>
          <a:xfrm>
            <a:off x="370613" y="1274325"/>
            <a:ext cx="9218625" cy="4679250"/>
          </a:xfrm>
        </p:spPr>
        <p:txBody>
          <a:bodyPr/>
          <a:lstStyle/>
          <a:p>
            <a:r>
              <a:rPr lang="en-US" altLang="zh-TW" dirty="0">
                <a:solidFill>
                  <a:srgbClr val="FF0000"/>
                </a:solidFill>
                <a:ea typeface="新細明體" pitchFamily="18" charset="-120"/>
              </a:rPr>
              <a:t>Permanent blocking </a:t>
            </a:r>
            <a:r>
              <a:rPr lang="en-US" altLang="zh-TW" dirty="0">
                <a:ea typeface="新細明體" pitchFamily="18" charset="-120"/>
              </a:rPr>
              <a:t>of a set of processes that compete for system resources</a:t>
            </a:r>
          </a:p>
          <a:p>
            <a:pPr lvl="1"/>
            <a:r>
              <a:rPr lang="en-US" altLang="zh-TW" dirty="0">
                <a:ea typeface="新細明體" pitchFamily="18" charset="-120"/>
              </a:rPr>
              <a:t>Example: Two processes P1 and P2 require </a:t>
            </a:r>
            <a:r>
              <a:rPr lang="en-US" altLang="zh-TW" b="1" dirty="0">
                <a:solidFill>
                  <a:srgbClr val="0070C0"/>
                </a:solidFill>
                <a:ea typeface="新細明體" pitchFamily="18" charset="-120"/>
              </a:rPr>
              <a:t>both</a:t>
            </a:r>
            <a:r>
              <a:rPr lang="en-US" altLang="zh-TW" dirty="0">
                <a:ea typeface="新細明體" pitchFamily="18" charset="-120"/>
              </a:rPr>
              <a:t> resources R1 and R2 to perform some operations.  Suppose </a:t>
            </a:r>
            <a:r>
              <a:rPr lang="en-US" altLang="zh-TW" dirty="0">
                <a:solidFill>
                  <a:srgbClr val="0070C0"/>
                </a:solidFill>
                <a:ea typeface="新細明體" pitchFamily="18" charset="-120"/>
              </a:rPr>
              <a:t>P1 obtains R1 </a:t>
            </a:r>
            <a:r>
              <a:rPr lang="en-US" altLang="zh-TW" dirty="0">
                <a:ea typeface="新細明體" pitchFamily="18" charset="-120"/>
              </a:rPr>
              <a:t>and </a:t>
            </a:r>
            <a:r>
              <a:rPr lang="en-US" altLang="zh-TW" dirty="0">
                <a:solidFill>
                  <a:srgbClr val="0070C0"/>
                </a:solidFill>
                <a:ea typeface="新細明體" pitchFamily="18" charset="-120"/>
              </a:rPr>
              <a:t>P2 obtains R2</a:t>
            </a:r>
            <a:r>
              <a:rPr lang="en-US" altLang="zh-TW" dirty="0">
                <a:ea typeface="新細明體" pitchFamily="18" charset="-120"/>
              </a:rPr>
              <a:t>...</a:t>
            </a:r>
          </a:p>
          <a:p>
            <a:endParaRPr lang="en-US" dirty="0"/>
          </a:p>
        </p:txBody>
      </p:sp>
      <p:sp>
        <p:nvSpPr>
          <p:cNvPr id="3" name="Title 2">
            <a:extLst>
              <a:ext uri="{FF2B5EF4-FFF2-40B4-BE49-F238E27FC236}">
                <a16:creationId xmlns:a16="http://schemas.microsoft.com/office/drawing/2014/main" id="{0D6A365E-425B-41A5-86CB-141069D046FA}"/>
              </a:ext>
            </a:extLst>
          </p:cNvPr>
          <p:cNvSpPr>
            <a:spLocks noGrp="1"/>
          </p:cNvSpPr>
          <p:nvPr>
            <p:ph type="title"/>
          </p:nvPr>
        </p:nvSpPr>
        <p:spPr/>
        <p:txBody>
          <a:bodyPr/>
          <a:lstStyle/>
          <a:p>
            <a:r>
              <a:rPr lang="en-US" altLang="zh-TW" dirty="0">
                <a:ea typeface="新細明體" pitchFamily="18" charset="-120"/>
              </a:rPr>
              <a:t>Deadlock</a:t>
            </a:r>
            <a:endParaRPr lang="en-US" dirty="0"/>
          </a:p>
        </p:txBody>
      </p:sp>
      <p:sp>
        <p:nvSpPr>
          <p:cNvPr id="4" name="Slide Number Placeholder 3">
            <a:extLst>
              <a:ext uri="{FF2B5EF4-FFF2-40B4-BE49-F238E27FC236}">
                <a16:creationId xmlns:a16="http://schemas.microsoft.com/office/drawing/2014/main" id="{7D654D3F-1559-4182-8A7A-E4B1AC83A772}"/>
              </a:ext>
            </a:extLst>
          </p:cNvPr>
          <p:cNvSpPr>
            <a:spLocks noGrp="1"/>
          </p:cNvSpPr>
          <p:nvPr>
            <p:ph type="sldNum" sz="quarter" idx="15"/>
          </p:nvPr>
        </p:nvSpPr>
        <p:spPr/>
        <p:txBody>
          <a:bodyPr/>
          <a:lstStyle/>
          <a:p>
            <a:fld id="{19B51A1E-902D-48AF-9020-955120F399B6}" type="slidenum">
              <a:rPr lang="en-US" smtClean="0"/>
              <a:pPr/>
              <a:t>24</a:t>
            </a:fld>
            <a:endParaRPr lang="en-US" dirty="0"/>
          </a:p>
        </p:txBody>
      </p:sp>
      <p:pic>
        <p:nvPicPr>
          <p:cNvPr id="2052" name="Picture 4" descr="Interview prep: How to quickly create a java application that can deadlock!  | by Tanmay Varun | Medium">
            <a:extLst>
              <a:ext uri="{FF2B5EF4-FFF2-40B4-BE49-F238E27FC236}">
                <a16:creationId xmlns:a16="http://schemas.microsoft.com/office/drawing/2014/main" id="{D88589BE-2C8B-41F4-8A52-6B7651A26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3805238"/>
            <a:ext cx="400050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199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NZ" dirty="0"/>
              <a:t>Potential Deadlock </a:t>
            </a:r>
          </a:p>
        </p:txBody>
      </p:sp>
      <p:pic>
        <p:nvPicPr>
          <p:cNvPr id="16389" name="Picture 2"/>
          <p:cNvPicPr>
            <a:picLocks noChangeAspect="1" noChangeArrowheads="1"/>
          </p:cNvPicPr>
          <p:nvPr/>
        </p:nvPicPr>
        <p:blipFill>
          <a:blip r:embed="rId3" cstate="print"/>
          <a:srcRect/>
          <a:stretch>
            <a:fillRect/>
          </a:stretch>
        </p:blipFill>
        <p:spPr bwMode="auto">
          <a:xfrm>
            <a:off x="3995739" y="1839914"/>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92775" y="-838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129338" y="7035800"/>
            <a:ext cx="379412" cy="6604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2345988" y="3529013"/>
            <a:ext cx="760412" cy="379412"/>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914400" y="4006850"/>
            <a:ext cx="700087" cy="369888"/>
          </a:xfrm>
          <a:prstGeom prst="rect">
            <a:avLst/>
          </a:prstGeom>
          <a:noFill/>
          <a:ln w="9525">
            <a:noFill/>
            <a:miter lim="800000"/>
            <a:headEnd/>
            <a:tailEnd/>
          </a:ln>
        </p:spPr>
      </p:pic>
      <p:pic>
        <p:nvPicPr>
          <p:cNvPr id="1031" name="Picture 7"/>
          <p:cNvPicPr>
            <a:picLocks noChangeAspect="1" noChangeArrowheads="1"/>
          </p:cNvPicPr>
          <p:nvPr/>
        </p:nvPicPr>
        <p:blipFill>
          <a:blip r:embed="rId8" cstate="print"/>
          <a:srcRect/>
          <a:stretch>
            <a:fillRect/>
          </a:stretch>
        </p:blipFill>
        <p:spPr bwMode="auto">
          <a:xfrm>
            <a:off x="4000501" y="1870076"/>
            <a:ext cx="4189413" cy="4149725"/>
          </a:xfrm>
          <a:prstGeom prst="rect">
            <a:avLst/>
          </a:prstGeom>
          <a:noFill/>
          <a:ln w="9525">
            <a:noFill/>
            <a:miter lim="800000"/>
            <a:headEnd/>
            <a:tailEnd/>
          </a:ln>
        </p:spPr>
      </p:pic>
      <p:sp>
        <p:nvSpPr>
          <p:cNvPr id="9" name="Cloud Callout 8"/>
          <p:cNvSpPr/>
          <p:nvPr/>
        </p:nvSpPr>
        <p:spPr>
          <a:xfrm>
            <a:off x="8001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A and B</a:t>
            </a:r>
          </a:p>
        </p:txBody>
      </p:sp>
      <p:sp>
        <p:nvSpPr>
          <p:cNvPr id="11" name="Cloud Callout 10"/>
          <p:cNvSpPr/>
          <p:nvPr/>
        </p:nvSpPr>
        <p:spPr>
          <a:xfrm>
            <a:off x="7467600" y="1600200"/>
            <a:ext cx="2667000" cy="1524000"/>
          </a:xfrm>
          <a:prstGeom prst="cloudCallout">
            <a:avLst>
              <a:gd name="adj1" fmla="val -74836"/>
              <a:gd name="adj2" fmla="val 720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B and C</a:t>
            </a:r>
          </a:p>
        </p:txBody>
      </p:sp>
      <p:sp>
        <p:nvSpPr>
          <p:cNvPr id="12" name="Cloud Callout 11"/>
          <p:cNvSpPr/>
          <p:nvPr/>
        </p:nvSpPr>
        <p:spPr>
          <a:xfrm>
            <a:off x="1752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C and B</a:t>
            </a:r>
          </a:p>
        </p:txBody>
      </p:sp>
      <p:sp>
        <p:nvSpPr>
          <p:cNvPr id="13" name="Cloud Callout 12"/>
          <p:cNvSpPr/>
          <p:nvPr/>
        </p:nvSpPr>
        <p:spPr>
          <a:xfrm>
            <a:off x="2133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D and A</a:t>
            </a:r>
          </a:p>
        </p:txBody>
      </p:sp>
      <p:sp>
        <p:nvSpPr>
          <p:cNvPr id="2" name="Slide Number Placeholder 1">
            <a:extLst>
              <a:ext uri="{FF2B5EF4-FFF2-40B4-BE49-F238E27FC236}">
                <a16:creationId xmlns:a16="http://schemas.microsoft.com/office/drawing/2014/main" id="{D2362ACB-1782-4DE0-B913-148921EEC0F0}"/>
              </a:ext>
            </a:extLst>
          </p:cNvPr>
          <p:cNvSpPr>
            <a:spLocks noGrp="1"/>
          </p:cNvSpPr>
          <p:nvPr>
            <p:ph type="sldNum" sz="quarter" idx="33"/>
          </p:nvPr>
        </p:nvSpPr>
        <p:spPr/>
        <p:txBody>
          <a:bodyPr/>
          <a:lstStyle/>
          <a:p>
            <a:fld id="{19B51A1E-902D-48AF-9020-955120F399B6}" type="slidenum">
              <a:rPr lang="en-US" noProof="0" smtClean="0"/>
              <a:pPr/>
              <a:t>25</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NZ" dirty="0"/>
              <a:t>Actual Deadlock</a:t>
            </a:r>
          </a:p>
        </p:txBody>
      </p:sp>
      <p:pic>
        <p:nvPicPr>
          <p:cNvPr id="17413" name="Picture 2"/>
          <p:cNvPicPr>
            <a:picLocks noChangeAspect="1" noChangeArrowheads="1"/>
          </p:cNvPicPr>
          <p:nvPr/>
        </p:nvPicPr>
        <p:blipFill>
          <a:blip r:embed="rId3" cstate="print"/>
          <a:srcRect/>
          <a:stretch>
            <a:fillRect/>
          </a:stretch>
        </p:blipFill>
        <p:spPr bwMode="auto">
          <a:xfrm>
            <a:off x="3995739" y="1839914"/>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38800" y="2743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096001" y="4495800"/>
            <a:ext cx="379413" cy="6604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553201" y="3582988"/>
            <a:ext cx="760413" cy="379412"/>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4953000" y="3962400"/>
            <a:ext cx="700088" cy="369888"/>
          </a:xfrm>
          <a:prstGeom prst="rect">
            <a:avLst/>
          </a:prstGeom>
          <a:noFill/>
          <a:ln w="9525">
            <a:noFill/>
            <a:miter lim="800000"/>
            <a:headEnd/>
            <a:tailEnd/>
          </a:ln>
        </p:spPr>
      </p:pic>
      <p:pic>
        <p:nvPicPr>
          <p:cNvPr id="2050" name="Picture 2"/>
          <p:cNvPicPr>
            <a:picLocks noChangeAspect="1" noChangeArrowheads="1"/>
          </p:cNvPicPr>
          <p:nvPr/>
        </p:nvPicPr>
        <p:blipFill>
          <a:blip r:embed="rId8" cstate="print"/>
          <a:srcRect/>
          <a:stretch>
            <a:fillRect/>
          </a:stretch>
        </p:blipFill>
        <p:spPr bwMode="auto">
          <a:xfrm>
            <a:off x="3962401" y="1828800"/>
            <a:ext cx="4240213" cy="4159250"/>
          </a:xfrm>
          <a:prstGeom prst="rect">
            <a:avLst/>
          </a:prstGeom>
          <a:noFill/>
          <a:ln w="9525">
            <a:noFill/>
            <a:miter lim="800000"/>
            <a:headEnd/>
            <a:tailEnd/>
          </a:ln>
        </p:spPr>
      </p:pic>
      <p:sp>
        <p:nvSpPr>
          <p:cNvPr id="9" name="Cloud Callout 8"/>
          <p:cNvSpPr/>
          <p:nvPr/>
        </p:nvSpPr>
        <p:spPr>
          <a:xfrm>
            <a:off x="8001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B is free</a:t>
            </a:r>
          </a:p>
        </p:txBody>
      </p:sp>
      <p:sp>
        <p:nvSpPr>
          <p:cNvPr id="11" name="Cloud Callout 10"/>
          <p:cNvSpPr/>
          <p:nvPr/>
        </p:nvSpPr>
        <p:spPr>
          <a:xfrm>
            <a:off x="7467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C is free</a:t>
            </a:r>
          </a:p>
        </p:txBody>
      </p:sp>
      <p:sp>
        <p:nvSpPr>
          <p:cNvPr id="12" name="Cloud Callout 11"/>
          <p:cNvSpPr/>
          <p:nvPr/>
        </p:nvSpPr>
        <p:spPr>
          <a:xfrm>
            <a:off x="1752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D is free</a:t>
            </a:r>
          </a:p>
        </p:txBody>
      </p:sp>
      <p:sp>
        <p:nvSpPr>
          <p:cNvPr id="13" name="Cloud Callout 12"/>
          <p:cNvSpPr/>
          <p:nvPr/>
        </p:nvSpPr>
        <p:spPr>
          <a:xfrm>
            <a:off x="2133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A  is free</a:t>
            </a:r>
          </a:p>
        </p:txBody>
      </p:sp>
      <p:sp>
        <p:nvSpPr>
          <p:cNvPr id="2" name="Slide Number Placeholder 1">
            <a:extLst>
              <a:ext uri="{FF2B5EF4-FFF2-40B4-BE49-F238E27FC236}">
                <a16:creationId xmlns:a16="http://schemas.microsoft.com/office/drawing/2014/main" id="{823B5CFE-6317-4BB8-9AF6-96CDD6A9C1B0}"/>
              </a:ext>
            </a:extLst>
          </p:cNvPr>
          <p:cNvSpPr>
            <a:spLocks noGrp="1"/>
          </p:cNvSpPr>
          <p:nvPr>
            <p:ph type="sldNum" sz="quarter" idx="33"/>
          </p:nvPr>
        </p:nvSpPr>
        <p:spPr/>
        <p:txBody>
          <a:bodyPr/>
          <a:lstStyle/>
          <a:p>
            <a:fld id="{19B51A1E-902D-48AF-9020-955120F399B6}" type="slidenum">
              <a:rPr lang="en-US" noProof="0" smtClean="0"/>
              <a:pPr/>
              <a:t>26</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984C4-B0FB-4020-AC27-1D94294F2EEC}"/>
              </a:ext>
            </a:extLst>
          </p:cNvPr>
          <p:cNvSpPr>
            <a:spLocks noGrp="1"/>
          </p:cNvSpPr>
          <p:nvPr>
            <p:ph idx="1"/>
          </p:nvPr>
        </p:nvSpPr>
        <p:spPr>
          <a:xfrm>
            <a:off x="370613" y="1274325"/>
            <a:ext cx="9454705" cy="2454993"/>
          </a:xfrm>
        </p:spPr>
        <p:txBody>
          <a:bodyPr/>
          <a:lstStyle/>
          <a:p>
            <a:r>
              <a:rPr lang="en-US" altLang="zh-TW" dirty="0">
                <a:ea typeface="新細明體" pitchFamily="18" charset="-120"/>
              </a:rPr>
              <a:t>A process can </a:t>
            </a:r>
            <a:r>
              <a:rPr lang="en-US" altLang="zh-TW" dirty="0">
                <a:solidFill>
                  <a:srgbClr val="FF0000"/>
                </a:solidFill>
                <a:ea typeface="新細明體" pitchFamily="18" charset="-120"/>
              </a:rPr>
              <a:t>NEVER</a:t>
            </a:r>
            <a:r>
              <a:rPr lang="en-US" altLang="zh-TW" dirty="0">
                <a:ea typeface="新細明體" pitchFamily="18" charset="-120"/>
              </a:rPr>
              <a:t> obtain access to resources it needs</a:t>
            </a:r>
          </a:p>
          <a:p>
            <a:pPr lvl="1"/>
            <a:r>
              <a:rPr lang="en-US" altLang="zh-TW" dirty="0">
                <a:ea typeface="新細明體" pitchFamily="18" charset="-120"/>
              </a:rPr>
              <a:t>Example: Processes P1, P2 and P3 require periodic access to resource R.  However, the OS only assigns access to P1 and P2.</a:t>
            </a:r>
          </a:p>
          <a:p>
            <a:endParaRPr lang="en-US" dirty="0"/>
          </a:p>
        </p:txBody>
      </p:sp>
      <p:sp>
        <p:nvSpPr>
          <p:cNvPr id="3" name="Title 2">
            <a:extLst>
              <a:ext uri="{FF2B5EF4-FFF2-40B4-BE49-F238E27FC236}">
                <a16:creationId xmlns:a16="http://schemas.microsoft.com/office/drawing/2014/main" id="{F1C68E23-01C9-4D5C-AEEB-DD4206E0B9A4}"/>
              </a:ext>
            </a:extLst>
          </p:cNvPr>
          <p:cNvSpPr>
            <a:spLocks noGrp="1"/>
          </p:cNvSpPr>
          <p:nvPr>
            <p:ph type="title"/>
          </p:nvPr>
        </p:nvSpPr>
        <p:spPr/>
        <p:txBody>
          <a:bodyPr/>
          <a:lstStyle/>
          <a:p>
            <a:r>
              <a:rPr lang="en-US" altLang="zh-TW" dirty="0">
                <a:ea typeface="新細明體" pitchFamily="18" charset="-120"/>
              </a:rPr>
              <a:t>Starvation</a:t>
            </a:r>
            <a:endParaRPr lang="en-US" dirty="0"/>
          </a:p>
        </p:txBody>
      </p:sp>
      <p:sp>
        <p:nvSpPr>
          <p:cNvPr id="4" name="Slide Number Placeholder 3">
            <a:extLst>
              <a:ext uri="{FF2B5EF4-FFF2-40B4-BE49-F238E27FC236}">
                <a16:creationId xmlns:a16="http://schemas.microsoft.com/office/drawing/2014/main" id="{5C7CB6A6-4AE6-48E0-97A0-8C6294EEEBD3}"/>
              </a:ext>
            </a:extLst>
          </p:cNvPr>
          <p:cNvSpPr>
            <a:spLocks noGrp="1"/>
          </p:cNvSpPr>
          <p:nvPr>
            <p:ph type="sldNum" sz="quarter" idx="15"/>
          </p:nvPr>
        </p:nvSpPr>
        <p:spPr/>
        <p:txBody>
          <a:bodyPr/>
          <a:lstStyle/>
          <a:p>
            <a:fld id="{19B51A1E-902D-48AF-9020-955120F399B6}" type="slidenum">
              <a:rPr lang="en-US" smtClean="0"/>
              <a:pPr/>
              <a:t>27</a:t>
            </a:fld>
            <a:endParaRPr lang="en-US" dirty="0"/>
          </a:p>
        </p:txBody>
      </p:sp>
      <p:pic>
        <p:nvPicPr>
          <p:cNvPr id="5" name="Picture 4">
            <a:extLst>
              <a:ext uri="{FF2B5EF4-FFF2-40B4-BE49-F238E27FC236}">
                <a16:creationId xmlns:a16="http://schemas.microsoft.com/office/drawing/2014/main" id="{1B94425D-3E0C-4FC8-928F-2907EC722214}"/>
              </a:ext>
            </a:extLst>
          </p:cNvPr>
          <p:cNvPicPr>
            <a:picLocks noChangeAspect="1"/>
          </p:cNvPicPr>
          <p:nvPr/>
        </p:nvPicPr>
        <p:blipFill>
          <a:blip r:embed="rId2"/>
          <a:stretch>
            <a:fillRect/>
          </a:stretch>
        </p:blipFill>
        <p:spPr>
          <a:xfrm>
            <a:off x="7686675" y="3429000"/>
            <a:ext cx="2914650" cy="2343150"/>
          </a:xfrm>
          <a:prstGeom prst="rect">
            <a:avLst/>
          </a:prstGeom>
        </p:spPr>
      </p:pic>
    </p:spTree>
    <p:extLst>
      <p:ext uri="{BB962C8B-B14F-4D97-AF65-F5344CB8AC3E}">
        <p14:creationId xmlns:p14="http://schemas.microsoft.com/office/powerpoint/2010/main" val="2603120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F6489-DBC1-45E8-8539-8DA8FAFB7E0D}"/>
              </a:ext>
            </a:extLst>
          </p:cNvPr>
          <p:cNvSpPr>
            <a:spLocks noGrp="1"/>
          </p:cNvSpPr>
          <p:nvPr>
            <p:ph idx="1"/>
          </p:nvPr>
        </p:nvSpPr>
        <p:spPr>
          <a:xfrm>
            <a:off x="370613" y="1274325"/>
            <a:ext cx="9454705" cy="4679250"/>
          </a:xfrm>
        </p:spPr>
        <p:txBody>
          <a:bodyPr/>
          <a:lstStyle/>
          <a:p>
            <a:r>
              <a:rPr lang="en-US" altLang="zh-TW" dirty="0">
                <a:ea typeface="新細明體" pitchFamily="18" charset="-120"/>
              </a:rPr>
              <a:t>Two or more processes </a:t>
            </a:r>
            <a:r>
              <a:rPr lang="en-US" altLang="zh-TW" dirty="0">
                <a:solidFill>
                  <a:srgbClr val="FF0000"/>
                </a:solidFill>
                <a:ea typeface="新細明體" pitchFamily="18" charset="-120"/>
              </a:rPr>
              <a:t>continuously</a:t>
            </a:r>
            <a:r>
              <a:rPr lang="en-US" altLang="zh-TW" dirty="0">
                <a:ea typeface="新細明體" pitchFamily="18" charset="-120"/>
              </a:rPr>
              <a:t> change their states in response to changes in the other process(es) </a:t>
            </a:r>
            <a:r>
              <a:rPr lang="en-US" altLang="zh-TW" dirty="0">
                <a:solidFill>
                  <a:srgbClr val="FF0000"/>
                </a:solidFill>
                <a:ea typeface="新細明體" pitchFamily="18" charset="-120"/>
              </a:rPr>
              <a:t>WITHOUT</a:t>
            </a:r>
            <a:r>
              <a:rPr lang="en-US" altLang="zh-TW" dirty="0">
                <a:ea typeface="新細明體" pitchFamily="18" charset="-120"/>
              </a:rPr>
              <a:t> doing any useful work</a:t>
            </a:r>
          </a:p>
          <a:p>
            <a:pPr lvl="1"/>
            <a:r>
              <a:rPr lang="en-US" altLang="zh-TW" dirty="0">
                <a:ea typeface="新細明體" pitchFamily="18" charset="-120"/>
              </a:rPr>
              <a:t>Example: when two people meet in a narrow corridor, and each tries to be polite by moving aside to let the other pass, but they end up swaying from side to side without making any progress because they both repeatedly move the same way at the same time.</a:t>
            </a:r>
          </a:p>
          <a:p>
            <a:endParaRPr lang="en-US" dirty="0"/>
          </a:p>
        </p:txBody>
      </p:sp>
      <p:sp>
        <p:nvSpPr>
          <p:cNvPr id="3" name="Title 2">
            <a:extLst>
              <a:ext uri="{FF2B5EF4-FFF2-40B4-BE49-F238E27FC236}">
                <a16:creationId xmlns:a16="http://schemas.microsoft.com/office/drawing/2014/main" id="{682398BE-F4F6-4AA4-BD0F-8DC8D172B11D}"/>
              </a:ext>
            </a:extLst>
          </p:cNvPr>
          <p:cNvSpPr>
            <a:spLocks noGrp="1"/>
          </p:cNvSpPr>
          <p:nvPr>
            <p:ph type="title"/>
          </p:nvPr>
        </p:nvSpPr>
        <p:spPr/>
        <p:txBody>
          <a:bodyPr/>
          <a:lstStyle/>
          <a:p>
            <a:r>
              <a:rPr lang="en-US" altLang="zh-TW" dirty="0" err="1">
                <a:ea typeface="新細明體" pitchFamily="18" charset="-120"/>
              </a:rPr>
              <a:t>Livelock</a:t>
            </a:r>
            <a:endParaRPr lang="en-US" dirty="0"/>
          </a:p>
        </p:txBody>
      </p:sp>
      <p:sp>
        <p:nvSpPr>
          <p:cNvPr id="4" name="Slide Number Placeholder 3">
            <a:extLst>
              <a:ext uri="{FF2B5EF4-FFF2-40B4-BE49-F238E27FC236}">
                <a16:creationId xmlns:a16="http://schemas.microsoft.com/office/drawing/2014/main" id="{9F804C31-54CD-413A-B421-9F34AAE6902F}"/>
              </a:ext>
            </a:extLst>
          </p:cNvPr>
          <p:cNvSpPr>
            <a:spLocks noGrp="1"/>
          </p:cNvSpPr>
          <p:nvPr>
            <p:ph type="sldNum" sz="quarter" idx="15"/>
          </p:nvPr>
        </p:nvSpPr>
        <p:spPr/>
        <p:txBody>
          <a:bodyPr/>
          <a:lstStyle/>
          <a:p>
            <a:fld id="{19B51A1E-902D-48AF-9020-955120F399B6}" type="slidenum">
              <a:rPr lang="en-US" smtClean="0"/>
              <a:pPr/>
              <a:t>28</a:t>
            </a:fld>
            <a:endParaRPr lang="en-US" dirty="0"/>
          </a:p>
        </p:txBody>
      </p:sp>
    </p:spTree>
    <p:extLst>
      <p:ext uri="{BB962C8B-B14F-4D97-AF65-F5344CB8AC3E}">
        <p14:creationId xmlns:p14="http://schemas.microsoft.com/office/powerpoint/2010/main" val="3771329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DCE73-41AE-4D76-AFCA-F666AFE46AA6}"/>
              </a:ext>
            </a:extLst>
          </p:cNvPr>
          <p:cNvSpPr>
            <a:spLocks noGrp="1"/>
          </p:cNvSpPr>
          <p:nvPr>
            <p:ph idx="1"/>
          </p:nvPr>
        </p:nvSpPr>
        <p:spPr>
          <a:xfrm>
            <a:off x="370613" y="1274325"/>
            <a:ext cx="9687787" cy="4679250"/>
          </a:xfrm>
        </p:spPr>
        <p:txBody>
          <a:bodyPr/>
          <a:lstStyle/>
          <a:p>
            <a:r>
              <a:rPr lang="en-US" altLang="zh-TW" dirty="0">
                <a:ea typeface="新細明體" pitchFamily="18" charset="-120"/>
              </a:rPr>
              <a:t>Only </a:t>
            </a:r>
            <a:r>
              <a:rPr lang="en-US" altLang="zh-TW" dirty="0">
                <a:solidFill>
                  <a:srgbClr val="FF0000"/>
                </a:solidFill>
                <a:ea typeface="新細明體" pitchFamily="18" charset="-120"/>
              </a:rPr>
              <a:t>one</a:t>
            </a:r>
            <a:r>
              <a:rPr lang="en-US" altLang="zh-TW" dirty="0">
                <a:ea typeface="新細明體" pitchFamily="18" charset="-120"/>
              </a:rPr>
              <a:t> process at a time is allowed into its </a:t>
            </a:r>
            <a:r>
              <a:rPr lang="en-US" altLang="zh-TW" dirty="0">
                <a:solidFill>
                  <a:srgbClr val="FF0000"/>
                </a:solidFill>
                <a:ea typeface="新細明體" pitchFamily="18" charset="-120"/>
              </a:rPr>
              <a:t>critical section</a:t>
            </a:r>
            <a:r>
              <a:rPr lang="en-US" altLang="zh-TW" dirty="0">
                <a:ea typeface="新細明體" pitchFamily="18" charset="-120"/>
              </a:rPr>
              <a:t> for a resource</a:t>
            </a:r>
          </a:p>
          <a:p>
            <a:r>
              <a:rPr lang="en-US" altLang="zh-TW" dirty="0">
                <a:ea typeface="新細明體" pitchFamily="18" charset="-120"/>
              </a:rPr>
              <a:t>If a process halts outside its critical section, it must not interfere with other processes</a:t>
            </a:r>
          </a:p>
          <a:p>
            <a:r>
              <a:rPr lang="en-US" altLang="zh-TW" dirty="0">
                <a:ea typeface="新細明體" pitchFamily="18" charset="-120"/>
              </a:rPr>
              <a:t>A process requiring the critical section </a:t>
            </a:r>
            <a:r>
              <a:rPr lang="en-US" altLang="zh-TW" dirty="0">
                <a:solidFill>
                  <a:srgbClr val="FF0000"/>
                </a:solidFill>
                <a:ea typeface="新細明體" pitchFamily="18" charset="-120"/>
              </a:rPr>
              <a:t>MUST NOT </a:t>
            </a:r>
            <a:r>
              <a:rPr lang="en-US" altLang="zh-TW" dirty="0">
                <a:ea typeface="新細明體" pitchFamily="18" charset="-120"/>
              </a:rPr>
              <a:t>be delayed indefinitely: </a:t>
            </a:r>
            <a:r>
              <a:rPr lang="en-US" altLang="zh-TW" dirty="0">
                <a:solidFill>
                  <a:srgbClr val="FF0000"/>
                </a:solidFill>
                <a:ea typeface="新細明體" pitchFamily="18" charset="-120"/>
              </a:rPr>
              <a:t>NO </a:t>
            </a:r>
            <a:r>
              <a:rPr lang="en-US" altLang="zh-TW" dirty="0">
                <a:ea typeface="新細明體" pitchFamily="18" charset="-120"/>
              </a:rPr>
              <a:t>deadlock or starvation</a:t>
            </a:r>
          </a:p>
          <a:p>
            <a:endParaRPr lang="en-US" dirty="0"/>
          </a:p>
        </p:txBody>
      </p:sp>
      <p:sp>
        <p:nvSpPr>
          <p:cNvPr id="3" name="Title 2">
            <a:extLst>
              <a:ext uri="{FF2B5EF4-FFF2-40B4-BE49-F238E27FC236}">
                <a16:creationId xmlns:a16="http://schemas.microsoft.com/office/drawing/2014/main" id="{EE599B43-F2C6-4E03-B608-CD6872538AD1}"/>
              </a:ext>
            </a:extLst>
          </p:cNvPr>
          <p:cNvSpPr>
            <a:spLocks noGrp="1"/>
          </p:cNvSpPr>
          <p:nvPr>
            <p:ph type="title"/>
          </p:nvPr>
        </p:nvSpPr>
        <p:spPr>
          <a:xfrm>
            <a:off x="391238" y="231498"/>
            <a:ext cx="10928444" cy="672927"/>
          </a:xfrm>
        </p:spPr>
        <p:txBody>
          <a:bodyPr/>
          <a:lstStyle/>
          <a:p>
            <a:r>
              <a:rPr lang="en-US" altLang="zh-TW" dirty="0">
                <a:ea typeface="新細明體" pitchFamily="18" charset="-120"/>
              </a:rPr>
              <a:t>Requirements for Mutual Exclusion </a:t>
            </a:r>
            <a:r>
              <a:rPr lang="en-US" altLang="zh-CN" dirty="0">
                <a:ea typeface="新細明體" pitchFamily="18" charset="-120"/>
              </a:rPr>
              <a:t>–</a:t>
            </a:r>
            <a:r>
              <a:rPr lang="en-US" altLang="zh-TW" dirty="0">
                <a:ea typeface="新細明體" pitchFamily="18" charset="-120"/>
              </a:rPr>
              <a:t> 1 </a:t>
            </a:r>
            <a:endParaRPr lang="en-US" dirty="0"/>
          </a:p>
        </p:txBody>
      </p:sp>
      <p:sp>
        <p:nvSpPr>
          <p:cNvPr id="4" name="Slide Number Placeholder 3">
            <a:extLst>
              <a:ext uri="{FF2B5EF4-FFF2-40B4-BE49-F238E27FC236}">
                <a16:creationId xmlns:a16="http://schemas.microsoft.com/office/drawing/2014/main" id="{84AF14FD-7863-4A58-AAB1-C1297C0E01C6}"/>
              </a:ext>
            </a:extLst>
          </p:cNvPr>
          <p:cNvSpPr>
            <a:spLocks noGrp="1"/>
          </p:cNvSpPr>
          <p:nvPr>
            <p:ph type="sldNum" sz="quarter" idx="15"/>
          </p:nvPr>
        </p:nvSpPr>
        <p:spPr/>
        <p:txBody>
          <a:bodyPr/>
          <a:lstStyle/>
          <a:p>
            <a:fld id="{19B51A1E-902D-48AF-9020-955120F399B6}" type="slidenum">
              <a:rPr lang="en-US" smtClean="0"/>
              <a:pPr/>
              <a:t>29</a:t>
            </a:fld>
            <a:endParaRPr lang="en-US" dirty="0"/>
          </a:p>
        </p:txBody>
      </p:sp>
      <p:sp>
        <p:nvSpPr>
          <p:cNvPr id="6" name="Rectangle 4">
            <a:extLst>
              <a:ext uri="{FF2B5EF4-FFF2-40B4-BE49-F238E27FC236}">
                <a16:creationId xmlns:a16="http://schemas.microsoft.com/office/drawing/2014/main" id="{3D7FFDB5-F6C4-4559-8816-F93794F3CADB}"/>
              </a:ext>
            </a:extLst>
          </p:cNvPr>
          <p:cNvSpPr>
            <a:spLocks noChangeArrowheads="1"/>
          </p:cNvSpPr>
          <p:nvPr/>
        </p:nvSpPr>
        <p:spPr bwMode="auto">
          <a:xfrm>
            <a:off x="7615518" y="4593075"/>
            <a:ext cx="2743200" cy="9906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Change the word ‘process’ to ‘thread’ for a multithreaded system.</a:t>
            </a:r>
          </a:p>
        </p:txBody>
      </p:sp>
    </p:spTree>
    <p:extLst>
      <p:ext uri="{BB962C8B-B14F-4D97-AF65-F5344CB8AC3E}">
        <p14:creationId xmlns:p14="http://schemas.microsoft.com/office/powerpoint/2010/main" val="105329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p:txBody>
          <a:bodyPr/>
          <a:lstStyle/>
          <a:p>
            <a:r>
              <a:rPr lang="en-US" altLang="zh-TW" dirty="0">
                <a:solidFill>
                  <a:schemeClr val="tx1"/>
                </a:solidFill>
                <a:ea typeface="新細明體" pitchFamily="18" charset="-120"/>
              </a:rPr>
              <a:t>Kinds of concurrency, and their difficulties</a:t>
            </a:r>
          </a:p>
          <a:p>
            <a:r>
              <a:rPr lang="en-US" altLang="zh-TW" dirty="0">
                <a:ea typeface="新細明體" pitchFamily="18" charset="-120"/>
              </a:rPr>
              <a:t>Concurrent access to shared resource</a:t>
            </a:r>
          </a:p>
          <a:p>
            <a:pPr lvl="1"/>
            <a:r>
              <a:rPr lang="en-US" altLang="zh-TW" dirty="0">
                <a:ea typeface="新細明體" pitchFamily="18" charset="-120"/>
              </a:rPr>
              <a:t>May cause anomaly if done without careful consideration</a:t>
            </a:r>
          </a:p>
          <a:p>
            <a:pPr lvl="1"/>
            <a:r>
              <a:rPr lang="en-US" altLang="zh-TW" u="sng" dirty="0">
                <a:solidFill>
                  <a:srgbClr val="FF0000"/>
                </a:solidFill>
                <a:ea typeface="新細明體" pitchFamily="18" charset="-120"/>
              </a:rPr>
              <a:t>Critical section</a:t>
            </a:r>
            <a:r>
              <a:rPr lang="en-US" altLang="zh-TW" dirty="0">
                <a:solidFill>
                  <a:srgbClr val="FF0000"/>
                </a:solidFill>
                <a:ea typeface="新細明體" pitchFamily="18" charset="-120"/>
              </a:rPr>
              <a:t> </a:t>
            </a:r>
            <a:r>
              <a:rPr lang="en-US" altLang="zh-TW" dirty="0">
                <a:ea typeface="新細明體" pitchFamily="18" charset="-120"/>
              </a:rPr>
              <a:t>and </a:t>
            </a:r>
            <a:r>
              <a:rPr lang="en-US" altLang="zh-TW" u="sng" dirty="0">
                <a:solidFill>
                  <a:srgbClr val="0000FF"/>
                </a:solidFill>
                <a:ea typeface="新細明體" pitchFamily="18" charset="-120"/>
              </a:rPr>
              <a:t>mutual exclusion</a:t>
            </a:r>
          </a:p>
          <a:p>
            <a:pPr lvl="1"/>
            <a:r>
              <a:rPr lang="en-US" altLang="zh-TW" dirty="0">
                <a:ea typeface="新細明體" pitchFamily="18" charset="-120"/>
              </a:rPr>
              <a:t>Three mutual exclusion approaches:</a:t>
            </a:r>
          </a:p>
          <a:p>
            <a:pPr lvl="2"/>
            <a:r>
              <a:rPr lang="en-US" altLang="zh-TW" dirty="0">
                <a:ea typeface="新細明體" pitchFamily="18" charset="-120"/>
              </a:rPr>
              <a:t>Software approach: Peterson’s algorithm</a:t>
            </a:r>
          </a:p>
          <a:p>
            <a:pPr lvl="2"/>
            <a:r>
              <a:rPr lang="en-US" altLang="zh-TW" dirty="0">
                <a:ea typeface="新細明體" pitchFamily="18" charset="-120"/>
              </a:rPr>
              <a:t>Hardware approach: interrupt disabling, spinlock</a:t>
            </a:r>
          </a:p>
          <a:p>
            <a:pPr lvl="2"/>
            <a:r>
              <a:rPr lang="en-US" altLang="zh-TW" dirty="0">
                <a:ea typeface="新細明體" pitchFamily="18" charset="-120"/>
              </a:rPr>
              <a:t>OS support: semaphore</a:t>
            </a:r>
          </a:p>
          <a:p>
            <a:endParaRPr lang="en-US" dirty="0"/>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p:txBody>
          <a:bodyPr/>
          <a:lstStyle/>
          <a:p>
            <a:r>
              <a:rPr lang="en-US" altLang="zh-TW" dirty="0">
                <a:ea typeface="新細明體" pitchFamily="18" charset="-120"/>
              </a:rPr>
              <a:t>What we’ll cover...</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3</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58118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28554-5FF2-4670-843E-9FDCF40C6FA6}"/>
              </a:ext>
            </a:extLst>
          </p:cNvPr>
          <p:cNvSpPr>
            <a:spLocks noGrp="1"/>
          </p:cNvSpPr>
          <p:nvPr>
            <p:ph idx="1"/>
          </p:nvPr>
        </p:nvSpPr>
        <p:spPr>
          <a:xfrm>
            <a:off x="370613" y="1274325"/>
            <a:ext cx="9508493" cy="4679250"/>
          </a:xfrm>
        </p:spPr>
        <p:txBody>
          <a:bodyPr/>
          <a:lstStyle/>
          <a:p>
            <a:r>
              <a:rPr lang="en-US" altLang="zh-TW" dirty="0">
                <a:ea typeface="新細明體" pitchFamily="18" charset="-120"/>
              </a:rPr>
              <a:t>A process </a:t>
            </a:r>
            <a:r>
              <a:rPr lang="en-US" altLang="zh-TW" dirty="0">
                <a:solidFill>
                  <a:srgbClr val="FF0000"/>
                </a:solidFill>
                <a:ea typeface="新細明體" pitchFamily="18" charset="-120"/>
              </a:rPr>
              <a:t>MUST NOT</a:t>
            </a:r>
            <a:r>
              <a:rPr lang="en-US" altLang="zh-TW" dirty="0">
                <a:ea typeface="新細明體" pitchFamily="18" charset="-120"/>
              </a:rPr>
              <a:t> be delayed access to a critical section when there is </a:t>
            </a:r>
            <a:r>
              <a:rPr lang="en-US" altLang="zh-TW" dirty="0">
                <a:solidFill>
                  <a:srgbClr val="FF0000"/>
                </a:solidFill>
                <a:ea typeface="新細明體" pitchFamily="18" charset="-120"/>
              </a:rPr>
              <a:t>no other </a:t>
            </a:r>
            <a:r>
              <a:rPr lang="en-US" altLang="zh-TW" dirty="0">
                <a:ea typeface="新細明體" pitchFamily="18" charset="-120"/>
              </a:rPr>
              <a:t>process using it</a:t>
            </a:r>
          </a:p>
          <a:p>
            <a:r>
              <a:rPr lang="en-US" altLang="zh-TW" dirty="0">
                <a:solidFill>
                  <a:srgbClr val="FF0000"/>
                </a:solidFill>
                <a:ea typeface="新細明體" pitchFamily="18" charset="-120"/>
              </a:rPr>
              <a:t>No assumptions </a:t>
            </a:r>
            <a:r>
              <a:rPr lang="en-US" altLang="zh-TW" dirty="0">
                <a:ea typeface="新細明體" pitchFamily="18" charset="-120"/>
              </a:rPr>
              <a:t>are made about relative process speeds or number of processes</a:t>
            </a:r>
          </a:p>
          <a:p>
            <a:r>
              <a:rPr lang="en-US" altLang="zh-TW" dirty="0">
                <a:ea typeface="新細明體" pitchFamily="18" charset="-120"/>
              </a:rPr>
              <a:t>A process remains inside its critical section for a </a:t>
            </a:r>
            <a:r>
              <a:rPr lang="en-US" altLang="zh-TW" dirty="0">
                <a:solidFill>
                  <a:srgbClr val="FF0000"/>
                </a:solidFill>
                <a:ea typeface="新細明體" pitchFamily="18" charset="-120"/>
              </a:rPr>
              <a:t>finite</a:t>
            </a:r>
            <a:r>
              <a:rPr lang="en-US" altLang="zh-TW" dirty="0">
                <a:ea typeface="新細明體" pitchFamily="18" charset="-120"/>
              </a:rPr>
              <a:t> time only</a:t>
            </a:r>
          </a:p>
          <a:p>
            <a:endParaRPr lang="en-US" dirty="0"/>
          </a:p>
        </p:txBody>
      </p:sp>
      <p:sp>
        <p:nvSpPr>
          <p:cNvPr id="3" name="Title 2">
            <a:extLst>
              <a:ext uri="{FF2B5EF4-FFF2-40B4-BE49-F238E27FC236}">
                <a16:creationId xmlns:a16="http://schemas.microsoft.com/office/drawing/2014/main" id="{4AFE86A9-38C1-46D6-AE1D-74A9BF31BFDB}"/>
              </a:ext>
            </a:extLst>
          </p:cNvPr>
          <p:cNvSpPr>
            <a:spLocks noGrp="1"/>
          </p:cNvSpPr>
          <p:nvPr>
            <p:ph type="title"/>
          </p:nvPr>
        </p:nvSpPr>
        <p:spPr>
          <a:xfrm>
            <a:off x="391237" y="231498"/>
            <a:ext cx="9810597" cy="672927"/>
          </a:xfrm>
        </p:spPr>
        <p:txBody>
          <a:bodyPr/>
          <a:lstStyle/>
          <a:p>
            <a:r>
              <a:rPr lang="en-US" altLang="zh-TW" dirty="0">
                <a:ea typeface="新細明體" pitchFamily="18" charset="-120"/>
              </a:rPr>
              <a:t>Requirements for Mutual Exclusion – 2 </a:t>
            </a:r>
            <a:endParaRPr lang="en-US" dirty="0"/>
          </a:p>
        </p:txBody>
      </p:sp>
      <p:sp>
        <p:nvSpPr>
          <p:cNvPr id="4" name="Slide Number Placeholder 3">
            <a:extLst>
              <a:ext uri="{FF2B5EF4-FFF2-40B4-BE49-F238E27FC236}">
                <a16:creationId xmlns:a16="http://schemas.microsoft.com/office/drawing/2014/main" id="{A3CB53EE-CEC1-4817-8A83-37A8668C790E}"/>
              </a:ext>
            </a:extLst>
          </p:cNvPr>
          <p:cNvSpPr>
            <a:spLocks noGrp="1"/>
          </p:cNvSpPr>
          <p:nvPr>
            <p:ph type="sldNum" sz="quarter" idx="15"/>
          </p:nvPr>
        </p:nvSpPr>
        <p:spPr/>
        <p:txBody>
          <a:bodyPr/>
          <a:lstStyle/>
          <a:p>
            <a:fld id="{19B51A1E-902D-48AF-9020-955120F399B6}" type="slidenum">
              <a:rPr lang="en-US" smtClean="0"/>
              <a:pPr/>
              <a:t>30</a:t>
            </a:fld>
            <a:endParaRPr lang="en-US" dirty="0"/>
          </a:p>
        </p:txBody>
      </p:sp>
      <p:sp>
        <p:nvSpPr>
          <p:cNvPr id="5" name="Rectangle 4">
            <a:extLst>
              <a:ext uri="{FF2B5EF4-FFF2-40B4-BE49-F238E27FC236}">
                <a16:creationId xmlns:a16="http://schemas.microsoft.com/office/drawing/2014/main" id="{CC6388BB-7FED-4C4D-A92F-2A837BD305CE}"/>
              </a:ext>
            </a:extLst>
          </p:cNvPr>
          <p:cNvSpPr>
            <a:spLocks noChangeArrowheads="1"/>
          </p:cNvSpPr>
          <p:nvPr/>
        </p:nvSpPr>
        <p:spPr bwMode="auto">
          <a:xfrm>
            <a:off x="6620434" y="4212075"/>
            <a:ext cx="3581400" cy="13716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We’ll soon study different ways to </a:t>
            </a:r>
            <a:r>
              <a:rPr kumimoji="1" lang="en-US" altLang="zh-TW" dirty="0">
                <a:solidFill>
                  <a:srgbClr val="FF0000"/>
                </a:solidFill>
                <a:latin typeface="Arial" charset="0"/>
                <a:ea typeface="新細明體" pitchFamily="18" charset="-120"/>
              </a:rPr>
              <a:t>implement</a:t>
            </a:r>
            <a:r>
              <a:rPr kumimoji="1" lang="en-US" altLang="zh-TW" dirty="0">
                <a:latin typeface="Arial" charset="0"/>
                <a:ea typeface="新細明體" pitchFamily="18" charset="-120"/>
              </a:rPr>
              <a:t> mutual exclusion, and verify how well they </a:t>
            </a:r>
            <a:r>
              <a:rPr kumimoji="1" lang="en-US" altLang="zh-TW" dirty="0">
                <a:solidFill>
                  <a:srgbClr val="FF0000"/>
                </a:solidFill>
                <a:latin typeface="Arial" charset="0"/>
                <a:ea typeface="新細明體" pitchFamily="18" charset="-120"/>
              </a:rPr>
              <a:t>satisfy</a:t>
            </a:r>
            <a:r>
              <a:rPr kumimoji="1" lang="en-US" altLang="zh-TW" dirty="0">
                <a:latin typeface="Arial" charset="0"/>
                <a:ea typeface="新細明體" pitchFamily="18" charset="-120"/>
              </a:rPr>
              <a:t> these requirements.</a:t>
            </a:r>
          </a:p>
        </p:txBody>
      </p:sp>
    </p:spTree>
    <p:extLst>
      <p:ext uri="{BB962C8B-B14F-4D97-AF65-F5344CB8AC3E}">
        <p14:creationId xmlns:p14="http://schemas.microsoft.com/office/powerpoint/2010/main" val="117807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823872-CD92-48F4-8C97-D14C092A5C2D}"/>
              </a:ext>
            </a:extLst>
          </p:cNvPr>
          <p:cNvSpPr>
            <a:spLocks noGrp="1"/>
          </p:cNvSpPr>
          <p:nvPr>
            <p:ph idx="1"/>
          </p:nvPr>
        </p:nvSpPr>
        <p:spPr/>
        <p:txBody>
          <a:bodyPr/>
          <a:lstStyle/>
          <a:p>
            <a:r>
              <a:rPr lang="en-US" dirty="0"/>
              <a:t>Software approach</a:t>
            </a:r>
          </a:p>
          <a:p>
            <a:pPr lvl="1"/>
            <a:r>
              <a:rPr lang="en-US" dirty="0"/>
              <a:t>Mainly for instructional purpose</a:t>
            </a:r>
          </a:p>
          <a:p>
            <a:r>
              <a:rPr lang="en-US" dirty="0"/>
              <a:t>Hardware support</a:t>
            </a:r>
          </a:p>
          <a:p>
            <a:pPr lvl="1"/>
            <a:r>
              <a:rPr lang="en-US" dirty="0"/>
              <a:t>Used in some places in the kernel</a:t>
            </a:r>
          </a:p>
          <a:p>
            <a:r>
              <a:rPr lang="en-US" dirty="0"/>
              <a:t>OS support</a:t>
            </a:r>
          </a:p>
          <a:p>
            <a:pPr lvl="1"/>
            <a:r>
              <a:rPr lang="en-US" dirty="0"/>
              <a:t>Used in higher level OS subsystems and user applications</a:t>
            </a:r>
          </a:p>
          <a:p>
            <a:endParaRPr lang="en-US" dirty="0"/>
          </a:p>
        </p:txBody>
      </p:sp>
      <p:sp>
        <p:nvSpPr>
          <p:cNvPr id="3" name="Title 2">
            <a:extLst>
              <a:ext uri="{FF2B5EF4-FFF2-40B4-BE49-F238E27FC236}">
                <a16:creationId xmlns:a16="http://schemas.microsoft.com/office/drawing/2014/main" id="{E9B92A95-6C18-434D-892A-6039052A60B5}"/>
              </a:ext>
            </a:extLst>
          </p:cNvPr>
          <p:cNvSpPr>
            <a:spLocks noGrp="1"/>
          </p:cNvSpPr>
          <p:nvPr>
            <p:ph type="title"/>
          </p:nvPr>
        </p:nvSpPr>
        <p:spPr/>
        <p:txBody>
          <a:bodyPr/>
          <a:lstStyle/>
          <a:p>
            <a:r>
              <a:rPr lang="en-US" altLang="zh-TW" dirty="0">
                <a:ea typeface="新細明體" pitchFamily="18" charset="-120"/>
              </a:rPr>
              <a:t>Three Approaches to Critical Section</a:t>
            </a:r>
            <a:endParaRPr lang="en-US" dirty="0"/>
          </a:p>
        </p:txBody>
      </p:sp>
      <p:sp>
        <p:nvSpPr>
          <p:cNvPr id="4" name="Slide Number Placeholder 3">
            <a:extLst>
              <a:ext uri="{FF2B5EF4-FFF2-40B4-BE49-F238E27FC236}">
                <a16:creationId xmlns:a16="http://schemas.microsoft.com/office/drawing/2014/main" id="{3598E18A-6A53-43E7-AFE3-505C67CCC692}"/>
              </a:ext>
            </a:extLst>
          </p:cNvPr>
          <p:cNvSpPr>
            <a:spLocks noGrp="1"/>
          </p:cNvSpPr>
          <p:nvPr>
            <p:ph type="sldNum" sz="quarter" idx="15"/>
          </p:nvPr>
        </p:nvSpPr>
        <p:spPr/>
        <p:txBody>
          <a:bodyPr/>
          <a:lstStyle/>
          <a:p>
            <a:fld id="{19B51A1E-902D-48AF-9020-955120F399B6}" type="slidenum">
              <a:rPr lang="en-US" smtClean="0"/>
              <a:pPr/>
              <a:t>31</a:t>
            </a:fld>
            <a:endParaRPr lang="en-US" dirty="0"/>
          </a:p>
        </p:txBody>
      </p:sp>
      <p:pic>
        <p:nvPicPr>
          <p:cNvPr id="5" name="Picture Placeholder 17" descr="decorative element">
            <a:extLst>
              <a:ext uri="{FF2B5EF4-FFF2-40B4-BE49-F238E27FC236}">
                <a16:creationId xmlns:a16="http://schemas.microsoft.com/office/drawing/2014/main" id="{3DDCF9FB-D341-479B-952A-60DCA1C712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127733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7CEA82-C7BF-4474-B6FB-D0FC6EA5A379}"/>
              </a:ext>
            </a:extLst>
          </p:cNvPr>
          <p:cNvSpPr>
            <a:spLocks noGrp="1"/>
          </p:cNvSpPr>
          <p:nvPr>
            <p:ph idx="1"/>
          </p:nvPr>
        </p:nvSpPr>
        <p:spPr>
          <a:xfrm>
            <a:off x="370613" y="1274325"/>
            <a:ext cx="8952681" cy="4679250"/>
          </a:xfrm>
        </p:spPr>
        <p:txBody>
          <a:bodyPr/>
          <a:lstStyle/>
          <a:p>
            <a:r>
              <a:rPr lang="en-US" altLang="zh-TW" dirty="0">
                <a:ea typeface="新細明體" pitchFamily="18" charset="-120"/>
              </a:rPr>
              <a:t>Programmers write </a:t>
            </a:r>
            <a:r>
              <a:rPr lang="en-US" altLang="zh-TW" b="1" dirty="0" err="1">
                <a:solidFill>
                  <a:srgbClr val="FF0000"/>
                </a:solidFill>
                <a:latin typeface="Arial" charset="0"/>
                <a:ea typeface="新細明體" pitchFamily="18" charset="-120"/>
              </a:rPr>
              <a:t>EnterCS</a:t>
            </a:r>
            <a:r>
              <a:rPr lang="en-US" altLang="zh-TW" b="1" dirty="0">
                <a:solidFill>
                  <a:srgbClr val="FF0000"/>
                </a:solidFill>
                <a:latin typeface="Arial" charset="0"/>
                <a:ea typeface="新細明體" pitchFamily="18" charset="-120"/>
              </a:rPr>
              <a:t>( )</a:t>
            </a:r>
            <a:r>
              <a:rPr lang="en-US" altLang="zh-TW" b="1" dirty="0">
                <a:solidFill>
                  <a:srgbClr val="FF0000"/>
                </a:solidFill>
                <a:ea typeface="新細明體" pitchFamily="18" charset="-120"/>
              </a:rPr>
              <a:t> </a:t>
            </a:r>
            <a:r>
              <a:rPr lang="en-US" altLang="zh-TW" dirty="0">
                <a:ea typeface="新細明體" pitchFamily="18" charset="-120"/>
              </a:rPr>
              <a:t>and </a:t>
            </a:r>
            <a:r>
              <a:rPr lang="en-US" altLang="zh-TW" b="1" dirty="0" err="1">
                <a:solidFill>
                  <a:srgbClr val="FF0000"/>
                </a:solidFill>
                <a:latin typeface="Arial" charset="0"/>
                <a:ea typeface="新細明體" pitchFamily="18" charset="-120"/>
              </a:rPr>
              <a:t>LeaveCS</a:t>
            </a:r>
            <a:r>
              <a:rPr lang="en-US" altLang="zh-TW" b="1" dirty="0">
                <a:solidFill>
                  <a:srgbClr val="FF0000"/>
                </a:solidFill>
                <a:latin typeface="Arial" charset="0"/>
                <a:ea typeface="新細明體" pitchFamily="18" charset="-120"/>
              </a:rPr>
              <a:t>( )</a:t>
            </a:r>
            <a:r>
              <a:rPr lang="en-US" altLang="zh-TW" b="1" dirty="0">
                <a:solidFill>
                  <a:srgbClr val="FF0000"/>
                </a:solidFill>
                <a:ea typeface="新細明體" pitchFamily="18" charset="-120"/>
              </a:rPr>
              <a:t> </a:t>
            </a:r>
            <a:r>
              <a:rPr lang="en-US" altLang="zh-TW" dirty="0">
                <a:ea typeface="新細明體" pitchFamily="18" charset="-120"/>
              </a:rPr>
              <a:t>themselves using primitive instructions. No special system call or hardware instruction</a:t>
            </a:r>
          </a:p>
          <a:p>
            <a:r>
              <a:rPr lang="en-US" altLang="zh-TW" dirty="0">
                <a:ea typeface="新細明體" pitchFamily="18" charset="-120"/>
              </a:rPr>
              <a:t>Use </a:t>
            </a:r>
            <a:r>
              <a:rPr lang="en-US" altLang="zh-TW" dirty="0">
                <a:solidFill>
                  <a:srgbClr val="FF0000"/>
                </a:solidFill>
                <a:ea typeface="新細明體" pitchFamily="18" charset="-120"/>
              </a:rPr>
              <a:t>busy waiting </a:t>
            </a:r>
            <a:r>
              <a:rPr lang="en-US" altLang="zh-TW" dirty="0">
                <a:ea typeface="新細明體" pitchFamily="18" charset="-120"/>
              </a:rPr>
              <a:t>to hold a waiting thread</a:t>
            </a:r>
          </a:p>
          <a:p>
            <a:r>
              <a:rPr lang="en-US" altLang="zh-TW" dirty="0">
                <a:ea typeface="新細明體" pitchFamily="18" charset="-120"/>
              </a:rPr>
              <a:t>We will develop a correct solution called </a:t>
            </a:r>
            <a:r>
              <a:rPr lang="en-US" altLang="zh-TW" dirty="0">
                <a:solidFill>
                  <a:srgbClr val="FF0000"/>
                </a:solidFill>
                <a:ea typeface="新細明體" pitchFamily="18" charset="-120"/>
              </a:rPr>
              <a:t>Peterson’s algorithm</a:t>
            </a:r>
            <a:r>
              <a:rPr lang="en-US" altLang="zh-TW" dirty="0">
                <a:ea typeface="新細明體" pitchFamily="18" charset="-120"/>
              </a:rPr>
              <a:t> </a:t>
            </a:r>
            <a:r>
              <a:rPr lang="en-US" altLang="zh-TW" dirty="0">
                <a:solidFill>
                  <a:srgbClr val="0070C0"/>
                </a:solidFill>
                <a:ea typeface="新細明體" pitchFamily="18" charset="-120"/>
              </a:rPr>
              <a:t>step by step</a:t>
            </a:r>
            <a:r>
              <a:rPr lang="en-US" altLang="zh-TW" dirty="0">
                <a:ea typeface="新細明體" pitchFamily="18" charset="-120"/>
              </a:rPr>
              <a:t>...</a:t>
            </a:r>
          </a:p>
          <a:p>
            <a:endParaRPr lang="en-US" dirty="0"/>
          </a:p>
        </p:txBody>
      </p:sp>
      <p:sp>
        <p:nvSpPr>
          <p:cNvPr id="3" name="Title 2">
            <a:extLst>
              <a:ext uri="{FF2B5EF4-FFF2-40B4-BE49-F238E27FC236}">
                <a16:creationId xmlns:a16="http://schemas.microsoft.com/office/drawing/2014/main" id="{C78BD951-1066-4F76-BF1E-9509E0FFBCF9}"/>
              </a:ext>
            </a:extLst>
          </p:cNvPr>
          <p:cNvSpPr>
            <a:spLocks noGrp="1"/>
          </p:cNvSpPr>
          <p:nvPr>
            <p:ph type="title"/>
          </p:nvPr>
        </p:nvSpPr>
        <p:spPr>
          <a:xfrm>
            <a:off x="391238" y="231498"/>
            <a:ext cx="9487868" cy="672927"/>
          </a:xfrm>
        </p:spPr>
        <p:txBody>
          <a:bodyPr/>
          <a:lstStyle/>
          <a:p>
            <a:r>
              <a:rPr lang="en-US" altLang="zh-TW" dirty="0">
                <a:ea typeface="新細明體" pitchFamily="18" charset="-120"/>
              </a:rPr>
              <a:t>Mutual Exclusion: Software Approach</a:t>
            </a:r>
            <a:endParaRPr lang="en-US" dirty="0"/>
          </a:p>
        </p:txBody>
      </p:sp>
      <p:sp>
        <p:nvSpPr>
          <p:cNvPr id="4" name="Slide Number Placeholder 3">
            <a:extLst>
              <a:ext uri="{FF2B5EF4-FFF2-40B4-BE49-F238E27FC236}">
                <a16:creationId xmlns:a16="http://schemas.microsoft.com/office/drawing/2014/main" id="{D4BFDB7F-D373-49EB-97CC-9EF6E93DEF33}"/>
              </a:ext>
            </a:extLst>
          </p:cNvPr>
          <p:cNvSpPr>
            <a:spLocks noGrp="1"/>
          </p:cNvSpPr>
          <p:nvPr>
            <p:ph type="sldNum" sz="quarter" idx="15"/>
          </p:nvPr>
        </p:nvSpPr>
        <p:spPr/>
        <p:txBody>
          <a:bodyPr/>
          <a:lstStyle/>
          <a:p>
            <a:fld id="{19B51A1E-902D-48AF-9020-955120F399B6}" type="slidenum">
              <a:rPr lang="en-US" smtClean="0"/>
              <a:pPr/>
              <a:t>32</a:t>
            </a:fld>
            <a:endParaRPr lang="en-US" dirty="0"/>
          </a:p>
        </p:txBody>
      </p:sp>
    </p:spTree>
    <p:extLst>
      <p:ext uri="{BB962C8B-B14F-4D97-AF65-F5344CB8AC3E}">
        <p14:creationId xmlns:p14="http://schemas.microsoft.com/office/powerpoint/2010/main" val="952539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5D6FB3-9813-4FFA-A87B-2471618DCD0B}"/>
              </a:ext>
            </a:extLst>
          </p:cNvPr>
          <p:cNvSpPr>
            <a:spLocks noGrp="1"/>
          </p:cNvSpPr>
          <p:nvPr>
            <p:ph idx="1"/>
          </p:nvPr>
        </p:nvSpPr>
        <p:spPr>
          <a:xfrm>
            <a:off x="370613" y="1274325"/>
            <a:ext cx="10700125" cy="672927"/>
          </a:xfrm>
        </p:spPr>
        <p:txBody>
          <a:bodyPr/>
          <a:lstStyle/>
          <a:p>
            <a:r>
              <a:rPr lang="en-US" altLang="zh-TW" dirty="0">
                <a:ea typeface="新細明體" pitchFamily="18" charset="-120"/>
              </a:rPr>
              <a:t>Only </a:t>
            </a:r>
            <a:r>
              <a:rPr lang="en-US" altLang="zh-TW" dirty="0">
                <a:solidFill>
                  <a:srgbClr val="FF0000"/>
                </a:solidFill>
                <a:ea typeface="新細明體" pitchFamily="18" charset="-120"/>
              </a:rPr>
              <a:t>one access </a:t>
            </a:r>
            <a:r>
              <a:rPr lang="en-US" altLang="zh-TW" dirty="0">
                <a:ea typeface="新細明體" pitchFamily="18" charset="-120"/>
              </a:rPr>
              <a:t>to a memory location can be made </a:t>
            </a:r>
            <a:r>
              <a:rPr lang="en-US" altLang="zh-TW" dirty="0">
                <a:solidFill>
                  <a:srgbClr val="FF0000"/>
                </a:solidFill>
                <a:ea typeface="新細明體" pitchFamily="18" charset="-120"/>
              </a:rPr>
              <a:t>at a time</a:t>
            </a:r>
          </a:p>
          <a:p>
            <a:endParaRPr lang="en-US" dirty="0"/>
          </a:p>
        </p:txBody>
      </p:sp>
      <p:sp>
        <p:nvSpPr>
          <p:cNvPr id="3" name="Title 2">
            <a:extLst>
              <a:ext uri="{FF2B5EF4-FFF2-40B4-BE49-F238E27FC236}">
                <a16:creationId xmlns:a16="http://schemas.microsoft.com/office/drawing/2014/main" id="{58ABA9DF-C7E7-4624-89A5-A6DC94A6F07A}"/>
              </a:ext>
            </a:extLst>
          </p:cNvPr>
          <p:cNvSpPr>
            <a:spLocks noGrp="1"/>
          </p:cNvSpPr>
          <p:nvPr>
            <p:ph type="title"/>
          </p:nvPr>
        </p:nvSpPr>
        <p:spPr/>
        <p:txBody>
          <a:bodyPr/>
          <a:lstStyle/>
          <a:p>
            <a:r>
              <a:rPr lang="en-US" altLang="zh-TW" dirty="0">
                <a:ea typeface="新細明體" pitchFamily="18" charset="-120"/>
              </a:rPr>
              <a:t>Basic Assumption</a:t>
            </a:r>
            <a:endParaRPr lang="en-US" dirty="0"/>
          </a:p>
        </p:txBody>
      </p:sp>
      <p:sp>
        <p:nvSpPr>
          <p:cNvPr id="4" name="Slide Number Placeholder 3">
            <a:extLst>
              <a:ext uri="{FF2B5EF4-FFF2-40B4-BE49-F238E27FC236}">
                <a16:creationId xmlns:a16="http://schemas.microsoft.com/office/drawing/2014/main" id="{DB390FA7-B21F-46E0-B95C-CDA591F7DF2B}"/>
              </a:ext>
            </a:extLst>
          </p:cNvPr>
          <p:cNvSpPr>
            <a:spLocks noGrp="1"/>
          </p:cNvSpPr>
          <p:nvPr>
            <p:ph type="sldNum" sz="quarter" idx="15"/>
          </p:nvPr>
        </p:nvSpPr>
        <p:spPr/>
        <p:txBody>
          <a:bodyPr/>
          <a:lstStyle/>
          <a:p>
            <a:fld id="{19B51A1E-902D-48AF-9020-955120F399B6}" type="slidenum">
              <a:rPr lang="en-US" smtClean="0"/>
              <a:pPr/>
              <a:t>33</a:t>
            </a:fld>
            <a:endParaRPr lang="en-US" dirty="0"/>
          </a:p>
        </p:txBody>
      </p:sp>
      <p:grpSp>
        <p:nvGrpSpPr>
          <p:cNvPr id="18" name="Group 17">
            <a:extLst>
              <a:ext uri="{FF2B5EF4-FFF2-40B4-BE49-F238E27FC236}">
                <a16:creationId xmlns:a16="http://schemas.microsoft.com/office/drawing/2014/main" id="{27F97DC3-74CB-4751-BA55-42E2A7F65537}"/>
              </a:ext>
            </a:extLst>
          </p:cNvPr>
          <p:cNvGrpSpPr/>
          <p:nvPr/>
        </p:nvGrpSpPr>
        <p:grpSpPr>
          <a:xfrm>
            <a:off x="2190885" y="2755309"/>
            <a:ext cx="7159301" cy="2828366"/>
            <a:chOff x="2460810" y="2846295"/>
            <a:chExt cx="6172200" cy="2438400"/>
          </a:xfrm>
        </p:grpSpPr>
        <p:sp>
          <p:nvSpPr>
            <p:cNvPr id="5" name="Rectangle 4">
              <a:extLst>
                <a:ext uri="{FF2B5EF4-FFF2-40B4-BE49-F238E27FC236}">
                  <a16:creationId xmlns:a16="http://schemas.microsoft.com/office/drawing/2014/main" id="{9C5216F3-85BB-4EEE-99D6-5DB15290F40B}"/>
                </a:ext>
              </a:extLst>
            </p:cNvPr>
            <p:cNvSpPr>
              <a:spLocks noChangeArrowheads="1"/>
            </p:cNvSpPr>
            <p:nvPr/>
          </p:nvSpPr>
          <p:spPr bwMode="auto">
            <a:xfrm>
              <a:off x="3908610" y="2846295"/>
              <a:ext cx="914400" cy="1447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RAM</a:t>
              </a:r>
            </a:p>
          </p:txBody>
        </p:sp>
        <p:sp>
          <p:nvSpPr>
            <p:cNvPr id="6" name="Rectangle 5">
              <a:extLst>
                <a:ext uri="{FF2B5EF4-FFF2-40B4-BE49-F238E27FC236}">
                  <a16:creationId xmlns:a16="http://schemas.microsoft.com/office/drawing/2014/main" id="{98707443-9DFB-45C2-843E-D2F611935AE1}"/>
                </a:ext>
              </a:extLst>
            </p:cNvPr>
            <p:cNvSpPr>
              <a:spLocks noChangeArrowheads="1"/>
            </p:cNvSpPr>
            <p:nvPr/>
          </p:nvSpPr>
          <p:spPr bwMode="auto">
            <a:xfrm>
              <a:off x="2460810" y="2998695"/>
              <a:ext cx="685800" cy="457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CPU1</a:t>
              </a:r>
            </a:p>
          </p:txBody>
        </p:sp>
        <p:sp>
          <p:nvSpPr>
            <p:cNvPr id="7" name="Rectangle 6">
              <a:extLst>
                <a:ext uri="{FF2B5EF4-FFF2-40B4-BE49-F238E27FC236}">
                  <a16:creationId xmlns:a16="http://schemas.microsoft.com/office/drawing/2014/main" id="{65309BE7-1E92-4FA7-AF81-A2A93CB11247}"/>
                </a:ext>
              </a:extLst>
            </p:cNvPr>
            <p:cNvSpPr>
              <a:spLocks noChangeArrowheads="1"/>
            </p:cNvSpPr>
            <p:nvPr/>
          </p:nvSpPr>
          <p:spPr bwMode="auto">
            <a:xfrm>
              <a:off x="2460810" y="3684495"/>
              <a:ext cx="685800" cy="457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CPU2</a:t>
              </a:r>
            </a:p>
          </p:txBody>
        </p:sp>
        <p:sp>
          <p:nvSpPr>
            <p:cNvPr id="8" name="Line 7">
              <a:extLst>
                <a:ext uri="{FF2B5EF4-FFF2-40B4-BE49-F238E27FC236}">
                  <a16:creationId xmlns:a16="http://schemas.microsoft.com/office/drawing/2014/main" id="{339D31C2-0CFA-4494-81F3-25FDC3F0BDD7}"/>
                </a:ext>
              </a:extLst>
            </p:cNvPr>
            <p:cNvSpPr>
              <a:spLocks noChangeShapeType="1"/>
            </p:cNvSpPr>
            <p:nvPr/>
          </p:nvSpPr>
          <p:spPr bwMode="auto">
            <a:xfrm>
              <a:off x="3299010" y="3227295"/>
              <a:ext cx="609600"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Line 8">
              <a:extLst>
                <a:ext uri="{FF2B5EF4-FFF2-40B4-BE49-F238E27FC236}">
                  <a16:creationId xmlns:a16="http://schemas.microsoft.com/office/drawing/2014/main" id="{72EA6305-7D89-4D8E-BCDD-8753A670130C}"/>
                </a:ext>
              </a:extLst>
            </p:cNvPr>
            <p:cNvSpPr>
              <a:spLocks noChangeShapeType="1"/>
            </p:cNvSpPr>
            <p:nvPr/>
          </p:nvSpPr>
          <p:spPr bwMode="auto">
            <a:xfrm>
              <a:off x="3299010" y="3913095"/>
              <a:ext cx="609600"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9">
              <a:extLst>
                <a:ext uri="{FF2B5EF4-FFF2-40B4-BE49-F238E27FC236}">
                  <a16:creationId xmlns:a16="http://schemas.microsoft.com/office/drawing/2014/main" id="{A16B5C62-3DC6-4D9A-AB90-2475D9C94298}"/>
                </a:ext>
              </a:extLst>
            </p:cNvPr>
            <p:cNvSpPr>
              <a:spLocks noChangeArrowheads="1"/>
            </p:cNvSpPr>
            <p:nvPr/>
          </p:nvSpPr>
          <p:spPr bwMode="auto">
            <a:xfrm>
              <a:off x="2537010" y="4522695"/>
              <a:ext cx="2209800" cy="762000"/>
            </a:xfrm>
            <a:prstGeom prst="rect">
              <a:avLst/>
            </a:prstGeom>
            <a:noFill/>
            <a:ln w="12700">
              <a:noFill/>
              <a:miter lim="800000"/>
              <a:headEnd type="none" w="sm" len="sm"/>
              <a:tailEnd type="none" w="sm" len="sm"/>
            </a:ln>
          </p:spPr>
          <p:txBody>
            <a:bodyPr anchor="ctr"/>
            <a:lstStyle/>
            <a:p>
              <a:pPr eaLnBrk="0" fontAlgn="base" hangingPunct="0">
                <a:spcBef>
                  <a:spcPct val="0"/>
                </a:spcBef>
                <a:spcAft>
                  <a:spcPct val="0"/>
                </a:spcAft>
              </a:pPr>
              <a:r>
                <a:rPr kumimoji="1" lang="en-US" altLang="zh-TW" dirty="0">
                  <a:solidFill>
                    <a:prstClr val="black"/>
                  </a:solidFill>
                  <a:latin typeface="Arial" charset="0"/>
                  <a:ea typeface="新細明體" pitchFamily="18" charset="-120"/>
                </a:rPr>
                <a:t>Read/Write </a:t>
              </a:r>
              <a:r>
                <a:rPr kumimoji="1" lang="en-US" altLang="zh-TW" dirty="0">
                  <a:solidFill>
                    <a:srgbClr val="0070C0"/>
                  </a:solidFill>
                  <a:latin typeface="Arial" charset="0"/>
                  <a:ea typeface="新細明體" pitchFamily="18" charset="-120"/>
                </a:rPr>
                <a:t>different</a:t>
              </a:r>
              <a:r>
                <a:rPr kumimoji="1" lang="en-US" altLang="zh-TW" dirty="0">
                  <a:solidFill>
                    <a:prstClr val="black"/>
                  </a:solidFill>
                  <a:latin typeface="Arial" charset="0"/>
                  <a:ea typeface="新細明體" pitchFamily="18" charset="-120"/>
                </a:rPr>
                <a:t> location at the same time is </a:t>
              </a:r>
              <a:r>
                <a:rPr kumimoji="1" lang="en-US" altLang="zh-TW" dirty="0">
                  <a:solidFill>
                    <a:srgbClr val="0070C0"/>
                  </a:solidFill>
                  <a:latin typeface="Arial" charset="0"/>
                  <a:ea typeface="新細明體" pitchFamily="18" charset="-120"/>
                </a:rPr>
                <a:t>allowed</a:t>
              </a:r>
              <a:r>
                <a:rPr kumimoji="1" lang="en-US" altLang="zh-TW" dirty="0">
                  <a:solidFill>
                    <a:prstClr val="black"/>
                  </a:solidFill>
                  <a:latin typeface="Arial" charset="0"/>
                  <a:ea typeface="新細明體" pitchFamily="18" charset="-120"/>
                </a:rPr>
                <a:t>.</a:t>
              </a:r>
            </a:p>
          </p:txBody>
        </p:sp>
        <p:sp>
          <p:nvSpPr>
            <p:cNvPr id="11" name="Rectangle 10">
              <a:extLst>
                <a:ext uri="{FF2B5EF4-FFF2-40B4-BE49-F238E27FC236}">
                  <a16:creationId xmlns:a16="http://schemas.microsoft.com/office/drawing/2014/main" id="{51339D00-ED4C-4EFE-992D-F04CCD9B742E}"/>
                </a:ext>
              </a:extLst>
            </p:cNvPr>
            <p:cNvSpPr>
              <a:spLocks noChangeArrowheads="1"/>
            </p:cNvSpPr>
            <p:nvPr/>
          </p:nvSpPr>
          <p:spPr bwMode="auto">
            <a:xfrm>
              <a:off x="7718610" y="2846295"/>
              <a:ext cx="914400" cy="1447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RAM</a:t>
              </a:r>
            </a:p>
          </p:txBody>
        </p:sp>
        <p:sp>
          <p:nvSpPr>
            <p:cNvPr id="12" name="Rectangle 11">
              <a:extLst>
                <a:ext uri="{FF2B5EF4-FFF2-40B4-BE49-F238E27FC236}">
                  <a16:creationId xmlns:a16="http://schemas.microsoft.com/office/drawing/2014/main" id="{CAB1761A-DF4E-4109-A861-D4A01720D558}"/>
                </a:ext>
              </a:extLst>
            </p:cNvPr>
            <p:cNvSpPr>
              <a:spLocks noChangeArrowheads="1"/>
            </p:cNvSpPr>
            <p:nvPr/>
          </p:nvSpPr>
          <p:spPr bwMode="auto">
            <a:xfrm>
              <a:off x="6270810" y="2998695"/>
              <a:ext cx="685800" cy="457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CPU1</a:t>
              </a:r>
            </a:p>
          </p:txBody>
        </p:sp>
        <p:sp>
          <p:nvSpPr>
            <p:cNvPr id="13" name="Rectangle 12">
              <a:extLst>
                <a:ext uri="{FF2B5EF4-FFF2-40B4-BE49-F238E27FC236}">
                  <a16:creationId xmlns:a16="http://schemas.microsoft.com/office/drawing/2014/main" id="{54D5C933-D81E-4743-920D-475B10D5D85F}"/>
                </a:ext>
              </a:extLst>
            </p:cNvPr>
            <p:cNvSpPr>
              <a:spLocks noChangeArrowheads="1"/>
            </p:cNvSpPr>
            <p:nvPr/>
          </p:nvSpPr>
          <p:spPr bwMode="auto">
            <a:xfrm>
              <a:off x="6270810" y="3684495"/>
              <a:ext cx="685800" cy="457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CPU2</a:t>
              </a:r>
            </a:p>
          </p:txBody>
        </p:sp>
        <p:sp>
          <p:nvSpPr>
            <p:cNvPr id="14" name="Line 13">
              <a:extLst>
                <a:ext uri="{FF2B5EF4-FFF2-40B4-BE49-F238E27FC236}">
                  <a16:creationId xmlns:a16="http://schemas.microsoft.com/office/drawing/2014/main" id="{E79FF8AC-3967-4262-A406-CEABEB1D244E}"/>
                </a:ext>
              </a:extLst>
            </p:cNvPr>
            <p:cNvSpPr>
              <a:spLocks noChangeShapeType="1"/>
            </p:cNvSpPr>
            <p:nvPr/>
          </p:nvSpPr>
          <p:spPr bwMode="auto">
            <a:xfrm>
              <a:off x="7109010" y="3227295"/>
              <a:ext cx="609600"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4">
              <a:extLst>
                <a:ext uri="{FF2B5EF4-FFF2-40B4-BE49-F238E27FC236}">
                  <a16:creationId xmlns:a16="http://schemas.microsoft.com/office/drawing/2014/main" id="{B0BB59F3-7CF7-4C9A-A634-093D0E00BBBC}"/>
                </a:ext>
              </a:extLst>
            </p:cNvPr>
            <p:cNvSpPr>
              <a:spLocks noChangeShapeType="1"/>
            </p:cNvSpPr>
            <p:nvPr/>
          </p:nvSpPr>
          <p:spPr bwMode="auto">
            <a:xfrm flipV="1">
              <a:off x="7109010" y="3303495"/>
              <a:ext cx="533400" cy="60960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Rectangle 15">
              <a:extLst>
                <a:ext uri="{FF2B5EF4-FFF2-40B4-BE49-F238E27FC236}">
                  <a16:creationId xmlns:a16="http://schemas.microsoft.com/office/drawing/2014/main" id="{A8E027A1-52B5-488F-BAAB-D99B68F63D34}"/>
                </a:ext>
              </a:extLst>
            </p:cNvPr>
            <p:cNvSpPr>
              <a:spLocks noChangeArrowheads="1"/>
            </p:cNvSpPr>
            <p:nvPr/>
          </p:nvSpPr>
          <p:spPr bwMode="auto">
            <a:xfrm>
              <a:off x="6347010" y="4522695"/>
              <a:ext cx="2209800" cy="762000"/>
            </a:xfrm>
            <a:prstGeom prst="rect">
              <a:avLst/>
            </a:prstGeom>
            <a:noFill/>
            <a:ln w="12700">
              <a:noFill/>
              <a:miter lim="800000"/>
              <a:headEnd type="none" w="sm" len="sm"/>
              <a:tailEnd type="none" w="sm" len="sm"/>
            </a:ln>
          </p:spPr>
          <p:txBody>
            <a:bodyPr anchor="ctr"/>
            <a:lstStyle/>
            <a:p>
              <a:pPr eaLnBrk="0" fontAlgn="base" hangingPunct="0">
                <a:spcBef>
                  <a:spcPct val="0"/>
                </a:spcBef>
                <a:spcAft>
                  <a:spcPct val="0"/>
                </a:spcAft>
              </a:pPr>
              <a:r>
                <a:rPr kumimoji="1" lang="en-US" altLang="zh-TW" dirty="0">
                  <a:solidFill>
                    <a:prstClr val="black"/>
                  </a:solidFill>
                  <a:latin typeface="Arial" charset="0"/>
                  <a:ea typeface="新細明體" pitchFamily="18" charset="-120"/>
                </a:rPr>
                <a:t>Read/Write the </a:t>
              </a:r>
              <a:r>
                <a:rPr kumimoji="1" lang="en-US" altLang="zh-TW" dirty="0">
                  <a:solidFill>
                    <a:srgbClr val="0070C0"/>
                  </a:solidFill>
                  <a:latin typeface="Arial" charset="0"/>
                  <a:ea typeface="新細明體" pitchFamily="18" charset="-120"/>
                </a:rPr>
                <a:t>same</a:t>
              </a:r>
              <a:r>
                <a:rPr kumimoji="1" lang="en-US" altLang="zh-TW" dirty="0">
                  <a:solidFill>
                    <a:prstClr val="black"/>
                  </a:solidFill>
                  <a:latin typeface="Arial" charset="0"/>
                  <a:ea typeface="新細明體" pitchFamily="18" charset="-120"/>
                </a:rPr>
                <a:t> location at the same time is </a:t>
              </a:r>
              <a:r>
                <a:rPr kumimoji="1" lang="en-US" altLang="zh-TW" b="1" dirty="0">
                  <a:solidFill>
                    <a:srgbClr val="0070C0"/>
                  </a:solidFill>
                  <a:latin typeface="Arial" charset="0"/>
                  <a:ea typeface="新細明體" pitchFamily="18" charset="-120"/>
                </a:rPr>
                <a:t>NOT allowed</a:t>
              </a:r>
            </a:p>
          </p:txBody>
        </p:sp>
        <p:sp>
          <p:nvSpPr>
            <p:cNvPr id="17" name="Rectangle 16">
              <a:extLst>
                <a:ext uri="{FF2B5EF4-FFF2-40B4-BE49-F238E27FC236}">
                  <a16:creationId xmlns:a16="http://schemas.microsoft.com/office/drawing/2014/main" id="{152B8ACE-7C78-4DFF-A6BD-0B769A6724C4}"/>
                </a:ext>
              </a:extLst>
            </p:cNvPr>
            <p:cNvSpPr>
              <a:spLocks noChangeArrowheads="1"/>
            </p:cNvSpPr>
            <p:nvPr/>
          </p:nvSpPr>
          <p:spPr bwMode="auto">
            <a:xfrm>
              <a:off x="7261410" y="3227295"/>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3600">
                  <a:solidFill>
                    <a:srgbClr val="FF0000"/>
                  </a:solidFill>
                  <a:latin typeface="Arial" charset="0"/>
                  <a:ea typeface="新細明體" pitchFamily="18" charset="-120"/>
                  <a:sym typeface="Wingdings" pitchFamily="2" charset="2"/>
                </a:rPr>
                <a:t></a:t>
              </a:r>
              <a:endParaRPr kumimoji="1" lang="en-US" altLang="zh-TW" sz="2800">
                <a:solidFill>
                  <a:prstClr val="black"/>
                </a:solidFill>
                <a:latin typeface="Arial" charset="0"/>
                <a:ea typeface="新細明體" pitchFamily="18" charset="-120"/>
              </a:endParaRPr>
            </a:p>
          </p:txBody>
        </p:sp>
      </p:grpSp>
    </p:spTree>
    <p:extLst>
      <p:ext uri="{BB962C8B-B14F-4D97-AF65-F5344CB8AC3E}">
        <p14:creationId xmlns:p14="http://schemas.microsoft.com/office/powerpoint/2010/main" val="4264490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US" altLang="zh-TW" dirty="0">
                <a:ea typeface="新細明體" pitchFamily="18" charset="-120"/>
              </a:rPr>
              <a:t>First Attempt – Alternation </a:t>
            </a:r>
          </a:p>
        </p:txBody>
      </p:sp>
      <p:sp>
        <p:nvSpPr>
          <p:cNvPr id="28675" name="Rectangle 3"/>
          <p:cNvSpPr>
            <a:spLocks noChangeArrowheads="1"/>
          </p:cNvSpPr>
          <p:nvPr/>
        </p:nvSpPr>
        <p:spPr bwMode="auto">
          <a:xfrm>
            <a:off x="3200400" y="3048000"/>
            <a:ext cx="4724400" cy="28956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28676" name="Rectangle 4"/>
          <p:cNvSpPr>
            <a:spLocks noChangeArrowheads="1"/>
          </p:cNvSpPr>
          <p:nvPr/>
        </p:nvSpPr>
        <p:spPr bwMode="auto">
          <a:xfrm>
            <a:off x="5715000" y="3733800"/>
            <a:ext cx="1828800" cy="18288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28677" name="Rectangle 5"/>
          <p:cNvSpPr>
            <a:spLocks noChangeArrowheads="1"/>
          </p:cNvSpPr>
          <p:nvPr/>
        </p:nvSpPr>
        <p:spPr bwMode="auto">
          <a:xfrm>
            <a:off x="3581400" y="3733800"/>
            <a:ext cx="1828800" cy="18288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28678" name="Rectangle 6"/>
          <p:cNvSpPr>
            <a:spLocks noChangeArrowheads="1"/>
          </p:cNvSpPr>
          <p:nvPr/>
        </p:nvSpPr>
        <p:spPr bwMode="auto">
          <a:xfrm>
            <a:off x="4191000" y="3200400"/>
            <a:ext cx="762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 or 1</a:t>
            </a:r>
          </a:p>
        </p:txBody>
      </p:sp>
      <p:sp>
        <p:nvSpPr>
          <p:cNvPr id="28679" name="Rectangle 7"/>
          <p:cNvSpPr>
            <a:spLocks noChangeArrowheads="1"/>
          </p:cNvSpPr>
          <p:nvPr/>
        </p:nvSpPr>
        <p:spPr bwMode="auto">
          <a:xfrm>
            <a:off x="3657600" y="3200400"/>
            <a:ext cx="5334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turn</a:t>
            </a:r>
          </a:p>
        </p:txBody>
      </p:sp>
      <p:sp>
        <p:nvSpPr>
          <p:cNvPr id="28680" name="Rectangle 8"/>
          <p:cNvSpPr>
            <a:spLocks noChangeArrowheads="1"/>
          </p:cNvSpPr>
          <p:nvPr/>
        </p:nvSpPr>
        <p:spPr bwMode="auto">
          <a:xfrm>
            <a:off x="3429000" y="4267200"/>
            <a:ext cx="1905000" cy="53340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28681" name="Rectangle 9"/>
          <p:cNvSpPr>
            <a:spLocks noChangeArrowheads="1"/>
          </p:cNvSpPr>
          <p:nvPr/>
        </p:nvSpPr>
        <p:spPr bwMode="auto">
          <a:xfrm>
            <a:off x="3429000" y="5029200"/>
            <a:ext cx="1905000" cy="304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28682" name="Rectangle 10"/>
          <p:cNvSpPr>
            <a:spLocks noChangeArrowheads="1"/>
          </p:cNvSpPr>
          <p:nvPr/>
        </p:nvSpPr>
        <p:spPr bwMode="auto">
          <a:xfrm>
            <a:off x="3581400" y="3733800"/>
            <a:ext cx="1828800" cy="18288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(turn!=0) </a:t>
            </a:r>
            <a:br>
              <a:rPr kumimoji="1" lang="en-US" altLang="zh-TW" sz="1600">
                <a:latin typeface="Arial" charset="0"/>
                <a:ea typeface="新細明體" pitchFamily="18" charset="-120"/>
              </a:rPr>
            </a:br>
            <a:r>
              <a:rPr kumimoji="1" lang="en-US" altLang="zh-TW" sz="1600">
                <a:latin typeface="Arial" charset="0"/>
                <a:ea typeface="新細明體" pitchFamily="18" charset="-120"/>
              </a:rPr>
              <a:t>  { /*nothing*/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turn = 1</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28683" name="Rectangle 11"/>
          <p:cNvSpPr>
            <a:spLocks noChangeArrowheads="1"/>
          </p:cNvSpPr>
          <p:nvPr/>
        </p:nvSpPr>
        <p:spPr bwMode="auto">
          <a:xfrm>
            <a:off x="5715000" y="4267200"/>
            <a:ext cx="1981200" cy="53340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28684" name="Rectangle 12"/>
          <p:cNvSpPr>
            <a:spLocks noChangeArrowheads="1"/>
          </p:cNvSpPr>
          <p:nvPr/>
        </p:nvSpPr>
        <p:spPr bwMode="auto">
          <a:xfrm>
            <a:off x="5715000" y="5029200"/>
            <a:ext cx="1981200" cy="304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28685" name="Rectangle 13"/>
          <p:cNvSpPr>
            <a:spLocks noChangeArrowheads="1"/>
          </p:cNvSpPr>
          <p:nvPr/>
        </p:nvSpPr>
        <p:spPr bwMode="auto">
          <a:xfrm>
            <a:off x="5715000" y="3733800"/>
            <a:ext cx="1828800" cy="18288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(turn!=1) </a:t>
            </a:r>
            <a:br>
              <a:rPr kumimoji="1" lang="en-US" altLang="zh-TW" sz="1600">
                <a:latin typeface="Arial" charset="0"/>
                <a:ea typeface="新細明體" pitchFamily="18" charset="-120"/>
              </a:rPr>
            </a:br>
            <a:r>
              <a:rPr kumimoji="1" lang="en-US" altLang="zh-TW" sz="1600">
                <a:latin typeface="Arial" charset="0"/>
                <a:ea typeface="新細明體" pitchFamily="18" charset="-120"/>
              </a:rPr>
              <a:t>  { /*nothing*/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turn = 0</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28686" name="AutoShape 14"/>
          <p:cNvSpPr>
            <a:spLocks/>
          </p:cNvSpPr>
          <p:nvPr/>
        </p:nvSpPr>
        <p:spPr bwMode="auto">
          <a:xfrm>
            <a:off x="8382000" y="3962400"/>
            <a:ext cx="1066800" cy="349250"/>
          </a:xfrm>
          <a:prstGeom prst="borderCallout2">
            <a:avLst>
              <a:gd name="adj1" fmla="val 32727"/>
              <a:gd name="adj2" fmla="val 0"/>
              <a:gd name="adj3" fmla="val 32727"/>
              <a:gd name="adj4" fmla="val -34375"/>
              <a:gd name="adj5" fmla="val 135000"/>
              <a:gd name="adj6" fmla="val -70236"/>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28687" name="AutoShape 15"/>
          <p:cNvSpPr>
            <a:spLocks/>
          </p:cNvSpPr>
          <p:nvPr/>
        </p:nvSpPr>
        <p:spPr bwMode="auto">
          <a:xfrm>
            <a:off x="8383588" y="5292725"/>
            <a:ext cx="1033462" cy="349250"/>
          </a:xfrm>
          <a:prstGeom prst="borderCallout2">
            <a:avLst>
              <a:gd name="adj1" fmla="val 32727"/>
              <a:gd name="adj2" fmla="val 0"/>
              <a:gd name="adj3" fmla="val 32727"/>
              <a:gd name="adj4" fmla="val -34407"/>
              <a:gd name="adj5" fmla="val -44093"/>
              <a:gd name="adj6" fmla="val -70815"/>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665616" name="Comment 16"/>
          <p:cNvSpPr>
            <a:spLocks noChangeArrowheads="1"/>
          </p:cNvSpPr>
          <p:nvPr/>
        </p:nvSpPr>
        <p:spPr bwMode="auto">
          <a:xfrm>
            <a:off x="5257800" y="1981200"/>
            <a:ext cx="4114800" cy="16002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dirty="0">
                <a:solidFill>
                  <a:srgbClr val="000000"/>
                </a:solidFill>
                <a:latin typeface="Arial" charset="0"/>
                <a:ea typeface="新細明體" pitchFamily="18" charset="-120"/>
              </a:rPr>
              <a:t>The two threads </a:t>
            </a:r>
            <a:r>
              <a:rPr kumimoji="1" lang="en-US" altLang="zh-TW" dirty="0">
                <a:solidFill>
                  <a:srgbClr val="C00000"/>
                </a:solidFill>
                <a:latin typeface="Arial" charset="0"/>
                <a:ea typeface="新細明體" pitchFamily="18" charset="-120"/>
              </a:rPr>
              <a:t>take alternative turn </a:t>
            </a:r>
            <a:r>
              <a:rPr kumimoji="1" lang="en-US" altLang="zh-TW" dirty="0">
                <a:solidFill>
                  <a:srgbClr val="000000"/>
                </a:solidFill>
                <a:latin typeface="Arial" charset="0"/>
                <a:ea typeface="新細明體" pitchFamily="18" charset="-120"/>
              </a:rPr>
              <a:t>to enter the critical sections. turn==0 means thread 0’s turn.  If a thread wants to enter the CS but it’s not its turn yet, it will </a:t>
            </a:r>
            <a:r>
              <a:rPr kumimoji="1" lang="en-US" altLang="zh-TW" dirty="0">
                <a:solidFill>
                  <a:srgbClr val="C00000"/>
                </a:solidFill>
                <a:latin typeface="Arial" charset="0"/>
                <a:ea typeface="新細明體" pitchFamily="18" charset="-120"/>
              </a:rPr>
              <a:t>busy-wait</a:t>
            </a:r>
            <a:r>
              <a:rPr kumimoji="1" lang="en-US" altLang="zh-TW" dirty="0">
                <a:solidFill>
                  <a:srgbClr val="000000"/>
                </a:solidFill>
                <a:latin typeface="Arial" charset="0"/>
                <a:ea typeface="新細明體" pitchFamily="18" charset="-120"/>
              </a:rPr>
              <a:t> at </a:t>
            </a:r>
            <a:r>
              <a:rPr kumimoji="1" lang="en-US" altLang="zh-TW" dirty="0" err="1">
                <a:solidFill>
                  <a:srgbClr val="000000"/>
                </a:solidFill>
                <a:latin typeface="Arial" charset="0"/>
                <a:ea typeface="新細明體" pitchFamily="18" charset="-120"/>
              </a:rPr>
              <a:t>EnterCS</a:t>
            </a:r>
            <a:r>
              <a:rPr kumimoji="1" lang="en-US" altLang="zh-TW" dirty="0">
                <a:solidFill>
                  <a:srgbClr val="000000"/>
                </a:solidFill>
                <a:latin typeface="Arial" charset="0"/>
                <a:ea typeface="新細明體" pitchFamily="18" charset="-120"/>
              </a:rPr>
              <a:t>().</a:t>
            </a:r>
          </a:p>
        </p:txBody>
      </p:sp>
      <p:sp>
        <p:nvSpPr>
          <p:cNvPr id="28689" name="AutoShape 17"/>
          <p:cNvSpPr>
            <a:spLocks/>
          </p:cNvSpPr>
          <p:nvPr/>
        </p:nvSpPr>
        <p:spPr bwMode="auto">
          <a:xfrm>
            <a:off x="2057400" y="1828800"/>
            <a:ext cx="1600200" cy="838200"/>
          </a:xfrm>
          <a:prstGeom prst="borderCallout2">
            <a:avLst>
              <a:gd name="adj1" fmla="val 13634"/>
              <a:gd name="adj2" fmla="val 104764"/>
              <a:gd name="adj3" fmla="val 13634"/>
              <a:gd name="adj4" fmla="val 126292"/>
              <a:gd name="adj5" fmla="val 152653"/>
              <a:gd name="adj6" fmla="val 148810"/>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Shared global variable. Initial value is 0 or 1.</a:t>
            </a:r>
          </a:p>
        </p:txBody>
      </p:sp>
      <p:sp>
        <p:nvSpPr>
          <p:cNvPr id="28690" name="AutoShape 18"/>
          <p:cNvSpPr>
            <a:spLocks/>
          </p:cNvSpPr>
          <p:nvPr/>
        </p:nvSpPr>
        <p:spPr bwMode="auto">
          <a:xfrm>
            <a:off x="1905000" y="3886200"/>
            <a:ext cx="1066800" cy="349250"/>
          </a:xfrm>
          <a:prstGeom prst="borderCallout2">
            <a:avLst>
              <a:gd name="adj1" fmla="val 32727"/>
              <a:gd name="adj2" fmla="val 107144"/>
              <a:gd name="adj3" fmla="val 32727"/>
              <a:gd name="adj4" fmla="val 107144"/>
              <a:gd name="adj5" fmla="val 148181"/>
              <a:gd name="adj6" fmla="val 150148"/>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28691" name="AutoShape 19"/>
          <p:cNvSpPr>
            <a:spLocks/>
          </p:cNvSpPr>
          <p:nvPr/>
        </p:nvSpPr>
        <p:spPr bwMode="auto">
          <a:xfrm>
            <a:off x="1828801" y="5486400"/>
            <a:ext cx="1033463" cy="349250"/>
          </a:xfrm>
          <a:prstGeom prst="borderCallout2">
            <a:avLst>
              <a:gd name="adj1" fmla="val 32727"/>
              <a:gd name="adj2" fmla="val 107375"/>
              <a:gd name="adj3" fmla="val 32727"/>
              <a:gd name="adj4" fmla="val 134255"/>
              <a:gd name="adj5" fmla="val -90454"/>
              <a:gd name="adj6" fmla="val 162519"/>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2" name="Slide Number Placeholder 1">
            <a:extLst>
              <a:ext uri="{FF2B5EF4-FFF2-40B4-BE49-F238E27FC236}">
                <a16:creationId xmlns:a16="http://schemas.microsoft.com/office/drawing/2014/main" id="{9559BAB0-A8A4-494D-BFF8-D7BAC95D67C5}"/>
              </a:ext>
            </a:extLst>
          </p:cNvPr>
          <p:cNvSpPr>
            <a:spLocks noGrp="1"/>
          </p:cNvSpPr>
          <p:nvPr>
            <p:ph type="sldNum" sz="quarter" idx="33"/>
          </p:nvPr>
        </p:nvSpPr>
        <p:spPr/>
        <p:txBody>
          <a:bodyPr/>
          <a:lstStyle/>
          <a:p>
            <a:fld id="{19B51A1E-902D-48AF-9020-955120F399B6}" type="slidenum">
              <a:rPr lang="en-US" noProof="0" smtClean="0"/>
              <a:pPr/>
              <a:t>34</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16"/>
                                        </p:tgtEl>
                                        <p:attrNameLst>
                                          <p:attrName>style.visibility</p:attrName>
                                        </p:attrNameLst>
                                      </p:cBhvr>
                                      <p:to>
                                        <p:strVal val="visible"/>
                                      </p:to>
                                    </p:set>
                                    <p:animEffect transition="in" filter="blinds(horizontal)">
                                      <p:cBhvr>
                                        <p:cTn id="7" dur="500"/>
                                        <p:tgtEl>
                                          <p:spTgt spid="66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2BC2FE-19C4-4D74-B843-B92C24168A1D}"/>
              </a:ext>
            </a:extLst>
          </p:cNvPr>
          <p:cNvSpPr>
            <a:spLocks noGrp="1"/>
          </p:cNvSpPr>
          <p:nvPr>
            <p:ph idx="1"/>
          </p:nvPr>
        </p:nvSpPr>
        <p:spPr>
          <a:xfrm>
            <a:off x="370613" y="1274325"/>
            <a:ext cx="8988540" cy="4679250"/>
          </a:xfrm>
        </p:spPr>
        <p:txBody>
          <a:bodyPr/>
          <a:lstStyle/>
          <a:p>
            <a:r>
              <a:rPr lang="en-US" altLang="zh-TW" dirty="0">
                <a:ea typeface="新細明體" pitchFamily="18" charset="-120"/>
              </a:rPr>
              <a:t>Processes </a:t>
            </a:r>
            <a:r>
              <a:rPr lang="en-US" altLang="zh-TW" dirty="0">
                <a:solidFill>
                  <a:srgbClr val="FF0000"/>
                </a:solidFill>
                <a:ea typeface="新細明體" pitchFamily="18" charset="-120"/>
              </a:rPr>
              <a:t>must strictly alternate </a:t>
            </a:r>
            <a:r>
              <a:rPr lang="en-US" altLang="zh-TW" dirty="0">
                <a:ea typeface="新細明體" pitchFamily="18" charset="-120"/>
              </a:rPr>
              <a:t>in their use of their critical section</a:t>
            </a:r>
          </a:p>
          <a:p>
            <a:r>
              <a:rPr lang="en-US" altLang="zh-TW" dirty="0">
                <a:ea typeface="新細明體" pitchFamily="18" charset="-120"/>
              </a:rPr>
              <a:t>If one process fails, the other process is </a:t>
            </a:r>
            <a:r>
              <a:rPr lang="en-US" altLang="zh-TW" dirty="0">
                <a:solidFill>
                  <a:srgbClr val="FF0000"/>
                </a:solidFill>
                <a:ea typeface="新細明體" pitchFamily="18" charset="-120"/>
              </a:rPr>
              <a:t>permanently blocked</a:t>
            </a:r>
          </a:p>
          <a:p>
            <a:endParaRPr lang="en-US" dirty="0"/>
          </a:p>
        </p:txBody>
      </p:sp>
      <p:sp>
        <p:nvSpPr>
          <p:cNvPr id="3" name="Title 2">
            <a:extLst>
              <a:ext uri="{FF2B5EF4-FFF2-40B4-BE49-F238E27FC236}">
                <a16:creationId xmlns:a16="http://schemas.microsoft.com/office/drawing/2014/main" id="{343BA510-04C3-4E1A-9F06-049ACE4D9E26}"/>
              </a:ext>
            </a:extLst>
          </p:cNvPr>
          <p:cNvSpPr>
            <a:spLocks noGrp="1"/>
          </p:cNvSpPr>
          <p:nvPr>
            <p:ph type="title"/>
          </p:nvPr>
        </p:nvSpPr>
        <p:spPr/>
        <p:txBody>
          <a:bodyPr/>
          <a:lstStyle/>
          <a:p>
            <a:r>
              <a:rPr lang="en-US" altLang="zh-TW" dirty="0">
                <a:ea typeface="新細明體" pitchFamily="18" charset="-120"/>
              </a:rPr>
              <a:t>Problems of First Attempt</a:t>
            </a:r>
            <a:endParaRPr lang="en-US" dirty="0"/>
          </a:p>
        </p:txBody>
      </p:sp>
      <p:sp>
        <p:nvSpPr>
          <p:cNvPr id="4" name="Slide Number Placeholder 3">
            <a:extLst>
              <a:ext uri="{FF2B5EF4-FFF2-40B4-BE49-F238E27FC236}">
                <a16:creationId xmlns:a16="http://schemas.microsoft.com/office/drawing/2014/main" id="{678CCA25-7B7F-4639-A409-32E1AFFA70E4}"/>
              </a:ext>
            </a:extLst>
          </p:cNvPr>
          <p:cNvSpPr>
            <a:spLocks noGrp="1"/>
          </p:cNvSpPr>
          <p:nvPr>
            <p:ph type="sldNum" sz="quarter" idx="15"/>
          </p:nvPr>
        </p:nvSpPr>
        <p:spPr/>
        <p:txBody>
          <a:bodyPr/>
          <a:lstStyle/>
          <a:p>
            <a:fld id="{19B51A1E-902D-48AF-9020-955120F399B6}" type="slidenum">
              <a:rPr lang="en-US" smtClean="0"/>
              <a:pPr/>
              <a:t>35</a:t>
            </a:fld>
            <a:endParaRPr lang="en-US" dirty="0"/>
          </a:p>
        </p:txBody>
      </p:sp>
      <p:pic>
        <p:nvPicPr>
          <p:cNvPr id="5" name="Picture Placeholder 17" descr="decorative element">
            <a:extLst>
              <a:ext uri="{FF2B5EF4-FFF2-40B4-BE49-F238E27FC236}">
                <a16:creationId xmlns:a16="http://schemas.microsoft.com/office/drawing/2014/main" id="{29F9CA0C-0A4D-4BE6-8047-E6FC72F5AA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
        <p:nvSpPr>
          <p:cNvPr id="6" name="Rectangle 4">
            <a:extLst>
              <a:ext uri="{FF2B5EF4-FFF2-40B4-BE49-F238E27FC236}">
                <a16:creationId xmlns:a16="http://schemas.microsoft.com/office/drawing/2014/main" id="{4EF45B74-3FFE-455A-98F3-F7D305FC0C82}"/>
              </a:ext>
            </a:extLst>
          </p:cNvPr>
          <p:cNvSpPr>
            <a:spLocks noChangeArrowheads="1"/>
          </p:cNvSpPr>
          <p:nvPr/>
        </p:nvSpPr>
        <p:spPr bwMode="auto">
          <a:xfrm>
            <a:off x="5239871" y="3984812"/>
            <a:ext cx="3200400" cy="9906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Check how this attempt fails the many requirements of mutual exclusion.</a:t>
            </a:r>
          </a:p>
        </p:txBody>
      </p:sp>
    </p:spTree>
    <p:extLst>
      <p:ext uri="{BB962C8B-B14F-4D97-AF65-F5344CB8AC3E}">
        <p14:creationId xmlns:p14="http://schemas.microsoft.com/office/powerpoint/2010/main" val="1583791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altLang="zh-TW">
                <a:ea typeface="新細明體" pitchFamily="18" charset="-120"/>
              </a:rPr>
              <a:t>Second Attempt</a:t>
            </a:r>
          </a:p>
        </p:txBody>
      </p:sp>
      <p:grpSp>
        <p:nvGrpSpPr>
          <p:cNvPr id="2" name="Group 3"/>
          <p:cNvGrpSpPr>
            <a:grpSpLocks/>
          </p:cNvGrpSpPr>
          <p:nvPr/>
        </p:nvGrpSpPr>
        <p:grpSpPr bwMode="auto">
          <a:xfrm>
            <a:off x="3581400" y="3429000"/>
            <a:ext cx="4648200" cy="2667000"/>
            <a:chOff x="1296" y="2160"/>
            <a:chExt cx="2928" cy="1680"/>
          </a:xfrm>
        </p:grpSpPr>
        <p:sp>
          <p:nvSpPr>
            <p:cNvPr id="30733" name="Rectangle 4"/>
            <p:cNvSpPr>
              <a:spLocks noChangeArrowheads="1"/>
            </p:cNvSpPr>
            <p:nvPr/>
          </p:nvSpPr>
          <p:spPr bwMode="auto">
            <a:xfrm>
              <a:off x="1296" y="2160"/>
              <a:ext cx="2928" cy="168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0734" name="Rectangle 5"/>
            <p:cNvSpPr>
              <a:spLocks noChangeArrowheads="1"/>
            </p:cNvSpPr>
            <p:nvPr/>
          </p:nvSpPr>
          <p:spPr bwMode="auto">
            <a:xfrm>
              <a:off x="1488" y="2544"/>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0735" name="Rectangle 6"/>
            <p:cNvSpPr>
              <a:spLocks noChangeArrowheads="1"/>
            </p:cNvSpPr>
            <p:nvPr/>
          </p:nvSpPr>
          <p:spPr bwMode="auto">
            <a:xfrm>
              <a:off x="2832" y="2544"/>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0736" name="Rectangle 7"/>
            <p:cNvSpPr>
              <a:spLocks noChangeArrowheads="1"/>
            </p:cNvSpPr>
            <p:nvPr/>
          </p:nvSpPr>
          <p:spPr bwMode="auto">
            <a:xfrm>
              <a:off x="3264" y="2256"/>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0737" name="Rectangle 8"/>
            <p:cNvSpPr>
              <a:spLocks noChangeArrowheads="1"/>
            </p:cNvSpPr>
            <p:nvPr/>
          </p:nvSpPr>
          <p:spPr bwMode="auto">
            <a:xfrm>
              <a:off x="2832" y="2256"/>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0738" name="Rectangle 9"/>
            <p:cNvSpPr>
              <a:spLocks noChangeArrowheads="1"/>
            </p:cNvSpPr>
            <p:nvPr/>
          </p:nvSpPr>
          <p:spPr bwMode="auto">
            <a:xfrm>
              <a:off x="1920" y="2256"/>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0739" name="Rectangle 10"/>
            <p:cNvSpPr>
              <a:spLocks noChangeArrowheads="1"/>
            </p:cNvSpPr>
            <p:nvPr/>
          </p:nvSpPr>
          <p:spPr bwMode="auto">
            <a:xfrm>
              <a:off x="1488" y="2256"/>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0740" name="Rectangle 11"/>
            <p:cNvSpPr>
              <a:spLocks noChangeArrowheads="1"/>
            </p:cNvSpPr>
            <p:nvPr/>
          </p:nvSpPr>
          <p:spPr bwMode="auto">
            <a:xfrm>
              <a:off x="1392" y="2880"/>
              <a:ext cx="1200"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0741" name="Rectangle 12"/>
            <p:cNvSpPr>
              <a:spLocks noChangeArrowheads="1"/>
            </p:cNvSpPr>
            <p:nvPr/>
          </p:nvSpPr>
          <p:spPr bwMode="auto">
            <a:xfrm>
              <a:off x="1392" y="3360"/>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0742" name="Rectangle 13"/>
            <p:cNvSpPr>
              <a:spLocks noChangeArrowheads="1"/>
            </p:cNvSpPr>
            <p:nvPr/>
          </p:nvSpPr>
          <p:spPr bwMode="auto">
            <a:xfrm>
              <a:off x="2880" y="2880"/>
              <a:ext cx="1200"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0743" name="Rectangle 14"/>
            <p:cNvSpPr>
              <a:spLocks noChangeArrowheads="1"/>
            </p:cNvSpPr>
            <p:nvPr/>
          </p:nvSpPr>
          <p:spPr bwMode="auto">
            <a:xfrm>
              <a:off x="2880" y="3360"/>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0744" name="Rectangle 15"/>
            <p:cNvSpPr>
              <a:spLocks noChangeArrowheads="1"/>
            </p:cNvSpPr>
            <p:nvPr/>
          </p:nvSpPr>
          <p:spPr bwMode="auto">
            <a:xfrm>
              <a:off x="1488" y="2544"/>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(flag[1]) { }</a:t>
              </a:r>
              <a:br>
                <a:rPr kumimoji="1" lang="en-US" altLang="zh-TW" sz="1600">
                  <a:latin typeface="Arial" charset="0"/>
                  <a:ea typeface="新細明體" pitchFamily="18" charset="-120"/>
                </a:rPr>
              </a:br>
              <a:r>
                <a:rPr kumimoji="1" lang="en-US" altLang="zh-TW" sz="1600">
                  <a:latin typeface="Arial" charset="0"/>
                  <a:ea typeface="新細明體" pitchFamily="18" charset="-120"/>
                </a:rPr>
                <a:t>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30745" name="Rectangle 16"/>
            <p:cNvSpPr>
              <a:spLocks noChangeArrowheads="1"/>
            </p:cNvSpPr>
            <p:nvPr/>
          </p:nvSpPr>
          <p:spPr bwMode="auto">
            <a:xfrm>
              <a:off x="2832" y="2544"/>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(flag[0]) { }</a:t>
              </a:r>
              <a:br>
                <a:rPr kumimoji="1" lang="en-US" altLang="zh-TW" sz="1600">
                  <a:latin typeface="Arial" charset="0"/>
                  <a:ea typeface="新細明體" pitchFamily="18" charset="-120"/>
                </a:rPr>
              </a:br>
              <a:r>
                <a:rPr kumimoji="1" lang="en-US" altLang="zh-TW" sz="1600">
                  <a:latin typeface="Arial" charset="0"/>
                  <a:ea typeface="新細明體" pitchFamily="18" charset="-120"/>
                </a:rPr>
                <a:t>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30724" name="Comment 17"/>
          <p:cNvSpPr>
            <a:spLocks noChangeArrowheads="1"/>
          </p:cNvSpPr>
          <p:nvPr/>
        </p:nvSpPr>
        <p:spPr bwMode="auto">
          <a:xfrm>
            <a:off x="5715000" y="1905000"/>
            <a:ext cx="4114800" cy="16002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a:solidFill>
                  <a:srgbClr val="000000"/>
                </a:solidFill>
                <a:latin typeface="Arial" charset="0"/>
                <a:ea typeface="新細明體" pitchFamily="18" charset="-120"/>
              </a:rPr>
              <a:t>Each thread has its own key to enter the CS: flag[0]==true means “thread 0 is in CS now”.  If one thread dies or blocks outside the CS, the other thread can still enter the CS.</a:t>
            </a:r>
          </a:p>
        </p:txBody>
      </p:sp>
      <p:sp>
        <p:nvSpPr>
          <p:cNvPr id="30725" name="AutoShape 18"/>
          <p:cNvSpPr>
            <a:spLocks/>
          </p:cNvSpPr>
          <p:nvPr/>
        </p:nvSpPr>
        <p:spPr bwMode="auto">
          <a:xfrm>
            <a:off x="1981200" y="1981200"/>
            <a:ext cx="2057400" cy="838200"/>
          </a:xfrm>
          <a:prstGeom prst="borderCallout2">
            <a:avLst>
              <a:gd name="adj1" fmla="val 13634"/>
              <a:gd name="adj2" fmla="val 103704"/>
              <a:gd name="adj3" fmla="val 13634"/>
              <a:gd name="adj4" fmla="val 119829"/>
              <a:gd name="adj5" fmla="val 181819"/>
              <a:gd name="adj6" fmla="val 136727"/>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Shared global boolean  variable. Initial value is false.</a:t>
            </a:r>
          </a:p>
        </p:txBody>
      </p:sp>
      <p:sp>
        <p:nvSpPr>
          <p:cNvPr id="30726" name="AutoShape 19"/>
          <p:cNvSpPr>
            <a:spLocks/>
          </p:cNvSpPr>
          <p:nvPr/>
        </p:nvSpPr>
        <p:spPr bwMode="auto">
          <a:xfrm>
            <a:off x="8686800" y="4298950"/>
            <a:ext cx="1066800" cy="349250"/>
          </a:xfrm>
          <a:prstGeom prst="borderCallout2">
            <a:avLst>
              <a:gd name="adj1" fmla="val 32727"/>
              <a:gd name="adj2" fmla="val 0"/>
              <a:gd name="adj3" fmla="val 32727"/>
              <a:gd name="adj4" fmla="val -34375"/>
              <a:gd name="adj5" fmla="val 135000"/>
              <a:gd name="adj6" fmla="val -70236"/>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30727" name="AutoShape 20"/>
          <p:cNvSpPr>
            <a:spLocks/>
          </p:cNvSpPr>
          <p:nvPr/>
        </p:nvSpPr>
        <p:spPr bwMode="auto">
          <a:xfrm>
            <a:off x="8688388" y="5629275"/>
            <a:ext cx="1033462" cy="349250"/>
          </a:xfrm>
          <a:prstGeom prst="borderCallout2">
            <a:avLst>
              <a:gd name="adj1" fmla="val 32727"/>
              <a:gd name="adj2" fmla="val 0"/>
              <a:gd name="adj3" fmla="val 32727"/>
              <a:gd name="adj4" fmla="val -34407"/>
              <a:gd name="adj5" fmla="val -44093"/>
              <a:gd name="adj6" fmla="val -70815"/>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30728" name="AutoShape 21"/>
          <p:cNvSpPr>
            <a:spLocks/>
          </p:cNvSpPr>
          <p:nvPr/>
        </p:nvSpPr>
        <p:spPr bwMode="auto">
          <a:xfrm>
            <a:off x="2209800" y="4222750"/>
            <a:ext cx="1066800" cy="349250"/>
          </a:xfrm>
          <a:prstGeom prst="borderCallout2">
            <a:avLst>
              <a:gd name="adj1" fmla="val 32727"/>
              <a:gd name="adj2" fmla="val 107144"/>
              <a:gd name="adj3" fmla="val 32727"/>
              <a:gd name="adj4" fmla="val 107144"/>
              <a:gd name="adj5" fmla="val 148181"/>
              <a:gd name="adj6" fmla="val 150148"/>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30729" name="AutoShape 22"/>
          <p:cNvSpPr>
            <a:spLocks/>
          </p:cNvSpPr>
          <p:nvPr/>
        </p:nvSpPr>
        <p:spPr bwMode="auto">
          <a:xfrm>
            <a:off x="2133601" y="5822950"/>
            <a:ext cx="1033463" cy="349250"/>
          </a:xfrm>
          <a:prstGeom prst="borderCallout2">
            <a:avLst>
              <a:gd name="adj1" fmla="val 32727"/>
              <a:gd name="adj2" fmla="val 107375"/>
              <a:gd name="adj3" fmla="val 32727"/>
              <a:gd name="adj4" fmla="val 134255"/>
              <a:gd name="adj5" fmla="val -90454"/>
              <a:gd name="adj6" fmla="val 162519"/>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3" name="Slide Number Placeholder 2">
            <a:extLst>
              <a:ext uri="{FF2B5EF4-FFF2-40B4-BE49-F238E27FC236}">
                <a16:creationId xmlns:a16="http://schemas.microsoft.com/office/drawing/2014/main" id="{0A01A04E-7A0B-4044-9B50-69A720249786}"/>
              </a:ext>
            </a:extLst>
          </p:cNvPr>
          <p:cNvSpPr>
            <a:spLocks noGrp="1"/>
          </p:cNvSpPr>
          <p:nvPr>
            <p:ph type="sldNum" sz="quarter" idx="33"/>
          </p:nvPr>
        </p:nvSpPr>
        <p:spPr/>
        <p:txBody>
          <a:bodyPr/>
          <a:lstStyle/>
          <a:p>
            <a:fld id="{19B51A1E-902D-48AF-9020-955120F399B6}" type="slidenum">
              <a:rPr lang="en-US" noProof="0" smtClean="0"/>
              <a:pPr/>
              <a:t>36</a:t>
            </a:fld>
            <a:endParaRPr lang="en-US" noProof="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19158-8775-4A49-BA89-C8E83D64618E}"/>
              </a:ext>
            </a:extLst>
          </p:cNvPr>
          <p:cNvSpPr>
            <a:spLocks noGrp="1"/>
          </p:cNvSpPr>
          <p:nvPr>
            <p:ph idx="1"/>
          </p:nvPr>
        </p:nvSpPr>
        <p:spPr>
          <a:xfrm>
            <a:off x="370614" y="1274325"/>
            <a:ext cx="9198000" cy="4679250"/>
          </a:xfrm>
        </p:spPr>
        <p:txBody>
          <a:bodyPr/>
          <a:lstStyle/>
          <a:p>
            <a:r>
              <a:rPr lang="en-US" altLang="zh-TW" dirty="0">
                <a:ea typeface="新細明體" pitchFamily="18" charset="-120"/>
              </a:rPr>
              <a:t>Each thread can </a:t>
            </a:r>
            <a:r>
              <a:rPr lang="en-US" altLang="zh-TW" dirty="0">
                <a:solidFill>
                  <a:srgbClr val="FF0000"/>
                </a:solidFill>
                <a:ea typeface="新細明體" pitchFamily="18" charset="-120"/>
              </a:rPr>
              <a:t>examine</a:t>
            </a:r>
            <a:r>
              <a:rPr lang="en-US" altLang="zh-TW" dirty="0">
                <a:ea typeface="新細明體" pitchFamily="18" charset="-120"/>
              </a:rPr>
              <a:t> the other’s </a:t>
            </a:r>
            <a:r>
              <a:rPr lang="en-US" altLang="zh-TW" dirty="0">
                <a:solidFill>
                  <a:srgbClr val="FF0000"/>
                </a:solidFill>
                <a:ea typeface="新細明體" pitchFamily="18" charset="-120"/>
              </a:rPr>
              <a:t>status</a:t>
            </a:r>
            <a:r>
              <a:rPr lang="en-US" altLang="zh-TW" dirty="0">
                <a:ea typeface="新細明體" pitchFamily="18" charset="-120"/>
              </a:rPr>
              <a:t> but cannot </a:t>
            </a:r>
            <a:r>
              <a:rPr lang="en-US" altLang="zh-TW" dirty="0">
                <a:solidFill>
                  <a:srgbClr val="FF0000"/>
                </a:solidFill>
                <a:ea typeface="新細明體" pitchFamily="18" charset="-120"/>
              </a:rPr>
              <a:t>alter</a:t>
            </a:r>
            <a:r>
              <a:rPr lang="en-US" altLang="zh-TW" dirty="0">
                <a:ea typeface="新細明體" pitchFamily="18" charset="-120"/>
              </a:rPr>
              <a:t> it</a:t>
            </a:r>
          </a:p>
          <a:p>
            <a:r>
              <a:rPr lang="en-US" altLang="zh-TW" dirty="0">
                <a:ea typeface="新細明體" pitchFamily="18" charset="-120"/>
              </a:rPr>
              <a:t>When a thread wants to enter CS</a:t>
            </a:r>
          </a:p>
          <a:p>
            <a:pPr lvl="1"/>
            <a:r>
              <a:rPr lang="en-US" altLang="zh-TW" dirty="0">
                <a:ea typeface="新細明體" pitchFamily="18" charset="-120"/>
              </a:rPr>
              <a:t>it </a:t>
            </a:r>
            <a:r>
              <a:rPr lang="en-US" altLang="zh-TW" dirty="0">
                <a:solidFill>
                  <a:srgbClr val="FF0000"/>
                </a:solidFill>
                <a:ea typeface="新細明體" pitchFamily="18" charset="-120"/>
              </a:rPr>
              <a:t>checks</a:t>
            </a:r>
            <a:r>
              <a:rPr lang="en-US" altLang="zh-TW" dirty="0">
                <a:ea typeface="新細明體" pitchFamily="18" charset="-120"/>
              </a:rPr>
              <a:t> whether the other thread is inside CS</a:t>
            </a:r>
          </a:p>
          <a:p>
            <a:pPr lvl="1"/>
            <a:r>
              <a:rPr lang="en-US" altLang="zh-TW" dirty="0">
                <a:ea typeface="新細明體" pitchFamily="18" charset="-120"/>
              </a:rPr>
              <a:t>if so, it </a:t>
            </a:r>
            <a:r>
              <a:rPr lang="en-US" altLang="zh-TW" dirty="0">
                <a:solidFill>
                  <a:srgbClr val="FF0000"/>
                </a:solidFill>
                <a:ea typeface="新細明體" pitchFamily="18" charset="-120"/>
              </a:rPr>
              <a:t>busy-waits</a:t>
            </a:r>
            <a:r>
              <a:rPr lang="en-US" altLang="zh-TW" dirty="0">
                <a:ea typeface="新細明體" pitchFamily="18" charset="-120"/>
              </a:rPr>
              <a:t> until the other thread leaves the CS</a:t>
            </a:r>
          </a:p>
          <a:p>
            <a:pPr lvl="1"/>
            <a:r>
              <a:rPr lang="en-US" altLang="zh-TW" dirty="0">
                <a:ea typeface="新細明體" pitchFamily="18" charset="-120"/>
              </a:rPr>
              <a:t>otherwise, it </a:t>
            </a:r>
            <a:r>
              <a:rPr lang="en-US" altLang="zh-TW" dirty="0">
                <a:solidFill>
                  <a:srgbClr val="FF0000"/>
                </a:solidFill>
                <a:ea typeface="新細明體" pitchFamily="18" charset="-120"/>
              </a:rPr>
              <a:t>sets</a:t>
            </a:r>
            <a:r>
              <a:rPr lang="en-US" altLang="zh-TW" dirty="0">
                <a:ea typeface="新細明體" pitchFamily="18" charset="-120"/>
              </a:rPr>
              <a:t> its own status and enters the CS</a:t>
            </a:r>
          </a:p>
          <a:p>
            <a:endParaRPr lang="en-US" dirty="0"/>
          </a:p>
        </p:txBody>
      </p:sp>
      <p:sp>
        <p:nvSpPr>
          <p:cNvPr id="3" name="Title 2">
            <a:extLst>
              <a:ext uri="{FF2B5EF4-FFF2-40B4-BE49-F238E27FC236}">
                <a16:creationId xmlns:a16="http://schemas.microsoft.com/office/drawing/2014/main" id="{943E2ECD-1E12-4AD2-8693-C455DD68EAB9}"/>
              </a:ext>
            </a:extLst>
          </p:cNvPr>
          <p:cNvSpPr>
            <a:spLocks noGrp="1"/>
          </p:cNvSpPr>
          <p:nvPr>
            <p:ph type="title"/>
          </p:nvPr>
        </p:nvSpPr>
        <p:spPr/>
        <p:txBody>
          <a:bodyPr/>
          <a:lstStyle/>
          <a:p>
            <a:r>
              <a:rPr lang="en-US" altLang="zh-TW" dirty="0">
                <a:ea typeface="新細明體" pitchFamily="18" charset="-120"/>
              </a:rPr>
              <a:t>Second Attempt</a:t>
            </a:r>
            <a:endParaRPr lang="en-US" dirty="0"/>
          </a:p>
        </p:txBody>
      </p:sp>
      <p:sp>
        <p:nvSpPr>
          <p:cNvPr id="4" name="Slide Number Placeholder 3">
            <a:extLst>
              <a:ext uri="{FF2B5EF4-FFF2-40B4-BE49-F238E27FC236}">
                <a16:creationId xmlns:a16="http://schemas.microsoft.com/office/drawing/2014/main" id="{FE0D4B83-215A-42B8-8207-853D8E7DCAB8}"/>
              </a:ext>
            </a:extLst>
          </p:cNvPr>
          <p:cNvSpPr>
            <a:spLocks noGrp="1"/>
          </p:cNvSpPr>
          <p:nvPr>
            <p:ph type="sldNum" sz="quarter" idx="15"/>
          </p:nvPr>
        </p:nvSpPr>
        <p:spPr/>
        <p:txBody>
          <a:bodyPr/>
          <a:lstStyle/>
          <a:p>
            <a:fld id="{19B51A1E-902D-48AF-9020-955120F399B6}" type="slidenum">
              <a:rPr lang="en-US" smtClean="0"/>
              <a:pPr/>
              <a:t>37</a:t>
            </a:fld>
            <a:endParaRPr lang="en-US" dirty="0"/>
          </a:p>
        </p:txBody>
      </p:sp>
      <p:pic>
        <p:nvPicPr>
          <p:cNvPr id="5" name="Picture Placeholder 17" descr="decorative element">
            <a:extLst>
              <a:ext uri="{FF2B5EF4-FFF2-40B4-BE49-F238E27FC236}">
                <a16:creationId xmlns:a16="http://schemas.microsoft.com/office/drawing/2014/main" id="{47F39689-F164-4D13-BA1D-28267D922F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75089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a:ea typeface="新細明體" pitchFamily="18" charset="-120"/>
              </a:rPr>
              <a:t>However...</a:t>
            </a:r>
          </a:p>
        </p:txBody>
      </p:sp>
      <p:sp>
        <p:nvSpPr>
          <p:cNvPr id="673795" name="Rectangle 3"/>
          <p:cNvSpPr>
            <a:spLocks noChangeArrowheads="1"/>
          </p:cNvSpPr>
          <p:nvPr/>
        </p:nvSpPr>
        <p:spPr bwMode="auto">
          <a:xfrm>
            <a:off x="2514600" y="4038600"/>
            <a:ext cx="1981200" cy="9144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Trace manually the following execution order</a:t>
            </a:r>
          </a:p>
        </p:txBody>
      </p:sp>
      <p:sp>
        <p:nvSpPr>
          <p:cNvPr id="32772" name="Comment 4"/>
          <p:cNvSpPr>
            <a:spLocks noChangeArrowheads="1"/>
          </p:cNvSpPr>
          <p:nvPr/>
        </p:nvSpPr>
        <p:spPr bwMode="auto">
          <a:xfrm>
            <a:off x="3581400" y="1846729"/>
            <a:ext cx="4397188" cy="1277471"/>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dirty="0">
                <a:latin typeface="Arial" charset="0"/>
                <a:ea typeface="新細明體" pitchFamily="18" charset="-120"/>
              </a:rPr>
              <a:t>Our second attempt does </a:t>
            </a:r>
            <a:r>
              <a:rPr kumimoji="1" lang="en-US" altLang="zh-TW" dirty="0">
                <a:solidFill>
                  <a:srgbClr val="FF0000"/>
                </a:solidFill>
                <a:latin typeface="Arial" charset="0"/>
                <a:ea typeface="新細明體" pitchFamily="18" charset="-120"/>
              </a:rPr>
              <a:t>NOT</a:t>
            </a:r>
            <a:r>
              <a:rPr kumimoji="1" lang="en-US" altLang="zh-TW" dirty="0">
                <a:latin typeface="Arial" charset="0"/>
                <a:ea typeface="新細明體" pitchFamily="18" charset="-120"/>
              </a:rPr>
              <a:t> guarantee mutual exclusion! Each thread can check the flags and then proceed to </a:t>
            </a:r>
            <a:r>
              <a:rPr kumimoji="1" lang="en-US" altLang="zh-TW" dirty="0">
                <a:solidFill>
                  <a:srgbClr val="FF0000"/>
                </a:solidFill>
                <a:latin typeface="Arial" charset="0"/>
                <a:ea typeface="新細明體" pitchFamily="18" charset="-120"/>
              </a:rPr>
              <a:t>enter</a:t>
            </a:r>
            <a:r>
              <a:rPr kumimoji="1" lang="en-US" altLang="zh-TW" dirty="0">
                <a:latin typeface="Arial" charset="0"/>
                <a:ea typeface="新細明體" pitchFamily="18" charset="-120"/>
              </a:rPr>
              <a:t> the critical section at the </a:t>
            </a:r>
            <a:r>
              <a:rPr kumimoji="1" lang="en-US" altLang="zh-TW" dirty="0">
                <a:solidFill>
                  <a:srgbClr val="FF0000"/>
                </a:solidFill>
                <a:latin typeface="Arial" charset="0"/>
                <a:ea typeface="新細明體" pitchFamily="18" charset="-120"/>
              </a:rPr>
              <a:t>same</a:t>
            </a:r>
            <a:r>
              <a:rPr kumimoji="1" lang="en-US" altLang="zh-TW" dirty="0">
                <a:latin typeface="Arial" charset="0"/>
                <a:ea typeface="新細明體" pitchFamily="18" charset="-120"/>
              </a:rPr>
              <a:t> time.</a:t>
            </a:r>
          </a:p>
        </p:txBody>
      </p:sp>
      <p:grpSp>
        <p:nvGrpSpPr>
          <p:cNvPr id="2" name="Group 5"/>
          <p:cNvGrpSpPr>
            <a:grpSpLocks/>
          </p:cNvGrpSpPr>
          <p:nvPr/>
        </p:nvGrpSpPr>
        <p:grpSpPr bwMode="auto">
          <a:xfrm>
            <a:off x="5181600" y="3276600"/>
            <a:ext cx="4648200" cy="2667000"/>
            <a:chOff x="2304" y="2064"/>
            <a:chExt cx="2928" cy="1680"/>
          </a:xfrm>
        </p:grpSpPr>
        <p:sp>
          <p:nvSpPr>
            <p:cNvPr id="32778" name="Rectangle 6"/>
            <p:cNvSpPr>
              <a:spLocks noChangeArrowheads="1"/>
            </p:cNvSpPr>
            <p:nvPr/>
          </p:nvSpPr>
          <p:spPr bwMode="auto">
            <a:xfrm>
              <a:off x="2304" y="2064"/>
              <a:ext cx="2928" cy="168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2779" name="Rectangle 7"/>
            <p:cNvSpPr>
              <a:spLocks noChangeArrowheads="1"/>
            </p:cNvSpPr>
            <p:nvPr/>
          </p:nvSpPr>
          <p:spPr bwMode="auto">
            <a:xfrm>
              <a:off x="2496" y="2448"/>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2780" name="Rectangle 8"/>
            <p:cNvSpPr>
              <a:spLocks noChangeArrowheads="1"/>
            </p:cNvSpPr>
            <p:nvPr/>
          </p:nvSpPr>
          <p:spPr bwMode="auto">
            <a:xfrm>
              <a:off x="3840" y="2448"/>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2781" name="Rectangle 9"/>
            <p:cNvSpPr>
              <a:spLocks noChangeArrowheads="1"/>
            </p:cNvSpPr>
            <p:nvPr/>
          </p:nvSpPr>
          <p:spPr bwMode="auto">
            <a:xfrm>
              <a:off x="4272" y="2160"/>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2782" name="Rectangle 10"/>
            <p:cNvSpPr>
              <a:spLocks noChangeArrowheads="1"/>
            </p:cNvSpPr>
            <p:nvPr/>
          </p:nvSpPr>
          <p:spPr bwMode="auto">
            <a:xfrm>
              <a:off x="3840" y="2160"/>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2783" name="Rectangle 11"/>
            <p:cNvSpPr>
              <a:spLocks noChangeArrowheads="1"/>
            </p:cNvSpPr>
            <p:nvPr/>
          </p:nvSpPr>
          <p:spPr bwMode="auto">
            <a:xfrm>
              <a:off x="2928" y="2160"/>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2784" name="Rectangle 12"/>
            <p:cNvSpPr>
              <a:spLocks noChangeArrowheads="1"/>
            </p:cNvSpPr>
            <p:nvPr/>
          </p:nvSpPr>
          <p:spPr bwMode="auto">
            <a:xfrm>
              <a:off x="2496" y="2160"/>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2785" name="Rectangle 13"/>
            <p:cNvSpPr>
              <a:spLocks noChangeArrowheads="1"/>
            </p:cNvSpPr>
            <p:nvPr/>
          </p:nvSpPr>
          <p:spPr bwMode="auto">
            <a:xfrm>
              <a:off x="2496" y="2448"/>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(flag[1]) {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2786" name="Rectangle 14"/>
            <p:cNvSpPr>
              <a:spLocks noChangeArrowheads="1"/>
            </p:cNvSpPr>
            <p:nvPr/>
          </p:nvSpPr>
          <p:spPr bwMode="auto">
            <a:xfrm>
              <a:off x="3840" y="2448"/>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(flag[0]) {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2787" name="Rectangle 15"/>
            <p:cNvSpPr>
              <a:spLocks noChangeArrowheads="1"/>
            </p:cNvSpPr>
            <p:nvPr/>
          </p:nvSpPr>
          <p:spPr bwMode="auto">
            <a:xfrm>
              <a:off x="2400" y="2784"/>
              <a:ext cx="192" cy="62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p>
          </p:txBody>
        </p:sp>
        <p:sp>
          <p:nvSpPr>
            <p:cNvPr id="32788" name="Rectangle 16"/>
            <p:cNvSpPr>
              <a:spLocks noChangeArrowheads="1"/>
            </p:cNvSpPr>
            <p:nvPr/>
          </p:nvSpPr>
          <p:spPr bwMode="auto">
            <a:xfrm>
              <a:off x="3744" y="2784"/>
              <a:ext cx="192" cy="624"/>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br>
                <a:rPr kumimoji="1" lang="en-US" altLang="zh-TW" sz="1600">
                  <a:latin typeface="Arial" charset="0"/>
                  <a:ea typeface="新細明體" pitchFamily="18" charset="-120"/>
                </a:rPr>
              </a:br>
              <a:r>
                <a:rPr kumimoji="1" lang="en-US" altLang="zh-TW" sz="1600">
                  <a:latin typeface="Arial" charset="0"/>
                  <a:ea typeface="新細明體" pitchFamily="18" charset="-120"/>
                </a:rPr>
                <a:t>b4</a:t>
              </a:r>
            </a:p>
          </p:txBody>
        </p:sp>
      </p:grpSp>
      <p:sp>
        <p:nvSpPr>
          <p:cNvPr id="32774" name="Rectangle 17"/>
          <p:cNvSpPr>
            <a:spLocks noChangeArrowheads="1"/>
          </p:cNvSpPr>
          <p:nvPr/>
        </p:nvSpPr>
        <p:spPr bwMode="auto">
          <a:xfrm>
            <a:off x="2362200" y="5253318"/>
            <a:ext cx="2286000" cy="43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a1, b1, a2, b2, a3, b3</a:t>
            </a:r>
          </a:p>
        </p:txBody>
      </p:sp>
      <p:sp>
        <p:nvSpPr>
          <p:cNvPr id="3" name="Slide Number Placeholder 2">
            <a:extLst>
              <a:ext uri="{FF2B5EF4-FFF2-40B4-BE49-F238E27FC236}">
                <a16:creationId xmlns:a16="http://schemas.microsoft.com/office/drawing/2014/main" id="{1E986E25-87C6-45A8-AC19-C85157AB3A60}"/>
              </a:ext>
            </a:extLst>
          </p:cNvPr>
          <p:cNvSpPr>
            <a:spLocks noGrp="1"/>
          </p:cNvSpPr>
          <p:nvPr>
            <p:ph type="sldNum" sz="quarter" idx="33"/>
          </p:nvPr>
        </p:nvSpPr>
        <p:spPr/>
        <p:txBody>
          <a:bodyPr/>
          <a:lstStyle/>
          <a:p>
            <a:fld id="{19B51A1E-902D-48AF-9020-955120F399B6}" type="slidenum">
              <a:rPr lang="en-US" noProof="0" smtClean="0"/>
              <a:pPr/>
              <a:t>38</a:t>
            </a:fld>
            <a:endParaRPr lang="en-US" noProof="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743200" y="3352800"/>
            <a:ext cx="6705600" cy="2895600"/>
            <a:chOff x="768" y="2112"/>
            <a:chExt cx="4224" cy="1824"/>
          </a:xfrm>
        </p:grpSpPr>
        <p:sp>
          <p:nvSpPr>
            <p:cNvPr id="33804" name="Rectangle 4"/>
            <p:cNvSpPr>
              <a:spLocks noChangeArrowheads="1"/>
            </p:cNvSpPr>
            <p:nvPr/>
          </p:nvSpPr>
          <p:spPr bwMode="auto">
            <a:xfrm>
              <a:off x="768" y="2112"/>
              <a:ext cx="4224" cy="1824"/>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3805" name="Rectangle 5"/>
            <p:cNvSpPr>
              <a:spLocks noChangeArrowheads="1"/>
            </p:cNvSpPr>
            <p:nvPr/>
          </p:nvSpPr>
          <p:spPr bwMode="auto">
            <a:xfrm>
              <a:off x="2928" y="2496"/>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3806" name="Rectangle 6"/>
            <p:cNvSpPr>
              <a:spLocks noChangeArrowheads="1"/>
            </p:cNvSpPr>
            <p:nvPr/>
          </p:nvSpPr>
          <p:spPr bwMode="auto">
            <a:xfrm>
              <a:off x="960" y="2496"/>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3807" name="Rectangle 7"/>
            <p:cNvSpPr>
              <a:spLocks noChangeArrowheads="1"/>
            </p:cNvSpPr>
            <p:nvPr/>
          </p:nvSpPr>
          <p:spPr bwMode="auto">
            <a:xfrm>
              <a:off x="4272" y="220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3808" name="Rectangle 8"/>
            <p:cNvSpPr>
              <a:spLocks noChangeArrowheads="1"/>
            </p:cNvSpPr>
            <p:nvPr/>
          </p:nvSpPr>
          <p:spPr bwMode="auto">
            <a:xfrm>
              <a:off x="3840" y="220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3809" name="Rectangle 9"/>
            <p:cNvSpPr>
              <a:spLocks noChangeArrowheads="1"/>
            </p:cNvSpPr>
            <p:nvPr/>
          </p:nvSpPr>
          <p:spPr bwMode="auto">
            <a:xfrm>
              <a:off x="1392" y="220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3810" name="Rectangle 10"/>
            <p:cNvSpPr>
              <a:spLocks noChangeArrowheads="1"/>
            </p:cNvSpPr>
            <p:nvPr/>
          </p:nvSpPr>
          <p:spPr bwMode="auto">
            <a:xfrm>
              <a:off x="960" y="220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3811" name="Rectangle 11"/>
            <p:cNvSpPr>
              <a:spLocks noChangeArrowheads="1"/>
            </p:cNvSpPr>
            <p:nvPr/>
          </p:nvSpPr>
          <p:spPr bwMode="auto">
            <a:xfrm>
              <a:off x="2832" y="2208"/>
              <a:ext cx="432"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 or 1</a:t>
              </a:r>
            </a:p>
          </p:txBody>
        </p:sp>
        <p:sp>
          <p:nvSpPr>
            <p:cNvPr id="33812" name="Rectangle 12"/>
            <p:cNvSpPr>
              <a:spLocks noChangeArrowheads="1"/>
            </p:cNvSpPr>
            <p:nvPr/>
          </p:nvSpPr>
          <p:spPr bwMode="auto">
            <a:xfrm>
              <a:off x="2448" y="220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turn</a:t>
              </a:r>
            </a:p>
          </p:txBody>
        </p:sp>
        <p:sp>
          <p:nvSpPr>
            <p:cNvPr id="33813" name="Rectangle 13"/>
            <p:cNvSpPr>
              <a:spLocks noChangeArrowheads="1"/>
            </p:cNvSpPr>
            <p:nvPr/>
          </p:nvSpPr>
          <p:spPr bwMode="auto">
            <a:xfrm>
              <a:off x="864" y="2832"/>
              <a:ext cx="1920" cy="48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3814" name="Rectangle 14"/>
            <p:cNvSpPr>
              <a:spLocks noChangeArrowheads="1"/>
            </p:cNvSpPr>
            <p:nvPr/>
          </p:nvSpPr>
          <p:spPr bwMode="auto">
            <a:xfrm>
              <a:off x="864" y="3456"/>
              <a:ext cx="1200" cy="144"/>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3815" name="Rectangle 15"/>
            <p:cNvSpPr>
              <a:spLocks noChangeArrowheads="1"/>
            </p:cNvSpPr>
            <p:nvPr/>
          </p:nvSpPr>
          <p:spPr bwMode="auto">
            <a:xfrm>
              <a:off x="3072" y="2832"/>
              <a:ext cx="1824" cy="48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3816" name="Rectangle 16"/>
            <p:cNvSpPr>
              <a:spLocks noChangeArrowheads="1"/>
            </p:cNvSpPr>
            <p:nvPr/>
          </p:nvSpPr>
          <p:spPr bwMode="auto">
            <a:xfrm>
              <a:off x="3072" y="3456"/>
              <a:ext cx="1824" cy="144"/>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3817" name="Rectangle 17"/>
            <p:cNvSpPr>
              <a:spLocks noChangeArrowheads="1"/>
            </p:cNvSpPr>
            <p:nvPr/>
          </p:nvSpPr>
          <p:spPr bwMode="auto">
            <a:xfrm>
              <a:off x="960" y="2496"/>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1;</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(flag[1] &amp;&amp; turn==1)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3818" name="Rectangle 18"/>
            <p:cNvSpPr>
              <a:spLocks noChangeArrowheads="1"/>
            </p:cNvSpPr>
            <p:nvPr/>
          </p:nvSpPr>
          <p:spPr bwMode="auto">
            <a:xfrm>
              <a:off x="2928" y="2496"/>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0;</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(flag[0] &amp;&amp; turn==0)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grpSp>
      <p:sp>
        <p:nvSpPr>
          <p:cNvPr id="33796" name="Comment 19"/>
          <p:cNvSpPr>
            <a:spLocks noChangeArrowheads="1"/>
          </p:cNvSpPr>
          <p:nvPr/>
        </p:nvSpPr>
        <p:spPr bwMode="auto">
          <a:xfrm>
            <a:off x="3048000" y="1752600"/>
            <a:ext cx="5943600" cy="14478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dirty="0">
                <a:latin typeface="Arial" charset="0"/>
                <a:ea typeface="新細明體" pitchFamily="18" charset="-120"/>
              </a:rPr>
              <a:t>In Peterson’s algorithm there are three global shared variables: flag[0], flag[1] and turn. flag[0] reflects whether thread 0 wants to enter CS. (similar for flag[1])  If both threads want to enter, the shared variable ‘turn’ determines who takes its turn first.</a:t>
            </a:r>
          </a:p>
        </p:txBody>
      </p:sp>
      <p:sp>
        <p:nvSpPr>
          <p:cNvPr id="33797" name="AutoShape 20"/>
          <p:cNvSpPr>
            <a:spLocks/>
          </p:cNvSpPr>
          <p:nvPr/>
        </p:nvSpPr>
        <p:spPr bwMode="auto">
          <a:xfrm>
            <a:off x="8948738" y="4298950"/>
            <a:ext cx="1066800" cy="349250"/>
          </a:xfrm>
          <a:prstGeom prst="borderCallout2">
            <a:avLst>
              <a:gd name="adj1" fmla="val 32727"/>
              <a:gd name="adj2" fmla="val 0"/>
              <a:gd name="adj3" fmla="val 32727"/>
              <a:gd name="adj4" fmla="val -34375"/>
              <a:gd name="adj5" fmla="val 135000"/>
              <a:gd name="adj6" fmla="val -70236"/>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33798" name="AutoShape 21"/>
          <p:cNvSpPr>
            <a:spLocks/>
          </p:cNvSpPr>
          <p:nvPr/>
        </p:nvSpPr>
        <p:spPr bwMode="auto">
          <a:xfrm>
            <a:off x="9177338" y="5943600"/>
            <a:ext cx="1033462" cy="349250"/>
          </a:xfrm>
          <a:prstGeom prst="borderCallout2">
            <a:avLst>
              <a:gd name="adj1" fmla="val 32727"/>
              <a:gd name="adj2" fmla="val -7375"/>
              <a:gd name="adj3" fmla="val 32727"/>
              <a:gd name="adj4" fmla="val -30569"/>
              <a:gd name="adj5" fmla="val -112727"/>
              <a:gd name="adj6" fmla="val -55606"/>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33799" name="AutoShape 22"/>
          <p:cNvSpPr>
            <a:spLocks/>
          </p:cNvSpPr>
          <p:nvPr/>
        </p:nvSpPr>
        <p:spPr bwMode="auto">
          <a:xfrm>
            <a:off x="1828800" y="3886200"/>
            <a:ext cx="1066800" cy="349250"/>
          </a:xfrm>
          <a:prstGeom prst="borderCallout2">
            <a:avLst>
              <a:gd name="adj1" fmla="val 32727"/>
              <a:gd name="adj2" fmla="val 107144"/>
              <a:gd name="adj3" fmla="val 32727"/>
              <a:gd name="adj4" fmla="val 107144"/>
              <a:gd name="adj5" fmla="val 212273"/>
              <a:gd name="adj6" fmla="val 130653"/>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33800" name="AutoShape 23"/>
          <p:cNvSpPr>
            <a:spLocks/>
          </p:cNvSpPr>
          <p:nvPr/>
        </p:nvSpPr>
        <p:spPr bwMode="auto">
          <a:xfrm>
            <a:off x="1828801" y="5943600"/>
            <a:ext cx="1033463" cy="349250"/>
          </a:xfrm>
          <a:prstGeom prst="borderCallout2">
            <a:avLst>
              <a:gd name="adj1" fmla="val 32727"/>
              <a:gd name="adj2" fmla="val 107375"/>
              <a:gd name="adj3" fmla="val 32727"/>
              <a:gd name="adj4" fmla="val 117204"/>
              <a:gd name="adj5" fmla="val -90000"/>
              <a:gd name="adj6" fmla="val 127190"/>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3" name="Slide Number Placeholder 2">
            <a:extLst>
              <a:ext uri="{FF2B5EF4-FFF2-40B4-BE49-F238E27FC236}">
                <a16:creationId xmlns:a16="http://schemas.microsoft.com/office/drawing/2014/main" id="{F54A75E0-1B7B-4AE5-9979-86E17AC1E6EB}"/>
              </a:ext>
            </a:extLst>
          </p:cNvPr>
          <p:cNvSpPr>
            <a:spLocks noGrp="1"/>
          </p:cNvSpPr>
          <p:nvPr>
            <p:ph type="sldNum" sz="quarter" idx="33"/>
          </p:nvPr>
        </p:nvSpPr>
        <p:spPr/>
        <p:txBody>
          <a:bodyPr/>
          <a:lstStyle/>
          <a:p>
            <a:fld id="{19B51A1E-902D-48AF-9020-955120F399B6}" type="slidenum">
              <a:rPr lang="en-US" noProof="0" smtClean="0"/>
              <a:pPr/>
              <a:t>39</a:t>
            </a:fld>
            <a:endParaRPr lang="en-US" noProof="0" dirty="0"/>
          </a:p>
        </p:txBody>
      </p:sp>
      <p:sp>
        <p:nvSpPr>
          <p:cNvPr id="5" name="Title 4">
            <a:extLst>
              <a:ext uri="{FF2B5EF4-FFF2-40B4-BE49-F238E27FC236}">
                <a16:creationId xmlns:a16="http://schemas.microsoft.com/office/drawing/2014/main" id="{0B5EB07C-49EB-40CA-8109-BEA720B34F3A}"/>
              </a:ext>
            </a:extLst>
          </p:cNvPr>
          <p:cNvSpPr>
            <a:spLocks noGrp="1"/>
          </p:cNvSpPr>
          <p:nvPr>
            <p:ph type="title"/>
          </p:nvPr>
        </p:nvSpPr>
        <p:spPr/>
        <p:txBody>
          <a:bodyPr/>
          <a:lstStyle/>
          <a:p>
            <a:r>
              <a:rPr lang="en-US" altLang="zh-TW" dirty="0">
                <a:ea typeface="新細明體" pitchFamily="18" charset="-120"/>
              </a:rPr>
              <a:t>Peterson’s Algorithm</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8508B-880A-4D35-8A2A-C87A5BED5BC1}"/>
              </a:ext>
            </a:extLst>
          </p:cNvPr>
          <p:cNvSpPr>
            <a:spLocks noGrp="1"/>
          </p:cNvSpPr>
          <p:nvPr>
            <p:ph type="title"/>
          </p:nvPr>
        </p:nvSpPr>
        <p:spPr>
          <a:xfrm>
            <a:off x="391237" y="231498"/>
            <a:ext cx="10007821" cy="672927"/>
          </a:xfrm>
        </p:spPr>
        <p:txBody>
          <a:bodyPr/>
          <a:lstStyle/>
          <a:p>
            <a:r>
              <a:rPr lang="en-US" dirty="0"/>
              <a:t>Multiprogramming and M</a:t>
            </a:r>
            <a:r>
              <a:rPr lang="en-US" altLang="zh-CN" dirty="0"/>
              <a:t>ultiprocessing</a:t>
            </a:r>
            <a:endParaRPr lang="en-US" dirty="0"/>
          </a:p>
        </p:txBody>
      </p:sp>
      <p:sp>
        <p:nvSpPr>
          <p:cNvPr id="4" name="Slide Number Placeholder 3">
            <a:extLst>
              <a:ext uri="{FF2B5EF4-FFF2-40B4-BE49-F238E27FC236}">
                <a16:creationId xmlns:a16="http://schemas.microsoft.com/office/drawing/2014/main" id="{109F217B-4A7B-42CD-B001-A3C99891357C}"/>
              </a:ext>
            </a:extLst>
          </p:cNvPr>
          <p:cNvSpPr>
            <a:spLocks noGrp="1"/>
          </p:cNvSpPr>
          <p:nvPr>
            <p:ph type="sldNum" sz="quarter" idx="15"/>
          </p:nvPr>
        </p:nvSpPr>
        <p:spPr/>
        <p:txBody>
          <a:bodyPr/>
          <a:lstStyle/>
          <a:p>
            <a:fld id="{19B51A1E-902D-48AF-9020-955120F399B6}" type="slidenum">
              <a:rPr lang="en-US" smtClean="0"/>
              <a:pPr/>
              <a:t>4</a:t>
            </a:fld>
            <a:endParaRPr lang="en-US" dirty="0"/>
          </a:p>
        </p:txBody>
      </p:sp>
      <p:pic>
        <p:nvPicPr>
          <p:cNvPr id="6" name="Picture 5">
            <a:extLst>
              <a:ext uri="{FF2B5EF4-FFF2-40B4-BE49-F238E27FC236}">
                <a16:creationId xmlns:a16="http://schemas.microsoft.com/office/drawing/2014/main" id="{7B258387-AB68-43AA-93E8-866DE1D946C6}"/>
              </a:ext>
            </a:extLst>
          </p:cNvPr>
          <p:cNvPicPr>
            <a:picLocks noChangeAspect="1"/>
          </p:cNvPicPr>
          <p:nvPr/>
        </p:nvPicPr>
        <p:blipFill>
          <a:blip r:embed="rId3"/>
          <a:stretch>
            <a:fillRect/>
          </a:stretch>
        </p:blipFill>
        <p:spPr>
          <a:xfrm>
            <a:off x="2632153" y="1023407"/>
            <a:ext cx="6927693" cy="5496578"/>
          </a:xfrm>
          <a:prstGeom prst="rect">
            <a:avLst/>
          </a:prstGeom>
        </p:spPr>
      </p:pic>
      <p:sp>
        <p:nvSpPr>
          <p:cNvPr id="7" name="TextBox 6">
            <a:extLst>
              <a:ext uri="{FF2B5EF4-FFF2-40B4-BE49-F238E27FC236}">
                <a16:creationId xmlns:a16="http://schemas.microsoft.com/office/drawing/2014/main" id="{C83B6ECD-2BDA-402C-A63C-C0F893D539E7}"/>
              </a:ext>
            </a:extLst>
          </p:cNvPr>
          <p:cNvSpPr txBox="1"/>
          <p:nvPr/>
        </p:nvSpPr>
        <p:spPr>
          <a:xfrm>
            <a:off x="2294965" y="1436550"/>
            <a:ext cx="1308847" cy="369332"/>
          </a:xfrm>
          <a:prstGeom prst="rect">
            <a:avLst/>
          </a:prstGeom>
          <a:solidFill>
            <a:schemeClr val="bg1"/>
          </a:solidFill>
        </p:spPr>
        <p:txBody>
          <a:bodyPr wrap="square" rtlCol="0">
            <a:spAutoFit/>
          </a:bodyPr>
          <a:lstStyle/>
          <a:p>
            <a:pPr algn="r"/>
            <a:r>
              <a:rPr lang="en-US" dirty="0"/>
              <a:t>Process 1</a:t>
            </a:r>
          </a:p>
        </p:txBody>
      </p:sp>
      <p:sp>
        <p:nvSpPr>
          <p:cNvPr id="8" name="TextBox 7">
            <a:extLst>
              <a:ext uri="{FF2B5EF4-FFF2-40B4-BE49-F238E27FC236}">
                <a16:creationId xmlns:a16="http://schemas.microsoft.com/office/drawing/2014/main" id="{A9B33DBF-E280-47F9-ACFE-EEE5F61CF016}"/>
              </a:ext>
            </a:extLst>
          </p:cNvPr>
          <p:cNvSpPr txBox="1"/>
          <p:nvPr/>
        </p:nvSpPr>
        <p:spPr>
          <a:xfrm>
            <a:off x="2294965" y="1924864"/>
            <a:ext cx="1308847" cy="369332"/>
          </a:xfrm>
          <a:prstGeom prst="rect">
            <a:avLst/>
          </a:prstGeom>
          <a:solidFill>
            <a:schemeClr val="bg1"/>
          </a:solidFill>
        </p:spPr>
        <p:txBody>
          <a:bodyPr wrap="square" rtlCol="0">
            <a:spAutoFit/>
          </a:bodyPr>
          <a:lstStyle/>
          <a:p>
            <a:pPr algn="r"/>
            <a:r>
              <a:rPr lang="en-US" dirty="0"/>
              <a:t>Process 2</a:t>
            </a:r>
          </a:p>
        </p:txBody>
      </p:sp>
      <p:sp>
        <p:nvSpPr>
          <p:cNvPr id="9" name="TextBox 8">
            <a:extLst>
              <a:ext uri="{FF2B5EF4-FFF2-40B4-BE49-F238E27FC236}">
                <a16:creationId xmlns:a16="http://schemas.microsoft.com/office/drawing/2014/main" id="{4977A932-CDCB-4882-B813-85951AF32BB8}"/>
              </a:ext>
            </a:extLst>
          </p:cNvPr>
          <p:cNvSpPr txBox="1"/>
          <p:nvPr/>
        </p:nvSpPr>
        <p:spPr>
          <a:xfrm>
            <a:off x="2294965" y="2413178"/>
            <a:ext cx="1308847" cy="369332"/>
          </a:xfrm>
          <a:prstGeom prst="rect">
            <a:avLst/>
          </a:prstGeom>
          <a:solidFill>
            <a:schemeClr val="bg1"/>
          </a:solidFill>
        </p:spPr>
        <p:txBody>
          <a:bodyPr wrap="square" rtlCol="0">
            <a:spAutoFit/>
          </a:bodyPr>
          <a:lstStyle/>
          <a:p>
            <a:pPr algn="r"/>
            <a:r>
              <a:rPr lang="en-US" dirty="0"/>
              <a:t>Process 3</a:t>
            </a:r>
          </a:p>
        </p:txBody>
      </p:sp>
      <p:sp>
        <p:nvSpPr>
          <p:cNvPr id="10" name="TextBox 9">
            <a:extLst>
              <a:ext uri="{FF2B5EF4-FFF2-40B4-BE49-F238E27FC236}">
                <a16:creationId xmlns:a16="http://schemas.microsoft.com/office/drawing/2014/main" id="{363668C3-5E5A-42B0-BE77-DE99887000C9}"/>
              </a:ext>
            </a:extLst>
          </p:cNvPr>
          <p:cNvSpPr txBox="1"/>
          <p:nvPr/>
        </p:nvSpPr>
        <p:spPr>
          <a:xfrm>
            <a:off x="2303929" y="4975027"/>
            <a:ext cx="1299883" cy="369332"/>
          </a:xfrm>
          <a:prstGeom prst="rect">
            <a:avLst/>
          </a:prstGeom>
          <a:solidFill>
            <a:schemeClr val="bg1"/>
          </a:solidFill>
        </p:spPr>
        <p:txBody>
          <a:bodyPr wrap="square" rtlCol="0">
            <a:spAutoFit/>
          </a:bodyPr>
          <a:lstStyle/>
          <a:p>
            <a:pPr algn="r"/>
            <a:r>
              <a:rPr lang="en-US" dirty="0"/>
              <a:t>Process 3</a:t>
            </a:r>
          </a:p>
        </p:txBody>
      </p:sp>
      <p:sp>
        <p:nvSpPr>
          <p:cNvPr id="11" name="TextBox 10">
            <a:extLst>
              <a:ext uri="{FF2B5EF4-FFF2-40B4-BE49-F238E27FC236}">
                <a16:creationId xmlns:a16="http://schemas.microsoft.com/office/drawing/2014/main" id="{31FA990B-B0E6-415D-A95A-F86AAC0ECAAE}"/>
              </a:ext>
            </a:extLst>
          </p:cNvPr>
          <p:cNvSpPr txBox="1"/>
          <p:nvPr/>
        </p:nvSpPr>
        <p:spPr>
          <a:xfrm>
            <a:off x="2294964" y="4486713"/>
            <a:ext cx="1308847" cy="369332"/>
          </a:xfrm>
          <a:prstGeom prst="rect">
            <a:avLst/>
          </a:prstGeom>
          <a:solidFill>
            <a:schemeClr val="bg1"/>
          </a:solidFill>
        </p:spPr>
        <p:txBody>
          <a:bodyPr wrap="square" rtlCol="0">
            <a:spAutoFit/>
          </a:bodyPr>
          <a:lstStyle/>
          <a:p>
            <a:pPr algn="r"/>
            <a:r>
              <a:rPr lang="en-US" dirty="0"/>
              <a:t>Process 2</a:t>
            </a:r>
          </a:p>
        </p:txBody>
      </p:sp>
      <p:sp>
        <p:nvSpPr>
          <p:cNvPr id="12" name="TextBox 11">
            <a:extLst>
              <a:ext uri="{FF2B5EF4-FFF2-40B4-BE49-F238E27FC236}">
                <a16:creationId xmlns:a16="http://schemas.microsoft.com/office/drawing/2014/main" id="{D9497435-C059-4E18-9E2C-E08704873732}"/>
              </a:ext>
            </a:extLst>
          </p:cNvPr>
          <p:cNvSpPr txBox="1"/>
          <p:nvPr/>
        </p:nvSpPr>
        <p:spPr>
          <a:xfrm>
            <a:off x="2294963" y="3998399"/>
            <a:ext cx="1308847" cy="369332"/>
          </a:xfrm>
          <a:prstGeom prst="rect">
            <a:avLst/>
          </a:prstGeom>
          <a:solidFill>
            <a:schemeClr val="bg1"/>
          </a:solidFill>
        </p:spPr>
        <p:txBody>
          <a:bodyPr wrap="square" rtlCol="0">
            <a:spAutoFit/>
          </a:bodyPr>
          <a:lstStyle/>
          <a:p>
            <a:pPr algn="r"/>
            <a:r>
              <a:rPr lang="en-US" dirty="0"/>
              <a:t>Process 1</a:t>
            </a:r>
          </a:p>
        </p:txBody>
      </p:sp>
      <p:sp>
        <p:nvSpPr>
          <p:cNvPr id="13" name="TextBox 12">
            <a:extLst>
              <a:ext uri="{FF2B5EF4-FFF2-40B4-BE49-F238E27FC236}">
                <a16:creationId xmlns:a16="http://schemas.microsoft.com/office/drawing/2014/main" id="{590FC540-D493-4570-AE26-144A9DC1CCFF}"/>
              </a:ext>
            </a:extLst>
          </p:cNvPr>
          <p:cNvSpPr txBox="1"/>
          <p:nvPr/>
        </p:nvSpPr>
        <p:spPr>
          <a:xfrm>
            <a:off x="2777321" y="963625"/>
            <a:ext cx="1308847" cy="338554"/>
          </a:xfrm>
          <a:prstGeom prst="rect">
            <a:avLst/>
          </a:prstGeom>
          <a:solidFill>
            <a:schemeClr val="bg1"/>
          </a:solidFill>
        </p:spPr>
        <p:txBody>
          <a:bodyPr wrap="square" rtlCol="0">
            <a:spAutoFit/>
          </a:bodyPr>
          <a:lstStyle/>
          <a:p>
            <a:pPr algn="r"/>
            <a:r>
              <a:rPr lang="en-US" sz="1600" dirty="0"/>
              <a:t>Time</a:t>
            </a:r>
          </a:p>
        </p:txBody>
      </p:sp>
      <p:sp>
        <p:nvSpPr>
          <p:cNvPr id="14" name="TextBox 13">
            <a:extLst>
              <a:ext uri="{FF2B5EF4-FFF2-40B4-BE49-F238E27FC236}">
                <a16:creationId xmlns:a16="http://schemas.microsoft.com/office/drawing/2014/main" id="{C63E9FD5-65B8-4149-A315-EF0D93A1005A}"/>
              </a:ext>
            </a:extLst>
          </p:cNvPr>
          <p:cNvSpPr txBox="1"/>
          <p:nvPr/>
        </p:nvSpPr>
        <p:spPr>
          <a:xfrm>
            <a:off x="3306241" y="6192041"/>
            <a:ext cx="896469" cy="338554"/>
          </a:xfrm>
          <a:prstGeom prst="rect">
            <a:avLst/>
          </a:prstGeom>
          <a:solidFill>
            <a:schemeClr val="bg1"/>
          </a:solidFill>
        </p:spPr>
        <p:txBody>
          <a:bodyPr wrap="square" rtlCol="0">
            <a:spAutoFit/>
          </a:bodyPr>
          <a:lstStyle/>
          <a:p>
            <a:r>
              <a:rPr lang="en-US" sz="1600" dirty="0"/>
              <a:t>Blocked</a:t>
            </a:r>
          </a:p>
        </p:txBody>
      </p:sp>
      <p:sp>
        <p:nvSpPr>
          <p:cNvPr id="15" name="TextBox 14">
            <a:extLst>
              <a:ext uri="{FF2B5EF4-FFF2-40B4-BE49-F238E27FC236}">
                <a16:creationId xmlns:a16="http://schemas.microsoft.com/office/drawing/2014/main" id="{9CCDA614-3995-4EFA-A6E5-BAE9E9B66B14}"/>
              </a:ext>
            </a:extLst>
          </p:cNvPr>
          <p:cNvSpPr txBox="1"/>
          <p:nvPr/>
        </p:nvSpPr>
        <p:spPr>
          <a:xfrm>
            <a:off x="4718376" y="6193819"/>
            <a:ext cx="896469" cy="338554"/>
          </a:xfrm>
          <a:prstGeom prst="rect">
            <a:avLst/>
          </a:prstGeom>
          <a:solidFill>
            <a:schemeClr val="bg1"/>
          </a:solidFill>
        </p:spPr>
        <p:txBody>
          <a:bodyPr wrap="square" rtlCol="0">
            <a:spAutoFit/>
          </a:bodyPr>
          <a:lstStyle/>
          <a:p>
            <a:r>
              <a:rPr lang="en-US" sz="1600" dirty="0"/>
              <a:t>Running</a:t>
            </a:r>
          </a:p>
        </p:txBody>
      </p:sp>
      <p:sp>
        <p:nvSpPr>
          <p:cNvPr id="16" name="TextBox 15">
            <a:extLst>
              <a:ext uri="{FF2B5EF4-FFF2-40B4-BE49-F238E27FC236}">
                <a16:creationId xmlns:a16="http://schemas.microsoft.com/office/drawing/2014/main" id="{97033959-B0CD-42F2-9FDB-5933DFE273BB}"/>
              </a:ext>
            </a:extLst>
          </p:cNvPr>
          <p:cNvSpPr txBox="1"/>
          <p:nvPr/>
        </p:nvSpPr>
        <p:spPr>
          <a:xfrm>
            <a:off x="3886200" y="2941823"/>
            <a:ext cx="5311589" cy="369332"/>
          </a:xfrm>
          <a:prstGeom prst="rect">
            <a:avLst/>
          </a:prstGeom>
          <a:solidFill>
            <a:schemeClr val="bg1"/>
          </a:solidFill>
        </p:spPr>
        <p:txBody>
          <a:bodyPr wrap="square" rtlCol="0">
            <a:spAutoFit/>
          </a:bodyPr>
          <a:lstStyle/>
          <a:p>
            <a:pPr algn="ctr"/>
            <a:r>
              <a:rPr lang="en-US" dirty="0"/>
              <a:t>(a) Interleaving (</a:t>
            </a:r>
            <a:r>
              <a:rPr lang="en-US" dirty="0">
                <a:solidFill>
                  <a:srgbClr val="FF0000"/>
                </a:solidFill>
              </a:rPr>
              <a:t>multiprogramming</a:t>
            </a:r>
            <a:r>
              <a:rPr lang="en-US" dirty="0"/>
              <a:t>; one processor)</a:t>
            </a:r>
          </a:p>
        </p:txBody>
      </p:sp>
      <p:sp>
        <p:nvSpPr>
          <p:cNvPr id="17" name="TextBox 16">
            <a:extLst>
              <a:ext uri="{FF2B5EF4-FFF2-40B4-BE49-F238E27FC236}">
                <a16:creationId xmlns:a16="http://schemas.microsoft.com/office/drawing/2014/main" id="{8BA0BF41-89A0-4D6F-B801-903290265C7F}"/>
              </a:ext>
            </a:extLst>
          </p:cNvPr>
          <p:cNvSpPr txBox="1"/>
          <p:nvPr/>
        </p:nvSpPr>
        <p:spPr>
          <a:xfrm>
            <a:off x="3603810" y="5478730"/>
            <a:ext cx="6284260" cy="369332"/>
          </a:xfrm>
          <a:prstGeom prst="rect">
            <a:avLst/>
          </a:prstGeom>
          <a:solidFill>
            <a:schemeClr val="bg1"/>
          </a:solidFill>
        </p:spPr>
        <p:txBody>
          <a:bodyPr wrap="square" rtlCol="0">
            <a:spAutoFit/>
          </a:bodyPr>
          <a:lstStyle/>
          <a:p>
            <a:pPr algn="ctr"/>
            <a:r>
              <a:rPr lang="en-US" dirty="0"/>
              <a:t>(b) Interleaving and Overlapping (</a:t>
            </a:r>
            <a:r>
              <a:rPr lang="en-US" dirty="0">
                <a:solidFill>
                  <a:srgbClr val="FF0000"/>
                </a:solidFill>
              </a:rPr>
              <a:t>multiprocessing</a:t>
            </a:r>
            <a:r>
              <a:rPr lang="en-US" dirty="0"/>
              <a:t>; two processor)</a:t>
            </a:r>
          </a:p>
        </p:txBody>
      </p:sp>
    </p:spTree>
    <p:extLst>
      <p:ext uri="{BB962C8B-B14F-4D97-AF65-F5344CB8AC3E}">
        <p14:creationId xmlns:p14="http://schemas.microsoft.com/office/powerpoint/2010/main" val="3465911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ltLang="zh-TW" dirty="0">
                <a:ea typeface="新細明體" pitchFamily="18" charset="-120"/>
              </a:rPr>
              <a:t>Checking Peterson’s algorithm – 1 </a:t>
            </a:r>
          </a:p>
        </p:txBody>
      </p:sp>
      <p:grpSp>
        <p:nvGrpSpPr>
          <p:cNvPr id="2" name="Group 3"/>
          <p:cNvGrpSpPr>
            <a:grpSpLocks/>
          </p:cNvGrpSpPr>
          <p:nvPr/>
        </p:nvGrpSpPr>
        <p:grpSpPr bwMode="auto">
          <a:xfrm>
            <a:off x="2743200" y="2057400"/>
            <a:ext cx="6705600" cy="2895600"/>
            <a:chOff x="768" y="1296"/>
            <a:chExt cx="4224" cy="1824"/>
          </a:xfrm>
        </p:grpSpPr>
        <p:sp>
          <p:nvSpPr>
            <p:cNvPr id="34824" name="Rectangle 4"/>
            <p:cNvSpPr>
              <a:spLocks noChangeArrowheads="1"/>
            </p:cNvSpPr>
            <p:nvPr/>
          </p:nvSpPr>
          <p:spPr bwMode="auto">
            <a:xfrm>
              <a:off x="768" y="1296"/>
              <a:ext cx="4224" cy="1824"/>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4825" name="Rectangle 5"/>
            <p:cNvSpPr>
              <a:spLocks noChangeArrowheads="1"/>
            </p:cNvSpPr>
            <p:nvPr/>
          </p:nvSpPr>
          <p:spPr bwMode="auto">
            <a:xfrm>
              <a:off x="2928"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4826" name="Rectangle 6"/>
            <p:cNvSpPr>
              <a:spLocks noChangeArrowheads="1"/>
            </p:cNvSpPr>
            <p:nvPr/>
          </p:nvSpPr>
          <p:spPr bwMode="auto">
            <a:xfrm>
              <a:off x="960"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4827" name="Rectangle 7"/>
            <p:cNvSpPr>
              <a:spLocks noChangeArrowheads="1"/>
            </p:cNvSpPr>
            <p:nvPr/>
          </p:nvSpPr>
          <p:spPr bwMode="auto">
            <a:xfrm>
              <a:off x="427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4828" name="Rectangle 8"/>
            <p:cNvSpPr>
              <a:spLocks noChangeArrowheads="1"/>
            </p:cNvSpPr>
            <p:nvPr/>
          </p:nvSpPr>
          <p:spPr bwMode="auto">
            <a:xfrm>
              <a:off x="384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4829" name="Rectangle 9"/>
            <p:cNvSpPr>
              <a:spLocks noChangeArrowheads="1"/>
            </p:cNvSpPr>
            <p:nvPr/>
          </p:nvSpPr>
          <p:spPr bwMode="auto">
            <a:xfrm>
              <a:off x="139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4830" name="Rectangle 10"/>
            <p:cNvSpPr>
              <a:spLocks noChangeArrowheads="1"/>
            </p:cNvSpPr>
            <p:nvPr/>
          </p:nvSpPr>
          <p:spPr bwMode="auto">
            <a:xfrm>
              <a:off x="96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4831" name="Rectangle 11"/>
            <p:cNvSpPr>
              <a:spLocks noChangeArrowheads="1"/>
            </p:cNvSpPr>
            <p:nvPr/>
          </p:nvSpPr>
          <p:spPr bwMode="auto">
            <a:xfrm>
              <a:off x="2832" y="1392"/>
              <a:ext cx="192"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 </a:t>
              </a:r>
            </a:p>
          </p:txBody>
        </p:sp>
        <p:sp>
          <p:nvSpPr>
            <p:cNvPr id="34832" name="Rectangle 12"/>
            <p:cNvSpPr>
              <a:spLocks noChangeArrowheads="1"/>
            </p:cNvSpPr>
            <p:nvPr/>
          </p:nvSpPr>
          <p:spPr bwMode="auto">
            <a:xfrm>
              <a:off x="2448"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turn</a:t>
              </a:r>
            </a:p>
          </p:txBody>
        </p:sp>
        <p:sp>
          <p:nvSpPr>
            <p:cNvPr id="34833" name="Rectangle 13"/>
            <p:cNvSpPr>
              <a:spLocks noChangeArrowheads="1"/>
            </p:cNvSpPr>
            <p:nvPr/>
          </p:nvSpPr>
          <p:spPr bwMode="auto">
            <a:xfrm>
              <a:off x="960"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1;</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(flag[1] &amp;&amp; turn==1)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4834" name="Rectangle 14"/>
            <p:cNvSpPr>
              <a:spLocks noChangeArrowheads="1"/>
            </p:cNvSpPr>
            <p:nvPr/>
          </p:nvSpPr>
          <p:spPr bwMode="auto">
            <a:xfrm>
              <a:off x="2928"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0;</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(flag[0] &amp;&amp; turn==0)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4835" name="Rectangle 15"/>
            <p:cNvSpPr>
              <a:spLocks noChangeArrowheads="1"/>
            </p:cNvSpPr>
            <p:nvPr/>
          </p:nvSpPr>
          <p:spPr bwMode="auto">
            <a:xfrm>
              <a:off x="912"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p:txBody>
        </p:sp>
        <p:sp>
          <p:nvSpPr>
            <p:cNvPr id="34836" name="Rectangle 16"/>
            <p:cNvSpPr>
              <a:spLocks noChangeArrowheads="1"/>
            </p:cNvSpPr>
            <p:nvPr/>
          </p:nvSpPr>
          <p:spPr bwMode="auto">
            <a:xfrm>
              <a:off x="2880"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br>
                <a:rPr kumimoji="1" lang="en-US" altLang="zh-TW" sz="1600">
                  <a:latin typeface="Arial" charset="0"/>
                  <a:ea typeface="新細明體" pitchFamily="18" charset="-120"/>
                </a:rPr>
              </a:br>
              <a:r>
                <a:rPr kumimoji="1" lang="en-US" altLang="zh-TW" sz="1600">
                  <a:latin typeface="Arial" charset="0"/>
                  <a:ea typeface="新細明體" pitchFamily="18" charset="-120"/>
                </a:rPr>
                <a:t>b4</a:t>
              </a:r>
              <a:br>
                <a:rPr kumimoji="1" lang="en-US" altLang="zh-TW" sz="1600">
                  <a:latin typeface="Arial" charset="0"/>
                  <a:ea typeface="新細明體" pitchFamily="18" charset="-120"/>
                </a:rPr>
              </a:br>
              <a:r>
                <a:rPr kumimoji="1" lang="en-US" altLang="zh-TW" sz="1600">
                  <a:latin typeface="Arial" charset="0"/>
                  <a:ea typeface="新細明體" pitchFamily="18" charset="-120"/>
                </a:rPr>
                <a:t>b5</a:t>
              </a:r>
            </a:p>
          </p:txBody>
        </p:sp>
      </p:grpSp>
      <p:sp>
        <p:nvSpPr>
          <p:cNvPr id="677905" name="Rectangle 17"/>
          <p:cNvSpPr>
            <a:spLocks noChangeArrowheads="1"/>
          </p:cNvSpPr>
          <p:nvPr/>
        </p:nvSpPr>
        <p:spPr bwMode="auto">
          <a:xfrm>
            <a:off x="3124200" y="5105400"/>
            <a:ext cx="5638800" cy="1219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a:latin typeface="Arial" charset="0"/>
                <a:ea typeface="新細明體" pitchFamily="18" charset="-120"/>
              </a:rPr>
              <a:t>Check that</a:t>
            </a:r>
          </a:p>
          <a:p>
            <a:pPr>
              <a:buFont typeface="Webdings" pitchFamily="18" charset="2"/>
              <a:buChar char="="/>
              <a:defRPr/>
            </a:pPr>
            <a:r>
              <a:rPr kumimoji="1" lang="en-US" altLang="zh-TW" sz="1600">
                <a:latin typeface="Arial" charset="0"/>
                <a:ea typeface="新細明體" pitchFamily="18" charset="-120"/>
              </a:rPr>
              <a:t> this algorithm does not force strict alternation</a:t>
            </a:r>
          </a:p>
          <a:p>
            <a:pPr>
              <a:buFont typeface="Webdings" pitchFamily="18" charset="2"/>
              <a:buChar char="="/>
              <a:defRPr/>
            </a:pPr>
            <a:r>
              <a:rPr kumimoji="1" lang="en-US" altLang="zh-TW" sz="1600">
                <a:latin typeface="Arial" charset="0"/>
                <a:ea typeface="新細明體" pitchFamily="18" charset="-120"/>
              </a:rPr>
              <a:t> When a thread has entered CS, the other thread will wait at a3 until the former thread leaves CS.</a:t>
            </a:r>
          </a:p>
        </p:txBody>
      </p:sp>
      <p:sp>
        <p:nvSpPr>
          <p:cNvPr id="3" name="Slide Number Placeholder 2">
            <a:extLst>
              <a:ext uri="{FF2B5EF4-FFF2-40B4-BE49-F238E27FC236}">
                <a16:creationId xmlns:a16="http://schemas.microsoft.com/office/drawing/2014/main" id="{10663150-2FCE-42DA-B2B3-2A89D5CAA1BF}"/>
              </a:ext>
            </a:extLst>
          </p:cNvPr>
          <p:cNvSpPr>
            <a:spLocks noGrp="1"/>
          </p:cNvSpPr>
          <p:nvPr>
            <p:ph type="sldNum" sz="quarter" idx="33"/>
          </p:nvPr>
        </p:nvSpPr>
        <p:spPr/>
        <p:txBody>
          <a:bodyPr/>
          <a:lstStyle/>
          <a:p>
            <a:fld id="{19B51A1E-902D-48AF-9020-955120F399B6}" type="slidenum">
              <a:rPr lang="en-US" noProof="0" smtClean="0"/>
              <a:pPr/>
              <a:t>40</a:t>
            </a:fld>
            <a:endParaRPr lang="en-US" noProof="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ltLang="zh-TW" dirty="0">
                <a:ea typeface="新細明體" pitchFamily="18" charset="-120"/>
              </a:rPr>
              <a:t>Checking Peterson’s algorithm – 2 </a:t>
            </a:r>
          </a:p>
        </p:txBody>
      </p:sp>
      <p:grpSp>
        <p:nvGrpSpPr>
          <p:cNvPr id="2" name="Group 3"/>
          <p:cNvGrpSpPr>
            <a:grpSpLocks/>
          </p:cNvGrpSpPr>
          <p:nvPr/>
        </p:nvGrpSpPr>
        <p:grpSpPr bwMode="auto">
          <a:xfrm>
            <a:off x="2743200" y="2057400"/>
            <a:ext cx="6705600" cy="2895600"/>
            <a:chOff x="768" y="1296"/>
            <a:chExt cx="4224" cy="1824"/>
          </a:xfrm>
        </p:grpSpPr>
        <p:sp>
          <p:nvSpPr>
            <p:cNvPr id="35850" name="Rectangle 4"/>
            <p:cNvSpPr>
              <a:spLocks noChangeArrowheads="1"/>
            </p:cNvSpPr>
            <p:nvPr/>
          </p:nvSpPr>
          <p:spPr bwMode="auto">
            <a:xfrm>
              <a:off x="768" y="1296"/>
              <a:ext cx="4224" cy="1824"/>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5851" name="Rectangle 5"/>
            <p:cNvSpPr>
              <a:spLocks noChangeArrowheads="1"/>
            </p:cNvSpPr>
            <p:nvPr/>
          </p:nvSpPr>
          <p:spPr bwMode="auto">
            <a:xfrm>
              <a:off x="2928"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5852" name="Rectangle 6"/>
            <p:cNvSpPr>
              <a:spLocks noChangeArrowheads="1"/>
            </p:cNvSpPr>
            <p:nvPr/>
          </p:nvSpPr>
          <p:spPr bwMode="auto">
            <a:xfrm>
              <a:off x="960"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5853" name="Rectangle 7"/>
            <p:cNvSpPr>
              <a:spLocks noChangeArrowheads="1"/>
            </p:cNvSpPr>
            <p:nvPr/>
          </p:nvSpPr>
          <p:spPr bwMode="auto">
            <a:xfrm>
              <a:off x="427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5854" name="Rectangle 8"/>
            <p:cNvSpPr>
              <a:spLocks noChangeArrowheads="1"/>
            </p:cNvSpPr>
            <p:nvPr/>
          </p:nvSpPr>
          <p:spPr bwMode="auto">
            <a:xfrm>
              <a:off x="384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5855" name="Rectangle 9"/>
            <p:cNvSpPr>
              <a:spLocks noChangeArrowheads="1"/>
            </p:cNvSpPr>
            <p:nvPr/>
          </p:nvSpPr>
          <p:spPr bwMode="auto">
            <a:xfrm>
              <a:off x="139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5856" name="Rectangle 10"/>
            <p:cNvSpPr>
              <a:spLocks noChangeArrowheads="1"/>
            </p:cNvSpPr>
            <p:nvPr/>
          </p:nvSpPr>
          <p:spPr bwMode="auto">
            <a:xfrm>
              <a:off x="96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5857" name="Rectangle 11"/>
            <p:cNvSpPr>
              <a:spLocks noChangeArrowheads="1"/>
            </p:cNvSpPr>
            <p:nvPr/>
          </p:nvSpPr>
          <p:spPr bwMode="auto">
            <a:xfrm>
              <a:off x="2832" y="1392"/>
              <a:ext cx="192"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 </a:t>
              </a:r>
            </a:p>
          </p:txBody>
        </p:sp>
        <p:sp>
          <p:nvSpPr>
            <p:cNvPr id="35858" name="Rectangle 12"/>
            <p:cNvSpPr>
              <a:spLocks noChangeArrowheads="1"/>
            </p:cNvSpPr>
            <p:nvPr/>
          </p:nvSpPr>
          <p:spPr bwMode="auto">
            <a:xfrm>
              <a:off x="2448"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turn</a:t>
              </a:r>
            </a:p>
          </p:txBody>
        </p:sp>
        <p:sp>
          <p:nvSpPr>
            <p:cNvPr id="35859" name="Rectangle 13"/>
            <p:cNvSpPr>
              <a:spLocks noChangeArrowheads="1"/>
            </p:cNvSpPr>
            <p:nvPr/>
          </p:nvSpPr>
          <p:spPr bwMode="auto">
            <a:xfrm>
              <a:off x="960"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1;</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(flag[1] &amp;&amp; turn==1)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5860" name="Rectangle 14"/>
            <p:cNvSpPr>
              <a:spLocks noChangeArrowheads="1"/>
            </p:cNvSpPr>
            <p:nvPr/>
          </p:nvSpPr>
          <p:spPr bwMode="auto">
            <a:xfrm>
              <a:off x="2928"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0;</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(flag[0] &amp;&amp; turn==0)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5861" name="Rectangle 15"/>
            <p:cNvSpPr>
              <a:spLocks noChangeArrowheads="1"/>
            </p:cNvSpPr>
            <p:nvPr/>
          </p:nvSpPr>
          <p:spPr bwMode="auto">
            <a:xfrm>
              <a:off x="912"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p:txBody>
        </p:sp>
        <p:sp>
          <p:nvSpPr>
            <p:cNvPr id="35862" name="Rectangle 16"/>
            <p:cNvSpPr>
              <a:spLocks noChangeArrowheads="1"/>
            </p:cNvSpPr>
            <p:nvPr/>
          </p:nvSpPr>
          <p:spPr bwMode="auto">
            <a:xfrm>
              <a:off x="2880"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br>
                <a:rPr kumimoji="1" lang="en-US" altLang="zh-TW" sz="1600">
                  <a:latin typeface="Arial" charset="0"/>
                  <a:ea typeface="新細明體" pitchFamily="18" charset="-120"/>
                </a:rPr>
              </a:br>
              <a:r>
                <a:rPr kumimoji="1" lang="en-US" altLang="zh-TW" sz="1600">
                  <a:latin typeface="Arial" charset="0"/>
                  <a:ea typeface="新細明體" pitchFamily="18" charset="-120"/>
                </a:rPr>
                <a:t>b4</a:t>
              </a:r>
              <a:br>
                <a:rPr kumimoji="1" lang="en-US" altLang="zh-TW" sz="1600">
                  <a:latin typeface="Arial" charset="0"/>
                  <a:ea typeface="新細明體" pitchFamily="18" charset="-120"/>
                </a:rPr>
              </a:br>
              <a:r>
                <a:rPr kumimoji="1" lang="en-US" altLang="zh-TW" sz="1600">
                  <a:latin typeface="Arial" charset="0"/>
                  <a:ea typeface="新細明體" pitchFamily="18" charset="-120"/>
                </a:rPr>
                <a:t>b5</a:t>
              </a:r>
            </a:p>
          </p:txBody>
        </p:sp>
      </p:grpSp>
      <p:sp>
        <p:nvSpPr>
          <p:cNvPr id="679953" name="Rectangle 17"/>
          <p:cNvSpPr>
            <a:spLocks noChangeArrowheads="1"/>
          </p:cNvSpPr>
          <p:nvPr/>
        </p:nvSpPr>
        <p:spPr bwMode="auto">
          <a:xfrm>
            <a:off x="3124200" y="5105400"/>
            <a:ext cx="3505200" cy="914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a:latin typeface="Arial" charset="0"/>
                <a:ea typeface="新細明體" pitchFamily="18" charset="-120"/>
              </a:rPr>
              <a:t>What if thread switching occurs within a1-a3 and b1-b3? Check these execution order...</a:t>
            </a:r>
          </a:p>
        </p:txBody>
      </p:sp>
      <p:sp>
        <p:nvSpPr>
          <p:cNvPr id="35845" name="Rectangle 18"/>
          <p:cNvSpPr>
            <a:spLocks noChangeArrowheads="1"/>
          </p:cNvSpPr>
          <p:nvPr/>
        </p:nvSpPr>
        <p:spPr bwMode="auto">
          <a:xfrm>
            <a:off x="7239000" y="5257800"/>
            <a:ext cx="20574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 b1, b2, b3, a2, a3</a:t>
            </a:r>
          </a:p>
        </p:txBody>
      </p:sp>
      <p:sp>
        <p:nvSpPr>
          <p:cNvPr id="35846" name="Rectangle 19"/>
          <p:cNvSpPr>
            <a:spLocks noChangeArrowheads="1"/>
          </p:cNvSpPr>
          <p:nvPr/>
        </p:nvSpPr>
        <p:spPr bwMode="auto">
          <a:xfrm>
            <a:off x="7239000" y="5715000"/>
            <a:ext cx="2057400" cy="304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 a1, a2, a3, b2, b3</a:t>
            </a:r>
          </a:p>
        </p:txBody>
      </p:sp>
      <p:sp>
        <p:nvSpPr>
          <p:cNvPr id="3" name="Slide Number Placeholder 2">
            <a:extLst>
              <a:ext uri="{FF2B5EF4-FFF2-40B4-BE49-F238E27FC236}">
                <a16:creationId xmlns:a16="http://schemas.microsoft.com/office/drawing/2014/main" id="{EE34D577-360D-49C9-8DE1-A58961B06CEF}"/>
              </a:ext>
            </a:extLst>
          </p:cNvPr>
          <p:cNvSpPr>
            <a:spLocks noGrp="1"/>
          </p:cNvSpPr>
          <p:nvPr>
            <p:ph type="sldNum" sz="quarter" idx="33"/>
          </p:nvPr>
        </p:nvSpPr>
        <p:spPr/>
        <p:txBody>
          <a:bodyPr/>
          <a:lstStyle/>
          <a:p>
            <a:fld id="{19B51A1E-902D-48AF-9020-955120F399B6}" type="slidenum">
              <a:rPr lang="en-US" noProof="0" smtClean="0"/>
              <a:pPr/>
              <a:t>41</a:t>
            </a:fld>
            <a:endParaRPr lang="en-US" noProof="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ltLang="zh-TW" dirty="0">
                <a:ea typeface="新細明體" pitchFamily="18" charset="-120"/>
              </a:rPr>
              <a:t>Checking Peterson’s algorithm – 3 </a:t>
            </a:r>
          </a:p>
        </p:txBody>
      </p:sp>
      <p:grpSp>
        <p:nvGrpSpPr>
          <p:cNvPr id="2" name="Group 3"/>
          <p:cNvGrpSpPr>
            <a:grpSpLocks/>
          </p:cNvGrpSpPr>
          <p:nvPr/>
        </p:nvGrpSpPr>
        <p:grpSpPr bwMode="auto">
          <a:xfrm>
            <a:off x="2743200" y="2057400"/>
            <a:ext cx="6705600" cy="2895600"/>
            <a:chOff x="768" y="1296"/>
            <a:chExt cx="4224" cy="1824"/>
          </a:xfrm>
        </p:grpSpPr>
        <p:sp>
          <p:nvSpPr>
            <p:cNvPr id="36873" name="Rectangle 4"/>
            <p:cNvSpPr>
              <a:spLocks noChangeArrowheads="1"/>
            </p:cNvSpPr>
            <p:nvPr/>
          </p:nvSpPr>
          <p:spPr bwMode="auto">
            <a:xfrm>
              <a:off x="768" y="1296"/>
              <a:ext cx="4224" cy="1824"/>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6874" name="Rectangle 5"/>
            <p:cNvSpPr>
              <a:spLocks noChangeArrowheads="1"/>
            </p:cNvSpPr>
            <p:nvPr/>
          </p:nvSpPr>
          <p:spPr bwMode="auto">
            <a:xfrm>
              <a:off x="2928"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6875" name="Rectangle 6"/>
            <p:cNvSpPr>
              <a:spLocks noChangeArrowheads="1"/>
            </p:cNvSpPr>
            <p:nvPr/>
          </p:nvSpPr>
          <p:spPr bwMode="auto">
            <a:xfrm>
              <a:off x="960" y="1680"/>
              <a:ext cx="1872" cy="1344"/>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6876" name="Rectangle 7"/>
            <p:cNvSpPr>
              <a:spLocks noChangeArrowheads="1"/>
            </p:cNvSpPr>
            <p:nvPr/>
          </p:nvSpPr>
          <p:spPr bwMode="auto">
            <a:xfrm>
              <a:off x="427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true</a:t>
              </a:r>
            </a:p>
          </p:txBody>
        </p:sp>
        <p:sp>
          <p:nvSpPr>
            <p:cNvPr id="36877" name="Rectangle 8"/>
            <p:cNvSpPr>
              <a:spLocks noChangeArrowheads="1"/>
            </p:cNvSpPr>
            <p:nvPr/>
          </p:nvSpPr>
          <p:spPr bwMode="auto">
            <a:xfrm>
              <a:off x="384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36878" name="Rectangle 9"/>
            <p:cNvSpPr>
              <a:spLocks noChangeArrowheads="1"/>
            </p:cNvSpPr>
            <p:nvPr/>
          </p:nvSpPr>
          <p:spPr bwMode="auto">
            <a:xfrm>
              <a:off x="1392" y="1392"/>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36879" name="Rectangle 10"/>
            <p:cNvSpPr>
              <a:spLocks noChangeArrowheads="1"/>
            </p:cNvSpPr>
            <p:nvPr/>
          </p:nvSpPr>
          <p:spPr bwMode="auto">
            <a:xfrm>
              <a:off x="960"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36880" name="Rectangle 11"/>
            <p:cNvSpPr>
              <a:spLocks noChangeArrowheads="1"/>
            </p:cNvSpPr>
            <p:nvPr/>
          </p:nvSpPr>
          <p:spPr bwMode="auto">
            <a:xfrm>
              <a:off x="2832" y="1392"/>
              <a:ext cx="192"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 </a:t>
              </a:r>
            </a:p>
          </p:txBody>
        </p:sp>
        <p:sp>
          <p:nvSpPr>
            <p:cNvPr id="36881" name="Rectangle 12"/>
            <p:cNvSpPr>
              <a:spLocks noChangeArrowheads="1"/>
            </p:cNvSpPr>
            <p:nvPr/>
          </p:nvSpPr>
          <p:spPr bwMode="auto">
            <a:xfrm>
              <a:off x="2448" y="1392"/>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turn</a:t>
              </a:r>
            </a:p>
          </p:txBody>
        </p:sp>
        <p:sp>
          <p:nvSpPr>
            <p:cNvPr id="36882" name="Rectangle 13"/>
            <p:cNvSpPr>
              <a:spLocks noChangeArrowheads="1"/>
            </p:cNvSpPr>
            <p:nvPr/>
          </p:nvSpPr>
          <p:spPr bwMode="auto">
            <a:xfrm>
              <a:off x="960"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1;</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(flag[1] &amp;&amp; turn==1)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6883" name="Rectangle 14"/>
            <p:cNvSpPr>
              <a:spLocks noChangeArrowheads="1"/>
            </p:cNvSpPr>
            <p:nvPr/>
          </p:nvSpPr>
          <p:spPr bwMode="auto">
            <a:xfrm>
              <a:off x="2928" y="1680"/>
              <a:ext cx="1872" cy="1344"/>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turn = 0;</a:t>
              </a:r>
              <a:br>
                <a:rPr kumimoji="1" lang="en-US" altLang="zh-TW" sz="1600">
                  <a:latin typeface="Arial" charset="0"/>
                  <a:ea typeface="新細明體" pitchFamily="18" charset="-120"/>
                </a:rPr>
              </a:br>
              <a:r>
                <a:rPr kumimoji="1" lang="en-US" altLang="zh-TW" sz="1600">
                  <a:latin typeface="Arial" charset="0"/>
                  <a:ea typeface="新細明體" pitchFamily="18" charset="-120"/>
                </a:rPr>
                <a:t>    while (flag[0] &amp;&amp; turn==0) { }</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p:txBody>
        </p:sp>
        <p:sp>
          <p:nvSpPr>
            <p:cNvPr id="36884" name="Rectangle 15"/>
            <p:cNvSpPr>
              <a:spLocks noChangeArrowheads="1"/>
            </p:cNvSpPr>
            <p:nvPr/>
          </p:nvSpPr>
          <p:spPr bwMode="auto">
            <a:xfrm>
              <a:off x="912"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p:txBody>
        </p:sp>
        <p:sp>
          <p:nvSpPr>
            <p:cNvPr id="36885" name="Rectangle 16"/>
            <p:cNvSpPr>
              <a:spLocks noChangeArrowheads="1"/>
            </p:cNvSpPr>
            <p:nvPr/>
          </p:nvSpPr>
          <p:spPr bwMode="auto">
            <a:xfrm>
              <a:off x="2880" y="2016"/>
              <a:ext cx="192" cy="768"/>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br>
                <a:rPr kumimoji="1" lang="en-US" altLang="zh-TW" sz="1600">
                  <a:latin typeface="Arial" charset="0"/>
                  <a:ea typeface="新細明體" pitchFamily="18" charset="-120"/>
                </a:rPr>
              </a:br>
              <a:r>
                <a:rPr kumimoji="1" lang="en-US" altLang="zh-TW" sz="1600">
                  <a:latin typeface="Arial" charset="0"/>
                  <a:ea typeface="新細明體" pitchFamily="18" charset="-120"/>
                </a:rPr>
                <a:t>b4</a:t>
              </a:r>
              <a:br>
                <a:rPr kumimoji="1" lang="en-US" altLang="zh-TW" sz="1600">
                  <a:latin typeface="Arial" charset="0"/>
                  <a:ea typeface="新細明體" pitchFamily="18" charset="-120"/>
                </a:rPr>
              </a:br>
              <a:r>
                <a:rPr kumimoji="1" lang="en-US" altLang="zh-TW" sz="1600">
                  <a:latin typeface="Arial" charset="0"/>
                  <a:ea typeface="新細明體" pitchFamily="18" charset="-120"/>
                </a:rPr>
                <a:t>b5</a:t>
              </a:r>
            </a:p>
          </p:txBody>
        </p:sp>
      </p:grpSp>
      <p:sp>
        <p:nvSpPr>
          <p:cNvPr id="682001" name="Rectangle 17"/>
          <p:cNvSpPr>
            <a:spLocks noChangeArrowheads="1"/>
          </p:cNvSpPr>
          <p:nvPr/>
        </p:nvSpPr>
        <p:spPr bwMode="auto">
          <a:xfrm>
            <a:off x="3124200" y="5105400"/>
            <a:ext cx="4419600" cy="1219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dirty="0">
                <a:latin typeface="Arial" charset="0"/>
                <a:ea typeface="新細明體" pitchFamily="18" charset="-120"/>
              </a:rPr>
              <a:t>If thread 1 has just executed b2, at most how long it has to wait at b3 to enter the CS?  (in terms of how many times other threads use the CS).</a:t>
            </a:r>
          </a:p>
        </p:txBody>
      </p:sp>
      <p:sp>
        <p:nvSpPr>
          <p:cNvPr id="36869" name="Rectangle 18"/>
          <p:cNvSpPr>
            <a:spLocks noChangeArrowheads="1"/>
          </p:cNvSpPr>
          <p:nvPr/>
        </p:nvSpPr>
        <p:spPr bwMode="auto">
          <a:xfrm>
            <a:off x="5791200" y="3352800"/>
            <a:ext cx="381000" cy="304800"/>
          </a:xfrm>
          <a:prstGeom prst="rect">
            <a:avLst/>
          </a:prstGeom>
          <a:noFill/>
          <a:ln w="12700">
            <a:noFill/>
            <a:miter lim="800000"/>
            <a:headEnd type="none" w="sm" len="sm"/>
            <a:tailEnd type="none" w="sm" len="sm"/>
          </a:ln>
        </p:spPr>
        <p:txBody>
          <a:bodyPr wrap="none"/>
          <a:lstStyle/>
          <a:p>
            <a:r>
              <a:rPr kumimoji="1" lang="en-US" altLang="zh-TW">
                <a:solidFill>
                  <a:srgbClr val="FF00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p:txBody>
      </p:sp>
      <p:sp>
        <p:nvSpPr>
          <p:cNvPr id="3" name="Slide Number Placeholder 2">
            <a:extLst>
              <a:ext uri="{FF2B5EF4-FFF2-40B4-BE49-F238E27FC236}">
                <a16:creationId xmlns:a16="http://schemas.microsoft.com/office/drawing/2014/main" id="{239B1538-E101-4477-8803-A60797E4165C}"/>
              </a:ext>
            </a:extLst>
          </p:cNvPr>
          <p:cNvSpPr>
            <a:spLocks noGrp="1"/>
          </p:cNvSpPr>
          <p:nvPr>
            <p:ph type="sldNum" sz="quarter" idx="33"/>
          </p:nvPr>
        </p:nvSpPr>
        <p:spPr/>
        <p:txBody>
          <a:bodyPr/>
          <a:lstStyle/>
          <a:p>
            <a:fld id="{19B51A1E-902D-48AF-9020-955120F399B6}" type="slidenum">
              <a:rPr lang="en-US" noProof="0" smtClean="0"/>
              <a:pPr/>
              <a:t>42</a:t>
            </a:fld>
            <a:endParaRPr lang="en-US" noProof="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002716-A50E-4D39-ABB7-70473A6C4BDA}"/>
              </a:ext>
            </a:extLst>
          </p:cNvPr>
          <p:cNvSpPr>
            <a:spLocks noGrp="1"/>
          </p:cNvSpPr>
          <p:nvPr>
            <p:ph idx="1"/>
          </p:nvPr>
        </p:nvSpPr>
        <p:spPr>
          <a:xfrm>
            <a:off x="370613" y="1274324"/>
            <a:ext cx="10700125" cy="5352177"/>
          </a:xfrm>
        </p:spPr>
        <p:txBody>
          <a:bodyPr/>
          <a:lstStyle/>
          <a:p>
            <a:r>
              <a:rPr lang="en-US" altLang="zh-TW" b="1" dirty="0">
                <a:solidFill>
                  <a:srgbClr val="FF0000"/>
                </a:solidFill>
                <a:ea typeface="新細明體" pitchFamily="18" charset="-120"/>
              </a:rPr>
              <a:t>Mutual exclusion is preserved</a:t>
            </a:r>
          </a:p>
          <a:p>
            <a:pPr lvl="1"/>
            <a:r>
              <a:rPr lang="en-US" altLang="zh-TW" dirty="0">
                <a:ea typeface="新細明體" pitchFamily="18" charset="-120"/>
              </a:rPr>
              <a:t>Example 1: suppose </a:t>
            </a:r>
            <a:r>
              <a:rPr lang="en-US" altLang="zh-TW" u="sng" dirty="0">
                <a:ea typeface="新細明體" pitchFamily="18" charset="-120"/>
              </a:rPr>
              <a:t>thread 0</a:t>
            </a:r>
            <a:r>
              <a:rPr lang="en-US" altLang="zh-TW" dirty="0">
                <a:ea typeface="新細明體" pitchFamily="18" charset="-120"/>
              </a:rPr>
              <a:t> has set </a:t>
            </a:r>
            <a:r>
              <a:rPr lang="en-US" altLang="zh-TW" i="1" dirty="0">
                <a:ea typeface="新細明體" pitchFamily="18" charset="-120"/>
              </a:rPr>
              <a:t>flag[0]</a:t>
            </a:r>
            <a:r>
              <a:rPr lang="en-US" altLang="zh-TW" dirty="0">
                <a:ea typeface="新細明體" pitchFamily="18" charset="-120"/>
              </a:rPr>
              <a:t> to be </a:t>
            </a:r>
            <a:r>
              <a:rPr lang="en-US" altLang="zh-TW" i="1" dirty="0">
                <a:ea typeface="新細明體" pitchFamily="18" charset="-120"/>
              </a:rPr>
              <a:t>true</a:t>
            </a:r>
            <a:r>
              <a:rPr lang="en-US" altLang="zh-TW" dirty="0">
                <a:ea typeface="新細明體" pitchFamily="18" charset="-120"/>
              </a:rPr>
              <a:t>:</a:t>
            </a:r>
          </a:p>
          <a:p>
            <a:pPr lvl="2"/>
            <a:r>
              <a:rPr lang="en-US" altLang="zh-TW" u="sng" dirty="0">
                <a:ea typeface="新細明體" pitchFamily="18" charset="-120"/>
              </a:rPr>
              <a:t>thread 1</a:t>
            </a:r>
            <a:r>
              <a:rPr lang="en-US" altLang="zh-TW" dirty="0">
                <a:ea typeface="新細明體" pitchFamily="18" charset="-120"/>
              </a:rPr>
              <a:t> cannot enter CS </a:t>
            </a:r>
          </a:p>
          <a:p>
            <a:pPr lvl="2"/>
            <a:r>
              <a:rPr lang="en-US" altLang="zh-TW" dirty="0">
                <a:ea typeface="新細明體" pitchFamily="18" charset="-120"/>
              </a:rPr>
              <a:t>If </a:t>
            </a:r>
            <a:r>
              <a:rPr lang="en-US" altLang="zh-TW" u="sng" dirty="0">
                <a:ea typeface="新細明體" pitchFamily="18" charset="-120"/>
              </a:rPr>
              <a:t>thread 1</a:t>
            </a:r>
            <a:r>
              <a:rPr lang="en-US" altLang="zh-TW" dirty="0">
                <a:ea typeface="新細明體" pitchFamily="18" charset="-120"/>
              </a:rPr>
              <a:t> already in CS, then </a:t>
            </a:r>
            <a:r>
              <a:rPr lang="en-US" altLang="zh-TW" i="1" dirty="0">
                <a:ea typeface="新細明體" pitchFamily="18" charset="-120"/>
              </a:rPr>
              <a:t>flag[1]=true </a:t>
            </a:r>
            <a:r>
              <a:rPr lang="en-US" altLang="zh-TW" dirty="0">
                <a:ea typeface="新細明體" pitchFamily="18" charset="-120"/>
              </a:rPr>
              <a:t>and </a:t>
            </a:r>
            <a:r>
              <a:rPr lang="en-US" altLang="zh-TW" u="sng" dirty="0">
                <a:ea typeface="新細明體" pitchFamily="18" charset="-120"/>
              </a:rPr>
              <a:t>thread 0</a:t>
            </a:r>
            <a:r>
              <a:rPr lang="en-US" altLang="zh-TW" dirty="0">
                <a:ea typeface="新細明體" pitchFamily="18" charset="-120"/>
              </a:rPr>
              <a:t> is blocked </a:t>
            </a:r>
          </a:p>
          <a:p>
            <a:r>
              <a:rPr lang="en-US" altLang="zh-TW" b="1" dirty="0">
                <a:solidFill>
                  <a:srgbClr val="FF0000"/>
                </a:solidFill>
                <a:ea typeface="新細明體" pitchFamily="18" charset="-120"/>
              </a:rPr>
              <a:t>Mutual blocking is prevented</a:t>
            </a:r>
          </a:p>
          <a:p>
            <a:pPr lvl="1"/>
            <a:r>
              <a:rPr lang="en-US" altLang="zh-TW" dirty="0">
                <a:ea typeface="新細明體" pitchFamily="18" charset="-120"/>
              </a:rPr>
              <a:t>Example 2: suppose thread 0 is blocked in its while loop</a:t>
            </a:r>
          </a:p>
          <a:p>
            <a:pPr lvl="2"/>
            <a:r>
              <a:rPr lang="en-US" altLang="zh-TW" dirty="0">
                <a:ea typeface="新細明體" pitchFamily="18" charset="-120"/>
              </a:rPr>
              <a:t>Thread 1 is also waiting for its CS – impossible! (true=1 now)</a:t>
            </a:r>
          </a:p>
          <a:p>
            <a:r>
              <a:rPr lang="en-US" altLang="zh-TW" dirty="0">
                <a:ea typeface="新細明體" pitchFamily="18" charset="-120"/>
              </a:rPr>
              <a:t>No starvation</a:t>
            </a:r>
          </a:p>
          <a:p>
            <a:pPr lvl="1"/>
            <a:r>
              <a:rPr lang="en-US" altLang="zh-TW" dirty="0">
                <a:ea typeface="新細明體" pitchFamily="18" charset="-120"/>
              </a:rPr>
              <a:t>Consider the example 2</a:t>
            </a:r>
          </a:p>
          <a:p>
            <a:pPr lvl="2"/>
            <a:r>
              <a:rPr lang="en-US" altLang="zh-TW" dirty="0">
                <a:ea typeface="新細明體" pitchFamily="18" charset="-120"/>
              </a:rPr>
              <a:t>Thread 1 is using CS repeatedly – impossible! (thread 1 has to set turn to 0 before try to enter CS)</a:t>
            </a:r>
          </a:p>
          <a:p>
            <a:r>
              <a:rPr lang="en-US" altLang="zh-TW" dirty="0">
                <a:ea typeface="新細明體" pitchFamily="18" charset="-120"/>
              </a:rPr>
              <a:t>Deadlock may occur even if one process halts outside the critical section</a:t>
            </a:r>
          </a:p>
          <a:p>
            <a:endParaRPr lang="en-US" dirty="0"/>
          </a:p>
        </p:txBody>
      </p:sp>
      <p:sp>
        <p:nvSpPr>
          <p:cNvPr id="3" name="Title 2">
            <a:extLst>
              <a:ext uri="{FF2B5EF4-FFF2-40B4-BE49-F238E27FC236}">
                <a16:creationId xmlns:a16="http://schemas.microsoft.com/office/drawing/2014/main" id="{E6E5A6C4-8BDF-456F-B76B-3624225F5E64}"/>
              </a:ext>
            </a:extLst>
          </p:cNvPr>
          <p:cNvSpPr>
            <a:spLocks noGrp="1"/>
          </p:cNvSpPr>
          <p:nvPr>
            <p:ph type="title"/>
          </p:nvPr>
        </p:nvSpPr>
        <p:spPr/>
        <p:txBody>
          <a:bodyPr/>
          <a:lstStyle/>
          <a:p>
            <a:r>
              <a:rPr lang="en-US" altLang="zh-TW" dirty="0">
                <a:ea typeface="新細明體" pitchFamily="18" charset="-120"/>
              </a:rPr>
              <a:t>Checking Peterson’s Algorithm – 4 </a:t>
            </a:r>
            <a:endParaRPr lang="en-US" dirty="0"/>
          </a:p>
        </p:txBody>
      </p:sp>
      <p:sp>
        <p:nvSpPr>
          <p:cNvPr id="4" name="Slide Number Placeholder 3">
            <a:extLst>
              <a:ext uri="{FF2B5EF4-FFF2-40B4-BE49-F238E27FC236}">
                <a16:creationId xmlns:a16="http://schemas.microsoft.com/office/drawing/2014/main" id="{CCE16A78-9086-4F5E-95E4-29953C78730F}"/>
              </a:ext>
            </a:extLst>
          </p:cNvPr>
          <p:cNvSpPr>
            <a:spLocks noGrp="1"/>
          </p:cNvSpPr>
          <p:nvPr>
            <p:ph type="sldNum" sz="quarter" idx="15"/>
          </p:nvPr>
        </p:nvSpPr>
        <p:spPr/>
        <p:txBody>
          <a:bodyPr/>
          <a:lstStyle/>
          <a:p>
            <a:fld id="{19B51A1E-902D-48AF-9020-955120F399B6}" type="slidenum">
              <a:rPr lang="en-US" smtClean="0"/>
              <a:pPr/>
              <a:t>43</a:t>
            </a:fld>
            <a:endParaRPr lang="en-US" dirty="0"/>
          </a:p>
        </p:txBody>
      </p:sp>
    </p:spTree>
    <p:extLst>
      <p:ext uri="{BB962C8B-B14F-4D97-AF65-F5344CB8AC3E}">
        <p14:creationId xmlns:p14="http://schemas.microsoft.com/office/powerpoint/2010/main" val="360309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002716-A50E-4D39-ABB7-70473A6C4BDA}"/>
              </a:ext>
            </a:extLst>
          </p:cNvPr>
          <p:cNvSpPr>
            <a:spLocks noGrp="1"/>
          </p:cNvSpPr>
          <p:nvPr>
            <p:ph idx="1"/>
          </p:nvPr>
        </p:nvSpPr>
        <p:spPr>
          <a:xfrm>
            <a:off x="352685" y="1024376"/>
            <a:ext cx="8845104" cy="5352177"/>
          </a:xfrm>
        </p:spPr>
        <p:txBody>
          <a:bodyPr/>
          <a:lstStyle/>
          <a:p>
            <a:r>
              <a:rPr lang="en-US" altLang="zh-TW" b="1" dirty="0">
                <a:solidFill>
                  <a:srgbClr val="FF0000"/>
                </a:solidFill>
                <a:ea typeface="新細明體" pitchFamily="18" charset="-120"/>
              </a:rPr>
              <a:t>Mutual exclusion is preserved</a:t>
            </a:r>
          </a:p>
          <a:p>
            <a:pPr lvl="1"/>
            <a:r>
              <a:rPr lang="en-US" altLang="zh-TW" dirty="0">
                <a:ea typeface="新細明體" pitchFamily="18" charset="-120"/>
              </a:rPr>
              <a:t>Example 1: suppose </a:t>
            </a:r>
            <a:r>
              <a:rPr lang="en-US" altLang="zh-TW" u="sng" dirty="0">
                <a:ea typeface="新細明體" pitchFamily="18" charset="-120"/>
              </a:rPr>
              <a:t>thread 0</a:t>
            </a:r>
            <a:r>
              <a:rPr lang="en-US" altLang="zh-TW" dirty="0">
                <a:ea typeface="新細明體" pitchFamily="18" charset="-120"/>
              </a:rPr>
              <a:t> has set </a:t>
            </a:r>
            <a:r>
              <a:rPr lang="en-US" altLang="zh-TW" i="1" dirty="0">
                <a:ea typeface="新細明體" pitchFamily="18" charset="-120"/>
              </a:rPr>
              <a:t>flag[0]</a:t>
            </a:r>
            <a:r>
              <a:rPr lang="en-US" altLang="zh-TW" dirty="0">
                <a:ea typeface="新細明體" pitchFamily="18" charset="-120"/>
              </a:rPr>
              <a:t> to be </a:t>
            </a:r>
            <a:r>
              <a:rPr lang="en-US" altLang="zh-TW" i="1" dirty="0">
                <a:ea typeface="新細明體" pitchFamily="18" charset="-120"/>
              </a:rPr>
              <a:t>true</a:t>
            </a:r>
            <a:r>
              <a:rPr lang="en-US" altLang="zh-TW" dirty="0">
                <a:ea typeface="新細明體" pitchFamily="18" charset="-120"/>
              </a:rPr>
              <a:t>:</a:t>
            </a:r>
          </a:p>
          <a:p>
            <a:pPr lvl="2"/>
            <a:r>
              <a:rPr lang="en-US" altLang="zh-TW" u="sng" dirty="0">
                <a:ea typeface="新細明體" pitchFamily="18" charset="-120"/>
              </a:rPr>
              <a:t>thread 1</a:t>
            </a:r>
            <a:r>
              <a:rPr lang="en-US" altLang="zh-TW" dirty="0">
                <a:ea typeface="新細明體" pitchFamily="18" charset="-120"/>
              </a:rPr>
              <a:t> cannot enter CS </a:t>
            </a:r>
          </a:p>
          <a:p>
            <a:pPr lvl="2"/>
            <a:r>
              <a:rPr lang="en-US" altLang="zh-TW" dirty="0">
                <a:ea typeface="新細明體" pitchFamily="18" charset="-120"/>
              </a:rPr>
              <a:t>If </a:t>
            </a:r>
            <a:r>
              <a:rPr lang="en-US" altLang="zh-TW" u="sng" dirty="0">
                <a:ea typeface="新細明體" pitchFamily="18" charset="-120"/>
              </a:rPr>
              <a:t>thread 1</a:t>
            </a:r>
            <a:r>
              <a:rPr lang="en-US" altLang="zh-TW" dirty="0">
                <a:ea typeface="新細明體" pitchFamily="18" charset="-120"/>
              </a:rPr>
              <a:t> already in CS, then </a:t>
            </a:r>
            <a:r>
              <a:rPr lang="en-US" altLang="zh-TW" i="1" dirty="0">
                <a:ea typeface="新細明體" pitchFamily="18" charset="-120"/>
              </a:rPr>
              <a:t>flag[1]=true </a:t>
            </a:r>
            <a:r>
              <a:rPr lang="en-US" altLang="zh-TW" dirty="0">
                <a:ea typeface="新細明體" pitchFamily="18" charset="-120"/>
              </a:rPr>
              <a:t>and </a:t>
            </a:r>
            <a:r>
              <a:rPr lang="en-US" altLang="zh-TW" u="sng" dirty="0">
                <a:ea typeface="新細明體" pitchFamily="18" charset="-120"/>
              </a:rPr>
              <a:t>thread 0</a:t>
            </a:r>
            <a:r>
              <a:rPr lang="en-US" altLang="zh-TW" dirty="0">
                <a:ea typeface="新細明體" pitchFamily="18" charset="-120"/>
              </a:rPr>
              <a:t> is blocked </a:t>
            </a:r>
          </a:p>
          <a:p>
            <a:r>
              <a:rPr lang="en-US" altLang="zh-TW" b="1" dirty="0">
                <a:solidFill>
                  <a:srgbClr val="FF0000"/>
                </a:solidFill>
                <a:ea typeface="新細明體" pitchFamily="18" charset="-120"/>
              </a:rPr>
              <a:t>Mutual blocking is prevented</a:t>
            </a:r>
          </a:p>
          <a:p>
            <a:pPr lvl="1"/>
            <a:r>
              <a:rPr lang="en-US" altLang="zh-TW" dirty="0">
                <a:ea typeface="新細明體" pitchFamily="18" charset="-120"/>
              </a:rPr>
              <a:t>Example 2: suppose thread 0 is blocked in its while loop</a:t>
            </a:r>
          </a:p>
          <a:p>
            <a:pPr lvl="2"/>
            <a:r>
              <a:rPr lang="en-US" altLang="zh-TW" dirty="0">
                <a:ea typeface="新細明體" pitchFamily="18" charset="-120"/>
              </a:rPr>
              <a:t>Thread 1 is also waiting for its CS – impossible! </a:t>
            </a:r>
            <a:r>
              <a:rPr lang="en-US" altLang="zh-TW" dirty="0">
                <a:solidFill>
                  <a:srgbClr val="0070C0"/>
                </a:solidFill>
                <a:ea typeface="新細明體" pitchFamily="18" charset="-120"/>
              </a:rPr>
              <a:t>WHY?</a:t>
            </a:r>
          </a:p>
          <a:p>
            <a:r>
              <a:rPr lang="en-US" altLang="zh-TW" b="1" dirty="0">
                <a:solidFill>
                  <a:srgbClr val="FF0000"/>
                </a:solidFill>
                <a:ea typeface="新細明體" pitchFamily="18" charset="-120"/>
              </a:rPr>
              <a:t>No starvation</a:t>
            </a:r>
          </a:p>
          <a:p>
            <a:pPr lvl="1"/>
            <a:r>
              <a:rPr lang="en-US" altLang="zh-TW" dirty="0">
                <a:ea typeface="新細明體" pitchFamily="18" charset="-120"/>
              </a:rPr>
              <a:t>Consider the example 2</a:t>
            </a:r>
          </a:p>
          <a:p>
            <a:pPr lvl="2"/>
            <a:r>
              <a:rPr lang="en-US" altLang="zh-TW" dirty="0">
                <a:ea typeface="新細明體" pitchFamily="18" charset="-120"/>
              </a:rPr>
              <a:t>Thread 1 is using CS repeatedly – impossible! </a:t>
            </a:r>
            <a:r>
              <a:rPr lang="en-US" altLang="zh-TW" dirty="0">
                <a:solidFill>
                  <a:srgbClr val="0070C0"/>
                </a:solidFill>
                <a:ea typeface="新細明體" pitchFamily="18" charset="-120"/>
              </a:rPr>
              <a:t>WHY?</a:t>
            </a:r>
          </a:p>
          <a:p>
            <a:r>
              <a:rPr lang="en-US" altLang="zh-TW" b="1" dirty="0">
                <a:solidFill>
                  <a:srgbClr val="FF0000"/>
                </a:solidFill>
                <a:ea typeface="新細明體" pitchFamily="18" charset="-120"/>
              </a:rPr>
              <a:t>Deadlock</a:t>
            </a:r>
            <a:r>
              <a:rPr lang="en-US" altLang="zh-TW" dirty="0">
                <a:ea typeface="新細明體" pitchFamily="18" charset="-120"/>
              </a:rPr>
              <a:t> </a:t>
            </a:r>
            <a:r>
              <a:rPr lang="en-US" altLang="zh-TW" b="1" dirty="0">
                <a:solidFill>
                  <a:srgbClr val="FF0000"/>
                </a:solidFill>
                <a:ea typeface="新細明體" pitchFamily="18" charset="-120"/>
              </a:rPr>
              <a:t>may occur </a:t>
            </a:r>
            <a:r>
              <a:rPr lang="en-US" altLang="zh-TW" dirty="0">
                <a:ea typeface="新細明體" pitchFamily="18" charset="-120"/>
              </a:rPr>
              <a:t>even if one process halts outside the critical section</a:t>
            </a:r>
          </a:p>
          <a:p>
            <a:endParaRPr lang="en-US" dirty="0"/>
          </a:p>
        </p:txBody>
      </p:sp>
      <p:sp>
        <p:nvSpPr>
          <p:cNvPr id="3" name="Title 2">
            <a:extLst>
              <a:ext uri="{FF2B5EF4-FFF2-40B4-BE49-F238E27FC236}">
                <a16:creationId xmlns:a16="http://schemas.microsoft.com/office/drawing/2014/main" id="{E6E5A6C4-8BDF-456F-B76B-3624225F5E64}"/>
              </a:ext>
            </a:extLst>
          </p:cNvPr>
          <p:cNvSpPr>
            <a:spLocks noGrp="1"/>
          </p:cNvSpPr>
          <p:nvPr>
            <p:ph type="title"/>
          </p:nvPr>
        </p:nvSpPr>
        <p:spPr/>
        <p:txBody>
          <a:bodyPr/>
          <a:lstStyle/>
          <a:p>
            <a:r>
              <a:rPr lang="en-US" altLang="zh-TW" dirty="0">
                <a:ea typeface="新細明體" pitchFamily="18" charset="-120"/>
              </a:rPr>
              <a:t>Checking Peterson’s Algorithm – 4 </a:t>
            </a:r>
            <a:endParaRPr lang="en-US" dirty="0"/>
          </a:p>
        </p:txBody>
      </p:sp>
      <p:sp>
        <p:nvSpPr>
          <p:cNvPr id="4" name="Slide Number Placeholder 3">
            <a:extLst>
              <a:ext uri="{FF2B5EF4-FFF2-40B4-BE49-F238E27FC236}">
                <a16:creationId xmlns:a16="http://schemas.microsoft.com/office/drawing/2014/main" id="{CCE16A78-9086-4F5E-95E4-29953C78730F}"/>
              </a:ext>
            </a:extLst>
          </p:cNvPr>
          <p:cNvSpPr>
            <a:spLocks noGrp="1"/>
          </p:cNvSpPr>
          <p:nvPr>
            <p:ph type="sldNum" sz="quarter" idx="15"/>
          </p:nvPr>
        </p:nvSpPr>
        <p:spPr/>
        <p:txBody>
          <a:bodyPr/>
          <a:lstStyle/>
          <a:p>
            <a:fld id="{19B51A1E-902D-48AF-9020-955120F399B6}" type="slidenum">
              <a:rPr lang="en-US" smtClean="0"/>
              <a:pPr/>
              <a:t>44</a:t>
            </a:fld>
            <a:endParaRPr lang="en-US" dirty="0"/>
          </a:p>
        </p:txBody>
      </p:sp>
      <p:sp>
        <p:nvSpPr>
          <p:cNvPr id="5" name="Rectangle 4">
            <a:extLst>
              <a:ext uri="{FF2B5EF4-FFF2-40B4-BE49-F238E27FC236}">
                <a16:creationId xmlns:a16="http://schemas.microsoft.com/office/drawing/2014/main" id="{F5527E85-E834-423F-B67E-2282E8AE0549}"/>
              </a:ext>
            </a:extLst>
          </p:cNvPr>
          <p:cNvSpPr>
            <a:spLocks noChangeArrowheads="1"/>
          </p:cNvSpPr>
          <p:nvPr/>
        </p:nvSpPr>
        <p:spPr bwMode="auto">
          <a:xfrm>
            <a:off x="9443545" y="2662800"/>
            <a:ext cx="1606266" cy="2075328"/>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latin typeface="Arial" charset="0"/>
                <a:ea typeface="新細明體" pitchFamily="18" charset="-120"/>
              </a:rPr>
              <a:t>Check how this attempt fulfills many (but not all) requirements of mutual exclusion.</a:t>
            </a:r>
          </a:p>
        </p:txBody>
      </p:sp>
    </p:spTree>
    <p:extLst>
      <p:ext uri="{BB962C8B-B14F-4D97-AF65-F5344CB8AC3E}">
        <p14:creationId xmlns:p14="http://schemas.microsoft.com/office/powerpoint/2010/main" val="2317087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C13A3F-1C3F-4AC4-B6F9-574536311F7E}"/>
              </a:ext>
            </a:extLst>
          </p:cNvPr>
          <p:cNvSpPr>
            <a:spLocks noGrp="1"/>
          </p:cNvSpPr>
          <p:nvPr>
            <p:ph idx="1"/>
          </p:nvPr>
        </p:nvSpPr>
        <p:spPr>
          <a:xfrm>
            <a:off x="370614" y="1274325"/>
            <a:ext cx="9849152" cy="4679250"/>
          </a:xfrm>
        </p:spPr>
        <p:txBody>
          <a:bodyPr/>
          <a:lstStyle/>
          <a:p>
            <a:r>
              <a:rPr lang="en-US" altLang="zh-TW" sz="2800" dirty="0">
                <a:ea typeface="新細明體" pitchFamily="18" charset="-120"/>
              </a:rPr>
              <a:t>Used internally in OS and device drivers to protect </a:t>
            </a:r>
            <a:r>
              <a:rPr lang="en-US" altLang="zh-TW" sz="2800" dirty="0">
                <a:solidFill>
                  <a:srgbClr val="FF0000"/>
                </a:solidFill>
                <a:ea typeface="新細明體" pitchFamily="18" charset="-120"/>
              </a:rPr>
              <a:t>shared kernel data structures</a:t>
            </a:r>
          </a:p>
          <a:p>
            <a:pPr lvl="1"/>
            <a:r>
              <a:rPr lang="en-US" altLang="zh-TW" sz="2400" dirty="0">
                <a:ea typeface="新細明體" pitchFamily="18" charset="-120"/>
              </a:rPr>
              <a:t>The protected CS has to finish very fast and does not interact with other code in a complicated way</a:t>
            </a:r>
          </a:p>
          <a:p>
            <a:pPr lvl="1"/>
            <a:r>
              <a:rPr lang="en-US" altLang="zh-TW" sz="2400" dirty="0">
                <a:ea typeface="新細明體" pitchFamily="18" charset="-120"/>
              </a:rPr>
              <a:t>The code of CS cannot be paged out </a:t>
            </a:r>
          </a:p>
          <a:p>
            <a:pPr lvl="1"/>
            <a:r>
              <a:rPr lang="en-US" altLang="zh-TW" sz="2400" dirty="0">
                <a:ea typeface="新細明體" pitchFamily="18" charset="-120"/>
              </a:rPr>
              <a:t>User application programmers do not use them</a:t>
            </a:r>
          </a:p>
          <a:p>
            <a:r>
              <a:rPr lang="en-US" altLang="zh-TW" sz="2800" dirty="0">
                <a:ea typeface="新細明體" pitchFamily="18" charset="-120"/>
              </a:rPr>
              <a:t>Two methods:</a:t>
            </a:r>
          </a:p>
          <a:p>
            <a:pPr lvl="1"/>
            <a:r>
              <a:rPr lang="en-US" altLang="zh-TW" sz="2400" dirty="0">
                <a:solidFill>
                  <a:srgbClr val="0070C0"/>
                </a:solidFill>
                <a:ea typeface="新細明體" pitchFamily="18" charset="-120"/>
              </a:rPr>
              <a:t>Interrupt disabling </a:t>
            </a:r>
            <a:r>
              <a:rPr lang="en-US" altLang="zh-TW" sz="2400" dirty="0">
                <a:ea typeface="新細明體" pitchFamily="18" charset="-120"/>
              </a:rPr>
              <a:t>(only work in uniprocessor) </a:t>
            </a:r>
          </a:p>
          <a:p>
            <a:pPr lvl="1"/>
            <a:r>
              <a:rPr lang="en-US" altLang="zh-TW" sz="2400" dirty="0">
                <a:solidFill>
                  <a:srgbClr val="0070C0"/>
                </a:solidFill>
                <a:ea typeface="新細明體" pitchFamily="18" charset="-120"/>
              </a:rPr>
              <a:t>Spinlock</a:t>
            </a:r>
            <a:r>
              <a:rPr lang="en-US" altLang="zh-TW" sz="2400" dirty="0">
                <a:ea typeface="新細明體" pitchFamily="18" charset="-120"/>
              </a:rPr>
              <a:t>, using special machine instruction like </a:t>
            </a:r>
            <a:r>
              <a:rPr lang="en-US" altLang="zh-TW" sz="2400" dirty="0" err="1">
                <a:ea typeface="新細明體" pitchFamily="18" charset="-120"/>
              </a:rPr>
              <a:t>testset</a:t>
            </a:r>
            <a:endParaRPr lang="en-US" altLang="zh-TW" sz="2400" dirty="0">
              <a:ea typeface="新細明體" pitchFamily="18" charset="-120"/>
            </a:endParaRPr>
          </a:p>
          <a:p>
            <a:endParaRPr lang="en-US" dirty="0"/>
          </a:p>
        </p:txBody>
      </p:sp>
      <p:sp>
        <p:nvSpPr>
          <p:cNvPr id="3" name="Title 2">
            <a:extLst>
              <a:ext uri="{FF2B5EF4-FFF2-40B4-BE49-F238E27FC236}">
                <a16:creationId xmlns:a16="http://schemas.microsoft.com/office/drawing/2014/main" id="{8209FD60-FDCB-4D89-9241-2BBD317745A9}"/>
              </a:ext>
            </a:extLst>
          </p:cNvPr>
          <p:cNvSpPr>
            <a:spLocks noGrp="1"/>
          </p:cNvSpPr>
          <p:nvPr>
            <p:ph type="title"/>
          </p:nvPr>
        </p:nvSpPr>
        <p:spPr/>
        <p:txBody>
          <a:bodyPr/>
          <a:lstStyle/>
          <a:p>
            <a:r>
              <a:rPr lang="en-US" dirty="0"/>
              <a:t>Mutual E</a:t>
            </a:r>
            <a:r>
              <a:rPr lang="en-US" altLang="zh-CN" dirty="0"/>
              <a:t>xclusion: Hardware Support</a:t>
            </a:r>
            <a:endParaRPr lang="en-US" dirty="0"/>
          </a:p>
        </p:txBody>
      </p:sp>
      <p:sp>
        <p:nvSpPr>
          <p:cNvPr id="4" name="Slide Number Placeholder 3">
            <a:extLst>
              <a:ext uri="{FF2B5EF4-FFF2-40B4-BE49-F238E27FC236}">
                <a16:creationId xmlns:a16="http://schemas.microsoft.com/office/drawing/2014/main" id="{BDD1D982-296D-451E-A516-E68AAA6DA079}"/>
              </a:ext>
            </a:extLst>
          </p:cNvPr>
          <p:cNvSpPr>
            <a:spLocks noGrp="1"/>
          </p:cNvSpPr>
          <p:nvPr>
            <p:ph type="sldNum" sz="quarter" idx="15"/>
          </p:nvPr>
        </p:nvSpPr>
        <p:spPr/>
        <p:txBody>
          <a:bodyPr/>
          <a:lstStyle/>
          <a:p>
            <a:fld id="{19B51A1E-902D-48AF-9020-955120F399B6}" type="slidenum">
              <a:rPr lang="en-US" smtClean="0"/>
              <a:pPr/>
              <a:t>45</a:t>
            </a:fld>
            <a:endParaRPr lang="en-US" dirty="0"/>
          </a:p>
        </p:txBody>
      </p:sp>
    </p:spTree>
    <p:extLst>
      <p:ext uri="{BB962C8B-B14F-4D97-AF65-F5344CB8AC3E}">
        <p14:creationId xmlns:p14="http://schemas.microsoft.com/office/powerpoint/2010/main" val="103134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en-US" altLang="zh-TW">
                <a:ea typeface="新細明體" pitchFamily="18" charset="-120"/>
              </a:rPr>
              <a:t>Interrupt Disabling</a:t>
            </a:r>
          </a:p>
        </p:txBody>
      </p:sp>
      <p:grpSp>
        <p:nvGrpSpPr>
          <p:cNvPr id="2" name="Group 3"/>
          <p:cNvGrpSpPr>
            <a:grpSpLocks/>
          </p:cNvGrpSpPr>
          <p:nvPr/>
        </p:nvGrpSpPr>
        <p:grpSpPr bwMode="auto">
          <a:xfrm>
            <a:off x="3962400" y="3962400"/>
            <a:ext cx="4267200" cy="1905000"/>
            <a:chOff x="1536" y="2496"/>
            <a:chExt cx="2688" cy="1200"/>
          </a:xfrm>
        </p:grpSpPr>
        <p:sp>
          <p:nvSpPr>
            <p:cNvPr id="39946" name="Rectangle 4"/>
            <p:cNvSpPr>
              <a:spLocks noChangeArrowheads="1"/>
            </p:cNvSpPr>
            <p:nvPr/>
          </p:nvSpPr>
          <p:spPr bwMode="auto">
            <a:xfrm>
              <a:off x="1536" y="2496"/>
              <a:ext cx="2688" cy="1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9947" name="Rectangle 5"/>
            <p:cNvSpPr>
              <a:spLocks noChangeArrowheads="1"/>
            </p:cNvSpPr>
            <p:nvPr/>
          </p:nvSpPr>
          <p:spPr bwMode="auto">
            <a:xfrm>
              <a:off x="2928" y="2592"/>
              <a:ext cx="1152" cy="1008"/>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9948" name="Rectangle 6"/>
            <p:cNvSpPr>
              <a:spLocks noChangeArrowheads="1"/>
            </p:cNvSpPr>
            <p:nvPr/>
          </p:nvSpPr>
          <p:spPr bwMode="auto">
            <a:xfrm>
              <a:off x="1680" y="2592"/>
              <a:ext cx="1152" cy="1008"/>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39949" name="Rectangle 7"/>
            <p:cNvSpPr>
              <a:spLocks noChangeArrowheads="1"/>
            </p:cNvSpPr>
            <p:nvPr/>
          </p:nvSpPr>
          <p:spPr bwMode="auto">
            <a:xfrm>
              <a:off x="1584" y="2880"/>
              <a:ext cx="1200" cy="192"/>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9950" name="Rectangle 8"/>
            <p:cNvSpPr>
              <a:spLocks noChangeArrowheads="1"/>
            </p:cNvSpPr>
            <p:nvPr/>
          </p:nvSpPr>
          <p:spPr bwMode="auto">
            <a:xfrm>
              <a:off x="1584" y="3216"/>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9951" name="Rectangle 9"/>
            <p:cNvSpPr>
              <a:spLocks noChangeArrowheads="1"/>
            </p:cNvSpPr>
            <p:nvPr/>
          </p:nvSpPr>
          <p:spPr bwMode="auto">
            <a:xfrm>
              <a:off x="1680" y="2592"/>
              <a:ext cx="1152" cy="100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Disable interrupt</a:t>
              </a:r>
            </a:p>
            <a:p>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Enable interrupt</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39952" name="Rectangle 10"/>
            <p:cNvSpPr>
              <a:spLocks noChangeArrowheads="1"/>
            </p:cNvSpPr>
            <p:nvPr/>
          </p:nvSpPr>
          <p:spPr bwMode="auto">
            <a:xfrm>
              <a:off x="2976" y="2880"/>
              <a:ext cx="1200" cy="192"/>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39953" name="Rectangle 11"/>
            <p:cNvSpPr>
              <a:spLocks noChangeArrowheads="1"/>
            </p:cNvSpPr>
            <p:nvPr/>
          </p:nvSpPr>
          <p:spPr bwMode="auto">
            <a:xfrm>
              <a:off x="2976" y="3216"/>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39954" name="Rectangle 12"/>
            <p:cNvSpPr>
              <a:spLocks noChangeArrowheads="1"/>
            </p:cNvSpPr>
            <p:nvPr/>
          </p:nvSpPr>
          <p:spPr bwMode="auto">
            <a:xfrm>
              <a:off x="2928" y="2592"/>
              <a:ext cx="1152" cy="1008"/>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Disable interrupt</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Enable interrupt</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39940" name="Comment 13"/>
          <p:cNvSpPr>
            <a:spLocks noChangeArrowheads="1"/>
          </p:cNvSpPr>
          <p:nvPr/>
        </p:nvSpPr>
        <p:spPr bwMode="auto">
          <a:xfrm>
            <a:off x="3124200" y="2057400"/>
            <a:ext cx="5943600" cy="16002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dirty="0">
                <a:latin typeface="Arial" charset="0"/>
                <a:ea typeface="新細明體" pitchFamily="18" charset="-120"/>
              </a:rPr>
              <a:t>Interrupt is </a:t>
            </a:r>
            <a:r>
              <a:rPr kumimoji="1" lang="en-US" altLang="zh-TW" dirty="0">
                <a:solidFill>
                  <a:srgbClr val="0070C0"/>
                </a:solidFill>
                <a:latin typeface="Arial" charset="0"/>
                <a:ea typeface="新細明體" pitchFamily="18" charset="-120"/>
              </a:rPr>
              <a:t>disabled before CS </a:t>
            </a:r>
            <a:r>
              <a:rPr kumimoji="1" lang="en-US" altLang="zh-TW" dirty="0">
                <a:latin typeface="Arial" charset="0"/>
                <a:ea typeface="新細明體" pitchFamily="18" charset="-120"/>
              </a:rPr>
              <a:t>and </a:t>
            </a:r>
            <a:r>
              <a:rPr kumimoji="1" lang="en-US" altLang="zh-TW" dirty="0">
                <a:solidFill>
                  <a:srgbClr val="0070C0"/>
                </a:solidFill>
                <a:latin typeface="Arial" charset="0"/>
                <a:ea typeface="新細明體" pitchFamily="18" charset="-120"/>
              </a:rPr>
              <a:t>enabled after CS</a:t>
            </a:r>
            <a:r>
              <a:rPr kumimoji="1" lang="en-US" altLang="zh-TW" dirty="0">
                <a:latin typeface="Arial" charset="0"/>
                <a:ea typeface="新細明體" pitchFamily="18" charset="-120"/>
              </a:rPr>
              <a:t>.  Because </a:t>
            </a:r>
            <a:r>
              <a:rPr kumimoji="1" lang="en-US" altLang="zh-TW" dirty="0">
                <a:solidFill>
                  <a:srgbClr val="0070C0"/>
                </a:solidFill>
                <a:latin typeface="Arial" charset="0"/>
                <a:ea typeface="新細明體" pitchFamily="18" charset="-120"/>
              </a:rPr>
              <a:t>thread switching </a:t>
            </a:r>
            <a:r>
              <a:rPr kumimoji="1" lang="en-US" altLang="zh-TW" dirty="0">
                <a:latin typeface="Arial" charset="0"/>
                <a:ea typeface="新細明體" pitchFamily="18" charset="-120"/>
              </a:rPr>
              <a:t>occurs </a:t>
            </a:r>
            <a:r>
              <a:rPr kumimoji="1" lang="en-US" altLang="zh-TW" dirty="0">
                <a:solidFill>
                  <a:srgbClr val="0070C0"/>
                </a:solidFill>
                <a:latin typeface="Arial" charset="0"/>
                <a:ea typeface="新細明體" pitchFamily="18" charset="-120"/>
              </a:rPr>
              <a:t>only </a:t>
            </a:r>
            <a:r>
              <a:rPr kumimoji="1" lang="en-US" altLang="zh-TW" dirty="0">
                <a:latin typeface="Arial" charset="0"/>
                <a:ea typeface="新細明體" pitchFamily="18" charset="-120"/>
              </a:rPr>
              <a:t>at interrupt time (there is interrupt in timeout, I/O, system calls, </a:t>
            </a:r>
            <a:r>
              <a:rPr kumimoji="1" lang="en-US" altLang="zh-TW" dirty="0" err="1">
                <a:latin typeface="Arial" charset="0"/>
                <a:ea typeface="新細明體" pitchFamily="18" charset="-120"/>
              </a:rPr>
              <a:t>etc</a:t>
            </a:r>
            <a:r>
              <a:rPr kumimoji="1" lang="en-US" altLang="zh-TW" dirty="0">
                <a:latin typeface="Arial" charset="0"/>
                <a:ea typeface="新細明體" pitchFamily="18" charset="-120"/>
              </a:rPr>
              <a:t>)</a:t>
            </a:r>
          </a:p>
          <a:p>
            <a:pPr eaLnBrk="1" hangingPunct="1">
              <a:spcBef>
                <a:spcPct val="50000"/>
              </a:spcBef>
            </a:pPr>
            <a:r>
              <a:rPr kumimoji="1" lang="en-US" altLang="zh-TW" dirty="0">
                <a:latin typeface="Arial" charset="0"/>
                <a:ea typeface="新細明體" pitchFamily="18" charset="-120"/>
              </a:rPr>
              <a:t>A thread inside critical section will </a:t>
            </a:r>
            <a:r>
              <a:rPr kumimoji="1" lang="en-US" altLang="zh-TW" dirty="0">
                <a:solidFill>
                  <a:srgbClr val="0070C0"/>
                </a:solidFill>
                <a:latin typeface="Arial" charset="0"/>
                <a:ea typeface="新細明體" pitchFamily="18" charset="-120"/>
              </a:rPr>
              <a:t>NOT be preempted </a:t>
            </a:r>
            <a:r>
              <a:rPr kumimoji="1" lang="en-US" altLang="zh-TW" dirty="0">
                <a:latin typeface="Arial" charset="0"/>
                <a:ea typeface="新細明體" pitchFamily="18" charset="-120"/>
              </a:rPr>
              <a:t>until it finishes the CS and enables interrupt again. </a:t>
            </a:r>
          </a:p>
        </p:txBody>
      </p:sp>
      <p:sp>
        <p:nvSpPr>
          <p:cNvPr id="39941" name="AutoShape 14"/>
          <p:cNvSpPr>
            <a:spLocks/>
          </p:cNvSpPr>
          <p:nvPr/>
        </p:nvSpPr>
        <p:spPr bwMode="auto">
          <a:xfrm>
            <a:off x="8839200" y="4298950"/>
            <a:ext cx="1066800" cy="349250"/>
          </a:xfrm>
          <a:prstGeom prst="borderCallout2">
            <a:avLst>
              <a:gd name="adj1" fmla="val 32727"/>
              <a:gd name="adj2" fmla="val -7144"/>
              <a:gd name="adj3" fmla="val 32727"/>
              <a:gd name="adj4" fmla="val -40028"/>
              <a:gd name="adj5" fmla="val 135000"/>
              <a:gd name="adj6" fmla="val -74255"/>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39942" name="AutoShape 15"/>
          <p:cNvSpPr>
            <a:spLocks/>
          </p:cNvSpPr>
          <p:nvPr/>
        </p:nvSpPr>
        <p:spPr bwMode="auto">
          <a:xfrm>
            <a:off x="8686801" y="5715000"/>
            <a:ext cx="1033463" cy="349250"/>
          </a:xfrm>
          <a:prstGeom prst="borderCallout2">
            <a:avLst>
              <a:gd name="adj1" fmla="val 32727"/>
              <a:gd name="adj2" fmla="val -7375"/>
              <a:gd name="adj3" fmla="val 32727"/>
              <a:gd name="adj4" fmla="val -30569"/>
              <a:gd name="adj5" fmla="val -128634"/>
              <a:gd name="adj6" fmla="val -55301"/>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3" name="Slide Number Placeholder 2">
            <a:extLst>
              <a:ext uri="{FF2B5EF4-FFF2-40B4-BE49-F238E27FC236}">
                <a16:creationId xmlns:a16="http://schemas.microsoft.com/office/drawing/2014/main" id="{31F4CFC2-DE07-47EC-A9B6-A391A9ECE02F}"/>
              </a:ext>
            </a:extLst>
          </p:cNvPr>
          <p:cNvSpPr>
            <a:spLocks noGrp="1"/>
          </p:cNvSpPr>
          <p:nvPr>
            <p:ph type="sldNum" sz="quarter" idx="33"/>
          </p:nvPr>
        </p:nvSpPr>
        <p:spPr/>
        <p:txBody>
          <a:bodyPr/>
          <a:lstStyle/>
          <a:p>
            <a:fld id="{19B51A1E-902D-48AF-9020-955120F399B6}" type="slidenum">
              <a:rPr lang="en-US" noProof="0" smtClean="0"/>
              <a:pPr/>
              <a:t>46</a:t>
            </a:fld>
            <a:endParaRPr lang="en-US" noProof="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1EADB9-D125-45C1-A88C-C209458C231D}"/>
              </a:ext>
            </a:extLst>
          </p:cNvPr>
          <p:cNvSpPr>
            <a:spLocks noGrp="1"/>
          </p:cNvSpPr>
          <p:nvPr>
            <p:ph idx="1"/>
          </p:nvPr>
        </p:nvSpPr>
        <p:spPr>
          <a:xfrm>
            <a:off x="370613" y="1274325"/>
            <a:ext cx="9490563" cy="4679250"/>
          </a:xfrm>
        </p:spPr>
        <p:txBody>
          <a:bodyPr/>
          <a:lstStyle/>
          <a:p>
            <a:r>
              <a:rPr lang="en-US" altLang="zh-TW" dirty="0">
                <a:ea typeface="新細明體" pitchFamily="18" charset="-120"/>
              </a:rPr>
              <a:t>In </a:t>
            </a:r>
            <a:r>
              <a:rPr lang="en-US" altLang="zh-TW" dirty="0">
                <a:solidFill>
                  <a:srgbClr val="0070C0"/>
                </a:solidFill>
                <a:ea typeface="新細明體" pitchFamily="18" charset="-120"/>
              </a:rPr>
              <a:t>uniprocessor</a:t>
            </a:r>
            <a:r>
              <a:rPr lang="en-US" altLang="zh-TW" dirty="0">
                <a:ea typeface="新細明體" pitchFamily="18" charset="-120"/>
              </a:rPr>
              <a:t>, process/thread switching occurs </a:t>
            </a:r>
            <a:r>
              <a:rPr lang="en-US" altLang="zh-TW" dirty="0">
                <a:solidFill>
                  <a:srgbClr val="0070C0"/>
                </a:solidFill>
                <a:ea typeface="新細明體" pitchFamily="18" charset="-120"/>
              </a:rPr>
              <a:t>only</a:t>
            </a:r>
            <a:r>
              <a:rPr lang="en-US" altLang="zh-TW" dirty="0">
                <a:ea typeface="新細明體" pitchFamily="18" charset="-120"/>
              </a:rPr>
              <a:t> at </a:t>
            </a:r>
            <a:r>
              <a:rPr lang="en-US" altLang="zh-TW" dirty="0">
                <a:solidFill>
                  <a:srgbClr val="0070C0"/>
                </a:solidFill>
                <a:ea typeface="新細明體" pitchFamily="18" charset="-120"/>
              </a:rPr>
              <a:t>interrupt</a:t>
            </a:r>
            <a:r>
              <a:rPr lang="en-US" altLang="zh-TW" dirty="0">
                <a:ea typeface="新細明體" pitchFamily="18" charset="-120"/>
              </a:rPr>
              <a:t>: timeout, I/O, OS system call</a:t>
            </a:r>
          </a:p>
          <a:p>
            <a:r>
              <a:rPr lang="en-US" altLang="zh-TW" dirty="0">
                <a:ea typeface="新細明體" pitchFamily="18" charset="-120"/>
              </a:rPr>
              <a:t>If no process/thread switching happens inside critical section, other processes cannot enter the critical section</a:t>
            </a:r>
          </a:p>
          <a:p>
            <a:r>
              <a:rPr lang="en-US" altLang="zh-TW" dirty="0">
                <a:solidFill>
                  <a:srgbClr val="FF0000"/>
                </a:solidFill>
                <a:ea typeface="新細明體" pitchFamily="18" charset="-120"/>
              </a:rPr>
              <a:t>Conclusion</a:t>
            </a:r>
            <a:r>
              <a:rPr lang="en-US" altLang="zh-TW" dirty="0">
                <a:ea typeface="新細明體" pitchFamily="18" charset="-120"/>
              </a:rPr>
              <a:t>: Disabling interrupts </a:t>
            </a:r>
            <a:r>
              <a:rPr lang="en-US" altLang="zh-TW" dirty="0">
                <a:solidFill>
                  <a:srgbClr val="FF0000"/>
                </a:solidFill>
                <a:ea typeface="新細明體" pitchFamily="18" charset="-120"/>
              </a:rPr>
              <a:t>guarantees </a:t>
            </a:r>
            <a:r>
              <a:rPr lang="en-US" altLang="zh-TW" dirty="0">
                <a:ea typeface="新細明體" pitchFamily="18" charset="-120"/>
              </a:rPr>
              <a:t>mutual exclusion</a:t>
            </a:r>
          </a:p>
          <a:p>
            <a:endParaRPr lang="en-US" dirty="0"/>
          </a:p>
        </p:txBody>
      </p:sp>
      <p:sp>
        <p:nvSpPr>
          <p:cNvPr id="3" name="Title 2">
            <a:extLst>
              <a:ext uri="{FF2B5EF4-FFF2-40B4-BE49-F238E27FC236}">
                <a16:creationId xmlns:a16="http://schemas.microsoft.com/office/drawing/2014/main" id="{FB82F84B-D52E-4573-9CE3-DC20BB95608F}"/>
              </a:ext>
            </a:extLst>
          </p:cNvPr>
          <p:cNvSpPr>
            <a:spLocks noGrp="1"/>
          </p:cNvSpPr>
          <p:nvPr>
            <p:ph type="title"/>
          </p:nvPr>
        </p:nvSpPr>
        <p:spPr/>
        <p:txBody>
          <a:bodyPr/>
          <a:lstStyle/>
          <a:p>
            <a:r>
              <a:rPr lang="en-US" altLang="zh-TW" dirty="0">
                <a:ea typeface="新細明體" pitchFamily="18" charset="-120"/>
              </a:rPr>
              <a:t>Interrupt Disabling</a:t>
            </a:r>
            <a:endParaRPr lang="en-US" dirty="0"/>
          </a:p>
        </p:txBody>
      </p:sp>
      <p:sp>
        <p:nvSpPr>
          <p:cNvPr id="4" name="Slide Number Placeholder 3">
            <a:extLst>
              <a:ext uri="{FF2B5EF4-FFF2-40B4-BE49-F238E27FC236}">
                <a16:creationId xmlns:a16="http://schemas.microsoft.com/office/drawing/2014/main" id="{372A7F84-BD06-4E2B-9A9B-D55430D77A02}"/>
              </a:ext>
            </a:extLst>
          </p:cNvPr>
          <p:cNvSpPr>
            <a:spLocks noGrp="1"/>
          </p:cNvSpPr>
          <p:nvPr>
            <p:ph type="sldNum" sz="quarter" idx="15"/>
          </p:nvPr>
        </p:nvSpPr>
        <p:spPr/>
        <p:txBody>
          <a:bodyPr/>
          <a:lstStyle/>
          <a:p>
            <a:fld id="{19B51A1E-902D-48AF-9020-955120F399B6}" type="slidenum">
              <a:rPr lang="en-US" smtClean="0"/>
              <a:pPr/>
              <a:t>47</a:t>
            </a:fld>
            <a:endParaRPr lang="en-US" dirty="0"/>
          </a:p>
        </p:txBody>
      </p:sp>
    </p:spTree>
    <p:extLst>
      <p:ext uri="{BB962C8B-B14F-4D97-AF65-F5344CB8AC3E}">
        <p14:creationId xmlns:p14="http://schemas.microsoft.com/office/powerpoint/2010/main" val="668102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0C0EF-97EE-42B3-B616-2AF0C3015E01}"/>
              </a:ext>
            </a:extLst>
          </p:cNvPr>
          <p:cNvSpPr>
            <a:spLocks noGrp="1"/>
          </p:cNvSpPr>
          <p:nvPr>
            <p:ph idx="1"/>
          </p:nvPr>
        </p:nvSpPr>
        <p:spPr>
          <a:xfrm>
            <a:off x="370613" y="1274325"/>
            <a:ext cx="9198001" cy="4679250"/>
          </a:xfrm>
        </p:spPr>
        <p:txBody>
          <a:bodyPr/>
          <a:lstStyle/>
          <a:p>
            <a:r>
              <a:rPr lang="en-US" altLang="zh-TW" dirty="0">
                <a:solidFill>
                  <a:srgbClr val="FF0000"/>
                </a:solidFill>
                <a:ea typeface="新細明體" pitchFamily="18" charset="-120"/>
              </a:rPr>
              <a:t>Limits</a:t>
            </a:r>
            <a:r>
              <a:rPr lang="en-US" altLang="zh-TW" dirty="0">
                <a:ea typeface="新細明體" pitchFamily="18" charset="-120"/>
              </a:rPr>
              <a:t> the processor’s ability to </a:t>
            </a:r>
            <a:r>
              <a:rPr lang="en-US" altLang="zh-TW" dirty="0">
                <a:solidFill>
                  <a:srgbClr val="FF0000"/>
                </a:solidFill>
                <a:ea typeface="新細明體" pitchFamily="18" charset="-120"/>
              </a:rPr>
              <a:t>interleave</a:t>
            </a:r>
            <a:r>
              <a:rPr lang="en-US" altLang="zh-TW" dirty="0">
                <a:ea typeface="新細明體" pitchFamily="18" charset="-120"/>
              </a:rPr>
              <a:t> programs  </a:t>
            </a:r>
            <a:r>
              <a:rPr lang="en-US" altLang="zh-TW" dirty="0">
                <a:ea typeface="新細明體" pitchFamily="18" charset="-120"/>
                <a:sym typeface="Wingdings" pitchFamily="2" charset="2"/>
              </a:rPr>
              <a:t> </a:t>
            </a:r>
            <a:endParaRPr lang="en-US" altLang="zh-TW" dirty="0">
              <a:ea typeface="新細明體" pitchFamily="18" charset="-120"/>
            </a:endParaRPr>
          </a:p>
          <a:p>
            <a:pPr lvl="1"/>
            <a:r>
              <a:rPr lang="en-US" altLang="zh-TW" dirty="0">
                <a:solidFill>
                  <a:srgbClr val="0070C0"/>
                </a:solidFill>
                <a:ea typeface="新細明體" pitchFamily="18" charset="-120"/>
              </a:rPr>
              <a:t>Efficiency</a:t>
            </a:r>
            <a:r>
              <a:rPr lang="en-US" altLang="zh-TW" dirty="0">
                <a:ea typeface="新細明體" pitchFamily="18" charset="-120"/>
              </a:rPr>
              <a:t> of execution could be noticeably </a:t>
            </a:r>
            <a:r>
              <a:rPr lang="en-US" altLang="zh-TW" dirty="0">
                <a:solidFill>
                  <a:srgbClr val="0070C0"/>
                </a:solidFill>
                <a:ea typeface="新細明體" pitchFamily="18" charset="-120"/>
              </a:rPr>
              <a:t>degraded</a:t>
            </a:r>
          </a:p>
          <a:p>
            <a:r>
              <a:rPr lang="en-US" altLang="zh-TW" dirty="0">
                <a:ea typeface="新細明體" pitchFamily="18" charset="-120"/>
              </a:rPr>
              <a:t>Does </a:t>
            </a:r>
            <a:r>
              <a:rPr lang="en-US" altLang="zh-TW" dirty="0">
                <a:solidFill>
                  <a:srgbClr val="FF0000"/>
                </a:solidFill>
                <a:ea typeface="新細明體" pitchFamily="18" charset="-120"/>
              </a:rPr>
              <a:t>NOT</a:t>
            </a:r>
            <a:r>
              <a:rPr lang="en-US" altLang="zh-TW" dirty="0">
                <a:ea typeface="新細明體" pitchFamily="18" charset="-120"/>
              </a:rPr>
              <a:t> work in </a:t>
            </a:r>
            <a:r>
              <a:rPr lang="en-US" altLang="zh-TW" dirty="0">
                <a:solidFill>
                  <a:srgbClr val="FF0000"/>
                </a:solidFill>
                <a:ea typeface="新細明體" pitchFamily="18" charset="-120"/>
              </a:rPr>
              <a:t>Multiprocessor</a:t>
            </a:r>
          </a:p>
          <a:p>
            <a:pPr lvl="1"/>
            <a:r>
              <a:rPr lang="en-US" altLang="zh-TW" dirty="0">
                <a:ea typeface="新細明體" pitchFamily="18" charset="-120"/>
              </a:rPr>
              <a:t>Disabling interrupts on one processor does </a:t>
            </a:r>
            <a:r>
              <a:rPr lang="en-US" altLang="zh-TW" dirty="0">
                <a:solidFill>
                  <a:srgbClr val="0070C0"/>
                </a:solidFill>
                <a:ea typeface="新細明體" pitchFamily="18" charset="-120"/>
              </a:rPr>
              <a:t>NOT prohibit </a:t>
            </a:r>
            <a:r>
              <a:rPr lang="en-US" altLang="zh-TW" dirty="0">
                <a:ea typeface="新細明體" pitchFamily="18" charset="-120"/>
              </a:rPr>
              <a:t>other processors to enter CS</a:t>
            </a:r>
          </a:p>
          <a:p>
            <a:endParaRPr lang="en-US" dirty="0"/>
          </a:p>
        </p:txBody>
      </p:sp>
      <p:sp>
        <p:nvSpPr>
          <p:cNvPr id="3" name="Title 2">
            <a:extLst>
              <a:ext uri="{FF2B5EF4-FFF2-40B4-BE49-F238E27FC236}">
                <a16:creationId xmlns:a16="http://schemas.microsoft.com/office/drawing/2014/main" id="{6E2A820E-51C0-4504-AA6E-2B08725469FA}"/>
              </a:ext>
            </a:extLst>
          </p:cNvPr>
          <p:cNvSpPr>
            <a:spLocks noGrp="1"/>
          </p:cNvSpPr>
          <p:nvPr>
            <p:ph type="title"/>
          </p:nvPr>
        </p:nvSpPr>
        <p:spPr/>
        <p:txBody>
          <a:bodyPr/>
          <a:lstStyle/>
          <a:p>
            <a:r>
              <a:rPr lang="en-US" altLang="zh-TW" dirty="0">
                <a:ea typeface="新細明體" pitchFamily="18" charset="-120"/>
              </a:rPr>
              <a:t>Problems of Interrupt Disabling</a:t>
            </a:r>
            <a:endParaRPr lang="en-US" dirty="0"/>
          </a:p>
        </p:txBody>
      </p:sp>
      <p:sp>
        <p:nvSpPr>
          <p:cNvPr id="4" name="Slide Number Placeholder 3">
            <a:extLst>
              <a:ext uri="{FF2B5EF4-FFF2-40B4-BE49-F238E27FC236}">
                <a16:creationId xmlns:a16="http://schemas.microsoft.com/office/drawing/2014/main" id="{A2279A79-BA4D-413C-9A3C-E311617FEF72}"/>
              </a:ext>
            </a:extLst>
          </p:cNvPr>
          <p:cNvSpPr>
            <a:spLocks noGrp="1"/>
          </p:cNvSpPr>
          <p:nvPr>
            <p:ph type="sldNum" sz="quarter" idx="15"/>
          </p:nvPr>
        </p:nvSpPr>
        <p:spPr/>
        <p:txBody>
          <a:bodyPr/>
          <a:lstStyle/>
          <a:p>
            <a:fld id="{19B51A1E-902D-48AF-9020-955120F399B6}" type="slidenum">
              <a:rPr lang="en-US" smtClean="0"/>
              <a:pPr/>
              <a:t>48</a:t>
            </a:fld>
            <a:endParaRPr lang="en-US" dirty="0"/>
          </a:p>
        </p:txBody>
      </p:sp>
    </p:spTree>
    <p:extLst>
      <p:ext uri="{BB962C8B-B14F-4D97-AF65-F5344CB8AC3E}">
        <p14:creationId xmlns:p14="http://schemas.microsoft.com/office/powerpoint/2010/main" val="1892504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640014" y="3478310"/>
            <a:ext cx="5284787" cy="26670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43011" name="Rectangle 3"/>
          <p:cNvSpPr>
            <a:spLocks noChangeArrowheads="1"/>
          </p:cNvSpPr>
          <p:nvPr/>
        </p:nvSpPr>
        <p:spPr bwMode="auto">
          <a:xfrm>
            <a:off x="3765550" y="3630710"/>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a:t>
            </a:r>
          </a:p>
        </p:txBody>
      </p:sp>
      <p:sp>
        <p:nvSpPr>
          <p:cNvPr id="43012" name="Rectangle 4"/>
          <p:cNvSpPr>
            <a:spLocks noChangeArrowheads="1"/>
          </p:cNvSpPr>
          <p:nvPr/>
        </p:nvSpPr>
        <p:spPr bwMode="auto">
          <a:xfrm>
            <a:off x="2927350" y="363071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occupied</a:t>
            </a:r>
          </a:p>
        </p:txBody>
      </p:sp>
      <p:grpSp>
        <p:nvGrpSpPr>
          <p:cNvPr id="2" name="Group 5"/>
          <p:cNvGrpSpPr>
            <a:grpSpLocks/>
          </p:cNvGrpSpPr>
          <p:nvPr/>
        </p:nvGrpSpPr>
        <p:grpSpPr bwMode="auto">
          <a:xfrm>
            <a:off x="2782888" y="4081560"/>
            <a:ext cx="2449512" cy="1911350"/>
            <a:chOff x="793" y="2684"/>
            <a:chExt cx="1543" cy="1204"/>
          </a:xfrm>
        </p:grpSpPr>
        <p:sp>
          <p:nvSpPr>
            <p:cNvPr id="43025" name="Rectangle 6"/>
            <p:cNvSpPr>
              <a:spLocks noChangeArrowheads="1"/>
            </p:cNvSpPr>
            <p:nvPr/>
          </p:nvSpPr>
          <p:spPr bwMode="auto">
            <a:xfrm>
              <a:off x="890" y="2688"/>
              <a:ext cx="144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3026" name="Rectangle 7"/>
            <p:cNvSpPr>
              <a:spLocks noChangeArrowheads="1"/>
            </p:cNvSpPr>
            <p:nvPr/>
          </p:nvSpPr>
          <p:spPr bwMode="auto">
            <a:xfrm>
              <a:off x="793" y="3024"/>
              <a:ext cx="1497"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3027" name="Rectangle 8"/>
            <p:cNvSpPr>
              <a:spLocks noChangeArrowheads="1"/>
            </p:cNvSpPr>
            <p:nvPr/>
          </p:nvSpPr>
          <p:spPr bwMode="auto">
            <a:xfrm>
              <a:off x="793" y="3504"/>
              <a:ext cx="1497"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3028" name="Rectangle 9"/>
            <p:cNvSpPr>
              <a:spLocks noChangeArrowheads="1"/>
            </p:cNvSpPr>
            <p:nvPr/>
          </p:nvSpPr>
          <p:spPr bwMode="auto">
            <a:xfrm>
              <a:off x="889" y="2684"/>
              <a:ext cx="1447"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(occupied==1) { }</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1;</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0;</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43015" name="Comment 11"/>
          <p:cNvSpPr>
            <a:spLocks noChangeArrowheads="1"/>
          </p:cNvSpPr>
          <p:nvPr/>
        </p:nvSpPr>
        <p:spPr bwMode="auto">
          <a:xfrm>
            <a:off x="2196307" y="1358153"/>
            <a:ext cx="6172200" cy="1752600"/>
          </a:xfrm>
          <a:prstGeom prst="rect">
            <a:avLst/>
          </a:prstGeom>
          <a:solidFill>
            <a:srgbClr val="FCFDC6"/>
          </a:solidFill>
          <a:ln w="12700">
            <a:solidFill>
              <a:schemeClr val="tx1"/>
            </a:solidFill>
            <a:miter lim="800000"/>
            <a:headEnd type="none" w="sm" len="sm"/>
            <a:tailEnd type="none" w="sm" len="sm"/>
          </a:ln>
        </p:spPr>
        <p:txBody>
          <a:bodyPr/>
          <a:lstStyle/>
          <a:p>
            <a:pPr eaLnBrk="1" hangingPunct="1">
              <a:spcBef>
                <a:spcPct val="50000"/>
              </a:spcBef>
            </a:pPr>
            <a:r>
              <a:rPr kumimoji="1" lang="en-US" altLang="zh-TW" dirty="0">
                <a:latin typeface="Arial" charset="0"/>
                <a:ea typeface="新細明體" pitchFamily="18" charset="-120"/>
              </a:rPr>
              <a:t>Spinlock is a mutual exclusion mechanism used internally in Windows.  An integer ‘occupied’ is associated with each resource protected by CS.  occupied==0 means that the resource is available (and so no one is inside the CS at the moment).  The diagram below shows a conceptual implementation of spinlock.</a:t>
            </a:r>
          </a:p>
        </p:txBody>
      </p:sp>
      <p:sp>
        <p:nvSpPr>
          <p:cNvPr id="694284" name="Rectangle 12"/>
          <p:cNvSpPr>
            <a:spLocks noChangeArrowheads="1"/>
          </p:cNvSpPr>
          <p:nvPr/>
        </p:nvSpPr>
        <p:spPr bwMode="auto">
          <a:xfrm>
            <a:off x="8153400" y="3859310"/>
            <a:ext cx="2926976" cy="1600200"/>
          </a:xfrm>
          <a:prstGeom prst="rect">
            <a:avLst/>
          </a:prstGeom>
          <a:solidFill>
            <a:srgbClr val="FFFF99"/>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b="1">
                <a:latin typeface="Arial" charset="0"/>
                <a:ea typeface="新細明體" pitchFamily="18" charset="-120"/>
              </a:rPr>
              <a:t>This does not work!</a:t>
            </a:r>
            <a:r>
              <a:rPr kumimoji="1" lang="en-US" altLang="zh-TW">
                <a:latin typeface="Arial" charset="0"/>
                <a:ea typeface="新細明體" pitchFamily="18" charset="-120"/>
              </a:rPr>
              <a:t>  Mutual exclusion is broken if thread switching occurs between the testing and setting statement</a:t>
            </a:r>
          </a:p>
        </p:txBody>
      </p:sp>
      <p:grpSp>
        <p:nvGrpSpPr>
          <p:cNvPr id="3" name="Group 13"/>
          <p:cNvGrpSpPr>
            <a:grpSpLocks/>
          </p:cNvGrpSpPr>
          <p:nvPr/>
        </p:nvGrpSpPr>
        <p:grpSpPr bwMode="auto">
          <a:xfrm>
            <a:off x="5375276" y="4075210"/>
            <a:ext cx="2449513" cy="1911350"/>
            <a:chOff x="793" y="2684"/>
            <a:chExt cx="1543" cy="1204"/>
          </a:xfrm>
        </p:grpSpPr>
        <p:sp>
          <p:nvSpPr>
            <p:cNvPr id="43021" name="Rectangle 14"/>
            <p:cNvSpPr>
              <a:spLocks noChangeArrowheads="1"/>
            </p:cNvSpPr>
            <p:nvPr/>
          </p:nvSpPr>
          <p:spPr bwMode="auto">
            <a:xfrm>
              <a:off x="890" y="2688"/>
              <a:ext cx="144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3022" name="Rectangle 15"/>
            <p:cNvSpPr>
              <a:spLocks noChangeArrowheads="1"/>
            </p:cNvSpPr>
            <p:nvPr/>
          </p:nvSpPr>
          <p:spPr bwMode="auto">
            <a:xfrm>
              <a:off x="793" y="3024"/>
              <a:ext cx="1497"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3023" name="Rectangle 16"/>
            <p:cNvSpPr>
              <a:spLocks noChangeArrowheads="1"/>
            </p:cNvSpPr>
            <p:nvPr/>
          </p:nvSpPr>
          <p:spPr bwMode="auto">
            <a:xfrm>
              <a:off x="793" y="3504"/>
              <a:ext cx="1497"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3024" name="Rectangle 17"/>
            <p:cNvSpPr>
              <a:spLocks noChangeArrowheads="1"/>
            </p:cNvSpPr>
            <p:nvPr/>
          </p:nvSpPr>
          <p:spPr bwMode="auto">
            <a:xfrm>
              <a:off x="889" y="2684"/>
              <a:ext cx="1447"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(occupied==1) { }</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1;</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0;</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8" name="Title 7">
            <a:extLst>
              <a:ext uri="{FF2B5EF4-FFF2-40B4-BE49-F238E27FC236}">
                <a16:creationId xmlns:a16="http://schemas.microsoft.com/office/drawing/2014/main" id="{45D0FB74-D268-4BD8-AE01-B5B464239D61}"/>
              </a:ext>
            </a:extLst>
          </p:cNvPr>
          <p:cNvSpPr>
            <a:spLocks noGrp="1"/>
          </p:cNvSpPr>
          <p:nvPr>
            <p:ph type="title"/>
          </p:nvPr>
        </p:nvSpPr>
        <p:spPr/>
        <p:txBody>
          <a:bodyPr/>
          <a:lstStyle/>
          <a:p>
            <a:r>
              <a:rPr lang="en-US" altLang="zh-TW" dirty="0">
                <a:ea typeface="新細明體" pitchFamily="18" charset="-120"/>
              </a:rPr>
              <a:t>Spinlock </a:t>
            </a:r>
            <a:r>
              <a:rPr lang="en-US" altLang="zh-CN" dirty="0">
                <a:ea typeface="新細明體" pitchFamily="18" charset="-120"/>
              </a:rPr>
              <a:t>-</a:t>
            </a:r>
            <a:r>
              <a:rPr lang="en-US" altLang="zh-TW" dirty="0">
                <a:ea typeface="新細明體" pitchFamily="18" charset="-120"/>
              </a:rPr>
              <a:t> conceptually</a:t>
            </a:r>
            <a:endParaRPr lang="en-US" dirty="0"/>
          </a:p>
        </p:txBody>
      </p:sp>
      <p:sp>
        <p:nvSpPr>
          <p:cNvPr id="9" name="Slide Number Placeholder 8">
            <a:extLst>
              <a:ext uri="{FF2B5EF4-FFF2-40B4-BE49-F238E27FC236}">
                <a16:creationId xmlns:a16="http://schemas.microsoft.com/office/drawing/2014/main" id="{7F19FDEC-BC5B-4DB7-AEC9-294C3707AED7}"/>
              </a:ext>
            </a:extLst>
          </p:cNvPr>
          <p:cNvSpPr>
            <a:spLocks noGrp="1"/>
          </p:cNvSpPr>
          <p:nvPr>
            <p:ph type="sldNum" sz="quarter" idx="33"/>
          </p:nvPr>
        </p:nvSpPr>
        <p:spPr/>
        <p:txBody>
          <a:bodyPr/>
          <a:lstStyle/>
          <a:p>
            <a:fld id="{19B51A1E-902D-48AF-9020-955120F399B6}" type="slidenum">
              <a:rPr lang="en-US" noProof="0" smtClean="0"/>
              <a:pPr/>
              <a:t>49</a:t>
            </a:fld>
            <a:endParaRPr lang="en-US" noProof="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0C5684-F890-4F56-A365-69DE427D1ACE}"/>
              </a:ext>
            </a:extLst>
          </p:cNvPr>
          <p:cNvSpPr>
            <a:spLocks noGrp="1"/>
          </p:cNvSpPr>
          <p:nvPr>
            <p:ph idx="1"/>
          </p:nvPr>
        </p:nvSpPr>
        <p:spPr>
          <a:xfrm>
            <a:off x="217163" y="1239819"/>
            <a:ext cx="11102519" cy="4679250"/>
          </a:xfrm>
        </p:spPr>
        <p:txBody>
          <a:bodyPr/>
          <a:lstStyle/>
          <a:p>
            <a:r>
              <a:rPr lang="en-US" b="1" dirty="0">
                <a:solidFill>
                  <a:srgbClr val="FF0000"/>
                </a:solidFill>
              </a:rPr>
              <a:t>Interleaving</a:t>
            </a:r>
            <a:r>
              <a:rPr lang="en-US" dirty="0"/>
              <a:t> and </a:t>
            </a:r>
            <a:r>
              <a:rPr lang="en-US" b="1" dirty="0">
                <a:solidFill>
                  <a:srgbClr val="FF0000"/>
                </a:solidFill>
              </a:rPr>
              <a:t>overlapping </a:t>
            </a:r>
          </a:p>
          <a:p>
            <a:pPr lvl="1"/>
            <a:r>
              <a:rPr lang="en-US" dirty="0"/>
              <a:t>Both can be viewed as examples of concurrent processing</a:t>
            </a:r>
          </a:p>
          <a:p>
            <a:pPr lvl="1"/>
            <a:r>
              <a:rPr lang="en-US" dirty="0"/>
              <a:t>Both present the same problems</a:t>
            </a:r>
          </a:p>
          <a:p>
            <a:r>
              <a:rPr lang="en-US" dirty="0">
                <a:solidFill>
                  <a:srgbClr val="FF0000"/>
                </a:solidFill>
              </a:rPr>
              <a:t>Uniprocessor</a:t>
            </a:r>
            <a:r>
              <a:rPr lang="en-US" dirty="0"/>
              <a:t> – the relative speed of execution of processes </a:t>
            </a:r>
            <a:r>
              <a:rPr lang="en-US" dirty="0">
                <a:solidFill>
                  <a:srgbClr val="0070C0"/>
                </a:solidFill>
              </a:rPr>
              <a:t>CANNOT</a:t>
            </a:r>
            <a:r>
              <a:rPr lang="en-US" dirty="0"/>
              <a:t> be predicted – basic </a:t>
            </a:r>
            <a:r>
              <a:rPr lang="en-US" dirty="0">
                <a:solidFill>
                  <a:srgbClr val="FF0000"/>
                </a:solidFill>
              </a:rPr>
              <a:t>characteristic </a:t>
            </a:r>
            <a:r>
              <a:rPr lang="en-US" dirty="0"/>
              <a:t>of multiprogramming</a:t>
            </a:r>
          </a:p>
          <a:p>
            <a:pPr lvl="1"/>
            <a:r>
              <a:rPr lang="en-US" dirty="0"/>
              <a:t>Depends on:</a:t>
            </a:r>
          </a:p>
          <a:p>
            <a:pPr lvl="2"/>
            <a:r>
              <a:rPr lang="en-US" dirty="0"/>
              <a:t>activities of other processes</a:t>
            </a:r>
          </a:p>
          <a:p>
            <a:pPr lvl="2"/>
            <a:r>
              <a:rPr lang="en-US" dirty="0"/>
              <a:t>The way the OS handles interrupts</a:t>
            </a:r>
          </a:p>
          <a:p>
            <a:pPr lvl="2"/>
            <a:r>
              <a:rPr lang="en-US" dirty="0"/>
              <a:t>Scheduling policies of the OS</a:t>
            </a:r>
          </a:p>
          <a:p>
            <a:endParaRPr lang="en-US" dirty="0"/>
          </a:p>
        </p:txBody>
      </p:sp>
      <p:sp>
        <p:nvSpPr>
          <p:cNvPr id="3" name="Title 2">
            <a:extLst>
              <a:ext uri="{FF2B5EF4-FFF2-40B4-BE49-F238E27FC236}">
                <a16:creationId xmlns:a16="http://schemas.microsoft.com/office/drawing/2014/main" id="{27037D0D-D10D-454A-97E6-A8AA9CE34FDC}"/>
              </a:ext>
            </a:extLst>
          </p:cNvPr>
          <p:cNvSpPr>
            <a:spLocks noGrp="1"/>
          </p:cNvSpPr>
          <p:nvPr>
            <p:ph type="title"/>
          </p:nvPr>
        </p:nvSpPr>
        <p:spPr/>
        <p:txBody>
          <a:bodyPr/>
          <a:lstStyle/>
          <a:p>
            <a:r>
              <a:rPr lang="en-US" dirty="0"/>
              <a:t>Principles of Concurrency</a:t>
            </a:r>
          </a:p>
        </p:txBody>
      </p:sp>
      <p:sp>
        <p:nvSpPr>
          <p:cNvPr id="4" name="Slide Number Placeholder 3">
            <a:extLst>
              <a:ext uri="{FF2B5EF4-FFF2-40B4-BE49-F238E27FC236}">
                <a16:creationId xmlns:a16="http://schemas.microsoft.com/office/drawing/2014/main" id="{D82B881B-1664-45DE-9D9E-CB24DADE019A}"/>
              </a:ext>
            </a:extLst>
          </p:cNvPr>
          <p:cNvSpPr>
            <a:spLocks noGrp="1"/>
          </p:cNvSpPr>
          <p:nvPr>
            <p:ph type="sldNum" sz="quarter" idx="15"/>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327304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2C0F0-6D0F-4FAC-AC5D-2CD3C93B0FAD}"/>
              </a:ext>
            </a:extLst>
          </p:cNvPr>
          <p:cNvSpPr>
            <a:spLocks noGrp="1"/>
          </p:cNvSpPr>
          <p:nvPr>
            <p:ph idx="1"/>
          </p:nvPr>
        </p:nvSpPr>
        <p:spPr>
          <a:xfrm>
            <a:off x="370613" y="1274325"/>
            <a:ext cx="10700125" cy="1056499"/>
          </a:xfrm>
        </p:spPr>
        <p:txBody>
          <a:bodyPr/>
          <a:lstStyle/>
          <a:p>
            <a:r>
              <a:rPr lang="en-US" altLang="zh-TW" dirty="0">
                <a:latin typeface="Arial" panose="020B0604020202020204" pitchFamily="34" charset="0"/>
                <a:ea typeface="新細明體" pitchFamily="18" charset="-120"/>
                <a:cs typeface="Arial" panose="020B0604020202020204" pitchFamily="34" charset="0"/>
              </a:rPr>
              <a:t>One </a:t>
            </a:r>
            <a:r>
              <a:rPr lang="en-US" altLang="zh-TW" dirty="0">
                <a:solidFill>
                  <a:srgbClr val="FF0000"/>
                </a:solidFill>
                <a:latin typeface="Arial" panose="020B0604020202020204" pitchFamily="34" charset="0"/>
                <a:ea typeface="新細明體" pitchFamily="18" charset="-120"/>
                <a:cs typeface="Arial" panose="020B0604020202020204" pitchFamily="34" charset="0"/>
              </a:rPr>
              <a:t>machine instruction </a:t>
            </a:r>
            <a:r>
              <a:rPr lang="en-US" altLang="zh-TW" dirty="0">
                <a:latin typeface="Arial" panose="020B0604020202020204" pitchFamily="34" charset="0"/>
                <a:ea typeface="新細明體" pitchFamily="18" charset="-120"/>
                <a:cs typeface="Arial" panose="020B0604020202020204" pitchFamily="34" charset="0"/>
              </a:rPr>
              <a:t>that tests and updates a memory location </a:t>
            </a:r>
            <a:r>
              <a:rPr lang="en-US" altLang="zh-TW" i="1" dirty="0">
                <a:solidFill>
                  <a:srgbClr val="0070C0"/>
                </a:solidFill>
                <a:latin typeface="Arial" panose="020B0604020202020204" pitchFamily="34" charset="0"/>
                <a:ea typeface="新細明體" pitchFamily="18" charset="-120"/>
                <a:cs typeface="Arial" panose="020B0604020202020204" pitchFamily="34" charset="0"/>
              </a:rPr>
              <a:t>within an atomic action</a:t>
            </a:r>
            <a:endParaRPr lang="en-US" altLang="zh-TW" dirty="0">
              <a:solidFill>
                <a:srgbClr val="0070C0"/>
              </a:solidFill>
              <a:latin typeface="Arial" panose="020B0604020202020204" pitchFamily="34" charset="0"/>
              <a:ea typeface="新細明體" pitchFamily="18" charset="-120"/>
              <a:cs typeface="Arial" panose="020B0604020202020204" pitchFamily="34" charset="0"/>
            </a:endParaRPr>
          </a:p>
          <a:p>
            <a:endParaRPr lang="en-US" dirty="0"/>
          </a:p>
        </p:txBody>
      </p:sp>
      <p:sp>
        <p:nvSpPr>
          <p:cNvPr id="3" name="Title 2">
            <a:extLst>
              <a:ext uri="{FF2B5EF4-FFF2-40B4-BE49-F238E27FC236}">
                <a16:creationId xmlns:a16="http://schemas.microsoft.com/office/drawing/2014/main" id="{DD7EBB46-82A8-459E-8D4D-6719085C1E35}"/>
              </a:ext>
            </a:extLst>
          </p:cNvPr>
          <p:cNvSpPr>
            <a:spLocks noGrp="1"/>
          </p:cNvSpPr>
          <p:nvPr>
            <p:ph type="title"/>
          </p:nvPr>
        </p:nvSpPr>
        <p:spPr/>
        <p:txBody>
          <a:bodyPr/>
          <a:lstStyle/>
          <a:p>
            <a:r>
              <a:rPr lang="en-US" dirty="0" err="1"/>
              <a:t>T</a:t>
            </a:r>
            <a:r>
              <a:rPr lang="en-US" altLang="zh-CN" dirty="0" err="1"/>
              <a:t>estset</a:t>
            </a:r>
            <a:endParaRPr lang="en-US" dirty="0"/>
          </a:p>
        </p:txBody>
      </p:sp>
      <p:sp>
        <p:nvSpPr>
          <p:cNvPr id="4" name="Slide Number Placeholder 3">
            <a:extLst>
              <a:ext uri="{FF2B5EF4-FFF2-40B4-BE49-F238E27FC236}">
                <a16:creationId xmlns:a16="http://schemas.microsoft.com/office/drawing/2014/main" id="{C1BD58AF-43A0-49A5-BF5A-8D65304A5EC3}"/>
              </a:ext>
            </a:extLst>
          </p:cNvPr>
          <p:cNvSpPr>
            <a:spLocks noGrp="1"/>
          </p:cNvSpPr>
          <p:nvPr>
            <p:ph type="sldNum" sz="quarter" idx="15"/>
          </p:nvPr>
        </p:nvSpPr>
        <p:spPr/>
        <p:txBody>
          <a:bodyPr/>
          <a:lstStyle/>
          <a:p>
            <a:fld id="{19B51A1E-902D-48AF-9020-955120F399B6}" type="slidenum">
              <a:rPr lang="en-US" smtClean="0"/>
              <a:pPr/>
              <a:t>50</a:t>
            </a:fld>
            <a:endParaRPr lang="en-US" dirty="0"/>
          </a:p>
        </p:txBody>
      </p:sp>
      <p:sp>
        <p:nvSpPr>
          <p:cNvPr id="5" name="Rectangle 4">
            <a:extLst>
              <a:ext uri="{FF2B5EF4-FFF2-40B4-BE49-F238E27FC236}">
                <a16:creationId xmlns:a16="http://schemas.microsoft.com/office/drawing/2014/main" id="{99AE27AB-B247-45F9-A1BD-823F6FF39883}"/>
              </a:ext>
            </a:extLst>
          </p:cNvPr>
          <p:cNvSpPr>
            <a:spLocks noChangeArrowheads="1"/>
          </p:cNvSpPr>
          <p:nvPr/>
        </p:nvSpPr>
        <p:spPr bwMode="auto">
          <a:xfrm>
            <a:off x="3735033" y="3026239"/>
            <a:ext cx="4721933" cy="2312241"/>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 pseudocode in C syntax */</a:t>
            </a:r>
            <a:b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boolean testset (int *occupied)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  if (*occupied==1) return false;</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  *occupied = 1;</a:t>
            </a:r>
            <a:b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  return true;</a:t>
            </a:r>
            <a:b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2400" b="0" i="0" u="none" strike="noStrike" kern="0" cap="none" spc="0" normalizeH="0" baseline="0" noProof="0">
                <a:ln>
                  <a:noFill/>
                </a:ln>
                <a:solidFill>
                  <a:prstClr val="black"/>
                </a:solidFill>
                <a:effectLst/>
                <a:uLnTx/>
                <a:uFillTx/>
                <a:latin typeface="Arial" charset="0"/>
                <a:ea typeface="新細明體" pitchFamily="18" charset="-120"/>
              </a:rPr>
              <a:t>}</a:t>
            </a:r>
          </a:p>
        </p:txBody>
      </p:sp>
    </p:spTree>
    <p:extLst>
      <p:ext uri="{BB962C8B-B14F-4D97-AF65-F5344CB8AC3E}">
        <p14:creationId xmlns:p14="http://schemas.microsoft.com/office/powerpoint/2010/main" val="1682241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r>
              <a:rPr lang="en-US" altLang="zh-TW" dirty="0">
                <a:ea typeface="新細明體" pitchFamily="18" charset="-120"/>
              </a:rPr>
              <a:t>Spinlock using </a:t>
            </a:r>
            <a:r>
              <a:rPr lang="en-US" altLang="zh-TW" dirty="0" err="1">
                <a:ea typeface="新細明體" pitchFamily="18" charset="-120"/>
              </a:rPr>
              <a:t>testset</a:t>
            </a:r>
            <a:endParaRPr lang="en-US" altLang="zh-TW" dirty="0">
              <a:ea typeface="新細明體" pitchFamily="18" charset="-120"/>
            </a:endParaRPr>
          </a:p>
        </p:txBody>
      </p:sp>
      <p:sp>
        <p:nvSpPr>
          <p:cNvPr id="45059" name="Rectangle 3"/>
          <p:cNvSpPr>
            <a:spLocks noChangeArrowheads="1"/>
          </p:cNvSpPr>
          <p:nvPr/>
        </p:nvSpPr>
        <p:spPr bwMode="auto">
          <a:xfrm>
            <a:off x="2359308" y="1640543"/>
            <a:ext cx="5757862" cy="26670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45060" name="Rectangle 4"/>
          <p:cNvSpPr>
            <a:spLocks noChangeArrowheads="1"/>
          </p:cNvSpPr>
          <p:nvPr/>
        </p:nvSpPr>
        <p:spPr bwMode="auto">
          <a:xfrm>
            <a:off x="3492783" y="1792943"/>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a:t>
            </a:r>
          </a:p>
        </p:txBody>
      </p:sp>
      <p:sp>
        <p:nvSpPr>
          <p:cNvPr id="45061" name="Rectangle 5"/>
          <p:cNvSpPr>
            <a:spLocks noChangeArrowheads="1"/>
          </p:cNvSpPr>
          <p:nvPr/>
        </p:nvSpPr>
        <p:spPr bwMode="auto">
          <a:xfrm>
            <a:off x="2664108" y="1792943"/>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occupied</a:t>
            </a:r>
          </a:p>
        </p:txBody>
      </p:sp>
      <p:grpSp>
        <p:nvGrpSpPr>
          <p:cNvPr id="2" name="Group 6"/>
          <p:cNvGrpSpPr>
            <a:grpSpLocks/>
          </p:cNvGrpSpPr>
          <p:nvPr/>
        </p:nvGrpSpPr>
        <p:grpSpPr bwMode="auto">
          <a:xfrm>
            <a:off x="2511708" y="2224743"/>
            <a:ext cx="2654300" cy="1905000"/>
            <a:chOff x="528" y="1616"/>
            <a:chExt cx="1672" cy="1200"/>
          </a:xfrm>
        </p:grpSpPr>
        <p:sp>
          <p:nvSpPr>
            <p:cNvPr id="45073" name="Rectangle 7"/>
            <p:cNvSpPr>
              <a:spLocks noChangeArrowheads="1"/>
            </p:cNvSpPr>
            <p:nvPr/>
          </p:nvSpPr>
          <p:spPr bwMode="auto">
            <a:xfrm>
              <a:off x="624" y="1616"/>
              <a:ext cx="157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5074" name="Rectangle 8"/>
            <p:cNvSpPr>
              <a:spLocks noChangeArrowheads="1"/>
            </p:cNvSpPr>
            <p:nvPr/>
          </p:nvSpPr>
          <p:spPr bwMode="auto">
            <a:xfrm>
              <a:off x="528" y="1968"/>
              <a:ext cx="1581" cy="432"/>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5075" name="Rectangle 9"/>
            <p:cNvSpPr>
              <a:spLocks noChangeArrowheads="1"/>
            </p:cNvSpPr>
            <p:nvPr/>
          </p:nvSpPr>
          <p:spPr bwMode="auto">
            <a:xfrm>
              <a:off x="528" y="2592"/>
              <a:ext cx="1581"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5076" name="Rectangle 10"/>
            <p:cNvSpPr>
              <a:spLocks noChangeArrowheads="1"/>
            </p:cNvSpPr>
            <p:nvPr/>
          </p:nvSpPr>
          <p:spPr bwMode="auto">
            <a:xfrm>
              <a:off x="624" y="1616"/>
              <a:ext cx="1576"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do</a:t>
              </a:r>
            </a:p>
            <a:p>
              <a:r>
                <a:rPr kumimoji="1" lang="en-US" altLang="zh-TW" sz="1600">
                  <a:latin typeface="Arial" charset="0"/>
                  <a:ea typeface="新細明體" pitchFamily="18" charset="-120"/>
                </a:rPr>
                <a:t>  ret = testset(occupied)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(ret==false);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0;</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45063" name="Comment 11"/>
          <p:cNvSpPr>
            <a:spLocks noChangeArrowheads="1"/>
          </p:cNvSpPr>
          <p:nvPr/>
        </p:nvSpPr>
        <p:spPr bwMode="auto">
          <a:xfrm>
            <a:off x="1062321" y="4688543"/>
            <a:ext cx="4462463" cy="1219200"/>
          </a:xfrm>
          <a:prstGeom prst="rect">
            <a:avLst/>
          </a:prstGeom>
          <a:solidFill>
            <a:srgbClr val="FCFDC6"/>
          </a:solidFill>
          <a:ln w="12700">
            <a:solidFill>
              <a:schemeClr val="tx1"/>
            </a:solidFill>
            <a:miter lim="800000"/>
            <a:headEnd type="none" w="sm" len="sm"/>
            <a:tailEnd type="none" w="sm" len="sm"/>
          </a:ln>
        </p:spPr>
        <p:txBody>
          <a:bodyPr/>
          <a:lstStyle/>
          <a:p>
            <a:pPr>
              <a:spcBef>
                <a:spcPct val="50000"/>
              </a:spcBef>
            </a:pPr>
            <a:r>
              <a:rPr kumimoji="1" lang="en-US" altLang="zh-TW" dirty="0" err="1">
                <a:solidFill>
                  <a:srgbClr val="FF0000"/>
                </a:solidFill>
                <a:latin typeface="Arial" charset="0"/>
                <a:ea typeface="新細明體" pitchFamily="18" charset="-120"/>
              </a:rPr>
              <a:t>Testset</a:t>
            </a:r>
            <a:r>
              <a:rPr kumimoji="1" lang="en-US" altLang="zh-TW" dirty="0">
                <a:latin typeface="Arial" charset="0"/>
                <a:ea typeface="新細明體" pitchFamily="18" charset="-120"/>
              </a:rPr>
              <a:t> is a special machine instruction in </a:t>
            </a:r>
            <a:r>
              <a:rPr kumimoji="1" lang="en-US" altLang="zh-TW" dirty="0">
                <a:solidFill>
                  <a:srgbClr val="0070C0"/>
                </a:solidFill>
                <a:latin typeface="Arial" charset="0"/>
                <a:ea typeface="新細明體" pitchFamily="18" charset="-120"/>
              </a:rPr>
              <a:t>Pentium</a:t>
            </a:r>
            <a:r>
              <a:rPr kumimoji="1" lang="en-US" altLang="zh-TW" dirty="0">
                <a:latin typeface="Arial" charset="0"/>
                <a:ea typeface="新細明體" pitchFamily="18" charset="-120"/>
              </a:rPr>
              <a:t>, it can test and set an integer in an </a:t>
            </a:r>
            <a:r>
              <a:rPr kumimoji="1" lang="en-US" altLang="zh-TW" dirty="0">
                <a:solidFill>
                  <a:srgbClr val="0070C0"/>
                </a:solidFill>
                <a:latin typeface="Arial" charset="0"/>
                <a:ea typeface="新細明體" pitchFamily="18" charset="-120"/>
              </a:rPr>
              <a:t>atomic</a:t>
            </a:r>
            <a:r>
              <a:rPr kumimoji="1" lang="en-US" altLang="zh-TW" dirty="0">
                <a:latin typeface="Arial" charset="0"/>
                <a:ea typeface="新細明體" pitchFamily="18" charset="-120"/>
              </a:rPr>
              <a:t> action. It works in a </a:t>
            </a:r>
            <a:r>
              <a:rPr kumimoji="1" lang="en-US" altLang="zh-TW" dirty="0">
                <a:solidFill>
                  <a:srgbClr val="FF0000"/>
                </a:solidFill>
                <a:latin typeface="Arial" charset="0"/>
                <a:ea typeface="新細明體" pitchFamily="18" charset="-120"/>
              </a:rPr>
              <a:t>shared memory multiprocessor</a:t>
            </a:r>
            <a:r>
              <a:rPr kumimoji="1" lang="en-US" altLang="zh-TW" dirty="0">
                <a:latin typeface="Arial" charset="0"/>
                <a:ea typeface="新細明體" pitchFamily="18" charset="-120"/>
              </a:rPr>
              <a:t> system.  </a:t>
            </a:r>
          </a:p>
        </p:txBody>
      </p:sp>
      <p:sp>
        <p:nvSpPr>
          <p:cNvPr id="45064" name="AutoShape 12"/>
          <p:cNvSpPr>
            <a:spLocks/>
          </p:cNvSpPr>
          <p:nvPr/>
        </p:nvSpPr>
        <p:spPr bwMode="auto">
          <a:xfrm>
            <a:off x="5812120" y="4456768"/>
            <a:ext cx="3321050" cy="1969232"/>
          </a:xfrm>
          <a:prstGeom prst="borderCallout2">
            <a:avLst>
              <a:gd name="adj1" fmla="val 7259"/>
              <a:gd name="adj2" fmla="val -2296"/>
              <a:gd name="adj3" fmla="val 7259"/>
              <a:gd name="adj4" fmla="val -21176"/>
              <a:gd name="adj5" fmla="val -53329"/>
              <a:gd name="adj6" fmla="val -40968"/>
            </a:avLst>
          </a:prstGeom>
          <a:solidFill>
            <a:srgbClr val="FFFFFF"/>
          </a:solidFill>
          <a:ln w="12700">
            <a:solidFill>
              <a:schemeClr val="tx1"/>
            </a:solidFill>
            <a:miter lim="800000"/>
            <a:headEnd type="none" w="sm" len="sm"/>
            <a:tailEnd type="none" w="sm" len="sm"/>
          </a:ln>
        </p:spPr>
        <p:txBody>
          <a:bodyPr/>
          <a:lstStyle/>
          <a:p>
            <a:r>
              <a:rPr kumimoji="1" lang="en-US" altLang="zh-TW" dirty="0">
                <a:latin typeface="Arial" charset="0"/>
                <a:ea typeface="新細明體" pitchFamily="18" charset="-120"/>
              </a:rPr>
              <a:t>In Windows several kernel data structures like the dispatcher database (ready queue, blocked queue) are accessed by more than one CPUs.  These critical sections are protected by spinlock.</a:t>
            </a:r>
          </a:p>
        </p:txBody>
      </p:sp>
      <p:grpSp>
        <p:nvGrpSpPr>
          <p:cNvPr id="3" name="Group 13"/>
          <p:cNvGrpSpPr>
            <a:grpSpLocks/>
          </p:cNvGrpSpPr>
          <p:nvPr/>
        </p:nvGrpSpPr>
        <p:grpSpPr bwMode="auto">
          <a:xfrm>
            <a:off x="5308883" y="2224743"/>
            <a:ext cx="2654300" cy="1905000"/>
            <a:chOff x="528" y="1616"/>
            <a:chExt cx="1672" cy="1200"/>
          </a:xfrm>
        </p:grpSpPr>
        <p:sp>
          <p:nvSpPr>
            <p:cNvPr id="45069" name="Rectangle 14"/>
            <p:cNvSpPr>
              <a:spLocks noChangeArrowheads="1"/>
            </p:cNvSpPr>
            <p:nvPr/>
          </p:nvSpPr>
          <p:spPr bwMode="auto">
            <a:xfrm>
              <a:off x="624" y="1616"/>
              <a:ext cx="157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5070" name="Rectangle 15"/>
            <p:cNvSpPr>
              <a:spLocks noChangeArrowheads="1"/>
            </p:cNvSpPr>
            <p:nvPr/>
          </p:nvSpPr>
          <p:spPr bwMode="auto">
            <a:xfrm>
              <a:off x="528" y="1968"/>
              <a:ext cx="1581" cy="432"/>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5071" name="Rectangle 16"/>
            <p:cNvSpPr>
              <a:spLocks noChangeArrowheads="1"/>
            </p:cNvSpPr>
            <p:nvPr/>
          </p:nvSpPr>
          <p:spPr bwMode="auto">
            <a:xfrm>
              <a:off x="528" y="2592"/>
              <a:ext cx="1581"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5072" name="Rectangle 17"/>
            <p:cNvSpPr>
              <a:spLocks noChangeArrowheads="1"/>
            </p:cNvSpPr>
            <p:nvPr/>
          </p:nvSpPr>
          <p:spPr bwMode="auto">
            <a:xfrm>
              <a:off x="624" y="1616"/>
              <a:ext cx="1576"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do</a:t>
              </a:r>
            </a:p>
            <a:p>
              <a:r>
                <a:rPr kumimoji="1" lang="en-US" altLang="zh-TW" sz="1600">
                  <a:latin typeface="Arial" charset="0"/>
                  <a:ea typeface="新細明體" pitchFamily="18" charset="-120"/>
                </a:rPr>
                <a:t>  ret = testset(occupied)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(ret==false);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occupied = 0;</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4" name="Slide Number Placeholder 3">
            <a:extLst>
              <a:ext uri="{FF2B5EF4-FFF2-40B4-BE49-F238E27FC236}">
                <a16:creationId xmlns:a16="http://schemas.microsoft.com/office/drawing/2014/main" id="{47D3BE2A-A3A3-46BD-BFBF-7294D3A03125}"/>
              </a:ext>
            </a:extLst>
          </p:cNvPr>
          <p:cNvSpPr>
            <a:spLocks noGrp="1"/>
          </p:cNvSpPr>
          <p:nvPr>
            <p:ph type="sldNum" sz="quarter" idx="33"/>
          </p:nvPr>
        </p:nvSpPr>
        <p:spPr/>
        <p:txBody>
          <a:bodyPr/>
          <a:lstStyle/>
          <a:p>
            <a:fld id="{19B51A1E-902D-48AF-9020-955120F399B6}" type="slidenum">
              <a:rPr lang="en-US" noProof="0" smtClean="0"/>
              <a:pPr/>
              <a:t>51</a:t>
            </a:fld>
            <a:endParaRPr lang="en-US" noProof="0" dirty="0"/>
          </a:p>
        </p:txBody>
      </p:sp>
      <p:sp>
        <p:nvSpPr>
          <p:cNvPr id="5" name="TextBox 4">
            <a:extLst>
              <a:ext uri="{FF2B5EF4-FFF2-40B4-BE49-F238E27FC236}">
                <a16:creationId xmlns:a16="http://schemas.microsoft.com/office/drawing/2014/main" id="{C0BBE299-9AC2-4BA0-B728-B22DCD17166A}"/>
              </a:ext>
            </a:extLst>
          </p:cNvPr>
          <p:cNvSpPr txBox="1"/>
          <p:nvPr/>
        </p:nvSpPr>
        <p:spPr>
          <a:xfrm>
            <a:off x="8392925" y="1963274"/>
            <a:ext cx="3483159" cy="2031325"/>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dirty="0">
                <a:latin typeface="Arial" charset="0"/>
                <a:ea typeface="新細明體" pitchFamily="18" charset="-120"/>
              </a:rPr>
              <a:t>A </a:t>
            </a:r>
            <a:r>
              <a:rPr kumimoji="1" lang="en-US" dirty="0" err="1">
                <a:solidFill>
                  <a:srgbClr val="FF0000"/>
                </a:solidFill>
                <a:latin typeface="Arial" charset="0"/>
                <a:ea typeface="新細明體" pitchFamily="18" charset="-120"/>
              </a:rPr>
              <a:t>testset</a:t>
            </a:r>
            <a:r>
              <a:rPr kumimoji="1" lang="en-US" dirty="0">
                <a:latin typeface="Arial" charset="0"/>
                <a:ea typeface="新細明體" pitchFamily="18" charset="-120"/>
              </a:rPr>
              <a:t> instruction tests the value of the function’s argument i. If the value of i is </a:t>
            </a:r>
            <a:r>
              <a:rPr kumimoji="1" lang="en-US" dirty="0">
                <a:solidFill>
                  <a:srgbClr val="0070C0"/>
                </a:solidFill>
                <a:latin typeface="Arial" charset="0"/>
                <a:ea typeface="新細明體" pitchFamily="18" charset="-120"/>
              </a:rPr>
              <a:t>zero</a:t>
            </a:r>
            <a:r>
              <a:rPr kumimoji="1" lang="en-US" dirty="0">
                <a:latin typeface="Arial" charset="0"/>
                <a:ea typeface="新細明體" pitchFamily="18" charset="-120"/>
              </a:rPr>
              <a:t>, the function replaces it with </a:t>
            </a:r>
            <a:r>
              <a:rPr kumimoji="1" lang="en-US" dirty="0">
                <a:solidFill>
                  <a:srgbClr val="0070C0"/>
                </a:solidFill>
                <a:latin typeface="Arial" charset="0"/>
                <a:ea typeface="新細明體" pitchFamily="18" charset="-120"/>
              </a:rPr>
              <a:t>1</a:t>
            </a:r>
            <a:r>
              <a:rPr kumimoji="1" lang="en-US" dirty="0">
                <a:latin typeface="Arial" charset="0"/>
                <a:ea typeface="新細明體" pitchFamily="18" charset="-120"/>
              </a:rPr>
              <a:t> and returns </a:t>
            </a:r>
            <a:r>
              <a:rPr kumimoji="1" lang="en-US" dirty="0">
                <a:solidFill>
                  <a:srgbClr val="0070C0"/>
                </a:solidFill>
                <a:latin typeface="Arial" charset="0"/>
                <a:ea typeface="新細明體" pitchFamily="18" charset="-120"/>
              </a:rPr>
              <a:t>true</a:t>
            </a:r>
            <a:r>
              <a:rPr kumimoji="1" lang="en-US" dirty="0">
                <a:latin typeface="Arial" charset="0"/>
                <a:ea typeface="新細明體" pitchFamily="18" charset="-120"/>
              </a:rPr>
              <a:t>; </a:t>
            </a:r>
            <a:r>
              <a:rPr kumimoji="1" lang="en-US" altLang="zh-CN" dirty="0">
                <a:latin typeface="Arial" charset="0"/>
                <a:ea typeface="新細明體" pitchFamily="18" charset="-120"/>
              </a:rPr>
              <a:t>o</a:t>
            </a:r>
            <a:r>
              <a:rPr kumimoji="1" lang="en-US" dirty="0">
                <a:latin typeface="Arial" charset="0"/>
                <a:ea typeface="新細明體" pitchFamily="18" charset="-120"/>
              </a:rPr>
              <a:t>therwise, the function </a:t>
            </a:r>
            <a:r>
              <a:rPr kumimoji="1" lang="en-US" dirty="0">
                <a:solidFill>
                  <a:srgbClr val="0070C0"/>
                </a:solidFill>
                <a:latin typeface="Arial" charset="0"/>
                <a:ea typeface="新細明體" pitchFamily="18" charset="-120"/>
              </a:rPr>
              <a:t>does not change </a:t>
            </a:r>
            <a:r>
              <a:rPr kumimoji="1" lang="en-US" dirty="0">
                <a:latin typeface="Arial" charset="0"/>
                <a:ea typeface="新細明體" pitchFamily="18" charset="-120"/>
              </a:rPr>
              <a:t>the value of i and returns </a:t>
            </a:r>
            <a:r>
              <a:rPr kumimoji="1" lang="en-US" dirty="0">
                <a:solidFill>
                  <a:srgbClr val="0070C0"/>
                </a:solidFill>
                <a:latin typeface="Arial" charset="0"/>
                <a:ea typeface="新細明體" pitchFamily="18" charset="-120"/>
              </a:rPr>
              <a:t>false</a:t>
            </a:r>
            <a:r>
              <a:rPr kumimoji="1" lang="en-US" dirty="0">
                <a:latin typeface="Arial" charset="0"/>
                <a:ea typeface="新細明體" pitchFamily="18" charset="-120"/>
              </a:rPr>
              <a: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1342B-0B69-401C-828F-3E7636BB8264}"/>
              </a:ext>
            </a:extLst>
          </p:cNvPr>
          <p:cNvSpPr>
            <a:spLocks noGrp="1"/>
          </p:cNvSpPr>
          <p:nvPr>
            <p:ph idx="1"/>
          </p:nvPr>
        </p:nvSpPr>
        <p:spPr/>
        <p:txBody>
          <a:bodyPr/>
          <a:lstStyle/>
          <a:p>
            <a:r>
              <a:rPr lang="en-US" altLang="zh-TW" sz="2800" dirty="0">
                <a:ea typeface="新細明體" pitchFamily="18" charset="-120"/>
              </a:rPr>
              <a:t>The methods learnt so far have some </a:t>
            </a:r>
            <a:r>
              <a:rPr lang="en-US" altLang="zh-TW" sz="2800" dirty="0">
                <a:solidFill>
                  <a:srgbClr val="FF0000"/>
                </a:solidFill>
                <a:ea typeface="新細明體" pitchFamily="18" charset="-120"/>
              </a:rPr>
              <a:t>limitations</a:t>
            </a:r>
            <a:r>
              <a:rPr lang="en-US" altLang="zh-TW" sz="2800" dirty="0">
                <a:ea typeface="新細明體" pitchFamily="18" charset="-120"/>
              </a:rPr>
              <a:t>:</a:t>
            </a:r>
          </a:p>
          <a:p>
            <a:pPr lvl="1"/>
            <a:r>
              <a:rPr lang="en-US" altLang="zh-TW" sz="2400" dirty="0">
                <a:ea typeface="新細明體" pitchFamily="18" charset="-120"/>
              </a:rPr>
              <a:t>Peterson’s algorithm:</a:t>
            </a:r>
          </a:p>
          <a:p>
            <a:pPr lvl="2"/>
            <a:r>
              <a:rPr lang="en-US" altLang="zh-TW" sz="2000" dirty="0">
                <a:ea typeface="新細明體" pitchFamily="18" charset="-120"/>
              </a:rPr>
              <a:t>Extending to more than 2 threads case is not easy</a:t>
            </a:r>
          </a:p>
          <a:p>
            <a:pPr lvl="2"/>
            <a:r>
              <a:rPr lang="en-US" altLang="zh-TW" sz="2000" dirty="0">
                <a:ea typeface="新細明體" pitchFamily="18" charset="-120"/>
              </a:rPr>
              <a:t>Busy waiting</a:t>
            </a:r>
          </a:p>
          <a:p>
            <a:pPr lvl="1"/>
            <a:r>
              <a:rPr lang="en-US" altLang="zh-TW" sz="2400" dirty="0">
                <a:ea typeface="新細明體" pitchFamily="18" charset="-120"/>
              </a:rPr>
              <a:t>Interrupt disabling</a:t>
            </a:r>
          </a:p>
          <a:p>
            <a:pPr lvl="2"/>
            <a:r>
              <a:rPr lang="en-US" altLang="zh-TW" sz="2000" dirty="0">
                <a:ea typeface="新細明體" pitchFamily="18" charset="-120"/>
              </a:rPr>
              <a:t>Only works in uniprocessor</a:t>
            </a:r>
          </a:p>
          <a:p>
            <a:pPr lvl="2"/>
            <a:r>
              <a:rPr lang="en-US" altLang="zh-TW" sz="2000" dirty="0">
                <a:ea typeface="新細明體" pitchFamily="18" charset="-120"/>
              </a:rPr>
              <a:t>Not efficient</a:t>
            </a:r>
          </a:p>
          <a:p>
            <a:pPr lvl="1"/>
            <a:r>
              <a:rPr lang="en-US" altLang="zh-TW" sz="2400" dirty="0">
                <a:ea typeface="新細明體" pitchFamily="18" charset="-120"/>
              </a:rPr>
              <a:t>Spinlock</a:t>
            </a:r>
          </a:p>
          <a:p>
            <a:pPr lvl="2"/>
            <a:r>
              <a:rPr lang="en-US" altLang="zh-TW" sz="2000" dirty="0">
                <a:ea typeface="新細明體" pitchFamily="18" charset="-120"/>
              </a:rPr>
              <a:t>Too low level for user application</a:t>
            </a:r>
          </a:p>
          <a:p>
            <a:pPr lvl="2"/>
            <a:r>
              <a:rPr lang="en-US" altLang="zh-TW" sz="2000" dirty="0">
                <a:ea typeface="新細明體" pitchFamily="18" charset="-120"/>
              </a:rPr>
              <a:t>Busy waiting</a:t>
            </a:r>
          </a:p>
          <a:p>
            <a:endParaRPr lang="en-US" dirty="0"/>
          </a:p>
        </p:txBody>
      </p:sp>
      <p:sp>
        <p:nvSpPr>
          <p:cNvPr id="3" name="Title 2">
            <a:extLst>
              <a:ext uri="{FF2B5EF4-FFF2-40B4-BE49-F238E27FC236}">
                <a16:creationId xmlns:a16="http://schemas.microsoft.com/office/drawing/2014/main" id="{C9DDC189-99AD-4761-AF4A-B80A40A334E7}"/>
              </a:ext>
            </a:extLst>
          </p:cNvPr>
          <p:cNvSpPr>
            <a:spLocks noGrp="1"/>
          </p:cNvSpPr>
          <p:nvPr>
            <p:ph type="title"/>
          </p:nvPr>
        </p:nvSpPr>
        <p:spPr/>
        <p:txBody>
          <a:bodyPr/>
          <a:lstStyle/>
          <a:p>
            <a:r>
              <a:rPr lang="en-US" altLang="zh-TW" dirty="0">
                <a:ea typeface="新細明體" pitchFamily="18" charset="-120"/>
              </a:rPr>
              <a:t>Where Are We Now?</a:t>
            </a:r>
            <a:endParaRPr lang="en-US" dirty="0"/>
          </a:p>
        </p:txBody>
      </p:sp>
      <p:sp>
        <p:nvSpPr>
          <p:cNvPr id="4" name="Slide Number Placeholder 3">
            <a:extLst>
              <a:ext uri="{FF2B5EF4-FFF2-40B4-BE49-F238E27FC236}">
                <a16:creationId xmlns:a16="http://schemas.microsoft.com/office/drawing/2014/main" id="{9905B2EC-F51D-4225-8AF4-78FCEF7CD9D4}"/>
              </a:ext>
            </a:extLst>
          </p:cNvPr>
          <p:cNvSpPr>
            <a:spLocks noGrp="1"/>
          </p:cNvSpPr>
          <p:nvPr>
            <p:ph type="sldNum" sz="quarter" idx="15"/>
          </p:nvPr>
        </p:nvSpPr>
        <p:spPr/>
        <p:txBody>
          <a:bodyPr/>
          <a:lstStyle/>
          <a:p>
            <a:fld id="{19B51A1E-902D-48AF-9020-955120F399B6}" type="slidenum">
              <a:rPr lang="en-US" smtClean="0"/>
              <a:pPr/>
              <a:t>52</a:t>
            </a:fld>
            <a:endParaRPr lang="en-US" dirty="0"/>
          </a:p>
        </p:txBody>
      </p:sp>
    </p:spTree>
    <p:extLst>
      <p:ext uri="{BB962C8B-B14F-4D97-AF65-F5344CB8AC3E}">
        <p14:creationId xmlns:p14="http://schemas.microsoft.com/office/powerpoint/2010/main" val="2824636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B0027C-FA72-45AA-9461-46804CC064DC}"/>
              </a:ext>
            </a:extLst>
          </p:cNvPr>
          <p:cNvSpPr>
            <a:spLocks noGrp="1"/>
          </p:cNvSpPr>
          <p:nvPr>
            <p:ph idx="1"/>
          </p:nvPr>
        </p:nvSpPr>
        <p:spPr>
          <a:xfrm>
            <a:off x="391238" y="1597054"/>
            <a:ext cx="10700125" cy="4679250"/>
          </a:xfrm>
        </p:spPr>
        <p:txBody>
          <a:bodyPr/>
          <a:lstStyle/>
          <a:p>
            <a:r>
              <a:rPr lang="en-US" altLang="zh-TW" sz="2800" dirty="0">
                <a:solidFill>
                  <a:srgbClr val="FF0000"/>
                </a:solidFill>
                <a:ea typeface="新細明體" pitchFamily="18" charset="-120"/>
              </a:rPr>
              <a:t>Busy waiting </a:t>
            </a:r>
            <a:r>
              <a:rPr lang="en-US" altLang="zh-TW" sz="2800" dirty="0">
                <a:ea typeface="新細明體" pitchFamily="18" charset="-120"/>
              </a:rPr>
              <a:t>is employed</a:t>
            </a:r>
          </a:p>
          <a:p>
            <a:pPr lvl="1"/>
            <a:r>
              <a:rPr lang="en-US" altLang="zh-TW" sz="2500" dirty="0">
                <a:solidFill>
                  <a:schemeClr val="tx1"/>
                </a:solidFill>
                <a:ea typeface="新細明體" pitchFamily="18" charset="-120"/>
              </a:rPr>
              <a:t>While a process is waiting for access to a critical section, it continues to </a:t>
            </a:r>
            <a:r>
              <a:rPr lang="en-US" altLang="zh-TW" sz="2500" dirty="0">
                <a:solidFill>
                  <a:srgbClr val="0070C0"/>
                </a:solidFill>
                <a:ea typeface="新細明體" pitchFamily="18" charset="-120"/>
              </a:rPr>
              <a:t>consume</a:t>
            </a:r>
            <a:r>
              <a:rPr lang="en-US" altLang="zh-TW" sz="2500" dirty="0">
                <a:solidFill>
                  <a:schemeClr val="tx1"/>
                </a:solidFill>
                <a:ea typeface="新細明體" pitchFamily="18" charset="-120"/>
              </a:rPr>
              <a:t> processor time</a:t>
            </a:r>
          </a:p>
          <a:p>
            <a:r>
              <a:rPr lang="en-US" altLang="zh-TW" sz="2800" dirty="0">
                <a:ea typeface="新細明體" pitchFamily="18" charset="-120"/>
              </a:rPr>
              <a:t>May cause </a:t>
            </a:r>
            <a:r>
              <a:rPr lang="en-US" altLang="zh-TW" sz="2800" dirty="0">
                <a:solidFill>
                  <a:srgbClr val="FF0000"/>
                </a:solidFill>
                <a:ea typeface="新細明體" pitchFamily="18" charset="-120"/>
              </a:rPr>
              <a:t>starvation</a:t>
            </a:r>
          </a:p>
          <a:p>
            <a:pPr lvl="1"/>
            <a:r>
              <a:rPr lang="en-US" altLang="zh-TW" sz="2400" dirty="0">
                <a:solidFill>
                  <a:schemeClr val="tx1"/>
                </a:solidFill>
                <a:ea typeface="新細明體" pitchFamily="18" charset="-120"/>
              </a:rPr>
              <a:t>When a process leaves a CS and more than one process is waiting, the selection of a waiting process is </a:t>
            </a:r>
            <a:r>
              <a:rPr lang="en-US" altLang="zh-TW" sz="2400" dirty="0">
                <a:solidFill>
                  <a:srgbClr val="0070C0"/>
                </a:solidFill>
                <a:ea typeface="新細明體" pitchFamily="18" charset="-120"/>
              </a:rPr>
              <a:t>arbitrary</a:t>
            </a:r>
          </a:p>
          <a:p>
            <a:r>
              <a:rPr lang="en-US" altLang="zh-TW" sz="2800" dirty="0">
                <a:ea typeface="新細明體" pitchFamily="18" charset="-120"/>
              </a:rPr>
              <a:t>May cause </a:t>
            </a:r>
            <a:r>
              <a:rPr lang="en-US" altLang="zh-TW" sz="2800" dirty="0">
                <a:solidFill>
                  <a:srgbClr val="FF0000"/>
                </a:solidFill>
                <a:ea typeface="新細明體" pitchFamily="18" charset="-120"/>
              </a:rPr>
              <a:t>deadlock</a:t>
            </a:r>
          </a:p>
          <a:p>
            <a:pPr lvl="1"/>
            <a:r>
              <a:rPr lang="en-US" altLang="zh-TW" sz="2400" dirty="0">
                <a:ea typeface="新細明體" pitchFamily="18" charset="-120"/>
              </a:rPr>
              <a:t>E.g., If a low priority process inside CS is preempted by a higher priority process needing the CS too, the higher priority process will run on the processor to busy-wait for the critical section</a:t>
            </a:r>
          </a:p>
          <a:p>
            <a:endParaRPr lang="en-US" dirty="0"/>
          </a:p>
        </p:txBody>
      </p:sp>
      <p:sp>
        <p:nvSpPr>
          <p:cNvPr id="3" name="Title 2">
            <a:extLst>
              <a:ext uri="{FF2B5EF4-FFF2-40B4-BE49-F238E27FC236}">
                <a16:creationId xmlns:a16="http://schemas.microsoft.com/office/drawing/2014/main" id="{F7141371-3B64-47C9-B61B-809FBF4FF28E}"/>
              </a:ext>
            </a:extLst>
          </p:cNvPr>
          <p:cNvSpPr>
            <a:spLocks noGrp="1"/>
          </p:cNvSpPr>
          <p:nvPr>
            <p:ph type="title"/>
          </p:nvPr>
        </p:nvSpPr>
        <p:spPr>
          <a:xfrm>
            <a:off x="391237" y="231498"/>
            <a:ext cx="12087634" cy="1292502"/>
          </a:xfrm>
        </p:spPr>
        <p:txBody>
          <a:bodyPr/>
          <a:lstStyle/>
          <a:p>
            <a:r>
              <a:rPr lang="en-US" altLang="zh-TW" sz="3600" dirty="0">
                <a:ea typeface="新細明體" pitchFamily="18" charset="-120"/>
              </a:rPr>
              <a:t>Disadvantages of Software and Hardware Solutions</a:t>
            </a:r>
            <a:br>
              <a:rPr lang="en-US" altLang="zh-TW" sz="3600" dirty="0">
                <a:ea typeface="新細明體" pitchFamily="18" charset="-120"/>
              </a:rPr>
            </a:br>
            <a:r>
              <a:rPr lang="en-US" altLang="zh-TW" sz="3600" dirty="0">
                <a:ea typeface="新細明體" pitchFamily="18" charset="-120"/>
              </a:rPr>
              <a:t>							  – In Summary</a:t>
            </a:r>
            <a:endParaRPr lang="en-US" sz="3600" dirty="0"/>
          </a:p>
        </p:txBody>
      </p:sp>
      <p:sp>
        <p:nvSpPr>
          <p:cNvPr id="4" name="Slide Number Placeholder 3">
            <a:extLst>
              <a:ext uri="{FF2B5EF4-FFF2-40B4-BE49-F238E27FC236}">
                <a16:creationId xmlns:a16="http://schemas.microsoft.com/office/drawing/2014/main" id="{27025DD1-CC3D-4C90-BD68-D355AACBBE5D}"/>
              </a:ext>
            </a:extLst>
          </p:cNvPr>
          <p:cNvSpPr>
            <a:spLocks noGrp="1"/>
          </p:cNvSpPr>
          <p:nvPr>
            <p:ph type="sldNum" sz="quarter" idx="15"/>
          </p:nvPr>
        </p:nvSpPr>
        <p:spPr/>
        <p:txBody>
          <a:bodyPr/>
          <a:lstStyle/>
          <a:p>
            <a:fld id="{19B51A1E-902D-48AF-9020-955120F399B6}" type="slidenum">
              <a:rPr lang="en-US" smtClean="0"/>
              <a:pPr/>
              <a:t>53</a:t>
            </a:fld>
            <a:endParaRPr lang="en-US" dirty="0"/>
          </a:p>
        </p:txBody>
      </p:sp>
    </p:spTree>
    <p:extLst>
      <p:ext uri="{BB962C8B-B14F-4D97-AF65-F5344CB8AC3E}">
        <p14:creationId xmlns:p14="http://schemas.microsoft.com/office/powerpoint/2010/main" val="3344335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AA17D-EA94-455B-8967-6C9BF0DF4984}"/>
              </a:ext>
            </a:extLst>
          </p:cNvPr>
          <p:cNvSpPr>
            <a:spLocks noGrp="1"/>
          </p:cNvSpPr>
          <p:nvPr>
            <p:ph idx="1"/>
          </p:nvPr>
        </p:nvSpPr>
        <p:spPr>
          <a:xfrm>
            <a:off x="370614" y="1274325"/>
            <a:ext cx="9347128" cy="4679250"/>
          </a:xfrm>
        </p:spPr>
        <p:txBody>
          <a:bodyPr/>
          <a:lstStyle/>
          <a:p>
            <a:r>
              <a:rPr lang="en-US" altLang="zh-TW" dirty="0">
                <a:ea typeface="新細明體" pitchFamily="18" charset="-120"/>
              </a:rPr>
              <a:t>The OS provides special functions (API) to protect critical sections and support synchronization</a:t>
            </a:r>
          </a:p>
          <a:p>
            <a:pPr lvl="1"/>
            <a:r>
              <a:rPr lang="en-US" altLang="zh-TW" dirty="0">
                <a:ea typeface="新細明體" pitchFamily="18" charset="-120"/>
              </a:rPr>
              <a:t>We </a:t>
            </a:r>
            <a:r>
              <a:rPr lang="en-US" altLang="zh-TW" dirty="0">
                <a:solidFill>
                  <a:srgbClr val="FF0000"/>
                </a:solidFill>
                <a:ea typeface="新細明體" pitchFamily="18" charset="-120"/>
              </a:rPr>
              <a:t>DON’T</a:t>
            </a:r>
            <a:r>
              <a:rPr lang="en-US" altLang="zh-TW" dirty="0">
                <a:ea typeface="新細明體" pitchFamily="18" charset="-120"/>
              </a:rPr>
              <a:t> need to </a:t>
            </a:r>
            <a:r>
              <a:rPr lang="en-US" altLang="zh-TW" dirty="0">
                <a:solidFill>
                  <a:srgbClr val="FF0000"/>
                </a:solidFill>
                <a:ea typeface="新細明體" pitchFamily="18" charset="-120"/>
              </a:rPr>
              <a:t>write them ourselves</a:t>
            </a:r>
          </a:p>
          <a:p>
            <a:pPr lvl="1"/>
            <a:r>
              <a:rPr lang="en-US" altLang="zh-TW" dirty="0">
                <a:ea typeface="新細明體" pitchFamily="18" charset="-120"/>
              </a:rPr>
              <a:t>We need to know </a:t>
            </a:r>
            <a:r>
              <a:rPr lang="en-US" altLang="zh-TW" dirty="0">
                <a:solidFill>
                  <a:srgbClr val="FF0000"/>
                </a:solidFill>
                <a:ea typeface="新細明體" pitchFamily="18" charset="-120"/>
              </a:rPr>
              <a:t>how to use </a:t>
            </a:r>
            <a:r>
              <a:rPr lang="en-US" altLang="zh-TW" dirty="0">
                <a:ea typeface="新細明體" pitchFamily="18" charset="-120"/>
              </a:rPr>
              <a:t>them properly!</a:t>
            </a:r>
            <a:endParaRPr lang="en-US" dirty="0"/>
          </a:p>
        </p:txBody>
      </p:sp>
      <p:sp>
        <p:nvSpPr>
          <p:cNvPr id="3" name="Title 2">
            <a:extLst>
              <a:ext uri="{FF2B5EF4-FFF2-40B4-BE49-F238E27FC236}">
                <a16:creationId xmlns:a16="http://schemas.microsoft.com/office/drawing/2014/main" id="{7B499884-E006-4D3E-9D4B-C1F28ABD1C28}"/>
              </a:ext>
            </a:extLst>
          </p:cNvPr>
          <p:cNvSpPr>
            <a:spLocks noGrp="1"/>
          </p:cNvSpPr>
          <p:nvPr>
            <p:ph type="title"/>
          </p:nvPr>
        </p:nvSpPr>
        <p:spPr/>
        <p:txBody>
          <a:bodyPr/>
          <a:lstStyle/>
          <a:p>
            <a:r>
              <a:rPr lang="en-US" dirty="0"/>
              <a:t>Mutual Exclusion: OS Support</a:t>
            </a:r>
          </a:p>
        </p:txBody>
      </p:sp>
      <p:sp>
        <p:nvSpPr>
          <p:cNvPr id="4" name="Slide Number Placeholder 3">
            <a:extLst>
              <a:ext uri="{FF2B5EF4-FFF2-40B4-BE49-F238E27FC236}">
                <a16:creationId xmlns:a16="http://schemas.microsoft.com/office/drawing/2014/main" id="{471FAE26-EDE5-477A-82C7-AA4D3B0446E0}"/>
              </a:ext>
            </a:extLst>
          </p:cNvPr>
          <p:cNvSpPr>
            <a:spLocks noGrp="1"/>
          </p:cNvSpPr>
          <p:nvPr>
            <p:ph type="sldNum" sz="quarter" idx="15"/>
          </p:nvPr>
        </p:nvSpPr>
        <p:spPr/>
        <p:txBody>
          <a:bodyPr/>
          <a:lstStyle/>
          <a:p>
            <a:fld id="{19B51A1E-902D-48AF-9020-955120F399B6}" type="slidenum">
              <a:rPr lang="en-US" smtClean="0"/>
              <a:pPr/>
              <a:t>54</a:t>
            </a:fld>
            <a:endParaRPr lang="en-US" dirty="0"/>
          </a:p>
        </p:txBody>
      </p:sp>
    </p:spTree>
    <p:extLst>
      <p:ext uri="{BB962C8B-B14F-4D97-AF65-F5344CB8AC3E}">
        <p14:creationId xmlns:p14="http://schemas.microsoft.com/office/powerpoint/2010/main" val="51487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81400" y="2209800"/>
            <a:ext cx="4648200" cy="2667000"/>
            <a:chOff x="1296" y="2160"/>
            <a:chExt cx="2928" cy="1680"/>
          </a:xfrm>
        </p:grpSpPr>
        <p:sp>
          <p:nvSpPr>
            <p:cNvPr id="49163" name="Rectangle 3"/>
            <p:cNvSpPr>
              <a:spLocks noChangeArrowheads="1"/>
            </p:cNvSpPr>
            <p:nvPr/>
          </p:nvSpPr>
          <p:spPr bwMode="auto">
            <a:xfrm>
              <a:off x="1296" y="2160"/>
              <a:ext cx="2928" cy="168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49164" name="Rectangle 4"/>
            <p:cNvSpPr>
              <a:spLocks noChangeArrowheads="1"/>
            </p:cNvSpPr>
            <p:nvPr/>
          </p:nvSpPr>
          <p:spPr bwMode="auto">
            <a:xfrm>
              <a:off x="1488" y="2544"/>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9165" name="Rectangle 5"/>
            <p:cNvSpPr>
              <a:spLocks noChangeArrowheads="1"/>
            </p:cNvSpPr>
            <p:nvPr/>
          </p:nvSpPr>
          <p:spPr bwMode="auto">
            <a:xfrm>
              <a:off x="2832" y="2544"/>
              <a:ext cx="1152"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49166" name="Rectangle 6"/>
            <p:cNvSpPr>
              <a:spLocks noChangeArrowheads="1"/>
            </p:cNvSpPr>
            <p:nvPr/>
          </p:nvSpPr>
          <p:spPr bwMode="auto">
            <a:xfrm>
              <a:off x="3264" y="2256"/>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49167" name="Rectangle 7"/>
            <p:cNvSpPr>
              <a:spLocks noChangeArrowheads="1"/>
            </p:cNvSpPr>
            <p:nvPr/>
          </p:nvSpPr>
          <p:spPr bwMode="auto">
            <a:xfrm>
              <a:off x="2832" y="2256"/>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flag[1]</a:t>
              </a:r>
            </a:p>
          </p:txBody>
        </p:sp>
        <p:sp>
          <p:nvSpPr>
            <p:cNvPr id="49168" name="Rectangle 8"/>
            <p:cNvSpPr>
              <a:spLocks noChangeArrowheads="1"/>
            </p:cNvSpPr>
            <p:nvPr/>
          </p:nvSpPr>
          <p:spPr bwMode="auto">
            <a:xfrm>
              <a:off x="1920" y="2256"/>
              <a:ext cx="38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false</a:t>
              </a:r>
            </a:p>
          </p:txBody>
        </p:sp>
        <p:sp>
          <p:nvSpPr>
            <p:cNvPr id="49169" name="Rectangle 9"/>
            <p:cNvSpPr>
              <a:spLocks noChangeArrowheads="1"/>
            </p:cNvSpPr>
            <p:nvPr/>
          </p:nvSpPr>
          <p:spPr bwMode="auto">
            <a:xfrm>
              <a:off x="1488" y="2256"/>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flag[0]</a:t>
              </a:r>
            </a:p>
          </p:txBody>
        </p:sp>
        <p:sp>
          <p:nvSpPr>
            <p:cNvPr id="49170" name="Rectangle 10"/>
            <p:cNvSpPr>
              <a:spLocks noChangeArrowheads="1"/>
            </p:cNvSpPr>
            <p:nvPr/>
          </p:nvSpPr>
          <p:spPr bwMode="auto">
            <a:xfrm>
              <a:off x="1392" y="2880"/>
              <a:ext cx="1200"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9171" name="Rectangle 11"/>
            <p:cNvSpPr>
              <a:spLocks noChangeArrowheads="1"/>
            </p:cNvSpPr>
            <p:nvPr/>
          </p:nvSpPr>
          <p:spPr bwMode="auto">
            <a:xfrm>
              <a:off x="1392" y="3360"/>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9172" name="Rectangle 12"/>
            <p:cNvSpPr>
              <a:spLocks noChangeArrowheads="1"/>
            </p:cNvSpPr>
            <p:nvPr/>
          </p:nvSpPr>
          <p:spPr bwMode="auto">
            <a:xfrm>
              <a:off x="2880" y="2880"/>
              <a:ext cx="1200" cy="336"/>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49173" name="Rectangle 13"/>
            <p:cNvSpPr>
              <a:spLocks noChangeArrowheads="1"/>
            </p:cNvSpPr>
            <p:nvPr/>
          </p:nvSpPr>
          <p:spPr bwMode="auto">
            <a:xfrm>
              <a:off x="2880" y="3360"/>
              <a:ext cx="1200" cy="192"/>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49174" name="Rectangle 14"/>
            <p:cNvSpPr>
              <a:spLocks noChangeArrowheads="1"/>
            </p:cNvSpPr>
            <p:nvPr/>
          </p:nvSpPr>
          <p:spPr bwMode="auto">
            <a:xfrm>
              <a:off x="1488" y="2544"/>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(flag[1]) { }</a:t>
              </a:r>
              <a:br>
                <a:rPr kumimoji="1" lang="en-US" altLang="zh-TW" sz="1600">
                  <a:latin typeface="Arial" charset="0"/>
                  <a:ea typeface="新細明體" pitchFamily="18" charset="-120"/>
                </a:rPr>
              </a:br>
              <a:r>
                <a:rPr kumimoji="1" lang="en-US" altLang="zh-TW" sz="1600">
                  <a:latin typeface="Arial" charset="0"/>
                  <a:ea typeface="新細明體" pitchFamily="18" charset="-120"/>
                </a:rPr>
                <a:t>flag[0]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flag[0]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49175" name="Rectangle 15"/>
            <p:cNvSpPr>
              <a:spLocks noChangeArrowheads="1"/>
            </p:cNvSpPr>
            <p:nvPr/>
          </p:nvSpPr>
          <p:spPr bwMode="auto">
            <a:xfrm>
              <a:off x="2832" y="2544"/>
              <a:ext cx="1152"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(flag[0]) { }</a:t>
              </a:r>
              <a:br>
                <a:rPr kumimoji="1" lang="en-US" altLang="zh-TW" sz="1600">
                  <a:latin typeface="Arial" charset="0"/>
                  <a:ea typeface="新細明體" pitchFamily="18" charset="-120"/>
                </a:rPr>
              </a:br>
              <a:r>
                <a:rPr kumimoji="1" lang="en-US" altLang="zh-TW" sz="1600">
                  <a:latin typeface="Arial" charset="0"/>
                  <a:ea typeface="新細明體" pitchFamily="18" charset="-120"/>
                </a:rPr>
                <a:t>flag[1] = true;</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flag[1] = false;</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706576" name="AutoShape 16"/>
          <p:cNvSpPr>
            <a:spLocks/>
          </p:cNvSpPr>
          <p:nvPr/>
        </p:nvSpPr>
        <p:spPr bwMode="auto">
          <a:xfrm>
            <a:off x="1497442" y="2689412"/>
            <a:ext cx="1680882" cy="1752600"/>
          </a:xfrm>
          <a:prstGeom prst="borderCallout2">
            <a:avLst>
              <a:gd name="adj1" fmla="val 5556"/>
              <a:gd name="adj2" fmla="val 105264"/>
              <a:gd name="adj3" fmla="val 5556"/>
              <a:gd name="adj4" fmla="val 124125"/>
              <a:gd name="adj5" fmla="val 78472"/>
              <a:gd name="adj6" fmla="val 143861"/>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Busy waiting: Even if the thread cannot proceed, it consumes CPU resource.</a:t>
            </a:r>
          </a:p>
        </p:txBody>
      </p:sp>
      <p:sp>
        <p:nvSpPr>
          <p:cNvPr id="49156" name="AutoShape 17"/>
          <p:cNvSpPr>
            <a:spLocks/>
          </p:cNvSpPr>
          <p:nvPr/>
        </p:nvSpPr>
        <p:spPr bwMode="auto">
          <a:xfrm>
            <a:off x="7696200" y="3429000"/>
            <a:ext cx="228600" cy="457200"/>
          </a:xfrm>
          <a:prstGeom prst="rightBrace">
            <a:avLst>
              <a:gd name="adj1" fmla="val 16667"/>
              <a:gd name="adj2" fmla="val 46181"/>
            </a:avLst>
          </a:prstGeom>
          <a:noFill/>
          <a:ln w="19050">
            <a:solidFill>
              <a:srgbClr val="FF0000"/>
            </a:solidFill>
            <a:round/>
            <a:headEnd type="none" w="sm" len="sm"/>
            <a:tailEnd type="none" w="sm" len="sm"/>
          </a:ln>
        </p:spPr>
        <p:txBody>
          <a:bodyPr wrap="none" anchor="ctr"/>
          <a:lstStyle/>
          <a:p>
            <a:endParaRPr lang="en-US"/>
          </a:p>
        </p:txBody>
      </p:sp>
      <p:sp>
        <p:nvSpPr>
          <p:cNvPr id="706578" name="AutoShape 18"/>
          <p:cNvSpPr>
            <a:spLocks/>
          </p:cNvSpPr>
          <p:nvPr/>
        </p:nvSpPr>
        <p:spPr bwMode="auto">
          <a:xfrm>
            <a:off x="8618903" y="2260600"/>
            <a:ext cx="2022194" cy="2616200"/>
          </a:xfrm>
          <a:prstGeom prst="borderCallout2">
            <a:avLst>
              <a:gd name="adj1" fmla="val 4894"/>
              <a:gd name="adj2" fmla="val -4083"/>
              <a:gd name="adj3" fmla="val 4894"/>
              <a:gd name="adj4" fmla="val -17958"/>
              <a:gd name="adj5" fmla="val 59088"/>
              <a:gd name="adj6" fmla="val -31539"/>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Mutual exclusion may fail if thread switching occurs between this two statements. In other words, they have to be </a:t>
            </a:r>
            <a:r>
              <a:rPr kumimoji="1" lang="en-US" altLang="zh-TW" b="1" dirty="0">
                <a:latin typeface="Arial" charset="0"/>
                <a:ea typeface="新細明體" pitchFamily="18" charset="-120"/>
              </a:rPr>
              <a:t>atomic</a:t>
            </a:r>
            <a:r>
              <a:rPr kumimoji="1" lang="en-US" altLang="zh-TW" dirty="0">
                <a:latin typeface="Arial" charset="0"/>
                <a:ea typeface="新細明體" pitchFamily="18" charset="-120"/>
              </a:rPr>
              <a:t> to ensure mutual exclusion.</a:t>
            </a:r>
          </a:p>
        </p:txBody>
      </p:sp>
      <p:sp>
        <p:nvSpPr>
          <p:cNvPr id="706579" name="Rectangle 19"/>
          <p:cNvSpPr>
            <a:spLocks noChangeArrowheads="1"/>
          </p:cNvSpPr>
          <p:nvPr/>
        </p:nvSpPr>
        <p:spPr bwMode="auto">
          <a:xfrm>
            <a:off x="4548188" y="5029200"/>
            <a:ext cx="3806918" cy="990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The code for </a:t>
            </a:r>
            <a:r>
              <a:rPr kumimoji="1" lang="en-US" altLang="zh-TW" dirty="0" err="1">
                <a:latin typeface="Arial" charset="0"/>
                <a:ea typeface="新細明體" pitchFamily="18" charset="-120"/>
              </a:rPr>
              <a:t>EnterCriticalSection</a:t>
            </a:r>
            <a:r>
              <a:rPr kumimoji="1" lang="en-US" altLang="zh-TW" dirty="0">
                <a:latin typeface="Arial" charset="0"/>
                <a:ea typeface="新細明體" pitchFamily="18" charset="-120"/>
              </a:rPr>
              <a:t> and </a:t>
            </a:r>
            <a:r>
              <a:rPr kumimoji="1" lang="en-US" altLang="zh-TW" dirty="0" err="1">
                <a:latin typeface="Arial" charset="0"/>
                <a:ea typeface="新細明體" pitchFamily="18" charset="-120"/>
              </a:rPr>
              <a:t>LeaveCriticalSection</a:t>
            </a:r>
            <a:r>
              <a:rPr kumimoji="1" lang="en-US" altLang="zh-TW" dirty="0">
                <a:latin typeface="Arial" charset="0"/>
                <a:ea typeface="新細明體" pitchFamily="18" charset="-120"/>
              </a:rPr>
              <a:t> are different for each thread</a:t>
            </a:r>
          </a:p>
        </p:txBody>
      </p:sp>
      <p:sp>
        <p:nvSpPr>
          <p:cNvPr id="49159" name="Rectangle 20"/>
          <p:cNvSpPr>
            <a:spLocks noGrp="1" noChangeArrowheads="1"/>
          </p:cNvSpPr>
          <p:nvPr>
            <p:ph type="title"/>
          </p:nvPr>
        </p:nvSpPr>
        <p:spPr/>
        <p:txBody>
          <a:bodyPr/>
          <a:lstStyle/>
          <a:p>
            <a:pPr algn="ctr" eaLnBrk="1" hangingPunct="1"/>
            <a:r>
              <a:rPr lang="en-US" altLang="zh-TW">
                <a:ea typeface="新細明體" pitchFamily="18" charset="-120"/>
              </a:rPr>
              <a:t>Some observations</a:t>
            </a:r>
          </a:p>
        </p:txBody>
      </p:sp>
      <p:sp>
        <p:nvSpPr>
          <p:cNvPr id="3" name="Slide Number Placeholder 2">
            <a:extLst>
              <a:ext uri="{FF2B5EF4-FFF2-40B4-BE49-F238E27FC236}">
                <a16:creationId xmlns:a16="http://schemas.microsoft.com/office/drawing/2014/main" id="{90DEB9BF-97BC-4550-ADE8-9DE4C95FA6E8}"/>
              </a:ext>
            </a:extLst>
          </p:cNvPr>
          <p:cNvSpPr>
            <a:spLocks noGrp="1"/>
          </p:cNvSpPr>
          <p:nvPr>
            <p:ph type="sldNum" sz="quarter" idx="33"/>
          </p:nvPr>
        </p:nvSpPr>
        <p:spPr/>
        <p:txBody>
          <a:bodyPr/>
          <a:lstStyle/>
          <a:p>
            <a:fld id="{19B51A1E-902D-48AF-9020-955120F399B6}" type="slidenum">
              <a:rPr lang="en-US" noProof="0" smtClean="0"/>
              <a:pPr/>
              <a:t>55</a:t>
            </a:fld>
            <a:endParaRPr lang="en-US" noProof="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47E39-234C-43DC-B9D8-7530FE10ADFC}"/>
              </a:ext>
            </a:extLst>
          </p:cNvPr>
          <p:cNvSpPr>
            <a:spLocks noGrp="1"/>
          </p:cNvSpPr>
          <p:nvPr>
            <p:ph idx="1"/>
          </p:nvPr>
        </p:nvSpPr>
        <p:spPr>
          <a:xfrm>
            <a:off x="370613" y="1274325"/>
            <a:ext cx="7912775" cy="4679250"/>
          </a:xfrm>
        </p:spPr>
        <p:txBody>
          <a:bodyPr/>
          <a:lstStyle/>
          <a:p>
            <a:r>
              <a:rPr lang="en-US" altLang="zh-TW" dirty="0">
                <a:ea typeface="新細明體" pitchFamily="18" charset="-120"/>
              </a:rPr>
              <a:t>Sometimes, a process/thread is forced to </a:t>
            </a:r>
            <a:r>
              <a:rPr lang="en-US" altLang="zh-TW" dirty="0">
                <a:solidFill>
                  <a:srgbClr val="3333CC"/>
                </a:solidFill>
                <a:latin typeface="Arial" charset="0"/>
                <a:ea typeface="新細明體" pitchFamily="18" charset="-120"/>
              </a:rPr>
              <a:t>wait</a:t>
            </a:r>
            <a:r>
              <a:rPr lang="en-US" altLang="zh-TW" dirty="0">
                <a:ea typeface="新細明體" pitchFamily="18" charset="-120"/>
              </a:rPr>
              <a:t> until it receives a specific </a:t>
            </a:r>
            <a:r>
              <a:rPr lang="en-US" altLang="zh-TW" dirty="0">
                <a:solidFill>
                  <a:srgbClr val="3333CC"/>
                </a:solidFill>
                <a:latin typeface="Arial" charset="0"/>
                <a:ea typeface="新細明體" pitchFamily="18" charset="-120"/>
              </a:rPr>
              <a:t>signal</a:t>
            </a:r>
            <a:endParaRPr lang="en-US" altLang="zh-TW" dirty="0">
              <a:ea typeface="新細明體" pitchFamily="18" charset="-120"/>
            </a:endParaRPr>
          </a:p>
          <a:p>
            <a:endParaRPr lang="en-US" dirty="0"/>
          </a:p>
        </p:txBody>
      </p:sp>
      <p:sp>
        <p:nvSpPr>
          <p:cNvPr id="3" name="Title 2">
            <a:extLst>
              <a:ext uri="{FF2B5EF4-FFF2-40B4-BE49-F238E27FC236}">
                <a16:creationId xmlns:a16="http://schemas.microsoft.com/office/drawing/2014/main" id="{4EA751E1-96A1-4B47-ABED-38EB0D43949C}"/>
              </a:ext>
            </a:extLst>
          </p:cNvPr>
          <p:cNvSpPr>
            <a:spLocks noGrp="1"/>
          </p:cNvSpPr>
          <p:nvPr>
            <p:ph type="title"/>
          </p:nvPr>
        </p:nvSpPr>
        <p:spPr/>
        <p:txBody>
          <a:bodyPr/>
          <a:lstStyle/>
          <a:p>
            <a:r>
              <a:rPr lang="en-US" altLang="zh-TW" dirty="0">
                <a:ea typeface="新細明體" pitchFamily="18" charset="-120"/>
              </a:rPr>
              <a:t>Fundamental Principle</a:t>
            </a:r>
            <a:endParaRPr lang="en-US" dirty="0"/>
          </a:p>
        </p:txBody>
      </p:sp>
      <p:sp>
        <p:nvSpPr>
          <p:cNvPr id="4" name="Slide Number Placeholder 3">
            <a:extLst>
              <a:ext uri="{FF2B5EF4-FFF2-40B4-BE49-F238E27FC236}">
                <a16:creationId xmlns:a16="http://schemas.microsoft.com/office/drawing/2014/main" id="{8ED24235-154A-48E1-AB8C-7383234D3FD5}"/>
              </a:ext>
            </a:extLst>
          </p:cNvPr>
          <p:cNvSpPr>
            <a:spLocks noGrp="1"/>
          </p:cNvSpPr>
          <p:nvPr>
            <p:ph type="sldNum" sz="quarter" idx="15"/>
          </p:nvPr>
        </p:nvSpPr>
        <p:spPr/>
        <p:txBody>
          <a:bodyPr/>
          <a:lstStyle/>
          <a:p>
            <a:fld id="{19B51A1E-902D-48AF-9020-955120F399B6}" type="slidenum">
              <a:rPr lang="en-US" smtClean="0"/>
              <a:pPr/>
              <a:t>56</a:t>
            </a:fld>
            <a:endParaRPr lang="en-US" dirty="0"/>
          </a:p>
        </p:txBody>
      </p:sp>
      <p:sp>
        <p:nvSpPr>
          <p:cNvPr id="6" name="Rectangle 4">
            <a:extLst>
              <a:ext uri="{FF2B5EF4-FFF2-40B4-BE49-F238E27FC236}">
                <a16:creationId xmlns:a16="http://schemas.microsoft.com/office/drawing/2014/main" id="{1E7123EA-C46C-45B1-9FE0-146D0A83D30F}"/>
              </a:ext>
            </a:extLst>
          </p:cNvPr>
          <p:cNvSpPr>
            <a:spLocks noChangeArrowheads="1"/>
          </p:cNvSpPr>
          <p:nvPr/>
        </p:nvSpPr>
        <p:spPr bwMode="auto">
          <a:xfrm>
            <a:off x="3939988" y="3429000"/>
            <a:ext cx="4343400" cy="1295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In case of critical section, a thread may need to wait outside the critical section until it receives the signal that another thread leaves the critical section</a:t>
            </a:r>
          </a:p>
        </p:txBody>
      </p:sp>
    </p:spTree>
    <p:extLst>
      <p:ext uri="{BB962C8B-B14F-4D97-AF65-F5344CB8AC3E}">
        <p14:creationId xmlns:p14="http://schemas.microsoft.com/office/powerpoint/2010/main" val="4276648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092FE9-4E6E-4F71-8B98-03F55D519289}"/>
              </a:ext>
            </a:extLst>
          </p:cNvPr>
          <p:cNvSpPr>
            <a:spLocks noGrp="1"/>
          </p:cNvSpPr>
          <p:nvPr>
            <p:ph idx="1"/>
          </p:nvPr>
        </p:nvSpPr>
        <p:spPr/>
        <p:txBody>
          <a:bodyPr/>
          <a:lstStyle/>
          <a:p>
            <a:r>
              <a:rPr lang="en-US" altLang="zh-TW" dirty="0">
                <a:ea typeface="新細明體" pitchFamily="18" charset="-120"/>
              </a:rPr>
              <a:t>A special </a:t>
            </a:r>
            <a:r>
              <a:rPr lang="en-US" altLang="zh-TW" dirty="0">
                <a:solidFill>
                  <a:srgbClr val="FF0000"/>
                </a:solidFill>
                <a:ea typeface="新細明體" pitchFamily="18" charset="-120"/>
              </a:rPr>
              <a:t>integer value </a:t>
            </a:r>
            <a:r>
              <a:rPr lang="en-US" altLang="zh-TW" dirty="0">
                <a:ea typeface="新細明體" pitchFamily="18" charset="-120"/>
              </a:rPr>
              <a:t>with </a:t>
            </a:r>
            <a:r>
              <a:rPr lang="en-US" altLang="zh-TW" dirty="0">
                <a:solidFill>
                  <a:srgbClr val="0070C0"/>
                </a:solidFill>
                <a:ea typeface="新細明體" pitchFamily="18" charset="-120"/>
              </a:rPr>
              <a:t>three operations</a:t>
            </a:r>
          </a:p>
          <a:p>
            <a:pPr lvl="1"/>
            <a:r>
              <a:rPr lang="en-US" altLang="zh-TW" dirty="0">
                <a:solidFill>
                  <a:srgbClr val="3333CC"/>
                </a:solidFill>
                <a:latin typeface="Arial" charset="0"/>
                <a:ea typeface="新細明體" pitchFamily="18" charset="-120"/>
              </a:rPr>
              <a:t>Initialize</a:t>
            </a:r>
            <a:r>
              <a:rPr lang="en-US" altLang="zh-TW" dirty="0">
                <a:ea typeface="新細明體" pitchFamily="18" charset="-120"/>
              </a:rPr>
              <a:t> to a non-negative value</a:t>
            </a:r>
          </a:p>
          <a:p>
            <a:pPr lvl="1"/>
            <a:r>
              <a:rPr lang="en-US" altLang="zh-TW" dirty="0">
                <a:solidFill>
                  <a:srgbClr val="3333CC"/>
                </a:solidFill>
                <a:latin typeface="Arial" charset="0"/>
                <a:ea typeface="新細明體" pitchFamily="18" charset="-120"/>
              </a:rPr>
              <a:t>Wait</a:t>
            </a:r>
            <a:r>
              <a:rPr lang="en-US" altLang="zh-TW" dirty="0">
                <a:ea typeface="新細明體" pitchFamily="18" charset="-120"/>
              </a:rPr>
              <a:t> – decrements the value. If the value &lt; 0, the thread executing </a:t>
            </a:r>
            <a:r>
              <a:rPr lang="en-US" altLang="zh-TW" dirty="0">
                <a:latin typeface="Arial" charset="0"/>
                <a:ea typeface="新細明體" pitchFamily="18" charset="-120"/>
              </a:rPr>
              <a:t>wait</a:t>
            </a:r>
            <a:r>
              <a:rPr lang="en-US" altLang="zh-TW" dirty="0">
                <a:ea typeface="新細明體" pitchFamily="18" charset="-120"/>
              </a:rPr>
              <a:t> is blocked</a:t>
            </a:r>
          </a:p>
          <a:p>
            <a:pPr lvl="1"/>
            <a:r>
              <a:rPr lang="en-US" altLang="zh-TW" dirty="0">
                <a:solidFill>
                  <a:srgbClr val="3333CC"/>
                </a:solidFill>
                <a:latin typeface="Arial" charset="0"/>
                <a:ea typeface="新細明體" pitchFamily="18" charset="-120"/>
              </a:rPr>
              <a:t>Signal</a:t>
            </a:r>
            <a:r>
              <a:rPr lang="en-US" altLang="zh-TW" dirty="0">
                <a:ea typeface="新細明體" pitchFamily="18" charset="-120"/>
              </a:rPr>
              <a:t> – increments the value. If the value &lt;= 0, then a thread blocked by a </a:t>
            </a:r>
            <a:r>
              <a:rPr lang="en-US" altLang="zh-TW" dirty="0">
                <a:latin typeface="Arial" charset="0"/>
                <a:ea typeface="新細明體" pitchFamily="18" charset="-120"/>
              </a:rPr>
              <a:t>wait</a:t>
            </a:r>
            <a:r>
              <a:rPr lang="en-US" altLang="zh-TW" dirty="0">
                <a:ea typeface="新細明體" pitchFamily="18" charset="-120"/>
              </a:rPr>
              <a:t> operation is unblocked</a:t>
            </a:r>
          </a:p>
          <a:p>
            <a:endParaRPr lang="en-US" dirty="0"/>
          </a:p>
        </p:txBody>
      </p:sp>
      <p:sp>
        <p:nvSpPr>
          <p:cNvPr id="3" name="Title 2">
            <a:extLst>
              <a:ext uri="{FF2B5EF4-FFF2-40B4-BE49-F238E27FC236}">
                <a16:creationId xmlns:a16="http://schemas.microsoft.com/office/drawing/2014/main" id="{4F318703-8C9A-463E-A72B-0ABE6F6AB60B}"/>
              </a:ext>
            </a:extLst>
          </p:cNvPr>
          <p:cNvSpPr>
            <a:spLocks noGrp="1"/>
          </p:cNvSpPr>
          <p:nvPr>
            <p:ph type="title"/>
          </p:nvPr>
        </p:nvSpPr>
        <p:spPr/>
        <p:txBody>
          <a:bodyPr/>
          <a:lstStyle/>
          <a:p>
            <a:r>
              <a:rPr lang="en-US" altLang="zh-TW" dirty="0">
                <a:ea typeface="新細明體" pitchFamily="18" charset="-120"/>
              </a:rPr>
              <a:t>Semaphore</a:t>
            </a:r>
            <a:endParaRPr lang="en-US" dirty="0"/>
          </a:p>
        </p:txBody>
      </p:sp>
      <p:sp>
        <p:nvSpPr>
          <p:cNvPr id="4" name="Slide Number Placeholder 3">
            <a:extLst>
              <a:ext uri="{FF2B5EF4-FFF2-40B4-BE49-F238E27FC236}">
                <a16:creationId xmlns:a16="http://schemas.microsoft.com/office/drawing/2014/main" id="{006520CB-CDA9-4F6A-9184-226DF651AAA0}"/>
              </a:ext>
            </a:extLst>
          </p:cNvPr>
          <p:cNvSpPr>
            <a:spLocks noGrp="1"/>
          </p:cNvSpPr>
          <p:nvPr>
            <p:ph type="sldNum" sz="quarter" idx="15"/>
          </p:nvPr>
        </p:nvSpPr>
        <p:spPr/>
        <p:txBody>
          <a:bodyPr/>
          <a:lstStyle/>
          <a:p>
            <a:fld id="{19B51A1E-902D-48AF-9020-955120F399B6}" type="slidenum">
              <a:rPr lang="en-US" smtClean="0"/>
              <a:pPr/>
              <a:t>57</a:t>
            </a:fld>
            <a:endParaRPr lang="en-US" dirty="0"/>
          </a:p>
        </p:txBody>
      </p:sp>
    </p:spTree>
    <p:extLst>
      <p:ext uri="{BB962C8B-B14F-4D97-AF65-F5344CB8AC3E}">
        <p14:creationId xmlns:p14="http://schemas.microsoft.com/office/powerpoint/2010/main" val="3324617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altLang="zh-TW">
                <a:ea typeface="新細明體" pitchFamily="18" charset="-120"/>
              </a:rPr>
              <a:t>Semaphore</a:t>
            </a:r>
          </a:p>
        </p:txBody>
      </p:sp>
      <p:sp>
        <p:nvSpPr>
          <p:cNvPr id="52227" name="Rectangle 3"/>
          <p:cNvSpPr>
            <a:spLocks noChangeArrowheads="1"/>
          </p:cNvSpPr>
          <p:nvPr/>
        </p:nvSpPr>
        <p:spPr bwMode="auto">
          <a:xfrm>
            <a:off x="2057400" y="1662112"/>
            <a:ext cx="3886200" cy="3657600"/>
          </a:xfrm>
          <a:prstGeom prst="rect">
            <a:avLst/>
          </a:prstGeom>
          <a:solidFill>
            <a:srgbClr val="FFFFFF"/>
          </a:solidFill>
          <a:ln w="12700">
            <a:solidFill>
              <a:schemeClr val="tx1"/>
            </a:solidFill>
            <a:miter lim="800000"/>
            <a:headEnd type="none" w="sm" len="sm"/>
            <a:tailEnd type="none" w="sm" len="sm"/>
          </a:ln>
        </p:spPr>
        <p:txBody>
          <a:bodyPr/>
          <a:lstStyle/>
          <a:p>
            <a:r>
              <a:rPr kumimoji="1" lang="en-US" altLang="zh-TW">
                <a:latin typeface="Arial" charset="0"/>
                <a:ea typeface="新細明體" pitchFamily="18" charset="-120"/>
              </a:rPr>
              <a:t>struct semaphore {</a:t>
            </a:r>
            <a:br>
              <a:rPr kumimoji="1" lang="en-US" altLang="zh-TW">
                <a:latin typeface="Arial" charset="0"/>
                <a:ea typeface="新細明體" pitchFamily="18" charset="-120"/>
              </a:rPr>
            </a:br>
            <a:r>
              <a:rPr kumimoji="1" lang="en-US" altLang="zh-TW">
                <a:latin typeface="Arial" charset="0"/>
                <a:ea typeface="新細明體" pitchFamily="18" charset="-120"/>
              </a:rPr>
              <a:t>  int count;</a:t>
            </a:r>
            <a:br>
              <a:rPr kumimoji="1" lang="en-US" altLang="zh-TW">
                <a:latin typeface="Arial" charset="0"/>
                <a:ea typeface="新細明體" pitchFamily="18" charset="-120"/>
              </a:rPr>
            </a:br>
            <a:r>
              <a:rPr kumimoji="1" lang="en-US" altLang="zh-TW">
                <a:latin typeface="Arial" charset="0"/>
                <a:ea typeface="新細明體" pitchFamily="18" charset="-120"/>
              </a:rPr>
              <a:t>  Queue&lt;thread&gt; queue;</a:t>
            </a:r>
            <a:br>
              <a:rPr kumimoji="1" lang="en-US" altLang="zh-TW">
                <a:latin typeface="Arial" charset="0"/>
                <a:ea typeface="新細明體" pitchFamily="18" charset="-120"/>
              </a:rPr>
            </a:br>
            <a:r>
              <a:rPr kumimoji="1" lang="en-US" altLang="zh-TW">
                <a:latin typeface="Arial" charset="0"/>
                <a:ea typeface="新細明體" pitchFamily="18" charset="-120"/>
              </a:rPr>
              <a:t>}</a:t>
            </a:r>
          </a:p>
          <a:p>
            <a:endParaRPr kumimoji="1" lang="en-US" altLang="zh-TW">
              <a:latin typeface="Arial" charset="0"/>
              <a:ea typeface="新細明體" pitchFamily="18" charset="-120"/>
            </a:endParaRPr>
          </a:p>
          <a:p>
            <a:r>
              <a:rPr kumimoji="1" lang="en-US" altLang="zh-TW">
                <a:latin typeface="Arial" charset="0"/>
                <a:ea typeface="新細明體" pitchFamily="18" charset="-120"/>
              </a:rPr>
              <a:t>void </a:t>
            </a:r>
            <a:r>
              <a:rPr kumimoji="1" lang="en-US" altLang="zh-TW">
                <a:solidFill>
                  <a:srgbClr val="3333CC"/>
                </a:solidFill>
                <a:latin typeface="Arial" charset="0"/>
                <a:ea typeface="新細明體" pitchFamily="18" charset="-120"/>
              </a:rPr>
              <a:t>wait</a:t>
            </a:r>
            <a:r>
              <a:rPr kumimoji="1" lang="en-US" altLang="zh-TW">
                <a:latin typeface="Arial" charset="0"/>
                <a:ea typeface="新細明體" pitchFamily="18" charset="-120"/>
              </a:rPr>
              <a:t> (semaphore &amp;s) {</a:t>
            </a:r>
            <a:br>
              <a:rPr kumimoji="1" lang="en-US" altLang="zh-TW">
                <a:latin typeface="Arial" charset="0"/>
                <a:ea typeface="新細明體" pitchFamily="18" charset="-120"/>
              </a:rPr>
            </a:br>
            <a:r>
              <a:rPr kumimoji="1" lang="en-US" altLang="zh-TW">
                <a:latin typeface="Arial" charset="0"/>
                <a:ea typeface="新細明體" pitchFamily="18" charset="-120"/>
              </a:rPr>
              <a:t>  s.count = s.count - 1;</a:t>
            </a:r>
            <a:br>
              <a:rPr kumimoji="1" lang="en-US" altLang="zh-TW">
                <a:latin typeface="Arial" charset="0"/>
                <a:ea typeface="新細明體" pitchFamily="18" charset="-120"/>
              </a:rPr>
            </a:br>
            <a:r>
              <a:rPr kumimoji="1" lang="en-US" altLang="zh-TW">
                <a:latin typeface="Arial" charset="0"/>
                <a:ea typeface="新細明體" pitchFamily="18" charset="-120"/>
              </a:rPr>
              <a:t>  if (s.count &lt; 0) {</a:t>
            </a:r>
          </a:p>
          <a:p>
            <a:r>
              <a:rPr kumimoji="1" lang="en-US" altLang="zh-TW">
                <a:latin typeface="Arial" charset="0"/>
                <a:ea typeface="新細明體" pitchFamily="18" charset="-120"/>
              </a:rPr>
              <a:t>    place this thread in s.queue;</a:t>
            </a:r>
            <a:br>
              <a:rPr kumimoji="1" lang="en-US" altLang="zh-TW">
                <a:latin typeface="Arial" charset="0"/>
                <a:ea typeface="新細明體" pitchFamily="18" charset="-120"/>
              </a:rPr>
            </a:br>
            <a:r>
              <a:rPr kumimoji="1" lang="en-US" altLang="zh-TW">
                <a:latin typeface="Arial" charset="0"/>
                <a:ea typeface="新細明體" pitchFamily="18" charset="-120"/>
              </a:rPr>
              <a:t>    block this thread</a:t>
            </a:r>
            <a:br>
              <a:rPr kumimoji="1" lang="en-US" altLang="zh-TW">
                <a:latin typeface="Arial" charset="0"/>
                <a:ea typeface="新細明體" pitchFamily="18" charset="-120"/>
              </a:rPr>
            </a:br>
            <a:r>
              <a:rPr kumimoji="1" lang="en-US" altLang="zh-TW">
                <a:latin typeface="Arial" charset="0"/>
                <a:ea typeface="新細明體" pitchFamily="18" charset="-120"/>
              </a:rPr>
              <a:t>  }</a:t>
            </a:r>
          </a:p>
          <a:p>
            <a:r>
              <a:rPr kumimoji="1" lang="en-US" altLang="zh-TW">
                <a:latin typeface="Arial" charset="0"/>
                <a:ea typeface="新細明體" pitchFamily="18" charset="-120"/>
              </a:rPr>
              <a:t>}</a:t>
            </a:r>
          </a:p>
        </p:txBody>
      </p:sp>
      <p:sp>
        <p:nvSpPr>
          <p:cNvPr id="52228" name="Rectangle 4"/>
          <p:cNvSpPr>
            <a:spLocks noChangeArrowheads="1"/>
          </p:cNvSpPr>
          <p:nvPr/>
        </p:nvSpPr>
        <p:spPr bwMode="auto">
          <a:xfrm>
            <a:off x="6019800" y="1662112"/>
            <a:ext cx="4114800" cy="3657600"/>
          </a:xfrm>
          <a:prstGeom prst="rect">
            <a:avLst/>
          </a:prstGeom>
          <a:solidFill>
            <a:srgbClr val="FFFFFF"/>
          </a:solidFill>
          <a:ln w="12700">
            <a:solidFill>
              <a:schemeClr val="tx1"/>
            </a:solidFill>
            <a:miter lim="800000"/>
            <a:headEnd type="none" w="sm" len="sm"/>
            <a:tailEnd type="none" w="sm" len="sm"/>
          </a:ln>
        </p:spPr>
        <p:txBody>
          <a:bodyPr/>
          <a:lstStyle/>
          <a:p>
            <a:endParaRPr kumimoji="1" lang="en-US" altLang="zh-TW">
              <a:latin typeface="Arial" charset="0"/>
              <a:ea typeface="新細明體" pitchFamily="18" charset="-120"/>
            </a:endParaRPr>
          </a:p>
          <a:p>
            <a:endParaRPr kumimoji="1" lang="en-US" altLang="zh-TW">
              <a:latin typeface="Arial" charset="0"/>
              <a:ea typeface="新細明體" pitchFamily="18" charset="-120"/>
            </a:endParaRPr>
          </a:p>
          <a:p>
            <a:endParaRPr kumimoji="1" lang="en-US" altLang="zh-TW">
              <a:latin typeface="Arial" charset="0"/>
              <a:ea typeface="新細明體" pitchFamily="18" charset="-120"/>
            </a:endParaRPr>
          </a:p>
          <a:p>
            <a:endParaRPr kumimoji="1" lang="en-US" altLang="zh-TW">
              <a:latin typeface="Arial" charset="0"/>
              <a:ea typeface="新細明體" pitchFamily="18" charset="-120"/>
            </a:endParaRPr>
          </a:p>
          <a:p>
            <a:endParaRPr kumimoji="1" lang="en-US" altLang="zh-TW">
              <a:latin typeface="Arial" charset="0"/>
              <a:ea typeface="新細明體" pitchFamily="18" charset="-120"/>
            </a:endParaRPr>
          </a:p>
          <a:p>
            <a:r>
              <a:rPr kumimoji="1" lang="en-US" altLang="zh-TW">
                <a:latin typeface="Arial" charset="0"/>
                <a:ea typeface="新細明體" pitchFamily="18" charset="-120"/>
              </a:rPr>
              <a:t>void </a:t>
            </a:r>
            <a:r>
              <a:rPr kumimoji="1" lang="en-US" altLang="zh-TW">
                <a:solidFill>
                  <a:srgbClr val="3333CC"/>
                </a:solidFill>
                <a:latin typeface="Arial" charset="0"/>
                <a:ea typeface="新細明體" pitchFamily="18" charset="-120"/>
              </a:rPr>
              <a:t>signal</a:t>
            </a:r>
            <a:r>
              <a:rPr kumimoji="1" lang="en-US" altLang="zh-TW">
                <a:latin typeface="Arial" charset="0"/>
                <a:ea typeface="新細明體" pitchFamily="18" charset="-120"/>
              </a:rPr>
              <a:t> (semaphore &amp;s) {</a:t>
            </a:r>
            <a:br>
              <a:rPr kumimoji="1" lang="en-US" altLang="zh-TW">
                <a:latin typeface="Arial" charset="0"/>
                <a:ea typeface="新細明體" pitchFamily="18" charset="-120"/>
              </a:rPr>
            </a:br>
            <a:r>
              <a:rPr kumimoji="1" lang="en-US" altLang="zh-TW">
                <a:latin typeface="Arial" charset="0"/>
                <a:ea typeface="新細明體" pitchFamily="18" charset="-120"/>
              </a:rPr>
              <a:t>  s.count = s.count + 1;</a:t>
            </a:r>
            <a:br>
              <a:rPr kumimoji="1" lang="en-US" altLang="zh-TW">
                <a:latin typeface="Arial" charset="0"/>
                <a:ea typeface="新細明體" pitchFamily="18" charset="-120"/>
              </a:rPr>
            </a:br>
            <a:r>
              <a:rPr kumimoji="1" lang="en-US" altLang="zh-TW">
                <a:latin typeface="Arial" charset="0"/>
                <a:ea typeface="新細明體" pitchFamily="18" charset="-120"/>
              </a:rPr>
              <a:t>  if (s.count &lt;= 0) {</a:t>
            </a:r>
          </a:p>
          <a:p>
            <a:r>
              <a:rPr kumimoji="1" lang="en-US" altLang="zh-TW">
                <a:latin typeface="Arial" charset="0"/>
                <a:ea typeface="新細明體" pitchFamily="18" charset="-120"/>
              </a:rPr>
              <a:t>    remove a thread T from s.queue;</a:t>
            </a:r>
            <a:br>
              <a:rPr kumimoji="1" lang="en-US" altLang="zh-TW">
                <a:latin typeface="Arial" charset="0"/>
                <a:ea typeface="新細明體" pitchFamily="18" charset="-120"/>
              </a:rPr>
            </a:br>
            <a:r>
              <a:rPr kumimoji="1" lang="en-US" altLang="zh-TW">
                <a:latin typeface="Arial" charset="0"/>
                <a:ea typeface="新細明體" pitchFamily="18" charset="-120"/>
              </a:rPr>
              <a:t>    place thread T on ready queue</a:t>
            </a:r>
            <a:br>
              <a:rPr kumimoji="1" lang="en-US" altLang="zh-TW">
                <a:latin typeface="Arial" charset="0"/>
                <a:ea typeface="新細明體" pitchFamily="18" charset="-120"/>
              </a:rPr>
            </a:br>
            <a:r>
              <a:rPr kumimoji="1" lang="en-US" altLang="zh-TW">
                <a:latin typeface="Arial" charset="0"/>
                <a:ea typeface="新細明體" pitchFamily="18" charset="-120"/>
              </a:rPr>
              <a:t>  }</a:t>
            </a:r>
          </a:p>
          <a:p>
            <a:r>
              <a:rPr kumimoji="1" lang="en-US" altLang="zh-TW">
                <a:latin typeface="Arial" charset="0"/>
                <a:ea typeface="新細明體" pitchFamily="18" charset="-120"/>
              </a:rPr>
              <a:t>}</a:t>
            </a:r>
          </a:p>
        </p:txBody>
      </p:sp>
      <p:sp>
        <p:nvSpPr>
          <p:cNvPr id="712709" name="AutoShape 5"/>
          <p:cNvSpPr>
            <a:spLocks/>
          </p:cNvSpPr>
          <p:nvPr/>
        </p:nvSpPr>
        <p:spPr bwMode="auto">
          <a:xfrm>
            <a:off x="5069542" y="1455933"/>
            <a:ext cx="3352800" cy="1477328"/>
          </a:xfrm>
          <a:prstGeom prst="borderCallout2">
            <a:avLst>
              <a:gd name="adj1" fmla="val 10556"/>
              <a:gd name="adj2" fmla="val -2273"/>
              <a:gd name="adj3" fmla="val 10556"/>
              <a:gd name="adj4" fmla="val -9991"/>
              <a:gd name="adj5" fmla="val 51611"/>
              <a:gd name="adj6" fmla="val -17991"/>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kumimoji="1" lang="en-US" altLang="zh-TW" dirty="0">
                <a:latin typeface="Arial" charset="0"/>
                <a:ea typeface="新細明體" pitchFamily="18" charset="-120"/>
              </a:rPr>
              <a:t>Remember we have multiple blocked queues in Chap 3?</a:t>
            </a:r>
          </a:p>
          <a:p>
            <a:pPr>
              <a:defRPr/>
            </a:pPr>
            <a:r>
              <a:rPr kumimoji="1" lang="en-US" altLang="zh-TW" dirty="0">
                <a:latin typeface="Arial" charset="0"/>
                <a:ea typeface="新細明體" pitchFamily="18" charset="-120"/>
              </a:rPr>
              <a:t>This queue holds the threads that are waiting for the semaphore</a:t>
            </a:r>
          </a:p>
        </p:txBody>
      </p:sp>
      <p:sp>
        <p:nvSpPr>
          <p:cNvPr id="712710" name="Rectangle 6"/>
          <p:cNvSpPr>
            <a:spLocks noChangeArrowheads="1"/>
          </p:cNvSpPr>
          <p:nvPr/>
        </p:nvSpPr>
        <p:spPr bwMode="auto">
          <a:xfrm>
            <a:off x="3648075" y="5410199"/>
            <a:ext cx="3487831" cy="860025"/>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The wait and signal primitives are </a:t>
            </a:r>
            <a:r>
              <a:rPr kumimoji="1" lang="en-US" altLang="zh-TW" b="1" dirty="0">
                <a:solidFill>
                  <a:srgbClr val="FF0000"/>
                </a:solidFill>
                <a:latin typeface="Arial" charset="0"/>
                <a:ea typeface="新細明體" pitchFamily="18" charset="-120"/>
              </a:rPr>
              <a:t>atomic</a:t>
            </a:r>
            <a:r>
              <a:rPr kumimoji="1" lang="en-US" altLang="zh-TW" dirty="0">
                <a:latin typeface="Arial" charset="0"/>
                <a:ea typeface="新細明體" pitchFamily="18" charset="-120"/>
              </a:rPr>
              <a:t>. They may not be interrupted.</a:t>
            </a:r>
          </a:p>
        </p:txBody>
      </p:sp>
      <p:sp>
        <p:nvSpPr>
          <p:cNvPr id="712711" name="Rectangle 7"/>
          <p:cNvSpPr>
            <a:spLocks noChangeArrowheads="1"/>
          </p:cNvSpPr>
          <p:nvPr/>
        </p:nvSpPr>
        <p:spPr bwMode="auto">
          <a:xfrm>
            <a:off x="3124200" y="4526039"/>
            <a:ext cx="2667000" cy="685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A thread that executes wait(s) may block </a:t>
            </a:r>
            <a:r>
              <a:rPr kumimoji="1" lang="en-US" altLang="zh-TW" b="1" dirty="0">
                <a:solidFill>
                  <a:srgbClr val="FF0000"/>
                </a:solidFill>
                <a:latin typeface="Arial" charset="0"/>
                <a:ea typeface="新細明體" pitchFamily="18" charset="-120"/>
              </a:rPr>
              <a:t>itself</a:t>
            </a:r>
            <a:endParaRPr kumimoji="1" lang="en-US" altLang="zh-TW" dirty="0">
              <a:solidFill>
                <a:srgbClr val="FF0000"/>
              </a:solidFill>
              <a:latin typeface="Arial" charset="0"/>
              <a:ea typeface="新細明體" pitchFamily="18" charset="-120"/>
            </a:endParaRPr>
          </a:p>
        </p:txBody>
      </p:sp>
      <p:sp>
        <p:nvSpPr>
          <p:cNvPr id="712712" name="Rectangle 8"/>
          <p:cNvSpPr>
            <a:spLocks noChangeArrowheads="1"/>
          </p:cNvSpPr>
          <p:nvPr/>
        </p:nvSpPr>
        <p:spPr bwMode="auto">
          <a:xfrm>
            <a:off x="7315200" y="4710111"/>
            <a:ext cx="3048000" cy="860025"/>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latin typeface="Arial" charset="0"/>
                <a:ea typeface="新細明體" pitchFamily="18" charset="-120"/>
              </a:rPr>
              <a:t>A thread then executes signal(s) may wake up </a:t>
            </a:r>
            <a:r>
              <a:rPr kumimoji="1" lang="en-US" altLang="zh-TW" b="1" dirty="0">
                <a:solidFill>
                  <a:srgbClr val="FF0000"/>
                </a:solidFill>
                <a:latin typeface="Arial" charset="0"/>
                <a:ea typeface="新細明體" pitchFamily="18" charset="-120"/>
              </a:rPr>
              <a:t>another thread</a:t>
            </a:r>
            <a:endParaRPr kumimoji="1" lang="en-US" altLang="zh-TW" dirty="0">
              <a:solidFill>
                <a:srgbClr val="FF0000"/>
              </a:solidFill>
              <a:latin typeface="Arial" charset="0"/>
              <a:ea typeface="新細明體" pitchFamily="18" charset="-120"/>
            </a:endParaRPr>
          </a:p>
        </p:txBody>
      </p:sp>
      <p:sp>
        <p:nvSpPr>
          <p:cNvPr id="2" name="Slide Number Placeholder 1">
            <a:extLst>
              <a:ext uri="{FF2B5EF4-FFF2-40B4-BE49-F238E27FC236}">
                <a16:creationId xmlns:a16="http://schemas.microsoft.com/office/drawing/2014/main" id="{5C1C3A3F-7DFF-4328-91CE-482335D45F17}"/>
              </a:ext>
            </a:extLst>
          </p:cNvPr>
          <p:cNvSpPr>
            <a:spLocks noGrp="1"/>
          </p:cNvSpPr>
          <p:nvPr>
            <p:ph type="sldNum" sz="quarter" idx="33"/>
          </p:nvPr>
        </p:nvSpPr>
        <p:spPr/>
        <p:txBody>
          <a:bodyPr/>
          <a:lstStyle/>
          <a:p>
            <a:fld id="{19B51A1E-902D-48AF-9020-955120F399B6}" type="slidenum">
              <a:rPr lang="en-US" noProof="0" smtClean="0"/>
              <a:pPr/>
              <a:t>58</a:t>
            </a:fld>
            <a:endParaRPr lang="en-US" noProof="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855695" y="1949833"/>
            <a:ext cx="7239000" cy="26670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3251" name="Rectangle 3"/>
          <p:cNvSpPr>
            <a:spLocks noGrp="1" noChangeArrowheads="1"/>
          </p:cNvSpPr>
          <p:nvPr>
            <p:ph type="title"/>
          </p:nvPr>
        </p:nvSpPr>
        <p:spPr/>
        <p:txBody>
          <a:bodyPr/>
          <a:lstStyle/>
          <a:p>
            <a:pPr algn="ctr" eaLnBrk="1" hangingPunct="1"/>
            <a:r>
              <a:rPr lang="en-US" altLang="zh-TW">
                <a:ea typeface="新細明體" pitchFamily="18" charset="-120"/>
              </a:rPr>
              <a:t>Mutual Exclusion: Semaphore</a:t>
            </a:r>
          </a:p>
        </p:txBody>
      </p:sp>
      <p:sp>
        <p:nvSpPr>
          <p:cNvPr id="53252" name="Rectangle 4"/>
          <p:cNvSpPr>
            <a:spLocks noChangeArrowheads="1"/>
          </p:cNvSpPr>
          <p:nvPr/>
        </p:nvSpPr>
        <p:spPr bwMode="auto">
          <a:xfrm>
            <a:off x="3455895" y="2102233"/>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3253" name="Rectangle 5"/>
          <p:cNvSpPr>
            <a:spLocks noChangeArrowheads="1"/>
          </p:cNvSpPr>
          <p:nvPr/>
        </p:nvSpPr>
        <p:spPr bwMode="auto">
          <a:xfrm>
            <a:off x="2465295" y="2102233"/>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grpSp>
        <p:nvGrpSpPr>
          <p:cNvPr id="2" name="Group 6"/>
          <p:cNvGrpSpPr>
            <a:grpSpLocks/>
          </p:cNvGrpSpPr>
          <p:nvPr/>
        </p:nvGrpSpPr>
        <p:grpSpPr bwMode="auto">
          <a:xfrm>
            <a:off x="2008095" y="2559433"/>
            <a:ext cx="2209800" cy="1905000"/>
            <a:chOff x="768" y="1968"/>
            <a:chExt cx="1392" cy="1200"/>
          </a:xfrm>
        </p:grpSpPr>
        <p:sp>
          <p:nvSpPr>
            <p:cNvPr id="53272" name="Rectangle 7"/>
            <p:cNvSpPr>
              <a:spLocks noChangeArrowheads="1"/>
            </p:cNvSpPr>
            <p:nvPr/>
          </p:nvSpPr>
          <p:spPr bwMode="auto">
            <a:xfrm>
              <a:off x="864" y="1968"/>
              <a:ext cx="129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3273" name="Rectangle 8"/>
            <p:cNvSpPr>
              <a:spLocks noChangeArrowheads="1"/>
            </p:cNvSpPr>
            <p:nvPr/>
          </p:nvSpPr>
          <p:spPr bwMode="auto">
            <a:xfrm>
              <a:off x="768" y="2496"/>
              <a:ext cx="912" cy="128"/>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53274" name="Rectangle 9"/>
            <p:cNvSpPr>
              <a:spLocks noChangeArrowheads="1"/>
            </p:cNvSpPr>
            <p:nvPr/>
          </p:nvSpPr>
          <p:spPr bwMode="auto">
            <a:xfrm>
              <a:off x="768" y="2784"/>
              <a:ext cx="912" cy="128"/>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53275" name="Rectangle 10"/>
            <p:cNvSpPr>
              <a:spLocks noChangeArrowheads="1"/>
            </p:cNvSpPr>
            <p:nvPr/>
          </p:nvSpPr>
          <p:spPr bwMode="auto">
            <a:xfrm>
              <a:off x="864" y="1968"/>
              <a:ext cx="1296"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p>
            <a:p>
              <a:r>
                <a:rPr kumimoji="1" lang="en-US" altLang="zh-TW" sz="1600">
                  <a:latin typeface="Arial" charset="0"/>
                  <a:ea typeface="新細明體" pitchFamily="18" charset="-120"/>
                </a:rPr>
                <a:t>while (true) { </a:t>
              </a:r>
            </a:p>
            <a:p>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grpSp>
        <p:nvGrpSpPr>
          <p:cNvPr id="3" name="Group 11"/>
          <p:cNvGrpSpPr>
            <a:grpSpLocks/>
          </p:cNvGrpSpPr>
          <p:nvPr/>
        </p:nvGrpSpPr>
        <p:grpSpPr bwMode="auto">
          <a:xfrm>
            <a:off x="4370295" y="2559433"/>
            <a:ext cx="2209800" cy="1905000"/>
            <a:chOff x="768" y="1968"/>
            <a:chExt cx="1392" cy="1200"/>
          </a:xfrm>
        </p:grpSpPr>
        <p:sp>
          <p:nvSpPr>
            <p:cNvPr id="53268" name="Rectangle 12"/>
            <p:cNvSpPr>
              <a:spLocks noChangeArrowheads="1"/>
            </p:cNvSpPr>
            <p:nvPr/>
          </p:nvSpPr>
          <p:spPr bwMode="auto">
            <a:xfrm>
              <a:off x="864" y="1968"/>
              <a:ext cx="129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3269" name="Rectangle 13"/>
            <p:cNvSpPr>
              <a:spLocks noChangeArrowheads="1"/>
            </p:cNvSpPr>
            <p:nvPr/>
          </p:nvSpPr>
          <p:spPr bwMode="auto">
            <a:xfrm>
              <a:off x="768" y="2496"/>
              <a:ext cx="912" cy="128"/>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53270" name="Rectangle 14"/>
            <p:cNvSpPr>
              <a:spLocks noChangeArrowheads="1"/>
            </p:cNvSpPr>
            <p:nvPr/>
          </p:nvSpPr>
          <p:spPr bwMode="auto">
            <a:xfrm>
              <a:off x="768" y="2784"/>
              <a:ext cx="912" cy="128"/>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53271" name="Rectangle 15"/>
            <p:cNvSpPr>
              <a:spLocks noChangeArrowheads="1"/>
            </p:cNvSpPr>
            <p:nvPr/>
          </p:nvSpPr>
          <p:spPr bwMode="auto">
            <a:xfrm>
              <a:off x="864" y="1968"/>
              <a:ext cx="1296"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dirty="0">
                  <a:latin typeface="Arial" charset="0"/>
                  <a:ea typeface="新細明體" pitchFamily="18" charset="-120"/>
                </a:rPr>
                <a:t>// thread 1 </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while (true) { </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   ...</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   wait(s);</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   &lt;critical section&gt;</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   signal(s);</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a:t>
              </a:r>
            </a:p>
          </p:txBody>
        </p:sp>
      </p:grpSp>
      <p:grpSp>
        <p:nvGrpSpPr>
          <p:cNvPr id="4" name="Group 16"/>
          <p:cNvGrpSpPr>
            <a:grpSpLocks/>
          </p:cNvGrpSpPr>
          <p:nvPr/>
        </p:nvGrpSpPr>
        <p:grpSpPr bwMode="auto">
          <a:xfrm>
            <a:off x="6732495" y="2559433"/>
            <a:ext cx="2209800" cy="1905000"/>
            <a:chOff x="768" y="1968"/>
            <a:chExt cx="1392" cy="1200"/>
          </a:xfrm>
        </p:grpSpPr>
        <p:sp>
          <p:nvSpPr>
            <p:cNvPr id="53264" name="Rectangle 17"/>
            <p:cNvSpPr>
              <a:spLocks noChangeArrowheads="1"/>
            </p:cNvSpPr>
            <p:nvPr/>
          </p:nvSpPr>
          <p:spPr bwMode="auto">
            <a:xfrm>
              <a:off x="864" y="1968"/>
              <a:ext cx="129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3265" name="Rectangle 18"/>
            <p:cNvSpPr>
              <a:spLocks noChangeArrowheads="1"/>
            </p:cNvSpPr>
            <p:nvPr/>
          </p:nvSpPr>
          <p:spPr bwMode="auto">
            <a:xfrm>
              <a:off x="768" y="2496"/>
              <a:ext cx="912" cy="128"/>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53266" name="Rectangle 19"/>
            <p:cNvSpPr>
              <a:spLocks noChangeArrowheads="1"/>
            </p:cNvSpPr>
            <p:nvPr/>
          </p:nvSpPr>
          <p:spPr bwMode="auto">
            <a:xfrm>
              <a:off x="768" y="2784"/>
              <a:ext cx="912" cy="128"/>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53267" name="Rectangle 20"/>
            <p:cNvSpPr>
              <a:spLocks noChangeArrowheads="1"/>
            </p:cNvSpPr>
            <p:nvPr/>
          </p:nvSpPr>
          <p:spPr bwMode="auto">
            <a:xfrm>
              <a:off x="864" y="1968"/>
              <a:ext cx="1296" cy="1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p>
            <a:p>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3257" name="AutoShape 21"/>
          <p:cNvSpPr>
            <a:spLocks/>
          </p:cNvSpPr>
          <p:nvPr/>
        </p:nvSpPr>
        <p:spPr bwMode="auto">
          <a:xfrm>
            <a:off x="8789895" y="2927733"/>
            <a:ext cx="1066800" cy="349250"/>
          </a:xfrm>
          <a:prstGeom prst="borderCallout2">
            <a:avLst>
              <a:gd name="adj1" fmla="val 54546"/>
              <a:gd name="adj2" fmla="val -7144"/>
              <a:gd name="adj3" fmla="val 54546"/>
              <a:gd name="adj4" fmla="val -40028"/>
              <a:gd name="adj5" fmla="val 156819"/>
              <a:gd name="adj6" fmla="val -74255"/>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EnterCS</a:t>
            </a:r>
          </a:p>
        </p:txBody>
      </p:sp>
      <p:sp>
        <p:nvSpPr>
          <p:cNvPr id="53258" name="AutoShape 22"/>
          <p:cNvSpPr>
            <a:spLocks/>
          </p:cNvSpPr>
          <p:nvPr/>
        </p:nvSpPr>
        <p:spPr bwMode="auto">
          <a:xfrm>
            <a:off x="8637496" y="4343783"/>
            <a:ext cx="1033463" cy="349250"/>
          </a:xfrm>
          <a:prstGeom prst="borderCallout2">
            <a:avLst>
              <a:gd name="adj1" fmla="val 54546"/>
              <a:gd name="adj2" fmla="val -7375"/>
              <a:gd name="adj3" fmla="val 54546"/>
              <a:gd name="adj4" fmla="val -30569"/>
              <a:gd name="adj5" fmla="val -106819"/>
              <a:gd name="adj6" fmla="val -55301"/>
            </a:avLst>
          </a:prstGeom>
          <a:solidFill>
            <a:srgbClr val="FFFFFF"/>
          </a:solidFill>
          <a:ln w="12700">
            <a:solidFill>
              <a:schemeClr val="tx1"/>
            </a:solidFill>
            <a:miter lim="800000"/>
            <a:headEnd type="none" w="sm" len="sm"/>
            <a:tailEnd type="none" w="sm" len="sm"/>
          </a:ln>
        </p:spPr>
        <p:txBody>
          <a:bodyPr>
            <a:spAutoFit/>
          </a:bodyPr>
          <a:lstStyle/>
          <a:p>
            <a:r>
              <a:rPr kumimoji="1" lang="en-US" altLang="zh-TW" sz="1600">
                <a:latin typeface="Arial" charset="0"/>
                <a:ea typeface="新細明體" pitchFamily="18" charset="-120"/>
              </a:rPr>
              <a:t>LeaveCS</a:t>
            </a:r>
          </a:p>
        </p:txBody>
      </p:sp>
      <p:sp>
        <p:nvSpPr>
          <p:cNvPr id="714775" name="Rectangle 23"/>
          <p:cNvSpPr>
            <a:spLocks noChangeArrowheads="1"/>
          </p:cNvSpPr>
          <p:nvPr/>
        </p:nvSpPr>
        <p:spPr bwMode="auto">
          <a:xfrm>
            <a:off x="2389095" y="4845432"/>
            <a:ext cx="5791200" cy="1556317"/>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latin typeface="Arial" charset="0"/>
                <a:ea typeface="新細明體" pitchFamily="18" charset="-120"/>
              </a:rPr>
              <a:t>Note that:</a:t>
            </a:r>
          </a:p>
          <a:p>
            <a:pPr>
              <a:buFont typeface="Webdings" pitchFamily="18" charset="2"/>
              <a:buChar char="="/>
              <a:defRPr/>
            </a:pPr>
            <a:r>
              <a:rPr kumimoji="1" lang="en-US" altLang="zh-TW">
                <a:latin typeface="Arial" charset="0"/>
                <a:ea typeface="新細明體" pitchFamily="18" charset="-120"/>
              </a:rPr>
              <a:t> no busy waiting</a:t>
            </a:r>
          </a:p>
          <a:p>
            <a:pPr>
              <a:buFont typeface="Webdings" pitchFamily="18" charset="2"/>
              <a:buChar char="="/>
              <a:defRPr/>
            </a:pPr>
            <a:r>
              <a:rPr kumimoji="1" lang="en-US" altLang="zh-TW">
                <a:latin typeface="Arial" charset="0"/>
                <a:ea typeface="新細明體" pitchFamily="18" charset="-120"/>
              </a:rPr>
              <a:t> we use the same coding to protect the CS for all threads.  This method easily applies to more than 2 threads.</a:t>
            </a:r>
          </a:p>
        </p:txBody>
      </p:sp>
      <p:sp>
        <p:nvSpPr>
          <p:cNvPr id="53260" name="AutoShape 24"/>
          <p:cNvSpPr>
            <a:spLocks/>
          </p:cNvSpPr>
          <p:nvPr/>
        </p:nvSpPr>
        <p:spPr bwMode="auto">
          <a:xfrm>
            <a:off x="4979895" y="1492633"/>
            <a:ext cx="1956486" cy="914400"/>
          </a:xfrm>
          <a:prstGeom prst="borderCallout2">
            <a:avLst>
              <a:gd name="adj1" fmla="val 13634"/>
              <a:gd name="adj2" fmla="val -4000"/>
              <a:gd name="adj3" fmla="val 13634"/>
              <a:gd name="adj4" fmla="val -32583"/>
              <a:gd name="adj5" fmla="val 77059"/>
              <a:gd name="adj6" fmla="val -61500"/>
            </a:avLst>
          </a:prstGeom>
          <a:solidFill>
            <a:srgbClr val="FFFFFF"/>
          </a:solidFill>
          <a:ln w="12700">
            <a:solidFill>
              <a:schemeClr val="tx1"/>
            </a:solidFill>
            <a:miter lim="800000"/>
            <a:headEnd type="none" w="sm" len="sm"/>
            <a:tailEnd type="none" w="sm" len="sm"/>
          </a:ln>
        </p:spPr>
        <p:txBody>
          <a:bodyPr/>
          <a:lstStyle/>
          <a:p>
            <a:r>
              <a:rPr kumimoji="1" lang="en-US" altLang="zh-TW">
                <a:latin typeface="Arial" charset="0"/>
                <a:ea typeface="新細明體" pitchFamily="18" charset="-120"/>
              </a:rPr>
              <a:t>A global shared semaphore, initialized to 1</a:t>
            </a:r>
          </a:p>
        </p:txBody>
      </p:sp>
      <p:sp>
        <p:nvSpPr>
          <p:cNvPr id="5" name="Slide Number Placeholder 4">
            <a:extLst>
              <a:ext uri="{FF2B5EF4-FFF2-40B4-BE49-F238E27FC236}">
                <a16:creationId xmlns:a16="http://schemas.microsoft.com/office/drawing/2014/main" id="{4678480E-77DF-4505-A5F6-EE043A140C4B}"/>
              </a:ext>
            </a:extLst>
          </p:cNvPr>
          <p:cNvSpPr>
            <a:spLocks noGrp="1"/>
          </p:cNvSpPr>
          <p:nvPr>
            <p:ph type="sldNum" sz="quarter" idx="33"/>
          </p:nvPr>
        </p:nvSpPr>
        <p:spPr/>
        <p:txBody>
          <a:bodyPr/>
          <a:lstStyle/>
          <a:p>
            <a:fld id="{19B51A1E-902D-48AF-9020-955120F399B6}" type="slidenum">
              <a:rPr lang="en-US" noProof="0" smtClean="0"/>
              <a:pPr/>
              <a:t>59</a:t>
            </a:fld>
            <a:endParaRPr lang="en-US" noProof="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80728-5D4E-4E0E-A5C9-54B0907D45CC}"/>
              </a:ext>
            </a:extLst>
          </p:cNvPr>
          <p:cNvSpPr>
            <a:spLocks noGrp="1"/>
          </p:cNvSpPr>
          <p:nvPr>
            <p:ph idx="1"/>
          </p:nvPr>
        </p:nvSpPr>
        <p:spPr>
          <a:xfrm>
            <a:off x="370614" y="1274325"/>
            <a:ext cx="9590510" cy="4679250"/>
          </a:xfrm>
        </p:spPr>
        <p:txBody>
          <a:bodyPr/>
          <a:lstStyle/>
          <a:p>
            <a:r>
              <a:rPr lang="en-US" altLang="zh-TW" dirty="0">
                <a:solidFill>
                  <a:srgbClr val="FF0000"/>
                </a:solidFill>
                <a:ea typeface="新細明體" pitchFamily="18" charset="-120"/>
              </a:rPr>
              <a:t>Multithreading</a:t>
            </a:r>
            <a:r>
              <a:rPr lang="en-US" altLang="zh-TW" dirty="0">
                <a:ea typeface="新細明體" pitchFamily="18" charset="-120"/>
              </a:rPr>
              <a:t> – multiple threads within a process</a:t>
            </a:r>
          </a:p>
          <a:p>
            <a:r>
              <a:rPr lang="en-US" altLang="zh-TW" dirty="0">
                <a:solidFill>
                  <a:srgbClr val="FF0000"/>
                </a:solidFill>
                <a:ea typeface="新細明體" pitchFamily="18" charset="-120"/>
              </a:rPr>
              <a:t>Multiprogramming</a:t>
            </a:r>
            <a:r>
              <a:rPr lang="en-US" altLang="zh-TW" dirty="0">
                <a:ea typeface="新細明體" pitchFamily="18" charset="-120"/>
              </a:rPr>
              <a:t> – multiple processes in a uniprocessor system</a:t>
            </a:r>
          </a:p>
          <a:p>
            <a:r>
              <a:rPr lang="en-US" altLang="zh-TW" dirty="0">
                <a:solidFill>
                  <a:srgbClr val="FF0000"/>
                </a:solidFill>
                <a:ea typeface="新細明體" pitchFamily="18" charset="-120"/>
              </a:rPr>
              <a:t>Multiprocessing </a:t>
            </a:r>
            <a:r>
              <a:rPr lang="en-US" altLang="zh-TW" dirty="0">
                <a:ea typeface="新細明體" pitchFamily="18" charset="-120"/>
              </a:rPr>
              <a:t>– multiple processes within a multiprocessor</a:t>
            </a:r>
          </a:p>
          <a:p>
            <a:r>
              <a:rPr lang="en-US" altLang="zh-TW" dirty="0">
                <a:solidFill>
                  <a:srgbClr val="FF0000"/>
                </a:solidFill>
                <a:ea typeface="新細明體" pitchFamily="18" charset="-120"/>
              </a:rPr>
              <a:t>Distributed processing </a:t>
            </a:r>
            <a:r>
              <a:rPr lang="en-US" altLang="zh-TW" dirty="0">
                <a:ea typeface="新細明體" pitchFamily="18" charset="-120"/>
              </a:rPr>
              <a:t>– </a:t>
            </a:r>
            <a:r>
              <a:rPr lang="en-US" altLang="zh-MO" dirty="0"/>
              <a:t>multiple processes executing on multiple, distributed computer systems.  </a:t>
            </a:r>
            <a:endParaRPr lang="en-US" altLang="zh-TW" dirty="0">
              <a:ea typeface="新細明體" pitchFamily="18" charset="-120"/>
            </a:endParaRPr>
          </a:p>
          <a:p>
            <a:endParaRPr lang="zh-MO" altLang="en-US" dirty="0"/>
          </a:p>
        </p:txBody>
      </p:sp>
      <p:sp>
        <p:nvSpPr>
          <p:cNvPr id="3" name="Title 2">
            <a:extLst>
              <a:ext uri="{FF2B5EF4-FFF2-40B4-BE49-F238E27FC236}">
                <a16:creationId xmlns:a16="http://schemas.microsoft.com/office/drawing/2014/main" id="{FB2AB008-6976-4A5C-AD9F-28AC913E6986}"/>
              </a:ext>
            </a:extLst>
          </p:cNvPr>
          <p:cNvSpPr>
            <a:spLocks noGrp="1"/>
          </p:cNvSpPr>
          <p:nvPr>
            <p:ph type="title"/>
          </p:nvPr>
        </p:nvSpPr>
        <p:spPr/>
        <p:txBody>
          <a:bodyPr/>
          <a:lstStyle/>
          <a:p>
            <a:r>
              <a:rPr lang="en-US" altLang="zh-TW" dirty="0">
                <a:ea typeface="新細明體" pitchFamily="18" charset="-120"/>
              </a:rPr>
              <a:t>Kinds of Concurrency</a:t>
            </a:r>
            <a:endParaRPr lang="zh-MO" altLang="en-US" dirty="0"/>
          </a:p>
        </p:txBody>
      </p:sp>
      <p:sp>
        <p:nvSpPr>
          <p:cNvPr id="4" name="Slide Number Placeholder 3">
            <a:extLst>
              <a:ext uri="{FF2B5EF4-FFF2-40B4-BE49-F238E27FC236}">
                <a16:creationId xmlns:a16="http://schemas.microsoft.com/office/drawing/2014/main" id="{879685FE-3EFF-4508-A699-DE3950F730B4}"/>
              </a:ext>
            </a:extLst>
          </p:cNvPr>
          <p:cNvSpPr>
            <a:spLocks noGrp="1"/>
          </p:cNvSpPr>
          <p:nvPr>
            <p:ph type="sldNum" sz="quarter" idx="15"/>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3823376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1/10</a:t>
            </a:r>
          </a:p>
        </p:txBody>
      </p:sp>
      <p:grpSp>
        <p:nvGrpSpPr>
          <p:cNvPr id="2" name="Group 3"/>
          <p:cNvGrpSpPr>
            <a:grpSpLocks/>
          </p:cNvGrpSpPr>
          <p:nvPr/>
        </p:nvGrpSpPr>
        <p:grpSpPr bwMode="auto">
          <a:xfrm>
            <a:off x="2590800" y="1905000"/>
            <a:ext cx="7086600" cy="3048000"/>
            <a:chOff x="672" y="1056"/>
            <a:chExt cx="4464" cy="1920"/>
          </a:xfrm>
        </p:grpSpPr>
        <p:sp>
          <p:nvSpPr>
            <p:cNvPr id="54284"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4285"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4286"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4287"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4288"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4289"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r>
                <a:rPr kumimoji="1" lang="en-US" altLang="zh-TW">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4276" name="Rectangle 10"/>
          <p:cNvSpPr>
            <a:spLocks noChangeArrowheads="1"/>
          </p:cNvSpPr>
          <p:nvPr/>
        </p:nvSpPr>
        <p:spPr bwMode="auto">
          <a:xfrm>
            <a:off x="34290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4277" name="Rectangle 11"/>
          <p:cNvSpPr>
            <a:spLocks noChangeArrowheads="1"/>
          </p:cNvSpPr>
          <p:nvPr/>
        </p:nvSpPr>
        <p:spPr bwMode="auto">
          <a:xfrm>
            <a:off x="56388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4278" name="Rectangle 12"/>
          <p:cNvSpPr>
            <a:spLocks noChangeArrowheads="1"/>
          </p:cNvSpPr>
          <p:nvPr/>
        </p:nvSpPr>
        <p:spPr bwMode="auto">
          <a:xfrm>
            <a:off x="78486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4279" name="Rectangle 13"/>
          <p:cNvSpPr>
            <a:spLocks noChangeArrowheads="1"/>
          </p:cNvSpPr>
          <p:nvPr/>
        </p:nvSpPr>
        <p:spPr bwMode="auto">
          <a:xfrm>
            <a:off x="2819400" y="5181600"/>
            <a:ext cx="3581400" cy="9906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The three threads want to enter the critical section.  Assume thread 0 executes wait(s) first.</a:t>
            </a:r>
          </a:p>
        </p:txBody>
      </p:sp>
      <p:sp>
        <p:nvSpPr>
          <p:cNvPr id="54280" name="Rectangle 14"/>
          <p:cNvSpPr>
            <a:spLocks noChangeArrowheads="1"/>
          </p:cNvSpPr>
          <p:nvPr/>
        </p:nvSpPr>
        <p:spPr bwMode="auto">
          <a:xfrm>
            <a:off x="6781800" y="5105400"/>
            <a:ext cx="3429000" cy="1219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sym typeface="Wingdings" pitchFamily="2" charset="2"/>
            </a:endParaRPr>
          </a:p>
          <a:p>
            <a:r>
              <a:rPr kumimoji="1" lang="en-US" altLang="zh-TW" sz="1600">
                <a:latin typeface="Arial" charset="0"/>
                <a:ea typeface="新細明體" pitchFamily="18" charset="-120"/>
                <a:sym typeface="Wingdings" pitchFamily="2" charset="2"/>
              </a:rPr>
              <a:t>  Running/ready</a:t>
            </a:r>
          </a:p>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a:p>
            <a:r>
              <a:rPr kumimoji="1" lang="en-US" altLang="zh-TW" sz="1600">
                <a:latin typeface="Arial" charset="0"/>
                <a:ea typeface="新細明體" pitchFamily="18" charset="-120"/>
                <a:sym typeface="Wingdings" pitchFamily="2" charset="2"/>
              </a:rPr>
              <a:t>  Blocked at the instruction wait(s)</a:t>
            </a:r>
          </a:p>
        </p:txBody>
      </p:sp>
      <p:sp>
        <p:nvSpPr>
          <p:cNvPr id="3" name="Slide Number Placeholder 2">
            <a:extLst>
              <a:ext uri="{FF2B5EF4-FFF2-40B4-BE49-F238E27FC236}">
                <a16:creationId xmlns:a16="http://schemas.microsoft.com/office/drawing/2014/main" id="{430FBEC6-A49E-4139-AC1A-1BBFE0A59199}"/>
              </a:ext>
            </a:extLst>
          </p:cNvPr>
          <p:cNvSpPr>
            <a:spLocks noGrp="1"/>
          </p:cNvSpPr>
          <p:nvPr>
            <p:ph type="sldNum" sz="quarter" idx="33"/>
          </p:nvPr>
        </p:nvSpPr>
        <p:spPr/>
        <p:txBody>
          <a:bodyPr/>
          <a:lstStyle/>
          <a:p>
            <a:fld id="{19B51A1E-902D-48AF-9020-955120F399B6}" type="slidenum">
              <a:rPr lang="en-US" noProof="0" smtClean="0"/>
              <a:pPr/>
              <a:t>60</a:t>
            </a:fld>
            <a:endParaRPr lang="en-US" noProof="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55307"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5308"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5309"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5310"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5311"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5312"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5300" name="Rectangle 10"/>
          <p:cNvSpPr>
            <a:spLocks noChangeArrowheads="1"/>
          </p:cNvSpPr>
          <p:nvPr/>
        </p:nvSpPr>
        <p:spPr bwMode="auto">
          <a:xfrm>
            <a:off x="3810000" y="35052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5301" name="Rectangle 11"/>
          <p:cNvSpPr>
            <a:spLocks noChangeArrowheads="1"/>
          </p:cNvSpPr>
          <p:nvPr/>
        </p:nvSpPr>
        <p:spPr bwMode="auto">
          <a:xfrm>
            <a:off x="56388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5302" name="Rectangle 12"/>
          <p:cNvSpPr>
            <a:spLocks noChangeArrowheads="1"/>
          </p:cNvSpPr>
          <p:nvPr/>
        </p:nvSpPr>
        <p:spPr bwMode="auto">
          <a:xfrm>
            <a:off x="78486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5303" name="Rectangle 13"/>
          <p:cNvSpPr>
            <a:spLocks noChangeArrowheads="1"/>
          </p:cNvSpPr>
          <p:nvPr/>
        </p:nvSpPr>
        <p:spPr bwMode="auto">
          <a:xfrm>
            <a:off x="2640013" y="5029200"/>
            <a:ext cx="3505200" cy="1524000"/>
          </a:xfrm>
          <a:prstGeom prst="rect">
            <a:avLst/>
          </a:prstGeom>
          <a:solidFill>
            <a:srgbClr val="FFFFFF"/>
          </a:solidFill>
          <a:ln w="12700">
            <a:solidFill>
              <a:schemeClr val="tx1"/>
            </a:solidFill>
            <a:miter lim="800000"/>
            <a:headEnd type="none" w="sm" len="sm"/>
            <a:tailEnd type="none" w="sm" len="sm"/>
          </a:ln>
        </p:spPr>
        <p:txBody>
          <a:bodyPr/>
          <a:lstStyle/>
          <a:p>
            <a:r>
              <a:rPr kumimoji="1" lang="en-US" altLang="zh-TW" sz="1600">
                <a:latin typeface="Arial" charset="0"/>
                <a:ea typeface="新細明體" pitchFamily="18" charset="-120"/>
              </a:rPr>
              <a:t>void wait (semaphore &amp;s) {</a:t>
            </a:r>
            <a:br>
              <a:rPr kumimoji="1" lang="en-US" altLang="zh-TW" sz="1600">
                <a:latin typeface="Arial" charset="0"/>
                <a:ea typeface="新細明體" pitchFamily="18" charset="-120"/>
              </a:rPr>
            </a:br>
            <a:r>
              <a:rPr kumimoji="1" lang="en-US" altLang="zh-TW" sz="1600">
                <a:latin typeface="Arial" charset="0"/>
                <a:ea typeface="新細明體" pitchFamily="18" charset="-120"/>
              </a:rPr>
              <a:t>  s.count = s.count -1;</a:t>
            </a:r>
            <a:br>
              <a:rPr kumimoji="1" lang="en-US" altLang="zh-TW" sz="1600">
                <a:latin typeface="Arial" charset="0"/>
                <a:ea typeface="新細明體" pitchFamily="18" charset="-120"/>
              </a:rPr>
            </a:br>
            <a:r>
              <a:rPr kumimoji="1" lang="en-US" altLang="zh-TW" sz="1600">
                <a:latin typeface="Arial" charset="0"/>
                <a:ea typeface="新細明體" pitchFamily="18" charset="-120"/>
              </a:rPr>
              <a:t>  if (s.count &lt; 0) }</a:t>
            </a:r>
          </a:p>
          <a:p>
            <a:r>
              <a:rPr kumimoji="1" lang="en-US" altLang="zh-TW" sz="1600">
                <a:latin typeface="Arial" charset="0"/>
                <a:ea typeface="新細明體" pitchFamily="18" charset="-120"/>
              </a:rPr>
              <a:t>    place this thread in s.queue;</a:t>
            </a:r>
            <a:br>
              <a:rPr kumimoji="1" lang="en-US" altLang="zh-TW" sz="1600">
                <a:latin typeface="Arial" charset="0"/>
                <a:ea typeface="新細明體" pitchFamily="18" charset="-120"/>
              </a:rPr>
            </a:br>
            <a:r>
              <a:rPr kumimoji="1" lang="en-US" altLang="zh-TW" sz="1600">
                <a:latin typeface="Arial" charset="0"/>
                <a:ea typeface="新細明體" pitchFamily="18" charset="-120"/>
              </a:rPr>
              <a:t>    block this thread</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p>
        </p:txBody>
      </p:sp>
      <p:sp>
        <p:nvSpPr>
          <p:cNvPr id="19"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2/10</a:t>
            </a:r>
          </a:p>
        </p:txBody>
      </p:sp>
      <p:sp>
        <p:nvSpPr>
          <p:cNvPr id="3" name="Slide Number Placeholder 2">
            <a:extLst>
              <a:ext uri="{FF2B5EF4-FFF2-40B4-BE49-F238E27FC236}">
                <a16:creationId xmlns:a16="http://schemas.microsoft.com/office/drawing/2014/main" id="{D1DDE545-C2BA-4596-BC9C-94B70A07EB00}"/>
              </a:ext>
            </a:extLst>
          </p:cNvPr>
          <p:cNvSpPr>
            <a:spLocks noGrp="1"/>
          </p:cNvSpPr>
          <p:nvPr>
            <p:ph type="sldNum" sz="quarter" idx="33"/>
          </p:nvPr>
        </p:nvSpPr>
        <p:spPr/>
        <p:txBody>
          <a:bodyPr/>
          <a:lstStyle/>
          <a:p>
            <a:fld id="{19B51A1E-902D-48AF-9020-955120F399B6}" type="slidenum">
              <a:rPr lang="en-US" noProof="0" smtClean="0"/>
              <a:pPr/>
              <a:t>61</a:t>
            </a:fld>
            <a:endParaRPr lang="en-US" noProof="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56331"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6332"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6333"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a:t>
              </a:r>
            </a:p>
          </p:txBody>
        </p:sp>
        <p:sp>
          <p:nvSpPr>
            <p:cNvPr id="56334"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6335"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6336"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6324" name="Rectangle 10"/>
          <p:cNvSpPr>
            <a:spLocks noChangeArrowheads="1"/>
          </p:cNvSpPr>
          <p:nvPr/>
        </p:nvSpPr>
        <p:spPr bwMode="auto">
          <a:xfrm>
            <a:off x="4648200" y="37338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6325" name="Rectangle 11"/>
          <p:cNvSpPr>
            <a:spLocks noChangeArrowheads="1"/>
          </p:cNvSpPr>
          <p:nvPr/>
        </p:nvSpPr>
        <p:spPr bwMode="auto">
          <a:xfrm>
            <a:off x="56388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6326" name="Rectangle 12"/>
          <p:cNvSpPr>
            <a:spLocks noChangeArrowheads="1"/>
          </p:cNvSpPr>
          <p:nvPr/>
        </p:nvSpPr>
        <p:spPr bwMode="auto">
          <a:xfrm>
            <a:off x="78486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6327" name="Rectangle 13"/>
          <p:cNvSpPr>
            <a:spLocks noChangeArrowheads="1"/>
          </p:cNvSpPr>
          <p:nvPr/>
        </p:nvSpPr>
        <p:spPr bwMode="auto">
          <a:xfrm>
            <a:off x="2819400" y="5181600"/>
            <a:ext cx="4267200" cy="11430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Thread 0 succeeds and enters the critical section.  The semaphore becomes 0: someone is inside the critical section, but no one is waiting.</a:t>
            </a: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3/10</a:t>
            </a:r>
          </a:p>
        </p:txBody>
      </p:sp>
      <p:sp>
        <p:nvSpPr>
          <p:cNvPr id="3" name="Slide Number Placeholder 2">
            <a:extLst>
              <a:ext uri="{FF2B5EF4-FFF2-40B4-BE49-F238E27FC236}">
                <a16:creationId xmlns:a16="http://schemas.microsoft.com/office/drawing/2014/main" id="{095D8AD6-7433-4AEF-8972-C9AE8782C6C6}"/>
              </a:ext>
            </a:extLst>
          </p:cNvPr>
          <p:cNvSpPr>
            <a:spLocks noGrp="1"/>
          </p:cNvSpPr>
          <p:nvPr>
            <p:ph type="sldNum" sz="quarter" idx="33"/>
          </p:nvPr>
        </p:nvSpPr>
        <p:spPr/>
        <p:txBody>
          <a:bodyPr/>
          <a:lstStyle/>
          <a:p>
            <a:fld id="{19B51A1E-902D-48AF-9020-955120F399B6}" type="slidenum">
              <a:rPr lang="en-US" noProof="0" smtClean="0"/>
              <a:pPr/>
              <a:t>62</a:t>
            </a:fld>
            <a:endParaRPr lang="en-US" noProof="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57357"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7358"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7359"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-2</a:t>
              </a:r>
            </a:p>
          </p:txBody>
        </p:sp>
        <p:sp>
          <p:nvSpPr>
            <p:cNvPr id="57360"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7361"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7362"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7348" name="Rectangle 10"/>
          <p:cNvSpPr>
            <a:spLocks noChangeArrowheads="1"/>
          </p:cNvSpPr>
          <p:nvPr/>
        </p:nvSpPr>
        <p:spPr bwMode="auto">
          <a:xfrm>
            <a:off x="4648200" y="37338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7349" name="Rectangle 11"/>
          <p:cNvSpPr>
            <a:spLocks noChangeArrowheads="1"/>
          </p:cNvSpPr>
          <p:nvPr/>
        </p:nvSpPr>
        <p:spPr bwMode="auto">
          <a:xfrm>
            <a:off x="2667000" y="5105400"/>
            <a:ext cx="3581400" cy="1219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When thread 1 and 2 execute wait(s), they are blocked.  The semaphore becomes –2.  (Two threads are waiting for this semaphore)</a:t>
            </a:r>
          </a:p>
        </p:txBody>
      </p:sp>
      <p:sp>
        <p:nvSpPr>
          <p:cNvPr id="57350" name="Rectangle 12"/>
          <p:cNvSpPr>
            <a:spLocks noChangeArrowheads="1"/>
          </p:cNvSpPr>
          <p:nvPr/>
        </p:nvSpPr>
        <p:spPr bwMode="auto">
          <a:xfrm>
            <a:off x="60198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57351" name="Rectangle 13"/>
          <p:cNvSpPr>
            <a:spLocks noChangeArrowheads="1"/>
          </p:cNvSpPr>
          <p:nvPr/>
        </p:nvSpPr>
        <p:spPr bwMode="auto">
          <a:xfrm>
            <a:off x="82296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57352" name="Rectangle 14"/>
          <p:cNvSpPr>
            <a:spLocks noChangeArrowheads="1"/>
          </p:cNvSpPr>
          <p:nvPr/>
        </p:nvSpPr>
        <p:spPr bwMode="auto">
          <a:xfrm>
            <a:off x="6477000" y="5105400"/>
            <a:ext cx="3505200" cy="1600200"/>
          </a:xfrm>
          <a:prstGeom prst="rect">
            <a:avLst/>
          </a:prstGeom>
          <a:solidFill>
            <a:srgbClr val="FFFFFF"/>
          </a:solidFill>
          <a:ln w="12700">
            <a:solidFill>
              <a:schemeClr val="tx1"/>
            </a:solidFill>
            <a:miter lim="800000"/>
            <a:headEnd type="none" w="sm" len="sm"/>
            <a:tailEnd type="none" w="sm" len="sm"/>
          </a:ln>
        </p:spPr>
        <p:txBody>
          <a:bodyPr/>
          <a:lstStyle/>
          <a:p>
            <a:r>
              <a:rPr kumimoji="1" lang="en-US" altLang="zh-TW" sz="1600">
                <a:latin typeface="Arial" charset="0"/>
                <a:ea typeface="新細明體" pitchFamily="18" charset="-120"/>
              </a:rPr>
              <a:t>void wait (semaphore s) {</a:t>
            </a:r>
            <a:br>
              <a:rPr kumimoji="1" lang="en-US" altLang="zh-TW" sz="1600">
                <a:latin typeface="Arial" charset="0"/>
                <a:ea typeface="新細明體" pitchFamily="18" charset="-120"/>
              </a:rPr>
            </a:br>
            <a:r>
              <a:rPr kumimoji="1" lang="en-US" altLang="zh-TW" sz="1600">
                <a:latin typeface="Arial" charset="0"/>
                <a:ea typeface="新細明體" pitchFamily="18" charset="-120"/>
              </a:rPr>
              <a:t>  s.count = s.count -1;</a:t>
            </a:r>
            <a:br>
              <a:rPr kumimoji="1" lang="en-US" altLang="zh-TW" sz="1600">
                <a:latin typeface="Arial" charset="0"/>
                <a:ea typeface="新細明體" pitchFamily="18" charset="-120"/>
              </a:rPr>
            </a:br>
            <a:r>
              <a:rPr kumimoji="1" lang="en-US" altLang="zh-TW" sz="1600">
                <a:latin typeface="Arial" charset="0"/>
                <a:ea typeface="新細明體" pitchFamily="18" charset="-120"/>
              </a:rPr>
              <a:t>  if (s.count &lt; 0) {</a:t>
            </a:r>
          </a:p>
          <a:p>
            <a:r>
              <a:rPr kumimoji="1" lang="en-US" altLang="zh-TW" sz="1600">
                <a:latin typeface="Arial" charset="0"/>
                <a:ea typeface="新細明體" pitchFamily="18" charset="-120"/>
              </a:rPr>
              <a:t>    place this thread in s.queue;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rPr>
              <a:t>block this thread</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p>
        </p:txBody>
      </p:sp>
      <p:sp>
        <p:nvSpPr>
          <p:cNvPr id="57353" name="Rectangle 15"/>
          <p:cNvSpPr>
            <a:spLocks noChangeArrowheads="1"/>
          </p:cNvSpPr>
          <p:nvPr/>
        </p:nvSpPr>
        <p:spPr bwMode="auto">
          <a:xfrm>
            <a:off x="7391401" y="1773238"/>
            <a:ext cx="2663825" cy="576262"/>
          </a:xfrm>
          <a:prstGeom prst="rect">
            <a:avLst/>
          </a:prstGeom>
          <a:solidFill>
            <a:srgbClr val="FF0066"/>
          </a:solidFill>
          <a:ln w="12700">
            <a:solidFill>
              <a:schemeClr val="tx1"/>
            </a:solidFill>
            <a:miter lim="800000"/>
            <a:headEnd type="none" w="sm" len="sm"/>
            <a:tailEnd type="none" w="sm" len="sm"/>
          </a:ln>
        </p:spPr>
        <p:txBody>
          <a:bodyPr anchor="ctr"/>
          <a:lstStyle/>
          <a:p>
            <a:r>
              <a:rPr kumimoji="1" lang="en-US" altLang="zh-TW" sz="1600">
                <a:solidFill>
                  <a:schemeClr val="bg1"/>
                </a:solidFill>
                <a:latin typeface="Arial" charset="0"/>
                <a:ea typeface="新細明體" pitchFamily="18" charset="-120"/>
              </a:rPr>
              <a:t>Assume thread 2 runs first.</a:t>
            </a:r>
          </a:p>
        </p:txBody>
      </p:sp>
      <p:sp>
        <p:nvSpPr>
          <p:cNvPr id="20"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4/10</a:t>
            </a:r>
          </a:p>
        </p:txBody>
      </p:sp>
      <p:sp>
        <p:nvSpPr>
          <p:cNvPr id="3" name="Slide Number Placeholder 2">
            <a:extLst>
              <a:ext uri="{FF2B5EF4-FFF2-40B4-BE49-F238E27FC236}">
                <a16:creationId xmlns:a16="http://schemas.microsoft.com/office/drawing/2014/main" id="{C10D80E6-DC58-4DD4-9DFD-1C2B6AFEDFA9}"/>
              </a:ext>
            </a:extLst>
          </p:cNvPr>
          <p:cNvSpPr>
            <a:spLocks noGrp="1"/>
          </p:cNvSpPr>
          <p:nvPr>
            <p:ph type="sldNum" sz="quarter" idx="33"/>
          </p:nvPr>
        </p:nvSpPr>
        <p:spPr/>
        <p:txBody>
          <a:bodyPr/>
          <a:lstStyle/>
          <a:p>
            <a:fld id="{19B51A1E-902D-48AF-9020-955120F399B6}" type="slidenum">
              <a:rPr lang="en-US" noProof="0" smtClean="0"/>
              <a:pPr/>
              <a:t>63</a:t>
            </a:fld>
            <a:endParaRPr lang="en-US" noProof="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58380"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8381"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8382"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-2</a:t>
              </a:r>
            </a:p>
          </p:txBody>
        </p:sp>
        <p:sp>
          <p:nvSpPr>
            <p:cNvPr id="58383"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8384"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8385"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8372" name="Rectangle 10"/>
          <p:cNvSpPr>
            <a:spLocks noChangeArrowheads="1"/>
          </p:cNvSpPr>
          <p:nvPr/>
        </p:nvSpPr>
        <p:spPr bwMode="auto">
          <a:xfrm>
            <a:off x="4038600" y="4038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8373" name="Rectangle 11"/>
          <p:cNvSpPr>
            <a:spLocks noChangeArrowheads="1"/>
          </p:cNvSpPr>
          <p:nvPr/>
        </p:nvSpPr>
        <p:spPr bwMode="auto">
          <a:xfrm>
            <a:off x="2667000" y="5105400"/>
            <a:ext cx="3581400" cy="1219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When thread 0 leaves the critical section, it executes signal(s), which increments the semaphore by 1 and wakes up one blocked thread.</a:t>
            </a:r>
          </a:p>
        </p:txBody>
      </p:sp>
      <p:sp>
        <p:nvSpPr>
          <p:cNvPr id="58374" name="Rectangle 12"/>
          <p:cNvSpPr>
            <a:spLocks noChangeArrowheads="1"/>
          </p:cNvSpPr>
          <p:nvPr/>
        </p:nvSpPr>
        <p:spPr bwMode="auto">
          <a:xfrm>
            <a:off x="60198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58375" name="Rectangle 13"/>
          <p:cNvSpPr>
            <a:spLocks noChangeArrowheads="1"/>
          </p:cNvSpPr>
          <p:nvPr/>
        </p:nvSpPr>
        <p:spPr bwMode="auto">
          <a:xfrm>
            <a:off x="82296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58376" name="Rectangle 14"/>
          <p:cNvSpPr>
            <a:spLocks noChangeArrowheads="1"/>
          </p:cNvSpPr>
          <p:nvPr/>
        </p:nvSpPr>
        <p:spPr bwMode="auto">
          <a:xfrm>
            <a:off x="6553200" y="5105400"/>
            <a:ext cx="3657600" cy="1600200"/>
          </a:xfrm>
          <a:prstGeom prst="rect">
            <a:avLst/>
          </a:prstGeom>
          <a:solidFill>
            <a:srgbClr val="FFFFFF"/>
          </a:solidFill>
          <a:ln w="12700">
            <a:solidFill>
              <a:schemeClr val="tx1"/>
            </a:solidFill>
            <a:miter lim="800000"/>
            <a:headEnd type="none" w="sm" len="sm"/>
            <a:tailEnd type="none" w="sm" len="sm"/>
          </a:ln>
        </p:spPr>
        <p:txBody>
          <a:bodyPr/>
          <a:lstStyle/>
          <a:p>
            <a:r>
              <a:rPr kumimoji="1" lang="en-US" altLang="zh-TW" sz="1600">
                <a:latin typeface="Arial" charset="0"/>
                <a:ea typeface="新細明體" pitchFamily="18" charset="-120"/>
              </a:rPr>
              <a:t>void signal (semaphore s) {</a:t>
            </a:r>
            <a:br>
              <a:rPr kumimoji="1" lang="en-US" altLang="zh-TW" sz="1600">
                <a:latin typeface="Arial" charset="0"/>
                <a:ea typeface="新細明體" pitchFamily="18" charset="-120"/>
              </a:rPr>
            </a:br>
            <a:r>
              <a:rPr kumimoji="1" lang="en-US" altLang="zh-TW" sz="1600">
                <a:latin typeface="Arial" charset="0"/>
                <a:ea typeface="新細明體" pitchFamily="18" charset="-120"/>
              </a:rPr>
              <a:t>  s.count = s.count + 1;</a:t>
            </a:r>
            <a:br>
              <a:rPr kumimoji="1" lang="en-US" altLang="zh-TW" sz="1600">
                <a:latin typeface="Arial" charset="0"/>
                <a:ea typeface="新細明體" pitchFamily="18" charset="-120"/>
              </a:rPr>
            </a:br>
            <a:r>
              <a:rPr kumimoji="1" lang="en-US" altLang="zh-TW" sz="1600">
                <a:latin typeface="Arial" charset="0"/>
                <a:ea typeface="新細明體" pitchFamily="18" charset="-120"/>
              </a:rPr>
              <a:t>  if (s.count &lt;= 0) {</a:t>
            </a:r>
          </a:p>
          <a:p>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rPr>
              <a:t>remove a thread T from s.queue;</a:t>
            </a:r>
            <a:br>
              <a:rPr kumimoji="1" lang="en-US" altLang="zh-TW" sz="1600">
                <a:solidFill>
                  <a:srgbClr val="FF0000"/>
                </a:solidFill>
                <a:latin typeface="Arial" charset="0"/>
                <a:ea typeface="新細明體" pitchFamily="18" charset="-120"/>
              </a:rPr>
            </a:br>
            <a:r>
              <a:rPr kumimoji="1" lang="en-US" altLang="zh-TW" sz="1600">
                <a:solidFill>
                  <a:srgbClr val="FF0000"/>
                </a:solidFill>
                <a:latin typeface="Arial" charset="0"/>
                <a:ea typeface="新細明體" pitchFamily="18" charset="-120"/>
              </a:rPr>
              <a:t>    place thread T on ready queue</a:t>
            </a:r>
            <a:br>
              <a:rPr kumimoji="1" lang="en-US" altLang="zh-TW" sz="1600">
                <a:solidFill>
                  <a:srgbClr val="FF0000"/>
                </a:solidFill>
                <a:latin typeface="Arial" charset="0"/>
                <a:ea typeface="新細明體" pitchFamily="18" charset="-120"/>
              </a:rPr>
            </a:br>
            <a:r>
              <a:rPr kumimoji="1" lang="en-US" altLang="zh-TW" sz="1600">
                <a:latin typeface="Arial" charset="0"/>
                <a:ea typeface="新細明體" pitchFamily="18" charset="-120"/>
              </a:rPr>
              <a:t>  }  }</a:t>
            </a:r>
          </a:p>
        </p:txBody>
      </p:sp>
      <p:sp>
        <p:nvSpPr>
          <p:cNvPr id="19"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5/10</a:t>
            </a:r>
          </a:p>
        </p:txBody>
      </p:sp>
      <p:sp>
        <p:nvSpPr>
          <p:cNvPr id="3" name="Slide Number Placeholder 2">
            <a:extLst>
              <a:ext uri="{FF2B5EF4-FFF2-40B4-BE49-F238E27FC236}">
                <a16:creationId xmlns:a16="http://schemas.microsoft.com/office/drawing/2014/main" id="{C757CDCF-831B-4B0E-A89F-18E1DB636DE6}"/>
              </a:ext>
            </a:extLst>
          </p:cNvPr>
          <p:cNvSpPr>
            <a:spLocks noGrp="1"/>
          </p:cNvSpPr>
          <p:nvPr>
            <p:ph type="sldNum" sz="quarter" idx="33"/>
          </p:nvPr>
        </p:nvSpPr>
        <p:spPr/>
        <p:txBody>
          <a:bodyPr/>
          <a:lstStyle/>
          <a:p>
            <a:fld id="{19B51A1E-902D-48AF-9020-955120F399B6}" type="slidenum">
              <a:rPr lang="en-US" noProof="0" smtClean="0"/>
              <a:pPr/>
              <a:t>64</a:t>
            </a:fld>
            <a:endParaRPr lang="en-US" noProof="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59403"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9404"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9405"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9406"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59407"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59408"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59396" name="Rectangle 10"/>
          <p:cNvSpPr>
            <a:spLocks noChangeArrowheads="1"/>
          </p:cNvSpPr>
          <p:nvPr/>
        </p:nvSpPr>
        <p:spPr bwMode="auto">
          <a:xfrm>
            <a:off x="3657600" y="41910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59397" name="Rectangle 11"/>
          <p:cNvSpPr>
            <a:spLocks noChangeArrowheads="1"/>
          </p:cNvSpPr>
          <p:nvPr/>
        </p:nvSpPr>
        <p:spPr bwMode="auto">
          <a:xfrm>
            <a:off x="2819400" y="5334000"/>
            <a:ext cx="3581400" cy="7620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Assume thread 2 is waken up.  It enters the critical section.</a:t>
            </a:r>
          </a:p>
        </p:txBody>
      </p:sp>
      <p:sp>
        <p:nvSpPr>
          <p:cNvPr id="59398" name="Rectangle 12"/>
          <p:cNvSpPr>
            <a:spLocks noChangeArrowheads="1"/>
          </p:cNvSpPr>
          <p:nvPr/>
        </p:nvSpPr>
        <p:spPr bwMode="auto">
          <a:xfrm>
            <a:off x="60198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59399" name="Rectangle 13"/>
          <p:cNvSpPr>
            <a:spLocks noChangeArrowheads="1"/>
          </p:cNvSpPr>
          <p:nvPr/>
        </p:nvSpPr>
        <p:spPr bwMode="auto">
          <a:xfrm>
            <a:off x="9067800" y="37338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6/10</a:t>
            </a:r>
          </a:p>
        </p:txBody>
      </p:sp>
      <p:sp>
        <p:nvSpPr>
          <p:cNvPr id="3" name="Slide Number Placeholder 2">
            <a:extLst>
              <a:ext uri="{FF2B5EF4-FFF2-40B4-BE49-F238E27FC236}">
                <a16:creationId xmlns:a16="http://schemas.microsoft.com/office/drawing/2014/main" id="{75880533-F2D2-466F-9C9B-705DEB54A7F4}"/>
              </a:ext>
            </a:extLst>
          </p:cNvPr>
          <p:cNvSpPr>
            <a:spLocks noGrp="1"/>
          </p:cNvSpPr>
          <p:nvPr>
            <p:ph type="sldNum" sz="quarter" idx="33"/>
          </p:nvPr>
        </p:nvSpPr>
        <p:spPr/>
        <p:txBody>
          <a:bodyPr/>
          <a:lstStyle/>
          <a:p>
            <a:fld id="{19B51A1E-902D-48AF-9020-955120F399B6}" type="slidenum">
              <a:rPr lang="en-US" noProof="0" smtClean="0"/>
              <a:pPr/>
              <a:t>65</a:t>
            </a:fld>
            <a:endParaRPr lang="en-US" noProof="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60427"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0428"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0429"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60430"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60431"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0432"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60420" name="Rectangle 10"/>
          <p:cNvSpPr>
            <a:spLocks noChangeArrowheads="1"/>
          </p:cNvSpPr>
          <p:nvPr/>
        </p:nvSpPr>
        <p:spPr bwMode="auto">
          <a:xfrm>
            <a:off x="35814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0421" name="Rectangle 11"/>
          <p:cNvSpPr>
            <a:spLocks noChangeArrowheads="1"/>
          </p:cNvSpPr>
          <p:nvPr/>
        </p:nvSpPr>
        <p:spPr bwMode="auto">
          <a:xfrm>
            <a:off x="2819400" y="5334000"/>
            <a:ext cx="3581400" cy="6858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Thread 2 finishes the critical section.  It will then execute signal(s)…</a:t>
            </a:r>
          </a:p>
        </p:txBody>
      </p:sp>
      <p:sp>
        <p:nvSpPr>
          <p:cNvPr id="60422" name="Rectangle 12"/>
          <p:cNvSpPr>
            <a:spLocks noChangeArrowheads="1"/>
          </p:cNvSpPr>
          <p:nvPr/>
        </p:nvSpPr>
        <p:spPr bwMode="auto">
          <a:xfrm>
            <a:off x="6019800" y="3505200"/>
            <a:ext cx="762000" cy="304800"/>
          </a:xfrm>
          <a:prstGeom prst="rect">
            <a:avLst/>
          </a:prstGeom>
          <a:noFill/>
          <a:ln w="12700">
            <a:noFill/>
            <a:miter lim="800000"/>
            <a:headEnd type="none" w="sm" len="sm"/>
            <a:tailEnd type="none" w="sm" len="sm"/>
          </a:ln>
        </p:spPr>
        <p:txBody>
          <a:bodyPr wrap="none"/>
          <a:lstStyle/>
          <a:p>
            <a:r>
              <a:rPr kumimoji="1" lang="en-US" altLang="zh-TW" sz="1600">
                <a:solidFill>
                  <a:srgbClr val="FF0000"/>
                </a:solidFill>
                <a:latin typeface="Arial" charset="0"/>
                <a:ea typeface="新細明體" pitchFamily="18" charset="-120"/>
                <a:sym typeface="Wingdings" pitchFamily="2" charset="2"/>
              </a:rPr>
              <a:t> zzz</a:t>
            </a:r>
            <a:endParaRPr kumimoji="1" lang="en-US" altLang="zh-TW" sz="1600">
              <a:solidFill>
                <a:srgbClr val="FF0000"/>
              </a:solidFill>
              <a:latin typeface="Arial" charset="0"/>
              <a:ea typeface="新細明體" pitchFamily="18" charset="-120"/>
            </a:endParaRPr>
          </a:p>
        </p:txBody>
      </p:sp>
      <p:sp>
        <p:nvSpPr>
          <p:cNvPr id="60423" name="Rectangle 13"/>
          <p:cNvSpPr>
            <a:spLocks noChangeArrowheads="1"/>
          </p:cNvSpPr>
          <p:nvPr/>
        </p:nvSpPr>
        <p:spPr bwMode="auto">
          <a:xfrm>
            <a:off x="8401050" y="39878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7/10</a:t>
            </a:r>
          </a:p>
        </p:txBody>
      </p:sp>
      <p:sp>
        <p:nvSpPr>
          <p:cNvPr id="3" name="Slide Number Placeholder 2">
            <a:extLst>
              <a:ext uri="{FF2B5EF4-FFF2-40B4-BE49-F238E27FC236}">
                <a16:creationId xmlns:a16="http://schemas.microsoft.com/office/drawing/2014/main" id="{45711B66-7CB4-4F1C-8EFC-CEACBA342D56}"/>
              </a:ext>
            </a:extLst>
          </p:cNvPr>
          <p:cNvSpPr>
            <a:spLocks noGrp="1"/>
          </p:cNvSpPr>
          <p:nvPr>
            <p:ph type="sldNum" sz="quarter" idx="33"/>
          </p:nvPr>
        </p:nvSpPr>
        <p:spPr/>
        <p:txBody>
          <a:bodyPr/>
          <a:lstStyle/>
          <a:p>
            <a:fld id="{19B51A1E-902D-48AF-9020-955120F399B6}" type="slidenum">
              <a:rPr lang="en-US" noProof="0" smtClean="0"/>
              <a:pPr/>
              <a:t>66</a:t>
            </a:fld>
            <a:endParaRPr lang="en-US" noProof="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61451"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1452"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1453"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a:t>
              </a:r>
            </a:p>
          </p:txBody>
        </p:sp>
        <p:sp>
          <p:nvSpPr>
            <p:cNvPr id="61454"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61455"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1456"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61444" name="Rectangle 10"/>
          <p:cNvSpPr>
            <a:spLocks noChangeArrowheads="1"/>
          </p:cNvSpPr>
          <p:nvPr/>
        </p:nvSpPr>
        <p:spPr bwMode="auto">
          <a:xfrm>
            <a:off x="35814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1445" name="Rectangle 11"/>
          <p:cNvSpPr>
            <a:spLocks noChangeArrowheads="1"/>
          </p:cNvSpPr>
          <p:nvPr/>
        </p:nvSpPr>
        <p:spPr bwMode="auto">
          <a:xfrm>
            <a:off x="2819400" y="5105400"/>
            <a:ext cx="5943600" cy="1219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 which increments the semaphore and wakes up thread 1.  Thread 1 then enters the critical section.  S = 0 means that no more threads are waiting for it, but someone is still inside the critical section.</a:t>
            </a:r>
          </a:p>
        </p:txBody>
      </p:sp>
      <p:sp>
        <p:nvSpPr>
          <p:cNvPr id="61446" name="Rectangle 12"/>
          <p:cNvSpPr>
            <a:spLocks noChangeArrowheads="1"/>
          </p:cNvSpPr>
          <p:nvPr/>
        </p:nvSpPr>
        <p:spPr bwMode="auto">
          <a:xfrm>
            <a:off x="8153400" y="41910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1447" name="Rectangle 13"/>
          <p:cNvSpPr>
            <a:spLocks noChangeArrowheads="1"/>
          </p:cNvSpPr>
          <p:nvPr/>
        </p:nvSpPr>
        <p:spPr bwMode="auto">
          <a:xfrm>
            <a:off x="6858000" y="37338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8/10</a:t>
            </a:r>
          </a:p>
        </p:txBody>
      </p:sp>
      <p:sp>
        <p:nvSpPr>
          <p:cNvPr id="3" name="Slide Number Placeholder 2">
            <a:extLst>
              <a:ext uri="{FF2B5EF4-FFF2-40B4-BE49-F238E27FC236}">
                <a16:creationId xmlns:a16="http://schemas.microsoft.com/office/drawing/2014/main" id="{37F7C0DD-2421-44D5-AF32-FABA74CB7211}"/>
              </a:ext>
            </a:extLst>
          </p:cNvPr>
          <p:cNvSpPr>
            <a:spLocks noGrp="1"/>
          </p:cNvSpPr>
          <p:nvPr>
            <p:ph type="sldNum" sz="quarter" idx="33"/>
          </p:nvPr>
        </p:nvSpPr>
        <p:spPr/>
        <p:txBody>
          <a:bodyPr/>
          <a:lstStyle/>
          <a:p>
            <a:fld id="{19B51A1E-902D-48AF-9020-955120F399B6}" type="slidenum">
              <a:rPr lang="en-US" noProof="0" smtClean="0"/>
              <a:pPr/>
              <a:t>67</a:t>
            </a:fld>
            <a:endParaRPr lang="en-US" noProof="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62475"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2476"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2477"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62478"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62479"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2480"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62468" name="Rectangle 10"/>
          <p:cNvSpPr>
            <a:spLocks noChangeArrowheads="1"/>
          </p:cNvSpPr>
          <p:nvPr/>
        </p:nvSpPr>
        <p:spPr bwMode="auto">
          <a:xfrm>
            <a:off x="35814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2469" name="Rectangle 11"/>
          <p:cNvSpPr>
            <a:spLocks noChangeArrowheads="1"/>
          </p:cNvSpPr>
          <p:nvPr/>
        </p:nvSpPr>
        <p:spPr bwMode="auto">
          <a:xfrm>
            <a:off x="3352800" y="5334000"/>
            <a:ext cx="4953000" cy="7620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Finally, thread 1 leaves the critical section and calls signal(s).  The semaphore is incremented by 1.</a:t>
            </a:r>
          </a:p>
        </p:txBody>
      </p:sp>
      <p:sp>
        <p:nvSpPr>
          <p:cNvPr id="62470" name="Rectangle 12"/>
          <p:cNvSpPr>
            <a:spLocks noChangeArrowheads="1"/>
          </p:cNvSpPr>
          <p:nvPr/>
        </p:nvSpPr>
        <p:spPr bwMode="auto">
          <a:xfrm>
            <a:off x="6096000" y="41910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2471" name="Rectangle 13"/>
          <p:cNvSpPr>
            <a:spLocks noChangeArrowheads="1"/>
          </p:cNvSpPr>
          <p:nvPr/>
        </p:nvSpPr>
        <p:spPr bwMode="auto">
          <a:xfrm>
            <a:off x="79248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9/10</a:t>
            </a:r>
          </a:p>
        </p:txBody>
      </p:sp>
      <p:sp>
        <p:nvSpPr>
          <p:cNvPr id="3" name="Slide Number Placeholder 2">
            <a:extLst>
              <a:ext uri="{FF2B5EF4-FFF2-40B4-BE49-F238E27FC236}">
                <a16:creationId xmlns:a16="http://schemas.microsoft.com/office/drawing/2014/main" id="{220C3523-CE4C-4B22-9269-033038E855CC}"/>
              </a:ext>
            </a:extLst>
          </p:cNvPr>
          <p:cNvSpPr>
            <a:spLocks noGrp="1"/>
          </p:cNvSpPr>
          <p:nvPr>
            <p:ph type="sldNum" sz="quarter" idx="33"/>
          </p:nvPr>
        </p:nvSpPr>
        <p:spPr/>
        <p:txBody>
          <a:bodyPr/>
          <a:lstStyle/>
          <a:p>
            <a:fld id="{19B51A1E-902D-48AF-9020-955120F399B6}" type="slidenum">
              <a:rPr lang="en-US" noProof="0" smtClean="0"/>
              <a:pPr/>
              <a:t>68</a:t>
            </a:fld>
            <a:endParaRPr lang="en-US" noProof="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90800" y="1905000"/>
            <a:ext cx="7086600" cy="3048000"/>
            <a:chOff x="672" y="1056"/>
            <a:chExt cx="4464" cy="1920"/>
          </a:xfrm>
        </p:grpSpPr>
        <p:sp>
          <p:nvSpPr>
            <p:cNvPr id="63499" name="Rectangle 4"/>
            <p:cNvSpPr>
              <a:spLocks noChangeArrowheads="1"/>
            </p:cNvSpPr>
            <p:nvPr/>
          </p:nvSpPr>
          <p:spPr bwMode="auto">
            <a:xfrm>
              <a:off x="672" y="1056"/>
              <a:ext cx="4464" cy="192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dirty="0"/>
            </a:p>
          </p:txBody>
        </p:sp>
        <p:sp>
          <p:nvSpPr>
            <p:cNvPr id="63500" name="Rectangle 5"/>
            <p:cNvSpPr>
              <a:spLocks noChangeArrowheads="1"/>
            </p:cNvSpPr>
            <p:nvPr/>
          </p:nvSpPr>
          <p:spPr bwMode="auto">
            <a:xfrm>
              <a:off x="864"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3501" name="Rectangle 6"/>
            <p:cNvSpPr>
              <a:spLocks noChangeArrowheads="1"/>
            </p:cNvSpPr>
            <p:nvPr/>
          </p:nvSpPr>
          <p:spPr bwMode="auto">
            <a:xfrm>
              <a:off x="1728" y="1248"/>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63502" name="Rectangle 7"/>
            <p:cNvSpPr>
              <a:spLocks noChangeArrowheads="1"/>
            </p:cNvSpPr>
            <p:nvPr/>
          </p:nvSpPr>
          <p:spPr bwMode="auto">
            <a:xfrm>
              <a:off x="1056" y="1248"/>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63503" name="Rectangle 8"/>
            <p:cNvSpPr>
              <a:spLocks noChangeArrowheads="1"/>
            </p:cNvSpPr>
            <p:nvPr/>
          </p:nvSpPr>
          <p:spPr bwMode="auto">
            <a:xfrm>
              <a:off x="2256"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63504" name="Rectangle 9"/>
            <p:cNvSpPr>
              <a:spLocks noChangeArrowheads="1"/>
            </p:cNvSpPr>
            <p:nvPr/>
          </p:nvSpPr>
          <p:spPr bwMode="auto">
            <a:xfrm>
              <a:off x="3648" y="1584"/>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grpSp>
      <p:sp>
        <p:nvSpPr>
          <p:cNvPr id="63492" name="Rectangle 10"/>
          <p:cNvSpPr>
            <a:spLocks noChangeArrowheads="1"/>
          </p:cNvSpPr>
          <p:nvPr/>
        </p:nvSpPr>
        <p:spPr bwMode="auto">
          <a:xfrm>
            <a:off x="34290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3493" name="Rectangle 11"/>
          <p:cNvSpPr>
            <a:spLocks noChangeArrowheads="1"/>
          </p:cNvSpPr>
          <p:nvPr/>
        </p:nvSpPr>
        <p:spPr bwMode="auto">
          <a:xfrm>
            <a:off x="56388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3494" name="Rectangle 12"/>
          <p:cNvSpPr>
            <a:spLocks noChangeArrowheads="1"/>
          </p:cNvSpPr>
          <p:nvPr/>
        </p:nvSpPr>
        <p:spPr bwMode="auto">
          <a:xfrm>
            <a:off x="7848600" y="32766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63495" name="Rectangle 13"/>
          <p:cNvSpPr>
            <a:spLocks noChangeArrowheads="1"/>
          </p:cNvSpPr>
          <p:nvPr/>
        </p:nvSpPr>
        <p:spPr bwMode="auto">
          <a:xfrm>
            <a:off x="3276600" y="5334000"/>
            <a:ext cx="3810000" cy="457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And we are back to the beginning state</a:t>
            </a:r>
          </a:p>
        </p:txBody>
      </p:sp>
      <p:sp>
        <p:nvSpPr>
          <p:cNvPr id="18" name="Rectangle 2"/>
          <p:cNvSpPr>
            <a:spLocks noGrp="1" noChangeArrowheads="1"/>
          </p:cNvSpPr>
          <p:nvPr>
            <p:ph type="title"/>
          </p:nvPr>
        </p:nvSpPr>
        <p:spPr>
          <a:xfrm>
            <a:off x="2286001" y="457200"/>
            <a:ext cx="7793037" cy="876300"/>
          </a:xfrm>
        </p:spPr>
        <p:txBody>
          <a:bodyPr/>
          <a:lstStyle/>
          <a:p>
            <a:pPr algn="ctr" eaLnBrk="1" hangingPunct="1"/>
            <a:r>
              <a:rPr lang="en-US" altLang="zh-TW" sz="3600" dirty="0">
                <a:ea typeface="新細明體" pitchFamily="18" charset="-120"/>
              </a:rPr>
              <a:t>Critical section using semaphore 10/10</a:t>
            </a:r>
          </a:p>
        </p:txBody>
      </p:sp>
      <p:sp>
        <p:nvSpPr>
          <p:cNvPr id="3" name="Slide Number Placeholder 2">
            <a:extLst>
              <a:ext uri="{FF2B5EF4-FFF2-40B4-BE49-F238E27FC236}">
                <a16:creationId xmlns:a16="http://schemas.microsoft.com/office/drawing/2014/main" id="{263805A0-A136-4575-8994-1085B47AA598}"/>
              </a:ext>
            </a:extLst>
          </p:cNvPr>
          <p:cNvSpPr>
            <a:spLocks noGrp="1"/>
          </p:cNvSpPr>
          <p:nvPr>
            <p:ph type="sldNum" sz="quarter" idx="33"/>
          </p:nvPr>
        </p:nvSpPr>
        <p:spPr/>
        <p:txBody>
          <a:bodyPr/>
          <a:lstStyle/>
          <a:p>
            <a:fld id="{19B51A1E-902D-48AF-9020-955120F399B6}" type="slidenum">
              <a:rPr lang="en-US" noProof="0" smtClean="0"/>
              <a:pPr/>
              <a:t>69</a:t>
            </a:fld>
            <a:endParaRPr lang="en-US" noProof="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C099E4-243E-47C0-81FC-398386CD7551}"/>
              </a:ext>
            </a:extLst>
          </p:cNvPr>
          <p:cNvSpPr>
            <a:spLocks noGrp="1"/>
          </p:cNvSpPr>
          <p:nvPr>
            <p:ph idx="1"/>
          </p:nvPr>
        </p:nvSpPr>
        <p:spPr/>
        <p:txBody>
          <a:bodyPr/>
          <a:lstStyle/>
          <a:p>
            <a:r>
              <a:rPr lang="en-US" altLang="zh-MO" sz="2800" dirty="0"/>
              <a:t>Sharing of </a:t>
            </a:r>
            <a:r>
              <a:rPr lang="en-US" altLang="zh-MO" sz="2800" dirty="0">
                <a:solidFill>
                  <a:srgbClr val="FF0000"/>
                </a:solidFill>
              </a:rPr>
              <a:t>global resources</a:t>
            </a:r>
            <a:r>
              <a:rPr lang="en-US" altLang="zh-MO" sz="2800" dirty="0"/>
              <a:t> is fraught with peril</a:t>
            </a:r>
          </a:p>
          <a:p>
            <a:r>
              <a:rPr lang="en-US" altLang="zh-MO" sz="2800" dirty="0"/>
              <a:t>Difficult for the OS to manage the </a:t>
            </a:r>
            <a:r>
              <a:rPr lang="en-US" altLang="zh-MO" sz="2800" dirty="0">
                <a:solidFill>
                  <a:srgbClr val="FF0000"/>
                </a:solidFill>
              </a:rPr>
              <a:t>allocation</a:t>
            </a:r>
            <a:r>
              <a:rPr lang="en-US" altLang="zh-MO" sz="2800" dirty="0"/>
              <a:t> of resources optimally</a:t>
            </a:r>
          </a:p>
          <a:p>
            <a:r>
              <a:rPr lang="en-US" altLang="zh-MO" sz="2800" dirty="0"/>
              <a:t>Difficult to locate </a:t>
            </a:r>
            <a:r>
              <a:rPr lang="en-US" altLang="zh-MO" sz="2800" dirty="0">
                <a:solidFill>
                  <a:srgbClr val="FF0000"/>
                </a:solidFill>
              </a:rPr>
              <a:t>programming errors </a:t>
            </a:r>
            <a:r>
              <a:rPr lang="en-US" altLang="zh-MO" sz="2800" dirty="0"/>
              <a:t>as results are not deterministic and reproducible</a:t>
            </a:r>
          </a:p>
          <a:p>
            <a:endParaRPr lang="zh-MO" altLang="en-US" dirty="0"/>
          </a:p>
        </p:txBody>
      </p:sp>
      <p:sp>
        <p:nvSpPr>
          <p:cNvPr id="3" name="Title 2">
            <a:extLst>
              <a:ext uri="{FF2B5EF4-FFF2-40B4-BE49-F238E27FC236}">
                <a16:creationId xmlns:a16="http://schemas.microsoft.com/office/drawing/2014/main" id="{8BF08C76-7941-4E12-93F5-034A7D05B567}"/>
              </a:ext>
            </a:extLst>
          </p:cNvPr>
          <p:cNvSpPr>
            <a:spLocks noGrp="1"/>
          </p:cNvSpPr>
          <p:nvPr>
            <p:ph type="title"/>
          </p:nvPr>
        </p:nvSpPr>
        <p:spPr/>
        <p:txBody>
          <a:bodyPr/>
          <a:lstStyle/>
          <a:p>
            <a:r>
              <a:rPr lang="en-US" altLang="zh-MO" dirty="0"/>
              <a:t>Difficulties of Concurrency</a:t>
            </a:r>
            <a:endParaRPr lang="zh-MO" altLang="en-US" dirty="0"/>
          </a:p>
        </p:txBody>
      </p:sp>
      <p:sp>
        <p:nvSpPr>
          <p:cNvPr id="4" name="Slide Number Placeholder 3">
            <a:extLst>
              <a:ext uri="{FF2B5EF4-FFF2-40B4-BE49-F238E27FC236}">
                <a16:creationId xmlns:a16="http://schemas.microsoft.com/office/drawing/2014/main" id="{94B0A00B-80B5-40DE-8F3A-B4B04D490EC8}"/>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418002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a:ea typeface="新細明體" pitchFamily="18" charset="-120"/>
              </a:rPr>
              <a:t>Critical section, semaphore</a:t>
            </a:r>
          </a:p>
        </p:txBody>
      </p:sp>
      <p:grpSp>
        <p:nvGrpSpPr>
          <p:cNvPr id="2" name="Group 3"/>
          <p:cNvGrpSpPr>
            <a:grpSpLocks/>
          </p:cNvGrpSpPr>
          <p:nvPr/>
        </p:nvGrpSpPr>
        <p:grpSpPr bwMode="auto">
          <a:xfrm>
            <a:off x="7239000" y="2362200"/>
            <a:ext cx="2743200" cy="3124200"/>
            <a:chOff x="3600" y="1488"/>
            <a:chExt cx="1728" cy="1968"/>
          </a:xfrm>
        </p:grpSpPr>
        <p:sp>
          <p:nvSpPr>
            <p:cNvPr id="64520" name="Rectangle 4"/>
            <p:cNvSpPr>
              <a:spLocks noChangeArrowheads="1"/>
            </p:cNvSpPr>
            <p:nvPr/>
          </p:nvSpPr>
          <p:spPr bwMode="auto">
            <a:xfrm>
              <a:off x="3600" y="1488"/>
              <a:ext cx="1728" cy="1968"/>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4521" name="Rectangle 5"/>
            <p:cNvSpPr>
              <a:spLocks noChangeArrowheads="1"/>
            </p:cNvSpPr>
            <p:nvPr/>
          </p:nvSpPr>
          <p:spPr bwMode="auto">
            <a:xfrm>
              <a:off x="3888" y="2112"/>
              <a:ext cx="129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64522" name="Rectangle 6"/>
            <p:cNvSpPr>
              <a:spLocks noChangeArrowheads="1"/>
            </p:cNvSpPr>
            <p:nvPr/>
          </p:nvSpPr>
          <p:spPr bwMode="auto">
            <a:xfrm>
              <a:off x="3792" y="2016"/>
              <a:ext cx="1296" cy="1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64523" name="Rectangle 7"/>
            <p:cNvSpPr>
              <a:spLocks noChangeArrowheads="1"/>
            </p:cNvSpPr>
            <p:nvPr/>
          </p:nvSpPr>
          <p:spPr bwMode="auto">
            <a:xfrm>
              <a:off x="3696" y="1920"/>
              <a:ext cx="1296" cy="1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i */</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3333CC"/>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&lt;critical section&gt;</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3333CC"/>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   … </a:t>
              </a:r>
            </a:p>
            <a:p>
              <a:endParaRPr kumimoji="1" lang="en-US" altLang="zh-TW" sz="1600">
                <a:latin typeface="Arial" charset="0"/>
                <a:ea typeface="新細明體" pitchFamily="18" charset="-120"/>
              </a:endParaRPr>
            </a:p>
          </p:txBody>
        </p:sp>
        <p:sp>
          <p:nvSpPr>
            <p:cNvPr id="64524" name="Rectangle 8"/>
            <p:cNvSpPr>
              <a:spLocks noChangeArrowheads="1"/>
            </p:cNvSpPr>
            <p:nvPr/>
          </p:nvSpPr>
          <p:spPr bwMode="auto">
            <a:xfrm>
              <a:off x="4560" y="1584"/>
              <a:ext cx="336"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3333CC"/>
                  </a:solidFill>
                  <a:latin typeface="Arial" charset="0"/>
                  <a:ea typeface="新細明體" pitchFamily="18" charset="-120"/>
                </a:rPr>
                <a:t>1</a:t>
              </a:r>
              <a:endParaRPr kumimoji="1" lang="en-US" altLang="zh-TW" sz="1600">
                <a:latin typeface="Arial" charset="0"/>
                <a:ea typeface="新細明體" pitchFamily="18" charset="-120"/>
              </a:endParaRPr>
            </a:p>
          </p:txBody>
        </p:sp>
        <p:sp>
          <p:nvSpPr>
            <p:cNvPr id="64525" name="Rectangle 9"/>
            <p:cNvSpPr>
              <a:spLocks noChangeArrowheads="1"/>
            </p:cNvSpPr>
            <p:nvPr/>
          </p:nvSpPr>
          <p:spPr bwMode="auto">
            <a:xfrm>
              <a:off x="3888" y="1584"/>
              <a:ext cx="432"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grpSp>
      <p:sp>
        <p:nvSpPr>
          <p:cNvPr id="64516" name="Rectangle 10"/>
          <p:cNvSpPr>
            <a:spLocks noGrp="1" noChangeArrowheads="1"/>
          </p:cNvSpPr>
          <p:nvPr>
            <p:ph type="body" idx="1"/>
          </p:nvPr>
        </p:nvSpPr>
        <p:spPr>
          <a:xfrm>
            <a:off x="2819400" y="1524000"/>
            <a:ext cx="4800600" cy="4114800"/>
          </a:xfrm>
        </p:spPr>
        <p:txBody>
          <a:bodyPr/>
          <a:lstStyle/>
          <a:p>
            <a:pPr eaLnBrk="1" hangingPunct="1"/>
            <a:r>
              <a:rPr lang="en-US" altLang="zh-TW" dirty="0">
                <a:ea typeface="新細明體" pitchFamily="18" charset="-120"/>
              </a:rPr>
              <a:t>We see how to protect CS using semaphore</a:t>
            </a:r>
          </a:p>
          <a:p>
            <a:pPr lvl="1" eaLnBrk="1" hangingPunct="1"/>
            <a:r>
              <a:rPr lang="en-US" altLang="zh-TW" dirty="0">
                <a:ea typeface="新細明體" pitchFamily="18" charset="-120"/>
              </a:rPr>
              <a:t>create a shared </a:t>
            </a:r>
            <a:br>
              <a:rPr lang="en-US" altLang="zh-TW" dirty="0">
                <a:ea typeface="新細明體" pitchFamily="18" charset="-120"/>
              </a:rPr>
            </a:br>
            <a:r>
              <a:rPr lang="en-US" altLang="zh-TW" dirty="0">
                <a:ea typeface="新細明體" pitchFamily="18" charset="-120"/>
              </a:rPr>
              <a:t>semaphore </a:t>
            </a:r>
            <a:r>
              <a:rPr lang="en-US" altLang="zh-TW" dirty="0">
                <a:latin typeface="Arial" charset="0"/>
                <a:ea typeface="新細明體" pitchFamily="18" charset="-120"/>
              </a:rPr>
              <a:t>s</a:t>
            </a:r>
            <a:endParaRPr lang="en-US" altLang="zh-TW" dirty="0">
              <a:ea typeface="新細明體" pitchFamily="18" charset="-120"/>
            </a:endParaRPr>
          </a:p>
          <a:p>
            <a:pPr lvl="1" eaLnBrk="1" hangingPunct="1"/>
            <a:r>
              <a:rPr lang="en-US" altLang="zh-TW" dirty="0">
                <a:ea typeface="新細明體" pitchFamily="18" charset="-120"/>
              </a:rPr>
              <a:t>initialize it to </a:t>
            </a:r>
            <a:r>
              <a:rPr lang="en-US" altLang="zh-TW" dirty="0">
                <a:latin typeface="Arial" charset="0"/>
                <a:ea typeface="新細明體" pitchFamily="18" charset="-120"/>
              </a:rPr>
              <a:t>1</a:t>
            </a:r>
            <a:endParaRPr lang="en-US" altLang="zh-TW" dirty="0">
              <a:ea typeface="新細明體" pitchFamily="18" charset="-120"/>
            </a:endParaRPr>
          </a:p>
          <a:p>
            <a:pPr lvl="1" eaLnBrk="1" hangingPunct="1"/>
            <a:r>
              <a:rPr lang="en-US" altLang="zh-TW" dirty="0">
                <a:ea typeface="新細明體" pitchFamily="18" charset="-120"/>
              </a:rPr>
              <a:t>enclose the CS in each thread by </a:t>
            </a:r>
            <a:r>
              <a:rPr lang="en-US" altLang="zh-TW" dirty="0">
                <a:solidFill>
                  <a:srgbClr val="3333CC"/>
                </a:solidFill>
                <a:latin typeface="Arial" charset="0"/>
                <a:ea typeface="新細明體" pitchFamily="18" charset="-120"/>
              </a:rPr>
              <a:t>wait(s)</a:t>
            </a:r>
            <a:r>
              <a:rPr lang="en-US" altLang="zh-TW" dirty="0">
                <a:ea typeface="新細明體" pitchFamily="18" charset="-120"/>
              </a:rPr>
              <a:t> and </a:t>
            </a:r>
            <a:r>
              <a:rPr lang="en-US" altLang="zh-TW" dirty="0">
                <a:solidFill>
                  <a:srgbClr val="3333CC"/>
                </a:solidFill>
                <a:latin typeface="Arial" charset="0"/>
                <a:ea typeface="新細明體" pitchFamily="18" charset="-120"/>
              </a:rPr>
              <a:t>signal(s)</a:t>
            </a:r>
            <a:endParaRPr lang="en-US" altLang="zh-TW" dirty="0">
              <a:ea typeface="新細明體" pitchFamily="18" charset="-120"/>
            </a:endParaRPr>
          </a:p>
        </p:txBody>
      </p:sp>
      <p:sp>
        <p:nvSpPr>
          <p:cNvPr id="3" name="Slide Number Placeholder 2">
            <a:extLst>
              <a:ext uri="{FF2B5EF4-FFF2-40B4-BE49-F238E27FC236}">
                <a16:creationId xmlns:a16="http://schemas.microsoft.com/office/drawing/2014/main" id="{913F85F7-55CA-4C01-84A7-12B839D9C056}"/>
              </a:ext>
            </a:extLst>
          </p:cNvPr>
          <p:cNvSpPr>
            <a:spLocks noGrp="1"/>
          </p:cNvSpPr>
          <p:nvPr>
            <p:ph type="sldNum" sz="quarter" idx="33"/>
          </p:nvPr>
        </p:nvSpPr>
        <p:spPr/>
        <p:txBody>
          <a:bodyPr/>
          <a:lstStyle/>
          <a:p>
            <a:fld id="{19B51A1E-902D-48AF-9020-955120F399B6}" type="slidenum">
              <a:rPr lang="en-US" noProof="0" smtClean="0"/>
              <a:pPr/>
              <a:t>70</a:t>
            </a:fld>
            <a:endParaRPr lang="en-US" noProof="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234F3A-2E31-48E0-B9AB-453344066BA8}"/>
              </a:ext>
            </a:extLst>
          </p:cNvPr>
          <p:cNvSpPr>
            <a:spLocks noGrp="1"/>
          </p:cNvSpPr>
          <p:nvPr>
            <p:ph idx="1"/>
          </p:nvPr>
        </p:nvSpPr>
        <p:spPr/>
        <p:txBody>
          <a:bodyPr/>
          <a:lstStyle/>
          <a:p>
            <a:r>
              <a:rPr lang="en-US" altLang="zh-TW" dirty="0">
                <a:ea typeface="新細明體" pitchFamily="18" charset="-120"/>
              </a:rPr>
              <a:t>An observation:  at any time,</a:t>
            </a:r>
          </a:p>
          <a:p>
            <a:pPr lvl="1"/>
            <a:r>
              <a:rPr lang="en-US" altLang="zh-TW" dirty="0">
                <a:solidFill>
                  <a:srgbClr val="FF0000"/>
                </a:solidFill>
                <a:latin typeface="Arial" charset="0"/>
                <a:ea typeface="新細明體" pitchFamily="18" charset="-120"/>
              </a:rPr>
              <a:t>s = 1</a:t>
            </a:r>
            <a:r>
              <a:rPr lang="en-US" altLang="zh-TW" dirty="0">
                <a:solidFill>
                  <a:srgbClr val="FF0000"/>
                </a:solidFill>
                <a:ea typeface="新細明體" pitchFamily="18" charset="-120"/>
              </a:rPr>
              <a:t> </a:t>
            </a:r>
            <a:r>
              <a:rPr lang="en-US" altLang="zh-TW" dirty="0">
                <a:ea typeface="新細明體" pitchFamily="18" charset="-120"/>
              </a:rPr>
              <a:t>: No threads is inside the CS</a:t>
            </a:r>
          </a:p>
          <a:p>
            <a:pPr lvl="1"/>
            <a:r>
              <a:rPr lang="en-US" altLang="zh-TW" dirty="0">
                <a:solidFill>
                  <a:srgbClr val="FF0000"/>
                </a:solidFill>
                <a:latin typeface="Arial" charset="0"/>
                <a:ea typeface="新細明體" pitchFamily="18" charset="-120"/>
              </a:rPr>
              <a:t>s = 0 </a:t>
            </a:r>
            <a:r>
              <a:rPr lang="en-US" altLang="zh-TW" dirty="0">
                <a:ea typeface="新細明體" pitchFamily="18" charset="-120"/>
              </a:rPr>
              <a:t>: One thread is inside the CS. Nobody is waiting</a:t>
            </a:r>
          </a:p>
          <a:p>
            <a:pPr lvl="1"/>
            <a:r>
              <a:rPr lang="en-US" altLang="zh-TW" dirty="0">
                <a:solidFill>
                  <a:srgbClr val="FF0000"/>
                </a:solidFill>
                <a:latin typeface="Arial" charset="0"/>
                <a:ea typeface="新細明體" pitchFamily="18" charset="-120"/>
              </a:rPr>
              <a:t>s &lt; 0 </a:t>
            </a:r>
            <a:r>
              <a:rPr lang="en-US" altLang="zh-TW" dirty="0">
                <a:ea typeface="新細明體" pitchFamily="18" charset="-120"/>
              </a:rPr>
              <a:t>: One thread is inside the CS.  </a:t>
            </a:r>
            <a:r>
              <a:rPr lang="en-US" altLang="zh-TW" dirty="0">
                <a:latin typeface="Arial" charset="0"/>
                <a:ea typeface="新細明體" pitchFamily="18" charset="-120"/>
              </a:rPr>
              <a:t>|s|</a:t>
            </a:r>
            <a:r>
              <a:rPr lang="en-US" altLang="zh-TW" dirty="0">
                <a:ea typeface="新細明體" pitchFamily="18" charset="-120"/>
              </a:rPr>
              <a:t> is the number of threads blocked in queue (</a:t>
            </a:r>
            <a:r>
              <a:rPr lang="en-US" altLang="zh-TW" dirty="0" err="1">
                <a:ea typeface="新細明體" pitchFamily="18" charset="-120"/>
              </a:rPr>
              <a:t>s.queue</a:t>
            </a:r>
            <a:r>
              <a:rPr lang="en-US" altLang="zh-TW" dirty="0">
                <a:ea typeface="新細明體" pitchFamily="18" charset="-120"/>
              </a:rPr>
              <a:t>)</a:t>
            </a:r>
          </a:p>
          <a:p>
            <a:endParaRPr lang="en-US" dirty="0"/>
          </a:p>
        </p:txBody>
      </p:sp>
      <p:sp>
        <p:nvSpPr>
          <p:cNvPr id="3" name="Title 2">
            <a:extLst>
              <a:ext uri="{FF2B5EF4-FFF2-40B4-BE49-F238E27FC236}">
                <a16:creationId xmlns:a16="http://schemas.microsoft.com/office/drawing/2014/main" id="{E2E3E9F3-ACEA-4BE5-BEDB-E489CBCB6454}"/>
              </a:ext>
            </a:extLst>
          </p:cNvPr>
          <p:cNvSpPr>
            <a:spLocks noGrp="1"/>
          </p:cNvSpPr>
          <p:nvPr>
            <p:ph type="title"/>
          </p:nvPr>
        </p:nvSpPr>
        <p:spPr/>
        <p:txBody>
          <a:bodyPr/>
          <a:lstStyle/>
          <a:p>
            <a:r>
              <a:rPr lang="en-US" dirty="0"/>
              <a:t>Semaphore – Summary (1/2) </a:t>
            </a:r>
          </a:p>
        </p:txBody>
      </p:sp>
      <p:sp>
        <p:nvSpPr>
          <p:cNvPr id="4" name="Slide Number Placeholder 3">
            <a:extLst>
              <a:ext uri="{FF2B5EF4-FFF2-40B4-BE49-F238E27FC236}">
                <a16:creationId xmlns:a16="http://schemas.microsoft.com/office/drawing/2014/main" id="{1700F266-4A07-4D36-8AD1-DF8C96000F31}"/>
              </a:ext>
            </a:extLst>
          </p:cNvPr>
          <p:cNvSpPr>
            <a:spLocks noGrp="1"/>
          </p:cNvSpPr>
          <p:nvPr>
            <p:ph type="sldNum" sz="quarter" idx="15"/>
          </p:nvPr>
        </p:nvSpPr>
        <p:spPr/>
        <p:txBody>
          <a:bodyPr/>
          <a:lstStyle/>
          <a:p>
            <a:fld id="{19B51A1E-902D-48AF-9020-955120F399B6}" type="slidenum">
              <a:rPr lang="en-US" smtClean="0"/>
              <a:pPr/>
              <a:t>71</a:t>
            </a:fld>
            <a:endParaRPr lang="en-US" dirty="0"/>
          </a:p>
        </p:txBody>
      </p:sp>
    </p:spTree>
    <p:extLst>
      <p:ext uri="{BB962C8B-B14F-4D97-AF65-F5344CB8AC3E}">
        <p14:creationId xmlns:p14="http://schemas.microsoft.com/office/powerpoint/2010/main" val="2440421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67F475-D47A-4FAA-B796-1C88231AC45A}"/>
              </a:ext>
            </a:extLst>
          </p:cNvPr>
          <p:cNvSpPr>
            <a:spLocks noGrp="1"/>
          </p:cNvSpPr>
          <p:nvPr>
            <p:ph idx="1"/>
          </p:nvPr>
        </p:nvSpPr>
        <p:spPr/>
        <p:txBody>
          <a:bodyPr/>
          <a:lstStyle/>
          <a:p>
            <a:r>
              <a:rPr lang="en-US" altLang="zh-TW" dirty="0">
                <a:solidFill>
                  <a:srgbClr val="FF0000"/>
                </a:solidFill>
                <a:ea typeface="新細明體" pitchFamily="18" charset="-120"/>
              </a:rPr>
              <a:t>Advantages</a:t>
            </a:r>
            <a:r>
              <a:rPr lang="en-US" altLang="zh-TW" dirty="0">
                <a:ea typeface="新細明體" pitchFamily="18" charset="-120"/>
              </a:rPr>
              <a:t> of using semaphore to protect critical section:</a:t>
            </a:r>
          </a:p>
          <a:p>
            <a:pPr lvl="1"/>
            <a:r>
              <a:rPr lang="en-US" altLang="zh-TW" dirty="0">
                <a:solidFill>
                  <a:srgbClr val="0070C0"/>
                </a:solidFill>
                <a:ea typeface="新細明體" pitchFamily="18" charset="-120"/>
              </a:rPr>
              <a:t>No</a:t>
            </a:r>
            <a:r>
              <a:rPr lang="en-US" altLang="zh-TW" dirty="0">
                <a:ea typeface="新細明體" pitchFamily="18" charset="-120"/>
              </a:rPr>
              <a:t> busy waiting</a:t>
            </a:r>
          </a:p>
          <a:p>
            <a:pPr lvl="1"/>
            <a:r>
              <a:rPr lang="en-US" altLang="zh-TW" dirty="0">
                <a:ea typeface="新細明體" pitchFamily="18" charset="-120"/>
              </a:rPr>
              <a:t>Easy to apply in case of </a:t>
            </a:r>
            <a:r>
              <a:rPr lang="en-US" altLang="zh-TW" dirty="0">
                <a:solidFill>
                  <a:srgbClr val="0070C0"/>
                </a:solidFill>
                <a:ea typeface="新細明體" pitchFamily="18" charset="-120"/>
              </a:rPr>
              <a:t>more than </a:t>
            </a:r>
            <a:r>
              <a:rPr lang="en-US" altLang="zh-TW" dirty="0">
                <a:ea typeface="新細明體" pitchFamily="18" charset="-120"/>
              </a:rPr>
              <a:t>2 threads</a:t>
            </a:r>
          </a:p>
          <a:p>
            <a:r>
              <a:rPr lang="en-US" altLang="zh-TW" dirty="0">
                <a:solidFill>
                  <a:srgbClr val="FF0000"/>
                </a:solidFill>
                <a:ea typeface="新細明體" pitchFamily="18" charset="-120"/>
              </a:rPr>
              <a:t>But </a:t>
            </a:r>
            <a:r>
              <a:rPr lang="en-US" altLang="zh-TW" dirty="0">
                <a:ea typeface="新細明體" pitchFamily="18" charset="-120"/>
              </a:rPr>
              <a:t>note that:</a:t>
            </a:r>
          </a:p>
          <a:p>
            <a:pPr lvl="1"/>
            <a:r>
              <a:rPr lang="en-US" altLang="zh-TW" dirty="0">
                <a:ea typeface="新細明體" pitchFamily="18" charset="-120"/>
              </a:rPr>
              <a:t>Use wait( ) and signal( ) </a:t>
            </a:r>
            <a:r>
              <a:rPr lang="en-US" altLang="zh-TW" dirty="0">
                <a:solidFill>
                  <a:srgbClr val="0070C0"/>
                </a:solidFill>
                <a:ea typeface="新細明體" pitchFamily="18" charset="-120"/>
              </a:rPr>
              <a:t>properly</a:t>
            </a:r>
          </a:p>
          <a:p>
            <a:pPr lvl="1"/>
            <a:r>
              <a:rPr lang="en-US" altLang="zh-TW" dirty="0">
                <a:ea typeface="新細明體" pitchFamily="18" charset="-120"/>
              </a:rPr>
              <a:t>If there are multiple threads waiting for a semaphore, </a:t>
            </a:r>
            <a:r>
              <a:rPr lang="en-US" altLang="zh-TW" dirty="0">
                <a:solidFill>
                  <a:srgbClr val="0070C0"/>
                </a:solidFill>
                <a:ea typeface="新細明體" pitchFamily="18" charset="-120"/>
              </a:rPr>
              <a:t>whom</a:t>
            </a:r>
            <a:r>
              <a:rPr lang="en-US" altLang="zh-TW" dirty="0">
                <a:ea typeface="新細明體" pitchFamily="18" charset="-120"/>
              </a:rPr>
              <a:t> does signal( ) wake up?</a:t>
            </a:r>
          </a:p>
          <a:p>
            <a:endParaRPr lang="en-US" dirty="0"/>
          </a:p>
        </p:txBody>
      </p:sp>
      <p:sp>
        <p:nvSpPr>
          <p:cNvPr id="3" name="Title 2">
            <a:extLst>
              <a:ext uri="{FF2B5EF4-FFF2-40B4-BE49-F238E27FC236}">
                <a16:creationId xmlns:a16="http://schemas.microsoft.com/office/drawing/2014/main" id="{4AA0F987-7F0F-4B39-A0DB-F105416252E2}"/>
              </a:ext>
            </a:extLst>
          </p:cNvPr>
          <p:cNvSpPr>
            <a:spLocks noGrp="1"/>
          </p:cNvSpPr>
          <p:nvPr>
            <p:ph type="title"/>
          </p:nvPr>
        </p:nvSpPr>
        <p:spPr/>
        <p:txBody>
          <a:bodyPr/>
          <a:lstStyle/>
          <a:p>
            <a:r>
              <a:rPr lang="en-US" dirty="0"/>
              <a:t>Semaphore – Summary (2/2) </a:t>
            </a:r>
          </a:p>
        </p:txBody>
      </p:sp>
      <p:sp>
        <p:nvSpPr>
          <p:cNvPr id="4" name="Slide Number Placeholder 3">
            <a:extLst>
              <a:ext uri="{FF2B5EF4-FFF2-40B4-BE49-F238E27FC236}">
                <a16:creationId xmlns:a16="http://schemas.microsoft.com/office/drawing/2014/main" id="{96E3B697-E51C-4C9A-A729-DCC464C5345A}"/>
              </a:ext>
            </a:extLst>
          </p:cNvPr>
          <p:cNvSpPr>
            <a:spLocks noGrp="1"/>
          </p:cNvSpPr>
          <p:nvPr>
            <p:ph type="sldNum" sz="quarter" idx="15"/>
          </p:nvPr>
        </p:nvSpPr>
        <p:spPr/>
        <p:txBody>
          <a:bodyPr/>
          <a:lstStyle/>
          <a:p>
            <a:fld id="{19B51A1E-902D-48AF-9020-955120F399B6}" type="slidenum">
              <a:rPr lang="en-US" smtClean="0"/>
              <a:pPr/>
              <a:t>72</a:t>
            </a:fld>
            <a:endParaRPr lang="en-US" dirty="0"/>
          </a:p>
        </p:txBody>
      </p:sp>
    </p:spTree>
    <p:extLst>
      <p:ext uri="{BB962C8B-B14F-4D97-AF65-F5344CB8AC3E}">
        <p14:creationId xmlns:p14="http://schemas.microsoft.com/office/powerpoint/2010/main" val="719770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1EE0EA-D735-4F38-B537-6A82A80B8C2A}"/>
              </a:ext>
            </a:extLst>
          </p:cNvPr>
          <p:cNvSpPr>
            <a:spLocks noGrp="1"/>
          </p:cNvSpPr>
          <p:nvPr>
            <p:ph idx="1"/>
          </p:nvPr>
        </p:nvSpPr>
        <p:spPr>
          <a:xfrm>
            <a:off x="370613" y="1274325"/>
            <a:ext cx="10700125" cy="500687"/>
          </a:xfrm>
        </p:spPr>
        <p:txBody>
          <a:bodyPr/>
          <a:lstStyle/>
          <a:p>
            <a:r>
              <a:rPr lang="en-NZ" dirty="0"/>
              <a:t>A queue is used to hold processes waiting on the semaphore</a:t>
            </a:r>
          </a:p>
          <a:p>
            <a:endParaRPr lang="en-US" dirty="0"/>
          </a:p>
        </p:txBody>
      </p:sp>
      <p:sp>
        <p:nvSpPr>
          <p:cNvPr id="3" name="Title 2">
            <a:extLst>
              <a:ext uri="{FF2B5EF4-FFF2-40B4-BE49-F238E27FC236}">
                <a16:creationId xmlns:a16="http://schemas.microsoft.com/office/drawing/2014/main" id="{D52B2D0B-B1A4-43C8-A7B6-5E10592F33B4}"/>
              </a:ext>
            </a:extLst>
          </p:cNvPr>
          <p:cNvSpPr>
            <a:spLocks noGrp="1"/>
          </p:cNvSpPr>
          <p:nvPr>
            <p:ph type="title"/>
          </p:nvPr>
        </p:nvSpPr>
        <p:spPr/>
        <p:txBody>
          <a:bodyPr/>
          <a:lstStyle/>
          <a:p>
            <a:r>
              <a:rPr lang="en-US" dirty="0"/>
              <a:t>Strong/Weak Semaphores</a:t>
            </a:r>
          </a:p>
        </p:txBody>
      </p:sp>
      <p:sp>
        <p:nvSpPr>
          <p:cNvPr id="4" name="Slide Number Placeholder 3">
            <a:extLst>
              <a:ext uri="{FF2B5EF4-FFF2-40B4-BE49-F238E27FC236}">
                <a16:creationId xmlns:a16="http://schemas.microsoft.com/office/drawing/2014/main" id="{3C9FCF90-0B17-4DD5-98A2-1153B4CFB55D}"/>
              </a:ext>
            </a:extLst>
          </p:cNvPr>
          <p:cNvSpPr>
            <a:spLocks noGrp="1"/>
          </p:cNvSpPr>
          <p:nvPr>
            <p:ph type="sldNum" sz="quarter" idx="15"/>
          </p:nvPr>
        </p:nvSpPr>
        <p:spPr/>
        <p:txBody>
          <a:bodyPr/>
          <a:lstStyle/>
          <a:p>
            <a:fld id="{19B51A1E-902D-48AF-9020-955120F399B6}" type="slidenum">
              <a:rPr lang="en-US" smtClean="0"/>
              <a:pPr/>
              <a:t>73</a:t>
            </a:fld>
            <a:endParaRPr lang="en-US" dirty="0"/>
          </a:p>
        </p:txBody>
      </p:sp>
      <p:graphicFrame>
        <p:nvGraphicFramePr>
          <p:cNvPr id="5" name="Diagram 4">
            <a:extLst>
              <a:ext uri="{FF2B5EF4-FFF2-40B4-BE49-F238E27FC236}">
                <a16:creationId xmlns:a16="http://schemas.microsoft.com/office/drawing/2014/main" id="{A5249BA4-1A42-4AA7-8592-12D40DBD6625}"/>
              </a:ext>
            </a:extLst>
          </p:cNvPr>
          <p:cNvGraphicFramePr/>
          <p:nvPr>
            <p:extLst>
              <p:ext uri="{D42A27DB-BD31-4B8C-83A1-F6EECF244321}">
                <p14:modId xmlns:p14="http://schemas.microsoft.com/office/powerpoint/2010/main" val="468297124"/>
              </p:ext>
            </p:extLst>
          </p:nvPr>
        </p:nvGraphicFramePr>
        <p:xfrm>
          <a:off x="1887070" y="2335306"/>
          <a:ext cx="7848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9599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F730F6-9D0B-44F8-B261-B29F2C53A681}"/>
              </a:ext>
            </a:extLst>
          </p:cNvPr>
          <p:cNvSpPr>
            <a:spLocks noGrp="1"/>
          </p:cNvSpPr>
          <p:nvPr>
            <p:ph idx="1"/>
          </p:nvPr>
        </p:nvSpPr>
        <p:spPr/>
        <p:txBody>
          <a:bodyPr/>
          <a:lstStyle/>
          <a:p>
            <a:r>
              <a:rPr lang="en-US" altLang="zh-TW" dirty="0">
                <a:ea typeface="新細明體" pitchFamily="18" charset="-120"/>
              </a:rPr>
              <a:t>We’ve learnt</a:t>
            </a:r>
          </a:p>
          <a:p>
            <a:pPr lvl="1"/>
            <a:r>
              <a:rPr lang="en-US" altLang="zh-TW" dirty="0">
                <a:ea typeface="新細明體" pitchFamily="18" charset="-120"/>
              </a:rPr>
              <a:t>Critical section and critical resource</a:t>
            </a:r>
          </a:p>
          <a:p>
            <a:pPr lvl="1"/>
            <a:r>
              <a:rPr lang="en-US" altLang="zh-TW" dirty="0">
                <a:ea typeface="新細明體" pitchFamily="18" charset="-120"/>
              </a:rPr>
              <a:t>Mutual exclusion</a:t>
            </a:r>
          </a:p>
          <a:p>
            <a:pPr lvl="2"/>
            <a:r>
              <a:rPr lang="en-US" altLang="zh-TW" dirty="0">
                <a:ea typeface="新細明體" pitchFamily="18" charset="-120"/>
              </a:rPr>
              <a:t>Software approach: Peterson’s algorithm</a:t>
            </a:r>
          </a:p>
          <a:p>
            <a:pPr lvl="2"/>
            <a:r>
              <a:rPr lang="en-US" altLang="zh-TW" dirty="0">
                <a:ea typeface="新細明體" pitchFamily="18" charset="-120"/>
              </a:rPr>
              <a:t>Hardware approach: interrupt disabling, spinlock</a:t>
            </a:r>
          </a:p>
          <a:p>
            <a:pPr lvl="2"/>
            <a:r>
              <a:rPr lang="en-US" altLang="zh-TW" dirty="0">
                <a:ea typeface="新細明體" pitchFamily="18" charset="-120"/>
              </a:rPr>
              <a:t>OS support: semaphore</a:t>
            </a:r>
          </a:p>
          <a:p>
            <a:pPr lvl="3"/>
            <a:r>
              <a:rPr lang="en-US" altLang="zh-TW" dirty="0">
                <a:ea typeface="新細明體" pitchFamily="18" charset="-120"/>
              </a:rPr>
              <a:t>OS kernel adopts hardware approach</a:t>
            </a:r>
          </a:p>
          <a:p>
            <a:pPr lvl="3"/>
            <a:r>
              <a:rPr lang="en-US" altLang="zh-TW" dirty="0">
                <a:ea typeface="新細明體" pitchFamily="18" charset="-120"/>
              </a:rPr>
              <a:t>We </a:t>
            </a:r>
            <a:r>
              <a:rPr lang="en-US" altLang="zh-TW" dirty="0">
                <a:solidFill>
                  <a:srgbClr val="0070C0"/>
                </a:solidFill>
                <a:ea typeface="新細明體" pitchFamily="18" charset="-120"/>
              </a:rPr>
              <a:t>most probably </a:t>
            </a:r>
            <a:r>
              <a:rPr lang="en-US" altLang="zh-TW" dirty="0">
                <a:ea typeface="新細明體" pitchFamily="18" charset="-120"/>
              </a:rPr>
              <a:t>use some OS API or synchronization library in programming environment</a:t>
            </a:r>
          </a:p>
          <a:p>
            <a:endParaRPr lang="en-US" dirty="0"/>
          </a:p>
        </p:txBody>
      </p:sp>
      <p:sp>
        <p:nvSpPr>
          <p:cNvPr id="3" name="Title 2">
            <a:extLst>
              <a:ext uri="{FF2B5EF4-FFF2-40B4-BE49-F238E27FC236}">
                <a16:creationId xmlns:a16="http://schemas.microsoft.com/office/drawing/2014/main" id="{852CA6A2-2504-42B0-AFB7-63836C3F9FEB}"/>
              </a:ext>
            </a:extLst>
          </p:cNvPr>
          <p:cNvSpPr>
            <a:spLocks noGrp="1"/>
          </p:cNvSpPr>
          <p:nvPr>
            <p:ph type="title"/>
          </p:nvPr>
        </p:nvSpPr>
        <p:spPr/>
        <p:txBody>
          <a:bodyPr/>
          <a:lstStyle/>
          <a:p>
            <a:r>
              <a:rPr lang="en-US" altLang="zh-TW" dirty="0">
                <a:ea typeface="新細明體" pitchFamily="18" charset="-120"/>
              </a:rPr>
              <a:t>Mutual Exclusion – Summary </a:t>
            </a:r>
            <a:endParaRPr lang="en-US" dirty="0"/>
          </a:p>
        </p:txBody>
      </p:sp>
      <p:sp>
        <p:nvSpPr>
          <p:cNvPr id="4" name="Slide Number Placeholder 3">
            <a:extLst>
              <a:ext uri="{FF2B5EF4-FFF2-40B4-BE49-F238E27FC236}">
                <a16:creationId xmlns:a16="http://schemas.microsoft.com/office/drawing/2014/main" id="{B5E1F4A0-0A44-4570-B9D5-8F1DAA33ED9E}"/>
              </a:ext>
            </a:extLst>
          </p:cNvPr>
          <p:cNvSpPr>
            <a:spLocks noGrp="1"/>
          </p:cNvSpPr>
          <p:nvPr>
            <p:ph type="sldNum" sz="quarter" idx="15"/>
          </p:nvPr>
        </p:nvSpPr>
        <p:spPr/>
        <p:txBody>
          <a:bodyPr/>
          <a:lstStyle/>
          <a:p>
            <a:fld id="{19B51A1E-902D-48AF-9020-955120F399B6}" type="slidenum">
              <a:rPr lang="en-US" smtClean="0"/>
              <a:pPr/>
              <a:t>74</a:t>
            </a:fld>
            <a:endParaRPr lang="en-US" dirty="0"/>
          </a:p>
        </p:txBody>
      </p:sp>
    </p:spTree>
    <p:extLst>
      <p:ext uri="{BB962C8B-B14F-4D97-AF65-F5344CB8AC3E}">
        <p14:creationId xmlns:p14="http://schemas.microsoft.com/office/powerpoint/2010/main" val="2044250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Concurrency: Mutual Exclusion and </a:t>
            </a:r>
            <a:r>
              <a:rPr lang="en-US" altLang="zh-TW" i="1" dirty="0">
                <a:solidFill>
                  <a:srgbClr val="FF0000"/>
                </a:solidFill>
                <a:ea typeface="新細明體" pitchFamily="18" charset="-120"/>
              </a:rPr>
              <a:t>Synchronization</a:t>
            </a:r>
          </a:p>
          <a:p>
            <a:r>
              <a:rPr lang="en-US" altLang="zh-TW" dirty="0">
                <a:ea typeface="新細明體" pitchFamily="18" charset="-120"/>
              </a:rPr>
              <a:t>Read Ch. 5</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75</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1" y="433095"/>
            <a:ext cx="9198116" cy="432000"/>
          </a:xfrm>
        </p:spPr>
        <p:txBody>
          <a:bodyPr/>
          <a:lstStyle/>
          <a:p>
            <a:r>
              <a:rPr lang="en-US" altLang="zh-MO" dirty="0"/>
              <a:t>Key Terms Related to Concurrency</a:t>
            </a:r>
            <a:endParaRPr lang="en-US" dirty="0"/>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1817924529"/>
              </p:ext>
            </p:extLst>
          </p:nvPr>
        </p:nvGraphicFramePr>
        <p:xfrm>
          <a:off x="293552" y="1030192"/>
          <a:ext cx="10730780" cy="5386800"/>
        </p:xfrm>
        <a:graphic>
          <a:graphicData uri="http://schemas.openxmlformats.org/drawingml/2006/table">
            <a:tbl>
              <a:tblPr firstRow="1" firstCol="1">
                <a:tableStyleId>{5C22544A-7EE6-4342-B048-85BDC9FD1C3A}</a:tableStyleId>
              </a:tblPr>
              <a:tblGrid>
                <a:gridCol w="1983595">
                  <a:extLst>
                    <a:ext uri="{9D8B030D-6E8A-4147-A177-3AD203B41FA5}">
                      <a16:colId xmlns:a16="http://schemas.microsoft.com/office/drawing/2014/main" val="1173992025"/>
                    </a:ext>
                  </a:extLst>
                </a:gridCol>
                <a:gridCol w="8747185">
                  <a:extLst>
                    <a:ext uri="{9D8B030D-6E8A-4147-A177-3AD203B41FA5}">
                      <a16:colId xmlns:a16="http://schemas.microsoft.com/office/drawing/2014/main" val="115202853"/>
                    </a:ext>
                  </a:extLst>
                </a:gridCol>
              </a:tblGrid>
              <a:tr h="720000">
                <a:tc>
                  <a:txBody>
                    <a:bodyPr/>
                    <a:lstStyle/>
                    <a:p>
                      <a:pPr algn="ctr"/>
                      <a:r>
                        <a:rPr lang="en-ZA" sz="1800" b="1" i="0" dirty="0">
                          <a:solidFill>
                            <a:schemeClr val="tx1">
                              <a:lumMod val="75000"/>
                              <a:lumOff val="25000"/>
                            </a:schemeClr>
                          </a:solidFill>
                          <a:latin typeface="Arial Black" panose="020B0A04020102020204" pitchFamily="34" charset="0"/>
                        </a:rPr>
                        <a:t>Atomic operation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altLang="zh-MO" sz="1600" b="0" i="0" u="none" strike="noStrike" kern="1200" baseline="0" dirty="0">
                          <a:solidFill>
                            <a:schemeClr val="tx1"/>
                          </a:solidFill>
                          <a:latin typeface="+mn-lt"/>
                          <a:ea typeface="+mn-ea"/>
                          <a:cs typeface="+mn-cs"/>
                        </a:rPr>
                        <a:t>A function or action implemented as a sequence of one or more instructions that appears to be indivisible; that is, no other process can see an intermediate state or interrupt the operation. The sequence of instruction is guaranteed </a:t>
                      </a:r>
                      <a:r>
                        <a:rPr lang="en-US" altLang="zh-MO" sz="1600" b="0" i="0" u="none" strike="noStrike" kern="1200" baseline="0" dirty="0">
                          <a:solidFill>
                            <a:srgbClr val="FF0000"/>
                          </a:solidFill>
                          <a:latin typeface="+mn-lt"/>
                          <a:ea typeface="+mn-ea"/>
                          <a:cs typeface="+mn-cs"/>
                        </a:rPr>
                        <a:t>to execute as a group, or not execute at all</a:t>
                      </a:r>
                      <a:r>
                        <a:rPr lang="en-US" altLang="zh-MO" sz="1600" b="0" i="0" u="none" strike="noStrike" kern="1200" baseline="0" dirty="0">
                          <a:solidFill>
                            <a:schemeClr val="tx1"/>
                          </a:solidFill>
                          <a:latin typeface="+mn-lt"/>
                          <a:ea typeface="+mn-ea"/>
                          <a:cs typeface="+mn-cs"/>
                        </a:rPr>
                        <a:t>, having no visible effect on system state. Atomicity guarantees isolation from concurrent processes.</a:t>
                      </a:r>
                      <a:endParaRPr lang="en-ZA" sz="1400" dirty="0">
                        <a:solidFill>
                          <a:schemeClr val="tx1"/>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0000">
                <a:tc>
                  <a:txBody>
                    <a:bodyPr/>
                    <a:lstStyle/>
                    <a:p>
                      <a:pPr algn="ctr"/>
                      <a:r>
                        <a:rPr lang="en-ZA" sz="1800" b="1" i="0" dirty="0">
                          <a:solidFill>
                            <a:schemeClr val="tx1"/>
                          </a:solidFill>
                          <a:latin typeface="Arial Black" panose="020B0A04020102020204" pitchFamily="34" charset="0"/>
                        </a:rPr>
                        <a:t>Critical section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600" dirty="0">
                          <a:solidFill>
                            <a:schemeClr val="tx1"/>
                          </a:solidFill>
                        </a:rPr>
                        <a:t>A section of code within a process that requires access to </a:t>
                      </a:r>
                      <a:r>
                        <a:rPr lang="en-US" sz="1600" dirty="0">
                          <a:solidFill>
                            <a:srgbClr val="FF0000"/>
                          </a:solidFill>
                        </a:rPr>
                        <a:t>shared resources</a:t>
                      </a:r>
                      <a:r>
                        <a:rPr lang="en-US" sz="1600" dirty="0">
                          <a:solidFill>
                            <a:schemeClr val="tx1"/>
                          </a:solidFill>
                        </a:rPr>
                        <a:t>, and that must not be executed while another process is in a corresponding section of code.</a:t>
                      </a:r>
                      <a:endParaRPr lang="en-ZA" sz="1600" dirty="0">
                        <a:solidFill>
                          <a:schemeClr val="tx1"/>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0000">
                <a:tc>
                  <a:txBody>
                    <a:bodyPr/>
                    <a:lstStyle/>
                    <a:p>
                      <a:pPr algn="ctr"/>
                      <a:r>
                        <a:rPr lang="en-ZA" sz="1800" b="1" i="0" dirty="0">
                          <a:solidFill>
                            <a:schemeClr val="tx1">
                              <a:lumMod val="75000"/>
                              <a:lumOff val="25000"/>
                            </a:schemeClr>
                          </a:solidFill>
                          <a:latin typeface="Arial Black" panose="020B0A04020102020204" pitchFamily="34" charset="0"/>
                        </a:rPr>
                        <a:t>Deadlock</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MO" sz="1800" b="0" i="0" u="none" strike="noStrike" kern="1200" baseline="0" dirty="0">
                          <a:solidFill>
                            <a:schemeClr val="dk1"/>
                          </a:solidFill>
                          <a:latin typeface="+mn-lt"/>
                          <a:ea typeface="+mn-ea"/>
                          <a:cs typeface="+mn-cs"/>
                        </a:rPr>
                        <a:t>A situation in which two or more processes are </a:t>
                      </a:r>
                      <a:r>
                        <a:rPr lang="en-US" altLang="zh-MO" sz="1800" b="0" i="0" u="none" strike="noStrike" kern="1200" baseline="0" dirty="0">
                          <a:solidFill>
                            <a:srgbClr val="FF0000"/>
                          </a:solidFill>
                          <a:latin typeface="+mn-lt"/>
                          <a:ea typeface="+mn-ea"/>
                          <a:cs typeface="+mn-cs"/>
                        </a:rPr>
                        <a:t>unable to proceed </a:t>
                      </a:r>
                      <a:r>
                        <a:rPr lang="en-US" altLang="zh-MO" sz="1800" b="0" i="0" u="none" strike="noStrike" kern="1200" baseline="0" dirty="0">
                          <a:solidFill>
                            <a:schemeClr val="dk1"/>
                          </a:solidFill>
                          <a:latin typeface="+mn-lt"/>
                          <a:ea typeface="+mn-ea"/>
                          <a:cs typeface="+mn-cs"/>
                        </a:rPr>
                        <a:t>because each is waiting for one of the others to do something.</a:t>
                      </a:r>
                      <a:endParaRPr lang="en-ZA" sz="160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0000">
                <a:tc>
                  <a:txBody>
                    <a:bodyPr/>
                    <a:lstStyle/>
                    <a:p>
                      <a:pPr algn="ctr"/>
                      <a:r>
                        <a:rPr lang="en-ZA" sz="1800" b="1" i="0" dirty="0" err="1">
                          <a:solidFill>
                            <a:schemeClr val="tx1">
                              <a:lumMod val="75000"/>
                              <a:lumOff val="25000"/>
                            </a:schemeClr>
                          </a:solidFill>
                          <a:latin typeface="Arial Black" panose="020B0A04020102020204" pitchFamily="34" charset="0"/>
                        </a:rPr>
                        <a:t>Livelock</a:t>
                      </a:r>
                      <a:r>
                        <a:rPr lang="en-ZA" sz="1800" b="1" i="0" dirty="0">
                          <a:solidFill>
                            <a:schemeClr val="tx1">
                              <a:lumMod val="75000"/>
                              <a:lumOff val="25000"/>
                            </a:schemeClr>
                          </a:solidFill>
                          <a:latin typeface="Arial Black" panose="020B0A04020102020204" pitchFamily="34" charset="0"/>
                        </a:rPr>
                        <a:t> </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MO" sz="1800" b="0" i="0" u="none" strike="noStrike" kern="1200" baseline="0" dirty="0">
                          <a:solidFill>
                            <a:schemeClr val="dk1"/>
                          </a:solidFill>
                          <a:latin typeface="+mn-lt"/>
                          <a:ea typeface="+mn-ea"/>
                          <a:cs typeface="+mn-cs"/>
                        </a:rPr>
                        <a:t>A situation in which two or more processes </a:t>
                      </a:r>
                      <a:r>
                        <a:rPr lang="en-US" altLang="zh-MO" sz="1800" b="0" i="0" u="none" strike="noStrike" kern="1200" baseline="0" dirty="0">
                          <a:solidFill>
                            <a:srgbClr val="FF0000"/>
                          </a:solidFill>
                          <a:latin typeface="+mn-lt"/>
                          <a:ea typeface="+mn-ea"/>
                          <a:cs typeface="+mn-cs"/>
                        </a:rPr>
                        <a:t>continuously change </a:t>
                      </a:r>
                      <a:r>
                        <a:rPr lang="en-US" altLang="zh-MO" sz="1800" b="0" i="0" u="none" strike="noStrike" kern="1200" baseline="0" dirty="0">
                          <a:solidFill>
                            <a:schemeClr val="dk1"/>
                          </a:solidFill>
                          <a:latin typeface="+mn-lt"/>
                          <a:ea typeface="+mn-ea"/>
                          <a:cs typeface="+mn-cs"/>
                        </a:rPr>
                        <a:t>their states in response to changes in the other process(es) </a:t>
                      </a:r>
                      <a:r>
                        <a:rPr lang="en-US" altLang="zh-MO" sz="1800" b="0" i="0" u="none" strike="noStrike" kern="1200" baseline="0" dirty="0">
                          <a:solidFill>
                            <a:srgbClr val="FF0000"/>
                          </a:solidFill>
                          <a:latin typeface="+mn-lt"/>
                          <a:ea typeface="+mn-ea"/>
                          <a:cs typeface="+mn-cs"/>
                        </a:rPr>
                        <a:t>without</a:t>
                      </a:r>
                      <a:r>
                        <a:rPr lang="en-US" altLang="zh-MO" sz="1800" b="0" i="0" u="none" strike="noStrike" kern="1200" baseline="0" dirty="0">
                          <a:solidFill>
                            <a:schemeClr val="dk1"/>
                          </a:solidFill>
                          <a:latin typeface="+mn-lt"/>
                          <a:ea typeface="+mn-ea"/>
                          <a:cs typeface="+mn-cs"/>
                        </a:rPr>
                        <a:t> doing any useful work.</a:t>
                      </a:r>
                      <a:endParaRPr lang="en-ZA" sz="160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0000">
                <a:tc>
                  <a:txBody>
                    <a:bodyPr/>
                    <a:lstStyle/>
                    <a:p>
                      <a:pPr algn="ctr"/>
                      <a:r>
                        <a:rPr lang="en-ZA" sz="1800" b="1" i="0" kern="1200" dirty="0">
                          <a:solidFill>
                            <a:schemeClr val="tx1">
                              <a:lumMod val="75000"/>
                              <a:lumOff val="25000"/>
                            </a:schemeClr>
                          </a:solidFill>
                          <a:latin typeface="Arial Black" panose="020B0A04020102020204" pitchFamily="34" charset="0"/>
                          <a:ea typeface="+mn-ea"/>
                          <a:cs typeface="+mn-cs"/>
                        </a:rPr>
                        <a:t>Mutual exclusion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MO" sz="1800" b="0" i="0" u="none" strike="noStrike" kern="1200" baseline="0" dirty="0">
                          <a:solidFill>
                            <a:schemeClr val="dk1"/>
                          </a:solidFill>
                          <a:latin typeface="+mn-lt"/>
                          <a:ea typeface="+mn-ea"/>
                          <a:cs typeface="+mn-cs"/>
                        </a:rPr>
                        <a:t>The </a:t>
                      </a:r>
                      <a:r>
                        <a:rPr lang="en-US" altLang="zh-MO" sz="1800" b="0" i="0" u="none" strike="noStrike" kern="1200" baseline="0" dirty="0">
                          <a:solidFill>
                            <a:srgbClr val="FF0000"/>
                          </a:solidFill>
                          <a:latin typeface="+mn-lt"/>
                          <a:ea typeface="+mn-ea"/>
                          <a:cs typeface="+mn-cs"/>
                        </a:rPr>
                        <a:t>requirement </a:t>
                      </a:r>
                      <a:r>
                        <a:rPr lang="en-US" altLang="zh-MO" sz="1800" b="0" i="0" u="none" strike="noStrike" kern="1200" baseline="0" dirty="0">
                          <a:solidFill>
                            <a:schemeClr val="dk1"/>
                          </a:solidFill>
                          <a:latin typeface="+mn-lt"/>
                          <a:ea typeface="+mn-ea"/>
                          <a:cs typeface="+mn-cs"/>
                        </a:rPr>
                        <a:t>that when one process is in a critical section that accesses shared resources, no other process may be in a critical section that accesses any of those shared resources.</a:t>
                      </a:r>
                      <a:endParaRPr lang="en-ZA" sz="160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r h="720000">
                <a:tc>
                  <a:txBody>
                    <a:bodyPr/>
                    <a:lstStyle/>
                    <a:p>
                      <a:pPr algn="ctr"/>
                      <a:r>
                        <a:rPr lang="en-ZA" sz="1800" b="1" i="0" kern="1200" dirty="0">
                          <a:solidFill>
                            <a:schemeClr val="tx1">
                              <a:lumMod val="75000"/>
                              <a:lumOff val="25000"/>
                            </a:schemeClr>
                          </a:solidFill>
                          <a:latin typeface="Arial Black" panose="020B0A04020102020204" pitchFamily="34" charset="0"/>
                          <a:ea typeface="+mn-ea"/>
                          <a:cs typeface="+mn-cs"/>
                        </a:rPr>
                        <a:t>Race condition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MO" sz="1800" b="0" i="0" u="none" strike="noStrike" kern="1200" baseline="0" dirty="0">
                          <a:solidFill>
                            <a:schemeClr val="dk1"/>
                          </a:solidFill>
                          <a:latin typeface="+mn-lt"/>
                          <a:ea typeface="+mn-ea"/>
                          <a:cs typeface="+mn-cs"/>
                        </a:rPr>
                        <a:t>A </a:t>
                      </a:r>
                      <a:r>
                        <a:rPr lang="en-US" altLang="zh-MO" sz="1800" b="0" i="0" u="none" strike="noStrike" kern="1200" baseline="0" dirty="0">
                          <a:solidFill>
                            <a:srgbClr val="FF0000"/>
                          </a:solidFill>
                          <a:latin typeface="+mn-lt"/>
                          <a:ea typeface="+mn-ea"/>
                          <a:cs typeface="+mn-cs"/>
                        </a:rPr>
                        <a:t>situation</a:t>
                      </a:r>
                      <a:r>
                        <a:rPr lang="en-US" altLang="zh-MO" sz="1800" b="0" i="0" u="none" strike="noStrike" kern="1200" baseline="0" dirty="0">
                          <a:solidFill>
                            <a:schemeClr val="dk1"/>
                          </a:solidFill>
                          <a:latin typeface="+mn-lt"/>
                          <a:ea typeface="+mn-ea"/>
                          <a:cs typeface="+mn-cs"/>
                        </a:rPr>
                        <a:t> in which multiple threads or processes read and write a </a:t>
                      </a:r>
                      <a:r>
                        <a:rPr lang="en-US" altLang="zh-MO" sz="1800" b="0" i="0" u="none" strike="noStrike" kern="1200" baseline="0" dirty="0">
                          <a:solidFill>
                            <a:srgbClr val="FF0000"/>
                          </a:solidFill>
                          <a:latin typeface="+mn-lt"/>
                          <a:ea typeface="+mn-ea"/>
                          <a:cs typeface="+mn-cs"/>
                        </a:rPr>
                        <a:t>shared</a:t>
                      </a:r>
                      <a:r>
                        <a:rPr lang="en-US" altLang="zh-MO" sz="1800" b="0" i="0" u="none" strike="noStrike" kern="1200" baseline="0" dirty="0">
                          <a:solidFill>
                            <a:schemeClr val="dk1"/>
                          </a:solidFill>
                          <a:latin typeface="+mn-lt"/>
                          <a:ea typeface="+mn-ea"/>
                          <a:cs typeface="+mn-cs"/>
                        </a:rPr>
                        <a:t> data item, and the final result depends on the relative timing of their execution.</a:t>
                      </a:r>
                      <a:endParaRPr lang="en-ZA" sz="160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997950"/>
                  </a:ext>
                </a:extLst>
              </a:tr>
              <a:tr h="720000">
                <a:tc>
                  <a:txBody>
                    <a:bodyPr/>
                    <a:lstStyle/>
                    <a:p>
                      <a:pPr algn="ctr"/>
                      <a:r>
                        <a:rPr lang="en-ZA" sz="1800" b="1" i="0" kern="1200" dirty="0">
                          <a:solidFill>
                            <a:schemeClr val="tx1">
                              <a:lumMod val="75000"/>
                              <a:lumOff val="25000"/>
                            </a:schemeClr>
                          </a:solidFill>
                          <a:latin typeface="Arial Black" panose="020B0A04020102020204" pitchFamily="34" charset="0"/>
                          <a:ea typeface="+mn-ea"/>
                          <a:cs typeface="+mn-cs"/>
                        </a:rPr>
                        <a:t>Starvation </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MO" sz="1800" b="0" i="0" u="none" strike="noStrike" kern="1200" baseline="0" dirty="0">
                          <a:solidFill>
                            <a:schemeClr val="dk1"/>
                          </a:solidFill>
                          <a:latin typeface="+mn-lt"/>
                          <a:ea typeface="+mn-ea"/>
                          <a:cs typeface="+mn-cs"/>
                        </a:rPr>
                        <a:t>A situation in which a runnable process is </a:t>
                      </a:r>
                      <a:r>
                        <a:rPr lang="en-US" altLang="zh-MO" sz="1800" b="0" i="0" u="none" strike="noStrike" kern="1200" baseline="0" dirty="0">
                          <a:solidFill>
                            <a:srgbClr val="FF0000"/>
                          </a:solidFill>
                          <a:latin typeface="+mn-lt"/>
                          <a:ea typeface="+mn-ea"/>
                          <a:cs typeface="+mn-cs"/>
                        </a:rPr>
                        <a:t>overlooked</a:t>
                      </a:r>
                      <a:r>
                        <a:rPr lang="en-US" altLang="zh-MO" sz="1800" b="0" i="0" u="none" strike="noStrike" kern="1200" baseline="0" dirty="0">
                          <a:solidFill>
                            <a:schemeClr val="dk1"/>
                          </a:solidFill>
                          <a:latin typeface="+mn-lt"/>
                          <a:ea typeface="+mn-ea"/>
                          <a:cs typeface="+mn-cs"/>
                        </a:rPr>
                        <a:t> indefinitely by the scheduler; although it is able to proceed, it is </a:t>
                      </a:r>
                      <a:r>
                        <a:rPr lang="en-US" altLang="zh-MO" sz="1800" b="0" i="0" u="none" strike="noStrike" kern="1200" baseline="0" dirty="0">
                          <a:solidFill>
                            <a:srgbClr val="FF0000"/>
                          </a:solidFill>
                          <a:latin typeface="+mn-lt"/>
                          <a:ea typeface="+mn-ea"/>
                          <a:cs typeface="+mn-cs"/>
                        </a:rPr>
                        <a:t>never</a:t>
                      </a:r>
                      <a:r>
                        <a:rPr lang="en-US" altLang="zh-MO" sz="1800" b="0" i="0" u="none" strike="noStrike" kern="1200" baseline="0" dirty="0">
                          <a:solidFill>
                            <a:schemeClr val="dk1"/>
                          </a:solidFill>
                          <a:latin typeface="+mn-lt"/>
                          <a:ea typeface="+mn-ea"/>
                          <a:cs typeface="+mn-cs"/>
                        </a:rPr>
                        <a:t> chosen.</a:t>
                      </a:r>
                      <a:endParaRPr lang="en-ZA" sz="160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2678221"/>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61239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04C03D-BC4A-4574-B43E-3ADD603BF9EF}"/>
              </a:ext>
            </a:extLst>
          </p:cNvPr>
          <p:cNvSpPr txBox="1"/>
          <p:nvPr/>
        </p:nvSpPr>
        <p:spPr>
          <a:xfrm>
            <a:off x="3657590" y="3926541"/>
            <a:ext cx="3693458" cy="1093694"/>
          </a:xfrm>
          <a:prstGeom prst="rect">
            <a:avLst/>
          </a:prstGeom>
          <a:solidFill>
            <a:schemeClr val="accent2">
              <a:lumMod val="20000"/>
              <a:lumOff val="80000"/>
            </a:schemeClr>
          </a:solidFill>
          <a:ln>
            <a:solidFill>
              <a:schemeClr val="tx1"/>
            </a:solidFill>
          </a:ln>
        </p:spPr>
        <p:txBody>
          <a:bodyPr wrap="square" rtlCol="0">
            <a:spAutoFit/>
          </a:bodyPr>
          <a:lstStyle/>
          <a:p>
            <a:endParaRPr lang="en-US" dirty="0"/>
          </a:p>
        </p:txBody>
      </p:sp>
      <p:sp>
        <p:nvSpPr>
          <p:cNvPr id="2" name="Content Placeholder 1">
            <a:extLst>
              <a:ext uri="{FF2B5EF4-FFF2-40B4-BE49-F238E27FC236}">
                <a16:creationId xmlns:a16="http://schemas.microsoft.com/office/drawing/2014/main" id="{2BA40F41-01E1-40F6-8235-4041E11FE515}"/>
              </a:ext>
            </a:extLst>
          </p:cNvPr>
          <p:cNvSpPr>
            <a:spLocks noGrp="1"/>
          </p:cNvSpPr>
          <p:nvPr>
            <p:ph idx="1"/>
          </p:nvPr>
        </p:nvSpPr>
        <p:spPr>
          <a:xfrm>
            <a:off x="370613" y="1274325"/>
            <a:ext cx="10700125" cy="2154675"/>
          </a:xfrm>
        </p:spPr>
        <p:txBody>
          <a:bodyPr/>
          <a:lstStyle/>
          <a:p>
            <a:r>
              <a:rPr lang="en-US" altLang="zh-MO" dirty="0">
                <a:solidFill>
                  <a:srgbClr val="FF0000"/>
                </a:solidFill>
              </a:rPr>
              <a:t>Occurs</a:t>
            </a:r>
            <a:r>
              <a:rPr lang="en-US" altLang="zh-MO" dirty="0"/>
              <a:t> when multiple processes or threads read and write </a:t>
            </a:r>
            <a:r>
              <a:rPr lang="en-US" altLang="zh-CN" dirty="0"/>
              <a:t>shared </a:t>
            </a:r>
            <a:r>
              <a:rPr lang="en-US" altLang="zh-MO" dirty="0"/>
              <a:t>data items</a:t>
            </a:r>
          </a:p>
          <a:p>
            <a:r>
              <a:rPr lang="en-US" altLang="zh-MO" dirty="0"/>
              <a:t>The </a:t>
            </a:r>
            <a:r>
              <a:rPr lang="en-US" altLang="zh-MO" dirty="0">
                <a:solidFill>
                  <a:srgbClr val="FF0000"/>
                </a:solidFill>
              </a:rPr>
              <a:t>final result </a:t>
            </a:r>
            <a:r>
              <a:rPr lang="en-US" altLang="zh-MO" dirty="0"/>
              <a:t>depends on the </a:t>
            </a:r>
            <a:r>
              <a:rPr lang="en-US" altLang="zh-MO" dirty="0">
                <a:solidFill>
                  <a:srgbClr val="0070C0"/>
                </a:solidFill>
              </a:rPr>
              <a:t>order</a:t>
            </a:r>
            <a:r>
              <a:rPr lang="en-US" altLang="zh-MO" dirty="0"/>
              <a:t> of execution</a:t>
            </a:r>
          </a:p>
          <a:p>
            <a:pPr lvl="1"/>
            <a:r>
              <a:rPr lang="en-US" altLang="zh-MO" dirty="0"/>
              <a:t>The “</a:t>
            </a:r>
            <a:r>
              <a:rPr lang="en-US" altLang="zh-MO" dirty="0">
                <a:solidFill>
                  <a:srgbClr val="FF0000"/>
                </a:solidFill>
              </a:rPr>
              <a:t>loser</a:t>
            </a:r>
            <a:r>
              <a:rPr lang="en-US" altLang="zh-MO" dirty="0"/>
              <a:t>” of the race is the process that updates last and will determine the final value of the variable</a:t>
            </a:r>
          </a:p>
          <a:p>
            <a:endParaRPr lang="zh-MO" altLang="en-US" dirty="0"/>
          </a:p>
        </p:txBody>
      </p:sp>
      <p:sp>
        <p:nvSpPr>
          <p:cNvPr id="3" name="Title 2">
            <a:extLst>
              <a:ext uri="{FF2B5EF4-FFF2-40B4-BE49-F238E27FC236}">
                <a16:creationId xmlns:a16="http://schemas.microsoft.com/office/drawing/2014/main" id="{5DB2CE29-21D8-4E5F-9CEE-ACD723C6B573}"/>
              </a:ext>
            </a:extLst>
          </p:cNvPr>
          <p:cNvSpPr>
            <a:spLocks noGrp="1"/>
          </p:cNvSpPr>
          <p:nvPr>
            <p:ph type="title"/>
          </p:nvPr>
        </p:nvSpPr>
        <p:spPr/>
        <p:txBody>
          <a:bodyPr/>
          <a:lstStyle/>
          <a:p>
            <a:r>
              <a:rPr lang="en-US" altLang="zh-MO" dirty="0"/>
              <a:t>Race Condition</a:t>
            </a:r>
            <a:endParaRPr lang="zh-MO" altLang="en-US" dirty="0"/>
          </a:p>
        </p:txBody>
      </p:sp>
      <p:sp>
        <p:nvSpPr>
          <p:cNvPr id="4" name="Slide Number Placeholder 3">
            <a:extLst>
              <a:ext uri="{FF2B5EF4-FFF2-40B4-BE49-F238E27FC236}">
                <a16:creationId xmlns:a16="http://schemas.microsoft.com/office/drawing/2014/main" id="{770EF904-6041-45BF-89DE-2DA64AC12835}"/>
              </a:ext>
            </a:extLst>
          </p:cNvPr>
          <p:cNvSpPr>
            <a:spLocks noGrp="1"/>
          </p:cNvSpPr>
          <p:nvPr>
            <p:ph type="sldNum" sz="quarter" idx="15"/>
          </p:nvPr>
        </p:nvSpPr>
        <p:spPr/>
        <p:txBody>
          <a:bodyPr/>
          <a:lstStyle/>
          <a:p>
            <a:fld id="{19B51A1E-902D-48AF-9020-955120F399B6}" type="slidenum">
              <a:rPr lang="en-US" smtClean="0"/>
              <a:pPr/>
              <a:t>9</a:t>
            </a:fld>
            <a:endParaRPr lang="en-US" dirty="0"/>
          </a:p>
        </p:txBody>
      </p:sp>
      <p:pic>
        <p:nvPicPr>
          <p:cNvPr id="1026" name="Picture 2" descr="Race Condition Running">
            <a:extLst>
              <a:ext uri="{FF2B5EF4-FFF2-40B4-BE49-F238E27FC236}">
                <a16:creationId xmlns:a16="http://schemas.microsoft.com/office/drawing/2014/main" id="{39D8C99B-198C-4325-A8F7-E1D70713C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226" y="4483116"/>
            <a:ext cx="3522456" cy="14704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72C42257-BE8C-4208-8BE4-6F0923EA089F}"/>
              </a:ext>
            </a:extLst>
          </p:cNvPr>
          <p:cNvGraphicFramePr>
            <a:graphicFrameLocks noGrp="1"/>
          </p:cNvGraphicFramePr>
          <p:nvPr>
            <p:extLst>
              <p:ext uri="{D42A27DB-BD31-4B8C-83A1-F6EECF244321}">
                <p14:modId xmlns:p14="http://schemas.microsoft.com/office/powerpoint/2010/main" val="4176579334"/>
              </p:ext>
            </p:extLst>
          </p:nvPr>
        </p:nvGraphicFramePr>
        <p:xfrm>
          <a:off x="3836883" y="4112276"/>
          <a:ext cx="914081" cy="741680"/>
        </p:xfrm>
        <a:graphic>
          <a:graphicData uri="http://schemas.openxmlformats.org/drawingml/2006/table">
            <a:tbl>
              <a:tblPr firstRow="1" bandRow="1">
                <a:tableStyleId>{2D5ABB26-0587-4C30-8999-92F81FD0307C}</a:tableStyleId>
              </a:tblPr>
              <a:tblGrid>
                <a:gridCol w="914081">
                  <a:extLst>
                    <a:ext uri="{9D8B030D-6E8A-4147-A177-3AD203B41FA5}">
                      <a16:colId xmlns:a16="http://schemas.microsoft.com/office/drawing/2014/main" val="1086168140"/>
                    </a:ext>
                  </a:extLst>
                </a:gridCol>
              </a:tblGrid>
              <a:tr h="370840">
                <a:tc>
                  <a:txBody>
                    <a:bodyPr/>
                    <a:lstStyle/>
                    <a:p>
                      <a:pPr algn="ctr"/>
                      <a:r>
                        <a:rPr lang="en-US" dirty="0">
                          <a:latin typeface="+mj-lt"/>
                        </a:rPr>
                        <a:t>P1</a:t>
                      </a:r>
                    </a:p>
                  </a:txBody>
                  <a:tcPr/>
                </a:tc>
                <a:extLst>
                  <a:ext uri="{0D108BD9-81ED-4DB2-BD59-A6C34878D82A}">
                    <a16:rowId xmlns:a16="http://schemas.microsoft.com/office/drawing/2014/main" val="465488768"/>
                  </a:ext>
                </a:extLst>
              </a:tr>
              <a:tr h="370840">
                <a:tc>
                  <a:txBody>
                    <a:bodyPr/>
                    <a:lstStyle/>
                    <a:p>
                      <a:pPr algn="ctr"/>
                      <a:r>
                        <a:rPr lang="en-US" dirty="0">
                          <a:latin typeface="+mj-lt"/>
                        </a:rPr>
                        <a:t>a=1</a:t>
                      </a:r>
                    </a:p>
                  </a:txBody>
                  <a:tcPr/>
                </a:tc>
                <a:extLst>
                  <a:ext uri="{0D108BD9-81ED-4DB2-BD59-A6C34878D82A}">
                    <a16:rowId xmlns:a16="http://schemas.microsoft.com/office/drawing/2014/main" val="4182856332"/>
                  </a:ext>
                </a:extLst>
              </a:tr>
            </a:tbl>
          </a:graphicData>
        </a:graphic>
      </p:graphicFrame>
      <p:graphicFrame>
        <p:nvGraphicFramePr>
          <p:cNvPr id="7" name="Table 6">
            <a:extLst>
              <a:ext uri="{FF2B5EF4-FFF2-40B4-BE49-F238E27FC236}">
                <a16:creationId xmlns:a16="http://schemas.microsoft.com/office/drawing/2014/main" id="{17E5AAF1-3473-4F53-9663-6E7566856E05}"/>
              </a:ext>
            </a:extLst>
          </p:cNvPr>
          <p:cNvGraphicFramePr>
            <a:graphicFrameLocks noGrp="1"/>
          </p:cNvGraphicFramePr>
          <p:nvPr>
            <p:extLst>
              <p:ext uri="{D42A27DB-BD31-4B8C-83A1-F6EECF244321}">
                <p14:modId xmlns:p14="http://schemas.microsoft.com/office/powerpoint/2010/main" val="2565963350"/>
              </p:ext>
            </p:extLst>
          </p:nvPr>
        </p:nvGraphicFramePr>
        <p:xfrm>
          <a:off x="4750964" y="4127681"/>
          <a:ext cx="914081" cy="741680"/>
        </p:xfrm>
        <a:graphic>
          <a:graphicData uri="http://schemas.openxmlformats.org/drawingml/2006/table">
            <a:tbl>
              <a:tblPr firstRow="1" bandRow="1">
                <a:tableStyleId>{2D5ABB26-0587-4C30-8999-92F81FD0307C}</a:tableStyleId>
              </a:tblPr>
              <a:tblGrid>
                <a:gridCol w="914081">
                  <a:extLst>
                    <a:ext uri="{9D8B030D-6E8A-4147-A177-3AD203B41FA5}">
                      <a16:colId xmlns:a16="http://schemas.microsoft.com/office/drawing/2014/main" val="1086168140"/>
                    </a:ext>
                  </a:extLst>
                </a:gridCol>
              </a:tblGrid>
              <a:tr h="370840">
                <a:tc>
                  <a:txBody>
                    <a:bodyPr/>
                    <a:lstStyle/>
                    <a:p>
                      <a:pPr algn="ctr"/>
                      <a:r>
                        <a:rPr lang="en-US" dirty="0">
                          <a:latin typeface="+mj-lt"/>
                        </a:rPr>
                        <a:t>P2</a:t>
                      </a:r>
                    </a:p>
                  </a:txBody>
                  <a:tcPr/>
                </a:tc>
                <a:extLst>
                  <a:ext uri="{0D108BD9-81ED-4DB2-BD59-A6C34878D82A}">
                    <a16:rowId xmlns:a16="http://schemas.microsoft.com/office/drawing/2014/main" val="465488768"/>
                  </a:ext>
                </a:extLst>
              </a:tr>
              <a:tr h="370840">
                <a:tc>
                  <a:txBody>
                    <a:bodyPr/>
                    <a:lstStyle/>
                    <a:p>
                      <a:pPr algn="ctr"/>
                      <a:r>
                        <a:rPr lang="en-US" dirty="0">
                          <a:latin typeface="+mj-lt"/>
                        </a:rPr>
                        <a:t>a=2</a:t>
                      </a:r>
                    </a:p>
                  </a:txBody>
                  <a:tcPr/>
                </a:tc>
                <a:extLst>
                  <a:ext uri="{0D108BD9-81ED-4DB2-BD59-A6C34878D82A}">
                    <a16:rowId xmlns:a16="http://schemas.microsoft.com/office/drawing/2014/main" val="4182856332"/>
                  </a:ext>
                </a:extLst>
              </a:tr>
            </a:tbl>
          </a:graphicData>
        </a:graphic>
      </p:graphicFrame>
      <p:graphicFrame>
        <p:nvGraphicFramePr>
          <p:cNvPr id="9" name="Table 8">
            <a:extLst>
              <a:ext uri="{FF2B5EF4-FFF2-40B4-BE49-F238E27FC236}">
                <a16:creationId xmlns:a16="http://schemas.microsoft.com/office/drawing/2014/main" id="{B73398F5-F496-4ADD-BB79-45943024F20B}"/>
              </a:ext>
            </a:extLst>
          </p:cNvPr>
          <p:cNvGraphicFramePr>
            <a:graphicFrameLocks noGrp="1"/>
          </p:cNvGraphicFramePr>
          <p:nvPr>
            <p:extLst>
              <p:ext uri="{D42A27DB-BD31-4B8C-83A1-F6EECF244321}">
                <p14:modId xmlns:p14="http://schemas.microsoft.com/office/powerpoint/2010/main" val="2193767187"/>
              </p:ext>
            </p:extLst>
          </p:nvPr>
        </p:nvGraphicFramePr>
        <p:xfrm>
          <a:off x="5817445" y="4127681"/>
          <a:ext cx="1300521" cy="741680"/>
        </p:xfrm>
        <a:graphic>
          <a:graphicData uri="http://schemas.openxmlformats.org/drawingml/2006/table">
            <a:tbl>
              <a:tblPr firstRow="1" bandRow="1">
                <a:tableStyleId>{2D5ABB26-0587-4C30-8999-92F81FD0307C}</a:tableStyleId>
              </a:tblPr>
              <a:tblGrid>
                <a:gridCol w="1300521">
                  <a:extLst>
                    <a:ext uri="{9D8B030D-6E8A-4147-A177-3AD203B41FA5}">
                      <a16:colId xmlns:a16="http://schemas.microsoft.com/office/drawing/2014/main" val="1086168140"/>
                    </a:ext>
                  </a:extLst>
                </a:gridCol>
              </a:tblGrid>
              <a:tr h="370840">
                <a:tc>
                  <a:txBody>
                    <a:bodyPr/>
                    <a:lstStyle/>
                    <a:p>
                      <a:pPr algn="ctr"/>
                      <a:r>
                        <a:rPr lang="en-US" dirty="0">
                          <a:latin typeface="+mj-lt"/>
                        </a:rPr>
                        <a:t>Data Item</a:t>
                      </a:r>
                    </a:p>
                  </a:txBody>
                  <a:tcPr/>
                </a:tc>
                <a:extLst>
                  <a:ext uri="{0D108BD9-81ED-4DB2-BD59-A6C34878D82A}">
                    <a16:rowId xmlns:a16="http://schemas.microsoft.com/office/drawing/2014/main" val="465488768"/>
                  </a:ext>
                </a:extLst>
              </a:tr>
              <a:tr h="370840">
                <a:tc>
                  <a:txBody>
                    <a:bodyPr/>
                    <a:lstStyle/>
                    <a:p>
                      <a:pPr algn="ctr"/>
                      <a:r>
                        <a:rPr lang="en-US" dirty="0">
                          <a:solidFill>
                            <a:srgbClr val="FF0000"/>
                          </a:solidFill>
                          <a:latin typeface="+mj-lt"/>
                        </a:rPr>
                        <a:t>a=?</a:t>
                      </a:r>
                    </a:p>
                  </a:txBody>
                  <a:tcPr/>
                </a:tc>
                <a:extLst>
                  <a:ext uri="{0D108BD9-81ED-4DB2-BD59-A6C34878D82A}">
                    <a16:rowId xmlns:a16="http://schemas.microsoft.com/office/drawing/2014/main" val="4182856332"/>
                  </a:ext>
                </a:extLst>
              </a:tr>
            </a:tbl>
          </a:graphicData>
        </a:graphic>
      </p:graphicFrame>
      <p:sp>
        <p:nvSpPr>
          <p:cNvPr id="11" name="TextBox 10">
            <a:extLst>
              <a:ext uri="{FF2B5EF4-FFF2-40B4-BE49-F238E27FC236}">
                <a16:creationId xmlns:a16="http://schemas.microsoft.com/office/drawing/2014/main" id="{8A63F34F-FD7A-41C0-8DF1-FD8F1D9E4EBE}"/>
              </a:ext>
            </a:extLst>
          </p:cNvPr>
          <p:cNvSpPr txBox="1"/>
          <p:nvPr/>
        </p:nvSpPr>
        <p:spPr>
          <a:xfrm>
            <a:off x="3666558" y="5154711"/>
            <a:ext cx="3693458" cy="1477328"/>
          </a:xfrm>
          <a:prstGeom prst="rect">
            <a:avLst/>
          </a:prstGeom>
          <a:solidFill>
            <a:schemeClr val="accent2">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r>
              <a:rPr lang="en-US" dirty="0"/>
              <a:t>(Initially: b=1 c=2)</a:t>
            </a:r>
          </a:p>
        </p:txBody>
      </p:sp>
      <p:graphicFrame>
        <p:nvGraphicFramePr>
          <p:cNvPr id="12" name="Table 11">
            <a:extLst>
              <a:ext uri="{FF2B5EF4-FFF2-40B4-BE49-F238E27FC236}">
                <a16:creationId xmlns:a16="http://schemas.microsoft.com/office/drawing/2014/main" id="{B8E6BB68-8454-4B46-9849-F1993D4B317E}"/>
              </a:ext>
            </a:extLst>
          </p:cNvPr>
          <p:cNvGraphicFramePr>
            <a:graphicFrameLocks noGrp="1"/>
          </p:cNvGraphicFramePr>
          <p:nvPr>
            <p:extLst>
              <p:ext uri="{D42A27DB-BD31-4B8C-83A1-F6EECF244321}">
                <p14:modId xmlns:p14="http://schemas.microsoft.com/office/powerpoint/2010/main" val="62497762"/>
              </p:ext>
            </p:extLst>
          </p:nvPr>
        </p:nvGraphicFramePr>
        <p:xfrm>
          <a:off x="3845851" y="5340446"/>
          <a:ext cx="914081" cy="741680"/>
        </p:xfrm>
        <a:graphic>
          <a:graphicData uri="http://schemas.openxmlformats.org/drawingml/2006/table">
            <a:tbl>
              <a:tblPr firstRow="1" bandRow="1">
                <a:tableStyleId>{2D5ABB26-0587-4C30-8999-92F81FD0307C}</a:tableStyleId>
              </a:tblPr>
              <a:tblGrid>
                <a:gridCol w="914081">
                  <a:extLst>
                    <a:ext uri="{9D8B030D-6E8A-4147-A177-3AD203B41FA5}">
                      <a16:colId xmlns:a16="http://schemas.microsoft.com/office/drawing/2014/main" val="1086168140"/>
                    </a:ext>
                  </a:extLst>
                </a:gridCol>
              </a:tblGrid>
              <a:tr h="370840">
                <a:tc>
                  <a:txBody>
                    <a:bodyPr/>
                    <a:lstStyle/>
                    <a:p>
                      <a:pPr algn="ctr"/>
                      <a:r>
                        <a:rPr lang="en-US" dirty="0">
                          <a:latin typeface="+mj-lt"/>
                        </a:rPr>
                        <a:t>P3</a:t>
                      </a:r>
                    </a:p>
                  </a:txBody>
                  <a:tcPr/>
                </a:tc>
                <a:extLst>
                  <a:ext uri="{0D108BD9-81ED-4DB2-BD59-A6C34878D82A}">
                    <a16:rowId xmlns:a16="http://schemas.microsoft.com/office/drawing/2014/main" val="465488768"/>
                  </a:ext>
                </a:extLst>
              </a:tr>
              <a:tr h="370840">
                <a:tc>
                  <a:txBody>
                    <a:bodyPr/>
                    <a:lstStyle/>
                    <a:p>
                      <a:pPr algn="ctr"/>
                      <a:r>
                        <a:rPr lang="en-US" dirty="0">
                          <a:latin typeface="+mj-lt"/>
                        </a:rPr>
                        <a:t>b=</a:t>
                      </a:r>
                      <a:r>
                        <a:rPr lang="en-US" dirty="0" err="1">
                          <a:latin typeface="+mj-lt"/>
                        </a:rPr>
                        <a:t>b+c</a:t>
                      </a:r>
                      <a:endParaRPr lang="en-US" dirty="0">
                        <a:latin typeface="+mj-lt"/>
                      </a:endParaRPr>
                    </a:p>
                  </a:txBody>
                  <a:tcPr/>
                </a:tc>
                <a:extLst>
                  <a:ext uri="{0D108BD9-81ED-4DB2-BD59-A6C34878D82A}">
                    <a16:rowId xmlns:a16="http://schemas.microsoft.com/office/drawing/2014/main" val="4182856332"/>
                  </a:ext>
                </a:extLst>
              </a:tr>
            </a:tbl>
          </a:graphicData>
        </a:graphic>
      </p:graphicFrame>
      <p:graphicFrame>
        <p:nvGraphicFramePr>
          <p:cNvPr id="13" name="Table 12">
            <a:extLst>
              <a:ext uri="{FF2B5EF4-FFF2-40B4-BE49-F238E27FC236}">
                <a16:creationId xmlns:a16="http://schemas.microsoft.com/office/drawing/2014/main" id="{37C04296-15C4-447E-86E8-96340C80A790}"/>
              </a:ext>
            </a:extLst>
          </p:cNvPr>
          <p:cNvGraphicFramePr>
            <a:graphicFrameLocks noGrp="1"/>
          </p:cNvGraphicFramePr>
          <p:nvPr>
            <p:extLst>
              <p:ext uri="{D42A27DB-BD31-4B8C-83A1-F6EECF244321}">
                <p14:modId xmlns:p14="http://schemas.microsoft.com/office/powerpoint/2010/main" val="4293892007"/>
              </p:ext>
            </p:extLst>
          </p:nvPr>
        </p:nvGraphicFramePr>
        <p:xfrm>
          <a:off x="4759932" y="5355851"/>
          <a:ext cx="914081" cy="741680"/>
        </p:xfrm>
        <a:graphic>
          <a:graphicData uri="http://schemas.openxmlformats.org/drawingml/2006/table">
            <a:tbl>
              <a:tblPr firstRow="1" bandRow="1">
                <a:tableStyleId>{2D5ABB26-0587-4C30-8999-92F81FD0307C}</a:tableStyleId>
              </a:tblPr>
              <a:tblGrid>
                <a:gridCol w="914081">
                  <a:extLst>
                    <a:ext uri="{9D8B030D-6E8A-4147-A177-3AD203B41FA5}">
                      <a16:colId xmlns:a16="http://schemas.microsoft.com/office/drawing/2014/main" val="1086168140"/>
                    </a:ext>
                  </a:extLst>
                </a:gridCol>
              </a:tblGrid>
              <a:tr h="370840">
                <a:tc>
                  <a:txBody>
                    <a:bodyPr/>
                    <a:lstStyle/>
                    <a:p>
                      <a:pPr algn="ctr"/>
                      <a:r>
                        <a:rPr lang="en-US" dirty="0">
                          <a:latin typeface="+mj-lt"/>
                        </a:rPr>
                        <a:t>P4</a:t>
                      </a:r>
                    </a:p>
                  </a:txBody>
                  <a:tcPr/>
                </a:tc>
                <a:extLst>
                  <a:ext uri="{0D108BD9-81ED-4DB2-BD59-A6C34878D82A}">
                    <a16:rowId xmlns:a16="http://schemas.microsoft.com/office/drawing/2014/main" val="465488768"/>
                  </a:ext>
                </a:extLst>
              </a:tr>
              <a:tr h="370840">
                <a:tc>
                  <a:txBody>
                    <a:bodyPr/>
                    <a:lstStyle/>
                    <a:p>
                      <a:pPr algn="ctr"/>
                      <a:r>
                        <a:rPr lang="en-US" dirty="0">
                          <a:latin typeface="+mj-lt"/>
                        </a:rPr>
                        <a:t>c=</a:t>
                      </a:r>
                      <a:r>
                        <a:rPr lang="en-US" dirty="0" err="1">
                          <a:latin typeface="+mj-lt"/>
                        </a:rPr>
                        <a:t>b+c</a:t>
                      </a:r>
                      <a:endParaRPr lang="en-US" dirty="0">
                        <a:latin typeface="+mj-lt"/>
                      </a:endParaRPr>
                    </a:p>
                  </a:txBody>
                  <a:tcPr/>
                </a:tc>
                <a:extLst>
                  <a:ext uri="{0D108BD9-81ED-4DB2-BD59-A6C34878D82A}">
                    <a16:rowId xmlns:a16="http://schemas.microsoft.com/office/drawing/2014/main" val="4182856332"/>
                  </a:ext>
                </a:extLst>
              </a:tr>
            </a:tbl>
          </a:graphicData>
        </a:graphic>
      </p:graphicFrame>
      <p:graphicFrame>
        <p:nvGraphicFramePr>
          <p:cNvPr id="14" name="Table 13">
            <a:extLst>
              <a:ext uri="{FF2B5EF4-FFF2-40B4-BE49-F238E27FC236}">
                <a16:creationId xmlns:a16="http://schemas.microsoft.com/office/drawing/2014/main" id="{73559D0E-4F87-4AC2-8E46-643C1DDC2F27}"/>
              </a:ext>
            </a:extLst>
          </p:cNvPr>
          <p:cNvGraphicFramePr>
            <a:graphicFrameLocks noGrp="1"/>
          </p:cNvGraphicFramePr>
          <p:nvPr>
            <p:extLst>
              <p:ext uri="{D42A27DB-BD31-4B8C-83A1-F6EECF244321}">
                <p14:modId xmlns:p14="http://schemas.microsoft.com/office/powerpoint/2010/main" val="563054115"/>
              </p:ext>
            </p:extLst>
          </p:nvPr>
        </p:nvGraphicFramePr>
        <p:xfrm>
          <a:off x="5826413" y="5355851"/>
          <a:ext cx="1300521" cy="1112520"/>
        </p:xfrm>
        <a:graphic>
          <a:graphicData uri="http://schemas.openxmlformats.org/drawingml/2006/table">
            <a:tbl>
              <a:tblPr firstRow="1" bandRow="1">
                <a:tableStyleId>{2D5ABB26-0587-4C30-8999-92F81FD0307C}</a:tableStyleId>
              </a:tblPr>
              <a:tblGrid>
                <a:gridCol w="1300521">
                  <a:extLst>
                    <a:ext uri="{9D8B030D-6E8A-4147-A177-3AD203B41FA5}">
                      <a16:colId xmlns:a16="http://schemas.microsoft.com/office/drawing/2014/main" val="1086168140"/>
                    </a:ext>
                  </a:extLst>
                </a:gridCol>
              </a:tblGrid>
              <a:tr h="370840">
                <a:tc>
                  <a:txBody>
                    <a:bodyPr/>
                    <a:lstStyle/>
                    <a:p>
                      <a:pPr algn="ctr"/>
                      <a:r>
                        <a:rPr lang="en-US" dirty="0">
                          <a:latin typeface="+mj-lt"/>
                        </a:rPr>
                        <a:t>Data Item</a:t>
                      </a:r>
                    </a:p>
                  </a:txBody>
                  <a:tcPr/>
                </a:tc>
                <a:extLst>
                  <a:ext uri="{0D108BD9-81ED-4DB2-BD59-A6C34878D82A}">
                    <a16:rowId xmlns:a16="http://schemas.microsoft.com/office/drawing/2014/main" val="465488768"/>
                  </a:ext>
                </a:extLst>
              </a:tr>
              <a:tr h="370840">
                <a:tc>
                  <a:txBody>
                    <a:bodyPr/>
                    <a:lstStyle/>
                    <a:p>
                      <a:pPr algn="ctr"/>
                      <a:r>
                        <a:rPr lang="en-US" dirty="0">
                          <a:solidFill>
                            <a:srgbClr val="FF0000"/>
                          </a:solidFill>
                          <a:latin typeface="+mj-lt"/>
                        </a:rPr>
                        <a:t>b=?</a:t>
                      </a:r>
                    </a:p>
                  </a:txBody>
                  <a:tcPr/>
                </a:tc>
                <a:extLst>
                  <a:ext uri="{0D108BD9-81ED-4DB2-BD59-A6C34878D82A}">
                    <a16:rowId xmlns:a16="http://schemas.microsoft.com/office/drawing/2014/main" val="4182856332"/>
                  </a:ext>
                </a:extLst>
              </a:tr>
              <a:tr h="370840">
                <a:tc>
                  <a:txBody>
                    <a:bodyPr/>
                    <a:lstStyle/>
                    <a:p>
                      <a:pPr algn="ctr"/>
                      <a:r>
                        <a:rPr lang="en-US" dirty="0">
                          <a:solidFill>
                            <a:srgbClr val="FF0000"/>
                          </a:solidFill>
                          <a:latin typeface="+mj-lt"/>
                        </a:rPr>
                        <a:t>c=?</a:t>
                      </a:r>
                    </a:p>
                  </a:txBody>
                  <a:tcPr/>
                </a:tc>
                <a:extLst>
                  <a:ext uri="{0D108BD9-81ED-4DB2-BD59-A6C34878D82A}">
                    <a16:rowId xmlns:a16="http://schemas.microsoft.com/office/drawing/2014/main" val="2935003726"/>
                  </a:ext>
                </a:extLst>
              </a:tr>
            </a:tbl>
          </a:graphicData>
        </a:graphic>
      </p:graphicFrame>
      <p:sp>
        <p:nvSpPr>
          <p:cNvPr id="10" name="TextBox 9">
            <a:extLst>
              <a:ext uri="{FF2B5EF4-FFF2-40B4-BE49-F238E27FC236}">
                <a16:creationId xmlns:a16="http://schemas.microsoft.com/office/drawing/2014/main" id="{27E772A3-6770-46E0-8229-2FDB9F1D43A2}"/>
              </a:ext>
            </a:extLst>
          </p:cNvPr>
          <p:cNvSpPr txBox="1"/>
          <p:nvPr/>
        </p:nvSpPr>
        <p:spPr>
          <a:xfrm>
            <a:off x="1864650" y="4288722"/>
            <a:ext cx="1703294" cy="369332"/>
          </a:xfrm>
          <a:prstGeom prst="rect">
            <a:avLst/>
          </a:prstGeom>
          <a:noFill/>
        </p:spPr>
        <p:txBody>
          <a:bodyPr wrap="square" rtlCol="0">
            <a:spAutoFit/>
          </a:bodyPr>
          <a:lstStyle/>
          <a:p>
            <a:pPr algn="r"/>
            <a:r>
              <a:rPr lang="en-US" dirty="0"/>
              <a:t>Example 1</a:t>
            </a:r>
          </a:p>
        </p:txBody>
      </p:sp>
      <p:sp>
        <p:nvSpPr>
          <p:cNvPr id="16" name="TextBox 15">
            <a:extLst>
              <a:ext uri="{FF2B5EF4-FFF2-40B4-BE49-F238E27FC236}">
                <a16:creationId xmlns:a16="http://schemas.microsoft.com/office/drawing/2014/main" id="{EB18F0A6-2342-45AB-A880-8413D463046E}"/>
              </a:ext>
            </a:extLst>
          </p:cNvPr>
          <p:cNvSpPr txBox="1"/>
          <p:nvPr/>
        </p:nvSpPr>
        <p:spPr>
          <a:xfrm>
            <a:off x="1864650" y="5646428"/>
            <a:ext cx="1703294" cy="369332"/>
          </a:xfrm>
          <a:prstGeom prst="rect">
            <a:avLst/>
          </a:prstGeom>
          <a:noFill/>
        </p:spPr>
        <p:txBody>
          <a:bodyPr wrap="square" rtlCol="0">
            <a:spAutoFit/>
          </a:bodyPr>
          <a:lstStyle/>
          <a:p>
            <a:pPr algn="r"/>
            <a:r>
              <a:rPr lang="en-US" dirty="0"/>
              <a:t>Example 2</a:t>
            </a:r>
          </a:p>
        </p:txBody>
      </p:sp>
    </p:spTree>
    <p:extLst>
      <p:ext uri="{BB962C8B-B14F-4D97-AF65-F5344CB8AC3E}">
        <p14:creationId xmlns:p14="http://schemas.microsoft.com/office/powerpoint/2010/main" val="269658476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71af3243-3dd4-4a8d-8c0d-dd76da1f02a5"/>
    <ds:schemaRef ds:uri="http://purl.org/dc/term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9329</Words>
  <Application>Microsoft Office PowerPoint</Application>
  <PresentationFormat>Widescreen</PresentationFormat>
  <Paragraphs>1021</Paragraphs>
  <Slides>75</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新細明體</vt:lpstr>
      <vt:lpstr>Arial</vt:lpstr>
      <vt:lpstr>Arial Black</vt:lpstr>
      <vt:lpstr>Calibri</vt:lpstr>
      <vt:lpstr>Corbel</vt:lpstr>
      <vt:lpstr>Garamond</vt:lpstr>
      <vt:lpstr>Tahoma</vt:lpstr>
      <vt:lpstr>Times New Roman</vt:lpstr>
      <vt:lpstr>Webdings</vt:lpstr>
      <vt:lpstr>Wingdings</vt:lpstr>
      <vt:lpstr>Office Theme</vt:lpstr>
      <vt:lpstr>CHAPTER 5 Concurrency: Mutual Exclusion and Synchronization</vt:lpstr>
      <vt:lpstr>Multiple Processes</vt:lpstr>
      <vt:lpstr>What we’ll cover...</vt:lpstr>
      <vt:lpstr>Multiprogramming and Multiprocessing</vt:lpstr>
      <vt:lpstr>Principles of Concurrency</vt:lpstr>
      <vt:lpstr>Kinds of Concurrency</vt:lpstr>
      <vt:lpstr>Difficulties of Concurrency</vt:lpstr>
      <vt:lpstr>Key Terms Related to Concurrency</vt:lpstr>
      <vt:lpstr>Race Condition</vt:lpstr>
      <vt:lpstr>Operating System Concerns</vt:lpstr>
      <vt:lpstr>Process Interaction</vt:lpstr>
      <vt:lpstr>Resource Competition</vt:lpstr>
      <vt:lpstr>Process interaction (come back again)</vt:lpstr>
      <vt:lpstr>Concurrent updates, 1</vt:lpstr>
      <vt:lpstr>Concurrent updates, 2</vt:lpstr>
      <vt:lpstr>Concurrent updates, 3</vt:lpstr>
      <vt:lpstr>Concurrent updates, 4</vt:lpstr>
      <vt:lpstr>Concurrent updates, 5</vt:lpstr>
      <vt:lpstr>Concurrent updates, 6</vt:lpstr>
      <vt:lpstr>Critical Section</vt:lpstr>
      <vt:lpstr>Mutual Exclusion</vt:lpstr>
      <vt:lpstr>Marking Critical Section</vt:lpstr>
      <vt:lpstr>Waiting outside Critical Section</vt:lpstr>
      <vt:lpstr>Deadlock</vt:lpstr>
      <vt:lpstr>Potential Deadlock </vt:lpstr>
      <vt:lpstr>Actual Deadlock</vt:lpstr>
      <vt:lpstr>Starvation</vt:lpstr>
      <vt:lpstr>Livelock</vt:lpstr>
      <vt:lpstr>Requirements for Mutual Exclusion – 1 </vt:lpstr>
      <vt:lpstr>Requirements for Mutual Exclusion – 2 </vt:lpstr>
      <vt:lpstr>Three Approaches to Critical Section</vt:lpstr>
      <vt:lpstr>Mutual Exclusion: Software Approach</vt:lpstr>
      <vt:lpstr>Basic Assumption</vt:lpstr>
      <vt:lpstr>First Attempt – Alternation </vt:lpstr>
      <vt:lpstr>Problems of First Attempt</vt:lpstr>
      <vt:lpstr>Second Attempt</vt:lpstr>
      <vt:lpstr>Second Attempt</vt:lpstr>
      <vt:lpstr>However...</vt:lpstr>
      <vt:lpstr>Peterson’s Algorithm</vt:lpstr>
      <vt:lpstr>Checking Peterson’s algorithm – 1 </vt:lpstr>
      <vt:lpstr>Checking Peterson’s algorithm – 2 </vt:lpstr>
      <vt:lpstr>Checking Peterson’s algorithm – 3 </vt:lpstr>
      <vt:lpstr>Checking Peterson’s Algorithm – 4 </vt:lpstr>
      <vt:lpstr>Checking Peterson’s Algorithm – 4 </vt:lpstr>
      <vt:lpstr>Mutual Exclusion: Hardware Support</vt:lpstr>
      <vt:lpstr>Interrupt Disabling</vt:lpstr>
      <vt:lpstr>Interrupt Disabling</vt:lpstr>
      <vt:lpstr>Problems of Interrupt Disabling</vt:lpstr>
      <vt:lpstr>Spinlock - conceptually</vt:lpstr>
      <vt:lpstr>Testset</vt:lpstr>
      <vt:lpstr>Spinlock using testset</vt:lpstr>
      <vt:lpstr>Where Are We Now?</vt:lpstr>
      <vt:lpstr>Disadvantages of Software and Hardware Solutions          – In Summary</vt:lpstr>
      <vt:lpstr>Mutual Exclusion: OS Support</vt:lpstr>
      <vt:lpstr>Some observations</vt:lpstr>
      <vt:lpstr>Fundamental Principle</vt:lpstr>
      <vt:lpstr>Semaphore</vt:lpstr>
      <vt:lpstr>Semaphore</vt:lpstr>
      <vt:lpstr>Mutual Exclusion: Semaphore</vt:lpstr>
      <vt:lpstr>Critical section using semaphore 1/10</vt:lpstr>
      <vt:lpstr>Critical section using semaphore 2/10</vt:lpstr>
      <vt:lpstr>Critical section using semaphore 3/10</vt:lpstr>
      <vt:lpstr>Critical section using semaphore 4/10</vt:lpstr>
      <vt:lpstr>Critical section using semaphore 5/10</vt:lpstr>
      <vt:lpstr>Critical section using semaphore 6/10</vt:lpstr>
      <vt:lpstr>Critical section using semaphore 7/10</vt:lpstr>
      <vt:lpstr>Critical section using semaphore 8/10</vt:lpstr>
      <vt:lpstr>Critical section using semaphore 9/10</vt:lpstr>
      <vt:lpstr>Critical section using semaphore 10/10</vt:lpstr>
      <vt:lpstr>Critical section, semaphore</vt:lpstr>
      <vt:lpstr>Semaphore – Summary (1/2) </vt:lpstr>
      <vt:lpstr>Semaphore – Summary (2/2) </vt:lpstr>
      <vt:lpstr>Strong/Weak Semaphores</vt:lpstr>
      <vt:lpstr>Mutual Exclusion – Summary </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2020-10-11T10:04:23Z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