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52"/>
  </p:notesMasterIdLst>
  <p:handoutMasterIdLst>
    <p:handoutMasterId r:id="rId53"/>
  </p:handoutMasterIdLst>
  <p:sldIdLst>
    <p:sldId id="282" r:id="rId5"/>
    <p:sldId id="595" r:id="rId6"/>
    <p:sldId id="596" r:id="rId7"/>
    <p:sldId id="597" r:id="rId8"/>
    <p:sldId id="598" r:id="rId9"/>
    <p:sldId id="600" r:id="rId10"/>
    <p:sldId id="601" r:id="rId11"/>
    <p:sldId id="599" r:id="rId12"/>
    <p:sldId id="602" r:id="rId13"/>
    <p:sldId id="603" r:id="rId14"/>
    <p:sldId id="604" r:id="rId15"/>
    <p:sldId id="605" r:id="rId16"/>
    <p:sldId id="606" r:id="rId17"/>
    <p:sldId id="607" r:id="rId18"/>
    <p:sldId id="608" r:id="rId19"/>
    <p:sldId id="609" r:id="rId20"/>
    <p:sldId id="610" r:id="rId21"/>
    <p:sldId id="611" r:id="rId22"/>
    <p:sldId id="612" r:id="rId23"/>
    <p:sldId id="613" r:id="rId24"/>
    <p:sldId id="614" r:id="rId25"/>
    <p:sldId id="615" r:id="rId26"/>
    <p:sldId id="616" r:id="rId27"/>
    <p:sldId id="617" r:id="rId28"/>
    <p:sldId id="618" r:id="rId29"/>
    <p:sldId id="624" r:id="rId30"/>
    <p:sldId id="619" r:id="rId31"/>
    <p:sldId id="620" r:id="rId32"/>
    <p:sldId id="621" r:id="rId33"/>
    <p:sldId id="622" r:id="rId34"/>
    <p:sldId id="623" r:id="rId35"/>
    <p:sldId id="625" r:id="rId36"/>
    <p:sldId id="626" r:id="rId37"/>
    <p:sldId id="628" r:id="rId38"/>
    <p:sldId id="630" r:id="rId39"/>
    <p:sldId id="627" r:id="rId40"/>
    <p:sldId id="629" r:id="rId41"/>
    <p:sldId id="631" r:id="rId42"/>
    <p:sldId id="632" r:id="rId43"/>
    <p:sldId id="633" r:id="rId44"/>
    <p:sldId id="634" r:id="rId45"/>
    <p:sldId id="635" r:id="rId46"/>
    <p:sldId id="636" r:id="rId47"/>
    <p:sldId id="637" r:id="rId48"/>
    <p:sldId id="638" r:id="rId49"/>
    <p:sldId id="639" r:id="rId50"/>
    <p:sldId id="35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4D9"/>
    <a:srgbClr val="073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5517" autoAdjust="0"/>
  </p:normalViewPr>
  <p:slideViewPr>
    <p:cSldViewPr snapToGrid="0">
      <p:cViewPr varScale="1">
        <p:scale>
          <a:sx n="71" d="100"/>
          <a:sy n="71" d="100"/>
        </p:scale>
        <p:origin x="1740" y="5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85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12/14/2020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12/14/2020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567650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01600" y="744538"/>
            <a:ext cx="6596063" cy="3711575"/>
          </a:xfrm>
          <a:ln/>
        </p:spPr>
      </p:sp>
      <p:sp>
        <p:nvSpPr>
          <p:cNvPr id="86019"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1147230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01600" y="744538"/>
            <a:ext cx="6596063" cy="3711575"/>
          </a:xfrm>
          <a:ln/>
        </p:spPr>
      </p:sp>
      <p:sp>
        <p:nvSpPr>
          <p:cNvPr id="87043" name="Rectangle 3"/>
          <p:cNvSpPr>
            <a:spLocks noGrp="1" noChangeArrowheads="1"/>
          </p:cNvSpPr>
          <p:nvPr>
            <p:ph type="body" idx="1"/>
          </p:nvPr>
        </p:nvSpPr>
        <p:spPr>
          <a:xfrm>
            <a:off x="904876" y="4706938"/>
            <a:ext cx="4983163" cy="4457700"/>
          </a:xfrm>
          <a:noFill/>
          <a:ln/>
        </p:spPr>
        <p:txBody>
          <a:bodyPr/>
          <a:lstStyle/>
          <a:p>
            <a:r>
              <a:rPr lang="en-US" altLang="zh-MO" sz="1200" b="0" i="0" u="none" strike="noStrike" kern="1200" baseline="0" dirty="0">
                <a:solidFill>
                  <a:schemeClr val="tx1"/>
                </a:solidFill>
                <a:latin typeface="Arial" charset="0"/>
                <a:ea typeface="+mn-ea"/>
                <a:cs typeface="+mn-cs"/>
              </a:rPr>
              <a:t>In summary, the page replacement algorithm cycles through all of the pages in the buffer, looking for one that has not been modified since being brought in</a:t>
            </a:r>
          </a:p>
          <a:p>
            <a:r>
              <a:rPr lang="en-US" altLang="zh-MO" sz="1200" b="0" i="0" u="none" strike="noStrike" kern="1200" baseline="0" dirty="0">
                <a:solidFill>
                  <a:schemeClr val="tx1"/>
                </a:solidFill>
                <a:latin typeface="Arial" charset="0"/>
                <a:ea typeface="+mn-ea"/>
                <a:cs typeface="+mn-cs"/>
              </a:rPr>
              <a:t>and has not been accessed recently. Such a page is a good bet for replacement and has the advantage that, because it is unmodified, it does not need to be written back out to secondary memory. If no candidate page is found in the first sweep, the algorithm cycles through the buffer again, looking for a modified page that has not been accessed recently. Even though such a page must be written out to be replaced, because of the principle of locality, it may not be needed again anytime soon. If this second pass fails, all of the frames in the buffer are marked as having not been accessed recently and a third sweep is performed.</a:t>
            </a:r>
            <a:endParaRPr lang="zh-TW" altLang="en-US" dirty="0"/>
          </a:p>
        </p:txBody>
      </p:sp>
    </p:spTree>
    <p:extLst>
      <p:ext uri="{BB962C8B-B14F-4D97-AF65-F5344CB8AC3E}">
        <p14:creationId xmlns:p14="http://schemas.microsoft.com/office/powerpoint/2010/main" val="237549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01600" y="744538"/>
            <a:ext cx="6596063" cy="3711575"/>
          </a:xfrm>
          <a:ln/>
        </p:spPr>
      </p:sp>
      <p:sp>
        <p:nvSpPr>
          <p:cNvPr id="88067"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dirty="0"/>
          </a:p>
        </p:txBody>
      </p:sp>
    </p:spTree>
    <p:extLst>
      <p:ext uri="{BB962C8B-B14F-4D97-AF65-F5344CB8AC3E}">
        <p14:creationId xmlns:p14="http://schemas.microsoft.com/office/powerpoint/2010/main" val="39895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MO" sz="1200" b="0" i="0" u="none" strike="noStrike" kern="1200" baseline="0" dirty="0">
                <a:solidFill>
                  <a:schemeClr val="tx1"/>
                </a:solidFill>
                <a:latin typeface="Arial" charset="0"/>
                <a:ea typeface="+mn-ea"/>
                <a:cs typeface="+mn-cs"/>
              </a:rPr>
              <a:t>The drawback to this approach is twofold: If allocations tend to be too small, then there will be a high page fault rate, causing the entire multiprogramming system to run slowly. If allocations tend to be unnecessarily large, then there will be too few programs in main memory, and there will be either considerable processor idle time or considerable time spent in swapping</a:t>
            </a:r>
            <a:endParaRPr lang="zh-TW" alt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29</a:t>
            </a:fld>
            <a:endParaRPr lang="en-US" noProof="0" dirty="0"/>
          </a:p>
        </p:txBody>
      </p:sp>
    </p:spTree>
    <p:extLst>
      <p:ext uri="{BB962C8B-B14F-4D97-AF65-F5344CB8AC3E}">
        <p14:creationId xmlns:p14="http://schemas.microsoft.com/office/powerpoint/2010/main" val="2783992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MO" sz="1200" b="0" i="0" u="none" strike="noStrike" kern="1200" baseline="0" dirty="0">
                <a:solidFill>
                  <a:schemeClr val="tx1"/>
                </a:solidFill>
                <a:latin typeface="Arial" charset="0"/>
                <a:ea typeface="+mn-ea"/>
                <a:cs typeface="+mn-cs"/>
              </a:rPr>
              <a:t>This combination is perhaps the easiest to implement and has been adopted in a number of operating systems.</a:t>
            </a:r>
            <a:endParaRPr lang="zh-TW" alt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30</a:t>
            </a:fld>
            <a:endParaRPr lang="en-US" noProof="0" dirty="0"/>
          </a:p>
        </p:txBody>
      </p:sp>
    </p:spTree>
    <p:extLst>
      <p:ext uri="{BB962C8B-B14F-4D97-AF65-F5344CB8AC3E}">
        <p14:creationId xmlns:p14="http://schemas.microsoft.com/office/powerpoint/2010/main" val="442246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MO" sz="1200" b="0" i="0" u="none" strike="noStrike" kern="1200" baseline="0" dirty="0">
                <a:solidFill>
                  <a:schemeClr val="tx1"/>
                </a:solidFill>
                <a:latin typeface="Arial" charset="0"/>
                <a:ea typeface="+mn-ea"/>
                <a:cs typeface="+mn-cs"/>
              </a:rPr>
              <a:t>The </a:t>
            </a:r>
            <a:r>
              <a:rPr lang="en-US" altLang="zh-MO" sz="1200" b="1" i="0" u="none" strike="noStrike" kern="1200" baseline="0" dirty="0">
                <a:solidFill>
                  <a:schemeClr val="tx1"/>
                </a:solidFill>
                <a:latin typeface="Arial" charset="0"/>
                <a:ea typeface="+mn-ea"/>
                <a:cs typeface="+mn-cs"/>
              </a:rPr>
              <a:t>difficulty</a:t>
            </a:r>
            <a:r>
              <a:rPr lang="en-US" altLang="zh-MO" sz="1200" b="0" i="0" u="none" strike="noStrike" kern="1200" baseline="0" dirty="0">
                <a:solidFill>
                  <a:schemeClr val="tx1"/>
                </a:solidFill>
                <a:latin typeface="Arial" charset="0"/>
                <a:ea typeface="+mn-ea"/>
                <a:cs typeface="+mn-cs"/>
              </a:rPr>
              <a:t> with this approach is in the </a:t>
            </a:r>
            <a:r>
              <a:rPr lang="en-US" altLang="zh-MO" sz="1200" b="1" i="0" u="none" strike="noStrike" kern="1200" baseline="0" dirty="0">
                <a:solidFill>
                  <a:schemeClr val="tx1"/>
                </a:solidFill>
                <a:latin typeface="Arial" charset="0"/>
                <a:ea typeface="+mn-ea"/>
                <a:cs typeface="+mn-cs"/>
              </a:rPr>
              <a:t>replacement choice</a:t>
            </a:r>
            <a:r>
              <a:rPr lang="en-US" altLang="zh-MO" sz="1200" b="0" i="0" u="none" strike="noStrike" kern="1200" baseline="0" dirty="0">
                <a:solidFill>
                  <a:schemeClr val="tx1"/>
                </a:solidFill>
                <a:latin typeface="Arial" charset="0"/>
                <a:ea typeface="+mn-ea"/>
                <a:cs typeface="+mn-cs"/>
              </a:rPr>
              <a:t>. When there are no free frames available, the OS must choose a page currently in memory to replace. The selection is made from among all of the frames in memory, except for locked frames such as those of the kernel. Using any of the policies discussed in the preceding subsection, the page selected for replacement can belong to any of the resident processes; there is no discipline to determine which process should lose a page from its resident set. Therefore, the process that suffers the reduction in resident set size may not be optimum.</a:t>
            </a:r>
            <a:endParaRPr lang="zh-TW" alt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31</a:t>
            </a:fld>
            <a:endParaRPr lang="en-US" noProof="0" dirty="0"/>
          </a:p>
        </p:txBody>
      </p:sp>
    </p:spTree>
    <p:extLst>
      <p:ext uri="{BB962C8B-B14F-4D97-AF65-F5344CB8AC3E}">
        <p14:creationId xmlns:p14="http://schemas.microsoft.com/office/powerpoint/2010/main" val="947600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Arial" charset="0"/>
                <a:ea typeface="+mn-ea"/>
                <a:cs typeface="+mn-cs"/>
              </a:rPr>
              <a:t>The variable-allocation, local-scope strategy attempts to </a:t>
            </a:r>
            <a:r>
              <a:rPr lang="en-US" altLang="zh-MO" sz="1200" b="1" i="0" u="none" strike="noStrike" kern="1200" baseline="0" dirty="0">
                <a:solidFill>
                  <a:schemeClr val="tx1"/>
                </a:solidFill>
                <a:latin typeface="Arial" charset="0"/>
                <a:ea typeface="+mn-ea"/>
                <a:cs typeface="+mn-cs"/>
              </a:rPr>
              <a:t>overcome</a:t>
            </a:r>
            <a:r>
              <a:rPr lang="en-US" altLang="zh-MO" sz="1200" b="0" i="0" u="none" strike="noStrike" kern="1200" baseline="0" dirty="0">
                <a:solidFill>
                  <a:schemeClr val="tx1"/>
                </a:solidFill>
                <a:latin typeface="Arial" charset="0"/>
                <a:ea typeface="+mn-ea"/>
                <a:cs typeface="+mn-cs"/>
              </a:rPr>
              <a:t> the problems with a global-scope strategy. It can be summarized as follows:</a:t>
            </a:r>
          </a:p>
          <a:p>
            <a:r>
              <a:rPr lang="en-US" altLang="zh-MO" sz="1200" b="1" i="0" u="none" strike="noStrike" kern="1200" baseline="0" dirty="0">
                <a:solidFill>
                  <a:schemeClr val="tx1"/>
                </a:solidFill>
                <a:latin typeface="Arial" charset="0"/>
                <a:ea typeface="+mn-ea"/>
                <a:cs typeface="+mn-cs"/>
              </a:rPr>
              <a:t>1. </a:t>
            </a:r>
            <a:r>
              <a:rPr lang="en-US" altLang="zh-MO" sz="1200" b="0" i="0" u="none" strike="noStrike" kern="1200" baseline="0" dirty="0">
                <a:solidFill>
                  <a:schemeClr val="tx1"/>
                </a:solidFill>
                <a:latin typeface="Arial" charset="0"/>
                <a:ea typeface="+mn-ea"/>
                <a:cs typeface="+mn-cs"/>
              </a:rPr>
              <a:t>When a new process is loaded into main memory, allocate to it a </a:t>
            </a:r>
            <a:r>
              <a:rPr lang="en-US" altLang="zh-MO" sz="1200" b="1" i="0" u="none" strike="noStrike" kern="1200" baseline="0" dirty="0">
                <a:solidFill>
                  <a:schemeClr val="tx1"/>
                </a:solidFill>
                <a:latin typeface="Arial" charset="0"/>
                <a:ea typeface="+mn-ea"/>
                <a:cs typeface="+mn-cs"/>
              </a:rPr>
              <a:t>certain number </a:t>
            </a:r>
            <a:r>
              <a:rPr lang="en-US" altLang="zh-MO" sz="1200" b="0" i="0" u="none" strike="noStrike" kern="1200" baseline="0" dirty="0">
                <a:solidFill>
                  <a:schemeClr val="tx1"/>
                </a:solidFill>
                <a:latin typeface="Arial" charset="0"/>
                <a:ea typeface="+mn-ea"/>
                <a:cs typeface="+mn-cs"/>
              </a:rPr>
              <a:t>of page frames as its </a:t>
            </a:r>
            <a:r>
              <a:rPr lang="en-US" altLang="zh-MO" sz="1200" b="1" i="0" u="none" strike="noStrike" kern="1200" baseline="0" dirty="0">
                <a:solidFill>
                  <a:schemeClr val="tx1"/>
                </a:solidFill>
                <a:latin typeface="Arial" charset="0"/>
                <a:ea typeface="+mn-ea"/>
                <a:cs typeface="+mn-cs"/>
              </a:rPr>
              <a:t>resident set</a:t>
            </a:r>
            <a:r>
              <a:rPr lang="en-US" altLang="zh-MO" sz="1200" b="0" i="0" u="none" strike="noStrike" kern="1200" baseline="0" dirty="0">
                <a:solidFill>
                  <a:schemeClr val="tx1"/>
                </a:solidFill>
                <a:latin typeface="Arial" charset="0"/>
                <a:ea typeface="+mn-ea"/>
                <a:cs typeface="+mn-cs"/>
              </a:rPr>
              <a:t>, based on application type, program request, or other criteria. Use either </a:t>
            </a:r>
            <a:r>
              <a:rPr lang="en-US" altLang="zh-MO" sz="1200" b="0" i="0" u="none" strike="noStrike" kern="1200" baseline="0" dirty="0" err="1">
                <a:solidFill>
                  <a:schemeClr val="tx1"/>
                </a:solidFill>
                <a:latin typeface="Arial" charset="0"/>
                <a:ea typeface="+mn-ea"/>
                <a:cs typeface="+mn-cs"/>
              </a:rPr>
              <a:t>prepaging</a:t>
            </a:r>
            <a:r>
              <a:rPr lang="en-US" altLang="zh-MO" sz="1200" b="0" i="0" u="none" strike="noStrike" kern="1200" baseline="0" dirty="0">
                <a:solidFill>
                  <a:schemeClr val="tx1"/>
                </a:solidFill>
                <a:latin typeface="Arial" charset="0"/>
                <a:ea typeface="+mn-ea"/>
                <a:cs typeface="+mn-cs"/>
              </a:rPr>
              <a:t> or demand paging to fill up the allocation.</a:t>
            </a:r>
          </a:p>
          <a:p>
            <a:r>
              <a:rPr lang="en-US" altLang="zh-MO" sz="1200" b="1" i="0" u="none" strike="noStrike" kern="1200" baseline="0" dirty="0">
                <a:solidFill>
                  <a:schemeClr val="tx1"/>
                </a:solidFill>
                <a:latin typeface="Arial" charset="0"/>
                <a:ea typeface="+mn-ea"/>
                <a:cs typeface="+mn-cs"/>
              </a:rPr>
              <a:t>2. </a:t>
            </a:r>
            <a:r>
              <a:rPr lang="en-US" altLang="zh-MO" sz="1200" b="0" i="0" u="none" strike="noStrike" kern="1200" baseline="0" dirty="0">
                <a:solidFill>
                  <a:schemeClr val="tx1"/>
                </a:solidFill>
                <a:latin typeface="Arial" charset="0"/>
                <a:ea typeface="+mn-ea"/>
                <a:cs typeface="+mn-cs"/>
              </a:rPr>
              <a:t>When a page fault occurs, select the page to replace from among the resident set of the process that suffers the fault.</a:t>
            </a:r>
          </a:p>
          <a:p>
            <a:r>
              <a:rPr lang="en-US" altLang="zh-MO" sz="1200" b="1" i="0" u="none" strike="noStrike" kern="1200" baseline="0" dirty="0">
                <a:solidFill>
                  <a:schemeClr val="tx1"/>
                </a:solidFill>
                <a:latin typeface="Arial" charset="0"/>
                <a:ea typeface="+mn-ea"/>
                <a:cs typeface="+mn-cs"/>
              </a:rPr>
              <a:t>3. </a:t>
            </a:r>
            <a:r>
              <a:rPr lang="en-US" altLang="zh-MO" sz="1200" b="0" i="0" u="none" strike="noStrike" kern="1200" baseline="0" dirty="0">
                <a:solidFill>
                  <a:schemeClr val="tx1"/>
                </a:solidFill>
                <a:latin typeface="Arial" charset="0"/>
                <a:ea typeface="+mn-ea"/>
                <a:cs typeface="+mn-cs"/>
              </a:rPr>
              <a:t>From time to time, </a:t>
            </a:r>
            <a:r>
              <a:rPr lang="en-US" altLang="zh-MO" sz="1200" b="1" i="0" u="none" strike="noStrike" kern="1200" baseline="0" dirty="0">
                <a:solidFill>
                  <a:schemeClr val="tx1"/>
                </a:solidFill>
                <a:latin typeface="Arial" charset="0"/>
                <a:ea typeface="+mn-ea"/>
                <a:cs typeface="+mn-cs"/>
              </a:rPr>
              <a:t>reevaluate</a:t>
            </a:r>
            <a:r>
              <a:rPr lang="en-US" altLang="zh-MO" sz="1200" b="0" i="0" u="none" strike="noStrike" kern="1200" baseline="0" dirty="0">
                <a:solidFill>
                  <a:schemeClr val="tx1"/>
                </a:solidFill>
                <a:latin typeface="Arial" charset="0"/>
                <a:ea typeface="+mn-ea"/>
                <a:cs typeface="+mn-cs"/>
              </a:rPr>
              <a:t> the allocation provided to the process, and increase or decrease it to improve overall performance.</a:t>
            </a:r>
          </a:p>
          <a:p>
            <a:endParaRPr lang="en-US" altLang="zh-TW" sz="1200" b="0" i="0" u="none" strike="noStrike" kern="1200" baseline="0" dirty="0">
              <a:solidFill>
                <a:schemeClr val="tx1"/>
              </a:solidFill>
              <a:latin typeface="Arial" charset="0"/>
              <a:ea typeface="+mn-ea"/>
              <a:cs typeface="+mn-cs"/>
            </a:endParaRPr>
          </a:p>
          <a:p>
            <a:r>
              <a:rPr lang="en-US" altLang="zh-MO" sz="1200" b="0" i="0" u="none" strike="noStrike" kern="1200" baseline="0" dirty="0">
                <a:solidFill>
                  <a:schemeClr val="tx1"/>
                </a:solidFill>
                <a:latin typeface="Arial" charset="0"/>
                <a:ea typeface="+mn-ea"/>
                <a:cs typeface="+mn-cs"/>
              </a:rPr>
              <a:t>With this strategy, the decision to increase or decrease a resident set size is a deliberate one, and is based on an assessment of the likely future demands of active processes. Because of this evaluation, such a strategy is more complex than a simple global replacement policy. However, it may yield better performance.</a:t>
            </a:r>
            <a:endParaRPr lang="zh-TW" alt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32</a:t>
            </a:fld>
            <a:endParaRPr lang="en-US" noProof="0" dirty="0"/>
          </a:p>
        </p:txBody>
      </p:sp>
    </p:spTree>
    <p:extLst>
      <p:ext uri="{BB962C8B-B14F-4D97-AF65-F5344CB8AC3E}">
        <p14:creationId xmlns:p14="http://schemas.microsoft.com/office/powerpoint/2010/main" val="2805469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01600" y="744538"/>
            <a:ext cx="6596063" cy="3711575"/>
          </a:xfrm>
          <a:ln/>
        </p:spPr>
      </p:sp>
      <p:sp>
        <p:nvSpPr>
          <p:cNvPr id="96259" name="Rectangle 3"/>
          <p:cNvSpPr>
            <a:spLocks noGrp="1" noChangeArrowheads="1"/>
          </p:cNvSpPr>
          <p:nvPr>
            <p:ph type="body" idx="1"/>
          </p:nvPr>
        </p:nvSpPr>
        <p:spPr>
          <a:xfrm>
            <a:off x="904876" y="4706938"/>
            <a:ext cx="4983163" cy="4457700"/>
          </a:xfrm>
          <a:noFill/>
          <a:ln/>
        </p:spPr>
        <p:txBody>
          <a:bodyPr/>
          <a:lstStyle/>
          <a:p>
            <a:r>
              <a:rPr lang="en-US" altLang="zh-MO" sz="1200" b="0" i="0" u="none" strike="noStrike" kern="1200" baseline="0" dirty="0">
                <a:solidFill>
                  <a:schemeClr val="tx1"/>
                </a:solidFill>
                <a:latin typeface="Arial" charset="0"/>
                <a:ea typeface="+mn-ea"/>
                <a:cs typeface="+mn-cs"/>
              </a:rPr>
              <a:t>It requires a </a:t>
            </a:r>
            <a:r>
              <a:rPr lang="en-US" altLang="zh-MO" sz="1200" b="1" i="0" u="none" strike="noStrike" kern="1200" baseline="0" dirty="0">
                <a:solidFill>
                  <a:schemeClr val="tx1"/>
                </a:solidFill>
                <a:latin typeface="Arial" charset="0"/>
                <a:ea typeface="+mn-ea"/>
                <a:cs typeface="+mn-cs"/>
              </a:rPr>
              <a:t>use bit </a:t>
            </a:r>
            <a:r>
              <a:rPr lang="en-US" altLang="zh-MO" sz="1200" b="0" i="0" u="none" strike="noStrike" kern="1200" baseline="0" dirty="0">
                <a:solidFill>
                  <a:schemeClr val="tx1"/>
                </a:solidFill>
                <a:latin typeface="Arial" charset="0"/>
                <a:ea typeface="+mn-ea"/>
                <a:cs typeface="+mn-cs"/>
              </a:rPr>
              <a:t>to be associated with each page in memory. The bit is set to </a:t>
            </a:r>
            <a:r>
              <a:rPr lang="en-US" altLang="zh-MO" sz="1200" b="1" i="0" u="none" strike="noStrike" kern="1200" baseline="0" dirty="0">
                <a:solidFill>
                  <a:schemeClr val="tx1"/>
                </a:solidFill>
                <a:latin typeface="Arial" charset="0"/>
                <a:ea typeface="+mn-ea"/>
                <a:cs typeface="+mn-cs"/>
              </a:rPr>
              <a:t>1</a:t>
            </a:r>
            <a:r>
              <a:rPr lang="en-US" altLang="zh-MO" sz="1200" b="0" i="0" u="none" strike="noStrike" kern="1200" baseline="0" dirty="0">
                <a:solidFill>
                  <a:schemeClr val="tx1"/>
                </a:solidFill>
                <a:latin typeface="Arial" charset="0"/>
                <a:ea typeface="+mn-ea"/>
                <a:cs typeface="+mn-cs"/>
              </a:rPr>
              <a:t> when that page is </a:t>
            </a:r>
            <a:r>
              <a:rPr lang="en-US" altLang="zh-MO" sz="1200" b="1" i="0" u="none" strike="noStrike" kern="1200" baseline="0" dirty="0">
                <a:solidFill>
                  <a:schemeClr val="tx1"/>
                </a:solidFill>
                <a:latin typeface="Arial" charset="0"/>
                <a:ea typeface="+mn-ea"/>
                <a:cs typeface="+mn-cs"/>
              </a:rPr>
              <a:t>accessed</a:t>
            </a:r>
            <a:r>
              <a:rPr lang="en-US" altLang="zh-MO" sz="1200" b="0" i="0" u="none" strike="noStrike" kern="1200" baseline="0" dirty="0">
                <a:solidFill>
                  <a:schemeClr val="tx1"/>
                </a:solidFill>
                <a:latin typeface="Arial" charset="0"/>
                <a:ea typeface="+mn-ea"/>
                <a:cs typeface="+mn-cs"/>
              </a:rPr>
              <a:t>. When a page fault occurs, the OS notes the virtual time since the last page fault for that process; this could be done by maintaining a counter of page references. </a:t>
            </a:r>
            <a:r>
              <a:rPr lang="en-US" altLang="zh-MO" sz="1200" b="1" i="0" u="none" strike="noStrike" kern="1200" baseline="0" dirty="0">
                <a:solidFill>
                  <a:schemeClr val="tx1"/>
                </a:solidFill>
                <a:latin typeface="Arial" charset="0"/>
                <a:ea typeface="+mn-ea"/>
                <a:cs typeface="+mn-cs"/>
              </a:rPr>
              <a:t>A threshold </a:t>
            </a:r>
            <a:r>
              <a:rPr lang="en-US" altLang="zh-MO" sz="1200" b="1" i="1" u="none" strike="noStrike" kern="1200" baseline="0" dirty="0">
                <a:solidFill>
                  <a:schemeClr val="tx1"/>
                </a:solidFill>
                <a:latin typeface="Arial" charset="0"/>
                <a:ea typeface="+mn-ea"/>
                <a:cs typeface="+mn-cs"/>
              </a:rPr>
              <a:t>F </a:t>
            </a:r>
            <a:r>
              <a:rPr lang="en-US" altLang="zh-MO" sz="1200" b="0" i="0" u="none" strike="noStrike" kern="1200" baseline="0" dirty="0">
                <a:solidFill>
                  <a:schemeClr val="tx1"/>
                </a:solidFill>
                <a:latin typeface="Arial" charset="0"/>
                <a:ea typeface="+mn-ea"/>
                <a:cs typeface="+mn-cs"/>
              </a:rPr>
              <a:t>is defined. If the amount of time since the last page fault </a:t>
            </a:r>
            <a:r>
              <a:rPr lang="en-US" altLang="zh-MO" sz="1200" b="1" i="0" u="none" strike="noStrike" kern="1200" baseline="0" dirty="0">
                <a:solidFill>
                  <a:schemeClr val="tx1"/>
                </a:solidFill>
                <a:latin typeface="Arial" charset="0"/>
                <a:ea typeface="+mn-ea"/>
                <a:cs typeface="+mn-cs"/>
              </a:rPr>
              <a:t>is less than </a:t>
            </a:r>
            <a:r>
              <a:rPr lang="en-US" altLang="zh-MO" sz="1200" b="1" i="1" u="none" strike="noStrike" kern="1200" baseline="0" dirty="0">
                <a:solidFill>
                  <a:schemeClr val="tx1"/>
                </a:solidFill>
                <a:latin typeface="Arial" charset="0"/>
                <a:ea typeface="+mn-ea"/>
                <a:cs typeface="+mn-cs"/>
              </a:rPr>
              <a:t>F</a:t>
            </a:r>
            <a:r>
              <a:rPr lang="en-US" altLang="zh-MO" sz="1200" b="0" i="0" u="none" strike="noStrike" kern="1200" baseline="0" dirty="0">
                <a:solidFill>
                  <a:schemeClr val="tx1"/>
                </a:solidFill>
                <a:latin typeface="Arial" charset="0"/>
                <a:ea typeface="+mn-ea"/>
                <a:cs typeface="+mn-cs"/>
              </a:rPr>
              <a:t>, then a page is </a:t>
            </a:r>
            <a:r>
              <a:rPr lang="en-US" altLang="zh-MO" sz="1200" b="1" i="0" u="none" strike="noStrike" kern="1200" baseline="0" dirty="0">
                <a:solidFill>
                  <a:schemeClr val="tx1"/>
                </a:solidFill>
                <a:latin typeface="Arial" charset="0"/>
                <a:ea typeface="+mn-ea"/>
                <a:cs typeface="+mn-cs"/>
              </a:rPr>
              <a:t>added</a:t>
            </a:r>
            <a:r>
              <a:rPr lang="en-US" altLang="zh-MO" sz="1200" b="0" i="0" u="none" strike="noStrike" kern="1200" baseline="0" dirty="0">
                <a:solidFill>
                  <a:schemeClr val="tx1"/>
                </a:solidFill>
                <a:latin typeface="Arial" charset="0"/>
                <a:ea typeface="+mn-ea"/>
                <a:cs typeface="+mn-cs"/>
              </a:rPr>
              <a:t> to the resident set of the process. Otherwise, </a:t>
            </a:r>
            <a:r>
              <a:rPr lang="en-US" altLang="zh-MO" sz="1200" b="1" i="0" u="none" strike="noStrike" kern="1200" baseline="0" dirty="0">
                <a:solidFill>
                  <a:schemeClr val="tx1"/>
                </a:solidFill>
                <a:latin typeface="Arial" charset="0"/>
                <a:ea typeface="+mn-ea"/>
                <a:cs typeface="+mn-cs"/>
              </a:rPr>
              <a:t>discard</a:t>
            </a:r>
            <a:r>
              <a:rPr lang="en-US" altLang="zh-MO" sz="1200" b="0" i="0" u="none" strike="noStrike" kern="1200" baseline="0" dirty="0">
                <a:solidFill>
                  <a:schemeClr val="tx1"/>
                </a:solidFill>
                <a:latin typeface="Arial" charset="0"/>
                <a:ea typeface="+mn-ea"/>
                <a:cs typeface="+mn-cs"/>
              </a:rPr>
              <a:t> all pages with a use bit of </a:t>
            </a:r>
            <a:r>
              <a:rPr lang="en-US" altLang="zh-MO" sz="1200" b="1" i="0" u="none" strike="noStrike" kern="1200" baseline="0" dirty="0">
                <a:solidFill>
                  <a:schemeClr val="tx1"/>
                </a:solidFill>
                <a:latin typeface="Arial" charset="0"/>
                <a:ea typeface="+mn-ea"/>
                <a:cs typeface="+mn-cs"/>
              </a:rPr>
              <a:t>0</a:t>
            </a:r>
            <a:r>
              <a:rPr lang="en-US" altLang="zh-MO" sz="1200" b="0" i="0" u="none" strike="noStrike" kern="1200" baseline="0" dirty="0">
                <a:solidFill>
                  <a:schemeClr val="tx1"/>
                </a:solidFill>
                <a:latin typeface="Arial" charset="0"/>
                <a:ea typeface="+mn-ea"/>
                <a:cs typeface="+mn-cs"/>
              </a:rPr>
              <a:t>, and shrink the resident set accordingly. At the same time, reset the use bit on the remaining pages of the process to 0. The strategy can be refined by using two thresholds: an upper threshold that is used to trigger a growth in the resident set size, and a lower threshold that is used to trigger a contraction in the resident set size.</a:t>
            </a:r>
          </a:p>
          <a:p>
            <a:endParaRPr lang="en-US" altLang="zh-TW" sz="1200" b="0" i="0" u="none" strike="noStrike" kern="1200" baseline="0" dirty="0">
              <a:solidFill>
                <a:schemeClr val="tx1"/>
              </a:solidFill>
              <a:latin typeface="Arial" charset="0"/>
              <a:ea typeface="+mn-ea"/>
              <a:cs typeface="+mn-cs"/>
            </a:endParaRPr>
          </a:p>
          <a:p>
            <a:r>
              <a:rPr lang="en-US" altLang="zh-MO" sz="1200" b="0" i="0" u="none" strike="noStrike" kern="1200" baseline="0" dirty="0">
                <a:solidFill>
                  <a:schemeClr val="tx1"/>
                </a:solidFill>
                <a:latin typeface="Arial" charset="0"/>
                <a:ea typeface="+mn-ea"/>
                <a:cs typeface="+mn-cs"/>
              </a:rPr>
              <a:t>Nevertheless, there is a major flaw in the PFF approach, which is that it does not perform well during the transient periods when there is a shift to a new locality.</a:t>
            </a:r>
          </a:p>
          <a:p>
            <a:r>
              <a:rPr lang="en-US" altLang="zh-MO" sz="1200" b="0" i="0" u="none" strike="noStrike" kern="1200" baseline="0" dirty="0">
                <a:solidFill>
                  <a:schemeClr val="tx1"/>
                </a:solidFill>
                <a:latin typeface="Arial" charset="0"/>
                <a:ea typeface="+mn-ea"/>
                <a:cs typeface="+mn-cs"/>
              </a:rPr>
              <a:t>With PFF, no page ever drops out of the resident set before </a:t>
            </a:r>
            <a:r>
              <a:rPr lang="en-US" altLang="zh-MO" sz="1200" b="0" i="1" u="none" strike="noStrike" kern="1200" baseline="0" dirty="0">
                <a:solidFill>
                  <a:schemeClr val="tx1"/>
                </a:solidFill>
                <a:latin typeface="Arial" charset="0"/>
                <a:ea typeface="+mn-ea"/>
                <a:cs typeface="+mn-cs"/>
              </a:rPr>
              <a:t>F </a:t>
            </a:r>
            <a:r>
              <a:rPr lang="en-US" altLang="zh-MO" sz="1200" b="0" i="0" u="none" strike="noStrike" kern="1200" baseline="0" dirty="0">
                <a:solidFill>
                  <a:schemeClr val="tx1"/>
                </a:solidFill>
                <a:latin typeface="Arial" charset="0"/>
                <a:ea typeface="+mn-ea"/>
                <a:cs typeface="+mn-cs"/>
              </a:rPr>
              <a:t>virtual time units have elapsed since it was last referenced. During </a:t>
            </a:r>
            <a:r>
              <a:rPr lang="en-US" altLang="zh-MO" sz="1200" b="0" i="0" u="none" strike="noStrike" kern="1200" baseline="0" dirty="0" err="1">
                <a:solidFill>
                  <a:schemeClr val="tx1"/>
                </a:solidFill>
                <a:latin typeface="Arial" charset="0"/>
                <a:ea typeface="+mn-ea"/>
                <a:cs typeface="+mn-cs"/>
              </a:rPr>
              <a:t>interlocality</a:t>
            </a:r>
            <a:r>
              <a:rPr lang="en-US" altLang="zh-MO" sz="1200" b="0" i="0" u="none" strike="noStrike" kern="1200" baseline="0" dirty="0">
                <a:solidFill>
                  <a:schemeClr val="tx1"/>
                </a:solidFill>
                <a:latin typeface="Arial" charset="0"/>
                <a:ea typeface="+mn-ea"/>
                <a:cs typeface="+mn-cs"/>
              </a:rPr>
              <a:t> transitions, the rapid succession of page faults causes the resident set of a process to swell before the pages of the old locality are expelled; the sudden peaks of memory demand may produce unnecessary process deactivations and reactivations, with the corresponding undesirable switching and swapping overheads.</a:t>
            </a:r>
            <a:endParaRPr lang="zh-TW" altLang="en-US" dirty="0"/>
          </a:p>
        </p:txBody>
      </p:sp>
    </p:spTree>
    <p:extLst>
      <p:ext uri="{BB962C8B-B14F-4D97-AF65-F5344CB8AC3E}">
        <p14:creationId xmlns:p14="http://schemas.microsoft.com/office/powerpoint/2010/main" val="1166112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01600" y="744538"/>
            <a:ext cx="6596063" cy="3711575"/>
          </a:xfrm>
          <a:ln/>
        </p:spPr>
      </p:sp>
      <p:sp>
        <p:nvSpPr>
          <p:cNvPr id="98307" name="Rectangle 3"/>
          <p:cNvSpPr>
            <a:spLocks noGrp="1" noChangeArrowheads="1"/>
          </p:cNvSpPr>
          <p:nvPr>
            <p:ph type="body" idx="1"/>
          </p:nvPr>
        </p:nvSpPr>
        <p:spPr>
          <a:xfrm>
            <a:off x="904876" y="4706938"/>
            <a:ext cx="4983163" cy="4457700"/>
          </a:xfrm>
          <a:noFill/>
          <a:ln/>
        </p:spPr>
        <p:txBody>
          <a:bodyPr/>
          <a:lstStyle/>
          <a:p>
            <a:endParaRPr lang="zh-TW" altLang="en-US" dirty="0"/>
          </a:p>
        </p:txBody>
      </p:sp>
    </p:spTree>
    <p:extLst>
      <p:ext uri="{BB962C8B-B14F-4D97-AF65-F5344CB8AC3E}">
        <p14:creationId xmlns:p14="http://schemas.microsoft.com/office/powerpoint/2010/main" val="541274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01600" y="744538"/>
            <a:ext cx="6596063" cy="3711575"/>
          </a:xfrm>
          <a:ln/>
        </p:spPr>
      </p:sp>
      <p:sp>
        <p:nvSpPr>
          <p:cNvPr id="97283" name="Rectangle 3"/>
          <p:cNvSpPr>
            <a:spLocks noGrp="1" noChangeArrowheads="1"/>
          </p:cNvSpPr>
          <p:nvPr>
            <p:ph type="body" idx="1"/>
          </p:nvPr>
        </p:nvSpPr>
        <p:spPr>
          <a:xfrm>
            <a:off x="904876" y="4706938"/>
            <a:ext cx="4983163" cy="4457700"/>
          </a:xfrm>
          <a:noFill/>
          <a:ln/>
        </p:spPr>
        <p:txBody>
          <a:bodyPr/>
          <a:lstStyle/>
          <a:p>
            <a:r>
              <a:rPr lang="en-US" sz="1200" b="0" i="0" u="none" strike="noStrike" kern="1200" baseline="0" dirty="0">
                <a:solidFill>
                  <a:schemeClr val="tx1"/>
                </a:solidFill>
                <a:latin typeface="+mn-lt"/>
                <a:ea typeface="+mn-ea"/>
                <a:cs typeface="+mn-cs"/>
              </a:rPr>
              <a:t>An approach that attempts to deal with the phenomenon of </a:t>
            </a:r>
            <a:r>
              <a:rPr lang="en-US" sz="1200" b="0" i="0" u="none" strike="noStrike" kern="1200" baseline="0" dirty="0" err="1">
                <a:solidFill>
                  <a:schemeClr val="tx1"/>
                </a:solidFill>
                <a:latin typeface="+mn-lt"/>
                <a:ea typeface="+mn-ea"/>
                <a:cs typeface="+mn-cs"/>
              </a:rPr>
              <a:t>interlocality</a:t>
            </a:r>
            <a:r>
              <a:rPr lang="en-US" sz="1200" b="0" i="0" u="none" strike="noStrike" kern="1200" baseline="0" dirty="0">
                <a:solidFill>
                  <a:schemeClr val="tx1"/>
                </a:solidFill>
                <a:latin typeface="+mn-lt"/>
                <a:ea typeface="+mn-ea"/>
                <a:cs typeface="+mn-cs"/>
              </a:rPr>
              <a:t> transition, </a:t>
            </a:r>
            <a:r>
              <a:rPr lang="en-US" altLang="zh-CN" sz="1200" b="0" i="0" u="none" strike="noStrike" kern="1200" baseline="0" dirty="0">
                <a:solidFill>
                  <a:schemeClr val="tx1"/>
                </a:solidFill>
                <a:latin typeface="+mn-lt"/>
                <a:ea typeface="+mn-ea"/>
                <a:cs typeface="+mn-cs"/>
              </a:rPr>
              <a:t>w</a:t>
            </a:r>
            <a:r>
              <a:rPr lang="en-US" sz="1200" b="0" i="0" u="none" strike="noStrike" kern="1200" baseline="0" dirty="0">
                <a:solidFill>
                  <a:schemeClr val="tx1"/>
                </a:solidFill>
                <a:latin typeface="+mn-lt"/>
                <a:ea typeface="+mn-ea"/>
                <a:cs typeface="+mn-cs"/>
              </a:rPr>
              <a:t>ith a similar relatively low overhead to that of PFF, is the </a:t>
            </a:r>
            <a:r>
              <a:rPr lang="en-US" sz="1200" b="1" i="0" u="none" strike="noStrike" kern="1200" baseline="0" dirty="0">
                <a:solidFill>
                  <a:schemeClr val="tx1"/>
                </a:solidFill>
                <a:latin typeface="+mn-lt"/>
                <a:ea typeface="+mn-ea"/>
                <a:cs typeface="+mn-cs"/>
              </a:rPr>
              <a:t>variable-interval sampled working set (VSWS) </a:t>
            </a:r>
            <a:r>
              <a:rPr lang="en-US" sz="1200" b="0" i="0" u="none" strike="noStrike" kern="1200" baseline="0" dirty="0">
                <a:solidFill>
                  <a:schemeClr val="tx1"/>
                </a:solidFill>
                <a:latin typeface="+mn-lt"/>
                <a:ea typeface="+mn-ea"/>
                <a:cs typeface="+mn-cs"/>
              </a:rPr>
              <a:t>policy [FERR83]. The VSWS policy evaluates the working set of a process at sampling instances based on  elapsed virtual time.</a:t>
            </a:r>
            <a:endParaRPr lang="zh-TW" altLang="en-US" dirty="0"/>
          </a:p>
        </p:txBody>
      </p:sp>
    </p:spTree>
    <p:extLst>
      <p:ext uri="{BB962C8B-B14F-4D97-AF65-F5344CB8AC3E}">
        <p14:creationId xmlns:p14="http://schemas.microsoft.com/office/powerpoint/2010/main" val="114089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01600" y="744538"/>
            <a:ext cx="6596063" cy="3711575"/>
          </a:xfrm>
          <a:ln w="12700" cap="flat">
            <a:solidFill>
              <a:schemeClr val="tx1"/>
            </a:solidFill>
          </a:ln>
        </p:spPr>
      </p:sp>
      <p:sp>
        <p:nvSpPr>
          <p:cNvPr id="72707" name="Rectangle 3"/>
          <p:cNvSpPr>
            <a:spLocks noGrp="1" noChangeArrowheads="1"/>
          </p:cNvSpPr>
          <p:nvPr>
            <p:ph type="body" idx="1"/>
          </p:nvPr>
        </p:nvSpPr>
        <p:spPr>
          <a:xfrm>
            <a:off x="904876" y="4706938"/>
            <a:ext cx="4983163" cy="4457700"/>
          </a:xfrm>
          <a:noFill/>
          <a:ln/>
        </p:spPr>
        <p:txBody>
          <a:bodyPr lIns="90488" tIns="44450" rIns="90488" bIns="44450"/>
          <a:lstStyle/>
          <a:p>
            <a:pPr eaLnBrk="1" hangingPunct="1"/>
            <a:endParaRPr lang="zh-TW" altLang="en-US"/>
          </a:p>
        </p:txBody>
      </p:sp>
    </p:spTree>
    <p:extLst>
      <p:ext uri="{BB962C8B-B14F-4D97-AF65-F5344CB8AC3E}">
        <p14:creationId xmlns:p14="http://schemas.microsoft.com/office/powerpoint/2010/main" val="3800494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01600" y="744538"/>
            <a:ext cx="6596063" cy="3711575"/>
          </a:xfrm>
          <a:ln/>
        </p:spPr>
      </p:sp>
      <p:sp>
        <p:nvSpPr>
          <p:cNvPr id="99331"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3368230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01600" y="744538"/>
            <a:ext cx="6596063" cy="3711575"/>
          </a:xfrm>
          <a:ln/>
        </p:spPr>
      </p:sp>
      <p:sp>
        <p:nvSpPr>
          <p:cNvPr id="103427"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2754525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01600" y="744538"/>
            <a:ext cx="6596063" cy="3711575"/>
          </a:xfrm>
          <a:ln/>
        </p:spPr>
      </p:sp>
      <p:sp>
        <p:nvSpPr>
          <p:cNvPr id="105475"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2720628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01600" y="744538"/>
            <a:ext cx="6596063" cy="3711575"/>
          </a:xfrm>
          <a:ln/>
        </p:spPr>
      </p:sp>
      <p:sp>
        <p:nvSpPr>
          <p:cNvPr id="106499"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3822935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01600" y="744538"/>
            <a:ext cx="6596063" cy="3711575"/>
          </a:xfrm>
          <a:ln/>
        </p:spPr>
      </p:sp>
      <p:sp>
        <p:nvSpPr>
          <p:cNvPr id="107523"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3135146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01600" y="744538"/>
            <a:ext cx="6596063" cy="3711575"/>
          </a:xfrm>
          <a:ln/>
        </p:spPr>
      </p:sp>
      <p:sp>
        <p:nvSpPr>
          <p:cNvPr id="108547"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2772382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01600" y="744538"/>
            <a:ext cx="6596063" cy="3711575"/>
          </a:xfrm>
          <a:ln/>
        </p:spPr>
      </p:sp>
      <p:sp>
        <p:nvSpPr>
          <p:cNvPr id="109571"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1408991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47</a:t>
            </a:fld>
            <a:endParaRPr lang="en-US" noProof="0" dirty="0"/>
          </a:p>
        </p:txBody>
      </p:sp>
    </p:spTree>
    <p:extLst>
      <p:ext uri="{BB962C8B-B14F-4D97-AF65-F5344CB8AC3E}">
        <p14:creationId xmlns:p14="http://schemas.microsoft.com/office/powerpoint/2010/main" val="285513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01600" y="744538"/>
            <a:ext cx="6596063" cy="3711575"/>
          </a:xfrm>
          <a:ln/>
        </p:spPr>
      </p:sp>
      <p:sp>
        <p:nvSpPr>
          <p:cNvPr id="76803"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776025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01600" y="744538"/>
            <a:ext cx="6596063" cy="3711575"/>
          </a:xfrm>
          <a:ln/>
        </p:spPr>
      </p:sp>
      <p:sp>
        <p:nvSpPr>
          <p:cNvPr id="79875"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347743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01600" y="744538"/>
            <a:ext cx="6596063" cy="3711575"/>
          </a:xfrm>
          <a:ln/>
        </p:spPr>
      </p:sp>
      <p:sp>
        <p:nvSpPr>
          <p:cNvPr id="80899"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1484889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01600" y="744538"/>
            <a:ext cx="6596063" cy="3711575"/>
          </a:xfrm>
          <a:ln/>
        </p:spPr>
      </p:sp>
      <p:sp>
        <p:nvSpPr>
          <p:cNvPr id="81923"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24710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01600" y="744538"/>
            <a:ext cx="6596063" cy="3711575"/>
          </a:xfrm>
          <a:ln/>
        </p:spPr>
      </p:sp>
      <p:sp>
        <p:nvSpPr>
          <p:cNvPr id="82947"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2967351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01600" y="744538"/>
            <a:ext cx="6596063" cy="3711575"/>
          </a:xfrm>
          <a:ln/>
        </p:spPr>
      </p:sp>
      <p:sp>
        <p:nvSpPr>
          <p:cNvPr id="83971"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2686855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01600" y="744538"/>
            <a:ext cx="6596063" cy="3711575"/>
          </a:xfrm>
          <a:ln/>
        </p:spPr>
      </p:sp>
      <p:sp>
        <p:nvSpPr>
          <p:cNvPr id="84995" name="Rectangle 3"/>
          <p:cNvSpPr>
            <a:spLocks noGrp="1" noChangeArrowheads="1"/>
          </p:cNvSpPr>
          <p:nvPr>
            <p:ph type="body" idx="1"/>
          </p:nvPr>
        </p:nvSpPr>
        <p:spPr>
          <a:xfrm>
            <a:off x="904876" y="4706938"/>
            <a:ext cx="4983163" cy="4457700"/>
          </a:xfrm>
          <a:noFill/>
          <a:ln/>
        </p:spPr>
        <p:txBody>
          <a:bodyPr/>
          <a:lstStyle/>
          <a:p>
            <a:r>
              <a:rPr lang="en-US" altLang="zh-MO" sz="1200" b="0" i="0" u="none" strike="noStrike" kern="1200" baseline="0" dirty="0">
                <a:solidFill>
                  <a:schemeClr val="tx1"/>
                </a:solidFill>
                <a:latin typeface="Arial" charset="0"/>
                <a:ea typeface="+mn-ea"/>
                <a:cs typeface="+mn-cs"/>
              </a:rPr>
              <a:t>The presence of an asterisk indicates that the corresponding use bit is equal to 1, and the arrow indicates the current position of the pointer.</a:t>
            </a:r>
          </a:p>
          <a:p>
            <a:endParaRPr lang="en-US" altLang="zh-TW" sz="1200" b="0" i="0" u="none" strike="noStrike" kern="1200" baseline="0" dirty="0">
              <a:solidFill>
                <a:schemeClr val="tx1"/>
              </a:solidFill>
              <a:latin typeface="Arial" charset="0"/>
              <a:ea typeface="+mn-ea"/>
              <a:cs typeface="+mn-cs"/>
            </a:endParaRPr>
          </a:p>
          <a:p>
            <a:r>
              <a:rPr lang="en-US" altLang="zh-TW" sz="1200" b="0" i="0" u="none" strike="noStrike" kern="1200" baseline="0" dirty="0">
                <a:solidFill>
                  <a:schemeClr val="tx1"/>
                </a:solidFill>
                <a:latin typeface="Arial" charset="0"/>
                <a:ea typeface="+mn-ea"/>
                <a:cs typeface="+mn-cs"/>
              </a:rPr>
              <a:t>The pointer moves only when there is replacement</a:t>
            </a:r>
          </a:p>
          <a:p>
            <a:endParaRPr lang="en-US" altLang="zh-TW" sz="1200" b="0" i="0" u="none" strike="noStrike" kern="1200" baseline="0" dirty="0">
              <a:solidFill>
                <a:schemeClr val="tx1"/>
              </a:solidFill>
              <a:latin typeface="Arial" charset="0"/>
              <a:ea typeface="+mn-ea"/>
              <a:cs typeface="+mn-cs"/>
            </a:endParaRPr>
          </a:p>
          <a:p>
            <a:r>
              <a:rPr lang="en-US" altLang="zh-TW" sz="1200" b="0" i="0" u="none" strike="noStrike" kern="1200" baseline="0" dirty="0">
                <a:solidFill>
                  <a:schemeClr val="tx1"/>
                </a:solidFill>
                <a:latin typeface="Arial" charset="0"/>
                <a:ea typeface="+mn-ea"/>
                <a:cs typeface="+mn-cs"/>
              </a:rPr>
              <a:t>Page fault is detected by the “P” bit</a:t>
            </a:r>
            <a:endParaRPr lang="zh-TW" altLang="en-US" dirty="0"/>
          </a:p>
        </p:txBody>
      </p:sp>
    </p:spTree>
    <p:extLst>
      <p:ext uri="{BB962C8B-B14F-4D97-AF65-F5344CB8AC3E}">
        <p14:creationId xmlns:p14="http://schemas.microsoft.com/office/powerpoint/2010/main" val="1886499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B3474F74-8189-4507-A385-D7DE84376761}"/>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83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42768557-BC25-436D-AA97-8FEEF2762BD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5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
        <p:nvSpPr>
          <p:cNvPr id="7" name="Rectangle 6">
            <a:extLst>
              <a:ext uri="{FF2B5EF4-FFF2-40B4-BE49-F238E27FC236}">
                <a16:creationId xmlns:a16="http://schemas.microsoft.com/office/drawing/2014/main" id="{C2A9F8FF-36AF-48B1-AE8E-9F28A62527A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260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D02CB94B-A54C-415F-9D8D-C5A173516275}"/>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996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E75E584D-2123-4914-A4D4-ED6B456D8F7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9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Rectangle 10">
            <a:extLst>
              <a:ext uri="{FF2B5EF4-FFF2-40B4-BE49-F238E27FC236}">
                <a16:creationId xmlns:a16="http://schemas.microsoft.com/office/drawing/2014/main" id="{F989ECC8-3949-4FC5-AF66-23729F54E97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32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34146014-695D-4DFF-9666-C6EE61892BAD}"/>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757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E933519E-7B5A-4A8A-BFB9-812E7E233A06}"/>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075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Content Placeholder 2">
            <a:extLst>
              <a:ext uri="{FF2B5EF4-FFF2-40B4-BE49-F238E27FC236}">
                <a16:creationId xmlns:a16="http://schemas.microsoft.com/office/drawing/2014/main" id="{1EBD704C-CF6B-4662-AFB5-26910A97A2D6}"/>
              </a:ext>
            </a:extLst>
          </p:cNvPr>
          <p:cNvSpPr>
            <a:spLocks noGrp="1"/>
          </p:cNvSpPr>
          <p:nvPr>
            <p:ph idx="1"/>
          </p:nvPr>
        </p:nvSpPr>
        <p:spPr>
          <a:xfrm>
            <a:off x="370613" y="1274325"/>
            <a:ext cx="10700125" cy="4679250"/>
          </a:xfrm>
        </p:spPr>
        <p:txBody>
          <a:bodyPr/>
          <a:lstStyle>
            <a:lvl1pPr marL="361950" indent="-361950">
              <a:buFont typeface="Wingdings" panose="05000000000000000000" pitchFamily="2" charset="2"/>
              <a:buChar char="q"/>
              <a:defRPr sz="2900">
                <a:solidFill>
                  <a:schemeClr val="tx1">
                    <a:lumMod val="75000"/>
                    <a:lumOff val="25000"/>
                  </a:schemeClr>
                </a:solidFill>
                <a:latin typeface="+mj-lt"/>
              </a:defRPr>
            </a:lvl1pPr>
            <a:lvl2pPr marL="542925" indent="-276225">
              <a:buFont typeface="Wingdings" panose="05000000000000000000" pitchFamily="2" charset="2"/>
              <a:buChar char="§"/>
              <a:defRPr sz="2600">
                <a:solidFill>
                  <a:schemeClr val="tx1">
                    <a:lumMod val="75000"/>
                    <a:lumOff val="25000"/>
                  </a:schemeClr>
                </a:solidFill>
                <a:latin typeface="+mj-lt"/>
              </a:defRPr>
            </a:lvl2pPr>
            <a:lvl3pPr marL="809625" indent="-266700">
              <a:buFont typeface="Garamond" panose="02020404030301010803" pitchFamily="18" charset="0"/>
              <a:buChar char="–"/>
              <a:defRPr sz="2200">
                <a:solidFill>
                  <a:schemeClr val="tx1">
                    <a:lumMod val="75000"/>
                    <a:lumOff val="25000"/>
                  </a:schemeClr>
                </a:solidFill>
                <a:latin typeface="+mj-lt"/>
              </a:defRPr>
            </a:lvl3pPr>
            <a:lvl4pPr marL="1076325" indent="-266700">
              <a:buFont typeface="Garamond" panose="02020404030301010803" pitchFamily="18" charset="0"/>
              <a:buChar char="–"/>
              <a:defRPr sz="1800">
                <a:solidFill>
                  <a:schemeClr val="tx1">
                    <a:lumMod val="75000"/>
                    <a:lumOff val="25000"/>
                  </a:schemeClr>
                </a:solidFill>
                <a:latin typeface="+mj-lt"/>
              </a:defRPr>
            </a:lvl4pPr>
            <a:lvl5pPr>
              <a:defRPr>
                <a:solidFill>
                  <a:schemeClr val="tx1">
                    <a:lumMod val="75000"/>
                    <a:lumOff val="25000"/>
                  </a:schemeClr>
                </a:solidFill>
                <a:latin typeface="+mj-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1">
            <a:extLst>
              <a:ext uri="{FF2B5EF4-FFF2-40B4-BE49-F238E27FC236}">
                <a16:creationId xmlns:a16="http://schemas.microsoft.com/office/drawing/2014/main" id="{DCC4796F-F448-46E0-8056-6DCE2742E686}"/>
              </a:ext>
            </a:extLst>
          </p:cNvPr>
          <p:cNvSpPr>
            <a:spLocks noGrp="1"/>
          </p:cNvSpPr>
          <p:nvPr>
            <p:ph type="title" hasCustomPrompt="1"/>
          </p:nvPr>
        </p:nvSpPr>
        <p:spPr>
          <a:xfrm>
            <a:off x="391238" y="231498"/>
            <a:ext cx="9198000" cy="672927"/>
          </a:xfrm>
        </p:spPr>
        <p:txBody>
          <a:bodyPr/>
          <a:lstStyle>
            <a:lvl1pPr>
              <a:defRPr sz="4400" cap="none" baseline="0">
                <a:solidFill>
                  <a:schemeClr val="tx1"/>
                </a:solidFill>
              </a:defRPr>
            </a:lvl1pPr>
          </a:lstStyle>
          <a:p>
            <a:r>
              <a:rPr lang="en-US" noProof="0" dirty="0"/>
              <a:t>Click to edit page title</a:t>
            </a:r>
          </a:p>
        </p:txBody>
      </p:sp>
      <p:sp>
        <p:nvSpPr>
          <p:cNvPr id="9" name="Slide Number Placeholder 1">
            <a:extLst>
              <a:ext uri="{FF2B5EF4-FFF2-40B4-BE49-F238E27FC236}">
                <a16:creationId xmlns:a16="http://schemas.microsoft.com/office/drawing/2014/main" id="{10F0BF6C-CACA-4F37-8507-F140E593490F}"/>
              </a:ext>
            </a:extLst>
          </p:cNvPr>
          <p:cNvSpPr>
            <a:spLocks noGrp="1"/>
          </p:cNvSpPr>
          <p:nvPr>
            <p:ph type="sldNum" sz="quarter" idx="15"/>
          </p:nvPr>
        </p:nvSpPr>
        <p:spPr>
          <a:xfrm>
            <a:off x="11319682" y="6519985"/>
            <a:ext cx="278418" cy="274324"/>
          </a:xfrm>
        </p:spPr>
        <p:txBody>
          <a:bodyPr/>
          <a:lstStyle>
            <a:lvl1pPr>
              <a:defRPr sz="1600" b="0" i="0" u="none">
                <a:solidFill>
                  <a:schemeClr val="tx1"/>
                </a:solidFill>
              </a:defRPr>
            </a:lvl1pPr>
          </a:lstStyle>
          <a:p>
            <a:fld id="{19B51A1E-902D-48AF-9020-955120F399B6}" type="slidenum">
              <a:rPr lang="en-US" smtClean="0"/>
              <a:pPr/>
              <a:t>‹#›</a:t>
            </a:fld>
            <a:endParaRPr lang="en-US" dirty="0"/>
          </a:p>
        </p:txBody>
      </p:sp>
      <p:pic>
        <p:nvPicPr>
          <p:cNvPr id="10" name="Picture Placeholder 17" descr="decorative element">
            <a:extLst>
              <a:ext uri="{FF2B5EF4-FFF2-40B4-BE49-F238E27FC236}">
                <a16:creationId xmlns:a16="http://schemas.microsoft.com/office/drawing/2014/main" id="{1CCCDFB4-07FD-4DE4-9224-859683B896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1319682" y="0"/>
            <a:ext cx="872318" cy="6311900"/>
          </a:xfrm>
          <a:prstGeom prst="rect">
            <a:avLst/>
          </a:prstGeom>
        </p:spPr>
      </p:pic>
    </p:spTree>
    <p:extLst>
      <p:ext uri="{BB962C8B-B14F-4D97-AF65-F5344CB8AC3E}">
        <p14:creationId xmlns:p14="http://schemas.microsoft.com/office/powerpoint/2010/main" val="31890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F3465825-9DAC-4A13-AEFE-E2E73EF7EAA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Rectangle 3">
            <a:extLst>
              <a:ext uri="{FF2B5EF4-FFF2-40B4-BE49-F238E27FC236}">
                <a16:creationId xmlns:a16="http://schemas.microsoft.com/office/drawing/2014/main" id="{F45D2C68-B107-4598-92D2-5273C0883FE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88294AEF-62FB-4F4E-B0A7-9B9AE994FA8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22AD11C3-C402-4D23-A164-A95F185BC14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Rectangle 7">
            <a:extLst>
              <a:ext uri="{FF2B5EF4-FFF2-40B4-BE49-F238E27FC236}">
                <a16:creationId xmlns:a16="http://schemas.microsoft.com/office/drawing/2014/main" id="{0ABF433D-9B14-420C-80B4-D2F33FBD81E0}"/>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B3F68049-B317-4162-B66C-E30C0E75644C}"/>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
        <p:nvSpPr>
          <p:cNvPr id="8" name="Rectangle 7">
            <a:extLst>
              <a:ext uri="{FF2B5EF4-FFF2-40B4-BE49-F238E27FC236}">
                <a16:creationId xmlns:a16="http://schemas.microsoft.com/office/drawing/2014/main" id="{7D0F232E-627F-4763-B31A-EF902161C3A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DE1557-8F6B-4AC8-9B2E-390154CCCEF3}"/>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50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5DE8AA89-759B-4615-BF20-520AE181A23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38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50" r:id="rId8"/>
    <p:sldLayoutId id="2147483656" r:id="rId9"/>
    <p:sldLayoutId id="2147483657" r:id="rId10"/>
    <p:sldLayoutId id="2147483654" r:id="rId11"/>
    <p:sldLayoutId id="2147483672" r:id="rId12"/>
    <p:sldLayoutId id="2147483666" r:id="rId13"/>
    <p:sldLayoutId id="2147483667" r:id="rId14"/>
    <p:sldLayoutId id="2147483668" r:id="rId15"/>
    <p:sldLayoutId id="2147483673" r:id="rId16"/>
    <p:sldLayoutId id="2147483675" r:id="rId17"/>
    <p:sldLayoutId id="2147483664"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mailto:luowuman@ipm.edu.mo"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27" b="27"/>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53244" y="2057882"/>
            <a:ext cx="7433456" cy="2742235"/>
          </a:xfrm>
        </p:spPr>
        <p:txBody>
          <a:bodyPr/>
          <a:lstStyle/>
          <a:p>
            <a:pPr>
              <a:lnSpc>
                <a:spcPts val="5400"/>
              </a:lnSpc>
            </a:pPr>
            <a:r>
              <a:rPr lang="en-US" cap="none" dirty="0"/>
              <a:t>CHAPTER 8 </a:t>
            </a:r>
            <a:br>
              <a:rPr lang="en-US" cap="none" dirty="0"/>
            </a:br>
            <a:r>
              <a:rPr lang="en-US" cap="none" dirty="0"/>
              <a:t>Virtual Memory: O</a:t>
            </a:r>
            <a:r>
              <a:rPr lang="en-US" altLang="zh-CN" cap="none" dirty="0"/>
              <a:t>perating System Software</a:t>
            </a:r>
            <a:endParaRPr lang="en-US" cap="none" dirty="0">
              <a:solidFill>
                <a:srgbClr val="C00000"/>
              </a:solidFill>
            </a:endParaRPr>
          </a:p>
        </p:txBody>
      </p:sp>
      <p:sp>
        <p:nvSpPr>
          <p:cNvPr id="6" name="TextBox 5">
            <a:extLst>
              <a:ext uri="{FF2B5EF4-FFF2-40B4-BE49-F238E27FC236}">
                <a16:creationId xmlns:a16="http://schemas.microsoft.com/office/drawing/2014/main" id="{1243F591-08EE-4CD0-8233-15FC1E2605DB}"/>
              </a:ext>
            </a:extLst>
          </p:cNvPr>
          <p:cNvSpPr txBox="1"/>
          <p:nvPr/>
        </p:nvSpPr>
        <p:spPr>
          <a:xfrm>
            <a:off x="2647950" y="4950758"/>
            <a:ext cx="5238750" cy="1631216"/>
          </a:xfrm>
          <a:prstGeom prst="rect">
            <a:avLst/>
          </a:prstGeom>
          <a:noFill/>
        </p:spPr>
        <p:txBody>
          <a:bodyPr wrap="square" rtlCol="0">
            <a:spAutoFit/>
          </a:bodyPr>
          <a:lstStyle/>
          <a:p>
            <a:pPr algn="ctr"/>
            <a:r>
              <a:rPr lang="en-US" sz="2800" b="1" dirty="0"/>
              <a:t>Instructor: </a:t>
            </a:r>
            <a:r>
              <a:rPr lang="en-US" sz="2800" b="1" dirty="0" err="1"/>
              <a:t>Wuman</a:t>
            </a:r>
            <a:r>
              <a:rPr lang="en-US" sz="2800" b="1" dirty="0"/>
              <a:t> LUO</a:t>
            </a:r>
          </a:p>
          <a:p>
            <a:pPr algn="ctr"/>
            <a:r>
              <a:rPr lang="en-US" sz="2400" dirty="0">
                <a:solidFill>
                  <a:schemeClr val="accent3">
                    <a:lumMod val="75000"/>
                  </a:schemeClr>
                </a:solidFill>
                <a:hlinkClick r:id="rId5">
                  <a:extLst>
                    <a:ext uri="{A12FA001-AC4F-418D-AE19-62706E023703}">
                      <ahyp:hlinkClr xmlns:ahyp="http://schemas.microsoft.com/office/drawing/2018/hyperlinkcolor" val="tx"/>
                    </a:ext>
                  </a:extLst>
                </a:hlinkClick>
              </a:rPr>
              <a:t>luowuman@ipm.edu.mo</a:t>
            </a:r>
            <a:endParaRPr lang="en-US" sz="2400" dirty="0">
              <a:solidFill>
                <a:schemeClr val="accent3">
                  <a:lumMod val="75000"/>
                </a:schemeClr>
              </a:solidFill>
            </a:endParaRPr>
          </a:p>
          <a:p>
            <a:pPr algn="ctr"/>
            <a:r>
              <a:rPr lang="en-US" sz="2400" dirty="0"/>
              <a:t>Office: A213</a:t>
            </a:r>
          </a:p>
          <a:p>
            <a:pPr algn="ctr"/>
            <a:r>
              <a:rPr lang="en-US" sz="2400" dirty="0"/>
              <a:t>14:30-17:30 Tuesday &amp; Wednesday </a:t>
            </a:r>
          </a:p>
        </p:txBody>
      </p:sp>
    </p:spTree>
    <p:extLst>
      <p:ext uri="{BB962C8B-B14F-4D97-AF65-F5344CB8AC3E}">
        <p14:creationId xmlns:p14="http://schemas.microsoft.com/office/powerpoint/2010/main" val="38999616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a:ea typeface="新細明體" pitchFamily="18" charset="-120"/>
              </a:rPr>
              <a:t>Replacement Policy</a:t>
            </a:r>
          </a:p>
        </p:txBody>
      </p:sp>
      <p:sp>
        <p:nvSpPr>
          <p:cNvPr id="22531" name="Rectangle 3"/>
          <p:cNvSpPr>
            <a:spLocks noGrp="1" noChangeArrowheads="1"/>
          </p:cNvSpPr>
          <p:nvPr>
            <p:ph type="body" idx="1"/>
          </p:nvPr>
        </p:nvSpPr>
        <p:spPr/>
        <p:txBody>
          <a:bodyPr/>
          <a:lstStyle/>
          <a:p>
            <a:pPr eaLnBrk="1" hangingPunct="1"/>
            <a:r>
              <a:rPr lang="en-US" altLang="zh-TW" sz="2800" dirty="0">
                <a:ea typeface="新細明體" pitchFamily="18" charset="-120"/>
              </a:rPr>
              <a:t>We’ll study </a:t>
            </a:r>
            <a:r>
              <a:rPr lang="en-US" altLang="zh-TW" sz="2800" dirty="0">
                <a:solidFill>
                  <a:srgbClr val="2144D9"/>
                </a:solidFill>
                <a:ea typeface="新細明體" pitchFamily="18" charset="-120"/>
              </a:rPr>
              <a:t>four</a:t>
            </a:r>
            <a:r>
              <a:rPr lang="en-US" altLang="zh-TW" sz="2800" dirty="0">
                <a:ea typeface="新細明體" pitchFamily="18" charset="-120"/>
              </a:rPr>
              <a:t> replacement policies:</a:t>
            </a:r>
          </a:p>
          <a:p>
            <a:pPr lvl="1" eaLnBrk="1" hangingPunct="1"/>
            <a:r>
              <a:rPr lang="en-US" altLang="zh-TW" sz="2400" dirty="0">
                <a:ea typeface="新細明體" pitchFamily="18" charset="-120"/>
              </a:rPr>
              <a:t>Optimal</a:t>
            </a:r>
          </a:p>
          <a:p>
            <a:pPr lvl="1" eaLnBrk="1" hangingPunct="1"/>
            <a:r>
              <a:rPr lang="en-US" altLang="zh-TW" sz="2400" dirty="0">
                <a:ea typeface="新細明體" pitchFamily="18" charset="-120"/>
              </a:rPr>
              <a:t>LRU</a:t>
            </a:r>
          </a:p>
          <a:p>
            <a:pPr lvl="1" eaLnBrk="1" hangingPunct="1"/>
            <a:r>
              <a:rPr lang="en-US" altLang="zh-TW" sz="2400" dirty="0">
                <a:ea typeface="新細明體" pitchFamily="18" charset="-120"/>
              </a:rPr>
              <a:t>FIFO</a:t>
            </a:r>
          </a:p>
          <a:p>
            <a:pPr lvl="1" eaLnBrk="1" hangingPunct="1"/>
            <a:r>
              <a:rPr lang="en-US" altLang="zh-TW" sz="2400" dirty="0">
                <a:ea typeface="新細明體" pitchFamily="18" charset="-120"/>
              </a:rPr>
              <a:t>Clock</a:t>
            </a:r>
          </a:p>
        </p:txBody>
      </p:sp>
      <p:grpSp>
        <p:nvGrpSpPr>
          <p:cNvPr id="2" name="Group 4"/>
          <p:cNvGrpSpPr>
            <a:grpSpLocks/>
          </p:cNvGrpSpPr>
          <p:nvPr/>
        </p:nvGrpSpPr>
        <p:grpSpPr bwMode="auto">
          <a:xfrm>
            <a:off x="5410200" y="3524250"/>
            <a:ext cx="4495800" cy="2343150"/>
            <a:chOff x="2208" y="2220"/>
            <a:chExt cx="2832" cy="1476"/>
          </a:xfrm>
        </p:grpSpPr>
        <p:sp>
          <p:nvSpPr>
            <p:cNvPr id="22536" name="Rectangle 5"/>
            <p:cNvSpPr>
              <a:spLocks noChangeArrowheads="1"/>
            </p:cNvSpPr>
            <p:nvPr/>
          </p:nvSpPr>
          <p:spPr bwMode="auto">
            <a:xfrm>
              <a:off x="3072" y="2976"/>
              <a:ext cx="86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Near optimal</a:t>
              </a:r>
            </a:p>
          </p:txBody>
        </p:sp>
        <p:sp>
          <p:nvSpPr>
            <p:cNvPr id="22537" name="Rectangle 6"/>
            <p:cNvSpPr>
              <a:spLocks noChangeArrowheads="1"/>
            </p:cNvSpPr>
            <p:nvPr/>
          </p:nvSpPr>
          <p:spPr bwMode="auto">
            <a:xfrm>
              <a:off x="3936" y="2976"/>
              <a:ext cx="110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Expensive</a:t>
              </a:r>
            </a:p>
          </p:txBody>
        </p:sp>
        <p:sp>
          <p:nvSpPr>
            <p:cNvPr id="22538" name="Rectangle 7"/>
            <p:cNvSpPr>
              <a:spLocks noChangeArrowheads="1"/>
            </p:cNvSpPr>
            <p:nvPr/>
          </p:nvSpPr>
          <p:spPr bwMode="auto">
            <a:xfrm>
              <a:off x="3072" y="3216"/>
              <a:ext cx="86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Not good</a:t>
              </a:r>
            </a:p>
          </p:txBody>
        </p:sp>
        <p:sp>
          <p:nvSpPr>
            <p:cNvPr id="22539" name="Rectangle 8"/>
            <p:cNvSpPr>
              <a:spLocks noChangeArrowheads="1"/>
            </p:cNvSpPr>
            <p:nvPr/>
          </p:nvSpPr>
          <p:spPr bwMode="auto">
            <a:xfrm>
              <a:off x="3936" y="3216"/>
              <a:ext cx="110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Simple</a:t>
              </a:r>
            </a:p>
          </p:txBody>
        </p:sp>
        <p:sp>
          <p:nvSpPr>
            <p:cNvPr id="22540" name="Rectangle 9"/>
            <p:cNvSpPr>
              <a:spLocks noChangeArrowheads="1"/>
            </p:cNvSpPr>
            <p:nvPr/>
          </p:nvSpPr>
          <p:spPr bwMode="auto">
            <a:xfrm>
              <a:off x="3072" y="2496"/>
              <a:ext cx="86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Performance</a:t>
              </a:r>
            </a:p>
          </p:txBody>
        </p:sp>
        <p:sp>
          <p:nvSpPr>
            <p:cNvPr id="22541" name="Rectangle 10"/>
            <p:cNvSpPr>
              <a:spLocks noChangeArrowheads="1"/>
            </p:cNvSpPr>
            <p:nvPr/>
          </p:nvSpPr>
          <p:spPr bwMode="auto">
            <a:xfrm>
              <a:off x="3936" y="2496"/>
              <a:ext cx="110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 to implement</a:t>
              </a:r>
            </a:p>
          </p:txBody>
        </p:sp>
        <p:sp>
          <p:nvSpPr>
            <p:cNvPr id="22542" name="Rectangle 11"/>
            <p:cNvSpPr>
              <a:spLocks noChangeArrowheads="1"/>
            </p:cNvSpPr>
            <p:nvPr/>
          </p:nvSpPr>
          <p:spPr bwMode="auto">
            <a:xfrm>
              <a:off x="3072" y="2736"/>
              <a:ext cx="86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Optimal</a:t>
              </a:r>
            </a:p>
          </p:txBody>
        </p:sp>
        <p:sp>
          <p:nvSpPr>
            <p:cNvPr id="22543" name="Rectangle 12"/>
            <p:cNvSpPr>
              <a:spLocks noChangeArrowheads="1"/>
            </p:cNvSpPr>
            <p:nvPr/>
          </p:nvSpPr>
          <p:spPr bwMode="auto">
            <a:xfrm>
              <a:off x="3936" y="2736"/>
              <a:ext cx="110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Impossible</a:t>
              </a:r>
            </a:p>
          </p:txBody>
        </p:sp>
        <p:sp>
          <p:nvSpPr>
            <p:cNvPr id="22544" name="Rectangle 13"/>
            <p:cNvSpPr>
              <a:spLocks noChangeArrowheads="1"/>
            </p:cNvSpPr>
            <p:nvPr/>
          </p:nvSpPr>
          <p:spPr bwMode="auto">
            <a:xfrm>
              <a:off x="3072" y="3456"/>
              <a:ext cx="86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Good</a:t>
              </a:r>
            </a:p>
          </p:txBody>
        </p:sp>
        <p:sp>
          <p:nvSpPr>
            <p:cNvPr id="22545" name="Rectangle 14"/>
            <p:cNvSpPr>
              <a:spLocks noChangeArrowheads="1"/>
            </p:cNvSpPr>
            <p:nvPr/>
          </p:nvSpPr>
          <p:spPr bwMode="auto">
            <a:xfrm>
              <a:off x="3936" y="3456"/>
              <a:ext cx="110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OK</a:t>
              </a:r>
            </a:p>
          </p:txBody>
        </p:sp>
        <p:sp>
          <p:nvSpPr>
            <p:cNvPr id="22546" name="Rectangle 15"/>
            <p:cNvSpPr>
              <a:spLocks noChangeArrowheads="1"/>
            </p:cNvSpPr>
            <p:nvPr/>
          </p:nvSpPr>
          <p:spPr bwMode="auto">
            <a:xfrm>
              <a:off x="2208" y="2976"/>
              <a:ext cx="86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LRU</a:t>
              </a:r>
            </a:p>
          </p:txBody>
        </p:sp>
        <p:sp>
          <p:nvSpPr>
            <p:cNvPr id="22547" name="Rectangle 16"/>
            <p:cNvSpPr>
              <a:spLocks noChangeArrowheads="1"/>
            </p:cNvSpPr>
            <p:nvPr/>
          </p:nvSpPr>
          <p:spPr bwMode="auto">
            <a:xfrm>
              <a:off x="2208" y="3216"/>
              <a:ext cx="86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FIFO</a:t>
              </a:r>
            </a:p>
          </p:txBody>
        </p:sp>
        <p:sp>
          <p:nvSpPr>
            <p:cNvPr id="22548" name="Rectangle 17"/>
            <p:cNvSpPr>
              <a:spLocks noChangeArrowheads="1"/>
            </p:cNvSpPr>
            <p:nvPr/>
          </p:nvSpPr>
          <p:spPr bwMode="auto">
            <a:xfrm>
              <a:off x="2208" y="2496"/>
              <a:ext cx="864" cy="240"/>
            </a:xfrm>
            <a:prstGeom prst="rect">
              <a:avLst/>
            </a:prstGeom>
            <a:solidFill>
              <a:srgbClr val="FFFFFF"/>
            </a:solidFill>
            <a:ln w="12700">
              <a:solidFill>
                <a:schemeClr val="tx1"/>
              </a:solidFill>
              <a:miter lim="800000"/>
              <a:headEnd type="none" w="sm" len="sm"/>
              <a:tailEnd type="none" w="sm" len="sm"/>
            </a:ln>
          </p:spPr>
          <p:txBody>
            <a:bodyPr wrap="none" anchor="ctr"/>
            <a:lstStyle/>
            <a:p>
              <a:endParaRPr kumimoji="1" lang="zh-TW" altLang="en-US" sz="1600">
                <a:latin typeface="Arial" charset="0"/>
                <a:ea typeface="新細明體" pitchFamily="18" charset="-120"/>
              </a:endParaRPr>
            </a:p>
          </p:txBody>
        </p:sp>
        <p:sp>
          <p:nvSpPr>
            <p:cNvPr id="22549" name="Rectangle 18"/>
            <p:cNvSpPr>
              <a:spLocks noChangeArrowheads="1"/>
            </p:cNvSpPr>
            <p:nvPr/>
          </p:nvSpPr>
          <p:spPr bwMode="auto">
            <a:xfrm>
              <a:off x="2208" y="2736"/>
              <a:ext cx="86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Optimal</a:t>
              </a:r>
            </a:p>
          </p:txBody>
        </p:sp>
        <p:sp>
          <p:nvSpPr>
            <p:cNvPr id="22550" name="Rectangle 19"/>
            <p:cNvSpPr>
              <a:spLocks noChangeArrowheads="1"/>
            </p:cNvSpPr>
            <p:nvPr/>
          </p:nvSpPr>
          <p:spPr bwMode="auto">
            <a:xfrm>
              <a:off x="2208" y="3456"/>
              <a:ext cx="864" cy="24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Clock</a:t>
              </a:r>
            </a:p>
          </p:txBody>
        </p:sp>
        <p:sp>
          <p:nvSpPr>
            <p:cNvPr id="22551" name="Rectangle 20"/>
            <p:cNvSpPr>
              <a:spLocks noChangeArrowheads="1"/>
            </p:cNvSpPr>
            <p:nvPr/>
          </p:nvSpPr>
          <p:spPr bwMode="auto">
            <a:xfrm>
              <a:off x="3206" y="2220"/>
              <a:ext cx="1030" cy="288"/>
            </a:xfrm>
            <a:prstGeom prst="rect">
              <a:avLst/>
            </a:prstGeom>
            <a:noFill/>
            <a:ln w="12700">
              <a:noFill/>
              <a:miter lim="800000"/>
              <a:headEnd type="none" w="sm" len="sm"/>
              <a:tailEnd type="none" w="sm" len="sm"/>
            </a:ln>
          </p:spPr>
          <p:txBody>
            <a:bodyPr wrap="none" anchor="ctr"/>
            <a:lstStyle/>
            <a:p>
              <a:r>
                <a:rPr kumimoji="1" lang="en-US" altLang="zh-TW" sz="2000" dirty="0">
                  <a:latin typeface="Arial" charset="0"/>
                  <a:ea typeface="新細明體" pitchFamily="18" charset="-120"/>
                </a:rPr>
                <a:t>Comparison</a:t>
              </a:r>
              <a:endParaRPr kumimoji="1" lang="en-US" altLang="zh-TW" dirty="0">
                <a:latin typeface="Arial" charset="0"/>
                <a:ea typeface="新細明體" pitchFamily="18" charset="-120"/>
              </a:endParaRPr>
            </a:p>
          </p:txBody>
        </p:sp>
      </p:grpSp>
      <p:sp>
        <p:nvSpPr>
          <p:cNvPr id="21" name="Slide Number Placeholder 2">
            <a:extLst>
              <a:ext uri="{FF2B5EF4-FFF2-40B4-BE49-F238E27FC236}">
                <a16:creationId xmlns:a16="http://schemas.microsoft.com/office/drawing/2014/main" id="{7F0F6C7E-3119-4F81-9F1C-A34134A42197}"/>
              </a:ext>
            </a:extLst>
          </p:cNvPr>
          <p:cNvSpPr>
            <a:spLocks noGrp="1"/>
          </p:cNvSpPr>
          <p:nvPr>
            <p:ph type="sldNum" sz="quarter" idx="33"/>
          </p:nvPr>
        </p:nvSpPr>
        <p:spPr>
          <a:xfrm>
            <a:off x="11447502" y="6415197"/>
            <a:ext cx="278418" cy="274324"/>
          </a:xfrm>
        </p:spPr>
        <p:txBody>
          <a:bodyPr/>
          <a:lstStyle/>
          <a:p>
            <a:fld id="{19B51A1E-902D-48AF-9020-955120F399B6}" type="slidenum">
              <a:rPr lang="en-US" noProof="0" smtClean="0"/>
              <a:pPr/>
              <a:t>10</a:t>
            </a:fld>
            <a:endParaRPr lang="en-US" noProof="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0635EF-76A9-4B70-9CDF-8A575BE50FC8}"/>
              </a:ext>
            </a:extLst>
          </p:cNvPr>
          <p:cNvSpPr>
            <a:spLocks noGrp="1"/>
          </p:cNvSpPr>
          <p:nvPr>
            <p:ph idx="1"/>
          </p:nvPr>
        </p:nvSpPr>
        <p:spPr/>
        <p:txBody>
          <a:bodyPr/>
          <a:lstStyle/>
          <a:p>
            <a:r>
              <a:rPr lang="en-US" altLang="zh-TW" b="1" dirty="0">
                <a:solidFill>
                  <a:srgbClr val="FF0000"/>
                </a:solidFill>
                <a:ea typeface="新細明體" pitchFamily="18" charset="-120"/>
              </a:rPr>
              <a:t>Optimal policy</a:t>
            </a:r>
          </a:p>
          <a:p>
            <a:pPr lvl="1"/>
            <a:r>
              <a:rPr lang="en-US" altLang="zh-TW" dirty="0">
                <a:solidFill>
                  <a:srgbClr val="2144D9"/>
                </a:solidFill>
                <a:ea typeface="新細明體" pitchFamily="18" charset="-120"/>
              </a:rPr>
              <a:t>Replaces</a:t>
            </a:r>
            <a:r>
              <a:rPr lang="en-US" altLang="zh-TW" dirty="0">
                <a:ea typeface="新細明體" pitchFamily="18" charset="-120"/>
              </a:rPr>
              <a:t> the page for which the time to the next reference is the </a:t>
            </a:r>
            <a:r>
              <a:rPr lang="en-US" altLang="zh-TW" dirty="0">
                <a:solidFill>
                  <a:srgbClr val="2144D9"/>
                </a:solidFill>
                <a:ea typeface="新細明體" pitchFamily="18" charset="-120"/>
              </a:rPr>
              <a:t>longest</a:t>
            </a:r>
          </a:p>
          <a:p>
            <a:pPr lvl="1"/>
            <a:r>
              <a:rPr lang="en-US" altLang="zh-TW" dirty="0">
                <a:ea typeface="新細明體" pitchFamily="18" charset="-120"/>
              </a:rPr>
              <a:t>Results in the </a:t>
            </a:r>
            <a:r>
              <a:rPr lang="en-US" altLang="zh-TW" dirty="0">
                <a:solidFill>
                  <a:srgbClr val="2144D9"/>
                </a:solidFill>
                <a:ea typeface="新細明體" pitchFamily="18" charset="-120"/>
              </a:rPr>
              <a:t>fewest</a:t>
            </a:r>
            <a:r>
              <a:rPr lang="en-US" altLang="zh-TW" dirty="0">
                <a:ea typeface="新細明體" pitchFamily="18" charset="-120"/>
              </a:rPr>
              <a:t> number of </a:t>
            </a:r>
            <a:r>
              <a:rPr lang="en-US" altLang="zh-TW" dirty="0">
                <a:solidFill>
                  <a:srgbClr val="2144D9"/>
                </a:solidFill>
                <a:ea typeface="新細明體" pitchFamily="18" charset="-120"/>
              </a:rPr>
              <a:t>page faults</a:t>
            </a:r>
          </a:p>
          <a:p>
            <a:pPr lvl="1"/>
            <a:r>
              <a:rPr lang="en-US" altLang="zh-TW" dirty="0">
                <a:solidFill>
                  <a:srgbClr val="2144D9"/>
                </a:solidFill>
                <a:ea typeface="新細明體" pitchFamily="18" charset="-120"/>
              </a:rPr>
              <a:t>Impossible</a:t>
            </a:r>
            <a:r>
              <a:rPr lang="en-US" altLang="zh-TW" dirty="0">
                <a:ea typeface="新細明體" pitchFamily="18" charset="-120"/>
              </a:rPr>
              <a:t> to implement – impossible to have perfect knowledge of future events</a:t>
            </a:r>
          </a:p>
          <a:p>
            <a:endParaRPr lang="en-US" dirty="0"/>
          </a:p>
        </p:txBody>
      </p:sp>
      <p:sp>
        <p:nvSpPr>
          <p:cNvPr id="3" name="Title 2">
            <a:extLst>
              <a:ext uri="{FF2B5EF4-FFF2-40B4-BE49-F238E27FC236}">
                <a16:creationId xmlns:a16="http://schemas.microsoft.com/office/drawing/2014/main" id="{44D0DEF5-9EC1-46ED-95D8-ACFA8862BF5F}"/>
              </a:ext>
            </a:extLst>
          </p:cNvPr>
          <p:cNvSpPr>
            <a:spLocks noGrp="1"/>
          </p:cNvSpPr>
          <p:nvPr>
            <p:ph type="title"/>
          </p:nvPr>
        </p:nvSpPr>
        <p:spPr/>
        <p:txBody>
          <a:bodyPr/>
          <a:lstStyle/>
          <a:p>
            <a:r>
              <a:rPr lang="en-US" altLang="zh-TW" dirty="0">
                <a:ea typeface="新細明體" pitchFamily="18" charset="-120"/>
              </a:rPr>
              <a:t>Replacement Policy – Optimal</a:t>
            </a:r>
            <a:endParaRPr lang="en-US" dirty="0"/>
          </a:p>
        </p:txBody>
      </p:sp>
      <p:sp>
        <p:nvSpPr>
          <p:cNvPr id="4" name="Slide Number Placeholder 3">
            <a:extLst>
              <a:ext uri="{FF2B5EF4-FFF2-40B4-BE49-F238E27FC236}">
                <a16:creationId xmlns:a16="http://schemas.microsoft.com/office/drawing/2014/main" id="{190347F1-1C04-4967-8F50-4A9D64C1DDE6}"/>
              </a:ext>
            </a:extLst>
          </p:cNvPr>
          <p:cNvSpPr>
            <a:spLocks noGrp="1"/>
          </p:cNvSpPr>
          <p:nvPr>
            <p:ph type="sldNum" sz="quarter" idx="15"/>
          </p:nvPr>
        </p:nvSpPr>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1665034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A25259-A0C2-4E69-8630-842A273B1E28}"/>
              </a:ext>
            </a:extLst>
          </p:cNvPr>
          <p:cNvSpPr>
            <a:spLocks noGrp="1"/>
          </p:cNvSpPr>
          <p:nvPr>
            <p:ph idx="1"/>
          </p:nvPr>
        </p:nvSpPr>
        <p:spPr/>
        <p:txBody>
          <a:bodyPr/>
          <a:lstStyle/>
          <a:p>
            <a:pPr marL="457200" indent="-457200"/>
            <a:r>
              <a:rPr lang="en-US" altLang="zh-TW" b="1" dirty="0">
                <a:solidFill>
                  <a:srgbClr val="FF0000"/>
                </a:solidFill>
                <a:ea typeface="新細明體" pitchFamily="18" charset="-120"/>
              </a:rPr>
              <a:t>Least Recently Used (LRU)</a:t>
            </a:r>
          </a:p>
          <a:p>
            <a:pPr marL="1027113" lvl="1" indent="-455613"/>
            <a:r>
              <a:rPr lang="en-US" altLang="zh-TW" dirty="0">
                <a:ea typeface="新細明體" pitchFamily="18" charset="-120"/>
              </a:rPr>
              <a:t>Replaces the page that has </a:t>
            </a:r>
            <a:r>
              <a:rPr lang="en-US" altLang="zh-TW" dirty="0">
                <a:solidFill>
                  <a:srgbClr val="2144D9"/>
                </a:solidFill>
                <a:ea typeface="新細明體" pitchFamily="18" charset="-120"/>
              </a:rPr>
              <a:t>NOT</a:t>
            </a:r>
            <a:r>
              <a:rPr lang="en-US" altLang="zh-TW" dirty="0">
                <a:ea typeface="新細明體" pitchFamily="18" charset="-120"/>
              </a:rPr>
              <a:t> been referenced for the </a:t>
            </a:r>
            <a:r>
              <a:rPr lang="en-US" altLang="zh-TW" dirty="0">
                <a:solidFill>
                  <a:srgbClr val="2144D9"/>
                </a:solidFill>
                <a:ea typeface="新細明體" pitchFamily="18" charset="-120"/>
              </a:rPr>
              <a:t>longest</a:t>
            </a:r>
            <a:r>
              <a:rPr lang="en-US" altLang="zh-TW" dirty="0">
                <a:ea typeface="新細明體" pitchFamily="18" charset="-120"/>
              </a:rPr>
              <a:t> time</a:t>
            </a:r>
          </a:p>
          <a:p>
            <a:pPr marL="1027113" lvl="1" indent="-455613"/>
            <a:r>
              <a:rPr lang="en-US" altLang="zh-TW" dirty="0">
                <a:ea typeface="新細明體" pitchFamily="18" charset="-120"/>
              </a:rPr>
              <a:t>By the </a:t>
            </a:r>
            <a:r>
              <a:rPr lang="en-US" altLang="zh-TW" dirty="0">
                <a:solidFill>
                  <a:srgbClr val="2144D9"/>
                </a:solidFill>
                <a:ea typeface="新細明體" pitchFamily="18" charset="-120"/>
              </a:rPr>
              <a:t>principle of locality</a:t>
            </a:r>
            <a:r>
              <a:rPr lang="en-US" altLang="zh-TW" dirty="0">
                <a:ea typeface="新細明體" pitchFamily="18" charset="-120"/>
              </a:rPr>
              <a:t>, this should be the page least likely to be referenced in the near future</a:t>
            </a:r>
          </a:p>
          <a:p>
            <a:pPr marL="1027113" lvl="1" indent="-455613"/>
            <a:r>
              <a:rPr lang="en-US" altLang="zh-TW" dirty="0">
                <a:ea typeface="新細明體" pitchFamily="18" charset="-120"/>
              </a:rPr>
              <a:t>Performs </a:t>
            </a:r>
            <a:r>
              <a:rPr lang="en-US" altLang="zh-TW" dirty="0">
                <a:solidFill>
                  <a:srgbClr val="2144D9"/>
                </a:solidFill>
                <a:ea typeface="新細明體" pitchFamily="18" charset="-120"/>
              </a:rPr>
              <a:t>nearly</a:t>
            </a:r>
            <a:r>
              <a:rPr lang="en-US" altLang="zh-TW" dirty="0">
                <a:solidFill>
                  <a:srgbClr val="FF0000"/>
                </a:solidFill>
                <a:ea typeface="新細明體" pitchFamily="18" charset="-120"/>
              </a:rPr>
              <a:t> </a:t>
            </a:r>
            <a:r>
              <a:rPr lang="en-US" altLang="zh-TW" dirty="0">
                <a:ea typeface="新細明體" pitchFamily="18" charset="-120"/>
              </a:rPr>
              <a:t>as well as Optimal</a:t>
            </a:r>
          </a:p>
          <a:p>
            <a:pPr marL="1027113" lvl="1" indent="-455613"/>
            <a:r>
              <a:rPr lang="en-US" altLang="zh-TW" dirty="0">
                <a:solidFill>
                  <a:srgbClr val="2144D9"/>
                </a:solidFill>
                <a:ea typeface="新細明體" pitchFamily="18" charset="-120"/>
              </a:rPr>
              <a:t>Difficult</a:t>
            </a:r>
            <a:r>
              <a:rPr lang="en-US" altLang="zh-TW" dirty="0">
                <a:solidFill>
                  <a:srgbClr val="FF0000"/>
                </a:solidFill>
                <a:ea typeface="新細明體" pitchFamily="18" charset="-120"/>
              </a:rPr>
              <a:t> </a:t>
            </a:r>
            <a:r>
              <a:rPr lang="en-US" altLang="zh-TW" dirty="0">
                <a:ea typeface="新細明體" pitchFamily="18" charset="-120"/>
              </a:rPr>
              <a:t>to implement – each page would be tagged with the time of last reference</a:t>
            </a:r>
          </a:p>
          <a:p>
            <a:endParaRPr lang="en-US" dirty="0"/>
          </a:p>
        </p:txBody>
      </p:sp>
      <p:sp>
        <p:nvSpPr>
          <p:cNvPr id="3" name="Title 2">
            <a:extLst>
              <a:ext uri="{FF2B5EF4-FFF2-40B4-BE49-F238E27FC236}">
                <a16:creationId xmlns:a16="http://schemas.microsoft.com/office/drawing/2014/main" id="{69573CAA-7568-4B39-A7DF-6874C90DCE55}"/>
              </a:ext>
            </a:extLst>
          </p:cNvPr>
          <p:cNvSpPr>
            <a:spLocks noGrp="1"/>
          </p:cNvSpPr>
          <p:nvPr>
            <p:ph type="title"/>
          </p:nvPr>
        </p:nvSpPr>
        <p:spPr/>
        <p:txBody>
          <a:bodyPr/>
          <a:lstStyle/>
          <a:p>
            <a:r>
              <a:rPr lang="en-US" altLang="zh-TW" dirty="0">
                <a:ea typeface="新細明體" pitchFamily="18" charset="-120"/>
              </a:rPr>
              <a:t>Replacement Policy – LRU</a:t>
            </a:r>
            <a:endParaRPr lang="en-US" dirty="0"/>
          </a:p>
        </p:txBody>
      </p:sp>
      <p:sp>
        <p:nvSpPr>
          <p:cNvPr id="4" name="Slide Number Placeholder 3">
            <a:extLst>
              <a:ext uri="{FF2B5EF4-FFF2-40B4-BE49-F238E27FC236}">
                <a16:creationId xmlns:a16="http://schemas.microsoft.com/office/drawing/2014/main" id="{B2E62C09-BB10-434F-A3D8-199C4D3C0F4D}"/>
              </a:ext>
            </a:extLst>
          </p:cNvPr>
          <p:cNvSpPr>
            <a:spLocks noGrp="1"/>
          </p:cNvSpPr>
          <p:nvPr>
            <p:ph type="sldNum" sz="quarter" idx="15"/>
          </p:nvPr>
        </p:nvSpPr>
        <p:spPr/>
        <p:txBody>
          <a:bodyPr/>
          <a:lstStyle/>
          <a:p>
            <a:fld id="{19B51A1E-902D-48AF-9020-955120F399B6}" type="slidenum">
              <a:rPr lang="en-US" smtClean="0"/>
              <a:pPr/>
              <a:t>12</a:t>
            </a:fld>
            <a:endParaRPr lang="en-US" dirty="0"/>
          </a:p>
        </p:txBody>
      </p:sp>
    </p:spTree>
    <p:extLst>
      <p:ext uri="{BB962C8B-B14F-4D97-AF65-F5344CB8AC3E}">
        <p14:creationId xmlns:p14="http://schemas.microsoft.com/office/powerpoint/2010/main" val="331605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A617F8-2F62-43A1-830E-A40081639932}"/>
              </a:ext>
            </a:extLst>
          </p:cNvPr>
          <p:cNvSpPr>
            <a:spLocks noGrp="1"/>
          </p:cNvSpPr>
          <p:nvPr>
            <p:ph idx="1"/>
          </p:nvPr>
        </p:nvSpPr>
        <p:spPr/>
        <p:txBody>
          <a:bodyPr/>
          <a:lstStyle/>
          <a:p>
            <a:r>
              <a:rPr lang="en-US" altLang="zh-TW" b="1" dirty="0">
                <a:solidFill>
                  <a:srgbClr val="FF0000"/>
                </a:solidFill>
                <a:ea typeface="新細明體" pitchFamily="18" charset="-120"/>
              </a:rPr>
              <a:t>First-in, first-out (FIFO) </a:t>
            </a:r>
          </a:p>
          <a:p>
            <a:pPr lvl="1"/>
            <a:r>
              <a:rPr lang="en-US" altLang="zh-TW" dirty="0">
                <a:ea typeface="新細明體" pitchFamily="18" charset="-120"/>
              </a:rPr>
              <a:t>Replaces the page that has been in memory the </a:t>
            </a:r>
            <a:r>
              <a:rPr lang="en-US" altLang="zh-TW" dirty="0">
                <a:solidFill>
                  <a:srgbClr val="2144D9"/>
                </a:solidFill>
                <a:ea typeface="新細明體" pitchFamily="18" charset="-120"/>
              </a:rPr>
              <a:t>longest</a:t>
            </a:r>
          </a:p>
          <a:p>
            <a:pPr lvl="1"/>
            <a:r>
              <a:rPr lang="en-US" altLang="zh-TW" dirty="0">
                <a:solidFill>
                  <a:srgbClr val="2144D9"/>
                </a:solidFill>
                <a:ea typeface="新細明體" pitchFamily="18" charset="-120"/>
              </a:rPr>
              <a:t>Simple</a:t>
            </a:r>
            <a:r>
              <a:rPr lang="en-US" altLang="zh-TW" dirty="0">
                <a:ea typeface="新細明體" pitchFamily="18" charset="-120"/>
              </a:rPr>
              <a:t> to implement</a:t>
            </a:r>
          </a:p>
          <a:p>
            <a:pPr lvl="1"/>
            <a:r>
              <a:rPr lang="en-US" altLang="zh-TW" dirty="0">
                <a:solidFill>
                  <a:srgbClr val="2144D9"/>
                </a:solidFill>
                <a:ea typeface="新細明體" pitchFamily="18" charset="-120"/>
              </a:rPr>
              <a:t>Not </a:t>
            </a:r>
            <a:r>
              <a:rPr lang="en-US" altLang="zh-TW" dirty="0">
                <a:ea typeface="新細明體" pitchFamily="18" charset="-120"/>
              </a:rPr>
              <a:t>good performance – replaced pages may be needed again very soon</a:t>
            </a:r>
          </a:p>
          <a:p>
            <a:endParaRPr lang="en-US" dirty="0"/>
          </a:p>
        </p:txBody>
      </p:sp>
      <p:sp>
        <p:nvSpPr>
          <p:cNvPr id="3" name="Title 2">
            <a:extLst>
              <a:ext uri="{FF2B5EF4-FFF2-40B4-BE49-F238E27FC236}">
                <a16:creationId xmlns:a16="http://schemas.microsoft.com/office/drawing/2014/main" id="{7BDB6711-F5D9-419A-AB31-BD642BA4577E}"/>
              </a:ext>
            </a:extLst>
          </p:cNvPr>
          <p:cNvSpPr>
            <a:spLocks noGrp="1"/>
          </p:cNvSpPr>
          <p:nvPr>
            <p:ph type="title"/>
          </p:nvPr>
        </p:nvSpPr>
        <p:spPr/>
        <p:txBody>
          <a:bodyPr/>
          <a:lstStyle/>
          <a:p>
            <a:r>
              <a:rPr lang="en-US" altLang="zh-TW" dirty="0">
                <a:ea typeface="新細明體" pitchFamily="18" charset="-120"/>
              </a:rPr>
              <a:t>Replacement Policy – FIFO</a:t>
            </a:r>
            <a:endParaRPr lang="en-US" dirty="0"/>
          </a:p>
        </p:txBody>
      </p:sp>
      <p:sp>
        <p:nvSpPr>
          <p:cNvPr id="4" name="Slide Number Placeholder 3">
            <a:extLst>
              <a:ext uri="{FF2B5EF4-FFF2-40B4-BE49-F238E27FC236}">
                <a16:creationId xmlns:a16="http://schemas.microsoft.com/office/drawing/2014/main" id="{4F2644D9-5003-4646-9011-09DC33A3BF5A}"/>
              </a:ext>
            </a:extLst>
          </p:cNvPr>
          <p:cNvSpPr>
            <a:spLocks noGrp="1"/>
          </p:cNvSpPr>
          <p:nvPr>
            <p:ph type="sldNum" sz="quarter" idx="15"/>
          </p:nvPr>
        </p:nvSpPr>
        <p:spPr/>
        <p:txBody>
          <a:bodyPr/>
          <a:lstStyle/>
          <a:p>
            <a:fld id="{19B51A1E-902D-48AF-9020-955120F399B6}" type="slidenum">
              <a:rPr lang="en-US" smtClean="0"/>
              <a:pPr/>
              <a:t>13</a:t>
            </a:fld>
            <a:endParaRPr lang="en-US" dirty="0"/>
          </a:p>
        </p:txBody>
      </p:sp>
    </p:spTree>
    <p:extLst>
      <p:ext uri="{BB962C8B-B14F-4D97-AF65-F5344CB8AC3E}">
        <p14:creationId xmlns:p14="http://schemas.microsoft.com/office/powerpoint/2010/main" val="321904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304800"/>
            <a:ext cx="7772400" cy="1143000"/>
          </a:xfrm>
        </p:spPr>
        <p:txBody>
          <a:bodyPr/>
          <a:lstStyle/>
          <a:p>
            <a:pPr algn="ctr" eaLnBrk="1" hangingPunct="1"/>
            <a:r>
              <a:rPr lang="en-US" altLang="zh-TW">
                <a:ea typeface="新細明體" pitchFamily="18" charset="-120"/>
              </a:rPr>
              <a:t>Replacement Algorithms</a:t>
            </a:r>
          </a:p>
        </p:txBody>
      </p:sp>
      <p:sp>
        <p:nvSpPr>
          <p:cNvPr id="26627" name="Rectangle 3"/>
          <p:cNvSpPr>
            <a:spLocks noChangeArrowheads="1"/>
          </p:cNvSpPr>
          <p:nvPr/>
        </p:nvSpPr>
        <p:spPr bwMode="auto">
          <a:xfrm>
            <a:off x="28194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28" name="Rectangle 4"/>
          <p:cNvSpPr>
            <a:spLocks noChangeArrowheads="1"/>
          </p:cNvSpPr>
          <p:nvPr/>
        </p:nvSpPr>
        <p:spPr bwMode="auto">
          <a:xfrm>
            <a:off x="28194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dirty="0">
                <a:solidFill>
                  <a:srgbClr val="000000"/>
                </a:solidFill>
                <a:latin typeface="Arial" charset="0"/>
                <a:ea typeface="新細明體" pitchFamily="18" charset="-120"/>
              </a:rPr>
              <a:t>3</a:t>
            </a:r>
          </a:p>
        </p:txBody>
      </p:sp>
      <p:sp>
        <p:nvSpPr>
          <p:cNvPr id="26629" name="Rectangle 5"/>
          <p:cNvSpPr>
            <a:spLocks noChangeArrowheads="1"/>
          </p:cNvSpPr>
          <p:nvPr/>
        </p:nvSpPr>
        <p:spPr bwMode="auto">
          <a:xfrm>
            <a:off x="28194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solidFill>
                <a:srgbClr val="000000"/>
              </a:solidFill>
              <a:latin typeface="Arial" charset="0"/>
              <a:ea typeface="新細明體" pitchFamily="18" charset="-120"/>
            </a:endParaRPr>
          </a:p>
        </p:txBody>
      </p:sp>
      <p:sp>
        <p:nvSpPr>
          <p:cNvPr id="26630" name="Rectangle 6"/>
          <p:cNvSpPr>
            <a:spLocks noChangeArrowheads="1"/>
          </p:cNvSpPr>
          <p:nvPr/>
        </p:nvSpPr>
        <p:spPr bwMode="auto">
          <a:xfrm>
            <a:off x="35814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31" name="Rectangle 7"/>
          <p:cNvSpPr>
            <a:spLocks noChangeArrowheads="1"/>
          </p:cNvSpPr>
          <p:nvPr/>
        </p:nvSpPr>
        <p:spPr bwMode="auto">
          <a:xfrm>
            <a:off x="35814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32" name="Rectangle 8"/>
          <p:cNvSpPr>
            <a:spLocks noChangeArrowheads="1"/>
          </p:cNvSpPr>
          <p:nvPr/>
        </p:nvSpPr>
        <p:spPr bwMode="auto">
          <a:xfrm>
            <a:off x="35814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26633" name="Rectangle 9"/>
          <p:cNvSpPr>
            <a:spLocks noChangeArrowheads="1"/>
          </p:cNvSpPr>
          <p:nvPr/>
        </p:nvSpPr>
        <p:spPr bwMode="auto">
          <a:xfrm>
            <a:off x="51054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34" name="Rectangle 10"/>
          <p:cNvSpPr>
            <a:spLocks noChangeArrowheads="1"/>
          </p:cNvSpPr>
          <p:nvPr/>
        </p:nvSpPr>
        <p:spPr bwMode="auto">
          <a:xfrm>
            <a:off x="51054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35" name="Rectangle 11"/>
          <p:cNvSpPr>
            <a:spLocks noChangeArrowheads="1"/>
          </p:cNvSpPr>
          <p:nvPr/>
        </p:nvSpPr>
        <p:spPr bwMode="auto">
          <a:xfrm>
            <a:off x="51054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36" name="Rectangle 12"/>
          <p:cNvSpPr>
            <a:spLocks noChangeArrowheads="1"/>
          </p:cNvSpPr>
          <p:nvPr/>
        </p:nvSpPr>
        <p:spPr bwMode="auto">
          <a:xfrm>
            <a:off x="43434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37" name="Rectangle 13"/>
          <p:cNvSpPr>
            <a:spLocks noChangeArrowheads="1"/>
          </p:cNvSpPr>
          <p:nvPr/>
        </p:nvSpPr>
        <p:spPr bwMode="auto">
          <a:xfrm>
            <a:off x="43434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38" name="Rectangle 14"/>
          <p:cNvSpPr>
            <a:spLocks noChangeArrowheads="1"/>
          </p:cNvSpPr>
          <p:nvPr/>
        </p:nvSpPr>
        <p:spPr bwMode="auto">
          <a:xfrm>
            <a:off x="4343400" y="31242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39" name="Rectangle 15"/>
          <p:cNvSpPr>
            <a:spLocks noChangeArrowheads="1"/>
          </p:cNvSpPr>
          <p:nvPr/>
        </p:nvSpPr>
        <p:spPr bwMode="auto">
          <a:xfrm>
            <a:off x="5867400" y="26670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640" name="Rectangle 16"/>
          <p:cNvSpPr>
            <a:spLocks noChangeArrowheads="1"/>
          </p:cNvSpPr>
          <p:nvPr/>
        </p:nvSpPr>
        <p:spPr bwMode="auto">
          <a:xfrm>
            <a:off x="58674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41" name="Rectangle 17"/>
          <p:cNvSpPr>
            <a:spLocks noChangeArrowheads="1"/>
          </p:cNvSpPr>
          <p:nvPr/>
        </p:nvSpPr>
        <p:spPr bwMode="auto">
          <a:xfrm>
            <a:off x="58674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42" name="Rectangle 18"/>
          <p:cNvSpPr>
            <a:spLocks noChangeArrowheads="1"/>
          </p:cNvSpPr>
          <p:nvPr/>
        </p:nvSpPr>
        <p:spPr bwMode="auto">
          <a:xfrm>
            <a:off x="66294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643" name="Rectangle 19"/>
          <p:cNvSpPr>
            <a:spLocks noChangeArrowheads="1"/>
          </p:cNvSpPr>
          <p:nvPr/>
        </p:nvSpPr>
        <p:spPr bwMode="auto">
          <a:xfrm>
            <a:off x="66294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44" name="Rectangle 20"/>
          <p:cNvSpPr>
            <a:spLocks noChangeArrowheads="1"/>
          </p:cNvSpPr>
          <p:nvPr/>
        </p:nvSpPr>
        <p:spPr bwMode="auto">
          <a:xfrm>
            <a:off x="66294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45" name="Rectangle 21"/>
          <p:cNvSpPr>
            <a:spLocks noChangeArrowheads="1"/>
          </p:cNvSpPr>
          <p:nvPr/>
        </p:nvSpPr>
        <p:spPr bwMode="auto">
          <a:xfrm>
            <a:off x="73914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646" name="Rectangle 22"/>
          <p:cNvSpPr>
            <a:spLocks noChangeArrowheads="1"/>
          </p:cNvSpPr>
          <p:nvPr/>
        </p:nvSpPr>
        <p:spPr bwMode="auto">
          <a:xfrm>
            <a:off x="73914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47" name="Rectangle 23"/>
          <p:cNvSpPr>
            <a:spLocks noChangeArrowheads="1"/>
          </p:cNvSpPr>
          <p:nvPr/>
        </p:nvSpPr>
        <p:spPr bwMode="auto">
          <a:xfrm>
            <a:off x="73914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48" name="Rectangle 24"/>
          <p:cNvSpPr>
            <a:spLocks noChangeArrowheads="1"/>
          </p:cNvSpPr>
          <p:nvPr/>
        </p:nvSpPr>
        <p:spPr bwMode="auto">
          <a:xfrm>
            <a:off x="2819400" y="3657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49" name="Rectangle 25"/>
          <p:cNvSpPr>
            <a:spLocks noChangeArrowheads="1"/>
          </p:cNvSpPr>
          <p:nvPr/>
        </p:nvSpPr>
        <p:spPr bwMode="auto">
          <a:xfrm>
            <a:off x="2819400" y="3886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50" name="Rectangle 26"/>
          <p:cNvSpPr>
            <a:spLocks noChangeArrowheads="1"/>
          </p:cNvSpPr>
          <p:nvPr/>
        </p:nvSpPr>
        <p:spPr bwMode="auto">
          <a:xfrm>
            <a:off x="2819400" y="4114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solidFill>
                <a:srgbClr val="000000"/>
              </a:solidFill>
              <a:latin typeface="Arial" charset="0"/>
              <a:ea typeface="新細明體" pitchFamily="18" charset="-120"/>
            </a:endParaRPr>
          </a:p>
        </p:txBody>
      </p:sp>
      <p:sp>
        <p:nvSpPr>
          <p:cNvPr id="26651" name="Rectangle 27"/>
          <p:cNvSpPr>
            <a:spLocks noChangeArrowheads="1"/>
          </p:cNvSpPr>
          <p:nvPr/>
        </p:nvSpPr>
        <p:spPr bwMode="auto">
          <a:xfrm>
            <a:off x="3581400" y="3657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52" name="Rectangle 28"/>
          <p:cNvSpPr>
            <a:spLocks noChangeArrowheads="1"/>
          </p:cNvSpPr>
          <p:nvPr/>
        </p:nvSpPr>
        <p:spPr bwMode="auto">
          <a:xfrm>
            <a:off x="3581400" y="3886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53" name="Rectangle 29"/>
          <p:cNvSpPr>
            <a:spLocks noChangeArrowheads="1"/>
          </p:cNvSpPr>
          <p:nvPr/>
        </p:nvSpPr>
        <p:spPr bwMode="auto">
          <a:xfrm>
            <a:off x="3581400" y="4114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26654" name="Rectangle 30"/>
          <p:cNvSpPr>
            <a:spLocks noChangeArrowheads="1"/>
          </p:cNvSpPr>
          <p:nvPr/>
        </p:nvSpPr>
        <p:spPr bwMode="auto">
          <a:xfrm>
            <a:off x="5105400" y="3657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55" name="Rectangle 31"/>
          <p:cNvSpPr>
            <a:spLocks noChangeArrowheads="1"/>
          </p:cNvSpPr>
          <p:nvPr/>
        </p:nvSpPr>
        <p:spPr bwMode="auto">
          <a:xfrm>
            <a:off x="5105400" y="3886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56" name="Rectangle 32"/>
          <p:cNvSpPr>
            <a:spLocks noChangeArrowheads="1"/>
          </p:cNvSpPr>
          <p:nvPr/>
        </p:nvSpPr>
        <p:spPr bwMode="auto">
          <a:xfrm>
            <a:off x="5105400" y="4114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26657" name="Rectangle 33"/>
          <p:cNvSpPr>
            <a:spLocks noChangeArrowheads="1"/>
          </p:cNvSpPr>
          <p:nvPr/>
        </p:nvSpPr>
        <p:spPr bwMode="auto">
          <a:xfrm>
            <a:off x="4343400" y="3657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58" name="Rectangle 34"/>
          <p:cNvSpPr>
            <a:spLocks noChangeArrowheads="1"/>
          </p:cNvSpPr>
          <p:nvPr/>
        </p:nvSpPr>
        <p:spPr bwMode="auto">
          <a:xfrm>
            <a:off x="4343400" y="38862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59" name="Rectangle 35"/>
          <p:cNvSpPr>
            <a:spLocks noChangeArrowheads="1"/>
          </p:cNvSpPr>
          <p:nvPr/>
        </p:nvSpPr>
        <p:spPr bwMode="auto">
          <a:xfrm>
            <a:off x="4343400" y="4114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26660" name="Rectangle 36"/>
          <p:cNvSpPr>
            <a:spLocks noChangeArrowheads="1"/>
          </p:cNvSpPr>
          <p:nvPr/>
        </p:nvSpPr>
        <p:spPr bwMode="auto">
          <a:xfrm>
            <a:off x="5867400" y="3657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61" name="Rectangle 37"/>
          <p:cNvSpPr>
            <a:spLocks noChangeArrowheads="1"/>
          </p:cNvSpPr>
          <p:nvPr/>
        </p:nvSpPr>
        <p:spPr bwMode="auto">
          <a:xfrm>
            <a:off x="5867400" y="3886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62" name="Rectangle 38"/>
          <p:cNvSpPr>
            <a:spLocks noChangeArrowheads="1"/>
          </p:cNvSpPr>
          <p:nvPr/>
        </p:nvSpPr>
        <p:spPr bwMode="auto">
          <a:xfrm>
            <a:off x="5867400" y="41148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663" name="Rectangle 39"/>
          <p:cNvSpPr>
            <a:spLocks noChangeArrowheads="1"/>
          </p:cNvSpPr>
          <p:nvPr/>
        </p:nvSpPr>
        <p:spPr bwMode="auto">
          <a:xfrm>
            <a:off x="6629400" y="3657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64" name="Rectangle 40"/>
          <p:cNvSpPr>
            <a:spLocks noChangeArrowheads="1"/>
          </p:cNvSpPr>
          <p:nvPr/>
        </p:nvSpPr>
        <p:spPr bwMode="auto">
          <a:xfrm>
            <a:off x="6629400" y="3886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65" name="Rectangle 41"/>
          <p:cNvSpPr>
            <a:spLocks noChangeArrowheads="1"/>
          </p:cNvSpPr>
          <p:nvPr/>
        </p:nvSpPr>
        <p:spPr bwMode="auto">
          <a:xfrm>
            <a:off x="6629400" y="4114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666" name="Rectangle 42"/>
          <p:cNvSpPr>
            <a:spLocks noChangeArrowheads="1"/>
          </p:cNvSpPr>
          <p:nvPr/>
        </p:nvSpPr>
        <p:spPr bwMode="auto">
          <a:xfrm>
            <a:off x="7391400" y="36576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67" name="Rectangle 43"/>
          <p:cNvSpPr>
            <a:spLocks noChangeArrowheads="1"/>
          </p:cNvSpPr>
          <p:nvPr/>
        </p:nvSpPr>
        <p:spPr bwMode="auto">
          <a:xfrm>
            <a:off x="7391400" y="3886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68" name="Rectangle 44"/>
          <p:cNvSpPr>
            <a:spLocks noChangeArrowheads="1"/>
          </p:cNvSpPr>
          <p:nvPr/>
        </p:nvSpPr>
        <p:spPr bwMode="auto">
          <a:xfrm>
            <a:off x="7391400" y="4114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669" name="Rectangle 45"/>
          <p:cNvSpPr>
            <a:spLocks noChangeArrowheads="1"/>
          </p:cNvSpPr>
          <p:nvPr/>
        </p:nvSpPr>
        <p:spPr bwMode="auto">
          <a:xfrm>
            <a:off x="8153400" y="26670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70" name="Rectangle 46"/>
          <p:cNvSpPr>
            <a:spLocks noChangeArrowheads="1"/>
          </p:cNvSpPr>
          <p:nvPr/>
        </p:nvSpPr>
        <p:spPr bwMode="auto">
          <a:xfrm>
            <a:off x="81534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dirty="0">
                <a:solidFill>
                  <a:srgbClr val="000000"/>
                </a:solidFill>
                <a:latin typeface="Arial" charset="0"/>
                <a:ea typeface="新細明體" pitchFamily="18" charset="-120"/>
              </a:rPr>
              <a:t>3</a:t>
            </a:r>
          </a:p>
        </p:txBody>
      </p:sp>
      <p:sp>
        <p:nvSpPr>
          <p:cNvPr id="26671" name="Rectangle 47"/>
          <p:cNvSpPr>
            <a:spLocks noChangeArrowheads="1"/>
          </p:cNvSpPr>
          <p:nvPr/>
        </p:nvSpPr>
        <p:spPr bwMode="auto">
          <a:xfrm>
            <a:off x="81534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72" name="Rectangle 48"/>
          <p:cNvSpPr>
            <a:spLocks noChangeArrowheads="1"/>
          </p:cNvSpPr>
          <p:nvPr/>
        </p:nvSpPr>
        <p:spPr bwMode="auto">
          <a:xfrm>
            <a:off x="8153400" y="3657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73" name="Rectangle 49"/>
          <p:cNvSpPr>
            <a:spLocks noChangeArrowheads="1"/>
          </p:cNvSpPr>
          <p:nvPr/>
        </p:nvSpPr>
        <p:spPr bwMode="auto">
          <a:xfrm>
            <a:off x="8153400" y="3886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74" name="Rectangle 50"/>
          <p:cNvSpPr>
            <a:spLocks noChangeArrowheads="1"/>
          </p:cNvSpPr>
          <p:nvPr/>
        </p:nvSpPr>
        <p:spPr bwMode="auto">
          <a:xfrm>
            <a:off x="8153400" y="41148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75" name="Rectangle 51"/>
          <p:cNvSpPr>
            <a:spLocks noChangeArrowheads="1"/>
          </p:cNvSpPr>
          <p:nvPr/>
        </p:nvSpPr>
        <p:spPr bwMode="auto">
          <a:xfrm>
            <a:off x="2819400" y="2286000"/>
            <a:ext cx="457200" cy="228600"/>
          </a:xfrm>
          <a:prstGeom prst="rect">
            <a:avLst/>
          </a:prstGeom>
          <a:noFill/>
          <a:ln w="12700">
            <a:no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76" name="Rectangle 52"/>
          <p:cNvSpPr>
            <a:spLocks noChangeArrowheads="1"/>
          </p:cNvSpPr>
          <p:nvPr/>
        </p:nvSpPr>
        <p:spPr bwMode="auto">
          <a:xfrm>
            <a:off x="3581400" y="2286000"/>
            <a:ext cx="457200" cy="228600"/>
          </a:xfrm>
          <a:prstGeom prst="rect">
            <a:avLst/>
          </a:prstGeom>
          <a:noFill/>
          <a:ln w="12700">
            <a:no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26677" name="Rectangle 53"/>
          <p:cNvSpPr>
            <a:spLocks noChangeArrowheads="1"/>
          </p:cNvSpPr>
          <p:nvPr/>
        </p:nvSpPr>
        <p:spPr bwMode="auto">
          <a:xfrm>
            <a:off x="5105400" y="2286000"/>
            <a:ext cx="457200" cy="228600"/>
          </a:xfrm>
          <a:prstGeom prst="rect">
            <a:avLst/>
          </a:prstGeom>
          <a:noFill/>
          <a:ln w="12700">
            <a:no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78" name="Rectangle 54"/>
          <p:cNvSpPr>
            <a:spLocks noChangeArrowheads="1"/>
          </p:cNvSpPr>
          <p:nvPr/>
        </p:nvSpPr>
        <p:spPr bwMode="auto">
          <a:xfrm>
            <a:off x="4343400" y="2286000"/>
            <a:ext cx="457200" cy="228600"/>
          </a:xfrm>
          <a:prstGeom prst="rect">
            <a:avLst/>
          </a:prstGeom>
          <a:noFill/>
          <a:ln w="12700">
            <a:no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79" name="Rectangle 55"/>
          <p:cNvSpPr>
            <a:spLocks noChangeArrowheads="1"/>
          </p:cNvSpPr>
          <p:nvPr/>
        </p:nvSpPr>
        <p:spPr bwMode="auto">
          <a:xfrm>
            <a:off x="5867400" y="2286000"/>
            <a:ext cx="457200" cy="228600"/>
          </a:xfrm>
          <a:prstGeom prst="rect">
            <a:avLst/>
          </a:prstGeom>
          <a:noFill/>
          <a:ln w="12700">
            <a:no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680" name="Rectangle 56"/>
          <p:cNvSpPr>
            <a:spLocks noChangeArrowheads="1"/>
          </p:cNvSpPr>
          <p:nvPr/>
        </p:nvSpPr>
        <p:spPr bwMode="auto">
          <a:xfrm>
            <a:off x="6629400" y="2286000"/>
            <a:ext cx="457200" cy="228600"/>
          </a:xfrm>
          <a:prstGeom prst="rect">
            <a:avLst/>
          </a:prstGeom>
          <a:noFill/>
          <a:ln w="12700">
            <a:no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81" name="Rectangle 57"/>
          <p:cNvSpPr>
            <a:spLocks noChangeArrowheads="1"/>
          </p:cNvSpPr>
          <p:nvPr/>
        </p:nvSpPr>
        <p:spPr bwMode="auto">
          <a:xfrm>
            <a:off x="7391400" y="2286000"/>
            <a:ext cx="457200" cy="228600"/>
          </a:xfrm>
          <a:prstGeom prst="rect">
            <a:avLst/>
          </a:prstGeom>
          <a:noFill/>
          <a:ln w="12700">
            <a:no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82" name="Rectangle 58"/>
          <p:cNvSpPr>
            <a:spLocks noChangeArrowheads="1"/>
          </p:cNvSpPr>
          <p:nvPr/>
        </p:nvSpPr>
        <p:spPr bwMode="auto">
          <a:xfrm>
            <a:off x="8153400" y="2286000"/>
            <a:ext cx="457200" cy="228600"/>
          </a:xfrm>
          <a:prstGeom prst="rect">
            <a:avLst/>
          </a:prstGeom>
          <a:noFill/>
          <a:ln w="12700">
            <a:no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83" name="Rectangle 59"/>
          <p:cNvSpPr>
            <a:spLocks noChangeArrowheads="1"/>
          </p:cNvSpPr>
          <p:nvPr/>
        </p:nvSpPr>
        <p:spPr bwMode="auto">
          <a:xfrm>
            <a:off x="2209800" y="2286000"/>
            <a:ext cx="457200" cy="228600"/>
          </a:xfrm>
          <a:prstGeom prst="rect">
            <a:avLst/>
          </a:prstGeom>
          <a:noFill/>
          <a:ln w="12700">
            <a:no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2,3</a:t>
            </a:r>
          </a:p>
        </p:txBody>
      </p:sp>
      <p:sp>
        <p:nvSpPr>
          <p:cNvPr id="26684" name="Rectangle 60"/>
          <p:cNvSpPr>
            <a:spLocks noChangeArrowheads="1"/>
          </p:cNvSpPr>
          <p:nvPr/>
        </p:nvSpPr>
        <p:spPr bwMode="auto">
          <a:xfrm>
            <a:off x="2819400" y="4648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85" name="Rectangle 61"/>
          <p:cNvSpPr>
            <a:spLocks noChangeArrowheads="1"/>
          </p:cNvSpPr>
          <p:nvPr/>
        </p:nvSpPr>
        <p:spPr bwMode="auto">
          <a:xfrm>
            <a:off x="2819400" y="4876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86" name="Rectangle 62"/>
          <p:cNvSpPr>
            <a:spLocks noChangeArrowheads="1"/>
          </p:cNvSpPr>
          <p:nvPr/>
        </p:nvSpPr>
        <p:spPr bwMode="auto">
          <a:xfrm>
            <a:off x="2819400" y="5105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solidFill>
                <a:srgbClr val="000000"/>
              </a:solidFill>
              <a:latin typeface="Arial" charset="0"/>
              <a:ea typeface="新細明體" pitchFamily="18" charset="-120"/>
            </a:endParaRPr>
          </a:p>
        </p:txBody>
      </p:sp>
      <p:sp>
        <p:nvSpPr>
          <p:cNvPr id="26687" name="Rectangle 63"/>
          <p:cNvSpPr>
            <a:spLocks noChangeArrowheads="1"/>
          </p:cNvSpPr>
          <p:nvPr/>
        </p:nvSpPr>
        <p:spPr bwMode="auto">
          <a:xfrm>
            <a:off x="3581400" y="4648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88" name="Rectangle 64"/>
          <p:cNvSpPr>
            <a:spLocks noChangeArrowheads="1"/>
          </p:cNvSpPr>
          <p:nvPr/>
        </p:nvSpPr>
        <p:spPr bwMode="auto">
          <a:xfrm>
            <a:off x="3581400" y="4876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89" name="Rectangle 65"/>
          <p:cNvSpPr>
            <a:spLocks noChangeArrowheads="1"/>
          </p:cNvSpPr>
          <p:nvPr/>
        </p:nvSpPr>
        <p:spPr bwMode="auto">
          <a:xfrm>
            <a:off x="3581400" y="5105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26690" name="Rectangle 66"/>
          <p:cNvSpPr>
            <a:spLocks noChangeArrowheads="1"/>
          </p:cNvSpPr>
          <p:nvPr/>
        </p:nvSpPr>
        <p:spPr bwMode="auto">
          <a:xfrm>
            <a:off x="5105400" y="4648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91" name="Rectangle 67"/>
          <p:cNvSpPr>
            <a:spLocks noChangeArrowheads="1"/>
          </p:cNvSpPr>
          <p:nvPr/>
        </p:nvSpPr>
        <p:spPr bwMode="auto">
          <a:xfrm>
            <a:off x="5105400" y="48768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92" name="Rectangle 68"/>
          <p:cNvSpPr>
            <a:spLocks noChangeArrowheads="1"/>
          </p:cNvSpPr>
          <p:nvPr/>
        </p:nvSpPr>
        <p:spPr bwMode="auto">
          <a:xfrm>
            <a:off x="5105400" y="5105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26693" name="Rectangle 69"/>
          <p:cNvSpPr>
            <a:spLocks noChangeArrowheads="1"/>
          </p:cNvSpPr>
          <p:nvPr/>
        </p:nvSpPr>
        <p:spPr bwMode="auto">
          <a:xfrm>
            <a:off x="4343400" y="46482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94" name="Rectangle 70"/>
          <p:cNvSpPr>
            <a:spLocks noChangeArrowheads="1"/>
          </p:cNvSpPr>
          <p:nvPr/>
        </p:nvSpPr>
        <p:spPr bwMode="auto">
          <a:xfrm>
            <a:off x="4343400" y="4876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695" name="Rectangle 71"/>
          <p:cNvSpPr>
            <a:spLocks noChangeArrowheads="1"/>
          </p:cNvSpPr>
          <p:nvPr/>
        </p:nvSpPr>
        <p:spPr bwMode="auto">
          <a:xfrm>
            <a:off x="4343400" y="5105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26696" name="Rectangle 72"/>
          <p:cNvSpPr>
            <a:spLocks noChangeArrowheads="1"/>
          </p:cNvSpPr>
          <p:nvPr/>
        </p:nvSpPr>
        <p:spPr bwMode="auto">
          <a:xfrm>
            <a:off x="5867400" y="4648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697" name="Rectangle 73"/>
          <p:cNvSpPr>
            <a:spLocks noChangeArrowheads="1"/>
          </p:cNvSpPr>
          <p:nvPr/>
        </p:nvSpPr>
        <p:spPr bwMode="auto">
          <a:xfrm>
            <a:off x="5867400" y="4876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698" name="Rectangle 74"/>
          <p:cNvSpPr>
            <a:spLocks noChangeArrowheads="1"/>
          </p:cNvSpPr>
          <p:nvPr/>
        </p:nvSpPr>
        <p:spPr bwMode="auto">
          <a:xfrm>
            <a:off x="5867400" y="51054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699" name="Rectangle 75"/>
          <p:cNvSpPr>
            <a:spLocks noChangeArrowheads="1"/>
          </p:cNvSpPr>
          <p:nvPr/>
        </p:nvSpPr>
        <p:spPr bwMode="auto">
          <a:xfrm>
            <a:off x="6629400" y="4648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00" name="Rectangle 76"/>
          <p:cNvSpPr>
            <a:spLocks noChangeArrowheads="1"/>
          </p:cNvSpPr>
          <p:nvPr/>
        </p:nvSpPr>
        <p:spPr bwMode="auto">
          <a:xfrm>
            <a:off x="6629400" y="4876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01" name="Rectangle 77"/>
          <p:cNvSpPr>
            <a:spLocks noChangeArrowheads="1"/>
          </p:cNvSpPr>
          <p:nvPr/>
        </p:nvSpPr>
        <p:spPr bwMode="auto">
          <a:xfrm>
            <a:off x="6629400" y="5105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702" name="Rectangle 78"/>
          <p:cNvSpPr>
            <a:spLocks noChangeArrowheads="1"/>
          </p:cNvSpPr>
          <p:nvPr/>
        </p:nvSpPr>
        <p:spPr bwMode="auto">
          <a:xfrm>
            <a:off x="7391400" y="46482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03" name="Rectangle 79"/>
          <p:cNvSpPr>
            <a:spLocks noChangeArrowheads="1"/>
          </p:cNvSpPr>
          <p:nvPr/>
        </p:nvSpPr>
        <p:spPr bwMode="auto">
          <a:xfrm>
            <a:off x="7391400" y="4876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04" name="Rectangle 80"/>
          <p:cNvSpPr>
            <a:spLocks noChangeArrowheads="1"/>
          </p:cNvSpPr>
          <p:nvPr/>
        </p:nvSpPr>
        <p:spPr bwMode="auto">
          <a:xfrm>
            <a:off x="7391400" y="5105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705" name="Rectangle 81"/>
          <p:cNvSpPr>
            <a:spLocks noChangeArrowheads="1"/>
          </p:cNvSpPr>
          <p:nvPr/>
        </p:nvSpPr>
        <p:spPr bwMode="auto">
          <a:xfrm>
            <a:off x="8153400" y="4648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06" name="Rectangle 82"/>
          <p:cNvSpPr>
            <a:spLocks noChangeArrowheads="1"/>
          </p:cNvSpPr>
          <p:nvPr/>
        </p:nvSpPr>
        <p:spPr bwMode="auto">
          <a:xfrm>
            <a:off x="8153400" y="4876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07" name="Rectangle 83"/>
          <p:cNvSpPr>
            <a:spLocks noChangeArrowheads="1"/>
          </p:cNvSpPr>
          <p:nvPr/>
        </p:nvSpPr>
        <p:spPr bwMode="auto">
          <a:xfrm>
            <a:off x="8153400" y="5105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708" name="Rectangle 84"/>
          <p:cNvSpPr>
            <a:spLocks noChangeArrowheads="1"/>
          </p:cNvSpPr>
          <p:nvPr/>
        </p:nvSpPr>
        <p:spPr bwMode="auto">
          <a:xfrm>
            <a:off x="1676400" y="2819400"/>
            <a:ext cx="990600" cy="304800"/>
          </a:xfrm>
          <a:prstGeom prst="rect">
            <a:avLst/>
          </a:prstGeom>
          <a:noFill/>
          <a:ln w="12700">
            <a:noFill/>
            <a:miter lim="800000"/>
            <a:headEnd type="none" w="sm" len="sm"/>
            <a:tailEnd type="none" w="sm" len="sm"/>
          </a:ln>
        </p:spPr>
        <p:txBody>
          <a:bodyPr wrap="none" anchor="ctr"/>
          <a:lstStyle/>
          <a:p>
            <a:pPr algn="r"/>
            <a:r>
              <a:rPr kumimoji="1" lang="en-US" altLang="zh-TW">
                <a:solidFill>
                  <a:srgbClr val="000000"/>
                </a:solidFill>
                <a:latin typeface="Arial" charset="0"/>
                <a:ea typeface="新細明體" pitchFamily="18" charset="-120"/>
              </a:rPr>
              <a:t>Optimal</a:t>
            </a:r>
          </a:p>
        </p:txBody>
      </p:sp>
      <p:sp>
        <p:nvSpPr>
          <p:cNvPr id="26709" name="Rectangle 85"/>
          <p:cNvSpPr>
            <a:spLocks noChangeArrowheads="1"/>
          </p:cNvSpPr>
          <p:nvPr/>
        </p:nvSpPr>
        <p:spPr bwMode="auto">
          <a:xfrm>
            <a:off x="1676400" y="3886200"/>
            <a:ext cx="990600" cy="304800"/>
          </a:xfrm>
          <a:prstGeom prst="rect">
            <a:avLst/>
          </a:prstGeom>
          <a:noFill/>
          <a:ln w="12700">
            <a:noFill/>
            <a:miter lim="800000"/>
            <a:headEnd type="none" w="sm" len="sm"/>
            <a:tailEnd type="none" w="sm" len="sm"/>
          </a:ln>
        </p:spPr>
        <p:txBody>
          <a:bodyPr wrap="none" anchor="ctr"/>
          <a:lstStyle/>
          <a:p>
            <a:pPr algn="r"/>
            <a:r>
              <a:rPr kumimoji="1" lang="en-US" altLang="zh-TW">
                <a:solidFill>
                  <a:srgbClr val="000000"/>
                </a:solidFill>
                <a:latin typeface="Arial" charset="0"/>
                <a:ea typeface="新細明體" pitchFamily="18" charset="-120"/>
              </a:rPr>
              <a:t>LRU</a:t>
            </a:r>
          </a:p>
        </p:txBody>
      </p:sp>
      <p:sp>
        <p:nvSpPr>
          <p:cNvPr id="26710" name="Rectangle 86"/>
          <p:cNvSpPr>
            <a:spLocks noChangeArrowheads="1"/>
          </p:cNvSpPr>
          <p:nvPr/>
        </p:nvSpPr>
        <p:spPr bwMode="auto">
          <a:xfrm>
            <a:off x="1676400" y="4800600"/>
            <a:ext cx="990600" cy="304800"/>
          </a:xfrm>
          <a:prstGeom prst="rect">
            <a:avLst/>
          </a:prstGeom>
          <a:noFill/>
          <a:ln w="12700">
            <a:noFill/>
            <a:miter lim="800000"/>
            <a:headEnd type="none" w="sm" len="sm"/>
            <a:tailEnd type="none" w="sm" len="sm"/>
          </a:ln>
        </p:spPr>
        <p:txBody>
          <a:bodyPr wrap="none" anchor="ctr"/>
          <a:lstStyle/>
          <a:p>
            <a:pPr algn="r"/>
            <a:r>
              <a:rPr kumimoji="1" lang="en-US" altLang="zh-TW">
                <a:solidFill>
                  <a:srgbClr val="000000"/>
                </a:solidFill>
                <a:latin typeface="Arial" charset="0"/>
                <a:ea typeface="新細明體" pitchFamily="18" charset="-120"/>
              </a:rPr>
              <a:t>FIFO</a:t>
            </a:r>
          </a:p>
        </p:txBody>
      </p:sp>
      <p:sp>
        <p:nvSpPr>
          <p:cNvPr id="1301591" name="Rectangle 87"/>
          <p:cNvSpPr>
            <a:spLocks noChangeArrowheads="1"/>
          </p:cNvSpPr>
          <p:nvPr/>
        </p:nvSpPr>
        <p:spPr bwMode="auto">
          <a:xfrm>
            <a:off x="9906000" y="304800"/>
            <a:ext cx="1600200" cy="457200"/>
          </a:xfrm>
          <a:prstGeom prst="rect">
            <a:avLst/>
          </a:prstGeom>
          <a:solidFill>
            <a:srgbClr val="FFFF66"/>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sz="1600" dirty="0">
                <a:latin typeface="Arial" charset="0"/>
                <a:ea typeface="新細明體" pitchFamily="18" charset="-120"/>
              </a:rPr>
              <a:t>Read Fig 8.14</a:t>
            </a:r>
          </a:p>
        </p:txBody>
      </p:sp>
      <p:sp>
        <p:nvSpPr>
          <p:cNvPr id="26712" name="Rectangle 88"/>
          <p:cNvSpPr>
            <a:spLocks noChangeArrowheads="1"/>
          </p:cNvSpPr>
          <p:nvPr/>
        </p:nvSpPr>
        <p:spPr bwMode="auto">
          <a:xfrm>
            <a:off x="6858000" y="16764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endParaRPr kumimoji="1" lang="zh-TW" altLang="en-US">
              <a:solidFill>
                <a:srgbClr val="000000"/>
              </a:solidFill>
              <a:latin typeface="Arial" charset="0"/>
              <a:ea typeface="新細明體" pitchFamily="18" charset="-120"/>
            </a:endParaRPr>
          </a:p>
        </p:txBody>
      </p:sp>
      <p:sp>
        <p:nvSpPr>
          <p:cNvPr id="26713" name="Rectangle 89"/>
          <p:cNvSpPr>
            <a:spLocks noChangeArrowheads="1"/>
          </p:cNvSpPr>
          <p:nvPr/>
        </p:nvSpPr>
        <p:spPr bwMode="auto">
          <a:xfrm>
            <a:off x="7315200" y="1676400"/>
            <a:ext cx="3048000" cy="228600"/>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a:solidFill>
                  <a:srgbClr val="000000"/>
                </a:solidFill>
                <a:latin typeface="Arial" charset="0"/>
                <a:ea typeface="新細明體" pitchFamily="18" charset="-120"/>
              </a:rPr>
              <a:t>Page replaced at page fault</a:t>
            </a:r>
          </a:p>
        </p:txBody>
      </p:sp>
      <p:sp>
        <p:nvSpPr>
          <p:cNvPr id="26714" name="Rectangle 90"/>
          <p:cNvSpPr>
            <a:spLocks noChangeArrowheads="1"/>
          </p:cNvSpPr>
          <p:nvPr/>
        </p:nvSpPr>
        <p:spPr bwMode="auto">
          <a:xfrm>
            <a:off x="1600200" y="1905000"/>
            <a:ext cx="2590800" cy="304800"/>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a:solidFill>
                  <a:srgbClr val="000000"/>
                </a:solidFill>
                <a:latin typeface="Arial" charset="0"/>
                <a:ea typeface="新細明體" pitchFamily="18" charset="-120"/>
              </a:rPr>
              <a:t>Page reference order:</a:t>
            </a:r>
          </a:p>
        </p:txBody>
      </p:sp>
      <p:sp>
        <p:nvSpPr>
          <p:cNvPr id="26715" name="Rectangle 91"/>
          <p:cNvSpPr>
            <a:spLocks noChangeArrowheads="1"/>
          </p:cNvSpPr>
          <p:nvPr/>
        </p:nvSpPr>
        <p:spPr bwMode="auto">
          <a:xfrm>
            <a:off x="89154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16" name="Rectangle 92"/>
          <p:cNvSpPr>
            <a:spLocks noChangeArrowheads="1"/>
          </p:cNvSpPr>
          <p:nvPr/>
        </p:nvSpPr>
        <p:spPr bwMode="auto">
          <a:xfrm>
            <a:off x="89154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17" name="Rectangle 93"/>
          <p:cNvSpPr>
            <a:spLocks noChangeArrowheads="1"/>
          </p:cNvSpPr>
          <p:nvPr/>
        </p:nvSpPr>
        <p:spPr bwMode="auto">
          <a:xfrm>
            <a:off x="89154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18" name="Rectangle 94"/>
          <p:cNvSpPr>
            <a:spLocks noChangeArrowheads="1"/>
          </p:cNvSpPr>
          <p:nvPr/>
        </p:nvSpPr>
        <p:spPr bwMode="auto">
          <a:xfrm>
            <a:off x="8915400" y="3657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19" name="Rectangle 95"/>
          <p:cNvSpPr>
            <a:spLocks noChangeArrowheads="1"/>
          </p:cNvSpPr>
          <p:nvPr/>
        </p:nvSpPr>
        <p:spPr bwMode="auto">
          <a:xfrm>
            <a:off x="8915400" y="3886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20" name="Rectangle 96"/>
          <p:cNvSpPr>
            <a:spLocks noChangeArrowheads="1"/>
          </p:cNvSpPr>
          <p:nvPr/>
        </p:nvSpPr>
        <p:spPr bwMode="auto">
          <a:xfrm>
            <a:off x="8915400" y="4114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21" name="Rectangle 97"/>
          <p:cNvSpPr>
            <a:spLocks noChangeArrowheads="1"/>
          </p:cNvSpPr>
          <p:nvPr/>
        </p:nvSpPr>
        <p:spPr bwMode="auto">
          <a:xfrm>
            <a:off x="96774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22" name="Rectangle 98"/>
          <p:cNvSpPr>
            <a:spLocks noChangeArrowheads="1"/>
          </p:cNvSpPr>
          <p:nvPr/>
        </p:nvSpPr>
        <p:spPr bwMode="auto">
          <a:xfrm>
            <a:off x="96774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23" name="Rectangle 99"/>
          <p:cNvSpPr>
            <a:spLocks noChangeArrowheads="1"/>
          </p:cNvSpPr>
          <p:nvPr/>
        </p:nvSpPr>
        <p:spPr bwMode="auto">
          <a:xfrm>
            <a:off x="96774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24" name="Rectangle 100"/>
          <p:cNvSpPr>
            <a:spLocks noChangeArrowheads="1"/>
          </p:cNvSpPr>
          <p:nvPr/>
        </p:nvSpPr>
        <p:spPr bwMode="auto">
          <a:xfrm>
            <a:off x="9677400" y="3657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25" name="Rectangle 101"/>
          <p:cNvSpPr>
            <a:spLocks noChangeArrowheads="1"/>
          </p:cNvSpPr>
          <p:nvPr/>
        </p:nvSpPr>
        <p:spPr bwMode="auto">
          <a:xfrm>
            <a:off x="9677400" y="3886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26" name="Rectangle 102"/>
          <p:cNvSpPr>
            <a:spLocks noChangeArrowheads="1"/>
          </p:cNvSpPr>
          <p:nvPr/>
        </p:nvSpPr>
        <p:spPr bwMode="auto">
          <a:xfrm>
            <a:off x="9677400" y="4114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27" name="Rectangle 103"/>
          <p:cNvSpPr>
            <a:spLocks noChangeArrowheads="1"/>
          </p:cNvSpPr>
          <p:nvPr/>
        </p:nvSpPr>
        <p:spPr bwMode="auto">
          <a:xfrm>
            <a:off x="8915400" y="2286000"/>
            <a:ext cx="457200" cy="228600"/>
          </a:xfrm>
          <a:prstGeom prst="rect">
            <a:avLst/>
          </a:prstGeom>
          <a:noFill/>
          <a:ln w="12700">
            <a:no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28" name="Rectangle 104"/>
          <p:cNvSpPr>
            <a:spLocks noChangeArrowheads="1"/>
          </p:cNvSpPr>
          <p:nvPr/>
        </p:nvSpPr>
        <p:spPr bwMode="auto">
          <a:xfrm>
            <a:off x="9677400" y="2286000"/>
            <a:ext cx="457200" cy="228600"/>
          </a:xfrm>
          <a:prstGeom prst="rect">
            <a:avLst/>
          </a:prstGeom>
          <a:noFill/>
          <a:ln w="12700">
            <a:no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29" name="Rectangle 105"/>
          <p:cNvSpPr>
            <a:spLocks noChangeArrowheads="1"/>
          </p:cNvSpPr>
          <p:nvPr/>
        </p:nvSpPr>
        <p:spPr bwMode="auto">
          <a:xfrm>
            <a:off x="8915400" y="4648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30" name="Rectangle 106"/>
          <p:cNvSpPr>
            <a:spLocks noChangeArrowheads="1"/>
          </p:cNvSpPr>
          <p:nvPr/>
        </p:nvSpPr>
        <p:spPr bwMode="auto">
          <a:xfrm>
            <a:off x="8915400" y="48768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31" name="Rectangle 107"/>
          <p:cNvSpPr>
            <a:spLocks noChangeArrowheads="1"/>
          </p:cNvSpPr>
          <p:nvPr/>
        </p:nvSpPr>
        <p:spPr bwMode="auto">
          <a:xfrm>
            <a:off x="8915400" y="5105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732" name="Rectangle 108"/>
          <p:cNvSpPr>
            <a:spLocks noChangeArrowheads="1"/>
          </p:cNvSpPr>
          <p:nvPr/>
        </p:nvSpPr>
        <p:spPr bwMode="auto">
          <a:xfrm>
            <a:off x="9677400" y="4648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33" name="Rectangle 109"/>
          <p:cNvSpPr>
            <a:spLocks noChangeArrowheads="1"/>
          </p:cNvSpPr>
          <p:nvPr/>
        </p:nvSpPr>
        <p:spPr bwMode="auto">
          <a:xfrm>
            <a:off x="9677400" y="4876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34" name="Rectangle 110"/>
          <p:cNvSpPr>
            <a:spLocks noChangeArrowheads="1"/>
          </p:cNvSpPr>
          <p:nvPr/>
        </p:nvSpPr>
        <p:spPr bwMode="auto">
          <a:xfrm>
            <a:off x="9677400" y="51054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35" name="Rectangle 111"/>
          <p:cNvSpPr>
            <a:spLocks noChangeArrowheads="1"/>
          </p:cNvSpPr>
          <p:nvPr/>
        </p:nvSpPr>
        <p:spPr bwMode="auto">
          <a:xfrm>
            <a:off x="2819400" y="5638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36" name="Rectangle 112"/>
          <p:cNvSpPr>
            <a:spLocks noChangeArrowheads="1"/>
          </p:cNvSpPr>
          <p:nvPr/>
        </p:nvSpPr>
        <p:spPr bwMode="auto">
          <a:xfrm>
            <a:off x="2819400" y="5867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37" name="Rectangle 113"/>
          <p:cNvSpPr>
            <a:spLocks noChangeArrowheads="1"/>
          </p:cNvSpPr>
          <p:nvPr/>
        </p:nvSpPr>
        <p:spPr bwMode="auto">
          <a:xfrm>
            <a:off x="2819400" y="6096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solidFill>
                <a:srgbClr val="000000"/>
              </a:solidFill>
              <a:latin typeface="Arial" charset="0"/>
              <a:ea typeface="新細明體" pitchFamily="18" charset="-120"/>
            </a:endParaRPr>
          </a:p>
        </p:txBody>
      </p:sp>
      <p:sp>
        <p:nvSpPr>
          <p:cNvPr id="26738" name="Rectangle 114"/>
          <p:cNvSpPr>
            <a:spLocks noChangeArrowheads="1"/>
          </p:cNvSpPr>
          <p:nvPr/>
        </p:nvSpPr>
        <p:spPr bwMode="auto">
          <a:xfrm>
            <a:off x="3581400" y="5638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39" name="Rectangle 115"/>
          <p:cNvSpPr>
            <a:spLocks noChangeArrowheads="1"/>
          </p:cNvSpPr>
          <p:nvPr/>
        </p:nvSpPr>
        <p:spPr bwMode="auto">
          <a:xfrm>
            <a:off x="3581400" y="5867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40" name="Rectangle 116"/>
          <p:cNvSpPr>
            <a:spLocks noChangeArrowheads="1"/>
          </p:cNvSpPr>
          <p:nvPr/>
        </p:nvSpPr>
        <p:spPr bwMode="auto">
          <a:xfrm>
            <a:off x="3581400" y="6096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26741" name="Rectangle 117"/>
          <p:cNvSpPr>
            <a:spLocks noChangeArrowheads="1"/>
          </p:cNvSpPr>
          <p:nvPr/>
        </p:nvSpPr>
        <p:spPr bwMode="auto">
          <a:xfrm>
            <a:off x="5105400" y="5638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42" name="Rectangle 118"/>
          <p:cNvSpPr>
            <a:spLocks noChangeArrowheads="1"/>
          </p:cNvSpPr>
          <p:nvPr/>
        </p:nvSpPr>
        <p:spPr bwMode="auto">
          <a:xfrm>
            <a:off x="5105400" y="58674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43" name="Rectangle 119"/>
          <p:cNvSpPr>
            <a:spLocks noChangeArrowheads="1"/>
          </p:cNvSpPr>
          <p:nvPr/>
        </p:nvSpPr>
        <p:spPr bwMode="auto">
          <a:xfrm>
            <a:off x="5105400" y="6096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26744" name="Rectangle 120"/>
          <p:cNvSpPr>
            <a:spLocks noChangeArrowheads="1"/>
          </p:cNvSpPr>
          <p:nvPr/>
        </p:nvSpPr>
        <p:spPr bwMode="auto">
          <a:xfrm>
            <a:off x="4343400" y="56388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45" name="Rectangle 121"/>
          <p:cNvSpPr>
            <a:spLocks noChangeArrowheads="1"/>
          </p:cNvSpPr>
          <p:nvPr/>
        </p:nvSpPr>
        <p:spPr bwMode="auto">
          <a:xfrm>
            <a:off x="4343400" y="5867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46" name="Rectangle 122"/>
          <p:cNvSpPr>
            <a:spLocks noChangeArrowheads="1"/>
          </p:cNvSpPr>
          <p:nvPr/>
        </p:nvSpPr>
        <p:spPr bwMode="auto">
          <a:xfrm>
            <a:off x="4343400" y="6096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26747" name="Rectangle 123"/>
          <p:cNvSpPr>
            <a:spLocks noChangeArrowheads="1"/>
          </p:cNvSpPr>
          <p:nvPr/>
        </p:nvSpPr>
        <p:spPr bwMode="auto">
          <a:xfrm>
            <a:off x="5867400" y="5638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48" name="Rectangle 124"/>
          <p:cNvSpPr>
            <a:spLocks noChangeArrowheads="1"/>
          </p:cNvSpPr>
          <p:nvPr/>
        </p:nvSpPr>
        <p:spPr bwMode="auto">
          <a:xfrm>
            <a:off x="5867400" y="5867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49" name="Rectangle 125"/>
          <p:cNvSpPr>
            <a:spLocks noChangeArrowheads="1"/>
          </p:cNvSpPr>
          <p:nvPr/>
        </p:nvSpPr>
        <p:spPr bwMode="auto">
          <a:xfrm>
            <a:off x="5867400" y="60960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750" name="Rectangle 126"/>
          <p:cNvSpPr>
            <a:spLocks noChangeArrowheads="1"/>
          </p:cNvSpPr>
          <p:nvPr/>
        </p:nvSpPr>
        <p:spPr bwMode="auto">
          <a:xfrm>
            <a:off x="6629400" y="5638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51" name="Rectangle 127"/>
          <p:cNvSpPr>
            <a:spLocks noChangeArrowheads="1"/>
          </p:cNvSpPr>
          <p:nvPr/>
        </p:nvSpPr>
        <p:spPr bwMode="auto">
          <a:xfrm>
            <a:off x="6629400" y="5867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52" name="Rectangle 128"/>
          <p:cNvSpPr>
            <a:spLocks noChangeArrowheads="1"/>
          </p:cNvSpPr>
          <p:nvPr/>
        </p:nvSpPr>
        <p:spPr bwMode="auto">
          <a:xfrm>
            <a:off x="6629400" y="6096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753" name="Rectangle 129"/>
          <p:cNvSpPr>
            <a:spLocks noChangeArrowheads="1"/>
          </p:cNvSpPr>
          <p:nvPr/>
        </p:nvSpPr>
        <p:spPr bwMode="auto">
          <a:xfrm>
            <a:off x="7391400" y="56388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54" name="Rectangle 130"/>
          <p:cNvSpPr>
            <a:spLocks noChangeArrowheads="1"/>
          </p:cNvSpPr>
          <p:nvPr/>
        </p:nvSpPr>
        <p:spPr bwMode="auto">
          <a:xfrm>
            <a:off x="7391400" y="5867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55" name="Rectangle 131"/>
          <p:cNvSpPr>
            <a:spLocks noChangeArrowheads="1"/>
          </p:cNvSpPr>
          <p:nvPr/>
        </p:nvSpPr>
        <p:spPr bwMode="auto">
          <a:xfrm>
            <a:off x="7391400" y="6096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756" name="Rectangle 132"/>
          <p:cNvSpPr>
            <a:spLocks noChangeArrowheads="1"/>
          </p:cNvSpPr>
          <p:nvPr/>
        </p:nvSpPr>
        <p:spPr bwMode="auto">
          <a:xfrm>
            <a:off x="8153400" y="5638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57" name="Rectangle 133"/>
          <p:cNvSpPr>
            <a:spLocks noChangeArrowheads="1"/>
          </p:cNvSpPr>
          <p:nvPr/>
        </p:nvSpPr>
        <p:spPr bwMode="auto">
          <a:xfrm>
            <a:off x="8153400" y="5867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58" name="Rectangle 134"/>
          <p:cNvSpPr>
            <a:spLocks noChangeArrowheads="1"/>
          </p:cNvSpPr>
          <p:nvPr/>
        </p:nvSpPr>
        <p:spPr bwMode="auto">
          <a:xfrm>
            <a:off x="8153400" y="6096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4</a:t>
            </a:r>
          </a:p>
        </p:txBody>
      </p:sp>
      <p:sp>
        <p:nvSpPr>
          <p:cNvPr id="26759" name="Rectangle 135"/>
          <p:cNvSpPr>
            <a:spLocks noChangeArrowheads="1"/>
          </p:cNvSpPr>
          <p:nvPr/>
        </p:nvSpPr>
        <p:spPr bwMode="auto">
          <a:xfrm>
            <a:off x="1676400" y="5791200"/>
            <a:ext cx="990600" cy="304800"/>
          </a:xfrm>
          <a:prstGeom prst="rect">
            <a:avLst/>
          </a:prstGeom>
          <a:noFill/>
          <a:ln w="12700">
            <a:noFill/>
            <a:miter lim="800000"/>
            <a:headEnd type="none" w="sm" len="sm"/>
            <a:tailEnd type="none" w="sm" len="sm"/>
          </a:ln>
        </p:spPr>
        <p:txBody>
          <a:bodyPr wrap="none" anchor="ctr"/>
          <a:lstStyle/>
          <a:p>
            <a:pPr algn="r"/>
            <a:r>
              <a:rPr kumimoji="1" lang="en-US" altLang="zh-TW">
                <a:solidFill>
                  <a:srgbClr val="000000"/>
                </a:solidFill>
                <a:latin typeface="Arial" charset="0"/>
                <a:ea typeface="新細明體" pitchFamily="18" charset="-120"/>
              </a:rPr>
              <a:t>Clock</a:t>
            </a:r>
          </a:p>
        </p:txBody>
      </p:sp>
      <p:sp>
        <p:nvSpPr>
          <p:cNvPr id="26760" name="Rectangle 136"/>
          <p:cNvSpPr>
            <a:spLocks noChangeArrowheads="1"/>
          </p:cNvSpPr>
          <p:nvPr/>
        </p:nvSpPr>
        <p:spPr bwMode="auto">
          <a:xfrm>
            <a:off x="8915400" y="5638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61" name="Rectangle 137"/>
          <p:cNvSpPr>
            <a:spLocks noChangeArrowheads="1"/>
          </p:cNvSpPr>
          <p:nvPr/>
        </p:nvSpPr>
        <p:spPr bwMode="auto">
          <a:xfrm>
            <a:off x="8915400" y="5867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62" name="Rectangle 138"/>
          <p:cNvSpPr>
            <a:spLocks noChangeArrowheads="1"/>
          </p:cNvSpPr>
          <p:nvPr/>
        </p:nvSpPr>
        <p:spPr bwMode="auto">
          <a:xfrm>
            <a:off x="8915400" y="60960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63" name="Rectangle 139"/>
          <p:cNvSpPr>
            <a:spLocks noChangeArrowheads="1"/>
          </p:cNvSpPr>
          <p:nvPr/>
        </p:nvSpPr>
        <p:spPr bwMode="auto">
          <a:xfrm>
            <a:off x="9677400" y="5638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3*</a:t>
            </a:r>
          </a:p>
        </p:txBody>
      </p:sp>
      <p:sp>
        <p:nvSpPr>
          <p:cNvPr id="26764" name="Rectangle 140"/>
          <p:cNvSpPr>
            <a:spLocks noChangeArrowheads="1"/>
          </p:cNvSpPr>
          <p:nvPr/>
        </p:nvSpPr>
        <p:spPr bwMode="auto">
          <a:xfrm>
            <a:off x="9677400" y="5867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2*</a:t>
            </a:r>
          </a:p>
        </p:txBody>
      </p:sp>
      <p:sp>
        <p:nvSpPr>
          <p:cNvPr id="26765" name="Rectangle 141"/>
          <p:cNvSpPr>
            <a:spLocks noChangeArrowheads="1"/>
          </p:cNvSpPr>
          <p:nvPr/>
        </p:nvSpPr>
        <p:spPr bwMode="auto">
          <a:xfrm>
            <a:off x="9677400" y="6096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solidFill>
                  <a:srgbClr val="000000"/>
                </a:solidFill>
                <a:latin typeface="Arial" charset="0"/>
                <a:ea typeface="新細明體" pitchFamily="18" charset="-120"/>
              </a:rPr>
              <a:t>5*</a:t>
            </a:r>
          </a:p>
        </p:txBody>
      </p:sp>
      <p:sp>
        <p:nvSpPr>
          <p:cNvPr id="26766" name="Line 142"/>
          <p:cNvSpPr>
            <a:spLocks noChangeShapeType="1"/>
          </p:cNvSpPr>
          <p:nvPr/>
        </p:nvSpPr>
        <p:spPr bwMode="auto">
          <a:xfrm>
            <a:off x="2590800" y="61722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6767" name="Line 143"/>
          <p:cNvSpPr>
            <a:spLocks noChangeShapeType="1"/>
          </p:cNvSpPr>
          <p:nvPr/>
        </p:nvSpPr>
        <p:spPr bwMode="auto">
          <a:xfrm>
            <a:off x="3352800" y="57150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6768" name="Line 144"/>
          <p:cNvSpPr>
            <a:spLocks noChangeShapeType="1"/>
          </p:cNvSpPr>
          <p:nvPr/>
        </p:nvSpPr>
        <p:spPr bwMode="auto">
          <a:xfrm>
            <a:off x="4114800" y="59436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6769" name="Line 145"/>
          <p:cNvSpPr>
            <a:spLocks noChangeShapeType="1"/>
          </p:cNvSpPr>
          <p:nvPr/>
        </p:nvSpPr>
        <p:spPr bwMode="auto">
          <a:xfrm>
            <a:off x="4876800" y="61722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6770" name="Line 146"/>
          <p:cNvSpPr>
            <a:spLocks noChangeShapeType="1"/>
          </p:cNvSpPr>
          <p:nvPr/>
        </p:nvSpPr>
        <p:spPr bwMode="auto">
          <a:xfrm>
            <a:off x="5638800" y="57150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6771" name="Line 147"/>
          <p:cNvSpPr>
            <a:spLocks noChangeShapeType="1"/>
          </p:cNvSpPr>
          <p:nvPr/>
        </p:nvSpPr>
        <p:spPr bwMode="auto">
          <a:xfrm>
            <a:off x="6400800" y="57150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6772" name="Line 148"/>
          <p:cNvSpPr>
            <a:spLocks noChangeShapeType="1"/>
          </p:cNvSpPr>
          <p:nvPr/>
        </p:nvSpPr>
        <p:spPr bwMode="auto">
          <a:xfrm>
            <a:off x="7162800" y="59436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6773" name="Line 149"/>
          <p:cNvSpPr>
            <a:spLocks noChangeShapeType="1"/>
          </p:cNvSpPr>
          <p:nvPr/>
        </p:nvSpPr>
        <p:spPr bwMode="auto">
          <a:xfrm>
            <a:off x="7924800" y="59436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6774" name="Line 150"/>
          <p:cNvSpPr>
            <a:spLocks noChangeShapeType="1"/>
          </p:cNvSpPr>
          <p:nvPr/>
        </p:nvSpPr>
        <p:spPr bwMode="auto">
          <a:xfrm>
            <a:off x="8686800" y="57150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6775" name="Line 151"/>
          <p:cNvSpPr>
            <a:spLocks noChangeShapeType="1"/>
          </p:cNvSpPr>
          <p:nvPr/>
        </p:nvSpPr>
        <p:spPr bwMode="auto">
          <a:xfrm>
            <a:off x="9448800" y="57150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152" name="Slide Number Placeholder 2">
            <a:extLst>
              <a:ext uri="{FF2B5EF4-FFF2-40B4-BE49-F238E27FC236}">
                <a16:creationId xmlns:a16="http://schemas.microsoft.com/office/drawing/2014/main" id="{8FE31F9F-BBE7-4F98-92A6-72955ADBF450}"/>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14</a:t>
            </a:fld>
            <a:endParaRPr lang="en-US" noProof="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C919-2569-4355-A5EB-BC15035CF112}"/>
              </a:ext>
            </a:extLst>
          </p:cNvPr>
          <p:cNvSpPr>
            <a:spLocks noGrp="1"/>
          </p:cNvSpPr>
          <p:nvPr>
            <p:ph type="title"/>
          </p:nvPr>
        </p:nvSpPr>
        <p:spPr>
          <a:xfrm>
            <a:off x="432000" y="431999"/>
            <a:ext cx="9198000" cy="931287"/>
          </a:xfrm>
        </p:spPr>
        <p:txBody>
          <a:bodyPr/>
          <a:lstStyle/>
          <a:p>
            <a:r>
              <a:rPr lang="en-US" altLang="zh-TW" dirty="0">
                <a:ea typeface="新細明體" pitchFamily="18" charset="-120"/>
              </a:rPr>
              <a:t>Comparison of Page Fault Rate of Replacement Algorithms</a:t>
            </a:r>
            <a:endParaRPr lang="en-US" dirty="0"/>
          </a:p>
        </p:txBody>
      </p:sp>
      <p:sp>
        <p:nvSpPr>
          <p:cNvPr id="3" name="Slide Number Placeholder 2">
            <a:extLst>
              <a:ext uri="{FF2B5EF4-FFF2-40B4-BE49-F238E27FC236}">
                <a16:creationId xmlns:a16="http://schemas.microsoft.com/office/drawing/2014/main" id="{975ADAFD-81D3-4CF7-BC69-9A5E0B980F90}"/>
              </a:ext>
            </a:extLst>
          </p:cNvPr>
          <p:cNvSpPr>
            <a:spLocks noGrp="1"/>
          </p:cNvSpPr>
          <p:nvPr>
            <p:ph type="sldNum" sz="quarter" idx="33"/>
          </p:nvPr>
        </p:nvSpPr>
        <p:spPr/>
        <p:txBody>
          <a:bodyPr/>
          <a:lstStyle/>
          <a:p>
            <a:fld id="{19B51A1E-902D-48AF-9020-955120F399B6}" type="slidenum">
              <a:rPr lang="en-US" noProof="0" smtClean="0"/>
              <a:pPr/>
              <a:t>15</a:t>
            </a:fld>
            <a:endParaRPr lang="en-US" noProof="0" dirty="0"/>
          </a:p>
        </p:txBody>
      </p:sp>
      <p:pic>
        <p:nvPicPr>
          <p:cNvPr id="4" name="Picture 3">
            <a:extLst>
              <a:ext uri="{FF2B5EF4-FFF2-40B4-BE49-F238E27FC236}">
                <a16:creationId xmlns:a16="http://schemas.microsoft.com/office/drawing/2014/main" id="{DCAA0304-D132-42CB-8F1D-F5490C089643}"/>
              </a:ext>
            </a:extLst>
          </p:cNvPr>
          <p:cNvPicPr>
            <a:picLocks noChangeAspect="1" noChangeArrowheads="1"/>
          </p:cNvPicPr>
          <p:nvPr/>
        </p:nvPicPr>
        <p:blipFill>
          <a:blip r:embed="rId2" cstate="print"/>
          <a:srcRect l="9277" r="23711" b="18753"/>
          <a:stretch>
            <a:fillRect/>
          </a:stretch>
        </p:blipFill>
        <p:spPr bwMode="auto">
          <a:xfrm>
            <a:off x="1249680" y="1589130"/>
            <a:ext cx="7994073" cy="4673125"/>
          </a:xfrm>
          <a:prstGeom prst="rect">
            <a:avLst/>
          </a:prstGeom>
          <a:noFill/>
          <a:ln w="9525">
            <a:noFill/>
            <a:miter lim="800000"/>
            <a:headEnd/>
            <a:tailEnd/>
          </a:ln>
        </p:spPr>
      </p:pic>
    </p:spTree>
    <p:extLst>
      <p:ext uri="{BB962C8B-B14F-4D97-AF65-F5344CB8AC3E}">
        <p14:creationId xmlns:p14="http://schemas.microsoft.com/office/powerpoint/2010/main" val="381783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D464DD-CBEE-4CED-BC7E-C219D296C88E}"/>
              </a:ext>
            </a:extLst>
          </p:cNvPr>
          <p:cNvSpPr>
            <a:spLocks noGrp="1"/>
          </p:cNvSpPr>
          <p:nvPr>
            <p:ph idx="1"/>
          </p:nvPr>
        </p:nvSpPr>
        <p:spPr/>
        <p:txBody>
          <a:bodyPr/>
          <a:lstStyle/>
          <a:p>
            <a:r>
              <a:rPr lang="en-US" altLang="zh-TW" b="1" dirty="0">
                <a:solidFill>
                  <a:srgbClr val="FF0000"/>
                </a:solidFill>
                <a:ea typeface="新細明體" pitchFamily="18" charset="-120"/>
              </a:rPr>
              <a:t>Clock Policy</a:t>
            </a:r>
          </a:p>
          <a:p>
            <a:pPr lvl="1"/>
            <a:r>
              <a:rPr lang="en-US" altLang="zh-TW" dirty="0">
                <a:ea typeface="新細明體" pitchFamily="18" charset="-120"/>
              </a:rPr>
              <a:t>Needs an additional bit </a:t>
            </a:r>
            <a:r>
              <a:rPr lang="en-US" altLang="zh-TW" dirty="0">
                <a:solidFill>
                  <a:srgbClr val="2144D9"/>
                </a:solidFill>
                <a:ea typeface="新細明體" pitchFamily="18" charset="-120"/>
              </a:rPr>
              <a:t>U (Use bit) </a:t>
            </a:r>
            <a:r>
              <a:rPr lang="en-US" altLang="zh-TW" dirty="0">
                <a:ea typeface="新細明體" pitchFamily="18" charset="-120"/>
              </a:rPr>
              <a:t>in PTE</a:t>
            </a:r>
          </a:p>
          <a:p>
            <a:pPr lvl="2"/>
            <a:r>
              <a:rPr lang="en-US" altLang="zh-TW" dirty="0">
                <a:ea typeface="新細明體" pitchFamily="18" charset="-120"/>
              </a:rPr>
              <a:t>When a page is </a:t>
            </a:r>
            <a:r>
              <a:rPr lang="en-US" altLang="zh-TW" dirty="0">
                <a:solidFill>
                  <a:srgbClr val="2144D9"/>
                </a:solidFill>
                <a:ea typeface="新細明體" pitchFamily="18" charset="-120"/>
              </a:rPr>
              <a:t>first</a:t>
            </a:r>
            <a:r>
              <a:rPr lang="en-US" altLang="zh-TW" dirty="0">
                <a:ea typeface="新細明體" pitchFamily="18" charset="-120"/>
              </a:rPr>
              <a:t> loaded in memory, OS sets </a:t>
            </a:r>
            <a:r>
              <a:rPr lang="en-US" altLang="zh-TW" dirty="0">
                <a:solidFill>
                  <a:srgbClr val="2144D9"/>
                </a:solidFill>
                <a:ea typeface="新細明體" pitchFamily="18" charset="-120"/>
              </a:rPr>
              <a:t>U=1</a:t>
            </a:r>
          </a:p>
          <a:p>
            <a:pPr lvl="2"/>
            <a:r>
              <a:rPr lang="en-US" altLang="zh-TW" dirty="0">
                <a:ea typeface="新細明體" pitchFamily="18" charset="-120"/>
              </a:rPr>
              <a:t>When the page is </a:t>
            </a:r>
            <a:r>
              <a:rPr lang="en-US" altLang="zh-TW" dirty="0">
                <a:solidFill>
                  <a:srgbClr val="2144D9"/>
                </a:solidFill>
                <a:ea typeface="新細明體" pitchFamily="18" charset="-120"/>
              </a:rPr>
              <a:t>referenced</a:t>
            </a:r>
            <a:r>
              <a:rPr lang="en-US" altLang="zh-TW" dirty="0">
                <a:ea typeface="新細明體" pitchFamily="18" charset="-120"/>
              </a:rPr>
              <a:t>, CPU sets </a:t>
            </a:r>
            <a:r>
              <a:rPr lang="en-US" altLang="zh-TW" dirty="0">
                <a:solidFill>
                  <a:srgbClr val="2144D9"/>
                </a:solidFill>
                <a:ea typeface="新細明體" pitchFamily="18" charset="-120"/>
              </a:rPr>
              <a:t>U=1</a:t>
            </a:r>
          </a:p>
          <a:p>
            <a:pPr lvl="1"/>
            <a:r>
              <a:rPr lang="en-US" altLang="zh-TW" dirty="0">
                <a:ea typeface="新細明體" pitchFamily="18" charset="-120"/>
              </a:rPr>
              <a:t>Works like </a:t>
            </a:r>
            <a:r>
              <a:rPr lang="en-US" altLang="zh-TW" dirty="0">
                <a:solidFill>
                  <a:srgbClr val="2144D9"/>
                </a:solidFill>
                <a:ea typeface="新細明體" pitchFamily="18" charset="-120"/>
              </a:rPr>
              <a:t>FIFO</a:t>
            </a:r>
          </a:p>
          <a:p>
            <a:pPr lvl="2"/>
            <a:r>
              <a:rPr lang="en-US" altLang="zh-TW" dirty="0">
                <a:ea typeface="新細明體" pitchFamily="18" charset="-120"/>
              </a:rPr>
              <a:t>The </a:t>
            </a:r>
            <a:r>
              <a:rPr lang="en-US" altLang="zh-TW" dirty="0">
                <a:solidFill>
                  <a:srgbClr val="2144D9"/>
                </a:solidFill>
                <a:ea typeface="新細明體" pitchFamily="18" charset="-120"/>
              </a:rPr>
              <a:t>first</a:t>
            </a:r>
            <a:r>
              <a:rPr lang="en-US" altLang="zh-TW" dirty="0">
                <a:ea typeface="新細明體" pitchFamily="18" charset="-120"/>
              </a:rPr>
              <a:t> frame encountered with </a:t>
            </a:r>
            <a:r>
              <a:rPr lang="en-US" altLang="zh-TW" dirty="0">
                <a:solidFill>
                  <a:srgbClr val="2144D9"/>
                </a:solidFill>
                <a:ea typeface="新細明體" pitchFamily="18" charset="-120"/>
              </a:rPr>
              <a:t>U=0</a:t>
            </a:r>
            <a:r>
              <a:rPr lang="en-US" altLang="zh-TW" dirty="0">
                <a:ea typeface="新細明體" pitchFamily="18" charset="-120"/>
              </a:rPr>
              <a:t> is replaced</a:t>
            </a:r>
          </a:p>
          <a:p>
            <a:pPr lvl="2"/>
            <a:r>
              <a:rPr lang="en-US" altLang="zh-TW" dirty="0">
                <a:ea typeface="新細明體" pitchFamily="18" charset="-120"/>
              </a:rPr>
              <a:t>During the </a:t>
            </a:r>
            <a:r>
              <a:rPr lang="en-US" altLang="zh-TW" dirty="0">
                <a:solidFill>
                  <a:srgbClr val="2144D9"/>
                </a:solidFill>
                <a:ea typeface="新細明體" pitchFamily="18" charset="-120"/>
              </a:rPr>
              <a:t>search</a:t>
            </a:r>
            <a:r>
              <a:rPr lang="en-US" altLang="zh-TW" dirty="0">
                <a:ea typeface="新細明體" pitchFamily="18" charset="-120"/>
              </a:rPr>
              <a:t> for replacement, OS resets </a:t>
            </a:r>
            <a:r>
              <a:rPr lang="en-US" altLang="zh-TW" dirty="0">
                <a:solidFill>
                  <a:srgbClr val="2144D9"/>
                </a:solidFill>
                <a:ea typeface="新細明體" pitchFamily="18" charset="-120"/>
              </a:rPr>
              <a:t>U=0</a:t>
            </a:r>
          </a:p>
          <a:p>
            <a:endParaRPr lang="en-US" dirty="0"/>
          </a:p>
        </p:txBody>
      </p:sp>
      <p:sp>
        <p:nvSpPr>
          <p:cNvPr id="3" name="Title 2">
            <a:extLst>
              <a:ext uri="{FF2B5EF4-FFF2-40B4-BE49-F238E27FC236}">
                <a16:creationId xmlns:a16="http://schemas.microsoft.com/office/drawing/2014/main" id="{3EEE538E-1AAF-46A5-9B51-D70F7429549E}"/>
              </a:ext>
            </a:extLst>
          </p:cNvPr>
          <p:cNvSpPr>
            <a:spLocks noGrp="1"/>
          </p:cNvSpPr>
          <p:nvPr>
            <p:ph type="title"/>
          </p:nvPr>
        </p:nvSpPr>
        <p:spPr/>
        <p:txBody>
          <a:bodyPr/>
          <a:lstStyle/>
          <a:p>
            <a:r>
              <a:rPr lang="en-US" altLang="zh-TW" dirty="0">
                <a:ea typeface="新細明體" pitchFamily="18" charset="-120"/>
              </a:rPr>
              <a:t>Replacement Policy – Clock</a:t>
            </a:r>
            <a:endParaRPr lang="en-US" dirty="0"/>
          </a:p>
        </p:txBody>
      </p:sp>
      <p:sp>
        <p:nvSpPr>
          <p:cNvPr id="4" name="Slide Number Placeholder 3">
            <a:extLst>
              <a:ext uri="{FF2B5EF4-FFF2-40B4-BE49-F238E27FC236}">
                <a16:creationId xmlns:a16="http://schemas.microsoft.com/office/drawing/2014/main" id="{6F828925-02CD-4286-882F-A71144CF064F}"/>
              </a:ext>
            </a:extLst>
          </p:cNvPr>
          <p:cNvSpPr>
            <a:spLocks noGrp="1"/>
          </p:cNvSpPr>
          <p:nvPr>
            <p:ph type="sldNum" sz="quarter" idx="15"/>
          </p:nvPr>
        </p:nvSpPr>
        <p:spPr/>
        <p:txBody>
          <a:bodyPr/>
          <a:lstStyle/>
          <a:p>
            <a:fld id="{19B51A1E-902D-48AF-9020-955120F399B6}" type="slidenum">
              <a:rPr lang="en-US" smtClean="0"/>
              <a:pPr/>
              <a:t>16</a:t>
            </a:fld>
            <a:endParaRPr lang="en-US" dirty="0"/>
          </a:p>
        </p:txBody>
      </p:sp>
      <p:sp>
        <p:nvSpPr>
          <p:cNvPr id="5" name="Rectangle 4">
            <a:extLst>
              <a:ext uri="{FF2B5EF4-FFF2-40B4-BE49-F238E27FC236}">
                <a16:creationId xmlns:a16="http://schemas.microsoft.com/office/drawing/2014/main" id="{CA63F5CE-9A48-41BD-B662-F2A445CD255F}"/>
              </a:ext>
            </a:extLst>
          </p:cNvPr>
          <p:cNvSpPr>
            <a:spLocks noChangeArrowheads="1"/>
          </p:cNvSpPr>
          <p:nvPr/>
        </p:nvSpPr>
        <p:spPr bwMode="auto">
          <a:xfrm>
            <a:off x="1869671" y="5316975"/>
            <a:ext cx="8452658" cy="533400"/>
          </a:xfrm>
          <a:prstGeom prst="rect">
            <a:avLst/>
          </a:prstGeom>
          <a:solidFill>
            <a:schemeClr val="accent3">
              <a:lumMod val="60000"/>
              <a:lumOff val="40000"/>
            </a:schemeClr>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lgn="ctr">
              <a:defRPr/>
            </a:pPr>
            <a:r>
              <a:rPr kumimoji="1" lang="en-US" altLang="zh-TW" sz="2400" dirty="0">
                <a:latin typeface="Arial" charset="0"/>
                <a:ea typeface="新細明體" pitchFamily="18" charset="-120"/>
              </a:rPr>
              <a:t>Hence, U bit represents whether the page is ‘recently’ used</a:t>
            </a:r>
          </a:p>
        </p:txBody>
      </p:sp>
    </p:spTree>
    <p:extLst>
      <p:ext uri="{BB962C8B-B14F-4D97-AF65-F5344CB8AC3E}">
        <p14:creationId xmlns:p14="http://schemas.microsoft.com/office/powerpoint/2010/main" val="3391444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90800" y="609600"/>
            <a:ext cx="7772400" cy="1143000"/>
          </a:xfrm>
        </p:spPr>
        <p:txBody>
          <a:bodyPr/>
          <a:lstStyle/>
          <a:p>
            <a:pPr algn="ctr" eaLnBrk="1" hangingPunct="1"/>
            <a:r>
              <a:rPr lang="en-US" altLang="zh-TW">
                <a:ea typeface="新細明體" pitchFamily="18" charset="-120"/>
              </a:rPr>
              <a:t>Clock Policy, 1</a:t>
            </a:r>
          </a:p>
        </p:txBody>
      </p:sp>
      <p:sp>
        <p:nvSpPr>
          <p:cNvPr id="29699" name="Rectangle 3"/>
          <p:cNvSpPr>
            <a:spLocks noChangeArrowheads="1"/>
          </p:cNvSpPr>
          <p:nvPr/>
        </p:nvSpPr>
        <p:spPr bwMode="auto">
          <a:xfrm>
            <a:off x="5030789" y="60071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5</a:t>
            </a:r>
          </a:p>
        </p:txBody>
      </p:sp>
      <p:sp>
        <p:nvSpPr>
          <p:cNvPr id="29700" name="Rectangle 4"/>
          <p:cNvSpPr>
            <a:spLocks noChangeArrowheads="1"/>
          </p:cNvSpPr>
          <p:nvPr/>
        </p:nvSpPr>
        <p:spPr bwMode="auto">
          <a:xfrm>
            <a:off x="3541714" y="60071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6</a:t>
            </a:r>
          </a:p>
        </p:txBody>
      </p:sp>
      <p:sp>
        <p:nvSpPr>
          <p:cNvPr id="29701" name="Oval 5"/>
          <p:cNvSpPr>
            <a:spLocks noChangeArrowheads="1"/>
          </p:cNvSpPr>
          <p:nvPr/>
        </p:nvSpPr>
        <p:spPr bwMode="auto">
          <a:xfrm>
            <a:off x="2298700" y="1995488"/>
            <a:ext cx="4160838" cy="4081462"/>
          </a:xfrm>
          <a:prstGeom prst="ellipse">
            <a:avLst/>
          </a:prstGeom>
          <a:solidFill>
            <a:srgbClr val="CCECFF"/>
          </a:solidFill>
          <a:ln w="19050">
            <a:solidFill>
              <a:schemeClr val="tx1"/>
            </a:solidFill>
            <a:round/>
            <a:headEnd/>
            <a:tailEnd/>
          </a:ln>
        </p:spPr>
        <p:txBody>
          <a:bodyPr wrap="none" anchor="ctr"/>
          <a:lstStyle/>
          <a:p>
            <a:endParaRPr lang="en-US"/>
          </a:p>
        </p:txBody>
      </p:sp>
      <p:sp>
        <p:nvSpPr>
          <p:cNvPr id="29702" name="Oval 6"/>
          <p:cNvSpPr>
            <a:spLocks noChangeArrowheads="1"/>
          </p:cNvSpPr>
          <p:nvPr/>
        </p:nvSpPr>
        <p:spPr bwMode="auto">
          <a:xfrm>
            <a:off x="3132139" y="2765426"/>
            <a:ext cx="2492375" cy="2600325"/>
          </a:xfrm>
          <a:prstGeom prst="ellipse">
            <a:avLst/>
          </a:prstGeom>
          <a:solidFill>
            <a:srgbClr val="FFFFFF"/>
          </a:solidFill>
          <a:ln w="19050">
            <a:solidFill>
              <a:schemeClr val="tx1"/>
            </a:solidFill>
            <a:round/>
            <a:headEnd/>
            <a:tailEnd/>
          </a:ln>
        </p:spPr>
        <p:txBody>
          <a:bodyPr wrap="none" anchor="ctr"/>
          <a:lstStyle/>
          <a:p>
            <a:endParaRPr lang="en-US"/>
          </a:p>
        </p:txBody>
      </p:sp>
      <p:sp>
        <p:nvSpPr>
          <p:cNvPr id="29703" name="Line 7"/>
          <p:cNvSpPr>
            <a:spLocks noChangeShapeType="1"/>
          </p:cNvSpPr>
          <p:nvPr/>
        </p:nvSpPr>
        <p:spPr bwMode="auto">
          <a:xfrm flipV="1">
            <a:off x="4410075" y="1985963"/>
            <a:ext cx="0" cy="7794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704" name="Line 8"/>
          <p:cNvSpPr>
            <a:spLocks noChangeShapeType="1"/>
          </p:cNvSpPr>
          <p:nvPr/>
        </p:nvSpPr>
        <p:spPr bwMode="auto">
          <a:xfrm>
            <a:off x="5635626" y="4065588"/>
            <a:ext cx="82391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705" name="Line 9"/>
          <p:cNvSpPr>
            <a:spLocks noChangeShapeType="1"/>
          </p:cNvSpPr>
          <p:nvPr/>
        </p:nvSpPr>
        <p:spPr bwMode="auto">
          <a:xfrm flipV="1">
            <a:off x="5508625" y="2994025"/>
            <a:ext cx="628650" cy="4841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706" name="Line 10"/>
          <p:cNvSpPr>
            <a:spLocks noChangeShapeType="1"/>
          </p:cNvSpPr>
          <p:nvPr/>
        </p:nvSpPr>
        <p:spPr bwMode="auto">
          <a:xfrm flipV="1">
            <a:off x="5059363" y="2282825"/>
            <a:ext cx="436562" cy="660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707" name="Line 11"/>
          <p:cNvSpPr>
            <a:spLocks noChangeShapeType="1"/>
          </p:cNvSpPr>
          <p:nvPr/>
        </p:nvSpPr>
        <p:spPr bwMode="auto">
          <a:xfrm>
            <a:off x="4410075" y="5376864"/>
            <a:ext cx="0" cy="7000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708" name="Line 12"/>
          <p:cNvSpPr>
            <a:spLocks noChangeShapeType="1"/>
          </p:cNvSpPr>
          <p:nvPr/>
        </p:nvSpPr>
        <p:spPr bwMode="auto">
          <a:xfrm>
            <a:off x="5508625" y="4606926"/>
            <a:ext cx="693738" cy="4032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709" name="Line 13"/>
          <p:cNvSpPr>
            <a:spLocks noChangeShapeType="1"/>
          </p:cNvSpPr>
          <p:nvPr/>
        </p:nvSpPr>
        <p:spPr bwMode="auto">
          <a:xfrm>
            <a:off x="5122863" y="5138739"/>
            <a:ext cx="501650" cy="5238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710" name="Line 14"/>
          <p:cNvSpPr>
            <a:spLocks noChangeShapeType="1"/>
          </p:cNvSpPr>
          <p:nvPr/>
        </p:nvSpPr>
        <p:spPr bwMode="auto">
          <a:xfrm flipH="1">
            <a:off x="2290764" y="4065588"/>
            <a:ext cx="84137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711" name="Line 15"/>
          <p:cNvSpPr>
            <a:spLocks noChangeShapeType="1"/>
          </p:cNvSpPr>
          <p:nvPr/>
        </p:nvSpPr>
        <p:spPr bwMode="auto">
          <a:xfrm flipH="1">
            <a:off x="2546351" y="4665664"/>
            <a:ext cx="714375" cy="3444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712" name="Line 16"/>
          <p:cNvSpPr>
            <a:spLocks noChangeShapeType="1"/>
          </p:cNvSpPr>
          <p:nvPr/>
        </p:nvSpPr>
        <p:spPr bwMode="auto">
          <a:xfrm flipH="1">
            <a:off x="3316289" y="5257800"/>
            <a:ext cx="458787" cy="522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713" name="Line 17"/>
          <p:cNvSpPr>
            <a:spLocks noChangeShapeType="1"/>
          </p:cNvSpPr>
          <p:nvPr/>
        </p:nvSpPr>
        <p:spPr bwMode="auto">
          <a:xfrm flipH="1" flipV="1">
            <a:off x="3187700" y="2341563"/>
            <a:ext cx="522288" cy="6016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714" name="Rectangle 18"/>
          <p:cNvSpPr>
            <a:spLocks noChangeArrowheads="1"/>
          </p:cNvSpPr>
          <p:nvPr/>
        </p:nvSpPr>
        <p:spPr bwMode="auto">
          <a:xfrm>
            <a:off x="4910139" y="17526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0</a:t>
            </a:r>
          </a:p>
        </p:txBody>
      </p:sp>
      <p:sp>
        <p:nvSpPr>
          <p:cNvPr id="29715" name="Rectangle 19"/>
          <p:cNvSpPr>
            <a:spLocks noChangeArrowheads="1"/>
          </p:cNvSpPr>
          <p:nvPr/>
        </p:nvSpPr>
        <p:spPr bwMode="auto">
          <a:xfrm>
            <a:off x="5938839" y="222726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1</a:t>
            </a:r>
          </a:p>
        </p:txBody>
      </p:sp>
      <p:sp>
        <p:nvSpPr>
          <p:cNvPr id="29716" name="Rectangle 20"/>
          <p:cNvSpPr>
            <a:spLocks noChangeArrowheads="1"/>
          </p:cNvSpPr>
          <p:nvPr/>
        </p:nvSpPr>
        <p:spPr bwMode="auto">
          <a:xfrm>
            <a:off x="6451601" y="329406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2</a:t>
            </a:r>
          </a:p>
        </p:txBody>
      </p:sp>
      <p:sp>
        <p:nvSpPr>
          <p:cNvPr id="29717" name="Rectangle 21"/>
          <p:cNvSpPr>
            <a:spLocks noChangeArrowheads="1"/>
          </p:cNvSpPr>
          <p:nvPr/>
        </p:nvSpPr>
        <p:spPr bwMode="auto">
          <a:xfrm>
            <a:off x="6521451" y="447992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3</a:t>
            </a:r>
          </a:p>
        </p:txBody>
      </p:sp>
      <p:sp>
        <p:nvSpPr>
          <p:cNvPr id="29718" name="Rectangle 22"/>
          <p:cNvSpPr>
            <a:spLocks noChangeArrowheads="1"/>
          </p:cNvSpPr>
          <p:nvPr/>
        </p:nvSpPr>
        <p:spPr bwMode="auto">
          <a:xfrm>
            <a:off x="6067426" y="537051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4</a:t>
            </a:r>
          </a:p>
        </p:txBody>
      </p:sp>
      <p:sp>
        <p:nvSpPr>
          <p:cNvPr id="29719" name="Rectangle 23"/>
          <p:cNvSpPr>
            <a:spLocks noChangeArrowheads="1"/>
          </p:cNvSpPr>
          <p:nvPr/>
        </p:nvSpPr>
        <p:spPr bwMode="auto">
          <a:xfrm>
            <a:off x="2478089" y="543877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7</a:t>
            </a:r>
          </a:p>
        </p:txBody>
      </p:sp>
      <p:sp>
        <p:nvSpPr>
          <p:cNvPr id="29720" name="Rectangle 24"/>
          <p:cNvSpPr>
            <a:spLocks noChangeArrowheads="1"/>
          </p:cNvSpPr>
          <p:nvPr/>
        </p:nvSpPr>
        <p:spPr bwMode="auto">
          <a:xfrm>
            <a:off x="1981201" y="451802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8</a:t>
            </a:r>
          </a:p>
        </p:txBody>
      </p:sp>
      <p:sp>
        <p:nvSpPr>
          <p:cNvPr id="29721" name="Rectangle 25"/>
          <p:cNvSpPr>
            <a:spLocks noChangeArrowheads="1"/>
          </p:cNvSpPr>
          <p:nvPr/>
        </p:nvSpPr>
        <p:spPr bwMode="auto">
          <a:xfrm>
            <a:off x="3436939" y="180975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i="1">
                <a:latin typeface="Arial" charset="0"/>
                <a:ea typeface="新細明體" pitchFamily="18" charset="-120"/>
              </a:rPr>
              <a:t>n</a:t>
            </a:r>
          </a:p>
        </p:txBody>
      </p:sp>
      <p:sp>
        <p:nvSpPr>
          <p:cNvPr id="29722" name="Rectangle 26"/>
          <p:cNvSpPr>
            <a:spLocks noChangeArrowheads="1"/>
          </p:cNvSpPr>
          <p:nvPr/>
        </p:nvSpPr>
        <p:spPr bwMode="auto">
          <a:xfrm>
            <a:off x="2987676" y="2879726"/>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29723" name="Rectangle 27"/>
          <p:cNvSpPr>
            <a:spLocks noChangeArrowheads="1"/>
          </p:cNvSpPr>
          <p:nvPr/>
        </p:nvSpPr>
        <p:spPr bwMode="auto">
          <a:xfrm>
            <a:off x="2730501" y="3235326"/>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29724" name="Rectangle 28"/>
          <p:cNvSpPr>
            <a:spLocks noChangeArrowheads="1"/>
          </p:cNvSpPr>
          <p:nvPr/>
        </p:nvSpPr>
        <p:spPr bwMode="auto">
          <a:xfrm>
            <a:off x="2667001" y="3651251"/>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29725" name="Rectangle 29"/>
          <p:cNvSpPr>
            <a:spLocks noChangeArrowheads="1"/>
          </p:cNvSpPr>
          <p:nvPr/>
        </p:nvSpPr>
        <p:spPr bwMode="auto">
          <a:xfrm>
            <a:off x="3565526" y="2227263"/>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9</a:t>
            </a:r>
          </a:p>
          <a:p>
            <a:pPr>
              <a:lnSpc>
                <a:spcPct val="90000"/>
              </a:lnSpc>
            </a:pPr>
            <a:r>
              <a:rPr kumimoji="1" lang="en-US" altLang="zh-TW" sz="1600">
                <a:latin typeface="Arial" charset="0"/>
                <a:ea typeface="新細明體" pitchFamily="18" charset="-120"/>
              </a:rPr>
              <a:t>use = 1</a:t>
            </a:r>
          </a:p>
        </p:txBody>
      </p:sp>
      <p:sp>
        <p:nvSpPr>
          <p:cNvPr id="29726" name="Rectangle 30"/>
          <p:cNvSpPr>
            <a:spLocks noChangeArrowheads="1"/>
          </p:cNvSpPr>
          <p:nvPr/>
        </p:nvSpPr>
        <p:spPr bwMode="auto">
          <a:xfrm>
            <a:off x="4475164" y="2227263"/>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10</a:t>
            </a:r>
          </a:p>
          <a:p>
            <a:pPr>
              <a:lnSpc>
                <a:spcPct val="90000"/>
              </a:lnSpc>
            </a:pPr>
            <a:r>
              <a:rPr kumimoji="1" lang="en-US" altLang="zh-TW" sz="1600">
                <a:latin typeface="Arial" charset="0"/>
                <a:ea typeface="新細明體" pitchFamily="18" charset="-120"/>
              </a:rPr>
              <a:t>use = 1</a:t>
            </a:r>
          </a:p>
        </p:txBody>
      </p:sp>
      <p:sp>
        <p:nvSpPr>
          <p:cNvPr id="29727" name="Rectangle 31"/>
          <p:cNvSpPr>
            <a:spLocks noChangeArrowheads="1"/>
          </p:cNvSpPr>
          <p:nvPr/>
        </p:nvSpPr>
        <p:spPr bwMode="auto">
          <a:xfrm>
            <a:off x="5232401" y="2667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a:t>
            </a:r>
          </a:p>
          <a:p>
            <a:pPr>
              <a:lnSpc>
                <a:spcPct val="90000"/>
              </a:lnSpc>
            </a:pPr>
            <a:r>
              <a:rPr kumimoji="1" lang="en-US" altLang="zh-TW" sz="1600">
                <a:latin typeface="Arial" charset="0"/>
                <a:ea typeface="新細明體" pitchFamily="18" charset="-120"/>
              </a:rPr>
              <a:t>use = 0</a:t>
            </a:r>
          </a:p>
        </p:txBody>
      </p:sp>
      <p:sp>
        <p:nvSpPr>
          <p:cNvPr id="29728" name="Rectangle 32"/>
          <p:cNvSpPr>
            <a:spLocks noChangeArrowheads="1"/>
          </p:cNvSpPr>
          <p:nvPr/>
        </p:nvSpPr>
        <p:spPr bwMode="auto">
          <a:xfrm>
            <a:off x="5578476" y="34131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45</a:t>
            </a:r>
          </a:p>
          <a:p>
            <a:pPr>
              <a:lnSpc>
                <a:spcPct val="90000"/>
              </a:lnSpc>
            </a:pPr>
            <a:r>
              <a:rPr kumimoji="1" lang="en-US" altLang="zh-TW" sz="1600">
                <a:latin typeface="Arial" charset="0"/>
                <a:ea typeface="新細明體" pitchFamily="18" charset="-120"/>
              </a:rPr>
              <a:t>use = 1</a:t>
            </a:r>
          </a:p>
        </p:txBody>
      </p:sp>
      <p:sp>
        <p:nvSpPr>
          <p:cNvPr id="29729" name="Rectangle 33"/>
          <p:cNvSpPr>
            <a:spLocks noChangeArrowheads="1"/>
          </p:cNvSpPr>
          <p:nvPr/>
        </p:nvSpPr>
        <p:spPr bwMode="auto">
          <a:xfrm>
            <a:off x="5562601" y="4191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19</a:t>
            </a:r>
          </a:p>
          <a:p>
            <a:pPr>
              <a:lnSpc>
                <a:spcPct val="90000"/>
              </a:lnSpc>
            </a:pPr>
            <a:r>
              <a:rPr kumimoji="1" lang="en-US" altLang="zh-TW" sz="1600">
                <a:latin typeface="Arial" charset="0"/>
                <a:ea typeface="新細明體" pitchFamily="18" charset="-120"/>
              </a:rPr>
              <a:t>use = 1</a:t>
            </a:r>
          </a:p>
        </p:txBody>
      </p:sp>
      <p:sp>
        <p:nvSpPr>
          <p:cNvPr id="29730" name="Rectangle 34"/>
          <p:cNvSpPr>
            <a:spLocks noChangeArrowheads="1"/>
          </p:cNvSpPr>
          <p:nvPr/>
        </p:nvSpPr>
        <p:spPr bwMode="auto">
          <a:xfrm>
            <a:off x="5243514" y="48736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55</a:t>
            </a:r>
          </a:p>
          <a:p>
            <a:pPr>
              <a:lnSpc>
                <a:spcPct val="90000"/>
              </a:lnSpc>
            </a:pPr>
            <a:r>
              <a:rPr kumimoji="1" lang="en-US" altLang="zh-TW" sz="1600">
                <a:latin typeface="Arial" charset="0"/>
                <a:ea typeface="新細明體" pitchFamily="18" charset="-120"/>
              </a:rPr>
              <a:t>use = 0</a:t>
            </a:r>
          </a:p>
        </p:txBody>
      </p:sp>
      <p:sp>
        <p:nvSpPr>
          <p:cNvPr id="29731" name="Rectangle 35"/>
          <p:cNvSpPr>
            <a:spLocks noChangeArrowheads="1"/>
          </p:cNvSpPr>
          <p:nvPr/>
        </p:nvSpPr>
        <p:spPr bwMode="auto">
          <a:xfrm>
            <a:off x="4527551" y="53689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13</a:t>
            </a:r>
          </a:p>
          <a:p>
            <a:pPr>
              <a:lnSpc>
                <a:spcPct val="90000"/>
              </a:lnSpc>
            </a:pPr>
            <a:r>
              <a:rPr kumimoji="1" lang="en-US" altLang="zh-TW" sz="1600">
                <a:latin typeface="Arial" charset="0"/>
                <a:ea typeface="新細明體" pitchFamily="18" charset="-120"/>
              </a:rPr>
              <a:t>use = 0</a:t>
            </a:r>
          </a:p>
        </p:txBody>
      </p:sp>
      <p:sp>
        <p:nvSpPr>
          <p:cNvPr id="29732" name="Rectangle 36"/>
          <p:cNvSpPr>
            <a:spLocks noChangeArrowheads="1"/>
          </p:cNvSpPr>
          <p:nvPr/>
        </p:nvSpPr>
        <p:spPr bwMode="auto">
          <a:xfrm>
            <a:off x="3541714" y="5430838"/>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67</a:t>
            </a:r>
          </a:p>
          <a:p>
            <a:pPr>
              <a:lnSpc>
                <a:spcPct val="90000"/>
              </a:lnSpc>
            </a:pPr>
            <a:r>
              <a:rPr kumimoji="1" lang="en-US" altLang="zh-TW" sz="1600">
                <a:latin typeface="Arial" charset="0"/>
                <a:ea typeface="新細明體" pitchFamily="18" charset="-120"/>
              </a:rPr>
              <a:t>use = 1</a:t>
            </a:r>
          </a:p>
        </p:txBody>
      </p:sp>
      <p:sp>
        <p:nvSpPr>
          <p:cNvPr id="29733" name="Rectangle 37"/>
          <p:cNvSpPr>
            <a:spLocks noChangeArrowheads="1"/>
          </p:cNvSpPr>
          <p:nvPr/>
        </p:nvSpPr>
        <p:spPr bwMode="auto">
          <a:xfrm>
            <a:off x="2803526" y="4953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33</a:t>
            </a:r>
          </a:p>
          <a:p>
            <a:pPr>
              <a:lnSpc>
                <a:spcPct val="90000"/>
              </a:lnSpc>
            </a:pPr>
            <a:r>
              <a:rPr kumimoji="1" lang="en-US" altLang="zh-TW" sz="1600">
                <a:latin typeface="Arial" charset="0"/>
                <a:ea typeface="新細明體" pitchFamily="18" charset="-120"/>
              </a:rPr>
              <a:t>use = 1</a:t>
            </a:r>
          </a:p>
        </p:txBody>
      </p:sp>
      <p:sp>
        <p:nvSpPr>
          <p:cNvPr id="29734" name="Rectangle 38"/>
          <p:cNvSpPr>
            <a:spLocks noChangeArrowheads="1"/>
          </p:cNvSpPr>
          <p:nvPr/>
        </p:nvSpPr>
        <p:spPr bwMode="auto">
          <a:xfrm>
            <a:off x="2321518" y="4191000"/>
            <a:ext cx="862417" cy="532966"/>
          </a:xfrm>
          <a:prstGeom prst="rect">
            <a:avLst/>
          </a:prstGeom>
          <a:noFill/>
          <a:ln w="9525">
            <a:noFill/>
            <a:miter lim="800000"/>
            <a:headEnd/>
            <a:tailEnd/>
          </a:ln>
        </p:spPr>
        <p:txBody>
          <a:bodyPr wrap="none" lIns="90488" tIns="44450" rIns="90488" bIns="44450">
            <a:spAutoFit/>
          </a:bodyPr>
          <a:lstStyle/>
          <a:p>
            <a:pPr algn="ctr">
              <a:lnSpc>
                <a:spcPct val="90000"/>
              </a:lnSpc>
            </a:pPr>
            <a:r>
              <a:rPr kumimoji="1" lang="en-US" altLang="zh-TW" sz="1600">
                <a:latin typeface="Arial" charset="0"/>
                <a:ea typeface="新細明體" pitchFamily="18" charset="-120"/>
              </a:rPr>
              <a:t>Pg 22</a:t>
            </a:r>
          </a:p>
          <a:p>
            <a:pPr algn="ctr">
              <a:lnSpc>
                <a:spcPct val="90000"/>
              </a:lnSpc>
            </a:pPr>
            <a:r>
              <a:rPr kumimoji="1" lang="en-US" altLang="zh-TW" sz="1600">
                <a:latin typeface="Arial" charset="0"/>
                <a:ea typeface="新細明體" pitchFamily="18" charset="-120"/>
              </a:rPr>
              <a:t>use = 0</a:t>
            </a:r>
          </a:p>
        </p:txBody>
      </p:sp>
      <p:sp>
        <p:nvSpPr>
          <p:cNvPr id="29735" name="Rectangle 39"/>
          <p:cNvSpPr>
            <a:spLocks noChangeArrowheads="1"/>
          </p:cNvSpPr>
          <p:nvPr/>
        </p:nvSpPr>
        <p:spPr bwMode="auto">
          <a:xfrm>
            <a:off x="3967164" y="3413125"/>
            <a:ext cx="1154163"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next frame</a:t>
            </a:r>
          </a:p>
          <a:p>
            <a:pPr>
              <a:lnSpc>
                <a:spcPct val="90000"/>
              </a:lnSpc>
            </a:pPr>
            <a:r>
              <a:rPr kumimoji="1" lang="en-US" altLang="zh-TW" sz="1600">
                <a:latin typeface="Arial" charset="0"/>
                <a:ea typeface="新細明體" pitchFamily="18" charset="-120"/>
              </a:rPr>
              <a:t>   pointer</a:t>
            </a:r>
          </a:p>
        </p:txBody>
      </p:sp>
      <p:sp>
        <p:nvSpPr>
          <p:cNvPr id="29736" name="Line 40"/>
          <p:cNvSpPr>
            <a:spLocks noChangeShapeType="1"/>
          </p:cNvSpPr>
          <p:nvPr/>
        </p:nvSpPr>
        <p:spPr bwMode="auto">
          <a:xfrm flipV="1">
            <a:off x="4418013" y="3765550"/>
            <a:ext cx="1143000" cy="304800"/>
          </a:xfrm>
          <a:prstGeom prst="line">
            <a:avLst/>
          </a:prstGeom>
          <a:noFill/>
          <a:ln w="28575">
            <a:solidFill>
              <a:srgbClr val="000099"/>
            </a:solidFill>
            <a:round/>
            <a:headEnd type="none" w="sm" len="sm"/>
            <a:tailEnd type="stealth" w="med" len="med"/>
          </a:ln>
        </p:spPr>
        <p:txBody>
          <a:bodyPr wrap="none" anchor="ctr"/>
          <a:lstStyle/>
          <a:p>
            <a:endParaRPr lang="en-US"/>
          </a:p>
        </p:txBody>
      </p:sp>
      <p:sp>
        <p:nvSpPr>
          <p:cNvPr id="1307689" name="Rectangle 41"/>
          <p:cNvSpPr>
            <a:spLocks noChangeArrowheads="1"/>
          </p:cNvSpPr>
          <p:nvPr/>
        </p:nvSpPr>
        <p:spPr bwMode="auto">
          <a:xfrm>
            <a:off x="7391400" y="3962400"/>
            <a:ext cx="2743200" cy="1447800"/>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solidFill>
                  <a:srgbClr val="000000"/>
                </a:solidFill>
                <a:latin typeface="Arial" charset="0"/>
                <a:ea typeface="新細明體" pitchFamily="18" charset="-120"/>
              </a:rPr>
              <a:t>At this moment, the running process tries to access </a:t>
            </a:r>
            <a:r>
              <a:rPr kumimoji="1" lang="en-US" altLang="zh-TW" b="1" dirty="0">
                <a:solidFill>
                  <a:srgbClr val="FF0000"/>
                </a:solidFill>
                <a:latin typeface="Arial" charset="0"/>
                <a:ea typeface="新細明體" pitchFamily="18" charset="-120"/>
              </a:rPr>
              <a:t>page 77</a:t>
            </a:r>
            <a:r>
              <a:rPr kumimoji="1" lang="en-US" altLang="zh-TW" dirty="0">
                <a:solidFill>
                  <a:srgbClr val="000000"/>
                </a:solidFill>
                <a:latin typeface="Arial" charset="0"/>
                <a:ea typeface="新細明體" pitchFamily="18" charset="-120"/>
              </a:rPr>
              <a:t>, which is not present.  A </a:t>
            </a:r>
            <a:r>
              <a:rPr kumimoji="1" lang="en-US" altLang="zh-TW" dirty="0">
                <a:solidFill>
                  <a:srgbClr val="2144D9"/>
                </a:solidFill>
                <a:latin typeface="Arial" charset="0"/>
                <a:ea typeface="新細明體" pitchFamily="18" charset="-120"/>
              </a:rPr>
              <a:t>page fault</a:t>
            </a:r>
            <a:r>
              <a:rPr kumimoji="1" lang="en-US" altLang="zh-TW" dirty="0">
                <a:solidFill>
                  <a:srgbClr val="000000"/>
                </a:solidFill>
                <a:latin typeface="Arial" charset="0"/>
                <a:ea typeface="新細明體" pitchFamily="18" charset="-120"/>
              </a:rPr>
              <a:t> occurs.</a:t>
            </a:r>
          </a:p>
        </p:txBody>
      </p:sp>
      <p:sp>
        <p:nvSpPr>
          <p:cNvPr id="29738" name="Rectangle 42"/>
          <p:cNvSpPr>
            <a:spLocks noChangeArrowheads="1"/>
          </p:cNvSpPr>
          <p:nvPr/>
        </p:nvSpPr>
        <p:spPr bwMode="auto">
          <a:xfrm>
            <a:off x="6934200" y="2362200"/>
            <a:ext cx="3429000" cy="533400"/>
          </a:xfrm>
          <a:prstGeom prst="rect">
            <a:avLst/>
          </a:prstGeom>
          <a:solidFill>
            <a:srgbClr val="CCFFCC"/>
          </a:solidFill>
          <a:ln w="9525">
            <a:solidFill>
              <a:schemeClr val="tx1"/>
            </a:solidFill>
            <a:miter lim="800000"/>
            <a:headEnd/>
            <a:tailEnd/>
          </a:ln>
        </p:spPr>
        <p:txBody>
          <a:bodyPr wrap="none" anchor="ctr"/>
          <a:lstStyle/>
          <a:p>
            <a:pPr algn="ctr"/>
            <a:endParaRPr kumimoji="1" lang="zh-TW" altLang="en-US">
              <a:solidFill>
                <a:srgbClr val="000000"/>
              </a:solidFill>
              <a:latin typeface="Arial" charset="0"/>
              <a:ea typeface="新細明體" pitchFamily="18" charset="-120"/>
            </a:endParaRPr>
          </a:p>
        </p:txBody>
      </p:sp>
      <p:sp>
        <p:nvSpPr>
          <p:cNvPr id="29739" name="Rectangle 43"/>
          <p:cNvSpPr>
            <a:spLocks noChangeArrowheads="1"/>
          </p:cNvSpPr>
          <p:nvPr/>
        </p:nvSpPr>
        <p:spPr bwMode="auto">
          <a:xfrm>
            <a:off x="741045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29740" name="Rectangle 44"/>
          <p:cNvSpPr>
            <a:spLocks noChangeArrowheads="1"/>
          </p:cNvSpPr>
          <p:nvPr/>
        </p:nvSpPr>
        <p:spPr bwMode="auto">
          <a:xfrm>
            <a:off x="882015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55</a:t>
            </a:r>
          </a:p>
        </p:txBody>
      </p:sp>
      <p:sp>
        <p:nvSpPr>
          <p:cNvPr id="29741" name="Rectangle 45"/>
          <p:cNvSpPr>
            <a:spLocks noChangeArrowheads="1"/>
          </p:cNvSpPr>
          <p:nvPr/>
        </p:nvSpPr>
        <p:spPr bwMode="auto">
          <a:xfrm>
            <a:off x="933450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19*</a:t>
            </a:r>
          </a:p>
        </p:txBody>
      </p:sp>
      <p:sp>
        <p:nvSpPr>
          <p:cNvPr id="29742" name="Rectangle 46"/>
          <p:cNvSpPr>
            <a:spLocks noChangeArrowheads="1"/>
          </p:cNvSpPr>
          <p:nvPr/>
        </p:nvSpPr>
        <p:spPr bwMode="auto">
          <a:xfrm>
            <a:off x="984885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45*</a:t>
            </a:r>
          </a:p>
        </p:txBody>
      </p:sp>
      <p:sp>
        <p:nvSpPr>
          <p:cNvPr id="29743" name="Rectangle 47"/>
          <p:cNvSpPr>
            <a:spLocks noChangeArrowheads="1"/>
          </p:cNvSpPr>
          <p:nvPr/>
        </p:nvSpPr>
        <p:spPr bwMode="auto">
          <a:xfrm>
            <a:off x="7867650" y="2438400"/>
            <a:ext cx="438150" cy="381000"/>
          </a:xfrm>
          <a:prstGeom prst="rect">
            <a:avLst/>
          </a:prstGeom>
          <a:solidFill>
            <a:srgbClr val="CCFFCC"/>
          </a:solidFill>
          <a:ln w="9525">
            <a:noFill/>
            <a:miter lim="800000"/>
            <a:headEnd/>
            <a:tailEnd/>
          </a:ln>
        </p:spPr>
        <p:txBody>
          <a:bodyPr wrap="none" anchor="ctr"/>
          <a:lstStyle/>
          <a:p>
            <a:pPr algn="ctr"/>
            <a:r>
              <a:rPr kumimoji="1" lang="en-US" altLang="zh-TW">
                <a:solidFill>
                  <a:srgbClr val="000000"/>
                </a:solidFill>
                <a:latin typeface="Arial" charset="0"/>
                <a:ea typeface="新細明體" pitchFamily="18" charset="-120"/>
              </a:rPr>
              <a:t>…</a:t>
            </a:r>
          </a:p>
        </p:txBody>
      </p:sp>
      <p:sp>
        <p:nvSpPr>
          <p:cNvPr id="29744" name="Rectangle 48"/>
          <p:cNvSpPr>
            <a:spLocks noChangeArrowheads="1"/>
          </p:cNvSpPr>
          <p:nvPr/>
        </p:nvSpPr>
        <p:spPr bwMode="auto">
          <a:xfrm>
            <a:off x="830580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13</a:t>
            </a:r>
          </a:p>
        </p:txBody>
      </p:sp>
      <p:sp>
        <p:nvSpPr>
          <p:cNvPr id="49" name="Slide Number Placeholder 2">
            <a:extLst>
              <a:ext uri="{FF2B5EF4-FFF2-40B4-BE49-F238E27FC236}">
                <a16:creationId xmlns:a16="http://schemas.microsoft.com/office/drawing/2014/main" id="{755F0FCE-335E-4ACA-911E-68540C30C448}"/>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17</a:t>
            </a:fld>
            <a:endParaRPr lang="en-US" noProof="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90800" y="609600"/>
            <a:ext cx="7772400" cy="1143000"/>
          </a:xfrm>
        </p:spPr>
        <p:txBody>
          <a:bodyPr/>
          <a:lstStyle/>
          <a:p>
            <a:pPr algn="ctr" eaLnBrk="1" hangingPunct="1"/>
            <a:r>
              <a:rPr lang="en-US" altLang="zh-TW">
                <a:ea typeface="新細明體" pitchFamily="18" charset="-120"/>
              </a:rPr>
              <a:t>Clock Policy, 2</a:t>
            </a:r>
          </a:p>
        </p:txBody>
      </p:sp>
      <p:sp>
        <p:nvSpPr>
          <p:cNvPr id="30723" name="Rectangle 3"/>
          <p:cNvSpPr>
            <a:spLocks noChangeArrowheads="1"/>
          </p:cNvSpPr>
          <p:nvPr/>
        </p:nvSpPr>
        <p:spPr bwMode="auto">
          <a:xfrm>
            <a:off x="5030789" y="60071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5</a:t>
            </a:r>
          </a:p>
        </p:txBody>
      </p:sp>
      <p:sp>
        <p:nvSpPr>
          <p:cNvPr id="30724" name="Rectangle 4"/>
          <p:cNvSpPr>
            <a:spLocks noChangeArrowheads="1"/>
          </p:cNvSpPr>
          <p:nvPr/>
        </p:nvSpPr>
        <p:spPr bwMode="auto">
          <a:xfrm>
            <a:off x="3541714" y="60071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6</a:t>
            </a:r>
          </a:p>
        </p:txBody>
      </p:sp>
      <p:sp>
        <p:nvSpPr>
          <p:cNvPr id="30725" name="Oval 5"/>
          <p:cNvSpPr>
            <a:spLocks noChangeArrowheads="1"/>
          </p:cNvSpPr>
          <p:nvPr/>
        </p:nvSpPr>
        <p:spPr bwMode="auto">
          <a:xfrm>
            <a:off x="2298700" y="1995488"/>
            <a:ext cx="4160838" cy="4081462"/>
          </a:xfrm>
          <a:prstGeom prst="ellipse">
            <a:avLst/>
          </a:prstGeom>
          <a:solidFill>
            <a:srgbClr val="CCECFF"/>
          </a:solidFill>
          <a:ln w="19050">
            <a:solidFill>
              <a:schemeClr val="tx1"/>
            </a:solidFill>
            <a:round/>
            <a:headEnd/>
            <a:tailEnd/>
          </a:ln>
        </p:spPr>
        <p:txBody>
          <a:bodyPr wrap="none" anchor="ctr"/>
          <a:lstStyle/>
          <a:p>
            <a:endParaRPr lang="en-US"/>
          </a:p>
        </p:txBody>
      </p:sp>
      <p:sp>
        <p:nvSpPr>
          <p:cNvPr id="30726" name="Oval 6"/>
          <p:cNvSpPr>
            <a:spLocks noChangeArrowheads="1"/>
          </p:cNvSpPr>
          <p:nvPr/>
        </p:nvSpPr>
        <p:spPr bwMode="auto">
          <a:xfrm>
            <a:off x="3132139" y="2765426"/>
            <a:ext cx="2492375" cy="2600325"/>
          </a:xfrm>
          <a:prstGeom prst="ellipse">
            <a:avLst/>
          </a:prstGeom>
          <a:solidFill>
            <a:srgbClr val="FFFFFF"/>
          </a:solidFill>
          <a:ln w="19050">
            <a:solidFill>
              <a:schemeClr val="tx1"/>
            </a:solidFill>
            <a:round/>
            <a:headEnd/>
            <a:tailEnd/>
          </a:ln>
        </p:spPr>
        <p:txBody>
          <a:bodyPr wrap="none" anchor="ctr"/>
          <a:lstStyle/>
          <a:p>
            <a:endParaRPr lang="en-US"/>
          </a:p>
        </p:txBody>
      </p:sp>
      <p:sp>
        <p:nvSpPr>
          <p:cNvPr id="30727" name="Line 7"/>
          <p:cNvSpPr>
            <a:spLocks noChangeShapeType="1"/>
          </p:cNvSpPr>
          <p:nvPr/>
        </p:nvSpPr>
        <p:spPr bwMode="auto">
          <a:xfrm flipV="1">
            <a:off x="4410075" y="1985963"/>
            <a:ext cx="0" cy="7794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28" name="Line 8"/>
          <p:cNvSpPr>
            <a:spLocks noChangeShapeType="1"/>
          </p:cNvSpPr>
          <p:nvPr/>
        </p:nvSpPr>
        <p:spPr bwMode="auto">
          <a:xfrm>
            <a:off x="5635626" y="4065588"/>
            <a:ext cx="82391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29" name="Line 9"/>
          <p:cNvSpPr>
            <a:spLocks noChangeShapeType="1"/>
          </p:cNvSpPr>
          <p:nvPr/>
        </p:nvSpPr>
        <p:spPr bwMode="auto">
          <a:xfrm flipV="1">
            <a:off x="5508625" y="2994025"/>
            <a:ext cx="628650" cy="4841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30" name="Line 10"/>
          <p:cNvSpPr>
            <a:spLocks noChangeShapeType="1"/>
          </p:cNvSpPr>
          <p:nvPr/>
        </p:nvSpPr>
        <p:spPr bwMode="auto">
          <a:xfrm flipV="1">
            <a:off x="5059363" y="2282825"/>
            <a:ext cx="436562" cy="660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31" name="Line 11"/>
          <p:cNvSpPr>
            <a:spLocks noChangeShapeType="1"/>
          </p:cNvSpPr>
          <p:nvPr/>
        </p:nvSpPr>
        <p:spPr bwMode="auto">
          <a:xfrm>
            <a:off x="4410075" y="5376864"/>
            <a:ext cx="0" cy="7000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32" name="Line 12"/>
          <p:cNvSpPr>
            <a:spLocks noChangeShapeType="1"/>
          </p:cNvSpPr>
          <p:nvPr/>
        </p:nvSpPr>
        <p:spPr bwMode="auto">
          <a:xfrm>
            <a:off x="5508625" y="4606926"/>
            <a:ext cx="693738" cy="4032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33" name="Line 13"/>
          <p:cNvSpPr>
            <a:spLocks noChangeShapeType="1"/>
          </p:cNvSpPr>
          <p:nvPr/>
        </p:nvSpPr>
        <p:spPr bwMode="auto">
          <a:xfrm>
            <a:off x="5122863" y="5138739"/>
            <a:ext cx="501650" cy="5238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34" name="Line 14"/>
          <p:cNvSpPr>
            <a:spLocks noChangeShapeType="1"/>
          </p:cNvSpPr>
          <p:nvPr/>
        </p:nvSpPr>
        <p:spPr bwMode="auto">
          <a:xfrm flipH="1">
            <a:off x="2290764" y="4065588"/>
            <a:ext cx="84137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35" name="Line 15"/>
          <p:cNvSpPr>
            <a:spLocks noChangeShapeType="1"/>
          </p:cNvSpPr>
          <p:nvPr/>
        </p:nvSpPr>
        <p:spPr bwMode="auto">
          <a:xfrm flipH="1">
            <a:off x="2546351" y="4665664"/>
            <a:ext cx="714375" cy="3444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36" name="Line 16"/>
          <p:cNvSpPr>
            <a:spLocks noChangeShapeType="1"/>
          </p:cNvSpPr>
          <p:nvPr/>
        </p:nvSpPr>
        <p:spPr bwMode="auto">
          <a:xfrm flipH="1">
            <a:off x="3316289" y="5257800"/>
            <a:ext cx="458787" cy="522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37" name="Line 17"/>
          <p:cNvSpPr>
            <a:spLocks noChangeShapeType="1"/>
          </p:cNvSpPr>
          <p:nvPr/>
        </p:nvSpPr>
        <p:spPr bwMode="auto">
          <a:xfrm flipH="1" flipV="1">
            <a:off x="3187700" y="2341563"/>
            <a:ext cx="522288" cy="6016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38" name="Rectangle 18"/>
          <p:cNvSpPr>
            <a:spLocks noChangeArrowheads="1"/>
          </p:cNvSpPr>
          <p:nvPr/>
        </p:nvSpPr>
        <p:spPr bwMode="auto">
          <a:xfrm>
            <a:off x="4910139" y="17526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0</a:t>
            </a:r>
          </a:p>
        </p:txBody>
      </p:sp>
      <p:sp>
        <p:nvSpPr>
          <p:cNvPr id="30739" name="Rectangle 19"/>
          <p:cNvSpPr>
            <a:spLocks noChangeArrowheads="1"/>
          </p:cNvSpPr>
          <p:nvPr/>
        </p:nvSpPr>
        <p:spPr bwMode="auto">
          <a:xfrm>
            <a:off x="5938839" y="222726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1</a:t>
            </a:r>
          </a:p>
        </p:txBody>
      </p:sp>
      <p:sp>
        <p:nvSpPr>
          <p:cNvPr id="30740" name="Rectangle 20"/>
          <p:cNvSpPr>
            <a:spLocks noChangeArrowheads="1"/>
          </p:cNvSpPr>
          <p:nvPr/>
        </p:nvSpPr>
        <p:spPr bwMode="auto">
          <a:xfrm>
            <a:off x="6451601" y="329406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2</a:t>
            </a:r>
          </a:p>
        </p:txBody>
      </p:sp>
      <p:sp>
        <p:nvSpPr>
          <p:cNvPr id="30741" name="Rectangle 21"/>
          <p:cNvSpPr>
            <a:spLocks noChangeArrowheads="1"/>
          </p:cNvSpPr>
          <p:nvPr/>
        </p:nvSpPr>
        <p:spPr bwMode="auto">
          <a:xfrm>
            <a:off x="6521451" y="447992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3</a:t>
            </a:r>
          </a:p>
        </p:txBody>
      </p:sp>
      <p:sp>
        <p:nvSpPr>
          <p:cNvPr id="30742" name="Rectangle 22"/>
          <p:cNvSpPr>
            <a:spLocks noChangeArrowheads="1"/>
          </p:cNvSpPr>
          <p:nvPr/>
        </p:nvSpPr>
        <p:spPr bwMode="auto">
          <a:xfrm>
            <a:off x="6067426" y="537051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4</a:t>
            </a:r>
          </a:p>
        </p:txBody>
      </p:sp>
      <p:sp>
        <p:nvSpPr>
          <p:cNvPr id="30743" name="Rectangle 23"/>
          <p:cNvSpPr>
            <a:spLocks noChangeArrowheads="1"/>
          </p:cNvSpPr>
          <p:nvPr/>
        </p:nvSpPr>
        <p:spPr bwMode="auto">
          <a:xfrm>
            <a:off x="2478089" y="543877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7</a:t>
            </a:r>
          </a:p>
        </p:txBody>
      </p:sp>
      <p:sp>
        <p:nvSpPr>
          <p:cNvPr id="30744" name="Rectangle 24"/>
          <p:cNvSpPr>
            <a:spLocks noChangeArrowheads="1"/>
          </p:cNvSpPr>
          <p:nvPr/>
        </p:nvSpPr>
        <p:spPr bwMode="auto">
          <a:xfrm>
            <a:off x="1981201" y="451802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8</a:t>
            </a:r>
          </a:p>
        </p:txBody>
      </p:sp>
      <p:sp>
        <p:nvSpPr>
          <p:cNvPr id="30745" name="Rectangle 25"/>
          <p:cNvSpPr>
            <a:spLocks noChangeArrowheads="1"/>
          </p:cNvSpPr>
          <p:nvPr/>
        </p:nvSpPr>
        <p:spPr bwMode="auto">
          <a:xfrm>
            <a:off x="3436939" y="180975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i="1">
                <a:latin typeface="Arial" charset="0"/>
                <a:ea typeface="新細明體" pitchFamily="18" charset="-120"/>
              </a:rPr>
              <a:t>n</a:t>
            </a:r>
          </a:p>
        </p:txBody>
      </p:sp>
      <p:sp>
        <p:nvSpPr>
          <p:cNvPr id="30746" name="Rectangle 26"/>
          <p:cNvSpPr>
            <a:spLocks noChangeArrowheads="1"/>
          </p:cNvSpPr>
          <p:nvPr/>
        </p:nvSpPr>
        <p:spPr bwMode="auto">
          <a:xfrm>
            <a:off x="2987676" y="2879726"/>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30747" name="Rectangle 27"/>
          <p:cNvSpPr>
            <a:spLocks noChangeArrowheads="1"/>
          </p:cNvSpPr>
          <p:nvPr/>
        </p:nvSpPr>
        <p:spPr bwMode="auto">
          <a:xfrm>
            <a:off x="2730501" y="3235326"/>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30748" name="Rectangle 28"/>
          <p:cNvSpPr>
            <a:spLocks noChangeArrowheads="1"/>
          </p:cNvSpPr>
          <p:nvPr/>
        </p:nvSpPr>
        <p:spPr bwMode="auto">
          <a:xfrm>
            <a:off x="2667001" y="3651251"/>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30749" name="Rectangle 29"/>
          <p:cNvSpPr>
            <a:spLocks noChangeArrowheads="1"/>
          </p:cNvSpPr>
          <p:nvPr/>
        </p:nvSpPr>
        <p:spPr bwMode="auto">
          <a:xfrm>
            <a:off x="3565526" y="2227263"/>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9</a:t>
            </a:r>
          </a:p>
          <a:p>
            <a:pPr>
              <a:lnSpc>
                <a:spcPct val="90000"/>
              </a:lnSpc>
            </a:pPr>
            <a:r>
              <a:rPr kumimoji="1" lang="en-US" altLang="zh-TW" sz="1600">
                <a:latin typeface="Arial" charset="0"/>
                <a:ea typeface="新細明體" pitchFamily="18" charset="-120"/>
              </a:rPr>
              <a:t>use = 1</a:t>
            </a:r>
          </a:p>
        </p:txBody>
      </p:sp>
      <p:sp>
        <p:nvSpPr>
          <p:cNvPr id="30750" name="Rectangle 30"/>
          <p:cNvSpPr>
            <a:spLocks noChangeArrowheads="1"/>
          </p:cNvSpPr>
          <p:nvPr/>
        </p:nvSpPr>
        <p:spPr bwMode="auto">
          <a:xfrm>
            <a:off x="4475164" y="2227263"/>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10</a:t>
            </a:r>
          </a:p>
          <a:p>
            <a:pPr>
              <a:lnSpc>
                <a:spcPct val="90000"/>
              </a:lnSpc>
            </a:pPr>
            <a:r>
              <a:rPr kumimoji="1" lang="en-US" altLang="zh-TW" sz="1600">
                <a:latin typeface="Arial" charset="0"/>
                <a:ea typeface="新細明體" pitchFamily="18" charset="-120"/>
              </a:rPr>
              <a:t>use = 1</a:t>
            </a:r>
          </a:p>
        </p:txBody>
      </p:sp>
      <p:sp>
        <p:nvSpPr>
          <p:cNvPr id="30751" name="Rectangle 31"/>
          <p:cNvSpPr>
            <a:spLocks noChangeArrowheads="1"/>
          </p:cNvSpPr>
          <p:nvPr/>
        </p:nvSpPr>
        <p:spPr bwMode="auto">
          <a:xfrm>
            <a:off x="5232401" y="2667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a:t>
            </a:r>
          </a:p>
          <a:p>
            <a:pPr>
              <a:lnSpc>
                <a:spcPct val="90000"/>
              </a:lnSpc>
            </a:pPr>
            <a:r>
              <a:rPr kumimoji="1" lang="en-US" altLang="zh-TW" sz="1600">
                <a:latin typeface="Arial" charset="0"/>
                <a:ea typeface="新細明體" pitchFamily="18" charset="-120"/>
              </a:rPr>
              <a:t>use = 0</a:t>
            </a:r>
          </a:p>
        </p:txBody>
      </p:sp>
      <p:sp>
        <p:nvSpPr>
          <p:cNvPr id="30752" name="Rectangle 32"/>
          <p:cNvSpPr>
            <a:spLocks noChangeArrowheads="1"/>
          </p:cNvSpPr>
          <p:nvPr/>
        </p:nvSpPr>
        <p:spPr bwMode="auto">
          <a:xfrm>
            <a:off x="5578476" y="34131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45</a:t>
            </a:r>
          </a:p>
          <a:p>
            <a:pPr>
              <a:lnSpc>
                <a:spcPct val="90000"/>
              </a:lnSpc>
            </a:pPr>
            <a:r>
              <a:rPr kumimoji="1" lang="en-US" altLang="zh-TW" sz="1600">
                <a:latin typeface="Arial" charset="0"/>
                <a:ea typeface="新細明體" pitchFamily="18" charset="-120"/>
              </a:rPr>
              <a:t>use = 1</a:t>
            </a:r>
          </a:p>
        </p:txBody>
      </p:sp>
      <p:sp>
        <p:nvSpPr>
          <p:cNvPr id="30753" name="Rectangle 33"/>
          <p:cNvSpPr>
            <a:spLocks noChangeArrowheads="1"/>
          </p:cNvSpPr>
          <p:nvPr/>
        </p:nvSpPr>
        <p:spPr bwMode="auto">
          <a:xfrm>
            <a:off x="5562601" y="4191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19</a:t>
            </a:r>
          </a:p>
          <a:p>
            <a:pPr>
              <a:lnSpc>
                <a:spcPct val="90000"/>
              </a:lnSpc>
            </a:pPr>
            <a:r>
              <a:rPr kumimoji="1" lang="en-US" altLang="zh-TW" sz="1600">
                <a:latin typeface="Arial" charset="0"/>
                <a:ea typeface="新細明體" pitchFamily="18" charset="-120"/>
              </a:rPr>
              <a:t>use = 1</a:t>
            </a:r>
          </a:p>
        </p:txBody>
      </p:sp>
      <p:sp>
        <p:nvSpPr>
          <p:cNvPr id="30754" name="Rectangle 34"/>
          <p:cNvSpPr>
            <a:spLocks noChangeArrowheads="1"/>
          </p:cNvSpPr>
          <p:nvPr/>
        </p:nvSpPr>
        <p:spPr bwMode="auto">
          <a:xfrm>
            <a:off x="5243514" y="48736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55</a:t>
            </a:r>
          </a:p>
          <a:p>
            <a:pPr>
              <a:lnSpc>
                <a:spcPct val="90000"/>
              </a:lnSpc>
            </a:pPr>
            <a:r>
              <a:rPr kumimoji="1" lang="en-US" altLang="zh-TW" sz="1600">
                <a:latin typeface="Arial" charset="0"/>
                <a:ea typeface="新細明體" pitchFamily="18" charset="-120"/>
              </a:rPr>
              <a:t>use = 0</a:t>
            </a:r>
          </a:p>
        </p:txBody>
      </p:sp>
      <p:sp>
        <p:nvSpPr>
          <p:cNvPr id="30755" name="Rectangle 35"/>
          <p:cNvSpPr>
            <a:spLocks noChangeArrowheads="1"/>
          </p:cNvSpPr>
          <p:nvPr/>
        </p:nvSpPr>
        <p:spPr bwMode="auto">
          <a:xfrm>
            <a:off x="4527551" y="53689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13</a:t>
            </a:r>
          </a:p>
          <a:p>
            <a:pPr>
              <a:lnSpc>
                <a:spcPct val="90000"/>
              </a:lnSpc>
            </a:pPr>
            <a:r>
              <a:rPr kumimoji="1" lang="en-US" altLang="zh-TW" sz="1600">
                <a:latin typeface="Arial" charset="0"/>
                <a:ea typeface="新細明體" pitchFamily="18" charset="-120"/>
              </a:rPr>
              <a:t>use = 0</a:t>
            </a:r>
          </a:p>
        </p:txBody>
      </p:sp>
      <p:sp>
        <p:nvSpPr>
          <p:cNvPr id="30756" name="Rectangle 36"/>
          <p:cNvSpPr>
            <a:spLocks noChangeArrowheads="1"/>
          </p:cNvSpPr>
          <p:nvPr/>
        </p:nvSpPr>
        <p:spPr bwMode="auto">
          <a:xfrm>
            <a:off x="3541714" y="5430838"/>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67</a:t>
            </a:r>
          </a:p>
          <a:p>
            <a:pPr>
              <a:lnSpc>
                <a:spcPct val="90000"/>
              </a:lnSpc>
            </a:pPr>
            <a:r>
              <a:rPr kumimoji="1" lang="en-US" altLang="zh-TW" sz="1600">
                <a:latin typeface="Arial" charset="0"/>
                <a:ea typeface="新細明體" pitchFamily="18" charset="-120"/>
              </a:rPr>
              <a:t>use = 1</a:t>
            </a:r>
          </a:p>
        </p:txBody>
      </p:sp>
      <p:sp>
        <p:nvSpPr>
          <p:cNvPr id="30757" name="Rectangle 37"/>
          <p:cNvSpPr>
            <a:spLocks noChangeArrowheads="1"/>
          </p:cNvSpPr>
          <p:nvPr/>
        </p:nvSpPr>
        <p:spPr bwMode="auto">
          <a:xfrm>
            <a:off x="2803526" y="4953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33</a:t>
            </a:r>
          </a:p>
          <a:p>
            <a:pPr>
              <a:lnSpc>
                <a:spcPct val="90000"/>
              </a:lnSpc>
            </a:pPr>
            <a:r>
              <a:rPr kumimoji="1" lang="en-US" altLang="zh-TW" sz="1600">
                <a:latin typeface="Arial" charset="0"/>
                <a:ea typeface="新細明體" pitchFamily="18" charset="-120"/>
              </a:rPr>
              <a:t>use = 1</a:t>
            </a:r>
          </a:p>
        </p:txBody>
      </p:sp>
      <p:sp>
        <p:nvSpPr>
          <p:cNvPr id="30758" name="Rectangle 38"/>
          <p:cNvSpPr>
            <a:spLocks noChangeArrowheads="1"/>
          </p:cNvSpPr>
          <p:nvPr/>
        </p:nvSpPr>
        <p:spPr bwMode="auto">
          <a:xfrm>
            <a:off x="2321518" y="4191000"/>
            <a:ext cx="862417" cy="532966"/>
          </a:xfrm>
          <a:prstGeom prst="rect">
            <a:avLst/>
          </a:prstGeom>
          <a:noFill/>
          <a:ln w="9525">
            <a:noFill/>
            <a:miter lim="800000"/>
            <a:headEnd/>
            <a:tailEnd/>
          </a:ln>
        </p:spPr>
        <p:txBody>
          <a:bodyPr wrap="none" lIns="90488" tIns="44450" rIns="90488" bIns="44450">
            <a:spAutoFit/>
          </a:bodyPr>
          <a:lstStyle/>
          <a:p>
            <a:pPr algn="ctr">
              <a:lnSpc>
                <a:spcPct val="90000"/>
              </a:lnSpc>
            </a:pPr>
            <a:r>
              <a:rPr kumimoji="1" lang="en-US" altLang="zh-TW" sz="1600">
                <a:latin typeface="Arial" charset="0"/>
                <a:ea typeface="新細明體" pitchFamily="18" charset="-120"/>
              </a:rPr>
              <a:t>Pg 22</a:t>
            </a:r>
          </a:p>
          <a:p>
            <a:pPr algn="ctr">
              <a:lnSpc>
                <a:spcPct val="90000"/>
              </a:lnSpc>
            </a:pPr>
            <a:r>
              <a:rPr kumimoji="1" lang="en-US" altLang="zh-TW" sz="1600">
                <a:latin typeface="Arial" charset="0"/>
                <a:ea typeface="新細明體" pitchFamily="18" charset="-120"/>
              </a:rPr>
              <a:t>use = 0</a:t>
            </a:r>
          </a:p>
        </p:txBody>
      </p:sp>
      <p:sp>
        <p:nvSpPr>
          <p:cNvPr id="30759" name="Rectangle 39"/>
          <p:cNvSpPr>
            <a:spLocks noChangeArrowheads="1"/>
          </p:cNvSpPr>
          <p:nvPr/>
        </p:nvSpPr>
        <p:spPr bwMode="auto">
          <a:xfrm>
            <a:off x="3967164" y="3413125"/>
            <a:ext cx="1154163"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next frame</a:t>
            </a:r>
          </a:p>
          <a:p>
            <a:pPr>
              <a:lnSpc>
                <a:spcPct val="90000"/>
              </a:lnSpc>
            </a:pPr>
            <a:r>
              <a:rPr kumimoji="1" lang="en-US" altLang="zh-TW" sz="1600">
                <a:latin typeface="Arial" charset="0"/>
                <a:ea typeface="新細明體" pitchFamily="18" charset="-120"/>
              </a:rPr>
              <a:t>   pointer</a:t>
            </a:r>
          </a:p>
        </p:txBody>
      </p:sp>
      <p:sp>
        <p:nvSpPr>
          <p:cNvPr id="30760" name="Line 40"/>
          <p:cNvSpPr>
            <a:spLocks noChangeShapeType="1"/>
          </p:cNvSpPr>
          <p:nvPr/>
        </p:nvSpPr>
        <p:spPr bwMode="auto">
          <a:xfrm flipV="1">
            <a:off x="4418013" y="3765550"/>
            <a:ext cx="1143000" cy="304800"/>
          </a:xfrm>
          <a:prstGeom prst="line">
            <a:avLst/>
          </a:prstGeom>
          <a:noFill/>
          <a:ln w="28575">
            <a:solidFill>
              <a:srgbClr val="000099"/>
            </a:solidFill>
            <a:round/>
            <a:headEnd type="none" w="sm" len="sm"/>
            <a:tailEnd type="stealth" w="med" len="med"/>
          </a:ln>
        </p:spPr>
        <p:txBody>
          <a:bodyPr wrap="none" anchor="ctr"/>
          <a:lstStyle/>
          <a:p>
            <a:endParaRPr lang="en-US"/>
          </a:p>
        </p:txBody>
      </p:sp>
      <p:sp>
        <p:nvSpPr>
          <p:cNvPr id="30761" name="Rectangle 41"/>
          <p:cNvSpPr>
            <a:spLocks noChangeArrowheads="1"/>
          </p:cNvSpPr>
          <p:nvPr/>
        </p:nvSpPr>
        <p:spPr bwMode="auto">
          <a:xfrm>
            <a:off x="6934200" y="2362200"/>
            <a:ext cx="3429000" cy="533400"/>
          </a:xfrm>
          <a:prstGeom prst="rect">
            <a:avLst/>
          </a:prstGeom>
          <a:solidFill>
            <a:srgbClr val="CCFFCC"/>
          </a:solidFill>
          <a:ln w="9525">
            <a:solidFill>
              <a:schemeClr val="tx1"/>
            </a:solidFill>
            <a:miter lim="800000"/>
            <a:headEnd/>
            <a:tailEnd/>
          </a:ln>
        </p:spPr>
        <p:txBody>
          <a:bodyPr wrap="none" anchor="ctr"/>
          <a:lstStyle/>
          <a:p>
            <a:pPr algn="ctr"/>
            <a:endParaRPr kumimoji="1" lang="zh-TW" altLang="en-US">
              <a:solidFill>
                <a:srgbClr val="000000"/>
              </a:solidFill>
              <a:latin typeface="Arial" charset="0"/>
              <a:ea typeface="新細明體" pitchFamily="18" charset="-120"/>
            </a:endParaRPr>
          </a:p>
        </p:txBody>
      </p:sp>
      <p:sp>
        <p:nvSpPr>
          <p:cNvPr id="30762" name="Rectangle 42"/>
          <p:cNvSpPr>
            <a:spLocks noChangeArrowheads="1"/>
          </p:cNvSpPr>
          <p:nvPr/>
        </p:nvSpPr>
        <p:spPr bwMode="auto">
          <a:xfrm>
            <a:off x="741045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30763" name="Rectangle 43"/>
          <p:cNvSpPr>
            <a:spLocks noChangeArrowheads="1"/>
          </p:cNvSpPr>
          <p:nvPr/>
        </p:nvSpPr>
        <p:spPr bwMode="auto">
          <a:xfrm>
            <a:off x="882015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55</a:t>
            </a:r>
          </a:p>
        </p:txBody>
      </p:sp>
      <p:sp>
        <p:nvSpPr>
          <p:cNvPr id="30764" name="Rectangle 44"/>
          <p:cNvSpPr>
            <a:spLocks noChangeArrowheads="1"/>
          </p:cNvSpPr>
          <p:nvPr/>
        </p:nvSpPr>
        <p:spPr bwMode="auto">
          <a:xfrm>
            <a:off x="933450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19*</a:t>
            </a:r>
          </a:p>
        </p:txBody>
      </p:sp>
      <p:sp>
        <p:nvSpPr>
          <p:cNvPr id="30765" name="Rectangle 45"/>
          <p:cNvSpPr>
            <a:spLocks noChangeArrowheads="1"/>
          </p:cNvSpPr>
          <p:nvPr/>
        </p:nvSpPr>
        <p:spPr bwMode="auto">
          <a:xfrm>
            <a:off x="9848850" y="2438400"/>
            <a:ext cx="438150" cy="381000"/>
          </a:xfrm>
          <a:prstGeom prst="rect">
            <a:avLst/>
          </a:prstGeom>
          <a:solidFill>
            <a:srgbClr val="FFFFFF"/>
          </a:solidFill>
          <a:ln w="9525">
            <a:solidFill>
              <a:srgbClr val="0000CC"/>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45*</a:t>
            </a:r>
          </a:p>
        </p:txBody>
      </p:sp>
      <p:sp>
        <p:nvSpPr>
          <p:cNvPr id="30766" name="Rectangle 46"/>
          <p:cNvSpPr>
            <a:spLocks noChangeArrowheads="1"/>
          </p:cNvSpPr>
          <p:nvPr/>
        </p:nvSpPr>
        <p:spPr bwMode="auto">
          <a:xfrm>
            <a:off x="7867650" y="2438400"/>
            <a:ext cx="438150" cy="381000"/>
          </a:xfrm>
          <a:prstGeom prst="rect">
            <a:avLst/>
          </a:prstGeom>
          <a:solidFill>
            <a:srgbClr val="CCFFCC"/>
          </a:solidFill>
          <a:ln w="9525">
            <a:noFill/>
            <a:miter lim="800000"/>
            <a:headEnd/>
            <a:tailEnd/>
          </a:ln>
        </p:spPr>
        <p:txBody>
          <a:bodyPr wrap="none" anchor="ctr"/>
          <a:lstStyle/>
          <a:p>
            <a:pPr algn="ctr"/>
            <a:r>
              <a:rPr kumimoji="1" lang="en-US" altLang="zh-TW">
                <a:solidFill>
                  <a:srgbClr val="000000"/>
                </a:solidFill>
                <a:latin typeface="Arial" charset="0"/>
                <a:ea typeface="新細明體" pitchFamily="18" charset="-120"/>
              </a:rPr>
              <a:t>…</a:t>
            </a:r>
          </a:p>
        </p:txBody>
      </p:sp>
      <p:sp>
        <p:nvSpPr>
          <p:cNvPr id="30767" name="Rectangle 47"/>
          <p:cNvSpPr>
            <a:spLocks noChangeArrowheads="1"/>
          </p:cNvSpPr>
          <p:nvPr/>
        </p:nvSpPr>
        <p:spPr bwMode="auto">
          <a:xfrm>
            <a:off x="830580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13</a:t>
            </a:r>
          </a:p>
        </p:txBody>
      </p:sp>
      <p:sp>
        <p:nvSpPr>
          <p:cNvPr id="1309744" name="Rectangle 48"/>
          <p:cNvSpPr>
            <a:spLocks noChangeArrowheads="1"/>
          </p:cNvSpPr>
          <p:nvPr/>
        </p:nvSpPr>
        <p:spPr bwMode="auto">
          <a:xfrm>
            <a:off x="7086600" y="3505200"/>
            <a:ext cx="3124200" cy="2362200"/>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solidFill>
                  <a:srgbClr val="2144D9"/>
                </a:solidFill>
                <a:latin typeface="Arial" charset="0"/>
                <a:ea typeface="新細明體" pitchFamily="18" charset="-120"/>
              </a:rPr>
              <a:t>Page 45 </a:t>
            </a:r>
            <a:r>
              <a:rPr kumimoji="1" lang="en-US" altLang="zh-TW" dirty="0">
                <a:solidFill>
                  <a:srgbClr val="000000"/>
                </a:solidFill>
                <a:latin typeface="Arial" charset="0"/>
                <a:ea typeface="新細明體" pitchFamily="18" charset="-120"/>
              </a:rPr>
              <a:t>has been loaded into memory the longest.  In FIFO, we would replace it although it has been used recently (U=1).  However, in clock, we give it </a:t>
            </a:r>
            <a:r>
              <a:rPr kumimoji="1" lang="en-US" altLang="zh-TW" dirty="0">
                <a:solidFill>
                  <a:srgbClr val="2144D9"/>
                </a:solidFill>
                <a:latin typeface="Arial" charset="0"/>
                <a:ea typeface="新細明體" pitchFamily="18" charset="-120"/>
              </a:rPr>
              <a:t>a second chance </a:t>
            </a:r>
            <a:r>
              <a:rPr kumimoji="1" lang="en-US" altLang="zh-TW" dirty="0">
                <a:solidFill>
                  <a:srgbClr val="000000"/>
                </a:solidFill>
                <a:latin typeface="Arial" charset="0"/>
                <a:ea typeface="新細明體" pitchFamily="18" charset="-120"/>
              </a:rPr>
              <a:t>and put in at the end of the queue again.</a:t>
            </a:r>
          </a:p>
        </p:txBody>
      </p:sp>
      <p:sp>
        <p:nvSpPr>
          <p:cNvPr id="30769" name="Freeform 49"/>
          <p:cNvSpPr>
            <a:spLocks/>
          </p:cNvSpPr>
          <p:nvPr/>
        </p:nvSpPr>
        <p:spPr bwMode="auto">
          <a:xfrm>
            <a:off x="7315200" y="1943100"/>
            <a:ext cx="2743200" cy="495300"/>
          </a:xfrm>
          <a:custGeom>
            <a:avLst/>
            <a:gdLst>
              <a:gd name="T0" fmla="*/ 1728 w 1728"/>
              <a:gd name="T1" fmla="*/ 312 h 312"/>
              <a:gd name="T2" fmla="*/ 864 w 1728"/>
              <a:gd name="T3" fmla="*/ 24 h 312"/>
              <a:gd name="T4" fmla="*/ 0 w 1728"/>
              <a:gd name="T5" fmla="*/ 168 h 312"/>
              <a:gd name="T6" fmla="*/ 0 60000 65536"/>
              <a:gd name="T7" fmla="*/ 0 60000 65536"/>
              <a:gd name="T8" fmla="*/ 0 60000 65536"/>
              <a:gd name="T9" fmla="*/ 0 w 1728"/>
              <a:gd name="T10" fmla="*/ 0 h 312"/>
              <a:gd name="T11" fmla="*/ 1728 w 1728"/>
              <a:gd name="T12" fmla="*/ 312 h 312"/>
            </a:gdLst>
            <a:ahLst/>
            <a:cxnLst>
              <a:cxn ang="T6">
                <a:pos x="T0" y="T1"/>
              </a:cxn>
              <a:cxn ang="T7">
                <a:pos x="T2" y="T3"/>
              </a:cxn>
              <a:cxn ang="T8">
                <a:pos x="T4" y="T5"/>
              </a:cxn>
            </a:cxnLst>
            <a:rect l="T9" t="T10" r="T11" b="T12"/>
            <a:pathLst>
              <a:path w="1728" h="312">
                <a:moveTo>
                  <a:pt x="1728" y="312"/>
                </a:moveTo>
                <a:cubicBezTo>
                  <a:pt x="1440" y="180"/>
                  <a:pt x="1152" y="48"/>
                  <a:pt x="864" y="24"/>
                </a:cubicBezTo>
                <a:cubicBezTo>
                  <a:pt x="576" y="0"/>
                  <a:pt x="152" y="128"/>
                  <a:pt x="0" y="168"/>
                </a:cubicBezTo>
              </a:path>
            </a:pathLst>
          </a:custGeom>
          <a:noFill/>
          <a:ln w="9525">
            <a:solidFill>
              <a:srgbClr val="000000"/>
            </a:solidFill>
            <a:round/>
            <a:headEnd type="oval" w="med" len="med"/>
            <a:tailEnd type="triangle" w="med" len="med"/>
          </a:ln>
        </p:spPr>
        <p:txBody>
          <a:bodyPr/>
          <a:lstStyle/>
          <a:p>
            <a:endParaRPr lang="en-US"/>
          </a:p>
        </p:txBody>
      </p:sp>
      <p:sp>
        <p:nvSpPr>
          <p:cNvPr id="50" name="Slide Number Placeholder 2">
            <a:extLst>
              <a:ext uri="{FF2B5EF4-FFF2-40B4-BE49-F238E27FC236}">
                <a16:creationId xmlns:a16="http://schemas.microsoft.com/office/drawing/2014/main" id="{4D2605FD-E1C8-419B-9B17-99132F5888B7}"/>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18</a:t>
            </a:fld>
            <a:endParaRPr lang="en-US" noProof="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90800" y="609600"/>
            <a:ext cx="7772400" cy="1143000"/>
          </a:xfrm>
        </p:spPr>
        <p:txBody>
          <a:bodyPr/>
          <a:lstStyle/>
          <a:p>
            <a:pPr algn="ctr" eaLnBrk="1" hangingPunct="1"/>
            <a:r>
              <a:rPr lang="en-US" altLang="zh-TW">
                <a:ea typeface="新細明體" pitchFamily="18" charset="-120"/>
              </a:rPr>
              <a:t>Clock Policy, 3</a:t>
            </a:r>
          </a:p>
        </p:txBody>
      </p:sp>
      <p:sp>
        <p:nvSpPr>
          <p:cNvPr id="31747" name="Rectangle 3"/>
          <p:cNvSpPr>
            <a:spLocks noChangeArrowheads="1"/>
          </p:cNvSpPr>
          <p:nvPr/>
        </p:nvSpPr>
        <p:spPr bwMode="auto">
          <a:xfrm>
            <a:off x="5030789" y="60071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5</a:t>
            </a:r>
          </a:p>
        </p:txBody>
      </p:sp>
      <p:sp>
        <p:nvSpPr>
          <p:cNvPr id="31748" name="Rectangle 4"/>
          <p:cNvSpPr>
            <a:spLocks noChangeArrowheads="1"/>
          </p:cNvSpPr>
          <p:nvPr/>
        </p:nvSpPr>
        <p:spPr bwMode="auto">
          <a:xfrm>
            <a:off x="3541714" y="60071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6</a:t>
            </a:r>
          </a:p>
        </p:txBody>
      </p:sp>
      <p:sp>
        <p:nvSpPr>
          <p:cNvPr id="31749" name="Oval 5"/>
          <p:cNvSpPr>
            <a:spLocks noChangeArrowheads="1"/>
          </p:cNvSpPr>
          <p:nvPr/>
        </p:nvSpPr>
        <p:spPr bwMode="auto">
          <a:xfrm>
            <a:off x="2298700" y="1995488"/>
            <a:ext cx="4160838" cy="4081462"/>
          </a:xfrm>
          <a:prstGeom prst="ellipse">
            <a:avLst/>
          </a:prstGeom>
          <a:solidFill>
            <a:srgbClr val="CCECFF"/>
          </a:solidFill>
          <a:ln w="19050">
            <a:solidFill>
              <a:schemeClr val="tx1"/>
            </a:solidFill>
            <a:round/>
            <a:headEnd/>
            <a:tailEnd/>
          </a:ln>
        </p:spPr>
        <p:txBody>
          <a:bodyPr wrap="none" anchor="ctr"/>
          <a:lstStyle/>
          <a:p>
            <a:endParaRPr lang="en-US"/>
          </a:p>
        </p:txBody>
      </p:sp>
      <p:sp>
        <p:nvSpPr>
          <p:cNvPr id="31750" name="Oval 6"/>
          <p:cNvSpPr>
            <a:spLocks noChangeArrowheads="1"/>
          </p:cNvSpPr>
          <p:nvPr/>
        </p:nvSpPr>
        <p:spPr bwMode="auto">
          <a:xfrm>
            <a:off x="3132139" y="2765426"/>
            <a:ext cx="2492375" cy="2600325"/>
          </a:xfrm>
          <a:prstGeom prst="ellipse">
            <a:avLst/>
          </a:prstGeom>
          <a:solidFill>
            <a:srgbClr val="FFFFFF"/>
          </a:solidFill>
          <a:ln w="19050">
            <a:solidFill>
              <a:schemeClr val="tx1"/>
            </a:solidFill>
            <a:round/>
            <a:headEnd/>
            <a:tailEnd/>
          </a:ln>
        </p:spPr>
        <p:txBody>
          <a:bodyPr wrap="none" anchor="ctr"/>
          <a:lstStyle/>
          <a:p>
            <a:endParaRPr lang="en-US"/>
          </a:p>
        </p:txBody>
      </p:sp>
      <p:sp>
        <p:nvSpPr>
          <p:cNvPr id="31751" name="Line 7"/>
          <p:cNvSpPr>
            <a:spLocks noChangeShapeType="1"/>
          </p:cNvSpPr>
          <p:nvPr/>
        </p:nvSpPr>
        <p:spPr bwMode="auto">
          <a:xfrm flipV="1">
            <a:off x="4410075" y="1985963"/>
            <a:ext cx="0" cy="7794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752" name="Line 8"/>
          <p:cNvSpPr>
            <a:spLocks noChangeShapeType="1"/>
          </p:cNvSpPr>
          <p:nvPr/>
        </p:nvSpPr>
        <p:spPr bwMode="auto">
          <a:xfrm>
            <a:off x="5635626" y="4065588"/>
            <a:ext cx="82391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753" name="Line 9"/>
          <p:cNvSpPr>
            <a:spLocks noChangeShapeType="1"/>
          </p:cNvSpPr>
          <p:nvPr/>
        </p:nvSpPr>
        <p:spPr bwMode="auto">
          <a:xfrm flipV="1">
            <a:off x="5508625" y="2994025"/>
            <a:ext cx="628650" cy="4841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754" name="Line 10"/>
          <p:cNvSpPr>
            <a:spLocks noChangeShapeType="1"/>
          </p:cNvSpPr>
          <p:nvPr/>
        </p:nvSpPr>
        <p:spPr bwMode="auto">
          <a:xfrm flipV="1">
            <a:off x="5059363" y="2282825"/>
            <a:ext cx="436562" cy="660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755" name="Line 11"/>
          <p:cNvSpPr>
            <a:spLocks noChangeShapeType="1"/>
          </p:cNvSpPr>
          <p:nvPr/>
        </p:nvSpPr>
        <p:spPr bwMode="auto">
          <a:xfrm>
            <a:off x="4410075" y="5376864"/>
            <a:ext cx="0" cy="7000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756" name="Line 12"/>
          <p:cNvSpPr>
            <a:spLocks noChangeShapeType="1"/>
          </p:cNvSpPr>
          <p:nvPr/>
        </p:nvSpPr>
        <p:spPr bwMode="auto">
          <a:xfrm>
            <a:off x="5508625" y="4606926"/>
            <a:ext cx="693738" cy="4032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757" name="Line 13"/>
          <p:cNvSpPr>
            <a:spLocks noChangeShapeType="1"/>
          </p:cNvSpPr>
          <p:nvPr/>
        </p:nvSpPr>
        <p:spPr bwMode="auto">
          <a:xfrm>
            <a:off x="5122863" y="5138739"/>
            <a:ext cx="501650" cy="5238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758" name="Line 14"/>
          <p:cNvSpPr>
            <a:spLocks noChangeShapeType="1"/>
          </p:cNvSpPr>
          <p:nvPr/>
        </p:nvSpPr>
        <p:spPr bwMode="auto">
          <a:xfrm flipH="1">
            <a:off x="2290764" y="4065588"/>
            <a:ext cx="84137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759" name="Line 15"/>
          <p:cNvSpPr>
            <a:spLocks noChangeShapeType="1"/>
          </p:cNvSpPr>
          <p:nvPr/>
        </p:nvSpPr>
        <p:spPr bwMode="auto">
          <a:xfrm flipH="1">
            <a:off x="2546351" y="4665664"/>
            <a:ext cx="714375" cy="3444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760" name="Line 16"/>
          <p:cNvSpPr>
            <a:spLocks noChangeShapeType="1"/>
          </p:cNvSpPr>
          <p:nvPr/>
        </p:nvSpPr>
        <p:spPr bwMode="auto">
          <a:xfrm flipH="1">
            <a:off x="3316289" y="5257800"/>
            <a:ext cx="458787" cy="522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761" name="Line 17"/>
          <p:cNvSpPr>
            <a:spLocks noChangeShapeType="1"/>
          </p:cNvSpPr>
          <p:nvPr/>
        </p:nvSpPr>
        <p:spPr bwMode="auto">
          <a:xfrm flipH="1" flipV="1">
            <a:off x="3187700" y="2341563"/>
            <a:ext cx="522288" cy="6016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762" name="Rectangle 18"/>
          <p:cNvSpPr>
            <a:spLocks noChangeArrowheads="1"/>
          </p:cNvSpPr>
          <p:nvPr/>
        </p:nvSpPr>
        <p:spPr bwMode="auto">
          <a:xfrm>
            <a:off x="4910139" y="17526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0</a:t>
            </a:r>
          </a:p>
        </p:txBody>
      </p:sp>
      <p:sp>
        <p:nvSpPr>
          <p:cNvPr id="31763" name="Rectangle 19"/>
          <p:cNvSpPr>
            <a:spLocks noChangeArrowheads="1"/>
          </p:cNvSpPr>
          <p:nvPr/>
        </p:nvSpPr>
        <p:spPr bwMode="auto">
          <a:xfrm>
            <a:off x="5938839" y="222726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1</a:t>
            </a:r>
          </a:p>
        </p:txBody>
      </p:sp>
      <p:sp>
        <p:nvSpPr>
          <p:cNvPr id="31764" name="Rectangle 20"/>
          <p:cNvSpPr>
            <a:spLocks noChangeArrowheads="1"/>
          </p:cNvSpPr>
          <p:nvPr/>
        </p:nvSpPr>
        <p:spPr bwMode="auto">
          <a:xfrm>
            <a:off x="6451601" y="329406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2</a:t>
            </a:r>
          </a:p>
        </p:txBody>
      </p:sp>
      <p:sp>
        <p:nvSpPr>
          <p:cNvPr id="31765" name="Rectangle 21"/>
          <p:cNvSpPr>
            <a:spLocks noChangeArrowheads="1"/>
          </p:cNvSpPr>
          <p:nvPr/>
        </p:nvSpPr>
        <p:spPr bwMode="auto">
          <a:xfrm>
            <a:off x="6521451" y="447992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3</a:t>
            </a:r>
          </a:p>
        </p:txBody>
      </p:sp>
      <p:sp>
        <p:nvSpPr>
          <p:cNvPr id="31766" name="Rectangle 22"/>
          <p:cNvSpPr>
            <a:spLocks noChangeArrowheads="1"/>
          </p:cNvSpPr>
          <p:nvPr/>
        </p:nvSpPr>
        <p:spPr bwMode="auto">
          <a:xfrm>
            <a:off x="6067426" y="537051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4</a:t>
            </a:r>
          </a:p>
        </p:txBody>
      </p:sp>
      <p:sp>
        <p:nvSpPr>
          <p:cNvPr id="31767" name="Rectangle 23"/>
          <p:cNvSpPr>
            <a:spLocks noChangeArrowheads="1"/>
          </p:cNvSpPr>
          <p:nvPr/>
        </p:nvSpPr>
        <p:spPr bwMode="auto">
          <a:xfrm>
            <a:off x="2478089" y="543877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7</a:t>
            </a:r>
          </a:p>
        </p:txBody>
      </p:sp>
      <p:sp>
        <p:nvSpPr>
          <p:cNvPr id="31768" name="Rectangle 24"/>
          <p:cNvSpPr>
            <a:spLocks noChangeArrowheads="1"/>
          </p:cNvSpPr>
          <p:nvPr/>
        </p:nvSpPr>
        <p:spPr bwMode="auto">
          <a:xfrm>
            <a:off x="1981201" y="451802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8</a:t>
            </a:r>
          </a:p>
        </p:txBody>
      </p:sp>
      <p:sp>
        <p:nvSpPr>
          <p:cNvPr id="31769" name="Rectangle 25"/>
          <p:cNvSpPr>
            <a:spLocks noChangeArrowheads="1"/>
          </p:cNvSpPr>
          <p:nvPr/>
        </p:nvSpPr>
        <p:spPr bwMode="auto">
          <a:xfrm>
            <a:off x="3436939" y="180975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i="1">
                <a:latin typeface="Arial" charset="0"/>
                <a:ea typeface="新細明體" pitchFamily="18" charset="-120"/>
              </a:rPr>
              <a:t>n</a:t>
            </a:r>
          </a:p>
        </p:txBody>
      </p:sp>
      <p:sp>
        <p:nvSpPr>
          <p:cNvPr id="31770" name="Rectangle 26"/>
          <p:cNvSpPr>
            <a:spLocks noChangeArrowheads="1"/>
          </p:cNvSpPr>
          <p:nvPr/>
        </p:nvSpPr>
        <p:spPr bwMode="auto">
          <a:xfrm>
            <a:off x="2987676" y="2879726"/>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31771" name="Rectangle 27"/>
          <p:cNvSpPr>
            <a:spLocks noChangeArrowheads="1"/>
          </p:cNvSpPr>
          <p:nvPr/>
        </p:nvSpPr>
        <p:spPr bwMode="auto">
          <a:xfrm>
            <a:off x="2730501" y="3235326"/>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31772" name="Rectangle 28"/>
          <p:cNvSpPr>
            <a:spLocks noChangeArrowheads="1"/>
          </p:cNvSpPr>
          <p:nvPr/>
        </p:nvSpPr>
        <p:spPr bwMode="auto">
          <a:xfrm>
            <a:off x="2667001" y="3651251"/>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31773" name="Rectangle 29"/>
          <p:cNvSpPr>
            <a:spLocks noChangeArrowheads="1"/>
          </p:cNvSpPr>
          <p:nvPr/>
        </p:nvSpPr>
        <p:spPr bwMode="auto">
          <a:xfrm>
            <a:off x="3565526" y="2227263"/>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9</a:t>
            </a:r>
          </a:p>
          <a:p>
            <a:pPr>
              <a:lnSpc>
                <a:spcPct val="90000"/>
              </a:lnSpc>
            </a:pPr>
            <a:r>
              <a:rPr kumimoji="1" lang="en-US" altLang="zh-TW" sz="1600">
                <a:latin typeface="Arial" charset="0"/>
                <a:ea typeface="新細明體" pitchFamily="18" charset="-120"/>
              </a:rPr>
              <a:t>use = 1</a:t>
            </a:r>
          </a:p>
        </p:txBody>
      </p:sp>
      <p:sp>
        <p:nvSpPr>
          <p:cNvPr id="31774" name="Rectangle 30"/>
          <p:cNvSpPr>
            <a:spLocks noChangeArrowheads="1"/>
          </p:cNvSpPr>
          <p:nvPr/>
        </p:nvSpPr>
        <p:spPr bwMode="auto">
          <a:xfrm>
            <a:off x="4475164" y="2227263"/>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10</a:t>
            </a:r>
          </a:p>
          <a:p>
            <a:pPr>
              <a:lnSpc>
                <a:spcPct val="90000"/>
              </a:lnSpc>
            </a:pPr>
            <a:r>
              <a:rPr kumimoji="1" lang="en-US" altLang="zh-TW" sz="1600">
                <a:latin typeface="Arial" charset="0"/>
                <a:ea typeface="新細明體" pitchFamily="18" charset="-120"/>
              </a:rPr>
              <a:t>use = 1</a:t>
            </a:r>
          </a:p>
        </p:txBody>
      </p:sp>
      <p:sp>
        <p:nvSpPr>
          <p:cNvPr id="31775" name="Rectangle 31"/>
          <p:cNvSpPr>
            <a:spLocks noChangeArrowheads="1"/>
          </p:cNvSpPr>
          <p:nvPr/>
        </p:nvSpPr>
        <p:spPr bwMode="auto">
          <a:xfrm>
            <a:off x="5232401" y="2667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a:t>
            </a:r>
          </a:p>
          <a:p>
            <a:pPr>
              <a:lnSpc>
                <a:spcPct val="90000"/>
              </a:lnSpc>
            </a:pPr>
            <a:r>
              <a:rPr kumimoji="1" lang="en-US" altLang="zh-TW" sz="1600">
                <a:latin typeface="Arial" charset="0"/>
                <a:ea typeface="新細明體" pitchFamily="18" charset="-120"/>
              </a:rPr>
              <a:t>use = 0</a:t>
            </a:r>
          </a:p>
        </p:txBody>
      </p:sp>
      <p:sp>
        <p:nvSpPr>
          <p:cNvPr id="31776" name="Rectangle 32"/>
          <p:cNvSpPr>
            <a:spLocks noChangeArrowheads="1"/>
          </p:cNvSpPr>
          <p:nvPr/>
        </p:nvSpPr>
        <p:spPr bwMode="auto">
          <a:xfrm>
            <a:off x="5578476" y="34131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45</a:t>
            </a:r>
            <a:endParaRPr kumimoji="1" lang="en-US" altLang="zh-TW" sz="1600">
              <a:solidFill>
                <a:srgbClr val="FF0000"/>
              </a:solidFill>
              <a:latin typeface="Arial" charset="0"/>
              <a:ea typeface="新細明體" pitchFamily="18" charset="-120"/>
            </a:endParaRPr>
          </a:p>
          <a:p>
            <a:pPr>
              <a:lnSpc>
                <a:spcPct val="90000"/>
              </a:lnSpc>
            </a:pPr>
            <a:r>
              <a:rPr kumimoji="1" lang="en-US" altLang="zh-TW" sz="1600">
                <a:solidFill>
                  <a:srgbClr val="FF0000"/>
                </a:solidFill>
                <a:latin typeface="Arial" charset="0"/>
                <a:ea typeface="新細明體" pitchFamily="18" charset="-120"/>
              </a:rPr>
              <a:t>use = 0</a:t>
            </a:r>
          </a:p>
        </p:txBody>
      </p:sp>
      <p:sp>
        <p:nvSpPr>
          <p:cNvPr id="31777" name="Rectangle 33"/>
          <p:cNvSpPr>
            <a:spLocks noChangeArrowheads="1"/>
          </p:cNvSpPr>
          <p:nvPr/>
        </p:nvSpPr>
        <p:spPr bwMode="auto">
          <a:xfrm>
            <a:off x="5562601" y="4191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19</a:t>
            </a:r>
          </a:p>
          <a:p>
            <a:pPr>
              <a:lnSpc>
                <a:spcPct val="90000"/>
              </a:lnSpc>
            </a:pPr>
            <a:r>
              <a:rPr kumimoji="1" lang="en-US" altLang="zh-TW" sz="1600">
                <a:latin typeface="Arial" charset="0"/>
                <a:ea typeface="新細明體" pitchFamily="18" charset="-120"/>
              </a:rPr>
              <a:t>use = 1</a:t>
            </a:r>
          </a:p>
        </p:txBody>
      </p:sp>
      <p:sp>
        <p:nvSpPr>
          <p:cNvPr id="31778" name="Rectangle 34"/>
          <p:cNvSpPr>
            <a:spLocks noChangeArrowheads="1"/>
          </p:cNvSpPr>
          <p:nvPr/>
        </p:nvSpPr>
        <p:spPr bwMode="auto">
          <a:xfrm>
            <a:off x="5243514" y="48736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55</a:t>
            </a:r>
          </a:p>
          <a:p>
            <a:pPr>
              <a:lnSpc>
                <a:spcPct val="90000"/>
              </a:lnSpc>
            </a:pPr>
            <a:r>
              <a:rPr kumimoji="1" lang="en-US" altLang="zh-TW" sz="1600">
                <a:latin typeface="Arial" charset="0"/>
                <a:ea typeface="新細明體" pitchFamily="18" charset="-120"/>
              </a:rPr>
              <a:t>use = 0</a:t>
            </a:r>
          </a:p>
        </p:txBody>
      </p:sp>
      <p:sp>
        <p:nvSpPr>
          <p:cNvPr id="31779" name="Rectangle 35"/>
          <p:cNvSpPr>
            <a:spLocks noChangeArrowheads="1"/>
          </p:cNvSpPr>
          <p:nvPr/>
        </p:nvSpPr>
        <p:spPr bwMode="auto">
          <a:xfrm>
            <a:off x="4527551" y="53689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13</a:t>
            </a:r>
          </a:p>
          <a:p>
            <a:pPr>
              <a:lnSpc>
                <a:spcPct val="90000"/>
              </a:lnSpc>
            </a:pPr>
            <a:r>
              <a:rPr kumimoji="1" lang="en-US" altLang="zh-TW" sz="1600">
                <a:latin typeface="Arial" charset="0"/>
                <a:ea typeface="新細明體" pitchFamily="18" charset="-120"/>
              </a:rPr>
              <a:t>use = 0</a:t>
            </a:r>
          </a:p>
        </p:txBody>
      </p:sp>
      <p:sp>
        <p:nvSpPr>
          <p:cNvPr id="31780" name="Rectangle 36"/>
          <p:cNvSpPr>
            <a:spLocks noChangeArrowheads="1"/>
          </p:cNvSpPr>
          <p:nvPr/>
        </p:nvSpPr>
        <p:spPr bwMode="auto">
          <a:xfrm>
            <a:off x="3541714" y="5430838"/>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67</a:t>
            </a:r>
          </a:p>
          <a:p>
            <a:pPr>
              <a:lnSpc>
                <a:spcPct val="90000"/>
              </a:lnSpc>
            </a:pPr>
            <a:r>
              <a:rPr kumimoji="1" lang="en-US" altLang="zh-TW" sz="1600">
                <a:latin typeface="Arial" charset="0"/>
                <a:ea typeface="新細明體" pitchFamily="18" charset="-120"/>
              </a:rPr>
              <a:t>use = 1</a:t>
            </a:r>
          </a:p>
        </p:txBody>
      </p:sp>
      <p:sp>
        <p:nvSpPr>
          <p:cNvPr id="31781" name="Rectangle 37"/>
          <p:cNvSpPr>
            <a:spLocks noChangeArrowheads="1"/>
          </p:cNvSpPr>
          <p:nvPr/>
        </p:nvSpPr>
        <p:spPr bwMode="auto">
          <a:xfrm>
            <a:off x="2803526" y="4953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33</a:t>
            </a:r>
          </a:p>
          <a:p>
            <a:pPr>
              <a:lnSpc>
                <a:spcPct val="90000"/>
              </a:lnSpc>
            </a:pPr>
            <a:r>
              <a:rPr kumimoji="1" lang="en-US" altLang="zh-TW" sz="1600">
                <a:latin typeface="Arial" charset="0"/>
                <a:ea typeface="新細明體" pitchFamily="18" charset="-120"/>
              </a:rPr>
              <a:t>use = 1</a:t>
            </a:r>
          </a:p>
        </p:txBody>
      </p:sp>
      <p:sp>
        <p:nvSpPr>
          <p:cNvPr id="31782" name="Rectangle 38"/>
          <p:cNvSpPr>
            <a:spLocks noChangeArrowheads="1"/>
          </p:cNvSpPr>
          <p:nvPr/>
        </p:nvSpPr>
        <p:spPr bwMode="auto">
          <a:xfrm>
            <a:off x="2321518" y="4191000"/>
            <a:ext cx="862417" cy="532966"/>
          </a:xfrm>
          <a:prstGeom prst="rect">
            <a:avLst/>
          </a:prstGeom>
          <a:noFill/>
          <a:ln w="9525">
            <a:noFill/>
            <a:miter lim="800000"/>
            <a:headEnd/>
            <a:tailEnd/>
          </a:ln>
        </p:spPr>
        <p:txBody>
          <a:bodyPr wrap="none" lIns="90488" tIns="44450" rIns="90488" bIns="44450">
            <a:spAutoFit/>
          </a:bodyPr>
          <a:lstStyle/>
          <a:p>
            <a:pPr algn="ctr">
              <a:lnSpc>
                <a:spcPct val="90000"/>
              </a:lnSpc>
            </a:pPr>
            <a:r>
              <a:rPr kumimoji="1" lang="en-US" altLang="zh-TW" sz="1600">
                <a:latin typeface="Arial" charset="0"/>
                <a:ea typeface="新細明體" pitchFamily="18" charset="-120"/>
              </a:rPr>
              <a:t>Pg 22</a:t>
            </a:r>
          </a:p>
          <a:p>
            <a:pPr algn="ctr">
              <a:lnSpc>
                <a:spcPct val="90000"/>
              </a:lnSpc>
            </a:pPr>
            <a:r>
              <a:rPr kumimoji="1" lang="en-US" altLang="zh-TW" sz="1600">
                <a:latin typeface="Arial" charset="0"/>
                <a:ea typeface="新細明體" pitchFamily="18" charset="-120"/>
              </a:rPr>
              <a:t>use = 0</a:t>
            </a:r>
          </a:p>
        </p:txBody>
      </p:sp>
      <p:sp>
        <p:nvSpPr>
          <p:cNvPr id="31783" name="Rectangle 39"/>
          <p:cNvSpPr>
            <a:spLocks noChangeArrowheads="1"/>
          </p:cNvSpPr>
          <p:nvPr/>
        </p:nvSpPr>
        <p:spPr bwMode="auto">
          <a:xfrm>
            <a:off x="3967164" y="3413125"/>
            <a:ext cx="1154163"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next frame</a:t>
            </a:r>
          </a:p>
          <a:p>
            <a:pPr>
              <a:lnSpc>
                <a:spcPct val="90000"/>
              </a:lnSpc>
            </a:pPr>
            <a:r>
              <a:rPr kumimoji="1" lang="en-US" altLang="zh-TW" sz="1600">
                <a:latin typeface="Arial" charset="0"/>
                <a:ea typeface="新細明體" pitchFamily="18" charset="-120"/>
              </a:rPr>
              <a:t>   pointer</a:t>
            </a:r>
          </a:p>
        </p:txBody>
      </p:sp>
      <p:sp>
        <p:nvSpPr>
          <p:cNvPr id="31784" name="Line 40"/>
          <p:cNvSpPr>
            <a:spLocks noChangeShapeType="1"/>
          </p:cNvSpPr>
          <p:nvPr/>
        </p:nvSpPr>
        <p:spPr bwMode="auto">
          <a:xfrm>
            <a:off x="4418014" y="4070350"/>
            <a:ext cx="1144587" cy="273050"/>
          </a:xfrm>
          <a:prstGeom prst="line">
            <a:avLst/>
          </a:prstGeom>
          <a:noFill/>
          <a:ln w="28575">
            <a:solidFill>
              <a:srgbClr val="000099"/>
            </a:solidFill>
            <a:round/>
            <a:headEnd type="none" w="sm" len="sm"/>
            <a:tailEnd type="stealth" w="med" len="med"/>
          </a:ln>
        </p:spPr>
        <p:txBody>
          <a:bodyPr wrap="none" anchor="ctr"/>
          <a:lstStyle/>
          <a:p>
            <a:endParaRPr lang="en-US"/>
          </a:p>
        </p:txBody>
      </p:sp>
      <p:sp>
        <p:nvSpPr>
          <p:cNvPr id="31785" name="Rectangle 41"/>
          <p:cNvSpPr>
            <a:spLocks noChangeArrowheads="1"/>
          </p:cNvSpPr>
          <p:nvPr/>
        </p:nvSpPr>
        <p:spPr bwMode="auto">
          <a:xfrm>
            <a:off x="6934200" y="2362200"/>
            <a:ext cx="3429000" cy="533400"/>
          </a:xfrm>
          <a:prstGeom prst="rect">
            <a:avLst/>
          </a:prstGeom>
          <a:solidFill>
            <a:srgbClr val="CCFFCC"/>
          </a:solidFill>
          <a:ln w="9525">
            <a:solidFill>
              <a:schemeClr val="tx1"/>
            </a:solidFill>
            <a:miter lim="800000"/>
            <a:headEnd/>
            <a:tailEnd/>
          </a:ln>
        </p:spPr>
        <p:txBody>
          <a:bodyPr wrap="none" anchor="ctr"/>
          <a:lstStyle/>
          <a:p>
            <a:pPr algn="ctr"/>
            <a:endParaRPr kumimoji="1" lang="zh-TW" altLang="en-US">
              <a:solidFill>
                <a:srgbClr val="000000"/>
              </a:solidFill>
              <a:latin typeface="Arial" charset="0"/>
              <a:ea typeface="新細明體" pitchFamily="18" charset="-120"/>
            </a:endParaRPr>
          </a:p>
        </p:txBody>
      </p:sp>
      <p:sp>
        <p:nvSpPr>
          <p:cNvPr id="31786" name="Rectangle 42"/>
          <p:cNvSpPr>
            <a:spLocks noChangeArrowheads="1"/>
          </p:cNvSpPr>
          <p:nvPr/>
        </p:nvSpPr>
        <p:spPr bwMode="auto">
          <a:xfrm>
            <a:off x="792480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31787" name="Rectangle 43"/>
          <p:cNvSpPr>
            <a:spLocks noChangeArrowheads="1"/>
          </p:cNvSpPr>
          <p:nvPr/>
        </p:nvSpPr>
        <p:spPr bwMode="auto">
          <a:xfrm>
            <a:off x="933450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55</a:t>
            </a:r>
          </a:p>
        </p:txBody>
      </p:sp>
      <p:sp>
        <p:nvSpPr>
          <p:cNvPr id="31788" name="Rectangle 44"/>
          <p:cNvSpPr>
            <a:spLocks noChangeArrowheads="1"/>
          </p:cNvSpPr>
          <p:nvPr/>
        </p:nvSpPr>
        <p:spPr bwMode="auto">
          <a:xfrm>
            <a:off x="9848850" y="2438400"/>
            <a:ext cx="438150" cy="381000"/>
          </a:xfrm>
          <a:prstGeom prst="rect">
            <a:avLst/>
          </a:prstGeom>
          <a:solidFill>
            <a:srgbClr val="FFFFFF"/>
          </a:solidFill>
          <a:ln w="9525">
            <a:solidFill>
              <a:srgbClr val="0000CC"/>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19*</a:t>
            </a:r>
          </a:p>
        </p:txBody>
      </p:sp>
      <p:sp>
        <p:nvSpPr>
          <p:cNvPr id="31789" name="Rectangle 45"/>
          <p:cNvSpPr>
            <a:spLocks noChangeArrowheads="1"/>
          </p:cNvSpPr>
          <p:nvPr/>
        </p:nvSpPr>
        <p:spPr bwMode="auto">
          <a:xfrm>
            <a:off x="739140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45</a:t>
            </a:r>
          </a:p>
        </p:txBody>
      </p:sp>
      <p:sp>
        <p:nvSpPr>
          <p:cNvPr id="31790" name="Rectangle 46"/>
          <p:cNvSpPr>
            <a:spLocks noChangeArrowheads="1"/>
          </p:cNvSpPr>
          <p:nvPr/>
        </p:nvSpPr>
        <p:spPr bwMode="auto">
          <a:xfrm>
            <a:off x="8382000" y="2438400"/>
            <a:ext cx="438150" cy="381000"/>
          </a:xfrm>
          <a:prstGeom prst="rect">
            <a:avLst/>
          </a:prstGeom>
          <a:solidFill>
            <a:srgbClr val="CCFFCC"/>
          </a:solidFill>
          <a:ln w="9525">
            <a:noFill/>
            <a:miter lim="800000"/>
            <a:headEnd/>
            <a:tailEnd/>
          </a:ln>
        </p:spPr>
        <p:txBody>
          <a:bodyPr wrap="none" anchor="ctr"/>
          <a:lstStyle/>
          <a:p>
            <a:pPr algn="ctr"/>
            <a:r>
              <a:rPr kumimoji="1" lang="en-US" altLang="zh-TW">
                <a:solidFill>
                  <a:srgbClr val="000000"/>
                </a:solidFill>
                <a:latin typeface="Arial" charset="0"/>
                <a:ea typeface="新細明體" pitchFamily="18" charset="-120"/>
              </a:rPr>
              <a:t>…</a:t>
            </a:r>
          </a:p>
        </p:txBody>
      </p:sp>
      <p:sp>
        <p:nvSpPr>
          <p:cNvPr id="31791" name="Rectangle 47"/>
          <p:cNvSpPr>
            <a:spLocks noChangeArrowheads="1"/>
          </p:cNvSpPr>
          <p:nvPr/>
        </p:nvSpPr>
        <p:spPr bwMode="auto">
          <a:xfrm>
            <a:off x="882015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13</a:t>
            </a:r>
          </a:p>
        </p:txBody>
      </p:sp>
      <p:sp>
        <p:nvSpPr>
          <p:cNvPr id="1311792" name="Rectangle 48"/>
          <p:cNvSpPr>
            <a:spLocks noChangeArrowheads="1"/>
          </p:cNvSpPr>
          <p:nvPr/>
        </p:nvSpPr>
        <p:spPr bwMode="auto">
          <a:xfrm>
            <a:off x="7086600" y="3505200"/>
            <a:ext cx="3124200" cy="1676400"/>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solidFill>
                  <a:srgbClr val="000000"/>
                </a:solidFill>
                <a:latin typeface="Arial" charset="0"/>
                <a:ea typeface="新細明體" pitchFamily="18" charset="-120"/>
              </a:rPr>
              <a:t>Similarly, </a:t>
            </a:r>
            <a:r>
              <a:rPr kumimoji="1" lang="en-US" altLang="zh-TW" dirty="0">
                <a:solidFill>
                  <a:srgbClr val="2144D9"/>
                </a:solidFill>
                <a:latin typeface="Arial" charset="0"/>
                <a:ea typeface="新細明體" pitchFamily="18" charset="-120"/>
              </a:rPr>
              <a:t>page 19 </a:t>
            </a:r>
            <a:r>
              <a:rPr kumimoji="1" lang="en-US" altLang="zh-TW" dirty="0">
                <a:solidFill>
                  <a:srgbClr val="000000"/>
                </a:solidFill>
                <a:latin typeface="Arial" charset="0"/>
                <a:ea typeface="新細明體" pitchFamily="18" charset="-120"/>
              </a:rPr>
              <a:t>has U=1 and therefore it will not be replaced yet.  The OS goes on to check the next oldest page.</a:t>
            </a:r>
          </a:p>
        </p:txBody>
      </p:sp>
      <p:sp>
        <p:nvSpPr>
          <p:cNvPr id="49" name="Slide Number Placeholder 2">
            <a:extLst>
              <a:ext uri="{FF2B5EF4-FFF2-40B4-BE49-F238E27FC236}">
                <a16:creationId xmlns:a16="http://schemas.microsoft.com/office/drawing/2014/main" id="{BA9688B6-E23B-403E-84AE-C2A79C967E0F}"/>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19</a:t>
            </a:fld>
            <a:endParaRPr lang="en-US" noProof="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2024-BCBB-4483-BFEB-1C355D1E704B}"/>
              </a:ext>
            </a:extLst>
          </p:cNvPr>
          <p:cNvSpPr>
            <a:spLocks noGrp="1"/>
          </p:cNvSpPr>
          <p:nvPr>
            <p:ph type="title"/>
          </p:nvPr>
        </p:nvSpPr>
        <p:spPr/>
        <p:txBody>
          <a:bodyPr/>
          <a:lstStyle/>
          <a:p>
            <a:r>
              <a:rPr lang="en-US" altLang="zh-TW" dirty="0">
                <a:ea typeface="新細明體" pitchFamily="18" charset="-120"/>
              </a:rPr>
              <a:t>OS Policies for Virtual Memory</a:t>
            </a:r>
            <a:endParaRPr lang="en-US" dirty="0"/>
          </a:p>
        </p:txBody>
      </p:sp>
      <p:sp>
        <p:nvSpPr>
          <p:cNvPr id="3" name="Slide Number Placeholder 2">
            <a:extLst>
              <a:ext uri="{FF2B5EF4-FFF2-40B4-BE49-F238E27FC236}">
                <a16:creationId xmlns:a16="http://schemas.microsoft.com/office/drawing/2014/main" id="{336020FA-C5A3-49A6-8F05-74454A8EB4FD}"/>
              </a:ext>
            </a:extLst>
          </p:cNvPr>
          <p:cNvSpPr>
            <a:spLocks noGrp="1"/>
          </p:cNvSpPr>
          <p:nvPr>
            <p:ph type="sldNum" sz="quarter" idx="33"/>
          </p:nvPr>
        </p:nvSpPr>
        <p:spPr/>
        <p:txBody>
          <a:bodyPr/>
          <a:lstStyle/>
          <a:p>
            <a:fld id="{19B51A1E-902D-48AF-9020-955120F399B6}" type="slidenum">
              <a:rPr lang="en-US" noProof="0" smtClean="0"/>
              <a:pPr/>
              <a:t>2</a:t>
            </a:fld>
            <a:endParaRPr lang="en-US" noProof="0" dirty="0"/>
          </a:p>
        </p:txBody>
      </p:sp>
      <p:sp>
        <p:nvSpPr>
          <p:cNvPr id="54" name="Line 2">
            <a:extLst>
              <a:ext uri="{FF2B5EF4-FFF2-40B4-BE49-F238E27FC236}">
                <a16:creationId xmlns:a16="http://schemas.microsoft.com/office/drawing/2014/main" id="{87499345-64FF-475A-AA2F-5F171F6BF39A}"/>
              </a:ext>
            </a:extLst>
          </p:cNvPr>
          <p:cNvSpPr>
            <a:spLocks noChangeShapeType="1"/>
          </p:cNvSpPr>
          <p:nvPr/>
        </p:nvSpPr>
        <p:spPr bwMode="auto">
          <a:xfrm flipH="1">
            <a:off x="3451166" y="5352013"/>
            <a:ext cx="3429000" cy="0"/>
          </a:xfrm>
          <a:prstGeom prst="line">
            <a:avLst/>
          </a:prstGeom>
          <a:noFill/>
          <a:ln w="1270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5" name="Line 3">
            <a:extLst>
              <a:ext uri="{FF2B5EF4-FFF2-40B4-BE49-F238E27FC236}">
                <a16:creationId xmlns:a16="http://schemas.microsoft.com/office/drawing/2014/main" id="{9FD39FC8-ECD2-41EE-A7F0-9A46D772C33F}"/>
              </a:ext>
            </a:extLst>
          </p:cNvPr>
          <p:cNvSpPr>
            <a:spLocks noChangeShapeType="1"/>
          </p:cNvSpPr>
          <p:nvPr/>
        </p:nvSpPr>
        <p:spPr bwMode="auto">
          <a:xfrm flipH="1">
            <a:off x="3451166" y="5656813"/>
            <a:ext cx="3657600" cy="0"/>
          </a:xfrm>
          <a:prstGeom prst="line">
            <a:avLst/>
          </a:prstGeom>
          <a:noFill/>
          <a:ln w="28575">
            <a:solidFill>
              <a:srgbClr val="FF0000"/>
            </a:solidFill>
            <a:round/>
            <a:headEnd/>
            <a:tailEnd type="arrow" w="med" len="me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56" name="Line 4">
            <a:extLst>
              <a:ext uri="{FF2B5EF4-FFF2-40B4-BE49-F238E27FC236}">
                <a16:creationId xmlns:a16="http://schemas.microsoft.com/office/drawing/2014/main" id="{FA0C0755-3A79-4935-BF22-707662A82294}"/>
              </a:ext>
            </a:extLst>
          </p:cNvPr>
          <p:cNvSpPr>
            <a:spLocks noChangeShapeType="1"/>
          </p:cNvSpPr>
          <p:nvPr/>
        </p:nvSpPr>
        <p:spPr bwMode="auto">
          <a:xfrm flipV="1">
            <a:off x="7108766" y="4132813"/>
            <a:ext cx="0" cy="1524000"/>
          </a:xfrm>
          <a:prstGeom prst="line">
            <a:avLst/>
          </a:prstGeom>
          <a:noFill/>
          <a:ln w="28575">
            <a:solidFill>
              <a:srgbClr val="FF0000"/>
            </a:solidFill>
            <a:round/>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grpSp>
        <p:nvGrpSpPr>
          <p:cNvPr id="57" name="Group 5">
            <a:extLst>
              <a:ext uri="{FF2B5EF4-FFF2-40B4-BE49-F238E27FC236}">
                <a16:creationId xmlns:a16="http://schemas.microsoft.com/office/drawing/2014/main" id="{39A08B81-FBE1-4E17-9FB0-3B26968BB1BE}"/>
              </a:ext>
            </a:extLst>
          </p:cNvPr>
          <p:cNvGrpSpPr>
            <a:grpSpLocks/>
          </p:cNvGrpSpPr>
          <p:nvPr/>
        </p:nvGrpSpPr>
        <p:grpSpPr bwMode="auto">
          <a:xfrm>
            <a:off x="2536766" y="4894813"/>
            <a:ext cx="914400" cy="1143000"/>
            <a:chOff x="1152" y="3408"/>
            <a:chExt cx="576" cy="720"/>
          </a:xfrm>
        </p:grpSpPr>
        <p:sp>
          <p:nvSpPr>
            <p:cNvPr id="58" name="AutoShape 6">
              <a:extLst>
                <a:ext uri="{FF2B5EF4-FFF2-40B4-BE49-F238E27FC236}">
                  <a16:creationId xmlns:a16="http://schemas.microsoft.com/office/drawing/2014/main" id="{A0A5F021-B3C6-49A1-99EF-6C1ABB9DCA00}"/>
                </a:ext>
              </a:extLst>
            </p:cNvPr>
            <p:cNvSpPr>
              <a:spLocks noChangeArrowheads="1"/>
            </p:cNvSpPr>
            <p:nvPr/>
          </p:nvSpPr>
          <p:spPr bwMode="auto">
            <a:xfrm>
              <a:off x="1152" y="3408"/>
              <a:ext cx="576" cy="720"/>
            </a:xfrm>
            <a:prstGeom prst="flowChartMagneticDisk">
              <a:avLst/>
            </a:prstGeom>
            <a:solidFill>
              <a:srgbClr val="4F81BD"/>
            </a:solidFill>
            <a:ln w="12700">
              <a:solidFill>
                <a:sysClr val="windowText" lastClr="000000"/>
              </a:solidFill>
              <a:round/>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200" b="1" i="0" u="none" strike="noStrike" kern="0" cap="none" spc="0" normalizeH="0" baseline="0" noProof="0">
                <a:ln>
                  <a:noFill/>
                </a:ln>
                <a:solidFill>
                  <a:prstClr val="black"/>
                </a:solidFill>
                <a:effectLst/>
                <a:uLnTx/>
                <a:uFillTx/>
                <a:ea typeface="新細明體" pitchFamily="18" charset="-120"/>
              </a:endParaRPr>
            </a:p>
          </p:txBody>
        </p:sp>
        <p:sp>
          <p:nvSpPr>
            <p:cNvPr id="59" name="Rectangle 7">
              <a:extLst>
                <a:ext uri="{FF2B5EF4-FFF2-40B4-BE49-F238E27FC236}">
                  <a16:creationId xmlns:a16="http://schemas.microsoft.com/office/drawing/2014/main" id="{D6BF6D20-6930-4E06-A30E-D1B7C2AEF175}"/>
                </a:ext>
              </a:extLst>
            </p:cNvPr>
            <p:cNvSpPr>
              <a:spLocks noChangeArrowheads="1"/>
            </p:cNvSpPr>
            <p:nvPr/>
          </p:nvSpPr>
          <p:spPr bwMode="auto">
            <a:xfrm>
              <a:off x="1200" y="3696"/>
              <a:ext cx="432" cy="9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200" b="1" i="0" u="none" strike="noStrike" kern="0" cap="none" spc="0" normalizeH="0" baseline="0" noProof="0">
                  <a:ln>
                    <a:noFill/>
                  </a:ln>
                  <a:solidFill>
                    <a:prstClr val="black"/>
                  </a:solidFill>
                  <a:effectLst/>
                  <a:uLnTx/>
                  <a:uFillTx/>
                  <a:latin typeface="Arial" charset="0"/>
                  <a:ea typeface="新細明體" pitchFamily="18" charset="-120"/>
                </a:rPr>
                <a:t>01010101</a:t>
              </a:r>
              <a:endParaRPr kumimoji="1" lang="en-US" altLang="zh-TW" sz="1200" b="1" i="0" u="none" strike="noStrike" kern="0" cap="none" spc="0" normalizeH="0" baseline="0" noProof="0">
                <a:ln>
                  <a:noFill/>
                </a:ln>
                <a:solidFill>
                  <a:prstClr val="black"/>
                </a:solidFill>
                <a:effectLst/>
                <a:uLnTx/>
                <a:uFillTx/>
                <a:ea typeface="新細明體" pitchFamily="18" charset="-120"/>
              </a:endParaRPr>
            </a:p>
          </p:txBody>
        </p:sp>
        <p:sp>
          <p:nvSpPr>
            <p:cNvPr id="60" name="Rectangle 8">
              <a:extLst>
                <a:ext uri="{FF2B5EF4-FFF2-40B4-BE49-F238E27FC236}">
                  <a16:creationId xmlns:a16="http://schemas.microsoft.com/office/drawing/2014/main" id="{734648A8-B30B-4C6B-A9FB-B2914884FAA4}"/>
                </a:ext>
              </a:extLst>
            </p:cNvPr>
            <p:cNvSpPr>
              <a:spLocks noChangeArrowheads="1"/>
            </p:cNvSpPr>
            <p:nvPr/>
          </p:nvSpPr>
          <p:spPr bwMode="auto">
            <a:xfrm>
              <a:off x="1200" y="3888"/>
              <a:ext cx="432" cy="9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200" b="1" i="0" u="none" strike="noStrike" kern="0" cap="none" spc="0" normalizeH="0" baseline="0" noProof="0">
                  <a:ln>
                    <a:noFill/>
                  </a:ln>
                  <a:solidFill>
                    <a:prstClr val="black"/>
                  </a:solidFill>
                  <a:effectLst/>
                  <a:uLnTx/>
                  <a:uFillTx/>
                  <a:latin typeface="Arial" charset="0"/>
                  <a:ea typeface="新細明體" pitchFamily="18" charset="-120"/>
                </a:rPr>
                <a:t>01010101</a:t>
              </a:r>
              <a:endParaRPr kumimoji="1" lang="en-US" altLang="zh-TW" sz="1200" b="1" i="0" u="none" strike="noStrike" kern="0" cap="none" spc="0" normalizeH="0" baseline="0" noProof="0">
                <a:ln>
                  <a:noFill/>
                </a:ln>
                <a:solidFill>
                  <a:prstClr val="black"/>
                </a:solidFill>
                <a:effectLst/>
                <a:uLnTx/>
                <a:uFillTx/>
                <a:ea typeface="新細明體" pitchFamily="18" charset="-120"/>
              </a:endParaRPr>
            </a:p>
          </p:txBody>
        </p:sp>
      </p:grpSp>
      <p:sp>
        <p:nvSpPr>
          <p:cNvPr id="61" name="Rectangle 9">
            <a:extLst>
              <a:ext uri="{FF2B5EF4-FFF2-40B4-BE49-F238E27FC236}">
                <a16:creationId xmlns:a16="http://schemas.microsoft.com/office/drawing/2014/main" id="{F6DA64C9-34EC-4297-842D-C34A86C66674}"/>
              </a:ext>
            </a:extLst>
          </p:cNvPr>
          <p:cNvSpPr>
            <a:spLocks noChangeArrowheads="1"/>
          </p:cNvSpPr>
          <p:nvPr/>
        </p:nvSpPr>
        <p:spPr bwMode="auto">
          <a:xfrm>
            <a:off x="8556566" y="2151613"/>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a:t>
            </a:r>
          </a:p>
        </p:txBody>
      </p:sp>
      <p:sp>
        <p:nvSpPr>
          <p:cNvPr id="62" name="Rectangle 10">
            <a:extLst>
              <a:ext uri="{FF2B5EF4-FFF2-40B4-BE49-F238E27FC236}">
                <a16:creationId xmlns:a16="http://schemas.microsoft.com/office/drawing/2014/main" id="{70EAF20B-53E9-46BE-B292-430669643E70}"/>
              </a:ext>
            </a:extLst>
          </p:cNvPr>
          <p:cNvSpPr>
            <a:spLocks noChangeArrowheads="1"/>
          </p:cNvSpPr>
          <p:nvPr/>
        </p:nvSpPr>
        <p:spPr bwMode="auto">
          <a:xfrm>
            <a:off x="8556566" y="2456413"/>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00001</a:t>
            </a:r>
          </a:p>
        </p:txBody>
      </p:sp>
      <p:sp>
        <p:nvSpPr>
          <p:cNvPr id="63" name="Rectangle 11">
            <a:extLst>
              <a:ext uri="{FF2B5EF4-FFF2-40B4-BE49-F238E27FC236}">
                <a16:creationId xmlns:a16="http://schemas.microsoft.com/office/drawing/2014/main" id="{7F48DD35-130C-4A91-801E-C6FCFD7B5BE7}"/>
              </a:ext>
            </a:extLst>
          </p:cNvPr>
          <p:cNvSpPr>
            <a:spLocks noChangeArrowheads="1"/>
          </p:cNvSpPr>
          <p:nvPr/>
        </p:nvSpPr>
        <p:spPr bwMode="auto">
          <a:xfrm>
            <a:off x="8556566" y="2761213"/>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00002</a:t>
            </a:r>
          </a:p>
        </p:txBody>
      </p:sp>
      <p:sp>
        <p:nvSpPr>
          <p:cNvPr id="64" name="Rectangle 12">
            <a:extLst>
              <a:ext uri="{FF2B5EF4-FFF2-40B4-BE49-F238E27FC236}">
                <a16:creationId xmlns:a16="http://schemas.microsoft.com/office/drawing/2014/main" id="{E5EB7522-A5EB-46C8-8EED-FCFEAA403CE1}"/>
              </a:ext>
            </a:extLst>
          </p:cNvPr>
          <p:cNvSpPr>
            <a:spLocks noChangeArrowheads="1"/>
          </p:cNvSpPr>
          <p:nvPr/>
        </p:nvSpPr>
        <p:spPr bwMode="auto">
          <a:xfrm>
            <a:off x="8556566" y="3066013"/>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00003</a:t>
            </a:r>
          </a:p>
        </p:txBody>
      </p:sp>
      <p:sp>
        <p:nvSpPr>
          <p:cNvPr id="65" name="Rectangle 13">
            <a:extLst>
              <a:ext uri="{FF2B5EF4-FFF2-40B4-BE49-F238E27FC236}">
                <a16:creationId xmlns:a16="http://schemas.microsoft.com/office/drawing/2014/main" id="{B172E95E-5B84-42FD-84AE-5E215514B524}"/>
              </a:ext>
            </a:extLst>
          </p:cNvPr>
          <p:cNvSpPr>
            <a:spLocks noChangeArrowheads="1"/>
          </p:cNvSpPr>
          <p:nvPr/>
        </p:nvSpPr>
        <p:spPr bwMode="auto">
          <a:xfrm>
            <a:off x="8556566" y="3370813"/>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00004</a:t>
            </a:r>
          </a:p>
        </p:txBody>
      </p:sp>
      <p:sp>
        <p:nvSpPr>
          <p:cNvPr id="66" name="Rectangle 14">
            <a:extLst>
              <a:ext uri="{FF2B5EF4-FFF2-40B4-BE49-F238E27FC236}">
                <a16:creationId xmlns:a16="http://schemas.microsoft.com/office/drawing/2014/main" id="{923B809A-AA48-4365-B6C8-B44A464A9A0A}"/>
              </a:ext>
            </a:extLst>
          </p:cNvPr>
          <p:cNvSpPr>
            <a:spLocks noChangeArrowheads="1"/>
          </p:cNvSpPr>
          <p:nvPr/>
        </p:nvSpPr>
        <p:spPr bwMode="auto">
          <a:xfrm>
            <a:off x="8556566" y="3675613"/>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00005</a:t>
            </a:r>
          </a:p>
        </p:txBody>
      </p:sp>
      <p:sp>
        <p:nvSpPr>
          <p:cNvPr id="67" name="Rectangle 15">
            <a:extLst>
              <a:ext uri="{FF2B5EF4-FFF2-40B4-BE49-F238E27FC236}">
                <a16:creationId xmlns:a16="http://schemas.microsoft.com/office/drawing/2014/main" id="{A9C3FE17-7F80-49B6-8900-805F21B0DE5B}"/>
              </a:ext>
            </a:extLst>
          </p:cNvPr>
          <p:cNvSpPr>
            <a:spLocks noChangeArrowheads="1"/>
          </p:cNvSpPr>
          <p:nvPr/>
        </p:nvSpPr>
        <p:spPr bwMode="auto">
          <a:xfrm>
            <a:off x="8556566" y="3980413"/>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00006</a:t>
            </a:r>
          </a:p>
        </p:txBody>
      </p:sp>
      <p:sp>
        <p:nvSpPr>
          <p:cNvPr id="68" name="Rectangle 16">
            <a:extLst>
              <a:ext uri="{FF2B5EF4-FFF2-40B4-BE49-F238E27FC236}">
                <a16:creationId xmlns:a16="http://schemas.microsoft.com/office/drawing/2014/main" id="{200C04DB-5502-4505-92FE-9BF1AF05EDD4}"/>
              </a:ext>
            </a:extLst>
          </p:cNvPr>
          <p:cNvSpPr>
            <a:spLocks noChangeArrowheads="1"/>
          </p:cNvSpPr>
          <p:nvPr/>
        </p:nvSpPr>
        <p:spPr bwMode="auto">
          <a:xfrm>
            <a:off x="8556566" y="4285213"/>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00007</a:t>
            </a:r>
          </a:p>
        </p:txBody>
      </p:sp>
      <p:sp>
        <p:nvSpPr>
          <p:cNvPr id="69" name="Rectangle 17">
            <a:extLst>
              <a:ext uri="{FF2B5EF4-FFF2-40B4-BE49-F238E27FC236}">
                <a16:creationId xmlns:a16="http://schemas.microsoft.com/office/drawing/2014/main" id="{AB78C8C1-EE50-4BC5-863D-C7CB081892F5}"/>
              </a:ext>
            </a:extLst>
          </p:cNvPr>
          <p:cNvSpPr>
            <a:spLocks noChangeArrowheads="1"/>
          </p:cNvSpPr>
          <p:nvPr/>
        </p:nvSpPr>
        <p:spPr bwMode="auto">
          <a:xfrm>
            <a:off x="8556566" y="4590013"/>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00008</a:t>
            </a:r>
          </a:p>
        </p:txBody>
      </p:sp>
      <p:sp>
        <p:nvSpPr>
          <p:cNvPr id="70" name="Rectangle 18">
            <a:extLst>
              <a:ext uri="{FF2B5EF4-FFF2-40B4-BE49-F238E27FC236}">
                <a16:creationId xmlns:a16="http://schemas.microsoft.com/office/drawing/2014/main" id="{DD9BC308-043B-4280-9D93-EE6F38D002B4}"/>
              </a:ext>
            </a:extLst>
          </p:cNvPr>
          <p:cNvSpPr>
            <a:spLocks noChangeArrowheads="1"/>
          </p:cNvSpPr>
          <p:nvPr/>
        </p:nvSpPr>
        <p:spPr bwMode="auto">
          <a:xfrm>
            <a:off x="7718366" y="2151613"/>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A</a:t>
            </a:r>
          </a:p>
        </p:txBody>
      </p:sp>
      <p:sp>
        <p:nvSpPr>
          <p:cNvPr id="71" name="Rectangle 19">
            <a:extLst>
              <a:ext uri="{FF2B5EF4-FFF2-40B4-BE49-F238E27FC236}">
                <a16:creationId xmlns:a16="http://schemas.microsoft.com/office/drawing/2014/main" id="{7F64685E-20FB-4077-B396-50D9C295B197}"/>
              </a:ext>
            </a:extLst>
          </p:cNvPr>
          <p:cNvSpPr>
            <a:spLocks noChangeArrowheads="1"/>
          </p:cNvSpPr>
          <p:nvPr/>
        </p:nvSpPr>
        <p:spPr bwMode="auto">
          <a:xfrm>
            <a:off x="7718366" y="2456413"/>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A</a:t>
            </a:r>
          </a:p>
        </p:txBody>
      </p:sp>
      <p:sp>
        <p:nvSpPr>
          <p:cNvPr id="72" name="Rectangle 20">
            <a:extLst>
              <a:ext uri="{FF2B5EF4-FFF2-40B4-BE49-F238E27FC236}">
                <a16:creationId xmlns:a16="http://schemas.microsoft.com/office/drawing/2014/main" id="{DA9CD1AF-BAA2-4D81-9BCC-BD10E28DFC90}"/>
              </a:ext>
            </a:extLst>
          </p:cNvPr>
          <p:cNvSpPr>
            <a:spLocks noChangeArrowheads="1"/>
          </p:cNvSpPr>
          <p:nvPr/>
        </p:nvSpPr>
        <p:spPr bwMode="auto">
          <a:xfrm>
            <a:off x="7718366" y="2761213"/>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A</a:t>
            </a:r>
          </a:p>
        </p:txBody>
      </p:sp>
      <p:sp>
        <p:nvSpPr>
          <p:cNvPr id="73" name="Rectangle 21">
            <a:extLst>
              <a:ext uri="{FF2B5EF4-FFF2-40B4-BE49-F238E27FC236}">
                <a16:creationId xmlns:a16="http://schemas.microsoft.com/office/drawing/2014/main" id="{682CC9C1-B4B0-4EB3-B53D-7EDF8DCE1B3B}"/>
              </a:ext>
            </a:extLst>
          </p:cNvPr>
          <p:cNvSpPr>
            <a:spLocks noChangeArrowheads="1"/>
          </p:cNvSpPr>
          <p:nvPr/>
        </p:nvSpPr>
        <p:spPr bwMode="auto">
          <a:xfrm>
            <a:off x="7718366" y="3370813"/>
            <a:ext cx="9144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 (M=1)</a:t>
            </a:r>
          </a:p>
        </p:txBody>
      </p:sp>
      <p:sp>
        <p:nvSpPr>
          <p:cNvPr id="74" name="Rectangle 22">
            <a:extLst>
              <a:ext uri="{FF2B5EF4-FFF2-40B4-BE49-F238E27FC236}">
                <a16:creationId xmlns:a16="http://schemas.microsoft.com/office/drawing/2014/main" id="{18036A15-C79B-4BE4-ACE3-1F307EFA74C7}"/>
              </a:ext>
            </a:extLst>
          </p:cNvPr>
          <p:cNvSpPr>
            <a:spLocks noChangeArrowheads="1"/>
          </p:cNvSpPr>
          <p:nvPr/>
        </p:nvSpPr>
        <p:spPr bwMode="auto">
          <a:xfrm>
            <a:off x="7718366" y="3980413"/>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 (M=1)</a:t>
            </a:r>
          </a:p>
        </p:txBody>
      </p:sp>
      <p:sp>
        <p:nvSpPr>
          <p:cNvPr id="75" name="Rectangle 23">
            <a:extLst>
              <a:ext uri="{FF2B5EF4-FFF2-40B4-BE49-F238E27FC236}">
                <a16:creationId xmlns:a16="http://schemas.microsoft.com/office/drawing/2014/main" id="{CD523CC6-2F99-4A2E-8986-12F167C857FC}"/>
              </a:ext>
            </a:extLst>
          </p:cNvPr>
          <p:cNvSpPr>
            <a:spLocks noChangeArrowheads="1"/>
          </p:cNvSpPr>
          <p:nvPr/>
        </p:nvSpPr>
        <p:spPr bwMode="auto">
          <a:xfrm>
            <a:off x="7718366" y="4285213"/>
            <a:ext cx="9144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76" name="Line 24">
            <a:extLst>
              <a:ext uri="{FF2B5EF4-FFF2-40B4-BE49-F238E27FC236}">
                <a16:creationId xmlns:a16="http://schemas.microsoft.com/office/drawing/2014/main" id="{B155B835-16C7-4B20-8B5A-F7703636F7D3}"/>
              </a:ext>
            </a:extLst>
          </p:cNvPr>
          <p:cNvSpPr>
            <a:spLocks noChangeShapeType="1"/>
          </p:cNvSpPr>
          <p:nvPr/>
        </p:nvSpPr>
        <p:spPr bwMode="auto">
          <a:xfrm>
            <a:off x="8632766" y="4894813"/>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7" name="Line 25">
            <a:extLst>
              <a:ext uri="{FF2B5EF4-FFF2-40B4-BE49-F238E27FC236}">
                <a16:creationId xmlns:a16="http://schemas.microsoft.com/office/drawing/2014/main" id="{DA912011-1B10-4205-9F6E-56968C72037E}"/>
              </a:ext>
            </a:extLst>
          </p:cNvPr>
          <p:cNvSpPr>
            <a:spLocks noChangeShapeType="1"/>
          </p:cNvSpPr>
          <p:nvPr/>
        </p:nvSpPr>
        <p:spPr bwMode="auto">
          <a:xfrm>
            <a:off x="7718366" y="4894813"/>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8" name="Rectangle 26">
            <a:extLst>
              <a:ext uri="{FF2B5EF4-FFF2-40B4-BE49-F238E27FC236}">
                <a16:creationId xmlns:a16="http://schemas.microsoft.com/office/drawing/2014/main" id="{8733C9A8-6E09-498E-B934-125473305E62}"/>
              </a:ext>
            </a:extLst>
          </p:cNvPr>
          <p:cNvSpPr>
            <a:spLocks noChangeArrowheads="1"/>
          </p:cNvSpPr>
          <p:nvPr/>
        </p:nvSpPr>
        <p:spPr bwMode="auto">
          <a:xfrm>
            <a:off x="8099366" y="5428213"/>
            <a:ext cx="1219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RAM</a:t>
            </a:r>
            <a:endParaRPr kumimoji="1" lang="en-US" altLang="zh-TW" sz="1000">
              <a:solidFill>
                <a:prstClr val="black"/>
              </a:solidFill>
              <a:ea typeface="新細明體" pitchFamily="18" charset="-120"/>
            </a:endParaRPr>
          </a:p>
        </p:txBody>
      </p:sp>
      <p:sp>
        <p:nvSpPr>
          <p:cNvPr id="79" name="Rectangle 27">
            <a:extLst>
              <a:ext uri="{FF2B5EF4-FFF2-40B4-BE49-F238E27FC236}">
                <a16:creationId xmlns:a16="http://schemas.microsoft.com/office/drawing/2014/main" id="{A43E59E5-2E89-41F4-BA5B-F8287E20338E}"/>
              </a:ext>
            </a:extLst>
          </p:cNvPr>
          <p:cNvSpPr>
            <a:spLocks noChangeArrowheads="1"/>
          </p:cNvSpPr>
          <p:nvPr/>
        </p:nvSpPr>
        <p:spPr bwMode="auto">
          <a:xfrm>
            <a:off x="5813366" y="4285213"/>
            <a:ext cx="914400" cy="30480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80" name="Rectangle 28">
            <a:extLst>
              <a:ext uri="{FF2B5EF4-FFF2-40B4-BE49-F238E27FC236}">
                <a16:creationId xmlns:a16="http://schemas.microsoft.com/office/drawing/2014/main" id="{DE751456-692A-4AC7-B178-271899461381}"/>
              </a:ext>
            </a:extLst>
          </p:cNvPr>
          <p:cNvSpPr>
            <a:spLocks noChangeArrowheads="1"/>
          </p:cNvSpPr>
          <p:nvPr/>
        </p:nvSpPr>
        <p:spPr bwMode="auto">
          <a:xfrm>
            <a:off x="5660966" y="2837413"/>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sz="1600">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sz="1600">
                <a:solidFill>
                  <a:prstClr val="black"/>
                </a:solidFill>
                <a:latin typeface="Arial" charset="0"/>
                <a:ea typeface="新細明體" pitchFamily="18" charset="-120"/>
              </a:rPr>
              <a:t> of process C</a:t>
            </a:r>
            <a:endParaRPr kumimoji="1" lang="en-US" altLang="zh-TW" sz="1000">
              <a:solidFill>
                <a:prstClr val="black"/>
              </a:solidFill>
              <a:ea typeface="新細明體" pitchFamily="18" charset="-120"/>
            </a:endParaRPr>
          </a:p>
        </p:txBody>
      </p:sp>
      <p:sp>
        <p:nvSpPr>
          <p:cNvPr id="81" name="Rectangle 29">
            <a:extLst>
              <a:ext uri="{FF2B5EF4-FFF2-40B4-BE49-F238E27FC236}">
                <a16:creationId xmlns:a16="http://schemas.microsoft.com/office/drawing/2014/main" id="{460E1CAA-9A57-4A7D-94E4-AEC28A3101EC}"/>
              </a:ext>
            </a:extLst>
          </p:cNvPr>
          <p:cNvSpPr>
            <a:spLocks noChangeArrowheads="1"/>
          </p:cNvSpPr>
          <p:nvPr/>
        </p:nvSpPr>
        <p:spPr bwMode="auto">
          <a:xfrm>
            <a:off x="5051366" y="4285213"/>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00003</a:t>
            </a:r>
          </a:p>
        </p:txBody>
      </p:sp>
      <p:sp>
        <p:nvSpPr>
          <p:cNvPr id="82" name="Line 30">
            <a:extLst>
              <a:ext uri="{FF2B5EF4-FFF2-40B4-BE49-F238E27FC236}">
                <a16:creationId xmlns:a16="http://schemas.microsoft.com/office/drawing/2014/main" id="{6CB571A0-3E5D-44A4-8D2A-1B3891C8B165}"/>
              </a:ext>
            </a:extLst>
          </p:cNvPr>
          <p:cNvSpPr>
            <a:spLocks noChangeShapeType="1"/>
          </p:cNvSpPr>
          <p:nvPr/>
        </p:nvSpPr>
        <p:spPr bwMode="auto">
          <a:xfrm>
            <a:off x="6727766" y="4590013"/>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3" name="Line 31">
            <a:extLst>
              <a:ext uri="{FF2B5EF4-FFF2-40B4-BE49-F238E27FC236}">
                <a16:creationId xmlns:a16="http://schemas.microsoft.com/office/drawing/2014/main" id="{C0867710-C105-4A3E-ACB0-5BBF5812E9CA}"/>
              </a:ext>
            </a:extLst>
          </p:cNvPr>
          <p:cNvSpPr>
            <a:spLocks noChangeShapeType="1"/>
          </p:cNvSpPr>
          <p:nvPr/>
        </p:nvSpPr>
        <p:spPr bwMode="auto">
          <a:xfrm>
            <a:off x="5813366" y="4590013"/>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4" name="Rectangle 32">
            <a:extLst>
              <a:ext uri="{FF2B5EF4-FFF2-40B4-BE49-F238E27FC236}">
                <a16:creationId xmlns:a16="http://schemas.microsoft.com/office/drawing/2014/main" id="{2D297CCA-B88E-4AA1-B6AE-7D0442036D9E}"/>
              </a:ext>
            </a:extLst>
          </p:cNvPr>
          <p:cNvSpPr>
            <a:spLocks noChangeArrowheads="1"/>
          </p:cNvSpPr>
          <p:nvPr/>
        </p:nvSpPr>
        <p:spPr bwMode="auto">
          <a:xfrm>
            <a:off x="5813366" y="3675613"/>
            <a:ext cx="914400" cy="30480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85" name="Rectangle 33">
            <a:extLst>
              <a:ext uri="{FF2B5EF4-FFF2-40B4-BE49-F238E27FC236}">
                <a16:creationId xmlns:a16="http://schemas.microsoft.com/office/drawing/2014/main" id="{2C03595A-DBCB-4DD4-AD44-66C75970B585}"/>
              </a:ext>
            </a:extLst>
          </p:cNvPr>
          <p:cNvSpPr>
            <a:spLocks noChangeArrowheads="1"/>
          </p:cNvSpPr>
          <p:nvPr/>
        </p:nvSpPr>
        <p:spPr bwMode="auto">
          <a:xfrm>
            <a:off x="5813366" y="3980413"/>
            <a:ext cx="914400" cy="30480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86" name="Rectangle 34">
            <a:extLst>
              <a:ext uri="{FF2B5EF4-FFF2-40B4-BE49-F238E27FC236}">
                <a16:creationId xmlns:a16="http://schemas.microsoft.com/office/drawing/2014/main" id="{B18976CC-E3F3-41B3-884E-CA3A6213E032}"/>
              </a:ext>
            </a:extLst>
          </p:cNvPr>
          <p:cNvSpPr>
            <a:spLocks noChangeArrowheads="1"/>
          </p:cNvSpPr>
          <p:nvPr/>
        </p:nvSpPr>
        <p:spPr bwMode="auto">
          <a:xfrm>
            <a:off x="5813366" y="3370813"/>
            <a:ext cx="914400" cy="304800"/>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87" name="Rectangle 35">
            <a:extLst>
              <a:ext uri="{FF2B5EF4-FFF2-40B4-BE49-F238E27FC236}">
                <a16:creationId xmlns:a16="http://schemas.microsoft.com/office/drawing/2014/main" id="{0E73887A-AD74-4D11-97C4-BE32E1B81733}"/>
              </a:ext>
            </a:extLst>
          </p:cNvPr>
          <p:cNvSpPr>
            <a:spLocks noChangeArrowheads="1"/>
          </p:cNvSpPr>
          <p:nvPr/>
        </p:nvSpPr>
        <p:spPr bwMode="auto">
          <a:xfrm>
            <a:off x="5051366" y="3370813"/>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a:t>
            </a:r>
          </a:p>
        </p:txBody>
      </p:sp>
      <p:sp>
        <p:nvSpPr>
          <p:cNvPr id="88" name="Rectangle 36">
            <a:extLst>
              <a:ext uri="{FF2B5EF4-FFF2-40B4-BE49-F238E27FC236}">
                <a16:creationId xmlns:a16="http://schemas.microsoft.com/office/drawing/2014/main" id="{38271F6D-D75E-4080-9F16-BD309BF4F4C4}"/>
              </a:ext>
            </a:extLst>
          </p:cNvPr>
          <p:cNvSpPr>
            <a:spLocks noChangeArrowheads="1"/>
          </p:cNvSpPr>
          <p:nvPr/>
        </p:nvSpPr>
        <p:spPr bwMode="auto">
          <a:xfrm>
            <a:off x="5051366" y="3675613"/>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00001</a:t>
            </a:r>
          </a:p>
        </p:txBody>
      </p:sp>
      <p:sp>
        <p:nvSpPr>
          <p:cNvPr id="89" name="Rectangle 37">
            <a:extLst>
              <a:ext uri="{FF2B5EF4-FFF2-40B4-BE49-F238E27FC236}">
                <a16:creationId xmlns:a16="http://schemas.microsoft.com/office/drawing/2014/main" id="{665ACAB4-48B5-434D-AD82-DA1747255935}"/>
              </a:ext>
            </a:extLst>
          </p:cNvPr>
          <p:cNvSpPr>
            <a:spLocks noChangeArrowheads="1"/>
          </p:cNvSpPr>
          <p:nvPr/>
        </p:nvSpPr>
        <p:spPr bwMode="auto">
          <a:xfrm>
            <a:off x="5051366" y="3980413"/>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00002</a:t>
            </a:r>
          </a:p>
        </p:txBody>
      </p:sp>
      <p:sp>
        <p:nvSpPr>
          <p:cNvPr id="90" name="Rectangle 38">
            <a:extLst>
              <a:ext uri="{FF2B5EF4-FFF2-40B4-BE49-F238E27FC236}">
                <a16:creationId xmlns:a16="http://schemas.microsoft.com/office/drawing/2014/main" id="{8F731A89-C0EC-48D6-A113-942B5847C784}"/>
              </a:ext>
            </a:extLst>
          </p:cNvPr>
          <p:cNvSpPr>
            <a:spLocks noChangeArrowheads="1"/>
          </p:cNvSpPr>
          <p:nvPr/>
        </p:nvSpPr>
        <p:spPr bwMode="auto">
          <a:xfrm>
            <a:off x="7718366" y="3066013"/>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A (M=1)</a:t>
            </a:r>
          </a:p>
        </p:txBody>
      </p:sp>
      <p:sp>
        <p:nvSpPr>
          <p:cNvPr id="91" name="Rectangle 39">
            <a:extLst>
              <a:ext uri="{FF2B5EF4-FFF2-40B4-BE49-F238E27FC236}">
                <a16:creationId xmlns:a16="http://schemas.microsoft.com/office/drawing/2014/main" id="{8C542B2D-1CED-4B27-940E-6566DBDBE6E7}"/>
              </a:ext>
            </a:extLst>
          </p:cNvPr>
          <p:cNvSpPr>
            <a:spLocks noChangeArrowheads="1"/>
          </p:cNvSpPr>
          <p:nvPr/>
        </p:nvSpPr>
        <p:spPr bwMode="auto">
          <a:xfrm>
            <a:off x="7718366" y="4590013"/>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sp>
        <p:nvSpPr>
          <p:cNvPr id="92" name="Line 40">
            <a:extLst>
              <a:ext uri="{FF2B5EF4-FFF2-40B4-BE49-F238E27FC236}">
                <a16:creationId xmlns:a16="http://schemas.microsoft.com/office/drawing/2014/main" id="{12E65407-F4F3-415A-A481-3BF8BA819EC6}"/>
              </a:ext>
            </a:extLst>
          </p:cNvPr>
          <p:cNvSpPr>
            <a:spLocks noChangeShapeType="1"/>
          </p:cNvSpPr>
          <p:nvPr/>
        </p:nvSpPr>
        <p:spPr bwMode="auto">
          <a:xfrm>
            <a:off x="7032566" y="3828013"/>
            <a:ext cx="685800" cy="60960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93" name="Line 41">
            <a:extLst>
              <a:ext uri="{FF2B5EF4-FFF2-40B4-BE49-F238E27FC236}">
                <a16:creationId xmlns:a16="http://schemas.microsoft.com/office/drawing/2014/main" id="{E450ED7A-9CB8-4408-B2A8-2D530BAD087F}"/>
              </a:ext>
            </a:extLst>
          </p:cNvPr>
          <p:cNvSpPr>
            <a:spLocks noChangeShapeType="1"/>
          </p:cNvSpPr>
          <p:nvPr/>
        </p:nvSpPr>
        <p:spPr bwMode="auto">
          <a:xfrm>
            <a:off x="6651566" y="3523213"/>
            <a:ext cx="1066800" cy="0"/>
          </a:xfrm>
          <a:prstGeom prst="line">
            <a:avLst/>
          </a:prstGeom>
          <a:noFill/>
          <a:ln w="1270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94" name="Rectangle 42">
            <a:extLst>
              <a:ext uri="{FF2B5EF4-FFF2-40B4-BE49-F238E27FC236}">
                <a16:creationId xmlns:a16="http://schemas.microsoft.com/office/drawing/2014/main" id="{1D498085-50E0-4BD8-A222-C671C5480BD5}"/>
              </a:ext>
            </a:extLst>
          </p:cNvPr>
          <p:cNvSpPr>
            <a:spLocks noChangeArrowheads="1"/>
          </p:cNvSpPr>
          <p:nvPr/>
        </p:nvSpPr>
        <p:spPr bwMode="auto">
          <a:xfrm>
            <a:off x="7718366" y="3675613"/>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sp>
        <p:nvSpPr>
          <p:cNvPr id="95" name="Line 43">
            <a:extLst>
              <a:ext uri="{FF2B5EF4-FFF2-40B4-BE49-F238E27FC236}">
                <a16:creationId xmlns:a16="http://schemas.microsoft.com/office/drawing/2014/main" id="{85ED5FA6-2A83-4984-96AE-605B951BB0C6}"/>
              </a:ext>
            </a:extLst>
          </p:cNvPr>
          <p:cNvSpPr>
            <a:spLocks noChangeShapeType="1"/>
          </p:cNvSpPr>
          <p:nvPr/>
        </p:nvSpPr>
        <p:spPr bwMode="auto">
          <a:xfrm>
            <a:off x="6880166" y="4437613"/>
            <a:ext cx="0" cy="1066800"/>
          </a:xfrm>
          <a:prstGeom prst="line">
            <a:avLst/>
          </a:prstGeom>
          <a:noFill/>
          <a:ln w="12700">
            <a:solidFill>
              <a:sysClr val="windowText" lastClr="000000"/>
            </a:solidFill>
            <a:round/>
            <a:headEnd type="none" w="sm" len="sm"/>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96" name="AutoShape 44">
            <a:extLst>
              <a:ext uri="{FF2B5EF4-FFF2-40B4-BE49-F238E27FC236}">
                <a16:creationId xmlns:a16="http://schemas.microsoft.com/office/drawing/2014/main" id="{11011048-F62B-4D1F-A863-6877E11F17D3}"/>
              </a:ext>
            </a:extLst>
          </p:cNvPr>
          <p:cNvSpPr>
            <a:spLocks noChangeArrowheads="1"/>
          </p:cNvSpPr>
          <p:nvPr/>
        </p:nvSpPr>
        <p:spPr bwMode="auto">
          <a:xfrm>
            <a:off x="6270566" y="5047213"/>
            <a:ext cx="1752600" cy="914400"/>
          </a:xfrm>
          <a:prstGeom prst="irregularSeal1">
            <a:avLst/>
          </a:prstGeom>
          <a:solidFill>
            <a:srgbClr val="FFFFFF"/>
          </a:solidFill>
          <a:ln w="12700">
            <a:solidFill>
              <a:srgbClr val="FF0000"/>
            </a:solid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b="1">
                <a:solidFill>
                  <a:prstClr val="black"/>
                </a:solidFill>
                <a:latin typeface="Arial" charset="0"/>
                <a:ea typeface="新細明體" pitchFamily="18" charset="-120"/>
              </a:rPr>
              <a:t>Page fault</a:t>
            </a:r>
            <a:endParaRPr kumimoji="1" lang="en-US" altLang="zh-TW" sz="1200" b="1">
              <a:solidFill>
                <a:prstClr val="black"/>
              </a:solidFill>
              <a:ea typeface="新細明體" pitchFamily="18" charset="-120"/>
            </a:endParaRPr>
          </a:p>
        </p:txBody>
      </p:sp>
      <p:sp>
        <p:nvSpPr>
          <p:cNvPr id="97" name="Line 45">
            <a:extLst>
              <a:ext uri="{FF2B5EF4-FFF2-40B4-BE49-F238E27FC236}">
                <a16:creationId xmlns:a16="http://schemas.microsoft.com/office/drawing/2014/main" id="{948DC5EC-51A6-4679-8624-425B899425C3}"/>
              </a:ext>
            </a:extLst>
          </p:cNvPr>
          <p:cNvSpPr>
            <a:spLocks noChangeShapeType="1"/>
          </p:cNvSpPr>
          <p:nvPr/>
        </p:nvSpPr>
        <p:spPr bwMode="auto">
          <a:xfrm>
            <a:off x="6651566" y="3828013"/>
            <a:ext cx="381000" cy="0"/>
          </a:xfrm>
          <a:prstGeom prst="line">
            <a:avLst/>
          </a:prstGeom>
          <a:noFill/>
          <a:ln w="12700">
            <a:solidFill>
              <a:sysClr val="windowText" lastClr="000000"/>
            </a:solidFill>
            <a:round/>
            <a:headEnd type="none" w="sm" len="sm"/>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98" name="Rectangle 46">
            <a:extLst>
              <a:ext uri="{FF2B5EF4-FFF2-40B4-BE49-F238E27FC236}">
                <a16:creationId xmlns:a16="http://schemas.microsoft.com/office/drawing/2014/main" id="{C61335FC-18E0-4BE8-AE23-61222AC16870}"/>
              </a:ext>
            </a:extLst>
          </p:cNvPr>
          <p:cNvSpPr>
            <a:spLocks noChangeArrowheads="1"/>
          </p:cNvSpPr>
          <p:nvPr/>
        </p:nvSpPr>
        <p:spPr bwMode="auto">
          <a:xfrm>
            <a:off x="1241366" y="3980413"/>
            <a:ext cx="3657600" cy="7620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0033CC"/>
                </a:solidFill>
                <a:effectLst/>
                <a:uLnTx/>
                <a:uFillTx/>
                <a:latin typeface="Arial" charset="0"/>
                <a:ea typeface="新細明體" pitchFamily="18" charset="-120"/>
              </a:rPr>
              <a:t>Fetch policy</a:t>
            </a: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 when OS fetches page 2, should it fetch other pages near by?</a:t>
            </a:r>
          </a:p>
        </p:txBody>
      </p:sp>
      <p:sp>
        <p:nvSpPr>
          <p:cNvPr id="99" name="Rectangle 47">
            <a:extLst>
              <a:ext uri="{FF2B5EF4-FFF2-40B4-BE49-F238E27FC236}">
                <a16:creationId xmlns:a16="http://schemas.microsoft.com/office/drawing/2014/main" id="{F4E104A2-7DDE-4331-BA86-6730958D6CCE}"/>
              </a:ext>
            </a:extLst>
          </p:cNvPr>
          <p:cNvSpPr>
            <a:spLocks noChangeArrowheads="1"/>
          </p:cNvSpPr>
          <p:nvPr/>
        </p:nvSpPr>
        <p:spPr bwMode="auto">
          <a:xfrm>
            <a:off x="5889566" y="1237213"/>
            <a:ext cx="3505200" cy="6858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0033CC"/>
                </a:solidFill>
                <a:effectLst/>
                <a:uLnTx/>
                <a:uFillTx/>
                <a:latin typeface="Arial" charset="0"/>
                <a:ea typeface="新細明體" pitchFamily="18" charset="-120"/>
              </a:rPr>
              <a:t>Replacement policy</a:t>
            </a: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  Which one to swap out when no unused frame?</a:t>
            </a:r>
          </a:p>
        </p:txBody>
      </p:sp>
      <p:sp>
        <p:nvSpPr>
          <p:cNvPr id="100" name="Rectangle 48">
            <a:extLst>
              <a:ext uri="{FF2B5EF4-FFF2-40B4-BE49-F238E27FC236}">
                <a16:creationId xmlns:a16="http://schemas.microsoft.com/office/drawing/2014/main" id="{07073D58-96E8-4DD6-94FD-DCB5D57FB2D0}"/>
              </a:ext>
            </a:extLst>
          </p:cNvPr>
          <p:cNvSpPr>
            <a:spLocks noChangeArrowheads="1"/>
          </p:cNvSpPr>
          <p:nvPr/>
        </p:nvSpPr>
        <p:spPr bwMode="auto">
          <a:xfrm>
            <a:off x="1241366" y="2913613"/>
            <a:ext cx="3657600" cy="9144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0033CC"/>
                </a:solidFill>
                <a:effectLst/>
                <a:uLnTx/>
                <a:uFillTx/>
                <a:latin typeface="Arial" charset="0"/>
                <a:ea typeface="新細明體" pitchFamily="18" charset="-120"/>
              </a:rPr>
              <a:t>Cleaning policy</a:t>
            </a: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 page 0 in RAM is different from the image in swap file.  When to update?</a:t>
            </a:r>
          </a:p>
        </p:txBody>
      </p:sp>
      <p:sp>
        <p:nvSpPr>
          <p:cNvPr id="101" name="Rectangle 49">
            <a:extLst>
              <a:ext uri="{FF2B5EF4-FFF2-40B4-BE49-F238E27FC236}">
                <a16:creationId xmlns:a16="http://schemas.microsoft.com/office/drawing/2014/main" id="{DF382C1B-8573-424C-AFE8-C84BE4CD4C49}"/>
              </a:ext>
            </a:extLst>
          </p:cNvPr>
          <p:cNvSpPr>
            <a:spLocks noChangeArrowheads="1"/>
          </p:cNvSpPr>
          <p:nvPr/>
        </p:nvSpPr>
        <p:spPr bwMode="auto">
          <a:xfrm>
            <a:off x="2841566" y="2075413"/>
            <a:ext cx="3276600" cy="6858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0033CC"/>
                </a:solidFill>
                <a:effectLst/>
                <a:uLnTx/>
                <a:uFillTx/>
                <a:latin typeface="Arial" charset="0"/>
                <a:ea typeface="新細明體" pitchFamily="18" charset="-120"/>
              </a:rPr>
              <a:t>Resident set management</a:t>
            </a: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 Process C always has 2 frames?</a:t>
            </a:r>
          </a:p>
        </p:txBody>
      </p:sp>
      <p:sp>
        <p:nvSpPr>
          <p:cNvPr id="102" name="Line 51">
            <a:extLst>
              <a:ext uri="{FF2B5EF4-FFF2-40B4-BE49-F238E27FC236}">
                <a16:creationId xmlns:a16="http://schemas.microsoft.com/office/drawing/2014/main" id="{D55CBC6C-F838-49D1-9A02-2FDA43EC4D06}"/>
              </a:ext>
            </a:extLst>
          </p:cNvPr>
          <p:cNvSpPr>
            <a:spLocks noChangeShapeType="1"/>
          </p:cNvSpPr>
          <p:nvPr/>
        </p:nvSpPr>
        <p:spPr bwMode="auto">
          <a:xfrm>
            <a:off x="6651566" y="4132813"/>
            <a:ext cx="457200" cy="0"/>
          </a:xfrm>
          <a:prstGeom prst="line">
            <a:avLst/>
          </a:prstGeom>
          <a:noFill/>
          <a:ln w="28575">
            <a:solidFill>
              <a:srgbClr val="FF0000"/>
            </a:solidFill>
            <a:round/>
            <a:headEnd type="none" w="sm" len="sm"/>
            <a:tailEn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103" name="Line 52">
            <a:extLst>
              <a:ext uri="{FF2B5EF4-FFF2-40B4-BE49-F238E27FC236}">
                <a16:creationId xmlns:a16="http://schemas.microsoft.com/office/drawing/2014/main" id="{7B126D4C-ECCA-461D-8856-1A878AC025B6}"/>
              </a:ext>
            </a:extLst>
          </p:cNvPr>
          <p:cNvSpPr>
            <a:spLocks noChangeShapeType="1"/>
          </p:cNvSpPr>
          <p:nvPr/>
        </p:nvSpPr>
        <p:spPr bwMode="auto">
          <a:xfrm>
            <a:off x="6651566" y="4437613"/>
            <a:ext cx="228600" cy="0"/>
          </a:xfrm>
          <a:prstGeom prst="line">
            <a:avLst/>
          </a:prstGeom>
          <a:noFill/>
          <a:ln w="12700">
            <a:solidFill>
              <a:sysClr val="windowText" lastClr="000000"/>
            </a:solidFill>
            <a:round/>
            <a:headEnd type="none" w="sm" len="sm"/>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Tree>
    <p:extLst>
      <p:ext uri="{BB962C8B-B14F-4D97-AF65-F5344CB8AC3E}">
        <p14:creationId xmlns:p14="http://schemas.microsoft.com/office/powerpoint/2010/main" val="1435078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590800" y="609600"/>
            <a:ext cx="7772400" cy="1143000"/>
          </a:xfrm>
        </p:spPr>
        <p:txBody>
          <a:bodyPr/>
          <a:lstStyle/>
          <a:p>
            <a:pPr algn="ctr" eaLnBrk="1" hangingPunct="1"/>
            <a:r>
              <a:rPr lang="en-US" altLang="zh-TW">
                <a:ea typeface="新細明體" pitchFamily="18" charset="-120"/>
              </a:rPr>
              <a:t>Clock Policy, 4</a:t>
            </a:r>
          </a:p>
        </p:txBody>
      </p:sp>
      <p:sp>
        <p:nvSpPr>
          <p:cNvPr id="32771" name="Rectangle 3"/>
          <p:cNvSpPr>
            <a:spLocks noChangeArrowheads="1"/>
          </p:cNvSpPr>
          <p:nvPr/>
        </p:nvSpPr>
        <p:spPr bwMode="auto">
          <a:xfrm>
            <a:off x="5030789" y="60071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5</a:t>
            </a:r>
          </a:p>
        </p:txBody>
      </p:sp>
      <p:sp>
        <p:nvSpPr>
          <p:cNvPr id="32772" name="Rectangle 4"/>
          <p:cNvSpPr>
            <a:spLocks noChangeArrowheads="1"/>
          </p:cNvSpPr>
          <p:nvPr/>
        </p:nvSpPr>
        <p:spPr bwMode="auto">
          <a:xfrm>
            <a:off x="3541714" y="60071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6</a:t>
            </a:r>
          </a:p>
        </p:txBody>
      </p:sp>
      <p:sp>
        <p:nvSpPr>
          <p:cNvPr id="32773" name="Oval 5"/>
          <p:cNvSpPr>
            <a:spLocks noChangeArrowheads="1"/>
          </p:cNvSpPr>
          <p:nvPr/>
        </p:nvSpPr>
        <p:spPr bwMode="auto">
          <a:xfrm>
            <a:off x="2298700" y="1995488"/>
            <a:ext cx="4160838" cy="4081462"/>
          </a:xfrm>
          <a:prstGeom prst="ellipse">
            <a:avLst/>
          </a:prstGeom>
          <a:solidFill>
            <a:srgbClr val="CCECFF"/>
          </a:solidFill>
          <a:ln w="19050">
            <a:solidFill>
              <a:schemeClr val="tx1"/>
            </a:solidFill>
            <a:round/>
            <a:headEnd/>
            <a:tailEnd/>
          </a:ln>
        </p:spPr>
        <p:txBody>
          <a:bodyPr wrap="none" anchor="ctr"/>
          <a:lstStyle/>
          <a:p>
            <a:endParaRPr lang="en-US"/>
          </a:p>
        </p:txBody>
      </p:sp>
      <p:sp>
        <p:nvSpPr>
          <p:cNvPr id="32774" name="Oval 6"/>
          <p:cNvSpPr>
            <a:spLocks noChangeArrowheads="1"/>
          </p:cNvSpPr>
          <p:nvPr/>
        </p:nvSpPr>
        <p:spPr bwMode="auto">
          <a:xfrm>
            <a:off x="3132139" y="2765426"/>
            <a:ext cx="2492375" cy="2600325"/>
          </a:xfrm>
          <a:prstGeom prst="ellipse">
            <a:avLst/>
          </a:prstGeom>
          <a:solidFill>
            <a:srgbClr val="FFFFFF"/>
          </a:solidFill>
          <a:ln w="19050">
            <a:solidFill>
              <a:schemeClr val="tx1"/>
            </a:solidFill>
            <a:round/>
            <a:headEnd/>
            <a:tailEnd/>
          </a:ln>
        </p:spPr>
        <p:txBody>
          <a:bodyPr wrap="none" anchor="ctr"/>
          <a:lstStyle/>
          <a:p>
            <a:endParaRPr lang="en-US"/>
          </a:p>
        </p:txBody>
      </p:sp>
      <p:sp>
        <p:nvSpPr>
          <p:cNvPr id="32775" name="Line 7"/>
          <p:cNvSpPr>
            <a:spLocks noChangeShapeType="1"/>
          </p:cNvSpPr>
          <p:nvPr/>
        </p:nvSpPr>
        <p:spPr bwMode="auto">
          <a:xfrm flipV="1">
            <a:off x="4410075" y="1985963"/>
            <a:ext cx="0" cy="7794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776" name="Line 8"/>
          <p:cNvSpPr>
            <a:spLocks noChangeShapeType="1"/>
          </p:cNvSpPr>
          <p:nvPr/>
        </p:nvSpPr>
        <p:spPr bwMode="auto">
          <a:xfrm>
            <a:off x="5635626" y="4065588"/>
            <a:ext cx="82391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777" name="Line 9"/>
          <p:cNvSpPr>
            <a:spLocks noChangeShapeType="1"/>
          </p:cNvSpPr>
          <p:nvPr/>
        </p:nvSpPr>
        <p:spPr bwMode="auto">
          <a:xfrm flipV="1">
            <a:off x="5508625" y="2994025"/>
            <a:ext cx="628650" cy="4841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778" name="Line 10"/>
          <p:cNvSpPr>
            <a:spLocks noChangeShapeType="1"/>
          </p:cNvSpPr>
          <p:nvPr/>
        </p:nvSpPr>
        <p:spPr bwMode="auto">
          <a:xfrm flipV="1">
            <a:off x="5059363" y="2282825"/>
            <a:ext cx="436562" cy="660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779" name="Line 11"/>
          <p:cNvSpPr>
            <a:spLocks noChangeShapeType="1"/>
          </p:cNvSpPr>
          <p:nvPr/>
        </p:nvSpPr>
        <p:spPr bwMode="auto">
          <a:xfrm>
            <a:off x="4410075" y="5376864"/>
            <a:ext cx="0" cy="7000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780" name="Line 12"/>
          <p:cNvSpPr>
            <a:spLocks noChangeShapeType="1"/>
          </p:cNvSpPr>
          <p:nvPr/>
        </p:nvSpPr>
        <p:spPr bwMode="auto">
          <a:xfrm>
            <a:off x="5508625" y="4606926"/>
            <a:ext cx="693738" cy="4032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781" name="Line 13"/>
          <p:cNvSpPr>
            <a:spLocks noChangeShapeType="1"/>
          </p:cNvSpPr>
          <p:nvPr/>
        </p:nvSpPr>
        <p:spPr bwMode="auto">
          <a:xfrm>
            <a:off x="5122863" y="5138739"/>
            <a:ext cx="501650" cy="5238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782" name="Line 14"/>
          <p:cNvSpPr>
            <a:spLocks noChangeShapeType="1"/>
          </p:cNvSpPr>
          <p:nvPr/>
        </p:nvSpPr>
        <p:spPr bwMode="auto">
          <a:xfrm flipH="1">
            <a:off x="2290764" y="4065588"/>
            <a:ext cx="84137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783" name="Line 15"/>
          <p:cNvSpPr>
            <a:spLocks noChangeShapeType="1"/>
          </p:cNvSpPr>
          <p:nvPr/>
        </p:nvSpPr>
        <p:spPr bwMode="auto">
          <a:xfrm flipH="1">
            <a:off x="2546351" y="4665664"/>
            <a:ext cx="714375" cy="3444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784" name="Line 16"/>
          <p:cNvSpPr>
            <a:spLocks noChangeShapeType="1"/>
          </p:cNvSpPr>
          <p:nvPr/>
        </p:nvSpPr>
        <p:spPr bwMode="auto">
          <a:xfrm flipH="1">
            <a:off x="3316289" y="5257800"/>
            <a:ext cx="458787" cy="522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785" name="Line 17"/>
          <p:cNvSpPr>
            <a:spLocks noChangeShapeType="1"/>
          </p:cNvSpPr>
          <p:nvPr/>
        </p:nvSpPr>
        <p:spPr bwMode="auto">
          <a:xfrm flipH="1" flipV="1">
            <a:off x="3187700" y="2341563"/>
            <a:ext cx="522288" cy="6016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786" name="Rectangle 18"/>
          <p:cNvSpPr>
            <a:spLocks noChangeArrowheads="1"/>
          </p:cNvSpPr>
          <p:nvPr/>
        </p:nvSpPr>
        <p:spPr bwMode="auto">
          <a:xfrm>
            <a:off x="4910139" y="17526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0</a:t>
            </a:r>
          </a:p>
        </p:txBody>
      </p:sp>
      <p:sp>
        <p:nvSpPr>
          <p:cNvPr id="32787" name="Rectangle 19"/>
          <p:cNvSpPr>
            <a:spLocks noChangeArrowheads="1"/>
          </p:cNvSpPr>
          <p:nvPr/>
        </p:nvSpPr>
        <p:spPr bwMode="auto">
          <a:xfrm>
            <a:off x="5938839" y="222726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1</a:t>
            </a:r>
          </a:p>
        </p:txBody>
      </p:sp>
      <p:sp>
        <p:nvSpPr>
          <p:cNvPr id="32788" name="Rectangle 20"/>
          <p:cNvSpPr>
            <a:spLocks noChangeArrowheads="1"/>
          </p:cNvSpPr>
          <p:nvPr/>
        </p:nvSpPr>
        <p:spPr bwMode="auto">
          <a:xfrm>
            <a:off x="6451601" y="329406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2</a:t>
            </a:r>
          </a:p>
        </p:txBody>
      </p:sp>
      <p:sp>
        <p:nvSpPr>
          <p:cNvPr id="32789" name="Rectangle 21"/>
          <p:cNvSpPr>
            <a:spLocks noChangeArrowheads="1"/>
          </p:cNvSpPr>
          <p:nvPr/>
        </p:nvSpPr>
        <p:spPr bwMode="auto">
          <a:xfrm>
            <a:off x="6521451" y="447992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3</a:t>
            </a:r>
          </a:p>
        </p:txBody>
      </p:sp>
      <p:sp>
        <p:nvSpPr>
          <p:cNvPr id="32790" name="Rectangle 22"/>
          <p:cNvSpPr>
            <a:spLocks noChangeArrowheads="1"/>
          </p:cNvSpPr>
          <p:nvPr/>
        </p:nvSpPr>
        <p:spPr bwMode="auto">
          <a:xfrm>
            <a:off x="6067426" y="537051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4</a:t>
            </a:r>
          </a:p>
        </p:txBody>
      </p:sp>
      <p:sp>
        <p:nvSpPr>
          <p:cNvPr id="32791" name="Rectangle 23"/>
          <p:cNvSpPr>
            <a:spLocks noChangeArrowheads="1"/>
          </p:cNvSpPr>
          <p:nvPr/>
        </p:nvSpPr>
        <p:spPr bwMode="auto">
          <a:xfrm>
            <a:off x="2478089" y="543877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7</a:t>
            </a:r>
          </a:p>
        </p:txBody>
      </p:sp>
      <p:sp>
        <p:nvSpPr>
          <p:cNvPr id="32792" name="Rectangle 24"/>
          <p:cNvSpPr>
            <a:spLocks noChangeArrowheads="1"/>
          </p:cNvSpPr>
          <p:nvPr/>
        </p:nvSpPr>
        <p:spPr bwMode="auto">
          <a:xfrm>
            <a:off x="1981201" y="451802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8</a:t>
            </a:r>
          </a:p>
        </p:txBody>
      </p:sp>
      <p:sp>
        <p:nvSpPr>
          <p:cNvPr id="32793" name="Rectangle 25"/>
          <p:cNvSpPr>
            <a:spLocks noChangeArrowheads="1"/>
          </p:cNvSpPr>
          <p:nvPr/>
        </p:nvSpPr>
        <p:spPr bwMode="auto">
          <a:xfrm>
            <a:off x="3436939" y="180975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i="1">
                <a:latin typeface="Arial" charset="0"/>
                <a:ea typeface="新細明體" pitchFamily="18" charset="-120"/>
              </a:rPr>
              <a:t>n</a:t>
            </a:r>
          </a:p>
        </p:txBody>
      </p:sp>
      <p:sp>
        <p:nvSpPr>
          <p:cNvPr id="32794" name="Rectangle 26"/>
          <p:cNvSpPr>
            <a:spLocks noChangeArrowheads="1"/>
          </p:cNvSpPr>
          <p:nvPr/>
        </p:nvSpPr>
        <p:spPr bwMode="auto">
          <a:xfrm>
            <a:off x="2987676" y="2879726"/>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32795" name="Rectangle 27"/>
          <p:cNvSpPr>
            <a:spLocks noChangeArrowheads="1"/>
          </p:cNvSpPr>
          <p:nvPr/>
        </p:nvSpPr>
        <p:spPr bwMode="auto">
          <a:xfrm>
            <a:off x="2730501" y="3235326"/>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32796" name="Rectangle 28"/>
          <p:cNvSpPr>
            <a:spLocks noChangeArrowheads="1"/>
          </p:cNvSpPr>
          <p:nvPr/>
        </p:nvSpPr>
        <p:spPr bwMode="auto">
          <a:xfrm>
            <a:off x="2667001" y="3651251"/>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32797" name="Rectangle 29"/>
          <p:cNvSpPr>
            <a:spLocks noChangeArrowheads="1"/>
          </p:cNvSpPr>
          <p:nvPr/>
        </p:nvSpPr>
        <p:spPr bwMode="auto">
          <a:xfrm>
            <a:off x="3565526" y="2227263"/>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9</a:t>
            </a:r>
          </a:p>
          <a:p>
            <a:pPr>
              <a:lnSpc>
                <a:spcPct val="90000"/>
              </a:lnSpc>
            </a:pPr>
            <a:r>
              <a:rPr kumimoji="1" lang="en-US" altLang="zh-TW" sz="1600">
                <a:latin typeface="Arial" charset="0"/>
                <a:ea typeface="新細明體" pitchFamily="18" charset="-120"/>
              </a:rPr>
              <a:t>use = 1</a:t>
            </a:r>
          </a:p>
        </p:txBody>
      </p:sp>
      <p:sp>
        <p:nvSpPr>
          <p:cNvPr id="32798" name="Rectangle 30"/>
          <p:cNvSpPr>
            <a:spLocks noChangeArrowheads="1"/>
          </p:cNvSpPr>
          <p:nvPr/>
        </p:nvSpPr>
        <p:spPr bwMode="auto">
          <a:xfrm>
            <a:off x="4475164" y="2227263"/>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10</a:t>
            </a:r>
          </a:p>
          <a:p>
            <a:pPr>
              <a:lnSpc>
                <a:spcPct val="90000"/>
              </a:lnSpc>
            </a:pPr>
            <a:r>
              <a:rPr kumimoji="1" lang="en-US" altLang="zh-TW" sz="1600">
                <a:latin typeface="Arial" charset="0"/>
                <a:ea typeface="新細明體" pitchFamily="18" charset="-120"/>
              </a:rPr>
              <a:t>use = 1</a:t>
            </a:r>
          </a:p>
        </p:txBody>
      </p:sp>
      <p:sp>
        <p:nvSpPr>
          <p:cNvPr id="32799" name="Rectangle 31"/>
          <p:cNvSpPr>
            <a:spLocks noChangeArrowheads="1"/>
          </p:cNvSpPr>
          <p:nvPr/>
        </p:nvSpPr>
        <p:spPr bwMode="auto">
          <a:xfrm>
            <a:off x="5232401" y="2667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a:t>
            </a:r>
          </a:p>
          <a:p>
            <a:pPr>
              <a:lnSpc>
                <a:spcPct val="90000"/>
              </a:lnSpc>
            </a:pPr>
            <a:r>
              <a:rPr kumimoji="1" lang="en-US" altLang="zh-TW" sz="1600">
                <a:latin typeface="Arial" charset="0"/>
                <a:ea typeface="新細明體" pitchFamily="18" charset="-120"/>
              </a:rPr>
              <a:t>use = 0</a:t>
            </a:r>
          </a:p>
        </p:txBody>
      </p:sp>
      <p:sp>
        <p:nvSpPr>
          <p:cNvPr id="32800" name="Rectangle 32"/>
          <p:cNvSpPr>
            <a:spLocks noChangeArrowheads="1"/>
          </p:cNvSpPr>
          <p:nvPr/>
        </p:nvSpPr>
        <p:spPr bwMode="auto">
          <a:xfrm>
            <a:off x="5578476" y="34131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45</a:t>
            </a:r>
            <a:endParaRPr kumimoji="1" lang="en-US" altLang="zh-TW" sz="1600">
              <a:solidFill>
                <a:srgbClr val="FF0000"/>
              </a:solidFill>
              <a:latin typeface="Arial" charset="0"/>
              <a:ea typeface="新細明體" pitchFamily="18" charset="-120"/>
            </a:endParaRPr>
          </a:p>
          <a:p>
            <a:pPr>
              <a:lnSpc>
                <a:spcPct val="90000"/>
              </a:lnSpc>
            </a:pPr>
            <a:r>
              <a:rPr kumimoji="1" lang="en-US" altLang="zh-TW" sz="1600">
                <a:solidFill>
                  <a:srgbClr val="FF0000"/>
                </a:solidFill>
                <a:latin typeface="Arial" charset="0"/>
                <a:ea typeface="新細明體" pitchFamily="18" charset="-120"/>
              </a:rPr>
              <a:t>use = 0</a:t>
            </a:r>
          </a:p>
        </p:txBody>
      </p:sp>
      <p:sp>
        <p:nvSpPr>
          <p:cNvPr id="32801" name="Rectangle 33"/>
          <p:cNvSpPr>
            <a:spLocks noChangeArrowheads="1"/>
          </p:cNvSpPr>
          <p:nvPr/>
        </p:nvSpPr>
        <p:spPr bwMode="auto">
          <a:xfrm>
            <a:off x="5562601" y="4191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19</a:t>
            </a:r>
            <a:endParaRPr kumimoji="1" lang="en-US" altLang="zh-TW" sz="1600">
              <a:solidFill>
                <a:srgbClr val="FF0000"/>
              </a:solidFill>
              <a:latin typeface="Arial" charset="0"/>
              <a:ea typeface="新細明體" pitchFamily="18" charset="-120"/>
            </a:endParaRPr>
          </a:p>
          <a:p>
            <a:pPr>
              <a:lnSpc>
                <a:spcPct val="90000"/>
              </a:lnSpc>
            </a:pPr>
            <a:r>
              <a:rPr kumimoji="1" lang="en-US" altLang="zh-TW" sz="1600">
                <a:solidFill>
                  <a:srgbClr val="FF0000"/>
                </a:solidFill>
                <a:latin typeface="Arial" charset="0"/>
                <a:ea typeface="新細明體" pitchFamily="18" charset="-120"/>
              </a:rPr>
              <a:t>use = 0</a:t>
            </a:r>
          </a:p>
        </p:txBody>
      </p:sp>
      <p:sp>
        <p:nvSpPr>
          <p:cNvPr id="32802" name="Rectangle 34"/>
          <p:cNvSpPr>
            <a:spLocks noChangeArrowheads="1"/>
          </p:cNvSpPr>
          <p:nvPr/>
        </p:nvSpPr>
        <p:spPr bwMode="auto">
          <a:xfrm>
            <a:off x="5243514" y="48736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55</a:t>
            </a:r>
          </a:p>
          <a:p>
            <a:pPr>
              <a:lnSpc>
                <a:spcPct val="90000"/>
              </a:lnSpc>
            </a:pPr>
            <a:r>
              <a:rPr kumimoji="1" lang="en-US" altLang="zh-TW" sz="1600">
                <a:latin typeface="Arial" charset="0"/>
                <a:ea typeface="新細明體" pitchFamily="18" charset="-120"/>
              </a:rPr>
              <a:t>use = 0</a:t>
            </a:r>
          </a:p>
        </p:txBody>
      </p:sp>
      <p:sp>
        <p:nvSpPr>
          <p:cNvPr id="32803" name="Rectangle 35"/>
          <p:cNvSpPr>
            <a:spLocks noChangeArrowheads="1"/>
          </p:cNvSpPr>
          <p:nvPr/>
        </p:nvSpPr>
        <p:spPr bwMode="auto">
          <a:xfrm>
            <a:off x="4527551" y="53689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13</a:t>
            </a:r>
          </a:p>
          <a:p>
            <a:pPr>
              <a:lnSpc>
                <a:spcPct val="90000"/>
              </a:lnSpc>
            </a:pPr>
            <a:r>
              <a:rPr kumimoji="1" lang="en-US" altLang="zh-TW" sz="1600">
                <a:latin typeface="Arial" charset="0"/>
                <a:ea typeface="新細明體" pitchFamily="18" charset="-120"/>
              </a:rPr>
              <a:t>use = 0</a:t>
            </a:r>
          </a:p>
        </p:txBody>
      </p:sp>
      <p:sp>
        <p:nvSpPr>
          <p:cNvPr id="32804" name="Rectangle 36"/>
          <p:cNvSpPr>
            <a:spLocks noChangeArrowheads="1"/>
          </p:cNvSpPr>
          <p:nvPr/>
        </p:nvSpPr>
        <p:spPr bwMode="auto">
          <a:xfrm>
            <a:off x="3541714" y="5430838"/>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67</a:t>
            </a:r>
          </a:p>
          <a:p>
            <a:pPr>
              <a:lnSpc>
                <a:spcPct val="90000"/>
              </a:lnSpc>
            </a:pPr>
            <a:r>
              <a:rPr kumimoji="1" lang="en-US" altLang="zh-TW" sz="1600">
                <a:latin typeface="Arial" charset="0"/>
                <a:ea typeface="新細明體" pitchFamily="18" charset="-120"/>
              </a:rPr>
              <a:t>use = 1</a:t>
            </a:r>
          </a:p>
        </p:txBody>
      </p:sp>
      <p:sp>
        <p:nvSpPr>
          <p:cNvPr id="32805" name="Rectangle 37"/>
          <p:cNvSpPr>
            <a:spLocks noChangeArrowheads="1"/>
          </p:cNvSpPr>
          <p:nvPr/>
        </p:nvSpPr>
        <p:spPr bwMode="auto">
          <a:xfrm>
            <a:off x="2803526" y="4953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33</a:t>
            </a:r>
          </a:p>
          <a:p>
            <a:pPr>
              <a:lnSpc>
                <a:spcPct val="90000"/>
              </a:lnSpc>
            </a:pPr>
            <a:r>
              <a:rPr kumimoji="1" lang="en-US" altLang="zh-TW" sz="1600">
                <a:latin typeface="Arial" charset="0"/>
                <a:ea typeface="新細明體" pitchFamily="18" charset="-120"/>
              </a:rPr>
              <a:t>use = 1</a:t>
            </a:r>
          </a:p>
        </p:txBody>
      </p:sp>
      <p:sp>
        <p:nvSpPr>
          <p:cNvPr id="32806" name="Rectangle 38"/>
          <p:cNvSpPr>
            <a:spLocks noChangeArrowheads="1"/>
          </p:cNvSpPr>
          <p:nvPr/>
        </p:nvSpPr>
        <p:spPr bwMode="auto">
          <a:xfrm>
            <a:off x="2321518" y="4191000"/>
            <a:ext cx="862417" cy="532966"/>
          </a:xfrm>
          <a:prstGeom prst="rect">
            <a:avLst/>
          </a:prstGeom>
          <a:noFill/>
          <a:ln w="9525">
            <a:noFill/>
            <a:miter lim="800000"/>
            <a:headEnd/>
            <a:tailEnd/>
          </a:ln>
        </p:spPr>
        <p:txBody>
          <a:bodyPr wrap="none" lIns="90488" tIns="44450" rIns="90488" bIns="44450">
            <a:spAutoFit/>
          </a:bodyPr>
          <a:lstStyle/>
          <a:p>
            <a:pPr algn="ctr">
              <a:lnSpc>
                <a:spcPct val="90000"/>
              </a:lnSpc>
            </a:pPr>
            <a:r>
              <a:rPr kumimoji="1" lang="en-US" altLang="zh-TW" sz="1600">
                <a:latin typeface="Arial" charset="0"/>
                <a:ea typeface="新細明體" pitchFamily="18" charset="-120"/>
              </a:rPr>
              <a:t>Pg 22</a:t>
            </a:r>
          </a:p>
          <a:p>
            <a:pPr algn="ctr">
              <a:lnSpc>
                <a:spcPct val="90000"/>
              </a:lnSpc>
            </a:pPr>
            <a:r>
              <a:rPr kumimoji="1" lang="en-US" altLang="zh-TW" sz="1600">
                <a:latin typeface="Arial" charset="0"/>
                <a:ea typeface="新細明體" pitchFamily="18" charset="-120"/>
              </a:rPr>
              <a:t>use = 0</a:t>
            </a:r>
          </a:p>
        </p:txBody>
      </p:sp>
      <p:sp>
        <p:nvSpPr>
          <p:cNvPr id="32807" name="Rectangle 39"/>
          <p:cNvSpPr>
            <a:spLocks noChangeArrowheads="1"/>
          </p:cNvSpPr>
          <p:nvPr/>
        </p:nvSpPr>
        <p:spPr bwMode="auto">
          <a:xfrm>
            <a:off x="3967164" y="3413125"/>
            <a:ext cx="1154163"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next frame</a:t>
            </a:r>
          </a:p>
          <a:p>
            <a:pPr>
              <a:lnSpc>
                <a:spcPct val="90000"/>
              </a:lnSpc>
            </a:pPr>
            <a:r>
              <a:rPr kumimoji="1" lang="en-US" altLang="zh-TW" sz="1600">
                <a:latin typeface="Arial" charset="0"/>
                <a:ea typeface="新細明體" pitchFamily="18" charset="-120"/>
              </a:rPr>
              <a:t>   pointer</a:t>
            </a:r>
          </a:p>
        </p:txBody>
      </p:sp>
      <p:sp>
        <p:nvSpPr>
          <p:cNvPr id="32808" name="Line 40"/>
          <p:cNvSpPr>
            <a:spLocks noChangeShapeType="1"/>
          </p:cNvSpPr>
          <p:nvPr/>
        </p:nvSpPr>
        <p:spPr bwMode="auto">
          <a:xfrm>
            <a:off x="4418014" y="4070350"/>
            <a:ext cx="839787" cy="730250"/>
          </a:xfrm>
          <a:prstGeom prst="line">
            <a:avLst/>
          </a:prstGeom>
          <a:noFill/>
          <a:ln w="28575">
            <a:solidFill>
              <a:srgbClr val="000099"/>
            </a:solidFill>
            <a:round/>
            <a:headEnd type="none" w="sm" len="sm"/>
            <a:tailEnd type="stealth" w="med" len="med"/>
          </a:ln>
        </p:spPr>
        <p:txBody>
          <a:bodyPr wrap="none" anchor="ctr"/>
          <a:lstStyle/>
          <a:p>
            <a:endParaRPr lang="en-US"/>
          </a:p>
        </p:txBody>
      </p:sp>
      <p:sp>
        <p:nvSpPr>
          <p:cNvPr id="32809" name="Rectangle 41"/>
          <p:cNvSpPr>
            <a:spLocks noChangeArrowheads="1"/>
          </p:cNvSpPr>
          <p:nvPr/>
        </p:nvSpPr>
        <p:spPr bwMode="auto">
          <a:xfrm>
            <a:off x="6934200" y="2362200"/>
            <a:ext cx="3429000" cy="533400"/>
          </a:xfrm>
          <a:prstGeom prst="rect">
            <a:avLst/>
          </a:prstGeom>
          <a:solidFill>
            <a:srgbClr val="CCFFCC"/>
          </a:solidFill>
          <a:ln w="9525">
            <a:solidFill>
              <a:schemeClr val="tx1"/>
            </a:solidFill>
            <a:miter lim="800000"/>
            <a:headEnd/>
            <a:tailEnd/>
          </a:ln>
        </p:spPr>
        <p:txBody>
          <a:bodyPr wrap="none" anchor="ctr"/>
          <a:lstStyle/>
          <a:p>
            <a:pPr algn="ctr"/>
            <a:endParaRPr kumimoji="1" lang="zh-TW" altLang="en-US">
              <a:solidFill>
                <a:srgbClr val="000000"/>
              </a:solidFill>
              <a:latin typeface="Arial" charset="0"/>
              <a:ea typeface="新細明體" pitchFamily="18" charset="-120"/>
            </a:endParaRPr>
          </a:p>
        </p:txBody>
      </p:sp>
      <p:sp>
        <p:nvSpPr>
          <p:cNvPr id="32810" name="Rectangle 42"/>
          <p:cNvSpPr>
            <a:spLocks noChangeArrowheads="1"/>
          </p:cNvSpPr>
          <p:nvPr/>
        </p:nvSpPr>
        <p:spPr bwMode="auto">
          <a:xfrm>
            <a:off x="843915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32811" name="Rectangle 43"/>
          <p:cNvSpPr>
            <a:spLocks noChangeArrowheads="1"/>
          </p:cNvSpPr>
          <p:nvPr/>
        </p:nvSpPr>
        <p:spPr bwMode="auto">
          <a:xfrm>
            <a:off x="9848850" y="2438400"/>
            <a:ext cx="438150" cy="381000"/>
          </a:xfrm>
          <a:prstGeom prst="rect">
            <a:avLst/>
          </a:prstGeom>
          <a:solidFill>
            <a:srgbClr val="FFFFFF"/>
          </a:solidFill>
          <a:ln w="9525">
            <a:solidFill>
              <a:srgbClr val="0000CC"/>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55</a:t>
            </a:r>
          </a:p>
        </p:txBody>
      </p:sp>
      <p:sp>
        <p:nvSpPr>
          <p:cNvPr id="32812" name="Rectangle 44"/>
          <p:cNvSpPr>
            <a:spLocks noChangeArrowheads="1"/>
          </p:cNvSpPr>
          <p:nvPr/>
        </p:nvSpPr>
        <p:spPr bwMode="auto">
          <a:xfrm>
            <a:off x="739140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19</a:t>
            </a:r>
          </a:p>
        </p:txBody>
      </p:sp>
      <p:sp>
        <p:nvSpPr>
          <p:cNvPr id="32813" name="Rectangle 45"/>
          <p:cNvSpPr>
            <a:spLocks noChangeArrowheads="1"/>
          </p:cNvSpPr>
          <p:nvPr/>
        </p:nvSpPr>
        <p:spPr bwMode="auto">
          <a:xfrm>
            <a:off x="790575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45</a:t>
            </a:r>
          </a:p>
        </p:txBody>
      </p:sp>
      <p:sp>
        <p:nvSpPr>
          <p:cNvPr id="32814" name="Rectangle 46"/>
          <p:cNvSpPr>
            <a:spLocks noChangeArrowheads="1"/>
          </p:cNvSpPr>
          <p:nvPr/>
        </p:nvSpPr>
        <p:spPr bwMode="auto">
          <a:xfrm>
            <a:off x="8896350" y="2438400"/>
            <a:ext cx="438150" cy="381000"/>
          </a:xfrm>
          <a:prstGeom prst="rect">
            <a:avLst/>
          </a:prstGeom>
          <a:solidFill>
            <a:srgbClr val="CCFFCC"/>
          </a:solidFill>
          <a:ln w="9525">
            <a:noFill/>
            <a:miter lim="800000"/>
            <a:headEnd/>
            <a:tailEnd/>
          </a:ln>
        </p:spPr>
        <p:txBody>
          <a:bodyPr wrap="none" anchor="ctr"/>
          <a:lstStyle/>
          <a:p>
            <a:pPr algn="ctr"/>
            <a:r>
              <a:rPr kumimoji="1" lang="en-US" altLang="zh-TW">
                <a:solidFill>
                  <a:srgbClr val="000000"/>
                </a:solidFill>
                <a:latin typeface="Arial" charset="0"/>
                <a:ea typeface="新細明體" pitchFamily="18" charset="-120"/>
              </a:rPr>
              <a:t>…</a:t>
            </a:r>
          </a:p>
        </p:txBody>
      </p:sp>
      <p:sp>
        <p:nvSpPr>
          <p:cNvPr id="32815" name="Rectangle 47"/>
          <p:cNvSpPr>
            <a:spLocks noChangeArrowheads="1"/>
          </p:cNvSpPr>
          <p:nvPr/>
        </p:nvSpPr>
        <p:spPr bwMode="auto">
          <a:xfrm>
            <a:off x="933450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13</a:t>
            </a:r>
          </a:p>
        </p:txBody>
      </p:sp>
      <p:sp>
        <p:nvSpPr>
          <p:cNvPr id="1313840" name="Rectangle 48"/>
          <p:cNvSpPr>
            <a:spLocks noChangeArrowheads="1"/>
          </p:cNvSpPr>
          <p:nvPr/>
        </p:nvSpPr>
        <p:spPr bwMode="auto">
          <a:xfrm>
            <a:off x="7086600" y="3505200"/>
            <a:ext cx="3124200" cy="1676400"/>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solidFill>
                  <a:srgbClr val="000000"/>
                </a:solidFill>
                <a:latin typeface="Arial" charset="0"/>
                <a:ea typeface="新細明體" pitchFamily="18" charset="-120"/>
              </a:rPr>
              <a:t>Page 55 is the ‘</a:t>
            </a:r>
            <a:r>
              <a:rPr kumimoji="1" lang="en-US" altLang="zh-TW" dirty="0">
                <a:solidFill>
                  <a:srgbClr val="2144D9"/>
                </a:solidFill>
                <a:latin typeface="Arial" charset="0"/>
                <a:ea typeface="新細明體" pitchFamily="18" charset="-120"/>
              </a:rPr>
              <a:t>oldest</a:t>
            </a:r>
            <a:r>
              <a:rPr kumimoji="1" lang="en-US" altLang="zh-TW" dirty="0">
                <a:solidFill>
                  <a:srgbClr val="000000"/>
                </a:solidFill>
                <a:latin typeface="Arial" charset="0"/>
                <a:ea typeface="新細明體" pitchFamily="18" charset="-120"/>
              </a:rPr>
              <a:t>’ page in RAM, and </a:t>
            </a:r>
            <a:r>
              <a:rPr kumimoji="1" lang="en-US" altLang="zh-TW" dirty="0">
                <a:solidFill>
                  <a:srgbClr val="2144D9"/>
                </a:solidFill>
                <a:latin typeface="Arial" charset="0"/>
                <a:ea typeface="新細明體" pitchFamily="18" charset="-120"/>
              </a:rPr>
              <a:t>is not used </a:t>
            </a:r>
            <a:r>
              <a:rPr kumimoji="1" lang="en-US" altLang="zh-TW" dirty="0">
                <a:solidFill>
                  <a:srgbClr val="000000"/>
                </a:solidFill>
                <a:latin typeface="Arial" charset="0"/>
                <a:ea typeface="新細明體" pitchFamily="18" charset="-120"/>
              </a:rPr>
              <a:t>recently.  So the OS replaces this page with page 77.</a:t>
            </a:r>
          </a:p>
        </p:txBody>
      </p:sp>
      <p:sp>
        <p:nvSpPr>
          <p:cNvPr id="50" name="Slide Number Placeholder 2">
            <a:extLst>
              <a:ext uri="{FF2B5EF4-FFF2-40B4-BE49-F238E27FC236}">
                <a16:creationId xmlns:a16="http://schemas.microsoft.com/office/drawing/2014/main" id="{C8A2233D-F87F-4406-96E9-298C2AB01C9C}"/>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20</a:t>
            </a:fld>
            <a:endParaRPr lang="en-US" noProof="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90800" y="609600"/>
            <a:ext cx="7772400" cy="1143000"/>
          </a:xfrm>
        </p:spPr>
        <p:txBody>
          <a:bodyPr/>
          <a:lstStyle/>
          <a:p>
            <a:pPr algn="ctr" eaLnBrk="1" hangingPunct="1"/>
            <a:r>
              <a:rPr lang="en-US" altLang="zh-TW">
                <a:ea typeface="新細明體" pitchFamily="18" charset="-120"/>
              </a:rPr>
              <a:t>Clock Policy, 5</a:t>
            </a:r>
          </a:p>
        </p:txBody>
      </p:sp>
      <p:sp>
        <p:nvSpPr>
          <p:cNvPr id="33795" name="Rectangle 3"/>
          <p:cNvSpPr>
            <a:spLocks noChangeArrowheads="1"/>
          </p:cNvSpPr>
          <p:nvPr/>
        </p:nvSpPr>
        <p:spPr bwMode="auto">
          <a:xfrm>
            <a:off x="5030789" y="60071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5</a:t>
            </a:r>
          </a:p>
        </p:txBody>
      </p:sp>
      <p:sp>
        <p:nvSpPr>
          <p:cNvPr id="33796" name="Rectangle 4"/>
          <p:cNvSpPr>
            <a:spLocks noChangeArrowheads="1"/>
          </p:cNvSpPr>
          <p:nvPr/>
        </p:nvSpPr>
        <p:spPr bwMode="auto">
          <a:xfrm>
            <a:off x="3541714" y="60071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6</a:t>
            </a:r>
          </a:p>
        </p:txBody>
      </p:sp>
      <p:sp>
        <p:nvSpPr>
          <p:cNvPr id="33797" name="Oval 5"/>
          <p:cNvSpPr>
            <a:spLocks noChangeArrowheads="1"/>
          </p:cNvSpPr>
          <p:nvPr/>
        </p:nvSpPr>
        <p:spPr bwMode="auto">
          <a:xfrm>
            <a:off x="2298700" y="1995488"/>
            <a:ext cx="4160838" cy="4081462"/>
          </a:xfrm>
          <a:prstGeom prst="ellipse">
            <a:avLst/>
          </a:prstGeom>
          <a:solidFill>
            <a:srgbClr val="CCECFF"/>
          </a:solidFill>
          <a:ln w="19050">
            <a:solidFill>
              <a:schemeClr val="tx1"/>
            </a:solidFill>
            <a:round/>
            <a:headEnd/>
            <a:tailEnd/>
          </a:ln>
        </p:spPr>
        <p:txBody>
          <a:bodyPr wrap="none" anchor="ctr"/>
          <a:lstStyle/>
          <a:p>
            <a:endParaRPr lang="en-US"/>
          </a:p>
        </p:txBody>
      </p:sp>
      <p:sp>
        <p:nvSpPr>
          <p:cNvPr id="33798" name="Oval 6"/>
          <p:cNvSpPr>
            <a:spLocks noChangeArrowheads="1"/>
          </p:cNvSpPr>
          <p:nvPr/>
        </p:nvSpPr>
        <p:spPr bwMode="auto">
          <a:xfrm>
            <a:off x="3132139" y="2765426"/>
            <a:ext cx="2492375" cy="2600325"/>
          </a:xfrm>
          <a:prstGeom prst="ellipse">
            <a:avLst/>
          </a:prstGeom>
          <a:solidFill>
            <a:srgbClr val="FFFFFF"/>
          </a:solidFill>
          <a:ln w="19050">
            <a:solidFill>
              <a:schemeClr val="tx1"/>
            </a:solidFill>
            <a:round/>
            <a:headEnd/>
            <a:tailEnd/>
          </a:ln>
        </p:spPr>
        <p:txBody>
          <a:bodyPr wrap="none" anchor="ctr"/>
          <a:lstStyle/>
          <a:p>
            <a:endParaRPr lang="en-US"/>
          </a:p>
        </p:txBody>
      </p:sp>
      <p:sp>
        <p:nvSpPr>
          <p:cNvPr id="33799" name="Line 7"/>
          <p:cNvSpPr>
            <a:spLocks noChangeShapeType="1"/>
          </p:cNvSpPr>
          <p:nvPr/>
        </p:nvSpPr>
        <p:spPr bwMode="auto">
          <a:xfrm flipV="1">
            <a:off x="4410075" y="1985963"/>
            <a:ext cx="0" cy="7794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00" name="Line 8"/>
          <p:cNvSpPr>
            <a:spLocks noChangeShapeType="1"/>
          </p:cNvSpPr>
          <p:nvPr/>
        </p:nvSpPr>
        <p:spPr bwMode="auto">
          <a:xfrm>
            <a:off x="5635626" y="4065588"/>
            <a:ext cx="82391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01" name="Line 9"/>
          <p:cNvSpPr>
            <a:spLocks noChangeShapeType="1"/>
          </p:cNvSpPr>
          <p:nvPr/>
        </p:nvSpPr>
        <p:spPr bwMode="auto">
          <a:xfrm flipV="1">
            <a:off x="5508625" y="2994025"/>
            <a:ext cx="628650" cy="4841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02" name="Line 10"/>
          <p:cNvSpPr>
            <a:spLocks noChangeShapeType="1"/>
          </p:cNvSpPr>
          <p:nvPr/>
        </p:nvSpPr>
        <p:spPr bwMode="auto">
          <a:xfrm flipV="1">
            <a:off x="5059363" y="2282825"/>
            <a:ext cx="436562" cy="660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03" name="Line 11"/>
          <p:cNvSpPr>
            <a:spLocks noChangeShapeType="1"/>
          </p:cNvSpPr>
          <p:nvPr/>
        </p:nvSpPr>
        <p:spPr bwMode="auto">
          <a:xfrm>
            <a:off x="4410075" y="5376864"/>
            <a:ext cx="0" cy="7000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04" name="Line 12"/>
          <p:cNvSpPr>
            <a:spLocks noChangeShapeType="1"/>
          </p:cNvSpPr>
          <p:nvPr/>
        </p:nvSpPr>
        <p:spPr bwMode="auto">
          <a:xfrm>
            <a:off x="5508625" y="4606926"/>
            <a:ext cx="693738" cy="4032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05" name="Line 13"/>
          <p:cNvSpPr>
            <a:spLocks noChangeShapeType="1"/>
          </p:cNvSpPr>
          <p:nvPr/>
        </p:nvSpPr>
        <p:spPr bwMode="auto">
          <a:xfrm>
            <a:off x="5122863" y="5138739"/>
            <a:ext cx="501650" cy="5238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06" name="Line 14"/>
          <p:cNvSpPr>
            <a:spLocks noChangeShapeType="1"/>
          </p:cNvSpPr>
          <p:nvPr/>
        </p:nvSpPr>
        <p:spPr bwMode="auto">
          <a:xfrm flipH="1">
            <a:off x="2290764" y="4065588"/>
            <a:ext cx="84137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07" name="Line 15"/>
          <p:cNvSpPr>
            <a:spLocks noChangeShapeType="1"/>
          </p:cNvSpPr>
          <p:nvPr/>
        </p:nvSpPr>
        <p:spPr bwMode="auto">
          <a:xfrm flipH="1">
            <a:off x="2546351" y="4665664"/>
            <a:ext cx="714375" cy="3444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08" name="Line 16"/>
          <p:cNvSpPr>
            <a:spLocks noChangeShapeType="1"/>
          </p:cNvSpPr>
          <p:nvPr/>
        </p:nvSpPr>
        <p:spPr bwMode="auto">
          <a:xfrm flipH="1">
            <a:off x="3316289" y="5257800"/>
            <a:ext cx="458787" cy="522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09" name="Line 17"/>
          <p:cNvSpPr>
            <a:spLocks noChangeShapeType="1"/>
          </p:cNvSpPr>
          <p:nvPr/>
        </p:nvSpPr>
        <p:spPr bwMode="auto">
          <a:xfrm flipH="1" flipV="1">
            <a:off x="3187700" y="2341563"/>
            <a:ext cx="522288" cy="6016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10" name="Rectangle 18"/>
          <p:cNvSpPr>
            <a:spLocks noChangeArrowheads="1"/>
          </p:cNvSpPr>
          <p:nvPr/>
        </p:nvSpPr>
        <p:spPr bwMode="auto">
          <a:xfrm>
            <a:off x="4910139" y="175260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0</a:t>
            </a:r>
          </a:p>
        </p:txBody>
      </p:sp>
      <p:sp>
        <p:nvSpPr>
          <p:cNvPr id="33811" name="Rectangle 19"/>
          <p:cNvSpPr>
            <a:spLocks noChangeArrowheads="1"/>
          </p:cNvSpPr>
          <p:nvPr/>
        </p:nvSpPr>
        <p:spPr bwMode="auto">
          <a:xfrm>
            <a:off x="5938839" y="222726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1</a:t>
            </a:r>
          </a:p>
        </p:txBody>
      </p:sp>
      <p:sp>
        <p:nvSpPr>
          <p:cNvPr id="33812" name="Rectangle 20"/>
          <p:cNvSpPr>
            <a:spLocks noChangeArrowheads="1"/>
          </p:cNvSpPr>
          <p:nvPr/>
        </p:nvSpPr>
        <p:spPr bwMode="auto">
          <a:xfrm>
            <a:off x="6451601" y="329406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2</a:t>
            </a:r>
          </a:p>
        </p:txBody>
      </p:sp>
      <p:sp>
        <p:nvSpPr>
          <p:cNvPr id="33813" name="Rectangle 21"/>
          <p:cNvSpPr>
            <a:spLocks noChangeArrowheads="1"/>
          </p:cNvSpPr>
          <p:nvPr/>
        </p:nvSpPr>
        <p:spPr bwMode="auto">
          <a:xfrm>
            <a:off x="6521451" y="447992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3</a:t>
            </a:r>
          </a:p>
        </p:txBody>
      </p:sp>
      <p:sp>
        <p:nvSpPr>
          <p:cNvPr id="33814" name="Rectangle 22"/>
          <p:cNvSpPr>
            <a:spLocks noChangeArrowheads="1"/>
          </p:cNvSpPr>
          <p:nvPr/>
        </p:nvSpPr>
        <p:spPr bwMode="auto">
          <a:xfrm>
            <a:off x="6067426" y="5370514"/>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4</a:t>
            </a:r>
          </a:p>
        </p:txBody>
      </p:sp>
      <p:sp>
        <p:nvSpPr>
          <p:cNvPr id="33815" name="Rectangle 23"/>
          <p:cNvSpPr>
            <a:spLocks noChangeArrowheads="1"/>
          </p:cNvSpPr>
          <p:nvPr/>
        </p:nvSpPr>
        <p:spPr bwMode="auto">
          <a:xfrm>
            <a:off x="2478089" y="543877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7</a:t>
            </a:r>
          </a:p>
        </p:txBody>
      </p:sp>
      <p:sp>
        <p:nvSpPr>
          <p:cNvPr id="33816" name="Rectangle 24"/>
          <p:cNvSpPr>
            <a:spLocks noChangeArrowheads="1"/>
          </p:cNvSpPr>
          <p:nvPr/>
        </p:nvSpPr>
        <p:spPr bwMode="auto">
          <a:xfrm>
            <a:off x="1981201" y="4518026"/>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8</a:t>
            </a:r>
          </a:p>
        </p:txBody>
      </p:sp>
      <p:sp>
        <p:nvSpPr>
          <p:cNvPr id="33817" name="Rectangle 25"/>
          <p:cNvSpPr>
            <a:spLocks noChangeArrowheads="1"/>
          </p:cNvSpPr>
          <p:nvPr/>
        </p:nvSpPr>
        <p:spPr bwMode="auto">
          <a:xfrm>
            <a:off x="3436939" y="1809751"/>
            <a:ext cx="296557"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i="1">
                <a:latin typeface="Arial" charset="0"/>
                <a:ea typeface="新細明體" pitchFamily="18" charset="-120"/>
              </a:rPr>
              <a:t>n</a:t>
            </a:r>
          </a:p>
        </p:txBody>
      </p:sp>
      <p:sp>
        <p:nvSpPr>
          <p:cNvPr id="33818" name="Rectangle 26"/>
          <p:cNvSpPr>
            <a:spLocks noChangeArrowheads="1"/>
          </p:cNvSpPr>
          <p:nvPr/>
        </p:nvSpPr>
        <p:spPr bwMode="auto">
          <a:xfrm>
            <a:off x="2987676" y="2879726"/>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33819" name="Rectangle 27"/>
          <p:cNvSpPr>
            <a:spLocks noChangeArrowheads="1"/>
          </p:cNvSpPr>
          <p:nvPr/>
        </p:nvSpPr>
        <p:spPr bwMode="auto">
          <a:xfrm>
            <a:off x="2730501" y="3235326"/>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33820" name="Rectangle 28"/>
          <p:cNvSpPr>
            <a:spLocks noChangeArrowheads="1"/>
          </p:cNvSpPr>
          <p:nvPr/>
        </p:nvSpPr>
        <p:spPr bwMode="auto">
          <a:xfrm>
            <a:off x="2667001" y="3651251"/>
            <a:ext cx="240451" cy="311367"/>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a:t>
            </a:r>
          </a:p>
        </p:txBody>
      </p:sp>
      <p:sp>
        <p:nvSpPr>
          <p:cNvPr id="33821" name="Rectangle 29"/>
          <p:cNvSpPr>
            <a:spLocks noChangeArrowheads="1"/>
          </p:cNvSpPr>
          <p:nvPr/>
        </p:nvSpPr>
        <p:spPr bwMode="auto">
          <a:xfrm>
            <a:off x="3565526" y="2227263"/>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9</a:t>
            </a:r>
          </a:p>
          <a:p>
            <a:pPr>
              <a:lnSpc>
                <a:spcPct val="90000"/>
              </a:lnSpc>
            </a:pPr>
            <a:r>
              <a:rPr kumimoji="1" lang="en-US" altLang="zh-TW" sz="1600">
                <a:latin typeface="Arial" charset="0"/>
                <a:ea typeface="新細明體" pitchFamily="18" charset="-120"/>
              </a:rPr>
              <a:t>use = 1</a:t>
            </a:r>
          </a:p>
        </p:txBody>
      </p:sp>
      <p:sp>
        <p:nvSpPr>
          <p:cNvPr id="33822" name="Rectangle 30"/>
          <p:cNvSpPr>
            <a:spLocks noChangeArrowheads="1"/>
          </p:cNvSpPr>
          <p:nvPr/>
        </p:nvSpPr>
        <p:spPr bwMode="auto">
          <a:xfrm>
            <a:off x="4475164" y="2227263"/>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10</a:t>
            </a:r>
          </a:p>
          <a:p>
            <a:pPr>
              <a:lnSpc>
                <a:spcPct val="90000"/>
              </a:lnSpc>
            </a:pPr>
            <a:r>
              <a:rPr kumimoji="1" lang="en-US" altLang="zh-TW" sz="1600">
                <a:latin typeface="Arial" charset="0"/>
                <a:ea typeface="新細明體" pitchFamily="18" charset="-120"/>
              </a:rPr>
              <a:t>use = 1</a:t>
            </a:r>
          </a:p>
        </p:txBody>
      </p:sp>
      <p:sp>
        <p:nvSpPr>
          <p:cNvPr id="33823" name="Rectangle 31"/>
          <p:cNvSpPr>
            <a:spLocks noChangeArrowheads="1"/>
          </p:cNvSpPr>
          <p:nvPr/>
        </p:nvSpPr>
        <p:spPr bwMode="auto">
          <a:xfrm>
            <a:off x="5232401" y="2667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a:t>
            </a:r>
          </a:p>
          <a:p>
            <a:pPr>
              <a:lnSpc>
                <a:spcPct val="90000"/>
              </a:lnSpc>
            </a:pPr>
            <a:r>
              <a:rPr kumimoji="1" lang="en-US" altLang="zh-TW" sz="1600">
                <a:latin typeface="Arial" charset="0"/>
                <a:ea typeface="新細明體" pitchFamily="18" charset="-120"/>
              </a:rPr>
              <a:t>use = 0</a:t>
            </a:r>
          </a:p>
        </p:txBody>
      </p:sp>
      <p:sp>
        <p:nvSpPr>
          <p:cNvPr id="33824" name="Rectangle 32"/>
          <p:cNvSpPr>
            <a:spLocks noChangeArrowheads="1"/>
          </p:cNvSpPr>
          <p:nvPr/>
        </p:nvSpPr>
        <p:spPr bwMode="auto">
          <a:xfrm>
            <a:off x="5578476" y="34131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45</a:t>
            </a:r>
            <a:endParaRPr kumimoji="1" lang="en-US" altLang="zh-TW" sz="1600">
              <a:solidFill>
                <a:srgbClr val="FF0000"/>
              </a:solidFill>
              <a:latin typeface="Arial" charset="0"/>
              <a:ea typeface="新細明體" pitchFamily="18" charset="-120"/>
            </a:endParaRPr>
          </a:p>
          <a:p>
            <a:pPr>
              <a:lnSpc>
                <a:spcPct val="90000"/>
              </a:lnSpc>
            </a:pPr>
            <a:r>
              <a:rPr kumimoji="1" lang="en-US" altLang="zh-TW" sz="1600">
                <a:solidFill>
                  <a:srgbClr val="FF0000"/>
                </a:solidFill>
                <a:latin typeface="Arial" charset="0"/>
                <a:ea typeface="新細明體" pitchFamily="18" charset="-120"/>
              </a:rPr>
              <a:t>use = 0</a:t>
            </a:r>
          </a:p>
        </p:txBody>
      </p:sp>
      <p:sp>
        <p:nvSpPr>
          <p:cNvPr id="33825" name="Rectangle 33"/>
          <p:cNvSpPr>
            <a:spLocks noChangeArrowheads="1"/>
          </p:cNvSpPr>
          <p:nvPr/>
        </p:nvSpPr>
        <p:spPr bwMode="auto">
          <a:xfrm>
            <a:off x="5562601" y="4191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19</a:t>
            </a:r>
            <a:endParaRPr kumimoji="1" lang="en-US" altLang="zh-TW" sz="1600">
              <a:solidFill>
                <a:srgbClr val="FF0000"/>
              </a:solidFill>
              <a:latin typeface="Arial" charset="0"/>
              <a:ea typeface="新細明體" pitchFamily="18" charset="-120"/>
            </a:endParaRPr>
          </a:p>
          <a:p>
            <a:pPr>
              <a:lnSpc>
                <a:spcPct val="90000"/>
              </a:lnSpc>
            </a:pPr>
            <a:r>
              <a:rPr kumimoji="1" lang="en-US" altLang="zh-TW" sz="1600">
                <a:solidFill>
                  <a:srgbClr val="FF0000"/>
                </a:solidFill>
                <a:latin typeface="Arial" charset="0"/>
                <a:ea typeface="新細明體" pitchFamily="18" charset="-120"/>
              </a:rPr>
              <a:t>use = 0</a:t>
            </a:r>
          </a:p>
        </p:txBody>
      </p:sp>
      <p:sp>
        <p:nvSpPr>
          <p:cNvPr id="33826" name="Rectangle 34"/>
          <p:cNvSpPr>
            <a:spLocks noChangeArrowheads="1"/>
          </p:cNvSpPr>
          <p:nvPr/>
        </p:nvSpPr>
        <p:spPr bwMode="auto">
          <a:xfrm>
            <a:off x="5243514" y="48736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solidFill>
                  <a:srgbClr val="FF0000"/>
                </a:solidFill>
                <a:latin typeface="Arial" charset="0"/>
                <a:ea typeface="新細明體" pitchFamily="18" charset="-120"/>
              </a:rPr>
              <a:t>Pg 77</a:t>
            </a:r>
          </a:p>
          <a:p>
            <a:pPr>
              <a:lnSpc>
                <a:spcPct val="90000"/>
              </a:lnSpc>
            </a:pPr>
            <a:r>
              <a:rPr kumimoji="1" lang="en-US" altLang="zh-TW" sz="1600">
                <a:solidFill>
                  <a:srgbClr val="FF0000"/>
                </a:solidFill>
                <a:latin typeface="Arial" charset="0"/>
                <a:ea typeface="新細明體" pitchFamily="18" charset="-120"/>
              </a:rPr>
              <a:t>use = 1</a:t>
            </a:r>
          </a:p>
        </p:txBody>
      </p:sp>
      <p:sp>
        <p:nvSpPr>
          <p:cNvPr id="33827" name="Rectangle 35"/>
          <p:cNvSpPr>
            <a:spLocks noChangeArrowheads="1"/>
          </p:cNvSpPr>
          <p:nvPr/>
        </p:nvSpPr>
        <p:spPr bwMode="auto">
          <a:xfrm>
            <a:off x="4527551" y="5368925"/>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13</a:t>
            </a:r>
          </a:p>
          <a:p>
            <a:pPr>
              <a:lnSpc>
                <a:spcPct val="90000"/>
              </a:lnSpc>
            </a:pPr>
            <a:r>
              <a:rPr kumimoji="1" lang="en-US" altLang="zh-TW" sz="1600">
                <a:latin typeface="Arial" charset="0"/>
                <a:ea typeface="新細明體" pitchFamily="18" charset="-120"/>
              </a:rPr>
              <a:t>use = 0</a:t>
            </a:r>
          </a:p>
        </p:txBody>
      </p:sp>
      <p:sp>
        <p:nvSpPr>
          <p:cNvPr id="33828" name="Rectangle 36"/>
          <p:cNvSpPr>
            <a:spLocks noChangeArrowheads="1"/>
          </p:cNvSpPr>
          <p:nvPr/>
        </p:nvSpPr>
        <p:spPr bwMode="auto">
          <a:xfrm>
            <a:off x="3541714" y="5430838"/>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67</a:t>
            </a:r>
          </a:p>
          <a:p>
            <a:pPr>
              <a:lnSpc>
                <a:spcPct val="90000"/>
              </a:lnSpc>
            </a:pPr>
            <a:r>
              <a:rPr kumimoji="1" lang="en-US" altLang="zh-TW" sz="1600">
                <a:latin typeface="Arial" charset="0"/>
                <a:ea typeface="新細明體" pitchFamily="18" charset="-120"/>
              </a:rPr>
              <a:t>use = 1</a:t>
            </a:r>
          </a:p>
        </p:txBody>
      </p:sp>
      <p:sp>
        <p:nvSpPr>
          <p:cNvPr id="33829" name="Rectangle 37"/>
          <p:cNvSpPr>
            <a:spLocks noChangeArrowheads="1"/>
          </p:cNvSpPr>
          <p:nvPr/>
        </p:nvSpPr>
        <p:spPr bwMode="auto">
          <a:xfrm>
            <a:off x="2803526" y="4953000"/>
            <a:ext cx="862417"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Pg 33</a:t>
            </a:r>
          </a:p>
          <a:p>
            <a:pPr>
              <a:lnSpc>
                <a:spcPct val="90000"/>
              </a:lnSpc>
            </a:pPr>
            <a:r>
              <a:rPr kumimoji="1" lang="en-US" altLang="zh-TW" sz="1600">
                <a:latin typeface="Arial" charset="0"/>
                <a:ea typeface="新細明體" pitchFamily="18" charset="-120"/>
              </a:rPr>
              <a:t>use = 1</a:t>
            </a:r>
          </a:p>
        </p:txBody>
      </p:sp>
      <p:sp>
        <p:nvSpPr>
          <p:cNvPr id="33830" name="Rectangle 38"/>
          <p:cNvSpPr>
            <a:spLocks noChangeArrowheads="1"/>
          </p:cNvSpPr>
          <p:nvPr/>
        </p:nvSpPr>
        <p:spPr bwMode="auto">
          <a:xfrm>
            <a:off x="2321518" y="4191000"/>
            <a:ext cx="862417" cy="532966"/>
          </a:xfrm>
          <a:prstGeom prst="rect">
            <a:avLst/>
          </a:prstGeom>
          <a:noFill/>
          <a:ln w="9525">
            <a:noFill/>
            <a:miter lim="800000"/>
            <a:headEnd/>
            <a:tailEnd/>
          </a:ln>
        </p:spPr>
        <p:txBody>
          <a:bodyPr wrap="none" lIns="90488" tIns="44450" rIns="90488" bIns="44450">
            <a:spAutoFit/>
          </a:bodyPr>
          <a:lstStyle/>
          <a:p>
            <a:pPr algn="ctr">
              <a:lnSpc>
                <a:spcPct val="90000"/>
              </a:lnSpc>
            </a:pPr>
            <a:r>
              <a:rPr kumimoji="1" lang="en-US" altLang="zh-TW" sz="1600">
                <a:latin typeface="Arial" charset="0"/>
                <a:ea typeface="新細明體" pitchFamily="18" charset="-120"/>
              </a:rPr>
              <a:t>Pg 22</a:t>
            </a:r>
          </a:p>
          <a:p>
            <a:pPr algn="ctr">
              <a:lnSpc>
                <a:spcPct val="90000"/>
              </a:lnSpc>
            </a:pPr>
            <a:r>
              <a:rPr kumimoji="1" lang="en-US" altLang="zh-TW" sz="1600">
                <a:latin typeface="Arial" charset="0"/>
                <a:ea typeface="新細明體" pitchFamily="18" charset="-120"/>
              </a:rPr>
              <a:t>use = 0</a:t>
            </a:r>
          </a:p>
        </p:txBody>
      </p:sp>
      <p:sp>
        <p:nvSpPr>
          <p:cNvPr id="33831" name="Rectangle 39"/>
          <p:cNvSpPr>
            <a:spLocks noChangeArrowheads="1"/>
          </p:cNvSpPr>
          <p:nvPr/>
        </p:nvSpPr>
        <p:spPr bwMode="auto">
          <a:xfrm>
            <a:off x="3967164" y="3413125"/>
            <a:ext cx="1154163" cy="532966"/>
          </a:xfrm>
          <a:prstGeom prst="rect">
            <a:avLst/>
          </a:prstGeom>
          <a:noFill/>
          <a:ln w="9525">
            <a:noFill/>
            <a:miter lim="800000"/>
            <a:headEnd/>
            <a:tailEnd/>
          </a:ln>
        </p:spPr>
        <p:txBody>
          <a:bodyPr wrap="none" lIns="90488" tIns="44450" rIns="90488" bIns="44450">
            <a:spAutoFit/>
          </a:bodyPr>
          <a:lstStyle/>
          <a:p>
            <a:pPr>
              <a:lnSpc>
                <a:spcPct val="90000"/>
              </a:lnSpc>
            </a:pPr>
            <a:r>
              <a:rPr kumimoji="1" lang="en-US" altLang="zh-TW" sz="1600">
                <a:latin typeface="Arial" charset="0"/>
                <a:ea typeface="新細明體" pitchFamily="18" charset="-120"/>
              </a:rPr>
              <a:t>next frame</a:t>
            </a:r>
          </a:p>
          <a:p>
            <a:pPr>
              <a:lnSpc>
                <a:spcPct val="90000"/>
              </a:lnSpc>
            </a:pPr>
            <a:r>
              <a:rPr kumimoji="1" lang="en-US" altLang="zh-TW" sz="1600">
                <a:latin typeface="Arial" charset="0"/>
                <a:ea typeface="新細明體" pitchFamily="18" charset="-120"/>
              </a:rPr>
              <a:t>   pointer</a:t>
            </a:r>
          </a:p>
        </p:txBody>
      </p:sp>
      <p:sp>
        <p:nvSpPr>
          <p:cNvPr id="33832" name="Line 40"/>
          <p:cNvSpPr>
            <a:spLocks noChangeShapeType="1"/>
          </p:cNvSpPr>
          <p:nvPr/>
        </p:nvSpPr>
        <p:spPr bwMode="auto">
          <a:xfrm>
            <a:off x="4418014" y="4070350"/>
            <a:ext cx="306387" cy="1111250"/>
          </a:xfrm>
          <a:prstGeom prst="line">
            <a:avLst/>
          </a:prstGeom>
          <a:noFill/>
          <a:ln w="28575">
            <a:solidFill>
              <a:srgbClr val="000099"/>
            </a:solidFill>
            <a:round/>
            <a:headEnd type="none" w="sm" len="sm"/>
            <a:tailEnd type="stealth" w="med" len="med"/>
          </a:ln>
        </p:spPr>
        <p:txBody>
          <a:bodyPr wrap="none" anchor="ctr"/>
          <a:lstStyle/>
          <a:p>
            <a:endParaRPr lang="en-US"/>
          </a:p>
        </p:txBody>
      </p:sp>
      <p:sp>
        <p:nvSpPr>
          <p:cNvPr id="33833" name="Line 41"/>
          <p:cNvSpPr>
            <a:spLocks noChangeShapeType="1"/>
          </p:cNvSpPr>
          <p:nvPr/>
        </p:nvSpPr>
        <p:spPr bwMode="auto">
          <a:xfrm flipV="1">
            <a:off x="6172200" y="4648200"/>
            <a:ext cx="1447800" cy="685800"/>
          </a:xfrm>
          <a:prstGeom prst="line">
            <a:avLst/>
          </a:prstGeom>
          <a:noFill/>
          <a:ln w="9525">
            <a:solidFill>
              <a:schemeClr val="tx1"/>
            </a:solidFill>
            <a:round/>
            <a:headEnd/>
            <a:tailEnd/>
          </a:ln>
        </p:spPr>
        <p:txBody>
          <a:bodyPr/>
          <a:lstStyle/>
          <a:p>
            <a:endParaRPr lang="en-US"/>
          </a:p>
        </p:txBody>
      </p:sp>
      <p:sp>
        <p:nvSpPr>
          <p:cNvPr id="33834" name="Rectangle 42"/>
          <p:cNvSpPr>
            <a:spLocks noChangeArrowheads="1"/>
          </p:cNvSpPr>
          <p:nvPr/>
        </p:nvSpPr>
        <p:spPr bwMode="auto">
          <a:xfrm>
            <a:off x="6934200" y="2362200"/>
            <a:ext cx="3429000" cy="533400"/>
          </a:xfrm>
          <a:prstGeom prst="rect">
            <a:avLst/>
          </a:prstGeom>
          <a:solidFill>
            <a:srgbClr val="CCFFCC"/>
          </a:solidFill>
          <a:ln w="9525">
            <a:solidFill>
              <a:schemeClr val="tx1"/>
            </a:solidFill>
            <a:miter lim="800000"/>
            <a:headEnd/>
            <a:tailEnd/>
          </a:ln>
        </p:spPr>
        <p:txBody>
          <a:bodyPr wrap="none" anchor="ctr"/>
          <a:lstStyle/>
          <a:p>
            <a:pPr algn="ctr"/>
            <a:endParaRPr kumimoji="1" lang="zh-TW" altLang="en-US">
              <a:solidFill>
                <a:srgbClr val="000000"/>
              </a:solidFill>
              <a:latin typeface="Arial" charset="0"/>
              <a:ea typeface="新細明體" pitchFamily="18" charset="-120"/>
            </a:endParaRPr>
          </a:p>
        </p:txBody>
      </p:sp>
      <p:sp>
        <p:nvSpPr>
          <p:cNvPr id="33835" name="Rectangle 43"/>
          <p:cNvSpPr>
            <a:spLocks noChangeArrowheads="1"/>
          </p:cNvSpPr>
          <p:nvPr/>
        </p:nvSpPr>
        <p:spPr bwMode="auto">
          <a:xfrm>
            <a:off x="895350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a:t>
            </a:r>
          </a:p>
        </p:txBody>
      </p:sp>
      <p:sp>
        <p:nvSpPr>
          <p:cNvPr id="33836" name="Rectangle 44"/>
          <p:cNvSpPr>
            <a:spLocks noChangeArrowheads="1"/>
          </p:cNvSpPr>
          <p:nvPr/>
        </p:nvSpPr>
        <p:spPr bwMode="auto">
          <a:xfrm>
            <a:off x="7391400" y="2438400"/>
            <a:ext cx="438150" cy="381000"/>
          </a:xfrm>
          <a:prstGeom prst="rect">
            <a:avLst/>
          </a:prstGeom>
          <a:solidFill>
            <a:srgbClr val="FFFFFF"/>
          </a:solidFill>
          <a:ln w="9525">
            <a:solidFill>
              <a:srgbClr val="FF6600"/>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77*</a:t>
            </a:r>
          </a:p>
        </p:txBody>
      </p:sp>
      <p:sp>
        <p:nvSpPr>
          <p:cNvPr id="33837" name="Rectangle 45"/>
          <p:cNvSpPr>
            <a:spLocks noChangeArrowheads="1"/>
          </p:cNvSpPr>
          <p:nvPr/>
        </p:nvSpPr>
        <p:spPr bwMode="auto">
          <a:xfrm>
            <a:off x="790575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19</a:t>
            </a:r>
          </a:p>
        </p:txBody>
      </p:sp>
      <p:sp>
        <p:nvSpPr>
          <p:cNvPr id="33838" name="Rectangle 46"/>
          <p:cNvSpPr>
            <a:spLocks noChangeArrowheads="1"/>
          </p:cNvSpPr>
          <p:nvPr/>
        </p:nvSpPr>
        <p:spPr bwMode="auto">
          <a:xfrm>
            <a:off x="842010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45</a:t>
            </a:r>
          </a:p>
        </p:txBody>
      </p:sp>
      <p:sp>
        <p:nvSpPr>
          <p:cNvPr id="33839" name="Rectangle 47"/>
          <p:cNvSpPr>
            <a:spLocks noChangeArrowheads="1"/>
          </p:cNvSpPr>
          <p:nvPr/>
        </p:nvSpPr>
        <p:spPr bwMode="auto">
          <a:xfrm>
            <a:off x="9410700" y="2438400"/>
            <a:ext cx="438150" cy="381000"/>
          </a:xfrm>
          <a:prstGeom prst="rect">
            <a:avLst/>
          </a:prstGeom>
          <a:solidFill>
            <a:srgbClr val="CCFFCC"/>
          </a:solidFill>
          <a:ln w="9525">
            <a:noFill/>
            <a:miter lim="800000"/>
            <a:headEnd/>
            <a:tailEnd/>
          </a:ln>
        </p:spPr>
        <p:txBody>
          <a:bodyPr wrap="none" anchor="ctr"/>
          <a:lstStyle/>
          <a:p>
            <a:pPr algn="ctr"/>
            <a:r>
              <a:rPr kumimoji="1" lang="en-US" altLang="zh-TW">
                <a:solidFill>
                  <a:srgbClr val="000000"/>
                </a:solidFill>
                <a:latin typeface="Arial" charset="0"/>
                <a:ea typeface="新細明體" pitchFamily="18" charset="-120"/>
              </a:rPr>
              <a:t>…</a:t>
            </a:r>
          </a:p>
        </p:txBody>
      </p:sp>
      <p:sp>
        <p:nvSpPr>
          <p:cNvPr id="33840" name="Rectangle 48"/>
          <p:cNvSpPr>
            <a:spLocks noChangeArrowheads="1"/>
          </p:cNvSpPr>
          <p:nvPr/>
        </p:nvSpPr>
        <p:spPr bwMode="auto">
          <a:xfrm>
            <a:off x="9848850" y="2438400"/>
            <a:ext cx="438150" cy="381000"/>
          </a:xfrm>
          <a:prstGeom prst="rect">
            <a:avLst/>
          </a:prstGeom>
          <a:solidFill>
            <a:srgbClr val="FFFFFF"/>
          </a:solidFill>
          <a:ln w="9525">
            <a:solidFill>
              <a:schemeClr val="tx1"/>
            </a:solidFill>
            <a:miter lim="800000"/>
            <a:headEnd/>
            <a:tailEnd/>
          </a:ln>
        </p:spPr>
        <p:txBody>
          <a:bodyPr wrap="none" anchor="ctr"/>
          <a:lstStyle/>
          <a:p>
            <a:pPr algn="ctr"/>
            <a:r>
              <a:rPr kumimoji="1" lang="en-US" altLang="zh-TW">
                <a:solidFill>
                  <a:srgbClr val="000000"/>
                </a:solidFill>
                <a:latin typeface="Arial" charset="0"/>
                <a:ea typeface="新細明體" pitchFamily="18" charset="-120"/>
              </a:rPr>
              <a:t>13</a:t>
            </a:r>
          </a:p>
        </p:txBody>
      </p:sp>
      <p:sp>
        <p:nvSpPr>
          <p:cNvPr id="1315889" name="Rectangle 49"/>
          <p:cNvSpPr>
            <a:spLocks noChangeArrowheads="1"/>
          </p:cNvSpPr>
          <p:nvPr/>
        </p:nvSpPr>
        <p:spPr bwMode="auto">
          <a:xfrm>
            <a:off x="7086600" y="3505200"/>
            <a:ext cx="3124200" cy="2057400"/>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solidFill>
                  <a:srgbClr val="000000"/>
                </a:solidFill>
                <a:latin typeface="Arial" charset="0"/>
                <a:ea typeface="新細明體" pitchFamily="18" charset="-120"/>
              </a:rPr>
              <a:t>Page 77 replaces page 55.  It is put at the end of the queue (it is the </a:t>
            </a:r>
            <a:r>
              <a:rPr kumimoji="1" lang="en-US" altLang="zh-TW" dirty="0">
                <a:solidFill>
                  <a:srgbClr val="2144D9"/>
                </a:solidFill>
                <a:latin typeface="Arial" charset="0"/>
                <a:ea typeface="新細明體" pitchFamily="18" charset="-120"/>
              </a:rPr>
              <a:t>youngest</a:t>
            </a:r>
            <a:r>
              <a:rPr kumimoji="1" lang="en-US" altLang="zh-TW" dirty="0">
                <a:solidFill>
                  <a:srgbClr val="000000"/>
                </a:solidFill>
                <a:latin typeface="Arial" charset="0"/>
                <a:ea typeface="新細明體" pitchFamily="18" charset="-120"/>
              </a:rPr>
              <a:t> page in RAM).  In next page fault, the OS will start the searching from </a:t>
            </a:r>
            <a:r>
              <a:rPr kumimoji="1" lang="en-US" altLang="zh-TW" dirty="0">
                <a:solidFill>
                  <a:srgbClr val="2144D9"/>
                </a:solidFill>
                <a:latin typeface="Arial" charset="0"/>
                <a:ea typeface="新細明體" pitchFamily="18" charset="-120"/>
              </a:rPr>
              <a:t>page 13</a:t>
            </a:r>
            <a:r>
              <a:rPr kumimoji="1" lang="en-US" altLang="zh-TW" dirty="0">
                <a:solidFill>
                  <a:srgbClr val="000000"/>
                </a:solidFill>
                <a:latin typeface="Arial" charset="0"/>
                <a:ea typeface="新細明體" pitchFamily="18" charset="-120"/>
              </a:rPr>
              <a:t>, the </a:t>
            </a:r>
            <a:r>
              <a:rPr kumimoji="1" lang="en-US" altLang="zh-TW" dirty="0">
                <a:solidFill>
                  <a:srgbClr val="2144D9"/>
                </a:solidFill>
                <a:latin typeface="Arial" charset="0"/>
                <a:ea typeface="新細明體" pitchFamily="18" charset="-120"/>
              </a:rPr>
              <a:t>oldest</a:t>
            </a:r>
            <a:r>
              <a:rPr kumimoji="1" lang="en-US" altLang="zh-TW" dirty="0">
                <a:solidFill>
                  <a:srgbClr val="000000"/>
                </a:solidFill>
                <a:latin typeface="Arial" charset="0"/>
                <a:ea typeface="新細明體" pitchFamily="18" charset="-120"/>
              </a:rPr>
              <a:t> page.</a:t>
            </a:r>
          </a:p>
        </p:txBody>
      </p:sp>
      <p:sp>
        <p:nvSpPr>
          <p:cNvPr id="50" name="Slide Number Placeholder 2">
            <a:extLst>
              <a:ext uri="{FF2B5EF4-FFF2-40B4-BE49-F238E27FC236}">
                <a16:creationId xmlns:a16="http://schemas.microsoft.com/office/drawing/2014/main" id="{9E4E38D5-46B6-4EE8-8D6E-8827453C8A49}"/>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21</a:t>
            </a:fld>
            <a:endParaRPr lang="en-US" noProof="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90800" y="609600"/>
            <a:ext cx="7772400" cy="1143000"/>
          </a:xfrm>
        </p:spPr>
        <p:txBody>
          <a:bodyPr/>
          <a:lstStyle/>
          <a:p>
            <a:pPr algn="ctr" eaLnBrk="1" hangingPunct="1"/>
            <a:r>
              <a:rPr lang="en-US" altLang="zh-TW">
                <a:ea typeface="新細明體" pitchFamily="18" charset="-120"/>
              </a:rPr>
              <a:t>Clock Policy – another example </a:t>
            </a:r>
          </a:p>
        </p:txBody>
      </p:sp>
      <p:sp>
        <p:nvSpPr>
          <p:cNvPr id="34819" name="Rectangle 3"/>
          <p:cNvSpPr>
            <a:spLocks noChangeArrowheads="1"/>
          </p:cNvSpPr>
          <p:nvPr/>
        </p:nvSpPr>
        <p:spPr bwMode="auto">
          <a:xfrm>
            <a:off x="44196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p>
        </p:txBody>
      </p:sp>
      <p:sp>
        <p:nvSpPr>
          <p:cNvPr id="34820" name="Rectangle 4"/>
          <p:cNvSpPr>
            <a:spLocks noChangeArrowheads="1"/>
          </p:cNvSpPr>
          <p:nvPr/>
        </p:nvSpPr>
        <p:spPr bwMode="auto">
          <a:xfrm>
            <a:off x="44196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2*</a:t>
            </a:r>
          </a:p>
        </p:txBody>
      </p:sp>
      <p:sp>
        <p:nvSpPr>
          <p:cNvPr id="34821" name="Rectangle 5"/>
          <p:cNvSpPr>
            <a:spLocks noChangeArrowheads="1"/>
          </p:cNvSpPr>
          <p:nvPr/>
        </p:nvSpPr>
        <p:spPr bwMode="auto">
          <a:xfrm>
            <a:off x="44196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p>
        </p:txBody>
      </p:sp>
      <p:sp>
        <p:nvSpPr>
          <p:cNvPr id="34822" name="Rectangle 6"/>
          <p:cNvSpPr>
            <a:spLocks noChangeArrowheads="1"/>
          </p:cNvSpPr>
          <p:nvPr/>
        </p:nvSpPr>
        <p:spPr bwMode="auto">
          <a:xfrm>
            <a:off x="4419600" y="3352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4*</a:t>
            </a:r>
          </a:p>
        </p:txBody>
      </p:sp>
      <p:sp>
        <p:nvSpPr>
          <p:cNvPr id="34823" name="Rectangle 7"/>
          <p:cNvSpPr>
            <a:spLocks noChangeArrowheads="1"/>
          </p:cNvSpPr>
          <p:nvPr/>
        </p:nvSpPr>
        <p:spPr bwMode="auto">
          <a:xfrm>
            <a:off x="4419600" y="3581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5*</a:t>
            </a:r>
          </a:p>
        </p:txBody>
      </p:sp>
      <p:sp>
        <p:nvSpPr>
          <p:cNvPr id="34824" name="Rectangle 8"/>
          <p:cNvSpPr>
            <a:spLocks noChangeArrowheads="1"/>
          </p:cNvSpPr>
          <p:nvPr/>
        </p:nvSpPr>
        <p:spPr bwMode="auto">
          <a:xfrm>
            <a:off x="4419600" y="3810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6*</a:t>
            </a:r>
          </a:p>
        </p:txBody>
      </p:sp>
      <p:sp>
        <p:nvSpPr>
          <p:cNvPr id="34825" name="Rectangle 9"/>
          <p:cNvSpPr>
            <a:spLocks noChangeArrowheads="1"/>
          </p:cNvSpPr>
          <p:nvPr/>
        </p:nvSpPr>
        <p:spPr bwMode="auto">
          <a:xfrm>
            <a:off x="35052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p>
        </p:txBody>
      </p:sp>
      <p:sp>
        <p:nvSpPr>
          <p:cNvPr id="34826" name="Rectangle 10"/>
          <p:cNvSpPr>
            <a:spLocks noChangeArrowheads="1"/>
          </p:cNvSpPr>
          <p:nvPr/>
        </p:nvSpPr>
        <p:spPr bwMode="auto">
          <a:xfrm>
            <a:off x="35052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2*</a:t>
            </a:r>
          </a:p>
        </p:txBody>
      </p:sp>
      <p:sp>
        <p:nvSpPr>
          <p:cNvPr id="34827" name="Rectangle 11"/>
          <p:cNvSpPr>
            <a:spLocks noChangeArrowheads="1"/>
          </p:cNvSpPr>
          <p:nvPr/>
        </p:nvSpPr>
        <p:spPr bwMode="auto">
          <a:xfrm>
            <a:off x="35052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p>
        </p:txBody>
      </p:sp>
      <p:sp>
        <p:nvSpPr>
          <p:cNvPr id="34828" name="Rectangle 12"/>
          <p:cNvSpPr>
            <a:spLocks noChangeArrowheads="1"/>
          </p:cNvSpPr>
          <p:nvPr/>
        </p:nvSpPr>
        <p:spPr bwMode="auto">
          <a:xfrm>
            <a:off x="3505200" y="3352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34829" name="Rectangle 13"/>
          <p:cNvSpPr>
            <a:spLocks noChangeArrowheads="1"/>
          </p:cNvSpPr>
          <p:nvPr/>
        </p:nvSpPr>
        <p:spPr bwMode="auto">
          <a:xfrm>
            <a:off x="3505200" y="3581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34830" name="Rectangle 14"/>
          <p:cNvSpPr>
            <a:spLocks noChangeArrowheads="1"/>
          </p:cNvSpPr>
          <p:nvPr/>
        </p:nvSpPr>
        <p:spPr bwMode="auto">
          <a:xfrm>
            <a:off x="3505200" y="3810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34831" name="Rectangle 15"/>
          <p:cNvSpPr>
            <a:spLocks noChangeArrowheads="1"/>
          </p:cNvSpPr>
          <p:nvPr/>
        </p:nvSpPr>
        <p:spPr bwMode="auto">
          <a:xfrm>
            <a:off x="25908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p>
        </p:txBody>
      </p:sp>
      <p:sp>
        <p:nvSpPr>
          <p:cNvPr id="34832" name="Rectangle 16"/>
          <p:cNvSpPr>
            <a:spLocks noChangeArrowheads="1"/>
          </p:cNvSpPr>
          <p:nvPr/>
        </p:nvSpPr>
        <p:spPr bwMode="auto">
          <a:xfrm>
            <a:off x="25908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34833" name="Rectangle 17"/>
          <p:cNvSpPr>
            <a:spLocks noChangeArrowheads="1"/>
          </p:cNvSpPr>
          <p:nvPr/>
        </p:nvSpPr>
        <p:spPr bwMode="auto">
          <a:xfrm>
            <a:off x="25908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34834" name="Rectangle 18"/>
          <p:cNvSpPr>
            <a:spLocks noChangeArrowheads="1"/>
          </p:cNvSpPr>
          <p:nvPr/>
        </p:nvSpPr>
        <p:spPr bwMode="auto">
          <a:xfrm>
            <a:off x="2590800" y="3352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34835" name="Rectangle 19"/>
          <p:cNvSpPr>
            <a:spLocks noChangeArrowheads="1"/>
          </p:cNvSpPr>
          <p:nvPr/>
        </p:nvSpPr>
        <p:spPr bwMode="auto">
          <a:xfrm>
            <a:off x="2590800" y="3581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34836" name="Rectangle 20"/>
          <p:cNvSpPr>
            <a:spLocks noChangeArrowheads="1"/>
          </p:cNvSpPr>
          <p:nvPr/>
        </p:nvSpPr>
        <p:spPr bwMode="auto">
          <a:xfrm>
            <a:off x="2590800" y="3810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34837" name="Line 21"/>
          <p:cNvSpPr>
            <a:spLocks noChangeShapeType="1"/>
          </p:cNvSpPr>
          <p:nvPr/>
        </p:nvSpPr>
        <p:spPr bwMode="auto">
          <a:xfrm>
            <a:off x="2362200" y="29718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34838" name="Line 22"/>
          <p:cNvSpPr>
            <a:spLocks noChangeShapeType="1"/>
          </p:cNvSpPr>
          <p:nvPr/>
        </p:nvSpPr>
        <p:spPr bwMode="auto">
          <a:xfrm>
            <a:off x="3276600" y="34290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34839" name="Line 23"/>
          <p:cNvSpPr>
            <a:spLocks noChangeShapeType="1"/>
          </p:cNvSpPr>
          <p:nvPr/>
        </p:nvSpPr>
        <p:spPr bwMode="auto">
          <a:xfrm>
            <a:off x="4191000" y="27432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34840" name="Rectangle 24"/>
          <p:cNvSpPr>
            <a:spLocks noChangeArrowheads="1"/>
          </p:cNvSpPr>
          <p:nvPr/>
        </p:nvSpPr>
        <p:spPr bwMode="auto">
          <a:xfrm>
            <a:off x="5334000" y="26670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7*</a:t>
            </a:r>
          </a:p>
        </p:txBody>
      </p:sp>
      <p:sp>
        <p:nvSpPr>
          <p:cNvPr id="34841" name="Rectangle 25"/>
          <p:cNvSpPr>
            <a:spLocks noChangeArrowheads="1"/>
          </p:cNvSpPr>
          <p:nvPr/>
        </p:nvSpPr>
        <p:spPr bwMode="auto">
          <a:xfrm>
            <a:off x="53340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2</a:t>
            </a:r>
          </a:p>
        </p:txBody>
      </p:sp>
      <p:sp>
        <p:nvSpPr>
          <p:cNvPr id="34842" name="Rectangle 26"/>
          <p:cNvSpPr>
            <a:spLocks noChangeArrowheads="1"/>
          </p:cNvSpPr>
          <p:nvPr/>
        </p:nvSpPr>
        <p:spPr bwMode="auto">
          <a:xfrm>
            <a:off x="53340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p>
        </p:txBody>
      </p:sp>
      <p:sp>
        <p:nvSpPr>
          <p:cNvPr id="34843" name="Rectangle 27"/>
          <p:cNvSpPr>
            <a:spLocks noChangeArrowheads="1"/>
          </p:cNvSpPr>
          <p:nvPr/>
        </p:nvSpPr>
        <p:spPr bwMode="auto">
          <a:xfrm>
            <a:off x="5334000" y="3352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4</a:t>
            </a:r>
          </a:p>
        </p:txBody>
      </p:sp>
      <p:sp>
        <p:nvSpPr>
          <p:cNvPr id="34844" name="Rectangle 28"/>
          <p:cNvSpPr>
            <a:spLocks noChangeArrowheads="1"/>
          </p:cNvSpPr>
          <p:nvPr/>
        </p:nvSpPr>
        <p:spPr bwMode="auto">
          <a:xfrm>
            <a:off x="5334000" y="3581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5</a:t>
            </a:r>
          </a:p>
        </p:txBody>
      </p:sp>
      <p:sp>
        <p:nvSpPr>
          <p:cNvPr id="34845" name="Rectangle 29"/>
          <p:cNvSpPr>
            <a:spLocks noChangeArrowheads="1"/>
          </p:cNvSpPr>
          <p:nvPr/>
        </p:nvSpPr>
        <p:spPr bwMode="auto">
          <a:xfrm>
            <a:off x="5334000" y="3810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6</a:t>
            </a:r>
          </a:p>
        </p:txBody>
      </p:sp>
      <p:sp>
        <p:nvSpPr>
          <p:cNvPr id="34846" name="Line 30"/>
          <p:cNvSpPr>
            <a:spLocks noChangeShapeType="1"/>
          </p:cNvSpPr>
          <p:nvPr/>
        </p:nvSpPr>
        <p:spPr bwMode="auto">
          <a:xfrm>
            <a:off x="5105400" y="29718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34847" name="Rectangle 31"/>
          <p:cNvSpPr>
            <a:spLocks noChangeArrowheads="1"/>
          </p:cNvSpPr>
          <p:nvPr/>
        </p:nvSpPr>
        <p:spPr bwMode="auto">
          <a:xfrm>
            <a:off x="80772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7*</a:t>
            </a:r>
          </a:p>
        </p:txBody>
      </p:sp>
      <p:sp>
        <p:nvSpPr>
          <p:cNvPr id="34848" name="Rectangle 32"/>
          <p:cNvSpPr>
            <a:spLocks noChangeArrowheads="1"/>
          </p:cNvSpPr>
          <p:nvPr/>
        </p:nvSpPr>
        <p:spPr bwMode="auto">
          <a:xfrm>
            <a:off x="80772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8*</a:t>
            </a:r>
          </a:p>
        </p:txBody>
      </p:sp>
      <p:sp>
        <p:nvSpPr>
          <p:cNvPr id="34849" name="Rectangle 33"/>
          <p:cNvSpPr>
            <a:spLocks noChangeArrowheads="1"/>
          </p:cNvSpPr>
          <p:nvPr/>
        </p:nvSpPr>
        <p:spPr bwMode="auto">
          <a:xfrm>
            <a:off x="80772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p>
        </p:txBody>
      </p:sp>
      <p:sp>
        <p:nvSpPr>
          <p:cNvPr id="34850" name="Rectangle 34"/>
          <p:cNvSpPr>
            <a:spLocks noChangeArrowheads="1"/>
          </p:cNvSpPr>
          <p:nvPr/>
        </p:nvSpPr>
        <p:spPr bwMode="auto">
          <a:xfrm>
            <a:off x="8077200" y="3352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4</a:t>
            </a:r>
          </a:p>
        </p:txBody>
      </p:sp>
      <p:sp>
        <p:nvSpPr>
          <p:cNvPr id="34851" name="Rectangle 35"/>
          <p:cNvSpPr>
            <a:spLocks noChangeArrowheads="1"/>
          </p:cNvSpPr>
          <p:nvPr/>
        </p:nvSpPr>
        <p:spPr bwMode="auto">
          <a:xfrm>
            <a:off x="8077200" y="3581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5</a:t>
            </a:r>
          </a:p>
        </p:txBody>
      </p:sp>
      <p:sp>
        <p:nvSpPr>
          <p:cNvPr id="34852" name="Rectangle 36"/>
          <p:cNvSpPr>
            <a:spLocks noChangeArrowheads="1"/>
          </p:cNvSpPr>
          <p:nvPr/>
        </p:nvSpPr>
        <p:spPr bwMode="auto">
          <a:xfrm>
            <a:off x="8077200" y="38100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9*</a:t>
            </a:r>
          </a:p>
        </p:txBody>
      </p:sp>
      <p:sp>
        <p:nvSpPr>
          <p:cNvPr id="34853" name="Rectangle 37"/>
          <p:cNvSpPr>
            <a:spLocks noChangeArrowheads="1"/>
          </p:cNvSpPr>
          <p:nvPr/>
        </p:nvSpPr>
        <p:spPr bwMode="auto">
          <a:xfrm>
            <a:off x="6248400" y="2667000"/>
            <a:ext cx="457200" cy="2286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7*</a:t>
            </a:r>
          </a:p>
        </p:txBody>
      </p:sp>
      <p:sp>
        <p:nvSpPr>
          <p:cNvPr id="34854" name="Rectangle 38"/>
          <p:cNvSpPr>
            <a:spLocks noChangeArrowheads="1"/>
          </p:cNvSpPr>
          <p:nvPr/>
        </p:nvSpPr>
        <p:spPr bwMode="auto">
          <a:xfrm>
            <a:off x="62484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2</a:t>
            </a:r>
          </a:p>
        </p:txBody>
      </p:sp>
      <p:sp>
        <p:nvSpPr>
          <p:cNvPr id="34855" name="Rectangle 39"/>
          <p:cNvSpPr>
            <a:spLocks noChangeArrowheads="1"/>
          </p:cNvSpPr>
          <p:nvPr/>
        </p:nvSpPr>
        <p:spPr bwMode="auto">
          <a:xfrm>
            <a:off x="62484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p>
        </p:txBody>
      </p:sp>
      <p:sp>
        <p:nvSpPr>
          <p:cNvPr id="34856" name="Rectangle 40"/>
          <p:cNvSpPr>
            <a:spLocks noChangeArrowheads="1"/>
          </p:cNvSpPr>
          <p:nvPr/>
        </p:nvSpPr>
        <p:spPr bwMode="auto">
          <a:xfrm>
            <a:off x="6248400" y="3352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4*</a:t>
            </a:r>
          </a:p>
        </p:txBody>
      </p:sp>
      <p:sp>
        <p:nvSpPr>
          <p:cNvPr id="34857" name="Rectangle 41"/>
          <p:cNvSpPr>
            <a:spLocks noChangeArrowheads="1"/>
          </p:cNvSpPr>
          <p:nvPr/>
        </p:nvSpPr>
        <p:spPr bwMode="auto">
          <a:xfrm>
            <a:off x="6248400" y="3581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5*</a:t>
            </a:r>
          </a:p>
        </p:txBody>
      </p:sp>
      <p:sp>
        <p:nvSpPr>
          <p:cNvPr id="34858" name="Rectangle 42"/>
          <p:cNvSpPr>
            <a:spLocks noChangeArrowheads="1"/>
          </p:cNvSpPr>
          <p:nvPr/>
        </p:nvSpPr>
        <p:spPr bwMode="auto">
          <a:xfrm>
            <a:off x="6248400" y="3810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6</a:t>
            </a:r>
          </a:p>
        </p:txBody>
      </p:sp>
      <p:sp>
        <p:nvSpPr>
          <p:cNvPr id="34859" name="Line 43"/>
          <p:cNvSpPr>
            <a:spLocks noChangeShapeType="1"/>
          </p:cNvSpPr>
          <p:nvPr/>
        </p:nvSpPr>
        <p:spPr bwMode="auto">
          <a:xfrm>
            <a:off x="6019800" y="29718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34860" name="Rectangle 44"/>
          <p:cNvSpPr>
            <a:spLocks noChangeArrowheads="1"/>
          </p:cNvSpPr>
          <p:nvPr/>
        </p:nvSpPr>
        <p:spPr bwMode="auto">
          <a:xfrm>
            <a:off x="71628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7*</a:t>
            </a:r>
          </a:p>
        </p:txBody>
      </p:sp>
      <p:sp>
        <p:nvSpPr>
          <p:cNvPr id="34861" name="Rectangle 45"/>
          <p:cNvSpPr>
            <a:spLocks noChangeArrowheads="1"/>
          </p:cNvSpPr>
          <p:nvPr/>
        </p:nvSpPr>
        <p:spPr bwMode="auto">
          <a:xfrm>
            <a:off x="7162800" y="28956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8*</a:t>
            </a:r>
          </a:p>
        </p:txBody>
      </p:sp>
      <p:sp>
        <p:nvSpPr>
          <p:cNvPr id="34862" name="Rectangle 46"/>
          <p:cNvSpPr>
            <a:spLocks noChangeArrowheads="1"/>
          </p:cNvSpPr>
          <p:nvPr/>
        </p:nvSpPr>
        <p:spPr bwMode="auto">
          <a:xfrm>
            <a:off x="7162800" y="31242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3*</a:t>
            </a:r>
          </a:p>
        </p:txBody>
      </p:sp>
      <p:sp>
        <p:nvSpPr>
          <p:cNvPr id="34863" name="Rectangle 47"/>
          <p:cNvSpPr>
            <a:spLocks noChangeArrowheads="1"/>
          </p:cNvSpPr>
          <p:nvPr/>
        </p:nvSpPr>
        <p:spPr bwMode="auto">
          <a:xfrm>
            <a:off x="7162800" y="3352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4*</a:t>
            </a:r>
          </a:p>
        </p:txBody>
      </p:sp>
      <p:sp>
        <p:nvSpPr>
          <p:cNvPr id="34864" name="Rectangle 48"/>
          <p:cNvSpPr>
            <a:spLocks noChangeArrowheads="1"/>
          </p:cNvSpPr>
          <p:nvPr/>
        </p:nvSpPr>
        <p:spPr bwMode="auto">
          <a:xfrm>
            <a:off x="7162800" y="3581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5*</a:t>
            </a:r>
          </a:p>
        </p:txBody>
      </p:sp>
      <p:sp>
        <p:nvSpPr>
          <p:cNvPr id="34865" name="Rectangle 49"/>
          <p:cNvSpPr>
            <a:spLocks noChangeArrowheads="1"/>
          </p:cNvSpPr>
          <p:nvPr/>
        </p:nvSpPr>
        <p:spPr bwMode="auto">
          <a:xfrm>
            <a:off x="7162800" y="3810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6</a:t>
            </a:r>
          </a:p>
        </p:txBody>
      </p:sp>
      <p:sp>
        <p:nvSpPr>
          <p:cNvPr id="34866" name="Line 50"/>
          <p:cNvSpPr>
            <a:spLocks noChangeShapeType="1"/>
          </p:cNvSpPr>
          <p:nvPr/>
        </p:nvSpPr>
        <p:spPr bwMode="auto">
          <a:xfrm>
            <a:off x="6934200" y="32004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34867" name="Line 51"/>
          <p:cNvSpPr>
            <a:spLocks noChangeShapeType="1"/>
          </p:cNvSpPr>
          <p:nvPr/>
        </p:nvSpPr>
        <p:spPr bwMode="auto">
          <a:xfrm>
            <a:off x="7848600" y="27432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34868" name="Rectangle 52"/>
          <p:cNvSpPr>
            <a:spLocks noChangeArrowheads="1"/>
          </p:cNvSpPr>
          <p:nvPr/>
        </p:nvSpPr>
        <p:spPr bwMode="auto">
          <a:xfrm>
            <a:off x="8991600" y="2667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7</a:t>
            </a:r>
          </a:p>
        </p:txBody>
      </p:sp>
      <p:sp>
        <p:nvSpPr>
          <p:cNvPr id="34869" name="Rectangle 53"/>
          <p:cNvSpPr>
            <a:spLocks noChangeArrowheads="1"/>
          </p:cNvSpPr>
          <p:nvPr/>
        </p:nvSpPr>
        <p:spPr bwMode="auto">
          <a:xfrm>
            <a:off x="8991600" y="28956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8</a:t>
            </a:r>
          </a:p>
        </p:txBody>
      </p:sp>
      <p:sp>
        <p:nvSpPr>
          <p:cNvPr id="34870" name="Rectangle 54"/>
          <p:cNvSpPr>
            <a:spLocks noChangeArrowheads="1"/>
          </p:cNvSpPr>
          <p:nvPr/>
        </p:nvSpPr>
        <p:spPr bwMode="auto">
          <a:xfrm>
            <a:off x="8991600" y="3124200"/>
            <a:ext cx="457200" cy="228600"/>
          </a:xfrm>
          <a:prstGeom prst="rect">
            <a:avLst/>
          </a:prstGeom>
          <a:solidFill>
            <a:srgbClr val="FFCC66"/>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2*</a:t>
            </a:r>
          </a:p>
        </p:txBody>
      </p:sp>
      <p:sp>
        <p:nvSpPr>
          <p:cNvPr id="34871" name="Rectangle 55"/>
          <p:cNvSpPr>
            <a:spLocks noChangeArrowheads="1"/>
          </p:cNvSpPr>
          <p:nvPr/>
        </p:nvSpPr>
        <p:spPr bwMode="auto">
          <a:xfrm>
            <a:off x="8991600" y="33528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4</a:t>
            </a:r>
          </a:p>
        </p:txBody>
      </p:sp>
      <p:sp>
        <p:nvSpPr>
          <p:cNvPr id="34872" name="Rectangle 56"/>
          <p:cNvSpPr>
            <a:spLocks noChangeArrowheads="1"/>
          </p:cNvSpPr>
          <p:nvPr/>
        </p:nvSpPr>
        <p:spPr bwMode="auto">
          <a:xfrm>
            <a:off x="8991600" y="35814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5</a:t>
            </a:r>
          </a:p>
        </p:txBody>
      </p:sp>
      <p:sp>
        <p:nvSpPr>
          <p:cNvPr id="34873" name="Rectangle 57"/>
          <p:cNvSpPr>
            <a:spLocks noChangeArrowheads="1"/>
          </p:cNvSpPr>
          <p:nvPr/>
        </p:nvSpPr>
        <p:spPr bwMode="auto">
          <a:xfrm>
            <a:off x="8991600" y="3810000"/>
            <a:ext cx="4572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9*</a:t>
            </a:r>
          </a:p>
        </p:txBody>
      </p:sp>
      <p:sp>
        <p:nvSpPr>
          <p:cNvPr id="34874" name="Line 58"/>
          <p:cNvSpPr>
            <a:spLocks noChangeShapeType="1"/>
          </p:cNvSpPr>
          <p:nvPr/>
        </p:nvSpPr>
        <p:spPr bwMode="auto">
          <a:xfrm>
            <a:off x="8763000" y="3467100"/>
            <a:ext cx="2286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1317947" name="Rectangle 59"/>
          <p:cNvSpPr>
            <a:spLocks noChangeArrowheads="1"/>
          </p:cNvSpPr>
          <p:nvPr/>
        </p:nvSpPr>
        <p:spPr bwMode="auto">
          <a:xfrm>
            <a:off x="2590800" y="1981200"/>
            <a:ext cx="6705600" cy="3810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a:lnSpc>
                <a:spcPct val="90000"/>
              </a:lnSpc>
              <a:defRPr/>
            </a:pPr>
            <a:r>
              <a:rPr kumimoji="1" lang="en-US" altLang="zh-TW">
                <a:latin typeface="Arial" charset="0"/>
                <a:ea typeface="新細明體" pitchFamily="18" charset="-120"/>
              </a:rPr>
              <a:t>Page reference order: 1 | 2,3,2 | 4,5,6 | 7 | 4,3,5,3 | 8 | 9,8 | 2</a:t>
            </a:r>
          </a:p>
        </p:txBody>
      </p:sp>
      <p:sp>
        <p:nvSpPr>
          <p:cNvPr id="34876" name="AutoShape 60"/>
          <p:cNvSpPr>
            <a:spLocks/>
          </p:cNvSpPr>
          <p:nvPr/>
        </p:nvSpPr>
        <p:spPr bwMode="auto">
          <a:xfrm>
            <a:off x="1479665" y="4343399"/>
            <a:ext cx="3778135" cy="1708259"/>
          </a:xfrm>
          <a:prstGeom prst="borderCallout3">
            <a:avLst>
              <a:gd name="adj1" fmla="val 7144"/>
              <a:gd name="adj2" fmla="val 102222"/>
              <a:gd name="adj3" fmla="val 7144"/>
              <a:gd name="adj4" fmla="val 107778"/>
              <a:gd name="adj5" fmla="val -4565"/>
              <a:gd name="adj6" fmla="val 107778"/>
              <a:gd name="adj7" fmla="val -14185"/>
              <a:gd name="adj8" fmla="val 105833"/>
            </a:avLst>
          </a:prstGeom>
          <a:solidFill>
            <a:srgbClr val="FFFF99"/>
          </a:solidFill>
          <a:ln w="12700">
            <a:solidFill>
              <a:schemeClr val="tx1"/>
            </a:solidFill>
            <a:miter lim="800000"/>
            <a:headEnd type="none" w="sm" len="sm"/>
            <a:tailEnd type="none" w="sm" len="sm"/>
          </a:ln>
        </p:spPr>
        <p:txBody>
          <a:bodyPr/>
          <a:lstStyle/>
          <a:p>
            <a:r>
              <a:rPr kumimoji="1" lang="en-US" altLang="zh-TW" dirty="0">
                <a:solidFill>
                  <a:srgbClr val="000000"/>
                </a:solidFill>
                <a:latin typeface="Arial" charset="0"/>
                <a:ea typeface="新細明體" pitchFamily="18" charset="-120"/>
              </a:rPr>
              <a:t>The ‘</a:t>
            </a:r>
            <a:r>
              <a:rPr kumimoji="1" lang="en-US" altLang="zh-TW" dirty="0">
                <a:solidFill>
                  <a:srgbClr val="FF0000"/>
                </a:solidFill>
                <a:latin typeface="Arial" charset="0"/>
                <a:ea typeface="新細明體" pitchFamily="18" charset="-120"/>
              </a:rPr>
              <a:t>next frame pointer</a:t>
            </a:r>
            <a:r>
              <a:rPr kumimoji="1" lang="en-US" altLang="zh-TW" dirty="0">
                <a:solidFill>
                  <a:srgbClr val="000000"/>
                </a:solidFill>
                <a:latin typeface="Arial" charset="0"/>
                <a:ea typeface="新細明體" pitchFamily="18" charset="-120"/>
              </a:rPr>
              <a:t>’ sweeps the whole buffer once.  This </a:t>
            </a:r>
            <a:r>
              <a:rPr kumimoji="1" lang="en-US" altLang="zh-TW" dirty="0">
                <a:solidFill>
                  <a:srgbClr val="2144D9"/>
                </a:solidFill>
                <a:latin typeface="Arial" charset="0"/>
                <a:ea typeface="新細明體" pitchFamily="18" charset="-120"/>
              </a:rPr>
              <a:t>resets</a:t>
            </a:r>
            <a:r>
              <a:rPr kumimoji="1" lang="en-US" altLang="zh-TW" dirty="0">
                <a:solidFill>
                  <a:srgbClr val="000000"/>
                </a:solidFill>
                <a:latin typeface="Arial" charset="0"/>
                <a:ea typeface="新細明體" pitchFamily="18" charset="-120"/>
              </a:rPr>
              <a:t> the </a:t>
            </a:r>
            <a:r>
              <a:rPr kumimoji="1" lang="en-US" altLang="zh-TW" dirty="0">
                <a:solidFill>
                  <a:srgbClr val="2144D9"/>
                </a:solidFill>
                <a:latin typeface="Arial" charset="0"/>
                <a:ea typeface="新細明體" pitchFamily="18" charset="-120"/>
              </a:rPr>
              <a:t>U bit </a:t>
            </a:r>
            <a:r>
              <a:rPr kumimoji="1" lang="en-US" altLang="zh-TW" dirty="0">
                <a:solidFill>
                  <a:srgbClr val="000000"/>
                </a:solidFill>
                <a:latin typeface="Arial" charset="0"/>
                <a:ea typeface="新細明體" pitchFamily="18" charset="-120"/>
              </a:rPr>
              <a:t>of all pages to </a:t>
            </a:r>
            <a:r>
              <a:rPr kumimoji="1" lang="en-US" altLang="zh-TW" dirty="0">
                <a:solidFill>
                  <a:srgbClr val="2144D9"/>
                </a:solidFill>
                <a:latin typeface="Arial" charset="0"/>
                <a:ea typeface="新細明體" pitchFamily="18" charset="-120"/>
              </a:rPr>
              <a:t>0</a:t>
            </a:r>
            <a:r>
              <a:rPr kumimoji="1" lang="en-US" altLang="zh-TW" dirty="0">
                <a:solidFill>
                  <a:srgbClr val="000000"/>
                </a:solidFill>
                <a:latin typeface="Arial" charset="0"/>
                <a:ea typeface="新細明體" pitchFamily="18" charset="-120"/>
              </a:rPr>
              <a:t>.  When the pointer hits the first entry of the buffer </a:t>
            </a:r>
            <a:r>
              <a:rPr kumimoji="1" lang="en-US" altLang="zh-TW" dirty="0">
                <a:solidFill>
                  <a:srgbClr val="2144D9"/>
                </a:solidFill>
                <a:latin typeface="Arial" charset="0"/>
                <a:ea typeface="新細明體" pitchFamily="18" charset="-120"/>
              </a:rPr>
              <a:t>again</a:t>
            </a:r>
            <a:r>
              <a:rPr kumimoji="1" lang="en-US" altLang="zh-TW" dirty="0">
                <a:solidFill>
                  <a:srgbClr val="000000"/>
                </a:solidFill>
                <a:latin typeface="Arial" charset="0"/>
                <a:ea typeface="新細明體" pitchFamily="18" charset="-120"/>
              </a:rPr>
              <a:t>, the page 1 is </a:t>
            </a:r>
            <a:r>
              <a:rPr kumimoji="1" lang="en-US" altLang="zh-TW" dirty="0">
                <a:solidFill>
                  <a:srgbClr val="2144D9"/>
                </a:solidFill>
                <a:latin typeface="Arial" charset="0"/>
                <a:ea typeface="新細明體" pitchFamily="18" charset="-120"/>
              </a:rPr>
              <a:t>swapped out</a:t>
            </a:r>
            <a:r>
              <a:rPr kumimoji="1" lang="en-US" altLang="zh-TW" dirty="0">
                <a:solidFill>
                  <a:srgbClr val="000000"/>
                </a:solidFill>
                <a:latin typeface="Arial" charset="0"/>
                <a:ea typeface="新細明體" pitchFamily="18" charset="-120"/>
              </a:rPr>
              <a:t>.</a:t>
            </a:r>
          </a:p>
        </p:txBody>
      </p:sp>
      <p:sp>
        <p:nvSpPr>
          <p:cNvPr id="34877" name="AutoShape 61"/>
          <p:cNvSpPr>
            <a:spLocks/>
          </p:cNvSpPr>
          <p:nvPr/>
        </p:nvSpPr>
        <p:spPr bwMode="auto">
          <a:xfrm>
            <a:off x="6781800" y="4384676"/>
            <a:ext cx="3200400" cy="1177925"/>
          </a:xfrm>
          <a:prstGeom prst="borderCallout3">
            <a:avLst>
              <a:gd name="adj1" fmla="val 9704"/>
              <a:gd name="adj2" fmla="val -2380"/>
              <a:gd name="adj3" fmla="val 9704"/>
              <a:gd name="adj4" fmla="val -19194"/>
              <a:gd name="adj5" fmla="val -13745"/>
              <a:gd name="adj6" fmla="val -19194"/>
              <a:gd name="adj7" fmla="val -21968"/>
              <a:gd name="adj8" fmla="val -13394"/>
            </a:avLst>
          </a:prstGeom>
          <a:solidFill>
            <a:srgbClr val="FFFF99"/>
          </a:solidFill>
          <a:ln w="12700">
            <a:solidFill>
              <a:schemeClr val="tx1"/>
            </a:solidFill>
            <a:miter lim="800000"/>
            <a:headEnd type="none" w="sm" len="sm"/>
            <a:tailEnd type="none" w="sm" len="sm"/>
          </a:ln>
        </p:spPr>
        <p:txBody>
          <a:bodyPr/>
          <a:lstStyle/>
          <a:p>
            <a:r>
              <a:rPr kumimoji="1" lang="en-US" altLang="zh-TW" dirty="0">
                <a:solidFill>
                  <a:srgbClr val="000000"/>
                </a:solidFill>
                <a:latin typeface="Arial" charset="0"/>
                <a:ea typeface="新細明體" pitchFamily="18" charset="-120"/>
              </a:rPr>
              <a:t>When the pages 4,3,5,3 are </a:t>
            </a:r>
            <a:r>
              <a:rPr kumimoji="1" lang="en-US" altLang="zh-TW" dirty="0">
                <a:solidFill>
                  <a:srgbClr val="2144D9"/>
                </a:solidFill>
                <a:latin typeface="Arial" charset="0"/>
                <a:ea typeface="新細明體" pitchFamily="18" charset="-120"/>
              </a:rPr>
              <a:t>referenced</a:t>
            </a:r>
            <a:r>
              <a:rPr kumimoji="1" lang="en-US" altLang="zh-TW" dirty="0">
                <a:solidFill>
                  <a:srgbClr val="000000"/>
                </a:solidFill>
                <a:latin typeface="Arial" charset="0"/>
                <a:ea typeface="新細明體" pitchFamily="18" charset="-120"/>
              </a:rPr>
              <a:t>, their </a:t>
            </a:r>
            <a:r>
              <a:rPr kumimoji="1" lang="en-US" altLang="zh-TW" dirty="0">
                <a:solidFill>
                  <a:srgbClr val="2144D9"/>
                </a:solidFill>
                <a:latin typeface="Arial" charset="0"/>
                <a:ea typeface="新細明體" pitchFamily="18" charset="-120"/>
              </a:rPr>
              <a:t>U bit </a:t>
            </a:r>
            <a:r>
              <a:rPr kumimoji="1" lang="en-US" altLang="zh-TW" dirty="0">
                <a:solidFill>
                  <a:srgbClr val="000000"/>
                </a:solidFill>
                <a:latin typeface="Arial" charset="0"/>
                <a:ea typeface="新細明體" pitchFamily="18" charset="-120"/>
              </a:rPr>
              <a:t>is set to </a:t>
            </a:r>
            <a:r>
              <a:rPr kumimoji="1" lang="en-US" altLang="zh-TW" dirty="0">
                <a:solidFill>
                  <a:srgbClr val="2144D9"/>
                </a:solidFill>
                <a:latin typeface="Arial" charset="0"/>
                <a:ea typeface="新細明體" pitchFamily="18" charset="-120"/>
              </a:rPr>
              <a:t>1</a:t>
            </a:r>
            <a:r>
              <a:rPr kumimoji="1" lang="en-US" altLang="zh-TW" dirty="0">
                <a:solidFill>
                  <a:srgbClr val="000000"/>
                </a:solidFill>
                <a:latin typeface="Arial" charset="0"/>
                <a:ea typeface="新細明體" pitchFamily="18" charset="-120"/>
              </a:rPr>
              <a:t>.  Notice the pointer does </a:t>
            </a:r>
            <a:r>
              <a:rPr kumimoji="1" lang="en-US" altLang="zh-TW" dirty="0">
                <a:solidFill>
                  <a:srgbClr val="2144D9"/>
                </a:solidFill>
                <a:latin typeface="Arial" charset="0"/>
                <a:ea typeface="新細明體" pitchFamily="18" charset="-120"/>
              </a:rPr>
              <a:t>NOT</a:t>
            </a:r>
            <a:r>
              <a:rPr kumimoji="1" lang="en-US" altLang="zh-TW" dirty="0">
                <a:solidFill>
                  <a:srgbClr val="000000"/>
                </a:solidFill>
                <a:latin typeface="Arial" charset="0"/>
                <a:ea typeface="新細明體" pitchFamily="18" charset="-120"/>
              </a:rPr>
              <a:t> move.</a:t>
            </a:r>
          </a:p>
        </p:txBody>
      </p:sp>
      <p:sp>
        <p:nvSpPr>
          <p:cNvPr id="62" name="Slide Number Placeholder 2">
            <a:extLst>
              <a:ext uri="{FF2B5EF4-FFF2-40B4-BE49-F238E27FC236}">
                <a16:creationId xmlns:a16="http://schemas.microsoft.com/office/drawing/2014/main" id="{DFEC0D68-DE48-4765-9D64-4A2C9D59B0A4}"/>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22</a:t>
            </a:fld>
            <a:endParaRPr lang="en-US" noProof="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en-US" altLang="zh-TW" dirty="0">
                <a:ea typeface="新細明體" pitchFamily="18" charset="-120"/>
              </a:rPr>
              <a:t>Categories of frames using U, M</a:t>
            </a:r>
          </a:p>
        </p:txBody>
      </p:sp>
      <p:sp>
        <p:nvSpPr>
          <p:cNvPr id="35843" name="Rectangle 3"/>
          <p:cNvSpPr>
            <a:spLocks noChangeArrowheads="1"/>
          </p:cNvSpPr>
          <p:nvPr/>
        </p:nvSpPr>
        <p:spPr bwMode="auto">
          <a:xfrm>
            <a:off x="4191000" y="3200400"/>
            <a:ext cx="3352800" cy="3810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Not accessed recently, modified</a:t>
            </a:r>
          </a:p>
        </p:txBody>
      </p:sp>
      <p:sp>
        <p:nvSpPr>
          <p:cNvPr id="35844" name="Rectangle 4"/>
          <p:cNvSpPr>
            <a:spLocks noChangeArrowheads="1"/>
          </p:cNvSpPr>
          <p:nvPr/>
        </p:nvSpPr>
        <p:spPr bwMode="auto">
          <a:xfrm>
            <a:off x="4191000" y="3581400"/>
            <a:ext cx="3352800" cy="3810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Accessed recently, not modified</a:t>
            </a:r>
          </a:p>
        </p:txBody>
      </p:sp>
      <p:sp>
        <p:nvSpPr>
          <p:cNvPr id="35845" name="Rectangle 5"/>
          <p:cNvSpPr>
            <a:spLocks noChangeArrowheads="1"/>
          </p:cNvSpPr>
          <p:nvPr/>
        </p:nvSpPr>
        <p:spPr bwMode="auto">
          <a:xfrm>
            <a:off x="4191000" y="2819400"/>
            <a:ext cx="3352800" cy="3810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Not accessed recently, not modified</a:t>
            </a:r>
          </a:p>
        </p:txBody>
      </p:sp>
      <p:sp>
        <p:nvSpPr>
          <p:cNvPr id="35846" name="Rectangle 6"/>
          <p:cNvSpPr>
            <a:spLocks noChangeArrowheads="1"/>
          </p:cNvSpPr>
          <p:nvPr/>
        </p:nvSpPr>
        <p:spPr bwMode="auto">
          <a:xfrm>
            <a:off x="4191000" y="3962400"/>
            <a:ext cx="3352800" cy="3810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Accessed recently, modified</a:t>
            </a:r>
          </a:p>
        </p:txBody>
      </p:sp>
      <p:sp>
        <p:nvSpPr>
          <p:cNvPr id="35847" name="Rectangle 7"/>
          <p:cNvSpPr>
            <a:spLocks noChangeArrowheads="1"/>
          </p:cNvSpPr>
          <p:nvPr/>
        </p:nvSpPr>
        <p:spPr bwMode="auto">
          <a:xfrm>
            <a:off x="3124200" y="3200400"/>
            <a:ext cx="1066800" cy="3810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U=0, M=1</a:t>
            </a:r>
          </a:p>
        </p:txBody>
      </p:sp>
      <p:sp>
        <p:nvSpPr>
          <p:cNvPr id="35848" name="Rectangle 8"/>
          <p:cNvSpPr>
            <a:spLocks noChangeArrowheads="1"/>
          </p:cNvSpPr>
          <p:nvPr/>
        </p:nvSpPr>
        <p:spPr bwMode="auto">
          <a:xfrm>
            <a:off x="3124200" y="3581400"/>
            <a:ext cx="1066800" cy="3810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U=1, M=0</a:t>
            </a:r>
          </a:p>
        </p:txBody>
      </p:sp>
      <p:sp>
        <p:nvSpPr>
          <p:cNvPr id="35849" name="Rectangle 9"/>
          <p:cNvSpPr>
            <a:spLocks noChangeArrowheads="1"/>
          </p:cNvSpPr>
          <p:nvPr/>
        </p:nvSpPr>
        <p:spPr bwMode="auto">
          <a:xfrm>
            <a:off x="3124200" y="2819400"/>
            <a:ext cx="1066800" cy="3810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U=0, M=0</a:t>
            </a:r>
          </a:p>
        </p:txBody>
      </p:sp>
      <p:sp>
        <p:nvSpPr>
          <p:cNvPr id="35850" name="Rectangle 10"/>
          <p:cNvSpPr>
            <a:spLocks noChangeArrowheads="1"/>
          </p:cNvSpPr>
          <p:nvPr/>
        </p:nvSpPr>
        <p:spPr bwMode="auto">
          <a:xfrm>
            <a:off x="3124200" y="3962400"/>
            <a:ext cx="1066800" cy="3810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600">
                <a:latin typeface="Arial" charset="0"/>
                <a:ea typeface="新細明體" pitchFamily="18" charset="-120"/>
              </a:rPr>
              <a:t>U=1, M=1</a:t>
            </a:r>
          </a:p>
        </p:txBody>
      </p:sp>
      <p:sp>
        <p:nvSpPr>
          <p:cNvPr id="35851" name="AutoShape 11"/>
          <p:cNvSpPr>
            <a:spLocks noChangeArrowheads="1"/>
          </p:cNvSpPr>
          <p:nvPr/>
        </p:nvSpPr>
        <p:spPr bwMode="auto">
          <a:xfrm>
            <a:off x="7848600" y="2819400"/>
            <a:ext cx="304800" cy="1524000"/>
          </a:xfrm>
          <a:prstGeom prst="upDownArrow">
            <a:avLst>
              <a:gd name="adj1" fmla="val 50000"/>
              <a:gd name="adj2" fmla="val 100000"/>
            </a:avLst>
          </a:prstGeom>
          <a:solidFill>
            <a:srgbClr val="FFFFCC"/>
          </a:solidFill>
          <a:ln w="12700">
            <a:solidFill>
              <a:schemeClr val="tx1"/>
            </a:solidFill>
            <a:miter lim="800000"/>
            <a:headEnd type="none" w="sm" len="sm"/>
            <a:tailEnd type="none" w="sm" len="sm"/>
          </a:ln>
        </p:spPr>
        <p:txBody>
          <a:bodyPr vert="eaVert" wrap="none" anchor="ctr"/>
          <a:lstStyle/>
          <a:p>
            <a:endParaRPr lang="en-US"/>
          </a:p>
        </p:txBody>
      </p:sp>
      <p:sp>
        <p:nvSpPr>
          <p:cNvPr id="35852" name="Rectangle 12"/>
          <p:cNvSpPr>
            <a:spLocks noChangeArrowheads="1"/>
          </p:cNvSpPr>
          <p:nvPr/>
        </p:nvSpPr>
        <p:spPr bwMode="auto">
          <a:xfrm>
            <a:off x="8229600" y="2590800"/>
            <a:ext cx="1143000" cy="533400"/>
          </a:xfrm>
          <a:prstGeom prst="rect">
            <a:avLst/>
          </a:prstGeom>
          <a:noFill/>
          <a:ln w="12700">
            <a:noFill/>
            <a:miter lim="800000"/>
            <a:headEnd type="none" w="sm" len="sm"/>
            <a:tailEnd type="none" w="sm" len="sm"/>
          </a:ln>
        </p:spPr>
        <p:txBody>
          <a:bodyPr anchor="ctr"/>
          <a:lstStyle/>
          <a:p>
            <a:r>
              <a:rPr kumimoji="1" lang="en-US" altLang="zh-TW" sz="1600">
                <a:latin typeface="Arial" charset="0"/>
                <a:ea typeface="新細明體" pitchFamily="18" charset="-120"/>
              </a:rPr>
              <a:t>Most favorable to replace</a:t>
            </a:r>
          </a:p>
        </p:txBody>
      </p:sp>
      <p:sp>
        <p:nvSpPr>
          <p:cNvPr id="35853" name="Rectangle 13"/>
          <p:cNvSpPr>
            <a:spLocks noChangeArrowheads="1"/>
          </p:cNvSpPr>
          <p:nvPr/>
        </p:nvSpPr>
        <p:spPr bwMode="auto">
          <a:xfrm>
            <a:off x="8229600" y="4114800"/>
            <a:ext cx="1371600" cy="533400"/>
          </a:xfrm>
          <a:prstGeom prst="rect">
            <a:avLst/>
          </a:prstGeom>
          <a:noFill/>
          <a:ln w="12700">
            <a:noFill/>
            <a:miter lim="800000"/>
            <a:headEnd type="none" w="sm" len="sm"/>
            <a:tailEnd type="none" w="sm" len="sm"/>
          </a:ln>
        </p:spPr>
        <p:txBody>
          <a:bodyPr anchor="ctr"/>
          <a:lstStyle/>
          <a:p>
            <a:r>
              <a:rPr kumimoji="1" lang="en-US" altLang="zh-TW" sz="1600">
                <a:latin typeface="Arial" charset="0"/>
                <a:ea typeface="新細明體" pitchFamily="18" charset="-120"/>
              </a:rPr>
              <a:t>Should be expensive to replace</a:t>
            </a:r>
          </a:p>
        </p:txBody>
      </p:sp>
      <p:sp>
        <p:nvSpPr>
          <p:cNvPr id="14" name="Slide Number Placeholder 2">
            <a:extLst>
              <a:ext uri="{FF2B5EF4-FFF2-40B4-BE49-F238E27FC236}">
                <a16:creationId xmlns:a16="http://schemas.microsoft.com/office/drawing/2014/main" id="{532ED8DF-DF31-4C9F-A50B-76FF33B87285}"/>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23</a:t>
            </a:fld>
            <a:endParaRPr lang="en-US" noProof="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eaLnBrk="1" hangingPunct="1"/>
            <a:r>
              <a:rPr lang="en-US" altLang="zh-TW" dirty="0">
                <a:ea typeface="新細明體" pitchFamily="18" charset="-120"/>
              </a:rPr>
              <a:t>Clock using </a:t>
            </a:r>
            <a:r>
              <a:rPr lang="en-US" altLang="zh-TW" dirty="0">
                <a:solidFill>
                  <a:srgbClr val="FF0000"/>
                </a:solidFill>
                <a:ea typeface="新細明體" pitchFamily="18" charset="-120"/>
              </a:rPr>
              <a:t>U</a:t>
            </a:r>
            <a:r>
              <a:rPr lang="en-US" altLang="zh-TW" dirty="0">
                <a:ea typeface="新細明體" pitchFamily="18" charset="-120"/>
              </a:rPr>
              <a:t> and </a:t>
            </a:r>
            <a:r>
              <a:rPr lang="en-US" altLang="zh-TW" dirty="0">
                <a:solidFill>
                  <a:srgbClr val="FF0000"/>
                </a:solidFill>
                <a:ea typeface="新細明體" pitchFamily="18" charset="-120"/>
              </a:rPr>
              <a:t>M</a:t>
            </a:r>
            <a:r>
              <a:rPr lang="en-US" altLang="zh-TW" dirty="0">
                <a:ea typeface="新細明體" pitchFamily="18" charset="-120"/>
              </a:rPr>
              <a:t> bits</a:t>
            </a:r>
          </a:p>
        </p:txBody>
      </p:sp>
      <p:sp>
        <p:nvSpPr>
          <p:cNvPr id="36867" name="Rectangle 3"/>
          <p:cNvSpPr>
            <a:spLocks noChangeArrowheads="1"/>
          </p:cNvSpPr>
          <p:nvPr/>
        </p:nvSpPr>
        <p:spPr bwMode="auto">
          <a:xfrm>
            <a:off x="2971800" y="2057400"/>
            <a:ext cx="6629400" cy="3587750"/>
          </a:xfrm>
          <a:prstGeom prst="rect">
            <a:avLst/>
          </a:prstGeom>
          <a:solidFill>
            <a:srgbClr val="FFFFFF"/>
          </a:solidFill>
          <a:ln w="12700">
            <a:solidFill>
              <a:schemeClr val="tx1"/>
            </a:solidFill>
            <a:miter lim="800000"/>
            <a:headEnd type="none" w="sm" len="sm"/>
            <a:tailEnd type="none" w="sm" len="sm"/>
          </a:ln>
        </p:spPr>
        <p:txBody>
          <a:bodyPr anchor="ctr"/>
          <a:lstStyle/>
          <a:p>
            <a:pPr marL="457200" indent="-457200">
              <a:buFontTx/>
              <a:buAutoNum type="arabicPeriod"/>
            </a:pPr>
            <a:r>
              <a:rPr kumimoji="1" lang="en-US" altLang="zh-TW">
                <a:solidFill>
                  <a:srgbClr val="000000"/>
                </a:solidFill>
                <a:latin typeface="Arial" charset="0"/>
                <a:ea typeface="新細明體" pitchFamily="18" charset="-120"/>
              </a:rPr>
              <a:t>Beginning at the current position of the pointer, scan the frame buffer.  During this scan, make no changes to the U bit. The first frame encountered with U=0 M=0 is selected for replacement.</a:t>
            </a:r>
          </a:p>
          <a:p>
            <a:pPr marL="457200" indent="-457200">
              <a:buFontTx/>
              <a:buAutoNum type="arabicPeriod"/>
            </a:pPr>
            <a:endParaRPr kumimoji="1" lang="en-US" altLang="zh-TW">
              <a:solidFill>
                <a:srgbClr val="000000"/>
              </a:solidFill>
              <a:latin typeface="Arial" charset="0"/>
              <a:ea typeface="新細明體" pitchFamily="18" charset="-120"/>
            </a:endParaRPr>
          </a:p>
          <a:p>
            <a:pPr marL="457200" indent="-457200">
              <a:buFontTx/>
              <a:buAutoNum type="arabicPeriod"/>
            </a:pPr>
            <a:r>
              <a:rPr kumimoji="1" lang="en-US" altLang="zh-TW">
                <a:solidFill>
                  <a:srgbClr val="000000"/>
                </a:solidFill>
                <a:latin typeface="Arial" charset="0"/>
                <a:ea typeface="新細明體" pitchFamily="18" charset="-120"/>
              </a:rPr>
              <a:t>If step 1 fails, scan again, changing U=0 on each frame bypassed.  Look for frame with U=0 and M=1 to replace.</a:t>
            </a:r>
          </a:p>
          <a:p>
            <a:pPr marL="457200" indent="-457200">
              <a:buFontTx/>
              <a:buAutoNum type="arabicPeriod"/>
            </a:pPr>
            <a:endParaRPr kumimoji="1" lang="en-US" altLang="zh-TW">
              <a:solidFill>
                <a:srgbClr val="000000"/>
              </a:solidFill>
              <a:latin typeface="Arial" charset="0"/>
              <a:ea typeface="新細明體" pitchFamily="18" charset="-120"/>
            </a:endParaRPr>
          </a:p>
          <a:p>
            <a:pPr marL="457200" indent="-457200">
              <a:buFontTx/>
              <a:buAutoNum type="arabicPeriod"/>
            </a:pPr>
            <a:r>
              <a:rPr kumimoji="1" lang="en-US" altLang="zh-TW">
                <a:solidFill>
                  <a:srgbClr val="000000"/>
                </a:solidFill>
                <a:latin typeface="Arial" charset="0"/>
                <a:ea typeface="新細明體" pitchFamily="18" charset="-120"/>
              </a:rPr>
              <a:t>If step 2 fails, the pointer should have returned to its original position and all the frames in the set will have U=0.  Repeat step 1 and, if necessary, step 2.  This time, a frame will be found for the replacement.</a:t>
            </a:r>
          </a:p>
        </p:txBody>
      </p:sp>
      <p:sp>
        <p:nvSpPr>
          <p:cNvPr id="4" name="Slide Number Placeholder 2">
            <a:extLst>
              <a:ext uri="{FF2B5EF4-FFF2-40B4-BE49-F238E27FC236}">
                <a16:creationId xmlns:a16="http://schemas.microsoft.com/office/drawing/2014/main" id="{71E688B4-7F77-40D2-A064-773E1BCF9B7E}"/>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24</a:t>
            </a:fld>
            <a:endParaRPr lang="en-US" noProof="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cstate="print"/>
          <a:srcRect t="2433" b="18482"/>
          <a:stretch>
            <a:fillRect/>
          </a:stretch>
        </p:blipFill>
        <p:spPr bwMode="auto">
          <a:xfrm>
            <a:off x="3352801" y="1371600"/>
            <a:ext cx="5740427" cy="4953000"/>
          </a:xfrm>
          <a:prstGeom prst="rect">
            <a:avLst/>
          </a:prstGeom>
          <a:noFill/>
          <a:ln w="9525">
            <a:noFill/>
            <a:miter lim="800000"/>
            <a:headEnd/>
            <a:tailEnd/>
          </a:ln>
        </p:spPr>
      </p:pic>
      <p:sp>
        <p:nvSpPr>
          <p:cNvPr id="6" name="Rectangle 2"/>
          <p:cNvSpPr txBox="1">
            <a:spLocks noChangeArrowheads="1"/>
          </p:cNvSpPr>
          <p:nvPr/>
        </p:nvSpPr>
        <p:spPr>
          <a:xfrm>
            <a:off x="1905000" y="381000"/>
            <a:ext cx="8229600" cy="1143000"/>
          </a:xfrm>
          <a:prstGeom prst="rect">
            <a:avLst/>
          </a:prstGeom>
        </p:spPr>
        <p:txBody>
          <a:bodyPr/>
          <a:lstStyle/>
          <a:p>
            <a:pPr algn="ctr">
              <a:spcBef>
                <a:spcPct val="0"/>
              </a:spcBef>
              <a:defRPr/>
            </a:pPr>
            <a:r>
              <a:rPr lang="en-US" altLang="zh-TW" sz="4400" dirty="0">
                <a:latin typeface="+mj-lt"/>
                <a:ea typeface="新細明體" pitchFamily="18" charset="-120"/>
                <a:cs typeface="+mj-cs"/>
              </a:rPr>
              <a:t>Clock using U and M bits</a:t>
            </a:r>
          </a:p>
        </p:txBody>
      </p:sp>
      <p:sp>
        <p:nvSpPr>
          <p:cNvPr id="7" name="Slide Number Placeholder 2">
            <a:extLst>
              <a:ext uri="{FF2B5EF4-FFF2-40B4-BE49-F238E27FC236}">
                <a16:creationId xmlns:a16="http://schemas.microsoft.com/office/drawing/2014/main" id="{D5BE1FCA-07D8-4A71-896B-4802D071ECC5}"/>
              </a:ext>
            </a:extLst>
          </p:cNvPr>
          <p:cNvSpPr txBox="1">
            <a:spLocks/>
          </p:cNvSpPr>
          <p:nvPr/>
        </p:nvSpPr>
        <p:spPr>
          <a:xfrm>
            <a:off x="11425431" y="6457601"/>
            <a:ext cx="417627" cy="27432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400" smtClean="0">
                <a:solidFill>
                  <a:schemeClr val="bg1"/>
                </a:solidFill>
              </a:rPr>
              <a:pPr/>
              <a:t>25</a:t>
            </a:fld>
            <a:endParaRPr lang="en-US" sz="1400" dirty="0">
              <a:solidFill>
                <a:schemeClr val="bg1"/>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FEACC6-B603-4C86-A8AF-C1DDEA9CD4E1}"/>
              </a:ext>
            </a:extLst>
          </p:cNvPr>
          <p:cNvSpPr>
            <a:spLocks noGrp="1"/>
          </p:cNvSpPr>
          <p:nvPr>
            <p:ph idx="1"/>
          </p:nvPr>
        </p:nvSpPr>
        <p:spPr>
          <a:xfrm>
            <a:off x="370614" y="1274325"/>
            <a:ext cx="10036922" cy="4679250"/>
          </a:xfrm>
        </p:spPr>
        <p:txBody>
          <a:bodyPr/>
          <a:lstStyle/>
          <a:p>
            <a:r>
              <a:rPr lang="en-US" altLang="zh-TW" dirty="0">
                <a:solidFill>
                  <a:srgbClr val="FF0000"/>
                </a:solidFill>
                <a:ea typeface="新細明體" pitchFamily="18" charset="-120"/>
              </a:rPr>
              <a:t>Resident set </a:t>
            </a:r>
            <a:r>
              <a:rPr lang="en-US" altLang="zh-TW" dirty="0">
                <a:ea typeface="新細明體" pitchFamily="18" charset="-120"/>
              </a:rPr>
              <a:t>– portion of process that is in main memory</a:t>
            </a:r>
          </a:p>
          <a:p>
            <a:pPr lvl="1"/>
            <a:r>
              <a:rPr lang="en-US" altLang="zh-TW" dirty="0">
                <a:solidFill>
                  <a:srgbClr val="2144D9"/>
                </a:solidFill>
                <a:ea typeface="新細明體" pitchFamily="18" charset="-120"/>
              </a:rPr>
              <a:t>Fixed-allocation</a:t>
            </a:r>
            <a:r>
              <a:rPr lang="en-US" altLang="zh-TW" dirty="0">
                <a:ea typeface="新細明體" pitchFamily="18" charset="-120"/>
              </a:rPr>
              <a:t>: gives a process a </a:t>
            </a:r>
            <a:r>
              <a:rPr lang="en-US" altLang="zh-TW" u="sng" dirty="0">
                <a:ea typeface="新細明體" pitchFamily="18" charset="-120"/>
              </a:rPr>
              <a:t>fixed</a:t>
            </a:r>
            <a:r>
              <a:rPr lang="en-US" altLang="zh-TW" dirty="0">
                <a:ea typeface="新細明體" pitchFamily="18" charset="-120"/>
              </a:rPr>
              <a:t> number of pages within which to execute</a:t>
            </a:r>
          </a:p>
          <a:p>
            <a:pPr lvl="1"/>
            <a:r>
              <a:rPr lang="en-US" altLang="zh-TW" dirty="0">
                <a:solidFill>
                  <a:srgbClr val="2144D9"/>
                </a:solidFill>
                <a:ea typeface="新細明體" pitchFamily="18" charset="-120"/>
              </a:rPr>
              <a:t>Variable-allocation</a:t>
            </a:r>
            <a:r>
              <a:rPr lang="en-US" altLang="zh-TW" dirty="0">
                <a:ea typeface="新細明體" pitchFamily="18" charset="-120"/>
              </a:rPr>
              <a:t>: number of pages allocated to a process </a:t>
            </a:r>
            <a:r>
              <a:rPr lang="en-US" altLang="zh-TW" u="sng" dirty="0">
                <a:ea typeface="新細明體" pitchFamily="18" charset="-120"/>
              </a:rPr>
              <a:t>varies</a:t>
            </a:r>
            <a:r>
              <a:rPr lang="en-US" altLang="zh-TW" dirty="0">
                <a:ea typeface="新細明體" pitchFamily="18" charset="-120"/>
              </a:rPr>
              <a:t> over the lifetime of the process</a:t>
            </a:r>
          </a:p>
          <a:p>
            <a:endParaRPr lang="en-US" dirty="0"/>
          </a:p>
        </p:txBody>
      </p:sp>
      <p:sp>
        <p:nvSpPr>
          <p:cNvPr id="3" name="Title 2">
            <a:extLst>
              <a:ext uri="{FF2B5EF4-FFF2-40B4-BE49-F238E27FC236}">
                <a16:creationId xmlns:a16="http://schemas.microsoft.com/office/drawing/2014/main" id="{35C0C368-4E61-4FC2-8BAE-1E8F16C76BCC}"/>
              </a:ext>
            </a:extLst>
          </p:cNvPr>
          <p:cNvSpPr>
            <a:spLocks noGrp="1"/>
          </p:cNvSpPr>
          <p:nvPr>
            <p:ph type="title"/>
          </p:nvPr>
        </p:nvSpPr>
        <p:spPr/>
        <p:txBody>
          <a:bodyPr/>
          <a:lstStyle/>
          <a:p>
            <a:r>
              <a:rPr lang="en-US" altLang="zh-TW" dirty="0">
                <a:ea typeface="新細明體" pitchFamily="18" charset="-120"/>
              </a:rPr>
              <a:t>Resident Set</a:t>
            </a:r>
            <a:endParaRPr lang="en-US" dirty="0"/>
          </a:p>
        </p:txBody>
      </p:sp>
      <p:sp>
        <p:nvSpPr>
          <p:cNvPr id="4" name="Slide Number Placeholder 3">
            <a:extLst>
              <a:ext uri="{FF2B5EF4-FFF2-40B4-BE49-F238E27FC236}">
                <a16:creationId xmlns:a16="http://schemas.microsoft.com/office/drawing/2014/main" id="{8F08729B-27FC-4F05-B0DD-C9A70CBD81BA}"/>
              </a:ext>
            </a:extLst>
          </p:cNvPr>
          <p:cNvSpPr>
            <a:spLocks noGrp="1"/>
          </p:cNvSpPr>
          <p:nvPr>
            <p:ph type="sldNum" sz="quarter" idx="15"/>
          </p:nvPr>
        </p:nvSpPr>
        <p:spPr/>
        <p:txBody>
          <a:bodyPr/>
          <a:lstStyle/>
          <a:p>
            <a:fld id="{19B51A1E-902D-48AF-9020-955120F399B6}" type="slidenum">
              <a:rPr lang="en-US" smtClean="0"/>
              <a:pPr/>
              <a:t>26</a:t>
            </a:fld>
            <a:endParaRPr lang="en-US" dirty="0"/>
          </a:p>
        </p:txBody>
      </p:sp>
    </p:spTree>
    <p:extLst>
      <p:ext uri="{BB962C8B-B14F-4D97-AF65-F5344CB8AC3E}">
        <p14:creationId xmlns:p14="http://schemas.microsoft.com/office/powerpoint/2010/main" val="3089048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8CEE9C-3E5A-4C0C-8E09-05F2CC912F37}"/>
              </a:ext>
            </a:extLst>
          </p:cNvPr>
          <p:cNvSpPr>
            <a:spLocks noGrp="1"/>
          </p:cNvSpPr>
          <p:nvPr>
            <p:ph idx="1"/>
          </p:nvPr>
        </p:nvSpPr>
        <p:spPr>
          <a:xfrm>
            <a:off x="370613" y="1274325"/>
            <a:ext cx="8158245" cy="4679250"/>
          </a:xfrm>
        </p:spPr>
        <p:txBody>
          <a:bodyPr/>
          <a:lstStyle/>
          <a:p>
            <a:r>
              <a:rPr lang="en-US" altLang="zh-TW" dirty="0">
                <a:solidFill>
                  <a:srgbClr val="FF0000"/>
                </a:solidFill>
                <a:ea typeface="新細明體" pitchFamily="18" charset="-120"/>
              </a:rPr>
              <a:t>Local</a:t>
            </a:r>
            <a:r>
              <a:rPr lang="en-US" altLang="zh-TW" dirty="0">
                <a:ea typeface="新細明體" pitchFamily="18" charset="-120"/>
              </a:rPr>
              <a:t> scope – choose only among the resident set of the </a:t>
            </a:r>
            <a:r>
              <a:rPr lang="en-US" altLang="zh-TW" dirty="0">
                <a:solidFill>
                  <a:srgbClr val="2144D9"/>
                </a:solidFill>
                <a:ea typeface="新細明體" pitchFamily="18" charset="-120"/>
              </a:rPr>
              <a:t>process</a:t>
            </a:r>
            <a:r>
              <a:rPr lang="en-US" altLang="zh-TW" dirty="0">
                <a:ea typeface="新細明體" pitchFamily="18" charset="-120"/>
              </a:rPr>
              <a:t> that generated the page fault</a:t>
            </a:r>
          </a:p>
          <a:p>
            <a:r>
              <a:rPr lang="en-US" altLang="zh-TW" dirty="0">
                <a:solidFill>
                  <a:srgbClr val="FF0000"/>
                </a:solidFill>
                <a:ea typeface="新細明體" pitchFamily="18" charset="-120"/>
              </a:rPr>
              <a:t>Global</a:t>
            </a:r>
            <a:r>
              <a:rPr lang="en-US" altLang="zh-TW" dirty="0">
                <a:ea typeface="新細明體" pitchFamily="18" charset="-120"/>
              </a:rPr>
              <a:t> scope – choose among </a:t>
            </a:r>
            <a:r>
              <a:rPr lang="en-US" altLang="zh-TW" dirty="0">
                <a:solidFill>
                  <a:srgbClr val="2144D9"/>
                </a:solidFill>
                <a:ea typeface="新細明體" pitchFamily="18" charset="-120"/>
              </a:rPr>
              <a:t>all</a:t>
            </a:r>
            <a:r>
              <a:rPr lang="en-US" altLang="zh-TW" dirty="0">
                <a:ea typeface="新細明體" pitchFamily="18" charset="-120"/>
              </a:rPr>
              <a:t> unlocked pages</a:t>
            </a:r>
          </a:p>
          <a:p>
            <a:endParaRPr lang="en-US" dirty="0"/>
          </a:p>
        </p:txBody>
      </p:sp>
      <p:sp>
        <p:nvSpPr>
          <p:cNvPr id="3" name="Title 2">
            <a:extLst>
              <a:ext uri="{FF2B5EF4-FFF2-40B4-BE49-F238E27FC236}">
                <a16:creationId xmlns:a16="http://schemas.microsoft.com/office/drawing/2014/main" id="{6EBBAA4E-BB41-49D4-B3C6-53FE6A5A3946}"/>
              </a:ext>
            </a:extLst>
          </p:cNvPr>
          <p:cNvSpPr>
            <a:spLocks noGrp="1"/>
          </p:cNvSpPr>
          <p:nvPr>
            <p:ph type="title"/>
          </p:nvPr>
        </p:nvSpPr>
        <p:spPr/>
        <p:txBody>
          <a:bodyPr/>
          <a:lstStyle/>
          <a:p>
            <a:r>
              <a:rPr lang="en-US" altLang="zh-TW" dirty="0">
                <a:ea typeface="新細明體" pitchFamily="18" charset="-120"/>
              </a:rPr>
              <a:t>Replacement Scope</a:t>
            </a:r>
            <a:endParaRPr lang="en-US" dirty="0"/>
          </a:p>
        </p:txBody>
      </p:sp>
      <p:sp>
        <p:nvSpPr>
          <p:cNvPr id="4" name="Slide Number Placeholder 3">
            <a:extLst>
              <a:ext uri="{FF2B5EF4-FFF2-40B4-BE49-F238E27FC236}">
                <a16:creationId xmlns:a16="http://schemas.microsoft.com/office/drawing/2014/main" id="{C96FF58D-1021-4B82-AE69-6B8B90744D8B}"/>
              </a:ext>
            </a:extLst>
          </p:cNvPr>
          <p:cNvSpPr>
            <a:spLocks noGrp="1"/>
          </p:cNvSpPr>
          <p:nvPr>
            <p:ph type="sldNum" sz="quarter" idx="15"/>
          </p:nvPr>
        </p:nvSpPr>
        <p:spPr/>
        <p:txBody>
          <a:bodyPr/>
          <a:lstStyle/>
          <a:p>
            <a:fld id="{19B51A1E-902D-48AF-9020-955120F399B6}" type="slidenum">
              <a:rPr lang="en-US" smtClean="0"/>
              <a:pPr/>
              <a:t>27</a:t>
            </a:fld>
            <a:endParaRPr lang="en-US" dirty="0"/>
          </a:p>
        </p:txBody>
      </p:sp>
      <p:pic>
        <p:nvPicPr>
          <p:cNvPr id="5" name="Picture Placeholder 17" descr="decorative element">
            <a:extLst>
              <a:ext uri="{FF2B5EF4-FFF2-40B4-BE49-F238E27FC236}">
                <a16:creationId xmlns:a16="http://schemas.microsoft.com/office/drawing/2014/main" id="{C4A46CA4-B0E2-4F26-997F-CF7AD9BE09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2096927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A583F1-A719-4332-AD10-5CB8E45EA371}"/>
              </a:ext>
            </a:extLst>
          </p:cNvPr>
          <p:cNvSpPr>
            <a:spLocks noGrp="1"/>
          </p:cNvSpPr>
          <p:nvPr>
            <p:ph idx="1"/>
          </p:nvPr>
        </p:nvSpPr>
        <p:spPr/>
        <p:txBody>
          <a:bodyPr/>
          <a:lstStyle/>
          <a:p>
            <a:r>
              <a:rPr lang="en-US" altLang="zh-TW" dirty="0">
                <a:ea typeface="新細明體" pitchFamily="18" charset="-120"/>
              </a:rPr>
              <a:t>Fixed allocation, local scope</a:t>
            </a:r>
          </a:p>
          <a:p>
            <a:r>
              <a:rPr lang="en-US" altLang="zh-TW" dirty="0">
                <a:ea typeface="新細明體" pitchFamily="18" charset="-120"/>
              </a:rPr>
              <a:t>Variable allocation, global scope</a:t>
            </a:r>
          </a:p>
          <a:p>
            <a:r>
              <a:rPr lang="en-US" altLang="zh-TW" dirty="0">
                <a:ea typeface="新細明體" pitchFamily="18" charset="-120"/>
              </a:rPr>
              <a:t>Variable allocation, local scope</a:t>
            </a:r>
          </a:p>
          <a:p>
            <a:endParaRPr lang="en-US" dirty="0"/>
          </a:p>
        </p:txBody>
      </p:sp>
      <p:sp>
        <p:nvSpPr>
          <p:cNvPr id="3" name="Title 2">
            <a:extLst>
              <a:ext uri="{FF2B5EF4-FFF2-40B4-BE49-F238E27FC236}">
                <a16:creationId xmlns:a16="http://schemas.microsoft.com/office/drawing/2014/main" id="{943CAA24-8ECC-4C05-A54B-C012BCB4C9E6}"/>
              </a:ext>
            </a:extLst>
          </p:cNvPr>
          <p:cNvSpPr>
            <a:spLocks noGrp="1"/>
          </p:cNvSpPr>
          <p:nvPr>
            <p:ph type="title"/>
          </p:nvPr>
        </p:nvSpPr>
        <p:spPr/>
        <p:txBody>
          <a:bodyPr/>
          <a:lstStyle/>
          <a:p>
            <a:r>
              <a:rPr lang="en-US" altLang="zh-TW" dirty="0">
                <a:ea typeface="新細明體" pitchFamily="18" charset="-120"/>
              </a:rPr>
              <a:t>Resident Set Management</a:t>
            </a:r>
            <a:endParaRPr lang="en-US" dirty="0"/>
          </a:p>
        </p:txBody>
      </p:sp>
      <p:sp>
        <p:nvSpPr>
          <p:cNvPr id="4" name="Slide Number Placeholder 3">
            <a:extLst>
              <a:ext uri="{FF2B5EF4-FFF2-40B4-BE49-F238E27FC236}">
                <a16:creationId xmlns:a16="http://schemas.microsoft.com/office/drawing/2014/main" id="{656C7C9E-9433-44E0-A39C-6A833F834599}"/>
              </a:ext>
            </a:extLst>
          </p:cNvPr>
          <p:cNvSpPr>
            <a:spLocks noGrp="1"/>
          </p:cNvSpPr>
          <p:nvPr>
            <p:ph type="sldNum" sz="quarter" idx="15"/>
          </p:nvPr>
        </p:nvSpPr>
        <p:spPr/>
        <p:txBody>
          <a:bodyPr/>
          <a:lstStyle/>
          <a:p>
            <a:fld id="{19B51A1E-902D-48AF-9020-955120F399B6}" type="slidenum">
              <a:rPr lang="en-US" smtClean="0"/>
              <a:pPr/>
              <a:t>28</a:t>
            </a:fld>
            <a:endParaRPr lang="en-US" dirty="0"/>
          </a:p>
        </p:txBody>
      </p:sp>
    </p:spTree>
    <p:extLst>
      <p:ext uri="{BB962C8B-B14F-4D97-AF65-F5344CB8AC3E}">
        <p14:creationId xmlns:p14="http://schemas.microsoft.com/office/powerpoint/2010/main" val="744969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91BB89-F974-4CFF-AD36-662CC458C1DF}"/>
              </a:ext>
            </a:extLst>
          </p:cNvPr>
          <p:cNvSpPr>
            <a:spLocks noGrp="1"/>
          </p:cNvSpPr>
          <p:nvPr>
            <p:ph idx="1"/>
          </p:nvPr>
        </p:nvSpPr>
        <p:spPr>
          <a:xfrm>
            <a:off x="370613" y="1274325"/>
            <a:ext cx="7310347" cy="4679250"/>
          </a:xfrm>
        </p:spPr>
        <p:txBody>
          <a:bodyPr/>
          <a:lstStyle/>
          <a:p>
            <a:pPr>
              <a:lnSpc>
                <a:spcPct val="85000"/>
              </a:lnSpc>
            </a:pPr>
            <a:r>
              <a:rPr lang="en-US" altLang="zh-TW" sz="2800" dirty="0">
                <a:ea typeface="新細明體" pitchFamily="18" charset="-120"/>
              </a:rPr>
              <a:t>Each process is allocated a </a:t>
            </a:r>
            <a:r>
              <a:rPr lang="en-US" altLang="zh-TW" sz="2800" dirty="0">
                <a:solidFill>
                  <a:srgbClr val="2144D9"/>
                </a:solidFill>
                <a:ea typeface="新細明體" pitchFamily="18" charset="-120"/>
              </a:rPr>
              <a:t>fixed number </a:t>
            </a:r>
            <a:r>
              <a:rPr lang="en-US" altLang="zh-TW" sz="2800" dirty="0">
                <a:ea typeface="新細明體" pitchFamily="18" charset="-120"/>
              </a:rPr>
              <a:t>of frames within which to execute</a:t>
            </a:r>
          </a:p>
          <a:p>
            <a:pPr>
              <a:lnSpc>
                <a:spcPct val="85000"/>
              </a:lnSpc>
            </a:pPr>
            <a:r>
              <a:rPr lang="en-US" altLang="zh-TW" sz="2800" dirty="0">
                <a:ea typeface="新細明體" pitchFamily="18" charset="-120"/>
              </a:rPr>
              <a:t>At page fault, the OS replaces a page from the </a:t>
            </a:r>
            <a:r>
              <a:rPr lang="en-US" altLang="zh-TW" sz="2800" dirty="0">
                <a:solidFill>
                  <a:srgbClr val="2144D9"/>
                </a:solidFill>
                <a:ea typeface="新細明體" pitchFamily="18" charset="-120"/>
              </a:rPr>
              <a:t>resident set </a:t>
            </a:r>
            <a:r>
              <a:rPr lang="en-US" altLang="zh-TW" sz="2800" dirty="0">
                <a:ea typeface="新細明體" pitchFamily="18" charset="-120"/>
              </a:rPr>
              <a:t>of the process</a:t>
            </a:r>
          </a:p>
          <a:p>
            <a:pPr>
              <a:lnSpc>
                <a:spcPct val="85000"/>
              </a:lnSpc>
            </a:pPr>
            <a:r>
              <a:rPr lang="en-US" altLang="zh-TW" sz="2800" dirty="0">
                <a:ea typeface="新細明體" pitchFamily="18" charset="-120"/>
              </a:rPr>
              <a:t>If the allocation is too </a:t>
            </a:r>
            <a:r>
              <a:rPr lang="en-US" altLang="zh-TW" sz="2800" dirty="0">
                <a:solidFill>
                  <a:srgbClr val="2144D9"/>
                </a:solidFill>
                <a:ea typeface="新細明體" pitchFamily="18" charset="-120"/>
              </a:rPr>
              <a:t>small</a:t>
            </a:r>
            <a:r>
              <a:rPr lang="en-US" altLang="zh-TW" sz="2800" dirty="0">
                <a:ea typeface="新細明體" pitchFamily="18" charset="-120"/>
              </a:rPr>
              <a:t>, there will be a </a:t>
            </a:r>
            <a:r>
              <a:rPr lang="en-US" altLang="zh-TW" sz="2800" dirty="0">
                <a:solidFill>
                  <a:srgbClr val="2144D9"/>
                </a:solidFill>
                <a:ea typeface="新細明體" pitchFamily="18" charset="-120"/>
              </a:rPr>
              <a:t>high</a:t>
            </a:r>
            <a:r>
              <a:rPr lang="en-US" altLang="zh-TW" sz="2800" dirty="0">
                <a:ea typeface="新細明體" pitchFamily="18" charset="-120"/>
              </a:rPr>
              <a:t> page fault rate</a:t>
            </a:r>
          </a:p>
          <a:p>
            <a:pPr>
              <a:lnSpc>
                <a:spcPct val="85000"/>
              </a:lnSpc>
            </a:pPr>
            <a:r>
              <a:rPr lang="en-US" altLang="zh-TW" sz="2800" dirty="0">
                <a:ea typeface="新細明體" pitchFamily="18" charset="-120"/>
              </a:rPr>
              <a:t>If the allocation is too </a:t>
            </a:r>
            <a:r>
              <a:rPr lang="en-US" altLang="zh-TW" sz="2800" dirty="0">
                <a:solidFill>
                  <a:srgbClr val="2144D9"/>
                </a:solidFill>
                <a:ea typeface="新細明體" pitchFamily="18" charset="-120"/>
              </a:rPr>
              <a:t>large</a:t>
            </a:r>
            <a:r>
              <a:rPr lang="en-US" altLang="zh-TW" sz="2800" dirty="0">
                <a:ea typeface="新細明體" pitchFamily="18" charset="-120"/>
              </a:rPr>
              <a:t>, there will be too </a:t>
            </a:r>
            <a:r>
              <a:rPr lang="en-US" altLang="zh-TW" sz="2800" dirty="0">
                <a:solidFill>
                  <a:srgbClr val="2144D9"/>
                </a:solidFill>
                <a:ea typeface="新細明體" pitchFamily="18" charset="-120"/>
              </a:rPr>
              <a:t>few</a:t>
            </a:r>
            <a:r>
              <a:rPr lang="en-US" altLang="zh-TW" sz="2800" dirty="0">
                <a:ea typeface="新細明體" pitchFamily="18" charset="-120"/>
              </a:rPr>
              <a:t> programs in main memory</a:t>
            </a:r>
          </a:p>
          <a:p>
            <a:endParaRPr lang="en-US" sz="2800" dirty="0"/>
          </a:p>
        </p:txBody>
      </p:sp>
      <p:sp>
        <p:nvSpPr>
          <p:cNvPr id="3" name="Title 2">
            <a:extLst>
              <a:ext uri="{FF2B5EF4-FFF2-40B4-BE49-F238E27FC236}">
                <a16:creationId xmlns:a16="http://schemas.microsoft.com/office/drawing/2014/main" id="{4B8619FE-6CE6-4B11-95EB-99B70B0094CD}"/>
              </a:ext>
            </a:extLst>
          </p:cNvPr>
          <p:cNvSpPr>
            <a:spLocks noGrp="1"/>
          </p:cNvSpPr>
          <p:nvPr>
            <p:ph type="title"/>
          </p:nvPr>
        </p:nvSpPr>
        <p:spPr/>
        <p:txBody>
          <a:bodyPr/>
          <a:lstStyle/>
          <a:p>
            <a:r>
              <a:rPr lang="en-US" altLang="zh-TW" dirty="0">
                <a:ea typeface="新細明體" pitchFamily="18" charset="-120"/>
              </a:rPr>
              <a:t>Fixed Allocation, Local Scope</a:t>
            </a:r>
            <a:endParaRPr lang="en-US" dirty="0"/>
          </a:p>
        </p:txBody>
      </p:sp>
      <p:sp>
        <p:nvSpPr>
          <p:cNvPr id="4" name="Slide Number Placeholder 3">
            <a:extLst>
              <a:ext uri="{FF2B5EF4-FFF2-40B4-BE49-F238E27FC236}">
                <a16:creationId xmlns:a16="http://schemas.microsoft.com/office/drawing/2014/main" id="{04BEFC07-D458-4718-9602-217DAD7B19A4}"/>
              </a:ext>
            </a:extLst>
          </p:cNvPr>
          <p:cNvSpPr>
            <a:spLocks noGrp="1"/>
          </p:cNvSpPr>
          <p:nvPr>
            <p:ph type="sldNum" sz="quarter" idx="15"/>
          </p:nvPr>
        </p:nvSpPr>
        <p:spPr/>
        <p:txBody>
          <a:bodyPr/>
          <a:lstStyle/>
          <a:p>
            <a:fld id="{19B51A1E-902D-48AF-9020-955120F399B6}" type="slidenum">
              <a:rPr lang="en-US" smtClean="0"/>
              <a:pPr/>
              <a:t>29</a:t>
            </a:fld>
            <a:endParaRPr lang="en-US" dirty="0"/>
          </a:p>
        </p:txBody>
      </p:sp>
      <p:sp>
        <p:nvSpPr>
          <p:cNvPr id="22" name="Rectangle 4">
            <a:extLst>
              <a:ext uri="{FF2B5EF4-FFF2-40B4-BE49-F238E27FC236}">
                <a16:creationId xmlns:a16="http://schemas.microsoft.com/office/drawing/2014/main" id="{302BD62A-AB7E-4F65-86D8-638E157BBF08}"/>
              </a:ext>
            </a:extLst>
          </p:cNvPr>
          <p:cNvSpPr>
            <a:spLocks noChangeArrowheads="1"/>
          </p:cNvSpPr>
          <p:nvPr/>
        </p:nvSpPr>
        <p:spPr bwMode="auto">
          <a:xfrm>
            <a:off x="9229898" y="1547551"/>
            <a:ext cx="685800" cy="304800"/>
          </a:xfrm>
          <a:prstGeom prst="rect">
            <a:avLst/>
          </a:prstGeom>
          <a:solidFill>
            <a:srgbClr val="0000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chemeClr val="bg1"/>
                </a:solidFill>
                <a:effectLst/>
                <a:uLnTx/>
                <a:uFillTx/>
                <a:latin typeface="Comic Sans MS" pitchFamily="66" charset="0"/>
                <a:ea typeface="新細明體" pitchFamily="18" charset="-120"/>
              </a:rPr>
              <a:t>A</a:t>
            </a:r>
          </a:p>
        </p:txBody>
      </p:sp>
      <p:sp>
        <p:nvSpPr>
          <p:cNvPr id="23" name="Rectangle 5">
            <a:extLst>
              <a:ext uri="{FF2B5EF4-FFF2-40B4-BE49-F238E27FC236}">
                <a16:creationId xmlns:a16="http://schemas.microsoft.com/office/drawing/2014/main" id="{9BFAC18E-1291-441E-A7E1-229DF5E08C2B}"/>
              </a:ext>
            </a:extLst>
          </p:cNvPr>
          <p:cNvSpPr>
            <a:spLocks noChangeArrowheads="1"/>
          </p:cNvSpPr>
          <p:nvPr/>
        </p:nvSpPr>
        <p:spPr bwMode="auto">
          <a:xfrm>
            <a:off x="9229898" y="1852351"/>
            <a:ext cx="685800" cy="304800"/>
          </a:xfrm>
          <a:prstGeom prst="rect">
            <a:avLst/>
          </a:prstGeom>
          <a:solidFill>
            <a:srgbClr val="0000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chemeClr val="bg1"/>
                </a:solidFill>
                <a:effectLst/>
                <a:uLnTx/>
                <a:uFillTx/>
                <a:latin typeface="Comic Sans MS" pitchFamily="66" charset="0"/>
                <a:ea typeface="新細明體" pitchFamily="18" charset="-120"/>
              </a:rPr>
              <a:t>A</a:t>
            </a:r>
          </a:p>
        </p:txBody>
      </p:sp>
      <p:sp>
        <p:nvSpPr>
          <p:cNvPr id="24" name="Rectangle 6">
            <a:extLst>
              <a:ext uri="{FF2B5EF4-FFF2-40B4-BE49-F238E27FC236}">
                <a16:creationId xmlns:a16="http://schemas.microsoft.com/office/drawing/2014/main" id="{A7CBA13C-0C6A-4046-AA8F-C914DB678342}"/>
              </a:ext>
            </a:extLst>
          </p:cNvPr>
          <p:cNvSpPr>
            <a:spLocks noChangeArrowheads="1"/>
          </p:cNvSpPr>
          <p:nvPr/>
        </p:nvSpPr>
        <p:spPr bwMode="auto">
          <a:xfrm>
            <a:off x="9229898" y="2157151"/>
            <a:ext cx="685800" cy="304800"/>
          </a:xfrm>
          <a:prstGeom prst="rect">
            <a:avLst/>
          </a:prstGeom>
          <a:solidFill>
            <a:srgbClr val="FFFFCC"/>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sp>
        <p:nvSpPr>
          <p:cNvPr id="25" name="Rectangle 7">
            <a:extLst>
              <a:ext uri="{FF2B5EF4-FFF2-40B4-BE49-F238E27FC236}">
                <a16:creationId xmlns:a16="http://schemas.microsoft.com/office/drawing/2014/main" id="{E96A35C8-0177-4537-81C8-4CB39ECE841A}"/>
              </a:ext>
            </a:extLst>
          </p:cNvPr>
          <p:cNvSpPr>
            <a:spLocks noChangeArrowheads="1"/>
          </p:cNvSpPr>
          <p:nvPr/>
        </p:nvSpPr>
        <p:spPr bwMode="auto">
          <a:xfrm>
            <a:off x="9229898" y="2766751"/>
            <a:ext cx="6858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C2</a:t>
            </a:r>
          </a:p>
        </p:txBody>
      </p:sp>
      <p:sp>
        <p:nvSpPr>
          <p:cNvPr id="26" name="Rectangle 8">
            <a:extLst>
              <a:ext uri="{FF2B5EF4-FFF2-40B4-BE49-F238E27FC236}">
                <a16:creationId xmlns:a16="http://schemas.microsoft.com/office/drawing/2014/main" id="{99F7E925-CEDF-4E69-BA4E-D26ED7542EFA}"/>
              </a:ext>
            </a:extLst>
          </p:cNvPr>
          <p:cNvSpPr>
            <a:spLocks noChangeArrowheads="1"/>
          </p:cNvSpPr>
          <p:nvPr/>
        </p:nvSpPr>
        <p:spPr bwMode="auto">
          <a:xfrm>
            <a:off x="9229898" y="3376351"/>
            <a:ext cx="685800" cy="304800"/>
          </a:xfrm>
          <a:prstGeom prst="rect">
            <a:avLst/>
          </a:prstGeom>
          <a:solidFill>
            <a:srgbClr val="0000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chemeClr val="bg1"/>
                </a:solidFill>
                <a:effectLst/>
                <a:uLnTx/>
                <a:uFillTx/>
                <a:latin typeface="Comic Sans MS" pitchFamily="66" charset="0"/>
                <a:ea typeface="新細明體" pitchFamily="18" charset="-120"/>
              </a:rPr>
              <a:t>A</a:t>
            </a:r>
          </a:p>
        </p:txBody>
      </p:sp>
      <p:sp>
        <p:nvSpPr>
          <p:cNvPr id="27" name="Rectangle 9">
            <a:extLst>
              <a:ext uri="{FF2B5EF4-FFF2-40B4-BE49-F238E27FC236}">
                <a16:creationId xmlns:a16="http://schemas.microsoft.com/office/drawing/2014/main" id="{628AC082-D77D-4DF4-81C8-6316C0EA0D25}"/>
              </a:ext>
            </a:extLst>
          </p:cNvPr>
          <p:cNvSpPr>
            <a:spLocks noChangeArrowheads="1"/>
          </p:cNvSpPr>
          <p:nvPr/>
        </p:nvSpPr>
        <p:spPr bwMode="auto">
          <a:xfrm>
            <a:off x="9229898" y="3681151"/>
            <a:ext cx="6858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C3</a:t>
            </a:r>
          </a:p>
        </p:txBody>
      </p:sp>
      <p:sp>
        <p:nvSpPr>
          <p:cNvPr id="28" name="Rectangle 10">
            <a:extLst>
              <a:ext uri="{FF2B5EF4-FFF2-40B4-BE49-F238E27FC236}">
                <a16:creationId xmlns:a16="http://schemas.microsoft.com/office/drawing/2014/main" id="{9126CA91-59B5-4FF8-AEB0-14C660AE1AE4}"/>
              </a:ext>
            </a:extLst>
          </p:cNvPr>
          <p:cNvSpPr>
            <a:spLocks noChangeArrowheads="1"/>
          </p:cNvSpPr>
          <p:nvPr/>
        </p:nvSpPr>
        <p:spPr bwMode="auto">
          <a:xfrm>
            <a:off x="9229898" y="4290751"/>
            <a:ext cx="685800" cy="304800"/>
          </a:xfrm>
          <a:prstGeom prst="rect">
            <a:avLst/>
          </a:prstGeom>
          <a:solidFill>
            <a:srgbClr val="FFFFCC"/>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sp>
        <p:nvSpPr>
          <p:cNvPr id="29" name="Line 11">
            <a:extLst>
              <a:ext uri="{FF2B5EF4-FFF2-40B4-BE49-F238E27FC236}">
                <a16:creationId xmlns:a16="http://schemas.microsoft.com/office/drawing/2014/main" id="{BECAFDFA-5F39-4283-8CC5-B8E58EC618FF}"/>
              </a:ext>
            </a:extLst>
          </p:cNvPr>
          <p:cNvSpPr>
            <a:spLocks noChangeShapeType="1"/>
          </p:cNvSpPr>
          <p:nvPr/>
        </p:nvSpPr>
        <p:spPr bwMode="auto">
          <a:xfrm>
            <a:off x="9915698" y="4595551"/>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0" name="Line 12">
            <a:extLst>
              <a:ext uri="{FF2B5EF4-FFF2-40B4-BE49-F238E27FC236}">
                <a16:creationId xmlns:a16="http://schemas.microsoft.com/office/drawing/2014/main" id="{A33EF26E-C8E5-4CCF-B5EA-0DC9F9C48BF4}"/>
              </a:ext>
            </a:extLst>
          </p:cNvPr>
          <p:cNvSpPr>
            <a:spLocks noChangeShapeType="1"/>
          </p:cNvSpPr>
          <p:nvPr/>
        </p:nvSpPr>
        <p:spPr bwMode="auto">
          <a:xfrm>
            <a:off x="9228311" y="4595551"/>
            <a:ext cx="1587"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1" name="Rectangle 13">
            <a:extLst>
              <a:ext uri="{FF2B5EF4-FFF2-40B4-BE49-F238E27FC236}">
                <a16:creationId xmlns:a16="http://schemas.microsoft.com/office/drawing/2014/main" id="{3F81C674-9268-4ADE-A1D5-82550E210F87}"/>
              </a:ext>
            </a:extLst>
          </p:cNvPr>
          <p:cNvSpPr>
            <a:spLocks noChangeArrowheads="1"/>
          </p:cNvSpPr>
          <p:nvPr/>
        </p:nvSpPr>
        <p:spPr bwMode="auto">
          <a:xfrm>
            <a:off x="9077498" y="1242751"/>
            <a:ext cx="9144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RAM</a:t>
            </a:r>
            <a:endParaRPr kumimoji="1" lang="en-US" altLang="zh-TW" sz="1000">
              <a:solidFill>
                <a:prstClr val="black"/>
              </a:solidFill>
              <a:ea typeface="新細明體" pitchFamily="18" charset="-120"/>
            </a:endParaRPr>
          </a:p>
        </p:txBody>
      </p:sp>
      <p:sp>
        <p:nvSpPr>
          <p:cNvPr id="32" name="Rectangle 14">
            <a:extLst>
              <a:ext uri="{FF2B5EF4-FFF2-40B4-BE49-F238E27FC236}">
                <a16:creationId xmlns:a16="http://schemas.microsoft.com/office/drawing/2014/main" id="{76ECF947-DA5F-4948-B4D1-2C9DAE8E2E8A}"/>
              </a:ext>
            </a:extLst>
          </p:cNvPr>
          <p:cNvSpPr>
            <a:spLocks noChangeArrowheads="1"/>
          </p:cNvSpPr>
          <p:nvPr/>
        </p:nvSpPr>
        <p:spPr bwMode="auto">
          <a:xfrm>
            <a:off x="9229898" y="2461951"/>
            <a:ext cx="6858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C1</a:t>
            </a:r>
          </a:p>
        </p:txBody>
      </p:sp>
      <p:sp>
        <p:nvSpPr>
          <p:cNvPr id="33" name="Rectangle 15">
            <a:extLst>
              <a:ext uri="{FF2B5EF4-FFF2-40B4-BE49-F238E27FC236}">
                <a16:creationId xmlns:a16="http://schemas.microsoft.com/office/drawing/2014/main" id="{8E2EA9DC-06A5-460F-810B-23F226EC83BD}"/>
              </a:ext>
            </a:extLst>
          </p:cNvPr>
          <p:cNvSpPr>
            <a:spLocks noChangeArrowheads="1"/>
          </p:cNvSpPr>
          <p:nvPr/>
        </p:nvSpPr>
        <p:spPr bwMode="auto">
          <a:xfrm>
            <a:off x="9229898" y="3985951"/>
            <a:ext cx="685800" cy="304800"/>
          </a:xfrm>
          <a:prstGeom prst="rect">
            <a:avLst/>
          </a:prstGeom>
          <a:solidFill>
            <a:srgbClr val="FFFFCC"/>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sp>
        <p:nvSpPr>
          <p:cNvPr id="34" name="Rectangle 16">
            <a:extLst>
              <a:ext uri="{FF2B5EF4-FFF2-40B4-BE49-F238E27FC236}">
                <a16:creationId xmlns:a16="http://schemas.microsoft.com/office/drawing/2014/main" id="{E466F2A5-5602-4AFA-A5E7-5FB93704A6BF}"/>
              </a:ext>
            </a:extLst>
          </p:cNvPr>
          <p:cNvSpPr>
            <a:spLocks noChangeArrowheads="1"/>
          </p:cNvSpPr>
          <p:nvPr/>
        </p:nvSpPr>
        <p:spPr bwMode="auto">
          <a:xfrm>
            <a:off x="9229898" y="3071551"/>
            <a:ext cx="685800" cy="304800"/>
          </a:xfrm>
          <a:prstGeom prst="rect">
            <a:avLst/>
          </a:prstGeom>
          <a:solidFill>
            <a:srgbClr val="0000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chemeClr val="bg1"/>
                </a:solidFill>
                <a:effectLst/>
                <a:uLnTx/>
                <a:uFillTx/>
                <a:latin typeface="Comic Sans MS" pitchFamily="66" charset="0"/>
                <a:ea typeface="新細明體" pitchFamily="18" charset="-120"/>
              </a:rPr>
              <a:t>A</a:t>
            </a:r>
          </a:p>
        </p:txBody>
      </p:sp>
      <p:sp>
        <p:nvSpPr>
          <p:cNvPr id="35" name="Rectangle 17">
            <a:extLst>
              <a:ext uri="{FF2B5EF4-FFF2-40B4-BE49-F238E27FC236}">
                <a16:creationId xmlns:a16="http://schemas.microsoft.com/office/drawing/2014/main" id="{2DB34B2B-91BC-4655-9DA3-407F5DC4C222}"/>
              </a:ext>
            </a:extLst>
          </p:cNvPr>
          <p:cNvSpPr>
            <a:spLocks noChangeArrowheads="1"/>
          </p:cNvSpPr>
          <p:nvPr/>
        </p:nvSpPr>
        <p:spPr bwMode="auto">
          <a:xfrm>
            <a:off x="9306098" y="2842951"/>
            <a:ext cx="6858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C7</a:t>
            </a:r>
          </a:p>
        </p:txBody>
      </p:sp>
      <p:sp>
        <p:nvSpPr>
          <p:cNvPr id="36" name="Rectangle 18">
            <a:extLst>
              <a:ext uri="{FF2B5EF4-FFF2-40B4-BE49-F238E27FC236}">
                <a16:creationId xmlns:a16="http://schemas.microsoft.com/office/drawing/2014/main" id="{CDA44132-D88C-486A-91D6-F919ED240DBD}"/>
              </a:ext>
            </a:extLst>
          </p:cNvPr>
          <p:cNvSpPr>
            <a:spLocks noChangeArrowheads="1"/>
          </p:cNvSpPr>
          <p:nvPr/>
        </p:nvSpPr>
        <p:spPr bwMode="auto">
          <a:xfrm>
            <a:off x="9991898" y="2461951"/>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t>
            </a:r>
          </a:p>
        </p:txBody>
      </p:sp>
      <p:sp>
        <p:nvSpPr>
          <p:cNvPr id="37" name="Rectangle 19">
            <a:extLst>
              <a:ext uri="{FF2B5EF4-FFF2-40B4-BE49-F238E27FC236}">
                <a16:creationId xmlns:a16="http://schemas.microsoft.com/office/drawing/2014/main" id="{072FDEB4-C5DD-4E9E-9968-C269E37D44BB}"/>
              </a:ext>
            </a:extLst>
          </p:cNvPr>
          <p:cNvSpPr>
            <a:spLocks noChangeArrowheads="1"/>
          </p:cNvSpPr>
          <p:nvPr/>
        </p:nvSpPr>
        <p:spPr bwMode="auto">
          <a:xfrm>
            <a:off x="9991898" y="2766751"/>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t>
            </a:r>
          </a:p>
        </p:txBody>
      </p:sp>
      <p:sp>
        <p:nvSpPr>
          <p:cNvPr id="38" name="Rectangle 20">
            <a:extLst>
              <a:ext uri="{FF2B5EF4-FFF2-40B4-BE49-F238E27FC236}">
                <a16:creationId xmlns:a16="http://schemas.microsoft.com/office/drawing/2014/main" id="{1E424BB8-8F5E-4CA3-A8F9-FEB9456D1E61}"/>
              </a:ext>
            </a:extLst>
          </p:cNvPr>
          <p:cNvSpPr>
            <a:spLocks noChangeArrowheads="1"/>
          </p:cNvSpPr>
          <p:nvPr/>
        </p:nvSpPr>
        <p:spPr bwMode="auto">
          <a:xfrm>
            <a:off x="9991898" y="3681151"/>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t>
            </a:r>
          </a:p>
        </p:txBody>
      </p:sp>
    </p:spTree>
    <p:extLst>
      <p:ext uri="{BB962C8B-B14F-4D97-AF65-F5344CB8AC3E}">
        <p14:creationId xmlns:p14="http://schemas.microsoft.com/office/powerpoint/2010/main" val="34385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55DA29-2A64-4FF7-B0E6-DE83086455E0}"/>
              </a:ext>
            </a:extLst>
          </p:cNvPr>
          <p:cNvSpPr>
            <a:spLocks noGrp="1"/>
          </p:cNvSpPr>
          <p:nvPr>
            <p:ph idx="1"/>
          </p:nvPr>
        </p:nvSpPr>
        <p:spPr/>
        <p:txBody>
          <a:bodyPr/>
          <a:lstStyle/>
          <a:p>
            <a:r>
              <a:rPr lang="en-US" altLang="zh-TW" sz="2800" dirty="0">
                <a:ea typeface="新細明體" pitchFamily="18" charset="-120"/>
              </a:rPr>
              <a:t>Some frames in main memory may be </a:t>
            </a:r>
            <a:r>
              <a:rPr lang="en-US" altLang="zh-TW" sz="2800" dirty="0">
                <a:solidFill>
                  <a:srgbClr val="FF0000"/>
                </a:solidFill>
                <a:ea typeface="新細明體" pitchFamily="18" charset="-120"/>
              </a:rPr>
              <a:t>locked</a:t>
            </a:r>
            <a:r>
              <a:rPr lang="en-US" altLang="zh-TW" sz="2800" dirty="0">
                <a:ea typeface="新細明體" pitchFamily="18" charset="-120"/>
              </a:rPr>
              <a:t>, and cannot be replaced.</a:t>
            </a:r>
          </a:p>
          <a:p>
            <a:r>
              <a:rPr lang="en-US" altLang="zh-TW" sz="2800" dirty="0">
                <a:ea typeface="新細明體" pitchFamily="18" charset="-120"/>
              </a:rPr>
              <a:t>Examples of locked frames:</a:t>
            </a:r>
          </a:p>
          <a:p>
            <a:pPr lvl="1"/>
            <a:r>
              <a:rPr lang="en-US" altLang="zh-TW" sz="2400" dirty="0">
                <a:ea typeface="新細明體" pitchFamily="18" charset="-120"/>
              </a:rPr>
              <a:t>Much of the </a:t>
            </a:r>
            <a:r>
              <a:rPr lang="en-US" altLang="zh-TW" sz="2400" dirty="0">
                <a:solidFill>
                  <a:srgbClr val="0070C0"/>
                </a:solidFill>
                <a:ea typeface="新細明體" pitchFamily="18" charset="-120"/>
              </a:rPr>
              <a:t>OS kernel </a:t>
            </a:r>
            <a:r>
              <a:rPr lang="en-US" altLang="zh-TW" sz="2400" dirty="0">
                <a:ea typeface="新細明體" pitchFamily="18" charset="-120"/>
              </a:rPr>
              <a:t>(e.g. process management and memory management)</a:t>
            </a:r>
          </a:p>
          <a:p>
            <a:pPr lvl="1"/>
            <a:r>
              <a:rPr lang="en-US" altLang="zh-TW" sz="2400" dirty="0">
                <a:solidFill>
                  <a:srgbClr val="0070C0"/>
                </a:solidFill>
                <a:ea typeface="新細明體" pitchFamily="18" charset="-120"/>
              </a:rPr>
              <a:t>Key control structures </a:t>
            </a:r>
            <a:r>
              <a:rPr lang="en-US" altLang="zh-TW" sz="2400" dirty="0">
                <a:ea typeface="新細明體" pitchFamily="18" charset="-120"/>
              </a:rPr>
              <a:t>(e.g. ready queue)</a:t>
            </a:r>
          </a:p>
          <a:p>
            <a:pPr lvl="1"/>
            <a:r>
              <a:rPr lang="en-US" altLang="zh-TW" sz="2400" dirty="0">
                <a:solidFill>
                  <a:srgbClr val="0070C0"/>
                </a:solidFill>
                <a:ea typeface="新細明體" pitchFamily="18" charset="-120"/>
              </a:rPr>
              <a:t>I/O buffer </a:t>
            </a:r>
            <a:r>
              <a:rPr lang="en-US" altLang="zh-TW" sz="2400" dirty="0">
                <a:ea typeface="新細明體" pitchFamily="18" charset="-120"/>
              </a:rPr>
              <a:t>(chap 11)</a:t>
            </a:r>
          </a:p>
          <a:p>
            <a:endParaRPr lang="en-US" dirty="0"/>
          </a:p>
        </p:txBody>
      </p:sp>
      <p:sp>
        <p:nvSpPr>
          <p:cNvPr id="3" name="Title 2">
            <a:extLst>
              <a:ext uri="{FF2B5EF4-FFF2-40B4-BE49-F238E27FC236}">
                <a16:creationId xmlns:a16="http://schemas.microsoft.com/office/drawing/2014/main" id="{2B9A4148-D4AA-4289-8C65-317A48DCF1BD}"/>
              </a:ext>
            </a:extLst>
          </p:cNvPr>
          <p:cNvSpPr>
            <a:spLocks noGrp="1"/>
          </p:cNvSpPr>
          <p:nvPr>
            <p:ph type="title"/>
          </p:nvPr>
        </p:nvSpPr>
        <p:spPr/>
        <p:txBody>
          <a:bodyPr/>
          <a:lstStyle/>
          <a:p>
            <a:r>
              <a:rPr lang="en-US" altLang="zh-TW" dirty="0">
                <a:ea typeface="新細明體" pitchFamily="18" charset="-120"/>
              </a:rPr>
              <a:t>Frame Locking</a:t>
            </a:r>
            <a:endParaRPr lang="en-US" dirty="0"/>
          </a:p>
        </p:txBody>
      </p:sp>
      <p:sp>
        <p:nvSpPr>
          <p:cNvPr id="4" name="Slide Number Placeholder 3">
            <a:extLst>
              <a:ext uri="{FF2B5EF4-FFF2-40B4-BE49-F238E27FC236}">
                <a16:creationId xmlns:a16="http://schemas.microsoft.com/office/drawing/2014/main" id="{3FAB3CBA-ACF6-4934-B226-5A53899BEF0A}"/>
              </a:ext>
            </a:extLst>
          </p:cNvPr>
          <p:cNvSpPr>
            <a:spLocks noGrp="1"/>
          </p:cNvSpPr>
          <p:nvPr>
            <p:ph type="sldNum" sz="quarter" idx="15"/>
          </p:nvPr>
        </p:nvSpPr>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1919292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2B7DF-97D2-422C-BE42-1B47645BA5CC}"/>
              </a:ext>
            </a:extLst>
          </p:cNvPr>
          <p:cNvSpPr>
            <a:spLocks noGrp="1"/>
          </p:cNvSpPr>
          <p:nvPr>
            <p:ph idx="1"/>
          </p:nvPr>
        </p:nvSpPr>
        <p:spPr>
          <a:xfrm>
            <a:off x="370613" y="1274325"/>
            <a:ext cx="8540631" cy="4679250"/>
          </a:xfrm>
        </p:spPr>
        <p:txBody>
          <a:bodyPr/>
          <a:lstStyle/>
          <a:p>
            <a:r>
              <a:rPr lang="en-US" altLang="zh-TW" dirty="0">
                <a:ea typeface="新細明體" pitchFamily="18" charset="-120"/>
              </a:rPr>
              <a:t>The resident set size of each process can </a:t>
            </a:r>
            <a:r>
              <a:rPr lang="en-US" altLang="zh-TW" dirty="0">
                <a:solidFill>
                  <a:srgbClr val="2144D9"/>
                </a:solidFill>
                <a:ea typeface="新細明體" pitchFamily="18" charset="-120"/>
              </a:rPr>
              <a:t>change</a:t>
            </a:r>
            <a:r>
              <a:rPr lang="en-US" altLang="zh-TW" dirty="0">
                <a:ea typeface="新細明體" pitchFamily="18" charset="-120"/>
              </a:rPr>
              <a:t> at run-time</a:t>
            </a:r>
          </a:p>
          <a:p>
            <a:r>
              <a:rPr lang="en-US" altLang="zh-TW" dirty="0">
                <a:ea typeface="新細明體" pitchFamily="18" charset="-120"/>
              </a:rPr>
              <a:t>The </a:t>
            </a:r>
            <a:r>
              <a:rPr lang="en-US" altLang="zh-TW" dirty="0">
                <a:solidFill>
                  <a:srgbClr val="2144D9"/>
                </a:solidFill>
                <a:ea typeface="新細明體" pitchFamily="18" charset="-120"/>
              </a:rPr>
              <a:t>OS</a:t>
            </a:r>
            <a:r>
              <a:rPr lang="en-US" altLang="zh-TW" dirty="0">
                <a:ea typeface="新細明體" pitchFamily="18" charset="-120"/>
              </a:rPr>
              <a:t> keeps a list of </a:t>
            </a:r>
            <a:r>
              <a:rPr lang="en-US" altLang="zh-TW" dirty="0">
                <a:solidFill>
                  <a:srgbClr val="2144D9"/>
                </a:solidFill>
                <a:ea typeface="新細明體" pitchFamily="18" charset="-120"/>
              </a:rPr>
              <a:t>free</a:t>
            </a:r>
            <a:r>
              <a:rPr lang="en-US" altLang="zh-TW" dirty="0">
                <a:ea typeface="新細明體" pitchFamily="18" charset="-120"/>
              </a:rPr>
              <a:t> frames</a:t>
            </a:r>
          </a:p>
          <a:p>
            <a:r>
              <a:rPr lang="en-US" altLang="zh-TW" dirty="0">
                <a:ea typeface="新細明體" pitchFamily="18" charset="-120"/>
              </a:rPr>
              <a:t>Free frame is </a:t>
            </a:r>
            <a:r>
              <a:rPr lang="en-US" altLang="zh-TW" dirty="0">
                <a:solidFill>
                  <a:srgbClr val="2144D9"/>
                </a:solidFill>
                <a:ea typeface="新細明體" pitchFamily="18" charset="-120"/>
              </a:rPr>
              <a:t>added</a:t>
            </a:r>
            <a:r>
              <a:rPr lang="en-US" altLang="zh-TW" dirty="0">
                <a:ea typeface="新細明體" pitchFamily="18" charset="-120"/>
              </a:rPr>
              <a:t> to resident set of process when a </a:t>
            </a:r>
            <a:r>
              <a:rPr lang="en-US" altLang="zh-TW" dirty="0">
                <a:solidFill>
                  <a:srgbClr val="2144D9"/>
                </a:solidFill>
                <a:ea typeface="新細明體" pitchFamily="18" charset="-120"/>
              </a:rPr>
              <a:t>page fault </a:t>
            </a:r>
            <a:r>
              <a:rPr lang="en-US" altLang="zh-TW" dirty="0">
                <a:ea typeface="新細明體" pitchFamily="18" charset="-120"/>
              </a:rPr>
              <a:t>occurs</a:t>
            </a:r>
          </a:p>
          <a:p>
            <a:r>
              <a:rPr lang="en-US" altLang="zh-TW" dirty="0">
                <a:ea typeface="新細明體" pitchFamily="18" charset="-120"/>
              </a:rPr>
              <a:t>If </a:t>
            </a:r>
            <a:r>
              <a:rPr lang="en-US" altLang="zh-TW" dirty="0">
                <a:solidFill>
                  <a:srgbClr val="2144D9"/>
                </a:solidFill>
                <a:ea typeface="新細明體" pitchFamily="18" charset="-120"/>
              </a:rPr>
              <a:t>no</a:t>
            </a:r>
            <a:r>
              <a:rPr lang="en-US" altLang="zh-TW" dirty="0">
                <a:ea typeface="新細明體" pitchFamily="18" charset="-120"/>
              </a:rPr>
              <a:t> free frame, replaces one from </a:t>
            </a:r>
            <a:r>
              <a:rPr lang="en-US" altLang="zh-TW" dirty="0">
                <a:solidFill>
                  <a:srgbClr val="2144D9"/>
                </a:solidFill>
                <a:ea typeface="新細明體" pitchFamily="18" charset="-120"/>
              </a:rPr>
              <a:t>another</a:t>
            </a:r>
            <a:r>
              <a:rPr lang="en-US" altLang="zh-TW" dirty="0">
                <a:ea typeface="新細明體" pitchFamily="18" charset="-120"/>
              </a:rPr>
              <a:t> process</a:t>
            </a:r>
          </a:p>
          <a:p>
            <a:endParaRPr lang="en-US" dirty="0"/>
          </a:p>
        </p:txBody>
      </p:sp>
      <p:sp>
        <p:nvSpPr>
          <p:cNvPr id="3" name="Title 2">
            <a:extLst>
              <a:ext uri="{FF2B5EF4-FFF2-40B4-BE49-F238E27FC236}">
                <a16:creationId xmlns:a16="http://schemas.microsoft.com/office/drawing/2014/main" id="{D87A710A-CEB4-494B-A8DB-BC330463A39C}"/>
              </a:ext>
            </a:extLst>
          </p:cNvPr>
          <p:cNvSpPr>
            <a:spLocks noGrp="1"/>
          </p:cNvSpPr>
          <p:nvPr>
            <p:ph type="title"/>
          </p:nvPr>
        </p:nvSpPr>
        <p:spPr/>
        <p:txBody>
          <a:bodyPr/>
          <a:lstStyle/>
          <a:p>
            <a:r>
              <a:rPr lang="en-US" altLang="zh-TW" dirty="0">
                <a:ea typeface="新細明體" pitchFamily="18" charset="-120"/>
              </a:rPr>
              <a:t>Variable Allocation, Global Scope</a:t>
            </a:r>
            <a:endParaRPr lang="en-US" dirty="0"/>
          </a:p>
        </p:txBody>
      </p:sp>
      <p:sp>
        <p:nvSpPr>
          <p:cNvPr id="4" name="Slide Number Placeholder 3">
            <a:extLst>
              <a:ext uri="{FF2B5EF4-FFF2-40B4-BE49-F238E27FC236}">
                <a16:creationId xmlns:a16="http://schemas.microsoft.com/office/drawing/2014/main" id="{A8BD5146-A5B7-4519-9EE4-06BF7C457CEB}"/>
              </a:ext>
            </a:extLst>
          </p:cNvPr>
          <p:cNvSpPr>
            <a:spLocks noGrp="1"/>
          </p:cNvSpPr>
          <p:nvPr>
            <p:ph type="sldNum" sz="quarter" idx="15"/>
          </p:nvPr>
        </p:nvSpPr>
        <p:spPr/>
        <p:txBody>
          <a:bodyPr/>
          <a:lstStyle/>
          <a:p>
            <a:fld id="{19B51A1E-902D-48AF-9020-955120F399B6}" type="slidenum">
              <a:rPr lang="en-US" smtClean="0"/>
              <a:pPr/>
              <a:t>30</a:t>
            </a:fld>
            <a:endParaRPr lang="en-US" dirty="0"/>
          </a:p>
        </p:txBody>
      </p:sp>
      <p:pic>
        <p:nvPicPr>
          <p:cNvPr id="5" name="Picture Placeholder 17" descr="decorative element">
            <a:extLst>
              <a:ext uri="{FF2B5EF4-FFF2-40B4-BE49-F238E27FC236}">
                <a16:creationId xmlns:a16="http://schemas.microsoft.com/office/drawing/2014/main" id="{E208A9A8-6DF9-488A-A47D-EA09A18445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4041395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2B7DF-97D2-422C-BE42-1B47645BA5CC}"/>
              </a:ext>
            </a:extLst>
          </p:cNvPr>
          <p:cNvSpPr>
            <a:spLocks noGrp="1"/>
          </p:cNvSpPr>
          <p:nvPr>
            <p:ph idx="1"/>
          </p:nvPr>
        </p:nvSpPr>
        <p:spPr>
          <a:xfrm>
            <a:off x="370613" y="1274325"/>
            <a:ext cx="8274623" cy="4679250"/>
          </a:xfrm>
        </p:spPr>
        <p:txBody>
          <a:bodyPr/>
          <a:lstStyle/>
          <a:p>
            <a:r>
              <a:rPr lang="en-US" altLang="zh-TW" dirty="0">
                <a:ea typeface="新細明體" pitchFamily="18" charset="-120"/>
              </a:rPr>
              <a:t>At </a:t>
            </a:r>
            <a:r>
              <a:rPr lang="en-US" altLang="zh-TW" dirty="0">
                <a:solidFill>
                  <a:srgbClr val="2144D9"/>
                </a:solidFill>
                <a:ea typeface="新細明體" pitchFamily="18" charset="-120"/>
              </a:rPr>
              <a:t>page fault</a:t>
            </a:r>
            <a:r>
              <a:rPr lang="en-US" altLang="zh-TW" dirty="0">
                <a:ea typeface="新細明體" pitchFamily="18" charset="-120"/>
              </a:rPr>
              <a:t>, the OS may choose </a:t>
            </a:r>
            <a:r>
              <a:rPr lang="en-US" altLang="zh-TW" dirty="0">
                <a:solidFill>
                  <a:srgbClr val="2144D9"/>
                </a:solidFill>
                <a:ea typeface="新細明體" pitchFamily="18" charset="-120"/>
              </a:rPr>
              <a:t>any</a:t>
            </a:r>
            <a:r>
              <a:rPr lang="en-US" altLang="zh-TW" dirty="0">
                <a:ea typeface="新細明體" pitchFamily="18" charset="-120"/>
              </a:rPr>
              <a:t> unlocked page for replacement</a:t>
            </a:r>
          </a:p>
          <a:p>
            <a:r>
              <a:rPr lang="en-US" altLang="zh-TW" dirty="0">
                <a:ea typeface="新細明體" pitchFamily="18" charset="-120"/>
              </a:rPr>
              <a:t>An ‘</a:t>
            </a:r>
            <a:r>
              <a:rPr lang="en-US" altLang="zh-TW" dirty="0">
                <a:solidFill>
                  <a:srgbClr val="2144D9"/>
                </a:solidFill>
                <a:ea typeface="新細明體" pitchFamily="18" charset="-120"/>
              </a:rPr>
              <a:t>active</a:t>
            </a:r>
            <a:r>
              <a:rPr lang="en-US" altLang="zh-TW" dirty="0">
                <a:ea typeface="新細明體" pitchFamily="18" charset="-120"/>
              </a:rPr>
              <a:t>’ process gets </a:t>
            </a:r>
            <a:r>
              <a:rPr lang="en-US" altLang="zh-TW" dirty="0">
                <a:solidFill>
                  <a:srgbClr val="2144D9"/>
                </a:solidFill>
                <a:ea typeface="新細明體" pitchFamily="18" charset="-120"/>
              </a:rPr>
              <a:t>more and more </a:t>
            </a:r>
            <a:r>
              <a:rPr lang="en-US" altLang="zh-TW" dirty="0">
                <a:ea typeface="新細明體" pitchFamily="18" charset="-120"/>
              </a:rPr>
              <a:t>frames allocated</a:t>
            </a:r>
          </a:p>
          <a:p>
            <a:endParaRPr lang="en-US" dirty="0"/>
          </a:p>
        </p:txBody>
      </p:sp>
      <p:sp>
        <p:nvSpPr>
          <p:cNvPr id="3" name="Title 2">
            <a:extLst>
              <a:ext uri="{FF2B5EF4-FFF2-40B4-BE49-F238E27FC236}">
                <a16:creationId xmlns:a16="http://schemas.microsoft.com/office/drawing/2014/main" id="{D87A710A-CEB4-494B-A8DB-BC330463A39C}"/>
              </a:ext>
            </a:extLst>
          </p:cNvPr>
          <p:cNvSpPr>
            <a:spLocks noGrp="1"/>
          </p:cNvSpPr>
          <p:nvPr>
            <p:ph type="title"/>
          </p:nvPr>
        </p:nvSpPr>
        <p:spPr/>
        <p:txBody>
          <a:bodyPr/>
          <a:lstStyle/>
          <a:p>
            <a:r>
              <a:rPr lang="en-US" altLang="zh-TW" dirty="0">
                <a:ea typeface="新細明體" pitchFamily="18" charset="-120"/>
              </a:rPr>
              <a:t>Variable Allocation, Global Scope</a:t>
            </a:r>
            <a:endParaRPr lang="en-US" dirty="0"/>
          </a:p>
        </p:txBody>
      </p:sp>
      <p:sp>
        <p:nvSpPr>
          <p:cNvPr id="4" name="Slide Number Placeholder 3">
            <a:extLst>
              <a:ext uri="{FF2B5EF4-FFF2-40B4-BE49-F238E27FC236}">
                <a16:creationId xmlns:a16="http://schemas.microsoft.com/office/drawing/2014/main" id="{A8BD5146-A5B7-4519-9EE4-06BF7C457CEB}"/>
              </a:ext>
            </a:extLst>
          </p:cNvPr>
          <p:cNvSpPr>
            <a:spLocks noGrp="1"/>
          </p:cNvSpPr>
          <p:nvPr>
            <p:ph type="sldNum" sz="quarter" idx="15"/>
          </p:nvPr>
        </p:nvSpPr>
        <p:spPr/>
        <p:txBody>
          <a:bodyPr/>
          <a:lstStyle/>
          <a:p>
            <a:fld id="{19B51A1E-902D-48AF-9020-955120F399B6}" type="slidenum">
              <a:rPr lang="en-US" smtClean="0"/>
              <a:pPr/>
              <a:t>31</a:t>
            </a:fld>
            <a:endParaRPr lang="en-US" dirty="0"/>
          </a:p>
        </p:txBody>
      </p:sp>
      <p:sp>
        <p:nvSpPr>
          <p:cNvPr id="6" name="Rectangle 4">
            <a:extLst>
              <a:ext uri="{FF2B5EF4-FFF2-40B4-BE49-F238E27FC236}">
                <a16:creationId xmlns:a16="http://schemas.microsoft.com/office/drawing/2014/main" id="{F900B2CA-7FED-4E03-A060-5172F8DF3A93}"/>
              </a:ext>
            </a:extLst>
          </p:cNvPr>
          <p:cNvSpPr>
            <a:spLocks noChangeArrowheads="1"/>
          </p:cNvSpPr>
          <p:nvPr/>
        </p:nvSpPr>
        <p:spPr bwMode="auto">
          <a:xfrm>
            <a:off x="9279773" y="1747061"/>
            <a:ext cx="685800" cy="304800"/>
          </a:xfrm>
          <a:prstGeom prst="rect">
            <a:avLst/>
          </a:prstGeom>
          <a:solidFill>
            <a:srgbClr val="0000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chemeClr val="bg1"/>
                </a:solidFill>
                <a:effectLst/>
                <a:uLnTx/>
                <a:uFillTx/>
                <a:latin typeface="Comic Sans MS" pitchFamily="66" charset="0"/>
                <a:ea typeface="新細明體" pitchFamily="18" charset="-120"/>
              </a:rPr>
              <a:t>A</a:t>
            </a:r>
          </a:p>
        </p:txBody>
      </p:sp>
      <p:sp>
        <p:nvSpPr>
          <p:cNvPr id="7" name="Rectangle 5">
            <a:extLst>
              <a:ext uri="{FF2B5EF4-FFF2-40B4-BE49-F238E27FC236}">
                <a16:creationId xmlns:a16="http://schemas.microsoft.com/office/drawing/2014/main" id="{108A76DE-AF49-4F4C-92F8-BA99CD035D3C}"/>
              </a:ext>
            </a:extLst>
          </p:cNvPr>
          <p:cNvSpPr>
            <a:spLocks noChangeArrowheads="1"/>
          </p:cNvSpPr>
          <p:nvPr/>
        </p:nvSpPr>
        <p:spPr bwMode="auto">
          <a:xfrm>
            <a:off x="9279773" y="2051861"/>
            <a:ext cx="685800" cy="304800"/>
          </a:xfrm>
          <a:prstGeom prst="rect">
            <a:avLst/>
          </a:prstGeom>
          <a:solidFill>
            <a:srgbClr val="0000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chemeClr val="bg1"/>
                </a:solidFill>
                <a:effectLst/>
                <a:uLnTx/>
                <a:uFillTx/>
                <a:latin typeface="Comic Sans MS" pitchFamily="66" charset="0"/>
                <a:ea typeface="新細明體" pitchFamily="18" charset="-120"/>
              </a:rPr>
              <a:t>A</a:t>
            </a:r>
          </a:p>
        </p:txBody>
      </p:sp>
      <p:sp>
        <p:nvSpPr>
          <p:cNvPr id="8" name="Rectangle 6">
            <a:extLst>
              <a:ext uri="{FF2B5EF4-FFF2-40B4-BE49-F238E27FC236}">
                <a16:creationId xmlns:a16="http://schemas.microsoft.com/office/drawing/2014/main" id="{8E959BC8-E0F1-4BE0-B040-35DE3348A20F}"/>
              </a:ext>
            </a:extLst>
          </p:cNvPr>
          <p:cNvSpPr>
            <a:spLocks noChangeArrowheads="1"/>
          </p:cNvSpPr>
          <p:nvPr/>
        </p:nvSpPr>
        <p:spPr bwMode="auto">
          <a:xfrm>
            <a:off x="9279773" y="2356661"/>
            <a:ext cx="685800" cy="304800"/>
          </a:xfrm>
          <a:prstGeom prst="rect">
            <a:avLst/>
          </a:prstGeom>
          <a:solidFill>
            <a:srgbClr val="FFFFCC"/>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sp>
        <p:nvSpPr>
          <p:cNvPr id="9" name="Rectangle 7">
            <a:extLst>
              <a:ext uri="{FF2B5EF4-FFF2-40B4-BE49-F238E27FC236}">
                <a16:creationId xmlns:a16="http://schemas.microsoft.com/office/drawing/2014/main" id="{AFE54A67-37DF-4340-BE0B-E031FD2F302F}"/>
              </a:ext>
            </a:extLst>
          </p:cNvPr>
          <p:cNvSpPr>
            <a:spLocks noChangeArrowheads="1"/>
          </p:cNvSpPr>
          <p:nvPr/>
        </p:nvSpPr>
        <p:spPr bwMode="auto">
          <a:xfrm>
            <a:off x="9279773" y="2966261"/>
            <a:ext cx="6858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C2</a:t>
            </a:r>
          </a:p>
        </p:txBody>
      </p:sp>
      <p:sp>
        <p:nvSpPr>
          <p:cNvPr id="10" name="Rectangle 8">
            <a:extLst>
              <a:ext uri="{FF2B5EF4-FFF2-40B4-BE49-F238E27FC236}">
                <a16:creationId xmlns:a16="http://schemas.microsoft.com/office/drawing/2014/main" id="{B0391610-8A24-4FA5-813E-37BAEB0A84E1}"/>
              </a:ext>
            </a:extLst>
          </p:cNvPr>
          <p:cNvSpPr>
            <a:spLocks noChangeArrowheads="1"/>
          </p:cNvSpPr>
          <p:nvPr/>
        </p:nvSpPr>
        <p:spPr bwMode="auto">
          <a:xfrm>
            <a:off x="9279773" y="3575861"/>
            <a:ext cx="685800" cy="304800"/>
          </a:xfrm>
          <a:prstGeom prst="rect">
            <a:avLst/>
          </a:prstGeom>
          <a:solidFill>
            <a:srgbClr val="0000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chemeClr val="bg1"/>
                </a:solidFill>
                <a:effectLst/>
                <a:uLnTx/>
                <a:uFillTx/>
                <a:latin typeface="Comic Sans MS" pitchFamily="66" charset="0"/>
                <a:ea typeface="新細明體" pitchFamily="18" charset="-120"/>
              </a:rPr>
              <a:t>A</a:t>
            </a:r>
          </a:p>
        </p:txBody>
      </p:sp>
      <p:sp>
        <p:nvSpPr>
          <p:cNvPr id="11" name="Rectangle 9">
            <a:extLst>
              <a:ext uri="{FF2B5EF4-FFF2-40B4-BE49-F238E27FC236}">
                <a16:creationId xmlns:a16="http://schemas.microsoft.com/office/drawing/2014/main" id="{917131E4-8D36-41E1-B750-03D069048AB6}"/>
              </a:ext>
            </a:extLst>
          </p:cNvPr>
          <p:cNvSpPr>
            <a:spLocks noChangeArrowheads="1"/>
          </p:cNvSpPr>
          <p:nvPr/>
        </p:nvSpPr>
        <p:spPr bwMode="auto">
          <a:xfrm>
            <a:off x="9279773" y="3880661"/>
            <a:ext cx="6858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C3</a:t>
            </a:r>
          </a:p>
        </p:txBody>
      </p:sp>
      <p:sp>
        <p:nvSpPr>
          <p:cNvPr id="12" name="Rectangle 10">
            <a:extLst>
              <a:ext uri="{FF2B5EF4-FFF2-40B4-BE49-F238E27FC236}">
                <a16:creationId xmlns:a16="http://schemas.microsoft.com/office/drawing/2014/main" id="{3DD73652-4C4C-415F-8490-6FEF6C29657C}"/>
              </a:ext>
            </a:extLst>
          </p:cNvPr>
          <p:cNvSpPr>
            <a:spLocks noChangeArrowheads="1"/>
          </p:cNvSpPr>
          <p:nvPr/>
        </p:nvSpPr>
        <p:spPr bwMode="auto">
          <a:xfrm>
            <a:off x="9279773" y="4490261"/>
            <a:ext cx="685800" cy="304800"/>
          </a:xfrm>
          <a:prstGeom prst="rect">
            <a:avLst/>
          </a:prstGeom>
          <a:solidFill>
            <a:srgbClr val="FFFFCC"/>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sp>
        <p:nvSpPr>
          <p:cNvPr id="13" name="Line 11">
            <a:extLst>
              <a:ext uri="{FF2B5EF4-FFF2-40B4-BE49-F238E27FC236}">
                <a16:creationId xmlns:a16="http://schemas.microsoft.com/office/drawing/2014/main" id="{01B12D0D-8EA4-44B2-8B76-01A2567F8554}"/>
              </a:ext>
            </a:extLst>
          </p:cNvPr>
          <p:cNvSpPr>
            <a:spLocks noChangeShapeType="1"/>
          </p:cNvSpPr>
          <p:nvPr/>
        </p:nvSpPr>
        <p:spPr bwMode="auto">
          <a:xfrm>
            <a:off x="9965573" y="4795061"/>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4" name="Line 12">
            <a:extLst>
              <a:ext uri="{FF2B5EF4-FFF2-40B4-BE49-F238E27FC236}">
                <a16:creationId xmlns:a16="http://schemas.microsoft.com/office/drawing/2014/main" id="{1F76375D-CCF4-44F3-9011-4BA643403B50}"/>
              </a:ext>
            </a:extLst>
          </p:cNvPr>
          <p:cNvSpPr>
            <a:spLocks noChangeShapeType="1"/>
          </p:cNvSpPr>
          <p:nvPr/>
        </p:nvSpPr>
        <p:spPr bwMode="auto">
          <a:xfrm>
            <a:off x="9278186" y="4795061"/>
            <a:ext cx="1587"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Rectangle 13">
            <a:extLst>
              <a:ext uri="{FF2B5EF4-FFF2-40B4-BE49-F238E27FC236}">
                <a16:creationId xmlns:a16="http://schemas.microsoft.com/office/drawing/2014/main" id="{E1ED796F-14AE-4144-9D5B-92CB13618E95}"/>
              </a:ext>
            </a:extLst>
          </p:cNvPr>
          <p:cNvSpPr>
            <a:spLocks noChangeArrowheads="1"/>
          </p:cNvSpPr>
          <p:nvPr/>
        </p:nvSpPr>
        <p:spPr bwMode="auto">
          <a:xfrm>
            <a:off x="9127373" y="1442261"/>
            <a:ext cx="9144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RAM</a:t>
            </a:r>
            <a:endParaRPr kumimoji="1" lang="en-US" altLang="zh-TW" sz="1000">
              <a:solidFill>
                <a:prstClr val="black"/>
              </a:solidFill>
              <a:ea typeface="新細明體" pitchFamily="18" charset="-120"/>
            </a:endParaRPr>
          </a:p>
        </p:txBody>
      </p:sp>
      <p:sp>
        <p:nvSpPr>
          <p:cNvPr id="16" name="Rectangle 14">
            <a:extLst>
              <a:ext uri="{FF2B5EF4-FFF2-40B4-BE49-F238E27FC236}">
                <a16:creationId xmlns:a16="http://schemas.microsoft.com/office/drawing/2014/main" id="{BA918DD3-6DD0-499B-8903-EB91F4D901CD}"/>
              </a:ext>
            </a:extLst>
          </p:cNvPr>
          <p:cNvSpPr>
            <a:spLocks noChangeArrowheads="1"/>
          </p:cNvSpPr>
          <p:nvPr/>
        </p:nvSpPr>
        <p:spPr bwMode="auto">
          <a:xfrm>
            <a:off x="9279773" y="2661461"/>
            <a:ext cx="6858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C1</a:t>
            </a:r>
          </a:p>
        </p:txBody>
      </p:sp>
      <p:sp>
        <p:nvSpPr>
          <p:cNvPr id="17" name="Rectangle 15">
            <a:extLst>
              <a:ext uri="{FF2B5EF4-FFF2-40B4-BE49-F238E27FC236}">
                <a16:creationId xmlns:a16="http://schemas.microsoft.com/office/drawing/2014/main" id="{13B1C4F7-74A9-41B8-9E59-88532EC21FF6}"/>
              </a:ext>
            </a:extLst>
          </p:cNvPr>
          <p:cNvSpPr>
            <a:spLocks noChangeArrowheads="1"/>
          </p:cNvSpPr>
          <p:nvPr/>
        </p:nvSpPr>
        <p:spPr bwMode="auto">
          <a:xfrm>
            <a:off x="9279773" y="4185461"/>
            <a:ext cx="685800" cy="304800"/>
          </a:xfrm>
          <a:prstGeom prst="rect">
            <a:avLst/>
          </a:prstGeom>
          <a:solidFill>
            <a:srgbClr val="FFFFCC"/>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sp>
        <p:nvSpPr>
          <p:cNvPr id="18" name="Rectangle 16">
            <a:extLst>
              <a:ext uri="{FF2B5EF4-FFF2-40B4-BE49-F238E27FC236}">
                <a16:creationId xmlns:a16="http://schemas.microsoft.com/office/drawing/2014/main" id="{D68BE23F-5A19-4014-BF68-E17611328855}"/>
              </a:ext>
            </a:extLst>
          </p:cNvPr>
          <p:cNvSpPr>
            <a:spLocks noChangeArrowheads="1"/>
          </p:cNvSpPr>
          <p:nvPr/>
        </p:nvSpPr>
        <p:spPr bwMode="auto">
          <a:xfrm>
            <a:off x="9279773" y="3271061"/>
            <a:ext cx="685800" cy="304800"/>
          </a:xfrm>
          <a:prstGeom prst="rect">
            <a:avLst/>
          </a:prstGeom>
          <a:solidFill>
            <a:srgbClr val="0000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chemeClr val="bg1"/>
                </a:solidFill>
                <a:effectLst/>
                <a:uLnTx/>
                <a:uFillTx/>
                <a:latin typeface="Comic Sans MS" pitchFamily="66" charset="0"/>
                <a:ea typeface="新細明體" pitchFamily="18" charset="-120"/>
              </a:rPr>
              <a:t>A</a:t>
            </a:r>
          </a:p>
        </p:txBody>
      </p:sp>
      <p:sp>
        <p:nvSpPr>
          <p:cNvPr id="19" name="Rectangle 17">
            <a:extLst>
              <a:ext uri="{FF2B5EF4-FFF2-40B4-BE49-F238E27FC236}">
                <a16:creationId xmlns:a16="http://schemas.microsoft.com/office/drawing/2014/main" id="{BE67D21B-2B70-4353-8889-88DE45EF2827}"/>
              </a:ext>
            </a:extLst>
          </p:cNvPr>
          <p:cNvSpPr>
            <a:spLocks noChangeArrowheads="1"/>
          </p:cNvSpPr>
          <p:nvPr/>
        </p:nvSpPr>
        <p:spPr bwMode="auto">
          <a:xfrm>
            <a:off x="9355973" y="4261661"/>
            <a:ext cx="6858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C7</a:t>
            </a:r>
          </a:p>
        </p:txBody>
      </p:sp>
      <p:sp>
        <p:nvSpPr>
          <p:cNvPr id="20" name="Rectangle 18">
            <a:extLst>
              <a:ext uri="{FF2B5EF4-FFF2-40B4-BE49-F238E27FC236}">
                <a16:creationId xmlns:a16="http://schemas.microsoft.com/office/drawing/2014/main" id="{5C255DB5-E23B-47F4-AE84-C51A7C3C7714}"/>
              </a:ext>
            </a:extLst>
          </p:cNvPr>
          <p:cNvSpPr>
            <a:spLocks noChangeArrowheads="1"/>
          </p:cNvSpPr>
          <p:nvPr/>
        </p:nvSpPr>
        <p:spPr bwMode="auto">
          <a:xfrm>
            <a:off x="10041773" y="2661461"/>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t>
            </a:r>
          </a:p>
        </p:txBody>
      </p:sp>
      <p:sp>
        <p:nvSpPr>
          <p:cNvPr id="21" name="Rectangle 19">
            <a:extLst>
              <a:ext uri="{FF2B5EF4-FFF2-40B4-BE49-F238E27FC236}">
                <a16:creationId xmlns:a16="http://schemas.microsoft.com/office/drawing/2014/main" id="{83D48AEC-AEFF-4885-8D77-FA3F51C9761A}"/>
              </a:ext>
            </a:extLst>
          </p:cNvPr>
          <p:cNvSpPr>
            <a:spLocks noChangeArrowheads="1"/>
          </p:cNvSpPr>
          <p:nvPr/>
        </p:nvSpPr>
        <p:spPr bwMode="auto">
          <a:xfrm>
            <a:off x="10041773" y="2966261"/>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t>
            </a:r>
          </a:p>
        </p:txBody>
      </p:sp>
      <p:sp>
        <p:nvSpPr>
          <p:cNvPr id="22" name="Rectangle 20">
            <a:extLst>
              <a:ext uri="{FF2B5EF4-FFF2-40B4-BE49-F238E27FC236}">
                <a16:creationId xmlns:a16="http://schemas.microsoft.com/office/drawing/2014/main" id="{76A7827C-1BD9-487A-96C1-64970DE0B963}"/>
              </a:ext>
            </a:extLst>
          </p:cNvPr>
          <p:cNvSpPr>
            <a:spLocks noChangeArrowheads="1"/>
          </p:cNvSpPr>
          <p:nvPr/>
        </p:nvSpPr>
        <p:spPr bwMode="auto">
          <a:xfrm>
            <a:off x="10041773" y="3880661"/>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t>
            </a:r>
          </a:p>
        </p:txBody>
      </p:sp>
      <p:sp>
        <p:nvSpPr>
          <p:cNvPr id="23" name="Rectangle 21">
            <a:extLst>
              <a:ext uri="{FF2B5EF4-FFF2-40B4-BE49-F238E27FC236}">
                <a16:creationId xmlns:a16="http://schemas.microsoft.com/office/drawing/2014/main" id="{AA666488-BF1E-48AD-B99C-F5CF81D756F2}"/>
              </a:ext>
            </a:extLst>
          </p:cNvPr>
          <p:cNvSpPr>
            <a:spLocks noChangeArrowheads="1"/>
          </p:cNvSpPr>
          <p:nvPr/>
        </p:nvSpPr>
        <p:spPr bwMode="auto">
          <a:xfrm>
            <a:off x="10041773" y="2051861"/>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t>
            </a:r>
          </a:p>
        </p:txBody>
      </p:sp>
      <p:sp>
        <p:nvSpPr>
          <p:cNvPr id="24" name="Rectangle 22">
            <a:extLst>
              <a:ext uri="{FF2B5EF4-FFF2-40B4-BE49-F238E27FC236}">
                <a16:creationId xmlns:a16="http://schemas.microsoft.com/office/drawing/2014/main" id="{DDD1B335-4185-4215-B10F-BB73DBF172F8}"/>
              </a:ext>
            </a:extLst>
          </p:cNvPr>
          <p:cNvSpPr>
            <a:spLocks noChangeArrowheads="1"/>
          </p:cNvSpPr>
          <p:nvPr/>
        </p:nvSpPr>
        <p:spPr bwMode="auto">
          <a:xfrm>
            <a:off x="10041773" y="2356661"/>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t>
            </a:r>
          </a:p>
        </p:txBody>
      </p:sp>
      <p:sp>
        <p:nvSpPr>
          <p:cNvPr id="25" name="Rectangle 23">
            <a:extLst>
              <a:ext uri="{FF2B5EF4-FFF2-40B4-BE49-F238E27FC236}">
                <a16:creationId xmlns:a16="http://schemas.microsoft.com/office/drawing/2014/main" id="{22E722C0-0553-458B-9A2B-C525D9123D84}"/>
              </a:ext>
            </a:extLst>
          </p:cNvPr>
          <p:cNvSpPr>
            <a:spLocks noChangeArrowheads="1"/>
          </p:cNvSpPr>
          <p:nvPr/>
        </p:nvSpPr>
        <p:spPr bwMode="auto">
          <a:xfrm>
            <a:off x="10041773" y="3271061"/>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t>
            </a:r>
          </a:p>
        </p:txBody>
      </p:sp>
      <p:sp>
        <p:nvSpPr>
          <p:cNvPr id="26" name="Rectangle 24">
            <a:extLst>
              <a:ext uri="{FF2B5EF4-FFF2-40B4-BE49-F238E27FC236}">
                <a16:creationId xmlns:a16="http://schemas.microsoft.com/office/drawing/2014/main" id="{257D5320-BB56-4BF6-8336-CC9936C6156A}"/>
              </a:ext>
            </a:extLst>
          </p:cNvPr>
          <p:cNvSpPr>
            <a:spLocks noChangeArrowheads="1"/>
          </p:cNvSpPr>
          <p:nvPr/>
        </p:nvSpPr>
        <p:spPr bwMode="auto">
          <a:xfrm>
            <a:off x="10041773" y="3575861"/>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t>
            </a:r>
          </a:p>
        </p:txBody>
      </p:sp>
      <p:sp>
        <p:nvSpPr>
          <p:cNvPr id="27" name="Rectangle 25">
            <a:extLst>
              <a:ext uri="{FF2B5EF4-FFF2-40B4-BE49-F238E27FC236}">
                <a16:creationId xmlns:a16="http://schemas.microsoft.com/office/drawing/2014/main" id="{C5D3F2FA-2688-4A22-8015-0E2A452B4B4E}"/>
              </a:ext>
            </a:extLst>
          </p:cNvPr>
          <p:cNvSpPr>
            <a:spLocks noChangeArrowheads="1"/>
          </p:cNvSpPr>
          <p:nvPr/>
        </p:nvSpPr>
        <p:spPr bwMode="auto">
          <a:xfrm>
            <a:off x="10041773" y="4185461"/>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t>
            </a:r>
          </a:p>
        </p:txBody>
      </p:sp>
      <p:sp>
        <p:nvSpPr>
          <p:cNvPr id="28" name="Rectangle 26">
            <a:extLst>
              <a:ext uri="{FF2B5EF4-FFF2-40B4-BE49-F238E27FC236}">
                <a16:creationId xmlns:a16="http://schemas.microsoft.com/office/drawing/2014/main" id="{BE0D097B-9B1C-4EDF-8358-F0C99866FA2D}"/>
              </a:ext>
            </a:extLst>
          </p:cNvPr>
          <p:cNvSpPr>
            <a:spLocks noChangeArrowheads="1"/>
          </p:cNvSpPr>
          <p:nvPr/>
        </p:nvSpPr>
        <p:spPr bwMode="auto">
          <a:xfrm>
            <a:off x="10041773" y="4490261"/>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t>
            </a:r>
          </a:p>
        </p:txBody>
      </p:sp>
      <p:sp>
        <p:nvSpPr>
          <p:cNvPr id="29" name="Rectangle 27">
            <a:extLst>
              <a:ext uri="{FF2B5EF4-FFF2-40B4-BE49-F238E27FC236}">
                <a16:creationId xmlns:a16="http://schemas.microsoft.com/office/drawing/2014/main" id="{359DDD79-A3D3-4E4A-AF01-B5B963922B5A}"/>
              </a:ext>
            </a:extLst>
          </p:cNvPr>
          <p:cNvSpPr>
            <a:spLocks noChangeArrowheads="1"/>
          </p:cNvSpPr>
          <p:nvPr/>
        </p:nvSpPr>
        <p:spPr bwMode="auto">
          <a:xfrm>
            <a:off x="10041773" y="1747061"/>
            <a:ext cx="228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Comic Sans MS" pitchFamily="66" charset="0"/>
                <a:ea typeface="新細明體" pitchFamily="18" charset="-120"/>
              </a:rPr>
              <a:t>?</a:t>
            </a:r>
          </a:p>
        </p:txBody>
      </p:sp>
    </p:spTree>
    <p:extLst>
      <p:ext uri="{BB962C8B-B14F-4D97-AF65-F5344CB8AC3E}">
        <p14:creationId xmlns:p14="http://schemas.microsoft.com/office/powerpoint/2010/main" val="297672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015751-6912-4099-ADA6-9EF647AFDF04}"/>
              </a:ext>
            </a:extLst>
          </p:cNvPr>
          <p:cNvSpPr>
            <a:spLocks noGrp="1"/>
          </p:cNvSpPr>
          <p:nvPr>
            <p:ph idx="1"/>
          </p:nvPr>
        </p:nvSpPr>
        <p:spPr>
          <a:xfrm>
            <a:off x="370614" y="1274325"/>
            <a:ext cx="10036922" cy="4679250"/>
          </a:xfrm>
        </p:spPr>
        <p:txBody>
          <a:bodyPr/>
          <a:lstStyle/>
          <a:p>
            <a:r>
              <a:rPr lang="en-US" altLang="zh-TW" dirty="0">
                <a:ea typeface="新細明體" pitchFamily="18" charset="-120"/>
              </a:rPr>
              <a:t>At page fault, the OS </a:t>
            </a:r>
            <a:r>
              <a:rPr lang="en-US" altLang="zh-TW" dirty="0">
                <a:solidFill>
                  <a:srgbClr val="2144D9"/>
                </a:solidFill>
                <a:ea typeface="新細明體" pitchFamily="18" charset="-120"/>
              </a:rPr>
              <a:t>replaces</a:t>
            </a:r>
            <a:r>
              <a:rPr lang="en-US" altLang="zh-TW" dirty="0">
                <a:ea typeface="新細明體" pitchFamily="18" charset="-120"/>
              </a:rPr>
              <a:t> a page from the </a:t>
            </a:r>
            <a:r>
              <a:rPr lang="en-US" altLang="zh-TW" dirty="0">
                <a:solidFill>
                  <a:srgbClr val="2144D9"/>
                </a:solidFill>
                <a:ea typeface="新細明體" pitchFamily="18" charset="-120"/>
              </a:rPr>
              <a:t>resident set </a:t>
            </a:r>
            <a:r>
              <a:rPr lang="en-US" altLang="zh-TW" dirty="0">
                <a:ea typeface="新細明體" pitchFamily="18" charset="-120"/>
              </a:rPr>
              <a:t>of the process</a:t>
            </a:r>
          </a:p>
          <a:p>
            <a:r>
              <a:rPr lang="en-US" altLang="zh-TW" dirty="0">
                <a:solidFill>
                  <a:srgbClr val="2144D9"/>
                </a:solidFill>
                <a:ea typeface="新細明體" pitchFamily="18" charset="-120"/>
              </a:rPr>
              <a:t>Occasionally</a:t>
            </a:r>
            <a:r>
              <a:rPr lang="en-US" altLang="zh-TW" dirty="0">
                <a:ea typeface="新細明體" pitchFamily="18" charset="-120"/>
              </a:rPr>
              <a:t>, the OS will </a:t>
            </a:r>
            <a:r>
              <a:rPr lang="en-US" altLang="zh-TW" dirty="0">
                <a:solidFill>
                  <a:srgbClr val="2144D9"/>
                </a:solidFill>
                <a:ea typeface="新細明體" pitchFamily="18" charset="-120"/>
              </a:rPr>
              <a:t>adjust</a:t>
            </a:r>
            <a:r>
              <a:rPr lang="en-US" altLang="zh-TW" dirty="0">
                <a:ea typeface="新細明體" pitchFamily="18" charset="-120"/>
              </a:rPr>
              <a:t> the resident set size of the process according to its </a:t>
            </a:r>
            <a:r>
              <a:rPr lang="en-US" altLang="zh-TW" dirty="0">
                <a:solidFill>
                  <a:srgbClr val="2144D9"/>
                </a:solidFill>
                <a:ea typeface="新細明體" pitchFamily="18" charset="-120"/>
              </a:rPr>
              <a:t>behavior</a:t>
            </a:r>
          </a:p>
          <a:p>
            <a:pPr lvl="1"/>
            <a:r>
              <a:rPr lang="en-US" altLang="zh-TW" dirty="0">
                <a:ea typeface="新細明體" pitchFamily="18" charset="-120"/>
              </a:rPr>
              <a:t>Page-fault frequency (PFF)</a:t>
            </a:r>
          </a:p>
          <a:p>
            <a:pPr lvl="1"/>
            <a:r>
              <a:rPr lang="en-US" altLang="zh-TW" dirty="0">
                <a:ea typeface="新細明體" pitchFamily="18" charset="-120"/>
              </a:rPr>
              <a:t>Variable-interval sampled working set (VSWS)</a:t>
            </a:r>
          </a:p>
          <a:p>
            <a:endParaRPr lang="en-US" dirty="0"/>
          </a:p>
        </p:txBody>
      </p:sp>
      <p:sp>
        <p:nvSpPr>
          <p:cNvPr id="3" name="Title 2">
            <a:extLst>
              <a:ext uri="{FF2B5EF4-FFF2-40B4-BE49-F238E27FC236}">
                <a16:creationId xmlns:a16="http://schemas.microsoft.com/office/drawing/2014/main" id="{D23C1FEB-39D0-4CF8-B665-0678BC225B99}"/>
              </a:ext>
            </a:extLst>
          </p:cNvPr>
          <p:cNvSpPr>
            <a:spLocks noGrp="1"/>
          </p:cNvSpPr>
          <p:nvPr>
            <p:ph type="title"/>
          </p:nvPr>
        </p:nvSpPr>
        <p:spPr/>
        <p:txBody>
          <a:bodyPr/>
          <a:lstStyle/>
          <a:p>
            <a:r>
              <a:rPr lang="en-US" altLang="zh-TW" dirty="0">
                <a:ea typeface="新細明體" pitchFamily="18" charset="-120"/>
              </a:rPr>
              <a:t>Variable Allocation, Local Scope</a:t>
            </a:r>
            <a:endParaRPr lang="en-US" dirty="0"/>
          </a:p>
        </p:txBody>
      </p:sp>
      <p:sp>
        <p:nvSpPr>
          <p:cNvPr id="4" name="Slide Number Placeholder 3">
            <a:extLst>
              <a:ext uri="{FF2B5EF4-FFF2-40B4-BE49-F238E27FC236}">
                <a16:creationId xmlns:a16="http://schemas.microsoft.com/office/drawing/2014/main" id="{B284C38F-657B-4BF6-90FB-1A0C00C063C7}"/>
              </a:ext>
            </a:extLst>
          </p:cNvPr>
          <p:cNvSpPr>
            <a:spLocks noGrp="1"/>
          </p:cNvSpPr>
          <p:nvPr>
            <p:ph type="sldNum" sz="quarter" idx="15"/>
          </p:nvPr>
        </p:nvSpPr>
        <p:spPr/>
        <p:txBody>
          <a:bodyPr/>
          <a:lstStyle/>
          <a:p>
            <a:fld id="{19B51A1E-902D-48AF-9020-955120F399B6}" type="slidenum">
              <a:rPr lang="en-US" smtClean="0"/>
              <a:pPr/>
              <a:t>32</a:t>
            </a:fld>
            <a:endParaRPr lang="en-US" dirty="0"/>
          </a:p>
        </p:txBody>
      </p:sp>
    </p:spTree>
    <p:extLst>
      <p:ext uri="{BB962C8B-B14F-4D97-AF65-F5344CB8AC3E}">
        <p14:creationId xmlns:p14="http://schemas.microsoft.com/office/powerpoint/2010/main" val="3583350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590800" y="333375"/>
            <a:ext cx="7772400" cy="1143000"/>
          </a:xfrm>
        </p:spPr>
        <p:txBody>
          <a:bodyPr/>
          <a:lstStyle/>
          <a:p>
            <a:pPr eaLnBrk="1" hangingPunct="1"/>
            <a:r>
              <a:rPr lang="en-US" altLang="zh-TW">
                <a:ea typeface="新細明體" pitchFamily="18" charset="-120"/>
              </a:rPr>
              <a:t>Page-fault frequency (PFF)</a:t>
            </a:r>
          </a:p>
        </p:txBody>
      </p:sp>
      <p:sp>
        <p:nvSpPr>
          <p:cNvPr id="46083" name="Rectangle 3"/>
          <p:cNvSpPr>
            <a:spLocks noGrp="1" noChangeArrowheads="1"/>
          </p:cNvSpPr>
          <p:nvPr>
            <p:ph type="body" idx="1"/>
          </p:nvPr>
        </p:nvSpPr>
        <p:spPr>
          <a:xfrm>
            <a:off x="2514600" y="1476375"/>
            <a:ext cx="7772400" cy="4314825"/>
          </a:xfrm>
        </p:spPr>
        <p:txBody>
          <a:bodyPr/>
          <a:lstStyle/>
          <a:p>
            <a:pPr eaLnBrk="1" hangingPunct="1"/>
            <a:r>
              <a:rPr lang="en-US" altLang="zh-TW" sz="2800" dirty="0">
                <a:ea typeface="新細明體" pitchFamily="18" charset="-120"/>
              </a:rPr>
              <a:t>When a page fault occurs,</a:t>
            </a:r>
          </a:p>
          <a:p>
            <a:pPr lvl="1" eaLnBrk="1" hangingPunct="1"/>
            <a:r>
              <a:rPr lang="en-US" altLang="zh-TW" sz="2400" dirty="0">
                <a:ea typeface="新細明體" pitchFamily="18" charset="-120"/>
              </a:rPr>
              <a:t>If the time since last page fault is </a:t>
            </a:r>
            <a:r>
              <a:rPr lang="en-US" altLang="zh-TW" sz="2400" dirty="0">
                <a:solidFill>
                  <a:srgbClr val="2144D9"/>
                </a:solidFill>
                <a:ea typeface="新細明體" pitchFamily="18" charset="-120"/>
              </a:rPr>
              <a:t>short</a:t>
            </a:r>
            <a:r>
              <a:rPr lang="en-US" altLang="zh-TW" sz="2400" dirty="0">
                <a:ea typeface="新細明體" pitchFamily="18" charset="-120"/>
              </a:rPr>
              <a:t>, </a:t>
            </a:r>
            <a:r>
              <a:rPr lang="en-US" altLang="zh-TW" sz="2400" dirty="0">
                <a:solidFill>
                  <a:srgbClr val="2144D9"/>
                </a:solidFill>
                <a:ea typeface="新細明體" pitchFamily="18" charset="-120"/>
              </a:rPr>
              <a:t>add</a:t>
            </a:r>
            <a:r>
              <a:rPr lang="en-US" altLang="zh-TW" sz="2400" dirty="0">
                <a:ea typeface="新細明體" pitchFamily="18" charset="-120"/>
              </a:rPr>
              <a:t> a page</a:t>
            </a:r>
          </a:p>
          <a:p>
            <a:pPr lvl="1" eaLnBrk="1" hangingPunct="1"/>
            <a:r>
              <a:rPr lang="en-US" altLang="zh-TW" sz="2400" dirty="0">
                <a:ea typeface="新細明體" pitchFamily="18" charset="-120"/>
              </a:rPr>
              <a:t>If the time since last page fault is </a:t>
            </a:r>
            <a:r>
              <a:rPr lang="en-US" altLang="zh-TW" sz="2400" dirty="0">
                <a:solidFill>
                  <a:srgbClr val="2144D9"/>
                </a:solidFill>
                <a:ea typeface="新細明體" pitchFamily="18" charset="-120"/>
              </a:rPr>
              <a:t>long</a:t>
            </a:r>
            <a:r>
              <a:rPr lang="en-US" altLang="zh-TW" sz="2400" dirty="0">
                <a:ea typeface="新細明體" pitchFamily="18" charset="-120"/>
              </a:rPr>
              <a:t>, </a:t>
            </a:r>
            <a:r>
              <a:rPr lang="en-US" altLang="zh-TW" sz="2400" dirty="0">
                <a:solidFill>
                  <a:srgbClr val="2144D9"/>
                </a:solidFill>
                <a:ea typeface="新細明體" pitchFamily="18" charset="-120"/>
              </a:rPr>
              <a:t>discard</a:t>
            </a:r>
            <a:r>
              <a:rPr lang="en-US" altLang="zh-TW" sz="2400" dirty="0">
                <a:ea typeface="新細明體" pitchFamily="18" charset="-120"/>
              </a:rPr>
              <a:t> all pages with </a:t>
            </a:r>
            <a:r>
              <a:rPr lang="en-US" altLang="zh-TW" sz="2400" dirty="0">
                <a:solidFill>
                  <a:srgbClr val="2144D9"/>
                </a:solidFill>
                <a:ea typeface="新細明體" pitchFamily="18" charset="-120"/>
              </a:rPr>
              <a:t>Use bit = 0</a:t>
            </a:r>
            <a:r>
              <a:rPr lang="en-US" altLang="zh-TW" sz="2400" dirty="0">
                <a:ea typeface="新細明體" pitchFamily="18" charset="-120"/>
              </a:rPr>
              <a:t>, and reset the Use bit of the rest pages</a:t>
            </a:r>
            <a:r>
              <a:rPr lang="zh-CN" altLang="en-US" sz="2400" dirty="0">
                <a:ea typeface="新細明體" pitchFamily="18" charset="-120"/>
              </a:rPr>
              <a:t> </a:t>
            </a:r>
            <a:r>
              <a:rPr lang="en-US" altLang="zh-CN" sz="2400" dirty="0">
                <a:solidFill>
                  <a:srgbClr val="2144D9"/>
                </a:solidFill>
                <a:ea typeface="新細明體" pitchFamily="18" charset="-120"/>
              </a:rPr>
              <a:t>to</a:t>
            </a:r>
            <a:r>
              <a:rPr lang="zh-CN" altLang="en-US" sz="2400" dirty="0">
                <a:solidFill>
                  <a:srgbClr val="2144D9"/>
                </a:solidFill>
                <a:ea typeface="新細明體" pitchFamily="18" charset="-120"/>
              </a:rPr>
              <a:t> </a:t>
            </a:r>
            <a:r>
              <a:rPr lang="en-US" altLang="zh-CN" sz="2400" dirty="0">
                <a:solidFill>
                  <a:srgbClr val="2144D9"/>
                </a:solidFill>
                <a:ea typeface="新細明體" pitchFamily="18" charset="-120"/>
              </a:rPr>
              <a:t>0</a:t>
            </a:r>
            <a:r>
              <a:rPr lang="en-US" altLang="zh-TW" sz="2400" dirty="0">
                <a:ea typeface="新細明體" pitchFamily="18" charset="-120"/>
              </a:rPr>
              <a:t>.</a:t>
            </a:r>
          </a:p>
          <a:p>
            <a:pPr lvl="1" eaLnBrk="1" hangingPunct="1"/>
            <a:r>
              <a:rPr lang="en-US" altLang="zh-TW" sz="2400" dirty="0">
                <a:ea typeface="新細明體" pitchFamily="18" charset="-120"/>
              </a:rPr>
              <a:t>Otherwise, choose a page from the resident set for replacement.</a:t>
            </a:r>
          </a:p>
        </p:txBody>
      </p:sp>
      <p:sp>
        <p:nvSpPr>
          <p:cNvPr id="46084" name="Rectangle 4"/>
          <p:cNvSpPr>
            <a:spLocks noChangeArrowheads="1"/>
          </p:cNvSpPr>
          <p:nvPr/>
        </p:nvSpPr>
        <p:spPr bwMode="auto">
          <a:xfrm>
            <a:off x="5105400" y="4114800"/>
            <a:ext cx="685800" cy="304800"/>
          </a:xfrm>
          <a:prstGeom prst="rect">
            <a:avLst/>
          </a:prstGeom>
          <a:no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46085" name="Rectangle 5"/>
          <p:cNvSpPr>
            <a:spLocks noChangeArrowheads="1"/>
          </p:cNvSpPr>
          <p:nvPr/>
        </p:nvSpPr>
        <p:spPr bwMode="auto">
          <a:xfrm>
            <a:off x="5105400" y="4419600"/>
            <a:ext cx="685800" cy="304800"/>
          </a:xfrm>
          <a:prstGeom prst="rect">
            <a:avLst/>
          </a:prstGeom>
          <a:no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46086" name="Rectangle 6"/>
          <p:cNvSpPr>
            <a:spLocks noChangeArrowheads="1"/>
          </p:cNvSpPr>
          <p:nvPr/>
        </p:nvSpPr>
        <p:spPr bwMode="auto">
          <a:xfrm>
            <a:off x="5105400" y="4724400"/>
            <a:ext cx="685800" cy="1066800"/>
          </a:xfrm>
          <a:prstGeom prst="rect">
            <a:avLst/>
          </a:prstGeom>
          <a:no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grpSp>
        <p:nvGrpSpPr>
          <p:cNvPr id="2" name="Group 7"/>
          <p:cNvGrpSpPr>
            <a:grpSpLocks/>
          </p:cNvGrpSpPr>
          <p:nvPr/>
        </p:nvGrpSpPr>
        <p:grpSpPr bwMode="auto">
          <a:xfrm>
            <a:off x="5181600" y="4648200"/>
            <a:ext cx="685800" cy="152400"/>
            <a:chOff x="768" y="3456"/>
            <a:chExt cx="432" cy="96"/>
          </a:xfrm>
        </p:grpSpPr>
        <p:sp>
          <p:nvSpPr>
            <p:cNvPr id="46117" name="Line 8"/>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6118" name="Line 9"/>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6119" name="Line 10"/>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sp>
        <p:nvSpPr>
          <p:cNvPr id="46088" name="AutoShape 11"/>
          <p:cNvSpPr>
            <a:spLocks/>
          </p:cNvSpPr>
          <p:nvPr/>
        </p:nvSpPr>
        <p:spPr bwMode="auto">
          <a:xfrm>
            <a:off x="6305549" y="4235450"/>
            <a:ext cx="3371835" cy="609600"/>
          </a:xfrm>
          <a:prstGeom prst="borderCallout1">
            <a:avLst>
              <a:gd name="adj1" fmla="val 18750"/>
              <a:gd name="adj2" fmla="val -2366"/>
              <a:gd name="adj3" fmla="val 42708"/>
              <a:gd name="adj4" fmla="val -12819"/>
            </a:avLst>
          </a:prstGeom>
          <a:solidFill>
            <a:schemeClr val="accent2">
              <a:lumMod val="40000"/>
              <a:lumOff val="60000"/>
            </a:schemeClr>
          </a:solidFill>
          <a:ln w="9525">
            <a:solidFill>
              <a:schemeClr val="tx1"/>
            </a:solidFill>
            <a:miter lim="800000"/>
            <a:headEnd/>
            <a:tailEnd/>
          </a:ln>
        </p:spPr>
        <p:txBody>
          <a:bodyPr/>
          <a:lstStyle/>
          <a:p>
            <a:r>
              <a:rPr kumimoji="1" lang="en-US" altLang="zh-TW" dirty="0">
                <a:latin typeface="Arial" charset="0"/>
                <a:ea typeface="新細明體" pitchFamily="18" charset="-120"/>
              </a:rPr>
              <a:t>Short time between page faults. Add a page to resident set.</a:t>
            </a:r>
          </a:p>
        </p:txBody>
      </p:sp>
      <p:sp>
        <p:nvSpPr>
          <p:cNvPr id="46089" name="AutoShape 12"/>
          <p:cNvSpPr>
            <a:spLocks/>
          </p:cNvSpPr>
          <p:nvPr/>
        </p:nvSpPr>
        <p:spPr bwMode="auto">
          <a:xfrm>
            <a:off x="6324600" y="5105400"/>
            <a:ext cx="2895593" cy="609600"/>
          </a:xfrm>
          <a:prstGeom prst="borderCallout1">
            <a:avLst>
              <a:gd name="adj1" fmla="val 18750"/>
              <a:gd name="adj2" fmla="val -3009"/>
              <a:gd name="adj3" fmla="val 118750"/>
              <a:gd name="adj4" fmla="val -16292"/>
            </a:avLst>
          </a:prstGeom>
          <a:solidFill>
            <a:schemeClr val="accent2">
              <a:lumMod val="40000"/>
              <a:lumOff val="60000"/>
            </a:schemeClr>
          </a:solidFill>
          <a:ln w="9525">
            <a:solidFill>
              <a:schemeClr val="tx1"/>
            </a:solidFill>
            <a:miter lim="800000"/>
            <a:headEnd/>
            <a:tailEnd/>
          </a:ln>
        </p:spPr>
        <p:txBody>
          <a:bodyPr/>
          <a:lstStyle/>
          <a:p>
            <a:r>
              <a:rPr kumimoji="1" lang="en-US" altLang="zh-TW" dirty="0">
                <a:latin typeface="Arial" charset="0"/>
                <a:ea typeface="新細明體" pitchFamily="18" charset="-120"/>
              </a:rPr>
              <a:t>Long time since last page fault. Shrink resident set.</a:t>
            </a:r>
          </a:p>
        </p:txBody>
      </p:sp>
      <p:sp>
        <p:nvSpPr>
          <p:cNvPr id="46090" name="Line 13"/>
          <p:cNvSpPr>
            <a:spLocks noChangeShapeType="1"/>
          </p:cNvSpPr>
          <p:nvPr/>
        </p:nvSpPr>
        <p:spPr bwMode="auto">
          <a:xfrm flipV="1">
            <a:off x="5105400" y="3733800"/>
            <a:ext cx="0" cy="533400"/>
          </a:xfrm>
          <a:prstGeom prst="line">
            <a:avLst/>
          </a:prstGeom>
          <a:noFill/>
          <a:ln w="12700">
            <a:solidFill>
              <a:schemeClr val="tx1"/>
            </a:solidFill>
            <a:prstDash val="sysDot"/>
            <a:round/>
            <a:headEnd/>
            <a:tailEnd/>
          </a:ln>
        </p:spPr>
        <p:txBody>
          <a:bodyPr/>
          <a:lstStyle/>
          <a:p>
            <a:endParaRPr lang="en-US"/>
          </a:p>
        </p:txBody>
      </p:sp>
      <p:sp>
        <p:nvSpPr>
          <p:cNvPr id="46091" name="Line 14"/>
          <p:cNvSpPr>
            <a:spLocks noChangeShapeType="1"/>
          </p:cNvSpPr>
          <p:nvPr/>
        </p:nvSpPr>
        <p:spPr bwMode="auto">
          <a:xfrm flipV="1">
            <a:off x="5791200" y="3733800"/>
            <a:ext cx="0" cy="533400"/>
          </a:xfrm>
          <a:prstGeom prst="line">
            <a:avLst/>
          </a:prstGeom>
          <a:noFill/>
          <a:ln w="12700">
            <a:solidFill>
              <a:schemeClr val="tx1"/>
            </a:solidFill>
            <a:prstDash val="sysDot"/>
            <a:round/>
            <a:headEnd/>
            <a:tailEnd/>
          </a:ln>
        </p:spPr>
        <p:txBody>
          <a:bodyPr/>
          <a:lstStyle/>
          <a:p>
            <a:endParaRPr lang="en-US"/>
          </a:p>
        </p:txBody>
      </p:sp>
      <p:sp>
        <p:nvSpPr>
          <p:cNvPr id="46092" name="Line 15"/>
          <p:cNvSpPr>
            <a:spLocks noChangeShapeType="1"/>
          </p:cNvSpPr>
          <p:nvPr/>
        </p:nvSpPr>
        <p:spPr bwMode="auto">
          <a:xfrm flipV="1">
            <a:off x="5105400" y="5410200"/>
            <a:ext cx="0" cy="533400"/>
          </a:xfrm>
          <a:prstGeom prst="line">
            <a:avLst/>
          </a:prstGeom>
          <a:noFill/>
          <a:ln w="12700">
            <a:solidFill>
              <a:schemeClr val="tx1"/>
            </a:solidFill>
            <a:prstDash val="sysDot"/>
            <a:round/>
            <a:headEnd/>
            <a:tailEnd/>
          </a:ln>
        </p:spPr>
        <p:txBody>
          <a:bodyPr/>
          <a:lstStyle/>
          <a:p>
            <a:endParaRPr lang="en-US"/>
          </a:p>
        </p:txBody>
      </p:sp>
      <p:sp>
        <p:nvSpPr>
          <p:cNvPr id="46093" name="Line 16"/>
          <p:cNvSpPr>
            <a:spLocks noChangeShapeType="1"/>
          </p:cNvSpPr>
          <p:nvPr/>
        </p:nvSpPr>
        <p:spPr bwMode="auto">
          <a:xfrm flipV="1">
            <a:off x="5791200" y="5410200"/>
            <a:ext cx="0" cy="533400"/>
          </a:xfrm>
          <a:prstGeom prst="line">
            <a:avLst/>
          </a:prstGeom>
          <a:noFill/>
          <a:ln w="12700">
            <a:solidFill>
              <a:schemeClr val="tx1"/>
            </a:solidFill>
            <a:prstDash val="sysDot"/>
            <a:round/>
            <a:headEnd/>
            <a:tailEnd/>
          </a:ln>
        </p:spPr>
        <p:txBody>
          <a:bodyPr/>
          <a:lstStyle/>
          <a:p>
            <a:endParaRPr lang="en-US"/>
          </a:p>
        </p:txBody>
      </p:sp>
      <p:sp>
        <p:nvSpPr>
          <p:cNvPr id="46094" name="Line 17"/>
          <p:cNvSpPr>
            <a:spLocks noChangeShapeType="1"/>
          </p:cNvSpPr>
          <p:nvPr/>
        </p:nvSpPr>
        <p:spPr bwMode="auto">
          <a:xfrm flipV="1">
            <a:off x="5943600" y="4419600"/>
            <a:ext cx="304800" cy="304800"/>
          </a:xfrm>
          <a:prstGeom prst="line">
            <a:avLst/>
          </a:prstGeom>
          <a:noFill/>
          <a:ln w="9525">
            <a:solidFill>
              <a:schemeClr val="tx1"/>
            </a:solidFill>
            <a:round/>
            <a:headEnd/>
            <a:tailEnd/>
          </a:ln>
        </p:spPr>
        <p:txBody>
          <a:bodyPr/>
          <a:lstStyle/>
          <a:p>
            <a:endParaRPr lang="en-US"/>
          </a:p>
        </p:txBody>
      </p:sp>
      <p:sp>
        <p:nvSpPr>
          <p:cNvPr id="46095" name="Line 18"/>
          <p:cNvSpPr>
            <a:spLocks noChangeShapeType="1"/>
          </p:cNvSpPr>
          <p:nvPr/>
        </p:nvSpPr>
        <p:spPr bwMode="auto">
          <a:xfrm>
            <a:off x="4724400" y="3886200"/>
            <a:ext cx="0" cy="1752600"/>
          </a:xfrm>
          <a:prstGeom prst="line">
            <a:avLst/>
          </a:prstGeom>
          <a:noFill/>
          <a:ln w="9525">
            <a:solidFill>
              <a:schemeClr val="tx1"/>
            </a:solidFill>
            <a:round/>
            <a:headEnd/>
            <a:tailEnd type="triangle" w="med" len="med"/>
          </a:ln>
        </p:spPr>
        <p:txBody>
          <a:bodyPr/>
          <a:lstStyle/>
          <a:p>
            <a:endParaRPr lang="en-US"/>
          </a:p>
        </p:txBody>
      </p:sp>
      <p:sp>
        <p:nvSpPr>
          <p:cNvPr id="46096" name="Rectangle 19"/>
          <p:cNvSpPr>
            <a:spLocks noChangeArrowheads="1"/>
          </p:cNvSpPr>
          <p:nvPr/>
        </p:nvSpPr>
        <p:spPr bwMode="auto">
          <a:xfrm>
            <a:off x="3124200" y="4114800"/>
            <a:ext cx="1981200" cy="304800"/>
          </a:xfrm>
          <a:prstGeom prst="rect">
            <a:avLst/>
          </a:prstGeom>
          <a:noFill/>
          <a:ln w="12700">
            <a:noFill/>
            <a:miter lim="800000"/>
            <a:headEnd type="none" w="sm" len="sm"/>
            <a:tailEnd type="none" w="sm" len="sm"/>
          </a:ln>
        </p:spPr>
        <p:txBody>
          <a:bodyPr anchor="ctr"/>
          <a:lstStyle/>
          <a:p>
            <a:pPr algn="ctr"/>
            <a:r>
              <a:rPr kumimoji="1" lang="en-US" altLang="zh-TW">
                <a:latin typeface="Arial" charset="0"/>
                <a:ea typeface="新細明體" pitchFamily="18" charset="-120"/>
              </a:rPr>
              <a:t>Virtual time </a:t>
            </a:r>
            <a:br>
              <a:rPr kumimoji="1" lang="en-US" altLang="zh-TW">
                <a:latin typeface="Arial" charset="0"/>
                <a:ea typeface="新細明體" pitchFamily="18" charset="-120"/>
              </a:rPr>
            </a:br>
            <a:r>
              <a:rPr kumimoji="1" lang="en-US" altLang="zh-TW">
                <a:latin typeface="Arial" charset="0"/>
                <a:ea typeface="新細明體" pitchFamily="18" charset="-120"/>
              </a:rPr>
              <a:t>of a process</a:t>
            </a:r>
            <a:endParaRPr kumimoji="1" lang="en-US" altLang="zh-TW" sz="1050">
              <a:latin typeface="Times New Roman" pitchFamily="18" charset="0"/>
              <a:ea typeface="新細明體" pitchFamily="18" charset="-120"/>
            </a:endParaRPr>
          </a:p>
        </p:txBody>
      </p:sp>
      <p:grpSp>
        <p:nvGrpSpPr>
          <p:cNvPr id="3" name="Group 20"/>
          <p:cNvGrpSpPr>
            <a:grpSpLocks/>
          </p:cNvGrpSpPr>
          <p:nvPr/>
        </p:nvGrpSpPr>
        <p:grpSpPr bwMode="auto">
          <a:xfrm>
            <a:off x="5181600" y="4343400"/>
            <a:ext cx="685800" cy="152400"/>
            <a:chOff x="768" y="3456"/>
            <a:chExt cx="432" cy="96"/>
          </a:xfrm>
        </p:grpSpPr>
        <p:sp>
          <p:nvSpPr>
            <p:cNvPr id="46114" name="Line 21"/>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6115" name="Line 22"/>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6116" name="Line 23"/>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4" name="Group 24"/>
          <p:cNvGrpSpPr>
            <a:grpSpLocks/>
          </p:cNvGrpSpPr>
          <p:nvPr/>
        </p:nvGrpSpPr>
        <p:grpSpPr bwMode="auto">
          <a:xfrm>
            <a:off x="5181600" y="4038600"/>
            <a:ext cx="685800" cy="152400"/>
            <a:chOff x="768" y="3456"/>
            <a:chExt cx="432" cy="96"/>
          </a:xfrm>
        </p:grpSpPr>
        <p:sp>
          <p:nvSpPr>
            <p:cNvPr id="46111" name="Line 25"/>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6112" name="Line 26"/>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6113" name="Line 27"/>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5" name="Group 28"/>
          <p:cNvGrpSpPr>
            <a:grpSpLocks/>
          </p:cNvGrpSpPr>
          <p:nvPr/>
        </p:nvGrpSpPr>
        <p:grpSpPr bwMode="auto">
          <a:xfrm>
            <a:off x="5181600" y="5715000"/>
            <a:ext cx="685800" cy="152400"/>
            <a:chOff x="768" y="3456"/>
            <a:chExt cx="432" cy="96"/>
          </a:xfrm>
        </p:grpSpPr>
        <p:sp>
          <p:nvSpPr>
            <p:cNvPr id="46108" name="Line 29"/>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6109" name="Line 30"/>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6110" name="Line 31"/>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6" name="Group 32"/>
          <p:cNvGrpSpPr>
            <a:grpSpLocks/>
          </p:cNvGrpSpPr>
          <p:nvPr/>
        </p:nvGrpSpPr>
        <p:grpSpPr bwMode="auto">
          <a:xfrm>
            <a:off x="2971800" y="5257800"/>
            <a:ext cx="685800" cy="152400"/>
            <a:chOff x="768" y="3456"/>
            <a:chExt cx="432" cy="96"/>
          </a:xfrm>
        </p:grpSpPr>
        <p:sp>
          <p:nvSpPr>
            <p:cNvPr id="46105" name="Line 33"/>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6106" name="Line 34"/>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6107" name="Line 35"/>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sp>
        <p:nvSpPr>
          <p:cNvPr id="46101" name="Rectangle 36"/>
          <p:cNvSpPr>
            <a:spLocks noChangeArrowheads="1"/>
          </p:cNvSpPr>
          <p:nvPr/>
        </p:nvSpPr>
        <p:spPr bwMode="auto">
          <a:xfrm>
            <a:off x="2667000" y="5486400"/>
            <a:ext cx="1371600" cy="304800"/>
          </a:xfrm>
          <a:prstGeom prst="rect">
            <a:avLst/>
          </a:prstGeom>
          <a:noFill/>
          <a:ln w="12700">
            <a:noFill/>
            <a:miter lim="800000"/>
            <a:headEnd type="none" w="sm" len="sm"/>
            <a:tailEnd type="none" w="sm" len="sm"/>
          </a:ln>
        </p:spPr>
        <p:txBody>
          <a:bodyPr anchor="ctr"/>
          <a:lstStyle/>
          <a:p>
            <a:pPr algn="ctr"/>
            <a:r>
              <a:rPr kumimoji="1" lang="en-US" altLang="zh-TW" dirty="0">
                <a:latin typeface="Arial" charset="0"/>
                <a:ea typeface="新細明體" pitchFamily="18" charset="-120"/>
              </a:rPr>
              <a:t>Page fault</a:t>
            </a:r>
            <a:endParaRPr kumimoji="1" lang="en-US" altLang="zh-TW" sz="1050" dirty="0">
              <a:latin typeface="Times New Roman" pitchFamily="18" charset="0"/>
              <a:ea typeface="新細明體" pitchFamily="18" charset="-120"/>
            </a:endParaRPr>
          </a:p>
        </p:txBody>
      </p:sp>
      <p:sp>
        <p:nvSpPr>
          <p:cNvPr id="37" name="Slide Number Placeholder 2">
            <a:extLst>
              <a:ext uri="{FF2B5EF4-FFF2-40B4-BE49-F238E27FC236}">
                <a16:creationId xmlns:a16="http://schemas.microsoft.com/office/drawing/2014/main" id="{6A73F4D2-FF00-4F82-98FD-DBA411E9D82B}"/>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33</a:t>
            </a:fld>
            <a:endParaRPr lang="en-US" noProof="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31999" y="432000"/>
            <a:ext cx="10091913" cy="432000"/>
          </a:xfrm>
        </p:spPr>
        <p:txBody>
          <a:bodyPr/>
          <a:lstStyle/>
          <a:p>
            <a:r>
              <a:rPr lang="en-US" altLang="zh-TW" dirty="0">
                <a:ea typeface="新細明體" pitchFamily="18" charset="-120"/>
              </a:rPr>
              <a:t>Variable-interval Sampled Working Set (VSWS)</a:t>
            </a:r>
          </a:p>
        </p:txBody>
      </p:sp>
      <p:sp>
        <p:nvSpPr>
          <p:cNvPr id="48131" name="Rectangle 3"/>
          <p:cNvSpPr>
            <a:spLocks noGrp="1" noChangeArrowheads="1"/>
          </p:cNvSpPr>
          <p:nvPr>
            <p:ph type="body" idx="1"/>
          </p:nvPr>
        </p:nvSpPr>
        <p:spPr/>
        <p:txBody>
          <a:bodyPr/>
          <a:lstStyle/>
          <a:p>
            <a:pPr marL="457200" indent="-457200"/>
            <a:r>
              <a:rPr lang="en-US" altLang="zh-TW" sz="2800" dirty="0">
                <a:ea typeface="新細明體" pitchFamily="18" charset="-120"/>
              </a:rPr>
              <a:t>At </a:t>
            </a:r>
            <a:r>
              <a:rPr lang="en-US" altLang="zh-TW" sz="2800" dirty="0">
                <a:solidFill>
                  <a:srgbClr val="FF0000"/>
                </a:solidFill>
                <a:ea typeface="新細明體" pitchFamily="18" charset="-120"/>
              </a:rPr>
              <a:t>sampling instance </a:t>
            </a:r>
            <a:r>
              <a:rPr lang="en-US" altLang="zh-TW" sz="2800" dirty="0">
                <a:ea typeface="新細明體" pitchFamily="18" charset="-120"/>
              </a:rPr>
              <a:t>(the end of a sampling interval)</a:t>
            </a:r>
          </a:p>
          <a:p>
            <a:pPr marL="1027113" lvl="1" indent="-455613"/>
            <a:r>
              <a:rPr lang="en-US" altLang="zh-TW" sz="2400" dirty="0">
                <a:solidFill>
                  <a:srgbClr val="2144D9"/>
                </a:solidFill>
                <a:ea typeface="新細明體" pitchFamily="18" charset="-120"/>
              </a:rPr>
              <a:t>Suspend</a:t>
            </a:r>
            <a:r>
              <a:rPr lang="en-US" altLang="zh-TW" sz="2400" dirty="0">
                <a:ea typeface="新細明體" pitchFamily="18" charset="-120"/>
              </a:rPr>
              <a:t> the process</a:t>
            </a:r>
          </a:p>
          <a:p>
            <a:pPr marL="1027113" lvl="1" indent="-455613"/>
            <a:r>
              <a:rPr lang="en-US" altLang="zh-TW" sz="2400" dirty="0">
                <a:solidFill>
                  <a:srgbClr val="2144D9"/>
                </a:solidFill>
                <a:ea typeface="新細明體" pitchFamily="18" charset="-120"/>
              </a:rPr>
              <a:t>Scan</a:t>
            </a:r>
            <a:r>
              <a:rPr lang="en-US" altLang="zh-TW" sz="2400" dirty="0">
                <a:ea typeface="新細明體" pitchFamily="18" charset="-120"/>
              </a:rPr>
              <a:t> the Use bit of all pages of the process</a:t>
            </a:r>
          </a:p>
          <a:p>
            <a:pPr marL="1370013" lvl="2"/>
            <a:r>
              <a:rPr lang="en-US" altLang="zh-TW" sz="2000" dirty="0">
                <a:ea typeface="新細明體" pitchFamily="18" charset="-120"/>
              </a:rPr>
              <a:t>If </a:t>
            </a:r>
            <a:r>
              <a:rPr lang="en-US" altLang="zh-TW" sz="2000" dirty="0">
                <a:solidFill>
                  <a:srgbClr val="2144D9"/>
                </a:solidFill>
                <a:ea typeface="新細明體" pitchFamily="18" charset="-120"/>
              </a:rPr>
              <a:t>U=0</a:t>
            </a:r>
            <a:r>
              <a:rPr lang="en-US" altLang="zh-TW" sz="2000" dirty="0">
                <a:ea typeface="新細明體" pitchFamily="18" charset="-120"/>
              </a:rPr>
              <a:t>, discard them</a:t>
            </a:r>
          </a:p>
          <a:p>
            <a:pPr marL="1370013" lvl="2"/>
            <a:r>
              <a:rPr lang="en-US" altLang="zh-TW" sz="2000" dirty="0">
                <a:ea typeface="新細明體" pitchFamily="18" charset="-120"/>
              </a:rPr>
              <a:t>If </a:t>
            </a:r>
            <a:r>
              <a:rPr lang="en-US" altLang="zh-TW" sz="2000" dirty="0">
                <a:solidFill>
                  <a:srgbClr val="2144D9"/>
                </a:solidFill>
                <a:ea typeface="新細明體" pitchFamily="18" charset="-120"/>
              </a:rPr>
              <a:t>U=1</a:t>
            </a:r>
            <a:r>
              <a:rPr lang="en-US" altLang="zh-TW" sz="2000" dirty="0">
                <a:ea typeface="新細明體" pitchFamily="18" charset="-120"/>
              </a:rPr>
              <a:t>, retain the page in the resident set. Reset U=0.</a:t>
            </a:r>
          </a:p>
          <a:p>
            <a:pPr marL="1027113" lvl="1" indent="-455613"/>
            <a:r>
              <a:rPr lang="en-US" altLang="zh-TW" sz="2400" dirty="0">
                <a:ea typeface="新細明體" pitchFamily="18" charset="-120"/>
              </a:rPr>
              <a:t>Resident set may </a:t>
            </a:r>
            <a:r>
              <a:rPr lang="en-US" altLang="zh-TW" sz="2400" dirty="0">
                <a:solidFill>
                  <a:srgbClr val="2144D9"/>
                </a:solidFill>
                <a:ea typeface="新細明體" pitchFamily="18" charset="-120"/>
              </a:rPr>
              <a:t>shrink</a:t>
            </a:r>
          </a:p>
          <a:p>
            <a:pPr marL="457200" indent="-457200"/>
            <a:r>
              <a:rPr lang="en-US" altLang="zh-TW" sz="2800" dirty="0">
                <a:ea typeface="新細明體" pitchFamily="18" charset="-120"/>
              </a:rPr>
              <a:t>During the </a:t>
            </a:r>
            <a:r>
              <a:rPr lang="en-US" altLang="zh-TW" sz="2800" dirty="0">
                <a:solidFill>
                  <a:srgbClr val="FF0000"/>
                </a:solidFill>
                <a:ea typeface="新細明體" pitchFamily="18" charset="-120"/>
              </a:rPr>
              <a:t>sampling interval</a:t>
            </a:r>
          </a:p>
          <a:p>
            <a:pPr marL="1027113" lvl="1" indent="-455613"/>
            <a:r>
              <a:rPr lang="en-US" altLang="zh-TW" sz="2400" dirty="0">
                <a:ea typeface="新細明體" pitchFamily="18" charset="-120"/>
              </a:rPr>
              <a:t>Any faulted pages are </a:t>
            </a:r>
            <a:r>
              <a:rPr lang="en-US" altLang="zh-TW" sz="2400" dirty="0">
                <a:solidFill>
                  <a:srgbClr val="2144D9"/>
                </a:solidFill>
                <a:ea typeface="新細明體" pitchFamily="18" charset="-120"/>
              </a:rPr>
              <a:t>added</a:t>
            </a:r>
            <a:r>
              <a:rPr lang="en-US" altLang="zh-TW" sz="2400" dirty="0">
                <a:ea typeface="新細明體" pitchFamily="18" charset="-120"/>
              </a:rPr>
              <a:t> to the resident set</a:t>
            </a:r>
          </a:p>
          <a:p>
            <a:pPr marL="1027113" lvl="1" indent="-455613"/>
            <a:r>
              <a:rPr lang="en-US" altLang="zh-TW" sz="2400" dirty="0">
                <a:ea typeface="新細明體" pitchFamily="18" charset="-120"/>
              </a:rPr>
              <a:t>Resident set may </a:t>
            </a:r>
            <a:r>
              <a:rPr lang="en-US" altLang="zh-TW" sz="2400" dirty="0">
                <a:solidFill>
                  <a:srgbClr val="2144D9"/>
                </a:solidFill>
                <a:ea typeface="新細明體" pitchFamily="18" charset="-120"/>
              </a:rPr>
              <a:t>grow</a:t>
            </a:r>
          </a:p>
        </p:txBody>
      </p:sp>
      <p:sp>
        <p:nvSpPr>
          <p:cNvPr id="4" name="Slide Number Placeholder 2">
            <a:extLst>
              <a:ext uri="{FF2B5EF4-FFF2-40B4-BE49-F238E27FC236}">
                <a16:creationId xmlns:a16="http://schemas.microsoft.com/office/drawing/2014/main" id="{DA33517C-86D1-4516-8029-AF7409ED63AC}"/>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34</a:t>
            </a:fld>
            <a:endParaRPr lang="en-US" noProof="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E85212-30EB-42AB-BFE3-7626F787DA59}"/>
              </a:ext>
            </a:extLst>
          </p:cNvPr>
          <p:cNvSpPr>
            <a:spLocks noGrp="1"/>
          </p:cNvSpPr>
          <p:nvPr>
            <p:ph idx="1"/>
          </p:nvPr>
        </p:nvSpPr>
        <p:spPr>
          <a:xfrm>
            <a:off x="370613" y="1274325"/>
            <a:ext cx="9006143" cy="4679250"/>
          </a:xfrm>
        </p:spPr>
        <p:txBody>
          <a:bodyPr/>
          <a:lstStyle/>
          <a:p>
            <a:r>
              <a:rPr lang="en-US" altLang="zh-TW" dirty="0">
                <a:ea typeface="新細明體" pitchFamily="18" charset="-120"/>
              </a:rPr>
              <a:t>Three parameters:</a:t>
            </a:r>
          </a:p>
          <a:p>
            <a:pPr lvl="1"/>
            <a:r>
              <a:rPr lang="en-US" altLang="zh-TW" dirty="0">
                <a:ea typeface="新細明體" pitchFamily="18" charset="-120"/>
              </a:rPr>
              <a:t>M: min duration of sampling interval</a:t>
            </a:r>
          </a:p>
          <a:p>
            <a:pPr lvl="1"/>
            <a:r>
              <a:rPr lang="en-US" altLang="zh-TW" dirty="0">
                <a:ea typeface="新細明體" pitchFamily="18" charset="-120"/>
              </a:rPr>
              <a:t>L: max duration of sampling interval</a:t>
            </a:r>
          </a:p>
          <a:p>
            <a:pPr lvl="1"/>
            <a:r>
              <a:rPr lang="en-US" altLang="zh-TW" dirty="0">
                <a:ea typeface="新細明體" pitchFamily="18" charset="-120"/>
              </a:rPr>
              <a:t>Q: the number of page faults that are allowed to occur between sampling instances</a:t>
            </a:r>
          </a:p>
          <a:p>
            <a:endParaRPr lang="en-US" dirty="0"/>
          </a:p>
        </p:txBody>
      </p:sp>
      <p:sp>
        <p:nvSpPr>
          <p:cNvPr id="3" name="Title 2">
            <a:extLst>
              <a:ext uri="{FF2B5EF4-FFF2-40B4-BE49-F238E27FC236}">
                <a16:creationId xmlns:a16="http://schemas.microsoft.com/office/drawing/2014/main" id="{AD1A62AC-2304-4904-9EF9-EB27742129E6}"/>
              </a:ext>
            </a:extLst>
          </p:cNvPr>
          <p:cNvSpPr>
            <a:spLocks noGrp="1"/>
          </p:cNvSpPr>
          <p:nvPr>
            <p:ph type="title"/>
          </p:nvPr>
        </p:nvSpPr>
        <p:spPr/>
        <p:txBody>
          <a:bodyPr/>
          <a:lstStyle/>
          <a:p>
            <a:r>
              <a:rPr lang="en-US" altLang="zh-TW" sz="3600" dirty="0">
                <a:ea typeface="新細明體" pitchFamily="18" charset="-120"/>
              </a:rPr>
              <a:t>Variable-interval Sampled Working Set (VSWS)</a:t>
            </a:r>
            <a:endParaRPr lang="en-US" sz="3600" dirty="0"/>
          </a:p>
        </p:txBody>
      </p:sp>
      <p:sp>
        <p:nvSpPr>
          <p:cNvPr id="4" name="Slide Number Placeholder 3">
            <a:extLst>
              <a:ext uri="{FF2B5EF4-FFF2-40B4-BE49-F238E27FC236}">
                <a16:creationId xmlns:a16="http://schemas.microsoft.com/office/drawing/2014/main" id="{C9426311-B720-45DA-8DB1-BFCEE6EF1872}"/>
              </a:ext>
            </a:extLst>
          </p:cNvPr>
          <p:cNvSpPr>
            <a:spLocks noGrp="1"/>
          </p:cNvSpPr>
          <p:nvPr>
            <p:ph type="sldNum" sz="quarter" idx="15"/>
          </p:nvPr>
        </p:nvSpPr>
        <p:spPr/>
        <p:txBody>
          <a:bodyPr/>
          <a:lstStyle/>
          <a:p>
            <a:fld id="{19B51A1E-902D-48AF-9020-955120F399B6}" type="slidenum">
              <a:rPr lang="en-US" smtClean="0"/>
              <a:pPr/>
              <a:t>35</a:t>
            </a:fld>
            <a:endParaRPr lang="en-US" dirty="0"/>
          </a:p>
        </p:txBody>
      </p:sp>
    </p:spTree>
    <p:extLst>
      <p:ext uri="{BB962C8B-B14F-4D97-AF65-F5344CB8AC3E}">
        <p14:creationId xmlns:p14="http://schemas.microsoft.com/office/powerpoint/2010/main" val="4084834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590800" y="533400"/>
            <a:ext cx="7772400" cy="1143000"/>
          </a:xfrm>
        </p:spPr>
        <p:txBody>
          <a:bodyPr>
            <a:normAutofit/>
          </a:bodyPr>
          <a:lstStyle/>
          <a:p>
            <a:pPr eaLnBrk="1" hangingPunct="1"/>
            <a:r>
              <a:rPr lang="en-US" altLang="zh-TW" sz="4000" dirty="0">
                <a:ea typeface="新細明體" pitchFamily="18" charset="-120"/>
              </a:rPr>
              <a:t>Variable-interval Sampled Working Set (VSWS)</a:t>
            </a:r>
          </a:p>
        </p:txBody>
      </p:sp>
      <p:sp>
        <p:nvSpPr>
          <p:cNvPr id="47107" name="Line 3"/>
          <p:cNvSpPr>
            <a:spLocks noChangeShapeType="1"/>
          </p:cNvSpPr>
          <p:nvPr/>
        </p:nvSpPr>
        <p:spPr bwMode="auto">
          <a:xfrm flipV="1">
            <a:off x="5715000" y="2209800"/>
            <a:ext cx="0" cy="355600"/>
          </a:xfrm>
          <a:prstGeom prst="line">
            <a:avLst/>
          </a:prstGeom>
          <a:noFill/>
          <a:ln w="12700">
            <a:solidFill>
              <a:schemeClr val="tx1"/>
            </a:solidFill>
            <a:prstDash val="sysDot"/>
            <a:round/>
            <a:headEnd/>
            <a:tailEnd/>
          </a:ln>
        </p:spPr>
        <p:txBody>
          <a:bodyPr/>
          <a:lstStyle/>
          <a:p>
            <a:endParaRPr lang="en-US"/>
          </a:p>
        </p:txBody>
      </p:sp>
      <p:sp>
        <p:nvSpPr>
          <p:cNvPr id="47108" name="Line 4"/>
          <p:cNvSpPr>
            <a:spLocks noChangeShapeType="1"/>
          </p:cNvSpPr>
          <p:nvPr/>
        </p:nvSpPr>
        <p:spPr bwMode="auto">
          <a:xfrm flipV="1">
            <a:off x="6400800" y="2209800"/>
            <a:ext cx="0" cy="427038"/>
          </a:xfrm>
          <a:prstGeom prst="line">
            <a:avLst/>
          </a:prstGeom>
          <a:noFill/>
          <a:ln w="12700">
            <a:solidFill>
              <a:schemeClr val="tx1"/>
            </a:solidFill>
            <a:prstDash val="sysDot"/>
            <a:round/>
            <a:headEnd/>
            <a:tailEnd/>
          </a:ln>
        </p:spPr>
        <p:txBody>
          <a:bodyPr/>
          <a:lstStyle/>
          <a:p>
            <a:endParaRPr lang="en-US"/>
          </a:p>
        </p:txBody>
      </p:sp>
      <p:sp>
        <p:nvSpPr>
          <p:cNvPr id="47109" name="Line 5"/>
          <p:cNvSpPr>
            <a:spLocks noChangeShapeType="1"/>
          </p:cNvSpPr>
          <p:nvPr/>
        </p:nvSpPr>
        <p:spPr bwMode="auto">
          <a:xfrm flipV="1">
            <a:off x="5715000" y="5876926"/>
            <a:ext cx="0" cy="219075"/>
          </a:xfrm>
          <a:prstGeom prst="line">
            <a:avLst/>
          </a:prstGeom>
          <a:noFill/>
          <a:ln w="12700">
            <a:solidFill>
              <a:schemeClr val="tx1"/>
            </a:solidFill>
            <a:prstDash val="sysDot"/>
            <a:round/>
            <a:headEnd/>
            <a:tailEnd/>
          </a:ln>
        </p:spPr>
        <p:txBody>
          <a:bodyPr/>
          <a:lstStyle/>
          <a:p>
            <a:endParaRPr lang="en-US"/>
          </a:p>
        </p:txBody>
      </p:sp>
      <p:sp>
        <p:nvSpPr>
          <p:cNvPr id="47110" name="Line 6"/>
          <p:cNvSpPr>
            <a:spLocks noChangeShapeType="1"/>
          </p:cNvSpPr>
          <p:nvPr/>
        </p:nvSpPr>
        <p:spPr bwMode="auto">
          <a:xfrm flipV="1">
            <a:off x="6400800" y="5876926"/>
            <a:ext cx="0" cy="219075"/>
          </a:xfrm>
          <a:prstGeom prst="line">
            <a:avLst/>
          </a:prstGeom>
          <a:noFill/>
          <a:ln w="12700">
            <a:solidFill>
              <a:schemeClr val="tx1"/>
            </a:solidFill>
            <a:prstDash val="sysDot"/>
            <a:round/>
            <a:headEnd/>
            <a:tailEnd/>
          </a:ln>
        </p:spPr>
        <p:txBody>
          <a:bodyPr/>
          <a:lstStyle/>
          <a:p>
            <a:endParaRPr lang="en-US"/>
          </a:p>
        </p:txBody>
      </p:sp>
      <p:sp>
        <p:nvSpPr>
          <p:cNvPr id="47111" name="Line 7"/>
          <p:cNvSpPr>
            <a:spLocks noChangeShapeType="1"/>
          </p:cNvSpPr>
          <p:nvPr/>
        </p:nvSpPr>
        <p:spPr bwMode="auto">
          <a:xfrm>
            <a:off x="4943475" y="3500438"/>
            <a:ext cx="0" cy="1752600"/>
          </a:xfrm>
          <a:prstGeom prst="line">
            <a:avLst/>
          </a:prstGeom>
          <a:noFill/>
          <a:ln w="9525">
            <a:solidFill>
              <a:schemeClr val="tx1"/>
            </a:solidFill>
            <a:round/>
            <a:headEnd/>
            <a:tailEnd type="triangle" w="med" len="med"/>
          </a:ln>
        </p:spPr>
        <p:txBody>
          <a:bodyPr/>
          <a:lstStyle/>
          <a:p>
            <a:endParaRPr lang="en-US"/>
          </a:p>
        </p:txBody>
      </p:sp>
      <p:sp>
        <p:nvSpPr>
          <p:cNvPr id="47112" name="Rectangle 8"/>
          <p:cNvSpPr>
            <a:spLocks noChangeArrowheads="1"/>
          </p:cNvSpPr>
          <p:nvPr/>
        </p:nvSpPr>
        <p:spPr bwMode="auto">
          <a:xfrm>
            <a:off x="3432175" y="4876800"/>
            <a:ext cx="1371600" cy="304800"/>
          </a:xfrm>
          <a:prstGeom prst="rect">
            <a:avLst/>
          </a:prstGeom>
          <a:noFill/>
          <a:ln w="12700">
            <a:noFill/>
            <a:miter lim="800000"/>
            <a:headEnd type="none" w="sm" len="sm"/>
            <a:tailEnd type="none" w="sm" len="sm"/>
          </a:ln>
        </p:spPr>
        <p:txBody>
          <a:bodyPr anchor="ctr"/>
          <a:lstStyle/>
          <a:p>
            <a:pPr algn="ctr"/>
            <a:r>
              <a:rPr kumimoji="1" lang="en-US" altLang="zh-TW" sz="1600" dirty="0">
                <a:latin typeface="Arial" charset="0"/>
                <a:ea typeface="新細明體" pitchFamily="18" charset="-120"/>
              </a:rPr>
              <a:t>Virtual time </a:t>
            </a:r>
            <a:br>
              <a:rPr kumimoji="1" lang="en-US" altLang="zh-TW" sz="1600" dirty="0">
                <a:latin typeface="Arial" charset="0"/>
                <a:ea typeface="新細明體" pitchFamily="18" charset="-120"/>
              </a:rPr>
            </a:br>
            <a:r>
              <a:rPr kumimoji="1" lang="en-US" altLang="zh-TW" sz="1600" dirty="0">
                <a:latin typeface="Arial" charset="0"/>
                <a:ea typeface="新細明體" pitchFamily="18" charset="-120"/>
              </a:rPr>
              <a:t>of a process</a:t>
            </a:r>
            <a:endParaRPr kumimoji="1" lang="en-US" altLang="zh-TW" sz="1000" dirty="0">
              <a:latin typeface="Times New Roman" pitchFamily="18" charset="0"/>
              <a:ea typeface="新細明體" pitchFamily="18" charset="-120"/>
            </a:endParaRPr>
          </a:p>
        </p:txBody>
      </p:sp>
      <p:grpSp>
        <p:nvGrpSpPr>
          <p:cNvPr id="2" name="Group 9"/>
          <p:cNvGrpSpPr>
            <a:grpSpLocks/>
          </p:cNvGrpSpPr>
          <p:nvPr/>
        </p:nvGrpSpPr>
        <p:grpSpPr bwMode="auto">
          <a:xfrm>
            <a:off x="5791200" y="2667000"/>
            <a:ext cx="685800" cy="685800"/>
            <a:chOff x="2688" y="1680"/>
            <a:chExt cx="432" cy="432"/>
          </a:xfrm>
        </p:grpSpPr>
        <p:grpSp>
          <p:nvGrpSpPr>
            <p:cNvPr id="3" name="Group 10"/>
            <p:cNvGrpSpPr>
              <a:grpSpLocks/>
            </p:cNvGrpSpPr>
            <p:nvPr/>
          </p:nvGrpSpPr>
          <p:grpSpPr bwMode="auto">
            <a:xfrm>
              <a:off x="2688" y="1680"/>
              <a:ext cx="432" cy="96"/>
              <a:chOff x="768" y="3456"/>
              <a:chExt cx="432" cy="96"/>
            </a:xfrm>
          </p:grpSpPr>
          <p:sp>
            <p:nvSpPr>
              <p:cNvPr id="47172" name="Line 11"/>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7173" name="Line 12"/>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7174" name="Line 13"/>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4" name="Group 14"/>
            <p:cNvGrpSpPr>
              <a:grpSpLocks/>
            </p:cNvGrpSpPr>
            <p:nvPr/>
          </p:nvGrpSpPr>
          <p:grpSpPr bwMode="auto">
            <a:xfrm>
              <a:off x="2688" y="1728"/>
              <a:ext cx="432" cy="96"/>
              <a:chOff x="768" y="3456"/>
              <a:chExt cx="432" cy="96"/>
            </a:xfrm>
          </p:grpSpPr>
          <p:sp>
            <p:nvSpPr>
              <p:cNvPr id="47169" name="Line 15"/>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7170" name="Line 16"/>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7171" name="Line 17"/>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5" name="Group 18"/>
            <p:cNvGrpSpPr>
              <a:grpSpLocks/>
            </p:cNvGrpSpPr>
            <p:nvPr/>
          </p:nvGrpSpPr>
          <p:grpSpPr bwMode="auto">
            <a:xfrm>
              <a:off x="2688" y="2016"/>
              <a:ext cx="432" cy="96"/>
              <a:chOff x="768" y="3456"/>
              <a:chExt cx="432" cy="96"/>
            </a:xfrm>
          </p:grpSpPr>
          <p:sp>
            <p:nvSpPr>
              <p:cNvPr id="47166" name="Line 19"/>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7167" name="Line 20"/>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7168" name="Line 21"/>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sp>
        <p:nvSpPr>
          <p:cNvPr id="47114" name="AutoShape 22"/>
          <p:cNvSpPr>
            <a:spLocks/>
          </p:cNvSpPr>
          <p:nvPr/>
        </p:nvSpPr>
        <p:spPr bwMode="auto">
          <a:xfrm>
            <a:off x="8018463" y="3789362"/>
            <a:ext cx="1800225" cy="1223963"/>
          </a:xfrm>
          <a:prstGeom prst="borderCallout1">
            <a:avLst>
              <a:gd name="adj1" fmla="val 13634"/>
              <a:gd name="adj2" fmla="val -3704"/>
              <a:gd name="adj3" fmla="val -24350"/>
              <a:gd name="adj4" fmla="val -73532"/>
            </a:avLst>
          </a:prstGeom>
          <a:solidFill>
            <a:schemeClr val="accent2">
              <a:lumMod val="40000"/>
              <a:lumOff val="60000"/>
            </a:schemeClr>
          </a:solidFill>
          <a:ln w="9525">
            <a:solidFill>
              <a:schemeClr val="tx1"/>
            </a:solidFill>
            <a:miter lim="800000"/>
            <a:headEnd/>
            <a:tailEnd/>
          </a:ln>
        </p:spPr>
        <p:txBody>
          <a:bodyPr/>
          <a:lstStyle/>
          <a:p>
            <a:r>
              <a:rPr kumimoji="1" lang="en-US" altLang="zh-TW" dirty="0">
                <a:latin typeface="Arial" charset="0"/>
                <a:ea typeface="新細明體" pitchFamily="18" charset="-120"/>
              </a:rPr>
              <a:t>At the end of sampling interval, shrink resident set.</a:t>
            </a:r>
          </a:p>
        </p:txBody>
      </p:sp>
      <p:sp>
        <p:nvSpPr>
          <p:cNvPr id="47115" name="AutoShape 23"/>
          <p:cNvSpPr>
            <a:spLocks/>
          </p:cNvSpPr>
          <p:nvPr/>
        </p:nvSpPr>
        <p:spPr bwMode="auto">
          <a:xfrm>
            <a:off x="7010399" y="2438400"/>
            <a:ext cx="3596635" cy="609600"/>
          </a:xfrm>
          <a:prstGeom prst="borderCallout1">
            <a:avLst>
              <a:gd name="adj1" fmla="val 18750"/>
              <a:gd name="adj2" fmla="val -2324"/>
              <a:gd name="adj3" fmla="val 57032"/>
              <a:gd name="adj4" fmla="val -14921"/>
            </a:avLst>
          </a:prstGeom>
          <a:solidFill>
            <a:schemeClr val="accent2">
              <a:lumMod val="40000"/>
              <a:lumOff val="60000"/>
            </a:schemeClr>
          </a:solidFill>
          <a:ln w="9525">
            <a:solidFill>
              <a:schemeClr val="tx1"/>
            </a:solidFill>
            <a:miter lim="800000"/>
            <a:headEnd/>
            <a:tailEnd/>
          </a:ln>
        </p:spPr>
        <p:txBody>
          <a:bodyPr/>
          <a:lstStyle/>
          <a:p>
            <a:r>
              <a:rPr kumimoji="1" lang="en-US" altLang="zh-TW">
                <a:latin typeface="Arial" charset="0"/>
                <a:ea typeface="新細明體" pitchFamily="18" charset="-120"/>
              </a:rPr>
              <a:t>During each interval, a faulted page is added to the resident set.</a:t>
            </a:r>
          </a:p>
        </p:txBody>
      </p:sp>
      <p:grpSp>
        <p:nvGrpSpPr>
          <p:cNvPr id="6" name="Group 24"/>
          <p:cNvGrpSpPr>
            <a:grpSpLocks/>
          </p:cNvGrpSpPr>
          <p:nvPr/>
        </p:nvGrpSpPr>
        <p:grpSpPr bwMode="auto">
          <a:xfrm>
            <a:off x="5791200" y="4429125"/>
            <a:ext cx="685800" cy="152400"/>
            <a:chOff x="768" y="3456"/>
            <a:chExt cx="432" cy="96"/>
          </a:xfrm>
        </p:grpSpPr>
        <p:sp>
          <p:nvSpPr>
            <p:cNvPr id="47160" name="Line 25"/>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7161" name="Line 26"/>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7162" name="Line 27"/>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7" name="Group 28"/>
          <p:cNvGrpSpPr>
            <a:grpSpLocks/>
          </p:cNvGrpSpPr>
          <p:nvPr/>
        </p:nvGrpSpPr>
        <p:grpSpPr bwMode="auto">
          <a:xfrm>
            <a:off x="7559676" y="5341938"/>
            <a:ext cx="409575" cy="152400"/>
            <a:chOff x="768" y="3456"/>
            <a:chExt cx="432" cy="96"/>
          </a:xfrm>
        </p:grpSpPr>
        <p:sp>
          <p:nvSpPr>
            <p:cNvPr id="47157" name="Line 29"/>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7158" name="Line 30"/>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7159" name="Line 31"/>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sp>
        <p:nvSpPr>
          <p:cNvPr id="47118" name="Rectangle 32"/>
          <p:cNvSpPr>
            <a:spLocks noChangeArrowheads="1"/>
          </p:cNvSpPr>
          <p:nvPr/>
        </p:nvSpPr>
        <p:spPr bwMode="auto">
          <a:xfrm>
            <a:off x="7824788" y="5229225"/>
            <a:ext cx="1371600" cy="304800"/>
          </a:xfrm>
          <a:prstGeom prst="rect">
            <a:avLst/>
          </a:prstGeom>
          <a:noFill/>
          <a:ln w="12700">
            <a:noFill/>
            <a:miter lim="800000"/>
            <a:headEnd type="none" w="sm" len="sm"/>
            <a:tailEnd type="none" w="sm" len="sm"/>
          </a:ln>
        </p:spPr>
        <p:txBody>
          <a:bodyPr anchor="ctr"/>
          <a:lstStyle/>
          <a:p>
            <a:pPr algn="ctr"/>
            <a:r>
              <a:rPr kumimoji="1" lang="en-US" altLang="zh-TW" sz="1600" dirty="0">
                <a:latin typeface="Arial" charset="0"/>
                <a:ea typeface="新細明體" pitchFamily="18" charset="-120"/>
              </a:rPr>
              <a:t>Page fault</a:t>
            </a:r>
            <a:endParaRPr kumimoji="1" lang="en-US" altLang="zh-TW" sz="1000" dirty="0">
              <a:latin typeface="Times New Roman" pitchFamily="18" charset="0"/>
              <a:ea typeface="新細明體" pitchFamily="18" charset="-120"/>
            </a:endParaRPr>
          </a:p>
        </p:txBody>
      </p:sp>
      <p:sp>
        <p:nvSpPr>
          <p:cNvPr id="47119" name="Rectangle 33"/>
          <p:cNvSpPr>
            <a:spLocks noChangeArrowheads="1"/>
          </p:cNvSpPr>
          <p:nvPr/>
        </p:nvSpPr>
        <p:spPr bwMode="auto">
          <a:xfrm>
            <a:off x="7824788" y="5661024"/>
            <a:ext cx="2122399" cy="304787"/>
          </a:xfrm>
          <a:prstGeom prst="rect">
            <a:avLst/>
          </a:prstGeom>
          <a:noFill/>
          <a:ln w="12700">
            <a:noFill/>
            <a:miter lim="800000"/>
            <a:headEnd type="none" w="sm" len="sm"/>
            <a:tailEnd type="none" w="sm" len="sm"/>
          </a:ln>
        </p:spPr>
        <p:txBody>
          <a:bodyPr anchor="ctr"/>
          <a:lstStyle/>
          <a:p>
            <a:pPr algn="ctr"/>
            <a:r>
              <a:rPr kumimoji="1" lang="en-US" altLang="zh-TW" sz="1600" dirty="0">
                <a:latin typeface="Arial" charset="0"/>
                <a:ea typeface="新細明體" pitchFamily="18" charset="-120"/>
              </a:rPr>
              <a:t>Sampling Instance</a:t>
            </a:r>
            <a:endParaRPr kumimoji="1" lang="en-US" altLang="zh-TW" sz="1000" dirty="0">
              <a:latin typeface="Times New Roman" pitchFamily="18" charset="0"/>
              <a:ea typeface="新細明體" pitchFamily="18" charset="-120"/>
            </a:endParaRPr>
          </a:p>
        </p:txBody>
      </p:sp>
      <p:grpSp>
        <p:nvGrpSpPr>
          <p:cNvPr id="8" name="Group 34"/>
          <p:cNvGrpSpPr>
            <a:grpSpLocks/>
          </p:cNvGrpSpPr>
          <p:nvPr/>
        </p:nvGrpSpPr>
        <p:grpSpPr bwMode="auto">
          <a:xfrm>
            <a:off x="5808663" y="5292725"/>
            <a:ext cx="703262" cy="368300"/>
            <a:chOff x="2699" y="3334"/>
            <a:chExt cx="443" cy="232"/>
          </a:xfrm>
        </p:grpSpPr>
        <p:grpSp>
          <p:nvGrpSpPr>
            <p:cNvPr id="9" name="Group 35"/>
            <p:cNvGrpSpPr>
              <a:grpSpLocks/>
            </p:cNvGrpSpPr>
            <p:nvPr/>
          </p:nvGrpSpPr>
          <p:grpSpPr bwMode="auto">
            <a:xfrm>
              <a:off x="2699" y="3334"/>
              <a:ext cx="432" cy="96"/>
              <a:chOff x="768" y="3456"/>
              <a:chExt cx="432" cy="96"/>
            </a:xfrm>
          </p:grpSpPr>
          <p:sp>
            <p:nvSpPr>
              <p:cNvPr id="47154" name="Line 36"/>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7155" name="Line 37"/>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7156" name="Line 38"/>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10" name="Group 39"/>
            <p:cNvGrpSpPr>
              <a:grpSpLocks/>
            </p:cNvGrpSpPr>
            <p:nvPr/>
          </p:nvGrpSpPr>
          <p:grpSpPr bwMode="auto">
            <a:xfrm>
              <a:off x="2710" y="3470"/>
              <a:ext cx="432" cy="96"/>
              <a:chOff x="768" y="3456"/>
              <a:chExt cx="432" cy="96"/>
            </a:xfrm>
          </p:grpSpPr>
          <p:sp>
            <p:nvSpPr>
              <p:cNvPr id="47151" name="Line 40"/>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7152" name="Line 41"/>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7153" name="Line 42"/>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sp>
        <p:nvSpPr>
          <p:cNvPr id="47121" name="Line 43"/>
          <p:cNvSpPr>
            <a:spLocks noChangeShapeType="1"/>
          </p:cNvSpPr>
          <p:nvPr/>
        </p:nvSpPr>
        <p:spPr bwMode="auto">
          <a:xfrm>
            <a:off x="6402388" y="2565400"/>
            <a:ext cx="0" cy="3384550"/>
          </a:xfrm>
          <a:prstGeom prst="line">
            <a:avLst/>
          </a:prstGeom>
          <a:noFill/>
          <a:ln w="9525">
            <a:solidFill>
              <a:schemeClr val="tx1"/>
            </a:solidFill>
            <a:round/>
            <a:headEnd/>
            <a:tailEnd/>
          </a:ln>
        </p:spPr>
        <p:txBody>
          <a:bodyPr/>
          <a:lstStyle/>
          <a:p>
            <a:endParaRPr lang="en-US"/>
          </a:p>
        </p:txBody>
      </p:sp>
      <p:sp>
        <p:nvSpPr>
          <p:cNvPr id="47122" name="Line 44"/>
          <p:cNvSpPr>
            <a:spLocks noChangeShapeType="1"/>
          </p:cNvSpPr>
          <p:nvPr/>
        </p:nvSpPr>
        <p:spPr bwMode="auto">
          <a:xfrm>
            <a:off x="5716588" y="2565400"/>
            <a:ext cx="0" cy="3384550"/>
          </a:xfrm>
          <a:prstGeom prst="line">
            <a:avLst/>
          </a:prstGeom>
          <a:noFill/>
          <a:ln w="9525">
            <a:solidFill>
              <a:schemeClr val="tx1"/>
            </a:solidFill>
            <a:round/>
            <a:headEnd/>
            <a:tailEnd/>
          </a:ln>
        </p:spPr>
        <p:txBody>
          <a:bodyPr/>
          <a:lstStyle/>
          <a:p>
            <a:endParaRPr lang="en-US"/>
          </a:p>
        </p:txBody>
      </p:sp>
      <p:sp>
        <p:nvSpPr>
          <p:cNvPr id="47123" name="Line 45"/>
          <p:cNvSpPr>
            <a:spLocks noChangeShapeType="1"/>
          </p:cNvSpPr>
          <p:nvPr/>
        </p:nvSpPr>
        <p:spPr bwMode="auto">
          <a:xfrm>
            <a:off x="5519738" y="2565400"/>
            <a:ext cx="1079500" cy="0"/>
          </a:xfrm>
          <a:prstGeom prst="line">
            <a:avLst/>
          </a:prstGeom>
          <a:noFill/>
          <a:ln w="12700">
            <a:solidFill>
              <a:schemeClr val="tx1"/>
            </a:solidFill>
            <a:round/>
            <a:headEnd type="oval" w="med" len="med"/>
            <a:tailEnd/>
          </a:ln>
        </p:spPr>
        <p:txBody>
          <a:bodyPr/>
          <a:lstStyle/>
          <a:p>
            <a:endParaRPr lang="en-US"/>
          </a:p>
        </p:txBody>
      </p:sp>
      <p:sp>
        <p:nvSpPr>
          <p:cNvPr id="1342510" name="Line 46"/>
          <p:cNvSpPr>
            <a:spLocks noChangeShapeType="1"/>
          </p:cNvSpPr>
          <p:nvPr/>
        </p:nvSpPr>
        <p:spPr bwMode="auto">
          <a:xfrm>
            <a:off x="5521325" y="3500438"/>
            <a:ext cx="1079500" cy="0"/>
          </a:xfrm>
          <a:prstGeom prst="line">
            <a:avLst/>
          </a:prstGeom>
          <a:noFill/>
          <a:ln w="12700">
            <a:solidFill>
              <a:schemeClr val="tx1"/>
            </a:solidFill>
            <a:round/>
            <a:headEnd type="oval" w="med" len="med"/>
            <a:tailEnd/>
          </a:ln>
        </p:spPr>
        <p:txBody>
          <a:bodyPr/>
          <a:lstStyle/>
          <a:p>
            <a:endParaRPr lang="en-US"/>
          </a:p>
        </p:txBody>
      </p:sp>
      <p:sp>
        <p:nvSpPr>
          <p:cNvPr id="47125" name="Line 47"/>
          <p:cNvSpPr>
            <a:spLocks noChangeShapeType="1"/>
          </p:cNvSpPr>
          <p:nvPr/>
        </p:nvSpPr>
        <p:spPr bwMode="auto">
          <a:xfrm>
            <a:off x="7608888" y="5805488"/>
            <a:ext cx="360362" cy="0"/>
          </a:xfrm>
          <a:prstGeom prst="line">
            <a:avLst/>
          </a:prstGeom>
          <a:noFill/>
          <a:ln w="12700">
            <a:solidFill>
              <a:schemeClr val="tx1"/>
            </a:solidFill>
            <a:round/>
            <a:headEnd type="oval" w="med" len="med"/>
            <a:tailEnd/>
          </a:ln>
        </p:spPr>
        <p:txBody>
          <a:bodyPr/>
          <a:lstStyle/>
          <a:p>
            <a:endParaRPr lang="en-US"/>
          </a:p>
        </p:txBody>
      </p:sp>
      <p:grpSp>
        <p:nvGrpSpPr>
          <p:cNvPr id="11" name="Group 48"/>
          <p:cNvGrpSpPr>
            <a:grpSpLocks/>
          </p:cNvGrpSpPr>
          <p:nvPr/>
        </p:nvGrpSpPr>
        <p:grpSpPr bwMode="auto">
          <a:xfrm>
            <a:off x="5808664" y="3573463"/>
            <a:ext cx="688975" cy="457200"/>
            <a:chOff x="3308" y="2598"/>
            <a:chExt cx="434" cy="288"/>
          </a:xfrm>
        </p:grpSpPr>
        <p:grpSp>
          <p:nvGrpSpPr>
            <p:cNvPr id="12" name="Group 49"/>
            <p:cNvGrpSpPr>
              <a:grpSpLocks/>
            </p:cNvGrpSpPr>
            <p:nvPr/>
          </p:nvGrpSpPr>
          <p:grpSpPr bwMode="auto">
            <a:xfrm>
              <a:off x="3308" y="2598"/>
              <a:ext cx="432" cy="96"/>
              <a:chOff x="768" y="3456"/>
              <a:chExt cx="432" cy="96"/>
            </a:xfrm>
          </p:grpSpPr>
          <p:sp>
            <p:nvSpPr>
              <p:cNvPr id="47146" name="Line 50"/>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7147" name="Line 51"/>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7148" name="Line 52"/>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13" name="Group 53"/>
            <p:cNvGrpSpPr>
              <a:grpSpLocks/>
            </p:cNvGrpSpPr>
            <p:nvPr/>
          </p:nvGrpSpPr>
          <p:grpSpPr bwMode="auto">
            <a:xfrm>
              <a:off x="3308" y="2646"/>
              <a:ext cx="432" cy="96"/>
              <a:chOff x="768" y="3456"/>
              <a:chExt cx="432" cy="96"/>
            </a:xfrm>
          </p:grpSpPr>
          <p:sp>
            <p:nvSpPr>
              <p:cNvPr id="47143" name="Line 54"/>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7144" name="Line 55"/>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7145" name="Line 56"/>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14" name="Group 57"/>
            <p:cNvGrpSpPr>
              <a:grpSpLocks/>
            </p:cNvGrpSpPr>
            <p:nvPr/>
          </p:nvGrpSpPr>
          <p:grpSpPr bwMode="auto">
            <a:xfrm>
              <a:off x="3308" y="2790"/>
              <a:ext cx="432" cy="96"/>
              <a:chOff x="768" y="3456"/>
              <a:chExt cx="432" cy="96"/>
            </a:xfrm>
          </p:grpSpPr>
          <p:sp>
            <p:nvSpPr>
              <p:cNvPr id="47140" name="Line 58"/>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7141" name="Line 59"/>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7142" name="Line 60"/>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15" name="Group 61"/>
            <p:cNvGrpSpPr>
              <a:grpSpLocks/>
            </p:cNvGrpSpPr>
            <p:nvPr/>
          </p:nvGrpSpPr>
          <p:grpSpPr bwMode="auto">
            <a:xfrm>
              <a:off x="3310" y="2683"/>
              <a:ext cx="432" cy="96"/>
              <a:chOff x="768" y="3456"/>
              <a:chExt cx="432" cy="96"/>
            </a:xfrm>
          </p:grpSpPr>
          <p:sp>
            <p:nvSpPr>
              <p:cNvPr id="47137" name="Line 62"/>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7138" name="Line 63"/>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7139" name="Line 64"/>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sp>
        <p:nvSpPr>
          <p:cNvPr id="1342529" name="Line 65"/>
          <p:cNvSpPr>
            <a:spLocks noChangeShapeType="1"/>
          </p:cNvSpPr>
          <p:nvPr/>
        </p:nvSpPr>
        <p:spPr bwMode="auto">
          <a:xfrm>
            <a:off x="5519738" y="4076700"/>
            <a:ext cx="1079500" cy="0"/>
          </a:xfrm>
          <a:prstGeom prst="line">
            <a:avLst/>
          </a:prstGeom>
          <a:noFill/>
          <a:ln w="12700">
            <a:solidFill>
              <a:schemeClr val="tx1"/>
            </a:solidFill>
            <a:round/>
            <a:headEnd type="oval" w="med" len="med"/>
            <a:tailEnd/>
          </a:ln>
        </p:spPr>
        <p:txBody>
          <a:bodyPr/>
          <a:lstStyle/>
          <a:p>
            <a:endParaRPr lang="en-US"/>
          </a:p>
        </p:txBody>
      </p:sp>
      <p:sp>
        <p:nvSpPr>
          <p:cNvPr id="1342530" name="Line 66"/>
          <p:cNvSpPr>
            <a:spLocks noChangeShapeType="1"/>
          </p:cNvSpPr>
          <p:nvPr/>
        </p:nvSpPr>
        <p:spPr bwMode="auto">
          <a:xfrm>
            <a:off x="5519738" y="5013325"/>
            <a:ext cx="1079500" cy="0"/>
          </a:xfrm>
          <a:prstGeom prst="line">
            <a:avLst/>
          </a:prstGeom>
          <a:noFill/>
          <a:ln w="12700">
            <a:solidFill>
              <a:schemeClr val="tx1"/>
            </a:solidFill>
            <a:round/>
            <a:headEnd type="oval" w="med" len="med"/>
            <a:tailEnd/>
          </a:ln>
        </p:spPr>
        <p:txBody>
          <a:bodyPr/>
          <a:lstStyle/>
          <a:p>
            <a:endParaRPr lang="en-US"/>
          </a:p>
        </p:txBody>
      </p:sp>
      <p:sp>
        <p:nvSpPr>
          <p:cNvPr id="1342531" name="Line 67"/>
          <p:cNvSpPr>
            <a:spLocks noChangeShapeType="1"/>
          </p:cNvSpPr>
          <p:nvPr/>
        </p:nvSpPr>
        <p:spPr bwMode="auto">
          <a:xfrm>
            <a:off x="5519738" y="5949950"/>
            <a:ext cx="1079500" cy="0"/>
          </a:xfrm>
          <a:prstGeom prst="line">
            <a:avLst/>
          </a:prstGeom>
          <a:noFill/>
          <a:ln w="12700">
            <a:solidFill>
              <a:schemeClr val="tx1"/>
            </a:solidFill>
            <a:round/>
            <a:headEnd type="oval" w="med" len="med"/>
            <a:tailEnd/>
          </a:ln>
        </p:spPr>
        <p:txBody>
          <a:bodyPr/>
          <a:lstStyle/>
          <a:p>
            <a:endParaRPr lang="en-US"/>
          </a:p>
        </p:txBody>
      </p:sp>
      <p:sp>
        <p:nvSpPr>
          <p:cNvPr id="68" name="Slide Number Placeholder 2">
            <a:extLst>
              <a:ext uri="{FF2B5EF4-FFF2-40B4-BE49-F238E27FC236}">
                <a16:creationId xmlns:a16="http://schemas.microsoft.com/office/drawing/2014/main" id="{5DB6BB20-0622-464D-8887-C474C0EE886F}"/>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36</a:t>
            </a:fld>
            <a:endParaRPr lang="en-US" noProof="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2510"/>
                                        </p:tgtEl>
                                        <p:attrNameLst>
                                          <p:attrName>style.visibility</p:attrName>
                                        </p:attrNameLst>
                                      </p:cBhvr>
                                      <p:to>
                                        <p:strVal val="visible"/>
                                      </p:to>
                                    </p:set>
                                    <p:anim calcmode="lin" valueType="num">
                                      <p:cBhvr additive="base">
                                        <p:cTn id="13" dur="500" fill="hold"/>
                                        <p:tgtEl>
                                          <p:spTgt spid="1342510"/>
                                        </p:tgtEl>
                                        <p:attrNameLst>
                                          <p:attrName>ppt_x</p:attrName>
                                        </p:attrNameLst>
                                      </p:cBhvr>
                                      <p:tavLst>
                                        <p:tav tm="0">
                                          <p:val>
                                            <p:strVal val="0-#ppt_w/2"/>
                                          </p:val>
                                        </p:tav>
                                        <p:tav tm="100000">
                                          <p:val>
                                            <p:strVal val="#ppt_x"/>
                                          </p:val>
                                        </p:tav>
                                      </p:tavLst>
                                    </p:anim>
                                    <p:anim calcmode="lin" valueType="num">
                                      <p:cBhvr additive="base">
                                        <p:cTn id="14" dur="500" fill="hold"/>
                                        <p:tgtEl>
                                          <p:spTgt spid="13425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42529"/>
                                        </p:tgtEl>
                                        <p:attrNameLst>
                                          <p:attrName>style.visibility</p:attrName>
                                        </p:attrNameLst>
                                      </p:cBhvr>
                                      <p:to>
                                        <p:strVal val="visible"/>
                                      </p:to>
                                    </p:set>
                                    <p:anim calcmode="lin" valueType="num">
                                      <p:cBhvr additive="base">
                                        <p:cTn id="25" dur="500" fill="hold"/>
                                        <p:tgtEl>
                                          <p:spTgt spid="1342529"/>
                                        </p:tgtEl>
                                        <p:attrNameLst>
                                          <p:attrName>ppt_x</p:attrName>
                                        </p:attrNameLst>
                                      </p:cBhvr>
                                      <p:tavLst>
                                        <p:tav tm="0">
                                          <p:val>
                                            <p:strVal val="0-#ppt_w/2"/>
                                          </p:val>
                                        </p:tav>
                                        <p:tav tm="100000">
                                          <p:val>
                                            <p:strVal val="#ppt_x"/>
                                          </p:val>
                                        </p:tav>
                                      </p:tavLst>
                                    </p:anim>
                                    <p:anim calcmode="lin" valueType="num">
                                      <p:cBhvr additive="base">
                                        <p:cTn id="26" dur="500" fill="hold"/>
                                        <p:tgtEl>
                                          <p:spTgt spid="134252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42530"/>
                                        </p:tgtEl>
                                        <p:attrNameLst>
                                          <p:attrName>style.visibility</p:attrName>
                                        </p:attrNameLst>
                                      </p:cBhvr>
                                      <p:to>
                                        <p:strVal val="visible"/>
                                      </p:to>
                                    </p:set>
                                    <p:anim calcmode="lin" valueType="num">
                                      <p:cBhvr additive="base">
                                        <p:cTn id="37" dur="500" fill="hold"/>
                                        <p:tgtEl>
                                          <p:spTgt spid="1342530"/>
                                        </p:tgtEl>
                                        <p:attrNameLst>
                                          <p:attrName>ppt_x</p:attrName>
                                        </p:attrNameLst>
                                      </p:cBhvr>
                                      <p:tavLst>
                                        <p:tav tm="0">
                                          <p:val>
                                            <p:strVal val="0-#ppt_w/2"/>
                                          </p:val>
                                        </p:tav>
                                        <p:tav tm="100000">
                                          <p:val>
                                            <p:strVal val="#ppt_x"/>
                                          </p:val>
                                        </p:tav>
                                      </p:tavLst>
                                    </p:anim>
                                    <p:anim calcmode="lin" valueType="num">
                                      <p:cBhvr additive="base">
                                        <p:cTn id="38" dur="500" fill="hold"/>
                                        <p:tgtEl>
                                          <p:spTgt spid="13425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0-#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42531"/>
                                        </p:tgtEl>
                                        <p:attrNameLst>
                                          <p:attrName>style.visibility</p:attrName>
                                        </p:attrNameLst>
                                      </p:cBhvr>
                                      <p:to>
                                        <p:strVal val="visible"/>
                                      </p:to>
                                    </p:set>
                                    <p:anim calcmode="lin" valueType="num">
                                      <p:cBhvr additive="base">
                                        <p:cTn id="49" dur="500" fill="hold"/>
                                        <p:tgtEl>
                                          <p:spTgt spid="1342531"/>
                                        </p:tgtEl>
                                        <p:attrNameLst>
                                          <p:attrName>ppt_x</p:attrName>
                                        </p:attrNameLst>
                                      </p:cBhvr>
                                      <p:tavLst>
                                        <p:tav tm="0">
                                          <p:val>
                                            <p:strVal val="0-#ppt_w/2"/>
                                          </p:val>
                                        </p:tav>
                                        <p:tav tm="100000">
                                          <p:val>
                                            <p:strVal val="#ppt_x"/>
                                          </p:val>
                                        </p:tav>
                                      </p:tavLst>
                                    </p:anim>
                                    <p:anim calcmode="lin" valueType="num">
                                      <p:cBhvr additive="base">
                                        <p:cTn id="50" dur="500" fill="hold"/>
                                        <p:tgtEl>
                                          <p:spTgt spid="13425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510" grpId="0" animBg="1"/>
      <p:bldP spid="1342529" grpId="0" animBg="1"/>
      <p:bldP spid="1342530" grpId="0" animBg="1"/>
      <p:bldP spid="13425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p:cNvSpPr>
          <p:nvPr/>
        </p:nvSpPr>
        <p:spPr bwMode="auto">
          <a:xfrm>
            <a:off x="2279650" y="3716339"/>
            <a:ext cx="2628900" cy="1171545"/>
          </a:xfrm>
          <a:prstGeom prst="borderCallout1">
            <a:avLst>
              <a:gd name="adj1" fmla="val 10574"/>
              <a:gd name="adj2" fmla="val 102898"/>
              <a:gd name="adj3" fmla="val 24548"/>
              <a:gd name="adj4" fmla="val 119734"/>
            </a:avLst>
          </a:prstGeom>
          <a:solidFill>
            <a:schemeClr val="accent2">
              <a:lumMod val="40000"/>
              <a:lumOff val="60000"/>
            </a:schemeClr>
          </a:solidFill>
          <a:ln w="9525">
            <a:solidFill>
              <a:schemeClr val="tx1"/>
            </a:solidFill>
            <a:miter lim="800000"/>
            <a:headEnd/>
            <a:tailEnd/>
          </a:ln>
        </p:spPr>
        <p:txBody>
          <a:bodyPr/>
          <a:lstStyle/>
          <a:p>
            <a:r>
              <a:rPr kumimoji="1" lang="en-US" altLang="zh-TW" dirty="0">
                <a:latin typeface="Arial" charset="0"/>
                <a:ea typeface="新細明體" pitchFamily="18" charset="-120"/>
              </a:rPr>
              <a:t>Too many (=Q) page fault triggers a sampling instance, if the interval is not too short (&gt;M).</a:t>
            </a:r>
          </a:p>
        </p:txBody>
      </p:sp>
      <p:sp>
        <p:nvSpPr>
          <p:cNvPr id="49155" name="AutoShape 3"/>
          <p:cNvSpPr>
            <a:spLocks/>
          </p:cNvSpPr>
          <p:nvPr/>
        </p:nvSpPr>
        <p:spPr bwMode="auto">
          <a:xfrm>
            <a:off x="7248525" y="3573463"/>
            <a:ext cx="2533650" cy="609600"/>
          </a:xfrm>
          <a:prstGeom prst="borderCallout1">
            <a:avLst>
              <a:gd name="adj1" fmla="val 18750"/>
              <a:gd name="adj2" fmla="val -3009"/>
              <a:gd name="adj3" fmla="val 308856"/>
              <a:gd name="adj4" fmla="val -29009"/>
            </a:avLst>
          </a:prstGeom>
          <a:solidFill>
            <a:schemeClr val="accent2">
              <a:lumMod val="40000"/>
              <a:lumOff val="60000"/>
            </a:schemeClr>
          </a:solidFill>
          <a:ln w="9525">
            <a:solidFill>
              <a:schemeClr val="tx1"/>
            </a:solidFill>
            <a:miter lim="800000"/>
            <a:headEnd/>
            <a:tailEnd/>
          </a:ln>
        </p:spPr>
        <p:txBody>
          <a:bodyPr/>
          <a:lstStyle/>
          <a:p>
            <a:r>
              <a:rPr kumimoji="1" lang="en-US" altLang="zh-TW">
                <a:latin typeface="Arial" charset="0"/>
                <a:ea typeface="新細明體" pitchFamily="18" charset="-120"/>
              </a:rPr>
              <a:t>Maximum duration of sampling interval (L)</a:t>
            </a:r>
          </a:p>
        </p:txBody>
      </p:sp>
      <p:sp>
        <p:nvSpPr>
          <p:cNvPr id="49156" name="Line 4"/>
          <p:cNvSpPr>
            <a:spLocks noChangeShapeType="1"/>
          </p:cNvSpPr>
          <p:nvPr/>
        </p:nvSpPr>
        <p:spPr bwMode="auto">
          <a:xfrm flipH="1">
            <a:off x="6456363" y="3716339"/>
            <a:ext cx="647700" cy="936625"/>
          </a:xfrm>
          <a:prstGeom prst="line">
            <a:avLst/>
          </a:prstGeom>
          <a:noFill/>
          <a:ln w="9525">
            <a:solidFill>
              <a:schemeClr val="tx1"/>
            </a:solidFill>
            <a:round/>
            <a:headEnd/>
            <a:tailEnd/>
          </a:ln>
        </p:spPr>
        <p:txBody>
          <a:bodyPr/>
          <a:lstStyle/>
          <a:p>
            <a:endParaRPr lang="en-US"/>
          </a:p>
        </p:txBody>
      </p:sp>
      <p:sp>
        <p:nvSpPr>
          <p:cNvPr id="49157" name="Line 5"/>
          <p:cNvSpPr>
            <a:spLocks noChangeShapeType="1"/>
          </p:cNvSpPr>
          <p:nvPr/>
        </p:nvSpPr>
        <p:spPr bwMode="auto">
          <a:xfrm flipH="1" flipV="1">
            <a:off x="6456363" y="3068639"/>
            <a:ext cx="647700" cy="504825"/>
          </a:xfrm>
          <a:prstGeom prst="line">
            <a:avLst/>
          </a:prstGeom>
          <a:noFill/>
          <a:ln w="9525">
            <a:solidFill>
              <a:schemeClr val="tx1"/>
            </a:solidFill>
            <a:round/>
            <a:headEnd/>
            <a:tailEnd/>
          </a:ln>
        </p:spPr>
        <p:txBody>
          <a:bodyPr/>
          <a:lstStyle/>
          <a:p>
            <a:endParaRPr lang="en-US"/>
          </a:p>
        </p:txBody>
      </p:sp>
      <p:sp>
        <p:nvSpPr>
          <p:cNvPr id="49158" name="Line 6"/>
          <p:cNvSpPr>
            <a:spLocks noChangeShapeType="1"/>
          </p:cNvSpPr>
          <p:nvPr/>
        </p:nvSpPr>
        <p:spPr bwMode="auto">
          <a:xfrm flipV="1">
            <a:off x="5715000" y="2209800"/>
            <a:ext cx="0" cy="355600"/>
          </a:xfrm>
          <a:prstGeom prst="line">
            <a:avLst/>
          </a:prstGeom>
          <a:noFill/>
          <a:ln w="12700">
            <a:solidFill>
              <a:schemeClr val="tx1"/>
            </a:solidFill>
            <a:prstDash val="sysDot"/>
            <a:round/>
            <a:headEnd/>
            <a:tailEnd/>
          </a:ln>
        </p:spPr>
        <p:txBody>
          <a:bodyPr/>
          <a:lstStyle/>
          <a:p>
            <a:endParaRPr lang="en-US"/>
          </a:p>
        </p:txBody>
      </p:sp>
      <p:sp>
        <p:nvSpPr>
          <p:cNvPr id="49159" name="Line 7"/>
          <p:cNvSpPr>
            <a:spLocks noChangeShapeType="1"/>
          </p:cNvSpPr>
          <p:nvPr/>
        </p:nvSpPr>
        <p:spPr bwMode="auto">
          <a:xfrm flipV="1">
            <a:off x="6400800" y="2209800"/>
            <a:ext cx="0" cy="427038"/>
          </a:xfrm>
          <a:prstGeom prst="line">
            <a:avLst/>
          </a:prstGeom>
          <a:noFill/>
          <a:ln w="12700">
            <a:solidFill>
              <a:schemeClr val="tx1"/>
            </a:solidFill>
            <a:prstDash val="sysDot"/>
            <a:round/>
            <a:headEnd/>
            <a:tailEnd/>
          </a:ln>
        </p:spPr>
        <p:txBody>
          <a:bodyPr/>
          <a:lstStyle/>
          <a:p>
            <a:endParaRPr lang="en-US"/>
          </a:p>
        </p:txBody>
      </p:sp>
      <p:sp>
        <p:nvSpPr>
          <p:cNvPr id="49160" name="Line 8"/>
          <p:cNvSpPr>
            <a:spLocks noChangeShapeType="1"/>
          </p:cNvSpPr>
          <p:nvPr/>
        </p:nvSpPr>
        <p:spPr bwMode="auto">
          <a:xfrm flipV="1">
            <a:off x="5715000" y="5876926"/>
            <a:ext cx="0" cy="219075"/>
          </a:xfrm>
          <a:prstGeom prst="line">
            <a:avLst/>
          </a:prstGeom>
          <a:noFill/>
          <a:ln w="12700">
            <a:solidFill>
              <a:schemeClr val="tx1"/>
            </a:solidFill>
            <a:prstDash val="sysDot"/>
            <a:round/>
            <a:headEnd/>
            <a:tailEnd/>
          </a:ln>
        </p:spPr>
        <p:txBody>
          <a:bodyPr/>
          <a:lstStyle/>
          <a:p>
            <a:endParaRPr lang="en-US"/>
          </a:p>
        </p:txBody>
      </p:sp>
      <p:sp>
        <p:nvSpPr>
          <p:cNvPr id="49161" name="Line 9"/>
          <p:cNvSpPr>
            <a:spLocks noChangeShapeType="1"/>
          </p:cNvSpPr>
          <p:nvPr/>
        </p:nvSpPr>
        <p:spPr bwMode="auto">
          <a:xfrm flipV="1">
            <a:off x="6400800" y="5876926"/>
            <a:ext cx="0" cy="219075"/>
          </a:xfrm>
          <a:prstGeom prst="line">
            <a:avLst/>
          </a:prstGeom>
          <a:noFill/>
          <a:ln w="12700">
            <a:solidFill>
              <a:schemeClr val="tx1"/>
            </a:solidFill>
            <a:prstDash val="sysDot"/>
            <a:round/>
            <a:headEnd/>
            <a:tailEnd/>
          </a:ln>
        </p:spPr>
        <p:txBody>
          <a:bodyPr/>
          <a:lstStyle/>
          <a:p>
            <a:endParaRPr lang="en-US"/>
          </a:p>
        </p:txBody>
      </p:sp>
      <p:grpSp>
        <p:nvGrpSpPr>
          <p:cNvPr id="2" name="Group 10"/>
          <p:cNvGrpSpPr>
            <a:grpSpLocks/>
          </p:cNvGrpSpPr>
          <p:nvPr/>
        </p:nvGrpSpPr>
        <p:grpSpPr bwMode="auto">
          <a:xfrm>
            <a:off x="5791200" y="2667000"/>
            <a:ext cx="685800" cy="685800"/>
            <a:chOff x="2688" y="1680"/>
            <a:chExt cx="432" cy="432"/>
          </a:xfrm>
        </p:grpSpPr>
        <p:grpSp>
          <p:nvGrpSpPr>
            <p:cNvPr id="3" name="Group 11"/>
            <p:cNvGrpSpPr>
              <a:grpSpLocks/>
            </p:cNvGrpSpPr>
            <p:nvPr/>
          </p:nvGrpSpPr>
          <p:grpSpPr bwMode="auto">
            <a:xfrm>
              <a:off x="2688" y="1680"/>
              <a:ext cx="432" cy="96"/>
              <a:chOff x="768" y="3456"/>
              <a:chExt cx="432" cy="96"/>
            </a:xfrm>
          </p:grpSpPr>
          <p:sp>
            <p:nvSpPr>
              <p:cNvPr id="49213" name="Line 12"/>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9214" name="Line 13"/>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9215" name="Line 14"/>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4" name="Group 15"/>
            <p:cNvGrpSpPr>
              <a:grpSpLocks/>
            </p:cNvGrpSpPr>
            <p:nvPr/>
          </p:nvGrpSpPr>
          <p:grpSpPr bwMode="auto">
            <a:xfrm>
              <a:off x="2688" y="1728"/>
              <a:ext cx="432" cy="96"/>
              <a:chOff x="768" y="3456"/>
              <a:chExt cx="432" cy="96"/>
            </a:xfrm>
          </p:grpSpPr>
          <p:sp>
            <p:nvSpPr>
              <p:cNvPr id="49210" name="Line 16"/>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9211" name="Line 17"/>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9212" name="Line 18"/>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5" name="Group 19"/>
            <p:cNvGrpSpPr>
              <a:grpSpLocks/>
            </p:cNvGrpSpPr>
            <p:nvPr/>
          </p:nvGrpSpPr>
          <p:grpSpPr bwMode="auto">
            <a:xfrm>
              <a:off x="2688" y="2016"/>
              <a:ext cx="432" cy="96"/>
              <a:chOff x="768" y="3456"/>
              <a:chExt cx="432" cy="96"/>
            </a:xfrm>
          </p:grpSpPr>
          <p:sp>
            <p:nvSpPr>
              <p:cNvPr id="49207" name="Line 20"/>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9208" name="Line 21"/>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9209" name="Line 22"/>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grpSp>
        <p:nvGrpSpPr>
          <p:cNvPr id="6" name="Group 23"/>
          <p:cNvGrpSpPr>
            <a:grpSpLocks/>
          </p:cNvGrpSpPr>
          <p:nvPr/>
        </p:nvGrpSpPr>
        <p:grpSpPr bwMode="auto">
          <a:xfrm>
            <a:off x="5791200" y="4429125"/>
            <a:ext cx="685800" cy="152400"/>
            <a:chOff x="768" y="3456"/>
            <a:chExt cx="432" cy="96"/>
          </a:xfrm>
        </p:grpSpPr>
        <p:sp>
          <p:nvSpPr>
            <p:cNvPr id="49201" name="Line 24"/>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9202" name="Line 25"/>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9203" name="Line 26"/>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7" name="Group 27"/>
          <p:cNvGrpSpPr>
            <a:grpSpLocks/>
          </p:cNvGrpSpPr>
          <p:nvPr/>
        </p:nvGrpSpPr>
        <p:grpSpPr bwMode="auto">
          <a:xfrm>
            <a:off x="5808663" y="5292725"/>
            <a:ext cx="703262" cy="368300"/>
            <a:chOff x="2699" y="3334"/>
            <a:chExt cx="443" cy="232"/>
          </a:xfrm>
        </p:grpSpPr>
        <p:grpSp>
          <p:nvGrpSpPr>
            <p:cNvPr id="8" name="Group 28"/>
            <p:cNvGrpSpPr>
              <a:grpSpLocks/>
            </p:cNvGrpSpPr>
            <p:nvPr/>
          </p:nvGrpSpPr>
          <p:grpSpPr bwMode="auto">
            <a:xfrm>
              <a:off x="2699" y="3334"/>
              <a:ext cx="432" cy="96"/>
              <a:chOff x="768" y="3456"/>
              <a:chExt cx="432" cy="96"/>
            </a:xfrm>
          </p:grpSpPr>
          <p:sp>
            <p:nvSpPr>
              <p:cNvPr id="49198" name="Line 29"/>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9199" name="Line 30"/>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9200" name="Line 31"/>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9" name="Group 32"/>
            <p:cNvGrpSpPr>
              <a:grpSpLocks/>
            </p:cNvGrpSpPr>
            <p:nvPr/>
          </p:nvGrpSpPr>
          <p:grpSpPr bwMode="auto">
            <a:xfrm>
              <a:off x="2710" y="3470"/>
              <a:ext cx="432" cy="96"/>
              <a:chOff x="768" y="3456"/>
              <a:chExt cx="432" cy="96"/>
            </a:xfrm>
          </p:grpSpPr>
          <p:sp>
            <p:nvSpPr>
              <p:cNvPr id="49195" name="Line 33"/>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9196" name="Line 34"/>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9197" name="Line 35"/>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sp>
        <p:nvSpPr>
          <p:cNvPr id="49165" name="Line 36"/>
          <p:cNvSpPr>
            <a:spLocks noChangeShapeType="1"/>
          </p:cNvSpPr>
          <p:nvPr/>
        </p:nvSpPr>
        <p:spPr bwMode="auto">
          <a:xfrm>
            <a:off x="6402388" y="2565400"/>
            <a:ext cx="0" cy="3384550"/>
          </a:xfrm>
          <a:prstGeom prst="line">
            <a:avLst/>
          </a:prstGeom>
          <a:noFill/>
          <a:ln w="9525">
            <a:solidFill>
              <a:schemeClr val="tx1"/>
            </a:solidFill>
            <a:round/>
            <a:headEnd/>
            <a:tailEnd/>
          </a:ln>
        </p:spPr>
        <p:txBody>
          <a:bodyPr/>
          <a:lstStyle/>
          <a:p>
            <a:endParaRPr lang="en-US"/>
          </a:p>
        </p:txBody>
      </p:sp>
      <p:sp>
        <p:nvSpPr>
          <p:cNvPr id="49166" name="Line 37"/>
          <p:cNvSpPr>
            <a:spLocks noChangeShapeType="1"/>
          </p:cNvSpPr>
          <p:nvPr/>
        </p:nvSpPr>
        <p:spPr bwMode="auto">
          <a:xfrm>
            <a:off x="5716588" y="2565400"/>
            <a:ext cx="0" cy="3384550"/>
          </a:xfrm>
          <a:prstGeom prst="line">
            <a:avLst/>
          </a:prstGeom>
          <a:noFill/>
          <a:ln w="9525">
            <a:solidFill>
              <a:schemeClr val="tx1"/>
            </a:solidFill>
            <a:round/>
            <a:headEnd/>
            <a:tailEnd/>
          </a:ln>
        </p:spPr>
        <p:txBody>
          <a:bodyPr/>
          <a:lstStyle/>
          <a:p>
            <a:endParaRPr lang="en-US"/>
          </a:p>
        </p:txBody>
      </p:sp>
      <p:sp>
        <p:nvSpPr>
          <p:cNvPr id="49167" name="Line 38"/>
          <p:cNvSpPr>
            <a:spLocks noChangeShapeType="1"/>
          </p:cNvSpPr>
          <p:nvPr/>
        </p:nvSpPr>
        <p:spPr bwMode="auto">
          <a:xfrm>
            <a:off x="5519738" y="2565400"/>
            <a:ext cx="1079500" cy="0"/>
          </a:xfrm>
          <a:prstGeom prst="line">
            <a:avLst/>
          </a:prstGeom>
          <a:noFill/>
          <a:ln w="12700">
            <a:solidFill>
              <a:schemeClr val="tx1"/>
            </a:solidFill>
            <a:round/>
            <a:headEnd type="oval" w="med" len="med"/>
            <a:tailEnd/>
          </a:ln>
        </p:spPr>
        <p:txBody>
          <a:bodyPr/>
          <a:lstStyle/>
          <a:p>
            <a:endParaRPr lang="en-US"/>
          </a:p>
        </p:txBody>
      </p:sp>
      <p:sp>
        <p:nvSpPr>
          <p:cNvPr id="49168" name="Line 39"/>
          <p:cNvSpPr>
            <a:spLocks noChangeShapeType="1"/>
          </p:cNvSpPr>
          <p:nvPr/>
        </p:nvSpPr>
        <p:spPr bwMode="auto">
          <a:xfrm>
            <a:off x="5521325" y="3500438"/>
            <a:ext cx="1079500" cy="0"/>
          </a:xfrm>
          <a:prstGeom prst="line">
            <a:avLst/>
          </a:prstGeom>
          <a:noFill/>
          <a:ln w="12700">
            <a:solidFill>
              <a:schemeClr val="tx1"/>
            </a:solidFill>
            <a:round/>
            <a:headEnd type="oval" w="med" len="med"/>
            <a:tailEnd/>
          </a:ln>
        </p:spPr>
        <p:txBody>
          <a:bodyPr/>
          <a:lstStyle/>
          <a:p>
            <a:endParaRPr lang="en-US"/>
          </a:p>
        </p:txBody>
      </p:sp>
      <p:grpSp>
        <p:nvGrpSpPr>
          <p:cNvPr id="10" name="Group 40"/>
          <p:cNvGrpSpPr>
            <a:grpSpLocks/>
          </p:cNvGrpSpPr>
          <p:nvPr/>
        </p:nvGrpSpPr>
        <p:grpSpPr bwMode="auto">
          <a:xfrm>
            <a:off x="5808664" y="3573463"/>
            <a:ext cx="688975" cy="457200"/>
            <a:chOff x="3308" y="2598"/>
            <a:chExt cx="434" cy="288"/>
          </a:xfrm>
        </p:grpSpPr>
        <p:grpSp>
          <p:nvGrpSpPr>
            <p:cNvPr id="11" name="Group 41"/>
            <p:cNvGrpSpPr>
              <a:grpSpLocks/>
            </p:cNvGrpSpPr>
            <p:nvPr/>
          </p:nvGrpSpPr>
          <p:grpSpPr bwMode="auto">
            <a:xfrm>
              <a:off x="3308" y="2598"/>
              <a:ext cx="432" cy="96"/>
              <a:chOff x="768" y="3456"/>
              <a:chExt cx="432" cy="96"/>
            </a:xfrm>
          </p:grpSpPr>
          <p:sp>
            <p:nvSpPr>
              <p:cNvPr id="49190" name="Line 42"/>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9191" name="Line 43"/>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9192" name="Line 44"/>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12" name="Group 45"/>
            <p:cNvGrpSpPr>
              <a:grpSpLocks/>
            </p:cNvGrpSpPr>
            <p:nvPr/>
          </p:nvGrpSpPr>
          <p:grpSpPr bwMode="auto">
            <a:xfrm>
              <a:off x="3308" y="2646"/>
              <a:ext cx="432" cy="96"/>
              <a:chOff x="768" y="3456"/>
              <a:chExt cx="432" cy="96"/>
            </a:xfrm>
          </p:grpSpPr>
          <p:sp>
            <p:nvSpPr>
              <p:cNvPr id="49187" name="Line 46"/>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9188" name="Line 47"/>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9189" name="Line 48"/>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13" name="Group 49"/>
            <p:cNvGrpSpPr>
              <a:grpSpLocks/>
            </p:cNvGrpSpPr>
            <p:nvPr/>
          </p:nvGrpSpPr>
          <p:grpSpPr bwMode="auto">
            <a:xfrm>
              <a:off x="3308" y="2790"/>
              <a:ext cx="432" cy="96"/>
              <a:chOff x="768" y="3456"/>
              <a:chExt cx="432" cy="96"/>
            </a:xfrm>
          </p:grpSpPr>
          <p:sp>
            <p:nvSpPr>
              <p:cNvPr id="49184" name="Line 50"/>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9185" name="Line 51"/>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9186" name="Line 52"/>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nvGrpSpPr>
            <p:cNvPr id="14" name="Group 53"/>
            <p:cNvGrpSpPr>
              <a:grpSpLocks/>
            </p:cNvGrpSpPr>
            <p:nvPr/>
          </p:nvGrpSpPr>
          <p:grpSpPr bwMode="auto">
            <a:xfrm>
              <a:off x="3310" y="2683"/>
              <a:ext cx="432" cy="96"/>
              <a:chOff x="768" y="3456"/>
              <a:chExt cx="432" cy="96"/>
            </a:xfrm>
          </p:grpSpPr>
          <p:sp>
            <p:nvSpPr>
              <p:cNvPr id="49181" name="Line 54"/>
              <p:cNvSpPr>
                <a:spLocks noChangeShapeType="1"/>
              </p:cNvSpPr>
              <p:nvPr/>
            </p:nvSpPr>
            <p:spPr bwMode="auto">
              <a:xfrm>
                <a:off x="816" y="3504"/>
                <a:ext cx="384" cy="0"/>
              </a:xfrm>
              <a:prstGeom prst="line">
                <a:avLst/>
              </a:prstGeom>
              <a:noFill/>
              <a:ln w="12700">
                <a:solidFill>
                  <a:srgbClr val="FF0000"/>
                </a:solidFill>
                <a:round/>
                <a:headEnd/>
                <a:tailEnd/>
              </a:ln>
            </p:spPr>
            <p:txBody>
              <a:bodyPr/>
              <a:lstStyle/>
              <a:p>
                <a:endParaRPr lang="en-US"/>
              </a:p>
            </p:txBody>
          </p:sp>
          <p:sp>
            <p:nvSpPr>
              <p:cNvPr id="49182" name="Line 55"/>
              <p:cNvSpPr>
                <a:spLocks noChangeShapeType="1"/>
              </p:cNvSpPr>
              <p:nvPr/>
            </p:nvSpPr>
            <p:spPr bwMode="auto">
              <a:xfrm>
                <a:off x="768" y="3456"/>
                <a:ext cx="96" cy="96"/>
              </a:xfrm>
              <a:prstGeom prst="line">
                <a:avLst/>
              </a:prstGeom>
              <a:noFill/>
              <a:ln w="9525">
                <a:solidFill>
                  <a:srgbClr val="FF0000"/>
                </a:solidFill>
                <a:round/>
                <a:headEnd/>
                <a:tailEnd/>
              </a:ln>
            </p:spPr>
            <p:txBody>
              <a:bodyPr/>
              <a:lstStyle/>
              <a:p>
                <a:endParaRPr lang="en-US"/>
              </a:p>
            </p:txBody>
          </p:sp>
          <p:sp>
            <p:nvSpPr>
              <p:cNvPr id="49183" name="Line 56"/>
              <p:cNvSpPr>
                <a:spLocks noChangeShapeType="1"/>
              </p:cNvSpPr>
              <p:nvPr/>
            </p:nvSpPr>
            <p:spPr bwMode="auto">
              <a:xfrm flipH="1">
                <a:off x="768" y="3456"/>
                <a:ext cx="96" cy="96"/>
              </a:xfrm>
              <a:prstGeom prst="line">
                <a:avLst/>
              </a:prstGeom>
              <a:noFill/>
              <a:ln w="9525">
                <a:solidFill>
                  <a:srgbClr val="FF0000"/>
                </a:solidFill>
                <a:round/>
                <a:headEnd/>
                <a:tailEnd/>
              </a:ln>
            </p:spPr>
            <p:txBody>
              <a:bodyPr/>
              <a:lstStyle/>
              <a:p>
                <a:endParaRPr lang="en-US"/>
              </a:p>
            </p:txBody>
          </p:sp>
        </p:grpSp>
      </p:grpSp>
      <p:sp>
        <p:nvSpPr>
          <p:cNvPr id="49170" name="Line 57"/>
          <p:cNvSpPr>
            <a:spLocks noChangeShapeType="1"/>
          </p:cNvSpPr>
          <p:nvPr/>
        </p:nvSpPr>
        <p:spPr bwMode="auto">
          <a:xfrm>
            <a:off x="5519738" y="4076700"/>
            <a:ext cx="1079500" cy="0"/>
          </a:xfrm>
          <a:prstGeom prst="line">
            <a:avLst/>
          </a:prstGeom>
          <a:noFill/>
          <a:ln w="12700">
            <a:solidFill>
              <a:schemeClr val="tx1"/>
            </a:solidFill>
            <a:round/>
            <a:headEnd type="oval" w="med" len="med"/>
            <a:tailEnd/>
          </a:ln>
        </p:spPr>
        <p:txBody>
          <a:bodyPr/>
          <a:lstStyle/>
          <a:p>
            <a:endParaRPr lang="en-US"/>
          </a:p>
        </p:txBody>
      </p:sp>
      <p:sp>
        <p:nvSpPr>
          <p:cNvPr id="49171" name="Line 58"/>
          <p:cNvSpPr>
            <a:spLocks noChangeShapeType="1"/>
          </p:cNvSpPr>
          <p:nvPr/>
        </p:nvSpPr>
        <p:spPr bwMode="auto">
          <a:xfrm>
            <a:off x="5519738" y="5013325"/>
            <a:ext cx="1079500" cy="0"/>
          </a:xfrm>
          <a:prstGeom prst="line">
            <a:avLst/>
          </a:prstGeom>
          <a:noFill/>
          <a:ln w="12700">
            <a:solidFill>
              <a:schemeClr val="tx1"/>
            </a:solidFill>
            <a:round/>
            <a:headEnd type="oval" w="med" len="med"/>
            <a:tailEnd/>
          </a:ln>
        </p:spPr>
        <p:txBody>
          <a:bodyPr/>
          <a:lstStyle/>
          <a:p>
            <a:endParaRPr lang="en-US"/>
          </a:p>
        </p:txBody>
      </p:sp>
      <p:sp>
        <p:nvSpPr>
          <p:cNvPr id="49172" name="Line 59"/>
          <p:cNvSpPr>
            <a:spLocks noChangeShapeType="1"/>
          </p:cNvSpPr>
          <p:nvPr/>
        </p:nvSpPr>
        <p:spPr bwMode="auto">
          <a:xfrm>
            <a:off x="5519738" y="5949950"/>
            <a:ext cx="1079500" cy="0"/>
          </a:xfrm>
          <a:prstGeom prst="line">
            <a:avLst/>
          </a:prstGeom>
          <a:noFill/>
          <a:ln w="12700">
            <a:solidFill>
              <a:schemeClr val="tx1"/>
            </a:solidFill>
            <a:round/>
            <a:headEnd type="oval" w="med" len="med"/>
            <a:tailEnd/>
          </a:ln>
        </p:spPr>
        <p:txBody>
          <a:bodyPr/>
          <a:lstStyle/>
          <a:p>
            <a:endParaRPr lang="en-US"/>
          </a:p>
        </p:txBody>
      </p:sp>
      <p:sp>
        <p:nvSpPr>
          <p:cNvPr id="61" name="Rectangle 2">
            <a:extLst>
              <a:ext uri="{FF2B5EF4-FFF2-40B4-BE49-F238E27FC236}">
                <a16:creationId xmlns:a16="http://schemas.microsoft.com/office/drawing/2014/main" id="{3B62B4F2-6E3E-4F07-B825-F875F9281AC3}"/>
              </a:ext>
            </a:extLst>
          </p:cNvPr>
          <p:cNvSpPr txBox="1">
            <a:spLocks noChangeArrowheads="1"/>
          </p:cNvSpPr>
          <p:nvPr/>
        </p:nvSpPr>
        <p:spPr>
          <a:xfrm>
            <a:off x="2590800" y="533400"/>
            <a:ext cx="7772400" cy="1143000"/>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r>
              <a:rPr lang="en-US" altLang="zh-TW" sz="4000">
                <a:ea typeface="新細明體" pitchFamily="18" charset="-120"/>
              </a:rPr>
              <a:t>Variable-interval Sampled Working Set (VSWS)</a:t>
            </a:r>
            <a:endParaRPr lang="en-US" altLang="zh-TW" sz="4000" dirty="0">
              <a:ea typeface="新細明體" pitchFamily="18" charset="-120"/>
            </a:endParaRPr>
          </a:p>
        </p:txBody>
      </p:sp>
      <p:sp>
        <p:nvSpPr>
          <p:cNvPr id="62" name="Slide Number Placeholder 2">
            <a:extLst>
              <a:ext uri="{FF2B5EF4-FFF2-40B4-BE49-F238E27FC236}">
                <a16:creationId xmlns:a16="http://schemas.microsoft.com/office/drawing/2014/main" id="{36EF7271-75DE-4CD2-9E94-2BDDBD390420}"/>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37</a:t>
            </a:fld>
            <a:endParaRPr lang="en-US" noProof="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B50386-8868-4BF4-9A91-3120F9D1C92F}"/>
              </a:ext>
            </a:extLst>
          </p:cNvPr>
          <p:cNvSpPr>
            <a:spLocks noGrp="1"/>
          </p:cNvSpPr>
          <p:nvPr>
            <p:ph idx="1"/>
          </p:nvPr>
        </p:nvSpPr>
        <p:spPr>
          <a:xfrm>
            <a:off x="370614" y="1274325"/>
            <a:ext cx="10386056" cy="4679250"/>
          </a:xfrm>
        </p:spPr>
        <p:txBody>
          <a:bodyPr/>
          <a:lstStyle/>
          <a:p>
            <a:pPr>
              <a:lnSpc>
                <a:spcPct val="80000"/>
              </a:lnSpc>
            </a:pPr>
            <a:r>
              <a:rPr lang="en-US" altLang="zh-TW" sz="2800" dirty="0">
                <a:ea typeface="新細明體" pitchFamily="18" charset="-120"/>
              </a:rPr>
              <a:t>If the </a:t>
            </a:r>
            <a:r>
              <a:rPr lang="en-US" altLang="zh-TW" sz="2800" dirty="0">
                <a:solidFill>
                  <a:srgbClr val="FF0000"/>
                </a:solidFill>
                <a:ea typeface="新細明體" pitchFamily="18" charset="-120"/>
              </a:rPr>
              <a:t>virtual time (VT) </a:t>
            </a:r>
            <a:r>
              <a:rPr lang="en-US" altLang="zh-TW" sz="2800" dirty="0">
                <a:ea typeface="新細明體" pitchFamily="18" charset="-120"/>
              </a:rPr>
              <a:t>since the last sampling instance reaches </a:t>
            </a:r>
            <a:r>
              <a:rPr lang="en-US" altLang="zh-TW" sz="2800" dirty="0">
                <a:solidFill>
                  <a:srgbClr val="FF0000"/>
                </a:solidFill>
                <a:ea typeface="新細明體" pitchFamily="18" charset="-120"/>
              </a:rPr>
              <a:t>L</a:t>
            </a:r>
            <a:r>
              <a:rPr lang="en-US" altLang="zh-TW" sz="2800" dirty="0">
                <a:ea typeface="新細明體" pitchFamily="18" charset="-120"/>
              </a:rPr>
              <a:t>, then </a:t>
            </a:r>
            <a:r>
              <a:rPr lang="en-US" altLang="zh-TW" sz="2800" dirty="0">
                <a:solidFill>
                  <a:srgbClr val="2144D9"/>
                </a:solidFill>
                <a:ea typeface="新細明體" pitchFamily="18" charset="-120"/>
              </a:rPr>
              <a:t>suspend</a:t>
            </a:r>
            <a:r>
              <a:rPr lang="en-US" altLang="zh-TW" sz="2800" dirty="0">
                <a:ea typeface="新細明體" pitchFamily="18" charset="-120"/>
              </a:rPr>
              <a:t> the process and </a:t>
            </a:r>
            <a:r>
              <a:rPr lang="en-US" altLang="zh-TW" sz="2800" dirty="0">
                <a:solidFill>
                  <a:srgbClr val="2144D9"/>
                </a:solidFill>
                <a:ea typeface="新細明體" pitchFamily="18" charset="-120"/>
              </a:rPr>
              <a:t>scan</a:t>
            </a:r>
            <a:r>
              <a:rPr lang="en-US" altLang="zh-TW" sz="2800" dirty="0">
                <a:ea typeface="新細明體" pitchFamily="18" charset="-120"/>
              </a:rPr>
              <a:t> the use bits</a:t>
            </a:r>
          </a:p>
          <a:p>
            <a:pPr>
              <a:lnSpc>
                <a:spcPct val="80000"/>
              </a:lnSpc>
            </a:pPr>
            <a:r>
              <a:rPr lang="en-US" altLang="zh-TW" sz="2800" dirty="0">
                <a:ea typeface="新細明體" pitchFamily="18" charset="-120"/>
              </a:rPr>
              <a:t>If, prior to an elapsed VT of L, </a:t>
            </a:r>
            <a:r>
              <a:rPr lang="en-US" altLang="zh-TW" sz="2800" dirty="0">
                <a:solidFill>
                  <a:srgbClr val="FF0000"/>
                </a:solidFill>
                <a:ea typeface="新細明體" pitchFamily="18" charset="-120"/>
              </a:rPr>
              <a:t>Q page faults </a:t>
            </a:r>
            <a:r>
              <a:rPr lang="en-US" altLang="zh-TW" sz="2800" dirty="0">
                <a:ea typeface="新細明體" pitchFamily="18" charset="-120"/>
              </a:rPr>
              <a:t>occur, </a:t>
            </a:r>
          </a:p>
          <a:p>
            <a:pPr lvl="1">
              <a:lnSpc>
                <a:spcPct val="80000"/>
              </a:lnSpc>
            </a:pPr>
            <a:r>
              <a:rPr lang="en-US" altLang="zh-TW" sz="2400" dirty="0">
                <a:ea typeface="新細明體" pitchFamily="18" charset="-120"/>
              </a:rPr>
              <a:t>If the VT since the last sampling instance </a:t>
            </a:r>
            <a:r>
              <a:rPr lang="en-US" altLang="zh-TW" sz="2400" dirty="0">
                <a:solidFill>
                  <a:srgbClr val="FF0000"/>
                </a:solidFill>
                <a:ea typeface="新細明體" pitchFamily="18" charset="-120"/>
              </a:rPr>
              <a:t>&lt; M</a:t>
            </a:r>
            <a:r>
              <a:rPr lang="en-US" altLang="zh-TW" sz="2400" dirty="0">
                <a:ea typeface="新細明體" pitchFamily="18" charset="-120"/>
              </a:rPr>
              <a:t>, then </a:t>
            </a:r>
            <a:r>
              <a:rPr lang="en-US" altLang="zh-TW" sz="2400" dirty="0">
                <a:solidFill>
                  <a:srgbClr val="2144D9"/>
                </a:solidFill>
                <a:ea typeface="新細明體" pitchFamily="18" charset="-120"/>
              </a:rPr>
              <a:t>wait</a:t>
            </a:r>
            <a:r>
              <a:rPr lang="en-US" altLang="zh-TW" sz="2400" dirty="0">
                <a:ea typeface="新細明體" pitchFamily="18" charset="-120"/>
              </a:rPr>
              <a:t> until the elapsed VT reaches M (to suspend the </a:t>
            </a:r>
            <a:r>
              <a:rPr lang="en-US" altLang="zh-TW" sz="2400" dirty="0" err="1">
                <a:ea typeface="新細明體" pitchFamily="18" charset="-120"/>
              </a:rPr>
              <a:t>pocess</a:t>
            </a:r>
            <a:r>
              <a:rPr lang="en-US" altLang="zh-TW" sz="2400" dirty="0">
                <a:ea typeface="新細明體" pitchFamily="18" charset="-120"/>
              </a:rPr>
              <a:t> and scan the use bits).</a:t>
            </a:r>
          </a:p>
          <a:p>
            <a:pPr lvl="1">
              <a:lnSpc>
                <a:spcPct val="80000"/>
              </a:lnSpc>
            </a:pPr>
            <a:r>
              <a:rPr lang="en-US" altLang="zh-TW" sz="2400" dirty="0">
                <a:ea typeface="新細明體" pitchFamily="18" charset="-120"/>
              </a:rPr>
              <a:t>Or, if the virtual time since the last sampling instance is </a:t>
            </a:r>
            <a:r>
              <a:rPr lang="en-US" altLang="zh-TW" sz="2400" dirty="0">
                <a:solidFill>
                  <a:srgbClr val="FF0000"/>
                </a:solidFill>
                <a:ea typeface="新細明體" pitchFamily="18" charset="-120"/>
              </a:rPr>
              <a:t>&gt;= M</a:t>
            </a:r>
            <a:r>
              <a:rPr lang="en-US" altLang="zh-TW" sz="2400" dirty="0">
                <a:ea typeface="新細明體" pitchFamily="18" charset="-120"/>
              </a:rPr>
              <a:t>, </a:t>
            </a:r>
            <a:r>
              <a:rPr lang="en-US" altLang="zh-TW" sz="2400" dirty="0">
                <a:solidFill>
                  <a:srgbClr val="2144D9"/>
                </a:solidFill>
                <a:ea typeface="新細明體" pitchFamily="18" charset="-120"/>
              </a:rPr>
              <a:t>suspend</a:t>
            </a:r>
            <a:r>
              <a:rPr lang="en-US" altLang="zh-TW" sz="2400" dirty="0">
                <a:ea typeface="新細明體" pitchFamily="18" charset="-120"/>
              </a:rPr>
              <a:t> the process and </a:t>
            </a:r>
            <a:r>
              <a:rPr lang="en-US" altLang="zh-TW" sz="2400" dirty="0">
                <a:solidFill>
                  <a:srgbClr val="2144D9"/>
                </a:solidFill>
                <a:ea typeface="新細明體" pitchFamily="18" charset="-120"/>
              </a:rPr>
              <a:t>scan</a:t>
            </a:r>
            <a:r>
              <a:rPr lang="en-US" altLang="zh-TW" sz="2400" dirty="0">
                <a:ea typeface="新細明體" pitchFamily="18" charset="-120"/>
              </a:rPr>
              <a:t> the use bits.</a:t>
            </a:r>
          </a:p>
          <a:p>
            <a:endParaRPr lang="en-US" sz="2800" dirty="0">
              <a:ea typeface="新細明體" pitchFamily="18" charset="-120"/>
            </a:endParaRPr>
          </a:p>
        </p:txBody>
      </p:sp>
      <p:sp>
        <p:nvSpPr>
          <p:cNvPr id="3" name="Title 2">
            <a:extLst>
              <a:ext uri="{FF2B5EF4-FFF2-40B4-BE49-F238E27FC236}">
                <a16:creationId xmlns:a16="http://schemas.microsoft.com/office/drawing/2014/main" id="{CDC60FFC-E6D1-4E46-9086-EAA6CFB301BC}"/>
              </a:ext>
            </a:extLst>
          </p:cNvPr>
          <p:cNvSpPr>
            <a:spLocks noGrp="1"/>
          </p:cNvSpPr>
          <p:nvPr>
            <p:ph type="title"/>
          </p:nvPr>
        </p:nvSpPr>
        <p:spPr/>
        <p:txBody>
          <a:bodyPr/>
          <a:lstStyle/>
          <a:p>
            <a:r>
              <a:rPr lang="en-US" altLang="zh-TW" dirty="0">
                <a:ea typeface="新細明體" pitchFamily="18" charset="-120"/>
              </a:rPr>
              <a:t>VSWS Policy</a:t>
            </a:r>
            <a:endParaRPr lang="en-US" dirty="0"/>
          </a:p>
        </p:txBody>
      </p:sp>
      <p:sp>
        <p:nvSpPr>
          <p:cNvPr id="4" name="Slide Number Placeholder 3">
            <a:extLst>
              <a:ext uri="{FF2B5EF4-FFF2-40B4-BE49-F238E27FC236}">
                <a16:creationId xmlns:a16="http://schemas.microsoft.com/office/drawing/2014/main" id="{E806AE3B-13BA-45EE-98A8-5AF5F806C165}"/>
              </a:ext>
            </a:extLst>
          </p:cNvPr>
          <p:cNvSpPr>
            <a:spLocks noGrp="1"/>
          </p:cNvSpPr>
          <p:nvPr>
            <p:ph type="sldNum" sz="quarter" idx="15"/>
          </p:nvPr>
        </p:nvSpPr>
        <p:spPr/>
        <p:txBody>
          <a:bodyPr/>
          <a:lstStyle/>
          <a:p>
            <a:fld id="{19B51A1E-902D-48AF-9020-955120F399B6}" type="slidenum">
              <a:rPr lang="en-US" smtClean="0"/>
              <a:pPr/>
              <a:t>38</a:t>
            </a:fld>
            <a:endParaRPr lang="en-US" dirty="0"/>
          </a:p>
        </p:txBody>
      </p:sp>
    </p:spTree>
    <p:extLst>
      <p:ext uri="{BB962C8B-B14F-4D97-AF65-F5344CB8AC3E}">
        <p14:creationId xmlns:p14="http://schemas.microsoft.com/office/powerpoint/2010/main" val="1975886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CC7D6F-ED94-413C-B959-381CC1E0B927}"/>
              </a:ext>
            </a:extLst>
          </p:cNvPr>
          <p:cNvSpPr>
            <a:spLocks noGrp="1"/>
          </p:cNvSpPr>
          <p:nvPr>
            <p:ph idx="1"/>
          </p:nvPr>
        </p:nvSpPr>
        <p:spPr/>
        <p:txBody>
          <a:bodyPr/>
          <a:lstStyle/>
          <a:p>
            <a:r>
              <a:rPr lang="en-US" altLang="zh-TW" dirty="0">
                <a:solidFill>
                  <a:srgbClr val="FF0000"/>
                </a:solidFill>
                <a:ea typeface="新細明體" pitchFamily="18" charset="-120"/>
              </a:rPr>
              <a:t>Demand cleaning</a:t>
            </a:r>
          </a:p>
          <a:p>
            <a:pPr lvl="1"/>
            <a:r>
              <a:rPr lang="en-US" altLang="zh-TW" dirty="0">
                <a:ea typeface="新細明體" pitchFamily="18" charset="-120"/>
              </a:rPr>
              <a:t>a page is written out only when it has been selected for replacement</a:t>
            </a:r>
          </a:p>
          <a:p>
            <a:r>
              <a:rPr lang="en-US" altLang="zh-TW" dirty="0">
                <a:solidFill>
                  <a:srgbClr val="FF0000"/>
                </a:solidFill>
                <a:ea typeface="新細明體" pitchFamily="18" charset="-120"/>
              </a:rPr>
              <a:t>Precleaning</a:t>
            </a:r>
          </a:p>
          <a:p>
            <a:pPr lvl="1"/>
            <a:r>
              <a:rPr lang="en-US" altLang="zh-TW" dirty="0">
                <a:ea typeface="新細明體" pitchFamily="18" charset="-120"/>
              </a:rPr>
              <a:t>pages are written out in batches</a:t>
            </a:r>
          </a:p>
          <a:p>
            <a:endParaRPr lang="en-US" dirty="0"/>
          </a:p>
        </p:txBody>
      </p:sp>
      <p:sp>
        <p:nvSpPr>
          <p:cNvPr id="3" name="Title 2">
            <a:extLst>
              <a:ext uri="{FF2B5EF4-FFF2-40B4-BE49-F238E27FC236}">
                <a16:creationId xmlns:a16="http://schemas.microsoft.com/office/drawing/2014/main" id="{C30E4B73-77CE-47C8-8E66-0405864C6F7E}"/>
              </a:ext>
            </a:extLst>
          </p:cNvPr>
          <p:cNvSpPr>
            <a:spLocks noGrp="1"/>
          </p:cNvSpPr>
          <p:nvPr>
            <p:ph type="title"/>
          </p:nvPr>
        </p:nvSpPr>
        <p:spPr/>
        <p:txBody>
          <a:bodyPr/>
          <a:lstStyle/>
          <a:p>
            <a:r>
              <a:rPr lang="en-US" altLang="zh-TW" dirty="0">
                <a:ea typeface="新細明體" pitchFamily="18" charset="-120"/>
              </a:rPr>
              <a:t>Cleaning Policy</a:t>
            </a:r>
            <a:endParaRPr lang="en-US" dirty="0"/>
          </a:p>
        </p:txBody>
      </p:sp>
      <p:sp>
        <p:nvSpPr>
          <p:cNvPr id="4" name="Slide Number Placeholder 3">
            <a:extLst>
              <a:ext uri="{FF2B5EF4-FFF2-40B4-BE49-F238E27FC236}">
                <a16:creationId xmlns:a16="http://schemas.microsoft.com/office/drawing/2014/main" id="{E743FB87-6A6F-42E6-898F-87B04611DD21}"/>
              </a:ext>
            </a:extLst>
          </p:cNvPr>
          <p:cNvSpPr>
            <a:spLocks noGrp="1"/>
          </p:cNvSpPr>
          <p:nvPr>
            <p:ph type="sldNum" sz="quarter" idx="15"/>
          </p:nvPr>
        </p:nvSpPr>
        <p:spPr/>
        <p:txBody>
          <a:bodyPr/>
          <a:lstStyle/>
          <a:p>
            <a:fld id="{19B51A1E-902D-48AF-9020-955120F399B6}" type="slidenum">
              <a:rPr lang="en-US" smtClean="0"/>
              <a:pPr/>
              <a:t>39</a:t>
            </a:fld>
            <a:endParaRPr lang="en-US" dirty="0"/>
          </a:p>
        </p:txBody>
      </p:sp>
    </p:spTree>
    <p:extLst>
      <p:ext uri="{BB962C8B-B14F-4D97-AF65-F5344CB8AC3E}">
        <p14:creationId xmlns:p14="http://schemas.microsoft.com/office/powerpoint/2010/main" val="124344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E1ED55-D2DD-47D8-A8B1-9C9B117FED1A}"/>
              </a:ext>
            </a:extLst>
          </p:cNvPr>
          <p:cNvSpPr>
            <a:spLocks noGrp="1"/>
          </p:cNvSpPr>
          <p:nvPr>
            <p:ph idx="1"/>
          </p:nvPr>
        </p:nvSpPr>
        <p:spPr>
          <a:xfrm>
            <a:off x="370613" y="1274325"/>
            <a:ext cx="7742609" cy="4679250"/>
          </a:xfrm>
        </p:spPr>
        <p:txBody>
          <a:bodyPr/>
          <a:lstStyle/>
          <a:p>
            <a:r>
              <a:rPr lang="en-US" altLang="zh-TW" dirty="0">
                <a:solidFill>
                  <a:srgbClr val="FF0000"/>
                </a:solidFill>
                <a:ea typeface="新細明體" pitchFamily="18" charset="-120"/>
              </a:rPr>
              <a:t>Resident set </a:t>
            </a:r>
            <a:r>
              <a:rPr lang="en-US" altLang="zh-TW" dirty="0">
                <a:ea typeface="新細明體" pitchFamily="18" charset="-120"/>
              </a:rPr>
              <a:t>– portion of process that is in main memory</a:t>
            </a:r>
          </a:p>
          <a:p>
            <a:r>
              <a:rPr lang="en-US" altLang="zh-TW" dirty="0">
                <a:solidFill>
                  <a:srgbClr val="FF0000"/>
                </a:solidFill>
                <a:ea typeface="新細明體" pitchFamily="18" charset="-120"/>
              </a:rPr>
              <a:t>Resident set size </a:t>
            </a:r>
            <a:r>
              <a:rPr lang="en-US" altLang="zh-TW" dirty="0">
                <a:ea typeface="新細明體" pitchFamily="18" charset="-120"/>
              </a:rPr>
              <a:t>– number of frames allocated to a process </a:t>
            </a:r>
          </a:p>
          <a:p>
            <a:endParaRPr lang="en-US" dirty="0"/>
          </a:p>
        </p:txBody>
      </p:sp>
      <p:sp>
        <p:nvSpPr>
          <p:cNvPr id="3" name="Title 2">
            <a:extLst>
              <a:ext uri="{FF2B5EF4-FFF2-40B4-BE49-F238E27FC236}">
                <a16:creationId xmlns:a16="http://schemas.microsoft.com/office/drawing/2014/main" id="{65766D2D-E08E-46E7-9671-716C71A8728C}"/>
              </a:ext>
            </a:extLst>
          </p:cNvPr>
          <p:cNvSpPr>
            <a:spLocks noGrp="1"/>
          </p:cNvSpPr>
          <p:nvPr>
            <p:ph type="title"/>
          </p:nvPr>
        </p:nvSpPr>
        <p:spPr/>
        <p:txBody>
          <a:bodyPr/>
          <a:lstStyle/>
          <a:p>
            <a:r>
              <a:rPr lang="en-US" altLang="zh-TW" dirty="0">
                <a:ea typeface="新細明體" pitchFamily="18" charset="-120"/>
              </a:rPr>
              <a:t>Resident Set</a:t>
            </a:r>
            <a:endParaRPr lang="en-US" dirty="0"/>
          </a:p>
        </p:txBody>
      </p:sp>
      <p:sp>
        <p:nvSpPr>
          <p:cNvPr id="4" name="Slide Number Placeholder 3">
            <a:extLst>
              <a:ext uri="{FF2B5EF4-FFF2-40B4-BE49-F238E27FC236}">
                <a16:creationId xmlns:a16="http://schemas.microsoft.com/office/drawing/2014/main" id="{D033B50C-7B07-4B66-8C46-78A907D947FD}"/>
              </a:ext>
            </a:extLst>
          </p:cNvPr>
          <p:cNvSpPr>
            <a:spLocks noGrp="1"/>
          </p:cNvSpPr>
          <p:nvPr>
            <p:ph type="sldNum" sz="quarter" idx="15"/>
          </p:nvPr>
        </p:nvSpPr>
        <p:spPr/>
        <p:txBody>
          <a:bodyPr/>
          <a:lstStyle/>
          <a:p>
            <a:fld id="{19B51A1E-902D-48AF-9020-955120F399B6}" type="slidenum">
              <a:rPr lang="en-US" smtClean="0"/>
              <a:pPr/>
              <a:t>4</a:t>
            </a:fld>
            <a:endParaRPr lang="en-US" dirty="0"/>
          </a:p>
        </p:txBody>
      </p:sp>
      <p:pic>
        <p:nvPicPr>
          <p:cNvPr id="5" name="Picture Placeholder 17" descr="decorative element">
            <a:extLst>
              <a:ext uri="{FF2B5EF4-FFF2-40B4-BE49-F238E27FC236}">
                <a16:creationId xmlns:a16="http://schemas.microsoft.com/office/drawing/2014/main" id="{8D8B924E-47DE-42B9-985E-6FE559E6C6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1375491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92604" y="459856"/>
            <a:ext cx="9198000" cy="864000"/>
          </a:xfrm>
        </p:spPr>
        <p:txBody>
          <a:bodyPr>
            <a:normAutofit fontScale="90000"/>
          </a:bodyPr>
          <a:lstStyle/>
          <a:p>
            <a:pPr algn="ctr" eaLnBrk="1" hangingPunct="1"/>
            <a:r>
              <a:rPr lang="en-US" altLang="zh-TW" dirty="0">
                <a:ea typeface="新細明體" pitchFamily="18" charset="-120"/>
              </a:rPr>
              <a:t>Summary: </a:t>
            </a:r>
            <a:br>
              <a:rPr lang="en-US" altLang="zh-TW" dirty="0">
                <a:ea typeface="新細明體" pitchFamily="18" charset="-120"/>
              </a:rPr>
            </a:br>
            <a:r>
              <a:rPr lang="en-US" altLang="zh-TW" dirty="0">
                <a:ea typeface="新細明體" pitchFamily="18" charset="-120"/>
              </a:rPr>
              <a:t>Usage of P, M, U bits</a:t>
            </a:r>
          </a:p>
        </p:txBody>
      </p:sp>
      <p:grpSp>
        <p:nvGrpSpPr>
          <p:cNvPr id="2" name="Group 3"/>
          <p:cNvGrpSpPr>
            <a:grpSpLocks/>
          </p:cNvGrpSpPr>
          <p:nvPr/>
        </p:nvGrpSpPr>
        <p:grpSpPr bwMode="auto">
          <a:xfrm>
            <a:off x="1187040" y="2061295"/>
            <a:ext cx="8442960" cy="4009505"/>
            <a:chOff x="576" y="1344"/>
            <a:chExt cx="4704" cy="2208"/>
          </a:xfrm>
        </p:grpSpPr>
        <p:sp>
          <p:nvSpPr>
            <p:cNvPr id="53255" name="Rectangle 4"/>
            <p:cNvSpPr>
              <a:spLocks noChangeArrowheads="1"/>
            </p:cNvSpPr>
            <p:nvPr/>
          </p:nvSpPr>
          <p:spPr bwMode="auto">
            <a:xfrm>
              <a:off x="816" y="1344"/>
              <a:ext cx="1824" cy="276"/>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2000" dirty="0">
                  <a:latin typeface="Arial" charset="0"/>
                  <a:ea typeface="新細明體" pitchFamily="18" charset="-120"/>
                </a:rPr>
                <a:t>CPU ...</a:t>
              </a:r>
            </a:p>
          </p:txBody>
        </p:sp>
        <p:sp>
          <p:nvSpPr>
            <p:cNvPr id="53256" name="Rectangle 5"/>
            <p:cNvSpPr>
              <a:spLocks noChangeArrowheads="1"/>
            </p:cNvSpPr>
            <p:nvPr/>
          </p:nvSpPr>
          <p:spPr bwMode="auto">
            <a:xfrm>
              <a:off x="2640" y="1344"/>
              <a:ext cx="2640" cy="276"/>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2000" dirty="0">
                  <a:latin typeface="Arial" charset="0"/>
                  <a:ea typeface="新細明體" pitchFamily="18" charset="-120"/>
                </a:rPr>
                <a:t>OS ...</a:t>
              </a:r>
            </a:p>
          </p:txBody>
        </p:sp>
        <p:sp>
          <p:nvSpPr>
            <p:cNvPr id="53257" name="Rectangle 6"/>
            <p:cNvSpPr>
              <a:spLocks noChangeArrowheads="1"/>
            </p:cNvSpPr>
            <p:nvPr/>
          </p:nvSpPr>
          <p:spPr bwMode="auto">
            <a:xfrm>
              <a:off x="576" y="1344"/>
              <a:ext cx="240" cy="27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2000">
                <a:latin typeface="Arial" charset="0"/>
                <a:ea typeface="新細明體" pitchFamily="18" charset="-120"/>
              </a:endParaRPr>
            </a:p>
          </p:txBody>
        </p:sp>
        <p:sp>
          <p:nvSpPr>
            <p:cNvPr id="53258" name="Rectangle 7"/>
            <p:cNvSpPr>
              <a:spLocks noChangeArrowheads="1"/>
            </p:cNvSpPr>
            <p:nvPr/>
          </p:nvSpPr>
          <p:spPr bwMode="auto">
            <a:xfrm>
              <a:off x="816" y="2264"/>
              <a:ext cx="1824" cy="644"/>
            </a:xfrm>
            <a:prstGeom prst="rect">
              <a:avLst/>
            </a:prstGeom>
            <a:solidFill>
              <a:srgbClr val="FFFFFF"/>
            </a:solidFill>
            <a:ln w="12700">
              <a:solidFill>
                <a:schemeClr val="tx1"/>
              </a:solidFill>
              <a:miter lim="800000"/>
              <a:headEnd type="none" w="sm" len="sm"/>
              <a:tailEnd type="none" w="sm" len="sm"/>
            </a:ln>
          </p:spPr>
          <p:txBody>
            <a:bodyPr anchor="ctr"/>
            <a:lstStyle/>
            <a:p>
              <a:r>
                <a:rPr kumimoji="1" lang="en-US" altLang="zh-TW" sz="2000" dirty="0">
                  <a:latin typeface="Arial" charset="0"/>
                  <a:ea typeface="新細明體" pitchFamily="18" charset="-120"/>
                </a:rPr>
                <a:t>Set M=1 when any byte in the page is </a:t>
              </a:r>
              <a:r>
                <a:rPr kumimoji="1" lang="en-US" altLang="zh-TW" sz="2000" dirty="0">
                  <a:solidFill>
                    <a:srgbClr val="FF0000"/>
                  </a:solidFill>
                  <a:latin typeface="Arial" charset="0"/>
                  <a:ea typeface="新細明體" pitchFamily="18" charset="-120"/>
                </a:rPr>
                <a:t>modified</a:t>
              </a:r>
            </a:p>
          </p:txBody>
        </p:sp>
        <p:sp>
          <p:nvSpPr>
            <p:cNvPr id="53259" name="Rectangle 8"/>
            <p:cNvSpPr>
              <a:spLocks noChangeArrowheads="1"/>
            </p:cNvSpPr>
            <p:nvPr/>
          </p:nvSpPr>
          <p:spPr bwMode="auto">
            <a:xfrm>
              <a:off x="2640" y="2264"/>
              <a:ext cx="2640" cy="644"/>
            </a:xfrm>
            <a:prstGeom prst="rect">
              <a:avLst/>
            </a:prstGeom>
            <a:solidFill>
              <a:srgbClr val="FFFFFF"/>
            </a:solidFill>
            <a:ln w="12700">
              <a:solidFill>
                <a:schemeClr val="tx1"/>
              </a:solidFill>
              <a:miter lim="800000"/>
              <a:headEnd type="none" w="sm" len="sm"/>
              <a:tailEnd type="none" w="sm" len="sm"/>
            </a:ln>
          </p:spPr>
          <p:txBody>
            <a:bodyPr anchor="ctr"/>
            <a:lstStyle/>
            <a:p>
              <a:r>
                <a:rPr kumimoji="1" lang="en-US" altLang="zh-TW" sz="2000" dirty="0">
                  <a:latin typeface="Arial" charset="0"/>
                  <a:ea typeface="新細明體" pitchFamily="18" charset="-120"/>
                </a:rPr>
                <a:t>Set </a:t>
              </a:r>
              <a:r>
                <a:rPr kumimoji="1" lang="en-US" altLang="zh-TW" sz="2000" dirty="0">
                  <a:solidFill>
                    <a:srgbClr val="FF0000"/>
                  </a:solidFill>
                  <a:latin typeface="Arial" charset="0"/>
                  <a:ea typeface="新細明體" pitchFamily="18" charset="-120"/>
                </a:rPr>
                <a:t>M=0</a:t>
              </a:r>
              <a:r>
                <a:rPr kumimoji="1" lang="en-US" altLang="zh-TW" sz="2000" dirty="0">
                  <a:latin typeface="Arial" charset="0"/>
                  <a:ea typeface="新細明體" pitchFamily="18" charset="-120"/>
                </a:rPr>
                <a:t> when swap a page in.</a:t>
              </a:r>
            </a:p>
            <a:p>
              <a:r>
                <a:rPr kumimoji="1" lang="en-US" altLang="zh-TW" sz="2000" dirty="0">
                  <a:latin typeface="Arial" charset="0"/>
                  <a:ea typeface="新細明體" pitchFamily="18" charset="-120"/>
                </a:rPr>
                <a:t>When swap a page out, write the page to swap file if </a:t>
              </a:r>
              <a:r>
                <a:rPr kumimoji="1" lang="en-US" altLang="zh-TW" sz="2000" dirty="0">
                  <a:solidFill>
                    <a:srgbClr val="FF0000"/>
                  </a:solidFill>
                  <a:latin typeface="Arial" charset="0"/>
                  <a:ea typeface="新細明體" pitchFamily="18" charset="-120"/>
                </a:rPr>
                <a:t>M=1</a:t>
              </a:r>
              <a:r>
                <a:rPr kumimoji="1" lang="en-US" altLang="zh-TW" sz="2000" dirty="0">
                  <a:latin typeface="Arial" charset="0"/>
                  <a:ea typeface="新細明體" pitchFamily="18" charset="-120"/>
                </a:rPr>
                <a:t>.</a:t>
              </a:r>
            </a:p>
            <a:p>
              <a:r>
                <a:rPr kumimoji="1" lang="en-US" altLang="zh-TW" sz="2000" dirty="0">
                  <a:latin typeface="Arial" charset="0"/>
                  <a:ea typeface="新細明體" pitchFamily="18" charset="-120"/>
                </a:rPr>
                <a:t>Used in </a:t>
              </a:r>
              <a:r>
                <a:rPr kumimoji="1" lang="en-US" altLang="zh-TW" sz="2000" dirty="0">
                  <a:solidFill>
                    <a:srgbClr val="FF0000"/>
                  </a:solidFill>
                  <a:latin typeface="Arial" charset="0"/>
                  <a:ea typeface="新細明體" pitchFamily="18" charset="-120"/>
                </a:rPr>
                <a:t>Clock</a:t>
              </a:r>
              <a:r>
                <a:rPr kumimoji="1" lang="en-US" altLang="zh-TW" sz="2000" dirty="0">
                  <a:latin typeface="Arial" charset="0"/>
                  <a:ea typeface="新細明體" pitchFamily="18" charset="-120"/>
                </a:rPr>
                <a:t>.</a:t>
              </a:r>
            </a:p>
          </p:txBody>
        </p:sp>
        <p:sp>
          <p:nvSpPr>
            <p:cNvPr id="53260" name="Rectangle 9"/>
            <p:cNvSpPr>
              <a:spLocks noChangeArrowheads="1"/>
            </p:cNvSpPr>
            <p:nvPr/>
          </p:nvSpPr>
          <p:spPr bwMode="auto">
            <a:xfrm>
              <a:off x="816" y="2908"/>
              <a:ext cx="1824" cy="644"/>
            </a:xfrm>
            <a:prstGeom prst="rect">
              <a:avLst/>
            </a:prstGeom>
            <a:solidFill>
              <a:srgbClr val="FFFFFF"/>
            </a:solidFill>
            <a:ln w="12700">
              <a:solidFill>
                <a:schemeClr val="tx1"/>
              </a:solidFill>
              <a:miter lim="800000"/>
              <a:headEnd type="none" w="sm" len="sm"/>
              <a:tailEnd type="none" w="sm" len="sm"/>
            </a:ln>
          </p:spPr>
          <p:txBody>
            <a:bodyPr anchor="ctr"/>
            <a:lstStyle/>
            <a:p>
              <a:r>
                <a:rPr kumimoji="1" lang="en-US" altLang="zh-TW" sz="2000" dirty="0">
                  <a:latin typeface="Arial" charset="0"/>
                  <a:ea typeface="新細明體" pitchFamily="18" charset="-120"/>
                </a:rPr>
                <a:t>Set U=1 when any byte in the page is </a:t>
              </a:r>
              <a:r>
                <a:rPr kumimoji="1" lang="en-US" altLang="zh-TW" sz="2000" dirty="0">
                  <a:solidFill>
                    <a:srgbClr val="FF0000"/>
                  </a:solidFill>
                  <a:latin typeface="Arial" charset="0"/>
                  <a:ea typeface="新細明體" pitchFamily="18" charset="-120"/>
                </a:rPr>
                <a:t>accessed</a:t>
              </a:r>
              <a:r>
                <a:rPr kumimoji="1" lang="en-US" altLang="zh-TW" sz="2000" dirty="0">
                  <a:latin typeface="Arial" charset="0"/>
                  <a:ea typeface="新細明體" pitchFamily="18" charset="-120"/>
                </a:rPr>
                <a:t> (read/write)</a:t>
              </a:r>
            </a:p>
          </p:txBody>
        </p:sp>
        <p:sp>
          <p:nvSpPr>
            <p:cNvPr id="53261" name="Rectangle 10"/>
            <p:cNvSpPr>
              <a:spLocks noChangeArrowheads="1"/>
            </p:cNvSpPr>
            <p:nvPr/>
          </p:nvSpPr>
          <p:spPr bwMode="auto">
            <a:xfrm>
              <a:off x="2640" y="2908"/>
              <a:ext cx="2640" cy="644"/>
            </a:xfrm>
            <a:prstGeom prst="rect">
              <a:avLst/>
            </a:prstGeom>
            <a:solidFill>
              <a:srgbClr val="FFFFFF"/>
            </a:solidFill>
            <a:ln w="12700">
              <a:solidFill>
                <a:schemeClr val="tx1"/>
              </a:solidFill>
              <a:miter lim="800000"/>
              <a:headEnd type="none" w="sm" len="sm"/>
              <a:tailEnd type="none" w="sm" len="sm"/>
            </a:ln>
          </p:spPr>
          <p:txBody>
            <a:bodyPr anchor="ctr"/>
            <a:lstStyle/>
            <a:p>
              <a:r>
                <a:rPr kumimoji="1" lang="en-US" altLang="zh-TW" sz="2000" dirty="0">
                  <a:latin typeface="Arial" charset="0"/>
                  <a:ea typeface="新細明體" pitchFamily="18" charset="-120"/>
                </a:rPr>
                <a:t>Used in </a:t>
              </a:r>
              <a:r>
                <a:rPr kumimoji="1" lang="en-US" altLang="zh-TW" sz="2000" dirty="0">
                  <a:solidFill>
                    <a:srgbClr val="FF0000"/>
                  </a:solidFill>
                  <a:latin typeface="Arial" charset="0"/>
                  <a:ea typeface="新細明體" pitchFamily="18" charset="-120"/>
                </a:rPr>
                <a:t>Clock</a:t>
              </a:r>
              <a:r>
                <a:rPr kumimoji="1" lang="en-US" altLang="zh-TW" sz="2000" dirty="0">
                  <a:latin typeface="Arial" charset="0"/>
                  <a:ea typeface="新細明體" pitchFamily="18" charset="-120"/>
                </a:rPr>
                <a:t>, </a:t>
              </a:r>
              <a:r>
                <a:rPr kumimoji="1" lang="en-US" altLang="zh-TW" sz="2000" dirty="0">
                  <a:solidFill>
                    <a:srgbClr val="FF0000"/>
                  </a:solidFill>
                  <a:latin typeface="Arial" charset="0"/>
                  <a:ea typeface="新細明體" pitchFamily="18" charset="-120"/>
                </a:rPr>
                <a:t>PFF</a:t>
              </a:r>
              <a:r>
                <a:rPr kumimoji="1" lang="en-US" altLang="zh-TW" sz="2000" dirty="0">
                  <a:latin typeface="Arial" charset="0"/>
                  <a:ea typeface="新細明體" pitchFamily="18" charset="-120"/>
                </a:rPr>
                <a:t>, and </a:t>
              </a:r>
              <a:r>
                <a:rPr kumimoji="1" lang="en-US" altLang="zh-TW" sz="2000" dirty="0">
                  <a:solidFill>
                    <a:srgbClr val="FF0000"/>
                  </a:solidFill>
                  <a:latin typeface="Arial" charset="0"/>
                  <a:ea typeface="新細明體" pitchFamily="18" charset="-120"/>
                </a:rPr>
                <a:t>VSWS</a:t>
              </a:r>
              <a:r>
                <a:rPr kumimoji="1" lang="en-US" altLang="zh-TW" sz="2000" dirty="0">
                  <a:latin typeface="Arial" charset="0"/>
                  <a:ea typeface="新細明體" pitchFamily="18" charset="-120"/>
                </a:rPr>
                <a:t> to determine whether a page has been referenced recently.  May reset </a:t>
              </a:r>
              <a:r>
                <a:rPr kumimoji="1" lang="en-US" altLang="zh-TW" sz="2000" dirty="0">
                  <a:solidFill>
                    <a:srgbClr val="FF0000"/>
                  </a:solidFill>
                  <a:latin typeface="Arial" charset="0"/>
                  <a:ea typeface="新細明體" pitchFamily="18" charset="-120"/>
                </a:rPr>
                <a:t>U=0</a:t>
              </a:r>
              <a:r>
                <a:rPr kumimoji="1" lang="en-US" altLang="zh-TW" sz="2000" dirty="0">
                  <a:latin typeface="Arial" charset="0"/>
                  <a:ea typeface="新細明體" pitchFamily="18" charset="-120"/>
                </a:rPr>
                <a:t>.</a:t>
              </a:r>
            </a:p>
          </p:txBody>
        </p:sp>
        <p:sp>
          <p:nvSpPr>
            <p:cNvPr id="53262" name="Rectangle 11"/>
            <p:cNvSpPr>
              <a:spLocks noChangeArrowheads="1"/>
            </p:cNvSpPr>
            <p:nvPr/>
          </p:nvSpPr>
          <p:spPr bwMode="auto">
            <a:xfrm>
              <a:off x="816" y="1620"/>
              <a:ext cx="1824" cy="644"/>
            </a:xfrm>
            <a:prstGeom prst="rect">
              <a:avLst/>
            </a:prstGeom>
            <a:solidFill>
              <a:srgbClr val="FFFFFF"/>
            </a:solidFill>
            <a:ln w="12700">
              <a:solidFill>
                <a:schemeClr val="tx1"/>
              </a:solidFill>
              <a:miter lim="800000"/>
              <a:headEnd type="none" w="sm" len="sm"/>
              <a:tailEnd type="none" w="sm" len="sm"/>
            </a:ln>
          </p:spPr>
          <p:txBody>
            <a:bodyPr anchor="ctr"/>
            <a:lstStyle/>
            <a:p>
              <a:r>
                <a:rPr kumimoji="1" lang="en-US" altLang="zh-TW" sz="2000" dirty="0">
                  <a:latin typeface="Arial" charset="0"/>
                  <a:ea typeface="新細明體" pitchFamily="18" charset="-120"/>
                </a:rPr>
                <a:t>Checks at each memory reference: if P=0, generate </a:t>
              </a:r>
              <a:r>
                <a:rPr kumimoji="1" lang="en-US" altLang="zh-TW" sz="2000" dirty="0">
                  <a:solidFill>
                    <a:srgbClr val="FF0000"/>
                  </a:solidFill>
                  <a:latin typeface="Arial" charset="0"/>
                  <a:ea typeface="新細明體" pitchFamily="18" charset="-120"/>
                </a:rPr>
                <a:t>page fault</a:t>
              </a:r>
            </a:p>
          </p:txBody>
        </p:sp>
        <p:sp>
          <p:nvSpPr>
            <p:cNvPr id="53263" name="Rectangle 12"/>
            <p:cNvSpPr>
              <a:spLocks noChangeArrowheads="1"/>
            </p:cNvSpPr>
            <p:nvPr/>
          </p:nvSpPr>
          <p:spPr bwMode="auto">
            <a:xfrm>
              <a:off x="2640" y="1620"/>
              <a:ext cx="2640" cy="644"/>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2000" dirty="0">
                  <a:latin typeface="Arial" charset="0"/>
                  <a:ea typeface="新細明體" pitchFamily="18" charset="-120"/>
                </a:rPr>
                <a:t>Set </a:t>
              </a:r>
              <a:r>
                <a:rPr kumimoji="1" lang="en-US" altLang="zh-TW" sz="2000" dirty="0">
                  <a:solidFill>
                    <a:srgbClr val="FF0000"/>
                  </a:solidFill>
                  <a:latin typeface="Arial" charset="0"/>
                  <a:ea typeface="新細明體" pitchFamily="18" charset="-120"/>
                </a:rPr>
                <a:t>P=0</a:t>
              </a:r>
              <a:r>
                <a:rPr kumimoji="1" lang="en-US" altLang="zh-TW" sz="2000" dirty="0">
                  <a:latin typeface="Arial" charset="0"/>
                  <a:ea typeface="新細明體" pitchFamily="18" charset="-120"/>
                </a:rPr>
                <a:t> when swap a page out.</a:t>
              </a:r>
              <a:br>
                <a:rPr kumimoji="1" lang="en-US" altLang="zh-TW" sz="2000" dirty="0">
                  <a:latin typeface="Arial" charset="0"/>
                  <a:ea typeface="新細明體" pitchFamily="18" charset="-120"/>
                </a:rPr>
              </a:br>
              <a:r>
                <a:rPr kumimoji="1" lang="en-US" altLang="zh-TW" sz="2000" dirty="0">
                  <a:latin typeface="Arial" charset="0"/>
                  <a:ea typeface="新細明體" pitchFamily="18" charset="-120"/>
                </a:rPr>
                <a:t>Set </a:t>
              </a:r>
              <a:r>
                <a:rPr kumimoji="1" lang="en-US" altLang="zh-TW" sz="2000" dirty="0">
                  <a:solidFill>
                    <a:srgbClr val="FF0000"/>
                  </a:solidFill>
                  <a:latin typeface="Arial" charset="0"/>
                  <a:ea typeface="新細明體" pitchFamily="18" charset="-120"/>
                </a:rPr>
                <a:t>P=1</a:t>
              </a:r>
              <a:r>
                <a:rPr kumimoji="1" lang="en-US" altLang="zh-TW" sz="2000" dirty="0">
                  <a:latin typeface="Arial" charset="0"/>
                  <a:ea typeface="新細明體" pitchFamily="18" charset="-120"/>
                </a:rPr>
                <a:t> when swap a page in.</a:t>
              </a:r>
            </a:p>
          </p:txBody>
        </p:sp>
        <p:sp>
          <p:nvSpPr>
            <p:cNvPr id="53264" name="Rectangle 13"/>
            <p:cNvSpPr>
              <a:spLocks noChangeArrowheads="1"/>
            </p:cNvSpPr>
            <p:nvPr/>
          </p:nvSpPr>
          <p:spPr bwMode="auto">
            <a:xfrm>
              <a:off x="576" y="2264"/>
              <a:ext cx="240" cy="6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2000">
                  <a:latin typeface="Arial" charset="0"/>
                  <a:ea typeface="新細明體" pitchFamily="18" charset="-120"/>
                </a:rPr>
                <a:t>M</a:t>
              </a:r>
            </a:p>
          </p:txBody>
        </p:sp>
        <p:sp>
          <p:nvSpPr>
            <p:cNvPr id="53265" name="Rectangle 14"/>
            <p:cNvSpPr>
              <a:spLocks noChangeArrowheads="1"/>
            </p:cNvSpPr>
            <p:nvPr/>
          </p:nvSpPr>
          <p:spPr bwMode="auto">
            <a:xfrm>
              <a:off x="576" y="2908"/>
              <a:ext cx="240" cy="6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2000">
                  <a:latin typeface="Arial" charset="0"/>
                  <a:ea typeface="新細明體" pitchFamily="18" charset="-120"/>
                </a:rPr>
                <a:t>U</a:t>
              </a:r>
            </a:p>
          </p:txBody>
        </p:sp>
        <p:sp>
          <p:nvSpPr>
            <p:cNvPr id="53266" name="Rectangle 15"/>
            <p:cNvSpPr>
              <a:spLocks noChangeArrowheads="1"/>
            </p:cNvSpPr>
            <p:nvPr/>
          </p:nvSpPr>
          <p:spPr bwMode="auto">
            <a:xfrm>
              <a:off x="576" y="1620"/>
              <a:ext cx="240" cy="6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2000">
                  <a:latin typeface="Arial" charset="0"/>
                  <a:ea typeface="新細明體" pitchFamily="18" charset="-120"/>
                </a:rPr>
                <a:t>P</a:t>
              </a:r>
            </a:p>
          </p:txBody>
        </p:sp>
      </p:grpSp>
      <p:sp>
        <p:nvSpPr>
          <p:cNvPr id="16" name="Slide Number Placeholder 2">
            <a:extLst>
              <a:ext uri="{FF2B5EF4-FFF2-40B4-BE49-F238E27FC236}">
                <a16:creationId xmlns:a16="http://schemas.microsoft.com/office/drawing/2014/main" id="{46D5341B-B782-4D97-906A-F185D1F94FE6}"/>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40</a:t>
            </a:fld>
            <a:endParaRPr lang="en-US" noProof="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E54923-3BE4-46DF-876E-BC347804424B}"/>
              </a:ext>
            </a:extLst>
          </p:cNvPr>
          <p:cNvSpPr>
            <a:spLocks noGrp="1"/>
          </p:cNvSpPr>
          <p:nvPr>
            <p:ph idx="1"/>
          </p:nvPr>
        </p:nvSpPr>
        <p:spPr>
          <a:xfrm>
            <a:off x="370613" y="1274325"/>
            <a:ext cx="9571409" cy="4679250"/>
          </a:xfrm>
        </p:spPr>
        <p:txBody>
          <a:bodyPr/>
          <a:lstStyle/>
          <a:p>
            <a:r>
              <a:rPr lang="en-US" altLang="zh-TW" dirty="0">
                <a:ea typeface="新細明體" pitchFamily="18" charset="-120"/>
              </a:rPr>
              <a:t>As a conclusion, we’ll check how paging satisfies the requirements of memory management listed in Chapter 7</a:t>
            </a:r>
          </a:p>
          <a:p>
            <a:pPr lvl="1"/>
            <a:r>
              <a:rPr lang="en-US" altLang="zh-TW" dirty="0">
                <a:ea typeface="新細明體" pitchFamily="18" charset="-120"/>
              </a:rPr>
              <a:t>Relocation</a:t>
            </a:r>
          </a:p>
          <a:p>
            <a:pPr lvl="1"/>
            <a:r>
              <a:rPr lang="en-US" altLang="zh-TW" dirty="0">
                <a:ea typeface="新細明體" pitchFamily="18" charset="-120"/>
              </a:rPr>
              <a:t>Protection</a:t>
            </a:r>
          </a:p>
          <a:p>
            <a:pPr lvl="1"/>
            <a:r>
              <a:rPr lang="en-US" altLang="zh-TW" dirty="0">
                <a:ea typeface="新細明體" pitchFamily="18" charset="-120"/>
              </a:rPr>
              <a:t>Sharing</a:t>
            </a:r>
          </a:p>
          <a:p>
            <a:endParaRPr lang="en-US" dirty="0"/>
          </a:p>
        </p:txBody>
      </p:sp>
      <p:sp>
        <p:nvSpPr>
          <p:cNvPr id="3" name="Title 2">
            <a:extLst>
              <a:ext uri="{FF2B5EF4-FFF2-40B4-BE49-F238E27FC236}">
                <a16:creationId xmlns:a16="http://schemas.microsoft.com/office/drawing/2014/main" id="{FE72C9CE-0B14-4DB7-A103-5B695D98C4D0}"/>
              </a:ext>
            </a:extLst>
          </p:cNvPr>
          <p:cNvSpPr>
            <a:spLocks noGrp="1"/>
          </p:cNvSpPr>
          <p:nvPr>
            <p:ph type="title"/>
          </p:nvPr>
        </p:nvSpPr>
        <p:spPr/>
        <p:txBody>
          <a:bodyPr/>
          <a:lstStyle/>
          <a:p>
            <a:r>
              <a:rPr lang="en-US" altLang="zh-TW" dirty="0">
                <a:ea typeface="新細明體" pitchFamily="18" charset="-120"/>
              </a:rPr>
              <a:t>Memory Management Requirements</a:t>
            </a:r>
            <a:endParaRPr lang="en-US" dirty="0"/>
          </a:p>
        </p:txBody>
      </p:sp>
      <p:sp>
        <p:nvSpPr>
          <p:cNvPr id="4" name="Slide Number Placeholder 3">
            <a:extLst>
              <a:ext uri="{FF2B5EF4-FFF2-40B4-BE49-F238E27FC236}">
                <a16:creationId xmlns:a16="http://schemas.microsoft.com/office/drawing/2014/main" id="{3A524153-89DB-460B-A226-9C9481FE25AB}"/>
              </a:ext>
            </a:extLst>
          </p:cNvPr>
          <p:cNvSpPr>
            <a:spLocks noGrp="1"/>
          </p:cNvSpPr>
          <p:nvPr>
            <p:ph type="sldNum" sz="quarter" idx="15"/>
          </p:nvPr>
        </p:nvSpPr>
        <p:spPr/>
        <p:txBody>
          <a:bodyPr/>
          <a:lstStyle/>
          <a:p>
            <a:fld id="{19B51A1E-902D-48AF-9020-955120F399B6}" type="slidenum">
              <a:rPr lang="en-US" smtClean="0"/>
              <a:pPr/>
              <a:t>41</a:t>
            </a:fld>
            <a:endParaRPr lang="en-US" dirty="0"/>
          </a:p>
        </p:txBody>
      </p:sp>
    </p:spTree>
    <p:extLst>
      <p:ext uri="{BB962C8B-B14F-4D97-AF65-F5344CB8AC3E}">
        <p14:creationId xmlns:p14="http://schemas.microsoft.com/office/powerpoint/2010/main" val="4035659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eaLnBrk="1" hangingPunct="1"/>
            <a:r>
              <a:rPr lang="en-US" altLang="zh-TW">
                <a:ea typeface="新細明體" pitchFamily="18" charset="-120"/>
              </a:rPr>
              <a:t>Relocation</a:t>
            </a:r>
          </a:p>
        </p:txBody>
      </p:sp>
      <p:sp>
        <p:nvSpPr>
          <p:cNvPr id="55299" name="Rectangle 3"/>
          <p:cNvSpPr>
            <a:spLocks noChangeArrowheads="1"/>
          </p:cNvSpPr>
          <p:nvPr/>
        </p:nvSpPr>
        <p:spPr bwMode="auto">
          <a:xfrm>
            <a:off x="7920038" y="5581650"/>
            <a:ext cx="995362" cy="344488"/>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5300" name="Rectangle 4"/>
          <p:cNvSpPr>
            <a:spLocks noChangeArrowheads="1"/>
          </p:cNvSpPr>
          <p:nvPr/>
        </p:nvSpPr>
        <p:spPr bwMode="auto">
          <a:xfrm>
            <a:off x="8915400" y="2484439"/>
            <a:ext cx="6858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55301" name="Rectangle 5"/>
          <p:cNvSpPr>
            <a:spLocks noChangeArrowheads="1"/>
          </p:cNvSpPr>
          <p:nvPr/>
        </p:nvSpPr>
        <p:spPr bwMode="auto">
          <a:xfrm>
            <a:off x="8915400" y="2828925"/>
            <a:ext cx="6858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55302" name="Rectangle 6"/>
          <p:cNvSpPr>
            <a:spLocks noChangeArrowheads="1"/>
          </p:cNvSpPr>
          <p:nvPr/>
        </p:nvSpPr>
        <p:spPr bwMode="auto">
          <a:xfrm>
            <a:off x="8915400" y="3173414"/>
            <a:ext cx="6858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55303" name="Rectangle 7"/>
          <p:cNvSpPr>
            <a:spLocks noChangeArrowheads="1"/>
          </p:cNvSpPr>
          <p:nvPr/>
        </p:nvSpPr>
        <p:spPr bwMode="auto">
          <a:xfrm>
            <a:off x="8915400" y="3517900"/>
            <a:ext cx="6858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55304" name="Rectangle 8"/>
          <p:cNvSpPr>
            <a:spLocks noChangeArrowheads="1"/>
          </p:cNvSpPr>
          <p:nvPr/>
        </p:nvSpPr>
        <p:spPr bwMode="auto">
          <a:xfrm>
            <a:off x="8915400" y="3862388"/>
            <a:ext cx="685800"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00004</a:t>
            </a:r>
          </a:p>
        </p:txBody>
      </p:sp>
      <p:sp>
        <p:nvSpPr>
          <p:cNvPr id="55305" name="Rectangle 9"/>
          <p:cNvSpPr>
            <a:spLocks noChangeArrowheads="1"/>
          </p:cNvSpPr>
          <p:nvPr/>
        </p:nvSpPr>
        <p:spPr bwMode="auto">
          <a:xfrm>
            <a:off x="8915400" y="4205289"/>
            <a:ext cx="6858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00005</a:t>
            </a:r>
          </a:p>
        </p:txBody>
      </p:sp>
      <p:sp>
        <p:nvSpPr>
          <p:cNvPr id="55306" name="Rectangle 10"/>
          <p:cNvSpPr>
            <a:spLocks noChangeArrowheads="1"/>
          </p:cNvSpPr>
          <p:nvPr/>
        </p:nvSpPr>
        <p:spPr bwMode="auto">
          <a:xfrm>
            <a:off x="8915400" y="4549775"/>
            <a:ext cx="6858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00006</a:t>
            </a:r>
          </a:p>
        </p:txBody>
      </p:sp>
      <p:sp>
        <p:nvSpPr>
          <p:cNvPr id="55307" name="Rectangle 11"/>
          <p:cNvSpPr>
            <a:spLocks noChangeArrowheads="1"/>
          </p:cNvSpPr>
          <p:nvPr/>
        </p:nvSpPr>
        <p:spPr bwMode="auto">
          <a:xfrm>
            <a:off x="8915400" y="4894264"/>
            <a:ext cx="6858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00007</a:t>
            </a:r>
          </a:p>
        </p:txBody>
      </p:sp>
      <p:sp>
        <p:nvSpPr>
          <p:cNvPr id="55308" name="Rectangle 12"/>
          <p:cNvSpPr>
            <a:spLocks noChangeArrowheads="1"/>
          </p:cNvSpPr>
          <p:nvPr/>
        </p:nvSpPr>
        <p:spPr bwMode="auto">
          <a:xfrm>
            <a:off x="8915400" y="5238750"/>
            <a:ext cx="685800"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00008</a:t>
            </a:r>
          </a:p>
        </p:txBody>
      </p:sp>
      <p:sp>
        <p:nvSpPr>
          <p:cNvPr id="55309" name="Rectangle 13"/>
          <p:cNvSpPr>
            <a:spLocks noChangeArrowheads="1"/>
          </p:cNvSpPr>
          <p:nvPr/>
        </p:nvSpPr>
        <p:spPr bwMode="auto">
          <a:xfrm>
            <a:off x="8915400" y="5581650"/>
            <a:ext cx="6858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00009</a:t>
            </a:r>
          </a:p>
        </p:txBody>
      </p:sp>
      <p:sp>
        <p:nvSpPr>
          <p:cNvPr id="55310" name="Rectangle 14"/>
          <p:cNvSpPr>
            <a:spLocks noChangeArrowheads="1"/>
          </p:cNvSpPr>
          <p:nvPr/>
        </p:nvSpPr>
        <p:spPr bwMode="auto">
          <a:xfrm>
            <a:off x="7920038" y="2484439"/>
            <a:ext cx="995362" cy="344487"/>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5311" name="Rectangle 15"/>
          <p:cNvSpPr>
            <a:spLocks noChangeArrowheads="1"/>
          </p:cNvSpPr>
          <p:nvPr/>
        </p:nvSpPr>
        <p:spPr bwMode="auto">
          <a:xfrm>
            <a:off x="7920038" y="2828925"/>
            <a:ext cx="995362" cy="344488"/>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5312" name="Rectangle 16"/>
          <p:cNvSpPr>
            <a:spLocks noChangeArrowheads="1"/>
          </p:cNvSpPr>
          <p:nvPr/>
        </p:nvSpPr>
        <p:spPr bwMode="auto">
          <a:xfrm>
            <a:off x="7920038" y="3173414"/>
            <a:ext cx="995362" cy="344487"/>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5313" name="Rectangle 17"/>
          <p:cNvSpPr>
            <a:spLocks noChangeArrowheads="1"/>
          </p:cNvSpPr>
          <p:nvPr/>
        </p:nvSpPr>
        <p:spPr bwMode="auto">
          <a:xfrm>
            <a:off x="7920038" y="3862388"/>
            <a:ext cx="995362" cy="3429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5314" name="Rectangle 18"/>
          <p:cNvSpPr>
            <a:spLocks noChangeArrowheads="1"/>
          </p:cNvSpPr>
          <p:nvPr/>
        </p:nvSpPr>
        <p:spPr bwMode="auto">
          <a:xfrm>
            <a:off x="7920038" y="3517900"/>
            <a:ext cx="995362" cy="344488"/>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5315" name="Rectangle 19"/>
          <p:cNvSpPr>
            <a:spLocks noChangeArrowheads="1"/>
          </p:cNvSpPr>
          <p:nvPr/>
        </p:nvSpPr>
        <p:spPr bwMode="auto">
          <a:xfrm>
            <a:off x="7920038" y="4205289"/>
            <a:ext cx="995362" cy="344487"/>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B</a:t>
            </a:r>
          </a:p>
        </p:txBody>
      </p:sp>
      <p:sp>
        <p:nvSpPr>
          <p:cNvPr id="55316" name="Rectangle 20"/>
          <p:cNvSpPr>
            <a:spLocks noChangeArrowheads="1"/>
          </p:cNvSpPr>
          <p:nvPr/>
        </p:nvSpPr>
        <p:spPr bwMode="auto">
          <a:xfrm>
            <a:off x="7920038" y="4894264"/>
            <a:ext cx="995362" cy="344487"/>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5317" name="Rectangle 21"/>
          <p:cNvSpPr>
            <a:spLocks noChangeArrowheads="1"/>
          </p:cNvSpPr>
          <p:nvPr/>
        </p:nvSpPr>
        <p:spPr bwMode="auto">
          <a:xfrm>
            <a:off x="7920038" y="4549775"/>
            <a:ext cx="995362" cy="344488"/>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B</a:t>
            </a:r>
          </a:p>
        </p:txBody>
      </p:sp>
      <p:sp>
        <p:nvSpPr>
          <p:cNvPr id="55318" name="Rectangle 22"/>
          <p:cNvSpPr>
            <a:spLocks noChangeArrowheads="1"/>
          </p:cNvSpPr>
          <p:nvPr/>
        </p:nvSpPr>
        <p:spPr bwMode="auto">
          <a:xfrm>
            <a:off x="7920038" y="5238750"/>
            <a:ext cx="995362" cy="3429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5319" name="Line 23"/>
          <p:cNvSpPr>
            <a:spLocks noChangeShapeType="1"/>
          </p:cNvSpPr>
          <p:nvPr/>
        </p:nvSpPr>
        <p:spPr bwMode="auto">
          <a:xfrm>
            <a:off x="8915400" y="5926138"/>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55320" name="Line 24"/>
          <p:cNvSpPr>
            <a:spLocks noChangeShapeType="1"/>
          </p:cNvSpPr>
          <p:nvPr/>
        </p:nvSpPr>
        <p:spPr bwMode="auto">
          <a:xfrm>
            <a:off x="7920039" y="5926138"/>
            <a:ext cx="1587"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55321" name="Rectangle 25"/>
          <p:cNvSpPr>
            <a:spLocks noChangeArrowheads="1"/>
          </p:cNvSpPr>
          <p:nvPr/>
        </p:nvSpPr>
        <p:spPr bwMode="auto">
          <a:xfrm>
            <a:off x="7920038" y="2209800"/>
            <a:ext cx="995362" cy="27463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grpSp>
        <p:nvGrpSpPr>
          <p:cNvPr id="2" name="Group 26"/>
          <p:cNvGrpSpPr>
            <a:grpSpLocks/>
          </p:cNvGrpSpPr>
          <p:nvPr/>
        </p:nvGrpSpPr>
        <p:grpSpPr bwMode="auto">
          <a:xfrm>
            <a:off x="5926138" y="4549776"/>
            <a:ext cx="996950" cy="1376363"/>
            <a:chOff x="1728" y="2640"/>
            <a:chExt cx="768" cy="960"/>
          </a:xfrm>
        </p:grpSpPr>
        <p:sp>
          <p:nvSpPr>
            <p:cNvPr id="55354" name="Rectangle 27"/>
            <p:cNvSpPr>
              <a:spLocks noChangeArrowheads="1"/>
            </p:cNvSpPr>
            <p:nvPr/>
          </p:nvSpPr>
          <p:spPr bwMode="auto">
            <a:xfrm>
              <a:off x="1728" y="288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5355" name="Rectangle 28"/>
            <p:cNvSpPr>
              <a:spLocks noChangeArrowheads="1"/>
            </p:cNvSpPr>
            <p:nvPr/>
          </p:nvSpPr>
          <p:spPr bwMode="auto">
            <a:xfrm>
              <a:off x="1728" y="312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5356" name="Rectangle 29"/>
            <p:cNvSpPr>
              <a:spLocks noChangeArrowheads="1"/>
            </p:cNvSpPr>
            <p:nvPr/>
          </p:nvSpPr>
          <p:spPr bwMode="auto">
            <a:xfrm>
              <a:off x="1728" y="336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5357" name="Rectangle 30"/>
            <p:cNvSpPr>
              <a:spLocks noChangeArrowheads="1"/>
            </p:cNvSpPr>
            <p:nvPr/>
          </p:nvSpPr>
          <p:spPr bwMode="auto">
            <a:xfrm>
              <a:off x="1728" y="264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grpSp>
      <p:sp>
        <p:nvSpPr>
          <p:cNvPr id="55323" name="Line 31"/>
          <p:cNvSpPr>
            <a:spLocks noChangeShapeType="1"/>
          </p:cNvSpPr>
          <p:nvPr/>
        </p:nvSpPr>
        <p:spPr bwMode="auto">
          <a:xfrm flipV="1">
            <a:off x="6799263" y="3998913"/>
            <a:ext cx="1244600" cy="82550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5324" name="Line 32"/>
          <p:cNvSpPr>
            <a:spLocks noChangeShapeType="1"/>
          </p:cNvSpPr>
          <p:nvPr/>
        </p:nvSpPr>
        <p:spPr bwMode="auto">
          <a:xfrm>
            <a:off x="6799263" y="5100638"/>
            <a:ext cx="1306512"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5325" name="Line 33"/>
          <p:cNvSpPr>
            <a:spLocks noChangeShapeType="1"/>
          </p:cNvSpPr>
          <p:nvPr/>
        </p:nvSpPr>
        <p:spPr bwMode="auto">
          <a:xfrm>
            <a:off x="6799263" y="5445125"/>
            <a:ext cx="1306512"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5326" name="Line 34"/>
          <p:cNvSpPr>
            <a:spLocks noChangeShapeType="1"/>
          </p:cNvSpPr>
          <p:nvPr/>
        </p:nvSpPr>
        <p:spPr bwMode="auto">
          <a:xfrm>
            <a:off x="6799263" y="5719763"/>
            <a:ext cx="1306512"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5327" name="Rectangle 35"/>
          <p:cNvSpPr>
            <a:spLocks noChangeArrowheads="1"/>
          </p:cNvSpPr>
          <p:nvPr/>
        </p:nvSpPr>
        <p:spPr bwMode="auto">
          <a:xfrm>
            <a:off x="5241926" y="4549775"/>
            <a:ext cx="684213"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55328" name="Rectangle 36"/>
          <p:cNvSpPr>
            <a:spLocks noChangeArrowheads="1"/>
          </p:cNvSpPr>
          <p:nvPr/>
        </p:nvSpPr>
        <p:spPr bwMode="auto">
          <a:xfrm>
            <a:off x="5241926" y="4894264"/>
            <a:ext cx="684213"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55329" name="Rectangle 37"/>
          <p:cNvSpPr>
            <a:spLocks noChangeArrowheads="1"/>
          </p:cNvSpPr>
          <p:nvPr/>
        </p:nvSpPr>
        <p:spPr bwMode="auto">
          <a:xfrm>
            <a:off x="5241926" y="5238750"/>
            <a:ext cx="684213"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55330" name="Rectangle 38"/>
          <p:cNvSpPr>
            <a:spLocks noChangeArrowheads="1"/>
          </p:cNvSpPr>
          <p:nvPr/>
        </p:nvSpPr>
        <p:spPr bwMode="auto">
          <a:xfrm>
            <a:off x="5241926" y="5581650"/>
            <a:ext cx="684213"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55331" name="Rectangle 39"/>
          <p:cNvSpPr>
            <a:spLocks noChangeArrowheads="1"/>
          </p:cNvSpPr>
          <p:nvPr/>
        </p:nvSpPr>
        <p:spPr bwMode="auto">
          <a:xfrm>
            <a:off x="5926138" y="4114800"/>
            <a:ext cx="996950" cy="412750"/>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C</a:t>
            </a:r>
            <a:endParaRPr kumimoji="1" lang="en-US" altLang="zh-TW" sz="1000">
              <a:latin typeface="Times New Roman" pitchFamily="18" charset="0"/>
              <a:ea typeface="新細明體" pitchFamily="18" charset="-120"/>
            </a:endParaRPr>
          </a:p>
        </p:txBody>
      </p:sp>
      <p:sp>
        <p:nvSpPr>
          <p:cNvPr id="55332" name="Rectangle 40"/>
          <p:cNvSpPr>
            <a:spLocks noChangeArrowheads="1"/>
          </p:cNvSpPr>
          <p:nvPr/>
        </p:nvSpPr>
        <p:spPr bwMode="auto">
          <a:xfrm>
            <a:off x="3560764" y="4068764"/>
            <a:ext cx="1493837" cy="27463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Page table</a:t>
            </a:r>
          </a:p>
        </p:txBody>
      </p:sp>
      <p:sp>
        <p:nvSpPr>
          <p:cNvPr id="55333" name="Rectangle 41"/>
          <p:cNvSpPr>
            <a:spLocks noChangeArrowheads="1"/>
          </p:cNvSpPr>
          <p:nvPr/>
        </p:nvSpPr>
        <p:spPr bwMode="auto">
          <a:xfrm>
            <a:off x="3124200" y="4549775"/>
            <a:ext cx="560388"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endParaRPr kumimoji="1" lang="en-US" altLang="zh-TW">
              <a:latin typeface="Arial" charset="0"/>
              <a:ea typeface="新細明體" pitchFamily="18" charset="-120"/>
            </a:endParaRPr>
          </a:p>
        </p:txBody>
      </p:sp>
      <p:sp>
        <p:nvSpPr>
          <p:cNvPr id="55334" name="Rectangle 42"/>
          <p:cNvSpPr>
            <a:spLocks noChangeArrowheads="1"/>
          </p:cNvSpPr>
          <p:nvPr/>
        </p:nvSpPr>
        <p:spPr bwMode="auto">
          <a:xfrm>
            <a:off x="3124200" y="4894264"/>
            <a:ext cx="560388"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endParaRPr kumimoji="1" lang="en-US" altLang="zh-TW">
              <a:latin typeface="Arial" charset="0"/>
              <a:ea typeface="新細明體" pitchFamily="18" charset="-120"/>
            </a:endParaRPr>
          </a:p>
        </p:txBody>
      </p:sp>
      <p:sp>
        <p:nvSpPr>
          <p:cNvPr id="55335" name="Rectangle 43"/>
          <p:cNvSpPr>
            <a:spLocks noChangeArrowheads="1"/>
          </p:cNvSpPr>
          <p:nvPr/>
        </p:nvSpPr>
        <p:spPr bwMode="auto">
          <a:xfrm>
            <a:off x="3124200" y="5238750"/>
            <a:ext cx="560388"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endParaRPr kumimoji="1" lang="en-US" altLang="zh-TW">
              <a:latin typeface="Arial" charset="0"/>
              <a:ea typeface="新細明體" pitchFamily="18" charset="-120"/>
            </a:endParaRPr>
          </a:p>
        </p:txBody>
      </p:sp>
      <p:sp>
        <p:nvSpPr>
          <p:cNvPr id="55336" name="Rectangle 44"/>
          <p:cNvSpPr>
            <a:spLocks noChangeArrowheads="1"/>
          </p:cNvSpPr>
          <p:nvPr/>
        </p:nvSpPr>
        <p:spPr bwMode="auto">
          <a:xfrm>
            <a:off x="3746500" y="4549775"/>
            <a:ext cx="31115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5337" name="Rectangle 45"/>
          <p:cNvSpPr>
            <a:spLocks noChangeArrowheads="1"/>
          </p:cNvSpPr>
          <p:nvPr/>
        </p:nvSpPr>
        <p:spPr bwMode="auto">
          <a:xfrm>
            <a:off x="3746500" y="4894264"/>
            <a:ext cx="31115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5338" name="Rectangle 46"/>
          <p:cNvSpPr>
            <a:spLocks noChangeArrowheads="1"/>
          </p:cNvSpPr>
          <p:nvPr/>
        </p:nvSpPr>
        <p:spPr bwMode="auto">
          <a:xfrm>
            <a:off x="3746500" y="5238750"/>
            <a:ext cx="31115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5339" name="Rectangle 47"/>
          <p:cNvSpPr>
            <a:spLocks noChangeArrowheads="1"/>
          </p:cNvSpPr>
          <p:nvPr/>
        </p:nvSpPr>
        <p:spPr bwMode="auto">
          <a:xfrm>
            <a:off x="4057650" y="4549775"/>
            <a:ext cx="37465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t>
            </a:r>
          </a:p>
        </p:txBody>
      </p:sp>
      <p:sp>
        <p:nvSpPr>
          <p:cNvPr id="55340" name="Rectangle 48"/>
          <p:cNvSpPr>
            <a:spLocks noChangeArrowheads="1"/>
          </p:cNvSpPr>
          <p:nvPr/>
        </p:nvSpPr>
        <p:spPr bwMode="auto">
          <a:xfrm>
            <a:off x="4057650" y="4894264"/>
            <a:ext cx="37465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t>
            </a:r>
          </a:p>
        </p:txBody>
      </p:sp>
      <p:sp>
        <p:nvSpPr>
          <p:cNvPr id="55341" name="Rectangle 49"/>
          <p:cNvSpPr>
            <a:spLocks noChangeArrowheads="1"/>
          </p:cNvSpPr>
          <p:nvPr/>
        </p:nvSpPr>
        <p:spPr bwMode="auto">
          <a:xfrm>
            <a:off x="4057650" y="5238750"/>
            <a:ext cx="37465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t>
            </a:r>
          </a:p>
        </p:txBody>
      </p:sp>
      <p:sp>
        <p:nvSpPr>
          <p:cNvPr id="55342" name="Rectangle 50"/>
          <p:cNvSpPr>
            <a:spLocks noChangeArrowheads="1"/>
          </p:cNvSpPr>
          <p:nvPr/>
        </p:nvSpPr>
        <p:spPr bwMode="auto">
          <a:xfrm>
            <a:off x="4432301" y="4549775"/>
            <a:ext cx="684213"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00004</a:t>
            </a:r>
          </a:p>
        </p:txBody>
      </p:sp>
      <p:sp>
        <p:nvSpPr>
          <p:cNvPr id="55343" name="Rectangle 51"/>
          <p:cNvSpPr>
            <a:spLocks noChangeArrowheads="1"/>
          </p:cNvSpPr>
          <p:nvPr/>
        </p:nvSpPr>
        <p:spPr bwMode="auto">
          <a:xfrm>
            <a:off x="4432301" y="4894264"/>
            <a:ext cx="684213"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00007</a:t>
            </a:r>
          </a:p>
        </p:txBody>
      </p:sp>
      <p:sp>
        <p:nvSpPr>
          <p:cNvPr id="55344" name="Rectangle 52"/>
          <p:cNvSpPr>
            <a:spLocks noChangeArrowheads="1"/>
          </p:cNvSpPr>
          <p:nvPr/>
        </p:nvSpPr>
        <p:spPr bwMode="auto">
          <a:xfrm>
            <a:off x="4432301" y="5238750"/>
            <a:ext cx="684213"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00008</a:t>
            </a:r>
          </a:p>
        </p:txBody>
      </p:sp>
      <p:sp>
        <p:nvSpPr>
          <p:cNvPr id="55345" name="Rectangle 53"/>
          <p:cNvSpPr>
            <a:spLocks noChangeArrowheads="1"/>
          </p:cNvSpPr>
          <p:nvPr/>
        </p:nvSpPr>
        <p:spPr bwMode="auto">
          <a:xfrm>
            <a:off x="3746500" y="4275138"/>
            <a:ext cx="374650"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t>
            </a:r>
          </a:p>
        </p:txBody>
      </p:sp>
      <p:sp>
        <p:nvSpPr>
          <p:cNvPr id="55346" name="Rectangle 54"/>
          <p:cNvSpPr>
            <a:spLocks noChangeArrowheads="1"/>
          </p:cNvSpPr>
          <p:nvPr/>
        </p:nvSpPr>
        <p:spPr bwMode="auto">
          <a:xfrm>
            <a:off x="3124200" y="5581650"/>
            <a:ext cx="560388"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endParaRPr kumimoji="1" lang="en-US" altLang="zh-TW">
              <a:latin typeface="Arial" charset="0"/>
              <a:ea typeface="新細明體" pitchFamily="18" charset="-120"/>
            </a:endParaRPr>
          </a:p>
        </p:txBody>
      </p:sp>
      <p:sp>
        <p:nvSpPr>
          <p:cNvPr id="55347" name="Rectangle 55"/>
          <p:cNvSpPr>
            <a:spLocks noChangeArrowheads="1"/>
          </p:cNvSpPr>
          <p:nvPr/>
        </p:nvSpPr>
        <p:spPr bwMode="auto">
          <a:xfrm>
            <a:off x="3746500" y="5581650"/>
            <a:ext cx="31115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5348" name="Rectangle 56"/>
          <p:cNvSpPr>
            <a:spLocks noChangeArrowheads="1"/>
          </p:cNvSpPr>
          <p:nvPr/>
        </p:nvSpPr>
        <p:spPr bwMode="auto">
          <a:xfrm>
            <a:off x="4057650" y="5581650"/>
            <a:ext cx="37465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t>
            </a:r>
          </a:p>
        </p:txBody>
      </p:sp>
      <p:sp>
        <p:nvSpPr>
          <p:cNvPr id="55349" name="Rectangle 57"/>
          <p:cNvSpPr>
            <a:spLocks noChangeArrowheads="1"/>
          </p:cNvSpPr>
          <p:nvPr/>
        </p:nvSpPr>
        <p:spPr bwMode="auto">
          <a:xfrm>
            <a:off x="4432301" y="5581650"/>
            <a:ext cx="684213"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00009</a:t>
            </a:r>
          </a:p>
        </p:txBody>
      </p:sp>
      <p:sp>
        <p:nvSpPr>
          <p:cNvPr id="1356858" name="Rectangle 58"/>
          <p:cNvSpPr>
            <a:spLocks noChangeArrowheads="1"/>
          </p:cNvSpPr>
          <p:nvPr/>
        </p:nvSpPr>
        <p:spPr bwMode="auto">
          <a:xfrm>
            <a:off x="3276600" y="2209800"/>
            <a:ext cx="4191000" cy="15240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lnSpc>
                <a:spcPct val="90000"/>
              </a:lnSpc>
              <a:defRPr/>
            </a:pPr>
            <a:r>
              <a:rPr kumimoji="1" lang="en-US" altLang="zh-TW">
                <a:latin typeface="Arial" charset="0"/>
                <a:ea typeface="新細明體" pitchFamily="18" charset="-120"/>
              </a:rPr>
              <a:t>Page 3 of process C is swapped out.  Then after some time,  it is referenced (a page fault) and swapped in again.  The page is relocated.  But it does not affect process C.</a:t>
            </a:r>
            <a:endParaRPr kumimoji="1" lang="en-US" altLang="zh-TW" sz="1200" b="1">
              <a:latin typeface="Times New Roman" pitchFamily="18" charset="0"/>
              <a:ea typeface="新細明體" pitchFamily="18" charset="-120"/>
            </a:endParaRPr>
          </a:p>
        </p:txBody>
      </p:sp>
      <p:sp>
        <p:nvSpPr>
          <p:cNvPr id="59" name="Slide Number Placeholder 2">
            <a:extLst>
              <a:ext uri="{FF2B5EF4-FFF2-40B4-BE49-F238E27FC236}">
                <a16:creationId xmlns:a16="http://schemas.microsoft.com/office/drawing/2014/main" id="{67DF65EE-2851-4712-BF02-4831763E373B}"/>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42</a:t>
            </a:fld>
            <a:endParaRPr lang="en-US" noProof="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ctr" eaLnBrk="1" hangingPunct="1"/>
            <a:r>
              <a:rPr lang="en-US" altLang="zh-TW">
                <a:ea typeface="新細明體" pitchFamily="18" charset="-120"/>
              </a:rPr>
              <a:t>Relocation</a:t>
            </a:r>
          </a:p>
        </p:txBody>
      </p:sp>
      <p:sp>
        <p:nvSpPr>
          <p:cNvPr id="56323" name="Rectangle 3"/>
          <p:cNvSpPr>
            <a:spLocks noChangeArrowheads="1"/>
          </p:cNvSpPr>
          <p:nvPr/>
        </p:nvSpPr>
        <p:spPr bwMode="auto">
          <a:xfrm>
            <a:off x="8915400" y="2484439"/>
            <a:ext cx="6858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56324" name="Rectangle 4"/>
          <p:cNvSpPr>
            <a:spLocks noChangeArrowheads="1"/>
          </p:cNvSpPr>
          <p:nvPr/>
        </p:nvSpPr>
        <p:spPr bwMode="auto">
          <a:xfrm>
            <a:off x="8915400" y="2828925"/>
            <a:ext cx="6858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56325" name="Rectangle 5"/>
          <p:cNvSpPr>
            <a:spLocks noChangeArrowheads="1"/>
          </p:cNvSpPr>
          <p:nvPr/>
        </p:nvSpPr>
        <p:spPr bwMode="auto">
          <a:xfrm>
            <a:off x="8915400" y="3173414"/>
            <a:ext cx="6858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56326" name="Rectangle 6"/>
          <p:cNvSpPr>
            <a:spLocks noChangeArrowheads="1"/>
          </p:cNvSpPr>
          <p:nvPr/>
        </p:nvSpPr>
        <p:spPr bwMode="auto">
          <a:xfrm>
            <a:off x="8915400" y="3517900"/>
            <a:ext cx="6858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56327" name="Rectangle 7"/>
          <p:cNvSpPr>
            <a:spLocks noChangeArrowheads="1"/>
          </p:cNvSpPr>
          <p:nvPr/>
        </p:nvSpPr>
        <p:spPr bwMode="auto">
          <a:xfrm>
            <a:off x="8915400" y="3862388"/>
            <a:ext cx="685800"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00004</a:t>
            </a:r>
          </a:p>
        </p:txBody>
      </p:sp>
      <p:sp>
        <p:nvSpPr>
          <p:cNvPr id="56328" name="Rectangle 8"/>
          <p:cNvSpPr>
            <a:spLocks noChangeArrowheads="1"/>
          </p:cNvSpPr>
          <p:nvPr/>
        </p:nvSpPr>
        <p:spPr bwMode="auto">
          <a:xfrm>
            <a:off x="8915400" y="4205289"/>
            <a:ext cx="6858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00005</a:t>
            </a:r>
          </a:p>
        </p:txBody>
      </p:sp>
      <p:sp>
        <p:nvSpPr>
          <p:cNvPr id="56329" name="Rectangle 9"/>
          <p:cNvSpPr>
            <a:spLocks noChangeArrowheads="1"/>
          </p:cNvSpPr>
          <p:nvPr/>
        </p:nvSpPr>
        <p:spPr bwMode="auto">
          <a:xfrm>
            <a:off x="8915400" y="4549775"/>
            <a:ext cx="6858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00006</a:t>
            </a:r>
          </a:p>
        </p:txBody>
      </p:sp>
      <p:sp>
        <p:nvSpPr>
          <p:cNvPr id="56330" name="Rectangle 10"/>
          <p:cNvSpPr>
            <a:spLocks noChangeArrowheads="1"/>
          </p:cNvSpPr>
          <p:nvPr/>
        </p:nvSpPr>
        <p:spPr bwMode="auto">
          <a:xfrm>
            <a:off x="8915400" y="4894264"/>
            <a:ext cx="6858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00007</a:t>
            </a:r>
          </a:p>
        </p:txBody>
      </p:sp>
      <p:sp>
        <p:nvSpPr>
          <p:cNvPr id="56331" name="Rectangle 11"/>
          <p:cNvSpPr>
            <a:spLocks noChangeArrowheads="1"/>
          </p:cNvSpPr>
          <p:nvPr/>
        </p:nvSpPr>
        <p:spPr bwMode="auto">
          <a:xfrm>
            <a:off x="8915400" y="5238750"/>
            <a:ext cx="685800"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00008</a:t>
            </a:r>
          </a:p>
        </p:txBody>
      </p:sp>
      <p:sp>
        <p:nvSpPr>
          <p:cNvPr id="56332" name="Rectangle 12"/>
          <p:cNvSpPr>
            <a:spLocks noChangeArrowheads="1"/>
          </p:cNvSpPr>
          <p:nvPr/>
        </p:nvSpPr>
        <p:spPr bwMode="auto">
          <a:xfrm>
            <a:off x="8915400" y="5581650"/>
            <a:ext cx="6858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00009</a:t>
            </a:r>
          </a:p>
        </p:txBody>
      </p:sp>
      <p:sp>
        <p:nvSpPr>
          <p:cNvPr id="56333" name="Rectangle 13"/>
          <p:cNvSpPr>
            <a:spLocks noChangeArrowheads="1"/>
          </p:cNvSpPr>
          <p:nvPr/>
        </p:nvSpPr>
        <p:spPr bwMode="auto">
          <a:xfrm>
            <a:off x="7920038" y="2484439"/>
            <a:ext cx="995362" cy="344487"/>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6334" name="Rectangle 14"/>
          <p:cNvSpPr>
            <a:spLocks noChangeArrowheads="1"/>
          </p:cNvSpPr>
          <p:nvPr/>
        </p:nvSpPr>
        <p:spPr bwMode="auto">
          <a:xfrm>
            <a:off x="7920038" y="2828925"/>
            <a:ext cx="995362" cy="344488"/>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6335" name="Rectangle 15"/>
          <p:cNvSpPr>
            <a:spLocks noChangeArrowheads="1"/>
          </p:cNvSpPr>
          <p:nvPr/>
        </p:nvSpPr>
        <p:spPr bwMode="auto">
          <a:xfrm>
            <a:off x="7920038" y="3173414"/>
            <a:ext cx="995362" cy="344487"/>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6336" name="Rectangle 16"/>
          <p:cNvSpPr>
            <a:spLocks noChangeArrowheads="1"/>
          </p:cNvSpPr>
          <p:nvPr/>
        </p:nvSpPr>
        <p:spPr bwMode="auto">
          <a:xfrm>
            <a:off x="7920038" y="3862388"/>
            <a:ext cx="995362" cy="3429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6337" name="Rectangle 17"/>
          <p:cNvSpPr>
            <a:spLocks noChangeArrowheads="1"/>
          </p:cNvSpPr>
          <p:nvPr/>
        </p:nvSpPr>
        <p:spPr bwMode="auto">
          <a:xfrm>
            <a:off x="7920038" y="3517900"/>
            <a:ext cx="995362" cy="344488"/>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6338" name="Rectangle 18"/>
          <p:cNvSpPr>
            <a:spLocks noChangeArrowheads="1"/>
          </p:cNvSpPr>
          <p:nvPr/>
        </p:nvSpPr>
        <p:spPr bwMode="auto">
          <a:xfrm>
            <a:off x="7920038" y="4205289"/>
            <a:ext cx="995362" cy="344487"/>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B</a:t>
            </a:r>
          </a:p>
        </p:txBody>
      </p:sp>
      <p:sp>
        <p:nvSpPr>
          <p:cNvPr id="56339" name="Rectangle 19"/>
          <p:cNvSpPr>
            <a:spLocks noChangeArrowheads="1"/>
          </p:cNvSpPr>
          <p:nvPr/>
        </p:nvSpPr>
        <p:spPr bwMode="auto">
          <a:xfrm>
            <a:off x="7920038" y="4894264"/>
            <a:ext cx="995362" cy="344487"/>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6340" name="Rectangle 20"/>
          <p:cNvSpPr>
            <a:spLocks noChangeArrowheads="1"/>
          </p:cNvSpPr>
          <p:nvPr/>
        </p:nvSpPr>
        <p:spPr bwMode="auto">
          <a:xfrm>
            <a:off x="7920038" y="4549775"/>
            <a:ext cx="995362" cy="344488"/>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B</a:t>
            </a:r>
          </a:p>
        </p:txBody>
      </p:sp>
      <p:sp>
        <p:nvSpPr>
          <p:cNvPr id="56341" name="Rectangle 21"/>
          <p:cNvSpPr>
            <a:spLocks noChangeArrowheads="1"/>
          </p:cNvSpPr>
          <p:nvPr/>
        </p:nvSpPr>
        <p:spPr bwMode="auto">
          <a:xfrm>
            <a:off x="7920038" y="5238750"/>
            <a:ext cx="995362" cy="3429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6342" name="Line 22"/>
          <p:cNvSpPr>
            <a:spLocks noChangeShapeType="1"/>
          </p:cNvSpPr>
          <p:nvPr/>
        </p:nvSpPr>
        <p:spPr bwMode="auto">
          <a:xfrm>
            <a:off x="8915400" y="5926138"/>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56343" name="Line 23"/>
          <p:cNvSpPr>
            <a:spLocks noChangeShapeType="1"/>
          </p:cNvSpPr>
          <p:nvPr/>
        </p:nvSpPr>
        <p:spPr bwMode="auto">
          <a:xfrm>
            <a:off x="7920039" y="5926138"/>
            <a:ext cx="1587"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56344" name="Rectangle 24"/>
          <p:cNvSpPr>
            <a:spLocks noChangeArrowheads="1"/>
          </p:cNvSpPr>
          <p:nvPr/>
        </p:nvSpPr>
        <p:spPr bwMode="auto">
          <a:xfrm>
            <a:off x="7920038" y="2209800"/>
            <a:ext cx="995362" cy="27463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grpSp>
        <p:nvGrpSpPr>
          <p:cNvPr id="2" name="Group 25"/>
          <p:cNvGrpSpPr>
            <a:grpSpLocks/>
          </p:cNvGrpSpPr>
          <p:nvPr/>
        </p:nvGrpSpPr>
        <p:grpSpPr bwMode="auto">
          <a:xfrm>
            <a:off x="5926138" y="4549776"/>
            <a:ext cx="996950" cy="1376363"/>
            <a:chOff x="1728" y="2640"/>
            <a:chExt cx="768" cy="960"/>
          </a:xfrm>
        </p:grpSpPr>
        <p:sp>
          <p:nvSpPr>
            <p:cNvPr id="56380" name="Rectangle 26"/>
            <p:cNvSpPr>
              <a:spLocks noChangeArrowheads="1"/>
            </p:cNvSpPr>
            <p:nvPr/>
          </p:nvSpPr>
          <p:spPr bwMode="auto">
            <a:xfrm>
              <a:off x="1728" y="288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6381" name="Rectangle 27"/>
            <p:cNvSpPr>
              <a:spLocks noChangeArrowheads="1"/>
            </p:cNvSpPr>
            <p:nvPr/>
          </p:nvSpPr>
          <p:spPr bwMode="auto">
            <a:xfrm>
              <a:off x="1728" y="312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6382" name="Rectangle 28"/>
            <p:cNvSpPr>
              <a:spLocks noChangeArrowheads="1"/>
            </p:cNvSpPr>
            <p:nvPr/>
          </p:nvSpPr>
          <p:spPr bwMode="auto">
            <a:xfrm>
              <a:off x="1728" y="336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6383" name="Rectangle 29"/>
            <p:cNvSpPr>
              <a:spLocks noChangeArrowheads="1"/>
            </p:cNvSpPr>
            <p:nvPr/>
          </p:nvSpPr>
          <p:spPr bwMode="auto">
            <a:xfrm>
              <a:off x="1728" y="264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grpSp>
      <p:sp>
        <p:nvSpPr>
          <p:cNvPr id="56346" name="Line 30"/>
          <p:cNvSpPr>
            <a:spLocks noChangeShapeType="1"/>
          </p:cNvSpPr>
          <p:nvPr/>
        </p:nvSpPr>
        <p:spPr bwMode="auto">
          <a:xfrm flipV="1">
            <a:off x="6799263" y="3998913"/>
            <a:ext cx="1244600" cy="82550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6347" name="Line 31"/>
          <p:cNvSpPr>
            <a:spLocks noChangeShapeType="1"/>
          </p:cNvSpPr>
          <p:nvPr/>
        </p:nvSpPr>
        <p:spPr bwMode="auto">
          <a:xfrm>
            <a:off x="6799263" y="5100638"/>
            <a:ext cx="1306512"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6348" name="Line 32"/>
          <p:cNvSpPr>
            <a:spLocks noChangeShapeType="1"/>
          </p:cNvSpPr>
          <p:nvPr/>
        </p:nvSpPr>
        <p:spPr bwMode="auto">
          <a:xfrm>
            <a:off x="6799263" y="5445125"/>
            <a:ext cx="1306512"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6349" name="Line 33"/>
          <p:cNvSpPr>
            <a:spLocks noChangeShapeType="1"/>
          </p:cNvSpPr>
          <p:nvPr/>
        </p:nvSpPr>
        <p:spPr bwMode="auto">
          <a:xfrm>
            <a:off x="6799264" y="5719764"/>
            <a:ext cx="434975" cy="276225"/>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6350" name="Rectangle 34"/>
          <p:cNvSpPr>
            <a:spLocks noChangeArrowheads="1"/>
          </p:cNvSpPr>
          <p:nvPr/>
        </p:nvSpPr>
        <p:spPr bwMode="auto">
          <a:xfrm>
            <a:off x="5241926" y="4549775"/>
            <a:ext cx="684213"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56351" name="Rectangle 35"/>
          <p:cNvSpPr>
            <a:spLocks noChangeArrowheads="1"/>
          </p:cNvSpPr>
          <p:nvPr/>
        </p:nvSpPr>
        <p:spPr bwMode="auto">
          <a:xfrm>
            <a:off x="5241926" y="4894264"/>
            <a:ext cx="684213"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56352" name="Rectangle 36"/>
          <p:cNvSpPr>
            <a:spLocks noChangeArrowheads="1"/>
          </p:cNvSpPr>
          <p:nvPr/>
        </p:nvSpPr>
        <p:spPr bwMode="auto">
          <a:xfrm>
            <a:off x="5241926" y="5238750"/>
            <a:ext cx="684213"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56353" name="Rectangle 37"/>
          <p:cNvSpPr>
            <a:spLocks noChangeArrowheads="1"/>
          </p:cNvSpPr>
          <p:nvPr/>
        </p:nvSpPr>
        <p:spPr bwMode="auto">
          <a:xfrm>
            <a:off x="5241926" y="5581650"/>
            <a:ext cx="684213"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56354" name="Rectangle 38"/>
          <p:cNvSpPr>
            <a:spLocks noChangeArrowheads="1"/>
          </p:cNvSpPr>
          <p:nvPr/>
        </p:nvSpPr>
        <p:spPr bwMode="auto">
          <a:xfrm>
            <a:off x="5926138" y="4114800"/>
            <a:ext cx="996950" cy="412750"/>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C</a:t>
            </a:r>
            <a:endParaRPr kumimoji="1" lang="en-US" altLang="zh-TW" sz="1000">
              <a:latin typeface="Times New Roman" pitchFamily="18" charset="0"/>
              <a:ea typeface="新細明體" pitchFamily="18" charset="-120"/>
            </a:endParaRPr>
          </a:p>
        </p:txBody>
      </p:sp>
      <p:sp>
        <p:nvSpPr>
          <p:cNvPr id="56355" name="Rectangle 39"/>
          <p:cNvSpPr>
            <a:spLocks noChangeArrowheads="1"/>
          </p:cNvSpPr>
          <p:nvPr/>
        </p:nvSpPr>
        <p:spPr bwMode="auto">
          <a:xfrm>
            <a:off x="3560764" y="4068764"/>
            <a:ext cx="1493837" cy="27463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Page table</a:t>
            </a:r>
          </a:p>
        </p:txBody>
      </p:sp>
      <p:sp>
        <p:nvSpPr>
          <p:cNvPr id="56356" name="Rectangle 40"/>
          <p:cNvSpPr>
            <a:spLocks noChangeArrowheads="1"/>
          </p:cNvSpPr>
          <p:nvPr/>
        </p:nvSpPr>
        <p:spPr bwMode="auto">
          <a:xfrm>
            <a:off x="3124200" y="4549775"/>
            <a:ext cx="560388"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endParaRPr kumimoji="1" lang="en-US" altLang="zh-TW">
              <a:latin typeface="Arial" charset="0"/>
              <a:ea typeface="新細明體" pitchFamily="18" charset="-120"/>
            </a:endParaRPr>
          </a:p>
        </p:txBody>
      </p:sp>
      <p:sp>
        <p:nvSpPr>
          <p:cNvPr id="56357" name="Rectangle 41"/>
          <p:cNvSpPr>
            <a:spLocks noChangeArrowheads="1"/>
          </p:cNvSpPr>
          <p:nvPr/>
        </p:nvSpPr>
        <p:spPr bwMode="auto">
          <a:xfrm>
            <a:off x="3124200" y="4894264"/>
            <a:ext cx="560388"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endParaRPr kumimoji="1" lang="en-US" altLang="zh-TW">
              <a:latin typeface="Arial" charset="0"/>
              <a:ea typeface="新細明體" pitchFamily="18" charset="-120"/>
            </a:endParaRPr>
          </a:p>
        </p:txBody>
      </p:sp>
      <p:sp>
        <p:nvSpPr>
          <p:cNvPr id="56358" name="Rectangle 42"/>
          <p:cNvSpPr>
            <a:spLocks noChangeArrowheads="1"/>
          </p:cNvSpPr>
          <p:nvPr/>
        </p:nvSpPr>
        <p:spPr bwMode="auto">
          <a:xfrm>
            <a:off x="3124200" y="5238750"/>
            <a:ext cx="560388"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endParaRPr kumimoji="1" lang="en-US" altLang="zh-TW">
              <a:latin typeface="Arial" charset="0"/>
              <a:ea typeface="新細明體" pitchFamily="18" charset="-120"/>
            </a:endParaRPr>
          </a:p>
        </p:txBody>
      </p:sp>
      <p:sp>
        <p:nvSpPr>
          <p:cNvPr id="56359" name="Rectangle 43"/>
          <p:cNvSpPr>
            <a:spLocks noChangeArrowheads="1"/>
          </p:cNvSpPr>
          <p:nvPr/>
        </p:nvSpPr>
        <p:spPr bwMode="auto">
          <a:xfrm>
            <a:off x="3746500" y="4549775"/>
            <a:ext cx="31115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6360" name="Rectangle 44"/>
          <p:cNvSpPr>
            <a:spLocks noChangeArrowheads="1"/>
          </p:cNvSpPr>
          <p:nvPr/>
        </p:nvSpPr>
        <p:spPr bwMode="auto">
          <a:xfrm>
            <a:off x="3746500" y="4894264"/>
            <a:ext cx="31115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6361" name="Rectangle 45"/>
          <p:cNvSpPr>
            <a:spLocks noChangeArrowheads="1"/>
          </p:cNvSpPr>
          <p:nvPr/>
        </p:nvSpPr>
        <p:spPr bwMode="auto">
          <a:xfrm>
            <a:off x="3746500" y="5238750"/>
            <a:ext cx="31115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6362" name="Rectangle 46"/>
          <p:cNvSpPr>
            <a:spLocks noChangeArrowheads="1"/>
          </p:cNvSpPr>
          <p:nvPr/>
        </p:nvSpPr>
        <p:spPr bwMode="auto">
          <a:xfrm>
            <a:off x="4057650" y="4549775"/>
            <a:ext cx="37465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t>
            </a:r>
          </a:p>
        </p:txBody>
      </p:sp>
      <p:sp>
        <p:nvSpPr>
          <p:cNvPr id="56363" name="Rectangle 47"/>
          <p:cNvSpPr>
            <a:spLocks noChangeArrowheads="1"/>
          </p:cNvSpPr>
          <p:nvPr/>
        </p:nvSpPr>
        <p:spPr bwMode="auto">
          <a:xfrm>
            <a:off x="4057650" y="4894264"/>
            <a:ext cx="37465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t>
            </a:r>
          </a:p>
        </p:txBody>
      </p:sp>
      <p:sp>
        <p:nvSpPr>
          <p:cNvPr id="56364" name="Rectangle 48"/>
          <p:cNvSpPr>
            <a:spLocks noChangeArrowheads="1"/>
          </p:cNvSpPr>
          <p:nvPr/>
        </p:nvSpPr>
        <p:spPr bwMode="auto">
          <a:xfrm>
            <a:off x="4057650" y="5238750"/>
            <a:ext cx="37465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t>
            </a:r>
          </a:p>
        </p:txBody>
      </p:sp>
      <p:sp>
        <p:nvSpPr>
          <p:cNvPr id="56365" name="Rectangle 49"/>
          <p:cNvSpPr>
            <a:spLocks noChangeArrowheads="1"/>
          </p:cNvSpPr>
          <p:nvPr/>
        </p:nvSpPr>
        <p:spPr bwMode="auto">
          <a:xfrm>
            <a:off x="4432301" y="4549775"/>
            <a:ext cx="684213"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00004</a:t>
            </a:r>
          </a:p>
        </p:txBody>
      </p:sp>
      <p:sp>
        <p:nvSpPr>
          <p:cNvPr id="56366" name="Rectangle 50"/>
          <p:cNvSpPr>
            <a:spLocks noChangeArrowheads="1"/>
          </p:cNvSpPr>
          <p:nvPr/>
        </p:nvSpPr>
        <p:spPr bwMode="auto">
          <a:xfrm>
            <a:off x="4432301" y="4894264"/>
            <a:ext cx="684213"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00007</a:t>
            </a:r>
          </a:p>
        </p:txBody>
      </p:sp>
      <p:sp>
        <p:nvSpPr>
          <p:cNvPr id="56367" name="Rectangle 51"/>
          <p:cNvSpPr>
            <a:spLocks noChangeArrowheads="1"/>
          </p:cNvSpPr>
          <p:nvPr/>
        </p:nvSpPr>
        <p:spPr bwMode="auto">
          <a:xfrm>
            <a:off x="4432301" y="5238750"/>
            <a:ext cx="684213"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00008</a:t>
            </a:r>
          </a:p>
        </p:txBody>
      </p:sp>
      <p:sp>
        <p:nvSpPr>
          <p:cNvPr id="56368" name="Rectangle 52"/>
          <p:cNvSpPr>
            <a:spLocks noChangeArrowheads="1"/>
          </p:cNvSpPr>
          <p:nvPr/>
        </p:nvSpPr>
        <p:spPr bwMode="auto">
          <a:xfrm>
            <a:off x="3746500" y="4275138"/>
            <a:ext cx="374650"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t>
            </a:r>
          </a:p>
        </p:txBody>
      </p:sp>
      <p:sp>
        <p:nvSpPr>
          <p:cNvPr id="56369" name="Rectangle 53"/>
          <p:cNvSpPr>
            <a:spLocks noChangeArrowheads="1"/>
          </p:cNvSpPr>
          <p:nvPr/>
        </p:nvSpPr>
        <p:spPr bwMode="auto">
          <a:xfrm>
            <a:off x="3124200" y="5581650"/>
            <a:ext cx="560388"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endParaRPr kumimoji="1" lang="en-US" altLang="zh-TW">
              <a:latin typeface="Arial" charset="0"/>
              <a:ea typeface="新細明體" pitchFamily="18" charset="-120"/>
            </a:endParaRPr>
          </a:p>
        </p:txBody>
      </p:sp>
      <p:sp>
        <p:nvSpPr>
          <p:cNvPr id="56370" name="Rectangle 54"/>
          <p:cNvSpPr>
            <a:spLocks noChangeArrowheads="1"/>
          </p:cNvSpPr>
          <p:nvPr/>
        </p:nvSpPr>
        <p:spPr bwMode="auto">
          <a:xfrm>
            <a:off x="3746500" y="5581650"/>
            <a:ext cx="31115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FF0000"/>
                </a:solidFill>
                <a:latin typeface="Arial" charset="0"/>
                <a:ea typeface="新細明體" pitchFamily="18" charset="-120"/>
              </a:rPr>
              <a:t>0</a:t>
            </a:r>
          </a:p>
        </p:txBody>
      </p:sp>
      <p:sp>
        <p:nvSpPr>
          <p:cNvPr id="56371" name="Rectangle 55"/>
          <p:cNvSpPr>
            <a:spLocks noChangeArrowheads="1"/>
          </p:cNvSpPr>
          <p:nvPr/>
        </p:nvSpPr>
        <p:spPr bwMode="auto">
          <a:xfrm>
            <a:off x="4057650" y="5581650"/>
            <a:ext cx="37465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FF0000"/>
                </a:solidFill>
                <a:latin typeface="Arial" charset="0"/>
                <a:ea typeface="新細明體" pitchFamily="18" charset="-120"/>
              </a:rPr>
              <a:t>...</a:t>
            </a:r>
          </a:p>
        </p:txBody>
      </p:sp>
      <p:sp>
        <p:nvSpPr>
          <p:cNvPr id="56372" name="Rectangle 56"/>
          <p:cNvSpPr>
            <a:spLocks noChangeArrowheads="1"/>
          </p:cNvSpPr>
          <p:nvPr/>
        </p:nvSpPr>
        <p:spPr bwMode="auto">
          <a:xfrm>
            <a:off x="4432301" y="5581650"/>
            <a:ext cx="684213"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FF0000"/>
                </a:solidFill>
                <a:latin typeface="Arial" charset="0"/>
                <a:ea typeface="新細明體" pitchFamily="18" charset="-120"/>
              </a:rPr>
              <a:t>???</a:t>
            </a:r>
          </a:p>
        </p:txBody>
      </p:sp>
      <p:sp>
        <p:nvSpPr>
          <p:cNvPr id="56373" name="Rectangle 57"/>
          <p:cNvSpPr>
            <a:spLocks noChangeArrowheads="1"/>
          </p:cNvSpPr>
          <p:nvPr/>
        </p:nvSpPr>
        <p:spPr bwMode="auto">
          <a:xfrm>
            <a:off x="7920038" y="5581650"/>
            <a:ext cx="995362" cy="344488"/>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D</a:t>
            </a:r>
          </a:p>
        </p:txBody>
      </p:sp>
      <p:sp>
        <p:nvSpPr>
          <p:cNvPr id="56374" name="AutoShape 58"/>
          <p:cNvSpPr>
            <a:spLocks noChangeArrowheads="1"/>
          </p:cNvSpPr>
          <p:nvPr/>
        </p:nvSpPr>
        <p:spPr bwMode="auto">
          <a:xfrm>
            <a:off x="7234239" y="5788026"/>
            <a:ext cx="498475" cy="620713"/>
          </a:xfrm>
          <a:prstGeom prst="flowChartMagneticDisk">
            <a:avLst/>
          </a:prstGeom>
          <a:solidFill>
            <a:schemeClr val="accent2"/>
          </a:solidFill>
          <a:ln w="12700">
            <a:solidFill>
              <a:schemeClr val="tx1"/>
            </a:solidFill>
            <a:round/>
            <a:headEnd type="none" w="sm" len="sm"/>
            <a:tailEnd type="none" w="sm" len="sm"/>
          </a:ln>
        </p:spPr>
        <p:txBody>
          <a:bodyPr wrap="none" anchor="ctr"/>
          <a:lstStyle/>
          <a:p>
            <a:pPr algn="ctr"/>
            <a:endParaRPr kumimoji="1" lang="zh-TW" altLang="en-US" sz="1200" b="1">
              <a:latin typeface="Times New Roman" pitchFamily="18" charset="0"/>
              <a:ea typeface="新細明體" pitchFamily="18" charset="-120"/>
            </a:endParaRPr>
          </a:p>
        </p:txBody>
      </p:sp>
      <p:sp>
        <p:nvSpPr>
          <p:cNvPr id="56375" name="Rectangle 59"/>
          <p:cNvSpPr>
            <a:spLocks noChangeArrowheads="1"/>
          </p:cNvSpPr>
          <p:nvPr/>
        </p:nvSpPr>
        <p:spPr bwMode="auto">
          <a:xfrm>
            <a:off x="7296150" y="6132514"/>
            <a:ext cx="374650" cy="84137"/>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kumimoji="1" lang="en-US" altLang="zh-TW" sz="900" b="1">
                <a:latin typeface="Arial" charset="0"/>
                <a:ea typeface="新細明體" pitchFamily="18" charset="-120"/>
              </a:rPr>
              <a:t>01010101</a:t>
            </a:r>
            <a:endParaRPr kumimoji="1" lang="en-US" altLang="zh-TW" sz="900" b="1">
              <a:latin typeface="Times New Roman" pitchFamily="18" charset="0"/>
              <a:ea typeface="新細明體" pitchFamily="18" charset="-120"/>
            </a:endParaRPr>
          </a:p>
        </p:txBody>
      </p:sp>
      <p:sp>
        <p:nvSpPr>
          <p:cNvPr id="1358908" name="Rectangle 60"/>
          <p:cNvSpPr>
            <a:spLocks noChangeArrowheads="1"/>
          </p:cNvSpPr>
          <p:nvPr/>
        </p:nvSpPr>
        <p:spPr bwMode="auto">
          <a:xfrm>
            <a:off x="3276600" y="2209800"/>
            <a:ext cx="4191000" cy="15240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lnSpc>
                <a:spcPct val="90000"/>
              </a:lnSpc>
              <a:defRPr/>
            </a:pPr>
            <a:r>
              <a:rPr kumimoji="1" lang="en-US" altLang="zh-TW">
                <a:latin typeface="Arial" charset="0"/>
                <a:ea typeface="新細明體" pitchFamily="18" charset="-120"/>
              </a:rPr>
              <a:t>Page 3 of process C is swapped out.  Then after some time,  it is referenced (a page fault) and swapped in again.  The page is relocated.  But it does not affect process C.</a:t>
            </a:r>
            <a:endParaRPr kumimoji="1" lang="en-US" altLang="zh-TW" sz="1200" b="1">
              <a:latin typeface="Times New Roman" pitchFamily="18" charset="0"/>
              <a:ea typeface="新細明體" pitchFamily="18" charset="-120"/>
            </a:endParaRPr>
          </a:p>
        </p:txBody>
      </p:sp>
      <p:sp>
        <p:nvSpPr>
          <p:cNvPr id="61" name="Slide Number Placeholder 2">
            <a:extLst>
              <a:ext uri="{FF2B5EF4-FFF2-40B4-BE49-F238E27FC236}">
                <a16:creationId xmlns:a16="http://schemas.microsoft.com/office/drawing/2014/main" id="{545B7E64-77F9-4576-AC96-FE42F8F1FA3A}"/>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43</a:t>
            </a:fld>
            <a:endParaRPr lang="en-US" noProof="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eaLnBrk="1" hangingPunct="1"/>
            <a:r>
              <a:rPr lang="en-US" altLang="zh-TW">
                <a:ea typeface="新細明體" pitchFamily="18" charset="-120"/>
              </a:rPr>
              <a:t>Relocation</a:t>
            </a:r>
          </a:p>
        </p:txBody>
      </p:sp>
      <p:sp>
        <p:nvSpPr>
          <p:cNvPr id="57347" name="Rectangle 3"/>
          <p:cNvSpPr>
            <a:spLocks noChangeArrowheads="1"/>
          </p:cNvSpPr>
          <p:nvPr/>
        </p:nvSpPr>
        <p:spPr bwMode="auto">
          <a:xfrm>
            <a:off x="8915400" y="2484439"/>
            <a:ext cx="6858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57348" name="Rectangle 4"/>
          <p:cNvSpPr>
            <a:spLocks noChangeArrowheads="1"/>
          </p:cNvSpPr>
          <p:nvPr/>
        </p:nvSpPr>
        <p:spPr bwMode="auto">
          <a:xfrm>
            <a:off x="8915400" y="2828925"/>
            <a:ext cx="6858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57349" name="Rectangle 5"/>
          <p:cNvSpPr>
            <a:spLocks noChangeArrowheads="1"/>
          </p:cNvSpPr>
          <p:nvPr/>
        </p:nvSpPr>
        <p:spPr bwMode="auto">
          <a:xfrm>
            <a:off x="8915400" y="3173414"/>
            <a:ext cx="6858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57350" name="Rectangle 6"/>
          <p:cNvSpPr>
            <a:spLocks noChangeArrowheads="1"/>
          </p:cNvSpPr>
          <p:nvPr/>
        </p:nvSpPr>
        <p:spPr bwMode="auto">
          <a:xfrm>
            <a:off x="8915400" y="3517900"/>
            <a:ext cx="6858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57351" name="Rectangle 7"/>
          <p:cNvSpPr>
            <a:spLocks noChangeArrowheads="1"/>
          </p:cNvSpPr>
          <p:nvPr/>
        </p:nvSpPr>
        <p:spPr bwMode="auto">
          <a:xfrm>
            <a:off x="8915400" y="3862388"/>
            <a:ext cx="685800"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00004</a:t>
            </a:r>
          </a:p>
        </p:txBody>
      </p:sp>
      <p:sp>
        <p:nvSpPr>
          <p:cNvPr id="57352" name="Rectangle 8"/>
          <p:cNvSpPr>
            <a:spLocks noChangeArrowheads="1"/>
          </p:cNvSpPr>
          <p:nvPr/>
        </p:nvSpPr>
        <p:spPr bwMode="auto">
          <a:xfrm>
            <a:off x="8915400" y="4205289"/>
            <a:ext cx="6858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00005</a:t>
            </a:r>
          </a:p>
        </p:txBody>
      </p:sp>
      <p:sp>
        <p:nvSpPr>
          <p:cNvPr id="57353" name="Rectangle 9"/>
          <p:cNvSpPr>
            <a:spLocks noChangeArrowheads="1"/>
          </p:cNvSpPr>
          <p:nvPr/>
        </p:nvSpPr>
        <p:spPr bwMode="auto">
          <a:xfrm>
            <a:off x="8915400" y="4549775"/>
            <a:ext cx="6858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00006</a:t>
            </a:r>
          </a:p>
        </p:txBody>
      </p:sp>
      <p:sp>
        <p:nvSpPr>
          <p:cNvPr id="57354" name="Rectangle 10"/>
          <p:cNvSpPr>
            <a:spLocks noChangeArrowheads="1"/>
          </p:cNvSpPr>
          <p:nvPr/>
        </p:nvSpPr>
        <p:spPr bwMode="auto">
          <a:xfrm>
            <a:off x="8915400" y="4894264"/>
            <a:ext cx="6858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00007</a:t>
            </a:r>
          </a:p>
        </p:txBody>
      </p:sp>
      <p:sp>
        <p:nvSpPr>
          <p:cNvPr id="57355" name="Rectangle 11"/>
          <p:cNvSpPr>
            <a:spLocks noChangeArrowheads="1"/>
          </p:cNvSpPr>
          <p:nvPr/>
        </p:nvSpPr>
        <p:spPr bwMode="auto">
          <a:xfrm>
            <a:off x="8915400" y="5238750"/>
            <a:ext cx="685800"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00008</a:t>
            </a:r>
          </a:p>
        </p:txBody>
      </p:sp>
      <p:sp>
        <p:nvSpPr>
          <p:cNvPr id="57356" name="Rectangle 12"/>
          <p:cNvSpPr>
            <a:spLocks noChangeArrowheads="1"/>
          </p:cNvSpPr>
          <p:nvPr/>
        </p:nvSpPr>
        <p:spPr bwMode="auto">
          <a:xfrm>
            <a:off x="8915400" y="5581650"/>
            <a:ext cx="6858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00009</a:t>
            </a:r>
          </a:p>
        </p:txBody>
      </p:sp>
      <p:sp>
        <p:nvSpPr>
          <p:cNvPr id="57357" name="Rectangle 13"/>
          <p:cNvSpPr>
            <a:spLocks noChangeArrowheads="1"/>
          </p:cNvSpPr>
          <p:nvPr/>
        </p:nvSpPr>
        <p:spPr bwMode="auto">
          <a:xfrm>
            <a:off x="7920038" y="2484439"/>
            <a:ext cx="995362" cy="344487"/>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7358" name="Rectangle 14"/>
          <p:cNvSpPr>
            <a:spLocks noChangeArrowheads="1"/>
          </p:cNvSpPr>
          <p:nvPr/>
        </p:nvSpPr>
        <p:spPr bwMode="auto">
          <a:xfrm>
            <a:off x="7920038" y="2828925"/>
            <a:ext cx="995362" cy="344488"/>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7359" name="Rectangle 15"/>
          <p:cNvSpPr>
            <a:spLocks noChangeArrowheads="1"/>
          </p:cNvSpPr>
          <p:nvPr/>
        </p:nvSpPr>
        <p:spPr bwMode="auto">
          <a:xfrm>
            <a:off x="7920038" y="3173414"/>
            <a:ext cx="995362" cy="344487"/>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7360" name="Rectangle 16"/>
          <p:cNvSpPr>
            <a:spLocks noChangeArrowheads="1"/>
          </p:cNvSpPr>
          <p:nvPr/>
        </p:nvSpPr>
        <p:spPr bwMode="auto">
          <a:xfrm>
            <a:off x="7920038" y="3862388"/>
            <a:ext cx="995362" cy="3429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7361" name="Rectangle 17"/>
          <p:cNvSpPr>
            <a:spLocks noChangeArrowheads="1"/>
          </p:cNvSpPr>
          <p:nvPr/>
        </p:nvSpPr>
        <p:spPr bwMode="auto">
          <a:xfrm>
            <a:off x="7920038" y="4205289"/>
            <a:ext cx="995362" cy="344487"/>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B</a:t>
            </a:r>
          </a:p>
        </p:txBody>
      </p:sp>
      <p:sp>
        <p:nvSpPr>
          <p:cNvPr id="57362" name="Rectangle 18"/>
          <p:cNvSpPr>
            <a:spLocks noChangeArrowheads="1"/>
          </p:cNvSpPr>
          <p:nvPr/>
        </p:nvSpPr>
        <p:spPr bwMode="auto">
          <a:xfrm>
            <a:off x="7920038" y="4894264"/>
            <a:ext cx="995362" cy="344487"/>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7363" name="Rectangle 19"/>
          <p:cNvSpPr>
            <a:spLocks noChangeArrowheads="1"/>
          </p:cNvSpPr>
          <p:nvPr/>
        </p:nvSpPr>
        <p:spPr bwMode="auto">
          <a:xfrm>
            <a:off x="7920038" y="4549775"/>
            <a:ext cx="995362" cy="344488"/>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B</a:t>
            </a:r>
          </a:p>
        </p:txBody>
      </p:sp>
      <p:sp>
        <p:nvSpPr>
          <p:cNvPr id="57364" name="Rectangle 20"/>
          <p:cNvSpPr>
            <a:spLocks noChangeArrowheads="1"/>
          </p:cNvSpPr>
          <p:nvPr/>
        </p:nvSpPr>
        <p:spPr bwMode="auto">
          <a:xfrm>
            <a:off x="7920038" y="5238750"/>
            <a:ext cx="995362" cy="3429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7365" name="Line 21"/>
          <p:cNvSpPr>
            <a:spLocks noChangeShapeType="1"/>
          </p:cNvSpPr>
          <p:nvPr/>
        </p:nvSpPr>
        <p:spPr bwMode="auto">
          <a:xfrm>
            <a:off x="8915400" y="5926138"/>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57366" name="Line 22"/>
          <p:cNvSpPr>
            <a:spLocks noChangeShapeType="1"/>
          </p:cNvSpPr>
          <p:nvPr/>
        </p:nvSpPr>
        <p:spPr bwMode="auto">
          <a:xfrm>
            <a:off x="7920039" y="5926138"/>
            <a:ext cx="1587"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57367" name="Rectangle 23"/>
          <p:cNvSpPr>
            <a:spLocks noChangeArrowheads="1"/>
          </p:cNvSpPr>
          <p:nvPr/>
        </p:nvSpPr>
        <p:spPr bwMode="auto">
          <a:xfrm>
            <a:off x="7920038" y="2209800"/>
            <a:ext cx="995362" cy="27463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grpSp>
        <p:nvGrpSpPr>
          <p:cNvPr id="2" name="Group 24"/>
          <p:cNvGrpSpPr>
            <a:grpSpLocks/>
          </p:cNvGrpSpPr>
          <p:nvPr/>
        </p:nvGrpSpPr>
        <p:grpSpPr bwMode="auto">
          <a:xfrm>
            <a:off x="5926138" y="4549776"/>
            <a:ext cx="996950" cy="1376363"/>
            <a:chOff x="1728" y="2640"/>
            <a:chExt cx="768" cy="960"/>
          </a:xfrm>
        </p:grpSpPr>
        <p:sp>
          <p:nvSpPr>
            <p:cNvPr id="57402" name="Rectangle 25"/>
            <p:cNvSpPr>
              <a:spLocks noChangeArrowheads="1"/>
            </p:cNvSpPr>
            <p:nvPr/>
          </p:nvSpPr>
          <p:spPr bwMode="auto">
            <a:xfrm>
              <a:off x="1728" y="288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7403" name="Rectangle 26"/>
            <p:cNvSpPr>
              <a:spLocks noChangeArrowheads="1"/>
            </p:cNvSpPr>
            <p:nvPr/>
          </p:nvSpPr>
          <p:spPr bwMode="auto">
            <a:xfrm>
              <a:off x="1728" y="312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7404" name="Rectangle 27"/>
            <p:cNvSpPr>
              <a:spLocks noChangeArrowheads="1"/>
            </p:cNvSpPr>
            <p:nvPr/>
          </p:nvSpPr>
          <p:spPr bwMode="auto">
            <a:xfrm>
              <a:off x="1728" y="336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7405" name="Rectangle 28"/>
            <p:cNvSpPr>
              <a:spLocks noChangeArrowheads="1"/>
            </p:cNvSpPr>
            <p:nvPr/>
          </p:nvSpPr>
          <p:spPr bwMode="auto">
            <a:xfrm>
              <a:off x="1728" y="264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grpSp>
      <p:sp>
        <p:nvSpPr>
          <p:cNvPr id="57369" name="Line 29"/>
          <p:cNvSpPr>
            <a:spLocks noChangeShapeType="1"/>
          </p:cNvSpPr>
          <p:nvPr/>
        </p:nvSpPr>
        <p:spPr bwMode="auto">
          <a:xfrm flipV="1">
            <a:off x="6799263" y="3998913"/>
            <a:ext cx="1244600" cy="82550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7370" name="Line 30"/>
          <p:cNvSpPr>
            <a:spLocks noChangeShapeType="1"/>
          </p:cNvSpPr>
          <p:nvPr/>
        </p:nvSpPr>
        <p:spPr bwMode="auto">
          <a:xfrm>
            <a:off x="6799263" y="5100638"/>
            <a:ext cx="1306512"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7371" name="Line 31"/>
          <p:cNvSpPr>
            <a:spLocks noChangeShapeType="1"/>
          </p:cNvSpPr>
          <p:nvPr/>
        </p:nvSpPr>
        <p:spPr bwMode="auto">
          <a:xfrm>
            <a:off x="6799263" y="5445125"/>
            <a:ext cx="1306512"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7372" name="Line 32"/>
          <p:cNvSpPr>
            <a:spLocks noChangeShapeType="1"/>
          </p:cNvSpPr>
          <p:nvPr/>
        </p:nvSpPr>
        <p:spPr bwMode="auto">
          <a:xfrm flipV="1">
            <a:off x="6799263" y="3724275"/>
            <a:ext cx="1058862" cy="1995488"/>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7373" name="Rectangle 33"/>
          <p:cNvSpPr>
            <a:spLocks noChangeArrowheads="1"/>
          </p:cNvSpPr>
          <p:nvPr/>
        </p:nvSpPr>
        <p:spPr bwMode="auto">
          <a:xfrm>
            <a:off x="5241926" y="4549775"/>
            <a:ext cx="684213"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57374" name="Rectangle 34"/>
          <p:cNvSpPr>
            <a:spLocks noChangeArrowheads="1"/>
          </p:cNvSpPr>
          <p:nvPr/>
        </p:nvSpPr>
        <p:spPr bwMode="auto">
          <a:xfrm>
            <a:off x="5241926" y="4894264"/>
            <a:ext cx="684213"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57375" name="Rectangle 35"/>
          <p:cNvSpPr>
            <a:spLocks noChangeArrowheads="1"/>
          </p:cNvSpPr>
          <p:nvPr/>
        </p:nvSpPr>
        <p:spPr bwMode="auto">
          <a:xfrm>
            <a:off x="5241926" y="5238750"/>
            <a:ext cx="684213"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57376" name="Rectangle 36"/>
          <p:cNvSpPr>
            <a:spLocks noChangeArrowheads="1"/>
          </p:cNvSpPr>
          <p:nvPr/>
        </p:nvSpPr>
        <p:spPr bwMode="auto">
          <a:xfrm>
            <a:off x="5241926" y="5581650"/>
            <a:ext cx="684213"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57377" name="Rectangle 37"/>
          <p:cNvSpPr>
            <a:spLocks noChangeArrowheads="1"/>
          </p:cNvSpPr>
          <p:nvPr/>
        </p:nvSpPr>
        <p:spPr bwMode="auto">
          <a:xfrm>
            <a:off x="5926138" y="4114800"/>
            <a:ext cx="996950" cy="412750"/>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C</a:t>
            </a:r>
            <a:endParaRPr kumimoji="1" lang="en-US" altLang="zh-TW" sz="1000">
              <a:latin typeface="Times New Roman" pitchFamily="18" charset="0"/>
              <a:ea typeface="新細明體" pitchFamily="18" charset="-120"/>
            </a:endParaRPr>
          </a:p>
        </p:txBody>
      </p:sp>
      <p:sp>
        <p:nvSpPr>
          <p:cNvPr id="57378" name="Rectangle 38"/>
          <p:cNvSpPr>
            <a:spLocks noChangeArrowheads="1"/>
          </p:cNvSpPr>
          <p:nvPr/>
        </p:nvSpPr>
        <p:spPr bwMode="auto">
          <a:xfrm>
            <a:off x="3560764" y="4068764"/>
            <a:ext cx="1493837" cy="27463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Page table</a:t>
            </a:r>
          </a:p>
        </p:txBody>
      </p:sp>
      <p:sp>
        <p:nvSpPr>
          <p:cNvPr id="57379" name="Rectangle 39"/>
          <p:cNvSpPr>
            <a:spLocks noChangeArrowheads="1"/>
          </p:cNvSpPr>
          <p:nvPr/>
        </p:nvSpPr>
        <p:spPr bwMode="auto">
          <a:xfrm>
            <a:off x="3124200" y="4549775"/>
            <a:ext cx="560388"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endParaRPr kumimoji="1" lang="en-US" altLang="zh-TW">
              <a:latin typeface="Arial" charset="0"/>
              <a:ea typeface="新細明體" pitchFamily="18" charset="-120"/>
            </a:endParaRPr>
          </a:p>
        </p:txBody>
      </p:sp>
      <p:sp>
        <p:nvSpPr>
          <p:cNvPr id="57380" name="Rectangle 40"/>
          <p:cNvSpPr>
            <a:spLocks noChangeArrowheads="1"/>
          </p:cNvSpPr>
          <p:nvPr/>
        </p:nvSpPr>
        <p:spPr bwMode="auto">
          <a:xfrm>
            <a:off x="3124200" y="4894264"/>
            <a:ext cx="560388"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endParaRPr kumimoji="1" lang="en-US" altLang="zh-TW">
              <a:latin typeface="Arial" charset="0"/>
              <a:ea typeface="新細明體" pitchFamily="18" charset="-120"/>
            </a:endParaRPr>
          </a:p>
        </p:txBody>
      </p:sp>
      <p:sp>
        <p:nvSpPr>
          <p:cNvPr id="57381" name="Rectangle 41"/>
          <p:cNvSpPr>
            <a:spLocks noChangeArrowheads="1"/>
          </p:cNvSpPr>
          <p:nvPr/>
        </p:nvSpPr>
        <p:spPr bwMode="auto">
          <a:xfrm>
            <a:off x="3124200" y="5238750"/>
            <a:ext cx="560388"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endParaRPr kumimoji="1" lang="en-US" altLang="zh-TW">
              <a:latin typeface="Arial" charset="0"/>
              <a:ea typeface="新細明體" pitchFamily="18" charset="-120"/>
            </a:endParaRPr>
          </a:p>
        </p:txBody>
      </p:sp>
      <p:sp>
        <p:nvSpPr>
          <p:cNvPr id="57382" name="Rectangle 42"/>
          <p:cNvSpPr>
            <a:spLocks noChangeArrowheads="1"/>
          </p:cNvSpPr>
          <p:nvPr/>
        </p:nvSpPr>
        <p:spPr bwMode="auto">
          <a:xfrm>
            <a:off x="3746500" y="4549775"/>
            <a:ext cx="31115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7383" name="Rectangle 43"/>
          <p:cNvSpPr>
            <a:spLocks noChangeArrowheads="1"/>
          </p:cNvSpPr>
          <p:nvPr/>
        </p:nvSpPr>
        <p:spPr bwMode="auto">
          <a:xfrm>
            <a:off x="3746500" y="4894264"/>
            <a:ext cx="31115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7384" name="Rectangle 44"/>
          <p:cNvSpPr>
            <a:spLocks noChangeArrowheads="1"/>
          </p:cNvSpPr>
          <p:nvPr/>
        </p:nvSpPr>
        <p:spPr bwMode="auto">
          <a:xfrm>
            <a:off x="3746500" y="5238750"/>
            <a:ext cx="31115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57385" name="Rectangle 45"/>
          <p:cNvSpPr>
            <a:spLocks noChangeArrowheads="1"/>
          </p:cNvSpPr>
          <p:nvPr/>
        </p:nvSpPr>
        <p:spPr bwMode="auto">
          <a:xfrm>
            <a:off x="4057650" y="4549775"/>
            <a:ext cx="37465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t>
            </a:r>
          </a:p>
        </p:txBody>
      </p:sp>
      <p:sp>
        <p:nvSpPr>
          <p:cNvPr id="57386" name="Rectangle 46"/>
          <p:cNvSpPr>
            <a:spLocks noChangeArrowheads="1"/>
          </p:cNvSpPr>
          <p:nvPr/>
        </p:nvSpPr>
        <p:spPr bwMode="auto">
          <a:xfrm>
            <a:off x="4057650" y="4894264"/>
            <a:ext cx="37465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t>
            </a:r>
          </a:p>
        </p:txBody>
      </p:sp>
      <p:sp>
        <p:nvSpPr>
          <p:cNvPr id="57387" name="Rectangle 47"/>
          <p:cNvSpPr>
            <a:spLocks noChangeArrowheads="1"/>
          </p:cNvSpPr>
          <p:nvPr/>
        </p:nvSpPr>
        <p:spPr bwMode="auto">
          <a:xfrm>
            <a:off x="4057650" y="5238750"/>
            <a:ext cx="37465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t>
            </a:r>
          </a:p>
        </p:txBody>
      </p:sp>
      <p:sp>
        <p:nvSpPr>
          <p:cNvPr id="57388" name="Rectangle 48"/>
          <p:cNvSpPr>
            <a:spLocks noChangeArrowheads="1"/>
          </p:cNvSpPr>
          <p:nvPr/>
        </p:nvSpPr>
        <p:spPr bwMode="auto">
          <a:xfrm>
            <a:off x="4432301" y="4549775"/>
            <a:ext cx="684213"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00004</a:t>
            </a:r>
          </a:p>
        </p:txBody>
      </p:sp>
      <p:sp>
        <p:nvSpPr>
          <p:cNvPr id="57389" name="Rectangle 49"/>
          <p:cNvSpPr>
            <a:spLocks noChangeArrowheads="1"/>
          </p:cNvSpPr>
          <p:nvPr/>
        </p:nvSpPr>
        <p:spPr bwMode="auto">
          <a:xfrm>
            <a:off x="4432301" y="4894264"/>
            <a:ext cx="684213"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00007</a:t>
            </a:r>
          </a:p>
        </p:txBody>
      </p:sp>
      <p:sp>
        <p:nvSpPr>
          <p:cNvPr id="57390" name="Rectangle 50"/>
          <p:cNvSpPr>
            <a:spLocks noChangeArrowheads="1"/>
          </p:cNvSpPr>
          <p:nvPr/>
        </p:nvSpPr>
        <p:spPr bwMode="auto">
          <a:xfrm>
            <a:off x="4432301" y="5238750"/>
            <a:ext cx="684213"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00008</a:t>
            </a:r>
          </a:p>
        </p:txBody>
      </p:sp>
      <p:sp>
        <p:nvSpPr>
          <p:cNvPr id="57391" name="Rectangle 51"/>
          <p:cNvSpPr>
            <a:spLocks noChangeArrowheads="1"/>
          </p:cNvSpPr>
          <p:nvPr/>
        </p:nvSpPr>
        <p:spPr bwMode="auto">
          <a:xfrm>
            <a:off x="3746500" y="4275138"/>
            <a:ext cx="374650"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t>
            </a:r>
          </a:p>
        </p:txBody>
      </p:sp>
      <p:sp>
        <p:nvSpPr>
          <p:cNvPr id="57392" name="Rectangle 52"/>
          <p:cNvSpPr>
            <a:spLocks noChangeArrowheads="1"/>
          </p:cNvSpPr>
          <p:nvPr/>
        </p:nvSpPr>
        <p:spPr bwMode="auto">
          <a:xfrm>
            <a:off x="3124200" y="5581650"/>
            <a:ext cx="560388"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endParaRPr kumimoji="1" lang="en-US" altLang="zh-TW">
              <a:latin typeface="Arial" charset="0"/>
              <a:ea typeface="新細明體" pitchFamily="18" charset="-120"/>
            </a:endParaRPr>
          </a:p>
        </p:txBody>
      </p:sp>
      <p:sp>
        <p:nvSpPr>
          <p:cNvPr id="57393" name="Rectangle 53"/>
          <p:cNvSpPr>
            <a:spLocks noChangeArrowheads="1"/>
          </p:cNvSpPr>
          <p:nvPr/>
        </p:nvSpPr>
        <p:spPr bwMode="auto">
          <a:xfrm>
            <a:off x="3746500" y="5581650"/>
            <a:ext cx="31115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FF0000"/>
                </a:solidFill>
                <a:latin typeface="Arial" charset="0"/>
                <a:ea typeface="新細明體" pitchFamily="18" charset="-120"/>
              </a:rPr>
              <a:t>1</a:t>
            </a:r>
          </a:p>
        </p:txBody>
      </p:sp>
      <p:sp>
        <p:nvSpPr>
          <p:cNvPr id="57394" name="Rectangle 54"/>
          <p:cNvSpPr>
            <a:spLocks noChangeArrowheads="1"/>
          </p:cNvSpPr>
          <p:nvPr/>
        </p:nvSpPr>
        <p:spPr bwMode="auto">
          <a:xfrm>
            <a:off x="4057650" y="5581650"/>
            <a:ext cx="37465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FF0000"/>
                </a:solidFill>
                <a:latin typeface="Arial" charset="0"/>
                <a:ea typeface="新細明體" pitchFamily="18" charset="-120"/>
              </a:rPr>
              <a:t>...</a:t>
            </a:r>
          </a:p>
        </p:txBody>
      </p:sp>
      <p:sp>
        <p:nvSpPr>
          <p:cNvPr id="57395" name="Rectangle 55"/>
          <p:cNvSpPr>
            <a:spLocks noChangeArrowheads="1"/>
          </p:cNvSpPr>
          <p:nvPr/>
        </p:nvSpPr>
        <p:spPr bwMode="auto">
          <a:xfrm>
            <a:off x="4432301" y="5581650"/>
            <a:ext cx="684213"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FF0000"/>
                </a:solidFill>
                <a:latin typeface="Arial" charset="0"/>
                <a:ea typeface="新細明體" pitchFamily="18" charset="-120"/>
              </a:rPr>
              <a:t>00003</a:t>
            </a:r>
          </a:p>
        </p:txBody>
      </p:sp>
      <p:sp>
        <p:nvSpPr>
          <p:cNvPr id="57396" name="Rectangle 56"/>
          <p:cNvSpPr>
            <a:spLocks noChangeArrowheads="1"/>
          </p:cNvSpPr>
          <p:nvPr/>
        </p:nvSpPr>
        <p:spPr bwMode="auto">
          <a:xfrm>
            <a:off x="7920038" y="5581650"/>
            <a:ext cx="995362" cy="344488"/>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D</a:t>
            </a:r>
          </a:p>
        </p:txBody>
      </p:sp>
      <p:sp>
        <p:nvSpPr>
          <p:cNvPr id="57397" name="Rectangle 57"/>
          <p:cNvSpPr>
            <a:spLocks noChangeArrowheads="1"/>
          </p:cNvSpPr>
          <p:nvPr/>
        </p:nvSpPr>
        <p:spPr bwMode="auto">
          <a:xfrm>
            <a:off x="7920038" y="3517900"/>
            <a:ext cx="995362" cy="344488"/>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1360954" name="Rectangle 58"/>
          <p:cNvSpPr>
            <a:spLocks noChangeArrowheads="1"/>
          </p:cNvSpPr>
          <p:nvPr/>
        </p:nvSpPr>
        <p:spPr bwMode="auto">
          <a:xfrm>
            <a:off x="3276600" y="2209800"/>
            <a:ext cx="4191000" cy="15240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lnSpc>
                <a:spcPct val="90000"/>
              </a:lnSpc>
              <a:defRPr/>
            </a:pPr>
            <a:r>
              <a:rPr kumimoji="1" lang="en-US" altLang="zh-TW">
                <a:latin typeface="Arial" charset="0"/>
                <a:ea typeface="新細明體" pitchFamily="18" charset="-120"/>
              </a:rPr>
              <a:t>Page 3 of process C is swapped out.  Then after some time,  it is referenced (a page fault) and swapped in again.  The page is relocated.  But it does not matter process C.</a:t>
            </a:r>
            <a:endParaRPr kumimoji="1" lang="en-US" altLang="zh-TW" sz="1200" b="1">
              <a:latin typeface="Times New Roman" pitchFamily="18" charset="0"/>
              <a:ea typeface="新細明體" pitchFamily="18" charset="-120"/>
            </a:endParaRPr>
          </a:p>
        </p:txBody>
      </p:sp>
      <p:sp>
        <p:nvSpPr>
          <p:cNvPr id="59" name="Slide Number Placeholder 2">
            <a:extLst>
              <a:ext uri="{FF2B5EF4-FFF2-40B4-BE49-F238E27FC236}">
                <a16:creationId xmlns:a16="http://schemas.microsoft.com/office/drawing/2014/main" id="{7523C865-D594-4FE0-8EA7-E099A05633AB}"/>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44</a:t>
            </a:fld>
            <a:endParaRPr lang="en-US" noProof="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590800" y="533400"/>
            <a:ext cx="7772400" cy="1143000"/>
          </a:xfrm>
        </p:spPr>
        <p:txBody>
          <a:bodyPr/>
          <a:lstStyle/>
          <a:p>
            <a:pPr algn="ctr" eaLnBrk="1" hangingPunct="1"/>
            <a:r>
              <a:rPr lang="en-US" altLang="zh-TW">
                <a:ea typeface="新細明體" pitchFamily="18" charset="-120"/>
              </a:rPr>
              <a:t>Protection</a:t>
            </a:r>
          </a:p>
        </p:txBody>
      </p:sp>
      <p:sp>
        <p:nvSpPr>
          <p:cNvPr id="58371" name="Rectangle 3"/>
          <p:cNvSpPr>
            <a:spLocks noChangeArrowheads="1"/>
          </p:cNvSpPr>
          <p:nvPr/>
        </p:nvSpPr>
        <p:spPr bwMode="auto">
          <a:xfrm>
            <a:off x="9174164" y="2243139"/>
            <a:ext cx="731837" cy="3460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58372" name="Rectangle 4"/>
          <p:cNvSpPr>
            <a:spLocks noChangeArrowheads="1"/>
          </p:cNvSpPr>
          <p:nvPr/>
        </p:nvSpPr>
        <p:spPr bwMode="auto">
          <a:xfrm>
            <a:off x="9174164" y="2589214"/>
            <a:ext cx="731837"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58373" name="Rectangle 5"/>
          <p:cNvSpPr>
            <a:spLocks noChangeArrowheads="1"/>
          </p:cNvSpPr>
          <p:nvPr/>
        </p:nvSpPr>
        <p:spPr bwMode="auto">
          <a:xfrm>
            <a:off x="9174164" y="2933701"/>
            <a:ext cx="731837" cy="3460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58374" name="Rectangle 6"/>
          <p:cNvSpPr>
            <a:spLocks noChangeArrowheads="1"/>
          </p:cNvSpPr>
          <p:nvPr/>
        </p:nvSpPr>
        <p:spPr bwMode="auto">
          <a:xfrm>
            <a:off x="9174164" y="3279775"/>
            <a:ext cx="731837"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58375" name="Rectangle 7"/>
          <p:cNvSpPr>
            <a:spLocks noChangeArrowheads="1"/>
          </p:cNvSpPr>
          <p:nvPr/>
        </p:nvSpPr>
        <p:spPr bwMode="auto">
          <a:xfrm>
            <a:off x="9174164" y="3624264"/>
            <a:ext cx="731837" cy="3460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00004</a:t>
            </a:r>
          </a:p>
        </p:txBody>
      </p:sp>
      <p:sp>
        <p:nvSpPr>
          <p:cNvPr id="58376" name="Rectangle 8"/>
          <p:cNvSpPr>
            <a:spLocks noChangeArrowheads="1"/>
          </p:cNvSpPr>
          <p:nvPr/>
        </p:nvSpPr>
        <p:spPr bwMode="auto">
          <a:xfrm>
            <a:off x="9174164" y="3970339"/>
            <a:ext cx="731837"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00005</a:t>
            </a:r>
          </a:p>
        </p:txBody>
      </p:sp>
      <p:sp>
        <p:nvSpPr>
          <p:cNvPr id="58377" name="Rectangle 9"/>
          <p:cNvSpPr>
            <a:spLocks noChangeArrowheads="1"/>
          </p:cNvSpPr>
          <p:nvPr/>
        </p:nvSpPr>
        <p:spPr bwMode="auto">
          <a:xfrm>
            <a:off x="9174164" y="4314826"/>
            <a:ext cx="731837" cy="3460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00006</a:t>
            </a:r>
          </a:p>
        </p:txBody>
      </p:sp>
      <p:sp>
        <p:nvSpPr>
          <p:cNvPr id="58378" name="Rectangle 10"/>
          <p:cNvSpPr>
            <a:spLocks noChangeArrowheads="1"/>
          </p:cNvSpPr>
          <p:nvPr/>
        </p:nvSpPr>
        <p:spPr bwMode="auto">
          <a:xfrm>
            <a:off x="9174164" y="4660900"/>
            <a:ext cx="731837"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00007</a:t>
            </a:r>
          </a:p>
        </p:txBody>
      </p:sp>
      <p:sp>
        <p:nvSpPr>
          <p:cNvPr id="58379" name="Rectangle 11"/>
          <p:cNvSpPr>
            <a:spLocks noChangeArrowheads="1"/>
          </p:cNvSpPr>
          <p:nvPr/>
        </p:nvSpPr>
        <p:spPr bwMode="auto">
          <a:xfrm>
            <a:off x="9174164" y="5005389"/>
            <a:ext cx="731837" cy="3460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00008</a:t>
            </a:r>
          </a:p>
        </p:txBody>
      </p:sp>
      <p:sp>
        <p:nvSpPr>
          <p:cNvPr id="58380" name="Rectangle 12"/>
          <p:cNvSpPr>
            <a:spLocks noChangeArrowheads="1"/>
          </p:cNvSpPr>
          <p:nvPr/>
        </p:nvSpPr>
        <p:spPr bwMode="auto">
          <a:xfrm>
            <a:off x="9174164" y="5351464"/>
            <a:ext cx="731837"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00009</a:t>
            </a:r>
          </a:p>
        </p:txBody>
      </p:sp>
      <p:sp>
        <p:nvSpPr>
          <p:cNvPr id="58381" name="Rectangle 13"/>
          <p:cNvSpPr>
            <a:spLocks noChangeArrowheads="1"/>
          </p:cNvSpPr>
          <p:nvPr/>
        </p:nvSpPr>
        <p:spPr bwMode="auto">
          <a:xfrm>
            <a:off x="8110539" y="2243139"/>
            <a:ext cx="1063625" cy="346075"/>
          </a:xfrm>
          <a:prstGeom prst="rect">
            <a:avLst/>
          </a:prstGeom>
          <a:solidFill>
            <a:srgbClr val="FFFF66"/>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8382" name="Rectangle 14"/>
          <p:cNvSpPr>
            <a:spLocks noChangeArrowheads="1"/>
          </p:cNvSpPr>
          <p:nvPr/>
        </p:nvSpPr>
        <p:spPr bwMode="auto">
          <a:xfrm>
            <a:off x="8110539" y="2589214"/>
            <a:ext cx="1063625" cy="344487"/>
          </a:xfrm>
          <a:prstGeom prst="rect">
            <a:avLst/>
          </a:prstGeom>
          <a:solidFill>
            <a:srgbClr val="FFFF66"/>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8383" name="Rectangle 15"/>
          <p:cNvSpPr>
            <a:spLocks noChangeArrowheads="1"/>
          </p:cNvSpPr>
          <p:nvPr/>
        </p:nvSpPr>
        <p:spPr bwMode="auto">
          <a:xfrm>
            <a:off x="8110539" y="2933701"/>
            <a:ext cx="1063625" cy="346075"/>
          </a:xfrm>
          <a:prstGeom prst="rect">
            <a:avLst/>
          </a:prstGeom>
          <a:solidFill>
            <a:srgbClr val="FFFF66"/>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8384" name="Rectangle 16"/>
          <p:cNvSpPr>
            <a:spLocks noChangeArrowheads="1"/>
          </p:cNvSpPr>
          <p:nvPr/>
        </p:nvSpPr>
        <p:spPr bwMode="auto">
          <a:xfrm>
            <a:off x="8110539" y="3624264"/>
            <a:ext cx="1063625" cy="346075"/>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8385" name="Rectangle 17"/>
          <p:cNvSpPr>
            <a:spLocks noChangeArrowheads="1"/>
          </p:cNvSpPr>
          <p:nvPr/>
        </p:nvSpPr>
        <p:spPr bwMode="auto">
          <a:xfrm>
            <a:off x="8110539" y="3279775"/>
            <a:ext cx="1063625" cy="344488"/>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8386" name="Rectangle 18"/>
          <p:cNvSpPr>
            <a:spLocks noChangeArrowheads="1"/>
          </p:cNvSpPr>
          <p:nvPr/>
        </p:nvSpPr>
        <p:spPr bwMode="auto">
          <a:xfrm>
            <a:off x="8110539" y="3970339"/>
            <a:ext cx="1063625" cy="344487"/>
          </a:xfrm>
          <a:prstGeom prst="rect">
            <a:avLst/>
          </a:prstGeom>
          <a:solidFill>
            <a:srgbClr val="33CCFF"/>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B</a:t>
            </a:r>
          </a:p>
        </p:txBody>
      </p:sp>
      <p:sp>
        <p:nvSpPr>
          <p:cNvPr id="58387" name="Rectangle 19"/>
          <p:cNvSpPr>
            <a:spLocks noChangeArrowheads="1"/>
          </p:cNvSpPr>
          <p:nvPr/>
        </p:nvSpPr>
        <p:spPr bwMode="auto">
          <a:xfrm>
            <a:off x="8110539" y="4660900"/>
            <a:ext cx="1063625" cy="344488"/>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8388" name="Rectangle 20"/>
          <p:cNvSpPr>
            <a:spLocks noChangeArrowheads="1"/>
          </p:cNvSpPr>
          <p:nvPr/>
        </p:nvSpPr>
        <p:spPr bwMode="auto">
          <a:xfrm>
            <a:off x="8110539" y="4314826"/>
            <a:ext cx="1063625" cy="346075"/>
          </a:xfrm>
          <a:prstGeom prst="rect">
            <a:avLst/>
          </a:prstGeom>
          <a:solidFill>
            <a:srgbClr val="33CCFF"/>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B</a:t>
            </a:r>
          </a:p>
        </p:txBody>
      </p:sp>
      <p:sp>
        <p:nvSpPr>
          <p:cNvPr id="58389" name="Rectangle 21"/>
          <p:cNvSpPr>
            <a:spLocks noChangeArrowheads="1"/>
          </p:cNvSpPr>
          <p:nvPr/>
        </p:nvSpPr>
        <p:spPr bwMode="auto">
          <a:xfrm>
            <a:off x="8110539" y="5005389"/>
            <a:ext cx="1063625" cy="346075"/>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8390" name="Line 22"/>
          <p:cNvSpPr>
            <a:spLocks noChangeShapeType="1"/>
          </p:cNvSpPr>
          <p:nvPr/>
        </p:nvSpPr>
        <p:spPr bwMode="auto">
          <a:xfrm>
            <a:off x="9174164" y="5695950"/>
            <a:ext cx="1587" cy="55245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58391" name="Line 23"/>
          <p:cNvSpPr>
            <a:spLocks noChangeShapeType="1"/>
          </p:cNvSpPr>
          <p:nvPr/>
        </p:nvSpPr>
        <p:spPr bwMode="auto">
          <a:xfrm>
            <a:off x="8110539" y="5695950"/>
            <a:ext cx="1587" cy="55245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grpSp>
        <p:nvGrpSpPr>
          <p:cNvPr id="2" name="Group 24"/>
          <p:cNvGrpSpPr>
            <a:grpSpLocks/>
          </p:cNvGrpSpPr>
          <p:nvPr/>
        </p:nvGrpSpPr>
        <p:grpSpPr bwMode="auto">
          <a:xfrm>
            <a:off x="6248401" y="2243139"/>
            <a:ext cx="1063625" cy="1036637"/>
            <a:chOff x="768" y="1248"/>
            <a:chExt cx="768" cy="720"/>
          </a:xfrm>
        </p:grpSpPr>
        <p:sp>
          <p:nvSpPr>
            <p:cNvPr id="58412" name="Rectangle 25"/>
            <p:cNvSpPr>
              <a:spLocks noChangeArrowheads="1"/>
            </p:cNvSpPr>
            <p:nvPr/>
          </p:nvSpPr>
          <p:spPr bwMode="auto">
            <a:xfrm>
              <a:off x="768" y="1248"/>
              <a:ext cx="768" cy="240"/>
            </a:xfrm>
            <a:prstGeom prst="rect">
              <a:avLst/>
            </a:prstGeom>
            <a:solidFill>
              <a:srgbClr val="FFFF66">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8413" name="Rectangle 26"/>
            <p:cNvSpPr>
              <a:spLocks noChangeArrowheads="1"/>
            </p:cNvSpPr>
            <p:nvPr/>
          </p:nvSpPr>
          <p:spPr bwMode="auto">
            <a:xfrm>
              <a:off x="768" y="1488"/>
              <a:ext cx="768" cy="240"/>
            </a:xfrm>
            <a:prstGeom prst="rect">
              <a:avLst/>
            </a:prstGeom>
            <a:solidFill>
              <a:srgbClr val="FFFF66">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8414" name="Rectangle 27"/>
            <p:cNvSpPr>
              <a:spLocks noChangeArrowheads="1"/>
            </p:cNvSpPr>
            <p:nvPr/>
          </p:nvSpPr>
          <p:spPr bwMode="auto">
            <a:xfrm>
              <a:off x="768" y="1728"/>
              <a:ext cx="768" cy="240"/>
            </a:xfrm>
            <a:prstGeom prst="rect">
              <a:avLst/>
            </a:prstGeom>
            <a:solidFill>
              <a:srgbClr val="FFFF66">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grpSp>
      <p:sp>
        <p:nvSpPr>
          <p:cNvPr id="58393" name="Line 28"/>
          <p:cNvSpPr>
            <a:spLocks noChangeShapeType="1"/>
          </p:cNvSpPr>
          <p:nvPr/>
        </p:nvSpPr>
        <p:spPr bwMode="auto">
          <a:xfrm flipV="1">
            <a:off x="7178675" y="2727325"/>
            <a:ext cx="1131888" cy="344488"/>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8394" name="Line 29"/>
          <p:cNvSpPr>
            <a:spLocks noChangeShapeType="1"/>
          </p:cNvSpPr>
          <p:nvPr/>
        </p:nvSpPr>
        <p:spPr bwMode="auto">
          <a:xfrm flipV="1">
            <a:off x="7178675" y="2381251"/>
            <a:ext cx="1131888" cy="346075"/>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8395" name="Line 30"/>
          <p:cNvSpPr>
            <a:spLocks noChangeShapeType="1"/>
          </p:cNvSpPr>
          <p:nvPr/>
        </p:nvSpPr>
        <p:spPr bwMode="auto">
          <a:xfrm>
            <a:off x="7178675" y="2381251"/>
            <a:ext cx="1131888" cy="760413"/>
          </a:xfrm>
          <a:prstGeom prst="line">
            <a:avLst/>
          </a:prstGeom>
          <a:noFill/>
          <a:ln w="19050">
            <a:solidFill>
              <a:schemeClr val="tx1"/>
            </a:solidFill>
            <a:round/>
            <a:headEnd type="none" w="sm" len="sm"/>
            <a:tailEnd type="arrow" w="med" len="med"/>
          </a:ln>
        </p:spPr>
        <p:txBody>
          <a:bodyPr wrap="none" anchor="ctr"/>
          <a:lstStyle/>
          <a:p>
            <a:endParaRPr lang="en-US"/>
          </a:p>
        </p:txBody>
      </p:sp>
      <p:grpSp>
        <p:nvGrpSpPr>
          <p:cNvPr id="3" name="Group 31"/>
          <p:cNvGrpSpPr>
            <a:grpSpLocks/>
          </p:cNvGrpSpPr>
          <p:nvPr/>
        </p:nvGrpSpPr>
        <p:grpSpPr bwMode="auto">
          <a:xfrm>
            <a:off x="6248401" y="4314826"/>
            <a:ext cx="1063625" cy="1381125"/>
            <a:chOff x="1728" y="2640"/>
            <a:chExt cx="768" cy="960"/>
          </a:xfrm>
        </p:grpSpPr>
        <p:sp>
          <p:nvSpPr>
            <p:cNvPr id="58408" name="Rectangle 32"/>
            <p:cNvSpPr>
              <a:spLocks noChangeArrowheads="1"/>
            </p:cNvSpPr>
            <p:nvPr/>
          </p:nvSpPr>
          <p:spPr bwMode="auto">
            <a:xfrm>
              <a:off x="1728" y="288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8409" name="Rectangle 33"/>
            <p:cNvSpPr>
              <a:spLocks noChangeArrowheads="1"/>
            </p:cNvSpPr>
            <p:nvPr/>
          </p:nvSpPr>
          <p:spPr bwMode="auto">
            <a:xfrm>
              <a:off x="1728" y="312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8410" name="Rectangle 34"/>
            <p:cNvSpPr>
              <a:spLocks noChangeArrowheads="1"/>
            </p:cNvSpPr>
            <p:nvPr/>
          </p:nvSpPr>
          <p:spPr bwMode="auto">
            <a:xfrm>
              <a:off x="1728" y="336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8411" name="Rectangle 35"/>
            <p:cNvSpPr>
              <a:spLocks noChangeArrowheads="1"/>
            </p:cNvSpPr>
            <p:nvPr/>
          </p:nvSpPr>
          <p:spPr bwMode="auto">
            <a:xfrm>
              <a:off x="1728" y="264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grpSp>
      <p:sp>
        <p:nvSpPr>
          <p:cNvPr id="58397" name="Line 36"/>
          <p:cNvSpPr>
            <a:spLocks noChangeShapeType="1"/>
          </p:cNvSpPr>
          <p:nvPr/>
        </p:nvSpPr>
        <p:spPr bwMode="auto">
          <a:xfrm flipV="1">
            <a:off x="7178676" y="3762376"/>
            <a:ext cx="1065213" cy="760413"/>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8398" name="Line 37"/>
          <p:cNvSpPr>
            <a:spLocks noChangeShapeType="1"/>
          </p:cNvSpPr>
          <p:nvPr/>
        </p:nvSpPr>
        <p:spPr bwMode="auto">
          <a:xfrm>
            <a:off x="7178675" y="4867275"/>
            <a:ext cx="1131888"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8399" name="Line 38"/>
          <p:cNvSpPr>
            <a:spLocks noChangeShapeType="1"/>
          </p:cNvSpPr>
          <p:nvPr/>
        </p:nvSpPr>
        <p:spPr bwMode="auto">
          <a:xfrm>
            <a:off x="7178675" y="5213350"/>
            <a:ext cx="1131888"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8400" name="Rectangle 39"/>
          <p:cNvSpPr>
            <a:spLocks noChangeArrowheads="1"/>
          </p:cNvSpPr>
          <p:nvPr/>
        </p:nvSpPr>
        <p:spPr bwMode="auto">
          <a:xfrm>
            <a:off x="8110539" y="1966914"/>
            <a:ext cx="1063625" cy="27622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sp>
        <p:nvSpPr>
          <p:cNvPr id="58401" name="Rectangle 40"/>
          <p:cNvSpPr>
            <a:spLocks noChangeArrowheads="1"/>
          </p:cNvSpPr>
          <p:nvPr/>
        </p:nvSpPr>
        <p:spPr bwMode="auto">
          <a:xfrm>
            <a:off x="6248401" y="1828800"/>
            <a:ext cx="1063625" cy="414338"/>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A</a:t>
            </a:r>
            <a:endParaRPr kumimoji="1" lang="en-US" altLang="zh-TW" sz="1000">
              <a:latin typeface="Times New Roman" pitchFamily="18" charset="0"/>
              <a:ea typeface="新細明體" pitchFamily="18" charset="-120"/>
            </a:endParaRPr>
          </a:p>
        </p:txBody>
      </p:sp>
      <p:sp>
        <p:nvSpPr>
          <p:cNvPr id="58402" name="Rectangle 41"/>
          <p:cNvSpPr>
            <a:spLocks noChangeArrowheads="1"/>
          </p:cNvSpPr>
          <p:nvPr/>
        </p:nvSpPr>
        <p:spPr bwMode="auto">
          <a:xfrm>
            <a:off x="8110539" y="5351464"/>
            <a:ext cx="1063625" cy="344487"/>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8403" name="Line 42"/>
          <p:cNvSpPr>
            <a:spLocks noChangeShapeType="1"/>
          </p:cNvSpPr>
          <p:nvPr/>
        </p:nvSpPr>
        <p:spPr bwMode="auto">
          <a:xfrm>
            <a:off x="7178675" y="5489575"/>
            <a:ext cx="1131888"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1362987" name="Rectangle 43"/>
          <p:cNvSpPr>
            <a:spLocks noChangeArrowheads="1"/>
          </p:cNvSpPr>
          <p:nvPr/>
        </p:nvSpPr>
        <p:spPr bwMode="auto">
          <a:xfrm>
            <a:off x="2743200" y="2743200"/>
            <a:ext cx="3048000" cy="17526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lnSpc>
                <a:spcPct val="90000"/>
              </a:lnSpc>
              <a:defRPr/>
            </a:pPr>
            <a:r>
              <a:rPr kumimoji="1" lang="en-US" altLang="zh-TW">
                <a:latin typeface="Arial" charset="0"/>
                <a:ea typeface="新細明體" pitchFamily="18" charset="-120"/>
              </a:rPr>
              <a:t>Process A has no way to access the addressing space of process C.  Every memory location seen by process A is restricted within its addressing space.</a:t>
            </a:r>
            <a:endParaRPr kumimoji="1" lang="en-US" altLang="zh-TW" sz="1200" b="1">
              <a:latin typeface="Times New Roman" pitchFamily="18" charset="0"/>
              <a:ea typeface="新細明體" pitchFamily="18" charset="-120"/>
            </a:endParaRPr>
          </a:p>
        </p:txBody>
      </p:sp>
      <p:sp>
        <p:nvSpPr>
          <p:cNvPr id="44" name="Slide Number Placeholder 2">
            <a:extLst>
              <a:ext uri="{FF2B5EF4-FFF2-40B4-BE49-F238E27FC236}">
                <a16:creationId xmlns:a16="http://schemas.microsoft.com/office/drawing/2014/main" id="{DEB49CF0-5BDA-44DB-9C46-E732413C2900}"/>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45</a:t>
            </a:fld>
            <a:endParaRPr lang="en-US" noProof="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590800" y="533400"/>
            <a:ext cx="7772400" cy="1143000"/>
          </a:xfrm>
        </p:spPr>
        <p:txBody>
          <a:bodyPr/>
          <a:lstStyle/>
          <a:p>
            <a:pPr algn="ctr" eaLnBrk="1" hangingPunct="1"/>
            <a:r>
              <a:rPr lang="en-US" altLang="zh-TW">
                <a:ea typeface="新細明體" pitchFamily="18" charset="-120"/>
              </a:rPr>
              <a:t>Sharing</a:t>
            </a:r>
          </a:p>
        </p:txBody>
      </p:sp>
      <p:sp>
        <p:nvSpPr>
          <p:cNvPr id="1364995" name="Rectangle 3"/>
          <p:cNvSpPr>
            <a:spLocks noChangeArrowheads="1"/>
          </p:cNvSpPr>
          <p:nvPr/>
        </p:nvSpPr>
        <p:spPr bwMode="auto">
          <a:xfrm>
            <a:off x="2819400" y="2819400"/>
            <a:ext cx="2895600" cy="14478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lnSpc>
                <a:spcPct val="90000"/>
              </a:lnSpc>
              <a:defRPr/>
            </a:pPr>
            <a:r>
              <a:rPr kumimoji="1" lang="en-US" altLang="zh-TW">
                <a:latin typeface="Arial" charset="0"/>
                <a:ea typeface="新細明體" pitchFamily="18" charset="-120"/>
              </a:rPr>
              <a:t>But if they agree (and the OS supports), they can share memory by mapping their own pages to the same frame.</a:t>
            </a:r>
            <a:endParaRPr kumimoji="1" lang="en-US" altLang="zh-TW" sz="1200" b="1">
              <a:latin typeface="Times New Roman" pitchFamily="18" charset="0"/>
              <a:ea typeface="新細明體" pitchFamily="18" charset="-120"/>
            </a:endParaRPr>
          </a:p>
        </p:txBody>
      </p:sp>
      <p:sp>
        <p:nvSpPr>
          <p:cNvPr id="59396" name="Rectangle 4"/>
          <p:cNvSpPr>
            <a:spLocks noChangeArrowheads="1"/>
          </p:cNvSpPr>
          <p:nvPr/>
        </p:nvSpPr>
        <p:spPr bwMode="auto">
          <a:xfrm>
            <a:off x="9174164" y="2243139"/>
            <a:ext cx="731837" cy="3460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59397" name="Rectangle 5"/>
          <p:cNvSpPr>
            <a:spLocks noChangeArrowheads="1"/>
          </p:cNvSpPr>
          <p:nvPr/>
        </p:nvSpPr>
        <p:spPr bwMode="auto">
          <a:xfrm>
            <a:off x="9174164" y="2589214"/>
            <a:ext cx="731837"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59398" name="Rectangle 6"/>
          <p:cNvSpPr>
            <a:spLocks noChangeArrowheads="1"/>
          </p:cNvSpPr>
          <p:nvPr/>
        </p:nvSpPr>
        <p:spPr bwMode="auto">
          <a:xfrm>
            <a:off x="9174164" y="2933701"/>
            <a:ext cx="731837" cy="3460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59399" name="Rectangle 7"/>
          <p:cNvSpPr>
            <a:spLocks noChangeArrowheads="1"/>
          </p:cNvSpPr>
          <p:nvPr/>
        </p:nvSpPr>
        <p:spPr bwMode="auto">
          <a:xfrm>
            <a:off x="9174164" y="3279775"/>
            <a:ext cx="731837"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59400" name="Rectangle 8"/>
          <p:cNvSpPr>
            <a:spLocks noChangeArrowheads="1"/>
          </p:cNvSpPr>
          <p:nvPr/>
        </p:nvSpPr>
        <p:spPr bwMode="auto">
          <a:xfrm>
            <a:off x="9174164" y="3624264"/>
            <a:ext cx="731837" cy="3460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00004</a:t>
            </a:r>
          </a:p>
        </p:txBody>
      </p:sp>
      <p:sp>
        <p:nvSpPr>
          <p:cNvPr id="59401" name="Rectangle 9"/>
          <p:cNvSpPr>
            <a:spLocks noChangeArrowheads="1"/>
          </p:cNvSpPr>
          <p:nvPr/>
        </p:nvSpPr>
        <p:spPr bwMode="auto">
          <a:xfrm>
            <a:off x="9174164" y="3970339"/>
            <a:ext cx="731837"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00005</a:t>
            </a:r>
          </a:p>
        </p:txBody>
      </p:sp>
      <p:sp>
        <p:nvSpPr>
          <p:cNvPr id="59402" name="Rectangle 10"/>
          <p:cNvSpPr>
            <a:spLocks noChangeArrowheads="1"/>
          </p:cNvSpPr>
          <p:nvPr/>
        </p:nvSpPr>
        <p:spPr bwMode="auto">
          <a:xfrm>
            <a:off x="9174164" y="4314826"/>
            <a:ext cx="731837" cy="3460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00006</a:t>
            </a:r>
          </a:p>
        </p:txBody>
      </p:sp>
      <p:sp>
        <p:nvSpPr>
          <p:cNvPr id="59403" name="Rectangle 11"/>
          <p:cNvSpPr>
            <a:spLocks noChangeArrowheads="1"/>
          </p:cNvSpPr>
          <p:nvPr/>
        </p:nvSpPr>
        <p:spPr bwMode="auto">
          <a:xfrm>
            <a:off x="9174164" y="4660900"/>
            <a:ext cx="731837"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00007</a:t>
            </a:r>
          </a:p>
        </p:txBody>
      </p:sp>
      <p:sp>
        <p:nvSpPr>
          <p:cNvPr id="59404" name="Rectangle 12"/>
          <p:cNvSpPr>
            <a:spLocks noChangeArrowheads="1"/>
          </p:cNvSpPr>
          <p:nvPr/>
        </p:nvSpPr>
        <p:spPr bwMode="auto">
          <a:xfrm>
            <a:off x="9174164" y="5005389"/>
            <a:ext cx="731837" cy="3460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00008</a:t>
            </a:r>
          </a:p>
        </p:txBody>
      </p:sp>
      <p:sp>
        <p:nvSpPr>
          <p:cNvPr id="59405" name="Rectangle 13"/>
          <p:cNvSpPr>
            <a:spLocks noChangeArrowheads="1"/>
          </p:cNvSpPr>
          <p:nvPr/>
        </p:nvSpPr>
        <p:spPr bwMode="auto">
          <a:xfrm>
            <a:off x="9174164" y="5351464"/>
            <a:ext cx="731837"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00009</a:t>
            </a:r>
          </a:p>
        </p:txBody>
      </p:sp>
      <p:sp>
        <p:nvSpPr>
          <p:cNvPr id="59406" name="Rectangle 14"/>
          <p:cNvSpPr>
            <a:spLocks noChangeArrowheads="1"/>
          </p:cNvSpPr>
          <p:nvPr/>
        </p:nvSpPr>
        <p:spPr bwMode="auto">
          <a:xfrm>
            <a:off x="8110539" y="2243139"/>
            <a:ext cx="1063625" cy="346075"/>
          </a:xfrm>
          <a:prstGeom prst="rect">
            <a:avLst/>
          </a:prstGeom>
          <a:solidFill>
            <a:srgbClr val="FFFF66"/>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9407" name="Rectangle 15"/>
          <p:cNvSpPr>
            <a:spLocks noChangeArrowheads="1"/>
          </p:cNvSpPr>
          <p:nvPr/>
        </p:nvSpPr>
        <p:spPr bwMode="auto">
          <a:xfrm>
            <a:off x="8110539" y="2589214"/>
            <a:ext cx="1063625" cy="344487"/>
          </a:xfrm>
          <a:prstGeom prst="rect">
            <a:avLst/>
          </a:prstGeom>
          <a:solidFill>
            <a:srgbClr val="FFFF66"/>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9408" name="Rectangle 16"/>
          <p:cNvSpPr>
            <a:spLocks noChangeArrowheads="1"/>
          </p:cNvSpPr>
          <p:nvPr/>
        </p:nvSpPr>
        <p:spPr bwMode="auto">
          <a:xfrm>
            <a:off x="8110539" y="2933701"/>
            <a:ext cx="1063625" cy="346075"/>
          </a:xfrm>
          <a:prstGeom prst="rect">
            <a:avLst/>
          </a:prstGeom>
          <a:solidFill>
            <a:srgbClr val="FFFF66"/>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9409" name="Rectangle 17"/>
          <p:cNvSpPr>
            <a:spLocks noChangeArrowheads="1"/>
          </p:cNvSpPr>
          <p:nvPr/>
        </p:nvSpPr>
        <p:spPr bwMode="auto">
          <a:xfrm>
            <a:off x="8110539" y="3624264"/>
            <a:ext cx="1063625" cy="346075"/>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9410" name="Rectangle 18"/>
          <p:cNvSpPr>
            <a:spLocks noChangeArrowheads="1"/>
          </p:cNvSpPr>
          <p:nvPr/>
        </p:nvSpPr>
        <p:spPr bwMode="auto">
          <a:xfrm>
            <a:off x="8110539" y="3279775"/>
            <a:ext cx="1063625"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200" b="1">
              <a:latin typeface="Times New Roman" pitchFamily="18" charset="0"/>
              <a:ea typeface="新細明體" pitchFamily="18" charset="-120"/>
            </a:endParaRPr>
          </a:p>
        </p:txBody>
      </p:sp>
      <p:sp>
        <p:nvSpPr>
          <p:cNvPr id="59411" name="Rectangle 19"/>
          <p:cNvSpPr>
            <a:spLocks noChangeArrowheads="1"/>
          </p:cNvSpPr>
          <p:nvPr/>
        </p:nvSpPr>
        <p:spPr bwMode="auto">
          <a:xfrm>
            <a:off x="8110539" y="3970339"/>
            <a:ext cx="1063625" cy="344487"/>
          </a:xfrm>
          <a:prstGeom prst="rect">
            <a:avLst/>
          </a:prstGeom>
          <a:solidFill>
            <a:srgbClr val="33CCFF"/>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B</a:t>
            </a:r>
          </a:p>
        </p:txBody>
      </p:sp>
      <p:sp>
        <p:nvSpPr>
          <p:cNvPr id="59412" name="Rectangle 20"/>
          <p:cNvSpPr>
            <a:spLocks noChangeArrowheads="1"/>
          </p:cNvSpPr>
          <p:nvPr/>
        </p:nvSpPr>
        <p:spPr bwMode="auto">
          <a:xfrm>
            <a:off x="8110539" y="4660900"/>
            <a:ext cx="1063625" cy="344488"/>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9413" name="Rectangle 21"/>
          <p:cNvSpPr>
            <a:spLocks noChangeArrowheads="1"/>
          </p:cNvSpPr>
          <p:nvPr/>
        </p:nvSpPr>
        <p:spPr bwMode="auto">
          <a:xfrm>
            <a:off x="8110539" y="4314826"/>
            <a:ext cx="1063625" cy="346075"/>
          </a:xfrm>
          <a:prstGeom prst="rect">
            <a:avLst/>
          </a:prstGeom>
          <a:solidFill>
            <a:srgbClr val="33CCFF"/>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B</a:t>
            </a:r>
          </a:p>
        </p:txBody>
      </p:sp>
      <p:sp>
        <p:nvSpPr>
          <p:cNvPr id="59414" name="Rectangle 22"/>
          <p:cNvSpPr>
            <a:spLocks noChangeArrowheads="1"/>
          </p:cNvSpPr>
          <p:nvPr/>
        </p:nvSpPr>
        <p:spPr bwMode="auto">
          <a:xfrm>
            <a:off x="8110539" y="5005389"/>
            <a:ext cx="1063625" cy="346075"/>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9415" name="Line 23"/>
          <p:cNvSpPr>
            <a:spLocks noChangeShapeType="1"/>
          </p:cNvSpPr>
          <p:nvPr/>
        </p:nvSpPr>
        <p:spPr bwMode="auto">
          <a:xfrm>
            <a:off x="9174164" y="5695950"/>
            <a:ext cx="1587" cy="55245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59416" name="Line 24"/>
          <p:cNvSpPr>
            <a:spLocks noChangeShapeType="1"/>
          </p:cNvSpPr>
          <p:nvPr/>
        </p:nvSpPr>
        <p:spPr bwMode="auto">
          <a:xfrm>
            <a:off x="8110539" y="5695950"/>
            <a:ext cx="1587" cy="55245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grpSp>
        <p:nvGrpSpPr>
          <p:cNvPr id="2" name="Group 25"/>
          <p:cNvGrpSpPr>
            <a:grpSpLocks/>
          </p:cNvGrpSpPr>
          <p:nvPr/>
        </p:nvGrpSpPr>
        <p:grpSpPr bwMode="auto">
          <a:xfrm>
            <a:off x="6248401" y="2243139"/>
            <a:ext cx="1063625" cy="1036637"/>
            <a:chOff x="768" y="1248"/>
            <a:chExt cx="768" cy="720"/>
          </a:xfrm>
        </p:grpSpPr>
        <p:sp>
          <p:nvSpPr>
            <p:cNvPr id="59441" name="Rectangle 26"/>
            <p:cNvSpPr>
              <a:spLocks noChangeArrowheads="1"/>
            </p:cNvSpPr>
            <p:nvPr/>
          </p:nvSpPr>
          <p:spPr bwMode="auto">
            <a:xfrm>
              <a:off x="768" y="1248"/>
              <a:ext cx="768" cy="240"/>
            </a:xfrm>
            <a:prstGeom prst="rect">
              <a:avLst/>
            </a:prstGeom>
            <a:solidFill>
              <a:srgbClr val="FFFF66">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9442" name="Rectangle 27"/>
            <p:cNvSpPr>
              <a:spLocks noChangeArrowheads="1"/>
            </p:cNvSpPr>
            <p:nvPr/>
          </p:nvSpPr>
          <p:spPr bwMode="auto">
            <a:xfrm>
              <a:off x="768" y="1488"/>
              <a:ext cx="768" cy="240"/>
            </a:xfrm>
            <a:prstGeom prst="rect">
              <a:avLst/>
            </a:prstGeom>
            <a:solidFill>
              <a:srgbClr val="FFFF66">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9443" name="Rectangle 28"/>
            <p:cNvSpPr>
              <a:spLocks noChangeArrowheads="1"/>
            </p:cNvSpPr>
            <p:nvPr/>
          </p:nvSpPr>
          <p:spPr bwMode="auto">
            <a:xfrm>
              <a:off x="768" y="1728"/>
              <a:ext cx="768" cy="240"/>
            </a:xfrm>
            <a:prstGeom prst="rect">
              <a:avLst/>
            </a:prstGeom>
            <a:solidFill>
              <a:srgbClr val="FFFF66">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grpSp>
      <p:sp>
        <p:nvSpPr>
          <p:cNvPr id="59418" name="Line 29"/>
          <p:cNvSpPr>
            <a:spLocks noChangeShapeType="1"/>
          </p:cNvSpPr>
          <p:nvPr/>
        </p:nvSpPr>
        <p:spPr bwMode="auto">
          <a:xfrm flipV="1">
            <a:off x="7178675" y="2727325"/>
            <a:ext cx="1131888" cy="344488"/>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9419" name="Line 30"/>
          <p:cNvSpPr>
            <a:spLocks noChangeShapeType="1"/>
          </p:cNvSpPr>
          <p:nvPr/>
        </p:nvSpPr>
        <p:spPr bwMode="auto">
          <a:xfrm flipV="1">
            <a:off x="7178675" y="2381251"/>
            <a:ext cx="1131888" cy="346075"/>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9420" name="Line 31"/>
          <p:cNvSpPr>
            <a:spLocks noChangeShapeType="1"/>
          </p:cNvSpPr>
          <p:nvPr/>
        </p:nvSpPr>
        <p:spPr bwMode="auto">
          <a:xfrm>
            <a:off x="7178675" y="2381251"/>
            <a:ext cx="1131888" cy="760413"/>
          </a:xfrm>
          <a:prstGeom prst="line">
            <a:avLst/>
          </a:prstGeom>
          <a:noFill/>
          <a:ln w="19050">
            <a:solidFill>
              <a:schemeClr val="tx1"/>
            </a:solidFill>
            <a:round/>
            <a:headEnd type="none" w="sm" len="sm"/>
            <a:tailEnd type="arrow" w="med" len="med"/>
          </a:ln>
        </p:spPr>
        <p:txBody>
          <a:bodyPr wrap="none" anchor="ctr"/>
          <a:lstStyle/>
          <a:p>
            <a:endParaRPr lang="en-US"/>
          </a:p>
        </p:txBody>
      </p:sp>
      <p:grpSp>
        <p:nvGrpSpPr>
          <p:cNvPr id="3" name="Group 32"/>
          <p:cNvGrpSpPr>
            <a:grpSpLocks/>
          </p:cNvGrpSpPr>
          <p:nvPr/>
        </p:nvGrpSpPr>
        <p:grpSpPr bwMode="auto">
          <a:xfrm>
            <a:off x="6248401" y="4314826"/>
            <a:ext cx="1063625" cy="1381125"/>
            <a:chOff x="1728" y="2640"/>
            <a:chExt cx="768" cy="960"/>
          </a:xfrm>
        </p:grpSpPr>
        <p:sp>
          <p:nvSpPr>
            <p:cNvPr id="59437" name="Rectangle 33"/>
            <p:cNvSpPr>
              <a:spLocks noChangeArrowheads="1"/>
            </p:cNvSpPr>
            <p:nvPr/>
          </p:nvSpPr>
          <p:spPr bwMode="auto">
            <a:xfrm>
              <a:off x="1728" y="288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9438" name="Rectangle 34"/>
            <p:cNvSpPr>
              <a:spLocks noChangeArrowheads="1"/>
            </p:cNvSpPr>
            <p:nvPr/>
          </p:nvSpPr>
          <p:spPr bwMode="auto">
            <a:xfrm>
              <a:off x="1728" y="312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9439" name="Rectangle 35"/>
            <p:cNvSpPr>
              <a:spLocks noChangeArrowheads="1"/>
            </p:cNvSpPr>
            <p:nvPr/>
          </p:nvSpPr>
          <p:spPr bwMode="auto">
            <a:xfrm>
              <a:off x="1728" y="336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9440" name="Rectangle 36"/>
            <p:cNvSpPr>
              <a:spLocks noChangeArrowheads="1"/>
            </p:cNvSpPr>
            <p:nvPr/>
          </p:nvSpPr>
          <p:spPr bwMode="auto">
            <a:xfrm>
              <a:off x="1728" y="2640"/>
              <a:ext cx="768" cy="240"/>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grpSp>
      <p:sp>
        <p:nvSpPr>
          <p:cNvPr id="59422" name="Line 37"/>
          <p:cNvSpPr>
            <a:spLocks noChangeShapeType="1"/>
          </p:cNvSpPr>
          <p:nvPr/>
        </p:nvSpPr>
        <p:spPr bwMode="auto">
          <a:xfrm flipV="1">
            <a:off x="7178676" y="3762376"/>
            <a:ext cx="1065213" cy="760413"/>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9423" name="Line 38"/>
          <p:cNvSpPr>
            <a:spLocks noChangeShapeType="1"/>
          </p:cNvSpPr>
          <p:nvPr/>
        </p:nvSpPr>
        <p:spPr bwMode="auto">
          <a:xfrm>
            <a:off x="7178675" y="4867275"/>
            <a:ext cx="1131888"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9424" name="Line 39"/>
          <p:cNvSpPr>
            <a:spLocks noChangeShapeType="1"/>
          </p:cNvSpPr>
          <p:nvPr/>
        </p:nvSpPr>
        <p:spPr bwMode="auto">
          <a:xfrm>
            <a:off x="7178675" y="5213350"/>
            <a:ext cx="1131888"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9425" name="Rectangle 40"/>
          <p:cNvSpPr>
            <a:spLocks noChangeArrowheads="1"/>
          </p:cNvSpPr>
          <p:nvPr/>
        </p:nvSpPr>
        <p:spPr bwMode="auto">
          <a:xfrm>
            <a:off x="8110539" y="1966914"/>
            <a:ext cx="1063625" cy="27622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sp>
        <p:nvSpPr>
          <p:cNvPr id="59426" name="Rectangle 41"/>
          <p:cNvSpPr>
            <a:spLocks noChangeArrowheads="1"/>
          </p:cNvSpPr>
          <p:nvPr/>
        </p:nvSpPr>
        <p:spPr bwMode="auto">
          <a:xfrm>
            <a:off x="6248401" y="1828800"/>
            <a:ext cx="1063625" cy="414338"/>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A</a:t>
            </a:r>
            <a:endParaRPr kumimoji="1" lang="en-US" altLang="zh-TW" sz="1000">
              <a:latin typeface="Times New Roman" pitchFamily="18" charset="0"/>
              <a:ea typeface="新細明體" pitchFamily="18" charset="-120"/>
            </a:endParaRPr>
          </a:p>
        </p:txBody>
      </p:sp>
      <p:sp>
        <p:nvSpPr>
          <p:cNvPr id="59427" name="Rectangle 42"/>
          <p:cNvSpPr>
            <a:spLocks noChangeArrowheads="1"/>
          </p:cNvSpPr>
          <p:nvPr/>
        </p:nvSpPr>
        <p:spPr bwMode="auto">
          <a:xfrm>
            <a:off x="8110539" y="5351464"/>
            <a:ext cx="1063625" cy="344487"/>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9428" name="Line 43"/>
          <p:cNvSpPr>
            <a:spLocks noChangeShapeType="1"/>
          </p:cNvSpPr>
          <p:nvPr/>
        </p:nvSpPr>
        <p:spPr bwMode="auto">
          <a:xfrm>
            <a:off x="7178675" y="5489575"/>
            <a:ext cx="1131888"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59429" name="Rectangle 44"/>
          <p:cNvSpPr>
            <a:spLocks noChangeArrowheads="1"/>
          </p:cNvSpPr>
          <p:nvPr/>
        </p:nvSpPr>
        <p:spPr bwMode="auto">
          <a:xfrm>
            <a:off x="6248401" y="3279775"/>
            <a:ext cx="1063625" cy="344488"/>
          </a:xfrm>
          <a:prstGeom prst="rect">
            <a:avLst/>
          </a:prstGeom>
          <a:solidFill>
            <a:srgbClr val="FFFF66">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a:t>
            </a:r>
          </a:p>
        </p:txBody>
      </p:sp>
      <p:sp>
        <p:nvSpPr>
          <p:cNvPr id="59430" name="Rectangle 45"/>
          <p:cNvSpPr>
            <a:spLocks noChangeArrowheads="1"/>
          </p:cNvSpPr>
          <p:nvPr/>
        </p:nvSpPr>
        <p:spPr bwMode="auto">
          <a:xfrm>
            <a:off x="6248401" y="5695950"/>
            <a:ext cx="1063625" cy="344488"/>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C</a:t>
            </a:r>
          </a:p>
        </p:txBody>
      </p:sp>
      <p:sp>
        <p:nvSpPr>
          <p:cNvPr id="59431" name="Rectangle 46"/>
          <p:cNvSpPr>
            <a:spLocks noChangeArrowheads="1"/>
          </p:cNvSpPr>
          <p:nvPr/>
        </p:nvSpPr>
        <p:spPr bwMode="auto">
          <a:xfrm>
            <a:off x="8110539" y="3279775"/>
            <a:ext cx="1063625" cy="344488"/>
          </a:xfrm>
          <a:prstGeom prst="rect">
            <a:avLst/>
          </a:prstGeom>
          <a:solidFill>
            <a:srgbClr val="CDFBE3"/>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A/C</a:t>
            </a:r>
          </a:p>
        </p:txBody>
      </p:sp>
      <p:sp>
        <p:nvSpPr>
          <p:cNvPr id="59432" name="Line 47"/>
          <p:cNvSpPr>
            <a:spLocks noChangeShapeType="1"/>
          </p:cNvSpPr>
          <p:nvPr/>
        </p:nvSpPr>
        <p:spPr bwMode="auto">
          <a:xfrm flipV="1">
            <a:off x="7178675" y="3417888"/>
            <a:ext cx="998538" cy="0"/>
          </a:xfrm>
          <a:prstGeom prst="line">
            <a:avLst/>
          </a:prstGeom>
          <a:noFill/>
          <a:ln w="19050">
            <a:solidFill>
              <a:srgbClr val="FF0000"/>
            </a:solidFill>
            <a:round/>
            <a:headEnd type="none" w="sm" len="sm"/>
            <a:tailEnd type="arrow" w="med" len="med"/>
          </a:ln>
        </p:spPr>
        <p:txBody>
          <a:bodyPr wrap="none" anchor="ctr"/>
          <a:lstStyle/>
          <a:p>
            <a:endParaRPr lang="en-US"/>
          </a:p>
        </p:txBody>
      </p:sp>
      <p:sp>
        <p:nvSpPr>
          <p:cNvPr id="59433" name="Line 48"/>
          <p:cNvSpPr>
            <a:spLocks noChangeShapeType="1"/>
          </p:cNvSpPr>
          <p:nvPr/>
        </p:nvSpPr>
        <p:spPr bwMode="auto">
          <a:xfrm flipV="1">
            <a:off x="7248525" y="3486150"/>
            <a:ext cx="928688" cy="2463800"/>
          </a:xfrm>
          <a:prstGeom prst="line">
            <a:avLst/>
          </a:prstGeom>
          <a:noFill/>
          <a:ln w="19050">
            <a:solidFill>
              <a:srgbClr val="FF0000"/>
            </a:solidFill>
            <a:round/>
            <a:headEnd type="none" w="sm" len="sm"/>
            <a:tailEnd type="arrow" w="med" len="med"/>
          </a:ln>
        </p:spPr>
        <p:txBody>
          <a:bodyPr wrap="none" anchor="ctr"/>
          <a:lstStyle/>
          <a:p>
            <a:endParaRPr lang="en-US"/>
          </a:p>
        </p:txBody>
      </p:sp>
      <p:sp>
        <p:nvSpPr>
          <p:cNvPr id="49" name="Slide Number Placeholder 2">
            <a:extLst>
              <a:ext uri="{FF2B5EF4-FFF2-40B4-BE49-F238E27FC236}">
                <a16:creationId xmlns:a16="http://schemas.microsoft.com/office/drawing/2014/main" id="{9D386C6B-DDF7-466C-B1D4-A4D48E30790E}"/>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46</a:t>
            </a:fld>
            <a:endParaRPr lang="en-US" noProof="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A35AE3-A354-4ECF-9065-79800590575C}"/>
              </a:ext>
            </a:extLst>
          </p:cNvPr>
          <p:cNvSpPr>
            <a:spLocks noGrp="1"/>
          </p:cNvSpPr>
          <p:nvPr>
            <p:ph idx="1"/>
          </p:nvPr>
        </p:nvSpPr>
        <p:spPr>
          <a:xfrm>
            <a:off x="370613" y="1274325"/>
            <a:ext cx="10700125" cy="1221225"/>
          </a:xfrm>
        </p:spPr>
        <p:txBody>
          <a:bodyPr/>
          <a:lstStyle/>
          <a:p>
            <a:r>
              <a:rPr lang="en-US" altLang="zh-TW" dirty="0">
                <a:ea typeface="新細明體" pitchFamily="18" charset="-120"/>
              </a:rPr>
              <a:t>I/O Management and Disk Scheduling</a:t>
            </a:r>
            <a:endParaRPr lang="en-US" altLang="zh-TW" i="1" dirty="0">
              <a:solidFill>
                <a:schemeClr val="folHlink"/>
              </a:solidFill>
              <a:ea typeface="新細明體" pitchFamily="18" charset="-120"/>
            </a:endParaRPr>
          </a:p>
          <a:p>
            <a:r>
              <a:rPr lang="en-US" altLang="zh-TW" dirty="0">
                <a:ea typeface="新細明體" pitchFamily="18" charset="-120"/>
              </a:rPr>
              <a:t>Read Ch. 11</a:t>
            </a:r>
          </a:p>
          <a:p>
            <a:endParaRPr lang="zh-MO" altLang="en-US" dirty="0"/>
          </a:p>
        </p:txBody>
      </p:sp>
      <p:sp>
        <p:nvSpPr>
          <p:cNvPr id="3" name="Title 2">
            <a:extLst>
              <a:ext uri="{FF2B5EF4-FFF2-40B4-BE49-F238E27FC236}">
                <a16:creationId xmlns:a16="http://schemas.microsoft.com/office/drawing/2014/main" id="{A4966400-0A19-49A4-A6A9-F41B2A2D07FD}"/>
              </a:ext>
            </a:extLst>
          </p:cNvPr>
          <p:cNvSpPr>
            <a:spLocks noGrp="1"/>
          </p:cNvSpPr>
          <p:nvPr>
            <p:ph type="title"/>
          </p:nvPr>
        </p:nvSpPr>
        <p:spPr/>
        <p:txBody>
          <a:bodyPr/>
          <a:lstStyle/>
          <a:p>
            <a:r>
              <a:rPr lang="en-US" altLang="zh-MO" dirty="0"/>
              <a:t>N</a:t>
            </a:r>
            <a:r>
              <a:rPr lang="en-US" altLang="zh-CN" dirty="0"/>
              <a:t>ext Topic</a:t>
            </a:r>
            <a:endParaRPr lang="zh-MO" altLang="en-US" dirty="0"/>
          </a:p>
        </p:txBody>
      </p:sp>
      <p:sp>
        <p:nvSpPr>
          <p:cNvPr id="4" name="Slide Number Placeholder 3">
            <a:extLst>
              <a:ext uri="{FF2B5EF4-FFF2-40B4-BE49-F238E27FC236}">
                <a16:creationId xmlns:a16="http://schemas.microsoft.com/office/drawing/2014/main" id="{726EBA7E-C19E-4842-8828-23498B77B4C1}"/>
              </a:ext>
            </a:extLst>
          </p:cNvPr>
          <p:cNvSpPr>
            <a:spLocks noGrp="1"/>
          </p:cNvSpPr>
          <p:nvPr>
            <p:ph type="sldNum" sz="quarter" idx="15"/>
          </p:nvPr>
        </p:nvSpPr>
        <p:spPr/>
        <p:txBody>
          <a:bodyPr/>
          <a:lstStyle/>
          <a:p>
            <a:fld id="{19B51A1E-902D-48AF-9020-955120F399B6}" type="slidenum">
              <a:rPr lang="en-US" smtClean="0"/>
              <a:pPr/>
              <a:t>47</a:t>
            </a:fld>
            <a:endParaRPr lang="en-US" dirty="0"/>
          </a:p>
        </p:txBody>
      </p:sp>
      <p:pic>
        <p:nvPicPr>
          <p:cNvPr id="3074" name="Picture 2" descr="Upcoming Blog Topics — Disability Thinking">
            <a:extLst>
              <a:ext uri="{FF2B5EF4-FFF2-40B4-BE49-F238E27FC236}">
                <a16:creationId xmlns:a16="http://schemas.microsoft.com/office/drawing/2014/main" id="{169C240A-6FB9-48E8-B233-E8897E335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338" y="2865450"/>
            <a:ext cx="5181324" cy="234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93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D60E1-87E5-4008-BE04-2F79ABC309FE}"/>
              </a:ext>
            </a:extLst>
          </p:cNvPr>
          <p:cNvSpPr>
            <a:spLocks noGrp="1"/>
          </p:cNvSpPr>
          <p:nvPr>
            <p:ph idx="1"/>
          </p:nvPr>
        </p:nvSpPr>
        <p:spPr/>
        <p:txBody>
          <a:bodyPr/>
          <a:lstStyle/>
          <a:p>
            <a:r>
              <a:rPr lang="en-US" altLang="zh-TW" sz="2800" dirty="0">
                <a:ea typeface="新細明體" pitchFamily="18" charset="-120"/>
              </a:rPr>
              <a:t>Determines </a:t>
            </a:r>
            <a:r>
              <a:rPr lang="en-US" altLang="zh-TW" sz="2800" dirty="0">
                <a:solidFill>
                  <a:srgbClr val="FF0000"/>
                </a:solidFill>
                <a:ea typeface="新細明體" pitchFamily="18" charset="-120"/>
              </a:rPr>
              <a:t>when</a:t>
            </a:r>
            <a:r>
              <a:rPr lang="en-US" altLang="zh-TW" sz="2800" dirty="0">
                <a:ea typeface="新細明體" pitchFamily="18" charset="-120"/>
              </a:rPr>
              <a:t> a page should be brought into memory</a:t>
            </a:r>
          </a:p>
          <a:p>
            <a:pPr lvl="1"/>
            <a:r>
              <a:rPr lang="en-US" altLang="zh-TW" sz="2400" dirty="0">
                <a:solidFill>
                  <a:srgbClr val="2144D9"/>
                </a:solidFill>
                <a:ea typeface="新細明體" pitchFamily="18" charset="-120"/>
              </a:rPr>
              <a:t>Demand paging </a:t>
            </a:r>
            <a:r>
              <a:rPr lang="en-US" altLang="zh-TW" sz="2400" dirty="0">
                <a:ea typeface="新細明體" pitchFamily="18" charset="-120"/>
              </a:rPr>
              <a:t>– only brings pages into main memory when a reference is made to a location on the page</a:t>
            </a:r>
          </a:p>
          <a:p>
            <a:pPr lvl="2"/>
            <a:r>
              <a:rPr lang="en-US" altLang="zh-TW" sz="2000" dirty="0">
                <a:ea typeface="新細明體" pitchFamily="18" charset="-120"/>
              </a:rPr>
              <a:t>Many page faults when process first started</a:t>
            </a:r>
          </a:p>
          <a:p>
            <a:pPr lvl="1"/>
            <a:r>
              <a:rPr lang="en-US" altLang="zh-TW" sz="2400" dirty="0" err="1">
                <a:solidFill>
                  <a:srgbClr val="2144D9"/>
                </a:solidFill>
                <a:ea typeface="新細明體" pitchFamily="18" charset="-120"/>
              </a:rPr>
              <a:t>Prepaging</a:t>
            </a:r>
            <a:r>
              <a:rPr lang="en-US" altLang="zh-TW" sz="2400" dirty="0">
                <a:ea typeface="新細明體" pitchFamily="18" charset="-120"/>
              </a:rPr>
              <a:t> – brings in more pages than needed</a:t>
            </a:r>
          </a:p>
          <a:p>
            <a:pPr lvl="2"/>
            <a:r>
              <a:rPr lang="en-US" altLang="zh-TW" sz="2000" dirty="0">
                <a:ea typeface="新細明體" pitchFamily="18" charset="-120"/>
              </a:rPr>
              <a:t>More efficient to bring in pages that reside contiguously on the disk</a:t>
            </a:r>
          </a:p>
          <a:p>
            <a:endParaRPr lang="en-US" dirty="0"/>
          </a:p>
        </p:txBody>
      </p:sp>
      <p:sp>
        <p:nvSpPr>
          <p:cNvPr id="3" name="Title 2">
            <a:extLst>
              <a:ext uri="{FF2B5EF4-FFF2-40B4-BE49-F238E27FC236}">
                <a16:creationId xmlns:a16="http://schemas.microsoft.com/office/drawing/2014/main" id="{93E6E6E7-080B-42F2-BB10-1B427867A475}"/>
              </a:ext>
            </a:extLst>
          </p:cNvPr>
          <p:cNvSpPr>
            <a:spLocks noGrp="1"/>
          </p:cNvSpPr>
          <p:nvPr>
            <p:ph type="title"/>
          </p:nvPr>
        </p:nvSpPr>
        <p:spPr/>
        <p:txBody>
          <a:bodyPr/>
          <a:lstStyle/>
          <a:p>
            <a:r>
              <a:rPr lang="en-US" altLang="zh-TW" dirty="0">
                <a:ea typeface="新細明體" pitchFamily="18" charset="-120"/>
              </a:rPr>
              <a:t>Fetch Policy</a:t>
            </a:r>
            <a:endParaRPr lang="en-US" dirty="0"/>
          </a:p>
        </p:txBody>
      </p:sp>
      <p:sp>
        <p:nvSpPr>
          <p:cNvPr id="4" name="Slide Number Placeholder 3">
            <a:extLst>
              <a:ext uri="{FF2B5EF4-FFF2-40B4-BE49-F238E27FC236}">
                <a16:creationId xmlns:a16="http://schemas.microsoft.com/office/drawing/2014/main" id="{E56C3862-5B1D-41F3-A006-4A87952CF5B8}"/>
              </a:ext>
            </a:extLst>
          </p:cNvPr>
          <p:cNvSpPr>
            <a:spLocks noGrp="1"/>
          </p:cNvSpPr>
          <p:nvPr>
            <p:ph type="sldNum" sz="quarter" idx="15"/>
          </p:nvPr>
        </p:nvSpPr>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181789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9FD0-DB17-4BED-95B7-47D2B0D91B84}"/>
              </a:ext>
            </a:extLst>
          </p:cNvPr>
          <p:cNvSpPr>
            <a:spLocks noGrp="1"/>
          </p:cNvSpPr>
          <p:nvPr>
            <p:ph type="title"/>
          </p:nvPr>
        </p:nvSpPr>
        <p:spPr/>
        <p:txBody>
          <a:bodyPr/>
          <a:lstStyle/>
          <a:p>
            <a:r>
              <a:rPr lang="en-US" altLang="zh-TW" dirty="0">
                <a:ea typeface="新細明體" pitchFamily="18" charset="-120"/>
              </a:rPr>
              <a:t>Fetch Policy – Demand paging</a:t>
            </a:r>
            <a:endParaRPr lang="en-US" dirty="0"/>
          </a:p>
        </p:txBody>
      </p:sp>
      <p:sp>
        <p:nvSpPr>
          <p:cNvPr id="3" name="Slide Number Placeholder 2">
            <a:extLst>
              <a:ext uri="{FF2B5EF4-FFF2-40B4-BE49-F238E27FC236}">
                <a16:creationId xmlns:a16="http://schemas.microsoft.com/office/drawing/2014/main" id="{F051A3A6-8865-458E-A106-4150ACC82A00}"/>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
        <p:nvSpPr>
          <p:cNvPr id="4" name="Rectangle 3">
            <a:extLst>
              <a:ext uri="{FF2B5EF4-FFF2-40B4-BE49-F238E27FC236}">
                <a16:creationId xmlns:a16="http://schemas.microsoft.com/office/drawing/2014/main" id="{1FA2C1FA-6C86-4BE3-8572-30A8A50CF1AB}"/>
              </a:ext>
            </a:extLst>
          </p:cNvPr>
          <p:cNvSpPr>
            <a:spLocks noChangeArrowheads="1"/>
          </p:cNvSpPr>
          <p:nvPr/>
        </p:nvSpPr>
        <p:spPr bwMode="auto">
          <a:xfrm>
            <a:off x="8447118" y="19424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a:t>
            </a:r>
          </a:p>
        </p:txBody>
      </p:sp>
      <p:sp>
        <p:nvSpPr>
          <p:cNvPr id="5" name="Rectangle 4">
            <a:extLst>
              <a:ext uri="{FF2B5EF4-FFF2-40B4-BE49-F238E27FC236}">
                <a16:creationId xmlns:a16="http://schemas.microsoft.com/office/drawing/2014/main" id="{0FBEF19E-9428-4701-9909-3856D73B5935}"/>
              </a:ext>
            </a:extLst>
          </p:cNvPr>
          <p:cNvSpPr>
            <a:spLocks noChangeArrowheads="1"/>
          </p:cNvSpPr>
          <p:nvPr/>
        </p:nvSpPr>
        <p:spPr bwMode="auto">
          <a:xfrm>
            <a:off x="8447118" y="22472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00001</a:t>
            </a:r>
          </a:p>
        </p:txBody>
      </p:sp>
      <p:sp>
        <p:nvSpPr>
          <p:cNvPr id="6" name="Rectangle 5">
            <a:extLst>
              <a:ext uri="{FF2B5EF4-FFF2-40B4-BE49-F238E27FC236}">
                <a16:creationId xmlns:a16="http://schemas.microsoft.com/office/drawing/2014/main" id="{8629FD71-34AB-475A-AC3C-7AC2582AE719}"/>
              </a:ext>
            </a:extLst>
          </p:cNvPr>
          <p:cNvSpPr>
            <a:spLocks noChangeArrowheads="1"/>
          </p:cNvSpPr>
          <p:nvPr/>
        </p:nvSpPr>
        <p:spPr bwMode="auto">
          <a:xfrm>
            <a:off x="8447118" y="25520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00002</a:t>
            </a:r>
          </a:p>
        </p:txBody>
      </p:sp>
      <p:sp>
        <p:nvSpPr>
          <p:cNvPr id="7" name="Rectangle 6">
            <a:extLst>
              <a:ext uri="{FF2B5EF4-FFF2-40B4-BE49-F238E27FC236}">
                <a16:creationId xmlns:a16="http://schemas.microsoft.com/office/drawing/2014/main" id="{C9A2C44B-9CD0-423A-AAE4-0CE90AFF8D41}"/>
              </a:ext>
            </a:extLst>
          </p:cNvPr>
          <p:cNvSpPr>
            <a:spLocks noChangeArrowheads="1"/>
          </p:cNvSpPr>
          <p:nvPr/>
        </p:nvSpPr>
        <p:spPr bwMode="auto">
          <a:xfrm>
            <a:off x="8447118" y="28568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00003</a:t>
            </a:r>
          </a:p>
        </p:txBody>
      </p:sp>
      <p:sp>
        <p:nvSpPr>
          <p:cNvPr id="8" name="Rectangle 7">
            <a:extLst>
              <a:ext uri="{FF2B5EF4-FFF2-40B4-BE49-F238E27FC236}">
                <a16:creationId xmlns:a16="http://schemas.microsoft.com/office/drawing/2014/main" id="{848CBB33-76BB-4BA3-837B-A403895143B3}"/>
              </a:ext>
            </a:extLst>
          </p:cNvPr>
          <p:cNvSpPr>
            <a:spLocks noChangeArrowheads="1"/>
          </p:cNvSpPr>
          <p:nvPr/>
        </p:nvSpPr>
        <p:spPr bwMode="auto">
          <a:xfrm>
            <a:off x="8447118" y="31616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00004</a:t>
            </a:r>
          </a:p>
        </p:txBody>
      </p:sp>
      <p:sp>
        <p:nvSpPr>
          <p:cNvPr id="9" name="Rectangle 8">
            <a:extLst>
              <a:ext uri="{FF2B5EF4-FFF2-40B4-BE49-F238E27FC236}">
                <a16:creationId xmlns:a16="http://schemas.microsoft.com/office/drawing/2014/main" id="{7DA7E935-D1A6-47ED-A4D2-D011C1B036D9}"/>
              </a:ext>
            </a:extLst>
          </p:cNvPr>
          <p:cNvSpPr>
            <a:spLocks noChangeArrowheads="1"/>
          </p:cNvSpPr>
          <p:nvPr/>
        </p:nvSpPr>
        <p:spPr bwMode="auto">
          <a:xfrm>
            <a:off x="8447118" y="34664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00005</a:t>
            </a:r>
          </a:p>
        </p:txBody>
      </p:sp>
      <p:sp>
        <p:nvSpPr>
          <p:cNvPr id="10" name="Rectangle 9">
            <a:extLst>
              <a:ext uri="{FF2B5EF4-FFF2-40B4-BE49-F238E27FC236}">
                <a16:creationId xmlns:a16="http://schemas.microsoft.com/office/drawing/2014/main" id="{9CCC3314-D02E-4233-A4BA-4EA746D878C2}"/>
              </a:ext>
            </a:extLst>
          </p:cNvPr>
          <p:cNvSpPr>
            <a:spLocks noChangeArrowheads="1"/>
          </p:cNvSpPr>
          <p:nvPr/>
        </p:nvSpPr>
        <p:spPr bwMode="auto">
          <a:xfrm>
            <a:off x="8447118" y="37712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00006</a:t>
            </a:r>
          </a:p>
        </p:txBody>
      </p:sp>
      <p:sp>
        <p:nvSpPr>
          <p:cNvPr id="11" name="Rectangle 10">
            <a:extLst>
              <a:ext uri="{FF2B5EF4-FFF2-40B4-BE49-F238E27FC236}">
                <a16:creationId xmlns:a16="http://schemas.microsoft.com/office/drawing/2014/main" id="{B7A515D4-38B4-41CC-B6B7-0325778DE707}"/>
              </a:ext>
            </a:extLst>
          </p:cNvPr>
          <p:cNvSpPr>
            <a:spLocks noChangeArrowheads="1"/>
          </p:cNvSpPr>
          <p:nvPr/>
        </p:nvSpPr>
        <p:spPr bwMode="auto">
          <a:xfrm>
            <a:off x="8447118" y="40760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00007</a:t>
            </a:r>
          </a:p>
        </p:txBody>
      </p:sp>
      <p:sp>
        <p:nvSpPr>
          <p:cNvPr id="12" name="Rectangle 11">
            <a:extLst>
              <a:ext uri="{FF2B5EF4-FFF2-40B4-BE49-F238E27FC236}">
                <a16:creationId xmlns:a16="http://schemas.microsoft.com/office/drawing/2014/main" id="{E4D69179-62D5-4EA6-94C3-6D07680FA095}"/>
              </a:ext>
            </a:extLst>
          </p:cNvPr>
          <p:cNvSpPr>
            <a:spLocks noChangeArrowheads="1"/>
          </p:cNvSpPr>
          <p:nvPr/>
        </p:nvSpPr>
        <p:spPr bwMode="auto">
          <a:xfrm>
            <a:off x="8447118" y="43808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00008</a:t>
            </a:r>
          </a:p>
        </p:txBody>
      </p:sp>
      <p:sp>
        <p:nvSpPr>
          <p:cNvPr id="13" name="Rectangle 12">
            <a:extLst>
              <a:ext uri="{FF2B5EF4-FFF2-40B4-BE49-F238E27FC236}">
                <a16:creationId xmlns:a16="http://schemas.microsoft.com/office/drawing/2014/main" id="{34CCAC1E-AB33-4341-94ED-1069579A2D9B}"/>
              </a:ext>
            </a:extLst>
          </p:cNvPr>
          <p:cNvSpPr>
            <a:spLocks noChangeArrowheads="1"/>
          </p:cNvSpPr>
          <p:nvPr/>
        </p:nvSpPr>
        <p:spPr bwMode="auto">
          <a:xfrm>
            <a:off x="8447118" y="46856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00009</a:t>
            </a:r>
          </a:p>
        </p:txBody>
      </p:sp>
      <p:sp>
        <p:nvSpPr>
          <p:cNvPr id="14" name="Rectangle 13">
            <a:extLst>
              <a:ext uri="{FF2B5EF4-FFF2-40B4-BE49-F238E27FC236}">
                <a16:creationId xmlns:a16="http://schemas.microsoft.com/office/drawing/2014/main" id="{BE7331CD-8031-425C-BCD9-2F5108EDB83B}"/>
              </a:ext>
            </a:extLst>
          </p:cNvPr>
          <p:cNvSpPr>
            <a:spLocks noChangeArrowheads="1"/>
          </p:cNvSpPr>
          <p:nvPr/>
        </p:nvSpPr>
        <p:spPr bwMode="auto">
          <a:xfrm>
            <a:off x="7608918" y="1942407"/>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5" name="Rectangle 14">
            <a:extLst>
              <a:ext uri="{FF2B5EF4-FFF2-40B4-BE49-F238E27FC236}">
                <a16:creationId xmlns:a16="http://schemas.microsoft.com/office/drawing/2014/main" id="{F927722E-0FD6-4049-81EE-80EA29A0C30A}"/>
              </a:ext>
            </a:extLst>
          </p:cNvPr>
          <p:cNvSpPr>
            <a:spLocks noChangeArrowheads="1"/>
          </p:cNvSpPr>
          <p:nvPr/>
        </p:nvSpPr>
        <p:spPr bwMode="auto">
          <a:xfrm>
            <a:off x="7608918" y="2247207"/>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6" name="Rectangle 15">
            <a:extLst>
              <a:ext uri="{FF2B5EF4-FFF2-40B4-BE49-F238E27FC236}">
                <a16:creationId xmlns:a16="http://schemas.microsoft.com/office/drawing/2014/main" id="{24606E7F-D5E1-47CD-90F6-BD7AD635BD2E}"/>
              </a:ext>
            </a:extLst>
          </p:cNvPr>
          <p:cNvSpPr>
            <a:spLocks noChangeArrowheads="1"/>
          </p:cNvSpPr>
          <p:nvPr/>
        </p:nvSpPr>
        <p:spPr bwMode="auto">
          <a:xfrm>
            <a:off x="7608918" y="2552007"/>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7" name="Rectangle 16">
            <a:extLst>
              <a:ext uri="{FF2B5EF4-FFF2-40B4-BE49-F238E27FC236}">
                <a16:creationId xmlns:a16="http://schemas.microsoft.com/office/drawing/2014/main" id="{BEACFF89-8088-4F57-8719-69366EF8B2A8}"/>
              </a:ext>
            </a:extLst>
          </p:cNvPr>
          <p:cNvSpPr>
            <a:spLocks noChangeArrowheads="1"/>
          </p:cNvSpPr>
          <p:nvPr/>
        </p:nvSpPr>
        <p:spPr bwMode="auto">
          <a:xfrm>
            <a:off x="7608918" y="3161607"/>
            <a:ext cx="9144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8" name="Rectangle 17">
            <a:extLst>
              <a:ext uri="{FF2B5EF4-FFF2-40B4-BE49-F238E27FC236}">
                <a16:creationId xmlns:a16="http://schemas.microsoft.com/office/drawing/2014/main" id="{113731A1-4F97-45C9-9B34-97D5C55A9158}"/>
              </a:ext>
            </a:extLst>
          </p:cNvPr>
          <p:cNvSpPr>
            <a:spLocks noChangeArrowheads="1"/>
          </p:cNvSpPr>
          <p:nvPr/>
        </p:nvSpPr>
        <p:spPr bwMode="auto">
          <a:xfrm>
            <a:off x="7608918" y="3771207"/>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9" name="Rectangle 18">
            <a:extLst>
              <a:ext uri="{FF2B5EF4-FFF2-40B4-BE49-F238E27FC236}">
                <a16:creationId xmlns:a16="http://schemas.microsoft.com/office/drawing/2014/main" id="{F541BDD9-D0D6-4AAB-8E70-FA96DBFAA6A4}"/>
              </a:ext>
            </a:extLst>
          </p:cNvPr>
          <p:cNvSpPr>
            <a:spLocks noChangeArrowheads="1"/>
          </p:cNvSpPr>
          <p:nvPr/>
        </p:nvSpPr>
        <p:spPr bwMode="auto">
          <a:xfrm>
            <a:off x="7608918" y="4076007"/>
            <a:ext cx="9144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0" name="Rectangle 19">
            <a:extLst>
              <a:ext uri="{FF2B5EF4-FFF2-40B4-BE49-F238E27FC236}">
                <a16:creationId xmlns:a16="http://schemas.microsoft.com/office/drawing/2014/main" id="{A351B635-CCEC-4102-9568-DE29C0874EB4}"/>
              </a:ext>
            </a:extLst>
          </p:cNvPr>
          <p:cNvSpPr>
            <a:spLocks noChangeArrowheads="1"/>
          </p:cNvSpPr>
          <p:nvPr/>
        </p:nvSpPr>
        <p:spPr bwMode="auto">
          <a:xfrm>
            <a:off x="7608918" y="4685607"/>
            <a:ext cx="9144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1" name="Line 20">
            <a:extLst>
              <a:ext uri="{FF2B5EF4-FFF2-40B4-BE49-F238E27FC236}">
                <a16:creationId xmlns:a16="http://schemas.microsoft.com/office/drawing/2014/main" id="{5600D79F-564D-4155-8954-8DB64B4D9560}"/>
              </a:ext>
            </a:extLst>
          </p:cNvPr>
          <p:cNvSpPr>
            <a:spLocks noChangeShapeType="1"/>
          </p:cNvSpPr>
          <p:nvPr/>
        </p:nvSpPr>
        <p:spPr bwMode="auto">
          <a:xfrm>
            <a:off x="8523318" y="4990407"/>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Line 21">
            <a:extLst>
              <a:ext uri="{FF2B5EF4-FFF2-40B4-BE49-F238E27FC236}">
                <a16:creationId xmlns:a16="http://schemas.microsoft.com/office/drawing/2014/main" id="{CB4D8E08-4DAB-42CE-B4CC-41CDE55CF8D4}"/>
              </a:ext>
            </a:extLst>
          </p:cNvPr>
          <p:cNvSpPr>
            <a:spLocks noChangeShapeType="1"/>
          </p:cNvSpPr>
          <p:nvPr/>
        </p:nvSpPr>
        <p:spPr bwMode="auto">
          <a:xfrm>
            <a:off x="7608918" y="4990407"/>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Rectangle 22">
            <a:extLst>
              <a:ext uri="{FF2B5EF4-FFF2-40B4-BE49-F238E27FC236}">
                <a16:creationId xmlns:a16="http://schemas.microsoft.com/office/drawing/2014/main" id="{163E8C93-6CEE-43A5-82E3-9A5B95CA2D38}"/>
              </a:ext>
            </a:extLst>
          </p:cNvPr>
          <p:cNvSpPr>
            <a:spLocks noChangeArrowheads="1"/>
          </p:cNvSpPr>
          <p:nvPr/>
        </p:nvSpPr>
        <p:spPr bwMode="auto">
          <a:xfrm>
            <a:off x="7456518" y="1637607"/>
            <a:ext cx="1219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RAM</a:t>
            </a:r>
            <a:endParaRPr kumimoji="1" lang="en-US" altLang="zh-TW" sz="1000">
              <a:solidFill>
                <a:prstClr val="black"/>
              </a:solidFill>
              <a:ea typeface="新細明體" pitchFamily="18" charset="-120"/>
            </a:endParaRPr>
          </a:p>
        </p:txBody>
      </p:sp>
      <p:grpSp>
        <p:nvGrpSpPr>
          <p:cNvPr id="24" name="Group 23">
            <a:extLst>
              <a:ext uri="{FF2B5EF4-FFF2-40B4-BE49-F238E27FC236}">
                <a16:creationId xmlns:a16="http://schemas.microsoft.com/office/drawing/2014/main" id="{1393B12E-4660-4854-81BE-6845892FA6FF}"/>
              </a:ext>
            </a:extLst>
          </p:cNvPr>
          <p:cNvGrpSpPr>
            <a:grpSpLocks/>
          </p:cNvGrpSpPr>
          <p:nvPr/>
        </p:nvGrpSpPr>
        <p:grpSpPr bwMode="auto">
          <a:xfrm>
            <a:off x="6008718" y="3771207"/>
            <a:ext cx="914400" cy="914400"/>
            <a:chOff x="3360" y="2784"/>
            <a:chExt cx="576" cy="576"/>
          </a:xfrm>
        </p:grpSpPr>
        <p:sp>
          <p:nvSpPr>
            <p:cNvPr id="25" name="Rectangle 24">
              <a:extLst>
                <a:ext uri="{FF2B5EF4-FFF2-40B4-BE49-F238E27FC236}">
                  <a16:creationId xmlns:a16="http://schemas.microsoft.com/office/drawing/2014/main" id="{5E8161DF-BE4C-43AB-AABC-C31792A15820}"/>
                </a:ext>
              </a:extLst>
            </p:cNvPr>
            <p:cNvSpPr>
              <a:spLocks noChangeArrowheads="1"/>
            </p:cNvSpPr>
            <p:nvPr/>
          </p:nvSpPr>
          <p:spPr bwMode="auto">
            <a:xfrm>
              <a:off x="3360" y="2976"/>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6" name="Rectangle 25">
              <a:extLst>
                <a:ext uri="{FF2B5EF4-FFF2-40B4-BE49-F238E27FC236}">
                  <a16:creationId xmlns:a16="http://schemas.microsoft.com/office/drawing/2014/main" id="{027C0FED-F9BD-41EA-BF34-1ADCE61B6415}"/>
                </a:ext>
              </a:extLst>
            </p:cNvPr>
            <p:cNvSpPr>
              <a:spLocks noChangeArrowheads="1"/>
            </p:cNvSpPr>
            <p:nvPr/>
          </p:nvSpPr>
          <p:spPr bwMode="auto">
            <a:xfrm>
              <a:off x="3360" y="3168"/>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7" name="Rectangle 26">
              <a:extLst>
                <a:ext uri="{FF2B5EF4-FFF2-40B4-BE49-F238E27FC236}">
                  <a16:creationId xmlns:a16="http://schemas.microsoft.com/office/drawing/2014/main" id="{D37E6465-006A-4DDF-A8CE-140C4C414C56}"/>
                </a:ext>
              </a:extLst>
            </p:cNvPr>
            <p:cNvSpPr>
              <a:spLocks noChangeArrowheads="1"/>
            </p:cNvSpPr>
            <p:nvPr/>
          </p:nvSpPr>
          <p:spPr bwMode="auto">
            <a:xfrm>
              <a:off x="3360" y="2784"/>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grpSp>
      <p:sp>
        <p:nvSpPr>
          <p:cNvPr id="28" name="Rectangle 27">
            <a:extLst>
              <a:ext uri="{FF2B5EF4-FFF2-40B4-BE49-F238E27FC236}">
                <a16:creationId xmlns:a16="http://schemas.microsoft.com/office/drawing/2014/main" id="{448E198C-1090-41D4-9238-FBDBDA55DCE6}"/>
              </a:ext>
            </a:extLst>
          </p:cNvPr>
          <p:cNvSpPr>
            <a:spLocks noChangeArrowheads="1"/>
          </p:cNvSpPr>
          <p:nvPr/>
        </p:nvSpPr>
        <p:spPr bwMode="auto">
          <a:xfrm>
            <a:off x="5856318" y="2323407"/>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sz="1600">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sz="1600">
                <a:solidFill>
                  <a:prstClr val="black"/>
                </a:solidFill>
                <a:latin typeface="Arial" charset="0"/>
                <a:ea typeface="新細明體" pitchFamily="18" charset="-120"/>
              </a:rPr>
              <a:t> of process C</a:t>
            </a:r>
            <a:endParaRPr kumimoji="1" lang="en-US" altLang="zh-TW" sz="1000">
              <a:solidFill>
                <a:prstClr val="black"/>
              </a:solidFill>
              <a:ea typeface="新細明體" pitchFamily="18" charset="-120"/>
            </a:endParaRPr>
          </a:p>
        </p:txBody>
      </p:sp>
      <p:sp>
        <p:nvSpPr>
          <p:cNvPr id="29" name="Rectangle 28">
            <a:extLst>
              <a:ext uri="{FF2B5EF4-FFF2-40B4-BE49-F238E27FC236}">
                <a16:creationId xmlns:a16="http://schemas.microsoft.com/office/drawing/2014/main" id="{4A2DB5C2-AE34-473D-AB71-EF6C3A0C4121}"/>
              </a:ext>
            </a:extLst>
          </p:cNvPr>
          <p:cNvSpPr>
            <a:spLocks noChangeArrowheads="1"/>
          </p:cNvSpPr>
          <p:nvPr/>
        </p:nvSpPr>
        <p:spPr bwMode="auto">
          <a:xfrm>
            <a:off x="5246718" y="37712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00003</a:t>
            </a:r>
          </a:p>
        </p:txBody>
      </p:sp>
      <p:sp>
        <p:nvSpPr>
          <p:cNvPr id="30" name="Rectangle 29">
            <a:extLst>
              <a:ext uri="{FF2B5EF4-FFF2-40B4-BE49-F238E27FC236}">
                <a16:creationId xmlns:a16="http://schemas.microsoft.com/office/drawing/2014/main" id="{F572856D-B04F-4D8B-9912-7AA8EBDAEF64}"/>
              </a:ext>
            </a:extLst>
          </p:cNvPr>
          <p:cNvSpPr>
            <a:spLocks noChangeArrowheads="1"/>
          </p:cNvSpPr>
          <p:nvPr/>
        </p:nvSpPr>
        <p:spPr bwMode="auto">
          <a:xfrm>
            <a:off x="5246718" y="40760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00004</a:t>
            </a:r>
          </a:p>
        </p:txBody>
      </p:sp>
      <p:sp>
        <p:nvSpPr>
          <p:cNvPr id="31" name="Rectangle 30">
            <a:extLst>
              <a:ext uri="{FF2B5EF4-FFF2-40B4-BE49-F238E27FC236}">
                <a16:creationId xmlns:a16="http://schemas.microsoft.com/office/drawing/2014/main" id="{439E5ED3-2C35-4212-992B-B0D1F2E3ED32}"/>
              </a:ext>
            </a:extLst>
          </p:cNvPr>
          <p:cNvSpPr>
            <a:spLocks noChangeArrowheads="1"/>
          </p:cNvSpPr>
          <p:nvPr/>
        </p:nvSpPr>
        <p:spPr bwMode="auto">
          <a:xfrm>
            <a:off x="5246718" y="43808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00005</a:t>
            </a:r>
          </a:p>
        </p:txBody>
      </p:sp>
      <p:sp>
        <p:nvSpPr>
          <p:cNvPr id="32" name="Rectangle 31">
            <a:extLst>
              <a:ext uri="{FF2B5EF4-FFF2-40B4-BE49-F238E27FC236}">
                <a16:creationId xmlns:a16="http://schemas.microsoft.com/office/drawing/2014/main" id="{1CD88B55-94C9-489C-925D-DA654557A947}"/>
              </a:ext>
            </a:extLst>
          </p:cNvPr>
          <p:cNvSpPr>
            <a:spLocks noChangeArrowheads="1"/>
          </p:cNvSpPr>
          <p:nvPr/>
        </p:nvSpPr>
        <p:spPr bwMode="auto">
          <a:xfrm>
            <a:off x="5246718" y="46856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00006</a:t>
            </a:r>
          </a:p>
        </p:txBody>
      </p:sp>
      <p:sp>
        <p:nvSpPr>
          <p:cNvPr id="33" name="Rectangle 32">
            <a:extLst>
              <a:ext uri="{FF2B5EF4-FFF2-40B4-BE49-F238E27FC236}">
                <a16:creationId xmlns:a16="http://schemas.microsoft.com/office/drawing/2014/main" id="{31F643AD-A266-4684-941D-79B26E98AB7B}"/>
              </a:ext>
            </a:extLst>
          </p:cNvPr>
          <p:cNvSpPr>
            <a:spLocks noChangeArrowheads="1"/>
          </p:cNvSpPr>
          <p:nvPr/>
        </p:nvSpPr>
        <p:spPr bwMode="auto">
          <a:xfrm>
            <a:off x="6313518" y="3847407"/>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4" name="Rectangle 33">
            <a:extLst>
              <a:ext uri="{FF2B5EF4-FFF2-40B4-BE49-F238E27FC236}">
                <a16:creationId xmlns:a16="http://schemas.microsoft.com/office/drawing/2014/main" id="{BD030180-0F35-473F-B3E8-30938CE5D530}"/>
              </a:ext>
            </a:extLst>
          </p:cNvPr>
          <p:cNvSpPr>
            <a:spLocks noChangeArrowheads="1"/>
          </p:cNvSpPr>
          <p:nvPr/>
        </p:nvSpPr>
        <p:spPr bwMode="auto">
          <a:xfrm>
            <a:off x="6084918" y="3847407"/>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l</a:t>
            </a:r>
          </a:p>
        </p:txBody>
      </p:sp>
      <p:sp>
        <p:nvSpPr>
          <p:cNvPr id="35" name="Rectangle 34">
            <a:extLst>
              <a:ext uri="{FF2B5EF4-FFF2-40B4-BE49-F238E27FC236}">
                <a16:creationId xmlns:a16="http://schemas.microsoft.com/office/drawing/2014/main" id="{D749F4D2-CFAF-41EB-AF1C-87F92AE26533}"/>
              </a:ext>
            </a:extLst>
          </p:cNvPr>
          <p:cNvSpPr>
            <a:spLocks noChangeArrowheads="1"/>
          </p:cNvSpPr>
          <p:nvPr/>
        </p:nvSpPr>
        <p:spPr bwMode="auto">
          <a:xfrm>
            <a:off x="6313518" y="4152207"/>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6" name="Rectangle 35">
            <a:extLst>
              <a:ext uri="{FF2B5EF4-FFF2-40B4-BE49-F238E27FC236}">
                <a16:creationId xmlns:a16="http://schemas.microsoft.com/office/drawing/2014/main" id="{4C141BD5-538C-48A8-8CC1-19BA47477CF2}"/>
              </a:ext>
            </a:extLst>
          </p:cNvPr>
          <p:cNvSpPr>
            <a:spLocks noChangeArrowheads="1"/>
          </p:cNvSpPr>
          <p:nvPr/>
        </p:nvSpPr>
        <p:spPr bwMode="auto">
          <a:xfrm>
            <a:off x="6084918" y="4152207"/>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m</a:t>
            </a:r>
          </a:p>
        </p:txBody>
      </p:sp>
      <p:sp>
        <p:nvSpPr>
          <p:cNvPr id="37" name="Rectangle 36">
            <a:extLst>
              <a:ext uri="{FF2B5EF4-FFF2-40B4-BE49-F238E27FC236}">
                <a16:creationId xmlns:a16="http://schemas.microsoft.com/office/drawing/2014/main" id="{8F418D1C-C31A-4CA1-BFE2-685186D90333}"/>
              </a:ext>
            </a:extLst>
          </p:cNvPr>
          <p:cNvSpPr>
            <a:spLocks noChangeArrowheads="1"/>
          </p:cNvSpPr>
          <p:nvPr/>
        </p:nvSpPr>
        <p:spPr bwMode="auto">
          <a:xfrm>
            <a:off x="6313518" y="4457007"/>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8" name="Rectangle 37">
            <a:extLst>
              <a:ext uri="{FF2B5EF4-FFF2-40B4-BE49-F238E27FC236}">
                <a16:creationId xmlns:a16="http://schemas.microsoft.com/office/drawing/2014/main" id="{5CD1E3E7-761B-4121-AE44-0B492033501D}"/>
              </a:ext>
            </a:extLst>
          </p:cNvPr>
          <p:cNvSpPr>
            <a:spLocks noChangeArrowheads="1"/>
          </p:cNvSpPr>
          <p:nvPr/>
        </p:nvSpPr>
        <p:spPr bwMode="auto">
          <a:xfrm>
            <a:off x="6084918" y="4457007"/>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n</a:t>
            </a:r>
          </a:p>
        </p:txBody>
      </p:sp>
      <p:sp>
        <p:nvSpPr>
          <p:cNvPr id="39" name="Line 38">
            <a:extLst>
              <a:ext uri="{FF2B5EF4-FFF2-40B4-BE49-F238E27FC236}">
                <a16:creationId xmlns:a16="http://schemas.microsoft.com/office/drawing/2014/main" id="{3AAFD2BF-B6AC-4E82-B4E8-9E49C1A48EBE}"/>
              </a:ext>
            </a:extLst>
          </p:cNvPr>
          <p:cNvSpPr>
            <a:spLocks noChangeShapeType="1"/>
          </p:cNvSpPr>
          <p:nvPr/>
        </p:nvSpPr>
        <p:spPr bwMode="auto">
          <a:xfrm>
            <a:off x="6923118" y="4685607"/>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0" name="Line 39">
            <a:extLst>
              <a:ext uri="{FF2B5EF4-FFF2-40B4-BE49-F238E27FC236}">
                <a16:creationId xmlns:a16="http://schemas.microsoft.com/office/drawing/2014/main" id="{6713710D-192D-4A90-9EC3-34B09EFAC4DE}"/>
              </a:ext>
            </a:extLst>
          </p:cNvPr>
          <p:cNvSpPr>
            <a:spLocks noChangeShapeType="1"/>
          </p:cNvSpPr>
          <p:nvPr/>
        </p:nvSpPr>
        <p:spPr bwMode="auto">
          <a:xfrm>
            <a:off x="6008718" y="4685607"/>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1" name="Rectangle 40">
            <a:extLst>
              <a:ext uri="{FF2B5EF4-FFF2-40B4-BE49-F238E27FC236}">
                <a16:creationId xmlns:a16="http://schemas.microsoft.com/office/drawing/2014/main" id="{D0D376AE-612E-4AD1-AFA8-A088A36D08D8}"/>
              </a:ext>
            </a:extLst>
          </p:cNvPr>
          <p:cNvSpPr>
            <a:spLocks noChangeArrowheads="1"/>
          </p:cNvSpPr>
          <p:nvPr/>
        </p:nvSpPr>
        <p:spPr bwMode="auto">
          <a:xfrm>
            <a:off x="7913718" y="3237807"/>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2" name="Rectangle 41">
            <a:extLst>
              <a:ext uri="{FF2B5EF4-FFF2-40B4-BE49-F238E27FC236}">
                <a16:creationId xmlns:a16="http://schemas.microsoft.com/office/drawing/2014/main" id="{1324C0D4-2A4D-4F97-BAFA-8AB7ECA1B382}"/>
              </a:ext>
            </a:extLst>
          </p:cNvPr>
          <p:cNvSpPr>
            <a:spLocks noChangeArrowheads="1"/>
          </p:cNvSpPr>
          <p:nvPr/>
        </p:nvSpPr>
        <p:spPr bwMode="auto">
          <a:xfrm>
            <a:off x="7685118" y="3237807"/>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j</a:t>
            </a:r>
          </a:p>
        </p:txBody>
      </p:sp>
      <p:sp>
        <p:nvSpPr>
          <p:cNvPr id="43" name="AutoShape 42">
            <a:extLst>
              <a:ext uri="{FF2B5EF4-FFF2-40B4-BE49-F238E27FC236}">
                <a16:creationId xmlns:a16="http://schemas.microsoft.com/office/drawing/2014/main" id="{19D072C1-9119-4E2E-BAA6-A8FCECC3BA58}"/>
              </a:ext>
            </a:extLst>
          </p:cNvPr>
          <p:cNvSpPr>
            <a:spLocks noChangeArrowheads="1"/>
          </p:cNvSpPr>
          <p:nvPr/>
        </p:nvSpPr>
        <p:spPr bwMode="auto">
          <a:xfrm>
            <a:off x="2655918" y="3618807"/>
            <a:ext cx="1066800" cy="2209800"/>
          </a:xfrm>
          <a:prstGeom prst="flowChartMagneticDisk">
            <a:avLst/>
          </a:prstGeom>
          <a:solidFill>
            <a:srgbClr val="EAEAEA"/>
          </a:solidFill>
          <a:ln w="12700">
            <a:solidFill>
              <a:sysClr val="windowText" lastClr="000000"/>
            </a:solidFill>
            <a:round/>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200" b="1" i="0" u="none" strike="noStrike" kern="0" cap="none" spc="0" normalizeH="0" baseline="0" noProof="0">
              <a:ln>
                <a:noFill/>
              </a:ln>
              <a:solidFill>
                <a:prstClr val="black"/>
              </a:solidFill>
              <a:effectLst/>
              <a:uLnTx/>
              <a:uFillTx/>
              <a:ea typeface="新細明體" pitchFamily="18" charset="-120"/>
            </a:endParaRPr>
          </a:p>
        </p:txBody>
      </p:sp>
      <p:sp>
        <p:nvSpPr>
          <p:cNvPr id="44" name="Rectangle 43">
            <a:extLst>
              <a:ext uri="{FF2B5EF4-FFF2-40B4-BE49-F238E27FC236}">
                <a16:creationId xmlns:a16="http://schemas.microsoft.com/office/drawing/2014/main" id="{8FBF62E6-C400-4181-83B7-55E1649CAC55}"/>
              </a:ext>
            </a:extLst>
          </p:cNvPr>
          <p:cNvSpPr>
            <a:spLocks noChangeArrowheads="1"/>
          </p:cNvSpPr>
          <p:nvPr/>
        </p:nvSpPr>
        <p:spPr bwMode="auto">
          <a:xfrm>
            <a:off x="2808318" y="4990407"/>
            <a:ext cx="7620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45" name="Rectangle 44">
            <a:extLst>
              <a:ext uri="{FF2B5EF4-FFF2-40B4-BE49-F238E27FC236}">
                <a16:creationId xmlns:a16="http://schemas.microsoft.com/office/drawing/2014/main" id="{BD63C080-612F-42F3-BEE4-EE122F428063}"/>
              </a:ext>
            </a:extLst>
          </p:cNvPr>
          <p:cNvSpPr>
            <a:spLocks noChangeArrowheads="1"/>
          </p:cNvSpPr>
          <p:nvPr/>
        </p:nvSpPr>
        <p:spPr bwMode="auto">
          <a:xfrm>
            <a:off x="3113118" y="5066607"/>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6" name="Rectangle 45">
            <a:extLst>
              <a:ext uri="{FF2B5EF4-FFF2-40B4-BE49-F238E27FC236}">
                <a16:creationId xmlns:a16="http://schemas.microsoft.com/office/drawing/2014/main" id="{8B404076-A770-41CA-9E9C-BB75A9F6E3E1}"/>
              </a:ext>
            </a:extLst>
          </p:cNvPr>
          <p:cNvSpPr>
            <a:spLocks noChangeArrowheads="1"/>
          </p:cNvSpPr>
          <p:nvPr/>
        </p:nvSpPr>
        <p:spPr bwMode="auto">
          <a:xfrm>
            <a:off x="2884518" y="5066607"/>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m</a:t>
            </a:r>
          </a:p>
        </p:txBody>
      </p:sp>
      <p:grpSp>
        <p:nvGrpSpPr>
          <p:cNvPr id="47" name="Group 46">
            <a:extLst>
              <a:ext uri="{FF2B5EF4-FFF2-40B4-BE49-F238E27FC236}">
                <a16:creationId xmlns:a16="http://schemas.microsoft.com/office/drawing/2014/main" id="{89C45159-43A8-4CA3-9CAA-CCC603F6AD33}"/>
              </a:ext>
            </a:extLst>
          </p:cNvPr>
          <p:cNvGrpSpPr>
            <a:grpSpLocks/>
          </p:cNvGrpSpPr>
          <p:nvPr/>
        </p:nvGrpSpPr>
        <p:grpSpPr bwMode="auto">
          <a:xfrm>
            <a:off x="6008718" y="2856807"/>
            <a:ext cx="914400" cy="914400"/>
            <a:chOff x="3360" y="2784"/>
            <a:chExt cx="576" cy="576"/>
          </a:xfrm>
        </p:grpSpPr>
        <p:sp>
          <p:nvSpPr>
            <p:cNvPr id="48" name="Rectangle 47">
              <a:extLst>
                <a:ext uri="{FF2B5EF4-FFF2-40B4-BE49-F238E27FC236}">
                  <a16:creationId xmlns:a16="http://schemas.microsoft.com/office/drawing/2014/main" id="{31E06CBC-9E5F-4D32-B831-B2703A724785}"/>
                </a:ext>
              </a:extLst>
            </p:cNvPr>
            <p:cNvSpPr>
              <a:spLocks noChangeArrowheads="1"/>
            </p:cNvSpPr>
            <p:nvPr/>
          </p:nvSpPr>
          <p:spPr bwMode="auto">
            <a:xfrm>
              <a:off x="3360" y="2976"/>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49" name="Rectangle 48">
              <a:extLst>
                <a:ext uri="{FF2B5EF4-FFF2-40B4-BE49-F238E27FC236}">
                  <a16:creationId xmlns:a16="http://schemas.microsoft.com/office/drawing/2014/main" id="{EAD0CB3E-3F1F-4D62-9F7B-BF552B81EE95}"/>
                </a:ext>
              </a:extLst>
            </p:cNvPr>
            <p:cNvSpPr>
              <a:spLocks noChangeArrowheads="1"/>
            </p:cNvSpPr>
            <p:nvPr/>
          </p:nvSpPr>
          <p:spPr bwMode="auto">
            <a:xfrm>
              <a:off x="3360" y="3168"/>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50" name="Rectangle 49">
              <a:extLst>
                <a:ext uri="{FF2B5EF4-FFF2-40B4-BE49-F238E27FC236}">
                  <a16:creationId xmlns:a16="http://schemas.microsoft.com/office/drawing/2014/main" id="{FDFB6C23-6257-4C48-914E-637CF3542051}"/>
                </a:ext>
              </a:extLst>
            </p:cNvPr>
            <p:cNvSpPr>
              <a:spLocks noChangeArrowheads="1"/>
            </p:cNvSpPr>
            <p:nvPr/>
          </p:nvSpPr>
          <p:spPr bwMode="auto">
            <a:xfrm>
              <a:off x="3360" y="2784"/>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grpSp>
      <p:sp>
        <p:nvSpPr>
          <p:cNvPr id="51" name="Rectangle 50">
            <a:extLst>
              <a:ext uri="{FF2B5EF4-FFF2-40B4-BE49-F238E27FC236}">
                <a16:creationId xmlns:a16="http://schemas.microsoft.com/office/drawing/2014/main" id="{D8E8E301-911D-426A-ACE4-7948B039B5D3}"/>
              </a:ext>
            </a:extLst>
          </p:cNvPr>
          <p:cNvSpPr>
            <a:spLocks noChangeArrowheads="1"/>
          </p:cNvSpPr>
          <p:nvPr/>
        </p:nvSpPr>
        <p:spPr bwMode="auto">
          <a:xfrm>
            <a:off x="5246718" y="28568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a:t>
            </a:r>
          </a:p>
        </p:txBody>
      </p:sp>
      <p:sp>
        <p:nvSpPr>
          <p:cNvPr id="52" name="Rectangle 51">
            <a:extLst>
              <a:ext uri="{FF2B5EF4-FFF2-40B4-BE49-F238E27FC236}">
                <a16:creationId xmlns:a16="http://schemas.microsoft.com/office/drawing/2014/main" id="{7530C1B8-77E2-4C0B-9067-EDD2B0B3109D}"/>
              </a:ext>
            </a:extLst>
          </p:cNvPr>
          <p:cNvSpPr>
            <a:spLocks noChangeArrowheads="1"/>
          </p:cNvSpPr>
          <p:nvPr/>
        </p:nvSpPr>
        <p:spPr bwMode="auto">
          <a:xfrm>
            <a:off x="5246718" y="31616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00001</a:t>
            </a:r>
          </a:p>
        </p:txBody>
      </p:sp>
      <p:sp>
        <p:nvSpPr>
          <p:cNvPr id="53" name="Rectangle 52">
            <a:extLst>
              <a:ext uri="{FF2B5EF4-FFF2-40B4-BE49-F238E27FC236}">
                <a16:creationId xmlns:a16="http://schemas.microsoft.com/office/drawing/2014/main" id="{05CF7D84-4D50-496A-98B1-4A23D3C27130}"/>
              </a:ext>
            </a:extLst>
          </p:cNvPr>
          <p:cNvSpPr>
            <a:spLocks noChangeArrowheads="1"/>
          </p:cNvSpPr>
          <p:nvPr/>
        </p:nvSpPr>
        <p:spPr bwMode="auto">
          <a:xfrm>
            <a:off x="5246718" y="3466407"/>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00002</a:t>
            </a:r>
          </a:p>
        </p:txBody>
      </p:sp>
      <p:sp>
        <p:nvSpPr>
          <p:cNvPr id="54" name="Rectangle 53">
            <a:extLst>
              <a:ext uri="{FF2B5EF4-FFF2-40B4-BE49-F238E27FC236}">
                <a16:creationId xmlns:a16="http://schemas.microsoft.com/office/drawing/2014/main" id="{21E66710-CA3C-426E-92A9-B4A53156B93D}"/>
              </a:ext>
            </a:extLst>
          </p:cNvPr>
          <p:cNvSpPr>
            <a:spLocks noChangeArrowheads="1"/>
          </p:cNvSpPr>
          <p:nvPr/>
        </p:nvSpPr>
        <p:spPr bwMode="auto">
          <a:xfrm>
            <a:off x="6313518" y="2933007"/>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5" name="Rectangle 54">
            <a:extLst>
              <a:ext uri="{FF2B5EF4-FFF2-40B4-BE49-F238E27FC236}">
                <a16:creationId xmlns:a16="http://schemas.microsoft.com/office/drawing/2014/main" id="{770235AD-51AB-49D5-9919-FAA51A90F6DE}"/>
              </a:ext>
            </a:extLst>
          </p:cNvPr>
          <p:cNvSpPr>
            <a:spLocks noChangeArrowheads="1"/>
          </p:cNvSpPr>
          <p:nvPr/>
        </p:nvSpPr>
        <p:spPr bwMode="auto">
          <a:xfrm>
            <a:off x="6084918" y="2933007"/>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i</a:t>
            </a:r>
          </a:p>
        </p:txBody>
      </p:sp>
      <p:sp>
        <p:nvSpPr>
          <p:cNvPr id="56" name="Rectangle 55">
            <a:extLst>
              <a:ext uri="{FF2B5EF4-FFF2-40B4-BE49-F238E27FC236}">
                <a16:creationId xmlns:a16="http://schemas.microsoft.com/office/drawing/2014/main" id="{557A461D-FC38-4081-8A08-8A52E5FF0701}"/>
              </a:ext>
            </a:extLst>
          </p:cNvPr>
          <p:cNvSpPr>
            <a:spLocks noChangeArrowheads="1"/>
          </p:cNvSpPr>
          <p:nvPr/>
        </p:nvSpPr>
        <p:spPr bwMode="auto">
          <a:xfrm>
            <a:off x="6313518" y="3237807"/>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7" name="Rectangle 56">
            <a:extLst>
              <a:ext uri="{FF2B5EF4-FFF2-40B4-BE49-F238E27FC236}">
                <a16:creationId xmlns:a16="http://schemas.microsoft.com/office/drawing/2014/main" id="{E80A7772-591D-40B9-86A9-A67DE2D769CE}"/>
              </a:ext>
            </a:extLst>
          </p:cNvPr>
          <p:cNvSpPr>
            <a:spLocks noChangeArrowheads="1"/>
          </p:cNvSpPr>
          <p:nvPr/>
        </p:nvSpPr>
        <p:spPr bwMode="auto">
          <a:xfrm>
            <a:off x="6084918" y="3237807"/>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j</a:t>
            </a:r>
          </a:p>
        </p:txBody>
      </p:sp>
      <p:sp>
        <p:nvSpPr>
          <p:cNvPr id="58" name="Rectangle 57">
            <a:extLst>
              <a:ext uri="{FF2B5EF4-FFF2-40B4-BE49-F238E27FC236}">
                <a16:creationId xmlns:a16="http://schemas.microsoft.com/office/drawing/2014/main" id="{430E789D-ABC9-47F7-93CE-D1C80745D9B4}"/>
              </a:ext>
            </a:extLst>
          </p:cNvPr>
          <p:cNvSpPr>
            <a:spLocks noChangeArrowheads="1"/>
          </p:cNvSpPr>
          <p:nvPr/>
        </p:nvSpPr>
        <p:spPr bwMode="auto">
          <a:xfrm>
            <a:off x="6313518" y="3542607"/>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9" name="Rectangle 58">
            <a:extLst>
              <a:ext uri="{FF2B5EF4-FFF2-40B4-BE49-F238E27FC236}">
                <a16:creationId xmlns:a16="http://schemas.microsoft.com/office/drawing/2014/main" id="{03D345BC-CEA0-4A02-B8E1-D16F0E415073}"/>
              </a:ext>
            </a:extLst>
          </p:cNvPr>
          <p:cNvSpPr>
            <a:spLocks noChangeArrowheads="1"/>
          </p:cNvSpPr>
          <p:nvPr/>
        </p:nvSpPr>
        <p:spPr bwMode="auto">
          <a:xfrm>
            <a:off x="6084918" y="3542607"/>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k</a:t>
            </a:r>
          </a:p>
        </p:txBody>
      </p:sp>
      <p:sp>
        <p:nvSpPr>
          <p:cNvPr id="60" name="Rectangle 59">
            <a:extLst>
              <a:ext uri="{FF2B5EF4-FFF2-40B4-BE49-F238E27FC236}">
                <a16:creationId xmlns:a16="http://schemas.microsoft.com/office/drawing/2014/main" id="{250ECA61-59BA-4A2A-A950-DF6DD73AEB5C}"/>
              </a:ext>
            </a:extLst>
          </p:cNvPr>
          <p:cNvSpPr>
            <a:spLocks noChangeArrowheads="1"/>
          </p:cNvSpPr>
          <p:nvPr/>
        </p:nvSpPr>
        <p:spPr bwMode="auto">
          <a:xfrm>
            <a:off x="2808318" y="4685607"/>
            <a:ext cx="7620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61" name="Rectangle 60">
            <a:extLst>
              <a:ext uri="{FF2B5EF4-FFF2-40B4-BE49-F238E27FC236}">
                <a16:creationId xmlns:a16="http://schemas.microsoft.com/office/drawing/2014/main" id="{9C9A3825-21DD-4249-94E5-9D774E2824B5}"/>
              </a:ext>
            </a:extLst>
          </p:cNvPr>
          <p:cNvSpPr>
            <a:spLocks noChangeArrowheads="1"/>
          </p:cNvSpPr>
          <p:nvPr/>
        </p:nvSpPr>
        <p:spPr bwMode="auto">
          <a:xfrm>
            <a:off x="3113118" y="4761807"/>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2" name="Rectangle 61">
            <a:extLst>
              <a:ext uri="{FF2B5EF4-FFF2-40B4-BE49-F238E27FC236}">
                <a16:creationId xmlns:a16="http://schemas.microsoft.com/office/drawing/2014/main" id="{3AE9F0D5-A5D7-4FE2-A7B5-35945D582D03}"/>
              </a:ext>
            </a:extLst>
          </p:cNvPr>
          <p:cNvSpPr>
            <a:spLocks noChangeArrowheads="1"/>
          </p:cNvSpPr>
          <p:nvPr/>
        </p:nvSpPr>
        <p:spPr bwMode="auto">
          <a:xfrm>
            <a:off x="2884518" y="4761807"/>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l</a:t>
            </a:r>
          </a:p>
        </p:txBody>
      </p:sp>
      <p:sp>
        <p:nvSpPr>
          <p:cNvPr id="63" name="Rectangle 62">
            <a:extLst>
              <a:ext uri="{FF2B5EF4-FFF2-40B4-BE49-F238E27FC236}">
                <a16:creationId xmlns:a16="http://schemas.microsoft.com/office/drawing/2014/main" id="{079DF926-CD6E-4A26-BFA2-9ECAB5C5E5A9}"/>
              </a:ext>
            </a:extLst>
          </p:cNvPr>
          <p:cNvSpPr>
            <a:spLocks noChangeArrowheads="1"/>
          </p:cNvSpPr>
          <p:nvPr/>
        </p:nvSpPr>
        <p:spPr bwMode="auto">
          <a:xfrm>
            <a:off x="2808318" y="4380807"/>
            <a:ext cx="7620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64" name="Rectangle 63">
            <a:extLst>
              <a:ext uri="{FF2B5EF4-FFF2-40B4-BE49-F238E27FC236}">
                <a16:creationId xmlns:a16="http://schemas.microsoft.com/office/drawing/2014/main" id="{D24CAE80-C4B6-4E58-94F1-191C5C6B9019}"/>
              </a:ext>
            </a:extLst>
          </p:cNvPr>
          <p:cNvSpPr>
            <a:spLocks noChangeArrowheads="1"/>
          </p:cNvSpPr>
          <p:nvPr/>
        </p:nvSpPr>
        <p:spPr bwMode="auto">
          <a:xfrm>
            <a:off x="3113118" y="4457007"/>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5" name="Rectangle 64">
            <a:extLst>
              <a:ext uri="{FF2B5EF4-FFF2-40B4-BE49-F238E27FC236}">
                <a16:creationId xmlns:a16="http://schemas.microsoft.com/office/drawing/2014/main" id="{76A5610C-F0C6-44BF-BA83-7C73441F92E6}"/>
              </a:ext>
            </a:extLst>
          </p:cNvPr>
          <p:cNvSpPr>
            <a:spLocks noChangeArrowheads="1"/>
          </p:cNvSpPr>
          <p:nvPr/>
        </p:nvSpPr>
        <p:spPr bwMode="auto">
          <a:xfrm>
            <a:off x="2884518" y="4457007"/>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k</a:t>
            </a:r>
          </a:p>
        </p:txBody>
      </p:sp>
      <p:sp>
        <p:nvSpPr>
          <p:cNvPr id="66" name="Rectangle 65">
            <a:extLst>
              <a:ext uri="{FF2B5EF4-FFF2-40B4-BE49-F238E27FC236}">
                <a16:creationId xmlns:a16="http://schemas.microsoft.com/office/drawing/2014/main" id="{FC9FEFB1-1FA5-4ACB-A365-93830A4660AD}"/>
              </a:ext>
            </a:extLst>
          </p:cNvPr>
          <p:cNvSpPr>
            <a:spLocks noChangeArrowheads="1"/>
          </p:cNvSpPr>
          <p:nvPr/>
        </p:nvSpPr>
        <p:spPr bwMode="auto">
          <a:xfrm>
            <a:off x="2808318" y="5295207"/>
            <a:ext cx="7620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67" name="Rectangle 66">
            <a:extLst>
              <a:ext uri="{FF2B5EF4-FFF2-40B4-BE49-F238E27FC236}">
                <a16:creationId xmlns:a16="http://schemas.microsoft.com/office/drawing/2014/main" id="{E7ECACCE-8169-4669-93AB-8742ACC26E67}"/>
              </a:ext>
            </a:extLst>
          </p:cNvPr>
          <p:cNvSpPr>
            <a:spLocks noChangeArrowheads="1"/>
          </p:cNvSpPr>
          <p:nvPr/>
        </p:nvSpPr>
        <p:spPr bwMode="auto">
          <a:xfrm>
            <a:off x="3113118" y="5371407"/>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8" name="Rectangle 67">
            <a:extLst>
              <a:ext uri="{FF2B5EF4-FFF2-40B4-BE49-F238E27FC236}">
                <a16:creationId xmlns:a16="http://schemas.microsoft.com/office/drawing/2014/main" id="{0CE13144-12B5-4FC0-B7BD-8605E891A5D2}"/>
              </a:ext>
            </a:extLst>
          </p:cNvPr>
          <p:cNvSpPr>
            <a:spLocks noChangeArrowheads="1"/>
          </p:cNvSpPr>
          <p:nvPr/>
        </p:nvSpPr>
        <p:spPr bwMode="auto">
          <a:xfrm>
            <a:off x="2884518" y="5371407"/>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n</a:t>
            </a:r>
          </a:p>
        </p:txBody>
      </p:sp>
      <p:sp>
        <p:nvSpPr>
          <p:cNvPr id="69" name="Rectangle 68">
            <a:extLst>
              <a:ext uri="{FF2B5EF4-FFF2-40B4-BE49-F238E27FC236}">
                <a16:creationId xmlns:a16="http://schemas.microsoft.com/office/drawing/2014/main" id="{5DD13AE2-D05A-42CE-A423-AF2A49113906}"/>
              </a:ext>
            </a:extLst>
          </p:cNvPr>
          <p:cNvSpPr>
            <a:spLocks noChangeArrowheads="1"/>
          </p:cNvSpPr>
          <p:nvPr/>
        </p:nvSpPr>
        <p:spPr bwMode="auto">
          <a:xfrm>
            <a:off x="7608918" y="2856807"/>
            <a:ext cx="9144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70" name="Rectangle 69">
            <a:extLst>
              <a:ext uri="{FF2B5EF4-FFF2-40B4-BE49-F238E27FC236}">
                <a16:creationId xmlns:a16="http://schemas.microsoft.com/office/drawing/2014/main" id="{5F45B34A-3FD1-41AE-AC88-B5559323A492}"/>
              </a:ext>
            </a:extLst>
          </p:cNvPr>
          <p:cNvSpPr>
            <a:spLocks noChangeArrowheads="1"/>
          </p:cNvSpPr>
          <p:nvPr/>
        </p:nvSpPr>
        <p:spPr bwMode="auto">
          <a:xfrm>
            <a:off x="7913718" y="2933007"/>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1" name="Rectangle 70">
            <a:extLst>
              <a:ext uri="{FF2B5EF4-FFF2-40B4-BE49-F238E27FC236}">
                <a16:creationId xmlns:a16="http://schemas.microsoft.com/office/drawing/2014/main" id="{1D146067-7343-45BA-9C60-2749558C098A}"/>
              </a:ext>
            </a:extLst>
          </p:cNvPr>
          <p:cNvSpPr>
            <a:spLocks noChangeArrowheads="1"/>
          </p:cNvSpPr>
          <p:nvPr/>
        </p:nvSpPr>
        <p:spPr bwMode="auto">
          <a:xfrm>
            <a:off x="7685118" y="2933007"/>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i</a:t>
            </a:r>
          </a:p>
        </p:txBody>
      </p:sp>
      <p:sp>
        <p:nvSpPr>
          <p:cNvPr id="72" name="Rectangle 71">
            <a:extLst>
              <a:ext uri="{FF2B5EF4-FFF2-40B4-BE49-F238E27FC236}">
                <a16:creationId xmlns:a16="http://schemas.microsoft.com/office/drawing/2014/main" id="{3BCEA14B-EF3F-4CCA-87BB-C693B9C3BEE9}"/>
              </a:ext>
            </a:extLst>
          </p:cNvPr>
          <p:cNvSpPr>
            <a:spLocks noChangeArrowheads="1"/>
          </p:cNvSpPr>
          <p:nvPr/>
        </p:nvSpPr>
        <p:spPr bwMode="auto">
          <a:xfrm>
            <a:off x="7608918" y="4380807"/>
            <a:ext cx="9144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73" name="Line 72">
            <a:extLst>
              <a:ext uri="{FF2B5EF4-FFF2-40B4-BE49-F238E27FC236}">
                <a16:creationId xmlns:a16="http://schemas.microsoft.com/office/drawing/2014/main" id="{60736F97-ADA5-48CA-B88B-61DC3FB880C7}"/>
              </a:ext>
            </a:extLst>
          </p:cNvPr>
          <p:cNvSpPr>
            <a:spLocks noChangeShapeType="1"/>
          </p:cNvSpPr>
          <p:nvPr/>
        </p:nvSpPr>
        <p:spPr bwMode="auto">
          <a:xfrm>
            <a:off x="6846918" y="3009207"/>
            <a:ext cx="762000" cy="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4" name="Line 73">
            <a:extLst>
              <a:ext uri="{FF2B5EF4-FFF2-40B4-BE49-F238E27FC236}">
                <a16:creationId xmlns:a16="http://schemas.microsoft.com/office/drawing/2014/main" id="{C7B1C72C-A104-4F91-813F-31BEDE891B19}"/>
              </a:ext>
            </a:extLst>
          </p:cNvPr>
          <p:cNvSpPr>
            <a:spLocks noChangeShapeType="1"/>
          </p:cNvSpPr>
          <p:nvPr/>
        </p:nvSpPr>
        <p:spPr bwMode="auto">
          <a:xfrm>
            <a:off x="6846918" y="3314007"/>
            <a:ext cx="762000" cy="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5" name="Line 74">
            <a:extLst>
              <a:ext uri="{FF2B5EF4-FFF2-40B4-BE49-F238E27FC236}">
                <a16:creationId xmlns:a16="http://schemas.microsoft.com/office/drawing/2014/main" id="{5ED853BB-AC50-46C8-A635-03D1004B2A84}"/>
              </a:ext>
            </a:extLst>
          </p:cNvPr>
          <p:cNvSpPr>
            <a:spLocks noChangeShapeType="1"/>
          </p:cNvSpPr>
          <p:nvPr/>
        </p:nvSpPr>
        <p:spPr bwMode="auto">
          <a:xfrm flipH="1">
            <a:off x="3798918" y="5219007"/>
            <a:ext cx="609600" cy="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6" name="Rectangle 75">
            <a:extLst>
              <a:ext uri="{FF2B5EF4-FFF2-40B4-BE49-F238E27FC236}">
                <a16:creationId xmlns:a16="http://schemas.microsoft.com/office/drawing/2014/main" id="{00AEA85B-E932-4E73-B397-F5B6ED4E092D}"/>
              </a:ext>
            </a:extLst>
          </p:cNvPr>
          <p:cNvSpPr>
            <a:spLocks noChangeArrowheads="1"/>
          </p:cNvSpPr>
          <p:nvPr/>
        </p:nvSpPr>
        <p:spPr bwMode="auto">
          <a:xfrm>
            <a:off x="7608918" y="3466407"/>
            <a:ext cx="9144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77" name="AutoShape 76">
            <a:extLst>
              <a:ext uri="{FF2B5EF4-FFF2-40B4-BE49-F238E27FC236}">
                <a16:creationId xmlns:a16="http://schemas.microsoft.com/office/drawing/2014/main" id="{C42E2372-D4F5-47F3-881B-7DDE17670E3A}"/>
              </a:ext>
            </a:extLst>
          </p:cNvPr>
          <p:cNvSpPr>
            <a:spLocks/>
          </p:cNvSpPr>
          <p:nvPr/>
        </p:nvSpPr>
        <p:spPr bwMode="auto">
          <a:xfrm>
            <a:off x="5018118" y="3618807"/>
            <a:ext cx="228600" cy="914400"/>
          </a:xfrm>
          <a:prstGeom prst="leftBrace">
            <a:avLst>
              <a:gd name="adj1" fmla="val 33333"/>
              <a:gd name="adj2" fmla="val 50000"/>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8" name="Line 77">
            <a:extLst>
              <a:ext uri="{FF2B5EF4-FFF2-40B4-BE49-F238E27FC236}">
                <a16:creationId xmlns:a16="http://schemas.microsoft.com/office/drawing/2014/main" id="{DC938DD5-8426-473A-B734-D8929494749F}"/>
              </a:ext>
            </a:extLst>
          </p:cNvPr>
          <p:cNvSpPr>
            <a:spLocks noChangeShapeType="1"/>
          </p:cNvSpPr>
          <p:nvPr/>
        </p:nvSpPr>
        <p:spPr bwMode="auto">
          <a:xfrm flipH="1">
            <a:off x="4484718" y="4152207"/>
            <a:ext cx="457200" cy="106680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9" name="Rectangle 78">
            <a:extLst>
              <a:ext uri="{FF2B5EF4-FFF2-40B4-BE49-F238E27FC236}">
                <a16:creationId xmlns:a16="http://schemas.microsoft.com/office/drawing/2014/main" id="{70EB0C85-E004-493A-8DA5-FA4AF1D082A6}"/>
              </a:ext>
            </a:extLst>
          </p:cNvPr>
          <p:cNvSpPr>
            <a:spLocks noChangeArrowheads="1"/>
          </p:cNvSpPr>
          <p:nvPr/>
        </p:nvSpPr>
        <p:spPr bwMode="auto">
          <a:xfrm>
            <a:off x="1436718" y="1409007"/>
            <a:ext cx="3657600" cy="17526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When the process accesses the variable k in page 00002, a </a:t>
            </a:r>
            <a:r>
              <a:rPr kumimoji="1" lang="en-US" altLang="zh-TW" sz="1800" b="0" i="0" u="none" strike="noStrike" kern="0" cap="none" spc="0" normalizeH="0" baseline="0" noProof="0" dirty="0">
                <a:ln>
                  <a:noFill/>
                </a:ln>
                <a:solidFill>
                  <a:srgbClr val="2144D9"/>
                </a:solidFill>
                <a:effectLst/>
                <a:uLnTx/>
                <a:uFillTx/>
                <a:latin typeface="Arial" charset="0"/>
                <a:ea typeface="新細明體" pitchFamily="18" charset="-120"/>
              </a:rPr>
              <a:t>page fault</a:t>
            </a: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 occurs.  The OS needs to </a:t>
            </a:r>
            <a:r>
              <a:rPr kumimoji="1" lang="en-US" altLang="zh-TW" sz="1800" b="0" i="0" u="none" strike="noStrike" kern="0" cap="none" spc="0" normalizeH="0" baseline="0" noProof="0" dirty="0">
                <a:ln>
                  <a:noFill/>
                </a:ln>
                <a:effectLst/>
                <a:uLnTx/>
                <a:uFillTx/>
                <a:latin typeface="Arial" charset="0"/>
                <a:ea typeface="新細明體" pitchFamily="18" charset="-120"/>
              </a:rPr>
              <a:t>fetch</a:t>
            </a: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 the page 00002.  In demand paging, </a:t>
            </a:r>
            <a:r>
              <a:rPr kumimoji="1" lang="en-US" altLang="zh-TW" sz="1800" b="0" i="0" u="none" strike="noStrike" kern="0" cap="none" spc="0" normalizeH="0" baseline="0" noProof="0" dirty="0">
                <a:ln>
                  <a:noFill/>
                </a:ln>
                <a:solidFill>
                  <a:srgbClr val="2144D9"/>
                </a:solidFill>
                <a:effectLst/>
                <a:uLnTx/>
                <a:uFillTx/>
                <a:latin typeface="Arial" charset="0"/>
                <a:ea typeface="新細明體" pitchFamily="18" charset="-120"/>
              </a:rPr>
              <a:t>only</a:t>
            </a: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 page 00002 will be fetched.</a:t>
            </a:r>
            <a:endParaRPr kumimoji="1" lang="en-US" altLang="zh-TW" sz="2400" b="0" i="0" u="none" strike="noStrike" kern="0" cap="none" spc="0" normalizeH="0" baseline="0" noProof="0" dirty="0">
              <a:ln>
                <a:noFill/>
              </a:ln>
              <a:solidFill>
                <a:prstClr val="black"/>
              </a:solidFill>
              <a:effectLst/>
              <a:uLnTx/>
              <a:uFillTx/>
              <a:ea typeface="新細明體" pitchFamily="18" charset="-120"/>
            </a:endParaRPr>
          </a:p>
        </p:txBody>
      </p:sp>
      <p:grpSp>
        <p:nvGrpSpPr>
          <p:cNvPr id="80" name="Group 79">
            <a:extLst>
              <a:ext uri="{FF2B5EF4-FFF2-40B4-BE49-F238E27FC236}">
                <a16:creationId xmlns:a16="http://schemas.microsoft.com/office/drawing/2014/main" id="{B30E2603-F077-4143-8ED7-FADD2252F57F}"/>
              </a:ext>
            </a:extLst>
          </p:cNvPr>
          <p:cNvGrpSpPr>
            <a:grpSpLocks/>
          </p:cNvGrpSpPr>
          <p:nvPr/>
        </p:nvGrpSpPr>
        <p:grpSpPr bwMode="auto">
          <a:xfrm>
            <a:off x="6846918" y="3466407"/>
            <a:ext cx="1676400" cy="304800"/>
            <a:chOff x="3024" y="1344"/>
            <a:chExt cx="1056" cy="192"/>
          </a:xfrm>
        </p:grpSpPr>
        <p:sp>
          <p:nvSpPr>
            <p:cNvPr id="81" name="Rectangle 80">
              <a:extLst>
                <a:ext uri="{FF2B5EF4-FFF2-40B4-BE49-F238E27FC236}">
                  <a16:creationId xmlns:a16="http://schemas.microsoft.com/office/drawing/2014/main" id="{5FAEAF95-0FA6-4A42-8177-2856C4DE19CE}"/>
                </a:ext>
              </a:extLst>
            </p:cNvPr>
            <p:cNvSpPr>
              <a:spLocks noChangeArrowheads="1"/>
            </p:cNvSpPr>
            <p:nvPr/>
          </p:nvSpPr>
          <p:spPr bwMode="auto">
            <a:xfrm>
              <a:off x="3504" y="1344"/>
              <a:ext cx="576" cy="192"/>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82" name="Rectangle 81">
              <a:extLst>
                <a:ext uri="{FF2B5EF4-FFF2-40B4-BE49-F238E27FC236}">
                  <a16:creationId xmlns:a16="http://schemas.microsoft.com/office/drawing/2014/main" id="{F62EDCC7-A48B-4A06-9A20-25F38A7CB553}"/>
                </a:ext>
              </a:extLst>
            </p:cNvPr>
            <p:cNvSpPr>
              <a:spLocks noChangeArrowheads="1"/>
            </p:cNvSpPr>
            <p:nvPr/>
          </p:nvSpPr>
          <p:spPr bwMode="auto">
            <a:xfrm>
              <a:off x="3696" y="1392"/>
              <a:ext cx="240" cy="9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3" name="Rectangle 82">
              <a:extLst>
                <a:ext uri="{FF2B5EF4-FFF2-40B4-BE49-F238E27FC236}">
                  <a16:creationId xmlns:a16="http://schemas.microsoft.com/office/drawing/2014/main" id="{88DB4325-7B6C-4FDB-808E-82249119EB48}"/>
                </a:ext>
              </a:extLst>
            </p:cNvPr>
            <p:cNvSpPr>
              <a:spLocks noChangeArrowheads="1"/>
            </p:cNvSpPr>
            <p:nvPr/>
          </p:nvSpPr>
          <p:spPr bwMode="auto">
            <a:xfrm>
              <a:off x="3552" y="1392"/>
              <a:ext cx="96" cy="86"/>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k</a:t>
              </a:r>
            </a:p>
          </p:txBody>
        </p:sp>
        <p:sp>
          <p:nvSpPr>
            <p:cNvPr id="84" name="Line 83">
              <a:extLst>
                <a:ext uri="{FF2B5EF4-FFF2-40B4-BE49-F238E27FC236}">
                  <a16:creationId xmlns:a16="http://schemas.microsoft.com/office/drawing/2014/main" id="{6C767905-C3FF-478A-9D3A-899C9E6C42C8}"/>
                </a:ext>
              </a:extLst>
            </p:cNvPr>
            <p:cNvSpPr>
              <a:spLocks noChangeShapeType="1"/>
            </p:cNvSpPr>
            <p:nvPr/>
          </p:nvSpPr>
          <p:spPr bwMode="auto">
            <a:xfrm>
              <a:off x="3024" y="1440"/>
              <a:ext cx="480" cy="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Tree>
    <p:extLst>
      <p:ext uri="{BB962C8B-B14F-4D97-AF65-F5344CB8AC3E}">
        <p14:creationId xmlns:p14="http://schemas.microsoft.com/office/powerpoint/2010/main" val="71668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dissolve">
                                      <p:cBhvr>
                                        <p:cTn id="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D422-C06F-4D18-9874-07E46AF436BC}"/>
              </a:ext>
            </a:extLst>
          </p:cNvPr>
          <p:cNvSpPr>
            <a:spLocks noGrp="1"/>
          </p:cNvSpPr>
          <p:nvPr>
            <p:ph type="title"/>
          </p:nvPr>
        </p:nvSpPr>
        <p:spPr/>
        <p:txBody>
          <a:bodyPr/>
          <a:lstStyle/>
          <a:p>
            <a:r>
              <a:rPr lang="en-US" altLang="zh-TW" dirty="0">
                <a:ea typeface="新細明體" pitchFamily="18" charset="-120"/>
              </a:rPr>
              <a:t>Fetch Policy – </a:t>
            </a:r>
            <a:r>
              <a:rPr lang="en-US" altLang="zh-TW" dirty="0" err="1">
                <a:ea typeface="新細明體" pitchFamily="18" charset="-120"/>
              </a:rPr>
              <a:t>Prepaging</a:t>
            </a:r>
            <a:endParaRPr lang="en-US" dirty="0"/>
          </a:p>
        </p:txBody>
      </p:sp>
      <p:sp>
        <p:nvSpPr>
          <p:cNvPr id="3" name="Slide Number Placeholder 2">
            <a:extLst>
              <a:ext uri="{FF2B5EF4-FFF2-40B4-BE49-F238E27FC236}">
                <a16:creationId xmlns:a16="http://schemas.microsoft.com/office/drawing/2014/main" id="{F9D54CE6-9C37-428C-8141-F27F9A20436C}"/>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p:sp>
        <p:nvSpPr>
          <p:cNvPr id="4" name="Rectangle 3">
            <a:extLst>
              <a:ext uri="{FF2B5EF4-FFF2-40B4-BE49-F238E27FC236}">
                <a16:creationId xmlns:a16="http://schemas.microsoft.com/office/drawing/2014/main" id="{A33ED919-F9C4-41AA-9507-A85B32EE1E7B}"/>
              </a:ext>
            </a:extLst>
          </p:cNvPr>
          <p:cNvSpPr>
            <a:spLocks noChangeArrowheads="1"/>
          </p:cNvSpPr>
          <p:nvPr/>
        </p:nvSpPr>
        <p:spPr bwMode="auto">
          <a:xfrm>
            <a:off x="8081350" y="19590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a:t>
            </a:r>
          </a:p>
        </p:txBody>
      </p:sp>
      <p:sp>
        <p:nvSpPr>
          <p:cNvPr id="5" name="Rectangle 4">
            <a:extLst>
              <a:ext uri="{FF2B5EF4-FFF2-40B4-BE49-F238E27FC236}">
                <a16:creationId xmlns:a16="http://schemas.microsoft.com/office/drawing/2014/main" id="{B576712B-5D96-4E63-9A55-973CC10C454C}"/>
              </a:ext>
            </a:extLst>
          </p:cNvPr>
          <p:cNvSpPr>
            <a:spLocks noChangeArrowheads="1"/>
          </p:cNvSpPr>
          <p:nvPr/>
        </p:nvSpPr>
        <p:spPr bwMode="auto">
          <a:xfrm>
            <a:off x="8081350" y="22638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00001</a:t>
            </a:r>
          </a:p>
        </p:txBody>
      </p:sp>
      <p:sp>
        <p:nvSpPr>
          <p:cNvPr id="6" name="Rectangle 5">
            <a:extLst>
              <a:ext uri="{FF2B5EF4-FFF2-40B4-BE49-F238E27FC236}">
                <a16:creationId xmlns:a16="http://schemas.microsoft.com/office/drawing/2014/main" id="{8A9B2751-84ED-4C0D-B08A-B86B6B37F830}"/>
              </a:ext>
            </a:extLst>
          </p:cNvPr>
          <p:cNvSpPr>
            <a:spLocks noChangeArrowheads="1"/>
          </p:cNvSpPr>
          <p:nvPr/>
        </p:nvSpPr>
        <p:spPr bwMode="auto">
          <a:xfrm>
            <a:off x="8081350" y="25686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00002</a:t>
            </a:r>
          </a:p>
        </p:txBody>
      </p:sp>
      <p:sp>
        <p:nvSpPr>
          <p:cNvPr id="7" name="Rectangle 6">
            <a:extLst>
              <a:ext uri="{FF2B5EF4-FFF2-40B4-BE49-F238E27FC236}">
                <a16:creationId xmlns:a16="http://schemas.microsoft.com/office/drawing/2014/main" id="{A62E43C9-D70E-4FDA-BDEF-A94BD7E6ACD8}"/>
              </a:ext>
            </a:extLst>
          </p:cNvPr>
          <p:cNvSpPr>
            <a:spLocks noChangeArrowheads="1"/>
          </p:cNvSpPr>
          <p:nvPr/>
        </p:nvSpPr>
        <p:spPr bwMode="auto">
          <a:xfrm>
            <a:off x="8081350" y="28734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00003</a:t>
            </a:r>
          </a:p>
        </p:txBody>
      </p:sp>
      <p:sp>
        <p:nvSpPr>
          <p:cNvPr id="8" name="Rectangle 7">
            <a:extLst>
              <a:ext uri="{FF2B5EF4-FFF2-40B4-BE49-F238E27FC236}">
                <a16:creationId xmlns:a16="http://schemas.microsoft.com/office/drawing/2014/main" id="{8394454A-54AF-4420-9CD2-39E148E8ADC2}"/>
              </a:ext>
            </a:extLst>
          </p:cNvPr>
          <p:cNvSpPr>
            <a:spLocks noChangeArrowheads="1"/>
          </p:cNvSpPr>
          <p:nvPr/>
        </p:nvSpPr>
        <p:spPr bwMode="auto">
          <a:xfrm>
            <a:off x="8081350" y="31782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00004</a:t>
            </a:r>
          </a:p>
        </p:txBody>
      </p:sp>
      <p:sp>
        <p:nvSpPr>
          <p:cNvPr id="9" name="Rectangle 8">
            <a:extLst>
              <a:ext uri="{FF2B5EF4-FFF2-40B4-BE49-F238E27FC236}">
                <a16:creationId xmlns:a16="http://schemas.microsoft.com/office/drawing/2014/main" id="{7CC11161-040D-4711-9FEE-46C765C1CEF4}"/>
              </a:ext>
            </a:extLst>
          </p:cNvPr>
          <p:cNvSpPr>
            <a:spLocks noChangeArrowheads="1"/>
          </p:cNvSpPr>
          <p:nvPr/>
        </p:nvSpPr>
        <p:spPr bwMode="auto">
          <a:xfrm>
            <a:off x="8081350" y="34830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00005</a:t>
            </a:r>
          </a:p>
        </p:txBody>
      </p:sp>
      <p:sp>
        <p:nvSpPr>
          <p:cNvPr id="10" name="Rectangle 9">
            <a:extLst>
              <a:ext uri="{FF2B5EF4-FFF2-40B4-BE49-F238E27FC236}">
                <a16:creationId xmlns:a16="http://schemas.microsoft.com/office/drawing/2014/main" id="{35FFA66D-4DB9-4B22-9A4F-484E2A01B605}"/>
              </a:ext>
            </a:extLst>
          </p:cNvPr>
          <p:cNvSpPr>
            <a:spLocks noChangeArrowheads="1"/>
          </p:cNvSpPr>
          <p:nvPr/>
        </p:nvSpPr>
        <p:spPr bwMode="auto">
          <a:xfrm>
            <a:off x="8081350" y="37878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00006</a:t>
            </a:r>
          </a:p>
        </p:txBody>
      </p:sp>
      <p:sp>
        <p:nvSpPr>
          <p:cNvPr id="11" name="Rectangle 10">
            <a:extLst>
              <a:ext uri="{FF2B5EF4-FFF2-40B4-BE49-F238E27FC236}">
                <a16:creationId xmlns:a16="http://schemas.microsoft.com/office/drawing/2014/main" id="{74F5207A-19BE-44F4-BCB3-ECD02BCE7A4C}"/>
              </a:ext>
            </a:extLst>
          </p:cNvPr>
          <p:cNvSpPr>
            <a:spLocks noChangeArrowheads="1"/>
          </p:cNvSpPr>
          <p:nvPr/>
        </p:nvSpPr>
        <p:spPr bwMode="auto">
          <a:xfrm>
            <a:off x="8081350" y="40926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00007</a:t>
            </a:r>
          </a:p>
        </p:txBody>
      </p:sp>
      <p:sp>
        <p:nvSpPr>
          <p:cNvPr id="12" name="Rectangle 11">
            <a:extLst>
              <a:ext uri="{FF2B5EF4-FFF2-40B4-BE49-F238E27FC236}">
                <a16:creationId xmlns:a16="http://schemas.microsoft.com/office/drawing/2014/main" id="{4245550C-B1AF-4574-BEA0-541A5C9C194C}"/>
              </a:ext>
            </a:extLst>
          </p:cNvPr>
          <p:cNvSpPr>
            <a:spLocks noChangeArrowheads="1"/>
          </p:cNvSpPr>
          <p:nvPr/>
        </p:nvSpPr>
        <p:spPr bwMode="auto">
          <a:xfrm>
            <a:off x="8081350" y="43974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00008</a:t>
            </a:r>
          </a:p>
        </p:txBody>
      </p:sp>
      <p:sp>
        <p:nvSpPr>
          <p:cNvPr id="13" name="Rectangle 12">
            <a:extLst>
              <a:ext uri="{FF2B5EF4-FFF2-40B4-BE49-F238E27FC236}">
                <a16:creationId xmlns:a16="http://schemas.microsoft.com/office/drawing/2014/main" id="{C171F580-99C6-4B50-8284-F8EE60A39ABD}"/>
              </a:ext>
            </a:extLst>
          </p:cNvPr>
          <p:cNvSpPr>
            <a:spLocks noChangeArrowheads="1"/>
          </p:cNvSpPr>
          <p:nvPr/>
        </p:nvSpPr>
        <p:spPr bwMode="auto">
          <a:xfrm>
            <a:off x="8081350" y="47022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00009</a:t>
            </a:r>
          </a:p>
        </p:txBody>
      </p:sp>
      <p:sp>
        <p:nvSpPr>
          <p:cNvPr id="14" name="Rectangle 13">
            <a:extLst>
              <a:ext uri="{FF2B5EF4-FFF2-40B4-BE49-F238E27FC236}">
                <a16:creationId xmlns:a16="http://schemas.microsoft.com/office/drawing/2014/main" id="{DE8017D4-4731-4A06-919F-00D7641D17B3}"/>
              </a:ext>
            </a:extLst>
          </p:cNvPr>
          <p:cNvSpPr>
            <a:spLocks noChangeArrowheads="1"/>
          </p:cNvSpPr>
          <p:nvPr/>
        </p:nvSpPr>
        <p:spPr bwMode="auto">
          <a:xfrm>
            <a:off x="7243150" y="1959032"/>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5" name="Rectangle 14">
            <a:extLst>
              <a:ext uri="{FF2B5EF4-FFF2-40B4-BE49-F238E27FC236}">
                <a16:creationId xmlns:a16="http://schemas.microsoft.com/office/drawing/2014/main" id="{DE433317-D5D5-4564-8199-E8B691521D46}"/>
              </a:ext>
            </a:extLst>
          </p:cNvPr>
          <p:cNvSpPr>
            <a:spLocks noChangeArrowheads="1"/>
          </p:cNvSpPr>
          <p:nvPr/>
        </p:nvSpPr>
        <p:spPr bwMode="auto">
          <a:xfrm>
            <a:off x="7243150" y="2263832"/>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6" name="Rectangle 15">
            <a:extLst>
              <a:ext uri="{FF2B5EF4-FFF2-40B4-BE49-F238E27FC236}">
                <a16:creationId xmlns:a16="http://schemas.microsoft.com/office/drawing/2014/main" id="{36699A35-D728-4C2F-8973-18213E0F85AC}"/>
              </a:ext>
            </a:extLst>
          </p:cNvPr>
          <p:cNvSpPr>
            <a:spLocks noChangeArrowheads="1"/>
          </p:cNvSpPr>
          <p:nvPr/>
        </p:nvSpPr>
        <p:spPr bwMode="auto">
          <a:xfrm>
            <a:off x="7243150" y="2568632"/>
            <a:ext cx="914400" cy="30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7" name="Rectangle 16">
            <a:extLst>
              <a:ext uri="{FF2B5EF4-FFF2-40B4-BE49-F238E27FC236}">
                <a16:creationId xmlns:a16="http://schemas.microsoft.com/office/drawing/2014/main" id="{5517B5C7-13AE-4620-B135-3D96385AC541}"/>
              </a:ext>
            </a:extLst>
          </p:cNvPr>
          <p:cNvSpPr>
            <a:spLocks noChangeArrowheads="1"/>
          </p:cNvSpPr>
          <p:nvPr/>
        </p:nvSpPr>
        <p:spPr bwMode="auto">
          <a:xfrm>
            <a:off x="7243150" y="3178232"/>
            <a:ext cx="9144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8" name="Rectangle 17">
            <a:extLst>
              <a:ext uri="{FF2B5EF4-FFF2-40B4-BE49-F238E27FC236}">
                <a16:creationId xmlns:a16="http://schemas.microsoft.com/office/drawing/2014/main" id="{FB74A29D-111E-4C57-B24B-1C894D881BE7}"/>
              </a:ext>
            </a:extLst>
          </p:cNvPr>
          <p:cNvSpPr>
            <a:spLocks noChangeArrowheads="1"/>
          </p:cNvSpPr>
          <p:nvPr/>
        </p:nvSpPr>
        <p:spPr bwMode="auto">
          <a:xfrm>
            <a:off x="7243150" y="4092632"/>
            <a:ext cx="9144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19" name="Rectangle 18">
            <a:extLst>
              <a:ext uri="{FF2B5EF4-FFF2-40B4-BE49-F238E27FC236}">
                <a16:creationId xmlns:a16="http://schemas.microsoft.com/office/drawing/2014/main" id="{11D7D449-7847-4FF5-A94D-A5ECEE834E7F}"/>
              </a:ext>
            </a:extLst>
          </p:cNvPr>
          <p:cNvSpPr>
            <a:spLocks noChangeArrowheads="1"/>
          </p:cNvSpPr>
          <p:nvPr/>
        </p:nvSpPr>
        <p:spPr bwMode="auto">
          <a:xfrm>
            <a:off x="7243150" y="4702232"/>
            <a:ext cx="9144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0" name="Line 19">
            <a:extLst>
              <a:ext uri="{FF2B5EF4-FFF2-40B4-BE49-F238E27FC236}">
                <a16:creationId xmlns:a16="http://schemas.microsoft.com/office/drawing/2014/main" id="{E1762D4D-F59C-475C-BD4D-7214685F4999}"/>
              </a:ext>
            </a:extLst>
          </p:cNvPr>
          <p:cNvSpPr>
            <a:spLocks noChangeShapeType="1"/>
          </p:cNvSpPr>
          <p:nvPr/>
        </p:nvSpPr>
        <p:spPr bwMode="auto">
          <a:xfrm>
            <a:off x="8157550" y="5007032"/>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Line 20">
            <a:extLst>
              <a:ext uri="{FF2B5EF4-FFF2-40B4-BE49-F238E27FC236}">
                <a16:creationId xmlns:a16="http://schemas.microsoft.com/office/drawing/2014/main" id="{892BF39A-D3B0-42A4-90B2-DD7B729DEFFE}"/>
              </a:ext>
            </a:extLst>
          </p:cNvPr>
          <p:cNvSpPr>
            <a:spLocks noChangeShapeType="1"/>
          </p:cNvSpPr>
          <p:nvPr/>
        </p:nvSpPr>
        <p:spPr bwMode="auto">
          <a:xfrm>
            <a:off x="7243150" y="5007032"/>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Rectangle 21">
            <a:extLst>
              <a:ext uri="{FF2B5EF4-FFF2-40B4-BE49-F238E27FC236}">
                <a16:creationId xmlns:a16="http://schemas.microsoft.com/office/drawing/2014/main" id="{54F2E3C3-1FF7-4AD8-B93C-1B04CDBA99E8}"/>
              </a:ext>
            </a:extLst>
          </p:cNvPr>
          <p:cNvSpPr>
            <a:spLocks noChangeArrowheads="1"/>
          </p:cNvSpPr>
          <p:nvPr/>
        </p:nvSpPr>
        <p:spPr bwMode="auto">
          <a:xfrm>
            <a:off x="7090750" y="1654232"/>
            <a:ext cx="1219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RAM</a:t>
            </a:r>
            <a:endParaRPr kumimoji="1" lang="en-US" altLang="zh-TW" sz="1000">
              <a:solidFill>
                <a:prstClr val="black"/>
              </a:solidFill>
              <a:ea typeface="新細明體" pitchFamily="18" charset="-120"/>
            </a:endParaRPr>
          </a:p>
        </p:txBody>
      </p:sp>
      <p:grpSp>
        <p:nvGrpSpPr>
          <p:cNvPr id="23" name="Group 22">
            <a:extLst>
              <a:ext uri="{FF2B5EF4-FFF2-40B4-BE49-F238E27FC236}">
                <a16:creationId xmlns:a16="http://schemas.microsoft.com/office/drawing/2014/main" id="{2A044382-2AD1-4C81-AC7E-144E45A81BFF}"/>
              </a:ext>
            </a:extLst>
          </p:cNvPr>
          <p:cNvGrpSpPr>
            <a:grpSpLocks/>
          </p:cNvGrpSpPr>
          <p:nvPr/>
        </p:nvGrpSpPr>
        <p:grpSpPr bwMode="auto">
          <a:xfrm>
            <a:off x="5642950" y="3787832"/>
            <a:ext cx="914400" cy="914400"/>
            <a:chOff x="3360" y="2784"/>
            <a:chExt cx="576" cy="576"/>
          </a:xfrm>
        </p:grpSpPr>
        <p:sp>
          <p:nvSpPr>
            <p:cNvPr id="24" name="Rectangle 23">
              <a:extLst>
                <a:ext uri="{FF2B5EF4-FFF2-40B4-BE49-F238E27FC236}">
                  <a16:creationId xmlns:a16="http://schemas.microsoft.com/office/drawing/2014/main" id="{D51147F2-904D-400E-A2A2-A1217D80E02F}"/>
                </a:ext>
              </a:extLst>
            </p:cNvPr>
            <p:cNvSpPr>
              <a:spLocks noChangeArrowheads="1"/>
            </p:cNvSpPr>
            <p:nvPr/>
          </p:nvSpPr>
          <p:spPr bwMode="auto">
            <a:xfrm>
              <a:off x="3360" y="2976"/>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5" name="Rectangle 24">
              <a:extLst>
                <a:ext uri="{FF2B5EF4-FFF2-40B4-BE49-F238E27FC236}">
                  <a16:creationId xmlns:a16="http://schemas.microsoft.com/office/drawing/2014/main" id="{62190B8F-748A-4157-8206-4C164401F30D}"/>
                </a:ext>
              </a:extLst>
            </p:cNvPr>
            <p:cNvSpPr>
              <a:spLocks noChangeArrowheads="1"/>
            </p:cNvSpPr>
            <p:nvPr/>
          </p:nvSpPr>
          <p:spPr bwMode="auto">
            <a:xfrm>
              <a:off x="3360" y="3168"/>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6" name="Rectangle 25">
              <a:extLst>
                <a:ext uri="{FF2B5EF4-FFF2-40B4-BE49-F238E27FC236}">
                  <a16:creationId xmlns:a16="http://schemas.microsoft.com/office/drawing/2014/main" id="{9220D408-AE4A-4532-9EC4-82B1DDD729B9}"/>
                </a:ext>
              </a:extLst>
            </p:cNvPr>
            <p:cNvSpPr>
              <a:spLocks noChangeArrowheads="1"/>
            </p:cNvSpPr>
            <p:nvPr/>
          </p:nvSpPr>
          <p:spPr bwMode="auto">
            <a:xfrm>
              <a:off x="3360" y="2784"/>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grpSp>
      <p:sp>
        <p:nvSpPr>
          <p:cNvPr id="27" name="Rectangle 26">
            <a:extLst>
              <a:ext uri="{FF2B5EF4-FFF2-40B4-BE49-F238E27FC236}">
                <a16:creationId xmlns:a16="http://schemas.microsoft.com/office/drawing/2014/main" id="{DC717253-1BCF-4414-AEC1-8FB985BD87EA}"/>
              </a:ext>
            </a:extLst>
          </p:cNvPr>
          <p:cNvSpPr>
            <a:spLocks noChangeArrowheads="1"/>
          </p:cNvSpPr>
          <p:nvPr/>
        </p:nvSpPr>
        <p:spPr bwMode="auto">
          <a:xfrm>
            <a:off x="5490550" y="2340032"/>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sz="1600">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sz="1600">
                <a:solidFill>
                  <a:prstClr val="black"/>
                </a:solidFill>
                <a:latin typeface="Arial" charset="0"/>
                <a:ea typeface="新細明體" pitchFamily="18" charset="-120"/>
              </a:rPr>
              <a:t> of process C</a:t>
            </a:r>
            <a:endParaRPr kumimoji="1" lang="en-US" altLang="zh-TW" sz="1000">
              <a:solidFill>
                <a:prstClr val="black"/>
              </a:solidFill>
              <a:ea typeface="新細明體" pitchFamily="18" charset="-120"/>
            </a:endParaRPr>
          </a:p>
        </p:txBody>
      </p:sp>
      <p:sp>
        <p:nvSpPr>
          <p:cNvPr id="28" name="Rectangle 27">
            <a:extLst>
              <a:ext uri="{FF2B5EF4-FFF2-40B4-BE49-F238E27FC236}">
                <a16:creationId xmlns:a16="http://schemas.microsoft.com/office/drawing/2014/main" id="{2C77D99C-50AF-48C3-A3BA-A54FBDD0EA0C}"/>
              </a:ext>
            </a:extLst>
          </p:cNvPr>
          <p:cNvSpPr>
            <a:spLocks noChangeArrowheads="1"/>
          </p:cNvSpPr>
          <p:nvPr/>
        </p:nvSpPr>
        <p:spPr bwMode="auto">
          <a:xfrm>
            <a:off x="4880950" y="37878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00003</a:t>
            </a:r>
          </a:p>
        </p:txBody>
      </p:sp>
      <p:sp>
        <p:nvSpPr>
          <p:cNvPr id="29" name="Rectangle 28">
            <a:extLst>
              <a:ext uri="{FF2B5EF4-FFF2-40B4-BE49-F238E27FC236}">
                <a16:creationId xmlns:a16="http://schemas.microsoft.com/office/drawing/2014/main" id="{7EDBC7BD-BCA6-44CD-A90F-DE33BE000206}"/>
              </a:ext>
            </a:extLst>
          </p:cNvPr>
          <p:cNvSpPr>
            <a:spLocks noChangeArrowheads="1"/>
          </p:cNvSpPr>
          <p:nvPr/>
        </p:nvSpPr>
        <p:spPr bwMode="auto">
          <a:xfrm>
            <a:off x="4880950" y="40926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00004</a:t>
            </a:r>
          </a:p>
        </p:txBody>
      </p:sp>
      <p:sp>
        <p:nvSpPr>
          <p:cNvPr id="30" name="Rectangle 29">
            <a:extLst>
              <a:ext uri="{FF2B5EF4-FFF2-40B4-BE49-F238E27FC236}">
                <a16:creationId xmlns:a16="http://schemas.microsoft.com/office/drawing/2014/main" id="{1895AA49-592A-4C99-96FF-B35AD7538BB5}"/>
              </a:ext>
            </a:extLst>
          </p:cNvPr>
          <p:cNvSpPr>
            <a:spLocks noChangeArrowheads="1"/>
          </p:cNvSpPr>
          <p:nvPr/>
        </p:nvSpPr>
        <p:spPr bwMode="auto">
          <a:xfrm>
            <a:off x="4880950" y="43974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00005</a:t>
            </a:r>
          </a:p>
        </p:txBody>
      </p:sp>
      <p:sp>
        <p:nvSpPr>
          <p:cNvPr id="31" name="Rectangle 30">
            <a:extLst>
              <a:ext uri="{FF2B5EF4-FFF2-40B4-BE49-F238E27FC236}">
                <a16:creationId xmlns:a16="http://schemas.microsoft.com/office/drawing/2014/main" id="{28AC73B4-E054-4175-A1C7-D57AA9BBDE7D}"/>
              </a:ext>
            </a:extLst>
          </p:cNvPr>
          <p:cNvSpPr>
            <a:spLocks noChangeArrowheads="1"/>
          </p:cNvSpPr>
          <p:nvPr/>
        </p:nvSpPr>
        <p:spPr bwMode="auto">
          <a:xfrm>
            <a:off x="4880950" y="47022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00006</a:t>
            </a:r>
          </a:p>
        </p:txBody>
      </p:sp>
      <p:sp>
        <p:nvSpPr>
          <p:cNvPr id="32" name="Rectangle 31">
            <a:extLst>
              <a:ext uri="{FF2B5EF4-FFF2-40B4-BE49-F238E27FC236}">
                <a16:creationId xmlns:a16="http://schemas.microsoft.com/office/drawing/2014/main" id="{8B097976-47B8-497A-8F1F-E5C98F3053AC}"/>
              </a:ext>
            </a:extLst>
          </p:cNvPr>
          <p:cNvSpPr>
            <a:spLocks noChangeArrowheads="1"/>
          </p:cNvSpPr>
          <p:nvPr/>
        </p:nvSpPr>
        <p:spPr bwMode="auto">
          <a:xfrm>
            <a:off x="5947750" y="3864032"/>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3" name="Rectangle 32">
            <a:extLst>
              <a:ext uri="{FF2B5EF4-FFF2-40B4-BE49-F238E27FC236}">
                <a16:creationId xmlns:a16="http://schemas.microsoft.com/office/drawing/2014/main" id="{154320EB-D8D9-47A5-ADB5-8359CEE3606D}"/>
              </a:ext>
            </a:extLst>
          </p:cNvPr>
          <p:cNvSpPr>
            <a:spLocks noChangeArrowheads="1"/>
          </p:cNvSpPr>
          <p:nvPr/>
        </p:nvSpPr>
        <p:spPr bwMode="auto">
          <a:xfrm>
            <a:off x="5719150" y="3864032"/>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l</a:t>
            </a:r>
          </a:p>
        </p:txBody>
      </p:sp>
      <p:sp>
        <p:nvSpPr>
          <p:cNvPr id="34" name="Rectangle 33">
            <a:extLst>
              <a:ext uri="{FF2B5EF4-FFF2-40B4-BE49-F238E27FC236}">
                <a16:creationId xmlns:a16="http://schemas.microsoft.com/office/drawing/2014/main" id="{40FF215F-22BD-41D4-BCEA-9C9DEA912948}"/>
              </a:ext>
            </a:extLst>
          </p:cNvPr>
          <p:cNvSpPr>
            <a:spLocks noChangeArrowheads="1"/>
          </p:cNvSpPr>
          <p:nvPr/>
        </p:nvSpPr>
        <p:spPr bwMode="auto">
          <a:xfrm>
            <a:off x="5947750" y="4168832"/>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5" name="Rectangle 34">
            <a:extLst>
              <a:ext uri="{FF2B5EF4-FFF2-40B4-BE49-F238E27FC236}">
                <a16:creationId xmlns:a16="http://schemas.microsoft.com/office/drawing/2014/main" id="{BAD2C973-3660-44DD-A688-6B4F476B29E8}"/>
              </a:ext>
            </a:extLst>
          </p:cNvPr>
          <p:cNvSpPr>
            <a:spLocks noChangeArrowheads="1"/>
          </p:cNvSpPr>
          <p:nvPr/>
        </p:nvSpPr>
        <p:spPr bwMode="auto">
          <a:xfrm>
            <a:off x="5719150" y="4168832"/>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m</a:t>
            </a:r>
          </a:p>
        </p:txBody>
      </p:sp>
      <p:sp>
        <p:nvSpPr>
          <p:cNvPr id="36" name="Rectangle 35">
            <a:extLst>
              <a:ext uri="{FF2B5EF4-FFF2-40B4-BE49-F238E27FC236}">
                <a16:creationId xmlns:a16="http://schemas.microsoft.com/office/drawing/2014/main" id="{478F9D6C-7863-461A-A36C-98ECB30CDA93}"/>
              </a:ext>
            </a:extLst>
          </p:cNvPr>
          <p:cNvSpPr>
            <a:spLocks noChangeArrowheads="1"/>
          </p:cNvSpPr>
          <p:nvPr/>
        </p:nvSpPr>
        <p:spPr bwMode="auto">
          <a:xfrm>
            <a:off x="5947750" y="4473632"/>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7" name="Rectangle 36">
            <a:extLst>
              <a:ext uri="{FF2B5EF4-FFF2-40B4-BE49-F238E27FC236}">
                <a16:creationId xmlns:a16="http://schemas.microsoft.com/office/drawing/2014/main" id="{A71818F4-187D-4DC7-9E00-79C8C59A23DB}"/>
              </a:ext>
            </a:extLst>
          </p:cNvPr>
          <p:cNvSpPr>
            <a:spLocks noChangeArrowheads="1"/>
          </p:cNvSpPr>
          <p:nvPr/>
        </p:nvSpPr>
        <p:spPr bwMode="auto">
          <a:xfrm>
            <a:off x="5719150" y="4473632"/>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n</a:t>
            </a:r>
          </a:p>
        </p:txBody>
      </p:sp>
      <p:sp>
        <p:nvSpPr>
          <p:cNvPr id="38" name="Line 37">
            <a:extLst>
              <a:ext uri="{FF2B5EF4-FFF2-40B4-BE49-F238E27FC236}">
                <a16:creationId xmlns:a16="http://schemas.microsoft.com/office/drawing/2014/main" id="{C3243DDD-3F7A-4F50-AAFB-5371C7D6ACC6}"/>
              </a:ext>
            </a:extLst>
          </p:cNvPr>
          <p:cNvSpPr>
            <a:spLocks noChangeShapeType="1"/>
          </p:cNvSpPr>
          <p:nvPr/>
        </p:nvSpPr>
        <p:spPr bwMode="auto">
          <a:xfrm>
            <a:off x="6557350" y="4702232"/>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9" name="Line 38">
            <a:extLst>
              <a:ext uri="{FF2B5EF4-FFF2-40B4-BE49-F238E27FC236}">
                <a16:creationId xmlns:a16="http://schemas.microsoft.com/office/drawing/2014/main" id="{1C564D1C-47DB-4755-A747-5FC5A5B19447}"/>
              </a:ext>
            </a:extLst>
          </p:cNvPr>
          <p:cNvSpPr>
            <a:spLocks noChangeShapeType="1"/>
          </p:cNvSpPr>
          <p:nvPr/>
        </p:nvSpPr>
        <p:spPr bwMode="auto">
          <a:xfrm>
            <a:off x="5642950" y="4702232"/>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0" name="Rectangle 39">
            <a:extLst>
              <a:ext uri="{FF2B5EF4-FFF2-40B4-BE49-F238E27FC236}">
                <a16:creationId xmlns:a16="http://schemas.microsoft.com/office/drawing/2014/main" id="{55842945-5787-4F75-AA04-16DA57BE6859}"/>
              </a:ext>
            </a:extLst>
          </p:cNvPr>
          <p:cNvSpPr>
            <a:spLocks noChangeArrowheads="1"/>
          </p:cNvSpPr>
          <p:nvPr/>
        </p:nvSpPr>
        <p:spPr bwMode="auto">
          <a:xfrm>
            <a:off x="7547950" y="3254432"/>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1" name="Rectangle 40">
            <a:extLst>
              <a:ext uri="{FF2B5EF4-FFF2-40B4-BE49-F238E27FC236}">
                <a16:creationId xmlns:a16="http://schemas.microsoft.com/office/drawing/2014/main" id="{B269E05C-07C8-43F3-A460-498F2B5A1652}"/>
              </a:ext>
            </a:extLst>
          </p:cNvPr>
          <p:cNvSpPr>
            <a:spLocks noChangeArrowheads="1"/>
          </p:cNvSpPr>
          <p:nvPr/>
        </p:nvSpPr>
        <p:spPr bwMode="auto">
          <a:xfrm>
            <a:off x="7319350" y="3254432"/>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j</a:t>
            </a:r>
          </a:p>
        </p:txBody>
      </p:sp>
      <p:sp>
        <p:nvSpPr>
          <p:cNvPr id="42" name="AutoShape 41">
            <a:extLst>
              <a:ext uri="{FF2B5EF4-FFF2-40B4-BE49-F238E27FC236}">
                <a16:creationId xmlns:a16="http://schemas.microsoft.com/office/drawing/2014/main" id="{0C1470D9-BC9D-4712-886E-77CAF9D49661}"/>
              </a:ext>
            </a:extLst>
          </p:cNvPr>
          <p:cNvSpPr>
            <a:spLocks noChangeArrowheads="1"/>
          </p:cNvSpPr>
          <p:nvPr/>
        </p:nvSpPr>
        <p:spPr bwMode="auto">
          <a:xfrm>
            <a:off x="2290150" y="3635432"/>
            <a:ext cx="1066800" cy="2209800"/>
          </a:xfrm>
          <a:prstGeom prst="flowChartMagneticDisk">
            <a:avLst/>
          </a:prstGeom>
          <a:solidFill>
            <a:srgbClr val="EAEAEA"/>
          </a:solidFill>
          <a:ln w="12700">
            <a:solidFill>
              <a:sysClr val="windowText" lastClr="000000"/>
            </a:solidFill>
            <a:round/>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200" b="1" i="0" u="none" strike="noStrike" kern="0" cap="none" spc="0" normalizeH="0" baseline="0" noProof="0">
              <a:ln>
                <a:noFill/>
              </a:ln>
              <a:solidFill>
                <a:prstClr val="black"/>
              </a:solidFill>
              <a:effectLst/>
              <a:uLnTx/>
              <a:uFillTx/>
              <a:ea typeface="新細明體" pitchFamily="18" charset="-120"/>
            </a:endParaRPr>
          </a:p>
        </p:txBody>
      </p:sp>
      <p:sp>
        <p:nvSpPr>
          <p:cNvPr id="43" name="Rectangle 42">
            <a:extLst>
              <a:ext uri="{FF2B5EF4-FFF2-40B4-BE49-F238E27FC236}">
                <a16:creationId xmlns:a16="http://schemas.microsoft.com/office/drawing/2014/main" id="{95728136-1CA9-4CE4-AC10-059456331EAB}"/>
              </a:ext>
            </a:extLst>
          </p:cNvPr>
          <p:cNvSpPr>
            <a:spLocks noChangeArrowheads="1"/>
          </p:cNvSpPr>
          <p:nvPr/>
        </p:nvSpPr>
        <p:spPr bwMode="auto">
          <a:xfrm>
            <a:off x="2442550" y="5007032"/>
            <a:ext cx="7620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44" name="Rectangle 43">
            <a:extLst>
              <a:ext uri="{FF2B5EF4-FFF2-40B4-BE49-F238E27FC236}">
                <a16:creationId xmlns:a16="http://schemas.microsoft.com/office/drawing/2014/main" id="{7AF4D457-6D42-4FF0-9EFE-230D40EC4B30}"/>
              </a:ext>
            </a:extLst>
          </p:cNvPr>
          <p:cNvSpPr>
            <a:spLocks noChangeArrowheads="1"/>
          </p:cNvSpPr>
          <p:nvPr/>
        </p:nvSpPr>
        <p:spPr bwMode="auto">
          <a:xfrm>
            <a:off x="2747350" y="5083232"/>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5" name="Rectangle 44">
            <a:extLst>
              <a:ext uri="{FF2B5EF4-FFF2-40B4-BE49-F238E27FC236}">
                <a16:creationId xmlns:a16="http://schemas.microsoft.com/office/drawing/2014/main" id="{ED47D5D0-4D04-48C7-A3D1-ECDA74335FE5}"/>
              </a:ext>
            </a:extLst>
          </p:cNvPr>
          <p:cNvSpPr>
            <a:spLocks noChangeArrowheads="1"/>
          </p:cNvSpPr>
          <p:nvPr/>
        </p:nvSpPr>
        <p:spPr bwMode="auto">
          <a:xfrm>
            <a:off x="2518750" y="5083232"/>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m</a:t>
            </a:r>
          </a:p>
        </p:txBody>
      </p:sp>
      <p:grpSp>
        <p:nvGrpSpPr>
          <p:cNvPr id="46" name="Group 45">
            <a:extLst>
              <a:ext uri="{FF2B5EF4-FFF2-40B4-BE49-F238E27FC236}">
                <a16:creationId xmlns:a16="http://schemas.microsoft.com/office/drawing/2014/main" id="{FDA0FCC8-C40F-4B07-9D77-E98786AFF581}"/>
              </a:ext>
            </a:extLst>
          </p:cNvPr>
          <p:cNvGrpSpPr>
            <a:grpSpLocks/>
          </p:cNvGrpSpPr>
          <p:nvPr/>
        </p:nvGrpSpPr>
        <p:grpSpPr bwMode="auto">
          <a:xfrm>
            <a:off x="5642950" y="2873432"/>
            <a:ext cx="914400" cy="914400"/>
            <a:chOff x="3360" y="2784"/>
            <a:chExt cx="576" cy="576"/>
          </a:xfrm>
        </p:grpSpPr>
        <p:sp>
          <p:nvSpPr>
            <p:cNvPr id="47" name="Rectangle 46">
              <a:extLst>
                <a:ext uri="{FF2B5EF4-FFF2-40B4-BE49-F238E27FC236}">
                  <a16:creationId xmlns:a16="http://schemas.microsoft.com/office/drawing/2014/main" id="{312D1345-917C-4826-89F5-D8EE41C09128}"/>
                </a:ext>
              </a:extLst>
            </p:cNvPr>
            <p:cNvSpPr>
              <a:spLocks noChangeArrowheads="1"/>
            </p:cNvSpPr>
            <p:nvPr/>
          </p:nvSpPr>
          <p:spPr bwMode="auto">
            <a:xfrm>
              <a:off x="3360" y="2976"/>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48" name="Rectangle 47">
              <a:extLst>
                <a:ext uri="{FF2B5EF4-FFF2-40B4-BE49-F238E27FC236}">
                  <a16:creationId xmlns:a16="http://schemas.microsoft.com/office/drawing/2014/main" id="{F56479D1-32A0-4724-9E75-8C23C50AA7D8}"/>
                </a:ext>
              </a:extLst>
            </p:cNvPr>
            <p:cNvSpPr>
              <a:spLocks noChangeArrowheads="1"/>
            </p:cNvSpPr>
            <p:nvPr/>
          </p:nvSpPr>
          <p:spPr bwMode="auto">
            <a:xfrm>
              <a:off x="3360" y="3168"/>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49" name="Rectangle 48">
              <a:extLst>
                <a:ext uri="{FF2B5EF4-FFF2-40B4-BE49-F238E27FC236}">
                  <a16:creationId xmlns:a16="http://schemas.microsoft.com/office/drawing/2014/main" id="{5222493C-2B1C-4351-A2C2-58669BB4F61B}"/>
                </a:ext>
              </a:extLst>
            </p:cNvPr>
            <p:cNvSpPr>
              <a:spLocks noChangeArrowheads="1"/>
            </p:cNvSpPr>
            <p:nvPr/>
          </p:nvSpPr>
          <p:spPr bwMode="auto">
            <a:xfrm>
              <a:off x="3360" y="2784"/>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grpSp>
      <p:sp>
        <p:nvSpPr>
          <p:cNvPr id="50" name="Rectangle 49">
            <a:extLst>
              <a:ext uri="{FF2B5EF4-FFF2-40B4-BE49-F238E27FC236}">
                <a16:creationId xmlns:a16="http://schemas.microsoft.com/office/drawing/2014/main" id="{2BBD5A23-8697-431E-B26B-A691E5328429}"/>
              </a:ext>
            </a:extLst>
          </p:cNvPr>
          <p:cNvSpPr>
            <a:spLocks noChangeArrowheads="1"/>
          </p:cNvSpPr>
          <p:nvPr/>
        </p:nvSpPr>
        <p:spPr bwMode="auto">
          <a:xfrm>
            <a:off x="4880950" y="28734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a:t>
            </a:r>
          </a:p>
        </p:txBody>
      </p:sp>
      <p:sp>
        <p:nvSpPr>
          <p:cNvPr id="51" name="Rectangle 50">
            <a:extLst>
              <a:ext uri="{FF2B5EF4-FFF2-40B4-BE49-F238E27FC236}">
                <a16:creationId xmlns:a16="http://schemas.microsoft.com/office/drawing/2014/main" id="{36AC9117-3941-42B6-81CD-38FED9B2CCFD}"/>
              </a:ext>
            </a:extLst>
          </p:cNvPr>
          <p:cNvSpPr>
            <a:spLocks noChangeArrowheads="1"/>
          </p:cNvSpPr>
          <p:nvPr/>
        </p:nvSpPr>
        <p:spPr bwMode="auto">
          <a:xfrm>
            <a:off x="4880950" y="31782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00001</a:t>
            </a:r>
          </a:p>
        </p:txBody>
      </p:sp>
      <p:sp>
        <p:nvSpPr>
          <p:cNvPr id="52" name="Rectangle 51">
            <a:extLst>
              <a:ext uri="{FF2B5EF4-FFF2-40B4-BE49-F238E27FC236}">
                <a16:creationId xmlns:a16="http://schemas.microsoft.com/office/drawing/2014/main" id="{4B7BFB0B-2F64-4FBB-889B-A20D4B2637E3}"/>
              </a:ext>
            </a:extLst>
          </p:cNvPr>
          <p:cNvSpPr>
            <a:spLocks noChangeArrowheads="1"/>
          </p:cNvSpPr>
          <p:nvPr/>
        </p:nvSpPr>
        <p:spPr bwMode="auto">
          <a:xfrm>
            <a:off x="4880950" y="348303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00002</a:t>
            </a:r>
          </a:p>
        </p:txBody>
      </p:sp>
      <p:sp>
        <p:nvSpPr>
          <p:cNvPr id="53" name="Rectangle 52">
            <a:extLst>
              <a:ext uri="{FF2B5EF4-FFF2-40B4-BE49-F238E27FC236}">
                <a16:creationId xmlns:a16="http://schemas.microsoft.com/office/drawing/2014/main" id="{0FF41E61-CCC2-4C59-911B-325B58C2BB62}"/>
              </a:ext>
            </a:extLst>
          </p:cNvPr>
          <p:cNvSpPr>
            <a:spLocks noChangeArrowheads="1"/>
          </p:cNvSpPr>
          <p:nvPr/>
        </p:nvSpPr>
        <p:spPr bwMode="auto">
          <a:xfrm>
            <a:off x="5947750" y="2949632"/>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4" name="Rectangle 53">
            <a:extLst>
              <a:ext uri="{FF2B5EF4-FFF2-40B4-BE49-F238E27FC236}">
                <a16:creationId xmlns:a16="http://schemas.microsoft.com/office/drawing/2014/main" id="{422D2407-3A0D-40C1-AE83-96F4F0A6540F}"/>
              </a:ext>
            </a:extLst>
          </p:cNvPr>
          <p:cNvSpPr>
            <a:spLocks noChangeArrowheads="1"/>
          </p:cNvSpPr>
          <p:nvPr/>
        </p:nvSpPr>
        <p:spPr bwMode="auto">
          <a:xfrm>
            <a:off x="5719150" y="2949632"/>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i</a:t>
            </a:r>
          </a:p>
        </p:txBody>
      </p:sp>
      <p:sp>
        <p:nvSpPr>
          <p:cNvPr id="55" name="Rectangle 54">
            <a:extLst>
              <a:ext uri="{FF2B5EF4-FFF2-40B4-BE49-F238E27FC236}">
                <a16:creationId xmlns:a16="http://schemas.microsoft.com/office/drawing/2014/main" id="{E97F89C1-FA80-41A3-8455-66C2C0385DDE}"/>
              </a:ext>
            </a:extLst>
          </p:cNvPr>
          <p:cNvSpPr>
            <a:spLocks noChangeArrowheads="1"/>
          </p:cNvSpPr>
          <p:nvPr/>
        </p:nvSpPr>
        <p:spPr bwMode="auto">
          <a:xfrm>
            <a:off x="5947750" y="3254432"/>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6" name="Rectangle 55">
            <a:extLst>
              <a:ext uri="{FF2B5EF4-FFF2-40B4-BE49-F238E27FC236}">
                <a16:creationId xmlns:a16="http://schemas.microsoft.com/office/drawing/2014/main" id="{42C7D949-42D6-4EA9-94C2-E0523ECCBCCD}"/>
              </a:ext>
            </a:extLst>
          </p:cNvPr>
          <p:cNvSpPr>
            <a:spLocks noChangeArrowheads="1"/>
          </p:cNvSpPr>
          <p:nvPr/>
        </p:nvSpPr>
        <p:spPr bwMode="auto">
          <a:xfrm>
            <a:off x="5719150" y="3254432"/>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j</a:t>
            </a:r>
          </a:p>
        </p:txBody>
      </p:sp>
      <p:sp>
        <p:nvSpPr>
          <p:cNvPr id="57" name="Rectangle 56">
            <a:extLst>
              <a:ext uri="{FF2B5EF4-FFF2-40B4-BE49-F238E27FC236}">
                <a16:creationId xmlns:a16="http://schemas.microsoft.com/office/drawing/2014/main" id="{3CA23B0A-C8C2-4760-9EF1-AA880C934A1B}"/>
              </a:ext>
            </a:extLst>
          </p:cNvPr>
          <p:cNvSpPr>
            <a:spLocks noChangeArrowheads="1"/>
          </p:cNvSpPr>
          <p:nvPr/>
        </p:nvSpPr>
        <p:spPr bwMode="auto">
          <a:xfrm>
            <a:off x="5947750" y="3559232"/>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8" name="Rectangle 57">
            <a:extLst>
              <a:ext uri="{FF2B5EF4-FFF2-40B4-BE49-F238E27FC236}">
                <a16:creationId xmlns:a16="http://schemas.microsoft.com/office/drawing/2014/main" id="{11A3405C-81CD-467F-95DF-7CCE028EE571}"/>
              </a:ext>
            </a:extLst>
          </p:cNvPr>
          <p:cNvSpPr>
            <a:spLocks noChangeArrowheads="1"/>
          </p:cNvSpPr>
          <p:nvPr/>
        </p:nvSpPr>
        <p:spPr bwMode="auto">
          <a:xfrm>
            <a:off x="5719150" y="3559232"/>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k</a:t>
            </a:r>
          </a:p>
        </p:txBody>
      </p:sp>
      <p:sp>
        <p:nvSpPr>
          <p:cNvPr id="59" name="Rectangle 58">
            <a:extLst>
              <a:ext uri="{FF2B5EF4-FFF2-40B4-BE49-F238E27FC236}">
                <a16:creationId xmlns:a16="http://schemas.microsoft.com/office/drawing/2014/main" id="{3CC14EBA-27D3-449D-94C6-2CCC5E93F83B}"/>
              </a:ext>
            </a:extLst>
          </p:cNvPr>
          <p:cNvSpPr>
            <a:spLocks noChangeArrowheads="1"/>
          </p:cNvSpPr>
          <p:nvPr/>
        </p:nvSpPr>
        <p:spPr bwMode="auto">
          <a:xfrm>
            <a:off x="2442550" y="4702232"/>
            <a:ext cx="7620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60" name="Rectangle 59">
            <a:extLst>
              <a:ext uri="{FF2B5EF4-FFF2-40B4-BE49-F238E27FC236}">
                <a16:creationId xmlns:a16="http://schemas.microsoft.com/office/drawing/2014/main" id="{193CEF4A-800D-48DE-A3DA-34594A730EA0}"/>
              </a:ext>
            </a:extLst>
          </p:cNvPr>
          <p:cNvSpPr>
            <a:spLocks noChangeArrowheads="1"/>
          </p:cNvSpPr>
          <p:nvPr/>
        </p:nvSpPr>
        <p:spPr bwMode="auto">
          <a:xfrm>
            <a:off x="2747350" y="4778432"/>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1" name="Rectangle 60">
            <a:extLst>
              <a:ext uri="{FF2B5EF4-FFF2-40B4-BE49-F238E27FC236}">
                <a16:creationId xmlns:a16="http://schemas.microsoft.com/office/drawing/2014/main" id="{542F5136-0413-4745-A98F-EC9DFA306946}"/>
              </a:ext>
            </a:extLst>
          </p:cNvPr>
          <p:cNvSpPr>
            <a:spLocks noChangeArrowheads="1"/>
          </p:cNvSpPr>
          <p:nvPr/>
        </p:nvSpPr>
        <p:spPr bwMode="auto">
          <a:xfrm>
            <a:off x="2518750" y="4778432"/>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l</a:t>
            </a:r>
          </a:p>
        </p:txBody>
      </p:sp>
      <p:sp>
        <p:nvSpPr>
          <p:cNvPr id="62" name="Rectangle 61">
            <a:extLst>
              <a:ext uri="{FF2B5EF4-FFF2-40B4-BE49-F238E27FC236}">
                <a16:creationId xmlns:a16="http://schemas.microsoft.com/office/drawing/2014/main" id="{36275BC9-457F-4938-98FA-9A2856B19155}"/>
              </a:ext>
            </a:extLst>
          </p:cNvPr>
          <p:cNvSpPr>
            <a:spLocks noChangeArrowheads="1"/>
          </p:cNvSpPr>
          <p:nvPr/>
        </p:nvSpPr>
        <p:spPr bwMode="auto">
          <a:xfrm>
            <a:off x="2442550" y="4397432"/>
            <a:ext cx="7620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63" name="Rectangle 62">
            <a:extLst>
              <a:ext uri="{FF2B5EF4-FFF2-40B4-BE49-F238E27FC236}">
                <a16:creationId xmlns:a16="http://schemas.microsoft.com/office/drawing/2014/main" id="{2C0280D5-E402-4591-96DC-9070B2EC45A5}"/>
              </a:ext>
            </a:extLst>
          </p:cNvPr>
          <p:cNvSpPr>
            <a:spLocks noChangeArrowheads="1"/>
          </p:cNvSpPr>
          <p:nvPr/>
        </p:nvSpPr>
        <p:spPr bwMode="auto">
          <a:xfrm>
            <a:off x="2747350" y="4473632"/>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4" name="Rectangle 63">
            <a:extLst>
              <a:ext uri="{FF2B5EF4-FFF2-40B4-BE49-F238E27FC236}">
                <a16:creationId xmlns:a16="http://schemas.microsoft.com/office/drawing/2014/main" id="{6DC6A3DB-35B2-4395-984C-F3A119DD9A68}"/>
              </a:ext>
            </a:extLst>
          </p:cNvPr>
          <p:cNvSpPr>
            <a:spLocks noChangeArrowheads="1"/>
          </p:cNvSpPr>
          <p:nvPr/>
        </p:nvSpPr>
        <p:spPr bwMode="auto">
          <a:xfrm>
            <a:off x="2518750" y="4473632"/>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k</a:t>
            </a:r>
          </a:p>
        </p:txBody>
      </p:sp>
      <p:sp>
        <p:nvSpPr>
          <p:cNvPr id="65" name="Rectangle 64">
            <a:extLst>
              <a:ext uri="{FF2B5EF4-FFF2-40B4-BE49-F238E27FC236}">
                <a16:creationId xmlns:a16="http://schemas.microsoft.com/office/drawing/2014/main" id="{51A7AAFA-7397-42C9-BBB4-62C6E2A9B32D}"/>
              </a:ext>
            </a:extLst>
          </p:cNvPr>
          <p:cNvSpPr>
            <a:spLocks noChangeArrowheads="1"/>
          </p:cNvSpPr>
          <p:nvPr/>
        </p:nvSpPr>
        <p:spPr bwMode="auto">
          <a:xfrm>
            <a:off x="2442550" y="5311832"/>
            <a:ext cx="7620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66" name="Rectangle 65">
            <a:extLst>
              <a:ext uri="{FF2B5EF4-FFF2-40B4-BE49-F238E27FC236}">
                <a16:creationId xmlns:a16="http://schemas.microsoft.com/office/drawing/2014/main" id="{82B412F2-E43D-4F09-AAC9-24FEB476F116}"/>
              </a:ext>
            </a:extLst>
          </p:cNvPr>
          <p:cNvSpPr>
            <a:spLocks noChangeArrowheads="1"/>
          </p:cNvSpPr>
          <p:nvPr/>
        </p:nvSpPr>
        <p:spPr bwMode="auto">
          <a:xfrm>
            <a:off x="2747350" y="5388032"/>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7" name="Rectangle 66">
            <a:extLst>
              <a:ext uri="{FF2B5EF4-FFF2-40B4-BE49-F238E27FC236}">
                <a16:creationId xmlns:a16="http://schemas.microsoft.com/office/drawing/2014/main" id="{BB2006F6-E217-4E1C-B762-17AA1FA2C0CB}"/>
              </a:ext>
            </a:extLst>
          </p:cNvPr>
          <p:cNvSpPr>
            <a:spLocks noChangeArrowheads="1"/>
          </p:cNvSpPr>
          <p:nvPr/>
        </p:nvSpPr>
        <p:spPr bwMode="auto">
          <a:xfrm>
            <a:off x="2518750" y="5388032"/>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n</a:t>
            </a:r>
          </a:p>
        </p:txBody>
      </p:sp>
      <p:sp>
        <p:nvSpPr>
          <p:cNvPr id="68" name="Rectangle 67">
            <a:extLst>
              <a:ext uri="{FF2B5EF4-FFF2-40B4-BE49-F238E27FC236}">
                <a16:creationId xmlns:a16="http://schemas.microsoft.com/office/drawing/2014/main" id="{849E7918-59CE-4CFE-A3B2-5D32099060B2}"/>
              </a:ext>
            </a:extLst>
          </p:cNvPr>
          <p:cNvSpPr>
            <a:spLocks noChangeArrowheads="1"/>
          </p:cNvSpPr>
          <p:nvPr/>
        </p:nvSpPr>
        <p:spPr bwMode="auto">
          <a:xfrm>
            <a:off x="7243150" y="2873432"/>
            <a:ext cx="9144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69" name="Rectangle 68">
            <a:extLst>
              <a:ext uri="{FF2B5EF4-FFF2-40B4-BE49-F238E27FC236}">
                <a16:creationId xmlns:a16="http://schemas.microsoft.com/office/drawing/2014/main" id="{4DDD9A63-EF50-47E5-897B-88788BFAE347}"/>
              </a:ext>
            </a:extLst>
          </p:cNvPr>
          <p:cNvSpPr>
            <a:spLocks noChangeArrowheads="1"/>
          </p:cNvSpPr>
          <p:nvPr/>
        </p:nvSpPr>
        <p:spPr bwMode="auto">
          <a:xfrm>
            <a:off x="7547950" y="2949632"/>
            <a:ext cx="381000" cy="152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0" name="Rectangle 69">
            <a:extLst>
              <a:ext uri="{FF2B5EF4-FFF2-40B4-BE49-F238E27FC236}">
                <a16:creationId xmlns:a16="http://schemas.microsoft.com/office/drawing/2014/main" id="{C09A854F-1A66-4CEA-B1E9-0F1EE813D015}"/>
              </a:ext>
            </a:extLst>
          </p:cNvPr>
          <p:cNvSpPr>
            <a:spLocks noChangeArrowheads="1"/>
          </p:cNvSpPr>
          <p:nvPr/>
        </p:nvSpPr>
        <p:spPr bwMode="auto">
          <a:xfrm>
            <a:off x="7319350" y="2949632"/>
            <a:ext cx="152400" cy="13652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i</a:t>
            </a:r>
          </a:p>
        </p:txBody>
      </p:sp>
      <p:sp>
        <p:nvSpPr>
          <p:cNvPr id="71" name="Rectangle 70">
            <a:extLst>
              <a:ext uri="{FF2B5EF4-FFF2-40B4-BE49-F238E27FC236}">
                <a16:creationId xmlns:a16="http://schemas.microsoft.com/office/drawing/2014/main" id="{381E35B9-E623-4F19-9B36-C992F9DFC349}"/>
              </a:ext>
            </a:extLst>
          </p:cNvPr>
          <p:cNvSpPr>
            <a:spLocks noChangeArrowheads="1"/>
          </p:cNvSpPr>
          <p:nvPr/>
        </p:nvSpPr>
        <p:spPr bwMode="auto">
          <a:xfrm>
            <a:off x="7243150" y="4397432"/>
            <a:ext cx="9144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72" name="Line 71">
            <a:extLst>
              <a:ext uri="{FF2B5EF4-FFF2-40B4-BE49-F238E27FC236}">
                <a16:creationId xmlns:a16="http://schemas.microsoft.com/office/drawing/2014/main" id="{BA1DE1E1-D120-4914-853A-4E9F6BE1BDA7}"/>
              </a:ext>
            </a:extLst>
          </p:cNvPr>
          <p:cNvSpPr>
            <a:spLocks noChangeShapeType="1"/>
          </p:cNvSpPr>
          <p:nvPr/>
        </p:nvSpPr>
        <p:spPr bwMode="auto">
          <a:xfrm>
            <a:off x="6481150" y="3025832"/>
            <a:ext cx="762000" cy="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3" name="Line 72">
            <a:extLst>
              <a:ext uri="{FF2B5EF4-FFF2-40B4-BE49-F238E27FC236}">
                <a16:creationId xmlns:a16="http://schemas.microsoft.com/office/drawing/2014/main" id="{B2FC77C9-3D6A-478B-BAA2-A37FF9C211D3}"/>
              </a:ext>
            </a:extLst>
          </p:cNvPr>
          <p:cNvSpPr>
            <a:spLocks noChangeShapeType="1"/>
          </p:cNvSpPr>
          <p:nvPr/>
        </p:nvSpPr>
        <p:spPr bwMode="auto">
          <a:xfrm>
            <a:off x="6481150" y="3330632"/>
            <a:ext cx="762000" cy="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4" name="Line 73">
            <a:extLst>
              <a:ext uri="{FF2B5EF4-FFF2-40B4-BE49-F238E27FC236}">
                <a16:creationId xmlns:a16="http://schemas.microsoft.com/office/drawing/2014/main" id="{3EAD8BBE-D255-4F2A-B9DF-C210BF1DBB3B}"/>
              </a:ext>
            </a:extLst>
          </p:cNvPr>
          <p:cNvSpPr>
            <a:spLocks noChangeShapeType="1"/>
          </p:cNvSpPr>
          <p:nvPr/>
        </p:nvSpPr>
        <p:spPr bwMode="auto">
          <a:xfrm flipH="1">
            <a:off x="3433150" y="5235632"/>
            <a:ext cx="609600" cy="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5" name="Rectangle 74">
            <a:extLst>
              <a:ext uri="{FF2B5EF4-FFF2-40B4-BE49-F238E27FC236}">
                <a16:creationId xmlns:a16="http://schemas.microsoft.com/office/drawing/2014/main" id="{464303E6-DEF1-4A0D-BF50-50F8F9990FE0}"/>
              </a:ext>
            </a:extLst>
          </p:cNvPr>
          <p:cNvSpPr>
            <a:spLocks noChangeArrowheads="1"/>
          </p:cNvSpPr>
          <p:nvPr/>
        </p:nvSpPr>
        <p:spPr bwMode="auto">
          <a:xfrm>
            <a:off x="7243150" y="3483032"/>
            <a:ext cx="9144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76" name="Line 75">
            <a:extLst>
              <a:ext uri="{FF2B5EF4-FFF2-40B4-BE49-F238E27FC236}">
                <a16:creationId xmlns:a16="http://schemas.microsoft.com/office/drawing/2014/main" id="{BB81C6CA-51F7-4D73-A8DC-6A045BDBE89E}"/>
              </a:ext>
            </a:extLst>
          </p:cNvPr>
          <p:cNvSpPr>
            <a:spLocks noChangeShapeType="1"/>
          </p:cNvSpPr>
          <p:nvPr/>
        </p:nvSpPr>
        <p:spPr bwMode="auto">
          <a:xfrm flipH="1">
            <a:off x="4118950" y="4245032"/>
            <a:ext cx="838200" cy="99060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7" name="Rectangle 76">
            <a:extLst>
              <a:ext uri="{FF2B5EF4-FFF2-40B4-BE49-F238E27FC236}">
                <a16:creationId xmlns:a16="http://schemas.microsoft.com/office/drawing/2014/main" id="{E1A8CCB0-D694-43F2-9D5D-6BDB5D1BFA25}"/>
              </a:ext>
            </a:extLst>
          </p:cNvPr>
          <p:cNvSpPr>
            <a:spLocks noChangeArrowheads="1"/>
          </p:cNvSpPr>
          <p:nvPr/>
        </p:nvSpPr>
        <p:spPr bwMode="auto">
          <a:xfrm>
            <a:off x="1070950" y="1730432"/>
            <a:ext cx="3657600" cy="14478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If the OS uses prepaging, it may fetch pages nearby on the hard disk.  This helps to reduce page faults in the future.</a:t>
            </a:r>
            <a:endParaRPr kumimoji="1" lang="en-US" altLang="zh-TW" sz="2400" b="0" i="0" u="none" strike="noStrike" kern="0" cap="none" spc="0" normalizeH="0" baseline="0" noProof="0">
              <a:ln>
                <a:noFill/>
              </a:ln>
              <a:solidFill>
                <a:prstClr val="black"/>
              </a:solidFill>
              <a:effectLst/>
              <a:uLnTx/>
              <a:uFillTx/>
              <a:ea typeface="新細明體" pitchFamily="18" charset="-120"/>
            </a:endParaRPr>
          </a:p>
        </p:txBody>
      </p:sp>
      <p:sp>
        <p:nvSpPr>
          <p:cNvPr id="78" name="Rectangle 77">
            <a:extLst>
              <a:ext uri="{FF2B5EF4-FFF2-40B4-BE49-F238E27FC236}">
                <a16:creationId xmlns:a16="http://schemas.microsoft.com/office/drawing/2014/main" id="{588BBED5-C1F9-467D-B1EC-5B2ED64B62EB}"/>
              </a:ext>
            </a:extLst>
          </p:cNvPr>
          <p:cNvSpPr>
            <a:spLocks noChangeArrowheads="1"/>
          </p:cNvSpPr>
          <p:nvPr/>
        </p:nvSpPr>
        <p:spPr bwMode="auto">
          <a:xfrm>
            <a:off x="7239975" y="3787832"/>
            <a:ext cx="9144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grpSp>
        <p:nvGrpSpPr>
          <p:cNvPr id="79" name="Group 78">
            <a:extLst>
              <a:ext uri="{FF2B5EF4-FFF2-40B4-BE49-F238E27FC236}">
                <a16:creationId xmlns:a16="http://schemas.microsoft.com/office/drawing/2014/main" id="{B15DE7A4-AF0E-4185-BC1F-7CF393B95090}"/>
              </a:ext>
            </a:extLst>
          </p:cNvPr>
          <p:cNvGrpSpPr>
            <a:grpSpLocks/>
          </p:cNvGrpSpPr>
          <p:nvPr/>
        </p:nvGrpSpPr>
        <p:grpSpPr bwMode="auto">
          <a:xfrm>
            <a:off x="6481150" y="3483032"/>
            <a:ext cx="1679575" cy="1219200"/>
            <a:chOff x="3936" y="2592"/>
            <a:chExt cx="1058" cy="768"/>
          </a:xfrm>
        </p:grpSpPr>
        <p:sp>
          <p:nvSpPr>
            <p:cNvPr id="80" name="Rectangle 79">
              <a:extLst>
                <a:ext uri="{FF2B5EF4-FFF2-40B4-BE49-F238E27FC236}">
                  <a16:creationId xmlns:a16="http://schemas.microsoft.com/office/drawing/2014/main" id="{ECB72237-3A22-461D-83C0-9D47147EF880}"/>
                </a:ext>
              </a:extLst>
            </p:cNvPr>
            <p:cNvSpPr>
              <a:spLocks noChangeArrowheads="1"/>
            </p:cNvSpPr>
            <p:nvPr/>
          </p:nvSpPr>
          <p:spPr bwMode="auto">
            <a:xfrm>
              <a:off x="4416" y="2592"/>
              <a:ext cx="576" cy="192"/>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81" name="Rectangle 80">
              <a:extLst>
                <a:ext uri="{FF2B5EF4-FFF2-40B4-BE49-F238E27FC236}">
                  <a16:creationId xmlns:a16="http://schemas.microsoft.com/office/drawing/2014/main" id="{682756CF-C9EF-4076-A22F-C8E4D7856F80}"/>
                </a:ext>
              </a:extLst>
            </p:cNvPr>
            <p:cNvSpPr>
              <a:spLocks noChangeArrowheads="1"/>
            </p:cNvSpPr>
            <p:nvPr/>
          </p:nvSpPr>
          <p:spPr bwMode="auto">
            <a:xfrm>
              <a:off x="4608" y="2640"/>
              <a:ext cx="240" cy="9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2" name="Rectangle 81">
              <a:extLst>
                <a:ext uri="{FF2B5EF4-FFF2-40B4-BE49-F238E27FC236}">
                  <a16:creationId xmlns:a16="http://schemas.microsoft.com/office/drawing/2014/main" id="{06E9AE5A-8FF0-4285-9F76-B9882578B16B}"/>
                </a:ext>
              </a:extLst>
            </p:cNvPr>
            <p:cNvSpPr>
              <a:spLocks noChangeArrowheads="1"/>
            </p:cNvSpPr>
            <p:nvPr/>
          </p:nvSpPr>
          <p:spPr bwMode="auto">
            <a:xfrm>
              <a:off x="4464" y="2640"/>
              <a:ext cx="96" cy="86"/>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k</a:t>
              </a:r>
            </a:p>
          </p:txBody>
        </p:sp>
        <p:sp>
          <p:nvSpPr>
            <p:cNvPr id="83" name="Line 82">
              <a:extLst>
                <a:ext uri="{FF2B5EF4-FFF2-40B4-BE49-F238E27FC236}">
                  <a16:creationId xmlns:a16="http://schemas.microsoft.com/office/drawing/2014/main" id="{0B1D8A7C-F233-47B4-A436-C73CB1DBC41A}"/>
                </a:ext>
              </a:extLst>
            </p:cNvPr>
            <p:cNvSpPr>
              <a:spLocks noChangeShapeType="1"/>
            </p:cNvSpPr>
            <p:nvPr/>
          </p:nvSpPr>
          <p:spPr bwMode="auto">
            <a:xfrm>
              <a:off x="3936" y="2688"/>
              <a:ext cx="480" cy="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4" name="Rectangle 83">
              <a:extLst>
                <a:ext uri="{FF2B5EF4-FFF2-40B4-BE49-F238E27FC236}">
                  <a16:creationId xmlns:a16="http://schemas.microsoft.com/office/drawing/2014/main" id="{6A87CAC6-CB4B-4667-A8B6-9C2C0C5C7811}"/>
                </a:ext>
              </a:extLst>
            </p:cNvPr>
            <p:cNvSpPr>
              <a:spLocks noChangeArrowheads="1"/>
            </p:cNvSpPr>
            <p:nvPr/>
          </p:nvSpPr>
          <p:spPr bwMode="auto">
            <a:xfrm>
              <a:off x="4416" y="2976"/>
              <a:ext cx="576" cy="192"/>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85" name="Rectangle 84">
              <a:extLst>
                <a:ext uri="{FF2B5EF4-FFF2-40B4-BE49-F238E27FC236}">
                  <a16:creationId xmlns:a16="http://schemas.microsoft.com/office/drawing/2014/main" id="{DEFFD1AD-46F4-45A6-9129-F2AC62AB9A4A}"/>
                </a:ext>
              </a:extLst>
            </p:cNvPr>
            <p:cNvSpPr>
              <a:spLocks noChangeArrowheads="1"/>
            </p:cNvSpPr>
            <p:nvPr/>
          </p:nvSpPr>
          <p:spPr bwMode="auto">
            <a:xfrm>
              <a:off x="4608" y="3024"/>
              <a:ext cx="240" cy="9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6" name="Rectangle 85">
              <a:extLst>
                <a:ext uri="{FF2B5EF4-FFF2-40B4-BE49-F238E27FC236}">
                  <a16:creationId xmlns:a16="http://schemas.microsoft.com/office/drawing/2014/main" id="{833E0B2A-BEBF-4BC7-AA77-65A839F06896}"/>
                </a:ext>
              </a:extLst>
            </p:cNvPr>
            <p:cNvSpPr>
              <a:spLocks noChangeArrowheads="1"/>
            </p:cNvSpPr>
            <p:nvPr/>
          </p:nvSpPr>
          <p:spPr bwMode="auto">
            <a:xfrm>
              <a:off x="4464" y="3024"/>
              <a:ext cx="96" cy="86"/>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m</a:t>
              </a:r>
            </a:p>
          </p:txBody>
        </p:sp>
        <p:sp>
          <p:nvSpPr>
            <p:cNvPr id="87" name="Rectangle 86">
              <a:extLst>
                <a:ext uri="{FF2B5EF4-FFF2-40B4-BE49-F238E27FC236}">
                  <a16:creationId xmlns:a16="http://schemas.microsoft.com/office/drawing/2014/main" id="{1D14F737-A18E-44B7-B444-D0DB236D4E18}"/>
                </a:ext>
              </a:extLst>
            </p:cNvPr>
            <p:cNvSpPr>
              <a:spLocks noChangeArrowheads="1"/>
            </p:cNvSpPr>
            <p:nvPr/>
          </p:nvSpPr>
          <p:spPr bwMode="auto">
            <a:xfrm>
              <a:off x="4416" y="3168"/>
              <a:ext cx="576" cy="192"/>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88" name="Rectangle 87">
              <a:extLst>
                <a:ext uri="{FF2B5EF4-FFF2-40B4-BE49-F238E27FC236}">
                  <a16:creationId xmlns:a16="http://schemas.microsoft.com/office/drawing/2014/main" id="{589AF58B-1069-48A5-BD99-9944C6AE530D}"/>
                </a:ext>
              </a:extLst>
            </p:cNvPr>
            <p:cNvSpPr>
              <a:spLocks noChangeArrowheads="1"/>
            </p:cNvSpPr>
            <p:nvPr/>
          </p:nvSpPr>
          <p:spPr bwMode="auto">
            <a:xfrm>
              <a:off x="4608" y="3216"/>
              <a:ext cx="240" cy="9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9" name="Rectangle 88">
              <a:extLst>
                <a:ext uri="{FF2B5EF4-FFF2-40B4-BE49-F238E27FC236}">
                  <a16:creationId xmlns:a16="http://schemas.microsoft.com/office/drawing/2014/main" id="{0E21D9A5-3652-4771-A316-D6E62FB5CC85}"/>
                </a:ext>
              </a:extLst>
            </p:cNvPr>
            <p:cNvSpPr>
              <a:spLocks noChangeArrowheads="1"/>
            </p:cNvSpPr>
            <p:nvPr/>
          </p:nvSpPr>
          <p:spPr bwMode="auto">
            <a:xfrm>
              <a:off x="4464" y="3216"/>
              <a:ext cx="96" cy="86"/>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n</a:t>
              </a:r>
            </a:p>
          </p:txBody>
        </p:sp>
        <p:sp>
          <p:nvSpPr>
            <p:cNvPr id="90" name="Line 89">
              <a:extLst>
                <a:ext uri="{FF2B5EF4-FFF2-40B4-BE49-F238E27FC236}">
                  <a16:creationId xmlns:a16="http://schemas.microsoft.com/office/drawing/2014/main" id="{3F471EE8-E45D-4185-A2E1-88E41142555A}"/>
                </a:ext>
              </a:extLst>
            </p:cNvPr>
            <p:cNvSpPr>
              <a:spLocks noChangeShapeType="1"/>
            </p:cNvSpPr>
            <p:nvPr/>
          </p:nvSpPr>
          <p:spPr bwMode="auto">
            <a:xfrm>
              <a:off x="3936" y="3264"/>
              <a:ext cx="480" cy="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91" name="Rectangle 90">
              <a:extLst>
                <a:ext uri="{FF2B5EF4-FFF2-40B4-BE49-F238E27FC236}">
                  <a16:creationId xmlns:a16="http://schemas.microsoft.com/office/drawing/2014/main" id="{6C240FCD-179F-4417-932C-14FCC37272C9}"/>
                </a:ext>
              </a:extLst>
            </p:cNvPr>
            <p:cNvSpPr>
              <a:spLocks noChangeArrowheads="1"/>
            </p:cNvSpPr>
            <p:nvPr/>
          </p:nvSpPr>
          <p:spPr bwMode="auto">
            <a:xfrm>
              <a:off x="4418" y="2784"/>
              <a:ext cx="576" cy="192"/>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92" name="Rectangle 91">
              <a:extLst>
                <a:ext uri="{FF2B5EF4-FFF2-40B4-BE49-F238E27FC236}">
                  <a16:creationId xmlns:a16="http://schemas.microsoft.com/office/drawing/2014/main" id="{30681354-6389-4DE8-9528-40EFC21CA517}"/>
                </a:ext>
              </a:extLst>
            </p:cNvPr>
            <p:cNvSpPr>
              <a:spLocks noChangeArrowheads="1"/>
            </p:cNvSpPr>
            <p:nvPr/>
          </p:nvSpPr>
          <p:spPr bwMode="auto">
            <a:xfrm>
              <a:off x="4610" y="2832"/>
              <a:ext cx="240" cy="9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93" name="Rectangle 92">
              <a:extLst>
                <a:ext uri="{FF2B5EF4-FFF2-40B4-BE49-F238E27FC236}">
                  <a16:creationId xmlns:a16="http://schemas.microsoft.com/office/drawing/2014/main" id="{F64085E1-2ADF-4EE4-B1A4-7E6BFF49A427}"/>
                </a:ext>
              </a:extLst>
            </p:cNvPr>
            <p:cNvSpPr>
              <a:spLocks noChangeArrowheads="1"/>
            </p:cNvSpPr>
            <p:nvPr/>
          </p:nvSpPr>
          <p:spPr bwMode="auto">
            <a:xfrm>
              <a:off x="4466" y="2832"/>
              <a:ext cx="96" cy="86"/>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l</a:t>
              </a:r>
            </a:p>
          </p:txBody>
        </p:sp>
        <p:sp>
          <p:nvSpPr>
            <p:cNvPr id="94" name="Line 93">
              <a:extLst>
                <a:ext uri="{FF2B5EF4-FFF2-40B4-BE49-F238E27FC236}">
                  <a16:creationId xmlns:a16="http://schemas.microsoft.com/office/drawing/2014/main" id="{D9DED0DB-658E-4BC1-91C0-E5D325099014}"/>
                </a:ext>
              </a:extLst>
            </p:cNvPr>
            <p:cNvSpPr>
              <a:spLocks noChangeShapeType="1"/>
            </p:cNvSpPr>
            <p:nvPr/>
          </p:nvSpPr>
          <p:spPr bwMode="auto">
            <a:xfrm>
              <a:off x="3942" y="2886"/>
              <a:ext cx="480" cy="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95" name="Line 94">
              <a:extLst>
                <a:ext uri="{FF2B5EF4-FFF2-40B4-BE49-F238E27FC236}">
                  <a16:creationId xmlns:a16="http://schemas.microsoft.com/office/drawing/2014/main" id="{BFFA707F-9A4C-44C6-AC92-A1DA6EB2C087}"/>
                </a:ext>
              </a:extLst>
            </p:cNvPr>
            <p:cNvSpPr>
              <a:spLocks noChangeShapeType="1"/>
            </p:cNvSpPr>
            <p:nvPr/>
          </p:nvSpPr>
          <p:spPr bwMode="auto">
            <a:xfrm>
              <a:off x="3942" y="3067"/>
              <a:ext cx="480" cy="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Tree>
    <p:extLst>
      <p:ext uri="{BB962C8B-B14F-4D97-AF65-F5344CB8AC3E}">
        <p14:creationId xmlns:p14="http://schemas.microsoft.com/office/powerpoint/2010/main" val="190885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2D30FB-2C42-47C4-8D18-880FF02D9641}"/>
              </a:ext>
            </a:extLst>
          </p:cNvPr>
          <p:cNvSpPr>
            <a:spLocks noGrp="1"/>
          </p:cNvSpPr>
          <p:nvPr>
            <p:ph idx="1"/>
          </p:nvPr>
        </p:nvSpPr>
        <p:spPr/>
        <p:txBody>
          <a:bodyPr/>
          <a:lstStyle/>
          <a:p>
            <a:pPr marL="457200" indent="-457200"/>
            <a:r>
              <a:rPr lang="en-US" altLang="zh-TW" sz="2800" dirty="0">
                <a:solidFill>
                  <a:srgbClr val="FF0000"/>
                </a:solidFill>
                <a:ea typeface="新細明體" pitchFamily="18" charset="-120"/>
              </a:rPr>
              <a:t>Selection</a:t>
            </a:r>
            <a:r>
              <a:rPr lang="en-US" altLang="zh-TW" sz="2800" dirty="0">
                <a:ea typeface="新細明體" pitchFamily="18" charset="-120"/>
              </a:rPr>
              <a:t> of a page in memory to be </a:t>
            </a:r>
            <a:r>
              <a:rPr lang="en-US" altLang="zh-TW" sz="2800" dirty="0">
                <a:solidFill>
                  <a:srgbClr val="FF0000"/>
                </a:solidFill>
                <a:ea typeface="新細明體" pitchFamily="18" charset="-120"/>
              </a:rPr>
              <a:t>replaced</a:t>
            </a:r>
            <a:r>
              <a:rPr lang="en-US" altLang="zh-TW" sz="2800" dirty="0">
                <a:ea typeface="新細明體" pitchFamily="18" charset="-120"/>
              </a:rPr>
              <a:t> when a new page is brought in</a:t>
            </a:r>
          </a:p>
          <a:p>
            <a:pPr marL="1027113" lvl="1" indent="-455613"/>
            <a:r>
              <a:rPr lang="en-US" altLang="zh-TW" sz="2400" dirty="0">
                <a:solidFill>
                  <a:srgbClr val="2144D9"/>
                </a:solidFill>
                <a:ea typeface="新細明體" pitchFamily="18" charset="-120"/>
              </a:rPr>
              <a:t>Locked</a:t>
            </a:r>
            <a:r>
              <a:rPr lang="en-US" altLang="zh-TW" sz="2400" dirty="0">
                <a:ea typeface="新細明體" pitchFamily="18" charset="-120"/>
              </a:rPr>
              <a:t> frames should NOT be replaced</a:t>
            </a:r>
          </a:p>
          <a:p>
            <a:pPr marL="457200" indent="-457200"/>
            <a:r>
              <a:rPr lang="en-US" altLang="zh-TW" sz="2800" dirty="0">
                <a:ea typeface="新細明體" pitchFamily="18" charset="-120"/>
              </a:rPr>
              <a:t>Two related questions:</a:t>
            </a:r>
          </a:p>
          <a:p>
            <a:pPr marL="1027113" lvl="1" indent="-455613"/>
            <a:r>
              <a:rPr lang="en-US" altLang="zh-TW" sz="2400" dirty="0">
                <a:ea typeface="新細明體" pitchFamily="18" charset="-120"/>
              </a:rPr>
              <a:t>Whether the set of pages to be considered for replacement should be </a:t>
            </a:r>
            <a:r>
              <a:rPr lang="en-US" altLang="zh-TW" sz="2400" dirty="0">
                <a:solidFill>
                  <a:srgbClr val="2144D9"/>
                </a:solidFill>
                <a:ea typeface="新細明體" pitchFamily="18" charset="-120"/>
              </a:rPr>
              <a:t>limited</a:t>
            </a:r>
            <a:r>
              <a:rPr lang="en-US" altLang="zh-TW" sz="2400" dirty="0">
                <a:ea typeface="新細明體" pitchFamily="18" charset="-120"/>
              </a:rPr>
              <a:t> to those of the process that causes the page fault?</a:t>
            </a:r>
          </a:p>
          <a:p>
            <a:pPr marL="1027113" lvl="1" indent="-455613"/>
            <a:r>
              <a:rPr lang="en-US" altLang="zh-TW" sz="2400" dirty="0">
                <a:ea typeface="新細明體" pitchFamily="18" charset="-120"/>
              </a:rPr>
              <a:t>How many </a:t>
            </a:r>
            <a:r>
              <a:rPr lang="en-US" altLang="zh-TW" sz="2400" dirty="0">
                <a:solidFill>
                  <a:srgbClr val="2144D9"/>
                </a:solidFill>
                <a:ea typeface="新細明體" pitchFamily="18" charset="-120"/>
              </a:rPr>
              <a:t>frames</a:t>
            </a:r>
            <a:r>
              <a:rPr lang="en-US" altLang="zh-TW" sz="2400" dirty="0">
                <a:ea typeface="新細明體" pitchFamily="18" charset="-120"/>
              </a:rPr>
              <a:t> are to be allocated to each process?</a:t>
            </a:r>
          </a:p>
          <a:p>
            <a:pPr marL="1027113" lvl="1" indent="-455613"/>
            <a:r>
              <a:rPr lang="en-US" altLang="zh-TW" sz="2400" dirty="0">
                <a:ea typeface="新細明體" pitchFamily="18" charset="-120"/>
              </a:rPr>
              <a:t>These are considered in </a:t>
            </a:r>
            <a:r>
              <a:rPr lang="en-US" altLang="zh-TW" sz="2400" dirty="0">
                <a:solidFill>
                  <a:srgbClr val="2144D9"/>
                </a:solidFill>
                <a:ea typeface="新細明體" pitchFamily="18" charset="-120"/>
              </a:rPr>
              <a:t>resident set management</a:t>
            </a:r>
          </a:p>
          <a:p>
            <a:endParaRPr lang="en-US" dirty="0"/>
          </a:p>
        </p:txBody>
      </p:sp>
      <p:sp>
        <p:nvSpPr>
          <p:cNvPr id="3" name="Title 2">
            <a:extLst>
              <a:ext uri="{FF2B5EF4-FFF2-40B4-BE49-F238E27FC236}">
                <a16:creationId xmlns:a16="http://schemas.microsoft.com/office/drawing/2014/main" id="{087F07E5-D86F-4962-B341-8EB65CFEDFA8}"/>
              </a:ext>
            </a:extLst>
          </p:cNvPr>
          <p:cNvSpPr>
            <a:spLocks noGrp="1"/>
          </p:cNvSpPr>
          <p:nvPr>
            <p:ph type="title"/>
          </p:nvPr>
        </p:nvSpPr>
        <p:spPr/>
        <p:txBody>
          <a:bodyPr/>
          <a:lstStyle/>
          <a:p>
            <a:r>
              <a:rPr lang="en-US" altLang="zh-TW" dirty="0">
                <a:ea typeface="新細明體" pitchFamily="18" charset="-120"/>
              </a:rPr>
              <a:t>Replacement Policy</a:t>
            </a:r>
            <a:endParaRPr lang="en-US" dirty="0"/>
          </a:p>
        </p:txBody>
      </p:sp>
      <p:sp>
        <p:nvSpPr>
          <p:cNvPr id="4" name="Slide Number Placeholder 3">
            <a:extLst>
              <a:ext uri="{FF2B5EF4-FFF2-40B4-BE49-F238E27FC236}">
                <a16:creationId xmlns:a16="http://schemas.microsoft.com/office/drawing/2014/main" id="{FCF84EBF-D610-40CE-82BC-DA258E293F73}"/>
              </a:ext>
            </a:extLst>
          </p:cNvPr>
          <p:cNvSpPr>
            <a:spLocks noGrp="1"/>
          </p:cNvSpPr>
          <p:nvPr>
            <p:ph type="sldNum" sz="quarter" idx="15"/>
          </p:nvPr>
        </p:nvSpPr>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369650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B908-A19D-47A1-8E9D-B8E62BE5DFB4}"/>
              </a:ext>
            </a:extLst>
          </p:cNvPr>
          <p:cNvSpPr>
            <a:spLocks noGrp="1"/>
          </p:cNvSpPr>
          <p:nvPr>
            <p:ph type="title"/>
          </p:nvPr>
        </p:nvSpPr>
        <p:spPr/>
        <p:txBody>
          <a:bodyPr/>
          <a:lstStyle/>
          <a:p>
            <a:r>
              <a:rPr lang="en-US" altLang="zh-TW" dirty="0">
                <a:ea typeface="新細明體" pitchFamily="18" charset="-120"/>
              </a:rPr>
              <a:t>Replacement scope</a:t>
            </a:r>
            <a:endParaRPr lang="en-US" dirty="0"/>
          </a:p>
        </p:txBody>
      </p:sp>
      <p:sp>
        <p:nvSpPr>
          <p:cNvPr id="3" name="Slide Number Placeholder 2">
            <a:extLst>
              <a:ext uri="{FF2B5EF4-FFF2-40B4-BE49-F238E27FC236}">
                <a16:creationId xmlns:a16="http://schemas.microsoft.com/office/drawing/2014/main" id="{E797EF61-69A1-40C0-8F6A-BBB9C831FA54}"/>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sp>
        <p:nvSpPr>
          <p:cNvPr id="4" name="Rectangle 3">
            <a:extLst>
              <a:ext uri="{FF2B5EF4-FFF2-40B4-BE49-F238E27FC236}">
                <a16:creationId xmlns:a16="http://schemas.microsoft.com/office/drawing/2014/main" id="{235A7E83-588C-4AB4-8E96-2C708EADD24E}"/>
              </a:ext>
            </a:extLst>
          </p:cNvPr>
          <p:cNvSpPr>
            <a:spLocks noChangeArrowheads="1"/>
          </p:cNvSpPr>
          <p:nvPr/>
        </p:nvSpPr>
        <p:spPr bwMode="auto">
          <a:xfrm>
            <a:off x="8197731" y="234142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a:t>
            </a:r>
          </a:p>
        </p:txBody>
      </p:sp>
      <p:sp>
        <p:nvSpPr>
          <p:cNvPr id="5" name="Rectangle 4">
            <a:extLst>
              <a:ext uri="{FF2B5EF4-FFF2-40B4-BE49-F238E27FC236}">
                <a16:creationId xmlns:a16="http://schemas.microsoft.com/office/drawing/2014/main" id="{58B6C60F-CCCD-4D53-94EC-9F77530136C1}"/>
              </a:ext>
            </a:extLst>
          </p:cNvPr>
          <p:cNvSpPr>
            <a:spLocks noChangeArrowheads="1"/>
          </p:cNvSpPr>
          <p:nvPr/>
        </p:nvSpPr>
        <p:spPr bwMode="auto">
          <a:xfrm>
            <a:off x="8197731" y="264622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00001</a:t>
            </a:r>
          </a:p>
        </p:txBody>
      </p:sp>
      <p:sp>
        <p:nvSpPr>
          <p:cNvPr id="6" name="Rectangle 5">
            <a:extLst>
              <a:ext uri="{FF2B5EF4-FFF2-40B4-BE49-F238E27FC236}">
                <a16:creationId xmlns:a16="http://schemas.microsoft.com/office/drawing/2014/main" id="{5944DB63-C773-4E62-BE15-6EB3A0C90F66}"/>
              </a:ext>
            </a:extLst>
          </p:cNvPr>
          <p:cNvSpPr>
            <a:spLocks noChangeArrowheads="1"/>
          </p:cNvSpPr>
          <p:nvPr/>
        </p:nvSpPr>
        <p:spPr bwMode="auto">
          <a:xfrm>
            <a:off x="8197731" y="295102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00002</a:t>
            </a:r>
          </a:p>
        </p:txBody>
      </p:sp>
      <p:sp>
        <p:nvSpPr>
          <p:cNvPr id="7" name="Rectangle 6">
            <a:extLst>
              <a:ext uri="{FF2B5EF4-FFF2-40B4-BE49-F238E27FC236}">
                <a16:creationId xmlns:a16="http://schemas.microsoft.com/office/drawing/2014/main" id="{F1D2ABEB-64C9-4280-838A-B9173F3CB666}"/>
              </a:ext>
            </a:extLst>
          </p:cNvPr>
          <p:cNvSpPr>
            <a:spLocks noChangeArrowheads="1"/>
          </p:cNvSpPr>
          <p:nvPr/>
        </p:nvSpPr>
        <p:spPr bwMode="auto">
          <a:xfrm>
            <a:off x="8197731" y="325582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00003</a:t>
            </a:r>
          </a:p>
        </p:txBody>
      </p:sp>
      <p:sp>
        <p:nvSpPr>
          <p:cNvPr id="8" name="Rectangle 7">
            <a:extLst>
              <a:ext uri="{FF2B5EF4-FFF2-40B4-BE49-F238E27FC236}">
                <a16:creationId xmlns:a16="http://schemas.microsoft.com/office/drawing/2014/main" id="{258279EB-D8C7-4574-902E-1A4F5AB86BFF}"/>
              </a:ext>
            </a:extLst>
          </p:cNvPr>
          <p:cNvSpPr>
            <a:spLocks noChangeArrowheads="1"/>
          </p:cNvSpPr>
          <p:nvPr/>
        </p:nvSpPr>
        <p:spPr bwMode="auto">
          <a:xfrm>
            <a:off x="8197731" y="356062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00004</a:t>
            </a:r>
          </a:p>
        </p:txBody>
      </p:sp>
      <p:sp>
        <p:nvSpPr>
          <p:cNvPr id="9" name="Rectangle 8">
            <a:extLst>
              <a:ext uri="{FF2B5EF4-FFF2-40B4-BE49-F238E27FC236}">
                <a16:creationId xmlns:a16="http://schemas.microsoft.com/office/drawing/2014/main" id="{F89F7C49-3412-432B-B771-FB5953A3DF1F}"/>
              </a:ext>
            </a:extLst>
          </p:cNvPr>
          <p:cNvSpPr>
            <a:spLocks noChangeArrowheads="1"/>
          </p:cNvSpPr>
          <p:nvPr/>
        </p:nvSpPr>
        <p:spPr bwMode="auto">
          <a:xfrm>
            <a:off x="8197731" y="386542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00005</a:t>
            </a:r>
          </a:p>
        </p:txBody>
      </p:sp>
      <p:sp>
        <p:nvSpPr>
          <p:cNvPr id="10" name="Rectangle 9">
            <a:extLst>
              <a:ext uri="{FF2B5EF4-FFF2-40B4-BE49-F238E27FC236}">
                <a16:creationId xmlns:a16="http://schemas.microsoft.com/office/drawing/2014/main" id="{C86945E0-F695-43B9-99DF-90B7C506517C}"/>
              </a:ext>
            </a:extLst>
          </p:cNvPr>
          <p:cNvSpPr>
            <a:spLocks noChangeArrowheads="1"/>
          </p:cNvSpPr>
          <p:nvPr/>
        </p:nvSpPr>
        <p:spPr bwMode="auto">
          <a:xfrm>
            <a:off x="8197731" y="417022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00006</a:t>
            </a:r>
          </a:p>
        </p:txBody>
      </p:sp>
      <p:sp>
        <p:nvSpPr>
          <p:cNvPr id="11" name="Rectangle 10">
            <a:extLst>
              <a:ext uri="{FF2B5EF4-FFF2-40B4-BE49-F238E27FC236}">
                <a16:creationId xmlns:a16="http://schemas.microsoft.com/office/drawing/2014/main" id="{AC0C59F3-2245-49F9-9827-CFFDB347DC6D}"/>
              </a:ext>
            </a:extLst>
          </p:cNvPr>
          <p:cNvSpPr>
            <a:spLocks noChangeArrowheads="1"/>
          </p:cNvSpPr>
          <p:nvPr/>
        </p:nvSpPr>
        <p:spPr bwMode="auto">
          <a:xfrm>
            <a:off x="8197731" y="447502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00007</a:t>
            </a:r>
          </a:p>
        </p:txBody>
      </p:sp>
      <p:sp>
        <p:nvSpPr>
          <p:cNvPr id="12" name="Rectangle 11">
            <a:extLst>
              <a:ext uri="{FF2B5EF4-FFF2-40B4-BE49-F238E27FC236}">
                <a16:creationId xmlns:a16="http://schemas.microsoft.com/office/drawing/2014/main" id="{0A4AAA8A-B607-423C-B8D1-BB617AD459BF}"/>
              </a:ext>
            </a:extLst>
          </p:cNvPr>
          <p:cNvSpPr>
            <a:spLocks noChangeArrowheads="1"/>
          </p:cNvSpPr>
          <p:nvPr/>
        </p:nvSpPr>
        <p:spPr bwMode="auto">
          <a:xfrm>
            <a:off x="8197731" y="477982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00008</a:t>
            </a:r>
          </a:p>
        </p:txBody>
      </p:sp>
      <p:sp>
        <p:nvSpPr>
          <p:cNvPr id="13" name="Rectangle 12">
            <a:extLst>
              <a:ext uri="{FF2B5EF4-FFF2-40B4-BE49-F238E27FC236}">
                <a16:creationId xmlns:a16="http://schemas.microsoft.com/office/drawing/2014/main" id="{D3C1DDF1-B96D-4E85-B69B-5A39BD426EB8}"/>
              </a:ext>
            </a:extLst>
          </p:cNvPr>
          <p:cNvSpPr>
            <a:spLocks noChangeArrowheads="1"/>
          </p:cNvSpPr>
          <p:nvPr/>
        </p:nvSpPr>
        <p:spPr bwMode="auto">
          <a:xfrm>
            <a:off x="8197731" y="508462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00009</a:t>
            </a:r>
          </a:p>
        </p:txBody>
      </p:sp>
      <p:sp>
        <p:nvSpPr>
          <p:cNvPr id="14" name="Rectangle 13">
            <a:extLst>
              <a:ext uri="{FF2B5EF4-FFF2-40B4-BE49-F238E27FC236}">
                <a16:creationId xmlns:a16="http://schemas.microsoft.com/office/drawing/2014/main" id="{CD9BE507-91F7-4F04-B2A9-CE28F08325C4}"/>
              </a:ext>
            </a:extLst>
          </p:cNvPr>
          <p:cNvSpPr>
            <a:spLocks noChangeArrowheads="1"/>
          </p:cNvSpPr>
          <p:nvPr/>
        </p:nvSpPr>
        <p:spPr bwMode="auto">
          <a:xfrm>
            <a:off x="7359531" y="2341422"/>
            <a:ext cx="914400" cy="304800"/>
          </a:xfrm>
          <a:prstGeom prst="rect">
            <a:avLst/>
          </a:prstGeom>
          <a:solidFill>
            <a:srgbClr val="0000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schemeClr val="bg2"/>
                </a:solidFill>
                <a:effectLst/>
                <a:uLnTx/>
                <a:uFillTx/>
                <a:latin typeface="Comic Sans MS" pitchFamily="66" charset="0"/>
                <a:ea typeface="新細明體" pitchFamily="18" charset="-120"/>
              </a:rPr>
              <a:t>A</a:t>
            </a:r>
          </a:p>
        </p:txBody>
      </p:sp>
      <p:sp>
        <p:nvSpPr>
          <p:cNvPr id="15" name="Rectangle 14">
            <a:extLst>
              <a:ext uri="{FF2B5EF4-FFF2-40B4-BE49-F238E27FC236}">
                <a16:creationId xmlns:a16="http://schemas.microsoft.com/office/drawing/2014/main" id="{6C99DA49-7B0A-45E8-B355-308FC3F72E97}"/>
              </a:ext>
            </a:extLst>
          </p:cNvPr>
          <p:cNvSpPr>
            <a:spLocks noChangeArrowheads="1"/>
          </p:cNvSpPr>
          <p:nvPr/>
        </p:nvSpPr>
        <p:spPr bwMode="auto">
          <a:xfrm>
            <a:off x="7359531" y="2646222"/>
            <a:ext cx="914400" cy="304800"/>
          </a:xfrm>
          <a:prstGeom prst="rect">
            <a:avLst/>
          </a:prstGeom>
          <a:solidFill>
            <a:srgbClr val="0000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chemeClr val="bg2"/>
                </a:solidFill>
                <a:effectLst/>
                <a:uLnTx/>
                <a:uFillTx/>
                <a:latin typeface="Comic Sans MS" pitchFamily="66" charset="0"/>
                <a:ea typeface="新細明體" pitchFamily="18" charset="-120"/>
              </a:rPr>
              <a:t>A</a:t>
            </a:r>
          </a:p>
        </p:txBody>
      </p:sp>
      <p:sp>
        <p:nvSpPr>
          <p:cNvPr id="16" name="Rectangle 15">
            <a:extLst>
              <a:ext uri="{FF2B5EF4-FFF2-40B4-BE49-F238E27FC236}">
                <a16:creationId xmlns:a16="http://schemas.microsoft.com/office/drawing/2014/main" id="{457E2D0A-30D4-4EED-B83B-196A15F1B094}"/>
              </a:ext>
            </a:extLst>
          </p:cNvPr>
          <p:cNvSpPr>
            <a:spLocks noChangeArrowheads="1"/>
          </p:cNvSpPr>
          <p:nvPr/>
        </p:nvSpPr>
        <p:spPr bwMode="auto">
          <a:xfrm>
            <a:off x="7359531" y="2951022"/>
            <a:ext cx="914400" cy="304800"/>
          </a:xfrm>
          <a:prstGeom prst="rect">
            <a:avLst/>
          </a:prstGeom>
          <a:solidFill>
            <a:srgbClr val="FFFFCC"/>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sp>
        <p:nvSpPr>
          <p:cNvPr id="17" name="Rectangle 16">
            <a:extLst>
              <a:ext uri="{FF2B5EF4-FFF2-40B4-BE49-F238E27FC236}">
                <a16:creationId xmlns:a16="http://schemas.microsoft.com/office/drawing/2014/main" id="{B03AF368-6337-4F68-AAE5-02EEC8A3FA1E}"/>
              </a:ext>
            </a:extLst>
          </p:cNvPr>
          <p:cNvSpPr>
            <a:spLocks noChangeArrowheads="1"/>
          </p:cNvSpPr>
          <p:nvPr/>
        </p:nvSpPr>
        <p:spPr bwMode="auto">
          <a:xfrm>
            <a:off x="7359531" y="3560622"/>
            <a:ext cx="9144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18" name="Rectangle 17">
            <a:extLst>
              <a:ext uri="{FF2B5EF4-FFF2-40B4-BE49-F238E27FC236}">
                <a16:creationId xmlns:a16="http://schemas.microsoft.com/office/drawing/2014/main" id="{4D089A89-6794-4274-8E22-94F5C1A9699A}"/>
              </a:ext>
            </a:extLst>
          </p:cNvPr>
          <p:cNvSpPr>
            <a:spLocks noChangeArrowheads="1"/>
          </p:cNvSpPr>
          <p:nvPr/>
        </p:nvSpPr>
        <p:spPr bwMode="auto">
          <a:xfrm>
            <a:off x="7359531" y="4170222"/>
            <a:ext cx="914400" cy="304800"/>
          </a:xfrm>
          <a:prstGeom prst="rect">
            <a:avLst/>
          </a:prstGeom>
          <a:solidFill>
            <a:srgbClr val="0000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chemeClr val="bg2"/>
                </a:solidFill>
                <a:effectLst/>
                <a:uLnTx/>
                <a:uFillTx/>
                <a:latin typeface="Comic Sans MS" pitchFamily="66" charset="0"/>
                <a:ea typeface="新細明體" pitchFamily="18" charset="-120"/>
              </a:rPr>
              <a:t>A</a:t>
            </a:r>
          </a:p>
        </p:txBody>
      </p:sp>
      <p:sp>
        <p:nvSpPr>
          <p:cNvPr id="19" name="Rectangle 18">
            <a:extLst>
              <a:ext uri="{FF2B5EF4-FFF2-40B4-BE49-F238E27FC236}">
                <a16:creationId xmlns:a16="http://schemas.microsoft.com/office/drawing/2014/main" id="{27C49832-BF11-4BDF-909A-652C89720D3C}"/>
              </a:ext>
            </a:extLst>
          </p:cNvPr>
          <p:cNvSpPr>
            <a:spLocks noChangeArrowheads="1"/>
          </p:cNvSpPr>
          <p:nvPr/>
        </p:nvSpPr>
        <p:spPr bwMode="auto">
          <a:xfrm>
            <a:off x="7359531" y="4475022"/>
            <a:ext cx="914400" cy="304800"/>
          </a:xfrm>
          <a:prstGeom prst="rect">
            <a:avLst/>
          </a:prstGeom>
          <a:solidFill>
            <a:srgbClr val="0000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chemeClr val="bg2"/>
                </a:solidFill>
                <a:effectLst/>
                <a:uLnTx/>
                <a:uFillTx/>
                <a:latin typeface="Comic Sans MS" pitchFamily="66" charset="0"/>
                <a:ea typeface="新細明體" pitchFamily="18" charset="-120"/>
              </a:rPr>
              <a:t>A</a:t>
            </a:r>
          </a:p>
        </p:txBody>
      </p:sp>
      <p:sp>
        <p:nvSpPr>
          <p:cNvPr id="20" name="Rectangle 19">
            <a:extLst>
              <a:ext uri="{FF2B5EF4-FFF2-40B4-BE49-F238E27FC236}">
                <a16:creationId xmlns:a16="http://schemas.microsoft.com/office/drawing/2014/main" id="{49707051-CF39-476B-9AFD-3FFE7A45F3A9}"/>
              </a:ext>
            </a:extLst>
          </p:cNvPr>
          <p:cNvSpPr>
            <a:spLocks noChangeArrowheads="1"/>
          </p:cNvSpPr>
          <p:nvPr/>
        </p:nvSpPr>
        <p:spPr bwMode="auto">
          <a:xfrm>
            <a:off x="7359531" y="5084622"/>
            <a:ext cx="914400" cy="304800"/>
          </a:xfrm>
          <a:prstGeom prst="rect">
            <a:avLst/>
          </a:prstGeom>
          <a:solidFill>
            <a:srgbClr val="FFFFCC"/>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sp>
        <p:nvSpPr>
          <p:cNvPr id="21" name="Line 20">
            <a:extLst>
              <a:ext uri="{FF2B5EF4-FFF2-40B4-BE49-F238E27FC236}">
                <a16:creationId xmlns:a16="http://schemas.microsoft.com/office/drawing/2014/main" id="{F44FD48B-6850-4F33-B016-3B3EE6EDEC92}"/>
              </a:ext>
            </a:extLst>
          </p:cNvPr>
          <p:cNvSpPr>
            <a:spLocks noChangeShapeType="1"/>
          </p:cNvSpPr>
          <p:nvPr/>
        </p:nvSpPr>
        <p:spPr bwMode="auto">
          <a:xfrm>
            <a:off x="8273931" y="5389422"/>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Line 21">
            <a:extLst>
              <a:ext uri="{FF2B5EF4-FFF2-40B4-BE49-F238E27FC236}">
                <a16:creationId xmlns:a16="http://schemas.microsoft.com/office/drawing/2014/main" id="{75809BD3-6685-4C9A-867D-E0D49A68D387}"/>
              </a:ext>
            </a:extLst>
          </p:cNvPr>
          <p:cNvSpPr>
            <a:spLocks noChangeShapeType="1"/>
          </p:cNvSpPr>
          <p:nvPr/>
        </p:nvSpPr>
        <p:spPr bwMode="auto">
          <a:xfrm>
            <a:off x="7359531" y="5389422"/>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Rectangle 22">
            <a:extLst>
              <a:ext uri="{FF2B5EF4-FFF2-40B4-BE49-F238E27FC236}">
                <a16:creationId xmlns:a16="http://schemas.microsoft.com/office/drawing/2014/main" id="{397B85F0-2787-4374-B72A-242F3E8FFB28}"/>
              </a:ext>
            </a:extLst>
          </p:cNvPr>
          <p:cNvSpPr>
            <a:spLocks noChangeArrowheads="1"/>
          </p:cNvSpPr>
          <p:nvPr/>
        </p:nvSpPr>
        <p:spPr bwMode="auto">
          <a:xfrm>
            <a:off x="7207131" y="2036622"/>
            <a:ext cx="1219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RAM</a:t>
            </a:r>
            <a:endParaRPr kumimoji="1" lang="en-US" altLang="zh-TW" sz="1000">
              <a:solidFill>
                <a:prstClr val="black"/>
              </a:solidFill>
              <a:ea typeface="新細明體" pitchFamily="18" charset="-120"/>
            </a:endParaRPr>
          </a:p>
        </p:txBody>
      </p:sp>
      <p:sp>
        <p:nvSpPr>
          <p:cNvPr id="24" name="Rectangle 23">
            <a:extLst>
              <a:ext uri="{FF2B5EF4-FFF2-40B4-BE49-F238E27FC236}">
                <a16:creationId xmlns:a16="http://schemas.microsoft.com/office/drawing/2014/main" id="{A7E164CD-9F16-4B97-809A-B78CDA0C3220}"/>
              </a:ext>
            </a:extLst>
          </p:cNvPr>
          <p:cNvSpPr>
            <a:spLocks noChangeArrowheads="1"/>
          </p:cNvSpPr>
          <p:nvPr/>
        </p:nvSpPr>
        <p:spPr bwMode="auto">
          <a:xfrm>
            <a:off x="5606931" y="2722422"/>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sz="1600">
                <a:solidFill>
                  <a:prstClr val="black"/>
                </a:solidFill>
                <a:latin typeface="Arial" charset="0"/>
                <a:ea typeface="新細明體" pitchFamily="18" charset="-120"/>
              </a:rPr>
              <a:t>Addressing space</a:t>
            </a:r>
          </a:p>
          <a:p>
            <a:pPr algn="ctr" eaLnBrk="0" fontAlgn="base" hangingPunct="0">
              <a:lnSpc>
                <a:spcPct val="80000"/>
              </a:lnSpc>
              <a:spcBef>
                <a:spcPct val="0"/>
              </a:spcBef>
              <a:spcAft>
                <a:spcPct val="0"/>
              </a:spcAft>
            </a:pPr>
            <a:r>
              <a:rPr kumimoji="1" lang="en-US" altLang="zh-TW" sz="1600">
                <a:solidFill>
                  <a:prstClr val="black"/>
                </a:solidFill>
                <a:latin typeface="Arial" charset="0"/>
                <a:ea typeface="新細明體" pitchFamily="18" charset="-120"/>
              </a:rPr>
              <a:t> of process C</a:t>
            </a:r>
            <a:endParaRPr kumimoji="1" lang="en-US" altLang="zh-TW" sz="1000">
              <a:solidFill>
                <a:prstClr val="black"/>
              </a:solidFill>
              <a:ea typeface="新細明體" pitchFamily="18" charset="-120"/>
            </a:endParaRPr>
          </a:p>
        </p:txBody>
      </p:sp>
      <p:sp>
        <p:nvSpPr>
          <p:cNvPr id="25" name="Line 24">
            <a:extLst>
              <a:ext uri="{FF2B5EF4-FFF2-40B4-BE49-F238E27FC236}">
                <a16:creationId xmlns:a16="http://schemas.microsoft.com/office/drawing/2014/main" id="{1FEABB30-BFD5-4481-ACA5-3A980CB7A4F9}"/>
              </a:ext>
            </a:extLst>
          </p:cNvPr>
          <p:cNvSpPr>
            <a:spLocks noChangeShapeType="1"/>
          </p:cNvSpPr>
          <p:nvPr/>
        </p:nvSpPr>
        <p:spPr bwMode="auto">
          <a:xfrm>
            <a:off x="6673731" y="4170222"/>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Line 25">
            <a:extLst>
              <a:ext uri="{FF2B5EF4-FFF2-40B4-BE49-F238E27FC236}">
                <a16:creationId xmlns:a16="http://schemas.microsoft.com/office/drawing/2014/main" id="{2F62D9D6-E07D-4E51-A8E8-B65501E72B38}"/>
              </a:ext>
            </a:extLst>
          </p:cNvPr>
          <p:cNvSpPr>
            <a:spLocks noChangeShapeType="1"/>
          </p:cNvSpPr>
          <p:nvPr/>
        </p:nvSpPr>
        <p:spPr bwMode="auto">
          <a:xfrm>
            <a:off x="5759331" y="4170222"/>
            <a:ext cx="1588" cy="487363"/>
          </a:xfrm>
          <a:prstGeom prst="line">
            <a:avLst/>
          </a:prstGeom>
          <a:noFill/>
          <a:ln w="12700">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27" name="Group 26">
            <a:extLst>
              <a:ext uri="{FF2B5EF4-FFF2-40B4-BE49-F238E27FC236}">
                <a16:creationId xmlns:a16="http://schemas.microsoft.com/office/drawing/2014/main" id="{4D81DBC8-0C6E-4583-A5F8-8E8ABB889F20}"/>
              </a:ext>
            </a:extLst>
          </p:cNvPr>
          <p:cNvGrpSpPr>
            <a:grpSpLocks/>
          </p:cNvGrpSpPr>
          <p:nvPr/>
        </p:nvGrpSpPr>
        <p:grpSpPr bwMode="auto">
          <a:xfrm>
            <a:off x="5759331" y="3255822"/>
            <a:ext cx="914400" cy="914400"/>
            <a:chOff x="3360" y="2784"/>
            <a:chExt cx="576" cy="576"/>
          </a:xfrm>
        </p:grpSpPr>
        <p:sp>
          <p:nvSpPr>
            <p:cNvPr id="28" name="Rectangle 27">
              <a:extLst>
                <a:ext uri="{FF2B5EF4-FFF2-40B4-BE49-F238E27FC236}">
                  <a16:creationId xmlns:a16="http://schemas.microsoft.com/office/drawing/2014/main" id="{BA0C059E-2EE0-4F78-96C6-CBC89059A89C}"/>
                </a:ext>
              </a:extLst>
            </p:cNvPr>
            <p:cNvSpPr>
              <a:spLocks noChangeArrowheads="1"/>
            </p:cNvSpPr>
            <p:nvPr/>
          </p:nvSpPr>
          <p:spPr bwMode="auto">
            <a:xfrm>
              <a:off x="3360" y="2976"/>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29" name="Rectangle 28">
              <a:extLst>
                <a:ext uri="{FF2B5EF4-FFF2-40B4-BE49-F238E27FC236}">
                  <a16:creationId xmlns:a16="http://schemas.microsoft.com/office/drawing/2014/main" id="{7205A030-3AC0-4763-B121-A7EF63F43303}"/>
                </a:ext>
              </a:extLst>
            </p:cNvPr>
            <p:cNvSpPr>
              <a:spLocks noChangeArrowheads="1"/>
            </p:cNvSpPr>
            <p:nvPr/>
          </p:nvSpPr>
          <p:spPr bwMode="auto">
            <a:xfrm>
              <a:off x="3360" y="3168"/>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sp>
          <p:nvSpPr>
            <p:cNvPr id="30" name="Rectangle 29">
              <a:extLst>
                <a:ext uri="{FF2B5EF4-FFF2-40B4-BE49-F238E27FC236}">
                  <a16:creationId xmlns:a16="http://schemas.microsoft.com/office/drawing/2014/main" id="{76BB67E5-8008-4938-AC11-B50B1BF6FC8B}"/>
                </a:ext>
              </a:extLst>
            </p:cNvPr>
            <p:cNvSpPr>
              <a:spLocks noChangeArrowheads="1"/>
            </p:cNvSpPr>
            <p:nvPr/>
          </p:nvSpPr>
          <p:spPr bwMode="auto">
            <a:xfrm>
              <a:off x="3360" y="2784"/>
              <a:ext cx="576" cy="192"/>
            </a:xfrm>
            <a:prstGeom prst="rect">
              <a:avLst/>
            </a:prstGeom>
            <a:solidFill>
              <a:srgbClr val="99FF33">
                <a:alpha val="50195"/>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prstClr val="black"/>
                </a:solidFill>
                <a:effectLst/>
                <a:uLnTx/>
                <a:uFillTx/>
                <a:latin typeface="Comic Sans MS" pitchFamily="66" charset="0"/>
                <a:ea typeface="新細明體" pitchFamily="18" charset="-120"/>
              </a:endParaRPr>
            </a:p>
          </p:txBody>
        </p:sp>
      </p:grpSp>
      <p:sp>
        <p:nvSpPr>
          <p:cNvPr id="31" name="Rectangle 30">
            <a:extLst>
              <a:ext uri="{FF2B5EF4-FFF2-40B4-BE49-F238E27FC236}">
                <a16:creationId xmlns:a16="http://schemas.microsoft.com/office/drawing/2014/main" id="{6435FC57-46FF-4B7C-8F0E-BF7DDEFA9980}"/>
              </a:ext>
            </a:extLst>
          </p:cNvPr>
          <p:cNvSpPr>
            <a:spLocks noChangeArrowheads="1"/>
          </p:cNvSpPr>
          <p:nvPr/>
        </p:nvSpPr>
        <p:spPr bwMode="auto">
          <a:xfrm>
            <a:off x="4997331" y="325582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a:t>
            </a:r>
          </a:p>
        </p:txBody>
      </p:sp>
      <p:sp>
        <p:nvSpPr>
          <p:cNvPr id="32" name="Rectangle 31">
            <a:extLst>
              <a:ext uri="{FF2B5EF4-FFF2-40B4-BE49-F238E27FC236}">
                <a16:creationId xmlns:a16="http://schemas.microsoft.com/office/drawing/2014/main" id="{DE5BFC6F-771C-4ABD-9EF7-AC71DF609F3D}"/>
              </a:ext>
            </a:extLst>
          </p:cNvPr>
          <p:cNvSpPr>
            <a:spLocks noChangeArrowheads="1"/>
          </p:cNvSpPr>
          <p:nvPr/>
        </p:nvSpPr>
        <p:spPr bwMode="auto">
          <a:xfrm>
            <a:off x="4997331" y="356062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00001</a:t>
            </a:r>
          </a:p>
        </p:txBody>
      </p:sp>
      <p:sp>
        <p:nvSpPr>
          <p:cNvPr id="33" name="Rectangle 32">
            <a:extLst>
              <a:ext uri="{FF2B5EF4-FFF2-40B4-BE49-F238E27FC236}">
                <a16:creationId xmlns:a16="http://schemas.microsoft.com/office/drawing/2014/main" id="{425388E6-5F9B-430A-9C1C-C22028201DEB}"/>
              </a:ext>
            </a:extLst>
          </p:cNvPr>
          <p:cNvSpPr>
            <a:spLocks noChangeArrowheads="1"/>
          </p:cNvSpPr>
          <p:nvPr/>
        </p:nvSpPr>
        <p:spPr bwMode="auto">
          <a:xfrm>
            <a:off x="4997331" y="3865422"/>
            <a:ext cx="838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00002</a:t>
            </a:r>
          </a:p>
        </p:txBody>
      </p:sp>
      <p:sp>
        <p:nvSpPr>
          <p:cNvPr id="34" name="Rectangle 33">
            <a:extLst>
              <a:ext uri="{FF2B5EF4-FFF2-40B4-BE49-F238E27FC236}">
                <a16:creationId xmlns:a16="http://schemas.microsoft.com/office/drawing/2014/main" id="{D827F7C1-ED7E-4418-91FB-A2AA20378DF7}"/>
              </a:ext>
            </a:extLst>
          </p:cNvPr>
          <p:cNvSpPr>
            <a:spLocks noChangeArrowheads="1"/>
          </p:cNvSpPr>
          <p:nvPr/>
        </p:nvSpPr>
        <p:spPr bwMode="auto">
          <a:xfrm>
            <a:off x="7359531" y="3255822"/>
            <a:ext cx="914400" cy="304800"/>
          </a:xfrm>
          <a:prstGeom prst="rect">
            <a:avLst/>
          </a:prstGeom>
          <a:solidFill>
            <a:srgbClr val="99FF33"/>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C</a:t>
            </a:r>
          </a:p>
        </p:txBody>
      </p:sp>
      <p:sp>
        <p:nvSpPr>
          <p:cNvPr id="35" name="Rectangle 34">
            <a:extLst>
              <a:ext uri="{FF2B5EF4-FFF2-40B4-BE49-F238E27FC236}">
                <a16:creationId xmlns:a16="http://schemas.microsoft.com/office/drawing/2014/main" id="{980B9E83-E728-4BBC-89BC-86B1B5F8A150}"/>
              </a:ext>
            </a:extLst>
          </p:cNvPr>
          <p:cNvSpPr>
            <a:spLocks noChangeArrowheads="1"/>
          </p:cNvSpPr>
          <p:nvPr/>
        </p:nvSpPr>
        <p:spPr bwMode="auto">
          <a:xfrm>
            <a:off x="7359531" y="4779822"/>
            <a:ext cx="914400" cy="304800"/>
          </a:xfrm>
          <a:prstGeom prst="rect">
            <a:avLst/>
          </a:prstGeom>
          <a:solidFill>
            <a:srgbClr val="FFFFCC"/>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Comic Sans MS" pitchFamily="66" charset="0"/>
                <a:ea typeface="新細明體" pitchFamily="18" charset="-120"/>
              </a:rPr>
              <a:t>B</a:t>
            </a:r>
          </a:p>
        </p:txBody>
      </p:sp>
      <p:sp>
        <p:nvSpPr>
          <p:cNvPr id="36" name="Line 35">
            <a:extLst>
              <a:ext uri="{FF2B5EF4-FFF2-40B4-BE49-F238E27FC236}">
                <a16:creationId xmlns:a16="http://schemas.microsoft.com/office/drawing/2014/main" id="{A5F58859-44BC-4048-8C17-1884C287251C}"/>
              </a:ext>
            </a:extLst>
          </p:cNvPr>
          <p:cNvSpPr>
            <a:spLocks noChangeShapeType="1"/>
          </p:cNvSpPr>
          <p:nvPr/>
        </p:nvSpPr>
        <p:spPr bwMode="auto">
          <a:xfrm>
            <a:off x="6597531" y="3408222"/>
            <a:ext cx="762000" cy="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7" name="Line 36">
            <a:extLst>
              <a:ext uri="{FF2B5EF4-FFF2-40B4-BE49-F238E27FC236}">
                <a16:creationId xmlns:a16="http://schemas.microsoft.com/office/drawing/2014/main" id="{4835F202-9B60-4D8C-B232-01DBE8043821}"/>
              </a:ext>
            </a:extLst>
          </p:cNvPr>
          <p:cNvSpPr>
            <a:spLocks noChangeShapeType="1"/>
          </p:cNvSpPr>
          <p:nvPr/>
        </p:nvSpPr>
        <p:spPr bwMode="auto">
          <a:xfrm>
            <a:off x="6597531" y="3713022"/>
            <a:ext cx="762000" cy="0"/>
          </a:xfrm>
          <a:prstGeom prst="line">
            <a:avLst/>
          </a:prstGeom>
          <a:noFill/>
          <a:ln w="19050">
            <a:solidFill>
              <a:sysClr val="windowText" lastClr="000000"/>
            </a:solidFill>
            <a:round/>
            <a:headEnd type="none" w="sm" len="sm"/>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8" name="Rectangle 37">
            <a:extLst>
              <a:ext uri="{FF2B5EF4-FFF2-40B4-BE49-F238E27FC236}">
                <a16:creationId xmlns:a16="http://schemas.microsoft.com/office/drawing/2014/main" id="{CB336B9A-6B67-4BD1-A18A-AB53104A409A}"/>
              </a:ext>
            </a:extLst>
          </p:cNvPr>
          <p:cNvSpPr>
            <a:spLocks noChangeArrowheads="1"/>
          </p:cNvSpPr>
          <p:nvPr/>
        </p:nvSpPr>
        <p:spPr bwMode="auto">
          <a:xfrm>
            <a:off x="7359531" y="3865422"/>
            <a:ext cx="914400" cy="304800"/>
          </a:xfrm>
          <a:prstGeom prst="rect">
            <a:avLst/>
          </a:prstGeom>
          <a:solidFill>
            <a:srgbClr val="0000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chemeClr val="bg2"/>
                </a:solidFill>
                <a:effectLst/>
                <a:uLnTx/>
                <a:uFillTx/>
                <a:latin typeface="Comic Sans MS" pitchFamily="66" charset="0"/>
                <a:ea typeface="新細明體" pitchFamily="18" charset="-120"/>
              </a:rPr>
              <a:t>A</a:t>
            </a:r>
          </a:p>
        </p:txBody>
      </p:sp>
      <p:sp>
        <p:nvSpPr>
          <p:cNvPr id="39" name="Rectangle 38">
            <a:extLst>
              <a:ext uri="{FF2B5EF4-FFF2-40B4-BE49-F238E27FC236}">
                <a16:creationId xmlns:a16="http://schemas.microsoft.com/office/drawing/2014/main" id="{EF562F3B-35FB-4BE8-AA28-687834A16D22}"/>
              </a:ext>
            </a:extLst>
          </p:cNvPr>
          <p:cNvSpPr>
            <a:spLocks noChangeArrowheads="1"/>
          </p:cNvSpPr>
          <p:nvPr/>
        </p:nvSpPr>
        <p:spPr bwMode="auto">
          <a:xfrm>
            <a:off x="1187331" y="1655622"/>
            <a:ext cx="3657600" cy="27432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Process C causes a </a:t>
            </a:r>
            <a:r>
              <a:rPr kumimoji="1" lang="en-US" altLang="zh-TW" sz="1800" b="0" i="0" u="none" strike="noStrike" kern="0" cap="none" spc="0" normalizeH="0" baseline="0" noProof="0" dirty="0">
                <a:ln>
                  <a:noFill/>
                </a:ln>
                <a:solidFill>
                  <a:srgbClr val="2144D9"/>
                </a:solidFill>
                <a:effectLst/>
                <a:uLnTx/>
                <a:uFillTx/>
                <a:latin typeface="Arial" charset="0"/>
                <a:ea typeface="新細明體" pitchFamily="18" charset="-120"/>
              </a:rPr>
              <a:t>page fault </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when it references data in page </a:t>
            </a:r>
            <a:r>
              <a:rPr kumimoji="1" lang="en-US" altLang="zh-TW" sz="1800" b="1" i="0" u="none" strike="noStrike" kern="0" cap="none" spc="0" normalizeH="0" baseline="0" noProof="0" dirty="0">
                <a:ln>
                  <a:noFill/>
                </a:ln>
                <a:solidFill>
                  <a:srgbClr val="000000"/>
                </a:solidFill>
                <a:effectLst/>
                <a:uLnTx/>
                <a:uFillTx/>
                <a:latin typeface="Arial" charset="0"/>
                <a:ea typeface="新細明體" pitchFamily="18" charset="-120"/>
              </a:rPr>
              <a:t>00002</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And there is </a:t>
            </a:r>
            <a:r>
              <a:rPr kumimoji="1" lang="en-US" altLang="zh-TW" sz="1800" b="0" i="0" u="none" strike="noStrike" kern="0" cap="none" spc="0" normalizeH="0" baseline="0" noProof="0" dirty="0">
                <a:ln>
                  <a:noFill/>
                </a:ln>
                <a:solidFill>
                  <a:srgbClr val="2144D9"/>
                </a:solidFill>
                <a:effectLst/>
                <a:uLnTx/>
                <a:uFillTx/>
                <a:latin typeface="Arial" charset="0"/>
                <a:ea typeface="新細明體" pitchFamily="18" charset="-120"/>
              </a:rPr>
              <a:t>NO</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unused frames in RAM.  The OS has to </a:t>
            </a:r>
            <a:r>
              <a:rPr kumimoji="1" lang="en-US" altLang="zh-TW" sz="1800" b="0" i="0" u="none" strike="noStrike" kern="0" cap="none" spc="0" normalizeH="0" baseline="0" noProof="0" dirty="0">
                <a:ln>
                  <a:noFill/>
                </a:ln>
                <a:solidFill>
                  <a:srgbClr val="2144D9"/>
                </a:solidFill>
                <a:effectLst/>
                <a:uLnTx/>
                <a:uFillTx/>
                <a:latin typeface="Arial" charset="0"/>
                <a:ea typeface="新細明體" pitchFamily="18" charset="-120"/>
              </a:rPr>
              <a:t>select</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a frame to replace.  It can choose from </a:t>
            </a:r>
          </a:p>
          <a:p>
            <a:pPr marL="0" marR="0" lvl="0" indent="0" defTabSz="914400" eaLnBrk="0" fontAlgn="base" latinLnBrk="0" hangingPunct="0">
              <a:lnSpc>
                <a:spcPct val="100000"/>
              </a:lnSpc>
              <a:spcBef>
                <a:spcPct val="0"/>
              </a:spcBef>
              <a:spcAft>
                <a:spcPct val="0"/>
              </a:spcAft>
              <a:buClrTx/>
              <a:buSzTx/>
              <a:buFont typeface="Wingdings" pitchFamily="2" charset="2"/>
              <a:buChar char="§"/>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frames </a:t>
            </a:r>
            <a:r>
              <a:rPr kumimoji="1" lang="en-US" altLang="zh-TW" sz="1800" b="0" i="0" u="none" strike="noStrike" kern="0" cap="none" spc="0" normalizeH="0" baseline="0" noProof="0" dirty="0">
                <a:ln>
                  <a:noFill/>
                </a:ln>
                <a:solidFill>
                  <a:srgbClr val="FF0000"/>
                </a:solidFill>
                <a:effectLst/>
                <a:uLnTx/>
                <a:uFillTx/>
                <a:latin typeface="Arial" charset="0"/>
                <a:ea typeface="新細明體" pitchFamily="18" charset="-120"/>
              </a:rPr>
              <a:t>allocated</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to process C: 00003 and 00004, or</a:t>
            </a:r>
          </a:p>
          <a:p>
            <a:pPr marL="0" marR="0" lvl="0" indent="0" defTabSz="914400" eaLnBrk="0" fontAlgn="base" latinLnBrk="0" hangingPunct="0">
              <a:lnSpc>
                <a:spcPct val="100000"/>
              </a:lnSpc>
              <a:spcBef>
                <a:spcPct val="0"/>
              </a:spcBef>
              <a:spcAft>
                <a:spcPct val="0"/>
              </a:spcAft>
              <a:buClrTx/>
              <a:buSzTx/>
              <a:buFont typeface="Wingdings" pitchFamily="2" charset="2"/>
              <a:buChar char="§"/>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1800" b="0" i="0" u="none" strike="noStrike" kern="0" cap="none" spc="0" normalizeH="0" baseline="0" noProof="0" dirty="0">
                <a:ln>
                  <a:noFill/>
                </a:ln>
                <a:solidFill>
                  <a:srgbClr val="FF0000"/>
                </a:solidFill>
                <a:effectLst/>
                <a:uLnTx/>
                <a:uFillTx/>
                <a:latin typeface="Arial" charset="0"/>
                <a:ea typeface="新細明體" pitchFamily="18" charset="-120"/>
              </a:rPr>
              <a:t>all</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frames </a:t>
            </a:r>
            <a:endParaRPr kumimoji="1" lang="en-US" altLang="zh-TW" sz="2400" b="0" i="0" u="none" strike="noStrike" kern="0" cap="none" spc="0" normalizeH="0" baseline="0" noProof="0" dirty="0">
              <a:ln>
                <a:noFill/>
              </a:ln>
              <a:solidFill>
                <a:srgbClr val="000000"/>
              </a:solidFill>
              <a:effectLst/>
              <a:uLnTx/>
              <a:uFillTx/>
              <a:ea typeface="新細明體" pitchFamily="18" charset="-120"/>
            </a:endParaRPr>
          </a:p>
        </p:txBody>
      </p:sp>
      <p:sp>
        <p:nvSpPr>
          <p:cNvPr id="40" name="Rectangle 39">
            <a:extLst>
              <a:ext uri="{FF2B5EF4-FFF2-40B4-BE49-F238E27FC236}">
                <a16:creationId xmlns:a16="http://schemas.microsoft.com/office/drawing/2014/main" id="{CDB869A0-3FCD-44ED-A3B1-856D7079EB2D}"/>
              </a:ext>
            </a:extLst>
          </p:cNvPr>
          <p:cNvSpPr>
            <a:spLocks noChangeArrowheads="1"/>
          </p:cNvSpPr>
          <p:nvPr/>
        </p:nvSpPr>
        <p:spPr bwMode="auto">
          <a:xfrm>
            <a:off x="615831" y="4657585"/>
            <a:ext cx="4800600" cy="1524000"/>
          </a:xfrm>
          <a:prstGeom prst="rect">
            <a:avLst/>
          </a:prstGeom>
          <a:solidFill>
            <a:srgbClr val="CCFFCC"/>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We </a:t>
            </a:r>
            <a:r>
              <a:rPr kumimoji="1" lang="en-US" altLang="zh-TW" sz="1800" b="0" i="0" u="none" strike="noStrike" kern="0" cap="none" spc="0" normalizeH="0" baseline="0" noProof="0" dirty="0">
                <a:ln>
                  <a:noFill/>
                </a:ln>
                <a:solidFill>
                  <a:srgbClr val="2144D9"/>
                </a:solidFill>
                <a:effectLst/>
                <a:uLnTx/>
                <a:uFillTx/>
                <a:latin typeface="Arial" charset="0"/>
                <a:ea typeface="新細明體" pitchFamily="18" charset="-120"/>
              </a:rPr>
              <a:t>isolate</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this issue in the </a:t>
            </a:r>
            <a:r>
              <a:rPr kumimoji="1" lang="en-US" altLang="zh-TW" sz="1800" b="0" i="0" u="none" strike="noStrike" kern="0" cap="none" spc="0" normalizeH="0" baseline="0" noProof="0" dirty="0">
                <a:ln>
                  <a:noFill/>
                </a:ln>
                <a:solidFill>
                  <a:srgbClr val="2144D9"/>
                </a:solidFill>
                <a:effectLst/>
                <a:uLnTx/>
                <a:uFillTx/>
                <a:latin typeface="Arial" charset="0"/>
                <a:ea typeface="新細明體" pitchFamily="18" charset="-120"/>
              </a:rPr>
              <a:t>resident set management</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The </a:t>
            </a:r>
            <a:r>
              <a:rPr kumimoji="1" lang="en-US" altLang="zh-TW" sz="1800" b="1" i="0" u="none" strike="noStrike" kern="0" cap="none" spc="0" normalizeH="0" baseline="0" noProof="0" dirty="0">
                <a:ln>
                  <a:noFill/>
                </a:ln>
                <a:solidFill>
                  <a:srgbClr val="FF0000"/>
                </a:solidFill>
                <a:effectLst/>
                <a:uLnTx/>
                <a:uFillTx/>
                <a:latin typeface="Arial" charset="0"/>
                <a:ea typeface="新細明體" pitchFamily="18" charset="-120"/>
              </a:rPr>
              <a:t>replacement algorithms </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we will discuss just </a:t>
            </a:r>
            <a:r>
              <a:rPr kumimoji="1" lang="en-US" altLang="zh-TW" sz="1800" b="0" i="0" u="none" strike="noStrike" kern="0" cap="none" spc="0" normalizeH="0" baseline="0" noProof="0" dirty="0">
                <a:ln>
                  <a:noFill/>
                </a:ln>
                <a:solidFill>
                  <a:srgbClr val="2144D9"/>
                </a:solidFill>
                <a:effectLst/>
                <a:uLnTx/>
                <a:uFillTx/>
                <a:latin typeface="Arial" charset="0"/>
                <a:ea typeface="新細明體" pitchFamily="18" charset="-120"/>
              </a:rPr>
              <a:t>choose one page </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among the pages limited by the policy of resident set management.</a:t>
            </a:r>
          </a:p>
        </p:txBody>
      </p:sp>
    </p:spTree>
    <p:extLst>
      <p:ext uri="{BB962C8B-B14F-4D97-AF65-F5344CB8AC3E}">
        <p14:creationId xmlns:p14="http://schemas.microsoft.com/office/powerpoint/2010/main" val="1687022161"/>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19935D-ADE6-42ED-B568-839405AD6ABE}">
  <ds:schemaRef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schemas.microsoft.com/office/2006/documentManagement/types"/>
    <ds:schemaRef ds:uri="71af3243-3dd4-4a8d-8c0d-dd76da1f02a5"/>
    <ds:schemaRef ds:uri="http://purl.org/dc/terms/"/>
    <ds:schemaRef ds:uri="http://schemas.microsoft.com/office/infopath/2007/PartnerControls"/>
    <ds:schemaRef ds:uri="16c05727-aa75-4e4a-9b5f-8a80a1165891"/>
  </ds:schemaRefs>
</ds:datastoreItem>
</file>

<file path=customXml/itemProps2.xml><?xml version="1.0" encoding="utf-8"?>
<ds:datastoreItem xmlns:ds="http://schemas.openxmlformats.org/officeDocument/2006/customXml" ds:itemID="{1E1D8AE1-AF50-4238-9545-788684540ABB}">
  <ds:schemaRefs>
    <ds:schemaRef ds:uri="http://schemas.microsoft.com/sharepoint/v3/contenttype/forms"/>
  </ds:schemaRefs>
</ds:datastoreItem>
</file>

<file path=customXml/itemProps3.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4247</Words>
  <Application>Microsoft Office PowerPoint</Application>
  <PresentationFormat>Widescreen</PresentationFormat>
  <Paragraphs>1048</Paragraphs>
  <Slides>47</Slides>
  <Notes>27</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等线</vt:lpstr>
      <vt:lpstr>新細明體</vt:lpstr>
      <vt:lpstr>Arial</vt:lpstr>
      <vt:lpstr>Calibri</vt:lpstr>
      <vt:lpstr>Comic Sans MS</vt:lpstr>
      <vt:lpstr>Corbel</vt:lpstr>
      <vt:lpstr>Garamond</vt:lpstr>
      <vt:lpstr>Tahoma</vt:lpstr>
      <vt:lpstr>Times New Roman</vt:lpstr>
      <vt:lpstr>Wingdings</vt:lpstr>
      <vt:lpstr>Office Theme</vt:lpstr>
      <vt:lpstr>CHAPTER 8  Virtual Memory: Operating System Software</vt:lpstr>
      <vt:lpstr>OS Policies for Virtual Memory</vt:lpstr>
      <vt:lpstr>Frame Locking</vt:lpstr>
      <vt:lpstr>Resident Set</vt:lpstr>
      <vt:lpstr>Fetch Policy</vt:lpstr>
      <vt:lpstr>Fetch Policy – Demand paging</vt:lpstr>
      <vt:lpstr>Fetch Policy – Prepaging</vt:lpstr>
      <vt:lpstr>Replacement Policy</vt:lpstr>
      <vt:lpstr>Replacement scope</vt:lpstr>
      <vt:lpstr>Replacement Policy</vt:lpstr>
      <vt:lpstr>Replacement Policy – Optimal</vt:lpstr>
      <vt:lpstr>Replacement Policy – LRU</vt:lpstr>
      <vt:lpstr>Replacement Policy – FIFO</vt:lpstr>
      <vt:lpstr>Replacement Algorithms</vt:lpstr>
      <vt:lpstr>Comparison of Page Fault Rate of Replacement Algorithms</vt:lpstr>
      <vt:lpstr>Replacement Policy – Clock</vt:lpstr>
      <vt:lpstr>Clock Policy, 1</vt:lpstr>
      <vt:lpstr>Clock Policy, 2</vt:lpstr>
      <vt:lpstr>Clock Policy, 3</vt:lpstr>
      <vt:lpstr>Clock Policy, 4</vt:lpstr>
      <vt:lpstr>Clock Policy, 5</vt:lpstr>
      <vt:lpstr>Clock Policy – another example </vt:lpstr>
      <vt:lpstr>Categories of frames using U, M</vt:lpstr>
      <vt:lpstr>Clock using U and M bits</vt:lpstr>
      <vt:lpstr>PowerPoint Presentation</vt:lpstr>
      <vt:lpstr>Resident Set</vt:lpstr>
      <vt:lpstr>Replacement Scope</vt:lpstr>
      <vt:lpstr>Resident Set Management</vt:lpstr>
      <vt:lpstr>Fixed Allocation, Local Scope</vt:lpstr>
      <vt:lpstr>Variable Allocation, Global Scope</vt:lpstr>
      <vt:lpstr>Variable Allocation, Global Scope</vt:lpstr>
      <vt:lpstr>Variable Allocation, Local Scope</vt:lpstr>
      <vt:lpstr>Page-fault frequency (PFF)</vt:lpstr>
      <vt:lpstr>Variable-interval Sampled Working Set (VSWS)</vt:lpstr>
      <vt:lpstr>Variable-interval Sampled Working Set (VSWS)</vt:lpstr>
      <vt:lpstr>Variable-interval Sampled Working Set (VSWS)</vt:lpstr>
      <vt:lpstr>PowerPoint Presentation</vt:lpstr>
      <vt:lpstr>VSWS Policy</vt:lpstr>
      <vt:lpstr>Cleaning Policy</vt:lpstr>
      <vt:lpstr>Summary:  Usage of P, M, U bits</vt:lpstr>
      <vt:lpstr>Memory Management Requirements</vt:lpstr>
      <vt:lpstr>Relocation</vt:lpstr>
      <vt:lpstr>Relocation</vt:lpstr>
      <vt:lpstr>Relocation</vt:lpstr>
      <vt:lpstr>Protection</vt:lpstr>
      <vt:lpstr>Sharing</vt:lpstr>
      <vt:lpstr>Next 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2020-08-21T08:53:23Z</dcterms:created>
  <dcterms:modified xsi:type="dcterms:W3CDTF">2020-12-14T03:22:54Z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