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82" r:id="rId5"/>
    <p:sldId id="355" r:id="rId6"/>
    <p:sldId id="356" r:id="rId7"/>
    <p:sldId id="357" r:id="rId8"/>
    <p:sldId id="362" r:id="rId9"/>
    <p:sldId id="363" r:id="rId10"/>
    <p:sldId id="364" r:id="rId11"/>
    <p:sldId id="358" r:id="rId12"/>
    <p:sldId id="359" r:id="rId13"/>
    <p:sldId id="360" r:id="rId14"/>
    <p:sldId id="361" r:id="rId15"/>
    <p:sldId id="365" r:id="rId16"/>
    <p:sldId id="366" r:id="rId17"/>
    <p:sldId id="369" r:id="rId18"/>
    <p:sldId id="370" r:id="rId19"/>
    <p:sldId id="372" r:id="rId20"/>
    <p:sldId id="371" r:id="rId21"/>
    <p:sldId id="367" r:id="rId22"/>
    <p:sldId id="368" r:id="rId23"/>
    <p:sldId id="373" r:id="rId24"/>
    <p:sldId id="374" r:id="rId25"/>
    <p:sldId id="375" r:id="rId26"/>
    <p:sldId id="376" r:id="rId27"/>
    <p:sldId id="377" r:id="rId28"/>
    <p:sldId id="378" r:id="rId29"/>
    <p:sldId id="35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59320" autoAdjust="0"/>
  </p:normalViewPr>
  <p:slideViewPr>
    <p:cSldViewPr snapToGrid="0">
      <p:cViewPr varScale="1">
        <p:scale>
          <a:sx n="37" d="100"/>
          <a:sy n="37" d="100"/>
        </p:scale>
        <p:origin x="1528" y="28"/>
      </p:cViewPr>
      <p:guideLst/>
    </p:cSldViewPr>
  </p:slideViewPr>
  <p:outlineViewPr>
    <p:cViewPr>
      <p:scale>
        <a:sx n="33" d="100"/>
        <a:sy n="33" d="100"/>
      </p:scale>
      <p:origin x="0" y="0"/>
    </p:cViewPr>
  </p:outlineViewPr>
  <p:notesTextViewPr>
    <p:cViewPr>
      <p:scale>
        <a:sx n="3" d="2"/>
        <a:sy n="3" d="2"/>
      </p:scale>
      <p:origin x="0" y="-4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4EA08-61CD-7848-B246-BDCB3393E79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673D0-600C-1F43-A912-41F12960702E}">
      <dgm:prSet phldrT="[Text]" custT="1"/>
      <dgm:spPr>
        <a:xfrm>
          <a:off x="228577" y="228597"/>
          <a:ext cx="2090400" cy="543980"/>
        </a:xfrm>
        <a:prstGeom prst="roundRect">
          <a:avLst/>
        </a:prstGeom>
        <a:solidFill>
          <a:srgbClr val="78AC35">
            <a:lumMod val="75000"/>
          </a:srgbClr>
        </a:solidFill>
        <a:ln>
          <a:noFill/>
        </a:ln>
        <a:effectLst/>
      </dgm:spPr>
      <dgm:t>
        <a:bodyPr/>
        <a:lstStyle/>
        <a:p>
          <a:pPr>
            <a:buNone/>
          </a:pPr>
          <a:r>
            <a:rPr lang="en-US" sz="2200" b="1" dirty="0">
              <a:solidFill>
                <a:sysClr val="window" lastClr="FFFFFF"/>
              </a:solidFill>
              <a:latin typeface="+mj-lt"/>
              <a:ea typeface="+mn-ea"/>
              <a:cs typeface="Arial" panose="020B0604020202020204" pitchFamily="34" charset="0"/>
            </a:rPr>
            <a:t>hardware upgrades</a:t>
          </a:r>
        </a:p>
      </dgm:t>
    </dgm:pt>
    <dgm:pt modelId="{CA9E68CD-FDA6-2947-B506-B9813F3C8F0F}" type="parTrans" cxnId="{8A889DD9-CA01-6344-BAC5-1A2B35B916E9}">
      <dgm:prSet/>
      <dgm:spPr/>
      <dgm:t>
        <a:bodyPr/>
        <a:lstStyle/>
        <a:p>
          <a:endParaRPr lang="en-US"/>
        </a:p>
      </dgm:t>
    </dgm:pt>
    <dgm:pt modelId="{1DFBBD87-248C-7741-B368-FB35329D8AC0}" type="sibTrans" cxnId="{8A889DD9-CA01-6344-BAC5-1A2B35B916E9}">
      <dgm:prSet/>
      <dgm:spPr/>
      <dgm:t>
        <a:bodyPr/>
        <a:lstStyle/>
        <a:p>
          <a:endParaRPr lang="en-US"/>
        </a:p>
      </dgm:t>
    </dgm:pt>
    <dgm:pt modelId="{B4519C2B-736F-3C4D-ABF5-3B13923F7E2E}">
      <dgm:prSet custT="1"/>
      <dgm:spPr>
        <a:xfrm>
          <a:off x="990596" y="740854"/>
          <a:ext cx="2743254" cy="563848"/>
        </a:xfrm>
        <a:prstGeom prst="roundRect">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t>
        <a:bodyPr/>
        <a:lstStyle/>
        <a:p>
          <a:pPr>
            <a:buNone/>
          </a:pPr>
          <a:r>
            <a:rPr lang="en-US" sz="2200" b="1" dirty="0">
              <a:solidFill>
                <a:sysClr val="window" lastClr="FFFFFF"/>
              </a:solidFill>
              <a:latin typeface="+mj-lt"/>
              <a:ea typeface="+mn-ea"/>
              <a:cs typeface="Arial" panose="020B0604020202020204" pitchFamily="34" charset="0"/>
            </a:rPr>
            <a:t>new types of hardware</a:t>
          </a:r>
        </a:p>
      </dgm:t>
    </dgm:pt>
    <dgm:pt modelId="{F3D30ACB-D10E-384D-9B8E-68A922035356}" type="parTrans" cxnId="{D2968E36-6D67-B34D-8547-C7B465B69170}">
      <dgm:prSet/>
      <dgm:spPr/>
      <dgm:t>
        <a:bodyPr/>
        <a:lstStyle/>
        <a:p>
          <a:endParaRPr lang="en-US"/>
        </a:p>
      </dgm:t>
    </dgm:pt>
    <dgm:pt modelId="{5F964703-FC05-0543-A573-31CF63A3A993}" type="sibTrans" cxnId="{D2968E36-6D67-B34D-8547-C7B465B69170}">
      <dgm:prSet/>
      <dgm:spPr/>
      <dgm:t>
        <a:bodyPr/>
        <a:lstStyle/>
        <a:p>
          <a:endParaRPr lang="en-US"/>
        </a:p>
      </dgm:t>
    </dgm:pt>
    <dgm:pt modelId="{C856B1ED-4F2B-D54C-B1DB-771C149631D5}">
      <dgm:prSet custT="1"/>
      <dgm:spPr>
        <a:xfrm>
          <a:off x="2133564" y="1300729"/>
          <a:ext cx="2395060" cy="496765"/>
        </a:xfrm>
        <a:prstGeom prst="roundRect">
          <a:avLst/>
        </a:prstGeom>
        <a:solidFill>
          <a:srgbClr val="EFAB16">
            <a:lumMod val="75000"/>
          </a:srgbClr>
        </a:solidFill>
        <a:ln>
          <a:noFill/>
        </a:ln>
        <a:effectLst/>
      </dgm:spPr>
      <dgm:t>
        <a:bodyPr/>
        <a:lstStyle/>
        <a:p>
          <a:pPr>
            <a:buNone/>
          </a:pPr>
          <a:r>
            <a:rPr lang="en-US" sz="2200" b="1" dirty="0">
              <a:solidFill>
                <a:sysClr val="window" lastClr="FFFFFF"/>
              </a:solidFill>
              <a:latin typeface="+mj-lt"/>
              <a:ea typeface="+mn-ea"/>
              <a:cs typeface="Arial" panose="020B0604020202020204" pitchFamily="34" charset="0"/>
            </a:rPr>
            <a:t>new services</a:t>
          </a:r>
        </a:p>
      </dgm:t>
    </dgm:pt>
    <dgm:pt modelId="{A8F33FE1-9B38-9141-8AA5-72D16AFB336A}" type="parTrans" cxnId="{A093B91E-FEA7-BF4A-9531-31A80072A426}">
      <dgm:prSet/>
      <dgm:spPr/>
      <dgm:t>
        <a:bodyPr/>
        <a:lstStyle/>
        <a:p>
          <a:endParaRPr lang="en-US"/>
        </a:p>
      </dgm:t>
    </dgm:pt>
    <dgm:pt modelId="{DBEAF13A-3D8E-D044-BD68-AC20B82EEF6E}" type="sibTrans" cxnId="{A093B91E-FEA7-BF4A-9531-31A80072A426}">
      <dgm:prSet/>
      <dgm:spPr/>
      <dgm:t>
        <a:bodyPr/>
        <a:lstStyle/>
        <a:p>
          <a:endParaRPr lang="en-US"/>
        </a:p>
      </dgm:t>
    </dgm:pt>
    <dgm:pt modelId="{1EB4E35E-A4FD-A642-812A-4D206E27C3E5}">
      <dgm:prSet custT="1"/>
      <dgm:spPr>
        <a:xfrm>
          <a:off x="3048038" y="1798342"/>
          <a:ext cx="2133523" cy="555835"/>
        </a:xfrm>
        <a:prstGeom prst="roundRect">
          <a:avLst/>
        </a:prstGeom>
        <a:solidFill>
          <a:srgbClr val="0D335E"/>
        </a:solidFill>
        <a:ln>
          <a:noFill/>
        </a:ln>
        <a:effectLst/>
      </dgm:spPr>
      <dgm:t>
        <a:bodyPr/>
        <a:lstStyle/>
        <a:p>
          <a:pPr>
            <a:buNone/>
          </a:pPr>
          <a:r>
            <a:rPr lang="en-US" altLang="zh-CN" sz="2200" b="1" dirty="0">
              <a:solidFill>
                <a:sysClr val="window" lastClr="FFFFFF"/>
              </a:solidFill>
              <a:latin typeface="+mj-lt"/>
              <a:ea typeface="+mn-ea"/>
              <a:cs typeface="Arial" panose="020B0604020202020204" pitchFamily="34" charset="0"/>
            </a:rPr>
            <a:t>f</a:t>
          </a:r>
          <a:r>
            <a:rPr lang="en-US" sz="2200" b="1" dirty="0">
              <a:solidFill>
                <a:sysClr val="window" lastClr="FFFFFF"/>
              </a:solidFill>
              <a:latin typeface="+mj-lt"/>
              <a:ea typeface="+mn-ea"/>
              <a:cs typeface="Arial" panose="020B0604020202020204" pitchFamily="34" charset="0"/>
            </a:rPr>
            <a:t>ixes</a:t>
          </a:r>
        </a:p>
      </dgm:t>
    </dgm:pt>
    <dgm:pt modelId="{2DB22E54-E480-244C-B4CA-9697D00BF6FD}" type="sibTrans" cxnId="{378DACAE-95AC-324E-B93B-9B9F07F6A4A8}">
      <dgm:prSet/>
      <dgm:spPr/>
      <dgm:t>
        <a:bodyPr/>
        <a:lstStyle/>
        <a:p>
          <a:endParaRPr lang="en-US"/>
        </a:p>
      </dgm:t>
    </dgm:pt>
    <dgm:pt modelId="{30BEAE05-8F33-7C40-854A-38427989693D}" type="parTrans" cxnId="{378DACAE-95AC-324E-B93B-9B9F07F6A4A8}">
      <dgm:prSet/>
      <dgm:spPr/>
      <dgm:t>
        <a:bodyPr/>
        <a:lstStyle/>
        <a:p>
          <a:endParaRPr lang="en-US"/>
        </a:p>
      </dgm:t>
    </dgm:pt>
    <dgm:pt modelId="{8272D90A-381D-A943-A863-F7B14E4A2D44}" type="pres">
      <dgm:prSet presAssocID="{4314EA08-61CD-7848-B246-BDCB3393E799}" presName="linear" presStyleCnt="0">
        <dgm:presLayoutVars>
          <dgm:animLvl val="lvl"/>
          <dgm:resizeHandles val="exact"/>
        </dgm:presLayoutVars>
      </dgm:prSet>
      <dgm:spPr/>
    </dgm:pt>
    <dgm:pt modelId="{0C63F472-A208-BC48-9954-72AE57388841}" type="pres">
      <dgm:prSet presAssocID="{4DE673D0-600C-1F43-A912-41F12960702E}" presName="parentText" presStyleLbl="node1" presStyleIdx="0" presStyleCnt="4" custScaleX="30155" custScaleY="88057" custLinFactY="16031" custLinFactNeighborX="-34522" custLinFactNeighborY="100000">
        <dgm:presLayoutVars>
          <dgm:chMax val="0"/>
          <dgm:bulletEnabled val="1"/>
        </dgm:presLayoutVars>
      </dgm:prSet>
      <dgm:spPr/>
    </dgm:pt>
    <dgm:pt modelId="{5C51A478-63FB-6D40-B025-1CB4BCECB8CA}" type="pres">
      <dgm:prSet presAssocID="{1DFBBD87-248C-7741-B368-FB35329D8AC0}" presName="spacer" presStyleCnt="0"/>
      <dgm:spPr/>
    </dgm:pt>
    <dgm:pt modelId="{06E7AF27-17CB-6C41-9B00-422CDBA69BDA}" type="pres">
      <dgm:prSet presAssocID="{B4519C2B-736F-3C4D-ABF5-3B13923F7E2E}" presName="parentText" presStyleLbl="node1" presStyleIdx="1" presStyleCnt="4" custScaleX="39573" custScaleY="91273" custLinFactNeighborX="-21296" custLinFactNeighborY="70821">
        <dgm:presLayoutVars>
          <dgm:chMax val="0"/>
          <dgm:bulletEnabled val="1"/>
        </dgm:presLayoutVars>
      </dgm:prSet>
      <dgm:spPr/>
    </dgm:pt>
    <dgm:pt modelId="{2A0DF51E-479B-F345-AF83-54F3DF408229}" type="pres">
      <dgm:prSet presAssocID="{5F964703-FC05-0543-A573-31CF63A3A993}" presName="spacer" presStyleCnt="0"/>
      <dgm:spPr/>
    </dgm:pt>
    <dgm:pt modelId="{54C39DF2-6921-BB4E-8411-E1AA720107FC}" type="pres">
      <dgm:prSet presAssocID="{C856B1ED-4F2B-D54C-B1DB-771C149631D5}" presName="parentText" presStyleLbl="node1" presStyleIdx="2" presStyleCnt="4" custScaleX="34550" custScaleY="80414" custLinFactNeighborX="-9523" custLinFactNeighborY="-33359">
        <dgm:presLayoutVars>
          <dgm:chMax val="0"/>
          <dgm:bulletEnabled val="1"/>
        </dgm:presLayoutVars>
      </dgm:prSet>
      <dgm:spPr/>
    </dgm:pt>
    <dgm:pt modelId="{8EBEB080-B91F-6B4C-887F-A3D89EB1D39C}" type="pres">
      <dgm:prSet presAssocID="{DBEAF13A-3D8E-D044-BD68-AC20B82EEF6E}" presName="spacer" presStyleCnt="0"/>
      <dgm:spPr/>
    </dgm:pt>
    <dgm:pt modelId="{87EED797-7526-BB4E-8C40-6D097D0CBF95}" type="pres">
      <dgm:prSet presAssocID="{1EB4E35E-A4FD-A642-812A-4D206E27C3E5}" presName="parentText" presStyleLbl="node1" presStyleIdx="3" presStyleCnt="4" custScaleX="30777" custScaleY="89976" custLinFactY="-4995" custLinFactNeighborX="0" custLinFactNeighborY="-100000">
        <dgm:presLayoutVars>
          <dgm:chMax val="0"/>
          <dgm:bulletEnabled val="1"/>
        </dgm:presLayoutVars>
      </dgm:prSet>
      <dgm:spPr/>
    </dgm:pt>
  </dgm:ptLst>
  <dgm:cxnLst>
    <dgm:cxn modelId="{A093B91E-FEA7-BF4A-9531-31A80072A426}" srcId="{4314EA08-61CD-7848-B246-BDCB3393E799}" destId="{C856B1ED-4F2B-D54C-B1DB-771C149631D5}" srcOrd="2" destOrd="0" parTransId="{A8F33FE1-9B38-9141-8AA5-72D16AFB336A}" sibTransId="{DBEAF13A-3D8E-D044-BD68-AC20B82EEF6E}"/>
    <dgm:cxn modelId="{D2968E36-6D67-B34D-8547-C7B465B69170}" srcId="{4314EA08-61CD-7848-B246-BDCB3393E799}" destId="{B4519C2B-736F-3C4D-ABF5-3B13923F7E2E}" srcOrd="1" destOrd="0" parTransId="{F3D30ACB-D10E-384D-9B8E-68A922035356}" sibTransId="{5F964703-FC05-0543-A573-31CF63A3A993}"/>
    <dgm:cxn modelId="{12E9DC83-8475-8042-9047-78C0AF9133EB}" type="presOf" srcId="{B4519C2B-736F-3C4D-ABF5-3B13923F7E2E}" destId="{06E7AF27-17CB-6C41-9B00-422CDBA69BDA}" srcOrd="0" destOrd="0" presId="urn:microsoft.com/office/officeart/2005/8/layout/vList2"/>
    <dgm:cxn modelId="{302CEDA2-5BDB-FE41-98FC-DCC6E8118F64}" type="presOf" srcId="{C856B1ED-4F2B-D54C-B1DB-771C149631D5}" destId="{54C39DF2-6921-BB4E-8411-E1AA720107FC}" srcOrd="0" destOrd="0" presId="urn:microsoft.com/office/officeart/2005/8/layout/vList2"/>
    <dgm:cxn modelId="{378DACAE-95AC-324E-B93B-9B9F07F6A4A8}" srcId="{4314EA08-61CD-7848-B246-BDCB3393E799}" destId="{1EB4E35E-A4FD-A642-812A-4D206E27C3E5}" srcOrd="3" destOrd="0" parTransId="{30BEAE05-8F33-7C40-854A-38427989693D}" sibTransId="{2DB22E54-E480-244C-B4CA-9697D00BF6FD}"/>
    <dgm:cxn modelId="{57419CC9-4D68-5040-8DE6-0809FB1E9130}" type="presOf" srcId="{1EB4E35E-A4FD-A642-812A-4D206E27C3E5}" destId="{87EED797-7526-BB4E-8C40-6D097D0CBF95}" srcOrd="0" destOrd="0" presId="urn:microsoft.com/office/officeart/2005/8/layout/vList2"/>
    <dgm:cxn modelId="{AD1BBCCA-AF8E-014D-9239-5EC9BB76C1BB}" type="presOf" srcId="{4314EA08-61CD-7848-B246-BDCB3393E799}" destId="{8272D90A-381D-A943-A863-F7B14E4A2D44}" srcOrd="0" destOrd="0" presId="urn:microsoft.com/office/officeart/2005/8/layout/vList2"/>
    <dgm:cxn modelId="{8A889DD9-CA01-6344-BAC5-1A2B35B916E9}" srcId="{4314EA08-61CD-7848-B246-BDCB3393E799}" destId="{4DE673D0-600C-1F43-A912-41F12960702E}" srcOrd="0" destOrd="0" parTransId="{CA9E68CD-FDA6-2947-B506-B9813F3C8F0F}" sibTransId="{1DFBBD87-248C-7741-B368-FB35329D8AC0}"/>
    <dgm:cxn modelId="{42A3CBF1-4A63-274B-B2FF-3290497153EB}" type="presOf" srcId="{4DE673D0-600C-1F43-A912-41F12960702E}" destId="{0C63F472-A208-BC48-9954-72AE57388841}" srcOrd="0" destOrd="0" presId="urn:microsoft.com/office/officeart/2005/8/layout/vList2"/>
    <dgm:cxn modelId="{5F7D3CB2-34C0-C94D-AD37-72E63BDF2614}" type="presParOf" srcId="{8272D90A-381D-A943-A863-F7B14E4A2D44}" destId="{0C63F472-A208-BC48-9954-72AE57388841}" srcOrd="0" destOrd="0" presId="urn:microsoft.com/office/officeart/2005/8/layout/vList2"/>
    <dgm:cxn modelId="{116C4AA5-0206-8942-BD5B-8308B2835FA2}" type="presParOf" srcId="{8272D90A-381D-A943-A863-F7B14E4A2D44}" destId="{5C51A478-63FB-6D40-B025-1CB4BCECB8CA}" srcOrd="1" destOrd="0" presId="urn:microsoft.com/office/officeart/2005/8/layout/vList2"/>
    <dgm:cxn modelId="{3D4EBBFB-ED6D-BD42-8A7A-53EF28E4FBFB}" type="presParOf" srcId="{8272D90A-381D-A943-A863-F7B14E4A2D44}" destId="{06E7AF27-17CB-6C41-9B00-422CDBA69BDA}" srcOrd="2" destOrd="0" presId="urn:microsoft.com/office/officeart/2005/8/layout/vList2"/>
    <dgm:cxn modelId="{D0F71D5A-8081-3544-BB5B-9AA91BEB8CDF}" type="presParOf" srcId="{8272D90A-381D-A943-A863-F7B14E4A2D44}" destId="{2A0DF51E-479B-F345-AF83-54F3DF408229}" srcOrd="3" destOrd="0" presId="urn:microsoft.com/office/officeart/2005/8/layout/vList2"/>
    <dgm:cxn modelId="{8DEC3395-6BA1-CD4F-919F-6C0B0E3738E4}" type="presParOf" srcId="{8272D90A-381D-A943-A863-F7B14E4A2D44}" destId="{54C39DF2-6921-BB4E-8411-E1AA720107FC}" srcOrd="4" destOrd="0" presId="urn:microsoft.com/office/officeart/2005/8/layout/vList2"/>
    <dgm:cxn modelId="{5017CE91-22AB-4F4E-B335-B3FD1B43BE14}" type="presParOf" srcId="{8272D90A-381D-A943-A863-F7B14E4A2D44}" destId="{8EBEB080-B91F-6B4C-887F-A3D89EB1D39C}" srcOrd="5" destOrd="0" presId="urn:microsoft.com/office/officeart/2005/8/layout/vList2"/>
    <dgm:cxn modelId="{EF06E1AB-736D-4940-859B-48C13F50C0F2}" type="presParOf" srcId="{8272D90A-381D-A943-A863-F7B14E4A2D44}" destId="{87EED797-7526-BB4E-8C40-6D097D0CBF9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ACCD92-B1BC-0A42-953B-F3E640C7BD29}" type="doc">
      <dgm:prSet loTypeId="urn:microsoft.com/office/officeart/2005/8/layout/arrow2" loCatId="process" qsTypeId="urn:microsoft.com/office/officeart/2005/8/quickstyle/simple4" qsCatId="simple" csTypeId="urn:microsoft.com/office/officeart/2005/8/colors/accent1_2" csCatId="accent1" phldr="1"/>
      <dgm:spPr/>
    </dgm:pt>
    <dgm:pt modelId="{38FC8F8D-C424-8146-9E56-AD1DDF760111}">
      <dgm:prSet phldrT="[Text]" custT="1"/>
      <dgm:spPr>
        <a:xfrm>
          <a:off x="931468" y="3583026"/>
          <a:ext cx="1195303" cy="531771"/>
        </a:xfrm>
        <a:prstGeom prst="rect">
          <a:avLst/>
        </a:prstGeom>
        <a:noFill/>
        <a:ln>
          <a:noFill/>
        </a:ln>
        <a:effectLst/>
      </dgm:spPr>
      <dgm:t>
        <a:bodyPr/>
        <a:lstStyle/>
        <a:p>
          <a:pPr>
            <a:buNone/>
          </a:pPr>
          <a:r>
            <a:rPr lang="en-NZ" sz="1800" b="1" dirty="0">
              <a:solidFill>
                <a:sysClr val="windowText" lastClr="000000">
                  <a:hueOff val="0"/>
                  <a:satOff val="0"/>
                  <a:lumOff val="0"/>
                  <a:alphaOff val="0"/>
                </a:sysClr>
              </a:solidFill>
              <a:latin typeface="Calisto MT"/>
              <a:ea typeface="+mn-ea"/>
              <a:cs typeface="+mn-cs"/>
            </a:rPr>
            <a:t>Serial Processing</a:t>
          </a:r>
          <a:endParaRPr lang="en-US" sz="1800" b="1" dirty="0">
            <a:solidFill>
              <a:sysClr val="windowText" lastClr="000000">
                <a:hueOff val="0"/>
                <a:satOff val="0"/>
                <a:lumOff val="0"/>
                <a:alphaOff val="0"/>
              </a:sysClr>
            </a:solidFill>
            <a:latin typeface="Calisto MT"/>
            <a:ea typeface="+mn-ea"/>
            <a:cs typeface="+mn-cs"/>
          </a:endParaRPr>
        </a:p>
      </dgm:t>
    </dgm:pt>
    <dgm:pt modelId="{D0A62D74-7E0B-B242-8B35-D7A6B1083D31}" type="parTrans" cxnId="{7D3C728B-F740-AC43-9F3A-C47B814E5089}">
      <dgm:prSet/>
      <dgm:spPr/>
      <dgm:t>
        <a:bodyPr/>
        <a:lstStyle/>
        <a:p>
          <a:endParaRPr lang="en-US"/>
        </a:p>
      </dgm:t>
    </dgm:pt>
    <dgm:pt modelId="{4BF9B6E4-5CE0-7C40-ACE9-2C6A5EA145F7}" type="sibTrans" cxnId="{7D3C728B-F740-AC43-9F3A-C47B814E5089}">
      <dgm:prSet/>
      <dgm:spPr/>
      <dgm:t>
        <a:bodyPr/>
        <a:lstStyle/>
        <a:p>
          <a:endParaRPr lang="en-US"/>
        </a:p>
      </dgm:t>
    </dgm:pt>
    <dgm:pt modelId="{D9810BAD-2715-BF45-BF3B-6AB8E45EE25A}">
      <dgm:prSet custT="1"/>
      <dgm:spPr>
        <a:xfrm>
          <a:off x="2057398" y="2895591"/>
          <a:ext cx="1467916" cy="797458"/>
        </a:xfrm>
        <a:prstGeom prst="rect">
          <a:avLst/>
        </a:prstGeom>
        <a:noFill/>
        <a:ln>
          <a:noFill/>
        </a:ln>
        <a:effectLst/>
      </dgm:spPr>
      <dgm:t>
        <a:bodyPr/>
        <a:lstStyle/>
        <a:p>
          <a:pPr>
            <a:buNone/>
          </a:pPr>
          <a:r>
            <a:rPr lang="en-NZ" sz="1800" b="1" dirty="0">
              <a:solidFill>
                <a:sysClr val="windowText" lastClr="000000">
                  <a:hueOff val="0"/>
                  <a:satOff val="0"/>
                  <a:lumOff val="0"/>
                  <a:alphaOff val="0"/>
                </a:sysClr>
              </a:solidFill>
              <a:latin typeface="Calisto MT"/>
              <a:ea typeface="+mn-ea"/>
              <a:cs typeface="+mn-cs"/>
            </a:rPr>
            <a:t>Simple Batch Systems</a:t>
          </a:r>
        </a:p>
      </dgm:t>
    </dgm:pt>
    <dgm:pt modelId="{A7494285-C8ED-F248-AEC8-913A1E2E837E}" type="parTrans" cxnId="{1DE82A49-0AB5-0347-85E5-B4E74FB74FCA}">
      <dgm:prSet/>
      <dgm:spPr/>
      <dgm:t>
        <a:bodyPr/>
        <a:lstStyle/>
        <a:p>
          <a:endParaRPr lang="en-US"/>
        </a:p>
      </dgm:t>
    </dgm:pt>
    <dgm:pt modelId="{3253F9A0-6251-A642-AE74-6B9C371975BC}" type="sibTrans" cxnId="{1DE82A49-0AB5-0347-85E5-B4E74FB74FCA}">
      <dgm:prSet/>
      <dgm:spPr/>
      <dgm:t>
        <a:bodyPr/>
        <a:lstStyle/>
        <a:p>
          <a:endParaRPr lang="en-US"/>
        </a:p>
      </dgm:t>
    </dgm:pt>
    <dgm:pt modelId="{A66F7EE8-B277-D248-99D3-4CD126540C8A}">
      <dgm:prSet custT="1"/>
      <dgm:spPr>
        <a:xfrm>
          <a:off x="3200403" y="2209796"/>
          <a:ext cx="2107194" cy="703679"/>
        </a:xfrm>
        <a:prstGeom prst="rect">
          <a:avLst/>
        </a:prstGeom>
        <a:noFill/>
        <a:ln>
          <a:noFill/>
        </a:ln>
        <a:effectLst/>
      </dgm:spPr>
      <dgm:t>
        <a:bodyPr/>
        <a:lstStyle/>
        <a:p>
          <a:pPr>
            <a:buNone/>
          </a:pPr>
          <a:r>
            <a:rPr lang="en-NZ" sz="1800" b="1" dirty="0">
              <a:solidFill>
                <a:sysClr val="windowText" lastClr="000000">
                  <a:hueOff val="0"/>
                  <a:satOff val="0"/>
                  <a:lumOff val="0"/>
                  <a:alphaOff val="0"/>
                </a:sysClr>
              </a:solidFill>
              <a:latin typeface="Calisto MT"/>
              <a:ea typeface="+mn-ea"/>
              <a:cs typeface="+mn-cs"/>
            </a:rPr>
            <a:t>Multiprogrammed Batch Systems</a:t>
          </a:r>
        </a:p>
      </dgm:t>
    </dgm:pt>
    <dgm:pt modelId="{38AC00E7-9EEB-AA46-92D7-B69F40E88CB4}" type="parTrans" cxnId="{451DF095-1C94-234D-A748-F8277292FC1F}">
      <dgm:prSet/>
      <dgm:spPr/>
      <dgm:t>
        <a:bodyPr/>
        <a:lstStyle/>
        <a:p>
          <a:endParaRPr lang="en-US"/>
        </a:p>
      </dgm:t>
    </dgm:pt>
    <dgm:pt modelId="{F51F151C-E8E6-534A-A204-713718F1E875}" type="sibTrans" cxnId="{451DF095-1C94-234D-A748-F8277292FC1F}">
      <dgm:prSet/>
      <dgm:spPr/>
      <dgm:t>
        <a:bodyPr/>
        <a:lstStyle/>
        <a:p>
          <a:endParaRPr lang="en-US"/>
        </a:p>
      </dgm:t>
    </dgm:pt>
    <dgm:pt modelId="{9386885E-542C-A045-80DD-541DAB382580}">
      <dgm:prSet custT="1"/>
      <dgm:spPr>
        <a:xfrm>
          <a:off x="5105396" y="1752594"/>
          <a:ext cx="1275282" cy="998869"/>
        </a:xfrm>
        <a:prstGeom prst="rect">
          <a:avLst/>
        </a:prstGeom>
        <a:noFill/>
        <a:ln>
          <a:noFill/>
        </a:ln>
        <a:effectLst/>
      </dgm:spPr>
      <dgm:t>
        <a:bodyPr/>
        <a:lstStyle/>
        <a:p>
          <a:pPr>
            <a:buNone/>
          </a:pPr>
          <a:r>
            <a:rPr lang="en-NZ" sz="1800" b="1" dirty="0">
              <a:solidFill>
                <a:sysClr val="windowText" lastClr="000000">
                  <a:hueOff val="0"/>
                  <a:satOff val="0"/>
                  <a:lumOff val="0"/>
                  <a:alphaOff val="0"/>
                </a:sysClr>
              </a:solidFill>
              <a:latin typeface="Calisto MT"/>
              <a:ea typeface="+mn-ea"/>
              <a:cs typeface="+mn-cs"/>
            </a:rPr>
            <a:t>Time Sharing Systems</a:t>
          </a:r>
        </a:p>
      </dgm:t>
    </dgm:pt>
    <dgm:pt modelId="{568757CA-AC16-7F43-B8F6-583978CFEC40}" type="parTrans" cxnId="{049F5EB9-BDD5-B249-B755-3016A45FC8DA}">
      <dgm:prSet/>
      <dgm:spPr/>
      <dgm:t>
        <a:bodyPr/>
        <a:lstStyle/>
        <a:p>
          <a:endParaRPr lang="en-US"/>
        </a:p>
      </dgm:t>
    </dgm:pt>
    <dgm:pt modelId="{B3B68821-6B75-224A-99DE-9B3A4C5EF08C}" type="sibTrans" cxnId="{049F5EB9-BDD5-B249-B755-3016A45FC8DA}">
      <dgm:prSet/>
      <dgm:spPr/>
      <dgm:t>
        <a:bodyPr/>
        <a:lstStyle/>
        <a:p>
          <a:endParaRPr lang="en-US"/>
        </a:p>
      </dgm:t>
    </dgm:pt>
    <dgm:pt modelId="{094A77E0-A09E-2B4F-9792-0313B70CB70F}" type="pres">
      <dgm:prSet presAssocID="{6EACCD92-B1BC-0A42-953B-F3E640C7BD29}" presName="arrowDiagram" presStyleCnt="0">
        <dgm:presLayoutVars>
          <dgm:chMax val="5"/>
          <dgm:dir/>
          <dgm:resizeHandles val="exact"/>
        </dgm:presLayoutVars>
      </dgm:prSet>
      <dgm:spPr/>
    </dgm:pt>
    <dgm:pt modelId="{7274B0A6-A780-AC4D-A192-A17A96D7D56B}" type="pres">
      <dgm:prSet presAssocID="{6EACCD92-B1BC-0A42-953B-F3E640C7BD29}" presName="arrow" presStyleLbl="bgShp" presStyleIdx="0" presStyleCnt="1"/>
      <dgm:spPr>
        <a:xfrm>
          <a:off x="162559" y="0"/>
          <a:ext cx="6990080" cy="4368800"/>
        </a:xfrm>
        <a:prstGeom prst="swooshArrow">
          <a:avLst>
            <a:gd name="adj1" fmla="val 25000"/>
            <a:gd name="adj2" fmla="val 25000"/>
          </a:avLst>
        </a:prstGeom>
        <a:solidFill>
          <a:srgbClr val="990000">
            <a:tint val="40000"/>
            <a:hueOff val="0"/>
            <a:satOff val="0"/>
            <a:lumOff val="0"/>
            <a:alphaOff val="0"/>
          </a:srgbClr>
        </a:solidFill>
        <a:ln>
          <a:solidFill>
            <a:srgbClr val="990000">
              <a:lumMod val="75000"/>
            </a:srgbClr>
          </a:solidFill>
        </a:ln>
        <a:effectLst/>
      </dgm:spPr>
    </dgm:pt>
    <dgm:pt modelId="{AC30B1C0-E642-C343-9491-3D29EF5B9ACA}" type="pres">
      <dgm:prSet presAssocID="{6EACCD92-B1BC-0A42-953B-F3E640C7BD29}" presName="arrowDiagram4" presStyleCnt="0"/>
      <dgm:spPr/>
    </dgm:pt>
    <dgm:pt modelId="{14244A61-2F42-FE4C-B4AE-14F538A72BD4}" type="pres">
      <dgm:prSet presAssocID="{38FC8F8D-C424-8146-9E56-AD1DDF760111}" presName="bullet4a" presStyleLbl="node1" presStyleIdx="0" presStyleCnt="4"/>
      <dgm:spPr>
        <a:xfrm>
          <a:off x="851082" y="3248639"/>
          <a:ext cx="160771" cy="160771"/>
        </a:xfrm>
        <a:prstGeom prst="ellipse">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pt>
    <dgm:pt modelId="{68990ADE-EECC-A843-9CB8-385F4DCE6884}" type="pres">
      <dgm:prSet presAssocID="{38FC8F8D-C424-8146-9E56-AD1DDF760111}" presName="textBox4a" presStyleLbl="revTx" presStyleIdx="0" presStyleCnt="4" custScaleY="51143">
        <dgm:presLayoutVars>
          <dgm:bulletEnabled val="1"/>
        </dgm:presLayoutVars>
      </dgm:prSet>
      <dgm:spPr/>
    </dgm:pt>
    <dgm:pt modelId="{9AA8AB03-D64A-C342-B37C-4CCC9DA9EB94}" type="pres">
      <dgm:prSet presAssocID="{D9810BAD-2715-BF45-BF3B-6AB8E45EE25A}" presName="bullet4b" presStyleLbl="node1" presStyleIdx="1" presStyleCnt="4"/>
      <dgm:spPr>
        <a:xfrm>
          <a:off x="1986970" y="2232456"/>
          <a:ext cx="279603" cy="279603"/>
        </a:xfrm>
        <a:prstGeom prst="ellipse">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pt>
    <dgm:pt modelId="{CD842123-1D21-A749-9096-4D7D760BAAD9}" type="pres">
      <dgm:prSet presAssocID="{D9810BAD-2715-BF45-BF3B-6AB8E45EE25A}" presName="textBox4b" presStyleLbl="revTx" presStyleIdx="1" presStyleCnt="4" custScaleY="39942" custLinFactNeighborX="-4726" custLinFactNeighborY="-3817">
        <dgm:presLayoutVars>
          <dgm:bulletEnabled val="1"/>
        </dgm:presLayoutVars>
      </dgm:prSet>
      <dgm:spPr/>
    </dgm:pt>
    <dgm:pt modelId="{36778976-587A-8042-87A9-FC1C9FD954F8}" type="pres">
      <dgm:prSet presAssocID="{A66F7EE8-B277-D248-99D3-4CD126540C8A}" presName="bullet4c" presStyleLbl="node1" presStyleIdx="2" presStyleCnt="4"/>
      <dgm:spPr>
        <a:xfrm>
          <a:off x="3437412" y="1483644"/>
          <a:ext cx="370474" cy="370474"/>
        </a:xfrm>
        <a:prstGeom prst="ellipse">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pt>
    <dgm:pt modelId="{D9519E44-3DC2-2543-B587-8A3BE587954F}" type="pres">
      <dgm:prSet presAssocID="{A66F7EE8-B277-D248-99D3-4CD126540C8A}" presName="textBox4c" presStyleLbl="revTx" presStyleIdx="2" presStyleCnt="4" custScaleX="143550" custScaleY="26063" custLinFactNeighborX="-6990" custLinFactNeighborY="-16934">
        <dgm:presLayoutVars>
          <dgm:bulletEnabled val="1"/>
        </dgm:presLayoutVars>
      </dgm:prSet>
      <dgm:spPr/>
    </dgm:pt>
    <dgm:pt modelId="{6C5317EB-E0BB-C646-8AC7-1B8FB3CE6475}" type="pres">
      <dgm:prSet presAssocID="{9386885E-542C-A045-80DD-541DAB382580}" presName="bullet4d" presStyleLbl="node1" presStyleIdx="3" presStyleCnt="4"/>
      <dgm:spPr>
        <a:xfrm>
          <a:off x="5017170" y="988222"/>
          <a:ext cx="496295" cy="496295"/>
        </a:xfrm>
        <a:prstGeom prst="ellipse">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pt>
    <dgm:pt modelId="{9DBEC3F6-5D1C-984A-A8A3-A5F0342491D8}" type="pres">
      <dgm:prSet presAssocID="{9386885E-542C-A045-80DD-541DAB382580}" presName="textBox4d" presStyleLbl="revTx" presStyleIdx="3" presStyleCnt="4" custScaleX="86877" custScaleY="31888" custLinFactNeighborX="-17456" custLinFactNeighborY="-17576">
        <dgm:presLayoutVars>
          <dgm:bulletEnabled val="1"/>
        </dgm:presLayoutVars>
      </dgm:prSet>
      <dgm:spPr/>
    </dgm:pt>
  </dgm:ptLst>
  <dgm:cxnLst>
    <dgm:cxn modelId="{3E17B52C-3B06-9A45-8584-9180A0C1BA59}" type="presOf" srcId="{A66F7EE8-B277-D248-99D3-4CD126540C8A}" destId="{D9519E44-3DC2-2543-B587-8A3BE587954F}" srcOrd="0" destOrd="0" presId="urn:microsoft.com/office/officeart/2005/8/layout/arrow2"/>
    <dgm:cxn modelId="{1098CD43-3096-BD47-8C93-BE8058CF148F}" type="presOf" srcId="{D9810BAD-2715-BF45-BF3B-6AB8E45EE25A}" destId="{CD842123-1D21-A749-9096-4D7D760BAAD9}" srcOrd="0" destOrd="0" presId="urn:microsoft.com/office/officeart/2005/8/layout/arrow2"/>
    <dgm:cxn modelId="{1DE82A49-0AB5-0347-85E5-B4E74FB74FCA}" srcId="{6EACCD92-B1BC-0A42-953B-F3E640C7BD29}" destId="{D9810BAD-2715-BF45-BF3B-6AB8E45EE25A}" srcOrd="1" destOrd="0" parTransId="{A7494285-C8ED-F248-AEC8-913A1E2E837E}" sibTransId="{3253F9A0-6251-A642-AE74-6B9C371975BC}"/>
    <dgm:cxn modelId="{7D3C728B-F740-AC43-9F3A-C47B814E5089}" srcId="{6EACCD92-B1BC-0A42-953B-F3E640C7BD29}" destId="{38FC8F8D-C424-8146-9E56-AD1DDF760111}" srcOrd="0" destOrd="0" parTransId="{D0A62D74-7E0B-B242-8B35-D7A6B1083D31}" sibTransId="{4BF9B6E4-5CE0-7C40-ACE9-2C6A5EA145F7}"/>
    <dgm:cxn modelId="{C067DF8D-A81E-9E43-A8DD-02D5C2A61521}" type="presOf" srcId="{38FC8F8D-C424-8146-9E56-AD1DDF760111}" destId="{68990ADE-EECC-A843-9CB8-385F4DCE6884}" srcOrd="0" destOrd="0" presId="urn:microsoft.com/office/officeart/2005/8/layout/arrow2"/>
    <dgm:cxn modelId="{451DF095-1C94-234D-A748-F8277292FC1F}" srcId="{6EACCD92-B1BC-0A42-953B-F3E640C7BD29}" destId="{A66F7EE8-B277-D248-99D3-4CD126540C8A}" srcOrd="2" destOrd="0" parTransId="{38AC00E7-9EEB-AA46-92D7-B69F40E88CB4}" sibTransId="{F51F151C-E8E6-534A-A204-713718F1E875}"/>
    <dgm:cxn modelId="{A2D78A9C-6247-FA4B-8F51-CF2E89D0314E}" type="presOf" srcId="{6EACCD92-B1BC-0A42-953B-F3E640C7BD29}" destId="{094A77E0-A09E-2B4F-9792-0313B70CB70F}" srcOrd="0" destOrd="0" presId="urn:microsoft.com/office/officeart/2005/8/layout/arrow2"/>
    <dgm:cxn modelId="{049F5EB9-BDD5-B249-B755-3016A45FC8DA}" srcId="{6EACCD92-B1BC-0A42-953B-F3E640C7BD29}" destId="{9386885E-542C-A045-80DD-541DAB382580}" srcOrd="3" destOrd="0" parTransId="{568757CA-AC16-7F43-B8F6-583978CFEC40}" sibTransId="{B3B68821-6B75-224A-99DE-9B3A4C5EF08C}"/>
    <dgm:cxn modelId="{C60BA0FC-7A21-7742-8D6D-2BDD77849218}" type="presOf" srcId="{9386885E-542C-A045-80DD-541DAB382580}" destId="{9DBEC3F6-5D1C-984A-A8A3-A5F0342491D8}" srcOrd="0" destOrd="0" presId="urn:microsoft.com/office/officeart/2005/8/layout/arrow2"/>
    <dgm:cxn modelId="{46527C7F-AD19-654B-8049-936FB0BB1089}" type="presParOf" srcId="{094A77E0-A09E-2B4F-9792-0313B70CB70F}" destId="{7274B0A6-A780-AC4D-A192-A17A96D7D56B}" srcOrd="0" destOrd="0" presId="urn:microsoft.com/office/officeart/2005/8/layout/arrow2"/>
    <dgm:cxn modelId="{847C3373-70A5-1249-BA32-96D85E38ED12}" type="presParOf" srcId="{094A77E0-A09E-2B4F-9792-0313B70CB70F}" destId="{AC30B1C0-E642-C343-9491-3D29EF5B9ACA}" srcOrd="1" destOrd="0" presId="urn:microsoft.com/office/officeart/2005/8/layout/arrow2"/>
    <dgm:cxn modelId="{2589D7C4-5754-F443-AF55-E833CB97E3B6}" type="presParOf" srcId="{AC30B1C0-E642-C343-9491-3D29EF5B9ACA}" destId="{14244A61-2F42-FE4C-B4AE-14F538A72BD4}" srcOrd="0" destOrd="0" presId="urn:microsoft.com/office/officeart/2005/8/layout/arrow2"/>
    <dgm:cxn modelId="{DCB3901E-6D9E-BB49-AA70-0398A4AB7AD5}" type="presParOf" srcId="{AC30B1C0-E642-C343-9491-3D29EF5B9ACA}" destId="{68990ADE-EECC-A843-9CB8-385F4DCE6884}" srcOrd="1" destOrd="0" presId="urn:microsoft.com/office/officeart/2005/8/layout/arrow2"/>
    <dgm:cxn modelId="{F88F0E2D-7C58-9949-9774-10884A5650A2}" type="presParOf" srcId="{AC30B1C0-E642-C343-9491-3D29EF5B9ACA}" destId="{9AA8AB03-D64A-C342-B37C-4CCC9DA9EB94}" srcOrd="2" destOrd="0" presId="urn:microsoft.com/office/officeart/2005/8/layout/arrow2"/>
    <dgm:cxn modelId="{4B8DD314-032A-6B47-B2DB-2862EB78707A}" type="presParOf" srcId="{AC30B1C0-E642-C343-9491-3D29EF5B9ACA}" destId="{CD842123-1D21-A749-9096-4D7D760BAAD9}" srcOrd="3" destOrd="0" presId="urn:microsoft.com/office/officeart/2005/8/layout/arrow2"/>
    <dgm:cxn modelId="{A33190B4-80C4-C34A-A93A-C56AF89424ED}" type="presParOf" srcId="{AC30B1C0-E642-C343-9491-3D29EF5B9ACA}" destId="{36778976-587A-8042-87A9-FC1C9FD954F8}" srcOrd="4" destOrd="0" presId="urn:microsoft.com/office/officeart/2005/8/layout/arrow2"/>
    <dgm:cxn modelId="{B3BF463C-A526-BC4C-B31D-7702EF0A6A73}" type="presParOf" srcId="{AC30B1C0-E642-C343-9491-3D29EF5B9ACA}" destId="{D9519E44-3DC2-2543-B587-8A3BE587954F}" srcOrd="5" destOrd="0" presId="urn:microsoft.com/office/officeart/2005/8/layout/arrow2"/>
    <dgm:cxn modelId="{7EF211CC-4E58-D349-9A1C-21EB30F85E98}" type="presParOf" srcId="{AC30B1C0-E642-C343-9491-3D29EF5B9ACA}" destId="{6C5317EB-E0BB-C646-8AC7-1B8FB3CE6475}" srcOrd="6" destOrd="0" presId="urn:microsoft.com/office/officeart/2005/8/layout/arrow2"/>
    <dgm:cxn modelId="{6EA5EE19-B83B-9B4D-B222-76DA85BACAE3}" type="presParOf" srcId="{AC30B1C0-E642-C343-9491-3D29EF5B9ACA}" destId="{9DBEC3F6-5D1C-984A-A8A3-A5F0342491D8}"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F472-A208-BC48-9954-72AE57388841}">
      <dsp:nvSpPr>
        <dsp:cNvPr id="0" name=""/>
        <dsp:cNvSpPr/>
      </dsp:nvSpPr>
      <dsp:spPr>
        <a:xfrm>
          <a:off x="43196" y="276222"/>
          <a:ext cx="3252447" cy="725307"/>
        </a:xfrm>
        <a:prstGeom prst="roundRect">
          <a:avLst/>
        </a:prstGeom>
        <a:solidFill>
          <a:srgbClr val="78AC35">
            <a:lumMod val="7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ysClr val="window" lastClr="FFFFFF"/>
              </a:solidFill>
              <a:latin typeface="+mj-lt"/>
              <a:ea typeface="+mn-ea"/>
              <a:cs typeface="Arial" panose="020B0604020202020204" pitchFamily="34" charset="0"/>
            </a:rPr>
            <a:t>hardware upgrades</a:t>
          </a:r>
        </a:p>
      </dsp:txBody>
      <dsp:txXfrm>
        <a:off x="78603" y="311629"/>
        <a:ext cx="3181633" cy="654493"/>
      </dsp:txXfrm>
    </dsp:sp>
    <dsp:sp modelId="{06E7AF27-17CB-6C41-9B00-422CDBA69BDA}">
      <dsp:nvSpPr>
        <dsp:cNvPr id="0" name=""/>
        <dsp:cNvSpPr/>
      </dsp:nvSpPr>
      <dsp:spPr>
        <a:xfrm>
          <a:off x="961820" y="959230"/>
          <a:ext cx="4268250" cy="751797"/>
        </a:xfrm>
        <a:prstGeom prst="roundRect">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ysClr val="window" lastClr="FFFFFF"/>
              </a:solidFill>
              <a:latin typeface="+mj-lt"/>
              <a:ea typeface="+mn-ea"/>
              <a:cs typeface="Arial" panose="020B0604020202020204" pitchFamily="34" charset="0"/>
            </a:rPr>
            <a:t>new types of hardware</a:t>
          </a:r>
        </a:p>
      </dsp:txBody>
      <dsp:txXfrm>
        <a:off x="998520" y="995930"/>
        <a:ext cx="4194850" cy="678397"/>
      </dsp:txXfrm>
    </dsp:sp>
    <dsp:sp modelId="{54C39DF2-6921-BB4E-8411-E1AA720107FC}">
      <dsp:nvSpPr>
        <dsp:cNvPr id="0" name=""/>
        <dsp:cNvSpPr/>
      </dsp:nvSpPr>
      <dsp:spPr>
        <a:xfrm>
          <a:off x="2502512" y="1705730"/>
          <a:ext cx="3726481" cy="662354"/>
        </a:xfrm>
        <a:prstGeom prst="roundRect">
          <a:avLst/>
        </a:prstGeom>
        <a:solidFill>
          <a:srgbClr val="EFAB16">
            <a:lumMod val="7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ysClr val="window" lastClr="FFFFFF"/>
              </a:solidFill>
              <a:latin typeface="+mj-lt"/>
              <a:ea typeface="+mn-ea"/>
              <a:cs typeface="Arial" panose="020B0604020202020204" pitchFamily="34" charset="0"/>
            </a:rPr>
            <a:t>new services</a:t>
          </a:r>
        </a:p>
      </dsp:txBody>
      <dsp:txXfrm>
        <a:off x="2534845" y="1738063"/>
        <a:ext cx="3661815" cy="597688"/>
      </dsp:txXfrm>
    </dsp:sp>
    <dsp:sp modelId="{87EED797-7526-BB4E-8C40-6D097D0CBF95}">
      <dsp:nvSpPr>
        <dsp:cNvPr id="0" name=""/>
        <dsp:cNvSpPr/>
      </dsp:nvSpPr>
      <dsp:spPr>
        <a:xfrm>
          <a:off x="3733114" y="2369214"/>
          <a:ext cx="3319534" cy="741114"/>
        </a:xfrm>
        <a:prstGeom prst="roundRect">
          <a:avLst/>
        </a:prstGeom>
        <a:solidFill>
          <a:srgbClr val="0D335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ysClr val="window" lastClr="FFFFFF"/>
              </a:solidFill>
              <a:latin typeface="+mj-lt"/>
              <a:ea typeface="+mn-ea"/>
              <a:cs typeface="Arial" panose="020B0604020202020204" pitchFamily="34" charset="0"/>
            </a:rPr>
            <a:t>f</a:t>
          </a:r>
          <a:r>
            <a:rPr lang="en-US" sz="2200" b="1" kern="1200" dirty="0">
              <a:solidFill>
                <a:sysClr val="window" lastClr="FFFFFF"/>
              </a:solidFill>
              <a:latin typeface="+mj-lt"/>
              <a:ea typeface="+mn-ea"/>
              <a:cs typeface="Arial" panose="020B0604020202020204" pitchFamily="34" charset="0"/>
            </a:rPr>
            <a:t>ixes</a:t>
          </a:r>
        </a:p>
      </dsp:txBody>
      <dsp:txXfrm>
        <a:off x="3769292" y="2405392"/>
        <a:ext cx="3247178" cy="668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B0A6-A780-AC4D-A192-A17A96D7D56B}">
      <dsp:nvSpPr>
        <dsp:cNvPr id="0" name=""/>
        <dsp:cNvSpPr/>
      </dsp:nvSpPr>
      <dsp:spPr>
        <a:xfrm>
          <a:off x="190922" y="0"/>
          <a:ext cx="8209704" cy="5131065"/>
        </a:xfrm>
        <a:prstGeom prst="swooshArrow">
          <a:avLst>
            <a:gd name="adj1" fmla="val 25000"/>
            <a:gd name="adj2" fmla="val 25000"/>
          </a:avLst>
        </a:prstGeom>
        <a:solidFill>
          <a:srgbClr val="990000">
            <a:tint val="40000"/>
            <a:hueOff val="0"/>
            <a:satOff val="0"/>
            <a:lumOff val="0"/>
            <a:alphaOff val="0"/>
          </a:srgbClr>
        </a:solidFill>
        <a:ln>
          <a:solidFill>
            <a:srgbClr val="990000">
              <a:lumMod val="75000"/>
            </a:srgbClr>
          </a:solidFill>
        </a:ln>
        <a:effectLst/>
      </dsp:spPr>
      <dsp:style>
        <a:lnRef idx="0">
          <a:scrgbClr r="0" g="0" b="0"/>
        </a:lnRef>
        <a:fillRef idx="1">
          <a:scrgbClr r="0" g="0" b="0"/>
        </a:fillRef>
        <a:effectRef idx="2">
          <a:scrgbClr r="0" g="0" b="0"/>
        </a:effectRef>
        <a:fontRef idx="minor"/>
      </dsp:style>
    </dsp:sp>
    <dsp:sp modelId="{14244A61-2F42-FE4C-B4AE-14F538A72BD4}">
      <dsp:nvSpPr>
        <dsp:cNvPr id="0" name=""/>
        <dsp:cNvSpPr/>
      </dsp:nvSpPr>
      <dsp:spPr>
        <a:xfrm>
          <a:off x="999578" y="3815459"/>
          <a:ext cx="188823" cy="188823"/>
        </a:xfrm>
        <a:prstGeom prst="ellipse">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8990ADE-EECC-A843-9CB8-385F4DCE6884}">
      <dsp:nvSpPr>
        <dsp:cNvPr id="0" name=""/>
        <dsp:cNvSpPr/>
      </dsp:nvSpPr>
      <dsp:spPr>
        <a:xfrm>
          <a:off x="1093990" y="4208190"/>
          <a:ext cx="1403859" cy="62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53" tIns="0" rIns="0" bIns="0" numCol="1" spcCol="1270" anchor="t" anchorCtr="0">
          <a:noAutofit/>
        </a:bodyPr>
        <a:lstStyle/>
        <a:p>
          <a:pPr marL="0" lvl="0" indent="0" algn="l" defTabSz="800100">
            <a:lnSpc>
              <a:spcPct val="90000"/>
            </a:lnSpc>
            <a:spcBef>
              <a:spcPct val="0"/>
            </a:spcBef>
            <a:spcAft>
              <a:spcPct val="35000"/>
            </a:spcAft>
            <a:buNone/>
          </a:pPr>
          <a:r>
            <a:rPr lang="en-NZ" sz="1800" b="1" kern="1200" dirty="0">
              <a:solidFill>
                <a:sysClr val="windowText" lastClr="000000">
                  <a:hueOff val="0"/>
                  <a:satOff val="0"/>
                  <a:lumOff val="0"/>
                  <a:alphaOff val="0"/>
                </a:sysClr>
              </a:solidFill>
              <a:latin typeface="Calisto MT"/>
              <a:ea typeface="+mn-ea"/>
              <a:cs typeface="+mn-cs"/>
            </a:rPr>
            <a:t>Serial Processing</a:t>
          </a:r>
          <a:endParaRPr lang="en-US" sz="1800" b="1" kern="1200" dirty="0">
            <a:solidFill>
              <a:sysClr val="windowText" lastClr="000000">
                <a:hueOff val="0"/>
                <a:satOff val="0"/>
                <a:lumOff val="0"/>
                <a:alphaOff val="0"/>
              </a:sysClr>
            </a:solidFill>
            <a:latin typeface="Calisto MT"/>
            <a:ea typeface="+mn-ea"/>
            <a:cs typeface="+mn-cs"/>
          </a:endParaRPr>
        </a:p>
      </dsp:txBody>
      <dsp:txXfrm>
        <a:off x="1093990" y="4208190"/>
        <a:ext cx="1403859" cy="624554"/>
      </dsp:txXfrm>
    </dsp:sp>
    <dsp:sp modelId="{9AA8AB03-D64A-C342-B37C-4CCC9DA9EB94}">
      <dsp:nvSpPr>
        <dsp:cNvPr id="0" name=""/>
        <dsp:cNvSpPr/>
      </dsp:nvSpPr>
      <dsp:spPr>
        <a:xfrm>
          <a:off x="2333655" y="2621974"/>
          <a:ext cx="328388" cy="328388"/>
        </a:xfrm>
        <a:prstGeom prst="ellipse">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D842123-1D21-A749-9096-4D7D760BAAD9}">
      <dsp:nvSpPr>
        <dsp:cNvPr id="0" name=""/>
        <dsp:cNvSpPr/>
      </dsp:nvSpPr>
      <dsp:spPr>
        <a:xfrm>
          <a:off x="2416371" y="3400812"/>
          <a:ext cx="1724037" cy="93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006" tIns="0" rIns="0" bIns="0" numCol="1" spcCol="1270" anchor="t" anchorCtr="0">
          <a:noAutofit/>
        </a:bodyPr>
        <a:lstStyle/>
        <a:p>
          <a:pPr marL="0" lvl="0" indent="0" algn="l" defTabSz="800100">
            <a:lnSpc>
              <a:spcPct val="90000"/>
            </a:lnSpc>
            <a:spcBef>
              <a:spcPct val="0"/>
            </a:spcBef>
            <a:spcAft>
              <a:spcPct val="35000"/>
            </a:spcAft>
            <a:buNone/>
          </a:pPr>
          <a:r>
            <a:rPr lang="en-NZ" sz="1800" b="1" kern="1200" dirty="0">
              <a:solidFill>
                <a:sysClr val="windowText" lastClr="000000">
                  <a:hueOff val="0"/>
                  <a:satOff val="0"/>
                  <a:lumOff val="0"/>
                  <a:alphaOff val="0"/>
                </a:sysClr>
              </a:solidFill>
              <a:latin typeface="Calisto MT"/>
              <a:ea typeface="+mn-ea"/>
              <a:cs typeface="+mn-cs"/>
            </a:rPr>
            <a:t>Simple Batch Systems</a:t>
          </a:r>
        </a:p>
      </dsp:txBody>
      <dsp:txXfrm>
        <a:off x="2416371" y="3400812"/>
        <a:ext cx="1724037" cy="936598"/>
      </dsp:txXfrm>
    </dsp:sp>
    <dsp:sp modelId="{36778976-587A-8042-87A9-FC1C9FD954F8}">
      <dsp:nvSpPr>
        <dsp:cNvPr id="0" name=""/>
        <dsp:cNvSpPr/>
      </dsp:nvSpPr>
      <dsp:spPr>
        <a:xfrm>
          <a:off x="4037169" y="1742509"/>
          <a:ext cx="435114" cy="435114"/>
        </a:xfrm>
        <a:prstGeom prst="ellipse">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9519E44-3DC2-2543-B587-8A3BE587954F}">
      <dsp:nvSpPr>
        <dsp:cNvPr id="0" name=""/>
        <dsp:cNvSpPr/>
      </dsp:nvSpPr>
      <dsp:spPr>
        <a:xfrm>
          <a:off x="3758806" y="2595360"/>
          <a:ext cx="2474856" cy="826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58" tIns="0" rIns="0" bIns="0" numCol="1" spcCol="1270" anchor="t" anchorCtr="0">
          <a:noAutofit/>
        </a:bodyPr>
        <a:lstStyle/>
        <a:p>
          <a:pPr marL="0" lvl="0" indent="0" algn="l" defTabSz="800100">
            <a:lnSpc>
              <a:spcPct val="90000"/>
            </a:lnSpc>
            <a:spcBef>
              <a:spcPct val="0"/>
            </a:spcBef>
            <a:spcAft>
              <a:spcPct val="35000"/>
            </a:spcAft>
            <a:buNone/>
          </a:pPr>
          <a:r>
            <a:rPr lang="en-NZ" sz="1800" b="1" kern="1200" dirty="0">
              <a:solidFill>
                <a:sysClr val="windowText" lastClr="000000">
                  <a:hueOff val="0"/>
                  <a:satOff val="0"/>
                  <a:lumOff val="0"/>
                  <a:alphaOff val="0"/>
                </a:sysClr>
              </a:solidFill>
              <a:latin typeface="Calisto MT"/>
              <a:ea typeface="+mn-ea"/>
              <a:cs typeface="+mn-cs"/>
            </a:rPr>
            <a:t>Multiprogrammed Batch Systems</a:t>
          </a:r>
        </a:p>
      </dsp:txBody>
      <dsp:txXfrm>
        <a:off x="3758806" y="2595360"/>
        <a:ext cx="2474856" cy="826457"/>
      </dsp:txXfrm>
    </dsp:sp>
    <dsp:sp modelId="{6C5317EB-E0BB-C646-8AC7-1B8FB3CE6475}">
      <dsp:nvSpPr>
        <dsp:cNvPr id="0" name=""/>
        <dsp:cNvSpPr/>
      </dsp:nvSpPr>
      <dsp:spPr>
        <a:xfrm>
          <a:off x="5892562" y="1160646"/>
          <a:ext cx="582888" cy="582888"/>
        </a:xfrm>
        <a:prstGeom prst="ellipse">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DBEC3F6-5D1C-984A-A8A3-A5F0342491D8}">
      <dsp:nvSpPr>
        <dsp:cNvPr id="0" name=""/>
        <dsp:cNvSpPr/>
      </dsp:nvSpPr>
      <dsp:spPr>
        <a:xfrm>
          <a:off x="5996181" y="2058386"/>
          <a:ext cx="1497792" cy="1173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861" tIns="0" rIns="0" bIns="0" numCol="1" spcCol="1270" anchor="t" anchorCtr="0">
          <a:noAutofit/>
        </a:bodyPr>
        <a:lstStyle/>
        <a:p>
          <a:pPr marL="0" lvl="0" indent="0" algn="l" defTabSz="800100">
            <a:lnSpc>
              <a:spcPct val="90000"/>
            </a:lnSpc>
            <a:spcBef>
              <a:spcPct val="0"/>
            </a:spcBef>
            <a:spcAft>
              <a:spcPct val="35000"/>
            </a:spcAft>
            <a:buNone/>
          </a:pPr>
          <a:r>
            <a:rPr lang="en-NZ" sz="1800" b="1" kern="1200" dirty="0">
              <a:solidFill>
                <a:sysClr val="windowText" lastClr="000000">
                  <a:hueOff val="0"/>
                  <a:satOff val="0"/>
                  <a:lumOff val="0"/>
                  <a:alphaOff val="0"/>
                </a:sysClr>
              </a:solidFill>
              <a:latin typeface="Calisto MT"/>
              <a:ea typeface="+mn-ea"/>
              <a:cs typeface="+mn-cs"/>
            </a:rPr>
            <a:t>Time Sharing Systems</a:t>
          </a:r>
        </a:p>
      </dsp:txBody>
      <dsp:txXfrm>
        <a:off x="5996181" y="2058386"/>
        <a:ext cx="1497792" cy="11731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9/13/2020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9/13/2020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MO" sz="1200" b="1" i="0" u="none" strike="noStrike" kern="1200" baseline="0" dirty="0">
                <a:solidFill>
                  <a:schemeClr val="tx1"/>
                </a:solidFill>
                <a:latin typeface="+mn-lt"/>
                <a:ea typeface="+mn-ea"/>
                <a:cs typeface="+mn-cs"/>
              </a:rPr>
              <a:t>Convenience: </a:t>
            </a:r>
            <a:r>
              <a:rPr lang="en-US" altLang="zh-MO" sz="1200" b="0" i="0" u="none" strike="noStrike" kern="1200" baseline="0" dirty="0">
                <a:solidFill>
                  <a:schemeClr val="tx1"/>
                </a:solidFill>
                <a:latin typeface="+mn-lt"/>
                <a:ea typeface="+mn-ea"/>
                <a:cs typeface="+mn-cs"/>
              </a:rPr>
              <a:t>An OS makes a computer more convenient to use.</a:t>
            </a:r>
          </a:p>
          <a:p>
            <a:pPr marL="171450" indent="-171450">
              <a:buFont typeface="Arial" panose="020B0604020202020204" pitchFamily="34" charset="0"/>
              <a:buChar char="•"/>
            </a:pPr>
            <a:r>
              <a:rPr lang="en-US" altLang="zh-MO" sz="1200" b="1" i="0" u="none" strike="noStrike" kern="1200" baseline="0" dirty="0">
                <a:solidFill>
                  <a:schemeClr val="tx1"/>
                </a:solidFill>
                <a:latin typeface="+mn-lt"/>
                <a:ea typeface="+mn-ea"/>
                <a:cs typeface="+mn-cs"/>
              </a:rPr>
              <a:t>Efficiency: </a:t>
            </a:r>
            <a:r>
              <a:rPr lang="en-US" altLang="zh-MO" sz="1200" b="0" i="0" u="none" strike="noStrike" kern="1200" baseline="0" dirty="0">
                <a:solidFill>
                  <a:schemeClr val="tx1"/>
                </a:solidFill>
                <a:latin typeface="+mn-lt"/>
                <a:ea typeface="+mn-ea"/>
                <a:cs typeface="+mn-cs"/>
              </a:rPr>
              <a:t>An OS allows the computer system resources to be used in an efficient manner.</a:t>
            </a:r>
          </a:p>
          <a:p>
            <a:pPr marL="171450" indent="-171450">
              <a:buFont typeface="Arial" panose="020B0604020202020204" pitchFamily="34" charset="0"/>
              <a:buChar char="•"/>
            </a:pPr>
            <a:r>
              <a:rPr lang="en-US" altLang="zh-MO" sz="1200" b="1" i="0" u="none" strike="noStrike" kern="1200" baseline="0" dirty="0">
                <a:solidFill>
                  <a:schemeClr val="tx1"/>
                </a:solidFill>
                <a:latin typeface="+mn-lt"/>
                <a:ea typeface="+mn-ea"/>
                <a:cs typeface="+mn-cs"/>
              </a:rPr>
              <a:t>Ability to evolve: </a:t>
            </a:r>
            <a:r>
              <a:rPr lang="en-US" altLang="zh-MO" sz="1200" b="0" i="0" u="none" strike="noStrike" kern="1200" baseline="0" dirty="0">
                <a:solidFill>
                  <a:schemeClr val="tx1"/>
                </a:solidFill>
                <a:latin typeface="+mn-lt"/>
                <a:ea typeface="+mn-ea"/>
                <a:cs typeface="+mn-cs"/>
              </a:rPr>
              <a:t>An OS should be constructed in such a way as to permit the effective development, testing, and introduction of new system functions without interfering with service.</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815710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With the earliest computers, from the late 1940s to the mid-1950s, the programmer interacted directly with the computer hardware; there was no OS. These computers were run from a console consisting of display lights, toggle switches, some form of</a:t>
            </a:r>
          </a:p>
          <a:p>
            <a:r>
              <a:rPr lang="en-US" sz="1200" kern="1200" baseline="0" dirty="0">
                <a:solidFill>
                  <a:schemeClr val="tx1"/>
                </a:solidFill>
                <a:latin typeface="+mn-lt"/>
                <a:ea typeface="+mn-ea"/>
                <a:cs typeface="+mn-cs"/>
              </a:rPr>
              <a:t>input device, and a printer. Programs in machine code were loaded via the input device (e.g., a card reader). If an error halted the program, the error condition was indicated by the lights. If the program proceeded to a normal completion, the output</a:t>
            </a:r>
          </a:p>
          <a:p>
            <a:r>
              <a:rPr lang="en-US" sz="1200" kern="1200" baseline="0" dirty="0">
                <a:solidFill>
                  <a:schemeClr val="tx1"/>
                </a:solidFill>
                <a:latin typeface="+mn-lt"/>
                <a:ea typeface="+mn-ea"/>
                <a:cs typeface="+mn-cs"/>
              </a:rPr>
              <a:t>appeared on the printer.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early systems presented two main problems: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Scheduling : Most installations used a hardcopy sign-up sheet to reserve computer time.</a:t>
            </a:r>
            <a:r>
              <a:rPr lang="en-US" sz="1200" kern="1200" baseline="0" dirty="0">
                <a:solidFill>
                  <a:schemeClr val="tx1"/>
                </a:solidFill>
                <a:latin typeface="+mn-lt"/>
                <a:ea typeface="+mn-ea"/>
                <a:cs typeface="+mn-cs"/>
              </a:rPr>
              <a:t> </a:t>
            </a:r>
          </a:p>
          <a:p>
            <a:r>
              <a:rPr lang="en-US" sz="1200" kern="1200" baseline="0" dirty="0">
                <a:solidFill>
                  <a:schemeClr val="tx1"/>
                </a:solidFill>
                <a:latin typeface="+mn-lt"/>
                <a:ea typeface="+mn-ea"/>
                <a:cs typeface="+mn-cs"/>
              </a:rPr>
              <a:t>A user might sign up for an hour and finish in 45 minutes; this would result in wasted computer processing time. On the other hand, the user might run into problems, not finish in the allotted time, and be forced to stop before resolving the problem.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Setup time: A single program, called a job , could involve loading the compiler</a:t>
            </a:r>
          </a:p>
          <a:p>
            <a:r>
              <a:rPr lang="en-US" sz="1200" kern="1200" baseline="0" dirty="0">
                <a:solidFill>
                  <a:schemeClr val="tx1"/>
                </a:solidFill>
                <a:latin typeface="+mn-lt"/>
                <a:ea typeface="+mn-ea"/>
                <a:cs typeface="+mn-cs"/>
              </a:rPr>
              <a:t>plus the high-level language program (source program) into memory, saving the compiled program (object program) and then loading and linking together the object program and common functions. Each of these steps could involve mounting or dismounting tapes or setting up card decks. If an error</a:t>
            </a:r>
          </a:p>
          <a:p>
            <a:r>
              <a:rPr lang="en-US" sz="1200" kern="1200" baseline="0" dirty="0">
                <a:solidFill>
                  <a:schemeClr val="tx1"/>
                </a:solidFill>
                <a:latin typeface="+mn-lt"/>
                <a:ea typeface="+mn-ea"/>
                <a:cs typeface="+mn-cs"/>
              </a:rPr>
              <a:t>occurred, the hapless user typically had to go back to the beginning of the setup sequence. Thus, a considerable amount of time was spent just in setting up the program to run.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mode of operation could be termed </a:t>
            </a:r>
            <a:r>
              <a:rPr lang="en-US" sz="1200" i="1" kern="1200" baseline="0" dirty="0">
                <a:solidFill>
                  <a:schemeClr val="tx1"/>
                </a:solidFill>
                <a:latin typeface="+mn-lt"/>
                <a:ea typeface="+mn-ea"/>
                <a:cs typeface="+mn-cs"/>
              </a:rPr>
              <a:t>serial processing , reflecting the fact </a:t>
            </a:r>
            <a:r>
              <a:rPr lang="en-US" sz="1200" kern="1200" baseline="0" dirty="0">
                <a:solidFill>
                  <a:schemeClr val="tx1"/>
                </a:solidFill>
                <a:latin typeface="+mn-lt"/>
                <a:ea typeface="+mn-ea"/>
                <a:cs typeface="+mn-cs"/>
              </a:rPr>
              <a:t>that users have access to the computer in series. Over time, various system software tools were developed to attempt to make serial processing more efficient. These include libraries of common functions, linkers, loaders, debuggers, and I/O driver routines that were available as common software for all users.</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dirty="0"/>
          </a:p>
        </p:txBody>
      </p:sp>
    </p:spTree>
    <p:extLst>
      <p:ext uri="{BB962C8B-B14F-4D97-AF65-F5344CB8AC3E}">
        <p14:creationId xmlns:p14="http://schemas.microsoft.com/office/powerpoint/2010/main" val="3086017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Early computers were very expensive, and therefore it was important to maximize processor utilization. The wasted time due to scheduling and setup time was unacceptable.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improve utilization, the concept of a batch OS was developed. It appears that the first batch OS (and the first OS of any kind) was developed in the mid-1950s by General Motors for use on an IBM 701 [WEIZ81]. </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The central idea behind the simple batch-processing scheme is the use of a piece of software known as the monitor . </a:t>
            </a:r>
            <a:r>
              <a:rPr lang="en-US" sz="1200" b="0" kern="1200" baseline="0" dirty="0">
                <a:solidFill>
                  <a:schemeClr val="tx1"/>
                </a:solidFill>
                <a:latin typeface="+mn-lt"/>
                <a:ea typeface="+mn-ea"/>
                <a:cs typeface="+mn-cs"/>
              </a:rPr>
              <a:t>With this type of OS, the user no longer has </a:t>
            </a:r>
            <a:r>
              <a:rPr lang="en-US" sz="1200" kern="1200" baseline="0" dirty="0">
                <a:solidFill>
                  <a:schemeClr val="tx1"/>
                </a:solidFill>
                <a:latin typeface="+mn-lt"/>
                <a:ea typeface="+mn-ea"/>
                <a:cs typeface="+mn-cs"/>
              </a:rPr>
              <a:t>direct access to the processor. Instead, the user submits the job on cards or tape to a computer operator, who batches the jobs together sequentially and places the entire batch on an input device, for use by the monitor. Each program is constructed to branch back to the monitor when it completes processing, at which point the monitor automatically begins loading the next program.</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dirty="0"/>
          </a:p>
        </p:txBody>
      </p:sp>
    </p:spTree>
    <p:extLst>
      <p:ext uri="{BB962C8B-B14F-4D97-AF65-F5344CB8AC3E}">
        <p14:creationId xmlns:p14="http://schemas.microsoft.com/office/powerpoint/2010/main" val="610249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Considerations of memory protection and privileged instructions lead to the concept of modes of operation.</a:t>
            </a:r>
          </a:p>
          <a:p>
            <a:endParaRPr lang="en-NZ" dirty="0"/>
          </a:p>
          <a:p>
            <a:r>
              <a:rPr lang="en-NZ" dirty="0"/>
              <a:t>A user program executes in a user mode, in which certain areas of memory are protected from the user’s use and in which certain instructions may not be executed.</a:t>
            </a:r>
          </a:p>
          <a:p>
            <a:endParaRPr lang="en-NZ" dirty="0"/>
          </a:p>
          <a:p>
            <a:r>
              <a:rPr lang="en-NZ" dirty="0"/>
              <a:t>The monitor executes in a system mode, or what has come to be called kernel mode, in which privileged instructions may be executed and in which protected areas of memory may be accessed.</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dirty="0"/>
          </a:p>
        </p:txBody>
      </p:sp>
    </p:spTree>
    <p:extLst>
      <p:ext uri="{BB962C8B-B14F-4D97-AF65-F5344CB8AC3E}">
        <p14:creationId xmlns:p14="http://schemas.microsoft.com/office/powerpoint/2010/main" val="2167533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Even with the automatic job sequencing provided by a simple batch operating system, the processor is often idle.</a:t>
            </a:r>
          </a:p>
          <a:p>
            <a:endParaRPr lang="en-NZ" dirty="0"/>
          </a:p>
          <a:p>
            <a:r>
              <a:rPr lang="en-NZ" dirty="0"/>
              <a:t>The problem is that I/O devices are slow compared to the processor.</a:t>
            </a:r>
          </a:p>
          <a:p>
            <a:endParaRPr lang="en-NZ" dirty="0"/>
          </a:p>
          <a:p>
            <a:r>
              <a:rPr lang="en-NZ" dirty="0"/>
              <a:t>Figure 2.4 details a representative calculation. </a:t>
            </a:r>
          </a:p>
          <a:p>
            <a:pPr lvl="1">
              <a:buFontTx/>
              <a:buChar char="•"/>
            </a:pPr>
            <a:r>
              <a:rPr lang="en-NZ" dirty="0"/>
              <a:t> The calculation concerns a program that processes a file of records and performs, on average, 100 machine instructions per record. </a:t>
            </a:r>
          </a:p>
          <a:p>
            <a:pPr lvl="1">
              <a:buFontTx/>
              <a:buChar char="•"/>
            </a:pPr>
            <a:r>
              <a:rPr lang="en-NZ" dirty="0"/>
              <a:t> In this example the computer spends over 96% of its time waiting for I/O devices to finish transferring data to and from the file.</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dirty="0"/>
          </a:p>
        </p:txBody>
      </p:sp>
    </p:spTree>
    <p:extLst>
      <p:ext uri="{BB962C8B-B14F-4D97-AF65-F5344CB8AC3E}">
        <p14:creationId xmlns:p14="http://schemas.microsoft.com/office/powerpoint/2010/main" val="2542950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a single application system, </a:t>
            </a:r>
            <a:r>
              <a:rPr lang="en-NZ" dirty="0" err="1"/>
              <a:t>uniprogramming</a:t>
            </a:r>
            <a:r>
              <a:rPr lang="en-NZ" dirty="0"/>
              <a:t>, the processor spends a certain amount of time executing, until it reaches an I/O instruction. </a:t>
            </a:r>
          </a:p>
          <a:p>
            <a:endParaRPr lang="en-NZ" dirty="0"/>
          </a:p>
          <a:p>
            <a:r>
              <a:rPr lang="en-NZ" dirty="0"/>
              <a:t>It must then wait until that I/O instruction concludes before proceeding.</a:t>
            </a:r>
          </a:p>
          <a:p>
            <a:endParaRPr lang="en-NZ" dirty="0"/>
          </a:p>
          <a:p>
            <a:r>
              <a:rPr lang="en-NZ" dirty="0"/>
              <a:t>This inefficiency is not necessary.</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dirty="0"/>
          </a:p>
        </p:txBody>
      </p:sp>
    </p:spTree>
    <p:extLst>
      <p:ext uri="{BB962C8B-B14F-4D97-AF65-F5344CB8AC3E}">
        <p14:creationId xmlns:p14="http://schemas.microsoft.com/office/powerpoint/2010/main" val="1328146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With the use of multiprogramming, </a:t>
            </a:r>
            <a:r>
              <a:rPr lang="en-US" sz="1200" b="1" i="0" u="none" strike="noStrike" kern="1200" baseline="0" dirty="0">
                <a:solidFill>
                  <a:schemeClr val="tx1"/>
                </a:solidFill>
                <a:latin typeface="+mn-lt"/>
                <a:ea typeface="+mn-ea"/>
                <a:cs typeface="+mn-cs"/>
              </a:rPr>
              <a:t>batch processing </a:t>
            </a:r>
            <a:r>
              <a:rPr lang="en-US" sz="1200" b="0" i="0" u="none" strike="noStrike" kern="1200" baseline="0" dirty="0">
                <a:solidFill>
                  <a:schemeClr val="tx1"/>
                </a:solidFill>
                <a:latin typeface="+mn-lt"/>
                <a:ea typeface="+mn-ea"/>
                <a:cs typeface="+mn-cs"/>
              </a:rPr>
              <a:t>can be quite efficient. However, for many jobs, it is desirable to provide a mode in which the user interacts directly with the computer. Indeed, for some jobs, such as transaction processing, an interactive mode is essential.</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23</a:t>
            </a:fld>
            <a:endParaRPr lang="en-US" noProof="0" dirty="0"/>
          </a:p>
        </p:txBody>
      </p:sp>
    </p:spTree>
    <p:extLst>
      <p:ext uri="{BB962C8B-B14F-4D97-AF65-F5344CB8AC3E}">
        <p14:creationId xmlns:p14="http://schemas.microsoft.com/office/powerpoint/2010/main" val="1400292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kern="1200" baseline="0" dirty="0">
                <a:solidFill>
                  <a:schemeClr val="tx1"/>
                </a:solidFill>
                <a:latin typeface="+mn-lt"/>
                <a:ea typeface="+mn-ea"/>
                <a:cs typeface="+mn-cs"/>
              </a:rPr>
              <a:t>The hardware and software used in providing applications to a user </a:t>
            </a:r>
            <a:r>
              <a:rPr lang="en-US" altLang="zh-MO" sz="1200" b="1" kern="1200" baseline="0" dirty="0">
                <a:solidFill>
                  <a:schemeClr val="tx1"/>
                </a:solidFill>
                <a:latin typeface="+mn-lt"/>
                <a:ea typeface="+mn-ea"/>
                <a:cs typeface="+mn-cs"/>
              </a:rPr>
              <a:t>can be viewed </a:t>
            </a:r>
            <a:r>
              <a:rPr lang="en-US" altLang="zh-MO" sz="1200" kern="1200" baseline="0" dirty="0">
                <a:solidFill>
                  <a:schemeClr val="tx1"/>
                </a:solidFill>
                <a:latin typeface="+mn-lt"/>
                <a:ea typeface="+mn-ea"/>
                <a:cs typeface="+mn-cs"/>
              </a:rPr>
              <a:t>in </a:t>
            </a:r>
            <a:r>
              <a:rPr lang="en-US" altLang="zh-MO" sz="1200" b="1" kern="1200" baseline="0" dirty="0">
                <a:solidFill>
                  <a:schemeClr val="tx1"/>
                </a:solidFill>
                <a:latin typeface="+mn-lt"/>
                <a:ea typeface="+mn-ea"/>
                <a:cs typeface="+mn-cs"/>
              </a:rPr>
              <a:t>a layered or hierarchical fashion</a:t>
            </a:r>
            <a:r>
              <a:rPr lang="en-US" altLang="zh-MO" sz="1200" kern="1200" baseline="0" dirty="0">
                <a:solidFill>
                  <a:schemeClr val="tx1"/>
                </a:solidFill>
                <a:latin typeface="+mn-lt"/>
                <a:ea typeface="+mn-ea"/>
                <a:cs typeface="+mn-cs"/>
              </a:rPr>
              <a:t>. The user of those applications, the end user, generally is </a:t>
            </a:r>
            <a:r>
              <a:rPr lang="en-US" altLang="zh-MO" sz="1200" b="1" kern="1200" baseline="0" dirty="0">
                <a:solidFill>
                  <a:schemeClr val="tx1"/>
                </a:solidFill>
                <a:latin typeface="+mn-lt"/>
                <a:ea typeface="+mn-ea"/>
                <a:cs typeface="+mn-cs"/>
              </a:rPr>
              <a:t>not concerned with the details of computer hardware</a:t>
            </a:r>
            <a:r>
              <a:rPr lang="en-US" altLang="zh-MO" sz="1200" kern="1200" baseline="0" dirty="0">
                <a:solidFill>
                  <a:schemeClr val="tx1"/>
                </a:solidFill>
                <a:latin typeface="+mn-lt"/>
                <a:ea typeface="+mn-ea"/>
                <a:cs typeface="+mn-cs"/>
              </a:rPr>
              <a:t>. Thus, the end user views a computer system in terms of </a:t>
            </a:r>
            <a:r>
              <a:rPr lang="en-US" altLang="zh-MO" sz="1200" b="1" kern="1200" baseline="0" dirty="0">
                <a:solidFill>
                  <a:schemeClr val="tx1"/>
                </a:solidFill>
                <a:latin typeface="+mn-lt"/>
                <a:ea typeface="+mn-ea"/>
                <a:cs typeface="+mn-cs"/>
              </a:rPr>
              <a:t>a set of applications</a:t>
            </a:r>
            <a:r>
              <a:rPr lang="en-US" altLang="zh-MO" sz="1200" kern="1200" baseline="0" dirty="0">
                <a:solidFill>
                  <a:schemeClr val="tx1"/>
                </a:solidFill>
                <a:latin typeface="+mn-lt"/>
                <a:ea typeface="+mn-ea"/>
                <a:cs typeface="+mn-cs"/>
              </a:rPr>
              <a:t>. An application can be expressed in a programming language and is developed by an application programmer. If one were to develop an application program as a set of machine instructions that is completely responsible for controlling the computer hardware, one would be faced with an overwhelmingly complex undertaking.</a:t>
            </a:r>
          </a:p>
          <a:p>
            <a:r>
              <a:rPr lang="en-US" altLang="zh-MO" sz="1200" kern="1200" baseline="0" dirty="0">
                <a:solidFill>
                  <a:schemeClr val="tx1"/>
                </a:solidFill>
                <a:latin typeface="+mn-lt"/>
                <a:ea typeface="+mn-ea"/>
                <a:cs typeface="+mn-cs"/>
              </a:rPr>
              <a:t>To ease this chore, a set of </a:t>
            </a:r>
            <a:r>
              <a:rPr lang="en-US" altLang="zh-MO" sz="1200" b="1" kern="1200" baseline="0" dirty="0">
                <a:solidFill>
                  <a:schemeClr val="tx1"/>
                </a:solidFill>
                <a:latin typeface="+mn-lt"/>
                <a:ea typeface="+mn-ea"/>
                <a:cs typeface="+mn-cs"/>
              </a:rPr>
              <a:t>system programs </a:t>
            </a:r>
            <a:r>
              <a:rPr lang="en-US" altLang="zh-MO" sz="1200" kern="1200" baseline="0" dirty="0">
                <a:solidFill>
                  <a:schemeClr val="tx1"/>
                </a:solidFill>
                <a:latin typeface="+mn-lt"/>
                <a:ea typeface="+mn-ea"/>
                <a:cs typeface="+mn-cs"/>
              </a:rPr>
              <a:t>is provided. Some of these programs are referred to as </a:t>
            </a:r>
            <a:r>
              <a:rPr lang="en-US" altLang="zh-MO" sz="1200" b="1" kern="1200" baseline="0" dirty="0">
                <a:solidFill>
                  <a:schemeClr val="tx1"/>
                </a:solidFill>
                <a:latin typeface="+mn-lt"/>
                <a:ea typeface="+mn-ea"/>
                <a:cs typeface="+mn-cs"/>
              </a:rPr>
              <a:t>utilities, or library programs</a:t>
            </a:r>
            <a:r>
              <a:rPr lang="en-US" altLang="zh-MO" sz="1200" kern="1200" baseline="0" dirty="0">
                <a:solidFill>
                  <a:schemeClr val="tx1"/>
                </a:solidFill>
                <a:latin typeface="+mn-lt"/>
                <a:ea typeface="+mn-ea"/>
                <a:cs typeface="+mn-cs"/>
              </a:rPr>
              <a:t>. These implement frequently used functions that assist in program creation, the management of files, and the control of I/O devices. A programmer will make use of these facilities in developing an application, and the application, while it is running, will invoke the utilities to perform certain functions. The most important collection of system programs comprises the OS. The OS masks the details of the hardware from the programmer and provides the programmer with a convenient interface for using the system. It acts as mediator, making it easier for the programmer and for application programs to access and use those facilities and services.</a:t>
            </a:r>
            <a:endParaRPr lang="en-US" altLang="zh-MO" dirty="0"/>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207751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these programs, a subset of the instruction repertoire is available (</a:t>
            </a:r>
            <a:r>
              <a:rPr lang="en-US" sz="1200" b="1" i="0" u="none" strike="noStrike" kern="1200" baseline="0" dirty="0">
                <a:solidFill>
                  <a:schemeClr val="tx1"/>
                </a:solidFill>
                <a:latin typeface="+mn-lt"/>
                <a:ea typeface="+mn-ea"/>
                <a:cs typeface="+mn-cs"/>
              </a:rPr>
              <a:t>user ISA</a:t>
            </a:r>
            <a:r>
              <a:rPr lang="en-US" sz="1200" b="0" i="0" u="none" strike="noStrike" kern="1200" baseline="0" dirty="0">
                <a:solidFill>
                  <a:schemeClr val="tx1"/>
                </a:solidFill>
                <a:latin typeface="+mn-lt"/>
                <a:ea typeface="+mn-ea"/>
                <a:cs typeface="+mn-cs"/>
              </a:rPr>
              <a:t>). The OS has access to additional machine language instructions that deal with managing system resources (</a:t>
            </a:r>
            <a:r>
              <a:rPr lang="en-US" sz="1200" b="1" i="0" u="none" strike="noStrike" kern="1200" baseline="0" dirty="0">
                <a:solidFill>
                  <a:schemeClr val="tx1"/>
                </a:solidFill>
                <a:latin typeface="+mn-lt"/>
                <a:ea typeface="+mn-ea"/>
                <a:cs typeface="+mn-cs"/>
              </a:rPr>
              <a:t>system ISA</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18777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9697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ltLang="zh-MO" b="1" dirty="0"/>
              <a:t>Program development:</a:t>
            </a:r>
          </a:p>
          <a:p>
            <a:pPr lvl="1">
              <a:buFontTx/>
              <a:buChar char="•"/>
            </a:pPr>
            <a:r>
              <a:rPr lang="en-NZ" altLang="zh-MO" dirty="0"/>
              <a:t> The OS provides a variety of facilities and services, such as editors and debuggers, to assist the programmer in creating programs.</a:t>
            </a:r>
          </a:p>
          <a:p>
            <a:pPr lvl="1">
              <a:buFontTx/>
              <a:buChar char="•"/>
            </a:pPr>
            <a:r>
              <a:rPr lang="en-NZ" altLang="zh-MO" dirty="0"/>
              <a:t> Typically, these services are in the form of utility programs that, while not strictly part of the core of the OS, are supplied with the OS and are referred to as application program development tools.</a:t>
            </a:r>
          </a:p>
          <a:p>
            <a:endParaRPr lang="en-NZ" altLang="zh-MO" dirty="0"/>
          </a:p>
          <a:p>
            <a:r>
              <a:rPr lang="en-NZ" altLang="zh-MO" b="1" dirty="0"/>
              <a:t>Program execution: </a:t>
            </a:r>
          </a:p>
          <a:p>
            <a:pPr lvl="1">
              <a:buFontTx/>
              <a:buChar char="•"/>
            </a:pPr>
            <a:r>
              <a:rPr lang="en-NZ" altLang="zh-MO" b="1" dirty="0"/>
              <a:t> </a:t>
            </a:r>
            <a:r>
              <a:rPr lang="en-NZ" altLang="zh-MO" dirty="0"/>
              <a:t>A number of steps need to be performed to execute a program. </a:t>
            </a:r>
          </a:p>
          <a:p>
            <a:pPr lvl="1">
              <a:buFontTx/>
              <a:buChar char="•"/>
            </a:pPr>
            <a:r>
              <a:rPr lang="en-NZ" altLang="zh-MO" dirty="0"/>
              <a:t> Instructions and data must be loaded into main memory, I/O devices and files must be initialized, and other resources must be prepared. </a:t>
            </a:r>
          </a:p>
          <a:p>
            <a:pPr lvl="1">
              <a:buFontTx/>
              <a:buChar char="•"/>
            </a:pPr>
            <a:r>
              <a:rPr lang="en-NZ" altLang="zh-MO" dirty="0"/>
              <a:t> The OS handles these scheduling duties for the user.</a:t>
            </a:r>
          </a:p>
          <a:p>
            <a:endParaRPr lang="en-NZ" altLang="zh-MO" dirty="0"/>
          </a:p>
          <a:p>
            <a:r>
              <a:rPr lang="en-NZ" altLang="zh-MO" b="1" dirty="0"/>
              <a:t>Access to I/O devices: </a:t>
            </a:r>
          </a:p>
          <a:p>
            <a:pPr lvl="1">
              <a:buFontTx/>
              <a:buChar char="•"/>
            </a:pPr>
            <a:r>
              <a:rPr lang="en-NZ" altLang="zh-MO" b="1" dirty="0"/>
              <a:t> </a:t>
            </a:r>
            <a:r>
              <a:rPr lang="en-NZ" altLang="zh-MO" dirty="0"/>
              <a:t>Each I/O device requires its own peculiar set of instructions or control signals for operation.</a:t>
            </a:r>
          </a:p>
          <a:p>
            <a:pPr lvl="1">
              <a:buFontTx/>
              <a:buChar char="•"/>
            </a:pPr>
            <a:r>
              <a:rPr lang="en-NZ" altLang="zh-MO" dirty="0"/>
              <a:t> The OS provides a uniform interface that hides these details so that programmers can access such devices using simple reads and writes.</a:t>
            </a:r>
            <a:endParaRPr lang="en-US" altLang="zh-MO" dirty="0"/>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190268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ltLang="zh-MO" b="1" dirty="0"/>
              <a:t>Controlled access to files: </a:t>
            </a:r>
          </a:p>
          <a:p>
            <a:pPr lvl="1">
              <a:buFontTx/>
              <a:buChar char="•"/>
            </a:pPr>
            <a:r>
              <a:rPr lang="en-NZ" altLang="zh-MO" b="1" dirty="0"/>
              <a:t> </a:t>
            </a:r>
            <a:r>
              <a:rPr lang="en-NZ" altLang="zh-MO" dirty="0"/>
              <a:t>For file access, the OS must reflect a detailed understanding of not only the nature of the I/O device (disk drive, tape drive) but also the structure of the data contained in the files on the storage medium. </a:t>
            </a:r>
          </a:p>
          <a:p>
            <a:pPr lvl="1">
              <a:buFontTx/>
              <a:buChar char="•"/>
            </a:pPr>
            <a:r>
              <a:rPr lang="en-NZ" altLang="zh-MO" dirty="0"/>
              <a:t> In the case of a system with multiple users, the OS may provide protection mechanisms to control access to the files.</a:t>
            </a:r>
          </a:p>
          <a:p>
            <a:pPr lvl="1">
              <a:buFontTx/>
              <a:buChar char="•"/>
            </a:pPr>
            <a:endParaRPr lang="en-NZ" altLang="zh-MO" dirty="0"/>
          </a:p>
          <a:p>
            <a:r>
              <a:rPr lang="en-NZ" altLang="zh-MO" b="1" dirty="0"/>
              <a:t>• System access: </a:t>
            </a:r>
          </a:p>
          <a:p>
            <a:pPr lvl="1">
              <a:buFontTx/>
              <a:buChar char="•"/>
            </a:pPr>
            <a:r>
              <a:rPr lang="en-NZ" altLang="zh-MO" b="1" dirty="0"/>
              <a:t> </a:t>
            </a:r>
            <a:r>
              <a:rPr lang="en-NZ" altLang="zh-MO" dirty="0"/>
              <a:t>For shared or public systems, the OS controls access to the system as a whole and to specific system resources.</a:t>
            </a:r>
          </a:p>
          <a:p>
            <a:pPr lvl="1">
              <a:buFontTx/>
              <a:buChar char="•"/>
            </a:pPr>
            <a:r>
              <a:rPr lang="en-NZ" altLang="zh-MO" dirty="0"/>
              <a:t> The access function must provide protection of resources and data from unauthorized users and must resolve conflicts for resource contention.</a:t>
            </a:r>
            <a:endParaRPr lang="en-US" altLang="zh-MO" dirty="0"/>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153940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ltLang="zh-MO" b="1" dirty="0"/>
              <a:t>Error detection and response: </a:t>
            </a:r>
          </a:p>
          <a:p>
            <a:pPr lvl="1">
              <a:buFontTx/>
              <a:buChar char="•"/>
            </a:pPr>
            <a:r>
              <a:rPr lang="en-NZ" altLang="zh-MO" b="1" dirty="0"/>
              <a:t> </a:t>
            </a:r>
            <a:r>
              <a:rPr lang="en-NZ" altLang="zh-MO" dirty="0"/>
              <a:t>A variety of errors can occur while a computer system is running.</a:t>
            </a:r>
          </a:p>
          <a:p>
            <a:pPr lvl="1">
              <a:buFontTx/>
              <a:buChar char="•"/>
            </a:pPr>
            <a:r>
              <a:rPr lang="en-NZ" altLang="zh-MO" dirty="0"/>
              <a:t> These include internal and external hardware errors, such as a memory error, or a device failure or malfunction; </a:t>
            </a:r>
          </a:p>
          <a:p>
            <a:pPr lvl="1">
              <a:buFontTx/>
              <a:buChar char="•"/>
            </a:pPr>
            <a:r>
              <a:rPr lang="en-NZ" altLang="zh-MO" dirty="0"/>
              <a:t> and various software errors, such as division by zero, attempt to access forbidden memory location, and inability of the OS to grant the request of an application. </a:t>
            </a:r>
          </a:p>
          <a:p>
            <a:pPr lvl="1">
              <a:buFontTx/>
              <a:buChar char="•"/>
            </a:pPr>
            <a:r>
              <a:rPr lang="en-NZ" altLang="zh-MO" dirty="0"/>
              <a:t> In each case, the OS must provide a response that clears the error condition with the least impact on running applications. </a:t>
            </a:r>
          </a:p>
          <a:p>
            <a:pPr lvl="1">
              <a:buFontTx/>
              <a:buChar char="•"/>
            </a:pPr>
            <a:r>
              <a:rPr lang="en-NZ" altLang="zh-MO" dirty="0"/>
              <a:t> The response may range from ending the program that caused the error, to retrying the operation, to simply reporting the error to the application.</a:t>
            </a:r>
          </a:p>
          <a:p>
            <a:endParaRPr lang="en-NZ" altLang="zh-MO" dirty="0"/>
          </a:p>
          <a:p>
            <a:r>
              <a:rPr lang="en-NZ" altLang="zh-MO" b="1" dirty="0"/>
              <a:t>Accounting:</a:t>
            </a:r>
          </a:p>
          <a:p>
            <a:pPr lvl="1">
              <a:buFontTx/>
              <a:buChar char="•"/>
            </a:pPr>
            <a:r>
              <a:rPr lang="en-NZ" altLang="zh-MO" dirty="0"/>
              <a:t> A good OS will collect usage statistics for various resources and monitor performance parameters such as response time. </a:t>
            </a:r>
          </a:p>
          <a:p>
            <a:pPr lvl="1">
              <a:buFontTx/>
              <a:buChar char="•"/>
            </a:pPr>
            <a:r>
              <a:rPr lang="en-NZ" altLang="zh-MO" dirty="0"/>
              <a:t> On any system, this information is useful in anticipating the need for future enhancements and in tuning the system to impr</a:t>
            </a:r>
            <a:r>
              <a:rPr lang="en-NZ" altLang="zh-MO" dirty="0">
                <a:latin typeface="Arial" panose="020B0604020202020204" pitchFamily="34" charset="0"/>
                <a:cs typeface="Arial" panose="020B0604020202020204" pitchFamily="34" charset="0"/>
              </a:rPr>
              <a:t>o</a:t>
            </a:r>
            <a:r>
              <a:rPr lang="en-NZ" altLang="zh-MO" dirty="0"/>
              <a:t>ve performance. </a:t>
            </a:r>
          </a:p>
          <a:p>
            <a:pPr lvl="1">
              <a:buFontTx/>
              <a:buChar char="•"/>
            </a:pPr>
            <a:r>
              <a:rPr lang="en-NZ" altLang="zh-MO" dirty="0"/>
              <a:t> On a multiuser system, the information can be used for billing purposes.</a:t>
            </a:r>
            <a:endParaRPr lang="en-US" altLang="zh-MO" dirty="0"/>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4059895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executing, the OS decides how processor time is to be allocated and which computer resources are available for use. But in order for the processor to act on these decisions, it must cease executing the OS program and execute other programs. Thus, the OS relinquishes control for the processor to do some “useful” work, then resumes control long enough to prepare the processor to do the next piece of work. The mechanisms involved in all this should become clear as the chapter proceeds.</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1945398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Figure 2.2 suggests the main resources that are managed by the OS.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portion of the OS is in main memory. </a:t>
            </a:r>
          </a:p>
          <a:p>
            <a:pPr marL="628650" lvl="1"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Kernel:</a:t>
            </a:r>
            <a:r>
              <a:rPr lang="en-US" sz="1200" b="0" i="0" u="none" strike="noStrike" kern="1200" baseline="0" dirty="0">
                <a:solidFill>
                  <a:schemeClr val="tx1"/>
                </a:solidFill>
                <a:latin typeface="+mn-lt"/>
                <a:ea typeface="+mn-ea"/>
                <a:cs typeface="+mn-cs"/>
              </a:rPr>
              <a:t> contains the most frequently used functions</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at a given time, other portions of the OS currently in use.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remainder of main memory contains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user and utility programs and data.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OS and the memory management hardware </a:t>
            </a:r>
            <a:r>
              <a:rPr lang="en-US" sz="1200" b="0" i="0" u="none" strike="noStrike" kern="1200" baseline="0" dirty="0">
                <a:solidFill>
                  <a:schemeClr val="tx1"/>
                </a:solidFill>
                <a:latin typeface="+mn-lt"/>
                <a:ea typeface="+mn-ea"/>
                <a:cs typeface="+mn-cs"/>
              </a:rPr>
              <a:t>in the processor jointly control the allocation of main memory.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OS decides when an I/O device can be used by a program in execution, and controls access to and use of files.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processor itself is a resource, and the OS must determine how much processor time is to be devoted to the execution of a particular user program.</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117894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mailto:luowuman@ipm.edu.m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wmf"/><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2</a:t>
            </a:r>
            <a:br>
              <a:rPr lang="en-US" cap="none" dirty="0"/>
            </a:br>
            <a:r>
              <a:rPr lang="en-US" cap="none" dirty="0"/>
              <a:t>O</a:t>
            </a:r>
            <a:r>
              <a:rPr lang="en-US" altLang="zh-CN" cap="none" dirty="0"/>
              <a:t>perating System Overview</a:t>
            </a:r>
            <a:endParaRPr lang="en-US" cap="none" dirty="0"/>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4">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5CA4AA-D57C-43A6-B690-CC80C1DF9321}"/>
              </a:ext>
            </a:extLst>
          </p:cNvPr>
          <p:cNvSpPr>
            <a:spLocks noGrp="1"/>
          </p:cNvSpPr>
          <p:nvPr>
            <p:ph idx="1"/>
          </p:nvPr>
        </p:nvSpPr>
        <p:spPr>
          <a:xfrm>
            <a:off x="370613" y="1274324"/>
            <a:ext cx="10700125" cy="5352177"/>
          </a:xfrm>
        </p:spPr>
        <p:txBody>
          <a:bodyPr/>
          <a:lstStyle/>
          <a:p>
            <a:r>
              <a:rPr lang="en-US" altLang="zh-MO" dirty="0"/>
              <a:t>Error detection and response</a:t>
            </a:r>
          </a:p>
          <a:p>
            <a:pPr lvl="1"/>
            <a:r>
              <a:rPr lang="en-US" altLang="zh-MO" dirty="0"/>
              <a:t>Internal and external hardware errors</a:t>
            </a:r>
          </a:p>
          <a:p>
            <a:pPr lvl="2"/>
            <a:r>
              <a:rPr lang="en-US" altLang="zh-CN" dirty="0"/>
              <a:t>E.g., memory error, device failure, malfunction, etc.</a:t>
            </a:r>
            <a:endParaRPr lang="en-US" altLang="zh-MO" dirty="0"/>
          </a:p>
          <a:p>
            <a:pPr lvl="1"/>
            <a:r>
              <a:rPr lang="en-US" altLang="zh-MO" dirty="0"/>
              <a:t>Software errors</a:t>
            </a:r>
          </a:p>
          <a:p>
            <a:pPr lvl="2"/>
            <a:r>
              <a:rPr lang="en-US" altLang="zh-MO" dirty="0"/>
              <a:t>E.g., division by zero, accessing forbidden memory location, etc.</a:t>
            </a:r>
          </a:p>
          <a:p>
            <a:pPr lvl="1"/>
            <a:r>
              <a:rPr lang="en-US" altLang="zh-MO" dirty="0"/>
              <a:t>Should provide a response clearing the error condition</a:t>
            </a:r>
          </a:p>
          <a:p>
            <a:pPr lvl="2"/>
            <a:r>
              <a:rPr lang="en-US" altLang="zh-MO" dirty="0"/>
              <a:t>With least impact on running applications</a:t>
            </a:r>
          </a:p>
          <a:p>
            <a:r>
              <a:rPr lang="en-US" altLang="zh-MO" dirty="0"/>
              <a:t>Accounting</a:t>
            </a:r>
          </a:p>
          <a:p>
            <a:pPr lvl="1"/>
            <a:r>
              <a:rPr lang="en-US" altLang="zh-MO" dirty="0"/>
              <a:t>Collect usage statistics</a:t>
            </a:r>
          </a:p>
          <a:p>
            <a:pPr lvl="1"/>
            <a:r>
              <a:rPr lang="en-US" altLang="zh-MO" dirty="0"/>
              <a:t>Monitor performance</a:t>
            </a:r>
          </a:p>
          <a:p>
            <a:endParaRPr lang="zh-MO" altLang="en-US" dirty="0"/>
          </a:p>
        </p:txBody>
      </p:sp>
      <p:sp>
        <p:nvSpPr>
          <p:cNvPr id="3" name="Title 2">
            <a:extLst>
              <a:ext uri="{FF2B5EF4-FFF2-40B4-BE49-F238E27FC236}">
                <a16:creationId xmlns:a16="http://schemas.microsoft.com/office/drawing/2014/main" id="{0F2E70B2-5BCA-4188-ACFF-D959A88601BA}"/>
              </a:ext>
            </a:extLst>
          </p:cNvPr>
          <p:cNvSpPr>
            <a:spLocks noGrp="1"/>
          </p:cNvSpPr>
          <p:nvPr>
            <p:ph type="title"/>
          </p:nvPr>
        </p:nvSpPr>
        <p:spPr/>
        <p:txBody>
          <a:bodyPr/>
          <a:lstStyle/>
          <a:p>
            <a:r>
              <a:rPr lang="en-US" altLang="zh-MO" dirty="0"/>
              <a:t>Services Provided by the OS (3/3)</a:t>
            </a:r>
            <a:endParaRPr lang="zh-MO" altLang="en-US" dirty="0"/>
          </a:p>
        </p:txBody>
      </p:sp>
      <p:sp>
        <p:nvSpPr>
          <p:cNvPr id="4" name="Slide Number Placeholder 3">
            <a:extLst>
              <a:ext uri="{FF2B5EF4-FFF2-40B4-BE49-F238E27FC236}">
                <a16:creationId xmlns:a16="http://schemas.microsoft.com/office/drawing/2014/main" id="{4F4D5BE7-5CB3-49EB-938D-60D27F9F3A0E}"/>
              </a:ext>
            </a:extLst>
          </p:cNvPr>
          <p:cNvSpPr>
            <a:spLocks noGrp="1"/>
          </p:cNvSpPr>
          <p:nvPr>
            <p:ph type="sldNum" sz="quarter" idx="15"/>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62644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ole of the Team Lead vs Manager — KRUTSCH Associates">
            <a:extLst>
              <a:ext uri="{FF2B5EF4-FFF2-40B4-BE49-F238E27FC236}">
                <a16:creationId xmlns:a16="http://schemas.microsoft.com/office/drawing/2014/main" id="{2BA3E564-897B-4D5D-A694-FB8E07C07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750" y="2715943"/>
            <a:ext cx="4895849" cy="391055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1B885723-9ADF-44CB-AA4E-E5AA9763F86E}"/>
              </a:ext>
            </a:extLst>
          </p:cNvPr>
          <p:cNvSpPr>
            <a:spLocks noGrp="1"/>
          </p:cNvSpPr>
          <p:nvPr>
            <p:ph idx="1"/>
          </p:nvPr>
        </p:nvSpPr>
        <p:spPr>
          <a:xfrm>
            <a:off x="370613" y="1274325"/>
            <a:ext cx="10700125" cy="2154675"/>
          </a:xfrm>
        </p:spPr>
        <p:txBody>
          <a:bodyPr/>
          <a:lstStyle/>
          <a:p>
            <a:r>
              <a:rPr lang="en-NZ" dirty="0"/>
              <a:t>A computer is a set of resources for the movement, storage, and processing of data</a:t>
            </a:r>
          </a:p>
          <a:p>
            <a:r>
              <a:rPr lang="en-NZ" dirty="0"/>
              <a:t>The OS is responsible for managing these resources</a:t>
            </a:r>
          </a:p>
          <a:p>
            <a:pPr lvl="1"/>
            <a:r>
              <a:rPr lang="en-NZ" dirty="0"/>
              <a:t>E.g., I/O, main and secondary memory, and processor execution time</a:t>
            </a:r>
          </a:p>
          <a:p>
            <a:endParaRPr lang="en-US" dirty="0"/>
          </a:p>
        </p:txBody>
      </p:sp>
      <p:sp>
        <p:nvSpPr>
          <p:cNvPr id="3" name="Title 2">
            <a:extLst>
              <a:ext uri="{FF2B5EF4-FFF2-40B4-BE49-F238E27FC236}">
                <a16:creationId xmlns:a16="http://schemas.microsoft.com/office/drawing/2014/main" id="{D2F775A9-DDD6-4127-A92A-A7C63F796163}"/>
              </a:ext>
            </a:extLst>
          </p:cNvPr>
          <p:cNvSpPr>
            <a:spLocks noGrp="1"/>
          </p:cNvSpPr>
          <p:nvPr>
            <p:ph type="title"/>
          </p:nvPr>
        </p:nvSpPr>
        <p:spPr/>
        <p:txBody>
          <a:bodyPr/>
          <a:lstStyle/>
          <a:p>
            <a:r>
              <a:rPr lang="en-US" dirty="0"/>
              <a:t>The Role of an OS</a:t>
            </a:r>
          </a:p>
        </p:txBody>
      </p:sp>
      <p:sp>
        <p:nvSpPr>
          <p:cNvPr id="4" name="Slide Number Placeholder 3">
            <a:extLst>
              <a:ext uri="{FF2B5EF4-FFF2-40B4-BE49-F238E27FC236}">
                <a16:creationId xmlns:a16="http://schemas.microsoft.com/office/drawing/2014/main" id="{A56B0622-9892-4801-9037-7279855B7542}"/>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212247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4B137F-B0B5-46D1-AD39-95DFD955B0B8}"/>
              </a:ext>
            </a:extLst>
          </p:cNvPr>
          <p:cNvSpPr>
            <a:spLocks noGrp="1"/>
          </p:cNvSpPr>
          <p:nvPr>
            <p:ph idx="1"/>
          </p:nvPr>
        </p:nvSpPr>
        <p:spPr/>
        <p:txBody>
          <a:bodyPr/>
          <a:lstStyle/>
          <a:p>
            <a:r>
              <a:rPr lang="en-US" dirty="0"/>
              <a:t>The OS functions in the same way as an ordinary computer software</a:t>
            </a:r>
          </a:p>
          <a:p>
            <a:pPr lvl="1"/>
            <a:r>
              <a:rPr lang="en-US" dirty="0"/>
              <a:t>It is a program that is executed by the CPU</a:t>
            </a:r>
          </a:p>
          <a:p>
            <a:r>
              <a:rPr lang="en-US" dirty="0"/>
              <a:t>Operating system relinquishes (gives up) control of the processor</a:t>
            </a:r>
          </a:p>
          <a:p>
            <a:pPr lvl="1"/>
            <a:r>
              <a:rPr lang="en-US" dirty="0"/>
              <a:t>Must</a:t>
            </a:r>
            <a:r>
              <a:rPr lang="zh-CN" altLang="en-US" dirty="0"/>
              <a:t> </a:t>
            </a:r>
            <a:r>
              <a:rPr lang="en-US" altLang="zh-CN" dirty="0"/>
              <a:t>depend</a:t>
            </a:r>
            <a:r>
              <a:rPr lang="zh-CN" altLang="en-US" dirty="0"/>
              <a:t> </a:t>
            </a:r>
            <a:r>
              <a:rPr lang="en-US" altLang="zh-CN" dirty="0"/>
              <a:t>on</a:t>
            </a:r>
            <a:r>
              <a:rPr lang="zh-CN" altLang="en-US" dirty="0"/>
              <a:t> </a:t>
            </a:r>
            <a:r>
              <a:rPr lang="en-US" altLang="zh-CN" dirty="0"/>
              <a:t>the</a:t>
            </a:r>
            <a:r>
              <a:rPr lang="zh-CN" altLang="en-US" dirty="0"/>
              <a:t> </a:t>
            </a:r>
            <a:r>
              <a:rPr lang="en-US" altLang="zh-CN" dirty="0"/>
              <a:t>processor</a:t>
            </a:r>
            <a:r>
              <a:rPr lang="zh-CN" altLang="en-US" dirty="0"/>
              <a:t> </a:t>
            </a:r>
            <a:r>
              <a:rPr lang="en-US" altLang="zh-CN" dirty="0"/>
              <a:t>to</a:t>
            </a:r>
            <a:r>
              <a:rPr lang="zh-CN" altLang="en-US" dirty="0"/>
              <a:t> </a:t>
            </a:r>
            <a:r>
              <a:rPr lang="en-US" altLang="zh-CN" dirty="0"/>
              <a:t>allow</a:t>
            </a:r>
            <a:r>
              <a:rPr lang="zh-CN" altLang="en-US" dirty="0"/>
              <a:t> </a:t>
            </a:r>
            <a:r>
              <a:rPr lang="en-US" altLang="zh-CN" dirty="0"/>
              <a:t>it</a:t>
            </a:r>
            <a:r>
              <a:rPr lang="zh-CN" altLang="en-US" dirty="0"/>
              <a:t> </a:t>
            </a:r>
            <a:r>
              <a:rPr lang="en-US" altLang="zh-CN" dirty="0"/>
              <a:t>to</a:t>
            </a:r>
            <a:r>
              <a:rPr lang="zh-CN" altLang="en-US" dirty="0"/>
              <a:t> </a:t>
            </a:r>
            <a:r>
              <a:rPr lang="en-US" altLang="zh-CN" dirty="0"/>
              <a:t>regain</a:t>
            </a:r>
            <a:r>
              <a:rPr lang="zh-CN" altLang="en-US" dirty="0"/>
              <a:t> </a:t>
            </a:r>
            <a:r>
              <a:rPr lang="en-US" altLang="zh-CN" dirty="0"/>
              <a:t>control</a:t>
            </a:r>
            <a:endParaRPr lang="en-US" dirty="0"/>
          </a:p>
          <a:p>
            <a:endParaRPr lang="en-US" dirty="0"/>
          </a:p>
        </p:txBody>
      </p:sp>
      <p:sp>
        <p:nvSpPr>
          <p:cNvPr id="3" name="Title 2">
            <a:extLst>
              <a:ext uri="{FF2B5EF4-FFF2-40B4-BE49-F238E27FC236}">
                <a16:creationId xmlns:a16="http://schemas.microsoft.com/office/drawing/2014/main" id="{F2014658-E9E8-40ED-AA76-D86DF16E8258}"/>
              </a:ext>
            </a:extLst>
          </p:cNvPr>
          <p:cNvSpPr>
            <a:spLocks noGrp="1"/>
          </p:cNvSpPr>
          <p:nvPr>
            <p:ph type="title"/>
          </p:nvPr>
        </p:nvSpPr>
        <p:spPr/>
        <p:txBody>
          <a:bodyPr/>
          <a:lstStyle/>
          <a:p>
            <a:r>
              <a:rPr lang="en-US" dirty="0"/>
              <a:t>Operating System as Software</a:t>
            </a:r>
          </a:p>
        </p:txBody>
      </p:sp>
      <p:sp>
        <p:nvSpPr>
          <p:cNvPr id="4" name="Slide Number Placeholder 3">
            <a:extLst>
              <a:ext uri="{FF2B5EF4-FFF2-40B4-BE49-F238E27FC236}">
                <a16:creationId xmlns:a16="http://schemas.microsoft.com/office/drawing/2014/main" id="{2231CD06-7ADD-445D-A6F9-8C975B020733}"/>
              </a:ext>
            </a:extLst>
          </p:cNvPr>
          <p:cNvSpPr>
            <a:spLocks noGrp="1"/>
          </p:cNvSpPr>
          <p:nvPr>
            <p:ph type="sldNum" sz="quarter" idx="15"/>
          </p:nvPr>
        </p:nvSpPr>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177043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6B6F73-343A-4D21-83B6-7A245B06EEB0}"/>
              </a:ext>
            </a:extLst>
          </p:cNvPr>
          <p:cNvSpPr>
            <a:spLocks noGrp="1"/>
          </p:cNvSpPr>
          <p:nvPr>
            <p:ph type="title"/>
          </p:nvPr>
        </p:nvSpPr>
        <p:spPr/>
        <p:txBody>
          <a:bodyPr/>
          <a:lstStyle/>
          <a:p>
            <a:r>
              <a:rPr lang="en-US" altLang="zh-TW" dirty="0">
                <a:ea typeface="新細明體" pitchFamily="18" charset="-120"/>
              </a:rPr>
              <a:t>OS as Resource Manager</a:t>
            </a:r>
            <a:endParaRPr lang="en-US" dirty="0"/>
          </a:p>
        </p:txBody>
      </p:sp>
      <p:sp>
        <p:nvSpPr>
          <p:cNvPr id="4" name="Slide Number Placeholder 3">
            <a:extLst>
              <a:ext uri="{FF2B5EF4-FFF2-40B4-BE49-F238E27FC236}">
                <a16:creationId xmlns:a16="http://schemas.microsoft.com/office/drawing/2014/main" id="{178CF1B7-56D6-4543-B9ED-60721CC32BA7}"/>
              </a:ext>
            </a:extLst>
          </p:cNvPr>
          <p:cNvSpPr>
            <a:spLocks noGrp="1"/>
          </p:cNvSpPr>
          <p:nvPr>
            <p:ph type="sldNum" sz="quarter" idx="15"/>
          </p:nvPr>
        </p:nvSpPr>
        <p:spPr/>
        <p:txBody>
          <a:bodyPr/>
          <a:lstStyle/>
          <a:p>
            <a:fld id="{19B51A1E-902D-48AF-9020-955120F399B6}" type="slidenum">
              <a:rPr lang="en-US" smtClean="0"/>
              <a:pPr/>
              <a:t>13</a:t>
            </a:fld>
            <a:endParaRPr lang="en-US" dirty="0"/>
          </a:p>
        </p:txBody>
      </p:sp>
      <p:pic>
        <p:nvPicPr>
          <p:cNvPr id="7" name="Picture 2">
            <a:extLst>
              <a:ext uri="{FF2B5EF4-FFF2-40B4-BE49-F238E27FC236}">
                <a16:creationId xmlns:a16="http://schemas.microsoft.com/office/drawing/2014/main" id="{FCC66FE3-A55E-48CA-A599-E47495008FD1}"/>
              </a:ext>
            </a:extLst>
          </p:cNvPr>
          <p:cNvPicPr>
            <a:picLocks noChangeAspect="1" noChangeArrowheads="1"/>
          </p:cNvPicPr>
          <p:nvPr/>
        </p:nvPicPr>
        <p:blipFill>
          <a:blip r:embed="rId3" cstate="print"/>
          <a:srcRect b="9091"/>
          <a:stretch>
            <a:fillRect/>
          </a:stretch>
        </p:blipFill>
        <p:spPr bwMode="auto">
          <a:xfrm>
            <a:off x="2695575" y="1101633"/>
            <a:ext cx="6800850" cy="5524869"/>
          </a:xfrm>
          <a:prstGeom prst="rect">
            <a:avLst/>
          </a:prstGeom>
          <a:noFill/>
          <a:ln w="9525">
            <a:noFill/>
            <a:miter lim="800000"/>
            <a:headEnd/>
            <a:tailEnd/>
          </a:ln>
        </p:spPr>
      </p:pic>
    </p:spTree>
    <p:extLst>
      <p:ext uri="{BB962C8B-B14F-4D97-AF65-F5344CB8AC3E}">
        <p14:creationId xmlns:p14="http://schemas.microsoft.com/office/powerpoint/2010/main" val="282547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34C68-8FF1-4874-AD2D-4BE61A3026DB}"/>
              </a:ext>
            </a:extLst>
          </p:cNvPr>
          <p:cNvSpPr>
            <a:spLocks noGrp="1"/>
          </p:cNvSpPr>
          <p:nvPr>
            <p:ph idx="1"/>
          </p:nvPr>
        </p:nvSpPr>
        <p:spPr>
          <a:xfrm>
            <a:off x="370613" y="1274325"/>
            <a:ext cx="10700125" cy="497325"/>
          </a:xfrm>
        </p:spPr>
        <p:txBody>
          <a:bodyPr/>
          <a:lstStyle/>
          <a:p>
            <a:r>
              <a:rPr lang="en-US" dirty="0"/>
              <a:t>A major OS will evolve over time for a number of reasons:</a:t>
            </a:r>
          </a:p>
          <a:p>
            <a:endParaRPr lang="en-US" dirty="0"/>
          </a:p>
        </p:txBody>
      </p:sp>
      <p:sp>
        <p:nvSpPr>
          <p:cNvPr id="3" name="Title 2">
            <a:extLst>
              <a:ext uri="{FF2B5EF4-FFF2-40B4-BE49-F238E27FC236}">
                <a16:creationId xmlns:a16="http://schemas.microsoft.com/office/drawing/2014/main" id="{7281AB02-4EC7-422F-BE73-2E4AF5419EB1}"/>
              </a:ext>
            </a:extLst>
          </p:cNvPr>
          <p:cNvSpPr>
            <a:spLocks noGrp="1"/>
          </p:cNvSpPr>
          <p:nvPr>
            <p:ph type="title"/>
          </p:nvPr>
        </p:nvSpPr>
        <p:spPr/>
        <p:txBody>
          <a:bodyPr/>
          <a:lstStyle/>
          <a:p>
            <a:r>
              <a:rPr lang="en-US" dirty="0"/>
              <a:t>Evolution of Operating Systems</a:t>
            </a:r>
          </a:p>
        </p:txBody>
      </p:sp>
      <p:sp>
        <p:nvSpPr>
          <p:cNvPr id="4" name="Slide Number Placeholder 3">
            <a:extLst>
              <a:ext uri="{FF2B5EF4-FFF2-40B4-BE49-F238E27FC236}">
                <a16:creationId xmlns:a16="http://schemas.microsoft.com/office/drawing/2014/main" id="{71AE8BBC-3A8C-4E31-A512-68C35AE8B141}"/>
              </a:ext>
            </a:extLst>
          </p:cNvPr>
          <p:cNvSpPr>
            <a:spLocks noGrp="1"/>
          </p:cNvSpPr>
          <p:nvPr>
            <p:ph type="sldNum" sz="quarter" idx="15"/>
          </p:nvPr>
        </p:nvSpPr>
        <p:spPr/>
        <p:txBody>
          <a:bodyPr/>
          <a:lstStyle/>
          <a:p>
            <a:fld id="{19B51A1E-902D-48AF-9020-955120F399B6}" type="slidenum">
              <a:rPr lang="en-US" smtClean="0"/>
              <a:pPr/>
              <a:t>14</a:t>
            </a:fld>
            <a:endParaRPr lang="en-US" dirty="0"/>
          </a:p>
        </p:txBody>
      </p:sp>
      <p:graphicFrame>
        <p:nvGraphicFramePr>
          <p:cNvPr id="7" name="Diagram 6">
            <a:extLst>
              <a:ext uri="{FF2B5EF4-FFF2-40B4-BE49-F238E27FC236}">
                <a16:creationId xmlns:a16="http://schemas.microsoft.com/office/drawing/2014/main" id="{EA81E749-0DFA-4E00-A430-4D67E1BA3C13}"/>
              </a:ext>
            </a:extLst>
          </p:cNvPr>
          <p:cNvGraphicFramePr/>
          <p:nvPr>
            <p:extLst>
              <p:ext uri="{D42A27DB-BD31-4B8C-83A1-F6EECF244321}">
                <p14:modId xmlns:p14="http://schemas.microsoft.com/office/powerpoint/2010/main" val="946234169"/>
              </p:ext>
            </p:extLst>
          </p:nvPr>
        </p:nvGraphicFramePr>
        <p:xfrm>
          <a:off x="533918" y="2478331"/>
          <a:ext cx="10785764" cy="3295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4753DCE9-2E03-4616-BFD4-16C41738CDEC}"/>
              </a:ext>
            </a:extLst>
          </p:cNvPr>
          <p:cNvPicPr>
            <a:picLocks noChangeAspect="1"/>
          </p:cNvPicPr>
          <p:nvPr/>
        </p:nvPicPr>
        <p:blipFill>
          <a:blip r:embed="rId7"/>
          <a:stretch>
            <a:fillRect/>
          </a:stretch>
        </p:blipFill>
        <p:spPr>
          <a:xfrm>
            <a:off x="7829550" y="2478331"/>
            <a:ext cx="2609482" cy="3712919"/>
          </a:xfrm>
          <a:prstGeom prst="rect">
            <a:avLst/>
          </a:prstGeom>
        </p:spPr>
      </p:pic>
    </p:spTree>
    <p:extLst>
      <p:ext uri="{BB962C8B-B14F-4D97-AF65-F5344CB8AC3E}">
        <p14:creationId xmlns:p14="http://schemas.microsoft.com/office/powerpoint/2010/main" val="209123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31FB82-0549-4382-817F-C8B56CC85075}"/>
              </a:ext>
            </a:extLst>
          </p:cNvPr>
          <p:cNvSpPr>
            <a:spLocks noGrp="1"/>
          </p:cNvSpPr>
          <p:nvPr>
            <p:ph idx="1"/>
          </p:nvPr>
        </p:nvSpPr>
        <p:spPr>
          <a:xfrm>
            <a:off x="370613" y="1274325"/>
            <a:ext cx="10700125" cy="478275"/>
          </a:xfrm>
        </p:spPr>
        <p:txBody>
          <a:bodyPr/>
          <a:lstStyle/>
          <a:p>
            <a:r>
              <a:rPr lang="en-US" dirty="0"/>
              <a:t>Stages include:</a:t>
            </a:r>
          </a:p>
        </p:txBody>
      </p:sp>
      <p:sp>
        <p:nvSpPr>
          <p:cNvPr id="3" name="Title 2">
            <a:extLst>
              <a:ext uri="{FF2B5EF4-FFF2-40B4-BE49-F238E27FC236}">
                <a16:creationId xmlns:a16="http://schemas.microsoft.com/office/drawing/2014/main" id="{7A0188D3-4FF0-4C54-BF3C-DEAF1CBC6A18}"/>
              </a:ext>
            </a:extLst>
          </p:cNvPr>
          <p:cNvSpPr>
            <a:spLocks noGrp="1"/>
          </p:cNvSpPr>
          <p:nvPr>
            <p:ph type="title"/>
          </p:nvPr>
        </p:nvSpPr>
        <p:spPr>
          <a:xfrm>
            <a:off x="391238" y="231498"/>
            <a:ext cx="9819562" cy="672927"/>
          </a:xfrm>
        </p:spPr>
        <p:txBody>
          <a:bodyPr/>
          <a:lstStyle/>
          <a:p>
            <a:r>
              <a:rPr lang="en-US" dirty="0"/>
              <a:t>Evolution of Operating Systems</a:t>
            </a:r>
          </a:p>
        </p:txBody>
      </p:sp>
      <p:sp>
        <p:nvSpPr>
          <p:cNvPr id="4" name="Slide Number Placeholder 3">
            <a:extLst>
              <a:ext uri="{FF2B5EF4-FFF2-40B4-BE49-F238E27FC236}">
                <a16:creationId xmlns:a16="http://schemas.microsoft.com/office/drawing/2014/main" id="{9DDF9FDD-A4EB-4B64-808B-DF60982D1AE8}"/>
              </a:ext>
            </a:extLst>
          </p:cNvPr>
          <p:cNvSpPr>
            <a:spLocks noGrp="1"/>
          </p:cNvSpPr>
          <p:nvPr>
            <p:ph type="sldNum" sz="quarter" idx="15"/>
          </p:nvPr>
        </p:nvSpPr>
        <p:spPr/>
        <p:txBody>
          <a:bodyPr/>
          <a:lstStyle/>
          <a:p>
            <a:fld id="{19B51A1E-902D-48AF-9020-955120F399B6}" type="slidenum">
              <a:rPr lang="en-US" smtClean="0"/>
              <a:pPr/>
              <a:t>15</a:t>
            </a:fld>
            <a:endParaRPr lang="en-US" dirty="0"/>
          </a:p>
        </p:txBody>
      </p:sp>
      <p:graphicFrame>
        <p:nvGraphicFramePr>
          <p:cNvPr id="5" name="Diagram 4">
            <a:extLst>
              <a:ext uri="{FF2B5EF4-FFF2-40B4-BE49-F238E27FC236}">
                <a16:creationId xmlns:a16="http://schemas.microsoft.com/office/drawing/2014/main" id="{8EE1F302-62B8-4A25-BF9A-4744111B07D5}"/>
              </a:ext>
            </a:extLst>
          </p:cNvPr>
          <p:cNvGraphicFramePr/>
          <p:nvPr>
            <p:extLst>
              <p:ext uri="{D42A27DB-BD31-4B8C-83A1-F6EECF244321}">
                <p14:modId xmlns:p14="http://schemas.microsoft.com/office/powerpoint/2010/main" val="330854104"/>
              </p:ext>
            </p:extLst>
          </p:nvPr>
        </p:nvGraphicFramePr>
        <p:xfrm>
          <a:off x="1619250" y="1526082"/>
          <a:ext cx="8591550" cy="513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34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133350"/>
            <a:ext cx="9198000" cy="730650"/>
          </a:xfrm>
        </p:spPr>
        <p:txBody>
          <a:bodyPr/>
          <a:lstStyle/>
          <a:p>
            <a:r>
              <a:rPr lang="en-US" sz="4400" cap="none" dirty="0"/>
              <a:t>Serial Processing</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129026"/>
            <a:ext cx="4500000" cy="498616"/>
          </a:xfrm>
          <a:solidFill>
            <a:schemeClr val="tx1"/>
          </a:solidFill>
        </p:spPr>
        <p:txBody>
          <a:bodyPr/>
          <a:lstStyle/>
          <a:p>
            <a:r>
              <a:rPr lang="en-US" dirty="0"/>
              <a:t>E</a:t>
            </a:r>
            <a:r>
              <a:rPr lang="en-US" altLang="zh-CN" dirty="0"/>
              <a:t>arliest Computers</a:t>
            </a:r>
            <a:endParaRPr lang="en-US" dirty="0"/>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1989158"/>
            <a:ext cx="4500000" cy="3523317"/>
          </a:xfrm>
        </p:spPr>
        <p:txBody>
          <a:bodyPr/>
          <a:lstStyle/>
          <a:p>
            <a:pPr marL="282575" lvl="0" indent="-282575">
              <a:lnSpc>
                <a:spcPct val="100000"/>
              </a:lnSpc>
              <a:spcBef>
                <a:spcPts val="1800"/>
              </a:spcBef>
              <a:buClr>
                <a:srgbClr val="990000"/>
              </a:buClr>
              <a:buSzPct val="75000"/>
              <a:buFont typeface="Wingdings" pitchFamily="2" charset="2"/>
              <a:buChar char="n"/>
            </a:pPr>
            <a:r>
              <a:rPr lang="en-US" sz="2000" dirty="0">
                <a:solidFill>
                  <a:prstClr val="black">
                    <a:lumMod val="85000"/>
                    <a:lumOff val="15000"/>
                  </a:prstClr>
                </a:solidFill>
                <a:latin typeface="Arial" panose="020B0604020202020204" pitchFamily="34" charset="0"/>
                <a:cs typeface="Arial" panose="020B0604020202020204" pitchFamily="34" charset="0"/>
              </a:rPr>
              <a:t>No operating system</a:t>
            </a:r>
          </a:p>
          <a:p>
            <a:pPr marL="860425" lvl="2" indent="-282575">
              <a:lnSpc>
                <a:spcPct val="100000"/>
              </a:lnSpc>
              <a:spcBef>
                <a:spcPts val="600"/>
              </a:spcBef>
              <a:buClr>
                <a:srgbClr val="990000"/>
              </a:buClr>
              <a:buSzPct val="75000"/>
              <a:buFont typeface="Wingdings" pitchFamily="2" charset="2"/>
              <a:buChar char="n"/>
            </a:pPr>
            <a:r>
              <a:rPr lang="en-US" sz="2000" dirty="0">
                <a:solidFill>
                  <a:prstClr val="black">
                    <a:lumMod val="85000"/>
                    <a:lumOff val="15000"/>
                  </a:prstClr>
                </a:solidFill>
                <a:latin typeface="Arial" panose="020B0604020202020204" pitchFamily="34" charset="0"/>
                <a:cs typeface="Arial" panose="020B0604020202020204" pitchFamily="34" charset="0"/>
              </a:rPr>
              <a:t>Programmers interacted directly with the computer hardware</a:t>
            </a:r>
          </a:p>
          <a:p>
            <a:pPr marL="282575" lvl="0" indent="-282575">
              <a:lnSpc>
                <a:spcPct val="100000"/>
              </a:lnSpc>
              <a:spcBef>
                <a:spcPts val="1800"/>
              </a:spcBef>
              <a:buClr>
                <a:srgbClr val="990000"/>
              </a:buClr>
              <a:buSzPct val="75000"/>
              <a:buFont typeface="Wingdings" pitchFamily="2" charset="2"/>
              <a:buChar char="n"/>
            </a:pPr>
            <a:r>
              <a:rPr lang="en-US" sz="2000" dirty="0">
                <a:solidFill>
                  <a:prstClr val="black">
                    <a:lumMod val="85000"/>
                    <a:lumOff val="15000"/>
                  </a:prstClr>
                </a:solidFill>
                <a:latin typeface="Arial" panose="020B0604020202020204" pitchFamily="34" charset="0"/>
                <a:cs typeface="Arial" panose="020B0604020202020204" pitchFamily="34" charset="0"/>
              </a:rPr>
              <a:t>Computers ran from a console with display lights, toggle switches, some form of input device, and a printer</a:t>
            </a:r>
          </a:p>
          <a:p>
            <a:pPr marL="282575" lvl="0" indent="-282575">
              <a:lnSpc>
                <a:spcPct val="100000"/>
              </a:lnSpc>
              <a:spcBef>
                <a:spcPts val="1800"/>
              </a:spcBef>
              <a:buClr>
                <a:srgbClr val="990000"/>
              </a:buClr>
              <a:buSzPct val="75000"/>
              <a:buFont typeface="Wingdings" pitchFamily="2" charset="2"/>
              <a:buChar char="n"/>
            </a:pPr>
            <a:r>
              <a:rPr lang="en-US" sz="2000" dirty="0">
                <a:solidFill>
                  <a:prstClr val="black">
                    <a:lumMod val="85000"/>
                    <a:lumOff val="15000"/>
                  </a:prstClr>
                </a:solidFill>
                <a:latin typeface="Arial" panose="020B0604020202020204" pitchFamily="34" charset="0"/>
                <a:cs typeface="Arial" panose="020B0604020202020204" pitchFamily="34" charset="0"/>
              </a:rPr>
              <a:t>Users have access to the computer in “series”</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1129786"/>
            <a:ext cx="4500000" cy="496920"/>
          </a:xfrm>
        </p:spPr>
        <p:txBody>
          <a:bodyPr/>
          <a:lstStyle/>
          <a:p>
            <a:r>
              <a:rPr lang="en-US" dirty="0"/>
              <a:t>Problems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1985850"/>
            <a:ext cx="4500000" cy="4033950"/>
          </a:xfrm>
        </p:spPr>
        <p:txBody>
          <a:bodyPr/>
          <a:lstStyle/>
          <a:p>
            <a:pPr marL="282575" lvl="0" indent="-282575">
              <a:lnSpc>
                <a:spcPct val="100000"/>
              </a:lnSpc>
              <a:spcBef>
                <a:spcPts val="1800"/>
              </a:spcBef>
              <a:buClr>
                <a:srgbClr val="990000"/>
              </a:buClr>
              <a:buSzPct val="75000"/>
              <a:buFont typeface="Wingdings" pitchFamily="2" charset="2"/>
              <a:buChar char="n"/>
            </a:pPr>
            <a:r>
              <a:rPr lang="en-US" sz="2000" dirty="0">
                <a:solidFill>
                  <a:prstClr val="black">
                    <a:lumMod val="85000"/>
                    <a:lumOff val="15000"/>
                  </a:prstClr>
                </a:solidFill>
                <a:latin typeface="Arial" panose="020B0604020202020204" pitchFamily="34" charset="0"/>
                <a:cs typeface="Arial" panose="020B0604020202020204" pitchFamily="34" charset="0"/>
              </a:rPr>
              <a:t>Scheduling:</a:t>
            </a:r>
          </a:p>
          <a:p>
            <a:pPr marL="577850" lvl="1" indent="-295275">
              <a:lnSpc>
                <a:spcPct val="100000"/>
              </a:lnSpc>
              <a:spcBef>
                <a:spcPts val="600"/>
              </a:spcBef>
              <a:buClr>
                <a:srgbClr val="990000"/>
              </a:buClr>
              <a:buSzPct val="75000"/>
              <a:buFont typeface="Wingdings" pitchFamily="2" charset="2"/>
              <a:buChar char="n"/>
            </a:pPr>
            <a:r>
              <a:rPr lang="en-US" sz="2000" dirty="0">
                <a:solidFill>
                  <a:prstClr val="black">
                    <a:lumMod val="85000"/>
                    <a:lumOff val="15000"/>
                  </a:prstClr>
                </a:solidFill>
                <a:latin typeface="Arial" panose="020B0604020202020204" pitchFamily="34" charset="0"/>
                <a:cs typeface="Arial" panose="020B0604020202020204" pitchFamily="34" charset="0"/>
              </a:rPr>
              <a:t>Most installations used a </a:t>
            </a:r>
            <a:r>
              <a:rPr lang="en-US" sz="2000" dirty="0">
                <a:solidFill>
                  <a:srgbClr val="C00000"/>
                </a:solidFill>
                <a:latin typeface="Arial" panose="020B0604020202020204" pitchFamily="34" charset="0"/>
                <a:cs typeface="Arial" panose="020B0604020202020204" pitchFamily="34" charset="0"/>
              </a:rPr>
              <a:t>hardcopy</a:t>
            </a:r>
            <a:r>
              <a:rPr lang="en-US" sz="2000" dirty="0">
                <a:solidFill>
                  <a:prstClr val="black">
                    <a:lumMod val="85000"/>
                    <a:lumOff val="15000"/>
                  </a:prstClr>
                </a:solidFill>
                <a:latin typeface="Arial" panose="020B0604020202020204" pitchFamily="34" charset="0"/>
                <a:cs typeface="Arial" panose="020B0604020202020204" pitchFamily="34" charset="0"/>
              </a:rPr>
              <a:t> sign-up sheet to reserve computer time</a:t>
            </a:r>
          </a:p>
          <a:p>
            <a:pPr marL="1143000" lvl="3" indent="-282575">
              <a:lnSpc>
                <a:spcPct val="100000"/>
              </a:lnSpc>
              <a:spcBef>
                <a:spcPts val="600"/>
              </a:spcBef>
              <a:buClr>
                <a:srgbClr val="990000"/>
              </a:buClr>
              <a:buSzPct val="75000"/>
              <a:buFont typeface="Wingdings" pitchFamily="2" charset="2"/>
              <a:buChar char="n"/>
            </a:pPr>
            <a:r>
              <a:rPr lang="en-US" sz="2000" dirty="0">
                <a:solidFill>
                  <a:prstClr val="black">
                    <a:lumMod val="85000"/>
                    <a:lumOff val="15000"/>
                  </a:prstClr>
                </a:solidFill>
                <a:latin typeface="Arial" panose="020B0604020202020204" pitchFamily="34" charset="0"/>
                <a:cs typeface="Arial" panose="020B0604020202020204" pitchFamily="34" charset="0"/>
              </a:rPr>
              <a:t>Time allocations could run short or long, resulting in wasted computer time</a:t>
            </a:r>
          </a:p>
          <a:p>
            <a:pPr marL="282575" lvl="3" indent="-282575">
              <a:lnSpc>
                <a:spcPct val="100000"/>
              </a:lnSpc>
              <a:spcBef>
                <a:spcPts val="1800"/>
              </a:spcBef>
              <a:buClr>
                <a:srgbClr val="990000"/>
              </a:buClr>
              <a:buSzPct val="75000"/>
              <a:buFont typeface="Wingdings" pitchFamily="2" charset="2"/>
              <a:buChar char="n"/>
            </a:pPr>
            <a:r>
              <a:rPr lang="en-US" sz="2000" dirty="0">
                <a:solidFill>
                  <a:prstClr val="black">
                    <a:lumMod val="85000"/>
                    <a:lumOff val="15000"/>
                  </a:prstClr>
                </a:solidFill>
                <a:latin typeface="Arial" panose="020B0604020202020204" pitchFamily="34" charset="0"/>
                <a:cs typeface="Arial" panose="020B0604020202020204" pitchFamily="34" charset="0"/>
              </a:rPr>
              <a:t>Setup time</a:t>
            </a:r>
          </a:p>
          <a:p>
            <a:pPr marL="577850" lvl="1" indent="-295275">
              <a:lnSpc>
                <a:spcPct val="100000"/>
              </a:lnSpc>
              <a:spcBef>
                <a:spcPts val="600"/>
              </a:spcBef>
              <a:buClr>
                <a:srgbClr val="990000"/>
              </a:buClr>
              <a:buSzPct val="75000"/>
              <a:buFont typeface="Wingdings" pitchFamily="2" charset="2"/>
              <a:buChar char="n"/>
            </a:pPr>
            <a:r>
              <a:rPr lang="en-US" sz="2000" dirty="0">
                <a:solidFill>
                  <a:prstClr val="black">
                    <a:lumMod val="85000"/>
                    <a:lumOff val="15000"/>
                  </a:prstClr>
                </a:solidFill>
                <a:latin typeface="Arial" panose="020B0604020202020204" pitchFamily="34" charset="0"/>
                <a:cs typeface="Arial" panose="020B0604020202020204" pitchFamily="34" charset="0"/>
              </a:rPr>
              <a:t>A considerable amount of time was spent just on setting up the program to run</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rgbClr val="FFFFFF"/>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200" b="0" i="1" u="none" strike="noStrike" kern="1200" cap="none" spc="0" normalizeH="0" baseline="0" noProof="0" dirty="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8932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4D3B8D-2C53-4845-9E81-AC144142E361}"/>
              </a:ext>
            </a:extLst>
          </p:cNvPr>
          <p:cNvSpPr>
            <a:spLocks noGrp="1"/>
          </p:cNvSpPr>
          <p:nvPr>
            <p:ph idx="1"/>
          </p:nvPr>
        </p:nvSpPr>
        <p:spPr/>
        <p:txBody>
          <a:bodyPr/>
          <a:lstStyle/>
          <a:p>
            <a:r>
              <a:rPr lang="en-US" sz="2800" dirty="0"/>
              <a:t>Early computers were very expensive</a:t>
            </a:r>
          </a:p>
          <a:p>
            <a:pPr lvl="2"/>
            <a:r>
              <a:rPr lang="en-US" sz="2400" dirty="0"/>
              <a:t>Important to maximize processor utilization</a:t>
            </a:r>
          </a:p>
          <a:p>
            <a:r>
              <a:rPr lang="en-US" sz="2800" dirty="0"/>
              <a:t>Basic idea: Monitor</a:t>
            </a:r>
          </a:p>
          <a:p>
            <a:pPr lvl="2"/>
            <a:r>
              <a:rPr lang="en-US" sz="2400" dirty="0"/>
              <a:t>User no longer has direct access to processor</a:t>
            </a:r>
          </a:p>
          <a:p>
            <a:pPr lvl="2"/>
            <a:r>
              <a:rPr lang="en-US" sz="2400" dirty="0"/>
              <a:t>Job is submitted to computer operator who batches them together and places them on an input device</a:t>
            </a:r>
          </a:p>
          <a:p>
            <a:pPr lvl="2"/>
            <a:r>
              <a:rPr lang="en-US" sz="2400" dirty="0"/>
              <a:t>Program branches back to the monitor when finished</a:t>
            </a:r>
          </a:p>
          <a:p>
            <a:endParaRPr lang="en-US" dirty="0"/>
          </a:p>
        </p:txBody>
      </p:sp>
      <p:sp>
        <p:nvSpPr>
          <p:cNvPr id="3" name="Title 2">
            <a:extLst>
              <a:ext uri="{FF2B5EF4-FFF2-40B4-BE49-F238E27FC236}">
                <a16:creationId xmlns:a16="http://schemas.microsoft.com/office/drawing/2014/main" id="{1095A73D-B41D-49B8-9C2C-8D24F5101FA6}"/>
              </a:ext>
            </a:extLst>
          </p:cNvPr>
          <p:cNvSpPr>
            <a:spLocks noGrp="1"/>
          </p:cNvSpPr>
          <p:nvPr>
            <p:ph type="title"/>
          </p:nvPr>
        </p:nvSpPr>
        <p:spPr/>
        <p:txBody>
          <a:bodyPr/>
          <a:lstStyle/>
          <a:p>
            <a:r>
              <a:rPr lang="en-US" dirty="0"/>
              <a:t>Simple Batch Systems</a:t>
            </a:r>
          </a:p>
        </p:txBody>
      </p:sp>
      <p:sp>
        <p:nvSpPr>
          <p:cNvPr id="4" name="Slide Number Placeholder 3">
            <a:extLst>
              <a:ext uri="{FF2B5EF4-FFF2-40B4-BE49-F238E27FC236}">
                <a16:creationId xmlns:a16="http://schemas.microsoft.com/office/drawing/2014/main" id="{20F09AB8-00AC-42B3-84B3-F5A5D0F3BFB2}"/>
              </a:ext>
            </a:extLst>
          </p:cNvPr>
          <p:cNvSpPr>
            <a:spLocks noGrp="1"/>
          </p:cNvSpPr>
          <p:nvPr>
            <p:ph type="sldNum" sz="quarter" idx="15"/>
          </p:nvPr>
        </p:nvSpPr>
        <p:spPr/>
        <p:txBody>
          <a:bodyPr/>
          <a:lstStyle/>
          <a:p>
            <a:fld id="{19B51A1E-902D-48AF-9020-955120F399B6}" type="slidenum">
              <a:rPr lang="en-US" smtClean="0"/>
              <a:pPr/>
              <a:t>17</a:t>
            </a:fld>
            <a:endParaRPr lang="en-US" dirty="0"/>
          </a:p>
        </p:txBody>
      </p:sp>
    </p:spTree>
    <p:extLst>
      <p:ext uri="{BB962C8B-B14F-4D97-AF65-F5344CB8AC3E}">
        <p14:creationId xmlns:p14="http://schemas.microsoft.com/office/powerpoint/2010/main" val="202939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3BC8D5-1B9B-4739-8F50-7F9E5C195D3C}"/>
              </a:ext>
            </a:extLst>
          </p:cNvPr>
          <p:cNvSpPr>
            <a:spLocks noGrp="1"/>
          </p:cNvSpPr>
          <p:nvPr>
            <p:ph idx="1"/>
          </p:nvPr>
        </p:nvSpPr>
        <p:spPr>
          <a:xfrm>
            <a:off x="370613" y="1274325"/>
            <a:ext cx="10700125" cy="4679250"/>
          </a:xfrm>
        </p:spPr>
        <p:txBody>
          <a:bodyPr/>
          <a:lstStyle/>
          <a:p>
            <a:r>
              <a:rPr lang="en-US" dirty="0"/>
              <a:t>User Mode</a:t>
            </a:r>
          </a:p>
          <a:p>
            <a:pPr lvl="1"/>
            <a:r>
              <a:rPr lang="en-US" dirty="0">
                <a:solidFill>
                  <a:srgbClr val="C00000"/>
                </a:solidFill>
              </a:rPr>
              <a:t>User program </a:t>
            </a:r>
            <a:r>
              <a:rPr lang="en-US" dirty="0"/>
              <a:t>executes in </a:t>
            </a:r>
            <a:r>
              <a:rPr lang="en-US" dirty="0">
                <a:solidFill>
                  <a:srgbClr val="C00000"/>
                </a:solidFill>
              </a:rPr>
              <a:t>user mode </a:t>
            </a:r>
          </a:p>
          <a:p>
            <a:pPr lvl="1"/>
            <a:r>
              <a:rPr lang="en-US" dirty="0"/>
              <a:t>Certain areas of memory </a:t>
            </a:r>
            <a:r>
              <a:rPr lang="en-US" dirty="0">
                <a:solidFill>
                  <a:srgbClr val="C00000"/>
                </a:solidFill>
              </a:rPr>
              <a:t>protected from </a:t>
            </a:r>
            <a:r>
              <a:rPr lang="en-US" dirty="0"/>
              <a:t>user access</a:t>
            </a:r>
          </a:p>
          <a:p>
            <a:pPr lvl="1"/>
            <a:r>
              <a:rPr lang="en-US" dirty="0"/>
              <a:t>Certain instructions </a:t>
            </a:r>
            <a:r>
              <a:rPr lang="en-US" dirty="0">
                <a:solidFill>
                  <a:srgbClr val="C00000"/>
                </a:solidFill>
              </a:rPr>
              <a:t>may not </a:t>
            </a:r>
            <a:r>
              <a:rPr lang="en-US" dirty="0"/>
              <a:t>be executed</a:t>
            </a:r>
          </a:p>
          <a:p>
            <a:r>
              <a:rPr lang="en-US" dirty="0"/>
              <a:t>Kernel Mode</a:t>
            </a:r>
          </a:p>
          <a:p>
            <a:pPr lvl="1"/>
            <a:r>
              <a:rPr lang="en-US" dirty="0">
                <a:solidFill>
                  <a:srgbClr val="C00000"/>
                </a:solidFill>
              </a:rPr>
              <a:t>Privileged instructions</a:t>
            </a:r>
            <a:r>
              <a:rPr lang="en-US" dirty="0"/>
              <a:t> (e.g. I/O instructions) may be executed, all memory </a:t>
            </a:r>
            <a:r>
              <a:rPr lang="en-US"/>
              <a:t>accessible.</a:t>
            </a:r>
            <a:endParaRPr lang="en-US" altLang="zh-CN" dirty="0"/>
          </a:p>
          <a:p>
            <a:pPr lvl="2"/>
            <a:r>
              <a:rPr lang="en-US" dirty="0"/>
              <a:t>Can be executed </a:t>
            </a:r>
            <a:r>
              <a:rPr lang="en-US" dirty="0">
                <a:solidFill>
                  <a:srgbClr val="0070C0"/>
                </a:solidFill>
              </a:rPr>
              <a:t>only</a:t>
            </a:r>
            <a:r>
              <a:rPr lang="en-US" dirty="0"/>
              <a:t> by the monitor</a:t>
            </a:r>
          </a:p>
          <a:p>
            <a:endParaRPr lang="en-US" dirty="0"/>
          </a:p>
        </p:txBody>
      </p:sp>
      <p:sp>
        <p:nvSpPr>
          <p:cNvPr id="3" name="Title 2">
            <a:extLst>
              <a:ext uri="{FF2B5EF4-FFF2-40B4-BE49-F238E27FC236}">
                <a16:creationId xmlns:a16="http://schemas.microsoft.com/office/drawing/2014/main" id="{485B5F58-C857-417D-880A-69E030671A35}"/>
              </a:ext>
            </a:extLst>
          </p:cNvPr>
          <p:cNvSpPr>
            <a:spLocks noGrp="1"/>
          </p:cNvSpPr>
          <p:nvPr>
            <p:ph type="title"/>
          </p:nvPr>
        </p:nvSpPr>
        <p:spPr/>
        <p:txBody>
          <a:bodyPr/>
          <a:lstStyle/>
          <a:p>
            <a:r>
              <a:rPr lang="en-US" dirty="0"/>
              <a:t>Modes of Operation</a:t>
            </a:r>
          </a:p>
        </p:txBody>
      </p:sp>
      <p:sp>
        <p:nvSpPr>
          <p:cNvPr id="4" name="Slide Number Placeholder 3">
            <a:extLst>
              <a:ext uri="{FF2B5EF4-FFF2-40B4-BE49-F238E27FC236}">
                <a16:creationId xmlns:a16="http://schemas.microsoft.com/office/drawing/2014/main" id="{83214F37-8522-49E6-8FC4-D06E1C53C096}"/>
              </a:ext>
            </a:extLst>
          </p:cNvPr>
          <p:cNvSpPr>
            <a:spLocks noGrp="1"/>
          </p:cNvSpPr>
          <p:nvPr>
            <p:ph type="sldNum" sz="quarter" idx="15"/>
          </p:nvPr>
        </p:nvSpPr>
        <p:spPr/>
        <p:txBody>
          <a:bodyPr/>
          <a:lstStyle/>
          <a:p>
            <a:fld id="{19B51A1E-902D-48AF-9020-955120F399B6}" type="slidenum">
              <a:rPr lang="en-US" smtClean="0"/>
              <a:pPr/>
              <a:t>18</a:t>
            </a:fld>
            <a:endParaRPr lang="en-US" dirty="0"/>
          </a:p>
        </p:txBody>
      </p:sp>
    </p:spTree>
    <p:extLst>
      <p:ext uri="{BB962C8B-B14F-4D97-AF65-F5344CB8AC3E}">
        <p14:creationId xmlns:p14="http://schemas.microsoft.com/office/powerpoint/2010/main" val="71202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4E61E4-E72D-41E6-8E25-67695AC3AABE}"/>
              </a:ext>
            </a:extLst>
          </p:cNvPr>
          <p:cNvSpPr>
            <a:spLocks noGrp="1"/>
          </p:cNvSpPr>
          <p:nvPr>
            <p:ph idx="1"/>
          </p:nvPr>
        </p:nvSpPr>
        <p:spPr>
          <a:xfrm>
            <a:off x="370613" y="1274325"/>
            <a:ext cx="10700125" cy="1297425"/>
          </a:xfrm>
        </p:spPr>
        <p:txBody>
          <a:bodyPr/>
          <a:lstStyle/>
          <a:p>
            <a:r>
              <a:rPr lang="en-NZ" dirty="0"/>
              <a:t>CPU is often </a:t>
            </a:r>
            <a:r>
              <a:rPr lang="en-NZ" dirty="0">
                <a:solidFill>
                  <a:srgbClr val="C00000"/>
                </a:solidFill>
              </a:rPr>
              <a:t>idle</a:t>
            </a:r>
            <a:r>
              <a:rPr lang="en-NZ" dirty="0"/>
              <a:t> </a:t>
            </a:r>
          </a:p>
          <a:p>
            <a:pPr lvl="1"/>
            <a:r>
              <a:rPr lang="en-NZ" dirty="0"/>
              <a:t>Even with automatic job sequencing.</a:t>
            </a:r>
          </a:p>
          <a:p>
            <a:pPr lvl="1"/>
            <a:r>
              <a:rPr lang="en-NZ" dirty="0"/>
              <a:t>I/O devices are slow compared to processor</a:t>
            </a:r>
          </a:p>
          <a:p>
            <a:endParaRPr lang="en-US" dirty="0"/>
          </a:p>
        </p:txBody>
      </p:sp>
      <p:sp>
        <p:nvSpPr>
          <p:cNvPr id="3" name="Title 2">
            <a:extLst>
              <a:ext uri="{FF2B5EF4-FFF2-40B4-BE49-F238E27FC236}">
                <a16:creationId xmlns:a16="http://schemas.microsoft.com/office/drawing/2014/main" id="{BBEC46EA-5A65-4655-B64A-08F7F5DC0CC2}"/>
              </a:ext>
            </a:extLst>
          </p:cNvPr>
          <p:cNvSpPr>
            <a:spLocks noGrp="1"/>
          </p:cNvSpPr>
          <p:nvPr>
            <p:ph type="title"/>
          </p:nvPr>
        </p:nvSpPr>
        <p:spPr/>
        <p:txBody>
          <a:bodyPr/>
          <a:lstStyle/>
          <a:p>
            <a:r>
              <a:rPr lang="en-NZ" dirty="0" err="1"/>
              <a:t>Multiprogrammed</a:t>
            </a:r>
            <a:r>
              <a:rPr lang="en-NZ" dirty="0"/>
              <a:t> Batch Systems</a:t>
            </a:r>
            <a:endParaRPr lang="en-US" dirty="0"/>
          </a:p>
        </p:txBody>
      </p:sp>
      <p:sp>
        <p:nvSpPr>
          <p:cNvPr id="4" name="Slide Number Placeholder 3">
            <a:extLst>
              <a:ext uri="{FF2B5EF4-FFF2-40B4-BE49-F238E27FC236}">
                <a16:creationId xmlns:a16="http://schemas.microsoft.com/office/drawing/2014/main" id="{56632A51-F959-4A31-9D9D-E8E27D83B65F}"/>
              </a:ext>
            </a:extLst>
          </p:cNvPr>
          <p:cNvSpPr>
            <a:spLocks noGrp="1"/>
          </p:cNvSpPr>
          <p:nvPr>
            <p:ph type="sldNum" sz="quarter" idx="15"/>
          </p:nvPr>
        </p:nvSpPr>
        <p:spPr/>
        <p:txBody>
          <a:bodyPr/>
          <a:lstStyle/>
          <a:p>
            <a:fld id="{19B51A1E-902D-48AF-9020-955120F399B6}" type="slidenum">
              <a:rPr lang="en-US" smtClean="0"/>
              <a:pPr/>
              <a:t>19</a:t>
            </a:fld>
            <a:endParaRPr lang="en-US" dirty="0"/>
          </a:p>
        </p:txBody>
      </p:sp>
      <p:pic>
        <p:nvPicPr>
          <p:cNvPr id="5" name="Content Placeholder 3" descr="Fig02_04.gif">
            <a:extLst>
              <a:ext uri="{FF2B5EF4-FFF2-40B4-BE49-F238E27FC236}">
                <a16:creationId xmlns:a16="http://schemas.microsoft.com/office/drawing/2014/main" id="{3764B819-92D1-45BC-8251-03720B432BBE}"/>
              </a:ext>
            </a:extLst>
          </p:cNvPr>
          <p:cNvPicPr>
            <a:picLocks noChangeAspect="1"/>
          </p:cNvPicPr>
          <p:nvPr/>
        </p:nvPicPr>
        <p:blipFill>
          <a:blip r:embed="rId3" cstate="print"/>
          <a:srcRect b="26923"/>
          <a:stretch>
            <a:fillRect/>
          </a:stretch>
        </p:blipFill>
        <p:spPr bwMode="auto">
          <a:xfrm>
            <a:off x="2286000" y="2571750"/>
            <a:ext cx="6991350" cy="3795304"/>
          </a:xfrm>
          <a:prstGeom prst="rect">
            <a:avLst/>
          </a:prstGeom>
          <a:noFill/>
          <a:ln w="9525">
            <a:noFill/>
            <a:miter lim="800000"/>
            <a:headEnd/>
            <a:tailEnd/>
          </a:ln>
        </p:spPr>
      </p:pic>
    </p:spTree>
    <p:extLst>
      <p:ext uri="{BB962C8B-B14F-4D97-AF65-F5344CB8AC3E}">
        <p14:creationId xmlns:p14="http://schemas.microsoft.com/office/powerpoint/2010/main" val="281877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FE6633-1593-4174-B032-5C11DDD03A2B}"/>
              </a:ext>
            </a:extLst>
          </p:cNvPr>
          <p:cNvSpPr>
            <a:spLocks noGrp="1"/>
          </p:cNvSpPr>
          <p:nvPr>
            <p:ph idx="1"/>
          </p:nvPr>
        </p:nvSpPr>
        <p:spPr>
          <a:xfrm>
            <a:off x="370613" y="1274325"/>
            <a:ext cx="8610101" cy="1779118"/>
          </a:xfrm>
        </p:spPr>
        <p:txBody>
          <a:bodyPr/>
          <a:lstStyle/>
          <a:p>
            <a:r>
              <a:rPr lang="en-US" altLang="zh-MO" dirty="0"/>
              <a:t>A </a:t>
            </a:r>
            <a:r>
              <a:rPr lang="en-US" altLang="zh-MO" b="1" dirty="0">
                <a:solidFill>
                  <a:srgbClr val="FF0000"/>
                </a:solidFill>
              </a:rPr>
              <a:t>program</a:t>
            </a:r>
            <a:r>
              <a:rPr lang="en-US" altLang="zh-MO" dirty="0"/>
              <a:t> that </a:t>
            </a:r>
            <a:r>
              <a:rPr lang="en-US" altLang="zh-MO" dirty="0">
                <a:solidFill>
                  <a:srgbClr val="0070C0"/>
                </a:solidFill>
              </a:rPr>
              <a:t>controls </a:t>
            </a:r>
            <a:r>
              <a:rPr lang="en-US" altLang="zh-MO" dirty="0"/>
              <a:t>the execution of </a:t>
            </a:r>
            <a:r>
              <a:rPr lang="en-US" altLang="zh-MO" dirty="0">
                <a:solidFill>
                  <a:srgbClr val="0070C0"/>
                </a:solidFill>
              </a:rPr>
              <a:t>application programs</a:t>
            </a:r>
          </a:p>
          <a:p>
            <a:r>
              <a:rPr lang="en-US" altLang="zh-MO" b="1" dirty="0">
                <a:solidFill>
                  <a:srgbClr val="FF0000"/>
                </a:solidFill>
              </a:rPr>
              <a:t>An interface </a:t>
            </a:r>
            <a:r>
              <a:rPr lang="en-US" altLang="zh-MO" dirty="0"/>
              <a:t>between applications and hardware</a:t>
            </a:r>
          </a:p>
          <a:p>
            <a:endParaRPr lang="zh-MO" altLang="en-US" dirty="0"/>
          </a:p>
        </p:txBody>
      </p:sp>
      <p:sp>
        <p:nvSpPr>
          <p:cNvPr id="3" name="Title 2">
            <a:extLst>
              <a:ext uri="{FF2B5EF4-FFF2-40B4-BE49-F238E27FC236}">
                <a16:creationId xmlns:a16="http://schemas.microsoft.com/office/drawing/2014/main" id="{C6E8DAA8-0392-48DC-918E-267B57FD0E7F}"/>
              </a:ext>
            </a:extLst>
          </p:cNvPr>
          <p:cNvSpPr>
            <a:spLocks noGrp="1"/>
          </p:cNvSpPr>
          <p:nvPr>
            <p:ph type="title"/>
          </p:nvPr>
        </p:nvSpPr>
        <p:spPr/>
        <p:txBody>
          <a:bodyPr/>
          <a:lstStyle/>
          <a:p>
            <a:r>
              <a:rPr lang="en-US" altLang="zh-MO" kern="0" spc="-5" dirty="0">
                <a:solidFill>
                  <a:srgbClr val="0D0D0D"/>
                </a:solidFill>
                <a:ea typeface="新細明體" panose="02020500000000000000" pitchFamily="18" charset="-120"/>
              </a:rPr>
              <a:t>Operating System</a:t>
            </a:r>
            <a:endParaRPr lang="zh-MO" altLang="en-US" dirty="0"/>
          </a:p>
        </p:txBody>
      </p:sp>
      <p:sp>
        <p:nvSpPr>
          <p:cNvPr id="4" name="Slide Number Placeholder 3">
            <a:extLst>
              <a:ext uri="{FF2B5EF4-FFF2-40B4-BE49-F238E27FC236}">
                <a16:creationId xmlns:a16="http://schemas.microsoft.com/office/drawing/2014/main" id="{ACEEA15F-9939-4B73-A30F-A9E551705FC7}"/>
              </a:ext>
            </a:extLst>
          </p:cNvPr>
          <p:cNvSpPr>
            <a:spLocks noGrp="1"/>
          </p:cNvSpPr>
          <p:nvPr>
            <p:ph type="sldNum" sz="quarter" idx="15"/>
          </p:nvPr>
        </p:nvSpPr>
        <p:spPr/>
        <p:txBody>
          <a:bodyPr/>
          <a:lstStyle/>
          <a:p>
            <a:fld id="{19B51A1E-902D-48AF-9020-955120F399B6}" type="slidenum">
              <a:rPr lang="en-US" smtClean="0"/>
              <a:pPr/>
              <a:t>2</a:t>
            </a:fld>
            <a:endParaRPr lang="en-US" dirty="0"/>
          </a:p>
        </p:txBody>
      </p:sp>
      <p:pic>
        <p:nvPicPr>
          <p:cNvPr id="9" name="Picture Placeholder 17" descr="decorative element">
            <a:extLst>
              <a:ext uri="{FF2B5EF4-FFF2-40B4-BE49-F238E27FC236}">
                <a16:creationId xmlns:a16="http://schemas.microsoft.com/office/drawing/2014/main" id="{2C26382A-1846-4F72-89CA-A9E00749A9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pic>
        <p:nvPicPr>
          <p:cNvPr id="1026" name="Picture 2" descr="Operating system - Wikipedia">
            <a:extLst>
              <a:ext uri="{FF2B5EF4-FFF2-40B4-BE49-F238E27FC236}">
                <a16:creationId xmlns:a16="http://schemas.microsoft.com/office/drawing/2014/main" id="{C87FA273-28DA-4BD9-B88F-1A52CA5A2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985" y="2625623"/>
            <a:ext cx="2827792" cy="418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826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0A9E79-8CE7-4A02-A492-38AC7CF975A7}"/>
              </a:ext>
            </a:extLst>
          </p:cNvPr>
          <p:cNvSpPr>
            <a:spLocks noGrp="1"/>
          </p:cNvSpPr>
          <p:nvPr>
            <p:ph idx="1"/>
          </p:nvPr>
        </p:nvSpPr>
        <p:spPr>
          <a:xfrm>
            <a:off x="370613" y="1274325"/>
            <a:ext cx="10700125" cy="992625"/>
          </a:xfrm>
        </p:spPr>
        <p:txBody>
          <a:bodyPr/>
          <a:lstStyle/>
          <a:p>
            <a:r>
              <a:rPr lang="en-US" dirty="0"/>
              <a:t>Processor </a:t>
            </a:r>
            <a:r>
              <a:rPr lang="en-US" dirty="0">
                <a:solidFill>
                  <a:srgbClr val="C00000"/>
                </a:solidFill>
              </a:rPr>
              <a:t>must </a:t>
            </a:r>
            <a:r>
              <a:rPr lang="en-US" dirty="0"/>
              <a:t>wait for I/O instruction to complete before preceding</a:t>
            </a:r>
          </a:p>
          <a:p>
            <a:endParaRPr lang="en-US" dirty="0"/>
          </a:p>
        </p:txBody>
      </p:sp>
      <p:sp>
        <p:nvSpPr>
          <p:cNvPr id="3" name="Title 2">
            <a:extLst>
              <a:ext uri="{FF2B5EF4-FFF2-40B4-BE49-F238E27FC236}">
                <a16:creationId xmlns:a16="http://schemas.microsoft.com/office/drawing/2014/main" id="{7D553ECB-A1DB-4152-8C58-566975E81C7E}"/>
              </a:ext>
            </a:extLst>
          </p:cNvPr>
          <p:cNvSpPr>
            <a:spLocks noGrp="1"/>
          </p:cNvSpPr>
          <p:nvPr>
            <p:ph type="title"/>
          </p:nvPr>
        </p:nvSpPr>
        <p:spPr/>
        <p:txBody>
          <a:bodyPr/>
          <a:lstStyle/>
          <a:p>
            <a:r>
              <a:rPr lang="en-US" dirty="0" err="1"/>
              <a:t>Uniprogramming</a:t>
            </a:r>
            <a:endParaRPr lang="en-US" dirty="0"/>
          </a:p>
        </p:txBody>
      </p:sp>
      <p:sp>
        <p:nvSpPr>
          <p:cNvPr id="4" name="Slide Number Placeholder 3">
            <a:extLst>
              <a:ext uri="{FF2B5EF4-FFF2-40B4-BE49-F238E27FC236}">
                <a16:creationId xmlns:a16="http://schemas.microsoft.com/office/drawing/2014/main" id="{7777A014-F946-4922-AABD-4DDCCA326489}"/>
              </a:ext>
            </a:extLst>
          </p:cNvPr>
          <p:cNvSpPr>
            <a:spLocks noGrp="1"/>
          </p:cNvSpPr>
          <p:nvPr>
            <p:ph type="sldNum" sz="quarter" idx="15"/>
          </p:nvPr>
        </p:nvSpPr>
        <p:spPr/>
        <p:txBody>
          <a:bodyPr/>
          <a:lstStyle/>
          <a:p>
            <a:fld id="{19B51A1E-902D-48AF-9020-955120F399B6}" type="slidenum">
              <a:rPr lang="en-US" smtClean="0"/>
              <a:pPr/>
              <a:t>20</a:t>
            </a:fld>
            <a:endParaRPr lang="en-US" dirty="0"/>
          </a:p>
        </p:txBody>
      </p:sp>
      <p:pic>
        <p:nvPicPr>
          <p:cNvPr id="7" name="Picture 6" descr="f5.pdf">
            <a:extLst>
              <a:ext uri="{FF2B5EF4-FFF2-40B4-BE49-F238E27FC236}">
                <a16:creationId xmlns:a16="http://schemas.microsoft.com/office/drawing/2014/main" id="{A3DCBA33-B03A-400B-9615-F94A9771B7EA}"/>
              </a:ext>
            </a:extLst>
          </p:cNvPr>
          <p:cNvPicPr>
            <a:picLocks noChangeAspect="1"/>
          </p:cNvPicPr>
          <p:nvPr/>
        </p:nvPicPr>
        <p:blipFill>
          <a:blip r:embed="rId3"/>
          <a:srcRect l="7059" t="6364" r="8235" b="80909"/>
          <a:stretch>
            <a:fillRect/>
          </a:stretch>
        </p:blipFill>
        <p:spPr>
          <a:xfrm>
            <a:off x="1070919" y="2694000"/>
            <a:ext cx="10050161" cy="1954201"/>
          </a:xfrm>
          <a:prstGeom prst="rect">
            <a:avLst/>
          </a:prstGeom>
        </p:spPr>
      </p:pic>
    </p:spTree>
    <p:extLst>
      <p:ext uri="{BB962C8B-B14F-4D97-AF65-F5344CB8AC3E}">
        <p14:creationId xmlns:p14="http://schemas.microsoft.com/office/powerpoint/2010/main" val="51566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FA7529-58D3-4DB5-B014-B01BEA87E842}"/>
              </a:ext>
            </a:extLst>
          </p:cNvPr>
          <p:cNvSpPr>
            <a:spLocks noGrp="1"/>
          </p:cNvSpPr>
          <p:nvPr>
            <p:ph idx="1"/>
          </p:nvPr>
        </p:nvSpPr>
        <p:spPr/>
        <p:txBody>
          <a:bodyPr/>
          <a:lstStyle/>
          <a:p>
            <a:r>
              <a:rPr lang="en-US" altLang="zh-TW" sz="2800" dirty="0">
                <a:ea typeface="新細明體" pitchFamily="18" charset="-120"/>
              </a:rPr>
              <a:t>Running more than one programs at the same time</a:t>
            </a:r>
          </a:p>
          <a:p>
            <a:r>
              <a:rPr lang="en-US" altLang="zh-TW" sz="2800" dirty="0">
                <a:ea typeface="新細明體" pitchFamily="18" charset="-120"/>
              </a:rPr>
              <a:t>When one job needs to wait for I/O, the processor can switch to the other job</a:t>
            </a:r>
          </a:p>
          <a:p>
            <a:endParaRPr lang="en-US" dirty="0"/>
          </a:p>
        </p:txBody>
      </p:sp>
      <p:sp>
        <p:nvSpPr>
          <p:cNvPr id="3" name="Title 2">
            <a:extLst>
              <a:ext uri="{FF2B5EF4-FFF2-40B4-BE49-F238E27FC236}">
                <a16:creationId xmlns:a16="http://schemas.microsoft.com/office/drawing/2014/main" id="{E3F1F234-93D1-4069-A88A-B9F232101EFC}"/>
              </a:ext>
            </a:extLst>
          </p:cNvPr>
          <p:cNvSpPr>
            <a:spLocks noGrp="1"/>
          </p:cNvSpPr>
          <p:nvPr>
            <p:ph type="title"/>
          </p:nvPr>
        </p:nvSpPr>
        <p:spPr>
          <a:xfrm>
            <a:off x="391238" y="231498"/>
            <a:ext cx="9705262" cy="672927"/>
          </a:xfrm>
        </p:spPr>
        <p:txBody>
          <a:bodyPr/>
          <a:lstStyle/>
          <a:p>
            <a:r>
              <a:rPr lang="en-US" altLang="zh-TW" dirty="0">
                <a:ea typeface="新細明體" pitchFamily="18" charset="-120"/>
              </a:rPr>
              <a:t>Multiprogramming (Multitasking) (1/2)</a:t>
            </a:r>
            <a:endParaRPr lang="en-US" dirty="0"/>
          </a:p>
        </p:txBody>
      </p:sp>
      <p:sp>
        <p:nvSpPr>
          <p:cNvPr id="4" name="Slide Number Placeholder 3">
            <a:extLst>
              <a:ext uri="{FF2B5EF4-FFF2-40B4-BE49-F238E27FC236}">
                <a16:creationId xmlns:a16="http://schemas.microsoft.com/office/drawing/2014/main" id="{BD632EE6-A6D4-4C96-9091-F29FDC013158}"/>
              </a:ext>
            </a:extLst>
          </p:cNvPr>
          <p:cNvSpPr>
            <a:spLocks noGrp="1"/>
          </p:cNvSpPr>
          <p:nvPr>
            <p:ph type="sldNum" sz="quarter" idx="15"/>
          </p:nvPr>
        </p:nvSpPr>
        <p:spPr/>
        <p:txBody>
          <a:bodyPr/>
          <a:lstStyle/>
          <a:p>
            <a:fld id="{19B51A1E-902D-48AF-9020-955120F399B6}" type="slidenum">
              <a:rPr lang="en-US" smtClean="0"/>
              <a:pPr/>
              <a:t>21</a:t>
            </a:fld>
            <a:endParaRPr lang="en-US" dirty="0"/>
          </a:p>
        </p:txBody>
      </p:sp>
      <p:pic>
        <p:nvPicPr>
          <p:cNvPr id="6" name="Picture 5" descr="f5.pdf">
            <a:extLst>
              <a:ext uri="{FF2B5EF4-FFF2-40B4-BE49-F238E27FC236}">
                <a16:creationId xmlns:a16="http://schemas.microsoft.com/office/drawing/2014/main" id="{5D4B63EC-C5D4-4918-8D9A-E08AB317EE41}"/>
              </a:ext>
            </a:extLst>
          </p:cNvPr>
          <p:cNvPicPr>
            <a:picLocks noChangeAspect="1"/>
          </p:cNvPicPr>
          <p:nvPr/>
        </p:nvPicPr>
        <p:blipFill>
          <a:blip r:embed="rId2"/>
          <a:srcRect l="4706" t="23636" r="7059" b="48182"/>
          <a:stretch>
            <a:fillRect/>
          </a:stretch>
        </p:blipFill>
        <p:spPr>
          <a:xfrm>
            <a:off x="1524000" y="2858857"/>
            <a:ext cx="8382000" cy="3464618"/>
          </a:xfrm>
          <a:prstGeom prst="rect">
            <a:avLst/>
          </a:prstGeom>
        </p:spPr>
      </p:pic>
    </p:spTree>
    <p:extLst>
      <p:ext uri="{BB962C8B-B14F-4D97-AF65-F5344CB8AC3E}">
        <p14:creationId xmlns:p14="http://schemas.microsoft.com/office/powerpoint/2010/main" val="1954829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3A62DD-1941-47EC-835C-D0D4A9C535C6}"/>
              </a:ext>
            </a:extLst>
          </p:cNvPr>
          <p:cNvSpPr>
            <a:spLocks noGrp="1"/>
          </p:cNvSpPr>
          <p:nvPr>
            <p:ph idx="1"/>
          </p:nvPr>
        </p:nvSpPr>
        <p:spPr>
          <a:xfrm>
            <a:off x="370613" y="1274325"/>
            <a:ext cx="10700125" cy="1659375"/>
          </a:xfrm>
        </p:spPr>
        <p:txBody>
          <a:bodyPr/>
          <a:lstStyle/>
          <a:p>
            <a:r>
              <a:rPr lang="en-US" sz="2400" b="1" dirty="0">
                <a:solidFill>
                  <a:srgbClr val="FF0000"/>
                </a:solidFill>
              </a:rPr>
              <a:t>Multiprogramming</a:t>
            </a:r>
          </a:p>
          <a:p>
            <a:pPr lvl="2"/>
            <a:r>
              <a:rPr lang="en-US" sz="2400" dirty="0"/>
              <a:t>Memory is expanded to hold three, four, or more programs and switch among all of them</a:t>
            </a:r>
          </a:p>
          <a:p>
            <a:pPr lvl="2"/>
            <a:r>
              <a:rPr lang="en-US" altLang="zh-CN" sz="2400" dirty="0"/>
              <a:t>Central theme of modern operating systems</a:t>
            </a:r>
            <a:endParaRPr lang="en-US" sz="2400" dirty="0"/>
          </a:p>
          <a:p>
            <a:endParaRPr lang="en-US" dirty="0"/>
          </a:p>
        </p:txBody>
      </p:sp>
      <p:sp>
        <p:nvSpPr>
          <p:cNvPr id="3" name="Title 2">
            <a:extLst>
              <a:ext uri="{FF2B5EF4-FFF2-40B4-BE49-F238E27FC236}">
                <a16:creationId xmlns:a16="http://schemas.microsoft.com/office/drawing/2014/main" id="{6CEE1FD1-9791-44E7-9029-060D80733A55}"/>
              </a:ext>
            </a:extLst>
          </p:cNvPr>
          <p:cNvSpPr>
            <a:spLocks noGrp="1"/>
          </p:cNvSpPr>
          <p:nvPr>
            <p:ph type="title"/>
          </p:nvPr>
        </p:nvSpPr>
        <p:spPr/>
        <p:txBody>
          <a:bodyPr/>
          <a:lstStyle/>
          <a:p>
            <a:r>
              <a:rPr lang="en-US" altLang="zh-TW" dirty="0">
                <a:ea typeface="新細明體" pitchFamily="18" charset="-120"/>
              </a:rPr>
              <a:t>Multiprogramming (Multitasking) (2/2)</a:t>
            </a:r>
            <a:endParaRPr lang="en-US" dirty="0"/>
          </a:p>
        </p:txBody>
      </p:sp>
      <p:sp>
        <p:nvSpPr>
          <p:cNvPr id="4" name="Slide Number Placeholder 3">
            <a:extLst>
              <a:ext uri="{FF2B5EF4-FFF2-40B4-BE49-F238E27FC236}">
                <a16:creationId xmlns:a16="http://schemas.microsoft.com/office/drawing/2014/main" id="{210EBEAF-F3E0-4E7C-A26F-CDE162C9C315}"/>
              </a:ext>
            </a:extLst>
          </p:cNvPr>
          <p:cNvSpPr>
            <a:spLocks noGrp="1"/>
          </p:cNvSpPr>
          <p:nvPr>
            <p:ph type="sldNum" sz="quarter" idx="15"/>
          </p:nvPr>
        </p:nvSpPr>
        <p:spPr/>
        <p:txBody>
          <a:bodyPr/>
          <a:lstStyle/>
          <a:p>
            <a:fld id="{19B51A1E-902D-48AF-9020-955120F399B6}" type="slidenum">
              <a:rPr lang="en-US" smtClean="0"/>
              <a:pPr/>
              <a:t>22</a:t>
            </a:fld>
            <a:endParaRPr lang="en-US" dirty="0"/>
          </a:p>
        </p:txBody>
      </p:sp>
      <p:pic>
        <p:nvPicPr>
          <p:cNvPr id="6" name="Picture 5" descr="f5.pdf">
            <a:extLst>
              <a:ext uri="{FF2B5EF4-FFF2-40B4-BE49-F238E27FC236}">
                <a16:creationId xmlns:a16="http://schemas.microsoft.com/office/drawing/2014/main" id="{603EFDD2-6A9D-4609-AE5D-DD966AF764CA}"/>
              </a:ext>
            </a:extLst>
          </p:cNvPr>
          <p:cNvPicPr>
            <a:picLocks noChangeAspect="1"/>
          </p:cNvPicPr>
          <p:nvPr/>
        </p:nvPicPr>
        <p:blipFill>
          <a:blip r:embed="rId2"/>
          <a:srcRect l="4706" t="53636" r="7059" b="12727"/>
          <a:stretch>
            <a:fillRect/>
          </a:stretch>
        </p:blipFill>
        <p:spPr>
          <a:xfrm>
            <a:off x="1970782" y="2751565"/>
            <a:ext cx="8194586" cy="4042744"/>
          </a:xfrm>
          <a:prstGeom prst="rect">
            <a:avLst/>
          </a:prstGeom>
        </p:spPr>
      </p:pic>
    </p:spTree>
    <p:extLst>
      <p:ext uri="{BB962C8B-B14F-4D97-AF65-F5344CB8AC3E}">
        <p14:creationId xmlns:p14="http://schemas.microsoft.com/office/powerpoint/2010/main" val="2643214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91BE9-4A3B-4C85-8C5B-1519C1F79749}"/>
              </a:ext>
            </a:extLst>
          </p:cNvPr>
          <p:cNvSpPr>
            <a:spLocks noGrp="1"/>
          </p:cNvSpPr>
          <p:nvPr>
            <p:ph idx="1"/>
          </p:nvPr>
        </p:nvSpPr>
        <p:spPr>
          <a:xfrm>
            <a:off x="370613" y="1274324"/>
            <a:ext cx="10700125" cy="4916925"/>
          </a:xfrm>
        </p:spPr>
        <p:txBody>
          <a:bodyPr/>
          <a:lstStyle/>
          <a:p>
            <a:r>
              <a:rPr lang="en-US" altLang="zh-TW" dirty="0">
                <a:ea typeface="新細明體" pitchFamily="18" charset="-120"/>
              </a:rPr>
              <a:t>Using </a:t>
            </a:r>
            <a:r>
              <a:rPr lang="en-US" altLang="zh-TW" dirty="0">
                <a:solidFill>
                  <a:srgbClr val="FF0000"/>
                </a:solidFill>
                <a:ea typeface="新細明體" pitchFamily="18" charset="-120"/>
              </a:rPr>
              <a:t>multiprogramming</a:t>
            </a:r>
            <a:r>
              <a:rPr lang="en-US" altLang="zh-TW" dirty="0">
                <a:ea typeface="新細明體" pitchFamily="18" charset="-120"/>
              </a:rPr>
              <a:t> to handle multiple </a:t>
            </a:r>
            <a:r>
              <a:rPr lang="en-US" altLang="zh-TW" dirty="0">
                <a:solidFill>
                  <a:srgbClr val="FF0000"/>
                </a:solidFill>
                <a:ea typeface="新細明體" pitchFamily="18" charset="-120"/>
              </a:rPr>
              <a:t>interactive jobs</a:t>
            </a:r>
          </a:p>
          <a:p>
            <a:r>
              <a:rPr lang="en-US" altLang="zh-TW" dirty="0">
                <a:ea typeface="新細明體" pitchFamily="18" charset="-120"/>
              </a:rPr>
              <a:t>Processor’s time is </a:t>
            </a:r>
            <a:r>
              <a:rPr lang="en-US" altLang="zh-TW" dirty="0">
                <a:solidFill>
                  <a:srgbClr val="FF0000"/>
                </a:solidFill>
                <a:ea typeface="新細明體" pitchFamily="18" charset="-120"/>
              </a:rPr>
              <a:t>shared </a:t>
            </a:r>
            <a:r>
              <a:rPr lang="en-US" altLang="zh-TW" dirty="0">
                <a:ea typeface="新細明體" pitchFamily="18" charset="-120"/>
              </a:rPr>
              <a:t>among multiple users</a:t>
            </a:r>
          </a:p>
          <a:p>
            <a:r>
              <a:rPr lang="en-US" altLang="zh-TW" dirty="0">
                <a:ea typeface="新細明體" pitchFamily="18" charset="-120"/>
              </a:rPr>
              <a:t>Multiple users </a:t>
            </a:r>
            <a:r>
              <a:rPr lang="en-US" altLang="zh-TW" dirty="0">
                <a:solidFill>
                  <a:srgbClr val="FF0000"/>
                </a:solidFill>
                <a:ea typeface="新細明體" pitchFamily="18" charset="-120"/>
              </a:rPr>
              <a:t>simultaneously</a:t>
            </a:r>
            <a:r>
              <a:rPr lang="en-US" altLang="zh-TW" dirty="0">
                <a:ea typeface="新細明體" pitchFamily="18" charset="-120"/>
              </a:rPr>
              <a:t> access the system through terminals</a:t>
            </a:r>
          </a:p>
          <a:p>
            <a:pPr lvl="1"/>
            <a:r>
              <a:rPr lang="en-US" sz="2800" dirty="0"/>
              <a:t>OS </a:t>
            </a:r>
            <a:r>
              <a:rPr lang="en-US" sz="2800" dirty="0">
                <a:solidFill>
                  <a:srgbClr val="FF0000"/>
                </a:solidFill>
              </a:rPr>
              <a:t>interleaving</a:t>
            </a:r>
            <a:r>
              <a:rPr lang="en-US" sz="2800" dirty="0"/>
              <a:t> the execution of each user program in a short burst or quantum of computation</a:t>
            </a:r>
            <a:endParaRPr lang="en-US" altLang="zh-TW" dirty="0">
              <a:ea typeface="新細明體" pitchFamily="18" charset="-120"/>
            </a:endParaRPr>
          </a:p>
          <a:p>
            <a:endParaRPr lang="en-US" dirty="0"/>
          </a:p>
        </p:txBody>
      </p:sp>
      <p:sp>
        <p:nvSpPr>
          <p:cNvPr id="3" name="Title 2">
            <a:extLst>
              <a:ext uri="{FF2B5EF4-FFF2-40B4-BE49-F238E27FC236}">
                <a16:creationId xmlns:a16="http://schemas.microsoft.com/office/drawing/2014/main" id="{AD134ACF-0F85-4A8A-B7AE-1CA427A057C3}"/>
              </a:ext>
            </a:extLst>
          </p:cNvPr>
          <p:cNvSpPr>
            <a:spLocks noGrp="1"/>
          </p:cNvSpPr>
          <p:nvPr>
            <p:ph type="title"/>
          </p:nvPr>
        </p:nvSpPr>
        <p:spPr/>
        <p:txBody>
          <a:bodyPr/>
          <a:lstStyle/>
          <a:p>
            <a:r>
              <a:rPr lang="en-US" altLang="zh-TW" dirty="0">
                <a:ea typeface="新細明體" pitchFamily="18" charset="-120"/>
              </a:rPr>
              <a:t>Time-sharing Systems</a:t>
            </a:r>
            <a:endParaRPr lang="en-US" dirty="0"/>
          </a:p>
        </p:txBody>
      </p:sp>
      <p:sp>
        <p:nvSpPr>
          <p:cNvPr id="4" name="Slide Number Placeholder 3">
            <a:extLst>
              <a:ext uri="{FF2B5EF4-FFF2-40B4-BE49-F238E27FC236}">
                <a16:creationId xmlns:a16="http://schemas.microsoft.com/office/drawing/2014/main" id="{F989BE8E-698F-48D0-BB01-14EDE867D398}"/>
              </a:ext>
            </a:extLst>
          </p:cNvPr>
          <p:cNvSpPr>
            <a:spLocks noGrp="1"/>
          </p:cNvSpPr>
          <p:nvPr>
            <p:ph type="sldNum" sz="quarter" idx="15"/>
          </p:nvPr>
        </p:nvSpPr>
        <p:spPr/>
        <p:txBody>
          <a:bodyPr/>
          <a:lstStyle/>
          <a:p>
            <a:fld id="{19B51A1E-902D-48AF-9020-955120F399B6}" type="slidenum">
              <a:rPr lang="en-US" smtClean="0"/>
              <a:pPr/>
              <a:t>23</a:t>
            </a:fld>
            <a:endParaRPr lang="en-US" dirty="0"/>
          </a:p>
        </p:txBody>
      </p:sp>
    </p:spTree>
    <p:extLst>
      <p:ext uri="{BB962C8B-B14F-4D97-AF65-F5344CB8AC3E}">
        <p14:creationId xmlns:p14="http://schemas.microsoft.com/office/powerpoint/2010/main" val="1989222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5091B6-EC7A-48CE-915A-D7DCE81FF6D8}"/>
              </a:ext>
            </a:extLst>
          </p:cNvPr>
          <p:cNvSpPr>
            <a:spLocks noGrp="1"/>
          </p:cNvSpPr>
          <p:nvPr>
            <p:ph type="title"/>
          </p:nvPr>
        </p:nvSpPr>
        <p:spPr>
          <a:xfrm>
            <a:off x="391238" y="231498"/>
            <a:ext cx="10700124" cy="672927"/>
          </a:xfrm>
        </p:spPr>
        <p:txBody>
          <a:bodyPr/>
          <a:lstStyle/>
          <a:p>
            <a:r>
              <a:rPr lang="en-US" dirty="0"/>
              <a:t>Batch Multiprogramming vs. Time Sharing</a:t>
            </a:r>
          </a:p>
        </p:txBody>
      </p:sp>
      <p:sp>
        <p:nvSpPr>
          <p:cNvPr id="4" name="Slide Number Placeholder 3">
            <a:extLst>
              <a:ext uri="{FF2B5EF4-FFF2-40B4-BE49-F238E27FC236}">
                <a16:creationId xmlns:a16="http://schemas.microsoft.com/office/drawing/2014/main" id="{FFA3AEF9-C90F-49F2-819A-0004659B392B}"/>
              </a:ext>
            </a:extLst>
          </p:cNvPr>
          <p:cNvSpPr>
            <a:spLocks noGrp="1"/>
          </p:cNvSpPr>
          <p:nvPr>
            <p:ph type="sldNum" sz="quarter" idx="15"/>
          </p:nvPr>
        </p:nvSpPr>
        <p:spPr/>
        <p:txBody>
          <a:bodyPr/>
          <a:lstStyle/>
          <a:p>
            <a:fld id="{19B51A1E-902D-48AF-9020-955120F399B6}" type="slidenum">
              <a:rPr lang="en-US" smtClean="0"/>
              <a:pPr/>
              <a:t>24</a:t>
            </a:fld>
            <a:endParaRPr lang="en-US" dirty="0"/>
          </a:p>
        </p:txBody>
      </p:sp>
      <p:graphicFrame>
        <p:nvGraphicFramePr>
          <p:cNvPr id="5" name="Object 2">
            <a:extLst>
              <a:ext uri="{FF2B5EF4-FFF2-40B4-BE49-F238E27FC236}">
                <a16:creationId xmlns:a16="http://schemas.microsoft.com/office/drawing/2014/main" id="{6A1538C7-EC39-4990-B6DF-6E98746B807C}"/>
              </a:ext>
            </a:extLst>
          </p:cNvPr>
          <p:cNvGraphicFramePr>
            <a:graphicFrameLocks noChangeAspect="1"/>
          </p:cNvGraphicFramePr>
          <p:nvPr>
            <p:extLst>
              <p:ext uri="{D42A27DB-BD31-4B8C-83A1-F6EECF244321}">
                <p14:modId xmlns:p14="http://schemas.microsoft.com/office/powerpoint/2010/main" val="1288783722"/>
              </p:ext>
            </p:extLst>
          </p:nvPr>
        </p:nvGraphicFramePr>
        <p:xfrm>
          <a:off x="391238" y="2263775"/>
          <a:ext cx="10686777" cy="2330450"/>
        </p:xfrm>
        <a:graphic>
          <a:graphicData uri="http://schemas.openxmlformats.org/presentationml/2006/ole">
            <mc:AlternateContent xmlns:mc="http://schemas.openxmlformats.org/markup-compatibility/2006">
              <mc:Choice xmlns:v="urn:schemas-microsoft-com:vml" Requires="v">
                <p:oleObj spid="_x0000_s2057" name="Document" r:id="rId3" imgW="6057677" imgH="1320751" progId="Word.Document.12">
                  <p:embed/>
                </p:oleObj>
              </mc:Choice>
              <mc:Fallback>
                <p:oleObj name="Document" r:id="rId3" imgW="6057677" imgH="1320751" progId="Word.Document.12">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38" y="2263775"/>
                        <a:ext cx="10686777" cy="2330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5826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07171A-D1F5-46ED-AD77-A7AF6F12CF72}"/>
              </a:ext>
            </a:extLst>
          </p:cNvPr>
          <p:cNvSpPr>
            <a:spLocks noGrp="1"/>
          </p:cNvSpPr>
          <p:nvPr>
            <p:ph idx="1"/>
          </p:nvPr>
        </p:nvSpPr>
        <p:spPr>
          <a:xfrm>
            <a:off x="370613" y="1274325"/>
            <a:ext cx="10700125" cy="2154675"/>
          </a:xfrm>
        </p:spPr>
        <p:txBody>
          <a:bodyPr/>
          <a:lstStyle/>
          <a:p>
            <a:r>
              <a:rPr lang="en-US" altLang="zh-TW" dirty="0">
                <a:ea typeface="新細明體" pitchFamily="18" charset="-120"/>
              </a:rPr>
              <a:t>Process management (chap 3,4,5,6)</a:t>
            </a:r>
          </a:p>
          <a:p>
            <a:r>
              <a:rPr lang="en-US" altLang="zh-TW" dirty="0">
                <a:ea typeface="新細明體" pitchFamily="18" charset="-120"/>
              </a:rPr>
              <a:t>Memory management (chap 7,8)</a:t>
            </a:r>
          </a:p>
          <a:p>
            <a:r>
              <a:rPr lang="en-US" altLang="zh-TW" dirty="0" err="1">
                <a:ea typeface="新細明體" pitchFamily="18" charset="-120"/>
              </a:rPr>
              <a:t>Input/Output</a:t>
            </a:r>
            <a:r>
              <a:rPr lang="en-US" altLang="zh-TW" dirty="0">
                <a:ea typeface="新細明體" pitchFamily="18" charset="-120"/>
              </a:rPr>
              <a:t> (chap 11)</a:t>
            </a:r>
          </a:p>
          <a:p>
            <a:r>
              <a:rPr lang="en-US" altLang="zh-TW" dirty="0">
                <a:ea typeface="新細明體" pitchFamily="18" charset="-120"/>
              </a:rPr>
              <a:t>File systems (chap 12)</a:t>
            </a:r>
          </a:p>
          <a:p>
            <a:endParaRPr lang="en-US" dirty="0"/>
          </a:p>
        </p:txBody>
      </p:sp>
      <p:sp>
        <p:nvSpPr>
          <p:cNvPr id="3" name="Title 2">
            <a:extLst>
              <a:ext uri="{FF2B5EF4-FFF2-40B4-BE49-F238E27FC236}">
                <a16:creationId xmlns:a16="http://schemas.microsoft.com/office/drawing/2014/main" id="{ABAD8ACA-ADF9-4340-A644-CB7675BF4674}"/>
              </a:ext>
            </a:extLst>
          </p:cNvPr>
          <p:cNvSpPr>
            <a:spLocks noGrp="1"/>
          </p:cNvSpPr>
          <p:nvPr>
            <p:ph type="title"/>
          </p:nvPr>
        </p:nvSpPr>
        <p:spPr/>
        <p:txBody>
          <a:bodyPr/>
          <a:lstStyle/>
          <a:p>
            <a:r>
              <a:rPr lang="en-US" dirty="0"/>
              <a:t>Topics we shall study…</a:t>
            </a:r>
          </a:p>
        </p:txBody>
      </p:sp>
      <p:sp>
        <p:nvSpPr>
          <p:cNvPr id="4" name="Slide Number Placeholder 3">
            <a:extLst>
              <a:ext uri="{FF2B5EF4-FFF2-40B4-BE49-F238E27FC236}">
                <a16:creationId xmlns:a16="http://schemas.microsoft.com/office/drawing/2014/main" id="{8F6F2D8D-3215-4954-A6A8-19D98CF8B0E3}"/>
              </a:ext>
            </a:extLst>
          </p:cNvPr>
          <p:cNvSpPr>
            <a:spLocks noGrp="1"/>
          </p:cNvSpPr>
          <p:nvPr>
            <p:ph type="sldNum" sz="quarter" idx="15"/>
          </p:nvPr>
        </p:nvSpPr>
        <p:spPr/>
        <p:txBody>
          <a:bodyPr/>
          <a:lstStyle/>
          <a:p>
            <a:fld id="{19B51A1E-902D-48AF-9020-955120F399B6}" type="slidenum">
              <a:rPr lang="en-US" smtClean="0"/>
              <a:pPr/>
              <a:t>25</a:t>
            </a:fld>
            <a:endParaRPr lang="en-US" dirty="0"/>
          </a:p>
        </p:txBody>
      </p:sp>
      <p:pic>
        <p:nvPicPr>
          <p:cNvPr id="5" name="Picture 4">
            <a:extLst>
              <a:ext uri="{FF2B5EF4-FFF2-40B4-BE49-F238E27FC236}">
                <a16:creationId xmlns:a16="http://schemas.microsoft.com/office/drawing/2014/main" id="{90BE6E04-BC04-4A67-971B-E387F8340055}"/>
              </a:ext>
            </a:extLst>
          </p:cNvPr>
          <p:cNvPicPr>
            <a:picLocks noChangeAspect="1"/>
          </p:cNvPicPr>
          <p:nvPr/>
        </p:nvPicPr>
        <p:blipFill>
          <a:blip r:embed="rId2"/>
          <a:stretch>
            <a:fillRect/>
          </a:stretch>
        </p:blipFill>
        <p:spPr>
          <a:xfrm>
            <a:off x="4990238" y="3100864"/>
            <a:ext cx="5886450" cy="3090386"/>
          </a:xfrm>
          <a:prstGeom prst="rect">
            <a:avLst/>
          </a:prstGeom>
        </p:spPr>
      </p:pic>
    </p:spTree>
    <p:extLst>
      <p:ext uri="{BB962C8B-B14F-4D97-AF65-F5344CB8AC3E}">
        <p14:creationId xmlns:p14="http://schemas.microsoft.com/office/powerpoint/2010/main" val="231490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Process Description and Control</a:t>
            </a:r>
          </a:p>
          <a:p>
            <a:r>
              <a:rPr lang="en-US" altLang="zh-TW" dirty="0">
                <a:ea typeface="新細明體" pitchFamily="18" charset="-120"/>
              </a:rPr>
              <a:t>Read Ch. 3</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26</a:t>
            </a:fld>
            <a:endParaRPr lang="en-US" dirty="0"/>
          </a:p>
        </p:txBody>
      </p:sp>
      <p:pic>
        <p:nvPicPr>
          <p:cNvPr id="3074" name="Picture 2" descr="Upcoming Blog Topics — Disability Thinking">
            <a:extLst>
              <a:ext uri="{FF2B5EF4-FFF2-40B4-BE49-F238E27FC236}">
                <a16:creationId xmlns:a16="http://schemas.microsoft.com/office/drawing/2014/main" id="{169C240A-6FB9-48E8-B233-E8897E335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338" y="2865450"/>
            <a:ext cx="5181324" cy="23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4435B-2519-4851-B5BB-2D7CC73D2945}"/>
              </a:ext>
            </a:extLst>
          </p:cNvPr>
          <p:cNvSpPr>
            <a:spLocks noGrp="1"/>
          </p:cNvSpPr>
          <p:nvPr>
            <p:ph idx="1"/>
          </p:nvPr>
        </p:nvSpPr>
        <p:spPr>
          <a:xfrm>
            <a:off x="370613" y="1274325"/>
            <a:ext cx="10700125" cy="4914204"/>
          </a:xfrm>
        </p:spPr>
        <p:txBody>
          <a:bodyPr/>
          <a:lstStyle/>
          <a:p>
            <a:r>
              <a:rPr lang="en-US" altLang="zh-MO" dirty="0">
                <a:solidFill>
                  <a:srgbClr val="FF0000"/>
                </a:solidFill>
              </a:rPr>
              <a:t>Convenience</a:t>
            </a:r>
          </a:p>
          <a:p>
            <a:pPr lvl="1"/>
            <a:r>
              <a:rPr lang="en-US" altLang="zh-MO" dirty="0">
                <a:solidFill>
                  <a:srgbClr val="0070C0"/>
                </a:solidFill>
              </a:rPr>
              <a:t>Provide services </a:t>
            </a:r>
            <a:r>
              <a:rPr lang="en-US" altLang="zh-MO" dirty="0"/>
              <a:t>to various users</a:t>
            </a:r>
          </a:p>
          <a:p>
            <a:pPr lvl="1"/>
            <a:r>
              <a:rPr lang="en-US" altLang="zh-MO" dirty="0">
                <a:solidFill>
                  <a:srgbClr val="0070C0"/>
                </a:solidFill>
              </a:rPr>
              <a:t>Mask details </a:t>
            </a:r>
            <a:r>
              <a:rPr lang="en-US" altLang="zh-MO" dirty="0"/>
              <a:t>of the hardware </a:t>
            </a:r>
          </a:p>
          <a:p>
            <a:r>
              <a:rPr lang="en-US" altLang="zh-MO" dirty="0">
                <a:solidFill>
                  <a:srgbClr val="FF0000"/>
                </a:solidFill>
              </a:rPr>
              <a:t>Efficiency</a:t>
            </a:r>
          </a:p>
          <a:p>
            <a:pPr lvl="1"/>
            <a:r>
              <a:rPr lang="en-US" altLang="zh-MO" dirty="0">
                <a:solidFill>
                  <a:srgbClr val="0070C0"/>
                </a:solidFill>
              </a:rPr>
              <a:t>Resources</a:t>
            </a:r>
            <a:r>
              <a:rPr lang="en-US" altLang="zh-MO" dirty="0"/>
              <a:t>: CPU, memory, I/O devices</a:t>
            </a:r>
          </a:p>
          <a:p>
            <a:r>
              <a:rPr lang="en-US" altLang="zh-MO" dirty="0">
                <a:solidFill>
                  <a:srgbClr val="FF0000"/>
                </a:solidFill>
              </a:rPr>
              <a:t>Ability to evolve</a:t>
            </a:r>
          </a:p>
          <a:p>
            <a:pPr lvl="1"/>
            <a:r>
              <a:rPr lang="en-US" altLang="zh-MO" dirty="0"/>
              <a:t>Should </a:t>
            </a:r>
            <a:r>
              <a:rPr lang="en-US" altLang="zh-MO" dirty="0">
                <a:solidFill>
                  <a:srgbClr val="0070C0"/>
                </a:solidFill>
              </a:rPr>
              <a:t>permit the effective </a:t>
            </a:r>
            <a:r>
              <a:rPr lang="en-US" altLang="zh-MO" dirty="0"/>
              <a:t>development, testing, and introduction of new system functions </a:t>
            </a:r>
            <a:r>
              <a:rPr lang="en-US" altLang="zh-MO" dirty="0">
                <a:solidFill>
                  <a:srgbClr val="0070C0"/>
                </a:solidFill>
              </a:rPr>
              <a:t>without interfering </a:t>
            </a:r>
            <a:r>
              <a:rPr lang="en-US" altLang="zh-MO" dirty="0"/>
              <a:t>with service.</a:t>
            </a:r>
            <a:endParaRPr lang="zh-MO" altLang="en-US" dirty="0"/>
          </a:p>
        </p:txBody>
      </p:sp>
      <p:sp>
        <p:nvSpPr>
          <p:cNvPr id="3" name="Title 2">
            <a:extLst>
              <a:ext uri="{FF2B5EF4-FFF2-40B4-BE49-F238E27FC236}">
                <a16:creationId xmlns:a16="http://schemas.microsoft.com/office/drawing/2014/main" id="{00DFF6B3-8C7F-4FB6-B461-17FC331DA132}"/>
              </a:ext>
            </a:extLst>
          </p:cNvPr>
          <p:cNvSpPr>
            <a:spLocks noGrp="1"/>
          </p:cNvSpPr>
          <p:nvPr>
            <p:ph type="title"/>
          </p:nvPr>
        </p:nvSpPr>
        <p:spPr/>
        <p:txBody>
          <a:bodyPr/>
          <a:lstStyle/>
          <a:p>
            <a:r>
              <a:rPr lang="en-US" altLang="zh-MO" dirty="0"/>
              <a:t>Objectives</a:t>
            </a:r>
            <a:endParaRPr lang="zh-MO" altLang="en-US" dirty="0"/>
          </a:p>
        </p:txBody>
      </p:sp>
      <p:sp>
        <p:nvSpPr>
          <p:cNvPr id="4" name="Slide Number Placeholder 3">
            <a:extLst>
              <a:ext uri="{FF2B5EF4-FFF2-40B4-BE49-F238E27FC236}">
                <a16:creationId xmlns:a16="http://schemas.microsoft.com/office/drawing/2014/main" id="{3C3A2DBF-9795-4730-8188-E05792FA763D}"/>
              </a:ext>
            </a:extLst>
          </p:cNvPr>
          <p:cNvSpPr>
            <a:spLocks noGrp="1"/>
          </p:cNvSpPr>
          <p:nvPr>
            <p:ph type="sldNum" sz="quarter" idx="15"/>
          </p:nvPr>
        </p:nvSpPr>
        <p:spPr/>
        <p:txBody>
          <a:bodyPr/>
          <a:lstStyle/>
          <a:p>
            <a:fld id="{19B51A1E-902D-48AF-9020-955120F399B6}" type="slidenum">
              <a:rPr lang="en-US" smtClean="0"/>
              <a:pPr/>
              <a:t>3</a:t>
            </a:fld>
            <a:endParaRPr lang="en-US" dirty="0"/>
          </a:p>
        </p:txBody>
      </p:sp>
      <p:pic>
        <p:nvPicPr>
          <p:cNvPr id="2050" name="Picture 2" descr="Objectives | Sustainable Environment Online">
            <a:extLst>
              <a:ext uri="{FF2B5EF4-FFF2-40B4-BE49-F238E27FC236}">
                <a16:creationId xmlns:a16="http://schemas.microsoft.com/office/drawing/2014/main" id="{F0C4553B-3676-4486-8DBD-A44FE41FD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9911" y="397677"/>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88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3C1315-272F-4E93-ACAC-C14F2BB4BC2B}"/>
              </a:ext>
            </a:extLst>
          </p:cNvPr>
          <p:cNvPicPr>
            <a:picLocks noChangeAspect="1"/>
          </p:cNvPicPr>
          <p:nvPr/>
        </p:nvPicPr>
        <p:blipFill>
          <a:blip r:embed="rId3"/>
          <a:stretch>
            <a:fillRect/>
          </a:stretch>
        </p:blipFill>
        <p:spPr>
          <a:xfrm>
            <a:off x="781869" y="1274325"/>
            <a:ext cx="9894365" cy="5518479"/>
          </a:xfrm>
          <a:prstGeom prst="rect">
            <a:avLst/>
          </a:prstGeom>
        </p:spPr>
      </p:pic>
      <p:sp>
        <p:nvSpPr>
          <p:cNvPr id="3" name="Title 2">
            <a:extLst>
              <a:ext uri="{FF2B5EF4-FFF2-40B4-BE49-F238E27FC236}">
                <a16:creationId xmlns:a16="http://schemas.microsoft.com/office/drawing/2014/main" id="{A4698A4D-14D0-4498-9345-6027ABB42DBE}"/>
              </a:ext>
            </a:extLst>
          </p:cNvPr>
          <p:cNvSpPr>
            <a:spLocks noGrp="1"/>
          </p:cNvSpPr>
          <p:nvPr>
            <p:ph type="title"/>
          </p:nvPr>
        </p:nvSpPr>
        <p:spPr>
          <a:xfrm>
            <a:off x="391237" y="231498"/>
            <a:ext cx="12149105" cy="1042827"/>
          </a:xfrm>
        </p:spPr>
        <p:txBody>
          <a:bodyPr/>
          <a:lstStyle/>
          <a:p>
            <a:r>
              <a:rPr lang="en-US" altLang="zh-MO" dirty="0"/>
              <a:t>Computer Hardware and Software </a:t>
            </a:r>
            <a:br>
              <a:rPr lang="en-US" altLang="zh-MO" dirty="0"/>
            </a:br>
            <a:r>
              <a:rPr lang="en-US" altLang="zh-MO" dirty="0"/>
              <a:t>Infrastructure</a:t>
            </a:r>
            <a:endParaRPr lang="zh-MO" altLang="en-US" dirty="0"/>
          </a:p>
        </p:txBody>
      </p:sp>
      <p:sp>
        <p:nvSpPr>
          <p:cNvPr id="4" name="Slide Number Placeholder 3">
            <a:extLst>
              <a:ext uri="{FF2B5EF4-FFF2-40B4-BE49-F238E27FC236}">
                <a16:creationId xmlns:a16="http://schemas.microsoft.com/office/drawing/2014/main" id="{B9310FC6-AD54-4ED7-896D-4C9587E0C074}"/>
              </a:ext>
            </a:extLst>
          </p:cNvPr>
          <p:cNvSpPr>
            <a:spLocks noGrp="1"/>
          </p:cNvSpPr>
          <p:nvPr>
            <p:ph type="sldNum" sz="quarter" idx="15"/>
          </p:nvPr>
        </p:nvSpPr>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359467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6E038E-CB99-4E49-A922-085550DD0EE4}"/>
              </a:ext>
            </a:extLst>
          </p:cNvPr>
          <p:cNvSpPr>
            <a:spLocks noGrp="1"/>
          </p:cNvSpPr>
          <p:nvPr>
            <p:ph idx="1"/>
          </p:nvPr>
        </p:nvSpPr>
        <p:spPr>
          <a:xfrm>
            <a:off x="370613" y="1274325"/>
            <a:ext cx="10700125" cy="2764275"/>
          </a:xfrm>
        </p:spPr>
        <p:txBody>
          <a:bodyPr/>
          <a:lstStyle/>
          <a:p>
            <a:r>
              <a:rPr lang="en-US" b="1" dirty="0">
                <a:solidFill>
                  <a:srgbClr val="FF0000"/>
                </a:solidFill>
                <a:latin typeface="Arial" panose="020B0604020202020204" pitchFamily="34" charset="0"/>
                <a:cs typeface="Arial" panose="020B0604020202020204" pitchFamily="34" charset="0"/>
              </a:rPr>
              <a:t>Defines</a:t>
            </a:r>
            <a:r>
              <a:rPr lang="en-US" dirty="0">
                <a:latin typeface="Arial" panose="020B0604020202020204" pitchFamily="34" charset="0"/>
                <a:cs typeface="Arial" panose="020B0604020202020204" pitchFamily="34" charset="0"/>
              </a:rPr>
              <a:t> the </a:t>
            </a:r>
            <a:r>
              <a:rPr lang="en-US" b="1" dirty="0">
                <a:solidFill>
                  <a:srgbClr val="FF0000"/>
                </a:solidFill>
                <a:latin typeface="Arial" panose="020B0604020202020204" pitchFamily="34" charset="0"/>
                <a:cs typeface="Arial" panose="020B0604020202020204" pitchFamily="34" charset="0"/>
              </a:rPr>
              <a:t>set</a:t>
            </a:r>
            <a:r>
              <a:rPr lang="en-US" dirty="0">
                <a:latin typeface="Arial" panose="020B0604020202020204" pitchFamily="34" charset="0"/>
                <a:cs typeface="Arial" panose="020B0604020202020204" pitchFamily="34" charset="0"/>
              </a:rPr>
              <a:t> of machine language instructions that a computer can follow</a:t>
            </a:r>
          </a:p>
          <a:p>
            <a:r>
              <a:rPr lang="en-US" dirty="0">
                <a:latin typeface="Arial" panose="020B0604020202020204" pitchFamily="34" charset="0"/>
                <a:cs typeface="Arial" panose="020B0604020202020204" pitchFamily="34" charset="0"/>
              </a:rPr>
              <a:t>Is the </a:t>
            </a:r>
            <a:r>
              <a:rPr lang="en-US" b="1" dirty="0">
                <a:solidFill>
                  <a:srgbClr val="FF0000"/>
                </a:solidFill>
                <a:latin typeface="Arial" panose="020B0604020202020204" pitchFamily="34" charset="0"/>
                <a:cs typeface="Arial" panose="020B0604020202020204" pitchFamily="34" charset="0"/>
              </a:rPr>
              <a:t>boundary</a:t>
            </a:r>
            <a:r>
              <a:rPr lang="en-US" dirty="0">
                <a:latin typeface="Arial" panose="020B0604020202020204" pitchFamily="34" charset="0"/>
                <a:cs typeface="Arial" panose="020B0604020202020204" pitchFamily="34" charset="0"/>
              </a:rPr>
              <a:t> between hardware and software</a:t>
            </a:r>
          </a:p>
          <a:p>
            <a:r>
              <a:rPr lang="en-US" dirty="0">
                <a:solidFill>
                  <a:srgbClr val="FF0000"/>
                </a:solidFill>
                <a:latin typeface="Arial" panose="020B0604020202020204" pitchFamily="34" charset="0"/>
                <a:cs typeface="Arial" panose="020B0604020202020204" pitchFamily="34" charset="0"/>
              </a:rPr>
              <a:t>Both</a:t>
            </a:r>
            <a:r>
              <a:rPr lang="en-US" dirty="0">
                <a:latin typeface="Arial" panose="020B0604020202020204" pitchFamily="34" charset="0"/>
                <a:cs typeface="Arial" panose="020B0604020202020204" pitchFamily="34" charset="0"/>
              </a:rPr>
              <a:t> application programs and utilities may </a:t>
            </a:r>
            <a:r>
              <a:rPr lang="en-US" dirty="0">
                <a:solidFill>
                  <a:srgbClr val="FF0000"/>
                </a:solidFill>
                <a:latin typeface="Arial" panose="020B0604020202020204" pitchFamily="34" charset="0"/>
                <a:cs typeface="Arial" panose="020B0604020202020204" pitchFamily="34" charset="0"/>
              </a:rPr>
              <a:t>access</a:t>
            </a:r>
            <a:r>
              <a:rPr lang="en-US" dirty="0">
                <a:latin typeface="Arial" panose="020B0604020202020204" pitchFamily="34" charset="0"/>
                <a:cs typeface="Arial" panose="020B0604020202020204" pitchFamily="34" charset="0"/>
              </a:rPr>
              <a:t> the ISA </a:t>
            </a:r>
            <a:r>
              <a:rPr lang="en-US" dirty="0">
                <a:solidFill>
                  <a:srgbClr val="FF0000"/>
                </a:solidFill>
                <a:latin typeface="Arial" panose="020B0604020202020204" pitchFamily="34" charset="0"/>
                <a:cs typeface="Arial" panose="020B0604020202020204" pitchFamily="34" charset="0"/>
              </a:rPr>
              <a:t>directly</a:t>
            </a:r>
          </a:p>
          <a:p>
            <a:pPr lvl="1"/>
            <a:r>
              <a:rPr lang="en-US" dirty="0">
                <a:solidFill>
                  <a:schemeClr val="tx1"/>
                </a:solidFill>
                <a:latin typeface="Arial" panose="020B0604020202020204" pitchFamily="34" charset="0"/>
                <a:cs typeface="Arial" panose="020B0604020202020204" pitchFamily="34" charset="0"/>
              </a:rPr>
              <a:t>User ISA and system ISA</a:t>
            </a:r>
          </a:p>
        </p:txBody>
      </p:sp>
      <p:sp>
        <p:nvSpPr>
          <p:cNvPr id="3" name="Title 2">
            <a:extLst>
              <a:ext uri="{FF2B5EF4-FFF2-40B4-BE49-F238E27FC236}">
                <a16:creationId xmlns:a16="http://schemas.microsoft.com/office/drawing/2014/main" id="{619C7023-03E7-4955-83F1-637046E54B7B}"/>
              </a:ext>
            </a:extLst>
          </p:cNvPr>
          <p:cNvSpPr>
            <a:spLocks noGrp="1"/>
          </p:cNvSpPr>
          <p:nvPr>
            <p:ph type="title"/>
          </p:nvPr>
        </p:nvSpPr>
        <p:spPr/>
        <p:txBody>
          <a:bodyPr/>
          <a:lstStyle/>
          <a:p>
            <a:r>
              <a:rPr lang="en-US" dirty="0"/>
              <a:t>Instruction Set Architecture (ISA)</a:t>
            </a:r>
          </a:p>
        </p:txBody>
      </p:sp>
      <p:sp>
        <p:nvSpPr>
          <p:cNvPr id="4" name="Slide Number Placeholder 3">
            <a:extLst>
              <a:ext uri="{FF2B5EF4-FFF2-40B4-BE49-F238E27FC236}">
                <a16:creationId xmlns:a16="http://schemas.microsoft.com/office/drawing/2014/main" id="{D29501AC-F559-4A6E-BA47-D3A312261A92}"/>
              </a:ext>
            </a:extLst>
          </p:cNvPr>
          <p:cNvSpPr>
            <a:spLocks noGrp="1"/>
          </p:cNvSpPr>
          <p:nvPr>
            <p:ph type="sldNum" sz="quarter" idx="15"/>
          </p:nvPr>
        </p:nvSpPr>
        <p:spPr/>
        <p:txBody>
          <a:bodyPr/>
          <a:lstStyle/>
          <a:p>
            <a:fld id="{19B51A1E-902D-48AF-9020-955120F399B6}" type="slidenum">
              <a:rPr lang="en-US" smtClean="0"/>
              <a:pPr/>
              <a:t>5</a:t>
            </a:fld>
            <a:endParaRPr lang="en-US" dirty="0"/>
          </a:p>
        </p:txBody>
      </p:sp>
      <p:pic>
        <p:nvPicPr>
          <p:cNvPr id="5" name="Picture 4">
            <a:extLst>
              <a:ext uri="{FF2B5EF4-FFF2-40B4-BE49-F238E27FC236}">
                <a16:creationId xmlns:a16="http://schemas.microsoft.com/office/drawing/2014/main" id="{CF9A2EAE-402C-4774-BEF0-039036D33198}"/>
              </a:ext>
            </a:extLst>
          </p:cNvPr>
          <p:cNvPicPr>
            <a:picLocks noChangeAspect="1"/>
          </p:cNvPicPr>
          <p:nvPr/>
        </p:nvPicPr>
        <p:blipFill>
          <a:blip r:embed="rId3"/>
          <a:stretch>
            <a:fillRect/>
          </a:stretch>
        </p:blipFill>
        <p:spPr>
          <a:xfrm>
            <a:off x="5310148" y="3429000"/>
            <a:ext cx="5760590" cy="3212909"/>
          </a:xfrm>
          <a:prstGeom prst="rect">
            <a:avLst/>
          </a:prstGeom>
        </p:spPr>
      </p:pic>
    </p:spTree>
    <p:extLst>
      <p:ext uri="{BB962C8B-B14F-4D97-AF65-F5344CB8AC3E}">
        <p14:creationId xmlns:p14="http://schemas.microsoft.com/office/powerpoint/2010/main" val="18352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5BC608-7595-4DA7-A348-82E737EE0EB9}"/>
              </a:ext>
            </a:extLst>
          </p:cNvPr>
          <p:cNvSpPr>
            <a:spLocks noGrp="1"/>
          </p:cNvSpPr>
          <p:nvPr>
            <p:ph idx="1"/>
          </p:nvPr>
        </p:nvSpPr>
        <p:spPr>
          <a:xfrm>
            <a:off x="370613" y="1274325"/>
            <a:ext cx="10700125" cy="1945125"/>
          </a:xfrm>
        </p:spPr>
        <p:txBody>
          <a:bodyPr/>
          <a:lstStyle/>
          <a:p>
            <a:r>
              <a:rPr lang="en-US" dirty="0"/>
              <a:t>Defines a </a:t>
            </a:r>
            <a:r>
              <a:rPr lang="en-US" b="1" dirty="0">
                <a:solidFill>
                  <a:srgbClr val="FF0000"/>
                </a:solidFill>
              </a:rPr>
              <a:t>standard</a:t>
            </a:r>
            <a:r>
              <a:rPr lang="en-US" dirty="0"/>
              <a:t> for </a:t>
            </a:r>
            <a:r>
              <a:rPr lang="en-US" dirty="0">
                <a:solidFill>
                  <a:srgbClr val="0070C0"/>
                </a:solidFill>
              </a:rPr>
              <a:t>binary portability </a:t>
            </a:r>
            <a:r>
              <a:rPr lang="en-US" dirty="0"/>
              <a:t>across programs</a:t>
            </a:r>
          </a:p>
          <a:p>
            <a:r>
              <a:rPr lang="en-US" dirty="0"/>
              <a:t>Defines the </a:t>
            </a:r>
            <a:r>
              <a:rPr lang="en-US" dirty="0">
                <a:solidFill>
                  <a:srgbClr val="FF0000"/>
                </a:solidFill>
              </a:rPr>
              <a:t>system call interface </a:t>
            </a:r>
            <a:r>
              <a:rPr lang="en-US" dirty="0"/>
              <a:t>to the operating system</a:t>
            </a:r>
          </a:p>
          <a:p>
            <a:r>
              <a:rPr lang="en-US" dirty="0"/>
              <a:t>D</a:t>
            </a:r>
            <a:r>
              <a:rPr lang="en-US" altLang="zh-CN" dirty="0"/>
              <a:t>efines the </a:t>
            </a:r>
            <a:r>
              <a:rPr lang="en-US" altLang="zh-CN" dirty="0">
                <a:solidFill>
                  <a:srgbClr val="FF0000"/>
                </a:solidFill>
              </a:rPr>
              <a:t>hardware resources and services available </a:t>
            </a:r>
            <a:r>
              <a:rPr lang="en-US" altLang="zh-CN" dirty="0"/>
              <a:t>in a system through the </a:t>
            </a:r>
            <a:r>
              <a:rPr lang="en-US" altLang="zh-CN" dirty="0">
                <a:solidFill>
                  <a:srgbClr val="0070C0"/>
                </a:solidFill>
              </a:rPr>
              <a:t>user ISA</a:t>
            </a:r>
            <a:endParaRPr lang="en-US" dirty="0">
              <a:solidFill>
                <a:srgbClr val="0070C0"/>
              </a:solidFill>
            </a:endParaRPr>
          </a:p>
        </p:txBody>
      </p:sp>
      <p:sp>
        <p:nvSpPr>
          <p:cNvPr id="3" name="Title 2">
            <a:extLst>
              <a:ext uri="{FF2B5EF4-FFF2-40B4-BE49-F238E27FC236}">
                <a16:creationId xmlns:a16="http://schemas.microsoft.com/office/drawing/2014/main" id="{C4ECFD67-D6A3-40AD-8382-8D67C449D833}"/>
              </a:ext>
            </a:extLst>
          </p:cNvPr>
          <p:cNvSpPr>
            <a:spLocks noGrp="1"/>
          </p:cNvSpPr>
          <p:nvPr>
            <p:ph type="title"/>
          </p:nvPr>
        </p:nvSpPr>
        <p:spPr/>
        <p:txBody>
          <a:bodyPr/>
          <a:lstStyle/>
          <a:p>
            <a:r>
              <a:rPr lang="en-US" dirty="0"/>
              <a:t>Application Binary Interface (ABI)</a:t>
            </a:r>
          </a:p>
        </p:txBody>
      </p:sp>
      <p:sp>
        <p:nvSpPr>
          <p:cNvPr id="4" name="Slide Number Placeholder 3">
            <a:extLst>
              <a:ext uri="{FF2B5EF4-FFF2-40B4-BE49-F238E27FC236}">
                <a16:creationId xmlns:a16="http://schemas.microsoft.com/office/drawing/2014/main" id="{83F30573-4E32-4F23-BFCA-81E3D9FD09E9}"/>
              </a:ext>
            </a:extLst>
          </p:cNvPr>
          <p:cNvSpPr>
            <a:spLocks noGrp="1"/>
          </p:cNvSpPr>
          <p:nvPr>
            <p:ph type="sldNum" sz="quarter" idx="15"/>
          </p:nvPr>
        </p:nvSpPr>
        <p:spPr/>
        <p:txBody>
          <a:bodyPr/>
          <a:lstStyle/>
          <a:p>
            <a:fld id="{19B51A1E-902D-48AF-9020-955120F399B6}" type="slidenum">
              <a:rPr lang="en-US" smtClean="0"/>
              <a:pPr/>
              <a:t>6</a:t>
            </a:fld>
            <a:endParaRPr lang="en-US" dirty="0"/>
          </a:p>
        </p:txBody>
      </p:sp>
      <p:pic>
        <p:nvPicPr>
          <p:cNvPr id="5" name="Picture 4">
            <a:extLst>
              <a:ext uri="{FF2B5EF4-FFF2-40B4-BE49-F238E27FC236}">
                <a16:creationId xmlns:a16="http://schemas.microsoft.com/office/drawing/2014/main" id="{D8980F9D-2FE0-40D8-A313-2451297A2AF4}"/>
              </a:ext>
            </a:extLst>
          </p:cNvPr>
          <p:cNvPicPr>
            <a:picLocks noChangeAspect="1"/>
          </p:cNvPicPr>
          <p:nvPr/>
        </p:nvPicPr>
        <p:blipFill>
          <a:blip r:embed="rId3"/>
          <a:stretch>
            <a:fillRect/>
          </a:stretch>
        </p:blipFill>
        <p:spPr>
          <a:xfrm>
            <a:off x="2840380" y="3307076"/>
            <a:ext cx="5760590" cy="3212909"/>
          </a:xfrm>
          <a:prstGeom prst="rect">
            <a:avLst/>
          </a:prstGeom>
        </p:spPr>
      </p:pic>
    </p:spTree>
    <p:extLst>
      <p:ext uri="{BB962C8B-B14F-4D97-AF65-F5344CB8AC3E}">
        <p14:creationId xmlns:p14="http://schemas.microsoft.com/office/powerpoint/2010/main" val="335690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059A3A-6C91-410B-ACE6-116EA3D91A02}"/>
              </a:ext>
            </a:extLst>
          </p:cNvPr>
          <p:cNvSpPr>
            <a:spLocks noGrp="1"/>
          </p:cNvSpPr>
          <p:nvPr>
            <p:ph idx="1"/>
          </p:nvPr>
        </p:nvSpPr>
        <p:spPr>
          <a:xfrm>
            <a:off x="370613" y="1274325"/>
            <a:ext cx="10700125" cy="3164325"/>
          </a:xfrm>
        </p:spPr>
        <p:txBody>
          <a:bodyPr/>
          <a:lstStyle/>
          <a:p>
            <a:r>
              <a:rPr lang="en-US" dirty="0">
                <a:solidFill>
                  <a:srgbClr val="FF0000"/>
                </a:solidFill>
              </a:rPr>
              <a:t>Gives</a:t>
            </a:r>
            <a:r>
              <a:rPr lang="en-US" dirty="0"/>
              <a:t> a program </a:t>
            </a:r>
            <a:r>
              <a:rPr lang="en-US" b="1" dirty="0">
                <a:solidFill>
                  <a:srgbClr val="FF0000"/>
                </a:solidFill>
              </a:rPr>
              <a:t>access</a:t>
            </a:r>
            <a:r>
              <a:rPr lang="en-US" dirty="0"/>
              <a:t> to the hardware resources and services available in a system </a:t>
            </a:r>
          </a:p>
          <a:p>
            <a:pPr lvl="1"/>
            <a:r>
              <a:rPr lang="en-US" dirty="0"/>
              <a:t>through the </a:t>
            </a:r>
            <a:r>
              <a:rPr lang="en-US" dirty="0">
                <a:solidFill>
                  <a:srgbClr val="0070C0"/>
                </a:solidFill>
              </a:rPr>
              <a:t>user ISA </a:t>
            </a:r>
            <a:r>
              <a:rPr lang="en-US" dirty="0"/>
              <a:t>supplemented with high-level language (HLL) </a:t>
            </a:r>
            <a:r>
              <a:rPr lang="en-US" dirty="0">
                <a:solidFill>
                  <a:srgbClr val="0070C0"/>
                </a:solidFill>
              </a:rPr>
              <a:t>library calls</a:t>
            </a:r>
          </a:p>
          <a:p>
            <a:r>
              <a:rPr lang="en-US" dirty="0">
                <a:solidFill>
                  <a:schemeClr val="tx1"/>
                </a:solidFill>
              </a:rPr>
              <a:t>Enables application software </a:t>
            </a:r>
            <a:br>
              <a:rPr lang="en-US" dirty="0">
                <a:solidFill>
                  <a:schemeClr val="tx1"/>
                </a:solidFill>
              </a:rPr>
            </a:br>
            <a:r>
              <a:rPr lang="en-US" dirty="0">
                <a:solidFill>
                  <a:schemeClr val="tx1"/>
                </a:solidFill>
              </a:rPr>
              <a:t>to be </a:t>
            </a:r>
            <a:r>
              <a:rPr lang="en-US" dirty="0">
                <a:solidFill>
                  <a:srgbClr val="0070C0"/>
                </a:solidFill>
              </a:rPr>
              <a:t>ported</a:t>
            </a:r>
            <a:r>
              <a:rPr lang="en-US" dirty="0">
                <a:solidFill>
                  <a:schemeClr val="tx1"/>
                </a:solidFill>
              </a:rPr>
              <a:t> easily to other </a:t>
            </a:r>
            <a:br>
              <a:rPr lang="en-US" dirty="0">
                <a:solidFill>
                  <a:schemeClr val="tx1"/>
                </a:solidFill>
              </a:rPr>
            </a:br>
            <a:r>
              <a:rPr lang="en-US" dirty="0">
                <a:solidFill>
                  <a:schemeClr val="tx1"/>
                </a:solidFill>
              </a:rPr>
              <a:t>systems that support the </a:t>
            </a:r>
            <a:br>
              <a:rPr lang="en-US" dirty="0">
                <a:solidFill>
                  <a:schemeClr val="tx1"/>
                </a:solidFill>
              </a:rPr>
            </a:br>
            <a:r>
              <a:rPr lang="en-US" dirty="0">
                <a:solidFill>
                  <a:schemeClr val="tx1"/>
                </a:solidFill>
              </a:rPr>
              <a:t>same API</a:t>
            </a:r>
          </a:p>
        </p:txBody>
      </p:sp>
      <p:sp>
        <p:nvSpPr>
          <p:cNvPr id="3" name="Title 2">
            <a:extLst>
              <a:ext uri="{FF2B5EF4-FFF2-40B4-BE49-F238E27FC236}">
                <a16:creationId xmlns:a16="http://schemas.microsoft.com/office/drawing/2014/main" id="{F37E96DB-493D-4F3E-A67E-91DCA0F2C46D}"/>
              </a:ext>
            </a:extLst>
          </p:cNvPr>
          <p:cNvSpPr>
            <a:spLocks noGrp="1"/>
          </p:cNvSpPr>
          <p:nvPr>
            <p:ph type="title"/>
          </p:nvPr>
        </p:nvSpPr>
        <p:spPr>
          <a:xfrm>
            <a:off x="391238" y="231498"/>
            <a:ext cx="10333912" cy="672927"/>
          </a:xfrm>
        </p:spPr>
        <p:txBody>
          <a:bodyPr/>
          <a:lstStyle/>
          <a:p>
            <a:r>
              <a:rPr lang="en-US" dirty="0"/>
              <a:t>Application Programming Interface (API)</a:t>
            </a:r>
          </a:p>
        </p:txBody>
      </p:sp>
      <p:sp>
        <p:nvSpPr>
          <p:cNvPr id="4" name="Slide Number Placeholder 3">
            <a:extLst>
              <a:ext uri="{FF2B5EF4-FFF2-40B4-BE49-F238E27FC236}">
                <a16:creationId xmlns:a16="http://schemas.microsoft.com/office/drawing/2014/main" id="{D7511483-9ACC-44BC-B469-83A5E5CCA1D2}"/>
              </a:ext>
            </a:extLst>
          </p:cNvPr>
          <p:cNvSpPr>
            <a:spLocks noGrp="1"/>
          </p:cNvSpPr>
          <p:nvPr>
            <p:ph type="sldNum" sz="quarter" idx="15"/>
          </p:nvPr>
        </p:nvSpPr>
        <p:spPr/>
        <p:txBody>
          <a:bodyPr/>
          <a:lstStyle/>
          <a:p>
            <a:fld id="{19B51A1E-902D-48AF-9020-955120F399B6}" type="slidenum">
              <a:rPr lang="en-US" smtClean="0"/>
              <a:pPr/>
              <a:t>7</a:t>
            </a:fld>
            <a:endParaRPr lang="en-US" dirty="0"/>
          </a:p>
        </p:txBody>
      </p:sp>
      <p:pic>
        <p:nvPicPr>
          <p:cNvPr id="6" name="Picture 5">
            <a:extLst>
              <a:ext uri="{FF2B5EF4-FFF2-40B4-BE49-F238E27FC236}">
                <a16:creationId xmlns:a16="http://schemas.microsoft.com/office/drawing/2014/main" id="{F4CB15B1-5A80-4FDE-A559-F9411C6C38C1}"/>
              </a:ext>
            </a:extLst>
          </p:cNvPr>
          <p:cNvPicPr>
            <a:picLocks noChangeAspect="1"/>
          </p:cNvPicPr>
          <p:nvPr/>
        </p:nvPicPr>
        <p:blipFill>
          <a:blip r:embed="rId2"/>
          <a:stretch>
            <a:fillRect/>
          </a:stretch>
        </p:blipFill>
        <p:spPr>
          <a:xfrm>
            <a:off x="5310148" y="3307076"/>
            <a:ext cx="5760590" cy="3212909"/>
          </a:xfrm>
          <a:prstGeom prst="rect">
            <a:avLst/>
          </a:prstGeom>
        </p:spPr>
      </p:pic>
    </p:spTree>
    <p:extLst>
      <p:ext uri="{BB962C8B-B14F-4D97-AF65-F5344CB8AC3E}">
        <p14:creationId xmlns:p14="http://schemas.microsoft.com/office/powerpoint/2010/main" val="88480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3540B0-7414-4A9C-8497-53F88CB0B781}"/>
              </a:ext>
            </a:extLst>
          </p:cNvPr>
          <p:cNvSpPr>
            <a:spLocks noGrp="1"/>
          </p:cNvSpPr>
          <p:nvPr>
            <p:ph idx="1"/>
          </p:nvPr>
        </p:nvSpPr>
        <p:spPr>
          <a:xfrm>
            <a:off x="370613" y="1274324"/>
            <a:ext cx="10700125" cy="5352177"/>
          </a:xfrm>
        </p:spPr>
        <p:txBody>
          <a:bodyPr/>
          <a:lstStyle/>
          <a:p>
            <a:r>
              <a:rPr lang="en-US" altLang="zh-MO" dirty="0"/>
              <a:t>Program development</a:t>
            </a:r>
          </a:p>
          <a:p>
            <a:pPr lvl="1"/>
            <a:r>
              <a:rPr lang="en-US" altLang="zh-MO" dirty="0"/>
              <a:t>Editors and debuggers</a:t>
            </a:r>
          </a:p>
          <a:p>
            <a:pPr lvl="1"/>
            <a:r>
              <a:rPr lang="en-US" altLang="zh-MO" dirty="0"/>
              <a:t>Not strictly part of the core of OS, but supplied with the OS</a:t>
            </a:r>
          </a:p>
          <a:p>
            <a:r>
              <a:rPr lang="en-US" altLang="zh-MO" dirty="0"/>
              <a:t>Program execution</a:t>
            </a:r>
          </a:p>
          <a:p>
            <a:pPr lvl="1"/>
            <a:r>
              <a:rPr lang="en-US" altLang="zh-MO" dirty="0"/>
              <a:t>OS handles scheduling of numerous tasks required to execute a program</a:t>
            </a:r>
          </a:p>
          <a:p>
            <a:pPr lvl="1"/>
            <a:r>
              <a:rPr lang="en-US" altLang="zh-MO" dirty="0"/>
              <a:t>E.g., data loading, I/O devices and files initialization, etc.</a:t>
            </a:r>
          </a:p>
          <a:p>
            <a:r>
              <a:rPr lang="en-US" altLang="zh-MO" dirty="0"/>
              <a:t>Access I/O devices</a:t>
            </a:r>
          </a:p>
          <a:p>
            <a:pPr lvl="1"/>
            <a:r>
              <a:rPr lang="en-US" altLang="zh-MO" dirty="0"/>
              <a:t>Each device will have unique interface</a:t>
            </a:r>
          </a:p>
          <a:p>
            <a:pPr lvl="1"/>
            <a:r>
              <a:rPr lang="en-US" altLang="zh-MO" dirty="0"/>
              <a:t>OS presents standard interface to users</a:t>
            </a:r>
          </a:p>
          <a:p>
            <a:endParaRPr lang="zh-MO" altLang="en-US" dirty="0"/>
          </a:p>
        </p:txBody>
      </p:sp>
      <p:sp>
        <p:nvSpPr>
          <p:cNvPr id="3" name="Title 2">
            <a:extLst>
              <a:ext uri="{FF2B5EF4-FFF2-40B4-BE49-F238E27FC236}">
                <a16:creationId xmlns:a16="http://schemas.microsoft.com/office/drawing/2014/main" id="{C7A086CA-F71C-4327-AAD6-156232A56AD3}"/>
              </a:ext>
            </a:extLst>
          </p:cNvPr>
          <p:cNvSpPr>
            <a:spLocks noGrp="1"/>
          </p:cNvSpPr>
          <p:nvPr>
            <p:ph type="title"/>
          </p:nvPr>
        </p:nvSpPr>
        <p:spPr/>
        <p:txBody>
          <a:bodyPr/>
          <a:lstStyle/>
          <a:p>
            <a:r>
              <a:rPr lang="en-US" altLang="zh-MO" dirty="0"/>
              <a:t>Services Provided by the OS (1/3)</a:t>
            </a:r>
            <a:endParaRPr lang="zh-MO" altLang="en-US" dirty="0"/>
          </a:p>
        </p:txBody>
      </p:sp>
      <p:sp>
        <p:nvSpPr>
          <p:cNvPr id="4" name="Slide Number Placeholder 3">
            <a:extLst>
              <a:ext uri="{FF2B5EF4-FFF2-40B4-BE49-F238E27FC236}">
                <a16:creationId xmlns:a16="http://schemas.microsoft.com/office/drawing/2014/main" id="{AC19F7E0-1C1A-4CFD-9C02-2A1B164A3817}"/>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69879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8DBE00-35D6-4C5C-823B-40F37AC0310F}"/>
              </a:ext>
            </a:extLst>
          </p:cNvPr>
          <p:cNvSpPr>
            <a:spLocks noGrp="1"/>
          </p:cNvSpPr>
          <p:nvPr>
            <p:ph idx="1"/>
          </p:nvPr>
        </p:nvSpPr>
        <p:spPr/>
        <p:txBody>
          <a:bodyPr/>
          <a:lstStyle/>
          <a:p>
            <a:r>
              <a:rPr lang="en-US" altLang="zh-MO" dirty="0"/>
              <a:t>Controlled access to files</a:t>
            </a:r>
          </a:p>
          <a:p>
            <a:pPr lvl="1"/>
            <a:r>
              <a:rPr lang="en-US" altLang="zh-MO" dirty="0"/>
              <a:t>Accessing different media but presenting a common interface to users</a:t>
            </a:r>
          </a:p>
          <a:p>
            <a:pPr lvl="1"/>
            <a:r>
              <a:rPr lang="en-US" altLang="zh-MO" dirty="0"/>
              <a:t>Provides protection mechanisms in multi-access systems</a:t>
            </a:r>
          </a:p>
          <a:p>
            <a:r>
              <a:rPr lang="en-US" altLang="zh-MO" dirty="0"/>
              <a:t>System access</a:t>
            </a:r>
          </a:p>
          <a:p>
            <a:pPr lvl="1"/>
            <a:r>
              <a:rPr lang="en-US" altLang="zh-MO" dirty="0"/>
              <a:t>Controls access to the system and its resources</a:t>
            </a:r>
          </a:p>
          <a:p>
            <a:pPr lvl="2"/>
            <a:r>
              <a:rPr lang="en-US" altLang="zh-MO" dirty="0"/>
              <a:t>Provide protection of resources and data from unauthorized users</a:t>
            </a:r>
          </a:p>
          <a:p>
            <a:pPr lvl="2"/>
            <a:r>
              <a:rPr lang="en-US" altLang="zh-MO" dirty="0"/>
              <a:t>Resolve conflicts for resource contention</a:t>
            </a:r>
          </a:p>
          <a:p>
            <a:endParaRPr lang="zh-MO" altLang="en-US" dirty="0"/>
          </a:p>
        </p:txBody>
      </p:sp>
      <p:sp>
        <p:nvSpPr>
          <p:cNvPr id="3" name="Title 2">
            <a:extLst>
              <a:ext uri="{FF2B5EF4-FFF2-40B4-BE49-F238E27FC236}">
                <a16:creationId xmlns:a16="http://schemas.microsoft.com/office/drawing/2014/main" id="{3375D11D-4391-46FE-85C0-60989AF83F31}"/>
              </a:ext>
            </a:extLst>
          </p:cNvPr>
          <p:cNvSpPr>
            <a:spLocks noGrp="1"/>
          </p:cNvSpPr>
          <p:nvPr>
            <p:ph type="title"/>
          </p:nvPr>
        </p:nvSpPr>
        <p:spPr/>
        <p:txBody>
          <a:bodyPr/>
          <a:lstStyle/>
          <a:p>
            <a:r>
              <a:rPr lang="en-US" altLang="zh-MO" dirty="0"/>
              <a:t>Services Provided by the OS (2/3)</a:t>
            </a:r>
            <a:endParaRPr lang="zh-MO" altLang="en-US" dirty="0"/>
          </a:p>
        </p:txBody>
      </p:sp>
      <p:sp>
        <p:nvSpPr>
          <p:cNvPr id="4" name="Slide Number Placeholder 3">
            <a:extLst>
              <a:ext uri="{FF2B5EF4-FFF2-40B4-BE49-F238E27FC236}">
                <a16:creationId xmlns:a16="http://schemas.microsoft.com/office/drawing/2014/main" id="{F7F3BFFB-9A8A-4206-9643-911F8C21196A}"/>
              </a:ext>
            </a:extLst>
          </p:cNvPr>
          <p:cNvSpPr>
            <a:spLocks noGrp="1"/>
          </p:cNvSpPr>
          <p:nvPr>
            <p:ph type="sldNum" sz="quarter" idx="15"/>
          </p:nvPr>
        </p:nvSpPr>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863770244"/>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3.xml><?xml version="1.0" encoding="utf-8"?>
<ds:datastoreItem xmlns:ds="http://schemas.openxmlformats.org/officeDocument/2006/customXml" ds:itemID="{8519935D-ADE6-42ED-B568-839405AD6ABE}">
  <ds:schemaRefs>
    <ds:schemaRef ds:uri="http://www.w3.org/XML/1998/namespace"/>
    <ds:schemaRef ds:uri="http://schemas.microsoft.com/office/2006/documentManagement/types"/>
    <ds:schemaRef ds:uri="http://purl.org/dc/terms/"/>
    <ds:schemaRef ds:uri="16c05727-aa75-4e4a-9b5f-8a80a1165891"/>
    <ds:schemaRef ds:uri="71af3243-3dd4-4a8d-8c0d-dd76da1f02a5"/>
    <ds:schemaRef ds:uri="http://schemas.openxmlformats.org/package/2006/metadata/core-properties"/>
    <ds:schemaRef ds:uri="http://schemas.microsoft.com/office/2006/metadata/properties"/>
    <ds:schemaRef ds:uri="http://purl.org/dc/elements/1.1/"/>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2846</Words>
  <Application>Microsoft Office PowerPoint</Application>
  <PresentationFormat>Widescreen</PresentationFormat>
  <Paragraphs>258</Paragraphs>
  <Slides>26</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新細明體</vt:lpstr>
      <vt:lpstr>Arial</vt:lpstr>
      <vt:lpstr>Calibri</vt:lpstr>
      <vt:lpstr>Calisto MT</vt:lpstr>
      <vt:lpstr>Corbel</vt:lpstr>
      <vt:lpstr>Garamond</vt:lpstr>
      <vt:lpstr>Times New Roman</vt:lpstr>
      <vt:lpstr>Wingdings</vt:lpstr>
      <vt:lpstr>Office Theme</vt:lpstr>
      <vt:lpstr>Document</vt:lpstr>
      <vt:lpstr>CHAPTER 2 Operating System Overview</vt:lpstr>
      <vt:lpstr>Operating System</vt:lpstr>
      <vt:lpstr>Objectives</vt:lpstr>
      <vt:lpstr>Computer Hardware and Software  Infrastructure</vt:lpstr>
      <vt:lpstr>Instruction Set Architecture (ISA)</vt:lpstr>
      <vt:lpstr>Application Binary Interface (ABI)</vt:lpstr>
      <vt:lpstr>Application Programming Interface (API)</vt:lpstr>
      <vt:lpstr>Services Provided by the OS (1/3)</vt:lpstr>
      <vt:lpstr>Services Provided by the OS (2/3)</vt:lpstr>
      <vt:lpstr>Services Provided by the OS (3/3)</vt:lpstr>
      <vt:lpstr>The Role of an OS</vt:lpstr>
      <vt:lpstr>Operating System as Software</vt:lpstr>
      <vt:lpstr>OS as Resource Manager</vt:lpstr>
      <vt:lpstr>Evolution of Operating Systems</vt:lpstr>
      <vt:lpstr>Evolution of Operating Systems</vt:lpstr>
      <vt:lpstr>Serial Processing</vt:lpstr>
      <vt:lpstr>Simple Batch Systems</vt:lpstr>
      <vt:lpstr>Modes of Operation</vt:lpstr>
      <vt:lpstr>Multiprogrammed Batch Systems</vt:lpstr>
      <vt:lpstr>Uniprogramming</vt:lpstr>
      <vt:lpstr>Multiprogramming (Multitasking) (1/2)</vt:lpstr>
      <vt:lpstr>Multiprogramming (Multitasking) (2/2)</vt:lpstr>
      <vt:lpstr>Time-sharing Systems</vt:lpstr>
      <vt:lpstr>Batch Multiprogramming vs. Time Sharing</vt:lpstr>
      <vt:lpstr>Topics we shall study…</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2020-09-13T14:48:29Z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