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67"/>
  </p:notesMasterIdLst>
  <p:handoutMasterIdLst>
    <p:handoutMasterId r:id="rId68"/>
  </p:handoutMasterIdLst>
  <p:sldIdLst>
    <p:sldId id="282" r:id="rId5"/>
    <p:sldId id="505" r:id="rId6"/>
    <p:sldId id="595" r:id="rId7"/>
    <p:sldId id="596" r:id="rId8"/>
    <p:sldId id="597" r:id="rId9"/>
    <p:sldId id="598" r:id="rId10"/>
    <p:sldId id="506" r:id="rId11"/>
    <p:sldId id="600" r:id="rId12"/>
    <p:sldId id="601" r:id="rId13"/>
    <p:sldId id="602" r:id="rId14"/>
    <p:sldId id="603" r:id="rId15"/>
    <p:sldId id="604" r:id="rId16"/>
    <p:sldId id="605" r:id="rId17"/>
    <p:sldId id="606" r:id="rId18"/>
    <p:sldId id="607" r:id="rId19"/>
    <p:sldId id="608" r:id="rId20"/>
    <p:sldId id="609" r:id="rId21"/>
    <p:sldId id="610" r:id="rId22"/>
    <p:sldId id="612" r:id="rId23"/>
    <p:sldId id="599" r:id="rId24"/>
    <p:sldId id="613" r:id="rId25"/>
    <p:sldId id="614" r:id="rId26"/>
    <p:sldId id="615" r:id="rId27"/>
    <p:sldId id="616" r:id="rId28"/>
    <p:sldId id="617" r:id="rId29"/>
    <p:sldId id="620" r:id="rId30"/>
    <p:sldId id="621" r:id="rId31"/>
    <p:sldId id="622" r:id="rId32"/>
    <p:sldId id="623" r:id="rId33"/>
    <p:sldId id="624" r:id="rId34"/>
    <p:sldId id="625" r:id="rId35"/>
    <p:sldId id="626" r:id="rId36"/>
    <p:sldId id="627" r:id="rId37"/>
    <p:sldId id="628" r:id="rId38"/>
    <p:sldId id="629" r:id="rId39"/>
    <p:sldId id="630" r:id="rId40"/>
    <p:sldId id="631" r:id="rId41"/>
    <p:sldId id="632" r:id="rId42"/>
    <p:sldId id="633" r:id="rId43"/>
    <p:sldId id="634" r:id="rId44"/>
    <p:sldId id="635" r:id="rId45"/>
    <p:sldId id="636" r:id="rId46"/>
    <p:sldId id="637" r:id="rId47"/>
    <p:sldId id="638" r:id="rId48"/>
    <p:sldId id="639" r:id="rId49"/>
    <p:sldId id="640" r:id="rId50"/>
    <p:sldId id="641" r:id="rId51"/>
    <p:sldId id="642" r:id="rId52"/>
    <p:sldId id="643" r:id="rId53"/>
    <p:sldId id="644" r:id="rId54"/>
    <p:sldId id="645" r:id="rId55"/>
    <p:sldId id="646" r:id="rId56"/>
    <p:sldId id="647" r:id="rId57"/>
    <p:sldId id="648" r:id="rId58"/>
    <p:sldId id="649" r:id="rId59"/>
    <p:sldId id="651" r:id="rId60"/>
    <p:sldId id="652" r:id="rId61"/>
    <p:sldId id="653" r:id="rId62"/>
    <p:sldId id="654" r:id="rId63"/>
    <p:sldId id="655" r:id="rId64"/>
    <p:sldId id="504" r:id="rId65"/>
    <p:sldId id="354"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35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22" autoAdjust="0"/>
    <p:restoredTop sz="65517" autoAdjust="0"/>
  </p:normalViewPr>
  <p:slideViewPr>
    <p:cSldViewPr snapToGrid="0">
      <p:cViewPr varScale="1">
        <p:scale>
          <a:sx n="35" d="100"/>
          <a:sy n="35" d="100"/>
        </p:scale>
        <p:origin x="100" y="20"/>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4" d="100"/>
          <a:sy n="84" d="100"/>
        </p:scale>
        <p:origin x="858" y="9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handoutMaster" Target="handoutMasters/handoutMaster1.xml"/><Relationship Id="rId7" Type="http://schemas.openxmlformats.org/officeDocument/2006/relationships/slide" Target="slides/slide3.xml"/><Relationship Id="rId71"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9/26/2020</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9/26/2020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MO" alt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a:t>
            </a:fld>
            <a:endParaRPr lang="en-US" noProof="0" dirty="0"/>
          </a:p>
        </p:txBody>
      </p:sp>
    </p:spTree>
    <p:extLst>
      <p:ext uri="{BB962C8B-B14F-4D97-AF65-F5344CB8AC3E}">
        <p14:creationId xmlns:p14="http://schemas.microsoft.com/office/powerpoint/2010/main" val="5676500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xfrm>
            <a:off x="412750" y="698500"/>
            <a:ext cx="6191250" cy="3482975"/>
          </a:xfrm>
          <a:ln/>
        </p:spPr>
      </p:sp>
      <p:sp>
        <p:nvSpPr>
          <p:cNvPr id="93187" name="Rectangle 3"/>
          <p:cNvSpPr>
            <a:spLocks noGrp="1" noChangeArrowheads="1"/>
          </p:cNvSpPr>
          <p:nvPr>
            <p:ph type="body" idx="1"/>
          </p:nvPr>
        </p:nvSpPr>
        <p:spPr>
          <a:xfrm>
            <a:off x="933629" y="4415790"/>
            <a:ext cx="5141506" cy="4183380"/>
          </a:xfrm>
          <a:noFill/>
          <a:ln/>
        </p:spPr>
        <p:txBody>
          <a:bodyPr/>
          <a:lstStyle/>
          <a:p>
            <a:pPr eaLnBrk="1" hangingPunct="1"/>
            <a:endParaRPr lang="zh-TW" altLang="en-US"/>
          </a:p>
        </p:txBody>
      </p:sp>
    </p:spTree>
    <p:extLst>
      <p:ext uri="{BB962C8B-B14F-4D97-AF65-F5344CB8AC3E}">
        <p14:creationId xmlns:p14="http://schemas.microsoft.com/office/powerpoint/2010/main" val="14043932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412750" y="698500"/>
            <a:ext cx="6191250" cy="3482975"/>
          </a:xfrm>
          <a:ln/>
        </p:spPr>
      </p:sp>
      <p:sp>
        <p:nvSpPr>
          <p:cNvPr id="94211" name="Rectangle 3"/>
          <p:cNvSpPr>
            <a:spLocks noGrp="1" noChangeArrowheads="1"/>
          </p:cNvSpPr>
          <p:nvPr>
            <p:ph type="body" idx="1"/>
          </p:nvPr>
        </p:nvSpPr>
        <p:spPr>
          <a:xfrm>
            <a:off x="933629" y="4415790"/>
            <a:ext cx="5141506" cy="4183380"/>
          </a:xfrm>
          <a:noFill/>
          <a:ln/>
        </p:spPr>
        <p:txBody>
          <a:bodyPr/>
          <a:lstStyle/>
          <a:p>
            <a:pPr eaLnBrk="1" hangingPunct="1"/>
            <a:endParaRPr lang="zh-TW" altLang="en-US"/>
          </a:p>
        </p:txBody>
      </p:sp>
    </p:spTree>
    <p:extLst>
      <p:ext uri="{BB962C8B-B14F-4D97-AF65-F5344CB8AC3E}">
        <p14:creationId xmlns:p14="http://schemas.microsoft.com/office/powerpoint/2010/main" val="33200372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xfrm>
            <a:off x="412750" y="698500"/>
            <a:ext cx="6191250" cy="3482975"/>
          </a:xfrm>
          <a:ln/>
        </p:spPr>
      </p:sp>
      <p:sp>
        <p:nvSpPr>
          <p:cNvPr id="95235" name="Rectangle 3"/>
          <p:cNvSpPr>
            <a:spLocks noGrp="1" noChangeArrowheads="1"/>
          </p:cNvSpPr>
          <p:nvPr>
            <p:ph type="body" idx="1"/>
          </p:nvPr>
        </p:nvSpPr>
        <p:spPr>
          <a:xfrm>
            <a:off x="933629" y="4415790"/>
            <a:ext cx="5141506" cy="4183380"/>
          </a:xfrm>
          <a:noFill/>
          <a:ln/>
        </p:spPr>
        <p:txBody>
          <a:bodyPr/>
          <a:lstStyle/>
          <a:p>
            <a:pPr eaLnBrk="1" hangingPunct="1"/>
            <a:endParaRPr lang="zh-TW" altLang="en-US"/>
          </a:p>
        </p:txBody>
      </p:sp>
    </p:spTree>
    <p:extLst>
      <p:ext uri="{BB962C8B-B14F-4D97-AF65-F5344CB8AC3E}">
        <p14:creationId xmlns:p14="http://schemas.microsoft.com/office/powerpoint/2010/main" val="16806686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xfrm>
            <a:off x="412750" y="698500"/>
            <a:ext cx="6191250" cy="3482975"/>
          </a:xfrm>
          <a:ln/>
        </p:spPr>
      </p:sp>
      <p:sp>
        <p:nvSpPr>
          <p:cNvPr id="96259" name="Rectangle 3"/>
          <p:cNvSpPr>
            <a:spLocks noGrp="1" noChangeArrowheads="1"/>
          </p:cNvSpPr>
          <p:nvPr>
            <p:ph type="body" idx="1"/>
          </p:nvPr>
        </p:nvSpPr>
        <p:spPr>
          <a:xfrm>
            <a:off x="933629" y="4415790"/>
            <a:ext cx="5141506" cy="4183380"/>
          </a:xfrm>
          <a:noFill/>
          <a:ln/>
        </p:spPr>
        <p:txBody>
          <a:bodyPr/>
          <a:lstStyle/>
          <a:p>
            <a:pPr eaLnBrk="1" hangingPunct="1"/>
            <a:endParaRPr lang="zh-TW" altLang="en-US"/>
          </a:p>
        </p:txBody>
      </p:sp>
    </p:spTree>
    <p:extLst>
      <p:ext uri="{BB962C8B-B14F-4D97-AF65-F5344CB8AC3E}">
        <p14:creationId xmlns:p14="http://schemas.microsoft.com/office/powerpoint/2010/main" val="18589631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xfrm>
            <a:off x="412750" y="698500"/>
            <a:ext cx="6191250" cy="3482975"/>
          </a:xfrm>
          <a:ln/>
        </p:spPr>
      </p:sp>
      <p:sp>
        <p:nvSpPr>
          <p:cNvPr id="97283" name="Rectangle 3"/>
          <p:cNvSpPr>
            <a:spLocks noGrp="1" noChangeArrowheads="1"/>
          </p:cNvSpPr>
          <p:nvPr>
            <p:ph type="body" idx="1"/>
          </p:nvPr>
        </p:nvSpPr>
        <p:spPr>
          <a:xfrm>
            <a:off x="933629" y="4415790"/>
            <a:ext cx="5141506" cy="4183380"/>
          </a:xfrm>
          <a:noFill/>
          <a:ln/>
        </p:spPr>
        <p:txBody>
          <a:bodyPr/>
          <a:lstStyle/>
          <a:p>
            <a:pPr eaLnBrk="1" hangingPunct="1"/>
            <a:endParaRPr lang="zh-TW" altLang="en-US"/>
          </a:p>
        </p:txBody>
      </p:sp>
    </p:spTree>
    <p:extLst>
      <p:ext uri="{BB962C8B-B14F-4D97-AF65-F5344CB8AC3E}">
        <p14:creationId xmlns:p14="http://schemas.microsoft.com/office/powerpoint/2010/main" val="34919229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xfrm>
            <a:off x="412750" y="698500"/>
            <a:ext cx="6191250" cy="3482975"/>
          </a:xfrm>
          <a:ln/>
        </p:spPr>
      </p:sp>
      <p:sp>
        <p:nvSpPr>
          <p:cNvPr id="99331" name="Rectangle 3"/>
          <p:cNvSpPr>
            <a:spLocks noGrp="1" noChangeArrowheads="1"/>
          </p:cNvSpPr>
          <p:nvPr>
            <p:ph type="body" idx="1"/>
          </p:nvPr>
        </p:nvSpPr>
        <p:spPr>
          <a:xfrm>
            <a:off x="933629" y="4415790"/>
            <a:ext cx="5141506" cy="4183380"/>
          </a:xfrm>
          <a:noFill/>
          <a:ln/>
        </p:spPr>
        <p:txBody>
          <a:bodyPr/>
          <a:lstStyle/>
          <a:p>
            <a:pPr eaLnBrk="1" hangingPunct="1"/>
            <a:endParaRPr lang="en-US" altLang="zh-TW" dirty="0"/>
          </a:p>
        </p:txBody>
      </p:sp>
    </p:spTree>
    <p:extLst>
      <p:ext uri="{BB962C8B-B14F-4D97-AF65-F5344CB8AC3E}">
        <p14:creationId xmlns:p14="http://schemas.microsoft.com/office/powerpoint/2010/main" val="42487178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xfrm>
            <a:off x="412750" y="698500"/>
            <a:ext cx="6191250" cy="3482975"/>
          </a:xfrm>
          <a:ln/>
        </p:spPr>
      </p:sp>
      <p:sp>
        <p:nvSpPr>
          <p:cNvPr id="99331" name="Rectangle 3"/>
          <p:cNvSpPr>
            <a:spLocks noGrp="1" noChangeArrowheads="1"/>
          </p:cNvSpPr>
          <p:nvPr>
            <p:ph type="body" idx="1"/>
          </p:nvPr>
        </p:nvSpPr>
        <p:spPr>
          <a:xfrm>
            <a:off x="933629" y="4415790"/>
            <a:ext cx="5141506" cy="4183380"/>
          </a:xfrm>
          <a:noFill/>
          <a:ln/>
        </p:spPr>
        <p:txBody>
          <a:bodyPr/>
          <a:lstStyle/>
          <a:p>
            <a:pPr eaLnBrk="1" hangingPunct="1"/>
            <a:r>
              <a:rPr lang="en-US" altLang="zh-TW"/>
              <a:t>Mention: correct consume(s) to consume(x)</a:t>
            </a:r>
          </a:p>
        </p:txBody>
      </p:sp>
    </p:spTree>
    <p:extLst>
      <p:ext uri="{BB962C8B-B14F-4D97-AF65-F5344CB8AC3E}">
        <p14:creationId xmlns:p14="http://schemas.microsoft.com/office/powerpoint/2010/main" val="10339062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MO" sz="1200" b="0" i="0" u="none" strike="noStrike" kern="1200" baseline="0" dirty="0">
                <a:solidFill>
                  <a:schemeClr val="tx1"/>
                </a:solidFill>
                <a:latin typeface="+mn-lt"/>
                <a:ea typeface="+mn-ea"/>
                <a:cs typeface="+mn-cs"/>
              </a:rPr>
              <a:t>Semaphores provide a primitive yet powerful and flexible tool for enforcing mutual exclusion and for coordinating processes. However, as Figure 5.12 suggests, it may be difficult to produce a correct program using semaphores. The difficulty is that </a:t>
            </a:r>
            <a:r>
              <a:rPr lang="en-US" altLang="zh-MO" sz="1200" b="0" i="0" u="none" strike="noStrike" kern="1200" baseline="0" dirty="0" err="1">
                <a:solidFill>
                  <a:schemeClr val="tx1"/>
                </a:solidFill>
                <a:latin typeface="+mn-lt"/>
                <a:ea typeface="+mn-ea"/>
                <a:cs typeface="+mn-cs"/>
              </a:rPr>
              <a:t>semWait</a:t>
            </a:r>
            <a:r>
              <a:rPr lang="en-US" altLang="zh-MO" sz="1200" b="0" i="0" u="none" strike="noStrike" kern="1200" baseline="0" dirty="0">
                <a:solidFill>
                  <a:schemeClr val="tx1"/>
                </a:solidFill>
                <a:latin typeface="+mn-lt"/>
                <a:ea typeface="+mn-ea"/>
                <a:cs typeface="+mn-cs"/>
              </a:rPr>
              <a:t> and </a:t>
            </a:r>
            <a:r>
              <a:rPr lang="en-US" altLang="zh-MO" sz="1200" b="0" i="0" u="none" strike="noStrike" kern="1200" baseline="0" dirty="0" err="1">
                <a:solidFill>
                  <a:schemeClr val="tx1"/>
                </a:solidFill>
                <a:latin typeface="+mn-lt"/>
                <a:ea typeface="+mn-ea"/>
                <a:cs typeface="+mn-cs"/>
              </a:rPr>
              <a:t>semSignal</a:t>
            </a:r>
            <a:r>
              <a:rPr lang="en-US" altLang="zh-MO" sz="1200" b="0" i="0" u="none" strike="noStrike" kern="1200" baseline="0" dirty="0">
                <a:solidFill>
                  <a:schemeClr val="tx1"/>
                </a:solidFill>
                <a:latin typeface="+mn-lt"/>
                <a:ea typeface="+mn-ea"/>
                <a:cs typeface="+mn-cs"/>
              </a:rPr>
              <a:t> operations may be scattered throughout a program, and it is not easy to see the overall effect of these operations on the semaphores they affect.</a:t>
            </a:r>
          </a:p>
          <a:p>
            <a:endParaRPr lang="en-US" altLang="zh-MO" sz="1200" b="0" i="0" u="none" strike="noStrike" kern="1200" baseline="0" dirty="0">
              <a:solidFill>
                <a:schemeClr val="tx1"/>
              </a:solidFill>
              <a:latin typeface="+mn-lt"/>
              <a:ea typeface="+mn-ea"/>
              <a:cs typeface="+mn-cs"/>
            </a:endParaRPr>
          </a:p>
          <a:p>
            <a:r>
              <a:rPr lang="en-US" altLang="zh-MO" sz="1200" b="0" i="0" u="none" strike="noStrike" kern="1200" baseline="0" dirty="0">
                <a:solidFill>
                  <a:schemeClr val="tx1"/>
                </a:solidFill>
                <a:latin typeface="+mn-lt"/>
                <a:ea typeface="+mn-ea"/>
                <a:cs typeface="+mn-cs"/>
              </a:rPr>
              <a:t>The monitor is a programming language construct that provides equivalent functionality to that of semaphores and that is easier to control. The monitor construct has been implemented in a number of programming languages, including Concurrent Pascal, Pascal-Plus, Modula-2, Modula-3, and Java. It has also been implemented as a program library.</a:t>
            </a:r>
          </a:p>
          <a:p>
            <a:endParaRPr lang="en-US" altLang="zh-MO"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A. Tanenbaum, Modern Operating Systems, 2009, p. 140: The conclusion is that semaphores are too low level (involving OS) and monitors are not usable except in a few programming languages. Also, none of the primitives allow information exchange between machines. Somethings else is needed.</a:t>
            </a:r>
            <a:endParaRPr lang="zh-TW" altLang="en-US" dirty="0"/>
          </a:p>
          <a:p>
            <a:endParaRPr lang="zh-MO" alt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20</a:t>
            </a:fld>
            <a:endParaRPr lang="en-US" noProof="0" dirty="0"/>
          </a:p>
        </p:txBody>
      </p:sp>
    </p:spTree>
    <p:extLst>
      <p:ext uri="{BB962C8B-B14F-4D97-AF65-F5344CB8AC3E}">
        <p14:creationId xmlns:p14="http://schemas.microsoft.com/office/powerpoint/2010/main" val="8644980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MO" sz="1200" b="0" i="0" u="none" strike="noStrike" kern="1200" baseline="0" dirty="0">
                <a:solidFill>
                  <a:schemeClr val="tx1"/>
                </a:solidFill>
                <a:latin typeface="+mn-lt"/>
                <a:ea typeface="+mn-ea"/>
                <a:cs typeface="+mn-cs"/>
              </a:rPr>
              <a:t>illustrates the structure of a monitor. Although a process can enter the monitor by invoking any of its procedures, we can think of the monitor as having a single entry point that is guarded so only one process may be in the monitor at a time. Other processes that attempt to enter the monitor join a queue of processes blocked waiting for monitor availability. Once a process is in the monitor, it may temporarily block itself on condition x by issuing </a:t>
            </a:r>
            <a:r>
              <a:rPr lang="en-US" altLang="zh-MO" sz="1200" b="0" i="0" u="none" strike="noStrike" kern="1200" baseline="0" dirty="0" err="1">
                <a:solidFill>
                  <a:schemeClr val="tx1"/>
                </a:solidFill>
                <a:latin typeface="+mn-lt"/>
                <a:ea typeface="+mn-ea"/>
                <a:cs typeface="+mn-cs"/>
              </a:rPr>
              <a:t>cwait</a:t>
            </a:r>
            <a:r>
              <a:rPr lang="en-US" altLang="zh-MO" sz="1200" b="0" i="0" u="none" strike="noStrike" kern="1200" baseline="0" dirty="0">
                <a:solidFill>
                  <a:schemeClr val="tx1"/>
                </a:solidFill>
                <a:latin typeface="+mn-lt"/>
                <a:ea typeface="+mn-ea"/>
                <a:cs typeface="+mn-cs"/>
              </a:rPr>
              <a:t> (x); it is then placed in a queue of processes waiting to reenter the monitor when the condition changes, and resume execution at the point in its program following the </a:t>
            </a:r>
            <a:r>
              <a:rPr lang="en-US" altLang="zh-MO" sz="1200" b="0" i="0" u="none" strike="noStrike" kern="1200" baseline="0" dirty="0" err="1">
                <a:solidFill>
                  <a:schemeClr val="tx1"/>
                </a:solidFill>
                <a:latin typeface="+mn-lt"/>
                <a:ea typeface="+mn-ea"/>
                <a:cs typeface="+mn-cs"/>
              </a:rPr>
              <a:t>cwait</a:t>
            </a:r>
            <a:r>
              <a:rPr lang="en-US" altLang="zh-MO" sz="1200" b="0" i="0" u="none" strike="noStrike" kern="1200" baseline="0" dirty="0">
                <a:solidFill>
                  <a:schemeClr val="tx1"/>
                </a:solidFill>
                <a:latin typeface="+mn-lt"/>
                <a:ea typeface="+mn-ea"/>
                <a:cs typeface="+mn-cs"/>
              </a:rPr>
              <a:t> (x) call.</a:t>
            </a:r>
          </a:p>
          <a:p>
            <a:r>
              <a:rPr lang="en-US" altLang="zh-MO" sz="1200" b="0" i="0" u="none" strike="noStrike" kern="1200" baseline="0" dirty="0">
                <a:solidFill>
                  <a:schemeClr val="tx1"/>
                </a:solidFill>
                <a:latin typeface="+mn-lt"/>
                <a:ea typeface="+mn-ea"/>
                <a:cs typeface="+mn-cs"/>
              </a:rPr>
              <a:t>If a process that is executing in the monitor detects a change in the condition variable x, it issues </a:t>
            </a:r>
            <a:r>
              <a:rPr lang="en-US" altLang="zh-MO" sz="1200" b="0" i="0" u="none" strike="noStrike" kern="1200" baseline="0" dirty="0" err="1">
                <a:solidFill>
                  <a:schemeClr val="tx1"/>
                </a:solidFill>
                <a:latin typeface="+mn-lt"/>
                <a:ea typeface="+mn-ea"/>
                <a:cs typeface="+mn-cs"/>
              </a:rPr>
              <a:t>csignal</a:t>
            </a:r>
            <a:r>
              <a:rPr lang="en-US" altLang="zh-MO" sz="1200" b="0" i="0" u="none" strike="noStrike" kern="1200" baseline="0" dirty="0">
                <a:solidFill>
                  <a:schemeClr val="tx1"/>
                </a:solidFill>
                <a:latin typeface="+mn-lt"/>
                <a:ea typeface="+mn-ea"/>
                <a:cs typeface="+mn-cs"/>
              </a:rPr>
              <a:t> (x), which alerts the corresponding condition queue that the condition has changed.</a:t>
            </a:r>
            <a:endParaRPr lang="zh-MO" alt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21</a:t>
            </a:fld>
            <a:endParaRPr lang="en-US" noProof="0" dirty="0"/>
          </a:p>
        </p:txBody>
      </p:sp>
    </p:spTree>
    <p:extLst>
      <p:ext uri="{BB962C8B-B14F-4D97-AF65-F5344CB8AC3E}">
        <p14:creationId xmlns:p14="http://schemas.microsoft.com/office/powerpoint/2010/main" val="30861168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MO" sz="1200" b="0" i="0" u="none" strike="noStrike" kern="1200" baseline="0" dirty="0">
                <a:solidFill>
                  <a:schemeClr val="tx1"/>
                </a:solidFill>
                <a:latin typeface="+mn-lt"/>
                <a:ea typeface="+mn-ea"/>
                <a:cs typeface="+mn-cs"/>
              </a:rPr>
              <a:t>a process exits the monitor immediately after executing the </a:t>
            </a:r>
            <a:r>
              <a:rPr lang="en-US" altLang="zh-MO" sz="1200" b="0" i="0" u="none" strike="noStrike" kern="1200" baseline="0" dirty="0" err="1">
                <a:solidFill>
                  <a:schemeClr val="tx1"/>
                </a:solidFill>
                <a:latin typeface="+mn-lt"/>
                <a:ea typeface="+mn-ea"/>
                <a:cs typeface="+mn-cs"/>
              </a:rPr>
              <a:t>csignal</a:t>
            </a:r>
            <a:r>
              <a:rPr lang="en-US" altLang="zh-MO" sz="1200" b="0" i="0" u="none" strike="noStrike" kern="1200" baseline="0" dirty="0">
                <a:solidFill>
                  <a:schemeClr val="tx1"/>
                </a:solidFill>
                <a:latin typeface="+mn-lt"/>
                <a:ea typeface="+mn-ea"/>
                <a:cs typeface="+mn-cs"/>
              </a:rPr>
              <a:t> function. If the </a:t>
            </a:r>
            <a:r>
              <a:rPr lang="en-US" altLang="zh-MO" sz="1200" b="0" i="0" u="none" strike="noStrike" kern="1200" baseline="0" dirty="0" err="1">
                <a:solidFill>
                  <a:schemeClr val="tx1"/>
                </a:solidFill>
                <a:latin typeface="+mn-lt"/>
                <a:ea typeface="+mn-ea"/>
                <a:cs typeface="+mn-cs"/>
              </a:rPr>
              <a:t>csignal</a:t>
            </a:r>
            <a:r>
              <a:rPr lang="en-US" altLang="zh-MO" sz="1200" b="0" i="0" u="none" strike="noStrike" kern="1200" baseline="0" dirty="0">
                <a:solidFill>
                  <a:schemeClr val="tx1"/>
                </a:solidFill>
                <a:latin typeface="+mn-lt"/>
                <a:ea typeface="+mn-ea"/>
                <a:cs typeface="+mn-cs"/>
              </a:rPr>
              <a:t> does not occur at the end of the procedure, then, in Hoare’s proposal, the process issuing the signal is blocked to make the monitor available and placed in a queue until the monitor is free. One possibility at this point would be to place the blocked process in the entrance queue, so it would have to compete for access with other processes that had not yet entered the monitor. However, because a process </a:t>
            </a:r>
            <a:r>
              <a:rPr lang="en-US" altLang="zh-MO" sz="1200" b="1" i="0" u="none" strike="noStrike" kern="1200" baseline="0" dirty="0">
                <a:solidFill>
                  <a:schemeClr val="tx1"/>
                </a:solidFill>
                <a:latin typeface="+mn-lt"/>
                <a:ea typeface="+mn-ea"/>
                <a:cs typeface="+mn-cs"/>
              </a:rPr>
              <a:t>blocked on a </a:t>
            </a:r>
            <a:r>
              <a:rPr lang="en-US" altLang="zh-MO" sz="1200" b="1" i="0" u="none" strike="noStrike" kern="1200" baseline="0" dirty="0" err="1">
                <a:solidFill>
                  <a:schemeClr val="tx1"/>
                </a:solidFill>
                <a:latin typeface="+mn-lt"/>
                <a:ea typeface="+mn-ea"/>
                <a:cs typeface="+mn-cs"/>
              </a:rPr>
              <a:t>csignal</a:t>
            </a:r>
            <a:r>
              <a:rPr lang="en-US" altLang="zh-MO" sz="1200" b="1" i="0" u="none" strike="noStrike" kern="1200" baseline="0" dirty="0">
                <a:solidFill>
                  <a:schemeClr val="tx1"/>
                </a:solidFill>
                <a:latin typeface="+mn-lt"/>
                <a:ea typeface="+mn-ea"/>
                <a:cs typeface="+mn-cs"/>
              </a:rPr>
              <a:t> function has already partially performed its task in the monitor, it makes sense to give this process precedence over newly entering processes by setting up a separate urgent queue.</a:t>
            </a:r>
            <a:endParaRPr lang="zh-MO" altLang="en-US" b="1"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23</a:t>
            </a:fld>
            <a:endParaRPr lang="en-US" noProof="0" dirty="0"/>
          </a:p>
        </p:txBody>
      </p:sp>
    </p:spTree>
    <p:extLst>
      <p:ext uri="{BB962C8B-B14F-4D97-AF65-F5344CB8AC3E}">
        <p14:creationId xmlns:p14="http://schemas.microsoft.com/office/powerpoint/2010/main" val="2127949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412750" y="698500"/>
            <a:ext cx="6191250" cy="3482975"/>
          </a:xfrm>
          <a:ln/>
        </p:spPr>
      </p:sp>
      <p:sp>
        <p:nvSpPr>
          <p:cNvPr id="83971" name="Rectangle 3"/>
          <p:cNvSpPr>
            <a:spLocks noGrp="1" noChangeArrowheads="1"/>
          </p:cNvSpPr>
          <p:nvPr>
            <p:ph type="body" idx="1"/>
          </p:nvPr>
        </p:nvSpPr>
        <p:spPr>
          <a:xfrm>
            <a:off x="933629" y="4415790"/>
            <a:ext cx="5141506" cy="4183380"/>
          </a:xfrm>
          <a:noFill/>
          <a:ln/>
        </p:spPr>
        <p:txBody>
          <a:bodyPr/>
          <a:lstStyle/>
          <a:p>
            <a:pPr eaLnBrk="1" hangingPunct="1"/>
            <a:endParaRPr lang="zh-TW" altLang="en-US"/>
          </a:p>
        </p:txBody>
      </p:sp>
    </p:spTree>
    <p:extLst>
      <p:ext uri="{BB962C8B-B14F-4D97-AF65-F5344CB8AC3E}">
        <p14:creationId xmlns:p14="http://schemas.microsoft.com/office/powerpoint/2010/main" val="39964399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xfrm>
            <a:off x="412750" y="698500"/>
            <a:ext cx="6191250" cy="3482975"/>
          </a:xfrm>
          <a:ln/>
        </p:spPr>
      </p:sp>
      <p:sp>
        <p:nvSpPr>
          <p:cNvPr id="109571" name="Rectangle 3"/>
          <p:cNvSpPr>
            <a:spLocks noGrp="1" noChangeArrowheads="1"/>
          </p:cNvSpPr>
          <p:nvPr>
            <p:ph type="body" idx="1"/>
          </p:nvPr>
        </p:nvSpPr>
        <p:spPr>
          <a:xfrm>
            <a:off x="933629" y="4415790"/>
            <a:ext cx="5141506" cy="4183380"/>
          </a:xfrm>
          <a:noFill/>
          <a:ln/>
        </p:spPr>
        <p:txBody>
          <a:bodyPr/>
          <a:lstStyle/>
          <a:p>
            <a:pPr eaLnBrk="1" hangingPunct="1"/>
            <a:endParaRPr lang="zh-TW" altLang="en-US"/>
          </a:p>
        </p:txBody>
      </p:sp>
    </p:spTree>
    <p:extLst>
      <p:ext uri="{BB962C8B-B14F-4D97-AF65-F5344CB8AC3E}">
        <p14:creationId xmlns:p14="http://schemas.microsoft.com/office/powerpoint/2010/main" val="41134958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xfrm>
            <a:off x="412750" y="698500"/>
            <a:ext cx="6191250" cy="3482975"/>
          </a:xfrm>
          <a:ln/>
        </p:spPr>
      </p:sp>
      <p:sp>
        <p:nvSpPr>
          <p:cNvPr id="110595" name="Rectangle 3"/>
          <p:cNvSpPr>
            <a:spLocks noGrp="1" noChangeArrowheads="1"/>
          </p:cNvSpPr>
          <p:nvPr>
            <p:ph type="body" idx="1"/>
          </p:nvPr>
        </p:nvSpPr>
        <p:spPr>
          <a:xfrm>
            <a:off x="933629" y="4415790"/>
            <a:ext cx="5141506" cy="4183380"/>
          </a:xfrm>
          <a:noFill/>
          <a:ln/>
        </p:spPr>
        <p:txBody>
          <a:bodyPr/>
          <a:lstStyle/>
          <a:p>
            <a:r>
              <a:rPr lang="en-US" altLang="zh-MO" sz="1200" b="0" i="0" u="none" strike="noStrike" kern="1200" baseline="0" dirty="0">
                <a:solidFill>
                  <a:schemeClr val="tx1"/>
                </a:solidFill>
                <a:latin typeface="+mn-lt"/>
                <a:ea typeface="+mn-ea"/>
                <a:cs typeface="+mn-cs"/>
              </a:rPr>
              <a:t>A customer</a:t>
            </a:r>
          </a:p>
          <a:p>
            <a:r>
              <a:rPr lang="en-US" altLang="zh-MO" sz="1200" b="0" i="0" u="none" strike="noStrike" kern="1200" baseline="0" dirty="0">
                <a:solidFill>
                  <a:schemeClr val="tx1"/>
                </a:solidFill>
                <a:latin typeface="+mn-lt"/>
                <a:ea typeface="+mn-ea"/>
                <a:cs typeface="+mn-cs"/>
              </a:rPr>
              <a:t>that fails to get the processor immediately after his barber executes</a:t>
            </a:r>
          </a:p>
          <a:p>
            <a:r>
              <a:rPr lang="en-US" altLang="zh-MO" sz="1200" b="0" i="0" u="none" strike="noStrike" kern="1200" baseline="0" dirty="0" err="1">
                <a:solidFill>
                  <a:schemeClr val="tx1"/>
                </a:solidFill>
                <a:latin typeface="+mn-lt"/>
                <a:ea typeface="+mn-ea"/>
                <a:cs typeface="+mn-cs"/>
              </a:rPr>
              <a:t>semSignal</a:t>
            </a:r>
            <a:r>
              <a:rPr lang="en-US" altLang="zh-MO" sz="1200" b="0" i="0" u="none" strike="noStrike" kern="1200" baseline="0" dirty="0">
                <a:solidFill>
                  <a:schemeClr val="tx1"/>
                </a:solidFill>
                <a:latin typeface="+mn-lt"/>
                <a:ea typeface="+mn-ea"/>
                <a:cs typeface="+mn-cs"/>
              </a:rPr>
              <a:t>(finished) (i.e., one who falls into a trance or stops to chat with a neighbor) may still be in the chair when the next customer is given the go ahead to be seated. The semaphore </a:t>
            </a:r>
            <a:r>
              <a:rPr lang="en-US" altLang="zh-MO" sz="1200" b="0" i="0" u="none" strike="noStrike" kern="1200" baseline="0" dirty="0" err="1">
                <a:solidFill>
                  <a:schemeClr val="tx1"/>
                </a:solidFill>
                <a:latin typeface="+mn-lt"/>
                <a:ea typeface="+mn-ea"/>
                <a:cs typeface="+mn-cs"/>
              </a:rPr>
              <a:t>leave_b_chair</a:t>
            </a:r>
            <a:r>
              <a:rPr lang="en-US" altLang="zh-MO" sz="1200" b="0" i="0" u="none" strike="noStrike" kern="1200" baseline="0" dirty="0">
                <a:solidFill>
                  <a:schemeClr val="tx1"/>
                </a:solidFill>
                <a:latin typeface="+mn-lt"/>
                <a:ea typeface="+mn-ea"/>
                <a:cs typeface="+mn-cs"/>
              </a:rPr>
              <a:t> is intended to correct this problem by restraining the barber from inviting a new customer into the chair until the lingering one has announced his departure from it. </a:t>
            </a:r>
          </a:p>
          <a:p>
            <a:endParaRPr lang="en-US" altLang="zh-TW" sz="1200" b="0" i="0" u="none" strike="noStrike" kern="1200" baseline="0" dirty="0">
              <a:solidFill>
                <a:schemeClr val="tx1"/>
              </a:solidFill>
              <a:latin typeface="+mn-lt"/>
              <a:ea typeface="+mn-ea"/>
              <a:cs typeface="+mn-cs"/>
            </a:endParaRPr>
          </a:p>
          <a:p>
            <a:r>
              <a:rPr lang="en-US" altLang="zh-TW" dirty="0"/>
              <a:t>The chair should be numbered. </a:t>
            </a:r>
            <a:endParaRPr lang="zh-TW" altLang="en-US" dirty="0"/>
          </a:p>
        </p:txBody>
      </p:sp>
    </p:spTree>
    <p:extLst>
      <p:ext uri="{BB962C8B-B14F-4D97-AF65-F5344CB8AC3E}">
        <p14:creationId xmlns:p14="http://schemas.microsoft.com/office/powerpoint/2010/main" val="18046281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xfrm>
            <a:off x="412750" y="698500"/>
            <a:ext cx="6191250" cy="3482975"/>
          </a:xfrm>
          <a:ln/>
        </p:spPr>
      </p:sp>
      <p:sp>
        <p:nvSpPr>
          <p:cNvPr id="111619" name="Rectangle 3"/>
          <p:cNvSpPr>
            <a:spLocks noGrp="1" noChangeArrowheads="1"/>
          </p:cNvSpPr>
          <p:nvPr>
            <p:ph type="body" idx="1"/>
          </p:nvPr>
        </p:nvSpPr>
        <p:spPr>
          <a:xfrm>
            <a:off x="933629" y="4415790"/>
            <a:ext cx="5141506" cy="4183380"/>
          </a:xfrm>
          <a:noFill/>
          <a:ln/>
        </p:spPr>
        <p:txBody>
          <a:bodyPr/>
          <a:lstStyle/>
          <a:p>
            <a:pPr eaLnBrk="1" hangingPunct="1"/>
            <a:endParaRPr lang="zh-TW" altLang="en-US"/>
          </a:p>
        </p:txBody>
      </p:sp>
    </p:spTree>
    <p:extLst>
      <p:ext uri="{BB962C8B-B14F-4D97-AF65-F5344CB8AC3E}">
        <p14:creationId xmlns:p14="http://schemas.microsoft.com/office/powerpoint/2010/main" val="20580309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xfrm>
            <a:off x="412750" y="698500"/>
            <a:ext cx="6191250" cy="3482975"/>
          </a:xfrm>
          <a:ln/>
        </p:spPr>
      </p:sp>
      <p:sp>
        <p:nvSpPr>
          <p:cNvPr id="112643" name="Rectangle 3"/>
          <p:cNvSpPr>
            <a:spLocks noGrp="1" noChangeArrowheads="1"/>
          </p:cNvSpPr>
          <p:nvPr>
            <p:ph type="body" idx="1"/>
          </p:nvPr>
        </p:nvSpPr>
        <p:spPr>
          <a:xfrm>
            <a:off x="933629" y="4415790"/>
            <a:ext cx="5141506" cy="4183380"/>
          </a:xfrm>
          <a:noFill/>
          <a:ln/>
        </p:spPr>
        <p:txBody>
          <a:bodyPr/>
          <a:lstStyle/>
          <a:p>
            <a:pPr eaLnBrk="1" hangingPunct="1"/>
            <a:endParaRPr lang="zh-TW" altLang="en-US"/>
          </a:p>
        </p:txBody>
      </p:sp>
    </p:spTree>
    <p:extLst>
      <p:ext uri="{BB962C8B-B14F-4D97-AF65-F5344CB8AC3E}">
        <p14:creationId xmlns:p14="http://schemas.microsoft.com/office/powerpoint/2010/main" val="25183192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xfrm>
            <a:off x="412750" y="698500"/>
            <a:ext cx="6191250" cy="3482975"/>
          </a:xfrm>
          <a:ln/>
        </p:spPr>
      </p:sp>
      <p:sp>
        <p:nvSpPr>
          <p:cNvPr id="114691" name="Rectangle 3"/>
          <p:cNvSpPr>
            <a:spLocks noGrp="1" noChangeArrowheads="1"/>
          </p:cNvSpPr>
          <p:nvPr>
            <p:ph type="body" idx="1"/>
          </p:nvPr>
        </p:nvSpPr>
        <p:spPr>
          <a:xfrm>
            <a:off x="933629" y="4415790"/>
            <a:ext cx="5141506" cy="4183380"/>
          </a:xfrm>
          <a:noFill/>
          <a:ln/>
        </p:spPr>
        <p:txBody>
          <a:bodyPr/>
          <a:lstStyle/>
          <a:p>
            <a:pPr eaLnBrk="1" hangingPunct="1"/>
            <a:endParaRPr lang="zh-TW" altLang="en-US"/>
          </a:p>
        </p:txBody>
      </p:sp>
    </p:spTree>
    <p:extLst>
      <p:ext uri="{BB962C8B-B14F-4D97-AF65-F5344CB8AC3E}">
        <p14:creationId xmlns:p14="http://schemas.microsoft.com/office/powerpoint/2010/main" val="22948626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a:xfrm>
            <a:off x="412750" y="698500"/>
            <a:ext cx="6191250" cy="3482975"/>
          </a:xfrm>
          <a:ln/>
        </p:spPr>
      </p:sp>
      <p:sp>
        <p:nvSpPr>
          <p:cNvPr id="115715" name="Rectangle 3"/>
          <p:cNvSpPr>
            <a:spLocks noGrp="1" noChangeArrowheads="1"/>
          </p:cNvSpPr>
          <p:nvPr>
            <p:ph type="body" idx="1"/>
          </p:nvPr>
        </p:nvSpPr>
        <p:spPr>
          <a:xfrm>
            <a:off x="933629" y="4415790"/>
            <a:ext cx="5141506" cy="4183380"/>
          </a:xfrm>
          <a:noFill/>
          <a:ln/>
        </p:spPr>
        <p:txBody>
          <a:bodyPr/>
          <a:lstStyle/>
          <a:p>
            <a:pPr eaLnBrk="1" hangingPunct="1"/>
            <a:endParaRPr lang="zh-TW" altLang="en-US"/>
          </a:p>
        </p:txBody>
      </p:sp>
    </p:spTree>
    <p:extLst>
      <p:ext uri="{BB962C8B-B14F-4D97-AF65-F5344CB8AC3E}">
        <p14:creationId xmlns:p14="http://schemas.microsoft.com/office/powerpoint/2010/main" val="6343514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a:xfrm>
            <a:off x="412750" y="698500"/>
            <a:ext cx="6191250" cy="3482975"/>
          </a:xfrm>
          <a:ln/>
        </p:spPr>
      </p:sp>
      <p:sp>
        <p:nvSpPr>
          <p:cNvPr id="116739" name="Rectangle 3"/>
          <p:cNvSpPr>
            <a:spLocks noGrp="1" noChangeArrowheads="1"/>
          </p:cNvSpPr>
          <p:nvPr>
            <p:ph type="body" idx="1"/>
          </p:nvPr>
        </p:nvSpPr>
        <p:spPr>
          <a:xfrm>
            <a:off x="933629" y="4415790"/>
            <a:ext cx="5141506" cy="4183380"/>
          </a:xfrm>
          <a:noFill/>
          <a:ln/>
        </p:spPr>
        <p:txBody>
          <a:bodyPr/>
          <a:lstStyle/>
          <a:p>
            <a:pPr eaLnBrk="1" hangingPunct="1"/>
            <a:endParaRPr lang="zh-TW" altLang="en-US"/>
          </a:p>
        </p:txBody>
      </p:sp>
    </p:spTree>
    <p:extLst>
      <p:ext uri="{BB962C8B-B14F-4D97-AF65-F5344CB8AC3E}">
        <p14:creationId xmlns:p14="http://schemas.microsoft.com/office/powerpoint/2010/main" val="16857878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xfrm>
            <a:off x="412750" y="698500"/>
            <a:ext cx="6191250" cy="3482975"/>
          </a:xfrm>
          <a:ln/>
        </p:spPr>
      </p:sp>
      <p:sp>
        <p:nvSpPr>
          <p:cNvPr id="117763" name="Rectangle 3"/>
          <p:cNvSpPr>
            <a:spLocks noGrp="1" noChangeArrowheads="1"/>
          </p:cNvSpPr>
          <p:nvPr>
            <p:ph type="body" idx="1"/>
          </p:nvPr>
        </p:nvSpPr>
        <p:spPr>
          <a:xfrm>
            <a:off x="933629" y="4415790"/>
            <a:ext cx="5141506" cy="4183380"/>
          </a:xfrm>
          <a:noFill/>
          <a:ln/>
        </p:spPr>
        <p:txBody>
          <a:bodyPr/>
          <a:lstStyle/>
          <a:p>
            <a:pPr eaLnBrk="1" hangingPunct="1"/>
            <a:endParaRPr lang="zh-TW" altLang="en-US"/>
          </a:p>
        </p:txBody>
      </p:sp>
    </p:spTree>
    <p:extLst>
      <p:ext uri="{BB962C8B-B14F-4D97-AF65-F5344CB8AC3E}">
        <p14:creationId xmlns:p14="http://schemas.microsoft.com/office/powerpoint/2010/main" val="31128472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xfrm>
            <a:off x="412750" y="698500"/>
            <a:ext cx="6191250" cy="3482975"/>
          </a:xfrm>
          <a:ln/>
        </p:spPr>
      </p:sp>
      <p:sp>
        <p:nvSpPr>
          <p:cNvPr id="118787" name="Rectangle 3"/>
          <p:cNvSpPr>
            <a:spLocks noGrp="1" noChangeArrowheads="1"/>
          </p:cNvSpPr>
          <p:nvPr>
            <p:ph type="body" idx="1"/>
          </p:nvPr>
        </p:nvSpPr>
        <p:spPr>
          <a:xfrm>
            <a:off x="933629" y="4415790"/>
            <a:ext cx="5141506" cy="4183380"/>
          </a:xfrm>
          <a:noFill/>
          <a:ln/>
        </p:spPr>
        <p:txBody>
          <a:bodyPr/>
          <a:lstStyle/>
          <a:p>
            <a:pPr eaLnBrk="1" hangingPunct="1"/>
            <a:endParaRPr lang="zh-TW" altLang="en-US"/>
          </a:p>
        </p:txBody>
      </p:sp>
    </p:spTree>
    <p:extLst>
      <p:ext uri="{BB962C8B-B14F-4D97-AF65-F5344CB8AC3E}">
        <p14:creationId xmlns:p14="http://schemas.microsoft.com/office/powerpoint/2010/main" val="16018822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a:xfrm>
            <a:off x="412750" y="698500"/>
            <a:ext cx="6191250" cy="3482975"/>
          </a:xfrm>
          <a:ln/>
        </p:spPr>
      </p:sp>
      <p:sp>
        <p:nvSpPr>
          <p:cNvPr id="119811" name="Rectangle 3"/>
          <p:cNvSpPr>
            <a:spLocks noGrp="1" noChangeArrowheads="1"/>
          </p:cNvSpPr>
          <p:nvPr>
            <p:ph type="body" idx="1"/>
          </p:nvPr>
        </p:nvSpPr>
        <p:spPr>
          <a:xfrm>
            <a:off x="933629" y="4415790"/>
            <a:ext cx="5141506" cy="4183380"/>
          </a:xfrm>
          <a:noFill/>
          <a:ln/>
        </p:spPr>
        <p:txBody>
          <a:bodyPr/>
          <a:lstStyle/>
          <a:p>
            <a:pPr eaLnBrk="1" hangingPunct="1"/>
            <a:endParaRPr lang="zh-TW" altLang="en-US"/>
          </a:p>
        </p:txBody>
      </p:sp>
    </p:spTree>
    <p:extLst>
      <p:ext uri="{BB962C8B-B14F-4D97-AF65-F5344CB8AC3E}">
        <p14:creationId xmlns:p14="http://schemas.microsoft.com/office/powerpoint/2010/main" val="28180528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412750" y="698500"/>
            <a:ext cx="6191250" cy="3482975"/>
          </a:xfrm>
          <a:ln/>
        </p:spPr>
      </p:sp>
      <p:sp>
        <p:nvSpPr>
          <p:cNvPr id="84995" name="Rectangle 3"/>
          <p:cNvSpPr>
            <a:spLocks noGrp="1" noChangeArrowheads="1"/>
          </p:cNvSpPr>
          <p:nvPr>
            <p:ph type="body" idx="1"/>
          </p:nvPr>
        </p:nvSpPr>
        <p:spPr>
          <a:xfrm>
            <a:off x="933629" y="4415790"/>
            <a:ext cx="5141506" cy="4183380"/>
          </a:xfrm>
          <a:noFill/>
          <a:ln/>
        </p:spPr>
        <p:txBody>
          <a:bodyPr/>
          <a:lstStyle/>
          <a:p>
            <a:pPr eaLnBrk="1" hangingPunct="1"/>
            <a:endParaRPr lang="zh-TW" altLang="en-US"/>
          </a:p>
        </p:txBody>
      </p:sp>
    </p:spTree>
    <p:extLst>
      <p:ext uri="{BB962C8B-B14F-4D97-AF65-F5344CB8AC3E}">
        <p14:creationId xmlns:p14="http://schemas.microsoft.com/office/powerpoint/2010/main" val="34324747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xfrm>
            <a:off x="412750" y="698500"/>
            <a:ext cx="6191250" cy="3482975"/>
          </a:xfrm>
          <a:ln/>
        </p:spPr>
      </p:sp>
      <p:sp>
        <p:nvSpPr>
          <p:cNvPr id="120835" name="Rectangle 3"/>
          <p:cNvSpPr>
            <a:spLocks noGrp="1" noChangeArrowheads="1"/>
          </p:cNvSpPr>
          <p:nvPr>
            <p:ph type="body" idx="1"/>
          </p:nvPr>
        </p:nvSpPr>
        <p:spPr>
          <a:xfrm>
            <a:off x="933629" y="4415790"/>
            <a:ext cx="5141506" cy="4183380"/>
          </a:xfrm>
          <a:noFill/>
          <a:ln/>
        </p:spPr>
        <p:txBody>
          <a:bodyPr/>
          <a:lstStyle/>
          <a:p>
            <a:pPr eaLnBrk="1" hangingPunct="1"/>
            <a:endParaRPr lang="zh-TW" altLang="en-US"/>
          </a:p>
        </p:txBody>
      </p:sp>
    </p:spTree>
    <p:extLst>
      <p:ext uri="{BB962C8B-B14F-4D97-AF65-F5344CB8AC3E}">
        <p14:creationId xmlns:p14="http://schemas.microsoft.com/office/powerpoint/2010/main" val="29360620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a:xfrm>
            <a:off x="412750" y="698500"/>
            <a:ext cx="6191250" cy="3482975"/>
          </a:xfrm>
          <a:ln/>
        </p:spPr>
      </p:sp>
      <p:sp>
        <p:nvSpPr>
          <p:cNvPr id="121859" name="Rectangle 3"/>
          <p:cNvSpPr>
            <a:spLocks noGrp="1" noChangeArrowheads="1"/>
          </p:cNvSpPr>
          <p:nvPr>
            <p:ph type="body" idx="1"/>
          </p:nvPr>
        </p:nvSpPr>
        <p:spPr>
          <a:xfrm>
            <a:off x="933629" y="4415790"/>
            <a:ext cx="5141506" cy="4183380"/>
          </a:xfrm>
          <a:noFill/>
          <a:ln/>
        </p:spPr>
        <p:txBody>
          <a:bodyPr/>
          <a:lstStyle/>
          <a:p>
            <a:pPr eaLnBrk="1" hangingPunct="1"/>
            <a:endParaRPr lang="zh-TW" altLang="en-US"/>
          </a:p>
        </p:txBody>
      </p:sp>
    </p:spTree>
    <p:extLst>
      <p:ext uri="{BB962C8B-B14F-4D97-AF65-F5344CB8AC3E}">
        <p14:creationId xmlns:p14="http://schemas.microsoft.com/office/powerpoint/2010/main" val="35071480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a:xfrm>
            <a:off x="412750" y="698500"/>
            <a:ext cx="6191250" cy="3482975"/>
          </a:xfrm>
          <a:ln/>
        </p:spPr>
      </p:sp>
      <p:sp>
        <p:nvSpPr>
          <p:cNvPr id="122883" name="Rectangle 3"/>
          <p:cNvSpPr>
            <a:spLocks noGrp="1" noChangeArrowheads="1"/>
          </p:cNvSpPr>
          <p:nvPr>
            <p:ph type="body" idx="1"/>
          </p:nvPr>
        </p:nvSpPr>
        <p:spPr>
          <a:xfrm>
            <a:off x="933629" y="4415790"/>
            <a:ext cx="5141506" cy="4183380"/>
          </a:xfrm>
          <a:noFill/>
          <a:ln/>
        </p:spPr>
        <p:txBody>
          <a:bodyPr/>
          <a:lstStyle/>
          <a:p>
            <a:pPr eaLnBrk="1" hangingPunct="1"/>
            <a:endParaRPr lang="zh-TW" altLang="en-US"/>
          </a:p>
        </p:txBody>
      </p:sp>
    </p:spTree>
    <p:extLst>
      <p:ext uri="{BB962C8B-B14F-4D97-AF65-F5344CB8AC3E}">
        <p14:creationId xmlns:p14="http://schemas.microsoft.com/office/powerpoint/2010/main" val="8533764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xfrm>
            <a:off x="412750" y="698500"/>
            <a:ext cx="6191250" cy="3482975"/>
          </a:xfrm>
          <a:ln/>
        </p:spPr>
      </p:sp>
      <p:sp>
        <p:nvSpPr>
          <p:cNvPr id="123907" name="Rectangle 3"/>
          <p:cNvSpPr>
            <a:spLocks noGrp="1" noChangeArrowheads="1"/>
          </p:cNvSpPr>
          <p:nvPr>
            <p:ph type="body" idx="1"/>
          </p:nvPr>
        </p:nvSpPr>
        <p:spPr>
          <a:xfrm>
            <a:off x="933629" y="4415790"/>
            <a:ext cx="5141506" cy="4183380"/>
          </a:xfrm>
          <a:noFill/>
          <a:ln/>
        </p:spPr>
        <p:txBody>
          <a:bodyPr/>
          <a:lstStyle/>
          <a:p>
            <a:pPr eaLnBrk="1" hangingPunct="1"/>
            <a:endParaRPr lang="zh-TW" altLang="en-US"/>
          </a:p>
        </p:txBody>
      </p:sp>
    </p:spTree>
    <p:extLst>
      <p:ext uri="{BB962C8B-B14F-4D97-AF65-F5344CB8AC3E}">
        <p14:creationId xmlns:p14="http://schemas.microsoft.com/office/powerpoint/2010/main" val="40163654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412750" y="698500"/>
            <a:ext cx="6191250" cy="3482975"/>
          </a:xfrm>
          <a:ln/>
        </p:spPr>
      </p:sp>
      <p:sp>
        <p:nvSpPr>
          <p:cNvPr id="124931" name="Rectangle 3"/>
          <p:cNvSpPr>
            <a:spLocks noGrp="1" noChangeArrowheads="1"/>
          </p:cNvSpPr>
          <p:nvPr>
            <p:ph type="body" idx="1"/>
          </p:nvPr>
        </p:nvSpPr>
        <p:spPr>
          <a:xfrm>
            <a:off x="933629" y="4415790"/>
            <a:ext cx="5141506" cy="4183380"/>
          </a:xfrm>
          <a:noFill/>
          <a:ln/>
        </p:spPr>
        <p:txBody>
          <a:bodyPr/>
          <a:lstStyle/>
          <a:p>
            <a:pPr eaLnBrk="1" hangingPunct="1"/>
            <a:endParaRPr lang="zh-TW" altLang="en-US"/>
          </a:p>
        </p:txBody>
      </p:sp>
    </p:spTree>
    <p:extLst>
      <p:ext uri="{BB962C8B-B14F-4D97-AF65-F5344CB8AC3E}">
        <p14:creationId xmlns:p14="http://schemas.microsoft.com/office/powerpoint/2010/main" val="5319169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a:xfrm>
            <a:off x="412750" y="698500"/>
            <a:ext cx="6191250" cy="3482975"/>
          </a:xfrm>
          <a:ln/>
        </p:spPr>
      </p:sp>
      <p:sp>
        <p:nvSpPr>
          <p:cNvPr id="125955" name="Rectangle 3"/>
          <p:cNvSpPr>
            <a:spLocks noGrp="1" noChangeArrowheads="1"/>
          </p:cNvSpPr>
          <p:nvPr>
            <p:ph type="body" idx="1"/>
          </p:nvPr>
        </p:nvSpPr>
        <p:spPr>
          <a:xfrm>
            <a:off x="933629" y="4415790"/>
            <a:ext cx="5141506" cy="4183380"/>
          </a:xfrm>
          <a:noFill/>
          <a:ln/>
        </p:spPr>
        <p:txBody>
          <a:bodyPr lIns="92775" tIns="46388" rIns="92775" bIns="46388"/>
          <a:lstStyle/>
          <a:p>
            <a:pPr eaLnBrk="1" hangingPunct="1"/>
            <a:endParaRPr lang="zh-TW" altLang="en-US"/>
          </a:p>
        </p:txBody>
      </p:sp>
    </p:spTree>
    <p:extLst>
      <p:ext uri="{BB962C8B-B14F-4D97-AF65-F5344CB8AC3E}">
        <p14:creationId xmlns:p14="http://schemas.microsoft.com/office/powerpoint/2010/main" val="9135315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xfrm>
            <a:off x="412750" y="698500"/>
            <a:ext cx="6191250" cy="3482975"/>
          </a:xfrm>
          <a:ln/>
        </p:spPr>
      </p:sp>
      <p:sp>
        <p:nvSpPr>
          <p:cNvPr id="126979" name="Rectangle 3"/>
          <p:cNvSpPr>
            <a:spLocks noGrp="1" noChangeArrowheads="1"/>
          </p:cNvSpPr>
          <p:nvPr>
            <p:ph type="body" idx="1"/>
          </p:nvPr>
        </p:nvSpPr>
        <p:spPr>
          <a:xfrm>
            <a:off x="933629" y="4415790"/>
            <a:ext cx="5141506" cy="4183380"/>
          </a:xfrm>
          <a:noFill/>
          <a:ln/>
        </p:spPr>
        <p:txBody>
          <a:bodyPr lIns="92775" tIns="46388" rIns="92775" bIns="46388"/>
          <a:lstStyle/>
          <a:p>
            <a:pPr eaLnBrk="1" hangingPunct="1"/>
            <a:endParaRPr lang="zh-TW" altLang="en-US"/>
          </a:p>
        </p:txBody>
      </p:sp>
    </p:spTree>
    <p:extLst>
      <p:ext uri="{BB962C8B-B14F-4D97-AF65-F5344CB8AC3E}">
        <p14:creationId xmlns:p14="http://schemas.microsoft.com/office/powerpoint/2010/main" val="23144310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xfrm>
            <a:off x="412750" y="698500"/>
            <a:ext cx="6191250" cy="3482975"/>
          </a:xfrm>
          <a:ln/>
        </p:spPr>
      </p:sp>
      <p:sp>
        <p:nvSpPr>
          <p:cNvPr id="128003" name="Rectangle 3"/>
          <p:cNvSpPr>
            <a:spLocks noGrp="1" noChangeArrowheads="1"/>
          </p:cNvSpPr>
          <p:nvPr>
            <p:ph type="body" idx="1"/>
          </p:nvPr>
        </p:nvSpPr>
        <p:spPr>
          <a:xfrm>
            <a:off x="933629" y="4415790"/>
            <a:ext cx="5141506" cy="4183380"/>
          </a:xfrm>
          <a:noFill/>
          <a:ln/>
        </p:spPr>
        <p:txBody>
          <a:bodyPr lIns="92775" tIns="46388" rIns="92775" bIns="46388"/>
          <a:lstStyle/>
          <a:p>
            <a:pPr eaLnBrk="1" hangingPunct="1"/>
            <a:endParaRPr lang="zh-TW" altLang="en-US"/>
          </a:p>
        </p:txBody>
      </p:sp>
    </p:spTree>
    <p:extLst>
      <p:ext uri="{BB962C8B-B14F-4D97-AF65-F5344CB8AC3E}">
        <p14:creationId xmlns:p14="http://schemas.microsoft.com/office/powerpoint/2010/main" val="26110830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xfrm>
            <a:off x="412750" y="698500"/>
            <a:ext cx="6191250" cy="3482975"/>
          </a:xfrm>
          <a:ln/>
        </p:spPr>
      </p:sp>
      <p:sp>
        <p:nvSpPr>
          <p:cNvPr id="129027" name="Rectangle 3"/>
          <p:cNvSpPr>
            <a:spLocks noGrp="1" noChangeArrowheads="1"/>
          </p:cNvSpPr>
          <p:nvPr>
            <p:ph type="body" idx="1"/>
          </p:nvPr>
        </p:nvSpPr>
        <p:spPr>
          <a:xfrm>
            <a:off x="933629" y="4415790"/>
            <a:ext cx="5141506" cy="4183380"/>
          </a:xfrm>
          <a:noFill/>
          <a:ln/>
        </p:spPr>
        <p:txBody>
          <a:bodyPr lIns="92775" tIns="46388" rIns="92775" bIns="46388"/>
          <a:lstStyle/>
          <a:p>
            <a:pPr eaLnBrk="1" hangingPunct="1"/>
            <a:endParaRPr lang="zh-TW" altLang="en-US"/>
          </a:p>
        </p:txBody>
      </p:sp>
    </p:spTree>
    <p:extLst>
      <p:ext uri="{BB962C8B-B14F-4D97-AF65-F5344CB8AC3E}">
        <p14:creationId xmlns:p14="http://schemas.microsoft.com/office/powerpoint/2010/main" val="10032168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a:xfrm>
            <a:off x="412750" y="698500"/>
            <a:ext cx="6191250" cy="3482975"/>
          </a:xfrm>
          <a:ln/>
        </p:spPr>
      </p:sp>
      <p:sp>
        <p:nvSpPr>
          <p:cNvPr id="130051" name="Rectangle 3"/>
          <p:cNvSpPr>
            <a:spLocks noGrp="1" noChangeArrowheads="1"/>
          </p:cNvSpPr>
          <p:nvPr>
            <p:ph type="body" idx="1"/>
          </p:nvPr>
        </p:nvSpPr>
        <p:spPr>
          <a:xfrm>
            <a:off x="933629" y="4415790"/>
            <a:ext cx="5141506" cy="4183380"/>
          </a:xfrm>
          <a:noFill/>
          <a:ln/>
        </p:spPr>
        <p:txBody>
          <a:bodyPr lIns="92775" tIns="46388" rIns="92775" bIns="46388"/>
          <a:lstStyle/>
          <a:p>
            <a:pPr eaLnBrk="1" hangingPunct="1"/>
            <a:endParaRPr lang="zh-TW" altLang="en-US"/>
          </a:p>
        </p:txBody>
      </p:sp>
    </p:spTree>
    <p:extLst>
      <p:ext uri="{BB962C8B-B14F-4D97-AF65-F5344CB8AC3E}">
        <p14:creationId xmlns:p14="http://schemas.microsoft.com/office/powerpoint/2010/main" val="442579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412750" y="698500"/>
            <a:ext cx="6191250" cy="3482975"/>
          </a:xfrm>
          <a:ln/>
        </p:spPr>
      </p:sp>
      <p:sp>
        <p:nvSpPr>
          <p:cNvPr id="86019" name="Rectangle 3"/>
          <p:cNvSpPr>
            <a:spLocks noGrp="1" noChangeArrowheads="1"/>
          </p:cNvSpPr>
          <p:nvPr>
            <p:ph type="body" idx="1"/>
          </p:nvPr>
        </p:nvSpPr>
        <p:spPr>
          <a:xfrm>
            <a:off x="933629" y="4415790"/>
            <a:ext cx="5141506" cy="4183380"/>
          </a:xfrm>
          <a:noFill/>
          <a:ln/>
        </p:spPr>
        <p:txBody>
          <a:bodyPr/>
          <a:lstStyle/>
          <a:p>
            <a:pPr eaLnBrk="1" hangingPunct="1"/>
            <a:endParaRPr lang="zh-TW" altLang="en-US"/>
          </a:p>
        </p:txBody>
      </p:sp>
    </p:spTree>
    <p:extLst>
      <p:ext uri="{BB962C8B-B14F-4D97-AF65-F5344CB8AC3E}">
        <p14:creationId xmlns:p14="http://schemas.microsoft.com/office/powerpoint/2010/main" val="50825534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a:xfrm>
            <a:off x="412750" y="698500"/>
            <a:ext cx="6191250" cy="3482975"/>
          </a:xfrm>
          <a:ln/>
        </p:spPr>
      </p:sp>
      <p:sp>
        <p:nvSpPr>
          <p:cNvPr id="131075" name="Rectangle 3"/>
          <p:cNvSpPr>
            <a:spLocks noGrp="1" noChangeArrowheads="1"/>
          </p:cNvSpPr>
          <p:nvPr>
            <p:ph type="body" idx="1"/>
          </p:nvPr>
        </p:nvSpPr>
        <p:spPr>
          <a:xfrm>
            <a:off x="933629" y="4415790"/>
            <a:ext cx="5141506" cy="4183380"/>
          </a:xfrm>
          <a:noFill/>
          <a:ln/>
        </p:spPr>
        <p:txBody>
          <a:bodyPr lIns="92775" tIns="46388" rIns="92775" bIns="46388"/>
          <a:lstStyle/>
          <a:p>
            <a:pPr eaLnBrk="1" hangingPunct="1"/>
            <a:endParaRPr lang="zh-TW" altLang="en-US"/>
          </a:p>
        </p:txBody>
      </p:sp>
    </p:spTree>
    <p:extLst>
      <p:ext uri="{BB962C8B-B14F-4D97-AF65-F5344CB8AC3E}">
        <p14:creationId xmlns:p14="http://schemas.microsoft.com/office/powerpoint/2010/main" val="20496174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xfrm>
            <a:off x="412750" y="698500"/>
            <a:ext cx="6191250" cy="3482975"/>
          </a:xfrm>
          <a:ln/>
        </p:spPr>
      </p:sp>
      <p:sp>
        <p:nvSpPr>
          <p:cNvPr id="132099" name="Rectangle 3"/>
          <p:cNvSpPr>
            <a:spLocks noGrp="1" noChangeArrowheads="1"/>
          </p:cNvSpPr>
          <p:nvPr>
            <p:ph type="body" idx="1"/>
          </p:nvPr>
        </p:nvSpPr>
        <p:spPr>
          <a:xfrm>
            <a:off x="933629" y="4415790"/>
            <a:ext cx="5141506" cy="4183380"/>
          </a:xfrm>
          <a:noFill/>
          <a:ln/>
        </p:spPr>
        <p:txBody>
          <a:bodyPr lIns="92775" tIns="46388" rIns="92775" bIns="46388"/>
          <a:lstStyle/>
          <a:p>
            <a:pPr eaLnBrk="1" hangingPunct="1"/>
            <a:endParaRPr lang="zh-TW" altLang="en-US"/>
          </a:p>
        </p:txBody>
      </p:sp>
    </p:spTree>
    <p:extLst>
      <p:ext uri="{BB962C8B-B14F-4D97-AF65-F5344CB8AC3E}">
        <p14:creationId xmlns:p14="http://schemas.microsoft.com/office/powerpoint/2010/main" val="31233661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a:xfrm>
            <a:off x="412750" y="698500"/>
            <a:ext cx="6191250" cy="3482975"/>
          </a:xfrm>
          <a:ln/>
        </p:spPr>
      </p:sp>
      <p:sp>
        <p:nvSpPr>
          <p:cNvPr id="133123" name="Rectangle 3"/>
          <p:cNvSpPr>
            <a:spLocks noGrp="1" noChangeArrowheads="1"/>
          </p:cNvSpPr>
          <p:nvPr>
            <p:ph type="body" idx="1"/>
          </p:nvPr>
        </p:nvSpPr>
        <p:spPr>
          <a:xfrm>
            <a:off x="933629" y="4415790"/>
            <a:ext cx="5141506" cy="4183380"/>
          </a:xfrm>
          <a:noFill/>
          <a:ln/>
        </p:spPr>
        <p:txBody>
          <a:bodyPr/>
          <a:lstStyle/>
          <a:p>
            <a:pPr eaLnBrk="1" hangingPunct="1"/>
            <a:endParaRPr lang="zh-TW" altLang="en-US"/>
          </a:p>
        </p:txBody>
      </p:sp>
    </p:spTree>
    <p:extLst>
      <p:ext uri="{BB962C8B-B14F-4D97-AF65-F5344CB8AC3E}">
        <p14:creationId xmlns:p14="http://schemas.microsoft.com/office/powerpoint/2010/main" val="14626922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xfrm>
            <a:off x="412750" y="698500"/>
            <a:ext cx="6191250" cy="3482975"/>
          </a:xfrm>
          <a:ln/>
        </p:spPr>
      </p:sp>
      <p:sp>
        <p:nvSpPr>
          <p:cNvPr id="134147" name="Rectangle 3"/>
          <p:cNvSpPr>
            <a:spLocks noGrp="1" noChangeArrowheads="1"/>
          </p:cNvSpPr>
          <p:nvPr>
            <p:ph type="body" idx="1"/>
          </p:nvPr>
        </p:nvSpPr>
        <p:spPr>
          <a:xfrm>
            <a:off x="933629" y="4415790"/>
            <a:ext cx="5141506" cy="4183380"/>
          </a:xfrm>
          <a:noFill/>
          <a:ln/>
        </p:spPr>
        <p:txBody>
          <a:bodyPr lIns="92775" tIns="46388" rIns="92775" bIns="46388"/>
          <a:lstStyle/>
          <a:p>
            <a:pPr eaLnBrk="1" hangingPunct="1"/>
            <a:endParaRPr lang="zh-TW" altLang="en-US"/>
          </a:p>
        </p:txBody>
      </p:sp>
    </p:spTree>
    <p:extLst>
      <p:ext uri="{BB962C8B-B14F-4D97-AF65-F5344CB8AC3E}">
        <p14:creationId xmlns:p14="http://schemas.microsoft.com/office/powerpoint/2010/main" val="406046718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xfrm>
            <a:off x="412750" y="698500"/>
            <a:ext cx="6191250" cy="3482975"/>
          </a:xfrm>
          <a:ln/>
        </p:spPr>
      </p:sp>
      <p:sp>
        <p:nvSpPr>
          <p:cNvPr id="135171" name="Rectangle 3"/>
          <p:cNvSpPr>
            <a:spLocks noGrp="1" noChangeArrowheads="1"/>
          </p:cNvSpPr>
          <p:nvPr>
            <p:ph type="body" idx="1"/>
          </p:nvPr>
        </p:nvSpPr>
        <p:spPr>
          <a:xfrm>
            <a:off x="933629" y="4415790"/>
            <a:ext cx="5141506" cy="4183380"/>
          </a:xfrm>
          <a:noFill/>
          <a:ln/>
        </p:spPr>
        <p:txBody>
          <a:bodyPr lIns="92775" tIns="46388" rIns="92775" bIns="46388"/>
          <a:lstStyle/>
          <a:p>
            <a:pPr eaLnBrk="1" hangingPunct="1"/>
            <a:endParaRPr lang="zh-TW" altLang="en-US"/>
          </a:p>
        </p:txBody>
      </p:sp>
    </p:spTree>
    <p:extLst>
      <p:ext uri="{BB962C8B-B14F-4D97-AF65-F5344CB8AC3E}">
        <p14:creationId xmlns:p14="http://schemas.microsoft.com/office/powerpoint/2010/main" val="61386761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a:xfrm>
            <a:off x="412750" y="698500"/>
            <a:ext cx="6191250" cy="3482975"/>
          </a:xfrm>
          <a:ln/>
        </p:spPr>
      </p:sp>
      <p:sp>
        <p:nvSpPr>
          <p:cNvPr id="136195" name="Rectangle 3"/>
          <p:cNvSpPr>
            <a:spLocks noGrp="1" noChangeArrowheads="1"/>
          </p:cNvSpPr>
          <p:nvPr>
            <p:ph type="body" idx="1"/>
          </p:nvPr>
        </p:nvSpPr>
        <p:spPr>
          <a:xfrm>
            <a:off x="933629" y="4415790"/>
            <a:ext cx="5141506" cy="4183380"/>
          </a:xfrm>
          <a:noFill/>
          <a:ln/>
        </p:spPr>
        <p:txBody>
          <a:bodyPr lIns="92775" tIns="46388" rIns="92775" bIns="46388"/>
          <a:lstStyle/>
          <a:p>
            <a:pPr eaLnBrk="1" hangingPunct="1"/>
            <a:endParaRPr lang="zh-TW" altLang="en-US"/>
          </a:p>
        </p:txBody>
      </p:sp>
    </p:spTree>
    <p:extLst>
      <p:ext uri="{BB962C8B-B14F-4D97-AF65-F5344CB8AC3E}">
        <p14:creationId xmlns:p14="http://schemas.microsoft.com/office/powerpoint/2010/main" val="384706073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xfrm>
            <a:off x="412750" y="698500"/>
            <a:ext cx="6191250" cy="3482975"/>
          </a:xfrm>
          <a:ln/>
        </p:spPr>
      </p:sp>
      <p:sp>
        <p:nvSpPr>
          <p:cNvPr id="137219" name="Rectangle 3"/>
          <p:cNvSpPr>
            <a:spLocks noGrp="1" noChangeArrowheads="1"/>
          </p:cNvSpPr>
          <p:nvPr>
            <p:ph type="body" idx="1"/>
          </p:nvPr>
        </p:nvSpPr>
        <p:spPr>
          <a:xfrm>
            <a:off x="933629" y="4415790"/>
            <a:ext cx="5141506" cy="4183380"/>
          </a:xfrm>
          <a:noFill/>
          <a:ln/>
        </p:spPr>
        <p:txBody>
          <a:bodyPr lIns="92775" tIns="46388" rIns="92775" bIns="46388"/>
          <a:lstStyle/>
          <a:p>
            <a:pPr eaLnBrk="1" hangingPunct="1"/>
            <a:endParaRPr lang="zh-TW" altLang="en-US"/>
          </a:p>
        </p:txBody>
      </p:sp>
    </p:spTree>
    <p:extLst>
      <p:ext uri="{BB962C8B-B14F-4D97-AF65-F5344CB8AC3E}">
        <p14:creationId xmlns:p14="http://schemas.microsoft.com/office/powerpoint/2010/main" val="152546076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a:xfrm>
            <a:off x="412750" y="698500"/>
            <a:ext cx="6191250" cy="3482975"/>
          </a:xfrm>
          <a:ln/>
        </p:spPr>
      </p:sp>
      <p:sp>
        <p:nvSpPr>
          <p:cNvPr id="138243" name="Rectangle 3"/>
          <p:cNvSpPr>
            <a:spLocks noGrp="1" noChangeArrowheads="1"/>
          </p:cNvSpPr>
          <p:nvPr>
            <p:ph type="body" idx="1"/>
          </p:nvPr>
        </p:nvSpPr>
        <p:spPr>
          <a:xfrm>
            <a:off x="933629" y="4415790"/>
            <a:ext cx="5141506" cy="4183380"/>
          </a:xfrm>
          <a:noFill/>
          <a:ln/>
        </p:spPr>
        <p:txBody>
          <a:bodyPr lIns="92775" tIns="46388" rIns="92775" bIns="46388"/>
          <a:lstStyle/>
          <a:p>
            <a:pPr eaLnBrk="1" hangingPunct="1"/>
            <a:endParaRPr lang="zh-TW" altLang="en-US"/>
          </a:p>
        </p:txBody>
      </p:sp>
    </p:spTree>
    <p:extLst>
      <p:ext uri="{BB962C8B-B14F-4D97-AF65-F5344CB8AC3E}">
        <p14:creationId xmlns:p14="http://schemas.microsoft.com/office/powerpoint/2010/main" val="5166251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62</a:t>
            </a:fld>
            <a:endParaRPr lang="en-US" noProof="0" dirty="0"/>
          </a:p>
        </p:txBody>
      </p:sp>
    </p:spTree>
    <p:extLst>
      <p:ext uri="{BB962C8B-B14F-4D97-AF65-F5344CB8AC3E}">
        <p14:creationId xmlns:p14="http://schemas.microsoft.com/office/powerpoint/2010/main" val="28551386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xfrm>
            <a:off x="412750" y="698500"/>
            <a:ext cx="6191250" cy="3482975"/>
          </a:xfrm>
          <a:ln/>
        </p:spPr>
      </p:sp>
      <p:sp>
        <p:nvSpPr>
          <p:cNvPr id="87043" name="Rectangle 3"/>
          <p:cNvSpPr>
            <a:spLocks noGrp="1" noChangeArrowheads="1"/>
          </p:cNvSpPr>
          <p:nvPr>
            <p:ph type="body" idx="1"/>
          </p:nvPr>
        </p:nvSpPr>
        <p:spPr>
          <a:xfrm>
            <a:off x="933629" y="4415790"/>
            <a:ext cx="5141506" cy="4183380"/>
          </a:xfrm>
          <a:noFill/>
          <a:ln/>
        </p:spPr>
        <p:txBody>
          <a:bodyPr/>
          <a:lstStyle/>
          <a:p>
            <a:pPr eaLnBrk="1" hangingPunct="1"/>
            <a:endParaRPr lang="zh-TW" altLang="en-US"/>
          </a:p>
        </p:txBody>
      </p:sp>
    </p:spTree>
    <p:extLst>
      <p:ext uri="{BB962C8B-B14F-4D97-AF65-F5344CB8AC3E}">
        <p14:creationId xmlns:p14="http://schemas.microsoft.com/office/powerpoint/2010/main" val="3170706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xfrm>
            <a:off x="412750" y="698500"/>
            <a:ext cx="6191250" cy="3482975"/>
          </a:xfrm>
          <a:ln/>
        </p:spPr>
      </p:sp>
      <p:sp>
        <p:nvSpPr>
          <p:cNvPr id="89091" name="Rectangle 3"/>
          <p:cNvSpPr>
            <a:spLocks noGrp="1" noChangeArrowheads="1"/>
          </p:cNvSpPr>
          <p:nvPr>
            <p:ph type="body" idx="1"/>
          </p:nvPr>
        </p:nvSpPr>
        <p:spPr>
          <a:xfrm>
            <a:off x="933629" y="4415790"/>
            <a:ext cx="5141506" cy="4183380"/>
          </a:xfrm>
          <a:noFill/>
          <a:ln/>
        </p:spPr>
        <p:txBody>
          <a:bodyPr lIns="92775" tIns="46388" rIns="92775" bIns="46388"/>
          <a:lstStyle/>
          <a:p>
            <a:pPr eaLnBrk="1" hangingPunct="1"/>
            <a:endParaRPr lang="zh-TW" altLang="en-US"/>
          </a:p>
        </p:txBody>
      </p:sp>
    </p:spTree>
    <p:extLst>
      <p:ext uri="{BB962C8B-B14F-4D97-AF65-F5344CB8AC3E}">
        <p14:creationId xmlns:p14="http://schemas.microsoft.com/office/powerpoint/2010/main" val="3217374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xfrm>
            <a:off x="412750" y="698500"/>
            <a:ext cx="6191250" cy="3482975"/>
          </a:xfrm>
          <a:ln/>
        </p:spPr>
      </p:sp>
      <p:sp>
        <p:nvSpPr>
          <p:cNvPr id="90115" name="Rectangle 3"/>
          <p:cNvSpPr>
            <a:spLocks noGrp="1" noChangeArrowheads="1"/>
          </p:cNvSpPr>
          <p:nvPr>
            <p:ph type="body" idx="1"/>
          </p:nvPr>
        </p:nvSpPr>
        <p:spPr>
          <a:xfrm>
            <a:off x="933629" y="4415790"/>
            <a:ext cx="5141506" cy="4183380"/>
          </a:xfrm>
          <a:noFill/>
          <a:ln/>
        </p:spPr>
        <p:txBody>
          <a:bodyPr/>
          <a:lstStyle/>
          <a:p>
            <a:pPr eaLnBrk="1" hangingPunct="1"/>
            <a:r>
              <a:rPr lang="en-US" altLang="zh-TW"/>
              <a:t>Question: why produce() and consume() are not in the CS?</a:t>
            </a:r>
          </a:p>
        </p:txBody>
      </p:sp>
    </p:spTree>
    <p:extLst>
      <p:ext uri="{BB962C8B-B14F-4D97-AF65-F5344CB8AC3E}">
        <p14:creationId xmlns:p14="http://schemas.microsoft.com/office/powerpoint/2010/main" val="742736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xfrm>
            <a:off x="412750" y="698500"/>
            <a:ext cx="6191250" cy="3482975"/>
          </a:xfrm>
          <a:ln/>
        </p:spPr>
      </p:sp>
      <p:sp>
        <p:nvSpPr>
          <p:cNvPr id="91139" name="Rectangle 3"/>
          <p:cNvSpPr>
            <a:spLocks noGrp="1" noChangeArrowheads="1"/>
          </p:cNvSpPr>
          <p:nvPr>
            <p:ph type="body" idx="1"/>
          </p:nvPr>
        </p:nvSpPr>
        <p:spPr>
          <a:xfrm>
            <a:off x="933629" y="4415790"/>
            <a:ext cx="5141506" cy="4183380"/>
          </a:xfrm>
          <a:noFill/>
          <a:ln/>
        </p:spPr>
        <p:txBody>
          <a:bodyPr/>
          <a:lstStyle/>
          <a:p>
            <a:pPr eaLnBrk="1" hangingPunct="1"/>
            <a:endParaRPr lang="zh-TW" altLang="en-US"/>
          </a:p>
        </p:txBody>
      </p:sp>
    </p:spTree>
    <p:extLst>
      <p:ext uri="{BB962C8B-B14F-4D97-AF65-F5344CB8AC3E}">
        <p14:creationId xmlns:p14="http://schemas.microsoft.com/office/powerpoint/2010/main" val="23478767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xfrm>
            <a:off x="412750" y="698500"/>
            <a:ext cx="6191250" cy="3482975"/>
          </a:xfrm>
          <a:ln/>
        </p:spPr>
      </p:sp>
      <p:sp>
        <p:nvSpPr>
          <p:cNvPr id="92163" name="Rectangle 3"/>
          <p:cNvSpPr>
            <a:spLocks noGrp="1" noChangeArrowheads="1"/>
          </p:cNvSpPr>
          <p:nvPr>
            <p:ph type="body" idx="1"/>
          </p:nvPr>
        </p:nvSpPr>
        <p:spPr>
          <a:xfrm>
            <a:off x="933629" y="4415790"/>
            <a:ext cx="5141506" cy="4183380"/>
          </a:xfrm>
          <a:noFill/>
          <a:ln/>
        </p:spPr>
        <p:txBody>
          <a:bodyPr/>
          <a:lstStyle/>
          <a:p>
            <a:pPr eaLnBrk="1" hangingPunct="1"/>
            <a:r>
              <a:rPr lang="en-US" altLang="zh-TW"/>
              <a:t>Is this a synchronization problem or a critical section problem?</a:t>
            </a:r>
          </a:p>
        </p:txBody>
      </p:sp>
    </p:spTree>
    <p:extLst>
      <p:ext uri="{BB962C8B-B14F-4D97-AF65-F5344CB8AC3E}">
        <p14:creationId xmlns:p14="http://schemas.microsoft.com/office/powerpoint/2010/main" val="2952610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Small Image">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837F9836-5B23-424D-8C60-AC02A8512A4B}"/>
              </a:ext>
            </a:extLst>
          </p:cNvPr>
          <p:cNvSpPr>
            <a:spLocks noGrp="1"/>
          </p:cNvSpPr>
          <p:nvPr>
            <p:ph type="pic" sz="quarter" idx="13" hasCustomPrompt="1"/>
          </p:nvPr>
        </p:nvSpPr>
        <p:spPr>
          <a:xfrm>
            <a:off x="9980476" y="0"/>
            <a:ext cx="2211524" cy="685800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all" spc="-300" baseline="0">
                <a:solidFill>
                  <a:schemeClr val="tx1"/>
                </a:solidFill>
                <a:latin typeface="+mj-lt"/>
              </a:defRPr>
            </a:lvl1pPr>
          </a:lstStyle>
          <a:p>
            <a:r>
              <a:rPr lang="en-US"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11904" y="4650539"/>
            <a:ext cx="3401478" cy="1192038"/>
          </a:xfrm>
          <a:solidFill>
            <a:schemeClr val="tx1"/>
          </a:solidFill>
        </p:spPr>
        <p:txBody>
          <a:bodyPr lIns="252000" tIns="0" anchor="ctr"/>
          <a:lstStyle>
            <a:lvl1pPr marL="0" indent="0" algn="l">
              <a:lnSpc>
                <a:spcPct val="100000"/>
              </a:lnSpc>
              <a:buNone/>
              <a:defRPr sz="1800" i="1">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1764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290450" y="1512000"/>
            <a:ext cx="1764000"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4148900" y="1512000"/>
            <a:ext cx="1764000"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6007350" y="1507535"/>
            <a:ext cx="1764000"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7865800" y="1507535"/>
            <a:ext cx="1764000" cy="468371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B5A8293F-A5B5-4FCC-BF27-A25B1BAFF245}"/>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a:extLst>
              <a:ext uri="{FF2B5EF4-FFF2-40B4-BE49-F238E27FC236}">
                <a16:creationId xmlns:a16="http://schemas.microsoft.com/office/drawing/2014/main" id="{B3474F74-8189-4507-A385-D7DE84376761}"/>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4837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1" y="1008000"/>
            <a:ext cx="9198116"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E801980-CBAE-4A50-886D-54D7BB2E1947}"/>
              </a:ext>
            </a:extLst>
          </p:cNvPr>
          <p:cNvSpPr>
            <a:spLocks noGrp="1"/>
          </p:cNvSpPr>
          <p:nvPr>
            <p:ph type="sldNum" sz="quarter" idx="33"/>
          </p:nvPr>
        </p:nvSpPr>
        <p:spPr>
          <a:xfrm>
            <a:off x="11447502" y="6401750"/>
            <a:ext cx="278418" cy="274324"/>
          </a:xfrm>
        </p:spPr>
        <p:txBody>
          <a:bodyPr/>
          <a:lstStyle/>
          <a:p>
            <a:fld id="{19B51A1E-902D-48AF-9020-955120F399B6}" type="slidenum">
              <a:rPr lang="en-US" noProof="0" smtClean="0"/>
              <a:pPr/>
              <a:t>‹#›</a:t>
            </a:fld>
            <a:endParaRPr lang="en-US" noProof="0" dirty="0"/>
          </a:p>
        </p:txBody>
      </p:sp>
      <p:sp>
        <p:nvSpPr>
          <p:cNvPr id="6" name="Rectangle 5">
            <a:extLst>
              <a:ext uri="{FF2B5EF4-FFF2-40B4-BE49-F238E27FC236}">
                <a16:creationId xmlns:a16="http://schemas.microsoft.com/office/drawing/2014/main" id="{42768557-BC25-436D-AA97-8FEEF2762BD2}"/>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5855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DF756E-F310-4229-ACDD-055D299A95FB}"/>
              </a:ext>
            </a:extLst>
          </p:cNvPr>
          <p:cNvSpPr/>
          <p:nvPr userDrawn="1"/>
        </p:nvSpPr>
        <p:spPr>
          <a:xfrm>
            <a:off x="6297105" y="424206"/>
            <a:ext cx="5505254" cy="573149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E25951D2-91DB-40E7-95D5-4B372602DEB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9" name="Subtitle 2">
            <a:extLst>
              <a:ext uri="{FF2B5EF4-FFF2-40B4-BE49-F238E27FC236}">
                <a16:creationId xmlns:a16="http://schemas.microsoft.com/office/drawing/2014/main" id="{07666241-4AF6-458A-A571-6C6C291D72F1}"/>
              </a:ext>
            </a:extLst>
          </p:cNvPr>
          <p:cNvSpPr>
            <a:spLocks noGrp="1"/>
          </p:cNvSpPr>
          <p:nvPr>
            <p:ph type="subTitle" idx="1"/>
          </p:nvPr>
        </p:nvSpPr>
        <p:spPr>
          <a:xfrm>
            <a:off x="6532775" y="3639199"/>
            <a:ext cx="5053936"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6" name="Title 5">
            <a:extLst>
              <a:ext uri="{FF2B5EF4-FFF2-40B4-BE49-F238E27FC236}">
                <a16:creationId xmlns:a16="http://schemas.microsoft.com/office/drawing/2014/main" id="{6F4F2BBF-F210-4954-9C73-A0030AACDDFE}"/>
              </a:ext>
            </a:extLst>
          </p:cNvPr>
          <p:cNvSpPr>
            <a:spLocks noGrp="1"/>
          </p:cNvSpPr>
          <p:nvPr>
            <p:ph type="title" hasCustomPrompt="1"/>
          </p:nvPr>
        </p:nvSpPr>
        <p:spPr>
          <a:xfrm>
            <a:off x="6532775" y="993303"/>
            <a:ext cx="5053936" cy="2513468"/>
          </a:xfrm>
        </p:spPr>
        <p:txBody>
          <a:bodyPr/>
          <a:lstStyle>
            <a:lvl1pPr>
              <a:defRPr sz="5400" cap="none">
                <a:solidFill>
                  <a:schemeClr val="bg1"/>
                </a:solidFill>
              </a:defRPr>
            </a:lvl1pPr>
          </a:lstStyle>
          <a:p>
            <a:r>
              <a:rPr lang="en-US" noProof="0"/>
              <a:t>Click To Edit Master Title Style</a:t>
            </a:r>
          </a:p>
        </p:txBody>
      </p:sp>
      <p:sp>
        <p:nvSpPr>
          <p:cNvPr id="7" name="Rectangle 6">
            <a:extLst>
              <a:ext uri="{FF2B5EF4-FFF2-40B4-BE49-F238E27FC236}">
                <a16:creationId xmlns:a16="http://schemas.microsoft.com/office/drawing/2014/main" id="{C2A9F8FF-36AF-48B1-AE8E-9F28A62527AB}"/>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72608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Content Placeholder 2">
            <a:extLst>
              <a:ext uri="{FF2B5EF4-FFF2-40B4-BE49-F238E27FC236}">
                <a16:creationId xmlns:a16="http://schemas.microsoft.com/office/drawing/2014/main" id="{FD1EE834-4B70-4715-8346-1C0298347EE0}"/>
              </a:ext>
            </a:extLst>
          </p:cNvPr>
          <p:cNvSpPr>
            <a:spLocks noGrp="1"/>
          </p:cNvSpPr>
          <p:nvPr>
            <p:ph idx="1"/>
          </p:nvPr>
        </p:nvSpPr>
        <p:spPr>
          <a:xfrm>
            <a:off x="432000" y="1046375"/>
            <a:ext cx="9198000" cy="51305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id="{D02CB94B-A54C-415F-9D8D-C5A173516275}"/>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39961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Content Placeholder 2">
            <a:extLst>
              <a:ext uri="{FF2B5EF4-FFF2-40B4-BE49-F238E27FC236}">
                <a16:creationId xmlns:a16="http://schemas.microsoft.com/office/drawing/2014/main" id="{EAE43F4C-1A64-4197-A44B-E6EB874E243B}"/>
              </a:ext>
            </a:extLst>
          </p:cNvPr>
          <p:cNvSpPr>
            <a:spLocks noGrp="1"/>
          </p:cNvSpPr>
          <p:nvPr>
            <p:ph sz="half" idx="1"/>
          </p:nvPr>
        </p:nvSpPr>
        <p:spPr>
          <a:xfrm>
            <a:off x="432000" y="1046376"/>
            <a:ext cx="4435831" cy="51305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a:extLst>
              <a:ext uri="{FF2B5EF4-FFF2-40B4-BE49-F238E27FC236}">
                <a16:creationId xmlns:a16="http://schemas.microsoft.com/office/drawing/2014/main" id="{D7B3F5B8-DC28-4878-AC9F-D434D7542D8F}"/>
              </a:ext>
            </a:extLst>
          </p:cNvPr>
          <p:cNvSpPr>
            <a:spLocks noGrp="1"/>
          </p:cNvSpPr>
          <p:nvPr>
            <p:ph sz="half" idx="2"/>
          </p:nvPr>
        </p:nvSpPr>
        <p:spPr>
          <a:xfrm>
            <a:off x="5194169" y="1046376"/>
            <a:ext cx="4435831" cy="51305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Rectangle 8">
            <a:extLst>
              <a:ext uri="{FF2B5EF4-FFF2-40B4-BE49-F238E27FC236}">
                <a16:creationId xmlns:a16="http://schemas.microsoft.com/office/drawing/2014/main" id="{E75E584D-2123-4914-A4D4-ED6B456D8F74}"/>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83492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Text Placeholder 2">
            <a:extLst>
              <a:ext uri="{FF2B5EF4-FFF2-40B4-BE49-F238E27FC236}">
                <a16:creationId xmlns:a16="http://schemas.microsoft.com/office/drawing/2014/main" id="{CB97B01E-88B2-448F-BD96-A1AAFA39AC1E}"/>
              </a:ext>
            </a:extLst>
          </p:cNvPr>
          <p:cNvSpPr>
            <a:spLocks noGrp="1"/>
          </p:cNvSpPr>
          <p:nvPr>
            <p:ph type="body" idx="1"/>
          </p:nvPr>
        </p:nvSpPr>
        <p:spPr>
          <a:xfrm>
            <a:off x="432000" y="1068420"/>
            <a:ext cx="4434840" cy="823912"/>
          </a:xfrm>
          <a:solidFill>
            <a:schemeClr val="tx1"/>
          </a:solidFill>
        </p:spPr>
        <p:txBody>
          <a:bodyPr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8" name="Text Placeholder 4">
            <a:extLst>
              <a:ext uri="{FF2B5EF4-FFF2-40B4-BE49-F238E27FC236}">
                <a16:creationId xmlns:a16="http://schemas.microsoft.com/office/drawing/2014/main" id="{40BADDE2-4EE6-41B4-804C-EBF680128B40}"/>
              </a:ext>
            </a:extLst>
          </p:cNvPr>
          <p:cNvSpPr>
            <a:spLocks noGrp="1"/>
          </p:cNvSpPr>
          <p:nvPr>
            <p:ph type="body" sz="quarter" idx="3"/>
          </p:nvPr>
        </p:nvSpPr>
        <p:spPr>
          <a:xfrm>
            <a:off x="5195160" y="1068420"/>
            <a:ext cx="4434840" cy="823912"/>
          </a:xfrm>
          <a:solidFill>
            <a:schemeClr val="tx1"/>
          </a:solidFill>
        </p:spPr>
        <p:txBody>
          <a:bodyPr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9" name="Content Placeholder 3">
            <a:extLst>
              <a:ext uri="{FF2B5EF4-FFF2-40B4-BE49-F238E27FC236}">
                <a16:creationId xmlns:a16="http://schemas.microsoft.com/office/drawing/2014/main" id="{BB0A14E0-899D-4594-BC9E-AE89BF0D3AB7}"/>
              </a:ext>
            </a:extLst>
          </p:cNvPr>
          <p:cNvSpPr>
            <a:spLocks noGrp="1"/>
          </p:cNvSpPr>
          <p:nvPr>
            <p:ph sz="half" idx="2"/>
          </p:nvPr>
        </p:nvSpPr>
        <p:spPr>
          <a:xfrm>
            <a:off x="432001" y="2096752"/>
            <a:ext cx="4434840" cy="409291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5">
            <a:extLst>
              <a:ext uri="{FF2B5EF4-FFF2-40B4-BE49-F238E27FC236}">
                <a16:creationId xmlns:a16="http://schemas.microsoft.com/office/drawing/2014/main" id="{2C699014-D902-4E9A-80CD-8D2BCFE67097}"/>
              </a:ext>
            </a:extLst>
          </p:cNvPr>
          <p:cNvSpPr>
            <a:spLocks noGrp="1"/>
          </p:cNvSpPr>
          <p:nvPr>
            <p:ph sz="quarter" idx="4"/>
          </p:nvPr>
        </p:nvSpPr>
        <p:spPr>
          <a:xfrm>
            <a:off x="5195160" y="2096752"/>
            <a:ext cx="4434840" cy="409291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Rectangle 10">
            <a:extLst>
              <a:ext uri="{FF2B5EF4-FFF2-40B4-BE49-F238E27FC236}">
                <a16:creationId xmlns:a16="http://schemas.microsoft.com/office/drawing/2014/main" id="{F989ECC8-3949-4FC5-AF66-23729F54E97F}"/>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53289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a:xfrm>
            <a:off x="432000" y="6356350"/>
            <a:ext cx="4114800" cy="365125"/>
          </a:xfrm>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Title 1">
            <a:extLst>
              <a:ext uri="{FF2B5EF4-FFF2-40B4-BE49-F238E27FC236}">
                <a16:creationId xmlns:a16="http://schemas.microsoft.com/office/drawing/2014/main" id="{AC67C685-BABE-4B77-8C5E-B39B093D3AEA}"/>
              </a:ext>
            </a:extLst>
          </p:cNvPr>
          <p:cNvSpPr>
            <a:spLocks noGrp="1"/>
          </p:cNvSpPr>
          <p:nvPr>
            <p:ph type="title"/>
          </p:nvPr>
        </p:nvSpPr>
        <p:spPr>
          <a:xfrm>
            <a:off x="432001" y="457200"/>
            <a:ext cx="3159612" cy="1600200"/>
          </a:xfrm>
        </p:spPr>
        <p:txBody>
          <a:bodyPr anchor="b"/>
          <a:lstStyle>
            <a:lvl1pPr>
              <a:defRPr sz="2800"/>
            </a:lvl1pPr>
          </a:lstStyle>
          <a:p>
            <a:r>
              <a:rPr lang="en-US" noProof="0"/>
              <a:t>Click to edit Master title style</a:t>
            </a:r>
          </a:p>
        </p:txBody>
      </p:sp>
      <p:sp>
        <p:nvSpPr>
          <p:cNvPr id="9" name="Text Placeholder 3">
            <a:extLst>
              <a:ext uri="{FF2B5EF4-FFF2-40B4-BE49-F238E27FC236}">
                <a16:creationId xmlns:a16="http://schemas.microsoft.com/office/drawing/2014/main" id="{0B6B7795-36CC-459B-AE8B-7FB2F40AF37C}"/>
              </a:ext>
            </a:extLst>
          </p:cNvPr>
          <p:cNvSpPr>
            <a:spLocks noGrp="1"/>
          </p:cNvSpPr>
          <p:nvPr>
            <p:ph type="body" sz="half" idx="2"/>
          </p:nvPr>
        </p:nvSpPr>
        <p:spPr>
          <a:xfrm>
            <a:off x="432001" y="2057400"/>
            <a:ext cx="3159612" cy="4126584"/>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0" name="Content Placeholder 2">
            <a:extLst>
              <a:ext uri="{FF2B5EF4-FFF2-40B4-BE49-F238E27FC236}">
                <a16:creationId xmlns:a16="http://schemas.microsoft.com/office/drawing/2014/main" id="{79F53EF1-D412-467C-B7CE-30536F140AE1}"/>
              </a:ext>
            </a:extLst>
          </p:cNvPr>
          <p:cNvSpPr>
            <a:spLocks noGrp="1"/>
          </p:cNvSpPr>
          <p:nvPr>
            <p:ph idx="1"/>
          </p:nvPr>
        </p:nvSpPr>
        <p:spPr>
          <a:xfrm>
            <a:off x="3770722" y="457201"/>
            <a:ext cx="6023727" cy="5726784"/>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id="{34146014-695D-4DFF-9666-C6EE61892BAD}"/>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47578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a:xfrm>
            <a:off x="432000" y="6356350"/>
            <a:ext cx="4114800" cy="365125"/>
          </a:xfrm>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Title 1">
            <a:extLst>
              <a:ext uri="{FF2B5EF4-FFF2-40B4-BE49-F238E27FC236}">
                <a16:creationId xmlns:a16="http://schemas.microsoft.com/office/drawing/2014/main" id="{AC67C685-BABE-4B77-8C5E-B39B093D3AEA}"/>
              </a:ext>
            </a:extLst>
          </p:cNvPr>
          <p:cNvSpPr>
            <a:spLocks noGrp="1"/>
          </p:cNvSpPr>
          <p:nvPr>
            <p:ph type="title"/>
          </p:nvPr>
        </p:nvSpPr>
        <p:spPr>
          <a:xfrm>
            <a:off x="432001" y="457200"/>
            <a:ext cx="3159612" cy="1600200"/>
          </a:xfrm>
        </p:spPr>
        <p:txBody>
          <a:bodyPr anchor="b"/>
          <a:lstStyle>
            <a:lvl1pPr>
              <a:defRPr sz="2800"/>
            </a:lvl1pPr>
          </a:lstStyle>
          <a:p>
            <a:r>
              <a:rPr lang="en-US" noProof="0"/>
              <a:t>Click to edit Master title style</a:t>
            </a:r>
          </a:p>
        </p:txBody>
      </p:sp>
      <p:sp>
        <p:nvSpPr>
          <p:cNvPr id="9" name="Text Placeholder 3">
            <a:extLst>
              <a:ext uri="{FF2B5EF4-FFF2-40B4-BE49-F238E27FC236}">
                <a16:creationId xmlns:a16="http://schemas.microsoft.com/office/drawing/2014/main" id="{0B6B7795-36CC-459B-AE8B-7FB2F40AF37C}"/>
              </a:ext>
            </a:extLst>
          </p:cNvPr>
          <p:cNvSpPr>
            <a:spLocks noGrp="1"/>
          </p:cNvSpPr>
          <p:nvPr>
            <p:ph type="body" sz="half" idx="2"/>
          </p:nvPr>
        </p:nvSpPr>
        <p:spPr>
          <a:xfrm>
            <a:off x="432001" y="2057400"/>
            <a:ext cx="3159612" cy="4126584"/>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2" name="Picture Placeholder 2">
            <a:extLst>
              <a:ext uri="{FF2B5EF4-FFF2-40B4-BE49-F238E27FC236}">
                <a16:creationId xmlns:a16="http://schemas.microsoft.com/office/drawing/2014/main" id="{10319378-269C-406E-9B84-FCF22DA02EFF}"/>
              </a:ext>
            </a:extLst>
          </p:cNvPr>
          <p:cNvSpPr>
            <a:spLocks noGrp="1"/>
          </p:cNvSpPr>
          <p:nvPr>
            <p:ph type="pic" idx="1"/>
          </p:nvPr>
        </p:nvSpPr>
        <p:spPr>
          <a:xfrm>
            <a:off x="3788021" y="457201"/>
            <a:ext cx="5949868" cy="57267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7" name="Rectangle 6">
            <a:extLst>
              <a:ext uri="{FF2B5EF4-FFF2-40B4-BE49-F238E27FC236}">
                <a16:creationId xmlns:a16="http://schemas.microsoft.com/office/drawing/2014/main" id="{E933519E-7B5A-4A8A-BFB9-812E7E233A06}"/>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30756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Content Placeholder 2">
            <a:extLst>
              <a:ext uri="{FF2B5EF4-FFF2-40B4-BE49-F238E27FC236}">
                <a16:creationId xmlns:a16="http://schemas.microsoft.com/office/drawing/2014/main" id="{1EBD704C-CF6B-4662-AFB5-26910A97A2D6}"/>
              </a:ext>
            </a:extLst>
          </p:cNvPr>
          <p:cNvSpPr>
            <a:spLocks noGrp="1"/>
          </p:cNvSpPr>
          <p:nvPr>
            <p:ph idx="1"/>
          </p:nvPr>
        </p:nvSpPr>
        <p:spPr>
          <a:xfrm>
            <a:off x="370613" y="1274325"/>
            <a:ext cx="10700125" cy="4679250"/>
          </a:xfrm>
        </p:spPr>
        <p:txBody>
          <a:bodyPr/>
          <a:lstStyle>
            <a:lvl1pPr marL="361950" indent="-361950">
              <a:buFont typeface="Wingdings" panose="05000000000000000000" pitchFamily="2" charset="2"/>
              <a:buChar char="q"/>
              <a:defRPr sz="2900">
                <a:solidFill>
                  <a:schemeClr val="tx1">
                    <a:lumMod val="75000"/>
                    <a:lumOff val="25000"/>
                  </a:schemeClr>
                </a:solidFill>
                <a:latin typeface="+mj-lt"/>
              </a:defRPr>
            </a:lvl1pPr>
            <a:lvl2pPr marL="542925" indent="-276225">
              <a:buFont typeface="Wingdings" panose="05000000000000000000" pitchFamily="2" charset="2"/>
              <a:buChar char="§"/>
              <a:defRPr sz="2600">
                <a:solidFill>
                  <a:schemeClr val="tx1">
                    <a:lumMod val="75000"/>
                    <a:lumOff val="25000"/>
                  </a:schemeClr>
                </a:solidFill>
                <a:latin typeface="+mj-lt"/>
              </a:defRPr>
            </a:lvl2pPr>
            <a:lvl3pPr marL="809625" indent="-266700">
              <a:buFont typeface="Garamond" panose="02020404030301010803" pitchFamily="18" charset="0"/>
              <a:buChar char="–"/>
              <a:defRPr sz="2200">
                <a:solidFill>
                  <a:schemeClr val="tx1">
                    <a:lumMod val="75000"/>
                    <a:lumOff val="25000"/>
                  </a:schemeClr>
                </a:solidFill>
                <a:latin typeface="+mj-lt"/>
              </a:defRPr>
            </a:lvl3pPr>
            <a:lvl4pPr marL="1076325" indent="-266700">
              <a:buFont typeface="Garamond" panose="02020404030301010803" pitchFamily="18" charset="0"/>
              <a:buChar char="–"/>
              <a:defRPr sz="1800">
                <a:solidFill>
                  <a:schemeClr val="tx1">
                    <a:lumMod val="75000"/>
                    <a:lumOff val="25000"/>
                  </a:schemeClr>
                </a:solidFill>
                <a:latin typeface="+mj-lt"/>
              </a:defRPr>
            </a:lvl4pPr>
            <a:lvl5pPr>
              <a:defRPr>
                <a:solidFill>
                  <a:schemeClr val="tx1">
                    <a:lumMod val="75000"/>
                    <a:lumOff val="25000"/>
                  </a:schemeClr>
                </a:solidFill>
                <a:latin typeface="+mj-lt"/>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9" name="Title 1">
            <a:extLst>
              <a:ext uri="{FF2B5EF4-FFF2-40B4-BE49-F238E27FC236}">
                <a16:creationId xmlns:a16="http://schemas.microsoft.com/office/drawing/2014/main" id="{DCC4796F-F448-46E0-8056-6DCE2742E686}"/>
              </a:ext>
            </a:extLst>
          </p:cNvPr>
          <p:cNvSpPr>
            <a:spLocks noGrp="1"/>
          </p:cNvSpPr>
          <p:nvPr>
            <p:ph type="title" hasCustomPrompt="1"/>
          </p:nvPr>
        </p:nvSpPr>
        <p:spPr>
          <a:xfrm>
            <a:off x="391238" y="231498"/>
            <a:ext cx="9198000" cy="672927"/>
          </a:xfrm>
        </p:spPr>
        <p:txBody>
          <a:bodyPr/>
          <a:lstStyle>
            <a:lvl1pPr>
              <a:defRPr sz="4400" cap="none" baseline="0">
                <a:solidFill>
                  <a:schemeClr val="tx1"/>
                </a:solidFill>
              </a:defRPr>
            </a:lvl1pPr>
          </a:lstStyle>
          <a:p>
            <a:r>
              <a:rPr lang="en-US" noProof="0" dirty="0"/>
              <a:t>Click to edit page title</a:t>
            </a:r>
          </a:p>
        </p:txBody>
      </p:sp>
      <p:sp>
        <p:nvSpPr>
          <p:cNvPr id="9" name="Slide Number Placeholder 1">
            <a:extLst>
              <a:ext uri="{FF2B5EF4-FFF2-40B4-BE49-F238E27FC236}">
                <a16:creationId xmlns:a16="http://schemas.microsoft.com/office/drawing/2014/main" id="{10F0BF6C-CACA-4F37-8507-F140E593490F}"/>
              </a:ext>
            </a:extLst>
          </p:cNvPr>
          <p:cNvSpPr>
            <a:spLocks noGrp="1"/>
          </p:cNvSpPr>
          <p:nvPr>
            <p:ph type="sldNum" sz="quarter" idx="15"/>
          </p:nvPr>
        </p:nvSpPr>
        <p:spPr>
          <a:xfrm>
            <a:off x="11319682" y="6519985"/>
            <a:ext cx="278418" cy="274324"/>
          </a:xfrm>
        </p:spPr>
        <p:txBody>
          <a:bodyPr/>
          <a:lstStyle>
            <a:lvl1pPr>
              <a:defRPr sz="1600" b="0" i="0" u="none">
                <a:solidFill>
                  <a:schemeClr val="tx1"/>
                </a:solidFill>
              </a:defRPr>
            </a:lvl1pPr>
          </a:lstStyle>
          <a:p>
            <a:fld id="{19B51A1E-902D-48AF-9020-955120F399B6}" type="slidenum">
              <a:rPr lang="en-US" smtClean="0"/>
              <a:pPr/>
              <a:t>‹#›</a:t>
            </a:fld>
            <a:endParaRPr lang="en-US" dirty="0"/>
          </a:p>
        </p:txBody>
      </p:sp>
      <p:pic>
        <p:nvPicPr>
          <p:cNvPr id="10" name="Picture Placeholder 17" descr="decorative element">
            <a:extLst>
              <a:ext uri="{FF2B5EF4-FFF2-40B4-BE49-F238E27FC236}">
                <a16:creationId xmlns:a16="http://schemas.microsoft.com/office/drawing/2014/main" id="{1CCCDFB4-07FD-4DE4-9224-859683B8964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a:off x="11319682" y="0"/>
            <a:ext cx="872318" cy="6311900"/>
          </a:xfrm>
          <a:prstGeom prst="rect">
            <a:avLst/>
          </a:prstGeom>
        </p:spPr>
      </p:pic>
    </p:spTree>
    <p:extLst>
      <p:ext uri="{BB962C8B-B14F-4D97-AF65-F5344CB8AC3E}">
        <p14:creationId xmlns:p14="http://schemas.microsoft.com/office/powerpoint/2010/main" val="31890100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Rectangle 6">
            <a:extLst>
              <a:ext uri="{FF2B5EF4-FFF2-40B4-BE49-F238E27FC236}">
                <a16:creationId xmlns:a16="http://schemas.microsoft.com/office/drawing/2014/main" id="{F3465825-9DAC-4A13-AEFE-E2E73EF7EAA8}"/>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5799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54ED587-2D2F-4D3F-B55B-C64465AB4EC5}"/>
              </a:ext>
            </a:extLst>
          </p:cNvPr>
          <p:cNvSpPr/>
          <p:nvPr userDrawn="1"/>
        </p:nvSpPr>
        <p:spPr>
          <a:xfrm>
            <a:off x="69274" y="66963"/>
            <a:ext cx="9911201" cy="67273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all" spc="-300" baseline="0">
                <a:solidFill>
                  <a:schemeClr val="bg1"/>
                </a:solidFill>
                <a:latin typeface="+mj-lt"/>
              </a:defRPr>
            </a:lvl1pPr>
          </a:lstStyle>
          <a:p>
            <a:r>
              <a:rPr lang="en-US"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2181155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2310D190-B83D-438A-91BC-470C41B22A29}"/>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Rectangle 3">
            <a:extLst>
              <a:ext uri="{FF2B5EF4-FFF2-40B4-BE49-F238E27FC236}">
                <a16:creationId xmlns:a16="http://schemas.microsoft.com/office/drawing/2014/main" id="{F45D2C68-B107-4598-92D2-5273C0883FE2}"/>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9767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with Large Image">
    <p:bg>
      <p:bgPr>
        <a:solidFill>
          <a:schemeClr val="bg1"/>
        </a:solidFill>
        <a:effectLst/>
      </p:bgPr>
    </p:bg>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069FFAE5-B16E-4571-88F7-52FA5354B1A1}"/>
              </a:ext>
            </a:extLst>
          </p:cNvPr>
          <p:cNvSpPr>
            <a:spLocks noGrp="1"/>
          </p:cNvSpPr>
          <p:nvPr>
            <p:ph type="pic" sz="quarter" idx="13" hasCustomPrompt="1"/>
          </p:nvPr>
        </p:nvSpPr>
        <p:spPr>
          <a:xfrm>
            <a:off x="69273" y="63691"/>
            <a:ext cx="9911201" cy="6727346"/>
          </a:xfrm>
          <a:solidFill>
            <a:schemeClr val="tx1">
              <a:lumMod val="75000"/>
              <a:lumOff val="25000"/>
            </a:schemeClr>
          </a:solidFill>
        </p:spPr>
        <p:txBody>
          <a:bodyPr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all" spc="-300" baseline="0">
                <a:solidFill>
                  <a:schemeClr val="bg1"/>
                </a:solidFill>
                <a:latin typeface="+mj-lt"/>
              </a:defRPr>
            </a:lvl1pPr>
          </a:lstStyle>
          <a:p>
            <a:r>
              <a:rPr lang="en-US"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
        <p:nvSpPr>
          <p:cNvPr id="6" name="Rectangle 5">
            <a:extLst>
              <a:ext uri="{FF2B5EF4-FFF2-40B4-BE49-F238E27FC236}">
                <a16:creationId xmlns:a16="http://schemas.microsoft.com/office/drawing/2014/main" id="{88294AEF-62FB-4F4E-B0A7-9B9AE994FA84}"/>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4738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hoto 1">
    <p:spTree>
      <p:nvGrpSpPr>
        <p:cNvPr id="1" name=""/>
        <p:cNvGrpSpPr/>
        <p:nvPr/>
      </p:nvGrpSpPr>
      <p:grpSpPr>
        <a:xfrm>
          <a:off x="0" y="0"/>
          <a:ext cx="0" cy="0"/>
          <a:chOff x="0" y="0"/>
          <a:chExt cx="0" cy="0"/>
        </a:xfrm>
      </p:grpSpPr>
      <p:sp>
        <p:nvSpPr>
          <p:cNvPr id="8" name="Picture Placeholder 1">
            <a:extLst>
              <a:ext uri="{FF2B5EF4-FFF2-40B4-BE49-F238E27FC236}">
                <a16:creationId xmlns:a16="http://schemas.microsoft.com/office/drawing/2014/main" id="{1599E2D7-24B3-4D66-9AFB-83C1AEC4DBBB}"/>
              </a:ext>
            </a:extLst>
          </p:cNvPr>
          <p:cNvSpPr>
            <a:spLocks noGrp="1"/>
          </p:cNvSpPr>
          <p:nvPr>
            <p:ph type="pic" sz="quarter" idx="33" hasCustomPrompt="1"/>
          </p:nvPr>
        </p:nvSpPr>
        <p:spPr>
          <a:xfrm>
            <a:off x="9980476" y="0"/>
            <a:ext cx="2211524" cy="619200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445086" y="1807950"/>
            <a:ext cx="5184913" cy="432000"/>
          </a:xfrm>
        </p:spPr>
        <p:txBody>
          <a:bodyPr/>
          <a:lstStyle>
            <a:lvl1pPr algn="r">
              <a:defRPr>
                <a:solidFill>
                  <a:schemeClr val="tx1"/>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444886" y="2383950"/>
            <a:ext cx="5184913" cy="360000"/>
          </a:xfrm>
        </p:spPr>
        <p:txBody>
          <a:bodyPr/>
          <a:lstStyle>
            <a:lvl1pPr marL="0" indent="0" algn="r">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445000" y="2908300"/>
            <a:ext cx="5184800" cy="3283700"/>
          </a:xfrm>
          <a:solidFill>
            <a:schemeClr val="bg1"/>
          </a:solidFill>
        </p:spPr>
        <p:txBody>
          <a:bodyPr lIns="180000" tIns="252000" rIns="252000"/>
          <a:lstStyle>
            <a:lvl1pPr algn="l">
              <a:defRPr>
                <a:solidFill>
                  <a:schemeClr val="tx1">
                    <a:lumMod val="75000"/>
                    <a:lumOff val="25000"/>
                  </a:schemeClr>
                </a:solidFill>
              </a:defRPr>
            </a:lvl1pPr>
            <a:lvl2pPr algn="l">
              <a:defRPr>
                <a:solidFill>
                  <a:schemeClr val="tx1">
                    <a:lumMod val="75000"/>
                    <a:lumOff val="25000"/>
                  </a:schemeClr>
                </a:solidFill>
              </a:defRPr>
            </a:lvl2pPr>
            <a:lvl3pPr algn="l">
              <a:defRPr>
                <a:solidFill>
                  <a:schemeClr val="tx1">
                    <a:lumMod val="75000"/>
                    <a:lumOff val="25000"/>
                  </a:schemeClr>
                </a:solidFill>
              </a:defRPr>
            </a:lvl3pPr>
            <a:lvl4pPr algn="l">
              <a:defRPr>
                <a:solidFill>
                  <a:schemeClr val="tx1">
                    <a:lumMod val="75000"/>
                    <a:lumOff val="25000"/>
                  </a:schemeClr>
                </a:solidFill>
              </a:defRPr>
            </a:lvl4pPr>
            <a:lvl5pPr algn="l">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53DA1E79-BA17-41C5-98B7-CFBC5859A512}"/>
              </a:ext>
            </a:extLst>
          </p:cNvPr>
          <p:cNvSpPr>
            <a:spLocks noGrp="1"/>
          </p:cNvSpPr>
          <p:nvPr>
            <p:ph type="sldNum" sz="quarter" idx="34"/>
          </p:nvPr>
        </p:nvSpPr>
        <p:spPr/>
        <p:txBody>
          <a:bodyPr/>
          <a:lstStyle/>
          <a:p>
            <a:fld id="{19B51A1E-902D-48AF-9020-955120F399B6}" type="slidenum">
              <a:rPr lang="en-US" noProof="0" smtClean="0"/>
              <a:pPr/>
              <a:t>‹#›</a:t>
            </a:fld>
            <a:endParaRPr lang="en-US" noProof="0" dirty="0"/>
          </a:p>
        </p:txBody>
      </p:sp>
      <p:sp>
        <p:nvSpPr>
          <p:cNvPr id="9" name="Rectangle 8">
            <a:extLst>
              <a:ext uri="{FF2B5EF4-FFF2-40B4-BE49-F238E27FC236}">
                <a16:creationId xmlns:a16="http://schemas.microsoft.com/office/drawing/2014/main" id="{22AD11C3-C402-4D23-A164-A95F185BC14B}"/>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hoto 2">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3823393" y="1343906"/>
            <a:ext cx="3736800" cy="3933645"/>
          </a:xfrm>
          <a:solidFill>
            <a:schemeClr val="bg1"/>
          </a:solidFill>
        </p:spPr>
        <p:txBody>
          <a:bodyPr lIns="180000" tIns="180000" rIns="18000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53DA1E79-BA17-41C5-98B7-CFBC5859A512}"/>
              </a:ext>
            </a:extLst>
          </p:cNvPr>
          <p:cNvSpPr>
            <a:spLocks noGrp="1"/>
          </p:cNvSpPr>
          <p:nvPr>
            <p:ph type="sldNum" sz="quarter" idx="34"/>
          </p:nvPr>
        </p:nvSpPr>
        <p:spPr/>
        <p:txBody>
          <a:bodyPr/>
          <a:lstStyle/>
          <a:p>
            <a:fld id="{19B51A1E-902D-48AF-9020-955120F399B6}" type="slidenum">
              <a:rPr lang="en-US" noProof="0" smtClean="0"/>
              <a:pPr/>
              <a:t>‹#›</a:t>
            </a:fld>
            <a:endParaRPr lang="en-US" noProof="0" dirty="0"/>
          </a:p>
        </p:txBody>
      </p:sp>
      <p:sp>
        <p:nvSpPr>
          <p:cNvPr id="9" name="Picture Placeholder 6">
            <a:extLst>
              <a:ext uri="{FF2B5EF4-FFF2-40B4-BE49-F238E27FC236}">
                <a16:creationId xmlns:a16="http://schemas.microsoft.com/office/drawing/2014/main" id="{492C2A1D-F7BD-46B6-BC01-15D365ACD50B}"/>
              </a:ext>
            </a:extLst>
          </p:cNvPr>
          <p:cNvSpPr>
            <a:spLocks noGrp="1"/>
          </p:cNvSpPr>
          <p:nvPr>
            <p:ph type="pic" sz="quarter" idx="14" hasCustomPrompt="1"/>
          </p:nvPr>
        </p:nvSpPr>
        <p:spPr>
          <a:xfrm>
            <a:off x="7560193" y="1344803"/>
            <a:ext cx="3737526" cy="3933645"/>
          </a:xfrm>
          <a:solidFill>
            <a:schemeClr val="tx1">
              <a:lumMod val="75000"/>
              <a:lumOff val="25000"/>
            </a:schemeClr>
          </a:solidFill>
        </p:spPr>
        <p:txBody>
          <a:bodyPr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6" name="Title 5">
            <a:extLst>
              <a:ext uri="{FF2B5EF4-FFF2-40B4-BE49-F238E27FC236}">
                <a16:creationId xmlns:a16="http://schemas.microsoft.com/office/drawing/2014/main" id="{7F4F1543-153D-4F77-A4A9-C9BBA1C2052E}"/>
              </a:ext>
            </a:extLst>
          </p:cNvPr>
          <p:cNvSpPr>
            <a:spLocks noGrp="1"/>
          </p:cNvSpPr>
          <p:nvPr>
            <p:ph type="title"/>
          </p:nvPr>
        </p:nvSpPr>
        <p:spPr>
          <a:xfrm>
            <a:off x="432000" y="432000"/>
            <a:ext cx="9131100" cy="432000"/>
          </a:xfrm>
        </p:spPr>
        <p:txBody>
          <a:bodyPr/>
          <a:lstStyle/>
          <a:p>
            <a:r>
              <a:rPr lang="en-US" noProof="0"/>
              <a:t>Click to edit Master title style</a:t>
            </a:r>
          </a:p>
        </p:txBody>
      </p:sp>
      <p:sp>
        <p:nvSpPr>
          <p:cNvPr id="11" name="Subtitle 2">
            <a:extLst>
              <a:ext uri="{FF2B5EF4-FFF2-40B4-BE49-F238E27FC236}">
                <a16:creationId xmlns:a16="http://schemas.microsoft.com/office/drawing/2014/main" id="{9FAA210E-391A-499A-89D5-F222045FD1A4}"/>
              </a:ext>
            </a:extLst>
          </p:cNvPr>
          <p:cNvSpPr>
            <a:spLocks noGrp="1"/>
          </p:cNvSpPr>
          <p:nvPr>
            <p:ph type="body" sz="quarter" idx="32" hasCustomPrompt="1"/>
          </p:nvPr>
        </p:nvSpPr>
        <p:spPr>
          <a:xfrm>
            <a:off x="431800" y="1008000"/>
            <a:ext cx="68959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8" name="Rectangle 7">
            <a:extLst>
              <a:ext uri="{FF2B5EF4-FFF2-40B4-BE49-F238E27FC236}">
                <a16:creationId xmlns:a16="http://schemas.microsoft.com/office/drawing/2014/main" id="{0ABF433D-9B14-420C-80B4-D2F33FBD81E0}"/>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7197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1432296"/>
            <a:ext cx="4500000" cy="527076"/>
          </a:xfrm>
          <a:solidFill>
            <a:schemeClr val="tx1"/>
          </a:solidFill>
        </p:spPr>
        <p:txBody>
          <a:bodyPr lIns="180000" tIns="36000" anchor="ctr"/>
          <a:lstStyle>
            <a:lvl1pPr marL="0" indent="0">
              <a:buNone/>
              <a:defRPr sz="2400" b="1" spc="-15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023668"/>
            <a:ext cx="4500000" cy="416833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5129800" y="1433105"/>
            <a:ext cx="4500000" cy="525283"/>
          </a:xfrm>
          <a:solidFill>
            <a:schemeClr val="tx1"/>
          </a:solidFill>
        </p:spPr>
        <p:txBody>
          <a:bodyPr lIns="180000" tIns="36000" anchor="ctr"/>
          <a:lstStyle>
            <a:lvl1pPr marL="0" indent="0">
              <a:buNone/>
              <a:defRPr sz="2400" b="1" spc="-150">
                <a:solidFill>
                  <a:schemeClr val="bg1"/>
                </a:solidFill>
                <a:latin typeface="+mj-lt"/>
              </a:defRPr>
            </a:lvl1pPr>
          </a:lstStyle>
          <a:p>
            <a:pPr lvl="0"/>
            <a:r>
              <a:rPr lang="en-US" noProof="0"/>
              <a:t>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5129800" y="2020359"/>
            <a:ext cx="4500000" cy="417089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Rectangle 9">
            <a:extLst>
              <a:ext uri="{FF2B5EF4-FFF2-40B4-BE49-F238E27FC236}">
                <a16:creationId xmlns:a16="http://schemas.microsoft.com/office/drawing/2014/main" id="{B3F68049-B317-4162-B66C-E30C0E75644C}"/>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299200" y="432000"/>
            <a:ext cx="5472113" cy="5759250"/>
          </a:xfrm>
          <a:solidFill>
            <a:schemeClr val="tx1">
              <a:lumMod val="75000"/>
              <a:lumOff val="25000"/>
            </a:schemeClr>
          </a:solidFill>
        </p:spPr>
        <p:txBody>
          <a:bodyPr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3875314" y="5096632"/>
            <a:ext cx="2028686" cy="1094618"/>
          </a:xfrm>
        </p:spPr>
        <p:txBody>
          <a:bodyPr anchor="b"/>
          <a:lstStyle>
            <a:lvl1pPr marL="0" indent="0" algn="r">
              <a:buNone/>
              <a:defRPr i="1">
                <a:solidFill>
                  <a:schemeClr val="tx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E25951D2-91DB-40E7-95D5-4B372602DEB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5" name="Title 4">
            <a:extLst>
              <a:ext uri="{FF2B5EF4-FFF2-40B4-BE49-F238E27FC236}">
                <a16:creationId xmlns:a16="http://schemas.microsoft.com/office/drawing/2014/main" id="{28F8443E-0D06-4057-933B-C87E884C5F72}"/>
              </a:ext>
            </a:extLst>
          </p:cNvPr>
          <p:cNvSpPr>
            <a:spLocks noGrp="1"/>
          </p:cNvSpPr>
          <p:nvPr>
            <p:ph type="title"/>
          </p:nvPr>
        </p:nvSpPr>
        <p:spPr/>
        <p:txBody>
          <a:bodyPr/>
          <a:lstStyle/>
          <a:p>
            <a:r>
              <a:rPr lang="en-US" noProof="0"/>
              <a:t>Click to edit Master title style</a:t>
            </a:r>
          </a:p>
        </p:txBody>
      </p:sp>
      <p:sp>
        <p:nvSpPr>
          <p:cNvPr id="8" name="Rectangle 7">
            <a:extLst>
              <a:ext uri="{FF2B5EF4-FFF2-40B4-BE49-F238E27FC236}">
                <a16:creationId xmlns:a16="http://schemas.microsoft.com/office/drawing/2014/main" id="{7D0F232E-627F-4763-B31A-EF902161C3AF}"/>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solidFill>
              </a:defRPr>
            </a:lvl1pPr>
          </a:lstStyle>
          <a:p>
            <a:r>
              <a:rPr lang="en-US" noProof="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1" y="1008000"/>
            <a:ext cx="9198116"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3442953D-28FC-41B5-A1BB-BB3BA7CA40B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FADE1557-8F6B-4AC8-9B2E-390154CCCEF3}"/>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4501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916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3572900" y="1511476"/>
            <a:ext cx="2916000" cy="467924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p:nvPr>
        </p:nvSpPr>
        <p:spPr>
          <a:xfrm>
            <a:off x="6713800" y="1511475"/>
            <a:ext cx="2916000"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10" name="Rectangle 9">
            <a:extLst>
              <a:ext uri="{FF2B5EF4-FFF2-40B4-BE49-F238E27FC236}">
                <a16:creationId xmlns:a16="http://schemas.microsoft.com/office/drawing/2014/main" id="{5DE8AA89-759B-4615-BF20-520AE181A238}"/>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4388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2C8D0EF-1DB6-4ADC-8F31-5AE53BF5EAF4}"/>
              </a:ext>
            </a:extLst>
          </p:cNvPr>
          <p:cNvSpPr/>
          <p:nvPr userDrawn="1"/>
        </p:nvSpPr>
        <p:spPr>
          <a:xfrm>
            <a:off x="69274" y="66963"/>
            <a:ext cx="9911201" cy="67273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62F208ED-79A0-4B2C-A5EE-9D27466BCA3F}"/>
              </a:ext>
            </a:extLst>
          </p:cNvPr>
          <p:cNvSpPr/>
          <p:nvPr userDrawn="1"/>
        </p:nvSpPr>
        <p:spPr>
          <a:xfrm>
            <a:off x="11407775" y="6356350"/>
            <a:ext cx="784225" cy="3651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9198116"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9198116" cy="4679250"/>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356350"/>
            <a:ext cx="4114800" cy="365125"/>
          </a:xfrm>
          <a:prstGeom prst="rect">
            <a:avLst/>
          </a:prstGeom>
        </p:spPr>
        <p:txBody>
          <a:bodyPr vert="horz" lIns="0" tIns="0" rIns="0" bIns="0" rtlCol="0" anchor="ctr"/>
          <a:lstStyle>
            <a:lvl1pPr algn="l">
              <a:defRPr sz="1200" i="1">
                <a:solidFill>
                  <a:schemeClr val="tx1">
                    <a:lumMod val="75000"/>
                    <a:lumOff val="25000"/>
                  </a:schemeClr>
                </a:solidFill>
                <a:latin typeface="Times New Roman" panose="02020603050405020304" pitchFamily="18" charset="0"/>
                <a:cs typeface="Times New Roman" panose="02020603050405020304" pitchFamily="18" charset="0"/>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447502" y="6401750"/>
            <a:ext cx="278418" cy="274324"/>
          </a:xfrm>
          <a:prstGeom prst="rect">
            <a:avLst/>
          </a:prstGeom>
        </p:spPr>
        <p:txBody>
          <a:bodyPr vert="horz" lIns="0" tIns="0" rIns="0" bIns="0" rtlCol="0" anchor="ctr"/>
          <a:lstStyle>
            <a:lvl1pPr algn="ctr">
              <a:defRPr sz="1200" i="1">
                <a:solidFill>
                  <a:schemeClr val="bg1"/>
                </a:solidFill>
              </a:defRPr>
            </a:lvl1pPr>
          </a:lstStyle>
          <a:p>
            <a:fld id="{19B51A1E-902D-48AF-9020-955120F399B6}" type="slidenum">
              <a:rPr lang="en-US" noProof="0" smtClean="0"/>
              <a:pPr/>
              <a:t>‹#›</a:t>
            </a:fld>
            <a:endParaRPr lang="en-US" noProof="0" dirty="0"/>
          </a:p>
        </p:txBody>
      </p:sp>
      <p:sp>
        <p:nvSpPr>
          <p:cNvPr id="4" name="TextBox 3">
            <a:extLst>
              <a:ext uri="{FF2B5EF4-FFF2-40B4-BE49-F238E27FC236}">
                <a16:creationId xmlns:a16="http://schemas.microsoft.com/office/drawing/2014/main" id="{34FDC6F9-37F9-4E25-AECA-D307B8421C73}"/>
              </a:ext>
            </a:extLst>
          </p:cNvPr>
          <p:cNvSpPr txBox="1"/>
          <p:nvPr userDrawn="1"/>
        </p:nvSpPr>
        <p:spPr>
          <a:xfrm>
            <a:off x="9630116" y="6346108"/>
            <a:ext cx="1662546" cy="404658"/>
          </a:xfrm>
          <a:prstGeom prst="rect">
            <a:avLst/>
          </a:prstGeom>
          <a:noFill/>
        </p:spPr>
        <p:txBody>
          <a:bodyPr wrap="square" lIns="0" tIns="36000" rIns="0" bIns="0" rtlCol="0">
            <a:spAutoFit/>
          </a:bodyPr>
          <a:lstStyle/>
          <a:p>
            <a:pPr algn="r">
              <a:lnSpc>
                <a:spcPts val="1400"/>
              </a:lnSpc>
            </a:pPr>
            <a:r>
              <a:rPr lang="en-US" sz="1600" b="1" spc="-100" baseline="0" noProof="0" dirty="0">
                <a:solidFill>
                  <a:schemeClr val="tx1">
                    <a:lumMod val="50000"/>
                    <a:lumOff val="50000"/>
                  </a:schemeClr>
                </a:solidFill>
                <a:latin typeface="Corbel" panose="020B0503020204020204" pitchFamily="34" charset="0"/>
              </a:rPr>
              <a:t>FIRST UP</a:t>
            </a:r>
            <a:br>
              <a:rPr lang="en-US" sz="1600" b="1" spc="-100" baseline="0" noProof="0" dirty="0">
                <a:solidFill>
                  <a:schemeClr val="tx1">
                    <a:lumMod val="50000"/>
                    <a:lumOff val="50000"/>
                  </a:schemeClr>
                </a:solidFill>
                <a:latin typeface="Corbel" panose="020B0503020204020204" pitchFamily="34" charset="0"/>
              </a:rPr>
            </a:br>
            <a:r>
              <a:rPr lang="en-US" sz="1600" b="1" spc="-100" baseline="0" noProof="0" dirty="0">
                <a:solidFill>
                  <a:schemeClr val="accent1"/>
                </a:solidFill>
                <a:latin typeface="Corbel" panose="020B0503020204020204" pitchFamily="34" charset="0"/>
              </a:rPr>
              <a:t> </a:t>
            </a:r>
            <a:r>
              <a:rPr lang="en-US" sz="1600" b="1" spc="-100" baseline="0" noProof="0" dirty="0">
                <a:solidFill>
                  <a:schemeClr val="tx1"/>
                </a:solidFill>
                <a:latin typeface="Corbel" panose="020B0503020204020204" pitchFamily="34" charset="0"/>
              </a:rPr>
              <a:t>CONSULTANTS</a:t>
            </a:r>
          </a:p>
        </p:txBody>
      </p:sp>
      <p:sp>
        <p:nvSpPr>
          <p:cNvPr id="8" name="Rectangle 7">
            <a:extLst>
              <a:ext uri="{FF2B5EF4-FFF2-40B4-BE49-F238E27FC236}">
                <a16:creationId xmlns:a16="http://schemas.microsoft.com/office/drawing/2014/main" id="{6B322F68-670D-45A0-A54F-7E70BCEAED3F}"/>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E69B5F15-353A-4344-8D61-F4E25AA9FB6C}"/>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2FA0C0AA-FCE8-4A7F-928A-54C96BBA9053}"/>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5" r:id="rId5"/>
    <p:sldLayoutId id="2147483659" r:id="rId6"/>
    <p:sldLayoutId id="2147483660" r:id="rId7"/>
    <p:sldLayoutId id="2147483650" r:id="rId8"/>
    <p:sldLayoutId id="2147483656" r:id="rId9"/>
    <p:sldLayoutId id="2147483657" r:id="rId10"/>
    <p:sldLayoutId id="2147483654" r:id="rId11"/>
    <p:sldLayoutId id="2147483672" r:id="rId12"/>
    <p:sldLayoutId id="2147483666" r:id="rId13"/>
    <p:sldLayoutId id="2147483667" r:id="rId14"/>
    <p:sldLayoutId id="2147483668" r:id="rId15"/>
    <p:sldLayoutId id="2147483673" r:id="rId16"/>
    <p:sldLayoutId id="2147483675" r:id="rId17"/>
    <p:sldLayoutId id="2147483664" r:id="rId18"/>
    <p:sldLayoutId id="2147483669" r:id="rId19"/>
    <p:sldLayoutId id="2147483655" r:id="rId20"/>
  </p:sldLayoutIdLst>
  <p:hf hdr="0" ftr="0" dt="0"/>
  <p:txStyles>
    <p:titleStyle>
      <a:lvl1pPr algn="l" defTabSz="914400" rtl="0" eaLnBrk="1" latinLnBrk="0" hangingPunct="1">
        <a:lnSpc>
          <a:spcPct val="90000"/>
        </a:lnSpc>
        <a:spcBef>
          <a:spcPct val="0"/>
        </a:spcBef>
        <a:buNone/>
        <a:defRPr sz="3200" b="1" kern="1200" cap="all" spc="-150" baseline="0">
          <a:solidFill>
            <a:schemeClr val="tx1"/>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hyperlink" Target="mailto:luowuman@ipm.edu.mo" TargetMode="Externa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9.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9.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9.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9.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8.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8.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6.w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7.wmf"/><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6.wmf"/><Relationship Id="rId4"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8" name="Picture Placeholder 17" descr="decorative element">
            <a:extLst>
              <a:ext uri="{FF2B5EF4-FFF2-40B4-BE49-F238E27FC236}">
                <a16:creationId xmlns:a16="http://schemas.microsoft.com/office/drawing/2014/main" id="{2411CA0B-8E20-7C48-9074-8D57423981DC}"/>
              </a:ext>
            </a:extLst>
          </p:cNvPr>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t="27" b="27"/>
          <a:stretch>
            <a:fillRect/>
          </a:stretch>
        </p:blipFill>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453244" y="2057882"/>
            <a:ext cx="7433456" cy="2742235"/>
          </a:xfrm>
        </p:spPr>
        <p:txBody>
          <a:bodyPr/>
          <a:lstStyle/>
          <a:p>
            <a:pPr>
              <a:lnSpc>
                <a:spcPts val="5400"/>
              </a:lnSpc>
            </a:pPr>
            <a:r>
              <a:rPr lang="en-US" cap="none" dirty="0"/>
              <a:t>CHAPTER 5</a:t>
            </a:r>
            <a:br>
              <a:rPr lang="en-US" cap="none" dirty="0"/>
            </a:br>
            <a:r>
              <a:rPr lang="en-US" cap="none" dirty="0"/>
              <a:t>C</a:t>
            </a:r>
            <a:r>
              <a:rPr lang="en-US" altLang="zh-CN" cap="none" dirty="0"/>
              <a:t>oncurrency: Mutual Exclusion and </a:t>
            </a:r>
            <a:r>
              <a:rPr lang="en-US" altLang="zh-CN" cap="none" dirty="0">
                <a:solidFill>
                  <a:srgbClr val="C00000"/>
                </a:solidFill>
              </a:rPr>
              <a:t>Synchronization</a:t>
            </a:r>
            <a:endParaRPr lang="en-US" cap="none" dirty="0">
              <a:solidFill>
                <a:srgbClr val="C00000"/>
              </a:solidFill>
            </a:endParaRPr>
          </a:p>
        </p:txBody>
      </p:sp>
      <p:sp>
        <p:nvSpPr>
          <p:cNvPr id="6" name="TextBox 5">
            <a:extLst>
              <a:ext uri="{FF2B5EF4-FFF2-40B4-BE49-F238E27FC236}">
                <a16:creationId xmlns:a16="http://schemas.microsoft.com/office/drawing/2014/main" id="{1243F591-08EE-4CD0-8233-15FC1E2605DB}"/>
              </a:ext>
            </a:extLst>
          </p:cNvPr>
          <p:cNvSpPr txBox="1"/>
          <p:nvPr/>
        </p:nvSpPr>
        <p:spPr>
          <a:xfrm>
            <a:off x="2647950" y="4950758"/>
            <a:ext cx="5238750" cy="1631216"/>
          </a:xfrm>
          <a:prstGeom prst="rect">
            <a:avLst/>
          </a:prstGeom>
          <a:noFill/>
        </p:spPr>
        <p:txBody>
          <a:bodyPr wrap="square" rtlCol="0">
            <a:spAutoFit/>
          </a:bodyPr>
          <a:lstStyle/>
          <a:p>
            <a:pPr algn="ctr"/>
            <a:r>
              <a:rPr lang="en-US" sz="2800" b="1" dirty="0"/>
              <a:t>Instructor: </a:t>
            </a:r>
            <a:r>
              <a:rPr lang="en-US" sz="2800" b="1" dirty="0" err="1"/>
              <a:t>Wuman</a:t>
            </a:r>
            <a:r>
              <a:rPr lang="en-US" sz="2800" b="1" dirty="0"/>
              <a:t> LUO</a:t>
            </a:r>
          </a:p>
          <a:p>
            <a:pPr algn="ctr"/>
            <a:r>
              <a:rPr lang="en-US" sz="2400" dirty="0">
                <a:solidFill>
                  <a:schemeClr val="accent3">
                    <a:lumMod val="75000"/>
                  </a:schemeClr>
                </a:solidFill>
                <a:hlinkClick r:id="rId5">
                  <a:extLst>
                    <a:ext uri="{A12FA001-AC4F-418D-AE19-62706E023703}">
                      <ahyp:hlinkClr xmlns:ahyp="http://schemas.microsoft.com/office/drawing/2018/hyperlinkcolor" val="tx"/>
                    </a:ext>
                  </a:extLst>
                </a:hlinkClick>
              </a:rPr>
              <a:t>luowuman@ipm.edu.mo</a:t>
            </a:r>
            <a:endParaRPr lang="en-US" sz="2400" dirty="0">
              <a:solidFill>
                <a:schemeClr val="accent3">
                  <a:lumMod val="75000"/>
                </a:schemeClr>
              </a:solidFill>
            </a:endParaRPr>
          </a:p>
          <a:p>
            <a:pPr algn="ctr"/>
            <a:r>
              <a:rPr lang="en-US" sz="2400" dirty="0"/>
              <a:t>Office: A213</a:t>
            </a:r>
          </a:p>
          <a:p>
            <a:pPr algn="ctr"/>
            <a:r>
              <a:rPr lang="en-US" sz="2400" dirty="0"/>
              <a:t>14:30-17:30 Tuesday &amp; Wednesday </a:t>
            </a:r>
          </a:p>
        </p:txBody>
      </p:sp>
    </p:spTree>
    <p:extLst>
      <p:ext uri="{BB962C8B-B14F-4D97-AF65-F5344CB8AC3E}">
        <p14:creationId xmlns:p14="http://schemas.microsoft.com/office/powerpoint/2010/main" val="3899961691"/>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ctr" eaLnBrk="1" hangingPunct="1"/>
            <a:r>
              <a:rPr lang="en-US" altLang="zh-TW">
                <a:ea typeface="新細明體" pitchFamily="18" charset="-120"/>
              </a:rPr>
              <a:t>Buffer Underflow and Overflow</a:t>
            </a:r>
          </a:p>
        </p:txBody>
      </p:sp>
      <p:sp>
        <p:nvSpPr>
          <p:cNvPr id="23555" name="Rectangle 3"/>
          <p:cNvSpPr>
            <a:spLocks noChangeArrowheads="1"/>
          </p:cNvSpPr>
          <p:nvPr/>
        </p:nvSpPr>
        <p:spPr bwMode="auto">
          <a:xfrm>
            <a:off x="2971800" y="2133600"/>
            <a:ext cx="2133600" cy="20574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a:latin typeface="Arial" charset="0"/>
                <a:ea typeface="新細明體" pitchFamily="18" charset="-120"/>
              </a:rPr>
              <a:t>/* producer */</a:t>
            </a:r>
            <a:br>
              <a:rPr kumimoji="1" lang="en-US" altLang="zh-TW">
                <a:latin typeface="Arial" charset="0"/>
                <a:ea typeface="新細明體" pitchFamily="18" charset="-120"/>
              </a:rPr>
            </a:br>
            <a:r>
              <a:rPr kumimoji="1" lang="en-US" altLang="zh-TW">
                <a:latin typeface="Arial" charset="0"/>
                <a:ea typeface="新細明體" pitchFamily="18" charset="-120"/>
              </a:rPr>
              <a:t>while (true) {</a:t>
            </a:r>
            <a:br>
              <a:rPr kumimoji="1" lang="en-US" altLang="zh-TW">
                <a:latin typeface="Arial" charset="0"/>
                <a:ea typeface="新細明體" pitchFamily="18" charset="-120"/>
              </a:rPr>
            </a:br>
            <a:r>
              <a:rPr kumimoji="1" lang="en-US" altLang="zh-TW">
                <a:latin typeface="Arial" charset="0"/>
                <a:ea typeface="新細明體" pitchFamily="18" charset="-120"/>
              </a:rPr>
              <a:t>   produce(x);</a:t>
            </a:r>
            <a:br>
              <a:rPr kumimoji="1" lang="en-US" altLang="zh-TW">
                <a:latin typeface="Arial" charset="0"/>
                <a:ea typeface="新細明體" pitchFamily="18" charset="-120"/>
              </a:rPr>
            </a:br>
            <a:r>
              <a:rPr kumimoji="1" lang="en-US" altLang="zh-TW">
                <a:latin typeface="Arial" charset="0"/>
                <a:ea typeface="新細明體" pitchFamily="18" charset="-120"/>
              </a:rPr>
              <a:t>   wait(s);</a:t>
            </a:r>
            <a:br>
              <a:rPr kumimoji="1" lang="en-US" altLang="zh-TW">
                <a:latin typeface="Arial" charset="0"/>
                <a:ea typeface="新細明體" pitchFamily="18" charset="-120"/>
              </a:rPr>
            </a:br>
            <a:r>
              <a:rPr kumimoji="1" lang="en-US" altLang="zh-TW">
                <a:latin typeface="Arial" charset="0"/>
                <a:ea typeface="新細明體" pitchFamily="18" charset="-120"/>
              </a:rPr>
              <a:t>     append(x, Q);</a:t>
            </a:r>
            <a:br>
              <a:rPr kumimoji="1" lang="en-US" altLang="zh-TW">
                <a:latin typeface="Arial" charset="0"/>
                <a:ea typeface="新細明體" pitchFamily="18" charset="-120"/>
              </a:rPr>
            </a:br>
            <a:r>
              <a:rPr kumimoji="1" lang="en-US" altLang="zh-TW">
                <a:latin typeface="Arial" charset="0"/>
                <a:ea typeface="新細明體" pitchFamily="18" charset="-120"/>
              </a:rPr>
              <a:t>   signal(s);</a:t>
            </a:r>
            <a:br>
              <a:rPr kumimoji="1" lang="en-US" altLang="zh-TW">
                <a:latin typeface="Arial" charset="0"/>
                <a:ea typeface="新細明體" pitchFamily="18" charset="-120"/>
              </a:rPr>
            </a:br>
            <a:r>
              <a:rPr kumimoji="1" lang="en-US" altLang="zh-TW">
                <a:latin typeface="Arial" charset="0"/>
                <a:ea typeface="新細明體" pitchFamily="18" charset="-120"/>
              </a:rPr>
              <a:t>}</a:t>
            </a:r>
          </a:p>
        </p:txBody>
      </p:sp>
      <p:sp>
        <p:nvSpPr>
          <p:cNvPr id="23556" name="Rectangle 4"/>
          <p:cNvSpPr>
            <a:spLocks noChangeArrowheads="1"/>
          </p:cNvSpPr>
          <p:nvPr/>
        </p:nvSpPr>
        <p:spPr bwMode="auto">
          <a:xfrm>
            <a:off x="7010400" y="2133600"/>
            <a:ext cx="1981200" cy="20574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a:latin typeface="Arial" charset="0"/>
                <a:ea typeface="新細明體" pitchFamily="18" charset="-120"/>
              </a:rPr>
              <a:t>/* consumer */</a:t>
            </a:r>
            <a:br>
              <a:rPr kumimoji="1" lang="en-US" altLang="zh-TW">
                <a:latin typeface="Arial" charset="0"/>
                <a:ea typeface="新細明體" pitchFamily="18" charset="-120"/>
              </a:rPr>
            </a:br>
            <a:r>
              <a:rPr kumimoji="1" lang="en-US" altLang="zh-TW">
                <a:latin typeface="Arial" charset="0"/>
                <a:ea typeface="新細明體" pitchFamily="18" charset="-120"/>
              </a:rPr>
              <a:t>while (true) {</a:t>
            </a:r>
            <a:br>
              <a:rPr kumimoji="1" lang="en-US" altLang="zh-TW">
                <a:latin typeface="Arial" charset="0"/>
                <a:ea typeface="新細明體" pitchFamily="18" charset="-120"/>
              </a:rPr>
            </a:br>
            <a:r>
              <a:rPr kumimoji="1" lang="en-US" altLang="zh-TW">
                <a:latin typeface="Arial" charset="0"/>
                <a:ea typeface="新細明體" pitchFamily="18" charset="-120"/>
              </a:rPr>
              <a:t>   wait(s);</a:t>
            </a:r>
            <a:br>
              <a:rPr kumimoji="1" lang="en-US" altLang="zh-TW">
                <a:latin typeface="Arial" charset="0"/>
                <a:ea typeface="新細明體" pitchFamily="18" charset="-120"/>
              </a:rPr>
            </a:br>
            <a:r>
              <a:rPr kumimoji="1" lang="en-US" altLang="zh-TW">
                <a:latin typeface="Arial" charset="0"/>
                <a:ea typeface="新細明體" pitchFamily="18" charset="-120"/>
              </a:rPr>
              <a:t>     take(x, Q);</a:t>
            </a:r>
            <a:br>
              <a:rPr kumimoji="1" lang="en-US" altLang="zh-TW">
                <a:latin typeface="Arial" charset="0"/>
                <a:ea typeface="新細明體" pitchFamily="18" charset="-120"/>
              </a:rPr>
            </a:br>
            <a:r>
              <a:rPr kumimoji="1" lang="en-US" altLang="zh-TW">
                <a:latin typeface="Arial" charset="0"/>
                <a:ea typeface="新細明體" pitchFamily="18" charset="-120"/>
              </a:rPr>
              <a:t>   signal(s);</a:t>
            </a:r>
            <a:br>
              <a:rPr kumimoji="1" lang="en-US" altLang="zh-TW">
                <a:latin typeface="Arial" charset="0"/>
                <a:ea typeface="新細明體" pitchFamily="18" charset="-120"/>
              </a:rPr>
            </a:br>
            <a:r>
              <a:rPr kumimoji="1" lang="en-US" altLang="zh-TW">
                <a:latin typeface="Arial" charset="0"/>
                <a:ea typeface="新細明體" pitchFamily="18" charset="-120"/>
              </a:rPr>
              <a:t>   consume(x);</a:t>
            </a:r>
            <a:br>
              <a:rPr kumimoji="1" lang="en-US" altLang="zh-TW">
                <a:latin typeface="Arial" charset="0"/>
                <a:ea typeface="新細明體" pitchFamily="18" charset="-120"/>
              </a:rPr>
            </a:br>
            <a:r>
              <a:rPr kumimoji="1" lang="en-US" altLang="zh-TW">
                <a:latin typeface="Arial" charset="0"/>
                <a:ea typeface="新細明體" pitchFamily="18" charset="-120"/>
              </a:rPr>
              <a:t>}</a:t>
            </a:r>
          </a:p>
        </p:txBody>
      </p:sp>
      <p:sp>
        <p:nvSpPr>
          <p:cNvPr id="23557" name="AutoShape 5"/>
          <p:cNvSpPr>
            <a:spLocks/>
          </p:cNvSpPr>
          <p:nvPr/>
        </p:nvSpPr>
        <p:spPr bwMode="auto">
          <a:xfrm>
            <a:off x="6705600" y="4706938"/>
            <a:ext cx="3276600" cy="1371600"/>
          </a:xfrm>
          <a:prstGeom prst="borderCallout3">
            <a:avLst>
              <a:gd name="adj1" fmla="val 8333"/>
              <a:gd name="adj2" fmla="val -2324"/>
              <a:gd name="adj3" fmla="val 8333"/>
              <a:gd name="adj4" fmla="val -10560"/>
              <a:gd name="adj5" fmla="val -91435"/>
              <a:gd name="adj6" fmla="val -10560"/>
              <a:gd name="adj7" fmla="val -113426"/>
              <a:gd name="adj8" fmla="val 15940"/>
            </a:avLst>
          </a:prstGeom>
          <a:solidFill>
            <a:srgbClr val="FFFFCC"/>
          </a:solidFill>
          <a:ln w="12700">
            <a:solidFill>
              <a:schemeClr val="tx1"/>
            </a:solidFill>
            <a:miter lim="800000"/>
            <a:headEnd type="none" w="sm" len="sm"/>
            <a:tailEnd type="arrow" w="lg" len="lg"/>
          </a:ln>
        </p:spPr>
        <p:txBody>
          <a:bodyPr anchor="ctr"/>
          <a:lstStyle/>
          <a:p>
            <a:r>
              <a:rPr kumimoji="1" lang="en-US" altLang="zh-TW" sz="1600">
                <a:solidFill>
                  <a:srgbClr val="000000"/>
                </a:solidFill>
                <a:latin typeface="Arial" charset="0"/>
                <a:ea typeface="新細明體" pitchFamily="18" charset="-120"/>
              </a:rPr>
              <a:t>If the buffer is empty, the consumer cannot take an item out.  To prevent buffer underflow, he must wait, </a:t>
            </a:r>
            <a:r>
              <a:rPr kumimoji="1" lang="en-US" altLang="zh-TW" sz="1600" i="1">
                <a:solidFill>
                  <a:srgbClr val="000000"/>
                </a:solidFill>
                <a:latin typeface="Arial" charset="0"/>
                <a:ea typeface="新細明體" pitchFamily="18" charset="-120"/>
              </a:rPr>
              <a:t>outside</a:t>
            </a:r>
            <a:r>
              <a:rPr kumimoji="1" lang="en-US" altLang="zh-TW" sz="1600">
                <a:solidFill>
                  <a:srgbClr val="000000"/>
                </a:solidFill>
                <a:latin typeface="Arial" charset="0"/>
                <a:ea typeface="新細明體" pitchFamily="18" charset="-120"/>
              </a:rPr>
              <a:t> the critical section.</a:t>
            </a:r>
            <a:endParaRPr kumimoji="1" lang="en-US" altLang="zh-TW" sz="1600">
              <a:solidFill>
                <a:srgbClr val="000000"/>
              </a:solidFill>
              <a:latin typeface="Times New Roman" pitchFamily="18" charset="0"/>
              <a:ea typeface="新細明體" pitchFamily="18" charset="-120"/>
            </a:endParaRPr>
          </a:p>
        </p:txBody>
      </p:sp>
      <p:sp>
        <p:nvSpPr>
          <p:cNvPr id="23558" name="AutoShape 6"/>
          <p:cNvSpPr>
            <a:spLocks/>
          </p:cNvSpPr>
          <p:nvPr/>
        </p:nvSpPr>
        <p:spPr bwMode="auto">
          <a:xfrm>
            <a:off x="2057400" y="4724400"/>
            <a:ext cx="3429000" cy="1219200"/>
          </a:xfrm>
          <a:prstGeom prst="borderCallout3">
            <a:avLst>
              <a:gd name="adj1" fmla="val 9375"/>
              <a:gd name="adj2" fmla="val 102222"/>
              <a:gd name="adj3" fmla="val 9375"/>
              <a:gd name="adj4" fmla="val 110694"/>
              <a:gd name="adj5" fmla="val -85157"/>
              <a:gd name="adj6" fmla="val 110694"/>
              <a:gd name="adj7" fmla="val -105861"/>
              <a:gd name="adj8" fmla="val 82315"/>
            </a:avLst>
          </a:prstGeom>
          <a:solidFill>
            <a:srgbClr val="FFFFCC"/>
          </a:solidFill>
          <a:ln w="12700">
            <a:solidFill>
              <a:schemeClr val="tx1"/>
            </a:solidFill>
            <a:miter lim="800000"/>
            <a:headEnd type="none" w="sm" len="sm"/>
            <a:tailEnd type="arrow" w="lg" len="lg"/>
          </a:ln>
        </p:spPr>
        <p:txBody>
          <a:bodyPr anchor="ctr"/>
          <a:lstStyle/>
          <a:p>
            <a:r>
              <a:rPr kumimoji="1" lang="en-US" altLang="zh-TW" sz="1600">
                <a:solidFill>
                  <a:srgbClr val="000000"/>
                </a:solidFill>
                <a:latin typeface="Arial" charset="0"/>
                <a:ea typeface="新細明體" pitchFamily="18" charset="-120"/>
              </a:rPr>
              <a:t>If the buffer is full, the producer cannot push an item in.  To prevent buffer overflow, he must wait, </a:t>
            </a:r>
            <a:r>
              <a:rPr kumimoji="1" lang="en-US" altLang="zh-TW" sz="1600" i="1">
                <a:solidFill>
                  <a:srgbClr val="000000"/>
                </a:solidFill>
                <a:latin typeface="Arial" charset="0"/>
                <a:ea typeface="新細明體" pitchFamily="18" charset="-120"/>
              </a:rPr>
              <a:t>outside</a:t>
            </a:r>
            <a:r>
              <a:rPr kumimoji="1" lang="en-US" altLang="zh-TW" sz="1600">
                <a:solidFill>
                  <a:srgbClr val="000000"/>
                </a:solidFill>
                <a:latin typeface="Arial" charset="0"/>
                <a:ea typeface="新細明體" pitchFamily="18" charset="-120"/>
              </a:rPr>
              <a:t> the critical section.</a:t>
            </a:r>
            <a:endParaRPr kumimoji="1" lang="en-US" altLang="zh-TW" sz="1600">
              <a:solidFill>
                <a:srgbClr val="000000"/>
              </a:solidFill>
              <a:latin typeface="Times New Roman" pitchFamily="18" charset="0"/>
              <a:ea typeface="新細明體" pitchFamily="18" charset="-120"/>
            </a:endParaRPr>
          </a:p>
        </p:txBody>
      </p:sp>
      <p:sp>
        <p:nvSpPr>
          <p:cNvPr id="2" name="Slide Number Placeholder 1">
            <a:extLst>
              <a:ext uri="{FF2B5EF4-FFF2-40B4-BE49-F238E27FC236}">
                <a16:creationId xmlns:a16="http://schemas.microsoft.com/office/drawing/2014/main" id="{047F94C3-E0B3-4B2E-B665-34A2BC610491}"/>
              </a:ext>
            </a:extLst>
          </p:cNvPr>
          <p:cNvSpPr>
            <a:spLocks noGrp="1"/>
          </p:cNvSpPr>
          <p:nvPr>
            <p:ph type="sldNum" sz="quarter" idx="33"/>
          </p:nvPr>
        </p:nvSpPr>
        <p:spPr/>
        <p:txBody>
          <a:bodyPr/>
          <a:lstStyle/>
          <a:p>
            <a:fld id="{19B51A1E-902D-48AF-9020-955120F399B6}" type="slidenum">
              <a:rPr lang="en-US" noProof="0" smtClean="0"/>
              <a:pPr/>
              <a:t>10</a:t>
            </a:fld>
            <a:endParaRPr lang="en-US" noProof="0"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02" name="Rectangle 2"/>
          <p:cNvSpPr>
            <a:spLocks noChangeArrowheads="1"/>
          </p:cNvSpPr>
          <p:nvPr/>
        </p:nvSpPr>
        <p:spPr bwMode="auto">
          <a:xfrm>
            <a:off x="3886200" y="4495800"/>
            <a:ext cx="4191000" cy="1828800"/>
          </a:xfrm>
          <a:prstGeom prst="rect">
            <a:avLst/>
          </a:prstGeom>
          <a:solidFill>
            <a:srgbClr val="FFFFCC"/>
          </a:solidFill>
          <a:ln w="12700">
            <a:solidFill>
              <a:schemeClr val="tx1"/>
            </a:solidFill>
            <a:miter lim="800000"/>
            <a:headEnd type="none" w="sm" len="sm"/>
            <a:tailEnd type="none" w="sm" len="sm"/>
          </a:ln>
          <a:effectLst>
            <a:outerShdw dist="107763" dir="2700000" algn="ctr" rotWithShape="0">
              <a:schemeClr val="bg2"/>
            </a:outerShdw>
          </a:effectLst>
        </p:spPr>
        <p:txBody>
          <a:bodyPr anchor="ctr" anchorCtr="1"/>
          <a:lstStyle/>
          <a:p>
            <a:pPr>
              <a:defRPr/>
            </a:pPr>
            <a:r>
              <a:rPr kumimoji="1" lang="en-US" altLang="zh-TW">
                <a:solidFill>
                  <a:srgbClr val="000000"/>
                </a:solidFill>
                <a:latin typeface="Arial" charset="0"/>
                <a:ea typeface="新細明體" pitchFamily="18" charset="-120"/>
              </a:rPr>
              <a:t>Semaphore n: </a:t>
            </a:r>
            <a:br>
              <a:rPr kumimoji="1" lang="en-US" altLang="zh-TW">
                <a:solidFill>
                  <a:srgbClr val="000000"/>
                </a:solidFill>
                <a:latin typeface="Arial" charset="0"/>
                <a:ea typeface="新細明體" pitchFamily="18" charset="-120"/>
              </a:rPr>
            </a:br>
            <a:r>
              <a:rPr kumimoji="1" lang="en-US" altLang="zh-TW">
                <a:solidFill>
                  <a:srgbClr val="000000"/>
                </a:solidFill>
                <a:latin typeface="Arial" charset="0"/>
                <a:ea typeface="新細明體" pitchFamily="18" charset="-120"/>
              </a:rPr>
              <a:t>n&gt;0: number of items in the buffer</a:t>
            </a:r>
          </a:p>
          <a:p>
            <a:pPr>
              <a:defRPr/>
            </a:pPr>
            <a:r>
              <a:rPr kumimoji="1" lang="en-US" altLang="zh-TW">
                <a:solidFill>
                  <a:srgbClr val="000000"/>
                </a:solidFill>
                <a:latin typeface="Arial" charset="0"/>
                <a:ea typeface="新細明體" pitchFamily="18" charset="-120"/>
              </a:rPr>
              <a:t>n=0: no items in the buffer, no consumer waiting</a:t>
            </a:r>
          </a:p>
          <a:p>
            <a:pPr>
              <a:defRPr/>
            </a:pPr>
            <a:r>
              <a:rPr kumimoji="1" lang="en-US" altLang="zh-TW">
                <a:solidFill>
                  <a:srgbClr val="000000"/>
                </a:solidFill>
                <a:latin typeface="Arial" charset="0"/>
                <a:ea typeface="新細明體" pitchFamily="18" charset="-120"/>
              </a:rPr>
              <a:t>n&lt;0: no items in the buffer, |n| consumers waiting.</a:t>
            </a:r>
          </a:p>
        </p:txBody>
      </p:sp>
      <p:sp>
        <p:nvSpPr>
          <p:cNvPr id="24579" name="Rectangle 3"/>
          <p:cNvSpPr>
            <a:spLocks noGrp="1" noChangeArrowheads="1"/>
          </p:cNvSpPr>
          <p:nvPr>
            <p:ph type="title"/>
          </p:nvPr>
        </p:nvSpPr>
        <p:spPr/>
        <p:txBody>
          <a:bodyPr/>
          <a:lstStyle/>
          <a:p>
            <a:pPr algn="ctr" eaLnBrk="1" hangingPunct="1"/>
            <a:r>
              <a:rPr lang="en-US" altLang="zh-TW">
                <a:ea typeface="新細明體" pitchFamily="18" charset="-120"/>
              </a:rPr>
              <a:t>Preventing Buffer Underflow</a:t>
            </a:r>
          </a:p>
        </p:txBody>
      </p:sp>
      <p:sp>
        <p:nvSpPr>
          <p:cNvPr id="24580" name="Rectangle 4"/>
          <p:cNvSpPr>
            <a:spLocks noChangeArrowheads="1"/>
          </p:cNvSpPr>
          <p:nvPr/>
        </p:nvSpPr>
        <p:spPr bwMode="auto">
          <a:xfrm>
            <a:off x="3810000" y="1905000"/>
            <a:ext cx="1828800" cy="23622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a:latin typeface="Arial" charset="0"/>
                <a:ea typeface="新細明體" pitchFamily="18" charset="-120"/>
              </a:rPr>
              <a:t>/* producer */</a:t>
            </a:r>
            <a:br>
              <a:rPr kumimoji="1" lang="en-US" altLang="zh-TW">
                <a:latin typeface="Arial" charset="0"/>
                <a:ea typeface="新細明體" pitchFamily="18" charset="-120"/>
              </a:rPr>
            </a:br>
            <a:r>
              <a:rPr kumimoji="1" lang="en-US" altLang="zh-TW">
                <a:latin typeface="Arial" charset="0"/>
                <a:ea typeface="新細明體" pitchFamily="18" charset="-120"/>
              </a:rPr>
              <a:t>while (true) {</a:t>
            </a:r>
            <a:br>
              <a:rPr kumimoji="1" lang="en-US" altLang="zh-TW">
                <a:latin typeface="Arial" charset="0"/>
                <a:ea typeface="新細明體" pitchFamily="18" charset="-120"/>
              </a:rPr>
            </a:br>
            <a:r>
              <a:rPr kumimoji="1" lang="en-US" altLang="zh-TW">
                <a:latin typeface="Arial" charset="0"/>
                <a:ea typeface="新細明體" pitchFamily="18" charset="-120"/>
              </a:rPr>
              <a:t>   produce;</a:t>
            </a:r>
            <a:br>
              <a:rPr kumimoji="1" lang="en-US" altLang="zh-TW">
                <a:latin typeface="Arial" charset="0"/>
                <a:ea typeface="新細明體" pitchFamily="18" charset="-120"/>
              </a:rPr>
            </a:br>
            <a:r>
              <a:rPr kumimoji="1" lang="en-US" altLang="zh-TW">
                <a:latin typeface="Arial" charset="0"/>
                <a:ea typeface="新細明體" pitchFamily="18" charset="-120"/>
              </a:rPr>
              <a:t>   wait(s);</a:t>
            </a:r>
            <a:br>
              <a:rPr kumimoji="1" lang="en-US" altLang="zh-TW">
                <a:latin typeface="Arial" charset="0"/>
                <a:ea typeface="新細明體" pitchFamily="18" charset="-120"/>
              </a:rPr>
            </a:br>
            <a:r>
              <a:rPr kumimoji="1" lang="en-US" altLang="zh-TW">
                <a:latin typeface="Arial" charset="0"/>
                <a:ea typeface="新細明體" pitchFamily="18" charset="-120"/>
              </a:rPr>
              <a:t>   append;</a:t>
            </a:r>
            <a:br>
              <a:rPr kumimoji="1" lang="en-US" altLang="zh-TW">
                <a:latin typeface="Arial" charset="0"/>
                <a:ea typeface="新細明體" pitchFamily="18" charset="-120"/>
              </a:rPr>
            </a:br>
            <a:r>
              <a:rPr kumimoji="1" lang="en-US" altLang="zh-TW">
                <a:latin typeface="Arial" charset="0"/>
                <a:ea typeface="新細明體" pitchFamily="18" charset="-120"/>
              </a:rPr>
              <a:t>   signal(s);</a:t>
            </a:r>
            <a:br>
              <a:rPr kumimoji="1" lang="en-US" altLang="zh-TW">
                <a:latin typeface="Arial" charset="0"/>
                <a:ea typeface="新細明體" pitchFamily="18" charset="-120"/>
              </a:rPr>
            </a:br>
            <a:r>
              <a:rPr kumimoji="1" lang="en-US" altLang="zh-TW">
                <a:latin typeface="Arial" charset="0"/>
                <a:ea typeface="新細明體" pitchFamily="18" charset="-120"/>
              </a:rPr>
              <a:t>   </a:t>
            </a:r>
            <a:r>
              <a:rPr kumimoji="1" lang="en-US" altLang="zh-TW">
                <a:solidFill>
                  <a:srgbClr val="0033CC"/>
                </a:solidFill>
                <a:latin typeface="Arial" charset="0"/>
                <a:ea typeface="新細明體" pitchFamily="18" charset="-120"/>
              </a:rPr>
              <a:t>signal(n);</a:t>
            </a:r>
            <a:br>
              <a:rPr kumimoji="1" lang="en-US" altLang="zh-TW">
                <a:latin typeface="Arial" charset="0"/>
                <a:ea typeface="新細明體" pitchFamily="18" charset="-120"/>
              </a:rPr>
            </a:br>
            <a:r>
              <a:rPr kumimoji="1" lang="en-US" altLang="zh-TW">
                <a:latin typeface="Arial" charset="0"/>
                <a:ea typeface="新細明體" pitchFamily="18" charset="-120"/>
              </a:rPr>
              <a:t>}</a:t>
            </a:r>
          </a:p>
        </p:txBody>
      </p:sp>
      <p:sp>
        <p:nvSpPr>
          <p:cNvPr id="24581" name="Rectangle 5"/>
          <p:cNvSpPr>
            <a:spLocks noChangeArrowheads="1"/>
          </p:cNvSpPr>
          <p:nvPr/>
        </p:nvSpPr>
        <p:spPr bwMode="auto">
          <a:xfrm>
            <a:off x="6248400" y="1905000"/>
            <a:ext cx="1828800" cy="23622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a:latin typeface="Arial" charset="0"/>
                <a:ea typeface="新細明體" pitchFamily="18" charset="-120"/>
              </a:rPr>
              <a:t>/* consumer */</a:t>
            </a:r>
            <a:br>
              <a:rPr kumimoji="1" lang="en-US" altLang="zh-TW">
                <a:latin typeface="Arial" charset="0"/>
                <a:ea typeface="新細明體" pitchFamily="18" charset="-120"/>
              </a:rPr>
            </a:br>
            <a:r>
              <a:rPr kumimoji="1" lang="en-US" altLang="zh-TW">
                <a:latin typeface="Arial" charset="0"/>
                <a:ea typeface="新細明體" pitchFamily="18" charset="-120"/>
              </a:rPr>
              <a:t>while (true) {</a:t>
            </a:r>
            <a:br>
              <a:rPr kumimoji="1" lang="en-US" altLang="zh-TW">
                <a:latin typeface="Arial" charset="0"/>
                <a:ea typeface="新細明體" pitchFamily="18" charset="-120"/>
              </a:rPr>
            </a:br>
            <a:r>
              <a:rPr kumimoji="1" lang="en-US" altLang="zh-TW">
                <a:latin typeface="Arial" charset="0"/>
                <a:ea typeface="新細明體" pitchFamily="18" charset="-120"/>
              </a:rPr>
              <a:t>   </a:t>
            </a:r>
            <a:r>
              <a:rPr kumimoji="1" lang="en-US" altLang="zh-TW">
                <a:solidFill>
                  <a:srgbClr val="0033CC"/>
                </a:solidFill>
                <a:latin typeface="Arial" charset="0"/>
                <a:ea typeface="新細明體" pitchFamily="18" charset="-120"/>
              </a:rPr>
              <a:t>wait(n);</a:t>
            </a:r>
            <a:br>
              <a:rPr kumimoji="1" lang="en-US" altLang="zh-TW">
                <a:solidFill>
                  <a:srgbClr val="FF0000"/>
                </a:solidFill>
                <a:latin typeface="Arial" charset="0"/>
                <a:ea typeface="新細明體" pitchFamily="18" charset="-120"/>
              </a:rPr>
            </a:br>
            <a:r>
              <a:rPr kumimoji="1" lang="en-US" altLang="zh-TW">
                <a:latin typeface="Arial" charset="0"/>
                <a:ea typeface="新細明體" pitchFamily="18" charset="-120"/>
              </a:rPr>
              <a:t>   wait(s);</a:t>
            </a:r>
            <a:br>
              <a:rPr kumimoji="1" lang="en-US" altLang="zh-TW">
                <a:latin typeface="Arial" charset="0"/>
                <a:ea typeface="新細明體" pitchFamily="18" charset="-120"/>
              </a:rPr>
            </a:br>
            <a:r>
              <a:rPr kumimoji="1" lang="en-US" altLang="zh-TW">
                <a:latin typeface="Arial" charset="0"/>
                <a:ea typeface="新細明體" pitchFamily="18" charset="-120"/>
              </a:rPr>
              <a:t>   take;</a:t>
            </a:r>
            <a:br>
              <a:rPr kumimoji="1" lang="en-US" altLang="zh-TW">
                <a:latin typeface="Arial" charset="0"/>
                <a:ea typeface="新細明體" pitchFamily="18" charset="-120"/>
              </a:rPr>
            </a:br>
            <a:r>
              <a:rPr kumimoji="1" lang="en-US" altLang="zh-TW">
                <a:latin typeface="Arial" charset="0"/>
                <a:ea typeface="新細明體" pitchFamily="18" charset="-120"/>
              </a:rPr>
              <a:t>   signal(s);</a:t>
            </a:r>
            <a:br>
              <a:rPr kumimoji="1" lang="en-US" altLang="zh-TW">
                <a:latin typeface="Arial" charset="0"/>
                <a:ea typeface="新細明體" pitchFamily="18" charset="-120"/>
              </a:rPr>
            </a:br>
            <a:r>
              <a:rPr kumimoji="1" lang="en-US" altLang="zh-TW">
                <a:latin typeface="Arial" charset="0"/>
                <a:ea typeface="新細明體" pitchFamily="18" charset="-120"/>
              </a:rPr>
              <a:t>   consume;</a:t>
            </a:r>
            <a:br>
              <a:rPr kumimoji="1" lang="en-US" altLang="zh-TW">
                <a:latin typeface="Arial" charset="0"/>
                <a:ea typeface="新細明體" pitchFamily="18" charset="-120"/>
              </a:rPr>
            </a:br>
            <a:r>
              <a:rPr kumimoji="1" lang="en-US" altLang="zh-TW">
                <a:latin typeface="Arial" charset="0"/>
                <a:ea typeface="新細明體" pitchFamily="18" charset="-120"/>
              </a:rPr>
              <a:t>}</a:t>
            </a:r>
          </a:p>
        </p:txBody>
      </p:sp>
      <p:sp>
        <p:nvSpPr>
          <p:cNvPr id="768006" name="AutoShape 6"/>
          <p:cNvSpPr>
            <a:spLocks/>
          </p:cNvSpPr>
          <p:nvPr/>
        </p:nvSpPr>
        <p:spPr bwMode="auto">
          <a:xfrm>
            <a:off x="1752600" y="1981200"/>
            <a:ext cx="1828800" cy="3124200"/>
          </a:xfrm>
          <a:prstGeom prst="borderCallout2">
            <a:avLst>
              <a:gd name="adj1" fmla="val 3657"/>
              <a:gd name="adj2" fmla="val 104167"/>
              <a:gd name="adj3" fmla="val 3657"/>
              <a:gd name="adj4" fmla="val 110764"/>
              <a:gd name="adj5" fmla="val 57417"/>
              <a:gd name="adj6" fmla="val 117708"/>
            </a:avLst>
          </a:prstGeom>
          <a:solidFill>
            <a:srgbClr val="00B0F0"/>
          </a:solidFill>
          <a:ln w="12700">
            <a:solidFill>
              <a:schemeClr val="tx1"/>
            </a:solidFill>
            <a:miter lim="800000"/>
            <a:headEnd type="none" w="sm" len="sm"/>
            <a:tailEnd type="none" w="sm" len="sm"/>
          </a:ln>
          <a:effectLst>
            <a:outerShdw dist="107763" dir="2700000" algn="ctr" rotWithShape="0">
              <a:schemeClr val="bg2"/>
            </a:outerShdw>
          </a:effectLst>
        </p:spPr>
        <p:txBody>
          <a:bodyPr anchor="ctr" anchorCtr="1"/>
          <a:lstStyle/>
          <a:p>
            <a:pPr>
              <a:defRPr/>
            </a:pPr>
            <a:r>
              <a:rPr kumimoji="1" lang="en-US" altLang="zh-TW" dirty="0">
                <a:solidFill>
                  <a:srgbClr val="000000"/>
                </a:solidFill>
                <a:latin typeface="Arial" charset="0"/>
                <a:ea typeface="新細明體" pitchFamily="18" charset="-120"/>
              </a:rPr>
              <a:t>Producer has just appended an new item to the buffer, so increases n by 1.</a:t>
            </a:r>
            <a:br>
              <a:rPr kumimoji="1" lang="en-US" altLang="zh-TW" dirty="0">
                <a:solidFill>
                  <a:srgbClr val="000000"/>
                </a:solidFill>
                <a:latin typeface="Arial" charset="0"/>
                <a:ea typeface="新細明體" pitchFamily="18" charset="-120"/>
              </a:rPr>
            </a:br>
            <a:endParaRPr kumimoji="1" lang="en-US" altLang="zh-TW" dirty="0">
              <a:solidFill>
                <a:srgbClr val="000000"/>
              </a:solidFill>
              <a:latin typeface="Arial" charset="0"/>
              <a:ea typeface="新細明體" pitchFamily="18" charset="-120"/>
            </a:endParaRPr>
          </a:p>
          <a:p>
            <a:pPr>
              <a:defRPr/>
            </a:pPr>
            <a:r>
              <a:rPr kumimoji="1" lang="en-US" altLang="zh-TW" dirty="0">
                <a:solidFill>
                  <a:srgbClr val="000000"/>
                </a:solidFill>
                <a:latin typeface="Arial" charset="0"/>
                <a:ea typeface="新細明體" pitchFamily="18" charset="-120"/>
              </a:rPr>
              <a:t>If a consumer is waiting for an item, he is waken up.</a:t>
            </a:r>
          </a:p>
        </p:txBody>
      </p:sp>
      <p:sp>
        <p:nvSpPr>
          <p:cNvPr id="768007" name="AutoShape 7"/>
          <p:cNvSpPr>
            <a:spLocks/>
          </p:cNvSpPr>
          <p:nvPr/>
        </p:nvSpPr>
        <p:spPr bwMode="auto">
          <a:xfrm>
            <a:off x="8256588" y="2020888"/>
            <a:ext cx="2182812" cy="3922712"/>
          </a:xfrm>
          <a:prstGeom prst="borderCallout2">
            <a:avLst>
              <a:gd name="adj1" fmla="val 2912"/>
              <a:gd name="adj2" fmla="val -3491"/>
              <a:gd name="adj3" fmla="val 2912"/>
              <a:gd name="adj4" fmla="val -20509"/>
              <a:gd name="adj5" fmla="val 16389"/>
              <a:gd name="adj6" fmla="val -38255"/>
            </a:avLst>
          </a:prstGeom>
          <a:solidFill>
            <a:srgbClr val="00B0F0"/>
          </a:solidFill>
          <a:ln w="12700">
            <a:solidFill>
              <a:schemeClr val="tx1"/>
            </a:solidFill>
            <a:miter lim="800000"/>
            <a:headEnd type="none" w="sm" len="sm"/>
            <a:tailEnd type="none" w="sm" len="sm"/>
          </a:ln>
          <a:effectLst>
            <a:outerShdw dist="107763" dir="2700000" algn="ctr" rotWithShape="0">
              <a:schemeClr val="bg2"/>
            </a:outerShdw>
          </a:effectLst>
        </p:spPr>
        <p:txBody>
          <a:bodyPr anchor="ctr" anchorCtr="1"/>
          <a:lstStyle/>
          <a:p>
            <a:pPr>
              <a:defRPr/>
            </a:pPr>
            <a:r>
              <a:rPr kumimoji="1" lang="en-US" altLang="zh-TW">
                <a:solidFill>
                  <a:srgbClr val="000000"/>
                </a:solidFill>
                <a:latin typeface="Arial" charset="0"/>
                <a:ea typeface="新細明體" pitchFamily="18" charset="-120"/>
              </a:rPr>
              <a:t>If n&gt;0 before calling wait(n), there are items in the buffer.  The consumer minus 1 from n and continues.</a:t>
            </a:r>
            <a:br>
              <a:rPr kumimoji="1" lang="en-US" altLang="zh-TW">
                <a:solidFill>
                  <a:srgbClr val="000000"/>
                </a:solidFill>
                <a:latin typeface="Arial" charset="0"/>
                <a:ea typeface="新細明體" pitchFamily="18" charset="-120"/>
              </a:rPr>
            </a:br>
            <a:endParaRPr kumimoji="1" lang="en-US" altLang="zh-TW">
              <a:solidFill>
                <a:srgbClr val="000000"/>
              </a:solidFill>
              <a:latin typeface="Arial" charset="0"/>
              <a:ea typeface="新細明體" pitchFamily="18" charset="-120"/>
            </a:endParaRPr>
          </a:p>
          <a:p>
            <a:pPr>
              <a:defRPr/>
            </a:pPr>
            <a:r>
              <a:rPr kumimoji="1" lang="en-US" altLang="zh-TW">
                <a:solidFill>
                  <a:srgbClr val="000000"/>
                </a:solidFill>
                <a:latin typeface="Arial" charset="0"/>
                <a:ea typeface="新細明體" pitchFamily="18" charset="-120"/>
              </a:rPr>
              <a:t>If n&lt;=0 before calling wait(n), the buffer is empty.  The consumer minus 1 from n and blocks himself.</a:t>
            </a:r>
          </a:p>
        </p:txBody>
      </p:sp>
      <p:sp>
        <p:nvSpPr>
          <p:cNvPr id="2" name="Slide Number Placeholder 1">
            <a:extLst>
              <a:ext uri="{FF2B5EF4-FFF2-40B4-BE49-F238E27FC236}">
                <a16:creationId xmlns:a16="http://schemas.microsoft.com/office/drawing/2014/main" id="{D55A80CA-7B65-4A34-B545-1B4BB23BEBCD}"/>
              </a:ext>
            </a:extLst>
          </p:cNvPr>
          <p:cNvSpPr>
            <a:spLocks noGrp="1"/>
          </p:cNvSpPr>
          <p:nvPr>
            <p:ph type="sldNum" sz="quarter" idx="33"/>
          </p:nvPr>
        </p:nvSpPr>
        <p:spPr/>
        <p:txBody>
          <a:bodyPr/>
          <a:lstStyle/>
          <a:p>
            <a:fld id="{19B51A1E-902D-48AF-9020-955120F399B6}" type="slidenum">
              <a:rPr lang="en-US" noProof="0" smtClean="0"/>
              <a:pPr/>
              <a:t>11</a:t>
            </a:fld>
            <a:endParaRPr lang="en-US" noProof="0"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algn="ctr" eaLnBrk="1" hangingPunct="1"/>
            <a:r>
              <a:rPr lang="en-US" altLang="zh-TW">
                <a:ea typeface="新細明體" pitchFamily="18" charset="-120"/>
              </a:rPr>
              <a:t>Semaphore </a:t>
            </a:r>
            <a:r>
              <a:rPr lang="en-US" altLang="zh-TW">
                <a:latin typeface="Arial" charset="0"/>
                <a:ea typeface="新細明體" pitchFamily="18" charset="-120"/>
              </a:rPr>
              <a:t>n</a:t>
            </a:r>
          </a:p>
        </p:txBody>
      </p:sp>
      <p:sp>
        <p:nvSpPr>
          <p:cNvPr id="770051" name="Rectangle 3"/>
          <p:cNvSpPr>
            <a:spLocks noChangeArrowheads="1"/>
          </p:cNvSpPr>
          <p:nvPr/>
        </p:nvSpPr>
        <p:spPr bwMode="auto">
          <a:xfrm>
            <a:off x="4191000" y="4724400"/>
            <a:ext cx="3581400" cy="762000"/>
          </a:xfrm>
          <a:prstGeom prst="rect">
            <a:avLst/>
          </a:prstGeom>
          <a:solidFill>
            <a:srgbClr val="FFFFCC"/>
          </a:solidFill>
          <a:ln w="12700">
            <a:solidFill>
              <a:schemeClr val="tx1"/>
            </a:solidFill>
            <a:miter lim="800000"/>
            <a:headEnd type="none" w="sm" len="sm"/>
            <a:tailEnd type="none" w="sm" len="sm"/>
          </a:ln>
          <a:effectLst>
            <a:outerShdw dist="107763" dir="2700000" algn="ctr" rotWithShape="0">
              <a:schemeClr val="bg2"/>
            </a:outerShdw>
          </a:effectLst>
        </p:spPr>
        <p:txBody>
          <a:bodyPr anchor="ctr" anchorCtr="1"/>
          <a:lstStyle/>
          <a:p>
            <a:pPr>
              <a:defRPr/>
            </a:pPr>
            <a:r>
              <a:rPr kumimoji="1" lang="en-US" altLang="zh-TW">
                <a:solidFill>
                  <a:srgbClr val="000000"/>
                </a:solidFill>
                <a:latin typeface="Arial" charset="0"/>
                <a:ea typeface="新細明體" pitchFamily="18" charset="-120"/>
              </a:rPr>
              <a:t>Semaphore n: </a:t>
            </a:r>
            <a:br>
              <a:rPr kumimoji="1" lang="en-US" altLang="zh-TW">
                <a:solidFill>
                  <a:srgbClr val="000000"/>
                </a:solidFill>
                <a:latin typeface="Arial" charset="0"/>
                <a:ea typeface="新細明體" pitchFamily="18" charset="-120"/>
              </a:rPr>
            </a:br>
            <a:r>
              <a:rPr kumimoji="1" lang="en-US" altLang="zh-TW">
                <a:solidFill>
                  <a:srgbClr val="000000"/>
                </a:solidFill>
                <a:latin typeface="Arial" charset="0"/>
                <a:ea typeface="新細明體" pitchFamily="18" charset="-120"/>
              </a:rPr>
              <a:t>n: number of items in the buffer</a:t>
            </a:r>
          </a:p>
        </p:txBody>
      </p:sp>
      <p:sp>
        <p:nvSpPr>
          <p:cNvPr id="25604" name="Rectangle 4"/>
          <p:cNvSpPr>
            <a:spLocks noChangeArrowheads="1"/>
          </p:cNvSpPr>
          <p:nvPr/>
        </p:nvSpPr>
        <p:spPr bwMode="auto">
          <a:xfrm>
            <a:off x="3810000" y="2133600"/>
            <a:ext cx="1828800" cy="23622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a:latin typeface="Arial" charset="0"/>
                <a:ea typeface="新細明體" pitchFamily="18" charset="-120"/>
              </a:rPr>
              <a:t>/* producer */</a:t>
            </a:r>
            <a:br>
              <a:rPr kumimoji="1" lang="en-US" altLang="zh-TW">
                <a:latin typeface="Arial" charset="0"/>
                <a:ea typeface="新細明體" pitchFamily="18" charset="-120"/>
              </a:rPr>
            </a:br>
            <a:r>
              <a:rPr kumimoji="1" lang="en-US" altLang="zh-TW">
                <a:latin typeface="Arial" charset="0"/>
                <a:ea typeface="新細明體" pitchFamily="18" charset="-120"/>
              </a:rPr>
              <a:t>while (true) {</a:t>
            </a:r>
            <a:br>
              <a:rPr kumimoji="1" lang="en-US" altLang="zh-TW">
                <a:latin typeface="Arial" charset="0"/>
                <a:ea typeface="新細明體" pitchFamily="18" charset="-120"/>
              </a:rPr>
            </a:br>
            <a:r>
              <a:rPr kumimoji="1" lang="en-US" altLang="zh-TW">
                <a:latin typeface="Arial" charset="0"/>
                <a:ea typeface="新細明體" pitchFamily="18" charset="-120"/>
              </a:rPr>
              <a:t>   produce;</a:t>
            </a:r>
            <a:br>
              <a:rPr kumimoji="1" lang="en-US" altLang="zh-TW">
                <a:latin typeface="Arial" charset="0"/>
                <a:ea typeface="新細明體" pitchFamily="18" charset="-120"/>
              </a:rPr>
            </a:br>
            <a:r>
              <a:rPr kumimoji="1" lang="en-US" altLang="zh-TW">
                <a:latin typeface="Arial" charset="0"/>
                <a:ea typeface="新細明體" pitchFamily="18" charset="-120"/>
              </a:rPr>
              <a:t>   wait(s);</a:t>
            </a:r>
            <a:br>
              <a:rPr kumimoji="1" lang="en-US" altLang="zh-TW">
                <a:latin typeface="Arial" charset="0"/>
                <a:ea typeface="新細明體" pitchFamily="18" charset="-120"/>
              </a:rPr>
            </a:br>
            <a:r>
              <a:rPr kumimoji="1" lang="en-US" altLang="zh-TW">
                <a:latin typeface="Arial" charset="0"/>
                <a:ea typeface="新細明體" pitchFamily="18" charset="-120"/>
              </a:rPr>
              <a:t>   append;</a:t>
            </a:r>
            <a:br>
              <a:rPr kumimoji="1" lang="en-US" altLang="zh-TW">
                <a:latin typeface="Arial" charset="0"/>
                <a:ea typeface="新細明體" pitchFamily="18" charset="-120"/>
              </a:rPr>
            </a:br>
            <a:r>
              <a:rPr kumimoji="1" lang="en-US" altLang="zh-TW">
                <a:latin typeface="Arial" charset="0"/>
                <a:ea typeface="新細明體" pitchFamily="18" charset="-120"/>
              </a:rPr>
              <a:t>   signal(s);</a:t>
            </a:r>
            <a:br>
              <a:rPr kumimoji="1" lang="en-US" altLang="zh-TW">
                <a:latin typeface="Arial" charset="0"/>
                <a:ea typeface="新細明體" pitchFamily="18" charset="-120"/>
              </a:rPr>
            </a:br>
            <a:r>
              <a:rPr kumimoji="1" lang="en-US" altLang="zh-TW">
                <a:latin typeface="Arial" charset="0"/>
                <a:ea typeface="新細明體" pitchFamily="18" charset="-120"/>
              </a:rPr>
              <a:t>   </a:t>
            </a:r>
            <a:r>
              <a:rPr kumimoji="1" lang="en-US" altLang="zh-TW">
                <a:solidFill>
                  <a:srgbClr val="0033CC"/>
                </a:solidFill>
                <a:latin typeface="Arial" charset="0"/>
                <a:ea typeface="新細明體" pitchFamily="18" charset="-120"/>
              </a:rPr>
              <a:t>signal(n);</a:t>
            </a:r>
            <a:br>
              <a:rPr kumimoji="1" lang="en-US" altLang="zh-TW">
                <a:latin typeface="Arial" charset="0"/>
                <a:ea typeface="新細明體" pitchFamily="18" charset="-120"/>
              </a:rPr>
            </a:br>
            <a:r>
              <a:rPr kumimoji="1" lang="en-US" altLang="zh-TW">
                <a:latin typeface="Arial" charset="0"/>
                <a:ea typeface="新細明體" pitchFamily="18" charset="-120"/>
              </a:rPr>
              <a:t>}</a:t>
            </a:r>
          </a:p>
        </p:txBody>
      </p:sp>
      <p:sp>
        <p:nvSpPr>
          <p:cNvPr id="25605" name="Rectangle 5"/>
          <p:cNvSpPr>
            <a:spLocks noChangeArrowheads="1"/>
          </p:cNvSpPr>
          <p:nvPr/>
        </p:nvSpPr>
        <p:spPr bwMode="auto">
          <a:xfrm>
            <a:off x="6248400" y="2133600"/>
            <a:ext cx="1828800" cy="23622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a:latin typeface="Arial" charset="0"/>
                <a:ea typeface="新細明體" pitchFamily="18" charset="-120"/>
              </a:rPr>
              <a:t>/* consumer */</a:t>
            </a:r>
            <a:br>
              <a:rPr kumimoji="1" lang="en-US" altLang="zh-TW">
                <a:latin typeface="Arial" charset="0"/>
                <a:ea typeface="新細明體" pitchFamily="18" charset="-120"/>
              </a:rPr>
            </a:br>
            <a:r>
              <a:rPr kumimoji="1" lang="en-US" altLang="zh-TW">
                <a:latin typeface="Arial" charset="0"/>
                <a:ea typeface="新細明體" pitchFamily="18" charset="-120"/>
              </a:rPr>
              <a:t>while (true) {</a:t>
            </a:r>
            <a:br>
              <a:rPr kumimoji="1" lang="en-US" altLang="zh-TW">
                <a:latin typeface="Arial" charset="0"/>
                <a:ea typeface="新細明體" pitchFamily="18" charset="-120"/>
              </a:rPr>
            </a:br>
            <a:r>
              <a:rPr kumimoji="1" lang="en-US" altLang="zh-TW">
                <a:latin typeface="Arial" charset="0"/>
                <a:ea typeface="新細明體" pitchFamily="18" charset="-120"/>
              </a:rPr>
              <a:t>   </a:t>
            </a:r>
            <a:r>
              <a:rPr kumimoji="1" lang="en-US" altLang="zh-TW">
                <a:solidFill>
                  <a:srgbClr val="0033CC"/>
                </a:solidFill>
                <a:latin typeface="Arial" charset="0"/>
                <a:ea typeface="新細明體" pitchFamily="18" charset="-120"/>
              </a:rPr>
              <a:t>wait(n);</a:t>
            </a:r>
            <a:br>
              <a:rPr kumimoji="1" lang="en-US" altLang="zh-TW">
                <a:solidFill>
                  <a:srgbClr val="0033CC"/>
                </a:solidFill>
                <a:latin typeface="Arial" charset="0"/>
                <a:ea typeface="新細明體" pitchFamily="18" charset="-120"/>
              </a:rPr>
            </a:br>
            <a:r>
              <a:rPr kumimoji="1" lang="en-US" altLang="zh-TW">
                <a:latin typeface="Arial" charset="0"/>
                <a:ea typeface="新細明體" pitchFamily="18" charset="-120"/>
              </a:rPr>
              <a:t>   wait(s);</a:t>
            </a:r>
            <a:br>
              <a:rPr kumimoji="1" lang="en-US" altLang="zh-TW">
                <a:latin typeface="Arial" charset="0"/>
                <a:ea typeface="新細明體" pitchFamily="18" charset="-120"/>
              </a:rPr>
            </a:br>
            <a:r>
              <a:rPr kumimoji="1" lang="en-US" altLang="zh-TW">
                <a:latin typeface="Arial" charset="0"/>
                <a:ea typeface="新細明體" pitchFamily="18" charset="-120"/>
              </a:rPr>
              <a:t>   take;</a:t>
            </a:r>
            <a:br>
              <a:rPr kumimoji="1" lang="en-US" altLang="zh-TW">
                <a:latin typeface="Arial" charset="0"/>
                <a:ea typeface="新細明體" pitchFamily="18" charset="-120"/>
              </a:rPr>
            </a:br>
            <a:r>
              <a:rPr kumimoji="1" lang="en-US" altLang="zh-TW">
                <a:latin typeface="Arial" charset="0"/>
                <a:ea typeface="新細明體" pitchFamily="18" charset="-120"/>
              </a:rPr>
              <a:t>   signal(s);</a:t>
            </a:r>
            <a:br>
              <a:rPr kumimoji="1" lang="en-US" altLang="zh-TW">
                <a:latin typeface="Arial" charset="0"/>
                <a:ea typeface="新細明體" pitchFamily="18" charset="-120"/>
              </a:rPr>
            </a:br>
            <a:r>
              <a:rPr kumimoji="1" lang="en-US" altLang="zh-TW">
                <a:latin typeface="Arial" charset="0"/>
                <a:ea typeface="新細明體" pitchFamily="18" charset="-120"/>
              </a:rPr>
              <a:t>   consume;</a:t>
            </a:r>
            <a:br>
              <a:rPr kumimoji="1" lang="en-US" altLang="zh-TW">
                <a:latin typeface="Arial" charset="0"/>
                <a:ea typeface="新細明體" pitchFamily="18" charset="-120"/>
              </a:rPr>
            </a:br>
            <a:r>
              <a:rPr kumimoji="1" lang="en-US" altLang="zh-TW">
                <a:latin typeface="Arial" charset="0"/>
                <a:ea typeface="新細明體" pitchFamily="18" charset="-120"/>
              </a:rPr>
              <a:t>}</a:t>
            </a:r>
          </a:p>
        </p:txBody>
      </p:sp>
      <p:sp>
        <p:nvSpPr>
          <p:cNvPr id="770054" name="AutoShape 6"/>
          <p:cNvSpPr>
            <a:spLocks/>
          </p:cNvSpPr>
          <p:nvPr/>
        </p:nvSpPr>
        <p:spPr bwMode="auto">
          <a:xfrm>
            <a:off x="1752600" y="2209800"/>
            <a:ext cx="1828800" cy="3581400"/>
          </a:xfrm>
          <a:prstGeom prst="borderCallout2">
            <a:avLst>
              <a:gd name="adj1" fmla="val 3190"/>
              <a:gd name="adj2" fmla="val 104167"/>
              <a:gd name="adj3" fmla="val 3190"/>
              <a:gd name="adj4" fmla="val 110764"/>
              <a:gd name="adj5" fmla="val 50088"/>
              <a:gd name="adj6" fmla="val 117708"/>
            </a:avLst>
          </a:prstGeom>
          <a:solidFill>
            <a:srgbClr val="00B0F0"/>
          </a:solidFill>
          <a:ln w="12700">
            <a:solidFill>
              <a:schemeClr val="tx1"/>
            </a:solidFill>
            <a:miter lim="800000"/>
            <a:headEnd type="none" w="sm" len="sm"/>
            <a:tailEnd type="none" w="sm" len="sm"/>
          </a:ln>
          <a:effectLst>
            <a:outerShdw dist="107763" dir="2700000" algn="ctr" rotWithShape="0">
              <a:schemeClr val="bg2"/>
            </a:outerShdw>
          </a:effectLst>
        </p:spPr>
        <p:txBody>
          <a:bodyPr anchor="ctr" anchorCtr="1"/>
          <a:lstStyle/>
          <a:p>
            <a:pPr>
              <a:defRPr/>
            </a:pPr>
            <a:r>
              <a:rPr kumimoji="1" lang="en-US" altLang="zh-TW">
                <a:solidFill>
                  <a:srgbClr val="000000"/>
                </a:solidFill>
                <a:latin typeface="Arial" charset="0"/>
                <a:ea typeface="新細明體" pitchFamily="18" charset="-120"/>
              </a:rPr>
              <a:t>After appending an item, the number of items is increased by one.  So the producer has to signal(n).  Also, this will wake up a sleeping consumer, if any.</a:t>
            </a:r>
          </a:p>
        </p:txBody>
      </p:sp>
      <p:sp>
        <p:nvSpPr>
          <p:cNvPr id="770055" name="AutoShape 7"/>
          <p:cNvSpPr>
            <a:spLocks/>
          </p:cNvSpPr>
          <p:nvPr/>
        </p:nvSpPr>
        <p:spPr bwMode="auto">
          <a:xfrm>
            <a:off x="8256588" y="2249488"/>
            <a:ext cx="2182812" cy="2703512"/>
          </a:xfrm>
          <a:prstGeom prst="borderCallout2">
            <a:avLst>
              <a:gd name="adj1" fmla="val 4227"/>
              <a:gd name="adj2" fmla="val -3491"/>
              <a:gd name="adj3" fmla="val 4227"/>
              <a:gd name="adj4" fmla="val -20509"/>
              <a:gd name="adj5" fmla="val 23782"/>
              <a:gd name="adj6" fmla="val -38255"/>
            </a:avLst>
          </a:prstGeom>
          <a:solidFill>
            <a:srgbClr val="00B0F0"/>
          </a:solidFill>
          <a:ln w="12700">
            <a:solidFill>
              <a:schemeClr val="tx1"/>
            </a:solidFill>
            <a:miter lim="800000"/>
            <a:headEnd type="none" w="sm" len="sm"/>
            <a:tailEnd type="none" w="sm" len="sm"/>
          </a:ln>
          <a:effectLst>
            <a:outerShdw dist="107763" dir="2700000" algn="ctr" rotWithShape="0">
              <a:schemeClr val="bg2"/>
            </a:outerShdw>
          </a:effectLst>
        </p:spPr>
        <p:txBody>
          <a:bodyPr anchor="ctr" anchorCtr="1"/>
          <a:lstStyle/>
          <a:p>
            <a:pPr>
              <a:defRPr/>
            </a:pPr>
            <a:r>
              <a:rPr kumimoji="1" lang="en-US" altLang="zh-TW">
                <a:solidFill>
                  <a:srgbClr val="000000"/>
                </a:solidFill>
                <a:latin typeface="Arial" charset="0"/>
                <a:ea typeface="新細明體" pitchFamily="18" charset="-120"/>
              </a:rPr>
              <a:t>In what case does a consumer has to wait before taking an item?</a:t>
            </a:r>
          </a:p>
          <a:p>
            <a:pPr>
              <a:defRPr/>
            </a:pPr>
            <a:endParaRPr kumimoji="1" lang="en-US" altLang="zh-TW">
              <a:solidFill>
                <a:srgbClr val="000000"/>
              </a:solidFill>
              <a:latin typeface="Arial" charset="0"/>
              <a:ea typeface="新細明體" pitchFamily="18" charset="-120"/>
            </a:endParaRPr>
          </a:p>
          <a:p>
            <a:pPr>
              <a:defRPr/>
            </a:pPr>
            <a:r>
              <a:rPr kumimoji="1" lang="en-US" altLang="zh-TW">
                <a:solidFill>
                  <a:srgbClr val="000000"/>
                </a:solidFill>
                <a:latin typeface="Arial" charset="0"/>
                <a:ea typeface="新細明體" pitchFamily="18" charset="-120"/>
              </a:rPr>
              <a:t>He has to wait if the number of items in the buffer equals 0.</a:t>
            </a:r>
          </a:p>
        </p:txBody>
      </p:sp>
      <p:sp>
        <p:nvSpPr>
          <p:cNvPr id="2" name="Slide Number Placeholder 1">
            <a:extLst>
              <a:ext uri="{FF2B5EF4-FFF2-40B4-BE49-F238E27FC236}">
                <a16:creationId xmlns:a16="http://schemas.microsoft.com/office/drawing/2014/main" id="{F21D0634-3C69-481C-B4D2-D3777D350B87}"/>
              </a:ext>
            </a:extLst>
          </p:cNvPr>
          <p:cNvSpPr>
            <a:spLocks noGrp="1"/>
          </p:cNvSpPr>
          <p:nvPr>
            <p:ph type="sldNum" sz="quarter" idx="33"/>
          </p:nvPr>
        </p:nvSpPr>
        <p:spPr/>
        <p:txBody>
          <a:bodyPr/>
          <a:lstStyle/>
          <a:p>
            <a:fld id="{19B51A1E-902D-48AF-9020-955120F399B6}" type="slidenum">
              <a:rPr lang="en-US" noProof="0" smtClean="0"/>
              <a:pPr/>
              <a:t>12</a:t>
            </a:fld>
            <a:endParaRPr lang="en-US" noProof="0"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lgn="ctr" eaLnBrk="1" hangingPunct="1"/>
            <a:r>
              <a:rPr lang="en-US" altLang="zh-TW">
                <a:latin typeface="Arial" charset="0"/>
                <a:ea typeface="新細明體" pitchFamily="18" charset="-120"/>
              </a:rPr>
              <a:t>wait(n)</a:t>
            </a:r>
            <a:r>
              <a:rPr lang="en-US" altLang="zh-TW">
                <a:ea typeface="新細明體" pitchFamily="18" charset="-120"/>
              </a:rPr>
              <a:t> in Consumer</a:t>
            </a:r>
          </a:p>
        </p:txBody>
      </p:sp>
      <p:sp>
        <p:nvSpPr>
          <p:cNvPr id="26627" name="Rectangle 3"/>
          <p:cNvSpPr>
            <a:spLocks noChangeArrowheads="1"/>
          </p:cNvSpPr>
          <p:nvPr/>
        </p:nvSpPr>
        <p:spPr bwMode="auto">
          <a:xfrm>
            <a:off x="6172200" y="1905000"/>
            <a:ext cx="1828800" cy="23622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a:latin typeface="Arial" charset="0"/>
                <a:ea typeface="新細明體" pitchFamily="18" charset="-120"/>
              </a:rPr>
              <a:t>/* consumer */</a:t>
            </a:r>
            <a:br>
              <a:rPr kumimoji="1" lang="en-US" altLang="zh-TW">
                <a:latin typeface="Arial" charset="0"/>
                <a:ea typeface="新細明體" pitchFamily="18" charset="-120"/>
              </a:rPr>
            </a:br>
            <a:r>
              <a:rPr kumimoji="1" lang="en-US" altLang="zh-TW">
                <a:latin typeface="Arial" charset="0"/>
                <a:ea typeface="新細明體" pitchFamily="18" charset="-120"/>
              </a:rPr>
              <a:t>while (true) {</a:t>
            </a:r>
            <a:br>
              <a:rPr kumimoji="1" lang="en-US" altLang="zh-TW">
                <a:latin typeface="Arial" charset="0"/>
                <a:ea typeface="新細明體" pitchFamily="18" charset="-120"/>
              </a:rPr>
            </a:br>
            <a:r>
              <a:rPr kumimoji="1" lang="en-US" altLang="zh-TW">
                <a:latin typeface="Arial" charset="0"/>
                <a:ea typeface="新細明體" pitchFamily="18" charset="-120"/>
              </a:rPr>
              <a:t>   </a:t>
            </a:r>
            <a:r>
              <a:rPr kumimoji="1" lang="en-US" altLang="zh-TW">
                <a:solidFill>
                  <a:srgbClr val="0033CC"/>
                </a:solidFill>
                <a:latin typeface="Arial" charset="0"/>
                <a:ea typeface="新細明體" pitchFamily="18" charset="-120"/>
              </a:rPr>
              <a:t>wait(n);</a:t>
            </a:r>
            <a:br>
              <a:rPr kumimoji="1" lang="en-US" altLang="zh-TW">
                <a:solidFill>
                  <a:srgbClr val="FF0000"/>
                </a:solidFill>
                <a:latin typeface="Arial" charset="0"/>
                <a:ea typeface="新細明體" pitchFamily="18" charset="-120"/>
              </a:rPr>
            </a:br>
            <a:r>
              <a:rPr kumimoji="1" lang="en-US" altLang="zh-TW">
                <a:latin typeface="Arial" charset="0"/>
                <a:ea typeface="新細明體" pitchFamily="18" charset="-120"/>
              </a:rPr>
              <a:t>   wait(s);</a:t>
            </a:r>
            <a:br>
              <a:rPr kumimoji="1" lang="en-US" altLang="zh-TW">
                <a:latin typeface="Arial" charset="0"/>
                <a:ea typeface="新細明體" pitchFamily="18" charset="-120"/>
              </a:rPr>
            </a:br>
            <a:r>
              <a:rPr kumimoji="1" lang="en-US" altLang="zh-TW">
                <a:latin typeface="Arial" charset="0"/>
                <a:ea typeface="新細明體" pitchFamily="18" charset="-120"/>
              </a:rPr>
              <a:t>   take;</a:t>
            </a:r>
            <a:br>
              <a:rPr kumimoji="1" lang="en-US" altLang="zh-TW">
                <a:latin typeface="Arial" charset="0"/>
                <a:ea typeface="新細明體" pitchFamily="18" charset="-120"/>
              </a:rPr>
            </a:br>
            <a:r>
              <a:rPr kumimoji="1" lang="en-US" altLang="zh-TW">
                <a:latin typeface="Arial" charset="0"/>
                <a:ea typeface="新細明體" pitchFamily="18" charset="-120"/>
              </a:rPr>
              <a:t>   signal(s);</a:t>
            </a:r>
            <a:br>
              <a:rPr kumimoji="1" lang="en-US" altLang="zh-TW">
                <a:latin typeface="Arial" charset="0"/>
                <a:ea typeface="新細明體" pitchFamily="18" charset="-120"/>
              </a:rPr>
            </a:br>
            <a:r>
              <a:rPr kumimoji="1" lang="en-US" altLang="zh-TW">
                <a:latin typeface="Arial" charset="0"/>
                <a:ea typeface="新細明體" pitchFamily="18" charset="-120"/>
              </a:rPr>
              <a:t>   consume;</a:t>
            </a:r>
            <a:br>
              <a:rPr kumimoji="1" lang="en-US" altLang="zh-TW">
                <a:latin typeface="Arial" charset="0"/>
                <a:ea typeface="新細明體" pitchFamily="18" charset="-120"/>
              </a:rPr>
            </a:br>
            <a:r>
              <a:rPr kumimoji="1" lang="en-US" altLang="zh-TW">
                <a:latin typeface="Arial" charset="0"/>
                <a:ea typeface="新細明體" pitchFamily="18" charset="-120"/>
              </a:rPr>
              <a:t>}</a:t>
            </a:r>
          </a:p>
        </p:txBody>
      </p:sp>
      <p:sp>
        <p:nvSpPr>
          <p:cNvPr id="772100" name="AutoShape 4"/>
          <p:cNvSpPr>
            <a:spLocks/>
          </p:cNvSpPr>
          <p:nvPr/>
        </p:nvSpPr>
        <p:spPr bwMode="auto">
          <a:xfrm>
            <a:off x="8180388" y="2020888"/>
            <a:ext cx="2182812" cy="3922712"/>
          </a:xfrm>
          <a:prstGeom prst="borderCallout2">
            <a:avLst>
              <a:gd name="adj1" fmla="val 2912"/>
              <a:gd name="adj2" fmla="val -3491"/>
              <a:gd name="adj3" fmla="val 2912"/>
              <a:gd name="adj4" fmla="val -20509"/>
              <a:gd name="adj5" fmla="val 16389"/>
              <a:gd name="adj6" fmla="val -38255"/>
            </a:avLst>
          </a:prstGeom>
          <a:solidFill>
            <a:srgbClr val="00B0F0"/>
          </a:solidFill>
          <a:ln w="12700">
            <a:solidFill>
              <a:schemeClr val="tx1"/>
            </a:solidFill>
            <a:miter lim="800000"/>
            <a:headEnd type="none" w="sm" len="sm"/>
            <a:tailEnd type="none" w="sm" len="sm"/>
          </a:ln>
          <a:effectLst>
            <a:outerShdw dist="107763" dir="2700000" algn="ctr" rotWithShape="0">
              <a:schemeClr val="bg2"/>
            </a:outerShdw>
          </a:effectLst>
        </p:spPr>
        <p:txBody>
          <a:bodyPr anchor="ctr" anchorCtr="1"/>
          <a:lstStyle/>
          <a:p>
            <a:pPr>
              <a:defRPr/>
            </a:pPr>
            <a:r>
              <a:rPr kumimoji="1" lang="en-US" altLang="zh-TW" dirty="0">
                <a:solidFill>
                  <a:srgbClr val="000000"/>
                </a:solidFill>
                <a:latin typeface="Arial" charset="0"/>
                <a:ea typeface="新細明體" pitchFamily="18" charset="-120"/>
              </a:rPr>
              <a:t>If </a:t>
            </a:r>
            <a:r>
              <a:rPr kumimoji="1" lang="en-US" altLang="zh-TW" dirty="0">
                <a:solidFill>
                  <a:srgbClr val="FF0000"/>
                </a:solidFill>
                <a:latin typeface="Arial" charset="0"/>
                <a:ea typeface="新細明體" pitchFamily="18" charset="-120"/>
              </a:rPr>
              <a:t>n&gt;0</a:t>
            </a:r>
            <a:r>
              <a:rPr kumimoji="1" lang="en-US" altLang="zh-TW" dirty="0">
                <a:solidFill>
                  <a:srgbClr val="000000"/>
                </a:solidFill>
                <a:latin typeface="Arial" charset="0"/>
                <a:ea typeface="新細明體" pitchFamily="18" charset="-120"/>
              </a:rPr>
              <a:t> before calling wait(n), there are items in the buffer.  The consumer minus 1 from n and continues.</a:t>
            </a:r>
            <a:br>
              <a:rPr kumimoji="1" lang="en-US" altLang="zh-TW" dirty="0">
                <a:solidFill>
                  <a:srgbClr val="000000"/>
                </a:solidFill>
                <a:latin typeface="Arial" charset="0"/>
                <a:ea typeface="新細明體" pitchFamily="18" charset="-120"/>
              </a:rPr>
            </a:br>
            <a:endParaRPr kumimoji="1" lang="en-US" altLang="zh-TW" dirty="0">
              <a:solidFill>
                <a:srgbClr val="000000"/>
              </a:solidFill>
              <a:latin typeface="Arial" charset="0"/>
              <a:ea typeface="新細明體" pitchFamily="18" charset="-120"/>
            </a:endParaRPr>
          </a:p>
          <a:p>
            <a:pPr>
              <a:defRPr/>
            </a:pPr>
            <a:r>
              <a:rPr kumimoji="1" lang="en-US" altLang="zh-TW" dirty="0">
                <a:solidFill>
                  <a:srgbClr val="000000"/>
                </a:solidFill>
                <a:latin typeface="Arial" charset="0"/>
                <a:ea typeface="新細明體" pitchFamily="18" charset="-120"/>
              </a:rPr>
              <a:t>If </a:t>
            </a:r>
            <a:r>
              <a:rPr kumimoji="1" lang="en-US" altLang="zh-TW" dirty="0">
                <a:solidFill>
                  <a:srgbClr val="FF0000"/>
                </a:solidFill>
                <a:latin typeface="Arial" charset="0"/>
                <a:ea typeface="新細明體" pitchFamily="18" charset="-120"/>
              </a:rPr>
              <a:t>n&lt;=0 </a:t>
            </a:r>
            <a:r>
              <a:rPr kumimoji="1" lang="en-US" altLang="zh-TW" dirty="0">
                <a:solidFill>
                  <a:srgbClr val="000000"/>
                </a:solidFill>
                <a:latin typeface="Arial" charset="0"/>
                <a:ea typeface="新細明體" pitchFamily="18" charset="-120"/>
              </a:rPr>
              <a:t>before calling wait(n), the buffer is empty.  The consumer minus 1 from n and blocks himself.</a:t>
            </a:r>
          </a:p>
        </p:txBody>
      </p:sp>
      <p:sp>
        <p:nvSpPr>
          <p:cNvPr id="26629" name="Rectangle 5"/>
          <p:cNvSpPr>
            <a:spLocks noChangeArrowheads="1"/>
          </p:cNvSpPr>
          <p:nvPr/>
        </p:nvSpPr>
        <p:spPr bwMode="auto">
          <a:xfrm>
            <a:off x="2590800" y="2209800"/>
            <a:ext cx="3048000" cy="1828800"/>
          </a:xfrm>
          <a:prstGeom prst="rect">
            <a:avLst/>
          </a:prstGeom>
          <a:solidFill>
            <a:srgbClr val="FFFFFF"/>
          </a:solidFill>
          <a:ln w="12700">
            <a:solidFill>
              <a:schemeClr val="tx1"/>
            </a:solidFill>
            <a:miter lim="800000"/>
            <a:headEnd type="none" w="sm" len="sm"/>
            <a:tailEnd type="none" w="sm" len="sm"/>
          </a:ln>
        </p:spPr>
        <p:txBody>
          <a:bodyPr anchor="ctr"/>
          <a:lstStyle/>
          <a:p>
            <a:r>
              <a:rPr kumimoji="1" lang="en-US" altLang="zh-TW" sz="1600">
                <a:latin typeface="Arial" charset="0"/>
                <a:ea typeface="新細明體" pitchFamily="18" charset="-120"/>
              </a:rPr>
              <a:t>void wait (semaphore &amp;s) {</a:t>
            </a:r>
            <a:br>
              <a:rPr kumimoji="1" lang="en-US" altLang="zh-TW" sz="1600">
                <a:latin typeface="Arial" charset="0"/>
                <a:ea typeface="新細明體" pitchFamily="18" charset="-120"/>
              </a:rPr>
            </a:br>
            <a:r>
              <a:rPr kumimoji="1" lang="en-US" altLang="zh-TW" sz="1600">
                <a:latin typeface="Arial" charset="0"/>
                <a:ea typeface="新細明體" pitchFamily="18" charset="-120"/>
              </a:rPr>
              <a:t>  s.count = s.count -1;</a:t>
            </a:r>
            <a:br>
              <a:rPr kumimoji="1" lang="en-US" altLang="zh-TW" sz="1600">
                <a:latin typeface="Arial" charset="0"/>
                <a:ea typeface="新細明體" pitchFamily="18" charset="-120"/>
              </a:rPr>
            </a:br>
            <a:r>
              <a:rPr kumimoji="1" lang="en-US" altLang="zh-TW" sz="1600">
                <a:latin typeface="Arial" charset="0"/>
                <a:ea typeface="新細明體" pitchFamily="18" charset="-120"/>
              </a:rPr>
              <a:t>  if (s.count &lt; 0) {</a:t>
            </a:r>
          </a:p>
          <a:p>
            <a:r>
              <a:rPr kumimoji="1" lang="en-US" altLang="zh-TW" sz="1600">
                <a:latin typeface="Arial" charset="0"/>
                <a:ea typeface="新細明體" pitchFamily="18" charset="-120"/>
              </a:rPr>
              <a:t>    place this thread in s.queue;</a:t>
            </a:r>
            <a:br>
              <a:rPr kumimoji="1" lang="en-US" altLang="zh-TW" sz="1600">
                <a:latin typeface="Arial" charset="0"/>
                <a:ea typeface="新細明體" pitchFamily="18" charset="-120"/>
              </a:rPr>
            </a:br>
            <a:r>
              <a:rPr kumimoji="1" lang="en-US" altLang="zh-TW" sz="1600">
                <a:latin typeface="Arial" charset="0"/>
                <a:ea typeface="新細明體" pitchFamily="18" charset="-120"/>
              </a:rPr>
              <a:t>    block this thread</a:t>
            </a:r>
            <a:br>
              <a:rPr kumimoji="1" lang="en-US" altLang="zh-TW" sz="1600">
                <a:latin typeface="Arial" charset="0"/>
                <a:ea typeface="新細明體" pitchFamily="18" charset="-120"/>
              </a:rPr>
            </a:br>
            <a:r>
              <a:rPr kumimoji="1" lang="en-US" altLang="zh-TW" sz="1600">
                <a:latin typeface="Arial" charset="0"/>
                <a:ea typeface="新細明體" pitchFamily="18" charset="-120"/>
              </a:rPr>
              <a:t>  }</a:t>
            </a:r>
          </a:p>
          <a:p>
            <a:r>
              <a:rPr kumimoji="1" lang="en-US" altLang="zh-TW" sz="1600">
                <a:latin typeface="Arial" charset="0"/>
                <a:ea typeface="新細明體" pitchFamily="18" charset="-120"/>
              </a:rPr>
              <a:t>}</a:t>
            </a:r>
          </a:p>
        </p:txBody>
      </p:sp>
      <p:sp>
        <p:nvSpPr>
          <p:cNvPr id="772102" name="Rectangle 6"/>
          <p:cNvSpPr>
            <a:spLocks noChangeArrowheads="1"/>
          </p:cNvSpPr>
          <p:nvPr/>
        </p:nvSpPr>
        <p:spPr bwMode="auto">
          <a:xfrm>
            <a:off x="3810000" y="4495800"/>
            <a:ext cx="4191000" cy="1828800"/>
          </a:xfrm>
          <a:prstGeom prst="rect">
            <a:avLst/>
          </a:prstGeom>
          <a:solidFill>
            <a:srgbClr val="FFFFCC"/>
          </a:solidFill>
          <a:ln w="12700">
            <a:solidFill>
              <a:schemeClr val="tx1"/>
            </a:solidFill>
            <a:miter lim="800000"/>
            <a:headEnd type="none" w="sm" len="sm"/>
            <a:tailEnd type="none" w="sm" len="sm"/>
          </a:ln>
          <a:effectLst>
            <a:outerShdw dist="107763" dir="2700000" algn="ctr" rotWithShape="0">
              <a:schemeClr val="bg2"/>
            </a:outerShdw>
          </a:effectLst>
        </p:spPr>
        <p:txBody>
          <a:bodyPr anchor="ctr" anchorCtr="1"/>
          <a:lstStyle/>
          <a:p>
            <a:pPr>
              <a:defRPr/>
            </a:pPr>
            <a:r>
              <a:rPr kumimoji="1" lang="en-US" altLang="zh-TW">
                <a:solidFill>
                  <a:srgbClr val="000000"/>
                </a:solidFill>
                <a:latin typeface="Arial" charset="0"/>
                <a:ea typeface="新細明體" pitchFamily="18" charset="-120"/>
              </a:rPr>
              <a:t>Semaphore n: </a:t>
            </a:r>
            <a:br>
              <a:rPr kumimoji="1" lang="en-US" altLang="zh-TW">
                <a:solidFill>
                  <a:srgbClr val="000000"/>
                </a:solidFill>
                <a:latin typeface="Arial" charset="0"/>
                <a:ea typeface="新細明體" pitchFamily="18" charset="-120"/>
              </a:rPr>
            </a:br>
            <a:r>
              <a:rPr kumimoji="1" lang="en-US" altLang="zh-TW">
                <a:solidFill>
                  <a:srgbClr val="000000"/>
                </a:solidFill>
                <a:latin typeface="Arial" charset="0"/>
                <a:ea typeface="新細明體" pitchFamily="18" charset="-120"/>
              </a:rPr>
              <a:t>n&gt;0: number of items in the buffer</a:t>
            </a:r>
          </a:p>
          <a:p>
            <a:pPr>
              <a:defRPr/>
            </a:pPr>
            <a:r>
              <a:rPr kumimoji="1" lang="en-US" altLang="zh-TW">
                <a:solidFill>
                  <a:srgbClr val="000000"/>
                </a:solidFill>
                <a:latin typeface="Arial" charset="0"/>
                <a:ea typeface="新細明體" pitchFamily="18" charset="-120"/>
              </a:rPr>
              <a:t>n=0: no items in the buffer, no consumer waiting</a:t>
            </a:r>
          </a:p>
          <a:p>
            <a:pPr>
              <a:defRPr/>
            </a:pPr>
            <a:r>
              <a:rPr kumimoji="1" lang="en-US" altLang="zh-TW">
                <a:solidFill>
                  <a:srgbClr val="000000"/>
                </a:solidFill>
                <a:latin typeface="Arial" charset="0"/>
                <a:ea typeface="新細明體" pitchFamily="18" charset="-120"/>
              </a:rPr>
              <a:t>n&lt;0: no items in the buffer, |n| consumers waiting.</a:t>
            </a:r>
          </a:p>
        </p:txBody>
      </p:sp>
      <p:sp>
        <p:nvSpPr>
          <p:cNvPr id="2" name="Slide Number Placeholder 1">
            <a:extLst>
              <a:ext uri="{FF2B5EF4-FFF2-40B4-BE49-F238E27FC236}">
                <a16:creationId xmlns:a16="http://schemas.microsoft.com/office/drawing/2014/main" id="{4D56B1DE-1CE9-4B23-AF75-BF84F3789B8E}"/>
              </a:ext>
            </a:extLst>
          </p:cNvPr>
          <p:cNvSpPr>
            <a:spLocks noGrp="1"/>
          </p:cNvSpPr>
          <p:nvPr>
            <p:ph type="sldNum" sz="quarter" idx="33"/>
          </p:nvPr>
        </p:nvSpPr>
        <p:spPr/>
        <p:txBody>
          <a:bodyPr/>
          <a:lstStyle/>
          <a:p>
            <a:fld id="{19B51A1E-902D-48AF-9020-955120F399B6}" type="slidenum">
              <a:rPr lang="en-US" noProof="0" smtClean="0"/>
              <a:pPr/>
              <a:t>13</a:t>
            </a:fld>
            <a:endParaRPr lang="en-US" noProof="0"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algn="ctr" eaLnBrk="1" hangingPunct="1"/>
            <a:r>
              <a:rPr lang="en-US" altLang="zh-TW" dirty="0">
                <a:latin typeface="Arial" charset="0"/>
                <a:ea typeface="新細明體" pitchFamily="18" charset="-120"/>
              </a:rPr>
              <a:t>signal(n)</a:t>
            </a:r>
            <a:r>
              <a:rPr lang="en-US" altLang="zh-TW" dirty="0">
                <a:ea typeface="新細明體" pitchFamily="18" charset="-120"/>
              </a:rPr>
              <a:t> in Producer</a:t>
            </a:r>
          </a:p>
        </p:txBody>
      </p:sp>
      <p:sp>
        <p:nvSpPr>
          <p:cNvPr id="27651" name="Rectangle 3"/>
          <p:cNvSpPr>
            <a:spLocks noChangeArrowheads="1"/>
          </p:cNvSpPr>
          <p:nvPr/>
        </p:nvSpPr>
        <p:spPr bwMode="auto">
          <a:xfrm>
            <a:off x="3962400" y="1905000"/>
            <a:ext cx="1828800" cy="23622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a:latin typeface="Arial" charset="0"/>
                <a:ea typeface="新細明體" pitchFamily="18" charset="-120"/>
              </a:rPr>
              <a:t>/* producer */</a:t>
            </a:r>
            <a:br>
              <a:rPr kumimoji="1" lang="en-US" altLang="zh-TW">
                <a:latin typeface="Arial" charset="0"/>
                <a:ea typeface="新細明體" pitchFamily="18" charset="-120"/>
              </a:rPr>
            </a:br>
            <a:r>
              <a:rPr kumimoji="1" lang="en-US" altLang="zh-TW">
                <a:latin typeface="Arial" charset="0"/>
                <a:ea typeface="新細明體" pitchFamily="18" charset="-120"/>
              </a:rPr>
              <a:t>while (true) {</a:t>
            </a:r>
            <a:br>
              <a:rPr kumimoji="1" lang="en-US" altLang="zh-TW">
                <a:latin typeface="Arial" charset="0"/>
                <a:ea typeface="新細明體" pitchFamily="18" charset="-120"/>
              </a:rPr>
            </a:br>
            <a:r>
              <a:rPr kumimoji="1" lang="en-US" altLang="zh-TW">
                <a:latin typeface="Arial" charset="0"/>
                <a:ea typeface="新細明體" pitchFamily="18" charset="-120"/>
              </a:rPr>
              <a:t>   produce;</a:t>
            </a:r>
            <a:br>
              <a:rPr kumimoji="1" lang="en-US" altLang="zh-TW">
                <a:latin typeface="Arial" charset="0"/>
                <a:ea typeface="新細明體" pitchFamily="18" charset="-120"/>
              </a:rPr>
            </a:br>
            <a:r>
              <a:rPr kumimoji="1" lang="en-US" altLang="zh-TW">
                <a:latin typeface="Arial" charset="0"/>
                <a:ea typeface="新細明體" pitchFamily="18" charset="-120"/>
              </a:rPr>
              <a:t>   wait(s);</a:t>
            </a:r>
            <a:br>
              <a:rPr kumimoji="1" lang="en-US" altLang="zh-TW">
                <a:latin typeface="Arial" charset="0"/>
                <a:ea typeface="新細明體" pitchFamily="18" charset="-120"/>
              </a:rPr>
            </a:br>
            <a:r>
              <a:rPr kumimoji="1" lang="en-US" altLang="zh-TW">
                <a:latin typeface="Arial" charset="0"/>
                <a:ea typeface="新細明體" pitchFamily="18" charset="-120"/>
              </a:rPr>
              <a:t>   append;</a:t>
            </a:r>
            <a:br>
              <a:rPr kumimoji="1" lang="en-US" altLang="zh-TW">
                <a:latin typeface="Arial" charset="0"/>
                <a:ea typeface="新細明體" pitchFamily="18" charset="-120"/>
              </a:rPr>
            </a:br>
            <a:r>
              <a:rPr kumimoji="1" lang="en-US" altLang="zh-TW">
                <a:latin typeface="Arial" charset="0"/>
                <a:ea typeface="新細明體" pitchFamily="18" charset="-120"/>
              </a:rPr>
              <a:t>   signal(s);</a:t>
            </a:r>
            <a:br>
              <a:rPr kumimoji="1" lang="en-US" altLang="zh-TW">
                <a:latin typeface="Arial" charset="0"/>
                <a:ea typeface="新細明體" pitchFamily="18" charset="-120"/>
              </a:rPr>
            </a:br>
            <a:r>
              <a:rPr kumimoji="1" lang="en-US" altLang="zh-TW">
                <a:latin typeface="Arial" charset="0"/>
                <a:ea typeface="新細明體" pitchFamily="18" charset="-120"/>
              </a:rPr>
              <a:t>   </a:t>
            </a:r>
            <a:r>
              <a:rPr kumimoji="1" lang="en-US" altLang="zh-TW">
                <a:solidFill>
                  <a:srgbClr val="0033CC"/>
                </a:solidFill>
                <a:latin typeface="Arial" charset="0"/>
                <a:ea typeface="新細明體" pitchFamily="18" charset="-120"/>
              </a:rPr>
              <a:t>signal(n);</a:t>
            </a:r>
            <a:br>
              <a:rPr kumimoji="1" lang="en-US" altLang="zh-TW">
                <a:solidFill>
                  <a:srgbClr val="0033CC"/>
                </a:solidFill>
                <a:latin typeface="Arial" charset="0"/>
                <a:ea typeface="新細明體" pitchFamily="18" charset="-120"/>
              </a:rPr>
            </a:br>
            <a:r>
              <a:rPr kumimoji="1" lang="en-US" altLang="zh-TW">
                <a:latin typeface="Arial" charset="0"/>
                <a:ea typeface="新細明體" pitchFamily="18" charset="-120"/>
              </a:rPr>
              <a:t>}</a:t>
            </a:r>
          </a:p>
        </p:txBody>
      </p:sp>
      <p:sp>
        <p:nvSpPr>
          <p:cNvPr id="774148" name="AutoShape 4"/>
          <p:cNvSpPr>
            <a:spLocks/>
          </p:cNvSpPr>
          <p:nvPr/>
        </p:nvSpPr>
        <p:spPr bwMode="auto">
          <a:xfrm>
            <a:off x="1905000" y="1981200"/>
            <a:ext cx="1828800" cy="3124200"/>
          </a:xfrm>
          <a:prstGeom prst="borderCallout2">
            <a:avLst>
              <a:gd name="adj1" fmla="val 3657"/>
              <a:gd name="adj2" fmla="val 104167"/>
              <a:gd name="adj3" fmla="val 3657"/>
              <a:gd name="adj4" fmla="val 110764"/>
              <a:gd name="adj5" fmla="val 57417"/>
              <a:gd name="adj6" fmla="val 117708"/>
            </a:avLst>
          </a:prstGeom>
          <a:solidFill>
            <a:srgbClr val="00B0F0"/>
          </a:solidFill>
          <a:ln w="12700">
            <a:solidFill>
              <a:schemeClr val="tx1"/>
            </a:solidFill>
            <a:miter lim="800000"/>
            <a:headEnd type="none" w="sm" len="sm"/>
            <a:tailEnd type="none" w="sm" len="sm"/>
          </a:ln>
          <a:effectLst>
            <a:outerShdw dist="107763" dir="2700000" algn="ctr" rotWithShape="0">
              <a:schemeClr val="bg2"/>
            </a:outerShdw>
          </a:effectLst>
        </p:spPr>
        <p:txBody>
          <a:bodyPr anchor="ctr" anchorCtr="1"/>
          <a:lstStyle/>
          <a:p>
            <a:pPr>
              <a:defRPr/>
            </a:pPr>
            <a:r>
              <a:rPr kumimoji="1" lang="en-US" altLang="zh-TW">
                <a:solidFill>
                  <a:srgbClr val="000000"/>
                </a:solidFill>
                <a:latin typeface="Arial" charset="0"/>
                <a:ea typeface="新細明體" pitchFamily="18" charset="-120"/>
              </a:rPr>
              <a:t>Producer has just appended an new item to the buffer, so increases n by 1.</a:t>
            </a:r>
            <a:br>
              <a:rPr kumimoji="1" lang="en-US" altLang="zh-TW">
                <a:solidFill>
                  <a:srgbClr val="000000"/>
                </a:solidFill>
                <a:latin typeface="Arial" charset="0"/>
                <a:ea typeface="新細明體" pitchFamily="18" charset="-120"/>
              </a:rPr>
            </a:br>
            <a:endParaRPr kumimoji="1" lang="en-US" altLang="zh-TW">
              <a:solidFill>
                <a:srgbClr val="000000"/>
              </a:solidFill>
              <a:latin typeface="Arial" charset="0"/>
              <a:ea typeface="新細明體" pitchFamily="18" charset="-120"/>
            </a:endParaRPr>
          </a:p>
          <a:p>
            <a:pPr>
              <a:defRPr/>
            </a:pPr>
            <a:r>
              <a:rPr kumimoji="1" lang="en-US" altLang="zh-TW">
                <a:solidFill>
                  <a:srgbClr val="000000"/>
                </a:solidFill>
                <a:latin typeface="Arial" charset="0"/>
                <a:ea typeface="新細明體" pitchFamily="18" charset="-120"/>
              </a:rPr>
              <a:t>If a consumer is waiting for an item, he is waken up.</a:t>
            </a:r>
          </a:p>
        </p:txBody>
      </p:sp>
      <p:sp>
        <p:nvSpPr>
          <p:cNvPr id="27653" name="Rectangle 5"/>
          <p:cNvSpPr>
            <a:spLocks noChangeArrowheads="1"/>
          </p:cNvSpPr>
          <p:nvPr/>
        </p:nvSpPr>
        <p:spPr bwMode="auto">
          <a:xfrm>
            <a:off x="6553200" y="2209800"/>
            <a:ext cx="3505200" cy="1828800"/>
          </a:xfrm>
          <a:prstGeom prst="rect">
            <a:avLst/>
          </a:prstGeom>
          <a:solidFill>
            <a:srgbClr val="FFFFFF"/>
          </a:solidFill>
          <a:ln w="12700">
            <a:solidFill>
              <a:schemeClr val="tx1"/>
            </a:solidFill>
            <a:miter lim="800000"/>
            <a:headEnd type="none" w="sm" len="sm"/>
            <a:tailEnd type="none" w="sm" len="sm"/>
          </a:ln>
        </p:spPr>
        <p:txBody>
          <a:bodyPr anchor="ctr"/>
          <a:lstStyle/>
          <a:p>
            <a:r>
              <a:rPr kumimoji="1" lang="en-US" altLang="zh-TW" sz="1600">
                <a:latin typeface="Arial" charset="0"/>
                <a:ea typeface="新細明體" pitchFamily="18" charset="-120"/>
              </a:rPr>
              <a:t>void signal (semaphore &amp;s) {</a:t>
            </a:r>
            <a:br>
              <a:rPr kumimoji="1" lang="en-US" altLang="zh-TW" sz="1600">
                <a:latin typeface="Arial" charset="0"/>
                <a:ea typeface="新細明體" pitchFamily="18" charset="-120"/>
              </a:rPr>
            </a:br>
            <a:r>
              <a:rPr kumimoji="1" lang="en-US" altLang="zh-TW" sz="1600">
                <a:latin typeface="Arial" charset="0"/>
                <a:ea typeface="新細明體" pitchFamily="18" charset="-120"/>
              </a:rPr>
              <a:t>  s.count = s.count + 1;</a:t>
            </a:r>
            <a:br>
              <a:rPr kumimoji="1" lang="en-US" altLang="zh-TW" sz="1600">
                <a:latin typeface="Arial" charset="0"/>
                <a:ea typeface="新細明體" pitchFamily="18" charset="-120"/>
              </a:rPr>
            </a:br>
            <a:r>
              <a:rPr kumimoji="1" lang="en-US" altLang="zh-TW" sz="1600">
                <a:latin typeface="Arial" charset="0"/>
                <a:ea typeface="新細明體" pitchFamily="18" charset="-120"/>
              </a:rPr>
              <a:t>  if (s.count &lt;= 0) {</a:t>
            </a:r>
          </a:p>
          <a:p>
            <a:r>
              <a:rPr kumimoji="1" lang="en-US" altLang="zh-TW" sz="1600">
                <a:latin typeface="Arial" charset="0"/>
                <a:ea typeface="新細明體" pitchFamily="18" charset="-120"/>
              </a:rPr>
              <a:t>    remove a thread T from s.queue;</a:t>
            </a:r>
            <a:br>
              <a:rPr kumimoji="1" lang="en-US" altLang="zh-TW" sz="1600">
                <a:latin typeface="Arial" charset="0"/>
                <a:ea typeface="新細明體" pitchFamily="18" charset="-120"/>
              </a:rPr>
            </a:br>
            <a:r>
              <a:rPr kumimoji="1" lang="en-US" altLang="zh-TW" sz="1600">
                <a:latin typeface="Arial" charset="0"/>
                <a:ea typeface="新細明體" pitchFamily="18" charset="-120"/>
              </a:rPr>
              <a:t>    place thread T on ready queue;</a:t>
            </a:r>
            <a:br>
              <a:rPr kumimoji="1" lang="en-US" altLang="zh-TW" sz="1600">
                <a:latin typeface="Arial" charset="0"/>
                <a:ea typeface="新細明體" pitchFamily="18" charset="-120"/>
              </a:rPr>
            </a:br>
            <a:r>
              <a:rPr kumimoji="1" lang="en-US" altLang="zh-TW" sz="1600">
                <a:latin typeface="Arial" charset="0"/>
                <a:ea typeface="新細明體" pitchFamily="18" charset="-120"/>
              </a:rPr>
              <a:t>  }</a:t>
            </a:r>
          </a:p>
          <a:p>
            <a:r>
              <a:rPr kumimoji="1" lang="en-US" altLang="zh-TW" sz="1600">
                <a:latin typeface="Arial" charset="0"/>
                <a:ea typeface="新細明體" pitchFamily="18" charset="-120"/>
              </a:rPr>
              <a:t>}</a:t>
            </a:r>
          </a:p>
        </p:txBody>
      </p:sp>
      <p:sp>
        <p:nvSpPr>
          <p:cNvPr id="774150" name="Rectangle 6"/>
          <p:cNvSpPr>
            <a:spLocks noChangeArrowheads="1"/>
          </p:cNvSpPr>
          <p:nvPr/>
        </p:nvSpPr>
        <p:spPr bwMode="auto">
          <a:xfrm>
            <a:off x="4038600" y="4495800"/>
            <a:ext cx="4191000" cy="1828800"/>
          </a:xfrm>
          <a:prstGeom prst="rect">
            <a:avLst/>
          </a:prstGeom>
          <a:solidFill>
            <a:srgbClr val="FFFFCC"/>
          </a:solidFill>
          <a:ln w="12700">
            <a:solidFill>
              <a:schemeClr val="tx1"/>
            </a:solidFill>
            <a:miter lim="800000"/>
            <a:headEnd type="none" w="sm" len="sm"/>
            <a:tailEnd type="none" w="sm" len="sm"/>
          </a:ln>
          <a:effectLst>
            <a:outerShdw dist="107763" dir="2700000" algn="ctr" rotWithShape="0">
              <a:schemeClr val="bg2"/>
            </a:outerShdw>
          </a:effectLst>
        </p:spPr>
        <p:txBody>
          <a:bodyPr anchor="ctr" anchorCtr="1"/>
          <a:lstStyle/>
          <a:p>
            <a:pPr>
              <a:defRPr/>
            </a:pPr>
            <a:r>
              <a:rPr kumimoji="1" lang="en-US" altLang="zh-TW">
                <a:solidFill>
                  <a:srgbClr val="000000"/>
                </a:solidFill>
                <a:latin typeface="Arial" charset="0"/>
                <a:ea typeface="新細明體" pitchFamily="18" charset="-120"/>
              </a:rPr>
              <a:t>Semaphore n: </a:t>
            </a:r>
            <a:br>
              <a:rPr kumimoji="1" lang="en-US" altLang="zh-TW">
                <a:solidFill>
                  <a:srgbClr val="000000"/>
                </a:solidFill>
                <a:latin typeface="Arial" charset="0"/>
                <a:ea typeface="新細明體" pitchFamily="18" charset="-120"/>
              </a:rPr>
            </a:br>
            <a:r>
              <a:rPr kumimoji="1" lang="en-US" altLang="zh-TW">
                <a:solidFill>
                  <a:srgbClr val="000000"/>
                </a:solidFill>
                <a:latin typeface="Arial" charset="0"/>
                <a:ea typeface="新細明體" pitchFamily="18" charset="-120"/>
              </a:rPr>
              <a:t>n&gt;0: number of items in the buffer</a:t>
            </a:r>
          </a:p>
          <a:p>
            <a:pPr>
              <a:defRPr/>
            </a:pPr>
            <a:r>
              <a:rPr kumimoji="1" lang="en-US" altLang="zh-TW">
                <a:solidFill>
                  <a:srgbClr val="000000"/>
                </a:solidFill>
                <a:latin typeface="Arial" charset="0"/>
                <a:ea typeface="新細明體" pitchFamily="18" charset="-120"/>
              </a:rPr>
              <a:t>n=0: no items in the buffer, no consumer waiting</a:t>
            </a:r>
          </a:p>
          <a:p>
            <a:pPr>
              <a:defRPr/>
            </a:pPr>
            <a:r>
              <a:rPr kumimoji="1" lang="en-US" altLang="zh-TW">
                <a:solidFill>
                  <a:srgbClr val="000000"/>
                </a:solidFill>
                <a:latin typeface="Arial" charset="0"/>
                <a:ea typeface="新細明體" pitchFamily="18" charset="-120"/>
              </a:rPr>
              <a:t>n&lt;0: no items in the buffer, |n| consumers waiting.</a:t>
            </a:r>
          </a:p>
        </p:txBody>
      </p:sp>
      <p:sp>
        <p:nvSpPr>
          <p:cNvPr id="2" name="Slide Number Placeholder 1">
            <a:extLst>
              <a:ext uri="{FF2B5EF4-FFF2-40B4-BE49-F238E27FC236}">
                <a16:creationId xmlns:a16="http://schemas.microsoft.com/office/drawing/2014/main" id="{4B0C4CCB-5859-4F93-AA93-C3E416AE58D7}"/>
              </a:ext>
            </a:extLst>
          </p:cNvPr>
          <p:cNvSpPr>
            <a:spLocks noGrp="1"/>
          </p:cNvSpPr>
          <p:nvPr>
            <p:ph type="sldNum" sz="quarter" idx="33"/>
          </p:nvPr>
        </p:nvSpPr>
        <p:spPr/>
        <p:txBody>
          <a:bodyPr/>
          <a:lstStyle/>
          <a:p>
            <a:fld id="{19B51A1E-902D-48AF-9020-955120F399B6}" type="slidenum">
              <a:rPr lang="en-US" noProof="0" smtClean="0"/>
              <a:pPr/>
              <a:t>14</a:t>
            </a:fld>
            <a:endParaRPr lang="en-US" noProof="0"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32000" y="432000"/>
            <a:ext cx="8401104" cy="482400"/>
          </a:xfrm>
        </p:spPr>
        <p:txBody>
          <a:bodyPr/>
          <a:lstStyle/>
          <a:p>
            <a:pPr eaLnBrk="1" hangingPunct="1"/>
            <a:r>
              <a:rPr lang="en-US" altLang="zh-TW" dirty="0">
                <a:ea typeface="新細明體" pitchFamily="18" charset="-120"/>
              </a:rPr>
              <a:t>Producer/Consumer – Infinite Buffer </a:t>
            </a:r>
            <a:endParaRPr lang="en-US" altLang="zh-TW" sz="2400" dirty="0">
              <a:ea typeface="新細明體" pitchFamily="18" charset="-120"/>
            </a:endParaRPr>
          </a:p>
        </p:txBody>
      </p:sp>
      <p:sp>
        <p:nvSpPr>
          <p:cNvPr id="28675" name="Rectangle 3"/>
          <p:cNvSpPr>
            <a:spLocks noChangeArrowheads="1"/>
          </p:cNvSpPr>
          <p:nvPr/>
        </p:nvSpPr>
        <p:spPr bwMode="auto">
          <a:xfrm>
            <a:off x="3276600" y="2286000"/>
            <a:ext cx="5029200" cy="3886200"/>
          </a:xfrm>
          <a:prstGeom prst="rect">
            <a:avLst/>
          </a:prstGeom>
          <a:solidFill>
            <a:srgbClr val="00B0F0"/>
          </a:solidFill>
          <a:ln w="12700">
            <a:solidFill>
              <a:schemeClr val="tx1"/>
            </a:solidFill>
            <a:miter lim="800000"/>
            <a:headEnd type="none" w="sm" len="sm"/>
            <a:tailEnd type="none" w="sm" len="sm"/>
          </a:ln>
        </p:spPr>
        <p:txBody>
          <a:bodyPr wrap="none" anchor="ctr"/>
          <a:lstStyle/>
          <a:p>
            <a:endParaRPr lang="en-US"/>
          </a:p>
        </p:txBody>
      </p:sp>
      <p:sp>
        <p:nvSpPr>
          <p:cNvPr id="28676" name="Rectangle 4"/>
          <p:cNvSpPr>
            <a:spLocks noChangeArrowheads="1"/>
          </p:cNvSpPr>
          <p:nvPr/>
        </p:nvSpPr>
        <p:spPr bwMode="auto">
          <a:xfrm>
            <a:off x="4267200" y="2438400"/>
            <a:ext cx="3048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1</a:t>
            </a:r>
          </a:p>
        </p:txBody>
      </p:sp>
      <p:sp>
        <p:nvSpPr>
          <p:cNvPr id="28677" name="Rectangle 5"/>
          <p:cNvSpPr>
            <a:spLocks noChangeArrowheads="1"/>
          </p:cNvSpPr>
          <p:nvPr/>
        </p:nvSpPr>
        <p:spPr bwMode="auto">
          <a:xfrm>
            <a:off x="3886200" y="2514600"/>
            <a:ext cx="304800" cy="228600"/>
          </a:xfrm>
          <a:prstGeom prst="rect">
            <a:avLst/>
          </a:prstGeom>
          <a:noFill/>
          <a:ln w="12700">
            <a:noFill/>
            <a:miter lim="800000"/>
            <a:headEnd type="none" w="sm" len="sm"/>
            <a:tailEnd type="none" w="sm" len="sm"/>
          </a:ln>
        </p:spPr>
        <p:txBody>
          <a:bodyPr wrap="none" anchor="ctr"/>
          <a:lstStyle/>
          <a:p>
            <a:pPr algn="r"/>
            <a:r>
              <a:rPr kumimoji="1" lang="en-US" altLang="zh-TW" sz="1600">
                <a:solidFill>
                  <a:srgbClr val="000000"/>
                </a:solidFill>
                <a:latin typeface="Arial" charset="0"/>
                <a:ea typeface="新細明體" pitchFamily="18" charset="-120"/>
              </a:rPr>
              <a:t>s</a:t>
            </a:r>
          </a:p>
        </p:txBody>
      </p:sp>
      <p:sp>
        <p:nvSpPr>
          <p:cNvPr id="28678" name="Rectangle 6"/>
          <p:cNvSpPr>
            <a:spLocks noChangeArrowheads="1"/>
          </p:cNvSpPr>
          <p:nvPr/>
        </p:nvSpPr>
        <p:spPr bwMode="auto">
          <a:xfrm>
            <a:off x="5334000" y="2438400"/>
            <a:ext cx="3048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0</a:t>
            </a:r>
          </a:p>
        </p:txBody>
      </p:sp>
      <p:sp>
        <p:nvSpPr>
          <p:cNvPr id="28679" name="Rectangle 7"/>
          <p:cNvSpPr>
            <a:spLocks noChangeArrowheads="1"/>
          </p:cNvSpPr>
          <p:nvPr/>
        </p:nvSpPr>
        <p:spPr bwMode="auto">
          <a:xfrm>
            <a:off x="5029200" y="2514600"/>
            <a:ext cx="228600" cy="228600"/>
          </a:xfrm>
          <a:prstGeom prst="rect">
            <a:avLst/>
          </a:prstGeom>
          <a:noFill/>
          <a:ln w="12700">
            <a:no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n</a:t>
            </a:r>
          </a:p>
        </p:txBody>
      </p:sp>
      <p:grpSp>
        <p:nvGrpSpPr>
          <p:cNvPr id="2" name="Group 8"/>
          <p:cNvGrpSpPr>
            <a:grpSpLocks/>
          </p:cNvGrpSpPr>
          <p:nvPr/>
        </p:nvGrpSpPr>
        <p:grpSpPr bwMode="auto">
          <a:xfrm>
            <a:off x="4800600" y="2895600"/>
            <a:ext cx="1600200" cy="304800"/>
            <a:chOff x="2640" y="1728"/>
            <a:chExt cx="1008" cy="192"/>
          </a:xfrm>
        </p:grpSpPr>
        <p:sp>
          <p:nvSpPr>
            <p:cNvPr id="28689" name="Rectangle 9"/>
            <p:cNvSpPr>
              <a:spLocks noChangeArrowheads="1"/>
            </p:cNvSpPr>
            <p:nvPr/>
          </p:nvSpPr>
          <p:spPr bwMode="auto">
            <a:xfrm>
              <a:off x="2640" y="1728"/>
              <a:ext cx="432" cy="192"/>
            </a:xfrm>
            <a:prstGeom prst="rect">
              <a:avLst/>
            </a:prstGeom>
            <a:solidFill>
              <a:srgbClr val="FFFFFF"/>
            </a:solidFill>
            <a:ln w="12700" cap="rnd">
              <a:solidFill>
                <a:schemeClr val="tx1"/>
              </a:solidFill>
              <a:prstDash val="sysDot"/>
              <a:miter lim="800000"/>
              <a:headEnd type="none" w="sm" len="sm"/>
              <a:tailEnd type="none" w="sm" len="sm"/>
            </a:ln>
          </p:spPr>
          <p:txBody>
            <a:bodyPr wrap="none" anchor="ctr"/>
            <a:lstStyle/>
            <a:p>
              <a:pPr algn="ctr"/>
              <a:endParaRPr kumimoji="1" lang="zh-TW" altLang="en-US" sz="1600">
                <a:solidFill>
                  <a:srgbClr val="000000"/>
                </a:solidFill>
                <a:latin typeface="Arial" charset="0"/>
                <a:ea typeface="新細明體" pitchFamily="18" charset="-120"/>
              </a:endParaRPr>
            </a:p>
          </p:txBody>
        </p:sp>
        <p:sp>
          <p:nvSpPr>
            <p:cNvPr id="28690" name="Rectangle 10"/>
            <p:cNvSpPr>
              <a:spLocks noChangeArrowheads="1"/>
            </p:cNvSpPr>
            <p:nvPr/>
          </p:nvSpPr>
          <p:spPr bwMode="auto">
            <a:xfrm>
              <a:off x="3072" y="1728"/>
              <a:ext cx="144" cy="1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endParaRPr kumimoji="1" lang="zh-TW" altLang="en-US" sz="1600">
                <a:solidFill>
                  <a:srgbClr val="000000"/>
                </a:solidFill>
                <a:latin typeface="Arial" charset="0"/>
                <a:ea typeface="新細明體" pitchFamily="18" charset="-120"/>
              </a:endParaRPr>
            </a:p>
          </p:txBody>
        </p:sp>
        <p:sp>
          <p:nvSpPr>
            <p:cNvPr id="28691" name="Rectangle 11"/>
            <p:cNvSpPr>
              <a:spLocks noChangeArrowheads="1"/>
            </p:cNvSpPr>
            <p:nvPr/>
          </p:nvSpPr>
          <p:spPr bwMode="auto">
            <a:xfrm>
              <a:off x="3216" y="1728"/>
              <a:ext cx="144" cy="1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endParaRPr kumimoji="1" lang="zh-TW" altLang="en-US" sz="1600">
                <a:solidFill>
                  <a:srgbClr val="000000"/>
                </a:solidFill>
                <a:latin typeface="Arial" charset="0"/>
                <a:ea typeface="新細明體" pitchFamily="18" charset="-120"/>
              </a:endParaRPr>
            </a:p>
          </p:txBody>
        </p:sp>
        <p:sp>
          <p:nvSpPr>
            <p:cNvPr id="28692" name="Rectangle 12"/>
            <p:cNvSpPr>
              <a:spLocks noChangeArrowheads="1"/>
            </p:cNvSpPr>
            <p:nvPr/>
          </p:nvSpPr>
          <p:spPr bwMode="auto">
            <a:xfrm>
              <a:off x="3360" y="1728"/>
              <a:ext cx="144" cy="1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endParaRPr kumimoji="1" lang="zh-TW" altLang="en-US" sz="1600">
                <a:solidFill>
                  <a:srgbClr val="000000"/>
                </a:solidFill>
                <a:latin typeface="Arial" charset="0"/>
                <a:ea typeface="新細明體" pitchFamily="18" charset="-120"/>
              </a:endParaRPr>
            </a:p>
          </p:txBody>
        </p:sp>
        <p:sp>
          <p:nvSpPr>
            <p:cNvPr id="28693" name="Rectangle 13"/>
            <p:cNvSpPr>
              <a:spLocks noChangeArrowheads="1"/>
            </p:cNvSpPr>
            <p:nvPr/>
          </p:nvSpPr>
          <p:spPr bwMode="auto">
            <a:xfrm>
              <a:off x="3504" y="1728"/>
              <a:ext cx="144" cy="1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endParaRPr kumimoji="1" lang="zh-TW" altLang="en-US" sz="1600">
                <a:solidFill>
                  <a:srgbClr val="000000"/>
                </a:solidFill>
                <a:latin typeface="Arial" charset="0"/>
                <a:ea typeface="新細明體" pitchFamily="18" charset="-120"/>
              </a:endParaRPr>
            </a:p>
          </p:txBody>
        </p:sp>
      </p:grpSp>
      <p:sp>
        <p:nvSpPr>
          <p:cNvPr id="28681" name="Rectangle 14"/>
          <p:cNvSpPr>
            <a:spLocks noChangeArrowheads="1"/>
          </p:cNvSpPr>
          <p:nvPr/>
        </p:nvSpPr>
        <p:spPr bwMode="auto">
          <a:xfrm>
            <a:off x="3810000" y="2895600"/>
            <a:ext cx="914400" cy="304800"/>
          </a:xfrm>
          <a:prstGeom prst="rect">
            <a:avLst/>
          </a:prstGeom>
          <a:noFill/>
          <a:ln w="12700">
            <a:noFill/>
            <a:miter lim="800000"/>
            <a:headEnd type="none" w="sm" len="sm"/>
            <a:tailEnd type="none" w="sm" len="sm"/>
          </a:ln>
        </p:spPr>
        <p:txBody>
          <a:bodyPr wrap="none" anchor="ctr"/>
          <a:lstStyle/>
          <a:p>
            <a:pPr algn="r"/>
            <a:r>
              <a:rPr kumimoji="1" lang="en-US" altLang="zh-TW" sz="1600">
                <a:solidFill>
                  <a:srgbClr val="000000"/>
                </a:solidFill>
                <a:latin typeface="Arial" charset="0"/>
                <a:ea typeface="新細明體" pitchFamily="18" charset="-120"/>
              </a:rPr>
              <a:t>buffer Q</a:t>
            </a:r>
          </a:p>
        </p:txBody>
      </p:sp>
      <p:sp>
        <p:nvSpPr>
          <p:cNvPr id="28682" name="Rectangle 15"/>
          <p:cNvSpPr>
            <a:spLocks noChangeArrowheads="1"/>
          </p:cNvSpPr>
          <p:nvPr/>
        </p:nvSpPr>
        <p:spPr bwMode="auto">
          <a:xfrm>
            <a:off x="3733800" y="3429000"/>
            <a:ext cx="1981200" cy="2514600"/>
          </a:xfrm>
          <a:prstGeom prst="rect">
            <a:avLst/>
          </a:prstGeom>
          <a:solidFill>
            <a:srgbClr val="FFFFFF"/>
          </a:solidFill>
          <a:ln w="12700">
            <a:solidFill>
              <a:schemeClr val="tx1"/>
            </a:solidFill>
            <a:miter lim="800000"/>
            <a:headEnd type="none" w="sm" len="sm"/>
            <a:tailEnd type="none" w="sm" len="sm"/>
          </a:ln>
        </p:spPr>
        <p:txBody>
          <a:bodyPr wrap="none"/>
          <a:lstStyle/>
          <a:p>
            <a:endParaRPr kumimoji="1" lang="zh-TW" altLang="en-US" sz="1600">
              <a:solidFill>
                <a:srgbClr val="000000"/>
              </a:solidFill>
              <a:latin typeface="Arial" charset="0"/>
              <a:ea typeface="新細明體" pitchFamily="18" charset="-120"/>
            </a:endParaRPr>
          </a:p>
        </p:txBody>
      </p:sp>
      <p:sp>
        <p:nvSpPr>
          <p:cNvPr id="28683" name="Rectangle 16"/>
          <p:cNvSpPr>
            <a:spLocks noChangeArrowheads="1"/>
          </p:cNvSpPr>
          <p:nvPr/>
        </p:nvSpPr>
        <p:spPr bwMode="auto">
          <a:xfrm>
            <a:off x="6096000" y="3429000"/>
            <a:ext cx="1981200" cy="2514600"/>
          </a:xfrm>
          <a:prstGeom prst="rect">
            <a:avLst/>
          </a:prstGeom>
          <a:solidFill>
            <a:srgbClr val="FFFFFF"/>
          </a:solidFill>
          <a:ln w="12700">
            <a:solidFill>
              <a:schemeClr val="tx1"/>
            </a:solidFill>
            <a:miter lim="800000"/>
            <a:headEnd type="none" w="sm" len="sm"/>
            <a:tailEnd type="none" w="sm" len="sm"/>
          </a:ln>
        </p:spPr>
        <p:txBody>
          <a:bodyPr wrap="none"/>
          <a:lstStyle/>
          <a:p>
            <a:endParaRPr kumimoji="1" lang="zh-TW" altLang="en-US" sz="1600">
              <a:solidFill>
                <a:srgbClr val="000000"/>
              </a:solidFill>
              <a:latin typeface="Arial" charset="0"/>
              <a:ea typeface="新細明體" pitchFamily="18" charset="-120"/>
            </a:endParaRPr>
          </a:p>
        </p:txBody>
      </p:sp>
      <p:sp>
        <p:nvSpPr>
          <p:cNvPr id="28684" name="Rectangle 17"/>
          <p:cNvSpPr>
            <a:spLocks noChangeArrowheads="1"/>
          </p:cNvSpPr>
          <p:nvPr/>
        </p:nvSpPr>
        <p:spPr bwMode="auto">
          <a:xfrm>
            <a:off x="3657600" y="3352800"/>
            <a:ext cx="1981200" cy="25146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sz="1600">
                <a:solidFill>
                  <a:srgbClr val="000000"/>
                </a:solidFill>
                <a:latin typeface="Arial" charset="0"/>
                <a:ea typeface="新細明體" pitchFamily="18" charset="-120"/>
              </a:rPr>
              <a:t>/* producer */</a:t>
            </a:r>
          </a:p>
          <a:p>
            <a:r>
              <a:rPr kumimoji="1" lang="en-US" altLang="zh-TW" sz="1600">
                <a:solidFill>
                  <a:srgbClr val="000000"/>
                </a:solidFill>
                <a:latin typeface="Arial" charset="0"/>
                <a:ea typeface="新細明體" pitchFamily="18" charset="-120"/>
              </a:rPr>
              <a:t>Item x;</a:t>
            </a:r>
            <a:br>
              <a:rPr kumimoji="1" lang="en-US" altLang="zh-TW" sz="1600">
                <a:solidFill>
                  <a:srgbClr val="000000"/>
                </a:solidFill>
                <a:latin typeface="Arial" charset="0"/>
                <a:ea typeface="新細明體" pitchFamily="18" charset="-120"/>
              </a:rPr>
            </a:br>
            <a:r>
              <a:rPr kumimoji="1" lang="en-US" altLang="zh-TW" sz="1600">
                <a:solidFill>
                  <a:srgbClr val="000000"/>
                </a:solidFill>
                <a:latin typeface="Arial" charset="0"/>
                <a:ea typeface="新細明體" pitchFamily="18" charset="-120"/>
              </a:rPr>
              <a:t>while (true) {</a:t>
            </a:r>
            <a:br>
              <a:rPr kumimoji="1" lang="en-US" altLang="zh-TW" sz="1600">
                <a:solidFill>
                  <a:srgbClr val="000000"/>
                </a:solidFill>
                <a:latin typeface="Arial" charset="0"/>
                <a:ea typeface="新細明體" pitchFamily="18" charset="-120"/>
              </a:rPr>
            </a:br>
            <a:r>
              <a:rPr kumimoji="1" lang="en-US" altLang="zh-TW" sz="1600">
                <a:solidFill>
                  <a:srgbClr val="000000"/>
                </a:solidFill>
                <a:latin typeface="Arial" charset="0"/>
                <a:ea typeface="新細明體" pitchFamily="18" charset="-120"/>
              </a:rPr>
              <a:t>   produce(x);</a:t>
            </a:r>
          </a:p>
          <a:p>
            <a:r>
              <a:rPr kumimoji="1" lang="en-US" altLang="zh-TW" sz="1600">
                <a:solidFill>
                  <a:srgbClr val="000000"/>
                </a:solidFill>
                <a:latin typeface="Arial" charset="0"/>
                <a:ea typeface="新細明體" pitchFamily="18" charset="-120"/>
              </a:rPr>
              <a:t>   wait(s);</a:t>
            </a:r>
            <a:br>
              <a:rPr kumimoji="1" lang="en-US" altLang="zh-TW" sz="1600">
                <a:solidFill>
                  <a:srgbClr val="000000"/>
                </a:solidFill>
                <a:latin typeface="Arial" charset="0"/>
                <a:ea typeface="新細明體" pitchFamily="18" charset="-120"/>
              </a:rPr>
            </a:br>
            <a:r>
              <a:rPr kumimoji="1" lang="en-US" altLang="zh-TW" sz="1600">
                <a:solidFill>
                  <a:srgbClr val="000000"/>
                </a:solidFill>
                <a:latin typeface="Arial" charset="0"/>
                <a:ea typeface="新細明體" pitchFamily="18" charset="-120"/>
              </a:rPr>
              <a:t>      append(x, Q);</a:t>
            </a:r>
            <a:br>
              <a:rPr kumimoji="1" lang="en-US" altLang="zh-TW" sz="1600">
                <a:solidFill>
                  <a:srgbClr val="000000"/>
                </a:solidFill>
                <a:latin typeface="Arial" charset="0"/>
                <a:ea typeface="新細明體" pitchFamily="18" charset="-120"/>
              </a:rPr>
            </a:br>
            <a:r>
              <a:rPr kumimoji="1" lang="en-US" altLang="zh-TW" sz="1600">
                <a:solidFill>
                  <a:srgbClr val="000000"/>
                </a:solidFill>
                <a:latin typeface="Arial" charset="0"/>
                <a:ea typeface="新細明體" pitchFamily="18" charset="-120"/>
              </a:rPr>
              <a:t>   signal(s);</a:t>
            </a:r>
            <a:br>
              <a:rPr kumimoji="1" lang="en-US" altLang="zh-TW" sz="1600">
                <a:solidFill>
                  <a:srgbClr val="000000"/>
                </a:solidFill>
                <a:latin typeface="Arial" charset="0"/>
                <a:ea typeface="新細明體" pitchFamily="18" charset="-120"/>
              </a:rPr>
            </a:br>
            <a:r>
              <a:rPr kumimoji="1" lang="en-US" altLang="zh-TW" sz="1600">
                <a:solidFill>
                  <a:srgbClr val="000000"/>
                </a:solidFill>
                <a:latin typeface="Arial" charset="0"/>
                <a:ea typeface="新細明體" pitchFamily="18" charset="-120"/>
              </a:rPr>
              <a:t>   signal(n);</a:t>
            </a:r>
            <a:br>
              <a:rPr kumimoji="1" lang="en-US" altLang="zh-TW" sz="1600">
                <a:solidFill>
                  <a:srgbClr val="000000"/>
                </a:solidFill>
                <a:latin typeface="Arial" charset="0"/>
                <a:ea typeface="新細明體" pitchFamily="18" charset="-120"/>
              </a:rPr>
            </a:br>
            <a:r>
              <a:rPr kumimoji="1" lang="en-US" altLang="zh-TW" sz="1600">
                <a:solidFill>
                  <a:srgbClr val="000000"/>
                </a:solidFill>
                <a:latin typeface="Arial" charset="0"/>
                <a:ea typeface="新細明體" pitchFamily="18" charset="-120"/>
              </a:rPr>
              <a:t>}</a:t>
            </a:r>
          </a:p>
        </p:txBody>
      </p:sp>
      <p:sp>
        <p:nvSpPr>
          <p:cNvPr id="28685" name="Rectangle 18"/>
          <p:cNvSpPr>
            <a:spLocks noChangeArrowheads="1"/>
          </p:cNvSpPr>
          <p:nvPr/>
        </p:nvSpPr>
        <p:spPr bwMode="auto">
          <a:xfrm>
            <a:off x="6019800" y="3352800"/>
            <a:ext cx="1981200" cy="25146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sz="1600">
                <a:solidFill>
                  <a:srgbClr val="000000"/>
                </a:solidFill>
                <a:latin typeface="Arial" charset="0"/>
                <a:ea typeface="新細明體" pitchFamily="18" charset="-120"/>
              </a:rPr>
              <a:t>/* consumer */</a:t>
            </a:r>
          </a:p>
          <a:p>
            <a:r>
              <a:rPr kumimoji="1" lang="en-US" altLang="zh-TW" sz="1600">
                <a:solidFill>
                  <a:srgbClr val="000000"/>
                </a:solidFill>
                <a:latin typeface="Arial" charset="0"/>
                <a:ea typeface="新細明體" pitchFamily="18" charset="-120"/>
              </a:rPr>
              <a:t>Item x;</a:t>
            </a:r>
            <a:br>
              <a:rPr kumimoji="1" lang="en-US" altLang="zh-TW" sz="1600">
                <a:solidFill>
                  <a:srgbClr val="000000"/>
                </a:solidFill>
                <a:latin typeface="Arial" charset="0"/>
                <a:ea typeface="新細明體" pitchFamily="18" charset="-120"/>
              </a:rPr>
            </a:br>
            <a:r>
              <a:rPr kumimoji="1" lang="en-US" altLang="zh-TW" sz="1600">
                <a:solidFill>
                  <a:srgbClr val="000000"/>
                </a:solidFill>
                <a:latin typeface="Arial" charset="0"/>
                <a:ea typeface="新細明體" pitchFamily="18" charset="-120"/>
              </a:rPr>
              <a:t>while (true) {</a:t>
            </a:r>
            <a:br>
              <a:rPr kumimoji="1" lang="en-US" altLang="zh-TW" sz="1600">
                <a:solidFill>
                  <a:srgbClr val="000000"/>
                </a:solidFill>
                <a:latin typeface="Arial" charset="0"/>
                <a:ea typeface="新細明體" pitchFamily="18" charset="-120"/>
              </a:rPr>
            </a:br>
            <a:r>
              <a:rPr kumimoji="1" lang="en-US" altLang="zh-TW" sz="1600">
                <a:solidFill>
                  <a:srgbClr val="000000"/>
                </a:solidFill>
                <a:latin typeface="Arial" charset="0"/>
                <a:ea typeface="新細明體" pitchFamily="18" charset="-120"/>
              </a:rPr>
              <a:t>   wait(n);</a:t>
            </a:r>
            <a:br>
              <a:rPr kumimoji="1" lang="en-US" altLang="zh-TW" sz="1600">
                <a:solidFill>
                  <a:srgbClr val="000000"/>
                </a:solidFill>
                <a:latin typeface="Arial" charset="0"/>
                <a:ea typeface="新細明體" pitchFamily="18" charset="-120"/>
              </a:rPr>
            </a:br>
            <a:r>
              <a:rPr kumimoji="1" lang="en-US" altLang="zh-TW" sz="1600">
                <a:solidFill>
                  <a:srgbClr val="000000"/>
                </a:solidFill>
                <a:latin typeface="Arial" charset="0"/>
                <a:ea typeface="新細明體" pitchFamily="18" charset="-120"/>
              </a:rPr>
              <a:t>   wait(s);</a:t>
            </a:r>
            <a:br>
              <a:rPr kumimoji="1" lang="en-US" altLang="zh-TW" sz="1600">
                <a:solidFill>
                  <a:srgbClr val="000000"/>
                </a:solidFill>
                <a:latin typeface="Arial" charset="0"/>
                <a:ea typeface="新細明體" pitchFamily="18" charset="-120"/>
              </a:rPr>
            </a:br>
            <a:r>
              <a:rPr kumimoji="1" lang="en-US" altLang="zh-TW" sz="1600">
                <a:solidFill>
                  <a:srgbClr val="000000"/>
                </a:solidFill>
                <a:latin typeface="Arial" charset="0"/>
                <a:ea typeface="新細明體" pitchFamily="18" charset="-120"/>
              </a:rPr>
              <a:t>      take(x, Q);</a:t>
            </a:r>
            <a:br>
              <a:rPr kumimoji="1" lang="en-US" altLang="zh-TW" sz="1600">
                <a:solidFill>
                  <a:srgbClr val="000000"/>
                </a:solidFill>
                <a:latin typeface="Arial" charset="0"/>
                <a:ea typeface="新細明體" pitchFamily="18" charset="-120"/>
              </a:rPr>
            </a:br>
            <a:r>
              <a:rPr kumimoji="1" lang="en-US" altLang="zh-TW" sz="1600">
                <a:solidFill>
                  <a:srgbClr val="000000"/>
                </a:solidFill>
                <a:latin typeface="Arial" charset="0"/>
                <a:ea typeface="新細明體" pitchFamily="18" charset="-120"/>
              </a:rPr>
              <a:t>   signal(s);</a:t>
            </a:r>
          </a:p>
          <a:p>
            <a:r>
              <a:rPr kumimoji="1" lang="en-US" altLang="zh-TW" sz="1600">
                <a:solidFill>
                  <a:srgbClr val="000000"/>
                </a:solidFill>
                <a:latin typeface="Arial" charset="0"/>
                <a:ea typeface="新細明體" pitchFamily="18" charset="-120"/>
              </a:rPr>
              <a:t>   consume(s);</a:t>
            </a:r>
            <a:br>
              <a:rPr kumimoji="1" lang="en-US" altLang="zh-TW" sz="1600">
                <a:solidFill>
                  <a:srgbClr val="000000"/>
                </a:solidFill>
                <a:latin typeface="Arial" charset="0"/>
                <a:ea typeface="新細明體" pitchFamily="18" charset="-120"/>
              </a:rPr>
            </a:br>
            <a:r>
              <a:rPr kumimoji="1" lang="en-US" altLang="zh-TW" sz="1600">
                <a:solidFill>
                  <a:srgbClr val="000000"/>
                </a:solidFill>
                <a:latin typeface="Arial" charset="0"/>
                <a:ea typeface="新細明體" pitchFamily="18" charset="-120"/>
              </a:rPr>
              <a:t>}</a:t>
            </a:r>
          </a:p>
        </p:txBody>
      </p:sp>
      <p:sp>
        <p:nvSpPr>
          <p:cNvPr id="3" name="Slide Number Placeholder 2">
            <a:extLst>
              <a:ext uri="{FF2B5EF4-FFF2-40B4-BE49-F238E27FC236}">
                <a16:creationId xmlns:a16="http://schemas.microsoft.com/office/drawing/2014/main" id="{66BE4AFF-D928-45C8-A70A-03D60CD3FCB2}"/>
              </a:ext>
            </a:extLst>
          </p:cNvPr>
          <p:cNvSpPr>
            <a:spLocks noGrp="1"/>
          </p:cNvSpPr>
          <p:nvPr>
            <p:ph type="sldNum" sz="quarter" idx="33"/>
          </p:nvPr>
        </p:nvSpPr>
        <p:spPr/>
        <p:txBody>
          <a:bodyPr/>
          <a:lstStyle/>
          <a:p>
            <a:fld id="{19B51A1E-902D-48AF-9020-955120F399B6}" type="slidenum">
              <a:rPr lang="en-US" noProof="0" smtClean="0"/>
              <a:pPr/>
              <a:t>15</a:t>
            </a:fld>
            <a:endParaRPr lang="en-US" noProof="0"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lgn="ctr" eaLnBrk="1" hangingPunct="1"/>
            <a:r>
              <a:rPr lang="en-US" altLang="zh-TW">
                <a:ea typeface="新細明體" pitchFamily="18" charset="-120"/>
              </a:rPr>
              <a:t>Preventing Buffer Overflow</a:t>
            </a:r>
          </a:p>
        </p:txBody>
      </p:sp>
      <p:sp>
        <p:nvSpPr>
          <p:cNvPr id="29699" name="Rectangle 3"/>
          <p:cNvSpPr>
            <a:spLocks noChangeArrowheads="1"/>
          </p:cNvSpPr>
          <p:nvPr/>
        </p:nvSpPr>
        <p:spPr bwMode="auto">
          <a:xfrm>
            <a:off x="3810000" y="1905000"/>
            <a:ext cx="1828800" cy="25146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a:latin typeface="Arial" charset="0"/>
                <a:ea typeface="新細明體" pitchFamily="18" charset="-120"/>
              </a:rPr>
              <a:t>/* producer */</a:t>
            </a:r>
            <a:br>
              <a:rPr kumimoji="1" lang="en-US" altLang="zh-TW">
                <a:latin typeface="Arial" charset="0"/>
                <a:ea typeface="新細明體" pitchFamily="18" charset="-120"/>
              </a:rPr>
            </a:br>
            <a:r>
              <a:rPr kumimoji="1" lang="en-US" altLang="zh-TW">
                <a:latin typeface="Arial" charset="0"/>
                <a:ea typeface="新細明體" pitchFamily="18" charset="-120"/>
              </a:rPr>
              <a:t>while (true) {</a:t>
            </a:r>
            <a:br>
              <a:rPr kumimoji="1" lang="en-US" altLang="zh-TW">
                <a:latin typeface="Arial" charset="0"/>
                <a:ea typeface="新細明體" pitchFamily="18" charset="-120"/>
              </a:rPr>
            </a:br>
            <a:r>
              <a:rPr kumimoji="1" lang="en-US" altLang="zh-TW">
                <a:latin typeface="Arial" charset="0"/>
                <a:ea typeface="新細明體" pitchFamily="18" charset="-120"/>
              </a:rPr>
              <a:t>   produce;</a:t>
            </a:r>
          </a:p>
          <a:p>
            <a:r>
              <a:rPr kumimoji="1" lang="en-US" altLang="zh-TW">
                <a:latin typeface="Arial" charset="0"/>
                <a:ea typeface="新細明體" pitchFamily="18" charset="-120"/>
              </a:rPr>
              <a:t>   </a:t>
            </a:r>
            <a:r>
              <a:rPr kumimoji="1" lang="en-US" altLang="zh-TW">
                <a:solidFill>
                  <a:srgbClr val="0033CC"/>
                </a:solidFill>
                <a:latin typeface="Arial" charset="0"/>
                <a:ea typeface="新細明體" pitchFamily="18" charset="-120"/>
              </a:rPr>
              <a:t>wait(e);</a:t>
            </a:r>
            <a:br>
              <a:rPr kumimoji="1" lang="en-US" altLang="zh-TW">
                <a:latin typeface="Arial" charset="0"/>
                <a:ea typeface="新細明體" pitchFamily="18" charset="-120"/>
              </a:rPr>
            </a:br>
            <a:r>
              <a:rPr kumimoji="1" lang="en-US" altLang="zh-TW">
                <a:latin typeface="Arial" charset="0"/>
                <a:ea typeface="新細明體" pitchFamily="18" charset="-120"/>
              </a:rPr>
              <a:t>   wait(s);</a:t>
            </a:r>
            <a:br>
              <a:rPr kumimoji="1" lang="en-US" altLang="zh-TW">
                <a:latin typeface="Arial" charset="0"/>
                <a:ea typeface="新細明體" pitchFamily="18" charset="-120"/>
              </a:rPr>
            </a:br>
            <a:r>
              <a:rPr kumimoji="1" lang="en-US" altLang="zh-TW">
                <a:latin typeface="Arial" charset="0"/>
                <a:ea typeface="新細明體" pitchFamily="18" charset="-120"/>
              </a:rPr>
              <a:t>   append;</a:t>
            </a:r>
            <a:br>
              <a:rPr kumimoji="1" lang="en-US" altLang="zh-TW">
                <a:latin typeface="Arial" charset="0"/>
                <a:ea typeface="新細明體" pitchFamily="18" charset="-120"/>
              </a:rPr>
            </a:br>
            <a:r>
              <a:rPr kumimoji="1" lang="en-US" altLang="zh-TW">
                <a:latin typeface="Arial" charset="0"/>
                <a:ea typeface="新細明體" pitchFamily="18" charset="-120"/>
              </a:rPr>
              <a:t>   signal(s);</a:t>
            </a:r>
            <a:br>
              <a:rPr kumimoji="1" lang="en-US" altLang="zh-TW">
                <a:latin typeface="Arial" charset="0"/>
                <a:ea typeface="新細明體" pitchFamily="18" charset="-120"/>
              </a:rPr>
            </a:br>
            <a:r>
              <a:rPr kumimoji="1" lang="en-US" altLang="zh-TW">
                <a:latin typeface="Arial" charset="0"/>
                <a:ea typeface="新細明體" pitchFamily="18" charset="-120"/>
              </a:rPr>
              <a:t>   signal(n);</a:t>
            </a:r>
            <a:br>
              <a:rPr kumimoji="1" lang="en-US" altLang="zh-TW">
                <a:latin typeface="Arial" charset="0"/>
                <a:ea typeface="新細明體" pitchFamily="18" charset="-120"/>
              </a:rPr>
            </a:br>
            <a:r>
              <a:rPr kumimoji="1" lang="en-US" altLang="zh-TW">
                <a:latin typeface="Arial" charset="0"/>
                <a:ea typeface="新細明體" pitchFamily="18" charset="-120"/>
              </a:rPr>
              <a:t>}</a:t>
            </a:r>
          </a:p>
        </p:txBody>
      </p:sp>
      <p:sp>
        <p:nvSpPr>
          <p:cNvPr id="29700" name="Rectangle 4"/>
          <p:cNvSpPr>
            <a:spLocks noChangeArrowheads="1"/>
          </p:cNvSpPr>
          <p:nvPr/>
        </p:nvSpPr>
        <p:spPr bwMode="auto">
          <a:xfrm>
            <a:off x="6248400" y="1905000"/>
            <a:ext cx="1828800" cy="25146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a:latin typeface="Arial" charset="0"/>
                <a:ea typeface="新細明體" pitchFamily="18" charset="-120"/>
              </a:rPr>
              <a:t>/* consumer */</a:t>
            </a:r>
            <a:br>
              <a:rPr kumimoji="1" lang="en-US" altLang="zh-TW">
                <a:latin typeface="Arial" charset="0"/>
                <a:ea typeface="新細明體" pitchFamily="18" charset="-120"/>
              </a:rPr>
            </a:br>
            <a:r>
              <a:rPr kumimoji="1" lang="en-US" altLang="zh-TW">
                <a:latin typeface="Arial" charset="0"/>
                <a:ea typeface="新細明體" pitchFamily="18" charset="-120"/>
              </a:rPr>
              <a:t>while (true) {</a:t>
            </a:r>
            <a:br>
              <a:rPr kumimoji="1" lang="en-US" altLang="zh-TW">
                <a:latin typeface="Arial" charset="0"/>
                <a:ea typeface="新細明體" pitchFamily="18" charset="-120"/>
              </a:rPr>
            </a:br>
            <a:r>
              <a:rPr kumimoji="1" lang="en-US" altLang="zh-TW">
                <a:latin typeface="Arial" charset="0"/>
                <a:ea typeface="新細明體" pitchFamily="18" charset="-120"/>
              </a:rPr>
              <a:t>   wait(n);</a:t>
            </a:r>
            <a:br>
              <a:rPr kumimoji="1" lang="en-US" altLang="zh-TW">
                <a:solidFill>
                  <a:srgbClr val="FF0000"/>
                </a:solidFill>
                <a:latin typeface="Arial" charset="0"/>
                <a:ea typeface="新細明體" pitchFamily="18" charset="-120"/>
              </a:rPr>
            </a:br>
            <a:r>
              <a:rPr kumimoji="1" lang="en-US" altLang="zh-TW">
                <a:latin typeface="Arial" charset="0"/>
                <a:ea typeface="新細明體" pitchFamily="18" charset="-120"/>
              </a:rPr>
              <a:t>   wait(s);</a:t>
            </a:r>
            <a:br>
              <a:rPr kumimoji="1" lang="en-US" altLang="zh-TW">
                <a:latin typeface="Arial" charset="0"/>
                <a:ea typeface="新細明體" pitchFamily="18" charset="-120"/>
              </a:rPr>
            </a:br>
            <a:r>
              <a:rPr kumimoji="1" lang="en-US" altLang="zh-TW">
                <a:latin typeface="Arial" charset="0"/>
                <a:ea typeface="新細明體" pitchFamily="18" charset="-120"/>
              </a:rPr>
              <a:t>   take;</a:t>
            </a:r>
            <a:br>
              <a:rPr kumimoji="1" lang="en-US" altLang="zh-TW">
                <a:latin typeface="Arial" charset="0"/>
                <a:ea typeface="新細明體" pitchFamily="18" charset="-120"/>
              </a:rPr>
            </a:br>
            <a:r>
              <a:rPr kumimoji="1" lang="en-US" altLang="zh-TW">
                <a:latin typeface="Arial" charset="0"/>
                <a:ea typeface="新細明體" pitchFamily="18" charset="-120"/>
              </a:rPr>
              <a:t>   signal(s);</a:t>
            </a:r>
          </a:p>
          <a:p>
            <a:r>
              <a:rPr kumimoji="1" lang="en-US" altLang="zh-TW">
                <a:latin typeface="Arial" charset="0"/>
                <a:ea typeface="新細明體" pitchFamily="18" charset="-120"/>
              </a:rPr>
              <a:t>   </a:t>
            </a:r>
            <a:r>
              <a:rPr kumimoji="1" lang="en-US" altLang="zh-TW">
                <a:solidFill>
                  <a:srgbClr val="0033CC"/>
                </a:solidFill>
                <a:latin typeface="Arial" charset="0"/>
                <a:ea typeface="新細明體" pitchFamily="18" charset="-120"/>
              </a:rPr>
              <a:t>signal(e);</a:t>
            </a:r>
            <a:br>
              <a:rPr kumimoji="1" lang="en-US" altLang="zh-TW">
                <a:latin typeface="Arial" charset="0"/>
                <a:ea typeface="新細明體" pitchFamily="18" charset="-120"/>
              </a:rPr>
            </a:br>
            <a:r>
              <a:rPr kumimoji="1" lang="en-US" altLang="zh-TW">
                <a:latin typeface="Arial" charset="0"/>
                <a:ea typeface="新細明體" pitchFamily="18" charset="-120"/>
              </a:rPr>
              <a:t>   consume;</a:t>
            </a:r>
            <a:br>
              <a:rPr kumimoji="1" lang="en-US" altLang="zh-TW">
                <a:latin typeface="Arial" charset="0"/>
                <a:ea typeface="新細明體" pitchFamily="18" charset="-120"/>
              </a:rPr>
            </a:br>
            <a:r>
              <a:rPr kumimoji="1" lang="en-US" altLang="zh-TW">
                <a:latin typeface="Arial" charset="0"/>
                <a:ea typeface="新細明體" pitchFamily="18" charset="-120"/>
              </a:rPr>
              <a:t>}</a:t>
            </a:r>
          </a:p>
        </p:txBody>
      </p:sp>
      <p:sp>
        <p:nvSpPr>
          <p:cNvPr id="778245" name="Rectangle 5"/>
          <p:cNvSpPr>
            <a:spLocks noChangeArrowheads="1"/>
          </p:cNvSpPr>
          <p:nvPr/>
        </p:nvSpPr>
        <p:spPr bwMode="auto">
          <a:xfrm>
            <a:off x="4648200" y="4572000"/>
            <a:ext cx="2590800" cy="1066800"/>
          </a:xfrm>
          <a:prstGeom prst="rect">
            <a:avLst/>
          </a:prstGeom>
          <a:solidFill>
            <a:srgbClr val="FFFFCC"/>
          </a:solidFill>
          <a:ln w="12700">
            <a:solidFill>
              <a:schemeClr val="tx1"/>
            </a:solidFill>
            <a:miter lim="800000"/>
            <a:headEnd type="none" w="sm" len="sm"/>
            <a:tailEnd type="none" w="sm" len="sm"/>
          </a:ln>
          <a:effectLst>
            <a:outerShdw dist="107763" dir="2700000" algn="ctr" rotWithShape="0">
              <a:schemeClr val="bg2"/>
            </a:outerShdw>
          </a:effectLst>
        </p:spPr>
        <p:txBody>
          <a:bodyPr anchor="ctr" anchorCtr="1"/>
          <a:lstStyle/>
          <a:p>
            <a:pPr>
              <a:defRPr/>
            </a:pPr>
            <a:r>
              <a:rPr kumimoji="1" lang="en-US" altLang="zh-TW">
                <a:solidFill>
                  <a:srgbClr val="000000"/>
                </a:solidFill>
                <a:latin typeface="Arial" charset="0"/>
                <a:ea typeface="新細明體" pitchFamily="18" charset="-120"/>
              </a:rPr>
              <a:t>Semaphore e: </a:t>
            </a:r>
            <a:br>
              <a:rPr kumimoji="1" lang="en-US" altLang="zh-TW">
                <a:solidFill>
                  <a:srgbClr val="000000"/>
                </a:solidFill>
                <a:latin typeface="Arial" charset="0"/>
                <a:ea typeface="新細明體" pitchFamily="18" charset="-120"/>
              </a:rPr>
            </a:br>
            <a:r>
              <a:rPr kumimoji="1" lang="en-US" altLang="zh-TW">
                <a:solidFill>
                  <a:srgbClr val="000000"/>
                </a:solidFill>
                <a:latin typeface="Arial" charset="0"/>
                <a:ea typeface="新細明體" pitchFamily="18" charset="-120"/>
              </a:rPr>
              <a:t>number of empty slots in the buffer</a:t>
            </a:r>
          </a:p>
        </p:txBody>
      </p:sp>
      <p:sp>
        <p:nvSpPr>
          <p:cNvPr id="778246" name="AutoShape 6"/>
          <p:cNvSpPr>
            <a:spLocks/>
          </p:cNvSpPr>
          <p:nvPr/>
        </p:nvSpPr>
        <p:spPr bwMode="auto">
          <a:xfrm>
            <a:off x="8153401" y="2057401"/>
            <a:ext cx="2106613" cy="3160713"/>
          </a:xfrm>
          <a:prstGeom prst="borderCallout2">
            <a:avLst>
              <a:gd name="adj1" fmla="val 3616"/>
              <a:gd name="adj2" fmla="val -3616"/>
              <a:gd name="adj3" fmla="val 3616"/>
              <a:gd name="adj4" fmla="val -21852"/>
              <a:gd name="adj5" fmla="val 53792"/>
              <a:gd name="adj6" fmla="val -31648"/>
            </a:avLst>
          </a:prstGeom>
          <a:solidFill>
            <a:srgbClr val="00B0F0"/>
          </a:solidFill>
          <a:ln w="12700">
            <a:solidFill>
              <a:schemeClr val="tx1"/>
            </a:solidFill>
            <a:miter lim="800000"/>
            <a:headEnd type="none" w="sm" len="sm"/>
            <a:tailEnd type="none" w="sm" len="sm"/>
          </a:ln>
          <a:effectLst>
            <a:outerShdw dist="107763" dir="2700000" algn="ctr" rotWithShape="0">
              <a:schemeClr val="bg2"/>
            </a:outerShdw>
          </a:effectLst>
        </p:spPr>
        <p:txBody>
          <a:bodyPr anchor="ctr" anchorCtr="1"/>
          <a:lstStyle/>
          <a:p>
            <a:pPr>
              <a:defRPr/>
            </a:pPr>
            <a:r>
              <a:rPr kumimoji="1" lang="en-US" altLang="zh-TW">
                <a:solidFill>
                  <a:srgbClr val="000000"/>
                </a:solidFill>
                <a:latin typeface="Arial" charset="0"/>
                <a:ea typeface="新細明體" pitchFamily="18" charset="-120"/>
              </a:rPr>
              <a:t>After consuming one item, there is one more empty slot in the buffer.</a:t>
            </a:r>
          </a:p>
          <a:p>
            <a:pPr>
              <a:defRPr/>
            </a:pPr>
            <a:r>
              <a:rPr kumimoji="1" lang="en-US" altLang="zh-TW">
                <a:solidFill>
                  <a:srgbClr val="000000"/>
                </a:solidFill>
                <a:latin typeface="Arial" charset="0"/>
                <a:ea typeface="新細明體" pitchFamily="18" charset="-120"/>
              </a:rPr>
              <a:t>So the consumer add 1 to e.</a:t>
            </a:r>
          </a:p>
          <a:p>
            <a:pPr>
              <a:defRPr/>
            </a:pPr>
            <a:endParaRPr kumimoji="1" lang="en-US" altLang="zh-TW">
              <a:solidFill>
                <a:srgbClr val="000000"/>
              </a:solidFill>
              <a:latin typeface="Arial" charset="0"/>
              <a:ea typeface="新細明體" pitchFamily="18" charset="-120"/>
            </a:endParaRPr>
          </a:p>
          <a:p>
            <a:pPr>
              <a:defRPr/>
            </a:pPr>
            <a:r>
              <a:rPr kumimoji="1" lang="en-US" altLang="zh-TW">
                <a:solidFill>
                  <a:srgbClr val="000000"/>
                </a:solidFill>
                <a:latin typeface="Arial" charset="0"/>
                <a:ea typeface="新細明體" pitchFamily="18" charset="-120"/>
              </a:rPr>
              <a:t>If there is a producer waiting for an empty slot, wake him up.</a:t>
            </a:r>
          </a:p>
        </p:txBody>
      </p:sp>
      <p:sp>
        <p:nvSpPr>
          <p:cNvPr id="778247" name="AutoShape 7"/>
          <p:cNvSpPr>
            <a:spLocks/>
          </p:cNvSpPr>
          <p:nvPr/>
        </p:nvSpPr>
        <p:spPr bwMode="auto">
          <a:xfrm>
            <a:off x="1752600" y="1981200"/>
            <a:ext cx="1828800" cy="3124200"/>
          </a:xfrm>
          <a:prstGeom prst="borderCallout2">
            <a:avLst>
              <a:gd name="adj1" fmla="val 3657"/>
              <a:gd name="adj2" fmla="val 104167"/>
              <a:gd name="adj3" fmla="val 3657"/>
              <a:gd name="adj4" fmla="val 114065"/>
              <a:gd name="adj5" fmla="val 29778"/>
              <a:gd name="adj6" fmla="val 124481"/>
            </a:avLst>
          </a:prstGeom>
          <a:solidFill>
            <a:srgbClr val="00B0F0"/>
          </a:solidFill>
          <a:ln w="12700">
            <a:solidFill>
              <a:schemeClr val="tx1"/>
            </a:solidFill>
            <a:miter lim="800000"/>
            <a:headEnd type="none" w="sm" len="sm"/>
            <a:tailEnd type="none" w="sm" len="sm"/>
          </a:ln>
          <a:effectLst>
            <a:outerShdw dist="107763" dir="2700000" algn="ctr" rotWithShape="0">
              <a:schemeClr val="bg2"/>
            </a:outerShdw>
          </a:effectLst>
        </p:spPr>
        <p:txBody>
          <a:bodyPr anchor="ctr" anchorCtr="1"/>
          <a:lstStyle/>
          <a:p>
            <a:pPr>
              <a:defRPr/>
            </a:pPr>
            <a:r>
              <a:rPr kumimoji="1" lang="en-US" altLang="zh-TW" dirty="0">
                <a:solidFill>
                  <a:srgbClr val="000000"/>
                </a:solidFill>
                <a:latin typeface="Arial" charset="0"/>
                <a:ea typeface="新細明體" pitchFamily="18" charset="-120"/>
              </a:rPr>
              <a:t>Before appending a new item into the buffer, the producer must wait for an empty slot.  If there is no empty slot, he is blocked.</a:t>
            </a:r>
          </a:p>
        </p:txBody>
      </p:sp>
      <p:sp>
        <p:nvSpPr>
          <p:cNvPr id="778248" name="Rectangle 8"/>
          <p:cNvSpPr>
            <a:spLocks noChangeArrowheads="1"/>
          </p:cNvSpPr>
          <p:nvPr/>
        </p:nvSpPr>
        <p:spPr bwMode="auto">
          <a:xfrm>
            <a:off x="5410200" y="5562600"/>
            <a:ext cx="3581400" cy="762000"/>
          </a:xfrm>
          <a:prstGeom prst="rect">
            <a:avLst/>
          </a:prstGeom>
          <a:solidFill>
            <a:srgbClr val="DDDDDD"/>
          </a:solidFill>
          <a:ln w="12700">
            <a:solidFill>
              <a:schemeClr val="tx1"/>
            </a:solidFill>
            <a:miter lim="800000"/>
            <a:headEnd type="none" w="sm" len="sm"/>
            <a:tailEnd type="none" w="sm" len="sm"/>
          </a:ln>
          <a:effectLst>
            <a:outerShdw dist="107763" dir="2700000" algn="ctr" rotWithShape="0">
              <a:schemeClr val="bg2"/>
            </a:outerShdw>
          </a:effectLst>
        </p:spPr>
        <p:txBody>
          <a:bodyPr anchor="ctr" anchorCtr="1"/>
          <a:lstStyle/>
          <a:p>
            <a:pPr>
              <a:defRPr/>
            </a:pPr>
            <a:r>
              <a:rPr kumimoji="1" lang="en-US" altLang="zh-TW">
                <a:solidFill>
                  <a:schemeClr val="tx2"/>
                </a:solidFill>
                <a:latin typeface="Arial" charset="0"/>
                <a:ea typeface="新細明體" pitchFamily="18" charset="-120"/>
              </a:rPr>
              <a:t>Exercise: what’s the meaning of e=0 and e&lt;0?</a:t>
            </a:r>
          </a:p>
        </p:txBody>
      </p:sp>
      <p:sp>
        <p:nvSpPr>
          <p:cNvPr id="2" name="Slide Number Placeholder 1">
            <a:extLst>
              <a:ext uri="{FF2B5EF4-FFF2-40B4-BE49-F238E27FC236}">
                <a16:creationId xmlns:a16="http://schemas.microsoft.com/office/drawing/2014/main" id="{E0E10E4C-78B2-49B2-93A8-2D6AF11D1ED2}"/>
              </a:ext>
            </a:extLst>
          </p:cNvPr>
          <p:cNvSpPr>
            <a:spLocks noGrp="1"/>
          </p:cNvSpPr>
          <p:nvPr>
            <p:ph type="sldNum" sz="quarter" idx="33"/>
          </p:nvPr>
        </p:nvSpPr>
        <p:spPr/>
        <p:txBody>
          <a:bodyPr/>
          <a:lstStyle/>
          <a:p>
            <a:fld id="{19B51A1E-902D-48AF-9020-955120F399B6}" type="slidenum">
              <a:rPr lang="en-US" noProof="0" smtClean="0"/>
              <a:pPr/>
              <a:t>16</a:t>
            </a:fld>
            <a:endParaRPr lang="en-US" noProof="0"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82707B2-DDE9-48D9-9757-D8C048E3CC3A}"/>
              </a:ext>
            </a:extLst>
          </p:cNvPr>
          <p:cNvSpPr>
            <a:spLocks noGrp="1"/>
          </p:cNvSpPr>
          <p:nvPr>
            <p:ph idx="1"/>
          </p:nvPr>
        </p:nvSpPr>
        <p:spPr/>
        <p:txBody>
          <a:bodyPr/>
          <a:lstStyle/>
          <a:p>
            <a:r>
              <a:rPr lang="en-US" altLang="zh-TW" sz="3200" dirty="0">
                <a:ea typeface="新細明體" pitchFamily="18" charset="-120"/>
              </a:rPr>
              <a:t>Each producer is a </a:t>
            </a:r>
            <a:r>
              <a:rPr lang="en-US" altLang="zh-TW" sz="3200" dirty="0">
                <a:solidFill>
                  <a:srgbClr val="FF0000"/>
                </a:solidFill>
                <a:ea typeface="新細明體" pitchFamily="18" charset="-120"/>
              </a:rPr>
              <a:t>thread</a:t>
            </a:r>
          </a:p>
          <a:p>
            <a:r>
              <a:rPr lang="en-US" altLang="zh-TW" sz="3200" dirty="0">
                <a:ea typeface="新細明體" pitchFamily="18" charset="-120"/>
              </a:rPr>
              <a:t>Each consumer is a </a:t>
            </a:r>
            <a:r>
              <a:rPr lang="en-US" altLang="zh-TW" sz="3200" dirty="0">
                <a:solidFill>
                  <a:srgbClr val="FF0000"/>
                </a:solidFill>
                <a:ea typeface="新細明體" pitchFamily="18" charset="-120"/>
              </a:rPr>
              <a:t>thread</a:t>
            </a:r>
          </a:p>
          <a:p>
            <a:r>
              <a:rPr lang="en-US" altLang="zh-TW" sz="3200" dirty="0">
                <a:ea typeface="新細明體" pitchFamily="18" charset="-120"/>
              </a:rPr>
              <a:t>Producers and consumers </a:t>
            </a:r>
            <a:r>
              <a:rPr lang="en-US" altLang="zh-TW" sz="3200" dirty="0">
                <a:solidFill>
                  <a:srgbClr val="FF0000"/>
                </a:solidFill>
                <a:ea typeface="新細明體" pitchFamily="18" charset="-120"/>
              </a:rPr>
              <a:t>modify</a:t>
            </a:r>
            <a:r>
              <a:rPr lang="en-US" altLang="zh-TW" sz="3200" dirty="0">
                <a:ea typeface="新細明體" pitchFamily="18" charset="-120"/>
              </a:rPr>
              <a:t> the shared buffer, </a:t>
            </a:r>
            <a:r>
              <a:rPr lang="en-US" altLang="zh-TW" sz="3200" dirty="0">
                <a:solidFill>
                  <a:srgbClr val="FF0000"/>
                </a:solidFill>
                <a:ea typeface="新細明體" pitchFamily="18" charset="-120"/>
              </a:rPr>
              <a:t>protected</a:t>
            </a:r>
            <a:r>
              <a:rPr lang="en-US" altLang="zh-TW" sz="3200" dirty="0">
                <a:ea typeface="新細明體" pitchFamily="18" charset="-120"/>
              </a:rPr>
              <a:t> by critical section</a:t>
            </a:r>
          </a:p>
          <a:p>
            <a:r>
              <a:rPr lang="en-US" altLang="zh-TW" sz="3200" dirty="0">
                <a:ea typeface="新細明體" pitchFamily="18" charset="-120"/>
              </a:rPr>
              <a:t>Producer has to wait for </a:t>
            </a:r>
            <a:r>
              <a:rPr lang="en-US" altLang="zh-TW" sz="3200" dirty="0">
                <a:solidFill>
                  <a:srgbClr val="FF0000"/>
                </a:solidFill>
                <a:ea typeface="新細明體" pitchFamily="18" charset="-120"/>
              </a:rPr>
              <a:t>empty slot </a:t>
            </a:r>
            <a:r>
              <a:rPr lang="en-US" altLang="zh-TW" sz="3200" dirty="0">
                <a:ea typeface="新細明體" pitchFamily="18" charset="-120"/>
              </a:rPr>
              <a:t>(semaphore e)</a:t>
            </a:r>
          </a:p>
          <a:p>
            <a:r>
              <a:rPr lang="en-US" altLang="zh-TW" sz="3200" dirty="0">
                <a:ea typeface="新細明體" pitchFamily="18" charset="-120"/>
              </a:rPr>
              <a:t>Consumer has to wait for </a:t>
            </a:r>
            <a:r>
              <a:rPr lang="en-US" altLang="zh-TW" sz="3200" dirty="0">
                <a:solidFill>
                  <a:srgbClr val="FF0000"/>
                </a:solidFill>
                <a:ea typeface="新細明體" pitchFamily="18" charset="-120"/>
              </a:rPr>
              <a:t>available item </a:t>
            </a:r>
            <a:r>
              <a:rPr lang="en-US" altLang="zh-TW" sz="3200" dirty="0">
                <a:ea typeface="新細明體" pitchFamily="18" charset="-120"/>
              </a:rPr>
              <a:t>(semaphore n)</a:t>
            </a:r>
          </a:p>
          <a:p>
            <a:endParaRPr lang="zh-MO" altLang="en-US" dirty="0"/>
          </a:p>
        </p:txBody>
      </p:sp>
      <p:sp>
        <p:nvSpPr>
          <p:cNvPr id="3" name="Title 2">
            <a:extLst>
              <a:ext uri="{FF2B5EF4-FFF2-40B4-BE49-F238E27FC236}">
                <a16:creationId xmlns:a16="http://schemas.microsoft.com/office/drawing/2014/main" id="{F6CAFC1D-DD75-4430-A8D1-E826AB9E2561}"/>
              </a:ext>
            </a:extLst>
          </p:cNvPr>
          <p:cNvSpPr>
            <a:spLocks noGrp="1"/>
          </p:cNvSpPr>
          <p:nvPr>
            <p:ph type="title"/>
          </p:nvPr>
        </p:nvSpPr>
        <p:spPr>
          <a:xfrm>
            <a:off x="391238" y="231498"/>
            <a:ext cx="10928444" cy="672927"/>
          </a:xfrm>
        </p:spPr>
        <p:txBody>
          <a:bodyPr/>
          <a:lstStyle/>
          <a:p>
            <a:r>
              <a:rPr lang="en-US" altLang="zh-TW" dirty="0">
                <a:ea typeface="新細明體" pitchFamily="18" charset="-120"/>
              </a:rPr>
              <a:t>Producer/Consumer problem – Summary </a:t>
            </a:r>
            <a:endParaRPr lang="zh-MO" altLang="en-US" dirty="0"/>
          </a:p>
        </p:txBody>
      </p:sp>
      <p:sp>
        <p:nvSpPr>
          <p:cNvPr id="4" name="Slide Number Placeholder 3">
            <a:extLst>
              <a:ext uri="{FF2B5EF4-FFF2-40B4-BE49-F238E27FC236}">
                <a16:creationId xmlns:a16="http://schemas.microsoft.com/office/drawing/2014/main" id="{AD82168E-4B02-497E-89F5-07C260FB5DCA}"/>
              </a:ext>
            </a:extLst>
          </p:cNvPr>
          <p:cNvSpPr>
            <a:spLocks noGrp="1"/>
          </p:cNvSpPr>
          <p:nvPr>
            <p:ph type="sldNum" sz="quarter" idx="15"/>
          </p:nvPr>
        </p:nvSpPr>
        <p:spPr/>
        <p:txBody>
          <a:bodyPr/>
          <a:lstStyle/>
          <a:p>
            <a:fld id="{19B51A1E-902D-48AF-9020-955120F399B6}" type="slidenum">
              <a:rPr lang="en-US" smtClean="0"/>
              <a:pPr/>
              <a:t>17</a:t>
            </a:fld>
            <a:endParaRPr lang="en-US" dirty="0"/>
          </a:p>
        </p:txBody>
      </p:sp>
    </p:spTree>
    <p:extLst>
      <p:ext uri="{BB962C8B-B14F-4D97-AF65-F5344CB8AC3E}">
        <p14:creationId xmlns:p14="http://schemas.microsoft.com/office/powerpoint/2010/main" val="1829000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3200400" y="1905000"/>
            <a:ext cx="5486400" cy="4343400"/>
          </a:xfrm>
          <a:prstGeom prst="rect">
            <a:avLst/>
          </a:prstGeom>
          <a:solidFill>
            <a:srgbClr val="00B0F0"/>
          </a:solidFill>
          <a:ln w="12700">
            <a:solidFill>
              <a:schemeClr val="tx1"/>
            </a:solidFill>
            <a:miter lim="800000"/>
            <a:headEnd type="none" w="sm" len="sm"/>
            <a:tailEnd type="none" w="sm" len="sm"/>
          </a:ln>
        </p:spPr>
        <p:txBody>
          <a:bodyPr wrap="none" anchor="ctr"/>
          <a:lstStyle/>
          <a:p>
            <a:endParaRPr lang="en-US"/>
          </a:p>
        </p:txBody>
      </p:sp>
      <p:sp>
        <p:nvSpPr>
          <p:cNvPr id="31747" name="Rectangle 3"/>
          <p:cNvSpPr>
            <a:spLocks noGrp="1" noChangeArrowheads="1"/>
          </p:cNvSpPr>
          <p:nvPr>
            <p:ph type="title"/>
          </p:nvPr>
        </p:nvSpPr>
        <p:spPr>
          <a:xfrm>
            <a:off x="463826" y="381000"/>
            <a:ext cx="10045148" cy="1143000"/>
          </a:xfrm>
        </p:spPr>
        <p:txBody>
          <a:bodyPr/>
          <a:lstStyle/>
          <a:p>
            <a:pPr eaLnBrk="1" hangingPunct="1"/>
            <a:r>
              <a:rPr lang="en-US" altLang="zh-TW" sz="3600" dirty="0">
                <a:ea typeface="新細明體" pitchFamily="18" charset="-120"/>
              </a:rPr>
              <a:t>Producer/Consumer Problem – Solution </a:t>
            </a:r>
          </a:p>
        </p:txBody>
      </p:sp>
      <p:sp>
        <p:nvSpPr>
          <p:cNvPr id="31748" name="Rectangle 4"/>
          <p:cNvSpPr>
            <a:spLocks noChangeArrowheads="1"/>
          </p:cNvSpPr>
          <p:nvPr/>
        </p:nvSpPr>
        <p:spPr bwMode="auto">
          <a:xfrm>
            <a:off x="5562600" y="2133600"/>
            <a:ext cx="3810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1</a:t>
            </a:r>
          </a:p>
        </p:txBody>
      </p:sp>
      <p:sp>
        <p:nvSpPr>
          <p:cNvPr id="31749" name="Rectangle 5"/>
          <p:cNvSpPr>
            <a:spLocks noChangeArrowheads="1"/>
          </p:cNvSpPr>
          <p:nvPr/>
        </p:nvSpPr>
        <p:spPr bwMode="auto">
          <a:xfrm>
            <a:off x="3352800" y="2133600"/>
            <a:ext cx="2133600" cy="304800"/>
          </a:xfrm>
          <a:prstGeom prst="rect">
            <a:avLst/>
          </a:prstGeom>
          <a:noFill/>
          <a:ln w="12700">
            <a:noFill/>
            <a:miter lim="800000"/>
            <a:headEnd type="none" w="sm" len="sm"/>
            <a:tailEnd type="none" w="sm" len="sm"/>
          </a:ln>
        </p:spPr>
        <p:txBody>
          <a:bodyPr wrap="none" anchor="ctr"/>
          <a:lstStyle/>
          <a:p>
            <a:pPr algn="r"/>
            <a:r>
              <a:rPr kumimoji="1" lang="en-US" altLang="zh-TW" sz="1600">
                <a:solidFill>
                  <a:srgbClr val="000000"/>
                </a:solidFill>
                <a:latin typeface="Arial" charset="0"/>
                <a:ea typeface="新細明體" pitchFamily="18" charset="-120"/>
              </a:rPr>
              <a:t>Three semaphores: s</a:t>
            </a:r>
          </a:p>
        </p:txBody>
      </p:sp>
      <p:sp>
        <p:nvSpPr>
          <p:cNvPr id="31750" name="Rectangle 6"/>
          <p:cNvSpPr>
            <a:spLocks noChangeArrowheads="1"/>
          </p:cNvSpPr>
          <p:nvPr/>
        </p:nvSpPr>
        <p:spPr bwMode="auto">
          <a:xfrm>
            <a:off x="6629400" y="2133600"/>
            <a:ext cx="3810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0</a:t>
            </a:r>
          </a:p>
        </p:txBody>
      </p:sp>
      <p:sp>
        <p:nvSpPr>
          <p:cNvPr id="31751" name="Rectangle 7"/>
          <p:cNvSpPr>
            <a:spLocks noChangeArrowheads="1"/>
          </p:cNvSpPr>
          <p:nvPr/>
        </p:nvSpPr>
        <p:spPr bwMode="auto">
          <a:xfrm>
            <a:off x="6324600" y="2133600"/>
            <a:ext cx="228600" cy="304800"/>
          </a:xfrm>
          <a:prstGeom prst="rect">
            <a:avLst/>
          </a:prstGeom>
          <a:noFill/>
          <a:ln w="12700">
            <a:no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n</a:t>
            </a:r>
          </a:p>
        </p:txBody>
      </p:sp>
      <p:sp>
        <p:nvSpPr>
          <p:cNvPr id="31752" name="Rectangle 8"/>
          <p:cNvSpPr>
            <a:spLocks noChangeArrowheads="1"/>
          </p:cNvSpPr>
          <p:nvPr/>
        </p:nvSpPr>
        <p:spPr bwMode="auto">
          <a:xfrm>
            <a:off x="7696200" y="2133600"/>
            <a:ext cx="3810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N</a:t>
            </a:r>
          </a:p>
        </p:txBody>
      </p:sp>
      <p:sp>
        <p:nvSpPr>
          <p:cNvPr id="31753" name="Rectangle 9"/>
          <p:cNvSpPr>
            <a:spLocks noChangeArrowheads="1"/>
          </p:cNvSpPr>
          <p:nvPr/>
        </p:nvSpPr>
        <p:spPr bwMode="auto">
          <a:xfrm>
            <a:off x="7391400" y="2133600"/>
            <a:ext cx="228600" cy="304800"/>
          </a:xfrm>
          <a:prstGeom prst="rect">
            <a:avLst/>
          </a:prstGeom>
          <a:noFill/>
          <a:ln w="12700">
            <a:no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e</a:t>
            </a:r>
          </a:p>
        </p:txBody>
      </p:sp>
      <p:grpSp>
        <p:nvGrpSpPr>
          <p:cNvPr id="2" name="Group 10"/>
          <p:cNvGrpSpPr>
            <a:grpSpLocks/>
          </p:cNvGrpSpPr>
          <p:nvPr/>
        </p:nvGrpSpPr>
        <p:grpSpPr bwMode="auto">
          <a:xfrm>
            <a:off x="3505200" y="2667000"/>
            <a:ext cx="3810000" cy="533400"/>
            <a:chOff x="768" y="1776"/>
            <a:chExt cx="2400" cy="336"/>
          </a:xfrm>
        </p:grpSpPr>
        <p:grpSp>
          <p:nvGrpSpPr>
            <p:cNvPr id="3" name="Group 11"/>
            <p:cNvGrpSpPr>
              <a:grpSpLocks/>
            </p:cNvGrpSpPr>
            <p:nvPr/>
          </p:nvGrpSpPr>
          <p:grpSpPr bwMode="auto">
            <a:xfrm>
              <a:off x="2016" y="1824"/>
              <a:ext cx="1152" cy="192"/>
              <a:chOff x="2016" y="1824"/>
              <a:chExt cx="1152" cy="192"/>
            </a:xfrm>
          </p:grpSpPr>
          <p:sp>
            <p:nvSpPr>
              <p:cNvPr id="31764" name="Rectangle 12"/>
              <p:cNvSpPr>
                <a:spLocks noChangeArrowheads="1"/>
              </p:cNvSpPr>
              <p:nvPr/>
            </p:nvSpPr>
            <p:spPr bwMode="auto">
              <a:xfrm>
                <a:off x="2016" y="1824"/>
                <a:ext cx="144" cy="1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endParaRPr kumimoji="1" lang="zh-TW" altLang="en-US" sz="1600">
                  <a:solidFill>
                    <a:srgbClr val="000000"/>
                  </a:solidFill>
                  <a:latin typeface="Arial" charset="0"/>
                  <a:ea typeface="新細明體" pitchFamily="18" charset="-120"/>
                </a:endParaRPr>
              </a:p>
            </p:txBody>
          </p:sp>
          <p:sp>
            <p:nvSpPr>
              <p:cNvPr id="31765" name="Rectangle 13"/>
              <p:cNvSpPr>
                <a:spLocks noChangeArrowheads="1"/>
              </p:cNvSpPr>
              <p:nvPr/>
            </p:nvSpPr>
            <p:spPr bwMode="auto">
              <a:xfrm>
                <a:off x="2160" y="1824"/>
                <a:ext cx="144" cy="1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endParaRPr kumimoji="1" lang="zh-TW" altLang="en-US" sz="1600">
                  <a:solidFill>
                    <a:srgbClr val="000000"/>
                  </a:solidFill>
                  <a:latin typeface="Arial" charset="0"/>
                  <a:ea typeface="新細明體" pitchFamily="18" charset="-120"/>
                </a:endParaRPr>
              </a:p>
            </p:txBody>
          </p:sp>
          <p:sp>
            <p:nvSpPr>
              <p:cNvPr id="31766" name="Rectangle 14"/>
              <p:cNvSpPr>
                <a:spLocks noChangeArrowheads="1"/>
              </p:cNvSpPr>
              <p:nvPr/>
            </p:nvSpPr>
            <p:spPr bwMode="auto">
              <a:xfrm>
                <a:off x="2304" y="1824"/>
                <a:ext cx="144" cy="1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endParaRPr kumimoji="1" lang="zh-TW" altLang="en-US" sz="1600">
                  <a:solidFill>
                    <a:srgbClr val="000000"/>
                  </a:solidFill>
                  <a:latin typeface="Arial" charset="0"/>
                  <a:ea typeface="新細明體" pitchFamily="18" charset="-120"/>
                </a:endParaRPr>
              </a:p>
            </p:txBody>
          </p:sp>
          <p:sp>
            <p:nvSpPr>
              <p:cNvPr id="31767" name="Rectangle 15"/>
              <p:cNvSpPr>
                <a:spLocks noChangeArrowheads="1"/>
              </p:cNvSpPr>
              <p:nvPr/>
            </p:nvSpPr>
            <p:spPr bwMode="auto">
              <a:xfrm>
                <a:off x="2448" y="1824"/>
                <a:ext cx="144" cy="1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endParaRPr kumimoji="1" lang="zh-TW" altLang="en-US" sz="1600">
                  <a:solidFill>
                    <a:srgbClr val="000000"/>
                  </a:solidFill>
                  <a:latin typeface="Arial" charset="0"/>
                  <a:ea typeface="新細明體" pitchFamily="18" charset="-120"/>
                </a:endParaRPr>
              </a:p>
            </p:txBody>
          </p:sp>
          <p:sp>
            <p:nvSpPr>
              <p:cNvPr id="31768" name="Rectangle 16"/>
              <p:cNvSpPr>
                <a:spLocks noChangeArrowheads="1"/>
              </p:cNvSpPr>
              <p:nvPr/>
            </p:nvSpPr>
            <p:spPr bwMode="auto">
              <a:xfrm>
                <a:off x="2592" y="1824"/>
                <a:ext cx="144" cy="1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endParaRPr kumimoji="1" lang="zh-TW" altLang="en-US" sz="1600">
                  <a:solidFill>
                    <a:srgbClr val="000000"/>
                  </a:solidFill>
                  <a:latin typeface="Arial" charset="0"/>
                  <a:ea typeface="新細明體" pitchFamily="18" charset="-120"/>
                </a:endParaRPr>
              </a:p>
            </p:txBody>
          </p:sp>
          <p:sp>
            <p:nvSpPr>
              <p:cNvPr id="31769" name="Rectangle 17"/>
              <p:cNvSpPr>
                <a:spLocks noChangeArrowheads="1"/>
              </p:cNvSpPr>
              <p:nvPr/>
            </p:nvSpPr>
            <p:spPr bwMode="auto">
              <a:xfrm>
                <a:off x="2736" y="1824"/>
                <a:ext cx="144" cy="1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endParaRPr kumimoji="1" lang="zh-TW" altLang="en-US" sz="1600">
                  <a:solidFill>
                    <a:srgbClr val="000000"/>
                  </a:solidFill>
                  <a:latin typeface="Arial" charset="0"/>
                  <a:ea typeface="新細明體" pitchFamily="18" charset="-120"/>
                </a:endParaRPr>
              </a:p>
            </p:txBody>
          </p:sp>
          <p:sp>
            <p:nvSpPr>
              <p:cNvPr id="31770" name="Rectangle 18"/>
              <p:cNvSpPr>
                <a:spLocks noChangeArrowheads="1"/>
              </p:cNvSpPr>
              <p:nvPr/>
            </p:nvSpPr>
            <p:spPr bwMode="auto">
              <a:xfrm>
                <a:off x="2880" y="1824"/>
                <a:ext cx="144" cy="1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endParaRPr kumimoji="1" lang="zh-TW" altLang="en-US" sz="1600">
                  <a:solidFill>
                    <a:srgbClr val="000000"/>
                  </a:solidFill>
                  <a:latin typeface="Arial" charset="0"/>
                  <a:ea typeface="新細明體" pitchFamily="18" charset="-120"/>
                </a:endParaRPr>
              </a:p>
            </p:txBody>
          </p:sp>
          <p:sp>
            <p:nvSpPr>
              <p:cNvPr id="31771" name="Rectangle 19"/>
              <p:cNvSpPr>
                <a:spLocks noChangeArrowheads="1"/>
              </p:cNvSpPr>
              <p:nvPr/>
            </p:nvSpPr>
            <p:spPr bwMode="auto">
              <a:xfrm>
                <a:off x="3024" y="1824"/>
                <a:ext cx="144" cy="1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endParaRPr kumimoji="1" lang="zh-TW" altLang="en-US" sz="1600">
                  <a:solidFill>
                    <a:srgbClr val="000000"/>
                  </a:solidFill>
                  <a:latin typeface="Arial" charset="0"/>
                  <a:ea typeface="新細明體" pitchFamily="18" charset="-120"/>
                </a:endParaRPr>
              </a:p>
            </p:txBody>
          </p:sp>
        </p:grpSp>
        <p:sp>
          <p:nvSpPr>
            <p:cNvPr id="31763" name="Rectangle 20"/>
            <p:cNvSpPr>
              <a:spLocks noChangeArrowheads="1"/>
            </p:cNvSpPr>
            <p:nvPr/>
          </p:nvSpPr>
          <p:spPr bwMode="auto">
            <a:xfrm>
              <a:off x="768" y="1776"/>
              <a:ext cx="1200" cy="336"/>
            </a:xfrm>
            <a:prstGeom prst="rect">
              <a:avLst/>
            </a:prstGeom>
            <a:noFill/>
            <a:ln w="12700">
              <a:noFill/>
              <a:miter lim="800000"/>
              <a:headEnd type="none" w="sm" len="sm"/>
              <a:tailEnd type="none" w="sm" len="sm"/>
            </a:ln>
          </p:spPr>
          <p:txBody>
            <a:bodyPr wrap="none" anchor="ctr"/>
            <a:lstStyle/>
            <a:p>
              <a:pPr algn="r"/>
              <a:r>
                <a:rPr kumimoji="1" lang="en-US" altLang="zh-TW" sz="1600">
                  <a:solidFill>
                    <a:srgbClr val="000000"/>
                  </a:solidFill>
                  <a:latin typeface="Arial" charset="0"/>
                  <a:ea typeface="新細明體" pitchFamily="18" charset="-120"/>
                </a:rPr>
                <a:t>A buffer Q of size N</a:t>
              </a:r>
            </a:p>
            <a:p>
              <a:pPr algn="r"/>
              <a:r>
                <a:rPr kumimoji="1" lang="en-US" altLang="zh-TW" sz="1600">
                  <a:solidFill>
                    <a:srgbClr val="000000"/>
                  </a:solidFill>
                  <a:latin typeface="Arial" charset="0"/>
                  <a:ea typeface="新細明體" pitchFamily="18" charset="-120"/>
                </a:rPr>
                <a:t>(initially empty)</a:t>
              </a:r>
            </a:p>
          </p:txBody>
        </p:sp>
      </p:grpSp>
      <p:sp>
        <p:nvSpPr>
          <p:cNvPr id="31755" name="Rectangle 21"/>
          <p:cNvSpPr>
            <a:spLocks noChangeArrowheads="1"/>
          </p:cNvSpPr>
          <p:nvPr/>
        </p:nvSpPr>
        <p:spPr bwMode="auto">
          <a:xfrm>
            <a:off x="3733800" y="3429000"/>
            <a:ext cx="1981200" cy="2514600"/>
          </a:xfrm>
          <a:prstGeom prst="rect">
            <a:avLst/>
          </a:prstGeom>
          <a:solidFill>
            <a:srgbClr val="FFFFFF"/>
          </a:solidFill>
          <a:ln w="12700">
            <a:solidFill>
              <a:schemeClr val="tx1"/>
            </a:solidFill>
            <a:miter lim="800000"/>
            <a:headEnd type="none" w="sm" len="sm"/>
            <a:tailEnd type="none" w="sm" len="sm"/>
          </a:ln>
        </p:spPr>
        <p:txBody>
          <a:bodyPr wrap="none"/>
          <a:lstStyle/>
          <a:p>
            <a:endParaRPr kumimoji="1" lang="zh-TW" altLang="en-US" sz="1600">
              <a:solidFill>
                <a:srgbClr val="000000"/>
              </a:solidFill>
              <a:latin typeface="Arial" charset="0"/>
              <a:ea typeface="新細明體" pitchFamily="18" charset="-120"/>
            </a:endParaRPr>
          </a:p>
        </p:txBody>
      </p:sp>
      <p:sp>
        <p:nvSpPr>
          <p:cNvPr id="31756" name="Rectangle 22"/>
          <p:cNvSpPr>
            <a:spLocks noChangeArrowheads="1"/>
          </p:cNvSpPr>
          <p:nvPr/>
        </p:nvSpPr>
        <p:spPr bwMode="auto">
          <a:xfrm>
            <a:off x="3657600" y="3352800"/>
            <a:ext cx="1981200" cy="25146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sz="1600" dirty="0">
                <a:solidFill>
                  <a:srgbClr val="000000"/>
                </a:solidFill>
                <a:latin typeface="Arial" charset="0"/>
                <a:ea typeface="新細明體" pitchFamily="18" charset="-120"/>
              </a:rPr>
              <a:t>/* consumer */</a:t>
            </a:r>
          </a:p>
          <a:p>
            <a:r>
              <a:rPr kumimoji="1" lang="en-US" altLang="zh-TW" sz="1600" dirty="0">
                <a:solidFill>
                  <a:srgbClr val="000000"/>
                </a:solidFill>
                <a:latin typeface="Arial" charset="0"/>
                <a:ea typeface="新細明體" pitchFamily="18" charset="-120"/>
              </a:rPr>
              <a:t>Item x;</a:t>
            </a:r>
            <a:br>
              <a:rPr kumimoji="1" lang="en-US" altLang="zh-TW" sz="1600" dirty="0">
                <a:solidFill>
                  <a:srgbClr val="000000"/>
                </a:solidFill>
                <a:latin typeface="Arial" charset="0"/>
                <a:ea typeface="新細明體" pitchFamily="18" charset="-120"/>
              </a:rPr>
            </a:br>
            <a:r>
              <a:rPr kumimoji="1" lang="en-US" altLang="zh-TW" sz="1600" dirty="0">
                <a:solidFill>
                  <a:srgbClr val="000000"/>
                </a:solidFill>
                <a:latin typeface="Arial" charset="0"/>
                <a:ea typeface="新細明體" pitchFamily="18" charset="-120"/>
              </a:rPr>
              <a:t>while (true) {</a:t>
            </a:r>
            <a:br>
              <a:rPr kumimoji="1" lang="en-US" altLang="zh-TW" sz="1600" dirty="0">
                <a:solidFill>
                  <a:srgbClr val="000000"/>
                </a:solidFill>
                <a:latin typeface="Arial" charset="0"/>
                <a:ea typeface="新細明體" pitchFamily="18" charset="-120"/>
              </a:rPr>
            </a:br>
            <a:r>
              <a:rPr kumimoji="1" lang="en-US" altLang="zh-TW" sz="1600" dirty="0">
                <a:solidFill>
                  <a:srgbClr val="000000"/>
                </a:solidFill>
                <a:latin typeface="Arial" charset="0"/>
                <a:ea typeface="新細明體" pitchFamily="18" charset="-120"/>
              </a:rPr>
              <a:t>   wait(n);</a:t>
            </a:r>
            <a:br>
              <a:rPr kumimoji="1" lang="en-US" altLang="zh-TW" sz="1600" dirty="0">
                <a:solidFill>
                  <a:srgbClr val="000000"/>
                </a:solidFill>
                <a:latin typeface="Arial" charset="0"/>
                <a:ea typeface="新細明體" pitchFamily="18" charset="-120"/>
              </a:rPr>
            </a:br>
            <a:r>
              <a:rPr kumimoji="1" lang="en-US" altLang="zh-TW" sz="1600" dirty="0">
                <a:solidFill>
                  <a:srgbClr val="000000"/>
                </a:solidFill>
                <a:latin typeface="Arial" charset="0"/>
                <a:ea typeface="新細明體" pitchFamily="18" charset="-120"/>
              </a:rPr>
              <a:t>      wait(s);</a:t>
            </a:r>
            <a:br>
              <a:rPr kumimoji="1" lang="en-US" altLang="zh-TW" sz="1600" dirty="0">
                <a:solidFill>
                  <a:srgbClr val="000000"/>
                </a:solidFill>
                <a:latin typeface="Arial" charset="0"/>
                <a:ea typeface="新細明體" pitchFamily="18" charset="-120"/>
              </a:rPr>
            </a:br>
            <a:r>
              <a:rPr kumimoji="1" lang="en-US" altLang="zh-TW" sz="1600" dirty="0">
                <a:solidFill>
                  <a:srgbClr val="000000"/>
                </a:solidFill>
                <a:latin typeface="Arial" charset="0"/>
                <a:ea typeface="新細明體" pitchFamily="18" charset="-120"/>
              </a:rPr>
              <a:t>         take(x, Q);</a:t>
            </a:r>
            <a:br>
              <a:rPr kumimoji="1" lang="en-US" altLang="zh-TW" sz="1600" dirty="0">
                <a:solidFill>
                  <a:srgbClr val="000000"/>
                </a:solidFill>
                <a:latin typeface="Arial" charset="0"/>
                <a:ea typeface="新細明體" pitchFamily="18" charset="-120"/>
              </a:rPr>
            </a:br>
            <a:r>
              <a:rPr kumimoji="1" lang="en-US" altLang="zh-TW" sz="1600" dirty="0">
                <a:solidFill>
                  <a:srgbClr val="000000"/>
                </a:solidFill>
                <a:latin typeface="Arial" charset="0"/>
                <a:ea typeface="新細明體" pitchFamily="18" charset="-120"/>
              </a:rPr>
              <a:t>      signal(s);</a:t>
            </a:r>
          </a:p>
          <a:p>
            <a:r>
              <a:rPr kumimoji="1" lang="en-US" altLang="zh-TW" sz="1600" dirty="0">
                <a:solidFill>
                  <a:srgbClr val="000000"/>
                </a:solidFill>
                <a:latin typeface="Arial" charset="0"/>
                <a:ea typeface="新細明體" pitchFamily="18" charset="-120"/>
              </a:rPr>
              <a:t>   signal(e);</a:t>
            </a:r>
            <a:br>
              <a:rPr kumimoji="1" lang="en-US" altLang="zh-TW" sz="1600" dirty="0">
                <a:solidFill>
                  <a:srgbClr val="000000"/>
                </a:solidFill>
                <a:latin typeface="Arial" charset="0"/>
                <a:ea typeface="新細明體" pitchFamily="18" charset="-120"/>
              </a:rPr>
            </a:br>
            <a:r>
              <a:rPr kumimoji="1" lang="en-US" altLang="zh-TW" sz="1600" dirty="0">
                <a:solidFill>
                  <a:srgbClr val="000000"/>
                </a:solidFill>
                <a:latin typeface="Arial" charset="0"/>
                <a:ea typeface="新細明體" pitchFamily="18" charset="-120"/>
              </a:rPr>
              <a:t>   consume(x);</a:t>
            </a:r>
            <a:br>
              <a:rPr kumimoji="1" lang="en-US" altLang="zh-TW" sz="1600" dirty="0">
                <a:solidFill>
                  <a:srgbClr val="000000"/>
                </a:solidFill>
                <a:latin typeface="Arial" charset="0"/>
                <a:ea typeface="新細明體" pitchFamily="18" charset="-120"/>
              </a:rPr>
            </a:br>
            <a:r>
              <a:rPr kumimoji="1" lang="en-US" altLang="zh-TW" sz="1600" dirty="0">
                <a:solidFill>
                  <a:srgbClr val="000000"/>
                </a:solidFill>
                <a:latin typeface="Arial" charset="0"/>
                <a:ea typeface="新細明體" pitchFamily="18" charset="-120"/>
              </a:rPr>
              <a:t>}</a:t>
            </a:r>
          </a:p>
        </p:txBody>
      </p:sp>
      <p:sp>
        <p:nvSpPr>
          <p:cNvPr id="31757" name="Rectangle 23"/>
          <p:cNvSpPr>
            <a:spLocks noChangeArrowheads="1"/>
          </p:cNvSpPr>
          <p:nvPr/>
        </p:nvSpPr>
        <p:spPr bwMode="auto">
          <a:xfrm>
            <a:off x="6096000" y="3429000"/>
            <a:ext cx="1981200" cy="2514600"/>
          </a:xfrm>
          <a:prstGeom prst="rect">
            <a:avLst/>
          </a:prstGeom>
          <a:solidFill>
            <a:srgbClr val="FFFFFF"/>
          </a:solidFill>
          <a:ln w="12700">
            <a:solidFill>
              <a:schemeClr val="tx1"/>
            </a:solidFill>
            <a:miter lim="800000"/>
            <a:headEnd type="none" w="sm" len="sm"/>
            <a:tailEnd type="none" w="sm" len="sm"/>
          </a:ln>
        </p:spPr>
        <p:txBody>
          <a:bodyPr wrap="none"/>
          <a:lstStyle/>
          <a:p>
            <a:endParaRPr kumimoji="1" lang="zh-TW" altLang="en-US" sz="1600">
              <a:solidFill>
                <a:srgbClr val="000000"/>
              </a:solidFill>
              <a:latin typeface="Arial" charset="0"/>
              <a:ea typeface="新細明體" pitchFamily="18" charset="-120"/>
            </a:endParaRPr>
          </a:p>
        </p:txBody>
      </p:sp>
      <p:sp>
        <p:nvSpPr>
          <p:cNvPr id="31758" name="Rectangle 24"/>
          <p:cNvSpPr>
            <a:spLocks noChangeArrowheads="1"/>
          </p:cNvSpPr>
          <p:nvPr/>
        </p:nvSpPr>
        <p:spPr bwMode="auto">
          <a:xfrm>
            <a:off x="6019800" y="3352800"/>
            <a:ext cx="1981200" cy="25146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sz="1600">
                <a:solidFill>
                  <a:srgbClr val="000000"/>
                </a:solidFill>
                <a:latin typeface="Arial" charset="0"/>
                <a:ea typeface="新細明體" pitchFamily="18" charset="-120"/>
              </a:rPr>
              <a:t>/* producer */</a:t>
            </a:r>
          </a:p>
          <a:p>
            <a:r>
              <a:rPr kumimoji="1" lang="en-US" altLang="zh-TW" sz="1600">
                <a:solidFill>
                  <a:srgbClr val="000000"/>
                </a:solidFill>
                <a:latin typeface="Arial" charset="0"/>
                <a:ea typeface="新細明體" pitchFamily="18" charset="-120"/>
              </a:rPr>
              <a:t>Item x;</a:t>
            </a:r>
            <a:br>
              <a:rPr kumimoji="1" lang="en-US" altLang="zh-TW" sz="1600">
                <a:solidFill>
                  <a:srgbClr val="000000"/>
                </a:solidFill>
                <a:latin typeface="Arial" charset="0"/>
                <a:ea typeface="新細明體" pitchFamily="18" charset="-120"/>
              </a:rPr>
            </a:br>
            <a:r>
              <a:rPr kumimoji="1" lang="en-US" altLang="zh-TW" sz="1600">
                <a:solidFill>
                  <a:srgbClr val="000000"/>
                </a:solidFill>
                <a:latin typeface="Arial" charset="0"/>
                <a:ea typeface="新細明體" pitchFamily="18" charset="-120"/>
              </a:rPr>
              <a:t>while (true) {</a:t>
            </a:r>
            <a:br>
              <a:rPr kumimoji="1" lang="en-US" altLang="zh-TW" sz="1600">
                <a:solidFill>
                  <a:srgbClr val="000000"/>
                </a:solidFill>
                <a:latin typeface="Arial" charset="0"/>
                <a:ea typeface="新細明體" pitchFamily="18" charset="-120"/>
              </a:rPr>
            </a:br>
            <a:r>
              <a:rPr kumimoji="1" lang="en-US" altLang="zh-TW" sz="1600">
                <a:solidFill>
                  <a:srgbClr val="000000"/>
                </a:solidFill>
                <a:latin typeface="Arial" charset="0"/>
                <a:ea typeface="新細明體" pitchFamily="18" charset="-120"/>
              </a:rPr>
              <a:t>   produce(x);</a:t>
            </a:r>
          </a:p>
          <a:p>
            <a:r>
              <a:rPr kumimoji="1" lang="en-US" altLang="zh-TW" sz="1600">
                <a:solidFill>
                  <a:srgbClr val="000000"/>
                </a:solidFill>
                <a:latin typeface="Arial" charset="0"/>
                <a:ea typeface="新細明體" pitchFamily="18" charset="-120"/>
              </a:rPr>
              <a:t>   wait(e);</a:t>
            </a:r>
            <a:br>
              <a:rPr kumimoji="1" lang="en-US" altLang="zh-TW" sz="1600">
                <a:solidFill>
                  <a:srgbClr val="000000"/>
                </a:solidFill>
                <a:latin typeface="Arial" charset="0"/>
                <a:ea typeface="新細明體" pitchFamily="18" charset="-120"/>
              </a:rPr>
            </a:br>
            <a:r>
              <a:rPr kumimoji="1" lang="en-US" altLang="zh-TW" sz="1600">
                <a:solidFill>
                  <a:srgbClr val="000000"/>
                </a:solidFill>
                <a:latin typeface="Arial" charset="0"/>
                <a:ea typeface="新細明體" pitchFamily="18" charset="-120"/>
              </a:rPr>
              <a:t>      wait(s);</a:t>
            </a:r>
            <a:br>
              <a:rPr kumimoji="1" lang="en-US" altLang="zh-TW" sz="1600">
                <a:solidFill>
                  <a:srgbClr val="000000"/>
                </a:solidFill>
                <a:latin typeface="Arial" charset="0"/>
                <a:ea typeface="新細明體" pitchFamily="18" charset="-120"/>
              </a:rPr>
            </a:br>
            <a:r>
              <a:rPr kumimoji="1" lang="en-US" altLang="zh-TW" sz="1600">
                <a:solidFill>
                  <a:srgbClr val="000000"/>
                </a:solidFill>
                <a:latin typeface="Arial" charset="0"/>
                <a:ea typeface="新細明體" pitchFamily="18" charset="-120"/>
              </a:rPr>
              <a:t>         append(x, Q);</a:t>
            </a:r>
            <a:br>
              <a:rPr kumimoji="1" lang="en-US" altLang="zh-TW" sz="1600">
                <a:solidFill>
                  <a:srgbClr val="000000"/>
                </a:solidFill>
                <a:latin typeface="Arial" charset="0"/>
                <a:ea typeface="新細明體" pitchFamily="18" charset="-120"/>
              </a:rPr>
            </a:br>
            <a:r>
              <a:rPr kumimoji="1" lang="en-US" altLang="zh-TW" sz="1600">
                <a:solidFill>
                  <a:srgbClr val="000000"/>
                </a:solidFill>
                <a:latin typeface="Arial" charset="0"/>
                <a:ea typeface="新細明體" pitchFamily="18" charset="-120"/>
              </a:rPr>
              <a:t>      signal(s);</a:t>
            </a:r>
            <a:br>
              <a:rPr kumimoji="1" lang="en-US" altLang="zh-TW" sz="1600">
                <a:solidFill>
                  <a:srgbClr val="000000"/>
                </a:solidFill>
                <a:latin typeface="Arial" charset="0"/>
                <a:ea typeface="新細明體" pitchFamily="18" charset="-120"/>
              </a:rPr>
            </a:br>
            <a:r>
              <a:rPr kumimoji="1" lang="en-US" altLang="zh-TW" sz="1600">
                <a:solidFill>
                  <a:srgbClr val="000000"/>
                </a:solidFill>
                <a:latin typeface="Arial" charset="0"/>
                <a:ea typeface="新細明體" pitchFamily="18" charset="-120"/>
              </a:rPr>
              <a:t>   signal(n);</a:t>
            </a:r>
            <a:br>
              <a:rPr kumimoji="1" lang="en-US" altLang="zh-TW" sz="1600">
                <a:solidFill>
                  <a:srgbClr val="000000"/>
                </a:solidFill>
                <a:latin typeface="Arial" charset="0"/>
                <a:ea typeface="新細明體" pitchFamily="18" charset="-120"/>
              </a:rPr>
            </a:br>
            <a:r>
              <a:rPr kumimoji="1" lang="en-US" altLang="zh-TW" sz="1600">
                <a:solidFill>
                  <a:srgbClr val="000000"/>
                </a:solidFill>
                <a:latin typeface="Arial" charset="0"/>
                <a:ea typeface="新細明體" pitchFamily="18" charset="-120"/>
              </a:rPr>
              <a:t>}</a:t>
            </a:r>
          </a:p>
        </p:txBody>
      </p:sp>
      <p:sp>
        <p:nvSpPr>
          <p:cNvPr id="4" name="Slide Number Placeholder 3">
            <a:extLst>
              <a:ext uri="{FF2B5EF4-FFF2-40B4-BE49-F238E27FC236}">
                <a16:creationId xmlns:a16="http://schemas.microsoft.com/office/drawing/2014/main" id="{714A0AF3-8419-4FA9-8E0B-F9630F55320F}"/>
              </a:ext>
            </a:extLst>
          </p:cNvPr>
          <p:cNvSpPr>
            <a:spLocks noGrp="1"/>
          </p:cNvSpPr>
          <p:nvPr>
            <p:ph type="sldNum" sz="quarter" idx="33"/>
          </p:nvPr>
        </p:nvSpPr>
        <p:spPr/>
        <p:txBody>
          <a:bodyPr/>
          <a:lstStyle/>
          <a:p>
            <a:fld id="{19B51A1E-902D-48AF-9020-955120F399B6}" type="slidenum">
              <a:rPr lang="en-US" noProof="0" smtClean="0"/>
              <a:pPr/>
              <a:t>18</a:t>
            </a:fld>
            <a:endParaRPr lang="en-US" noProof="0" dirty="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title"/>
          </p:nvPr>
        </p:nvSpPr>
        <p:spPr>
          <a:xfrm>
            <a:off x="463826" y="381000"/>
            <a:ext cx="10045148" cy="1143000"/>
          </a:xfrm>
        </p:spPr>
        <p:txBody>
          <a:bodyPr/>
          <a:lstStyle/>
          <a:p>
            <a:pPr eaLnBrk="1" hangingPunct="1"/>
            <a:r>
              <a:rPr lang="en-US" altLang="zh-TW" sz="3600" dirty="0">
                <a:ea typeface="新細明體" pitchFamily="18" charset="-120"/>
              </a:rPr>
              <a:t>Producer/Consumer Problem – Solution </a:t>
            </a:r>
          </a:p>
        </p:txBody>
      </p:sp>
      <p:sp>
        <p:nvSpPr>
          <p:cNvPr id="4" name="Slide Number Placeholder 3">
            <a:extLst>
              <a:ext uri="{FF2B5EF4-FFF2-40B4-BE49-F238E27FC236}">
                <a16:creationId xmlns:a16="http://schemas.microsoft.com/office/drawing/2014/main" id="{714A0AF3-8419-4FA9-8E0B-F9630F55320F}"/>
              </a:ext>
            </a:extLst>
          </p:cNvPr>
          <p:cNvSpPr>
            <a:spLocks noGrp="1"/>
          </p:cNvSpPr>
          <p:nvPr>
            <p:ph type="sldNum" sz="quarter" idx="33"/>
          </p:nvPr>
        </p:nvSpPr>
        <p:spPr/>
        <p:txBody>
          <a:bodyPr/>
          <a:lstStyle/>
          <a:p>
            <a:fld id="{19B51A1E-902D-48AF-9020-955120F399B6}" type="slidenum">
              <a:rPr lang="en-US" noProof="0" smtClean="0"/>
              <a:pPr/>
              <a:t>19</a:t>
            </a:fld>
            <a:endParaRPr lang="en-US" noProof="0" dirty="0"/>
          </a:p>
        </p:txBody>
      </p:sp>
      <p:sp>
        <p:nvSpPr>
          <p:cNvPr id="26" name="Rectangle 3">
            <a:extLst>
              <a:ext uri="{FF2B5EF4-FFF2-40B4-BE49-F238E27FC236}">
                <a16:creationId xmlns:a16="http://schemas.microsoft.com/office/drawing/2014/main" id="{78C2FF3A-DD08-40C7-BE0D-C7DD9E26AEC3}"/>
              </a:ext>
            </a:extLst>
          </p:cNvPr>
          <p:cNvSpPr>
            <a:spLocks noChangeArrowheads="1"/>
          </p:cNvSpPr>
          <p:nvPr/>
        </p:nvSpPr>
        <p:spPr bwMode="auto">
          <a:xfrm>
            <a:off x="2435086" y="1524000"/>
            <a:ext cx="2133600" cy="3429000"/>
          </a:xfrm>
          <a:prstGeom prst="rect">
            <a:avLst/>
          </a:prstGeom>
          <a:solidFill>
            <a:srgbClr val="FFFFFF"/>
          </a:solidFill>
          <a:ln w="12700">
            <a:solidFill>
              <a:sysClr val="windowText" lastClr="000000"/>
            </a:solidFill>
            <a:miter lim="800000"/>
            <a:headEnd type="none" w="sm" len="sm"/>
            <a:tailEnd type="none" w="sm" len="sm"/>
          </a:ln>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2000" b="0" i="0" u="none" strike="noStrike" kern="0" cap="none" spc="0" normalizeH="0" baseline="0" noProof="0" dirty="0">
                <a:ln>
                  <a:noFill/>
                </a:ln>
                <a:solidFill>
                  <a:srgbClr val="000000"/>
                </a:solidFill>
                <a:effectLst/>
                <a:uLnTx/>
                <a:uFillTx/>
                <a:latin typeface="Arial" charset="0"/>
                <a:ea typeface="新細明體" pitchFamily="18" charset="-120"/>
              </a:rPr>
              <a:t>void consumer ( ) {</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2000" b="0" i="0" u="none" strike="noStrike" kern="0" cap="none" spc="0" normalizeH="0" baseline="0" noProof="0" dirty="0">
                <a:ln>
                  <a:noFill/>
                </a:ln>
                <a:solidFill>
                  <a:srgbClr val="000000"/>
                </a:solidFill>
                <a:effectLst/>
                <a:uLnTx/>
                <a:uFillTx/>
                <a:latin typeface="Arial" charset="0"/>
                <a:ea typeface="新細明體" pitchFamily="18" charset="-120"/>
              </a:rPr>
              <a:t>  Item x;</a:t>
            </a:r>
            <a:br>
              <a:rPr kumimoji="1" lang="en-US" altLang="zh-TW" sz="2000" b="0" i="0" u="none" strike="noStrike" kern="0" cap="none" spc="0" normalizeH="0" baseline="0" noProof="0" dirty="0">
                <a:ln>
                  <a:noFill/>
                </a:ln>
                <a:solidFill>
                  <a:srgbClr val="000000"/>
                </a:solidFill>
                <a:effectLst/>
                <a:uLnTx/>
                <a:uFillTx/>
                <a:latin typeface="Arial" charset="0"/>
                <a:ea typeface="新細明體" pitchFamily="18" charset="-120"/>
              </a:rPr>
            </a:br>
            <a:r>
              <a:rPr kumimoji="1" lang="en-US" altLang="zh-TW" sz="2000" b="0" i="0" u="none" strike="noStrike" kern="0" cap="none" spc="0" normalizeH="0" baseline="0" noProof="0" dirty="0">
                <a:ln>
                  <a:noFill/>
                </a:ln>
                <a:solidFill>
                  <a:srgbClr val="000000"/>
                </a:solidFill>
                <a:effectLst/>
                <a:uLnTx/>
                <a:uFillTx/>
                <a:latin typeface="Arial" charset="0"/>
                <a:ea typeface="新細明體" pitchFamily="18" charset="-120"/>
              </a:rPr>
              <a:t>  while (true) {</a:t>
            </a:r>
            <a:br>
              <a:rPr kumimoji="1" lang="en-US" altLang="zh-TW" sz="2000" b="0" i="0" u="none" strike="noStrike" kern="0" cap="none" spc="0" normalizeH="0" baseline="0" noProof="0" dirty="0">
                <a:ln>
                  <a:noFill/>
                </a:ln>
                <a:solidFill>
                  <a:srgbClr val="000000"/>
                </a:solidFill>
                <a:effectLst/>
                <a:uLnTx/>
                <a:uFillTx/>
                <a:latin typeface="Arial" charset="0"/>
                <a:ea typeface="新細明體" pitchFamily="18" charset="-120"/>
              </a:rPr>
            </a:br>
            <a:r>
              <a:rPr kumimoji="1" lang="en-US" altLang="zh-TW" sz="2000" b="0" i="0" u="none" strike="noStrike" kern="0" cap="none" spc="0" normalizeH="0" baseline="0" noProof="0" dirty="0">
                <a:ln>
                  <a:noFill/>
                </a:ln>
                <a:solidFill>
                  <a:srgbClr val="000000"/>
                </a:solidFill>
                <a:effectLst/>
                <a:uLnTx/>
                <a:uFillTx/>
                <a:latin typeface="Arial" charset="0"/>
                <a:ea typeface="新細明體" pitchFamily="18" charset="-120"/>
              </a:rPr>
              <a:t>     wait(n);</a:t>
            </a:r>
            <a:br>
              <a:rPr kumimoji="1" lang="en-US" altLang="zh-TW" sz="2000" b="0" i="0" u="none" strike="noStrike" kern="0" cap="none" spc="0" normalizeH="0" baseline="0" noProof="0" dirty="0">
                <a:ln>
                  <a:noFill/>
                </a:ln>
                <a:solidFill>
                  <a:srgbClr val="000000"/>
                </a:solidFill>
                <a:effectLst/>
                <a:uLnTx/>
                <a:uFillTx/>
                <a:latin typeface="Arial" charset="0"/>
                <a:ea typeface="新細明體" pitchFamily="18" charset="-120"/>
              </a:rPr>
            </a:br>
            <a:r>
              <a:rPr kumimoji="1" lang="en-US" altLang="zh-TW" sz="2000" b="0" i="0" u="none" strike="noStrike" kern="0" cap="none" spc="0" normalizeH="0" baseline="0" noProof="0" dirty="0">
                <a:ln>
                  <a:noFill/>
                </a:ln>
                <a:solidFill>
                  <a:srgbClr val="000000"/>
                </a:solidFill>
                <a:effectLst/>
                <a:uLnTx/>
                <a:uFillTx/>
                <a:latin typeface="Arial" charset="0"/>
                <a:ea typeface="新細明體" pitchFamily="18" charset="-120"/>
              </a:rPr>
              <a:t>        wait(s);</a:t>
            </a:r>
            <a:br>
              <a:rPr kumimoji="1" lang="en-US" altLang="zh-TW" sz="2000" b="0" i="0" u="none" strike="noStrike" kern="0" cap="none" spc="0" normalizeH="0" baseline="0" noProof="0" dirty="0">
                <a:ln>
                  <a:noFill/>
                </a:ln>
                <a:solidFill>
                  <a:srgbClr val="000000"/>
                </a:solidFill>
                <a:effectLst/>
                <a:uLnTx/>
                <a:uFillTx/>
                <a:latin typeface="Arial" charset="0"/>
                <a:ea typeface="新細明體" pitchFamily="18" charset="-120"/>
              </a:rPr>
            </a:br>
            <a:r>
              <a:rPr kumimoji="1" lang="en-US" altLang="zh-TW" sz="2000" b="0" i="0" u="none" strike="noStrike" kern="0" cap="none" spc="0" normalizeH="0" baseline="0" noProof="0" dirty="0">
                <a:ln>
                  <a:noFill/>
                </a:ln>
                <a:solidFill>
                  <a:srgbClr val="000000"/>
                </a:solidFill>
                <a:effectLst/>
                <a:uLnTx/>
                <a:uFillTx/>
                <a:latin typeface="Arial" charset="0"/>
                <a:ea typeface="新細明體" pitchFamily="18" charset="-120"/>
              </a:rPr>
              <a:t>           take(x, Q);</a:t>
            </a:r>
            <a:br>
              <a:rPr kumimoji="1" lang="en-US" altLang="zh-TW" sz="2000" b="0" i="0" u="none" strike="noStrike" kern="0" cap="none" spc="0" normalizeH="0" baseline="0" noProof="0" dirty="0">
                <a:ln>
                  <a:noFill/>
                </a:ln>
                <a:solidFill>
                  <a:srgbClr val="000000"/>
                </a:solidFill>
                <a:effectLst/>
                <a:uLnTx/>
                <a:uFillTx/>
                <a:latin typeface="Arial" charset="0"/>
                <a:ea typeface="新細明體" pitchFamily="18" charset="-120"/>
              </a:rPr>
            </a:br>
            <a:r>
              <a:rPr kumimoji="1" lang="en-US" altLang="zh-TW" sz="2000" b="0" i="0" u="none" strike="noStrike" kern="0" cap="none" spc="0" normalizeH="0" baseline="0" noProof="0" dirty="0">
                <a:ln>
                  <a:noFill/>
                </a:ln>
                <a:solidFill>
                  <a:srgbClr val="000000"/>
                </a:solidFill>
                <a:effectLst/>
                <a:uLnTx/>
                <a:uFillTx/>
                <a:latin typeface="Arial" charset="0"/>
                <a:ea typeface="新細明體" pitchFamily="18" charset="-120"/>
              </a:rPr>
              <a:t>        signal(s);</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2000" b="0" i="0" u="none" strike="noStrike" kern="0" cap="none" spc="0" normalizeH="0" baseline="0" noProof="0" dirty="0">
                <a:ln>
                  <a:noFill/>
                </a:ln>
                <a:solidFill>
                  <a:srgbClr val="000000"/>
                </a:solidFill>
                <a:effectLst/>
                <a:uLnTx/>
                <a:uFillTx/>
                <a:latin typeface="Arial" charset="0"/>
                <a:ea typeface="新細明體" pitchFamily="18" charset="-120"/>
              </a:rPr>
              <a:t>     signal(e);</a:t>
            </a:r>
            <a:br>
              <a:rPr kumimoji="1" lang="en-US" altLang="zh-TW" sz="2000" b="0" i="0" u="none" strike="noStrike" kern="0" cap="none" spc="0" normalizeH="0" baseline="0" noProof="0" dirty="0">
                <a:ln>
                  <a:noFill/>
                </a:ln>
                <a:solidFill>
                  <a:srgbClr val="000000"/>
                </a:solidFill>
                <a:effectLst/>
                <a:uLnTx/>
                <a:uFillTx/>
                <a:latin typeface="Arial" charset="0"/>
                <a:ea typeface="新細明體" pitchFamily="18" charset="-120"/>
              </a:rPr>
            </a:br>
            <a:r>
              <a:rPr kumimoji="1" lang="en-US" altLang="zh-TW" sz="2000" b="0" i="0" u="none" strike="noStrike" kern="0" cap="none" spc="0" normalizeH="0" baseline="0" noProof="0" dirty="0">
                <a:ln>
                  <a:noFill/>
                </a:ln>
                <a:solidFill>
                  <a:srgbClr val="000000"/>
                </a:solidFill>
                <a:effectLst/>
                <a:uLnTx/>
                <a:uFillTx/>
                <a:latin typeface="Arial" charset="0"/>
                <a:ea typeface="新細明體" pitchFamily="18" charset="-120"/>
              </a:rPr>
              <a:t>     consume(s);</a:t>
            </a:r>
            <a:br>
              <a:rPr kumimoji="1" lang="en-US" altLang="zh-TW" sz="2000" b="0" i="0" u="none" strike="noStrike" kern="0" cap="none" spc="0" normalizeH="0" baseline="0" noProof="0" dirty="0">
                <a:ln>
                  <a:noFill/>
                </a:ln>
                <a:solidFill>
                  <a:srgbClr val="000000"/>
                </a:solidFill>
                <a:effectLst/>
                <a:uLnTx/>
                <a:uFillTx/>
                <a:latin typeface="Arial" charset="0"/>
                <a:ea typeface="新細明體" pitchFamily="18" charset="-120"/>
              </a:rPr>
            </a:br>
            <a:r>
              <a:rPr kumimoji="1" lang="en-US" altLang="zh-TW" sz="2000" b="0" i="0" u="none" strike="noStrike" kern="0" cap="none" spc="0" normalizeH="0" baseline="0" noProof="0" dirty="0">
                <a:ln>
                  <a:noFill/>
                </a:ln>
                <a:solidFill>
                  <a:srgbClr val="000000"/>
                </a:solidFill>
                <a:effectLst/>
                <a:uLnTx/>
                <a:uFillTx/>
                <a:latin typeface="Arial" charset="0"/>
                <a:ea typeface="新細明體" pitchFamily="18" charset="-120"/>
              </a:rPr>
              <a:t>  }</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2000" b="0" i="0" u="none" strike="noStrike" kern="0" cap="none" spc="0" normalizeH="0" baseline="0" noProof="0" dirty="0">
                <a:ln>
                  <a:noFill/>
                </a:ln>
                <a:solidFill>
                  <a:srgbClr val="000000"/>
                </a:solidFill>
                <a:effectLst/>
                <a:uLnTx/>
                <a:uFillTx/>
                <a:latin typeface="Arial" charset="0"/>
                <a:ea typeface="新細明體" pitchFamily="18" charset="-120"/>
              </a:rPr>
              <a:t>}</a:t>
            </a:r>
          </a:p>
        </p:txBody>
      </p:sp>
      <p:sp>
        <p:nvSpPr>
          <p:cNvPr id="27" name="Rectangle 4">
            <a:extLst>
              <a:ext uri="{FF2B5EF4-FFF2-40B4-BE49-F238E27FC236}">
                <a16:creationId xmlns:a16="http://schemas.microsoft.com/office/drawing/2014/main" id="{BE774C70-25C7-41DE-AAA9-A5B2BD090C81}"/>
              </a:ext>
            </a:extLst>
          </p:cNvPr>
          <p:cNvSpPr>
            <a:spLocks noChangeArrowheads="1"/>
          </p:cNvSpPr>
          <p:nvPr/>
        </p:nvSpPr>
        <p:spPr bwMode="auto">
          <a:xfrm>
            <a:off x="4644886" y="1524000"/>
            <a:ext cx="2057400" cy="3429000"/>
          </a:xfrm>
          <a:prstGeom prst="rect">
            <a:avLst/>
          </a:prstGeom>
          <a:solidFill>
            <a:srgbClr val="FFFFFF"/>
          </a:solidFill>
          <a:ln w="12700">
            <a:solidFill>
              <a:sysClr val="windowText" lastClr="000000"/>
            </a:solidFill>
            <a:miter lim="800000"/>
            <a:headEnd type="none" w="sm" len="sm"/>
            <a:tailEnd type="none" w="sm" len="sm"/>
          </a:ln>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2000" b="0" i="0" u="none" strike="noStrike" kern="0" cap="none" spc="0" normalizeH="0" baseline="0" noProof="0">
                <a:ln>
                  <a:noFill/>
                </a:ln>
                <a:solidFill>
                  <a:srgbClr val="000000"/>
                </a:solidFill>
                <a:effectLst/>
                <a:uLnTx/>
                <a:uFillTx/>
                <a:latin typeface="Arial" charset="0"/>
                <a:ea typeface="新細明體" pitchFamily="18" charset="-120"/>
              </a:rPr>
              <a:t>void producer ( ) {</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2000" b="0" i="0" u="none" strike="noStrike" kern="0" cap="none" spc="0" normalizeH="0" baseline="0" noProof="0">
                <a:ln>
                  <a:noFill/>
                </a:ln>
                <a:solidFill>
                  <a:srgbClr val="000000"/>
                </a:solidFill>
                <a:effectLst/>
                <a:uLnTx/>
                <a:uFillTx/>
                <a:latin typeface="Arial" charset="0"/>
                <a:ea typeface="新細明體" pitchFamily="18" charset="-120"/>
              </a:rPr>
              <a:t>  Item x;</a:t>
            </a:r>
            <a:br>
              <a:rPr kumimoji="1" lang="en-US" altLang="zh-TW" sz="2000" b="0" i="0" u="none" strike="noStrike" kern="0" cap="none" spc="0" normalizeH="0" baseline="0" noProof="0">
                <a:ln>
                  <a:noFill/>
                </a:ln>
                <a:solidFill>
                  <a:srgbClr val="000000"/>
                </a:solidFill>
                <a:effectLst/>
                <a:uLnTx/>
                <a:uFillTx/>
                <a:latin typeface="Arial" charset="0"/>
                <a:ea typeface="新細明體" pitchFamily="18" charset="-120"/>
              </a:rPr>
            </a:br>
            <a:r>
              <a:rPr kumimoji="1" lang="en-US" altLang="zh-TW" sz="2000" b="0" i="0" u="none" strike="noStrike" kern="0" cap="none" spc="0" normalizeH="0" baseline="0" noProof="0">
                <a:ln>
                  <a:noFill/>
                </a:ln>
                <a:solidFill>
                  <a:srgbClr val="000000"/>
                </a:solidFill>
                <a:effectLst/>
                <a:uLnTx/>
                <a:uFillTx/>
                <a:latin typeface="Arial" charset="0"/>
                <a:ea typeface="新細明體" pitchFamily="18" charset="-120"/>
              </a:rPr>
              <a:t>  while (true) {</a:t>
            </a:r>
            <a:br>
              <a:rPr kumimoji="1" lang="en-US" altLang="zh-TW" sz="2000" b="0" i="0" u="none" strike="noStrike" kern="0" cap="none" spc="0" normalizeH="0" baseline="0" noProof="0">
                <a:ln>
                  <a:noFill/>
                </a:ln>
                <a:solidFill>
                  <a:srgbClr val="000000"/>
                </a:solidFill>
                <a:effectLst/>
                <a:uLnTx/>
                <a:uFillTx/>
                <a:latin typeface="Arial" charset="0"/>
                <a:ea typeface="新細明體" pitchFamily="18" charset="-120"/>
              </a:rPr>
            </a:br>
            <a:r>
              <a:rPr kumimoji="1" lang="en-US" altLang="zh-TW" sz="2000" b="0" i="0" u="none" strike="noStrike" kern="0" cap="none" spc="0" normalizeH="0" baseline="0" noProof="0">
                <a:ln>
                  <a:noFill/>
                </a:ln>
                <a:solidFill>
                  <a:srgbClr val="000000"/>
                </a:solidFill>
                <a:effectLst/>
                <a:uLnTx/>
                <a:uFillTx/>
                <a:latin typeface="Arial" charset="0"/>
                <a:ea typeface="新細明體" pitchFamily="18" charset="-120"/>
              </a:rPr>
              <a:t>     produce(x);</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2000" b="0" i="0" u="none" strike="noStrike" kern="0" cap="none" spc="0" normalizeH="0" baseline="0" noProof="0">
                <a:ln>
                  <a:noFill/>
                </a:ln>
                <a:solidFill>
                  <a:srgbClr val="000000"/>
                </a:solidFill>
                <a:effectLst/>
                <a:uLnTx/>
                <a:uFillTx/>
                <a:latin typeface="Arial" charset="0"/>
                <a:ea typeface="新細明體" pitchFamily="18" charset="-120"/>
              </a:rPr>
              <a:t>     wait(e);</a:t>
            </a:r>
            <a:br>
              <a:rPr kumimoji="1" lang="en-US" altLang="zh-TW" sz="2000" b="0" i="0" u="none" strike="noStrike" kern="0" cap="none" spc="0" normalizeH="0" baseline="0" noProof="0">
                <a:ln>
                  <a:noFill/>
                </a:ln>
                <a:solidFill>
                  <a:srgbClr val="000000"/>
                </a:solidFill>
                <a:effectLst/>
                <a:uLnTx/>
                <a:uFillTx/>
                <a:latin typeface="Arial" charset="0"/>
                <a:ea typeface="新細明體" pitchFamily="18" charset="-120"/>
              </a:rPr>
            </a:br>
            <a:r>
              <a:rPr kumimoji="1" lang="en-US" altLang="zh-TW" sz="2000" b="0" i="0" u="none" strike="noStrike" kern="0" cap="none" spc="0" normalizeH="0" baseline="0" noProof="0">
                <a:ln>
                  <a:noFill/>
                </a:ln>
                <a:solidFill>
                  <a:srgbClr val="000000"/>
                </a:solidFill>
                <a:effectLst/>
                <a:uLnTx/>
                <a:uFillTx/>
                <a:latin typeface="Arial" charset="0"/>
                <a:ea typeface="新細明體" pitchFamily="18" charset="-120"/>
              </a:rPr>
              <a:t>        wait(s);</a:t>
            </a:r>
            <a:br>
              <a:rPr kumimoji="1" lang="en-US" altLang="zh-TW" sz="2000" b="0" i="0" u="none" strike="noStrike" kern="0" cap="none" spc="0" normalizeH="0" baseline="0" noProof="0">
                <a:ln>
                  <a:noFill/>
                </a:ln>
                <a:solidFill>
                  <a:srgbClr val="000000"/>
                </a:solidFill>
                <a:effectLst/>
                <a:uLnTx/>
                <a:uFillTx/>
                <a:latin typeface="Arial" charset="0"/>
                <a:ea typeface="新細明體" pitchFamily="18" charset="-120"/>
              </a:rPr>
            </a:br>
            <a:r>
              <a:rPr kumimoji="1" lang="en-US" altLang="zh-TW" sz="2000" b="0" i="0" u="none" strike="noStrike" kern="0" cap="none" spc="0" normalizeH="0" baseline="0" noProof="0">
                <a:ln>
                  <a:noFill/>
                </a:ln>
                <a:solidFill>
                  <a:srgbClr val="000000"/>
                </a:solidFill>
                <a:effectLst/>
                <a:uLnTx/>
                <a:uFillTx/>
                <a:latin typeface="Arial" charset="0"/>
                <a:ea typeface="新細明體" pitchFamily="18" charset="-120"/>
              </a:rPr>
              <a:t>           append(x, Q);</a:t>
            </a:r>
            <a:br>
              <a:rPr kumimoji="1" lang="en-US" altLang="zh-TW" sz="2000" b="0" i="0" u="none" strike="noStrike" kern="0" cap="none" spc="0" normalizeH="0" baseline="0" noProof="0">
                <a:ln>
                  <a:noFill/>
                </a:ln>
                <a:solidFill>
                  <a:srgbClr val="000000"/>
                </a:solidFill>
                <a:effectLst/>
                <a:uLnTx/>
                <a:uFillTx/>
                <a:latin typeface="Arial" charset="0"/>
                <a:ea typeface="新細明體" pitchFamily="18" charset="-120"/>
              </a:rPr>
            </a:br>
            <a:r>
              <a:rPr kumimoji="1" lang="en-US" altLang="zh-TW" sz="2000" b="0" i="0" u="none" strike="noStrike" kern="0" cap="none" spc="0" normalizeH="0" baseline="0" noProof="0">
                <a:ln>
                  <a:noFill/>
                </a:ln>
                <a:solidFill>
                  <a:srgbClr val="000000"/>
                </a:solidFill>
                <a:effectLst/>
                <a:uLnTx/>
                <a:uFillTx/>
                <a:latin typeface="Arial" charset="0"/>
                <a:ea typeface="新細明體" pitchFamily="18" charset="-120"/>
              </a:rPr>
              <a:t>        signal(s);</a:t>
            </a:r>
            <a:br>
              <a:rPr kumimoji="1" lang="en-US" altLang="zh-TW" sz="2000" b="0" i="0" u="none" strike="noStrike" kern="0" cap="none" spc="0" normalizeH="0" baseline="0" noProof="0">
                <a:ln>
                  <a:noFill/>
                </a:ln>
                <a:solidFill>
                  <a:srgbClr val="000000"/>
                </a:solidFill>
                <a:effectLst/>
                <a:uLnTx/>
                <a:uFillTx/>
                <a:latin typeface="Arial" charset="0"/>
                <a:ea typeface="新細明體" pitchFamily="18" charset="-120"/>
              </a:rPr>
            </a:br>
            <a:r>
              <a:rPr kumimoji="1" lang="en-US" altLang="zh-TW" sz="2000" b="0" i="0" u="none" strike="noStrike" kern="0" cap="none" spc="0" normalizeH="0" baseline="0" noProof="0">
                <a:ln>
                  <a:noFill/>
                </a:ln>
                <a:solidFill>
                  <a:srgbClr val="000000"/>
                </a:solidFill>
                <a:effectLst/>
                <a:uLnTx/>
                <a:uFillTx/>
                <a:latin typeface="Arial" charset="0"/>
                <a:ea typeface="新細明體" pitchFamily="18" charset="-120"/>
              </a:rPr>
              <a:t>     signal(n);</a:t>
            </a:r>
            <a:br>
              <a:rPr kumimoji="1" lang="en-US" altLang="zh-TW" sz="2000" b="0" i="0" u="none" strike="noStrike" kern="0" cap="none" spc="0" normalizeH="0" baseline="0" noProof="0">
                <a:ln>
                  <a:noFill/>
                </a:ln>
                <a:solidFill>
                  <a:srgbClr val="000000"/>
                </a:solidFill>
                <a:effectLst/>
                <a:uLnTx/>
                <a:uFillTx/>
                <a:latin typeface="Arial" charset="0"/>
                <a:ea typeface="新細明體" pitchFamily="18" charset="-120"/>
              </a:rPr>
            </a:br>
            <a:r>
              <a:rPr kumimoji="1" lang="en-US" altLang="zh-TW" sz="2000" b="0" i="0" u="none" strike="noStrike" kern="0" cap="none" spc="0" normalizeH="0" baseline="0" noProof="0">
                <a:ln>
                  <a:noFill/>
                </a:ln>
                <a:solidFill>
                  <a:srgbClr val="000000"/>
                </a:solidFill>
                <a:effectLst/>
                <a:uLnTx/>
                <a:uFillTx/>
                <a:latin typeface="Arial" charset="0"/>
                <a:ea typeface="新細明體" pitchFamily="18" charset="-120"/>
              </a:rPr>
              <a:t>  }</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2000" b="0" i="0" u="none" strike="noStrike" kern="0" cap="none" spc="0" normalizeH="0" baseline="0" noProof="0">
                <a:ln>
                  <a:noFill/>
                </a:ln>
                <a:solidFill>
                  <a:srgbClr val="000000"/>
                </a:solidFill>
                <a:effectLst/>
                <a:uLnTx/>
                <a:uFillTx/>
                <a:latin typeface="Arial" charset="0"/>
                <a:ea typeface="新細明體" pitchFamily="18" charset="-120"/>
              </a:rPr>
              <a:t>}</a:t>
            </a:r>
          </a:p>
        </p:txBody>
      </p:sp>
      <p:sp>
        <p:nvSpPr>
          <p:cNvPr id="28" name="Rectangle 5">
            <a:extLst>
              <a:ext uri="{FF2B5EF4-FFF2-40B4-BE49-F238E27FC236}">
                <a16:creationId xmlns:a16="http://schemas.microsoft.com/office/drawing/2014/main" id="{ACDEDD06-24A0-4DC0-8D14-A0AE322A0CB0}"/>
              </a:ext>
            </a:extLst>
          </p:cNvPr>
          <p:cNvSpPr>
            <a:spLocks noChangeArrowheads="1"/>
          </p:cNvSpPr>
          <p:nvPr/>
        </p:nvSpPr>
        <p:spPr bwMode="auto">
          <a:xfrm>
            <a:off x="6778486" y="1524000"/>
            <a:ext cx="2514600" cy="3429000"/>
          </a:xfrm>
          <a:prstGeom prst="rect">
            <a:avLst/>
          </a:prstGeom>
          <a:solidFill>
            <a:srgbClr val="FFFFFF"/>
          </a:solidFill>
          <a:ln w="12700">
            <a:solidFill>
              <a:sysClr val="windowText" lastClr="000000"/>
            </a:solidFill>
            <a:miter lim="800000"/>
            <a:headEnd type="none" w="sm" len="sm"/>
            <a:tailEnd type="none" w="sm" len="sm"/>
          </a:ln>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2000" b="0" i="0" u="none" strike="noStrike" kern="0" cap="none" spc="0" normalizeH="0" baseline="0" noProof="0" dirty="0">
                <a:ln>
                  <a:noFill/>
                </a:ln>
                <a:solidFill>
                  <a:srgbClr val="000000"/>
                </a:solidFill>
                <a:effectLst/>
                <a:uLnTx/>
                <a:uFillTx/>
                <a:latin typeface="Arial" charset="0"/>
                <a:ea typeface="新細明體" pitchFamily="18" charset="-120"/>
              </a:rPr>
              <a:t>semaphore s = 1;</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2000" b="0" i="0" u="none" strike="noStrike" kern="0" cap="none" spc="0" normalizeH="0" baseline="0" noProof="0" dirty="0">
                <a:ln>
                  <a:noFill/>
                </a:ln>
                <a:solidFill>
                  <a:srgbClr val="000000"/>
                </a:solidFill>
                <a:effectLst/>
                <a:uLnTx/>
                <a:uFillTx/>
                <a:latin typeface="Arial" charset="0"/>
                <a:ea typeface="新細明體" pitchFamily="18" charset="-120"/>
              </a:rPr>
              <a:t>semaphore n = 0;</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2000" b="0" i="0" u="none" strike="noStrike" kern="0" cap="none" spc="0" normalizeH="0" baseline="0" noProof="0" dirty="0">
                <a:ln>
                  <a:noFill/>
                </a:ln>
                <a:solidFill>
                  <a:srgbClr val="000000"/>
                </a:solidFill>
                <a:effectLst/>
                <a:uLnTx/>
                <a:uFillTx/>
                <a:latin typeface="Arial" charset="0"/>
                <a:ea typeface="新細明體" pitchFamily="18" charset="-120"/>
              </a:rPr>
              <a:t>semaphore e = N;</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2000" b="0" i="0" u="none" strike="noStrike" kern="0" cap="none" spc="0" normalizeH="0" baseline="0" noProof="0" dirty="0">
                <a:ln>
                  <a:noFill/>
                </a:ln>
                <a:solidFill>
                  <a:srgbClr val="000000"/>
                </a:solidFill>
                <a:effectLst/>
                <a:uLnTx/>
                <a:uFillTx/>
                <a:latin typeface="Arial" charset="0"/>
                <a:ea typeface="新細明體" pitchFamily="18" charset="-120"/>
              </a:rPr>
              <a:t>Item Q [N];</a:t>
            </a:r>
          </a:p>
          <a:p>
            <a:pPr marL="0" marR="0" lvl="0" indent="0" defTabSz="914400" eaLnBrk="0" fontAlgn="base" latinLnBrk="0" hangingPunct="0">
              <a:lnSpc>
                <a:spcPct val="100000"/>
              </a:lnSpc>
              <a:spcBef>
                <a:spcPct val="0"/>
              </a:spcBef>
              <a:spcAft>
                <a:spcPct val="0"/>
              </a:spcAft>
              <a:buClrTx/>
              <a:buSzTx/>
              <a:buFontTx/>
              <a:buNone/>
              <a:tabLst/>
              <a:defRPr/>
            </a:pPr>
            <a:endParaRPr kumimoji="1" lang="en-US" altLang="zh-TW" sz="2000" b="0" i="0" u="none" strike="noStrike" kern="0" cap="none" spc="0" normalizeH="0" baseline="0" noProof="0" dirty="0">
              <a:ln>
                <a:noFill/>
              </a:ln>
              <a:solidFill>
                <a:srgbClr val="000000"/>
              </a:solidFill>
              <a:effectLst/>
              <a:uLnTx/>
              <a:uFillTx/>
              <a:latin typeface="Arial" charset="0"/>
              <a:ea typeface="新細明體" pitchFamily="18" charset="-120"/>
            </a:endParaRP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2000" b="0" i="0" u="none" strike="noStrike" kern="0" cap="none" spc="0" normalizeH="0" baseline="0" noProof="0" dirty="0">
                <a:ln>
                  <a:noFill/>
                </a:ln>
                <a:solidFill>
                  <a:srgbClr val="000000"/>
                </a:solidFill>
                <a:effectLst/>
                <a:uLnTx/>
                <a:uFillTx/>
                <a:latin typeface="Arial" charset="0"/>
                <a:ea typeface="新細明體" pitchFamily="18" charset="-120"/>
              </a:rPr>
              <a:t>void main ( ) {</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2000" b="0" i="0" u="none" strike="noStrike" kern="0" cap="none" spc="0" normalizeH="0" baseline="0" noProof="0" dirty="0">
                <a:ln>
                  <a:noFill/>
                </a:ln>
                <a:solidFill>
                  <a:srgbClr val="000000"/>
                </a:solidFill>
                <a:effectLst/>
                <a:uLnTx/>
                <a:uFillTx/>
                <a:latin typeface="Arial" charset="0"/>
                <a:ea typeface="新細明體" pitchFamily="18" charset="-120"/>
              </a:rPr>
              <a:t>  </a:t>
            </a:r>
            <a:r>
              <a:rPr kumimoji="1" lang="en-US" altLang="zh-TW" sz="2000" b="0" i="0" u="none" strike="noStrike" kern="0" cap="none" spc="0" normalizeH="0" baseline="0" noProof="0" dirty="0" err="1">
                <a:ln>
                  <a:noFill/>
                </a:ln>
                <a:solidFill>
                  <a:srgbClr val="C00000"/>
                </a:solidFill>
                <a:effectLst/>
                <a:uLnTx/>
                <a:uFillTx/>
                <a:latin typeface="Arial" charset="0"/>
                <a:ea typeface="新細明體" pitchFamily="18" charset="-120"/>
              </a:rPr>
              <a:t>parbegin</a:t>
            </a:r>
            <a:endParaRPr kumimoji="1" lang="en-US" altLang="zh-TW" sz="2000" b="0" i="0" u="none" strike="noStrike" kern="0" cap="none" spc="0" normalizeH="0" baseline="0" noProof="0" dirty="0">
              <a:ln>
                <a:noFill/>
              </a:ln>
              <a:solidFill>
                <a:srgbClr val="C00000"/>
              </a:solidFill>
              <a:effectLst/>
              <a:uLnTx/>
              <a:uFillTx/>
              <a:latin typeface="Arial" charset="0"/>
              <a:ea typeface="新細明體" pitchFamily="18" charset="-120"/>
            </a:endParaRP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2000" b="0" i="0" u="none" strike="noStrike" kern="0" cap="none" spc="0" normalizeH="0" baseline="0" noProof="0" dirty="0">
                <a:ln>
                  <a:noFill/>
                </a:ln>
                <a:solidFill>
                  <a:srgbClr val="000000"/>
                </a:solidFill>
                <a:effectLst/>
                <a:uLnTx/>
                <a:uFillTx/>
                <a:latin typeface="Arial" charset="0"/>
                <a:ea typeface="新細明體" pitchFamily="18" charset="-120"/>
              </a:rPr>
              <a:t>     consumer(); ..</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2000" b="0" i="0" u="none" strike="noStrike" kern="0" cap="none" spc="0" normalizeH="0" baseline="0" noProof="0" dirty="0">
                <a:ln>
                  <a:noFill/>
                </a:ln>
                <a:solidFill>
                  <a:srgbClr val="000000"/>
                </a:solidFill>
                <a:effectLst/>
                <a:uLnTx/>
                <a:uFillTx/>
                <a:latin typeface="Arial" charset="0"/>
                <a:ea typeface="新細明體" pitchFamily="18" charset="-120"/>
              </a:rPr>
              <a:t>     producer(); ..</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2000" b="0" i="0" u="none" strike="noStrike" kern="0" cap="none" spc="0" normalizeH="0" baseline="0" noProof="0" dirty="0">
                <a:ln>
                  <a:noFill/>
                </a:ln>
                <a:solidFill>
                  <a:srgbClr val="000000"/>
                </a:solidFill>
                <a:effectLst/>
                <a:uLnTx/>
                <a:uFillTx/>
                <a:latin typeface="Arial" charset="0"/>
                <a:ea typeface="新細明體" pitchFamily="18" charset="-120"/>
              </a:rPr>
              <a:t>  </a:t>
            </a:r>
            <a:r>
              <a:rPr kumimoji="1" lang="en-US" altLang="zh-TW" sz="2000" b="0" i="0" u="none" strike="noStrike" kern="0" cap="none" spc="0" normalizeH="0" baseline="0" noProof="0" dirty="0" err="1">
                <a:ln>
                  <a:noFill/>
                </a:ln>
                <a:solidFill>
                  <a:srgbClr val="C00000"/>
                </a:solidFill>
                <a:effectLst/>
                <a:uLnTx/>
                <a:uFillTx/>
                <a:latin typeface="Arial" charset="0"/>
                <a:ea typeface="新細明體" pitchFamily="18" charset="-120"/>
              </a:rPr>
              <a:t>parend</a:t>
            </a:r>
            <a:r>
              <a:rPr kumimoji="1" lang="en-US" altLang="zh-TW" sz="2000" b="0" i="0" u="none" strike="noStrike" kern="0" cap="none" spc="0" normalizeH="0" baseline="0" noProof="0" dirty="0">
                <a:ln>
                  <a:noFill/>
                </a:ln>
                <a:solidFill>
                  <a:srgbClr val="000000"/>
                </a:solidFill>
                <a:effectLst/>
                <a:uLnTx/>
                <a:uFillTx/>
                <a:latin typeface="Arial" charset="0"/>
                <a:ea typeface="新細明體" pitchFamily="18" charset="-120"/>
              </a:rPr>
              <a:t>;</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2000" b="0" i="0" u="none" strike="noStrike" kern="0" cap="none" spc="0" normalizeH="0" baseline="0" noProof="0" dirty="0">
                <a:ln>
                  <a:noFill/>
                </a:ln>
                <a:solidFill>
                  <a:srgbClr val="000000"/>
                </a:solidFill>
                <a:effectLst/>
                <a:uLnTx/>
                <a:uFillTx/>
                <a:latin typeface="Arial" charset="0"/>
                <a:ea typeface="新細明體" pitchFamily="18" charset="-120"/>
              </a:rPr>
              <a:t>}</a:t>
            </a:r>
          </a:p>
        </p:txBody>
      </p:sp>
      <p:sp>
        <p:nvSpPr>
          <p:cNvPr id="29" name="Rectangle 6">
            <a:extLst>
              <a:ext uri="{FF2B5EF4-FFF2-40B4-BE49-F238E27FC236}">
                <a16:creationId xmlns:a16="http://schemas.microsoft.com/office/drawing/2014/main" id="{070FF5A0-4E32-4878-B2A4-14478980FBEB}"/>
              </a:ext>
            </a:extLst>
          </p:cNvPr>
          <p:cNvSpPr>
            <a:spLocks noChangeArrowheads="1"/>
          </p:cNvSpPr>
          <p:nvPr/>
        </p:nvSpPr>
        <p:spPr bwMode="auto">
          <a:xfrm>
            <a:off x="1827142" y="5334000"/>
            <a:ext cx="7692888" cy="1143000"/>
          </a:xfrm>
          <a:prstGeom prst="rect">
            <a:avLst/>
          </a:prstGeom>
          <a:solidFill>
            <a:srgbClr val="FFFFCC"/>
          </a:solidFill>
          <a:ln w="12700">
            <a:solidFill>
              <a:sysClr val="windowText" lastClr="000000"/>
            </a:solidFill>
            <a:miter lim="800000"/>
            <a:headEnd type="none" w="sm" len="sm"/>
            <a:tailEnd type="none" w="sm" len="sm"/>
          </a:ln>
          <a:effectLst>
            <a:outerShdw dist="107763" dir="2700000" algn="ctr" rotWithShape="0">
              <a:srgbClr val="EEECE1"/>
            </a:outerShdw>
          </a:effectLst>
        </p:spPr>
        <p:txBody>
          <a:bodyPr anchor="ctr" anchorCtr="1"/>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2400" b="0" i="0" u="none" strike="noStrike" kern="0" cap="none" spc="0" normalizeH="0" baseline="0" noProof="0" dirty="0">
                <a:ln>
                  <a:noFill/>
                </a:ln>
                <a:solidFill>
                  <a:srgbClr val="000000"/>
                </a:solidFill>
                <a:effectLst/>
                <a:uLnTx/>
                <a:uFillTx/>
                <a:latin typeface="Arial" charset="0"/>
                <a:ea typeface="新細明體" pitchFamily="18" charset="-120"/>
              </a:rPr>
              <a:t>In assignments and tests, we will denote a multithread program in this way.  Each function call inside </a:t>
            </a:r>
            <a:r>
              <a:rPr kumimoji="1" lang="en-US" altLang="zh-TW" sz="2400" b="0" i="0" u="none" strike="noStrike" kern="0" cap="none" spc="0" normalizeH="0" baseline="0" noProof="0" dirty="0" err="1">
                <a:ln>
                  <a:noFill/>
                </a:ln>
                <a:solidFill>
                  <a:srgbClr val="0070C0"/>
                </a:solidFill>
                <a:effectLst/>
                <a:uLnTx/>
                <a:uFillTx/>
                <a:latin typeface="Arial" charset="0"/>
                <a:ea typeface="新細明體" pitchFamily="18" charset="-120"/>
              </a:rPr>
              <a:t>parbegin</a:t>
            </a:r>
            <a:r>
              <a:rPr kumimoji="1" lang="en-US" altLang="zh-TW" sz="2400" b="0" i="0" u="none" strike="noStrike" kern="0" cap="none" spc="0" normalizeH="0" baseline="0" noProof="0" dirty="0">
                <a:ln>
                  <a:noFill/>
                </a:ln>
                <a:solidFill>
                  <a:srgbClr val="000000"/>
                </a:solidFill>
                <a:effectLst/>
                <a:uLnTx/>
                <a:uFillTx/>
                <a:latin typeface="Arial" charset="0"/>
                <a:ea typeface="新細明體" pitchFamily="18" charset="-120"/>
              </a:rPr>
              <a:t> and </a:t>
            </a:r>
            <a:r>
              <a:rPr kumimoji="1" lang="en-US" altLang="zh-TW" sz="2400" b="0" i="0" u="none" strike="noStrike" kern="0" cap="none" spc="0" normalizeH="0" baseline="0" noProof="0" dirty="0" err="1">
                <a:ln>
                  <a:noFill/>
                </a:ln>
                <a:solidFill>
                  <a:srgbClr val="0070C0"/>
                </a:solidFill>
                <a:effectLst/>
                <a:uLnTx/>
                <a:uFillTx/>
                <a:latin typeface="Arial" charset="0"/>
                <a:ea typeface="新細明體" pitchFamily="18" charset="-120"/>
              </a:rPr>
              <a:t>parend</a:t>
            </a:r>
            <a:r>
              <a:rPr kumimoji="1" lang="en-US" altLang="zh-TW" sz="2400" b="0" i="0" u="none" strike="noStrike" kern="0" cap="none" spc="0" normalizeH="0" baseline="0" noProof="0" dirty="0">
                <a:ln>
                  <a:noFill/>
                </a:ln>
                <a:solidFill>
                  <a:srgbClr val="000000"/>
                </a:solidFill>
                <a:effectLst/>
                <a:uLnTx/>
                <a:uFillTx/>
                <a:latin typeface="Arial" charset="0"/>
                <a:ea typeface="新細明體" pitchFamily="18" charset="-120"/>
              </a:rPr>
              <a:t> is executed by a new thread.</a:t>
            </a:r>
          </a:p>
        </p:txBody>
      </p:sp>
    </p:spTree>
    <p:extLst>
      <p:ext uri="{BB962C8B-B14F-4D97-AF65-F5344CB8AC3E}">
        <p14:creationId xmlns:p14="http://schemas.microsoft.com/office/powerpoint/2010/main" val="342705956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442A45B-B127-4D9F-B1FB-BC2E84CB12C4}"/>
              </a:ext>
            </a:extLst>
          </p:cNvPr>
          <p:cNvSpPr>
            <a:spLocks noGrp="1"/>
          </p:cNvSpPr>
          <p:nvPr>
            <p:ph idx="1"/>
          </p:nvPr>
        </p:nvSpPr>
        <p:spPr>
          <a:xfrm>
            <a:off x="370613" y="1274325"/>
            <a:ext cx="10700125" cy="3011925"/>
          </a:xfrm>
        </p:spPr>
        <p:txBody>
          <a:bodyPr/>
          <a:lstStyle/>
          <a:p>
            <a:r>
              <a:rPr lang="en-US" altLang="zh-TW" dirty="0">
                <a:ea typeface="新細明體" pitchFamily="18" charset="-120"/>
              </a:rPr>
              <a:t>A </a:t>
            </a:r>
            <a:r>
              <a:rPr lang="en-US" altLang="zh-TW" dirty="0">
                <a:solidFill>
                  <a:srgbClr val="0070C0"/>
                </a:solidFill>
                <a:ea typeface="新細明體" pitchFamily="18" charset="-120"/>
              </a:rPr>
              <a:t>wider usage </a:t>
            </a:r>
            <a:r>
              <a:rPr lang="en-US" altLang="zh-TW" dirty="0">
                <a:ea typeface="新細明體" pitchFamily="18" charset="-120"/>
              </a:rPr>
              <a:t>of semaphore: </a:t>
            </a:r>
            <a:r>
              <a:rPr lang="en-US" altLang="zh-TW" dirty="0">
                <a:solidFill>
                  <a:srgbClr val="FF0000"/>
                </a:solidFill>
                <a:ea typeface="新細明體" pitchFamily="18" charset="-120"/>
              </a:rPr>
              <a:t>synchronization</a:t>
            </a:r>
          </a:p>
          <a:p>
            <a:r>
              <a:rPr lang="en-US" altLang="zh-TW" dirty="0">
                <a:ea typeface="新細明體" pitchFamily="18" charset="-120"/>
              </a:rPr>
              <a:t>How to use semaphore to synchronize multiple threads</a:t>
            </a:r>
          </a:p>
          <a:p>
            <a:pPr lvl="1"/>
            <a:r>
              <a:rPr lang="en-US" altLang="zh-TW" sz="2300" dirty="0">
                <a:ea typeface="新細明體" pitchFamily="18" charset="-120"/>
              </a:rPr>
              <a:t>Synchronized access to a pool of resources</a:t>
            </a:r>
          </a:p>
          <a:p>
            <a:pPr lvl="1"/>
            <a:r>
              <a:rPr lang="en-US" altLang="zh-TW" sz="2300" dirty="0">
                <a:ea typeface="新細明體" pitchFamily="18" charset="-120"/>
              </a:rPr>
              <a:t>Producer/Consumer problem</a:t>
            </a:r>
          </a:p>
          <a:p>
            <a:pPr lvl="1"/>
            <a:r>
              <a:rPr lang="en-US" altLang="zh-TW" sz="2300" dirty="0">
                <a:ea typeface="新細明體" pitchFamily="18" charset="-120"/>
              </a:rPr>
              <a:t>Barbershop problem</a:t>
            </a:r>
          </a:p>
          <a:p>
            <a:pPr lvl="1"/>
            <a:r>
              <a:rPr lang="en-US" altLang="zh-TW" sz="2300" dirty="0">
                <a:ea typeface="新細明體" pitchFamily="18" charset="-120"/>
              </a:rPr>
              <a:t>Readers/Writers problem</a:t>
            </a:r>
          </a:p>
          <a:p>
            <a:pPr lvl="1"/>
            <a:r>
              <a:rPr lang="en-US" altLang="zh-TW" sz="2300" dirty="0">
                <a:ea typeface="新細明體" pitchFamily="18" charset="-120"/>
              </a:rPr>
              <a:t>Dining Philosopher problem</a:t>
            </a:r>
            <a:endParaRPr lang="zh-MO" altLang="en-US" dirty="0"/>
          </a:p>
        </p:txBody>
      </p:sp>
      <p:sp>
        <p:nvSpPr>
          <p:cNvPr id="3" name="Title 2">
            <a:extLst>
              <a:ext uri="{FF2B5EF4-FFF2-40B4-BE49-F238E27FC236}">
                <a16:creationId xmlns:a16="http://schemas.microsoft.com/office/drawing/2014/main" id="{A6655E03-2DAF-43D0-9EDB-B494A989D8A3}"/>
              </a:ext>
            </a:extLst>
          </p:cNvPr>
          <p:cNvSpPr>
            <a:spLocks noGrp="1"/>
          </p:cNvSpPr>
          <p:nvPr>
            <p:ph type="title"/>
          </p:nvPr>
        </p:nvSpPr>
        <p:spPr/>
        <p:txBody>
          <a:bodyPr/>
          <a:lstStyle/>
          <a:p>
            <a:r>
              <a:rPr lang="en-US" altLang="zh-TW" dirty="0">
                <a:ea typeface="新細明體" pitchFamily="18" charset="-120"/>
              </a:rPr>
              <a:t>We’ll study…</a:t>
            </a:r>
            <a:endParaRPr lang="zh-MO" altLang="en-US" dirty="0"/>
          </a:p>
        </p:txBody>
      </p:sp>
      <p:sp>
        <p:nvSpPr>
          <p:cNvPr id="4" name="Slide Number Placeholder 3">
            <a:extLst>
              <a:ext uri="{FF2B5EF4-FFF2-40B4-BE49-F238E27FC236}">
                <a16:creationId xmlns:a16="http://schemas.microsoft.com/office/drawing/2014/main" id="{87C6DE3E-AE5E-47E1-BFF7-08E789C09427}"/>
              </a:ext>
            </a:extLst>
          </p:cNvPr>
          <p:cNvSpPr>
            <a:spLocks noGrp="1"/>
          </p:cNvSpPr>
          <p:nvPr>
            <p:ph type="sldNum" sz="quarter" idx="15"/>
          </p:nvPr>
        </p:nvSpPr>
        <p:spPr/>
        <p:txBody>
          <a:bodyPr/>
          <a:lstStyle/>
          <a:p>
            <a:fld id="{19B51A1E-902D-48AF-9020-955120F399B6}" type="slidenum">
              <a:rPr lang="en-US" smtClean="0"/>
              <a:pPr/>
              <a:t>2</a:t>
            </a:fld>
            <a:endParaRPr lang="en-US" dirty="0"/>
          </a:p>
        </p:txBody>
      </p:sp>
      <p:pic>
        <p:nvPicPr>
          <p:cNvPr id="1026" name="Picture 2" descr="Multithreading: Dining Philosophers Problem - Austin G. Walters - bepaly体育官网">
            <a:extLst>
              <a:ext uri="{FF2B5EF4-FFF2-40B4-BE49-F238E27FC236}">
                <a16:creationId xmlns:a16="http://schemas.microsoft.com/office/drawing/2014/main" id="{F46C8BFE-8788-465D-909D-498E5D7A84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750" y="2780287"/>
            <a:ext cx="2416000" cy="250591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8AF151E-AAB1-45ED-A294-F2E27E17FDBA}"/>
              </a:ext>
            </a:extLst>
          </p:cNvPr>
          <p:cNvPicPr>
            <a:picLocks noChangeAspect="1"/>
          </p:cNvPicPr>
          <p:nvPr/>
        </p:nvPicPr>
        <p:blipFill>
          <a:blip r:embed="rId3"/>
          <a:stretch>
            <a:fillRect/>
          </a:stretch>
        </p:blipFill>
        <p:spPr>
          <a:xfrm>
            <a:off x="8371695" y="3637147"/>
            <a:ext cx="2947987" cy="2544578"/>
          </a:xfrm>
          <a:prstGeom prst="rect">
            <a:avLst/>
          </a:prstGeom>
        </p:spPr>
      </p:pic>
      <p:pic>
        <p:nvPicPr>
          <p:cNvPr id="1028" name="Picture 4" descr="4.3.3. Readers and Writers — Operating Systems Study Guide">
            <a:extLst>
              <a:ext uri="{FF2B5EF4-FFF2-40B4-BE49-F238E27FC236}">
                <a16:creationId xmlns:a16="http://schemas.microsoft.com/office/drawing/2014/main" id="{A6C8FF1E-122E-4893-8278-1B970335AB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0618" y="4286250"/>
            <a:ext cx="3705872" cy="2294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06722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244BD1F-EC1A-4F96-8DE6-869AC741E239}"/>
              </a:ext>
            </a:extLst>
          </p:cNvPr>
          <p:cNvSpPr>
            <a:spLocks noGrp="1"/>
          </p:cNvSpPr>
          <p:nvPr>
            <p:ph idx="1"/>
          </p:nvPr>
        </p:nvSpPr>
        <p:spPr>
          <a:xfrm>
            <a:off x="370614" y="1274325"/>
            <a:ext cx="9777434" cy="4679250"/>
          </a:xfrm>
        </p:spPr>
        <p:txBody>
          <a:bodyPr/>
          <a:lstStyle/>
          <a:p>
            <a:r>
              <a:rPr lang="en-US" altLang="zh-TW" dirty="0">
                <a:ea typeface="新細明體" pitchFamily="18" charset="-120"/>
              </a:rPr>
              <a:t>Monitor is a </a:t>
            </a:r>
            <a:r>
              <a:rPr lang="en-US" altLang="zh-TW" dirty="0">
                <a:solidFill>
                  <a:srgbClr val="FF0000"/>
                </a:solidFill>
                <a:ea typeface="新細明體" pitchFamily="18" charset="-120"/>
              </a:rPr>
              <a:t>software module</a:t>
            </a:r>
          </a:p>
          <a:p>
            <a:r>
              <a:rPr lang="en-US" altLang="zh-TW" dirty="0">
                <a:ea typeface="新細明體" pitchFamily="18" charset="-120"/>
              </a:rPr>
              <a:t>Chief </a:t>
            </a:r>
            <a:r>
              <a:rPr lang="en-US" altLang="zh-TW" dirty="0">
                <a:solidFill>
                  <a:srgbClr val="FF0000"/>
                </a:solidFill>
                <a:ea typeface="新細明體" pitchFamily="18" charset="-120"/>
              </a:rPr>
              <a:t>characteristics</a:t>
            </a:r>
          </a:p>
          <a:p>
            <a:pPr lvl="1"/>
            <a:r>
              <a:rPr lang="en-US" altLang="zh-TW" dirty="0">
                <a:solidFill>
                  <a:srgbClr val="FF0000"/>
                </a:solidFill>
                <a:ea typeface="新細明體" pitchFamily="18" charset="-120"/>
              </a:rPr>
              <a:t>Local data </a:t>
            </a:r>
            <a:r>
              <a:rPr lang="en-US" altLang="zh-TW" dirty="0">
                <a:ea typeface="新細明體" pitchFamily="18" charset="-120"/>
              </a:rPr>
              <a:t>variables are accessible </a:t>
            </a:r>
            <a:r>
              <a:rPr lang="en-US" altLang="zh-TW" dirty="0">
                <a:solidFill>
                  <a:srgbClr val="FF0000"/>
                </a:solidFill>
                <a:ea typeface="新細明體" pitchFamily="18" charset="-120"/>
              </a:rPr>
              <a:t>only</a:t>
            </a:r>
            <a:r>
              <a:rPr lang="en-US" altLang="zh-TW" dirty="0">
                <a:ea typeface="新細明體" pitchFamily="18" charset="-120"/>
              </a:rPr>
              <a:t> by the monitor</a:t>
            </a:r>
          </a:p>
          <a:p>
            <a:pPr lvl="1"/>
            <a:r>
              <a:rPr lang="en-US" altLang="zh-TW" dirty="0">
                <a:ea typeface="新細明體" pitchFamily="18" charset="-120"/>
              </a:rPr>
              <a:t>Process </a:t>
            </a:r>
            <a:r>
              <a:rPr lang="en-US" altLang="zh-TW" dirty="0">
                <a:solidFill>
                  <a:srgbClr val="FF0000"/>
                </a:solidFill>
                <a:ea typeface="新細明體" pitchFamily="18" charset="-120"/>
              </a:rPr>
              <a:t>enters</a:t>
            </a:r>
            <a:r>
              <a:rPr lang="en-US" altLang="zh-TW" dirty="0">
                <a:ea typeface="新細明體" pitchFamily="18" charset="-120"/>
              </a:rPr>
              <a:t> monitor by </a:t>
            </a:r>
            <a:r>
              <a:rPr lang="en-US" altLang="zh-TW" dirty="0">
                <a:solidFill>
                  <a:srgbClr val="FF0000"/>
                </a:solidFill>
                <a:ea typeface="新細明體" pitchFamily="18" charset="-120"/>
              </a:rPr>
              <a:t>invoking</a:t>
            </a:r>
            <a:r>
              <a:rPr lang="en-US" altLang="zh-TW" dirty="0">
                <a:ea typeface="新細明體" pitchFamily="18" charset="-120"/>
              </a:rPr>
              <a:t> one of its procedures / methods</a:t>
            </a:r>
          </a:p>
          <a:p>
            <a:pPr lvl="1"/>
            <a:r>
              <a:rPr lang="en-US" altLang="zh-TW" dirty="0">
                <a:ea typeface="新細明體" pitchFamily="18" charset="-120"/>
              </a:rPr>
              <a:t>Only </a:t>
            </a:r>
            <a:r>
              <a:rPr lang="en-US" altLang="zh-TW" dirty="0">
                <a:solidFill>
                  <a:srgbClr val="FF0000"/>
                </a:solidFill>
                <a:ea typeface="新細明體" pitchFamily="18" charset="-120"/>
              </a:rPr>
              <a:t>one</a:t>
            </a:r>
            <a:r>
              <a:rPr lang="en-US" altLang="zh-TW" dirty="0">
                <a:ea typeface="新細明體" pitchFamily="18" charset="-120"/>
              </a:rPr>
              <a:t> process / thread may be executing in the monitor at a time</a:t>
            </a:r>
          </a:p>
          <a:p>
            <a:endParaRPr lang="zh-MO" altLang="en-US" dirty="0"/>
          </a:p>
        </p:txBody>
      </p:sp>
      <p:sp>
        <p:nvSpPr>
          <p:cNvPr id="3" name="Title 2">
            <a:extLst>
              <a:ext uri="{FF2B5EF4-FFF2-40B4-BE49-F238E27FC236}">
                <a16:creationId xmlns:a16="http://schemas.microsoft.com/office/drawing/2014/main" id="{F9B09A88-C78B-4ACA-811B-83BFF995A4D4}"/>
              </a:ext>
            </a:extLst>
          </p:cNvPr>
          <p:cNvSpPr>
            <a:spLocks noGrp="1"/>
          </p:cNvSpPr>
          <p:nvPr>
            <p:ph type="title"/>
          </p:nvPr>
        </p:nvSpPr>
        <p:spPr/>
        <p:txBody>
          <a:bodyPr/>
          <a:lstStyle/>
          <a:p>
            <a:r>
              <a:rPr lang="en-US" altLang="zh-TW" dirty="0">
                <a:ea typeface="新細明體" pitchFamily="18" charset="-120"/>
              </a:rPr>
              <a:t>Monitors</a:t>
            </a:r>
            <a:endParaRPr lang="zh-MO" altLang="en-US" dirty="0"/>
          </a:p>
        </p:txBody>
      </p:sp>
      <p:sp>
        <p:nvSpPr>
          <p:cNvPr id="4" name="Slide Number Placeholder 3">
            <a:extLst>
              <a:ext uri="{FF2B5EF4-FFF2-40B4-BE49-F238E27FC236}">
                <a16:creationId xmlns:a16="http://schemas.microsoft.com/office/drawing/2014/main" id="{1DAB93BF-06BB-4864-972E-D9ACB5AEE8E7}"/>
              </a:ext>
            </a:extLst>
          </p:cNvPr>
          <p:cNvSpPr>
            <a:spLocks noGrp="1"/>
          </p:cNvSpPr>
          <p:nvPr>
            <p:ph type="sldNum" sz="quarter" idx="15"/>
          </p:nvPr>
        </p:nvSpPr>
        <p:spPr/>
        <p:txBody>
          <a:bodyPr/>
          <a:lstStyle/>
          <a:p>
            <a:fld id="{19B51A1E-902D-48AF-9020-955120F399B6}" type="slidenum">
              <a:rPr lang="en-US" smtClean="0"/>
              <a:pPr/>
              <a:t>20</a:t>
            </a:fld>
            <a:endParaRPr lang="en-US" dirty="0"/>
          </a:p>
        </p:txBody>
      </p:sp>
    </p:spTree>
    <p:extLst>
      <p:ext uri="{BB962C8B-B14F-4D97-AF65-F5344CB8AC3E}">
        <p14:creationId xmlns:p14="http://schemas.microsoft.com/office/powerpoint/2010/main" val="24920273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C262E7C-9933-4746-80AB-1B18736013C7}"/>
              </a:ext>
            </a:extLst>
          </p:cNvPr>
          <p:cNvSpPr>
            <a:spLocks noGrp="1"/>
          </p:cNvSpPr>
          <p:nvPr>
            <p:ph idx="1"/>
          </p:nvPr>
        </p:nvSpPr>
        <p:spPr>
          <a:xfrm>
            <a:off x="145739" y="1256396"/>
            <a:ext cx="7026026" cy="4679250"/>
          </a:xfrm>
        </p:spPr>
        <p:txBody>
          <a:bodyPr/>
          <a:lstStyle/>
          <a:p>
            <a:r>
              <a:rPr lang="en-US" altLang="zh-MO" dirty="0"/>
              <a:t>A process in the monitor </a:t>
            </a:r>
          </a:p>
          <a:p>
            <a:pPr lvl="1"/>
            <a:r>
              <a:rPr lang="en-US" altLang="zh-MO" dirty="0"/>
              <a:t>May block itself on condition c by issuing </a:t>
            </a:r>
            <a:r>
              <a:rPr lang="en-US" altLang="zh-MO" i="1" dirty="0" err="1"/>
              <a:t>cwait</a:t>
            </a:r>
            <a:r>
              <a:rPr lang="en-US" altLang="zh-MO" i="1" dirty="0"/>
              <a:t> (c)</a:t>
            </a:r>
          </a:p>
          <a:p>
            <a:pPr lvl="1"/>
            <a:r>
              <a:rPr lang="en-US" altLang="zh-MO" dirty="0"/>
              <a:t>Be placed in a queue (waiting for c)</a:t>
            </a:r>
          </a:p>
          <a:p>
            <a:pPr lvl="1"/>
            <a:r>
              <a:rPr lang="en-US" altLang="zh-MO" dirty="0"/>
              <a:t>Resume execution when c is ready </a:t>
            </a:r>
          </a:p>
          <a:p>
            <a:pPr lvl="1"/>
            <a:endParaRPr lang="en-US" altLang="zh-MO" dirty="0"/>
          </a:p>
          <a:p>
            <a:pPr lvl="1"/>
            <a:r>
              <a:rPr lang="en-US" altLang="zh-MO" dirty="0"/>
              <a:t>Detect a change of condition c</a:t>
            </a:r>
          </a:p>
          <a:p>
            <a:pPr lvl="1"/>
            <a:r>
              <a:rPr lang="en-US" altLang="zh-MO" dirty="0"/>
              <a:t>Issue </a:t>
            </a:r>
            <a:r>
              <a:rPr lang="en-US" altLang="zh-MO" i="1" dirty="0" err="1"/>
              <a:t>csignal</a:t>
            </a:r>
            <a:r>
              <a:rPr lang="en-US" altLang="zh-MO" i="1" dirty="0"/>
              <a:t>(c)</a:t>
            </a:r>
          </a:p>
          <a:p>
            <a:pPr lvl="1"/>
            <a:r>
              <a:rPr lang="en-US" altLang="zh-MO" dirty="0"/>
              <a:t>A process waiting for c will be invoked</a:t>
            </a:r>
          </a:p>
          <a:p>
            <a:pPr lvl="1"/>
            <a:r>
              <a:rPr lang="en-US" altLang="zh-MO" i="1" dirty="0">
                <a:solidFill>
                  <a:srgbClr val="FF0000"/>
                </a:solidFill>
              </a:rPr>
              <a:t>If there is no process waiting for c, the signal will be lost</a:t>
            </a:r>
          </a:p>
          <a:p>
            <a:pPr lvl="1"/>
            <a:endParaRPr lang="zh-MO" altLang="en-US" dirty="0"/>
          </a:p>
        </p:txBody>
      </p:sp>
      <p:sp>
        <p:nvSpPr>
          <p:cNvPr id="3" name="Title 2">
            <a:extLst>
              <a:ext uri="{FF2B5EF4-FFF2-40B4-BE49-F238E27FC236}">
                <a16:creationId xmlns:a16="http://schemas.microsoft.com/office/drawing/2014/main" id="{70A9DA5E-ABFE-4BA5-B2B6-7746CC6D5744}"/>
              </a:ext>
            </a:extLst>
          </p:cNvPr>
          <p:cNvSpPr>
            <a:spLocks noGrp="1"/>
          </p:cNvSpPr>
          <p:nvPr>
            <p:ph type="title"/>
          </p:nvPr>
        </p:nvSpPr>
        <p:spPr>
          <a:xfrm>
            <a:off x="391238" y="231498"/>
            <a:ext cx="9595444" cy="672927"/>
          </a:xfrm>
        </p:spPr>
        <p:txBody>
          <a:bodyPr/>
          <a:lstStyle/>
          <a:p>
            <a:r>
              <a:rPr lang="en-US" altLang="zh-TW" dirty="0">
                <a:solidFill>
                  <a:schemeClr val="tx2"/>
                </a:solidFill>
                <a:ea typeface="新細明體" pitchFamily="18" charset="-120"/>
              </a:rPr>
              <a:t>Structure of a Monitor</a:t>
            </a:r>
            <a:endParaRPr lang="zh-MO" altLang="en-US" dirty="0"/>
          </a:p>
        </p:txBody>
      </p:sp>
      <p:sp>
        <p:nvSpPr>
          <p:cNvPr id="4" name="Slide Number Placeholder 3">
            <a:extLst>
              <a:ext uri="{FF2B5EF4-FFF2-40B4-BE49-F238E27FC236}">
                <a16:creationId xmlns:a16="http://schemas.microsoft.com/office/drawing/2014/main" id="{2F61C819-D5F4-4BB7-AD89-387427703AF8}"/>
              </a:ext>
            </a:extLst>
          </p:cNvPr>
          <p:cNvSpPr>
            <a:spLocks noGrp="1"/>
          </p:cNvSpPr>
          <p:nvPr>
            <p:ph type="sldNum" sz="quarter" idx="15"/>
          </p:nvPr>
        </p:nvSpPr>
        <p:spPr/>
        <p:txBody>
          <a:bodyPr/>
          <a:lstStyle/>
          <a:p>
            <a:fld id="{19B51A1E-902D-48AF-9020-955120F399B6}" type="slidenum">
              <a:rPr lang="en-US" smtClean="0"/>
              <a:pPr/>
              <a:t>21</a:t>
            </a:fld>
            <a:endParaRPr lang="en-US" dirty="0"/>
          </a:p>
        </p:txBody>
      </p:sp>
      <p:pic>
        <p:nvPicPr>
          <p:cNvPr id="5" name="Picture 2">
            <a:extLst>
              <a:ext uri="{FF2B5EF4-FFF2-40B4-BE49-F238E27FC236}">
                <a16:creationId xmlns:a16="http://schemas.microsoft.com/office/drawing/2014/main" id="{CCE18689-D98F-4F0C-AC50-484871D23659}"/>
              </a:ext>
            </a:extLst>
          </p:cNvPr>
          <p:cNvPicPr>
            <a:picLocks noChangeAspect="1" noChangeArrowheads="1"/>
          </p:cNvPicPr>
          <p:nvPr/>
        </p:nvPicPr>
        <p:blipFill>
          <a:blip r:embed="rId3" cstate="print"/>
          <a:srcRect b="14772"/>
          <a:stretch>
            <a:fillRect/>
          </a:stretch>
        </p:blipFill>
        <p:spPr>
          <a:xfrm>
            <a:off x="6893102" y="275214"/>
            <a:ext cx="4426580" cy="6381933"/>
          </a:xfrm>
          <a:prstGeom prst="rect">
            <a:avLst/>
          </a:prstGeom>
          <a:noFill/>
        </p:spPr>
      </p:pic>
    </p:spTree>
    <p:extLst>
      <p:ext uri="{BB962C8B-B14F-4D97-AF65-F5344CB8AC3E}">
        <p14:creationId xmlns:p14="http://schemas.microsoft.com/office/powerpoint/2010/main" val="1144622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339B6-FF49-496B-823D-16C65930D04E}"/>
              </a:ext>
            </a:extLst>
          </p:cNvPr>
          <p:cNvSpPr>
            <a:spLocks noGrp="1"/>
          </p:cNvSpPr>
          <p:nvPr>
            <p:ph type="title"/>
          </p:nvPr>
        </p:nvSpPr>
        <p:spPr>
          <a:xfrm>
            <a:off x="432000" y="108489"/>
            <a:ext cx="11760000" cy="1131376"/>
          </a:xfrm>
        </p:spPr>
        <p:txBody>
          <a:bodyPr/>
          <a:lstStyle/>
          <a:p>
            <a:r>
              <a:rPr lang="en-US" altLang="zh-MO" dirty="0"/>
              <a:t>A Solution to the Bounded-Buffer Producer/Consumer Problem Using a Monitor (1/2)</a:t>
            </a:r>
            <a:endParaRPr lang="zh-MO" altLang="en-US" dirty="0"/>
          </a:p>
        </p:txBody>
      </p:sp>
      <p:sp>
        <p:nvSpPr>
          <p:cNvPr id="3" name="Slide Number Placeholder 2">
            <a:extLst>
              <a:ext uri="{FF2B5EF4-FFF2-40B4-BE49-F238E27FC236}">
                <a16:creationId xmlns:a16="http://schemas.microsoft.com/office/drawing/2014/main" id="{26B4AE02-C15F-4A7C-A827-D01F9E2A1535}"/>
              </a:ext>
            </a:extLst>
          </p:cNvPr>
          <p:cNvSpPr>
            <a:spLocks noGrp="1"/>
          </p:cNvSpPr>
          <p:nvPr>
            <p:ph type="sldNum" sz="quarter" idx="33"/>
          </p:nvPr>
        </p:nvSpPr>
        <p:spPr/>
        <p:txBody>
          <a:bodyPr/>
          <a:lstStyle/>
          <a:p>
            <a:fld id="{19B51A1E-902D-48AF-9020-955120F399B6}" type="slidenum">
              <a:rPr lang="en-US" noProof="0" smtClean="0"/>
              <a:pPr/>
              <a:t>22</a:t>
            </a:fld>
            <a:endParaRPr lang="en-US" noProof="0" dirty="0"/>
          </a:p>
        </p:txBody>
      </p:sp>
      <p:pic>
        <p:nvPicPr>
          <p:cNvPr id="4" name="Picture 2">
            <a:extLst>
              <a:ext uri="{FF2B5EF4-FFF2-40B4-BE49-F238E27FC236}">
                <a16:creationId xmlns:a16="http://schemas.microsoft.com/office/drawing/2014/main" id="{31ED83DD-E3A8-4808-8895-C3DC96185A60}"/>
              </a:ext>
            </a:extLst>
          </p:cNvPr>
          <p:cNvPicPr>
            <a:picLocks noChangeAspect="1" noChangeArrowheads="1"/>
          </p:cNvPicPr>
          <p:nvPr/>
        </p:nvPicPr>
        <p:blipFill>
          <a:blip r:embed="rId2" cstate="print"/>
          <a:srcRect/>
          <a:stretch>
            <a:fillRect/>
          </a:stretch>
        </p:blipFill>
        <p:spPr>
          <a:xfrm>
            <a:off x="1143000" y="1030091"/>
            <a:ext cx="9551338" cy="5645983"/>
          </a:xfrm>
          <a:prstGeom prst="rect">
            <a:avLst/>
          </a:prstGeom>
          <a:noFill/>
        </p:spPr>
      </p:pic>
    </p:spTree>
    <p:extLst>
      <p:ext uri="{BB962C8B-B14F-4D97-AF65-F5344CB8AC3E}">
        <p14:creationId xmlns:p14="http://schemas.microsoft.com/office/powerpoint/2010/main" val="13254863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339B6-FF49-496B-823D-16C65930D04E}"/>
              </a:ext>
            </a:extLst>
          </p:cNvPr>
          <p:cNvSpPr>
            <a:spLocks noGrp="1"/>
          </p:cNvSpPr>
          <p:nvPr>
            <p:ph type="title"/>
          </p:nvPr>
        </p:nvSpPr>
        <p:spPr>
          <a:xfrm>
            <a:off x="432000" y="108489"/>
            <a:ext cx="11760000" cy="1131376"/>
          </a:xfrm>
        </p:spPr>
        <p:txBody>
          <a:bodyPr/>
          <a:lstStyle/>
          <a:p>
            <a:r>
              <a:rPr lang="en-US" altLang="zh-MO" dirty="0"/>
              <a:t>A Solution to the Bounded-Buffer Producer/Consumer Problem Using a Monitor (2/2)</a:t>
            </a:r>
            <a:endParaRPr lang="zh-MO" altLang="en-US" dirty="0"/>
          </a:p>
        </p:txBody>
      </p:sp>
      <p:sp>
        <p:nvSpPr>
          <p:cNvPr id="3" name="Slide Number Placeholder 2">
            <a:extLst>
              <a:ext uri="{FF2B5EF4-FFF2-40B4-BE49-F238E27FC236}">
                <a16:creationId xmlns:a16="http://schemas.microsoft.com/office/drawing/2014/main" id="{26B4AE02-C15F-4A7C-A827-D01F9E2A1535}"/>
              </a:ext>
            </a:extLst>
          </p:cNvPr>
          <p:cNvSpPr>
            <a:spLocks noGrp="1"/>
          </p:cNvSpPr>
          <p:nvPr>
            <p:ph type="sldNum" sz="quarter" idx="33"/>
          </p:nvPr>
        </p:nvSpPr>
        <p:spPr/>
        <p:txBody>
          <a:bodyPr/>
          <a:lstStyle/>
          <a:p>
            <a:fld id="{19B51A1E-902D-48AF-9020-955120F399B6}" type="slidenum">
              <a:rPr lang="en-US" noProof="0" smtClean="0"/>
              <a:pPr/>
              <a:t>23</a:t>
            </a:fld>
            <a:endParaRPr lang="en-US" noProof="0" dirty="0"/>
          </a:p>
        </p:txBody>
      </p:sp>
      <p:pic>
        <p:nvPicPr>
          <p:cNvPr id="4" name="Picture 2">
            <a:extLst>
              <a:ext uri="{FF2B5EF4-FFF2-40B4-BE49-F238E27FC236}">
                <a16:creationId xmlns:a16="http://schemas.microsoft.com/office/drawing/2014/main" id="{E1E2FA78-17DA-4C12-BA0B-B1BEA29BBB5A}"/>
              </a:ext>
            </a:extLst>
          </p:cNvPr>
          <p:cNvPicPr>
            <a:picLocks noChangeAspect="1" noChangeArrowheads="1"/>
          </p:cNvPicPr>
          <p:nvPr/>
        </p:nvPicPr>
        <p:blipFill>
          <a:blip r:embed="rId3" cstate="print"/>
          <a:srcRect b="14435"/>
          <a:stretch>
            <a:fillRect/>
          </a:stretch>
        </p:blipFill>
        <p:spPr>
          <a:xfrm>
            <a:off x="1017493" y="1261362"/>
            <a:ext cx="10157013" cy="5118890"/>
          </a:xfrm>
          <a:prstGeom prst="rect">
            <a:avLst/>
          </a:prstGeom>
          <a:noFill/>
        </p:spPr>
      </p:pic>
    </p:spTree>
    <p:extLst>
      <p:ext uri="{BB962C8B-B14F-4D97-AF65-F5344CB8AC3E}">
        <p14:creationId xmlns:p14="http://schemas.microsoft.com/office/powerpoint/2010/main" val="1552959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65530-7A64-4E7E-96E1-F3B05293C270}"/>
              </a:ext>
            </a:extLst>
          </p:cNvPr>
          <p:cNvSpPr>
            <a:spLocks noGrp="1"/>
          </p:cNvSpPr>
          <p:nvPr>
            <p:ph type="title"/>
          </p:nvPr>
        </p:nvSpPr>
        <p:spPr/>
        <p:txBody>
          <a:bodyPr/>
          <a:lstStyle/>
          <a:p>
            <a:r>
              <a:rPr lang="en-US" altLang="zh-TW" dirty="0">
                <a:ea typeface="新細明體" pitchFamily="18" charset="-120"/>
              </a:rPr>
              <a:t>Barbershop Problem</a:t>
            </a:r>
            <a:endParaRPr lang="zh-MO" altLang="en-US" dirty="0"/>
          </a:p>
        </p:txBody>
      </p:sp>
      <p:sp>
        <p:nvSpPr>
          <p:cNvPr id="3" name="Slide Number Placeholder 2">
            <a:extLst>
              <a:ext uri="{FF2B5EF4-FFF2-40B4-BE49-F238E27FC236}">
                <a16:creationId xmlns:a16="http://schemas.microsoft.com/office/drawing/2014/main" id="{8D2D4569-C05E-4F93-AC83-318B95513EA1}"/>
              </a:ext>
            </a:extLst>
          </p:cNvPr>
          <p:cNvSpPr>
            <a:spLocks noGrp="1"/>
          </p:cNvSpPr>
          <p:nvPr>
            <p:ph type="sldNum" sz="quarter" idx="33"/>
          </p:nvPr>
        </p:nvSpPr>
        <p:spPr/>
        <p:txBody>
          <a:bodyPr/>
          <a:lstStyle/>
          <a:p>
            <a:fld id="{19B51A1E-902D-48AF-9020-955120F399B6}" type="slidenum">
              <a:rPr lang="en-US" noProof="0" smtClean="0"/>
              <a:pPr/>
              <a:t>24</a:t>
            </a:fld>
            <a:endParaRPr lang="en-US" noProof="0" dirty="0"/>
          </a:p>
        </p:txBody>
      </p:sp>
      <p:sp>
        <p:nvSpPr>
          <p:cNvPr id="9" name="Rectangle 3">
            <a:extLst>
              <a:ext uri="{FF2B5EF4-FFF2-40B4-BE49-F238E27FC236}">
                <a16:creationId xmlns:a16="http://schemas.microsoft.com/office/drawing/2014/main" id="{3C0F59D8-F066-4AE1-A093-00996B7E3A58}"/>
              </a:ext>
            </a:extLst>
          </p:cNvPr>
          <p:cNvSpPr>
            <a:spLocks noChangeArrowheads="1"/>
          </p:cNvSpPr>
          <p:nvPr/>
        </p:nvSpPr>
        <p:spPr bwMode="auto">
          <a:xfrm>
            <a:off x="7194177" y="1434355"/>
            <a:ext cx="2362200" cy="2057400"/>
          </a:xfrm>
          <a:prstGeom prst="rect">
            <a:avLst/>
          </a:prstGeom>
          <a:solidFill>
            <a:srgbClr val="FFFFFF"/>
          </a:solidFill>
          <a:ln w="12700">
            <a:solidFill>
              <a:schemeClr val="tx1"/>
            </a:solidFill>
            <a:miter lim="800000"/>
            <a:headEnd type="none" w="sm" len="sm"/>
            <a:tailEnd type="none" w="sm" len="sm"/>
          </a:ln>
        </p:spPr>
        <p:txBody>
          <a:bodyPr wrap="none" anchor="ctr"/>
          <a:lstStyle/>
          <a:p>
            <a:r>
              <a:rPr kumimoji="1" lang="en-US" altLang="zh-TW">
                <a:latin typeface="Arial" charset="0"/>
                <a:ea typeface="新細明體" pitchFamily="18" charset="-120"/>
              </a:rPr>
              <a:t>void customer ( ) {</a:t>
            </a:r>
          </a:p>
          <a:p>
            <a:r>
              <a:rPr kumimoji="1" lang="en-US" altLang="zh-TW">
                <a:latin typeface="Arial" charset="0"/>
                <a:ea typeface="新細明體" pitchFamily="18" charset="-120"/>
              </a:rPr>
              <a:t>  enter shop;</a:t>
            </a:r>
          </a:p>
          <a:p>
            <a:r>
              <a:rPr kumimoji="1" lang="en-US" altLang="zh-TW">
                <a:latin typeface="Arial" charset="0"/>
                <a:ea typeface="新細明體" pitchFamily="18" charset="-120"/>
              </a:rPr>
              <a:t>  sit in barber chair;</a:t>
            </a:r>
          </a:p>
          <a:p>
            <a:r>
              <a:rPr kumimoji="1" lang="en-US" altLang="zh-TW">
                <a:latin typeface="Arial" charset="0"/>
                <a:ea typeface="新細明體" pitchFamily="18" charset="-120"/>
              </a:rPr>
              <a:t>  leave barber chair;</a:t>
            </a:r>
          </a:p>
          <a:p>
            <a:r>
              <a:rPr kumimoji="1" lang="en-US" altLang="zh-TW">
                <a:latin typeface="Arial" charset="0"/>
                <a:ea typeface="新細明體" pitchFamily="18" charset="-120"/>
              </a:rPr>
              <a:t>  pay;</a:t>
            </a:r>
          </a:p>
          <a:p>
            <a:r>
              <a:rPr kumimoji="1" lang="en-US" altLang="zh-TW">
                <a:latin typeface="Arial" charset="0"/>
                <a:ea typeface="新細明體" pitchFamily="18" charset="-120"/>
              </a:rPr>
              <a:t>  exit shop;</a:t>
            </a:r>
          </a:p>
          <a:p>
            <a:r>
              <a:rPr kumimoji="1" lang="en-US" altLang="zh-TW">
                <a:latin typeface="Arial" charset="0"/>
                <a:ea typeface="新細明體" pitchFamily="18" charset="-120"/>
              </a:rPr>
              <a:t>}</a:t>
            </a:r>
          </a:p>
        </p:txBody>
      </p:sp>
      <p:sp>
        <p:nvSpPr>
          <p:cNvPr id="10" name="Rectangle 4">
            <a:extLst>
              <a:ext uri="{FF2B5EF4-FFF2-40B4-BE49-F238E27FC236}">
                <a16:creationId xmlns:a16="http://schemas.microsoft.com/office/drawing/2014/main" id="{7015FB91-6C6B-40D3-AC4A-FE250C19BBDF}"/>
              </a:ext>
            </a:extLst>
          </p:cNvPr>
          <p:cNvSpPr>
            <a:spLocks noChangeArrowheads="1"/>
          </p:cNvSpPr>
          <p:nvPr/>
        </p:nvSpPr>
        <p:spPr bwMode="auto">
          <a:xfrm>
            <a:off x="7879977" y="3186955"/>
            <a:ext cx="1905000" cy="1524000"/>
          </a:xfrm>
          <a:prstGeom prst="rect">
            <a:avLst/>
          </a:prstGeom>
          <a:solidFill>
            <a:srgbClr val="FFFFFF"/>
          </a:solidFill>
          <a:ln w="12700">
            <a:solidFill>
              <a:schemeClr val="tx1"/>
            </a:solidFill>
            <a:miter lim="800000"/>
            <a:headEnd type="none" w="sm" len="sm"/>
            <a:tailEnd type="none" w="sm" len="sm"/>
          </a:ln>
        </p:spPr>
        <p:txBody>
          <a:bodyPr wrap="none" anchor="ctr"/>
          <a:lstStyle/>
          <a:p>
            <a:r>
              <a:rPr kumimoji="1" lang="en-US" altLang="zh-TW">
                <a:latin typeface="Arial" charset="0"/>
                <a:ea typeface="新細明體" pitchFamily="18" charset="-120"/>
              </a:rPr>
              <a:t>void barber ( ) {</a:t>
            </a:r>
          </a:p>
          <a:p>
            <a:r>
              <a:rPr kumimoji="1" lang="en-US" altLang="zh-TW">
                <a:latin typeface="Arial" charset="0"/>
                <a:ea typeface="新細明體" pitchFamily="18" charset="-120"/>
              </a:rPr>
              <a:t>  while (true) {</a:t>
            </a:r>
          </a:p>
          <a:p>
            <a:r>
              <a:rPr kumimoji="1" lang="en-US" altLang="zh-TW">
                <a:latin typeface="Arial" charset="0"/>
                <a:ea typeface="新細明體" pitchFamily="18" charset="-120"/>
              </a:rPr>
              <a:t>     cut hair;</a:t>
            </a:r>
          </a:p>
          <a:p>
            <a:r>
              <a:rPr kumimoji="1" lang="en-US" altLang="zh-TW">
                <a:latin typeface="Arial" charset="0"/>
                <a:ea typeface="新細明體" pitchFamily="18" charset="-120"/>
              </a:rPr>
              <a:t>  }</a:t>
            </a:r>
          </a:p>
          <a:p>
            <a:r>
              <a:rPr kumimoji="1" lang="en-US" altLang="zh-TW">
                <a:latin typeface="Arial" charset="0"/>
                <a:ea typeface="新細明體" pitchFamily="18" charset="-120"/>
              </a:rPr>
              <a:t>}</a:t>
            </a:r>
          </a:p>
        </p:txBody>
      </p:sp>
      <p:sp>
        <p:nvSpPr>
          <p:cNvPr id="11" name="Rectangle 5">
            <a:extLst>
              <a:ext uri="{FF2B5EF4-FFF2-40B4-BE49-F238E27FC236}">
                <a16:creationId xmlns:a16="http://schemas.microsoft.com/office/drawing/2014/main" id="{C7EF571C-5605-4417-97A4-8AD766032E10}"/>
              </a:ext>
            </a:extLst>
          </p:cNvPr>
          <p:cNvSpPr>
            <a:spLocks noChangeArrowheads="1"/>
          </p:cNvSpPr>
          <p:nvPr/>
        </p:nvSpPr>
        <p:spPr bwMode="auto">
          <a:xfrm>
            <a:off x="7270377" y="4863355"/>
            <a:ext cx="2133600" cy="1524000"/>
          </a:xfrm>
          <a:prstGeom prst="rect">
            <a:avLst/>
          </a:prstGeom>
          <a:solidFill>
            <a:srgbClr val="FFFFFF"/>
          </a:solidFill>
          <a:ln w="12700">
            <a:solidFill>
              <a:schemeClr val="tx1"/>
            </a:solidFill>
            <a:miter lim="800000"/>
            <a:headEnd type="none" w="sm" len="sm"/>
            <a:tailEnd type="none" w="sm" len="sm"/>
          </a:ln>
        </p:spPr>
        <p:txBody>
          <a:bodyPr wrap="none" anchor="ctr"/>
          <a:lstStyle/>
          <a:p>
            <a:r>
              <a:rPr kumimoji="1" lang="en-US" altLang="zh-TW">
                <a:latin typeface="Arial" charset="0"/>
                <a:ea typeface="新細明體" pitchFamily="18" charset="-120"/>
              </a:rPr>
              <a:t>void cashier ( ) {</a:t>
            </a:r>
          </a:p>
          <a:p>
            <a:r>
              <a:rPr kumimoji="1" lang="en-US" altLang="zh-TW">
                <a:latin typeface="Arial" charset="0"/>
                <a:ea typeface="新細明體" pitchFamily="18" charset="-120"/>
              </a:rPr>
              <a:t>  while (true) {</a:t>
            </a:r>
          </a:p>
          <a:p>
            <a:r>
              <a:rPr kumimoji="1" lang="en-US" altLang="zh-TW">
                <a:latin typeface="Arial" charset="0"/>
                <a:ea typeface="新細明體" pitchFamily="18" charset="-120"/>
              </a:rPr>
              <a:t>     accept pay;</a:t>
            </a:r>
          </a:p>
          <a:p>
            <a:r>
              <a:rPr kumimoji="1" lang="en-US" altLang="zh-TW">
                <a:latin typeface="Arial" charset="0"/>
                <a:ea typeface="新細明體" pitchFamily="18" charset="-120"/>
              </a:rPr>
              <a:t>  }</a:t>
            </a:r>
          </a:p>
          <a:p>
            <a:r>
              <a:rPr kumimoji="1" lang="en-US" altLang="zh-TW">
                <a:latin typeface="Arial" charset="0"/>
                <a:ea typeface="新細明體" pitchFamily="18" charset="-120"/>
              </a:rPr>
              <a:t>}</a:t>
            </a:r>
          </a:p>
        </p:txBody>
      </p:sp>
      <p:sp>
        <p:nvSpPr>
          <p:cNvPr id="12" name="Rectangle 6">
            <a:extLst>
              <a:ext uri="{FF2B5EF4-FFF2-40B4-BE49-F238E27FC236}">
                <a16:creationId xmlns:a16="http://schemas.microsoft.com/office/drawing/2014/main" id="{C7EAE524-47F1-4B16-95ED-9E477427D6D4}"/>
              </a:ext>
            </a:extLst>
          </p:cNvPr>
          <p:cNvSpPr>
            <a:spLocks noChangeArrowheads="1"/>
          </p:cNvSpPr>
          <p:nvPr/>
        </p:nvSpPr>
        <p:spPr bwMode="auto">
          <a:xfrm>
            <a:off x="1783977" y="1586755"/>
            <a:ext cx="5105400" cy="4038600"/>
          </a:xfrm>
          <a:prstGeom prst="rect">
            <a:avLst/>
          </a:prstGeom>
          <a:solidFill>
            <a:srgbClr val="FFFFCC"/>
          </a:solidFill>
          <a:ln w="12700">
            <a:solidFill>
              <a:schemeClr val="tx1"/>
            </a:solidFill>
            <a:miter lim="800000"/>
            <a:headEnd type="none" w="sm" len="sm"/>
            <a:tailEnd type="none" w="sm" len="sm"/>
          </a:ln>
          <a:effectLst>
            <a:outerShdw dist="107763" dir="2700000" algn="ctr" rotWithShape="0">
              <a:schemeClr val="bg2"/>
            </a:outerShdw>
          </a:effectLst>
        </p:spPr>
        <p:txBody>
          <a:bodyPr anchor="ctr" anchorCtr="1"/>
          <a:lstStyle/>
          <a:p>
            <a:pPr marL="381000" indent="-381000">
              <a:buFont typeface="Wingdings" pitchFamily="2" charset="2"/>
              <a:buChar char="l"/>
              <a:defRPr/>
            </a:pPr>
            <a:r>
              <a:rPr kumimoji="1" lang="en-US" altLang="zh-TW" dirty="0">
                <a:solidFill>
                  <a:srgbClr val="000000"/>
                </a:solidFill>
                <a:latin typeface="Arial" charset="0"/>
                <a:ea typeface="新細明體" pitchFamily="18" charset="-120"/>
              </a:rPr>
              <a:t>There are 50 customers, 3 barbers and 1 cashier.</a:t>
            </a:r>
          </a:p>
          <a:p>
            <a:pPr marL="381000" indent="-381000">
              <a:buFont typeface="Wingdings" pitchFamily="2" charset="2"/>
              <a:buChar char="l"/>
              <a:defRPr/>
            </a:pPr>
            <a:r>
              <a:rPr kumimoji="1" lang="en-US" altLang="zh-TW" dirty="0">
                <a:solidFill>
                  <a:srgbClr val="000000"/>
                </a:solidFill>
                <a:latin typeface="Arial" charset="0"/>
                <a:ea typeface="新細明體" pitchFamily="18" charset="-120"/>
              </a:rPr>
              <a:t>At most 10 customers can stay inside the shop. </a:t>
            </a:r>
          </a:p>
          <a:p>
            <a:pPr marL="381000" indent="-381000">
              <a:buFont typeface="Wingdings" pitchFamily="2" charset="2"/>
              <a:buChar char="l"/>
              <a:defRPr/>
            </a:pPr>
            <a:r>
              <a:rPr kumimoji="1" lang="en-US" altLang="zh-TW" dirty="0">
                <a:solidFill>
                  <a:srgbClr val="000000"/>
                </a:solidFill>
                <a:latin typeface="Arial" charset="0"/>
                <a:ea typeface="新細明體" pitchFamily="18" charset="-120"/>
              </a:rPr>
              <a:t>Each barber has his own barber chair. A customer goes to sit on a barber chair when the previous customer finishes haircut and leaves the chair.</a:t>
            </a:r>
          </a:p>
          <a:p>
            <a:pPr marL="381000" indent="-381000">
              <a:buFont typeface="Wingdings" pitchFamily="2" charset="2"/>
              <a:buChar char="l"/>
              <a:defRPr/>
            </a:pPr>
            <a:r>
              <a:rPr kumimoji="1" lang="en-US" altLang="zh-TW" dirty="0">
                <a:solidFill>
                  <a:srgbClr val="000000"/>
                </a:solidFill>
                <a:latin typeface="Arial" charset="0"/>
                <a:ea typeface="新細明體" pitchFamily="18" charset="-120"/>
              </a:rPr>
              <a:t>A barber starts hair cut when a customer sits down.</a:t>
            </a:r>
          </a:p>
          <a:p>
            <a:pPr marL="381000" indent="-381000">
              <a:buFont typeface="Wingdings" pitchFamily="2" charset="2"/>
              <a:buChar char="l"/>
              <a:defRPr/>
            </a:pPr>
            <a:r>
              <a:rPr kumimoji="1" lang="en-US" altLang="zh-TW" dirty="0">
                <a:solidFill>
                  <a:srgbClr val="000000"/>
                </a:solidFill>
                <a:latin typeface="Arial" charset="0"/>
                <a:ea typeface="新細明體" pitchFamily="18" charset="-120"/>
              </a:rPr>
              <a:t>A customer waits in barber chair until his haircut is finished. </a:t>
            </a:r>
          </a:p>
          <a:p>
            <a:pPr marL="381000" indent="-381000">
              <a:buFont typeface="Wingdings" pitchFamily="2" charset="2"/>
              <a:buChar char="l"/>
              <a:defRPr/>
            </a:pPr>
            <a:r>
              <a:rPr kumimoji="1" lang="en-US" altLang="zh-TW" dirty="0">
                <a:solidFill>
                  <a:srgbClr val="000000"/>
                </a:solidFill>
                <a:latin typeface="Arial" charset="0"/>
                <a:ea typeface="新細明體" pitchFamily="18" charset="-120"/>
              </a:rPr>
              <a:t>A customer needs to pay before leaving the shop.</a:t>
            </a:r>
          </a:p>
        </p:txBody>
      </p:sp>
      <p:sp>
        <p:nvSpPr>
          <p:cNvPr id="13" name="Rectangle 7">
            <a:extLst>
              <a:ext uri="{FF2B5EF4-FFF2-40B4-BE49-F238E27FC236}">
                <a16:creationId xmlns:a16="http://schemas.microsoft.com/office/drawing/2014/main" id="{8A6288F4-0125-4506-8249-4A4930EC2B29}"/>
              </a:ext>
            </a:extLst>
          </p:cNvPr>
          <p:cNvSpPr>
            <a:spLocks noChangeArrowheads="1"/>
          </p:cNvSpPr>
          <p:nvPr/>
        </p:nvSpPr>
        <p:spPr bwMode="auto">
          <a:xfrm>
            <a:off x="3231777" y="5320555"/>
            <a:ext cx="3429000" cy="914400"/>
          </a:xfrm>
          <a:prstGeom prst="rect">
            <a:avLst/>
          </a:prstGeom>
          <a:solidFill>
            <a:srgbClr val="FFFFFF"/>
          </a:solidFill>
          <a:ln w="12700">
            <a:solidFill>
              <a:schemeClr val="tx1"/>
            </a:solidFill>
            <a:miter lim="800000"/>
            <a:headEnd type="none" w="sm" len="sm"/>
            <a:tailEnd type="none" w="sm" len="sm"/>
          </a:ln>
          <a:effectLst>
            <a:outerShdw dist="107763" dir="2700000" algn="ctr" rotWithShape="0">
              <a:schemeClr val="bg2"/>
            </a:outerShdw>
          </a:effectLst>
        </p:spPr>
        <p:txBody>
          <a:bodyPr anchor="ctr" anchorCtr="1"/>
          <a:lstStyle/>
          <a:p>
            <a:pPr defTabSz="377825">
              <a:defRPr/>
            </a:pPr>
            <a:r>
              <a:rPr kumimoji="1" lang="en-US" altLang="zh-TW" dirty="0">
                <a:solidFill>
                  <a:srgbClr val="000000"/>
                </a:solidFill>
                <a:latin typeface="Arial" charset="0"/>
                <a:ea typeface="新細明體" pitchFamily="18" charset="-120"/>
              </a:rPr>
              <a:t>This is a simplification of the barbershop problem Appendix A.3 of textbook.</a:t>
            </a:r>
          </a:p>
        </p:txBody>
      </p:sp>
    </p:spTree>
    <p:extLst>
      <p:ext uri="{BB962C8B-B14F-4D97-AF65-F5344CB8AC3E}">
        <p14:creationId xmlns:p14="http://schemas.microsoft.com/office/powerpoint/2010/main" val="17953779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A66FC-1DB2-4BFF-9241-EAC4D4C19D37}"/>
              </a:ext>
            </a:extLst>
          </p:cNvPr>
          <p:cNvSpPr>
            <a:spLocks noGrp="1"/>
          </p:cNvSpPr>
          <p:nvPr>
            <p:ph type="title"/>
          </p:nvPr>
        </p:nvSpPr>
        <p:spPr/>
        <p:txBody>
          <a:bodyPr/>
          <a:lstStyle/>
          <a:p>
            <a:r>
              <a:rPr lang="en-US" altLang="zh-TW" dirty="0">
                <a:ea typeface="新細明體" pitchFamily="18" charset="-120"/>
              </a:rPr>
              <a:t>Max capacity of Barbershop</a:t>
            </a:r>
            <a:endParaRPr lang="zh-MO" altLang="en-US" dirty="0"/>
          </a:p>
        </p:txBody>
      </p:sp>
      <p:sp>
        <p:nvSpPr>
          <p:cNvPr id="3" name="Slide Number Placeholder 2">
            <a:extLst>
              <a:ext uri="{FF2B5EF4-FFF2-40B4-BE49-F238E27FC236}">
                <a16:creationId xmlns:a16="http://schemas.microsoft.com/office/drawing/2014/main" id="{7C32A8FC-8B41-4665-8CC9-CCFF5ACE8779}"/>
              </a:ext>
            </a:extLst>
          </p:cNvPr>
          <p:cNvSpPr>
            <a:spLocks noGrp="1"/>
          </p:cNvSpPr>
          <p:nvPr>
            <p:ph type="sldNum" sz="quarter" idx="33"/>
          </p:nvPr>
        </p:nvSpPr>
        <p:spPr/>
        <p:txBody>
          <a:bodyPr/>
          <a:lstStyle/>
          <a:p>
            <a:fld id="{19B51A1E-902D-48AF-9020-955120F399B6}" type="slidenum">
              <a:rPr lang="en-US" noProof="0" smtClean="0"/>
              <a:pPr/>
              <a:t>25</a:t>
            </a:fld>
            <a:endParaRPr lang="en-US" noProof="0" dirty="0"/>
          </a:p>
        </p:txBody>
      </p:sp>
      <p:sp>
        <p:nvSpPr>
          <p:cNvPr id="4" name="Rectangle 3">
            <a:extLst>
              <a:ext uri="{FF2B5EF4-FFF2-40B4-BE49-F238E27FC236}">
                <a16:creationId xmlns:a16="http://schemas.microsoft.com/office/drawing/2014/main" id="{3536612F-F374-4488-A48F-857ED25A5718}"/>
              </a:ext>
            </a:extLst>
          </p:cNvPr>
          <p:cNvSpPr>
            <a:spLocks noChangeArrowheads="1"/>
          </p:cNvSpPr>
          <p:nvPr/>
        </p:nvSpPr>
        <p:spPr bwMode="auto">
          <a:xfrm>
            <a:off x="4092386" y="2554943"/>
            <a:ext cx="2667000" cy="2362200"/>
          </a:xfrm>
          <a:prstGeom prst="rect">
            <a:avLst/>
          </a:prstGeom>
          <a:solidFill>
            <a:srgbClr val="FFFFFF"/>
          </a:solidFill>
          <a:ln w="12700">
            <a:solidFill>
              <a:sysClr val="windowText" lastClr="000000"/>
            </a:solidFill>
            <a:miter lim="800000"/>
            <a:headEnd type="none" w="sm" len="sm"/>
            <a:tailEnd type="none" w="sm" len="sm"/>
          </a:ln>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void customer ( ) {</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srgbClr val="C0504D"/>
                </a:solidFill>
                <a:effectLst/>
                <a:uLnTx/>
                <a:uFillTx/>
                <a:latin typeface="Arial" charset="0"/>
                <a:ea typeface="新細明體" pitchFamily="18" charset="-120"/>
              </a:rPr>
              <a:t>  </a:t>
            </a:r>
            <a:r>
              <a:rPr kumimoji="1" lang="en-US" altLang="zh-TW" sz="1800" b="0" i="0" u="none" strike="noStrike" kern="0" cap="none" spc="0" normalizeH="0" baseline="0" noProof="0">
                <a:ln>
                  <a:noFill/>
                </a:ln>
                <a:solidFill>
                  <a:srgbClr val="0033CC"/>
                </a:solidFill>
                <a:effectLst/>
                <a:uLnTx/>
                <a:uFillTx/>
                <a:latin typeface="Arial" charset="0"/>
                <a:ea typeface="新細明體" pitchFamily="18" charset="-120"/>
              </a:rPr>
              <a:t>wait(max_capacity);</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  enter shop;</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  sit in barber chair;</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  leave barber chair;</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  pay;</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  exit shop;</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srgbClr val="C0504D"/>
                </a:solidFill>
                <a:effectLst/>
                <a:uLnTx/>
                <a:uFillTx/>
                <a:latin typeface="Arial" charset="0"/>
                <a:ea typeface="新細明體" pitchFamily="18" charset="-120"/>
              </a:rPr>
              <a:t>  </a:t>
            </a:r>
            <a:r>
              <a:rPr kumimoji="1" lang="en-US" altLang="zh-TW" sz="1800" b="0" i="0" u="none" strike="noStrike" kern="0" cap="none" spc="0" normalizeH="0" baseline="0" noProof="0">
                <a:ln>
                  <a:noFill/>
                </a:ln>
                <a:solidFill>
                  <a:srgbClr val="0033CC"/>
                </a:solidFill>
                <a:effectLst/>
                <a:uLnTx/>
                <a:uFillTx/>
                <a:latin typeface="Arial" charset="0"/>
                <a:ea typeface="新細明體" pitchFamily="18" charset="-120"/>
              </a:rPr>
              <a:t>signal(max_capacity); </a:t>
            </a: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a:t>
            </a:r>
          </a:p>
        </p:txBody>
      </p:sp>
      <p:sp>
        <p:nvSpPr>
          <p:cNvPr id="5" name="Rectangle 4">
            <a:extLst>
              <a:ext uri="{FF2B5EF4-FFF2-40B4-BE49-F238E27FC236}">
                <a16:creationId xmlns:a16="http://schemas.microsoft.com/office/drawing/2014/main" id="{4D4780D4-89F3-49D9-A140-E79F33B54D5B}"/>
              </a:ext>
            </a:extLst>
          </p:cNvPr>
          <p:cNvSpPr>
            <a:spLocks noChangeArrowheads="1"/>
          </p:cNvSpPr>
          <p:nvPr/>
        </p:nvSpPr>
        <p:spPr bwMode="auto">
          <a:xfrm>
            <a:off x="3025586" y="5069543"/>
            <a:ext cx="5181600" cy="838200"/>
          </a:xfrm>
          <a:prstGeom prst="rect">
            <a:avLst/>
          </a:prstGeom>
          <a:solidFill>
            <a:srgbClr val="FFFFCC"/>
          </a:solidFill>
          <a:ln w="12700">
            <a:solidFill>
              <a:sysClr val="windowText" lastClr="000000"/>
            </a:solidFill>
            <a:miter lim="800000"/>
            <a:headEnd type="none" w="sm" len="sm"/>
            <a:tailEnd type="none" w="sm" len="sm"/>
          </a:ln>
          <a:effectLst>
            <a:outerShdw dist="107763" dir="2700000" algn="ctr" rotWithShape="0">
              <a:srgbClr val="EEECE1"/>
            </a:outerShdw>
          </a:effectLst>
        </p:spPr>
        <p:txBody>
          <a:bodyPr anchor="ctr" anchorCtr="1"/>
          <a:lstStyle/>
          <a:p>
            <a:pPr marL="381000" marR="0" lvl="0" indent="-381000" defTabSz="914400" eaLnBrk="0" fontAlgn="base" latinLnBrk="0" hangingPunct="0">
              <a:lnSpc>
                <a:spcPct val="100000"/>
              </a:lnSpc>
              <a:spcBef>
                <a:spcPct val="0"/>
              </a:spcBef>
              <a:spcAft>
                <a:spcPct val="0"/>
              </a:spcAft>
              <a:buClrTx/>
              <a:buSzTx/>
              <a:buFont typeface="Wingdings" pitchFamily="2" charset="2"/>
              <a:buChar char="l"/>
              <a:tabLst/>
              <a:defRPr/>
            </a:pPr>
            <a:r>
              <a:rPr kumimoji="1" lang="en-US" altLang="zh-TW" sz="1800" b="0" i="0" u="none" strike="noStrike" kern="0" cap="none" spc="0" normalizeH="0" baseline="0" noProof="0">
                <a:ln>
                  <a:noFill/>
                </a:ln>
                <a:solidFill>
                  <a:srgbClr val="000000"/>
                </a:solidFill>
                <a:effectLst/>
                <a:uLnTx/>
                <a:uFillTx/>
                <a:latin typeface="Arial" charset="0"/>
                <a:ea typeface="新細明體" pitchFamily="18" charset="-120"/>
              </a:rPr>
              <a:t>At most 10 customers can stay inside the shop.</a:t>
            </a:r>
          </a:p>
        </p:txBody>
      </p:sp>
      <p:sp>
        <p:nvSpPr>
          <p:cNvPr id="6" name="Rectangle 5">
            <a:extLst>
              <a:ext uri="{FF2B5EF4-FFF2-40B4-BE49-F238E27FC236}">
                <a16:creationId xmlns:a16="http://schemas.microsoft.com/office/drawing/2014/main" id="{3DCDBAFA-3868-4BEE-924A-359694356BF0}"/>
              </a:ext>
            </a:extLst>
          </p:cNvPr>
          <p:cNvSpPr>
            <a:spLocks noChangeArrowheads="1"/>
          </p:cNvSpPr>
          <p:nvPr/>
        </p:nvSpPr>
        <p:spPr bwMode="auto">
          <a:xfrm>
            <a:off x="3558986" y="1792943"/>
            <a:ext cx="3733800" cy="5334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srgbClr val="0033CC"/>
                </a:solidFill>
                <a:effectLst/>
                <a:uLnTx/>
                <a:uFillTx/>
                <a:latin typeface="Arial" charset="0"/>
                <a:ea typeface="新細明體" pitchFamily="18" charset="-120"/>
              </a:rPr>
              <a:t> semaphore max_capacity = 10;</a:t>
            </a: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  </a:t>
            </a:r>
          </a:p>
        </p:txBody>
      </p:sp>
      <p:sp>
        <p:nvSpPr>
          <p:cNvPr id="7" name="Arc 7">
            <a:extLst>
              <a:ext uri="{FF2B5EF4-FFF2-40B4-BE49-F238E27FC236}">
                <a16:creationId xmlns:a16="http://schemas.microsoft.com/office/drawing/2014/main" id="{7A0BCE3D-5F10-4503-AE87-2188167EA908}"/>
              </a:ext>
            </a:extLst>
          </p:cNvPr>
          <p:cNvSpPr>
            <a:spLocks/>
          </p:cNvSpPr>
          <p:nvPr/>
        </p:nvSpPr>
        <p:spPr bwMode="auto">
          <a:xfrm flipH="1">
            <a:off x="3711386" y="3010556"/>
            <a:ext cx="533400" cy="1698625"/>
          </a:xfrm>
          <a:custGeom>
            <a:avLst/>
            <a:gdLst>
              <a:gd name="T0" fmla="*/ 0 w 21600"/>
              <a:gd name="T1" fmla="*/ 0 h 43199"/>
              <a:gd name="T2" fmla="*/ 87387804 w 21600"/>
              <a:gd name="T3" fmla="*/ 2147483647 h 43199"/>
              <a:gd name="T4" fmla="*/ 0 w 21600"/>
              <a:gd name="T5" fmla="*/ 2147483647 h 43199"/>
              <a:gd name="T6" fmla="*/ 0 60000 65536"/>
              <a:gd name="T7" fmla="*/ 0 60000 65536"/>
              <a:gd name="T8" fmla="*/ 0 60000 65536"/>
              <a:gd name="T9" fmla="*/ 0 w 21600"/>
              <a:gd name="T10" fmla="*/ 0 h 43199"/>
              <a:gd name="T11" fmla="*/ 21600 w 21600"/>
              <a:gd name="T12" fmla="*/ 43199 h 43199"/>
            </a:gdLst>
            <a:ahLst/>
            <a:cxnLst>
              <a:cxn ang="T6">
                <a:pos x="T0" y="T1"/>
              </a:cxn>
              <a:cxn ang="T7">
                <a:pos x="T2" y="T3"/>
              </a:cxn>
              <a:cxn ang="T8">
                <a:pos x="T4" y="T5"/>
              </a:cxn>
            </a:cxnLst>
            <a:rect l="T9" t="T10" r="T11" b="T12"/>
            <a:pathLst>
              <a:path w="21600" h="43199" fill="none" extrusionOk="0">
                <a:moveTo>
                  <a:pt x="-1" y="0"/>
                </a:moveTo>
                <a:cubicBezTo>
                  <a:pt x="11929" y="0"/>
                  <a:pt x="21600" y="9670"/>
                  <a:pt x="21600" y="21600"/>
                </a:cubicBezTo>
                <a:cubicBezTo>
                  <a:pt x="21600" y="33437"/>
                  <a:pt x="12071" y="43069"/>
                  <a:pt x="234" y="43198"/>
                </a:cubicBezTo>
              </a:path>
              <a:path w="21600" h="43199" stroke="0" extrusionOk="0">
                <a:moveTo>
                  <a:pt x="-1" y="0"/>
                </a:moveTo>
                <a:cubicBezTo>
                  <a:pt x="11929" y="0"/>
                  <a:pt x="21600" y="9670"/>
                  <a:pt x="21600" y="21600"/>
                </a:cubicBezTo>
                <a:cubicBezTo>
                  <a:pt x="21600" y="33437"/>
                  <a:pt x="12071" y="43069"/>
                  <a:pt x="234" y="43198"/>
                </a:cubicBezTo>
                <a:lnTo>
                  <a:pt x="0" y="21600"/>
                </a:lnTo>
                <a:close/>
              </a:path>
            </a:pathLst>
          </a:custGeom>
          <a:noFill/>
          <a:ln w="9525">
            <a:solidFill>
              <a:srgbClr val="0000FF"/>
            </a:solidFill>
            <a:round/>
            <a:headEnd/>
            <a:tailEnd/>
          </a:ln>
        </p:spPr>
        <p:txBody>
          <a:bodyPr wrap="none" anchor="ctr"/>
          <a:lstStyle/>
          <a:p>
            <a:pPr eaLnBrk="0" fontAlgn="base" hangingPunct="0">
              <a:spcBef>
                <a:spcPct val="0"/>
              </a:spcBef>
              <a:spcAft>
                <a:spcPct val="0"/>
              </a:spcAft>
            </a:pPr>
            <a:endParaRPr lang="en-US">
              <a:solidFill>
                <a:prstClr val="black"/>
              </a:solidFill>
              <a:latin typeface="Tahoma" pitchFamily="34" charset="0"/>
            </a:endParaRPr>
          </a:p>
        </p:txBody>
      </p:sp>
    </p:spTree>
    <p:extLst>
      <p:ext uri="{BB962C8B-B14F-4D97-AF65-F5344CB8AC3E}">
        <p14:creationId xmlns:p14="http://schemas.microsoft.com/office/powerpoint/2010/main" val="36683837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ChangeArrowheads="1"/>
          </p:cNvSpPr>
          <p:nvPr/>
        </p:nvSpPr>
        <p:spPr bwMode="auto">
          <a:xfrm>
            <a:off x="2743200" y="2743200"/>
            <a:ext cx="2819400" cy="25908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a:latin typeface="Arial" charset="0"/>
                <a:ea typeface="新細明體" pitchFamily="18" charset="-120"/>
              </a:rPr>
              <a:t>void customer ( ) {</a:t>
            </a:r>
          </a:p>
          <a:p>
            <a:r>
              <a:rPr kumimoji="1" lang="en-US" altLang="zh-TW">
                <a:latin typeface="Arial" charset="0"/>
                <a:ea typeface="新細明體" pitchFamily="18" charset="-120"/>
              </a:rPr>
              <a:t>  …</a:t>
            </a:r>
          </a:p>
          <a:p>
            <a:r>
              <a:rPr kumimoji="1" lang="en-US" altLang="zh-TW">
                <a:latin typeface="Arial" charset="0"/>
                <a:ea typeface="新細明體" pitchFamily="18" charset="-120"/>
              </a:rPr>
              <a:t>  wait(barber_chair);</a:t>
            </a:r>
          </a:p>
          <a:p>
            <a:r>
              <a:rPr kumimoji="1" lang="en-US" altLang="zh-TW">
                <a:latin typeface="Arial" charset="0"/>
                <a:ea typeface="新細明體" pitchFamily="18" charset="-120"/>
              </a:rPr>
              <a:t>  sit in barber chair;</a:t>
            </a:r>
          </a:p>
          <a:p>
            <a:r>
              <a:rPr kumimoji="1" lang="en-US" altLang="zh-TW">
                <a:latin typeface="Arial" charset="0"/>
                <a:ea typeface="新細明體" pitchFamily="18" charset="-120"/>
              </a:rPr>
              <a:t>  </a:t>
            </a:r>
            <a:r>
              <a:rPr kumimoji="1" lang="en-US" altLang="zh-TW">
                <a:solidFill>
                  <a:srgbClr val="0033CC"/>
                </a:solidFill>
                <a:latin typeface="Arial" charset="0"/>
                <a:ea typeface="新細明體" pitchFamily="18" charset="-120"/>
              </a:rPr>
              <a:t>signal(cust_ready);</a:t>
            </a:r>
          </a:p>
          <a:p>
            <a:r>
              <a:rPr kumimoji="1" lang="en-US" altLang="zh-TW">
                <a:latin typeface="Arial" charset="0"/>
                <a:ea typeface="新細明體" pitchFamily="18" charset="-120"/>
              </a:rPr>
              <a:t>  </a:t>
            </a:r>
            <a:r>
              <a:rPr kumimoji="1" lang="en-US" altLang="zh-TW">
                <a:solidFill>
                  <a:srgbClr val="0033CC"/>
                </a:solidFill>
                <a:latin typeface="Arial" charset="0"/>
                <a:ea typeface="新細明體" pitchFamily="18" charset="-120"/>
              </a:rPr>
              <a:t>wait(finished);</a:t>
            </a:r>
          </a:p>
          <a:p>
            <a:r>
              <a:rPr kumimoji="1" lang="en-US" altLang="zh-TW">
                <a:latin typeface="Arial" charset="0"/>
                <a:ea typeface="新細明體" pitchFamily="18" charset="-120"/>
              </a:rPr>
              <a:t>  leave barber chair;</a:t>
            </a:r>
          </a:p>
          <a:p>
            <a:r>
              <a:rPr kumimoji="1" lang="en-US" altLang="zh-TW">
                <a:latin typeface="Arial" charset="0"/>
                <a:ea typeface="新細明體" pitchFamily="18" charset="-120"/>
              </a:rPr>
              <a:t>  signal(leave_b_chair);</a:t>
            </a:r>
          </a:p>
          <a:p>
            <a:r>
              <a:rPr kumimoji="1" lang="en-US" altLang="zh-TW">
                <a:latin typeface="Arial" charset="0"/>
                <a:ea typeface="新細明體" pitchFamily="18" charset="-120"/>
              </a:rPr>
              <a:t>  …</a:t>
            </a:r>
          </a:p>
        </p:txBody>
      </p:sp>
      <p:sp>
        <p:nvSpPr>
          <p:cNvPr id="41988" name="Rectangle 4"/>
          <p:cNvSpPr>
            <a:spLocks noChangeArrowheads="1"/>
          </p:cNvSpPr>
          <p:nvPr/>
        </p:nvSpPr>
        <p:spPr bwMode="auto">
          <a:xfrm>
            <a:off x="6096000" y="2971800"/>
            <a:ext cx="2743200" cy="23622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a:latin typeface="Arial" charset="0"/>
                <a:ea typeface="新細明體" pitchFamily="18" charset="-120"/>
              </a:rPr>
              <a:t>void barber ( ) {</a:t>
            </a:r>
          </a:p>
          <a:p>
            <a:r>
              <a:rPr kumimoji="1" lang="en-US" altLang="zh-TW">
                <a:latin typeface="Arial" charset="0"/>
                <a:ea typeface="新細明體" pitchFamily="18" charset="-120"/>
              </a:rPr>
              <a:t>  while (true) {</a:t>
            </a:r>
          </a:p>
          <a:p>
            <a:r>
              <a:rPr kumimoji="1" lang="en-US" altLang="zh-TW">
                <a:solidFill>
                  <a:schemeClr val="accent2"/>
                </a:solidFill>
                <a:latin typeface="Arial" charset="0"/>
                <a:ea typeface="新細明體" pitchFamily="18" charset="-120"/>
              </a:rPr>
              <a:t>    </a:t>
            </a:r>
            <a:r>
              <a:rPr kumimoji="1" lang="en-US" altLang="zh-TW">
                <a:solidFill>
                  <a:srgbClr val="0033CC"/>
                </a:solidFill>
                <a:latin typeface="Arial" charset="0"/>
                <a:ea typeface="新細明體" pitchFamily="18" charset="-120"/>
              </a:rPr>
              <a:t>wait(cust_ready);</a:t>
            </a:r>
          </a:p>
          <a:p>
            <a:r>
              <a:rPr kumimoji="1" lang="en-US" altLang="zh-TW">
                <a:latin typeface="Arial" charset="0"/>
                <a:ea typeface="新細明體" pitchFamily="18" charset="-120"/>
              </a:rPr>
              <a:t>    cut hair;</a:t>
            </a:r>
          </a:p>
          <a:p>
            <a:r>
              <a:rPr kumimoji="1" lang="en-US" altLang="zh-TW">
                <a:latin typeface="Arial" charset="0"/>
                <a:ea typeface="新細明體" pitchFamily="18" charset="-120"/>
              </a:rPr>
              <a:t>    </a:t>
            </a:r>
            <a:r>
              <a:rPr kumimoji="1" lang="en-US" altLang="zh-TW">
                <a:solidFill>
                  <a:srgbClr val="0033CC"/>
                </a:solidFill>
                <a:latin typeface="Arial" charset="0"/>
                <a:ea typeface="新細明體" pitchFamily="18" charset="-120"/>
              </a:rPr>
              <a:t>signal(finished);</a:t>
            </a:r>
          </a:p>
          <a:p>
            <a:r>
              <a:rPr kumimoji="1" lang="en-US" altLang="zh-TW">
                <a:latin typeface="Arial" charset="0"/>
                <a:ea typeface="新細明體" pitchFamily="18" charset="-120"/>
              </a:rPr>
              <a:t>    wait(leave_b_chair);</a:t>
            </a:r>
          </a:p>
          <a:p>
            <a:r>
              <a:rPr kumimoji="1" lang="en-US" altLang="zh-TW">
                <a:latin typeface="Arial" charset="0"/>
                <a:ea typeface="新細明體" pitchFamily="18" charset="-120"/>
              </a:rPr>
              <a:t>    signal(barber_chair);</a:t>
            </a:r>
          </a:p>
          <a:p>
            <a:r>
              <a:rPr kumimoji="1" lang="en-US" altLang="zh-TW">
                <a:latin typeface="Arial" charset="0"/>
                <a:ea typeface="新細明體" pitchFamily="18" charset="-120"/>
              </a:rPr>
              <a:t>  } }</a:t>
            </a:r>
          </a:p>
        </p:txBody>
      </p:sp>
      <p:sp>
        <p:nvSpPr>
          <p:cNvPr id="802821" name="Rectangle 5"/>
          <p:cNvSpPr>
            <a:spLocks noChangeArrowheads="1"/>
          </p:cNvSpPr>
          <p:nvPr/>
        </p:nvSpPr>
        <p:spPr bwMode="auto">
          <a:xfrm>
            <a:off x="2819400" y="5410200"/>
            <a:ext cx="6629400" cy="914400"/>
          </a:xfrm>
          <a:prstGeom prst="rect">
            <a:avLst/>
          </a:prstGeom>
          <a:solidFill>
            <a:srgbClr val="FFFFCC"/>
          </a:solidFill>
          <a:ln w="12700">
            <a:solidFill>
              <a:schemeClr val="tx1"/>
            </a:solidFill>
            <a:miter lim="800000"/>
            <a:headEnd type="none" w="sm" len="sm"/>
            <a:tailEnd type="none" w="sm" len="sm"/>
          </a:ln>
          <a:effectLst>
            <a:outerShdw dist="107763" dir="2700000" algn="ctr" rotWithShape="0">
              <a:schemeClr val="bg2"/>
            </a:outerShdw>
          </a:effectLst>
        </p:spPr>
        <p:txBody>
          <a:bodyPr anchor="ctr" anchorCtr="1"/>
          <a:lstStyle/>
          <a:p>
            <a:pPr marL="381000" indent="-381000">
              <a:buFont typeface="Wingdings" pitchFamily="2" charset="2"/>
              <a:buChar char="l"/>
              <a:defRPr/>
            </a:pPr>
            <a:r>
              <a:rPr kumimoji="1" lang="en-US" altLang="zh-TW">
                <a:solidFill>
                  <a:srgbClr val="000000"/>
                </a:solidFill>
                <a:latin typeface="Arial" charset="0"/>
                <a:ea typeface="新細明體" pitchFamily="18" charset="-120"/>
              </a:rPr>
              <a:t>A barber starts hair cut when a customer sits down.</a:t>
            </a:r>
          </a:p>
          <a:p>
            <a:pPr marL="381000" indent="-381000">
              <a:buFont typeface="Wingdings" pitchFamily="2" charset="2"/>
              <a:buChar char="l"/>
              <a:defRPr/>
            </a:pPr>
            <a:r>
              <a:rPr kumimoji="1" lang="en-US" altLang="zh-TW">
                <a:solidFill>
                  <a:srgbClr val="000000"/>
                </a:solidFill>
                <a:latin typeface="Arial" charset="0"/>
                <a:ea typeface="新細明體" pitchFamily="18" charset="-120"/>
              </a:rPr>
              <a:t>A customer waits in barber chair until his haircut is finished.</a:t>
            </a:r>
          </a:p>
        </p:txBody>
      </p:sp>
      <p:sp>
        <p:nvSpPr>
          <p:cNvPr id="41990" name="Line 6"/>
          <p:cNvSpPr>
            <a:spLocks noChangeShapeType="1"/>
          </p:cNvSpPr>
          <p:nvPr/>
        </p:nvSpPr>
        <p:spPr bwMode="auto">
          <a:xfrm flipV="1">
            <a:off x="5029200" y="3733800"/>
            <a:ext cx="1295400" cy="228600"/>
          </a:xfrm>
          <a:prstGeom prst="line">
            <a:avLst/>
          </a:prstGeom>
          <a:noFill/>
          <a:ln w="9525">
            <a:solidFill>
              <a:srgbClr val="3333CC"/>
            </a:solidFill>
            <a:round/>
            <a:headEnd/>
            <a:tailEnd/>
          </a:ln>
        </p:spPr>
        <p:txBody>
          <a:bodyPr wrap="none" anchor="ctr"/>
          <a:lstStyle/>
          <a:p>
            <a:endParaRPr lang="en-US"/>
          </a:p>
        </p:txBody>
      </p:sp>
      <p:sp>
        <p:nvSpPr>
          <p:cNvPr id="41991" name="Line 7"/>
          <p:cNvSpPr>
            <a:spLocks noChangeShapeType="1"/>
          </p:cNvSpPr>
          <p:nvPr/>
        </p:nvSpPr>
        <p:spPr bwMode="auto">
          <a:xfrm flipV="1">
            <a:off x="4495800" y="4267200"/>
            <a:ext cx="1828800" cy="0"/>
          </a:xfrm>
          <a:prstGeom prst="line">
            <a:avLst/>
          </a:prstGeom>
          <a:noFill/>
          <a:ln w="9525">
            <a:solidFill>
              <a:srgbClr val="3333CC"/>
            </a:solidFill>
            <a:round/>
            <a:headEnd/>
            <a:tailEnd/>
          </a:ln>
        </p:spPr>
        <p:txBody>
          <a:bodyPr wrap="none" anchor="ctr"/>
          <a:lstStyle/>
          <a:p>
            <a:endParaRPr lang="en-US"/>
          </a:p>
        </p:txBody>
      </p:sp>
      <p:sp>
        <p:nvSpPr>
          <p:cNvPr id="41992" name="Rectangle 8"/>
          <p:cNvSpPr>
            <a:spLocks noChangeArrowheads="1"/>
          </p:cNvSpPr>
          <p:nvPr/>
        </p:nvSpPr>
        <p:spPr bwMode="auto">
          <a:xfrm>
            <a:off x="3429000" y="1676400"/>
            <a:ext cx="4724400" cy="9144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a:latin typeface="Arial" charset="0"/>
                <a:ea typeface="新細明體" pitchFamily="18" charset="-120"/>
              </a:rPr>
              <a:t> semaphore barber_chair = 3;</a:t>
            </a:r>
          </a:p>
          <a:p>
            <a:r>
              <a:rPr kumimoji="1" lang="en-US" altLang="zh-TW">
                <a:latin typeface="Arial" charset="0"/>
                <a:ea typeface="新細明體" pitchFamily="18" charset="-120"/>
              </a:rPr>
              <a:t> </a:t>
            </a:r>
            <a:r>
              <a:rPr kumimoji="1" lang="en-US" altLang="zh-TW">
                <a:solidFill>
                  <a:srgbClr val="0033CC"/>
                </a:solidFill>
                <a:latin typeface="Arial" charset="0"/>
                <a:ea typeface="新細明體" pitchFamily="18" charset="-120"/>
              </a:rPr>
              <a:t>semaphore cust_ready = 0, finished = 0;</a:t>
            </a:r>
          </a:p>
          <a:p>
            <a:r>
              <a:rPr kumimoji="1" lang="en-US" altLang="zh-TW">
                <a:latin typeface="Arial" charset="0"/>
                <a:ea typeface="新細明體" pitchFamily="18" charset="-120"/>
              </a:rPr>
              <a:t> semaphore leave_b_chair = 0;  </a:t>
            </a:r>
          </a:p>
        </p:txBody>
      </p:sp>
      <p:sp>
        <p:nvSpPr>
          <p:cNvPr id="2" name="Slide Number Placeholder 1">
            <a:extLst>
              <a:ext uri="{FF2B5EF4-FFF2-40B4-BE49-F238E27FC236}">
                <a16:creationId xmlns:a16="http://schemas.microsoft.com/office/drawing/2014/main" id="{0B62F6FA-9714-483D-A7CF-59F66C5EE1A9}"/>
              </a:ext>
            </a:extLst>
          </p:cNvPr>
          <p:cNvSpPr>
            <a:spLocks noGrp="1"/>
          </p:cNvSpPr>
          <p:nvPr>
            <p:ph type="sldNum" sz="quarter" idx="33"/>
          </p:nvPr>
        </p:nvSpPr>
        <p:spPr/>
        <p:txBody>
          <a:bodyPr/>
          <a:lstStyle/>
          <a:p>
            <a:fld id="{19B51A1E-902D-48AF-9020-955120F399B6}" type="slidenum">
              <a:rPr lang="en-US" noProof="0" smtClean="0"/>
              <a:pPr/>
              <a:t>26</a:t>
            </a:fld>
            <a:endParaRPr lang="en-US" noProof="0" dirty="0"/>
          </a:p>
        </p:txBody>
      </p:sp>
      <p:sp>
        <p:nvSpPr>
          <p:cNvPr id="4" name="Title 3">
            <a:extLst>
              <a:ext uri="{FF2B5EF4-FFF2-40B4-BE49-F238E27FC236}">
                <a16:creationId xmlns:a16="http://schemas.microsoft.com/office/drawing/2014/main" id="{BD575EA8-E7F0-4EAA-A287-33F8CDEB315A}"/>
              </a:ext>
            </a:extLst>
          </p:cNvPr>
          <p:cNvSpPr>
            <a:spLocks noGrp="1"/>
          </p:cNvSpPr>
          <p:nvPr>
            <p:ph type="title"/>
          </p:nvPr>
        </p:nvSpPr>
        <p:spPr/>
        <p:txBody>
          <a:bodyPr/>
          <a:lstStyle/>
          <a:p>
            <a:r>
              <a:rPr lang="en-US" altLang="zh-TW" dirty="0">
                <a:ea typeface="新細明體" pitchFamily="18" charset="-120"/>
              </a:rPr>
              <a:t>Sync Customer and Barber – 1 </a:t>
            </a:r>
            <a:endParaRPr lang="zh-MO" altLang="en-US"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ChangeArrowheads="1"/>
          </p:cNvSpPr>
          <p:nvPr/>
        </p:nvSpPr>
        <p:spPr bwMode="auto">
          <a:xfrm>
            <a:off x="2743200" y="2743200"/>
            <a:ext cx="2819400" cy="25908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a:latin typeface="Arial" charset="0"/>
                <a:ea typeface="新細明體" pitchFamily="18" charset="-120"/>
              </a:rPr>
              <a:t>void customer ( ) {</a:t>
            </a:r>
          </a:p>
          <a:p>
            <a:r>
              <a:rPr kumimoji="1" lang="en-US" altLang="zh-TW">
                <a:latin typeface="Arial" charset="0"/>
                <a:ea typeface="新細明體" pitchFamily="18" charset="-120"/>
              </a:rPr>
              <a:t>  …</a:t>
            </a:r>
          </a:p>
          <a:p>
            <a:r>
              <a:rPr kumimoji="1" lang="en-US" altLang="zh-TW">
                <a:solidFill>
                  <a:schemeClr val="accent2"/>
                </a:solidFill>
                <a:latin typeface="Arial" charset="0"/>
                <a:ea typeface="新細明體" pitchFamily="18" charset="-120"/>
              </a:rPr>
              <a:t>  </a:t>
            </a:r>
            <a:r>
              <a:rPr kumimoji="1" lang="en-US" altLang="zh-TW">
                <a:solidFill>
                  <a:srgbClr val="0033CC"/>
                </a:solidFill>
                <a:latin typeface="Arial" charset="0"/>
                <a:ea typeface="新細明體" pitchFamily="18" charset="-120"/>
              </a:rPr>
              <a:t>wait(barber_chair);</a:t>
            </a:r>
          </a:p>
          <a:p>
            <a:r>
              <a:rPr kumimoji="1" lang="en-US" altLang="zh-TW">
                <a:latin typeface="Arial" charset="0"/>
                <a:ea typeface="新細明體" pitchFamily="18" charset="-120"/>
              </a:rPr>
              <a:t>  sit in barber chair;</a:t>
            </a:r>
          </a:p>
          <a:p>
            <a:r>
              <a:rPr kumimoji="1" lang="en-US" altLang="zh-TW">
                <a:latin typeface="Arial" charset="0"/>
                <a:ea typeface="新細明體" pitchFamily="18" charset="-120"/>
              </a:rPr>
              <a:t>  signal(cust_ready);</a:t>
            </a:r>
          </a:p>
          <a:p>
            <a:r>
              <a:rPr kumimoji="1" lang="en-US" altLang="zh-TW">
                <a:latin typeface="Arial" charset="0"/>
                <a:ea typeface="新細明體" pitchFamily="18" charset="-120"/>
              </a:rPr>
              <a:t>  wait(finished);</a:t>
            </a:r>
          </a:p>
          <a:p>
            <a:r>
              <a:rPr kumimoji="1" lang="en-US" altLang="zh-TW">
                <a:latin typeface="Arial" charset="0"/>
                <a:ea typeface="新細明體" pitchFamily="18" charset="-120"/>
              </a:rPr>
              <a:t>  leave barber chair;</a:t>
            </a:r>
          </a:p>
          <a:p>
            <a:r>
              <a:rPr kumimoji="1" lang="en-US" altLang="zh-TW">
                <a:latin typeface="Arial" charset="0"/>
                <a:ea typeface="新細明體" pitchFamily="18" charset="-120"/>
              </a:rPr>
              <a:t>  </a:t>
            </a:r>
            <a:r>
              <a:rPr kumimoji="1" lang="en-US" altLang="zh-TW">
                <a:solidFill>
                  <a:srgbClr val="0033CC"/>
                </a:solidFill>
                <a:latin typeface="Arial" charset="0"/>
                <a:ea typeface="新細明體" pitchFamily="18" charset="-120"/>
              </a:rPr>
              <a:t>signal(leave_b_chair</a:t>
            </a:r>
            <a:r>
              <a:rPr kumimoji="1" lang="en-US" altLang="zh-TW">
                <a:solidFill>
                  <a:srgbClr val="0066FF"/>
                </a:solidFill>
                <a:latin typeface="Arial" charset="0"/>
                <a:ea typeface="新細明體" pitchFamily="18" charset="-120"/>
              </a:rPr>
              <a:t>);</a:t>
            </a:r>
            <a:endParaRPr kumimoji="1" lang="en-US" altLang="zh-TW">
              <a:latin typeface="Arial" charset="0"/>
              <a:ea typeface="新細明體" pitchFamily="18" charset="-120"/>
            </a:endParaRPr>
          </a:p>
          <a:p>
            <a:r>
              <a:rPr kumimoji="1" lang="en-US" altLang="zh-TW">
                <a:latin typeface="Arial" charset="0"/>
                <a:ea typeface="新細明體" pitchFamily="18" charset="-120"/>
              </a:rPr>
              <a:t>  …</a:t>
            </a:r>
          </a:p>
        </p:txBody>
      </p:sp>
      <p:sp>
        <p:nvSpPr>
          <p:cNvPr id="43012" name="Rectangle 4"/>
          <p:cNvSpPr>
            <a:spLocks noChangeArrowheads="1"/>
          </p:cNvSpPr>
          <p:nvPr/>
        </p:nvSpPr>
        <p:spPr bwMode="auto">
          <a:xfrm>
            <a:off x="6096000" y="2971800"/>
            <a:ext cx="2743200" cy="23622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a:latin typeface="Arial" charset="0"/>
                <a:ea typeface="新細明體" pitchFamily="18" charset="-120"/>
              </a:rPr>
              <a:t>void barber ( ) {</a:t>
            </a:r>
          </a:p>
          <a:p>
            <a:r>
              <a:rPr kumimoji="1" lang="en-US" altLang="zh-TW">
                <a:latin typeface="Arial" charset="0"/>
                <a:ea typeface="新細明體" pitchFamily="18" charset="-120"/>
              </a:rPr>
              <a:t>  while (true) {</a:t>
            </a:r>
          </a:p>
          <a:p>
            <a:r>
              <a:rPr kumimoji="1" lang="en-US" altLang="zh-TW">
                <a:solidFill>
                  <a:schemeClr val="accent2"/>
                </a:solidFill>
                <a:latin typeface="Arial" charset="0"/>
                <a:ea typeface="新細明體" pitchFamily="18" charset="-120"/>
              </a:rPr>
              <a:t>    </a:t>
            </a:r>
            <a:r>
              <a:rPr kumimoji="1" lang="en-US" altLang="zh-TW">
                <a:latin typeface="Arial" charset="0"/>
                <a:ea typeface="新細明體" pitchFamily="18" charset="-120"/>
              </a:rPr>
              <a:t>wait(cust_ready);</a:t>
            </a:r>
          </a:p>
          <a:p>
            <a:r>
              <a:rPr kumimoji="1" lang="en-US" altLang="zh-TW">
                <a:latin typeface="Arial" charset="0"/>
                <a:ea typeface="新細明體" pitchFamily="18" charset="-120"/>
              </a:rPr>
              <a:t>    cut hair;</a:t>
            </a:r>
          </a:p>
          <a:p>
            <a:r>
              <a:rPr kumimoji="1" lang="en-US" altLang="zh-TW">
                <a:latin typeface="Arial" charset="0"/>
                <a:ea typeface="新細明體" pitchFamily="18" charset="-120"/>
              </a:rPr>
              <a:t>    signal(finished);</a:t>
            </a:r>
            <a:endParaRPr kumimoji="1" lang="en-US" altLang="zh-TW">
              <a:solidFill>
                <a:schemeClr val="accent2"/>
              </a:solidFill>
              <a:latin typeface="Arial" charset="0"/>
              <a:ea typeface="新細明體" pitchFamily="18" charset="-120"/>
            </a:endParaRPr>
          </a:p>
          <a:p>
            <a:r>
              <a:rPr kumimoji="1" lang="en-US" altLang="zh-TW">
                <a:solidFill>
                  <a:schemeClr val="accent2"/>
                </a:solidFill>
                <a:latin typeface="Arial" charset="0"/>
                <a:ea typeface="新細明體" pitchFamily="18" charset="-120"/>
              </a:rPr>
              <a:t>    </a:t>
            </a:r>
            <a:r>
              <a:rPr kumimoji="1" lang="en-US" altLang="zh-TW">
                <a:solidFill>
                  <a:srgbClr val="0033CC"/>
                </a:solidFill>
                <a:latin typeface="Arial" charset="0"/>
                <a:ea typeface="新細明體" pitchFamily="18" charset="-120"/>
              </a:rPr>
              <a:t>wait(leave_b_chair);</a:t>
            </a:r>
            <a:endParaRPr kumimoji="1" lang="en-US" altLang="zh-TW">
              <a:solidFill>
                <a:srgbClr val="0066FF"/>
              </a:solidFill>
              <a:latin typeface="Arial" charset="0"/>
              <a:ea typeface="新細明體" pitchFamily="18" charset="-120"/>
            </a:endParaRPr>
          </a:p>
          <a:p>
            <a:r>
              <a:rPr kumimoji="1" lang="en-US" altLang="zh-TW">
                <a:solidFill>
                  <a:srgbClr val="0066FF"/>
                </a:solidFill>
                <a:latin typeface="Arial" charset="0"/>
                <a:ea typeface="新細明體" pitchFamily="18" charset="-120"/>
              </a:rPr>
              <a:t>    </a:t>
            </a:r>
            <a:r>
              <a:rPr kumimoji="1" lang="en-US" altLang="zh-TW">
                <a:solidFill>
                  <a:srgbClr val="0033CC"/>
                </a:solidFill>
                <a:latin typeface="Arial" charset="0"/>
                <a:ea typeface="新細明體" pitchFamily="18" charset="-120"/>
              </a:rPr>
              <a:t>signal(barber_chair);</a:t>
            </a:r>
            <a:endParaRPr kumimoji="1" lang="en-US" altLang="zh-TW">
              <a:solidFill>
                <a:srgbClr val="0066FF"/>
              </a:solidFill>
              <a:latin typeface="Arial" charset="0"/>
              <a:ea typeface="新細明體" pitchFamily="18" charset="-120"/>
            </a:endParaRPr>
          </a:p>
          <a:p>
            <a:r>
              <a:rPr kumimoji="1" lang="en-US" altLang="zh-TW">
                <a:latin typeface="Arial" charset="0"/>
                <a:ea typeface="新細明體" pitchFamily="18" charset="-120"/>
              </a:rPr>
              <a:t>  } }</a:t>
            </a:r>
          </a:p>
        </p:txBody>
      </p:sp>
      <p:sp>
        <p:nvSpPr>
          <p:cNvPr id="804869" name="Rectangle 5"/>
          <p:cNvSpPr>
            <a:spLocks noChangeArrowheads="1"/>
          </p:cNvSpPr>
          <p:nvPr/>
        </p:nvSpPr>
        <p:spPr bwMode="auto">
          <a:xfrm>
            <a:off x="2971800" y="5410200"/>
            <a:ext cx="6019800" cy="914400"/>
          </a:xfrm>
          <a:prstGeom prst="rect">
            <a:avLst/>
          </a:prstGeom>
          <a:solidFill>
            <a:srgbClr val="FFFFCC"/>
          </a:solidFill>
          <a:ln w="12700">
            <a:solidFill>
              <a:schemeClr val="tx1"/>
            </a:solidFill>
            <a:miter lim="800000"/>
            <a:headEnd type="none" w="sm" len="sm"/>
            <a:tailEnd type="none" w="sm" len="sm"/>
          </a:ln>
          <a:effectLst>
            <a:outerShdw dist="107763" dir="2700000" algn="ctr" rotWithShape="0">
              <a:schemeClr val="bg2"/>
            </a:outerShdw>
          </a:effectLst>
        </p:spPr>
        <p:txBody>
          <a:bodyPr anchor="ctr" anchorCtr="1"/>
          <a:lstStyle/>
          <a:p>
            <a:pPr marL="381000" indent="-381000">
              <a:buFont typeface="Wingdings" pitchFamily="2" charset="2"/>
              <a:buChar char="l"/>
              <a:defRPr/>
            </a:pPr>
            <a:r>
              <a:rPr kumimoji="1" lang="en-US" altLang="zh-TW">
                <a:solidFill>
                  <a:srgbClr val="000000"/>
                </a:solidFill>
                <a:latin typeface="Arial" charset="0"/>
                <a:ea typeface="新細明體" pitchFamily="18" charset="-120"/>
              </a:rPr>
              <a:t>Each barber has his own barber chair. A customer goes to sit on a barber chair when the previous customer finishes hair cut and leaves the chair.</a:t>
            </a:r>
          </a:p>
        </p:txBody>
      </p:sp>
      <p:sp>
        <p:nvSpPr>
          <p:cNvPr id="43014" name="Line 6"/>
          <p:cNvSpPr>
            <a:spLocks noChangeShapeType="1"/>
          </p:cNvSpPr>
          <p:nvPr/>
        </p:nvSpPr>
        <p:spPr bwMode="auto">
          <a:xfrm>
            <a:off x="4953000" y="3429000"/>
            <a:ext cx="1447800" cy="1371600"/>
          </a:xfrm>
          <a:prstGeom prst="line">
            <a:avLst/>
          </a:prstGeom>
          <a:noFill/>
          <a:ln w="9525">
            <a:solidFill>
              <a:srgbClr val="3333CC"/>
            </a:solidFill>
            <a:round/>
            <a:headEnd/>
            <a:tailEnd/>
          </a:ln>
        </p:spPr>
        <p:txBody>
          <a:bodyPr wrap="none" anchor="ctr"/>
          <a:lstStyle/>
          <a:p>
            <a:endParaRPr lang="en-US"/>
          </a:p>
        </p:txBody>
      </p:sp>
      <p:sp>
        <p:nvSpPr>
          <p:cNvPr id="43015" name="Line 7"/>
          <p:cNvSpPr>
            <a:spLocks noChangeShapeType="1"/>
          </p:cNvSpPr>
          <p:nvPr/>
        </p:nvSpPr>
        <p:spPr bwMode="auto">
          <a:xfrm flipV="1">
            <a:off x="5257800" y="4572000"/>
            <a:ext cx="1143000" cy="228600"/>
          </a:xfrm>
          <a:prstGeom prst="line">
            <a:avLst/>
          </a:prstGeom>
          <a:noFill/>
          <a:ln w="9525">
            <a:solidFill>
              <a:srgbClr val="3333CC"/>
            </a:solidFill>
            <a:round/>
            <a:headEnd/>
            <a:tailEnd/>
          </a:ln>
        </p:spPr>
        <p:txBody>
          <a:bodyPr wrap="none" anchor="ctr"/>
          <a:lstStyle/>
          <a:p>
            <a:endParaRPr lang="en-US"/>
          </a:p>
        </p:txBody>
      </p:sp>
      <p:sp>
        <p:nvSpPr>
          <p:cNvPr id="43016" name="Rectangle 8"/>
          <p:cNvSpPr>
            <a:spLocks noChangeArrowheads="1"/>
          </p:cNvSpPr>
          <p:nvPr/>
        </p:nvSpPr>
        <p:spPr bwMode="auto">
          <a:xfrm>
            <a:off x="3429000" y="1676400"/>
            <a:ext cx="4724400" cy="9144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a:latin typeface="Arial" charset="0"/>
                <a:ea typeface="新細明體" pitchFamily="18" charset="-120"/>
              </a:rPr>
              <a:t> </a:t>
            </a:r>
            <a:r>
              <a:rPr kumimoji="1" lang="en-US" altLang="zh-TW">
                <a:solidFill>
                  <a:srgbClr val="0033CC"/>
                </a:solidFill>
                <a:latin typeface="Arial" charset="0"/>
                <a:ea typeface="新細明體" pitchFamily="18" charset="-120"/>
              </a:rPr>
              <a:t>semaphore barber_chair = 3;</a:t>
            </a:r>
          </a:p>
          <a:p>
            <a:r>
              <a:rPr kumimoji="1" lang="en-US" altLang="zh-TW">
                <a:latin typeface="Arial" charset="0"/>
                <a:ea typeface="新細明體" pitchFamily="18" charset="-120"/>
              </a:rPr>
              <a:t> semaphore cust_ready = 0, finished = 0;</a:t>
            </a:r>
          </a:p>
          <a:p>
            <a:r>
              <a:rPr kumimoji="1" lang="en-US" altLang="zh-TW">
                <a:latin typeface="Arial" charset="0"/>
                <a:ea typeface="新細明體" pitchFamily="18" charset="-120"/>
              </a:rPr>
              <a:t> </a:t>
            </a:r>
            <a:r>
              <a:rPr kumimoji="1" lang="en-US" altLang="zh-TW">
                <a:solidFill>
                  <a:srgbClr val="0033CC"/>
                </a:solidFill>
                <a:latin typeface="Arial" charset="0"/>
                <a:ea typeface="新細明體" pitchFamily="18" charset="-120"/>
              </a:rPr>
              <a:t>semaphore leave_b_chair = 0;</a:t>
            </a:r>
            <a:r>
              <a:rPr kumimoji="1" lang="en-US" altLang="zh-TW">
                <a:latin typeface="Arial" charset="0"/>
                <a:ea typeface="新細明體" pitchFamily="18" charset="-120"/>
              </a:rPr>
              <a:t>  </a:t>
            </a:r>
          </a:p>
        </p:txBody>
      </p:sp>
      <p:sp>
        <p:nvSpPr>
          <p:cNvPr id="2" name="Slide Number Placeholder 1">
            <a:extLst>
              <a:ext uri="{FF2B5EF4-FFF2-40B4-BE49-F238E27FC236}">
                <a16:creationId xmlns:a16="http://schemas.microsoft.com/office/drawing/2014/main" id="{AE85D8BE-7A57-48DC-A234-6BCBEF1ACCFD}"/>
              </a:ext>
            </a:extLst>
          </p:cNvPr>
          <p:cNvSpPr>
            <a:spLocks noGrp="1"/>
          </p:cNvSpPr>
          <p:nvPr>
            <p:ph type="sldNum" sz="quarter" idx="33"/>
          </p:nvPr>
        </p:nvSpPr>
        <p:spPr/>
        <p:txBody>
          <a:bodyPr/>
          <a:lstStyle/>
          <a:p>
            <a:fld id="{19B51A1E-902D-48AF-9020-955120F399B6}" type="slidenum">
              <a:rPr lang="en-US" noProof="0" smtClean="0"/>
              <a:pPr/>
              <a:t>27</a:t>
            </a:fld>
            <a:endParaRPr lang="en-US" noProof="0" dirty="0"/>
          </a:p>
        </p:txBody>
      </p:sp>
      <p:sp>
        <p:nvSpPr>
          <p:cNvPr id="4" name="Title 3">
            <a:extLst>
              <a:ext uri="{FF2B5EF4-FFF2-40B4-BE49-F238E27FC236}">
                <a16:creationId xmlns:a16="http://schemas.microsoft.com/office/drawing/2014/main" id="{B0AE92F1-F8AC-4CD9-BD51-D3C5821329D5}"/>
              </a:ext>
            </a:extLst>
          </p:cNvPr>
          <p:cNvSpPr>
            <a:spLocks noGrp="1"/>
          </p:cNvSpPr>
          <p:nvPr>
            <p:ph type="title"/>
          </p:nvPr>
        </p:nvSpPr>
        <p:spPr/>
        <p:txBody>
          <a:bodyPr/>
          <a:lstStyle/>
          <a:p>
            <a:r>
              <a:rPr lang="en-US" altLang="zh-TW" dirty="0">
                <a:ea typeface="新細明體" pitchFamily="18" charset="-120"/>
              </a:rPr>
              <a:t>Sync Customer and Barber – 2</a:t>
            </a:r>
            <a:endParaRPr lang="zh-MO" altLang="en-US"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ChangeArrowheads="1"/>
          </p:cNvSpPr>
          <p:nvPr/>
        </p:nvSpPr>
        <p:spPr bwMode="auto">
          <a:xfrm>
            <a:off x="2743200" y="2438405"/>
            <a:ext cx="2819400" cy="23622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a:latin typeface="Arial" charset="0"/>
                <a:ea typeface="新細明體" pitchFamily="18" charset="-120"/>
              </a:rPr>
              <a:t>void customer ( ) {</a:t>
            </a:r>
          </a:p>
          <a:p>
            <a:r>
              <a:rPr kumimoji="1" lang="en-US" altLang="zh-TW">
                <a:latin typeface="Arial" charset="0"/>
                <a:ea typeface="新細明體" pitchFamily="18" charset="-120"/>
              </a:rPr>
              <a:t>  ...</a:t>
            </a:r>
          </a:p>
          <a:p>
            <a:r>
              <a:rPr kumimoji="1" lang="en-US" altLang="zh-TW">
                <a:latin typeface="Arial" charset="0"/>
                <a:ea typeface="新細明體" pitchFamily="18" charset="-120"/>
              </a:rPr>
              <a:t>  leave barber chair;</a:t>
            </a:r>
          </a:p>
          <a:p>
            <a:r>
              <a:rPr kumimoji="1" lang="en-US" altLang="zh-TW">
                <a:latin typeface="Arial" charset="0"/>
                <a:ea typeface="新細明體" pitchFamily="18" charset="-120"/>
              </a:rPr>
              <a:t>  signal(leave_b_chair);</a:t>
            </a:r>
          </a:p>
          <a:p>
            <a:r>
              <a:rPr kumimoji="1" lang="en-US" altLang="zh-TW">
                <a:solidFill>
                  <a:schemeClr val="accent2"/>
                </a:solidFill>
                <a:latin typeface="Arial" charset="0"/>
                <a:ea typeface="新細明體" pitchFamily="18" charset="-120"/>
              </a:rPr>
              <a:t>  </a:t>
            </a:r>
            <a:r>
              <a:rPr kumimoji="1" lang="en-US" altLang="zh-TW">
                <a:solidFill>
                  <a:srgbClr val="0033CC"/>
                </a:solidFill>
                <a:latin typeface="Arial" charset="0"/>
                <a:ea typeface="新細明體" pitchFamily="18" charset="-120"/>
              </a:rPr>
              <a:t>signal(payment);</a:t>
            </a:r>
            <a:endParaRPr kumimoji="1" lang="en-US" altLang="zh-TW">
              <a:solidFill>
                <a:srgbClr val="0066FF"/>
              </a:solidFill>
              <a:latin typeface="Arial" charset="0"/>
              <a:ea typeface="新細明體" pitchFamily="18" charset="-120"/>
            </a:endParaRPr>
          </a:p>
          <a:p>
            <a:r>
              <a:rPr kumimoji="1" lang="en-US" altLang="zh-TW">
                <a:latin typeface="Arial" charset="0"/>
                <a:ea typeface="新細明體" pitchFamily="18" charset="-120"/>
              </a:rPr>
              <a:t>  pay</a:t>
            </a:r>
          </a:p>
          <a:p>
            <a:r>
              <a:rPr kumimoji="1" lang="en-US" altLang="zh-TW">
                <a:solidFill>
                  <a:schemeClr val="accent2"/>
                </a:solidFill>
                <a:latin typeface="Arial" charset="0"/>
                <a:ea typeface="新細明體" pitchFamily="18" charset="-120"/>
              </a:rPr>
              <a:t>  </a:t>
            </a:r>
            <a:r>
              <a:rPr kumimoji="1" lang="en-US" altLang="zh-TW">
                <a:solidFill>
                  <a:srgbClr val="0033CC"/>
                </a:solidFill>
                <a:latin typeface="Arial" charset="0"/>
                <a:ea typeface="新細明體" pitchFamily="18" charset="-120"/>
              </a:rPr>
              <a:t>wait(receipt);</a:t>
            </a:r>
          </a:p>
          <a:p>
            <a:r>
              <a:rPr kumimoji="1" lang="en-US" altLang="zh-TW">
                <a:latin typeface="Arial" charset="0"/>
                <a:ea typeface="新細明體" pitchFamily="18" charset="-120"/>
              </a:rPr>
              <a:t>  ..</a:t>
            </a:r>
          </a:p>
        </p:txBody>
      </p:sp>
      <p:sp>
        <p:nvSpPr>
          <p:cNvPr id="44036" name="Rectangle 4"/>
          <p:cNvSpPr>
            <a:spLocks noChangeArrowheads="1"/>
          </p:cNvSpPr>
          <p:nvPr/>
        </p:nvSpPr>
        <p:spPr bwMode="auto">
          <a:xfrm>
            <a:off x="6096000" y="2971805"/>
            <a:ext cx="2667000" cy="18288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a:latin typeface="Arial" charset="0"/>
                <a:ea typeface="新細明體" pitchFamily="18" charset="-120"/>
              </a:rPr>
              <a:t>void cashier ( ) {</a:t>
            </a:r>
          </a:p>
          <a:p>
            <a:r>
              <a:rPr kumimoji="1" lang="en-US" altLang="zh-TW">
                <a:latin typeface="Arial" charset="0"/>
                <a:ea typeface="新細明體" pitchFamily="18" charset="-120"/>
              </a:rPr>
              <a:t>  while (true) {</a:t>
            </a:r>
          </a:p>
          <a:p>
            <a:r>
              <a:rPr kumimoji="1" lang="en-US" altLang="zh-TW">
                <a:latin typeface="Arial" charset="0"/>
                <a:ea typeface="新細明體" pitchFamily="18" charset="-120"/>
              </a:rPr>
              <a:t>    </a:t>
            </a:r>
            <a:r>
              <a:rPr kumimoji="1" lang="en-US" altLang="zh-TW">
                <a:solidFill>
                  <a:srgbClr val="0033CC"/>
                </a:solidFill>
                <a:latin typeface="Arial" charset="0"/>
                <a:ea typeface="新細明體" pitchFamily="18" charset="-120"/>
              </a:rPr>
              <a:t>wait(payment);</a:t>
            </a:r>
          </a:p>
          <a:p>
            <a:r>
              <a:rPr kumimoji="1" lang="en-US" altLang="zh-TW">
                <a:latin typeface="Arial" charset="0"/>
                <a:ea typeface="新細明體" pitchFamily="18" charset="-120"/>
              </a:rPr>
              <a:t>    accept pay;</a:t>
            </a:r>
          </a:p>
          <a:p>
            <a:r>
              <a:rPr kumimoji="1" lang="en-US" altLang="zh-TW">
                <a:latin typeface="Arial" charset="0"/>
                <a:ea typeface="新細明體" pitchFamily="18" charset="-120"/>
              </a:rPr>
              <a:t>    </a:t>
            </a:r>
            <a:r>
              <a:rPr kumimoji="1" lang="en-US" altLang="zh-TW">
                <a:solidFill>
                  <a:srgbClr val="0033CC"/>
                </a:solidFill>
                <a:latin typeface="Arial" charset="0"/>
                <a:ea typeface="新細明體" pitchFamily="18" charset="-120"/>
              </a:rPr>
              <a:t>signal(receipt);</a:t>
            </a:r>
          </a:p>
          <a:p>
            <a:r>
              <a:rPr kumimoji="1" lang="en-US" altLang="zh-TW">
                <a:latin typeface="Arial" charset="0"/>
                <a:ea typeface="新細明體" pitchFamily="18" charset="-120"/>
              </a:rPr>
              <a:t>  } }</a:t>
            </a:r>
          </a:p>
        </p:txBody>
      </p:sp>
      <p:sp>
        <p:nvSpPr>
          <p:cNvPr id="44037" name="Line 5"/>
          <p:cNvSpPr>
            <a:spLocks noChangeShapeType="1"/>
          </p:cNvSpPr>
          <p:nvPr/>
        </p:nvSpPr>
        <p:spPr bwMode="auto">
          <a:xfrm>
            <a:off x="4724400" y="3733805"/>
            <a:ext cx="1600200" cy="0"/>
          </a:xfrm>
          <a:prstGeom prst="line">
            <a:avLst/>
          </a:prstGeom>
          <a:noFill/>
          <a:ln w="9525">
            <a:solidFill>
              <a:srgbClr val="3333CC"/>
            </a:solidFill>
            <a:round/>
            <a:headEnd/>
            <a:tailEnd/>
          </a:ln>
        </p:spPr>
        <p:txBody>
          <a:bodyPr wrap="none" anchor="ctr"/>
          <a:lstStyle/>
          <a:p>
            <a:endParaRPr lang="en-US"/>
          </a:p>
        </p:txBody>
      </p:sp>
      <p:sp>
        <p:nvSpPr>
          <p:cNvPr id="44038" name="Line 6"/>
          <p:cNvSpPr>
            <a:spLocks noChangeShapeType="1"/>
          </p:cNvSpPr>
          <p:nvPr/>
        </p:nvSpPr>
        <p:spPr bwMode="auto">
          <a:xfrm flipV="1">
            <a:off x="4343400" y="4267205"/>
            <a:ext cx="1981200" cy="0"/>
          </a:xfrm>
          <a:prstGeom prst="line">
            <a:avLst/>
          </a:prstGeom>
          <a:noFill/>
          <a:ln w="9525">
            <a:solidFill>
              <a:srgbClr val="3333CC"/>
            </a:solidFill>
            <a:round/>
            <a:headEnd/>
            <a:tailEnd/>
          </a:ln>
        </p:spPr>
        <p:txBody>
          <a:bodyPr wrap="none" anchor="ctr"/>
          <a:lstStyle/>
          <a:p>
            <a:endParaRPr lang="en-US"/>
          </a:p>
        </p:txBody>
      </p:sp>
      <p:sp>
        <p:nvSpPr>
          <p:cNvPr id="806919" name="Rectangle 7"/>
          <p:cNvSpPr>
            <a:spLocks noChangeArrowheads="1"/>
          </p:cNvSpPr>
          <p:nvPr/>
        </p:nvSpPr>
        <p:spPr bwMode="auto">
          <a:xfrm>
            <a:off x="3810000" y="5029205"/>
            <a:ext cx="4038600" cy="914400"/>
          </a:xfrm>
          <a:prstGeom prst="rect">
            <a:avLst/>
          </a:prstGeom>
          <a:solidFill>
            <a:srgbClr val="FFFFCC"/>
          </a:solidFill>
          <a:ln w="12700">
            <a:solidFill>
              <a:schemeClr val="tx1"/>
            </a:solidFill>
            <a:miter lim="800000"/>
            <a:headEnd type="none" w="sm" len="sm"/>
            <a:tailEnd type="none" w="sm" len="sm"/>
          </a:ln>
          <a:effectLst>
            <a:outerShdw dist="107763" dir="2700000" algn="ctr" rotWithShape="0">
              <a:schemeClr val="bg2"/>
            </a:outerShdw>
          </a:effectLst>
        </p:spPr>
        <p:txBody>
          <a:bodyPr anchor="ctr" anchorCtr="1"/>
          <a:lstStyle/>
          <a:p>
            <a:pPr marL="381000" indent="-381000">
              <a:buFont typeface="Wingdings" pitchFamily="2" charset="2"/>
              <a:buChar char="l"/>
              <a:defRPr/>
            </a:pPr>
            <a:r>
              <a:rPr kumimoji="1" lang="en-US" altLang="zh-TW">
                <a:solidFill>
                  <a:srgbClr val="000000"/>
                </a:solidFill>
                <a:latin typeface="Arial" charset="0"/>
                <a:ea typeface="新細明體" pitchFamily="18" charset="-120"/>
              </a:rPr>
              <a:t>A customer needs to pay before leaving the shop.</a:t>
            </a:r>
          </a:p>
        </p:txBody>
      </p:sp>
      <p:sp>
        <p:nvSpPr>
          <p:cNvPr id="44040" name="Rectangle 8"/>
          <p:cNvSpPr>
            <a:spLocks noChangeArrowheads="1"/>
          </p:cNvSpPr>
          <p:nvPr/>
        </p:nvSpPr>
        <p:spPr bwMode="auto">
          <a:xfrm>
            <a:off x="5334000" y="1600205"/>
            <a:ext cx="3733800" cy="6858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a:latin typeface="Arial" charset="0"/>
                <a:ea typeface="新細明體" pitchFamily="18" charset="-120"/>
              </a:rPr>
              <a:t> </a:t>
            </a:r>
            <a:r>
              <a:rPr kumimoji="1" lang="en-US" altLang="zh-TW">
                <a:solidFill>
                  <a:srgbClr val="0033CC"/>
                </a:solidFill>
                <a:latin typeface="Arial" charset="0"/>
                <a:ea typeface="新細明體" pitchFamily="18" charset="-120"/>
              </a:rPr>
              <a:t>semaphore payment = 0;</a:t>
            </a:r>
          </a:p>
          <a:p>
            <a:r>
              <a:rPr kumimoji="1" lang="en-US" altLang="zh-TW">
                <a:solidFill>
                  <a:srgbClr val="0033CC"/>
                </a:solidFill>
                <a:latin typeface="Arial" charset="0"/>
                <a:ea typeface="新細明體" pitchFamily="18" charset="-120"/>
              </a:rPr>
              <a:t> semaphore receipt = 0;</a:t>
            </a:r>
          </a:p>
        </p:txBody>
      </p:sp>
      <p:sp>
        <p:nvSpPr>
          <p:cNvPr id="2" name="Slide Number Placeholder 1">
            <a:extLst>
              <a:ext uri="{FF2B5EF4-FFF2-40B4-BE49-F238E27FC236}">
                <a16:creationId xmlns:a16="http://schemas.microsoft.com/office/drawing/2014/main" id="{964178F7-8F79-4BE4-82C3-E2928E6A25A3}"/>
              </a:ext>
            </a:extLst>
          </p:cNvPr>
          <p:cNvSpPr>
            <a:spLocks noGrp="1"/>
          </p:cNvSpPr>
          <p:nvPr>
            <p:ph type="sldNum" sz="quarter" idx="33"/>
          </p:nvPr>
        </p:nvSpPr>
        <p:spPr/>
        <p:txBody>
          <a:bodyPr/>
          <a:lstStyle/>
          <a:p>
            <a:fld id="{19B51A1E-902D-48AF-9020-955120F399B6}" type="slidenum">
              <a:rPr lang="en-US" noProof="0" smtClean="0"/>
              <a:pPr/>
              <a:t>28</a:t>
            </a:fld>
            <a:endParaRPr lang="en-US" noProof="0" dirty="0"/>
          </a:p>
        </p:txBody>
      </p:sp>
      <p:sp>
        <p:nvSpPr>
          <p:cNvPr id="10" name="Title 3">
            <a:extLst>
              <a:ext uri="{FF2B5EF4-FFF2-40B4-BE49-F238E27FC236}">
                <a16:creationId xmlns:a16="http://schemas.microsoft.com/office/drawing/2014/main" id="{831E82C1-9C54-4B3B-BB57-9A5D8B46F388}"/>
              </a:ext>
            </a:extLst>
          </p:cNvPr>
          <p:cNvSpPr txBox="1">
            <a:spLocks/>
          </p:cNvSpPr>
          <p:nvPr/>
        </p:nvSpPr>
        <p:spPr>
          <a:xfrm>
            <a:off x="432000" y="432000"/>
            <a:ext cx="9198000"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cap="all" spc="-150" baseline="0">
                <a:solidFill>
                  <a:schemeClr val="tx1"/>
                </a:solidFill>
                <a:latin typeface="+mj-lt"/>
                <a:ea typeface="+mj-ea"/>
                <a:cs typeface="+mj-cs"/>
              </a:defRPr>
            </a:lvl1pPr>
          </a:lstStyle>
          <a:p>
            <a:r>
              <a:rPr lang="en-US" altLang="zh-TW" dirty="0">
                <a:ea typeface="新細明體" pitchFamily="18" charset="-120"/>
              </a:rPr>
              <a:t>Sync Customer and Cashier</a:t>
            </a:r>
            <a:endParaRPr lang="zh-MO" altLang="en-US"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ChangeArrowheads="1"/>
          </p:cNvSpPr>
          <p:nvPr/>
        </p:nvSpPr>
        <p:spPr bwMode="auto">
          <a:xfrm>
            <a:off x="1752600" y="1510557"/>
            <a:ext cx="3124200" cy="40386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a:solidFill>
                  <a:srgbClr val="000000"/>
                </a:solidFill>
                <a:latin typeface="Arial" charset="0"/>
                <a:ea typeface="新細明體" pitchFamily="18" charset="-120"/>
              </a:rPr>
              <a:t>void customer ( ) {</a:t>
            </a:r>
          </a:p>
          <a:p>
            <a:r>
              <a:rPr kumimoji="1" lang="en-US" altLang="zh-TW">
                <a:solidFill>
                  <a:srgbClr val="000000"/>
                </a:solidFill>
                <a:latin typeface="Arial" charset="0"/>
                <a:ea typeface="新細明體" pitchFamily="18" charset="-120"/>
              </a:rPr>
              <a:t>  </a:t>
            </a:r>
            <a:r>
              <a:rPr kumimoji="1" lang="en-US" altLang="zh-TW">
                <a:solidFill>
                  <a:srgbClr val="0000FF"/>
                </a:solidFill>
                <a:latin typeface="Arial" charset="0"/>
                <a:ea typeface="新細明體" pitchFamily="18" charset="-120"/>
              </a:rPr>
              <a:t>wait(max_capacity);</a:t>
            </a:r>
          </a:p>
          <a:p>
            <a:r>
              <a:rPr kumimoji="1" lang="en-US" altLang="zh-TW">
                <a:solidFill>
                  <a:srgbClr val="000000"/>
                </a:solidFill>
                <a:latin typeface="Arial" charset="0"/>
                <a:ea typeface="新細明體" pitchFamily="18" charset="-120"/>
              </a:rPr>
              <a:t>  enter shop;</a:t>
            </a:r>
          </a:p>
          <a:p>
            <a:r>
              <a:rPr kumimoji="1" lang="en-US" altLang="zh-TW">
                <a:solidFill>
                  <a:srgbClr val="000000"/>
                </a:solidFill>
                <a:latin typeface="Arial" charset="0"/>
                <a:ea typeface="新細明體" pitchFamily="18" charset="-120"/>
              </a:rPr>
              <a:t>  </a:t>
            </a:r>
            <a:r>
              <a:rPr kumimoji="1" lang="en-US" altLang="zh-TW">
                <a:solidFill>
                  <a:srgbClr val="0000FF"/>
                </a:solidFill>
                <a:latin typeface="Arial" charset="0"/>
                <a:ea typeface="新細明體" pitchFamily="18" charset="-120"/>
              </a:rPr>
              <a:t>wait(barber_chair);</a:t>
            </a:r>
          </a:p>
          <a:p>
            <a:r>
              <a:rPr kumimoji="1" lang="en-US" altLang="zh-TW">
                <a:solidFill>
                  <a:srgbClr val="000000"/>
                </a:solidFill>
                <a:latin typeface="Arial" charset="0"/>
                <a:ea typeface="新細明體" pitchFamily="18" charset="-120"/>
              </a:rPr>
              <a:t>  sit in barber chair</a:t>
            </a:r>
          </a:p>
          <a:p>
            <a:r>
              <a:rPr kumimoji="1" lang="en-US" altLang="zh-TW">
                <a:solidFill>
                  <a:srgbClr val="000000"/>
                </a:solidFill>
                <a:latin typeface="Arial" charset="0"/>
                <a:ea typeface="新細明體" pitchFamily="18" charset="-120"/>
              </a:rPr>
              <a:t>  </a:t>
            </a:r>
            <a:r>
              <a:rPr kumimoji="1" lang="en-US" altLang="zh-TW">
                <a:solidFill>
                  <a:srgbClr val="0000FF"/>
                </a:solidFill>
                <a:latin typeface="Arial" charset="0"/>
                <a:ea typeface="新細明體" pitchFamily="18" charset="-120"/>
              </a:rPr>
              <a:t>signal(cust_ready);</a:t>
            </a:r>
          </a:p>
          <a:p>
            <a:r>
              <a:rPr kumimoji="1" lang="en-US" altLang="zh-TW">
                <a:solidFill>
                  <a:srgbClr val="000000"/>
                </a:solidFill>
                <a:latin typeface="Arial" charset="0"/>
                <a:ea typeface="新細明體" pitchFamily="18" charset="-120"/>
              </a:rPr>
              <a:t>  </a:t>
            </a:r>
            <a:r>
              <a:rPr kumimoji="1" lang="en-US" altLang="zh-TW">
                <a:solidFill>
                  <a:srgbClr val="0000FF"/>
                </a:solidFill>
                <a:latin typeface="Arial" charset="0"/>
                <a:ea typeface="新細明體" pitchFamily="18" charset="-120"/>
              </a:rPr>
              <a:t>wait(finished);</a:t>
            </a:r>
          </a:p>
          <a:p>
            <a:r>
              <a:rPr kumimoji="1" lang="en-US" altLang="zh-TW">
                <a:solidFill>
                  <a:srgbClr val="000000"/>
                </a:solidFill>
                <a:latin typeface="Arial" charset="0"/>
                <a:ea typeface="新細明體" pitchFamily="18" charset="-120"/>
              </a:rPr>
              <a:t>  leave barber chair;</a:t>
            </a:r>
          </a:p>
          <a:p>
            <a:r>
              <a:rPr kumimoji="1" lang="en-US" altLang="zh-TW">
                <a:solidFill>
                  <a:srgbClr val="000000"/>
                </a:solidFill>
                <a:latin typeface="Arial" charset="0"/>
                <a:ea typeface="新細明體" pitchFamily="18" charset="-120"/>
              </a:rPr>
              <a:t>  </a:t>
            </a:r>
            <a:r>
              <a:rPr kumimoji="1" lang="en-US" altLang="zh-TW">
                <a:solidFill>
                  <a:srgbClr val="0000FF"/>
                </a:solidFill>
                <a:latin typeface="Arial" charset="0"/>
                <a:ea typeface="新細明體" pitchFamily="18" charset="-120"/>
              </a:rPr>
              <a:t>signal(leave_b_chair);</a:t>
            </a:r>
          </a:p>
          <a:p>
            <a:r>
              <a:rPr kumimoji="1" lang="en-US" altLang="zh-TW">
                <a:solidFill>
                  <a:srgbClr val="000000"/>
                </a:solidFill>
                <a:latin typeface="Arial" charset="0"/>
                <a:ea typeface="新細明體" pitchFamily="18" charset="-120"/>
              </a:rPr>
              <a:t>  </a:t>
            </a:r>
            <a:r>
              <a:rPr kumimoji="1" lang="en-US" altLang="zh-TW">
                <a:solidFill>
                  <a:srgbClr val="0000FF"/>
                </a:solidFill>
                <a:latin typeface="Arial" charset="0"/>
                <a:ea typeface="新細明體" pitchFamily="18" charset="-120"/>
              </a:rPr>
              <a:t>signal(payment);</a:t>
            </a:r>
          </a:p>
          <a:p>
            <a:r>
              <a:rPr kumimoji="1" lang="en-US" altLang="zh-TW">
                <a:solidFill>
                  <a:srgbClr val="000000"/>
                </a:solidFill>
                <a:latin typeface="Arial" charset="0"/>
                <a:ea typeface="新細明體" pitchFamily="18" charset="-120"/>
              </a:rPr>
              <a:t>  pay</a:t>
            </a:r>
          </a:p>
          <a:p>
            <a:r>
              <a:rPr kumimoji="1" lang="en-US" altLang="zh-TW">
                <a:solidFill>
                  <a:srgbClr val="000000"/>
                </a:solidFill>
                <a:latin typeface="Arial" charset="0"/>
                <a:ea typeface="新細明體" pitchFamily="18" charset="-120"/>
              </a:rPr>
              <a:t>  </a:t>
            </a:r>
            <a:r>
              <a:rPr kumimoji="1" lang="en-US" altLang="zh-TW">
                <a:solidFill>
                  <a:srgbClr val="0000FF"/>
                </a:solidFill>
                <a:latin typeface="Arial" charset="0"/>
                <a:ea typeface="新細明體" pitchFamily="18" charset="-120"/>
              </a:rPr>
              <a:t>wait(receipt);</a:t>
            </a:r>
          </a:p>
          <a:p>
            <a:r>
              <a:rPr kumimoji="1" lang="en-US" altLang="zh-TW">
                <a:solidFill>
                  <a:srgbClr val="000000"/>
                </a:solidFill>
                <a:latin typeface="Arial" charset="0"/>
                <a:ea typeface="新細明體" pitchFamily="18" charset="-120"/>
              </a:rPr>
              <a:t>  exit shop;</a:t>
            </a:r>
          </a:p>
          <a:p>
            <a:r>
              <a:rPr kumimoji="1" lang="en-US" altLang="zh-TW">
                <a:solidFill>
                  <a:srgbClr val="000000"/>
                </a:solidFill>
                <a:latin typeface="Arial" charset="0"/>
                <a:ea typeface="新細明體" pitchFamily="18" charset="-120"/>
              </a:rPr>
              <a:t>  </a:t>
            </a:r>
            <a:r>
              <a:rPr kumimoji="1" lang="en-US" altLang="zh-TW">
                <a:solidFill>
                  <a:srgbClr val="0000FF"/>
                </a:solidFill>
                <a:latin typeface="Arial" charset="0"/>
                <a:ea typeface="新細明體" pitchFamily="18" charset="-120"/>
              </a:rPr>
              <a:t>signal(max_capacity);</a:t>
            </a:r>
            <a:r>
              <a:rPr kumimoji="1" lang="en-US" altLang="zh-TW">
                <a:solidFill>
                  <a:srgbClr val="000000"/>
                </a:solidFill>
                <a:latin typeface="Arial" charset="0"/>
                <a:ea typeface="新細明體" pitchFamily="18" charset="-120"/>
              </a:rPr>
              <a:t> }</a:t>
            </a:r>
          </a:p>
        </p:txBody>
      </p:sp>
      <p:sp>
        <p:nvSpPr>
          <p:cNvPr id="45060" name="Rectangle 4"/>
          <p:cNvSpPr>
            <a:spLocks noChangeArrowheads="1"/>
          </p:cNvSpPr>
          <p:nvPr/>
        </p:nvSpPr>
        <p:spPr bwMode="auto">
          <a:xfrm>
            <a:off x="4267200" y="1662957"/>
            <a:ext cx="2743200" cy="23622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a:solidFill>
                  <a:srgbClr val="000000"/>
                </a:solidFill>
                <a:latin typeface="Arial" charset="0"/>
                <a:ea typeface="新細明體" pitchFamily="18" charset="-120"/>
              </a:rPr>
              <a:t>void barber ( ) {</a:t>
            </a:r>
          </a:p>
          <a:p>
            <a:r>
              <a:rPr kumimoji="1" lang="en-US" altLang="zh-TW">
                <a:solidFill>
                  <a:srgbClr val="000000"/>
                </a:solidFill>
                <a:latin typeface="Arial" charset="0"/>
                <a:ea typeface="新細明體" pitchFamily="18" charset="-120"/>
              </a:rPr>
              <a:t>  while (true) {</a:t>
            </a:r>
          </a:p>
          <a:p>
            <a:r>
              <a:rPr kumimoji="1" lang="en-US" altLang="zh-TW">
                <a:solidFill>
                  <a:srgbClr val="000000"/>
                </a:solidFill>
                <a:latin typeface="Arial" charset="0"/>
                <a:ea typeface="新細明體" pitchFamily="18" charset="-120"/>
              </a:rPr>
              <a:t>    </a:t>
            </a:r>
            <a:r>
              <a:rPr kumimoji="1" lang="en-US" altLang="zh-TW">
                <a:solidFill>
                  <a:srgbClr val="0000FF"/>
                </a:solidFill>
                <a:latin typeface="Arial" charset="0"/>
                <a:ea typeface="新細明體" pitchFamily="18" charset="-120"/>
              </a:rPr>
              <a:t>wait(cust_ready);</a:t>
            </a:r>
          </a:p>
          <a:p>
            <a:r>
              <a:rPr kumimoji="1" lang="en-US" altLang="zh-TW">
                <a:solidFill>
                  <a:srgbClr val="000000"/>
                </a:solidFill>
                <a:latin typeface="Arial" charset="0"/>
                <a:ea typeface="新細明體" pitchFamily="18" charset="-120"/>
              </a:rPr>
              <a:t>    cut hair;</a:t>
            </a:r>
          </a:p>
          <a:p>
            <a:r>
              <a:rPr kumimoji="1" lang="en-US" altLang="zh-TW">
                <a:solidFill>
                  <a:srgbClr val="000000"/>
                </a:solidFill>
                <a:latin typeface="Arial" charset="0"/>
                <a:ea typeface="新細明體" pitchFamily="18" charset="-120"/>
              </a:rPr>
              <a:t>    </a:t>
            </a:r>
            <a:r>
              <a:rPr kumimoji="1" lang="en-US" altLang="zh-TW">
                <a:solidFill>
                  <a:srgbClr val="0000FF"/>
                </a:solidFill>
                <a:latin typeface="Arial" charset="0"/>
                <a:ea typeface="新細明體" pitchFamily="18" charset="-120"/>
              </a:rPr>
              <a:t>signal(finished);</a:t>
            </a:r>
          </a:p>
          <a:p>
            <a:r>
              <a:rPr kumimoji="1" lang="en-US" altLang="zh-TW">
                <a:solidFill>
                  <a:srgbClr val="000000"/>
                </a:solidFill>
                <a:latin typeface="Arial" charset="0"/>
                <a:ea typeface="新細明體" pitchFamily="18" charset="-120"/>
              </a:rPr>
              <a:t>    </a:t>
            </a:r>
            <a:r>
              <a:rPr kumimoji="1" lang="en-US" altLang="zh-TW">
                <a:solidFill>
                  <a:srgbClr val="0000FF"/>
                </a:solidFill>
                <a:latin typeface="Arial" charset="0"/>
                <a:ea typeface="新細明體" pitchFamily="18" charset="-120"/>
              </a:rPr>
              <a:t>wait(leave_b_chair);</a:t>
            </a:r>
          </a:p>
          <a:p>
            <a:r>
              <a:rPr kumimoji="1" lang="en-US" altLang="zh-TW">
                <a:solidFill>
                  <a:srgbClr val="0000FF"/>
                </a:solidFill>
                <a:latin typeface="Arial" charset="0"/>
                <a:ea typeface="新細明體" pitchFamily="18" charset="-120"/>
              </a:rPr>
              <a:t>    signal(barber_chair);</a:t>
            </a:r>
          </a:p>
          <a:p>
            <a:r>
              <a:rPr kumimoji="1" lang="en-US" altLang="zh-TW">
                <a:solidFill>
                  <a:srgbClr val="000000"/>
                </a:solidFill>
                <a:latin typeface="Arial" charset="0"/>
                <a:ea typeface="新細明體" pitchFamily="18" charset="-120"/>
              </a:rPr>
              <a:t>  } }</a:t>
            </a:r>
          </a:p>
        </p:txBody>
      </p:sp>
      <p:sp>
        <p:nvSpPr>
          <p:cNvPr id="45061" name="Rectangle 5"/>
          <p:cNvSpPr>
            <a:spLocks noChangeArrowheads="1"/>
          </p:cNvSpPr>
          <p:nvPr/>
        </p:nvSpPr>
        <p:spPr bwMode="auto">
          <a:xfrm>
            <a:off x="4267200" y="4177557"/>
            <a:ext cx="2667000" cy="18288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a:solidFill>
                  <a:srgbClr val="000000"/>
                </a:solidFill>
                <a:latin typeface="Arial" charset="0"/>
                <a:ea typeface="新細明體" pitchFamily="18" charset="-120"/>
              </a:rPr>
              <a:t>void cashier ( ) {</a:t>
            </a:r>
          </a:p>
          <a:p>
            <a:r>
              <a:rPr kumimoji="1" lang="en-US" altLang="zh-TW">
                <a:solidFill>
                  <a:srgbClr val="000000"/>
                </a:solidFill>
                <a:latin typeface="Arial" charset="0"/>
                <a:ea typeface="新細明體" pitchFamily="18" charset="-120"/>
              </a:rPr>
              <a:t>  while (true) {</a:t>
            </a:r>
          </a:p>
          <a:p>
            <a:r>
              <a:rPr kumimoji="1" lang="en-US" altLang="zh-TW">
                <a:solidFill>
                  <a:srgbClr val="000000"/>
                </a:solidFill>
                <a:latin typeface="Arial" charset="0"/>
                <a:ea typeface="新細明體" pitchFamily="18" charset="-120"/>
              </a:rPr>
              <a:t>    </a:t>
            </a:r>
            <a:r>
              <a:rPr kumimoji="1" lang="en-US" altLang="zh-TW">
                <a:solidFill>
                  <a:srgbClr val="0000FF"/>
                </a:solidFill>
                <a:latin typeface="Arial" charset="0"/>
                <a:ea typeface="新細明體" pitchFamily="18" charset="-120"/>
              </a:rPr>
              <a:t>wait(payment);</a:t>
            </a:r>
          </a:p>
          <a:p>
            <a:r>
              <a:rPr kumimoji="1" lang="en-US" altLang="zh-TW">
                <a:solidFill>
                  <a:srgbClr val="000000"/>
                </a:solidFill>
                <a:latin typeface="Arial" charset="0"/>
                <a:ea typeface="新細明體" pitchFamily="18" charset="-120"/>
              </a:rPr>
              <a:t>    accept pay;</a:t>
            </a:r>
          </a:p>
          <a:p>
            <a:r>
              <a:rPr kumimoji="1" lang="en-US" altLang="zh-TW">
                <a:solidFill>
                  <a:srgbClr val="000000"/>
                </a:solidFill>
                <a:latin typeface="Arial" charset="0"/>
                <a:ea typeface="新細明體" pitchFamily="18" charset="-120"/>
              </a:rPr>
              <a:t>    </a:t>
            </a:r>
            <a:r>
              <a:rPr kumimoji="1" lang="en-US" altLang="zh-TW">
                <a:solidFill>
                  <a:srgbClr val="0000FF"/>
                </a:solidFill>
                <a:latin typeface="Arial" charset="0"/>
                <a:ea typeface="新細明體" pitchFamily="18" charset="-120"/>
              </a:rPr>
              <a:t>signal(receipt);</a:t>
            </a:r>
          </a:p>
          <a:p>
            <a:r>
              <a:rPr kumimoji="1" lang="en-US" altLang="zh-TW">
                <a:solidFill>
                  <a:srgbClr val="000000"/>
                </a:solidFill>
                <a:latin typeface="Arial" charset="0"/>
                <a:ea typeface="新細明體" pitchFamily="18" charset="-120"/>
              </a:rPr>
              <a:t>  } }</a:t>
            </a:r>
          </a:p>
        </p:txBody>
      </p:sp>
      <p:sp>
        <p:nvSpPr>
          <p:cNvPr id="45062" name="Rectangle 6"/>
          <p:cNvSpPr>
            <a:spLocks noChangeArrowheads="1"/>
          </p:cNvSpPr>
          <p:nvPr/>
        </p:nvSpPr>
        <p:spPr bwMode="auto">
          <a:xfrm>
            <a:off x="6781800" y="1967757"/>
            <a:ext cx="3733800" cy="38100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a:solidFill>
                  <a:srgbClr val="000000"/>
                </a:solidFill>
                <a:latin typeface="Arial" charset="0"/>
                <a:ea typeface="新細明體" pitchFamily="18" charset="-120"/>
              </a:rPr>
              <a:t> </a:t>
            </a:r>
            <a:r>
              <a:rPr kumimoji="1" lang="en-US" altLang="zh-TW">
                <a:solidFill>
                  <a:srgbClr val="0000FF"/>
                </a:solidFill>
                <a:latin typeface="Arial" charset="0"/>
                <a:ea typeface="新細明體" pitchFamily="18" charset="-120"/>
              </a:rPr>
              <a:t>semaphore max_capacity = 10;</a:t>
            </a:r>
          </a:p>
          <a:p>
            <a:r>
              <a:rPr kumimoji="1" lang="en-US" altLang="zh-TW">
                <a:solidFill>
                  <a:srgbClr val="0000FF"/>
                </a:solidFill>
                <a:latin typeface="Arial" charset="0"/>
                <a:ea typeface="新細明體" pitchFamily="18" charset="-120"/>
              </a:rPr>
              <a:t> semaphore barber_chair = 3;</a:t>
            </a:r>
          </a:p>
          <a:p>
            <a:r>
              <a:rPr kumimoji="1" lang="en-US" altLang="zh-TW">
                <a:solidFill>
                  <a:srgbClr val="0000FF"/>
                </a:solidFill>
                <a:latin typeface="Arial" charset="0"/>
                <a:ea typeface="新細明體" pitchFamily="18" charset="-120"/>
              </a:rPr>
              <a:t> semaphore cust_ready = 0,</a:t>
            </a:r>
            <a:br>
              <a:rPr kumimoji="1" lang="en-US" altLang="zh-TW">
                <a:solidFill>
                  <a:srgbClr val="0000FF"/>
                </a:solidFill>
                <a:latin typeface="Arial" charset="0"/>
                <a:ea typeface="新細明體" pitchFamily="18" charset="-120"/>
              </a:rPr>
            </a:br>
            <a:r>
              <a:rPr kumimoji="1" lang="en-US" altLang="zh-TW">
                <a:solidFill>
                  <a:srgbClr val="000000"/>
                </a:solidFill>
                <a:latin typeface="Arial" charset="0"/>
                <a:ea typeface="新細明體" pitchFamily="18" charset="-120"/>
              </a:rPr>
              <a:t>   </a:t>
            </a:r>
            <a:r>
              <a:rPr kumimoji="1" lang="en-US" altLang="zh-TW">
                <a:solidFill>
                  <a:srgbClr val="0000FF"/>
                </a:solidFill>
                <a:latin typeface="Arial" charset="0"/>
                <a:ea typeface="新細明體" pitchFamily="18" charset="-120"/>
              </a:rPr>
              <a:t>finished = 0,  leave_b_chair = 0,</a:t>
            </a:r>
          </a:p>
          <a:p>
            <a:r>
              <a:rPr kumimoji="1" lang="en-US" altLang="zh-TW">
                <a:solidFill>
                  <a:srgbClr val="0000FF"/>
                </a:solidFill>
                <a:latin typeface="Arial" charset="0"/>
                <a:ea typeface="新細明體" pitchFamily="18" charset="-120"/>
              </a:rPr>
              <a:t>   payment = 0, receipt = 0;</a:t>
            </a:r>
          </a:p>
          <a:p>
            <a:endParaRPr kumimoji="1" lang="en-US" altLang="zh-TW">
              <a:solidFill>
                <a:srgbClr val="0000FF"/>
              </a:solidFill>
              <a:latin typeface="Arial" charset="0"/>
              <a:ea typeface="新細明體" pitchFamily="18" charset="-120"/>
            </a:endParaRPr>
          </a:p>
          <a:p>
            <a:r>
              <a:rPr kumimoji="1" lang="en-US" altLang="zh-TW">
                <a:solidFill>
                  <a:srgbClr val="000000"/>
                </a:solidFill>
                <a:latin typeface="Arial" charset="0"/>
                <a:ea typeface="新細明體" pitchFamily="18" charset="-120"/>
              </a:rPr>
              <a:t>void main ( ) {</a:t>
            </a:r>
          </a:p>
          <a:p>
            <a:r>
              <a:rPr kumimoji="1" lang="en-US" altLang="zh-TW">
                <a:solidFill>
                  <a:srgbClr val="000000"/>
                </a:solidFill>
                <a:latin typeface="Arial" charset="0"/>
                <a:ea typeface="新細明體" pitchFamily="18" charset="-120"/>
              </a:rPr>
              <a:t>  parbegin</a:t>
            </a:r>
          </a:p>
          <a:p>
            <a:r>
              <a:rPr kumimoji="1" lang="en-US" altLang="zh-TW">
                <a:solidFill>
                  <a:srgbClr val="000000"/>
                </a:solidFill>
                <a:latin typeface="Arial" charset="0"/>
                <a:ea typeface="新細明體" pitchFamily="18" charset="-120"/>
              </a:rPr>
              <a:t>    customer(); /* 50 times; */</a:t>
            </a:r>
          </a:p>
          <a:p>
            <a:r>
              <a:rPr kumimoji="1" lang="en-US" altLang="zh-TW">
                <a:solidFill>
                  <a:srgbClr val="000000"/>
                </a:solidFill>
                <a:latin typeface="Arial" charset="0"/>
                <a:ea typeface="新細明體" pitchFamily="18" charset="-120"/>
              </a:rPr>
              <a:t>    barber(); barber(); barber();</a:t>
            </a:r>
            <a:br>
              <a:rPr kumimoji="1" lang="en-US" altLang="zh-TW">
                <a:solidFill>
                  <a:srgbClr val="000000"/>
                </a:solidFill>
                <a:latin typeface="Arial" charset="0"/>
                <a:ea typeface="新細明體" pitchFamily="18" charset="-120"/>
              </a:rPr>
            </a:br>
            <a:r>
              <a:rPr kumimoji="1" lang="en-US" altLang="zh-TW">
                <a:solidFill>
                  <a:srgbClr val="000000"/>
                </a:solidFill>
                <a:latin typeface="Arial" charset="0"/>
                <a:ea typeface="新細明體" pitchFamily="18" charset="-120"/>
              </a:rPr>
              <a:t>    cashier();</a:t>
            </a:r>
          </a:p>
          <a:p>
            <a:r>
              <a:rPr kumimoji="1" lang="en-US" altLang="zh-TW">
                <a:solidFill>
                  <a:srgbClr val="000000"/>
                </a:solidFill>
                <a:latin typeface="Arial" charset="0"/>
                <a:ea typeface="新細明體" pitchFamily="18" charset="-120"/>
              </a:rPr>
              <a:t>  parend</a:t>
            </a:r>
          </a:p>
          <a:p>
            <a:r>
              <a:rPr kumimoji="1" lang="en-US" altLang="zh-TW">
                <a:solidFill>
                  <a:srgbClr val="000000"/>
                </a:solidFill>
                <a:latin typeface="Arial" charset="0"/>
                <a:ea typeface="新細明體" pitchFamily="18" charset="-120"/>
              </a:rPr>
              <a:t>}</a:t>
            </a:r>
          </a:p>
        </p:txBody>
      </p:sp>
      <p:sp>
        <p:nvSpPr>
          <p:cNvPr id="2" name="Slide Number Placeholder 1">
            <a:extLst>
              <a:ext uri="{FF2B5EF4-FFF2-40B4-BE49-F238E27FC236}">
                <a16:creationId xmlns:a16="http://schemas.microsoft.com/office/drawing/2014/main" id="{20F0DDC6-EA8E-45A7-917F-EBE8BC6CF378}"/>
              </a:ext>
            </a:extLst>
          </p:cNvPr>
          <p:cNvSpPr>
            <a:spLocks noGrp="1"/>
          </p:cNvSpPr>
          <p:nvPr>
            <p:ph type="sldNum" sz="quarter" idx="33"/>
          </p:nvPr>
        </p:nvSpPr>
        <p:spPr/>
        <p:txBody>
          <a:bodyPr/>
          <a:lstStyle/>
          <a:p>
            <a:fld id="{19B51A1E-902D-48AF-9020-955120F399B6}" type="slidenum">
              <a:rPr lang="en-US" noProof="0" smtClean="0"/>
              <a:pPr/>
              <a:t>29</a:t>
            </a:fld>
            <a:endParaRPr lang="en-US" noProof="0" dirty="0"/>
          </a:p>
        </p:txBody>
      </p:sp>
      <p:sp>
        <p:nvSpPr>
          <p:cNvPr id="4" name="Title 3">
            <a:extLst>
              <a:ext uri="{FF2B5EF4-FFF2-40B4-BE49-F238E27FC236}">
                <a16:creationId xmlns:a16="http://schemas.microsoft.com/office/drawing/2014/main" id="{B6DB09B5-2FB6-46A4-838C-737FF4D60394}"/>
              </a:ext>
            </a:extLst>
          </p:cNvPr>
          <p:cNvSpPr>
            <a:spLocks noGrp="1"/>
          </p:cNvSpPr>
          <p:nvPr>
            <p:ph type="title"/>
          </p:nvPr>
        </p:nvSpPr>
        <p:spPr/>
        <p:txBody>
          <a:bodyPr/>
          <a:lstStyle/>
          <a:p>
            <a:r>
              <a:rPr lang="en-US" altLang="zh-TW" dirty="0">
                <a:ea typeface="新細明體" pitchFamily="18" charset="-120"/>
              </a:rPr>
              <a:t>Barbershop problem – a solution </a:t>
            </a:r>
            <a:endParaRPr lang="zh-MO" altLang="en-US"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ChangeArrowheads="1"/>
          </p:cNvSpPr>
          <p:nvPr/>
        </p:nvSpPr>
        <p:spPr bwMode="auto">
          <a:xfrm>
            <a:off x="2895600" y="1905000"/>
            <a:ext cx="6096000" cy="3124200"/>
          </a:xfrm>
          <a:prstGeom prst="rect">
            <a:avLst/>
          </a:prstGeom>
          <a:solidFill>
            <a:srgbClr val="00B0F0"/>
          </a:solidFill>
          <a:ln w="12700">
            <a:solidFill>
              <a:schemeClr val="tx1"/>
            </a:solidFill>
            <a:miter lim="800000"/>
            <a:headEnd type="none" w="sm" len="sm"/>
            <a:tailEnd type="none" w="sm" len="sm"/>
          </a:ln>
        </p:spPr>
        <p:txBody>
          <a:bodyPr wrap="none" anchor="ctr"/>
          <a:lstStyle/>
          <a:p>
            <a:pPr algn="ctr" eaLnBrk="1" hangingPunct="1"/>
            <a:endParaRPr kumimoji="1" lang="zh-TW" altLang="en-US" sz="2400">
              <a:latin typeface="Times New Roman" pitchFamily="18" charset="0"/>
              <a:ea typeface="新細明體" pitchFamily="18" charset="-120"/>
            </a:endParaRPr>
          </a:p>
        </p:txBody>
      </p:sp>
      <p:sp>
        <p:nvSpPr>
          <p:cNvPr id="18436" name="Rectangle 4"/>
          <p:cNvSpPr>
            <a:spLocks noChangeArrowheads="1"/>
          </p:cNvSpPr>
          <p:nvPr/>
        </p:nvSpPr>
        <p:spPr bwMode="auto">
          <a:xfrm>
            <a:off x="3048000" y="2514600"/>
            <a:ext cx="1828800" cy="23622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sz="1600">
                <a:latin typeface="Arial" charset="0"/>
                <a:ea typeface="新細明體" pitchFamily="18" charset="-120"/>
              </a:rPr>
              <a:t>// thread 0</a:t>
            </a:r>
            <a:br>
              <a:rPr kumimoji="1" lang="en-US" altLang="zh-TW" sz="1600">
                <a:latin typeface="Arial" charset="0"/>
                <a:ea typeface="新細明體" pitchFamily="18" charset="-120"/>
              </a:rPr>
            </a:br>
            <a:r>
              <a:rPr kumimoji="1" lang="en-US" altLang="zh-TW" sz="1600">
                <a:latin typeface="Arial" charset="0"/>
                <a:ea typeface="新細明體" pitchFamily="18" charset="-120"/>
              </a:rPr>
              <a:t>while (true) {</a:t>
            </a:r>
            <a:br>
              <a:rPr kumimoji="1" lang="en-US" altLang="zh-TW" sz="1600">
                <a:latin typeface="Arial" charset="0"/>
                <a:ea typeface="新細明體" pitchFamily="18" charset="-120"/>
              </a:rPr>
            </a:br>
            <a:r>
              <a:rPr kumimoji="1" lang="en-US" altLang="zh-TW" sz="1600">
                <a:latin typeface="Arial" charset="0"/>
                <a:ea typeface="新細明體" pitchFamily="18" charset="-120"/>
              </a:rPr>
              <a:t>   ...</a:t>
            </a:r>
            <a:br>
              <a:rPr kumimoji="1" lang="en-US" altLang="zh-TW" sz="1600">
                <a:latin typeface="Arial" charset="0"/>
                <a:ea typeface="新細明體" pitchFamily="18" charset="-120"/>
              </a:rPr>
            </a:br>
            <a:r>
              <a:rPr kumimoji="1" lang="en-US" altLang="zh-TW" sz="1600">
                <a:latin typeface="Arial" charset="0"/>
                <a:ea typeface="新細明體" pitchFamily="18" charset="-120"/>
              </a:rPr>
              <a:t>   </a:t>
            </a:r>
            <a:r>
              <a:rPr kumimoji="1" lang="en-US" altLang="zh-TW" sz="1600">
                <a:solidFill>
                  <a:srgbClr val="0066FF"/>
                </a:solidFill>
                <a:latin typeface="Arial" charset="0"/>
                <a:ea typeface="新細明體" pitchFamily="18" charset="-120"/>
              </a:rPr>
              <a:t>wait(s);</a:t>
            </a:r>
            <a:br>
              <a:rPr kumimoji="1" lang="en-US" altLang="zh-TW" sz="1600">
                <a:latin typeface="Arial" charset="0"/>
                <a:ea typeface="新細明體" pitchFamily="18" charset="-120"/>
              </a:rPr>
            </a:br>
            <a:r>
              <a:rPr kumimoji="1" lang="en-US" altLang="zh-TW" sz="1600">
                <a:latin typeface="Arial" charset="0"/>
                <a:ea typeface="新細明體" pitchFamily="18" charset="-120"/>
              </a:rPr>
              <a:t>     acquire R</a:t>
            </a:r>
          </a:p>
          <a:p>
            <a:r>
              <a:rPr kumimoji="1" lang="en-US" altLang="zh-TW" sz="1600">
                <a:latin typeface="Arial" charset="0"/>
                <a:ea typeface="新細明體" pitchFamily="18" charset="-120"/>
              </a:rPr>
              <a:t>     use it to do sth</a:t>
            </a:r>
          </a:p>
          <a:p>
            <a:r>
              <a:rPr kumimoji="1" lang="en-US" altLang="zh-TW" sz="1600">
                <a:latin typeface="Arial" charset="0"/>
                <a:ea typeface="新細明體" pitchFamily="18" charset="-120"/>
              </a:rPr>
              <a:t>     release R</a:t>
            </a:r>
          </a:p>
          <a:p>
            <a:r>
              <a:rPr kumimoji="1" lang="en-US" altLang="zh-TW" sz="1600">
                <a:latin typeface="Arial" charset="0"/>
                <a:ea typeface="新細明體" pitchFamily="18" charset="-120"/>
              </a:rPr>
              <a:t>   </a:t>
            </a:r>
            <a:r>
              <a:rPr kumimoji="1" lang="en-US" altLang="zh-TW" sz="1600">
                <a:solidFill>
                  <a:srgbClr val="0066FF"/>
                </a:solidFill>
                <a:latin typeface="Arial" charset="0"/>
                <a:ea typeface="新細明體" pitchFamily="18" charset="-120"/>
              </a:rPr>
              <a:t>signal(s);</a:t>
            </a:r>
            <a:br>
              <a:rPr kumimoji="1" lang="en-US" altLang="zh-TW" sz="1600">
                <a:latin typeface="Arial" charset="0"/>
                <a:ea typeface="新細明體" pitchFamily="18" charset="-120"/>
              </a:rPr>
            </a:br>
            <a:r>
              <a:rPr kumimoji="1" lang="en-US" altLang="zh-TW" sz="1600">
                <a:latin typeface="Arial" charset="0"/>
                <a:ea typeface="新細明體" pitchFamily="18" charset="-120"/>
              </a:rPr>
              <a:t>}</a:t>
            </a:r>
          </a:p>
        </p:txBody>
      </p:sp>
      <p:sp>
        <p:nvSpPr>
          <p:cNvPr id="18437" name="Rectangle 5"/>
          <p:cNvSpPr>
            <a:spLocks noChangeArrowheads="1"/>
          </p:cNvSpPr>
          <p:nvPr/>
        </p:nvSpPr>
        <p:spPr bwMode="auto">
          <a:xfrm>
            <a:off x="4572000" y="2057400"/>
            <a:ext cx="4572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solidFill>
                  <a:srgbClr val="0066FF"/>
                </a:solidFill>
                <a:latin typeface="Arial" charset="0"/>
                <a:ea typeface="新細明體" pitchFamily="18" charset="-120"/>
              </a:rPr>
              <a:t>1</a:t>
            </a:r>
          </a:p>
        </p:txBody>
      </p:sp>
      <p:sp>
        <p:nvSpPr>
          <p:cNvPr id="18438" name="Rectangle 6"/>
          <p:cNvSpPr>
            <a:spLocks noChangeArrowheads="1"/>
          </p:cNvSpPr>
          <p:nvPr/>
        </p:nvSpPr>
        <p:spPr bwMode="auto">
          <a:xfrm>
            <a:off x="3505200" y="2057400"/>
            <a:ext cx="685800" cy="3048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semaphore s</a:t>
            </a:r>
          </a:p>
        </p:txBody>
      </p:sp>
      <p:sp>
        <p:nvSpPr>
          <p:cNvPr id="18439" name="Rectangle 7"/>
          <p:cNvSpPr>
            <a:spLocks noChangeArrowheads="1"/>
          </p:cNvSpPr>
          <p:nvPr/>
        </p:nvSpPr>
        <p:spPr bwMode="auto">
          <a:xfrm>
            <a:off x="5715000" y="2057400"/>
            <a:ext cx="1219200" cy="3048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shared resource R</a:t>
            </a:r>
          </a:p>
        </p:txBody>
      </p:sp>
      <p:sp>
        <p:nvSpPr>
          <p:cNvPr id="18440" name="Rectangle 8"/>
          <p:cNvSpPr>
            <a:spLocks noChangeArrowheads="1"/>
          </p:cNvSpPr>
          <p:nvPr/>
        </p:nvSpPr>
        <p:spPr bwMode="auto">
          <a:xfrm>
            <a:off x="5029200" y="2514600"/>
            <a:ext cx="1828800" cy="23622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sz="1600">
                <a:latin typeface="Arial" charset="0"/>
                <a:ea typeface="新細明體" pitchFamily="18" charset="-120"/>
              </a:rPr>
              <a:t>// thread 1 </a:t>
            </a:r>
            <a:br>
              <a:rPr kumimoji="1" lang="en-US" altLang="zh-TW" sz="1600">
                <a:latin typeface="Arial" charset="0"/>
                <a:ea typeface="新細明體" pitchFamily="18" charset="-120"/>
              </a:rPr>
            </a:br>
            <a:r>
              <a:rPr kumimoji="1" lang="en-US" altLang="zh-TW" sz="1600">
                <a:latin typeface="Arial" charset="0"/>
                <a:ea typeface="新細明體" pitchFamily="18" charset="-120"/>
              </a:rPr>
              <a:t>while (true) { </a:t>
            </a:r>
            <a:br>
              <a:rPr kumimoji="1" lang="en-US" altLang="zh-TW" sz="1600">
                <a:latin typeface="Arial" charset="0"/>
                <a:ea typeface="新細明體" pitchFamily="18" charset="-120"/>
              </a:rPr>
            </a:br>
            <a:r>
              <a:rPr kumimoji="1" lang="en-US" altLang="zh-TW" sz="1600">
                <a:latin typeface="Arial" charset="0"/>
                <a:ea typeface="新細明體" pitchFamily="18" charset="-120"/>
              </a:rPr>
              <a:t>   ...</a:t>
            </a:r>
            <a:br>
              <a:rPr kumimoji="1" lang="en-US" altLang="zh-TW" sz="1600">
                <a:latin typeface="Arial" charset="0"/>
                <a:ea typeface="新細明體" pitchFamily="18" charset="-120"/>
              </a:rPr>
            </a:br>
            <a:r>
              <a:rPr kumimoji="1" lang="en-US" altLang="zh-TW" sz="1600">
                <a:latin typeface="Arial" charset="0"/>
                <a:ea typeface="新細明體" pitchFamily="18" charset="-120"/>
              </a:rPr>
              <a:t>   </a:t>
            </a:r>
            <a:r>
              <a:rPr kumimoji="1" lang="en-US" altLang="zh-TW" sz="1600">
                <a:solidFill>
                  <a:srgbClr val="0066FF"/>
                </a:solidFill>
                <a:latin typeface="Arial" charset="0"/>
                <a:ea typeface="新細明體" pitchFamily="18" charset="-120"/>
              </a:rPr>
              <a:t>wait(s);</a:t>
            </a:r>
            <a:br>
              <a:rPr kumimoji="1" lang="en-US" altLang="zh-TW" sz="1600">
                <a:latin typeface="Arial" charset="0"/>
                <a:ea typeface="新細明體" pitchFamily="18" charset="-120"/>
              </a:rPr>
            </a:br>
            <a:r>
              <a:rPr kumimoji="1" lang="en-US" altLang="zh-TW" sz="1600">
                <a:latin typeface="Arial" charset="0"/>
                <a:ea typeface="新細明體" pitchFamily="18" charset="-120"/>
              </a:rPr>
              <a:t>     acquire R</a:t>
            </a:r>
          </a:p>
          <a:p>
            <a:r>
              <a:rPr kumimoji="1" lang="en-US" altLang="zh-TW" sz="1600">
                <a:latin typeface="Arial" charset="0"/>
                <a:ea typeface="新細明體" pitchFamily="18" charset="-120"/>
              </a:rPr>
              <a:t>     use it to do sth</a:t>
            </a:r>
          </a:p>
          <a:p>
            <a:r>
              <a:rPr kumimoji="1" lang="en-US" altLang="zh-TW" sz="1600">
                <a:latin typeface="Arial" charset="0"/>
                <a:ea typeface="新細明體" pitchFamily="18" charset="-120"/>
              </a:rPr>
              <a:t>     release R</a:t>
            </a:r>
          </a:p>
          <a:p>
            <a:r>
              <a:rPr kumimoji="1" lang="en-US" altLang="zh-TW" sz="1600">
                <a:latin typeface="Arial" charset="0"/>
                <a:ea typeface="新細明體" pitchFamily="18" charset="-120"/>
              </a:rPr>
              <a:t>   </a:t>
            </a:r>
            <a:r>
              <a:rPr kumimoji="1" lang="en-US" altLang="zh-TW" sz="1600">
                <a:solidFill>
                  <a:srgbClr val="0066FF"/>
                </a:solidFill>
                <a:latin typeface="Arial" charset="0"/>
                <a:ea typeface="新細明體" pitchFamily="18" charset="-120"/>
              </a:rPr>
              <a:t>signal(s);</a:t>
            </a:r>
            <a:br>
              <a:rPr kumimoji="1" lang="en-US" altLang="zh-TW" sz="1600">
                <a:latin typeface="Arial" charset="0"/>
                <a:ea typeface="新細明體" pitchFamily="18" charset="-120"/>
              </a:rPr>
            </a:br>
            <a:r>
              <a:rPr kumimoji="1" lang="en-US" altLang="zh-TW" sz="1600">
                <a:latin typeface="Arial" charset="0"/>
                <a:ea typeface="新細明體" pitchFamily="18" charset="-120"/>
              </a:rPr>
              <a:t>}</a:t>
            </a:r>
          </a:p>
        </p:txBody>
      </p:sp>
      <p:sp>
        <p:nvSpPr>
          <p:cNvPr id="18441" name="Rectangle 9"/>
          <p:cNvSpPr>
            <a:spLocks noChangeArrowheads="1"/>
          </p:cNvSpPr>
          <p:nvPr/>
        </p:nvSpPr>
        <p:spPr bwMode="auto">
          <a:xfrm>
            <a:off x="7010400" y="2514600"/>
            <a:ext cx="1828800" cy="23622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sz="1600">
                <a:latin typeface="Arial" charset="0"/>
                <a:ea typeface="新細明體" pitchFamily="18" charset="-120"/>
              </a:rPr>
              <a:t>// thread 2 </a:t>
            </a:r>
            <a:br>
              <a:rPr kumimoji="1" lang="en-US" altLang="zh-TW" sz="1600">
                <a:latin typeface="Arial" charset="0"/>
                <a:ea typeface="新細明體" pitchFamily="18" charset="-120"/>
              </a:rPr>
            </a:br>
            <a:r>
              <a:rPr kumimoji="1" lang="en-US" altLang="zh-TW" sz="1600">
                <a:latin typeface="Arial" charset="0"/>
                <a:ea typeface="新細明體" pitchFamily="18" charset="-120"/>
              </a:rPr>
              <a:t>while (true) { </a:t>
            </a:r>
            <a:br>
              <a:rPr kumimoji="1" lang="en-US" altLang="zh-TW" sz="1600">
                <a:latin typeface="Arial" charset="0"/>
                <a:ea typeface="新細明體" pitchFamily="18" charset="-120"/>
              </a:rPr>
            </a:br>
            <a:r>
              <a:rPr kumimoji="1" lang="en-US" altLang="zh-TW" sz="1600">
                <a:latin typeface="Arial" charset="0"/>
                <a:ea typeface="新細明體" pitchFamily="18" charset="-120"/>
              </a:rPr>
              <a:t>   ...</a:t>
            </a:r>
            <a:br>
              <a:rPr kumimoji="1" lang="en-US" altLang="zh-TW" sz="1600">
                <a:latin typeface="Arial" charset="0"/>
                <a:ea typeface="新細明體" pitchFamily="18" charset="-120"/>
              </a:rPr>
            </a:br>
            <a:r>
              <a:rPr kumimoji="1" lang="en-US" altLang="zh-TW" sz="1600">
                <a:latin typeface="Arial" charset="0"/>
                <a:ea typeface="新細明體" pitchFamily="18" charset="-120"/>
              </a:rPr>
              <a:t>   </a:t>
            </a:r>
            <a:r>
              <a:rPr kumimoji="1" lang="en-US" altLang="zh-TW" sz="1600">
                <a:solidFill>
                  <a:srgbClr val="0066FF"/>
                </a:solidFill>
                <a:latin typeface="Arial" charset="0"/>
                <a:ea typeface="新細明體" pitchFamily="18" charset="-120"/>
              </a:rPr>
              <a:t>wait(s);</a:t>
            </a:r>
            <a:br>
              <a:rPr kumimoji="1" lang="en-US" altLang="zh-TW" sz="1600">
                <a:latin typeface="Arial" charset="0"/>
                <a:ea typeface="新細明體" pitchFamily="18" charset="-120"/>
              </a:rPr>
            </a:br>
            <a:r>
              <a:rPr kumimoji="1" lang="en-US" altLang="zh-TW" sz="1600">
                <a:latin typeface="Arial" charset="0"/>
                <a:ea typeface="新細明體" pitchFamily="18" charset="-120"/>
              </a:rPr>
              <a:t>     acquire R</a:t>
            </a:r>
          </a:p>
          <a:p>
            <a:r>
              <a:rPr kumimoji="1" lang="en-US" altLang="zh-TW" sz="1600">
                <a:latin typeface="Arial" charset="0"/>
                <a:ea typeface="新細明體" pitchFamily="18" charset="-120"/>
              </a:rPr>
              <a:t>     use it to do sth</a:t>
            </a:r>
          </a:p>
          <a:p>
            <a:r>
              <a:rPr kumimoji="1" lang="en-US" altLang="zh-TW" sz="1600">
                <a:latin typeface="Arial" charset="0"/>
                <a:ea typeface="新細明體" pitchFamily="18" charset="-120"/>
              </a:rPr>
              <a:t>     release R</a:t>
            </a:r>
          </a:p>
          <a:p>
            <a:r>
              <a:rPr kumimoji="1" lang="en-US" altLang="zh-TW" sz="1600">
                <a:latin typeface="Arial" charset="0"/>
                <a:ea typeface="新細明體" pitchFamily="18" charset="-120"/>
              </a:rPr>
              <a:t>   </a:t>
            </a:r>
            <a:r>
              <a:rPr kumimoji="1" lang="en-US" altLang="zh-TW" sz="1600">
                <a:solidFill>
                  <a:srgbClr val="0066FF"/>
                </a:solidFill>
                <a:latin typeface="Arial" charset="0"/>
                <a:ea typeface="新細明體" pitchFamily="18" charset="-120"/>
              </a:rPr>
              <a:t>signal(s);</a:t>
            </a:r>
            <a:br>
              <a:rPr kumimoji="1" lang="en-US" altLang="zh-TW" sz="1600">
                <a:latin typeface="Arial" charset="0"/>
                <a:ea typeface="新細明體" pitchFamily="18" charset="-120"/>
              </a:rPr>
            </a:br>
            <a:r>
              <a:rPr kumimoji="1" lang="en-US" altLang="zh-TW" sz="1600">
                <a:latin typeface="Arial" charset="0"/>
                <a:ea typeface="新細明體" pitchFamily="18" charset="-120"/>
              </a:rPr>
              <a:t>}</a:t>
            </a:r>
          </a:p>
        </p:txBody>
      </p:sp>
      <p:sp>
        <p:nvSpPr>
          <p:cNvPr id="18442" name="Rectangle 10"/>
          <p:cNvSpPr>
            <a:spLocks noChangeArrowheads="1"/>
          </p:cNvSpPr>
          <p:nvPr/>
        </p:nvSpPr>
        <p:spPr bwMode="auto">
          <a:xfrm>
            <a:off x="2895600" y="5181600"/>
            <a:ext cx="6096000" cy="1219200"/>
          </a:xfrm>
          <a:prstGeom prst="rect">
            <a:avLst/>
          </a:prstGeom>
          <a:solidFill>
            <a:srgbClr val="FFFF99"/>
          </a:solidFill>
          <a:ln w="12700">
            <a:solidFill>
              <a:schemeClr val="tx1"/>
            </a:solidFill>
            <a:miter lim="800000"/>
            <a:headEnd type="none" w="sm" len="sm"/>
            <a:tailEnd type="none" w="sm" len="sm"/>
          </a:ln>
        </p:spPr>
        <p:txBody>
          <a:bodyPr anchor="ctr"/>
          <a:lstStyle/>
          <a:p>
            <a:r>
              <a:rPr kumimoji="1" lang="en-US" altLang="zh-TW">
                <a:latin typeface="Arial" charset="0"/>
                <a:ea typeface="新細明體" pitchFamily="18" charset="-120"/>
              </a:rPr>
              <a:t>The three threads require the same resource R in order to perform an operation.  If we have only a single unit of R, we can use the wait(s) and signal(s) to synchronize access to the resource.</a:t>
            </a:r>
          </a:p>
        </p:txBody>
      </p:sp>
      <p:sp>
        <p:nvSpPr>
          <p:cNvPr id="18443" name="AutoShape 11"/>
          <p:cNvSpPr>
            <a:spLocks noChangeArrowheads="1"/>
          </p:cNvSpPr>
          <p:nvPr/>
        </p:nvSpPr>
        <p:spPr bwMode="auto">
          <a:xfrm>
            <a:off x="7315200" y="2057400"/>
            <a:ext cx="381000" cy="304800"/>
          </a:xfrm>
          <a:prstGeom prst="hexagon">
            <a:avLst>
              <a:gd name="adj" fmla="val 31250"/>
              <a:gd name="vf" fmla="val 115470"/>
            </a:avLst>
          </a:prstGeom>
          <a:solidFill>
            <a:srgbClr val="CCFF99"/>
          </a:solidFill>
          <a:ln w="12700">
            <a:solidFill>
              <a:schemeClr val="tx1"/>
            </a:solidFill>
            <a:miter lim="800000"/>
            <a:headEnd type="none" w="sm" len="sm"/>
            <a:tailEnd type="none" w="sm" len="sm"/>
          </a:ln>
        </p:spPr>
        <p:txBody>
          <a:bodyPr wrap="none" anchor="ctr"/>
          <a:lstStyle/>
          <a:p>
            <a:endParaRPr lang="en-US"/>
          </a:p>
        </p:txBody>
      </p:sp>
      <p:sp>
        <p:nvSpPr>
          <p:cNvPr id="2" name="Slide Number Placeholder 1">
            <a:extLst>
              <a:ext uri="{FF2B5EF4-FFF2-40B4-BE49-F238E27FC236}">
                <a16:creationId xmlns:a16="http://schemas.microsoft.com/office/drawing/2014/main" id="{E21E7E79-F853-4F51-8CD0-32310E42A22B}"/>
              </a:ext>
            </a:extLst>
          </p:cNvPr>
          <p:cNvSpPr>
            <a:spLocks noGrp="1"/>
          </p:cNvSpPr>
          <p:nvPr>
            <p:ph type="sldNum" sz="quarter" idx="33"/>
          </p:nvPr>
        </p:nvSpPr>
        <p:spPr/>
        <p:txBody>
          <a:bodyPr/>
          <a:lstStyle/>
          <a:p>
            <a:fld id="{19B51A1E-902D-48AF-9020-955120F399B6}" type="slidenum">
              <a:rPr lang="en-US" noProof="0" smtClean="0"/>
              <a:pPr/>
              <a:t>3</a:t>
            </a:fld>
            <a:endParaRPr lang="en-US" noProof="0" dirty="0"/>
          </a:p>
        </p:txBody>
      </p:sp>
      <p:sp>
        <p:nvSpPr>
          <p:cNvPr id="4" name="Title 3">
            <a:extLst>
              <a:ext uri="{FF2B5EF4-FFF2-40B4-BE49-F238E27FC236}">
                <a16:creationId xmlns:a16="http://schemas.microsoft.com/office/drawing/2014/main" id="{02981BE8-042C-43A6-9D05-70F63D010DA8}"/>
              </a:ext>
            </a:extLst>
          </p:cNvPr>
          <p:cNvSpPr>
            <a:spLocks noGrp="1"/>
          </p:cNvSpPr>
          <p:nvPr>
            <p:ph type="title"/>
          </p:nvPr>
        </p:nvSpPr>
        <p:spPr/>
        <p:txBody>
          <a:bodyPr/>
          <a:lstStyle/>
          <a:p>
            <a:r>
              <a:rPr lang="en-US" altLang="zh-TW" dirty="0">
                <a:ea typeface="新細明體" pitchFamily="18" charset="-120"/>
              </a:rPr>
              <a:t>Synchronize access to </a:t>
            </a:r>
            <a:br>
              <a:rPr lang="en-US" altLang="zh-TW" dirty="0">
                <a:ea typeface="新細明體" pitchFamily="18" charset="-120"/>
              </a:rPr>
            </a:br>
            <a:r>
              <a:rPr lang="en-US" altLang="zh-TW" dirty="0">
                <a:ea typeface="新細明體" pitchFamily="18" charset="-120"/>
              </a:rPr>
              <a:t>a shared resource</a:t>
            </a:r>
            <a:endParaRPr lang="zh-MO" altLang="en-US"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5B89097-F388-4B2E-9856-B9386A0BA320}"/>
              </a:ext>
            </a:extLst>
          </p:cNvPr>
          <p:cNvSpPr>
            <a:spLocks noGrp="1"/>
          </p:cNvSpPr>
          <p:nvPr>
            <p:ph idx="1"/>
          </p:nvPr>
        </p:nvSpPr>
        <p:spPr/>
        <p:txBody>
          <a:bodyPr/>
          <a:lstStyle/>
          <a:p>
            <a:r>
              <a:rPr lang="en-US" altLang="zh-TW" sz="3200" dirty="0">
                <a:solidFill>
                  <a:schemeClr val="tx2"/>
                </a:solidFill>
                <a:ea typeface="新細明體" pitchFamily="18" charset="-120"/>
              </a:rPr>
              <a:t>Readers</a:t>
            </a:r>
            <a:r>
              <a:rPr lang="en-US" altLang="zh-TW" sz="3200" dirty="0">
                <a:ea typeface="新細明體" pitchFamily="18" charset="-120"/>
              </a:rPr>
              <a:t> read the value of shared data.</a:t>
            </a:r>
            <a:endParaRPr lang="en-US" altLang="zh-TW" sz="3200" dirty="0">
              <a:solidFill>
                <a:schemeClr val="tx2"/>
              </a:solidFill>
              <a:ea typeface="新細明體" pitchFamily="18" charset="-120"/>
            </a:endParaRPr>
          </a:p>
          <a:p>
            <a:r>
              <a:rPr lang="en-US" altLang="zh-TW" sz="3200" dirty="0">
                <a:solidFill>
                  <a:schemeClr val="tx2"/>
                </a:solidFill>
                <a:ea typeface="新細明體" pitchFamily="18" charset="-120"/>
              </a:rPr>
              <a:t>Writers</a:t>
            </a:r>
            <a:r>
              <a:rPr lang="en-US" altLang="zh-TW" sz="3200" dirty="0">
                <a:ea typeface="新細明體" pitchFamily="18" charset="-120"/>
              </a:rPr>
              <a:t> modify shared data.</a:t>
            </a:r>
          </a:p>
          <a:p>
            <a:r>
              <a:rPr lang="en-US" altLang="zh-TW" sz="3200" dirty="0">
                <a:ea typeface="新細明體" pitchFamily="18" charset="-120"/>
              </a:rPr>
              <a:t>No two writers should write at the same time.</a:t>
            </a:r>
          </a:p>
          <a:p>
            <a:r>
              <a:rPr lang="en-US" altLang="zh-TW" sz="3200" dirty="0">
                <a:ea typeface="新細明體" pitchFamily="18" charset="-120"/>
              </a:rPr>
              <a:t>When a writer is writing, no readers should read.</a:t>
            </a:r>
          </a:p>
          <a:p>
            <a:r>
              <a:rPr lang="en-US" altLang="zh-TW" sz="3200" dirty="0">
                <a:ea typeface="新細明體" pitchFamily="18" charset="-120"/>
              </a:rPr>
              <a:t>When a reader is reading, no writers should write.</a:t>
            </a:r>
          </a:p>
          <a:p>
            <a:r>
              <a:rPr lang="en-US" altLang="zh-TW" sz="3200" dirty="0">
                <a:ea typeface="新細明體" pitchFamily="18" charset="-120"/>
              </a:rPr>
              <a:t>Several readers may read at the same time.</a:t>
            </a:r>
          </a:p>
          <a:p>
            <a:endParaRPr lang="zh-MO" altLang="en-US" dirty="0"/>
          </a:p>
        </p:txBody>
      </p:sp>
      <p:sp>
        <p:nvSpPr>
          <p:cNvPr id="3" name="Title 2">
            <a:extLst>
              <a:ext uri="{FF2B5EF4-FFF2-40B4-BE49-F238E27FC236}">
                <a16:creationId xmlns:a16="http://schemas.microsoft.com/office/drawing/2014/main" id="{0CD2C034-FAAD-4795-A258-BB72D6483B64}"/>
              </a:ext>
            </a:extLst>
          </p:cNvPr>
          <p:cNvSpPr>
            <a:spLocks noGrp="1"/>
          </p:cNvSpPr>
          <p:nvPr>
            <p:ph type="title"/>
          </p:nvPr>
        </p:nvSpPr>
        <p:spPr/>
        <p:txBody>
          <a:bodyPr/>
          <a:lstStyle/>
          <a:p>
            <a:r>
              <a:rPr lang="en-US" altLang="zh-TW" dirty="0">
                <a:ea typeface="新細明體" pitchFamily="18" charset="-120"/>
              </a:rPr>
              <a:t>Readers/Writers Problem</a:t>
            </a:r>
            <a:endParaRPr lang="zh-MO" altLang="en-US" dirty="0"/>
          </a:p>
        </p:txBody>
      </p:sp>
      <p:sp>
        <p:nvSpPr>
          <p:cNvPr id="4" name="Slide Number Placeholder 3">
            <a:extLst>
              <a:ext uri="{FF2B5EF4-FFF2-40B4-BE49-F238E27FC236}">
                <a16:creationId xmlns:a16="http://schemas.microsoft.com/office/drawing/2014/main" id="{D7178838-7E62-46C9-9108-10C18CF65203}"/>
              </a:ext>
            </a:extLst>
          </p:cNvPr>
          <p:cNvSpPr>
            <a:spLocks noGrp="1"/>
          </p:cNvSpPr>
          <p:nvPr>
            <p:ph type="sldNum" sz="quarter" idx="15"/>
          </p:nvPr>
        </p:nvSpPr>
        <p:spPr/>
        <p:txBody>
          <a:bodyPr/>
          <a:lstStyle/>
          <a:p>
            <a:fld id="{19B51A1E-902D-48AF-9020-955120F399B6}" type="slidenum">
              <a:rPr lang="en-US" smtClean="0"/>
              <a:pPr/>
              <a:t>30</a:t>
            </a:fld>
            <a:endParaRPr lang="en-US" dirty="0"/>
          </a:p>
        </p:txBody>
      </p:sp>
    </p:spTree>
    <p:extLst>
      <p:ext uri="{BB962C8B-B14F-4D97-AF65-F5344CB8AC3E}">
        <p14:creationId xmlns:p14="http://schemas.microsoft.com/office/powerpoint/2010/main" val="13753587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ltLang="zh-TW">
                <a:ea typeface="新細明體" pitchFamily="18" charset="-120"/>
              </a:rPr>
              <a:t>Two writers</a:t>
            </a:r>
          </a:p>
        </p:txBody>
      </p:sp>
      <p:sp>
        <p:nvSpPr>
          <p:cNvPr id="47107" name="Rectangle 3"/>
          <p:cNvSpPr>
            <a:spLocks noGrp="1" noChangeArrowheads="1"/>
          </p:cNvSpPr>
          <p:nvPr>
            <p:ph type="body" idx="1"/>
          </p:nvPr>
        </p:nvSpPr>
        <p:spPr/>
        <p:txBody>
          <a:bodyPr/>
          <a:lstStyle/>
          <a:p>
            <a:pPr eaLnBrk="1" hangingPunct="1"/>
            <a:r>
              <a:rPr lang="en-US" altLang="zh-TW" sz="2800" dirty="0">
                <a:latin typeface="Arial" panose="020B0604020202020204" pitchFamily="34" charset="0"/>
                <a:ea typeface="新細明體" pitchFamily="18" charset="-120"/>
                <a:cs typeface="Arial" panose="020B0604020202020204" pitchFamily="34" charset="0"/>
              </a:rPr>
              <a:t>We learnt how to use critical section to synchronize multiple threads that modify shared data</a:t>
            </a:r>
          </a:p>
          <a:p>
            <a:pPr eaLnBrk="1" hangingPunct="1"/>
            <a:r>
              <a:rPr lang="en-US" altLang="zh-TW" sz="2800" dirty="0">
                <a:latin typeface="Arial" panose="020B0604020202020204" pitchFamily="34" charset="0"/>
                <a:ea typeface="新細明體" pitchFamily="18" charset="-120"/>
                <a:cs typeface="Arial" panose="020B0604020202020204" pitchFamily="34" charset="0"/>
              </a:rPr>
              <a:t>At any time, only ONE thread can WRITE the resource </a:t>
            </a:r>
          </a:p>
        </p:txBody>
      </p:sp>
      <p:sp>
        <p:nvSpPr>
          <p:cNvPr id="47108" name="Rectangle 4"/>
          <p:cNvSpPr>
            <a:spLocks noChangeArrowheads="1"/>
          </p:cNvSpPr>
          <p:nvPr/>
        </p:nvSpPr>
        <p:spPr bwMode="auto">
          <a:xfrm>
            <a:off x="3429000" y="4186530"/>
            <a:ext cx="1981200" cy="16002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sz="1600">
                <a:latin typeface="Arial" charset="0"/>
                <a:ea typeface="新細明體" pitchFamily="18" charset="-120"/>
              </a:rPr>
              <a:t>/* Writer 1 */</a:t>
            </a:r>
            <a:br>
              <a:rPr kumimoji="1" lang="en-US" altLang="zh-TW" sz="1600">
                <a:latin typeface="Arial" charset="0"/>
                <a:ea typeface="新細明體" pitchFamily="18" charset="-120"/>
              </a:rPr>
            </a:br>
            <a:r>
              <a:rPr kumimoji="1" lang="en-US" altLang="zh-TW" sz="1600">
                <a:latin typeface="Arial" charset="0"/>
                <a:ea typeface="新細明體" pitchFamily="18" charset="-120"/>
              </a:rPr>
              <a:t>while (true) {</a:t>
            </a:r>
            <a:br>
              <a:rPr kumimoji="1" lang="en-US" altLang="zh-TW" sz="1600">
                <a:latin typeface="Arial" charset="0"/>
                <a:ea typeface="新細明體" pitchFamily="18" charset="-120"/>
              </a:rPr>
            </a:br>
            <a:r>
              <a:rPr kumimoji="1" lang="en-US" altLang="zh-TW" sz="1600">
                <a:latin typeface="Arial" charset="0"/>
                <a:ea typeface="新細明體" pitchFamily="18" charset="-120"/>
              </a:rPr>
              <a:t>  wait(s);</a:t>
            </a:r>
          </a:p>
          <a:p>
            <a:r>
              <a:rPr kumimoji="1" lang="en-US" altLang="zh-TW" sz="1600">
                <a:latin typeface="Arial" charset="0"/>
                <a:ea typeface="新細明體" pitchFamily="18" charset="-120"/>
              </a:rPr>
              <a:t>    WRITE file;</a:t>
            </a:r>
          </a:p>
          <a:p>
            <a:r>
              <a:rPr kumimoji="1" lang="en-US" altLang="zh-TW" sz="1600">
                <a:latin typeface="Arial" charset="0"/>
                <a:ea typeface="新細明體" pitchFamily="18" charset="-120"/>
              </a:rPr>
              <a:t>  signal(s);</a:t>
            </a:r>
            <a:br>
              <a:rPr kumimoji="1" lang="en-US" altLang="zh-TW" sz="1600">
                <a:latin typeface="Arial" charset="0"/>
                <a:ea typeface="新細明體" pitchFamily="18" charset="-120"/>
              </a:rPr>
            </a:br>
            <a:r>
              <a:rPr kumimoji="1" lang="en-US" altLang="zh-TW" sz="1600">
                <a:latin typeface="Arial" charset="0"/>
                <a:ea typeface="新細明體" pitchFamily="18" charset="-120"/>
              </a:rPr>
              <a:t>}</a:t>
            </a:r>
          </a:p>
        </p:txBody>
      </p:sp>
      <p:sp>
        <p:nvSpPr>
          <p:cNvPr id="47109" name="Rectangle 5"/>
          <p:cNvSpPr>
            <a:spLocks noChangeArrowheads="1"/>
          </p:cNvSpPr>
          <p:nvPr/>
        </p:nvSpPr>
        <p:spPr bwMode="auto">
          <a:xfrm>
            <a:off x="5715000" y="4186530"/>
            <a:ext cx="1981200" cy="16002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sz="1600">
                <a:latin typeface="Arial" charset="0"/>
                <a:ea typeface="新細明體" pitchFamily="18" charset="-120"/>
              </a:rPr>
              <a:t>/* Writer 2 */</a:t>
            </a:r>
            <a:br>
              <a:rPr kumimoji="1" lang="en-US" altLang="zh-TW" sz="1600">
                <a:latin typeface="Arial" charset="0"/>
                <a:ea typeface="新細明體" pitchFamily="18" charset="-120"/>
              </a:rPr>
            </a:br>
            <a:r>
              <a:rPr kumimoji="1" lang="en-US" altLang="zh-TW" sz="1600">
                <a:latin typeface="Arial" charset="0"/>
                <a:ea typeface="新細明體" pitchFamily="18" charset="-120"/>
              </a:rPr>
              <a:t>while (true) { </a:t>
            </a:r>
            <a:br>
              <a:rPr kumimoji="1" lang="en-US" altLang="zh-TW" sz="1600">
                <a:latin typeface="Arial" charset="0"/>
                <a:ea typeface="新細明體" pitchFamily="18" charset="-120"/>
              </a:rPr>
            </a:br>
            <a:r>
              <a:rPr kumimoji="1" lang="en-US" altLang="zh-TW" sz="1600">
                <a:latin typeface="Arial" charset="0"/>
                <a:ea typeface="新細明體" pitchFamily="18" charset="-120"/>
              </a:rPr>
              <a:t>  wait(s);</a:t>
            </a:r>
          </a:p>
          <a:p>
            <a:r>
              <a:rPr kumimoji="1" lang="en-US" altLang="zh-TW" sz="1600">
                <a:latin typeface="Arial" charset="0"/>
                <a:ea typeface="新細明體" pitchFamily="18" charset="-120"/>
              </a:rPr>
              <a:t>    WRITE file;</a:t>
            </a:r>
          </a:p>
          <a:p>
            <a:r>
              <a:rPr kumimoji="1" lang="en-US" altLang="zh-TW" sz="1600">
                <a:latin typeface="Arial" charset="0"/>
                <a:ea typeface="新細明體" pitchFamily="18" charset="-120"/>
              </a:rPr>
              <a:t>  signal(s);</a:t>
            </a:r>
            <a:br>
              <a:rPr kumimoji="1" lang="en-US" altLang="zh-TW" sz="1600">
                <a:latin typeface="Arial" charset="0"/>
                <a:ea typeface="新細明體" pitchFamily="18" charset="-120"/>
              </a:rPr>
            </a:br>
            <a:r>
              <a:rPr kumimoji="1" lang="en-US" altLang="zh-TW" sz="1600">
                <a:latin typeface="Arial" charset="0"/>
                <a:ea typeface="新細明體" pitchFamily="18" charset="-120"/>
              </a:rPr>
              <a:t>}</a:t>
            </a:r>
          </a:p>
        </p:txBody>
      </p:sp>
      <p:sp>
        <p:nvSpPr>
          <p:cNvPr id="813062" name="AutoShape 6"/>
          <p:cNvSpPr>
            <a:spLocks/>
          </p:cNvSpPr>
          <p:nvPr/>
        </p:nvSpPr>
        <p:spPr bwMode="auto">
          <a:xfrm>
            <a:off x="8153401" y="4110330"/>
            <a:ext cx="2106613" cy="1422400"/>
          </a:xfrm>
          <a:prstGeom prst="borderCallout2">
            <a:avLst>
              <a:gd name="adj1" fmla="val 8037"/>
              <a:gd name="adj2" fmla="val -3616"/>
              <a:gd name="adj3" fmla="val 8037"/>
              <a:gd name="adj4" fmla="val -46949"/>
              <a:gd name="adj5" fmla="val 56583"/>
              <a:gd name="adj6" fmla="val -70231"/>
            </a:avLst>
          </a:prstGeom>
          <a:solidFill>
            <a:srgbClr val="00B0F0"/>
          </a:solidFill>
          <a:ln w="12700">
            <a:solidFill>
              <a:schemeClr val="tx1"/>
            </a:solidFill>
            <a:miter lim="800000"/>
            <a:headEnd type="none" w="sm" len="sm"/>
            <a:tailEnd type="none" w="sm" len="sm"/>
          </a:ln>
          <a:effectLst>
            <a:outerShdw dist="107763" dir="2700000" algn="ctr" rotWithShape="0">
              <a:schemeClr val="bg2"/>
            </a:outerShdw>
          </a:effectLst>
        </p:spPr>
        <p:txBody>
          <a:bodyPr anchor="ctr" anchorCtr="1"/>
          <a:lstStyle/>
          <a:p>
            <a:pPr>
              <a:defRPr/>
            </a:pPr>
            <a:r>
              <a:rPr kumimoji="1" lang="en-US" altLang="zh-TW">
                <a:solidFill>
                  <a:srgbClr val="000000"/>
                </a:solidFill>
                <a:latin typeface="Arial" charset="0"/>
                <a:ea typeface="新細明體" pitchFamily="18" charset="-120"/>
              </a:rPr>
              <a:t>We call the modification operation ‘WRITE’ in this section.</a:t>
            </a:r>
          </a:p>
        </p:txBody>
      </p:sp>
      <p:sp>
        <p:nvSpPr>
          <p:cNvPr id="2" name="Slide Number Placeholder 1">
            <a:extLst>
              <a:ext uri="{FF2B5EF4-FFF2-40B4-BE49-F238E27FC236}">
                <a16:creationId xmlns:a16="http://schemas.microsoft.com/office/drawing/2014/main" id="{23836EC3-8B72-410C-8155-4EBD2CAB248F}"/>
              </a:ext>
            </a:extLst>
          </p:cNvPr>
          <p:cNvSpPr>
            <a:spLocks noGrp="1"/>
          </p:cNvSpPr>
          <p:nvPr>
            <p:ph type="sldNum" sz="quarter" idx="33"/>
          </p:nvPr>
        </p:nvSpPr>
        <p:spPr/>
        <p:txBody>
          <a:bodyPr/>
          <a:lstStyle/>
          <a:p>
            <a:fld id="{19B51A1E-902D-48AF-9020-955120F399B6}" type="slidenum">
              <a:rPr lang="en-US" noProof="0" smtClean="0"/>
              <a:pPr/>
              <a:t>31</a:t>
            </a:fld>
            <a:endParaRPr lang="en-US" noProof="0" dirty="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zh-TW">
                <a:ea typeface="新細明體" pitchFamily="18" charset="-120"/>
              </a:rPr>
              <a:t>A reader and a writer</a:t>
            </a:r>
          </a:p>
        </p:txBody>
      </p:sp>
      <p:sp>
        <p:nvSpPr>
          <p:cNvPr id="48131" name="Rectangle 3"/>
          <p:cNvSpPr>
            <a:spLocks noGrp="1" noChangeArrowheads="1"/>
          </p:cNvSpPr>
          <p:nvPr>
            <p:ph type="body" idx="1"/>
          </p:nvPr>
        </p:nvSpPr>
        <p:spPr/>
        <p:txBody>
          <a:bodyPr/>
          <a:lstStyle/>
          <a:p>
            <a:pPr eaLnBrk="1" hangingPunct="1"/>
            <a:r>
              <a:rPr lang="en-US" altLang="zh-TW" sz="2800" dirty="0">
                <a:latin typeface="Arial" panose="020B0604020202020204" pitchFamily="34" charset="0"/>
                <a:ea typeface="新細明體" pitchFamily="18" charset="-120"/>
                <a:cs typeface="Arial" panose="020B0604020202020204" pitchFamily="34" charset="0"/>
              </a:rPr>
              <a:t>A reader reads the value of a resource without modification</a:t>
            </a:r>
          </a:p>
          <a:p>
            <a:pPr eaLnBrk="1" hangingPunct="1"/>
            <a:r>
              <a:rPr lang="en-US" altLang="zh-TW" sz="2800" dirty="0">
                <a:latin typeface="Arial" panose="020B0604020202020204" pitchFamily="34" charset="0"/>
                <a:ea typeface="新細明體" pitchFamily="18" charset="-120"/>
                <a:cs typeface="Arial" panose="020B0604020202020204" pitchFamily="34" charset="0"/>
              </a:rPr>
              <a:t>The READ and WRITE operation should not be done at the same time  (Why?)</a:t>
            </a:r>
          </a:p>
        </p:txBody>
      </p:sp>
      <p:sp>
        <p:nvSpPr>
          <p:cNvPr id="48132" name="Rectangle 4"/>
          <p:cNvSpPr>
            <a:spLocks noChangeArrowheads="1"/>
          </p:cNvSpPr>
          <p:nvPr/>
        </p:nvSpPr>
        <p:spPr bwMode="auto">
          <a:xfrm>
            <a:off x="5715000" y="4186530"/>
            <a:ext cx="1981200" cy="16002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sz="1600">
                <a:latin typeface="Arial" charset="0"/>
                <a:ea typeface="新細明體" pitchFamily="18" charset="-120"/>
              </a:rPr>
              <a:t>/* Reader 1 */</a:t>
            </a:r>
            <a:br>
              <a:rPr kumimoji="1" lang="en-US" altLang="zh-TW" sz="1600">
                <a:latin typeface="Arial" charset="0"/>
                <a:ea typeface="新細明體" pitchFamily="18" charset="-120"/>
              </a:rPr>
            </a:br>
            <a:r>
              <a:rPr kumimoji="1" lang="en-US" altLang="zh-TW" sz="1600">
                <a:latin typeface="Arial" charset="0"/>
                <a:ea typeface="新細明體" pitchFamily="18" charset="-120"/>
              </a:rPr>
              <a:t>while (true) {</a:t>
            </a:r>
            <a:r>
              <a:rPr kumimoji="1" lang="en-US" altLang="zh-TW">
                <a:latin typeface="Arial" charset="0"/>
                <a:ea typeface="新細明體" pitchFamily="18" charset="-120"/>
              </a:rPr>
              <a:t> </a:t>
            </a:r>
            <a:br>
              <a:rPr kumimoji="1" lang="en-US" altLang="zh-TW" sz="1600">
                <a:latin typeface="Arial" charset="0"/>
                <a:ea typeface="新細明體" pitchFamily="18" charset="-120"/>
              </a:rPr>
            </a:br>
            <a:r>
              <a:rPr kumimoji="1" lang="en-US" altLang="zh-TW" sz="1600">
                <a:latin typeface="Arial" charset="0"/>
                <a:ea typeface="新細明體" pitchFamily="18" charset="-120"/>
              </a:rPr>
              <a:t>  wait(s);</a:t>
            </a:r>
          </a:p>
          <a:p>
            <a:r>
              <a:rPr kumimoji="1" lang="en-US" altLang="zh-TW" sz="1600">
                <a:latin typeface="Arial" charset="0"/>
                <a:ea typeface="新細明體" pitchFamily="18" charset="-120"/>
              </a:rPr>
              <a:t>    READ file;</a:t>
            </a:r>
          </a:p>
          <a:p>
            <a:r>
              <a:rPr kumimoji="1" lang="en-US" altLang="zh-TW" sz="1600">
                <a:latin typeface="Arial" charset="0"/>
                <a:ea typeface="新細明體" pitchFamily="18" charset="-120"/>
              </a:rPr>
              <a:t>  signal(s);</a:t>
            </a:r>
            <a:br>
              <a:rPr kumimoji="1" lang="en-US" altLang="zh-TW" sz="1600">
                <a:latin typeface="Arial" charset="0"/>
                <a:ea typeface="新細明體" pitchFamily="18" charset="-120"/>
              </a:rPr>
            </a:br>
            <a:r>
              <a:rPr kumimoji="1" lang="en-US" altLang="zh-TW" sz="1600">
                <a:latin typeface="Arial" charset="0"/>
                <a:ea typeface="新細明體" pitchFamily="18" charset="-120"/>
              </a:rPr>
              <a:t>}</a:t>
            </a:r>
          </a:p>
        </p:txBody>
      </p:sp>
      <p:sp>
        <p:nvSpPr>
          <p:cNvPr id="48133" name="Rectangle 5"/>
          <p:cNvSpPr>
            <a:spLocks noChangeArrowheads="1"/>
          </p:cNvSpPr>
          <p:nvPr/>
        </p:nvSpPr>
        <p:spPr bwMode="auto">
          <a:xfrm>
            <a:off x="3429000" y="4186530"/>
            <a:ext cx="1981200" cy="16002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sz="1600">
                <a:latin typeface="Arial" charset="0"/>
                <a:ea typeface="新細明體" pitchFamily="18" charset="-120"/>
              </a:rPr>
              <a:t>/* Writer 1 */</a:t>
            </a:r>
            <a:br>
              <a:rPr kumimoji="1" lang="en-US" altLang="zh-TW" sz="1600">
                <a:latin typeface="Arial" charset="0"/>
                <a:ea typeface="新細明體" pitchFamily="18" charset="-120"/>
              </a:rPr>
            </a:br>
            <a:r>
              <a:rPr kumimoji="1" lang="en-US" altLang="zh-TW" sz="1600">
                <a:latin typeface="Arial" charset="0"/>
                <a:ea typeface="新細明體" pitchFamily="18" charset="-120"/>
              </a:rPr>
              <a:t>while (true) { </a:t>
            </a:r>
            <a:br>
              <a:rPr kumimoji="1" lang="en-US" altLang="zh-TW" sz="1600">
                <a:latin typeface="Arial" charset="0"/>
                <a:ea typeface="新細明體" pitchFamily="18" charset="-120"/>
              </a:rPr>
            </a:br>
            <a:r>
              <a:rPr kumimoji="1" lang="en-US" altLang="zh-TW" sz="1600">
                <a:latin typeface="Arial" charset="0"/>
                <a:ea typeface="新細明體" pitchFamily="18" charset="-120"/>
              </a:rPr>
              <a:t>  wait(s);</a:t>
            </a:r>
          </a:p>
          <a:p>
            <a:r>
              <a:rPr kumimoji="1" lang="en-US" altLang="zh-TW" sz="1600">
                <a:latin typeface="Arial" charset="0"/>
                <a:ea typeface="新細明體" pitchFamily="18" charset="-120"/>
              </a:rPr>
              <a:t>    WRITE file;</a:t>
            </a:r>
          </a:p>
          <a:p>
            <a:r>
              <a:rPr kumimoji="1" lang="en-US" altLang="zh-TW" sz="1600">
                <a:latin typeface="Arial" charset="0"/>
                <a:ea typeface="新細明體" pitchFamily="18" charset="-120"/>
              </a:rPr>
              <a:t>  signal(s);</a:t>
            </a:r>
            <a:br>
              <a:rPr kumimoji="1" lang="en-US" altLang="zh-TW" sz="1600">
                <a:latin typeface="Arial" charset="0"/>
                <a:ea typeface="新細明體" pitchFamily="18" charset="-120"/>
              </a:rPr>
            </a:br>
            <a:r>
              <a:rPr kumimoji="1" lang="en-US" altLang="zh-TW" sz="1600">
                <a:latin typeface="Arial" charset="0"/>
                <a:ea typeface="新細明體" pitchFamily="18" charset="-120"/>
              </a:rPr>
              <a:t>}</a:t>
            </a:r>
          </a:p>
        </p:txBody>
      </p:sp>
      <p:sp>
        <p:nvSpPr>
          <p:cNvPr id="815110" name="AutoShape 6"/>
          <p:cNvSpPr>
            <a:spLocks/>
          </p:cNvSpPr>
          <p:nvPr/>
        </p:nvSpPr>
        <p:spPr bwMode="auto">
          <a:xfrm>
            <a:off x="8153401" y="4110330"/>
            <a:ext cx="2106613" cy="1422400"/>
          </a:xfrm>
          <a:prstGeom prst="borderCallout2">
            <a:avLst>
              <a:gd name="adj1" fmla="val 8037"/>
              <a:gd name="adj2" fmla="val -3616"/>
              <a:gd name="adj3" fmla="val 8037"/>
              <a:gd name="adj4" fmla="val -46949"/>
              <a:gd name="adj5" fmla="val 56583"/>
              <a:gd name="adj6" fmla="val -70231"/>
            </a:avLst>
          </a:prstGeom>
          <a:solidFill>
            <a:srgbClr val="00B0F0"/>
          </a:solidFill>
          <a:ln w="12700">
            <a:solidFill>
              <a:schemeClr val="tx1"/>
            </a:solidFill>
            <a:miter lim="800000"/>
            <a:headEnd type="none" w="sm" len="sm"/>
            <a:tailEnd type="none" w="sm" len="sm"/>
          </a:ln>
          <a:effectLst>
            <a:outerShdw dist="107763" dir="2700000" algn="ctr" rotWithShape="0">
              <a:schemeClr val="bg2"/>
            </a:outerShdw>
          </a:effectLst>
        </p:spPr>
        <p:txBody>
          <a:bodyPr anchor="ctr" anchorCtr="1"/>
          <a:lstStyle/>
          <a:p>
            <a:pPr>
              <a:defRPr/>
            </a:pPr>
            <a:r>
              <a:rPr kumimoji="1" lang="en-US" altLang="zh-TW">
                <a:solidFill>
                  <a:srgbClr val="000000"/>
                </a:solidFill>
                <a:latin typeface="Arial" charset="0"/>
                <a:ea typeface="新細明體" pitchFamily="18" charset="-120"/>
              </a:rPr>
              <a:t>We call the value retrieval operation ‘READ’ in this section.</a:t>
            </a:r>
          </a:p>
        </p:txBody>
      </p:sp>
      <p:sp>
        <p:nvSpPr>
          <p:cNvPr id="2" name="Slide Number Placeholder 1">
            <a:extLst>
              <a:ext uri="{FF2B5EF4-FFF2-40B4-BE49-F238E27FC236}">
                <a16:creationId xmlns:a16="http://schemas.microsoft.com/office/drawing/2014/main" id="{B79CDA4C-D8DB-4FA8-B119-21C53AE018D4}"/>
              </a:ext>
            </a:extLst>
          </p:cNvPr>
          <p:cNvSpPr>
            <a:spLocks noGrp="1"/>
          </p:cNvSpPr>
          <p:nvPr>
            <p:ph type="sldNum" sz="quarter" idx="33"/>
          </p:nvPr>
        </p:nvSpPr>
        <p:spPr/>
        <p:txBody>
          <a:bodyPr/>
          <a:lstStyle/>
          <a:p>
            <a:fld id="{19B51A1E-902D-48AF-9020-955120F399B6}" type="slidenum">
              <a:rPr lang="en-US" noProof="0" smtClean="0"/>
              <a:pPr/>
              <a:t>32</a:t>
            </a:fld>
            <a:endParaRPr lang="en-US" noProof="0" dirty="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ltLang="zh-TW">
                <a:ea typeface="新細明體" pitchFamily="18" charset="-120"/>
              </a:rPr>
              <a:t>Multiple concurrent readers</a:t>
            </a:r>
          </a:p>
        </p:txBody>
      </p:sp>
      <p:sp>
        <p:nvSpPr>
          <p:cNvPr id="49155" name="Rectangle 3"/>
          <p:cNvSpPr>
            <a:spLocks noGrp="1" noChangeArrowheads="1"/>
          </p:cNvSpPr>
          <p:nvPr>
            <p:ph type="body" idx="1"/>
          </p:nvPr>
        </p:nvSpPr>
        <p:spPr/>
        <p:txBody>
          <a:bodyPr/>
          <a:lstStyle/>
          <a:p>
            <a:pPr eaLnBrk="1" hangingPunct="1"/>
            <a:r>
              <a:rPr lang="en-US" altLang="zh-TW" sz="2800" dirty="0">
                <a:latin typeface="Arial" panose="020B0604020202020204" pitchFamily="34" charset="0"/>
                <a:ea typeface="新細明體" pitchFamily="18" charset="-120"/>
                <a:cs typeface="Arial" panose="020B0604020202020204" pitchFamily="34" charset="0"/>
              </a:rPr>
              <a:t>Because readers don’t modify the value, they can run concurrently.</a:t>
            </a:r>
          </a:p>
          <a:p>
            <a:pPr eaLnBrk="1" hangingPunct="1"/>
            <a:r>
              <a:rPr lang="en-US" altLang="zh-TW" sz="2800" dirty="0">
                <a:latin typeface="Arial" panose="020B0604020202020204" pitchFamily="34" charset="0"/>
                <a:ea typeface="新細明體" pitchFamily="18" charset="-120"/>
                <a:cs typeface="Arial" panose="020B0604020202020204" pitchFamily="34" charset="0"/>
              </a:rPr>
              <a:t>The simple wait(s) signal(s) pair does not allow this…</a:t>
            </a:r>
          </a:p>
        </p:txBody>
      </p:sp>
      <p:sp>
        <p:nvSpPr>
          <p:cNvPr id="49156" name="Rectangle 4"/>
          <p:cNvSpPr>
            <a:spLocks noChangeArrowheads="1"/>
          </p:cNvSpPr>
          <p:nvPr/>
        </p:nvSpPr>
        <p:spPr bwMode="auto">
          <a:xfrm>
            <a:off x="5715000" y="3738283"/>
            <a:ext cx="1981200" cy="16002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sz="1600">
                <a:latin typeface="Arial" charset="0"/>
                <a:ea typeface="新細明體" pitchFamily="18" charset="-120"/>
              </a:rPr>
              <a:t>/* Reader 2 */</a:t>
            </a:r>
            <a:br>
              <a:rPr kumimoji="1" lang="en-US" altLang="zh-TW" sz="1600">
                <a:latin typeface="Arial" charset="0"/>
                <a:ea typeface="新細明體" pitchFamily="18" charset="-120"/>
              </a:rPr>
            </a:br>
            <a:r>
              <a:rPr kumimoji="1" lang="en-US" altLang="zh-TW" sz="1600">
                <a:latin typeface="Arial" charset="0"/>
                <a:ea typeface="新細明體" pitchFamily="18" charset="-120"/>
              </a:rPr>
              <a:t>while (true) { </a:t>
            </a:r>
            <a:br>
              <a:rPr kumimoji="1" lang="en-US" altLang="zh-TW" sz="1600">
                <a:latin typeface="Arial" charset="0"/>
                <a:ea typeface="新細明體" pitchFamily="18" charset="-120"/>
              </a:rPr>
            </a:br>
            <a:r>
              <a:rPr kumimoji="1" lang="en-US" altLang="zh-TW" sz="1600">
                <a:latin typeface="Arial" charset="0"/>
                <a:ea typeface="新細明體" pitchFamily="18" charset="-120"/>
              </a:rPr>
              <a:t>  wait(s); </a:t>
            </a:r>
            <a:r>
              <a:rPr kumimoji="1" lang="en-US" altLang="zh-TW" sz="1600">
                <a:solidFill>
                  <a:srgbClr val="FF0000"/>
                </a:solidFill>
                <a:latin typeface="Arial" charset="0"/>
                <a:ea typeface="新細明體" pitchFamily="18" charset="-120"/>
                <a:sym typeface="Wingdings" pitchFamily="2" charset="2"/>
              </a:rPr>
              <a:t> z</a:t>
            </a:r>
            <a:endParaRPr kumimoji="1" lang="en-US" altLang="zh-TW" sz="1600">
              <a:latin typeface="Arial" charset="0"/>
              <a:ea typeface="新細明體" pitchFamily="18" charset="-120"/>
            </a:endParaRPr>
          </a:p>
          <a:p>
            <a:r>
              <a:rPr kumimoji="1" lang="en-US" altLang="zh-TW" sz="1600">
                <a:latin typeface="Arial" charset="0"/>
                <a:ea typeface="新細明體" pitchFamily="18" charset="-120"/>
              </a:rPr>
              <a:t>    READ file;</a:t>
            </a:r>
          </a:p>
          <a:p>
            <a:r>
              <a:rPr kumimoji="1" lang="en-US" altLang="zh-TW" sz="1600">
                <a:latin typeface="Arial" charset="0"/>
                <a:ea typeface="新細明體" pitchFamily="18" charset="-120"/>
              </a:rPr>
              <a:t>  signal(s);</a:t>
            </a:r>
            <a:br>
              <a:rPr kumimoji="1" lang="en-US" altLang="zh-TW" sz="1600">
                <a:latin typeface="Arial" charset="0"/>
                <a:ea typeface="新細明體" pitchFamily="18" charset="-120"/>
              </a:rPr>
            </a:br>
            <a:r>
              <a:rPr kumimoji="1" lang="en-US" altLang="zh-TW" sz="1600">
                <a:latin typeface="Arial" charset="0"/>
                <a:ea typeface="新細明體" pitchFamily="18" charset="-120"/>
              </a:rPr>
              <a:t>}</a:t>
            </a:r>
          </a:p>
        </p:txBody>
      </p:sp>
      <p:sp>
        <p:nvSpPr>
          <p:cNvPr id="49157" name="Rectangle 5"/>
          <p:cNvSpPr>
            <a:spLocks noChangeArrowheads="1"/>
          </p:cNvSpPr>
          <p:nvPr/>
        </p:nvSpPr>
        <p:spPr bwMode="auto">
          <a:xfrm>
            <a:off x="3429000" y="3738283"/>
            <a:ext cx="1981200" cy="16002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sz="1600">
                <a:latin typeface="Arial" charset="0"/>
                <a:ea typeface="新細明體" pitchFamily="18" charset="-120"/>
              </a:rPr>
              <a:t>/* Reader 1 */</a:t>
            </a:r>
            <a:br>
              <a:rPr kumimoji="1" lang="en-US" altLang="zh-TW" sz="1600">
                <a:latin typeface="Arial" charset="0"/>
                <a:ea typeface="新細明體" pitchFamily="18" charset="-120"/>
              </a:rPr>
            </a:br>
            <a:r>
              <a:rPr kumimoji="1" lang="en-US" altLang="zh-TW" sz="1600">
                <a:latin typeface="Arial" charset="0"/>
                <a:ea typeface="新細明體" pitchFamily="18" charset="-120"/>
              </a:rPr>
              <a:t>while (true) {</a:t>
            </a:r>
            <a:br>
              <a:rPr kumimoji="1" lang="en-US" altLang="zh-TW" sz="1600">
                <a:latin typeface="Arial" charset="0"/>
                <a:ea typeface="新細明體" pitchFamily="18" charset="-120"/>
              </a:rPr>
            </a:br>
            <a:r>
              <a:rPr kumimoji="1" lang="en-US" altLang="zh-TW" sz="1600">
                <a:latin typeface="Arial" charset="0"/>
                <a:ea typeface="新細明體" pitchFamily="18" charset="-120"/>
              </a:rPr>
              <a:t>  wait(s);</a:t>
            </a:r>
          </a:p>
          <a:p>
            <a:r>
              <a:rPr kumimoji="1" lang="en-US" altLang="zh-TW" sz="1600">
                <a:latin typeface="Arial" charset="0"/>
                <a:ea typeface="新細明體" pitchFamily="18" charset="-120"/>
              </a:rPr>
              <a:t>    READ file; </a:t>
            </a:r>
            <a:r>
              <a:rPr kumimoji="1" lang="en-US" altLang="zh-TW" sz="1600">
                <a:solidFill>
                  <a:srgbClr val="00CC66"/>
                </a:solidFill>
                <a:latin typeface="Arial" charset="0"/>
                <a:ea typeface="新細明體" pitchFamily="18" charset="-120"/>
                <a:sym typeface="Wingdings" pitchFamily="2" charset="2"/>
              </a:rPr>
              <a:t></a:t>
            </a:r>
            <a:endParaRPr kumimoji="1" lang="en-US" altLang="zh-TW" sz="1600">
              <a:latin typeface="Arial" charset="0"/>
              <a:ea typeface="新細明體" pitchFamily="18" charset="-120"/>
            </a:endParaRPr>
          </a:p>
          <a:p>
            <a:r>
              <a:rPr kumimoji="1" lang="en-US" altLang="zh-TW" sz="1600">
                <a:latin typeface="Arial" charset="0"/>
                <a:ea typeface="新細明體" pitchFamily="18" charset="-120"/>
              </a:rPr>
              <a:t>  signal(s);</a:t>
            </a:r>
            <a:br>
              <a:rPr kumimoji="1" lang="en-US" altLang="zh-TW" sz="1600">
                <a:latin typeface="Arial" charset="0"/>
                <a:ea typeface="新細明體" pitchFamily="18" charset="-120"/>
              </a:rPr>
            </a:br>
            <a:r>
              <a:rPr kumimoji="1" lang="en-US" altLang="zh-TW" sz="1600">
                <a:latin typeface="Arial" charset="0"/>
                <a:ea typeface="新細明體" pitchFamily="18" charset="-120"/>
              </a:rPr>
              <a:t>}</a:t>
            </a:r>
          </a:p>
        </p:txBody>
      </p:sp>
      <p:sp>
        <p:nvSpPr>
          <p:cNvPr id="817158" name="Rectangle 6"/>
          <p:cNvSpPr>
            <a:spLocks noChangeArrowheads="1"/>
          </p:cNvSpPr>
          <p:nvPr/>
        </p:nvSpPr>
        <p:spPr bwMode="auto">
          <a:xfrm>
            <a:off x="7162800" y="3128683"/>
            <a:ext cx="3048000" cy="1828800"/>
          </a:xfrm>
          <a:prstGeom prst="rect">
            <a:avLst/>
          </a:prstGeom>
          <a:solidFill>
            <a:srgbClr val="FFFF66"/>
          </a:solidFill>
          <a:ln w="12700">
            <a:solidFill>
              <a:schemeClr val="tx1"/>
            </a:solidFill>
            <a:miter lim="800000"/>
            <a:headEnd type="none" w="sm" len="sm"/>
            <a:tailEnd type="none" w="sm" len="sm"/>
          </a:ln>
          <a:effectLst>
            <a:outerShdw dist="107763" dir="2700000" algn="ctr" rotWithShape="0">
              <a:schemeClr val="bg2"/>
            </a:outerShdw>
          </a:effectLst>
        </p:spPr>
        <p:txBody>
          <a:bodyPr anchor="ctr" anchorCtr="1"/>
          <a:lstStyle/>
          <a:p>
            <a:pPr>
              <a:defRPr/>
            </a:pPr>
            <a:r>
              <a:rPr kumimoji="1" lang="en-US" altLang="zh-TW">
                <a:solidFill>
                  <a:srgbClr val="000000"/>
                </a:solidFill>
                <a:latin typeface="Arial" charset="0"/>
                <a:ea typeface="新細明體" pitchFamily="18" charset="-120"/>
              </a:rPr>
              <a:t>The wait(s) and signal(s) pair can prevent concurrent writers and concurrent readers/writers.  But it also prevents concurrent readers.</a:t>
            </a:r>
          </a:p>
        </p:txBody>
      </p:sp>
      <p:sp>
        <p:nvSpPr>
          <p:cNvPr id="2" name="Slide Number Placeholder 1">
            <a:extLst>
              <a:ext uri="{FF2B5EF4-FFF2-40B4-BE49-F238E27FC236}">
                <a16:creationId xmlns:a16="http://schemas.microsoft.com/office/drawing/2014/main" id="{FF8C42D4-D31B-49EE-855B-61FBA0103045}"/>
              </a:ext>
            </a:extLst>
          </p:cNvPr>
          <p:cNvSpPr>
            <a:spLocks noGrp="1"/>
          </p:cNvSpPr>
          <p:nvPr>
            <p:ph type="sldNum" sz="quarter" idx="33"/>
          </p:nvPr>
        </p:nvSpPr>
        <p:spPr/>
        <p:txBody>
          <a:bodyPr/>
          <a:lstStyle/>
          <a:p>
            <a:fld id="{19B51A1E-902D-48AF-9020-955120F399B6}" type="slidenum">
              <a:rPr lang="en-US" noProof="0" smtClean="0"/>
              <a:pPr/>
              <a:t>33</a:t>
            </a:fld>
            <a:endParaRPr lang="en-US" noProof="0"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algn="ctr" eaLnBrk="1" hangingPunct="1"/>
            <a:r>
              <a:rPr lang="en-US" altLang="zh-TW">
                <a:ea typeface="新細明體" pitchFamily="18" charset="-120"/>
              </a:rPr>
              <a:t>Readers/Writers Problem</a:t>
            </a:r>
          </a:p>
        </p:txBody>
      </p:sp>
      <p:sp>
        <p:nvSpPr>
          <p:cNvPr id="50179" name="Rectangle 3"/>
          <p:cNvSpPr>
            <a:spLocks noChangeArrowheads="1"/>
          </p:cNvSpPr>
          <p:nvPr/>
        </p:nvSpPr>
        <p:spPr bwMode="auto">
          <a:xfrm>
            <a:off x="2514600" y="2133600"/>
            <a:ext cx="3505200" cy="26670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a:latin typeface="Arial" charset="0"/>
                <a:ea typeface="新細明體" pitchFamily="18" charset="-120"/>
              </a:rPr>
              <a:t>/* in each reader thread */</a:t>
            </a:r>
          </a:p>
          <a:p>
            <a:r>
              <a:rPr kumimoji="1" lang="en-US" altLang="zh-TW">
                <a:latin typeface="Arial" charset="0"/>
                <a:ea typeface="新細明體" pitchFamily="18" charset="-120"/>
              </a:rPr>
              <a:t>  BeginRead();</a:t>
            </a:r>
          </a:p>
          <a:p>
            <a:r>
              <a:rPr kumimoji="1" lang="en-US" altLang="zh-TW">
                <a:latin typeface="Arial" charset="0"/>
                <a:ea typeface="新細明體" pitchFamily="18" charset="-120"/>
              </a:rPr>
              <a:t>    &lt;read shared data&gt;</a:t>
            </a:r>
          </a:p>
          <a:p>
            <a:r>
              <a:rPr kumimoji="1" lang="en-US" altLang="zh-TW">
                <a:latin typeface="Arial" charset="0"/>
                <a:ea typeface="新細明體" pitchFamily="18" charset="-120"/>
              </a:rPr>
              <a:t>  EndRead();</a:t>
            </a:r>
            <a:br>
              <a:rPr kumimoji="1" lang="en-US" altLang="zh-TW">
                <a:latin typeface="Arial" charset="0"/>
                <a:ea typeface="新細明體" pitchFamily="18" charset="-120"/>
              </a:rPr>
            </a:br>
            <a:endParaRPr kumimoji="1" lang="en-US" altLang="zh-TW">
              <a:latin typeface="Arial" charset="0"/>
              <a:ea typeface="新細明體" pitchFamily="18" charset="-120"/>
            </a:endParaRPr>
          </a:p>
          <a:p>
            <a:r>
              <a:rPr kumimoji="1" lang="en-US" altLang="zh-TW">
                <a:latin typeface="Arial" charset="0"/>
                <a:ea typeface="新細明體" pitchFamily="18" charset="-120"/>
              </a:rPr>
              <a:t>/* in each writer thread */</a:t>
            </a:r>
          </a:p>
          <a:p>
            <a:r>
              <a:rPr kumimoji="1" lang="en-US" altLang="zh-TW">
                <a:latin typeface="Arial" charset="0"/>
                <a:ea typeface="新細明體" pitchFamily="18" charset="-120"/>
              </a:rPr>
              <a:t>  BeginWrite();</a:t>
            </a:r>
          </a:p>
          <a:p>
            <a:r>
              <a:rPr kumimoji="1" lang="en-US" altLang="zh-TW">
                <a:latin typeface="Arial" charset="0"/>
                <a:ea typeface="新細明體" pitchFamily="18" charset="-120"/>
              </a:rPr>
              <a:t>    &lt;write shared data&gt;</a:t>
            </a:r>
          </a:p>
          <a:p>
            <a:r>
              <a:rPr kumimoji="1" lang="en-US" altLang="zh-TW">
                <a:latin typeface="Arial" charset="0"/>
                <a:ea typeface="新細明體" pitchFamily="18" charset="-120"/>
              </a:rPr>
              <a:t>  EndWrite();</a:t>
            </a:r>
          </a:p>
        </p:txBody>
      </p:sp>
      <p:sp>
        <p:nvSpPr>
          <p:cNvPr id="819204" name="Rectangle 4"/>
          <p:cNvSpPr>
            <a:spLocks noChangeArrowheads="1"/>
          </p:cNvSpPr>
          <p:nvPr/>
        </p:nvSpPr>
        <p:spPr bwMode="auto">
          <a:xfrm>
            <a:off x="6096000" y="2133600"/>
            <a:ext cx="3886200" cy="2667000"/>
          </a:xfrm>
          <a:prstGeom prst="rect">
            <a:avLst/>
          </a:prstGeom>
          <a:solidFill>
            <a:srgbClr val="FFFFCC"/>
          </a:solidFill>
          <a:ln w="12700">
            <a:solidFill>
              <a:schemeClr val="tx1"/>
            </a:solidFill>
            <a:miter lim="800000"/>
            <a:headEnd type="none" w="sm" len="sm"/>
            <a:tailEnd type="none" w="sm" len="sm"/>
          </a:ln>
          <a:effectLst>
            <a:outerShdw dist="107763" dir="2700000" algn="ctr" rotWithShape="0">
              <a:schemeClr val="bg2"/>
            </a:outerShdw>
          </a:effectLst>
        </p:spPr>
        <p:txBody>
          <a:bodyPr anchor="ctr" anchorCtr="1"/>
          <a:lstStyle/>
          <a:p>
            <a:pPr>
              <a:defRPr/>
            </a:pPr>
            <a:r>
              <a:rPr kumimoji="1" lang="en-US" altLang="zh-TW">
                <a:solidFill>
                  <a:srgbClr val="000000"/>
                </a:solidFill>
                <a:latin typeface="Arial" charset="0"/>
                <a:ea typeface="新細明體" pitchFamily="18" charset="-120"/>
              </a:rPr>
              <a:t>We want to design special functions BeginRead(), EndRead(), BeginWrite() and EndWrite() to protect the READ and WRITE operations.   These should prevent concurrent writers and concurrent readers/writers, but allow concurrent readers.</a:t>
            </a:r>
          </a:p>
        </p:txBody>
      </p:sp>
      <p:sp>
        <p:nvSpPr>
          <p:cNvPr id="50181" name="Rectangle 5"/>
          <p:cNvSpPr>
            <a:spLocks noChangeArrowheads="1"/>
          </p:cNvSpPr>
          <p:nvPr/>
        </p:nvSpPr>
        <p:spPr bwMode="auto">
          <a:xfrm>
            <a:off x="6705600" y="5029200"/>
            <a:ext cx="2209800" cy="914400"/>
          </a:xfrm>
          <a:prstGeom prst="rect">
            <a:avLst/>
          </a:prstGeom>
          <a:solidFill>
            <a:srgbClr val="FFFFFF"/>
          </a:solidFill>
          <a:ln w="12700">
            <a:solidFill>
              <a:schemeClr val="tx1"/>
            </a:solidFill>
            <a:miter lim="800000"/>
            <a:headEnd type="none" w="sm" len="sm"/>
            <a:tailEnd type="none" w="sm" len="sm"/>
          </a:ln>
        </p:spPr>
        <p:txBody>
          <a:bodyPr wrap="none" anchor="ctr"/>
          <a:lstStyle/>
          <a:p>
            <a:r>
              <a:rPr kumimoji="1" lang="en-US" altLang="zh-TW">
                <a:latin typeface="Arial" charset="0"/>
                <a:ea typeface="新細明體" pitchFamily="18" charset="-120"/>
              </a:rPr>
              <a:t>R,R,R </a:t>
            </a:r>
            <a:r>
              <a:rPr kumimoji="1" lang="en-US" altLang="zh-TW" sz="2400">
                <a:solidFill>
                  <a:srgbClr val="00FF00"/>
                </a:solidFill>
                <a:latin typeface="Arial" charset="0"/>
                <a:ea typeface="新細明體" pitchFamily="18" charset="-120"/>
                <a:sym typeface="Wingdings" pitchFamily="2" charset="2"/>
              </a:rPr>
              <a:t>  </a:t>
            </a:r>
            <a:r>
              <a:rPr kumimoji="1" lang="en-US" altLang="zh-TW">
                <a:latin typeface="Arial" charset="0"/>
                <a:ea typeface="新細明體" pitchFamily="18" charset="-120"/>
              </a:rPr>
              <a:t>W </a:t>
            </a:r>
            <a:r>
              <a:rPr kumimoji="1" lang="en-US" altLang="zh-TW" sz="2400">
                <a:solidFill>
                  <a:srgbClr val="00FF00"/>
                </a:solidFill>
                <a:latin typeface="Arial" charset="0"/>
                <a:ea typeface="新細明體" pitchFamily="18" charset="-120"/>
                <a:sym typeface="Wingdings" pitchFamily="2" charset="2"/>
              </a:rPr>
              <a:t></a:t>
            </a:r>
            <a:endParaRPr kumimoji="1" lang="en-US" altLang="zh-TW">
              <a:latin typeface="Arial" charset="0"/>
              <a:ea typeface="新細明體" pitchFamily="18" charset="-120"/>
            </a:endParaRPr>
          </a:p>
          <a:p>
            <a:r>
              <a:rPr kumimoji="1" lang="en-US" altLang="zh-TW">
                <a:latin typeface="Arial" charset="0"/>
                <a:ea typeface="新細明體" pitchFamily="18" charset="-120"/>
              </a:rPr>
              <a:t>R,W </a:t>
            </a:r>
            <a:r>
              <a:rPr kumimoji="1" lang="en-US" altLang="zh-TW" sz="2800">
                <a:solidFill>
                  <a:srgbClr val="FF0000"/>
                </a:solidFill>
                <a:latin typeface="Arial" charset="0"/>
                <a:ea typeface="新細明體" pitchFamily="18" charset="-120"/>
                <a:sym typeface="Wingdings" pitchFamily="2" charset="2"/>
              </a:rPr>
              <a:t>    </a:t>
            </a:r>
            <a:r>
              <a:rPr kumimoji="1" lang="en-US" altLang="zh-TW">
                <a:latin typeface="Arial" charset="0"/>
                <a:ea typeface="新細明體" pitchFamily="18" charset="-120"/>
              </a:rPr>
              <a:t>W,W </a:t>
            </a:r>
            <a:r>
              <a:rPr kumimoji="1" lang="en-US" altLang="zh-TW" sz="2800">
                <a:solidFill>
                  <a:srgbClr val="FF0000"/>
                </a:solidFill>
                <a:latin typeface="Arial" charset="0"/>
                <a:ea typeface="新細明體" pitchFamily="18" charset="-120"/>
                <a:sym typeface="Wingdings" pitchFamily="2" charset="2"/>
              </a:rPr>
              <a:t></a:t>
            </a:r>
          </a:p>
        </p:txBody>
      </p:sp>
      <p:sp>
        <p:nvSpPr>
          <p:cNvPr id="2" name="Slide Number Placeholder 1">
            <a:extLst>
              <a:ext uri="{FF2B5EF4-FFF2-40B4-BE49-F238E27FC236}">
                <a16:creationId xmlns:a16="http://schemas.microsoft.com/office/drawing/2014/main" id="{DD893B24-42E4-42B6-91A4-63F44306DC38}"/>
              </a:ext>
            </a:extLst>
          </p:cNvPr>
          <p:cNvSpPr>
            <a:spLocks noGrp="1"/>
          </p:cNvSpPr>
          <p:nvPr>
            <p:ph type="sldNum" sz="quarter" idx="33"/>
          </p:nvPr>
        </p:nvSpPr>
        <p:spPr/>
        <p:txBody>
          <a:bodyPr/>
          <a:lstStyle/>
          <a:p>
            <a:fld id="{19B51A1E-902D-48AF-9020-955120F399B6}" type="slidenum">
              <a:rPr lang="en-US" noProof="0" smtClean="0"/>
              <a:pPr/>
              <a:t>34</a:t>
            </a:fld>
            <a:endParaRPr lang="en-US" noProof="0" dirty="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algn="ctr"/>
            <a:r>
              <a:rPr lang="en-US" altLang="zh-TW" dirty="0">
                <a:ea typeface="新細明體" pitchFamily="18" charset="-120"/>
              </a:rPr>
              <a:t>Readers/Writers – A Solution</a:t>
            </a:r>
          </a:p>
        </p:txBody>
      </p:sp>
      <p:sp>
        <p:nvSpPr>
          <p:cNvPr id="51203" name="Rectangle 3"/>
          <p:cNvSpPr>
            <a:spLocks noChangeArrowheads="1"/>
          </p:cNvSpPr>
          <p:nvPr/>
        </p:nvSpPr>
        <p:spPr bwMode="auto">
          <a:xfrm>
            <a:off x="2667000" y="1981200"/>
            <a:ext cx="7010400" cy="4419600"/>
          </a:xfrm>
          <a:prstGeom prst="rect">
            <a:avLst/>
          </a:prstGeom>
          <a:solidFill>
            <a:srgbClr val="00B0F0"/>
          </a:solidFill>
          <a:ln w="12700">
            <a:solidFill>
              <a:schemeClr val="tx1"/>
            </a:solidFill>
            <a:miter lim="800000"/>
            <a:headEnd type="none" w="sm" len="sm"/>
            <a:tailEnd type="none" w="sm" len="sm"/>
          </a:ln>
        </p:spPr>
        <p:txBody>
          <a:bodyPr wrap="none" anchor="ctr"/>
          <a:lstStyle/>
          <a:p>
            <a:endParaRPr lang="en-US"/>
          </a:p>
        </p:txBody>
      </p:sp>
      <p:sp>
        <p:nvSpPr>
          <p:cNvPr id="51204" name="Rectangle 4"/>
          <p:cNvSpPr>
            <a:spLocks noChangeArrowheads="1"/>
          </p:cNvSpPr>
          <p:nvPr/>
        </p:nvSpPr>
        <p:spPr bwMode="auto">
          <a:xfrm>
            <a:off x="7239000" y="2362200"/>
            <a:ext cx="1371600" cy="228600"/>
          </a:xfrm>
          <a:prstGeom prst="rect">
            <a:avLst/>
          </a:prstGeom>
          <a:noFill/>
          <a:ln w="12700">
            <a:no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semaphore</a:t>
            </a:r>
            <a:r>
              <a:rPr kumimoji="1" lang="en-US" altLang="zh-TW" sz="1600">
                <a:solidFill>
                  <a:srgbClr val="000000"/>
                </a:solidFill>
                <a:latin typeface="Times New Roman" pitchFamily="18" charset="0"/>
                <a:ea typeface="新細明體" pitchFamily="18" charset="-120"/>
              </a:rPr>
              <a:t> </a:t>
            </a:r>
            <a:r>
              <a:rPr kumimoji="1" lang="en-US" altLang="zh-TW" sz="1600">
                <a:solidFill>
                  <a:srgbClr val="000000"/>
                </a:solidFill>
                <a:latin typeface="Arial" charset="0"/>
                <a:ea typeface="新細明體" pitchFamily="18" charset="-120"/>
              </a:rPr>
              <a:t>wsem</a:t>
            </a:r>
          </a:p>
        </p:txBody>
      </p:sp>
      <p:sp>
        <p:nvSpPr>
          <p:cNvPr id="51205" name="Rectangle 5"/>
          <p:cNvSpPr>
            <a:spLocks noChangeArrowheads="1"/>
          </p:cNvSpPr>
          <p:nvPr/>
        </p:nvSpPr>
        <p:spPr bwMode="auto">
          <a:xfrm>
            <a:off x="3124200" y="2286000"/>
            <a:ext cx="685800" cy="304800"/>
          </a:xfrm>
          <a:prstGeom prst="rect">
            <a:avLst/>
          </a:prstGeom>
          <a:noFill/>
          <a:ln w="12700">
            <a:no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readcount</a:t>
            </a:r>
          </a:p>
        </p:txBody>
      </p:sp>
      <p:sp>
        <p:nvSpPr>
          <p:cNvPr id="51206" name="Rectangle 6"/>
          <p:cNvSpPr>
            <a:spLocks noChangeArrowheads="1"/>
          </p:cNvSpPr>
          <p:nvPr/>
        </p:nvSpPr>
        <p:spPr bwMode="auto">
          <a:xfrm>
            <a:off x="3124200" y="2895600"/>
            <a:ext cx="3581400" cy="3124200"/>
          </a:xfrm>
          <a:prstGeom prst="rect">
            <a:avLst/>
          </a:prstGeom>
          <a:solidFill>
            <a:srgbClr val="FFFFFF"/>
          </a:solidFill>
          <a:ln w="12700">
            <a:solidFill>
              <a:schemeClr val="tx1"/>
            </a:solidFill>
            <a:miter lim="800000"/>
            <a:headEnd type="none" w="sm" len="sm"/>
            <a:tailEnd type="none" w="sm" len="sm"/>
          </a:ln>
        </p:spPr>
        <p:txBody>
          <a:bodyPr wrap="none"/>
          <a:lstStyle/>
          <a:p>
            <a:endParaRPr kumimoji="1" lang="zh-TW" altLang="en-US" sz="1600">
              <a:solidFill>
                <a:srgbClr val="000000"/>
              </a:solidFill>
              <a:latin typeface="Arial" charset="0"/>
              <a:ea typeface="新細明體" pitchFamily="18" charset="-120"/>
            </a:endParaRPr>
          </a:p>
        </p:txBody>
      </p:sp>
      <p:sp>
        <p:nvSpPr>
          <p:cNvPr id="51207" name="Rectangle 7"/>
          <p:cNvSpPr>
            <a:spLocks noChangeArrowheads="1"/>
          </p:cNvSpPr>
          <p:nvPr/>
        </p:nvSpPr>
        <p:spPr bwMode="auto">
          <a:xfrm>
            <a:off x="5029200" y="2286000"/>
            <a:ext cx="685800" cy="304800"/>
          </a:xfrm>
          <a:prstGeom prst="rect">
            <a:avLst/>
          </a:prstGeom>
          <a:noFill/>
          <a:ln w="12700">
            <a:no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semaphore x</a:t>
            </a:r>
          </a:p>
        </p:txBody>
      </p:sp>
      <p:sp>
        <p:nvSpPr>
          <p:cNvPr id="51208" name="Rectangle 8"/>
          <p:cNvSpPr>
            <a:spLocks noChangeArrowheads="1"/>
          </p:cNvSpPr>
          <p:nvPr/>
        </p:nvSpPr>
        <p:spPr bwMode="auto">
          <a:xfrm>
            <a:off x="8915400" y="2286000"/>
            <a:ext cx="3810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1</a:t>
            </a:r>
          </a:p>
        </p:txBody>
      </p:sp>
      <p:sp>
        <p:nvSpPr>
          <p:cNvPr id="51209" name="Rectangle 9"/>
          <p:cNvSpPr>
            <a:spLocks noChangeArrowheads="1"/>
          </p:cNvSpPr>
          <p:nvPr/>
        </p:nvSpPr>
        <p:spPr bwMode="auto">
          <a:xfrm>
            <a:off x="4038600" y="2286000"/>
            <a:ext cx="3810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0</a:t>
            </a:r>
          </a:p>
        </p:txBody>
      </p:sp>
      <p:sp>
        <p:nvSpPr>
          <p:cNvPr id="51210" name="Rectangle 10"/>
          <p:cNvSpPr>
            <a:spLocks noChangeArrowheads="1"/>
          </p:cNvSpPr>
          <p:nvPr/>
        </p:nvSpPr>
        <p:spPr bwMode="auto">
          <a:xfrm>
            <a:off x="6172200" y="2286000"/>
            <a:ext cx="3810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1</a:t>
            </a:r>
          </a:p>
        </p:txBody>
      </p:sp>
      <p:sp>
        <p:nvSpPr>
          <p:cNvPr id="51211" name="Rectangle 11"/>
          <p:cNvSpPr>
            <a:spLocks noChangeArrowheads="1"/>
          </p:cNvSpPr>
          <p:nvPr/>
        </p:nvSpPr>
        <p:spPr bwMode="auto">
          <a:xfrm>
            <a:off x="2971800" y="3429000"/>
            <a:ext cx="3581400" cy="990600"/>
          </a:xfrm>
          <a:prstGeom prst="rect">
            <a:avLst/>
          </a:prstGeom>
          <a:solidFill>
            <a:srgbClr val="FFCCCC"/>
          </a:solidFill>
          <a:ln w="12700">
            <a:solidFill>
              <a:schemeClr val="tx1"/>
            </a:solidFill>
            <a:miter lim="800000"/>
            <a:headEnd type="none" w="sm" len="sm"/>
            <a:tailEnd type="none" w="sm" len="sm"/>
          </a:ln>
        </p:spPr>
        <p:txBody>
          <a:bodyPr wrap="none" anchor="ctr"/>
          <a:lstStyle/>
          <a:p>
            <a:endParaRPr lang="en-US"/>
          </a:p>
        </p:txBody>
      </p:sp>
      <p:sp>
        <p:nvSpPr>
          <p:cNvPr id="51212" name="Rectangle 12"/>
          <p:cNvSpPr>
            <a:spLocks noChangeArrowheads="1"/>
          </p:cNvSpPr>
          <p:nvPr/>
        </p:nvSpPr>
        <p:spPr bwMode="auto">
          <a:xfrm>
            <a:off x="7162800" y="2895600"/>
            <a:ext cx="2133600" cy="3124200"/>
          </a:xfrm>
          <a:prstGeom prst="rect">
            <a:avLst/>
          </a:prstGeom>
          <a:solidFill>
            <a:srgbClr val="FFFFFF"/>
          </a:solidFill>
          <a:ln w="12700">
            <a:solidFill>
              <a:schemeClr val="tx1"/>
            </a:solidFill>
            <a:miter lim="800000"/>
            <a:headEnd type="none" w="sm" len="sm"/>
            <a:tailEnd type="none" w="sm" len="sm"/>
          </a:ln>
        </p:spPr>
        <p:txBody>
          <a:bodyPr wrap="none"/>
          <a:lstStyle/>
          <a:p>
            <a:pPr>
              <a:lnSpc>
                <a:spcPct val="125000"/>
              </a:lnSpc>
            </a:pPr>
            <a:r>
              <a:rPr kumimoji="1" lang="en-US" altLang="zh-TW" sz="1600">
                <a:solidFill>
                  <a:srgbClr val="000000"/>
                </a:solidFill>
                <a:latin typeface="Arial" charset="0"/>
                <a:ea typeface="新細明體" pitchFamily="18" charset="-120"/>
              </a:rPr>
              <a:t>/* Writer thread */</a:t>
            </a:r>
            <a:br>
              <a:rPr kumimoji="1" lang="en-US" altLang="zh-TW" sz="1600">
                <a:solidFill>
                  <a:srgbClr val="000000"/>
                </a:solidFill>
                <a:latin typeface="Arial" charset="0"/>
                <a:ea typeface="新細明體" pitchFamily="18" charset="-120"/>
              </a:rPr>
            </a:br>
            <a:r>
              <a:rPr kumimoji="1" lang="en-US" altLang="zh-TW" sz="1600">
                <a:solidFill>
                  <a:srgbClr val="000000"/>
                </a:solidFill>
                <a:latin typeface="Arial" charset="0"/>
                <a:ea typeface="新細明體" pitchFamily="18" charset="-120"/>
              </a:rPr>
              <a:t>while (true) {</a:t>
            </a:r>
            <a:br>
              <a:rPr kumimoji="1" lang="en-US" altLang="zh-TW" sz="1600">
                <a:solidFill>
                  <a:srgbClr val="000000"/>
                </a:solidFill>
                <a:latin typeface="Arial" charset="0"/>
                <a:ea typeface="新細明體" pitchFamily="18" charset="-120"/>
              </a:rPr>
            </a:br>
            <a:r>
              <a:rPr kumimoji="1" lang="en-US" altLang="zh-TW" sz="1600">
                <a:solidFill>
                  <a:srgbClr val="000000"/>
                </a:solidFill>
                <a:latin typeface="Arial" charset="0"/>
                <a:ea typeface="新細明體" pitchFamily="18" charset="-120"/>
              </a:rPr>
              <a:t>  wait(wsem);</a:t>
            </a:r>
          </a:p>
          <a:p>
            <a:pPr>
              <a:lnSpc>
                <a:spcPct val="125000"/>
              </a:lnSpc>
            </a:pPr>
            <a:r>
              <a:rPr kumimoji="1" lang="en-US" altLang="zh-TW" sz="1600">
                <a:solidFill>
                  <a:srgbClr val="000000"/>
                </a:solidFill>
                <a:latin typeface="Arial" charset="0"/>
                <a:ea typeface="新細明體" pitchFamily="18" charset="-120"/>
              </a:rPr>
              <a:t>    WRITE file;</a:t>
            </a:r>
          </a:p>
          <a:p>
            <a:pPr>
              <a:lnSpc>
                <a:spcPct val="125000"/>
              </a:lnSpc>
            </a:pPr>
            <a:r>
              <a:rPr kumimoji="1" lang="en-US" altLang="zh-TW" sz="1600">
                <a:solidFill>
                  <a:srgbClr val="000000"/>
                </a:solidFill>
                <a:latin typeface="Arial" charset="0"/>
                <a:ea typeface="新細明體" pitchFamily="18" charset="-120"/>
              </a:rPr>
              <a:t>  signal(wsem);</a:t>
            </a:r>
            <a:br>
              <a:rPr kumimoji="1" lang="en-US" altLang="zh-TW" sz="1600">
                <a:solidFill>
                  <a:srgbClr val="000000"/>
                </a:solidFill>
                <a:latin typeface="Arial" charset="0"/>
                <a:ea typeface="新細明體" pitchFamily="18" charset="-120"/>
              </a:rPr>
            </a:br>
            <a:r>
              <a:rPr kumimoji="1" lang="en-US" altLang="zh-TW" sz="1600">
                <a:solidFill>
                  <a:srgbClr val="000000"/>
                </a:solidFill>
                <a:latin typeface="Arial" charset="0"/>
                <a:ea typeface="新細明體" pitchFamily="18" charset="-120"/>
              </a:rPr>
              <a:t>}</a:t>
            </a:r>
            <a:br>
              <a:rPr kumimoji="1" lang="en-US" altLang="zh-TW" sz="1600">
                <a:solidFill>
                  <a:srgbClr val="000000"/>
                </a:solidFill>
                <a:latin typeface="Arial" charset="0"/>
                <a:ea typeface="新細明體" pitchFamily="18" charset="-120"/>
              </a:rPr>
            </a:br>
            <a:endParaRPr kumimoji="1" lang="en-US" altLang="zh-TW" sz="1600">
              <a:solidFill>
                <a:srgbClr val="000000"/>
              </a:solidFill>
              <a:latin typeface="Arial" charset="0"/>
              <a:ea typeface="新細明體" pitchFamily="18" charset="-120"/>
            </a:endParaRPr>
          </a:p>
        </p:txBody>
      </p:sp>
      <p:sp>
        <p:nvSpPr>
          <p:cNvPr id="51213" name="Rectangle 13"/>
          <p:cNvSpPr>
            <a:spLocks noChangeArrowheads="1"/>
          </p:cNvSpPr>
          <p:nvPr/>
        </p:nvSpPr>
        <p:spPr bwMode="auto">
          <a:xfrm>
            <a:off x="3276600" y="4648200"/>
            <a:ext cx="3581400" cy="990600"/>
          </a:xfrm>
          <a:prstGeom prst="rect">
            <a:avLst/>
          </a:prstGeom>
          <a:solidFill>
            <a:srgbClr val="FFFFCC"/>
          </a:solidFill>
          <a:ln w="12700">
            <a:solidFill>
              <a:schemeClr val="tx1"/>
            </a:solidFill>
            <a:miter lim="800000"/>
            <a:headEnd type="none" w="sm" len="sm"/>
            <a:tailEnd type="none" w="sm" len="sm"/>
          </a:ln>
        </p:spPr>
        <p:txBody>
          <a:bodyPr wrap="none" anchor="ctr"/>
          <a:lstStyle/>
          <a:p>
            <a:endParaRPr lang="en-US"/>
          </a:p>
        </p:txBody>
      </p:sp>
      <p:sp>
        <p:nvSpPr>
          <p:cNvPr id="51214" name="Rectangle 14"/>
          <p:cNvSpPr>
            <a:spLocks noChangeArrowheads="1"/>
          </p:cNvSpPr>
          <p:nvPr/>
        </p:nvSpPr>
        <p:spPr bwMode="auto">
          <a:xfrm>
            <a:off x="3124200" y="2895600"/>
            <a:ext cx="3581400" cy="3124200"/>
          </a:xfrm>
          <a:prstGeom prst="rect">
            <a:avLst/>
          </a:prstGeom>
          <a:solidFill>
            <a:srgbClr val="FFFFFF">
              <a:alpha val="50195"/>
            </a:srgbClr>
          </a:solidFill>
          <a:ln w="12700">
            <a:solidFill>
              <a:schemeClr val="tx1"/>
            </a:solidFill>
            <a:miter lim="800000"/>
            <a:headEnd type="none" w="sm" len="sm"/>
            <a:tailEnd type="none" w="sm" len="sm"/>
          </a:ln>
        </p:spPr>
        <p:txBody>
          <a:bodyPr wrap="none"/>
          <a:lstStyle/>
          <a:p>
            <a:r>
              <a:rPr kumimoji="1" lang="en-US" altLang="zh-TW" sz="1600">
                <a:solidFill>
                  <a:srgbClr val="000000"/>
                </a:solidFill>
                <a:latin typeface="Arial" charset="0"/>
                <a:ea typeface="新細明體" pitchFamily="18" charset="-120"/>
              </a:rPr>
              <a:t>/* Reader thread */</a:t>
            </a:r>
            <a:br>
              <a:rPr kumimoji="1" lang="en-US" altLang="zh-TW" sz="1600">
                <a:solidFill>
                  <a:srgbClr val="000000"/>
                </a:solidFill>
                <a:latin typeface="Arial" charset="0"/>
                <a:ea typeface="新細明體" pitchFamily="18" charset="-120"/>
              </a:rPr>
            </a:br>
            <a:r>
              <a:rPr kumimoji="1" lang="en-US" altLang="zh-TW" sz="1600">
                <a:solidFill>
                  <a:srgbClr val="000000"/>
                </a:solidFill>
                <a:latin typeface="Arial" charset="0"/>
                <a:ea typeface="新細明體" pitchFamily="18" charset="-120"/>
              </a:rPr>
              <a:t>while (true) {</a:t>
            </a:r>
            <a:br>
              <a:rPr kumimoji="1" lang="en-US" altLang="zh-TW" sz="1600">
                <a:solidFill>
                  <a:srgbClr val="000000"/>
                </a:solidFill>
                <a:latin typeface="Arial" charset="0"/>
                <a:ea typeface="新細明體" pitchFamily="18" charset="-120"/>
              </a:rPr>
            </a:br>
            <a:r>
              <a:rPr kumimoji="1" lang="en-US" altLang="zh-TW" sz="1600">
                <a:solidFill>
                  <a:srgbClr val="000000"/>
                </a:solidFill>
                <a:latin typeface="Arial" charset="0"/>
                <a:ea typeface="新細明體" pitchFamily="18" charset="-120"/>
              </a:rPr>
              <a:t>  wait(x);</a:t>
            </a:r>
          </a:p>
          <a:p>
            <a:r>
              <a:rPr kumimoji="1" lang="en-US" altLang="zh-TW" sz="1600">
                <a:solidFill>
                  <a:srgbClr val="000000"/>
                </a:solidFill>
                <a:latin typeface="Arial" charset="0"/>
                <a:ea typeface="新細明體" pitchFamily="18" charset="-120"/>
              </a:rPr>
              <a:t>      readcount = readcount + 1;</a:t>
            </a:r>
          </a:p>
          <a:p>
            <a:r>
              <a:rPr kumimoji="1" lang="en-US" altLang="zh-TW" sz="1600">
                <a:solidFill>
                  <a:srgbClr val="000000"/>
                </a:solidFill>
                <a:latin typeface="Arial" charset="0"/>
                <a:ea typeface="新細明體" pitchFamily="18" charset="-120"/>
              </a:rPr>
              <a:t>      if (readcount==1) wait(wsem);</a:t>
            </a:r>
          </a:p>
          <a:p>
            <a:r>
              <a:rPr kumimoji="1" lang="en-US" altLang="zh-TW" sz="1600">
                <a:solidFill>
                  <a:srgbClr val="000000"/>
                </a:solidFill>
                <a:latin typeface="Arial" charset="0"/>
                <a:ea typeface="新細明體" pitchFamily="18" charset="-120"/>
              </a:rPr>
              <a:t>  signal(x);</a:t>
            </a:r>
          </a:p>
          <a:p>
            <a:r>
              <a:rPr kumimoji="1" lang="en-US" altLang="zh-TW" sz="1600">
                <a:solidFill>
                  <a:srgbClr val="000000"/>
                </a:solidFill>
                <a:latin typeface="Arial" charset="0"/>
                <a:ea typeface="新細明體" pitchFamily="18" charset="-120"/>
              </a:rPr>
              <a:t>  READ file;</a:t>
            </a:r>
          </a:p>
          <a:p>
            <a:r>
              <a:rPr kumimoji="1" lang="en-US" altLang="zh-TW" sz="1600">
                <a:solidFill>
                  <a:srgbClr val="000000"/>
                </a:solidFill>
                <a:latin typeface="Arial" charset="0"/>
                <a:ea typeface="新細明體" pitchFamily="18" charset="-120"/>
              </a:rPr>
              <a:t>  wait(x);</a:t>
            </a:r>
          </a:p>
          <a:p>
            <a:r>
              <a:rPr kumimoji="1" lang="en-US" altLang="zh-TW" sz="1600">
                <a:solidFill>
                  <a:srgbClr val="000000"/>
                </a:solidFill>
                <a:latin typeface="Arial" charset="0"/>
                <a:ea typeface="新細明體" pitchFamily="18" charset="-120"/>
              </a:rPr>
              <a:t>     readcount = readcount - 1;</a:t>
            </a:r>
          </a:p>
          <a:p>
            <a:r>
              <a:rPr kumimoji="1" lang="en-US" altLang="zh-TW" sz="1600">
                <a:solidFill>
                  <a:srgbClr val="000000"/>
                </a:solidFill>
                <a:latin typeface="Arial" charset="0"/>
                <a:ea typeface="新細明體" pitchFamily="18" charset="-120"/>
              </a:rPr>
              <a:t>     if (readcount==0) signal(wsem);</a:t>
            </a:r>
          </a:p>
          <a:p>
            <a:r>
              <a:rPr kumimoji="1" lang="en-US" altLang="zh-TW" sz="1600">
                <a:solidFill>
                  <a:srgbClr val="000000"/>
                </a:solidFill>
                <a:latin typeface="Arial" charset="0"/>
                <a:ea typeface="新細明體" pitchFamily="18" charset="-120"/>
              </a:rPr>
              <a:t>  signal(x);</a:t>
            </a:r>
            <a:br>
              <a:rPr kumimoji="1" lang="en-US" altLang="zh-TW" sz="1600">
                <a:solidFill>
                  <a:srgbClr val="000000"/>
                </a:solidFill>
                <a:latin typeface="Arial" charset="0"/>
                <a:ea typeface="新細明體" pitchFamily="18" charset="-120"/>
              </a:rPr>
            </a:br>
            <a:r>
              <a:rPr kumimoji="1" lang="en-US" altLang="zh-TW" sz="1600">
                <a:solidFill>
                  <a:srgbClr val="000000"/>
                </a:solidFill>
                <a:latin typeface="Arial" charset="0"/>
                <a:ea typeface="新細明體" pitchFamily="18" charset="-120"/>
              </a:rPr>
              <a:t>}</a:t>
            </a:r>
            <a:br>
              <a:rPr kumimoji="1" lang="en-US" altLang="zh-TW" sz="1600">
                <a:solidFill>
                  <a:srgbClr val="000000"/>
                </a:solidFill>
                <a:latin typeface="Arial" charset="0"/>
                <a:ea typeface="新細明體" pitchFamily="18" charset="-120"/>
              </a:rPr>
            </a:br>
            <a:endParaRPr kumimoji="1" lang="en-US" altLang="zh-TW" sz="1600">
              <a:solidFill>
                <a:srgbClr val="000000"/>
              </a:solidFill>
              <a:latin typeface="Arial" charset="0"/>
              <a:ea typeface="新細明體" pitchFamily="18" charset="-120"/>
            </a:endParaRPr>
          </a:p>
        </p:txBody>
      </p:sp>
      <p:sp>
        <p:nvSpPr>
          <p:cNvPr id="51215" name="AutoShape 15"/>
          <p:cNvSpPr>
            <a:spLocks/>
          </p:cNvSpPr>
          <p:nvPr/>
        </p:nvSpPr>
        <p:spPr bwMode="auto">
          <a:xfrm>
            <a:off x="5638800" y="2743200"/>
            <a:ext cx="1371600" cy="457200"/>
          </a:xfrm>
          <a:prstGeom prst="borderCallout2">
            <a:avLst>
              <a:gd name="adj1" fmla="val 25000"/>
              <a:gd name="adj2" fmla="val -5556"/>
              <a:gd name="adj3" fmla="val 25000"/>
              <a:gd name="adj4" fmla="val -21412"/>
              <a:gd name="adj5" fmla="val 164236"/>
              <a:gd name="adj6" fmla="val -37269"/>
            </a:avLst>
          </a:prstGeom>
          <a:solidFill>
            <a:srgbClr val="CCFFFF"/>
          </a:solidFill>
          <a:ln w="12700">
            <a:solidFill>
              <a:schemeClr val="tx1"/>
            </a:solidFill>
            <a:miter lim="800000"/>
            <a:headEnd type="none" w="sm" len="sm"/>
            <a:tailEnd type="none" w="sm" len="sm"/>
          </a:ln>
        </p:spPr>
        <p:txBody>
          <a:bodyPr anchor="ctr" anchorCtr="1"/>
          <a:lstStyle/>
          <a:p>
            <a:pPr algn="ctr"/>
            <a:r>
              <a:rPr kumimoji="1" lang="en-US" altLang="zh-TW" sz="1600">
                <a:solidFill>
                  <a:srgbClr val="000000"/>
                </a:solidFill>
                <a:latin typeface="Arial" charset="0"/>
                <a:ea typeface="新細明體" pitchFamily="18" charset="-120"/>
              </a:rPr>
              <a:t>BeginRead()</a:t>
            </a:r>
          </a:p>
        </p:txBody>
      </p:sp>
      <p:sp>
        <p:nvSpPr>
          <p:cNvPr id="51216" name="AutoShape 16"/>
          <p:cNvSpPr>
            <a:spLocks/>
          </p:cNvSpPr>
          <p:nvPr/>
        </p:nvSpPr>
        <p:spPr bwMode="auto">
          <a:xfrm>
            <a:off x="5867400" y="5791200"/>
            <a:ext cx="1371600" cy="457200"/>
          </a:xfrm>
          <a:prstGeom prst="borderCallout2">
            <a:avLst>
              <a:gd name="adj1" fmla="val 25000"/>
              <a:gd name="adj2" fmla="val -5556"/>
              <a:gd name="adj3" fmla="val 25000"/>
              <a:gd name="adj4" fmla="val -18287"/>
              <a:gd name="adj5" fmla="val -67014"/>
              <a:gd name="adj6" fmla="val -31134"/>
            </a:avLst>
          </a:prstGeom>
          <a:solidFill>
            <a:srgbClr val="CCFFFF"/>
          </a:solidFill>
          <a:ln w="12700">
            <a:solidFill>
              <a:schemeClr val="tx1"/>
            </a:solidFill>
            <a:miter lim="800000"/>
            <a:headEnd type="none" w="sm" len="sm"/>
            <a:tailEnd type="none" w="sm" len="sm"/>
          </a:ln>
        </p:spPr>
        <p:txBody>
          <a:bodyPr anchor="ctr" anchorCtr="1"/>
          <a:lstStyle/>
          <a:p>
            <a:pPr algn="ctr"/>
            <a:r>
              <a:rPr kumimoji="1" lang="en-US" altLang="zh-TW" sz="1600">
                <a:solidFill>
                  <a:srgbClr val="000000"/>
                </a:solidFill>
                <a:latin typeface="Arial" charset="0"/>
                <a:ea typeface="新細明體" pitchFamily="18" charset="-120"/>
              </a:rPr>
              <a:t>EndRead()</a:t>
            </a:r>
          </a:p>
        </p:txBody>
      </p:sp>
      <p:sp>
        <p:nvSpPr>
          <p:cNvPr id="2" name="Slide Number Placeholder 1">
            <a:extLst>
              <a:ext uri="{FF2B5EF4-FFF2-40B4-BE49-F238E27FC236}">
                <a16:creationId xmlns:a16="http://schemas.microsoft.com/office/drawing/2014/main" id="{4D9B5334-91B6-40D5-A4B9-DC9909D042BF}"/>
              </a:ext>
            </a:extLst>
          </p:cNvPr>
          <p:cNvSpPr>
            <a:spLocks noGrp="1"/>
          </p:cNvSpPr>
          <p:nvPr>
            <p:ph type="sldNum" sz="quarter" idx="33"/>
          </p:nvPr>
        </p:nvSpPr>
        <p:spPr/>
        <p:txBody>
          <a:bodyPr/>
          <a:lstStyle/>
          <a:p>
            <a:fld id="{19B51A1E-902D-48AF-9020-955120F399B6}" type="slidenum">
              <a:rPr lang="en-US" noProof="0" smtClean="0"/>
              <a:pPr/>
              <a:t>35</a:t>
            </a:fld>
            <a:endParaRPr lang="en-US" noProof="0" dirty="0"/>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ctr" eaLnBrk="1" hangingPunct="1"/>
            <a:r>
              <a:rPr lang="en-US" altLang="zh-TW" dirty="0">
                <a:ea typeface="新細明體" pitchFamily="18" charset="-120"/>
              </a:rPr>
              <a:t>Readers/Writers – A Solution</a:t>
            </a:r>
          </a:p>
        </p:txBody>
      </p:sp>
      <p:sp>
        <p:nvSpPr>
          <p:cNvPr id="52227" name="Rectangle 3"/>
          <p:cNvSpPr>
            <a:spLocks noChangeArrowheads="1"/>
          </p:cNvSpPr>
          <p:nvPr/>
        </p:nvSpPr>
        <p:spPr bwMode="auto">
          <a:xfrm>
            <a:off x="2667000" y="1981200"/>
            <a:ext cx="7010400" cy="4419600"/>
          </a:xfrm>
          <a:prstGeom prst="rect">
            <a:avLst/>
          </a:prstGeom>
          <a:solidFill>
            <a:srgbClr val="00B0F0"/>
          </a:solidFill>
          <a:ln w="12700">
            <a:solidFill>
              <a:schemeClr val="tx1"/>
            </a:solidFill>
            <a:miter lim="800000"/>
            <a:headEnd type="none" w="sm" len="sm"/>
            <a:tailEnd type="none" w="sm" len="sm"/>
          </a:ln>
        </p:spPr>
        <p:txBody>
          <a:bodyPr wrap="none" anchor="ctr"/>
          <a:lstStyle/>
          <a:p>
            <a:endParaRPr lang="en-US"/>
          </a:p>
        </p:txBody>
      </p:sp>
      <p:sp>
        <p:nvSpPr>
          <p:cNvPr id="52228" name="Rectangle 4"/>
          <p:cNvSpPr>
            <a:spLocks noChangeArrowheads="1"/>
          </p:cNvSpPr>
          <p:nvPr/>
        </p:nvSpPr>
        <p:spPr bwMode="auto">
          <a:xfrm>
            <a:off x="7239000" y="2362200"/>
            <a:ext cx="1371600" cy="228600"/>
          </a:xfrm>
          <a:prstGeom prst="rect">
            <a:avLst/>
          </a:prstGeom>
          <a:noFill/>
          <a:ln w="12700">
            <a:no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semaphore</a:t>
            </a:r>
            <a:r>
              <a:rPr kumimoji="1" lang="en-US" altLang="zh-TW" sz="1600">
                <a:solidFill>
                  <a:srgbClr val="000000"/>
                </a:solidFill>
                <a:latin typeface="Times New Roman" pitchFamily="18" charset="0"/>
                <a:ea typeface="新細明體" pitchFamily="18" charset="-120"/>
              </a:rPr>
              <a:t> </a:t>
            </a:r>
            <a:r>
              <a:rPr kumimoji="1" lang="en-US" altLang="zh-TW" sz="1600">
                <a:solidFill>
                  <a:srgbClr val="000000"/>
                </a:solidFill>
                <a:latin typeface="Arial" charset="0"/>
                <a:ea typeface="新細明體" pitchFamily="18" charset="-120"/>
              </a:rPr>
              <a:t>wsem</a:t>
            </a:r>
          </a:p>
        </p:txBody>
      </p:sp>
      <p:sp>
        <p:nvSpPr>
          <p:cNvPr id="52229" name="Rectangle 5"/>
          <p:cNvSpPr>
            <a:spLocks noChangeArrowheads="1"/>
          </p:cNvSpPr>
          <p:nvPr/>
        </p:nvSpPr>
        <p:spPr bwMode="auto">
          <a:xfrm>
            <a:off x="3124200" y="2286000"/>
            <a:ext cx="685800" cy="304800"/>
          </a:xfrm>
          <a:prstGeom prst="rect">
            <a:avLst/>
          </a:prstGeom>
          <a:noFill/>
          <a:ln w="12700">
            <a:no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readcount</a:t>
            </a:r>
          </a:p>
        </p:txBody>
      </p:sp>
      <p:sp>
        <p:nvSpPr>
          <p:cNvPr id="52230" name="Rectangle 6"/>
          <p:cNvSpPr>
            <a:spLocks noChangeArrowheads="1"/>
          </p:cNvSpPr>
          <p:nvPr/>
        </p:nvSpPr>
        <p:spPr bwMode="auto">
          <a:xfrm>
            <a:off x="3124200" y="2895600"/>
            <a:ext cx="3581400" cy="3124200"/>
          </a:xfrm>
          <a:prstGeom prst="rect">
            <a:avLst/>
          </a:prstGeom>
          <a:solidFill>
            <a:srgbClr val="FFFFFF"/>
          </a:solidFill>
          <a:ln w="12700">
            <a:solidFill>
              <a:schemeClr val="tx1"/>
            </a:solidFill>
            <a:miter lim="800000"/>
            <a:headEnd type="none" w="sm" len="sm"/>
            <a:tailEnd type="none" w="sm" len="sm"/>
          </a:ln>
        </p:spPr>
        <p:txBody>
          <a:bodyPr wrap="none"/>
          <a:lstStyle/>
          <a:p>
            <a:endParaRPr kumimoji="1" lang="zh-TW" altLang="en-US" sz="1600">
              <a:solidFill>
                <a:srgbClr val="000000"/>
              </a:solidFill>
              <a:latin typeface="Arial" charset="0"/>
              <a:ea typeface="新細明體" pitchFamily="18" charset="-120"/>
            </a:endParaRPr>
          </a:p>
        </p:txBody>
      </p:sp>
      <p:sp>
        <p:nvSpPr>
          <p:cNvPr id="52231" name="Rectangle 7"/>
          <p:cNvSpPr>
            <a:spLocks noChangeArrowheads="1"/>
          </p:cNvSpPr>
          <p:nvPr/>
        </p:nvSpPr>
        <p:spPr bwMode="auto">
          <a:xfrm>
            <a:off x="5029200" y="2286000"/>
            <a:ext cx="685800" cy="304800"/>
          </a:xfrm>
          <a:prstGeom prst="rect">
            <a:avLst/>
          </a:prstGeom>
          <a:noFill/>
          <a:ln w="12700">
            <a:no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semaphore x</a:t>
            </a:r>
          </a:p>
        </p:txBody>
      </p:sp>
      <p:sp>
        <p:nvSpPr>
          <p:cNvPr id="52232" name="Rectangle 8"/>
          <p:cNvSpPr>
            <a:spLocks noChangeArrowheads="1"/>
          </p:cNvSpPr>
          <p:nvPr/>
        </p:nvSpPr>
        <p:spPr bwMode="auto">
          <a:xfrm>
            <a:off x="7162800" y="2895600"/>
            <a:ext cx="2133600" cy="3124200"/>
          </a:xfrm>
          <a:prstGeom prst="rect">
            <a:avLst/>
          </a:prstGeom>
          <a:solidFill>
            <a:srgbClr val="FFFFFF"/>
          </a:solidFill>
          <a:ln w="12700">
            <a:solidFill>
              <a:schemeClr val="tx1"/>
            </a:solidFill>
            <a:miter lim="800000"/>
            <a:headEnd type="none" w="sm" len="sm"/>
            <a:tailEnd type="none" w="sm" len="sm"/>
          </a:ln>
        </p:spPr>
        <p:txBody>
          <a:bodyPr wrap="none"/>
          <a:lstStyle/>
          <a:p>
            <a:endParaRPr kumimoji="1" lang="zh-TW" altLang="en-US" sz="1600">
              <a:solidFill>
                <a:srgbClr val="000000"/>
              </a:solidFill>
              <a:latin typeface="Arial" charset="0"/>
              <a:ea typeface="新細明體" pitchFamily="18" charset="-120"/>
            </a:endParaRPr>
          </a:p>
        </p:txBody>
      </p:sp>
      <p:sp>
        <p:nvSpPr>
          <p:cNvPr id="52233" name="Rectangle 9"/>
          <p:cNvSpPr>
            <a:spLocks noChangeArrowheads="1"/>
          </p:cNvSpPr>
          <p:nvPr/>
        </p:nvSpPr>
        <p:spPr bwMode="auto">
          <a:xfrm>
            <a:off x="8915400" y="2286000"/>
            <a:ext cx="3810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1</a:t>
            </a:r>
          </a:p>
        </p:txBody>
      </p:sp>
      <p:sp>
        <p:nvSpPr>
          <p:cNvPr id="52234" name="Rectangle 10"/>
          <p:cNvSpPr>
            <a:spLocks noChangeArrowheads="1"/>
          </p:cNvSpPr>
          <p:nvPr/>
        </p:nvSpPr>
        <p:spPr bwMode="auto">
          <a:xfrm>
            <a:off x="4038600" y="2286000"/>
            <a:ext cx="3810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0</a:t>
            </a:r>
          </a:p>
        </p:txBody>
      </p:sp>
      <p:sp>
        <p:nvSpPr>
          <p:cNvPr id="52235" name="Rectangle 11"/>
          <p:cNvSpPr>
            <a:spLocks noChangeArrowheads="1"/>
          </p:cNvSpPr>
          <p:nvPr/>
        </p:nvSpPr>
        <p:spPr bwMode="auto">
          <a:xfrm>
            <a:off x="6172200" y="2286000"/>
            <a:ext cx="3810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1</a:t>
            </a:r>
          </a:p>
        </p:txBody>
      </p:sp>
      <p:sp>
        <p:nvSpPr>
          <p:cNvPr id="52236" name="Rectangle 12"/>
          <p:cNvSpPr>
            <a:spLocks noChangeArrowheads="1"/>
          </p:cNvSpPr>
          <p:nvPr/>
        </p:nvSpPr>
        <p:spPr bwMode="auto">
          <a:xfrm>
            <a:off x="7010400" y="3581400"/>
            <a:ext cx="1524000" cy="304800"/>
          </a:xfrm>
          <a:prstGeom prst="rect">
            <a:avLst/>
          </a:prstGeom>
          <a:solidFill>
            <a:srgbClr val="FFCCCC"/>
          </a:solidFill>
          <a:ln w="12700">
            <a:solidFill>
              <a:schemeClr val="tx1"/>
            </a:solidFill>
            <a:miter lim="800000"/>
            <a:headEnd type="none" w="sm" len="sm"/>
            <a:tailEnd type="none" w="sm" len="sm"/>
          </a:ln>
        </p:spPr>
        <p:txBody>
          <a:bodyPr wrap="none" anchor="ctr"/>
          <a:lstStyle/>
          <a:p>
            <a:endParaRPr lang="en-US"/>
          </a:p>
        </p:txBody>
      </p:sp>
      <p:sp>
        <p:nvSpPr>
          <p:cNvPr id="52237" name="Rectangle 13"/>
          <p:cNvSpPr>
            <a:spLocks noChangeArrowheads="1"/>
          </p:cNvSpPr>
          <p:nvPr/>
        </p:nvSpPr>
        <p:spPr bwMode="auto">
          <a:xfrm>
            <a:off x="3124200" y="2895600"/>
            <a:ext cx="3581400" cy="3124200"/>
          </a:xfrm>
          <a:prstGeom prst="rect">
            <a:avLst/>
          </a:prstGeom>
          <a:solidFill>
            <a:srgbClr val="FFFFFF">
              <a:alpha val="50195"/>
            </a:srgbClr>
          </a:solidFill>
          <a:ln w="12700">
            <a:solidFill>
              <a:schemeClr val="tx1"/>
            </a:solidFill>
            <a:miter lim="800000"/>
            <a:headEnd type="none" w="sm" len="sm"/>
            <a:tailEnd type="none" w="sm" len="sm"/>
          </a:ln>
        </p:spPr>
        <p:txBody>
          <a:bodyPr wrap="none"/>
          <a:lstStyle/>
          <a:p>
            <a:r>
              <a:rPr kumimoji="1" lang="en-US" altLang="zh-TW" sz="1600">
                <a:solidFill>
                  <a:srgbClr val="000000"/>
                </a:solidFill>
                <a:latin typeface="Arial" charset="0"/>
                <a:ea typeface="新細明體" pitchFamily="18" charset="-120"/>
              </a:rPr>
              <a:t>/* Reader thread */</a:t>
            </a:r>
            <a:br>
              <a:rPr kumimoji="1" lang="en-US" altLang="zh-TW" sz="1600">
                <a:solidFill>
                  <a:srgbClr val="000000"/>
                </a:solidFill>
                <a:latin typeface="Arial" charset="0"/>
                <a:ea typeface="新細明體" pitchFamily="18" charset="-120"/>
              </a:rPr>
            </a:br>
            <a:r>
              <a:rPr kumimoji="1" lang="en-US" altLang="zh-TW" sz="1600">
                <a:solidFill>
                  <a:srgbClr val="000000"/>
                </a:solidFill>
                <a:latin typeface="Arial" charset="0"/>
                <a:ea typeface="新細明體" pitchFamily="18" charset="-120"/>
              </a:rPr>
              <a:t>while (true) {</a:t>
            </a:r>
            <a:br>
              <a:rPr kumimoji="1" lang="en-US" altLang="zh-TW" sz="1600">
                <a:solidFill>
                  <a:srgbClr val="000000"/>
                </a:solidFill>
                <a:latin typeface="Arial" charset="0"/>
                <a:ea typeface="新細明體" pitchFamily="18" charset="-120"/>
              </a:rPr>
            </a:br>
            <a:r>
              <a:rPr kumimoji="1" lang="en-US" altLang="zh-TW" sz="1600">
                <a:solidFill>
                  <a:srgbClr val="000000"/>
                </a:solidFill>
                <a:latin typeface="Arial" charset="0"/>
                <a:ea typeface="新細明體" pitchFamily="18" charset="-120"/>
              </a:rPr>
              <a:t>  wait(x);</a:t>
            </a:r>
          </a:p>
          <a:p>
            <a:r>
              <a:rPr kumimoji="1" lang="en-US" altLang="zh-TW" sz="1600">
                <a:solidFill>
                  <a:srgbClr val="000000"/>
                </a:solidFill>
                <a:latin typeface="Arial" charset="0"/>
                <a:ea typeface="新細明體" pitchFamily="18" charset="-120"/>
              </a:rPr>
              <a:t>      readcount = readcount + 1;</a:t>
            </a:r>
          </a:p>
          <a:p>
            <a:r>
              <a:rPr kumimoji="1" lang="en-US" altLang="zh-TW" sz="1600">
                <a:solidFill>
                  <a:srgbClr val="000000"/>
                </a:solidFill>
                <a:latin typeface="Arial" charset="0"/>
                <a:ea typeface="新細明體" pitchFamily="18" charset="-120"/>
              </a:rPr>
              <a:t>      if (readcount==1) wait(wsem);</a:t>
            </a:r>
          </a:p>
          <a:p>
            <a:r>
              <a:rPr kumimoji="1" lang="en-US" altLang="zh-TW" sz="1600">
                <a:solidFill>
                  <a:srgbClr val="000000"/>
                </a:solidFill>
                <a:latin typeface="Arial" charset="0"/>
                <a:ea typeface="新細明體" pitchFamily="18" charset="-120"/>
              </a:rPr>
              <a:t>  signal(x);</a:t>
            </a:r>
          </a:p>
          <a:p>
            <a:r>
              <a:rPr kumimoji="1" lang="en-US" altLang="zh-TW" sz="1600">
                <a:solidFill>
                  <a:srgbClr val="000000"/>
                </a:solidFill>
                <a:latin typeface="Arial" charset="0"/>
                <a:ea typeface="新細明體" pitchFamily="18" charset="-120"/>
              </a:rPr>
              <a:t>  READ file;</a:t>
            </a:r>
          </a:p>
          <a:p>
            <a:r>
              <a:rPr kumimoji="1" lang="en-US" altLang="zh-TW" sz="1600">
                <a:solidFill>
                  <a:srgbClr val="000000"/>
                </a:solidFill>
                <a:latin typeface="Arial" charset="0"/>
                <a:ea typeface="新細明體" pitchFamily="18" charset="-120"/>
              </a:rPr>
              <a:t>  wait(x);</a:t>
            </a:r>
          </a:p>
          <a:p>
            <a:r>
              <a:rPr kumimoji="1" lang="en-US" altLang="zh-TW" sz="1600">
                <a:solidFill>
                  <a:srgbClr val="000000"/>
                </a:solidFill>
                <a:latin typeface="Arial" charset="0"/>
                <a:ea typeface="新細明體" pitchFamily="18" charset="-120"/>
              </a:rPr>
              <a:t>     readcount = readcount - 1;</a:t>
            </a:r>
          </a:p>
          <a:p>
            <a:r>
              <a:rPr kumimoji="1" lang="en-US" altLang="zh-TW" sz="1600">
                <a:solidFill>
                  <a:srgbClr val="000000"/>
                </a:solidFill>
                <a:latin typeface="Arial" charset="0"/>
                <a:ea typeface="新細明體" pitchFamily="18" charset="-120"/>
              </a:rPr>
              <a:t>     if (readcount==0) signal(wsem);</a:t>
            </a:r>
          </a:p>
          <a:p>
            <a:r>
              <a:rPr kumimoji="1" lang="en-US" altLang="zh-TW" sz="1600">
                <a:solidFill>
                  <a:srgbClr val="000000"/>
                </a:solidFill>
                <a:latin typeface="Arial" charset="0"/>
                <a:ea typeface="新細明體" pitchFamily="18" charset="-120"/>
              </a:rPr>
              <a:t>  signal(x);</a:t>
            </a:r>
            <a:br>
              <a:rPr kumimoji="1" lang="en-US" altLang="zh-TW" sz="1600">
                <a:solidFill>
                  <a:srgbClr val="000000"/>
                </a:solidFill>
                <a:latin typeface="Arial" charset="0"/>
                <a:ea typeface="新細明體" pitchFamily="18" charset="-120"/>
              </a:rPr>
            </a:br>
            <a:r>
              <a:rPr kumimoji="1" lang="en-US" altLang="zh-TW" sz="1600">
                <a:solidFill>
                  <a:srgbClr val="000000"/>
                </a:solidFill>
                <a:latin typeface="Arial" charset="0"/>
                <a:ea typeface="新細明體" pitchFamily="18" charset="-120"/>
              </a:rPr>
              <a:t>}</a:t>
            </a:r>
            <a:br>
              <a:rPr kumimoji="1" lang="en-US" altLang="zh-TW" sz="1600">
                <a:solidFill>
                  <a:srgbClr val="000000"/>
                </a:solidFill>
                <a:latin typeface="Arial" charset="0"/>
                <a:ea typeface="新細明體" pitchFamily="18" charset="-120"/>
              </a:rPr>
            </a:br>
            <a:endParaRPr kumimoji="1" lang="en-US" altLang="zh-TW" sz="1600">
              <a:solidFill>
                <a:srgbClr val="000000"/>
              </a:solidFill>
              <a:latin typeface="Arial" charset="0"/>
              <a:ea typeface="新細明體" pitchFamily="18" charset="-120"/>
            </a:endParaRPr>
          </a:p>
        </p:txBody>
      </p:sp>
      <p:sp>
        <p:nvSpPr>
          <p:cNvPr id="52238" name="AutoShape 14"/>
          <p:cNvSpPr>
            <a:spLocks/>
          </p:cNvSpPr>
          <p:nvPr/>
        </p:nvSpPr>
        <p:spPr bwMode="auto">
          <a:xfrm>
            <a:off x="5410200" y="2743200"/>
            <a:ext cx="1371600" cy="457200"/>
          </a:xfrm>
          <a:prstGeom prst="borderCallout2">
            <a:avLst>
              <a:gd name="adj1" fmla="val 25000"/>
              <a:gd name="adj2" fmla="val 105556"/>
              <a:gd name="adj3" fmla="val 25000"/>
              <a:gd name="adj4" fmla="val 120833"/>
              <a:gd name="adj5" fmla="val 195486"/>
              <a:gd name="adj6" fmla="val 136111"/>
            </a:avLst>
          </a:prstGeom>
          <a:solidFill>
            <a:srgbClr val="CCFFFF"/>
          </a:solidFill>
          <a:ln w="12700">
            <a:solidFill>
              <a:schemeClr val="tx1"/>
            </a:solidFill>
            <a:miter lim="800000"/>
            <a:headEnd type="none" w="sm" len="sm"/>
            <a:tailEnd type="none" w="sm" len="sm"/>
          </a:ln>
        </p:spPr>
        <p:txBody>
          <a:bodyPr anchor="ctr" anchorCtr="1"/>
          <a:lstStyle/>
          <a:p>
            <a:pPr algn="ctr"/>
            <a:r>
              <a:rPr kumimoji="1" lang="en-US" altLang="zh-TW" sz="1600">
                <a:solidFill>
                  <a:srgbClr val="000000"/>
                </a:solidFill>
                <a:latin typeface="Arial" charset="0"/>
                <a:ea typeface="新細明體" pitchFamily="18" charset="-120"/>
              </a:rPr>
              <a:t>BeginWrite()</a:t>
            </a:r>
          </a:p>
        </p:txBody>
      </p:sp>
      <p:sp>
        <p:nvSpPr>
          <p:cNvPr id="52239" name="Rectangle 15"/>
          <p:cNvSpPr>
            <a:spLocks noChangeArrowheads="1"/>
          </p:cNvSpPr>
          <p:nvPr/>
        </p:nvSpPr>
        <p:spPr bwMode="auto">
          <a:xfrm>
            <a:off x="7315200" y="4191000"/>
            <a:ext cx="2133600" cy="304800"/>
          </a:xfrm>
          <a:prstGeom prst="rect">
            <a:avLst/>
          </a:prstGeom>
          <a:solidFill>
            <a:srgbClr val="FFFFCC"/>
          </a:solidFill>
          <a:ln w="12700">
            <a:solidFill>
              <a:schemeClr val="tx1"/>
            </a:solidFill>
            <a:miter lim="800000"/>
            <a:headEnd type="none" w="sm" len="sm"/>
            <a:tailEnd type="none" w="sm" len="sm"/>
          </a:ln>
        </p:spPr>
        <p:txBody>
          <a:bodyPr wrap="none" anchor="ctr"/>
          <a:lstStyle/>
          <a:p>
            <a:endParaRPr lang="en-US"/>
          </a:p>
        </p:txBody>
      </p:sp>
      <p:sp>
        <p:nvSpPr>
          <p:cNvPr id="52240" name="Rectangle 16"/>
          <p:cNvSpPr>
            <a:spLocks noChangeArrowheads="1"/>
          </p:cNvSpPr>
          <p:nvPr/>
        </p:nvSpPr>
        <p:spPr bwMode="auto">
          <a:xfrm>
            <a:off x="7162800" y="2895600"/>
            <a:ext cx="2133600" cy="3124200"/>
          </a:xfrm>
          <a:prstGeom prst="rect">
            <a:avLst/>
          </a:prstGeom>
          <a:solidFill>
            <a:srgbClr val="FFFFFF">
              <a:alpha val="50195"/>
            </a:srgbClr>
          </a:solidFill>
          <a:ln w="12700">
            <a:solidFill>
              <a:schemeClr val="tx1"/>
            </a:solidFill>
            <a:miter lim="800000"/>
            <a:headEnd type="none" w="sm" len="sm"/>
            <a:tailEnd type="none" w="sm" len="sm"/>
          </a:ln>
        </p:spPr>
        <p:txBody>
          <a:bodyPr wrap="none"/>
          <a:lstStyle/>
          <a:p>
            <a:pPr>
              <a:lnSpc>
                <a:spcPct val="125000"/>
              </a:lnSpc>
            </a:pPr>
            <a:r>
              <a:rPr kumimoji="1" lang="en-US" altLang="zh-TW" sz="1600">
                <a:solidFill>
                  <a:srgbClr val="000000"/>
                </a:solidFill>
                <a:latin typeface="Arial" charset="0"/>
                <a:ea typeface="新細明體" pitchFamily="18" charset="-120"/>
              </a:rPr>
              <a:t>/* Writer thread */</a:t>
            </a:r>
            <a:br>
              <a:rPr kumimoji="1" lang="en-US" altLang="zh-TW" sz="1600">
                <a:solidFill>
                  <a:srgbClr val="000000"/>
                </a:solidFill>
                <a:latin typeface="Arial" charset="0"/>
                <a:ea typeface="新細明體" pitchFamily="18" charset="-120"/>
              </a:rPr>
            </a:br>
            <a:r>
              <a:rPr kumimoji="1" lang="en-US" altLang="zh-TW" sz="1600">
                <a:solidFill>
                  <a:srgbClr val="000000"/>
                </a:solidFill>
                <a:latin typeface="Arial" charset="0"/>
                <a:ea typeface="新細明體" pitchFamily="18" charset="-120"/>
              </a:rPr>
              <a:t>while (true) {</a:t>
            </a:r>
            <a:br>
              <a:rPr kumimoji="1" lang="en-US" altLang="zh-TW" sz="1600">
                <a:solidFill>
                  <a:srgbClr val="000000"/>
                </a:solidFill>
                <a:latin typeface="Arial" charset="0"/>
                <a:ea typeface="新細明體" pitchFamily="18" charset="-120"/>
              </a:rPr>
            </a:br>
            <a:r>
              <a:rPr kumimoji="1" lang="en-US" altLang="zh-TW" sz="1600">
                <a:solidFill>
                  <a:srgbClr val="000000"/>
                </a:solidFill>
                <a:latin typeface="Arial" charset="0"/>
                <a:ea typeface="新細明體" pitchFamily="18" charset="-120"/>
              </a:rPr>
              <a:t>  wait(wsem);</a:t>
            </a:r>
          </a:p>
          <a:p>
            <a:pPr>
              <a:lnSpc>
                <a:spcPct val="125000"/>
              </a:lnSpc>
            </a:pPr>
            <a:r>
              <a:rPr kumimoji="1" lang="en-US" altLang="zh-TW" sz="1600">
                <a:solidFill>
                  <a:srgbClr val="000000"/>
                </a:solidFill>
                <a:latin typeface="Arial" charset="0"/>
                <a:ea typeface="新細明體" pitchFamily="18" charset="-120"/>
              </a:rPr>
              <a:t>    WRITE file;</a:t>
            </a:r>
          </a:p>
          <a:p>
            <a:pPr>
              <a:lnSpc>
                <a:spcPct val="125000"/>
              </a:lnSpc>
            </a:pPr>
            <a:r>
              <a:rPr kumimoji="1" lang="en-US" altLang="zh-TW" sz="1600">
                <a:solidFill>
                  <a:srgbClr val="000000"/>
                </a:solidFill>
                <a:latin typeface="Arial" charset="0"/>
                <a:ea typeface="新細明體" pitchFamily="18" charset="-120"/>
              </a:rPr>
              <a:t>  signal(wsem);</a:t>
            </a:r>
            <a:br>
              <a:rPr kumimoji="1" lang="en-US" altLang="zh-TW" sz="1600">
                <a:solidFill>
                  <a:srgbClr val="000000"/>
                </a:solidFill>
                <a:latin typeface="Arial" charset="0"/>
                <a:ea typeface="新細明體" pitchFamily="18" charset="-120"/>
              </a:rPr>
            </a:br>
            <a:r>
              <a:rPr kumimoji="1" lang="en-US" altLang="zh-TW" sz="1600">
                <a:solidFill>
                  <a:srgbClr val="000000"/>
                </a:solidFill>
                <a:latin typeface="Arial" charset="0"/>
                <a:ea typeface="新細明體" pitchFamily="18" charset="-120"/>
              </a:rPr>
              <a:t>}</a:t>
            </a:r>
            <a:br>
              <a:rPr kumimoji="1" lang="en-US" altLang="zh-TW" sz="1600">
                <a:solidFill>
                  <a:srgbClr val="000000"/>
                </a:solidFill>
                <a:latin typeface="Arial" charset="0"/>
                <a:ea typeface="新細明體" pitchFamily="18" charset="-120"/>
              </a:rPr>
            </a:br>
            <a:endParaRPr kumimoji="1" lang="en-US" altLang="zh-TW" sz="1600">
              <a:solidFill>
                <a:srgbClr val="000000"/>
              </a:solidFill>
              <a:latin typeface="Arial" charset="0"/>
              <a:ea typeface="新細明體" pitchFamily="18" charset="-120"/>
            </a:endParaRPr>
          </a:p>
        </p:txBody>
      </p:sp>
      <p:sp>
        <p:nvSpPr>
          <p:cNvPr id="52241" name="AutoShape 17"/>
          <p:cNvSpPr>
            <a:spLocks/>
          </p:cNvSpPr>
          <p:nvPr/>
        </p:nvSpPr>
        <p:spPr bwMode="auto">
          <a:xfrm>
            <a:off x="8229600" y="4800600"/>
            <a:ext cx="1371600" cy="457200"/>
          </a:xfrm>
          <a:prstGeom prst="borderCallout2">
            <a:avLst>
              <a:gd name="adj1" fmla="val 25000"/>
              <a:gd name="adj2" fmla="val -5556"/>
              <a:gd name="adj3" fmla="val 25000"/>
              <a:gd name="adj4" fmla="val -17824"/>
              <a:gd name="adj5" fmla="val -76389"/>
              <a:gd name="adj6" fmla="val -30208"/>
            </a:avLst>
          </a:prstGeom>
          <a:solidFill>
            <a:srgbClr val="CCFFFF"/>
          </a:solidFill>
          <a:ln w="12700">
            <a:solidFill>
              <a:schemeClr val="tx1"/>
            </a:solidFill>
            <a:miter lim="800000"/>
            <a:headEnd type="none" w="sm" len="sm"/>
            <a:tailEnd type="none" w="sm" len="sm"/>
          </a:ln>
        </p:spPr>
        <p:txBody>
          <a:bodyPr anchor="ctr" anchorCtr="1"/>
          <a:lstStyle/>
          <a:p>
            <a:pPr algn="ctr"/>
            <a:r>
              <a:rPr kumimoji="1" lang="en-US" altLang="zh-TW" sz="1600">
                <a:solidFill>
                  <a:srgbClr val="000000"/>
                </a:solidFill>
                <a:latin typeface="Arial" charset="0"/>
                <a:ea typeface="新細明體" pitchFamily="18" charset="-120"/>
              </a:rPr>
              <a:t>EndWrite()</a:t>
            </a:r>
          </a:p>
        </p:txBody>
      </p:sp>
      <p:sp>
        <p:nvSpPr>
          <p:cNvPr id="2" name="Slide Number Placeholder 1">
            <a:extLst>
              <a:ext uri="{FF2B5EF4-FFF2-40B4-BE49-F238E27FC236}">
                <a16:creationId xmlns:a16="http://schemas.microsoft.com/office/drawing/2014/main" id="{98B7D6C0-753A-4C5B-8C36-D29AC3522584}"/>
              </a:ext>
            </a:extLst>
          </p:cNvPr>
          <p:cNvSpPr>
            <a:spLocks noGrp="1"/>
          </p:cNvSpPr>
          <p:nvPr>
            <p:ph type="sldNum" sz="quarter" idx="33"/>
          </p:nvPr>
        </p:nvSpPr>
        <p:spPr/>
        <p:txBody>
          <a:bodyPr/>
          <a:lstStyle/>
          <a:p>
            <a:fld id="{19B51A1E-902D-48AF-9020-955120F399B6}" type="slidenum">
              <a:rPr lang="en-US" noProof="0" smtClean="0"/>
              <a:pPr/>
              <a:t>36</a:t>
            </a:fld>
            <a:endParaRPr lang="en-US" noProof="0" dirty="0"/>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algn="ctr" eaLnBrk="1" hangingPunct="1"/>
            <a:r>
              <a:rPr lang="en-US" altLang="zh-TW" dirty="0">
                <a:ea typeface="新細明體" pitchFamily="18" charset="-120"/>
              </a:rPr>
              <a:t>Readers/Writers – solution explained</a:t>
            </a:r>
            <a:endParaRPr lang="en-US" altLang="zh-TW" sz="2400" dirty="0">
              <a:ea typeface="新細明體" pitchFamily="18" charset="-120"/>
            </a:endParaRPr>
          </a:p>
        </p:txBody>
      </p:sp>
      <p:sp>
        <p:nvSpPr>
          <p:cNvPr id="53251" name="Rectangle 3"/>
          <p:cNvSpPr>
            <a:spLocks noChangeArrowheads="1"/>
          </p:cNvSpPr>
          <p:nvPr/>
        </p:nvSpPr>
        <p:spPr bwMode="auto">
          <a:xfrm>
            <a:off x="2590800" y="1981200"/>
            <a:ext cx="7010400" cy="2590800"/>
          </a:xfrm>
          <a:prstGeom prst="rect">
            <a:avLst/>
          </a:prstGeom>
          <a:solidFill>
            <a:srgbClr val="00B0F0"/>
          </a:solidFill>
          <a:ln w="12700">
            <a:solidFill>
              <a:schemeClr val="tx1"/>
            </a:solidFill>
            <a:miter lim="800000"/>
            <a:headEnd type="none" w="sm" len="sm"/>
            <a:tailEnd type="none" w="sm" len="sm"/>
          </a:ln>
        </p:spPr>
        <p:txBody>
          <a:bodyPr wrap="none" anchor="ctr"/>
          <a:lstStyle/>
          <a:p>
            <a:endParaRPr lang="en-US"/>
          </a:p>
        </p:txBody>
      </p:sp>
      <p:sp>
        <p:nvSpPr>
          <p:cNvPr id="53252" name="Rectangle 4"/>
          <p:cNvSpPr>
            <a:spLocks noChangeArrowheads="1"/>
          </p:cNvSpPr>
          <p:nvPr/>
        </p:nvSpPr>
        <p:spPr bwMode="auto">
          <a:xfrm>
            <a:off x="7162800" y="2209800"/>
            <a:ext cx="1371600" cy="228600"/>
          </a:xfrm>
          <a:prstGeom prst="rect">
            <a:avLst/>
          </a:prstGeom>
          <a:noFill/>
          <a:ln w="12700">
            <a:no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semaphore</a:t>
            </a:r>
            <a:r>
              <a:rPr kumimoji="1" lang="en-US" altLang="zh-TW" sz="1600">
                <a:solidFill>
                  <a:srgbClr val="000000"/>
                </a:solidFill>
                <a:latin typeface="Times New Roman" pitchFamily="18" charset="0"/>
                <a:ea typeface="新細明體" pitchFamily="18" charset="-120"/>
              </a:rPr>
              <a:t> </a:t>
            </a:r>
            <a:r>
              <a:rPr kumimoji="1" lang="en-US" altLang="zh-TW" sz="1600">
                <a:solidFill>
                  <a:srgbClr val="000000"/>
                </a:solidFill>
                <a:latin typeface="Arial" charset="0"/>
                <a:ea typeface="新細明體" pitchFamily="18" charset="-120"/>
              </a:rPr>
              <a:t>wsem</a:t>
            </a:r>
          </a:p>
        </p:txBody>
      </p:sp>
      <p:sp>
        <p:nvSpPr>
          <p:cNvPr id="53253" name="Rectangle 5"/>
          <p:cNvSpPr>
            <a:spLocks noChangeArrowheads="1"/>
          </p:cNvSpPr>
          <p:nvPr/>
        </p:nvSpPr>
        <p:spPr bwMode="auto">
          <a:xfrm>
            <a:off x="3124200" y="2819400"/>
            <a:ext cx="3581400" cy="1600200"/>
          </a:xfrm>
          <a:prstGeom prst="rect">
            <a:avLst/>
          </a:prstGeom>
          <a:solidFill>
            <a:srgbClr val="FFFFFF"/>
          </a:solidFill>
          <a:ln w="12700">
            <a:solidFill>
              <a:schemeClr val="tx1"/>
            </a:solidFill>
            <a:miter lim="800000"/>
            <a:headEnd type="none" w="sm" len="sm"/>
            <a:tailEnd type="none" w="sm" len="sm"/>
          </a:ln>
        </p:spPr>
        <p:txBody>
          <a:bodyPr wrap="none"/>
          <a:lstStyle/>
          <a:p>
            <a:endParaRPr kumimoji="1" lang="zh-TW" altLang="en-US" sz="1600">
              <a:solidFill>
                <a:srgbClr val="000000"/>
              </a:solidFill>
              <a:latin typeface="Arial" charset="0"/>
              <a:ea typeface="新細明體" pitchFamily="18" charset="-120"/>
            </a:endParaRPr>
          </a:p>
        </p:txBody>
      </p:sp>
      <p:sp>
        <p:nvSpPr>
          <p:cNvPr id="53254" name="Rectangle 6"/>
          <p:cNvSpPr>
            <a:spLocks noChangeArrowheads="1"/>
          </p:cNvSpPr>
          <p:nvPr/>
        </p:nvSpPr>
        <p:spPr bwMode="auto">
          <a:xfrm>
            <a:off x="3048000" y="2743200"/>
            <a:ext cx="3581400" cy="16002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sz="1600" dirty="0">
                <a:solidFill>
                  <a:srgbClr val="000000"/>
                </a:solidFill>
                <a:latin typeface="Arial" charset="0"/>
                <a:ea typeface="新細明體" pitchFamily="18" charset="-120"/>
              </a:rPr>
              <a:t>/* Reader thread */</a:t>
            </a:r>
            <a:br>
              <a:rPr kumimoji="1" lang="en-US" altLang="zh-TW" sz="1600" dirty="0">
                <a:solidFill>
                  <a:srgbClr val="000000"/>
                </a:solidFill>
                <a:latin typeface="Arial" charset="0"/>
                <a:ea typeface="新細明體" pitchFamily="18" charset="-120"/>
              </a:rPr>
            </a:br>
            <a:r>
              <a:rPr kumimoji="1" lang="en-US" altLang="zh-TW" sz="1600" dirty="0">
                <a:solidFill>
                  <a:srgbClr val="000000"/>
                </a:solidFill>
                <a:latin typeface="Arial" charset="0"/>
                <a:ea typeface="新細明體" pitchFamily="18" charset="-120"/>
              </a:rPr>
              <a:t>while (true) {</a:t>
            </a:r>
          </a:p>
          <a:p>
            <a:r>
              <a:rPr kumimoji="1" lang="en-US" altLang="zh-TW" sz="1600" dirty="0">
                <a:solidFill>
                  <a:srgbClr val="000000"/>
                </a:solidFill>
                <a:latin typeface="Arial" charset="0"/>
                <a:ea typeface="新細明體" pitchFamily="18" charset="-120"/>
              </a:rPr>
              <a:t>  wait(</a:t>
            </a:r>
            <a:r>
              <a:rPr kumimoji="1" lang="en-US" altLang="zh-TW" sz="1600" dirty="0" err="1">
                <a:solidFill>
                  <a:srgbClr val="000000"/>
                </a:solidFill>
                <a:latin typeface="Arial" charset="0"/>
                <a:ea typeface="新細明體" pitchFamily="18" charset="-120"/>
              </a:rPr>
              <a:t>wsem</a:t>
            </a:r>
            <a:r>
              <a:rPr kumimoji="1" lang="en-US" altLang="zh-TW" sz="1600" dirty="0">
                <a:solidFill>
                  <a:srgbClr val="000000"/>
                </a:solidFill>
                <a:latin typeface="Arial" charset="0"/>
                <a:ea typeface="新細明體" pitchFamily="18" charset="-120"/>
              </a:rPr>
              <a:t>);</a:t>
            </a:r>
          </a:p>
          <a:p>
            <a:r>
              <a:rPr kumimoji="1" lang="en-US" altLang="zh-TW" sz="1600" dirty="0">
                <a:solidFill>
                  <a:srgbClr val="000000"/>
                </a:solidFill>
                <a:latin typeface="Arial" charset="0"/>
                <a:ea typeface="新細明體" pitchFamily="18" charset="-120"/>
              </a:rPr>
              <a:t>     READ file;</a:t>
            </a:r>
          </a:p>
          <a:p>
            <a:r>
              <a:rPr kumimoji="1" lang="en-US" altLang="zh-TW" sz="1600" dirty="0">
                <a:solidFill>
                  <a:srgbClr val="000000"/>
                </a:solidFill>
                <a:latin typeface="Arial" charset="0"/>
                <a:ea typeface="新細明體" pitchFamily="18" charset="-120"/>
              </a:rPr>
              <a:t>  signal(</a:t>
            </a:r>
            <a:r>
              <a:rPr kumimoji="1" lang="en-US" altLang="zh-TW" sz="1600" dirty="0" err="1">
                <a:solidFill>
                  <a:srgbClr val="000000"/>
                </a:solidFill>
                <a:latin typeface="Arial" charset="0"/>
                <a:ea typeface="新細明體" pitchFamily="18" charset="-120"/>
              </a:rPr>
              <a:t>wsem</a:t>
            </a:r>
            <a:r>
              <a:rPr kumimoji="1" lang="en-US" altLang="zh-TW" sz="1600" dirty="0">
                <a:solidFill>
                  <a:srgbClr val="000000"/>
                </a:solidFill>
                <a:latin typeface="Arial" charset="0"/>
                <a:ea typeface="新細明體" pitchFamily="18" charset="-120"/>
              </a:rPr>
              <a:t>);</a:t>
            </a:r>
          </a:p>
          <a:p>
            <a:r>
              <a:rPr kumimoji="1" lang="en-US" altLang="zh-TW" sz="1600" dirty="0">
                <a:solidFill>
                  <a:srgbClr val="000000"/>
                </a:solidFill>
                <a:latin typeface="Arial" charset="0"/>
                <a:ea typeface="新細明體" pitchFamily="18" charset="-120"/>
              </a:rPr>
              <a:t>}</a:t>
            </a:r>
          </a:p>
        </p:txBody>
      </p:sp>
      <p:sp>
        <p:nvSpPr>
          <p:cNvPr id="53255" name="Rectangle 7"/>
          <p:cNvSpPr>
            <a:spLocks noChangeArrowheads="1"/>
          </p:cNvSpPr>
          <p:nvPr/>
        </p:nvSpPr>
        <p:spPr bwMode="auto">
          <a:xfrm>
            <a:off x="7162800" y="2819400"/>
            <a:ext cx="2133600" cy="1600200"/>
          </a:xfrm>
          <a:prstGeom prst="rect">
            <a:avLst/>
          </a:prstGeom>
          <a:solidFill>
            <a:srgbClr val="FFFFFF"/>
          </a:solidFill>
          <a:ln w="12700">
            <a:solidFill>
              <a:schemeClr val="tx1"/>
            </a:solidFill>
            <a:miter lim="800000"/>
            <a:headEnd type="none" w="sm" len="sm"/>
            <a:tailEnd type="none" w="sm" len="sm"/>
          </a:ln>
        </p:spPr>
        <p:txBody>
          <a:bodyPr wrap="none"/>
          <a:lstStyle/>
          <a:p>
            <a:endParaRPr kumimoji="1" lang="zh-TW" altLang="en-US" sz="1600">
              <a:solidFill>
                <a:srgbClr val="000000"/>
              </a:solidFill>
              <a:latin typeface="Arial" charset="0"/>
              <a:ea typeface="新細明體" pitchFamily="18" charset="-120"/>
            </a:endParaRPr>
          </a:p>
        </p:txBody>
      </p:sp>
      <p:sp>
        <p:nvSpPr>
          <p:cNvPr id="53256" name="Rectangle 8"/>
          <p:cNvSpPr>
            <a:spLocks noChangeArrowheads="1"/>
          </p:cNvSpPr>
          <p:nvPr/>
        </p:nvSpPr>
        <p:spPr bwMode="auto">
          <a:xfrm>
            <a:off x="8839200" y="2133600"/>
            <a:ext cx="3810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1</a:t>
            </a:r>
          </a:p>
        </p:txBody>
      </p:sp>
      <p:sp>
        <p:nvSpPr>
          <p:cNvPr id="53257" name="Rectangle 9"/>
          <p:cNvSpPr>
            <a:spLocks noChangeArrowheads="1"/>
          </p:cNvSpPr>
          <p:nvPr/>
        </p:nvSpPr>
        <p:spPr bwMode="auto">
          <a:xfrm>
            <a:off x="7086600" y="2743200"/>
            <a:ext cx="2133600" cy="16002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sz="1600">
                <a:solidFill>
                  <a:srgbClr val="000000"/>
                </a:solidFill>
                <a:latin typeface="Arial" charset="0"/>
                <a:ea typeface="新細明體" pitchFamily="18" charset="-120"/>
              </a:rPr>
              <a:t>/* Writer thread */</a:t>
            </a:r>
            <a:br>
              <a:rPr kumimoji="1" lang="en-US" altLang="zh-TW" sz="1600">
                <a:solidFill>
                  <a:srgbClr val="000000"/>
                </a:solidFill>
                <a:latin typeface="Arial" charset="0"/>
                <a:ea typeface="新細明體" pitchFamily="18" charset="-120"/>
              </a:rPr>
            </a:br>
            <a:r>
              <a:rPr kumimoji="1" lang="en-US" altLang="zh-TW" sz="1600">
                <a:solidFill>
                  <a:srgbClr val="000000"/>
                </a:solidFill>
                <a:latin typeface="Arial" charset="0"/>
                <a:ea typeface="新細明體" pitchFamily="18" charset="-120"/>
              </a:rPr>
              <a:t>while (true) {</a:t>
            </a:r>
            <a:br>
              <a:rPr kumimoji="1" lang="en-US" altLang="zh-TW" sz="1600">
                <a:solidFill>
                  <a:srgbClr val="000000"/>
                </a:solidFill>
                <a:latin typeface="Arial" charset="0"/>
                <a:ea typeface="新細明體" pitchFamily="18" charset="-120"/>
              </a:rPr>
            </a:br>
            <a:r>
              <a:rPr kumimoji="1" lang="en-US" altLang="zh-TW" sz="1600">
                <a:solidFill>
                  <a:srgbClr val="000000"/>
                </a:solidFill>
                <a:latin typeface="Arial" charset="0"/>
                <a:ea typeface="新細明體" pitchFamily="18" charset="-120"/>
              </a:rPr>
              <a:t>  wait(wsem);</a:t>
            </a:r>
          </a:p>
          <a:p>
            <a:r>
              <a:rPr kumimoji="1" lang="en-US" altLang="zh-TW" sz="1600">
                <a:solidFill>
                  <a:srgbClr val="000000"/>
                </a:solidFill>
                <a:latin typeface="Arial" charset="0"/>
                <a:ea typeface="新細明體" pitchFamily="18" charset="-120"/>
              </a:rPr>
              <a:t>    WRITE file;</a:t>
            </a:r>
          </a:p>
          <a:p>
            <a:r>
              <a:rPr kumimoji="1" lang="en-US" altLang="zh-TW" sz="1600">
                <a:solidFill>
                  <a:srgbClr val="000000"/>
                </a:solidFill>
                <a:latin typeface="Arial" charset="0"/>
                <a:ea typeface="新細明體" pitchFamily="18" charset="-120"/>
              </a:rPr>
              <a:t>  signal(wsem);</a:t>
            </a:r>
            <a:br>
              <a:rPr kumimoji="1" lang="en-US" altLang="zh-TW" sz="1600">
                <a:solidFill>
                  <a:srgbClr val="000000"/>
                </a:solidFill>
                <a:latin typeface="Arial" charset="0"/>
                <a:ea typeface="新細明體" pitchFamily="18" charset="-120"/>
              </a:rPr>
            </a:br>
            <a:r>
              <a:rPr kumimoji="1" lang="en-US" altLang="zh-TW" sz="1600">
                <a:solidFill>
                  <a:srgbClr val="000000"/>
                </a:solidFill>
                <a:latin typeface="Arial" charset="0"/>
                <a:ea typeface="新細明體" pitchFamily="18" charset="-120"/>
              </a:rPr>
              <a:t>}</a:t>
            </a:r>
          </a:p>
        </p:txBody>
      </p:sp>
      <p:sp>
        <p:nvSpPr>
          <p:cNvPr id="825354" name="Rectangle 10"/>
          <p:cNvSpPr>
            <a:spLocks noChangeArrowheads="1"/>
          </p:cNvSpPr>
          <p:nvPr/>
        </p:nvSpPr>
        <p:spPr bwMode="auto">
          <a:xfrm>
            <a:off x="3505200" y="4724400"/>
            <a:ext cx="5638800" cy="1447800"/>
          </a:xfrm>
          <a:prstGeom prst="rect">
            <a:avLst/>
          </a:prstGeom>
          <a:solidFill>
            <a:srgbClr val="FFFFCC"/>
          </a:solidFill>
          <a:ln w="12700">
            <a:solidFill>
              <a:schemeClr val="tx1"/>
            </a:solidFill>
            <a:miter lim="800000"/>
            <a:headEnd type="none" w="sm" len="sm"/>
            <a:tailEnd type="none" w="sm" len="sm"/>
          </a:ln>
          <a:effectLst>
            <a:outerShdw dist="107763" dir="2700000" algn="ctr" rotWithShape="0">
              <a:schemeClr val="bg2"/>
            </a:outerShdw>
          </a:effectLst>
        </p:spPr>
        <p:txBody>
          <a:bodyPr anchor="ctr" anchorCtr="1"/>
          <a:lstStyle/>
          <a:p>
            <a:pPr>
              <a:defRPr/>
            </a:pPr>
            <a:r>
              <a:rPr kumimoji="1" lang="en-US" altLang="zh-TW" sz="1600">
                <a:solidFill>
                  <a:srgbClr val="000000"/>
                </a:solidFill>
                <a:latin typeface="Arial" charset="0"/>
                <a:ea typeface="新細明體" pitchFamily="18" charset="-120"/>
              </a:rPr>
              <a:t>We start the explanation of the Readers/Writers solution with the above code.  A single semaphore wsem is used to ensure mutual exclusion of both READs and WRITEs.</a:t>
            </a:r>
          </a:p>
          <a:p>
            <a:pPr>
              <a:defRPr/>
            </a:pPr>
            <a:endParaRPr kumimoji="1" lang="en-US" altLang="zh-TW" sz="1600">
              <a:solidFill>
                <a:srgbClr val="000000"/>
              </a:solidFill>
              <a:latin typeface="Arial" charset="0"/>
              <a:ea typeface="新細明體" pitchFamily="18" charset="-120"/>
            </a:endParaRPr>
          </a:p>
          <a:p>
            <a:pPr>
              <a:defRPr/>
            </a:pPr>
            <a:r>
              <a:rPr kumimoji="1" lang="en-US" altLang="zh-TW" sz="1600">
                <a:solidFill>
                  <a:srgbClr val="000000"/>
                </a:solidFill>
                <a:latin typeface="Arial" charset="0"/>
                <a:ea typeface="新細明體" pitchFamily="18" charset="-120"/>
              </a:rPr>
              <a:t>This method is too strict.  It disallows concurrent readers...</a:t>
            </a:r>
          </a:p>
        </p:txBody>
      </p:sp>
      <p:sp>
        <p:nvSpPr>
          <p:cNvPr id="2" name="Slide Number Placeholder 1">
            <a:extLst>
              <a:ext uri="{FF2B5EF4-FFF2-40B4-BE49-F238E27FC236}">
                <a16:creationId xmlns:a16="http://schemas.microsoft.com/office/drawing/2014/main" id="{B257DDFC-4C66-453A-9DF0-CD40949C25E0}"/>
              </a:ext>
            </a:extLst>
          </p:cNvPr>
          <p:cNvSpPr>
            <a:spLocks noGrp="1"/>
          </p:cNvSpPr>
          <p:nvPr>
            <p:ph type="sldNum" sz="quarter" idx="33"/>
          </p:nvPr>
        </p:nvSpPr>
        <p:spPr/>
        <p:txBody>
          <a:bodyPr/>
          <a:lstStyle/>
          <a:p>
            <a:fld id="{19B51A1E-902D-48AF-9020-955120F399B6}" type="slidenum">
              <a:rPr lang="en-US" noProof="0" smtClean="0"/>
              <a:pPr/>
              <a:t>37</a:t>
            </a:fld>
            <a:endParaRPr lang="en-US" noProof="0" dirty="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algn="ctr"/>
            <a:r>
              <a:rPr lang="en-US" altLang="zh-TW" dirty="0">
                <a:ea typeface="新細明體" pitchFamily="18" charset="-120"/>
              </a:rPr>
              <a:t>Readers/Writers – solution explained</a:t>
            </a:r>
          </a:p>
        </p:txBody>
      </p:sp>
      <p:sp>
        <p:nvSpPr>
          <p:cNvPr id="54275" name="Rectangle 3"/>
          <p:cNvSpPr>
            <a:spLocks noChangeArrowheads="1"/>
          </p:cNvSpPr>
          <p:nvPr/>
        </p:nvSpPr>
        <p:spPr bwMode="auto">
          <a:xfrm>
            <a:off x="2590800" y="1905000"/>
            <a:ext cx="7010400" cy="3048000"/>
          </a:xfrm>
          <a:prstGeom prst="rect">
            <a:avLst/>
          </a:prstGeom>
          <a:solidFill>
            <a:srgbClr val="00B0F0"/>
          </a:solidFill>
          <a:ln w="12700">
            <a:solidFill>
              <a:schemeClr val="tx1"/>
            </a:solidFill>
            <a:miter lim="800000"/>
            <a:headEnd type="none" w="sm" len="sm"/>
            <a:tailEnd type="none" w="sm" len="sm"/>
          </a:ln>
        </p:spPr>
        <p:txBody>
          <a:bodyPr wrap="none" anchor="ctr"/>
          <a:lstStyle/>
          <a:p>
            <a:endParaRPr lang="en-US"/>
          </a:p>
        </p:txBody>
      </p:sp>
      <p:sp>
        <p:nvSpPr>
          <p:cNvPr id="54276" name="Rectangle 4"/>
          <p:cNvSpPr>
            <a:spLocks noChangeArrowheads="1"/>
          </p:cNvSpPr>
          <p:nvPr/>
        </p:nvSpPr>
        <p:spPr bwMode="auto">
          <a:xfrm>
            <a:off x="7162800" y="2133600"/>
            <a:ext cx="1371600" cy="228600"/>
          </a:xfrm>
          <a:prstGeom prst="rect">
            <a:avLst/>
          </a:prstGeom>
          <a:noFill/>
          <a:ln w="12700">
            <a:no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semaphore</a:t>
            </a:r>
            <a:r>
              <a:rPr kumimoji="1" lang="en-US" altLang="zh-TW" sz="1600">
                <a:solidFill>
                  <a:srgbClr val="000000"/>
                </a:solidFill>
                <a:latin typeface="Times New Roman" pitchFamily="18" charset="0"/>
                <a:ea typeface="新細明體" pitchFamily="18" charset="-120"/>
              </a:rPr>
              <a:t> </a:t>
            </a:r>
            <a:r>
              <a:rPr kumimoji="1" lang="en-US" altLang="zh-TW" sz="1600">
                <a:solidFill>
                  <a:srgbClr val="000000"/>
                </a:solidFill>
                <a:latin typeface="Arial" charset="0"/>
                <a:ea typeface="新細明體" pitchFamily="18" charset="-120"/>
              </a:rPr>
              <a:t>wsem</a:t>
            </a:r>
          </a:p>
        </p:txBody>
      </p:sp>
      <p:sp>
        <p:nvSpPr>
          <p:cNvPr id="54277" name="Rectangle 5"/>
          <p:cNvSpPr>
            <a:spLocks noChangeArrowheads="1"/>
          </p:cNvSpPr>
          <p:nvPr/>
        </p:nvSpPr>
        <p:spPr bwMode="auto">
          <a:xfrm>
            <a:off x="3048000" y="2057400"/>
            <a:ext cx="685800" cy="304800"/>
          </a:xfrm>
          <a:prstGeom prst="rect">
            <a:avLst/>
          </a:prstGeom>
          <a:noFill/>
          <a:ln w="12700">
            <a:no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readcount</a:t>
            </a:r>
          </a:p>
        </p:txBody>
      </p:sp>
      <p:sp>
        <p:nvSpPr>
          <p:cNvPr id="54278" name="Rectangle 6"/>
          <p:cNvSpPr>
            <a:spLocks noChangeArrowheads="1"/>
          </p:cNvSpPr>
          <p:nvPr/>
        </p:nvSpPr>
        <p:spPr bwMode="auto">
          <a:xfrm>
            <a:off x="3124200" y="2743200"/>
            <a:ext cx="3581400" cy="2057400"/>
          </a:xfrm>
          <a:prstGeom prst="rect">
            <a:avLst/>
          </a:prstGeom>
          <a:solidFill>
            <a:srgbClr val="FFFFFF"/>
          </a:solidFill>
          <a:ln w="12700">
            <a:solidFill>
              <a:schemeClr val="tx1"/>
            </a:solidFill>
            <a:miter lim="800000"/>
            <a:headEnd type="none" w="sm" len="sm"/>
            <a:tailEnd type="none" w="sm" len="sm"/>
          </a:ln>
        </p:spPr>
        <p:txBody>
          <a:bodyPr wrap="none"/>
          <a:lstStyle/>
          <a:p>
            <a:endParaRPr kumimoji="1" lang="zh-TW" altLang="en-US" sz="1600">
              <a:solidFill>
                <a:srgbClr val="000000"/>
              </a:solidFill>
              <a:latin typeface="Arial" charset="0"/>
              <a:ea typeface="新細明體" pitchFamily="18" charset="-120"/>
            </a:endParaRPr>
          </a:p>
        </p:txBody>
      </p:sp>
      <p:sp>
        <p:nvSpPr>
          <p:cNvPr id="54279" name="Rectangle 7"/>
          <p:cNvSpPr>
            <a:spLocks noChangeArrowheads="1"/>
          </p:cNvSpPr>
          <p:nvPr/>
        </p:nvSpPr>
        <p:spPr bwMode="auto">
          <a:xfrm>
            <a:off x="3048000" y="2667000"/>
            <a:ext cx="3581400" cy="20574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sz="1600">
                <a:solidFill>
                  <a:srgbClr val="000000"/>
                </a:solidFill>
                <a:latin typeface="Arial" charset="0"/>
                <a:ea typeface="新細明體" pitchFamily="18" charset="-120"/>
              </a:rPr>
              <a:t>/* Reader thread */</a:t>
            </a:r>
            <a:br>
              <a:rPr kumimoji="1" lang="en-US" altLang="zh-TW" sz="1600">
                <a:solidFill>
                  <a:srgbClr val="000000"/>
                </a:solidFill>
                <a:latin typeface="Arial" charset="0"/>
                <a:ea typeface="新細明體" pitchFamily="18" charset="-120"/>
              </a:rPr>
            </a:br>
            <a:r>
              <a:rPr kumimoji="1" lang="en-US" altLang="zh-TW" sz="1600">
                <a:solidFill>
                  <a:srgbClr val="000000"/>
                </a:solidFill>
                <a:latin typeface="Arial" charset="0"/>
                <a:ea typeface="新細明體" pitchFamily="18" charset="-120"/>
              </a:rPr>
              <a:t>while (true) {</a:t>
            </a:r>
            <a:br>
              <a:rPr kumimoji="1" lang="en-US" altLang="zh-TW" sz="1600">
                <a:solidFill>
                  <a:srgbClr val="000000"/>
                </a:solidFill>
                <a:latin typeface="Arial" charset="0"/>
                <a:ea typeface="新細明體" pitchFamily="18" charset="-120"/>
              </a:rPr>
            </a:br>
            <a:r>
              <a:rPr kumimoji="1" lang="en-US" altLang="zh-TW" sz="1600">
                <a:solidFill>
                  <a:srgbClr val="000000"/>
                </a:solidFill>
                <a:latin typeface="Arial" charset="0"/>
                <a:ea typeface="新細明體" pitchFamily="18" charset="-120"/>
              </a:rPr>
              <a:t>   readcount = readcount + 1;</a:t>
            </a:r>
          </a:p>
          <a:p>
            <a:r>
              <a:rPr kumimoji="1" lang="en-US" altLang="zh-TW" sz="1600">
                <a:solidFill>
                  <a:srgbClr val="000000"/>
                </a:solidFill>
                <a:latin typeface="Arial" charset="0"/>
                <a:ea typeface="新細明體" pitchFamily="18" charset="-120"/>
              </a:rPr>
              <a:t>   if (readcount==1) wait(wsem); </a:t>
            </a:r>
          </a:p>
          <a:p>
            <a:r>
              <a:rPr kumimoji="1" lang="en-US" altLang="zh-TW" sz="1600">
                <a:solidFill>
                  <a:srgbClr val="000000"/>
                </a:solidFill>
                <a:latin typeface="Arial" charset="0"/>
                <a:ea typeface="新細明體" pitchFamily="18" charset="-120"/>
              </a:rPr>
              <a:t>      READ file;</a:t>
            </a:r>
          </a:p>
          <a:p>
            <a:r>
              <a:rPr kumimoji="1" lang="en-US" altLang="zh-TW" sz="1600">
                <a:solidFill>
                  <a:srgbClr val="000000"/>
                </a:solidFill>
                <a:latin typeface="Arial" charset="0"/>
                <a:ea typeface="新細明體" pitchFamily="18" charset="-120"/>
              </a:rPr>
              <a:t>   readcount = readcount - 1;</a:t>
            </a:r>
          </a:p>
          <a:p>
            <a:r>
              <a:rPr kumimoji="1" lang="en-US" altLang="zh-TW" sz="1600">
                <a:solidFill>
                  <a:srgbClr val="000000"/>
                </a:solidFill>
                <a:latin typeface="Arial" charset="0"/>
                <a:ea typeface="新細明體" pitchFamily="18" charset="-120"/>
              </a:rPr>
              <a:t>   if (readcount==0) signal(wsem);</a:t>
            </a:r>
          </a:p>
          <a:p>
            <a:r>
              <a:rPr kumimoji="1" lang="en-US" altLang="zh-TW" sz="1600">
                <a:solidFill>
                  <a:srgbClr val="000000"/>
                </a:solidFill>
                <a:latin typeface="Arial" charset="0"/>
                <a:ea typeface="新細明體" pitchFamily="18" charset="-120"/>
              </a:rPr>
              <a:t>}</a:t>
            </a:r>
          </a:p>
        </p:txBody>
      </p:sp>
      <p:sp>
        <p:nvSpPr>
          <p:cNvPr id="54280" name="Rectangle 8"/>
          <p:cNvSpPr>
            <a:spLocks noChangeArrowheads="1"/>
          </p:cNvSpPr>
          <p:nvPr/>
        </p:nvSpPr>
        <p:spPr bwMode="auto">
          <a:xfrm>
            <a:off x="7162800" y="2743200"/>
            <a:ext cx="2133600" cy="2057400"/>
          </a:xfrm>
          <a:prstGeom prst="rect">
            <a:avLst/>
          </a:prstGeom>
          <a:solidFill>
            <a:srgbClr val="FFFFFF"/>
          </a:solidFill>
          <a:ln w="12700">
            <a:solidFill>
              <a:schemeClr val="tx1"/>
            </a:solidFill>
            <a:miter lim="800000"/>
            <a:headEnd type="none" w="sm" len="sm"/>
            <a:tailEnd type="none" w="sm" len="sm"/>
          </a:ln>
        </p:spPr>
        <p:txBody>
          <a:bodyPr wrap="none"/>
          <a:lstStyle/>
          <a:p>
            <a:endParaRPr kumimoji="1" lang="zh-TW" altLang="en-US" sz="1600">
              <a:solidFill>
                <a:srgbClr val="000000"/>
              </a:solidFill>
              <a:latin typeface="Arial" charset="0"/>
              <a:ea typeface="新細明體" pitchFamily="18" charset="-120"/>
            </a:endParaRPr>
          </a:p>
        </p:txBody>
      </p:sp>
      <p:sp>
        <p:nvSpPr>
          <p:cNvPr id="54281" name="Rectangle 9"/>
          <p:cNvSpPr>
            <a:spLocks noChangeArrowheads="1"/>
          </p:cNvSpPr>
          <p:nvPr/>
        </p:nvSpPr>
        <p:spPr bwMode="auto">
          <a:xfrm>
            <a:off x="8839200" y="2057400"/>
            <a:ext cx="3810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1</a:t>
            </a:r>
          </a:p>
        </p:txBody>
      </p:sp>
      <p:sp>
        <p:nvSpPr>
          <p:cNvPr id="54282" name="Rectangle 10"/>
          <p:cNvSpPr>
            <a:spLocks noChangeArrowheads="1"/>
          </p:cNvSpPr>
          <p:nvPr/>
        </p:nvSpPr>
        <p:spPr bwMode="auto">
          <a:xfrm>
            <a:off x="3962400" y="2057400"/>
            <a:ext cx="3810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0</a:t>
            </a:r>
          </a:p>
        </p:txBody>
      </p:sp>
      <p:sp>
        <p:nvSpPr>
          <p:cNvPr id="54283" name="Rectangle 11"/>
          <p:cNvSpPr>
            <a:spLocks noChangeArrowheads="1"/>
          </p:cNvSpPr>
          <p:nvPr/>
        </p:nvSpPr>
        <p:spPr bwMode="auto">
          <a:xfrm>
            <a:off x="7086600" y="2667000"/>
            <a:ext cx="2133600" cy="20574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sz="1600">
                <a:solidFill>
                  <a:srgbClr val="000000"/>
                </a:solidFill>
                <a:latin typeface="Arial" charset="0"/>
                <a:ea typeface="新細明體" pitchFamily="18" charset="-120"/>
              </a:rPr>
              <a:t>/* Writer thread */</a:t>
            </a:r>
            <a:br>
              <a:rPr kumimoji="1" lang="en-US" altLang="zh-TW" sz="1600">
                <a:solidFill>
                  <a:srgbClr val="000000"/>
                </a:solidFill>
                <a:latin typeface="Arial" charset="0"/>
                <a:ea typeface="新細明體" pitchFamily="18" charset="-120"/>
              </a:rPr>
            </a:br>
            <a:r>
              <a:rPr kumimoji="1" lang="en-US" altLang="zh-TW" sz="1600">
                <a:solidFill>
                  <a:srgbClr val="000000"/>
                </a:solidFill>
                <a:latin typeface="Arial" charset="0"/>
                <a:ea typeface="新細明體" pitchFamily="18" charset="-120"/>
              </a:rPr>
              <a:t>while (true) {</a:t>
            </a:r>
            <a:br>
              <a:rPr kumimoji="1" lang="en-US" altLang="zh-TW" sz="1600">
                <a:solidFill>
                  <a:srgbClr val="000000"/>
                </a:solidFill>
                <a:latin typeface="Arial" charset="0"/>
                <a:ea typeface="新細明體" pitchFamily="18" charset="-120"/>
              </a:rPr>
            </a:br>
            <a:r>
              <a:rPr kumimoji="1" lang="en-US" altLang="zh-TW" sz="1600">
                <a:solidFill>
                  <a:srgbClr val="000000"/>
                </a:solidFill>
                <a:latin typeface="Arial" charset="0"/>
                <a:ea typeface="新細明體" pitchFamily="18" charset="-120"/>
              </a:rPr>
              <a:t>  wait(wsem);</a:t>
            </a:r>
          </a:p>
          <a:p>
            <a:r>
              <a:rPr kumimoji="1" lang="en-US" altLang="zh-TW" sz="1600">
                <a:solidFill>
                  <a:srgbClr val="000000"/>
                </a:solidFill>
                <a:latin typeface="Arial" charset="0"/>
                <a:ea typeface="新細明體" pitchFamily="18" charset="-120"/>
              </a:rPr>
              <a:t>    WRITE file;</a:t>
            </a:r>
          </a:p>
          <a:p>
            <a:r>
              <a:rPr kumimoji="1" lang="en-US" altLang="zh-TW" sz="1600">
                <a:solidFill>
                  <a:srgbClr val="000000"/>
                </a:solidFill>
                <a:latin typeface="Arial" charset="0"/>
                <a:ea typeface="新細明體" pitchFamily="18" charset="-120"/>
              </a:rPr>
              <a:t>  signal(wsem);</a:t>
            </a:r>
            <a:br>
              <a:rPr kumimoji="1" lang="en-US" altLang="zh-TW" sz="1600">
                <a:solidFill>
                  <a:srgbClr val="000000"/>
                </a:solidFill>
                <a:latin typeface="Arial" charset="0"/>
                <a:ea typeface="新細明體" pitchFamily="18" charset="-120"/>
              </a:rPr>
            </a:br>
            <a:r>
              <a:rPr kumimoji="1" lang="en-US" altLang="zh-TW" sz="1600">
                <a:solidFill>
                  <a:srgbClr val="000000"/>
                </a:solidFill>
                <a:latin typeface="Arial" charset="0"/>
                <a:ea typeface="新細明體" pitchFamily="18" charset="-120"/>
              </a:rPr>
              <a:t>}</a:t>
            </a:r>
            <a:br>
              <a:rPr kumimoji="1" lang="en-US" altLang="zh-TW" sz="1600">
                <a:solidFill>
                  <a:srgbClr val="000000"/>
                </a:solidFill>
                <a:latin typeface="Arial" charset="0"/>
                <a:ea typeface="新細明體" pitchFamily="18" charset="-120"/>
              </a:rPr>
            </a:br>
            <a:endParaRPr kumimoji="1" lang="en-US" altLang="zh-TW" sz="1600">
              <a:solidFill>
                <a:srgbClr val="000000"/>
              </a:solidFill>
              <a:latin typeface="Arial" charset="0"/>
              <a:ea typeface="新細明體" pitchFamily="18" charset="-120"/>
            </a:endParaRPr>
          </a:p>
        </p:txBody>
      </p:sp>
      <p:sp>
        <p:nvSpPr>
          <p:cNvPr id="827404" name="AutoShape 12"/>
          <p:cNvSpPr>
            <a:spLocks/>
          </p:cNvSpPr>
          <p:nvPr/>
        </p:nvSpPr>
        <p:spPr bwMode="auto">
          <a:xfrm>
            <a:off x="3962400" y="5105400"/>
            <a:ext cx="5257800" cy="1219200"/>
          </a:xfrm>
          <a:prstGeom prst="borderCallout2">
            <a:avLst>
              <a:gd name="adj1" fmla="val 9375"/>
              <a:gd name="adj2" fmla="val -1449"/>
              <a:gd name="adj3" fmla="val 9375"/>
              <a:gd name="adj4" fmla="val -5796"/>
              <a:gd name="adj5" fmla="val -57162"/>
              <a:gd name="adj6" fmla="val -10144"/>
            </a:avLst>
          </a:prstGeom>
          <a:solidFill>
            <a:srgbClr val="FFFFCC"/>
          </a:solidFill>
          <a:ln w="12700">
            <a:solidFill>
              <a:schemeClr val="tx1"/>
            </a:solidFill>
            <a:miter lim="800000"/>
            <a:headEnd type="none" w="sm" len="sm"/>
            <a:tailEnd type="none" w="sm" len="sm"/>
          </a:ln>
          <a:effectLst>
            <a:outerShdw dist="107763" dir="2700000" algn="ctr" rotWithShape="0">
              <a:schemeClr val="bg2"/>
            </a:outerShdw>
          </a:effectLst>
        </p:spPr>
        <p:txBody>
          <a:bodyPr anchor="ctr" anchorCtr="1"/>
          <a:lstStyle/>
          <a:p>
            <a:pPr>
              <a:defRPr/>
            </a:pPr>
            <a:r>
              <a:rPr kumimoji="1" lang="en-US" altLang="zh-TW" sz="1600">
                <a:solidFill>
                  <a:srgbClr val="000000"/>
                </a:solidFill>
                <a:latin typeface="Arial" charset="0"/>
                <a:ea typeface="新細明體" pitchFamily="18" charset="-120"/>
              </a:rPr>
              <a:t>To allow concurrent readers, only the first coming reader executes wait(wsem), while others just pass through.  Similarly, only the last leaving reader executes signal(wsem) to wake up any blocked writers.</a:t>
            </a:r>
          </a:p>
        </p:txBody>
      </p:sp>
      <p:sp>
        <p:nvSpPr>
          <p:cNvPr id="2" name="Slide Number Placeholder 1">
            <a:extLst>
              <a:ext uri="{FF2B5EF4-FFF2-40B4-BE49-F238E27FC236}">
                <a16:creationId xmlns:a16="http://schemas.microsoft.com/office/drawing/2014/main" id="{893C8A1F-B0B2-46A8-8A2B-28CE4AB36340}"/>
              </a:ext>
            </a:extLst>
          </p:cNvPr>
          <p:cNvSpPr>
            <a:spLocks noGrp="1"/>
          </p:cNvSpPr>
          <p:nvPr>
            <p:ph type="sldNum" sz="quarter" idx="33"/>
          </p:nvPr>
        </p:nvSpPr>
        <p:spPr/>
        <p:txBody>
          <a:bodyPr/>
          <a:lstStyle/>
          <a:p>
            <a:fld id="{19B51A1E-902D-48AF-9020-955120F399B6}" type="slidenum">
              <a:rPr lang="en-US" noProof="0" smtClean="0"/>
              <a:pPr/>
              <a:t>38</a:t>
            </a:fld>
            <a:endParaRPr lang="en-US" noProof="0" dirty="0"/>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algn="ctr"/>
            <a:r>
              <a:rPr lang="en-US" altLang="zh-TW" dirty="0">
                <a:ea typeface="新細明體" pitchFamily="18" charset="-120"/>
              </a:rPr>
              <a:t>Readers/Writers – solution explained</a:t>
            </a:r>
          </a:p>
        </p:txBody>
      </p:sp>
      <p:sp>
        <p:nvSpPr>
          <p:cNvPr id="55299" name="Rectangle 3"/>
          <p:cNvSpPr>
            <a:spLocks noChangeArrowheads="1"/>
          </p:cNvSpPr>
          <p:nvPr/>
        </p:nvSpPr>
        <p:spPr bwMode="auto">
          <a:xfrm>
            <a:off x="2590800" y="1981200"/>
            <a:ext cx="7010400" cy="4267200"/>
          </a:xfrm>
          <a:prstGeom prst="rect">
            <a:avLst/>
          </a:prstGeom>
          <a:solidFill>
            <a:srgbClr val="00B0F0"/>
          </a:solidFill>
          <a:ln w="12700">
            <a:solidFill>
              <a:schemeClr val="tx1"/>
            </a:solidFill>
            <a:miter lim="800000"/>
            <a:headEnd type="none" w="sm" len="sm"/>
            <a:tailEnd type="none" w="sm" len="sm"/>
          </a:ln>
        </p:spPr>
        <p:txBody>
          <a:bodyPr wrap="none" anchor="ctr"/>
          <a:lstStyle/>
          <a:p>
            <a:endParaRPr lang="en-US"/>
          </a:p>
        </p:txBody>
      </p:sp>
      <p:sp>
        <p:nvSpPr>
          <p:cNvPr id="55300" name="Rectangle 4"/>
          <p:cNvSpPr>
            <a:spLocks noChangeArrowheads="1"/>
          </p:cNvSpPr>
          <p:nvPr/>
        </p:nvSpPr>
        <p:spPr bwMode="auto">
          <a:xfrm>
            <a:off x="7162800" y="2209800"/>
            <a:ext cx="1371600" cy="228600"/>
          </a:xfrm>
          <a:prstGeom prst="rect">
            <a:avLst/>
          </a:prstGeom>
          <a:noFill/>
          <a:ln w="12700">
            <a:no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semaphore</a:t>
            </a:r>
            <a:r>
              <a:rPr kumimoji="1" lang="en-US" altLang="zh-TW" sz="1600">
                <a:solidFill>
                  <a:srgbClr val="000000"/>
                </a:solidFill>
                <a:latin typeface="Times New Roman" pitchFamily="18" charset="0"/>
                <a:ea typeface="新細明體" pitchFamily="18" charset="-120"/>
              </a:rPr>
              <a:t> </a:t>
            </a:r>
            <a:r>
              <a:rPr kumimoji="1" lang="en-US" altLang="zh-TW" sz="1600">
                <a:solidFill>
                  <a:srgbClr val="000000"/>
                </a:solidFill>
                <a:latin typeface="Arial" charset="0"/>
                <a:ea typeface="新細明體" pitchFamily="18" charset="-120"/>
              </a:rPr>
              <a:t>wsem</a:t>
            </a:r>
          </a:p>
        </p:txBody>
      </p:sp>
      <p:sp>
        <p:nvSpPr>
          <p:cNvPr id="55301" name="Rectangle 5"/>
          <p:cNvSpPr>
            <a:spLocks noChangeArrowheads="1"/>
          </p:cNvSpPr>
          <p:nvPr/>
        </p:nvSpPr>
        <p:spPr bwMode="auto">
          <a:xfrm>
            <a:off x="3048000" y="2133600"/>
            <a:ext cx="685800" cy="304800"/>
          </a:xfrm>
          <a:prstGeom prst="rect">
            <a:avLst/>
          </a:prstGeom>
          <a:noFill/>
          <a:ln w="12700">
            <a:no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readcount</a:t>
            </a:r>
          </a:p>
        </p:txBody>
      </p:sp>
      <p:sp>
        <p:nvSpPr>
          <p:cNvPr id="55302" name="Rectangle 6"/>
          <p:cNvSpPr>
            <a:spLocks noChangeArrowheads="1"/>
          </p:cNvSpPr>
          <p:nvPr/>
        </p:nvSpPr>
        <p:spPr bwMode="auto">
          <a:xfrm>
            <a:off x="3124200" y="2819400"/>
            <a:ext cx="3581400" cy="3124200"/>
          </a:xfrm>
          <a:prstGeom prst="rect">
            <a:avLst/>
          </a:prstGeom>
          <a:solidFill>
            <a:srgbClr val="FFFFFF"/>
          </a:solidFill>
          <a:ln w="12700">
            <a:solidFill>
              <a:schemeClr val="tx1"/>
            </a:solidFill>
            <a:miter lim="800000"/>
            <a:headEnd type="none" w="sm" len="sm"/>
            <a:tailEnd type="none" w="sm" len="sm"/>
          </a:ln>
        </p:spPr>
        <p:txBody>
          <a:bodyPr wrap="none"/>
          <a:lstStyle/>
          <a:p>
            <a:endParaRPr kumimoji="1" lang="zh-TW" altLang="en-US" sz="1600">
              <a:latin typeface="Arial" charset="0"/>
              <a:ea typeface="新細明體" pitchFamily="18" charset="-120"/>
            </a:endParaRPr>
          </a:p>
        </p:txBody>
      </p:sp>
      <p:sp>
        <p:nvSpPr>
          <p:cNvPr id="55303" name="Rectangle 7"/>
          <p:cNvSpPr>
            <a:spLocks noChangeArrowheads="1"/>
          </p:cNvSpPr>
          <p:nvPr/>
        </p:nvSpPr>
        <p:spPr bwMode="auto">
          <a:xfrm>
            <a:off x="4953000" y="2133600"/>
            <a:ext cx="685800" cy="304800"/>
          </a:xfrm>
          <a:prstGeom prst="rect">
            <a:avLst/>
          </a:prstGeom>
          <a:noFill/>
          <a:ln w="12700">
            <a:no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semaphore x</a:t>
            </a:r>
          </a:p>
        </p:txBody>
      </p:sp>
      <p:sp>
        <p:nvSpPr>
          <p:cNvPr id="55304" name="Rectangle 8"/>
          <p:cNvSpPr>
            <a:spLocks noChangeArrowheads="1"/>
          </p:cNvSpPr>
          <p:nvPr/>
        </p:nvSpPr>
        <p:spPr bwMode="auto">
          <a:xfrm>
            <a:off x="3048000" y="2743200"/>
            <a:ext cx="3581400" cy="31242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sz="1600">
                <a:solidFill>
                  <a:srgbClr val="000000"/>
                </a:solidFill>
                <a:latin typeface="Arial" charset="0"/>
                <a:ea typeface="新細明體" pitchFamily="18" charset="-120"/>
              </a:rPr>
              <a:t>/* Reader thread */</a:t>
            </a:r>
            <a:br>
              <a:rPr kumimoji="1" lang="en-US" altLang="zh-TW" sz="1600">
                <a:solidFill>
                  <a:srgbClr val="000000"/>
                </a:solidFill>
                <a:latin typeface="Arial" charset="0"/>
                <a:ea typeface="新細明體" pitchFamily="18" charset="-120"/>
              </a:rPr>
            </a:br>
            <a:r>
              <a:rPr kumimoji="1" lang="en-US" altLang="zh-TW" sz="1600">
                <a:solidFill>
                  <a:srgbClr val="000000"/>
                </a:solidFill>
                <a:latin typeface="Arial" charset="0"/>
                <a:ea typeface="新細明體" pitchFamily="18" charset="-120"/>
              </a:rPr>
              <a:t>while (true) {</a:t>
            </a:r>
            <a:br>
              <a:rPr kumimoji="1" lang="en-US" altLang="zh-TW" sz="1600">
                <a:solidFill>
                  <a:srgbClr val="000000"/>
                </a:solidFill>
                <a:latin typeface="Arial" charset="0"/>
                <a:ea typeface="新細明體" pitchFamily="18" charset="-120"/>
              </a:rPr>
            </a:br>
            <a:r>
              <a:rPr kumimoji="1" lang="en-US" altLang="zh-TW" sz="1600">
                <a:solidFill>
                  <a:srgbClr val="3333CC"/>
                </a:solidFill>
                <a:latin typeface="Arial" charset="0"/>
                <a:ea typeface="新細明體" pitchFamily="18" charset="-120"/>
              </a:rPr>
              <a:t>  wait(x);</a:t>
            </a:r>
            <a:endParaRPr kumimoji="1" lang="en-US" altLang="zh-TW" sz="1600">
              <a:latin typeface="Arial" charset="0"/>
              <a:ea typeface="新細明體" pitchFamily="18" charset="-120"/>
            </a:endParaRPr>
          </a:p>
          <a:p>
            <a:r>
              <a:rPr kumimoji="1" lang="en-US" altLang="zh-TW" sz="1600">
                <a:latin typeface="Arial" charset="0"/>
                <a:ea typeface="新細明體" pitchFamily="18" charset="-120"/>
              </a:rPr>
              <a:t>     </a:t>
            </a:r>
            <a:r>
              <a:rPr kumimoji="1" lang="en-US" altLang="zh-TW" sz="1600">
                <a:solidFill>
                  <a:srgbClr val="000000"/>
                </a:solidFill>
                <a:latin typeface="Arial" charset="0"/>
                <a:ea typeface="新細明體" pitchFamily="18" charset="-120"/>
              </a:rPr>
              <a:t>readcount = readcount + 1;</a:t>
            </a:r>
          </a:p>
          <a:p>
            <a:r>
              <a:rPr kumimoji="1" lang="en-US" altLang="zh-TW" sz="1600">
                <a:solidFill>
                  <a:srgbClr val="000000"/>
                </a:solidFill>
                <a:latin typeface="Arial" charset="0"/>
                <a:ea typeface="新細明體" pitchFamily="18" charset="-120"/>
              </a:rPr>
              <a:t>     if (readcount==1) wait(wsem);</a:t>
            </a:r>
          </a:p>
          <a:p>
            <a:r>
              <a:rPr kumimoji="1" lang="en-US" altLang="zh-TW" sz="1600">
                <a:latin typeface="Arial" charset="0"/>
                <a:ea typeface="新細明體" pitchFamily="18" charset="-120"/>
              </a:rPr>
              <a:t>  </a:t>
            </a:r>
            <a:r>
              <a:rPr kumimoji="1" lang="en-US" altLang="zh-TW" sz="1600">
                <a:solidFill>
                  <a:srgbClr val="3333CC"/>
                </a:solidFill>
                <a:latin typeface="Arial" charset="0"/>
                <a:ea typeface="新細明體" pitchFamily="18" charset="-120"/>
              </a:rPr>
              <a:t>signal(x);</a:t>
            </a:r>
            <a:endParaRPr kumimoji="1" lang="en-US" altLang="zh-TW" sz="1600">
              <a:latin typeface="Arial" charset="0"/>
              <a:ea typeface="新細明體" pitchFamily="18" charset="-120"/>
            </a:endParaRPr>
          </a:p>
          <a:p>
            <a:r>
              <a:rPr kumimoji="1" lang="en-US" altLang="zh-TW" sz="1600">
                <a:solidFill>
                  <a:srgbClr val="000000"/>
                </a:solidFill>
                <a:latin typeface="Arial" charset="0"/>
                <a:ea typeface="新細明體" pitchFamily="18" charset="-120"/>
              </a:rPr>
              <a:t>  READ file;</a:t>
            </a:r>
          </a:p>
          <a:p>
            <a:r>
              <a:rPr kumimoji="1" lang="en-US" altLang="zh-TW" sz="1600">
                <a:latin typeface="Arial" charset="0"/>
                <a:ea typeface="新細明體" pitchFamily="18" charset="-120"/>
              </a:rPr>
              <a:t>  </a:t>
            </a:r>
            <a:r>
              <a:rPr kumimoji="1" lang="en-US" altLang="zh-TW" sz="1600">
                <a:solidFill>
                  <a:srgbClr val="3333CC"/>
                </a:solidFill>
                <a:latin typeface="Arial" charset="0"/>
                <a:ea typeface="新細明體" pitchFamily="18" charset="-120"/>
              </a:rPr>
              <a:t>wait(x);</a:t>
            </a:r>
            <a:endParaRPr kumimoji="1" lang="en-US" altLang="zh-TW" sz="1600">
              <a:latin typeface="Arial" charset="0"/>
              <a:ea typeface="新細明體" pitchFamily="18" charset="-120"/>
            </a:endParaRPr>
          </a:p>
          <a:p>
            <a:r>
              <a:rPr kumimoji="1" lang="en-US" altLang="zh-TW" sz="1600">
                <a:latin typeface="Arial" charset="0"/>
                <a:ea typeface="新細明體" pitchFamily="18" charset="-120"/>
              </a:rPr>
              <a:t>     </a:t>
            </a:r>
            <a:r>
              <a:rPr kumimoji="1" lang="en-US" altLang="zh-TW" sz="1600">
                <a:solidFill>
                  <a:srgbClr val="000000"/>
                </a:solidFill>
                <a:latin typeface="Arial" charset="0"/>
                <a:ea typeface="新細明體" pitchFamily="18" charset="-120"/>
              </a:rPr>
              <a:t>readcount = readcount - 1;</a:t>
            </a:r>
          </a:p>
          <a:p>
            <a:r>
              <a:rPr kumimoji="1" lang="en-US" altLang="zh-TW" sz="1600">
                <a:solidFill>
                  <a:srgbClr val="000000"/>
                </a:solidFill>
                <a:latin typeface="Arial" charset="0"/>
                <a:ea typeface="新細明體" pitchFamily="18" charset="-120"/>
              </a:rPr>
              <a:t>     if (readcount==0) signal(wsem);</a:t>
            </a:r>
          </a:p>
          <a:p>
            <a:r>
              <a:rPr kumimoji="1" lang="en-US" altLang="zh-TW" sz="1600">
                <a:solidFill>
                  <a:srgbClr val="3333CC"/>
                </a:solidFill>
                <a:latin typeface="Arial" charset="0"/>
                <a:ea typeface="新細明體" pitchFamily="18" charset="-120"/>
              </a:rPr>
              <a:t>  signal(x);</a:t>
            </a:r>
            <a:br>
              <a:rPr kumimoji="1" lang="en-US" altLang="zh-TW" sz="1600">
                <a:solidFill>
                  <a:srgbClr val="000000"/>
                </a:solidFill>
                <a:latin typeface="Arial" charset="0"/>
                <a:ea typeface="新細明體" pitchFamily="18" charset="-120"/>
              </a:rPr>
            </a:br>
            <a:r>
              <a:rPr kumimoji="1" lang="en-US" altLang="zh-TW" sz="1600">
                <a:solidFill>
                  <a:srgbClr val="000000"/>
                </a:solidFill>
                <a:latin typeface="Arial" charset="0"/>
                <a:ea typeface="新細明體" pitchFamily="18" charset="-120"/>
              </a:rPr>
              <a:t>}</a:t>
            </a:r>
          </a:p>
        </p:txBody>
      </p:sp>
      <p:sp>
        <p:nvSpPr>
          <p:cNvPr id="55305" name="Rectangle 9"/>
          <p:cNvSpPr>
            <a:spLocks noChangeArrowheads="1"/>
          </p:cNvSpPr>
          <p:nvPr/>
        </p:nvSpPr>
        <p:spPr bwMode="auto">
          <a:xfrm>
            <a:off x="7162800" y="2819400"/>
            <a:ext cx="2133600" cy="3124200"/>
          </a:xfrm>
          <a:prstGeom prst="rect">
            <a:avLst/>
          </a:prstGeom>
          <a:solidFill>
            <a:srgbClr val="FFFFFF"/>
          </a:solidFill>
          <a:ln w="12700">
            <a:solidFill>
              <a:schemeClr val="tx1"/>
            </a:solidFill>
            <a:miter lim="800000"/>
            <a:headEnd type="none" w="sm" len="sm"/>
            <a:tailEnd type="none" w="sm" len="sm"/>
          </a:ln>
        </p:spPr>
        <p:txBody>
          <a:bodyPr wrap="none"/>
          <a:lstStyle/>
          <a:p>
            <a:endParaRPr kumimoji="1" lang="zh-TW" altLang="en-US" sz="1600">
              <a:solidFill>
                <a:srgbClr val="000000"/>
              </a:solidFill>
              <a:latin typeface="Arial" charset="0"/>
              <a:ea typeface="新細明體" pitchFamily="18" charset="-120"/>
            </a:endParaRPr>
          </a:p>
        </p:txBody>
      </p:sp>
      <p:sp>
        <p:nvSpPr>
          <p:cNvPr id="55306" name="Rectangle 10"/>
          <p:cNvSpPr>
            <a:spLocks noChangeArrowheads="1"/>
          </p:cNvSpPr>
          <p:nvPr/>
        </p:nvSpPr>
        <p:spPr bwMode="auto">
          <a:xfrm>
            <a:off x="7086600" y="2743200"/>
            <a:ext cx="2133600" cy="31242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sz="1600">
                <a:solidFill>
                  <a:srgbClr val="000000"/>
                </a:solidFill>
                <a:latin typeface="Arial" charset="0"/>
                <a:ea typeface="新細明體" pitchFamily="18" charset="-120"/>
              </a:rPr>
              <a:t>/* Writer thread */</a:t>
            </a:r>
            <a:br>
              <a:rPr kumimoji="1" lang="en-US" altLang="zh-TW" sz="1600">
                <a:solidFill>
                  <a:srgbClr val="000000"/>
                </a:solidFill>
                <a:latin typeface="Arial" charset="0"/>
                <a:ea typeface="新細明體" pitchFamily="18" charset="-120"/>
              </a:rPr>
            </a:br>
            <a:r>
              <a:rPr kumimoji="1" lang="en-US" altLang="zh-TW" sz="1600">
                <a:solidFill>
                  <a:srgbClr val="000000"/>
                </a:solidFill>
                <a:latin typeface="Arial" charset="0"/>
                <a:ea typeface="新細明體" pitchFamily="18" charset="-120"/>
              </a:rPr>
              <a:t>while (true) {</a:t>
            </a:r>
            <a:br>
              <a:rPr kumimoji="1" lang="en-US" altLang="zh-TW" sz="1600">
                <a:solidFill>
                  <a:srgbClr val="000000"/>
                </a:solidFill>
                <a:latin typeface="Arial" charset="0"/>
                <a:ea typeface="新細明體" pitchFamily="18" charset="-120"/>
              </a:rPr>
            </a:br>
            <a:endParaRPr kumimoji="1" lang="en-US" altLang="zh-TW" sz="1600">
              <a:solidFill>
                <a:srgbClr val="000000"/>
              </a:solidFill>
              <a:latin typeface="Arial" charset="0"/>
              <a:ea typeface="新細明體" pitchFamily="18" charset="-120"/>
            </a:endParaRPr>
          </a:p>
        </p:txBody>
      </p:sp>
      <p:sp>
        <p:nvSpPr>
          <p:cNvPr id="829451" name="Rectangle 11"/>
          <p:cNvSpPr>
            <a:spLocks noChangeArrowheads="1"/>
          </p:cNvSpPr>
          <p:nvPr/>
        </p:nvSpPr>
        <p:spPr bwMode="auto">
          <a:xfrm>
            <a:off x="6400800" y="3352800"/>
            <a:ext cx="2667000" cy="1676400"/>
          </a:xfrm>
          <a:prstGeom prst="rect">
            <a:avLst/>
          </a:prstGeom>
          <a:solidFill>
            <a:srgbClr val="FFFFCC"/>
          </a:solidFill>
          <a:ln w="12700">
            <a:solidFill>
              <a:schemeClr val="tx1"/>
            </a:solidFill>
            <a:miter lim="800000"/>
            <a:headEnd type="none" w="sm" len="sm"/>
            <a:tailEnd type="none" w="sm" len="sm"/>
          </a:ln>
          <a:effectLst>
            <a:outerShdw dist="107763" dir="2700000" algn="ctr" rotWithShape="0">
              <a:schemeClr val="bg2"/>
            </a:outerShdw>
          </a:effectLst>
        </p:spPr>
        <p:txBody>
          <a:bodyPr anchor="ctr" anchorCtr="1"/>
          <a:lstStyle/>
          <a:p>
            <a:pPr>
              <a:defRPr/>
            </a:pPr>
            <a:r>
              <a:rPr kumimoji="1" lang="en-US" altLang="zh-TW" sz="1600">
                <a:solidFill>
                  <a:srgbClr val="000000"/>
                </a:solidFill>
                <a:latin typeface="Arial" charset="0"/>
                <a:ea typeface="新細明體" pitchFamily="18" charset="-120"/>
              </a:rPr>
              <a:t>But, multiple readers may try to read and modify the shared variable readcount.  We protect this critical section using another semaphore x.</a:t>
            </a:r>
          </a:p>
        </p:txBody>
      </p:sp>
      <p:sp>
        <p:nvSpPr>
          <p:cNvPr id="55308" name="Rectangle 12"/>
          <p:cNvSpPr>
            <a:spLocks noChangeArrowheads="1"/>
          </p:cNvSpPr>
          <p:nvPr/>
        </p:nvSpPr>
        <p:spPr bwMode="auto">
          <a:xfrm>
            <a:off x="8839200" y="2133600"/>
            <a:ext cx="3810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1</a:t>
            </a:r>
          </a:p>
        </p:txBody>
      </p:sp>
      <p:sp>
        <p:nvSpPr>
          <p:cNvPr id="55309" name="Rectangle 13"/>
          <p:cNvSpPr>
            <a:spLocks noChangeArrowheads="1"/>
          </p:cNvSpPr>
          <p:nvPr/>
        </p:nvSpPr>
        <p:spPr bwMode="auto">
          <a:xfrm>
            <a:off x="3962400" y="2133600"/>
            <a:ext cx="3810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0</a:t>
            </a:r>
          </a:p>
        </p:txBody>
      </p:sp>
      <p:sp>
        <p:nvSpPr>
          <p:cNvPr id="55310" name="Rectangle 14"/>
          <p:cNvSpPr>
            <a:spLocks noChangeArrowheads="1"/>
          </p:cNvSpPr>
          <p:nvPr/>
        </p:nvSpPr>
        <p:spPr bwMode="auto">
          <a:xfrm>
            <a:off x="6096000" y="2133600"/>
            <a:ext cx="3810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1</a:t>
            </a:r>
          </a:p>
        </p:txBody>
      </p:sp>
      <p:sp>
        <p:nvSpPr>
          <p:cNvPr id="55311" name="AutoShape 15"/>
          <p:cNvSpPr>
            <a:spLocks/>
          </p:cNvSpPr>
          <p:nvPr/>
        </p:nvSpPr>
        <p:spPr bwMode="auto">
          <a:xfrm>
            <a:off x="2971800" y="4648200"/>
            <a:ext cx="228600" cy="762000"/>
          </a:xfrm>
          <a:prstGeom prst="leftBracket">
            <a:avLst>
              <a:gd name="adj" fmla="val 27778"/>
            </a:avLst>
          </a:prstGeom>
          <a:noFill/>
          <a:ln w="28575">
            <a:solidFill>
              <a:srgbClr val="3333CC"/>
            </a:solidFill>
            <a:round/>
            <a:headEnd type="none" w="sm" len="sm"/>
            <a:tailEnd type="none" w="sm" len="sm"/>
          </a:ln>
        </p:spPr>
        <p:txBody>
          <a:bodyPr wrap="none" anchor="ctr"/>
          <a:lstStyle/>
          <a:p>
            <a:endParaRPr lang="en-US"/>
          </a:p>
        </p:txBody>
      </p:sp>
      <p:sp>
        <p:nvSpPr>
          <p:cNvPr id="55312" name="AutoShape 16"/>
          <p:cNvSpPr>
            <a:spLocks/>
          </p:cNvSpPr>
          <p:nvPr/>
        </p:nvSpPr>
        <p:spPr bwMode="auto">
          <a:xfrm>
            <a:off x="2971800" y="3429000"/>
            <a:ext cx="228600" cy="762000"/>
          </a:xfrm>
          <a:prstGeom prst="leftBracket">
            <a:avLst>
              <a:gd name="adj" fmla="val 27778"/>
            </a:avLst>
          </a:prstGeom>
          <a:noFill/>
          <a:ln w="28575">
            <a:solidFill>
              <a:srgbClr val="3333CC"/>
            </a:solidFill>
            <a:round/>
            <a:headEnd type="none" w="sm" len="sm"/>
            <a:tailEnd type="none" w="sm" len="sm"/>
          </a:ln>
        </p:spPr>
        <p:txBody>
          <a:bodyPr wrap="none" anchor="ctr"/>
          <a:lstStyle/>
          <a:p>
            <a:endParaRPr lang="en-US"/>
          </a:p>
        </p:txBody>
      </p:sp>
      <p:sp>
        <p:nvSpPr>
          <p:cNvPr id="2" name="Slide Number Placeholder 1">
            <a:extLst>
              <a:ext uri="{FF2B5EF4-FFF2-40B4-BE49-F238E27FC236}">
                <a16:creationId xmlns:a16="http://schemas.microsoft.com/office/drawing/2014/main" id="{A4852D56-BBBF-4EFA-A82F-8954781EDD25}"/>
              </a:ext>
            </a:extLst>
          </p:cNvPr>
          <p:cNvSpPr>
            <a:spLocks noGrp="1"/>
          </p:cNvSpPr>
          <p:nvPr>
            <p:ph type="sldNum" sz="quarter" idx="33"/>
          </p:nvPr>
        </p:nvSpPr>
        <p:spPr/>
        <p:txBody>
          <a:bodyPr/>
          <a:lstStyle/>
          <a:p>
            <a:fld id="{19B51A1E-902D-48AF-9020-955120F399B6}" type="slidenum">
              <a:rPr lang="en-US" noProof="0" smtClean="0"/>
              <a:pPr/>
              <a:t>39</a:t>
            </a:fld>
            <a:endParaRPr lang="en-US" noProof="0"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fontScale="90000"/>
          </a:bodyPr>
          <a:lstStyle/>
          <a:p>
            <a:pPr eaLnBrk="1" hangingPunct="1"/>
            <a:r>
              <a:rPr lang="en-US" altLang="zh-TW" sz="3600" dirty="0">
                <a:ea typeface="新細明體" pitchFamily="18" charset="-120"/>
              </a:rPr>
              <a:t>Synchronize access to </a:t>
            </a:r>
            <a:br>
              <a:rPr lang="en-US" altLang="zh-TW" sz="3600" dirty="0">
                <a:ea typeface="新細明體" pitchFamily="18" charset="-120"/>
              </a:rPr>
            </a:br>
            <a:r>
              <a:rPr lang="en-US" altLang="zh-TW" sz="3600" dirty="0">
                <a:ea typeface="新細明體" pitchFamily="18" charset="-120"/>
              </a:rPr>
              <a:t>a pool of shared resource</a:t>
            </a:r>
          </a:p>
        </p:txBody>
      </p:sp>
      <p:sp>
        <p:nvSpPr>
          <p:cNvPr id="19459" name="Rectangle 3"/>
          <p:cNvSpPr>
            <a:spLocks noChangeArrowheads="1"/>
          </p:cNvSpPr>
          <p:nvPr/>
        </p:nvSpPr>
        <p:spPr bwMode="auto">
          <a:xfrm>
            <a:off x="2895600" y="1905000"/>
            <a:ext cx="6096000" cy="3124200"/>
          </a:xfrm>
          <a:prstGeom prst="rect">
            <a:avLst/>
          </a:prstGeom>
          <a:solidFill>
            <a:srgbClr val="00B0F0"/>
          </a:solidFill>
          <a:ln w="12700">
            <a:solidFill>
              <a:schemeClr val="tx1"/>
            </a:solidFill>
            <a:miter lim="800000"/>
            <a:headEnd type="none" w="sm" len="sm"/>
            <a:tailEnd type="none" w="sm" len="sm"/>
          </a:ln>
        </p:spPr>
        <p:txBody>
          <a:bodyPr wrap="none" anchor="ctr"/>
          <a:lstStyle/>
          <a:p>
            <a:endParaRPr lang="en-US"/>
          </a:p>
        </p:txBody>
      </p:sp>
      <p:sp>
        <p:nvSpPr>
          <p:cNvPr id="19460" name="Rectangle 4"/>
          <p:cNvSpPr>
            <a:spLocks noChangeArrowheads="1"/>
          </p:cNvSpPr>
          <p:nvPr/>
        </p:nvSpPr>
        <p:spPr bwMode="auto">
          <a:xfrm>
            <a:off x="3048000" y="2514600"/>
            <a:ext cx="1828800" cy="23622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sz="1600">
                <a:latin typeface="Arial" charset="0"/>
                <a:ea typeface="新細明體" pitchFamily="18" charset="-120"/>
              </a:rPr>
              <a:t>// thread 0 </a:t>
            </a:r>
          </a:p>
          <a:p>
            <a:r>
              <a:rPr kumimoji="1" lang="en-US" altLang="zh-TW" sz="1600">
                <a:latin typeface="Arial" charset="0"/>
                <a:ea typeface="新細明體" pitchFamily="18" charset="-120"/>
              </a:rPr>
              <a:t>while (true) {</a:t>
            </a:r>
            <a:br>
              <a:rPr kumimoji="1" lang="en-US" altLang="zh-TW" sz="1600">
                <a:latin typeface="Arial" charset="0"/>
                <a:ea typeface="新細明體" pitchFamily="18" charset="-120"/>
              </a:rPr>
            </a:br>
            <a:r>
              <a:rPr kumimoji="1" lang="en-US" altLang="zh-TW" sz="1600">
                <a:latin typeface="Arial" charset="0"/>
                <a:ea typeface="新細明體" pitchFamily="18" charset="-120"/>
              </a:rPr>
              <a:t>   ...</a:t>
            </a:r>
            <a:br>
              <a:rPr kumimoji="1" lang="en-US" altLang="zh-TW" sz="1600">
                <a:latin typeface="Arial" charset="0"/>
                <a:ea typeface="新細明體" pitchFamily="18" charset="-120"/>
              </a:rPr>
            </a:br>
            <a:r>
              <a:rPr kumimoji="1" lang="en-US" altLang="zh-TW" sz="1600">
                <a:latin typeface="Arial" charset="0"/>
                <a:ea typeface="新細明體" pitchFamily="18" charset="-120"/>
              </a:rPr>
              <a:t>   </a:t>
            </a:r>
            <a:r>
              <a:rPr kumimoji="1" lang="en-US" altLang="zh-TW" sz="1600">
                <a:solidFill>
                  <a:srgbClr val="0066FF"/>
                </a:solidFill>
                <a:latin typeface="Arial" charset="0"/>
                <a:ea typeface="新細明體" pitchFamily="18" charset="-120"/>
              </a:rPr>
              <a:t>wait(s);</a:t>
            </a:r>
            <a:br>
              <a:rPr kumimoji="1" lang="en-US" altLang="zh-TW" sz="1600">
                <a:latin typeface="Arial" charset="0"/>
                <a:ea typeface="新細明體" pitchFamily="18" charset="-120"/>
              </a:rPr>
            </a:br>
            <a:r>
              <a:rPr kumimoji="1" lang="en-US" altLang="zh-TW" sz="1600">
                <a:latin typeface="Arial" charset="0"/>
                <a:ea typeface="新細明體" pitchFamily="18" charset="-120"/>
              </a:rPr>
              <a:t>     acquire R</a:t>
            </a:r>
          </a:p>
          <a:p>
            <a:r>
              <a:rPr kumimoji="1" lang="en-US" altLang="zh-TW" sz="1600">
                <a:latin typeface="Arial" charset="0"/>
                <a:ea typeface="新細明體" pitchFamily="18" charset="-120"/>
              </a:rPr>
              <a:t>     use it to do sth</a:t>
            </a:r>
          </a:p>
          <a:p>
            <a:r>
              <a:rPr kumimoji="1" lang="en-US" altLang="zh-TW" sz="1600">
                <a:latin typeface="Arial" charset="0"/>
                <a:ea typeface="新細明體" pitchFamily="18" charset="-120"/>
              </a:rPr>
              <a:t>     release R</a:t>
            </a:r>
          </a:p>
          <a:p>
            <a:r>
              <a:rPr kumimoji="1" lang="en-US" altLang="zh-TW" sz="1600">
                <a:latin typeface="Arial" charset="0"/>
                <a:ea typeface="新細明體" pitchFamily="18" charset="-120"/>
              </a:rPr>
              <a:t>   </a:t>
            </a:r>
            <a:r>
              <a:rPr kumimoji="1" lang="en-US" altLang="zh-TW" sz="1600">
                <a:solidFill>
                  <a:srgbClr val="0066FF"/>
                </a:solidFill>
                <a:latin typeface="Arial" charset="0"/>
                <a:ea typeface="新細明體" pitchFamily="18" charset="-120"/>
              </a:rPr>
              <a:t>signal(s);</a:t>
            </a:r>
            <a:br>
              <a:rPr kumimoji="1" lang="en-US" altLang="zh-TW" sz="1600">
                <a:latin typeface="Arial" charset="0"/>
                <a:ea typeface="新細明體" pitchFamily="18" charset="-120"/>
              </a:rPr>
            </a:br>
            <a:r>
              <a:rPr kumimoji="1" lang="en-US" altLang="zh-TW" sz="1600">
                <a:latin typeface="Arial" charset="0"/>
                <a:ea typeface="新細明體" pitchFamily="18" charset="-120"/>
              </a:rPr>
              <a:t>}</a:t>
            </a:r>
          </a:p>
        </p:txBody>
      </p:sp>
      <p:sp>
        <p:nvSpPr>
          <p:cNvPr id="19461" name="Rectangle 5"/>
          <p:cNvSpPr>
            <a:spLocks noChangeArrowheads="1"/>
          </p:cNvSpPr>
          <p:nvPr/>
        </p:nvSpPr>
        <p:spPr bwMode="auto">
          <a:xfrm>
            <a:off x="4572000" y="2057400"/>
            <a:ext cx="4572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solidFill>
                  <a:srgbClr val="0066FF"/>
                </a:solidFill>
                <a:latin typeface="Arial" charset="0"/>
                <a:ea typeface="新細明體" pitchFamily="18" charset="-120"/>
              </a:rPr>
              <a:t>2</a:t>
            </a:r>
          </a:p>
        </p:txBody>
      </p:sp>
      <p:sp>
        <p:nvSpPr>
          <p:cNvPr id="19462" name="Rectangle 6"/>
          <p:cNvSpPr>
            <a:spLocks noChangeArrowheads="1"/>
          </p:cNvSpPr>
          <p:nvPr/>
        </p:nvSpPr>
        <p:spPr bwMode="auto">
          <a:xfrm>
            <a:off x="3505200" y="2057400"/>
            <a:ext cx="685800" cy="3048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semaphore s</a:t>
            </a:r>
          </a:p>
        </p:txBody>
      </p:sp>
      <p:sp>
        <p:nvSpPr>
          <p:cNvPr id="19463" name="Rectangle 7"/>
          <p:cNvSpPr>
            <a:spLocks noChangeArrowheads="1"/>
          </p:cNvSpPr>
          <p:nvPr/>
        </p:nvSpPr>
        <p:spPr bwMode="auto">
          <a:xfrm>
            <a:off x="5715000" y="2057400"/>
            <a:ext cx="1219200" cy="3048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shared resource R</a:t>
            </a:r>
          </a:p>
        </p:txBody>
      </p:sp>
      <p:sp>
        <p:nvSpPr>
          <p:cNvPr id="19464" name="Rectangle 8"/>
          <p:cNvSpPr>
            <a:spLocks noChangeArrowheads="1"/>
          </p:cNvSpPr>
          <p:nvPr/>
        </p:nvSpPr>
        <p:spPr bwMode="auto">
          <a:xfrm>
            <a:off x="5029200" y="2514600"/>
            <a:ext cx="1828800" cy="23622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sz="1600">
                <a:latin typeface="Arial" charset="0"/>
                <a:ea typeface="新細明體" pitchFamily="18" charset="-120"/>
              </a:rPr>
              <a:t>// thread 1 </a:t>
            </a:r>
            <a:br>
              <a:rPr kumimoji="1" lang="en-US" altLang="zh-TW" sz="1600">
                <a:latin typeface="Arial" charset="0"/>
                <a:ea typeface="新細明體" pitchFamily="18" charset="-120"/>
              </a:rPr>
            </a:br>
            <a:r>
              <a:rPr kumimoji="1" lang="en-US" altLang="zh-TW" sz="1600">
                <a:latin typeface="Arial" charset="0"/>
                <a:ea typeface="新細明體" pitchFamily="18" charset="-120"/>
              </a:rPr>
              <a:t>while (true) { </a:t>
            </a:r>
            <a:br>
              <a:rPr kumimoji="1" lang="en-US" altLang="zh-TW" sz="1600">
                <a:latin typeface="Arial" charset="0"/>
                <a:ea typeface="新細明體" pitchFamily="18" charset="-120"/>
              </a:rPr>
            </a:br>
            <a:r>
              <a:rPr kumimoji="1" lang="en-US" altLang="zh-TW" sz="1600">
                <a:latin typeface="Arial" charset="0"/>
                <a:ea typeface="新細明體" pitchFamily="18" charset="-120"/>
              </a:rPr>
              <a:t>   ...</a:t>
            </a:r>
            <a:br>
              <a:rPr kumimoji="1" lang="en-US" altLang="zh-TW" sz="1600">
                <a:latin typeface="Arial" charset="0"/>
                <a:ea typeface="新細明體" pitchFamily="18" charset="-120"/>
              </a:rPr>
            </a:br>
            <a:r>
              <a:rPr kumimoji="1" lang="en-US" altLang="zh-TW" sz="1600">
                <a:latin typeface="Arial" charset="0"/>
                <a:ea typeface="新細明體" pitchFamily="18" charset="-120"/>
              </a:rPr>
              <a:t>   </a:t>
            </a:r>
            <a:r>
              <a:rPr kumimoji="1" lang="en-US" altLang="zh-TW" sz="1600">
                <a:solidFill>
                  <a:srgbClr val="0066FF"/>
                </a:solidFill>
                <a:latin typeface="Arial" charset="0"/>
                <a:ea typeface="新細明體" pitchFamily="18" charset="-120"/>
              </a:rPr>
              <a:t>wait(s);</a:t>
            </a:r>
            <a:br>
              <a:rPr kumimoji="1" lang="en-US" altLang="zh-TW" sz="1600">
                <a:latin typeface="Arial" charset="0"/>
                <a:ea typeface="新細明體" pitchFamily="18" charset="-120"/>
              </a:rPr>
            </a:br>
            <a:r>
              <a:rPr kumimoji="1" lang="en-US" altLang="zh-TW" sz="1600">
                <a:latin typeface="Arial" charset="0"/>
                <a:ea typeface="新細明體" pitchFamily="18" charset="-120"/>
              </a:rPr>
              <a:t>     acquire R</a:t>
            </a:r>
          </a:p>
          <a:p>
            <a:r>
              <a:rPr kumimoji="1" lang="en-US" altLang="zh-TW" sz="1600">
                <a:latin typeface="Arial" charset="0"/>
                <a:ea typeface="新細明體" pitchFamily="18" charset="-120"/>
              </a:rPr>
              <a:t>     use it to do sth</a:t>
            </a:r>
          </a:p>
          <a:p>
            <a:r>
              <a:rPr kumimoji="1" lang="en-US" altLang="zh-TW" sz="1600">
                <a:latin typeface="Arial" charset="0"/>
                <a:ea typeface="新細明體" pitchFamily="18" charset="-120"/>
              </a:rPr>
              <a:t>     release R</a:t>
            </a:r>
          </a:p>
          <a:p>
            <a:r>
              <a:rPr kumimoji="1" lang="en-US" altLang="zh-TW" sz="1600">
                <a:latin typeface="Arial" charset="0"/>
                <a:ea typeface="新細明體" pitchFamily="18" charset="-120"/>
              </a:rPr>
              <a:t>   </a:t>
            </a:r>
            <a:r>
              <a:rPr kumimoji="1" lang="en-US" altLang="zh-TW" sz="1600">
                <a:solidFill>
                  <a:srgbClr val="0066FF"/>
                </a:solidFill>
                <a:latin typeface="Arial" charset="0"/>
                <a:ea typeface="新細明體" pitchFamily="18" charset="-120"/>
              </a:rPr>
              <a:t>signal(s);</a:t>
            </a:r>
            <a:br>
              <a:rPr kumimoji="1" lang="en-US" altLang="zh-TW" sz="1600">
                <a:latin typeface="Arial" charset="0"/>
                <a:ea typeface="新細明體" pitchFamily="18" charset="-120"/>
              </a:rPr>
            </a:br>
            <a:r>
              <a:rPr kumimoji="1" lang="en-US" altLang="zh-TW" sz="1600">
                <a:latin typeface="Arial" charset="0"/>
                <a:ea typeface="新細明體" pitchFamily="18" charset="-120"/>
              </a:rPr>
              <a:t>}</a:t>
            </a:r>
          </a:p>
        </p:txBody>
      </p:sp>
      <p:sp>
        <p:nvSpPr>
          <p:cNvPr id="19465" name="Rectangle 9"/>
          <p:cNvSpPr>
            <a:spLocks noChangeArrowheads="1"/>
          </p:cNvSpPr>
          <p:nvPr/>
        </p:nvSpPr>
        <p:spPr bwMode="auto">
          <a:xfrm>
            <a:off x="7010400" y="2514600"/>
            <a:ext cx="1828800" cy="23622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sz="1600">
                <a:latin typeface="Arial" charset="0"/>
                <a:ea typeface="新細明體" pitchFamily="18" charset="-120"/>
              </a:rPr>
              <a:t>// thread 2 </a:t>
            </a:r>
            <a:br>
              <a:rPr kumimoji="1" lang="en-US" altLang="zh-TW" sz="1600">
                <a:latin typeface="Arial" charset="0"/>
                <a:ea typeface="新細明體" pitchFamily="18" charset="-120"/>
              </a:rPr>
            </a:br>
            <a:r>
              <a:rPr kumimoji="1" lang="en-US" altLang="zh-TW" sz="1600">
                <a:latin typeface="Arial" charset="0"/>
                <a:ea typeface="新細明體" pitchFamily="18" charset="-120"/>
              </a:rPr>
              <a:t>while (true) { </a:t>
            </a:r>
            <a:br>
              <a:rPr kumimoji="1" lang="en-US" altLang="zh-TW" sz="1600">
                <a:latin typeface="Arial" charset="0"/>
                <a:ea typeface="新細明體" pitchFamily="18" charset="-120"/>
              </a:rPr>
            </a:br>
            <a:r>
              <a:rPr kumimoji="1" lang="en-US" altLang="zh-TW" sz="1600">
                <a:latin typeface="Arial" charset="0"/>
                <a:ea typeface="新細明體" pitchFamily="18" charset="-120"/>
              </a:rPr>
              <a:t>   ...</a:t>
            </a:r>
            <a:br>
              <a:rPr kumimoji="1" lang="en-US" altLang="zh-TW" sz="1600">
                <a:latin typeface="Arial" charset="0"/>
                <a:ea typeface="新細明體" pitchFamily="18" charset="-120"/>
              </a:rPr>
            </a:br>
            <a:r>
              <a:rPr kumimoji="1" lang="en-US" altLang="zh-TW" sz="1600">
                <a:latin typeface="Arial" charset="0"/>
                <a:ea typeface="新細明體" pitchFamily="18" charset="-120"/>
              </a:rPr>
              <a:t>   </a:t>
            </a:r>
            <a:r>
              <a:rPr kumimoji="1" lang="en-US" altLang="zh-TW" sz="1600">
                <a:solidFill>
                  <a:srgbClr val="0066FF"/>
                </a:solidFill>
                <a:latin typeface="Arial" charset="0"/>
                <a:ea typeface="新細明體" pitchFamily="18" charset="-120"/>
              </a:rPr>
              <a:t>wait(s);</a:t>
            </a:r>
            <a:br>
              <a:rPr kumimoji="1" lang="en-US" altLang="zh-TW" sz="1600">
                <a:latin typeface="Arial" charset="0"/>
                <a:ea typeface="新細明體" pitchFamily="18" charset="-120"/>
              </a:rPr>
            </a:br>
            <a:r>
              <a:rPr kumimoji="1" lang="en-US" altLang="zh-TW" sz="1600">
                <a:latin typeface="Arial" charset="0"/>
                <a:ea typeface="新細明體" pitchFamily="18" charset="-120"/>
              </a:rPr>
              <a:t>     acquire R</a:t>
            </a:r>
          </a:p>
          <a:p>
            <a:r>
              <a:rPr kumimoji="1" lang="en-US" altLang="zh-TW" sz="1600">
                <a:latin typeface="Arial" charset="0"/>
                <a:ea typeface="新細明體" pitchFamily="18" charset="-120"/>
              </a:rPr>
              <a:t>     use it to do sth</a:t>
            </a:r>
          </a:p>
          <a:p>
            <a:r>
              <a:rPr kumimoji="1" lang="en-US" altLang="zh-TW" sz="1600">
                <a:latin typeface="Arial" charset="0"/>
                <a:ea typeface="新細明體" pitchFamily="18" charset="-120"/>
              </a:rPr>
              <a:t>     release R</a:t>
            </a:r>
          </a:p>
          <a:p>
            <a:r>
              <a:rPr kumimoji="1" lang="en-US" altLang="zh-TW" sz="1600">
                <a:latin typeface="Arial" charset="0"/>
                <a:ea typeface="新細明體" pitchFamily="18" charset="-120"/>
              </a:rPr>
              <a:t>   </a:t>
            </a:r>
            <a:r>
              <a:rPr kumimoji="1" lang="en-US" altLang="zh-TW" sz="1600">
                <a:solidFill>
                  <a:srgbClr val="0066FF"/>
                </a:solidFill>
                <a:latin typeface="Arial" charset="0"/>
                <a:ea typeface="新細明體" pitchFamily="18" charset="-120"/>
              </a:rPr>
              <a:t>signal(s);</a:t>
            </a:r>
            <a:br>
              <a:rPr kumimoji="1" lang="en-US" altLang="zh-TW" sz="1600">
                <a:latin typeface="Arial" charset="0"/>
                <a:ea typeface="新細明體" pitchFamily="18" charset="-120"/>
              </a:rPr>
            </a:br>
            <a:r>
              <a:rPr kumimoji="1" lang="en-US" altLang="zh-TW" sz="1600">
                <a:latin typeface="Arial" charset="0"/>
                <a:ea typeface="新細明體" pitchFamily="18" charset="-120"/>
              </a:rPr>
              <a:t>}</a:t>
            </a:r>
          </a:p>
        </p:txBody>
      </p:sp>
      <p:sp>
        <p:nvSpPr>
          <p:cNvPr id="19466" name="Rectangle 10"/>
          <p:cNvSpPr>
            <a:spLocks noChangeArrowheads="1"/>
          </p:cNvSpPr>
          <p:nvPr/>
        </p:nvSpPr>
        <p:spPr bwMode="auto">
          <a:xfrm>
            <a:off x="2895600" y="5181600"/>
            <a:ext cx="6096000" cy="1219200"/>
          </a:xfrm>
          <a:prstGeom prst="rect">
            <a:avLst/>
          </a:prstGeom>
          <a:solidFill>
            <a:srgbClr val="FFFF99"/>
          </a:solidFill>
          <a:ln w="12700">
            <a:solidFill>
              <a:schemeClr val="tx1"/>
            </a:solidFill>
            <a:miter lim="800000"/>
            <a:headEnd type="none" w="sm" len="sm"/>
            <a:tailEnd type="none" w="sm" len="sm"/>
          </a:ln>
        </p:spPr>
        <p:txBody>
          <a:bodyPr anchor="ctr"/>
          <a:lstStyle/>
          <a:p>
            <a:r>
              <a:rPr kumimoji="1" lang="en-US" altLang="zh-TW">
                <a:latin typeface="Arial" charset="0"/>
                <a:ea typeface="新細明體" pitchFamily="18" charset="-120"/>
              </a:rPr>
              <a:t>Now suppose we have two copies of resource R.  At any time, at most two threads can perform the operation.  We can allow this by initializing semaphore s to 2 (the number of items R).</a:t>
            </a:r>
          </a:p>
        </p:txBody>
      </p:sp>
      <p:sp>
        <p:nvSpPr>
          <p:cNvPr id="19467" name="AutoShape 11"/>
          <p:cNvSpPr>
            <a:spLocks noChangeArrowheads="1"/>
          </p:cNvSpPr>
          <p:nvPr/>
        </p:nvSpPr>
        <p:spPr bwMode="auto">
          <a:xfrm>
            <a:off x="7315200" y="2057400"/>
            <a:ext cx="381000" cy="304800"/>
          </a:xfrm>
          <a:prstGeom prst="hexagon">
            <a:avLst>
              <a:gd name="adj" fmla="val 31250"/>
              <a:gd name="vf" fmla="val 115470"/>
            </a:avLst>
          </a:prstGeom>
          <a:solidFill>
            <a:srgbClr val="CCFF99"/>
          </a:solidFill>
          <a:ln w="12700">
            <a:solidFill>
              <a:schemeClr val="tx1"/>
            </a:solidFill>
            <a:miter lim="800000"/>
            <a:headEnd type="none" w="sm" len="sm"/>
            <a:tailEnd type="none" w="sm" len="sm"/>
          </a:ln>
        </p:spPr>
        <p:txBody>
          <a:bodyPr wrap="none" anchor="ctr"/>
          <a:lstStyle/>
          <a:p>
            <a:endParaRPr lang="en-US"/>
          </a:p>
        </p:txBody>
      </p:sp>
      <p:sp>
        <p:nvSpPr>
          <p:cNvPr id="19468" name="AutoShape 12"/>
          <p:cNvSpPr>
            <a:spLocks noChangeArrowheads="1"/>
          </p:cNvSpPr>
          <p:nvPr/>
        </p:nvSpPr>
        <p:spPr bwMode="auto">
          <a:xfrm>
            <a:off x="7848600" y="2057400"/>
            <a:ext cx="381000" cy="304800"/>
          </a:xfrm>
          <a:prstGeom prst="hexagon">
            <a:avLst>
              <a:gd name="adj" fmla="val 31250"/>
              <a:gd name="vf" fmla="val 115470"/>
            </a:avLst>
          </a:prstGeom>
          <a:solidFill>
            <a:srgbClr val="CCFF99"/>
          </a:solidFill>
          <a:ln w="12700">
            <a:solidFill>
              <a:schemeClr val="tx1"/>
            </a:solidFill>
            <a:miter lim="800000"/>
            <a:headEnd type="none" w="sm" len="sm"/>
            <a:tailEnd type="none" w="sm" len="sm"/>
          </a:ln>
        </p:spPr>
        <p:txBody>
          <a:bodyPr wrap="none" anchor="ctr"/>
          <a:lstStyle/>
          <a:p>
            <a:pPr algn="ctr"/>
            <a:endParaRPr kumimoji="1" lang="zh-TW" altLang="en-US" sz="1600">
              <a:latin typeface="Times New Roman" pitchFamily="18" charset="0"/>
              <a:ea typeface="新細明體" pitchFamily="18" charset="-120"/>
            </a:endParaRPr>
          </a:p>
        </p:txBody>
      </p:sp>
      <p:sp>
        <p:nvSpPr>
          <p:cNvPr id="19469" name="Rectangle 13"/>
          <p:cNvSpPr>
            <a:spLocks noChangeArrowheads="1"/>
          </p:cNvSpPr>
          <p:nvPr/>
        </p:nvSpPr>
        <p:spPr bwMode="auto">
          <a:xfrm>
            <a:off x="3487738" y="2997200"/>
            <a:ext cx="304800" cy="304800"/>
          </a:xfrm>
          <a:prstGeom prst="rect">
            <a:avLst/>
          </a:prstGeom>
          <a:noFill/>
          <a:ln w="12700">
            <a:noFill/>
            <a:miter lim="800000"/>
            <a:headEnd type="none" w="sm" len="sm"/>
            <a:tailEnd type="none" w="sm" len="sm"/>
          </a:ln>
        </p:spPr>
        <p:txBody>
          <a:bodyPr wrap="none"/>
          <a:lstStyle/>
          <a:p>
            <a:r>
              <a:rPr kumimoji="1" lang="en-US" altLang="zh-TW" sz="1600">
                <a:solidFill>
                  <a:srgbClr val="00CC66"/>
                </a:solidFill>
                <a:latin typeface="Arial" charset="0"/>
                <a:ea typeface="新細明體" pitchFamily="18" charset="-120"/>
                <a:sym typeface="Wingdings" pitchFamily="2" charset="2"/>
              </a:rPr>
              <a:t></a:t>
            </a:r>
            <a:endParaRPr kumimoji="1" lang="en-US" altLang="zh-TW" sz="1600">
              <a:solidFill>
                <a:srgbClr val="00FF00"/>
              </a:solidFill>
              <a:latin typeface="Arial" charset="0"/>
              <a:ea typeface="新細明體" pitchFamily="18" charset="-120"/>
            </a:endParaRPr>
          </a:p>
        </p:txBody>
      </p:sp>
      <p:sp>
        <p:nvSpPr>
          <p:cNvPr id="19470" name="Rectangle 14"/>
          <p:cNvSpPr>
            <a:spLocks noChangeArrowheads="1"/>
          </p:cNvSpPr>
          <p:nvPr/>
        </p:nvSpPr>
        <p:spPr bwMode="auto">
          <a:xfrm>
            <a:off x="5448300" y="2997200"/>
            <a:ext cx="304800" cy="304800"/>
          </a:xfrm>
          <a:prstGeom prst="rect">
            <a:avLst/>
          </a:prstGeom>
          <a:noFill/>
          <a:ln w="12700">
            <a:noFill/>
            <a:miter lim="800000"/>
            <a:headEnd type="none" w="sm" len="sm"/>
            <a:tailEnd type="none" w="sm" len="sm"/>
          </a:ln>
        </p:spPr>
        <p:txBody>
          <a:bodyPr wrap="none"/>
          <a:lstStyle/>
          <a:p>
            <a:r>
              <a:rPr kumimoji="1" lang="en-US" altLang="zh-TW" sz="1600">
                <a:solidFill>
                  <a:srgbClr val="00CC66"/>
                </a:solidFill>
                <a:latin typeface="Arial" charset="0"/>
                <a:ea typeface="新細明體" pitchFamily="18" charset="-120"/>
                <a:sym typeface="Wingdings" pitchFamily="2" charset="2"/>
              </a:rPr>
              <a:t></a:t>
            </a:r>
            <a:endParaRPr kumimoji="1" lang="en-US" altLang="zh-TW" sz="1600">
              <a:solidFill>
                <a:srgbClr val="00FF00"/>
              </a:solidFill>
              <a:latin typeface="Arial" charset="0"/>
              <a:ea typeface="新細明體" pitchFamily="18" charset="-120"/>
            </a:endParaRPr>
          </a:p>
        </p:txBody>
      </p:sp>
      <p:sp>
        <p:nvSpPr>
          <p:cNvPr id="19471" name="Rectangle 15"/>
          <p:cNvSpPr>
            <a:spLocks noChangeArrowheads="1"/>
          </p:cNvSpPr>
          <p:nvPr/>
        </p:nvSpPr>
        <p:spPr bwMode="auto">
          <a:xfrm>
            <a:off x="7391400" y="2997200"/>
            <a:ext cx="304800" cy="304800"/>
          </a:xfrm>
          <a:prstGeom prst="rect">
            <a:avLst/>
          </a:prstGeom>
          <a:noFill/>
          <a:ln w="12700">
            <a:noFill/>
            <a:miter lim="800000"/>
            <a:headEnd type="none" w="sm" len="sm"/>
            <a:tailEnd type="none" w="sm" len="sm"/>
          </a:ln>
        </p:spPr>
        <p:txBody>
          <a:bodyPr wrap="none"/>
          <a:lstStyle/>
          <a:p>
            <a:r>
              <a:rPr kumimoji="1" lang="en-US" altLang="zh-TW" sz="1600">
                <a:solidFill>
                  <a:srgbClr val="00CC66"/>
                </a:solidFill>
                <a:latin typeface="Arial" charset="0"/>
                <a:ea typeface="新細明體" pitchFamily="18" charset="-120"/>
                <a:sym typeface="Wingdings" pitchFamily="2" charset="2"/>
              </a:rPr>
              <a:t></a:t>
            </a:r>
            <a:endParaRPr kumimoji="1" lang="en-US" altLang="zh-TW" sz="1600">
              <a:solidFill>
                <a:srgbClr val="00FF00"/>
              </a:solidFill>
              <a:latin typeface="Arial" charset="0"/>
              <a:ea typeface="新細明體" pitchFamily="18" charset="-120"/>
            </a:endParaRPr>
          </a:p>
        </p:txBody>
      </p:sp>
      <p:sp>
        <p:nvSpPr>
          <p:cNvPr id="2" name="Slide Number Placeholder 1">
            <a:extLst>
              <a:ext uri="{FF2B5EF4-FFF2-40B4-BE49-F238E27FC236}">
                <a16:creationId xmlns:a16="http://schemas.microsoft.com/office/drawing/2014/main" id="{E2D7DA0F-C9EC-4749-B43F-BFB4AEAB895E}"/>
              </a:ext>
            </a:extLst>
          </p:cNvPr>
          <p:cNvSpPr>
            <a:spLocks noGrp="1"/>
          </p:cNvSpPr>
          <p:nvPr>
            <p:ph type="sldNum" sz="quarter" idx="33"/>
          </p:nvPr>
        </p:nvSpPr>
        <p:spPr/>
        <p:txBody>
          <a:bodyPr/>
          <a:lstStyle/>
          <a:p>
            <a:fld id="{19B51A1E-902D-48AF-9020-955120F399B6}" type="slidenum">
              <a:rPr lang="en-US" noProof="0" smtClean="0"/>
              <a:pPr/>
              <a:t>4</a:t>
            </a:fld>
            <a:endParaRPr lang="en-US" noProof="0"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2667000" y="1981200"/>
            <a:ext cx="7010400" cy="4267200"/>
          </a:xfrm>
          <a:prstGeom prst="rect">
            <a:avLst/>
          </a:prstGeom>
          <a:solidFill>
            <a:srgbClr val="00B0F0"/>
          </a:solidFill>
          <a:ln w="12700">
            <a:solidFill>
              <a:schemeClr val="tx1"/>
            </a:solidFill>
            <a:miter lim="800000"/>
            <a:headEnd type="none" w="sm" len="sm"/>
            <a:tailEnd type="none" w="sm" len="sm"/>
          </a:ln>
        </p:spPr>
        <p:txBody>
          <a:bodyPr wrap="none" anchor="ctr"/>
          <a:lstStyle/>
          <a:p>
            <a:endParaRPr lang="en-US"/>
          </a:p>
        </p:txBody>
      </p:sp>
      <p:sp>
        <p:nvSpPr>
          <p:cNvPr id="56323" name="Rectangle 3"/>
          <p:cNvSpPr>
            <a:spLocks noChangeArrowheads="1"/>
          </p:cNvSpPr>
          <p:nvPr/>
        </p:nvSpPr>
        <p:spPr bwMode="auto">
          <a:xfrm>
            <a:off x="7239000" y="2819400"/>
            <a:ext cx="2133600" cy="3124200"/>
          </a:xfrm>
          <a:prstGeom prst="rect">
            <a:avLst/>
          </a:prstGeom>
          <a:solidFill>
            <a:srgbClr val="FFFFFF"/>
          </a:solidFill>
          <a:ln w="12700">
            <a:solidFill>
              <a:schemeClr val="tx1"/>
            </a:solidFill>
            <a:miter lim="800000"/>
            <a:headEnd type="none" w="sm" len="sm"/>
            <a:tailEnd type="none" w="sm" len="sm"/>
          </a:ln>
        </p:spPr>
        <p:txBody>
          <a:bodyPr wrap="none"/>
          <a:lstStyle/>
          <a:p>
            <a:endParaRPr kumimoji="1" lang="zh-TW" altLang="en-US" sz="1600">
              <a:latin typeface="Arial" charset="0"/>
              <a:ea typeface="新細明體" pitchFamily="18" charset="-120"/>
            </a:endParaRPr>
          </a:p>
        </p:txBody>
      </p:sp>
      <p:sp>
        <p:nvSpPr>
          <p:cNvPr id="56324" name="Rectangle 4"/>
          <p:cNvSpPr>
            <a:spLocks noGrp="1" noChangeArrowheads="1"/>
          </p:cNvSpPr>
          <p:nvPr>
            <p:ph type="title"/>
          </p:nvPr>
        </p:nvSpPr>
        <p:spPr/>
        <p:txBody>
          <a:bodyPr/>
          <a:lstStyle/>
          <a:p>
            <a:pPr algn="ctr"/>
            <a:r>
              <a:rPr lang="en-US" altLang="zh-TW" dirty="0">
                <a:ea typeface="新細明體" pitchFamily="18" charset="-120"/>
              </a:rPr>
              <a:t>Readers/Writers – solution explained</a:t>
            </a:r>
          </a:p>
        </p:txBody>
      </p:sp>
      <p:sp>
        <p:nvSpPr>
          <p:cNvPr id="56325" name="Rectangle 5"/>
          <p:cNvSpPr>
            <a:spLocks noChangeArrowheads="1"/>
          </p:cNvSpPr>
          <p:nvPr/>
        </p:nvSpPr>
        <p:spPr bwMode="auto">
          <a:xfrm>
            <a:off x="7239000" y="2209800"/>
            <a:ext cx="1371600" cy="228600"/>
          </a:xfrm>
          <a:prstGeom prst="rect">
            <a:avLst/>
          </a:prstGeom>
          <a:noFill/>
          <a:ln w="12700">
            <a:no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semaphore</a:t>
            </a:r>
            <a:r>
              <a:rPr kumimoji="1" lang="en-US" altLang="zh-TW" sz="1600">
                <a:solidFill>
                  <a:srgbClr val="000000"/>
                </a:solidFill>
                <a:latin typeface="Times New Roman" pitchFamily="18" charset="0"/>
                <a:ea typeface="新細明體" pitchFamily="18" charset="-120"/>
              </a:rPr>
              <a:t> </a:t>
            </a:r>
            <a:r>
              <a:rPr kumimoji="1" lang="en-US" altLang="zh-TW" sz="1600">
                <a:solidFill>
                  <a:srgbClr val="000000"/>
                </a:solidFill>
                <a:latin typeface="Arial" charset="0"/>
                <a:ea typeface="新細明體" pitchFamily="18" charset="-120"/>
              </a:rPr>
              <a:t>wsem</a:t>
            </a:r>
          </a:p>
        </p:txBody>
      </p:sp>
      <p:sp>
        <p:nvSpPr>
          <p:cNvPr id="56326" name="Rectangle 6"/>
          <p:cNvSpPr>
            <a:spLocks noChangeArrowheads="1"/>
          </p:cNvSpPr>
          <p:nvPr/>
        </p:nvSpPr>
        <p:spPr bwMode="auto">
          <a:xfrm>
            <a:off x="3124200" y="2133600"/>
            <a:ext cx="685800" cy="304800"/>
          </a:xfrm>
          <a:prstGeom prst="rect">
            <a:avLst/>
          </a:prstGeom>
          <a:noFill/>
          <a:ln w="12700">
            <a:no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readcount</a:t>
            </a:r>
          </a:p>
        </p:txBody>
      </p:sp>
      <p:sp>
        <p:nvSpPr>
          <p:cNvPr id="56327" name="Rectangle 7"/>
          <p:cNvSpPr>
            <a:spLocks noChangeArrowheads="1"/>
          </p:cNvSpPr>
          <p:nvPr/>
        </p:nvSpPr>
        <p:spPr bwMode="auto">
          <a:xfrm>
            <a:off x="3200400" y="2819400"/>
            <a:ext cx="3581400" cy="3124200"/>
          </a:xfrm>
          <a:prstGeom prst="rect">
            <a:avLst/>
          </a:prstGeom>
          <a:solidFill>
            <a:srgbClr val="FFFFFF"/>
          </a:solidFill>
          <a:ln w="12700">
            <a:solidFill>
              <a:schemeClr val="tx1"/>
            </a:solidFill>
            <a:miter lim="800000"/>
            <a:headEnd type="none" w="sm" len="sm"/>
            <a:tailEnd type="none" w="sm" len="sm"/>
          </a:ln>
        </p:spPr>
        <p:txBody>
          <a:bodyPr wrap="none"/>
          <a:lstStyle/>
          <a:p>
            <a:endParaRPr kumimoji="1" lang="zh-TW" altLang="en-US" sz="1600">
              <a:latin typeface="Arial" charset="0"/>
              <a:ea typeface="新細明體" pitchFamily="18" charset="-120"/>
            </a:endParaRPr>
          </a:p>
        </p:txBody>
      </p:sp>
      <p:sp>
        <p:nvSpPr>
          <p:cNvPr id="56328" name="Rectangle 8"/>
          <p:cNvSpPr>
            <a:spLocks noChangeArrowheads="1"/>
          </p:cNvSpPr>
          <p:nvPr/>
        </p:nvSpPr>
        <p:spPr bwMode="auto">
          <a:xfrm>
            <a:off x="7162800" y="2743200"/>
            <a:ext cx="2133600" cy="3124200"/>
          </a:xfrm>
          <a:prstGeom prst="rect">
            <a:avLst/>
          </a:prstGeom>
          <a:solidFill>
            <a:srgbClr val="FFFFFF"/>
          </a:solidFill>
          <a:ln w="12700">
            <a:solidFill>
              <a:schemeClr val="tx1"/>
            </a:solidFill>
            <a:miter lim="800000"/>
            <a:headEnd type="none" w="sm" len="sm"/>
            <a:tailEnd type="none" w="sm" len="sm"/>
          </a:ln>
        </p:spPr>
        <p:txBody>
          <a:bodyPr wrap="none"/>
          <a:lstStyle/>
          <a:p>
            <a:endParaRPr kumimoji="1" lang="en-US" altLang="zh-TW" sz="1600">
              <a:latin typeface="Arial" charset="0"/>
              <a:ea typeface="新細明體" pitchFamily="18" charset="-120"/>
            </a:endParaRPr>
          </a:p>
          <a:p>
            <a:endParaRPr kumimoji="1" lang="en-US" altLang="zh-TW" sz="1600">
              <a:latin typeface="Arial" charset="0"/>
              <a:ea typeface="新細明體" pitchFamily="18" charset="-120"/>
            </a:endParaRPr>
          </a:p>
          <a:p>
            <a:endParaRPr kumimoji="1" lang="en-US" altLang="zh-TW" sz="1600">
              <a:latin typeface="Arial" charset="0"/>
              <a:ea typeface="新細明體" pitchFamily="18" charset="-120"/>
            </a:endParaRPr>
          </a:p>
          <a:p>
            <a:endParaRPr kumimoji="1" lang="en-US" altLang="zh-TW" sz="1600">
              <a:latin typeface="Arial" charset="0"/>
              <a:ea typeface="新細明體" pitchFamily="18" charset="-120"/>
            </a:endParaRPr>
          </a:p>
          <a:p>
            <a:br>
              <a:rPr kumimoji="1" lang="en-US" altLang="zh-TW" sz="1600">
                <a:latin typeface="Arial" charset="0"/>
                <a:ea typeface="新細明體" pitchFamily="18" charset="-120"/>
              </a:rPr>
            </a:br>
            <a:br>
              <a:rPr kumimoji="1" lang="en-US" altLang="zh-TW" sz="1600">
                <a:latin typeface="Arial" charset="0"/>
                <a:ea typeface="新細明體" pitchFamily="18" charset="-120"/>
              </a:rPr>
            </a:br>
            <a:endParaRPr kumimoji="1" lang="en-US" altLang="zh-TW" sz="1600">
              <a:latin typeface="Arial" charset="0"/>
              <a:ea typeface="新細明體" pitchFamily="18" charset="-120"/>
            </a:endParaRPr>
          </a:p>
        </p:txBody>
      </p:sp>
      <p:sp>
        <p:nvSpPr>
          <p:cNvPr id="56329" name="Rectangle 9"/>
          <p:cNvSpPr>
            <a:spLocks noChangeArrowheads="1"/>
          </p:cNvSpPr>
          <p:nvPr/>
        </p:nvSpPr>
        <p:spPr bwMode="auto">
          <a:xfrm>
            <a:off x="5029200" y="2133600"/>
            <a:ext cx="685800" cy="304800"/>
          </a:xfrm>
          <a:prstGeom prst="rect">
            <a:avLst/>
          </a:prstGeom>
          <a:noFill/>
          <a:ln w="12700">
            <a:no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semaphore x</a:t>
            </a:r>
          </a:p>
        </p:txBody>
      </p:sp>
      <p:sp>
        <p:nvSpPr>
          <p:cNvPr id="56330" name="Rectangle 10"/>
          <p:cNvSpPr>
            <a:spLocks noChangeArrowheads="1"/>
          </p:cNvSpPr>
          <p:nvPr/>
        </p:nvSpPr>
        <p:spPr bwMode="auto">
          <a:xfrm>
            <a:off x="3124200" y="2743200"/>
            <a:ext cx="3581400" cy="31242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sz="1600">
                <a:solidFill>
                  <a:srgbClr val="000000"/>
                </a:solidFill>
                <a:latin typeface="Arial" charset="0"/>
                <a:ea typeface="新細明體" pitchFamily="18" charset="-120"/>
              </a:rPr>
              <a:t>/* Reader thread */</a:t>
            </a:r>
            <a:br>
              <a:rPr kumimoji="1" lang="en-US" altLang="zh-TW" sz="1600">
                <a:solidFill>
                  <a:srgbClr val="000000"/>
                </a:solidFill>
                <a:latin typeface="Arial" charset="0"/>
                <a:ea typeface="新細明體" pitchFamily="18" charset="-120"/>
              </a:rPr>
            </a:br>
            <a:r>
              <a:rPr kumimoji="1" lang="en-US" altLang="zh-TW" sz="1600">
                <a:solidFill>
                  <a:srgbClr val="000000"/>
                </a:solidFill>
                <a:latin typeface="Arial" charset="0"/>
                <a:ea typeface="新細明體" pitchFamily="18" charset="-120"/>
              </a:rPr>
              <a:t>while (true) {</a:t>
            </a:r>
            <a:br>
              <a:rPr kumimoji="1" lang="en-US" altLang="zh-TW" sz="1600">
                <a:solidFill>
                  <a:srgbClr val="000000"/>
                </a:solidFill>
                <a:latin typeface="Arial" charset="0"/>
                <a:ea typeface="新細明體" pitchFamily="18" charset="-120"/>
              </a:rPr>
            </a:br>
            <a:r>
              <a:rPr kumimoji="1" lang="en-US" altLang="zh-TW" sz="1600">
                <a:solidFill>
                  <a:srgbClr val="000000"/>
                </a:solidFill>
                <a:latin typeface="Arial" charset="0"/>
                <a:ea typeface="新細明體" pitchFamily="18" charset="-120"/>
              </a:rPr>
              <a:t>  wait(x);</a:t>
            </a:r>
            <a:r>
              <a:rPr kumimoji="1" lang="en-US" altLang="zh-TW" sz="1600">
                <a:latin typeface="Arial" charset="0"/>
                <a:ea typeface="新細明體" pitchFamily="18" charset="-120"/>
              </a:rPr>
              <a:t> </a:t>
            </a:r>
            <a:r>
              <a:rPr kumimoji="1" lang="en-US" altLang="zh-TW">
                <a:solidFill>
                  <a:srgbClr val="FF0066"/>
                </a:solidFill>
                <a:latin typeface="Times New Roman" pitchFamily="18" charset="0"/>
                <a:ea typeface="新細明體" pitchFamily="18" charset="-120"/>
                <a:sym typeface="Wingdings" pitchFamily="2" charset="2"/>
              </a:rPr>
              <a:t></a:t>
            </a:r>
            <a:endParaRPr kumimoji="1" lang="en-US" altLang="zh-TW" sz="1600">
              <a:solidFill>
                <a:srgbClr val="FF0066"/>
              </a:solidFill>
              <a:latin typeface="Arial" charset="0"/>
              <a:ea typeface="新細明體" pitchFamily="18" charset="-120"/>
            </a:endParaRPr>
          </a:p>
          <a:p>
            <a:r>
              <a:rPr kumimoji="1" lang="en-US" altLang="zh-TW" sz="1600">
                <a:latin typeface="Arial" charset="0"/>
                <a:ea typeface="新細明體" pitchFamily="18" charset="-120"/>
              </a:rPr>
              <a:t>     </a:t>
            </a:r>
            <a:r>
              <a:rPr kumimoji="1" lang="en-US" altLang="zh-TW" sz="1600">
                <a:solidFill>
                  <a:srgbClr val="000000"/>
                </a:solidFill>
                <a:latin typeface="Arial" charset="0"/>
                <a:ea typeface="新細明體" pitchFamily="18" charset="-120"/>
              </a:rPr>
              <a:t>readcount = readcount + 1;</a:t>
            </a:r>
          </a:p>
          <a:p>
            <a:r>
              <a:rPr kumimoji="1" lang="en-US" altLang="zh-TW" sz="1600">
                <a:solidFill>
                  <a:srgbClr val="000000"/>
                </a:solidFill>
                <a:latin typeface="Arial" charset="0"/>
                <a:ea typeface="新細明體" pitchFamily="18" charset="-120"/>
              </a:rPr>
              <a:t>     if (readcount==1) </a:t>
            </a:r>
            <a:r>
              <a:rPr kumimoji="1" lang="en-US" altLang="zh-TW" sz="1600">
                <a:solidFill>
                  <a:srgbClr val="3333CC"/>
                </a:solidFill>
                <a:latin typeface="Arial" charset="0"/>
                <a:ea typeface="新細明體" pitchFamily="18" charset="-120"/>
              </a:rPr>
              <a:t>wait(wsem)</a:t>
            </a:r>
            <a:r>
              <a:rPr kumimoji="1" lang="en-US" altLang="zh-TW" sz="1600">
                <a:latin typeface="Arial" charset="0"/>
                <a:ea typeface="新細明體" pitchFamily="18" charset="-120"/>
              </a:rPr>
              <a:t>;</a:t>
            </a:r>
          </a:p>
          <a:p>
            <a:r>
              <a:rPr kumimoji="1" lang="en-US" altLang="zh-TW" sz="1600">
                <a:latin typeface="Arial" charset="0"/>
                <a:ea typeface="新細明體" pitchFamily="18" charset="-120"/>
              </a:rPr>
              <a:t>  </a:t>
            </a:r>
            <a:r>
              <a:rPr kumimoji="1" lang="en-US" altLang="zh-TW" sz="1600">
                <a:solidFill>
                  <a:srgbClr val="000000"/>
                </a:solidFill>
                <a:latin typeface="Arial" charset="0"/>
                <a:ea typeface="新細明體" pitchFamily="18" charset="-120"/>
              </a:rPr>
              <a:t>signal(x);</a:t>
            </a:r>
          </a:p>
          <a:p>
            <a:r>
              <a:rPr kumimoji="1" lang="en-US" altLang="zh-TW" sz="1600">
                <a:solidFill>
                  <a:srgbClr val="000000"/>
                </a:solidFill>
                <a:latin typeface="Arial" charset="0"/>
                <a:ea typeface="新細明體" pitchFamily="18" charset="-120"/>
              </a:rPr>
              <a:t>  READ file;</a:t>
            </a:r>
          </a:p>
          <a:p>
            <a:r>
              <a:rPr kumimoji="1" lang="en-US" altLang="zh-TW" sz="1600">
                <a:solidFill>
                  <a:srgbClr val="000000"/>
                </a:solidFill>
                <a:latin typeface="Arial" charset="0"/>
                <a:ea typeface="新細明體" pitchFamily="18" charset="-120"/>
              </a:rPr>
              <a:t>  wait(x);</a:t>
            </a:r>
          </a:p>
          <a:p>
            <a:r>
              <a:rPr kumimoji="1" lang="en-US" altLang="zh-TW" sz="1600">
                <a:solidFill>
                  <a:srgbClr val="000000"/>
                </a:solidFill>
                <a:latin typeface="Arial" charset="0"/>
                <a:ea typeface="新細明體" pitchFamily="18" charset="-120"/>
              </a:rPr>
              <a:t>     readcount = readcount - 1;</a:t>
            </a:r>
          </a:p>
          <a:p>
            <a:r>
              <a:rPr kumimoji="1" lang="en-US" altLang="zh-TW" sz="1600">
                <a:latin typeface="Arial" charset="0"/>
                <a:ea typeface="新細明體" pitchFamily="18" charset="-120"/>
              </a:rPr>
              <a:t>     </a:t>
            </a:r>
            <a:r>
              <a:rPr kumimoji="1" lang="en-US" altLang="zh-TW" sz="1600">
                <a:solidFill>
                  <a:srgbClr val="3333CC"/>
                </a:solidFill>
                <a:latin typeface="Arial" charset="0"/>
                <a:ea typeface="新細明體" pitchFamily="18" charset="-120"/>
              </a:rPr>
              <a:t>if (readcount==0) signal(wsem);</a:t>
            </a:r>
            <a:endParaRPr kumimoji="1" lang="en-US" altLang="zh-TW" sz="1600">
              <a:latin typeface="Arial" charset="0"/>
              <a:ea typeface="新細明體" pitchFamily="18" charset="-120"/>
            </a:endParaRPr>
          </a:p>
          <a:p>
            <a:r>
              <a:rPr kumimoji="1" lang="en-US" altLang="zh-TW" sz="1600">
                <a:latin typeface="Arial" charset="0"/>
                <a:ea typeface="新細明體" pitchFamily="18" charset="-120"/>
              </a:rPr>
              <a:t>  </a:t>
            </a:r>
            <a:r>
              <a:rPr kumimoji="1" lang="en-US" altLang="zh-TW" sz="1600">
                <a:solidFill>
                  <a:srgbClr val="000000"/>
                </a:solidFill>
                <a:latin typeface="Arial" charset="0"/>
                <a:ea typeface="新細明體" pitchFamily="18" charset="-120"/>
              </a:rPr>
              <a:t>signal(x);</a:t>
            </a:r>
            <a:br>
              <a:rPr kumimoji="1" lang="en-US" altLang="zh-TW" sz="1600">
                <a:solidFill>
                  <a:srgbClr val="000000"/>
                </a:solidFill>
                <a:latin typeface="Arial" charset="0"/>
                <a:ea typeface="新細明體" pitchFamily="18" charset="-120"/>
              </a:rPr>
            </a:br>
            <a:r>
              <a:rPr kumimoji="1" lang="en-US" altLang="zh-TW" sz="1600">
                <a:solidFill>
                  <a:srgbClr val="000000"/>
                </a:solidFill>
                <a:latin typeface="Arial" charset="0"/>
                <a:ea typeface="新細明體" pitchFamily="18" charset="-120"/>
              </a:rPr>
              <a:t>}</a:t>
            </a:r>
          </a:p>
        </p:txBody>
      </p:sp>
      <p:sp>
        <p:nvSpPr>
          <p:cNvPr id="831499" name="AutoShape 11"/>
          <p:cNvSpPr>
            <a:spLocks/>
          </p:cNvSpPr>
          <p:nvPr/>
        </p:nvSpPr>
        <p:spPr bwMode="auto">
          <a:xfrm>
            <a:off x="6629400" y="2579688"/>
            <a:ext cx="2935288" cy="1077218"/>
          </a:xfrm>
          <a:prstGeom prst="borderCallout2">
            <a:avLst>
              <a:gd name="adj1" fmla="val 8611"/>
              <a:gd name="adj2" fmla="val -2597"/>
              <a:gd name="adj3" fmla="val 8611"/>
              <a:gd name="adj4" fmla="val -7625"/>
              <a:gd name="adj5" fmla="val 91986"/>
              <a:gd name="adj6" fmla="val -20389"/>
            </a:avLst>
          </a:prstGeom>
          <a:solidFill>
            <a:srgbClr val="FFFFCC"/>
          </a:solidFill>
          <a:ln w="12700">
            <a:solidFill>
              <a:schemeClr val="tx1"/>
            </a:solidFill>
            <a:miter lim="800000"/>
            <a:headEnd type="none" w="sm" len="sm"/>
            <a:tailEnd type="none" w="sm" len="sm"/>
          </a:ln>
          <a:effectLst>
            <a:outerShdw dist="107763" dir="2700000" algn="ctr" rotWithShape="0">
              <a:schemeClr val="bg2"/>
            </a:outerShdw>
          </a:effectLst>
        </p:spPr>
        <p:txBody>
          <a:bodyPr>
            <a:spAutoFit/>
          </a:bodyPr>
          <a:lstStyle/>
          <a:p>
            <a:pPr>
              <a:defRPr/>
            </a:pPr>
            <a:r>
              <a:rPr kumimoji="1" lang="en-US" altLang="zh-TW" sz="1600">
                <a:solidFill>
                  <a:srgbClr val="000000"/>
                </a:solidFill>
                <a:latin typeface="Arial" charset="0"/>
                <a:ea typeface="新細明體" pitchFamily="18" charset="-120"/>
              </a:rPr>
              <a:t>The first coming reader is responsible to call wait(wsem).  If he is blocked, then all other readers will be blocked at</a:t>
            </a:r>
            <a:r>
              <a:rPr kumimoji="1" lang="en-US" altLang="zh-TW" sz="1600">
                <a:latin typeface="Arial" charset="0"/>
                <a:ea typeface="新細明體" pitchFamily="18" charset="-120"/>
              </a:rPr>
              <a:t> </a:t>
            </a:r>
            <a:r>
              <a:rPr kumimoji="1" lang="en-US" altLang="zh-TW" sz="1600">
                <a:solidFill>
                  <a:srgbClr val="FF0066"/>
                </a:solidFill>
                <a:latin typeface="Arial" charset="0"/>
                <a:ea typeface="新細明體" pitchFamily="18" charset="-120"/>
                <a:sym typeface="Wingdings" pitchFamily="2" charset="2"/>
              </a:rPr>
              <a:t></a:t>
            </a:r>
            <a:endParaRPr kumimoji="1" lang="en-US" altLang="zh-TW" sz="1600">
              <a:solidFill>
                <a:srgbClr val="FF0066"/>
              </a:solidFill>
              <a:latin typeface="Arial" charset="0"/>
              <a:ea typeface="新細明體" pitchFamily="18" charset="-120"/>
            </a:endParaRPr>
          </a:p>
        </p:txBody>
      </p:sp>
      <p:sp>
        <p:nvSpPr>
          <p:cNvPr id="831500" name="AutoShape 12"/>
          <p:cNvSpPr>
            <a:spLocks/>
          </p:cNvSpPr>
          <p:nvPr/>
        </p:nvSpPr>
        <p:spPr bwMode="auto">
          <a:xfrm>
            <a:off x="7031038" y="4256089"/>
            <a:ext cx="2493962" cy="1082675"/>
          </a:xfrm>
          <a:prstGeom prst="borderCallout2">
            <a:avLst>
              <a:gd name="adj1" fmla="val 10556"/>
              <a:gd name="adj2" fmla="val -3056"/>
              <a:gd name="adj3" fmla="val 10556"/>
              <a:gd name="adj4" fmla="val -15787"/>
              <a:gd name="adj5" fmla="val 69648"/>
              <a:gd name="adj6" fmla="val -28963"/>
            </a:avLst>
          </a:prstGeom>
          <a:solidFill>
            <a:srgbClr val="FFFFCC"/>
          </a:solidFill>
          <a:ln w="12700">
            <a:solidFill>
              <a:schemeClr val="tx1"/>
            </a:solidFill>
            <a:miter lim="800000"/>
            <a:headEnd type="none" w="sm" len="sm"/>
            <a:tailEnd type="none" w="sm" len="sm"/>
          </a:ln>
          <a:effectLst>
            <a:outerShdw dist="107763" dir="2700000" algn="ctr" rotWithShape="0">
              <a:schemeClr val="bg2"/>
            </a:outerShdw>
          </a:effectLst>
        </p:spPr>
        <p:txBody>
          <a:bodyPr>
            <a:spAutoFit/>
          </a:bodyPr>
          <a:lstStyle/>
          <a:p>
            <a:pPr>
              <a:defRPr/>
            </a:pPr>
            <a:r>
              <a:rPr kumimoji="1" lang="en-US" altLang="zh-TW" sz="1600">
                <a:solidFill>
                  <a:srgbClr val="000000"/>
                </a:solidFill>
                <a:latin typeface="Arial" charset="0"/>
                <a:ea typeface="新細明體" pitchFamily="18" charset="-120"/>
              </a:rPr>
              <a:t>The last leaving reader is responsible to call signal(wsem) to wake up writer</a:t>
            </a:r>
          </a:p>
        </p:txBody>
      </p:sp>
      <p:sp>
        <p:nvSpPr>
          <p:cNvPr id="56333" name="Rectangle 13"/>
          <p:cNvSpPr>
            <a:spLocks noChangeArrowheads="1"/>
          </p:cNvSpPr>
          <p:nvPr/>
        </p:nvSpPr>
        <p:spPr bwMode="auto">
          <a:xfrm>
            <a:off x="8915400" y="2133600"/>
            <a:ext cx="3810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1</a:t>
            </a:r>
          </a:p>
        </p:txBody>
      </p:sp>
      <p:sp>
        <p:nvSpPr>
          <p:cNvPr id="56334" name="Rectangle 14"/>
          <p:cNvSpPr>
            <a:spLocks noChangeArrowheads="1"/>
          </p:cNvSpPr>
          <p:nvPr/>
        </p:nvSpPr>
        <p:spPr bwMode="auto">
          <a:xfrm>
            <a:off x="4038600" y="2133600"/>
            <a:ext cx="3810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0</a:t>
            </a:r>
          </a:p>
        </p:txBody>
      </p:sp>
      <p:sp>
        <p:nvSpPr>
          <p:cNvPr id="56335" name="Rectangle 15"/>
          <p:cNvSpPr>
            <a:spLocks noChangeArrowheads="1"/>
          </p:cNvSpPr>
          <p:nvPr/>
        </p:nvSpPr>
        <p:spPr bwMode="auto">
          <a:xfrm>
            <a:off x="6172200" y="2133600"/>
            <a:ext cx="3810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1</a:t>
            </a:r>
          </a:p>
        </p:txBody>
      </p:sp>
      <p:sp>
        <p:nvSpPr>
          <p:cNvPr id="2" name="Slide Number Placeholder 1">
            <a:extLst>
              <a:ext uri="{FF2B5EF4-FFF2-40B4-BE49-F238E27FC236}">
                <a16:creationId xmlns:a16="http://schemas.microsoft.com/office/drawing/2014/main" id="{BDB33037-8E01-4B2C-9537-78881718B992}"/>
              </a:ext>
            </a:extLst>
          </p:cNvPr>
          <p:cNvSpPr>
            <a:spLocks noGrp="1"/>
          </p:cNvSpPr>
          <p:nvPr>
            <p:ph type="sldNum" sz="quarter" idx="33"/>
          </p:nvPr>
        </p:nvSpPr>
        <p:spPr/>
        <p:txBody>
          <a:bodyPr/>
          <a:lstStyle/>
          <a:p>
            <a:fld id="{19B51A1E-902D-48AF-9020-955120F399B6}" type="slidenum">
              <a:rPr lang="en-US" noProof="0" smtClean="0"/>
              <a:pPr/>
              <a:t>40</a:t>
            </a:fld>
            <a:endParaRPr lang="en-US" noProof="0" dirty="0"/>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algn="ctr" eaLnBrk="1" hangingPunct="1"/>
            <a:r>
              <a:rPr lang="en-US" altLang="zh-TW" dirty="0">
                <a:ea typeface="新細明體" pitchFamily="18" charset="-120"/>
              </a:rPr>
              <a:t>Readers/Writers – A Solution</a:t>
            </a:r>
          </a:p>
        </p:txBody>
      </p:sp>
      <p:sp>
        <p:nvSpPr>
          <p:cNvPr id="57347" name="Rectangle 3"/>
          <p:cNvSpPr>
            <a:spLocks noChangeArrowheads="1"/>
          </p:cNvSpPr>
          <p:nvPr/>
        </p:nvSpPr>
        <p:spPr bwMode="auto">
          <a:xfrm>
            <a:off x="2743200" y="2057400"/>
            <a:ext cx="7010400" cy="4267200"/>
          </a:xfrm>
          <a:prstGeom prst="rect">
            <a:avLst/>
          </a:prstGeom>
          <a:solidFill>
            <a:srgbClr val="00B0F0"/>
          </a:solidFill>
          <a:ln w="12700">
            <a:solidFill>
              <a:schemeClr val="tx1"/>
            </a:solidFill>
            <a:miter lim="800000"/>
            <a:headEnd type="none" w="sm" len="sm"/>
            <a:tailEnd type="none" w="sm" len="sm"/>
          </a:ln>
        </p:spPr>
        <p:txBody>
          <a:bodyPr wrap="none" anchor="ctr"/>
          <a:lstStyle/>
          <a:p>
            <a:endParaRPr lang="en-US"/>
          </a:p>
        </p:txBody>
      </p:sp>
      <p:sp>
        <p:nvSpPr>
          <p:cNvPr id="57348" name="Rectangle 4"/>
          <p:cNvSpPr>
            <a:spLocks noChangeArrowheads="1"/>
          </p:cNvSpPr>
          <p:nvPr/>
        </p:nvSpPr>
        <p:spPr bwMode="auto">
          <a:xfrm>
            <a:off x="7315200" y="2286000"/>
            <a:ext cx="1371600" cy="228600"/>
          </a:xfrm>
          <a:prstGeom prst="rect">
            <a:avLst/>
          </a:prstGeom>
          <a:noFill/>
          <a:ln w="12700">
            <a:no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semaphore</a:t>
            </a:r>
            <a:r>
              <a:rPr kumimoji="1" lang="en-US" altLang="zh-TW" sz="1600">
                <a:solidFill>
                  <a:srgbClr val="000000"/>
                </a:solidFill>
                <a:latin typeface="Times New Roman" pitchFamily="18" charset="0"/>
                <a:ea typeface="新細明體" pitchFamily="18" charset="-120"/>
              </a:rPr>
              <a:t> </a:t>
            </a:r>
            <a:r>
              <a:rPr kumimoji="1" lang="en-US" altLang="zh-TW" sz="1600">
                <a:solidFill>
                  <a:srgbClr val="000000"/>
                </a:solidFill>
                <a:latin typeface="Arial" charset="0"/>
                <a:ea typeface="新細明體" pitchFamily="18" charset="-120"/>
              </a:rPr>
              <a:t>wsem</a:t>
            </a:r>
          </a:p>
        </p:txBody>
      </p:sp>
      <p:sp>
        <p:nvSpPr>
          <p:cNvPr id="57349" name="Rectangle 5"/>
          <p:cNvSpPr>
            <a:spLocks noChangeArrowheads="1"/>
          </p:cNvSpPr>
          <p:nvPr/>
        </p:nvSpPr>
        <p:spPr bwMode="auto">
          <a:xfrm>
            <a:off x="3200400" y="2209800"/>
            <a:ext cx="685800" cy="304800"/>
          </a:xfrm>
          <a:prstGeom prst="rect">
            <a:avLst/>
          </a:prstGeom>
          <a:noFill/>
          <a:ln w="12700">
            <a:no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readcount</a:t>
            </a:r>
          </a:p>
        </p:txBody>
      </p:sp>
      <p:sp>
        <p:nvSpPr>
          <p:cNvPr id="57350" name="Rectangle 6"/>
          <p:cNvSpPr>
            <a:spLocks noChangeArrowheads="1"/>
          </p:cNvSpPr>
          <p:nvPr/>
        </p:nvSpPr>
        <p:spPr bwMode="auto">
          <a:xfrm>
            <a:off x="3276600" y="2895600"/>
            <a:ext cx="3581400" cy="3124200"/>
          </a:xfrm>
          <a:prstGeom prst="rect">
            <a:avLst/>
          </a:prstGeom>
          <a:solidFill>
            <a:srgbClr val="FFFFFF"/>
          </a:solidFill>
          <a:ln w="12700">
            <a:solidFill>
              <a:schemeClr val="tx1"/>
            </a:solidFill>
            <a:miter lim="800000"/>
            <a:headEnd type="none" w="sm" len="sm"/>
            <a:tailEnd type="none" w="sm" len="sm"/>
          </a:ln>
        </p:spPr>
        <p:txBody>
          <a:bodyPr wrap="none"/>
          <a:lstStyle/>
          <a:p>
            <a:endParaRPr kumimoji="1" lang="zh-TW" altLang="en-US" sz="1600">
              <a:solidFill>
                <a:srgbClr val="000000"/>
              </a:solidFill>
              <a:latin typeface="Arial" charset="0"/>
              <a:ea typeface="新細明體" pitchFamily="18" charset="-120"/>
            </a:endParaRPr>
          </a:p>
        </p:txBody>
      </p:sp>
      <p:sp>
        <p:nvSpPr>
          <p:cNvPr id="57351" name="Rectangle 7"/>
          <p:cNvSpPr>
            <a:spLocks noChangeArrowheads="1"/>
          </p:cNvSpPr>
          <p:nvPr/>
        </p:nvSpPr>
        <p:spPr bwMode="auto">
          <a:xfrm>
            <a:off x="5105400" y="2209800"/>
            <a:ext cx="685800" cy="304800"/>
          </a:xfrm>
          <a:prstGeom prst="rect">
            <a:avLst/>
          </a:prstGeom>
          <a:noFill/>
          <a:ln w="12700">
            <a:no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semaphore x</a:t>
            </a:r>
          </a:p>
        </p:txBody>
      </p:sp>
      <p:sp>
        <p:nvSpPr>
          <p:cNvPr id="57352" name="Rectangle 8"/>
          <p:cNvSpPr>
            <a:spLocks noChangeArrowheads="1"/>
          </p:cNvSpPr>
          <p:nvPr/>
        </p:nvSpPr>
        <p:spPr bwMode="auto">
          <a:xfrm>
            <a:off x="3200400" y="2819400"/>
            <a:ext cx="3581400" cy="31242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sz="1600">
                <a:solidFill>
                  <a:srgbClr val="000000"/>
                </a:solidFill>
                <a:latin typeface="Arial" charset="0"/>
                <a:ea typeface="新細明體" pitchFamily="18" charset="-120"/>
              </a:rPr>
              <a:t>/* Reader thread */</a:t>
            </a:r>
            <a:br>
              <a:rPr kumimoji="1" lang="en-US" altLang="zh-TW" sz="1600">
                <a:solidFill>
                  <a:srgbClr val="000000"/>
                </a:solidFill>
                <a:latin typeface="Arial" charset="0"/>
                <a:ea typeface="新細明體" pitchFamily="18" charset="-120"/>
              </a:rPr>
            </a:br>
            <a:r>
              <a:rPr kumimoji="1" lang="en-US" altLang="zh-TW" sz="1600">
                <a:solidFill>
                  <a:srgbClr val="000000"/>
                </a:solidFill>
                <a:latin typeface="Arial" charset="0"/>
                <a:ea typeface="新細明體" pitchFamily="18" charset="-120"/>
              </a:rPr>
              <a:t>while (true) {</a:t>
            </a:r>
            <a:br>
              <a:rPr kumimoji="1" lang="en-US" altLang="zh-TW" sz="1600">
                <a:solidFill>
                  <a:srgbClr val="000000"/>
                </a:solidFill>
                <a:latin typeface="Arial" charset="0"/>
                <a:ea typeface="新細明體" pitchFamily="18" charset="-120"/>
              </a:rPr>
            </a:br>
            <a:r>
              <a:rPr kumimoji="1" lang="en-US" altLang="zh-TW" sz="1600">
                <a:solidFill>
                  <a:srgbClr val="000000"/>
                </a:solidFill>
                <a:latin typeface="Arial" charset="0"/>
                <a:ea typeface="新細明體" pitchFamily="18" charset="-120"/>
              </a:rPr>
              <a:t>  wait(x);</a:t>
            </a:r>
          </a:p>
          <a:p>
            <a:r>
              <a:rPr kumimoji="1" lang="en-US" altLang="zh-TW" sz="1600">
                <a:solidFill>
                  <a:srgbClr val="000000"/>
                </a:solidFill>
                <a:latin typeface="Arial" charset="0"/>
                <a:ea typeface="新細明體" pitchFamily="18" charset="-120"/>
              </a:rPr>
              <a:t>     readcount = readcount + 1;</a:t>
            </a:r>
          </a:p>
          <a:p>
            <a:r>
              <a:rPr kumimoji="1" lang="en-US" altLang="zh-TW" sz="1600">
                <a:solidFill>
                  <a:srgbClr val="000000"/>
                </a:solidFill>
                <a:latin typeface="Arial" charset="0"/>
                <a:ea typeface="新細明體" pitchFamily="18" charset="-120"/>
              </a:rPr>
              <a:t>     if (readcount==1) wait(wsem);</a:t>
            </a:r>
          </a:p>
          <a:p>
            <a:r>
              <a:rPr kumimoji="1" lang="en-US" altLang="zh-TW" sz="1600">
                <a:solidFill>
                  <a:srgbClr val="000000"/>
                </a:solidFill>
                <a:latin typeface="Arial" charset="0"/>
                <a:ea typeface="新細明體" pitchFamily="18" charset="-120"/>
              </a:rPr>
              <a:t>  signal(x);</a:t>
            </a:r>
          </a:p>
          <a:p>
            <a:r>
              <a:rPr kumimoji="1" lang="en-US" altLang="zh-TW" sz="1600">
                <a:solidFill>
                  <a:srgbClr val="000000"/>
                </a:solidFill>
                <a:latin typeface="Arial" charset="0"/>
                <a:ea typeface="新細明體" pitchFamily="18" charset="-120"/>
              </a:rPr>
              <a:t>  READ file;</a:t>
            </a:r>
          </a:p>
          <a:p>
            <a:r>
              <a:rPr kumimoji="1" lang="en-US" altLang="zh-TW" sz="1600">
                <a:solidFill>
                  <a:srgbClr val="000000"/>
                </a:solidFill>
                <a:latin typeface="Arial" charset="0"/>
                <a:ea typeface="新細明體" pitchFamily="18" charset="-120"/>
              </a:rPr>
              <a:t>  wait(x);</a:t>
            </a:r>
          </a:p>
          <a:p>
            <a:r>
              <a:rPr kumimoji="1" lang="en-US" altLang="zh-TW" sz="1600">
                <a:solidFill>
                  <a:srgbClr val="000000"/>
                </a:solidFill>
                <a:latin typeface="Arial" charset="0"/>
                <a:ea typeface="新細明體" pitchFamily="18" charset="-120"/>
              </a:rPr>
              <a:t>     readcount = readcount - 1;</a:t>
            </a:r>
          </a:p>
          <a:p>
            <a:r>
              <a:rPr kumimoji="1" lang="en-US" altLang="zh-TW" sz="1600">
                <a:solidFill>
                  <a:srgbClr val="000000"/>
                </a:solidFill>
                <a:latin typeface="Arial" charset="0"/>
                <a:ea typeface="新細明體" pitchFamily="18" charset="-120"/>
              </a:rPr>
              <a:t>     if (readcount==0) signal(wsem);</a:t>
            </a:r>
          </a:p>
          <a:p>
            <a:r>
              <a:rPr kumimoji="1" lang="en-US" altLang="zh-TW" sz="1600">
                <a:solidFill>
                  <a:srgbClr val="000000"/>
                </a:solidFill>
                <a:latin typeface="Arial" charset="0"/>
                <a:ea typeface="新細明體" pitchFamily="18" charset="-120"/>
              </a:rPr>
              <a:t>  signal(x);</a:t>
            </a:r>
            <a:br>
              <a:rPr kumimoji="1" lang="en-US" altLang="zh-TW" sz="1600">
                <a:solidFill>
                  <a:srgbClr val="000000"/>
                </a:solidFill>
                <a:latin typeface="Arial" charset="0"/>
                <a:ea typeface="新細明體" pitchFamily="18" charset="-120"/>
              </a:rPr>
            </a:br>
            <a:r>
              <a:rPr kumimoji="1" lang="en-US" altLang="zh-TW" sz="1600">
                <a:solidFill>
                  <a:srgbClr val="000000"/>
                </a:solidFill>
                <a:latin typeface="Arial" charset="0"/>
                <a:ea typeface="新細明體" pitchFamily="18" charset="-120"/>
              </a:rPr>
              <a:t>}</a:t>
            </a:r>
          </a:p>
        </p:txBody>
      </p:sp>
      <p:sp>
        <p:nvSpPr>
          <p:cNvPr id="57353" name="Rectangle 9"/>
          <p:cNvSpPr>
            <a:spLocks noChangeArrowheads="1"/>
          </p:cNvSpPr>
          <p:nvPr/>
        </p:nvSpPr>
        <p:spPr bwMode="auto">
          <a:xfrm>
            <a:off x="7315200" y="2895600"/>
            <a:ext cx="2133600" cy="3124200"/>
          </a:xfrm>
          <a:prstGeom prst="rect">
            <a:avLst/>
          </a:prstGeom>
          <a:solidFill>
            <a:srgbClr val="FFFFFF"/>
          </a:solidFill>
          <a:ln w="12700">
            <a:solidFill>
              <a:schemeClr val="tx1"/>
            </a:solidFill>
            <a:miter lim="800000"/>
            <a:headEnd type="none" w="sm" len="sm"/>
            <a:tailEnd type="none" w="sm" len="sm"/>
          </a:ln>
        </p:spPr>
        <p:txBody>
          <a:bodyPr wrap="none"/>
          <a:lstStyle/>
          <a:p>
            <a:endParaRPr kumimoji="1" lang="zh-TW" altLang="en-US" sz="1600">
              <a:solidFill>
                <a:srgbClr val="000000"/>
              </a:solidFill>
              <a:latin typeface="Arial" charset="0"/>
              <a:ea typeface="新細明體" pitchFamily="18" charset="-120"/>
            </a:endParaRPr>
          </a:p>
        </p:txBody>
      </p:sp>
      <p:sp>
        <p:nvSpPr>
          <p:cNvPr id="57354" name="Rectangle 10"/>
          <p:cNvSpPr>
            <a:spLocks noChangeArrowheads="1"/>
          </p:cNvSpPr>
          <p:nvPr/>
        </p:nvSpPr>
        <p:spPr bwMode="auto">
          <a:xfrm>
            <a:off x="8991600" y="2209800"/>
            <a:ext cx="3810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1</a:t>
            </a:r>
          </a:p>
        </p:txBody>
      </p:sp>
      <p:sp>
        <p:nvSpPr>
          <p:cNvPr id="57355" name="Rectangle 11"/>
          <p:cNvSpPr>
            <a:spLocks noChangeArrowheads="1"/>
          </p:cNvSpPr>
          <p:nvPr/>
        </p:nvSpPr>
        <p:spPr bwMode="auto">
          <a:xfrm>
            <a:off x="4114800" y="2209800"/>
            <a:ext cx="3810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0</a:t>
            </a:r>
          </a:p>
        </p:txBody>
      </p:sp>
      <p:sp>
        <p:nvSpPr>
          <p:cNvPr id="57356" name="Rectangle 12"/>
          <p:cNvSpPr>
            <a:spLocks noChangeArrowheads="1"/>
          </p:cNvSpPr>
          <p:nvPr/>
        </p:nvSpPr>
        <p:spPr bwMode="auto">
          <a:xfrm>
            <a:off x="6248400" y="2209800"/>
            <a:ext cx="3810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1</a:t>
            </a:r>
          </a:p>
        </p:txBody>
      </p:sp>
      <p:sp>
        <p:nvSpPr>
          <p:cNvPr id="57357" name="Rectangle 13"/>
          <p:cNvSpPr>
            <a:spLocks noChangeArrowheads="1"/>
          </p:cNvSpPr>
          <p:nvPr/>
        </p:nvSpPr>
        <p:spPr bwMode="auto">
          <a:xfrm>
            <a:off x="7239000" y="2819400"/>
            <a:ext cx="2133600" cy="31242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sz="1600">
                <a:solidFill>
                  <a:srgbClr val="000000"/>
                </a:solidFill>
                <a:latin typeface="Arial" charset="0"/>
                <a:ea typeface="新細明體" pitchFamily="18" charset="-120"/>
              </a:rPr>
              <a:t>/* Writer thread */</a:t>
            </a:r>
            <a:br>
              <a:rPr kumimoji="1" lang="en-US" altLang="zh-TW" sz="1600">
                <a:solidFill>
                  <a:srgbClr val="000000"/>
                </a:solidFill>
                <a:latin typeface="Arial" charset="0"/>
                <a:ea typeface="新細明體" pitchFamily="18" charset="-120"/>
              </a:rPr>
            </a:br>
            <a:r>
              <a:rPr kumimoji="1" lang="en-US" altLang="zh-TW" sz="1600">
                <a:solidFill>
                  <a:srgbClr val="000000"/>
                </a:solidFill>
                <a:latin typeface="Arial" charset="0"/>
                <a:ea typeface="新細明體" pitchFamily="18" charset="-120"/>
              </a:rPr>
              <a:t>while (true) {</a:t>
            </a:r>
            <a:br>
              <a:rPr kumimoji="1" lang="en-US" altLang="zh-TW" sz="1600">
                <a:solidFill>
                  <a:srgbClr val="000000"/>
                </a:solidFill>
                <a:latin typeface="Arial" charset="0"/>
                <a:ea typeface="新細明體" pitchFamily="18" charset="-120"/>
              </a:rPr>
            </a:br>
            <a:r>
              <a:rPr kumimoji="1" lang="en-US" altLang="zh-TW" sz="1600">
                <a:solidFill>
                  <a:srgbClr val="000000"/>
                </a:solidFill>
                <a:latin typeface="Arial" charset="0"/>
                <a:ea typeface="新細明體" pitchFamily="18" charset="-120"/>
              </a:rPr>
              <a:t>  wait(wsem);</a:t>
            </a:r>
          </a:p>
          <a:p>
            <a:r>
              <a:rPr kumimoji="1" lang="en-US" altLang="zh-TW" sz="1600">
                <a:solidFill>
                  <a:srgbClr val="000000"/>
                </a:solidFill>
                <a:latin typeface="Arial" charset="0"/>
                <a:ea typeface="新細明體" pitchFamily="18" charset="-120"/>
              </a:rPr>
              <a:t>    WRITE file;</a:t>
            </a:r>
          </a:p>
          <a:p>
            <a:r>
              <a:rPr kumimoji="1" lang="en-US" altLang="zh-TW" sz="1600">
                <a:solidFill>
                  <a:srgbClr val="000000"/>
                </a:solidFill>
                <a:latin typeface="Arial" charset="0"/>
                <a:ea typeface="新細明體" pitchFamily="18" charset="-120"/>
              </a:rPr>
              <a:t>  signal(wsem);</a:t>
            </a:r>
            <a:br>
              <a:rPr kumimoji="1" lang="en-US" altLang="zh-TW" sz="1600">
                <a:solidFill>
                  <a:srgbClr val="000000"/>
                </a:solidFill>
                <a:latin typeface="Arial" charset="0"/>
                <a:ea typeface="新細明體" pitchFamily="18" charset="-120"/>
              </a:rPr>
            </a:br>
            <a:r>
              <a:rPr kumimoji="1" lang="en-US" altLang="zh-TW" sz="1600">
                <a:solidFill>
                  <a:srgbClr val="000000"/>
                </a:solidFill>
                <a:latin typeface="Arial" charset="0"/>
                <a:ea typeface="新細明體" pitchFamily="18" charset="-120"/>
              </a:rPr>
              <a:t>}</a:t>
            </a:r>
            <a:br>
              <a:rPr kumimoji="1" lang="en-US" altLang="zh-TW" sz="1600">
                <a:solidFill>
                  <a:srgbClr val="000000"/>
                </a:solidFill>
                <a:latin typeface="Arial" charset="0"/>
                <a:ea typeface="新細明體" pitchFamily="18" charset="-120"/>
              </a:rPr>
            </a:br>
            <a:endParaRPr kumimoji="1" lang="en-US" altLang="zh-TW" sz="1600">
              <a:solidFill>
                <a:srgbClr val="000000"/>
              </a:solidFill>
              <a:latin typeface="Arial" charset="0"/>
              <a:ea typeface="新細明體" pitchFamily="18" charset="-120"/>
            </a:endParaRPr>
          </a:p>
        </p:txBody>
      </p:sp>
      <p:sp>
        <p:nvSpPr>
          <p:cNvPr id="2" name="Slide Number Placeholder 1">
            <a:extLst>
              <a:ext uri="{FF2B5EF4-FFF2-40B4-BE49-F238E27FC236}">
                <a16:creationId xmlns:a16="http://schemas.microsoft.com/office/drawing/2014/main" id="{1B9DE9B8-17B1-440F-9995-BBDBBE4CF26B}"/>
              </a:ext>
            </a:extLst>
          </p:cNvPr>
          <p:cNvSpPr>
            <a:spLocks noGrp="1"/>
          </p:cNvSpPr>
          <p:nvPr>
            <p:ph type="sldNum" sz="quarter" idx="33"/>
          </p:nvPr>
        </p:nvSpPr>
        <p:spPr/>
        <p:txBody>
          <a:bodyPr/>
          <a:lstStyle/>
          <a:p>
            <a:fld id="{19B51A1E-902D-48AF-9020-955120F399B6}" type="slidenum">
              <a:rPr lang="en-US" noProof="0" smtClean="0"/>
              <a:pPr/>
              <a:t>41</a:t>
            </a:fld>
            <a:endParaRPr lang="en-US" noProof="0" dirty="0"/>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113834" y="219869"/>
            <a:ext cx="7793037" cy="779462"/>
          </a:xfrm>
        </p:spPr>
        <p:txBody>
          <a:bodyPr/>
          <a:lstStyle/>
          <a:p>
            <a:pPr algn="ctr" eaLnBrk="1" hangingPunct="1"/>
            <a:r>
              <a:rPr lang="en-US" altLang="zh-TW" dirty="0">
                <a:ea typeface="新細明體" pitchFamily="18" charset="-120"/>
              </a:rPr>
              <a:t>Readers/Writers Example (1/12)</a:t>
            </a:r>
          </a:p>
        </p:txBody>
      </p:sp>
      <p:sp>
        <p:nvSpPr>
          <p:cNvPr id="58371" name="Rectangle 3"/>
          <p:cNvSpPr>
            <a:spLocks noChangeArrowheads="1"/>
          </p:cNvSpPr>
          <p:nvPr/>
        </p:nvSpPr>
        <p:spPr bwMode="auto">
          <a:xfrm>
            <a:off x="2590800" y="1676400"/>
            <a:ext cx="6248400" cy="4267200"/>
          </a:xfrm>
          <a:prstGeom prst="rect">
            <a:avLst/>
          </a:prstGeom>
          <a:solidFill>
            <a:srgbClr val="00B0F0"/>
          </a:solidFill>
          <a:ln w="12700">
            <a:solidFill>
              <a:schemeClr val="tx1"/>
            </a:solidFill>
            <a:miter lim="800000"/>
            <a:headEnd type="none" w="sm" len="sm"/>
            <a:tailEnd type="none" w="sm" len="sm"/>
          </a:ln>
        </p:spPr>
        <p:txBody>
          <a:bodyPr wrap="none" anchor="ctr"/>
          <a:lstStyle/>
          <a:p>
            <a:endParaRPr lang="en-US"/>
          </a:p>
        </p:txBody>
      </p:sp>
      <p:sp>
        <p:nvSpPr>
          <p:cNvPr id="58372" name="Rectangle 4"/>
          <p:cNvSpPr>
            <a:spLocks noChangeArrowheads="1"/>
          </p:cNvSpPr>
          <p:nvPr/>
        </p:nvSpPr>
        <p:spPr bwMode="auto">
          <a:xfrm>
            <a:off x="8077200" y="1905000"/>
            <a:ext cx="3810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1</a:t>
            </a:r>
          </a:p>
        </p:txBody>
      </p:sp>
      <p:sp>
        <p:nvSpPr>
          <p:cNvPr id="58373" name="Rectangle 5"/>
          <p:cNvSpPr>
            <a:spLocks noChangeArrowheads="1"/>
          </p:cNvSpPr>
          <p:nvPr/>
        </p:nvSpPr>
        <p:spPr bwMode="auto">
          <a:xfrm>
            <a:off x="7239000" y="1981200"/>
            <a:ext cx="685800" cy="152400"/>
          </a:xfrm>
          <a:prstGeom prst="rect">
            <a:avLst/>
          </a:prstGeom>
          <a:noFill/>
          <a:ln w="12700">
            <a:no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wsem</a:t>
            </a:r>
          </a:p>
        </p:txBody>
      </p:sp>
      <p:sp>
        <p:nvSpPr>
          <p:cNvPr id="58374" name="Rectangle 6"/>
          <p:cNvSpPr>
            <a:spLocks noChangeArrowheads="1"/>
          </p:cNvSpPr>
          <p:nvPr/>
        </p:nvSpPr>
        <p:spPr bwMode="auto">
          <a:xfrm>
            <a:off x="3352800" y="1905000"/>
            <a:ext cx="3810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0</a:t>
            </a:r>
          </a:p>
        </p:txBody>
      </p:sp>
      <p:sp>
        <p:nvSpPr>
          <p:cNvPr id="58375" name="Rectangle 7"/>
          <p:cNvSpPr>
            <a:spLocks noChangeArrowheads="1"/>
          </p:cNvSpPr>
          <p:nvPr/>
        </p:nvSpPr>
        <p:spPr bwMode="auto">
          <a:xfrm>
            <a:off x="2971800" y="1905000"/>
            <a:ext cx="304800" cy="304800"/>
          </a:xfrm>
          <a:prstGeom prst="rect">
            <a:avLst/>
          </a:prstGeom>
          <a:noFill/>
          <a:ln w="12700">
            <a:no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rc</a:t>
            </a:r>
          </a:p>
        </p:txBody>
      </p:sp>
      <p:sp>
        <p:nvSpPr>
          <p:cNvPr id="58376" name="Rectangle 8"/>
          <p:cNvSpPr>
            <a:spLocks noChangeArrowheads="1"/>
          </p:cNvSpPr>
          <p:nvPr/>
        </p:nvSpPr>
        <p:spPr bwMode="auto">
          <a:xfrm>
            <a:off x="5486400" y="1905000"/>
            <a:ext cx="3810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1</a:t>
            </a:r>
          </a:p>
        </p:txBody>
      </p:sp>
      <p:sp>
        <p:nvSpPr>
          <p:cNvPr id="58377" name="Rectangle 9"/>
          <p:cNvSpPr>
            <a:spLocks noChangeArrowheads="1"/>
          </p:cNvSpPr>
          <p:nvPr/>
        </p:nvSpPr>
        <p:spPr bwMode="auto">
          <a:xfrm>
            <a:off x="5105400" y="1905000"/>
            <a:ext cx="304800" cy="304800"/>
          </a:xfrm>
          <a:prstGeom prst="rect">
            <a:avLst/>
          </a:prstGeom>
          <a:noFill/>
          <a:ln w="12700">
            <a:no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x</a:t>
            </a:r>
          </a:p>
        </p:txBody>
      </p:sp>
      <p:sp>
        <p:nvSpPr>
          <p:cNvPr id="58378" name="Rectangle 10"/>
          <p:cNvSpPr>
            <a:spLocks noChangeArrowheads="1"/>
          </p:cNvSpPr>
          <p:nvPr/>
        </p:nvSpPr>
        <p:spPr bwMode="auto">
          <a:xfrm>
            <a:off x="2895600" y="2362200"/>
            <a:ext cx="3276600" cy="33528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sz="1600">
                <a:solidFill>
                  <a:srgbClr val="000000"/>
                </a:solidFill>
                <a:latin typeface="Arial" charset="0"/>
                <a:ea typeface="新細明體" pitchFamily="18" charset="-120"/>
              </a:rPr>
              <a:t>/* Reader thread */</a:t>
            </a:r>
            <a:br>
              <a:rPr kumimoji="1" lang="en-US" altLang="zh-TW" sz="1600">
                <a:solidFill>
                  <a:srgbClr val="000000"/>
                </a:solidFill>
                <a:latin typeface="Arial" charset="0"/>
                <a:ea typeface="新細明體" pitchFamily="18" charset="-120"/>
              </a:rPr>
            </a:br>
            <a:r>
              <a:rPr kumimoji="1" lang="en-US" altLang="zh-TW" sz="1600">
                <a:solidFill>
                  <a:srgbClr val="000000"/>
                </a:solidFill>
                <a:latin typeface="Arial" charset="0"/>
                <a:ea typeface="新細明體" pitchFamily="18" charset="-120"/>
              </a:rPr>
              <a:t>while (true) {</a:t>
            </a:r>
          </a:p>
          <a:p>
            <a:r>
              <a:rPr kumimoji="1" lang="en-US" altLang="zh-TW" sz="1600">
                <a:solidFill>
                  <a:srgbClr val="00CC66"/>
                </a:solidFill>
                <a:latin typeface="Arial" charset="0"/>
                <a:ea typeface="新細明體" pitchFamily="18" charset="-120"/>
              </a:rPr>
              <a:t>  … </a:t>
            </a:r>
            <a:r>
              <a:rPr kumimoji="1" lang="en-US" altLang="zh-TW" sz="1600">
                <a:solidFill>
                  <a:srgbClr val="00CC66"/>
                </a:solidFill>
                <a:latin typeface="Arial" charset="0"/>
                <a:ea typeface="新細明體" pitchFamily="18" charset="-120"/>
                <a:sym typeface="Wingdings" pitchFamily="2" charset="2"/>
              </a:rPr>
              <a:t>R1 R2 </a:t>
            </a:r>
            <a:endParaRPr kumimoji="1" lang="en-US" altLang="zh-TW" sz="1600">
              <a:solidFill>
                <a:srgbClr val="00CC66"/>
              </a:solidFill>
              <a:latin typeface="Arial" charset="0"/>
              <a:ea typeface="新細明體" pitchFamily="18" charset="-120"/>
            </a:endParaRPr>
          </a:p>
          <a:p>
            <a:r>
              <a:rPr kumimoji="1" lang="en-US" altLang="zh-TW" sz="1600">
                <a:latin typeface="Arial" charset="0"/>
                <a:ea typeface="新細明體" pitchFamily="18" charset="-120"/>
              </a:rPr>
              <a:t>  </a:t>
            </a:r>
            <a:r>
              <a:rPr kumimoji="1" lang="en-US" altLang="zh-TW" sz="1600">
                <a:solidFill>
                  <a:srgbClr val="000000"/>
                </a:solidFill>
                <a:latin typeface="Arial" charset="0"/>
                <a:ea typeface="新細明體" pitchFamily="18" charset="-120"/>
              </a:rPr>
              <a:t>wait(x);</a:t>
            </a:r>
          </a:p>
          <a:p>
            <a:r>
              <a:rPr kumimoji="1" lang="en-US" altLang="zh-TW" sz="1600">
                <a:solidFill>
                  <a:srgbClr val="000000"/>
                </a:solidFill>
                <a:latin typeface="Arial" charset="0"/>
                <a:ea typeface="新細明體" pitchFamily="18" charset="-120"/>
              </a:rPr>
              <a:t>      rc = rc + 1;</a:t>
            </a:r>
          </a:p>
          <a:p>
            <a:r>
              <a:rPr kumimoji="1" lang="en-US" altLang="zh-TW" sz="1600">
                <a:solidFill>
                  <a:srgbClr val="000000"/>
                </a:solidFill>
                <a:latin typeface="Arial" charset="0"/>
                <a:ea typeface="新細明體" pitchFamily="18" charset="-120"/>
              </a:rPr>
              <a:t>      if (rc==1) wait(wsem);</a:t>
            </a:r>
          </a:p>
          <a:p>
            <a:r>
              <a:rPr kumimoji="1" lang="en-US" altLang="zh-TW" sz="1600">
                <a:solidFill>
                  <a:srgbClr val="000000"/>
                </a:solidFill>
                <a:latin typeface="Arial" charset="0"/>
                <a:ea typeface="新細明體" pitchFamily="18" charset="-120"/>
              </a:rPr>
              <a:t>  signal(x);</a:t>
            </a:r>
          </a:p>
          <a:p>
            <a:r>
              <a:rPr kumimoji="1" lang="en-US" altLang="zh-TW" sz="1600">
                <a:solidFill>
                  <a:srgbClr val="000000"/>
                </a:solidFill>
                <a:latin typeface="Arial" charset="0"/>
                <a:ea typeface="新細明體" pitchFamily="18" charset="-120"/>
              </a:rPr>
              <a:t>  READ file; </a:t>
            </a:r>
          </a:p>
          <a:p>
            <a:r>
              <a:rPr kumimoji="1" lang="en-US" altLang="zh-TW" sz="1600">
                <a:solidFill>
                  <a:srgbClr val="000000"/>
                </a:solidFill>
                <a:latin typeface="Arial" charset="0"/>
                <a:ea typeface="新細明體" pitchFamily="18" charset="-120"/>
              </a:rPr>
              <a:t>  wait(x);</a:t>
            </a:r>
          </a:p>
          <a:p>
            <a:r>
              <a:rPr kumimoji="1" lang="en-US" altLang="zh-TW" sz="1600">
                <a:solidFill>
                  <a:srgbClr val="000000"/>
                </a:solidFill>
                <a:latin typeface="Arial" charset="0"/>
                <a:ea typeface="新細明體" pitchFamily="18" charset="-120"/>
              </a:rPr>
              <a:t>     rc = rc -1;</a:t>
            </a:r>
          </a:p>
          <a:p>
            <a:r>
              <a:rPr kumimoji="1" lang="en-US" altLang="zh-TW" sz="1600">
                <a:solidFill>
                  <a:srgbClr val="000000"/>
                </a:solidFill>
                <a:latin typeface="Arial" charset="0"/>
                <a:ea typeface="新細明體" pitchFamily="18" charset="-120"/>
              </a:rPr>
              <a:t>     if (rc==0) signal(wsem);</a:t>
            </a:r>
          </a:p>
          <a:p>
            <a:r>
              <a:rPr kumimoji="1" lang="en-US" altLang="zh-TW" sz="1600">
                <a:solidFill>
                  <a:srgbClr val="000000"/>
                </a:solidFill>
                <a:latin typeface="Arial" charset="0"/>
                <a:ea typeface="新細明體" pitchFamily="18" charset="-120"/>
              </a:rPr>
              <a:t>  signal(x);</a:t>
            </a:r>
            <a:br>
              <a:rPr kumimoji="1" lang="en-US" altLang="zh-TW" sz="1600">
                <a:solidFill>
                  <a:srgbClr val="000000"/>
                </a:solidFill>
                <a:latin typeface="Arial" charset="0"/>
                <a:ea typeface="新細明體" pitchFamily="18" charset="-120"/>
              </a:rPr>
            </a:br>
            <a:r>
              <a:rPr kumimoji="1" lang="en-US" altLang="zh-TW" sz="1600">
                <a:solidFill>
                  <a:srgbClr val="000000"/>
                </a:solidFill>
                <a:latin typeface="Arial" charset="0"/>
                <a:ea typeface="新細明體" pitchFamily="18" charset="-120"/>
              </a:rPr>
              <a:t>}</a:t>
            </a:r>
          </a:p>
        </p:txBody>
      </p:sp>
      <p:sp>
        <p:nvSpPr>
          <p:cNvPr id="58379" name="Rectangle 11"/>
          <p:cNvSpPr>
            <a:spLocks noChangeArrowheads="1"/>
          </p:cNvSpPr>
          <p:nvPr/>
        </p:nvSpPr>
        <p:spPr bwMode="auto">
          <a:xfrm>
            <a:off x="6400800" y="2362200"/>
            <a:ext cx="2133600" cy="33528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sz="1600">
                <a:solidFill>
                  <a:srgbClr val="000000"/>
                </a:solidFill>
                <a:latin typeface="Arial" charset="0"/>
                <a:ea typeface="新細明體" pitchFamily="18" charset="-120"/>
              </a:rPr>
              <a:t>/* Writer thread */</a:t>
            </a:r>
            <a:br>
              <a:rPr kumimoji="1" lang="en-US" altLang="zh-TW" sz="1600">
                <a:solidFill>
                  <a:srgbClr val="000000"/>
                </a:solidFill>
                <a:latin typeface="Arial" charset="0"/>
                <a:ea typeface="新細明體" pitchFamily="18" charset="-120"/>
              </a:rPr>
            </a:br>
            <a:r>
              <a:rPr kumimoji="1" lang="en-US" altLang="zh-TW" sz="1600">
                <a:solidFill>
                  <a:srgbClr val="000000"/>
                </a:solidFill>
                <a:latin typeface="Arial" charset="0"/>
                <a:ea typeface="新細明體" pitchFamily="18" charset="-120"/>
              </a:rPr>
              <a:t>while (true) {</a:t>
            </a:r>
          </a:p>
          <a:p>
            <a:r>
              <a:rPr kumimoji="1" lang="en-US" altLang="zh-TW" sz="1600">
                <a:latin typeface="Arial" charset="0"/>
                <a:ea typeface="新細明體" pitchFamily="18" charset="-120"/>
              </a:rPr>
              <a:t>  …</a:t>
            </a:r>
            <a:r>
              <a:rPr kumimoji="1" lang="en-US" altLang="zh-TW" sz="1600">
                <a:solidFill>
                  <a:srgbClr val="00CC66"/>
                </a:solidFill>
                <a:latin typeface="Arial" charset="0"/>
                <a:ea typeface="新細明體" pitchFamily="18" charset="-120"/>
                <a:sym typeface="Wingdings" pitchFamily="2" charset="2"/>
              </a:rPr>
              <a:t>W1</a:t>
            </a:r>
            <a:r>
              <a:rPr kumimoji="1" lang="en-US" altLang="zh-TW" sz="1600">
                <a:latin typeface="Arial" charset="0"/>
                <a:ea typeface="新細明體" pitchFamily="18" charset="-120"/>
              </a:rPr>
              <a:t> </a:t>
            </a:r>
          </a:p>
          <a:p>
            <a:r>
              <a:rPr kumimoji="1" lang="en-US" altLang="zh-TW" sz="1600">
                <a:latin typeface="Arial" charset="0"/>
                <a:ea typeface="新細明體" pitchFamily="18" charset="-120"/>
              </a:rPr>
              <a:t>  </a:t>
            </a:r>
            <a:r>
              <a:rPr kumimoji="1" lang="en-US" altLang="zh-TW" sz="1600">
                <a:solidFill>
                  <a:srgbClr val="000000"/>
                </a:solidFill>
                <a:latin typeface="Arial" charset="0"/>
                <a:ea typeface="新細明體" pitchFamily="18" charset="-120"/>
              </a:rPr>
              <a:t>wait(wsem);</a:t>
            </a:r>
          </a:p>
          <a:p>
            <a:r>
              <a:rPr kumimoji="1" lang="en-US" altLang="zh-TW" sz="1600">
                <a:solidFill>
                  <a:srgbClr val="000000"/>
                </a:solidFill>
                <a:latin typeface="Arial" charset="0"/>
                <a:ea typeface="新細明體" pitchFamily="18" charset="-120"/>
              </a:rPr>
              <a:t>    WRITE file;</a:t>
            </a:r>
          </a:p>
          <a:p>
            <a:r>
              <a:rPr kumimoji="1" lang="en-US" altLang="zh-TW" sz="1600">
                <a:solidFill>
                  <a:srgbClr val="000000"/>
                </a:solidFill>
                <a:latin typeface="Arial" charset="0"/>
                <a:ea typeface="新細明體" pitchFamily="18" charset="-120"/>
              </a:rPr>
              <a:t>  signal(wsem);</a:t>
            </a:r>
            <a:br>
              <a:rPr kumimoji="1" lang="en-US" altLang="zh-TW" sz="1600">
                <a:solidFill>
                  <a:srgbClr val="000000"/>
                </a:solidFill>
                <a:latin typeface="Arial" charset="0"/>
                <a:ea typeface="新細明體" pitchFamily="18" charset="-120"/>
              </a:rPr>
            </a:br>
            <a:r>
              <a:rPr kumimoji="1" lang="en-US" altLang="zh-TW" sz="1600">
                <a:solidFill>
                  <a:srgbClr val="000000"/>
                </a:solidFill>
                <a:latin typeface="Arial" charset="0"/>
                <a:ea typeface="新細明體" pitchFamily="18" charset="-120"/>
              </a:rPr>
              <a:t>}</a:t>
            </a:r>
            <a:br>
              <a:rPr kumimoji="1" lang="en-US" altLang="zh-TW" sz="1600">
                <a:solidFill>
                  <a:srgbClr val="000000"/>
                </a:solidFill>
                <a:latin typeface="Arial" charset="0"/>
                <a:ea typeface="新細明體" pitchFamily="18" charset="-120"/>
              </a:rPr>
            </a:br>
            <a:endParaRPr kumimoji="1" lang="en-US" altLang="zh-TW" sz="1600">
              <a:solidFill>
                <a:srgbClr val="000000"/>
              </a:solidFill>
              <a:latin typeface="Arial" charset="0"/>
              <a:ea typeface="新細明體" pitchFamily="18" charset="-120"/>
            </a:endParaRPr>
          </a:p>
        </p:txBody>
      </p:sp>
      <p:sp>
        <p:nvSpPr>
          <p:cNvPr id="835596" name="Rectangle 12"/>
          <p:cNvSpPr>
            <a:spLocks noChangeArrowheads="1"/>
          </p:cNvSpPr>
          <p:nvPr/>
        </p:nvSpPr>
        <p:spPr bwMode="auto">
          <a:xfrm>
            <a:off x="6248400" y="4953000"/>
            <a:ext cx="3429000" cy="1219200"/>
          </a:xfrm>
          <a:prstGeom prst="rect">
            <a:avLst/>
          </a:prstGeom>
          <a:solidFill>
            <a:srgbClr val="FFFFFF"/>
          </a:solidFill>
          <a:ln w="12700">
            <a:solidFill>
              <a:schemeClr val="tx1"/>
            </a:solidFill>
            <a:miter lim="800000"/>
            <a:headEnd type="none" w="sm" len="sm"/>
            <a:tailEnd type="none" w="sm" len="sm"/>
          </a:ln>
          <a:effectLst>
            <a:outerShdw dist="107763" dir="2700000" algn="ctr" rotWithShape="0">
              <a:schemeClr val="bg2"/>
            </a:outerShdw>
          </a:effectLst>
        </p:spPr>
        <p:txBody>
          <a:bodyPr wrap="none"/>
          <a:lstStyle/>
          <a:p>
            <a:pPr>
              <a:defRPr/>
            </a:pPr>
            <a:r>
              <a:rPr kumimoji="1" lang="en-US" altLang="zh-TW" sz="1600">
                <a:solidFill>
                  <a:srgbClr val="00CC66"/>
                </a:solidFill>
                <a:latin typeface="Arial" charset="0"/>
                <a:ea typeface="新細明體" pitchFamily="18" charset="-120"/>
                <a:sym typeface="Wingdings" pitchFamily="2" charset="2"/>
              </a:rPr>
              <a:t></a:t>
            </a:r>
            <a:endParaRPr kumimoji="1" lang="en-US" altLang="zh-TW" sz="1600">
              <a:solidFill>
                <a:srgbClr val="00FF00"/>
              </a:solidFill>
              <a:latin typeface="Arial" charset="0"/>
              <a:ea typeface="新細明體" pitchFamily="18" charset="-120"/>
              <a:sym typeface="Wingdings" pitchFamily="2" charset="2"/>
            </a:endParaRPr>
          </a:p>
          <a:p>
            <a:pPr>
              <a:defRPr/>
            </a:pPr>
            <a:r>
              <a:rPr kumimoji="1" lang="en-US" altLang="zh-TW" sz="1600">
                <a:latin typeface="Arial" charset="0"/>
                <a:ea typeface="新細明體" pitchFamily="18" charset="-120"/>
                <a:sym typeface="Wingdings" pitchFamily="2" charset="2"/>
              </a:rPr>
              <a:t>  Running/ready</a:t>
            </a:r>
          </a:p>
          <a:p>
            <a:pPr>
              <a:defRPr/>
            </a:pPr>
            <a:r>
              <a:rPr kumimoji="1" lang="en-US" altLang="zh-TW" sz="1600">
                <a:solidFill>
                  <a:srgbClr val="FF0000"/>
                </a:solidFill>
                <a:latin typeface="Arial" charset="0"/>
                <a:ea typeface="新細明體" pitchFamily="18" charset="-120"/>
                <a:sym typeface="Wingdings" pitchFamily="2" charset="2"/>
              </a:rPr>
              <a:t> z</a:t>
            </a:r>
            <a:endParaRPr kumimoji="1" lang="en-US" altLang="zh-TW" sz="1600">
              <a:solidFill>
                <a:srgbClr val="FF0000"/>
              </a:solidFill>
              <a:latin typeface="Arial" charset="0"/>
              <a:ea typeface="新細明體" pitchFamily="18" charset="-120"/>
            </a:endParaRPr>
          </a:p>
          <a:p>
            <a:pPr>
              <a:defRPr/>
            </a:pPr>
            <a:r>
              <a:rPr kumimoji="1" lang="en-US" altLang="zh-TW" sz="1600">
                <a:latin typeface="Arial" charset="0"/>
                <a:ea typeface="新細明體" pitchFamily="18" charset="-120"/>
                <a:sym typeface="Wingdings" pitchFamily="2" charset="2"/>
              </a:rPr>
              <a:t>  Blocked at the instruction wait()</a:t>
            </a:r>
          </a:p>
        </p:txBody>
      </p:sp>
      <p:sp>
        <p:nvSpPr>
          <p:cNvPr id="58381" name="Rectangle 13"/>
          <p:cNvSpPr>
            <a:spLocks noChangeArrowheads="1"/>
          </p:cNvSpPr>
          <p:nvPr/>
        </p:nvSpPr>
        <p:spPr bwMode="auto">
          <a:xfrm>
            <a:off x="2743200" y="3124200"/>
            <a:ext cx="304800" cy="2209800"/>
          </a:xfrm>
          <a:prstGeom prst="rect">
            <a:avLst/>
          </a:prstGeom>
          <a:solidFill>
            <a:srgbClr val="CCFFCC"/>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a1</a:t>
            </a:r>
            <a:br>
              <a:rPr kumimoji="1" lang="en-US" altLang="zh-TW" sz="1600">
                <a:latin typeface="Arial" charset="0"/>
                <a:ea typeface="新細明體" pitchFamily="18" charset="-120"/>
              </a:rPr>
            </a:br>
            <a:r>
              <a:rPr kumimoji="1" lang="en-US" altLang="zh-TW" sz="1600">
                <a:latin typeface="Arial" charset="0"/>
                <a:ea typeface="新細明體" pitchFamily="18" charset="-120"/>
              </a:rPr>
              <a:t>a2</a:t>
            </a:r>
            <a:br>
              <a:rPr kumimoji="1" lang="en-US" altLang="zh-TW" sz="1600">
                <a:latin typeface="Arial" charset="0"/>
                <a:ea typeface="新細明體" pitchFamily="18" charset="-120"/>
              </a:rPr>
            </a:br>
            <a:r>
              <a:rPr kumimoji="1" lang="en-US" altLang="zh-TW" sz="1600">
                <a:latin typeface="Arial" charset="0"/>
                <a:ea typeface="新細明體" pitchFamily="18" charset="-120"/>
              </a:rPr>
              <a:t>a3</a:t>
            </a:r>
            <a:br>
              <a:rPr kumimoji="1" lang="en-US" altLang="zh-TW" sz="1600">
                <a:latin typeface="Arial" charset="0"/>
                <a:ea typeface="新細明體" pitchFamily="18" charset="-120"/>
              </a:rPr>
            </a:br>
            <a:r>
              <a:rPr kumimoji="1" lang="en-US" altLang="zh-TW" sz="1600">
                <a:latin typeface="Arial" charset="0"/>
                <a:ea typeface="新細明體" pitchFamily="18" charset="-120"/>
              </a:rPr>
              <a:t>a4</a:t>
            </a:r>
            <a:br>
              <a:rPr kumimoji="1" lang="en-US" altLang="zh-TW" sz="1600">
                <a:latin typeface="Arial" charset="0"/>
                <a:ea typeface="新細明體" pitchFamily="18" charset="-120"/>
              </a:rPr>
            </a:br>
            <a:r>
              <a:rPr kumimoji="1" lang="en-US" altLang="zh-TW" sz="1600">
                <a:latin typeface="Arial" charset="0"/>
                <a:ea typeface="新細明體" pitchFamily="18" charset="-120"/>
              </a:rPr>
              <a:t>a5</a:t>
            </a:r>
          </a:p>
          <a:p>
            <a:pPr algn="ctr"/>
            <a:r>
              <a:rPr kumimoji="1" lang="en-US" altLang="zh-TW" sz="1600">
                <a:latin typeface="Arial" charset="0"/>
                <a:ea typeface="新細明體" pitchFamily="18" charset="-120"/>
              </a:rPr>
              <a:t>a6</a:t>
            </a:r>
          </a:p>
          <a:p>
            <a:pPr algn="ctr"/>
            <a:r>
              <a:rPr kumimoji="1" lang="en-US" altLang="zh-TW" sz="1600">
                <a:latin typeface="Arial" charset="0"/>
                <a:ea typeface="新細明體" pitchFamily="18" charset="-120"/>
              </a:rPr>
              <a:t>a7</a:t>
            </a:r>
          </a:p>
          <a:p>
            <a:pPr algn="ctr"/>
            <a:r>
              <a:rPr kumimoji="1" lang="en-US" altLang="zh-TW" sz="1600">
                <a:latin typeface="Arial" charset="0"/>
                <a:ea typeface="新細明體" pitchFamily="18" charset="-120"/>
              </a:rPr>
              <a:t>a8</a:t>
            </a:r>
          </a:p>
          <a:p>
            <a:pPr algn="ctr"/>
            <a:r>
              <a:rPr kumimoji="1" lang="en-US" altLang="zh-TW" sz="1600">
                <a:latin typeface="Arial" charset="0"/>
                <a:ea typeface="新細明體" pitchFamily="18" charset="-120"/>
              </a:rPr>
              <a:t>a9</a:t>
            </a:r>
          </a:p>
        </p:txBody>
      </p:sp>
      <p:sp>
        <p:nvSpPr>
          <p:cNvPr id="58382" name="Rectangle 14"/>
          <p:cNvSpPr>
            <a:spLocks noChangeArrowheads="1"/>
          </p:cNvSpPr>
          <p:nvPr/>
        </p:nvSpPr>
        <p:spPr bwMode="auto">
          <a:xfrm>
            <a:off x="6248400" y="3124200"/>
            <a:ext cx="304800" cy="762000"/>
          </a:xfrm>
          <a:prstGeom prst="rect">
            <a:avLst/>
          </a:prstGeom>
          <a:solidFill>
            <a:srgbClr val="CCFFCC"/>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b1</a:t>
            </a:r>
            <a:br>
              <a:rPr kumimoji="1" lang="en-US" altLang="zh-TW" sz="1600">
                <a:latin typeface="Arial" charset="0"/>
                <a:ea typeface="新細明體" pitchFamily="18" charset="-120"/>
              </a:rPr>
            </a:br>
            <a:r>
              <a:rPr kumimoji="1" lang="en-US" altLang="zh-TW" sz="1600">
                <a:latin typeface="Arial" charset="0"/>
                <a:ea typeface="新細明體" pitchFamily="18" charset="-120"/>
              </a:rPr>
              <a:t>b2</a:t>
            </a:r>
            <a:br>
              <a:rPr kumimoji="1" lang="en-US" altLang="zh-TW" sz="1600">
                <a:latin typeface="Arial" charset="0"/>
                <a:ea typeface="新細明體" pitchFamily="18" charset="-120"/>
              </a:rPr>
            </a:br>
            <a:r>
              <a:rPr kumimoji="1" lang="en-US" altLang="zh-TW" sz="1600">
                <a:latin typeface="Arial" charset="0"/>
                <a:ea typeface="新細明體" pitchFamily="18" charset="-120"/>
              </a:rPr>
              <a:t>b3</a:t>
            </a:r>
          </a:p>
        </p:txBody>
      </p:sp>
      <p:sp>
        <p:nvSpPr>
          <p:cNvPr id="2" name="Slide Number Placeholder 1">
            <a:extLst>
              <a:ext uri="{FF2B5EF4-FFF2-40B4-BE49-F238E27FC236}">
                <a16:creationId xmlns:a16="http://schemas.microsoft.com/office/drawing/2014/main" id="{A06C2F6A-11F8-4EB9-BC82-0582786B3F2B}"/>
              </a:ext>
            </a:extLst>
          </p:cNvPr>
          <p:cNvSpPr>
            <a:spLocks noGrp="1"/>
          </p:cNvSpPr>
          <p:nvPr>
            <p:ph type="sldNum" sz="quarter" idx="33"/>
          </p:nvPr>
        </p:nvSpPr>
        <p:spPr/>
        <p:txBody>
          <a:bodyPr/>
          <a:lstStyle/>
          <a:p>
            <a:fld id="{19B51A1E-902D-48AF-9020-955120F399B6}" type="slidenum">
              <a:rPr lang="en-US" noProof="0" smtClean="0"/>
              <a:pPr/>
              <a:t>42</a:t>
            </a:fld>
            <a:endParaRPr lang="en-US" noProof="0" dirty="0"/>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ChangeArrowheads="1"/>
          </p:cNvSpPr>
          <p:nvPr/>
        </p:nvSpPr>
        <p:spPr bwMode="auto">
          <a:xfrm>
            <a:off x="2590800" y="1676400"/>
            <a:ext cx="6248400" cy="4267200"/>
          </a:xfrm>
          <a:prstGeom prst="rect">
            <a:avLst/>
          </a:prstGeom>
          <a:solidFill>
            <a:srgbClr val="00B0F0"/>
          </a:solidFill>
          <a:ln w="12700">
            <a:solidFill>
              <a:schemeClr val="tx1"/>
            </a:solidFill>
            <a:miter lim="800000"/>
            <a:headEnd type="none" w="sm" len="sm"/>
            <a:tailEnd type="none" w="sm" len="sm"/>
          </a:ln>
        </p:spPr>
        <p:txBody>
          <a:bodyPr wrap="none" anchor="ctr"/>
          <a:lstStyle/>
          <a:p>
            <a:endParaRPr lang="en-US"/>
          </a:p>
        </p:txBody>
      </p:sp>
      <p:sp>
        <p:nvSpPr>
          <p:cNvPr id="59396" name="Rectangle 4"/>
          <p:cNvSpPr>
            <a:spLocks noChangeArrowheads="1"/>
          </p:cNvSpPr>
          <p:nvPr/>
        </p:nvSpPr>
        <p:spPr bwMode="auto">
          <a:xfrm>
            <a:off x="8077200" y="1905000"/>
            <a:ext cx="3810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0</a:t>
            </a:r>
          </a:p>
        </p:txBody>
      </p:sp>
      <p:sp>
        <p:nvSpPr>
          <p:cNvPr id="59397" name="Rectangle 5"/>
          <p:cNvSpPr>
            <a:spLocks noChangeArrowheads="1"/>
          </p:cNvSpPr>
          <p:nvPr/>
        </p:nvSpPr>
        <p:spPr bwMode="auto">
          <a:xfrm>
            <a:off x="7239000" y="1981200"/>
            <a:ext cx="685800" cy="152400"/>
          </a:xfrm>
          <a:prstGeom prst="rect">
            <a:avLst/>
          </a:prstGeom>
          <a:noFill/>
          <a:ln w="12700">
            <a:no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wsem</a:t>
            </a:r>
          </a:p>
        </p:txBody>
      </p:sp>
      <p:sp>
        <p:nvSpPr>
          <p:cNvPr id="59398" name="Rectangle 6"/>
          <p:cNvSpPr>
            <a:spLocks noChangeArrowheads="1"/>
          </p:cNvSpPr>
          <p:nvPr/>
        </p:nvSpPr>
        <p:spPr bwMode="auto">
          <a:xfrm>
            <a:off x="3352800" y="1905000"/>
            <a:ext cx="3810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1</a:t>
            </a:r>
          </a:p>
        </p:txBody>
      </p:sp>
      <p:sp>
        <p:nvSpPr>
          <p:cNvPr id="59399" name="Rectangle 7"/>
          <p:cNvSpPr>
            <a:spLocks noChangeArrowheads="1"/>
          </p:cNvSpPr>
          <p:nvPr/>
        </p:nvSpPr>
        <p:spPr bwMode="auto">
          <a:xfrm>
            <a:off x="2971800" y="1905000"/>
            <a:ext cx="304800" cy="304800"/>
          </a:xfrm>
          <a:prstGeom prst="rect">
            <a:avLst/>
          </a:prstGeom>
          <a:noFill/>
          <a:ln w="12700">
            <a:no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rc</a:t>
            </a:r>
          </a:p>
        </p:txBody>
      </p:sp>
      <p:sp>
        <p:nvSpPr>
          <p:cNvPr id="59400" name="Rectangle 8"/>
          <p:cNvSpPr>
            <a:spLocks noChangeArrowheads="1"/>
          </p:cNvSpPr>
          <p:nvPr/>
        </p:nvSpPr>
        <p:spPr bwMode="auto">
          <a:xfrm>
            <a:off x="5486400" y="1905000"/>
            <a:ext cx="3810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0</a:t>
            </a:r>
          </a:p>
        </p:txBody>
      </p:sp>
      <p:sp>
        <p:nvSpPr>
          <p:cNvPr id="59401" name="Rectangle 9"/>
          <p:cNvSpPr>
            <a:spLocks noChangeArrowheads="1"/>
          </p:cNvSpPr>
          <p:nvPr/>
        </p:nvSpPr>
        <p:spPr bwMode="auto">
          <a:xfrm>
            <a:off x="5105400" y="1905000"/>
            <a:ext cx="304800" cy="304800"/>
          </a:xfrm>
          <a:prstGeom prst="rect">
            <a:avLst/>
          </a:prstGeom>
          <a:noFill/>
          <a:ln w="12700">
            <a:no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x</a:t>
            </a:r>
          </a:p>
        </p:txBody>
      </p:sp>
      <p:sp>
        <p:nvSpPr>
          <p:cNvPr id="59402" name="Rectangle 10"/>
          <p:cNvSpPr>
            <a:spLocks noChangeArrowheads="1"/>
          </p:cNvSpPr>
          <p:nvPr/>
        </p:nvSpPr>
        <p:spPr bwMode="auto">
          <a:xfrm>
            <a:off x="2895600" y="2362200"/>
            <a:ext cx="3276600" cy="33528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sz="1600">
                <a:solidFill>
                  <a:srgbClr val="000000"/>
                </a:solidFill>
                <a:latin typeface="Arial" charset="0"/>
                <a:ea typeface="新細明體" pitchFamily="18" charset="-120"/>
              </a:rPr>
              <a:t>/* Reader thread */</a:t>
            </a:r>
            <a:br>
              <a:rPr kumimoji="1" lang="en-US" altLang="zh-TW" sz="1600">
                <a:solidFill>
                  <a:srgbClr val="000000"/>
                </a:solidFill>
                <a:latin typeface="Arial" charset="0"/>
                <a:ea typeface="新細明體" pitchFamily="18" charset="-120"/>
              </a:rPr>
            </a:br>
            <a:r>
              <a:rPr kumimoji="1" lang="en-US" altLang="zh-TW" sz="1600">
                <a:solidFill>
                  <a:srgbClr val="000000"/>
                </a:solidFill>
                <a:latin typeface="Arial" charset="0"/>
                <a:ea typeface="新細明體" pitchFamily="18" charset="-120"/>
              </a:rPr>
              <a:t>while (true) {</a:t>
            </a:r>
          </a:p>
          <a:p>
            <a:r>
              <a:rPr kumimoji="1" lang="en-US" altLang="zh-TW" sz="1600">
                <a:solidFill>
                  <a:srgbClr val="000000"/>
                </a:solidFill>
                <a:latin typeface="Arial" charset="0"/>
                <a:ea typeface="新細明體" pitchFamily="18" charset="-120"/>
              </a:rPr>
              <a:t>  …</a:t>
            </a:r>
            <a:r>
              <a:rPr kumimoji="1" lang="en-US" altLang="zh-TW" sz="1600">
                <a:latin typeface="Arial" charset="0"/>
                <a:ea typeface="新細明體" pitchFamily="18" charset="-120"/>
              </a:rPr>
              <a:t> </a:t>
            </a:r>
            <a:r>
              <a:rPr kumimoji="1" lang="en-US" altLang="zh-TW" sz="1600">
                <a:solidFill>
                  <a:srgbClr val="00CC66"/>
                </a:solidFill>
                <a:latin typeface="Arial" charset="0"/>
                <a:ea typeface="新細明體" pitchFamily="18" charset="-120"/>
                <a:sym typeface="Wingdings" pitchFamily="2" charset="2"/>
              </a:rPr>
              <a:t>R2 </a:t>
            </a:r>
            <a:endParaRPr kumimoji="1" lang="en-US" altLang="zh-TW" sz="1600">
              <a:solidFill>
                <a:srgbClr val="00CC66"/>
              </a:solidFill>
              <a:latin typeface="Arial" charset="0"/>
              <a:ea typeface="新細明體" pitchFamily="18" charset="-120"/>
            </a:endParaRPr>
          </a:p>
          <a:p>
            <a:r>
              <a:rPr kumimoji="1" lang="en-US" altLang="zh-TW" sz="1600">
                <a:latin typeface="Arial" charset="0"/>
                <a:ea typeface="新細明體" pitchFamily="18" charset="-120"/>
              </a:rPr>
              <a:t>  </a:t>
            </a:r>
            <a:r>
              <a:rPr kumimoji="1" lang="en-US" altLang="zh-TW" sz="1600">
                <a:solidFill>
                  <a:srgbClr val="000000"/>
                </a:solidFill>
                <a:latin typeface="Arial" charset="0"/>
                <a:ea typeface="新細明體" pitchFamily="18" charset="-120"/>
              </a:rPr>
              <a:t>wait(x);</a:t>
            </a:r>
          </a:p>
          <a:p>
            <a:r>
              <a:rPr kumimoji="1" lang="en-US" altLang="zh-TW" sz="1600">
                <a:solidFill>
                  <a:srgbClr val="000000"/>
                </a:solidFill>
                <a:latin typeface="Arial" charset="0"/>
                <a:ea typeface="新細明體" pitchFamily="18" charset="-120"/>
              </a:rPr>
              <a:t>      rc = rc + 1;</a:t>
            </a:r>
          </a:p>
          <a:p>
            <a:r>
              <a:rPr kumimoji="1" lang="en-US" altLang="zh-TW" sz="1600">
                <a:solidFill>
                  <a:srgbClr val="000000"/>
                </a:solidFill>
                <a:latin typeface="Arial" charset="0"/>
                <a:ea typeface="新細明體" pitchFamily="18" charset="-120"/>
              </a:rPr>
              <a:t>      if (rc==1) wait(wsem);</a:t>
            </a:r>
            <a:r>
              <a:rPr kumimoji="1" lang="en-US" altLang="zh-TW" sz="1600">
                <a:latin typeface="Arial" charset="0"/>
                <a:ea typeface="新細明體" pitchFamily="18" charset="-120"/>
              </a:rPr>
              <a:t> </a:t>
            </a:r>
            <a:r>
              <a:rPr kumimoji="1" lang="en-US" altLang="zh-TW" sz="1600">
                <a:solidFill>
                  <a:srgbClr val="00CC66"/>
                </a:solidFill>
                <a:latin typeface="Arial" charset="0"/>
                <a:ea typeface="新細明體" pitchFamily="18" charset="-120"/>
                <a:sym typeface="Wingdings" pitchFamily="2" charset="2"/>
              </a:rPr>
              <a:t>R1</a:t>
            </a:r>
            <a:r>
              <a:rPr kumimoji="1" lang="en-US" altLang="zh-TW" sz="1600">
                <a:solidFill>
                  <a:srgbClr val="00FF00"/>
                </a:solidFill>
                <a:latin typeface="Arial" charset="0"/>
                <a:ea typeface="新細明體" pitchFamily="18" charset="-120"/>
                <a:sym typeface="Wingdings" pitchFamily="2" charset="2"/>
              </a:rPr>
              <a:t> </a:t>
            </a:r>
            <a:endParaRPr kumimoji="1" lang="en-US" altLang="zh-TW" sz="1600">
              <a:latin typeface="Arial" charset="0"/>
              <a:ea typeface="新細明體" pitchFamily="18" charset="-120"/>
            </a:endParaRPr>
          </a:p>
          <a:p>
            <a:r>
              <a:rPr kumimoji="1" lang="en-US" altLang="zh-TW" sz="1600">
                <a:latin typeface="Arial" charset="0"/>
                <a:ea typeface="新細明體" pitchFamily="18" charset="-120"/>
              </a:rPr>
              <a:t>  </a:t>
            </a:r>
            <a:r>
              <a:rPr kumimoji="1" lang="en-US" altLang="zh-TW" sz="1600">
                <a:solidFill>
                  <a:srgbClr val="000000"/>
                </a:solidFill>
                <a:latin typeface="Arial" charset="0"/>
                <a:ea typeface="新細明體" pitchFamily="18" charset="-120"/>
              </a:rPr>
              <a:t>signal(x);</a:t>
            </a:r>
          </a:p>
          <a:p>
            <a:r>
              <a:rPr kumimoji="1" lang="en-US" altLang="zh-TW" sz="1600">
                <a:solidFill>
                  <a:srgbClr val="000000"/>
                </a:solidFill>
                <a:latin typeface="Arial" charset="0"/>
                <a:ea typeface="新細明體" pitchFamily="18" charset="-120"/>
              </a:rPr>
              <a:t>  READ file; </a:t>
            </a:r>
          </a:p>
          <a:p>
            <a:r>
              <a:rPr kumimoji="1" lang="en-US" altLang="zh-TW" sz="1600">
                <a:solidFill>
                  <a:srgbClr val="000000"/>
                </a:solidFill>
                <a:latin typeface="Arial" charset="0"/>
                <a:ea typeface="新細明體" pitchFamily="18" charset="-120"/>
              </a:rPr>
              <a:t>  wait(x);</a:t>
            </a:r>
          </a:p>
          <a:p>
            <a:r>
              <a:rPr kumimoji="1" lang="en-US" altLang="zh-TW" sz="1600">
                <a:solidFill>
                  <a:srgbClr val="000000"/>
                </a:solidFill>
                <a:latin typeface="Arial" charset="0"/>
                <a:ea typeface="新細明體" pitchFamily="18" charset="-120"/>
              </a:rPr>
              <a:t>     rc = rc -1;</a:t>
            </a:r>
          </a:p>
          <a:p>
            <a:r>
              <a:rPr kumimoji="1" lang="en-US" altLang="zh-TW" sz="1600">
                <a:solidFill>
                  <a:srgbClr val="000000"/>
                </a:solidFill>
                <a:latin typeface="Arial" charset="0"/>
                <a:ea typeface="新細明體" pitchFamily="18" charset="-120"/>
              </a:rPr>
              <a:t>     if (rc==0) signal(wsem);</a:t>
            </a:r>
          </a:p>
          <a:p>
            <a:r>
              <a:rPr kumimoji="1" lang="en-US" altLang="zh-TW" sz="1600">
                <a:solidFill>
                  <a:srgbClr val="000000"/>
                </a:solidFill>
                <a:latin typeface="Arial" charset="0"/>
                <a:ea typeface="新細明體" pitchFamily="18" charset="-120"/>
              </a:rPr>
              <a:t>  signal(x);</a:t>
            </a:r>
            <a:br>
              <a:rPr kumimoji="1" lang="en-US" altLang="zh-TW" sz="1600">
                <a:solidFill>
                  <a:srgbClr val="000000"/>
                </a:solidFill>
                <a:latin typeface="Arial" charset="0"/>
                <a:ea typeface="新細明體" pitchFamily="18" charset="-120"/>
              </a:rPr>
            </a:br>
            <a:r>
              <a:rPr kumimoji="1" lang="en-US" altLang="zh-TW" sz="1600">
                <a:solidFill>
                  <a:srgbClr val="000000"/>
                </a:solidFill>
                <a:latin typeface="Arial" charset="0"/>
                <a:ea typeface="新細明體" pitchFamily="18" charset="-120"/>
              </a:rPr>
              <a:t>}</a:t>
            </a:r>
          </a:p>
        </p:txBody>
      </p:sp>
      <p:sp>
        <p:nvSpPr>
          <p:cNvPr id="59403" name="Rectangle 11"/>
          <p:cNvSpPr>
            <a:spLocks noChangeArrowheads="1"/>
          </p:cNvSpPr>
          <p:nvPr/>
        </p:nvSpPr>
        <p:spPr bwMode="auto">
          <a:xfrm>
            <a:off x="6400800" y="2362200"/>
            <a:ext cx="2133600" cy="33528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sz="1600">
                <a:solidFill>
                  <a:srgbClr val="000000"/>
                </a:solidFill>
                <a:latin typeface="Arial" charset="0"/>
                <a:ea typeface="新細明體" pitchFamily="18" charset="-120"/>
              </a:rPr>
              <a:t>/* Writer thread */</a:t>
            </a:r>
            <a:br>
              <a:rPr kumimoji="1" lang="en-US" altLang="zh-TW" sz="1600">
                <a:solidFill>
                  <a:srgbClr val="000000"/>
                </a:solidFill>
                <a:latin typeface="Arial" charset="0"/>
                <a:ea typeface="新細明體" pitchFamily="18" charset="-120"/>
              </a:rPr>
            </a:br>
            <a:r>
              <a:rPr kumimoji="1" lang="en-US" altLang="zh-TW" sz="1600">
                <a:solidFill>
                  <a:srgbClr val="000000"/>
                </a:solidFill>
                <a:latin typeface="Arial" charset="0"/>
                <a:ea typeface="新細明體" pitchFamily="18" charset="-120"/>
              </a:rPr>
              <a:t>while (true) {</a:t>
            </a:r>
          </a:p>
          <a:p>
            <a:r>
              <a:rPr kumimoji="1" lang="en-US" altLang="zh-TW" sz="1600">
                <a:solidFill>
                  <a:srgbClr val="000000"/>
                </a:solidFill>
                <a:latin typeface="Arial" charset="0"/>
                <a:ea typeface="新細明體" pitchFamily="18" charset="-120"/>
              </a:rPr>
              <a:t>  …</a:t>
            </a:r>
            <a:r>
              <a:rPr kumimoji="1" lang="en-US" altLang="zh-TW" sz="1600">
                <a:solidFill>
                  <a:srgbClr val="00CC66"/>
                </a:solidFill>
                <a:latin typeface="Arial" charset="0"/>
                <a:ea typeface="新細明體" pitchFamily="18" charset="-120"/>
                <a:sym typeface="Wingdings" pitchFamily="2" charset="2"/>
              </a:rPr>
              <a:t>W1</a:t>
            </a:r>
            <a:r>
              <a:rPr kumimoji="1" lang="en-US" altLang="zh-TW" sz="1600">
                <a:solidFill>
                  <a:srgbClr val="00CC66"/>
                </a:solidFill>
                <a:latin typeface="Arial" charset="0"/>
                <a:ea typeface="新細明體" pitchFamily="18" charset="-120"/>
              </a:rPr>
              <a:t> </a:t>
            </a:r>
          </a:p>
          <a:p>
            <a:r>
              <a:rPr kumimoji="1" lang="en-US" altLang="zh-TW" sz="1600">
                <a:solidFill>
                  <a:srgbClr val="000000"/>
                </a:solidFill>
                <a:latin typeface="Arial" charset="0"/>
                <a:ea typeface="新細明體" pitchFamily="18" charset="-120"/>
              </a:rPr>
              <a:t>  wait(wsem);</a:t>
            </a:r>
          </a:p>
          <a:p>
            <a:r>
              <a:rPr kumimoji="1" lang="en-US" altLang="zh-TW" sz="1600">
                <a:solidFill>
                  <a:srgbClr val="000000"/>
                </a:solidFill>
                <a:latin typeface="Arial" charset="0"/>
                <a:ea typeface="新細明體" pitchFamily="18" charset="-120"/>
              </a:rPr>
              <a:t>    WRITE file;</a:t>
            </a:r>
          </a:p>
          <a:p>
            <a:r>
              <a:rPr kumimoji="1" lang="en-US" altLang="zh-TW" sz="1600">
                <a:solidFill>
                  <a:srgbClr val="000000"/>
                </a:solidFill>
                <a:latin typeface="Arial" charset="0"/>
                <a:ea typeface="新細明體" pitchFamily="18" charset="-120"/>
              </a:rPr>
              <a:t>  signal(wsem);</a:t>
            </a:r>
            <a:br>
              <a:rPr kumimoji="1" lang="en-US" altLang="zh-TW" sz="1600">
                <a:solidFill>
                  <a:srgbClr val="000000"/>
                </a:solidFill>
                <a:latin typeface="Arial" charset="0"/>
                <a:ea typeface="新細明體" pitchFamily="18" charset="-120"/>
              </a:rPr>
            </a:br>
            <a:r>
              <a:rPr kumimoji="1" lang="en-US" altLang="zh-TW" sz="1600">
                <a:solidFill>
                  <a:srgbClr val="000000"/>
                </a:solidFill>
                <a:latin typeface="Arial" charset="0"/>
                <a:ea typeface="新細明體" pitchFamily="18" charset="-120"/>
              </a:rPr>
              <a:t>}</a:t>
            </a:r>
            <a:br>
              <a:rPr kumimoji="1" lang="en-US" altLang="zh-TW" sz="1600">
                <a:latin typeface="Arial" charset="0"/>
                <a:ea typeface="新細明體" pitchFamily="18" charset="-120"/>
              </a:rPr>
            </a:br>
            <a:endParaRPr kumimoji="1" lang="en-US" altLang="zh-TW" sz="1600">
              <a:latin typeface="Arial" charset="0"/>
              <a:ea typeface="新細明體" pitchFamily="18" charset="-120"/>
            </a:endParaRPr>
          </a:p>
        </p:txBody>
      </p:sp>
      <p:sp>
        <p:nvSpPr>
          <p:cNvPr id="837644" name="Rectangle 12"/>
          <p:cNvSpPr>
            <a:spLocks noChangeArrowheads="1"/>
          </p:cNvSpPr>
          <p:nvPr/>
        </p:nvSpPr>
        <p:spPr bwMode="auto">
          <a:xfrm>
            <a:off x="5867400" y="4495800"/>
            <a:ext cx="3962400" cy="1524000"/>
          </a:xfrm>
          <a:prstGeom prst="rect">
            <a:avLst/>
          </a:prstGeom>
          <a:solidFill>
            <a:srgbClr val="FFFFCC"/>
          </a:solidFill>
          <a:ln w="12700">
            <a:solidFill>
              <a:schemeClr val="tx1"/>
            </a:solidFill>
            <a:miter lim="800000"/>
            <a:headEnd type="none" w="sm" len="sm"/>
            <a:tailEnd type="none" w="sm" len="sm"/>
          </a:ln>
          <a:effectLst>
            <a:outerShdw dist="107763" dir="2700000" algn="ctr" rotWithShape="0">
              <a:schemeClr val="bg2"/>
            </a:outerShdw>
          </a:effectLst>
        </p:spPr>
        <p:txBody>
          <a:bodyPr anchor="ctr" anchorCtr="1"/>
          <a:lstStyle/>
          <a:p>
            <a:pPr>
              <a:defRPr/>
            </a:pPr>
            <a:r>
              <a:rPr kumimoji="1" lang="en-US" altLang="zh-TW">
                <a:solidFill>
                  <a:srgbClr val="000000"/>
                </a:solidFill>
                <a:latin typeface="Arial" charset="0"/>
                <a:ea typeface="新細明體" pitchFamily="18" charset="-120"/>
              </a:rPr>
              <a:t>Suppose R1 is dispatched first.  He is the first reader and will wait(wsem) which sets wsem=0.  This prevents any writers from entering while there are some readers reading the file.</a:t>
            </a:r>
          </a:p>
        </p:txBody>
      </p:sp>
      <p:sp>
        <p:nvSpPr>
          <p:cNvPr id="59405" name="Rectangle 13"/>
          <p:cNvSpPr>
            <a:spLocks noChangeArrowheads="1"/>
          </p:cNvSpPr>
          <p:nvPr/>
        </p:nvSpPr>
        <p:spPr bwMode="auto">
          <a:xfrm>
            <a:off x="2743200" y="3124200"/>
            <a:ext cx="304800" cy="2209800"/>
          </a:xfrm>
          <a:prstGeom prst="rect">
            <a:avLst/>
          </a:prstGeom>
          <a:solidFill>
            <a:srgbClr val="CCFFCC"/>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a1</a:t>
            </a:r>
            <a:br>
              <a:rPr kumimoji="1" lang="en-US" altLang="zh-TW" sz="1600">
                <a:latin typeface="Arial" charset="0"/>
                <a:ea typeface="新細明體" pitchFamily="18" charset="-120"/>
              </a:rPr>
            </a:br>
            <a:r>
              <a:rPr kumimoji="1" lang="en-US" altLang="zh-TW" sz="1600">
                <a:latin typeface="Arial" charset="0"/>
                <a:ea typeface="新細明體" pitchFamily="18" charset="-120"/>
              </a:rPr>
              <a:t>a2</a:t>
            </a:r>
            <a:br>
              <a:rPr kumimoji="1" lang="en-US" altLang="zh-TW" sz="1600">
                <a:latin typeface="Arial" charset="0"/>
                <a:ea typeface="新細明體" pitchFamily="18" charset="-120"/>
              </a:rPr>
            </a:br>
            <a:r>
              <a:rPr kumimoji="1" lang="en-US" altLang="zh-TW" sz="1600">
                <a:latin typeface="Arial" charset="0"/>
                <a:ea typeface="新細明體" pitchFamily="18" charset="-120"/>
              </a:rPr>
              <a:t>a3</a:t>
            </a:r>
            <a:br>
              <a:rPr kumimoji="1" lang="en-US" altLang="zh-TW" sz="1600">
                <a:latin typeface="Arial" charset="0"/>
                <a:ea typeface="新細明體" pitchFamily="18" charset="-120"/>
              </a:rPr>
            </a:br>
            <a:r>
              <a:rPr kumimoji="1" lang="en-US" altLang="zh-TW" sz="1600">
                <a:latin typeface="Arial" charset="0"/>
                <a:ea typeface="新細明體" pitchFamily="18" charset="-120"/>
              </a:rPr>
              <a:t>a4</a:t>
            </a:r>
            <a:br>
              <a:rPr kumimoji="1" lang="en-US" altLang="zh-TW" sz="1600">
                <a:latin typeface="Arial" charset="0"/>
                <a:ea typeface="新細明體" pitchFamily="18" charset="-120"/>
              </a:rPr>
            </a:br>
            <a:r>
              <a:rPr kumimoji="1" lang="en-US" altLang="zh-TW" sz="1600">
                <a:latin typeface="Arial" charset="0"/>
                <a:ea typeface="新細明體" pitchFamily="18" charset="-120"/>
              </a:rPr>
              <a:t>a5</a:t>
            </a:r>
          </a:p>
          <a:p>
            <a:pPr algn="ctr"/>
            <a:r>
              <a:rPr kumimoji="1" lang="en-US" altLang="zh-TW" sz="1600">
                <a:latin typeface="Arial" charset="0"/>
                <a:ea typeface="新細明體" pitchFamily="18" charset="-120"/>
              </a:rPr>
              <a:t>a6</a:t>
            </a:r>
          </a:p>
          <a:p>
            <a:pPr algn="ctr"/>
            <a:r>
              <a:rPr kumimoji="1" lang="en-US" altLang="zh-TW" sz="1600">
                <a:latin typeface="Arial" charset="0"/>
                <a:ea typeface="新細明體" pitchFamily="18" charset="-120"/>
              </a:rPr>
              <a:t>a7</a:t>
            </a:r>
          </a:p>
          <a:p>
            <a:pPr algn="ctr"/>
            <a:r>
              <a:rPr kumimoji="1" lang="en-US" altLang="zh-TW" sz="1600">
                <a:latin typeface="Arial" charset="0"/>
                <a:ea typeface="新細明體" pitchFamily="18" charset="-120"/>
              </a:rPr>
              <a:t>a8</a:t>
            </a:r>
          </a:p>
          <a:p>
            <a:pPr algn="ctr"/>
            <a:r>
              <a:rPr kumimoji="1" lang="en-US" altLang="zh-TW" sz="1600">
                <a:latin typeface="Arial" charset="0"/>
                <a:ea typeface="新細明體" pitchFamily="18" charset="-120"/>
              </a:rPr>
              <a:t>a9</a:t>
            </a:r>
          </a:p>
        </p:txBody>
      </p:sp>
      <p:sp>
        <p:nvSpPr>
          <p:cNvPr id="59406" name="Rectangle 14"/>
          <p:cNvSpPr>
            <a:spLocks noChangeArrowheads="1"/>
          </p:cNvSpPr>
          <p:nvPr/>
        </p:nvSpPr>
        <p:spPr bwMode="auto">
          <a:xfrm>
            <a:off x="6248400" y="3124200"/>
            <a:ext cx="304800" cy="762000"/>
          </a:xfrm>
          <a:prstGeom prst="rect">
            <a:avLst/>
          </a:prstGeom>
          <a:solidFill>
            <a:srgbClr val="CCFFCC"/>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b1</a:t>
            </a:r>
            <a:br>
              <a:rPr kumimoji="1" lang="en-US" altLang="zh-TW" sz="1600">
                <a:latin typeface="Arial" charset="0"/>
                <a:ea typeface="新細明體" pitchFamily="18" charset="-120"/>
              </a:rPr>
            </a:br>
            <a:r>
              <a:rPr kumimoji="1" lang="en-US" altLang="zh-TW" sz="1600">
                <a:latin typeface="Arial" charset="0"/>
                <a:ea typeface="新細明體" pitchFamily="18" charset="-120"/>
              </a:rPr>
              <a:t>b2</a:t>
            </a:r>
            <a:br>
              <a:rPr kumimoji="1" lang="en-US" altLang="zh-TW" sz="1600">
                <a:latin typeface="Arial" charset="0"/>
                <a:ea typeface="新細明體" pitchFamily="18" charset="-120"/>
              </a:rPr>
            </a:br>
            <a:r>
              <a:rPr kumimoji="1" lang="en-US" altLang="zh-TW" sz="1600">
                <a:latin typeface="Arial" charset="0"/>
                <a:ea typeface="新細明體" pitchFamily="18" charset="-120"/>
              </a:rPr>
              <a:t>b3</a:t>
            </a:r>
          </a:p>
        </p:txBody>
      </p:sp>
      <p:sp>
        <p:nvSpPr>
          <p:cNvPr id="2" name="Slide Number Placeholder 1">
            <a:extLst>
              <a:ext uri="{FF2B5EF4-FFF2-40B4-BE49-F238E27FC236}">
                <a16:creationId xmlns:a16="http://schemas.microsoft.com/office/drawing/2014/main" id="{0C329B6C-129F-40C2-8A07-50D3095DD9BF}"/>
              </a:ext>
            </a:extLst>
          </p:cNvPr>
          <p:cNvSpPr>
            <a:spLocks noGrp="1"/>
          </p:cNvSpPr>
          <p:nvPr>
            <p:ph type="sldNum" sz="quarter" idx="33"/>
          </p:nvPr>
        </p:nvSpPr>
        <p:spPr/>
        <p:txBody>
          <a:bodyPr/>
          <a:lstStyle/>
          <a:p>
            <a:fld id="{19B51A1E-902D-48AF-9020-955120F399B6}" type="slidenum">
              <a:rPr lang="en-US" noProof="0" smtClean="0"/>
              <a:pPr/>
              <a:t>43</a:t>
            </a:fld>
            <a:endParaRPr lang="en-US" noProof="0" dirty="0"/>
          </a:p>
        </p:txBody>
      </p:sp>
      <p:sp>
        <p:nvSpPr>
          <p:cNvPr id="18" name="Rectangle 2">
            <a:extLst>
              <a:ext uri="{FF2B5EF4-FFF2-40B4-BE49-F238E27FC236}">
                <a16:creationId xmlns:a16="http://schemas.microsoft.com/office/drawing/2014/main" id="{F77037C2-8819-492A-9C33-7450D52509BB}"/>
              </a:ext>
            </a:extLst>
          </p:cNvPr>
          <p:cNvSpPr txBox="1">
            <a:spLocks noChangeArrowheads="1"/>
          </p:cNvSpPr>
          <p:nvPr/>
        </p:nvSpPr>
        <p:spPr>
          <a:xfrm>
            <a:off x="113834" y="219869"/>
            <a:ext cx="7793037" cy="779462"/>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cap="all" spc="-150" baseline="0">
                <a:solidFill>
                  <a:schemeClr val="tx1"/>
                </a:solidFill>
                <a:latin typeface="+mj-lt"/>
                <a:ea typeface="+mj-ea"/>
                <a:cs typeface="+mj-cs"/>
              </a:defRPr>
            </a:lvl1pPr>
          </a:lstStyle>
          <a:p>
            <a:pPr algn="ctr"/>
            <a:r>
              <a:rPr lang="en-US" altLang="zh-TW" dirty="0">
                <a:ea typeface="新細明體" pitchFamily="18" charset="-120"/>
              </a:rPr>
              <a:t>Readers/Writers Example (2/12)</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ChangeArrowheads="1"/>
          </p:cNvSpPr>
          <p:nvPr/>
        </p:nvSpPr>
        <p:spPr bwMode="auto">
          <a:xfrm>
            <a:off x="2590800" y="1676400"/>
            <a:ext cx="6248400" cy="4267200"/>
          </a:xfrm>
          <a:prstGeom prst="rect">
            <a:avLst/>
          </a:prstGeom>
          <a:solidFill>
            <a:srgbClr val="00B0F0"/>
          </a:solidFill>
          <a:ln w="12700">
            <a:solidFill>
              <a:schemeClr val="tx1"/>
            </a:solidFill>
            <a:miter lim="800000"/>
            <a:headEnd type="none" w="sm" len="sm"/>
            <a:tailEnd type="none" w="sm" len="sm"/>
          </a:ln>
        </p:spPr>
        <p:txBody>
          <a:bodyPr wrap="none" anchor="ctr"/>
          <a:lstStyle/>
          <a:p>
            <a:endParaRPr lang="en-US"/>
          </a:p>
        </p:txBody>
      </p:sp>
      <p:sp>
        <p:nvSpPr>
          <p:cNvPr id="60420" name="Rectangle 4"/>
          <p:cNvSpPr>
            <a:spLocks noChangeArrowheads="1"/>
          </p:cNvSpPr>
          <p:nvPr/>
        </p:nvSpPr>
        <p:spPr bwMode="auto">
          <a:xfrm>
            <a:off x="8077200" y="1905000"/>
            <a:ext cx="3810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0</a:t>
            </a:r>
          </a:p>
        </p:txBody>
      </p:sp>
      <p:sp>
        <p:nvSpPr>
          <p:cNvPr id="60421" name="Rectangle 5"/>
          <p:cNvSpPr>
            <a:spLocks noChangeArrowheads="1"/>
          </p:cNvSpPr>
          <p:nvPr/>
        </p:nvSpPr>
        <p:spPr bwMode="auto">
          <a:xfrm>
            <a:off x="7239000" y="1981200"/>
            <a:ext cx="685800" cy="152400"/>
          </a:xfrm>
          <a:prstGeom prst="rect">
            <a:avLst/>
          </a:prstGeom>
          <a:noFill/>
          <a:ln w="12700">
            <a:no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wsem</a:t>
            </a:r>
          </a:p>
        </p:txBody>
      </p:sp>
      <p:sp>
        <p:nvSpPr>
          <p:cNvPr id="60422" name="Rectangle 6"/>
          <p:cNvSpPr>
            <a:spLocks noChangeArrowheads="1"/>
          </p:cNvSpPr>
          <p:nvPr/>
        </p:nvSpPr>
        <p:spPr bwMode="auto">
          <a:xfrm>
            <a:off x="3352800" y="1905000"/>
            <a:ext cx="3810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1</a:t>
            </a:r>
          </a:p>
        </p:txBody>
      </p:sp>
      <p:sp>
        <p:nvSpPr>
          <p:cNvPr id="60423" name="Rectangle 7"/>
          <p:cNvSpPr>
            <a:spLocks noChangeArrowheads="1"/>
          </p:cNvSpPr>
          <p:nvPr/>
        </p:nvSpPr>
        <p:spPr bwMode="auto">
          <a:xfrm>
            <a:off x="2971800" y="1905000"/>
            <a:ext cx="304800" cy="304800"/>
          </a:xfrm>
          <a:prstGeom prst="rect">
            <a:avLst/>
          </a:prstGeom>
          <a:noFill/>
          <a:ln w="12700">
            <a:no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rc</a:t>
            </a:r>
          </a:p>
        </p:txBody>
      </p:sp>
      <p:sp>
        <p:nvSpPr>
          <p:cNvPr id="60424" name="Rectangle 8"/>
          <p:cNvSpPr>
            <a:spLocks noChangeArrowheads="1"/>
          </p:cNvSpPr>
          <p:nvPr/>
        </p:nvSpPr>
        <p:spPr bwMode="auto">
          <a:xfrm>
            <a:off x="5486400" y="1905000"/>
            <a:ext cx="3810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1</a:t>
            </a:r>
          </a:p>
        </p:txBody>
      </p:sp>
      <p:sp>
        <p:nvSpPr>
          <p:cNvPr id="60425" name="Rectangle 9"/>
          <p:cNvSpPr>
            <a:spLocks noChangeArrowheads="1"/>
          </p:cNvSpPr>
          <p:nvPr/>
        </p:nvSpPr>
        <p:spPr bwMode="auto">
          <a:xfrm>
            <a:off x="5105400" y="1905000"/>
            <a:ext cx="304800" cy="304800"/>
          </a:xfrm>
          <a:prstGeom prst="rect">
            <a:avLst/>
          </a:prstGeom>
          <a:noFill/>
          <a:ln w="12700">
            <a:no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x</a:t>
            </a:r>
          </a:p>
        </p:txBody>
      </p:sp>
      <p:sp>
        <p:nvSpPr>
          <p:cNvPr id="60426" name="Rectangle 10"/>
          <p:cNvSpPr>
            <a:spLocks noChangeArrowheads="1"/>
          </p:cNvSpPr>
          <p:nvPr/>
        </p:nvSpPr>
        <p:spPr bwMode="auto">
          <a:xfrm>
            <a:off x="2895600" y="2362200"/>
            <a:ext cx="3276600" cy="33528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sz="1600">
                <a:solidFill>
                  <a:srgbClr val="000000"/>
                </a:solidFill>
                <a:latin typeface="Arial" charset="0"/>
                <a:ea typeface="新細明體" pitchFamily="18" charset="-120"/>
              </a:rPr>
              <a:t>/* Reader thread */</a:t>
            </a:r>
            <a:br>
              <a:rPr kumimoji="1" lang="en-US" altLang="zh-TW" sz="1600">
                <a:solidFill>
                  <a:srgbClr val="000000"/>
                </a:solidFill>
                <a:latin typeface="Arial" charset="0"/>
                <a:ea typeface="新細明體" pitchFamily="18" charset="-120"/>
              </a:rPr>
            </a:br>
            <a:r>
              <a:rPr kumimoji="1" lang="en-US" altLang="zh-TW" sz="1600">
                <a:solidFill>
                  <a:srgbClr val="000000"/>
                </a:solidFill>
                <a:latin typeface="Arial" charset="0"/>
                <a:ea typeface="新細明體" pitchFamily="18" charset="-120"/>
              </a:rPr>
              <a:t>while (true) {</a:t>
            </a:r>
          </a:p>
          <a:p>
            <a:r>
              <a:rPr kumimoji="1" lang="en-US" altLang="zh-TW" sz="1600">
                <a:solidFill>
                  <a:srgbClr val="000000"/>
                </a:solidFill>
                <a:latin typeface="Arial" charset="0"/>
                <a:ea typeface="新細明體" pitchFamily="18" charset="-120"/>
              </a:rPr>
              <a:t>  …</a:t>
            </a:r>
            <a:r>
              <a:rPr kumimoji="1" lang="en-US" altLang="zh-TW" sz="1600">
                <a:latin typeface="Arial" charset="0"/>
                <a:ea typeface="新細明體" pitchFamily="18" charset="-120"/>
              </a:rPr>
              <a:t> </a:t>
            </a:r>
            <a:r>
              <a:rPr kumimoji="1" lang="en-US" altLang="zh-TW" sz="1600">
                <a:solidFill>
                  <a:srgbClr val="00CC66"/>
                </a:solidFill>
                <a:latin typeface="Arial" charset="0"/>
                <a:ea typeface="新細明體" pitchFamily="18" charset="-120"/>
                <a:sym typeface="Wingdings" pitchFamily="2" charset="2"/>
              </a:rPr>
              <a:t>R2 </a:t>
            </a:r>
            <a:endParaRPr kumimoji="1" lang="en-US" altLang="zh-TW" sz="1600">
              <a:solidFill>
                <a:srgbClr val="00CC66"/>
              </a:solidFill>
              <a:latin typeface="Arial" charset="0"/>
              <a:ea typeface="新細明體" pitchFamily="18" charset="-120"/>
            </a:endParaRPr>
          </a:p>
          <a:p>
            <a:r>
              <a:rPr kumimoji="1" lang="en-US" altLang="zh-TW" sz="1600">
                <a:latin typeface="Arial" charset="0"/>
                <a:ea typeface="新細明體" pitchFamily="18" charset="-120"/>
              </a:rPr>
              <a:t>  </a:t>
            </a:r>
            <a:r>
              <a:rPr kumimoji="1" lang="en-US" altLang="zh-TW" sz="1600">
                <a:solidFill>
                  <a:srgbClr val="000000"/>
                </a:solidFill>
                <a:latin typeface="Arial" charset="0"/>
                <a:ea typeface="新細明體" pitchFamily="18" charset="-120"/>
              </a:rPr>
              <a:t>wait(x);</a:t>
            </a:r>
          </a:p>
          <a:p>
            <a:r>
              <a:rPr kumimoji="1" lang="en-US" altLang="zh-TW" sz="1600">
                <a:solidFill>
                  <a:srgbClr val="000000"/>
                </a:solidFill>
                <a:latin typeface="Arial" charset="0"/>
                <a:ea typeface="新細明體" pitchFamily="18" charset="-120"/>
              </a:rPr>
              <a:t>      rc = rc + 1;</a:t>
            </a:r>
          </a:p>
          <a:p>
            <a:r>
              <a:rPr kumimoji="1" lang="en-US" altLang="zh-TW" sz="1600">
                <a:solidFill>
                  <a:srgbClr val="000000"/>
                </a:solidFill>
                <a:latin typeface="Arial" charset="0"/>
                <a:ea typeface="新細明體" pitchFamily="18" charset="-120"/>
              </a:rPr>
              <a:t>      if (rc==1) wait(wsem);</a:t>
            </a:r>
          </a:p>
          <a:p>
            <a:r>
              <a:rPr kumimoji="1" lang="en-US" altLang="zh-TW" sz="1600">
                <a:solidFill>
                  <a:srgbClr val="000000"/>
                </a:solidFill>
                <a:latin typeface="Arial" charset="0"/>
                <a:ea typeface="新細明體" pitchFamily="18" charset="-120"/>
              </a:rPr>
              <a:t>  signal(x);</a:t>
            </a:r>
          </a:p>
          <a:p>
            <a:r>
              <a:rPr kumimoji="1" lang="en-US" altLang="zh-TW" sz="1600">
                <a:solidFill>
                  <a:srgbClr val="000000"/>
                </a:solidFill>
                <a:latin typeface="Arial" charset="0"/>
                <a:ea typeface="新細明體" pitchFamily="18" charset="-120"/>
              </a:rPr>
              <a:t>  READ file;</a:t>
            </a:r>
            <a:r>
              <a:rPr kumimoji="1" lang="en-US" altLang="zh-TW" sz="1600">
                <a:latin typeface="Arial" charset="0"/>
                <a:ea typeface="新細明體" pitchFamily="18" charset="-120"/>
              </a:rPr>
              <a:t> </a:t>
            </a:r>
            <a:r>
              <a:rPr kumimoji="1" lang="en-US" altLang="zh-TW" sz="1600">
                <a:solidFill>
                  <a:srgbClr val="00CC66"/>
                </a:solidFill>
                <a:latin typeface="Arial" charset="0"/>
                <a:ea typeface="新細明體" pitchFamily="18" charset="-120"/>
                <a:sym typeface="Wingdings" pitchFamily="2" charset="2"/>
              </a:rPr>
              <a:t>R1</a:t>
            </a:r>
            <a:r>
              <a:rPr kumimoji="1" lang="en-US" altLang="zh-TW" sz="1600">
                <a:solidFill>
                  <a:srgbClr val="00FF00"/>
                </a:solidFill>
                <a:latin typeface="Arial" charset="0"/>
                <a:ea typeface="新細明體" pitchFamily="18" charset="-120"/>
                <a:sym typeface="Wingdings" pitchFamily="2" charset="2"/>
              </a:rPr>
              <a:t> </a:t>
            </a:r>
            <a:endParaRPr kumimoji="1" lang="en-US" altLang="zh-TW" sz="1600">
              <a:latin typeface="Arial" charset="0"/>
              <a:ea typeface="新細明體" pitchFamily="18" charset="-120"/>
            </a:endParaRPr>
          </a:p>
          <a:p>
            <a:r>
              <a:rPr kumimoji="1" lang="en-US" altLang="zh-TW" sz="1600">
                <a:latin typeface="Arial" charset="0"/>
                <a:ea typeface="新細明體" pitchFamily="18" charset="-120"/>
              </a:rPr>
              <a:t>  </a:t>
            </a:r>
            <a:r>
              <a:rPr kumimoji="1" lang="en-US" altLang="zh-TW" sz="1600">
                <a:solidFill>
                  <a:srgbClr val="000000"/>
                </a:solidFill>
                <a:latin typeface="Arial" charset="0"/>
                <a:ea typeface="新細明體" pitchFamily="18" charset="-120"/>
              </a:rPr>
              <a:t>wait(x);</a:t>
            </a:r>
          </a:p>
          <a:p>
            <a:r>
              <a:rPr kumimoji="1" lang="en-US" altLang="zh-TW" sz="1600">
                <a:solidFill>
                  <a:srgbClr val="000000"/>
                </a:solidFill>
                <a:latin typeface="Arial" charset="0"/>
                <a:ea typeface="新細明體" pitchFamily="18" charset="-120"/>
              </a:rPr>
              <a:t>     rc = rc -1;</a:t>
            </a:r>
          </a:p>
          <a:p>
            <a:r>
              <a:rPr kumimoji="1" lang="en-US" altLang="zh-TW" sz="1600">
                <a:solidFill>
                  <a:srgbClr val="000000"/>
                </a:solidFill>
                <a:latin typeface="Arial" charset="0"/>
                <a:ea typeface="新細明體" pitchFamily="18" charset="-120"/>
              </a:rPr>
              <a:t>     if (rc==0) signal(wsem);</a:t>
            </a:r>
          </a:p>
          <a:p>
            <a:r>
              <a:rPr kumimoji="1" lang="en-US" altLang="zh-TW" sz="1600">
                <a:solidFill>
                  <a:srgbClr val="000000"/>
                </a:solidFill>
                <a:latin typeface="Arial" charset="0"/>
                <a:ea typeface="新細明體" pitchFamily="18" charset="-120"/>
              </a:rPr>
              <a:t>  signal(x);</a:t>
            </a:r>
            <a:br>
              <a:rPr kumimoji="1" lang="en-US" altLang="zh-TW" sz="1600">
                <a:solidFill>
                  <a:srgbClr val="000000"/>
                </a:solidFill>
                <a:latin typeface="Arial" charset="0"/>
                <a:ea typeface="新細明體" pitchFamily="18" charset="-120"/>
              </a:rPr>
            </a:br>
            <a:r>
              <a:rPr kumimoji="1" lang="en-US" altLang="zh-TW" sz="1600">
                <a:solidFill>
                  <a:srgbClr val="000000"/>
                </a:solidFill>
                <a:latin typeface="Arial" charset="0"/>
                <a:ea typeface="新細明體" pitchFamily="18" charset="-120"/>
              </a:rPr>
              <a:t>}</a:t>
            </a:r>
          </a:p>
        </p:txBody>
      </p:sp>
      <p:sp>
        <p:nvSpPr>
          <p:cNvPr id="60427" name="Rectangle 11"/>
          <p:cNvSpPr>
            <a:spLocks noChangeArrowheads="1"/>
          </p:cNvSpPr>
          <p:nvPr/>
        </p:nvSpPr>
        <p:spPr bwMode="auto">
          <a:xfrm>
            <a:off x="6400800" y="2362200"/>
            <a:ext cx="2133600" cy="33528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sz="1600">
                <a:solidFill>
                  <a:srgbClr val="000000"/>
                </a:solidFill>
                <a:latin typeface="Arial" charset="0"/>
                <a:ea typeface="新細明體" pitchFamily="18" charset="-120"/>
              </a:rPr>
              <a:t>/* Writer thread */</a:t>
            </a:r>
            <a:br>
              <a:rPr kumimoji="1" lang="en-US" altLang="zh-TW" sz="1600">
                <a:solidFill>
                  <a:srgbClr val="000000"/>
                </a:solidFill>
                <a:latin typeface="Arial" charset="0"/>
                <a:ea typeface="新細明體" pitchFamily="18" charset="-120"/>
              </a:rPr>
            </a:br>
            <a:r>
              <a:rPr kumimoji="1" lang="en-US" altLang="zh-TW" sz="1600">
                <a:solidFill>
                  <a:srgbClr val="000000"/>
                </a:solidFill>
                <a:latin typeface="Arial" charset="0"/>
                <a:ea typeface="新細明體" pitchFamily="18" charset="-120"/>
              </a:rPr>
              <a:t>while (true) {</a:t>
            </a:r>
          </a:p>
          <a:p>
            <a:r>
              <a:rPr kumimoji="1" lang="en-US" altLang="zh-TW" sz="1600">
                <a:solidFill>
                  <a:srgbClr val="000000"/>
                </a:solidFill>
                <a:latin typeface="Arial" charset="0"/>
                <a:ea typeface="新細明體" pitchFamily="18" charset="-120"/>
              </a:rPr>
              <a:t>  …</a:t>
            </a:r>
            <a:r>
              <a:rPr kumimoji="1" lang="en-US" altLang="zh-TW" sz="1600">
                <a:solidFill>
                  <a:srgbClr val="00CC66"/>
                </a:solidFill>
                <a:latin typeface="Arial" charset="0"/>
                <a:ea typeface="新細明體" pitchFamily="18" charset="-120"/>
                <a:sym typeface="Wingdings" pitchFamily="2" charset="2"/>
              </a:rPr>
              <a:t>W1</a:t>
            </a:r>
            <a:r>
              <a:rPr kumimoji="1" lang="en-US" altLang="zh-TW" sz="1600">
                <a:solidFill>
                  <a:srgbClr val="00CC66"/>
                </a:solidFill>
                <a:latin typeface="Arial" charset="0"/>
                <a:ea typeface="新細明體" pitchFamily="18" charset="-120"/>
              </a:rPr>
              <a:t> </a:t>
            </a:r>
          </a:p>
          <a:p>
            <a:r>
              <a:rPr kumimoji="1" lang="en-US" altLang="zh-TW" sz="1600">
                <a:solidFill>
                  <a:srgbClr val="000000"/>
                </a:solidFill>
                <a:latin typeface="Arial" charset="0"/>
                <a:ea typeface="新細明體" pitchFamily="18" charset="-120"/>
              </a:rPr>
              <a:t>  wait(wsem);</a:t>
            </a:r>
          </a:p>
          <a:p>
            <a:r>
              <a:rPr kumimoji="1" lang="en-US" altLang="zh-TW" sz="1600">
                <a:solidFill>
                  <a:srgbClr val="000000"/>
                </a:solidFill>
                <a:latin typeface="Arial" charset="0"/>
                <a:ea typeface="新細明體" pitchFamily="18" charset="-120"/>
              </a:rPr>
              <a:t>    WRITE file;</a:t>
            </a:r>
          </a:p>
          <a:p>
            <a:r>
              <a:rPr kumimoji="1" lang="en-US" altLang="zh-TW" sz="1600">
                <a:solidFill>
                  <a:srgbClr val="000000"/>
                </a:solidFill>
                <a:latin typeface="Arial" charset="0"/>
                <a:ea typeface="新細明體" pitchFamily="18" charset="-120"/>
              </a:rPr>
              <a:t>  signal(wsem);</a:t>
            </a:r>
            <a:br>
              <a:rPr kumimoji="1" lang="en-US" altLang="zh-TW" sz="1600">
                <a:solidFill>
                  <a:srgbClr val="000000"/>
                </a:solidFill>
                <a:latin typeface="Arial" charset="0"/>
                <a:ea typeface="新細明體" pitchFamily="18" charset="-120"/>
              </a:rPr>
            </a:br>
            <a:r>
              <a:rPr kumimoji="1" lang="en-US" altLang="zh-TW" sz="1600">
                <a:solidFill>
                  <a:srgbClr val="000000"/>
                </a:solidFill>
                <a:latin typeface="Arial" charset="0"/>
                <a:ea typeface="新細明體" pitchFamily="18" charset="-120"/>
              </a:rPr>
              <a:t>}</a:t>
            </a:r>
            <a:br>
              <a:rPr kumimoji="1" lang="en-US" altLang="zh-TW" sz="1600">
                <a:solidFill>
                  <a:srgbClr val="000000"/>
                </a:solidFill>
                <a:latin typeface="Arial" charset="0"/>
                <a:ea typeface="新細明體" pitchFamily="18" charset="-120"/>
              </a:rPr>
            </a:br>
            <a:endParaRPr kumimoji="1" lang="en-US" altLang="zh-TW" sz="1600">
              <a:solidFill>
                <a:srgbClr val="000000"/>
              </a:solidFill>
              <a:latin typeface="Arial" charset="0"/>
              <a:ea typeface="新細明體" pitchFamily="18" charset="-120"/>
            </a:endParaRPr>
          </a:p>
        </p:txBody>
      </p:sp>
      <p:sp>
        <p:nvSpPr>
          <p:cNvPr id="839692" name="Rectangle 12"/>
          <p:cNvSpPr>
            <a:spLocks noChangeArrowheads="1"/>
          </p:cNvSpPr>
          <p:nvPr/>
        </p:nvSpPr>
        <p:spPr bwMode="auto">
          <a:xfrm>
            <a:off x="5791200" y="4724400"/>
            <a:ext cx="2590800" cy="685800"/>
          </a:xfrm>
          <a:prstGeom prst="rect">
            <a:avLst/>
          </a:prstGeom>
          <a:solidFill>
            <a:srgbClr val="FFFFCC"/>
          </a:solidFill>
          <a:ln w="12700">
            <a:solidFill>
              <a:schemeClr val="tx1"/>
            </a:solidFill>
            <a:miter lim="800000"/>
            <a:headEnd type="none" w="sm" len="sm"/>
            <a:tailEnd type="none" w="sm" len="sm"/>
          </a:ln>
          <a:effectLst>
            <a:outerShdw dist="107763" dir="2700000" algn="ctr" rotWithShape="0">
              <a:schemeClr val="bg2"/>
            </a:outerShdw>
          </a:effectLst>
        </p:spPr>
        <p:txBody>
          <a:bodyPr anchor="ctr" anchorCtr="1"/>
          <a:lstStyle/>
          <a:p>
            <a:pPr>
              <a:defRPr/>
            </a:pPr>
            <a:r>
              <a:rPr kumimoji="1" lang="en-US" altLang="zh-TW">
                <a:solidFill>
                  <a:srgbClr val="000000"/>
                </a:solidFill>
                <a:latin typeface="Arial" charset="0"/>
                <a:ea typeface="新細明體" pitchFamily="18" charset="-120"/>
              </a:rPr>
              <a:t>R1 passes through and starts reading file.</a:t>
            </a:r>
          </a:p>
        </p:txBody>
      </p:sp>
      <p:sp>
        <p:nvSpPr>
          <p:cNvPr id="60429" name="Rectangle 13"/>
          <p:cNvSpPr>
            <a:spLocks noChangeArrowheads="1"/>
          </p:cNvSpPr>
          <p:nvPr/>
        </p:nvSpPr>
        <p:spPr bwMode="auto">
          <a:xfrm>
            <a:off x="2743200" y="3124200"/>
            <a:ext cx="304800" cy="2209800"/>
          </a:xfrm>
          <a:prstGeom prst="rect">
            <a:avLst/>
          </a:prstGeom>
          <a:solidFill>
            <a:srgbClr val="CCFFCC"/>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a1</a:t>
            </a:r>
            <a:br>
              <a:rPr kumimoji="1" lang="en-US" altLang="zh-TW" sz="1600">
                <a:latin typeface="Arial" charset="0"/>
                <a:ea typeface="新細明體" pitchFamily="18" charset="-120"/>
              </a:rPr>
            </a:br>
            <a:r>
              <a:rPr kumimoji="1" lang="en-US" altLang="zh-TW" sz="1600">
                <a:latin typeface="Arial" charset="0"/>
                <a:ea typeface="新細明體" pitchFamily="18" charset="-120"/>
              </a:rPr>
              <a:t>a2</a:t>
            </a:r>
            <a:br>
              <a:rPr kumimoji="1" lang="en-US" altLang="zh-TW" sz="1600">
                <a:latin typeface="Arial" charset="0"/>
                <a:ea typeface="新細明體" pitchFamily="18" charset="-120"/>
              </a:rPr>
            </a:br>
            <a:r>
              <a:rPr kumimoji="1" lang="en-US" altLang="zh-TW" sz="1600">
                <a:latin typeface="Arial" charset="0"/>
                <a:ea typeface="新細明體" pitchFamily="18" charset="-120"/>
              </a:rPr>
              <a:t>a3</a:t>
            </a:r>
            <a:br>
              <a:rPr kumimoji="1" lang="en-US" altLang="zh-TW" sz="1600">
                <a:latin typeface="Arial" charset="0"/>
                <a:ea typeface="新細明體" pitchFamily="18" charset="-120"/>
              </a:rPr>
            </a:br>
            <a:r>
              <a:rPr kumimoji="1" lang="en-US" altLang="zh-TW" sz="1600">
                <a:latin typeface="Arial" charset="0"/>
                <a:ea typeface="新細明體" pitchFamily="18" charset="-120"/>
              </a:rPr>
              <a:t>a4</a:t>
            </a:r>
            <a:br>
              <a:rPr kumimoji="1" lang="en-US" altLang="zh-TW" sz="1600">
                <a:latin typeface="Arial" charset="0"/>
                <a:ea typeface="新細明體" pitchFamily="18" charset="-120"/>
              </a:rPr>
            </a:br>
            <a:r>
              <a:rPr kumimoji="1" lang="en-US" altLang="zh-TW" sz="1600">
                <a:latin typeface="Arial" charset="0"/>
                <a:ea typeface="新細明體" pitchFamily="18" charset="-120"/>
              </a:rPr>
              <a:t>a5</a:t>
            </a:r>
          </a:p>
          <a:p>
            <a:pPr algn="ctr"/>
            <a:r>
              <a:rPr kumimoji="1" lang="en-US" altLang="zh-TW" sz="1600">
                <a:latin typeface="Arial" charset="0"/>
                <a:ea typeface="新細明體" pitchFamily="18" charset="-120"/>
              </a:rPr>
              <a:t>a6</a:t>
            </a:r>
          </a:p>
          <a:p>
            <a:pPr algn="ctr"/>
            <a:r>
              <a:rPr kumimoji="1" lang="en-US" altLang="zh-TW" sz="1600">
                <a:latin typeface="Arial" charset="0"/>
                <a:ea typeface="新細明體" pitchFamily="18" charset="-120"/>
              </a:rPr>
              <a:t>a7</a:t>
            </a:r>
          </a:p>
          <a:p>
            <a:pPr algn="ctr"/>
            <a:r>
              <a:rPr kumimoji="1" lang="en-US" altLang="zh-TW" sz="1600">
                <a:latin typeface="Arial" charset="0"/>
                <a:ea typeface="新細明體" pitchFamily="18" charset="-120"/>
              </a:rPr>
              <a:t>a8</a:t>
            </a:r>
          </a:p>
          <a:p>
            <a:pPr algn="ctr"/>
            <a:r>
              <a:rPr kumimoji="1" lang="en-US" altLang="zh-TW" sz="1600">
                <a:latin typeface="Arial" charset="0"/>
                <a:ea typeface="新細明體" pitchFamily="18" charset="-120"/>
              </a:rPr>
              <a:t>a9</a:t>
            </a:r>
          </a:p>
        </p:txBody>
      </p:sp>
      <p:sp>
        <p:nvSpPr>
          <p:cNvPr id="60430" name="Rectangle 14"/>
          <p:cNvSpPr>
            <a:spLocks noChangeArrowheads="1"/>
          </p:cNvSpPr>
          <p:nvPr/>
        </p:nvSpPr>
        <p:spPr bwMode="auto">
          <a:xfrm>
            <a:off x="6248400" y="3124200"/>
            <a:ext cx="304800" cy="762000"/>
          </a:xfrm>
          <a:prstGeom prst="rect">
            <a:avLst/>
          </a:prstGeom>
          <a:solidFill>
            <a:srgbClr val="CCFFCC"/>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b1</a:t>
            </a:r>
            <a:br>
              <a:rPr kumimoji="1" lang="en-US" altLang="zh-TW" sz="1600">
                <a:latin typeface="Arial" charset="0"/>
                <a:ea typeface="新細明體" pitchFamily="18" charset="-120"/>
              </a:rPr>
            </a:br>
            <a:r>
              <a:rPr kumimoji="1" lang="en-US" altLang="zh-TW" sz="1600">
                <a:latin typeface="Arial" charset="0"/>
                <a:ea typeface="新細明體" pitchFamily="18" charset="-120"/>
              </a:rPr>
              <a:t>b2</a:t>
            </a:r>
            <a:br>
              <a:rPr kumimoji="1" lang="en-US" altLang="zh-TW" sz="1600">
                <a:latin typeface="Arial" charset="0"/>
                <a:ea typeface="新細明體" pitchFamily="18" charset="-120"/>
              </a:rPr>
            </a:br>
            <a:r>
              <a:rPr kumimoji="1" lang="en-US" altLang="zh-TW" sz="1600">
                <a:latin typeface="Arial" charset="0"/>
                <a:ea typeface="新細明體" pitchFamily="18" charset="-120"/>
              </a:rPr>
              <a:t>b3</a:t>
            </a:r>
          </a:p>
        </p:txBody>
      </p:sp>
      <p:sp>
        <p:nvSpPr>
          <p:cNvPr id="2" name="Slide Number Placeholder 1">
            <a:extLst>
              <a:ext uri="{FF2B5EF4-FFF2-40B4-BE49-F238E27FC236}">
                <a16:creationId xmlns:a16="http://schemas.microsoft.com/office/drawing/2014/main" id="{5BC2E706-5009-4838-AF80-EF00632A0784}"/>
              </a:ext>
            </a:extLst>
          </p:cNvPr>
          <p:cNvSpPr>
            <a:spLocks noGrp="1"/>
          </p:cNvSpPr>
          <p:nvPr>
            <p:ph type="sldNum" sz="quarter" idx="33"/>
          </p:nvPr>
        </p:nvSpPr>
        <p:spPr/>
        <p:txBody>
          <a:bodyPr/>
          <a:lstStyle/>
          <a:p>
            <a:fld id="{19B51A1E-902D-48AF-9020-955120F399B6}" type="slidenum">
              <a:rPr lang="en-US" noProof="0" smtClean="0"/>
              <a:pPr/>
              <a:t>44</a:t>
            </a:fld>
            <a:endParaRPr lang="en-US" noProof="0" dirty="0"/>
          </a:p>
        </p:txBody>
      </p:sp>
      <p:sp>
        <p:nvSpPr>
          <p:cNvPr id="18" name="Rectangle 2">
            <a:extLst>
              <a:ext uri="{FF2B5EF4-FFF2-40B4-BE49-F238E27FC236}">
                <a16:creationId xmlns:a16="http://schemas.microsoft.com/office/drawing/2014/main" id="{2E41B2D2-EA3B-4FFC-8557-45E0D7D6CD05}"/>
              </a:ext>
            </a:extLst>
          </p:cNvPr>
          <p:cNvSpPr>
            <a:spLocks noGrp="1" noChangeArrowheads="1"/>
          </p:cNvSpPr>
          <p:nvPr>
            <p:ph type="title"/>
          </p:nvPr>
        </p:nvSpPr>
        <p:spPr>
          <a:xfrm>
            <a:off x="113834" y="219869"/>
            <a:ext cx="7793037" cy="779462"/>
          </a:xfrm>
        </p:spPr>
        <p:txBody>
          <a:bodyPr/>
          <a:lstStyle/>
          <a:p>
            <a:pPr algn="ctr" eaLnBrk="1" hangingPunct="1"/>
            <a:r>
              <a:rPr lang="en-US" altLang="zh-TW" dirty="0">
                <a:ea typeface="新細明體" pitchFamily="18" charset="-120"/>
              </a:rPr>
              <a:t>Readers/Writers Example (3/12)</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ChangeArrowheads="1"/>
          </p:cNvSpPr>
          <p:nvPr/>
        </p:nvSpPr>
        <p:spPr bwMode="auto">
          <a:xfrm>
            <a:off x="2590800" y="1676400"/>
            <a:ext cx="6248400" cy="4267200"/>
          </a:xfrm>
          <a:prstGeom prst="rect">
            <a:avLst/>
          </a:prstGeom>
          <a:solidFill>
            <a:srgbClr val="00B0F0"/>
          </a:solidFill>
          <a:ln w="12700">
            <a:solidFill>
              <a:schemeClr val="tx1"/>
            </a:solidFill>
            <a:miter lim="800000"/>
            <a:headEnd type="none" w="sm" len="sm"/>
            <a:tailEnd type="none" w="sm" len="sm"/>
          </a:ln>
        </p:spPr>
        <p:txBody>
          <a:bodyPr wrap="none" anchor="ctr"/>
          <a:lstStyle/>
          <a:p>
            <a:endParaRPr lang="en-US"/>
          </a:p>
        </p:txBody>
      </p:sp>
      <p:sp>
        <p:nvSpPr>
          <p:cNvPr id="61444" name="Rectangle 4"/>
          <p:cNvSpPr>
            <a:spLocks noChangeArrowheads="1"/>
          </p:cNvSpPr>
          <p:nvPr/>
        </p:nvSpPr>
        <p:spPr bwMode="auto">
          <a:xfrm>
            <a:off x="8077200" y="1905000"/>
            <a:ext cx="3810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-1</a:t>
            </a:r>
          </a:p>
        </p:txBody>
      </p:sp>
      <p:sp>
        <p:nvSpPr>
          <p:cNvPr id="61445" name="Rectangle 5"/>
          <p:cNvSpPr>
            <a:spLocks noChangeArrowheads="1"/>
          </p:cNvSpPr>
          <p:nvPr/>
        </p:nvSpPr>
        <p:spPr bwMode="auto">
          <a:xfrm>
            <a:off x="7239000" y="1981200"/>
            <a:ext cx="685800" cy="152400"/>
          </a:xfrm>
          <a:prstGeom prst="rect">
            <a:avLst/>
          </a:prstGeom>
          <a:noFill/>
          <a:ln w="12700">
            <a:no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wsem</a:t>
            </a:r>
          </a:p>
        </p:txBody>
      </p:sp>
      <p:sp>
        <p:nvSpPr>
          <p:cNvPr id="61446" name="Rectangle 6"/>
          <p:cNvSpPr>
            <a:spLocks noChangeArrowheads="1"/>
          </p:cNvSpPr>
          <p:nvPr/>
        </p:nvSpPr>
        <p:spPr bwMode="auto">
          <a:xfrm>
            <a:off x="3352800" y="1905000"/>
            <a:ext cx="3810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1</a:t>
            </a:r>
          </a:p>
        </p:txBody>
      </p:sp>
      <p:sp>
        <p:nvSpPr>
          <p:cNvPr id="61447" name="Rectangle 7"/>
          <p:cNvSpPr>
            <a:spLocks noChangeArrowheads="1"/>
          </p:cNvSpPr>
          <p:nvPr/>
        </p:nvSpPr>
        <p:spPr bwMode="auto">
          <a:xfrm>
            <a:off x="2971800" y="1905000"/>
            <a:ext cx="304800" cy="304800"/>
          </a:xfrm>
          <a:prstGeom prst="rect">
            <a:avLst/>
          </a:prstGeom>
          <a:noFill/>
          <a:ln w="12700">
            <a:no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rc</a:t>
            </a:r>
          </a:p>
        </p:txBody>
      </p:sp>
      <p:sp>
        <p:nvSpPr>
          <p:cNvPr id="61448" name="Rectangle 8"/>
          <p:cNvSpPr>
            <a:spLocks noChangeArrowheads="1"/>
          </p:cNvSpPr>
          <p:nvPr/>
        </p:nvSpPr>
        <p:spPr bwMode="auto">
          <a:xfrm>
            <a:off x="5486400" y="1905000"/>
            <a:ext cx="3810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1</a:t>
            </a:r>
          </a:p>
        </p:txBody>
      </p:sp>
      <p:sp>
        <p:nvSpPr>
          <p:cNvPr id="61449" name="Rectangle 9"/>
          <p:cNvSpPr>
            <a:spLocks noChangeArrowheads="1"/>
          </p:cNvSpPr>
          <p:nvPr/>
        </p:nvSpPr>
        <p:spPr bwMode="auto">
          <a:xfrm>
            <a:off x="5105400" y="1905000"/>
            <a:ext cx="304800" cy="304800"/>
          </a:xfrm>
          <a:prstGeom prst="rect">
            <a:avLst/>
          </a:prstGeom>
          <a:noFill/>
          <a:ln w="12700">
            <a:no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x</a:t>
            </a:r>
          </a:p>
        </p:txBody>
      </p:sp>
      <p:sp>
        <p:nvSpPr>
          <p:cNvPr id="61450" name="Rectangle 10"/>
          <p:cNvSpPr>
            <a:spLocks noChangeArrowheads="1"/>
          </p:cNvSpPr>
          <p:nvPr/>
        </p:nvSpPr>
        <p:spPr bwMode="auto">
          <a:xfrm>
            <a:off x="2895600" y="2362200"/>
            <a:ext cx="3276600" cy="33528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sz="1600">
                <a:solidFill>
                  <a:srgbClr val="000000"/>
                </a:solidFill>
                <a:latin typeface="Arial" charset="0"/>
                <a:ea typeface="新細明體" pitchFamily="18" charset="-120"/>
              </a:rPr>
              <a:t>/* Reader thread */</a:t>
            </a:r>
            <a:br>
              <a:rPr kumimoji="1" lang="en-US" altLang="zh-TW" sz="1600">
                <a:solidFill>
                  <a:srgbClr val="000000"/>
                </a:solidFill>
                <a:latin typeface="Arial" charset="0"/>
                <a:ea typeface="新細明體" pitchFamily="18" charset="-120"/>
              </a:rPr>
            </a:br>
            <a:r>
              <a:rPr kumimoji="1" lang="en-US" altLang="zh-TW" sz="1600">
                <a:solidFill>
                  <a:srgbClr val="000000"/>
                </a:solidFill>
                <a:latin typeface="Arial" charset="0"/>
                <a:ea typeface="新細明體" pitchFamily="18" charset="-120"/>
              </a:rPr>
              <a:t>while (true) {</a:t>
            </a:r>
          </a:p>
          <a:p>
            <a:r>
              <a:rPr kumimoji="1" lang="en-US" altLang="zh-TW" sz="1600">
                <a:solidFill>
                  <a:srgbClr val="000000"/>
                </a:solidFill>
                <a:latin typeface="Arial" charset="0"/>
                <a:ea typeface="新細明體" pitchFamily="18" charset="-120"/>
              </a:rPr>
              <a:t>  …</a:t>
            </a:r>
            <a:r>
              <a:rPr kumimoji="1" lang="en-US" altLang="zh-TW" sz="1600">
                <a:latin typeface="Arial" charset="0"/>
                <a:ea typeface="新細明體" pitchFamily="18" charset="-120"/>
              </a:rPr>
              <a:t> </a:t>
            </a:r>
            <a:r>
              <a:rPr kumimoji="1" lang="en-US" altLang="zh-TW" sz="1600">
                <a:solidFill>
                  <a:srgbClr val="00CC66"/>
                </a:solidFill>
                <a:latin typeface="Arial" charset="0"/>
                <a:ea typeface="新細明體" pitchFamily="18" charset="-120"/>
                <a:sym typeface="Wingdings" pitchFamily="2" charset="2"/>
              </a:rPr>
              <a:t>R2 </a:t>
            </a:r>
            <a:endParaRPr kumimoji="1" lang="en-US" altLang="zh-TW" sz="1600">
              <a:solidFill>
                <a:srgbClr val="00CC66"/>
              </a:solidFill>
              <a:latin typeface="Arial" charset="0"/>
              <a:ea typeface="新細明體" pitchFamily="18" charset="-120"/>
            </a:endParaRPr>
          </a:p>
          <a:p>
            <a:r>
              <a:rPr kumimoji="1" lang="en-US" altLang="zh-TW" sz="1600">
                <a:latin typeface="Arial" charset="0"/>
                <a:ea typeface="新細明體" pitchFamily="18" charset="-120"/>
              </a:rPr>
              <a:t>  </a:t>
            </a:r>
            <a:r>
              <a:rPr kumimoji="1" lang="en-US" altLang="zh-TW" sz="1600">
                <a:solidFill>
                  <a:srgbClr val="000000"/>
                </a:solidFill>
                <a:latin typeface="Arial" charset="0"/>
                <a:ea typeface="新細明體" pitchFamily="18" charset="-120"/>
              </a:rPr>
              <a:t>wait(x);</a:t>
            </a:r>
          </a:p>
          <a:p>
            <a:r>
              <a:rPr kumimoji="1" lang="en-US" altLang="zh-TW" sz="1600">
                <a:solidFill>
                  <a:srgbClr val="000000"/>
                </a:solidFill>
                <a:latin typeface="Arial" charset="0"/>
                <a:ea typeface="新細明體" pitchFamily="18" charset="-120"/>
              </a:rPr>
              <a:t>      rc = rc + 1;</a:t>
            </a:r>
          </a:p>
          <a:p>
            <a:r>
              <a:rPr kumimoji="1" lang="en-US" altLang="zh-TW" sz="1600">
                <a:solidFill>
                  <a:srgbClr val="000000"/>
                </a:solidFill>
                <a:latin typeface="Arial" charset="0"/>
                <a:ea typeface="新細明體" pitchFamily="18" charset="-120"/>
              </a:rPr>
              <a:t>      if (rc==1) wait(wsem);</a:t>
            </a:r>
          </a:p>
          <a:p>
            <a:r>
              <a:rPr kumimoji="1" lang="en-US" altLang="zh-TW" sz="1600">
                <a:solidFill>
                  <a:srgbClr val="000000"/>
                </a:solidFill>
                <a:latin typeface="Arial" charset="0"/>
                <a:ea typeface="新細明體" pitchFamily="18" charset="-120"/>
              </a:rPr>
              <a:t>  signal(x);</a:t>
            </a:r>
          </a:p>
          <a:p>
            <a:r>
              <a:rPr kumimoji="1" lang="en-US" altLang="zh-TW" sz="1600">
                <a:solidFill>
                  <a:srgbClr val="000000"/>
                </a:solidFill>
                <a:latin typeface="Arial" charset="0"/>
                <a:ea typeface="新細明體" pitchFamily="18" charset="-120"/>
              </a:rPr>
              <a:t>  READ file;</a:t>
            </a:r>
            <a:r>
              <a:rPr kumimoji="1" lang="en-US" altLang="zh-TW" sz="1600">
                <a:latin typeface="Arial" charset="0"/>
                <a:ea typeface="新細明體" pitchFamily="18" charset="-120"/>
              </a:rPr>
              <a:t> </a:t>
            </a:r>
            <a:r>
              <a:rPr kumimoji="1" lang="en-US" altLang="zh-TW" sz="1600">
                <a:solidFill>
                  <a:srgbClr val="00CC66"/>
                </a:solidFill>
                <a:latin typeface="Arial" charset="0"/>
                <a:ea typeface="新細明體" pitchFamily="18" charset="-120"/>
                <a:sym typeface="Wingdings" pitchFamily="2" charset="2"/>
              </a:rPr>
              <a:t>R1 </a:t>
            </a:r>
            <a:endParaRPr kumimoji="1" lang="en-US" altLang="zh-TW" sz="1600">
              <a:solidFill>
                <a:srgbClr val="00CC66"/>
              </a:solidFill>
              <a:latin typeface="Arial" charset="0"/>
              <a:ea typeface="新細明體" pitchFamily="18" charset="-120"/>
            </a:endParaRPr>
          </a:p>
          <a:p>
            <a:r>
              <a:rPr kumimoji="1" lang="en-US" altLang="zh-TW" sz="1600">
                <a:latin typeface="Arial" charset="0"/>
                <a:ea typeface="新細明體" pitchFamily="18" charset="-120"/>
              </a:rPr>
              <a:t>  </a:t>
            </a:r>
            <a:r>
              <a:rPr kumimoji="1" lang="en-US" altLang="zh-TW" sz="1600">
                <a:solidFill>
                  <a:srgbClr val="000000"/>
                </a:solidFill>
                <a:latin typeface="Arial" charset="0"/>
                <a:ea typeface="新細明體" pitchFamily="18" charset="-120"/>
              </a:rPr>
              <a:t>wait(x);</a:t>
            </a:r>
          </a:p>
          <a:p>
            <a:r>
              <a:rPr kumimoji="1" lang="en-US" altLang="zh-TW" sz="1600">
                <a:solidFill>
                  <a:srgbClr val="000000"/>
                </a:solidFill>
                <a:latin typeface="Arial" charset="0"/>
                <a:ea typeface="新細明體" pitchFamily="18" charset="-120"/>
              </a:rPr>
              <a:t>     rc = rc -1;</a:t>
            </a:r>
          </a:p>
          <a:p>
            <a:r>
              <a:rPr kumimoji="1" lang="en-US" altLang="zh-TW" sz="1600">
                <a:solidFill>
                  <a:srgbClr val="000000"/>
                </a:solidFill>
                <a:latin typeface="Arial" charset="0"/>
                <a:ea typeface="新細明體" pitchFamily="18" charset="-120"/>
              </a:rPr>
              <a:t>     if (rc==0) signal(wsem);</a:t>
            </a:r>
          </a:p>
          <a:p>
            <a:r>
              <a:rPr kumimoji="1" lang="en-US" altLang="zh-TW" sz="1600">
                <a:solidFill>
                  <a:srgbClr val="000000"/>
                </a:solidFill>
                <a:latin typeface="Arial" charset="0"/>
                <a:ea typeface="新細明體" pitchFamily="18" charset="-120"/>
              </a:rPr>
              <a:t>  signal(x);</a:t>
            </a:r>
            <a:br>
              <a:rPr kumimoji="1" lang="en-US" altLang="zh-TW" sz="1600">
                <a:solidFill>
                  <a:srgbClr val="000000"/>
                </a:solidFill>
                <a:latin typeface="Arial" charset="0"/>
                <a:ea typeface="新細明體" pitchFamily="18" charset="-120"/>
              </a:rPr>
            </a:br>
            <a:r>
              <a:rPr kumimoji="1" lang="en-US" altLang="zh-TW" sz="1600">
                <a:solidFill>
                  <a:srgbClr val="000000"/>
                </a:solidFill>
                <a:latin typeface="Arial" charset="0"/>
                <a:ea typeface="新細明體" pitchFamily="18" charset="-120"/>
              </a:rPr>
              <a:t>}</a:t>
            </a:r>
          </a:p>
        </p:txBody>
      </p:sp>
      <p:sp>
        <p:nvSpPr>
          <p:cNvPr id="61451" name="Rectangle 11"/>
          <p:cNvSpPr>
            <a:spLocks noChangeArrowheads="1"/>
          </p:cNvSpPr>
          <p:nvPr/>
        </p:nvSpPr>
        <p:spPr bwMode="auto">
          <a:xfrm>
            <a:off x="6400800" y="2362200"/>
            <a:ext cx="2133600" cy="33528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sz="1600">
                <a:solidFill>
                  <a:srgbClr val="000000"/>
                </a:solidFill>
                <a:latin typeface="Arial" charset="0"/>
                <a:ea typeface="新細明體" pitchFamily="18" charset="-120"/>
              </a:rPr>
              <a:t>/* Writer thread */</a:t>
            </a:r>
            <a:br>
              <a:rPr kumimoji="1" lang="en-US" altLang="zh-TW" sz="1600">
                <a:solidFill>
                  <a:srgbClr val="000000"/>
                </a:solidFill>
                <a:latin typeface="Arial" charset="0"/>
                <a:ea typeface="新細明體" pitchFamily="18" charset="-120"/>
              </a:rPr>
            </a:br>
            <a:r>
              <a:rPr kumimoji="1" lang="en-US" altLang="zh-TW" sz="1600">
                <a:solidFill>
                  <a:srgbClr val="000000"/>
                </a:solidFill>
                <a:latin typeface="Arial" charset="0"/>
                <a:ea typeface="新細明體" pitchFamily="18" charset="-120"/>
              </a:rPr>
              <a:t>while (true) {</a:t>
            </a:r>
          </a:p>
          <a:p>
            <a:r>
              <a:rPr kumimoji="1" lang="en-US" altLang="zh-TW" sz="1600">
                <a:solidFill>
                  <a:srgbClr val="000000"/>
                </a:solidFill>
                <a:latin typeface="Arial" charset="0"/>
                <a:ea typeface="新細明體" pitchFamily="18" charset="-120"/>
              </a:rPr>
              <a:t>  …</a:t>
            </a:r>
          </a:p>
          <a:p>
            <a:r>
              <a:rPr kumimoji="1" lang="en-US" altLang="zh-TW" sz="1600">
                <a:solidFill>
                  <a:srgbClr val="000000"/>
                </a:solidFill>
                <a:latin typeface="Arial" charset="0"/>
                <a:ea typeface="新細明體" pitchFamily="18" charset="-120"/>
              </a:rPr>
              <a:t>  wait(wsem);</a:t>
            </a:r>
            <a:r>
              <a:rPr kumimoji="1" lang="en-US" altLang="zh-TW" sz="1600">
                <a:latin typeface="Arial" charset="0"/>
                <a:ea typeface="新細明體" pitchFamily="18" charset="-120"/>
              </a:rPr>
              <a:t> </a:t>
            </a:r>
            <a:r>
              <a:rPr kumimoji="1" lang="en-US" altLang="zh-TW" sz="1600">
                <a:solidFill>
                  <a:srgbClr val="FF0000"/>
                </a:solidFill>
                <a:latin typeface="Arial" charset="0"/>
                <a:ea typeface="新細明體" pitchFamily="18" charset="-120"/>
                <a:sym typeface="Wingdings" pitchFamily="2" charset="2"/>
              </a:rPr>
              <a:t> z W1</a:t>
            </a:r>
            <a:endParaRPr kumimoji="1" lang="en-US" altLang="zh-TW" sz="1600">
              <a:latin typeface="Arial" charset="0"/>
              <a:ea typeface="新細明體" pitchFamily="18" charset="-120"/>
            </a:endParaRPr>
          </a:p>
          <a:p>
            <a:r>
              <a:rPr kumimoji="1" lang="en-US" altLang="zh-TW" sz="1600">
                <a:solidFill>
                  <a:srgbClr val="000000"/>
                </a:solidFill>
                <a:latin typeface="Arial" charset="0"/>
                <a:ea typeface="新細明體" pitchFamily="18" charset="-120"/>
              </a:rPr>
              <a:t>    WRITE file;</a:t>
            </a:r>
          </a:p>
          <a:p>
            <a:r>
              <a:rPr kumimoji="1" lang="en-US" altLang="zh-TW" sz="1600">
                <a:solidFill>
                  <a:srgbClr val="000000"/>
                </a:solidFill>
                <a:latin typeface="Arial" charset="0"/>
                <a:ea typeface="新細明體" pitchFamily="18" charset="-120"/>
              </a:rPr>
              <a:t>  signal(wsem);</a:t>
            </a:r>
            <a:br>
              <a:rPr kumimoji="1" lang="en-US" altLang="zh-TW" sz="1600">
                <a:solidFill>
                  <a:srgbClr val="000000"/>
                </a:solidFill>
                <a:latin typeface="Arial" charset="0"/>
                <a:ea typeface="新細明體" pitchFamily="18" charset="-120"/>
              </a:rPr>
            </a:br>
            <a:r>
              <a:rPr kumimoji="1" lang="en-US" altLang="zh-TW" sz="1600">
                <a:solidFill>
                  <a:srgbClr val="000000"/>
                </a:solidFill>
                <a:latin typeface="Arial" charset="0"/>
                <a:ea typeface="新細明體" pitchFamily="18" charset="-120"/>
              </a:rPr>
              <a:t>}</a:t>
            </a:r>
            <a:br>
              <a:rPr kumimoji="1" lang="en-US" altLang="zh-TW" sz="1600">
                <a:latin typeface="Arial" charset="0"/>
                <a:ea typeface="新細明體" pitchFamily="18" charset="-120"/>
              </a:rPr>
            </a:br>
            <a:endParaRPr kumimoji="1" lang="en-US" altLang="zh-TW" sz="1600">
              <a:latin typeface="Arial" charset="0"/>
              <a:ea typeface="新細明體" pitchFamily="18" charset="-120"/>
            </a:endParaRPr>
          </a:p>
        </p:txBody>
      </p:sp>
      <p:sp>
        <p:nvSpPr>
          <p:cNvPr id="841740" name="Rectangle 12"/>
          <p:cNvSpPr>
            <a:spLocks noChangeArrowheads="1"/>
          </p:cNvSpPr>
          <p:nvPr/>
        </p:nvSpPr>
        <p:spPr bwMode="auto">
          <a:xfrm>
            <a:off x="6858000" y="4267200"/>
            <a:ext cx="3048000" cy="1219200"/>
          </a:xfrm>
          <a:prstGeom prst="rect">
            <a:avLst/>
          </a:prstGeom>
          <a:solidFill>
            <a:srgbClr val="FFFFCC"/>
          </a:solidFill>
          <a:ln w="12700">
            <a:solidFill>
              <a:schemeClr val="tx1"/>
            </a:solidFill>
            <a:miter lim="800000"/>
            <a:headEnd type="none" w="sm" len="sm"/>
            <a:tailEnd type="none" w="sm" len="sm"/>
          </a:ln>
          <a:effectLst>
            <a:outerShdw dist="107763" dir="2700000" algn="ctr" rotWithShape="0">
              <a:schemeClr val="bg2"/>
            </a:outerShdw>
          </a:effectLst>
        </p:spPr>
        <p:txBody>
          <a:bodyPr anchor="ctr" anchorCtr="1"/>
          <a:lstStyle/>
          <a:p>
            <a:pPr>
              <a:defRPr/>
            </a:pPr>
            <a:r>
              <a:rPr kumimoji="1" lang="en-US" altLang="zh-TW">
                <a:solidFill>
                  <a:srgbClr val="000000"/>
                </a:solidFill>
                <a:latin typeface="Arial" charset="0"/>
                <a:ea typeface="新細明體" pitchFamily="18" charset="-120"/>
              </a:rPr>
              <a:t>If W1 runs now, he will be blocked.  Someone is reading the file, so he cannot start writing yet.</a:t>
            </a:r>
          </a:p>
        </p:txBody>
      </p:sp>
      <p:sp>
        <p:nvSpPr>
          <p:cNvPr id="61453" name="Rectangle 13"/>
          <p:cNvSpPr>
            <a:spLocks noChangeArrowheads="1"/>
          </p:cNvSpPr>
          <p:nvPr/>
        </p:nvSpPr>
        <p:spPr bwMode="auto">
          <a:xfrm>
            <a:off x="2743200" y="3124200"/>
            <a:ext cx="304800" cy="2209800"/>
          </a:xfrm>
          <a:prstGeom prst="rect">
            <a:avLst/>
          </a:prstGeom>
          <a:solidFill>
            <a:srgbClr val="CCFFCC"/>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a1</a:t>
            </a:r>
            <a:br>
              <a:rPr kumimoji="1" lang="en-US" altLang="zh-TW" sz="1600">
                <a:latin typeface="Arial" charset="0"/>
                <a:ea typeface="新細明體" pitchFamily="18" charset="-120"/>
              </a:rPr>
            </a:br>
            <a:r>
              <a:rPr kumimoji="1" lang="en-US" altLang="zh-TW" sz="1600">
                <a:latin typeface="Arial" charset="0"/>
                <a:ea typeface="新細明體" pitchFamily="18" charset="-120"/>
              </a:rPr>
              <a:t>a2</a:t>
            </a:r>
            <a:br>
              <a:rPr kumimoji="1" lang="en-US" altLang="zh-TW" sz="1600">
                <a:latin typeface="Arial" charset="0"/>
                <a:ea typeface="新細明體" pitchFamily="18" charset="-120"/>
              </a:rPr>
            </a:br>
            <a:r>
              <a:rPr kumimoji="1" lang="en-US" altLang="zh-TW" sz="1600">
                <a:latin typeface="Arial" charset="0"/>
                <a:ea typeface="新細明體" pitchFamily="18" charset="-120"/>
              </a:rPr>
              <a:t>a3</a:t>
            </a:r>
            <a:br>
              <a:rPr kumimoji="1" lang="en-US" altLang="zh-TW" sz="1600">
                <a:latin typeface="Arial" charset="0"/>
                <a:ea typeface="新細明體" pitchFamily="18" charset="-120"/>
              </a:rPr>
            </a:br>
            <a:r>
              <a:rPr kumimoji="1" lang="en-US" altLang="zh-TW" sz="1600">
                <a:latin typeface="Arial" charset="0"/>
                <a:ea typeface="新細明體" pitchFamily="18" charset="-120"/>
              </a:rPr>
              <a:t>a4</a:t>
            </a:r>
            <a:br>
              <a:rPr kumimoji="1" lang="en-US" altLang="zh-TW" sz="1600">
                <a:latin typeface="Arial" charset="0"/>
                <a:ea typeface="新細明體" pitchFamily="18" charset="-120"/>
              </a:rPr>
            </a:br>
            <a:r>
              <a:rPr kumimoji="1" lang="en-US" altLang="zh-TW" sz="1600">
                <a:latin typeface="Arial" charset="0"/>
                <a:ea typeface="新細明體" pitchFamily="18" charset="-120"/>
              </a:rPr>
              <a:t>a5</a:t>
            </a:r>
          </a:p>
          <a:p>
            <a:pPr algn="ctr"/>
            <a:r>
              <a:rPr kumimoji="1" lang="en-US" altLang="zh-TW" sz="1600">
                <a:latin typeface="Arial" charset="0"/>
                <a:ea typeface="新細明體" pitchFamily="18" charset="-120"/>
              </a:rPr>
              <a:t>a6</a:t>
            </a:r>
          </a:p>
          <a:p>
            <a:pPr algn="ctr"/>
            <a:r>
              <a:rPr kumimoji="1" lang="en-US" altLang="zh-TW" sz="1600">
                <a:latin typeface="Arial" charset="0"/>
                <a:ea typeface="新細明體" pitchFamily="18" charset="-120"/>
              </a:rPr>
              <a:t>a7</a:t>
            </a:r>
          </a:p>
          <a:p>
            <a:pPr algn="ctr"/>
            <a:r>
              <a:rPr kumimoji="1" lang="en-US" altLang="zh-TW" sz="1600">
                <a:latin typeface="Arial" charset="0"/>
                <a:ea typeface="新細明體" pitchFamily="18" charset="-120"/>
              </a:rPr>
              <a:t>a8</a:t>
            </a:r>
          </a:p>
          <a:p>
            <a:pPr algn="ctr"/>
            <a:r>
              <a:rPr kumimoji="1" lang="en-US" altLang="zh-TW" sz="1600">
                <a:latin typeface="Arial" charset="0"/>
                <a:ea typeface="新細明體" pitchFamily="18" charset="-120"/>
              </a:rPr>
              <a:t>a9</a:t>
            </a:r>
          </a:p>
        </p:txBody>
      </p:sp>
      <p:sp>
        <p:nvSpPr>
          <p:cNvPr id="61454" name="Rectangle 14"/>
          <p:cNvSpPr>
            <a:spLocks noChangeArrowheads="1"/>
          </p:cNvSpPr>
          <p:nvPr/>
        </p:nvSpPr>
        <p:spPr bwMode="auto">
          <a:xfrm>
            <a:off x="6248400" y="3124200"/>
            <a:ext cx="304800" cy="762000"/>
          </a:xfrm>
          <a:prstGeom prst="rect">
            <a:avLst/>
          </a:prstGeom>
          <a:solidFill>
            <a:srgbClr val="CCFFCC"/>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b1</a:t>
            </a:r>
            <a:br>
              <a:rPr kumimoji="1" lang="en-US" altLang="zh-TW" sz="1600">
                <a:latin typeface="Arial" charset="0"/>
                <a:ea typeface="新細明體" pitchFamily="18" charset="-120"/>
              </a:rPr>
            </a:br>
            <a:r>
              <a:rPr kumimoji="1" lang="en-US" altLang="zh-TW" sz="1600">
                <a:latin typeface="Arial" charset="0"/>
                <a:ea typeface="新細明體" pitchFamily="18" charset="-120"/>
              </a:rPr>
              <a:t>b2</a:t>
            </a:r>
            <a:br>
              <a:rPr kumimoji="1" lang="en-US" altLang="zh-TW" sz="1600">
                <a:latin typeface="Arial" charset="0"/>
                <a:ea typeface="新細明體" pitchFamily="18" charset="-120"/>
              </a:rPr>
            </a:br>
            <a:r>
              <a:rPr kumimoji="1" lang="en-US" altLang="zh-TW" sz="1600">
                <a:latin typeface="Arial" charset="0"/>
                <a:ea typeface="新細明體" pitchFamily="18" charset="-120"/>
              </a:rPr>
              <a:t>b3</a:t>
            </a:r>
          </a:p>
        </p:txBody>
      </p:sp>
      <p:sp>
        <p:nvSpPr>
          <p:cNvPr id="2" name="Slide Number Placeholder 1">
            <a:extLst>
              <a:ext uri="{FF2B5EF4-FFF2-40B4-BE49-F238E27FC236}">
                <a16:creationId xmlns:a16="http://schemas.microsoft.com/office/drawing/2014/main" id="{F0A74D50-5147-48DF-9EDD-F55721E9CEDF}"/>
              </a:ext>
            </a:extLst>
          </p:cNvPr>
          <p:cNvSpPr>
            <a:spLocks noGrp="1"/>
          </p:cNvSpPr>
          <p:nvPr>
            <p:ph type="sldNum" sz="quarter" idx="33"/>
          </p:nvPr>
        </p:nvSpPr>
        <p:spPr/>
        <p:txBody>
          <a:bodyPr/>
          <a:lstStyle/>
          <a:p>
            <a:fld id="{19B51A1E-902D-48AF-9020-955120F399B6}" type="slidenum">
              <a:rPr lang="en-US" noProof="0" smtClean="0"/>
              <a:pPr/>
              <a:t>45</a:t>
            </a:fld>
            <a:endParaRPr lang="en-US" noProof="0" dirty="0"/>
          </a:p>
        </p:txBody>
      </p:sp>
      <p:sp>
        <p:nvSpPr>
          <p:cNvPr id="18" name="Rectangle 2">
            <a:extLst>
              <a:ext uri="{FF2B5EF4-FFF2-40B4-BE49-F238E27FC236}">
                <a16:creationId xmlns:a16="http://schemas.microsoft.com/office/drawing/2014/main" id="{1470389A-6443-4870-99B8-2C1829D2DF9D}"/>
              </a:ext>
            </a:extLst>
          </p:cNvPr>
          <p:cNvSpPr>
            <a:spLocks noGrp="1" noChangeArrowheads="1"/>
          </p:cNvSpPr>
          <p:nvPr>
            <p:ph type="title"/>
          </p:nvPr>
        </p:nvSpPr>
        <p:spPr>
          <a:xfrm>
            <a:off x="113834" y="219869"/>
            <a:ext cx="7793037" cy="779462"/>
          </a:xfrm>
        </p:spPr>
        <p:txBody>
          <a:bodyPr/>
          <a:lstStyle/>
          <a:p>
            <a:pPr algn="ctr" eaLnBrk="1" hangingPunct="1"/>
            <a:r>
              <a:rPr lang="en-US" altLang="zh-TW" dirty="0">
                <a:ea typeface="新細明體" pitchFamily="18" charset="-120"/>
              </a:rPr>
              <a:t>Readers/Writers Example (4/12)</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ChangeArrowheads="1"/>
          </p:cNvSpPr>
          <p:nvPr/>
        </p:nvSpPr>
        <p:spPr bwMode="auto">
          <a:xfrm>
            <a:off x="2590800" y="1676400"/>
            <a:ext cx="6248400" cy="4267200"/>
          </a:xfrm>
          <a:prstGeom prst="rect">
            <a:avLst/>
          </a:prstGeom>
          <a:solidFill>
            <a:srgbClr val="00B0F0"/>
          </a:solidFill>
          <a:ln w="12700">
            <a:solidFill>
              <a:schemeClr val="tx1"/>
            </a:solidFill>
            <a:miter lim="800000"/>
            <a:headEnd type="none" w="sm" len="sm"/>
            <a:tailEnd type="none" w="sm" len="sm"/>
          </a:ln>
        </p:spPr>
        <p:txBody>
          <a:bodyPr wrap="none" anchor="ctr"/>
          <a:lstStyle/>
          <a:p>
            <a:endParaRPr lang="en-US"/>
          </a:p>
        </p:txBody>
      </p:sp>
      <p:sp>
        <p:nvSpPr>
          <p:cNvPr id="62468" name="Rectangle 4"/>
          <p:cNvSpPr>
            <a:spLocks noChangeArrowheads="1"/>
          </p:cNvSpPr>
          <p:nvPr/>
        </p:nvSpPr>
        <p:spPr bwMode="auto">
          <a:xfrm>
            <a:off x="8077200" y="1905000"/>
            <a:ext cx="3810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-1</a:t>
            </a:r>
          </a:p>
        </p:txBody>
      </p:sp>
      <p:sp>
        <p:nvSpPr>
          <p:cNvPr id="62469" name="Rectangle 5"/>
          <p:cNvSpPr>
            <a:spLocks noChangeArrowheads="1"/>
          </p:cNvSpPr>
          <p:nvPr/>
        </p:nvSpPr>
        <p:spPr bwMode="auto">
          <a:xfrm>
            <a:off x="7239000" y="1981200"/>
            <a:ext cx="685800" cy="152400"/>
          </a:xfrm>
          <a:prstGeom prst="rect">
            <a:avLst/>
          </a:prstGeom>
          <a:noFill/>
          <a:ln w="12700">
            <a:no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wsem</a:t>
            </a:r>
          </a:p>
        </p:txBody>
      </p:sp>
      <p:sp>
        <p:nvSpPr>
          <p:cNvPr id="62470" name="Rectangle 6"/>
          <p:cNvSpPr>
            <a:spLocks noChangeArrowheads="1"/>
          </p:cNvSpPr>
          <p:nvPr/>
        </p:nvSpPr>
        <p:spPr bwMode="auto">
          <a:xfrm>
            <a:off x="3352800" y="1905000"/>
            <a:ext cx="3810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2</a:t>
            </a:r>
          </a:p>
        </p:txBody>
      </p:sp>
      <p:sp>
        <p:nvSpPr>
          <p:cNvPr id="62471" name="Rectangle 7"/>
          <p:cNvSpPr>
            <a:spLocks noChangeArrowheads="1"/>
          </p:cNvSpPr>
          <p:nvPr/>
        </p:nvSpPr>
        <p:spPr bwMode="auto">
          <a:xfrm>
            <a:off x="2971800" y="1905000"/>
            <a:ext cx="304800" cy="304800"/>
          </a:xfrm>
          <a:prstGeom prst="rect">
            <a:avLst/>
          </a:prstGeom>
          <a:noFill/>
          <a:ln w="12700">
            <a:no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rc</a:t>
            </a:r>
          </a:p>
        </p:txBody>
      </p:sp>
      <p:sp>
        <p:nvSpPr>
          <p:cNvPr id="62472" name="Rectangle 8"/>
          <p:cNvSpPr>
            <a:spLocks noChangeArrowheads="1"/>
          </p:cNvSpPr>
          <p:nvPr/>
        </p:nvSpPr>
        <p:spPr bwMode="auto">
          <a:xfrm>
            <a:off x="5486400" y="1905000"/>
            <a:ext cx="3810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1</a:t>
            </a:r>
          </a:p>
        </p:txBody>
      </p:sp>
      <p:sp>
        <p:nvSpPr>
          <p:cNvPr id="62473" name="Rectangle 9"/>
          <p:cNvSpPr>
            <a:spLocks noChangeArrowheads="1"/>
          </p:cNvSpPr>
          <p:nvPr/>
        </p:nvSpPr>
        <p:spPr bwMode="auto">
          <a:xfrm>
            <a:off x="5105400" y="1905000"/>
            <a:ext cx="304800" cy="304800"/>
          </a:xfrm>
          <a:prstGeom prst="rect">
            <a:avLst/>
          </a:prstGeom>
          <a:noFill/>
          <a:ln w="12700">
            <a:no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x</a:t>
            </a:r>
          </a:p>
        </p:txBody>
      </p:sp>
      <p:sp>
        <p:nvSpPr>
          <p:cNvPr id="62474" name="Rectangle 10"/>
          <p:cNvSpPr>
            <a:spLocks noChangeArrowheads="1"/>
          </p:cNvSpPr>
          <p:nvPr/>
        </p:nvSpPr>
        <p:spPr bwMode="auto">
          <a:xfrm>
            <a:off x="2895600" y="2362200"/>
            <a:ext cx="3276600" cy="33528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sz="1600">
                <a:solidFill>
                  <a:srgbClr val="000000"/>
                </a:solidFill>
                <a:latin typeface="Arial" charset="0"/>
                <a:ea typeface="新細明體" pitchFamily="18" charset="-120"/>
              </a:rPr>
              <a:t>/* Reader thread */</a:t>
            </a:r>
            <a:br>
              <a:rPr kumimoji="1" lang="en-US" altLang="zh-TW" sz="1600">
                <a:solidFill>
                  <a:srgbClr val="000000"/>
                </a:solidFill>
                <a:latin typeface="Arial" charset="0"/>
                <a:ea typeface="新細明體" pitchFamily="18" charset="-120"/>
              </a:rPr>
            </a:br>
            <a:r>
              <a:rPr kumimoji="1" lang="en-US" altLang="zh-TW" sz="1600">
                <a:solidFill>
                  <a:srgbClr val="000000"/>
                </a:solidFill>
                <a:latin typeface="Arial" charset="0"/>
                <a:ea typeface="新細明體" pitchFamily="18" charset="-120"/>
              </a:rPr>
              <a:t>while (true) {</a:t>
            </a:r>
          </a:p>
          <a:p>
            <a:r>
              <a:rPr kumimoji="1" lang="en-US" altLang="zh-TW" sz="1600">
                <a:solidFill>
                  <a:srgbClr val="000000"/>
                </a:solidFill>
                <a:latin typeface="Arial" charset="0"/>
                <a:ea typeface="新細明體" pitchFamily="18" charset="-120"/>
              </a:rPr>
              <a:t>  …</a:t>
            </a:r>
          </a:p>
          <a:p>
            <a:r>
              <a:rPr kumimoji="1" lang="en-US" altLang="zh-TW" sz="1600">
                <a:solidFill>
                  <a:srgbClr val="000000"/>
                </a:solidFill>
                <a:latin typeface="Arial" charset="0"/>
                <a:ea typeface="新細明體" pitchFamily="18" charset="-120"/>
              </a:rPr>
              <a:t>  wait(x);</a:t>
            </a:r>
          </a:p>
          <a:p>
            <a:r>
              <a:rPr kumimoji="1" lang="en-US" altLang="zh-TW" sz="1600">
                <a:solidFill>
                  <a:srgbClr val="000000"/>
                </a:solidFill>
                <a:latin typeface="Arial" charset="0"/>
                <a:ea typeface="新細明體" pitchFamily="18" charset="-120"/>
              </a:rPr>
              <a:t>      rc = rc + 1;</a:t>
            </a:r>
          </a:p>
          <a:p>
            <a:r>
              <a:rPr kumimoji="1" lang="en-US" altLang="zh-TW" sz="1600">
                <a:solidFill>
                  <a:srgbClr val="000000"/>
                </a:solidFill>
                <a:latin typeface="Arial" charset="0"/>
                <a:ea typeface="新細明體" pitchFamily="18" charset="-120"/>
              </a:rPr>
              <a:t>      if (rc==1) wait(wsem);</a:t>
            </a:r>
          </a:p>
          <a:p>
            <a:r>
              <a:rPr kumimoji="1" lang="en-US" altLang="zh-TW" sz="1600">
                <a:solidFill>
                  <a:srgbClr val="000000"/>
                </a:solidFill>
                <a:latin typeface="Arial" charset="0"/>
                <a:ea typeface="新細明體" pitchFamily="18" charset="-120"/>
              </a:rPr>
              <a:t>  signal(x);</a:t>
            </a:r>
          </a:p>
          <a:p>
            <a:r>
              <a:rPr kumimoji="1" lang="en-US" altLang="zh-TW" sz="1600">
                <a:solidFill>
                  <a:srgbClr val="000000"/>
                </a:solidFill>
                <a:latin typeface="Arial" charset="0"/>
                <a:ea typeface="新細明體" pitchFamily="18" charset="-120"/>
              </a:rPr>
              <a:t>  READ file;</a:t>
            </a:r>
            <a:r>
              <a:rPr kumimoji="1" lang="en-US" altLang="zh-TW" sz="1600">
                <a:latin typeface="Arial" charset="0"/>
                <a:ea typeface="新細明體" pitchFamily="18" charset="-120"/>
              </a:rPr>
              <a:t> </a:t>
            </a:r>
            <a:r>
              <a:rPr kumimoji="1" lang="en-US" altLang="zh-TW" sz="1600">
                <a:solidFill>
                  <a:srgbClr val="00CC66"/>
                </a:solidFill>
                <a:latin typeface="Arial" charset="0"/>
                <a:ea typeface="新細明體" pitchFamily="18" charset="-120"/>
                <a:sym typeface="Wingdings" pitchFamily="2" charset="2"/>
              </a:rPr>
              <a:t>R1 R2</a:t>
            </a:r>
            <a:r>
              <a:rPr kumimoji="1" lang="en-US" altLang="zh-TW" sz="1600">
                <a:solidFill>
                  <a:srgbClr val="00FF00"/>
                </a:solidFill>
                <a:latin typeface="Arial" charset="0"/>
                <a:ea typeface="新細明體" pitchFamily="18" charset="-120"/>
                <a:sym typeface="Wingdings" pitchFamily="2" charset="2"/>
              </a:rPr>
              <a:t> </a:t>
            </a:r>
            <a:endParaRPr kumimoji="1" lang="en-US" altLang="zh-TW" sz="1600">
              <a:latin typeface="Arial" charset="0"/>
              <a:ea typeface="新細明體" pitchFamily="18" charset="-120"/>
            </a:endParaRPr>
          </a:p>
          <a:p>
            <a:r>
              <a:rPr kumimoji="1" lang="en-US" altLang="zh-TW" sz="1600">
                <a:latin typeface="Arial" charset="0"/>
                <a:ea typeface="新細明體" pitchFamily="18" charset="-120"/>
              </a:rPr>
              <a:t>  </a:t>
            </a:r>
            <a:r>
              <a:rPr kumimoji="1" lang="en-US" altLang="zh-TW" sz="1600">
                <a:solidFill>
                  <a:srgbClr val="000000"/>
                </a:solidFill>
                <a:latin typeface="Arial" charset="0"/>
                <a:ea typeface="新細明體" pitchFamily="18" charset="-120"/>
              </a:rPr>
              <a:t>wait(x);</a:t>
            </a:r>
          </a:p>
          <a:p>
            <a:r>
              <a:rPr kumimoji="1" lang="en-US" altLang="zh-TW" sz="1600">
                <a:solidFill>
                  <a:srgbClr val="000000"/>
                </a:solidFill>
                <a:latin typeface="Arial" charset="0"/>
                <a:ea typeface="新細明體" pitchFamily="18" charset="-120"/>
              </a:rPr>
              <a:t>     rc = rc -1;</a:t>
            </a:r>
          </a:p>
          <a:p>
            <a:r>
              <a:rPr kumimoji="1" lang="en-US" altLang="zh-TW" sz="1600">
                <a:solidFill>
                  <a:srgbClr val="000000"/>
                </a:solidFill>
                <a:latin typeface="Arial" charset="0"/>
                <a:ea typeface="新細明體" pitchFamily="18" charset="-120"/>
              </a:rPr>
              <a:t>     if (rc==0) signal(wsem);</a:t>
            </a:r>
          </a:p>
          <a:p>
            <a:r>
              <a:rPr kumimoji="1" lang="en-US" altLang="zh-TW" sz="1600">
                <a:solidFill>
                  <a:srgbClr val="000000"/>
                </a:solidFill>
                <a:latin typeface="Arial" charset="0"/>
                <a:ea typeface="新細明體" pitchFamily="18" charset="-120"/>
              </a:rPr>
              <a:t>  signal(x);</a:t>
            </a:r>
            <a:br>
              <a:rPr kumimoji="1" lang="en-US" altLang="zh-TW" sz="1600">
                <a:solidFill>
                  <a:srgbClr val="000000"/>
                </a:solidFill>
                <a:latin typeface="Arial" charset="0"/>
                <a:ea typeface="新細明體" pitchFamily="18" charset="-120"/>
              </a:rPr>
            </a:br>
            <a:r>
              <a:rPr kumimoji="1" lang="en-US" altLang="zh-TW" sz="1600">
                <a:solidFill>
                  <a:srgbClr val="000000"/>
                </a:solidFill>
                <a:latin typeface="Arial" charset="0"/>
                <a:ea typeface="新細明體" pitchFamily="18" charset="-120"/>
              </a:rPr>
              <a:t>}</a:t>
            </a:r>
          </a:p>
        </p:txBody>
      </p:sp>
      <p:sp>
        <p:nvSpPr>
          <p:cNvPr id="62475" name="Rectangle 11"/>
          <p:cNvSpPr>
            <a:spLocks noChangeArrowheads="1"/>
          </p:cNvSpPr>
          <p:nvPr/>
        </p:nvSpPr>
        <p:spPr bwMode="auto">
          <a:xfrm>
            <a:off x="6400800" y="2362200"/>
            <a:ext cx="2133600" cy="33528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sz="1600">
                <a:solidFill>
                  <a:srgbClr val="000000"/>
                </a:solidFill>
                <a:latin typeface="Arial" charset="0"/>
                <a:ea typeface="新細明體" pitchFamily="18" charset="-120"/>
              </a:rPr>
              <a:t>/* Writer thread */</a:t>
            </a:r>
            <a:br>
              <a:rPr kumimoji="1" lang="en-US" altLang="zh-TW" sz="1600">
                <a:solidFill>
                  <a:srgbClr val="000000"/>
                </a:solidFill>
                <a:latin typeface="Arial" charset="0"/>
                <a:ea typeface="新細明體" pitchFamily="18" charset="-120"/>
              </a:rPr>
            </a:br>
            <a:r>
              <a:rPr kumimoji="1" lang="en-US" altLang="zh-TW" sz="1600">
                <a:solidFill>
                  <a:srgbClr val="000000"/>
                </a:solidFill>
                <a:latin typeface="Arial" charset="0"/>
                <a:ea typeface="新細明體" pitchFamily="18" charset="-120"/>
              </a:rPr>
              <a:t>while (true) {</a:t>
            </a:r>
          </a:p>
          <a:p>
            <a:r>
              <a:rPr kumimoji="1" lang="en-US" altLang="zh-TW" sz="1600">
                <a:solidFill>
                  <a:srgbClr val="000000"/>
                </a:solidFill>
                <a:latin typeface="Arial" charset="0"/>
                <a:ea typeface="新細明體" pitchFamily="18" charset="-120"/>
              </a:rPr>
              <a:t>  …</a:t>
            </a:r>
          </a:p>
          <a:p>
            <a:r>
              <a:rPr kumimoji="1" lang="en-US" altLang="zh-TW" sz="1600">
                <a:solidFill>
                  <a:srgbClr val="000000"/>
                </a:solidFill>
                <a:latin typeface="Arial" charset="0"/>
                <a:ea typeface="新細明體" pitchFamily="18" charset="-120"/>
              </a:rPr>
              <a:t>  wait(wsem);</a:t>
            </a:r>
            <a:r>
              <a:rPr kumimoji="1" lang="en-US" altLang="zh-TW" sz="1600">
                <a:latin typeface="Arial" charset="0"/>
                <a:ea typeface="新細明體" pitchFamily="18" charset="-120"/>
              </a:rPr>
              <a:t> </a:t>
            </a:r>
            <a:r>
              <a:rPr kumimoji="1" lang="en-US" altLang="zh-TW" sz="1600">
                <a:solidFill>
                  <a:srgbClr val="FF0000"/>
                </a:solidFill>
                <a:latin typeface="Arial" charset="0"/>
                <a:ea typeface="新細明體" pitchFamily="18" charset="-120"/>
                <a:sym typeface="Wingdings" pitchFamily="2" charset="2"/>
              </a:rPr>
              <a:t> z W1</a:t>
            </a:r>
            <a:endParaRPr kumimoji="1" lang="en-US" altLang="zh-TW" sz="1600">
              <a:latin typeface="Arial" charset="0"/>
              <a:ea typeface="新細明體" pitchFamily="18" charset="-120"/>
            </a:endParaRPr>
          </a:p>
          <a:p>
            <a:r>
              <a:rPr kumimoji="1" lang="en-US" altLang="zh-TW" sz="1600">
                <a:solidFill>
                  <a:srgbClr val="000000"/>
                </a:solidFill>
                <a:latin typeface="Arial" charset="0"/>
                <a:ea typeface="新細明體" pitchFamily="18" charset="-120"/>
              </a:rPr>
              <a:t>    WRITE file;</a:t>
            </a:r>
          </a:p>
          <a:p>
            <a:r>
              <a:rPr kumimoji="1" lang="en-US" altLang="zh-TW" sz="1600">
                <a:solidFill>
                  <a:srgbClr val="000000"/>
                </a:solidFill>
                <a:latin typeface="Arial" charset="0"/>
                <a:ea typeface="新細明體" pitchFamily="18" charset="-120"/>
              </a:rPr>
              <a:t>  signal(wsem);</a:t>
            </a:r>
            <a:br>
              <a:rPr kumimoji="1" lang="en-US" altLang="zh-TW" sz="1600">
                <a:solidFill>
                  <a:srgbClr val="000000"/>
                </a:solidFill>
                <a:latin typeface="Arial" charset="0"/>
                <a:ea typeface="新細明體" pitchFamily="18" charset="-120"/>
              </a:rPr>
            </a:br>
            <a:r>
              <a:rPr kumimoji="1" lang="en-US" altLang="zh-TW" sz="1600">
                <a:solidFill>
                  <a:srgbClr val="000000"/>
                </a:solidFill>
                <a:latin typeface="Arial" charset="0"/>
                <a:ea typeface="新細明體" pitchFamily="18" charset="-120"/>
              </a:rPr>
              <a:t>}</a:t>
            </a:r>
            <a:br>
              <a:rPr kumimoji="1" lang="en-US" altLang="zh-TW" sz="1600">
                <a:solidFill>
                  <a:srgbClr val="000000"/>
                </a:solidFill>
                <a:latin typeface="Arial" charset="0"/>
                <a:ea typeface="新細明體" pitchFamily="18" charset="-120"/>
              </a:rPr>
            </a:br>
            <a:endParaRPr kumimoji="1" lang="en-US" altLang="zh-TW" sz="1600">
              <a:solidFill>
                <a:srgbClr val="000000"/>
              </a:solidFill>
              <a:latin typeface="Arial" charset="0"/>
              <a:ea typeface="新細明體" pitchFamily="18" charset="-120"/>
            </a:endParaRPr>
          </a:p>
        </p:txBody>
      </p:sp>
      <p:sp>
        <p:nvSpPr>
          <p:cNvPr id="843788" name="Rectangle 12"/>
          <p:cNvSpPr>
            <a:spLocks noChangeArrowheads="1"/>
          </p:cNvSpPr>
          <p:nvPr/>
        </p:nvSpPr>
        <p:spPr bwMode="auto">
          <a:xfrm>
            <a:off x="5715000" y="4419600"/>
            <a:ext cx="2743200" cy="685800"/>
          </a:xfrm>
          <a:prstGeom prst="rect">
            <a:avLst/>
          </a:prstGeom>
          <a:solidFill>
            <a:srgbClr val="FFFFCC"/>
          </a:solidFill>
          <a:ln w="12700">
            <a:solidFill>
              <a:schemeClr val="tx1"/>
            </a:solidFill>
            <a:miter lim="800000"/>
            <a:headEnd type="none" w="sm" len="sm"/>
            <a:tailEnd type="none" w="sm" len="sm"/>
          </a:ln>
          <a:effectLst>
            <a:outerShdw dist="107763" dir="2700000" algn="ctr" rotWithShape="0">
              <a:schemeClr val="bg2"/>
            </a:outerShdw>
          </a:effectLst>
        </p:spPr>
        <p:txBody>
          <a:bodyPr anchor="ctr" anchorCtr="1"/>
          <a:lstStyle/>
          <a:p>
            <a:pPr>
              <a:defRPr/>
            </a:pPr>
            <a:r>
              <a:rPr kumimoji="1" lang="en-US" altLang="zh-TW">
                <a:solidFill>
                  <a:srgbClr val="000000"/>
                </a:solidFill>
                <a:latin typeface="Arial" charset="0"/>
                <a:ea typeface="新細明體" pitchFamily="18" charset="-120"/>
              </a:rPr>
              <a:t>But other readers can still start reading.</a:t>
            </a:r>
          </a:p>
        </p:txBody>
      </p:sp>
      <p:sp>
        <p:nvSpPr>
          <p:cNvPr id="62477" name="Rectangle 13"/>
          <p:cNvSpPr>
            <a:spLocks noChangeArrowheads="1"/>
          </p:cNvSpPr>
          <p:nvPr/>
        </p:nvSpPr>
        <p:spPr bwMode="auto">
          <a:xfrm>
            <a:off x="2743200" y="3124200"/>
            <a:ext cx="304800" cy="2209800"/>
          </a:xfrm>
          <a:prstGeom prst="rect">
            <a:avLst/>
          </a:prstGeom>
          <a:solidFill>
            <a:srgbClr val="CCFFCC"/>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a1</a:t>
            </a:r>
            <a:br>
              <a:rPr kumimoji="1" lang="en-US" altLang="zh-TW" sz="1600">
                <a:latin typeface="Arial" charset="0"/>
                <a:ea typeface="新細明體" pitchFamily="18" charset="-120"/>
              </a:rPr>
            </a:br>
            <a:r>
              <a:rPr kumimoji="1" lang="en-US" altLang="zh-TW" sz="1600">
                <a:latin typeface="Arial" charset="0"/>
                <a:ea typeface="新細明體" pitchFamily="18" charset="-120"/>
              </a:rPr>
              <a:t>a2</a:t>
            </a:r>
            <a:br>
              <a:rPr kumimoji="1" lang="en-US" altLang="zh-TW" sz="1600">
                <a:latin typeface="Arial" charset="0"/>
                <a:ea typeface="新細明體" pitchFamily="18" charset="-120"/>
              </a:rPr>
            </a:br>
            <a:r>
              <a:rPr kumimoji="1" lang="en-US" altLang="zh-TW" sz="1600">
                <a:latin typeface="Arial" charset="0"/>
                <a:ea typeface="新細明體" pitchFamily="18" charset="-120"/>
              </a:rPr>
              <a:t>a3</a:t>
            </a:r>
            <a:br>
              <a:rPr kumimoji="1" lang="en-US" altLang="zh-TW" sz="1600">
                <a:latin typeface="Arial" charset="0"/>
                <a:ea typeface="新細明體" pitchFamily="18" charset="-120"/>
              </a:rPr>
            </a:br>
            <a:r>
              <a:rPr kumimoji="1" lang="en-US" altLang="zh-TW" sz="1600">
                <a:latin typeface="Arial" charset="0"/>
                <a:ea typeface="新細明體" pitchFamily="18" charset="-120"/>
              </a:rPr>
              <a:t>a4</a:t>
            </a:r>
            <a:br>
              <a:rPr kumimoji="1" lang="en-US" altLang="zh-TW" sz="1600">
                <a:latin typeface="Arial" charset="0"/>
                <a:ea typeface="新細明體" pitchFamily="18" charset="-120"/>
              </a:rPr>
            </a:br>
            <a:r>
              <a:rPr kumimoji="1" lang="en-US" altLang="zh-TW" sz="1600">
                <a:latin typeface="Arial" charset="0"/>
                <a:ea typeface="新細明體" pitchFamily="18" charset="-120"/>
              </a:rPr>
              <a:t>a5</a:t>
            </a:r>
          </a:p>
          <a:p>
            <a:pPr algn="ctr"/>
            <a:r>
              <a:rPr kumimoji="1" lang="en-US" altLang="zh-TW" sz="1600">
                <a:latin typeface="Arial" charset="0"/>
                <a:ea typeface="新細明體" pitchFamily="18" charset="-120"/>
              </a:rPr>
              <a:t>a6</a:t>
            </a:r>
          </a:p>
          <a:p>
            <a:pPr algn="ctr"/>
            <a:r>
              <a:rPr kumimoji="1" lang="en-US" altLang="zh-TW" sz="1600">
                <a:latin typeface="Arial" charset="0"/>
                <a:ea typeface="新細明體" pitchFamily="18" charset="-120"/>
              </a:rPr>
              <a:t>a7</a:t>
            </a:r>
          </a:p>
          <a:p>
            <a:pPr algn="ctr"/>
            <a:r>
              <a:rPr kumimoji="1" lang="en-US" altLang="zh-TW" sz="1600">
                <a:latin typeface="Arial" charset="0"/>
                <a:ea typeface="新細明體" pitchFamily="18" charset="-120"/>
              </a:rPr>
              <a:t>a8</a:t>
            </a:r>
          </a:p>
          <a:p>
            <a:pPr algn="ctr"/>
            <a:r>
              <a:rPr kumimoji="1" lang="en-US" altLang="zh-TW" sz="1600">
                <a:latin typeface="Arial" charset="0"/>
                <a:ea typeface="新細明體" pitchFamily="18" charset="-120"/>
              </a:rPr>
              <a:t>a9</a:t>
            </a:r>
          </a:p>
        </p:txBody>
      </p:sp>
      <p:sp>
        <p:nvSpPr>
          <p:cNvPr id="62478" name="Rectangle 14"/>
          <p:cNvSpPr>
            <a:spLocks noChangeArrowheads="1"/>
          </p:cNvSpPr>
          <p:nvPr/>
        </p:nvSpPr>
        <p:spPr bwMode="auto">
          <a:xfrm>
            <a:off x="6248400" y="3124200"/>
            <a:ext cx="304800" cy="762000"/>
          </a:xfrm>
          <a:prstGeom prst="rect">
            <a:avLst/>
          </a:prstGeom>
          <a:solidFill>
            <a:srgbClr val="CCFFCC"/>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b1</a:t>
            </a:r>
            <a:br>
              <a:rPr kumimoji="1" lang="en-US" altLang="zh-TW" sz="1600">
                <a:latin typeface="Arial" charset="0"/>
                <a:ea typeface="新細明體" pitchFamily="18" charset="-120"/>
              </a:rPr>
            </a:br>
            <a:r>
              <a:rPr kumimoji="1" lang="en-US" altLang="zh-TW" sz="1600">
                <a:latin typeface="Arial" charset="0"/>
                <a:ea typeface="新細明體" pitchFamily="18" charset="-120"/>
              </a:rPr>
              <a:t>b2</a:t>
            </a:r>
            <a:br>
              <a:rPr kumimoji="1" lang="en-US" altLang="zh-TW" sz="1600">
                <a:latin typeface="Arial" charset="0"/>
                <a:ea typeface="新細明體" pitchFamily="18" charset="-120"/>
              </a:rPr>
            </a:br>
            <a:r>
              <a:rPr kumimoji="1" lang="en-US" altLang="zh-TW" sz="1600">
                <a:latin typeface="Arial" charset="0"/>
                <a:ea typeface="新細明體" pitchFamily="18" charset="-120"/>
              </a:rPr>
              <a:t>b3</a:t>
            </a:r>
          </a:p>
        </p:txBody>
      </p:sp>
      <p:sp>
        <p:nvSpPr>
          <p:cNvPr id="2" name="Slide Number Placeholder 1">
            <a:extLst>
              <a:ext uri="{FF2B5EF4-FFF2-40B4-BE49-F238E27FC236}">
                <a16:creationId xmlns:a16="http://schemas.microsoft.com/office/drawing/2014/main" id="{16B2902B-4C19-43AC-8FBE-EF9C5DD38DF5}"/>
              </a:ext>
            </a:extLst>
          </p:cNvPr>
          <p:cNvSpPr>
            <a:spLocks noGrp="1"/>
          </p:cNvSpPr>
          <p:nvPr>
            <p:ph type="sldNum" sz="quarter" idx="33"/>
          </p:nvPr>
        </p:nvSpPr>
        <p:spPr/>
        <p:txBody>
          <a:bodyPr/>
          <a:lstStyle/>
          <a:p>
            <a:fld id="{19B51A1E-902D-48AF-9020-955120F399B6}" type="slidenum">
              <a:rPr lang="en-US" noProof="0" smtClean="0"/>
              <a:pPr/>
              <a:t>46</a:t>
            </a:fld>
            <a:endParaRPr lang="en-US" noProof="0" dirty="0"/>
          </a:p>
        </p:txBody>
      </p:sp>
      <p:sp>
        <p:nvSpPr>
          <p:cNvPr id="18" name="Rectangle 2">
            <a:extLst>
              <a:ext uri="{FF2B5EF4-FFF2-40B4-BE49-F238E27FC236}">
                <a16:creationId xmlns:a16="http://schemas.microsoft.com/office/drawing/2014/main" id="{871FCE98-ACEF-499A-8BDF-5A469DB2C770}"/>
              </a:ext>
            </a:extLst>
          </p:cNvPr>
          <p:cNvSpPr>
            <a:spLocks noGrp="1" noChangeArrowheads="1"/>
          </p:cNvSpPr>
          <p:nvPr>
            <p:ph type="title"/>
          </p:nvPr>
        </p:nvSpPr>
        <p:spPr>
          <a:xfrm>
            <a:off x="113834" y="219869"/>
            <a:ext cx="7793037" cy="779462"/>
          </a:xfrm>
        </p:spPr>
        <p:txBody>
          <a:bodyPr/>
          <a:lstStyle/>
          <a:p>
            <a:pPr algn="ctr" eaLnBrk="1" hangingPunct="1"/>
            <a:r>
              <a:rPr lang="en-US" altLang="zh-TW" dirty="0">
                <a:ea typeface="新細明體" pitchFamily="18" charset="-120"/>
              </a:rPr>
              <a:t>Readers/Writers Example (5/12)</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ChangeArrowheads="1"/>
          </p:cNvSpPr>
          <p:nvPr/>
        </p:nvSpPr>
        <p:spPr bwMode="auto">
          <a:xfrm>
            <a:off x="2590800" y="1676400"/>
            <a:ext cx="6248400" cy="4267200"/>
          </a:xfrm>
          <a:prstGeom prst="rect">
            <a:avLst/>
          </a:prstGeom>
          <a:solidFill>
            <a:srgbClr val="00B0F0"/>
          </a:solidFill>
          <a:ln w="12700">
            <a:solidFill>
              <a:schemeClr val="tx1"/>
            </a:solidFill>
            <a:miter lim="800000"/>
            <a:headEnd type="none" w="sm" len="sm"/>
            <a:tailEnd type="none" w="sm" len="sm"/>
          </a:ln>
        </p:spPr>
        <p:txBody>
          <a:bodyPr wrap="none" anchor="ctr"/>
          <a:lstStyle/>
          <a:p>
            <a:endParaRPr lang="en-US"/>
          </a:p>
        </p:txBody>
      </p:sp>
      <p:sp>
        <p:nvSpPr>
          <p:cNvPr id="63492" name="Rectangle 4"/>
          <p:cNvSpPr>
            <a:spLocks noChangeArrowheads="1"/>
          </p:cNvSpPr>
          <p:nvPr/>
        </p:nvSpPr>
        <p:spPr bwMode="auto">
          <a:xfrm>
            <a:off x="8077200" y="1905000"/>
            <a:ext cx="3810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-1</a:t>
            </a:r>
          </a:p>
        </p:txBody>
      </p:sp>
      <p:sp>
        <p:nvSpPr>
          <p:cNvPr id="63493" name="Rectangle 5"/>
          <p:cNvSpPr>
            <a:spLocks noChangeArrowheads="1"/>
          </p:cNvSpPr>
          <p:nvPr/>
        </p:nvSpPr>
        <p:spPr bwMode="auto">
          <a:xfrm>
            <a:off x="7239000" y="1981200"/>
            <a:ext cx="685800" cy="152400"/>
          </a:xfrm>
          <a:prstGeom prst="rect">
            <a:avLst/>
          </a:prstGeom>
          <a:noFill/>
          <a:ln w="12700">
            <a:no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wsem</a:t>
            </a:r>
          </a:p>
        </p:txBody>
      </p:sp>
      <p:sp>
        <p:nvSpPr>
          <p:cNvPr id="63494" name="Rectangle 6"/>
          <p:cNvSpPr>
            <a:spLocks noChangeArrowheads="1"/>
          </p:cNvSpPr>
          <p:nvPr/>
        </p:nvSpPr>
        <p:spPr bwMode="auto">
          <a:xfrm>
            <a:off x="3352800" y="1905000"/>
            <a:ext cx="3810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1</a:t>
            </a:r>
          </a:p>
        </p:txBody>
      </p:sp>
      <p:sp>
        <p:nvSpPr>
          <p:cNvPr id="63495" name="Rectangle 7"/>
          <p:cNvSpPr>
            <a:spLocks noChangeArrowheads="1"/>
          </p:cNvSpPr>
          <p:nvPr/>
        </p:nvSpPr>
        <p:spPr bwMode="auto">
          <a:xfrm>
            <a:off x="2971800" y="1905000"/>
            <a:ext cx="304800" cy="304800"/>
          </a:xfrm>
          <a:prstGeom prst="rect">
            <a:avLst/>
          </a:prstGeom>
          <a:noFill/>
          <a:ln w="12700">
            <a:no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rc</a:t>
            </a:r>
          </a:p>
        </p:txBody>
      </p:sp>
      <p:sp>
        <p:nvSpPr>
          <p:cNvPr id="63496" name="Rectangle 8"/>
          <p:cNvSpPr>
            <a:spLocks noChangeArrowheads="1"/>
          </p:cNvSpPr>
          <p:nvPr/>
        </p:nvSpPr>
        <p:spPr bwMode="auto">
          <a:xfrm>
            <a:off x="5486400" y="1905000"/>
            <a:ext cx="3810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1</a:t>
            </a:r>
          </a:p>
        </p:txBody>
      </p:sp>
      <p:sp>
        <p:nvSpPr>
          <p:cNvPr id="63497" name="Rectangle 9"/>
          <p:cNvSpPr>
            <a:spLocks noChangeArrowheads="1"/>
          </p:cNvSpPr>
          <p:nvPr/>
        </p:nvSpPr>
        <p:spPr bwMode="auto">
          <a:xfrm>
            <a:off x="5105400" y="1905000"/>
            <a:ext cx="304800" cy="304800"/>
          </a:xfrm>
          <a:prstGeom prst="rect">
            <a:avLst/>
          </a:prstGeom>
          <a:noFill/>
          <a:ln w="12700">
            <a:no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x</a:t>
            </a:r>
          </a:p>
        </p:txBody>
      </p:sp>
      <p:sp>
        <p:nvSpPr>
          <p:cNvPr id="63498" name="Rectangle 10"/>
          <p:cNvSpPr>
            <a:spLocks noChangeArrowheads="1"/>
          </p:cNvSpPr>
          <p:nvPr/>
        </p:nvSpPr>
        <p:spPr bwMode="auto">
          <a:xfrm>
            <a:off x="2895600" y="2362200"/>
            <a:ext cx="3276600" cy="33528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sz="1600">
                <a:solidFill>
                  <a:srgbClr val="000000"/>
                </a:solidFill>
                <a:latin typeface="Arial" charset="0"/>
                <a:ea typeface="新細明體" pitchFamily="18" charset="-120"/>
              </a:rPr>
              <a:t>/* Reader thread */</a:t>
            </a:r>
            <a:br>
              <a:rPr kumimoji="1" lang="en-US" altLang="zh-TW" sz="1600">
                <a:solidFill>
                  <a:srgbClr val="000000"/>
                </a:solidFill>
                <a:latin typeface="Arial" charset="0"/>
                <a:ea typeface="新細明體" pitchFamily="18" charset="-120"/>
              </a:rPr>
            </a:br>
            <a:r>
              <a:rPr kumimoji="1" lang="en-US" altLang="zh-TW" sz="1600">
                <a:solidFill>
                  <a:srgbClr val="000000"/>
                </a:solidFill>
                <a:latin typeface="Arial" charset="0"/>
                <a:ea typeface="新細明體" pitchFamily="18" charset="-120"/>
              </a:rPr>
              <a:t>while (true) {</a:t>
            </a:r>
          </a:p>
          <a:p>
            <a:r>
              <a:rPr kumimoji="1" lang="en-US" altLang="zh-TW" sz="1600">
                <a:solidFill>
                  <a:srgbClr val="000000"/>
                </a:solidFill>
                <a:latin typeface="Arial" charset="0"/>
                <a:ea typeface="新細明體" pitchFamily="18" charset="-120"/>
              </a:rPr>
              <a:t>  …</a:t>
            </a:r>
          </a:p>
          <a:p>
            <a:r>
              <a:rPr kumimoji="1" lang="en-US" altLang="zh-TW" sz="1600">
                <a:solidFill>
                  <a:srgbClr val="000000"/>
                </a:solidFill>
                <a:latin typeface="Arial" charset="0"/>
                <a:ea typeface="新細明體" pitchFamily="18" charset="-120"/>
              </a:rPr>
              <a:t>  wait(x);</a:t>
            </a:r>
          </a:p>
          <a:p>
            <a:r>
              <a:rPr kumimoji="1" lang="en-US" altLang="zh-TW" sz="1600">
                <a:solidFill>
                  <a:srgbClr val="000000"/>
                </a:solidFill>
                <a:latin typeface="Arial" charset="0"/>
                <a:ea typeface="新細明體" pitchFamily="18" charset="-120"/>
              </a:rPr>
              <a:t>      rc = rc + 1;</a:t>
            </a:r>
          </a:p>
          <a:p>
            <a:r>
              <a:rPr kumimoji="1" lang="en-US" altLang="zh-TW" sz="1600">
                <a:solidFill>
                  <a:srgbClr val="000000"/>
                </a:solidFill>
                <a:latin typeface="Arial" charset="0"/>
                <a:ea typeface="新細明體" pitchFamily="18" charset="-120"/>
              </a:rPr>
              <a:t>      if (rc==1) wait(wsem);</a:t>
            </a:r>
          </a:p>
          <a:p>
            <a:r>
              <a:rPr kumimoji="1" lang="en-US" altLang="zh-TW" sz="1600">
                <a:solidFill>
                  <a:srgbClr val="000000"/>
                </a:solidFill>
                <a:latin typeface="Arial" charset="0"/>
                <a:ea typeface="新細明體" pitchFamily="18" charset="-120"/>
              </a:rPr>
              <a:t>  signal(x);</a:t>
            </a:r>
          </a:p>
          <a:p>
            <a:r>
              <a:rPr kumimoji="1" lang="en-US" altLang="zh-TW" sz="1600">
                <a:solidFill>
                  <a:srgbClr val="000000"/>
                </a:solidFill>
                <a:latin typeface="Arial" charset="0"/>
                <a:ea typeface="新細明體" pitchFamily="18" charset="-120"/>
              </a:rPr>
              <a:t>  READ file;</a:t>
            </a:r>
            <a:r>
              <a:rPr kumimoji="1" lang="en-US" altLang="zh-TW" sz="1600">
                <a:latin typeface="Arial" charset="0"/>
                <a:ea typeface="新細明體" pitchFamily="18" charset="-120"/>
              </a:rPr>
              <a:t> </a:t>
            </a:r>
            <a:r>
              <a:rPr kumimoji="1" lang="en-US" altLang="zh-TW" sz="1600">
                <a:solidFill>
                  <a:srgbClr val="00CC66"/>
                </a:solidFill>
                <a:latin typeface="Arial" charset="0"/>
                <a:ea typeface="新細明體" pitchFamily="18" charset="-120"/>
                <a:sym typeface="Wingdings" pitchFamily="2" charset="2"/>
              </a:rPr>
              <a:t>R2 </a:t>
            </a:r>
            <a:endParaRPr kumimoji="1" lang="en-US" altLang="zh-TW" sz="1600">
              <a:solidFill>
                <a:srgbClr val="00CC66"/>
              </a:solidFill>
              <a:latin typeface="Arial" charset="0"/>
              <a:ea typeface="新細明體" pitchFamily="18" charset="-120"/>
            </a:endParaRPr>
          </a:p>
          <a:p>
            <a:r>
              <a:rPr kumimoji="1" lang="en-US" altLang="zh-TW" sz="1600">
                <a:latin typeface="Arial" charset="0"/>
                <a:ea typeface="新細明體" pitchFamily="18" charset="-120"/>
              </a:rPr>
              <a:t>  </a:t>
            </a:r>
            <a:r>
              <a:rPr kumimoji="1" lang="en-US" altLang="zh-TW" sz="1600">
                <a:solidFill>
                  <a:srgbClr val="000000"/>
                </a:solidFill>
                <a:latin typeface="Arial" charset="0"/>
                <a:ea typeface="新細明體" pitchFamily="18" charset="-120"/>
              </a:rPr>
              <a:t>wait(x);</a:t>
            </a:r>
          </a:p>
          <a:p>
            <a:r>
              <a:rPr kumimoji="1" lang="en-US" altLang="zh-TW" sz="1600">
                <a:solidFill>
                  <a:srgbClr val="000000"/>
                </a:solidFill>
                <a:latin typeface="Arial" charset="0"/>
                <a:ea typeface="新細明體" pitchFamily="18" charset="-120"/>
              </a:rPr>
              <a:t>     rc = rc -1;</a:t>
            </a:r>
          </a:p>
          <a:p>
            <a:r>
              <a:rPr kumimoji="1" lang="en-US" altLang="zh-TW" sz="1600">
                <a:solidFill>
                  <a:srgbClr val="000000"/>
                </a:solidFill>
                <a:latin typeface="Arial" charset="0"/>
                <a:ea typeface="新細明體" pitchFamily="18" charset="-120"/>
              </a:rPr>
              <a:t>     if (rc==0) signal(wsem);</a:t>
            </a:r>
          </a:p>
          <a:p>
            <a:r>
              <a:rPr kumimoji="1" lang="en-US" altLang="zh-TW" sz="1600">
                <a:solidFill>
                  <a:srgbClr val="000000"/>
                </a:solidFill>
                <a:latin typeface="Arial" charset="0"/>
                <a:ea typeface="新細明體" pitchFamily="18" charset="-120"/>
              </a:rPr>
              <a:t>  signal(x);</a:t>
            </a:r>
            <a:br>
              <a:rPr kumimoji="1" lang="en-US" altLang="zh-TW" sz="1600">
                <a:solidFill>
                  <a:srgbClr val="000000"/>
                </a:solidFill>
                <a:latin typeface="Arial" charset="0"/>
                <a:ea typeface="新細明體" pitchFamily="18" charset="-120"/>
              </a:rPr>
            </a:br>
            <a:r>
              <a:rPr kumimoji="1" lang="en-US" altLang="zh-TW" sz="1600">
                <a:solidFill>
                  <a:srgbClr val="000000"/>
                </a:solidFill>
                <a:latin typeface="Arial" charset="0"/>
                <a:ea typeface="新細明體" pitchFamily="18" charset="-120"/>
              </a:rPr>
              <a:t>}</a:t>
            </a:r>
            <a:r>
              <a:rPr kumimoji="1" lang="en-US" altLang="zh-TW" sz="1600">
                <a:latin typeface="Arial" charset="0"/>
                <a:ea typeface="新細明體" pitchFamily="18" charset="-120"/>
              </a:rPr>
              <a:t> </a:t>
            </a:r>
            <a:r>
              <a:rPr kumimoji="1" lang="en-US" altLang="zh-TW" sz="1600">
                <a:solidFill>
                  <a:srgbClr val="00CC66"/>
                </a:solidFill>
                <a:latin typeface="Arial" charset="0"/>
                <a:ea typeface="新細明體" pitchFamily="18" charset="-120"/>
                <a:sym typeface="Wingdings" pitchFamily="2" charset="2"/>
              </a:rPr>
              <a:t>R1 </a:t>
            </a:r>
          </a:p>
        </p:txBody>
      </p:sp>
      <p:sp>
        <p:nvSpPr>
          <p:cNvPr id="63499" name="Rectangle 11"/>
          <p:cNvSpPr>
            <a:spLocks noChangeArrowheads="1"/>
          </p:cNvSpPr>
          <p:nvPr/>
        </p:nvSpPr>
        <p:spPr bwMode="auto">
          <a:xfrm>
            <a:off x="6400800" y="2362200"/>
            <a:ext cx="2133600" cy="33528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sz="1600">
                <a:solidFill>
                  <a:srgbClr val="000000"/>
                </a:solidFill>
                <a:latin typeface="Arial" charset="0"/>
                <a:ea typeface="新細明體" pitchFamily="18" charset="-120"/>
              </a:rPr>
              <a:t>/* Writer thread */</a:t>
            </a:r>
            <a:br>
              <a:rPr kumimoji="1" lang="en-US" altLang="zh-TW" sz="1600">
                <a:solidFill>
                  <a:srgbClr val="000000"/>
                </a:solidFill>
                <a:latin typeface="Arial" charset="0"/>
                <a:ea typeface="新細明體" pitchFamily="18" charset="-120"/>
              </a:rPr>
            </a:br>
            <a:r>
              <a:rPr kumimoji="1" lang="en-US" altLang="zh-TW" sz="1600">
                <a:solidFill>
                  <a:srgbClr val="000000"/>
                </a:solidFill>
                <a:latin typeface="Arial" charset="0"/>
                <a:ea typeface="新細明體" pitchFamily="18" charset="-120"/>
              </a:rPr>
              <a:t>while (true) {</a:t>
            </a:r>
          </a:p>
          <a:p>
            <a:r>
              <a:rPr kumimoji="1" lang="en-US" altLang="zh-TW" sz="1600">
                <a:solidFill>
                  <a:srgbClr val="000000"/>
                </a:solidFill>
                <a:latin typeface="Arial" charset="0"/>
                <a:ea typeface="新細明體" pitchFamily="18" charset="-120"/>
              </a:rPr>
              <a:t>  …</a:t>
            </a:r>
          </a:p>
          <a:p>
            <a:r>
              <a:rPr kumimoji="1" lang="en-US" altLang="zh-TW" sz="1600">
                <a:solidFill>
                  <a:srgbClr val="000000"/>
                </a:solidFill>
                <a:latin typeface="Arial" charset="0"/>
                <a:ea typeface="新細明體" pitchFamily="18" charset="-120"/>
              </a:rPr>
              <a:t>  wait(wsem);</a:t>
            </a:r>
            <a:r>
              <a:rPr kumimoji="1" lang="en-US" altLang="zh-TW" sz="1600">
                <a:latin typeface="Arial" charset="0"/>
                <a:ea typeface="新細明體" pitchFamily="18" charset="-120"/>
              </a:rPr>
              <a:t> </a:t>
            </a:r>
            <a:r>
              <a:rPr kumimoji="1" lang="en-US" altLang="zh-TW" sz="1600">
                <a:solidFill>
                  <a:srgbClr val="FF0000"/>
                </a:solidFill>
                <a:latin typeface="Arial" charset="0"/>
                <a:ea typeface="新細明體" pitchFamily="18" charset="-120"/>
                <a:sym typeface="Wingdings" pitchFamily="2" charset="2"/>
              </a:rPr>
              <a:t> z W1</a:t>
            </a:r>
            <a:endParaRPr kumimoji="1" lang="en-US" altLang="zh-TW" sz="1600">
              <a:latin typeface="Arial" charset="0"/>
              <a:ea typeface="新細明體" pitchFamily="18" charset="-120"/>
            </a:endParaRPr>
          </a:p>
          <a:p>
            <a:r>
              <a:rPr kumimoji="1" lang="en-US" altLang="zh-TW" sz="1600">
                <a:solidFill>
                  <a:srgbClr val="000000"/>
                </a:solidFill>
                <a:latin typeface="Arial" charset="0"/>
                <a:ea typeface="新細明體" pitchFamily="18" charset="-120"/>
              </a:rPr>
              <a:t>    WRITE file;</a:t>
            </a:r>
          </a:p>
          <a:p>
            <a:r>
              <a:rPr kumimoji="1" lang="en-US" altLang="zh-TW" sz="1600">
                <a:solidFill>
                  <a:srgbClr val="000000"/>
                </a:solidFill>
                <a:latin typeface="Arial" charset="0"/>
                <a:ea typeface="新細明體" pitchFamily="18" charset="-120"/>
              </a:rPr>
              <a:t>  signal(wsem);</a:t>
            </a:r>
            <a:br>
              <a:rPr kumimoji="1" lang="en-US" altLang="zh-TW" sz="1600">
                <a:solidFill>
                  <a:srgbClr val="000000"/>
                </a:solidFill>
                <a:latin typeface="Arial" charset="0"/>
                <a:ea typeface="新細明體" pitchFamily="18" charset="-120"/>
              </a:rPr>
            </a:br>
            <a:r>
              <a:rPr kumimoji="1" lang="en-US" altLang="zh-TW" sz="1600">
                <a:solidFill>
                  <a:srgbClr val="000000"/>
                </a:solidFill>
                <a:latin typeface="Arial" charset="0"/>
                <a:ea typeface="新細明體" pitchFamily="18" charset="-120"/>
              </a:rPr>
              <a:t>}</a:t>
            </a:r>
            <a:br>
              <a:rPr kumimoji="1" lang="en-US" altLang="zh-TW" sz="1600">
                <a:latin typeface="Arial" charset="0"/>
                <a:ea typeface="新細明體" pitchFamily="18" charset="-120"/>
              </a:rPr>
            </a:br>
            <a:endParaRPr kumimoji="1" lang="en-US" altLang="zh-TW" sz="1600">
              <a:latin typeface="Arial" charset="0"/>
              <a:ea typeface="新細明體" pitchFamily="18" charset="-120"/>
            </a:endParaRPr>
          </a:p>
        </p:txBody>
      </p:sp>
      <p:sp>
        <p:nvSpPr>
          <p:cNvPr id="845836" name="Rectangle 12"/>
          <p:cNvSpPr>
            <a:spLocks noChangeArrowheads="1"/>
          </p:cNvSpPr>
          <p:nvPr/>
        </p:nvSpPr>
        <p:spPr bwMode="auto">
          <a:xfrm>
            <a:off x="5105400" y="5334000"/>
            <a:ext cx="2895600" cy="838200"/>
          </a:xfrm>
          <a:prstGeom prst="rect">
            <a:avLst/>
          </a:prstGeom>
          <a:solidFill>
            <a:srgbClr val="FFFFCC"/>
          </a:solidFill>
          <a:ln w="12700">
            <a:solidFill>
              <a:schemeClr val="tx1"/>
            </a:solidFill>
            <a:miter lim="800000"/>
            <a:headEnd type="none" w="sm" len="sm"/>
            <a:tailEnd type="none" w="sm" len="sm"/>
          </a:ln>
          <a:effectLst>
            <a:outerShdw dist="107763" dir="2700000" algn="ctr" rotWithShape="0">
              <a:schemeClr val="bg2"/>
            </a:outerShdw>
          </a:effectLst>
        </p:spPr>
        <p:txBody>
          <a:bodyPr anchor="ctr" anchorCtr="1"/>
          <a:lstStyle/>
          <a:p>
            <a:pPr>
              <a:defRPr/>
            </a:pPr>
            <a:r>
              <a:rPr kumimoji="1" lang="en-US" altLang="zh-TW">
                <a:solidFill>
                  <a:srgbClr val="000000"/>
                </a:solidFill>
                <a:latin typeface="Arial" charset="0"/>
                <a:ea typeface="新細明體" pitchFamily="18" charset="-120"/>
              </a:rPr>
              <a:t>After R1 finishes reading the file …</a:t>
            </a:r>
          </a:p>
        </p:txBody>
      </p:sp>
      <p:sp>
        <p:nvSpPr>
          <p:cNvPr id="63501" name="Rectangle 13"/>
          <p:cNvSpPr>
            <a:spLocks noChangeArrowheads="1"/>
          </p:cNvSpPr>
          <p:nvPr/>
        </p:nvSpPr>
        <p:spPr bwMode="auto">
          <a:xfrm>
            <a:off x="2743200" y="3124200"/>
            <a:ext cx="304800" cy="2209800"/>
          </a:xfrm>
          <a:prstGeom prst="rect">
            <a:avLst/>
          </a:prstGeom>
          <a:solidFill>
            <a:srgbClr val="CCFFCC"/>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a1</a:t>
            </a:r>
            <a:br>
              <a:rPr kumimoji="1" lang="en-US" altLang="zh-TW" sz="1600">
                <a:latin typeface="Arial" charset="0"/>
                <a:ea typeface="新細明體" pitchFamily="18" charset="-120"/>
              </a:rPr>
            </a:br>
            <a:r>
              <a:rPr kumimoji="1" lang="en-US" altLang="zh-TW" sz="1600">
                <a:latin typeface="Arial" charset="0"/>
                <a:ea typeface="新細明體" pitchFamily="18" charset="-120"/>
              </a:rPr>
              <a:t>a2</a:t>
            </a:r>
            <a:br>
              <a:rPr kumimoji="1" lang="en-US" altLang="zh-TW" sz="1600">
                <a:latin typeface="Arial" charset="0"/>
                <a:ea typeface="新細明體" pitchFamily="18" charset="-120"/>
              </a:rPr>
            </a:br>
            <a:r>
              <a:rPr kumimoji="1" lang="en-US" altLang="zh-TW" sz="1600">
                <a:latin typeface="Arial" charset="0"/>
                <a:ea typeface="新細明體" pitchFamily="18" charset="-120"/>
              </a:rPr>
              <a:t>a3</a:t>
            </a:r>
            <a:br>
              <a:rPr kumimoji="1" lang="en-US" altLang="zh-TW" sz="1600">
                <a:latin typeface="Arial" charset="0"/>
                <a:ea typeface="新細明體" pitchFamily="18" charset="-120"/>
              </a:rPr>
            </a:br>
            <a:r>
              <a:rPr kumimoji="1" lang="en-US" altLang="zh-TW" sz="1600">
                <a:latin typeface="Arial" charset="0"/>
                <a:ea typeface="新細明體" pitchFamily="18" charset="-120"/>
              </a:rPr>
              <a:t>a4</a:t>
            </a:r>
            <a:br>
              <a:rPr kumimoji="1" lang="en-US" altLang="zh-TW" sz="1600">
                <a:latin typeface="Arial" charset="0"/>
                <a:ea typeface="新細明體" pitchFamily="18" charset="-120"/>
              </a:rPr>
            </a:br>
            <a:r>
              <a:rPr kumimoji="1" lang="en-US" altLang="zh-TW" sz="1600">
                <a:latin typeface="Arial" charset="0"/>
                <a:ea typeface="新細明體" pitchFamily="18" charset="-120"/>
              </a:rPr>
              <a:t>a5</a:t>
            </a:r>
          </a:p>
          <a:p>
            <a:pPr algn="ctr"/>
            <a:r>
              <a:rPr kumimoji="1" lang="en-US" altLang="zh-TW" sz="1600">
                <a:latin typeface="Arial" charset="0"/>
                <a:ea typeface="新細明體" pitchFamily="18" charset="-120"/>
              </a:rPr>
              <a:t>a6</a:t>
            </a:r>
          </a:p>
          <a:p>
            <a:pPr algn="ctr"/>
            <a:r>
              <a:rPr kumimoji="1" lang="en-US" altLang="zh-TW" sz="1600">
                <a:latin typeface="Arial" charset="0"/>
                <a:ea typeface="新細明體" pitchFamily="18" charset="-120"/>
              </a:rPr>
              <a:t>a7</a:t>
            </a:r>
          </a:p>
          <a:p>
            <a:pPr algn="ctr"/>
            <a:r>
              <a:rPr kumimoji="1" lang="en-US" altLang="zh-TW" sz="1600">
                <a:latin typeface="Arial" charset="0"/>
                <a:ea typeface="新細明體" pitchFamily="18" charset="-120"/>
              </a:rPr>
              <a:t>a8</a:t>
            </a:r>
          </a:p>
          <a:p>
            <a:pPr algn="ctr"/>
            <a:r>
              <a:rPr kumimoji="1" lang="en-US" altLang="zh-TW" sz="1600">
                <a:latin typeface="Arial" charset="0"/>
                <a:ea typeface="新細明體" pitchFamily="18" charset="-120"/>
              </a:rPr>
              <a:t>a9</a:t>
            </a:r>
          </a:p>
        </p:txBody>
      </p:sp>
      <p:sp>
        <p:nvSpPr>
          <p:cNvPr id="63502" name="Rectangle 14"/>
          <p:cNvSpPr>
            <a:spLocks noChangeArrowheads="1"/>
          </p:cNvSpPr>
          <p:nvPr/>
        </p:nvSpPr>
        <p:spPr bwMode="auto">
          <a:xfrm>
            <a:off x="6248400" y="3124200"/>
            <a:ext cx="304800" cy="762000"/>
          </a:xfrm>
          <a:prstGeom prst="rect">
            <a:avLst/>
          </a:prstGeom>
          <a:solidFill>
            <a:srgbClr val="CCFFCC"/>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b1</a:t>
            </a:r>
            <a:br>
              <a:rPr kumimoji="1" lang="en-US" altLang="zh-TW" sz="1600">
                <a:latin typeface="Arial" charset="0"/>
                <a:ea typeface="新細明體" pitchFamily="18" charset="-120"/>
              </a:rPr>
            </a:br>
            <a:r>
              <a:rPr kumimoji="1" lang="en-US" altLang="zh-TW" sz="1600">
                <a:latin typeface="Arial" charset="0"/>
                <a:ea typeface="新細明體" pitchFamily="18" charset="-120"/>
              </a:rPr>
              <a:t>b2</a:t>
            </a:r>
            <a:br>
              <a:rPr kumimoji="1" lang="en-US" altLang="zh-TW" sz="1600">
                <a:latin typeface="Arial" charset="0"/>
                <a:ea typeface="新細明體" pitchFamily="18" charset="-120"/>
              </a:rPr>
            </a:br>
            <a:r>
              <a:rPr kumimoji="1" lang="en-US" altLang="zh-TW" sz="1600">
                <a:latin typeface="Arial" charset="0"/>
                <a:ea typeface="新細明體" pitchFamily="18" charset="-120"/>
              </a:rPr>
              <a:t>b3</a:t>
            </a:r>
          </a:p>
        </p:txBody>
      </p:sp>
      <p:sp>
        <p:nvSpPr>
          <p:cNvPr id="2" name="Slide Number Placeholder 1">
            <a:extLst>
              <a:ext uri="{FF2B5EF4-FFF2-40B4-BE49-F238E27FC236}">
                <a16:creationId xmlns:a16="http://schemas.microsoft.com/office/drawing/2014/main" id="{8993ADBD-C235-4727-B2A0-DBA1513B3F5E}"/>
              </a:ext>
            </a:extLst>
          </p:cNvPr>
          <p:cNvSpPr>
            <a:spLocks noGrp="1"/>
          </p:cNvSpPr>
          <p:nvPr>
            <p:ph type="sldNum" sz="quarter" idx="33"/>
          </p:nvPr>
        </p:nvSpPr>
        <p:spPr/>
        <p:txBody>
          <a:bodyPr/>
          <a:lstStyle/>
          <a:p>
            <a:fld id="{19B51A1E-902D-48AF-9020-955120F399B6}" type="slidenum">
              <a:rPr lang="en-US" noProof="0" smtClean="0"/>
              <a:pPr/>
              <a:t>47</a:t>
            </a:fld>
            <a:endParaRPr lang="en-US" noProof="0" dirty="0"/>
          </a:p>
        </p:txBody>
      </p:sp>
      <p:sp>
        <p:nvSpPr>
          <p:cNvPr id="18" name="Rectangle 2">
            <a:extLst>
              <a:ext uri="{FF2B5EF4-FFF2-40B4-BE49-F238E27FC236}">
                <a16:creationId xmlns:a16="http://schemas.microsoft.com/office/drawing/2014/main" id="{49323D86-8398-4E84-AEB5-996DD0E717F1}"/>
              </a:ext>
            </a:extLst>
          </p:cNvPr>
          <p:cNvSpPr>
            <a:spLocks noGrp="1" noChangeArrowheads="1"/>
          </p:cNvSpPr>
          <p:nvPr>
            <p:ph type="title"/>
          </p:nvPr>
        </p:nvSpPr>
        <p:spPr>
          <a:xfrm>
            <a:off x="113834" y="219869"/>
            <a:ext cx="7793037" cy="779462"/>
          </a:xfrm>
        </p:spPr>
        <p:txBody>
          <a:bodyPr/>
          <a:lstStyle/>
          <a:p>
            <a:pPr algn="ctr" eaLnBrk="1" hangingPunct="1"/>
            <a:r>
              <a:rPr lang="en-US" altLang="zh-TW" dirty="0">
                <a:ea typeface="新細明體" pitchFamily="18" charset="-120"/>
              </a:rPr>
              <a:t>Readers/Writers Example (6/12)</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ChangeArrowheads="1"/>
          </p:cNvSpPr>
          <p:nvPr/>
        </p:nvSpPr>
        <p:spPr bwMode="auto">
          <a:xfrm>
            <a:off x="2590800" y="1676400"/>
            <a:ext cx="6248400" cy="4267200"/>
          </a:xfrm>
          <a:prstGeom prst="rect">
            <a:avLst/>
          </a:prstGeom>
          <a:solidFill>
            <a:srgbClr val="00B0F0"/>
          </a:solidFill>
          <a:ln w="12700">
            <a:solidFill>
              <a:schemeClr val="tx1"/>
            </a:solidFill>
            <a:miter lim="800000"/>
            <a:headEnd type="none" w="sm" len="sm"/>
            <a:tailEnd type="none" w="sm" len="sm"/>
          </a:ln>
        </p:spPr>
        <p:txBody>
          <a:bodyPr wrap="none" anchor="ctr"/>
          <a:lstStyle/>
          <a:p>
            <a:endParaRPr lang="en-US"/>
          </a:p>
        </p:txBody>
      </p:sp>
      <p:sp>
        <p:nvSpPr>
          <p:cNvPr id="64516" name="Rectangle 4"/>
          <p:cNvSpPr>
            <a:spLocks noChangeArrowheads="1"/>
          </p:cNvSpPr>
          <p:nvPr/>
        </p:nvSpPr>
        <p:spPr bwMode="auto">
          <a:xfrm>
            <a:off x="8077200" y="1905000"/>
            <a:ext cx="3810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0</a:t>
            </a:r>
          </a:p>
        </p:txBody>
      </p:sp>
      <p:sp>
        <p:nvSpPr>
          <p:cNvPr id="64517" name="Rectangle 5"/>
          <p:cNvSpPr>
            <a:spLocks noChangeArrowheads="1"/>
          </p:cNvSpPr>
          <p:nvPr/>
        </p:nvSpPr>
        <p:spPr bwMode="auto">
          <a:xfrm>
            <a:off x="7239000" y="1981200"/>
            <a:ext cx="685800" cy="152400"/>
          </a:xfrm>
          <a:prstGeom prst="rect">
            <a:avLst/>
          </a:prstGeom>
          <a:noFill/>
          <a:ln w="12700">
            <a:no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wsem</a:t>
            </a:r>
          </a:p>
        </p:txBody>
      </p:sp>
      <p:sp>
        <p:nvSpPr>
          <p:cNvPr id="64518" name="Rectangle 6"/>
          <p:cNvSpPr>
            <a:spLocks noChangeArrowheads="1"/>
          </p:cNvSpPr>
          <p:nvPr/>
        </p:nvSpPr>
        <p:spPr bwMode="auto">
          <a:xfrm>
            <a:off x="3352800" y="1905000"/>
            <a:ext cx="3810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0</a:t>
            </a:r>
          </a:p>
        </p:txBody>
      </p:sp>
      <p:sp>
        <p:nvSpPr>
          <p:cNvPr id="64519" name="Rectangle 7"/>
          <p:cNvSpPr>
            <a:spLocks noChangeArrowheads="1"/>
          </p:cNvSpPr>
          <p:nvPr/>
        </p:nvSpPr>
        <p:spPr bwMode="auto">
          <a:xfrm>
            <a:off x="2971800" y="1905000"/>
            <a:ext cx="304800" cy="304800"/>
          </a:xfrm>
          <a:prstGeom prst="rect">
            <a:avLst/>
          </a:prstGeom>
          <a:noFill/>
          <a:ln w="12700">
            <a:no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rc</a:t>
            </a:r>
          </a:p>
        </p:txBody>
      </p:sp>
      <p:sp>
        <p:nvSpPr>
          <p:cNvPr id="64520" name="Rectangle 8"/>
          <p:cNvSpPr>
            <a:spLocks noChangeArrowheads="1"/>
          </p:cNvSpPr>
          <p:nvPr/>
        </p:nvSpPr>
        <p:spPr bwMode="auto">
          <a:xfrm>
            <a:off x="5486400" y="1905000"/>
            <a:ext cx="3810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0</a:t>
            </a:r>
          </a:p>
        </p:txBody>
      </p:sp>
      <p:sp>
        <p:nvSpPr>
          <p:cNvPr id="64521" name="Rectangle 9"/>
          <p:cNvSpPr>
            <a:spLocks noChangeArrowheads="1"/>
          </p:cNvSpPr>
          <p:nvPr/>
        </p:nvSpPr>
        <p:spPr bwMode="auto">
          <a:xfrm>
            <a:off x="5105400" y="1905000"/>
            <a:ext cx="304800" cy="304800"/>
          </a:xfrm>
          <a:prstGeom prst="rect">
            <a:avLst/>
          </a:prstGeom>
          <a:noFill/>
          <a:ln w="12700">
            <a:no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x</a:t>
            </a:r>
          </a:p>
        </p:txBody>
      </p:sp>
      <p:sp>
        <p:nvSpPr>
          <p:cNvPr id="64522" name="Rectangle 10"/>
          <p:cNvSpPr>
            <a:spLocks noChangeArrowheads="1"/>
          </p:cNvSpPr>
          <p:nvPr/>
        </p:nvSpPr>
        <p:spPr bwMode="auto">
          <a:xfrm>
            <a:off x="2895600" y="2362200"/>
            <a:ext cx="3276600" cy="33528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sz="1600">
                <a:solidFill>
                  <a:srgbClr val="000000"/>
                </a:solidFill>
                <a:latin typeface="Arial" charset="0"/>
                <a:ea typeface="新細明體" pitchFamily="18" charset="-120"/>
              </a:rPr>
              <a:t>/* Reader thread */</a:t>
            </a:r>
            <a:br>
              <a:rPr kumimoji="1" lang="en-US" altLang="zh-TW" sz="1600">
                <a:solidFill>
                  <a:srgbClr val="000000"/>
                </a:solidFill>
                <a:latin typeface="Arial" charset="0"/>
                <a:ea typeface="新細明體" pitchFamily="18" charset="-120"/>
              </a:rPr>
            </a:br>
            <a:r>
              <a:rPr kumimoji="1" lang="en-US" altLang="zh-TW" sz="1600">
                <a:solidFill>
                  <a:srgbClr val="000000"/>
                </a:solidFill>
                <a:latin typeface="Arial" charset="0"/>
                <a:ea typeface="新細明體" pitchFamily="18" charset="-120"/>
              </a:rPr>
              <a:t>while (true) {</a:t>
            </a:r>
          </a:p>
          <a:p>
            <a:r>
              <a:rPr kumimoji="1" lang="en-US" altLang="zh-TW" sz="1600">
                <a:solidFill>
                  <a:srgbClr val="000000"/>
                </a:solidFill>
                <a:latin typeface="Arial" charset="0"/>
                <a:ea typeface="新細明體" pitchFamily="18" charset="-120"/>
              </a:rPr>
              <a:t>  …</a:t>
            </a:r>
          </a:p>
          <a:p>
            <a:r>
              <a:rPr kumimoji="1" lang="en-US" altLang="zh-TW" sz="1600">
                <a:solidFill>
                  <a:srgbClr val="000000"/>
                </a:solidFill>
                <a:latin typeface="Arial" charset="0"/>
                <a:ea typeface="新細明體" pitchFamily="18" charset="-120"/>
              </a:rPr>
              <a:t>  wait(x);</a:t>
            </a:r>
          </a:p>
          <a:p>
            <a:r>
              <a:rPr kumimoji="1" lang="en-US" altLang="zh-TW" sz="1600">
                <a:solidFill>
                  <a:srgbClr val="000000"/>
                </a:solidFill>
                <a:latin typeface="Arial" charset="0"/>
                <a:ea typeface="新細明體" pitchFamily="18" charset="-120"/>
              </a:rPr>
              <a:t>      rc = rc + 1;</a:t>
            </a:r>
          </a:p>
          <a:p>
            <a:r>
              <a:rPr kumimoji="1" lang="en-US" altLang="zh-TW" sz="1600">
                <a:solidFill>
                  <a:srgbClr val="000000"/>
                </a:solidFill>
                <a:latin typeface="Arial" charset="0"/>
                <a:ea typeface="新細明體" pitchFamily="18" charset="-120"/>
              </a:rPr>
              <a:t>      if (rc==1) wait(wsem);</a:t>
            </a:r>
          </a:p>
          <a:p>
            <a:r>
              <a:rPr kumimoji="1" lang="en-US" altLang="zh-TW" sz="1600">
                <a:solidFill>
                  <a:srgbClr val="000000"/>
                </a:solidFill>
                <a:latin typeface="Arial" charset="0"/>
                <a:ea typeface="新細明體" pitchFamily="18" charset="-120"/>
              </a:rPr>
              <a:t>  signal(x);</a:t>
            </a:r>
          </a:p>
          <a:p>
            <a:r>
              <a:rPr kumimoji="1" lang="en-US" altLang="zh-TW" sz="1600">
                <a:solidFill>
                  <a:srgbClr val="000000"/>
                </a:solidFill>
                <a:latin typeface="Arial" charset="0"/>
                <a:ea typeface="新細明體" pitchFamily="18" charset="-120"/>
              </a:rPr>
              <a:t>  READ file; </a:t>
            </a:r>
          </a:p>
          <a:p>
            <a:r>
              <a:rPr kumimoji="1" lang="en-US" altLang="zh-TW" sz="1600">
                <a:solidFill>
                  <a:srgbClr val="000000"/>
                </a:solidFill>
                <a:latin typeface="Arial" charset="0"/>
                <a:ea typeface="新細明體" pitchFamily="18" charset="-120"/>
              </a:rPr>
              <a:t>  wait(x);</a:t>
            </a:r>
          </a:p>
          <a:p>
            <a:r>
              <a:rPr kumimoji="1" lang="en-US" altLang="zh-TW" sz="1600">
                <a:solidFill>
                  <a:srgbClr val="000000"/>
                </a:solidFill>
                <a:latin typeface="Arial" charset="0"/>
                <a:ea typeface="新細明體" pitchFamily="18" charset="-120"/>
              </a:rPr>
              <a:t>     rc = rc -1;</a:t>
            </a:r>
          </a:p>
          <a:p>
            <a:r>
              <a:rPr kumimoji="1" lang="en-US" altLang="zh-TW" sz="1600">
                <a:solidFill>
                  <a:srgbClr val="000000"/>
                </a:solidFill>
                <a:latin typeface="Arial" charset="0"/>
                <a:ea typeface="新細明體" pitchFamily="18" charset="-120"/>
              </a:rPr>
              <a:t>     if (rc==0) signal(wsem);</a:t>
            </a:r>
            <a:r>
              <a:rPr kumimoji="1" lang="en-US" altLang="zh-TW" sz="1600">
                <a:latin typeface="Arial" charset="0"/>
                <a:ea typeface="新細明體" pitchFamily="18" charset="-120"/>
              </a:rPr>
              <a:t> </a:t>
            </a:r>
            <a:r>
              <a:rPr kumimoji="1" lang="en-US" altLang="zh-TW" sz="1600">
                <a:solidFill>
                  <a:srgbClr val="00CC66"/>
                </a:solidFill>
                <a:latin typeface="Arial" charset="0"/>
                <a:ea typeface="新細明體" pitchFamily="18" charset="-120"/>
                <a:sym typeface="Wingdings" pitchFamily="2" charset="2"/>
              </a:rPr>
              <a:t>R2</a:t>
            </a:r>
            <a:r>
              <a:rPr kumimoji="1" lang="en-US" altLang="zh-TW" sz="1600">
                <a:solidFill>
                  <a:srgbClr val="00FF00"/>
                </a:solidFill>
                <a:latin typeface="Arial" charset="0"/>
                <a:ea typeface="新細明體" pitchFamily="18" charset="-120"/>
                <a:sym typeface="Wingdings" pitchFamily="2" charset="2"/>
              </a:rPr>
              <a:t> </a:t>
            </a:r>
            <a:endParaRPr kumimoji="1" lang="en-US" altLang="zh-TW" sz="1600">
              <a:latin typeface="Arial" charset="0"/>
              <a:ea typeface="新細明體" pitchFamily="18" charset="-120"/>
            </a:endParaRPr>
          </a:p>
          <a:p>
            <a:r>
              <a:rPr kumimoji="1" lang="en-US" altLang="zh-TW" sz="1600">
                <a:latin typeface="Arial" charset="0"/>
                <a:ea typeface="新細明體" pitchFamily="18" charset="-120"/>
              </a:rPr>
              <a:t>  </a:t>
            </a:r>
            <a:r>
              <a:rPr kumimoji="1" lang="en-US" altLang="zh-TW" sz="1600">
                <a:solidFill>
                  <a:srgbClr val="000000"/>
                </a:solidFill>
                <a:latin typeface="Arial" charset="0"/>
                <a:ea typeface="新細明體" pitchFamily="18" charset="-120"/>
              </a:rPr>
              <a:t>signal(x);</a:t>
            </a:r>
            <a:br>
              <a:rPr kumimoji="1" lang="en-US" altLang="zh-TW" sz="1600">
                <a:solidFill>
                  <a:srgbClr val="000000"/>
                </a:solidFill>
                <a:latin typeface="Arial" charset="0"/>
                <a:ea typeface="新細明體" pitchFamily="18" charset="-120"/>
              </a:rPr>
            </a:br>
            <a:r>
              <a:rPr kumimoji="1" lang="en-US" altLang="zh-TW" sz="1600">
                <a:solidFill>
                  <a:srgbClr val="000000"/>
                </a:solidFill>
                <a:latin typeface="Arial" charset="0"/>
                <a:ea typeface="新細明體" pitchFamily="18" charset="-120"/>
              </a:rPr>
              <a:t>}</a:t>
            </a:r>
            <a:r>
              <a:rPr kumimoji="1" lang="en-US" altLang="zh-TW" sz="1600">
                <a:latin typeface="Arial" charset="0"/>
                <a:ea typeface="新細明體" pitchFamily="18" charset="-120"/>
              </a:rPr>
              <a:t> </a:t>
            </a:r>
            <a:r>
              <a:rPr kumimoji="1" lang="en-US" altLang="zh-TW" sz="1600">
                <a:solidFill>
                  <a:srgbClr val="00CC66"/>
                </a:solidFill>
                <a:latin typeface="Arial" charset="0"/>
                <a:ea typeface="新細明體" pitchFamily="18" charset="-120"/>
                <a:sym typeface="Wingdings" pitchFamily="2" charset="2"/>
              </a:rPr>
              <a:t>R1</a:t>
            </a:r>
            <a:r>
              <a:rPr kumimoji="1" lang="en-US" altLang="zh-TW" sz="1600">
                <a:solidFill>
                  <a:srgbClr val="00FF00"/>
                </a:solidFill>
                <a:latin typeface="Arial" charset="0"/>
                <a:ea typeface="新細明體" pitchFamily="18" charset="-120"/>
                <a:sym typeface="Wingdings" pitchFamily="2" charset="2"/>
              </a:rPr>
              <a:t> </a:t>
            </a:r>
          </a:p>
        </p:txBody>
      </p:sp>
      <p:sp>
        <p:nvSpPr>
          <p:cNvPr id="64523" name="Rectangle 11"/>
          <p:cNvSpPr>
            <a:spLocks noChangeArrowheads="1"/>
          </p:cNvSpPr>
          <p:nvPr/>
        </p:nvSpPr>
        <p:spPr bwMode="auto">
          <a:xfrm>
            <a:off x="6400800" y="2362200"/>
            <a:ext cx="2133600" cy="33528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sz="1600">
                <a:solidFill>
                  <a:srgbClr val="000000"/>
                </a:solidFill>
                <a:latin typeface="Arial" charset="0"/>
                <a:ea typeface="新細明體" pitchFamily="18" charset="-120"/>
              </a:rPr>
              <a:t>/* Writer thread */</a:t>
            </a:r>
            <a:br>
              <a:rPr kumimoji="1" lang="en-US" altLang="zh-TW" sz="1600">
                <a:solidFill>
                  <a:srgbClr val="000000"/>
                </a:solidFill>
                <a:latin typeface="Arial" charset="0"/>
                <a:ea typeface="新細明體" pitchFamily="18" charset="-120"/>
              </a:rPr>
            </a:br>
            <a:r>
              <a:rPr kumimoji="1" lang="en-US" altLang="zh-TW" sz="1600">
                <a:solidFill>
                  <a:srgbClr val="000000"/>
                </a:solidFill>
                <a:latin typeface="Arial" charset="0"/>
                <a:ea typeface="新細明體" pitchFamily="18" charset="-120"/>
              </a:rPr>
              <a:t>while (true) {</a:t>
            </a:r>
          </a:p>
          <a:p>
            <a:r>
              <a:rPr kumimoji="1" lang="en-US" altLang="zh-TW" sz="1600">
                <a:solidFill>
                  <a:srgbClr val="000000"/>
                </a:solidFill>
                <a:latin typeface="Arial" charset="0"/>
                <a:ea typeface="新細明體" pitchFamily="18" charset="-120"/>
              </a:rPr>
              <a:t>  …</a:t>
            </a:r>
          </a:p>
          <a:p>
            <a:r>
              <a:rPr kumimoji="1" lang="en-US" altLang="zh-TW" sz="1600">
                <a:solidFill>
                  <a:srgbClr val="000000"/>
                </a:solidFill>
                <a:latin typeface="Arial" charset="0"/>
                <a:ea typeface="新細明體" pitchFamily="18" charset="-120"/>
              </a:rPr>
              <a:t>  wait(wsem); </a:t>
            </a:r>
          </a:p>
          <a:p>
            <a:r>
              <a:rPr kumimoji="1" lang="en-US" altLang="zh-TW" sz="1600">
                <a:solidFill>
                  <a:srgbClr val="000000"/>
                </a:solidFill>
                <a:latin typeface="Arial" charset="0"/>
                <a:ea typeface="新細明體" pitchFamily="18" charset="-120"/>
              </a:rPr>
              <a:t>    WRITE file;</a:t>
            </a:r>
            <a:r>
              <a:rPr kumimoji="1" lang="en-US" altLang="zh-TW" sz="1600">
                <a:latin typeface="Arial" charset="0"/>
                <a:ea typeface="新細明體" pitchFamily="18" charset="-120"/>
              </a:rPr>
              <a:t> </a:t>
            </a:r>
            <a:r>
              <a:rPr kumimoji="1" lang="en-US" altLang="zh-TW" sz="1600">
                <a:solidFill>
                  <a:srgbClr val="00CC66"/>
                </a:solidFill>
                <a:latin typeface="Arial" charset="0"/>
                <a:ea typeface="新細明體" pitchFamily="18" charset="-120"/>
                <a:sym typeface="Wingdings" pitchFamily="2" charset="2"/>
              </a:rPr>
              <a:t>W1</a:t>
            </a:r>
            <a:r>
              <a:rPr kumimoji="1" lang="en-US" altLang="zh-TW" sz="1600">
                <a:solidFill>
                  <a:srgbClr val="00FF00"/>
                </a:solidFill>
                <a:latin typeface="Arial" charset="0"/>
                <a:ea typeface="新細明體" pitchFamily="18" charset="-120"/>
                <a:sym typeface="Wingdings" pitchFamily="2" charset="2"/>
              </a:rPr>
              <a:t> </a:t>
            </a:r>
            <a:endParaRPr kumimoji="1" lang="en-US" altLang="zh-TW" sz="1600">
              <a:latin typeface="Arial" charset="0"/>
              <a:ea typeface="新細明體" pitchFamily="18" charset="-120"/>
            </a:endParaRPr>
          </a:p>
          <a:p>
            <a:r>
              <a:rPr kumimoji="1" lang="en-US" altLang="zh-TW" sz="1600">
                <a:solidFill>
                  <a:srgbClr val="000000"/>
                </a:solidFill>
                <a:latin typeface="Arial" charset="0"/>
                <a:ea typeface="新細明體" pitchFamily="18" charset="-120"/>
              </a:rPr>
              <a:t>  signal(wsem);</a:t>
            </a:r>
            <a:br>
              <a:rPr kumimoji="1" lang="en-US" altLang="zh-TW" sz="1600">
                <a:solidFill>
                  <a:srgbClr val="000000"/>
                </a:solidFill>
                <a:latin typeface="Arial" charset="0"/>
                <a:ea typeface="新細明體" pitchFamily="18" charset="-120"/>
              </a:rPr>
            </a:br>
            <a:r>
              <a:rPr kumimoji="1" lang="en-US" altLang="zh-TW" sz="1600">
                <a:solidFill>
                  <a:srgbClr val="000000"/>
                </a:solidFill>
                <a:latin typeface="Arial" charset="0"/>
                <a:ea typeface="新細明體" pitchFamily="18" charset="-120"/>
              </a:rPr>
              <a:t>}</a:t>
            </a:r>
            <a:br>
              <a:rPr kumimoji="1" lang="en-US" altLang="zh-TW" sz="1600">
                <a:latin typeface="Arial" charset="0"/>
                <a:ea typeface="新細明體" pitchFamily="18" charset="-120"/>
              </a:rPr>
            </a:br>
            <a:endParaRPr kumimoji="1" lang="en-US" altLang="zh-TW" sz="1600">
              <a:latin typeface="Arial" charset="0"/>
              <a:ea typeface="新細明體" pitchFamily="18" charset="-120"/>
            </a:endParaRPr>
          </a:p>
        </p:txBody>
      </p:sp>
      <p:sp>
        <p:nvSpPr>
          <p:cNvPr id="847884" name="Rectangle 12"/>
          <p:cNvSpPr>
            <a:spLocks noChangeArrowheads="1"/>
          </p:cNvSpPr>
          <p:nvPr/>
        </p:nvSpPr>
        <p:spPr bwMode="auto">
          <a:xfrm>
            <a:off x="6324600" y="4648200"/>
            <a:ext cx="3429000" cy="1219200"/>
          </a:xfrm>
          <a:prstGeom prst="rect">
            <a:avLst/>
          </a:prstGeom>
          <a:solidFill>
            <a:srgbClr val="FFFFCC"/>
          </a:solidFill>
          <a:ln w="12700">
            <a:solidFill>
              <a:schemeClr val="tx1"/>
            </a:solidFill>
            <a:miter lim="800000"/>
            <a:headEnd type="none" w="sm" len="sm"/>
            <a:tailEnd type="none" w="sm" len="sm"/>
          </a:ln>
          <a:effectLst>
            <a:outerShdw dist="107763" dir="2700000" algn="ctr" rotWithShape="0">
              <a:schemeClr val="bg2"/>
            </a:outerShdw>
          </a:effectLst>
        </p:spPr>
        <p:txBody>
          <a:bodyPr anchor="ctr" anchorCtr="1"/>
          <a:lstStyle/>
          <a:p>
            <a:pPr>
              <a:defRPr/>
            </a:pPr>
            <a:r>
              <a:rPr kumimoji="1" lang="en-US" altLang="zh-TW">
                <a:solidFill>
                  <a:srgbClr val="000000"/>
                </a:solidFill>
                <a:latin typeface="Arial" charset="0"/>
                <a:ea typeface="新細明體" pitchFamily="18" charset="-120"/>
              </a:rPr>
              <a:t>When R2 (the last reader) finishes reading, he will wake up a waiting writer (in this case, W1) by signal(wsem).</a:t>
            </a:r>
          </a:p>
        </p:txBody>
      </p:sp>
      <p:sp>
        <p:nvSpPr>
          <p:cNvPr id="64525" name="Rectangle 13"/>
          <p:cNvSpPr>
            <a:spLocks noChangeArrowheads="1"/>
          </p:cNvSpPr>
          <p:nvPr/>
        </p:nvSpPr>
        <p:spPr bwMode="auto">
          <a:xfrm>
            <a:off x="2743200" y="3124200"/>
            <a:ext cx="304800" cy="2209800"/>
          </a:xfrm>
          <a:prstGeom prst="rect">
            <a:avLst/>
          </a:prstGeom>
          <a:solidFill>
            <a:srgbClr val="CCFFCC"/>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a1</a:t>
            </a:r>
            <a:br>
              <a:rPr kumimoji="1" lang="en-US" altLang="zh-TW" sz="1600">
                <a:latin typeface="Arial" charset="0"/>
                <a:ea typeface="新細明體" pitchFamily="18" charset="-120"/>
              </a:rPr>
            </a:br>
            <a:r>
              <a:rPr kumimoji="1" lang="en-US" altLang="zh-TW" sz="1600">
                <a:latin typeface="Arial" charset="0"/>
                <a:ea typeface="新細明體" pitchFamily="18" charset="-120"/>
              </a:rPr>
              <a:t>a2</a:t>
            </a:r>
            <a:br>
              <a:rPr kumimoji="1" lang="en-US" altLang="zh-TW" sz="1600">
                <a:latin typeface="Arial" charset="0"/>
                <a:ea typeface="新細明體" pitchFamily="18" charset="-120"/>
              </a:rPr>
            </a:br>
            <a:r>
              <a:rPr kumimoji="1" lang="en-US" altLang="zh-TW" sz="1600">
                <a:latin typeface="Arial" charset="0"/>
                <a:ea typeface="新細明體" pitchFamily="18" charset="-120"/>
              </a:rPr>
              <a:t>a3</a:t>
            </a:r>
            <a:br>
              <a:rPr kumimoji="1" lang="en-US" altLang="zh-TW" sz="1600">
                <a:latin typeface="Arial" charset="0"/>
                <a:ea typeface="新細明體" pitchFamily="18" charset="-120"/>
              </a:rPr>
            </a:br>
            <a:r>
              <a:rPr kumimoji="1" lang="en-US" altLang="zh-TW" sz="1600">
                <a:latin typeface="Arial" charset="0"/>
                <a:ea typeface="新細明體" pitchFamily="18" charset="-120"/>
              </a:rPr>
              <a:t>a4</a:t>
            </a:r>
            <a:br>
              <a:rPr kumimoji="1" lang="en-US" altLang="zh-TW" sz="1600">
                <a:latin typeface="Arial" charset="0"/>
                <a:ea typeface="新細明體" pitchFamily="18" charset="-120"/>
              </a:rPr>
            </a:br>
            <a:r>
              <a:rPr kumimoji="1" lang="en-US" altLang="zh-TW" sz="1600">
                <a:latin typeface="Arial" charset="0"/>
                <a:ea typeface="新細明體" pitchFamily="18" charset="-120"/>
              </a:rPr>
              <a:t>a5</a:t>
            </a:r>
          </a:p>
          <a:p>
            <a:pPr algn="ctr"/>
            <a:r>
              <a:rPr kumimoji="1" lang="en-US" altLang="zh-TW" sz="1600">
                <a:latin typeface="Arial" charset="0"/>
                <a:ea typeface="新細明體" pitchFamily="18" charset="-120"/>
              </a:rPr>
              <a:t>a6</a:t>
            </a:r>
          </a:p>
          <a:p>
            <a:pPr algn="ctr"/>
            <a:r>
              <a:rPr kumimoji="1" lang="en-US" altLang="zh-TW" sz="1600">
                <a:latin typeface="Arial" charset="0"/>
                <a:ea typeface="新細明體" pitchFamily="18" charset="-120"/>
              </a:rPr>
              <a:t>a7</a:t>
            </a:r>
          </a:p>
          <a:p>
            <a:pPr algn="ctr"/>
            <a:r>
              <a:rPr kumimoji="1" lang="en-US" altLang="zh-TW" sz="1600">
                <a:latin typeface="Arial" charset="0"/>
                <a:ea typeface="新細明體" pitchFamily="18" charset="-120"/>
              </a:rPr>
              <a:t>a8</a:t>
            </a:r>
          </a:p>
          <a:p>
            <a:pPr algn="ctr"/>
            <a:r>
              <a:rPr kumimoji="1" lang="en-US" altLang="zh-TW" sz="1600">
                <a:latin typeface="Arial" charset="0"/>
                <a:ea typeface="新細明體" pitchFamily="18" charset="-120"/>
              </a:rPr>
              <a:t>a9</a:t>
            </a:r>
          </a:p>
        </p:txBody>
      </p:sp>
      <p:sp>
        <p:nvSpPr>
          <p:cNvPr id="64526" name="Rectangle 14"/>
          <p:cNvSpPr>
            <a:spLocks noChangeArrowheads="1"/>
          </p:cNvSpPr>
          <p:nvPr/>
        </p:nvSpPr>
        <p:spPr bwMode="auto">
          <a:xfrm>
            <a:off x="6248400" y="3124200"/>
            <a:ext cx="304800" cy="762000"/>
          </a:xfrm>
          <a:prstGeom prst="rect">
            <a:avLst/>
          </a:prstGeom>
          <a:solidFill>
            <a:srgbClr val="CCFFCC"/>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b1</a:t>
            </a:r>
            <a:br>
              <a:rPr kumimoji="1" lang="en-US" altLang="zh-TW" sz="1600">
                <a:latin typeface="Arial" charset="0"/>
                <a:ea typeface="新細明體" pitchFamily="18" charset="-120"/>
              </a:rPr>
            </a:br>
            <a:r>
              <a:rPr kumimoji="1" lang="en-US" altLang="zh-TW" sz="1600">
                <a:latin typeface="Arial" charset="0"/>
                <a:ea typeface="新細明體" pitchFamily="18" charset="-120"/>
              </a:rPr>
              <a:t>b2</a:t>
            </a:r>
            <a:br>
              <a:rPr kumimoji="1" lang="en-US" altLang="zh-TW" sz="1600">
                <a:latin typeface="Arial" charset="0"/>
                <a:ea typeface="新細明體" pitchFamily="18" charset="-120"/>
              </a:rPr>
            </a:br>
            <a:r>
              <a:rPr kumimoji="1" lang="en-US" altLang="zh-TW" sz="1600">
                <a:latin typeface="Arial" charset="0"/>
                <a:ea typeface="新細明體" pitchFamily="18" charset="-120"/>
              </a:rPr>
              <a:t>b3</a:t>
            </a:r>
          </a:p>
        </p:txBody>
      </p:sp>
      <p:sp>
        <p:nvSpPr>
          <p:cNvPr id="2" name="Slide Number Placeholder 1">
            <a:extLst>
              <a:ext uri="{FF2B5EF4-FFF2-40B4-BE49-F238E27FC236}">
                <a16:creationId xmlns:a16="http://schemas.microsoft.com/office/drawing/2014/main" id="{B5935997-980F-4930-948B-A26EE60B06F6}"/>
              </a:ext>
            </a:extLst>
          </p:cNvPr>
          <p:cNvSpPr>
            <a:spLocks noGrp="1"/>
          </p:cNvSpPr>
          <p:nvPr>
            <p:ph type="sldNum" sz="quarter" idx="33"/>
          </p:nvPr>
        </p:nvSpPr>
        <p:spPr/>
        <p:txBody>
          <a:bodyPr/>
          <a:lstStyle/>
          <a:p>
            <a:fld id="{19B51A1E-902D-48AF-9020-955120F399B6}" type="slidenum">
              <a:rPr lang="en-US" noProof="0" smtClean="0"/>
              <a:pPr/>
              <a:t>48</a:t>
            </a:fld>
            <a:endParaRPr lang="en-US" noProof="0" dirty="0"/>
          </a:p>
        </p:txBody>
      </p:sp>
      <p:sp>
        <p:nvSpPr>
          <p:cNvPr id="18" name="Rectangle 2">
            <a:extLst>
              <a:ext uri="{FF2B5EF4-FFF2-40B4-BE49-F238E27FC236}">
                <a16:creationId xmlns:a16="http://schemas.microsoft.com/office/drawing/2014/main" id="{27A70EE6-FBC7-4CE7-A0FB-800A7F13CB88}"/>
              </a:ext>
            </a:extLst>
          </p:cNvPr>
          <p:cNvSpPr>
            <a:spLocks noGrp="1" noChangeArrowheads="1"/>
          </p:cNvSpPr>
          <p:nvPr>
            <p:ph type="title"/>
          </p:nvPr>
        </p:nvSpPr>
        <p:spPr>
          <a:xfrm>
            <a:off x="113834" y="219869"/>
            <a:ext cx="7793037" cy="779462"/>
          </a:xfrm>
        </p:spPr>
        <p:txBody>
          <a:bodyPr/>
          <a:lstStyle/>
          <a:p>
            <a:pPr algn="ctr" eaLnBrk="1" hangingPunct="1"/>
            <a:r>
              <a:rPr lang="en-US" altLang="zh-TW" dirty="0">
                <a:ea typeface="新細明體" pitchFamily="18" charset="-120"/>
              </a:rPr>
              <a:t>Readers/Writers Example (7/12)</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49922" name="Group 2"/>
          <p:cNvGraphicFramePr>
            <a:graphicFrameLocks noGrp="1"/>
          </p:cNvGraphicFramePr>
          <p:nvPr>
            <p:extLst>
              <p:ext uri="{D42A27DB-BD31-4B8C-83A1-F6EECF244321}">
                <p14:modId xmlns:p14="http://schemas.microsoft.com/office/powerpoint/2010/main" val="1248466325"/>
              </p:ext>
            </p:extLst>
          </p:nvPr>
        </p:nvGraphicFramePr>
        <p:xfrm>
          <a:off x="1900520" y="990601"/>
          <a:ext cx="6400800" cy="5126355"/>
        </p:xfrm>
        <a:graphic>
          <a:graphicData uri="http://schemas.openxmlformats.org/drawingml/2006/table">
            <a:tbl>
              <a:tblPr/>
              <a:tblGrid>
                <a:gridCol w="7620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990600">
                  <a:extLst>
                    <a:ext uri="{9D8B030D-6E8A-4147-A177-3AD203B41FA5}">
                      <a16:colId xmlns:a16="http://schemas.microsoft.com/office/drawing/2014/main" val="20005"/>
                    </a:ext>
                  </a:extLst>
                </a:gridCol>
                <a:gridCol w="1828800">
                  <a:extLst>
                    <a:ext uri="{9D8B030D-6E8A-4147-A177-3AD203B41FA5}">
                      <a16:colId xmlns:a16="http://schemas.microsoft.com/office/drawing/2014/main" val="20006"/>
                    </a:ext>
                  </a:extLst>
                </a:gridCol>
              </a:tblGrid>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rgbClr val="000000"/>
                          </a:solidFill>
                          <a:effectLst/>
                          <a:latin typeface="Arial" charset="0"/>
                          <a:ea typeface="新細明體" pitchFamily="18" charset="-120"/>
                        </a:rPr>
                        <a:t>Slide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a:ln>
                          <a:noFill/>
                        </a:ln>
                        <a:solidFill>
                          <a:srgbClr val="000000"/>
                        </a:solidFill>
                        <a:effectLst/>
                        <a:latin typeface="Arial" charset="0"/>
                        <a:ea typeface="新細明體" pitchFamily="18" charset="-12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a:ln>
                          <a:noFill/>
                        </a:ln>
                        <a:solidFill>
                          <a:srgbClr val="000000"/>
                        </a:solidFill>
                        <a:effectLst/>
                        <a:latin typeface="Arial" charset="0"/>
                        <a:ea typeface="新細明體" pitchFamily="18" charset="-12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rgbClr val="000000"/>
                          </a:solidFill>
                          <a:effectLst/>
                          <a:latin typeface="Arial" charset="0"/>
                          <a:ea typeface="新細明體" pitchFamily="18" charset="-120"/>
                        </a:rPr>
                        <a:t>rc</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rgbClr val="000000"/>
                          </a:solidFill>
                          <a:effectLst/>
                          <a:latin typeface="Arial" charset="0"/>
                          <a:ea typeface="新細明體" pitchFamily="18" charset="-120"/>
                        </a:rPr>
                        <a:t>x</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rgbClr val="000000"/>
                          </a:solidFill>
                          <a:effectLst/>
                          <a:latin typeface="Arial" charset="0"/>
                          <a:ea typeface="新細明體" pitchFamily="18" charset="-120"/>
                        </a:rPr>
                        <a:t>wsem</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a:ln>
                          <a:noFill/>
                        </a:ln>
                        <a:solidFill>
                          <a:srgbClr val="000000"/>
                        </a:solidFill>
                        <a:effectLst/>
                        <a:latin typeface="Arial" charset="0"/>
                        <a:ea typeface="新細明體" pitchFamily="18" charset="-12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rgbClr val="000000"/>
                          </a:solidFill>
                          <a:effectLst/>
                          <a:latin typeface="Arial" charset="0"/>
                          <a:ea typeface="新細明體" pitchFamily="18" charset="-120"/>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a:ln>
                          <a:noFill/>
                        </a:ln>
                        <a:solidFill>
                          <a:srgbClr val="000000"/>
                        </a:solidFill>
                        <a:effectLst/>
                        <a:latin typeface="Arial" charset="0"/>
                        <a:ea typeface="新細明體" pitchFamily="18" charset="-12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a:ln>
                          <a:noFill/>
                        </a:ln>
                        <a:solidFill>
                          <a:srgbClr val="000000"/>
                        </a:solidFill>
                        <a:effectLst/>
                        <a:latin typeface="Arial" charset="0"/>
                        <a:ea typeface="新細明體" pitchFamily="18" charset="-12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rgbClr val="000000"/>
                          </a:solidFill>
                          <a:effectLst/>
                          <a:latin typeface="Arial" charset="0"/>
                          <a:ea typeface="新細明體" pitchFamily="18" charset="-12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rgbClr val="000000"/>
                          </a:solidFill>
                          <a:effectLst/>
                          <a:latin typeface="Arial" charset="0"/>
                          <a:ea typeface="新細明體" pitchFamily="18" charset="-12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rgbClr val="000000"/>
                          </a:solidFill>
                          <a:effectLst/>
                          <a:latin typeface="Arial" charset="0"/>
                          <a:ea typeface="新細明體" pitchFamily="18" charset="-12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a:ln>
                          <a:noFill/>
                        </a:ln>
                        <a:solidFill>
                          <a:srgbClr val="000000"/>
                        </a:solidFill>
                        <a:effectLst/>
                        <a:latin typeface="Arial" charset="0"/>
                        <a:ea typeface="新細明體" pitchFamily="18" charset="-12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val="10001"/>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rgbClr val="000000"/>
                          </a:solidFill>
                          <a:effectLst/>
                          <a:latin typeface="Arial" charset="0"/>
                          <a:ea typeface="新細明體" pitchFamily="18" charset="-120"/>
                        </a:rPr>
                        <a:t>2</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rgbClr val="000000"/>
                          </a:solidFill>
                          <a:effectLst/>
                          <a:latin typeface="Arial" charset="0"/>
                          <a:ea typeface="新細明體" pitchFamily="18" charset="-120"/>
                        </a:rPr>
                        <a:t>R1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rgbClr val="000000"/>
                          </a:solidFill>
                          <a:effectLst/>
                          <a:latin typeface="Arial" charset="0"/>
                          <a:ea typeface="新細明體" pitchFamily="18" charset="-120"/>
                        </a:rPr>
                        <a:t>A1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a:ln>
                          <a:noFill/>
                        </a:ln>
                        <a:solidFill>
                          <a:srgbClr val="000000"/>
                        </a:solidFill>
                        <a:effectLst/>
                        <a:latin typeface="Arial" charset="0"/>
                        <a:ea typeface="新細明體" pitchFamily="18" charset="-12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rgbClr val="000000"/>
                          </a:solidFill>
                          <a:effectLst/>
                          <a:latin typeface="Arial" charset="0"/>
                          <a:ea typeface="新細明體" pitchFamily="18" charset="-12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a:ln>
                          <a:noFill/>
                        </a:ln>
                        <a:solidFill>
                          <a:srgbClr val="000000"/>
                        </a:solidFill>
                        <a:effectLst/>
                        <a:latin typeface="Arial" charset="0"/>
                        <a:ea typeface="新細明體" pitchFamily="18" charset="-12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a:ln>
                          <a:noFill/>
                        </a:ln>
                        <a:solidFill>
                          <a:srgbClr val="000000"/>
                        </a:solidFill>
                        <a:effectLst/>
                        <a:latin typeface="Arial" charset="0"/>
                        <a:ea typeface="新細明體" pitchFamily="18" charset="-12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val="10002"/>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a:ln>
                          <a:noFill/>
                        </a:ln>
                        <a:solidFill>
                          <a:srgbClr val="000000"/>
                        </a:solidFill>
                        <a:effectLst/>
                        <a:latin typeface="Arial" charset="0"/>
                        <a:ea typeface="新細明體" pitchFamily="18" charset="-12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a:ln>
                          <a:noFill/>
                        </a:ln>
                        <a:solidFill>
                          <a:srgbClr val="000000"/>
                        </a:solidFill>
                        <a:effectLst/>
                        <a:latin typeface="Arial" charset="0"/>
                        <a:ea typeface="新細明體" pitchFamily="18" charset="-12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rgbClr val="000000"/>
                          </a:solidFill>
                          <a:effectLst/>
                          <a:latin typeface="Arial" charset="0"/>
                          <a:ea typeface="新細明體" pitchFamily="18" charset="-120"/>
                        </a:rPr>
                        <a:t>A2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rgbClr val="000000"/>
                          </a:solidFill>
                          <a:effectLst/>
                          <a:latin typeface="Arial" charset="0"/>
                          <a:ea typeface="新細明體" pitchFamily="18" charset="-12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a:ln>
                          <a:noFill/>
                        </a:ln>
                        <a:solidFill>
                          <a:srgbClr val="000000"/>
                        </a:solidFill>
                        <a:effectLst/>
                        <a:latin typeface="Arial" charset="0"/>
                        <a:ea typeface="新細明體" pitchFamily="18" charset="-12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a:ln>
                          <a:noFill/>
                        </a:ln>
                        <a:solidFill>
                          <a:srgbClr val="000000"/>
                        </a:solidFill>
                        <a:effectLst/>
                        <a:latin typeface="Arial" charset="0"/>
                        <a:ea typeface="新細明體" pitchFamily="18" charset="-12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a:ln>
                          <a:noFill/>
                        </a:ln>
                        <a:solidFill>
                          <a:srgbClr val="000000"/>
                        </a:solidFill>
                        <a:effectLst/>
                        <a:latin typeface="Arial" charset="0"/>
                        <a:ea typeface="新細明體" pitchFamily="18" charset="-12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val="10003"/>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a:ln>
                          <a:noFill/>
                        </a:ln>
                        <a:solidFill>
                          <a:srgbClr val="000000"/>
                        </a:solidFill>
                        <a:effectLst/>
                        <a:latin typeface="Arial" charset="0"/>
                        <a:ea typeface="新細明體" pitchFamily="18" charset="-12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a:ln>
                          <a:noFill/>
                        </a:ln>
                        <a:solidFill>
                          <a:srgbClr val="000000"/>
                        </a:solidFill>
                        <a:effectLst/>
                        <a:latin typeface="Arial" charset="0"/>
                        <a:ea typeface="新細明體" pitchFamily="18" charset="-12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rgbClr val="000000"/>
                          </a:solidFill>
                          <a:effectLst/>
                          <a:latin typeface="Arial" charset="0"/>
                          <a:ea typeface="新細明體" pitchFamily="18" charset="-120"/>
                        </a:rPr>
                        <a:t>A3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a:ln>
                          <a:noFill/>
                        </a:ln>
                        <a:solidFill>
                          <a:srgbClr val="000000"/>
                        </a:solidFill>
                        <a:effectLst/>
                        <a:latin typeface="Arial" charset="0"/>
                        <a:ea typeface="新細明體" pitchFamily="18" charset="-12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a:ln>
                          <a:noFill/>
                        </a:ln>
                        <a:solidFill>
                          <a:srgbClr val="000000"/>
                        </a:solidFill>
                        <a:effectLst/>
                        <a:latin typeface="Arial" charset="0"/>
                        <a:ea typeface="新細明體" pitchFamily="18" charset="-12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rgbClr val="000000"/>
                          </a:solidFill>
                          <a:effectLst/>
                          <a:latin typeface="Arial" charset="0"/>
                          <a:ea typeface="新細明體" pitchFamily="18" charset="-12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a:ln>
                          <a:noFill/>
                        </a:ln>
                        <a:solidFill>
                          <a:srgbClr val="000000"/>
                        </a:solidFill>
                        <a:effectLst/>
                        <a:latin typeface="Arial" charset="0"/>
                        <a:ea typeface="新細明體" pitchFamily="18" charset="-12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val="10004"/>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rgbClr val="000000"/>
                          </a:solidFill>
                          <a:effectLst/>
                          <a:latin typeface="Arial" charset="0"/>
                          <a:ea typeface="新細明體" pitchFamily="18" charset="-120"/>
                        </a:rPr>
                        <a:t>3</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a:ln>
                          <a:noFill/>
                        </a:ln>
                        <a:solidFill>
                          <a:srgbClr val="000000"/>
                        </a:solidFill>
                        <a:effectLst/>
                        <a:latin typeface="Arial" charset="0"/>
                        <a:ea typeface="新細明體" pitchFamily="18" charset="-12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rgbClr val="000000"/>
                          </a:solidFill>
                          <a:effectLst/>
                          <a:latin typeface="Arial" charset="0"/>
                          <a:ea typeface="新細明體" pitchFamily="18" charset="-120"/>
                        </a:rPr>
                        <a:t>A4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a:ln>
                          <a:noFill/>
                        </a:ln>
                        <a:solidFill>
                          <a:srgbClr val="000000"/>
                        </a:solidFill>
                        <a:effectLst/>
                        <a:latin typeface="Arial" charset="0"/>
                        <a:ea typeface="新細明體" pitchFamily="18" charset="-12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rgbClr val="000000"/>
                          </a:solidFill>
                          <a:effectLst/>
                          <a:latin typeface="Arial" charset="0"/>
                          <a:ea typeface="新細明體" pitchFamily="18" charset="-12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a:ln>
                          <a:noFill/>
                        </a:ln>
                        <a:solidFill>
                          <a:srgbClr val="000000"/>
                        </a:solidFill>
                        <a:effectLst/>
                        <a:latin typeface="Arial" charset="0"/>
                        <a:ea typeface="新細明體" pitchFamily="18" charset="-12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a:ln>
                          <a:noFill/>
                        </a:ln>
                        <a:solidFill>
                          <a:srgbClr val="000000"/>
                        </a:solidFill>
                        <a:effectLst/>
                        <a:latin typeface="Arial" charset="0"/>
                        <a:ea typeface="新細明體" pitchFamily="18" charset="-12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val="10005"/>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a:ln>
                          <a:noFill/>
                        </a:ln>
                        <a:solidFill>
                          <a:srgbClr val="000000"/>
                        </a:solidFill>
                        <a:effectLst/>
                        <a:latin typeface="Arial" charset="0"/>
                        <a:ea typeface="新細明體" pitchFamily="18" charset="-12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a:ln>
                          <a:noFill/>
                        </a:ln>
                        <a:solidFill>
                          <a:srgbClr val="000000"/>
                        </a:solidFill>
                        <a:effectLst/>
                        <a:latin typeface="Arial" charset="0"/>
                        <a:ea typeface="新細明體" pitchFamily="18" charset="-12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rgbClr val="000000"/>
                          </a:solidFill>
                          <a:effectLst/>
                          <a:latin typeface="Arial" charset="0"/>
                          <a:ea typeface="新細明體" pitchFamily="18" charset="-120"/>
                        </a:rPr>
                        <a:t>A5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a:ln>
                          <a:noFill/>
                        </a:ln>
                        <a:solidFill>
                          <a:srgbClr val="000000"/>
                        </a:solidFill>
                        <a:effectLst/>
                        <a:latin typeface="Arial" charset="0"/>
                        <a:ea typeface="新細明體" pitchFamily="18" charset="-12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a:ln>
                          <a:noFill/>
                        </a:ln>
                        <a:solidFill>
                          <a:srgbClr val="000000"/>
                        </a:solidFill>
                        <a:effectLst/>
                        <a:latin typeface="Arial" charset="0"/>
                        <a:ea typeface="新細明體" pitchFamily="18" charset="-12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a:ln>
                          <a:noFill/>
                        </a:ln>
                        <a:solidFill>
                          <a:srgbClr val="000000"/>
                        </a:solidFill>
                        <a:effectLst/>
                        <a:latin typeface="Arial" charset="0"/>
                        <a:ea typeface="新細明體" pitchFamily="18" charset="-12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rgbClr val="000000"/>
                          </a:solidFill>
                          <a:effectLst/>
                          <a:latin typeface="Arial" charset="0"/>
                          <a:ea typeface="新細明體" pitchFamily="18" charset="-120"/>
                        </a:rPr>
                        <a:t>Read file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val="10006"/>
                  </a:ext>
                </a:extLst>
              </a:tr>
              <a:tr h="3143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rgbClr val="000000"/>
                          </a:solidFill>
                          <a:effectLst/>
                          <a:latin typeface="Arial" charset="0"/>
                          <a:ea typeface="新細明體" pitchFamily="18" charset="-120"/>
                        </a:rPr>
                        <a:t>4</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rgbClr val="000000"/>
                          </a:solidFill>
                          <a:effectLst/>
                          <a:latin typeface="Arial" charset="0"/>
                          <a:ea typeface="新細明體" pitchFamily="18" charset="-120"/>
                        </a:rPr>
                        <a:t>W1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rgbClr val="000000"/>
                          </a:solidFill>
                          <a:effectLst/>
                          <a:latin typeface="Arial" charset="0"/>
                          <a:ea typeface="新細明體" pitchFamily="18" charset="-120"/>
                        </a:rPr>
                        <a:t>B1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a:ln>
                          <a:noFill/>
                        </a:ln>
                        <a:solidFill>
                          <a:srgbClr val="000000"/>
                        </a:solidFill>
                        <a:effectLst/>
                        <a:latin typeface="Arial" charset="0"/>
                        <a:ea typeface="新細明體" pitchFamily="18" charset="-12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a:ln>
                          <a:noFill/>
                        </a:ln>
                        <a:solidFill>
                          <a:srgbClr val="000000"/>
                        </a:solidFill>
                        <a:effectLst/>
                        <a:latin typeface="Arial" charset="0"/>
                        <a:ea typeface="新細明體" pitchFamily="18" charset="-12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rgbClr val="000000"/>
                          </a:solidFill>
                          <a:effectLst/>
                          <a:latin typeface="Arial" charset="0"/>
                          <a:ea typeface="新細明體" pitchFamily="18" charset="-12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rgbClr val="000000"/>
                          </a:solidFill>
                          <a:effectLst/>
                          <a:latin typeface="Arial" charset="0"/>
                          <a:ea typeface="新細明體" pitchFamily="18" charset="-120"/>
                        </a:rPr>
                        <a:t>Blocked</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val="10007"/>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rgbClr val="000000"/>
                          </a:solidFill>
                          <a:effectLst/>
                          <a:latin typeface="Arial" charset="0"/>
                          <a:ea typeface="新細明體" pitchFamily="18" charset="-120"/>
                        </a:rPr>
                        <a:t>5</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rgbClr val="000000"/>
                          </a:solidFill>
                          <a:effectLst/>
                          <a:latin typeface="Arial" charset="0"/>
                          <a:ea typeface="新細明體" pitchFamily="18" charset="-120"/>
                        </a:rPr>
                        <a:t>R2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rgbClr val="000000"/>
                          </a:solidFill>
                          <a:effectLst/>
                          <a:latin typeface="Arial" charset="0"/>
                          <a:ea typeface="新細明體" pitchFamily="18" charset="-120"/>
                        </a:rPr>
                        <a:t>A1-A5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rgbClr val="000000"/>
                          </a:solidFill>
                          <a:effectLst/>
                          <a:latin typeface="Arial" charset="0"/>
                          <a:ea typeface="新細明體" pitchFamily="18" charset="-120"/>
                        </a:rPr>
                        <a:t>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rgbClr val="000000"/>
                          </a:solidFill>
                          <a:effectLst/>
                          <a:latin typeface="Arial" charset="0"/>
                          <a:ea typeface="新細明體" pitchFamily="18" charset="-12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rgbClr val="000000"/>
                          </a:solidFill>
                          <a:effectLst/>
                          <a:latin typeface="Arial" charset="0"/>
                          <a:ea typeface="新細明體" pitchFamily="18" charset="-12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rgbClr val="000000"/>
                          </a:solidFill>
                          <a:effectLst/>
                          <a:latin typeface="Arial" charset="0"/>
                          <a:ea typeface="新細明體" pitchFamily="18" charset="-120"/>
                        </a:rPr>
                        <a:t>Read file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val="10008"/>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rgbClr val="000000"/>
                          </a:solidFill>
                          <a:effectLst/>
                          <a:latin typeface="Arial" charset="0"/>
                          <a:ea typeface="新細明體" pitchFamily="18" charset="-120"/>
                        </a:rPr>
                        <a:t>6</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rgbClr val="FF0066"/>
                          </a:solidFill>
                          <a:effectLst/>
                          <a:latin typeface="Arial" charset="0"/>
                          <a:ea typeface="新細明體" pitchFamily="18" charset="-120"/>
                        </a:rPr>
                        <a:t>R1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rgbClr val="000000"/>
                          </a:solidFill>
                          <a:effectLst/>
                          <a:latin typeface="Arial" charset="0"/>
                          <a:ea typeface="新細明體" pitchFamily="18" charset="-120"/>
                        </a:rPr>
                        <a:t>A6-A9</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rgbClr val="000000"/>
                          </a:solidFill>
                          <a:effectLst/>
                          <a:latin typeface="Arial" charset="0"/>
                          <a:ea typeface="新細明體" pitchFamily="18" charset="-12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rgbClr val="000000"/>
                          </a:solidFill>
                          <a:effectLst/>
                          <a:latin typeface="Arial" charset="0"/>
                          <a:ea typeface="新細明體" pitchFamily="18" charset="-12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rgbClr val="000000"/>
                          </a:solidFill>
                          <a:effectLst/>
                          <a:latin typeface="Arial" charset="0"/>
                          <a:ea typeface="新細明體" pitchFamily="18" charset="-12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a:ln>
                          <a:noFill/>
                        </a:ln>
                        <a:solidFill>
                          <a:srgbClr val="000000"/>
                        </a:solidFill>
                        <a:effectLst/>
                        <a:latin typeface="Arial" charset="0"/>
                        <a:ea typeface="新細明體" pitchFamily="18" charset="-12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val="10009"/>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rgbClr val="000000"/>
                          </a:solidFill>
                          <a:effectLst/>
                          <a:latin typeface="Arial" charset="0"/>
                          <a:ea typeface="新細明體" pitchFamily="18" charset="-120"/>
                        </a:rPr>
                        <a:t>7</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rgbClr val="FF0066"/>
                          </a:solidFill>
                          <a:effectLst/>
                          <a:latin typeface="Arial" charset="0"/>
                          <a:ea typeface="新細明體" pitchFamily="18" charset="-120"/>
                        </a:rPr>
                        <a:t>R2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rgbClr val="000000"/>
                          </a:solidFill>
                          <a:effectLst/>
                          <a:latin typeface="Arial" charset="0"/>
                          <a:ea typeface="新細明體" pitchFamily="18" charset="-120"/>
                        </a:rPr>
                        <a:t>A6-A7</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rgbClr val="000000"/>
                          </a:solidFill>
                          <a:effectLst/>
                          <a:latin typeface="Arial" charset="0"/>
                          <a:ea typeface="新細明體" pitchFamily="18" charset="-12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rgbClr val="000000"/>
                          </a:solidFill>
                          <a:effectLst/>
                          <a:latin typeface="Arial" charset="0"/>
                          <a:ea typeface="新細明體" pitchFamily="18" charset="-12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rgbClr val="000000"/>
                          </a:solidFill>
                          <a:effectLst/>
                          <a:latin typeface="Arial" charset="0"/>
                          <a:ea typeface="新細明體" pitchFamily="18" charset="-12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a:ln>
                          <a:noFill/>
                        </a:ln>
                        <a:solidFill>
                          <a:srgbClr val="000000"/>
                        </a:solidFill>
                        <a:effectLst/>
                        <a:latin typeface="Arial" charset="0"/>
                        <a:ea typeface="新細明體" pitchFamily="18" charset="-12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val="10010"/>
                  </a:ext>
                </a:extLst>
              </a:tr>
              <a:tr h="3651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a:ln>
                          <a:noFill/>
                        </a:ln>
                        <a:solidFill>
                          <a:srgbClr val="000000"/>
                        </a:solidFill>
                        <a:effectLst/>
                        <a:latin typeface="Arial" charset="0"/>
                        <a:ea typeface="新細明體" pitchFamily="18" charset="-12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a:ln>
                          <a:noFill/>
                        </a:ln>
                        <a:solidFill>
                          <a:srgbClr val="000000"/>
                        </a:solidFill>
                        <a:effectLst/>
                        <a:latin typeface="Arial" charset="0"/>
                        <a:ea typeface="新細明體" pitchFamily="18" charset="-12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rgbClr val="000000"/>
                          </a:solidFill>
                          <a:effectLst/>
                          <a:latin typeface="Arial" charset="0"/>
                          <a:ea typeface="新細明體" pitchFamily="18" charset="-120"/>
                        </a:rPr>
                        <a:t>A8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a:ln>
                          <a:noFill/>
                        </a:ln>
                        <a:solidFill>
                          <a:srgbClr val="000000"/>
                        </a:solidFill>
                        <a:effectLst/>
                        <a:latin typeface="Arial" charset="0"/>
                        <a:ea typeface="新細明體" pitchFamily="18" charset="-12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a:ln>
                          <a:noFill/>
                        </a:ln>
                        <a:solidFill>
                          <a:srgbClr val="000000"/>
                        </a:solidFill>
                        <a:effectLst/>
                        <a:latin typeface="Arial" charset="0"/>
                        <a:ea typeface="新細明體" pitchFamily="18" charset="-12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rgbClr val="000000"/>
                          </a:solidFill>
                          <a:effectLst/>
                          <a:latin typeface="Arial" charset="0"/>
                          <a:ea typeface="新細明體" pitchFamily="18" charset="-12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rgbClr val="000000"/>
                          </a:solidFill>
                          <a:effectLst/>
                          <a:latin typeface="Arial" charset="0"/>
                          <a:ea typeface="新細明體" pitchFamily="18" charset="-120"/>
                        </a:rPr>
                        <a:t>Wake up W1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val="10011"/>
                  </a:ext>
                </a:extLst>
              </a:tr>
              <a:tr h="3651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a:ln>
                          <a:noFill/>
                        </a:ln>
                        <a:solidFill>
                          <a:srgbClr val="000000"/>
                        </a:solidFill>
                        <a:effectLst/>
                        <a:latin typeface="Arial" charset="0"/>
                        <a:ea typeface="新細明體" pitchFamily="18" charset="-12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a:ln>
                          <a:noFill/>
                        </a:ln>
                        <a:solidFill>
                          <a:srgbClr val="000000"/>
                        </a:solidFill>
                        <a:effectLst/>
                        <a:latin typeface="Arial" charset="0"/>
                        <a:ea typeface="新細明體" pitchFamily="18" charset="-12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rgbClr val="000000"/>
                          </a:solidFill>
                          <a:effectLst/>
                          <a:latin typeface="Arial" charset="0"/>
                          <a:ea typeface="新細明體" pitchFamily="18" charset="-120"/>
                        </a:rPr>
                        <a:t>A9</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rgbClr val="000000"/>
                          </a:solidFill>
                          <a:effectLst/>
                          <a:latin typeface="Arial" charset="0"/>
                          <a:ea typeface="新細明體" pitchFamily="18" charset="-12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rgbClr val="000000"/>
                          </a:solidFill>
                          <a:effectLst/>
                          <a:latin typeface="Arial" charset="0"/>
                          <a:ea typeface="新細明體" pitchFamily="18" charset="-12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rgbClr val="000000"/>
                          </a:solidFill>
                          <a:effectLst/>
                          <a:latin typeface="Arial" charset="0"/>
                          <a:ea typeface="新細明體" pitchFamily="18" charset="-12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a:ln>
                          <a:noFill/>
                        </a:ln>
                        <a:solidFill>
                          <a:srgbClr val="000000"/>
                        </a:solidFill>
                        <a:effectLst/>
                        <a:latin typeface="Arial" charset="0"/>
                        <a:ea typeface="新細明體" pitchFamily="18" charset="-12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val="10012"/>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a:ln>
                          <a:noFill/>
                        </a:ln>
                        <a:solidFill>
                          <a:srgbClr val="000000"/>
                        </a:solidFill>
                        <a:effectLst/>
                        <a:latin typeface="Arial" charset="0"/>
                        <a:ea typeface="新細明體" pitchFamily="18" charset="-12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rgbClr val="000000"/>
                          </a:solidFill>
                          <a:effectLst/>
                          <a:latin typeface="Arial" charset="0"/>
                          <a:ea typeface="新細明體" pitchFamily="18" charset="-120"/>
                        </a:rPr>
                        <a:t>W1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rgbClr val="000000"/>
                          </a:solidFill>
                          <a:effectLst/>
                          <a:latin typeface="Arial" charset="0"/>
                          <a:ea typeface="新細明體" pitchFamily="18" charset="-120"/>
                        </a:rPr>
                        <a:t>B2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a:ln>
                          <a:noFill/>
                        </a:ln>
                        <a:solidFill>
                          <a:srgbClr val="000000"/>
                        </a:solidFill>
                        <a:effectLst/>
                        <a:latin typeface="Arial" charset="0"/>
                        <a:ea typeface="新細明體" pitchFamily="18" charset="-12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a:ln>
                          <a:noFill/>
                        </a:ln>
                        <a:solidFill>
                          <a:srgbClr val="000000"/>
                        </a:solidFill>
                        <a:effectLst/>
                        <a:latin typeface="Arial" charset="0"/>
                        <a:ea typeface="新細明體" pitchFamily="18" charset="-12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a:ln>
                          <a:noFill/>
                        </a:ln>
                        <a:solidFill>
                          <a:srgbClr val="000000"/>
                        </a:solidFill>
                        <a:effectLst/>
                        <a:latin typeface="Arial" charset="0"/>
                        <a:ea typeface="新細明體" pitchFamily="18" charset="-12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dirty="0">
                          <a:ln>
                            <a:noFill/>
                          </a:ln>
                          <a:solidFill>
                            <a:srgbClr val="000000"/>
                          </a:solidFill>
                          <a:effectLst/>
                          <a:latin typeface="Arial" charset="0"/>
                          <a:ea typeface="新細明體" pitchFamily="18" charset="-120"/>
                        </a:rPr>
                        <a:t>Write file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val="10013"/>
                  </a:ext>
                </a:extLst>
              </a:tr>
            </a:tbl>
          </a:graphicData>
        </a:graphic>
      </p:graphicFrame>
      <p:sp>
        <p:nvSpPr>
          <p:cNvPr id="2" name="Slide Number Placeholder 1">
            <a:extLst>
              <a:ext uri="{FF2B5EF4-FFF2-40B4-BE49-F238E27FC236}">
                <a16:creationId xmlns:a16="http://schemas.microsoft.com/office/drawing/2014/main" id="{7656E60E-C6C6-44E4-8A58-291BAF7C63B5}"/>
              </a:ext>
            </a:extLst>
          </p:cNvPr>
          <p:cNvSpPr>
            <a:spLocks noGrp="1"/>
          </p:cNvSpPr>
          <p:nvPr>
            <p:ph type="sldNum" sz="quarter" idx="13"/>
          </p:nvPr>
        </p:nvSpPr>
        <p:spPr/>
        <p:txBody>
          <a:bodyPr/>
          <a:lstStyle/>
          <a:p>
            <a:fld id="{19B51A1E-902D-48AF-9020-955120F399B6}" type="slidenum">
              <a:rPr lang="en-US" noProof="0" smtClean="0"/>
              <a:pPr/>
              <a:t>49</a:t>
            </a:fld>
            <a:endParaRPr lang="en-US" noProof="0"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ctr" eaLnBrk="1" hangingPunct="1"/>
            <a:r>
              <a:rPr lang="en-US" altLang="zh-TW" sz="4000">
                <a:ea typeface="新細明體" pitchFamily="18" charset="-120"/>
              </a:rPr>
              <a:t>Semaphore as condition/event</a:t>
            </a:r>
          </a:p>
        </p:txBody>
      </p:sp>
      <p:sp>
        <p:nvSpPr>
          <p:cNvPr id="20483" name="Rectangle 3"/>
          <p:cNvSpPr>
            <a:spLocks noChangeArrowheads="1"/>
          </p:cNvSpPr>
          <p:nvPr/>
        </p:nvSpPr>
        <p:spPr bwMode="auto">
          <a:xfrm>
            <a:off x="2590800" y="2133600"/>
            <a:ext cx="3810000" cy="3733800"/>
          </a:xfrm>
          <a:prstGeom prst="rect">
            <a:avLst/>
          </a:prstGeom>
          <a:solidFill>
            <a:srgbClr val="00B0F0"/>
          </a:solidFill>
          <a:ln w="12700">
            <a:solidFill>
              <a:schemeClr val="tx1"/>
            </a:solidFill>
            <a:miter lim="800000"/>
            <a:headEnd type="none" w="sm" len="sm"/>
            <a:tailEnd type="none" w="sm" len="sm"/>
          </a:ln>
        </p:spPr>
        <p:txBody>
          <a:bodyPr wrap="none" anchor="ctr"/>
          <a:lstStyle/>
          <a:p>
            <a:endParaRPr lang="en-US"/>
          </a:p>
        </p:txBody>
      </p:sp>
      <p:sp>
        <p:nvSpPr>
          <p:cNvPr id="20484" name="Rectangle 4"/>
          <p:cNvSpPr>
            <a:spLocks noChangeArrowheads="1"/>
          </p:cNvSpPr>
          <p:nvPr/>
        </p:nvSpPr>
        <p:spPr bwMode="auto">
          <a:xfrm>
            <a:off x="2743200" y="2743200"/>
            <a:ext cx="3505200" cy="13716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sz="1600">
                <a:latin typeface="Arial" charset="0"/>
                <a:ea typeface="新細明體" pitchFamily="18" charset="-120"/>
              </a:rPr>
              <a:t>// thread A for network transfer </a:t>
            </a:r>
          </a:p>
          <a:p>
            <a:r>
              <a:rPr kumimoji="1" lang="en-US" altLang="zh-TW" sz="1600">
                <a:latin typeface="Arial" charset="0"/>
                <a:ea typeface="新細明體" pitchFamily="18" charset="-120"/>
              </a:rPr>
              <a:t>   …</a:t>
            </a:r>
            <a:br>
              <a:rPr kumimoji="1" lang="en-US" altLang="zh-TW" sz="1600">
                <a:latin typeface="Arial" charset="0"/>
                <a:ea typeface="新細明體" pitchFamily="18" charset="-120"/>
              </a:rPr>
            </a:br>
            <a:r>
              <a:rPr kumimoji="1" lang="en-US" altLang="zh-TW" sz="1600">
                <a:latin typeface="Arial" charset="0"/>
                <a:ea typeface="新細明體" pitchFamily="18" charset="-120"/>
              </a:rPr>
              <a:t>   download a music file</a:t>
            </a:r>
          </a:p>
          <a:p>
            <a:r>
              <a:rPr kumimoji="1" lang="en-US" altLang="zh-TW" sz="1600">
                <a:latin typeface="Arial" charset="0"/>
                <a:ea typeface="新細明體" pitchFamily="18" charset="-120"/>
              </a:rPr>
              <a:t>   </a:t>
            </a:r>
            <a:r>
              <a:rPr kumimoji="1" lang="en-US" altLang="zh-TW" sz="1600">
                <a:solidFill>
                  <a:srgbClr val="0066FF"/>
                </a:solidFill>
                <a:latin typeface="Arial" charset="0"/>
                <a:ea typeface="新細明體" pitchFamily="18" charset="-120"/>
              </a:rPr>
              <a:t>signal(music_ready);</a:t>
            </a:r>
          </a:p>
          <a:p>
            <a:r>
              <a:rPr kumimoji="1" lang="en-US" altLang="zh-TW" sz="1600">
                <a:latin typeface="Arial" charset="0"/>
                <a:ea typeface="新細明體" pitchFamily="18" charset="-120"/>
              </a:rPr>
              <a:t>   …</a:t>
            </a:r>
          </a:p>
        </p:txBody>
      </p:sp>
      <p:sp>
        <p:nvSpPr>
          <p:cNvPr id="20485" name="Rectangle 5"/>
          <p:cNvSpPr>
            <a:spLocks noChangeArrowheads="1"/>
          </p:cNvSpPr>
          <p:nvPr/>
        </p:nvSpPr>
        <p:spPr bwMode="auto">
          <a:xfrm>
            <a:off x="5181600" y="2286000"/>
            <a:ext cx="4572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solidFill>
                  <a:srgbClr val="0066FF"/>
                </a:solidFill>
                <a:latin typeface="Arial" charset="0"/>
                <a:ea typeface="新細明體" pitchFamily="18" charset="-120"/>
              </a:rPr>
              <a:t>0</a:t>
            </a:r>
          </a:p>
        </p:txBody>
      </p:sp>
      <p:sp>
        <p:nvSpPr>
          <p:cNvPr id="20486" name="Rectangle 6"/>
          <p:cNvSpPr>
            <a:spLocks noChangeArrowheads="1"/>
          </p:cNvSpPr>
          <p:nvPr/>
        </p:nvSpPr>
        <p:spPr bwMode="auto">
          <a:xfrm>
            <a:off x="3581400" y="2286000"/>
            <a:ext cx="685800" cy="3048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semaphore music_ready</a:t>
            </a:r>
          </a:p>
        </p:txBody>
      </p:sp>
      <p:sp>
        <p:nvSpPr>
          <p:cNvPr id="20487" name="Rectangle 7"/>
          <p:cNvSpPr>
            <a:spLocks noChangeArrowheads="1"/>
          </p:cNvSpPr>
          <p:nvPr/>
        </p:nvSpPr>
        <p:spPr bwMode="auto">
          <a:xfrm>
            <a:off x="2743200" y="4267200"/>
            <a:ext cx="3505200" cy="13716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sz="1600">
                <a:latin typeface="Arial" charset="0"/>
                <a:ea typeface="新細明體" pitchFamily="18" charset="-120"/>
              </a:rPr>
              <a:t>// thread B for playing music </a:t>
            </a:r>
          </a:p>
          <a:p>
            <a:r>
              <a:rPr kumimoji="1" lang="en-US" altLang="zh-TW" sz="1600">
                <a:latin typeface="Arial" charset="0"/>
                <a:ea typeface="新細明體" pitchFamily="18" charset="-120"/>
              </a:rPr>
              <a:t>   …</a:t>
            </a:r>
            <a:br>
              <a:rPr kumimoji="1" lang="en-US" altLang="zh-TW" sz="1600">
                <a:latin typeface="Arial" charset="0"/>
                <a:ea typeface="新細明體" pitchFamily="18" charset="-120"/>
              </a:rPr>
            </a:br>
            <a:r>
              <a:rPr kumimoji="1" lang="en-US" altLang="zh-TW" sz="1600">
                <a:latin typeface="Arial" charset="0"/>
                <a:ea typeface="新細明體" pitchFamily="18" charset="-120"/>
              </a:rPr>
              <a:t>   </a:t>
            </a:r>
            <a:r>
              <a:rPr kumimoji="1" lang="en-US" altLang="zh-TW" sz="1600">
                <a:solidFill>
                  <a:srgbClr val="0066FF"/>
                </a:solidFill>
                <a:latin typeface="Arial" charset="0"/>
                <a:ea typeface="新細明體" pitchFamily="18" charset="-120"/>
              </a:rPr>
              <a:t>wait(music_ready);</a:t>
            </a:r>
          </a:p>
          <a:p>
            <a:r>
              <a:rPr kumimoji="1" lang="en-US" altLang="zh-TW" sz="1600">
                <a:latin typeface="Arial" charset="0"/>
                <a:ea typeface="新細明體" pitchFamily="18" charset="-120"/>
              </a:rPr>
              <a:t>   play the music file</a:t>
            </a:r>
          </a:p>
          <a:p>
            <a:r>
              <a:rPr kumimoji="1" lang="en-US" altLang="zh-TW" sz="1600">
                <a:latin typeface="Arial" charset="0"/>
                <a:ea typeface="新細明體" pitchFamily="18" charset="-120"/>
              </a:rPr>
              <a:t>   …</a:t>
            </a:r>
          </a:p>
        </p:txBody>
      </p:sp>
      <p:sp>
        <p:nvSpPr>
          <p:cNvPr id="20488" name="Rectangle 8"/>
          <p:cNvSpPr>
            <a:spLocks noChangeArrowheads="1"/>
          </p:cNvSpPr>
          <p:nvPr/>
        </p:nvSpPr>
        <p:spPr bwMode="auto">
          <a:xfrm>
            <a:off x="6705600" y="3962400"/>
            <a:ext cx="3276600" cy="1981200"/>
          </a:xfrm>
          <a:prstGeom prst="rect">
            <a:avLst/>
          </a:prstGeom>
          <a:solidFill>
            <a:srgbClr val="FFFF99"/>
          </a:solidFill>
          <a:ln w="12700">
            <a:solidFill>
              <a:schemeClr val="tx1"/>
            </a:solidFill>
            <a:miter lim="800000"/>
            <a:headEnd type="none" w="sm" len="sm"/>
            <a:tailEnd type="none" w="sm" len="sm"/>
          </a:ln>
        </p:spPr>
        <p:txBody>
          <a:bodyPr anchor="ctr"/>
          <a:lstStyle/>
          <a:p>
            <a:r>
              <a:rPr kumimoji="1" lang="en-US" altLang="zh-TW">
                <a:solidFill>
                  <a:srgbClr val="000000"/>
                </a:solidFill>
                <a:latin typeface="Arial" charset="0"/>
                <a:ea typeface="新細明體" pitchFamily="18" charset="-120"/>
              </a:rPr>
              <a:t>We can use semaphore to represent a condition or event.  One thread may</a:t>
            </a:r>
            <a:r>
              <a:rPr kumimoji="1" lang="en-US" altLang="zh-TW">
                <a:latin typeface="Arial" charset="0"/>
                <a:ea typeface="新細明體" pitchFamily="18" charset="-120"/>
              </a:rPr>
              <a:t> </a:t>
            </a:r>
            <a:r>
              <a:rPr kumimoji="1" lang="en-US" altLang="zh-TW">
                <a:solidFill>
                  <a:srgbClr val="0066FF"/>
                </a:solidFill>
                <a:latin typeface="Arial" charset="0"/>
                <a:ea typeface="新細明體" pitchFamily="18" charset="-120"/>
              </a:rPr>
              <a:t>wait( )</a:t>
            </a:r>
            <a:r>
              <a:rPr kumimoji="1" lang="en-US" altLang="zh-TW">
                <a:latin typeface="Arial" charset="0"/>
                <a:ea typeface="新細明體" pitchFamily="18" charset="-120"/>
              </a:rPr>
              <a:t> </a:t>
            </a:r>
            <a:r>
              <a:rPr kumimoji="1" lang="en-US" altLang="zh-TW">
                <a:solidFill>
                  <a:srgbClr val="000000"/>
                </a:solidFill>
                <a:latin typeface="Arial" charset="0"/>
                <a:ea typeface="新細明體" pitchFamily="18" charset="-120"/>
              </a:rPr>
              <a:t>for the occurrence of an event, whereas another thread</a:t>
            </a:r>
            <a:r>
              <a:rPr kumimoji="1" lang="en-US" altLang="zh-TW">
                <a:latin typeface="Arial" charset="0"/>
                <a:ea typeface="新細明體" pitchFamily="18" charset="-120"/>
              </a:rPr>
              <a:t> </a:t>
            </a:r>
            <a:r>
              <a:rPr kumimoji="1" lang="en-US" altLang="zh-TW">
                <a:solidFill>
                  <a:srgbClr val="0066FF"/>
                </a:solidFill>
                <a:latin typeface="Arial" charset="0"/>
                <a:ea typeface="新細明體" pitchFamily="18" charset="-120"/>
              </a:rPr>
              <a:t>signal( )</a:t>
            </a:r>
            <a:r>
              <a:rPr kumimoji="1" lang="en-US" altLang="zh-TW">
                <a:latin typeface="Arial" charset="0"/>
                <a:ea typeface="新細明體" pitchFamily="18" charset="-120"/>
              </a:rPr>
              <a:t> </a:t>
            </a:r>
            <a:r>
              <a:rPr kumimoji="1" lang="en-US" altLang="zh-TW">
                <a:solidFill>
                  <a:srgbClr val="000000"/>
                </a:solidFill>
                <a:latin typeface="Arial" charset="0"/>
                <a:ea typeface="新細明體" pitchFamily="18" charset="-120"/>
              </a:rPr>
              <a:t>the event.</a:t>
            </a:r>
          </a:p>
        </p:txBody>
      </p:sp>
      <p:sp>
        <p:nvSpPr>
          <p:cNvPr id="20489" name="Rectangle 9"/>
          <p:cNvSpPr>
            <a:spLocks noChangeArrowheads="1"/>
          </p:cNvSpPr>
          <p:nvPr/>
        </p:nvSpPr>
        <p:spPr bwMode="auto">
          <a:xfrm>
            <a:off x="3287713" y="2997200"/>
            <a:ext cx="304800" cy="304800"/>
          </a:xfrm>
          <a:prstGeom prst="rect">
            <a:avLst/>
          </a:prstGeom>
          <a:noFill/>
          <a:ln w="12700">
            <a:noFill/>
            <a:miter lim="800000"/>
            <a:headEnd type="none" w="sm" len="sm"/>
            <a:tailEnd type="none" w="sm" len="sm"/>
          </a:ln>
        </p:spPr>
        <p:txBody>
          <a:bodyPr wrap="none"/>
          <a:lstStyle/>
          <a:p>
            <a:r>
              <a:rPr kumimoji="1" lang="en-US" altLang="zh-TW" sz="1600">
                <a:solidFill>
                  <a:srgbClr val="00CC66"/>
                </a:solidFill>
                <a:latin typeface="Arial" charset="0"/>
                <a:ea typeface="新細明體" pitchFamily="18" charset="-120"/>
                <a:sym typeface="Wingdings" pitchFamily="2" charset="2"/>
              </a:rPr>
              <a:t></a:t>
            </a:r>
            <a:endParaRPr kumimoji="1" lang="en-US" altLang="zh-TW" sz="1600">
              <a:solidFill>
                <a:srgbClr val="00FF00"/>
              </a:solidFill>
              <a:latin typeface="Arial" charset="0"/>
              <a:ea typeface="新細明體" pitchFamily="18" charset="-120"/>
            </a:endParaRPr>
          </a:p>
        </p:txBody>
      </p:sp>
      <p:sp>
        <p:nvSpPr>
          <p:cNvPr id="20490" name="Rectangle 10"/>
          <p:cNvSpPr>
            <a:spLocks noChangeArrowheads="1"/>
          </p:cNvSpPr>
          <p:nvPr/>
        </p:nvSpPr>
        <p:spPr bwMode="auto">
          <a:xfrm>
            <a:off x="3287713" y="4508500"/>
            <a:ext cx="304800" cy="304800"/>
          </a:xfrm>
          <a:prstGeom prst="rect">
            <a:avLst/>
          </a:prstGeom>
          <a:noFill/>
          <a:ln w="12700">
            <a:noFill/>
            <a:miter lim="800000"/>
            <a:headEnd type="none" w="sm" len="sm"/>
            <a:tailEnd type="none" w="sm" len="sm"/>
          </a:ln>
        </p:spPr>
        <p:txBody>
          <a:bodyPr wrap="none"/>
          <a:lstStyle/>
          <a:p>
            <a:r>
              <a:rPr kumimoji="1" lang="en-US" altLang="zh-TW" sz="1600">
                <a:solidFill>
                  <a:srgbClr val="00CC66"/>
                </a:solidFill>
                <a:latin typeface="Arial" charset="0"/>
                <a:ea typeface="新細明體" pitchFamily="18" charset="-120"/>
                <a:sym typeface="Wingdings" pitchFamily="2" charset="2"/>
              </a:rPr>
              <a:t></a:t>
            </a:r>
            <a:endParaRPr kumimoji="1" lang="en-US" altLang="zh-TW" sz="1600">
              <a:solidFill>
                <a:srgbClr val="00FF00"/>
              </a:solidFill>
              <a:latin typeface="Arial" charset="0"/>
              <a:ea typeface="新細明體" pitchFamily="18" charset="-120"/>
            </a:endParaRPr>
          </a:p>
        </p:txBody>
      </p:sp>
      <p:sp>
        <p:nvSpPr>
          <p:cNvPr id="2" name="Slide Number Placeholder 1">
            <a:extLst>
              <a:ext uri="{FF2B5EF4-FFF2-40B4-BE49-F238E27FC236}">
                <a16:creationId xmlns:a16="http://schemas.microsoft.com/office/drawing/2014/main" id="{5B7F935E-D8E7-4463-A7FA-B92E35851BAD}"/>
              </a:ext>
            </a:extLst>
          </p:cNvPr>
          <p:cNvSpPr>
            <a:spLocks noGrp="1"/>
          </p:cNvSpPr>
          <p:nvPr>
            <p:ph type="sldNum" sz="quarter" idx="33"/>
          </p:nvPr>
        </p:nvSpPr>
        <p:spPr/>
        <p:txBody>
          <a:bodyPr/>
          <a:lstStyle/>
          <a:p>
            <a:fld id="{19B51A1E-902D-48AF-9020-955120F399B6}" type="slidenum">
              <a:rPr lang="en-US" noProof="0" smtClean="0"/>
              <a:pPr/>
              <a:t>5</a:t>
            </a:fld>
            <a:endParaRPr lang="en-US" noProof="0" dirty="0"/>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ChangeArrowheads="1"/>
          </p:cNvSpPr>
          <p:nvPr/>
        </p:nvSpPr>
        <p:spPr bwMode="auto">
          <a:xfrm>
            <a:off x="2590800" y="1676400"/>
            <a:ext cx="6248400" cy="4267200"/>
          </a:xfrm>
          <a:prstGeom prst="rect">
            <a:avLst/>
          </a:prstGeom>
          <a:solidFill>
            <a:srgbClr val="00B0F0"/>
          </a:solidFill>
          <a:ln w="12700">
            <a:solidFill>
              <a:schemeClr val="tx1"/>
            </a:solidFill>
            <a:miter lim="800000"/>
            <a:headEnd type="none" w="sm" len="sm"/>
            <a:tailEnd type="none" w="sm" len="sm"/>
          </a:ln>
        </p:spPr>
        <p:txBody>
          <a:bodyPr wrap="none" anchor="ctr"/>
          <a:lstStyle/>
          <a:p>
            <a:endParaRPr lang="en-US"/>
          </a:p>
        </p:txBody>
      </p:sp>
      <p:sp>
        <p:nvSpPr>
          <p:cNvPr id="66564" name="Rectangle 4"/>
          <p:cNvSpPr>
            <a:spLocks noChangeArrowheads="1"/>
          </p:cNvSpPr>
          <p:nvPr/>
        </p:nvSpPr>
        <p:spPr bwMode="auto">
          <a:xfrm>
            <a:off x="8077200" y="1905000"/>
            <a:ext cx="3810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0</a:t>
            </a:r>
          </a:p>
        </p:txBody>
      </p:sp>
      <p:sp>
        <p:nvSpPr>
          <p:cNvPr id="66565" name="Rectangle 5"/>
          <p:cNvSpPr>
            <a:spLocks noChangeArrowheads="1"/>
          </p:cNvSpPr>
          <p:nvPr/>
        </p:nvSpPr>
        <p:spPr bwMode="auto">
          <a:xfrm>
            <a:off x="7239000" y="1981200"/>
            <a:ext cx="685800" cy="152400"/>
          </a:xfrm>
          <a:prstGeom prst="rect">
            <a:avLst/>
          </a:prstGeom>
          <a:noFill/>
          <a:ln w="12700">
            <a:no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wsem</a:t>
            </a:r>
          </a:p>
        </p:txBody>
      </p:sp>
      <p:sp>
        <p:nvSpPr>
          <p:cNvPr id="66566" name="Rectangle 6"/>
          <p:cNvSpPr>
            <a:spLocks noChangeArrowheads="1"/>
          </p:cNvSpPr>
          <p:nvPr/>
        </p:nvSpPr>
        <p:spPr bwMode="auto">
          <a:xfrm>
            <a:off x="3352800" y="1905000"/>
            <a:ext cx="3810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0</a:t>
            </a:r>
          </a:p>
        </p:txBody>
      </p:sp>
      <p:sp>
        <p:nvSpPr>
          <p:cNvPr id="66567" name="Rectangle 7"/>
          <p:cNvSpPr>
            <a:spLocks noChangeArrowheads="1"/>
          </p:cNvSpPr>
          <p:nvPr/>
        </p:nvSpPr>
        <p:spPr bwMode="auto">
          <a:xfrm>
            <a:off x="2971800" y="1905000"/>
            <a:ext cx="304800" cy="304800"/>
          </a:xfrm>
          <a:prstGeom prst="rect">
            <a:avLst/>
          </a:prstGeom>
          <a:noFill/>
          <a:ln w="12700">
            <a:no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rc</a:t>
            </a:r>
          </a:p>
        </p:txBody>
      </p:sp>
      <p:sp>
        <p:nvSpPr>
          <p:cNvPr id="66568" name="Rectangle 8"/>
          <p:cNvSpPr>
            <a:spLocks noChangeArrowheads="1"/>
          </p:cNvSpPr>
          <p:nvPr/>
        </p:nvSpPr>
        <p:spPr bwMode="auto">
          <a:xfrm>
            <a:off x="5486400" y="1905000"/>
            <a:ext cx="3810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1</a:t>
            </a:r>
          </a:p>
        </p:txBody>
      </p:sp>
      <p:sp>
        <p:nvSpPr>
          <p:cNvPr id="66569" name="Rectangle 9"/>
          <p:cNvSpPr>
            <a:spLocks noChangeArrowheads="1"/>
          </p:cNvSpPr>
          <p:nvPr/>
        </p:nvSpPr>
        <p:spPr bwMode="auto">
          <a:xfrm>
            <a:off x="5105400" y="1905000"/>
            <a:ext cx="304800" cy="304800"/>
          </a:xfrm>
          <a:prstGeom prst="rect">
            <a:avLst/>
          </a:prstGeom>
          <a:noFill/>
          <a:ln w="12700">
            <a:no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x</a:t>
            </a:r>
          </a:p>
        </p:txBody>
      </p:sp>
      <p:sp>
        <p:nvSpPr>
          <p:cNvPr id="66570" name="Rectangle 10"/>
          <p:cNvSpPr>
            <a:spLocks noChangeArrowheads="1"/>
          </p:cNvSpPr>
          <p:nvPr/>
        </p:nvSpPr>
        <p:spPr bwMode="auto">
          <a:xfrm>
            <a:off x="2895600" y="2362200"/>
            <a:ext cx="3276600" cy="33528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sz="1600">
                <a:solidFill>
                  <a:srgbClr val="000000"/>
                </a:solidFill>
                <a:latin typeface="Arial" charset="0"/>
                <a:ea typeface="新細明體" pitchFamily="18" charset="-120"/>
              </a:rPr>
              <a:t>/* Reader thread */</a:t>
            </a:r>
            <a:br>
              <a:rPr kumimoji="1" lang="en-US" altLang="zh-TW" sz="1600">
                <a:solidFill>
                  <a:srgbClr val="000000"/>
                </a:solidFill>
                <a:latin typeface="Arial" charset="0"/>
                <a:ea typeface="新細明體" pitchFamily="18" charset="-120"/>
              </a:rPr>
            </a:br>
            <a:r>
              <a:rPr kumimoji="1" lang="en-US" altLang="zh-TW" sz="1600">
                <a:solidFill>
                  <a:srgbClr val="000000"/>
                </a:solidFill>
                <a:latin typeface="Arial" charset="0"/>
                <a:ea typeface="新細明體" pitchFamily="18" charset="-120"/>
              </a:rPr>
              <a:t>while (true) {</a:t>
            </a:r>
          </a:p>
          <a:p>
            <a:r>
              <a:rPr kumimoji="1" lang="en-US" altLang="zh-TW" sz="1600">
                <a:solidFill>
                  <a:srgbClr val="000000"/>
                </a:solidFill>
                <a:latin typeface="Arial" charset="0"/>
                <a:ea typeface="新細明體" pitchFamily="18" charset="-120"/>
              </a:rPr>
              <a:t>  …</a:t>
            </a:r>
            <a:r>
              <a:rPr kumimoji="1" lang="en-US" altLang="zh-TW" sz="1600">
                <a:latin typeface="Arial" charset="0"/>
                <a:ea typeface="新細明體" pitchFamily="18" charset="-120"/>
              </a:rPr>
              <a:t> </a:t>
            </a:r>
            <a:r>
              <a:rPr kumimoji="1" lang="en-US" altLang="zh-TW" sz="1600">
                <a:solidFill>
                  <a:srgbClr val="00CC66"/>
                </a:solidFill>
                <a:latin typeface="Arial" charset="0"/>
                <a:ea typeface="新細明體" pitchFamily="18" charset="-120"/>
                <a:sym typeface="Wingdings" pitchFamily="2" charset="2"/>
              </a:rPr>
              <a:t>R1 R2</a:t>
            </a:r>
            <a:r>
              <a:rPr kumimoji="1" lang="en-US" altLang="zh-TW" sz="1600">
                <a:solidFill>
                  <a:srgbClr val="00FF00"/>
                </a:solidFill>
                <a:latin typeface="Arial" charset="0"/>
                <a:ea typeface="新細明體" pitchFamily="18" charset="-120"/>
                <a:sym typeface="Wingdings" pitchFamily="2" charset="2"/>
              </a:rPr>
              <a:t> </a:t>
            </a:r>
            <a:endParaRPr kumimoji="1" lang="en-US" altLang="zh-TW" sz="1600">
              <a:latin typeface="Arial" charset="0"/>
              <a:ea typeface="新細明體" pitchFamily="18" charset="-120"/>
            </a:endParaRPr>
          </a:p>
          <a:p>
            <a:r>
              <a:rPr kumimoji="1" lang="en-US" altLang="zh-TW" sz="1600">
                <a:latin typeface="Arial" charset="0"/>
                <a:ea typeface="新細明體" pitchFamily="18" charset="-120"/>
              </a:rPr>
              <a:t>  </a:t>
            </a:r>
            <a:r>
              <a:rPr kumimoji="1" lang="en-US" altLang="zh-TW" sz="1600">
                <a:solidFill>
                  <a:srgbClr val="000000"/>
                </a:solidFill>
                <a:latin typeface="Arial" charset="0"/>
                <a:ea typeface="新細明體" pitchFamily="18" charset="-120"/>
              </a:rPr>
              <a:t>wait(x);</a:t>
            </a:r>
          </a:p>
          <a:p>
            <a:r>
              <a:rPr kumimoji="1" lang="en-US" altLang="zh-TW" sz="1600">
                <a:solidFill>
                  <a:srgbClr val="000000"/>
                </a:solidFill>
                <a:latin typeface="Arial" charset="0"/>
                <a:ea typeface="新細明體" pitchFamily="18" charset="-120"/>
              </a:rPr>
              <a:t>      rc = rc + 1;</a:t>
            </a:r>
          </a:p>
          <a:p>
            <a:r>
              <a:rPr kumimoji="1" lang="en-US" altLang="zh-TW" sz="1600">
                <a:solidFill>
                  <a:srgbClr val="000000"/>
                </a:solidFill>
                <a:latin typeface="Arial" charset="0"/>
                <a:ea typeface="新細明體" pitchFamily="18" charset="-120"/>
              </a:rPr>
              <a:t>      if (rc==1) wait(wsem);</a:t>
            </a:r>
          </a:p>
          <a:p>
            <a:r>
              <a:rPr kumimoji="1" lang="en-US" altLang="zh-TW" sz="1600">
                <a:solidFill>
                  <a:srgbClr val="000000"/>
                </a:solidFill>
                <a:latin typeface="Arial" charset="0"/>
                <a:ea typeface="新細明體" pitchFamily="18" charset="-120"/>
              </a:rPr>
              <a:t>  signal(x);</a:t>
            </a:r>
          </a:p>
          <a:p>
            <a:r>
              <a:rPr kumimoji="1" lang="en-US" altLang="zh-TW" sz="1600">
                <a:solidFill>
                  <a:srgbClr val="000000"/>
                </a:solidFill>
                <a:latin typeface="Arial" charset="0"/>
                <a:ea typeface="新細明體" pitchFamily="18" charset="-120"/>
              </a:rPr>
              <a:t>  READ file; </a:t>
            </a:r>
          </a:p>
          <a:p>
            <a:r>
              <a:rPr kumimoji="1" lang="en-US" altLang="zh-TW" sz="1600">
                <a:solidFill>
                  <a:srgbClr val="000000"/>
                </a:solidFill>
                <a:latin typeface="Arial" charset="0"/>
                <a:ea typeface="新細明體" pitchFamily="18" charset="-120"/>
              </a:rPr>
              <a:t>  wait(x);</a:t>
            </a:r>
          </a:p>
          <a:p>
            <a:r>
              <a:rPr kumimoji="1" lang="en-US" altLang="zh-TW" sz="1600">
                <a:solidFill>
                  <a:srgbClr val="000000"/>
                </a:solidFill>
                <a:latin typeface="Arial" charset="0"/>
                <a:ea typeface="新細明體" pitchFamily="18" charset="-120"/>
              </a:rPr>
              <a:t>     rc = rc -1;</a:t>
            </a:r>
          </a:p>
          <a:p>
            <a:r>
              <a:rPr kumimoji="1" lang="en-US" altLang="zh-TW" sz="1600">
                <a:solidFill>
                  <a:srgbClr val="000000"/>
                </a:solidFill>
                <a:latin typeface="Arial" charset="0"/>
                <a:ea typeface="新細明體" pitchFamily="18" charset="-120"/>
              </a:rPr>
              <a:t>     if (rc==0) signal(wsem); </a:t>
            </a:r>
          </a:p>
          <a:p>
            <a:r>
              <a:rPr kumimoji="1" lang="en-US" altLang="zh-TW" sz="1600">
                <a:solidFill>
                  <a:srgbClr val="000000"/>
                </a:solidFill>
                <a:latin typeface="Arial" charset="0"/>
                <a:ea typeface="新細明體" pitchFamily="18" charset="-120"/>
              </a:rPr>
              <a:t>  signal(x);</a:t>
            </a:r>
            <a:br>
              <a:rPr kumimoji="1" lang="en-US" altLang="zh-TW" sz="1600">
                <a:solidFill>
                  <a:srgbClr val="000000"/>
                </a:solidFill>
                <a:latin typeface="Arial" charset="0"/>
                <a:ea typeface="新細明體" pitchFamily="18" charset="-120"/>
              </a:rPr>
            </a:br>
            <a:r>
              <a:rPr kumimoji="1" lang="en-US" altLang="zh-TW" sz="1600">
                <a:solidFill>
                  <a:srgbClr val="000000"/>
                </a:solidFill>
                <a:latin typeface="Arial" charset="0"/>
                <a:ea typeface="新細明體" pitchFamily="18" charset="-120"/>
              </a:rPr>
              <a:t>}</a:t>
            </a:r>
          </a:p>
        </p:txBody>
      </p:sp>
      <p:sp>
        <p:nvSpPr>
          <p:cNvPr id="66571" name="Rectangle 11"/>
          <p:cNvSpPr>
            <a:spLocks noChangeArrowheads="1"/>
          </p:cNvSpPr>
          <p:nvPr/>
        </p:nvSpPr>
        <p:spPr bwMode="auto">
          <a:xfrm>
            <a:off x="6400800" y="2362200"/>
            <a:ext cx="2133600" cy="33528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sz="1600">
                <a:solidFill>
                  <a:srgbClr val="000000"/>
                </a:solidFill>
                <a:latin typeface="Arial" charset="0"/>
                <a:ea typeface="新細明體" pitchFamily="18" charset="-120"/>
              </a:rPr>
              <a:t>/* Writer thread */</a:t>
            </a:r>
            <a:br>
              <a:rPr kumimoji="1" lang="en-US" altLang="zh-TW" sz="1600">
                <a:solidFill>
                  <a:srgbClr val="000000"/>
                </a:solidFill>
                <a:latin typeface="Arial" charset="0"/>
                <a:ea typeface="新細明體" pitchFamily="18" charset="-120"/>
              </a:rPr>
            </a:br>
            <a:r>
              <a:rPr kumimoji="1" lang="en-US" altLang="zh-TW" sz="1600">
                <a:solidFill>
                  <a:srgbClr val="000000"/>
                </a:solidFill>
                <a:latin typeface="Arial" charset="0"/>
                <a:ea typeface="新細明體" pitchFamily="18" charset="-120"/>
              </a:rPr>
              <a:t>while (true) {</a:t>
            </a:r>
          </a:p>
          <a:p>
            <a:r>
              <a:rPr kumimoji="1" lang="en-US" altLang="zh-TW" sz="1600">
                <a:solidFill>
                  <a:srgbClr val="000000"/>
                </a:solidFill>
                <a:latin typeface="Arial" charset="0"/>
                <a:ea typeface="新細明體" pitchFamily="18" charset="-120"/>
              </a:rPr>
              <a:t>  …</a:t>
            </a:r>
            <a:r>
              <a:rPr kumimoji="1" lang="en-US" altLang="zh-TW" sz="1600">
                <a:latin typeface="Arial" charset="0"/>
                <a:ea typeface="新細明體" pitchFamily="18" charset="-120"/>
              </a:rPr>
              <a:t> </a:t>
            </a:r>
            <a:r>
              <a:rPr kumimoji="1" lang="en-US" altLang="zh-TW" sz="1600">
                <a:solidFill>
                  <a:srgbClr val="00CC66"/>
                </a:solidFill>
                <a:latin typeface="Arial" charset="0"/>
                <a:ea typeface="新細明體" pitchFamily="18" charset="-120"/>
                <a:sym typeface="Wingdings" pitchFamily="2" charset="2"/>
              </a:rPr>
              <a:t>W2</a:t>
            </a:r>
            <a:endParaRPr kumimoji="1" lang="en-US" altLang="zh-TW" sz="1600">
              <a:latin typeface="Arial" charset="0"/>
              <a:ea typeface="新細明體" pitchFamily="18" charset="-120"/>
            </a:endParaRPr>
          </a:p>
          <a:p>
            <a:r>
              <a:rPr kumimoji="1" lang="en-US" altLang="zh-TW" sz="1600">
                <a:solidFill>
                  <a:srgbClr val="000000"/>
                </a:solidFill>
                <a:latin typeface="Arial" charset="0"/>
                <a:ea typeface="新細明體" pitchFamily="18" charset="-120"/>
              </a:rPr>
              <a:t>  wait(wsem); </a:t>
            </a:r>
          </a:p>
          <a:p>
            <a:r>
              <a:rPr kumimoji="1" lang="en-US" altLang="zh-TW" sz="1600">
                <a:solidFill>
                  <a:srgbClr val="000000"/>
                </a:solidFill>
                <a:latin typeface="Arial" charset="0"/>
                <a:ea typeface="新細明體" pitchFamily="18" charset="-120"/>
              </a:rPr>
              <a:t>    WRITE file</a:t>
            </a:r>
            <a:r>
              <a:rPr kumimoji="1" lang="en-US" altLang="zh-TW" sz="1600">
                <a:latin typeface="Arial" charset="0"/>
                <a:ea typeface="新細明體" pitchFamily="18" charset="-120"/>
              </a:rPr>
              <a:t>; </a:t>
            </a:r>
            <a:r>
              <a:rPr kumimoji="1" lang="en-US" altLang="zh-TW" sz="1600">
                <a:solidFill>
                  <a:srgbClr val="00CC66"/>
                </a:solidFill>
                <a:latin typeface="Arial" charset="0"/>
                <a:ea typeface="新細明體" pitchFamily="18" charset="-120"/>
                <a:sym typeface="Wingdings" pitchFamily="2" charset="2"/>
              </a:rPr>
              <a:t>W1</a:t>
            </a:r>
            <a:r>
              <a:rPr kumimoji="1" lang="en-US" altLang="zh-TW" sz="1600">
                <a:solidFill>
                  <a:srgbClr val="00FF00"/>
                </a:solidFill>
                <a:latin typeface="Arial" charset="0"/>
                <a:ea typeface="新細明體" pitchFamily="18" charset="-120"/>
                <a:sym typeface="Wingdings" pitchFamily="2" charset="2"/>
              </a:rPr>
              <a:t> </a:t>
            </a:r>
            <a:endParaRPr kumimoji="1" lang="en-US" altLang="zh-TW" sz="1600">
              <a:latin typeface="Arial" charset="0"/>
              <a:ea typeface="新細明體" pitchFamily="18" charset="-120"/>
            </a:endParaRPr>
          </a:p>
          <a:p>
            <a:r>
              <a:rPr kumimoji="1" lang="en-US" altLang="zh-TW" sz="1600">
                <a:latin typeface="Arial" charset="0"/>
                <a:ea typeface="新細明體" pitchFamily="18" charset="-120"/>
              </a:rPr>
              <a:t>  </a:t>
            </a:r>
            <a:r>
              <a:rPr kumimoji="1" lang="en-US" altLang="zh-TW" sz="1600">
                <a:solidFill>
                  <a:srgbClr val="000000"/>
                </a:solidFill>
                <a:latin typeface="Arial" charset="0"/>
                <a:ea typeface="新細明體" pitchFamily="18" charset="-120"/>
              </a:rPr>
              <a:t>signal(wsem);</a:t>
            </a:r>
            <a:br>
              <a:rPr kumimoji="1" lang="en-US" altLang="zh-TW" sz="1600">
                <a:solidFill>
                  <a:srgbClr val="000000"/>
                </a:solidFill>
                <a:latin typeface="Arial" charset="0"/>
                <a:ea typeface="新細明體" pitchFamily="18" charset="-120"/>
              </a:rPr>
            </a:br>
            <a:r>
              <a:rPr kumimoji="1" lang="en-US" altLang="zh-TW" sz="1600">
                <a:solidFill>
                  <a:srgbClr val="000000"/>
                </a:solidFill>
                <a:latin typeface="Arial" charset="0"/>
                <a:ea typeface="新細明體" pitchFamily="18" charset="-120"/>
              </a:rPr>
              <a:t>}</a:t>
            </a:r>
            <a:br>
              <a:rPr kumimoji="1" lang="en-US" altLang="zh-TW" sz="1600">
                <a:latin typeface="Arial" charset="0"/>
                <a:ea typeface="新細明體" pitchFamily="18" charset="-120"/>
              </a:rPr>
            </a:br>
            <a:endParaRPr kumimoji="1" lang="en-US" altLang="zh-TW" sz="1600">
              <a:latin typeface="Arial" charset="0"/>
              <a:ea typeface="新細明體" pitchFamily="18" charset="-120"/>
            </a:endParaRPr>
          </a:p>
        </p:txBody>
      </p:sp>
      <p:sp>
        <p:nvSpPr>
          <p:cNvPr id="851980" name="Rectangle 12"/>
          <p:cNvSpPr>
            <a:spLocks noChangeArrowheads="1"/>
          </p:cNvSpPr>
          <p:nvPr/>
        </p:nvSpPr>
        <p:spPr bwMode="auto">
          <a:xfrm>
            <a:off x="6324600" y="4648200"/>
            <a:ext cx="3581400" cy="1371600"/>
          </a:xfrm>
          <a:prstGeom prst="rect">
            <a:avLst/>
          </a:prstGeom>
          <a:solidFill>
            <a:srgbClr val="FFFFCC"/>
          </a:solidFill>
          <a:ln w="12700">
            <a:solidFill>
              <a:schemeClr val="tx1"/>
            </a:solidFill>
            <a:miter lim="800000"/>
            <a:headEnd type="none" w="sm" len="sm"/>
            <a:tailEnd type="none" w="sm" len="sm"/>
          </a:ln>
          <a:effectLst>
            <a:outerShdw dist="107763" dir="2700000" algn="ctr" rotWithShape="0">
              <a:schemeClr val="bg2"/>
            </a:outerShdw>
          </a:effectLst>
        </p:spPr>
        <p:txBody>
          <a:bodyPr anchor="ctr" anchorCtr="1"/>
          <a:lstStyle/>
          <a:p>
            <a:pPr>
              <a:defRPr/>
            </a:pPr>
            <a:r>
              <a:rPr kumimoji="1" lang="en-US" altLang="zh-TW">
                <a:solidFill>
                  <a:srgbClr val="000000"/>
                </a:solidFill>
                <a:latin typeface="Arial" charset="0"/>
                <a:ea typeface="新細明體" pitchFamily="18" charset="-120"/>
              </a:rPr>
              <a:t>Now we consider the case that when a writer is writing, some readers and another writer want to enter.</a:t>
            </a:r>
          </a:p>
        </p:txBody>
      </p:sp>
      <p:sp>
        <p:nvSpPr>
          <p:cNvPr id="66573" name="Rectangle 13"/>
          <p:cNvSpPr>
            <a:spLocks noChangeArrowheads="1"/>
          </p:cNvSpPr>
          <p:nvPr/>
        </p:nvSpPr>
        <p:spPr bwMode="auto">
          <a:xfrm>
            <a:off x="2743200" y="3124200"/>
            <a:ext cx="304800" cy="2209800"/>
          </a:xfrm>
          <a:prstGeom prst="rect">
            <a:avLst/>
          </a:prstGeom>
          <a:solidFill>
            <a:srgbClr val="CCFFCC"/>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a1</a:t>
            </a:r>
            <a:br>
              <a:rPr kumimoji="1" lang="en-US" altLang="zh-TW" sz="1600">
                <a:latin typeface="Arial" charset="0"/>
                <a:ea typeface="新細明體" pitchFamily="18" charset="-120"/>
              </a:rPr>
            </a:br>
            <a:r>
              <a:rPr kumimoji="1" lang="en-US" altLang="zh-TW" sz="1600">
                <a:latin typeface="Arial" charset="0"/>
                <a:ea typeface="新細明體" pitchFamily="18" charset="-120"/>
              </a:rPr>
              <a:t>a2</a:t>
            </a:r>
            <a:br>
              <a:rPr kumimoji="1" lang="en-US" altLang="zh-TW" sz="1600">
                <a:latin typeface="Arial" charset="0"/>
                <a:ea typeface="新細明體" pitchFamily="18" charset="-120"/>
              </a:rPr>
            </a:br>
            <a:r>
              <a:rPr kumimoji="1" lang="en-US" altLang="zh-TW" sz="1600">
                <a:latin typeface="Arial" charset="0"/>
                <a:ea typeface="新細明體" pitchFamily="18" charset="-120"/>
              </a:rPr>
              <a:t>a3</a:t>
            </a:r>
            <a:br>
              <a:rPr kumimoji="1" lang="en-US" altLang="zh-TW" sz="1600">
                <a:latin typeface="Arial" charset="0"/>
                <a:ea typeface="新細明體" pitchFamily="18" charset="-120"/>
              </a:rPr>
            </a:br>
            <a:r>
              <a:rPr kumimoji="1" lang="en-US" altLang="zh-TW" sz="1600">
                <a:latin typeface="Arial" charset="0"/>
                <a:ea typeface="新細明體" pitchFamily="18" charset="-120"/>
              </a:rPr>
              <a:t>a4</a:t>
            </a:r>
            <a:br>
              <a:rPr kumimoji="1" lang="en-US" altLang="zh-TW" sz="1600">
                <a:latin typeface="Arial" charset="0"/>
                <a:ea typeface="新細明體" pitchFamily="18" charset="-120"/>
              </a:rPr>
            </a:br>
            <a:r>
              <a:rPr kumimoji="1" lang="en-US" altLang="zh-TW" sz="1600">
                <a:latin typeface="Arial" charset="0"/>
                <a:ea typeface="新細明體" pitchFamily="18" charset="-120"/>
              </a:rPr>
              <a:t>a5</a:t>
            </a:r>
          </a:p>
          <a:p>
            <a:pPr algn="ctr"/>
            <a:r>
              <a:rPr kumimoji="1" lang="en-US" altLang="zh-TW" sz="1600">
                <a:latin typeface="Arial" charset="0"/>
                <a:ea typeface="新細明體" pitchFamily="18" charset="-120"/>
              </a:rPr>
              <a:t>a6</a:t>
            </a:r>
          </a:p>
          <a:p>
            <a:pPr algn="ctr"/>
            <a:r>
              <a:rPr kumimoji="1" lang="en-US" altLang="zh-TW" sz="1600">
                <a:latin typeface="Arial" charset="0"/>
                <a:ea typeface="新細明體" pitchFamily="18" charset="-120"/>
              </a:rPr>
              <a:t>a7</a:t>
            </a:r>
          </a:p>
          <a:p>
            <a:pPr algn="ctr"/>
            <a:r>
              <a:rPr kumimoji="1" lang="en-US" altLang="zh-TW" sz="1600">
                <a:latin typeface="Arial" charset="0"/>
                <a:ea typeface="新細明體" pitchFamily="18" charset="-120"/>
              </a:rPr>
              <a:t>a8</a:t>
            </a:r>
          </a:p>
          <a:p>
            <a:pPr algn="ctr"/>
            <a:r>
              <a:rPr kumimoji="1" lang="en-US" altLang="zh-TW" sz="1600">
                <a:latin typeface="Arial" charset="0"/>
                <a:ea typeface="新細明體" pitchFamily="18" charset="-120"/>
              </a:rPr>
              <a:t>a9</a:t>
            </a:r>
          </a:p>
        </p:txBody>
      </p:sp>
      <p:sp>
        <p:nvSpPr>
          <p:cNvPr id="66574" name="Rectangle 14"/>
          <p:cNvSpPr>
            <a:spLocks noChangeArrowheads="1"/>
          </p:cNvSpPr>
          <p:nvPr/>
        </p:nvSpPr>
        <p:spPr bwMode="auto">
          <a:xfrm>
            <a:off x="6248400" y="3124200"/>
            <a:ext cx="304800" cy="762000"/>
          </a:xfrm>
          <a:prstGeom prst="rect">
            <a:avLst/>
          </a:prstGeom>
          <a:solidFill>
            <a:srgbClr val="CCFFCC"/>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b1</a:t>
            </a:r>
            <a:br>
              <a:rPr kumimoji="1" lang="en-US" altLang="zh-TW" sz="1600">
                <a:latin typeface="Arial" charset="0"/>
                <a:ea typeface="新細明體" pitchFamily="18" charset="-120"/>
              </a:rPr>
            </a:br>
            <a:r>
              <a:rPr kumimoji="1" lang="en-US" altLang="zh-TW" sz="1600">
                <a:latin typeface="Arial" charset="0"/>
                <a:ea typeface="新細明體" pitchFamily="18" charset="-120"/>
              </a:rPr>
              <a:t>b2</a:t>
            </a:r>
            <a:br>
              <a:rPr kumimoji="1" lang="en-US" altLang="zh-TW" sz="1600">
                <a:latin typeface="Arial" charset="0"/>
                <a:ea typeface="新細明體" pitchFamily="18" charset="-120"/>
              </a:rPr>
            </a:br>
            <a:r>
              <a:rPr kumimoji="1" lang="en-US" altLang="zh-TW" sz="1600">
                <a:latin typeface="Arial" charset="0"/>
                <a:ea typeface="新細明體" pitchFamily="18" charset="-120"/>
              </a:rPr>
              <a:t>b3</a:t>
            </a:r>
          </a:p>
        </p:txBody>
      </p:sp>
      <p:sp>
        <p:nvSpPr>
          <p:cNvPr id="2" name="Slide Number Placeholder 1">
            <a:extLst>
              <a:ext uri="{FF2B5EF4-FFF2-40B4-BE49-F238E27FC236}">
                <a16:creationId xmlns:a16="http://schemas.microsoft.com/office/drawing/2014/main" id="{AFE918A0-240C-46F6-8E7E-89E0438E6AE1}"/>
              </a:ext>
            </a:extLst>
          </p:cNvPr>
          <p:cNvSpPr>
            <a:spLocks noGrp="1"/>
          </p:cNvSpPr>
          <p:nvPr>
            <p:ph type="sldNum" sz="quarter" idx="33"/>
          </p:nvPr>
        </p:nvSpPr>
        <p:spPr/>
        <p:txBody>
          <a:bodyPr/>
          <a:lstStyle/>
          <a:p>
            <a:fld id="{19B51A1E-902D-48AF-9020-955120F399B6}" type="slidenum">
              <a:rPr lang="en-US" noProof="0" smtClean="0"/>
              <a:pPr/>
              <a:t>50</a:t>
            </a:fld>
            <a:endParaRPr lang="en-US" noProof="0" dirty="0"/>
          </a:p>
        </p:txBody>
      </p:sp>
      <p:sp>
        <p:nvSpPr>
          <p:cNvPr id="18" name="Rectangle 2">
            <a:extLst>
              <a:ext uri="{FF2B5EF4-FFF2-40B4-BE49-F238E27FC236}">
                <a16:creationId xmlns:a16="http://schemas.microsoft.com/office/drawing/2014/main" id="{F7C1C3F6-672D-4DE7-80C7-1473AF41DF04}"/>
              </a:ext>
            </a:extLst>
          </p:cNvPr>
          <p:cNvSpPr>
            <a:spLocks noGrp="1" noChangeArrowheads="1"/>
          </p:cNvSpPr>
          <p:nvPr>
            <p:ph type="title"/>
          </p:nvPr>
        </p:nvSpPr>
        <p:spPr>
          <a:xfrm>
            <a:off x="113834" y="219869"/>
            <a:ext cx="7793037" cy="779462"/>
          </a:xfrm>
        </p:spPr>
        <p:txBody>
          <a:bodyPr/>
          <a:lstStyle/>
          <a:p>
            <a:pPr algn="ctr" eaLnBrk="1" hangingPunct="1"/>
            <a:r>
              <a:rPr lang="en-US" altLang="zh-TW" dirty="0">
                <a:ea typeface="新細明體" pitchFamily="18" charset="-120"/>
              </a:rPr>
              <a:t>Readers/Writers Example (8/12)</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ChangeArrowheads="1"/>
          </p:cNvSpPr>
          <p:nvPr/>
        </p:nvSpPr>
        <p:spPr bwMode="auto">
          <a:xfrm>
            <a:off x="2590800" y="1676400"/>
            <a:ext cx="6248400" cy="4267200"/>
          </a:xfrm>
          <a:prstGeom prst="rect">
            <a:avLst/>
          </a:prstGeom>
          <a:solidFill>
            <a:srgbClr val="00B0F0"/>
          </a:solidFill>
          <a:ln w="12700">
            <a:solidFill>
              <a:schemeClr val="tx1"/>
            </a:solidFill>
            <a:miter lim="800000"/>
            <a:headEnd type="none" w="sm" len="sm"/>
            <a:tailEnd type="none" w="sm" len="sm"/>
          </a:ln>
        </p:spPr>
        <p:txBody>
          <a:bodyPr wrap="none" anchor="ctr"/>
          <a:lstStyle/>
          <a:p>
            <a:endParaRPr lang="en-US"/>
          </a:p>
        </p:txBody>
      </p:sp>
      <p:sp>
        <p:nvSpPr>
          <p:cNvPr id="67588" name="Rectangle 4"/>
          <p:cNvSpPr>
            <a:spLocks noChangeArrowheads="1"/>
          </p:cNvSpPr>
          <p:nvPr/>
        </p:nvSpPr>
        <p:spPr bwMode="auto">
          <a:xfrm>
            <a:off x="8077200" y="1905000"/>
            <a:ext cx="3810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-1</a:t>
            </a:r>
          </a:p>
        </p:txBody>
      </p:sp>
      <p:sp>
        <p:nvSpPr>
          <p:cNvPr id="67589" name="Rectangle 5"/>
          <p:cNvSpPr>
            <a:spLocks noChangeArrowheads="1"/>
          </p:cNvSpPr>
          <p:nvPr/>
        </p:nvSpPr>
        <p:spPr bwMode="auto">
          <a:xfrm>
            <a:off x="7239000" y="1981200"/>
            <a:ext cx="685800" cy="152400"/>
          </a:xfrm>
          <a:prstGeom prst="rect">
            <a:avLst/>
          </a:prstGeom>
          <a:noFill/>
          <a:ln w="12700">
            <a:no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wsem</a:t>
            </a:r>
          </a:p>
        </p:txBody>
      </p:sp>
      <p:sp>
        <p:nvSpPr>
          <p:cNvPr id="67590" name="Rectangle 6"/>
          <p:cNvSpPr>
            <a:spLocks noChangeArrowheads="1"/>
          </p:cNvSpPr>
          <p:nvPr/>
        </p:nvSpPr>
        <p:spPr bwMode="auto">
          <a:xfrm>
            <a:off x="3352800" y="1905000"/>
            <a:ext cx="3810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1</a:t>
            </a:r>
          </a:p>
        </p:txBody>
      </p:sp>
      <p:sp>
        <p:nvSpPr>
          <p:cNvPr id="67591" name="Rectangle 7"/>
          <p:cNvSpPr>
            <a:spLocks noChangeArrowheads="1"/>
          </p:cNvSpPr>
          <p:nvPr/>
        </p:nvSpPr>
        <p:spPr bwMode="auto">
          <a:xfrm>
            <a:off x="2971800" y="1905000"/>
            <a:ext cx="304800" cy="304800"/>
          </a:xfrm>
          <a:prstGeom prst="rect">
            <a:avLst/>
          </a:prstGeom>
          <a:noFill/>
          <a:ln w="12700">
            <a:no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rc</a:t>
            </a:r>
          </a:p>
        </p:txBody>
      </p:sp>
      <p:sp>
        <p:nvSpPr>
          <p:cNvPr id="67592" name="Rectangle 8"/>
          <p:cNvSpPr>
            <a:spLocks noChangeArrowheads="1"/>
          </p:cNvSpPr>
          <p:nvPr/>
        </p:nvSpPr>
        <p:spPr bwMode="auto">
          <a:xfrm>
            <a:off x="5486400" y="1905000"/>
            <a:ext cx="3810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0</a:t>
            </a:r>
          </a:p>
        </p:txBody>
      </p:sp>
      <p:sp>
        <p:nvSpPr>
          <p:cNvPr id="67593" name="Rectangle 9"/>
          <p:cNvSpPr>
            <a:spLocks noChangeArrowheads="1"/>
          </p:cNvSpPr>
          <p:nvPr/>
        </p:nvSpPr>
        <p:spPr bwMode="auto">
          <a:xfrm>
            <a:off x="5105400" y="1905000"/>
            <a:ext cx="304800" cy="304800"/>
          </a:xfrm>
          <a:prstGeom prst="rect">
            <a:avLst/>
          </a:prstGeom>
          <a:noFill/>
          <a:ln w="12700">
            <a:no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x</a:t>
            </a:r>
          </a:p>
        </p:txBody>
      </p:sp>
      <p:sp>
        <p:nvSpPr>
          <p:cNvPr id="67594" name="Rectangle 10"/>
          <p:cNvSpPr>
            <a:spLocks noChangeArrowheads="1"/>
          </p:cNvSpPr>
          <p:nvPr/>
        </p:nvSpPr>
        <p:spPr bwMode="auto">
          <a:xfrm>
            <a:off x="2895600" y="2362200"/>
            <a:ext cx="3276600" cy="33528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sz="1600">
                <a:solidFill>
                  <a:srgbClr val="000000"/>
                </a:solidFill>
                <a:latin typeface="Arial" charset="0"/>
                <a:ea typeface="新細明體" pitchFamily="18" charset="-120"/>
              </a:rPr>
              <a:t>/* Reader thread */</a:t>
            </a:r>
            <a:br>
              <a:rPr kumimoji="1" lang="en-US" altLang="zh-TW" sz="1600">
                <a:solidFill>
                  <a:srgbClr val="000000"/>
                </a:solidFill>
                <a:latin typeface="Arial" charset="0"/>
                <a:ea typeface="新細明體" pitchFamily="18" charset="-120"/>
              </a:rPr>
            </a:br>
            <a:r>
              <a:rPr kumimoji="1" lang="en-US" altLang="zh-TW" sz="1600">
                <a:solidFill>
                  <a:srgbClr val="000000"/>
                </a:solidFill>
                <a:latin typeface="Arial" charset="0"/>
                <a:ea typeface="新細明體" pitchFamily="18" charset="-120"/>
              </a:rPr>
              <a:t>while (true) {</a:t>
            </a:r>
          </a:p>
          <a:p>
            <a:r>
              <a:rPr kumimoji="1" lang="en-US" altLang="zh-TW" sz="1600">
                <a:solidFill>
                  <a:srgbClr val="000000"/>
                </a:solidFill>
                <a:latin typeface="Arial" charset="0"/>
                <a:ea typeface="新細明體" pitchFamily="18" charset="-120"/>
              </a:rPr>
              <a:t>  …</a:t>
            </a:r>
            <a:r>
              <a:rPr kumimoji="1" lang="en-US" altLang="zh-TW" sz="1600">
                <a:latin typeface="Arial" charset="0"/>
                <a:ea typeface="新細明體" pitchFamily="18" charset="-120"/>
              </a:rPr>
              <a:t> </a:t>
            </a:r>
            <a:r>
              <a:rPr kumimoji="1" lang="en-US" altLang="zh-TW" sz="1600">
                <a:solidFill>
                  <a:srgbClr val="00CC66"/>
                </a:solidFill>
                <a:latin typeface="Arial" charset="0"/>
                <a:ea typeface="新細明體" pitchFamily="18" charset="-120"/>
                <a:sym typeface="Wingdings" pitchFamily="2" charset="2"/>
              </a:rPr>
              <a:t>R2 </a:t>
            </a:r>
            <a:endParaRPr kumimoji="1" lang="en-US" altLang="zh-TW" sz="1600">
              <a:solidFill>
                <a:srgbClr val="00CC66"/>
              </a:solidFill>
              <a:latin typeface="Arial" charset="0"/>
              <a:ea typeface="新細明體" pitchFamily="18" charset="-120"/>
            </a:endParaRPr>
          </a:p>
          <a:p>
            <a:r>
              <a:rPr kumimoji="1" lang="en-US" altLang="zh-TW" sz="1600">
                <a:latin typeface="Arial" charset="0"/>
                <a:ea typeface="新細明體" pitchFamily="18" charset="-120"/>
              </a:rPr>
              <a:t>  </a:t>
            </a:r>
            <a:r>
              <a:rPr kumimoji="1" lang="en-US" altLang="zh-TW" sz="1600">
                <a:solidFill>
                  <a:srgbClr val="000000"/>
                </a:solidFill>
                <a:latin typeface="Arial" charset="0"/>
                <a:ea typeface="新細明體" pitchFamily="18" charset="-120"/>
              </a:rPr>
              <a:t>wait(x);</a:t>
            </a:r>
          </a:p>
          <a:p>
            <a:r>
              <a:rPr kumimoji="1" lang="en-US" altLang="zh-TW" sz="1600">
                <a:solidFill>
                  <a:srgbClr val="000000"/>
                </a:solidFill>
                <a:latin typeface="Arial" charset="0"/>
                <a:ea typeface="新細明體" pitchFamily="18" charset="-120"/>
              </a:rPr>
              <a:t>      rc = rc + 1;</a:t>
            </a:r>
          </a:p>
          <a:p>
            <a:r>
              <a:rPr kumimoji="1" lang="en-US" altLang="zh-TW" sz="1600">
                <a:solidFill>
                  <a:srgbClr val="000000"/>
                </a:solidFill>
                <a:latin typeface="Arial" charset="0"/>
                <a:ea typeface="新細明體" pitchFamily="18" charset="-120"/>
              </a:rPr>
              <a:t>      if (rc==1) wait(wsem);</a:t>
            </a:r>
            <a:r>
              <a:rPr kumimoji="1" lang="en-US" altLang="zh-TW" sz="1600">
                <a:solidFill>
                  <a:srgbClr val="FF0000"/>
                </a:solidFill>
                <a:latin typeface="Arial" charset="0"/>
                <a:ea typeface="新細明體" pitchFamily="18" charset="-120"/>
                <a:sym typeface="Wingdings" pitchFamily="2" charset="2"/>
              </a:rPr>
              <a:t>z R1</a:t>
            </a:r>
            <a:endParaRPr kumimoji="1" lang="en-US" altLang="zh-TW" sz="1600">
              <a:latin typeface="Arial" charset="0"/>
              <a:ea typeface="新細明體" pitchFamily="18" charset="-120"/>
            </a:endParaRPr>
          </a:p>
          <a:p>
            <a:r>
              <a:rPr kumimoji="1" lang="en-US" altLang="zh-TW" sz="1600">
                <a:latin typeface="Arial" charset="0"/>
                <a:ea typeface="新細明體" pitchFamily="18" charset="-120"/>
              </a:rPr>
              <a:t>  </a:t>
            </a:r>
            <a:r>
              <a:rPr kumimoji="1" lang="en-US" altLang="zh-TW" sz="1600">
                <a:solidFill>
                  <a:srgbClr val="000000"/>
                </a:solidFill>
                <a:latin typeface="Arial" charset="0"/>
                <a:ea typeface="新細明體" pitchFamily="18" charset="-120"/>
              </a:rPr>
              <a:t>signal(x);</a:t>
            </a:r>
          </a:p>
          <a:p>
            <a:r>
              <a:rPr kumimoji="1" lang="en-US" altLang="zh-TW" sz="1600">
                <a:solidFill>
                  <a:srgbClr val="000000"/>
                </a:solidFill>
                <a:latin typeface="Arial" charset="0"/>
                <a:ea typeface="新細明體" pitchFamily="18" charset="-120"/>
              </a:rPr>
              <a:t>  READ file; </a:t>
            </a:r>
          </a:p>
          <a:p>
            <a:r>
              <a:rPr kumimoji="1" lang="en-US" altLang="zh-TW" sz="1600">
                <a:solidFill>
                  <a:srgbClr val="000000"/>
                </a:solidFill>
                <a:latin typeface="Arial" charset="0"/>
                <a:ea typeface="新細明體" pitchFamily="18" charset="-120"/>
              </a:rPr>
              <a:t>  wait(x);</a:t>
            </a:r>
          </a:p>
          <a:p>
            <a:r>
              <a:rPr kumimoji="1" lang="en-US" altLang="zh-TW" sz="1600">
                <a:solidFill>
                  <a:srgbClr val="000000"/>
                </a:solidFill>
                <a:latin typeface="Arial" charset="0"/>
                <a:ea typeface="新細明體" pitchFamily="18" charset="-120"/>
              </a:rPr>
              <a:t>     rc = rc -1;</a:t>
            </a:r>
          </a:p>
          <a:p>
            <a:r>
              <a:rPr kumimoji="1" lang="en-US" altLang="zh-TW" sz="1600">
                <a:solidFill>
                  <a:srgbClr val="000000"/>
                </a:solidFill>
                <a:latin typeface="Arial" charset="0"/>
                <a:ea typeface="新細明體" pitchFamily="18" charset="-120"/>
              </a:rPr>
              <a:t>     if (rc==0) signal(wsem); </a:t>
            </a:r>
          </a:p>
          <a:p>
            <a:r>
              <a:rPr kumimoji="1" lang="en-US" altLang="zh-TW" sz="1600">
                <a:solidFill>
                  <a:srgbClr val="000000"/>
                </a:solidFill>
                <a:latin typeface="Arial" charset="0"/>
                <a:ea typeface="新細明體" pitchFamily="18" charset="-120"/>
              </a:rPr>
              <a:t>  signal(x);</a:t>
            </a:r>
            <a:br>
              <a:rPr kumimoji="1" lang="en-US" altLang="zh-TW" sz="1600">
                <a:solidFill>
                  <a:srgbClr val="000000"/>
                </a:solidFill>
                <a:latin typeface="Arial" charset="0"/>
                <a:ea typeface="新細明體" pitchFamily="18" charset="-120"/>
              </a:rPr>
            </a:br>
            <a:r>
              <a:rPr kumimoji="1" lang="en-US" altLang="zh-TW" sz="1600">
                <a:solidFill>
                  <a:srgbClr val="000000"/>
                </a:solidFill>
                <a:latin typeface="Arial" charset="0"/>
                <a:ea typeface="新細明體" pitchFamily="18" charset="-120"/>
              </a:rPr>
              <a:t>}</a:t>
            </a:r>
          </a:p>
        </p:txBody>
      </p:sp>
      <p:sp>
        <p:nvSpPr>
          <p:cNvPr id="67595" name="Rectangle 11"/>
          <p:cNvSpPr>
            <a:spLocks noChangeArrowheads="1"/>
          </p:cNvSpPr>
          <p:nvPr/>
        </p:nvSpPr>
        <p:spPr bwMode="auto">
          <a:xfrm>
            <a:off x="6400800" y="2362200"/>
            <a:ext cx="2133600" cy="33528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sz="1600">
                <a:solidFill>
                  <a:srgbClr val="000000"/>
                </a:solidFill>
                <a:latin typeface="Arial" charset="0"/>
                <a:ea typeface="新細明體" pitchFamily="18" charset="-120"/>
              </a:rPr>
              <a:t>/* Writer thread */</a:t>
            </a:r>
            <a:br>
              <a:rPr kumimoji="1" lang="en-US" altLang="zh-TW" sz="1600">
                <a:solidFill>
                  <a:srgbClr val="000000"/>
                </a:solidFill>
                <a:latin typeface="Arial" charset="0"/>
                <a:ea typeface="新細明體" pitchFamily="18" charset="-120"/>
              </a:rPr>
            </a:br>
            <a:r>
              <a:rPr kumimoji="1" lang="en-US" altLang="zh-TW" sz="1600">
                <a:solidFill>
                  <a:srgbClr val="000000"/>
                </a:solidFill>
                <a:latin typeface="Arial" charset="0"/>
                <a:ea typeface="新細明體" pitchFamily="18" charset="-120"/>
              </a:rPr>
              <a:t>while (true) {</a:t>
            </a:r>
          </a:p>
          <a:p>
            <a:r>
              <a:rPr kumimoji="1" lang="en-US" altLang="zh-TW" sz="1600">
                <a:solidFill>
                  <a:srgbClr val="000000"/>
                </a:solidFill>
                <a:latin typeface="Arial" charset="0"/>
                <a:ea typeface="新細明體" pitchFamily="18" charset="-120"/>
              </a:rPr>
              <a:t>  …</a:t>
            </a:r>
            <a:r>
              <a:rPr kumimoji="1" lang="en-US" altLang="zh-TW" sz="1600">
                <a:latin typeface="Arial" charset="0"/>
                <a:ea typeface="新細明體" pitchFamily="18" charset="-120"/>
              </a:rPr>
              <a:t> </a:t>
            </a:r>
            <a:r>
              <a:rPr kumimoji="1" lang="en-US" altLang="zh-TW" sz="1600">
                <a:solidFill>
                  <a:srgbClr val="00CC66"/>
                </a:solidFill>
                <a:latin typeface="Arial" charset="0"/>
                <a:ea typeface="新細明體" pitchFamily="18" charset="-120"/>
                <a:sym typeface="Wingdings" pitchFamily="2" charset="2"/>
              </a:rPr>
              <a:t>W2</a:t>
            </a:r>
            <a:endParaRPr kumimoji="1" lang="en-US" altLang="zh-TW" sz="1600">
              <a:latin typeface="Arial" charset="0"/>
              <a:ea typeface="新細明體" pitchFamily="18" charset="-120"/>
            </a:endParaRPr>
          </a:p>
          <a:p>
            <a:r>
              <a:rPr kumimoji="1" lang="en-US" altLang="zh-TW" sz="1600">
                <a:latin typeface="Arial" charset="0"/>
                <a:ea typeface="新細明體" pitchFamily="18" charset="-120"/>
              </a:rPr>
              <a:t>  </a:t>
            </a:r>
            <a:r>
              <a:rPr kumimoji="1" lang="en-US" altLang="zh-TW" sz="1600">
                <a:solidFill>
                  <a:srgbClr val="000000"/>
                </a:solidFill>
                <a:latin typeface="Arial" charset="0"/>
                <a:ea typeface="新細明體" pitchFamily="18" charset="-120"/>
              </a:rPr>
              <a:t>wait(wsem); </a:t>
            </a:r>
          </a:p>
          <a:p>
            <a:r>
              <a:rPr kumimoji="1" lang="en-US" altLang="zh-TW" sz="1600">
                <a:solidFill>
                  <a:srgbClr val="000000"/>
                </a:solidFill>
                <a:latin typeface="Arial" charset="0"/>
                <a:ea typeface="新細明體" pitchFamily="18" charset="-120"/>
              </a:rPr>
              <a:t>    WRITE file;</a:t>
            </a:r>
            <a:r>
              <a:rPr kumimoji="1" lang="en-US" altLang="zh-TW" sz="1600">
                <a:latin typeface="Arial" charset="0"/>
                <a:ea typeface="新細明體" pitchFamily="18" charset="-120"/>
              </a:rPr>
              <a:t> </a:t>
            </a:r>
            <a:r>
              <a:rPr kumimoji="1" lang="en-US" altLang="zh-TW" sz="1600">
                <a:solidFill>
                  <a:srgbClr val="00CC66"/>
                </a:solidFill>
                <a:latin typeface="Arial" charset="0"/>
                <a:ea typeface="新細明體" pitchFamily="18" charset="-120"/>
                <a:sym typeface="Wingdings" pitchFamily="2" charset="2"/>
              </a:rPr>
              <a:t>W1 </a:t>
            </a:r>
            <a:endParaRPr kumimoji="1" lang="en-US" altLang="zh-TW" sz="1600">
              <a:solidFill>
                <a:srgbClr val="00CC66"/>
              </a:solidFill>
              <a:latin typeface="Arial" charset="0"/>
              <a:ea typeface="新細明體" pitchFamily="18" charset="-120"/>
            </a:endParaRPr>
          </a:p>
          <a:p>
            <a:r>
              <a:rPr kumimoji="1" lang="en-US" altLang="zh-TW" sz="1600">
                <a:solidFill>
                  <a:srgbClr val="000000"/>
                </a:solidFill>
                <a:latin typeface="Arial" charset="0"/>
                <a:ea typeface="新細明體" pitchFamily="18" charset="-120"/>
              </a:rPr>
              <a:t>  signal(wsem);</a:t>
            </a:r>
            <a:br>
              <a:rPr kumimoji="1" lang="en-US" altLang="zh-TW" sz="1600">
                <a:solidFill>
                  <a:srgbClr val="000000"/>
                </a:solidFill>
                <a:latin typeface="Arial" charset="0"/>
                <a:ea typeface="新細明體" pitchFamily="18" charset="-120"/>
              </a:rPr>
            </a:br>
            <a:r>
              <a:rPr kumimoji="1" lang="en-US" altLang="zh-TW" sz="1600">
                <a:solidFill>
                  <a:srgbClr val="000000"/>
                </a:solidFill>
                <a:latin typeface="Arial" charset="0"/>
                <a:ea typeface="新細明體" pitchFamily="18" charset="-120"/>
              </a:rPr>
              <a:t>}</a:t>
            </a:r>
            <a:br>
              <a:rPr kumimoji="1" lang="en-US" altLang="zh-TW" sz="1600">
                <a:latin typeface="Arial" charset="0"/>
                <a:ea typeface="新細明體" pitchFamily="18" charset="-120"/>
              </a:rPr>
            </a:br>
            <a:endParaRPr kumimoji="1" lang="en-US" altLang="zh-TW" sz="1600">
              <a:latin typeface="Arial" charset="0"/>
              <a:ea typeface="新細明體" pitchFamily="18" charset="-120"/>
            </a:endParaRPr>
          </a:p>
        </p:txBody>
      </p:sp>
      <p:sp>
        <p:nvSpPr>
          <p:cNvPr id="854028" name="Rectangle 12"/>
          <p:cNvSpPr>
            <a:spLocks noChangeArrowheads="1"/>
          </p:cNvSpPr>
          <p:nvPr/>
        </p:nvSpPr>
        <p:spPr bwMode="auto">
          <a:xfrm>
            <a:off x="5715000" y="4267200"/>
            <a:ext cx="2743200" cy="685800"/>
          </a:xfrm>
          <a:prstGeom prst="rect">
            <a:avLst/>
          </a:prstGeom>
          <a:solidFill>
            <a:srgbClr val="FFFFCC"/>
          </a:solidFill>
          <a:ln w="12700">
            <a:solidFill>
              <a:schemeClr val="tx1"/>
            </a:solidFill>
            <a:miter lim="800000"/>
            <a:headEnd type="none" w="sm" len="sm"/>
            <a:tailEnd type="none" w="sm" len="sm"/>
          </a:ln>
          <a:effectLst>
            <a:outerShdw dist="107763" dir="2700000" algn="ctr" rotWithShape="0">
              <a:schemeClr val="bg2"/>
            </a:outerShdw>
          </a:effectLst>
        </p:spPr>
        <p:txBody>
          <a:bodyPr anchor="ctr" anchorCtr="1"/>
          <a:lstStyle/>
          <a:p>
            <a:pPr>
              <a:defRPr/>
            </a:pPr>
            <a:r>
              <a:rPr kumimoji="1" lang="en-US" altLang="zh-TW">
                <a:solidFill>
                  <a:srgbClr val="000000"/>
                </a:solidFill>
                <a:latin typeface="Arial" charset="0"/>
                <a:ea typeface="新細明體" pitchFamily="18" charset="-120"/>
              </a:rPr>
              <a:t>The first reader will be blocked here..</a:t>
            </a:r>
          </a:p>
        </p:txBody>
      </p:sp>
      <p:sp>
        <p:nvSpPr>
          <p:cNvPr id="67597" name="Rectangle 13"/>
          <p:cNvSpPr>
            <a:spLocks noChangeArrowheads="1"/>
          </p:cNvSpPr>
          <p:nvPr/>
        </p:nvSpPr>
        <p:spPr bwMode="auto">
          <a:xfrm>
            <a:off x="2743200" y="3124200"/>
            <a:ext cx="304800" cy="2209800"/>
          </a:xfrm>
          <a:prstGeom prst="rect">
            <a:avLst/>
          </a:prstGeom>
          <a:solidFill>
            <a:srgbClr val="CCFFCC"/>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a1</a:t>
            </a:r>
            <a:br>
              <a:rPr kumimoji="1" lang="en-US" altLang="zh-TW" sz="1600">
                <a:latin typeface="Arial" charset="0"/>
                <a:ea typeface="新細明體" pitchFamily="18" charset="-120"/>
              </a:rPr>
            </a:br>
            <a:r>
              <a:rPr kumimoji="1" lang="en-US" altLang="zh-TW" sz="1600">
                <a:latin typeface="Arial" charset="0"/>
                <a:ea typeface="新細明體" pitchFamily="18" charset="-120"/>
              </a:rPr>
              <a:t>a2</a:t>
            </a:r>
            <a:br>
              <a:rPr kumimoji="1" lang="en-US" altLang="zh-TW" sz="1600">
                <a:latin typeface="Arial" charset="0"/>
                <a:ea typeface="新細明體" pitchFamily="18" charset="-120"/>
              </a:rPr>
            </a:br>
            <a:r>
              <a:rPr kumimoji="1" lang="en-US" altLang="zh-TW" sz="1600">
                <a:latin typeface="Arial" charset="0"/>
                <a:ea typeface="新細明體" pitchFamily="18" charset="-120"/>
              </a:rPr>
              <a:t>a3</a:t>
            </a:r>
            <a:br>
              <a:rPr kumimoji="1" lang="en-US" altLang="zh-TW" sz="1600">
                <a:latin typeface="Arial" charset="0"/>
                <a:ea typeface="新細明體" pitchFamily="18" charset="-120"/>
              </a:rPr>
            </a:br>
            <a:r>
              <a:rPr kumimoji="1" lang="en-US" altLang="zh-TW" sz="1600">
                <a:latin typeface="Arial" charset="0"/>
                <a:ea typeface="新細明體" pitchFamily="18" charset="-120"/>
              </a:rPr>
              <a:t>a4</a:t>
            </a:r>
            <a:br>
              <a:rPr kumimoji="1" lang="en-US" altLang="zh-TW" sz="1600">
                <a:latin typeface="Arial" charset="0"/>
                <a:ea typeface="新細明體" pitchFamily="18" charset="-120"/>
              </a:rPr>
            </a:br>
            <a:r>
              <a:rPr kumimoji="1" lang="en-US" altLang="zh-TW" sz="1600">
                <a:latin typeface="Arial" charset="0"/>
                <a:ea typeface="新細明體" pitchFamily="18" charset="-120"/>
              </a:rPr>
              <a:t>a5</a:t>
            </a:r>
          </a:p>
          <a:p>
            <a:pPr algn="ctr"/>
            <a:r>
              <a:rPr kumimoji="1" lang="en-US" altLang="zh-TW" sz="1600">
                <a:latin typeface="Arial" charset="0"/>
                <a:ea typeface="新細明體" pitchFamily="18" charset="-120"/>
              </a:rPr>
              <a:t>a6</a:t>
            </a:r>
          </a:p>
          <a:p>
            <a:pPr algn="ctr"/>
            <a:r>
              <a:rPr kumimoji="1" lang="en-US" altLang="zh-TW" sz="1600">
                <a:latin typeface="Arial" charset="0"/>
                <a:ea typeface="新細明體" pitchFamily="18" charset="-120"/>
              </a:rPr>
              <a:t>a7</a:t>
            </a:r>
          </a:p>
          <a:p>
            <a:pPr algn="ctr"/>
            <a:r>
              <a:rPr kumimoji="1" lang="en-US" altLang="zh-TW" sz="1600">
                <a:latin typeface="Arial" charset="0"/>
                <a:ea typeface="新細明體" pitchFamily="18" charset="-120"/>
              </a:rPr>
              <a:t>a8</a:t>
            </a:r>
          </a:p>
          <a:p>
            <a:pPr algn="ctr"/>
            <a:r>
              <a:rPr kumimoji="1" lang="en-US" altLang="zh-TW" sz="1600">
                <a:latin typeface="Arial" charset="0"/>
                <a:ea typeface="新細明體" pitchFamily="18" charset="-120"/>
              </a:rPr>
              <a:t>a9</a:t>
            </a:r>
          </a:p>
        </p:txBody>
      </p:sp>
      <p:sp>
        <p:nvSpPr>
          <p:cNvPr id="67598" name="Rectangle 14"/>
          <p:cNvSpPr>
            <a:spLocks noChangeArrowheads="1"/>
          </p:cNvSpPr>
          <p:nvPr/>
        </p:nvSpPr>
        <p:spPr bwMode="auto">
          <a:xfrm>
            <a:off x="6248400" y="3124200"/>
            <a:ext cx="304800" cy="762000"/>
          </a:xfrm>
          <a:prstGeom prst="rect">
            <a:avLst/>
          </a:prstGeom>
          <a:solidFill>
            <a:srgbClr val="CCFFCC"/>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b1</a:t>
            </a:r>
            <a:br>
              <a:rPr kumimoji="1" lang="en-US" altLang="zh-TW" sz="1600">
                <a:latin typeface="Arial" charset="0"/>
                <a:ea typeface="新細明體" pitchFamily="18" charset="-120"/>
              </a:rPr>
            </a:br>
            <a:r>
              <a:rPr kumimoji="1" lang="en-US" altLang="zh-TW" sz="1600">
                <a:latin typeface="Arial" charset="0"/>
                <a:ea typeface="新細明體" pitchFamily="18" charset="-120"/>
              </a:rPr>
              <a:t>b2</a:t>
            </a:r>
            <a:br>
              <a:rPr kumimoji="1" lang="en-US" altLang="zh-TW" sz="1600">
                <a:latin typeface="Arial" charset="0"/>
                <a:ea typeface="新細明體" pitchFamily="18" charset="-120"/>
              </a:rPr>
            </a:br>
            <a:r>
              <a:rPr kumimoji="1" lang="en-US" altLang="zh-TW" sz="1600">
                <a:latin typeface="Arial" charset="0"/>
                <a:ea typeface="新細明體" pitchFamily="18" charset="-120"/>
              </a:rPr>
              <a:t>b3</a:t>
            </a:r>
          </a:p>
        </p:txBody>
      </p:sp>
      <p:sp>
        <p:nvSpPr>
          <p:cNvPr id="2" name="Slide Number Placeholder 1">
            <a:extLst>
              <a:ext uri="{FF2B5EF4-FFF2-40B4-BE49-F238E27FC236}">
                <a16:creationId xmlns:a16="http://schemas.microsoft.com/office/drawing/2014/main" id="{60FDF7A6-8A24-41F3-B412-58F4213CDC73}"/>
              </a:ext>
            </a:extLst>
          </p:cNvPr>
          <p:cNvSpPr>
            <a:spLocks noGrp="1"/>
          </p:cNvSpPr>
          <p:nvPr>
            <p:ph type="sldNum" sz="quarter" idx="33"/>
          </p:nvPr>
        </p:nvSpPr>
        <p:spPr/>
        <p:txBody>
          <a:bodyPr/>
          <a:lstStyle/>
          <a:p>
            <a:fld id="{19B51A1E-902D-48AF-9020-955120F399B6}" type="slidenum">
              <a:rPr lang="en-US" noProof="0" smtClean="0"/>
              <a:pPr/>
              <a:t>51</a:t>
            </a:fld>
            <a:endParaRPr lang="en-US" noProof="0" dirty="0"/>
          </a:p>
        </p:txBody>
      </p:sp>
      <p:sp>
        <p:nvSpPr>
          <p:cNvPr id="18" name="Rectangle 2">
            <a:extLst>
              <a:ext uri="{FF2B5EF4-FFF2-40B4-BE49-F238E27FC236}">
                <a16:creationId xmlns:a16="http://schemas.microsoft.com/office/drawing/2014/main" id="{330DF422-5671-4E0C-BC52-F2936102A46A}"/>
              </a:ext>
            </a:extLst>
          </p:cNvPr>
          <p:cNvSpPr>
            <a:spLocks noGrp="1" noChangeArrowheads="1"/>
          </p:cNvSpPr>
          <p:nvPr>
            <p:ph type="title"/>
          </p:nvPr>
        </p:nvSpPr>
        <p:spPr>
          <a:xfrm>
            <a:off x="113834" y="219869"/>
            <a:ext cx="7793037" cy="779462"/>
          </a:xfrm>
        </p:spPr>
        <p:txBody>
          <a:bodyPr/>
          <a:lstStyle/>
          <a:p>
            <a:pPr algn="ctr" eaLnBrk="1" hangingPunct="1"/>
            <a:r>
              <a:rPr lang="en-US" altLang="zh-TW" dirty="0">
                <a:ea typeface="新細明體" pitchFamily="18" charset="-120"/>
              </a:rPr>
              <a:t>Readers/Writers Example (9/12)</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ChangeArrowheads="1"/>
          </p:cNvSpPr>
          <p:nvPr/>
        </p:nvSpPr>
        <p:spPr bwMode="auto">
          <a:xfrm>
            <a:off x="2590800" y="1676400"/>
            <a:ext cx="6248400" cy="4267200"/>
          </a:xfrm>
          <a:prstGeom prst="rect">
            <a:avLst/>
          </a:prstGeom>
          <a:solidFill>
            <a:srgbClr val="00B0F0"/>
          </a:solidFill>
          <a:ln w="12700">
            <a:solidFill>
              <a:schemeClr val="tx1"/>
            </a:solidFill>
            <a:miter lim="800000"/>
            <a:headEnd type="none" w="sm" len="sm"/>
            <a:tailEnd type="none" w="sm" len="sm"/>
          </a:ln>
        </p:spPr>
        <p:txBody>
          <a:bodyPr wrap="none" anchor="ctr"/>
          <a:lstStyle/>
          <a:p>
            <a:endParaRPr lang="en-US"/>
          </a:p>
        </p:txBody>
      </p:sp>
      <p:sp>
        <p:nvSpPr>
          <p:cNvPr id="68612" name="Rectangle 4"/>
          <p:cNvSpPr>
            <a:spLocks noChangeArrowheads="1"/>
          </p:cNvSpPr>
          <p:nvPr/>
        </p:nvSpPr>
        <p:spPr bwMode="auto">
          <a:xfrm>
            <a:off x="8077200" y="1905000"/>
            <a:ext cx="3810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-1</a:t>
            </a:r>
          </a:p>
        </p:txBody>
      </p:sp>
      <p:sp>
        <p:nvSpPr>
          <p:cNvPr id="68613" name="Rectangle 5"/>
          <p:cNvSpPr>
            <a:spLocks noChangeArrowheads="1"/>
          </p:cNvSpPr>
          <p:nvPr/>
        </p:nvSpPr>
        <p:spPr bwMode="auto">
          <a:xfrm>
            <a:off x="7239000" y="1981200"/>
            <a:ext cx="685800" cy="152400"/>
          </a:xfrm>
          <a:prstGeom prst="rect">
            <a:avLst/>
          </a:prstGeom>
          <a:noFill/>
          <a:ln w="12700">
            <a:no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wsem</a:t>
            </a:r>
          </a:p>
        </p:txBody>
      </p:sp>
      <p:sp>
        <p:nvSpPr>
          <p:cNvPr id="68614" name="Rectangle 6"/>
          <p:cNvSpPr>
            <a:spLocks noChangeArrowheads="1"/>
          </p:cNvSpPr>
          <p:nvPr/>
        </p:nvSpPr>
        <p:spPr bwMode="auto">
          <a:xfrm>
            <a:off x="3352800" y="1905000"/>
            <a:ext cx="3810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1</a:t>
            </a:r>
          </a:p>
        </p:txBody>
      </p:sp>
      <p:sp>
        <p:nvSpPr>
          <p:cNvPr id="68615" name="Rectangle 7"/>
          <p:cNvSpPr>
            <a:spLocks noChangeArrowheads="1"/>
          </p:cNvSpPr>
          <p:nvPr/>
        </p:nvSpPr>
        <p:spPr bwMode="auto">
          <a:xfrm>
            <a:off x="2971800" y="1905000"/>
            <a:ext cx="304800" cy="304800"/>
          </a:xfrm>
          <a:prstGeom prst="rect">
            <a:avLst/>
          </a:prstGeom>
          <a:noFill/>
          <a:ln w="12700">
            <a:no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rc</a:t>
            </a:r>
          </a:p>
        </p:txBody>
      </p:sp>
      <p:sp>
        <p:nvSpPr>
          <p:cNvPr id="68616" name="Rectangle 8"/>
          <p:cNvSpPr>
            <a:spLocks noChangeArrowheads="1"/>
          </p:cNvSpPr>
          <p:nvPr/>
        </p:nvSpPr>
        <p:spPr bwMode="auto">
          <a:xfrm>
            <a:off x="5486400" y="1905000"/>
            <a:ext cx="3810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-1</a:t>
            </a:r>
          </a:p>
        </p:txBody>
      </p:sp>
      <p:sp>
        <p:nvSpPr>
          <p:cNvPr id="68617" name="Rectangle 9"/>
          <p:cNvSpPr>
            <a:spLocks noChangeArrowheads="1"/>
          </p:cNvSpPr>
          <p:nvPr/>
        </p:nvSpPr>
        <p:spPr bwMode="auto">
          <a:xfrm>
            <a:off x="5105400" y="1905000"/>
            <a:ext cx="304800" cy="304800"/>
          </a:xfrm>
          <a:prstGeom prst="rect">
            <a:avLst/>
          </a:prstGeom>
          <a:noFill/>
          <a:ln w="12700">
            <a:no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x</a:t>
            </a:r>
          </a:p>
        </p:txBody>
      </p:sp>
      <p:sp>
        <p:nvSpPr>
          <p:cNvPr id="68618" name="Rectangle 10"/>
          <p:cNvSpPr>
            <a:spLocks noChangeArrowheads="1"/>
          </p:cNvSpPr>
          <p:nvPr/>
        </p:nvSpPr>
        <p:spPr bwMode="auto">
          <a:xfrm>
            <a:off x="2895600" y="2362200"/>
            <a:ext cx="3276600" cy="33528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sz="1600">
                <a:solidFill>
                  <a:srgbClr val="000000"/>
                </a:solidFill>
                <a:latin typeface="Arial" charset="0"/>
                <a:ea typeface="新細明體" pitchFamily="18" charset="-120"/>
              </a:rPr>
              <a:t>/* Reader thread */</a:t>
            </a:r>
            <a:br>
              <a:rPr kumimoji="1" lang="en-US" altLang="zh-TW" sz="1600">
                <a:solidFill>
                  <a:srgbClr val="000000"/>
                </a:solidFill>
                <a:latin typeface="Arial" charset="0"/>
                <a:ea typeface="新細明體" pitchFamily="18" charset="-120"/>
              </a:rPr>
            </a:br>
            <a:r>
              <a:rPr kumimoji="1" lang="en-US" altLang="zh-TW" sz="1600">
                <a:solidFill>
                  <a:srgbClr val="000000"/>
                </a:solidFill>
                <a:latin typeface="Arial" charset="0"/>
                <a:ea typeface="新細明體" pitchFamily="18" charset="-120"/>
              </a:rPr>
              <a:t>while (true) {</a:t>
            </a:r>
          </a:p>
          <a:p>
            <a:r>
              <a:rPr kumimoji="1" lang="en-US" altLang="zh-TW" sz="1600">
                <a:solidFill>
                  <a:srgbClr val="000000"/>
                </a:solidFill>
                <a:latin typeface="Arial" charset="0"/>
                <a:ea typeface="新細明體" pitchFamily="18" charset="-120"/>
              </a:rPr>
              <a:t>  …</a:t>
            </a:r>
          </a:p>
          <a:p>
            <a:r>
              <a:rPr kumimoji="1" lang="en-US" altLang="zh-TW" sz="1600">
                <a:solidFill>
                  <a:srgbClr val="000000"/>
                </a:solidFill>
                <a:latin typeface="Arial" charset="0"/>
                <a:ea typeface="新細明體" pitchFamily="18" charset="-120"/>
              </a:rPr>
              <a:t>  wait(x);</a:t>
            </a:r>
            <a:r>
              <a:rPr kumimoji="1" lang="en-US" altLang="zh-TW" sz="1600">
                <a:latin typeface="Arial" charset="0"/>
                <a:ea typeface="新細明體" pitchFamily="18" charset="-120"/>
              </a:rPr>
              <a:t> </a:t>
            </a:r>
            <a:r>
              <a:rPr kumimoji="1" lang="en-US" altLang="zh-TW" sz="1600">
                <a:solidFill>
                  <a:srgbClr val="FF0000"/>
                </a:solidFill>
                <a:latin typeface="Arial" charset="0"/>
                <a:ea typeface="新細明體" pitchFamily="18" charset="-120"/>
                <a:sym typeface="Wingdings" pitchFamily="2" charset="2"/>
              </a:rPr>
              <a:t>z R2</a:t>
            </a:r>
            <a:endParaRPr kumimoji="1" lang="en-US" altLang="zh-TW" sz="1600">
              <a:latin typeface="Arial" charset="0"/>
              <a:ea typeface="新細明體" pitchFamily="18" charset="-120"/>
            </a:endParaRPr>
          </a:p>
          <a:p>
            <a:r>
              <a:rPr kumimoji="1" lang="en-US" altLang="zh-TW" sz="1600">
                <a:solidFill>
                  <a:srgbClr val="000000"/>
                </a:solidFill>
                <a:latin typeface="Arial" charset="0"/>
                <a:ea typeface="新細明體" pitchFamily="18" charset="-120"/>
              </a:rPr>
              <a:t>      rc = rc + 1;</a:t>
            </a:r>
          </a:p>
          <a:p>
            <a:r>
              <a:rPr kumimoji="1" lang="en-US" altLang="zh-TW" sz="1600">
                <a:solidFill>
                  <a:srgbClr val="000000"/>
                </a:solidFill>
                <a:latin typeface="Arial" charset="0"/>
                <a:ea typeface="新細明體" pitchFamily="18" charset="-120"/>
              </a:rPr>
              <a:t>      if (rc==1) wait(wsem);</a:t>
            </a:r>
            <a:r>
              <a:rPr kumimoji="1" lang="en-US" altLang="zh-TW" sz="1600">
                <a:solidFill>
                  <a:srgbClr val="FF0000"/>
                </a:solidFill>
                <a:latin typeface="Arial" charset="0"/>
                <a:ea typeface="新細明體" pitchFamily="18" charset="-120"/>
                <a:sym typeface="Wingdings" pitchFamily="2" charset="2"/>
              </a:rPr>
              <a:t>z R1</a:t>
            </a:r>
            <a:endParaRPr kumimoji="1" lang="en-US" altLang="zh-TW" sz="1600">
              <a:latin typeface="Arial" charset="0"/>
              <a:ea typeface="新細明體" pitchFamily="18" charset="-120"/>
            </a:endParaRPr>
          </a:p>
          <a:p>
            <a:r>
              <a:rPr kumimoji="1" lang="en-US" altLang="zh-TW" sz="1600">
                <a:solidFill>
                  <a:srgbClr val="000000"/>
                </a:solidFill>
                <a:latin typeface="Arial" charset="0"/>
                <a:ea typeface="新細明體" pitchFamily="18" charset="-120"/>
              </a:rPr>
              <a:t>  signal(x);</a:t>
            </a:r>
          </a:p>
          <a:p>
            <a:r>
              <a:rPr kumimoji="1" lang="en-US" altLang="zh-TW" sz="1600">
                <a:solidFill>
                  <a:srgbClr val="000000"/>
                </a:solidFill>
                <a:latin typeface="Arial" charset="0"/>
                <a:ea typeface="新細明體" pitchFamily="18" charset="-120"/>
              </a:rPr>
              <a:t>  READ file; </a:t>
            </a:r>
          </a:p>
          <a:p>
            <a:r>
              <a:rPr kumimoji="1" lang="en-US" altLang="zh-TW" sz="1600">
                <a:solidFill>
                  <a:srgbClr val="000000"/>
                </a:solidFill>
                <a:latin typeface="Arial" charset="0"/>
                <a:ea typeface="新細明體" pitchFamily="18" charset="-120"/>
              </a:rPr>
              <a:t>  wait(x);</a:t>
            </a:r>
          </a:p>
          <a:p>
            <a:r>
              <a:rPr kumimoji="1" lang="en-US" altLang="zh-TW" sz="1600">
                <a:solidFill>
                  <a:srgbClr val="000000"/>
                </a:solidFill>
                <a:latin typeface="Arial" charset="0"/>
                <a:ea typeface="新細明體" pitchFamily="18" charset="-120"/>
              </a:rPr>
              <a:t>     rc = rc -1;</a:t>
            </a:r>
          </a:p>
          <a:p>
            <a:r>
              <a:rPr kumimoji="1" lang="en-US" altLang="zh-TW" sz="1600">
                <a:solidFill>
                  <a:srgbClr val="000000"/>
                </a:solidFill>
                <a:latin typeface="Arial" charset="0"/>
                <a:ea typeface="新細明體" pitchFamily="18" charset="-120"/>
              </a:rPr>
              <a:t>     if (rc==0) signal(wsem); </a:t>
            </a:r>
          </a:p>
          <a:p>
            <a:r>
              <a:rPr kumimoji="1" lang="en-US" altLang="zh-TW" sz="1600">
                <a:solidFill>
                  <a:srgbClr val="000000"/>
                </a:solidFill>
                <a:latin typeface="Arial" charset="0"/>
                <a:ea typeface="新細明體" pitchFamily="18" charset="-120"/>
              </a:rPr>
              <a:t>  signal(x);</a:t>
            </a:r>
            <a:br>
              <a:rPr kumimoji="1" lang="en-US" altLang="zh-TW" sz="1600">
                <a:solidFill>
                  <a:srgbClr val="000000"/>
                </a:solidFill>
                <a:latin typeface="Arial" charset="0"/>
                <a:ea typeface="新細明體" pitchFamily="18" charset="-120"/>
              </a:rPr>
            </a:br>
            <a:r>
              <a:rPr kumimoji="1" lang="en-US" altLang="zh-TW" sz="1600">
                <a:solidFill>
                  <a:srgbClr val="000000"/>
                </a:solidFill>
                <a:latin typeface="Arial" charset="0"/>
                <a:ea typeface="新細明體" pitchFamily="18" charset="-120"/>
              </a:rPr>
              <a:t>}</a:t>
            </a:r>
          </a:p>
        </p:txBody>
      </p:sp>
      <p:sp>
        <p:nvSpPr>
          <p:cNvPr id="68619" name="Rectangle 11"/>
          <p:cNvSpPr>
            <a:spLocks noChangeArrowheads="1"/>
          </p:cNvSpPr>
          <p:nvPr/>
        </p:nvSpPr>
        <p:spPr bwMode="auto">
          <a:xfrm>
            <a:off x="6400800" y="2362200"/>
            <a:ext cx="2133600" cy="33528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sz="1600">
                <a:solidFill>
                  <a:srgbClr val="000000"/>
                </a:solidFill>
                <a:latin typeface="Arial" charset="0"/>
                <a:ea typeface="新細明體" pitchFamily="18" charset="-120"/>
              </a:rPr>
              <a:t>/* Writer thread */</a:t>
            </a:r>
            <a:br>
              <a:rPr kumimoji="1" lang="en-US" altLang="zh-TW" sz="1600">
                <a:solidFill>
                  <a:srgbClr val="000000"/>
                </a:solidFill>
                <a:latin typeface="Arial" charset="0"/>
                <a:ea typeface="新細明體" pitchFamily="18" charset="-120"/>
              </a:rPr>
            </a:br>
            <a:r>
              <a:rPr kumimoji="1" lang="en-US" altLang="zh-TW" sz="1600">
                <a:solidFill>
                  <a:srgbClr val="000000"/>
                </a:solidFill>
                <a:latin typeface="Arial" charset="0"/>
                <a:ea typeface="新細明體" pitchFamily="18" charset="-120"/>
              </a:rPr>
              <a:t>while (true) {</a:t>
            </a:r>
          </a:p>
          <a:p>
            <a:r>
              <a:rPr kumimoji="1" lang="en-US" altLang="zh-TW" sz="1600">
                <a:solidFill>
                  <a:srgbClr val="000000"/>
                </a:solidFill>
                <a:latin typeface="Arial" charset="0"/>
                <a:ea typeface="新細明體" pitchFamily="18" charset="-120"/>
              </a:rPr>
              <a:t>  …</a:t>
            </a:r>
            <a:r>
              <a:rPr kumimoji="1" lang="en-US" altLang="zh-TW" sz="1600">
                <a:latin typeface="Arial" charset="0"/>
                <a:ea typeface="新細明體" pitchFamily="18" charset="-120"/>
              </a:rPr>
              <a:t> </a:t>
            </a:r>
            <a:r>
              <a:rPr kumimoji="1" lang="en-US" altLang="zh-TW" sz="1600">
                <a:solidFill>
                  <a:srgbClr val="00CC66"/>
                </a:solidFill>
                <a:latin typeface="Arial" charset="0"/>
                <a:ea typeface="新細明體" pitchFamily="18" charset="-120"/>
                <a:sym typeface="Wingdings" pitchFamily="2" charset="2"/>
              </a:rPr>
              <a:t>W2</a:t>
            </a:r>
            <a:endParaRPr kumimoji="1" lang="en-US" altLang="zh-TW" sz="1600">
              <a:latin typeface="Arial" charset="0"/>
              <a:ea typeface="新細明體" pitchFamily="18" charset="-120"/>
            </a:endParaRPr>
          </a:p>
          <a:p>
            <a:r>
              <a:rPr kumimoji="1" lang="en-US" altLang="zh-TW" sz="1600">
                <a:solidFill>
                  <a:srgbClr val="000000"/>
                </a:solidFill>
                <a:latin typeface="Arial" charset="0"/>
                <a:ea typeface="新細明體" pitchFamily="18" charset="-120"/>
              </a:rPr>
              <a:t>  wait(wsem); </a:t>
            </a:r>
          </a:p>
          <a:p>
            <a:r>
              <a:rPr kumimoji="1" lang="en-US" altLang="zh-TW" sz="1600">
                <a:solidFill>
                  <a:srgbClr val="000000"/>
                </a:solidFill>
                <a:latin typeface="Arial" charset="0"/>
                <a:ea typeface="新細明體" pitchFamily="18" charset="-120"/>
              </a:rPr>
              <a:t>    WRITE file;</a:t>
            </a:r>
            <a:r>
              <a:rPr kumimoji="1" lang="en-US" altLang="zh-TW" sz="1600">
                <a:latin typeface="Arial" charset="0"/>
                <a:ea typeface="新細明體" pitchFamily="18" charset="-120"/>
              </a:rPr>
              <a:t> </a:t>
            </a:r>
            <a:r>
              <a:rPr kumimoji="1" lang="en-US" altLang="zh-TW" sz="1600">
                <a:solidFill>
                  <a:srgbClr val="00CC66"/>
                </a:solidFill>
                <a:latin typeface="Arial" charset="0"/>
                <a:ea typeface="新細明體" pitchFamily="18" charset="-120"/>
                <a:sym typeface="Wingdings" pitchFamily="2" charset="2"/>
              </a:rPr>
              <a:t>W1</a:t>
            </a:r>
            <a:r>
              <a:rPr kumimoji="1" lang="en-US" altLang="zh-TW" sz="1600">
                <a:solidFill>
                  <a:srgbClr val="00FF00"/>
                </a:solidFill>
                <a:latin typeface="Arial" charset="0"/>
                <a:ea typeface="新細明體" pitchFamily="18" charset="-120"/>
                <a:sym typeface="Wingdings" pitchFamily="2" charset="2"/>
              </a:rPr>
              <a:t> </a:t>
            </a:r>
            <a:endParaRPr kumimoji="1" lang="en-US" altLang="zh-TW" sz="1600">
              <a:latin typeface="Arial" charset="0"/>
              <a:ea typeface="新細明體" pitchFamily="18" charset="-120"/>
            </a:endParaRPr>
          </a:p>
          <a:p>
            <a:r>
              <a:rPr kumimoji="1" lang="en-US" altLang="zh-TW" sz="1600">
                <a:latin typeface="Arial" charset="0"/>
                <a:ea typeface="新細明體" pitchFamily="18" charset="-120"/>
              </a:rPr>
              <a:t>  </a:t>
            </a:r>
            <a:r>
              <a:rPr kumimoji="1" lang="en-US" altLang="zh-TW" sz="1600">
                <a:solidFill>
                  <a:srgbClr val="000000"/>
                </a:solidFill>
                <a:latin typeface="Arial" charset="0"/>
                <a:ea typeface="新細明體" pitchFamily="18" charset="-120"/>
              </a:rPr>
              <a:t>signal(wsem);</a:t>
            </a:r>
            <a:br>
              <a:rPr kumimoji="1" lang="en-US" altLang="zh-TW" sz="1600">
                <a:solidFill>
                  <a:srgbClr val="000000"/>
                </a:solidFill>
                <a:latin typeface="Arial" charset="0"/>
                <a:ea typeface="新細明體" pitchFamily="18" charset="-120"/>
              </a:rPr>
            </a:br>
            <a:r>
              <a:rPr kumimoji="1" lang="en-US" altLang="zh-TW" sz="1600">
                <a:solidFill>
                  <a:srgbClr val="000000"/>
                </a:solidFill>
                <a:latin typeface="Arial" charset="0"/>
                <a:ea typeface="新細明體" pitchFamily="18" charset="-120"/>
              </a:rPr>
              <a:t>}</a:t>
            </a:r>
            <a:br>
              <a:rPr kumimoji="1" lang="en-US" altLang="zh-TW" sz="1600">
                <a:latin typeface="Arial" charset="0"/>
                <a:ea typeface="新細明體" pitchFamily="18" charset="-120"/>
              </a:rPr>
            </a:br>
            <a:endParaRPr kumimoji="1" lang="en-US" altLang="zh-TW" sz="1600">
              <a:latin typeface="Arial" charset="0"/>
              <a:ea typeface="新細明體" pitchFamily="18" charset="-120"/>
            </a:endParaRPr>
          </a:p>
        </p:txBody>
      </p:sp>
      <p:sp>
        <p:nvSpPr>
          <p:cNvPr id="856076" name="Rectangle 12"/>
          <p:cNvSpPr>
            <a:spLocks noChangeArrowheads="1"/>
          </p:cNvSpPr>
          <p:nvPr/>
        </p:nvSpPr>
        <p:spPr bwMode="auto">
          <a:xfrm>
            <a:off x="5715000" y="4267200"/>
            <a:ext cx="2743200" cy="762000"/>
          </a:xfrm>
          <a:prstGeom prst="rect">
            <a:avLst/>
          </a:prstGeom>
          <a:solidFill>
            <a:srgbClr val="FFFFCC"/>
          </a:solidFill>
          <a:ln w="12700">
            <a:solidFill>
              <a:schemeClr val="tx1"/>
            </a:solidFill>
            <a:miter lim="800000"/>
            <a:headEnd type="none" w="sm" len="sm"/>
            <a:tailEnd type="none" w="sm" len="sm"/>
          </a:ln>
          <a:effectLst>
            <a:outerShdw dist="107763" dir="2700000" algn="ctr" rotWithShape="0">
              <a:schemeClr val="bg2"/>
            </a:outerShdw>
          </a:effectLst>
        </p:spPr>
        <p:txBody>
          <a:bodyPr anchor="ctr" anchorCtr="1"/>
          <a:lstStyle/>
          <a:p>
            <a:pPr>
              <a:defRPr/>
            </a:pPr>
            <a:r>
              <a:rPr kumimoji="1" lang="en-US" altLang="zh-TW">
                <a:solidFill>
                  <a:srgbClr val="000000"/>
                </a:solidFill>
                <a:latin typeface="Arial" charset="0"/>
                <a:ea typeface="新細明體" pitchFamily="18" charset="-120"/>
              </a:rPr>
              <a:t>And other readers will be blocked here…  </a:t>
            </a:r>
          </a:p>
        </p:txBody>
      </p:sp>
      <p:sp>
        <p:nvSpPr>
          <p:cNvPr id="68621" name="Rectangle 13"/>
          <p:cNvSpPr>
            <a:spLocks noChangeArrowheads="1"/>
          </p:cNvSpPr>
          <p:nvPr/>
        </p:nvSpPr>
        <p:spPr bwMode="auto">
          <a:xfrm>
            <a:off x="2743200" y="3124200"/>
            <a:ext cx="304800" cy="2209800"/>
          </a:xfrm>
          <a:prstGeom prst="rect">
            <a:avLst/>
          </a:prstGeom>
          <a:solidFill>
            <a:srgbClr val="CCFFCC"/>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a1</a:t>
            </a:r>
            <a:br>
              <a:rPr kumimoji="1" lang="en-US" altLang="zh-TW" sz="1600">
                <a:latin typeface="Arial" charset="0"/>
                <a:ea typeface="新細明體" pitchFamily="18" charset="-120"/>
              </a:rPr>
            </a:br>
            <a:r>
              <a:rPr kumimoji="1" lang="en-US" altLang="zh-TW" sz="1600">
                <a:latin typeface="Arial" charset="0"/>
                <a:ea typeface="新細明體" pitchFamily="18" charset="-120"/>
              </a:rPr>
              <a:t>a2</a:t>
            </a:r>
            <a:br>
              <a:rPr kumimoji="1" lang="en-US" altLang="zh-TW" sz="1600">
                <a:latin typeface="Arial" charset="0"/>
                <a:ea typeface="新細明體" pitchFamily="18" charset="-120"/>
              </a:rPr>
            </a:br>
            <a:r>
              <a:rPr kumimoji="1" lang="en-US" altLang="zh-TW" sz="1600">
                <a:latin typeface="Arial" charset="0"/>
                <a:ea typeface="新細明體" pitchFamily="18" charset="-120"/>
              </a:rPr>
              <a:t>a3</a:t>
            </a:r>
            <a:br>
              <a:rPr kumimoji="1" lang="en-US" altLang="zh-TW" sz="1600">
                <a:latin typeface="Arial" charset="0"/>
                <a:ea typeface="新細明體" pitchFamily="18" charset="-120"/>
              </a:rPr>
            </a:br>
            <a:r>
              <a:rPr kumimoji="1" lang="en-US" altLang="zh-TW" sz="1600">
                <a:latin typeface="Arial" charset="0"/>
                <a:ea typeface="新細明體" pitchFamily="18" charset="-120"/>
              </a:rPr>
              <a:t>a4</a:t>
            </a:r>
            <a:br>
              <a:rPr kumimoji="1" lang="en-US" altLang="zh-TW" sz="1600">
                <a:latin typeface="Arial" charset="0"/>
                <a:ea typeface="新細明體" pitchFamily="18" charset="-120"/>
              </a:rPr>
            </a:br>
            <a:r>
              <a:rPr kumimoji="1" lang="en-US" altLang="zh-TW" sz="1600">
                <a:latin typeface="Arial" charset="0"/>
                <a:ea typeface="新細明體" pitchFamily="18" charset="-120"/>
              </a:rPr>
              <a:t>a5</a:t>
            </a:r>
          </a:p>
          <a:p>
            <a:pPr algn="ctr"/>
            <a:r>
              <a:rPr kumimoji="1" lang="en-US" altLang="zh-TW" sz="1600">
                <a:latin typeface="Arial" charset="0"/>
                <a:ea typeface="新細明體" pitchFamily="18" charset="-120"/>
              </a:rPr>
              <a:t>a6</a:t>
            </a:r>
          </a:p>
          <a:p>
            <a:pPr algn="ctr"/>
            <a:r>
              <a:rPr kumimoji="1" lang="en-US" altLang="zh-TW" sz="1600">
                <a:latin typeface="Arial" charset="0"/>
                <a:ea typeface="新細明體" pitchFamily="18" charset="-120"/>
              </a:rPr>
              <a:t>a7</a:t>
            </a:r>
          </a:p>
          <a:p>
            <a:pPr algn="ctr"/>
            <a:r>
              <a:rPr kumimoji="1" lang="en-US" altLang="zh-TW" sz="1600">
                <a:latin typeface="Arial" charset="0"/>
                <a:ea typeface="新細明體" pitchFamily="18" charset="-120"/>
              </a:rPr>
              <a:t>a8</a:t>
            </a:r>
          </a:p>
          <a:p>
            <a:pPr algn="ctr"/>
            <a:r>
              <a:rPr kumimoji="1" lang="en-US" altLang="zh-TW" sz="1600">
                <a:latin typeface="Arial" charset="0"/>
                <a:ea typeface="新細明體" pitchFamily="18" charset="-120"/>
              </a:rPr>
              <a:t>a9</a:t>
            </a:r>
          </a:p>
        </p:txBody>
      </p:sp>
      <p:sp>
        <p:nvSpPr>
          <p:cNvPr id="68622" name="Rectangle 14"/>
          <p:cNvSpPr>
            <a:spLocks noChangeArrowheads="1"/>
          </p:cNvSpPr>
          <p:nvPr/>
        </p:nvSpPr>
        <p:spPr bwMode="auto">
          <a:xfrm>
            <a:off x="6248400" y="3124200"/>
            <a:ext cx="304800" cy="762000"/>
          </a:xfrm>
          <a:prstGeom prst="rect">
            <a:avLst/>
          </a:prstGeom>
          <a:solidFill>
            <a:srgbClr val="CCFFCC"/>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b1</a:t>
            </a:r>
            <a:br>
              <a:rPr kumimoji="1" lang="en-US" altLang="zh-TW" sz="1600">
                <a:latin typeface="Arial" charset="0"/>
                <a:ea typeface="新細明體" pitchFamily="18" charset="-120"/>
              </a:rPr>
            </a:br>
            <a:r>
              <a:rPr kumimoji="1" lang="en-US" altLang="zh-TW" sz="1600">
                <a:latin typeface="Arial" charset="0"/>
                <a:ea typeface="新細明體" pitchFamily="18" charset="-120"/>
              </a:rPr>
              <a:t>b2</a:t>
            </a:r>
            <a:br>
              <a:rPr kumimoji="1" lang="en-US" altLang="zh-TW" sz="1600">
                <a:latin typeface="Arial" charset="0"/>
                <a:ea typeface="新細明體" pitchFamily="18" charset="-120"/>
              </a:rPr>
            </a:br>
            <a:r>
              <a:rPr kumimoji="1" lang="en-US" altLang="zh-TW" sz="1600">
                <a:latin typeface="Arial" charset="0"/>
                <a:ea typeface="新細明體" pitchFamily="18" charset="-120"/>
              </a:rPr>
              <a:t>b3</a:t>
            </a:r>
          </a:p>
        </p:txBody>
      </p:sp>
      <p:sp>
        <p:nvSpPr>
          <p:cNvPr id="2" name="Slide Number Placeholder 1">
            <a:extLst>
              <a:ext uri="{FF2B5EF4-FFF2-40B4-BE49-F238E27FC236}">
                <a16:creationId xmlns:a16="http://schemas.microsoft.com/office/drawing/2014/main" id="{673B3EB5-CDB9-4629-AE2E-F1715C353F85}"/>
              </a:ext>
            </a:extLst>
          </p:cNvPr>
          <p:cNvSpPr>
            <a:spLocks noGrp="1"/>
          </p:cNvSpPr>
          <p:nvPr>
            <p:ph type="sldNum" sz="quarter" idx="33"/>
          </p:nvPr>
        </p:nvSpPr>
        <p:spPr/>
        <p:txBody>
          <a:bodyPr/>
          <a:lstStyle/>
          <a:p>
            <a:fld id="{19B51A1E-902D-48AF-9020-955120F399B6}" type="slidenum">
              <a:rPr lang="en-US" noProof="0" smtClean="0"/>
              <a:pPr/>
              <a:t>52</a:t>
            </a:fld>
            <a:endParaRPr lang="en-US" noProof="0" dirty="0"/>
          </a:p>
        </p:txBody>
      </p:sp>
      <p:sp>
        <p:nvSpPr>
          <p:cNvPr id="18" name="Rectangle 2">
            <a:extLst>
              <a:ext uri="{FF2B5EF4-FFF2-40B4-BE49-F238E27FC236}">
                <a16:creationId xmlns:a16="http://schemas.microsoft.com/office/drawing/2014/main" id="{6C2C4C5B-C8AA-4459-8462-E51FC93794AF}"/>
              </a:ext>
            </a:extLst>
          </p:cNvPr>
          <p:cNvSpPr>
            <a:spLocks noGrp="1" noChangeArrowheads="1"/>
          </p:cNvSpPr>
          <p:nvPr>
            <p:ph type="title"/>
          </p:nvPr>
        </p:nvSpPr>
        <p:spPr>
          <a:xfrm>
            <a:off x="113834" y="219869"/>
            <a:ext cx="7793037" cy="779462"/>
          </a:xfrm>
        </p:spPr>
        <p:txBody>
          <a:bodyPr/>
          <a:lstStyle/>
          <a:p>
            <a:pPr algn="ctr" eaLnBrk="1" hangingPunct="1"/>
            <a:r>
              <a:rPr lang="en-US" altLang="zh-TW" dirty="0">
                <a:ea typeface="新細明體" pitchFamily="18" charset="-120"/>
              </a:rPr>
              <a:t>Readers/Writers Example (10/12)</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p:cNvSpPr>
            <a:spLocks noChangeArrowheads="1"/>
          </p:cNvSpPr>
          <p:nvPr/>
        </p:nvSpPr>
        <p:spPr bwMode="auto">
          <a:xfrm>
            <a:off x="2590800" y="1676400"/>
            <a:ext cx="6248400" cy="4267200"/>
          </a:xfrm>
          <a:prstGeom prst="rect">
            <a:avLst/>
          </a:prstGeom>
          <a:solidFill>
            <a:srgbClr val="00B0F0"/>
          </a:solidFill>
          <a:ln w="12700">
            <a:solidFill>
              <a:schemeClr val="tx1"/>
            </a:solidFill>
            <a:miter lim="800000"/>
            <a:headEnd type="none" w="sm" len="sm"/>
            <a:tailEnd type="none" w="sm" len="sm"/>
          </a:ln>
        </p:spPr>
        <p:txBody>
          <a:bodyPr wrap="none" anchor="ctr"/>
          <a:lstStyle/>
          <a:p>
            <a:endParaRPr lang="en-US"/>
          </a:p>
        </p:txBody>
      </p:sp>
      <p:sp>
        <p:nvSpPr>
          <p:cNvPr id="69636" name="Rectangle 4"/>
          <p:cNvSpPr>
            <a:spLocks noChangeArrowheads="1"/>
          </p:cNvSpPr>
          <p:nvPr/>
        </p:nvSpPr>
        <p:spPr bwMode="auto">
          <a:xfrm>
            <a:off x="8077200" y="1905000"/>
            <a:ext cx="3810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-2</a:t>
            </a:r>
          </a:p>
        </p:txBody>
      </p:sp>
      <p:sp>
        <p:nvSpPr>
          <p:cNvPr id="69637" name="Rectangle 5"/>
          <p:cNvSpPr>
            <a:spLocks noChangeArrowheads="1"/>
          </p:cNvSpPr>
          <p:nvPr/>
        </p:nvSpPr>
        <p:spPr bwMode="auto">
          <a:xfrm>
            <a:off x="7239000" y="1981200"/>
            <a:ext cx="685800" cy="152400"/>
          </a:xfrm>
          <a:prstGeom prst="rect">
            <a:avLst/>
          </a:prstGeom>
          <a:noFill/>
          <a:ln w="12700">
            <a:no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wsem</a:t>
            </a:r>
          </a:p>
        </p:txBody>
      </p:sp>
      <p:sp>
        <p:nvSpPr>
          <p:cNvPr id="69638" name="Rectangle 6"/>
          <p:cNvSpPr>
            <a:spLocks noChangeArrowheads="1"/>
          </p:cNvSpPr>
          <p:nvPr/>
        </p:nvSpPr>
        <p:spPr bwMode="auto">
          <a:xfrm>
            <a:off x="3352800" y="1905000"/>
            <a:ext cx="3810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1</a:t>
            </a:r>
          </a:p>
        </p:txBody>
      </p:sp>
      <p:sp>
        <p:nvSpPr>
          <p:cNvPr id="69639" name="Rectangle 7"/>
          <p:cNvSpPr>
            <a:spLocks noChangeArrowheads="1"/>
          </p:cNvSpPr>
          <p:nvPr/>
        </p:nvSpPr>
        <p:spPr bwMode="auto">
          <a:xfrm>
            <a:off x="2971800" y="1905000"/>
            <a:ext cx="304800" cy="304800"/>
          </a:xfrm>
          <a:prstGeom prst="rect">
            <a:avLst/>
          </a:prstGeom>
          <a:noFill/>
          <a:ln w="12700">
            <a:no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rc</a:t>
            </a:r>
          </a:p>
        </p:txBody>
      </p:sp>
      <p:sp>
        <p:nvSpPr>
          <p:cNvPr id="69640" name="Rectangle 8"/>
          <p:cNvSpPr>
            <a:spLocks noChangeArrowheads="1"/>
          </p:cNvSpPr>
          <p:nvPr/>
        </p:nvSpPr>
        <p:spPr bwMode="auto">
          <a:xfrm>
            <a:off x="5486400" y="1905000"/>
            <a:ext cx="3810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-1</a:t>
            </a:r>
          </a:p>
        </p:txBody>
      </p:sp>
      <p:sp>
        <p:nvSpPr>
          <p:cNvPr id="69641" name="Rectangle 9"/>
          <p:cNvSpPr>
            <a:spLocks noChangeArrowheads="1"/>
          </p:cNvSpPr>
          <p:nvPr/>
        </p:nvSpPr>
        <p:spPr bwMode="auto">
          <a:xfrm>
            <a:off x="5105400" y="1905000"/>
            <a:ext cx="304800" cy="304800"/>
          </a:xfrm>
          <a:prstGeom prst="rect">
            <a:avLst/>
          </a:prstGeom>
          <a:noFill/>
          <a:ln w="12700">
            <a:no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x</a:t>
            </a:r>
          </a:p>
        </p:txBody>
      </p:sp>
      <p:sp>
        <p:nvSpPr>
          <p:cNvPr id="69642" name="Rectangle 10"/>
          <p:cNvSpPr>
            <a:spLocks noChangeArrowheads="1"/>
          </p:cNvSpPr>
          <p:nvPr/>
        </p:nvSpPr>
        <p:spPr bwMode="auto">
          <a:xfrm>
            <a:off x="2895600" y="2362200"/>
            <a:ext cx="3276600" cy="33528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sz="1600">
                <a:solidFill>
                  <a:srgbClr val="000000"/>
                </a:solidFill>
                <a:latin typeface="Arial" charset="0"/>
                <a:ea typeface="新細明體" pitchFamily="18" charset="-120"/>
              </a:rPr>
              <a:t>/* Reader thread */</a:t>
            </a:r>
            <a:br>
              <a:rPr kumimoji="1" lang="en-US" altLang="zh-TW" sz="1600">
                <a:solidFill>
                  <a:srgbClr val="000000"/>
                </a:solidFill>
                <a:latin typeface="Arial" charset="0"/>
                <a:ea typeface="新細明體" pitchFamily="18" charset="-120"/>
              </a:rPr>
            </a:br>
            <a:r>
              <a:rPr kumimoji="1" lang="en-US" altLang="zh-TW" sz="1600">
                <a:solidFill>
                  <a:srgbClr val="000000"/>
                </a:solidFill>
                <a:latin typeface="Arial" charset="0"/>
                <a:ea typeface="新細明體" pitchFamily="18" charset="-120"/>
              </a:rPr>
              <a:t>while (true) {</a:t>
            </a:r>
          </a:p>
          <a:p>
            <a:r>
              <a:rPr kumimoji="1" lang="en-US" altLang="zh-TW" sz="1600">
                <a:solidFill>
                  <a:srgbClr val="000000"/>
                </a:solidFill>
                <a:latin typeface="Arial" charset="0"/>
                <a:ea typeface="新細明體" pitchFamily="18" charset="-120"/>
              </a:rPr>
              <a:t>  …</a:t>
            </a:r>
          </a:p>
          <a:p>
            <a:r>
              <a:rPr kumimoji="1" lang="en-US" altLang="zh-TW" sz="1600">
                <a:solidFill>
                  <a:srgbClr val="000000"/>
                </a:solidFill>
                <a:latin typeface="Arial" charset="0"/>
                <a:ea typeface="新細明體" pitchFamily="18" charset="-120"/>
              </a:rPr>
              <a:t>  wait(x);</a:t>
            </a:r>
            <a:r>
              <a:rPr kumimoji="1" lang="en-US" altLang="zh-TW" sz="1600">
                <a:latin typeface="Arial" charset="0"/>
                <a:ea typeface="新細明體" pitchFamily="18" charset="-120"/>
              </a:rPr>
              <a:t> </a:t>
            </a:r>
            <a:r>
              <a:rPr kumimoji="1" lang="en-US" altLang="zh-TW" sz="1600">
                <a:solidFill>
                  <a:srgbClr val="FF0000"/>
                </a:solidFill>
                <a:latin typeface="Arial" charset="0"/>
                <a:ea typeface="新細明體" pitchFamily="18" charset="-120"/>
                <a:sym typeface="Wingdings" pitchFamily="2" charset="2"/>
              </a:rPr>
              <a:t>z R2</a:t>
            </a:r>
            <a:endParaRPr kumimoji="1" lang="en-US" altLang="zh-TW" sz="1600">
              <a:latin typeface="Arial" charset="0"/>
              <a:ea typeface="新細明體" pitchFamily="18" charset="-120"/>
            </a:endParaRPr>
          </a:p>
          <a:p>
            <a:r>
              <a:rPr kumimoji="1" lang="en-US" altLang="zh-TW" sz="1600">
                <a:solidFill>
                  <a:srgbClr val="000000"/>
                </a:solidFill>
                <a:latin typeface="Arial" charset="0"/>
                <a:ea typeface="新細明體" pitchFamily="18" charset="-120"/>
              </a:rPr>
              <a:t>      rc = rc + 1;</a:t>
            </a:r>
          </a:p>
          <a:p>
            <a:r>
              <a:rPr kumimoji="1" lang="en-US" altLang="zh-TW" sz="1600">
                <a:solidFill>
                  <a:srgbClr val="000000"/>
                </a:solidFill>
                <a:latin typeface="Arial" charset="0"/>
                <a:ea typeface="新細明體" pitchFamily="18" charset="-120"/>
              </a:rPr>
              <a:t>      if (rc==1) wait(wsem);</a:t>
            </a:r>
            <a:r>
              <a:rPr kumimoji="1" lang="en-US" altLang="zh-TW" sz="1600">
                <a:solidFill>
                  <a:srgbClr val="FF0000"/>
                </a:solidFill>
                <a:latin typeface="Arial" charset="0"/>
                <a:ea typeface="新細明體" pitchFamily="18" charset="-120"/>
                <a:sym typeface="Wingdings" pitchFamily="2" charset="2"/>
              </a:rPr>
              <a:t>z R1</a:t>
            </a:r>
            <a:endParaRPr kumimoji="1" lang="en-US" altLang="zh-TW" sz="1600">
              <a:latin typeface="Arial" charset="0"/>
              <a:ea typeface="新細明體" pitchFamily="18" charset="-120"/>
            </a:endParaRPr>
          </a:p>
          <a:p>
            <a:r>
              <a:rPr kumimoji="1" lang="en-US" altLang="zh-TW" sz="1600">
                <a:latin typeface="Arial" charset="0"/>
                <a:ea typeface="新細明體" pitchFamily="18" charset="-120"/>
              </a:rPr>
              <a:t>  </a:t>
            </a:r>
            <a:r>
              <a:rPr kumimoji="1" lang="en-US" altLang="zh-TW" sz="1600">
                <a:solidFill>
                  <a:srgbClr val="000000"/>
                </a:solidFill>
                <a:latin typeface="Arial" charset="0"/>
                <a:ea typeface="新細明體" pitchFamily="18" charset="-120"/>
              </a:rPr>
              <a:t>signal(x);</a:t>
            </a:r>
          </a:p>
          <a:p>
            <a:r>
              <a:rPr kumimoji="1" lang="en-US" altLang="zh-TW" sz="1600">
                <a:solidFill>
                  <a:srgbClr val="000000"/>
                </a:solidFill>
                <a:latin typeface="Arial" charset="0"/>
                <a:ea typeface="新細明體" pitchFamily="18" charset="-120"/>
              </a:rPr>
              <a:t>  READ file; </a:t>
            </a:r>
          </a:p>
          <a:p>
            <a:r>
              <a:rPr kumimoji="1" lang="en-US" altLang="zh-TW" sz="1600">
                <a:solidFill>
                  <a:srgbClr val="000000"/>
                </a:solidFill>
                <a:latin typeface="Arial" charset="0"/>
                <a:ea typeface="新細明體" pitchFamily="18" charset="-120"/>
              </a:rPr>
              <a:t>  wait(x);</a:t>
            </a:r>
          </a:p>
          <a:p>
            <a:r>
              <a:rPr kumimoji="1" lang="en-US" altLang="zh-TW" sz="1600">
                <a:solidFill>
                  <a:srgbClr val="000000"/>
                </a:solidFill>
                <a:latin typeface="Arial" charset="0"/>
                <a:ea typeface="新細明體" pitchFamily="18" charset="-120"/>
              </a:rPr>
              <a:t>     rc = rc -1;</a:t>
            </a:r>
          </a:p>
          <a:p>
            <a:r>
              <a:rPr kumimoji="1" lang="en-US" altLang="zh-TW" sz="1600">
                <a:solidFill>
                  <a:srgbClr val="000000"/>
                </a:solidFill>
                <a:latin typeface="Arial" charset="0"/>
                <a:ea typeface="新細明體" pitchFamily="18" charset="-120"/>
              </a:rPr>
              <a:t>     if (rc==0) signal(wsem); </a:t>
            </a:r>
          </a:p>
          <a:p>
            <a:r>
              <a:rPr kumimoji="1" lang="en-US" altLang="zh-TW" sz="1600">
                <a:solidFill>
                  <a:srgbClr val="000000"/>
                </a:solidFill>
                <a:latin typeface="Arial" charset="0"/>
                <a:ea typeface="新細明體" pitchFamily="18" charset="-120"/>
              </a:rPr>
              <a:t>  signal(x);</a:t>
            </a:r>
            <a:br>
              <a:rPr kumimoji="1" lang="en-US" altLang="zh-TW" sz="1600">
                <a:solidFill>
                  <a:srgbClr val="000000"/>
                </a:solidFill>
                <a:latin typeface="Arial" charset="0"/>
                <a:ea typeface="新細明體" pitchFamily="18" charset="-120"/>
              </a:rPr>
            </a:br>
            <a:r>
              <a:rPr kumimoji="1" lang="en-US" altLang="zh-TW" sz="1600">
                <a:solidFill>
                  <a:srgbClr val="000000"/>
                </a:solidFill>
                <a:latin typeface="Arial" charset="0"/>
                <a:ea typeface="新細明體" pitchFamily="18" charset="-120"/>
              </a:rPr>
              <a:t>}</a:t>
            </a:r>
          </a:p>
        </p:txBody>
      </p:sp>
      <p:sp>
        <p:nvSpPr>
          <p:cNvPr id="69643" name="Rectangle 11"/>
          <p:cNvSpPr>
            <a:spLocks noChangeArrowheads="1"/>
          </p:cNvSpPr>
          <p:nvPr/>
        </p:nvSpPr>
        <p:spPr bwMode="auto">
          <a:xfrm>
            <a:off x="6400800" y="2362200"/>
            <a:ext cx="2133600" cy="33528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sz="1600">
                <a:solidFill>
                  <a:srgbClr val="000000"/>
                </a:solidFill>
                <a:latin typeface="Arial" charset="0"/>
                <a:ea typeface="新細明體" pitchFamily="18" charset="-120"/>
              </a:rPr>
              <a:t>/* Writer thread */</a:t>
            </a:r>
            <a:br>
              <a:rPr kumimoji="1" lang="en-US" altLang="zh-TW" sz="1600">
                <a:solidFill>
                  <a:srgbClr val="000000"/>
                </a:solidFill>
                <a:latin typeface="Arial" charset="0"/>
                <a:ea typeface="新細明體" pitchFamily="18" charset="-120"/>
              </a:rPr>
            </a:br>
            <a:r>
              <a:rPr kumimoji="1" lang="en-US" altLang="zh-TW" sz="1600">
                <a:solidFill>
                  <a:srgbClr val="000000"/>
                </a:solidFill>
                <a:latin typeface="Arial" charset="0"/>
                <a:ea typeface="新細明體" pitchFamily="18" charset="-120"/>
              </a:rPr>
              <a:t>while (true) {</a:t>
            </a:r>
          </a:p>
          <a:p>
            <a:r>
              <a:rPr kumimoji="1" lang="en-US" altLang="zh-TW" sz="1600">
                <a:solidFill>
                  <a:srgbClr val="000000"/>
                </a:solidFill>
                <a:latin typeface="Arial" charset="0"/>
                <a:ea typeface="新細明體" pitchFamily="18" charset="-120"/>
              </a:rPr>
              <a:t>  …</a:t>
            </a:r>
          </a:p>
          <a:p>
            <a:r>
              <a:rPr kumimoji="1" lang="en-US" altLang="zh-TW" sz="1600">
                <a:solidFill>
                  <a:srgbClr val="000000"/>
                </a:solidFill>
                <a:latin typeface="Arial" charset="0"/>
                <a:ea typeface="新細明體" pitchFamily="18" charset="-120"/>
              </a:rPr>
              <a:t>  wait(wsem);</a:t>
            </a:r>
            <a:r>
              <a:rPr kumimoji="1" lang="en-US" altLang="zh-TW" sz="1600">
                <a:latin typeface="Arial" charset="0"/>
                <a:ea typeface="新細明體" pitchFamily="18" charset="-120"/>
              </a:rPr>
              <a:t> </a:t>
            </a:r>
            <a:r>
              <a:rPr kumimoji="1" lang="en-US" altLang="zh-TW" sz="1600">
                <a:solidFill>
                  <a:srgbClr val="FF0000"/>
                </a:solidFill>
                <a:latin typeface="Arial" charset="0"/>
                <a:ea typeface="新細明體" pitchFamily="18" charset="-120"/>
                <a:sym typeface="Wingdings" pitchFamily="2" charset="2"/>
              </a:rPr>
              <a:t>z W2</a:t>
            </a:r>
            <a:endParaRPr kumimoji="1" lang="en-US" altLang="zh-TW" sz="1600">
              <a:latin typeface="Arial" charset="0"/>
              <a:ea typeface="新細明體" pitchFamily="18" charset="-120"/>
            </a:endParaRPr>
          </a:p>
          <a:p>
            <a:r>
              <a:rPr kumimoji="1" lang="en-US" altLang="zh-TW" sz="1600">
                <a:solidFill>
                  <a:srgbClr val="000000"/>
                </a:solidFill>
                <a:latin typeface="Arial" charset="0"/>
                <a:ea typeface="新細明體" pitchFamily="18" charset="-120"/>
              </a:rPr>
              <a:t>    WRITE file;</a:t>
            </a:r>
            <a:r>
              <a:rPr kumimoji="1" lang="en-US" altLang="zh-TW" sz="1600">
                <a:latin typeface="Arial" charset="0"/>
                <a:ea typeface="新細明體" pitchFamily="18" charset="-120"/>
              </a:rPr>
              <a:t> </a:t>
            </a:r>
            <a:r>
              <a:rPr kumimoji="1" lang="en-US" altLang="zh-TW" sz="1600">
                <a:solidFill>
                  <a:srgbClr val="00CC66"/>
                </a:solidFill>
                <a:latin typeface="Arial" charset="0"/>
                <a:ea typeface="新細明體" pitchFamily="18" charset="-120"/>
                <a:sym typeface="Wingdings" pitchFamily="2" charset="2"/>
              </a:rPr>
              <a:t>W1</a:t>
            </a:r>
            <a:r>
              <a:rPr kumimoji="1" lang="en-US" altLang="zh-TW" sz="1600">
                <a:solidFill>
                  <a:srgbClr val="00FF00"/>
                </a:solidFill>
                <a:latin typeface="Arial" charset="0"/>
                <a:ea typeface="新細明體" pitchFamily="18" charset="-120"/>
                <a:sym typeface="Wingdings" pitchFamily="2" charset="2"/>
              </a:rPr>
              <a:t> </a:t>
            </a:r>
            <a:endParaRPr kumimoji="1" lang="en-US" altLang="zh-TW" sz="1600">
              <a:latin typeface="Arial" charset="0"/>
              <a:ea typeface="新細明體" pitchFamily="18" charset="-120"/>
            </a:endParaRPr>
          </a:p>
          <a:p>
            <a:r>
              <a:rPr kumimoji="1" lang="en-US" altLang="zh-TW" sz="1600">
                <a:solidFill>
                  <a:srgbClr val="000000"/>
                </a:solidFill>
                <a:latin typeface="Arial" charset="0"/>
                <a:ea typeface="新細明體" pitchFamily="18" charset="-120"/>
              </a:rPr>
              <a:t>  signal(wsem);</a:t>
            </a:r>
            <a:br>
              <a:rPr kumimoji="1" lang="en-US" altLang="zh-TW" sz="1600">
                <a:solidFill>
                  <a:srgbClr val="000000"/>
                </a:solidFill>
                <a:latin typeface="Arial" charset="0"/>
                <a:ea typeface="新細明體" pitchFamily="18" charset="-120"/>
              </a:rPr>
            </a:br>
            <a:r>
              <a:rPr kumimoji="1" lang="en-US" altLang="zh-TW" sz="1600">
                <a:solidFill>
                  <a:srgbClr val="000000"/>
                </a:solidFill>
                <a:latin typeface="Arial" charset="0"/>
                <a:ea typeface="新細明體" pitchFamily="18" charset="-120"/>
              </a:rPr>
              <a:t>}</a:t>
            </a:r>
            <a:br>
              <a:rPr kumimoji="1" lang="en-US" altLang="zh-TW" sz="1600">
                <a:latin typeface="Arial" charset="0"/>
                <a:ea typeface="新細明體" pitchFamily="18" charset="-120"/>
              </a:rPr>
            </a:br>
            <a:endParaRPr kumimoji="1" lang="en-US" altLang="zh-TW" sz="1600">
              <a:latin typeface="Arial" charset="0"/>
              <a:ea typeface="新細明體" pitchFamily="18" charset="-120"/>
            </a:endParaRPr>
          </a:p>
        </p:txBody>
      </p:sp>
      <p:sp>
        <p:nvSpPr>
          <p:cNvPr id="858124" name="Rectangle 12"/>
          <p:cNvSpPr>
            <a:spLocks noChangeArrowheads="1"/>
          </p:cNvSpPr>
          <p:nvPr/>
        </p:nvSpPr>
        <p:spPr bwMode="auto">
          <a:xfrm>
            <a:off x="7315200" y="4038600"/>
            <a:ext cx="2743200" cy="685800"/>
          </a:xfrm>
          <a:prstGeom prst="rect">
            <a:avLst/>
          </a:prstGeom>
          <a:solidFill>
            <a:srgbClr val="FFFFCC"/>
          </a:solidFill>
          <a:ln w="12700">
            <a:solidFill>
              <a:schemeClr val="tx1"/>
            </a:solidFill>
            <a:miter lim="800000"/>
            <a:headEnd type="none" w="sm" len="sm"/>
            <a:tailEnd type="none" w="sm" len="sm"/>
          </a:ln>
          <a:effectLst>
            <a:outerShdw dist="107763" dir="2700000" algn="ctr" rotWithShape="0">
              <a:schemeClr val="bg2"/>
            </a:outerShdw>
          </a:effectLst>
        </p:spPr>
        <p:txBody>
          <a:bodyPr anchor="ctr" anchorCtr="1"/>
          <a:lstStyle/>
          <a:p>
            <a:pPr>
              <a:defRPr/>
            </a:pPr>
            <a:r>
              <a:rPr kumimoji="1" lang="en-US" altLang="zh-TW">
                <a:solidFill>
                  <a:srgbClr val="000000"/>
                </a:solidFill>
                <a:latin typeface="Arial" charset="0"/>
                <a:ea typeface="新細明體" pitchFamily="18" charset="-120"/>
              </a:rPr>
              <a:t>Other writers will be blocked also.</a:t>
            </a:r>
          </a:p>
        </p:txBody>
      </p:sp>
      <p:sp>
        <p:nvSpPr>
          <p:cNvPr id="69645" name="Rectangle 13"/>
          <p:cNvSpPr>
            <a:spLocks noChangeArrowheads="1"/>
          </p:cNvSpPr>
          <p:nvPr/>
        </p:nvSpPr>
        <p:spPr bwMode="auto">
          <a:xfrm>
            <a:off x="2743200" y="3124200"/>
            <a:ext cx="304800" cy="2209800"/>
          </a:xfrm>
          <a:prstGeom prst="rect">
            <a:avLst/>
          </a:prstGeom>
          <a:solidFill>
            <a:srgbClr val="CCFFCC"/>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a1</a:t>
            </a:r>
            <a:br>
              <a:rPr kumimoji="1" lang="en-US" altLang="zh-TW" sz="1600">
                <a:latin typeface="Arial" charset="0"/>
                <a:ea typeface="新細明體" pitchFamily="18" charset="-120"/>
              </a:rPr>
            </a:br>
            <a:r>
              <a:rPr kumimoji="1" lang="en-US" altLang="zh-TW" sz="1600">
                <a:latin typeface="Arial" charset="0"/>
                <a:ea typeface="新細明體" pitchFamily="18" charset="-120"/>
              </a:rPr>
              <a:t>a2</a:t>
            </a:r>
            <a:br>
              <a:rPr kumimoji="1" lang="en-US" altLang="zh-TW" sz="1600">
                <a:latin typeface="Arial" charset="0"/>
                <a:ea typeface="新細明體" pitchFamily="18" charset="-120"/>
              </a:rPr>
            </a:br>
            <a:r>
              <a:rPr kumimoji="1" lang="en-US" altLang="zh-TW" sz="1600">
                <a:latin typeface="Arial" charset="0"/>
                <a:ea typeface="新細明體" pitchFamily="18" charset="-120"/>
              </a:rPr>
              <a:t>a3</a:t>
            </a:r>
            <a:br>
              <a:rPr kumimoji="1" lang="en-US" altLang="zh-TW" sz="1600">
                <a:latin typeface="Arial" charset="0"/>
                <a:ea typeface="新細明體" pitchFamily="18" charset="-120"/>
              </a:rPr>
            </a:br>
            <a:r>
              <a:rPr kumimoji="1" lang="en-US" altLang="zh-TW" sz="1600">
                <a:latin typeface="Arial" charset="0"/>
                <a:ea typeface="新細明體" pitchFamily="18" charset="-120"/>
              </a:rPr>
              <a:t>a4</a:t>
            </a:r>
            <a:br>
              <a:rPr kumimoji="1" lang="en-US" altLang="zh-TW" sz="1600">
                <a:latin typeface="Arial" charset="0"/>
                <a:ea typeface="新細明體" pitchFamily="18" charset="-120"/>
              </a:rPr>
            </a:br>
            <a:r>
              <a:rPr kumimoji="1" lang="en-US" altLang="zh-TW" sz="1600">
                <a:latin typeface="Arial" charset="0"/>
                <a:ea typeface="新細明體" pitchFamily="18" charset="-120"/>
              </a:rPr>
              <a:t>a5</a:t>
            </a:r>
          </a:p>
          <a:p>
            <a:pPr algn="ctr"/>
            <a:r>
              <a:rPr kumimoji="1" lang="en-US" altLang="zh-TW" sz="1600">
                <a:latin typeface="Arial" charset="0"/>
                <a:ea typeface="新細明體" pitchFamily="18" charset="-120"/>
              </a:rPr>
              <a:t>a6</a:t>
            </a:r>
          </a:p>
          <a:p>
            <a:pPr algn="ctr"/>
            <a:r>
              <a:rPr kumimoji="1" lang="en-US" altLang="zh-TW" sz="1600">
                <a:latin typeface="Arial" charset="0"/>
                <a:ea typeface="新細明體" pitchFamily="18" charset="-120"/>
              </a:rPr>
              <a:t>a7</a:t>
            </a:r>
          </a:p>
          <a:p>
            <a:pPr algn="ctr"/>
            <a:r>
              <a:rPr kumimoji="1" lang="en-US" altLang="zh-TW" sz="1600">
                <a:latin typeface="Arial" charset="0"/>
                <a:ea typeface="新細明體" pitchFamily="18" charset="-120"/>
              </a:rPr>
              <a:t>a8</a:t>
            </a:r>
          </a:p>
          <a:p>
            <a:pPr algn="ctr"/>
            <a:r>
              <a:rPr kumimoji="1" lang="en-US" altLang="zh-TW" sz="1600">
                <a:latin typeface="Arial" charset="0"/>
                <a:ea typeface="新細明體" pitchFamily="18" charset="-120"/>
              </a:rPr>
              <a:t>a9</a:t>
            </a:r>
          </a:p>
        </p:txBody>
      </p:sp>
      <p:sp>
        <p:nvSpPr>
          <p:cNvPr id="69646" name="Rectangle 14"/>
          <p:cNvSpPr>
            <a:spLocks noChangeArrowheads="1"/>
          </p:cNvSpPr>
          <p:nvPr/>
        </p:nvSpPr>
        <p:spPr bwMode="auto">
          <a:xfrm>
            <a:off x="6248400" y="3124200"/>
            <a:ext cx="304800" cy="762000"/>
          </a:xfrm>
          <a:prstGeom prst="rect">
            <a:avLst/>
          </a:prstGeom>
          <a:solidFill>
            <a:srgbClr val="CCFFCC"/>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b1</a:t>
            </a:r>
            <a:br>
              <a:rPr kumimoji="1" lang="en-US" altLang="zh-TW" sz="1600">
                <a:latin typeface="Arial" charset="0"/>
                <a:ea typeface="新細明體" pitchFamily="18" charset="-120"/>
              </a:rPr>
            </a:br>
            <a:r>
              <a:rPr kumimoji="1" lang="en-US" altLang="zh-TW" sz="1600">
                <a:latin typeface="Arial" charset="0"/>
                <a:ea typeface="新細明體" pitchFamily="18" charset="-120"/>
              </a:rPr>
              <a:t>b2</a:t>
            </a:r>
            <a:br>
              <a:rPr kumimoji="1" lang="en-US" altLang="zh-TW" sz="1600">
                <a:latin typeface="Arial" charset="0"/>
                <a:ea typeface="新細明體" pitchFamily="18" charset="-120"/>
              </a:rPr>
            </a:br>
            <a:r>
              <a:rPr kumimoji="1" lang="en-US" altLang="zh-TW" sz="1600">
                <a:latin typeface="Arial" charset="0"/>
                <a:ea typeface="新細明體" pitchFamily="18" charset="-120"/>
              </a:rPr>
              <a:t>b3</a:t>
            </a:r>
          </a:p>
        </p:txBody>
      </p:sp>
      <p:sp>
        <p:nvSpPr>
          <p:cNvPr id="2" name="Slide Number Placeholder 1">
            <a:extLst>
              <a:ext uri="{FF2B5EF4-FFF2-40B4-BE49-F238E27FC236}">
                <a16:creationId xmlns:a16="http://schemas.microsoft.com/office/drawing/2014/main" id="{0BE0F563-C38E-4A5B-913E-503BE4EFBF2C}"/>
              </a:ext>
            </a:extLst>
          </p:cNvPr>
          <p:cNvSpPr>
            <a:spLocks noGrp="1"/>
          </p:cNvSpPr>
          <p:nvPr>
            <p:ph type="sldNum" sz="quarter" idx="33"/>
          </p:nvPr>
        </p:nvSpPr>
        <p:spPr/>
        <p:txBody>
          <a:bodyPr/>
          <a:lstStyle/>
          <a:p>
            <a:fld id="{19B51A1E-902D-48AF-9020-955120F399B6}" type="slidenum">
              <a:rPr lang="en-US" noProof="0" smtClean="0"/>
              <a:pPr/>
              <a:t>53</a:t>
            </a:fld>
            <a:endParaRPr lang="en-US" noProof="0" dirty="0"/>
          </a:p>
        </p:txBody>
      </p:sp>
      <p:sp>
        <p:nvSpPr>
          <p:cNvPr id="18" name="Rectangle 2">
            <a:extLst>
              <a:ext uri="{FF2B5EF4-FFF2-40B4-BE49-F238E27FC236}">
                <a16:creationId xmlns:a16="http://schemas.microsoft.com/office/drawing/2014/main" id="{179C1C8F-A170-4B97-AB15-BDCEA96C688F}"/>
              </a:ext>
            </a:extLst>
          </p:cNvPr>
          <p:cNvSpPr>
            <a:spLocks noGrp="1" noChangeArrowheads="1"/>
          </p:cNvSpPr>
          <p:nvPr>
            <p:ph type="title"/>
          </p:nvPr>
        </p:nvSpPr>
        <p:spPr>
          <a:xfrm>
            <a:off x="113834" y="219869"/>
            <a:ext cx="7793037" cy="779462"/>
          </a:xfrm>
        </p:spPr>
        <p:txBody>
          <a:bodyPr/>
          <a:lstStyle/>
          <a:p>
            <a:pPr algn="ctr" eaLnBrk="1" hangingPunct="1"/>
            <a:r>
              <a:rPr lang="en-US" altLang="zh-TW" dirty="0">
                <a:ea typeface="新細明體" pitchFamily="18" charset="-120"/>
              </a:rPr>
              <a:t>Readers/Writers Example (11/12)</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ChangeArrowheads="1"/>
          </p:cNvSpPr>
          <p:nvPr/>
        </p:nvSpPr>
        <p:spPr bwMode="auto">
          <a:xfrm>
            <a:off x="2590800" y="1676400"/>
            <a:ext cx="6248400" cy="4267200"/>
          </a:xfrm>
          <a:prstGeom prst="rect">
            <a:avLst/>
          </a:prstGeom>
          <a:solidFill>
            <a:srgbClr val="00B0F0"/>
          </a:solidFill>
          <a:ln w="12700">
            <a:solidFill>
              <a:schemeClr val="tx1"/>
            </a:solidFill>
            <a:miter lim="800000"/>
            <a:headEnd type="none" w="sm" len="sm"/>
            <a:tailEnd type="none" w="sm" len="sm"/>
          </a:ln>
        </p:spPr>
        <p:txBody>
          <a:bodyPr wrap="none" anchor="ctr"/>
          <a:lstStyle/>
          <a:p>
            <a:endParaRPr lang="en-US"/>
          </a:p>
        </p:txBody>
      </p:sp>
      <p:sp>
        <p:nvSpPr>
          <p:cNvPr id="70660" name="Rectangle 4"/>
          <p:cNvSpPr>
            <a:spLocks noChangeArrowheads="1"/>
          </p:cNvSpPr>
          <p:nvPr/>
        </p:nvSpPr>
        <p:spPr bwMode="auto">
          <a:xfrm>
            <a:off x="8077200" y="1905000"/>
            <a:ext cx="3810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-2</a:t>
            </a:r>
          </a:p>
        </p:txBody>
      </p:sp>
      <p:sp>
        <p:nvSpPr>
          <p:cNvPr id="70661" name="Rectangle 5"/>
          <p:cNvSpPr>
            <a:spLocks noChangeArrowheads="1"/>
          </p:cNvSpPr>
          <p:nvPr/>
        </p:nvSpPr>
        <p:spPr bwMode="auto">
          <a:xfrm>
            <a:off x="7239000" y="1981200"/>
            <a:ext cx="685800" cy="152400"/>
          </a:xfrm>
          <a:prstGeom prst="rect">
            <a:avLst/>
          </a:prstGeom>
          <a:noFill/>
          <a:ln w="12700">
            <a:no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wsem</a:t>
            </a:r>
          </a:p>
        </p:txBody>
      </p:sp>
      <p:sp>
        <p:nvSpPr>
          <p:cNvPr id="70662" name="Rectangle 6"/>
          <p:cNvSpPr>
            <a:spLocks noChangeArrowheads="1"/>
          </p:cNvSpPr>
          <p:nvPr/>
        </p:nvSpPr>
        <p:spPr bwMode="auto">
          <a:xfrm>
            <a:off x="3352800" y="1905000"/>
            <a:ext cx="3810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1</a:t>
            </a:r>
          </a:p>
        </p:txBody>
      </p:sp>
      <p:sp>
        <p:nvSpPr>
          <p:cNvPr id="70663" name="Rectangle 7"/>
          <p:cNvSpPr>
            <a:spLocks noChangeArrowheads="1"/>
          </p:cNvSpPr>
          <p:nvPr/>
        </p:nvSpPr>
        <p:spPr bwMode="auto">
          <a:xfrm>
            <a:off x="2971800" y="1905000"/>
            <a:ext cx="304800" cy="304800"/>
          </a:xfrm>
          <a:prstGeom prst="rect">
            <a:avLst/>
          </a:prstGeom>
          <a:noFill/>
          <a:ln w="12700">
            <a:no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rc</a:t>
            </a:r>
          </a:p>
        </p:txBody>
      </p:sp>
      <p:sp>
        <p:nvSpPr>
          <p:cNvPr id="70664" name="Rectangle 8"/>
          <p:cNvSpPr>
            <a:spLocks noChangeArrowheads="1"/>
          </p:cNvSpPr>
          <p:nvPr/>
        </p:nvSpPr>
        <p:spPr bwMode="auto">
          <a:xfrm>
            <a:off x="5486400" y="1905000"/>
            <a:ext cx="3810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-1</a:t>
            </a:r>
          </a:p>
        </p:txBody>
      </p:sp>
      <p:sp>
        <p:nvSpPr>
          <p:cNvPr id="70665" name="Rectangle 9"/>
          <p:cNvSpPr>
            <a:spLocks noChangeArrowheads="1"/>
          </p:cNvSpPr>
          <p:nvPr/>
        </p:nvSpPr>
        <p:spPr bwMode="auto">
          <a:xfrm>
            <a:off x="5105400" y="1905000"/>
            <a:ext cx="304800" cy="304800"/>
          </a:xfrm>
          <a:prstGeom prst="rect">
            <a:avLst/>
          </a:prstGeom>
          <a:noFill/>
          <a:ln w="12700">
            <a:no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x</a:t>
            </a:r>
          </a:p>
        </p:txBody>
      </p:sp>
      <p:sp>
        <p:nvSpPr>
          <p:cNvPr id="70666" name="Rectangle 10"/>
          <p:cNvSpPr>
            <a:spLocks noChangeArrowheads="1"/>
          </p:cNvSpPr>
          <p:nvPr/>
        </p:nvSpPr>
        <p:spPr bwMode="auto">
          <a:xfrm>
            <a:off x="2895600" y="2362200"/>
            <a:ext cx="3276600" cy="33528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sz="1600">
                <a:solidFill>
                  <a:srgbClr val="000000"/>
                </a:solidFill>
                <a:latin typeface="Arial" charset="0"/>
                <a:ea typeface="新細明體" pitchFamily="18" charset="-120"/>
              </a:rPr>
              <a:t>/* Reader thread */</a:t>
            </a:r>
            <a:br>
              <a:rPr kumimoji="1" lang="en-US" altLang="zh-TW" sz="1600">
                <a:solidFill>
                  <a:srgbClr val="000000"/>
                </a:solidFill>
                <a:latin typeface="Arial" charset="0"/>
                <a:ea typeface="新細明體" pitchFamily="18" charset="-120"/>
              </a:rPr>
            </a:br>
            <a:r>
              <a:rPr kumimoji="1" lang="en-US" altLang="zh-TW" sz="1600">
                <a:solidFill>
                  <a:srgbClr val="000000"/>
                </a:solidFill>
                <a:latin typeface="Arial" charset="0"/>
                <a:ea typeface="新細明體" pitchFamily="18" charset="-120"/>
              </a:rPr>
              <a:t>while (true) {</a:t>
            </a:r>
          </a:p>
          <a:p>
            <a:r>
              <a:rPr kumimoji="1" lang="en-US" altLang="zh-TW" sz="1600">
                <a:solidFill>
                  <a:srgbClr val="000000"/>
                </a:solidFill>
                <a:latin typeface="Arial" charset="0"/>
                <a:ea typeface="新細明體" pitchFamily="18" charset="-120"/>
              </a:rPr>
              <a:t>  …</a:t>
            </a:r>
          </a:p>
          <a:p>
            <a:r>
              <a:rPr kumimoji="1" lang="en-US" altLang="zh-TW" sz="1600">
                <a:solidFill>
                  <a:srgbClr val="000000"/>
                </a:solidFill>
                <a:latin typeface="Arial" charset="0"/>
                <a:ea typeface="新細明體" pitchFamily="18" charset="-120"/>
              </a:rPr>
              <a:t>  wait(x);</a:t>
            </a:r>
            <a:r>
              <a:rPr kumimoji="1" lang="en-US" altLang="zh-TW" sz="1600">
                <a:latin typeface="Arial" charset="0"/>
                <a:ea typeface="新細明體" pitchFamily="18" charset="-120"/>
              </a:rPr>
              <a:t> </a:t>
            </a:r>
            <a:r>
              <a:rPr kumimoji="1" lang="en-US" altLang="zh-TW" sz="1600">
                <a:solidFill>
                  <a:srgbClr val="FF0000"/>
                </a:solidFill>
                <a:latin typeface="Arial" charset="0"/>
                <a:ea typeface="新細明體" pitchFamily="18" charset="-120"/>
                <a:sym typeface="Wingdings" pitchFamily="2" charset="2"/>
              </a:rPr>
              <a:t>z R2</a:t>
            </a:r>
            <a:endParaRPr kumimoji="1" lang="en-US" altLang="zh-TW" sz="1600">
              <a:latin typeface="Arial" charset="0"/>
              <a:ea typeface="新細明體" pitchFamily="18" charset="-120"/>
            </a:endParaRPr>
          </a:p>
          <a:p>
            <a:r>
              <a:rPr kumimoji="1" lang="en-US" altLang="zh-TW" sz="1600">
                <a:solidFill>
                  <a:srgbClr val="000000"/>
                </a:solidFill>
                <a:latin typeface="Arial" charset="0"/>
                <a:ea typeface="新細明體" pitchFamily="18" charset="-120"/>
              </a:rPr>
              <a:t>      rc = rc + 1;</a:t>
            </a:r>
          </a:p>
          <a:p>
            <a:r>
              <a:rPr kumimoji="1" lang="en-US" altLang="zh-TW" sz="1600">
                <a:solidFill>
                  <a:srgbClr val="000000"/>
                </a:solidFill>
                <a:latin typeface="Arial" charset="0"/>
                <a:ea typeface="新細明體" pitchFamily="18" charset="-120"/>
              </a:rPr>
              <a:t>      if (rc==1) wait(wsem);</a:t>
            </a:r>
            <a:r>
              <a:rPr kumimoji="1" lang="en-US" altLang="zh-TW" sz="1600">
                <a:solidFill>
                  <a:srgbClr val="FF0000"/>
                </a:solidFill>
                <a:latin typeface="Arial" charset="0"/>
                <a:ea typeface="新細明體" pitchFamily="18" charset="-120"/>
                <a:sym typeface="Wingdings" pitchFamily="2" charset="2"/>
              </a:rPr>
              <a:t>z R1</a:t>
            </a:r>
            <a:endParaRPr kumimoji="1" lang="en-US" altLang="zh-TW" sz="1600">
              <a:latin typeface="Arial" charset="0"/>
              <a:ea typeface="新細明體" pitchFamily="18" charset="-120"/>
            </a:endParaRPr>
          </a:p>
          <a:p>
            <a:r>
              <a:rPr kumimoji="1" lang="en-US" altLang="zh-TW" sz="1600">
                <a:solidFill>
                  <a:srgbClr val="000000"/>
                </a:solidFill>
                <a:latin typeface="Arial" charset="0"/>
                <a:ea typeface="新細明體" pitchFamily="18" charset="-120"/>
              </a:rPr>
              <a:t>  signal(x);</a:t>
            </a:r>
          </a:p>
          <a:p>
            <a:r>
              <a:rPr kumimoji="1" lang="en-US" altLang="zh-TW" sz="1600">
                <a:solidFill>
                  <a:srgbClr val="000000"/>
                </a:solidFill>
                <a:latin typeface="Arial" charset="0"/>
                <a:ea typeface="新細明體" pitchFamily="18" charset="-120"/>
              </a:rPr>
              <a:t>  READ file; </a:t>
            </a:r>
          </a:p>
          <a:p>
            <a:r>
              <a:rPr kumimoji="1" lang="en-US" altLang="zh-TW" sz="1600">
                <a:solidFill>
                  <a:srgbClr val="000000"/>
                </a:solidFill>
                <a:latin typeface="Arial" charset="0"/>
                <a:ea typeface="新細明體" pitchFamily="18" charset="-120"/>
              </a:rPr>
              <a:t>  wait(x);</a:t>
            </a:r>
          </a:p>
          <a:p>
            <a:r>
              <a:rPr kumimoji="1" lang="en-US" altLang="zh-TW" sz="1600">
                <a:solidFill>
                  <a:srgbClr val="000000"/>
                </a:solidFill>
                <a:latin typeface="Arial" charset="0"/>
                <a:ea typeface="新細明體" pitchFamily="18" charset="-120"/>
              </a:rPr>
              <a:t>     rc = rc -1;</a:t>
            </a:r>
          </a:p>
          <a:p>
            <a:r>
              <a:rPr kumimoji="1" lang="en-US" altLang="zh-TW" sz="1600">
                <a:solidFill>
                  <a:srgbClr val="000000"/>
                </a:solidFill>
                <a:latin typeface="Arial" charset="0"/>
                <a:ea typeface="新細明體" pitchFamily="18" charset="-120"/>
              </a:rPr>
              <a:t>     if (rc==0) signal(wsem); </a:t>
            </a:r>
          </a:p>
          <a:p>
            <a:r>
              <a:rPr kumimoji="1" lang="en-US" altLang="zh-TW" sz="1600">
                <a:solidFill>
                  <a:srgbClr val="000000"/>
                </a:solidFill>
                <a:latin typeface="Arial" charset="0"/>
                <a:ea typeface="新細明體" pitchFamily="18" charset="-120"/>
              </a:rPr>
              <a:t>  signal(x);</a:t>
            </a:r>
            <a:br>
              <a:rPr kumimoji="1" lang="en-US" altLang="zh-TW" sz="1600">
                <a:solidFill>
                  <a:srgbClr val="000000"/>
                </a:solidFill>
                <a:latin typeface="Arial" charset="0"/>
                <a:ea typeface="新細明體" pitchFamily="18" charset="-120"/>
              </a:rPr>
            </a:br>
            <a:r>
              <a:rPr kumimoji="1" lang="en-US" altLang="zh-TW" sz="1600">
                <a:solidFill>
                  <a:srgbClr val="000000"/>
                </a:solidFill>
                <a:latin typeface="Arial" charset="0"/>
                <a:ea typeface="新細明體" pitchFamily="18" charset="-120"/>
              </a:rPr>
              <a:t>}</a:t>
            </a:r>
          </a:p>
        </p:txBody>
      </p:sp>
      <p:sp>
        <p:nvSpPr>
          <p:cNvPr id="70667" name="Rectangle 11"/>
          <p:cNvSpPr>
            <a:spLocks noChangeArrowheads="1"/>
          </p:cNvSpPr>
          <p:nvPr/>
        </p:nvSpPr>
        <p:spPr bwMode="auto">
          <a:xfrm>
            <a:off x="6400800" y="2362200"/>
            <a:ext cx="2133600" cy="33528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sz="1600">
                <a:solidFill>
                  <a:srgbClr val="000000"/>
                </a:solidFill>
                <a:latin typeface="Arial" charset="0"/>
                <a:ea typeface="新細明體" pitchFamily="18" charset="-120"/>
              </a:rPr>
              <a:t>/* Writer thread */</a:t>
            </a:r>
            <a:br>
              <a:rPr kumimoji="1" lang="en-US" altLang="zh-TW" sz="1600">
                <a:solidFill>
                  <a:srgbClr val="000000"/>
                </a:solidFill>
                <a:latin typeface="Arial" charset="0"/>
                <a:ea typeface="新細明體" pitchFamily="18" charset="-120"/>
              </a:rPr>
            </a:br>
            <a:r>
              <a:rPr kumimoji="1" lang="en-US" altLang="zh-TW" sz="1600">
                <a:solidFill>
                  <a:srgbClr val="000000"/>
                </a:solidFill>
                <a:latin typeface="Arial" charset="0"/>
                <a:ea typeface="新細明體" pitchFamily="18" charset="-120"/>
              </a:rPr>
              <a:t>while (true) {</a:t>
            </a:r>
          </a:p>
          <a:p>
            <a:r>
              <a:rPr kumimoji="1" lang="en-US" altLang="zh-TW" sz="1600">
                <a:solidFill>
                  <a:srgbClr val="000000"/>
                </a:solidFill>
                <a:latin typeface="Arial" charset="0"/>
                <a:ea typeface="新細明體" pitchFamily="18" charset="-120"/>
              </a:rPr>
              <a:t>  …</a:t>
            </a:r>
          </a:p>
          <a:p>
            <a:r>
              <a:rPr kumimoji="1" lang="en-US" altLang="zh-TW" sz="1600">
                <a:solidFill>
                  <a:srgbClr val="000000"/>
                </a:solidFill>
                <a:latin typeface="Arial" charset="0"/>
                <a:ea typeface="新細明體" pitchFamily="18" charset="-120"/>
              </a:rPr>
              <a:t>  wait(wsem);</a:t>
            </a:r>
            <a:r>
              <a:rPr kumimoji="1" lang="en-US" altLang="zh-TW" sz="1600">
                <a:latin typeface="Arial" charset="0"/>
                <a:ea typeface="新細明體" pitchFamily="18" charset="-120"/>
              </a:rPr>
              <a:t> </a:t>
            </a:r>
            <a:r>
              <a:rPr kumimoji="1" lang="en-US" altLang="zh-TW" sz="1600">
                <a:solidFill>
                  <a:srgbClr val="FF0000"/>
                </a:solidFill>
                <a:latin typeface="Arial" charset="0"/>
                <a:ea typeface="新細明體" pitchFamily="18" charset="-120"/>
                <a:sym typeface="Wingdings" pitchFamily="2" charset="2"/>
              </a:rPr>
              <a:t>z W2</a:t>
            </a:r>
            <a:endParaRPr kumimoji="1" lang="en-US" altLang="zh-TW" sz="1600">
              <a:latin typeface="Arial" charset="0"/>
              <a:ea typeface="新細明體" pitchFamily="18" charset="-120"/>
            </a:endParaRPr>
          </a:p>
          <a:p>
            <a:r>
              <a:rPr kumimoji="1" lang="en-US" altLang="zh-TW" sz="1600">
                <a:solidFill>
                  <a:srgbClr val="000000"/>
                </a:solidFill>
                <a:latin typeface="Arial" charset="0"/>
                <a:ea typeface="新細明體" pitchFamily="18" charset="-120"/>
              </a:rPr>
              <a:t>    WRITE file;</a:t>
            </a:r>
            <a:r>
              <a:rPr kumimoji="1" lang="en-US" altLang="zh-TW" sz="1600">
                <a:latin typeface="Arial" charset="0"/>
                <a:ea typeface="新細明體" pitchFamily="18" charset="-120"/>
              </a:rPr>
              <a:t> </a:t>
            </a:r>
            <a:r>
              <a:rPr kumimoji="1" lang="en-US" altLang="zh-TW" sz="1600">
                <a:solidFill>
                  <a:srgbClr val="00CC66"/>
                </a:solidFill>
                <a:latin typeface="Arial" charset="0"/>
                <a:ea typeface="新細明體" pitchFamily="18" charset="-120"/>
                <a:sym typeface="Wingdings" pitchFamily="2" charset="2"/>
              </a:rPr>
              <a:t>W1</a:t>
            </a:r>
            <a:r>
              <a:rPr kumimoji="1" lang="en-US" altLang="zh-TW" sz="1600">
                <a:solidFill>
                  <a:srgbClr val="00FF00"/>
                </a:solidFill>
                <a:latin typeface="Arial" charset="0"/>
                <a:ea typeface="新細明體" pitchFamily="18" charset="-120"/>
                <a:sym typeface="Wingdings" pitchFamily="2" charset="2"/>
              </a:rPr>
              <a:t> </a:t>
            </a:r>
            <a:endParaRPr kumimoji="1" lang="en-US" altLang="zh-TW" sz="1600">
              <a:latin typeface="Arial" charset="0"/>
              <a:ea typeface="新細明體" pitchFamily="18" charset="-120"/>
            </a:endParaRPr>
          </a:p>
          <a:p>
            <a:r>
              <a:rPr kumimoji="1" lang="en-US" altLang="zh-TW" sz="1600">
                <a:solidFill>
                  <a:srgbClr val="000000"/>
                </a:solidFill>
                <a:latin typeface="Arial" charset="0"/>
                <a:ea typeface="新細明體" pitchFamily="18" charset="-120"/>
              </a:rPr>
              <a:t>  signal(wsem);</a:t>
            </a:r>
            <a:br>
              <a:rPr kumimoji="1" lang="en-US" altLang="zh-TW" sz="1600">
                <a:solidFill>
                  <a:srgbClr val="000000"/>
                </a:solidFill>
                <a:latin typeface="Arial" charset="0"/>
                <a:ea typeface="新細明體" pitchFamily="18" charset="-120"/>
              </a:rPr>
            </a:br>
            <a:r>
              <a:rPr kumimoji="1" lang="en-US" altLang="zh-TW" sz="1600">
                <a:solidFill>
                  <a:srgbClr val="000000"/>
                </a:solidFill>
                <a:latin typeface="Arial" charset="0"/>
                <a:ea typeface="新細明體" pitchFamily="18" charset="-120"/>
              </a:rPr>
              <a:t>}</a:t>
            </a:r>
            <a:br>
              <a:rPr kumimoji="1" lang="en-US" altLang="zh-TW" sz="1600">
                <a:solidFill>
                  <a:srgbClr val="000000"/>
                </a:solidFill>
                <a:latin typeface="Arial" charset="0"/>
                <a:ea typeface="新細明體" pitchFamily="18" charset="-120"/>
              </a:rPr>
            </a:br>
            <a:endParaRPr kumimoji="1" lang="en-US" altLang="zh-TW" sz="1600">
              <a:solidFill>
                <a:srgbClr val="000000"/>
              </a:solidFill>
              <a:latin typeface="Arial" charset="0"/>
              <a:ea typeface="新細明體" pitchFamily="18" charset="-120"/>
            </a:endParaRPr>
          </a:p>
        </p:txBody>
      </p:sp>
      <p:sp>
        <p:nvSpPr>
          <p:cNvPr id="860172" name="Rectangle 12"/>
          <p:cNvSpPr>
            <a:spLocks noChangeArrowheads="1"/>
          </p:cNvSpPr>
          <p:nvPr/>
        </p:nvSpPr>
        <p:spPr bwMode="auto">
          <a:xfrm>
            <a:off x="6019800" y="4495800"/>
            <a:ext cx="3657600" cy="990600"/>
          </a:xfrm>
          <a:prstGeom prst="rect">
            <a:avLst/>
          </a:prstGeom>
          <a:solidFill>
            <a:srgbClr val="99FFCC"/>
          </a:solidFill>
          <a:ln w="12700">
            <a:solidFill>
              <a:schemeClr val="tx1"/>
            </a:solidFill>
            <a:miter lim="800000"/>
            <a:headEnd type="none" w="sm" len="sm"/>
            <a:tailEnd type="none" w="sm" len="sm"/>
          </a:ln>
          <a:effectLst>
            <a:outerShdw dist="107763" dir="2700000" algn="ctr" rotWithShape="0">
              <a:schemeClr val="bg2"/>
            </a:outerShdw>
          </a:effectLst>
        </p:spPr>
        <p:txBody>
          <a:bodyPr anchor="ctr" anchorCtr="1"/>
          <a:lstStyle/>
          <a:p>
            <a:pPr>
              <a:defRPr/>
            </a:pPr>
            <a:r>
              <a:rPr kumimoji="1" lang="en-US" altLang="zh-TW">
                <a:solidFill>
                  <a:srgbClr val="000000"/>
                </a:solidFill>
                <a:latin typeface="Arial" charset="0"/>
                <a:ea typeface="新細明體" pitchFamily="18" charset="-120"/>
              </a:rPr>
              <a:t>Exercise: What happens when W1 finishes writing and execute signal(wsem)?</a:t>
            </a:r>
          </a:p>
        </p:txBody>
      </p:sp>
      <p:sp>
        <p:nvSpPr>
          <p:cNvPr id="70669" name="Rectangle 13"/>
          <p:cNvSpPr>
            <a:spLocks noChangeArrowheads="1"/>
          </p:cNvSpPr>
          <p:nvPr/>
        </p:nvSpPr>
        <p:spPr bwMode="auto">
          <a:xfrm>
            <a:off x="2743200" y="3124200"/>
            <a:ext cx="304800" cy="2209800"/>
          </a:xfrm>
          <a:prstGeom prst="rect">
            <a:avLst/>
          </a:prstGeom>
          <a:solidFill>
            <a:srgbClr val="CCFFCC"/>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a1</a:t>
            </a:r>
            <a:br>
              <a:rPr kumimoji="1" lang="en-US" altLang="zh-TW" sz="1600">
                <a:latin typeface="Arial" charset="0"/>
                <a:ea typeface="新細明體" pitchFamily="18" charset="-120"/>
              </a:rPr>
            </a:br>
            <a:r>
              <a:rPr kumimoji="1" lang="en-US" altLang="zh-TW" sz="1600">
                <a:latin typeface="Arial" charset="0"/>
                <a:ea typeface="新細明體" pitchFamily="18" charset="-120"/>
              </a:rPr>
              <a:t>a2</a:t>
            </a:r>
            <a:br>
              <a:rPr kumimoji="1" lang="en-US" altLang="zh-TW" sz="1600">
                <a:latin typeface="Arial" charset="0"/>
                <a:ea typeface="新細明體" pitchFamily="18" charset="-120"/>
              </a:rPr>
            </a:br>
            <a:r>
              <a:rPr kumimoji="1" lang="en-US" altLang="zh-TW" sz="1600">
                <a:latin typeface="Arial" charset="0"/>
                <a:ea typeface="新細明體" pitchFamily="18" charset="-120"/>
              </a:rPr>
              <a:t>a3</a:t>
            </a:r>
            <a:br>
              <a:rPr kumimoji="1" lang="en-US" altLang="zh-TW" sz="1600">
                <a:latin typeface="Arial" charset="0"/>
                <a:ea typeface="新細明體" pitchFamily="18" charset="-120"/>
              </a:rPr>
            </a:br>
            <a:r>
              <a:rPr kumimoji="1" lang="en-US" altLang="zh-TW" sz="1600">
                <a:latin typeface="Arial" charset="0"/>
                <a:ea typeface="新細明體" pitchFamily="18" charset="-120"/>
              </a:rPr>
              <a:t>a4</a:t>
            </a:r>
            <a:br>
              <a:rPr kumimoji="1" lang="en-US" altLang="zh-TW" sz="1600">
                <a:latin typeface="Arial" charset="0"/>
                <a:ea typeface="新細明體" pitchFamily="18" charset="-120"/>
              </a:rPr>
            </a:br>
            <a:r>
              <a:rPr kumimoji="1" lang="en-US" altLang="zh-TW" sz="1600">
                <a:latin typeface="Arial" charset="0"/>
                <a:ea typeface="新細明體" pitchFamily="18" charset="-120"/>
              </a:rPr>
              <a:t>a5</a:t>
            </a:r>
          </a:p>
          <a:p>
            <a:pPr algn="ctr"/>
            <a:r>
              <a:rPr kumimoji="1" lang="en-US" altLang="zh-TW" sz="1600">
                <a:latin typeface="Arial" charset="0"/>
                <a:ea typeface="新細明體" pitchFamily="18" charset="-120"/>
              </a:rPr>
              <a:t>a6</a:t>
            </a:r>
          </a:p>
          <a:p>
            <a:pPr algn="ctr"/>
            <a:r>
              <a:rPr kumimoji="1" lang="en-US" altLang="zh-TW" sz="1600">
                <a:latin typeface="Arial" charset="0"/>
                <a:ea typeface="新細明體" pitchFamily="18" charset="-120"/>
              </a:rPr>
              <a:t>a7</a:t>
            </a:r>
          </a:p>
          <a:p>
            <a:pPr algn="ctr"/>
            <a:r>
              <a:rPr kumimoji="1" lang="en-US" altLang="zh-TW" sz="1600">
                <a:latin typeface="Arial" charset="0"/>
                <a:ea typeface="新細明體" pitchFamily="18" charset="-120"/>
              </a:rPr>
              <a:t>a8</a:t>
            </a:r>
          </a:p>
          <a:p>
            <a:pPr algn="ctr"/>
            <a:r>
              <a:rPr kumimoji="1" lang="en-US" altLang="zh-TW" sz="1600">
                <a:latin typeface="Arial" charset="0"/>
                <a:ea typeface="新細明體" pitchFamily="18" charset="-120"/>
              </a:rPr>
              <a:t>a9</a:t>
            </a:r>
          </a:p>
        </p:txBody>
      </p:sp>
      <p:sp>
        <p:nvSpPr>
          <p:cNvPr id="70670" name="Rectangle 14"/>
          <p:cNvSpPr>
            <a:spLocks noChangeArrowheads="1"/>
          </p:cNvSpPr>
          <p:nvPr/>
        </p:nvSpPr>
        <p:spPr bwMode="auto">
          <a:xfrm>
            <a:off x="6248400" y="3124200"/>
            <a:ext cx="304800" cy="762000"/>
          </a:xfrm>
          <a:prstGeom prst="rect">
            <a:avLst/>
          </a:prstGeom>
          <a:solidFill>
            <a:srgbClr val="CCFFCC"/>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b1</a:t>
            </a:r>
            <a:br>
              <a:rPr kumimoji="1" lang="en-US" altLang="zh-TW" sz="1600">
                <a:latin typeface="Arial" charset="0"/>
                <a:ea typeface="新細明體" pitchFamily="18" charset="-120"/>
              </a:rPr>
            </a:br>
            <a:r>
              <a:rPr kumimoji="1" lang="en-US" altLang="zh-TW" sz="1600">
                <a:latin typeface="Arial" charset="0"/>
                <a:ea typeface="新細明體" pitchFamily="18" charset="-120"/>
              </a:rPr>
              <a:t>b2</a:t>
            </a:r>
            <a:br>
              <a:rPr kumimoji="1" lang="en-US" altLang="zh-TW" sz="1600">
                <a:latin typeface="Arial" charset="0"/>
                <a:ea typeface="新細明體" pitchFamily="18" charset="-120"/>
              </a:rPr>
            </a:br>
            <a:r>
              <a:rPr kumimoji="1" lang="en-US" altLang="zh-TW" sz="1600">
                <a:latin typeface="Arial" charset="0"/>
                <a:ea typeface="新細明體" pitchFamily="18" charset="-120"/>
              </a:rPr>
              <a:t>b3</a:t>
            </a:r>
          </a:p>
        </p:txBody>
      </p:sp>
      <p:sp>
        <p:nvSpPr>
          <p:cNvPr id="2" name="Slide Number Placeholder 1">
            <a:extLst>
              <a:ext uri="{FF2B5EF4-FFF2-40B4-BE49-F238E27FC236}">
                <a16:creationId xmlns:a16="http://schemas.microsoft.com/office/drawing/2014/main" id="{71D2135E-5497-4B18-9C60-C6DFEB2FA0D8}"/>
              </a:ext>
            </a:extLst>
          </p:cNvPr>
          <p:cNvSpPr>
            <a:spLocks noGrp="1"/>
          </p:cNvSpPr>
          <p:nvPr>
            <p:ph type="sldNum" sz="quarter" idx="33"/>
          </p:nvPr>
        </p:nvSpPr>
        <p:spPr/>
        <p:txBody>
          <a:bodyPr/>
          <a:lstStyle/>
          <a:p>
            <a:fld id="{19B51A1E-902D-48AF-9020-955120F399B6}" type="slidenum">
              <a:rPr lang="en-US" noProof="0" smtClean="0"/>
              <a:pPr/>
              <a:t>54</a:t>
            </a:fld>
            <a:endParaRPr lang="en-US" noProof="0" dirty="0"/>
          </a:p>
        </p:txBody>
      </p:sp>
      <p:sp>
        <p:nvSpPr>
          <p:cNvPr id="18" name="Rectangle 2">
            <a:extLst>
              <a:ext uri="{FF2B5EF4-FFF2-40B4-BE49-F238E27FC236}">
                <a16:creationId xmlns:a16="http://schemas.microsoft.com/office/drawing/2014/main" id="{BC731D81-087F-4122-BBA8-ACC26FEB61B0}"/>
              </a:ext>
            </a:extLst>
          </p:cNvPr>
          <p:cNvSpPr>
            <a:spLocks noGrp="1" noChangeArrowheads="1"/>
          </p:cNvSpPr>
          <p:nvPr>
            <p:ph type="title"/>
          </p:nvPr>
        </p:nvSpPr>
        <p:spPr>
          <a:xfrm>
            <a:off x="113834" y="219869"/>
            <a:ext cx="7793037" cy="779462"/>
          </a:xfrm>
        </p:spPr>
        <p:txBody>
          <a:bodyPr/>
          <a:lstStyle/>
          <a:p>
            <a:pPr algn="ctr" eaLnBrk="1" hangingPunct="1"/>
            <a:r>
              <a:rPr lang="en-US" altLang="zh-TW" dirty="0">
                <a:ea typeface="新細明體" pitchFamily="18" charset="-120"/>
              </a:rPr>
              <a:t>Readers/Writers Example (12/12)</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62210" name="Group 2"/>
          <p:cNvGraphicFramePr>
            <a:graphicFrameLocks noGrp="1"/>
          </p:cNvGraphicFramePr>
          <p:nvPr>
            <p:extLst>
              <p:ext uri="{D42A27DB-BD31-4B8C-83A1-F6EECF244321}">
                <p14:modId xmlns:p14="http://schemas.microsoft.com/office/powerpoint/2010/main" val="1808649911"/>
              </p:ext>
            </p:extLst>
          </p:nvPr>
        </p:nvGraphicFramePr>
        <p:xfrm>
          <a:off x="2008096" y="990601"/>
          <a:ext cx="6400800" cy="5126355"/>
        </p:xfrm>
        <a:graphic>
          <a:graphicData uri="http://schemas.openxmlformats.org/drawingml/2006/table">
            <a:tbl>
              <a:tblPr/>
              <a:tblGrid>
                <a:gridCol w="7620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990600">
                  <a:extLst>
                    <a:ext uri="{9D8B030D-6E8A-4147-A177-3AD203B41FA5}">
                      <a16:colId xmlns:a16="http://schemas.microsoft.com/office/drawing/2014/main" val="20005"/>
                    </a:ext>
                  </a:extLst>
                </a:gridCol>
                <a:gridCol w="1828800">
                  <a:extLst>
                    <a:ext uri="{9D8B030D-6E8A-4147-A177-3AD203B41FA5}">
                      <a16:colId xmlns:a16="http://schemas.microsoft.com/office/drawing/2014/main" val="20006"/>
                    </a:ext>
                  </a:extLst>
                </a:gridCol>
              </a:tblGrid>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rgbClr val="000000"/>
                          </a:solidFill>
                          <a:effectLst/>
                          <a:latin typeface="Arial" charset="0"/>
                          <a:ea typeface="新細明體" pitchFamily="18" charset="-120"/>
                        </a:rPr>
                        <a:t>Slide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a:ln>
                          <a:noFill/>
                        </a:ln>
                        <a:solidFill>
                          <a:srgbClr val="000000"/>
                        </a:solidFill>
                        <a:effectLst/>
                        <a:latin typeface="Arial" charset="0"/>
                        <a:ea typeface="新細明體" pitchFamily="18" charset="-12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a:ln>
                          <a:noFill/>
                        </a:ln>
                        <a:solidFill>
                          <a:srgbClr val="000000"/>
                        </a:solidFill>
                        <a:effectLst/>
                        <a:latin typeface="Arial" charset="0"/>
                        <a:ea typeface="新細明體" pitchFamily="18" charset="-12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rgbClr val="000000"/>
                          </a:solidFill>
                          <a:effectLst/>
                          <a:latin typeface="Arial" charset="0"/>
                          <a:ea typeface="新細明體" pitchFamily="18" charset="-120"/>
                        </a:rPr>
                        <a:t>rc</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rgbClr val="000000"/>
                          </a:solidFill>
                          <a:effectLst/>
                          <a:latin typeface="Arial" charset="0"/>
                          <a:ea typeface="新細明體" pitchFamily="18" charset="-120"/>
                        </a:rPr>
                        <a:t>x</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rgbClr val="000000"/>
                          </a:solidFill>
                          <a:effectLst/>
                          <a:latin typeface="Arial" charset="0"/>
                          <a:ea typeface="新細明體" pitchFamily="18" charset="-120"/>
                        </a:rPr>
                        <a:t>wsem</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a:ln>
                          <a:noFill/>
                        </a:ln>
                        <a:solidFill>
                          <a:srgbClr val="000000"/>
                        </a:solidFill>
                        <a:effectLst/>
                        <a:latin typeface="Arial" charset="0"/>
                        <a:ea typeface="新細明體" pitchFamily="18" charset="-12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a:ln>
                          <a:noFill/>
                        </a:ln>
                        <a:solidFill>
                          <a:srgbClr val="000000"/>
                        </a:solidFill>
                        <a:effectLst/>
                        <a:latin typeface="Arial" charset="0"/>
                        <a:ea typeface="新細明體" pitchFamily="18" charset="-12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a:ln>
                          <a:noFill/>
                        </a:ln>
                        <a:solidFill>
                          <a:srgbClr val="000000"/>
                        </a:solidFill>
                        <a:effectLst/>
                        <a:latin typeface="Arial" charset="0"/>
                        <a:ea typeface="新細明體" pitchFamily="18" charset="-12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a:ln>
                          <a:noFill/>
                        </a:ln>
                        <a:solidFill>
                          <a:srgbClr val="000000"/>
                        </a:solidFill>
                        <a:effectLst/>
                        <a:latin typeface="Arial" charset="0"/>
                        <a:ea typeface="新細明體" pitchFamily="18" charset="-12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rgbClr val="000000"/>
                          </a:solidFill>
                          <a:effectLst/>
                          <a:latin typeface="Arial" charset="0"/>
                          <a:ea typeface="新細明體" pitchFamily="18" charset="-12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rgbClr val="000000"/>
                          </a:solidFill>
                          <a:effectLst/>
                          <a:latin typeface="Arial" charset="0"/>
                          <a:ea typeface="新細明體" pitchFamily="18" charset="-12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rgbClr val="000000"/>
                          </a:solidFill>
                          <a:effectLst/>
                          <a:latin typeface="Arial" charset="0"/>
                          <a:ea typeface="新細明體" pitchFamily="18" charset="-12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a:ln>
                          <a:noFill/>
                        </a:ln>
                        <a:solidFill>
                          <a:srgbClr val="000000"/>
                        </a:solidFill>
                        <a:effectLst/>
                        <a:latin typeface="Arial" charset="0"/>
                        <a:ea typeface="新細明體" pitchFamily="18" charset="-12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val="10001"/>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rgbClr val="000000"/>
                          </a:solidFill>
                          <a:effectLst/>
                          <a:latin typeface="Arial" charset="0"/>
                          <a:ea typeface="新細明體" pitchFamily="18" charset="-120"/>
                        </a:rPr>
                        <a:t>8</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rgbClr val="000000"/>
                          </a:solidFill>
                          <a:effectLst/>
                          <a:latin typeface="Arial" charset="0"/>
                          <a:ea typeface="新細明體" pitchFamily="18" charset="-120"/>
                        </a:rPr>
                        <a:t>W1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rgbClr val="000000"/>
                          </a:solidFill>
                          <a:effectLst/>
                          <a:latin typeface="Arial" charset="0"/>
                          <a:ea typeface="新細明體" pitchFamily="18" charset="-120"/>
                        </a:rPr>
                        <a:t>B1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a:ln>
                          <a:noFill/>
                        </a:ln>
                        <a:solidFill>
                          <a:srgbClr val="000000"/>
                        </a:solidFill>
                        <a:effectLst/>
                        <a:latin typeface="Arial" charset="0"/>
                        <a:ea typeface="新細明體" pitchFamily="18" charset="-12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a:ln>
                          <a:noFill/>
                        </a:ln>
                        <a:solidFill>
                          <a:srgbClr val="000000"/>
                        </a:solidFill>
                        <a:effectLst/>
                        <a:latin typeface="Arial" charset="0"/>
                        <a:ea typeface="新細明體" pitchFamily="18" charset="-12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rgbClr val="000000"/>
                          </a:solidFill>
                          <a:effectLst/>
                          <a:latin typeface="Arial" charset="0"/>
                          <a:ea typeface="新細明體" pitchFamily="18" charset="-12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a:ln>
                          <a:noFill/>
                        </a:ln>
                        <a:solidFill>
                          <a:srgbClr val="000000"/>
                        </a:solidFill>
                        <a:effectLst/>
                        <a:latin typeface="Arial" charset="0"/>
                        <a:ea typeface="新細明體" pitchFamily="18" charset="-12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val="10002"/>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a:ln>
                          <a:noFill/>
                        </a:ln>
                        <a:solidFill>
                          <a:srgbClr val="000000"/>
                        </a:solidFill>
                        <a:effectLst/>
                        <a:latin typeface="Arial" charset="0"/>
                        <a:ea typeface="新細明體" pitchFamily="18" charset="-12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a:ln>
                          <a:noFill/>
                        </a:ln>
                        <a:solidFill>
                          <a:srgbClr val="000000"/>
                        </a:solidFill>
                        <a:effectLst/>
                        <a:latin typeface="Arial" charset="0"/>
                        <a:ea typeface="新細明體" pitchFamily="18" charset="-12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rgbClr val="000000"/>
                          </a:solidFill>
                          <a:effectLst/>
                          <a:latin typeface="Arial" charset="0"/>
                          <a:ea typeface="新細明體" pitchFamily="18" charset="-120"/>
                        </a:rPr>
                        <a:t>B2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a:ln>
                          <a:noFill/>
                        </a:ln>
                        <a:solidFill>
                          <a:srgbClr val="000000"/>
                        </a:solidFill>
                        <a:effectLst/>
                        <a:latin typeface="Arial" charset="0"/>
                        <a:ea typeface="新細明體" pitchFamily="18" charset="-12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a:ln>
                          <a:noFill/>
                        </a:ln>
                        <a:solidFill>
                          <a:srgbClr val="000000"/>
                        </a:solidFill>
                        <a:effectLst/>
                        <a:latin typeface="Arial" charset="0"/>
                        <a:ea typeface="新細明體" pitchFamily="18" charset="-12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a:ln>
                          <a:noFill/>
                        </a:ln>
                        <a:solidFill>
                          <a:srgbClr val="000000"/>
                        </a:solidFill>
                        <a:effectLst/>
                        <a:latin typeface="Arial" charset="0"/>
                        <a:ea typeface="新細明體" pitchFamily="18" charset="-12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rgbClr val="000000"/>
                          </a:solidFill>
                          <a:effectLst/>
                          <a:latin typeface="Arial" charset="0"/>
                          <a:ea typeface="新細明體" pitchFamily="18" charset="-120"/>
                        </a:rPr>
                        <a:t>Write file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val="10003"/>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rgbClr val="000000"/>
                          </a:solidFill>
                          <a:effectLst/>
                          <a:latin typeface="Arial" charset="0"/>
                          <a:ea typeface="新細明體" pitchFamily="18" charset="-120"/>
                        </a:rPr>
                        <a:t>9</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rgbClr val="000000"/>
                          </a:solidFill>
                          <a:effectLst/>
                          <a:latin typeface="Arial" charset="0"/>
                          <a:ea typeface="新細明體" pitchFamily="18" charset="-120"/>
                        </a:rPr>
                        <a:t>R1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rgbClr val="000000"/>
                          </a:solidFill>
                          <a:effectLst/>
                          <a:latin typeface="Arial" charset="0"/>
                          <a:ea typeface="新細明體" pitchFamily="18" charset="-120"/>
                        </a:rPr>
                        <a:t>A1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a:ln>
                          <a:noFill/>
                        </a:ln>
                        <a:solidFill>
                          <a:srgbClr val="000000"/>
                        </a:solidFill>
                        <a:effectLst/>
                        <a:latin typeface="Arial" charset="0"/>
                        <a:ea typeface="新細明體" pitchFamily="18" charset="-12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rgbClr val="000000"/>
                          </a:solidFill>
                          <a:effectLst/>
                          <a:latin typeface="Arial" charset="0"/>
                          <a:ea typeface="新細明體" pitchFamily="18" charset="-12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a:ln>
                          <a:noFill/>
                        </a:ln>
                        <a:solidFill>
                          <a:srgbClr val="000000"/>
                        </a:solidFill>
                        <a:effectLst/>
                        <a:latin typeface="Arial" charset="0"/>
                        <a:ea typeface="新細明體" pitchFamily="18" charset="-12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a:ln>
                          <a:noFill/>
                        </a:ln>
                        <a:solidFill>
                          <a:srgbClr val="000000"/>
                        </a:solidFill>
                        <a:effectLst/>
                        <a:latin typeface="Arial" charset="0"/>
                        <a:ea typeface="新細明體" pitchFamily="18" charset="-12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val="10004"/>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dirty="0">
                        <a:ln>
                          <a:noFill/>
                        </a:ln>
                        <a:solidFill>
                          <a:srgbClr val="000000"/>
                        </a:solidFill>
                        <a:effectLst/>
                        <a:latin typeface="Arial" charset="0"/>
                        <a:ea typeface="新細明體" pitchFamily="18" charset="-12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a:ln>
                          <a:noFill/>
                        </a:ln>
                        <a:solidFill>
                          <a:srgbClr val="000000"/>
                        </a:solidFill>
                        <a:effectLst/>
                        <a:latin typeface="Arial" charset="0"/>
                        <a:ea typeface="新細明體" pitchFamily="18" charset="-12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rgbClr val="000000"/>
                          </a:solidFill>
                          <a:effectLst/>
                          <a:latin typeface="Arial" charset="0"/>
                          <a:ea typeface="新細明體" pitchFamily="18" charset="-120"/>
                        </a:rPr>
                        <a:t>A2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rgbClr val="000000"/>
                          </a:solidFill>
                          <a:effectLst/>
                          <a:latin typeface="Arial" charset="0"/>
                          <a:ea typeface="新細明體" pitchFamily="18" charset="-12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a:ln>
                          <a:noFill/>
                        </a:ln>
                        <a:solidFill>
                          <a:srgbClr val="000000"/>
                        </a:solidFill>
                        <a:effectLst/>
                        <a:latin typeface="Arial" charset="0"/>
                        <a:ea typeface="新細明體" pitchFamily="18" charset="-12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a:ln>
                          <a:noFill/>
                        </a:ln>
                        <a:solidFill>
                          <a:srgbClr val="000000"/>
                        </a:solidFill>
                        <a:effectLst/>
                        <a:latin typeface="Arial" charset="0"/>
                        <a:ea typeface="新細明體" pitchFamily="18" charset="-12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a:ln>
                          <a:noFill/>
                        </a:ln>
                        <a:solidFill>
                          <a:srgbClr val="000000"/>
                        </a:solidFill>
                        <a:effectLst/>
                        <a:latin typeface="Arial" charset="0"/>
                        <a:ea typeface="新細明體" pitchFamily="18" charset="-12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val="10005"/>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a:ln>
                          <a:noFill/>
                        </a:ln>
                        <a:solidFill>
                          <a:srgbClr val="000000"/>
                        </a:solidFill>
                        <a:effectLst/>
                        <a:latin typeface="Arial" charset="0"/>
                        <a:ea typeface="新細明體" pitchFamily="18" charset="-12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a:ln>
                          <a:noFill/>
                        </a:ln>
                        <a:solidFill>
                          <a:srgbClr val="000000"/>
                        </a:solidFill>
                        <a:effectLst/>
                        <a:latin typeface="Arial" charset="0"/>
                        <a:ea typeface="新細明體" pitchFamily="18" charset="-12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rgbClr val="000000"/>
                          </a:solidFill>
                          <a:effectLst/>
                          <a:latin typeface="Arial" charset="0"/>
                          <a:ea typeface="新細明體" pitchFamily="18" charset="-120"/>
                        </a:rPr>
                        <a:t>A3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a:ln>
                          <a:noFill/>
                        </a:ln>
                        <a:solidFill>
                          <a:srgbClr val="000000"/>
                        </a:solidFill>
                        <a:effectLst/>
                        <a:latin typeface="Arial" charset="0"/>
                        <a:ea typeface="新細明體" pitchFamily="18" charset="-12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a:ln>
                          <a:noFill/>
                        </a:ln>
                        <a:solidFill>
                          <a:srgbClr val="000000"/>
                        </a:solidFill>
                        <a:effectLst/>
                        <a:latin typeface="Arial" charset="0"/>
                        <a:ea typeface="新細明體" pitchFamily="18" charset="-12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rgbClr val="000000"/>
                          </a:solidFill>
                          <a:effectLst/>
                          <a:latin typeface="Arial" charset="0"/>
                          <a:ea typeface="新細明體" pitchFamily="18" charset="-12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rgbClr val="000000"/>
                          </a:solidFill>
                          <a:effectLst/>
                          <a:latin typeface="Arial" charset="0"/>
                          <a:ea typeface="新細明體" pitchFamily="18" charset="-120"/>
                        </a:rPr>
                        <a:t>Blocked</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val="10006"/>
                  </a:ext>
                </a:extLst>
              </a:tr>
              <a:tr h="3143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rgbClr val="000000"/>
                          </a:solidFill>
                          <a:effectLst/>
                          <a:latin typeface="Arial" charset="0"/>
                          <a:ea typeface="新細明體" pitchFamily="18" charset="-120"/>
                        </a:rPr>
                        <a:t>10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rgbClr val="000000"/>
                          </a:solidFill>
                          <a:effectLst/>
                          <a:latin typeface="Arial" charset="0"/>
                          <a:ea typeface="新細明體" pitchFamily="18" charset="-120"/>
                        </a:rPr>
                        <a:t>R2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rgbClr val="000000"/>
                          </a:solidFill>
                          <a:effectLst/>
                          <a:latin typeface="Arial" charset="0"/>
                          <a:ea typeface="新細明體" pitchFamily="18" charset="-120"/>
                        </a:rPr>
                        <a:t>A1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a:ln>
                          <a:noFill/>
                        </a:ln>
                        <a:solidFill>
                          <a:srgbClr val="000000"/>
                        </a:solidFill>
                        <a:effectLst/>
                        <a:latin typeface="Arial" charset="0"/>
                        <a:ea typeface="新細明體" pitchFamily="18" charset="-12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rgbClr val="000000"/>
                          </a:solidFill>
                          <a:effectLst/>
                          <a:latin typeface="Arial" charset="0"/>
                          <a:ea typeface="新細明體" pitchFamily="18" charset="-12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a:ln>
                          <a:noFill/>
                        </a:ln>
                        <a:solidFill>
                          <a:srgbClr val="000000"/>
                        </a:solidFill>
                        <a:effectLst/>
                        <a:latin typeface="Arial" charset="0"/>
                        <a:ea typeface="新細明體" pitchFamily="18" charset="-12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rgbClr val="000000"/>
                          </a:solidFill>
                          <a:effectLst/>
                          <a:latin typeface="Arial" charset="0"/>
                          <a:ea typeface="新細明體" pitchFamily="18" charset="-120"/>
                        </a:rPr>
                        <a:t>Blocked</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val="10007"/>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rgbClr val="000000"/>
                          </a:solidFill>
                          <a:effectLst/>
                          <a:latin typeface="Arial" charset="0"/>
                          <a:ea typeface="新細明體" pitchFamily="18" charset="-120"/>
                        </a:rPr>
                        <a:t>11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rgbClr val="000000"/>
                          </a:solidFill>
                          <a:effectLst/>
                          <a:latin typeface="Arial" charset="0"/>
                          <a:ea typeface="新細明體" pitchFamily="18" charset="-120"/>
                        </a:rPr>
                        <a:t>W2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rgbClr val="000000"/>
                          </a:solidFill>
                          <a:effectLst/>
                          <a:latin typeface="Arial" charset="0"/>
                          <a:ea typeface="新細明體" pitchFamily="18" charset="-120"/>
                        </a:rPr>
                        <a:t>B1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a:ln>
                          <a:noFill/>
                        </a:ln>
                        <a:solidFill>
                          <a:srgbClr val="000000"/>
                        </a:solidFill>
                        <a:effectLst/>
                        <a:latin typeface="Arial" charset="0"/>
                        <a:ea typeface="新細明體" pitchFamily="18" charset="-12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a:ln>
                          <a:noFill/>
                        </a:ln>
                        <a:solidFill>
                          <a:srgbClr val="000000"/>
                        </a:solidFill>
                        <a:effectLst/>
                        <a:latin typeface="Arial" charset="0"/>
                        <a:ea typeface="新細明體" pitchFamily="18" charset="-12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rgbClr val="000000"/>
                          </a:solidFill>
                          <a:effectLst/>
                          <a:latin typeface="Arial" charset="0"/>
                          <a:ea typeface="新細明體" pitchFamily="18" charset="-120"/>
                        </a:rPr>
                        <a:t>-2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rgbClr val="000000"/>
                          </a:solidFill>
                          <a:effectLst/>
                          <a:latin typeface="Arial" charset="0"/>
                          <a:ea typeface="新細明體" pitchFamily="18" charset="-120"/>
                        </a:rPr>
                        <a:t>Blocked</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val="10008"/>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rgbClr val="000000"/>
                          </a:solidFill>
                          <a:effectLst/>
                          <a:latin typeface="Arial" charset="0"/>
                          <a:ea typeface="新細明體" pitchFamily="18" charset="-120"/>
                        </a:rPr>
                        <a:t>12</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rgbClr val="000000"/>
                          </a:solidFill>
                          <a:effectLst/>
                          <a:latin typeface="Arial" charset="0"/>
                          <a:ea typeface="新細明體" pitchFamily="18" charset="-120"/>
                        </a:rPr>
                        <a:t>W1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rgbClr val="000000"/>
                          </a:solidFill>
                          <a:effectLst/>
                          <a:latin typeface="Arial" charset="0"/>
                          <a:ea typeface="新細明體" pitchFamily="18" charset="-120"/>
                        </a:rPr>
                        <a:t>B3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a:ln>
                          <a:noFill/>
                        </a:ln>
                        <a:solidFill>
                          <a:srgbClr val="000000"/>
                        </a:solidFill>
                        <a:effectLst/>
                        <a:latin typeface="Arial" charset="0"/>
                        <a:ea typeface="新細明體" pitchFamily="18" charset="-12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a:ln>
                          <a:noFill/>
                        </a:ln>
                        <a:solidFill>
                          <a:srgbClr val="000000"/>
                        </a:solidFill>
                        <a:effectLst/>
                        <a:latin typeface="Arial" charset="0"/>
                        <a:ea typeface="新細明體" pitchFamily="18" charset="-12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rgbClr val="000000"/>
                          </a:solidFill>
                          <a:effectLst/>
                          <a:latin typeface="Arial" charset="0"/>
                          <a:ea typeface="新細明體" pitchFamily="18" charset="-12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rgbClr val="000000"/>
                          </a:solidFill>
                          <a:effectLst/>
                          <a:latin typeface="Arial" charset="0"/>
                          <a:ea typeface="新細明體" pitchFamily="18" charset="-120"/>
                        </a:rPr>
                        <a:t>Wake up who?</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val="10009"/>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a:ln>
                          <a:noFill/>
                        </a:ln>
                        <a:solidFill>
                          <a:srgbClr val="000000"/>
                        </a:solidFill>
                        <a:effectLst/>
                        <a:latin typeface="Arial" charset="0"/>
                        <a:ea typeface="新細明體" pitchFamily="18" charset="-12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a:ln>
                          <a:noFill/>
                        </a:ln>
                        <a:solidFill>
                          <a:srgbClr val="000000"/>
                        </a:solidFill>
                        <a:effectLst/>
                        <a:latin typeface="Arial" charset="0"/>
                        <a:ea typeface="新細明體" pitchFamily="18" charset="-12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a:ln>
                          <a:noFill/>
                        </a:ln>
                        <a:solidFill>
                          <a:srgbClr val="000000"/>
                        </a:solidFill>
                        <a:effectLst/>
                        <a:latin typeface="Arial" charset="0"/>
                        <a:ea typeface="新細明體" pitchFamily="18" charset="-12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a:ln>
                          <a:noFill/>
                        </a:ln>
                        <a:solidFill>
                          <a:srgbClr val="000000"/>
                        </a:solidFill>
                        <a:effectLst/>
                        <a:latin typeface="Arial" charset="0"/>
                        <a:ea typeface="新細明體" pitchFamily="18" charset="-12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a:ln>
                          <a:noFill/>
                        </a:ln>
                        <a:solidFill>
                          <a:srgbClr val="000000"/>
                        </a:solidFill>
                        <a:effectLst/>
                        <a:latin typeface="Arial" charset="0"/>
                        <a:ea typeface="新細明體" pitchFamily="18" charset="-12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a:ln>
                          <a:noFill/>
                        </a:ln>
                        <a:solidFill>
                          <a:srgbClr val="000000"/>
                        </a:solidFill>
                        <a:effectLst/>
                        <a:latin typeface="Arial" charset="0"/>
                        <a:ea typeface="新細明體" pitchFamily="18" charset="-12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a:ln>
                          <a:noFill/>
                        </a:ln>
                        <a:solidFill>
                          <a:srgbClr val="000000"/>
                        </a:solidFill>
                        <a:effectLst/>
                        <a:latin typeface="Arial" charset="0"/>
                        <a:ea typeface="新細明體" pitchFamily="18" charset="-12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val="10010"/>
                  </a:ext>
                </a:extLst>
              </a:tr>
              <a:tr h="3651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a:ln>
                          <a:noFill/>
                        </a:ln>
                        <a:solidFill>
                          <a:srgbClr val="000000"/>
                        </a:solidFill>
                        <a:effectLst/>
                        <a:latin typeface="Arial" charset="0"/>
                        <a:ea typeface="新細明體" pitchFamily="18" charset="-12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a:ln>
                          <a:noFill/>
                        </a:ln>
                        <a:solidFill>
                          <a:srgbClr val="000000"/>
                        </a:solidFill>
                        <a:effectLst/>
                        <a:latin typeface="Arial" charset="0"/>
                        <a:ea typeface="新細明體" pitchFamily="18" charset="-12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a:ln>
                          <a:noFill/>
                        </a:ln>
                        <a:solidFill>
                          <a:srgbClr val="000000"/>
                        </a:solidFill>
                        <a:effectLst/>
                        <a:latin typeface="Arial" charset="0"/>
                        <a:ea typeface="新細明體" pitchFamily="18" charset="-12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a:ln>
                          <a:noFill/>
                        </a:ln>
                        <a:solidFill>
                          <a:srgbClr val="000000"/>
                        </a:solidFill>
                        <a:effectLst/>
                        <a:latin typeface="Arial" charset="0"/>
                        <a:ea typeface="新細明體" pitchFamily="18" charset="-12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a:ln>
                          <a:noFill/>
                        </a:ln>
                        <a:solidFill>
                          <a:srgbClr val="000000"/>
                        </a:solidFill>
                        <a:effectLst/>
                        <a:latin typeface="Arial" charset="0"/>
                        <a:ea typeface="新細明體" pitchFamily="18" charset="-12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a:ln>
                          <a:noFill/>
                        </a:ln>
                        <a:solidFill>
                          <a:srgbClr val="000000"/>
                        </a:solidFill>
                        <a:effectLst/>
                        <a:latin typeface="Arial" charset="0"/>
                        <a:ea typeface="新細明體" pitchFamily="18" charset="-12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a:ln>
                          <a:noFill/>
                        </a:ln>
                        <a:solidFill>
                          <a:srgbClr val="000000"/>
                        </a:solidFill>
                        <a:effectLst/>
                        <a:latin typeface="Arial" charset="0"/>
                        <a:ea typeface="新細明體" pitchFamily="18" charset="-12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val="10011"/>
                  </a:ext>
                </a:extLst>
              </a:tr>
              <a:tr h="3651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a:ln>
                          <a:noFill/>
                        </a:ln>
                        <a:solidFill>
                          <a:srgbClr val="000000"/>
                        </a:solidFill>
                        <a:effectLst/>
                        <a:latin typeface="Arial" charset="0"/>
                        <a:ea typeface="新細明體" pitchFamily="18" charset="-12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a:ln>
                          <a:noFill/>
                        </a:ln>
                        <a:solidFill>
                          <a:srgbClr val="000000"/>
                        </a:solidFill>
                        <a:effectLst/>
                        <a:latin typeface="Arial" charset="0"/>
                        <a:ea typeface="新細明體" pitchFamily="18" charset="-12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a:ln>
                          <a:noFill/>
                        </a:ln>
                        <a:solidFill>
                          <a:srgbClr val="000000"/>
                        </a:solidFill>
                        <a:effectLst/>
                        <a:latin typeface="Arial" charset="0"/>
                        <a:ea typeface="新細明體" pitchFamily="18" charset="-12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a:ln>
                          <a:noFill/>
                        </a:ln>
                        <a:solidFill>
                          <a:srgbClr val="000000"/>
                        </a:solidFill>
                        <a:effectLst/>
                        <a:latin typeface="Arial" charset="0"/>
                        <a:ea typeface="新細明體" pitchFamily="18" charset="-12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a:ln>
                          <a:noFill/>
                        </a:ln>
                        <a:solidFill>
                          <a:srgbClr val="000000"/>
                        </a:solidFill>
                        <a:effectLst/>
                        <a:latin typeface="Arial" charset="0"/>
                        <a:ea typeface="新細明體" pitchFamily="18" charset="-12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a:ln>
                          <a:noFill/>
                        </a:ln>
                        <a:solidFill>
                          <a:srgbClr val="000000"/>
                        </a:solidFill>
                        <a:effectLst/>
                        <a:latin typeface="Arial" charset="0"/>
                        <a:ea typeface="新細明體" pitchFamily="18" charset="-12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a:ln>
                          <a:noFill/>
                        </a:ln>
                        <a:solidFill>
                          <a:srgbClr val="000000"/>
                        </a:solidFill>
                        <a:effectLst/>
                        <a:latin typeface="Arial" charset="0"/>
                        <a:ea typeface="新細明體" pitchFamily="18" charset="-12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val="10012"/>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a:ln>
                          <a:noFill/>
                        </a:ln>
                        <a:solidFill>
                          <a:srgbClr val="000000"/>
                        </a:solidFill>
                        <a:effectLst/>
                        <a:latin typeface="Arial" charset="0"/>
                        <a:ea typeface="新細明體" pitchFamily="18" charset="-12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a:ln>
                          <a:noFill/>
                        </a:ln>
                        <a:solidFill>
                          <a:srgbClr val="000000"/>
                        </a:solidFill>
                        <a:effectLst/>
                        <a:latin typeface="Arial" charset="0"/>
                        <a:ea typeface="新細明體" pitchFamily="18" charset="-12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a:ln>
                          <a:noFill/>
                        </a:ln>
                        <a:solidFill>
                          <a:srgbClr val="000000"/>
                        </a:solidFill>
                        <a:effectLst/>
                        <a:latin typeface="Arial" charset="0"/>
                        <a:ea typeface="新細明體" pitchFamily="18" charset="-12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a:ln>
                          <a:noFill/>
                        </a:ln>
                        <a:solidFill>
                          <a:srgbClr val="000000"/>
                        </a:solidFill>
                        <a:effectLst/>
                        <a:latin typeface="Arial" charset="0"/>
                        <a:ea typeface="新細明體" pitchFamily="18" charset="-12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a:ln>
                          <a:noFill/>
                        </a:ln>
                        <a:solidFill>
                          <a:srgbClr val="000000"/>
                        </a:solidFill>
                        <a:effectLst/>
                        <a:latin typeface="Arial" charset="0"/>
                        <a:ea typeface="新細明體" pitchFamily="18" charset="-12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a:ln>
                          <a:noFill/>
                        </a:ln>
                        <a:solidFill>
                          <a:srgbClr val="000000"/>
                        </a:solidFill>
                        <a:effectLst/>
                        <a:latin typeface="Arial" charset="0"/>
                        <a:ea typeface="新細明體" pitchFamily="18" charset="-12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dirty="0">
                        <a:ln>
                          <a:noFill/>
                        </a:ln>
                        <a:solidFill>
                          <a:srgbClr val="000000"/>
                        </a:solidFill>
                        <a:effectLst/>
                        <a:latin typeface="Arial" charset="0"/>
                        <a:ea typeface="新細明體" pitchFamily="18" charset="-12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val="10013"/>
                  </a:ext>
                </a:extLst>
              </a:tr>
            </a:tbl>
          </a:graphicData>
        </a:graphic>
      </p:graphicFrame>
      <p:sp>
        <p:nvSpPr>
          <p:cNvPr id="2" name="Slide Number Placeholder 1">
            <a:extLst>
              <a:ext uri="{FF2B5EF4-FFF2-40B4-BE49-F238E27FC236}">
                <a16:creationId xmlns:a16="http://schemas.microsoft.com/office/drawing/2014/main" id="{F5000175-DA93-4E49-84AB-23224D8902A2}"/>
              </a:ext>
            </a:extLst>
          </p:cNvPr>
          <p:cNvSpPr>
            <a:spLocks noGrp="1"/>
          </p:cNvSpPr>
          <p:nvPr>
            <p:ph type="sldNum" sz="quarter" idx="13"/>
          </p:nvPr>
        </p:nvSpPr>
        <p:spPr/>
        <p:txBody>
          <a:bodyPr/>
          <a:lstStyle/>
          <a:p>
            <a:fld id="{19B51A1E-902D-48AF-9020-955120F399B6}" type="slidenum">
              <a:rPr lang="en-US" noProof="0" smtClean="0"/>
              <a:pPr/>
              <a:t>55</a:t>
            </a:fld>
            <a:endParaRPr lang="en-US" noProof="0" dirty="0"/>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44772" y="42933"/>
            <a:ext cx="7772400" cy="1143000"/>
          </a:xfrm>
        </p:spPr>
        <p:txBody>
          <a:bodyPr/>
          <a:lstStyle/>
          <a:p>
            <a:pPr algn="ctr" eaLnBrk="1" hangingPunct="1"/>
            <a:r>
              <a:rPr lang="en-US" altLang="zh-TW" dirty="0">
                <a:ea typeface="新細明體" pitchFamily="18" charset="-120"/>
              </a:rPr>
              <a:t>Dining Philosophers Problem</a:t>
            </a:r>
          </a:p>
        </p:txBody>
      </p:sp>
      <p:grpSp>
        <p:nvGrpSpPr>
          <p:cNvPr id="2" name="Group 3"/>
          <p:cNvGrpSpPr>
            <a:grpSpLocks/>
          </p:cNvGrpSpPr>
          <p:nvPr/>
        </p:nvGrpSpPr>
        <p:grpSpPr bwMode="auto">
          <a:xfrm>
            <a:off x="1721227" y="1752602"/>
            <a:ext cx="3929063" cy="3924300"/>
            <a:chOff x="576" y="1296"/>
            <a:chExt cx="2475" cy="2472"/>
          </a:xfrm>
        </p:grpSpPr>
        <p:sp>
          <p:nvSpPr>
            <p:cNvPr id="73747" name="Oval 4"/>
            <p:cNvSpPr>
              <a:spLocks noChangeArrowheads="1"/>
            </p:cNvSpPr>
            <p:nvPr/>
          </p:nvSpPr>
          <p:spPr bwMode="auto">
            <a:xfrm>
              <a:off x="576" y="1296"/>
              <a:ext cx="2475" cy="2472"/>
            </a:xfrm>
            <a:prstGeom prst="ellipse">
              <a:avLst/>
            </a:prstGeom>
            <a:solidFill>
              <a:srgbClr val="FFFFFF"/>
            </a:solidFill>
            <a:ln w="12700">
              <a:solidFill>
                <a:schemeClr val="tx1"/>
              </a:solidFill>
              <a:round/>
              <a:headEnd/>
              <a:tailEnd/>
            </a:ln>
          </p:spPr>
          <p:txBody>
            <a:bodyPr wrap="none" anchor="ctr"/>
            <a:lstStyle/>
            <a:p>
              <a:endParaRPr lang="en-US"/>
            </a:p>
          </p:txBody>
        </p:sp>
        <p:grpSp>
          <p:nvGrpSpPr>
            <p:cNvPr id="3" name="Group 5"/>
            <p:cNvGrpSpPr>
              <a:grpSpLocks/>
            </p:cNvGrpSpPr>
            <p:nvPr/>
          </p:nvGrpSpPr>
          <p:grpSpPr bwMode="auto">
            <a:xfrm>
              <a:off x="1618" y="2258"/>
              <a:ext cx="438" cy="437"/>
              <a:chOff x="3564" y="2255"/>
              <a:chExt cx="540" cy="539"/>
            </a:xfrm>
          </p:grpSpPr>
          <p:sp>
            <p:nvSpPr>
              <p:cNvPr id="73794" name="Oval 6"/>
              <p:cNvSpPr>
                <a:spLocks noChangeArrowheads="1"/>
              </p:cNvSpPr>
              <p:nvPr/>
            </p:nvSpPr>
            <p:spPr bwMode="auto">
              <a:xfrm>
                <a:off x="3564" y="2255"/>
                <a:ext cx="540" cy="539"/>
              </a:xfrm>
              <a:prstGeom prst="ellipse">
                <a:avLst/>
              </a:prstGeom>
              <a:solidFill>
                <a:schemeClr val="accent2"/>
              </a:solidFill>
              <a:ln w="12700">
                <a:solidFill>
                  <a:schemeClr val="tx1"/>
                </a:solidFill>
                <a:round/>
                <a:headEnd/>
                <a:tailEnd/>
              </a:ln>
            </p:spPr>
            <p:txBody>
              <a:bodyPr wrap="none" anchor="ctr"/>
              <a:lstStyle/>
              <a:p>
                <a:endParaRPr lang="en-US"/>
              </a:p>
            </p:txBody>
          </p:sp>
          <p:sp>
            <p:nvSpPr>
              <p:cNvPr id="73795" name="Oval 7"/>
              <p:cNvSpPr>
                <a:spLocks noChangeArrowheads="1"/>
              </p:cNvSpPr>
              <p:nvPr/>
            </p:nvSpPr>
            <p:spPr bwMode="auto">
              <a:xfrm>
                <a:off x="3656" y="2346"/>
                <a:ext cx="357" cy="357"/>
              </a:xfrm>
              <a:prstGeom prst="ellipse">
                <a:avLst/>
              </a:prstGeom>
              <a:solidFill>
                <a:schemeClr val="accent2"/>
              </a:solidFill>
              <a:ln w="12700">
                <a:solidFill>
                  <a:schemeClr val="tx1"/>
                </a:solidFill>
                <a:round/>
                <a:headEnd/>
                <a:tailEnd/>
              </a:ln>
            </p:spPr>
            <p:txBody>
              <a:bodyPr wrap="none" anchor="ctr"/>
              <a:lstStyle/>
              <a:p>
                <a:endParaRPr lang="en-US"/>
              </a:p>
            </p:txBody>
          </p:sp>
        </p:grpSp>
        <p:grpSp>
          <p:nvGrpSpPr>
            <p:cNvPr id="4" name="Group 8"/>
            <p:cNvGrpSpPr>
              <a:grpSpLocks/>
            </p:cNvGrpSpPr>
            <p:nvPr/>
          </p:nvGrpSpPr>
          <p:grpSpPr bwMode="auto">
            <a:xfrm rot="2206706">
              <a:off x="888" y="2659"/>
              <a:ext cx="245" cy="379"/>
              <a:chOff x="1670" y="3107"/>
              <a:chExt cx="303" cy="467"/>
            </a:xfrm>
          </p:grpSpPr>
          <p:sp>
            <p:nvSpPr>
              <p:cNvPr id="73791" name="Freeform 9"/>
              <p:cNvSpPr>
                <a:spLocks/>
              </p:cNvSpPr>
              <p:nvPr/>
            </p:nvSpPr>
            <p:spPr bwMode="auto">
              <a:xfrm>
                <a:off x="1822" y="3107"/>
                <a:ext cx="151" cy="214"/>
              </a:xfrm>
              <a:custGeom>
                <a:avLst/>
                <a:gdLst>
                  <a:gd name="T0" fmla="*/ 15 w 151"/>
                  <a:gd name="T1" fmla="*/ 169 h 214"/>
                  <a:gd name="T2" fmla="*/ 17 w 151"/>
                  <a:gd name="T3" fmla="*/ 163 h 214"/>
                  <a:gd name="T4" fmla="*/ 18 w 151"/>
                  <a:gd name="T5" fmla="*/ 153 h 214"/>
                  <a:gd name="T6" fmla="*/ 14 w 151"/>
                  <a:gd name="T7" fmla="*/ 145 h 214"/>
                  <a:gd name="T8" fmla="*/ 14 w 151"/>
                  <a:gd name="T9" fmla="*/ 134 h 214"/>
                  <a:gd name="T10" fmla="*/ 17 w 151"/>
                  <a:gd name="T11" fmla="*/ 113 h 214"/>
                  <a:gd name="T12" fmla="*/ 23 w 151"/>
                  <a:gd name="T13" fmla="*/ 91 h 214"/>
                  <a:gd name="T14" fmla="*/ 32 w 151"/>
                  <a:gd name="T15" fmla="*/ 73 h 214"/>
                  <a:gd name="T16" fmla="*/ 63 w 151"/>
                  <a:gd name="T17" fmla="*/ 27 h 214"/>
                  <a:gd name="T18" fmla="*/ 85 w 151"/>
                  <a:gd name="T19" fmla="*/ 0 h 214"/>
                  <a:gd name="T20" fmla="*/ 81 w 151"/>
                  <a:gd name="T21" fmla="*/ 22 h 214"/>
                  <a:gd name="T22" fmla="*/ 48 w 151"/>
                  <a:gd name="T23" fmla="*/ 75 h 214"/>
                  <a:gd name="T24" fmla="*/ 37 w 151"/>
                  <a:gd name="T25" fmla="*/ 96 h 214"/>
                  <a:gd name="T26" fmla="*/ 35 w 151"/>
                  <a:gd name="T27" fmla="*/ 104 h 214"/>
                  <a:gd name="T28" fmla="*/ 37 w 151"/>
                  <a:gd name="T29" fmla="*/ 107 h 214"/>
                  <a:gd name="T30" fmla="*/ 40 w 151"/>
                  <a:gd name="T31" fmla="*/ 107 h 214"/>
                  <a:gd name="T32" fmla="*/ 44 w 151"/>
                  <a:gd name="T33" fmla="*/ 105 h 214"/>
                  <a:gd name="T34" fmla="*/ 97 w 151"/>
                  <a:gd name="T35" fmla="*/ 25 h 214"/>
                  <a:gd name="T36" fmla="*/ 111 w 151"/>
                  <a:gd name="T37" fmla="*/ 14 h 214"/>
                  <a:gd name="T38" fmla="*/ 63 w 151"/>
                  <a:gd name="T39" fmla="*/ 106 h 214"/>
                  <a:gd name="T40" fmla="*/ 59 w 151"/>
                  <a:gd name="T41" fmla="*/ 114 h 214"/>
                  <a:gd name="T42" fmla="*/ 58 w 151"/>
                  <a:gd name="T43" fmla="*/ 118 h 214"/>
                  <a:gd name="T44" fmla="*/ 64 w 151"/>
                  <a:gd name="T45" fmla="*/ 120 h 214"/>
                  <a:gd name="T46" fmla="*/ 68 w 151"/>
                  <a:gd name="T47" fmla="*/ 116 h 214"/>
                  <a:gd name="T48" fmla="*/ 125 w 151"/>
                  <a:gd name="T49" fmla="*/ 22 h 214"/>
                  <a:gd name="T50" fmla="*/ 91 w 151"/>
                  <a:gd name="T51" fmla="*/ 105 h 214"/>
                  <a:gd name="T52" fmla="*/ 81 w 151"/>
                  <a:gd name="T53" fmla="*/ 126 h 214"/>
                  <a:gd name="T54" fmla="*/ 84 w 151"/>
                  <a:gd name="T55" fmla="*/ 133 h 214"/>
                  <a:gd name="T56" fmla="*/ 87 w 151"/>
                  <a:gd name="T57" fmla="*/ 132 h 214"/>
                  <a:gd name="T58" fmla="*/ 91 w 151"/>
                  <a:gd name="T59" fmla="*/ 127 h 214"/>
                  <a:gd name="T60" fmla="*/ 130 w 151"/>
                  <a:gd name="T61" fmla="*/ 60 h 214"/>
                  <a:gd name="T62" fmla="*/ 150 w 151"/>
                  <a:gd name="T63" fmla="*/ 36 h 214"/>
                  <a:gd name="T64" fmla="*/ 138 w 151"/>
                  <a:gd name="T65" fmla="*/ 68 h 214"/>
                  <a:gd name="T66" fmla="*/ 122 w 151"/>
                  <a:gd name="T67" fmla="*/ 105 h 214"/>
                  <a:gd name="T68" fmla="*/ 105 w 151"/>
                  <a:gd name="T69" fmla="*/ 132 h 214"/>
                  <a:gd name="T70" fmla="*/ 97 w 151"/>
                  <a:gd name="T71" fmla="*/ 145 h 214"/>
                  <a:gd name="T72" fmla="*/ 81 w 151"/>
                  <a:gd name="T73" fmla="*/ 159 h 214"/>
                  <a:gd name="T74" fmla="*/ 67 w 151"/>
                  <a:gd name="T75" fmla="*/ 167 h 214"/>
                  <a:gd name="T76" fmla="*/ 57 w 151"/>
                  <a:gd name="T77" fmla="*/ 171 h 214"/>
                  <a:gd name="T78" fmla="*/ 47 w 151"/>
                  <a:gd name="T79" fmla="*/ 175 h 214"/>
                  <a:gd name="T80" fmla="*/ 44 w 151"/>
                  <a:gd name="T81" fmla="*/ 179 h 214"/>
                  <a:gd name="T82" fmla="*/ 13 w 151"/>
                  <a:gd name="T83" fmla="*/ 213 h 21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51"/>
                  <a:gd name="T127" fmla="*/ 0 h 214"/>
                  <a:gd name="T128" fmla="*/ 151 w 151"/>
                  <a:gd name="T129" fmla="*/ 214 h 21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51" h="214">
                    <a:moveTo>
                      <a:pt x="0" y="195"/>
                    </a:moveTo>
                    <a:lnTo>
                      <a:pt x="15" y="169"/>
                    </a:lnTo>
                    <a:lnTo>
                      <a:pt x="16" y="165"/>
                    </a:lnTo>
                    <a:lnTo>
                      <a:pt x="17" y="163"/>
                    </a:lnTo>
                    <a:lnTo>
                      <a:pt x="18" y="160"/>
                    </a:lnTo>
                    <a:lnTo>
                      <a:pt x="18" y="153"/>
                    </a:lnTo>
                    <a:lnTo>
                      <a:pt x="15" y="149"/>
                    </a:lnTo>
                    <a:lnTo>
                      <a:pt x="14" y="145"/>
                    </a:lnTo>
                    <a:lnTo>
                      <a:pt x="13" y="141"/>
                    </a:lnTo>
                    <a:lnTo>
                      <a:pt x="14" y="134"/>
                    </a:lnTo>
                    <a:lnTo>
                      <a:pt x="14" y="129"/>
                    </a:lnTo>
                    <a:lnTo>
                      <a:pt x="17" y="113"/>
                    </a:lnTo>
                    <a:lnTo>
                      <a:pt x="19" y="103"/>
                    </a:lnTo>
                    <a:lnTo>
                      <a:pt x="23" y="91"/>
                    </a:lnTo>
                    <a:lnTo>
                      <a:pt x="28" y="79"/>
                    </a:lnTo>
                    <a:lnTo>
                      <a:pt x="32" y="73"/>
                    </a:lnTo>
                    <a:lnTo>
                      <a:pt x="50" y="44"/>
                    </a:lnTo>
                    <a:lnTo>
                      <a:pt x="63" y="27"/>
                    </a:lnTo>
                    <a:lnTo>
                      <a:pt x="77" y="10"/>
                    </a:lnTo>
                    <a:lnTo>
                      <a:pt x="85" y="0"/>
                    </a:lnTo>
                    <a:lnTo>
                      <a:pt x="92" y="4"/>
                    </a:lnTo>
                    <a:lnTo>
                      <a:pt x="81" y="22"/>
                    </a:lnTo>
                    <a:lnTo>
                      <a:pt x="62" y="52"/>
                    </a:lnTo>
                    <a:lnTo>
                      <a:pt x="48" y="75"/>
                    </a:lnTo>
                    <a:lnTo>
                      <a:pt x="41" y="88"/>
                    </a:lnTo>
                    <a:lnTo>
                      <a:pt x="37" y="96"/>
                    </a:lnTo>
                    <a:lnTo>
                      <a:pt x="35" y="100"/>
                    </a:lnTo>
                    <a:lnTo>
                      <a:pt x="35" y="104"/>
                    </a:lnTo>
                    <a:lnTo>
                      <a:pt x="35" y="105"/>
                    </a:lnTo>
                    <a:lnTo>
                      <a:pt x="37" y="107"/>
                    </a:lnTo>
                    <a:lnTo>
                      <a:pt x="39" y="108"/>
                    </a:lnTo>
                    <a:lnTo>
                      <a:pt x="40" y="107"/>
                    </a:lnTo>
                    <a:lnTo>
                      <a:pt x="42" y="107"/>
                    </a:lnTo>
                    <a:lnTo>
                      <a:pt x="44" y="105"/>
                    </a:lnTo>
                    <a:lnTo>
                      <a:pt x="78" y="53"/>
                    </a:lnTo>
                    <a:lnTo>
                      <a:pt x="97" y="25"/>
                    </a:lnTo>
                    <a:lnTo>
                      <a:pt x="105" y="11"/>
                    </a:lnTo>
                    <a:lnTo>
                      <a:pt x="111" y="14"/>
                    </a:lnTo>
                    <a:lnTo>
                      <a:pt x="88" y="59"/>
                    </a:lnTo>
                    <a:lnTo>
                      <a:pt x="63" y="106"/>
                    </a:lnTo>
                    <a:lnTo>
                      <a:pt x="59" y="112"/>
                    </a:lnTo>
                    <a:lnTo>
                      <a:pt x="59" y="114"/>
                    </a:lnTo>
                    <a:lnTo>
                      <a:pt x="58" y="117"/>
                    </a:lnTo>
                    <a:lnTo>
                      <a:pt x="58" y="118"/>
                    </a:lnTo>
                    <a:lnTo>
                      <a:pt x="63" y="120"/>
                    </a:lnTo>
                    <a:lnTo>
                      <a:pt x="64" y="120"/>
                    </a:lnTo>
                    <a:lnTo>
                      <a:pt x="66" y="118"/>
                    </a:lnTo>
                    <a:lnTo>
                      <a:pt x="68" y="116"/>
                    </a:lnTo>
                    <a:lnTo>
                      <a:pt x="68" y="115"/>
                    </a:lnTo>
                    <a:lnTo>
                      <a:pt x="125" y="22"/>
                    </a:lnTo>
                    <a:lnTo>
                      <a:pt x="131" y="26"/>
                    </a:lnTo>
                    <a:lnTo>
                      <a:pt x="91" y="105"/>
                    </a:lnTo>
                    <a:lnTo>
                      <a:pt x="83" y="124"/>
                    </a:lnTo>
                    <a:lnTo>
                      <a:pt x="81" y="126"/>
                    </a:lnTo>
                    <a:lnTo>
                      <a:pt x="81" y="131"/>
                    </a:lnTo>
                    <a:lnTo>
                      <a:pt x="84" y="133"/>
                    </a:lnTo>
                    <a:lnTo>
                      <a:pt x="85" y="133"/>
                    </a:lnTo>
                    <a:lnTo>
                      <a:pt x="87" y="132"/>
                    </a:lnTo>
                    <a:lnTo>
                      <a:pt x="88" y="130"/>
                    </a:lnTo>
                    <a:lnTo>
                      <a:pt x="91" y="127"/>
                    </a:lnTo>
                    <a:lnTo>
                      <a:pt x="110" y="96"/>
                    </a:lnTo>
                    <a:lnTo>
                      <a:pt x="130" y="60"/>
                    </a:lnTo>
                    <a:lnTo>
                      <a:pt x="143" y="32"/>
                    </a:lnTo>
                    <a:lnTo>
                      <a:pt x="150" y="36"/>
                    </a:lnTo>
                    <a:lnTo>
                      <a:pt x="145" y="48"/>
                    </a:lnTo>
                    <a:lnTo>
                      <a:pt x="138" y="68"/>
                    </a:lnTo>
                    <a:lnTo>
                      <a:pt x="131" y="87"/>
                    </a:lnTo>
                    <a:lnTo>
                      <a:pt x="122" y="105"/>
                    </a:lnTo>
                    <a:lnTo>
                      <a:pt x="111" y="126"/>
                    </a:lnTo>
                    <a:lnTo>
                      <a:pt x="105" y="132"/>
                    </a:lnTo>
                    <a:lnTo>
                      <a:pt x="101" y="140"/>
                    </a:lnTo>
                    <a:lnTo>
                      <a:pt x="97" y="145"/>
                    </a:lnTo>
                    <a:lnTo>
                      <a:pt x="89" y="152"/>
                    </a:lnTo>
                    <a:lnTo>
                      <a:pt x="81" y="159"/>
                    </a:lnTo>
                    <a:lnTo>
                      <a:pt x="73" y="164"/>
                    </a:lnTo>
                    <a:lnTo>
                      <a:pt x="67" y="167"/>
                    </a:lnTo>
                    <a:lnTo>
                      <a:pt x="59" y="171"/>
                    </a:lnTo>
                    <a:lnTo>
                      <a:pt x="57" y="171"/>
                    </a:lnTo>
                    <a:lnTo>
                      <a:pt x="54" y="173"/>
                    </a:lnTo>
                    <a:lnTo>
                      <a:pt x="47" y="175"/>
                    </a:lnTo>
                    <a:lnTo>
                      <a:pt x="46" y="176"/>
                    </a:lnTo>
                    <a:lnTo>
                      <a:pt x="44" y="179"/>
                    </a:lnTo>
                    <a:lnTo>
                      <a:pt x="25" y="210"/>
                    </a:lnTo>
                    <a:lnTo>
                      <a:pt x="13" y="213"/>
                    </a:lnTo>
                    <a:lnTo>
                      <a:pt x="0" y="195"/>
                    </a:lnTo>
                  </a:path>
                </a:pathLst>
              </a:custGeom>
              <a:solidFill>
                <a:srgbClr val="FFFFFF"/>
              </a:solidFill>
              <a:ln w="12700" cap="rnd">
                <a:solidFill>
                  <a:srgbClr val="000000"/>
                </a:solidFill>
                <a:round/>
                <a:headEnd type="none" w="sm" len="sm"/>
                <a:tailEnd type="none" w="sm" len="sm"/>
              </a:ln>
            </p:spPr>
            <p:txBody>
              <a:bodyPr/>
              <a:lstStyle/>
              <a:p>
                <a:endParaRPr lang="en-US"/>
              </a:p>
            </p:txBody>
          </p:sp>
          <p:sp>
            <p:nvSpPr>
              <p:cNvPr id="73792" name="Freeform 10"/>
              <p:cNvSpPr>
                <a:spLocks/>
              </p:cNvSpPr>
              <p:nvPr/>
            </p:nvSpPr>
            <p:spPr bwMode="auto">
              <a:xfrm>
                <a:off x="1670" y="3301"/>
                <a:ext cx="179" cy="273"/>
              </a:xfrm>
              <a:custGeom>
                <a:avLst/>
                <a:gdLst>
                  <a:gd name="T0" fmla="*/ 151 w 179"/>
                  <a:gd name="T1" fmla="*/ 0 h 273"/>
                  <a:gd name="T2" fmla="*/ 132 w 179"/>
                  <a:gd name="T3" fmla="*/ 29 h 273"/>
                  <a:gd name="T4" fmla="*/ 94 w 179"/>
                  <a:gd name="T5" fmla="*/ 81 h 273"/>
                  <a:gd name="T6" fmla="*/ 65 w 179"/>
                  <a:gd name="T7" fmla="*/ 118 h 273"/>
                  <a:gd name="T8" fmla="*/ 42 w 179"/>
                  <a:gd name="T9" fmla="*/ 156 h 273"/>
                  <a:gd name="T10" fmla="*/ 20 w 179"/>
                  <a:gd name="T11" fmla="*/ 194 h 273"/>
                  <a:gd name="T12" fmla="*/ 10 w 179"/>
                  <a:gd name="T13" fmla="*/ 221 h 273"/>
                  <a:gd name="T14" fmla="*/ 1 w 179"/>
                  <a:gd name="T15" fmla="*/ 243 h 273"/>
                  <a:gd name="T16" fmla="*/ 0 w 179"/>
                  <a:gd name="T17" fmla="*/ 253 h 273"/>
                  <a:gd name="T18" fmla="*/ 0 w 179"/>
                  <a:gd name="T19" fmla="*/ 261 h 273"/>
                  <a:gd name="T20" fmla="*/ 3 w 179"/>
                  <a:gd name="T21" fmla="*/ 266 h 273"/>
                  <a:gd name="T22" fmla="*/ 11 w 179"/>
                  <a:gd name="T23" fmla="*/ 271 h 273"/>
                  <a:gd name="T24" fmla="*/ 16 w 179"/>
                  <a:gd name="T25" fmla="*/ 272 h 273"/>
                  <a:gd name="T26" fmla="*/ 23 w 179"/>
                  <a:gd name="T27" fmla="*/ 269 h 273"/>
                  <a:gd name="T28" fmla="*/ 30 w 179"/>
                  <a:gd name="T29" fmla="*/ 264 h 273"/>
                  <a:gd name="T30" fmla="*/ 45 w 179"/>
                  <a:gd name="T31" fmla="*/ 250 h 273"/>
                  <a:gd name="T32" fmla="*/ 70 w 179"/>
                  <a:gd name="T33" fmla="*/ 218 h 273"/>
                  <a:gd name="T34" fmla="*/ 94 w 179"/>
                  <a:gd name="T35" fmla="*/ 185 h 273"/>
                  <a:gd name="T36" fmla="*/ 121 w 179"/>
                  <a:gd name="T37" fmla="*/ 134 h 273"/>
                  <a:gd name="T38" fmla="*/ 153 w 179"/>
                  <a:gd name="T39" fmla="*/ 65 h 273"/>
                  <a:gd name="T40" fmla="*/ 169 w 179"/>
                  <a:gd name="T41" fmla="*/ 31 h 273"/>
                  <a:gd name="T42" fmla="*/ 178 w 179"/>
                  <a:gd name="T43" fmla="*/ 15 h 273"/>
                  <a:gd name="T44" fmla="*/ 151 w 179"/>
                  <a:gd name="T45" fmla="*/ 0 h 27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79"/>
                  <a:gd name="T70" fmla="*/ 0 h 273"/>
                  <a:gd name="T71" fmla="*/ 179 w 179"/>
                  <a:gd name="T72" fmla="*/ 273 h 27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79" h="273">
                    <a:moveTo>
                      <a:pt x="151" y="0"/>
                    </a:moveTo>
                    <a:lnTo>
                      <a:pt x="132" y="29"/>
                    </a:lnTo>
                    <a:lnTo>
                      <a:pt x="94" y="81"/>
                    </a:lnTo>
                    <a:lnTo>
                      <a:pt x="65" y="118"/>
                    </a:lnTo>
                    <a:lnTo>
                      <a:pt x="42" y="156"/>
                    </a:lnTo>
                    <a:lnTo>
                      <a:pt x="20" y="194"/>
                    </a:lnTo>
                    <a:lnTo>
                      <a:pt x="10" y="221"/>
                    </a:lnTo>
                    <a:lnTo>
                      <a:pt x="1" y="243"/>
                    </a:lnTo>
                    <a:lnTo>
                      <a:pt x="0" y="253"/>
                    </a:lnTo>
                    <a:lnTo>
                      <a:pt x="0" y="261"/>
                    </a:lnTo>
                    <a:lnTo>
                      <a:pt x="3" y="266"/>
                    </a:lnTo>
                    <a:lnTo>
                      <a:pt x="11" y="271"/>
                    </a:lnTo>
                    <a:lnTo>
                      <a:pt x="16" y="272"/>
                    </a:lnTo>
                    <a:lnTo>
                      <a:pt x="23" y="269"/>
                    </a:lnTo>
                    <a:lnTo>
                      <a:pt x="30" y="264"/>
                    </a:lnTo>
                    <a:lnTo>
                      <a:pt x="45" y="250"/>
                    </a:lnTo>
                    <a:lnTo>
                      <a:pt x="70" y="218"/>
                    </a:lnTo>
                    <a:lnTo>
                      <a:pt x="94" y="185"/>
                    </a:lnTo>
                    <a:lnTo>
                      <a:pt x="121" y="134"/>
                    </a:lnTo>
                    <a:lnTo>
                      <a:pt x="153" y="65"/>
                    </a:lnTo>
                    <a:lnTo>
                      <a:pt x="169" y="31"/>
                    </a:lnTo>
                    <a:lnTo>
                      <a:pt x="178" y="15"/>
                    </a:lnTo>
                    <a:lnTo>
                      <a:pt x="151" y="0"/>
                    </a:lnTo>
                  </a:path>
                </a:pathLst>
              </a:custGeom>
              <a:solidFill>
                <a:srgbClr val="000000"/>
              </a:solidFill>
              <a:ln w="12700" cap="rnd">
                <a:solidFill>
                  <a:srgbClr val="000000"/>
                </a:solidFill>
                <a:round/>
                <a:headEnd type="none" w="sm" len="sm"/>
                <a:tailEnd type="none" w="sm" len="sm"/>
              </a:ln>
            </p:spPr>
            <p:txBody>
              <a:bodyPr/>
              <a:lstStyle/>
              <a:p>
                <a:endParaRPr lang="en-US"/>
              </a:p>
            </p:txBody>
          </p:sp>
          <p:sp>
            <p:nvSpPr>
              <p:cNvPr id="73793" name="Freeform 11"/>
              <p:cNvSpPr>
                <a:spLocks/>
              </p:cNvSpPr>
              <p:nvPr/>
            </p:nvSpPr>
            <p:spPr bwMode="auto">
              <a:xfrm>
                <a:off x="1803" y="3301"/>
                <a:ext cx="46" cy="44"/>
              </a:xfrm>
              <a:custGeom>
                <a:avLst/>
                <a:gdLst>
                  <a:gd name="T0" fmla="*/ 18 w 46"/>
                  <a:gd name="T1" fmla="*/ 0 h 44"/>
                  <a:gd name="T2" fmla="*/ 11 w 46"/>
                  <a:gd name="T3" fmla="*/ 9 h 44"/>
                  <a:gd name="T4" fmla="*/ 5 w 46"/>
                  <a:gd name="T5" fmla="*/ 18 h 44"/>
                  <a:gd name="T6" fmla="*/ 0 w 46"/>
                  <a:gd name="T7" fmla="*/ 26 h 44"/>
                  <a:gd name="T8" fmla="*/ 31 w 46"/>
                  <a:gd name="T9" fmla="*/ 43 h 44"/>
                  <a:gd name="T10" fmla="*/ 35 w 46"/>
                  <a:gd name="T11" fmla="*/ 35 h 44"/>
                  <a:gd name="T12" fmla="*/ 42 w 46"/>
                  <a:gd name="T13" fmla="*/ 20 h 44"/>
                  <a:gd name="T14" fmla="*/ 45 w 46"/>
                  <a:gd name="T15" fmla="*/ 15 h 44"/>
                  <a:gd name="T16" fmla="*/ 18 w 46"/>
                  <a:gd name="T17" fmla="*/ 0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6"/>
                  <a:gd name="T28" fmla="*/ 0 h 44"/>
                  <a:gd name="T29" fmla="*/ 46 w 46"/>
                  <a:gd name="T30" fmla="*/ 44 h 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6" h="44">
                    <a:moveTo>
                      <a:pt x="18" y="0"/>
                    </a:moveTo>
                    <a:lnTo>
                      <a:pt x="11" y="9"/>
                    </a:lnTo>
                    <a:lnTo>
                      <a:pt x="5" y="18"/>
                    </a:lnTo>
                    <a:lnTo>
                      <a:pt x="0" y="26"/>
                    </a:lnTo>
                    <a:lnTo>
                      <a:pt x="31" y="43"/>
                    </a:lnTo>
                    <a:lnTo>
                      <a:pt x="35" y="35"/>
                    </a:lnTo>
                    <a:lnTo>
                      <a:pt x="42" y="20"/>
                    </a:lnTo>
                    <a:lnTo>
                      <a:pt x="45" y="15"/>
                    </a:lnTo>
                    <a:lnTo>
                      <a:pt x="18" y="0"/>
                    </a:lnTo>
                  </a:path>
                </a:pathLst>
              </a:custGeom>
              <a:solidFill>
                <a:srgbClr val="FFFFFF"/>
              </a:solidFill>
              <a:ln w="12700" cap="rnd">
                <a:solidFill>
                  <a:srgbClr val="000000"/>
                </a:solidFill>
                <a:round/>
                <a:headEnd type="none" w="sm" len="sm"/>
                <a:tailEnd type="none" w="sm" len="sm"/>
              </a:ln>
            </p:spPr>
            <p:txBody>
              <a:bodyPr/>
              <a:lstStyle/>
              <a:p>
                <a:endParaRPr lang="en-US"/>
              </a:p>
            </p:txBody>
          </p:sp>
        </p:grpSp>
        <p:grpSp>
          <p:nvGrpSpPr>
            <p:cNvPr id="5" name="Group 12"/>
            <p:cNvGrpSpPr>
              <a:grpSpLocks/>
            </p:cNvGrpSpPr>
            <p:nvPr/>
          </p:nvGrpSpPr>
          <p:grpSpPr bwMode="auto">
            <a:xfrm rot="2254683">
              <a:off x="2289" y="1608"/>
              <a:ext cx="79" cy="420"/>
              <a:chOff x="3168" y="1336"/>
              <a:chExt cx="97" cy="518"/>
            </a:xfrm>
          </p:grpSpPr>
          <p:sp>
            <p:nvSpPr>
              <p:cNvPr id="73788" name="Freeform 13"/>
              <p:cNvSpPr>
                <a:spLocks/>
              </p:cNvSpPr>
              <p:nvPr/>
            </p:nvSpPr>
            <p:spPr bwMode="auto">
              <a:xfrm>
                <a:off x="3168" y="1631"/>
                <a:ext cx="97" cy="223"/>
              </a:xfrm>
              <a:custGeom>
                <a:avLst/>
                <a:gdLst>
                  <a:gd name="T0" fmla="*/ 65 w 97"/>
                  <a:gd name="T1" fmla="*/ 39 h 223"/>
                  <a:gd name="T2" fmla="*/ 67 w 97"/>
                  <a:gd name="T3" fmla="*/ 46 h 223"/>
                  <a:gd name="T4" fmla="*/ 69 w 97"/>
                  <a:gd name="T5" fmla="*/ 54 h 223"/>
                  <a:gd name="T6" fmla="*/ 77 w 97"/>
                  <a:gd name="T7" fmla="*/ 60 h 223"/>
                  <a:gd name="T8" fmla="*/ 83 w 97"/>
                  <a:gd name="T9" fmla="*/ 71 h 223"/>
                  <a:gd name="T10" fmla="*/ 89 w 97"/>
                  <a:gd name="T11" fmla="*/ 90 h 223"/>
                  <a:gd name="T12" fmla="*/ 95 w 97"/>
                  <a:gd name="T13" fmla="*/ 112 h 223"/>
                  <a:gd name="T14" fmla="*/ 95 w 97"/>
                  <a:gd name="T15" fmla="*/ 131 h 223"/>
                  <a:gd name="T16" fmla="*/ 90 w 97"/>
                  <a:gd name="T17" fmla="*/ 188 h 223"/>
                  <a:gd name="T18" fmla="*/ 83 w 97"/>
                  <a:gd name="T19" fmla="*/ 222 h 223"/>
                  <a:gd name="T20" fmla="*/ 76 w 97"/>
                  <a:gd name="T21" fmla="*/ 200 h 223"/>
                  <a:gd name="T22" fmla="*/ 80 w 97"/>
                  <a:gd name="T23" fmla="*/ 138 h 223"/>
                  <a:gd name="T24" fmla="*/ 81 w 97"/>
                  <a:gd name="T25" fmla="*/ 114 h 223"/>
                  <a:gd name="T26" fmla="*/ 78 w 97"/>
                  <a:gd name="T27" fmla="*/ 107 h 223"/>
                  <a:gd name="T28" fmla="*/ 75 w 97"/>
                  <a:gd name="T29" fmla="*/ 105 h 223"/>
                  <a:gd name="T30" fmla="*/ 72 w 97"/>
                  <a:gd name="T31" fmla="*/ 106 h 223"/>
                  <a:gd name="T32" fmla="*/ 70 w 97"/>
                  <a:gd name="T33" fmla="*/ 110 h 223"/>
                  <a:gd name="T34" fmla="*/ 61 w 97"/>
                  <a:gd name="T35" fmla="*/ 205 h 223"/>
                  <a:gd name="T36" fmla="*/ 53 w 97"/>
                  <a:gd name="T37" fmla="*/ 221 h 223"/>
                  <a:gd name="T38" fmla="*/ 53 w 97"/>
                  <a:gd name="T39" fmla="*/ 117 h 223"/>
                  <a:gd name="T40" fmla="*/ 52 w 97"/>
                  <a:gd name="T41" fmla="*/ 109 h 223"/>
                  <a:gd name="T42" fmla="*/ 51 w 97"/>
                  <a:gd name="T43" fmla="*/ 105 h 223"/>
                  <a:gd name="T44" fmla="*/ 46 w 97"/>
                  <a:gd name="T45" fmla="*/ 106 h 223"/>
                  <a:gd name="T46" fmla="*/ 44 w 97"/>
                  <a:gd name="T47" fmla="*/ 111 h 223"/>
                  <a:gd name="T48" fmla="*/ 29 w 97"/>
                  <a:gd name="T49" fmla="*/ 220 h 223"/>
                  <a:gd name="T50" fmla="*/ 27 w 97"/>
                  <a:gd name="T51" fmla="*/ 111 h 223"/>
                  <a:gd name="T52" fmla="*/ 25 w 97"/>
                  <a:gd name="T53" fmla="*/ 103 h 223"/>
                  <a:gd name="T54" fmla="*/ 20 w 97"/>
                  <a:gd name="T55" fmla="*/ 105 h 223"/>
                  <a:gd name="T56" fmla="*/ 19 w 97"/>
                  <a:gd name="T57" fmla="*/ 108 h 223"/>
                  <a:gd name="T58" fmla="*/ 16 w 97"/>
                  <a:gd name="T59" fmla="*/ 149 h 223"/>
                  <a:gd name="T60" fmla="*/ 16 w 97"/>
                  <a:gd name="T61" fmla="*/ 220 h 223"/>
                  <a:gd name="T62" fmla="*/ 7 w 97"/>
                  <a:gd name="T63" fmla="*/ 207 h 223"/>
                  <a:gd name="T64" fmla="*/ 1 w 97"/>
                  <a:gd name="T65" fmla="*/ 166 h 223"/>
                  <a:gd name="T66" fmla="*/ 1 w 97"/>
                  <a:gd name="T67" fmla="*/ 123 h 223"/>
                  <a:gd name="T68" fmla="*/ 4 w 97"/>
                  <a:gd name="T69" fmla="*/ 106 h 223"/>
                  <a:gd name="T70" fmla="*/ 8 w 97"/>
                  <a:gd name="T71" fmla="*/ 90 h 223"/>
                  <a:gd name="T72" fmla="*/ 16 w 97"/>
                  <a:gd name="T73" fmla="*/ 71 h 223"/>
                  <a:gd name="T74" fmla="*/ 26 w 97"/>
                  <a:gd name="T75" fmla="*/ 58 h 223"/>
                  <a:gd name="T76" fmla="*/ 29 w 97"/>
                  <a:gd name="T77" fmla="*/ 54 h 223"/>
                  <a:gd name="T78" fmla="*/ 35 w 97"/>
                  <a:gd name="T79" fmla="*/ 48 h 223"/>
                  <a:gd name="T80" fmla="*/ 37 w 97"/>
                  <a:gd name="T81" fmla="*/ 8 h 223"/>
                  <a:gd name="T82" fmla="*/ 67 w 97"/>
                  <a:gd name="T83" fmla="*/ 9 h 22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7"/>
                  <a:gd name="T127" fmla="*/ 0 h 223"/>
                  <a:gd name="T128" fmla="*/ 97 w 97"/>
                  <a:gd name="T129" fmla="*/ 223 h 22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7" h="223">
                    <a:moveTo>
                      <a:pt x="67" y="9"/>
                    </a:moveTo>
                    <a:lnTo>
                      <a:pt x="65" y="39"/>
                    </a:lnTo>
                    <a:lnTo>
                      <a:pt x="67" y="44"/>
                    </a:lnTo>
                    <a:lnTo>
                      <a:pt x="67" y="46"/>
                    </a:lnTo>
                    <a:lnTo>
                      <a:pt x="67" y="49"/>
                    </a:lnTo>
                    <a:lnTo>
                      <a:pt x="69" y="54"/>
                    </a:lnTo>
                    <a:lnTo>
                      <a:pt x="74" y="57"/>
                    </a:lnTo>
                    <a:lnTo>
                      <a:pt x="77" y="60"/>
                    </a:lnTo>
                    <a:lnTo>
                      <a:pt x="81" y="64"/>
                    </a:lnTo>
                    <a:lnTo>
                      <a:pt x="83" y="71"/>
                    </a:lnTo>
                    <a:lnTo>
                      <a:pt x="85" y="74"/>
                    </a:lnTo>
                    <a:lnTo>
                      <a:pt x="89" y="90"/>
                    </a:lnTo>
                    <a:lnTo>
                      <a:pt x="92" y="100"/>
                    </a:lnTo>
                    <a:lnTo>
                      <a:pt x="95" y="112"/>
                    </a:lnTo>
                    <a:lnTo>
                      <a:pt x="96" y="126"/>
                    </a:lnTo>
                    <a:lnTo>
                      <a:pt x="95" y="131"/>
                    </a:lnTo>
                    <a:lnTo>
                      <a:pt x="92" y="167"/>
                    </a:lnTo>
                    <a:lnTo>
                      <a:pt x="90" y="188"/>
                    </a:lnTo>
                    <a:lnTo>
                      <a:pt x="86" y="209"/>
                    </a:lnTo>
                    <a:lnTo>
                      <a:pt x="83" y="222"/>
                    </a:lnTo>
                    <a:lnTo>
                      <a:pt x="74" y="222"/>
                    </a:lnTo>
                    <a:lnTo>
                      <a:pt x="76" y="200"/>
                    </a:lnTo>
                    <a:lnTo>
                      <a:pt x="79" y="165"/>
                    </a:lnTo>
                    <a:lnTo>
                      <a:pt x="80" y="138"/>
                    </a:lnTo>
                    <a:lnTo>
                      <a:pt x="80" y="123"/>
                    </a:lnTo>
                    <a:lnTo>
                      <a:pt x="81" y="114"/>
                    </a:lnTo>
                    <a:lnTo>
                      <a:pt x="80" y="111"/>
                    </a:lnTo>
                    <a:lnTo>
                      <a:pt x="78" y="107"/>
                    </a:lnTo>
                    <a:lnTo>
                      <a:pt x="77" y="106"/>
                    </a:lnTo>
                    <a:lnTo>
                      <a:pt x="75" y="105"/>
                    </a:lnTo>
                    <a:lnTo>
                      <a:pt x="73" y="105"/>
                    </a:lnTo>
                    <a:lnTo>
                      <a:pt x="72" y="106"/>
                    </a:lnTo>
                    <a:lnTo>
                      <a:pt x="70" y="107"/>
                    </a:lnTo>
                    <a:lnTo>
                      <a:pt x="70" y="110"/>
                    </a:lnTo>
                    <a:lnTo>
                      <a:pt x="65" y="172"/>
                    </a:lnTo>
                    <a:lnTo>
                      <a:pt x="61" y="205"/>
                    </a:lnTo>
                    <a:lnTo>
                      <a:pt x="59" y="222"/>
                    </a:lnTo>
                    <a:lnTo>
                      <a:pt x="53" y="221"/>
                    </a:lnTo>
                    <a:lnTo>
                      <a:pt x="52" y="172"/>
                    </a:lnTo>
                    <a:lnTo>
                      <a:pt x="53" y="117"/>
                    </a:lnTo>
                    <a:lnTo>
                      <a:pt x="53" y="111"/>
                    </a:lnTo>
                    <a:lnTo>
                      <a:pt x="52" y="109"/>
                    </a:lnTo>
                    <a:lnTo>
                      <a:pt x="51" y="106"/>
                    </a:lnTo>
                    <a:lnTo>
                      <a:pt x="51" y="105"/>
                    </a:lnTo>
                    <a:lnTo>
                      <a:pt x="47" y="105"/>
                    </a:lnTo>
                    <a:lnTo>
                      <a:pt x="46" y="106"/>
                    </a:lnTo>
                    <a:lnTo>
                      <a:pt x="45" y="109"/>
                    </a:lnTo>
                    <a:lnTo>
                      <a:pt x="44" y="111"/>
                    </a:lnTo>
                    <a:lnTo>
                      <a:pt x="37" y="221"/>
                    </a:lnTo>
                    <a:lnTo>
                      <a:pt x="29" y="220"/>
                    </a:lnTo>
                    <a:lnTo>
                      <a:pt x="28" y="132"/>
                    </a:lnTo>
                    <a:lnTo>
                      <a:pt x="27" y="111"/>
                    </a:lnTo>
                    <a:lnTo>
                      <a:pt x="28" y="108"/>
                    </a:lnTo>
                    <a:lnTo>
                      <a:pt x="25" y="103"/>
                    </a:lnTo>
                    <a:lnTo>
                      <a:pt x="21" y="104"/>
                    </a:lnTo>
                    <a:lnTo>
                      <a:pt x="20" y="105"/>
                    </a:lnTo>
                    <a:lnTo>
                      <a:pt x="19" y="107"/>
                    </a:lnTo>
                    <a:lnTo>
                      <a:pt x="19" y="108"/>
                    </a:lnTo>
                    <a:lnTo>
                      <a:pt x="17" y="112"/>
                    </a:lnTo>
                    <a:lnTo>
                      <a:pt x="16" y="149"/>
                    </a:lnTo>
                    <a:lnTo>
                      <a:pt x="14" y="191"/>
                    </a:lnTo>
                    <a:lnTo>
                      <a:pt x="16" y="220"/>
                    </a:lnTo>
                    <a:lnTo>
                      <a:pt x="9" y="221"/>
                    </a:lnTo>
                    <a:lnTo>
                      <a:pt x="7" y="207"/>
                    </a:lnTo>
                    <a:lnTo>
                      <a:pt x="4" y="187"/>
                    </a:lnTo>
                    <a:lnTo>
                      <a:pt x="1" y="166"/>
                    </a:lnTo>
                    <a:lnTo>
                      <a:pt x="0" y="147"/>
                    </a:lnTo>
                    <a:lnTo>
                      <a:pt x="1" y="123"/>
                    </a:lnTo>
                    <a:lnTo>
                      <a:pt x="3" y="115"/>
                    </a:lnTo>
                    <a:lnTo>
                      <a:pt x="4" y="106"/>
                    </a:lnTo>
                    <a:lnTo>
                      <a:pt x="5" y="99"/>
                    </a:lnTo>
                    <a:lnTo>
                      <a:pt x="8" y="90"/>
                    </a:lnTo>
                    <a:lnTo>
                      <a:pt x="12" y="79"/>
                    </a:lnTo>
                    <a:lnTo>
                      <a:pt x="16" y="71"/>
                    </a:lnTo>
                    <a:lnTo>
                      <a:pt x="19" y="66"/>
                    </a:lnTo>
                    <a:lnTo>
                      <a:pt x="26" y="58"/>
                    </a:lnTo>
                    <a:lnTo>
                      <a:pt x="28" y="57"/>
                    </a:lnTo>
                    <a:lnTo>
                      <a:pt x="29" y="54"/>
                    </a:lnTo>
                    <a:lnTo>
                      <a:pt x="34" y="50"/>
                    </a:lnTo>
                    <a:lnTo>
                      <a:pt x="35" y="48"/>
                    </a:lnTo>
                    <a:lnTo>
                      <a:pt x="36" y="44"/>
                    </a:lnTo>
                    <a:lnTo>
                      <a:pt x="37" y="8"/>
                    </a:lnTo>
                    <a:lnTo>
                      <a:pt x="47" y="0"/>
                    </a:lnTo>
                    <a:lnTo>
                      <a:pt x="67" y="9"/>
                    </a:lnTo>
                  </a:path>
                </a:pathLst>
              </a:custGeom>
              <a:solidFill>
                <a:srgbClr val="FFFFFF"/>
              </a:solidFill>
              <a:ln w="12700" cap="rnd">
                <a:solidFill>
                  <a:srgbClr val="000000"/>
                </a:solidFill>
                <a:round/>
                <a:headEnd type="none" w="sm" len="sm"/>
                <a:tailEnd type="none" w="sm" len="sm"/>
              </a:ln>
            </p:spPr>
            <p:txBody>
              <a:bodyPr/>
              <a:lstStyle/>
              <a:p>
                <a:endParaRPr lang="en-US"/>
              </a:p>
            </p:txBody>
          </p:sp>
          <p:sp>
            <p:nvSpPr>
              <p:cNvPr id="73789" name="Freeform 14"/>
              <p:cNvSpPr>
                <a:spLocks/>
              </p:cNvSpPr>
              <p:nvPr/>
            </p:nvSpPr>
            <p:spPr bwMode="auto">
              <a:xfrm>
                <a:off x="3200" y="1336"/>
                <a:ext cx="62" cy="306"/>
              </a:xfrm>
              <a:custGeom>
                <a:avLst/>
                <a:gdLst>
                  <a:gd name="T0" fmla="*/ 36 w 62"/>
                  <a:gd name="T1" fmla="*/ 305 h 306"/>
                  <a:gd name="T2" fmla="*/ 40 w 62"/>
                  <a:gd name="T3" fmla="*/ 271 h 306"/>
                  <a:gd name="T4" fmla="*/ 49 w 62"/>
                  <a:gd name="T5" fmla="*/ 207 h 306"/>
                  <a:gd name="T6" fmla="*/ 57 w 62"/>
                  <a:gd name="T7" fmla="*/ 160 h 306"/>
                  <a:gd name="T8" fmla="*/ 60 w 62"/>
                  <a:gd name="T9" fmla="*/ 116 h 306"/>
                  <a:gd name="T10" fmla="*/ 61 w 62"/>
                  <a:gd name="T11" fmla="*/ 71 h 306"/>
                  <a:gd name="T12" fmla="*/ 58 w 62"/>
                  <a:gd name="T13" fmla="*/ 43 h 306"/>
                  <a:gd name="T14" fmla="*/ 55 w 62"/>
                  <a:gd name="T15" fmla="*/ 20 h 306"/>
                  <a:gd name="T16" fmla="*/ 51 w 62"/>
                  <a:gd name="T17" fmla="*/ 10 h 306"/>
                  <a:gd name="T18" fmla="*/ 47 w 62"/>
                  <a:gd name="T19" fmla="*/ 3 h 306"/>
                  <a:gd name="T20" fmla="*/ 42 w 62"/>
                  <a:gd name="T21" fmla="*/ 0 h 306"/>
                  <a:gd name="T22" fmla="*/ 32 w 62"/>
                  <a:gd name="T23" fmla="*/ 0 h 306"/>
                  <a:gd name="T24" fmla="*/ 28 w 62"/>
                  <a:gd name="T25" fmla="*/ 1 h 306"/>
                  <a:gd name="T26" fmla="*/ 23 w 62"/>
                  <a:gd name="T27" fmla="*/ 7 h 306"/>
                  <a:gd name="T28" fmla="*/ 18 w 62"/>
                  <a:gd name="T29" fmla="*/ 14 h 306"/>
                  <a:gd name="T30" fmla="*/ 12 w 62"/>
                  <a:gd name="T31" fmla="*/ 33 h 306"/>
                  <a:gd name="T32" fmla="*/ 5 w 62"/>
                  <a:gd name="T33" fmla="*/ 74 h 306"/>
                  <a:gd name="T34" fmla="*/ 0 w 62"/>
                  <a:gd name="T35" fmla="*/ 115 h 306"/>
                  <a:gd name="T36" fmla="*/ 0 w 62"/>
                  <a:gd name="T37" fmla="*/ 173 h 306"/>
                  <a:gd name="T38" fmla="*/ 4 w 62"/>
                  <a:gd name="T39" fmla="*/ 248 h 306"/>
                  <a:gd name="T40" fmla="*/ 6 w 62"/>
                  <a:gd name="T41" fmla="*/ 286 h 306"/>
                  <a:gd name="T42" fmla="*/ 6 w 62"/>
                  <a:gd name="T43" fmla="*/ 304 h 306"/>
                  <a:gd name="T44" fmla="*/ 36 w 62"/>
                  <a:gd name="T45" fmla="*/ 305 h 30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2"/>
                  <a:gd name="T70" fmla="*/ 0 h 306"/>
                  <a:gd name="T71" fmla="*/ 62 w 62"/>
                  <a:gd name="T72" fmla="*/ 306 h 30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2" h="306">
                    <a:moveTo>
                      <a:pt x="36" y="305"/>
                    </a:moveTo>
                    <a:lnTo>
                      <a:pt x="40" y="271"/>
                    </a:lnTo>
                    <a:lnTo>
                      <a:pt x="49" y="207"/>
                    </a:lnTo>
                    <a:lnTo>
                      <a:pt x="57" y="160"/>
                    </a:lnTo>
                    <a:lnTo>
                      <a:pt x="60" y="116"/>
                    </a:lnTo>
                    <a:lnTo>
                      <a:pt x="61" y="71"/>
                    </a:lnTo>
                    <a:lnTo>
                      <a:pt x="58" y="43"/>
                    </a:lnTo>
                    <a:lnTo>
                      <a:pt x="55" y="20"/>
                    </a:lnTo>
                    <a:lnTo>
                      <a:pt x="51" y="10"/>
                    </a:lnTo>
                    <a:lnTo>
                      <a:pt x="47" y="3"/>
                    </a:lnTo>
                    <a:lnTo>
                      <a:pt x="42" y="0"/>
                    </a:lnTo>
                    <a:lnTo>
                      <a:pt x="32" y="0"/>
                    </a:lnTo>
                    <a:lnTo>
                      <a:pt x="28" y="1"/>
                    </a:lnTo>
                    <a:lnTo>
                      <a:pt x="23" y="7"/>
                    </a:lnTo>
                    <a:lnTo>
                      <a:pt x="18" y="14"/>
                    </a:lnTo>
                    <a:lnTo>
                      <a:pt x="12" y="33"/>
                    </a:lnTo>
                    <a:lnTo>
                      <a:pt x="5" y="74"/>
                    </a:lnTo>
                    <a:lnTo>
                      <a:pt x="0" y="115"/>
                    </a:lnTo>
                    <a:lnTo>
                      <a:pt x="0" y="173"/>
                    </a:lnTo>
                    <a:lnTo>
                      <a:pt x="4" y="248"/>
                    </a:lnTo>
                    <a:lnTo>
                      <a:pt x="6" y="286"/>
                    </a:lnTo>
                    <a:lnTo>
                      <a:pt x="6" y="304"/>
                    </a:lnTo>
                    <a:lnTo>
                      <a:pt x="36" y="305"/>
                    </a:lnTo>
                  </a:path>
                </a:pathLst>
              </a:custGeom>
              <a:solidFill>
                <a:srgbClr val="000000"/>
              </a:solidFill>
              <a:ln w="12700" cap="rnd">
                <a:solidFill>
                  <a:srgbClr val="000000"/>
                </a:solidFill>
                <a:round/>
                <a:headEnd type="none" w="sm" len="sm"/>
                <a:tailEnd type="none" w="sm" len="sm"/>
              </a:ln>
            </p:spPr>
            <p:txBody>
              <a:bodyPr/>
              <a:lstStyle/>
              <a:p>
                <a:endParaRPr lang="en-US"/>
              </a:p>
            </p:txBody>
          </p:sp>
          <p:sp>
            <p:nvSpPr>
              <p:cNvPr id="73790" name="Freeform 15"/>
              <p:cNvSpPr>
                <a:spLocks/>
              </p:cNvSpPr>
              <p:nvPr/>
            </p:nvSpPr>
            <p:spPr bwMode="auto">
              <a:xfrm>
                <a:off x="3205" y="1609"/>
                <a:ext cx="36" cy="33"/>
              </a:xfrm>
              <a:custGeom>
                <a:avLst/>
                <a:gdLst>
                  <a:gd name="T0" fmla="*/ 31 w 36"/>
                  <a:gd name="T1" fmla="*/ 32 h 33"/>
                  <a:gd name="T2" fmla="*/ 33 w 36"/>
                  <a:gd name="T3" fmla="*/ 21 h 33"/>
                  <a:gd name="T4" fmla="*/ 34 w 36"/>
                  <a:gd name="T5" fmla="*/ 9 h 33"/>
                  <a:gd name="T6" fmla="*/ 35 w 36"/>
                  <a:gd name="T7" fmla="*/ 0 h 33"/>
                  <a:gd name="T8" fmla="*/ 1 w 36"/>
                  <a:gd name="T9" fmla="*/ 0 h 33"/>
                  <a:gd name="T10" fmla="*/ 0 w 36"/>
                  <a:gd name="T11" fmla="*/ 9 h 33"/>
                  <a:gd name="T12" fmla="*/ 1 w 36"/>
                  <a:gd name="T13" fmla="*/ 26 h 33"/>
                  <a:gd name="T14" fmla="*/ 1 w 36"/>
                  <a:gd name="T15" fmla="*/ 31 h 33"/>
                  <a:gd name="T16" fmla="*/ 31 w 36"/>
                  <a:gd name="T17" fmla="*/ 32 h 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6"/>
                  <a:gd name="T28" fmla="*/ 0 h 33"/>
                  <a:gd name="T29" fmla="*/ 36 w 36"/>
                  <a:gd name="T30" fmla="*/ 33 h 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6" h="33">
                    <a:moveTo>
                      <a:pt x="31" y="32"/>
                    </a:moveTo>
                    <a:lnTo>
                      <a:pt x="33" y="21"/>
                    </a:lnTo>
                    <a:lnTo>
                      <a:pt x="34" y="9"/>
                    </a:lnTo>
                    <a:lnTo>
                      <a:pt x="35" y="0"/>
                    </a:lnTo>
                    <a:lnTo>
                      <a:pt x="1" y="0"/>
                    </a:lnTo>
                    <a:lnTo>
                      <a:pt x="0" y="9"/>
                    </a:lnTo>
                    <a:lnTo>
                      <a:pt x="1" y="26"/>
                    </a:lnTo>
                    <a:lnTo>
                      <a:pt x="1" y="31"/>
                    </a:lnTo>
                    <a:lnTo>
                      <a:pt x="31" y="32"/>
                    </a:lnTo>
                  </a:path>
                </a:pathLst>
              </a:custGeom>
              <a:solidFill>
                <a:srgbClr val="FFFFFF"/>
              </a:solidFill>
              <a:ln w="12700" cap="rnd">
                <a:solidFill>
                  <a:srgbClr val="000000"/>
                </a:solidFill>
                <a:round/>
                <a:headEnd type="none" w="sm" len="sm"/>
                <a:tailEnd type="none" w="sm" len="sm"/>
              </a:ln>
            </p:spPr>
            <p:txBody>
              <a:bodyPr/>
              <a:lstStyle/>
              <a:p>
                <a:endParaRPr lang="en-US"/>
              </a:p>
            </p:txBody>
          </p:sp>
        </p:grpSp>
        <p:grpSp>
          <p:nvGrpSpPr>
            <p:cNvPr id="6" name="Group 16"/>
            <p:cNvGrpSpPr>
              <a:grpSpLocks/>
            </p:cNvGrpSpPr>
            <p:nvPr/>
          </p:nvGrpSpPr>
          <p:grpSpPr bwMode="auto">
            <a:xfrm rot="2819619">
              <a:off x="1659" y="3231"/>
              <a:ext cx="331" cy="317"/>
              <a:chOff x="3028" y="3512"/>
              <a:chExt cx="407" cy="391"/>
            </a:xfrm>
          </p:grpSpPr>
          <p:sp>
            <p:nvSpPr>
              <p:cNvPr id="73785" name="Freeform 17"/>
              <p:cNvSpPr>
                <a:spLocks/>
              </p:cNvSpPr>
              <p:nvPr/>
            </p:nvSpPr>
            <p:spPr bwMode="auto">
              <a:xfrm>
                <a:off x="3028" y="3512"/>
                <a:ext cx="193" cy="184"/>
              </a:xfrm>
              <a:custGeom>
                <a:avLst/>
                <a:gdLst>
                  <a:gd name="T0" fmla="*/ 150 w 193"/>
                  <a:gd name="T1" fmla="*/ 162 h 184"/>
                  <a:gd name="T2" fmla="*/ 144 w 193"/>
                  <a:gd name="T3" fmla="*/ 158 h 184"/>
                  <a:gd name="T4" fmla="*/ 134 w 193"/>
                  <a:gd name="T5" fmla="*/ 156 h 184"/>
                  <a:gd name="T6" fmla="*/ 126 w 193"/>
                  <a:gd name="T7" fmla="*/ 157 h 184"/>
                  <a:gd name="T8" fmla="*/ 116 w 193"/>
                  <a:gd name="T9" fmla="*/ 155 h 184"/>
                  <a:gd name="T10" fmla="*/ 95 w 193"/>
                  <a:gd name="T11" fmla="*/ 148 h 184"/>
                  <a:gd name="T12" fmla="*/ 76 w 193"/>
                  <a:gd name="T13" fmla="*/ 137 h 184"/>
                  <a:gd name="T14" fmla="*/ 60 w 193"/>
                  <a:gd name="T15" fmla="*/ 124 h 184"/>
                  <a:gd name="T16" fmla="*/ 22 w 193"/>
                  <a:gd name="T17" fmla="*/ 84 h 184"/>
                  <a:gd name="T18" fmla="*/ 0 w 193"/>
                  <a:gd name="T19" fmla="*/ 55 h 184"/>
                  <a:gd name="T20" fmla="*/ 21 w 193"/>
                  <a:gd name="T21" fmla="*/ 65 h 184"/>
                  <a:gd name="T22" fmla="*/ 66 w 193"/>
                  <a:gd name="T23" fmla="*/ 109 h 184"/>
                  <a:gd name="T24" fmla="*/ 84 w 193"/>
                  <a:gd name="T25" fmla="*/ 125 h 184"/>
                  <a:gd name="T26" fmla="*/ 90 w 193"/>
                  <a:gd name="T27" fmla="*/ 128 h 184"/>
                  <a:gd name="T28" fmla="*/ 93 w 193"/>
                  <a:gd name="T29" fmla="*/ 127 h 184"/>
                  <a:gd name="T30" fmla="*/ 95 w 193"/>
                  <a:gd name="T31" fmla="*/ 124 h 184"/>
                  <a:gd name="T32" fmla="*/ 93 w 193"/>
                  <a:gd name="T33" fmla="*/ 120 h 184"/>
                  <a:gd name="T34" fmla="*/ 28 w 193"/>
                  <a:gd name="T35" fmla="*/ 51 h 184"/>
                  <a:gd name="T36" fmla="*/ 21 w 193"/>
                  <a:gd name="T37" fmla="*/ 33 h 184"/>
                  <a:gd name="T38" fmla="*/ 98 w 193"/>
                  <a:gd name="T39" fmla="*/ 102 h 184"/>
                  <a:gd name="T40" fmla="*/ 106 w 193"/>
                  <a:gd name="T41" fmla="*/ 108 h 184"/>
                  <a:gd name="T42" fmla="*/ 109 w 193"/>
                  <a:gd name="T43" fmla="*/ 110 h 184"/>
                  <a:gd name="T44" fmla="*/ 112 w 193"/>
                  <a:gd name="T45" fmla="*/ 104 h 184"/>
                  <a:gd name="T46" fmla="*/ 109 w 193"/>
                  <a:gd name="T47" fmla="*/ 98 h 184"/>
                  <a:gd name="T48" fmla="*/ 31 w 193"/>
                  <a:gd name="T49" fmla="*/ 21 h 184"/>
                  <a:gd name="T50" fmla="*/ 104 w 193"/>
                  <a:gd name="T51" fmla="*/ 73 h 184"/>
                  <a:gd name="T52" fmla="*/ 123 w 193"/>
                  <a:gd name="T53" fmla="*/ 89 h 184"/>
                  <a:gd name="T54" fmla="*/ 130 w 193"/>
                  <a:gd name="T55" fmla="*/ 87 h 184"/>
                  <a:gd name="T56" fmla="*/ 130 w 193"/>
                  <a:gd name="T57" fmla="*/ 83 h 184"/>
                  <a:gd name="T58" fmla="*/ 126 w 193"/>
                  <a:gd name="T59" fmla="*/ 78 h 184"/>
                  <a:gd name="T60" fmla="*/ 69 w 193"/>
                  <a:gd name="T61" fmla="*/ 26 h 184"/>
                  <a:gd name="T62" fmla="*/ 50 w 193"/>
                  <a:gd name="T63" fmla="*/ 0 h 184"/>
                  <a:gd name="T64" fmla="*/ 79 w 193"/>
                  <a:gd name="T65" fmla="*/ 20 h 184"/>
                  <a:gd name="T66" fmla="*/ 110 w 193"/>
                  <a:gd name="T67" fmla="*/ 43 h 184"/>
                  <a:gd name="T68" fmla="*/ 134 w 193"/>
                  <a:gd name="T69" fmla="*/ 66 h 184"/>
                  <a:gd name="T70" fmla="*/ 144 w 193"/>
                  <a:gd name="T71" fmla="*/ 77 h 184"/>
                  <a:gd name="T72" fmla="*/ 154 w 193"/>
                  <a:gd name="T73" fmla="*/ 95 h 184"/>
                  <a:gd name="T74" fmla="*/ 160 w 193"/>
                  <a:gd name="T75" fmla="*/ 111 h 184"/>
                  <a:gd name="T76" fmla="*/ 162 w 193"/>
                  <a:gd name="T77" fmla="*/ 122 h 184"/>
                  <a:gd name="T78" fmla="*/ 163 w 193"/>
                  <a:gd name="T79" fmla="*/ 132 h 184"/>
                  <a:gd name="T80" fmla="*/ 165 w 193"/>
                  <a:gd name="T81" fmla="*/ 136 h 184"/>
                  <a:gd name="T82" fmla="*/ 192 w 193"/>
                  <a:gd name="T83" fmla="*/ 173 h 18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93"/>
                  <a:gd name="T127" fmla="*/ 0 h 184"/>
                  <a:gd name="T128" fmla="*/ 193 w 193"/>
                  <a:gd name="T129" fmla="*/ 184 h 18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93" h="184">
                    <a:moveTo>
                      <a:pt x="171" y="183"/>
                    </a:moveTo>
                    <a:lnTo>
                      <a:pt x="150" y="162"/>
                    </a:lnTo>
                    <a:lnTo>
                      <a:pt x="145" y="160"/>
                    </a:lnTo>
                    <a:lnTo>
                      <a:pt x="144" y="158"/>
                    </a:lnTo>
                    <a:lnTo>
                      <a:pt x="141" y="158"/>
                    </a:lnTo>
                    <a:lnTo>
                      <a:pt x="134" y="156"/>
                    </a:lnTo>
                    <a:lnTo>
                      <a:pt x="130" y="157"/>
                    </a:lnTo>
                    <a:lnTo>
                      <a:pt x="126" y="157"/>
                    </a:lnTo>
                    <a:lnTo>
                      <a:pt x="121" y="157"/>
                    </a:lnTo>
                    <a:lnTo>
                      <a:pt x="116" y="155"/>
                    </a:lnTo>
                    <a:lnTo>
                      <a:pt x="111" y="153"/>
                    </a:lnTo>
                    <a:lnTo>
                      <a:pt x="95" y="148"/>
                    </a:lnTo>
                    <a:lnTo>
                      <a:pt x="86" y="144"/>
                    </a:lnTo>
                    <a:lnTo>
                      <a:pt x="76" y="137"/>
                    </a:lnTo>
                    <a:lnTo>
                      <a:pt x="65" y="130"/>
                    </a:lnTo>
                    <a:lnTo>
                      <a:pt x="60" y="124"/>
                    </a:lnTo>
                    <a:lnTo>
                      <a:pt x="35" y="99"/>
                    </a:lnTo>
                    <a:lnTo>
                      <a:pt x="22" y="84"/>
                    </a:lnTo>
                    <a:lnTo>
                      <a:pt x="8" y="66"/>
                    </a:lnTo>
                    <a:lnTo>
                      <a:pt x="0" y="55"/>
                    </a:lnTo>
                    <a:lnTo>
                      <a:pt x="6" y="51"/>
                    </a:lnTo>
                    <a:lnTo>
                      <a:pt x="21" y="65"/>
                    </a:lnTo>
                    <a:lnTo>
                      <a:pt x="47" y="91"/>
                    </a:lnTo>
                    <a:lnTo>
                      <a:pt x="66" y="109"/>
                    </a:lnTo>
                    <a:lnTo>
                      <a:pt x="77" y="119"/>
                    </a:lnTo>
                    <a:lnTo>
                      <a:pt x="84" y="125"/>
                    </a:lnTo>
                    <a:lnTo>
                      <a:pt x="87" y="128"/>
                    </a:lnTo>
                    <a:lnTo>
                      <a:pt x="90" y="128"/>
                    </a:lnTo>
                    <a:lnTo>
                      <a:pt x="91" y="129"/>
                    </a:lnTo>
                    <a:lnTo>
                      <a:pt x="93" y="127"/>
                    </a:lnTo>
                    <a:lnTo>
                      <a:pt x="95" y="126"/>
                    </a:lnTo>
                    <a:lnTo>
                      <a:pt x="95" y="124"/>
                    </a:lnTo>
                    <a:lnTo>
                      <a:pt x="94" y="122"/>
                    </a:lnTo>
                    <a:lnTo>
                      <a:pt x="93" y="120"/>
                    </a:lnTo>
                    <a:lnTo>
                      <a:pt x="51" y="74"/>
                    </a:lnTo>
                    <a:lnTo>
                      <a:pt x="28" y="51"/>
                    </a:lnTo>
                    <a:lnTo>
                      <a:pt x="16" y="39"/>
                    </a:lnTo>
                    <a:lnTo>
                      <a:pt x="21" y="33"/>
                    </a:lnTo>
                    <a:lnTo>
                      <a:pt x="59" y="66"/>
                    </a:lnTo>
                    <a:lnTo>
                      <a:pt x="98" y="102"/>
                    </a:lnTo>
                    <a:lnTo>
                      <a:pt x="104" y="107"/>
                    </a:lnTo>
                    <a:lnTo>
                      <a:pt x="106" y="108"/>
                    </a:lnTo>
                    <a:lnTo>
                      <a:pt x="108" y="110"/>
                    </a:lnTo>
                    <a:lnTo>
                      <a:pt x="109" y="110"/>
                    </a:lnTo>
                    <a:lnTo>
                      <a:pt x="112" y="105"/>
                    </a:lnTo>
                    <a:lnTo>
                      <a:pt x="112" y="104"/>
                    </a:lnTo>
                    <a:lnTo>
                      <a:pt x="111" y="102"/>
                    </a:lnTo>
                    <a:lnTo>
                      <a:pt x="109" y="98"/>
                    </a:lnTo>
                    <a:lnTo>
                      <a:pt x="108" y="98"/>
                    </a:lnTo>
                    <a:lnTo>
                      <a:pt x="31" y="21"/>
                    </a:lnTo>
                    <a:lnTo>
                      <a:pt x="36" y="17"/>
                    </a:lnTo>
                    <a:lnTo>
                      <a:pt x="104" y="73"/>
                    </a:lnTo>
                    <a:lnTo>
                      <a:pt x="121" y="86"/>
                    </a:lnTo>
                    <a:lnTo>
                      <a:pt x="123" y="89"/>
                    </a:lnTo>
                    <a:lnTo>
                      <a:pt x="127" y="90"/>
                    </a:lnTo>
                    <a:lnTo>
                      <a:pt x="130" y="87"/>
                    </a:lnTo>
                    <a:lnTo>
                      <a:pt x="130" y="85"/>
                    </a:lnTo>
                    <a:lnTo>
                      <a:pt x="130" y="83"/>
                    </a:lnTo>
                    <a:lnTo>
                      <a:pt x="128" y="82"/>
                    </a:lnTo>
                    <a:lnTo>
                      <a:pt x="126" y="78"/>
                    </a:lnTo>
                    <a:lnTo>
                      <a:pt x="100" y="53"/>
                    </a:lnTo>
                    <a:lnTo>
                      <a:pt x="69" y="26"/>
                    </a:lnTo>
                    <a:lnTo>
                      <a:pt x="45" y="7"/>
                    </a:lnTo>
                    <a:lnTo>
                      <a:pt x="50" y="0"/>
                    </a:lnTo>
                    <a:lnTo>
                      <a:pt x="62" y="8"/>
                    </a:lnTo>
                    <a:lnTo>
                      <a:pt x="79" y="20"/>
                    </a:lnTo>
                    <a:lnTo>
                      <a:pt x="96" y="31"/>
                    </a:lnTo>
                    <a:lnTo>
                      <a:pt x="110" y="43"/>
                    </a:lnTo>
                    <a:lnTo>
                      <a:pt x="129" y="59"/>
                    </a:lnTo>
                    <a:lnTo>
                      <a:pt x="134" y="66"/>
                    </a:lnTo>
                    <a:lnTo>
                      <a:pt x="141" y="72"/>
                    </a:lnTo>
                    <a:lnTo>
                      <a:pt x="144" y="77"/>
                    </a:lnTo>
                    <a:lnTo>
                      <a:pt x="149" y="86"/>
                    </a:lnTo>
                    <a:lnTo>
                      <a:pt x="154" y="95"/>
                    </a:lnTo>
                    <a:lnTo>
                      <a:pt x="158" y="105"/>
                    </a:lnTo>
                    <a:lnTo>
                      <a:pt x="160" y="111"/>
                    </a:lnTo>
                    <a:lnTo>
                      <a:pt x="162" y="120"/>
                    </a:lnTo>
                    <a:lnTo>
                      <a:pt x="162" y="122"/>
                    </a:lnTo>
                    <a:lnTo>
                      <a:pt x="163" y="125"/>
                    </a:lnTo>
                    <a:lnTo>
                      <a:pt x="163" y="132"/>
                    </a:lnTo>
                    <a:lnTo>
                      <a:pt x="163" y="134"/>
                    </a:lnTo>
                    <a:lnTo>
                      <a:pt x="165" y="136"/>
                    </a:lnTo>
                    <a:lnTo>
                      <a:pt x="192" y="163"/>
                    </a:lnTo>
                    <a:lnTo>
                      <a:pt x="192" y="173"/>
                    </a:lnTo>
                    <a:lnTo>
                      <a:pt x="171" y="183"/>
                    </a:lnTo>
                  </a:path>
                </a:pathLst>
              </a:custGeom>
              <a:solidFill>
                <a:srgbClr val="FFFFFF"/>
              </a:solidFill>
              <a:ln w="12700" cap="rnd">
                <a:solidFill>
                  <a:srgbClr val="000000"/>
                </a:solidFill>
                <a:round/>
                <a:headEnd type="none" w="sm" len="sm"/>
                <a:tailEnd type="none" w="sm" len="sm"/>
              </a:ln>
            </p:spPr>
            <p:txBody>
              <a:bodyPr/>
              <a:lstStyle/>
              <a:p>
                <a:endParaRPr lang="en-US"/>
              </a:p>
            </p:txBody>
          </p:sp>
          <p:sp>
            <p:nvSpPr>
              <p:cNvPr id="73786" name="Freeform 18"/>
              <p:cNvSpPr>
                <a:spLocks/>
              </p:cNvSpPr>
              <p:nvPr/>
            </p:nvSpPr>
            <p:spPr bwMode="auto">
              <a:xfrm>
                <a:off x="3198" y="3673"/>
                <a:ext cx="237" cy="230"/>
              </a:xfrm>
              <a:custGeom>
                <a:avLst/>
                <a:gdLst>
                  <a:gd name="T0" fmla="*/ 0 w 237"/>
                  <a:gd name="T1" fmla="*/ 23 h 230"/>
                  <a:gd name="T2" fmla="*/ 25 w 237"/>
                  <a:gd name="T3" fmla="*/ 48 h 230"/>
                  <a:gd name="T4" fmla="*/ 67 w 237"/>
                  <a:gd name="T5" fmla="*/ 96 h 230"/>
                  <a:gd name="T6" fmla="*/ 97 w 237"/>
                  <a:gd name="T7" fmla="*/ 134 h 230"/>
                  <a:gd name="T8" fmla="*/ 128 w 237"/>
                  <a:gd name="T9" fmla="*/ 164 h 230"/>
                  <a:gd name="T10" fmla="*/ 161 w 237"/>
                  <a:gd name="T11" fmla="*/ 194 h 230"/>
                  <a:gd name="T12" fmla="*/ 184 w 237"/>
                  <a:gd name="T13" fmla="*/ 210 h 230"/>
                  <a:gd name="T14" fmla="*/ 203 w 237"/>
                  <a:gd name="T15" fmla="*/ 223 h 230"/>
                  <a:gd name="T16" fmla="*/ 213 w 237"/>
                  <a:gd name="T17" fmla="*/ 227 h 230"/>
                  <a:gd name="T18" fmla="*/ 221 w 237"/>
                  <a:gd name="T19" fmla="*/ 229 h 230"/>
                  <a:gd name="T20" fmla="*/ 227 w 237"/>
                  <a:gd name="T21" fmla="*/ 227 h 230"/>
                  <a:gd name="T22" fmla="*/ 234 w 237"/>
                  <a:gd name="T23" fmla="*/ 219 h 230"/>
                  <a:gd name="T24" fmla="*/ 236 w 237"/>
                  <a:gd name="T25" fmla="*/ 215 h 230"/>
                  <a:gd name="T26" fmla="*/ 235 w 237"/>
                  <a:gd name="T27" fmla="*/ 209 h 230"/>
                  <a:gd name="T28" fmla="*/ 231 w 237"/>
                  <a:gd name="T29" fmla="*/ 200 h 230"/>
                  <a:gd name="T30" fmla="*/ 221 w 237"/>
                  <a:gd name="T31" fmla="*/ 182 h 230"/>
                  <a:gd name="T32" fmla="*/ 195 w 237"/>
                  <a:gd name="T33" fmla="*/ 151 h 230"/>
                  <a:gd name="T34" fmla="*/ 168 w 237"/>
                  <a:gd name="T35" fmla="*/ 120 h 230"/>
                  <a:gd name="T36" fmla="*/ 124 w 237"/>
                  <a:gd name="T37" fmla="*/ 82 h 230"/>
                  <a:gd name="T38" fmla="*/ 64 w 237"/>
                  <a:gd name="T39" fmla="*/ 35 h 230"/>
                  <a:gd name="T40" fmla="*/ 34 w 237"/>
                  <a:gd name="T41" fmla="*/ 11 h 230"/>
                  <a:gd name="T42" fmla="*/ 21 w 237"/>
                  <a:gd name="T43" fmla="*/ 0 h 230"/>
                  <a:gd name="T44" fmla="*/ 0 w 237"/>
                  <a:gd name="T45" fmla="*/ 23 h 23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37"/>
                  <a:gd name="T70" fmla="*/ 0 h 230"/>
                  <a:gd name="T71" fmla="*/ 237 w 237"/>
                  <a:gd name="T72" fmla="*/ 230 h 23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37" h="230">
                    <a:moveTo>
                      <a:pt x="0" y="23"/>
                    </a:moveTo>
                    <a:lnTo>
                      <a:pt x="25" y="48"/>
                    </a:lnTo>
                    <a:lnTo>
                      <a:pt x="67" y="96"/>
                    </a:lnTo>
                    <a:lnTo>
                      <a:pt x="97" y="134"/>
                    </a:lnTo>
                    <a:lnTo>
                      <a:pt x="128" y="164"/>
                    </a:lnTo>
                    <a:lnTo>
                      <a:pt x="161" y="194"/>
                    </a:lnTo>
                    <a:lnTo>
                      <a:pt x="184" y="210"/>
                    </a:lnTo>
                    <a:lnTo>
                      <a:pt x="203" y="223"/>
                    </a:lnTo>
                    <a:lnTo>
                      <a:pt x="213" y="227"/>
                    </a:lnTo>
                    <a:lnTo>
                      <a:pt x="221" y="229"/>
                    </a:lnTo>
                    <a:lnTo>
                      <a:pt x="227" y="227"/>
                    </a:lnTo>
                    <a:lnTo>
                      <a:pt x="234" y="219"/>
                    </a:lnTo>
                    <a:lnTo>
                      <a:pt x="236" y="215"/>
                    </a:lnTo>
                    <a:lnTo>
                      <a:pt x="235" y="209"/>
                    </a:lnTo>
                    <a:lnTo>
                      <a:pt x="231" y="200"/>
                    </a:lnTo>
                    <a:lnTo>
                      <a:pt x="221" y="182"/>
                    </a:lnTo>
                    <a:lnTo>
                      <a:pt x="195" y="151"/>
                    </a:lnTo>
                    <a:lnTo>
                      <a:pt x="168" y="120"/>
                    </a:lnTo>
                    <a:lnTo>
                      <a:pt x="124" y="82"/>
                    </a:lnTo>
                    <a:lnTo>
                      <a:pt x="64" y="35"/>
                    </a:lnTo>
                    <a:lnTo>
                      <a:pt x="34" y="11"/>
                    </a:lnTo>
                    <a:lnTo>
                      <a:pt x="21" y="0"/>
                    </a:lnTo>
                    <a:lnTo>
                      <a:pt x="0" y="23"/>
                    </a:lnTo>
                  </a:path>
                </a:pathLst>
              </a:custGeom>
              <a:solidFill>
                <a:srgbClr val="000000"/>
              </a:solidFill>
              <a:ln w="12700" cap="rnd">
                <a:solidFill>
                  <a:srgbClr val="000000"/>
                </a:solidFill>
                <a:round/>
                <a:headEnd type="none" w="sm" len="sm"/>
                <a:tailEnd type="none" w="sm" len="sm"/>
              </a:ln>
            </p:spPr>
            <p:txBody>
              <a:bodyPr/>
              <a:lstStyle/>
              <a:p>
                <a:endParaRPr lang="en-US"/>
              </a:p>
            </p:txBody>
          </p:sp>
          <p:sp>
            <p:nvSpPr>
              <p:cNvPr id="73787" name="Freeform 19"/>
              <p:cNvSpPr>
                <a:spLocks/>
              </p:cNvSpPr>
              <p:nvPr/>
            </p:nvSpPr>
            <p:spPr bwMode="auto">
              <a:xfrm>
                <a:off x="3198" y="3673"/>
                <a:ext cx="47" cy="48"/>
              </a:xfrm>
              <a:custGeom>
                <a:avLst/>
                <a:gdLst>
                  <a:gd name="T0" fmla="*/ 0 w 47"/>
                  <a:gd name="T1" fmla="*/ 23 h 48"/>
                  <a:gd name="T2" fmla="*/ 8 w 47"/>
                  <a:gd name="T3" fmla="*/ 32 h 48"/>
                  <a:gd name="T4" fmla="*/ 15 w 47"/>
                  <a:gd name="T5" fmla="*/ 40 h 48"/>
                  <a:gd name="T6" fmla="*/ 22 w 47"/>
                  <a:gd name="T7" fmla="*/ 47 h 48"/>
                  <a:gd name="T8" fmla="*/ 46 w 47"/>
                  <a:gd name="T9" fmla="*/ 20 h 48"/>
                  <a:gd name="T10" fmla="*/ 38 w 47"/>
                  <a:gd name="T11" fmla="*/ 13 h 48"/>
                  <a:gd name="T12" fmla="*/ 26 w 47"/>
                  <a:gd name="T13" fmla="*/ 5 h 48"/>
                  <a:gd name="T14" fmla="*/ 21 w 47"/>
                  <a:gd name="T15" fmla="*/ 0 h 48"/>
                  <a:gd name="T16" fmla="*/ 0 w 47"/>
                  <a:gd name="T17" fmla="*/ 23 h 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7"/>
                  <a:gd name="T28" fmla="*/ 0 h 48"/>
                  <a:gd name="T29" fmla="*/ 47 w 47"/>
                  <a:gd name="T30" fmla="*/ 48 h 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7" h="48">
                    <a:moveTo>
                      <a:pt x="0" y="23"/>
                    </a:moveTo>
                    <a:lnTo>
                      <a:pt x="8" y="32"/>
                    </a:lnTo>
                    <a:lnTo>
                      <a:pt x="15" y="40"/>
                    </a:lnTo>
                    <a:lnTo>
                      <a:pt x="22" y="47"/>
                    </a:lnTo>
                    <a:lnTo>
                      <a:pt x="46" y="20"/>
                    </a:lnTo>
                    <a:lnTo>
                      <a:pt x="38" y="13"/>
                    </a:lnTo>
                    <a:lnTo>
                      <a:pt x="26" y="5"/>
                    </a:lnTo>
                    <a:lnTo>
                      <a:pt x="21" y="0"/>
                    </a:lnTo>
                    <a:lnTo>
                      <a:pt x="0" y="23"/>
                    </a:lnTo>
                  </a:path>
                </a:pathLst>
              </a:custGeom>
              <a:solidFill>
                <a:srgbClr val="FFFFFF"/>
              </a:solidFill>
              <a:ln w="12700" cap="rnd">
                <a:solidFill>
                  <a:srgbClr val="000000"/>
                </a:solidFill>
                <a:round/>
                <a:headEnd type="none" w="sm" len="sm"/>
                <a:tailEnd type="none" w="sm" len="sm"/>
              </a:ln>
            </p:spPr>
            <p:txBody>
              <a:bodyPr/>
              <a:lstStyle/>
              <a:p>
                <a:endParaRPr lang="en-US"/>
              </a:p>
            </p:txBody>
          </p:sp>
        </p:grpSp>
        <p:grpSp>
          <p:nvGrpSpPr>
            <p:cNvPr id="7" name="Group 20"/>
            <p:cNvGrpSpPr>
              <a:grpSpLocks/>
            </p:cNvGrpSpPr>
            <p:nvPr/>
          </p:nvGrpSpPr>
          <p:grpSpPr bwMode="auto">
            <a:xfrm rot="3163989">
              <a:off x="1027" y="1818"/>
              <a:ext cx="422" cy="78"/>
              <a:chOff x="1453" y="2050"/>
              <a:chExt cx="520" cy="96"/>
            </a:xfrm>
          </p:grpSpPr>
          <p:sp>
            <p:nvSpPr>
              <p:cNvPr id="73782" name="Freeform 21"/>
              <p:cNvSpPr>
                <a:spLocks/>
              </p:cNvSpPr>
              <p:nvPr/>
            </p:nvSpPr>
            <p:spPr bwMode="auto">
              <a:xfrm>
                <a:off x="1749" y="2050"/>
                <a:ext cx="224" cy="96"/>
              </a:xfrm>
              <a:custGeom>
                <a:avLst/>
                <a:gdLst>
                  <a:gd name="T0" fmla="*/ 38 w 224"/>
                  <a:gd name="T1" fmla="*/ 39 h 96"/>
                  <a:gd name="T2" fmla="*/ 46 w 224"/>
                  <a:gd name="T3" fmla="*/ 36 h 96"/>
                  <a:gd name="T4" fmla="*/ 54 w 224"/>
                  <a:gd name="T5" fmla="*/ 33 h 96"/>
                  <a:gd name="T6" fmla="*/ 58 w 224"/>
                  <a:gd name="T7" fmla="*/ 25 h 96"/>
                  <a:gd name="T8" fmla="*/ 67 w 224"/>
                  <a:gd name="T9" fmla="*/ 18 h 96"/>
                  <a:gd name="T10" fmla="*/ 86 w 224"/>
                  <a:gd name="T11" fmla="*/ 10 h 96"/>
                  <a:gd name="T12" fmla="*/ 108 w 224"/>
                  <a:gd name="T13" fmla="*/ 3 h 96"/>
                  <a:gd name="T14" fmla="*/ 129 w 224"/>
                  <a:gd name="T15" fmla="*/ 0 h 96"/>
                  <a:gd name="T16" fmla="*/ 183 w 224"/>
                  <a:gd name="T17" fmla="*/ 1 h 96"/>
                  <a:gd name="T18" fmla="*/ 219 w 224"/>
                  <a:gd name="T19" fmla="*/ 5 h 96"/>
                  <a:gd name="T20" fmla="*/ 197 w 224"/>
                  <a:gd name="T21" fmla="*/ 13 h 96"/>
                  <a:gd name="T22" fmla="*/ 136 w 224"/>
                  <a:gd name="T23" fmla="*/ 15 h 96"/>
                  <a:gd name="T24" fmla="*/ 112 w 224"/>
                  <a:gd name="T25" fmla="*/ 18 h 96"/>
                  <a:gd name="T26" fmla="*/ 104 w 224"/>
                  <a:gd name="T27" fmla="*/ 20 h 96"/>
                  <a:gd name="T28" fmla="*/ 103 w 224"/>
                  <a:gd name="T29" fmla="*/ 24 h 96"/>
                  <a:gd name="T30" fmla="*/ 103 w 224"/>
                  <a:gd name="T31" fmla="*/ 27 h 96"/>
                  <a:gd name="T32" fmla="*/ 108 w 224"/>
                  <a:gd name="T33" fmla="*/ 29 h 96"/>
                  <a:gd name="T34" fmla="*/ 204 w 224"/>
                  <a:gd name="T35" fmla="*/ 29 h 96"/>
                  <a:gd name="T36" fmla="*/ 220 w 224"/>
                  <a:gd name="T37" fmla="*/ 35 h 96"/>
                  <a:gd name="T38" fmla="*/ 118 w 224"/>
                  <a:gd name="T39" fmla="*/ 44 h 96"/>
                  <a:gd name="T40" fmla="*/ 108 w 224"/>
                  <a:gd name="T41" fmla="*/ 45 h 96"/>
                  <a:gd name="T42" fmla="*/ 105 w 224"/>
                  <a:gd name="T43" fmla="*/ 51 h 96"/>
                  <a:gd name="T44" fmla="*/ 110 w 224"/>
                  <a:gd name="T45" fmla="*/ 52 h 96"/>
                  <a:gd name="T46" fmla="*/ 114 w 224"/>
                  <a:gd name="T47" fmla="*/ 53 h 96"/>
                  <a:gd name="T48" fmla="*/ 221 w 224"/>
                  <a:gd name="T49" fmla="*/ 58 h 96"/>
                  <a:gd name="T50" fmla="*/ 113 w 224"/>
                  <a:gd name="T51" fmla="*/ 71 h 96"/>
                  <a:gd name="T52" fmla="*/ 107 w 224"/>
                  <a:gd name="T53" fmla="*/ 73 h 96"/>
                  <a:gd name="T54" fmla="*/ 107 w 224"/>
                  <a:gd name="T55" fmla="*/ 78 h 96"/>
                  <a:gd name="T56" fmla="*/ 110 w 224"/>
                  <a:gd name="T57" fmla="*/ 78 h 96"/>
                  <a:gd name="T58" fmla="*/ 153 w 224"/>
                  <a:gd name="T59" fmla="*/ 79 h 96"/>
                  <a:gd name="T60" fmla="*/ 223 w 224"/>
                  <a:gd name="T61" fmla="*/ 71 h 96"/>
                  <a:gd name="T62" fmla="*/ 211 w 224"/>
                  <a:gd name="T63" fmla="*/ 83 h 96"/>
                  <a:gd name="T64" fmla="*/ 170 w 224"/>
                  <a:gd name="T65" fmla="*/ 91 h 96"/>
                  <a:gd name="T66" fmla="*/ 127 w 224"/>
                  <a:gd name="T67" fmla="*/ 95 h 96"/>
                  <a:gd name="T68" fmla="*/ 109 w 224"/>
                  <a:gd name="T69" fmla="*/ 95 h 96"/>
                  <a:gd name="T70" fmla="*/ 94 w 224"/>
                  <a:gd name="T71" fmla="*/ 92 h 96"/>
                  <a:gd name="T72" fmla="*/ 75 w 224"/>
                  <a:gd name="T73" fmla="*/ 85 h 96"/>
                  <a:gd name="T74" fmla="*/ 62 w 224"/>
                  <a:gd name="T75" fmla="*/ 76 h 96"/>
                  <a:gd name="T76" fmla="*/ 56 w 224"/>
                  <a:gd name="T77" fmla="*/ 73 h 96"/>
                  <a:gd name="T78" fmla="*/ 50 w 224"/>
                  <a:gd name="T79" fmla="*/ 67 h 96"/>
                  <a:gd name="T80" fmla="*/ 9 w 224"/>
                  <a:gd name="T81" fmla="*/ 68 h 96"/>
                  <a:gd name="T82" fmla="*/ 9 w 224"/>
                  <a:gd name="T83" fmla="*/ 41 h 9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24"/>
                  <a:gd name="T127" fmla="*/ 0 h 96"/>
                  <a:gd name="T128" fmla="*/ 224 w 224"/>
                  <a:gd name="T129" fmla="*/ 96 h 9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24" h="96">
                    <a:moveTo>
                      <a:pt x="9" y="41"/>
                    </a:moveTo>
                    <a:lnTo>
                      <a:pt x="38" y="39"/>
                    </a:lnTo>
                    <a:lnTo>
                      <a:pt x="43" y="37"/>
                    </a:lnTo>
                    <a:lnTo>
                      <a:pt x="46" y="36"/>
                    </a:lnTo>
                    <a:lnTo>
                      <a:pt x="47" y="35"/>
                    </a:lnTo>
                    <a:lnTo>
                      <a:pt x="54" y="33"/>
                    </a:lnTo>
                    <a:lnTo>
                      <a:pt x="56" y="29"/>
                    </a:lnTo>
                    <a:lnTo>
                      <a:pt x="58" y="25"/>
                    </a:lnTo>
                    <a:lnTo>
                      <a:pt x="60" y="22"/>
                    </a:lnTo>
                    <a:lnTo>
                      <a:pt x="67" y="18"/>
                    </a:lnTo>
                    <a:lnTo>
                      <a:pt x="71" y="17"/>
                    </a:lnTo>
                    <a:lnTo>
                      <a:pt x="86" y="10"/>
                    </a:lnTo>
                    <a:lnTo>
                      <a:pt x="97" y="5"/>
                    </a:lnTo>
                    <a:lnTo>
                      <a:pt x="108" y="3"/>
                    </a:lnTo>
                    <a:lnTo>
                      <a:pt x="121" y="1"/>
                    </a:lnTo>
                    <a:lnTo>
                      <a:pt x="129" y="0"/>
                    </a:lnTo>
                    <a:lnTo>
                      <a:pt x="162" y="0"/>
                    </a:lnTo>
                    <a:lnTo>
                      <a:pt x="183" y="1"/>
                    </a:lnTo>
                    <a:lnTo>
                      <a:pt x="206" y="4"/>
                    </a:lnTo>
                    <a:lnTo>
                      <a:pt x="219" y="5"/>
                    </a:lnTo>
                    <a:lnTo>
                      <a:pt x="219" y="13"/>
                    </a:lnTo>
                    <a:lnTo>
                      <a:pt x="197" y="13"/>
                    </a:lnTo>
                    <a:lnTo>
                      <a:pt x="162" y="13"/>
                    </a:lnTo>
                    <a:lnTo>
                      <a:pt x="136" y="15"/>
                    </a:lnTo>
                    <a:lnTo>
                      <a:pt x="121" y="16"/>
                    </a:lnTo>
                    <a:lnTo>
                      <a:pt x="112" y="18"/>
                    </a:lnTo>
                    <a:lnTo>
                      <a:pt x="107" y="17"/>
                    </a:lnTo>
                    <a:lnTo>
                      <a:pt x="104" y="20"/>
                    </a:lnTo>
                    <a:lnTo>
                      <a:pt x="104" y="21"/>
                    </a:lnTo>
                    <a:lnTo>
                      <a:pt x="103" y="24"/>
                    </a:lnTo>
                    <a:lnTo>
                      <a:pt x="102" y="27"/>
                    </a:lnTo>
                    <a:lnTo>
                      <a:pt x="103" y="27"/>
                    </a:lnTo>
                    <a:lnTo>
                      <a:pt x="104" y="27"/>
                    </a:lnTo>
                    <a:lnTo>
                      <a:pt x="108" y="29"/>
                    </a:lnTo>
                    <a:lnTo>
                      <a:pt x="171" y="28"/>
                    </a:lnTo>
                    <a:lnTo>
                      <a:pt x="204" y="29"/>
                    </a:lnTo>
                    <a:lnTo>
                      <a:pt x="220" y="29"/>
                    </a:lnTo>
                    <a:lnTo>
                      <a:pt x="220" y="35"/>
                    </a:lnTo>
                    <a:lnTo>
                      <a:pt x="171" y="40"/>
                    </a:lnTo>
                    <a:lnTo>
                      <a:pt x="118" y="44"/>
                    </a:lnTo>
                    <a:lnTo>
                      <a:pt x="110" y="45"/>
                    </a:lnTo>
                    <a:lnTo>
                      <a:pt x="108" y="45"/>
                    </a:lnTo>
                    <a:lnTo>
                      <a:pt x="104" y="47"/>
                    </a:lnTo>
                    <a:lnTo>
                      <a:pt x="105" y="51"/>
                    </a:lnTo>
                    <a:lnTo>
                      <a:pt x="105" y="52"/>
                    </a:lnTo>
                    <a:lnTo>
                      <a:pt x="110" y="52"/>
                    </a:lnTo>
                    <a:lnTo>
                      <a:pt x="112" y="54"/>
                    </a:lnTo>
                    <a:lnTo>
                      <a:pt x="114" y="53"/>
                    </a:lnTo>
                    <a:lnTo>
                      <a:pt x="222" y="50"/>
                    </a:lnTo>
                    <a:lnTo>
                      <a:pt x="221" y="58"/>
                    </a:lnTo>
                    <a:lnTo>
                      <a:pt x="135" y="67"/>
                    </a:lnTo>
                    <a:lnTo>
                      <a:pt x="113" y="71"/>
                    </a:lnTo>
                    <a:lnTo>
                      <a:pt x="111" y="70"/>
                    </a:lnTo>
                    <a:lnTo>
                      <a:pt x="107" y="73"/>
                    </a:lnTo>
                    <a:lnTo>
                      <a:pt x="105" y="76"/>
                    </a:lnTo>
                    <a:lnTo>
                      <a:pt x="107" y="78"/>
                    </a:lnTo>
                    <a:lnTo>
                      <a:pt x="109" y="79"/>
                    </a:lnTo>
                    <a:lnTo>
                      <a:pt x="110" y="78"/>
                    </a:lnTo>
                    <a:lnTo>
                      <a:pt x="114" y="79"/>
                    </a:lnTo>
                    <a:lnTo>
                      <a:pt x="153" y="79"/>
                    </a:lnTo>
                    <a:lnTo>
                      <a:pt x="193" y="77"/>
                    </a:lnTo>
                    <a:lnTo>
                      <a:pt x="223" y="71"/>
                    </a:lnTo>
                    <a:lnTo>
                      <a:pt x="223" y="79"/>
                    </a:lnTo>
                    <a:lnTo>
                      <a:pt x="211" y="83"/>
                    </a:lnTo>
                    <a:lnTo>
                      <a:pt x="190" y="86"/>
                    </a:lnTo>
                    <a:lnTo>
                      <a:pt x="170" y="91"/>
                    </a:lnTo>
                    <a:lnTo>
                      <a:pt x="151" y="94"/>
                    </a:lnTo>
                    <a:lnTo>
                      <a:pt x="127" y="95"/>
                    </a:lnTo>
                    <a:lnTo>
                      <a:pt x="119" y="95"/>
                    </a:lnTo>
                    <a:lnTo>
                      <a:pt x="109" y="95"/>
                    </a:lnTo>
                    <a:lnTo>
                      <a:pt x="104" y="94"/>
                    </a:lnTo>
                    <a:lnTo>
                      <a:pt x="94" y="92"/>
                    </a:lnTo>
                    <a:lnTo>
                      <a:pt x="84" y="88"/>
                    </a:lnTo>
                    <a:lnTo>
                      <a:pt x="75" y="85"/>
                    </a:lnTo>
                    <a:lnTo>
                      <a:pt x="68" y="82"/>
                    </a:lnTo>
                    <a:lnTo>
                      <a:pt x="62" y="76"/>
                    </a:lnTo>
                    <a:lnTo>
                      <a:pt x="61" y="75"/>
                    </a:lnTo>
                    <a:lnTo>
                      <a:pt x="56" y="73"/>
                    </a:lnTo>
                    <a:lnTo>
                      <a:pt x="51" y="68"/>
                    </a:lnTo>
                    <a:lnTo>
                      <a:pt x="50" y="67"/>
                    </a:lnTo>
                    <a:lnTo>
                      <a:pt x="46" y="67"/>
                    </a:lnTo>
                    <a:lnTo>
                      <a:pt x="9" y="68"/>
                    </a:lnTo>
                    <a:lnTo>
                      <a:pt x="0" y="62"/>
                    </a:lnTo>
                    <a:lnTo>
                      <a:pt x="9" y="41"/>
                    </a:lnTo>
                  </a:path>
                </a:pathLst>
              </a:custGeom>
              <a:solidFill>
                <a:srgbClr val="FFFFFF"/>
              </a:solidFill>
              <a:ln w="12700" cap="rnd">
                <a:solidFill>
                  <a:srgbClr val="000000"/>
                </a:solidFill>
                <a:round/>
                <a:headEnd type="none" w="sm" len="sm"/>
                <a:tailEnd type="none" w="sm" len="sm"/>
              </a:ln>
            </p:spPr>
            <p:txBody>
              <a:bodyPr/>
              <a:lstStyle/>
              <a:p>
                <a:endParaRPr lang="en-US"/>
              </a:p>
            </p:txBody>
          </p:sp>
          <p:sp>
            <p:nvSpPr>
              <p:cNvPr id="73783" name="Freeform 22"/>
              <p:cNvSpPr>
                <a:spLocks/>
              </p:cNvSpPr>
              <p:nvPr/>
            </p:nvSpPr>
            <p:spPr bwMode="auto">
              <a:xfrm>
                <a:off x="1453" y="2081"/>
                <a:ext cx="307" cy="62"/>
              </a:xfrm>
              <a:custGeom>
                <a:avLst/>
                <a:gdLst>
                  <a:gd name="T0" fmla="*/ 304 w 307"/>
                  <a:gd name="T1" fmla="*/ 9 h 62"/>
                  <a:gd name="T2" fmla="*/ 270 w 307"/>
                  <a:gd name="T3" fmla="*/ 8 h 62"/>
                  <a:gd name="T4" fmla="*/ 206 w 307"/>
                  <a:gd name="T5" fmla="*/ 5 h 62"/>
                  <a:gd name="T6" fmla="*/ 158 w 307"/>
                  <a:gd name="T7" fmla="*/ 0 h 62"/>
                  <a:gd name="T8" fmla="*/ 113 w 307"/>
                  <a:gd name="T9" fmla="*/ 2 h 62"/>
                  <a:gd name="T10" fmla="*/ 70 w 307"/>
                  <a:gd name="T11" fmla="*/ 5 h 62"/>
                  <a:gd name="T12" fmla="*/ 43 w 307"/>
                  <a:gd name="T13" fmla="*/ 10 h 62"/>
                  <a:gd name="T14" fmla="*/ 19 w 307"/>
                  <a:gd name="T15" fmla="*/ 15 h 62"/>
                  <a:gd name="T16" fmla="*/ 10 w 307"/>
                  <a:gd name="T17" fmla="*/ 20 h 62"/>
                  <a:gd name="T18" fmla="*/ 3 w 307"/>
                  <a:gd name="T19" fmla="*/ 24 h 62"/>
                  <a:gd name="T20" fmla="*/ 1 w 307"/>
                  <a:gd name="T21" fmla="*/ 31 h 62"/>
                  <a:gd name="T22" fmla="*/ 0 w 307"/>
                  <a:gd name="T23" fmla="*/ 40 h 62"/>
                  <a:gd name="T24" fmla="*/ 2 w 307"/>
                  <a:gd name="T25" fmla="*/ 44 h 62"/>
                  <a:gd name="T26" fmla="*/ 10 w 307"/>
                  <a:gd name="T27" fmla="*/ 48 h 62"/>
                  <a:gd name="T28" fmla="*/ 17 w 307"/>
                  <a:gd name="T29" fmla="*/ 51 h 62"/>
                  <a:gd name="T30" fmla="*/ 37 w 307"/>
                  <a:gd name="T31" fmla="*/ 56 h 62"/>
                  <a:gd name="T32" fmla="*/ 78 w 307"/>
                  <a:gd name="T33" fmla="*/ 59 h 62"/>
                  <a:gd name="T34" fmla="*/ 119 w 307"/>
                  <a:gd name="T35" fmla="*/ 61 h 62"/>
                  <a:gd name="T36" fmla="*/ 175 w 307"/>
                  <a:gd name="T37" fmla="*/ 56 h 62"/>
                  <a:gd name="T38" fmla="*/ 251 w 307"/>
                  <a:gd name="T39" fmla="*/ 45 h 62"/>
                  <a:gd name="T40" fmla="*/ 289 w 307"/>
                  <a:gd name="T41" fmla="*/ 40 h 62"/>
                  <a:gd name="T42" fmla="*/ 306 w 307"/>
                  <a:gd name="T43" fmla="*/ 38 h 62"/>
                  <a:gd name="T44" fmla="*/ 304 w 307"/>
                  <a:gd name="T45" fmla="*/ 9 h 6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07"/>
                  <a:gd name="T70" fmla="*/ 0 h 62"/>
                  <a:gd name="T71" fmla="*/ 307 w 307"/>
                  <a:gd name="T72" fmla="*/ 62 h 6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07" h="62">
                    <a:moveTo>
                      <a:pt x="304" y="9"/>
                    </a:moveTo>
                    <a:lnTo>
                      <a:pt x="270" y="8"/>
                    </a:lnTo>
                    <a:lnTo>
                      <a:pt x="206" y="5"/>
                    </a:lnTo>
                    <a:lnTo>
                      <a:pt x="158" y="0"/>
                    </a:lnTo>
                    <a:lnTo>
                      <a:pt x="113" y="2"/>
                    </a:lnTo>
                    <a:lnTo>
                      <a:pt x="70" y="5"/>
                    </a:lnTo>
                    <a:lnTo>
                      <a:pt x="43" y="10"/>
                    </a:lnTo>
                    <a:lnTo>
                      <a:pt x="19" y="15"/>
                    </a:lnTo>
                    <a:lnTo>
                      <a:pt x="10" y="20"/>
                    </a:lnTo>
                    <a:lnTo>
                      <a:pt x="3" y="24"/>
                    </a:lnTo>
                    <a:lnTo>
                      <a:pt x="1" y="31"/>
                    </a:lnTo>
                    <a:lnTo>
                      <a:pt x="0" y="40"/>
                    </a:lnTo>
                    <a:lnTo>
                      <a:pt x="2" y="44"/>
                    </a:lnTo>
                    <a:lnTo>
                      <a:pt x="10" y="48"/>
                    </a:lnTo>
                    <a:lnTo>
                      <a:pt x="17" y="51"/>
                    </a:lnTo>
                    <a:lnTo>
                      <a:pt x="37" y="56"/>
                    </a:lnTo>
                    <a:lnTo>
                      <a:pt x="78" y="59"/>
                    </a:lnTo>
                    <a:lnTo>
                      <a:pt x="119" y="61"/>
                    </a:lnTo>
                    <a:lnTo>
                      <a:pt x="175" y="56"/>
                    </a:lnTo>
                    <a:lnTo>
                      <a:pt x="251" y="45"/>
                    </a:lnTo>
                    <a:lnTo>
                      <a:pt x="289" y="40"/>
                    </a:lnTo>
                    <a:lnTo>
                      <a:pt x="306" y="38"/>
                    </a:lnTo>
                    <a:lnTo>
                      <a:pt x="304" y="9"/>
                    </a:lnTo>
                  </a:path>
                </a:pathLst>
              </a:custGeom>
              <a:solidFill>
                <a:srgbClr val="000000"/>
              </a:solidFill>
              <a:ln w="12700" cap="rnd">
                <a:solidFill>
                  <a:srgbClr val="000000"/>
                </a:solidFill>
                <a:round/>
                <a:headEnd type="none" w="sm" len="sm"/>
                <a:tailEnd type="none" w="sm" len="sm"/>
              </a:ln>
            </p:spPr>
            <p:txBody>
              <a:bodyPr/>
              <a:lstStyle/>
              <a:p>
                <a:endParaRPr lang="en-US"/>
              </a:p>
            </p:txBody>
          </p:sp>
          <p:sp>
            <p:nvSpPr>
              <p:cNvPr id="73784" name="Freeform 23"/>
              <p:cNvSpPr>
                <a:spLocks/>
              </p:cNvSpPr>
              <p:nvPr/>
            </p:nvSpPr>
            <p:spPr bwMode="auto">
              <a:xfrm>
                <a:off x="1725" y="2087"/>
                <a:ext cx="35" cy="38"/>
              </a:xfrm>
              <a:custGeom>
                <a:avLst/>
                <a:gdLst>
                  <a:gd name="T0" fmla="*/ 32 w 35"/>
                  <a:gd name="T1" fmla="*/ 2 h 38"/>
                  <a:gd name="T2" fmla="*/ 22 w 35"/>
                  <a:gd name="T3" fmla="*/ 2 h 38"/>
                  <a:gd name="T4" fmla="*/ 9 w 35"/>
                  <a:gd name="T5" fmla="*/ 0 h 38"/>
                  <a:gd name="T6" fmla="*/ 0 w 35"/>
                  <a:gd name="T7" fmla="*/ 1 h 38"/>
                  <a:gd name="T8" fmla="*/ 3 w 35"/>
                  <a:gd name="T9" fmla="*/ 37 h 38"/>
                  <a:gd name="T10" fmla="*/ 13 w 35"/>
                  <a:gd name="T11" fmla="*/ 37 h 38"/>
                  <a:gd name="T12" fmla="*/ 28 w 35"/>
                  <a:gd name="T13" fmla="*/ 33 h 38"/>
                  <a:gd name="T14" fmla="*/ 34 w 35"/>
                  <a:gd name="T15" fmla="*/ 32 h 38"/>
                  <a:gd name="T16" fmla="*/ 32 w 35"/>
                  <a:gd name="T17" fmla="*/ 2 h 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5"/>
                  <a:gd name="T28" fmla="*/ 0 h 38"/>
                  <a:gd name="T29" fmla="*/ 35 w 35"/>
                  <a:gd name="T30" fmla="*/ 38 h 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5" h="38">
                    <a:moveTo>
                      <a:pt x="32" y="2"/>
                    </a:moveTo>
                    <a:lnTo>
                      <a:pt x="22" y="2"/>
                    </a:lnTo>
                    <a:lnTo>
                      <a:pt x="9" y="0"/>
                    </a:lnTo>
                    <a:lnTo>
                      <a:pt x="0" y="1"/>
                    </a:lnTo>
                    <a:lnTo>
                      <a:pt x="3" y="37"/>
                    </a:lnTo>
                    <a:lnTo>
                      <a:pt x="13" y="37"/>
                    </a:lnTo>
                    <a:lnTo>
                      <a:pt x="28" y="33"/>
                    </a:lnTo>
                    <a:lnTo>
                      <a:pt x="34" y="32"/>
                    </a:lnTo>
                    <a:lnTo>
                      <a:pt x="32" y="2"/>
                    </a:lnTo>
                  </a:path>
                </a:pathLst>
              </a:custGeom>
              <a:solidFill>
                <a:srgbClr val="FFFFFF"/>
              </a:solidFill>
              <a:ln w="12700" cap="rnd">
                <a:solidFill>
                  <a:srgbClr val="000000"/>
                </a:solidFill>
                <a:round/>
                <a:headEnd type="none" w="sm" len="sm"/>
                <a:tailEnd type="none" w="sm" len="sm"/>
              </a:ln>
            </p:spPr>
            <p:txBody>
              <a:bodyPr/>
              <a:lstStyle/>
              <a:p>
                <a:endParaRPr lang="en-US"/>
              </a:p>
            </p:txBody>
          </p:sp>
        </p:grpSp>
        <p:grpSp>
          <p:nvGrpSpPr>
            <p:cNvPr id="8" name="Group 24"/>
            <p:cNvGrpSpPr>
              <a:grpSpLocks/>
            </p:cNvGrpSpPr>
            <p:nvPr/>
          </p:nvGrpSpPr>
          <p:grpSpPr bwMode="auto">
            <a:xfrm>
              <a:off x="2474" y="2144"/>
              <a:ext cx="438" cy="437"/>
              <a:chOff x="3564" y="2255"/>
              <a:chExt cx="540" cy="539"/>
            </a:xfrm>
          </p:grpSpPr>
          <p:sp>
            <p:nvSpPr>
              <p:cNvPr id="73780" name="Oval 25"/>
              <p:cNvSpPr>
                <a:spLocks noChangeArrowheads="1"/>
              </p:cNvSpPr>
              <p:nvPr/>
            </p:nvSpPr>
            <p:spPr bwMode="auto">
              <a:xfrm>
                <a:off x="3564" y="2255"/>
                <a:ext cx="540" cy="539"/>
              </a:xfrm>
              <a:prstGeom prst="ellipse">
                <a:avLst/>
              </a:prstGeom>
              <a:solidFill>
                <a:schemeClr val="folHlink"/>
              </a:solidFill>
              <a:ln w="12700">
                <a:solidFill>
                  <a:schemeClr val="tx1"/>
                </a:solidFill>
                <a:round/>
                <a:headEnd/>
                <a:tailEnd/>
              </a:ln>
            </p:spPr>
            <p:txBody>
              <a:bodyPr wrap="none" anchor="ctr"/>
              <a:lstStyle/>
              <a:p>
                <a:endParaRPr lang="en-US"/>
              </a:p>
            </p:txBody>
          </p:sp>
          <p:sp>
            <p:nvSpPr>
              <p:cNvPr id="73781" name="Oval 26"/>
              <p:cNvSpPr>
                <a:spLocks noChangeArrowheads="1"/>
              </p:cNvSpPr>
              <p:nvPr/>
            </p:nvSpPr>
            <p:spPr bwMode="auto">
              <a:xfrm>
                <a:off x="3656" y="2346"/>
                <a:ext cx="357" cy="357"/>
              </a:xfrm>
              <a:prstGeom prst="ellipse">
                <a:avLst/>
              </a:prstGeom>
              <a:solidFill>
                <a:schemeClr val="folHlink"/>
              </a:solidFill>
              <a:ln w="12700">
                <a:solidFill>
                  <a:schemeClr val="tx1"/>
                </a:solidFill>
                <a:round/>
                <a:headEnd/>
                <a:tailEnd/>
              </a:ln>
            </p:spPr>
            <p:txBody>
              <a:bodyPr wrap="none" anchor="ctr"/>
              <a:lstStyle/>
              <a:p>
                <a:endParaRPr lang="en-US"/>
              </a:p>
            </p:txBody>
          </p:sp>
        </p:grpSp>
        <p:grpSp>
          <p:nvGrpSpPr>
            <p:cNvPr id="9" name="Group 27"/>
            <p:cNvGrpSpPr>
              <a:grpSpLocks/>
            </p:cNvGrpSpPr>
            <p:nvPr/>
          </p:nvGrpSpPr>
          <p:grpSpPr bwMode="auto">
            <a:xfrm rot="1422758">
              <a:off x="2445" y="2776"/>
              <a:ext cx="423" cy="78"/>
              <a:chOff x="3628" y="2891"/>
              <a:chExt cx="521" cy="96"/>
            </a:xfrm>
          </p:grpSpPr>
          <p:sp>
            <p:nvSpPr>
              <p:cNvPr id="73777" name="Freeform 28"/>
              <p:cNvSpPr>
                <a:spLocks/>
              </p:cNvSpPr>
              <p:nvPr/>
            </p:nvSpPr>
            <p:spPr bwMode="auto">
              <a:xfrm>
                <a:off x="3628" y="2891"/>
                <a:ext cx="224" cy="96"/>
              </a:xfrm>
              <a:custGeom>
                <a:avLst/>
                <a:gdLst>
                  <a:gd name="T0" fmla="*/ 185 w 224"/>
                  <a:gd name="T1" fmla="*/ 59 h 96"/>
                  <a:gd name="T2" fmla="*/ 178 w 224"/>
                  <a:gd name="T3" fmla="*/ 60 h 96"/>
                  <a:gd name="T4" fmla="*/ 170 w 224"/>
                  <a:gd name="T5" fmla="*/ 65 h 96"/>
                  <a:gd name="T6" fmla="*/ 166 w 224"/>
                  <a:gd name="T7" fmla="*/ 71 h 96"/>
                  <a:gd name="T8" fmla="*/ 156 w 224"/>
                  <a:gd name="T9" fmla="*/ 77 h 96"/>
                  <a:gd name="T10" fmla="*/ 136 w 224"/>
                  <a:gd name="T11" fmla="*/ 86 h 96"/>
                  <a:gd name="T12" fmla="*/ 115 w 224"/>
                  <a:gd name="T13" fmla="*/ 93 h 96"/>
                  <a:gd name="T14" fmla="*/ 94 w 224"/>
                  <a:gd name="T15" fmla="*/ 94 h 96"/>
                  <a:gd name="T16" fmla="*/ 38 w 224"/>
                  <a:gd name="T17" fmla="*/ 93 h 96"/>
                  <a:gd name="T18" fmla="*/ 4 w 224"/>
                  <a:gd name="T19" fmla="*/ 88 h 96"/>
                  <a:gd name="T20" fmla="*/ 25 w 224"/>
                  <a:gd name="T21" fmla="*/ 81 h 96"/>
                  <a:gd name="T22" fmla="*/ 87 w 224"/>
                  <a:gd name="T23" fmla="*/ 80 h 96"/>
                  <a:gd name="T24" fmla="*/ 112 w 224"/>
                  <a:gd name="T25" fmla="*/ 78 h 96"/>
                  <a:gd name="T26" fmla="*/ 119 w 224"/>
                  <a:gd name="T27" fmla="*/ 76 h 96"/>
                  <a:gd name="T28" fmla="*/ 120 w 224"/>
                  <a:gd name="T29" fmla="*/ 72 h 96"/>
                  <a:gd name="T30" fmla="*/ 119 w 224"/>
                  <a:gd name="T31" fmla="*/ 70 h 96"/>
                  <a:gd name="T32" fmla="*/ 115 w 224"/>
                  <a:gd name="T33" fmla="*/ 68 h 96"/>
                  <a:gd name="T34" fmla="*/ 18 w 224"/>
                  <a:gd name="T35" fmla="*/ 66 h 96"/>
                  <a:gd name="T36" fmla="*/ 2 w 224"/>
                  <a:gd name="T37" fmla="*/ 59 h 96"/>
                  <a:gd name="T38" fmla="*/ 105 w 224"/>
                  <a:gd name="T39" fmla="*/ 51 h 96"/>
                  <a:gd name="T40" fmla="*/ 115 w 224"/>
                  <a:gd name="T41" fmla="*/ 50 h 96"/>
                  <a:gd name="T42" fmla="*/ 118 w 224"/>
                  <a:gd name="T43" fmla="*/ 48 h 96"/>
                  <a:gd name="T44" fmla="*/ 117 w 224"/>
                  <a:gd name="T45" fmla="*/ 43 h 96"/>
                  <a:gd name="T46" fmla="*/ 112 w 224"/>
                  <a:gd name="T47" fmla="*/ 41 h 96"/>
                  <a:gd name="T48" fmla="*/ 2 w 224"/>
                  <a:gd name="T49" fmla="*/ 43 h 96"/>
                  <a:gd name="T50" fmla="*/ 91 w 224"/>
                  <a:gd name="T51" fmla="*/ 29 h 96"/>
                  <a:gd name="T52" fmla="*/ 113 w 224"/>
                  <a:gd name="T53" fmla="*/ 25 h 96"/>
                  <a:gd name="T54" fmla="*/ 118 w 224"/>
                  <a:gd name="T55" fmla="*/ 20 h 96"/>
                  <a:gd name="T56" fmla="*/ 115 w 224"/>
                  <a:gd name="T57" fmla="*/ 16 h 96"/>
                  <a:gd name="T58" fmla="*/ 110 w 224"/>
                  <a:gd name="T59" fmla="*/ 16 h 96"/>
                  <a:gd name="T60" fmla="*/ 31 w 224"/>
                  <a:gd name="T61" fmla="*/ 18 h 96"/>
                  <a:gd name="T62" fmla="*/ 0 w 224"/>
                  <a:gd name="T63" fmla="*/ 14 h 96"/>
                  <a:gd name="T64" fmla="*/ 34 w 224"/>
                  <a:gd name="T65" fmla="*/ 8 h 96"/>
                  <a:gd name="T66" fmla="*/ 73 w 224"/>
                  <a:gd name="T67" fmla="*/ 2 h 96"/>
                  <a:gd name="T68" fmla="*/ 106 w 224"/>
                  <a:gd name="T69" fmla="*/ 1 h 96"/>
                  <a:gd name="T70" fmla="*/ 120 w 224"/>
                  <a:gd name="T71" fmla="*/ 2 h 96"/>
                  <a:gd name="T72" fmla="*/ 141 w 224"/>
                  <a:gd name="T73" fmla="*/ 8 h 96"/>
                  <a:gd name="T74" fmla="*/ 155 w 224"/>
                  <a:gd name="T75" fmla="*/ 15 h 96"/>
                  <a:gd name="T76" fmla="*/ 165 w 224"/>
                  <a:gd name="T77" fmla="*/ 21 h 96"/>
                  <a:gd name="T78" fmla="*/ 172 w 224"/>
                  <a:gd name="T79" fmla="*/ 28 h 96"/>
                  <a:gd name="T80" fmla="*/ 178 w 224"/>
                  <a:gd name="T81" fmla="*/ 29 h 96"/>
                  <a:gd name="T82" fmla="*/ 223 w 224"/>
                  <a:gd name="T83" fmla="*/ 36 h 9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24"/>
                  <a:gd name="T127" fmla="*/ 0 h 96"/>
                  <a:gd name="T128" fmla="*/ 224 w 224"/>
                  <a:gd name="T129" fmla="*/ 96 h 9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24" h="96">
                    <a:moveTo>
                      <a:pt x="214" y="57"/>
                    </a:moveTo>
                    <a:lnTo>
                      <a:pt x="185" y="59"/>
                    </a:lnTo>
                    <a:lnTo>
                      <a:pt x="180" y="60"/>
                    </a:lnTo>
                    <a:lnTo>
                      <a:pt x="178" y="60"/>
                    </a:lnTo>
                    <a:lnTo>
                      <a:pt x="175" y="61"/>
                    </a:lnTo>
                    <a:lnTo>
                      <a:pt x="170" y="65"/>
                    </a:lnTo>
                    <a:lnTo>
                      <a:pt x="168" y="69"/>
                    </a:lnTo>
                    <a:lnTo>
                      <a:pt x="166" y="71"/>
                    </a:lnTo>
                    <a:lnTo>
                      <a:pt x="162" y="74"/>
                    </a:lnTo>
                    <a:lnTo>
                      <a:pt x="156" y="77"/>
                    </a:lnTo>
                    <a:lnTo>
                      <a:pt x="152" y="80"/>
                    </a:lnTo>
                    <a:lnTo>
                      <a:pt x="136" y="86"/>
                    </a:lnTo>
                    <a:lnTo>
                      <a:pt x="127" y="90"/>
                    </a:lnTo>
                    <a:lnTo>
                      <a:pt x="115" y="93"/>
                    </a:lnTo>
                    <a:lnTo>
                      <a:pt x="102" y="95"/>
                    </a:lnTo>
                    <a:lnTo>
                      <a:pt x="94" y="94"/>
                    </a:lnTo>
                    <a:lnTo>
                      <a:pt x="59" y="94"/>
                    </a:lnTo>
                    <a:lnTo>
                      <a:pt x="38" y="93"/>
                    </a:lnTo>
                    <a:lnTo>
                      <a:pt x="17" y="90"/>
                    </a:lnTo>
                    <a:lnTo>
                      <a:pt x="4" y="88"/>
                    </a:lnTo>
                    <a:lnTo>
                      <a:pt x="4" y="81"/>
                    </a:lnTo>
                    <a:lnTo>
                      <a:pt x="25" y="81"/>
                    </a:lnTo>
                    <a:lnTo>
                      <a:pt x="61" y="81"/>
                    </a:lnTo>
                    <a:lnTo>
                      <a:pt x="87" y="80"/>
                    </a:lnTo>
                    <a:lnTo>
                      <a:pt x="103" y="80"/>
                    </a:lnTo>
                    <a:lnTo>
                      <a:pt x="112" y="78"/>
                    </a:lnTo>
                    <a:lnTo>
                      <a:pt x="115" y="78"/>
                    </a:lnTo>
                    <a:lnTo>
                      <a:pt x="119" y="76"/>
                    </a:lnTo>
                    <a:lnTo>
                      <a:pt x="120" y="76"/>
                    </a:lnTo>
                    <a:lnTo>
                      <a:pt x="120" y="72"/>
                    </a:lnTo>
                    <a:lnTo>
                      <a:pt x="121" y="69"/>
                    </a:lnTo>
                    <a:lnTo>
                      <a:pt x="119" y="70"/>
                    </a:lnTo>
                    <a:lnTo>
                      <a:pt x="117" y="68"/>
                    </a:lnTo>
                    <a:lnTo>
                      <a:pt x="115" y="68"/>
                    </a:lnTo>
                    <a:lnTo>
                      <a:pt x="53" y="67"/>
                    </a:lnTo>
                    <a:lnTo>
                      <a:pt x="18" y="66"/>
                    </a:lnTo>
                    <a:lnTo>
                      <a:pt x="3" y="65"/>
                    </a:lnTo>
                    <a:lnTo>
                      <a:pt x="2" y="59"/>
                    </a:lnTo>
                    <a:lnTo>
                      <a:pt x="52" y="54"/>
                    </a:lnTo>
                    <a:lnTo>
                      <a:pt x="105" y="51"/>
                    </a:lnTo>
                    <a:lnTo>
                      <a:pt x="113" y="51"/>
                    </a:lnTo>
                    <a:lnTo>
                      <a:pt x="115" y="50"/>
                    </a:lnTo>
                    <a:lnTo>
                      <a:pt x="118" y="49"/>
                    </a:lnTo>
                    <a:lnTo>
                      <a:pt x="118" y="48"/>
                    </a:lnTo>
                    <a:lnTo>
                      <a:pt x="117" y="44"/>
                    </a:lnTo>
                    <a:lnTo>
                      <a:pt x="117" y="43"/>
                    </a:lnTo>
                    <a:lnTo>
                      <a:pt x="114" y="43"/>
                    </a:lnTo>
                    <a:lnTo>
                      <a:pt x="112" y="41"/>
                    </a:lnTo>
                    <a:lnTo>
                      <a:pt x="111" y="42"/>
                    </a:lnTo>
                    <a:lnTo>
                      <a:pt x="2" y="43"/>
                    </a:lnTo>
                    <a:lnTo>
                      <a:pt x="1" y="36"/>
                    </a:lnTo>
                    <a:lnTo>
                      <a:pt x="91" y="29"/>
                    </a:lnTo>
                    <a:lnTo>
                      <a:pt x="110" y="25"/>
                    </a:lnTo>
                    <a:lnTo>
                      <a:pt x="113" y="25"/>
                    </a:lnTo>
                    <a:lnTo>
                      <a:pt x="117" y="23"/>
                    </a:lnTo>
                    <a:lnTo>
                      <a:pt x="118" y="20"/>
                    </a:lnTo>
                    <a:lnTo>
                      <a:pt x="117" y="18"/>
                    </a:lnTo>
                    <a:lnTo>
                      <a:pt x="115" y="16"/>
                    </a:lnTo>
                    <a:lnTo>
                      <a:pt x="112" y="16"/>
                    </a:lnTo>
                    <a:lnTo>
                      <a:pt x="110" y="16"/>
                    </a:lnTo>
                    <a:lnTo>
                      <a:pt x="72" y="16"/>
                    </a:lnTo>
                    <a:lnTo>
                      <a:pt x="31" y="18"/>
                    </a:lnTo>
                    <a:lnTo>
                      <a:pt x="0" y="22"/>
                    </a:lnTo>
                    <a:lnTo>
                      <a:pt x="0" y="14"/>
                    </a:lnTo>
                    <a:lnTo>
                      <a:pt x="12" y="11"/>
                    </a:lnTo>
                    <a:lnTo>
                      <a:pt x="34" y="8"/>
                    </a:lnTo>
                    <a:lnTo>
                      <a:pt x="53" y="3"/>
                    </a:lnTo>
                    <a:lnTo>
                      <a:pt x="73" y="2"/>
                    </a:lnTo>
                    <a:lnTo>
                      <a:pt x="96" y="0"/>
                    </a:lnTo>
                    <a:lnTo>
                      <a:pt x="106" y="1"/>
                    </a:lnTo>
                    <a:lnTo>
                      <a:pt x="114" y="1"/>
                    </a:lnTo>
                    <a:lnTo>
                      <a:pt x="120" y="2"/>
                    </a:lnTo>
                    <a:lnTo>
                      <a:pt x="132" y="4"/>
                    </a:lnTo>
                    <a:lnTo>
                      <a:pt x="141" y="8"/>
                    </a:lnTo>
                    <a:lnTo>
                      <a:pt x="150" y="12"/>
                    </a:lnTo>
                    <a:lnTo>
                      <a:pt x="155" y="15"/>
                    </a:lnTo>
                    <a:lnTo>
                      <a:pt x="164" y="20"/>
                    </a:lnTo>
                    <a:lnTo>
                      <a:pt x="165" y="21"/>
                    </a:lnTo>
                    <a:lnTo>
                      <a:pt x="168" y="23"/>
                    </a:lnTo>
                    <a:lnTo>
                      <a:pt x="172" y="28"/>
                    </a:lnTo>
                    <a:lnTo>
                      <a:pt x="174" y="29"/>
                    </a:lnTo>
                    <a:lnTo>
                      <a:pt x="178" y="29"/>
                    </a:lnTo>
                    <a:lnTo>
                      <a:pt x="215" y="29"/>
                    </a:lnTo>
                    <a:lnTo>
                      <a:pt x="223" y="36"/>
                    </a:lnTo>
                    <a:lnTo>
                      <a:pt x="214" y="57"/>
                    </a:lnTo>
                  </a:path>
                </a:pathLst>
              </a:custGeom>
              <a:solidFill>
                <a:srgbClr val="FFFFFF"/>
              </a:solidFill>
              <a:ln w="12700" cap="rnd">
                <a:solidFill>
                  <a:srgbClr val="000000"/>
                </a:solidFill>
                <a:round/>
                <a:headEnd type="none" w="sm" len="sm"/>
                <a:tailEnd type="none" w="sm" len="sm"/>
              </a:ln>
            </p:spPr>
            <p:txBody>
              <a:bodyPr/>
              <a:lstStyle/>
              <a:p>
                <a:endParaRPr lang="en-US"/>
              </a:p>
            </p:txBody>
          </p:sp>
          <p:sp>
            <p:nvSpPr>
              <p:cNvPr id="73778" name="Freeform 29"/>
              <p:cNvSpPr>
                <a:spLocks/>
              </p:cNvSpPr>
              <p:nvPr/>
            </p:nvSpPr>
            <p:spPr bwMode="auto">
              <a:xfrm>
                <a:off x="3841" y="2900"/>
                <a:ext cx="308" cy="61"/>
              </a:xfrm>
              <a:custGeom>
                <a:avLst/>
                <a:gdLst>
                  <a:gd name="T0" fmla="*/ 1 w 308"/>
                  <a:gd name="T1" fmla="*/ 50 h 61"/>
                  <a:gd name="T2" fmla="*/ 37 w 308"/>
                  <a:gd name="T3" fmla="*/ 50 h 61"/>
                  <a:gd name="T4" fmla="*/ 100 w 308"/>
                  <a:gd name="T5" fmla="*/ 56 h 61"/>
                  <a:gd name="T6" fmla="*/ 147 w 308"/>
                  <a:gd name="T7" fmla="*/ 60 h 61"/>
                  <a:gd name="T8" fmla="*/ 192 w 308"/>
                  <a:gd name="T9" fmla="*/ 60 h 61"/>
                  <a:gd name="T10" fmla="*/ 236 w 308"/>
                  <a:gd name="T11" fmla="*/ 58 h 61"/>
                  <a:gd name="T12" fmla="*/ 264 w 308"/>
                  <a:gd name="T13" fmla="*/ 52 h 61"/>
                  <a:gd name="T14" fmla="*/ 287 w 308"/>
                  <a:gd name="T15" fmla="*/ 49 h 61"/>
                  <a:gd name="T16" fmla="*/ 297 w 308"/>
                  <a:gd name="T17" fmla="*/ 44 h 61"/>
                  <a:gd name="T18" fmla="*/ 302 w 308"/>
                  <a:gd name="T19" fmla="*/ 40 h 61"/>
                  <a:gd name="T20" fmla="*/ 307 w 308"/>
                  <a:gd name="T21" fmla="*/ 34 h 61"/>
                  <a:gd name="T22" fmla="*/ 306 w 308"/>
                  <a:gd name="T23" fmla="*/ 25 h 61"/>
                  <a:gd name="T24" fmla="*/ 304 w 308"/>
                  <a:gd name="T25" fmla="*/ 20 h 61"/>
                  <a:gd name="T26" fmla="*/ 298 w 308"/>
                  <a:gd name="T27" fmla="*/ 15 h 61"/>
                  <a:gd name="T28" fmla="*/ 290 w 308"/>
                  <a:gd name="T29" fmla="*/ 12 h 61"/>
                  <a:gd name="T30" fmla="*/ 270 w 308"/>
                  <a:gd name="T31" fmla="*/ 8 h 61"/>
                  <a:gd name="T32" fmla="*/ 229 w 308"/>
                  <a:gd name="T33" fmla="*/ 3 h 61"/>
                  <a:gd name="T34" fmla="*/ 189 w 308"/>
                  <a:gd name="T35" fmla="*/ 0 h 61"/>
                  <a:gd name="T36" fmla="*/ 131 w 308"/>
                  <a:gd name="T37" fmla="*/ 5 h 61"/>
                  <a:gd name="T38" fmla="*/ 56 w 308"/>
                  <a:gd name="T39" fmla="*/ 13 h 61"/>
                  <a:gd name="T40" fmla="*/ 18 w 308"/>
                  <a:gd name="T41" fmla="*/ 18 h 61"/>
                  <a:gd name="T42" fmla="*/ 0 w 308"/>
                  <a:gd name="T43" fmla="*/ 19 h 61"/>
                  <a:gd name="T44" fmla="*/ 1 w 308"/>
                  <a:gd name="T45" fmla="*/ 50 h 6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08"/>
                  <a:gd name="T70" fmla="*/ 0 h 61"/>
                  <a:gd name="T71" fmla="*/ 308 w 308"/>
                  <a:gd name="T72" fmla="*/ 61 h 6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08" h="61">
                    <a:moveTo>
                      <a:pt x="1" y="50"/>
                    </a:moveTo>
                    <a:lnTo>
                      <a:pt x="37" y="50"/>
                    </a:lnTo>
                    <a:lnTo>
                      <a:pt x="100" y="56"/>
                    </a:lnTo>
                    <a:lnTo>
                      <a:pt x="147" y="60"/>
                    </a:lnTo>
                    <a:lnTo>
                      <a:pt x="192" y="60"/>
                    </a:lnTo>
                    <a:lnTo>
                      <a:pt x="236" y="58"/>
                    </a:lnTo>
                    <a:lnTo>
                      <a:pt x="264" y="52"/>
                    </a:lnTo>
                    <a:lnTo>
                      <a:pt x="287" y="49"/>
                    </a:lnTo>
                    <a:lnTo>
                      <a:pt x="297" y="44"/>
                    </a:lnTo>
                    <a:lnTo>
                      <a:pt x="302" y="40"/>
                    </a:lnTo>
                    <a:lnTo>
                      <a:pt x="307" y="34"/>
                    </a:lnTo>
                    <a:lnTo>
                      <a:pt x="306" y="25"/>
                    </a:lnTo>
                    <a:lnTo>
                      <a:pt x="304" y="20"/>
                    </a:lnTo>
                    <a:lnTo>
                      <a:pt x="298" y="15"/>
                    </a:lnTo>
                    <a:lnTo>
                      <a:pt x="290" y="12"/>
                    </a:lnTo>
                    <a:lnTo>
                      <a:pt x="270" y="8"/>
                    </a:lnTo>
                    <a:lnTo>
                      <a:pt x="229" y="3"/>
                    </a:lnTo>
                    <a:lnTo>
                      <a:pt x="189" y="0"/>
                    </a:lnTo>
                    <a:lnTo>
                      <a:pt x="131" y="5"/>
                    </a:lnTo>
                    <a:lnTo>
                      <a:pt x="56" y="13"/>
                    </a:lnTo>
                    <a:lnTo>
                      <a:pt x="18" y="18"/>
                    </a:lnTo>
                    <a:lnTo>
                      <a:pt x="0" y="19"/>
                    </a:lnTo>
                    <a:lnTo>
                      <a:pt x="1" y="50"/>
                    </a:lnTo>
                  </a:path>
                </a:pathLst>
              </a:custGeom>
              <a:solidFill>
                <a:srgbClr val="000000"/>
              </a:solidFill>
              <a:ln w="12700" cap="rnd">
                <a:solidFill>
                  <a:srgbClr val="000000"/>
                </a:solidFill>
                <a:round/>
                <a:headEnd type="none" w="sm" len="sm"/>
                <a:tailEnd type="none" w="sm" len="sm"/>
              </a:ln>
            </p:spPr>
            <p:txBody>
              <a:bodyPr/>
              <a:lstStyle/>
              <a:p>
                <a:endParaRPr lang="en-US"/>
              </a:p>
            </p:txBody>
          </p:sp>
          <p:sp>
            <p:nvSpPr>
              <p:cNvPr id="73779" name="Freeform 30"/>
              <p:cNvSpPr>
                <a:spLocks/>
              </p:cNvSpPr>
              <p:nvPr/>
            </p:nvSpPr>
            <p:spPr bwMode="auto">
              <a:xfrm>
                <a:off x="3841" y="2916"/>
                <a:ext cx="34" cy="37"/>
              </a:xfrm>
              <a:custGeom>
                <a:avLst/>
                <a:gdLst>
                  <a:gd name="T0" fmla="*/ 1 w 34"/>
                  <a:gd name="T1" fmla="*/ 34 h 37"/>
                  <a:gd name="T2" fmla="*/ 13 w 34"/>
                  <a:gd name="T3" fmla="*/ 34 h 37"/>
                  <a:gd name="T4" fmla="*/ 23 w 34"/>
                  <a:gd name="T5" fmla="*/ 36 h 37"/>
                  <a:gd name="T6" fmla="*/ 33 w 34"/>
                  <a:gd name="T7" fmla="*/ 35 h 37"/>
                  <a:gd name="T8" fmla="*/ 31 w 34"/>
                  <a:gd name="T9" fmla="*/ 0 h 37"/>
                  <a:gd name="T10" fmla="*/ 22 w 34"/>
                  <a:gd name="T11" fmla="*/ 1 h 37"/>
                  <a:gd name="T12" fmla="*/ 6 w 34"/>
                  <a:gd name="T13" fmla="*/ 4 h 37"/>
                  <a:gd name="T14" fmla="*/ 0 w 34"/>
                  <a:gd name="T15" fmla="*/ 3 h 37"/>
                  <a:gd name="T16" fmla="*/ 1 w 34"/>
                  <a:gd name="T17" fmla="*/ 34 h 3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4"/>
                  <a:gd name="T28" fmla="*/ 0 h 37"/>
                  <a:gd name="T29" fmla="*/ 34 w 34"/>
                  <a:gd name="T30" fmla="*/ 37 h 3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4" h="37">
                    <a:moveTo>
                      <a:pt x="1" y="34"/>
                    </a:moveTo>
                    <a:lnTo>
                      <a:pt x="13" y="34"/>
                    </a:lnTo>
                    <a:lnTo>
                      <a:pt x="23" y="36"/>
                    </a:lnTo>
                    <a:lnTo>
                      <a:pt x="33" y="35"/>
                    </a:lnTo>
                    <a:lnTo>
                      <a:pt x="31" y="0"/>
                    </a:lnTo>
                    <a:lnTo>
                      <a:pt x="22" y="1"/>
                    </a:lnTo>
                    <a:lnTo>
                      <a:pt x="6" y="4"/>
                    </a:lnTo>
                    <a:lnTo>
                      <a:pt x="0" y="3"/>
                    </a:lnTo>
                    <a:lnTo>
                      <a:pt x="1" y="34"/>
                    </a:lnTo>
                  </a:path>
                </a:pathLst>
              </a:custGeom>
              <a:solidFill>
                <a:srgbClr val="FFFFFF"/>
              </a:solidFill>
              <a:ln w="12700" cap="rnd">
                <a:solidFill>
                  <a:srgbClr val="000000"/>
                </a:solidFill>
                <a:round/>
                <a:headEnd type="none" w="sm" len="sm"/>
                <a:tailEnd type="none" w="sm" len="sm"/>
              </a:ln>
            </p:spPr>
            <p:txBody>
              <a:bodyPr/>
              <a:lstStyle/>
              <a:p>
                <a:endParaRPr lang="en-US"/>
              </a:p>
            </p:txBody>
          </p:sp>
        </p:grpSp>
        <p:grpSp>
          <p:nvGrpSpPr>
            <p:cNvPr id="10" name="Group 31"/>
            <p:cNvGrpSpPr>
              <a:grpSpLocks/>
            </p:cNvGrpSpPr>
            <p:nvPr/>
          </p:nvGrpSpPr>
          <p:grpSpPr bwMode="auto">
            <a:xfrm>
              <a:off x="1625" y="2325"/>
              <a:ext cx="343" cy="373"/>
              <a:chOff x="2576" y="2338"/>
              <a:chExt cx="423" cy="460"/>
            </a:xfrm>
          </p:grpSpPr>
          <p:sp>
            <p:nvSpPr>
              <p:cNvPr id="73768" name="Freeform 32"/>
              <p:cNvSpPr>
                <a:spLocks/>
              </p:cNvSpPr>
              <p:nvPr/>
            </p:nvSpPr>
            <p:spPr bwMode="auto">
              <a:xfrm>
                <a:off x="2612" y="2353"/>
                <a:ext cx="387" cy="379"/>
              </a:xfrm>
              <a:custGeom>
                <a:avLst/>
                <a:gdLst>
                  <a:gd name="T0" fmla="*/ 37 w 387"/>
                  <a:gd name="T1" fmla="*/ 66 h 379"/>
                  <a:gd name="T2" fmla="*/ 89 w 387"/>
                  <a:gd name="T3" fmla="*/ 74 h 379"/>
                  <a:gd name="T4" fmla="*/ 97 w 387"/>
                  <a:gd name="T5" fmla="*/ 118 h 379"/>
                  <a:gd name="T6" fmla="*/ 97 w 387"/>
                  <a:gd name="T7" fmla="*/ 163 h 379"/>
                  <a:gd name="T8" fmla="*/ 60 w 387"/>
                  <a:gd name="T9" fmla="*/ 192 h 379"/>
                  <a:gd name="T10" fmla="*/ 30 w 387"/>
                  <a:gd name="T11" fmla="*/ 163 h 379"/>
                  <a:gd name="T12" fmla="*/ 52 w 387"/>
                  <a:gd name="T13" fmla="*/ 148 h 379"/>
                  <a:gd name="T14" fmla="*/ 104 w 387"/>
                  <a:gd name="T15" fmla="*/ 118 h 379"/>
                  <a:gd name="T16" fmla="*/ 104 w 387"/>
                  <a:gd name="T17" fmla="*/ 74 h 379"/>
                  <a:gd name="T18" fmla="*/ 112 w 387"/>
                  <a:gd name="T19" fmla="*/ 74 h 379"/>
                  <a:gd name="T20" fmla="*/ 82 w 387"/>
                  <a:gd name="T21" fmla="*/ 29 h 379"/>
                  <a:gd name="T22" fmla="*/ 82 w 387"/>
                  <a:gd name="T23" fmla="*/ 59 h 379"/>
                  <a:gd name="T24" fmla="*/ 89 w 387"/>
                  <a:gd name="T25" fmla="*/ 178 h 379"/>
                  <a:gd name="T26" fmla="*/ 89 w 387"/>
                  <a:gd name="T27" fmla="*/ 244 h 379"/>
                  <a:gd name="T28" fmla="*/ 119 w 387"/>
                  <a:gd name="T29" fmla="*/ 192 h 379"/>
                  <a:gd name="T30" fmla="*/ 97 w 387"/>
                  <a:gd name="T31" fmla="*/ 192 h 379"/>
                  <a:gd name="T32" fmla="*/ 30 w 387"/>
                  <a:gd name="T33" fmla="*/ 222 h 379"/>
                  <a:gd name="T34" fmla="*/ 15 w 387"/>
                  <a:gd name="T35" fmla="*/ 341 h 379"/>
                  <a:gd name="T36" fmla="*/ 67 w 387"/>
                  <a:gd name="T37" fmla="*/ 378 h 379"/>
                  <a:gd name="T38" fmla="*/ 134 w 387"/>
                  <a:gd name="T39" fmla="*/ 318 h 379"/>
                  <a:gd name="T40" fmla="*/ 134 w 387"/>
                  <a:gd name="T41" fmla="*/ 266 h 379"/>
                  <a:gd name="T42" fmla="*/ 97 w 387"/>
                  <a:gd name="T43" fmla="*/ 318 h 379"/>
                  <a:gd name="T44" fmla="*/ 156 w 387"/>
                  <a:gd name="T45" fmla="*/ 370 h 379"/>
                  <a:gd name="T46" fmla="*/ 134 w 387"/>
                  <a:gd name="T47" fmla="*/ 341 h 379"/>
                  <a:gd name="T48" fmla="*/ 37 w 387"/>
                  <a:gd name="T49" fmla="*/ 237 h 379"/>
                  <a:gd name="T50" fmla="*/ 89 w 387"/>
                  <a:gd name="T51" fmla="*/ 104 h 379"/>
                  <a:gd name="T52" fmla="*/ 163 w 387"/>
                  <a:gd name="T53" fmla="*/ 104 h 379"/>
                  <a:gd name="T54" fmla="*/ 193 w 387"/>
                  <a:gd name="T55" fmla="*/ 222 h 379"/>
                  <a:gd name="T56" fmla="*/ 312 w 387"/>
                  <a:gd name="T57" fmla="*/ 215 h 379"/>
                  <a:gd name="T58" fmla="*/ 304 w 387"/>
                  <a:gd name="T59" fmla="*/ 89 h 379"/>
                  <a:gd name="T60" fmla="*/ 200 w 387"/>
                  <a:gd name="T61" fmla="*/ 59 h 379"/>
                  <a:gd name="T62" fmla="*/ 134 w 387"/>
                  <a:gd name="T63" fmla="*/ 59 h 379"/>
                  <a:gd name="T64" fmla="*/ 275 w 387"/>
                  <a:gd name="T65" fmla="*/ 66 h 379"/>
                  <a:gd name="T66" fmla="*/ 282 w 387"/>
                  <a:gd name="T67" fmla="*/ 133 h 379"/>
                  <a:gd name="T68" fmla="*/ 289 w 387"/>
                  <a:gd name="T69" fmla="*/ 215 h 379"/>
                  <a:gd name="T70" fmla="*/ 289 w 387"/>
                  <a:gd name="T71" fmla="*/ 266 h 379"/>
                  <a:gd name="T72" fmla="*/ 289 w 387"/>
                  <a:gd name="T73" fmla="*/ 333 h 379"/>
                  <a:gd name="T74" fmla="*/ 245 w 387"/>
                  <a:gd name="T75" fmla="*/ 363 h 379"/>
                  <a:gd name="T76" fmla="*/ 200 w 387"/>
                  <a:gd name="T77" fmla="*/ 304 h 379"/>
                  <a:gd name="T78" fmla="*/ 215 w 387"/>
                  <a:gd name="T79" fmla="*/ 318 h 379"/>
                  <a:gd name="T80" fmla="*/ 319 w 387"/>
                  <a:gd name="T81" fmla="*/ 333 h 379"/>
                  <a:gd name="T82" fmla="*/ 386 w 387"/>
                  <a:gd name="T83" fmla="*/ 259 h 379"/>
                  <a:gd name="T84" fmla="*/ 378 w 387"/>
                  <a:gd name="T85" fmla="*/ 141 h 379"/>
                  <a:gd name="T86" fmla="*/ 200 w 387"/>
                  <a:gd name="T87" fmla="*/ 37 h 379"/>
                  <a:gd name="T88" fmla="*/ 149 w 387"/>
                  <a:gd name="T89" fmla="*/ 89 h 379"/>
                  <a:gd name="T90" fmla="*/ 163 w 387"/>
                  <a:gd name="T91" fmla="*/ 155 h 37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87"/>
                  <a:gd name="T139" fmla="*/ 0 h 379"/>
                  <a:gd name="T140" fmla="*/ 387 w 387"/>
                  <a:gd name="T141" fmla="*/ 379 h 37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87" h="379">
                    <a:moveTo>
                      <a:pt x="12" y="81"/>
                    </a:moveTo>
                    <a:lnTo>
                      <a:pt x="37" y="66"/>
                    </a:lnTo>
                    <a:lnTo>
                      <a:pt x="67" y="66"/>
                    </a:lnTo>
                    <a:lnTo>
                      <a:pt x="89" y="74"/>
                    </a:lnTo>
                    <a:lnTo>
                      <a:pt x="97" y="96"/>
                    </a:lnTo>
                    <a:lnTo>
                      <a:pt x="97" y="118"/>
                    </a:lnTo>
                    <a:lnTo>
                      <a:pt x="97" y="141"/>
                    </a:lnTo>
                    <a:lnTo>
                      <a:pt x="97" y="163"/>
                    </a:lnTo>
                    <a:lnTo>
                      <a:pt x="82" y="185"/>
                    </a:lnTo>
                    <a:lnTo>
                      <a:pt x="60" y="192"/>
                    </a:lnTo>
                    <a:lnTo>
                      <a:pt x="37" y="192"/>
                    </a:lnTo>
                    <a:lnTo>
                      <a:pt x="30" y="163"/>
                    </a:lnTo>
                    <a:lnTo>
                      <a:pt x="30" y="133"/>
                    </a:lnTo>
                    <a:lnTo>
                      <a:pt x="52" y="148"/>
                    </a:lnTo>
                    <a:lnTo>
                      <a:pt x="82" y="148"/>
                    </a:lnTo>
                    <a:lnTo>
                      <a:pt x="104" y="118"/>
                    </a:lnTo>
                    <a:lnTo>
                      <a:pt x="104" y="96"/>
                    </a:lnTo>
                    <a:lnTo>
                      <a:pt x="104" y="74"/>
                    </a:lnTo>
                    <a:lnTo>
                      <a:pt x="82" y="59"/>
                    </a:lnTo>
                    <a:lnTo>
                      <a:pt x="112" y="74"/>
                    </a:lnTo>
                    <a:lnTo>
                      <a:pt x="112" y="96"/>
                    </a:lnTo>
                    <a:lnTo>
                      <a:pt x="82" y="29"/>
                    </a:lnTo>
                    <a:lnTo>
                      <a:pt x="75" y="0"/>
                    </a:lnTo>
                    <a:lnTo>
                      <a:pt x="82" y="59"/>
                    </a:lnTo>
                    <a:lnTo>
                      <a:pt x="89" y="118"/>
                    </a:lnTo>
                    <a:lnTo>
                      <a:pt x="89" y="178"/>
                    </a:lnTo>
                    <a:lnTo>
                      <a:pt x="89" y="222"/>
                    </a:lnTo>
                    <a:lnTo>
                      <a:pt x="89" y="244"/>
                    </a:lnTo>
                    <a:lnTo>
                      <a:pt x="112" y="244"/>
                    </a:lnTo>
                    <a:lnTo>
                      <a:pt x="119" y="192"/>
                    </a:lnTo>
                    <a:lnTo>
                      <a:pt x="112" y="170"/>
                    </a:lnTo>
                    <a:lnTo>
                      <a:pt x="97" y="192"/>
                    </a:lnTo>
                    <a:lnTo>
                      <a:pt x="45" y="178"/>
                    </a:lnTo>
                    <a:lnTo>
                      <a:pt x="30" y="222"/>
                    </a:lnTo>
                    <a:lnTo>
                      <a:pt x="15" y="296"/>
                    </a:lnTo>
                    <a:lnTo>
                      <a:pt x="15" y="341"/>
                    </a:lnTo>
                    <a:lnTo>
                      <a:pt x="0" y="370"/>
                    </a:lnTo>
                    <a:lnTo>
                      <a:pt x="67" y="378"/>
                    </a:lnTo>
                    <a:lnTo>
                      <a:pt x="126" y="363"/>
                    </a:lnTo>
                    <a:lnTo>
                      <a:pt x="134" y="318"/>
                    </a:lnTo>
                    <a:lnTo>
                      <a:pt x="141" y="289"/>
                    </a:lnTo>
                    <a:lnTo>
                      <a:pt x="134" y="266"/>
                    </a:lnTo>
                    <a:lnTo>
                      <a:pt x="112" y="252"/>
                    </a:lnTo>
                    <a:lnTo>
                      <a:pt x="97" y="318"/>
                    </a:lnTo>
                    <a:lnTo>
                      <a:pt x="97" y="363"/>
                    </a:lnTo>
                    <a:lnTo>
                      <a:pt x="156" y="370"/>
                    </a:lnTo>
                    <a:lnTo>
                      <a:pt x="178" y="363"/>
                    </a:lnTo>
                    <a:lnTo>
                      <a:pt x="134" y="341"/>
                    </a:lnTo>
                    <a:lnTo>
                      <a:pt x="45" y="281"/>
                    </a:lnTo>
                    <a:lnTo>
                      <a:pt x="37" y="237"/>
                    </a:lnTo>
                    <a:lnTo>
                      <a:pt x="45" y="148"/>
                    </a:lnTo>
                    <a:lnTo>
                      <a:pt x="89" y="104"/>
                    </a:lnTo>
                    <a:lnTo>
                      <a:pt x="134" y="104"/>
                    </a:lnTo>
                    <a:lnTo>
                      <a:pt x="163" y="104"/>
                    </a:lnTo>
                    <a:lnTo>
                      <a:pt x="186" y="178"/>
                    </a:lnTo>
                    <a:lnTo>
                      <a:pt x="193" y="222"/>
                    </a:lnTo>
                    <a:lnTo>
                      <a:pt x="252" y="229"/>
                    </a:lnTo>
                    <a:lnTo>
                      <a:pt x="312" y="215"/>
                    </a:lnTo>
                    <a:lnTo>
                      <a:pt x="319" y="163"/>
                    </a:lnTo>
                    <a:lnTo>
                      <a:pt x="304" y="89"/>
                    </a:lnTo>
                    <a:lnTo>
                      <a:pt x="260" y="74"/>
                    </a:lnTo>
                    <a:lnTo>
                      <a:pt x="200" y="59"/>
                    </a:lnTo>
                    <a:lnTo>
                      <a:pt x="156" y="59"/>
                    </a:lnTo>
                    <a:lnTo>
                      <a:pt x="134" y="59"/>
                    </a:lnTo>
                    <a:lnTo>
                      <a:pt x="215" y="59"/>
                    </a:lnTo>
                    <a:lnTo>
                      <a:pt x="275" y="66"/>
                    </a:lnTo>
                    <a:lnTo>
                      <a:pt x="275" y="89"/>
                    </a:lnTo>
                    <a:lnTo>
                      <a:pt x="282" y="133"/>
                    </a:lnTo>
                    <a:lnTo>
                      <a:pt x="289" y="192"/>
                    </a:lnTo>
                    <a:lnTo>
                      <a:pt x="289" y="215"/>
                    </a:lnTo>
                    <a:lnTo>
                      <a:pt x="289" y="237"/>
                    </a:lnTo>
                    <a:lnTo>
                      <a:pt x="289" y="266"/>
                    </a:lnTo>
                    <a:lnTo>
                      <a:pt x="289" y="289"/>
                    </a:lnTo>
                    <a:lnTo>
                      <a:pt x="289" y="333"/>
                    </a:lnTo>
                    <a:lnTo>
                      <a:pt x="275" y="355"/>
                    </a:lnTo>
                    <a:lnTo>
                      <a:pt x="245" y="363"/>
                    </a:lnTo>
                    <a:lnTo>
                      <a:pt x="223" y="363"/>
                    </a:lnTo>
                    <a:lnTo>
                      <a:pt x="200" y="304"/>
                    </a:lnTo>
                    <a:lnTo>
                      <a:pt x="200" y="244"/>
                    </a:lnTo>
                    <a:lnTo>
                      <a:pt x="215" y="318"/>
                    </a:lnTo>
                    <a:lnTo>
                      <a:pt x="275" y="333"/>
                    </a:lnTo>
                    <a:lnTo>
                      <a:pt x="319" y="333"/>
                    </a:lnTo>
                    <a:lnTo>
                      <a:pt x="378" y="318"/>
                    </a:lnTo>
                    <a:lnTo>
                      <a:pt x="386" y="259"/>
                    </a:lnTo>
                    <a:lnTo>
                      <a:pt x="386" y="200"/>
                    </a:lnTo>
                    <a:lnTo>
                      <a:pt x="378" y="141"/>
                    </a:lnTo>
                    <a:lnTo>
                      <a:pt x="304" y="81"/>
                    </a:lnTo>
                    <a:lnTo>
                      <a:pt x="200" y="37"/>
                    </a:lnTo>
                    <a:lnTo>
                      <a:pt x="156" y="29"/>
                    </a:lnTo>
                    <a:lnTo>
                      <a:pt x="149" y="89"/>
                    </a:lnTo>
                    <a:lnTo>
                      <a:pt x="149" y="133"/>
                    </a:lnTo>
                    <a:lnTo>
                      <a:pt x="163" y="155"/>
                    </a:lnTo>
                  </a:path>
                </a:pathLst>
              </a:custGeom>
              <a:noFill/>
              <a:ln w="12700" cap="rnd">
                <a:solidFill>
                  <a:schemeClr val="tx1"/>
                </a:solidFill>
                <a:round/>
                <a:headEnd type="none" w="sm" len="sm"/>
                <a:tailEnd type="none" w="sm" len="sm"/>
              </a:ln>
            </p:spPr>
            <p:txBody>
              <a:bodyPr/>
              <a:lstStyle/>
              <a:p>
                <a:endParaRPr lang="en-US"/>
              </a:p>
            </p:txBody>
          </p:sp>
          <p:sp>
            <p:nvSpPr>
              <p:cNvPr id="73769" name="Freeform 33"/>
              <p:cNvSpPr>
                <a:spLocks/>
              </p:cNvSpPr>
              <p:nvPr/>
            </p:nvSpPr>
            <p:spPr bwMode="auto">
              <a:xfrm>
                <a:off x="2576" y="2482"/>
                <a:ext cx="215" cy="316"/>
              </a:xfrm>
              <a:custGeom>
                <a:avLst/>
                <a:gdLst>
                  <a:gd name="T0" fmla="*/ 0 w 215"/>
                  <a:gd name="T1" fmla="*/ 0 h 316"/>
                  <a:gd name="T2" fmla="*/ 51 w 215"/>
                  <a:gd name="T3" fmla="*/ 19 h 316"/>
                  <a:gd name="T4" fmla="*/ 111 w 215"/>
                  <a:gd name="T5" fmla="*/ 19 h 316"/>
                  <a:gd name="T6" fmla="*/ 133 w 215"/>
                  <a:gd name="T7" fmla="*/ 19 h 316"/>
                  <a:gd name="T8" fmla="*/ 155 w 215"/>
                  <a:gd name="T9" fmla="*/ 49 h 316"/>
                  <a:gd name="T10" fmla="*/ 162 w 215"/>
                  <a:gd name="T11" fmla="*/ 71 h 316"/>
                  <a:gd name="T12" fmla="*/ 162 w 215"/>
                  <a:gd name="T13" fmla="*/ 93 h 316"/>
                  <a:gd name="T14" fmla="*/ 162 w 215"/>
                  <a:gd name="T15" fmla="*/ 115 h 316"/>
                  <a:gd name="T16" fmla="*/ 162 w 215"/>
                  <a:gd name="T17" fmla="*/ 137 h 316"/>
                  <a:gd name="T18" fmla="*/ 162 w 215"/>
                  <a:gd name="T19" fmla="*/ 167 h 316"/>
                  <a:gd name="T20" fmla="*/ 185 w 215"/>
                  <a:gd name="T21" fmla="*/ 182 h 316"/>
                  <a:gd name="T22" fmla="*/ 214 w 215"/>
                  <a:gd name="T23" fmla="*/ 182 h 316"/>
                  <a:gd name="T24" fmla="*/ 214 w 215"/>
                  <a:gd name="T25" fmla="*/ 219 h 316"/>
                  <a:gd name="T26" fmla="*/ 155 w 215"/>
                  <a:gd name="T27" fmla="*/ 278 h 316"/>
                  <a:gd name="T28" fmla="*/ 185 w 215"/>
                  <a:gd name="T29" fmla="*/ 263 h 316"/>
                  <a:gd name="T30" fmla="*/ 199 w 215"/>
                  <a:gd name="T31" fmla="*/ 293 h 316"/>
                  <a:gd name="T32" fmla="*/ 214 w 215"/>
                  <a:gd name="T33" fmla="*/ 315 h 31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5"/>
                  <a:gd name="T52" fmla="*/ 0 h 316"/>
                  <a:gd name="T53" fmla="*/ 215 w 215"/>
                  <a:gd name="T54" fmla="*/ 316 h 31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5" h="316">
                    <a:moveTo>
                      <a:pt x="0" y="0"/>
                    </a:moveTo>
                    <a:lnTo>
                      <a:pt x="51" y="19"/>
                    </a:lnTo>
                    <a:lnTo>
                      <a:pt x="111" y="19"/>
                    </a:lnTo>
                    <a:lnTo>
                      <a:pt x="133" y="19"/>
                    </a:lnTo>
                    <a:lnTo>
                      <a:pt x="155" y="49"/>
                    </a:lnTo>
                    <a:lnTo>
                      <a:pt x="162" y="71"/>
                    </a:lnTo>
                    <a:lnTo>
                      <a:pt x="162" y="93"/>
                    </a:lnTo>
                    <a:lnTo>
                      <a:pt x="162" y="115"/>
                    </a:lnTo>
                    <a:lnTo>
                      <a:pt x="162" y="137"/>
                    </a:lnTo>
                    <a:lnTo>
                      <a:pt x="162" y="167"/>
                    </a:lnTo>
                    <a:lnTo>
                      <a:pt x="185" y="182"/>
                    </a:lnTo>
                    <a:lnTo>
                      <a:pt x="214" y="182"/>
                    </a:lnTo>
                    <a:lnTo>
                      <a:pt x="214" y="219"/>
                    </a:lnTo>
                    <a:lnTo>
                      <a:pt x="155" y="278"/>
                    </a:lnTo>
                    <a:lnTo>
                      <a:pt x="185" y="263"/>
                    </a:lnTo>
                    <a:lnTo>
                      <a:pt x="199" y="293"/>
                    </a:lnTo>
                    <a:lnTo>
                      <a:pt x="214" y="315"/>
                    </a:lnTo>
                  </a:path>
                </a:pathLst>
              </a:custGeom>
              <a:noFill/>
              <a:ln w="12700" cap="rnd">
                <a:solidFill>
                  <a:schemeClr val="tx1"/>
                </a:solidFill>
                <a:round/>
                <a:headEnd type="none" w="sm" len="sm"/>
                <a:tailEnd type="none" w="sm" len="sm"/>
              </a:ln>
            </p:spPr>
            <p:txBody>
              <a:bodyPr/>
              <a:lstStyle/>
              <a:p>
                <a:endParaRPr lang="en-US"/>
              </a:p>
            </p:txBody>
          </p:sp>
          <p:sp>
            <p:nvSpPr>
              <p:cNvPr id="73770" name="Freeform 34"/>
              <p:cNvSpPr>
                <a:spLocks/>
              </p:cNvSpPr>
              <p:nvPr/>
            </p:nvSpPr>
            <p:spPr bwMode="auto">
              <a:xfrm>
                <a:off x="2576" y="2375"/>
                <a:ext cx="186" cy="216"/>
              </a:xfrm>
              <a:custGeom>
                <a:avLst/>
                <a:gdLst>
                  <a:gd name="T0" fmla="*/ 0 w 186"/>
                  <a:gd name="T1" fmla="*/ 203 h 216"/>
                  <a:gd name="T2" fmla="*/ 22 w 186"/>
                  <a:gd name="T3" fmla="*/ 215 h 216"/>
                  <a:gd name="T4" fmla="*/ 44 w 186"/>
                  <a:gd name="T5" fmla="*/ 200 h 216"/>
                  <a:gd name="T6" fmla="*/ 66 w 186"/>
                  <a:gd name="T7" fmla="*/ 193 h 216"/>
                  <a:gd name="T8" fmla="*/ 96 w 186"/>
                  <a:gd name="T9" fmla="*/ 170 h 216"/>
                  <a:gd name="T10" fmla="*/ 118 w 186"/>
                  <a:gd name="T11" fmla="*/ 156 h 216"/>
                  <a:gd name="T12" fmla="*/ 133 w 186"/>
                  <a:gd name="T13" fmla="*/ 133 h 216"/>
                  <a:gd name="T14" fmla="*/ 155 w 186"/>
                  <a:gd name="T15" fmla="*/ 111 h 216"/>
                  <a:gd name="T16" fmla="*/ 162 w 186"/>
                  <a:gd name="T17" fmla="*/ 89 h 216"/>
                  <a:gd name="T18" fmla="*/ 177 w 186"/>
                  <a:gd name="T19" fmla="*/ 67 h 216"/>
                  <a:gd name="T20" fmla="*/ 185 w 186"/>
                  <a:gd name="T21" fmla="*/ 44 h 216"/>
                  <a:gd name="T22" fmla="*/ 185 w 186"/>
                  <a:gd name="T23" fmla="*/ 22 h 216"/>
                  <a:gd name="T24" fmla="*/ 185 w 186"/>
                  <a:gd name="T25" fmla="*/ 0 h 2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86"/>
                  <a:gd name="T40" fmla="*/ 0 h 216"/>
                  <a:gd name="T41" fmla="*/ 186 w 186"/>
                  <a:gd name="T42" fmla="*/ 216 h 21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86" h="216">
                    <a:moveTo>
                      <a:pt x="0" y="203"/>
                    </a:moveTo>
                    <a:lnTo>
                      <a:pt x="22" y="215"/>
                    </a:lnTo>
                    <a:lnTo>
                      <a:pt x="44" y="200"/>
                    </a:lnTo>
                    <a:lnTo>
                      <a:pt x="66" y="193"/>
                    </a:lnTo>
                    <a:lnTo>
                      <a:pt x="96" y="170"/>
                    </a:lnTo>
                    <a:lnTo>
                      <a:pt x="118" y="156"/>
                    </a:lnTo>
                    <a:lnTo>
                      <a:pt x="133" y="133"/>
                    </a:lnTo>
                    <a:lnTo>
                      <a:pt x="155" y="111"/>
                    </a:lnTo>
                    <a:lnTo>
                      <a:pt x="162" y="89"/>
                    </a:lnTo>
                    <a:lnTo>
                      <a:pt x="177" y="67"/>
                    </a:lnTo>
                    <a:lnTo>
                      <a:pt x="185" y="44"/>
                    </a:lnTo>
                    <a:lnTo>
                      <a:pt x="185" y="22"/>
                    </a:lnTo>
                    <a:lnTo>
                      <a:pt x="185" y="0"/>
                    </a:lnTo>
                  </a:path>
                </a:pathLst>
              </a:custGeom>
              <a:noFill/>
              <a:ln w="12700" cap="rnd">
                <a:solidFill>
                  <a:schemeClr val="tx1"/>
                </a:solidFill>
                <a:round/>
                <a:headEnd type="none" w="sm" len="sm"/>
                <a:tailEnd type="none" w="sm" len="sm"/>
              </a:ln>
            </p:spPr>
            <p:txBody>
              <a:bodyPr/>
              <a:lstStyle/>
              <a:p>
                <a:endParaRPr lang="en-US"/>
              </a:p>
            </p:txBody>
          </p:sp>
          <p:sp>
            <p:nvSpPr>
              <p:cNvPr id="73771" name="Freeform 35"/>
              <p:cNvSpPr>
                <a:spLocks/>
              </p:cNvSpPr>
              <p:nvPr/>
            </p:nvSpPr>
            <p:spPr bwMode="auto">
              <a:xfrm>
                <a:off x="2649" y="2382"/>
                <a:ext cx="335" cy="389"/>
              </a:xfrm>
              <a:custGeom>
                <a:avLst/>
                <a:gdLst>
                  <a:gd name="T0" fmla="*/ 193 w 335"/>
                  <a:gd name="T1" fmla="*/ 334 h 389"/>
                  <a:gd name="T2" fmla="*/ 171 w 335"/>
                  <a:gd name="T3" fmla="*/ 215 h 389"/>
                  <a:gd name="T4" fmla="*/ 156 w 335"/>
                  <a:gd name="T5" fmla="*/ 163 h 389"/>
                  <a:gd name="T6" fmla="*/ 112 w 335"/>
                  <a:gd name="T7" fmla="*/ 134 h 389"/>
                  <a:gd name="T8" fmla="*/ 60 w 335"/>
                  <a:gd name="T9" fmla="*/ 104 h 389"/>
                  <a:gd name="T10" fmla="*/ 23 w 335"/>
                  <a:gd name="T11" fmla="*/ 163 h 389"/>
                  <a:gd name="T12" fmla="*/ 82 w 335"/>
                  <a:gd name="T13" fmla="*/ 245 h 389"/>
                  <a:gd name="T14" fmla="*/ 200 w 335"/>
                  <a:gd name="T15" fmla="*/ 252 h 389"/>
                  <a:gd name="T16" fmla="*/ 252 w 335"/>
                  <a:gd name="T17" fmla="*/ 237 h 389"/>
                  <a:gd name="T18" fmla="*/ 260 w 335"/>
                  <a:gd name="T19" fmla="*/ 186 h 389"/>
                  <a:gd name="T20" fmla="*/ 171 w 335"/>
                  <a:gd name="T21" fmla="*/ 119 h 389"/>
                  <a:gd name="T22" fmla="*/ 275 w 335"/>
                  <a:gd name="T23" fmla="*/ 104 h 389"/>
                  <a:gd name="T24" fmla="*/ 297 w 335"/>
                  <a:gd name="T25" fmla="*/ 200 h 389"/>
                  <a:gd name="T26" fmla="*/ 304 w 335"/>
                  <a:gd name="T27" fmla="*/ 245 h 389"/>
                  <a:gd name="T28" fmla="*/ 297 w 335"/>
                  <a:gd name="T29" fmla="*/ 156 h 389"/>
                  <a:gd name="T30" fmla="*/ 193 w 335"/>
                  <a:gd name="T31" fmla="*/ 97 h 389"/>
                  <a:gd name="T32" fmla="*/ 149 w 335"/>
                  <a:gd name="T33" fmla="*/ 82 h 389"/>
                  <a:gd name="T34" fmla="*/ 134 w 335"/>
                  <a:gd name="T35" fmla="*/ 171 h 389"/>
                  <a:gd name="T36" fmla="*/ 134 w 335"/>
                  <a:gd name="T37" fmla="*/ 237 h 389"/>
                  <a:gd name="T38" fmla="*/ 193 w 335"/>
                  <a:gd name="T39" fmla="*/ 186 h 389"/>
                  <a:gd name="T40" fmla="*/ 186 w 335"/>
                  <a:gd name="T41" fmla="*/ 112 h 389"/>
                  <a:gd name="T42" fmla="*/ 119 w 335"/>
                  <a:gd name="T43" fmla="*/ 97 h 389"/>
                  <a:gd name="T44" fmla="*/ 112 w 335"/>
                  <a:gd name="T45" fmla="*/ 215 h 389"/>
                  <a:gd name="T46" fmla="*/ 112 w 335"/>
                  <a:gd name="T47" fmla="*/ 319 h 389"/>
                  <a:gd name="T48" fmla="*/ 230 w 335"/>
                  <a:gd name="T49" fmla="*/ 319 h 389"/>
                  <a:gd name="T50" fmla="*/ 230 w 335"/>
                  <a:gd name="T51" fmla="*/ 215 h 389"/>
                  <a:gd name="T52" fmla="*/ 126 w 335"/>
                  <a:gd name="T53" fmla="*/ 163 h 389"/>
                  <a:gd name="T54" fmla="*/ 104 w 335"/>
                  <a:gd name="T55" fmla="*/ 208 h 389"/>
                  <a:gd name="T56" fmla="*/ 23 w 335"/>
                  <a:gd name="T57" fmla="*/ 193 h 389"/>
                  <a:gd name="T58" fmla="*/ 0 w 335"/>
                  <a:gd name="T59" fmla="*/ 267 h 389"/>
                  <a:gd name="T60" fmla="*/ 67 w 335"/>
                  <a:gd name="T61" fmla="*/ 319 h 389"/>
                  <a:gd name="T62" fmla="*/ 215 w 335"/>
                  <a:gd name="T63" fmla="*/ 304 h 389"/>
                  <a:gd name="T64" fmla="*/ 319 w 335"/>
                  <a:gd name="T65" fmla="*/ 267 h 389"/>
                  <a:gd name="T66" fmla="*/ 334 w 335"/>
                  <a:gd name="T67" fmla="*/ 186 h 389"/>
                  <a:gd name="T68" fmla="*/ 319 w 335"/>
                  <a:gd name="T69" fmla="*/ 89 h 389"/>
                  <a:gd name="T70" fmla="*/ 275 w 335"/>
                  <a:gd name="T71" fmla="*/ 52 h 389"/>
                  <a:gd name="T72" fmla="*/ 230 w 335"/>
                  <a:gd name="T73" fmla="*/ 23 h 3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35"/>
                  <a:gd name="T112" fmla="*/ 0 h 389"/>
                  <a:gd name="T113" fmla="*/ 335 w 335"/>
                  <a:gd name="T114" fmla="*/ 389 h 3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35" h="389">
                    <a:moveTo>
                      <a:pt x="215" y="388"/>
                    </a:moveTo>
                    <a:lnTo>
                      <a:pt x="193" y="334"/>
                    </a:lnTo>
                    <a:lnTo>
                      <a:pt x="186" y="275"/>
                    </a:lnTo>
                    <a:lnTo>
                      <a:pt x="171" y="215"/>
                    </a:lnTo>
                    <a:lnTo>
                      <a:pt x="156" y="186"/>
                    </a:lnTo>
                    <a:lnTo>
                      <a:pt x="156" y="163"/>
                    </a:lnTo>
                    <a:lnTo>
                      <a:pt x="134" y="141"/>
                    </a:lnTo>
                    <a:lnTo>
                      <a:pt x="112" y="134"/>
                    </a:lnTo>
                    <a:lnTo>
                      <a:pt x="82" y="104"/>
                    </a:lnTo>
                    <a:lnTo>
                      <a:pt x="60" y="104"/>
                    </a:lnTo>
                    <a:lnTo>
                      <a:pt x="38" y="104"/>
                    </a:lnTo>
                    <a:lnTo>
                      <a:pt x="23" y="163"/>
                    </a:lnTo>
                    <a:lnTo>
                      <a:pt x="23" y="223"/>
                    </a:lnTo>
                    <a:lnTo>
                      <a:pt x="82" y="245"/>
                    </a:lnTo>
                    <a:lnTo>
                      <a:pt x="141" y="252"/>
                    </a:lnTo>
                    <a:lnTo>
                      <a:pt x="200" y="252"/>
                    </a:lnTo>
                    <a:lnTo>
                      <a:pt x="230" y="252"/>
                    </a:lnTo>
                    <a:lnTo>
                      <a:pt x="252" y="237"/>
                    </a:lnTo>
                    <a:lnTo>
                      <a:pt x="260" y="215"/>
                    </a:lnTo>
                    <a:lnTo>
                      <a:pt x="260" y="186"/>
                    </a:lnTo>
                    <a:lnTo>
                      <a:pt x="200" y="126"/>
                    </a:lnTo>
                    <a:lnTo>
                      <a:pt x="171" y="119"/>
                    </a:lnTo>
                    <a:lnTo>
                      <a:pt x="215" y="104"/>
                    </a:lnTo>
                    <a:lnTo>
                      <a:pt x="275" y="104"/>
                    </a:lnTo>
                    <a:lnTo>
                      <a:pt x="289" y="156"/>
                    </a:lnTo>
                    <a:lnTo>
                      <a:pt x="297" y="200"/>
                    </a:lnTo>
                    <a:lnTo>
                      <a:pt x="304" y="223"/>
                    </a:lnTo>
                    <a:lnTo>
                      <a:pt x="304" y="245"/>
                    </a:lnTo>
                    <a:lnTo>
                      <a:pt x="304" y="186"/>
                    </a:lnTo>
                    <a:lnTo>
                      <a:pt x="297" y="156"/>
                    </a:lnTo>
                    <a:lnTo>
                      <a:pt x="252" y="112"/>
                    </a:lnTo>
                    <a:lnTo>
                      <a:pt x="193" y="97"/>
                    </a:lnTo>
                    <a:lnTo>
                      <a:pt x="171" y="82"/>
                    </a:lnTo>
                    <a:lnTo>
                      <a:pt x="149" y="82"/>
                    </a:lnTo>
                    <a:lnTo>
                      <a:pt x="134" y="126"/>
                    </a:lnTo>
                    <a:lnTo>
                      <a:pt x="134" y="171"/>
                    </a:lnTo>
                    <a:lnTo>
                      <a:pt x="134" y="215"/>
                    </a:lnTo>
                    <a:lnTo>
                      <a:pt x="134" y="237"/>
                    </a:lnTo>
                    <a:lnTo>
                      <a:pt x="163" y="237"/>
                    </a:lnTo>
                    <a:lnTo>
                      <a:pt x="193" y="186"/>
                    </a:lnTo>
                    <a:lnTo>
                      <a:pt x="193" y="156"/>
                    </a:lnTo>
                    <a:lnTo>
                      <a:pt x="186" y="112"/>
                    </a:lnTo>
                    <a:lnTo>
                      <a:pt x="141" y="97"/>
                    </a:lnTo>
                    <a:lnTo>
                      <a:pt x="119" y="97"/>
                    </a:lnTo>
                    <a:lnTo>
                      <a:pt x="112" y="156"/>
                    </a:lnTo>
                    <a:lnTo>
                      <a:pt x="112" y="215"/>
                    </a:lnTo>
                    <a:lnTo>
                      <a:pt x="112" y="275"/>
                    </a:lnTo>
                    <a:lnTo>
                      <a:pt x="112" y="319"/>
                    </a:lnTo>
                    <a:lnTo>
                      <a:pt x="186" y="334"/>
                    </a:lnTo>
                    <a:lnTo>
                      <a:pt x="230" y="319"/>
                    </a:lnTo>
                    <a:lnTo>
                      <a:pt x="238" y="275"/>
                    </a:lnTo>
                    <a:lnTo>
                      <a:pt x="230" y="215"/>
                    </a:lnTo>
                    <a:lnTo>
                      <a:pt x="171" y="171"/>
                    </a:lnTo>
                    <a:lnTo>
                      <a:pt x="126" y="163"/>
                    </a:lnTo>
                    <a:lnTo>
                      <a:pt x="104" y="186"/>
                    </a:lnTo>
                    <a:lnTo>
                      <a:pt x="104" y="208"/>
                    </a:lnTo>
                    <a:lnTo>
                      <a:pt x="82" y="193"/>
                    </a:lnTo>
                    <a:lnTo>
                      <a:pt x="23" y="193"/>
                    </a:lnTo>
                    <a:lnTo>
                      <a:pt x="8" y="245"/>
                    </a:lnTo>
                    <a:lnTo>
                      <a:pt x="0" y="267"/>
                    </a:lnTo>
                    <a:lnTo>
                      <a:pt x="8" y="312"/>
                    </a:lnTo>
                    <a:lnTo>
                      <a:pt x="67" y="319"/>
                    </a:lnTo>
                    <a:lnTo>
                      <a:pt x="141" y="319"/>
                    </a:lnTo>
                    <a:lnTo>
                      <a:pt x="215" y="304"/>
                    </a:lnTo>
                    <a:lnTo>
                      <a:pt x="289" y="282"/>
                    </a:lnTo>
                    <a:lnTo>
                      <a:pt x="319" y="267"/>
                    </a:lnTo>
                    <a:lnTo>
                      <a:pt x="334" y="245"/>
                    </a:lnTo>
                    <a:lnTo>
                      <a:pt x="334" y="186"/>
                    </a:lnTo>
                    <a:lnTo>
                      <a:pt x="334" y="141"/>
                    </a:lnTo>
                    <a:lnTo>
                      <a:pt x="319" y="89"/>
                    </a:lnTo>
                    <a:lnTo>
                      <a:pt x="297" y="67"/>
                    </a:lnTo>
                    <a:lnTo>
                      <a:pt x="275" y="52"/>
                    </a:lnTo>
                    <a:lnTo>
                      <a:pt x="252" y="30"/>
                    </a:lnTo>
                    <a:lnTo>
                      <a:pt x="230" y="23"/>
                    </a:lnTo>
                    <a:lnTo>
                      <a:pt x="230" y="0"/>
                    </a:lnTo>
                  </a:path>
                </a:pathLst>
              </a:custGeom>
              <a:noFill/>
              <a:ln w="12700" cap="rnd">
                <a:solidFill>
                  <a:schemeClr val="tx1"/>
                </a:solidFill>
                <a:round/>
                <a:headEnd type="none" w="sm" len="sm"/>
                <a:tailEnd type="none" w="sm" len="sm"/>
              </a:ln>
            </p:spPr>
            <p:txBody>
              <a:bodyPr/>
              <a:lstStyle/>
              <a:p>
                <a:endParaRPr lang="en-US"/>
              </a:p>
            </p:txBody>
          </p:sp>
          <p:sp>
            <p:nvSpPr>
              <p:cNvPr id="73772" name="Freeform 36"/>
              <p:cNvSpPr>
                <a:spLocks/>
              </p:cNvSpPr>
              <p:nvPr/>
            </p:nvSpPr>
            <p:spPr bwMode="auto">
              <a:xfrm>
                <a:off x="2805" y="2523"/>
                <a:ext cx="156" cy="201"/>
              </a:xfrm>
              <a:custGeom>
                <a:avLst/>
                <a:gdLst>
                  <a:gd name="T0" fmla="*/ 155 w 156"/>
                  <a:gd name="T1" fmla="*/ 199 h 201"/>
                  <a:gd name="T2" fmla="*/ 133 w 156"/>
                  <a:gd name="T3" fmla="*/ 200 h 201"/>
                  <a:gd name="T4" fmla="*/ 126 w 156"/>
                  <a:gd name="T5" fmla="*/ 178 h 201"/>
                  <a:gd name="T6" fmla="*/ 111 w 156"/>
                  <a:gd name="T7" fmla="*/ 134 h 201"/>
                  <a:gd name="T8" fmla="*/ 96 w 156"/>
                  <a:gd name="T9" fmla="*/ 111 h 201"/>
                  <a:gd name="T10" fmla="*/ 89 w 156"/>
                  <a:gd name="T11" fmla="*/ 89 h 201"/>
                  <a:gd name="T12" fmla="*/ 74 w 156"/>
                  <a:gd name="T13" fmla="*/ 67 h 201"/>
                  <a:gd name="T14" fmla="*/ 52 w 156"/>
                  <a:gd name="T15" fmla="*/ 45 h 201"/>
                  <a:gd name="T16" fmla="*/ 30 w 156"/>
                  <a:gd name="T17" fmla="*/ 30 h 201"/>
                  <a:gd name="T18" fmla="*/ 22 w 156"/>
                  <a:gd name="T19" fmla="*/ 8 h 201"/>
                  <a:gd name="T20" fmla="*/ 0 w 156"/>
                  <a:gd name="T21" fmla="*/ 0 h 2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6"/>
                  <a:gd name="T34" fmla="*/ 0 h 201"/>
                  <a:gd name="T35" fmla="*/ 156 w 156"/>
                  <a:gd name="T36" fmla="*/ 201 h 20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6" h="201">
                    <a:moveTo>
                      <a:pt x="155" y="199"/>
                    </a:moveTo>
                    <a:lnTo>
                      <a:pt x="133" y="200"/>
                    </a:lnTo>
                    <a:lnTo>
                      <a:pt x="126" y="178"/>
                    </a:lnTo>
                    <a:lnTo>
                      <a:pt x="111" y="134"/>
                    </a:lnTo>
                    <a:lnTo>
                      <a:pt x="96" y="111"/>
                    </a:lnTo>
                    <a:lnTo>
                      <a:pt x="89" y="89"/>
                    </a:lnTo>
                    <a:lnTo>
                      <a:pt x="74" y="67"/>
                    </a:lnTo>
                    <a:lnTo>
                      <a:pt x="52" y="45"/>
                    </a:lnTo>
                    <a:lnTo>
                      <a:pt x="30" y="30"/>
                    </a:lnTo>
                    <a:lnTo>
                      <a:pt x="22" y="8"/>
                    </a:lnTo>
                    <a:lnTo>
                      <a:pt x="0" y="0"/>
                    </a:lnTo>
                  </a:path>
                </a:pathLst>
              </a:custGeom>
              <a:noFill/>
              <a:ln w="12700" cap="rnd">
                <a:solidFill>
                  <a:schemeClr val="tx1"/>
                </a:solidFill>
                <a:round/>
                <a:headEnd type="none" w="sm" len="sm"/>
                <a:tailEnd type="none" w="sm" len="sm"/>
              </a:ln>
            </p:spPr>
            <p:txBody>
              <a:bodyPr/>
              <a:lstStyle/>
              <a:p>
                <a:endParaRPr lang="en-US"/>
              </a:p>
            </p:txBody>
          </p:sp>
          <p:sp>
            <p:nvSpPr>
              <p:cNvPr id="73773" name="Freeform 37"/>
              <p:cNvSpPr>
                <a:spLocks/>
              </p:cNvSpPr>
              <p:nvPr/>
            </p:nvSpPr>
            <p:spPr bwMode="auto">
              <a:xfrm>
                <a:off x="2738" y="2338"/>
                <a:ext cx="127" cy="253"/>
              </a:xfrm>
              <a:custGeom>
                <a:avLst/>
                <a:gdLst>
                  <a:gd name="T0" fmla="*/ 126 w 127"/>
                  <a:gd name="T1" fmla="*/ 0 h 253"/>
                  <a:gd name="T2" fmla="*/ 111 w 127"/>
                  <a:gd name="T3" fmla="*/ 30 h 253"/>
                  <a:gd name="T4" fmla="*/ 111 w 127"/>
                  <a:gd name="T5" fmla="*/ 52 h 253"/>
                  <a:gd name="T6" fmla="*/ 111 w 127"/>
                  <a:gd name="T7" fmla="*/ 74 h 253"/>
                  <a:gd name="T8" fmla="*/ 111 w 127"/>
                  <a:gd name="T9" fmla="*/ 104 h 253"/>
                  <a:gd name="T10" fmla="*/ 111 w 127"/>
                  <a:gd name="T11" fmla="*/ 133 h 253"/>
                  <a:gd name="T12" fmla="*/ 111 w 127"/>
                  <a:gd name="T13" fmla="*/ 156 h 253"/>
                  <a:gd name="T14" fmla="*/ 111 w 127"/>
                  <a:gd name="T15" fmla="*/ 178 h 253"/>
                  <a:gd name="T16" fmla="*/ 89 w 127"/>
                  <a:gd name="T17" fmla="*/ 185 h 253"/>
                  <a:gd name="T18" fmla="*/ 67 w 127"/>
                  <a:gd name="T19" fmla="*/ 200 h 253"/>
                  <a:gd name="T20" fmla="*/ 37 w 127"/>
                  <a:gd name="T21" fmla="*/ 215 h 253"/>
                  <a:gd name="T22" fmla="*/ 23 w 127"/>
                  <a:gd name="T23" fmla="*/ 237 h 253"/>
                  <a:gd name="T24" fmla="*/ 0 w 127"/>
                  <a:gd name="T25" fmla="*/ 252 h 25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7"/>
                  <a:gd name="T40" fmla="*/ 0 h 253"/>
                  <a:gd name="T41" fmla="*/ 127 w 127"/>
                  <a:gd name="T42" fmla="*/ 253 h 25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7" h="253">
                    <a:moveTo>
                      <a:pt x="126" y="0"/>
                    </a:moveTo>
                    <a:lnTo>
                      <a:pt x="111" y="30"/>
                    </a:lnTo>
                    <a:lnTo>
                      <a:pt x="111" y="52"/>
                    </a:lnTo>
                    <a:lnTo>
                      <a:pt x="111" y="74"/>
                    </a:lnTo>
                    <a:lnTo>
                      <a:pt x="111" y="104"/>
                    </a:lnTo>
                    <a:lnTo>
                      <a:pt x="111" y="133"/>
                    </a:lnTo>
                    <a:lnTo>
                      <a:pt x="111" y="156"/>
                    </a:lnTo>
                    <a:lnTo>
                      <a:pt x="111" y="178"/>
                    </a:lnTo>
                    <a:lnTo>
                      <a:pt x="89" y="185"/>
                    </a:lnTo>
                    <a:lnTo>
                      <a:pt x="67" y="200"/>
                    </a:lnTo>
                    <a:lnTo>
                      <a:pt x="37" y="215"/>
                    </a:lnTo>
                    <a:lnTo>
                      <a:pt x="23" y="237"/>
                    </a:lnTo>
                    <a:lnTo>
                      <a:pt x="0" y="252"/>
                    </a:lnTo>
                  </a:path>
                </a:pathLst>
              </a:custGeom>
              <a:noFill/>
              <a:ln w="12700" cap="rnd">
                <a:solidFill>
                  <a:schemeClr val="tx1"/>
                </a:solidFill>
                <a:round/>
                <a:headEnd type="none" w="sm" len="sm"/>
                <a:tailEnd type="none" w="sm" len="sm"/>
              </a:ln>
            </p:spPr>
            <p:txBody>
              <a:bodyPr/>
              <a:lstStyle/>
              <a:p>
                <a:endParaRPr lang="en-US"/>
              </a:p>
            </p:txBody>
          </p:sp>
          <p:sp>
            <p:nvSpPr>
              <p:cNvPr id="73774" name="Freeform 38"/>
              <p:cNvSpPr>
                <a:spLocks/>
              </p:cNvSpPr>
              <p:nvPr/>
            </p:nvSpPr>
            <p:spPr bwMode="auto">
              <a:xfrm>
                <a:off x="2761" y="2434"/>
                <a:ext cx="201" cy="194"/>
              </a:xfrm>
              <a:custGeom>
                <a:avLst/>
                <a:gdLst>
                  <a:gd name="T0" fmla="*/ 199 w 201"/>
                  <a:gd name="T1" fmla="*/ 0 h 194"/>
                  <a:gd name="T2" fmla="*/ 200 w 201"/>
                  <a:gd name="T3" fmla="*/ 23 h 194"/>
                  <a:gd name="T4" fmla="*/ 200 w 201"/>
                  <a:gd name="T5" fmla="*/ 45 h 194"/>
                  <a:gd name="T6" fmla="*/ 200 w 201"/>
                  <a:gd name="T7" fmla="*/ 67 h 194"/>
                  <a:gd name="T8" fmla="*/ 170 w 201"/>
                  <a:gd name="T9" fmla="*/ 89 h 194"/>
                  <a:gd name="T10" fmla="*/ 148 w 201"/>
                  <a:gd name="T11" fmla="*/ 97 h 194"/>
                  <a:gd name="T12" fmla="*/ 126 w 201"/>
                  <a:gd name="T13" fmla="*/ 104 h 194"/>
                  <a:gd name="T14" fmla="*/ 103 w 201"/>
                  <a:gd name="T15" fmla="*/ 119 h 194"/>
                  <a:gd name="T16" fmla="*/ 81 w 201"/>
                  <a:gd name="T17" fmla="*/ 126 h 194"/>
                  <a:gd name="T18" fmla="*/ 59 w 201"/>
                  <a:gd name="T19" fmla="*/ 141 h 194"/>
                  <a:gd name="T20" fmla="*/ 37 w 201"/>
                  <a:gd name="T21" fmla="*/ 156 h 194"/>
                  <a:gd name="T22" fmla="*/ 22 w 201"/>
                  <a:gd name="T23" fmla="*/ 178 h 194"/>
                  <a:gd name="T24" fmla="*/ 0 w 201"/>
                  <a:gd name="T25" fmla="*/ 193 h 1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1"/>
                  <a:gd name="T40" fmla="*/ 0 h 194"/>
                  <a:gd name="T41" fmla="*/ 201 w 201"/>
                  <a:gd name="T42" fmla="*/ 194 h 19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1" h="194">
                    <a:moveTo>
                      <a:pt x="199" y="0"/>
                    </a:moveTo>
                    <a:lnTo>
                      <a:pt x="200" y="23"/>
                    </a:lnTo>
                    <a:lnTo>
                      <a:pt x="200" y="45"/>
                    </a:lnTo>
                    <a:lnTo>
                      <a:pt x="200" y="67"/>
                    </a:lnTo>
                    <a:lnTo>
                      <a:pt x="170" y="89"/>
                    </a:lnTo>
                    <a:lnTo>
                      <a:pt x="148" y="97"/>
                    </a:lnTo>
                    <a:lnTo>
                      <a:pt x="126" y="104"/>
                    </a:lnTo>
                    <a:lnTo>
                      <a:pt x="103" y="119"/>
                    </a:lnTo>
                    <a:lnTo>
                      <a:pt x="81" y="126"/>
                    </a:lnTo>
                    <a:lnTo>
                      <a:pt x="59" y="141"/>
                    </a:lnTo>
                    <a:lnTo>
                      <a:pt x="37" y="156"/>
                    </a:lnTo>
                    <a:lnTo>
                      <a:pt x="22" y="178"/>
                    </a:lnTo>
                    <a:lnTo>
                      <a:pt x="0" y="193"/>
                    </a:lnTo>
                  </a:path>
                </a:pathLst>
              </a:custGeom>
              <a:noFill/>
              <a:ln w="12700" cap="rnd">
                <a:solidFill>
                  <a:schemeClr val="tx1"/>
                </a:solidFill>
                <a:round/>
                <a:headEnd type="none" w="sm" len="sm"/>
                <a:tailEnd type="none" w="sm" len="sm"/>
              </a:ln>
            </p:spPr>
            <p:txBody>
              <a:bodyPr/>
              <a:lstStyle/>
              <a:p>
                <a:endParaRPr lang="en-US"/>
              </a:p>
            </p:txBody>
          </p:sp>
          <p:sp>
            <p:nvSpPr>
              <p:cNvPr id="73775" name="Freeform 39"/>
              <p:cNvSpPr>
                <a:spLocks/>
              </p:cNvSpPr>
              <p:nvPr/>
            </p:nvSpPr>
            <p:spPr bwMode="auto">
              <a:xfrm>
                <a:off x="2612" y="2590"/>
                <a:ext cx="201" cy="60"/>
              </a:xfrm>
              <a:custGeom>
                <a:avLst/>
                <a:gdLst>
                  <a:gd name="T0" fmla="*/ 12 w 201"/>
                  <a:gd name="T1" fmla="*/ 36 h 60"/>
                  <a:gd name="T2" fmla="*/ 0 w 201"/>
                  <a:gd name="T3" fmla="*/ 59 h 60"/>
                  <a:gd name="T4" fmla="*/ 60 w 201"/>
                  <a:gd name="T5" fmla="*/ 59 h 60"/>
                  <a:gd name="T6" fmla="*/ 104 w 201"/>
                  <a:gd name="T7" fmla="*/ 59 h 60"/>
                  <a:gd name="T8" fmla="*/ 126 w 201"/>
                  <a:gd name="T9" fmla="*/ 59 h 60"/>
                  <a:gd name="T10" fmla="*/ 156 w 201"/>
                  <a:gd name="T11" fmla="*/ 59 h 60"/>
                  <a:gd name="T12" fmla="*/ 186 w 201"/>
                  <a:gd name="T13" fmla="*/ 44 h 60"/>
                  <a:gd name="T14" fmla="*/ 200 w 201"/>
                  <a:gd name="T15" fmla="*/ 22 h 60"/>
                  <a:gd name="T16" fmla="*/ 200 w 201"/>
                  <a:gd name="T17" fmla="*/ 0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1"/>
                  <a:gd name="T28" fmla="*/ 0 h 60"/>
                  <a:gd name="T29" fmla="*/ 201 w 201"/>
                  <a:gd name="T30" fmla="*/ 60 h 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1" h="60">
                    <a:moveTo>
                      <a:pt x="12" y="36"/>
                    </a:moveTo>
                    <a:lnTo>
                      <a:pt x="0" y="59"/>
                    </a:lnTo>
                    <a:lnTo>
                      <a:pt x="60" y="59"/>
                    </a:lnTo>
                    <a:lnTo>
                      <a:pt x="104" y="59"/>
                    </a:lnTo>
                    <a:lnTo>
                      <a:pt x="126" y="59"/>
                    </a:lnTo>
                    <a:lnTo>
                      <a:pt x="156" y="59"/>
                    </a:lnTo>
                    <a:lnTo>
                      <a:pt x="186" y="44"/>
                    </a:lnTo>
                    <a:lnTo>
                      <a:pt x="200" y="22"/>
                    </a:lnTo>
                    <a:lnTo>
                      <a:pt x="200" y="0"/>
                    </a:lnTo>
                  </a:path>
                </a:pathLst>
              </a:custGeom>
              <a:noFill/>
              <a:ln w="12700" cap="rnd">
                <a:solidFill>
                  <a:schemeClr val="tx1"/>
                </a:solidFill>
                <a:round/>
                <a:headEnd type="none" w="sm" len="sm"/>
                <a:tailEnd type="none" w="sm" len="sm"/>
              </a:ln>
            </p:spPr>
            <p:txBody>
              <a:bodyPr/>
              <a:lstStyle/>
              <a:p>
                <a:endParaRPr lang="en-US"/>
              </a:p>
            </p:txBody>
          </p:sp>
          <p:sp>
            <p:nvSpPr>
              <p:cNvPr id="73776" name="Freeform 40"/>
              <p:cNvSpPr>
                <a:spLocks/>
              </p:cNvSpPr>
              <p:nvPr/>
            </p:nvSpPr>
            <p:spPr bwMode="auto">
              <a:xfrm>
                <a:off x="2592" y="2352"/>
                <a:ext cx="252" cy="330"/>
              </a:xfrm>
              <a:custGeom>
                <a:avLst/>
                <a:gdLst>
                  <a:gd name="T0" fmla="*/ 0 w 252"/>
                  <a:gd name="T1" fmla="*/ 329 h 330"/>
                  <a:gd name="T2" fmla="*/ 22 w 252"/>
                  <a:gd name="T3" fmla="*/ 312 h 330"/>
                  <a:gd name="T4" fmla="*/ 51 w 252"/>
                  <a:gd name="T5" fmla="*/ 312 h 330"/>
                  <a:gd name="T6" fmla="*/ 81 w 252"/>
                  <a:gd name="T7" fmla="*/ 297 h 330"/>
                  <a:gd name="T8" fmla="*/ 103 w 252"/>
                  <a:gd name="T9" fmla="*/ 282 h 330"/>
                  <a:gd name="T10" fmla="*/ 162 w 252"/>
                  <a:gd name="T11" fmla="*/ 260 h 330"/>
                  <a:gd name="T12" fmla="*/ 185 w 252"/>
                  <a:gd name="T13" fmla="*/ 252 h 330"/>
                  <a:gd name="T14" fmla="*/ 192 w 252"/>
                  <a:gd name="T15" fmla="*/ 230 h 330"/>
                  <a:gd name="T16" fmla="*/ 214 w 252"/>
                  <a:gd name="T17" fmla="*/ 223 h 330"/>
                  <a:gd name="T18" fmla="*/ 222 w 252"/>
                  <a:gd name="T19" fmla="*/ 200 h 330"/>
                  <a:gd name="T20" fmla="*/ 236 w 252"/>
                  <a:gd name="T21" fmla="*/ 178 h 330"/>
                  <a:gd name="T22" fmla="*/ 251 w 252"/>
                  <a:gd name="T23" fmla="*/ 156 h 330"/>
                  <a:gd name="T24" fmla="*/ 251 w 252"/>
                  <a:gd name="T25" fmla="*/ 134 h 330"/>
                  <a:gd name="T26" fmla="*/ 251 w 252"/>
                  <a:gd name="T27" fmla="*/ 112 h 330"/>
                  <a:gd name="T28" fmla="*/ 251 w 252"/>
                  <a:gd name="T29" fmla="*/ 89 h 330"/>
                  <a:gd name="T30" fmla="*/ 244 w 252"/>
                  <a:gd name="T31" fmla="*/ 67 h 330"/>
                  <a:gd name="T32" fmla="*/ 236 w 252"/>
                  <a:gd name="T33" fmla="*/ 45 h 330"/>
                  <a:gd name="T34" fmla="*/ 222 w 252"/>
                  <a:gd name="T35" fmla="*/ 23 h 330"/>
                  <a:gd name="T36" fmla="*/ 214 w 252"/>
                  <a:gd name="T37" fmla="*/ 0 h 3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52"/>
                  <a:gd name="T58" fmla="*/ 0 h 330"/>
                  <a:gd name="T59" fmla="*/ 252 w 252"/>
                  <a:gd name="T60" fmla="*/ 330 h 33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52" h="330">
                    <a:moveTo>
                      <a:pt x="0" y="329"/>
                    </a:moveTo>
                    <a:lnTo>
                      <a:pt x="22" y="312"/>
                    </a:lnTo>
                    <a:lnTo>
                      <a:pt x="51" y="312"/>
                    </a:lnTo>
                    <a:lnTo>
                      <a:pt x="81" y="297"/>
                    </a:lnTo>
                    <a:lnTo>
                      <a:pt x="103" y="282"/>
                    </a:lnTo>
                    <a:lnTo>
                      <a:pt x="162" y="260"/>
                    </a:lnTo>
                    <a:lnTo>
                      <a:pt x="185" y="252"/>
                    </a:lnTo>
                    <a:lnTo>
                      <a:pt x="192" y="230"/>
                    </a:lnTo>
                    <a:lnTo>
                      <a:pt x="214" y="223"/>
                    </a:lnTo>
                    <a:lnTo>
                      <a:pt x="222" y="200"/>
                    </a:lnTo>
                    <a:lnTo>
                      <a:pt x="236" y="178"/>
                    </a:lnTo>
                    <a:lnTo>
                      <a:pt x="251" y="156"/>
                    </a:lnTo>
                    <a:lnTo>
                      <a:pt x="251" y="134"/>
                    </a:lnTo>
                    <a:lnTo>
                      <a:pt x="251" y="112"/>
                    </a:lnTo>
                    <a:lnTo>
                      <a:pt x="251" y="89"/>
                    </a:lnTo>
                    <a:lnTo>
                      <a:pt x="244" y="67"/>
                    </a:lnTo>
                    <a:lnTo>
                      <a:pt x="236" y="45"/>
                    </a:lnTo>
                    <a:lnTo>
                      <a:pt x="222" y="23"/>
                    </a:lnTo>
                    <a:lnTo>
                      <a:pt x="214" y="0"/>
                    </a:lnTo>
                  </a:path>
                </a:pathLst>
              </a:custGeom>
              <a:noFill/>
              <a:ln w="12700" cap="rnd">
                <a:solidFill>
                  <a:schemeClr val="tx1"/>
                </a:solidFill>
                <a:round/>
                <a:headEnd type="none" w="sm" len="sm"/>
                <a:tailEnd type="none" w="sm" len="sm"/>
              </a:ln>
            </p:spPr>
            <p:txBody>
              <a:bodyPr/>
              <a:lstStyle/>
              <a:p>
                <a:endParaRPr lang="en-US"/>
              </a:p>
            </p:txBody>
          </p:sp>
        </p:grpSp>
        <p:grpSp>
          <p:nvGrpSpPr>
            <p:cNvPr id="11" name="Group 41"/>
            <p:cNvGrpSpPr>
              <a:grpSpLocks/>
            </p:cNvGrpSpPr>
            <p:nvPr/>
          </p:nvGrpSpPr>
          <p:grpSpPr bwMode="auto">
            <a:xfrm>
              <a:off x="1618" y="1413"/>
              <a:ext cx="438" cy="437"/>
              <a:chOff x="3564" y="2255"/>
              <a:chExt cx="540" cy="539"/>
            </a:xfrm>
          </p:grpSpPr>
          <p:sp>
            <p:nvSpPr>
              <p:cNvPr id="73766" name="Oval 42"/>
              <p:cNvSpPr>
                <a:spLocks noChangeArrowheads="1"/>
              </p:cNvSpPr>
              <p:nvPr/>
            </p:nvSpPr>
            <p:spPr bwMode="auto">
              <a:xfrm>
                <a:off x="3564" y="2255"/>
                <a:ext cx="540" cy="539"/>
              </a:xfrm>
              <a:prstGeom prst="ellipse">
                <a:avLst/>
              </a:prstGeom>
              <a:solidFill>
                <a:schemeClr val="folHlink"/>
              </a:solidFill>
              <a:ln w="12700">
                <a:solidFill>
                  <a:schemeClr val="tx1"/>
                </a:solidFill>
                <a:round/>
                <a:headEnd/>
                <a:tailEnd/>
              </a:ln>
            </p:spPr>
            <p:txBody>
              <a:bodyPr wrap="none" anchor="ctr"/>
              <a:lstStyle/>
              <a:p>
                <a:endParaRPr lang="en-US"/>
              </a:p>
            </p:txBody>
          </p:sp>
          <p:sp>
            <p:nvSpPr>
              <p:cNvPr id="73767" name="Oval 43"/>
              <p:cNvSpPr>
                <a:spLocks noChangeArrowheads="1"/>
              </p:cNvSpPr>
              <p:nvPr/>
            </p:nvSpPr>
            <p:spPr bwMode="auto">
              <a:xfrm>
                <a:off x="3656" y="2346"/>
                <a:ext cx="357" cy="357"/>
              </a:xfrm>
              <a:prstGeom prst="ellipse">
                <a:avLst/>
              </a:prstGeom>
              <a:solidFill>
                <a:schemeClr val="folHlink"/>
              </a:solidFill>
              <a:ln w="12700">
                <a:solidFill>
                  <a:schemeClr val="tx1"/>
                </a:solidFill>
                <a:round/>
                <a:headEnd/>
                <a:tailEnd/>
              </a:ln>
            </p:spPr>
            <p:txBody>
              <a:bodyPr wrap="none" anchor="ctr"/>
              <a:lstStyle/>
              <a:p>
                <a:endParaRPr lang="en-US"/>
              </a:p>
            </p:txBody>
          </p:sp>
        </p:grpSp>
        <p:grpSp>
          <p:nvGrpSpPr>
            <p:cNvPr id="12" name="Group 44"/>
            <p:cNvGrpSpPr>
              <a:grpSpLocks/>
            </p:cNvGrpSpPr>
            <p:nvPr/>
          </p:nvGrpSpPr>
          <p:grpSpPr bwMode="auto">
            <a:xfrm>
              <a:off x="761" y="2144"/>
              <a:ext cx="438" cy="437"/>
              <a:chOff x="3564" y="2255"/>
              <a:chExt cx="540" cy="539"/>
            </a:xfrm>
          </p:grpSpPr>
          <p:sp>
            <p:nvSpPr>
              <p:cNvPr id="73764" name="Oval 45"/>
              <p:cNvSpPr>
                <a:spLocks noChangeArrowheads="1"/>
              </p:cNvSpPr>
              <p:nvPr/>
            </p:nvSpPr>
            <p:spPr bwMode="auto">
              <a:xfrm>
                <a:off x="3564" y="2255"/>
                <a:ext cx="540" cy="539"/>
              </a:xfrm>
              <a:prstGeom prst="ellipse">
                <a:avLst/>
              </a:prstGeom>
              <a:solidFill>
                <a:schemeClr val="folHlink"/>
              </a:solidFill>
              <a:ln w="12700">
                <a:solidFill>
                  <a:schemeClr val="tx1"/>
                </a:solidFill>
                <a:round/>
                <a:headEnd/>
                <a:tailEnd/>
              </a:ln>
            </p:spPr>
            <p:txBody>
              <a:bodyPr wrap="none" anchor="ctr"/>
              <a:lstStyle/>
              <a:p>
                <a:endParaRPr lang="en-US"/>
              </a:p>
            </p:txBody>
          </p:sp>
          <p:sp>
            <p:nvSpPr>
              <p:cNvPr id="73765" name="Oval 46"/>
              <p:cNvSpPr>
                <a:spLocks noChangeArrowheads="1"/>
              </p:cNvSpPr>
              <p:nvPr/>
            </p:nvSpPr>
            <p:spPr bwMode="auto">
              <a:xfrm>
                <a:off x="3656" y="2346"/>
                <a:ext cx="357" cy="357"/>
              </a:xfrm>
              <a:prstGeom prst="ellipse">
                <a:avLst/>
              </a:prstGeom>
              <a:solidFill>
                <a:schemeClr val="folHlink"/>
              </a:solidFill>
              <a:ln w="12700">
                <a:solidFill>
                  <a:schemeClr val="tx1"/>
                </a:solidFill>
                <a:round/>
                <a:headEnd/>
                <a:tailEnd/>
              </a:ln>
            </p:spPr>
            <p:txBody>
              <a:bodyPr wrap="none" anchor="ctr"/>
              <a:lstStyle/>
              <a:p>
                <a:endParaRPr lang="en-US"/>
              </a:p>
            </p:txBody>
          </p:sp>
        </p:grpSp>
        <p:grpSp>
          <p:nvGrpSpPr>
            <p:cNvPr id="13" name="Group 47"/>
            <p:cNvGrpSpPr>
              <a:grpSpLocks/>
            </p:cNvGrpSpPr>
            <p:nvPr/>
          </p:nvGrpSpPr>
          <p:grpSpPr bwMode="auto">
            <a:xfrm>
              <a:off x="1111" y="3039"/>
              <a:ext cx="438" cy="438"/>
              <a:chOff x="3564" y="2255"/>
              <a:chExt cx="540" cy="539"/>
            </a:xfrm>
          </p:grpSpPr>
          <p:sp>
            <p:nvSpPr>
              <p:cNvPr id="73762" name="Oval 48"/>
              <p:cNvSpPr>
                <a:spLocks noChangeArrowheads="1"/>
              </p:cNvSpPr>
              <p:nvPr/>
            </p:nvSpPr>
            <p:spPr bwMode="auto">
              <a:xfrm>
                <a:off x="3564" y="2255"/>
                <a:ext cx="540" cy="539"/>
              </a:xfrm>
              <a:prstGeom prst="ellipse">
                <a:avLst/>
              </a:prstGeom>
              <a:solidFill>
                <a:schemeClr val="folHlink"/>
              </a:solidFill>
              <a:ln w="12700">
                <a:solidFill>
                  <a:schemeClr val="tx1"/>
                </a:solidFill>
                <a:round/>
                <a:headEnd/>
                <a:tailEnd/>
              </a:ln>
            </p:spPr>
            <p:txBody>
              <a:bodyPr wrap="none" anchor="ctr"/>
              <a:lstStyle/>
              <a:p>
                <a:endParaRPr lang="en-US"/>
              </a:p>
            </p:txBody>
          </p:sp>
          <p:sp>
            <p:nvSpPr>
              <p:cNvPr id="73763" name="Oval 49"/>
              <p:cNvSpPr>
                <a:spLocks noChangeArrowheads="1"/>
              </p:cNvSpPr>
              <p:nvPr/>
            </p:nvSpPr>
            <p:spPr bwMode="auto">
              <a:xfrm>
                <a:off x="3656" y="2346"/>
                <a:ext cx="357" cy="357"/>
              </a:xfrm>
              <a:prstGeom prst="ellipse">
                <a:avLst/>
              </a:prstGeom>
              <a:solidFill>
                <a:schemeClr val="folHlink"/>
              </a:solidFill>
              <a:ln w="12700">
                <a:solidFill>
                  <a:schemeClr val="tx1"/>
                </a:solidFill>
                <a:round/>
                <a:headEnd/>
                <a:tailEnd/>
              </a:ln>
            </p:spPr>
            <p:txBody>
              <a:bodyPr wrap="none" anchor="ctr"/>
              <a:lstStyle/>
              <a:p>
                <a:endParaRPr lang="en-US"/>
              </a:p>
            </p:txBody>
          </p:sp>
        </p:grpSp>
        <p:grpSp>
          <p:nvGrpSpPr>
            <p:cNvPr id="14" name="Group 50"/>
            <p:cNvGrpSpPr>
              <a:grpSpLocks/>
            </p:cNvGrpSpPr>
            <p:nvPr/>
          </p:nvGrpSpPr>
          <p:grpSpPr bwMode="auto">
            <a:xfrm>
              <a:off x="2163" y="3001"/>
              <a:ext cx="438" cy="437"/>
              <a:chOff x="3564" y="2255"/>
              <a:chExt cx="540" cy="539"/>
            </a:xfrm>
          </p:grpSpPr>
          <p:sp>
            <p:nvSpPr>
              <p:cNvPr id="73760" name="Oval 51"/>
              <p:cNvSpPr>
                <a:spLocks noChangeArrowheads="1"/>
              </p:cNvSpPr>
              <p:nvPr/>
            </p:nvSpPr>
            <p:spPr bwMode="auto">
              <a:xfrm>
                <a:off x="3564" y="2255"/>
                <a:ext cx="540" cy="539"/>
              </a:xfrm>
              <a:prstGeom prst="ellipse">
                <a:avLst/>
              </a:prstGeom>
              <a:solidFill>
                <a:schemeClr val="folHlink"/>
              </a:solidFill>
              <a:ln w="12700">
                <a:solidFill>
                  <a:schemeClr val="tx1"/>
                </a:solidFill>
                <a:round/>
                <a:headEnd/>
                <a:tailEnd/>
              </a:ln>
            </p:spPr>
            <p:txBody>
              <a:bodyPr wrap="none" anchor="ctr"/>
              <a:lstStyle/>
              <a:p>
                <a:endParaRPr lang="en-US"/>
              </a:p>
            </p:txBody>
          </p:sp>
          <p:sp>
            <p:nvSpPr>
              <p:cNvPr id="73761" name="Oval 52"/>
              <p:cNvSpPr>
                <a:spLocks noChangeArrowheads="1"/>
              </p:cNvSpPr>
              <p:nvPr/>
            </p:nvSpPr>
            <p:spPr bwMode="auto">
              <a:xfrm>
                <a:off x="3656" y="2346"/>
                <a:ext cx="357" cy="357"/>
              </a:xfrm>
              <a:prstGeom prst="ellipse">
                <a:avLst/>
              </a:prstGeom>
              <a:solidFill>
                <a:schemeClr val="folHlink"/>
              </a:solidFill>
              <a:ln w="12700">
                <a:solidFill>
                  <a:schemeClr val="tx1"/>
                </a:solidFill>
                <a:round/>
                <a:headEnd/>
                <a:tailEnd/>
              </a:ln>
            </p:spPr>
            <p:txBody>
              <a:bodyPr wrap="none" anchor="ctr"/>
              <a:lstStyle/>
              <a:p>
                <a:endParaRPr lang="en-US"/>
              </a:p>
            </p:txBody>
          </p:sp>
        </p:grpSp>
      </p:grpSp>
      <p:sp>
        <p:nvSpPr>
          <p:cNvPr id="73732" name="Rectangle 53"/>
          <p:cNvSpPr>
            <a:spLocks noChangeArrowheads="1"/>
          </p:cNvSpPr>
          <p:nvPr/>
        </p:nvSpPr>
        <p:spPr bwMode="auto">
          <a:xfrm>
            <a:off x="4159626" y="5181602"/>
            <a:ext cx="1371600" cy="381000"/>
          </a:xfrm>
          <a:prstGeom prst="rect">
            <a:avLst/>
          </a:prstGeom>
          <a:solidFill>
            <a:srgbClr val="CCECFF"/>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Philosopher 0</a:t>
            </a:r>
          </a:p>
        </p:txBody>
      </p:sp>
      <p:sp>
        <p:nvSpPr>
          <p:cNvPr id="73733" name="Rectangle 54"/>
          <p:cNvSpPr>
            <a:spLocks noChangeArrowheads="1"/>
          </p:cNvSpPr>
          <p:nvPr/>
        </p:nvSpPr>
        <p:spPr bwMode="auto">
          <a:xfrm>
            <a:off x="3397626" y="4495802"/>
            <a:ext cx="685800" cy="3048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Fork 0</a:t>
            </a:r>
          </a:p>
        </p:txBody>
      </p:sp>
      <p:sp>
        <p:nvSpPr>
          <p:cNvPr id="73734" name="Rectangle 55"/>
          <p:cNvSpPr>
            <a:spLocks noChangeArrowheads="1"/>
          </p:cNvSpPr>
          <p:nvPr/>
        </p:nvSpPr>
        <p:spPr bwMode="auto">
          <a:xfrm>
            <a:off x="4312026" y="4114802"/>
            <a:ext cx="685800" cy="3048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Fork 1</a:t>
            </a:r>
          </a:p>
        </p:txBody>
      </p:sp>
      <p:sp>
        <p:nvSpPr>
          <p:cNvPr id="73735" name="Rectangle 56"/>
          <p:cNvSpPr>
            <a:spLocks noChangeArrowheads="1"/>
          </p:cNvSpPr>
          <p:nvPr/>
        </p:nvSpPr>
        <p:spPr bwMode="auto">
          <a:xfrm>
            <a:off x="2254626" y="4191002"/>
            <a:ext cx="685800" cy="3048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Fork 4</a:t>
            </a:r>
          </a:p>
        </p:txBody>
      </p:sp>
      <p:sp>
        <p:nvSpPr>
          <p:cNvPr id="73736" name="Rectangle 57"/>
          <p:cNvSpPr>
            <a:spLocks noChangeArrowheads="1"/>
          </p:cNvSpPr>
          <p:nvPr/>
        </p:nvSpPr>
        <p:spPr bwMode="auto">
          <a:xfrm>
            <a:off x="2711826" y="2362202"/>
            <a:ext cx="685800" cy="3048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Fork 3</a:t>
            </a:r>
          </a:p>
        </p:txBody>
      </p:sp>
      <p:sp>
        <p:nvSpPr>
          <p:cNvPr id="73737" name="Rectangle 58"/>
          <p:cNvSpPr>
            <a:spLocks noChangeArrowheads="1"/>
          </p:cNvSpPr>
          <p:nvPr/>
        </p:nvSpPr>
        <p:spPr bwMode="auto">
          <a:xfrm>
            <a:off x="4540626" y="2514602"/>
            <a:ext cx="685800" cy="3048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Fork 2</a:t>
            </a:r>
          </a:p>
        </p:txBody>
      </p:sp>
      <p:sp>
        <p:nvSpPr>
          <p:cNvPr id="73738" name="Rectangle 59"/>
          <p:cNvSpPr>
            <a:spLocks noChangeArrowheads="1"/>
          </p:cNvSpPr>
          <p:nvPr/>
        </p:nvSpPr>
        <p:spPr bwMode="auto">
          <a:xfrm>
            <a:off x="1111626" y="2743202"/>
            <a:ext cx="1371600" cy="381000"/>
          </a:xfrm>
          <a:prstGeom prst="rect">
            <a:avLst/>
          </a:prstGeom>
          <a:solidFill>
            <a:srgbClr val="CCECFF"/>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Philosopher 3</a:t>
            </a:r>
          </a:p>
        </p:txBody>
      </p:sp>
      <p:sp>
        <p:nvSpPr>
          <p:cNvPr id="73739" name="Rectangle 60"/>
          <p:cNvSpPr>
            <a:spLocks noChangeArrowheads="1"/>
          </p:cNvSpPr>
          <p:nvPr/>
        </p:nvSpPr>
        <p:spPr bwMode="auto">
          <a:xfrm>
            <a:off x="1187826" y="5029202"/>
            <a:ext cx="1371600" cy="381000"/>
          </a:xfrm>
          <a:prstGeom prst="rect">
            <a:avLst/>
          </a:prstGeom>
          <a:solidFill>
            <a:srgbClr val="CCECFF"/>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Philosopher 4</a:t>
            </a:r>
          </a:p>
        </p:txBody>
      </p:sp>
      <p:sp>
        <p:nvSpPr>
          <p:cNvPr id="73740" name="Rectangle 61"/>
          <p:cNvSpPr>
            <a:spLocks noChangeArrowheads="1"/>
          </p:cNvSpPr>
          <p:nvPr/>
        </p:nvSpPr>
        <p:spPr bwMode="auto">
          <a:xfrm>
            <a:off x="3092826" y="1524002"/>
            <a:ext cx="1371600" cy="381000"/>
          </a:xfrm>
          <a:prstGeom prst="rect">
            <a:avLst/>
          </a:prstGeom>
          <a:solidFill>
            <a:srgbClr val="CCECFF"/>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Philosopher 2</a:t>
            </a:r>
          </a:p>
        </p:txBody>
      </p:sp>
      <p:sp>
        <p:nvSpPr>
          <p:cNvPr id="73741" name="Rectangle 62"/>
          <p:cNvSpPr>
            <a:spLocks noChangeArrowheads="1"/>
          </p:cNvSpPr>
          <p:nvPr/>
        </p:nvSpPr>
        <p:spPr bwMode="auto">
          <a:xfrm>
            <a:off x="6140826" y="1524002"/>
            <a:ext cx="3276600" cy="21336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sz="1600">
                <a:latin typeface="Arial" charset="0"/>
                <a:ea typeface="新細明體" pitchFamily="18" charset="-120"/>
              </a:rPr>
              <a:t>void philosopher (int i) {</a:t>
            </a:r>
          </a:p>
          <a:p>
            <a:r>
              <a:rPr kumimoji="1" lang="en-US" altLang="zh-TW" sz="1600">
                <a:latin typeface="Arial" charset="0"/>
                <a:ea typeface="新細明體" pitchFamily="18" charset="-120"/>
              </a:rPr>
              <a:t>  while (true) {</a:t>
            </a:r>
          </a:p>
          <a:p>
            <a:r>
              <a:rPr kumimoji="1" lang="en-US" altLang="zh-TW" sz="1600">
                <a:latin typeface="Arial" charset="0"/>
                <a:ea typeface="新細明體" pitchFamily="18" charset="-120"/>
              </a:rPr>
              <a:t>    think;</a:t>
            </a:r>
            <a:br>
              <a:rPr kumimoji="1" lang="en-US" altLang="zh-TW" sz="1600">
                <a:latin typeface="Arial" charset="0"/>
                <a:ea typeface="新細明體" pitchFamily="18" charset="-120"/>
              </a:rPr>
            </a:br>
            <a:r>
              <a:rPr kumimoji="1" lang="en-US" altLang="zh-TW" sz="1600">
                <a:latin typeface="Arial" charset="0"/>
                <a:ea typeface="新細明體" pitchFamily="18" charset="-120"/>
              </a:rPr>
              <a:t>    grab my left and right forks;</a:t>
            </a:r>
          </a:p>
          <a:p>
            <a:r>
              <a:rPr kumimoji="1" lang="en-US" altLang="zh-TW" sz="1600">
                <a:latin typeface="Arial" charset="0"/>
                <a:ea typeface="新細明體" pitchFamily="18" charset="-120"/>
              </a:rPr>
              <a:t>    eat;</a:t>
            </a:r>
          </a:p>
          <a:p>
            <a:r>
              <a:rPr kumimoji="1" lang="en-US" altLang="zh-TW" sz="1600">
                <a:latin typeface="Arial" charset="0"/>
                <a:ea typeface="新細明體" pitchFamily="18" charset="-120"/>
              </a:rPr>
              <a:t>    release the two forks;</a:t>
            </a:r>
          </a:p>
          <a:p>
            <a:r>
              <a:rPr kumimoji="1" lang="en-US" altLang="zh-TW" sz="1600">
                <a:latin typeface="Arial" charset="0"/>
                <a:ea typeface="新細明體" pitchFamily="18" charset="-120"/>
              </a:rPr>
              <a:t>  }</a:t>
            </a:r>
          </a:p>
          <a:p>
            <a:r>
              <a:rPr kumimoji="1" lang="en-US" altLang="zh-TW" sz="1600">
                <a:latin typeface="Arial" charset="0"/>
                <a:ea typeface="新細明體" pitchFamily="18" charset="-120"/>
              </a:rPr>
              <a:t>}</a:t>
            </a:r>
          </a:p>
        </p:txBody>
      </p:sp>
      <p:sp>
        <p:nvSpPr>
          <p:cNvPr id="73742" name="Rectangle 63"/>
          <p:cNvSpPr>
            <a:spLocks noChangeArrowheads="1"/>
          </p:cNvSpPr>
          <p:nvPr/>
        </p:nvSpPr>
        <p:spPr bwMode="auto">
          <a:xfrm>
            <a:off x="4845426" y="2895602"/>
            <a:ext cx="1371600" cy="381000"/>
          </a:xfrm>
          <a:prstGeom prst="rect">
            <a:avLst/>
          </a:prstGeom>
          <a:solidFill>
            <a:srgbClr val="CCECFF"/>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Philosopher 1</a:t>
            </a:r>
          </a:p>
        </p:txBody>
      </p:sp>
      <p:sp>
        <p:nvSpPr>
          <p:cNvPr id="864320" name="Rectangle 64"/>
          <p:cNvSpPr>
            <a:spLocks noChangeArrowheads="1"/>
          </p:cNvSpPr>
          <p:nvPr/>
        </p:nvSpPr>
        <p:spPr bwMode="auto">
          <a:xfrm>
            <a:off x="6140826" y="3810002"/>
            <a:ext cx="3276600" cy="2133600"/>
          </a:xfrm>
          <a:prstGeom prst="rect">
            <a:avLst/>
          </a:prstGeom>
          <a:solidFill>
            <a:srgbClr val="FFFFCC"/>
          </a:solidFill>
          <a:ln w="12700">
            <a:solidFill>
              <a:schemeClr val="tx1"/>
            </a:solidFill>
            <a:miter lim="800000"/>
            <a:headEnd type="none" w="sm" len="sm"/>
            <a:tailEnd type="none" w="sm" len="sm"/>
          </a:ln>
          <a:effectLst>
            <a:outerShdw dist="107763" dir="2700000" algn="ctr" rotWithShape="0">
              <a:schemeClr val="bg2"/>
            </a:outerShdw>
          </a:effectLst>
        </p:spPr>
        <p:txBody>
          <a:bodyPr anchor="ctr" anchorCtr="1"/>
          <a:lstStyle/>
          <a:p>
            <a:pPr>
              <a:defRPr/>
            </a:pPr>
            <a:r>
              <a:rPr kumimoji="1" lang="en-US" altLang="zh-TW" sz="1600">
                <a:solidFill>
                  <a:srgbClr val="000000"/>
                </a:solidFill>
                <a:latin typeface="Arial" charset="0"/>
                <a:ea typeface="新細明體" pitchFamily="18" charset="-120"/>
              </a:rPr>
              <a:t>Each philosopher thinks for a while.  Then he is hungry and tries to grab his left and right fork. If he succeeds, he starts eating.  Otherwise, he has to </a:t>
            </a:r>
            <a:r>
              <a:rPr kumimoji="1" lang="en-US" altLang="zh-TW" sz="1600" b="1">
                <a:solidFill>
                  <a:srgbClr val="000000"/>
                </a:solidFill>
                <a:latin typeface="Arial" charset="0"/>
                <a:ea typeface="新細明體" pitchFamily="18" charset="-120"/>
              </a:rPr>
              <a:t>wait</a:t>
            </a:r>
            <a:r>
              <a:rPr kumimoji="1" lang="en-US" altLang="zh-TW" sz="1600">
                <a:solidFill>
                  <a:srgbClr val="000000"/>
                </a:solidFill>
                <a:latin typeface="Arial" charset="0"/>
                <a:ea typeface="新細明體" pitchFamily="18" charset="-120"/>
              </a:rPr>
              <a:t> (starve).  After eating, he will release the two forks for other philosophers to use.</a:t>
            </a:r>
          </a:p>
        </p:txBody>
      </p:sp>
      <p:sp>
        <p:nvSpPr>
          <p:cNvPr id="15" name="Slide Number Placeholder 14">
            <a:extLst>
              <a:ext uri="{FF2B5EF4-FFF2-40B4-BE49-F238E27FC236}">
                <a16:creationId xmlns:a16="http://schemas.microsoft.com/office/drawing/2014/main" id="{0A9FB5E5-4954-44EC-8018-52F8052151DE}"/>
              </a:ext>
            </a:extLst>
          </p:cNvPr>
          <p:cNvSpPr>
            <a:spLocks noGrp="1"/>
          </p:cNvSpPr>
          <p:nvPr>
            <p:ph type="sldNum" sz="quarter" idx="33"/>
          </p:nvPr>
        </p:nvSpPr>
        <p:spPr/>
        <p:txBody>
          <a:bodyPr/>
          <a:lstStyle/>
          <a:p>
            <a:fld id="{19B51A1E-902D-48AF-9020-955120F399B6}" type="slidenum">
              <a:rPr lang="en-US" noProof="0" smtClean="0"/>
              <a:pPr/>
              <a:t>56</a:t>
            </a:fld>
            <a:endParaRPr lang="en-US" noProof="0" dirty="0"/>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p:cNvSpPr>
          <p:nvPr/>
        </p:nvSpPr>
        <p:spPr bwMode="auto">
          <a:xfrm>
            <a:off x="2133600" y="1819839"/>
            <a:ext cx="6324600" cy="4724400"/>
          </a:xfrm>
          <a:prstGeom prst="rect">
            <a:avLst/>
          </a:prstGeom>
          <a:solidFill>
            <a:srgbClr val="00B0F0"/>
          </a:solidFill>
          <a:ln w="12700">
            <a:solidFill>
              <a:schemeClr val="tx1"/>
            </a:solidFill>
            <a:miter lim="800000"/>
            <a:headEnd type="none" w="sm" len="sm"/>
            <a:tailEnd type="none" w="sm" len="sm"/>
          </a:ln>
        </p:spPr>
        <p:txBody>
          <a:bodyPr wrap="none" anchor="ctr"/>
          <a:lstStyle/>
          <a:p>
            <a:endParaRPr lang="en-US"/>
          </a:p>
        </p:txBody>
      </p:sp>
      <p:sp>
        <p:nvSpPr>
          <p:cNvPr id="74755" name="Rectangle 3"/>
          <p:cNvSpPr>
            <a:spLocks noGrp="1" noChangeArrowheads="1"/>
          </p:cNvSpPr>
          <p:nvPr>
            <p:ph type="title"/>
          </p:nvPr>
        </p:nvSpPr>
        <p:spPr>
          <a:xfrm>
            <a:off x="342900" y="314325"/>
            <a:ext cx="8534400" cy="781050"/>
          </a:xfrm>
        </p:spPr>
        <p:txBody>
          <a:bodyPr>
            <a:noAutofit/>
          </a:bodyPr>
          <a:lstStyle/>
          <a:p>
            <a:pPr eaLnBrk="1" hangingPunct="1"/>
            <a:r>
              <a:rPr lang="en-US" altLang="zh-TW" sz="3400" dirty="0">
                <a:ea typeface="新細明體" pitchFamily="18" charset="-120"/>
              </a:rPr>
              <a:t>Using Semaphore to Control Resource Access</a:t>
            </a:r>
          </a:p>
        </p:txBody>
      </p:sp>
      <p:sp>
        <p:nvSpPr>
          <p:cNvPr id="74756" name="Rectangle 4"/>
          <p:cNvSpPr>
            <a:spLocks noChangeArrowheads="1"/>
          </p:cNvSpPr>
          <p:nvPr/>
        </p:nvSpPr>
        <p:spPr bwMode="auto">
          <a:xfrm>
            <a:off x="2286000" y="2505639"/>
            <a:ext cx="2362200" cy="25908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sz="1600">
                <a:solidFill>
                  <a:srgbClr val="000000"/>
                </a:solidFill>
                <a:latin typeface="Arial" charset="0"/>
                <a:ea typeface="新細明體" pitchFamily="18" charset="-120"/>
              </a:rPr>
              <a:t>void philosopher0 ( ) {</a:t>
            </a:r>
          </a:p>
          <a:p>
            <a:r>
              <a:rPr kumimoji="1" lang="en-US" altLang="zh-TW" sz="1600">
                <a:solidFill>
                  <a:srgbClr val="000000"/>
                </a:solidFill>
                <a:latin typeface="Arial" charset="0"/>
                <a:ea typeface="新細明體" pitchFamily="18" charset="-120"/>
              </a:rPr>
              <a:t>  while (true) {</a:t>
            </a:r>
          </a:p>
          <a:p>
            <a:r>
              <a:rPr kumimoji="1" lang="en-US" altLang="zh-TW" sz="1600">
                <a:solidFill>
                  <a:srgbClr val="000000"/>
                </a:solidFill>
                <a:latin typeface="Arial" charset="0"/>
                <a:ea typeface="新細明體" pitchFamily="18" charset="-120"/>
              </a:rPr>
              <a:t>    think;</a:t>
            </a:r>
            <a:br>
              <a:rPr kumimoji="1" lang="en-US" altLang="zh-TW" sz="1600">
                <a:solidFill>
                  <a:srgbClr val="000000"/>
                </a:solidFill>
                <a:latin typeface="Arial" charset="0"/>
                <a:ea typeface="新細明體" pitchFamily="18" charset="-120"/>
              </a:rPr>
            </a:br>
            <a:r>
              <a:rPr kumimoji="1" lang="en-US" altLang="zh-TW" sz="1600">
                <a:solidFill>
                  <a:srgbClr val="000000"/>
                </a:solidFill>
                <a:latin typeface="Arial" charset="0"/>
                <a:ea typeface="新細明體" pitchFamily="18" charset="-120"/>
              </a:rPr>
              <a:t>    wait(fork[0]);</a:t>
            </a:r>
          </a:p>
          <a:p>
            <a:r>
              <a:rPr kumimoji="1" lang="en-US" altLang="zh-TW" sz="1600">
                <a:solidFill>
                  <a:srgbClr val="000000"/>
                </a:solidFill>
                <a:latin typeface="Arial" charset="0"/>
                <a:ea typeface="新細明體" pitchFamily="18" charset="-120"/>
              </a:rPr>
              <a:t>    wait(fork[1]);</a:t>
            </a:r>
          </a:p>
          <a:p>
            <a:r>
              <a:rPr kumimoji="1" lang="en-US" altLang="zh-TW" sz="1600">
                <a:solidFill>
                  <a:srgbClr val="000000"/>
                </a:solidFill>
                <a:latin typeface="Arial" charset="0"/>
                <a:ea typeface="新細明體" pitchFamily="18" charset="-120"/>
              </a:rPr>
              <a:t>    eat;</a:t>
            </a:r>
          </a:p>
          <a:p>
            <a:r>
              <a:rPr kumimoji="1" lang="en-US" altLang="zh-TW" sz="1600">
                <a:solidFill>
                  <a:srgbClr val="000000"/>
                </a:solidFill>
                <a:latin typeface="Arial" charset="0"/>
                <a:ea typeface="新細明體" pitchFamily="18" charset="-120"/>
              </a:rPr>
              <a:t>    signal(fork[1]);</a:t>
            </a:r>
          </a:p>
          <a:p>
            <a:r>
              <a:rPr kumimoji="1" lang="en-US" altLang="zh-TW" sz="1600">
                <a:solidFill>
                  <a:srgbClr val="000000"/>
                </a:solidFill>
                <a:latin typeface="Arial" charset="0"/>
                <a:ea typeface="新細明體" pitchFamily="18" charset="-120"/>
              </a:rPr>
              <a:t>    signal(fork[0]);</a:t>
            </a:r>
          </a:p>
          <a:p>
            <a:r>
              <a:rPr kumimoji="1" lang="en-US" altLang="zh-TW" sz="1600">
                <a:solidFill>
                  <a:srgbClr val="000000"/>
                </a:solidFill>
                <a:latin typeface="Arial" charset="0"/>
                <a:ea typeface="新細明體" pitchFamily="18" charset="-120"/>
              </a:rPr>
              <a:t>  }</a:t>
            </a:r>
          </a:p>
          <a:p>
            <a:r>
              <a:rPr kumimoji="1" lang="en-US" altLang="zh-TW" sz="1600">
                <a:solidFill>
                  <a:srgbClr val="000000"/>
                </a:solidFill>
                <a:latin typeface="Arial" charset="0"/>
                <a:ea typeface="新細明體" pitchFamily="18" charset="-120"/>
              </a:rPr>
              <a:t>}</a:t>
            </a:r>
          </a:p>
        </p:txBody>
      </p:sp>
      <p:sp>
        <p:nvSpPr>
          <p:cNvPr id="74757" name="Rectangle 5"/>
          <p:cNvSpPr>
            <a:spLocks noChangeArrowheads="1"/>
          </p:cNvSpPr>
          <p:nvPr/>
        </p:nvSpPr>
        <p:spPr bwMode="auto">
          <a:xfrm>
            <a:off x="3962400" y="2886639"/>
            <a:ext cx="2362200" cy="25146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sz="1600">
                <a:solidFill>
                  <a:srgbClr val="000000"/>
                </a:solidFill>
                <a:latin typeface="Arial" charset="0"/>
                <a:ea typeface="新細明體" pitchFamily="18" charset="-120"/>
              </a:rPr>
              <a:t>void philosopher1 ( ) {</a:t>
            </a:r>
          </a:p>
          <a:p>
            <a:r>
              <a:rPr kumimoji="1" lang="en-US" altLang="zh-TW" sz="1600">
                <a:solidFill>
                  <a:srgbClr val="000000"/>
                </a:solidFill>
                <a:latin typeface="Arial" charset="0"/>
                <a:ea typeface="新細明體" pitchFamily="18" charset="-120"/>
              </a:rPr>
              <a:t>  while (true) {</a:t>
            </a:r>
          </a:p>
          <a:p>
            <a:r>
              <a:rPr kumimoji="1" lang="en-US" altLang="zh-TW" sz="1600">
                <a:solidFill>
                  <a:srgbClr val="000000"/>
                </a:solidFill>
                <a:latin typeface="Arial" charset="0"/>
                <a:ea typeface="新細明體" pitchFamily="18" charset="-120"/>
              </a:rPr>
              <a:t>    think;</a:t>
            </a:r>
            <a:br>
              <a:rPr kumimoji="1" lang="en-US" altLang="zh-TW" sz="1600">
                <a:solidFill>
                  <a:srgbClr val="000000"/>
                </a:solidFill>
                <a:latin typeface="Arial" charset="0"/>
                <a:ea typeface="新細明體" pitchFamily="18" charset="-120"/>
              </a:rPr>
            </a:br>
            <a:r>
              <a:rPr kumimoji="1" lang="en-US" altLang="zh-TW" sz="1600">
                <a:solidFill>
                  <a:srgbClr val="000000"/>
                </a:solidFill>
                <a:latin typeface="Arial" charset="0"/>
                <a:ea typeface="新細明體" pitchFamily="18" charset="-120"/>
              </a:rPr>
              <a:t>    wait(fork[1]);</a:t>
            </a:r>
          </a:p>
          <a:p>
            <a:r>
              <a:rPr kumimoji="1" lang="en-US" altLang="zh-TW" sz="1600">
                <a:solidFill>
                  <a:srgbClr val="000000"/>
                </a:solidFill>
                <a:latin typeface="Arial" charset="0"/>
                <a:ea typeface="新細明體" pitchFamily="18" charset="-120"/>
              </a:rPr>
              <a:t>    wait(fork[2]);</a:t>
            </a:r>
          </a:p>
          <a:p>
            <a:r>
              <a:rPr kumimoji="1" lang="en-US" altLang="zh-TW" sz="1600">
                <a:solidFill>
                  <a:srgbClr val="000000"/>
                </a:solidFill>
                <a:latin typeface="Arial" charset="0"/>
                <a:ea typeface="新細明體" pitchFamily="18" charset="-120"/>
              </a:rPr>
              <a:t>    eat;</a:t>
            </a:r>
          </a:p>
          <a:p>
            <a:r>
              <a:rPr kumimoji="1" lang="en-US" altLang="zh-TW" sz="1600">
                <a:solidFill>
                  <a:srgbClr val="000000"/>
                </a:solidFill>
                <a:latin typeface="Arial" charset="0"/>
                <a:ea typeface="新細明體" pitchFamily="18" charset="-120"/>
              </a:rPr>
              <a:t>    signal(fork[2]);</a:t>
            </a:r>
          </a:p>
          <a:p>
            <a:r>
              <a:rPr kumimoji="1" lang="en-US" altLang="zh-TW" sz="1600">
                <a:solidFill>
                  <a:srgbClr val="000000"/>
                </a:solidFill>
                <a:latin typeface="Arial" charset="0"/>
                <a:ea typeface="新細明體" pitchFamily="18" charset="-120"/>
              </a:rPr>
              <a:t>    signal(fork[1]);</a:t>
            </a:r>
          </a:p>
          <a:p>
            <a:r>
              <a:rPr kumimoji="1" lang="en-US" altLang="zh-TW" sz="1600">
                <a:solidFill>
                  <a:srgbClr val="000000"/>
                </a:solidFill>
                <a:latin typeface="Arial" charset="0"/>
                <a:ea typeface="新細明體" pitchFamily="18" charset="-120"/>
              </a:rPr>
              <a:t>  }</a:t>
            </a:r>
          </a:p>
          <a:p>
            <a:r>
              <a:rPr kumimoji="1" lang="en-US" altLang="zh-TW" sz="1600">
                <a:solidFill>
                  <a:srgbClr val="000000"/>
                </a:solidFill>
                <a:latin typeface="Arial" charset="0"/>
                <a:ea typeface="新細明體" pitchFamily="18" charset="-120"/>
              </a:rPr>
              <a:t>}</a:t>
            </a:r>
          </a:p>
        </p:txBody>
      </p:sp>
      <p:sp>
        <p:nvSpPr>
          <p:cNvPr id="74758" name="Rectangle 6"/>
          <p:cNvSpPr>
            <a:spLocks noChangeArrowheads="1"/>
          </p:cNvSpPr>
          <p:nvPr/>
        </p:nvSpPr>
        <p:spPr bwMode="auto">
          <a:xfrm>
            <a:off x="5638800" y="3267639"/>
            <a:ext cx="2362200" cy="2590800"/>
          </a:xfrm>
          <a:prstGeom prst="rect">
            <a:avLst/>
          </a:prstGeom>
          <a:solidFill>
            <a:srgbClr val="FFFFFF"/>
          </a:solidFill>
          <a:ln w="12700">
            <a:solidFill>
              <a:schemeClr val="tx1"/>
            </a:solidFill>
            <a:miter lim="800000"/>
            <a:headEnd type="none" w="sm" len="sm"/>
            <a:tailEnd type="none" w="sm" len="sm"/>
          </a:ln>
        </p:spPr>
        <p:txBody>
          <a:bodyPr wrap="none"/>
          <a:lstStyle/>
          <a:p>
            <a:endParaRPr kumimoji="1" lang="zh-TW" altLang="en-US" sz="1600">
              <a:solidFill>
                <a:srgbClr val="000000"/>
              </a:solidFill>
              <a:latin typeface="Arial" charset="0"/>
              <a:ea typeface="新細明體" pitchFamily="18" charset="-120"/>
            </a:endParaRPr>
          </a:p>
        </p:txBody>
      </p:sp>
      <p:sp>
        <p:nvSpPr>
          <p:cNvPr id="74759" name="Rectangle 7"/>
          <p:cNvSpPr>
            <a:spLocks noChangeArrowheads="1"/>
          </p:cNvSpPr>
          <p:nvPr/>
        </p:nvSpPr>
        <p:spPr bwMode="auto">
          <a:xfrm>
            <a:off x="5791200" y="3420039"/>
            <a:ext cx="2362200" cy="2590800"/>
          </a:xfrm>
          <a:prstGeom prst="rect">
            <a:avLst/>
          </a:prstGeom>
          <a:solidFill>
            <a:srgbClr val="FFFFFF"/>
          </a:solidFill>
          <a:ln w="12700">
            <a:solidFill>
              <a:schemeClr val="tx1"/>
            </a:solidFill>
            <a:miter lim="800000"/>
            <a:headEnd type="none" w="sm" len="sm"/>
            <a:tailEnd type="none" w="sm" len="sm"/>
          </a:ln>
        </p:spPr>
        <p:txBody>
          <a:bodyPr wrap="none"/>
          <a:lstStyle/>
          <a:p>
            <a:endParaRPr kumimoji="1" lang="zh-TW" altLang="en-US" sz="1600">
              <a:solidFill>
                <a:srgbClr val="000000"/>
              </a:solidFill>
              <a:latin typeface="Arial" charset="0"/>
              <a:ea typeface="新細明體" pitchFamily="18" charset="-120"/>
            </a:endParaRPr>
          </a:p>
        </p:txBody>
      </p:sp>
      <p:sp>
        <p:nvSpPr>
          <p:cNvPr id="74760" name="Rectangle 8"/>
          <p:cNvSpPr>
            <a:spLocks noChangeArrowheads="1"/>
          </p:cNvSpPr>
          <p:nvPr/>
        </p:nvSpPr>
        <p:spPr bwMode="auto">
          <a:xfrm>
            <a:off x="5943600" y="3572439"/>
            <a:ext cx="2362200" cy="25908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sz="1600">
                <a:solidFill>
                  <a:srgbClr val="000000"/>
                </a:solidFill>
                <a:latin typeface="Arial" charset="0"/>
                <a:ea typeface="新細明體" pitchFamily="18" charset="-120"/>
              </a:rPr>
              <a:t>void philosopher4 ( ) {</a:t>
            </a:r>
          </a:p>
          <a:p>
            <a:r>
              <a:rPr kumimoji="1" lang="en-US" altLang="zh-TW" sz="1600">
                <a:solidFill>
                  <a:srgbClr val="000000"/>
                </a:solidFill>
                <a:latin typeface="Arial" charset="0"/>
                <a:ea typeface="新細明體" pitchFamily="18" charset="-120"/>
              </a:rPr>
              <a:t>  while (true) {</a:t>
            </a:r>
          </a:p>
          <a:p>
            <a:r>
              <a:rPr kumimoji="1" lang="en-US" altLang="zh-TW" sz="1600">
                <a:solidFill>
                  <a:srgbClr val="000000"/>
                </a:solidFill>
                <a:latin typeface="Arial" charset="0"/>
                <a:ea typeface="新細明體" pitchFamily="18" charset="-120"/>
              </a:rPr>
              <a:t>    think;</a:t>
            </a:r>
            <a:br>
              <a:rPr kumimoji="1" lang="en-US" altLang="zh-TW" sz="1600">
                <a:solidFill>
                  <a:srgbClr val="000000"/>
                </a:solidFill>
                <a:latin typeface="Arial" charset="0"/>
                <a:ea typeface="新細明體" pitchFamily="18" charset="-120"/>
              </a:rPr>
            </a:br>
            <a:r>
              <a:rPr kumimoji="1" lang="en-US" altLang="zh-TW" sz="1600">
                <a:solidFill>
                  <a:srgbClr val="000000"/>
                </a:solidFill>
                <a:latin typeface="Arial" charset="0"/>
                <a:ea typeface="新細明體" pitchFamily="18" charset="-120"/>
              </a:rPr>
              <a:t>    wait(fork[4]);</a:t>
            </a:r>
          </a:p>
          <a:p>
            <a:r>
              <a:rPr kumimoji="1" lang="en-US" altLang="zh-TW" sz="1600">
                <a:solidFill>
                  <a:srgbClr val="000000"/>
                </a:solidFill>
                <a:latin typeface="Arial" charset="0"/>
                <a:ea typeface="新細明體" pitchFamily="18" charset="-120"/>
              </a:rPr>
              <a:t>    wait(fork[0]);</a:t>
            </a:r>
          </a:p>
          <a:p>
            <a:r>
              <a:rPr kumimoji="1" lang="en-US" altLang="zh-TW" sz="1600">
                <a:solidFill>
                  <a:srgbClr val="000000"/>
                </a:solidFill>
                <a:latin typeface="Arial" charset="0"/>
                <a:ea typeface="新細明體" pitchFamily="18" charset="-120"/>
              </a:rPr>
              <a:t>    eat;</a:t>
            </a:r>
          </a:p>
          <a:p>
            <a:r>
              <a:rPr kumimoji="1" lang="en-US" altLang="zh-TW" sz="1600">
                <a:solidFill>
                  <a:srgbClr val="000000"/>
                </a:solidFill>
                <a:latin typeface="Arial" charset="0"/>
                <a:ea typeface="新細明體" pitchFamily="18" charset="-120"/>
              </a:rPr>
              <a:t>    signal(fork[0]);</a:t>
            </a:r>
          </a:p>
          <a:p>
            <a:r>
              <a:rPr kumimoji="1" lang="en-US" altLang="zh-TW" sz="1600">
                <a:solidFill>
                  <a:srgbClr val="000000"/>
                </a:solidFill>
                <a:latin typeface="Arial" charset="0"/>
                <a:ea typeface="新細明體" pitchFamily="18" charset="-120"/>
              </a:rPr>
              <a:t>    signal(fork[4]);</a:t>
            </a:r>
          </a:p>
          <a:p>
            <a:r>
              <a:rPr kumimoji="1" lang="en-US" altLang="zh-TW" sz="1600">
                <a:solidFill>
                  <a:srgbClr val="000000"/>
                </a:solidFill>
                <a:latin typeface="Arial" charset="0"/>
                <a:ea typeface="新細明體" pitchFamily="18" charset="-120"/>
              </a:rPr>
              <a:t>  }</a:t>
            </a:r>
          </a:p>
          <a:p>
            <a:r>
              <a:rPr kumimoji="1" lang="en-US" altLang="zh-TW" sz="1600">
                <a:solidFill>
                  <a:srgbClr val="000000"/>
                </a:solidFill>
                <a:latin typeface="Arial" charset="0"/>
                <a:ea typeface="新細明體" pitchFamily="18" charset="-120"/>
              </a:rPr>
              <a:t>}</a:t>
            </a:r>
          </a:p>
        </p:txBody>
      </p:sp>
      <p:sp>
        <p:nvSpPr>
          <p:cNvPr id="74761" name="Rectangle 9"/>
          <p:cNvSpPr>
            <a:spLocks noChangeArrowheads="1"/>
          </p:cNvSpPr>
          <p:nvPr/>
        </p:nvSpPr>
        <p:spPr bwMode="auto">
          <a:xfrm>
            <a:off x="4419600" y="1972239"/>
            <a:ext cx="3810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1</a:t>
            </a:r>
          </a:p>
        </p:txBody>
      </p:sp>
      <p:sp>
        <p:nvSpPr>
          <p:cNvPr id="74762" name="Rectangle 10"/>
          <p:cNvSpPr>
            <a:spLocks noChangeArrowheads="1"/>
          </p:cNvSpPr>
          <p:nvPr/>
        </p:nvSpPr>
        <p:spPr bwMode="auto">
          <a:xfrm>
            <a:off x="2667000" y="1972239"/>
            <a:ext cx="1371600" cy="304800"/>
          </a:xfrm>
          <a:prstGeom prst="rect">
            <a:avLst/>
          </a:prstGeom>
          <a:noFill/>
          <a:ln w="12700">
            <a:no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Semaphore fork[5]</a:t>
            </a:r>
          </a:p>
        </p:txBody>
      </p:sp>
      <p:sp>
        <p:nvSpPr>
          <p:cNvPr id="74763" name="Rectangle 11"/>
          <p:cNvSpPr>
            <a:spLocks noChangeArrowheads="1"/>
          </p:cNvSpPr>
          <p:nvPr/>
        </p:nvSpPr>
        <p:spPr bwMode="auto">
          <a:xfrm>
            <a:off x="4876800" y="1972239"/>
            <a:ext cx="3810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1</a:t>
            </a:r>
          </a:p>
        </p:txBody>
      </p:sp>
      <p:sp>
        <p:nvSpPr>
          <p:cNvPr id="74764" name="Rectangle 12"/>
          <p:cNvSpPr>
            <a:spLocks noChangeArrowheads="1"/>
          </p:cNvSpPr>
          <p:nvPr/>
        </p:nvSpPr>
        <p:spPr bwMode="auto">
          <a:xfrm>
            <a:off x="5334000" y="1972239"/>
            <a:ext cx="3810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1</a:t>
            </a:r>
          </a:p>
        </p:txBody>
      </p:sp>
      <p:sp>
        <p:nvSpPr>
          <p:cNvPr id="74765" name="Rectangle 13"/>
          <p:cNvSpPr>
            <a:spLocks noChangeArrowheads="1"/>
          </p:cNvSpPr>
          <p:nvPr/>
        </p:nvSpPr>
        <p:spPr bwMode="auto">
          <a:xfrm>
            <a:off x="5791200" y="1972239"/>
            <a:ext cx="3810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1</a:t>
            </a:r>
          </a:p>
        </p:txBody>
      </p:sp>
      <p:sp>
        <p:nvSpPr>
          <p:cNvPr id="74766" name="Rectangle 14"/>
          <p:cNvSpPr>
            <a:spLocks noChangeArrowheads="1"/>
          </p:cNvSpPr>
          <p:nvPr/>
        </p:nvSpPr>
        <p:spPr bwMode="auto">
          <a:xfrm>
            <a:off x="6248400" y="1972239"/>
            <a:ext cx="3810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1</a:t>
            </a:r>
          </a:p>
        </p:txBody>
      </p:sp>
      <p:sp>
        <p:nvSpPr>
          <p:cNvPr id="865295" name="Rectangle 15"/>
          <p:cNvSpPr>
            <a:spLocks noChangeArrowheads="1"/>
          </p:cNvSpPr>
          <p:nvPr/>
        </p:nvSpPr>
        <p:spPr bwMode="auto">
          <a:xfrm>
            <a:off x="6858000" y="1286439"/>
            <a:ext cx="3630706" cy="2286000"/>
          </a:xfrm>
          <a:prstGeom prst="rect">
            <a:avLst/>
          </a:prstGeom>
          <a:solidFill>
            <a:srgbClr val="FFFFCC"/>
          </a:solidFill>
          <a:ln w="12700">
            <a:solidFill>
              <a:schemeClr val="tx1"/>
            </a:solidFill>
            <a:miter lim="800000"/>
            <a:headEnd type="none" w="sm" len="sm"/>
            <a:tailEnd type="none" w="sm" len="sm"/>
          </a:ln>
          <a:effectLst>
            <a:outerShdw dist="107763" dir="2700000" algn="ctr" rotWithShape="0">
              <a:schemeClr val="bg2"/>
            </a:outerShdw>
          </a:effectLst>
        </p:spPr>
        <p:txBody>
          <a:bodyPr anchor="ctr" anchorCtr="1"/>
          <a:lstStyle/>
          <a:p>
            <a:pPr>
              <a:defRPr/>
            </a:pPr>
            <a:r>
              <a:rPr kumimoji="1" lang="en-US" altLang="zh-TW">
                <a:solidFill>
                  <a:srgbClr val="000000"/>
                </a:solidFill>
                <a:latin typeface="Arial" charset="0"/>
                <a:ea typeface="新細明體" pitchFamily="18" charset="-120"/>
              </a:rPr>
              <a:t>fork[0]=1 means the fork is available.  A philosopher grabs it by wait(fork[0]).  If the fork is available, fork[0]  becomes 0 and the philosopher continues.  Otherwise, he is blocked, waiting for another philosopher to free the fork by signal(fork[0]).</a:t>
            </a:r>
          </a:p>
        </p:txBody>
      </p:sp>
      <p:sp>
        <p:nvSpPr>
          <p:cNvPr id="2" name="Slide Number Placeholder 1">
            <a:extLst>
              <a:ext uri="{FF2B5EF4-FFF2-40B4-BE49-F238E27FC236}">
                <a16:creationId xmlns:a16="http://schemas.microsoft.com/office/drawing/2014/main" id="{10BBE2A3-DCD7-409E-AE86-ED840069D92E}"/>
              </a:ext>
            </a:extLst>
          </p:cNvPr>
          <p:cNvSpPr>
            <a:spLocks noGrp="1"/>
          </p:cNvSpPr>
          <p:nvPr>
            <p:ph type="sldNum" sz="quarter" idx="33"/>
          </p:nvPr>
        </p:nvSpPr>
        <p:spPr/>
        <p:txBody>
          <a:bodyPr/>
          <a:lstStyle/>
          <a:p>
            <a:fld id="{19B51A1E-902D-48AF-9020-955120F399B6}" type="slidenum">
              <a:rPr lang="en-US" noProof="0" smtClean="0"/>
              <a:pPr/>
              <a:t>57</a:t>
            </a:fld>
            <a:endParaRPr lang="en-US" noProof="0" dirty="0"/>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p:cNvSpPr>
          <p:nvPr/>
        </p:nvSpPr>
        <p:spPr bwMode="auto">
          <a:xfrm>
            <a:off x="1541930" y="2209800"/>
            <a:ext cx="5257800" cy="3886200"/>
          </a:xfrm>
          <a:prstGeom prst="rect">
            <a:avLst/>
          </a:prstGeom>
          <a:solidFill>
            <a:srgbClr val="00B0F0"/>
          </a:solidFill>
          <a:ln w="12700">
            <a:solidFill>
              <a:schemeClr val="tx1"/>
            </a:solidFill>
            <a:miter lim="800000"/>
            <a:headEnd type="none" w="sm" len="sm"/>
            <a:tailEnd type="none" w="sm" len="sm"/>
          </a:ln>
        </p:spPr>
        <p:txBody>
          <a:bodyPr wrap="none" anchor="ctr"/>
          <a:lstStyle/>
          <a:p>
            <a:endParaRPr lang="en-US"/>
          </a:p>
        </p:txBody>
      </p:sp>
      <p:sp>
        <p:nvSpPr>
          <p:cNvPr id="75779" name="Rectangle 3"/>
          <p:cNvSpPr>
            <a:spLocks noChangeArrowheads="1"/>
          </p:cNvSpPr>
          <p:nvPr/>
        </p:nvSpPr>
        <p:spPr bwMode="auto">
          <a:xfrm>
            <a:off x="2456330" y="3429000"/>
            <a:ext cx="4114800" cy="2514600"/>
          </a:xfrm>
          <a:prstGeom prst="rect">
            <a:avLst/>
          </a:prstGeom>
          <a:solidFill>
            <a:srgbClr val="FFFFFF"/>
          </a:solidFill>
          <a:ln w="12700">
            <a:solidFill>
              <a:schemeClr val="tx1"/>
            </a:solidFill>
            <a:miter lim="800000"/>
            <a:headEnd type="none" w="sm" len="sm"/>
            <a:tailEnd type="none" w="sm" len="sm"/>
          </a:ln>
        </p:spPr>
        <p:txBody>
          <a:bodyPr wrap="none"/>
          <a:lstStyle/>
          <a:p>
            <a:endParaRPr kumimoji="1" lang="zh-TW" altLang="en-US" sz="1600">
              <a:solidFill>
                <a:srgbClr val="000000"/>
              </a:solidFill>
              <a:latin typeface="Arial" charset="0"/>
              <a:ea typeface="新細明體" pitchFamily="18" charset="-120"/>
            </a:endParaRPr>
          </a:p>
        </p:txBody>
      </p:sp>
      <p:sp>
        <p:nvSpPr>
          <p:cNvPr id="75780" name="Rectangle 4"/>
          <p:cNvSpPr>
            <a:spLocks noChangeArrowheads="1"/>
          </p:cNvSpPr>
          <p:nvPr/>
        </p:nvSpPr>
        <p:spPr bwMode="auto">
          <a:xfrm>
            <a:off x="2303930" y="3276600"/>
            <a:ext cx="4114800" cy="2514600"/>
          </a:xfrm>
          <a:prstGeom prst="rect">
            <a:avLst/>
          </a:prstGeom>
          <a:solidFill>
            <a:srgbClr val="FFFFFF"/>
          </a:solidFill>
          <a:ln w="12700">
            <a:solidFill>
              <a:schemeClr val="tx1"/>
            </a:solidFill>
            <a:miter lim="800000"/>
            <a:headEnd type="none" w="sm" len="sm"/>
            <a:tailEnd type="none" w="sm" len="sm"/>
          </a:ln>
        </p:spPr>
        <p:txBody>
          <a:bodyPr wrap="none"/>
          <a:lstStyle/>
          <a:p>
            <a:endParaRPr kumimoji="1" lang="zh-TW" altLang="en-US" sz="1600">
              <a:solidFill>
                <a:srgbClr val="000000"/>
              </a:solidFill>
              <a:latin typeface="Arial" charset="0"/>
              <a:ea typeface="新細明體" pitchFamily="18" charset="-120"/>
            </a:endParaRPr>
          </a:p>
        </p:txBody>
      </p:sp>
      <p:sp>
        <p:nvSpPr>
          <p:cNvPr id="75781" name="Rectangle 5"/>
          <p:cNvSpPr>
            <a:spLocks noChangeArrowheads="1"/>
          </p:cNvSpPr>
          <p:nvPr/>
        </p:nvSpPr>
        <p:spPr bwMode="auto">
          <a:xfrm>
            <a:off x="2151530" y="3124200"/>
            <a:ext cx="4114800" cy="2514600"/>
          </a:xfrm>
          <a:prstGeom prst="rect">
            <a:avLst/>
          </a:prstGeom>
          <a:solidFill>
            <a:srgbClr val="FFFFFF"/>
          </a:solidFill>
          <a:ln w="12700">
            <a:solidFill>
              <a:schemeClr val="tx1"/>
            </a:solidFill>
            <a:miter lim="800000"/>
            <a:headEnd type="none" w="sm" len="sm"/>
            <a:tailEnd type="none" w="sm" len="sm"/>
          </a:ln>
        </p:spPr>
        <p:txBody>
          <a:bodyPr wrap="none"/>
          <a:lstStyle/>
          <a:p>
            <a:endParaRPr kumimoji="1" lang="zh-TW" altLang="en-US" sz="1600">
              <a:solidFill>
                <a:srgbClr val="000000"/>
              </a:solidFill>
              <a:latin typeface="Arial" charset="0"/>
              <a:ea typeface="新細明體" pitchFamily="18" charset="-120"/>
            </a:endParaRPr>
          </a:p>
        </p:txBody>
      </p:sp>
      <p:sp>
        <p:nvSpPr>
          <p:cNvPr id="75782" name="Rectangle 6"/>
          <p:cNvSpPr>
            <a:spLocks noChangeArrowheads="1"/>
          </p:cNvSpPr>
          <p:nvPr/>
        </p:nvSpPr>
        <p:spPr bwMode="auto">
          <a:xfrm>
            <a:off x="1999130" y="2971800"/>
            <a:ext cx="4114800" cy="2514600"/>
          </a:xfrm>
          <a:prstGeom prst="rect">
            <a:avLst/>
          </a:prstGeom>
          <a:solidFill>
            <a:srgbClr val="FFFFFF"/>
          </a:solidFill>
          <a:ln w="12700">
            <a:solidFill>
              <a:schemeClr val="tx1"/>
            </a:solidFill>
            <a:miter lim="800000"/>
            <a:headEnd type="none" w="sm" len="sm"/>
            <a:tailEnd type="none" w="sm" len="sm"/>
          </a:ln>
        </p:spPr>
        <p:txBody>
          <a:bodyPr wrap="none"/>
          <a:lstStyle/>
          <a:p>
            <a:endParaRPr kumimoji="1" lang="zh-TW" altLang="en-US" sz="1600">
              <a:solidFill>
                <a:srgbClr val="000000"/>
              </a:solidFill>
              <a:latin typeface="Arial" charset="0"/>
              <a:ea typeface="新細明體" pitchFamily="18" charset="-120"/>
            </a:endParaRPr>
          </a:p>
        </p:txBody>
      </p:sp>
      <p:sp>
        <p:nvSpPr>
          <p:cNvPr id="75783" name="Rectangle 7"/>
          <p:cNvSpPr>
            <a:spLocks noGrp="1" noChangeArrowheads="1"/>
          </p:cNvSpPr>
          <p:nvPr>
            <p:ph type="title"/>
          </p:nvPr>
        </p:nvSpPr>
        <p:spPr/>
        <p:txBody>
          <a:bodyPr/>
          <a:lstStyle/>
          <a:p>
            <a:pPr algn="ctr" eaLnBrk="1" hangingPunct="1"/>
            <a:r>
              <a:rPr lang="en-US" altLang="zh-TW">
                <a:ea typeface="新細明體" pitchFamily="18" charset="-120"/>
              </a:rPr>
              <a:t>A First Solution</a:t>
            </a:r>
          </a:p>
        </p:txBody>
      </p:sp>
      <p:sp>
        <p:nvSpPr>
          <p:cNvPr id="75784" name="Rectangle 8"/>
          <p:cNvSpPr>
            <a:spLocks noChangeArrowheads="1"/>
          </p:cNvSpPr>
          <p:nvPr/>
        </p:nvSpPr>
        <p:spPr bwMode="auto">
          <a:xfrm>
            <a:off x="2227730" y="2362200"/>
            <a:ext cx="1371600" cy="304800"/>
          </a:xfrm>
          <a:prstGeom prst="rect">
            <a:avLst/>
          </a:prstGeom>
          <a:noFill/>
          <a:ln w="12700">
            <a:no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Semaphore fork[5]</a:t>
            </a:r>
          </a:p>
        </p:txBody>
      </p:sp>
      <p:sp>
        <p:nvSpPr>
          <p:cNvPr id="75785" name="Rectangle 9"/>
          <p:cNvSpPr>
            <a:spLocks noChangeArrowheads="1"/>
          </p:cNvSpPr>
          <p:nvPr/>
        </p:nvSpPr>
        <p:spPr bwMode="auto">
          <a:xfrm>
            <a:off x="1846730" y="2819400"/>
            <a:ext cx="4114800" cy="25146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sz="1600">
                <a:solidFill>
                  <a:srgbClr val="000000"/>
                </a:solidFill>
                <a:latin typeface="Arial" charset="0"/>
                <a:ea typeface="新細明體" pitchFamily="18" charset="-120"/>
              </a:rPr>
              <a:t>void philosopher (int i) {</a:t>
            </a:r>
          </a:p>
          <a:p>
            <a:r>
              <a:rPr kumimoji="1" lang="en-US" altLang="zh-TW" sz="1600">
                <a:solidFill>
                  <a:srgbClr val="000000"/>
                </a:solidFill>
                <a:latin typeface="Arial" charset="0"/>
                <a:ea typeface="新細明體" pitchFamily="18" charset="-120"/>
              </a:rPr>
              <a:t>  while (true) {</a:t>
            </a:r>
          </a:p>
          <a:p>
            <a:r>
              <a:rPr kumimoji="1" lang="en-US" altLang="zh-TW" sz="1600">
                <a:solidFill>
                  <a:srgbClr val="000000"/>
                </a:solidFill>
                <a:latin typeface="Arial" charset="0"/>
                <a:ea typeface="新細明體" pitchFamily="18" charset="-120"/>
              </a:rPr>
              <a:t>    think;</a:t>
            </a:r>
            <a:br>
              <a:rPr kumimoji="1" lang="en-US" altLang="zh-TW" sz="1600">
                <a:solidFill>
                  <a:srgbClr val="000000"/>
                </a:solidFill>
                <a:latin typeface="Arial" charset="0"/>
                <a:ea typeface="新細明體" pitchFamily="18" charset="-120"/>
              </a:rPr>
            </a:br>
            <a:r>
              <a:rPr kumimoji="1" lang="en-US" altLang="zh-TW" sz="1600">
                <a:solidFill>
                  <a:srgbClr val="000000"/>
                </a:solidFill>
                <a:latin typeface="Arial" charset="0"/>
                <a:ea typeface="新細明體" pitchFamily="18" charset="-120"/>
              </a:rPr>
              <a:t>    wait(fork[i]);  /* left fork */</a:t>
            </a:r>
          </a:p>
          <a:p>
            <a:r>
              <a:rPr kumimoji="1" lang="en-US" altLang="zh-TW" sz="1600">
                <a:solidFill>
                  <a:srgbClr val="000000"/>
                </a:solidFill>
                <a:latin typeface="Arial" charset="0"/>
                <a:ea typeface="新細明體" pitchFamily="18" charset="-120"/>
              </a:rPr>
              <a:t>    wait(fork[(i+1) % 5]); /* right fork */</a:t>
            </a:r>
          </a:p>
          <a:p>
            <a:r>
              <a:rPr kumimoji="1" lang="en-US" altLang="zh-TW" sz="1600">
                <a:solidFill>
                  <a:srgbClr val="000000"/>
                </a:solidFill>
                <a:latin typeface="Arial" charset="0"/>
                <a:ea typeface="新細明體" pitchFamily="18" charset="-120"/>
              </a:rPr>
              <a:t>    eat;</a:t>
            </a:r>
          </a:p>
          <a:p>
            <a:r>
              <a:rPr kumimoji="1" lang="en-US" altLang="zh-TW" sz="1600">
                <a:solidFill>
                  <a:srgbClr val="000000"/>
                </a:solidFill>
                <a:latin typeface="Arial" charset="0"/>
                <a:ea typeface="新細明體" pitchFamily="18" charset="-120"/>
              </a:rPr>
              <a:t>    signal(fork[(i+1) % 5]); /* right fork */</a:t>
            </a:r>
          </a:p>
          <a:p>
            <a:r>
              <a:rPr kumimoji="1" lang="en-US" altLang="zh-TW" sz="1600">
                <a:solidFill>
                  <a:srgbClr val="000000"/>
                </a:solidFill>
                <a:latin typeface="Arial" charset="0"/>
                <a:ea typeface="新細明體" pitchFamily="18" charset="-120"/>
              </a:rPr>
              <a:t>    signal(fork[i]);  /* left fork */</a:t>
            </a:r>
          </a:p>
          <a:p>
            <a:r>
              <a:rPr kumimoji="1" lang="en-US" altLang="zh-TW" sz="1600">
                <a:solidFill>
                  <a:srgbClr val="000000"/>
                </a:solidFill>
                <a:latin typeface="Arial" charset="0"/>
                <a:ea typeface="新細明體" pitchFamily="18" charset="-120"/>
              </a:rPr>
              <a:t>  }</a:t>
            </a:r>
          </a:p>
          <a:p>
            <a:r>
              <a:rPr kumimoji="1" lang="en-US" altLang="zh-TW" sz="1600">
                <a:solidFill>
                  <a:srgbClr val="000000"/>
                </a:solidFill>
                <a:latin typeface="Arial" charset="0"/>
                <a:ea typeface="新細明體" pitchFamily="18" charset="-120"/>
              </a:rPr>
              <a:t>}</a:t>
            </a:r>
          </a:p>
        </p:txBody>
      </p:sp>
      <p:sp>
        <p:nvSpPr>
          <p:cNvPr id="866314" name="Rectangle 10"/>
          <p:cNvSpPr>
            <a:spLocks noChangeArrowheads="1"/>
          </p:cNvSpPr>
          <p:nvPr/>
        </p:nvSpPr>
        <p:spPr bwMode="auto">
          <a:xfrm>
            <a:off x="7104530" y="2895600"/>
            <a:ext cx="1676400" cy="1752600"/>
          </a:xfrm>
          <a:prstGeom prst="rect">
            <a:avLst/>
          </a:prstGeom>
          <a:solidFill>
            <a:srgbClr val="FFFFCC"/>
          </a:solidFill>
          <a:ln w="12700">
            <a:solidFill>
              <a:schemeClr val="tx1"/>
            </a:solidFill>
            <a:miter lim="800000"/>
            <a:headEnd type="none" w="sm" len="sm"/>
            <a:tailEnd type="none" w="sm" len="sm"/>
          </a:ln>
          <a:effectLst>
            <a:outerShdw dist="107763" dir="2700000" algn="ctr" rotWithShape="0">
              <a:schemeClr val="bg2"/>
            </a:outerShdw>
          </a:effectLst>
        </p:spPr>
        <p:txBody>
          <a:bodyPr wrap="none" anchor="ctr"/>
          <a:lstStyle/>
          <a:p>
            <a:pPr algn="ctr">
              <a:defRPr/>
            </a:pPr>
            <a:r>
              <a:rPr kumimoji="1" lang="en-US" altLang="zh-TW">
                <a:solidFill>
                  <a:srgbClr val="000000"/>
                </a:solidFill>
                <a:latin typeface="Arial" charset="0"/>
                <a:ea typeface="新細明體" pitchFamily="18" charset="-120"/>
              </a:rPr>
              <a:t>Five threads</a:t>
            </a:r>
          </a:p>
          <a:p>
            <a:pPr algn="ctr">
              <a:lnSpc>
                <a:spcPct val="90000"/>
              </a:lnSpc>
              <a:defRPr/>
            </a:pPr>
            <a:endParaRPr kumimoji="1" lang="en-US" altLang="zh-TW">
              <a:solidFill>
                <a:srgbClr val="000000"/>
              </a:solidFill>
              <a:latin typeface="Arial" charset="0"/>
              <a:ea typeface="新細明體" pitchFamily="18" charset="-120"/>
            </a:endParaRPr>
          </a:p>
          <a:p>
            <a:pPr algn="ctr">
              <a:defRPr/>
            </a:pPr>
            <a:r>
              <a:rPr kumimoji="1" lang="en-US" altLang="zh-TW" sz="1600">
                <a:solidFill>
                  <a:srgbClr val="000000"/>
                </a:solidFill>
                <a:latin typeface="Arial" charset="0"/>
                <a:ea typeface="新細明體" pitchFamily="18" charset="-120"/>
              </a:rPr>
              <a:t>Philosopher(0)</a:t>
            </a:r>
          </a:p>
          <a:p>
            <a:pPr algn="ctr">
              <a:defRPr/>
            </a:pPr>
            <a:r>
              <a:rPr kumimoji="1" lang="en-US" altLang="zh-TW" sz="1600">
                <a:solidFill>
                  <a:srgbClr val="000000"/>
                </a:solidFill>
                <a:latin typeface="Arial" charset="0"/>
                <a:ea typeface="新細明體" pitchFamily="18" charset="-120"/>
              </a:rPr>
              <a:t>Philosopher(1)</a:t>
            </a:r>
          </a:p>
          <a:p>
            <a:pPr algn="ctr">
              <a:defRPr/>
            </a:pPr>
            <a:r>
              <a:rPr kumimoji="1" lang="en-US" altLang="zh-TW" sz="1600">
                <a:solidFill>
                  <a:srgbClr val="000000"/>
                </a:solidFill>
                <a:latin typeface="Arial" charset="0"/>
                <a:ea typeface="新細明體" pitchFamily="18" charset="-120"/>
              </a:rPr>
              <a:t>Philosopher(2)</a:t>
            </a:r>
          </a:p>
          <a:p>
            <a:pPr algn="ctr">
              <a:defRPr/>
            </a:pPr>
            <a:r>
              <a:rPr kumimoji="1" lang="en-US" altLang="zh-TW" sz="1600">
                <a:solidFill>
                  <a:srgbClr val="000000"/>
                </a:solidFill>
                <a:latin typeface="Arial" charset="0"/>
                <a:ea typeface="新細明體" pitchFamily="18" charset="-120"/>
              </a:rPr>
              <a:t>Philosopher(3)</a:t>
            </a:r>
          </a:p>
          <a:p>
            <a:pPr algn="ctr">
              <a:defRPr/>
            </a:pPr>
            <a:r>
              <a:rPr kumimoji="1" lang="en-US" altLang="zh-TW" sz="1600">
                <a:solidFill>
                  <a:srgbClr val="000000"/>
                </a:solidFill>
                <a:latin typeface="Arial" charset="0"/>
                <a:ea typeface="新細明體" pitchFamily="18" charset="-120"/>
              </a:rPr>
              <a:t>Philosopher(4)</a:t>
            </a:r>
          </a:p>
        </p:txBody>
      </p:sp>
      <p:sp>
        <p:nvSpPr>
          <p:cNvPr id="75787" name="Rectangle 11"/>
          <p:cNvSpPr>
            <a:spLocks noChangeArrowheads="1"/>
          </p:cNvSpPr>
          <p:nvPr/>
        </p:nvSpPr>
        <p:spPr bwMode="auto">
          <a:xfrm>
            <a:off x="3980330" y="2362200"/>
            <a:ext cx="3810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1</a:t>
            </a:r>
          </a:p>
        </p:txBody>
      </p:sp>
      <p:sp>
        <p:nvSpPr>
          <p:cNvPr id="75788" name="Rectangle 12"/>
          <p:cNvSpPr>
            <a:spLocks noChangeArrowheads="1"/>
          </p:cNvSpPr>
          <p:nvPr/>
        </p:nvSpPr>
        <p:spPr bwMode="auto">
          <a:xfrm>
            <a:off x="4437530" y="2362200"/>
            <a:ext cx="3810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1</a:t>
            </a:r>
          </a:p>
        </p:txBody>
      </p:sp>
      <p:sp>
        <p:nvSpPr>
          <p:cNvPr id="75789" name="Rectangle 13"/>
          <p:cNvSpPr>
            <a:spLocks noChangeArrowheads="1"/>
          </p:cNvSpPr>
          <p:nvPr/>
        </p:nvSpPr>
        <p:spPr bwMode="auto">
          <a:xfrm>
            <a:off x="4894730" y="2362200"/>
            <a:ext cx="3810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1</a:t>
            </a:r>
          </a:p>
        </p:txBody>
      </p:sp>
      <p:sp>
        <p:nvSpPr>
          <p:cNvPr id="75790" name="Rectangle 14"/>
          <p:cNvSpPr>
            <a:spLocks noChangeArrowheads="1"/>
          </p:cNvSpPr>
          <p:nvPr/>
        </p:nvSpPr>
        <p:spPr bwMode="auto">
          <a:xfrm>
            <a:off x="5351930" y="2362200"/>
            <a:ext cx="3810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1</a:t>
            </a:r>
          </a:p>
        </p:txBody>
      </p:sp>
      <p:sp>
        <p:nvSpPr>
          <p:cNvPr id="75791" name="Rectangle 15"/>
          <p:cNvSpPr>
            <a:spLocks noChangeArrowheads="1"/>
          </p:cNvSpPr>
          <p:nvPr/>
        </p:nvSpPr>
        <p:spPr bwMode="auto">
          <a:xfrm>
            <a:off x="5809130" y="2362200"/>
            <a:ext cx="3810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1</a:t>
            </a:r>
          </a:p>
        </p:txBody>
      </p:sp>
      <p:sp>
        <p:nvSpPr>
          <p:cNvPr id="2" name="Slide Number Placeholder 1">
            <a:extLst>
              <a:ext uri="{FF2B5EF4-FFF2-40B4-BE49-F238E27FC236}">
                <a16:creationId xmlns:a16="http://schemas.microsoft.com/office/drawing/2014/main" id="{EEA6E39D-0875-4C42-8F4F-7EDD04F30996}"/>
              </a:ext>
            </a:extLst>
          </p:cNvPr>
          <p:cNvSpPr>
            <a:spLocks noGrp="1"/>
          </p:cNvSpPr>
          <p:nvPr>
            <p:ph type="sldNum" sz="quarter" idx="33"/>
          </p:nvPr>
        </p:nvSpPr>
        <p:spPr/>
        <p:txBody>
          <a:bodyPr/>
          <a:lstStyle/>
          <a:p>
            <a:fld id="{19B51A1E-902D-48AF-9020-955120F399B6}" type="slidenum">
              <a:rPr lang="en-US" noProof="0" smtClean="0"/>
              <a:pPr/>
              <a:t>58</a:t>
            </a:fld>
            <a:endParaRPr lang="en-US" noProof="0" dirty="0"/>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altLang="zh-TW">
                <a:ea typeface="新細明體" pitchFamily="18" charset="-120"/>
              </a:rPr>
              <a:t>Circular Wait and Deadlock</a:t>
            </a:r>
          </a:p>
        </p:txBody>
      </p:sp>
      <p:sp>
        <p:nvSpPr>
          <p:cNvPr id="76803" name="Rectangle 3"/>
          <p:cNvSpPr>
            <a:spLocks noGrp="1" noChangeArrowheads="1"/>
          </p:cNvSpPr>
          <p:nvPr>
            <p:ph type="body" idx="1"/>
          </p:nvPr>
        </p:nvSpPr>
        <p:spPr/>
        <p:txBody>
          <a:bodyPr/>
          <a:lstStyle/>
          <a:p>
            <a:pPr eaLnBrk="1" hangingPunct="1"/>
            <a:r>
              <a:rPr lang="en-US" altLang="zh-TW" sz="2800" dirty="0">
                <a:latin typeface="Arial" panose="020B0604020202020204" pitchFamily="34" charset="0"/>
                <a:ea typeface="新細明體" pitchFamily="18" charset="-120"/>
                <a:cs typeface="Arial" panose="020B0604020202020204" pitchFamily="34" charset="0"/>
              </a:rPr>
              <a:t>Deadlock occurs in the previous solution when there is a circular wait.</a:t>
            </a:r>
          </a:p>
        </p:txBody>
      </p:sp>
      <p:sp>
        <p:nvSpPr>
          <p:cNvPr id="867332" name="Rectangle 4"/>
          <p:cNvSpPr>
            <a:spLocks noChangeArrowheads="1"/>
          </p:cNvSpPr>
          <p:nvPr/>
        </p:nvSpPr>
        <p:spPr bwMode="auto">
          <a:xfrm>
            <a:off x="3352799" y="3352799"/>
            <a:ext cx="5199529" cy="2097741"/>
          </a:xfrm>
          <a:prstGeom prst="rect">
            <a:avLst/>
          </a:prstGeom>
          <a:solidFill>
            <a:srgbClr val="FFFFFF"/>
          </a:solidFill>
          <a:ln w="12700">
            <a:solidFill>
              <a:schemeClr val="tx1"/>
            </a:solidFill>
            <a:miter lim="800000"/>
            <a:headEnd type="none" w="sm" len="sm"/>
            <a:tailEnd type="none" w="sm" len="sm"/>
          </a:ln>
          <a:effectLst>
            <a:outerShdw dist="107763" dir="2700000" algn="ctr" rotWithShape="0">
              <a:schemeClr val="bg2"/>
            </a:outerShdw>
          </a:effectLst>
        </p:spPr>
        <p:txBody>
          <a:bodyPr anchor="ctr" anchorCtr="1"/>
          <a:lstStyle/>
          <a:p>
            <a:pPr>
              <a:defRPr/>
            </a:pPr>
            <a:r>
              <a:rPr kumimoji="1" lang="en-US" altLang="zh-TW" sz="2000">
                <a:latin typeface="Arial" charset="0"/>
                <a:ea typeface="新細明體" pitchFamily="18" charset="-120"/>
              </a:rPr>
              <a:t>If each philosopher grabs his left fork at the same time, and then tries to grab his right fork, nobody is able to get both forks.  Phil 0 waits for phil 1 to release fork 1, phil 1 waits for phil 2, … phil 4 waits for phil 0.  All five philosophers will be blocked forever.</a:t>
            </a:r>
          </a:p>
        </p:txBody>
      </p:sp>
      <p:sp>
        <p:nvSpPr>
          <p:cNvPr id="2" name="Slide Number Placeholder 1">
            <a:extLst>
              <a:ext uri="{FF2B5EF4-FFF2-40B4-BE49-F238E27FC236}">
                <a16:creationId xmlns:a16="http://schemas.microsoft.com/office/drawing/2014/main" id="{D2376321-A4D6-487D-8514-4AA65D235AC9}"/>
              </a:ext>
            </a:extLst>
          </p:cNvPr>
          <p:cNvSpPr>
            <a:spLocks noGrp="1"/>
          </p:cNvSpPr>
          <p:nvPr>
            <p:ph type="sldNum" sz="quarter" idx="33"/>
          </p:nvPr>
        </p:nvSpPr>
        <p:spPr/>
        <p:txBody>
          <a:bodyPr/>
          <a:lstStyle/>
          <a:p>
            <a:fld id="{19B51A1E-902D-48AF-9020-955120F399B6}" type="slidenum">
              <a:rPr lang="en-US" noProof="0" smtClean="0"/>
              <a:pPr/>
              <a:t>59</a:t>
            </a:fld>
            <a:endParaRPr lang="en-US" noProof="0"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ctr" eaLnBrk="1" hangingPunct="1"/>
            <a:r>
              <a:rPr lang="en-US" altLang="zh-TW" sz="4000">
                <a:ea typeface="新細明體" pitchFamily="18" charset="-120"/>
              </a:rPr>
              <a:t>Semaphore as condition/event</a:t>
            </a:r>
          </a:p>
        </p:txBody>
      </p:sp>
      <p:sp>
        <p:nvSpPr>
          <p:cNvPr id="21507" name="Rectangle 3"/>
          <p:cNvSpPr>
            <a:spLocks noChangeArrowheads="1"/>
          </p:cNvSpPr>
          <p:nvPr/>
        </p:nvSpPr>
        <p:spPr bwMode="auto">
          <a:xfrm>
            <a:off x="2279651" y="2133600"/>
            <a:ext cx="4176713" cy="3733800"/>
          </a:xfrm>
          <a:prstGeom prst="rect">
            <a:avLst/>
          </a:prstGeom>
          <a:solidFill>
            <a:srgbClr val="00B0F0"/>
          </a:solidFill>
          <a:ln w="12700">
            <a:solidFill>
              <a:schemeClr val="tx1"/>
            </a:solidFill>
            <a:miter lim="800000"/>
            <a:headEnd type="none" w="sm" len="sm"/>
            <a:tailEnd type="none" w="sm" len="sm"/>
          </a:ln>
        </p:spPr>
        <p:txBody>
          <a:bodyPr wrap="none" anchor="ctr"/>
          <a:lstStyle/>
          <a:p>
            <a:endParaRPr lang="en-US"/>
          </a:p>
        </p:txBody>
      </p:sp>
      <p:sp>
        <p:nvSpPr>
          <p:cNvPr id="21508" name="Rectangle 4"/>
          <p:cNvSpPr>
            <a:spLocks noChangeArrowheads="1"/>
          </p:cNvSpPr>
          <p:nvPr/>
        </p:nvSpPr>
        <p:spPr bwMode="auto">
          <a:xfrm>
            <a:off x="2432050" y="2743201"/>
            <a:ext cx="3879850" cy="1190625"/>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sz="1400">
                <a:latin typeface="Arial" charset="0"/>
                <a:ea typeface="新細明體" pitchFamily="18" charset="-120"/>
              </a:rPr>
              <a:t>  // thread A for loading image </a:t>
            </a:r>
          </a:p>
          <a:p>
            <a:r>
              <a:rPr kumimoji="1" lang="en-US" altLang="zh-TW" sz="1400">
                <a:latin typeface="Arial" charset="0"/>
                <a:ea typeface="新細明體" pitchFamily="18" charset="-120"/>
              </a:rPr>
              <a:t>  while (there are more images to download) {</a:t>
            </a:r>
          </a:p>
          <a:p>
            <a:r>
              <a:rPr kumimoji="1" lang="en-US" altLang="zh-TW" sz="1400">
                <a:latin typeface="Arial" charset="0"/>
                <a:ea typeface="新細明體" pitchFamily="18" charset="-120"/>
              </a:rPr>
              <a:t>    download the next image;</a:t>
            </a:r>
          </a:p>
          <a:p>
            <a:r>
              <a:rPr kumimoji="1" lang="en-US" altLang="zh-TW" sz="1400">
                <a:latin typeface="Arial" charset="0"/>
                <a:ea typeface="新細明體" pitchFamily="18" charset="-120"/>
              </a:rPr>
              <a:t>    </a:t>
            </a:r>
            <a:r>
              <a:rPr kumimoji="1" lang="en-US" altLang="zh-TW" sz="1400">
                <a:solidFill>
                  <a:srgbClr val="0066FF"/>
                </a:solidFill>
                <a:latin typeface="Arial" charset="0"/>
                <a:ea typeface="新細明體" pitchFamily="18" charset="-120"/>
              </a:rPr>
              <a:t>signal(image2display);</a:t>
            </a:r>
          </a:p>
          <a:p>
            <a:r>
              <a:rPr kumimoji="1" lang="en-US" altLang="zh-TW" sz="1400">
                <a:latin typeface="Arial" charset="0"/>
                <a:ea typeface="新細明體" pitchFamily="18" charset="-120"/>
              </a:rPr>
              <a:t>  }</a:t>
            </a:r>
          </a:p>
        </p:txBody>
      </p:sp>
      <p:sp>
        <p:nvSpPr>
          <p:cNvPr id="21509" name="Rectangle 5"/>
          <p:cNvSpPr>
            <a:spLocks noChangeArrowheads="1"/>
          </p:cNvSpPr>
          <p:nvPr/>
        </p:nvSpPr>
        <p:spPr bwMode="auto">
          <a:xfrm>
            <a:off x="4727575" y="2286000"/>
            <a:ext cx="4572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400">
                <a:solidFill>
                  <a:srgbClr val="0066FF"/>
                </a:solidFill>
                <a:latin typeface="Arial" charset="0"/>
                <a:ea typeface="新細明體" pitchFamily="18" charset="-120"/>
              </a:rPr>
              <a:t>0</a:t>
            </a:r>
          </a:p>
        </p:txBody>
      </p:sp>
      <p:sp>
        <p:nvSpPr>
          <p:cNvPr id="21510" name="Rectangle 6"/>
          <p:cNvSpPr>
            <a:spLocks noChangeArrowheads="1"/>
          </p:cNvSpPr>
          <p:nvPr/>
        </p:nvSpPr>
        <p:spPr bwMode="auto">
          <a:xfrm>
            <a:off x="3270250" y="2286000"/>
            <a:ext cx="685800" cy="304800"/>
          </a:xfrm>
          <a:prstGeom prst="rect">
            <a:avLst/>
          </a:prstGeom>
          <a:noFill/>
          <a:ln w="12700">
            <a:noFill/>
            <a:miter lim="800000"/>
            <a:headEnd type="none" w="sm" len="sm"/>
            <a:tailEnd type="none" w="sm" len="sm"/>
          </a:ln>
        </p:spPr>
        <p:txBody>
          <a:bodyPr wrap="none" anchor="ctr"/>
          <a:lstStyle/>
          <a:p>
            <a:pPr algn="ctr"/>
            <a:r>
              <a:rPr kumimoji="1" lang="en-US" altLang="zh-TW" sz="1400">
                <a:latin typeface="Arial" charset="0"/>
                <a:ea typeface="新細明體" pitchFamily="18" charset="-120"/>
              </a:rPr>
              <a:t>semaphore image2display</a:t>
            </a:r>
          </a:p>
        </p:txBody>
      </p:sp>
      <p:sp>
        <p:nvSpPr>
          <p:cNvPr id="21511" name="Rectangle 7"/>
          <p:cNvSpPr>
            <a:spLocks noChangeArrowheads="1"/>
          </p:cNvSpPr>
          <p:nvPr/>
        </p:nvSpPr>
        <p:spPr bwMode="auto">
          <a:xfrm>
            <a:off x="2432050" y="4267201"/>
            <a:ext cx="3879850" cy="1249363"/>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sz="1400">
                <a:latin typeface="Arial" charset="0"/>
                <a:ea typeface="新細明體" pitchFamily="18" charset="-120"/>
              </a:rPr>
              <a:t>  // thread B for displaying image </a:t>
            </a:r>
          </a:p>
          <a:p>
            <a:r>
              <a:rPr kumimoji="1" lang="en-US" altLang="zh-TW" sz="1400">
                <a:latin typeface="Arial" charset="0"/>
                <a:ea typeface="新細明體" pitchFamily="18" charset="-120"/>
              </a:rPr>
              <a:t>  while (there are more images to display) {</a:t>
            </a:r>
          </a:p>
          <a:p>
            <a:r>
              <a:rPr kumimoji="1" lang="en-US" altLang="zh-TW" sz="1400">
                <a:solidFill>
                  <a:srgbClr val="0066FF"/>
                </a:solidFill>
                <a:latin typeface="Arial" charset="0"/>
                <a:ea typeface="新細明體" pitchFamily="18" charset="-120"/>
              </a:rPr>
              <a:t>     wait(image2display);</a:t>
            </a:r>
          </a:p>
          <a:p>
            <a:r>
              <a:rPr kumimoji="1" lang="en-US" altLang="zh-TW" sz="1400">
                <a:latin typeface="Arial" charset="0"/>
                <a:ea typeface="新細明體" pitchFamily="18" charset="-120"/>
              </a:rPr>
              <a:t>     display the next image;</a:t>
            </a:r>
          </a:p>
          <a:p>
            <a:r>
              <a:rPr kumimoji="1" lang="en-US" altLang="zh-TW" sz="1400">
                <a:latin typeface="Arial" charset="0"/>
                <a:ea typeface="新細明體" pitchFamily="18" charset="-120"/>
              </a:rPr>
              <a:t>  }</a:t>
            </a:r>
          </a:p>
        </p:txBody>
      </p:sp>
      <p:sp>
        <p:nvSpPr>
          <p:cNvPr id="21512" name="Rectangle 8"/>
          <p:cNvSpPr>
            <a:spLocks noChangeArrowheads="1"/>
          </p:cNvSpPr>
          <p:nvPr/>
        </p:nvSpPr>
        <p:spPr bwMode="auto">
          <a:xfrm>
            <a:off x="7032626" y="4941889"/>
            <a:ext cx="2919413" cy="962025"/>
          </a:xfrm>
          <a:prstGeom prst="rect">
            <a:avLst/>
          </a:prstGeom>
          <a:solidFill>
            <a:srgbClr val="FFFF99"/>
          </a:solidFill>
          <a:ln w="12700">
            <a:solidFill>
              <a:schemeClr val="tx1"/>
            </a:solidFill>
            <a:miter lim="800000"/>
            <a:headEnd type="none" w="sm" len="sm"/>
            <a:tailEnd type="none" w="sm" len="sm"/>
          </a:ln>
        </p:spPr>
        <p:txBody>
          <a:bodyPr anchor="ctr"/>
          <a:lstStyle/>
          <a:p>
            <a:r>
              <a:rPr kumimoji="1" lang="en-US" altLang="zh-TW" sz="1600">
                <a:solidFill>
                  <a:srgbClr val="000000"/>
                </a:solidFill>
                <a:latin typeface="Arial" charset="0"/>
                <a:ea typeface="新細明體" pitchFamily="18" charset="-120"/>
              </a:rPr>
              <a:t>Consider the case for a fast download thread v.s. a fast display thread.</a:t>
            </a:r>
          </a:p>
        </p:txBody>
      </p:sp>
      <p:sp>
        <p:nvSpPr>
          <p:cNvPr id="757769" name="AutoShape 9"/>
          <p:cNvSpPr>
            <a:spLocks/>
          </p:cNvSpPr>
          <p:nvPr/>
        </p:nvSpPr>
        <p:spPr bwMode="auto">
          <a:xfrm>
            <a:off x="6888163" y="2492375"/>
            <a:ext cx="3200400" cy="1327150"/>
          </a:xfrm>
          <a:prstGeom prst="borderCallout2">
            <a:avLst>
              <a:gd name="adj1" fmla="val 8611"/>
              <a:gd name="adj2" fmla="val -2380"/>
              <a:gd name="adj3" fmla="val 8611"/>
              <a:gd name="adj4" fmla="val -16519"/>
              <a:gd name="adj5" fmla="val 2750"/>
              <a:gd name="adj6" fmla="val -31199"/>
            </a:avLst>
          </a:prstGeom>
          <a:solidFill>
            <a:srgbClr val="FFFFCC"/>
          </a:solidFill>
          <a:ln w="12700">
            <a:solidFill>
              <a:schemeClr val="tx1"/>
            </a:solidFill>
            <a:miter lim="800000"/>
            <a:headEnd type="none" w="sm" len="sm"/>
            <a:tailEnd type="none" w="sm" len="sm"/>
          </a:ln>
          <a:effectLst>
            <a:outerShdw dist="107763" dir="2700000" algn="ctr" rotWithShape="0">
              <a:schemeClr val="bg2"/>
            </a:outerShdw>
          </a:effectLst>
        </p:spPr>
        <p:txBody>
          <a:bodyPr>
            <a:spAutoFit/>
          </a:bodyPr>
          <a:lstStyle/>
          <a:p>
            <a:pPr>
              <a:defRPr/>
            </a:pPr>
            <a:r>
              <a:rPr kumimoji="1" lang="en-US" altLang="zh-TW" sz="1600">
                <a:latin typeface="Arial" charset="0"/>
                <a:ea typeface="新細明體" pitchFamily="18" charset="-120"/>
              </a:rPr>
              <a:t>image2display means the number of images downloaded but not yet displayed.  If image2display = 0, thread B has to wait.</a:t>
            </a:r>
          </a:p>
        </p:txBody>
      </p:sp>
      <p:sp>
        <p:nvSpPr>
          <p:cNvPr id="2" name="Slide Number Placeholder 1">
            <a:extLst>
              <a:ext uri="{FF2B5EF4-FFF2-40B4-BE49-F238E27FC236}">
                <a16:creationId xmlns:a16="http://schemas.microsoft.com/office/drawing/2014/main" id="{9AC844B3-3810-4560-ADBB-253D26C520F9}"/>
              </a:ext>
            </a:extLst>
          </p:cNvPr>
          <p:cNvSpPr>
            <a:spLocks noGrp="1"/>
          </p:cNvSpPr>
          <p:nvPr>
            <p:ph type="sldNum" sz="quarter" idx="33"/>
          </p:nvPr>
        </p:nvSpPr>
        <p:spPr/>
        <p:txBody>
          <a:bodyPr/>
          <a:lstStyle/>
          <a:p>
            <a:fld id="{19B51A1E-902D-48AF-9020-955120F399B6}" type="slidenum">
              <a:rPr lang="en-US" noProof="0" smtClean="0"/>
              <a:pPr/>
              <a:t>6</a:t>
            </a:fld>
            <a:endParaRPr lang="en-US" noProof="0" dirty="0"/>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algn="ctr" eaLnBrk="1" hangingPunct="1"/>
            <a:r>
              <a:rPr lang="en-US" altLang="zh-TW">
                <a:ea typeface="新細明體" pitchFamily="18" charset="-120"/>
              </a:rPr>
              <a:t>A Second Solution</a:t>
            </a:r>
          </a:p>
        </p:txBody>
      </p:sp>
      <p:sp>
        <p:nvSpPr>
          <p:cNvPr id="77827" name="Rectangle 3"/>
          <p:cNvSpPr>
            <a:spLocks noChangeArrowheads="1"/>
          </p:cNvSpPr>
          <p:nvPr/>
        </p:nvSpPr>
        <p:spPr bwMode="auto">
          <a:xfrm>
            <a:off x="3124200" y="1981200"/>
            <a:ext cx="4876800" cy="4419600"/>
          </a:xfrm>
          <a:prstGeom prst="rect">
            <a:avLst/>
          </a:prstGeom>
          <a:solidFill>
            <a:srgbClr val="00B0F0"/>
          </a:solidFill>
          <a:ln w="12700">
            <a:solidFill>
              <a:schemeClr val="tx1"/>
            </a:solidFill>
            <a:miter lim="800000"/>
            <a:headEnd type="none" w="sm" len="sm"/>
            <a:tailEnd type="none" w="sm" len="sm"/>
          </a:ln>
        </p:spPr>
        <p:txBody>
          <a:bodyPr wrap="none" anchor="ctr"/>
          <a:lstStyle/>
          <a:p>
            <a:endParaRPr lang="en-US"/>
          </a:p>
        </p:txBody>
      </p:sp>
      <p:sp>
        <p:nvSpPr>
          <p:cNvPr id="77828" name="Rectangle 4"/>
          <p:cNvSpPr>
            <a:spLocks noChangeArrowheads="1"/>
          </p:cNvSpPr>
          <p:nvPr/>
        </p:nvSpPr>
        <p:spPr bwMode="auto">
          <a:xfrm>
            <a:off x="3581400" y="2209800"/>
            <a:ext cx="1371600" cy="304800"/>
          </a:xfrm>
          <a:prstGeom prst="rect">
            <a:avLst/>
          </a:prstGeom>
          <a:noFill/>
          <a:ln w="12700">
            <a:no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semaphore fork[5]</a:t>
            </a:r>
          </a:p>
        </p:txBody>
      </p:sp>
      <p:sp>
        <p:nvSpPr>
          <p:cNvPr id="77829" name="Rectangle 5"/>
          <p:cNvSpPr>
            <a:spLocks noChangeArrowheads="1"/>
          </p:cNvSpPr>
          <p:nvPr/>
        </p:nvSpPr>
        <p:spPr bwMode="auto">
          <a:xfrm>
            <a:off x="3581400" y="3048000"/>
            <a:ext cx="4114800" cy="31242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sz="1600">
                <a:solidFill>
                  <a:srgbClr val="000000"/>
                </a:solidFill>
                <a:latin typeface="Arial" charset="0"/>
                <a:ea typeface="新細明體" pitchFamily="18" charset="-120"/>
              </a:rPr>
              <a:t>void philosopher (int i) {</a:t>
            </a:r>
          </a:p>
          <a:p>
            <a:r>
              <a:rPr kumimoji="1" lang="en-US" altLang="zh-TW" sz="1600">
                <a:solidFill>
                  <a:srgbClr val="000000"/>
                </a:solidFill>
                <a:latin typeface="Arial" charset="0"/>
                <a:ea typeface="新細明體" pitchFamily="18" charset="-120"/>
              </a:rPr>
              <a:t>  while (true) {</a:t>
            </a:r>
          </a:p>
          <a:p>
            <a:r>
              <a:rPr kumimoji="1" lang="en-US" altLang="zh-TW" sz="1600">
                <a:solidFill>
                  <a:srgbClr val="000000"/>
                </a:solidFill>
                <a:latin typeface="Arial" charset="0"/>
                <a:ea typeface="新細明體" pitchFamily="18" charset="-120"/>
              </a:rPr>
              <a:t>    think;</a:t>
            </a:r>
          </a:p>
          <a:p>
            <a:r>
              <a:rPr kumimoji="1" lang="en-US" altLang="zh-TW" sz="1600">
                <a:latin typeface="Arial" charset="0"/>
                <a:ea typeface="新細明體" pitchFamily="18" charset="-120"/>
              </a:rPr>
              <a:t>    </a:t>
            </a:r>
            <a:r>
              <a:rPr kumimoji="1" lang="en-US" altLang="zh-TW" sz="1600">
                <a:solidFill>
                  <a:srgbClr val="0000CC"/>
                </a:solidFill>
                <a:latin typeface="Arial" charset="0"/>
                <a:ea typeface="新細明體" pitchFamily="18" charset="-120"/>
              </a:rPr>
              <a:t>wait(room);</a:t>
            </a:r>
            <a:br>
              <a:rPr kumimoji="1" lang="en-US" altLang="zh-TW" sz="1600">
                <a:latin typeface="Arial" charset="0"/>
                <a:ea typeface="新細明體" pitchFamily="18" charset="-120"/>
              </a:rPr>
            </a:br>
            <a:r>
              <a:rPr kumimoji="1" lang="en-US" altLang="zh-TW" sz="1600">
                <a:latin typeface="Arial" charset="0"/>
                <a:ea typeface="新細明體" pitchFamily="18" charset="-120"/>
              </a:rPr>
              <a:t>    </a:t>
            </a:r>
            <a:r>
              <a:rPr kumimoji="1" lang="en-US" altLang="zh-TW" sz="1600">
                <a:solidFill>
                  <a:srgbClr val="000000"/>
                </a:solidFill>
                <a:latin typeface="Arial" charset="0"/>
                <a:ea typeface="新細明體" pitchFamily="18" charset="-120"/>
              </a:rPr>
              <a:t>wait(fork[i]);  /* left fork */</a:t>
            </a:r>
          </a:p>
          <a:p>
            <a:r>
              <a:rPr kumimoji="1" lang="en-US" altLang="zh-TW" sz="1600">
                <a:solidFill>
                  <a:srgbClr val="000000"/>
                </a:solidFill>
                <a:latin typeface="Arial" charset="0"/>
                <a:ea typeface="新細明體" pitchFamily="18" charset="-120"/>
              </a:rPr>
              <a:t>    wait(fork[(i+1) % 5]); /* right fork */</a:t>
            </a:r>
          </a:p>
          <a:p>
            <a:r>
              <a:rPr kumimoji="1" lang="en-US" altLang="zh-TW" sz="1600">
                <a:solidFill>
                  <a:srgbClr val="000000"/>
                </a:solidFill>
                <a:latin typeface="Arial" charset="0"/>
                <a:ea typeface="新細明體" pitchFamily="18" charset="-120"/>
              </a:rPr>
              <a:t>    eat;</a:t>
            </a:r>
          </a:p>
          <a:p>
            <a:r>
              <a:rPr kumimoji="1" lang="en-US" altLang="zh-TW" sz="1600">
                <a:solidFill>
                  <a:srgbClr val="000000"/>
                </a:solidFill>
                <a:latin typeface="Arial" charset="0"/>
                <a:ea typeface="新細明體" pitchFamily="18" charset="-120"/>
              </a:rPr>
              <a:t>    signal(fork[(i+1) % 5]); /* right fork */</a:t>
            </a:r>
          </a:p>
          <a:p>
            <a:r>
              <a:rPr kumimoji="1" lang="en-US" altLang="zh-TW" sz="1600">
                <a:solidFill>
                  <a:srgbClr val="000000"/>
                </a:solidFill>
                <a:latin typeface="Arial" charset="0"/>
                <a:ea typeface="新細明體" pitchFamily="18" charset="-120"/>
              </a:rPr>
              <a:t>    signal(fork[i]);  /* left fork */</a:t>
            </a:r>
          </a:p>
          <a:p>
            <a:r>
              <a:rPr kumimoji="1" lang="en-US" altLang="zh-TW" sz="1600">
                <a:latin typeface="Arial" charset="0"/>
                <a:ea typeface="新細明體" pitchFamily="18" charset="-120"/>
              </a:rPr>
              <a:t>    </a:t>
            </a:r>
            <a:r>
              <a:rPr kumimoji="1" lang="en-US" altLang="zh-TW" sz="1600">
                <a:solidFill>
                  <a:srgbClr val="0000CC"/>
                </a:solidFill>
                <a:latin typeface="Arial" charset="0"/>
                <a:ea typeface="新細明體" pitchFamily="18" charset="-120"/>
              </a:rPr>
              <a:t>signal(room);</a:t>
            </a:r>
            <a:endParaRPr kumimoji="1" lang="en-US" altLang="zh-TW" sz="1600">
              <a:solidFill>
                <a:srgbClr val="000000"/>
              </a:solidFill>
              <a:latin typeface="Arial" charset="0"/>
              <a:ea typeface="新細明體" pitchFamily="18" charset="-120"/>
            </a:endParaRPr>
          </a:p>
          <a:p>
            <a:r>
              <a:rPr kumimoji="1" lang="en-US" altLang="zh-TW" sz="1600">
                <a:solidFill>
                  <a:srgbClr val="000000"/>
                </a:solidFill>
                <a:latin typeface="Arial" charset="0"/>
                <a:ea typeface="新細明體" pitchFamily="18" charset="-120"/>
              </a:rPr>
              <a:t> }</a:t>
            </a:r>
          </a:p>
          <a:p>
            <a:r>
              <a:rPr kumimoji="1" lang="en-US" altLang="zh-TW" sz="1600">
                <a:solidFill>
                  <a:srgbClr val="000000"/>
                </a:solidFill>
                <a:latin typeface="Arial" charset="0"/>
                <a:ea typeface="新細明體" pitchFamily="18" charset="-120"/>
              </a:rPr>
              <a:t>}</a:t>
            </a:r>
          </a:p>
        </p:txBody>
      </p:sp>
      <p:sp>
        <p:nvSpPr>
          <p:cNvPr id="77830" name="Rectangle 6"/>
          <p:cNvSpPr>
            <a:spLocks noChangeArrowheads="1"/>
          </p:cNvSpPr>
          <p:nvPr/>
        </p:nvSpPr>
        <p:spPr bwMode="auto">
          <a:xfrm>
            <a:off x="5334000" y="2590800"/>
            <a:ext cx="3810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4</a:t>
            </a:r>
          </a:p>
        </p:txBody>
      </p:sp>
      <p:sp>
        <p:nvSpPr>
          <p:cNvPr id="77831" name="Rectangle 7"/>
          <p:cNvSpPr>
            <a:spLocks noChangeArrowheads="1"/>
          </p:cNvSpPr>
          <p:nvPr/>
        </p:nvSpPr>
        <p:spPr bwMode="auto">
          <a:xfrm>
            <a:off x="3733800" y="2590800"/>
            <a:ext cx="1371600" cy="304800"/>
          </a:xfrm>
          <a:prstGeom prst="rect">
            <a:avLst/>
          </a:prstGeom>
          <a:noFill/>
          <a:ln w="12700">
            <a:noFill/>
            <a:miter lim="800000"/>
            <a:headEnd type="none" w="sm" len="sm"/>
            <a:tailEnd type="none" w="sm" len="sm"/>
          </a:ln>
        </p:spPr>
        <p:txBody>
          <a:bodyPr wrap="none" anchor="ctr"/>
          <a:lstStyle/>
          <a:p>
            <a:pPr algn="ctr"/>
            <a:r>
              <a:rPr kumimoji="1" lang="en-US" altLang="zh-TW" sz="1600">
                <a:solidFill>
                  <a:srgbClr val="0000CC"/>
                </a:solidFill>
                <a:latin typeface="Arial" charset="0"/>
                <a:ea typeface="新細明體" pitchFamily="18" charset="-120"/>
              </a:rPr>
              <a:t>semaphore room</a:t>
            </a:r>
          </a:p>
        </p:txBody>
      </p:sp>
      <p:sp>
        <p:nvSpPr>
          <p:cNvPr id="868360" name="AutoShape 8"/>
          <p:cNvSpPr>
            <a:spLocks/>
          </p:cNvSpPr>
          <p:nvPr/>
        </p:nvSpPr>
        <p:spPr bwMode="auto">
          <a:xfrm>
            <a:off x="7391400" y="3436939"/>
            <a:ext cx="2736850" cy="1477328"/>
          </a:xfrm>
          <a:prstGeom prst="borderCallout1">
            <a:avLst>
              <a:gd name="adj1" fmla="val 13634"/>
              <a:gd name="adj2" fmla="val -2782"/>
              <a:gd name="adj3" fmla="val -74241"/>
              <a:gd name="adj4" fmla="val -61486"/>
            </a:avLst>
          </a:prstGeom>
          <a:solidFill>
            <a:srgbClr val="FFFFCC"/>
          </a:solidFill>
          <a:ln w="12700">
            <a:solidFill>
              <a:schemeClr val="tx1"/>
            </a:solidFill>
            <a:miter lim="800000"/>
            <a:headEnd type="none" w="sm" len="sm"/>
            <a:tailEnd type="none" w="sm" len="sm"/>
          </a:ln>
          <a:effectLst>
            <a:outerShdw dist="107763" dir="2700000" algn="ctr" rotWithShape="0">
              <a:schemeClr val="bg2"/>
            </a:outerShdw>
          </a:effectLst>
        </p:spPr>
        <p:txBody>
          <a:bodyPr>
            <a:spAutoFit/>
          </a:bodyPr>
          <a:lstStyle/>
          <a:p>
            <a:pPr>
              <a:defRPr/>
            </a:pPr>
            <a:r>
              <a:rPr kumimoji="1" lang="en-US" altLang="zh-TW">
                <a:solidFill>
                  <a:srgbClr val="000000"/>
                </a:solidFill>
                <a:latin typeface="Arial" charset="0"/>
                <a:ea typeface="新細明體" pitchFamily="18" charset="-120"/>
              </a:rPr>
              <a:t>At most 4 philosophers are allowed to enter the room.</a:t>
            </a:r>
          </a:p>
          <a:p>
            <a:pPr>
              <a:defRPr/>
            </a:pPr>
            <a:r>
              <a:rPr kumimoji="1" lang="en-US" altLang="zh-TW" b="1">
                <a:solidFill>
                  <a:srgbClr val="000000"/>
                </a:solidFill>
                <a:latin typeface="Arial" charset="0"/>
                <a:ea typeface="新細明體" pitchFamily="18" charset="-120"/>
              </a:rPr>
              <a:t>No circular wait, and no deadlock.</a:t>
            </a:r>
            <a:endParaRPr kumimoji="1" lang="en-US" altLang="zh-TW">
              <a:solidFill>
                <a:srgbClr val="000000"/>
              </a:solidFill>
              <a:latin typeface="Arial" charset="0"/>
              <a:ea typeface="新細明體" pitchFamily="18" charset="-120"/>
            </a:endParaRPr>
          </a:p>
        </p:txBody>
      </p:sp>
      <p:sp>
        <p:nvSpPr>
          <p:cNvPr id="77833" name="Rectangle 9"/>
          <p:cNvSpPr>
            <a:spLocks noChangeArrowheads="1"/>
          </p:cNvSpPr>
          <p:nvPr/>
        </p:nvSpPr>
        <p:spPr bwMode="auto">
          <a:xfrm>
            <a:off x="5334000" y="2209800"/>
            <a:ext cx="3810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1</a:t>
            </a:r>
          </a:p>
        </p:txBody>
      </p:sp>
      <p:sp>
        <p:nvSpPr>
          <p:cNvPr id="77834" name="Rectangle 10"/>
          <p:cNvSpPr>
            <a:spLocks noChangeArrowheads="1"/>
          </p:cNvSpPr>
          <p:nvPr/>
        </p:nvSpPr>
        <p:spPr bwMode="auto">
          <a:xfrm>
            <a:off x="5791200" y="2209800"/>
            <a:ext cx="3810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1</a:t>
            </a:r>
          </a:p>
        </p:txBody>
      </p:sp>
      <p:sp>
        <p:nvSpPr>
          <p:cNvPr id="77835" name="Rectangle 11"/>
          <p:cNvSpPr>
            <a:spLocks noChangeArrowheads="1"/>
          </p:cNvSpPr>
          <p:nvPr/>
        </p:nvSpPr>
        <p:spPr bwMode="auto">
          <a:xfrm>
            <a:off x="6248400" y="2209800"/>
            <a:ext cx="3810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1</a:t>
            </a:r>
          </a:p>
        </p:txBody>
      </p:sp>
      <p:sp>
        <p:nvSpPr>
          <p:cNvPr id="77836" name="Rectangle 12"/>
          <p:cNvSpPr>
            <a:spLocks noChangeArrowheads="1"/>
          </p:cNvSpPr>
          <p:nvPr/>
        </p:nvSpPr>
        <p:spPr bwMode="auto">
          <a:xfrm>
            <a:off x="6705600" y="2209800"/>
            <a:ext cx="3810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1</a:t>
            </a:r>
          </a:p>
        </p:txBody>
      </p:sp>
      <p:sp>
        <p:nvSpPr>
          <p:cNvPr id="77837" name="Rectangle 13"/>
          <p:cNvSpPr>
            <a:spLocks noChangeArrowheads="1"/>
          </p:cNvSpPr>
          <p:nvPr/>
        </p:nvSpPr>
        <p:spPr bwMode="auto">
          <a:xfrm>
            <a:off x="7162800" y="2209800"/>
            <a:ext cx="3810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solidFill>
                  <a:srgbClr val="000000"/>
                </a:solidFill>
                <a:latin typeface="Arial" charset="0"/>
                <a:ea typeface="新細明體" pitchFamily="18" charset="-120"/>
              </a:rPr>
              <a:t>1</a:t>
            </a:r>
          </a:p>
        </p:txBody>
      </p:sp>
      <p:sp>
        <p:nvSpPr>
          <p:cNvPr id="2" name="Slide Number Placeholder 1">
            <a:extLst>
              <a:ext uri="{FF2B5EF4-FFF2-40B4-BE49-F238E27FC236}">
                <a16:creationId xmlns:a16="http://schemas.microsoft.com/office/drawing/2014/main" id="{B3A76C7A-0817-4443-AC35-25B94BF2AC3C}"/>
              </a:ext>
            </a:extLst>
          </p:cNvPr>
          <p:cNvSpPr>
            <a:spLocks noGrp="1"/>
          </p:cNvSpPr>
          <p:nvPr>
            <p:ph type="sldNum" sz="quarter" idx="33"/>
          </p:nvPr>
        </p:nvSpPr>
        <p:spPr/>
        <p:txBody>
          <a:bodyPr/>
          <a:lstStyle/>
          <a:p>
            <a:fld id="{19B51A1E-902D-48AF-9020-955120F399B6}" type="slidenum">
              <a:rPr lang="en-US" noProof="0" smtClean="0"/>
              <a:pPr/>
              <a:t>60</a:t>
            </a:fld>
            <a:endParaRPr lang="en-US" noProof="0" dirty="0"/>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B52E73D-D6DC-48EA-9C4A-8248365B68F6}"/>
              </a:ext>
            </a:extLst>
          </p:cNvPr>
          <p:cNvSpPr>
            <a:spLocks noGrp="1"/>
          </p:cNvSpPr>
          <p:nvPr>
            <p:ph idx="1"/>
          </p:nvPr>
        </p:nvSpPr>
        <p:spPr/>
        <p:txBody>
          <a:bodyPr/>
          <a:lstStyle/>
          <a:p>
            <a:r>
              <a:rPr lang="en-US" altLang="zh-TW" sz="2800" dirty="0">
                <a:ea typeface="新細明體" pitchFamily="18" charset="-120"/>
              </a:rPr>
              <a:t>Critical section</a:t>
            </a:r>
          </a:p>
          <a:p>
            <a:pPr lvl="1"/>
            <a:r>
              <a:rPr lang="en-US" altLang="zh-TW" sz="2400" dirty="0">
                <a:ea typeface="新細明體" pitchFamily="18" charset="-120"/>
              </a:rPr>
              <a:t>What is it? How to protect?</a:t>
            </a:r>
          </a:p>
          <a:p>
            <a:r>
              <a:rPr lang="en-US" altLang="zh-TW" sz="2800" dirty="0">
                <a:ea typeface="新細明體" pitchFamily="18" charset="-120"/>
              </a:rPr>
              <a:t>Synchronization</a:t>
            </a:r>
          </a:p>
          <a:p>
            <a:pPr lvl="1"/>
            <a:r>
              <a:rPr lang="en-US" altLang="zh-TW" sz="2400" dirty="0">
                <a:ea typeface="新細明體" pitchFamily="18" charset="-120"/>
              </a:rPr>
              <a:t>Semaphore, as communication between threads</a:t>
            </a:r>
          </a:p>
          <a:p>
            <a:pPr lvl="1"/>
            <a:r>
              <a:rPr lang="en-US" altLang="zh-TW" sz="2400" dirty="0">
                <a:ea typeface="新細明體" pitchFamily="18" charset="-120"/>
              </a:rPr>
              <a:t>Monitor</a:t>
            </a:r>
          </a:p>
          <a:p>
            <a:pPr lvl="1"/>
            <a:r>
              <a:rPr lang="en-US" altLang="zh-TW" sz="2400" dirty="0">
                <a:ea typeface="新細明體" pitchFamily="18" charset="-120"/>
              </a:rPr>
              <a:t>Reference</a:t>
            </a:r>
          </a:p>
          <a:p>
            <a:pPr lvl="2"/>
            <a:r>
              <a:rPr lang="en-US" altLang="zh-TW" sz="2000" dirty="0">
                <a:ea typeface="新細明體" pitchFamily="18" charset="-120"/>
              </a:rPr>
              <a:t>The synchronized keyword, </a:t>
            </a:r>
            <a:r>
              <a:rPr lang="en-US" altLang="zh-TW" sz="2000" dirty="0" err="1">
                <a:ea typeface="新細明體" pitchFamily="18" charset="-120"/>
              </a:rPr>
              <a:t>java.util.concurrent</a:t>
            </a:r>
            <a:r>
              <a:rPr lang="en-US" altLang="zh-TW" sz="2000" dirty="0">
                <a:ea typeface="新細明體" pitchFamily="18" charset="-120"/>
              </a:rPr>
              <a:t> package</a:t>
            </a:r>
          </a:p>
          <a:p>
            <a:pPr lvl="2"/>
            <a:r>
              <a:rPr lang="en-US" altLang="zh-TW" sz="2000" dirty="0">
                <a:ea typeface="新細明體" pitchFamily="18" charset="-120"/>
              </a:rPr>
              <a:t>The Little Book of Semaphores http://greenteapress.com/semaphores/</a:t>
            </a:r>
          </a:p>
          <a:p>
            <a:endParaRPr lang="en-US" dirty="0"/>
          </a:p>
        </p:txBody>
      </p:sp>
      <p:sp>
        <p:nvSpPr>
          <p:cNvPr id="3" name="Title 2">
            <a:extLst>
              <a:ext uri="{FF2B5EF4-FFF2-40B4-BE49-F238E27FC236}">
                <a16:creationId xmlns:a16="http://schemas.microsoft.com/office/drawing/2014/main" id="{F337FB98-76ED-4FE8-9533-087CBAA8657D}"/>
              </a:ext>
            </a:extLst>
          </p:cNvPr>
          <p:cNvSpPr>
            <a:spLocks noGrp="1"/>
          </p:cNvSpPr>
          <p:nvPr>
            <p:ph type="title"/>
          </p:nvPr>
        </p:nvSpPr>
        <p:spPr/>
        <p:txBody>
          <a:bodyPr/>
          <a:lstStyle/>
          <a:p>
            <a:r>
              <a:rPr lang="en-US" altLang="zh-TW" dirty="0">
                <a:ea typeface="新細明體" pitchFamily="18" charset="-120"/>
              </a:rPr>
              <a:t>Conclusion</a:t>
            </a:r>
            <a:endParaRPr lang="en-US" dirty="0"/>
          </a:p>
        </p:txBody>
      </p:sp>
      <p:sp>
        <p:nvSpPr>
          <p:cNvPr id="4" name="Slide Number Placeholder 3">
            <a:extLst>
              <a:ext uri="{FF2B5EF4-FFF2-40B4-BE49-F238E27FC236}">
                <a16:creationId xmlns:a16="http://schemas.microsoft.com/office/drawing/2014/main" id="{40D37F44-1C56-492C-9D83-967EA85D94E7}"/>
              </a:ext>
            </a:extLst>
          </p:cNvPr>
          <p:cNvSpPr>
            <a:spLocks noGrp="1"/>
          </p:cNvSpPr>
          <p:nvPr>
            <p:ph type="sldNum" sz="quarter" idx="15"/>
          </p:nvPr>
        </p:nvSpPr>
        <p:spPr/>
        <p:txBody>
          <a:bodyPr/>
          <a:lstStyle/>
          <a:p>
            <a:fld id="{19B51A1E-902D-48AF-9020-955120F399B6}" type="slidenum">
              <a:rPr lang="en-US" smtClean="0"/>
              <a:pPr/>
              <a:t>61</a:t>
            </a:fld>
            <a:endParaRPr lang="en-US" dirty="0"/>
          </a:p>
        </p:txBody>
      </p:sp>
      <p:pic>
        <p:nvPicPr>
          <p:cNvPr id="6" name="Picture Placeholder 17" descr="decorative element">
            <a:extLst>
              <a:ext uri="{FF2B5EF4-FFF2-40B4-BE49-F238E27FC236}">
                <a16:creationId xmlns:a16="http://schemas.microsoft.com/office/drawing/2014/main" id="{9C8EC59E-48CC-4E13-8045-D7E8BD2DF57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9932896" y="0"/>
            <a:ext cx="2259104" cy="6311900"/>
          </a:xfrm>
          <a:prstGeom prst="rect">
            <a:avLst/>
          </a:prstGeom>
        </p:spPr>
      </p:pic>
    </p:spTree>
    <p:extLst>
      <p:ext uri="{BB962C8B-B14F-4D97-AF65-F5344CB8AC3E}">
        <p14:creationId xmlns:p14="http://schemas.microsoft.com/office/powerpoint/2010/main" val="5811868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FA35AE3-A354-4ECF-9065-79800590575C}"/>
              </a:ext>
            </a:extLst>
          </p:cNvPr>
          <p:cNvSpPr>
            <a:spLocks noGrp="1"/>
          </p:cNvSpPr>
          <p:nvPr>
            <p:ph idx="1"/>
          </p:nvPr>
        </p:nvSpPr>
        <p:spPr>
          <a:xfrm>
            <a:off x="370613" y="1274325"/>
            <a:ext cx="10700125" cy="1221225"/>
          </a:xfrm>
        </p:spPr>
        <p:txBody>
          <a:bodyPr/>
          <a:lstStyle/>
          <a:p>
            <a:r>
              <a:rPr lang="en-US" altLang="zh-TW" dirty="0">
                <a:ea typeface="新細明體" pitchFamily="18" charset="-120"/>
              </a:rPr>
              <a:t>Memory Management</a:t>
            </a:r>
            <a:endParaRPr lang="en-US" altLang="zh-TW" i="1" dirty="0">
              <a:solidFill>
                <a:schemeClr val="folHlink"/>
              </a:solidFill>
              <a:ea typeface="新細明體" pitchFamily="18" charset="-120"/>
            </a:endParaRPr>
          </a:p>
          <a:p>
            <a:r>
              <a:rPr lang="en-US" altLang="zh-TW" dirty="0">
                <a:ea typeface="新細明體" pitchFamily="18" charset="-120"/>
              </a:rPr>
              <a:t>Read Ch. 7</a:t>
            </a:r>
          </a:p>
          <a:p>
            <a:endParaRPr lang="zh-MO" altLang="en-US" dirty="0"/>
          </a:p>
        </p:txBody>
      </p:sp>
      <p:sp>
        <p:nvSpPr>
          <p:cNvPr id="3" name="Title 2">
            <a:extLst>
              <a:ext uri="{FF2B5EF4-FFF2-40B4-BE49-F238E27FC236}">
                <a16:creationId xmlns:a16="http://schemas.microsoft.com/office/drawing/2014/main" id="{A4966400-0A19-49A4-A6A9-F41B2A2D07FD}"/>
              </a:ext>
            </a:extLst>
          </p:cNvPr>
          <p:cNvSpPr>
            <a:spLocks noGrp="1"/>
          </p:cNvSpPr>
          <p:nvPr>
            <p:ph type="title"/>
          </p:nvPr>
        </p:nvSpPr>
        <p:spPr/>
        <p:txBody>
          <a:bodyPr/>
          <a:lstStyle/>
          <a:p>
            <a:r>
              <a:rPr lang="en-US" altLang="zh-MO" dirty="0"/>
              <a:t>N</a:t>
            </a:r>
            <a:r>
              <a:rPr lang="en-US" altLang="zh-CN" dirty="0"/>
              <a:t>ext Topic</a:t>
            </a:r>
            <a:endParaRPr lang="zh-MO" altLang="en-US" dirty="0"/>
          </a:p>
        </p:txBody>
      </p:sp>
      <p:sp>
        <p:nvSpPr>
          <p:cNvPr id="4" name="Slide Number Placeholder 3">
            <a:extLst>
              <a:ext uri="{FF2B5EF4-FFF2-40B4-BE49-F238E27FC236}">
                <a16:creationId xmlns:a16="http://schemas.microsoft.com/office/drawing/2014/main" id="{726EBA7E-C19E-4842-8828-23498B77B4C1}"/>
              </a:ext>
            </a:extLst>
          </p:cNvPr>
          <p:cNvSpPr>
            <a:spLocks noGrp="1"/>
          </p:cNvSpPr>
          <p:nvPr>
            <p:ph type="sldNum" sz="quarter" idx="15"/>
          </p:nvPr>
        </p:nvSpPr>
        <p:spPr/>
        <p:txBody>
          <a:bodyPr/>
          <a:lstStyle/>
          <a:p>
            <a:fld id="{19B51A1E-902D-48AF-9020-955120F399B6}" type="slidenum">
              <a:rPr lang="en-US" smtClean="0"/>
              <a:pPr/>
              <a:t>62</a:t>
            </a:fld>
            <a:endParaRPr lang="en-US" dirty="0"/>
          </a:p>
        </p:txBody>
      </p:sp>
      <p:pic>
        <p:nvPicPr>
          <p:cNvPr id="3074" name="Picture 2" descr="Upcoming Blog Topics — Disability Thinking">
            <a:extLst>
              <a:ext uri="{FF2B5EF4-FFF2-40B4-BE49-F238E27FC236}">
                <a16:creationId xmlns:a16="http://schemas.microsoft.com/office/drawing/2014/main" id="{169C240A-6FB9-48E8-B233-E8897E335D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338" y="2865450"/>
            <a:ext cx="5181324" cy="2349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5938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5BAA6A2-8D0A-40A5-AC5A-C4101ABE2211}"/>
              </a:ext>
            </a:extLst>
          </p:cNvPr>
          <p:cNvSpPr>
            <a:spLocks noGrp="1"/>
          </p:cNvSpPr>
          <p:nvPr>
            <p:ph idx="1"/>
          </p:nvPr>
        </p:nvSpPr>
        <p:spPr>
          <a:xfrm>
            <a:off x="370613" y="1274325"/>
            <a:ext cx="10582309" cy="4679250"/>
          </a:xfrm>
        </p:spPr>
        <p:txBody>
          <a:bodyPr/>
          <a:lstStyle/>
          <a:p>
            <a:r>
              <a:rPr lang="en-US" altLang="zh-TW" sz="2800" dirty="0">
                <a:ea typeface="新細明體" pitchFamily="18" charset="-120"/>
              </a:rPr>
              <a:t>Two processes/threads communicate indirectly through the </a:t>
            </a:r>
            <a:r>
              <a:rPr lang="en-US" altLang="zh-TW" sz="2800" dirty="0">
                <a:solidFill>
                  <a:srgbClr val="FF0000"/>
                </a:solidFill>
                <a:ea typeface="新細明體" pitchFamily="18" charset="-120"/>
              </a:rPr>
              <a:t>shared buffer</a:t>
            </a:r>
          </a:p>
          <a:p>
            <a:pPr marL="819150" lvl="1"/>
            <a:r>
              <a:rPr lang="en-US" altLang="zh-TW" sz="2400" b="1" dirty="0">
                <a:solidFill>
                  <a:srgbClr val="FF0000"/>
                </a:solidFill>
                <a:ea typeface="新細明體" pitchFamily="18" charset="-120"/>
              </a:rPr>
              <a:t>Producer</a:t>
            </a:r>
            <a:r>
              <a:rPr lang="en-US" altLang="zh-TW" sz="2400" dirty="0">
                <a:ea typeface="新細明體" pitchFamily="18" charset="-120"/>
              </a:rPr>
              <a:t> </a:t>
            </a:r>
          </a:p>
          <a:p>
            <a:pPr marL="1085850" lvl="2"/>
            <a:r>
              <a:rPr lang="en-US" altLang="zh-TW" sz="2000" dirty="0">
                <a:ea typeface="新細明體" pitchFamily="18" charset="-120"/>
              </a:rPr>
              <a:t>Produces an item</a:t>
            </a:r>
          </a:p>
          <a:p>
            <a:pPr marL="1085850" lvl="2"/>
            <a:r>
              <a:rPr lang="en-US" altLang="zh-TW" sz="2000" dirty="0">
                <a:ea typeface="新細明體" pitchFamily="18" charset="-120"/>
              </a:rPr>
              <a:t>Appends it to shared buffer, and </a:t>
            </a:r>
          </a:p>
          <a:p>
            <a:pPr marL="1085850" lvl="2"/>
            <a:r>
              <a:rPr lang="en-US" altLang="zh-TW" sz="2000" dirty="0">
                <a:ea typeface="新細明體" pitchFamily="18" charset="-120"/>
              </a:rPr>
              <a:t>Repeats</a:t>
            </a:r>
            <a:endParaRPr lang="en-US" altLang="zh-TW" sz="2000" dirty="0">
              <a:solidFill>
                <a:schemeClr val="tx2"/>
              </a:solidFill>
              <a:ea typeface="新細明體" pitchFamily="18" charset="-120"/>
            </a:endParaRPr>
          </a:p>
          <a:p>
            <a:pPr marL="819150" lvl="1"/>
            <a:r>
              <a:rPr lang="en-US" altLang="zh-TW" sz="2400" b="1" dirty="0">
                <a:solidFill>
                  <a:srgbClr val="FF0000"/>
                </a:solidFill>
                <a:ea typeface="新細明體" pitchFamily="18" charset="-120"/>
              </a:rPr>
              <a:t>Consumer</a:t>
            </a:r>
            <a:r>
              <a:rPr lang="en-US" altLang="zh-TW" sz="2400" dirty="0">
                <a:ea typeface="新細明體" pitchFamily="18" charset="-120"/>
              </a:rPr>
              <a:t> </a:t>
            </a:r>
          </a:p>
          <a:p>
            <a:pPr marL="1085850" lvl="2"/>
            <a:r>
              <a:rPr lang="en-US" altLang="zh-TW" sz="2000" dirty="0">
                <a:ea typeface="新細明體" pitchFamily="18" charset="-120"/>
              </a:rPr>
              <a:t>Takes an item from the shared buffer</a:t>
            </a:r>
          </a:p>
          <a:p>
            <a:pPr marL="1085850" lvl="2"/>
            <a:r>
              <a:rPr lang="en-US" altLang="zh-TW" sz="2000" dirty="0">
                <a:ea typeface="新細明體" pitchFamily="18" charset="-120"/>
              </a:rPr>
              <a:t>Consumes it, and </a:t>
            </a:r>
          </a:p>
          <a:p>
            <a:pPr marL="1085850" lvl="2"/>
            <a:r>
              <a:rPr lang="en-US" altLang="zh-TW" sz="2000" dirty="0">
                <a:ea typeface="新細明體" pitchFamily="18" charset="-120"/>
              </a:rPr>
              <a:t>Repeats</a:t>
            </a:r>
          </a:p>
          <a:p>
            <a:pPr marL="819150" lvl="1"/>
            <a:r>
              <a:rPr lang="en-US" altLang="zh-TW" sz="2400" b="1" dirty="0">
                <a:solidFill>
                  <a:srgbClr val="0070C0"/>
                </a:solidFill>
                <a:ea typeface="新細明體" pitchFamily="18" charset="-120"/>
              </a:rPr>
              <a:t>Protect </a:t>
            </a:r>
            <a:r>
              <a:rPr lang="en-US" altLang="zh-TW" sz="2400" dirty="0">
                <a:ea typeface="新細明體" pitchFamily="18" charset="-120"/>
              </a:rPr>
              <a:t>the </a:t>
            </a:r>
            <a:r>
              <a:rPr lang="en-US" altLang="zh-TW" sz="2400" dirty="0">
                <a:solidFill>
                  <a:schemeClr val="tx2"/>
                </a:solidFill>
                <a:ea typeface="新細明體" pitchFamily="18" charset="-120"/>
              </a:rPr>
              <a:t>shared buffer</a:t>
            </a:r>
            <a:r>
              <a:rPr lang="en-US" altLang="zh-TW" sz="2400" dirty="0">
                <a:ea typeface="新細明體" pitchFamily="18" charset="-120"/>
              </a:rPr>
              <a:t>, and </a:t>
            </a:r>
            <a:r>
              <a:rPr lang="en-US" altLang="zh-TW" sz="2400" b="1" dirty="0">
                <a:solidFill>
                  <a:srgbClr val="0070C0"/>
                </a:solidFill>
                <a:ea typeface="新細明體" pitchFamily="18" charset="-120"/>
              </a:rPr>
              <a:t>prevent</a:t>
            </a:r>
            <a:r>
              <a:rPr lang="en-US" altLang="zh-TW" sz="2400" dirty="0">
                <a:ea typeface="新細明體" pitchFamily="18" charset="-120"/>
              </a:rPr>
              <a:t> buffer underflow/overflow</a:t>
            </a:r>
          </a:p>
          <a:p>
            <a:endParaRPr lang="zh-MO" altLang="en-US" dirty="0"/>
          </a:p>
        </p:txBody>
      </p:sp>
      <p:sp>
        <p:nvSpPr>
          <p:cNvPr id="3" name="Title 2">
            <a:extLst>
              <a:ext uri="{FF2B5EF4-FFF2-40B4-BE49-F238E27FC236}">
                <a16:creationId xmlns:a16="http://schemas.microsoft.com/office/drawing/2014/main" id="{4D9CAE12-2B65-4B0D-BA50-8364BD08083F}"/>
              </a:ext>
            </a:extLst>
          </p:cNvPr>
          <p:cNvSpPr>
            <a:spLocks noGrp="1"/>
          </p:cNvSpPr>
          <p:nvPr>
            <p:ph type="title"/>
          </p:nvPr>
        </p:nvSpPr>
        <p:spPr/>
        <p:txBody>
          <a:bodyPr/>
          <a:lstStyle/>
          <a:p>
            <a:r>
              <a:rPr lang="en-US" altLang="zh-TW" dirty="0">
                <a:ea typeface="新細明體" pitchFamily="18" charset="-120"/>
              </a:rPr>
              <a:t>Producer/Consumer Problem</a:t>
            </a:r>
            <a:endParaRPr lang="zh-MO" altLang="en-US" dirty="0"/>
          </a:p>
        </p:txBody>
      </p:sp>
      <p:sp>
        <p:nvSpPr>
          <p:cNvPr id="4" name="Slide Number Placeholder 3">
            <a:extLst>
              <a:ext uri="{FF2B5EF4-FFF2-40B4-BE49-F238E27FC236}">
                <a16:creationId xmlns:a16="http://schemas.microsoft.com/office/drawing/2014/main" id="{2FA2D942-4A6C-4CCD-A23A-CF5FB9F199A5}"/>
              </a:ext>
            </a:extLst>
          </p:cNvPr>
          <p:cNvSpPr>
            <a:spLocks noGrp="1"/>
          </p:cNvSpPr>
          <p:nvPr>
            <p:ph type="sldNum" sz="quarter" idx="15"/>
          </p:nvPr>
        </p:nvSpPr>
        <p:spPr/>
        <p:txBody>
          <a:bodyPr/>
          <a:lstStyle/>
          <a:p>
            <a:fld id="{19B51A1E-902D-48AF-9020-955120F399B6}" type="slidenum">
              <a:rPr lang="en-US" smtClean="0"/>
              <a:pPr/>
              <a:t>7</a:t>
            </a:fld>
            <a:endParaRPr lang="en-US" dirty="0"/>
          </a:p>
        </p:txBody>
      </p:sp>
      <p:grpSp>
        <p:nvGrpSpPr>
          <p:cNvPr id="21" name="Group 4">
            <a:extLst>
              <a:ext uri="{FF2B5EF4-FFF2-40B4-BE49-F238E27FC236}">
                <a16:creationId xmlns:a16="http://schemas.microsoft.com/office/drawing/2014/main" id="{402679D6-60AB-4123-A80A-F408D04BB114}"/>
              </a:ext>
            </a:extLst>
          </p:cNvPr>
          <p:cNvGrpSpPr>
            <a:grpSpLocks/>
          </p:cNvGrpSpPr>
          <p:nvPr/>
        </p:nvGrpSpPr>
        <p:grpSpPr bwMode="auto">
          <a:xfrm>
            <a:off x="2747962" y="5476047"/>
            <a:ext cx="6696075" cy="1181100"/>
            <a:chOff x="822" y="3264"/>
            <a:chExt cx="4218" cy="744"/>
          </a:xfrm>
        </p:grpSpPr>
        <p:sp>
          <p:nvSpPr>
            <p:cNvPr id="22" name="Rectangle 5">
              <a:extLst>
                <a:ext uri="{FF2B5EF4-FFF2-40B4-BE49-F238E27FC236}">
                  <a16:creationId xmlns:a16="http://schemas.microsoft.com/office/drawing/2014/main" id="{12B882EA-9BAF-4D58-86DD-D0003C3BF006}"/>
                </a:ext>
              </a:extLst>
            </p:cNvPr>
            <p:cNvSpPr>
              <a:spLocks noChangeArrowheads="1"/>
            </p:cNvSpPr>
            <p:nvPr/>
          </p:nvSpPr>
          <p:spPr bwMode="auto">
            <a:xfrm>
              <a:off x="2515" y="3590"/>
              <a:ext cx="293" cy="261"/>
            </a:xfrm>
            <a:prstGeom prst="rect">
              <a:avLst/>
            </a:prstGeom>
            <a:solidFill>
              <a:srgbClr val="4F81BD"/>
            </a:solidFill>
            <a:ln w="12700">
              <a:solidFill>
                <a:sysClr val="windowText" lastClr="000000"/>
              </a:solidFill>
              <a:miter lim="800000"/>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3" name="Rectangle 6">
              <a:extLst>
                <a:ext uri="{FF2B5EF4-FFF2-40B4-BE49-F238E27FC236}">
                  <a16:creationId xmlns:a16="http://schemas.microsoft.com/office/drawing/2014/main" id="{1ADCF7D9-7D31-4DA1-9522-C93C83167A25}"/>
                </a:ext>
              </a:extLst>
            </p:cNvPr>
            <p:cNvSpPr>
              <a:spLocks noChangeArrowheads="1"/>
            </p:cNvSpPr>
            <p:nvPr/>
          </p:nvSpPr>
          <p:spPr bwMode="auto">
            <a:xfrm>
              <a:off x="2808" y="3590"/>
              <a:ext cx="294" cy="261"/>
            </a:xfrm>
            <a:prstGeom prst="rect">
              <a:avLst/>
            </a:prstGeom>
            <a:solidFill>
              <a:srgbClr val="4F81BD"/>
            </a:solidFill>
            <a:ln w="12700">
              <a:solidFill>
                <a:sysClr val="windowText" lastClr="000000"/>
              </a:solidFill>
              <a:miter lim="800000"/>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4" name="Rectangle 7">
              <a:extLst>
                <a:ext uri="{FF2B5EF4-FFF2-40B4-BE49-F238E27FC236}">
                  <a16:creationId xmlns:a16="http://schemas.microsoft.com/office/drawing/2014/main" id="{8B49582F-FE2F-40A7-BA95-9DE8ABFA4569}"/>
                </a:ext>
              </a:extLst>
            </p:cNvPr>
            <p:cNvSpPr>
              <a:spLocks noChangeArrowheads="1"/>
            </p:cNvSpPr>
            <p:nvPr/>
          </p:nvSpPr>
          <p:spPr bwMode="auto">
            <a:xfrm>
              <a:off x="3102" y="3590"/>
              <a:ext cx="293" cy="261"/>
            </a:xfrm>
            <a:prstGeom prst="rect">
              <a:avLst/>
            </a:prstGeom>
            <a:solidFill>
              <a:srgbClr val="4F81BD"/>
            </a:solidFill>
            <a:ln w="12700">
              <a:solidFill>
                <a:sysClr val="windowText" lastClr="000000"/>
              </a:solidFill>
              <a:miter lim="800000"/>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5" name="Rectangle 8">
              <a:extLst>
                <a:ext uri="{FF2B5EF4-FFF2-40B4-BE49-F238E27FC236}">
                  <a16:creationId xmlns:a16="http://schemas.microsoft.com/office/drawing/2014/main" id="{DFE82090-10B0-444C-B068-4111999F85B4}"/>
                </a:ext>
              </a:extLst>
            </p:cNvPr>
            <p:cNvSpPr>
              <a:spLocks noChangeArrowheads="1"/>
            </p:cNvSpPr>
            <p:nvPr/>
          </p:nvSpPr>
          <p:spPr bwMode="auto">
            <a:xfrm>
              <a:off x="2257" y="3590"/>
              <a:ext cx="293" cy="261"/>
            </a:xfrm>
            <a:prstGeom prst="rect">
              <a:avLst/>
            </a:prstGeom>
            <a:solidFill>
              <a:srgbClr val="4F81BD"/>
            </a:solidFill>
            <a:ln w="12700">
              <a:noFill/>
              <a:miter lim="800000"/>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6" name="Line 9">
              <a:extLst>
                <a:ext uri="{FF2B5EF4-FFF2-40B4-BE49-F238E27FC236}">
                  <a16:creationId xmlns:a16="http://schemas.microsoft.com/office/drawing/2014/main" id="{7B321B30-D095-4D69-831A-098450631880}"/>
                </a:ext>
              </a:extLst>
            </p:cNvPr>
            <p:cNvSpPr>
              <a:spLocks noChangeShapeType="1"/>
            </p:cNvSpPr>
            <p:nvPr/>
          </p:nvSpPr>
          <p:spPr bwMode="auto">
            <a:xfrm flipH="1">
              <a:off x="2224" y="3590"/>
              <a:ext cx="326" cy="0"/>
            </a:xfrm>
            <a:prstGeom prst="line">
              <a:avLst/>
            </a:prstGeom>
            <a:noFill/>
            <a:ln w="12700" cap="rnd">
              <a:solidFill>
                <a:sysClr val="windowText" lastClr="000000"/>
              </a:solidFill>
              <a:prstDash val="sysDot"/>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7" name="Line 10">
              <a:extLst>
                <a:ext uri="{FF2B5EF4-FFF2-40B4-BE49-F238E27FC236}">
                  <a16:creationId xmlns:a16="http://schemas.microsoft.com/office/drawing/2014/main" id="{74CCE93C-5AF5-4298-8705-661E777DACE4}"/>
                </a:ext>
              </a:extLst>
            </p:cNvPr>
            <p:cNvSpPr>
              <a:spLocks noChangeShapeType="1"/>
            </p:cNvSpPr>
            <p:nvPr/>
          </p:nvSpPr>
          <p:spPr bwMode="auto">
            <a:xfrm flipH="1">
              <a:off x="2224" y="3851"/>
              <a:ext cx="326" cy="0"/>
            </a:xfrm>
            <a:prstGeom prst="line">
              <a:avLst/>
            </a:prstGeom>
            <a:noFill/>
            <a:ln w="12700" cap="rnd">
              <a:solidFill>
                <a:sysClr val="windowText" lastClr="000000"/>
              </a:solidFill>
              <a:prstDash val="sysDot"/>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graphicFrame>
          <p:nvGraphicFramePr>
            <p:cNvPr id="28" name="Object 11">
              <a:extLst>
                <a:ext uri="{FF2B5EF4-FFF2-40B4-BE49-F238E27FC236}">
                  <a16:creationId xmlns:a16="http://schemas.microsoft.com/office/drawing/2014/main" id="{E2EE5995-15BA-4C16-ABAC-D890A02B9106}"/>
                </a:ext>
              </a:extLst>
            </p:cNvPr>
            <p:cNvGraphicFramePr>
              <a:graphicFrameLocks noChangeAspect="1"/>
            </p:cNvGraphicFramePr>
            <p:nvPr/>
          </p:nvGraphicFramePr>
          <p:xfrm>
            <a:off x="3917" y="3460"/>
            <a:ext cx="449" cy="548"/>
          </p:xfrm>
          <a:graphic>
            <a:graphicData uri="http://schemas.openxmlformats.org/presentationml/2006/ole">
              <mc:AlternateContent xmlns:mc="http://schemas.openxmlformats.org/markup-compatibility/2006">
                <mc:Choice xmlns:v="urn:schemas-microsoft-com:vml" Requires="v">
                  <p:oleObj spid="_x0000_s2060" name="多媒體項目" r:id="rId3" imgW="3212280" imgH="3935520" progId="">
                    <p:embed/>
                  </p:oleObj>
                </mc:Choice>
                <mc:Fallback>
                  <p:oleObj name="多媒體項目" r:id="rId3" imgW="3212280" imgH="3935520" progId="">
                    <p:embed/>
                    <p:pic>
                      <p:nvPicPr>
                        <p:cNvPr id="1026"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7" y="3460"/>
                          <a:ext cx="449" cy="5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 name="Object 12">
              <a:extLst>
                <a:ext uri="{FF2B5EF4-FFF2-40B4-BE49-F238E27FC236}">
                  <a16:creationId xmlns:a16="http://schemas.microsoft.com/office/drawing/2014/main" id="{5FFEE0B6-2B0A-4B52-B125-36F6C3C27C5C}"/>
                </a:ext>
              </a:extLst>
            </p:cNvPr>
            <p:cNvGraphicFramePr>
              <a:graphicFrameLocks noChangeAspect="1"/>
            </p:cNvGraphicFramePr>
            <p:nvPr/>
          </p:nvGraphicFramePr>
          <p:xfrm>
            <a:off x="1343" y="3264"/>
            <a:ext cx="511" cy="717"/>
          </p:xfrm>
          <a:graphic>
            <a:graphicData uri="http://schemas.openxmlformats.org/presentationml/2006/ole">
              <mc:AlternateContent xmlns:mc="http://schemas.openxmlformats.org/markup-compatibility/2006">
                <mc:Choice xmlns:v="urn:schemas-microsoft-com:vml" Requires="v">
                  <p:oleObj spid="_x0000_s2061" name="多媒體項目" r:id="rId5" imgW="2673000" imgH="3752640" progId="">
                    <p:embed/>
                  </p:oleObj>
                </mc:Choice>
                <mc:Fallback>
                  <p:oleObj name="多媒體項目" r:id="rId5" imgW="2673000" imgH="3752640" progId="">
                    <p:embed/>
                    <p:pic>
                      <p:nvPicPr>
                        <p:cNvPr id="1027"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3" y="3264"/>
                          <a:ext cx="511" cy="7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Line 13">
              <a:extLst>
                <a:ext uri="{FF2B5EF4-FFF2-40B4-BE49-F238E27FC236}">
                  <a16:creationId xmlns:a16="http://schemas.microsoft.com/office/drawing/2014/main" id="{24195706-8E2B-4E87-986C-F633B52CA575}"/>
                </a:ext>
              </a:extLst>
            </p:cNvPr>
            <p:cNvSpPr>
              <a:spLocks noChangeShapeType="1"/>
            </p:cNvSpPr>
            <p:nvPr/>
          </p:nvSpPr>
          <p:spPr bwMode="auto">
            <a:xfrm>
              <a:off x="1995" y="3720"/>
              <a:ext cx="294" cy="0"/>
            </a:xfrm>
            <a:prstGeom prst="line">
              <a:avLst/>
            </a:prstGeom>
            <a:noFill/>
            <a:ln w="12700">
              <a:solidFill>
                <a:sysClr val="windowText" lastClr="000000"/>
              </a:solidFill>
              <a:round/>
              <a:headEnd type="none" w="sm" len="sm"/>
              <a:tailEnd type="triangle"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31" name="Line 14">
              <a:extLst>
                <a:ext uri="{FF2B5EF4-FFF2-40B4-BE49-F238E27FC236}">
                  <a16:creationId xmlns:a16="http://schemas.microsoft.com/office/drawing/2014/main" id="{31C76048-D307-4652-91AA-4ABB08765E87}"/>
                </a:ext>
              </a:extLst>
            </p:cNvPr>
            <p:cNvSpPr>
              <a:spLocks noChangeShapeType="1"/>
            </p:cNvSpPr>
            <p:nvPr/>
          </p:nvSpPr>
          <p:spPr bwMode="auto">
            <a:xfrm>
              <a:off x="3461" y="3720"/>
              <a:ext cx="293" cy="0"/>
            </a:xfrm>
            <a:prstGeom prst="line">
              <a:avLst/>
            </a:prstGeom>
            <a:noFill/>
            <a:ln w="12700">
              <a:solidFill>
                <a:sysClr val="windowText" lastClr="000000"/>
              </a:solidFill>
              <a:round/>
              <a:headEnd type="none" w="sm" len="sm"/>
              <a:tailEnd type="triangle"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32" name="Oval 15">
              <a:extLst>
                <a:ext uri="{FF2B5EF4-FFF2-40B4-BE49-F238E27FC236}">
                  <a16:creationId xmlns:a16="http://schemas.microsoft.com/office/drawing/2014/main" id="{348BCB3E-95CC-46D6-B0D6-680D599624A7}"/>
                </a:ext>
              </a:extLst>
            </p:cNvPr>
            <p:cNvSpPr>
              <a:spLocks noChangeArrowheads="1"/>
            </p:cNvSpPr>
            <p:nvPr/>
          </p:nvSpPr>
          <p:spPr bwMode="auto">
            <a:xfrm>
              <a:off x="2483" y="3655"/>
              <a:ext cx="163" cy="163"/>
            </a:xfrm>
            <a:prstGeom prst="ellipse">
              <a:avLst/>
            </a:prstGeom>
            <a:solidFill>
              <a:srgbClr val="FFFF66"/>
            </a:solidFill>
            <a:ln w="12700">
              <a:solidFill>
                <a:sysClr val="windowText" lastClr="000000"/>
              </a:solidFill>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33" name="Oval 16">
              <a:extLst>
                <a:ext uri="{FF2B5EF4-FFF2-40B4-BE49-F238E27FC236}">
                  <a16:creationId xmlns:a16="http://schemas.microsoft.com/office/drawing/2014/main" id="{2F2AE728-87A2-4A0C-9639-CC062B562C6E}"/>
                </a:ext>
              </a:extLst>
            </p:cNvPr>
            <p:cNvSpPr>
              <a:spLocks noChangeArrowheads="1"/>
            </p:cNvSpPr>
            <p:nvPr/>
          </p:nvSpPr>
          <p:spPr bwMode="auto">
            <a:xfrm>
              <a:off x="2873" y="3655"/>
              <a:ext cx="164" cy="163"/>
            </a:xfrm>
            <a:prstGeom prst="ellipse">
              <a:avLst/>
            </a:prstGeom>
            <a:solidFill>
              <a:srgbClr val="FFFF66"/>
            </a:solidFill>
            <a:ln w="12700">
              <a:solidFill>
                <a:sysClr val="windowText" lastClr="000000"/>
              </a:solidFill>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34" name="Oval 17">
              <a:extLst>
                <a:ext uri="{FF2B5EF4-FFF2-40B4-BE49-F238E27FC236}">
                  <a16:creationId xmlns:a16="http://schemas.microsoft.com/office/drawing/2014/main" id="{C3F9B5F0-5D2D-4266-A632-1EE6BA566D4E}"/>
                </a:ext>
              </a:extLst>
            </p:cNvPr>
            <p:cNvSpPr>
              <a:spLocks noChangeArrowheads="1"/>
            </p:cNvSpPr>
            <p:nvPr/>
          </p:nvSpPr>
          <p:spPr bwMode="auto">
            <a:xfrm>
              <a:off x="3167" y="3655"/>
              <a:ext cx="163" cy="163"/>
            </a:xfrm>
            <a:prstGeom prst="ellipse">
              <a:avLst/>
            </a:prstGeom>
            <a:solidFill>
              <a:srgbClr val="FFFF66"/>
            </a:solidFill>
            <a:ln w="12700">
              <a:solidFill>
                <a:sysClr val="windowText" lastClr="000000"/>
              </a:solidFill>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35" name="Rectangle 18">
              <a:extLst>
                <a:ext uri="{FF2B5EF4-FFF2-40B4-BE49-F238E27FC236}">
                  <a16:creationId xmlns:a16="http://schemas.microsoft.com/office/drawing/2014/main" id="{C4EFF3BD-90DA-4122-B553-6B9169EC4D23}"/>
                </a:ext>
              </a:extLst>
            </p:cNvPr>
            <p:cNvSpPr>
              <a:spLocks noChangeArrowheads="1"/>
            </p:cNvSpPr>
            <p:nvPr/>
          </p:nvSpPr>
          <p:spPr bwMode="auto">
            <a:xfrm>
              <a:off x="4518" y="3648"/>
              <a:ext cx="522" cy="228"/>
            </a:xfrm>
            <a:prstGeom prst="rect">
              <a:avLst/>
            </a:prstGeom>
            <a:noFill/>
            <a:ln w="12700">
              <a:no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Consumer</a:t>
              </a:r>
            </a:p>
          </p:txBody>
        </p:sp>
        <p:sp>
          <p:nvSpPr>
            <p:cNvPr id="36" name="Rectangle 19">
              <a:extLst>
                <a:ext uri="{FF2B5EF4-FFF2-40B4-BE49-F238E27FC236}">
                  <a16:creationId xmlns:a16="http://schemas.microsoft.com/office/drawing/2014/main" id="{E01D7815-0E14-4B03-992C-15A950E0BE61}"/>
                </a:ext>
              </a:extLst>
            </p:cNvPr>
            <p:cNvSpPr>
              <a:spLocks noChangeArrowheads="1"/>
            </p:cNvSpPr>
            <p:nvPr/>
          </p:nvSpPr>
          <p:spPr bwMode="auto">
            <a:xfrm>
              <a:off x="822" y="3648"/>
              <a:ext cx="522" cy="228"/>
            </a:xfrm>
            <a:prstGeom prst="rect">
              <a:avLst/>
            </a:prstGeom>
            <a:noFill/>
            <a:ln w="12700">
              <a:no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Producer</a:t>
              </a:r>
            </a:p>
          </p:txBody>
        </p:sp>
      </p:grpSp>
    </p:spTree>
    <p:extLst>
      <p:ext uri="{BB962C8B-B14F-4D97-AF65-F5344CB8AC3E}">
        <p14:creationId xmlns:p14="http://schemas.microsoft.com/office/powerpoint/2010/main" val="1621278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p:txBody>
          <a:bodyPr/>
          <a:lstStyle/>
          <a:p>
            <a:pPr algn="ctr" eaLnBrk="1" hangingPunct="1"/>
            <a:r>
              <a:rPr lang="en-US" altLang="zh-TW">
                <a:ea typeface="新細明體" pitchFamily="18" charset="-120"/>
              </a:rPr>
              <a:t>Producer/Consumer Problem</a:t>
            </a:r>
          </a:p>
        </p:txBody>
      </p:sp>
      <p:grpSp>
        <p:nvGrpSpPr>
          <p:cNvPr id="2" name="Group 3"/>
          <p:cNvGrpSpPr>
            <a:grpSpLocks/>
          </p:cNvGrpSpPr>
          <p:nvPr/>
        </p:nvGrpSpPr>
        <p:grpSpPr bwMode="auto">
          <a:xfrm>
            <a:off x="4114800" y="2590800"/>
            <a:ext cx="3505200" cy="609600"/>
            <a:chOff x="1632" y="2448"/>
            <a:chExt cx="2208" cy="384"/>
          </a:xfrm>
        </p:grpSpPr>
        <p:sp>
          <p:nvSpPr>
            <p:cNvPr id="2081" name="Rectangle 4"/>
            <p:cNvSpPr>
              <a:spLocks noChangeArrowheads="1"/>
            </p:cNvSpPr>
            <p:nvPr/>
          </p:nvSpPr>
          <p:spPr bwMode="auto">
            <a:xfrm>
              <a:off x="2544" y="2448"/>
              <a:ext cx="432" cy="3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a:p>
          </p:txBody>
        </p:sp>
        <p:sp>
          <p:nvSpPr>
            <p:cNvPr id="2082" name="Rectangle 5"/>
            <p:cNvSpPr>
              <a:spLocks noChangeArrowheads="1"/>
            </p:cNvSpPr>
            <p:nvPr/>
          </p:nvSpPr>
          <p:spPr bwMode="auto">
            <a:xfrm>
              <a:off x="2976" y="2448"/>
              <a:ext cx="432" cy="3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a:p>
          </p:txBody>
        </p:sp>
        <p:sp>
          <p:nvSpPr>
            <p:cNvPr id="2083" name="Rectangle 6"/>
            <p:cNvSpPr>
              <a:spLocks noChangeArrowheads="1"/>
            </p:cNvSpPr>
            <p:nvPr/>
          </p:nvSpPr>
          <p:spPr bwMode="auto">
            <a:xfrm>
              <a:off x="2112" y="2448"/>
              <a:ext cx="432" cy="3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a:p>
          </p:txBody>
        </p:sp>
        <p:sp>
          <p:nvSpPr>
            <p:cNvPr id="2084" name="Rectangle 7"/>
            <p:cNvSpPr>
              <a:spLocks noChangeArrowheads="1"/>
            </p:cNvSpPr>
            <p:nvPr/>
          </p:nvSpPr>
          <p:spPr bwMode="auto">
            <a:xfrm>
              <a:off x="3408" y="2448"/>
              <a:ext cx="432" cy="3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a:p>
          </p:txBody>
        </p:sp>
        <p:sp>
          <p:nvSpPr>
            <p:cNvPr id="2085" name="Rectangle 8"/>
            <p:cNvSpPr>
              <a:spLocks noChangeArrowheads="1"/>
            </p:cNvSpPr>
            <p:nvPr/>
          </p:nvSpPr>
          <p:spPr bwMode="auto">
            <a:xfrm>
              <a:off x="1680" y="2448"/>
              <a:ext cx="432" cy="384"/>
            </a:xfrm>
            <a:prstGeom prst="rect">
              <a:avLst/>
            </a:prstGeom>
            <a:solidFill>
              <a:schemeClr val="accent1"/>
            </a:solidFill>
            <a:ln w="12700">
              <a:noFill/>
              <a:miter lim="800000"/>
              <a:headEnd type="none" w="sm" len="sm"/>
              <a:tailEnd type="none" w="sm" len="sm"/>
            </a:ln>
          </p:spPr>
          <p:txBody>
            <a:bodyPr wrap="none" anchor="ctr"/>
            <a:lstStyle/>
            <a:p>
              <a:endParaRPr lang="en-US"/>
            </a:p>
          </p:txBody>
        </p:sp>
        <p:sp>
          <p:nvSpPr>
            <p:cNvPr id="2086" name="Line 9"/>
            <p:cNvSpPr>
              <a:spLocks noChangeShapeType="1"/>
            </p:cNvSpPr>
            <p:nvPr/>
          </p:nvSpPr>
          <p:spPr bwMode="auto">
            <a:xfrm flipH="1">
              <a:off x="1632" y="2448"/>
              <a:ext cx="480" cy="0"/>
            </a:xfrm>
            <a:prstGeom prst="line">
              <a:avLst/>
            </a:prstGeom>
            <a:noFill/>
            <a:ln w="12700" cap="rnd">
              <a:solidFill>
                <a:schemeClr val="tx1"/>
              </a:solidFill>
              <a:prstDash val="sysDot"/>
              <a:round/>
              <a:headEnd type="none" w="sm" len="sm"/>
              <a:tailEnd type="none" w="sm" len="sm"/>
            </a:ln>
          </p:spPr>
          <p:txBody>
            <a:bodyPr wrap="none" anchor="ctr"/>
            <a:lstStyle/>
            <a:p>
              <a:endParaRPr lang="en-US"/>
            </a:p>
          </p:txBody>
        </p:sp>
        <p:sp>
          <p:nvSpPr>
            <p:cNvPr id="2087" name="Line 10"/>
            <p:cNvSpPr>
              <a:spLocks noChangeShapeType="1"/>
            </p:cNvSpPr>
            <p:nvPr/>
          </p:nvSpPr>
          <p:spPr bwMode="auto">
            <a:xfrm flipH="1">
              <a:off x="1632" y="2832"/>
              <a:ext cx="480" cy="0"/>
            </a:xfrm>
            <a:prstGeom prst="line">
              <a:avLst/>
            </a:prstGeom>
            <a:noFill/>
            <a:ln w="12700" cap="rnd">
              <a:solidFill>
                <a:schemeClr val="tx1"/>
              </a:solidFill>
              <a:prstDash val="sysDot"/>
              <a:round/>
              <a:headEnd type="none" w="sm" len="sm"/>
              <a:tailEnd type="none" w="sm" len="sm"/>
            </a:ln>
          </p:spPr>
          <p:txBody>
            <a:bodyPr wrap="none" anchor="ctr"/>
            <a:lstStyle/>
            <a:p>
              <a:endParaRPr lang="en-US"/>
            </a:p>
          </p:txBody>
        </p:sp>
      </p:grpSp>
      <p:graphicFrame>
        <p:nvGraphicFramePr>
          <p:cNvPr id="2050" name="Object 11"/>
          <p:cNvGraphicFramePr>
            <a:graphicFrameLocks noChangeAspect="1"/>
          </p:cNvGraphicFramePr>
          <p:nvPr/>
        </p:nvGraphicFramePr>
        <p:xfrm>
          <a:off x="8982076" y="2362200"/>
          <a:ext cx="923925" cy="1130300"/>
        </p:xfrm>
        <a:graphic>
          <a:graphicData uri="http://schemas.openxmlformats.org/presentationml/2006/ole">
            <mc:AlternateContent xmlns:mc="http://schemas.openxmlformats.org/markup-compatibility/2006">
              <mc:Choice xmlns:v="urn:schemas-microsoft-com:vml" Requires="v">
                <p:oleObj spid="_x0000_s3098" name="多媒體項目" r:id="rId4" imgW="3212280" imgH="3935520" progId="">
                  <p:embed/>
                </p:oleObj>
              </mc:Choice>
              <mc:Fallback>
                <p:oleObj name="多媒體項目" r:id="rId4" imgW="3212280" imgH="3935520" progId="">
                  <p:embed/>
                  <p:pic>
                    <p:nvPicPr>
                      <p:cNvPr id="205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82076" y="2362200"/>
                        <a:ext cx="923925" cy="1130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12"/>
          <p:cNvGraphicFramePr>
            <a:graphicFrameLocks noChangeAspect="1"/>
          </p:cNvGraphicFramePr>
          <p:nvPr/>
        </p:nvGraphicFramePr>
        <p:xfrm>
          <a:off x="2209801" y="2133600"/>
          <a:ext cx="976313" cy="1371600"/>
        </p:xfrm>
        <a:graphic>
          <a:graphicData uri="http://schemas.openxmlformats.org/presentationml/2006/ole">
            <mc:AlternateContent xmlns:mc="http://schemas.openxmlformats.org/markup-compatibility/2006">
              <mc:Choice xmlns:v="urn:schemas-microsoft-com:vml" Requires="v">
                <p:oleObj spid="_x0000_s3099" name="多媒體項目" r:id="rId6" imgW="2673000" imgH="3752640" progId="">
                  <p:embed/>
                </p:oleObj>
              </mc:Choice>
              <mc:Fallback>
                <p:oleObj name="多媒體項目" r:id="rId6" imgW="2673000" imgH="3752640" progId="">
                  <p:embed/>
                  <p:pic>
                    <p:nvPicPr>
                      <p:cNvPr id="2051"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1" y="2133600"/>
                        <a:ext cx="976313" cy="1371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4" name="Line 13"/>
          <p:cNvSpPr>
            <a:spLocks noChangeShapeType="1"/>
          </p:cNvSpPr>
          <p:nvPr/>
        </p:nvSpPr>
        <p:spPr bwMode="auto">
          <a:xfrm>
            <a:off x="3581400" y="2895600"/>
            <a:ext cx="685800" cy="0"/>
          </a:xfrm>
          <a:prstGeom prst="line">
            <a:avLst/>
          </a:prstGeom>
          <a:noFill/>
          <a:ln w="12700">
            <a:solidFill>
              <a:schemeClr val="tx1"/>
            </a:solidFill>
            <a:round/>
            <a:headEnd type="none" w="sm" len="sm"/>
            <a:tailEnd type="triangle" w="med" len="med"/>
          </a:ln>
        </p:spPr>
        <p:txBody>
          <a:bodyPr wrap="none" anchor="ctr"/>
          <a:lstStyle/>
          <a:p>
            <a:endParaRPr lang="en-US"/>
          </a:p>
        </p:txBody>
      </p:sp>
      <p:sp>
        <p:nvSpPr>
          <p:cNvPr id="2055" name="Line 14"/>
          <p:cNvSpPr>
            <a:spLocks noChangeShapeType="1"/>
          </p:cNvSpPr>
          <p:nvPr/>
        </p:nvSpPr>
        <p:spPr bwMode="auto">
          <a:xfrm>
            <a:off x="7772400" y="2895600"/>
            <a:ext cx="685800" cy="0"/>
          </a:xfrm>
          <a:prstGeom prst="line">
            <a:avLst/>
          </a:prstGeom>
          <a:noFill/>
          <a:ln w="12700">
            <a:solidFill>
              <a:schemeClr val="tx1"/>
            </a:solidFill>
            <a:round/>
            <a:headEnd type="none" w="sm" len="sm"/>
            <a:tailEnd type="triangle" w="med" len="med"/>
          </a:ln>
        </p:spPr>
        <p:txBody>
          <a:bodyPr wrap="none" anchor="ctr"/>
          <a:lstStyle/>
          <a:p>
            <a:endParaRPr lang="en-US"/>
          </a:p>
        </p:txBody>
      </p:sp>
      <p:sp>
        <p:nvSpPr>
          <p:cNvPr id="2056" name="Oval 15"/>
          <p:cNvSpPr>
            <a:spLocks noChangeArrowheads="1"/>
          </p:cNvSpPr>
          <p:nvPr/>
        </p:nvSpPr>
        <p:spPr bwMode="auto">
          <a:xfrm>
            <a:off x="5715000" y="2743200"/>
            <a:ext cx="381000" cy="381000"/>
          </a:xfrm>
          <a:prstGeom prst="ellipse">
            <a:avLst/>
          </a:prstGeom>
          <a:solidFill>
            <a:srgbClr val="FFFF66"/>
          </a:solidFill>
          <a:ln w="12700">
            <a:solidFill>
              <a:schemeClr val="tx1"/>
            </a:solidFill>
            <a:round/>
            <a:headEnd type="none" w="sm" len="sm"/>
            <a:tailEnd type="none" w="sm" len="sm"/>
          </a:ln>
        </p:spPr>
        <p:txBody>
          <a:bodyPr wrap="none" anchor="ctr"/>
          <a:lstStyle/>
          <a:p>
            <a:endParaRPr lang="en-US"/>
          </a:p>
        </p:txBody>
      </p:sp>
      <p:sp>
        <p:nvSpPr>
          <p:cNvPr id="2057" name="Oval 16"/>
          <p:cNvSpPr>
            <a:spLocks noChangeArrowheads="1"/>
          </p:cNvSpPr>
          <p:nvPr/>
        </p:nvSpPr>
        <p:spPr bwMode="auto">
          <a:xfrm>
            <a:off x="6400800" y="2743200"/>
            <a:ext cx="381000" cy="381000"/>
          </a:xfrm>
          <a:prstGeom prst="ellipse">
            <a:avLst/>
          </a:prstGeom>
          <a:solidFill>
            <a:srgbClr val="FFFF00"/>
          </a:solidFill>
          <a:ln w="12700">
            <a:solidFill>
              <a:schemeClr val="tx1"/>
            </a:solidFill>
            <a:round/>
            <a:headEnd type="none" w="sm" len="sm"/>
            <a:tailEnd type="none" w="sm" len="sm"/>
          </a:ln>
        </p:spPr>
        <p:txBody>
          <a:bodyPr wrap="none" anchor="ctr"/>
          <a:lstStyle/>
          <a:p>
            <a:endParaRPr lang="en-US"/>
          </a:p>
        </p:txBody>
      </p:sp>
      <p:sp>
        <p:nvSpPr>
          <p:cNvPr id="2058" name="Oval 17"/>
          <p:cNvSpPr>
            <a:spLocks noChangeArrowheads="1"/>
          </p:cNvSpPr>
          <p:nvPr/>
        </p:nvSpPr>
        <p:spPr bwMode="auto">
          <a:xfrm>
            <a:off x="7086600" y="2743200"/>
            <a:ext cx="381000" cy="381000"/>
          </a:xfrm>
          <a:prstGeom prst="ellipse">
            <a:avLst/>
          </a:prstGeom>
          <a:solidFill>
            <a:srgbClr val="FFFF00"/>
          </a:solidFill>
          <a:ln w="12700">
            <a:solidFill>
              <a:schemeClr val="tx1"/>
            </a:solidFill>
            <a:round/>
            <a:headEnd type="none" w="sm" len="sm"/>
            <a:tailEnd type="none" w="sm" len="sm"/>
          </a:ln>
        </p:spPr>
        <p:txBody>
          <a:bodyPr wrap="none" anchor="ctr"/>
          <a:lstStyle/>
          <a:p>
            <a:endParaRPr lang="en-US"/>
          </a:p>
        </p:txBody>
      </p:sp>
      <p:grpSp>
        <p:nvGrpSpPr>
          <p:cNvPr id="3" name="Group 18"/>
          <p:cNvGrpSpPr>
            <a:grpSpLocks/>
          </p:cNvGrpSpPr>
          <p:nvPr/>
        </p:nvGrpSpPr>
        <p:grpSpPr bwMode="auto">
          <a:xfrm>
            <a:off x="5562600" y="2590800"/>
            <a:ext cx="3276600" cy="609600"/>
            <a:chOff x="2544" y="528"/>
            <a:chExt cx="2064" cy="384"/>
          </a:xfrm>
        </p:grpSpPr>
        <p:sp>
          <p:nvSpPr>
            <p:cNvPr id="2079" name="Oval 19"/>
            <p:cNvSpPr>
              <a:spLocks noChangeArrowheads="1"/>
            </p:cNvSpPr>
            <p:nvPr/>
          </p:nvSpPr>
          <p:spPr bwMode="auto">
            <a:xfrm>
              <a:off x="4368" y="624"/>
              <a:ext cx="240" cy="240"/>
            </a:xfrm>
            <a:prstGeom prst="ellipse">
              <a:avLst/>
            </a:prstGeom>
            <a:solidFill>
              <a:srgbClr val="FFFF00"/>
            </a:solidFill>
            <a:ln w="12700">
              <a:solidFill>
                <a:schemeClr val="tx1"/>
              </a:solidFill>
              <a:round/>
              <a:headEnd type="none" w="sm" len="sm"/>
              <a:tailEnd type="none" w="sm" len="sm"/>
            </a:ln>
          </p:spPr>
          <p:txBody>
            <a:bodyPr wrap="none" anchor="ctr"/>
            <a:lstStyle/>
            <a:p>
              <a:endParaRPr lang="en-US"/>
            </a:p>
          </p:txBody>
        </p:sp>
        <p:sp>
          <p:nvSpPr>
            <p:cNvPr id="2080" name="Rectangle 20"/>
            <p:cNvSpPr>
              <a:spLocks noChangeArrowheads="1"/>
            </p:cNvSpPr>
            <p:nvPr/>
          </p:nvSpPr>
          <p:spPr bwMode="auto">
            <a:xfrm>
              <a:off x="2544" y="528"/>
              <a:ext cx="432" cy="3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a:p>
          </p:txBody>
        </p:sp>
      </p:grpSp>
      <p:sp>
        <p:nvSpPr>
          <p:cNvPr id="761877" name="Oval 21"/>
          <p:cNvSpPr>
            <a:spLocks noChangeArrowheads="1"/>
          </p:cNvSpPr>
          <p:nvPr/>
        </p:nvSpPr>
        <p:spPr bwMode="auto">
          <a:xfrm>
            <a:off x="3200400" y="2743200"/>
            <a:ext cx="381000" cy="381000"/>
          </a:xfrm>
          <a:prstGeom prst="ellipse">
            <a:avLst/>
          </a:prstGeom>
          <a:solidFill>
            <a:srgbClr val="00FF00"/>
          </a:solidFill>
          <a:ln w="12700">
            <a:solidFill>
              <a:schemeClr val="tx1"/>
            </a:solidFill>
            <a:round/>
            <a:headEnd type="none" w="sm" len="sm"/>
            <a:tailEnd type="none" w="sm" len="sm"/>
          </a:ln>
        </p:spPr>
        <p:txBody>
          <a:bodyPr wrap="none" anchor="ctr"/>
          <a:lstStyle/>
          <a:p>
            <a:endParaRPr lang="en-US"/>
          </a:p>
        </p:txBody>
      </p:sp>
      <p:sp>
        <p:nvSpPr>
          <p:cNvPr id="761878" name="Oval 22"/>
          <p:cNvSpPr>
            <a:spLocks noChangeArrowheads="1"/>
          </p:cNvSpPr>
          <p:nvPr/>
        </p:nvSpPr>
        <p:spPr bwMode="auto">
          <a:xfrm>
            <a:off x="5715000" y="2743200"/>
            <a:ext cx="381000" cy="381000"/>
          </a:xfrm>
          <a:prstGeom prst="ellipse">
            <a:avLst/>
          </a:prstGeom>
          <a:solidFill>
            <a:srgbClr val="00FF00"/>
          </a:solidFill>
          <a:ln w="12700">
            <a:solidFill>
              <a:schemeClr val="tx1"/>
            </a:solidFill>
            <a:round/>
            <a:headEnd type="none" w="sm" len="sm"/>
            <a:tailEnd type="none" w="sm" len="sm"/>
          </a:ln>
        </p:spPr>
        <p:txBody>
          <a:bodyPr wrap="none" anchor="ctr"/>
          <a:lstStyle/>
          <a:p>
            <a:endParaRPr lang="en-US"/>
          </a:p>
        </p:txBody>
      </p:sp>
      <p:sp>
        <p:nvSpPr>
          <p:cNvPr id="2062" name="Rectangle 23"/>
          <p:cNvSpPr>
            <a:spLocks noChangeArrowheads="1"/>
          </p:cNvSpPr>
          <p:nvPr/>
        </p:nvSpPr>
        <p:spPr bwMode="auto">
          <a:xfrm>
            <a:off x="8686800" y="3505200"/>
            <a:ext cx="1219200" cy="533400"/>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Consumer</a:t>
            </a:r>
          </a:p>
        </p:txBody>
      </p:sp>
      <p:sp>
        <p:nvSpPr>
          <p:cNvPr id="2063" name="Rectangle 24"/>
          <p:cNvSpPr>
            <a:spLocks noChangeArrowheads="1"/>
          </p:cNvSpPr>
          <p:nvPr/>
        </p:nvSpPr>
        <p:spPr bwMode="auto">
          <a:xfrm>
            <a:off x="2209800" y="3657600"/>
            <a:ext cx="1219200" cy="533400"/>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Producer</a:t>
            </a:r>
          </a:p>
        </p:txBody>
      </p:sp>
      <p:sp>
        <p:nvSpPr>
          <p:cNvPr id="2064" name="Rectangle 25"/>
          <p:cNvSpPr>
            <a:spLocks noChangeArrowheads="1"/>
          </p:cNvSpPr>
          <p:nvPr/>
        </p:nvSpPr>
        <p:spPr bwMode="auto">
          <a:xfrm>
            <a:off x="7620000" y="3276600"/>
            <a:ext cx="990600" cy="533400"/>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take</a:t>
            </a:r>
          </a:p>
        </p:txBody>
      </p:sp>
      <p:sp>
        <p:nvSpPr>
          <p:cNvPr id="2065" name="Rectangle 26"/>
          <p:cNvSpPr>
            <a:spLocks noChangeArrowheads="1"/>
          </p:cNvSpPr>
          <p:nvPr/>
        </p:nvSpPr>
        <p:spPr bwMode="auto">
          <a:xfrm>
            <a:off x="3429000" y="3200400"/>
            <a:ext cx="990600" cy="533400"/>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append</a:t>
            </a:r>
          </a:p>
        </p:txBody>
      </p:sp>
      <p:sp>
        <p:nvSpPr>
          <p:cNvPr id="2066" name="Rectangle 27"/>
          <p:cNvSpPr>
            <a:spLocks noChangeArrowheads="1"/>
          </p:cNvSpPr>
          <p:nvPr/>
        </p:nvSpPr>
        <p:spPr bwMode="auto">
          <a:xfrm>
            <a:off x="2209800" y="4495800"/>
            <a:ext cx="1828800" cy="14478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a:latin typeface="Arial" charset="0"/>
                <a:ea typeface="新細明體" pitchFamily="18" charset="-120"/>
              </a:rPr>
              <a:t>/* producer */</a:t>
            </a:r>
            <a:br>
              <a:rPr kumimoji="1" lang="en-US" altLang="zh-TW">
                <a:latin typeface="Arial" charset="0"/>
                <a:ea typeface="新細明體" pitchFamily="18" charset="-120"/>
              </a:rPr>
            </a:br>
            <a:r>
              <a:rPr kumimoji="1" lang="en-US" altLang="zh-TW">
                <a:latin typeface="Arial" charset="0"/>
                <a:ea typeface="新細明體" pitchFamily="18" charset="-120"/>
              </a:rPr>
              <a:t>while (true) {</a:t>
            </a:r>
            <a:br>
              <a:rPr kumimoji="1" lang="en-US" altLang="zh-TW">
                <a:latin typeface="Arial" charset="0"/>
                <a:ea typeface="新細明體" pitchFamily="18" charset="-120"/>
              </a:rPr>
            </a:br>
            <a:r>
              <a:rPr kumimoji="1" lang="en-US" altLang="zh-TW">
                <a:latin typeface="Arial" charset="0"/>
                <a:ea typeface="新細明體" pitchFamily="18" charset="-120"/>
              </a:rPr>
              <a:t>   produce(x);</a:t>
            </a:r>
            <a:br>
              <a:rPr kumimoji="1" lang="en-US" altLang="zh-TW">
                <a:latin typeface="Arial" charset="0"/>
                <a:ea typeface="新細明體" pitchFamily="18" charset="-120"/>
              </a:rPr>
            </a:br>
            <a:r>
              <a:rPr kumimoji="1" lang="en-US" altLang="zh-TW">
                <a:latin typeface="Arial" charset="0"/>
                <a:ea typeface="新細明體" pitchFamily="18" charset="-120"/>
              </a:rPr>
              <a:t>   append(x,Q);</a:t>
            </a:r>
            <a:br>
              <a:rPr kumimoji="1" lang="en-US" altLang="zh-TW">
                <a:latin typeface="Arial" charset="0"/>
                <a:ea typeface="新細明體" pitchFamily="18" charset="-120"/>
              </a:rPr>
            </a:br>
            <a:r>
              <a:rPr kumimoji="1" lang="en-US" altLang="zh-TW">
                <a:latin typeface="Arial" charset="0"/>
                <a:ea typeface="新細明體" pitchFamily="18" charset="-120"/>
              </a:rPr>
              <a:t>}</a:t>
            </a:r>
          </a:p>
        </p:txBody>
      </p:sp>
      <p:sp>
        <p:nvSpPr>
          <p:cNvPr id="2067" name="Rectangle 28"/>
          <p:cNvSpPr>
            <a:spLocks noChangeArrowheads="1"/>
          </p:cNvSpPr>
          <p:nvPr/>
        </p:nvSpPr>
        <p:spPr bwMode="auto">
          <a:xfrm>
            <a:off x="8077200" y="4495800"/>
            <a:ext cx="1828800" cy="14478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a:latin typeface="Arial" charset="0"/>
                <a:ea typeface="新細明體" pitchFamily="18" charset="-120"/>
              </a:rPr>
              <a:t>/* consumer */</a:t>
            </a:r>
            <a:br>
              <a:rPr kumimoji="1" lang="en-US" altLang="zh-TW">
                <a:latin typeface="Arial" charset="0"/>
                <a:ea typeface="新細明體" pitchFamily="18" charset="-120"/>
              </a:rPr>
            </a:br>
            <a:r>
              <a:rPr kumimoji="1" lang="en-US" altLang="zh-TW">
                <a:latin typeface="Arial" charset="0"/>
                <a:ea typeface="新細明體" pitchFamily="18" charset="-120"/>
              </a:rPr>
              <a:t>while (true) {</a:t>
            </a:r>
            <a:br>
              <a:rPr kumimoji="1" lang="en-US" altLang="zh-TW">
                <a:latin typeface="Arial" charset="0"/>
                <a:ea typeface="新細明體" pitchFamily="18" charset="-120"/>
              </a:rPr>
            </a:br>
            <a:r>
              <a:rPr kumimoji="1" lang="en-US" altLang="zh-TW">
                <a:latin typeface="Arial" charset="0"/>
                <a:ea typeface="新細明體" pitchFamily="18" charset="-120"/>
              </a:rPr>
              <a:t>   take(x,Q);</a:t>
            </a:r>
            <a:br>
              <a:rPr kumimoji="1" lang="en-US" altLang="zh-TW">
                <a:latin typeface="Arial" charset="0"/>
                <a:ea typeface="新細明體" pitchFamily="18" charset="-120"/>
              </a:rPr>
            </a:br>
            <a:r>
              <a:rPr kumimoji="1" lang="en-US" altLang="zh-TW">
                <a:latin typeface="Arial" charset="0"/>
                <a:ea typeface="新細明體" pitchFamily="18" charset="-120"/>
              </a:rPr>
              <a:t>   consume(x);</a:t>
            </a:r>
            <a:br>
              <a:rPr kumimoji="1" lang="en-US" altLang="zh-TW">
                <a:latin typeface="Arial" charset="0"/>
                <a:ea typeface="新細明體" pitchFamily="18" charset="-120"/>
              </a:rPr>
            </a:br>
            <a:r>
              <a:rPr kumimoji="1" lang="en-US" altLang="zh-TW">
                <a:latin typeface="Arial" charset="0"/>
                <a:ea typeface="新細明體" pitchFamily="18" charset="-120"/>
              </a:rPr>
              <a:t>}</a:t>
            </a:r>
          </a:p>
        </p:txBody>
      </p:sp>
      <p:sp>
        <p:nvSpPr>
          <p:cNvPr id="761885" name="AutoShape 29"/>
          <p:cNvSpPr>
            <a:spLocks/>
          </p:cNvSpPr>
          <p:nvPr/>
        </p:nvSpPr>
        <p:spPr bwMode="auto">
          <a:xfrm>
            <a:off x="4343400" y="3886201"/>
            <a:ext cx="3505200" cy="1082675"/>
          </a:xfrm>
          <a:prstGeom prst="borderCallout2">
            <a:avLst>
              <a:gd name="adj1" fmla="val 8611"/>
              <a:gd name="adj2" fmla="val -2176"/>
              <a:gd name="adj3" fmla="val 8611"/>
              <a:gd name="adj4" fmla="val -11144"/>
              <a:gd name="adj5" fmla="val 83014"/>
              <a:gd name="adj6" fmla="val -20560"/>
            </a:avLst>
          </a:prstGeom>
          <a:solidFill>
            <a:srgbClr val="FFFFCC"/>
          </a:solidFill>
          <a:ln w="12700">
            <a:solidFill>
              <a:schemeClr val="tx1"/>
            </a:solidFill>
            <a:miter lim="800000"/>
            <a:headEnd type="none" w="sm" len="sm"/>
            <a:tailEnd type="none" w="sm" len="sm"/>
          </a:ln>
          <a:effectLst>
            <a:outerShdw dist="107763" dir="2700000" algn="ctr" rotWithShape="0">
              <a:schemeClr val="bg2"/>
            </a:outerShdw>
          </a:effectLst>
        </p:spPr>
        <p:txBody>
          <a:bodyPr>
            <a:spAutoFit/>
          </a:bodyPr>
          <a:lstStyle/>
          <a:p>
            <a:pPr marL="287338" indent="-287338">
              <a:buFont typeface="Wingdings" pitchFamily="2" charset="2"/>
              <a:buChar char="l"/>
              <a:defRPr/>
            </a:pPr>
            <a:r>
              <a:rPr kumimoji="1" lang="en-US" altLang="zh-TW" sz="1600">
                <a:solidFill>
                  <a:srgbClr val="000000"/>
                </a:solidFill>
                <a:latin typeface="Arial" charset="0"/>
                <a:ea typeface="新細明體" pitchFamily="18" charset="-120"/>
              </a:rPr>
              <a:t>produce an item and put it in local storage temporarily</a:t>
            </a:r>
          </a:p>
          <a:p>
            <a:pPr marL="287338" indent="-287338">
              <a:buFont typeface="Wingdings" pitchFamily="2" charset="2"/>
              <a:buChar char="l"/>
              <a:defRPr/>
            </a:pPr>
            <a:r>
              <a:rPr kumimoji="1" lang="en-US" altLang="zh-TW" sz="1600">
                <a:solidFill>
                  <a:srgbClr val="000000"/>
                </a:solidFill>
                <a:latin typeface="Arial" charset="0"/>
                <a:ea typeface="新細明體" pitchFamily="18" charset="-120"/>
              </a:rPr>
              <a:t>move the new item from the local storage to the shared buffer</a:t>
            </a:r>
          </a:p>
        </p:txBody>
      </p:sp>
      <p:sp>
        <p:nvSpPr>
          <p:cNvPr id="761886" name="AutoShape 30"/>
          <p:cNvSpPr>
            <a:spLocks/>
          </p:cNvSpPr>
          <p:nvPr/>
        </p:nvSpPr>
        <p:spPr bwMode="auto">
          <a:xfrm>
            <a:off x="4343400" y="5232400"/>
            <a:ext cx="3505200" cy="838200"/>
          </a:xfrm>
          <a:prstGeom prst="borderCallout2">
            <a:avLst>
              <a:gd name="adj1" fmla="val 13634"/>
              <a:gd name="adj2" fmla="val 102176"/>
              <a:gd name="adj3" fmla="val 13634"/>
              <a:gd name="adj4" fmla="val 104894"/>
              <a:gd name="adj5" fmla="val 14963"/>
              <a:gd name="adj6" fmla="val 107792"/>
            </a:avLst>
          </a:prstGeom>
          <a:solidFill>
            <a:srgbClr val="FFFFCC"/>
          </a:solidFill>
          <a:ln w="12700">
            <a:solidFill>
              <a:schemeClr val="tx1"/>
            </a:solidFill>
            <a:miter lim="800000"/>
            <a:headEnd type="none" w="sm" len="sm"/>
            <a:tailEnd type="none" w="sm" len="sm"/>
          </a:ln>
          <a:effectLst>
            <a:outerShdw dist="107763" dir="2700000" algn="ctr" rotWithShape="0">
              <a:schemeClr val="bg2"/>
            </a:outerShdw>
          </a:effectLst>
        </p:spPr>
        <p:txBody>
          <a:bodyPr>
            <a:spAutoFit/>
          </a:bodyPr>
          <a:lstStyle/>
          <a:p>
            <a:pPr marL="287338" indent="-287338">
              <a:buFont typeface="Wingdings" pitchFamily="2" charset="2"/>
              <a:buChar char="l"/>
              <a:defRPr/>
            </a:pPr>
            <a:r>
              <a:rPr kumimoji="1" lang="en-US" altLang="zh-TW" sz="1600">
                <a:solidFill>
                  <a:srgbClr val="000000"/>
                </a:solidFill>
                <a:latin typeface="Arial" charset="0"/>
                <a:ea typeface="新細明體" pitchFamily="18" charset="-120"/>
              </a:rPr>
              <a:t>extract an item from the shared buffer and store it in local storage</a:t>
            </a:r>
          </a:p>
          <a:p>
            <a:pPr marL="287338" indent="-287338">
              <a:buFont typeface="Wingdings" pitchFamily="2" charset="2"/>
              <a:buChar char="l"/>
              <a:defRPr/>
            </a:pPr>
            <a:r>
              <a:rPr kumimoji="1" lang="en-US" altLang="zh-TW" sz="1600">
                <a:solidFill>
                  <a:srgbClr val="000000"/>
                </a:solidFill>
                <a:latin typeface="Arial" charset="0"/>
                <a:ea typeface="新細明體" pitchFamily="18" charset="-120"/>
              </a:rPr>
              <a:t>consume the item</a:t>
            </a:r>
          </a:p>
        </p:txBody>
      </p:sp>
      <p:grpSp>
        <p:nvGrpSpPr>
          <p:cNvPr id="4" name="Group 31"/>
          <p:cNvGrpSpPr>
            <a:grpSpLocks/>
          </p:cNvGrpSpPr>
          <p:nvPr/>
        </p:nvGrpSpPr>
        <p:grpSpPr bwMode="auto">
          <a:xfrm>
            <a:off x="8382000" y="2667000"/>
            <a:ext cx="609600" cy="533400"/>
            <a:chOff x="4320" y="1056"/>
            <a:chExt cx="384" cy="336"/>
          </a:xfrm>
        </p:grpSpPr>
        <p:sp>
          <p:nvSpPr>
            <p:cNvPr id="2074" name="Oval 32"/>
            <p:cNvSpPr>
              <a:spLocks noChangeArrowheads="1"/>
            </p:cNvSpPr>
            <p:nvPr/>
          </p:nvSpPr>
          <p:spPr bwMode="auto">
            <a:xfrm>
              <a:off x="4368" y="1104"/>
              <a:ext cx="240" cy="240"/>
            </a:xfrm>
            <a:prstGeom prst="ellipse">
              <a:avLst/>
            </a:prstGeom>
            <a:solidFill>
              <a:srgbClr val="FFFF00"/>
            </a:solidFill>
            <a:ln w="19050">
              <a:solidFill>
                <a:schemeClr val="tx1"/>
              </a:solidFill>
              <a:round/>
              <a:headEnd type="none" w="sm" len="sm"/>
              <a:tailEnd type="none" w="sm" len="sm"/>
            </a:ln>
          </p:spPr>
          <p:txBody>
            <a:bodyPr wrap="none" anchor="ctr"/>
            <a:lstStyle/>
            <a:p>
              <a:endParaRPr lang="en-US"/>
            </a:p>
          </p:txBody>
        </p:sp>
        <p:sp>
          <p:nvSpPr>
            <p:cNvPr id="2075" name="Line 33"/>
            <p:cNvSpPr>
              <a:spLocks noChangeShapeType="1"/>
            </p:cNvSpPr>
            <p:nvPr/>
          </p:nvSpPr>
          <p:spPr bwMode="auto">
            <a:xfrm>
              <a:off x="4416" y="1104"/>
              <a:ext cx="240" cy="192"/>
            </a:xfrm>
            <a:prstGeom prst="line">
              <a:avLst/>
            </a:prstGeom>
            <a:noFill/>
            <a:ln w="19050">
              <a:solidFill>
                <a:schemeClr val="tx1"/>
              </a:solidFill>
              <a:round/>
              <a:headEnd type="none" w="sm" len="sm"/>
              <a:tailEnd type="none" w="sm" len="sm"/>
            </a:ln>
          </p:spPr>
          <p:txBody>
            <a:bodyPr/>
            <a:lstStyle/>
            <a:p>
              <a:endParaRPr lang="en-US"/>
            </a:p>
          </p:txBody>
        </p:sp>
        <p:sp>
          <p:nvSpPr>
            <p:cNvPr id="2076" name="Line 34"/>
            <p:cNvSpPr>
              <a:spLocks noChangeShapeType="1"/>
            </p:cNvSpPr>
            <p:nvPr/>
          </p:nvSpPr>
          <p:spPr bwMode="auto">
            <a:xfrm>
              <a:off x="4368" y="1152"/>
              <a:ext cx="240" cy="192"/>
            </a:xfrm>
            <a:prstGeom prst="line">
              <a:avLst/>
            </a:prstGeom>
            <a:noFill/>
            <a:ln w="19050">
              <a:solidFill>
                <a:schemeClr val="tx1"/>
              </a:solidFill>
              <a:round/>
              <a:headEnd type="none" w="sm" len="sm"/>
              <a:tailEnd type="none" w="sm" len="sm"/>
            </a:ln>
          </p:spPr>
          <p:txBody>
            <a:bodyPr/>
            <a:lstStyle/>
            <a:p>
              <a:endParaRPr lang="en-US"/>
            </a:p>
          </p:txBody>
        </p:sp>
        <p:sp>
          <p:nvSpPr>
            <p:cNvPr id="2077" name="Line 35"/>
            <p:cNvSpPr>
              <a:spLocks noChangeShapeType="1"/>
            </p:cNvSpPr>
            <p:nvPr/>
          </p:nvSpPr>
          <p:spPr bwMode="auto">
            <a:xfrm>
              <a:off x="4320" y="1200"/>
              <a:ext cx="240" cy="192"/>
            </a:xfrm>
            <a:prstGeom prst="line">
              <a:avLst/>
            </a:prstGeom>
            <a:noFill/>
            <a:ln w="19050">
              <a:solidFill>
                <a:schemeClr val="tx1"/>
              </a:solidFill>
              <a:round/>
              <a:headEnd type="none" w="sm" len="sm"/>
              <a:tailEnd type="none" w="sm" len="sm"/>
            </a:ln>
          </p:spPr>
          <p:txBody>
            <a:bodyPr/>
            <a:lstStyle/>
            <a:p>
              <a:endParaRPr lang="en-US"/>
            </a:p>
          </p:txBody>
        </p:sp>
        <p:sp>
          <p:nvSpPr>
            <p:cNvPr id="2078" name="Line 36"/>
            <p:cNvSpPr>
              <a:spLocks noChangeShapeType="1"/>
            </p:cNvSpPr>
            <p:nvPr/>
          </p:nvSpPr>
          <p:spPr bwMode="auto">
            <a:xfrm>
              <a:off x="4464" y="1056"/>
              <a:ext cx="240" cy="192"/>
            </a:xfrm>
            <a:prstGeom prst="line">
              <a:avLst/>
            </a:prstGeom>
            <a:noFill/>
            <a:ln w="19050">
              <a:solidFill>
                <a:schemeClr val="tx1"/>
              </a:solidFill>
              <a:round/>
              <a:headEnd type="none" w="sm" len="sm"/>
              <a:tailEnd type="none" w="sm" len="sm"/>
            </a:ln>
          </p:spPr>
          <p:txBody>
            <a:bodyPr/>
            <a:lstStyle/>
            <a:p>
              <a:endParaRPr lang="en-US"/>
            </a:p>
          </p:txBody>
        </p:sp>
      </p:grpSp>
      <p:sp>
        <p:nvSpPr>
          <p:cNvPr id="5" name="Slide Number Placeholder 4">
            <a:extLst>
              <a:ext uri="{FF2B5EF4-FFF2-40B4-BE49-F238E27FC236}">
                <a16:creationId xmlns:a16="http://schemas.microsoft.com/office/drawing/2014/main" id="{B83B6D22-4F8D-4F2B-9D27-7CFFE8FA19D1}"/>
              </a:ext>
            </a:extLst>
          </p:cNvPr>
          <p:cNvSpPr>
            <a:spLocks noGrp="1"/>
          </p:cNvSpPr>
          <p:nvPr>
            <p:ph type="sldNum" sz="quarter" idx="33"/>
          </p:nvPr>
        </p:nvSpPr>
        <p:spPr/>
        <p:txBody>
          <a:bodyPr/>
          <a:lstStyle/>
          <a:p>
            <a:fld id="{19B51A1E-902D-48AF-9020-955120F399B6}" type="slidenum">
              <a:rPr lang="en-US" noProof="0" smtClean="0"/>
              <a:pPr/>
              <a:t>8</a:t>
            </a:fld>
            <a:endParaRPr lang="en-US" noProof="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61877"/>
                                        </p:tgtEl>
                                        <p:attrNameLst>
                                          <p:attrName>style.visibility</p:attrName>
                                        </p:attrNameLst>
                                      </p:cBhvr>
                                      <p:to>
                                        <p:strVal val="visible"/>
                                      </p:to>
                                    </p:set>
                                    <p:animEffect transition="in" filter="dissolve">
                                      <p:cBhvr>
                                        <p:cTn id="17" dur="500"/>
                                        <p:tgtEl>
                                          <p:spTgt spid="761877"/>
                                        </p:tgtEl>
                                      </p:cBhvr>
                                    </p:animEffect>
                                  </p:childTnLst>
                                  <p:subTnLst>
                                    <p:set>
                                      <p:cBhvr override="childStyle">
                                        <p:cTn dur="1" fill="hold" display="0" masterRel="nextClick" afterEffect="1"/>
                                        <p:tgtEl>
                                          <p:spTgt spid="761877"/>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761878"/>
                                        </p:tgtEl>
                                        <p:attrNameLst>
                                          <p:attrName>style.visibility</p:attrName>
                                        </p:attrNameLst>
                                      </p:cBhvr>
                                      <p:to>
                                        <p:strVal val="visible"/>
                                      </p:to>
                                    </p:set>
                                    <p:anim calcmode="lin" valueType="num">
                                      <p:cBhvr additive="base">
                                        <p:cTn id="22" dur="500" fill="hold"/>
                                        <p:tgtEl>
                                          <p:spTgt spid="761878"/>
                                        </p:tgtEl>
                                        <p:attrNameLst>
                                          <p:attrName>ppt_x</p:attrName>
                                        </p:attrNameLst>
                                      </p:cBhvr>
                                      <p:tavLst>
                                        <p:tav tm="0">
                                          <p:val>
                                            <p:strVal val="0-#ppt_w/2"/>
                                          </p:val>
                                        </p:tav>
                                        <p:tav tm="100000">
                                          <p:val>
                                            <p:strVal val="#ppt_x"/>
                                          </p:val>
                                        </p:tav>
                                      </p:tavLst>
                                    </p:anim>
                                    <p:anim calcmode="lin" valueType="num">
                                      <p:cBhvr additive="base">
                                        <p:cTn id="23" dur="500" fill="hold"/>
                                        <p:tgtEl>
                                          <p:spTgt spid="7618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1877" grpId="0" animBg="1"/>
      <p:bldP spid="76187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ctr" eaLnBrk="1" hangingPunct="1"/>
            <a:r>
              <a:rPr lang="en-US" altLang="zh-TW">
                <a:ea typeface="新細明體" pitchFamily="18" charset="-120"/>
              </a:rPr>
              <a:t>Protecting Critical Section</a:t>
            </a:r>
          </a:p>
        </p:txBody>
      </p:sp>
      <p:sp>
        <p:nvSpPr>
          <p:cNvPr id="763907" name="Rectangle 3"/>
          <p:cNvSpPr>
            <a:spLocks noChangeArrowheads="1"/>
          </p:cNvSpPr>
          <p:nvPr/>
        </p:nvSpPr>
        <p:spPr bwMode="auto">
          <a:xfrm>
            <a:off x="6934200" y="2286000"/>
            <a:ext cx="3200400" cy="1219200"/>
          </a:xfrm>
          <a:prstGeom prst="rect">
            <a:avLst/>
          </a:prstGeom>
          <a:solidFill>
            <a:srgbClr val="FFFFFF"/>
          </a:solidFill>
          <a:ln w="12700">
            <a:solidFill>
              <a:schemeClr val="tx1"/>
            </a:solidFill>
            <a:miter lim="800000"/>
            <a:headEnd type="none" w="sm" len="sm"/>
            <a:tailEnd type="none" w="sm" len="sm"/>
          </a:ln>
          <a:effectLst>
            <a:outerShdw dist="107763" dir="2700000" algn="ctr" rotWithShape="0">
              <a:schemeClr val="bg2"/>
            </a:outerShdw>
          </a:effectLst>
        </p:spPr>
        <p:txBody>
          <a:bodyPr anchor="ctr" anchorCtr="1"/>
          <a:lstStyle/>
          <a:p>
            <a:pPr defTabSz="377825">
              <a:defRPr/>
            </a:pPr>
            <a:r>
              <a:rPr kumimoji="1" lang="en-US" altLang="zh-TW">
                <a:solidFill>
                  <a:srgbClr val="000000"/>
                </a:solidFill>
                <a:latin typeface="Arial" charset="0"/>
                <a:ea typeface="新細明體" pitchFamily="18" charset="-120"/>
              </a:rPr>
              <a:t>Both append( ) and take( ) modify the shared buffer Q. We use a semaphore </a:t>
            </a:r>
            <a:br>
              <a:rPr kumimoji="1" lang="en-US" altLang="zh-TW">
                <a:solidFill>
                  <a:srgbClr val="000000"/>
                </a:solidFill>
                <a:latin typeface="Arial" charset="0"/>
                <a:ea typeface="新細明體" pitchFamily="18" charset="-120"/>
              </a:rPr>
            </a:br>
            <a:r>
              <a:rPr kumimoji="1" lang="en-US" altLang="zh-TW">
                <a:solidFill>
                  <a:srgbClr val="000000"/>
                </a:solidFill>
                <a:latin typeface="Arial" charset="0"/>
                <a:ea typeface="新細明體" pitchFamily="18" charset="-120"/>
              </a:rPr>
              <a:t>to protect this critical section.</a:t>
            </a:r>
          </a:p>
        </p:txBody>
      </p:sp>
      <p:sp>
        <p:nvSpPr>
          <p:cNvPr id="22532" name="Rectangle 4"/>
          <p:cNvSpPr>
            <a:spLocks noChangeArrowheads="1"/>
          </p:cNvSpPr>
          <p:nvPr/>
        </p:nvSpPr>
        <p:spPr bwMode="auto">
          <a:xfrm>
            <a:off x="2133600" y="2286000"/>
            <a:ext cx="4343400" cy="3429000"/>
          </a:xfrm>
          <a:prstGeom prst="rect">
            <a:avLst/>
          </a:prstGeom>
          <a:solidFill>
            <a:srgbClr val="00B0F0"/>
          </a:solidFill>
          <a:ln w="12700">
            <a:solidFill>
              <a:schemeClr val="tx1"/>
            </a:solidFill>
            <a:miter lim="800000"/>
            <a:headEnd type="none" w="sm" len="sm"/>
            <a:tailEnd type="none" w="sm" len="sm"/>
          </a:ln>
        </p:spPr>
        <p:txBody>
          <a:bodyPr wrap="none" anchor="ctr"/>
          <a:lstStyle/>
          <a:p>
            <a:endParaRPr lang="en-US"/>
          </a:p>
        </p:txBody>
      </p:sp>
      <p:sp>
        <p:nvSpPr>
          <p:cNvPr id="22533" name="Rectangle 5"/>
          <p:cNvSpPr>
            <a:spLocks noChangeArrowheads="1"/>
          </p:cNvSpPr>
          <p:nvPr/>
        </p:nvSpPr>
        <p:spPr bwMode="auto">
          <a:xfrm>
            <a:off x="2362200" y="3276600"/>
            <a:ext cx="1828800" cy="22860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a:latin typeface="Arial" charset="0"/>
                <a:ea typeface="新細明體" pitchFamily="18" charset="-120"/>
              </a:rPr>
              <a:t>/* producer */</a:t>
            </a:r>
          </a:p>
          <a:p>
            <a:r>
              <a:rPr kumimoji="1" lang="en-US" altLang="zh-TW">
                <a:latin typeface="Arial" charset="0"/>
                <a:ea typeface="新細明體" pitchFamily="18" charset="-120"/>
              </a:rPr>
              <a:t>Item x;</a:t>
            </a:r>
            <a:br>
              <a:rPr kumimoji="1" lang="en-US" altLang="zh-TW">
                <a:latin typeface="Arial" charset="0"/>
                <a:ea typeface="新細明體" pitchFamily="18" charset="-120"/>
              </a:rPr>
            </a:br>
            <a:r>
              <a:rPr kumimoji="1" lang="en-US" altLang="zh-TW">
                <a:latin typeface="Arial" charset="0"/>
                <a:ea typeface="新細明體" pitchFamily="18" charset="-120"/>
              </a:rPr>
              <a:t>while (true) {</a:t>
            </a:r>
            <a:br>
              <a:rPr kumimoji="1" lang="en-US" altLang="zh-TW">
                <a:latin typeface="Arial" charset="0"/>
                <a:ea typeface="新細明體" pitchFamily="18" charset="-120"/>
              </a:rPr>
            </a:br>
            <a:r>
              <a:rPr kumimoji="1" lang="en-US" altLang="zh-TW">
                <a:latin typeface="Arial" charset="0"/>
                <a:ea typeface="新細明體" pitchFamily="18" charset="-120"/>
              </a:rPr>
              <a:t>   produce(x);</a:t>
            </a:r>
            <a:br>
              <a:rPr kumimoji="1" lang="en-US" altLang="zh-TW">
                <a:latin typeface="Arial" charset="0"/>
                <a:ea typeface="新細明體" pitchFamily="18" charset="-120"/>
              </a:rPr>
            </a:br>
            <a:r>
              <a:rPr kumimoji="1" lang="en-US" altLang="zh-TW">
                <a:latin typeface="Arial" charset="0"/>
                <a:ea typeface="新細明體" pitchFamily="18" charset="-120"/>
              </a:rPr>
              <a:t>   </a:t>
            </a:r>
            <a:r>
              <a:rPr kumimoji="1" lang="en-US" altLang="zh-TW">
                <a:solidFill>
                  <a:srgbClr val="0033CC"/>
                </a:solidFill>
                <a:latin typeface="Arial" charset="0"/>
                <a:ea typeface="新細明體" pitchFamily="18" charset="-120"/>
              </a:rPr>
              <a:t>wait(s);</a:t>
            </a:r>
            <a:br>
              <a:rPr kumimoji="1" lang="en-US" altLang="zh-TW">
                <a:latin typeface="Arial" charset="0"/>
                <a:ea typeface="新細明體" pitchFamily="18" charset="-120"/>
              </a:rPr>
            </a:br>
            <a:r>
              <a:rPr kumimoji="1" lang="en-US" altLang="zh-TW">
                <a:latin typeface="Arial" charset="0"/>
                <a:ea typeface="新細明體" pitchFamily="18" charset="-120"/>
              </a:rPr>
              <a:t>     append(x, Q);</a:t>
            </a:r>
            <a:br>
              <a:rPr kumimoji="1" lang="en-US" altLang="zh-TW">
                <a:latin typeface="Arial" charset="0"/>
                <a:ea typeface="新細明體" pitchFamily="18" charset="-120"/>
              </a:rPr>
            </a:br>
            <a:r>
              <a:rPr kumimoji="1" lang="en-US" altLang="zh-TW">
                <a:latin typeface="Arial" charset="0"/>
                <a:ea typeface="新細明體" pitchFamily="18" charset="-120"/>
              </a:rPr>
              <a:t>   </a:t>
            </a:r>
            <a:r>
              <a:rPr kumimoji="1" lang="en-US" altLang="zh-TW">
                <a:solidFill>
                  <a:srgbClr val="0033CC"/>
                </a:solidFill>
                <a:latin typeface="Arial" charset="0"/>
                <a:ea typeface="新細明體" pitchFamily="18" charset="-120"/>
              </a:rPr>
              <a:t>signal(s);</a:t>
            </a:r>
            <a:br>
              <a:rPr kumimoji="1" lang="en-US" altLang="zh-TW">
                <a:latin typeface="Arial" charset="0"/>
                <a:ea typeface="新細明體" pitchFamily="18" charset="-120"/>
              </a:rPr>
            </a:br>
            <a:r>
              <a:rPr kumimoji="1" lang="en-US" altLang="zh-TW">
                <a:latin typeface="Arial" charset="0"/>
                <a:ea typeface="新細明體" pitchFamily="18" charset="-120"/>
              </a:rPr>
              <a:t>}</a:t>
            </a:r>
          </a:p>
        </p:txBody>
      </p:sp>
      <p:sp>
        <p:nvSpPr>
          <p:cNvPr id="22534" name="Rectangle 6"/>
          <p:cNvSpPr>
            <a:spLocks noChangeArrowheads="1"/>
          </p:cNvSpPr>
          <p:nvPr/>
        </p:nvSpPr>
        <p:spPr bwMode="auto">
          <a:xfrm>
            <a:off x="4419600" y="3276600"/>
            <a:ext cx="1828800" cy="2286000"/>
          </a:xfrm>
          <a:prstGeom prst="rect">
            <a:avLst/>
          </a:prstGeom>
          <a:solidFill>
            <a:srgbClr val="FFFFFF"/>
          </a:solidFill>
          <a:ln w="12700">
            <a:solidFill>
              <a:schemeClr val="tx1"/>
            </a:solidFill>
            <a:miter lim="800000"/>
            <a:headEnd type="none" w="sm" len="sm"/>
            <a:tailEnd type="none" w="sm" len="sm"/>
          </a:ln>
        </p:spPr>
        <p:txBody>
          <a:bodyPr wrap="none"/>
          <a:lstStyle/>
          <a:p>
            <a:r>
              <a:rPr kumimoji="1" lang="en-US" altLang="zh-TW">
                <a:latin typeface="Arial" charset="0"/>
                <a:ea typeface="新細明體" pitchFamily="18" charset="-120"/>
              </a:rPr>
              <a:t>/* consumer */</a:t>
            </a:r>
          </a:p>
          <a:p>
            <a:r>
              <a:rPr kumimoji="1" lang="en-US" altLang="zh-TW">
                <a:latin typeface="Arial" charset="0"/>
                <a:ea typeface="新細明體" pitchFamily="18" charset="-120"/>
              </a:rPr>
              <a:t>Item x;</a:t>
            </a:r>
            <a:br>
              <a:rPr kumimoji="1" lang="en-US" altLang="zh-TW">
                <a:latin typeface="Arial" charset="0"/>
                <a:ea typeface="新細明體" pitchFamily="18" charset="-120"/>
              </a:rPr>
            </a:br>
            <a:r>
              <a:rPr kumimoji="1" lang="en-US" altLang="zh-TW">
                <a:latin typeface="Arial" charset="0"/>
                <a:ea typeface="新細明體" pitchFamily="18" charset="-120"/>
              </a:rPr>
              <a:t>while (true) {</a:t>
            </a:r>
            <a:br>
              <a:rPr kumimoji="1" lang="en-US" altLang="zh-TW">
                <a:latin typeface="Arial" charset="0"/>
                <a:ea typeface="新細明體" pitchFamily="18" charset="-120"/>
              </a:rPr>
            </a:br>
            <a:r>
              <a:rPr kumimoji="1" lang="en-US" altLang="zh-TW">
                <a:latin typeface="Arial" charset="0"/>
                <a:ea typeface="新細明體" pitchFamily="18" charset="-120"/>
              </a:rPr>
              <a:t>   </a:t>
            </a:r>
            <a:r>
              <a:rPr kumimoji="1" lang="en-US" altLang="zh-TW">
                <a:solidFill>
                  <a:srgbClr val="0033CC"/>
                </a:solidFill>
                <a:latin typeface="Arial" charset="0"/>
                <a:ea typeface="新細明體" pitchFamily="18" charset="-120"/>
              </a:rPr>
              <a:t>wait(s);</a:t>
            </a:r>
            <a:br>
              <a:rPr kumimoji="1" lang="en-US" altLang="zh-TW">
                <a:solidFill>
                  <a:srgbClr val="FF0000"/>
                </a:solidFill>
                <a:latin typeface="Arial" charset="0"/>
                <a:ea typeface="新細明體" pitchFamily="18" charset="-120"/>
              </a:rPr>
            </a:br>
            <a:r>
              <a:rPr kumimoji="1" lang="en-US" altLang="zh-TW">
                <a:latin typeface="Arial" charset="0"/>
                <a:ea typeface="新細明體" pitchFamily="18" charset="-120"/>
              </a:rPr>
              <a:t>     take(x, Q);</a:t>
            </a:r>
            <a:br>
              <a:rPr kumimoji="1" lang="en-US" altLang="zh-TW">
                <a:latin typeface="Arial" charset="0"/>
                <a:ea typeface="新細明體" pitchFamily="18" charset="-120"/>
              </a:rPr>
            </a:br>
            <a:r>
              <a:rPr kumimoji="1" lang="en-US" altLang="zh-TW">
                <a:latin typeface="Arial" charset="0"/>
                <a:ea typeface="新細明體" pitchFamily="18" charset="-120"/>
              </a:rPr>
              <a:t>   </a:t>
            </a:r>
            <a:r>
              <a:rPr kumimoji="1" lang="en-US" altLang="zh-TW">
                <a:solidFill>
                  <a:srgbClr val="0033CC"/>
                </a:solidFill>
                <a:latin typeface="Arial" charset="0"/>
                <a:ea typeface="新細明體" pitchFamily="18" charset="-120"/>
              </a:rPr>
              <a:t>signal(s);</a:t>
            </a:r>
            <a:br>
              <a:rPr kumimoji="1" lang="en-US" altLang="zh-TW">
                <a:latin typeface="Arial" charset="0"/>
                <a:ea typeface="新細明體" pitchFamily="18" charset="-120"/>
              </a:rPr>
            </a:br>
            <a:r>
              <a:rPr kumimoji="1" lang="en-US" altLang="zh-TW">
                <a:latin typeface="Arial" charset="0"/>
                <a:ea typeface="新細明體" pitchFamily="18" charset="-120"/>
              </a:rPr>
              <a:t>   consume(x);</a:t>
            </a:r>
            <a:br>
              <a:rPr kumimoji="1" lang="en-US" altLang="zh-TW">
                <a:latin typeface="Arial" charset="0"/>
                <a:ea typeface="新細明體" pitchFamily="18" charset="-120"/>
              </a:rPr>
            </a:br>
            <a:r>
              <a:rPr kumimoji="1" lang="en-US" altLang="zh-TW">
                <a:latin typeface="Arial" charset="0"/>
                <a:ea typeface="新細明體" pitchFamily="18" charset="-120"/>
              </a:rPr>
              <a:t>}</a:t>
            </a:r>
          </a:p>
        </p:txBody>
      </p:sp>
      <p:grpSp>
        <p:nvGrpSpPr>
          <p:cNvPr id="2" name="Group 7"/>
          <p:cNvGrpSpPr>
            <a:grpSpLocks/>
          </p:cNvGrpSpPr>
          <p:nvPr/>
        </p:nvGrpSpPr>
        <p:grpSpPr bwMode="auto">
          <a:xfrm>
            <a:off x="3276600" y="2819400"/>
            <a:ext cx="1828800" cy="304800"/>
            <a:chOff x="2016" y="1824"/>
            <a:chExt cx="1152" cy="192"/>
          </a:xfrm>
        </p:grpSpPr>
        <p:sp>
          <p:nvSpPr>
            <p:cNvPr id="22543" name="Rectangle 8"/>
            <p:cNvSpPr>
              <a:spLocks noChangeArrowheads="1"/>
            </p:cNvSpPr>
            <p:nvPr/>
          </p:nvSpPr>
          <p:spPr bwMode="auto">
            <a:xfrm>
              <a:off x="2016" y="1824"/>
              <a:ext cx="144" cy="1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endParaRPr kumimoji="1" lang="zh-TW" altLang="en-US" sz="1600">
                <a:latin typeface="Arial" charset="0"/>
                <a:ea typeface="新細明體" pitchFamily="18" charset="-120"/>
              </a:endParaRPr>
            </a:p>
          </p:txBody>
        </p:sp>
        <p:sp>
          <p:nvSpPr>
            <p:cNvPr id="22544" name="Rectangle 9"/>
            <p:cNvSpPr>
              <a:spLocks noChangeArrowheads="1"/>
            </p:cNvSpPr>
            <p:nvPr/>
          </p:nvSpPr>
          <p:spPr bwMode="auto">
            <a:xfrm>
              <a:off x="2160" y="1824"/>
              <a:ext cx="144" cy="1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endParaRPr kumimoji="1" lang="zh-TW" altLang="en-US" sz="1600">
                <a:latin typeface="Arial" charset="0"/>
                <a:ea typeface="新細明體" pitchFamily="18" charset="-120"/>
              </a:endParaRPr>
            </a:p>
          </p:txBody>
        </p:sp>
        <p:sp>
          <p:nvSpPr>
            <p:cNvPr id="22545" name="Rectangle 10"/>
            <p:cNvSpPr>
              <a:spLocks noChangeArrowheads="1"/>
            </p:cNvSpPr>
            <p:nvPr/>
          </p:nvSpPr>
          <p:spPr bwMode="auto">
            <a:xfrm>
              <a:off x="2304" y="1824"/>
              <a:ext cx="144" cy="1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endParaRPr kumimoji="1" lang="zh-TW" altLang="en-US" sz="1600">
                <a:latin typeface="Arial" charset="0"/>
                <a:ea typeface="新細明體" pitchFamily="18" charset="-120"/>
              </a:endParaRPr>
            </a:p>
          </p:txBody>
        </p:sp>
        <p:sp>
          <p:nvSpPr>
            <p:cNvPr id="22546" name="Rectangle 11"/>
            <p:cNvSpPr>
              <a:spLocks noChangeArrowheads="1"/>
            </p:cNvSpPr>
            <p:nvPr/>
          </p:nvSpPr>
          <p:spPr bwMode="auto">
            <a:xfrm>
              <a:off x="2448" y="1824"/>
              <a:ext cx="144" cy="1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endParaRPr kumimoji="1" lang="zh-TW" altLang="en-US" sz="1600">
                <a:latin typeface="Arial" charset="0"/>
                <a:ea typeface="新細明體" pitchFamily="18" charset="-120"/>
              </a:endParaRPr>
            </a:p>
          </p:txBody>
        </p:sp>
        <p:sp>
          <p:nvSpPr>
            <p:cNvPr id="22547" name="Rectangle 12"/>
            <p:cNvSpPr>
              <a:spLocks noChangeArrowheads="1"/>
            </p:cNvSpPr>
            <p:nvPr/>
          </p:nvSpPr>
          <p:spPr bwMode="auto">
            <a:xfrm>
              <a:off x="2592" y="1824"/>
              <a:ext cx="144" cy="1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endParaRPr kumimoji="1" lang="zh-TW" altLang="en-US" sz="1600">
                <a:latin typeface="Arial" charset="0"/>
                <a:ea typeface="新細明體" pitchFamily="18" charset="-120"/>
              </a:endParaRPr>
            </a:p>
          </p:txBody>
        </p:sp>
        <p:sp>
          <p:nvSpPr>
            <p:cNvPr id="22548" name="Rectangle 13"/>
            <p:cNvSpPr>
              <a:spLocks noChangeArrowheads="1"/>
            </p:cNvSpPr>
            <p:nvPr/>
          </p:nvSpPr>
          <p:spPr bwMode="auto">
            <a:xfrm>
              <a:off x="2736" y="1824"/>
              <a:ext cx="144" cy="1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endParaRPr kumimoji="1" lang="zh-TW" altLang="en-US" sz="1600">
                <a:latin typeface="Arial" charset="0"/>
                <a:ea typeface="新細明體" pitchFamily="18" charset="-120"/>
              </a:endParaRPr>
            </a:p>
          </p:txBody>
        </p:sp>
        <p:sp>
          <p:nvSpPr>
            <p:cNvPr id="22549" name="Rectangle 14"/>
            <p:cNvSpPr>
              <a:spLocks noChangeArrowheads="1"/>
            </p:cNvSpPr>
            <p:nvPr/>
          </p:nvSpPr>
          <p:spPr bwMode="auto">
            <a:xfrm>
              <a:off x="2880" y="1824"/>
              <a:ext cx="144" cy="1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endParaRPr kumimoji="1" lang="zh-TW" altLang="en-US" sz="1600">
                <a:latin typeface="Arial" charset="0"/>
                <a:ea typeface="新細明體" pitchFamily="18" charset="-120"/>
              </a:endParaRPr>
            </a:p>
          </p:txBody>
        </p:sp>
        <p:sp>
          <p:nvSpPr>
            <p:cNvPr id="22550" name="Rectangle 15"/>
            <p:cNvSpPr>
              <a:spLocks noChangeArrowheads="1"/>
            </p:cNvSpPr>
            <p:nvPr/>
          </p:nvSpPr>
          <p:spPr bwMode="auto">
            <a:xfrm>
              <a:off x="3024" y="1824"/>
              <a:ext cx="144" cy="1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endParaRPr kumimoji="1" lang="zh-TW" altLang="en-US" sz="1600">
                <a:latin typeface="Arial" charset="0"/>
                <a:ea typeface="新細明體" pitchFamily="18" charset="-120"/>
              </a:endParaRPr>
            </a:p>
          </p:txBody>
        </p:sp>
      </p:grpSp>
      <p:sp>
        <p:nvSpPr>
          <p:cNvPr id="22536" name="Rectangle 16"/>
          <p:cNvSpPr>
            <a:spLocks noChangeArrowheads="1"/>
          </p:cNvSpPr>
          <p:nvPr/>
        </p:nvSpPr>
        <p:spPr bwMode="auto">
          <a:xfrm>
            <a:off x="2286000" y="2895600"/>
            <a:ext cx="914400" cy="228600"/>
          </a:xfrm>
          <a:prstGeom prst="rect">
            <a:avLst/>
          </a:prstGeom>
          <a:noFill/>
          <a:ln w="12700">
            <a:noFill/>
            <a:miter lim="800000"/>
            <a:headEnd type="none" w="sm" len="sm"/>
            <a:tailEnd type="none" w="sm" len="sm"/>
          </a:ln>
        </p:spPr>
        <p:txBody>
          <a:bodyPr wrap="none" anchor="ctr"/>
          <a:lstStyle/>
          <a:p>
            <a:pPr algn="r"/>
            <a:r>
              <a:rPr kumimoji="1" lang="en-US" altLang="zh-TW" sz="1600">
                <a:latin typeface="Arial" charset="0"/>
                <a:ea typeface="新細明體" pitchFamily="18" charset="-120"/>
              </a:rPr>
              <a:t>Buffer Q</a:t>
            </a:r>
          </a:p>
        </p:txBody>
      </p:sp>
      <p:sp>
        <p:nvSpPr>
          <p:cNvPr id="22537" name="Rectangle 17"/>
          <p:cNvSpPr>
            <a:spLocks noChangeArrowheads="1"/>
          </p:cNvSpPr>
          <p:nvPr/>
        </p:nvSpPr>
        <p:spPr bwMode="auto">
          <a:xfrm>
            <a:off x="3733800" y="2438400"/>
            <a:ext cx="381000" cy="2286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solidFill>
                  <a:srgbClr val="0033CC"/>
                </a:solidFill>
                <a:latin typeface="Arial" charset="0"/>
                <a:ea typeface="新細明體" pitchFamily="18" charset="-120"/>
              </a:rPr>
              <a:t>1</a:t>
            </a:r>
          </a:p>
        </p:txBody>
      </p:sp>
      <p:sp>
        <p:nvSpPr>
          <p:cNvPr id="22538" name="Rectangle 18"/>
          <p:cNvSpPr>
            <a:spLocks noChangeArrowheads="1"/>
          </p:cNvSpPr>
          <p:nvPr/>
        </p:nvSpPr>
        <p:spPr bwMode="auto">
          <a:xfrm>
            <a:off x="2362200" y="2438400"/>
            <a:ext cx="1295400" cy="228600"/>
          </a:xfrm>
          <a:prstGeom prst="rect">
            <a:avLst/>
          </a:prstGeom>
          <a:noFill/>
          <a:ln w="12700">
            <a:noFill/>
            <a:miter lim="800000"/>
            <a:headEnd type="none" w="sm" len="sm"/>
            <a:tailEnd type="none" w="sm" len="sm"/>
          </a:ln>
        </p:spPr>
        <p:txBody>
          <a:bodyPr wrap="none" anchor="ctr"/>
          <a:lstStyle/>
          <a:p>
            <a:pPr algn="r"/>
            <a:r>
              <a:rPr kumimoji="1" lang="en-US" altLang="zh-TW" sz="1600">
                <a:latin typeface="Arial" charset="0"/>
                <a:ea typeface="新細明體" pitchFamily="18" charset="-120"/>
              </a:rPr>
              <a:t>semaphore s</a:t>
            </a:r>
          </a:p>
        </p:txBody>
      </p:sp>
      <p:sp>
        <p:nvSpPr>
          <p:cNvPr id="763923" name="AutoShape 19"/>
          <p:cNvSpPr>
            <a:spLocks noChangeArrowheads="1"/>
          </p:cNvSpPr>
          <p:nvPr/>
        </p:nvSpPr>
        <p:spPr bwMode="auto">
          <a:xfrm>
            <a:off x="6705600" y="3657600"/>
            <a:ext cx="3657600" cy="2743200"/>
          </a:xfrm>
          <a:prstGeom prst="horizontalScroll">
            <a:avLst>
              <a:gd name="adj" fmla="val 12500"/>
            </a:avLst>
          </a:prstGeom>
          <a:solidFill>
            <a:srgbClr val="FFFFCC"/>
          </a:solidFill>
          <a:ln w="12700">
            <a:solidFill>
              <a:schemeClr val="tx1"/>
            </a:solidFill>
            <a:round/>
            <a:headEnd type="none" w="sm" len="sm"/>
            <a:tailEnd type="none" w="sm" len="sm"/>
          </a:ln>
          <a:effectLst>
            <a:outerShdw dist="107763" dir="2700000" algn="ctr" rotWithShape="0">
              <a:schemeClr val="bg2"/>
            </a:outerShdw>
          </a:effectLst>
        </p:spPr>
        <p:txBody>
          <a:bodyPr anchor="ctr" anchorCtr="1"/>
          <a:lstStyle/>
          <a:p>
            <a:pPr>
              <a:defRPr/>
            </a:pPr>
            <a:r>
              <a:rPr kumimoji="1" lang="en-US" altLang="zh-TW">
                <a:solidFill>
                  <a:srgbClr val="000000"/>
                </a:solidFill>
                <a:latin typeface="Arial" charset="0"/>
                <a:ea typeface="新細明體" pitchFamily="18" charset="-120"/>
              </a:rPr>
              <a:t>We don’t put “produce( )” and “consume( )” inside the critical section.  They operate on private, local variable x and so may be executed at the same time.</a:t>
            </a:r>
          </a:p>
        </p:txBody>
      </p:sp>
      <p:sp>
        <p:nvSpPr>
          <p:cNvPr id="3" name="Slide Number Placeholder 2">
            <a:extLst>
              <a:ext uri="{FF2B5EF4-FFF2-40B4-BE49-F238E27FC236}">
                <a16:creationId xmlns:a16="http://schemas.microsoft.com/office/drawing/2014/main" id="{84D68A39-9ABA-420F-AD33-25F8B63D419B}"/>
              </a:ext>
            </a:extLst>
          </p:cNvPr>
          <p:cNvSpPr>
            <a:spLocks noGrp="1"/>
          </p:cNvSpPr>
          <p:nvPr>
            <p:ph type="sldNum" sz="quarter" idx="33"/>
          </p:nvPr>
        </p:nvSpPr>
        <p:spPr/>
        <p:txBody>
          <a:bodyPr/>
          <a:lstStyle/>
          <a:p>
            <a:fld id="{19B51A1E-902D-48AF-9020-955120F399B6}" type="slidenum">
              <a:rPr lang="en-US" noProof="0" smtClean="0"/>
              <a:pPr/>
              <a:t>9</a:t>
            </a:fld>
            <a:endParaRPr lang="en-US" noProof="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63923"/>
                                        </p:tgtEl>
                                        <p:attrNameLst>
                                          <p:attrName>style.visibility</p:attrName>
                                        </p:attrNameLst>
                                      </p:cBhvr>
                                      <p:to>
                                        <p:strVal val="visible"/>
                                      </p:to>
                                    </p:set>
                                    <p:anim calcmode="lin" valueType="num">
                                      <p:cBhvr additive="base">
                                        <p:cTn id="7" dur="500" fill="hold"/>
                                        <p:tgtEl>
                                          <p:spTgt spid="763923"/>
                                        </p:tgtEl>
                                        <p:attrNameLst>
                                          <p:attrName>ppt_x</p:attrName>
                                        </p:attrNameLst>
                                      </p:cBhvr>
                                      <p:tavLst>
                                        <p:tav tm="0">
                                          <p:val>
                                            <p:strVal val="#ppt_x"/>
                                          </p:val>
                                        </p:tav>
                                        <p:tav tm="100000">
                                          <p:val>
                                            <p:strVal val="#ppt_x"/>
                                          </p:val>
                                        </p:tav>
                                      </p:tavLst>
                                    </p:anim>
                                    <p:anim calcmode="lin" valueType="num">
                                      <p:cBhvr additive="base">
                                        <p:cTn id="8" dur="500" fill="hold"/>
                                        <p:tgtEl>
                                          <p:spTgt spid="7639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3923" grpId="0" animBg="1" autoUpdateAnimBg="0"/>
    </p:bldLst>
  </p:timing>
</p:sld>
</file>

<file path=ppt/theme/theme1.xml><?xml version="1.0" encoding="utf-8"?>
<a:theme xmlns:a="http://schemas.openxmlformats.org/drawingml/2006/main" name="Office Theme">
  <a:themeElements>
    <a:clrScheme name="Custom 134">
      <a:dk1>
        <a:srgbClr val="000000"/>
      </a:dk1>
      <a:lt1>
        <a:srgbClr val="FFFFFF"/>
      </a:lt1>
      <a:dk2>
        <a:srgbClr val="000000"/>
      </a:dk2>
      <a:lt2>
        <a:srgbClr val="FFFFFF"/>
      </a:lt2>
      <a:accent1>
        <a:srgbClr val="5CB8B3"/>
      </a:accent1>
      <a:accent2>
        <a:srgbClr val="F5D66E"/>
      </a:accent2>
      <a:accent3>
        <a:srgbClr val="D78189"/>
      </a:accent3>
      <a:accent4>
        <a:srgbClr val="7030A0"/>
      </a:accent4>
      <a:accent5>
        <a:srgbClr val="0070C0"/>
      </a:accent5>
      <a:accent6>
        <a:srgbClr val="C4D36D"/>
      </a:accent6>
      <a:hlink>
        <a:srgbClr val="54C3BD"/>
      </a:hlink>
      <a:folHlink>
        <a:srgbClr val="54C3BD"/>
      </a:folHlink>
    </a:clrScheme>
    <a:fontScheme name="Custom 154">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C84B30EC-0085-4B02-B549-85261AA7A7FD}" vid="{B38EAA63-7B49-47D5-A9B8-CCF1CC9145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134">
    <a:dk1>
      <a:srgbClr val="000000"/>
    </a:dk1>
    <a:lt1>
      <a:srgbClr val="FFFFFF"/>
    </a:lt1>
    <a:dk2>
      <a:srgbClr val="000000"/>
    </a:dk2>
    <a:lt2>
      <a:srgbClr val="FFFFFF"/>
    </a:lt2>
    <a:accent1>
      <a:srgbClr val="5CB8B3"/>
    </a:accent1>
    <a:accent2>
      <a:srgbClr val="F5D66E"/>
    </a:accent2>
    <a:accent3>
      <a:srgbClr val="D78189"/>
    </a:accent3>
    <a:accent4>
      <a:srgbClr val="7030A0"/>
    </a:accent4>
    <a:accent5>
      <a:srgbClr val="0070C0"/>
    </a:accent5>
    <a:accent6>
      <a:srgbClr val="C4D36D"/>
    </a:accent6>
    <a:hlink>
      <a:srgbClr val="54C3BD"/>
    </a:hlink>
    <a:folHlink>
      <a:srgbClr val="54C3B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B15BD18-190D-4514-9BDF-0746D033B5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19935D-ADE6-42ED-B568-839405AD6ABE}">
  <ds:schemaRefs>
    <ds:schemaRef ds:uri="http://schemas.microsoft.com/office/2006/metadata/properties"/>
    <ds:schemaRef ds:uri="http://purl.org/dc/dcmitype/"/>
    <ds:schemaRef ds:uri="http://purl.org/dc/elements/1.1/"/>
    <ds:schemaRef ds:uri="http://schemas.openxmlformats.org/package/2006/metadata/core-properties"/>
    <ds:schemaRef ds:uri="http://www.w3.org/XML/1998/namespace"/>
    <ds:schemaRef ds:uri="http://schemas.microsoft.com/office/2006/documentManagement/types"/>
    <ds:schemaRef ds:uri="71af3243-3dd4-4a8d-8c0d-dd76da1f02a5"/>
    <ds:schemaRef ds:uri="http://purl.org/dc/terms/"/>
    <ds:schemaRef ds:uri="http://schemas.microsoft.com/office/infopath/2007/PartnerControls"/>
    <ds:schemaRef ds:uri="16c05727-aa75-4e4a-9b5f-8a80a1165891"/>
  </ds:schemaRefs>
</ds:datastoreItem>
</file>

<file path=customXml/itemProps3.xml><?xml version="1.0" encoding="utf-8"?>
<ds:datastoreItem xmlns:ds="http://schemas.openxmlformats.org/officeDocument/2006/customXml" ds:itemID="{1E1D8AE1-AF50-4238-9545-788684540A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8094</Words>
  <Application>Microsoft Office PowerPoint</Application>
  <PresentationFormat>Widescreen</PresentationFormat>
  <Paragraphs>1211</Paragraphs>
  <Slides>62</Slides>
  <Notes>48</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62</vt:i4>
      </vt:variant>
    </vt:vector>
  </HeadingPairs>
  <TitlesOfParts>
    <vt:vector size="72" baseType="lpstr">
      <vt:lpstr>新細明體</vt:lpstr>
      <vt:lpstr>Arial</vt:lpstr>
      <vt:lpstr>Calibri</vt:lpstr>
      <vt:lpstr>Corbel</vt:lpstr>
      <vt:lpstr>Garamond</vt:lpstr>
      <vt:lpstr>Tahoma</vt:lpstr>
      <vt:lpstr>Times New Roman</vt:lpstr>
      <vt:lpstr>Wingdings</vt:lpstr>
      <vt:lpstr>Office Theme</vt:lpstr>
      <vt:lpstr>多媒體項目</vt:lpstr>
      <vt:lpstr>CHAPTER 5 Concurrency: Mutual Exclusion and Synchronization</vt:lpstr>
      <vt:lpstr>We’ll study…</vt:lpstr>
      <vt:lpstr>Synchronize access to  a shared resource</vt:lpstr>
      <vt:lpstr>Synchronize access to  a pool of shared resource</vt:lpstr>
      <vt:lpstr>Semaphore as condition/event</vt:lpstr>
      <vt:lpstr>Semaphore as condition/event</vt:lpstr>
      <vt:lpstr>Producer/Consumer Problem</vt:lpstr>
      <vt:lpstr>Producer/Consumer Problem</vt:lpstr>
      <vt:lpstr>Protecting Critical Section</vt:lpstr>
      <vt:lpstr>Buffer Underflow and Overflow</vt:lpstr>
      <vt:lpstr>Preventing Buffer Underflow</vt:lpstr>
      <vt:lpstr>Semaphore n</vt:lpstr>
      <vt:lpstr>wait(n) in Consumer</vt:lpstr>
      <vt:lpstr>signal(n) in Producer</vt:lpstr>
      <vt:lpstr>Producer/Consumer – Infinite Buffer </vt:lpstr>
      <vt:lpstr>Preventing Buffer Overflow</vt:lpstr>
      <vt:lpstr>Producer/Consumer problem – Summary </vt:lpstr>
      <vt:lpstr>Producer/Consumer Problem – Solution </vt:lpstr>
      <vt:lpstr>Producer/Consumer Problem – Solution </vt:lpstr>
      <vt:lpstr>Monitors</vt:lpstr>
      <vt:lpstr>Structure of a Monitor</vt:lpstr>
      <vt:lpstr>A Solution to the Bounded-Buffer Producer/Consumer Problem Using a Monitor (1/2)</vt:lpstr>
      <vt:lpstr>A Solution to the Bounded-Buffer Producer/Consumer Problem Using a Monitor (2/2)</vt:lpstr>
      <vt:lpstr>Barbershop Problem</vt:lpstr>
      <vt:lpstr>Max capacity of Barbershop</vt:lpstr>
      <vt:lpstr>Sync Customer and Barber – 1 </vt:lpstr>
      <vt:lpstr>Sync Customer and Barber – 2</vt:lpstr>
      <vt:lpstr>PowerPoint Presentation</vt:lpstr>
      <vt:lpstr>Barbershop problem – a solution </vt:lpstr>
      <vt:lpstr>Readers/Writers Problem</vt:lpstr>
      <vt:lpstr>Two writers</vt:lpstr>
      <vt:lpstr>A reader and a writer</vt:lpstr>
      <vt:lpstr>Multiple concurrent readers</vt:lpstr>
      <vt:lpstr>Readers/Writers Problem</vt:lpstr>
      <vt:lpstr>Readers/Writers – A Solution</vt:lpstr>
      <vt:lpstr>Readers/Writers – A Solution</vt:lpstr>
      <vt:lpstr>Readers/Writers – solution explained</vt:lpstr>
      <vt:lpstr>Readers/Writers – solution explained</vt:lpstr>
      <vt:lpstr>Readers/Writers – solution explained</vt:lpstr>
      <vt:lpstr>Readers/Writers – solution explained</vt:lpstr>
      <vt:lpstr>Readers/Writers – A Solution</vt:lpstr>
      <vt:lpstr>Readers/Writers Example (1/12)</vt:lpstr>
      <vt:lpstr>PowerPoint Presentation</vt:lpstr>
      <vt:lpstr>Readers/Writers Example (3/12)</vt:lpstr>
      <vt:lpstr>Readers/Writers Example (4/12)</vt:lpstr>
      <vt:lpstr>Readers/Writers Example (5/12)</vt:lpstr>
      <vt:lpstr>Readers/Writers Example (6/12)</vt:lpstr>
      <vt:lpstr>Readers/Writers Example (7/12)</vt:lpstr>
      <vt:lpstr>PowerPoint Presentation</vt:lpstr>
      <vt:lpstr>Readers/Writers Example (8/12)</vt:lpstr>
      <vt:lpstr>Readers/Writers Example (9/12)</vt:lpstr>
      <vt:lpstr>Readers/Writers Example (10/12)</vt:lpstr>
      <vt:lpstr>Readers/Writers Example (11/12)</vt:lpstr>
      <vt:lpstr>Readers/Writers Example (12/12)</vt:lpstr>
      <vt:lpstr>PowerPoint Presentation</vt:lpstr>
      <vt:lpstr>Dining Philosophers Problem</vt:lpstr>
      <vt:lpstr>Using Semaphore to Control Resource Access</vt:lpstr>
      <vt:lpstr>A First Solution</vt:lpstr>
      <vt:lpstr>Circular Wait and Deadlock</vt:lpstr>
      <vt:lpstr>A Second Solution</vt:lpstr>
      <vt:lpstr>Conclusion</vt:lpstr>
      <vt:lpstr>Next Topic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2020-08-21T08:53:23Z</dcterms:created>
  <dcterms:modified xsi:type="dcterms:W3CDTF">2020-09-26T13:18:43Z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