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8"/>
  </p:notesMasterIdLst>
  <p:handoutMasterIdLst>
    <p:handoutMasterId r:id="rId49"/>
  </p:handoutMasterIdLst>
  <p:sldIdLst>
    <p:sldId id="282"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9" r:id="rId19"/>
    <p:sldId id="520" r:id="rId20"/>
    <p:sldId id="504" r:id="rId21"/>
    <p:sldId id="518" r:id="rId22"/>
    <p:sldId id="521" r:id="rId23"/>
    <p:sldId id="522" r:id="rId24"/>
    <p:sldId id="523" r:id="rId25"/>
    <p:sldId id="525" r:id="rId26"/>
    <p:sldId id="526" r:id="rId27"/>
    <p:sldId id="527" r:id="rId28"/>
    <p:sldId id="528" r:id="rId29"/>
    <p:sldId id="529" r:id="rId30"/>
    <p:sldId id="530" r:id="rId31"/>
    <p:sldId id="531" r:id="rId32"/>
    <p:sldId id="532" r:id="rId33"/>
    <p:sldId id="533" r:id="rId34"/>
    <p:sldId id="535" r:id="rId35"/>
    <p:sldId id="536" r:id="rId36"/>
    <p:sldId id="537" r:id="rId37"/>
    <p:sldId id="538" r:id="rId38"/>
    <p:sldId id="539" r:id="rId39"/>
    <p:sldId id="524" r:id="rId40"/>
    <p:sldId id="541" r:id="rId41"/>
    <p:sldId id="542" r:id="rId42"/>
    <p:sldId id="540" r:id="rId43"/>
    <p:sldId id="543" r:id="rId44"/>
    <p:sldId id="544" r:id="rId45"/>
    <p:sldId id="545" r:id="rId46"/>
    <p:sldId id="354" r:id="rId47"/>
  </p:sldIdLst>
  <p:sldSz cx="12192000" cy="6858000"/>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5517" autoAdjust="0"/>
  </p:normalViewPr>
  <p:slideViewPr>
    <p:cSldViewPr snapToGrid="0">
      <p:cViewPr varScale="1">
        <p:scale>
          <a:sx n="71" d="100"/>
          <a:sy n="71" d="100"/>
        </p:scale>
        <p:origin x="174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EF1077DB-935E-4A0A-947A-D283B9F9F452}" type="datetimeFigureOut">
              <a:rPr lang="en-US" smtClean="0"/>
              <a:t>11/19/2020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11/19/2020</a:t>
            </a:fld>
            <a:endParaRPr lang="en-US" noProof="0" dirty="0"/>
          </a:p>
        </p:txBody>
      </p:sp>
      <p:sp>
        <p:nvSpPr>
          <p:cNvPr id="4" name="Slide Image Placeholder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88338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16*16*16=4096 </a:t>
            </a:r>
          </a:p>
          <a:p>
            <a:r>
              <a:rPr lang="en-US"/>
              <a:t>(000-FFF = 1000 = 16*16*16</a:t>
            </a:r>
            <a:r>
              <a:rPr lang="en-US" dirty="0"/>
              <a: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dirty="0"/>
          </a:p>
        </p:txBody>
      </p:sp>
    </p:spTree>
    <p:extLst>
      <p:ext uri="{BB962C8B-B14F-4D97-AF65-F5344CB8AC3E}">
        <p14:creationId xmlns:p14="http://schemas.microsoft.com/office/powerpoint/2010/main" val="3897715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only some of the pages of a process may be in main memory, a bit is needed in each page table entry to indicate whether the corresponding page is present (P) in main memory or not. If the bit indicates that the page is in memory, then the entry also includes the frame number of that page.</a:t>
            </a:r>
          </a:p>
          <a:p>
            <a:r>
              <a:rPr lang="en-US" sz="1200" b="0" i="0" u="none" strike="noStrike" kern="1200" baseline="0" dirty="0">
                <a:solidFill>
                  <a:schemeClr val="tx1"/>
                </a:solidFill>
                <a:latin typeface="+mn-lt"/>
                <a:ea typeface="+mn-ea"/>
                <a:cs typeface="+mn-cs"/>
              </a:rPr>
              <a:t>The page table entry includes a modify (M) bit, indicating whether the contents of the corresponding page have been altered since the page was last loaded into main memory. If there has been no change, then it is not necessary to write the page out when it comes time to replace the page in the frame that it currently occupies. Other control bits may also be present. For example, if protection or sharing is managed at the page level, then bits for that purpose will be required.</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38</a:t>
            </a:fld>
            <a:endParaRPr lang="en-US" noProof="0" dirty="0"/>
          </a:p>
        </p:txBody>
      </p:sp>
    </p:spTree>
    <p:extLst>
      <p:ext uri="{BB962C8B-B14F-4D97-AF65-F5344CB8AC3E}">
        <p14:creationId xmlns:p14="http://schemas.microsoft.com/office/powerpoint/2010/main" val="4122654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43</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64787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 memory references generated by a process must be checked at run time to ensure they refer only to the memory space allocated to that process.</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18346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If the operating system and computer hardware can effectively deal with user programs and data in the form of modules of some sort, then a number of advantages can be realized: </a:t>
            </a:r>
          </a:p>
          <a:p>
            <a:r>
              <a:rPr lang="en-US" altLang="zh-MO" sz="1200" b="1" i="0" u="none" strike="noStrike" kern="1200" baseline="0" dirty="0">
                <a:solidFill>
                  <a:schemeClr val="tx1"/>
                </a:solidFill>
                <a:latin typeface="+mn-lt"/>
                <a:ea typeface="+mn-ea"/>
                <a:cs typeface="+mn-cs"/>
              </a:rPr>
              <a:t>1. </a:t>
            </a:r>
            <a:r>
              <a:rPr lang="en-US" altLang="zh-MO" sz="1200" b="0" i="0" u="none" strike="noStrike" kern="1200" baseline="0" dirty="0">
                <a:solidFill>
                  <a:schemeClr val="tx1"/>
                </a:solidFill>
                <a:latin typeface="+mn-lt"/>
                <a:ea typeface="+mn-ea"/>
                <a:cs typeface="+mn-cs"/>
              </a:rPr>
              <a:t>Modules can be written and compiled independently, with all references from one module to another resolved by the system at run time.</a:t>
            </a:r>
          </a:p>
          <a:p>
            <a:r>
              <a:rPr lang="en-US" altLang="zh-MO" sz="1200" b="1" i="0" u="none" strike="noStrike" kern="1200" baseline="0" dirty="0">
                <a:solidFill>
                  <a:schemeClr val="tx1"/>
                </a:solidFill>
                <a:latin typeface="+mn-lt"/>
                <a:ea typeface="+mn-ea"/>
                <a:cs typeface="+mn-cs"/>
              </a:rPr>
              <a:t>2. </a:t>
            </a:r>
            <a:r>
              <a:rPr lang="en-US" altLang="zh-MO" sz="1200" b="0" i="0" u="none" strike="noStrike" kern="1200" baseline="0" dirty="0">
                <a:solidFill>
                  <a:schemeClr val="tx1"/>
                </a:solidFill>
                <a:latin typeface="+mn-lt"/>
                <a:ea typeface="+mn-ea"/>
                <a:cs typeface="+mn-cs"/>
              </a:rPr>
              <a:t>With modest additional overhead, different degrees of protection (read only, execute only) can be given to different modules.</a:t>
            </a:r>
          </a:p>
          <a:p>
            <a:r>
              <a:rPr lang="en-US" altLang="zh-MO" sz="1200" b="1" i="0" u="none" strike="noStrike" kern="1200" baseline="0" dirty="0">
                <a:solidFill>
                  <a:schemeClr val="tx1"/>
                </a:solidFill>
                <a:latin typeface="+mn-lt"/>
                <a:ea typeface="+mn-ea"/>
                <a:cs typeface="+mn-cs"/>
              </a:rPr>
              <a:t>3. </a:t>
            </a:r>
            <a:r>
              <a:rPr lang="en-US" altLang="zh-MO" sz="1200" b="0" i="0" u="none" strike="noStrike" kern="1200" baseline="0" dirty="0">
                <a:solidFill>
                  <a:schemeClr val="tx1"/>
                </a:solidFill>
                <a:latin typeface="+mn-lt"/>
                <a:ea typeface="+mn-ea"/>
                <a:cs typeface="+mn-cs"/>
              </a:rPr>
              <a:t>It is possible to introduce mechanisms by which modules can be shared among processes. The advantage of providing sharing on a module level is that this corresponds to the user’s way of viewing the problem, hence it is easy for the user to specify the sharing that is desired. </a:t>
            </a:r>
          </a:p>
          <a:p>
            <a:endParaRPr lang="en-US" altLang="zh-MO" sz="1200" b="0" i="0" u="none" strike="noStrike" kern="1200" baseline="0" dirty="0">
              <a:solidFill>
                <a:schemeClr val="tx1"/>
              </a:solidFill>
              <a:latin typeface="+mn-lt"/>
              <a:ea typeface="+mn-ea"/>
              <a:cs typeface="+mn-cs"/>
            </a:endParaRPr>
          </a:p>
          <a:p>
            <a:r>
              <a:rPr lang="en-US" altLang="zh-MO" sz="1200" b="0" i="0" u="none" strike="noStrike" kern="1200" baseline="0" dirty="0">
                <a:solidFill>
                  <a:schemeClr val="tx1"/>
                </a:solidFill>
                <a:latin typeface="+mn-lt"/>
                <a:ea typeface="+mn-ea"/>
                <a:cs typeface="+mn-cs"/>
              </a:rPr>
              <a:t>The tool that most readily satisfies these requirements is segmentation, which is one of the memory management techniques explored in this chapter.</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678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The main memory available for a program and its data may be insufficient. In that case, the programmer must engage in a practice known as </a:t>
            </a:r>
            <a:r>
              <a:rPr lang="en-US" altLang="zh-MO" sz="1200" b="1" i="0" u="none" strike="noStrike" kern="1200" baseline="0" dirty="0">
                <a:solidFill>
                  <a:schemeClr val="tx1"/>
                </a:solidFill>
                <a:latin typeface="+mn-lt"/>
                <a:ea typeface="+mn-ea"/>
                <a:cs typeface="+mn-cs"/>
              </a:rPr>
              <a:t>overlaying</a:t>
            </a:r>
            <a:r>
              <a:rPr lang="en-US" altLang="zh-MO" sz="1200" b="0" i="0" u="none" strike="noStrike" kern="1200" baseline="0" dirty="0">
                <a:solidFill>
                  <a:schemeClr val="tx1"/>
                </a:solidFill>
                <a:latin typeface="+mn-lt"/>
                <a:ea typeface="+mn-ea"/>
                <a:cs typeface="+mn-cs"/>
              </a:rPr>
              <a:t>, in 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265414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 A program may be too big to fit into a partition. In this case, the programmer must design the program with the use of overlays so only a portion of the program need be in main memory at any one time. When a module is needed that is not present, the user’s program must load that module into the program’s partition, overlaying whatever programs or data are there.</a:t>
            </a:r>
          </a:p>
          <a:p>
            <a:r>
              <a:rPr lang="en-US" altLang="zh-MO" sz="1200" b="0" i="0" u="none" strike="noStrike" kern="1200" baseline="0" dirty="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a:t>
            </a:r>
          </a:p>
          <a:p>
            <a:r>
              <a:rPr lang="en-US" altLang="zh-MO" sz="1200" b="0" i="0" u="none" strike="noStrike" kern="1200" baseline="0" dirty="0">
                <a:solidFill>
                  <a:schemeClr val="tx1"/>
                </a:solidFill>
                <a:latin typeface="+mn-lt"/>
                <a:ea typeface="+mn-ea"/>
                <a:cs typeface="+mn-cs"/>
              </a:rPr>
              <a:t>partition, is referred to as </a:t>
            </a:r>
            <a:r>
              <a:rPr lang="en-US" altLang="zh-MO" sz="1200" b="1" i="0" u="none" strike="noStrike" kern="1200" baseline="0" dirty="0">
                <a:solidFill>
                  <a:schemeClr val="tx1"/>
                </a:solidFill>
                <a:latin typeface="+mn-lt"/>
                <a:ea typeface="+mn-ea"/>
                <a:cs typeface="+mn-cs"/>
              </a:rPr>
              <a:t>internal fragmentation</a:t>
            </a:r>
            <a:r>
              <a:rPr lang="en-US" altLang="zh-MO" sz="1200" b="0" i="0" u="none" strike="noStrike" kern="1200" baseline="0" dirty="0">
                <a:solidFill>
                  <a:schemeClr val="tx1"/>
                </a:solidFill>
                <a:latin typeface="+mn-lt"/>
                <a:ea typeface="+mn-ea"/>
                <a:cs typeface="+mn-cs"/>
              </a:rPr>
              <a:t>.</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21022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This phenomenon, in which there is wasted space internal to a partition due to the fact that the block of data loaded is smaller than the  partition, is referred to as </a:t>
            </a:r>
            <a:r>
              <a:rPr lang="en-US" altLang="zh-MO" sz="1200" b="1" i="0" u="none" strike="noStrike" kern="1200" baseline="0" dirty="0">
                <a:solidFill>
                  <a:schemeClr val="tx1"/>
                </a:solidFill>
                <a:latin typeface="+mn-lt"/>
                <a:ea typeface="+mn-ea"/>
                <a:cs typeface="+mn-cs"/>
              </a:rPr>
              <a:t>internal fragmentation</a:t>
            </a:r>
            <a:r>
              <a:rPr lang="en-US" altLang="zh-MO" sz="1200" b="0" i="0" u="none" strike="noStrike" kern="1200" baseline="0" dirty="0">
                <a:solidFill>
                  <a:schemeClr val="tx1"/>
                </a:solidFill>
                <a:latin typeface="+mn-lt"/>
                <a:ea typeface="+mn-ea"/>
                <a:cs typeface="+mn-cs"/>
              </a:rPr>
              <a:t>.</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662421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Which of these approaches is best will </a:t>
            </a:r>
            <a:r>
              <a:rPr lang="en-US" sz="1200" b="1" i="0" u="none" strike="noStrike" kern="1200" baseline="0" dirty="0">
                <a:solidFill>
                  <a:schemeClr val="tx1"/>
                </a:solidFill>
                <a:latin typeface="+mn-lt"/>
                <a:ea typeface="+mn-ea"/>
                <a:cs typeface="+mn-cs"/>
              </a:rPr>
              <a:t>depend on the exact sequence of process </a:t>
            </a:r>
            <a:r>
              <a:rPr lang="en-US" sz="1200" b="1" i="0" u="none" strike="noStrike" kern="1200" baseline="0" dirty="0" err="1">
                <a:solidFill>
                  <a:schemeClr val="tx1"/>
                </a:solidFill>
                <a:latin typeface="+mn-lt"/>
                <a:ea typeface="+mn-ea"/>
                <a:cs typeface="+mn-cs"/>
              </a:rPr>
              <a:t>swappings</a:t>
            </a:r>
            <a:r>
              <a:rPr lang="en-US" sz="1200" b="0" i="0" u="none" strike="noStrike" kern="1200" baseline="0" dirty="0">
                <a:solidFill>
                  <a:schemeClr val="tx1"/>
                </a:solidFill>
                <a:latin typeface="+mn-lt"/>
                <a:ea typeface="+mn-ea"/>
                <a:cs typeface="+mn-cs"/>
              </a:rPr>
              <a:t> that occurs and the size of those processes. However, some general comments can be made (see also [BREN89], [SHOR75], and [BAYS77]). </a:t>
            </a:r>
            <a:r>
              <a:rPr lang="en-US" sz="1200" b="1" i="0" u="none" strike="noStrike" kern="1200" baseline="0" dirty="0">
                <a:solidFill>
                  <a:schemeClr val="tx1"/>
                </a:solidFill>
                <a:latin typeface="+mn-lt"/>
                <a:ea typeface="+mn-ea"/>
                <a:cs typeface="+mn-cs"/>
              </a:rPr>
              <a:t>The first-fit algorithm is not only the simplest but usually the best and fastest as well.</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The next fit algorithm tends to produce slightly worse results than the first-fit</a:t>
            </a:r>
            <a:r>
              <a:rPr lang="en-US" sz="1200" b="0" i="0" u="none" strike="noStrike" kern="1200" baseline="0" dirty="0">
                <a:solidFill>
                  <a:schemeClr val="tx1"/>
                </a:solidFill>
                <a:latin typeface="+mn-lt"/>
                <a:ea typeface="+mn-ea"/>
                <a:cs typeface="+mn-cs"/>
              </a:rPr>
              <a: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380874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249664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7 </a:t>
            </a:r>
            <a:br>
              <a:rPr lang="en-US" cap="none" dirty="0"/>
            </a:br>
            <a:r>
              <a:rPr lang="en-US" cap="none" dirty="0"/>
              <a:t>Memory Management</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8BFFB-C088-409D-AA85-7BF4A1DA3966}"/>
              </a:ext>
            </a:extLst>
          </p:cNvPr>
          <p:cNvSpPr>
            <a:spLocks noGrp="1"/>
          </p:cNvSpPr>
          <p:nvPr>
            <p:ph idx="1"/>
          </p:nvPr>
        </p:nvSpPr>
        <p:spPr>
          <a:xfrm>
            <a:off x="370614" y="1274325"/>
            <a:ext cx="5581952" cy="4679250"/>
          </a:xfrm>
        </p:spPr>
        <p:txBody>
          <a:bodyPr/>
          <a:lstStyle/>
          <a:p>
            <a:r>
              <a:rPr lang="en-US" altLang="zh-TW" dirty="0">
                <a:ea typeface="新細明體" pitchFamily="18" charset="-120"/>
              </a:rPr>
              <a:t>Partition available memory into regions with </a:t>
            </a:r>
            <a:r>
              <a:rPr lang="en-US" altLang="zh-TW" dirty="0">
                <a:solidFill>
                  <a:srgbClr val="FF0000"/>
                </a:solidFill>
                <a:ea typeface="新細明體" pitchFamily="18" charset="-120"/>
              </a:rPr>
              <a:t>fixed boundary </a:t>
            </a:r>
            <a:r>
              <a:rPr lang="en-US" altLang="zh-TW" dirty="0">
                <a:ea typeface="新細明體" pitchFamily="18" charset="-120"/>
              </a:rPr>
              <a:t>(e.g. at system boot up)</a:t>
            </a:r>
          </a:p>
          <a:p>
            <a:r>
              <a:rPr lang="en-US" altLang="zh-TW" dirty="0">
                <a:ea typeface="新細明體" pitchFamily="18" charset="-120"/>
              </a:rPr>
              <a:t>Each process is allocated </a:t>
            </a:r>
            <a:r>
              <a:rPr lang="en-US" altLang="zh-TW" dirty="0">
                <a:solidFill>
                  <a:srgbClr val="FF0000"/>
                </a:solidFill>
                <a:ea typeface="新細明體" pitchFamily="18" charset="-120"/>
              </a:rPr>
              <a:t>ONE</a:t>
            </a:r>
            <a:r>
              <a:rPr lang="en-US" altLang="zh-TW" dirty="0">
                <a:ea typeface="新細明體" pitchFamily="18" charset="-120"/>
              </a:rPr>
              <a:t> partition</a:t>
            </a:r>
          </a:p>
          <a:p>
            <a:endParaRPr lang="zh-MO" altLang="en-US" dirty="0"/>
          </a:p>
        </p:txBody>
      </p:sp>
      <p:sp>
        <p:nvSpPr>
          <p:cNvPr id="3" name="Title 2">
            <a:extLst>
              <a:ext uri="{FF2B5EF4-FFF2-40B4-BE49-F238E27FC236}">
                <a16:creationId xmlns:a16="http://schemas.microsoft.com/office/drawing/2014/main" id="{A5AA74B1-1653-4D62-866B-E3831BE8847D}"/>
              </a:ext>
            </a:extLst>
          </p:cNvPr>
          <p:cNvSpPr>
            <a:spLocks noGrp="1"/>
          </p:cNvSpPr>
          <p:nvPr>
            <p:ph type="title"/>
          </p:nvPr>
        </p:nvSpPr>
        <p:spPr/>
        <p:txBody>
          <a:bodyPr/>
          <a:lstStyle/>
          <a:p>
            <a:r>
              <a:rPr lang="en-US" altLang="zh-TW" dirty="0">
                <a:ea typeface="新細明體" pitchFamily="18" charset="-120"/>
              </a:rPr>
              <a:t>Fixed Partitioning</a:t>
            </a:r>
            <a:endParaRPr lang="zh-MO" altLang="en-US" dirty="0"/>
          </a:p>
        </p:txBody>
      </p:sp>
      <p:sp>
        <p:nvSpPr>
          <p:cNvPr id="4" name="Slide Number Placeholder 3">
            <a:extLst>
              <a:ext uri="{FF2B5EF4-FFF2-40B4-BE49-F238E27FC236}">
                <a16:creationId xmlns:a16="http://schemas.microsoft.com/office/drawing/2014/main" id="{83017969-3D77-4BBE-A53F-447326C7A050}"/>
              </a:ext>
            </a:extLst>
          </p:cNvPr>
          <p:cNvSpPr>
            <a:spLocks noGrp="1"/>
          </p:cNvSpPr>
          <p:nvPr>
            <p:ph type="sldNum" sz="quarter" idx="15"/>
          </p:nvPr>
        </p:nvSpPr>
        <p:spPr/>
        <p:txBody>
          <a:bodyPr/>
          <a:lstStyle/>
          <a:p>
            <a:fld id="{19B51A1E-902D-48AF-9020-955120F399B6}" type="slidenum">
              <a:rPr lang="en-US" smtClean="0"/>
              <a:pPr/>
              <a:t>10</a:t>
            </a:fld>
            <a:endParaRPr lang="en-US" dirty="0"/>
          </a:p>
        </p:txBody>
      </p:sp>
      <p:grpSp>
        <p:nvGrpSpPr>
          <p:cNvPr id="5" name="Group 4">
            <a:extLst>
              <a:ext uri="{FF2B5EF4-FFF2-40B4-BE49-F238E27FC236}">
                <a16:creationId xmlns:a16="http://schemas.microsoft.com/office/drawing/2014/main" id="{7F4AB021-DD21-4629-AF87-3DD7BF82389A}"/>
              </a:ext>
            </a:extLst>
          </p:cNvPr>
          <p:cNvGrpSpPr>
            <a:grpSpLocks/>
          </p:cNvGrpSpPr>
          <p:nvPr/>
        </p:nvGrpSpPr>
        <p:grpSpPr bwMode="auto">
          <a:xfrm>
            <a:off x="7534833" y="1940862"/>
            <a:ext cx="1295400" cy="2590800"/>
            <a:chOff x="3696" y="1392"/>
            <a:chExt cx="816" cy="1632"/>
          </a:xfrm>
        </p:grpSpPr>
        <p:sp>
          <p:nvSpPr>
            <p:cNvPr id="6" name="Rectangle 5">
              <a:extLst>
                <a:ext uri="{FF2B5EF4-FFF2-40B4-BE49-F238E27FC236}">
                  <a16:creationId xmlns:a16="http://schemas.microsoft.com/office/drawing/2014/main" id="{65022F0C-A944-40A0-A726-75A5A4CB533C}"/>
                </a:ext>
              </a:extLst>
            </p:cNvPr>
            <p:cNvSpPr>
              <a:spLocks noChangeArrowheads="1"/>
            </p:cNvSpPr>
            <p:nvPr/>
          </p:nvSpPr>
          <p:spPr bwMode="auto">
            <a:xfrm>
              <a:off x="3744" y="1392"/>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7" name="Rectangle 6">
              <a:extLst>
                <a:ext uri="{FF2B5EF4-FFF2-40B4-BE49-F238E27FC236}">
                  <a16:creationId xmlns:a16="http://schemas.microsoft.com/office/drawing/2014/main" id="{B15ACFA2-F005-414D-947F-043F3F2C3A23}"/>
                </a:ext>
              </a:extLst>
            </p:cNvPr>
            <p:cNvSpPr>
              <a:spLocks noChangeArrowheads="1"/>
            </p:cNvSpPr>
            <p:nvPr/>
          </p:nvSpPr>
          <p:spPr bwMode="auto">
            <a:xfrm>
              <a:off x="3744" y="1728"/>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8" name="Rectangle 7">
              <a:extLst>
                <a:ext uri="{FF2B5EF4-FFF2-40B4-BE49-F238E27FC236}">
                  <a16:creationId xmlns:a16="http://schemas.microsoft.com/office/drawing/2014/main" id="{40EBA751-7F87-402B-95A7-75DBACE5AAA7}"/>
                </a:ext>
              </a:extLst>
            </p:cNvPr>
            <p:cNvSpPr>
              <a:spLocks noChangeArrowheads="1"/>
            </p:cNvSpPr>
            <p:nvPr/>
          </p:nvSpPr>
          <p:spPr bwMode="auto">
            <a:xfrm>
              <a:off x="3744" y="2064"/>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9" name="Rectangle 8">
              <a:extLst>
                <a:ext uri="{FF2B5EF4-FFF2-40B4-BE49-F238E27FC236}">
                  <a16:creationId xmlns:a16="http://schemas.microsoft.com/office/drawing/2014/main" id="{38FD19C8-6171-4200-965F-FE1A03A888B8}"/>
                </a:ext>
              </a:extLst>
            </p:cNvPr>
            <p:cNvSpPr>
              <a:spLocks noChangeArrowheads="1"/>
            </p:cNvSpPr>
            <p:nvPr/>
          </p:nvSpPr>
          <p:spPr bwMode="auto">
            <a:xfrm>
              <a:off x="3744" y="2400"/>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10" name="Rectangle 9">
              <a:extLst>
                <a:ext uri="{FF2B5EF4-FFF2-40B4-BE49-F238E27FC236}">
                  <a16:creationId xmlns:a16="http://schemas.microsoft.com/office/drawing/2014/main" id="{C627816E-2F00-411E-A897-3DB38AE6C513}"/>
                </a:ext>
              </a:extLst>
            </p:cNvPr>
            <p:cNvSpPr>
              <a:spLocks noChangeArrowheads="1"/>
            </p:cNvSpPr>
            <p:nvPr/>
          </p:nvSpPr>
          <p:spPr bwMode="auto">
            <a:xfrm>
              <a:off x="3696" y="2832"/>
              <a:ext cx="816"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prstClr val="black"/>
                  </a:solidFill>
                  <a:effectLst/>
                  <a:uLnTx/>
                  <a:uFillTx/>
                  <a:latin typeface="Arial" charset="0"/>
                  <a:ea typeface="新細明體" pitchFamily="18" charset="-120"/>
                </a:rPr>
                <a:t>Equal-size</a:t>
              </a:r>
            </a:p>
          </p:txBody>
        </p:sp>
      </p:grpSp>
      <p:grpSp>
        <p:nvGrpSpPr>
          <p:cNvPr id="11" name="Group 10">
            <a:extLst>
              <a:ext uri="{FF2B5EF4-FFF2-40B4-BE49-F238E27FC236}">
                <a16:creationId xmlns:a16="http://schemas.microsoft.com/office/drawing/2014/main" id="{173A644F-67AA-4892-8BE9-535BD2F2CEC9}"/>
              </a:ext>
            </a:extLst>
          </p:cNvPr>
          <p:cNvGrpSpPr>
            <a:grpSpLocks/>
          </p:cNvGrpSpPr>
          <p:nvPr/>
        </p:nvGrpSpPr>
        <p:grpSpPr bwMode="auto">
          <a:xfrm>
            <a:off x="9058833" y="1940862"/>
            <a:ext cx="1295400" cy="2590800"/>
            <a:chOff x="4656" y="1392"/>
            <a:chExt cx="816" cy="1632"/>
          </a:xfrm>
        </p:grpSpPr>
        <p:sp>
          <p:nvSpPr>
            <p:cNvPr id="12" name="Rectangle 11">
              <a:extLst>
                <a:ext uri="{FF2B5EF4-FFF2-40B4-BE49-F238E27FC236}">
                  <a16:creationId xmlns:a16="http://schemas.microsoft.com/office/drawing/2014/main" id="{8C97129F-CB6F-4631-BC83-0124043DD4D0}"/>
                </a:ext>
              </a:extLst>
            </p:cNvPr>
            <p:cNvSpPr>
              <a:spLocks noChangeArrowheads="1"/>
            </p:cNvSpPr>
            <p:nvPr/>
          </p:nvSpPr>
          <p:spPr bwMode="auto">
            <a:xfrm>
              <a:off x="4704" y="1392"/>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13" name="Rectangle 12">
              <a:extLst>
                <a:ext uri="{FF2B5EF4-FFF2-40B4-BE49-F238E27FC236}">
                  <a16:creationId xmlns:a16="http://schemas.microsoft.com/office/drawing/2014/main" id="{0104DE4F-DAD3-4F5E-8381-F664D839A3E3}"/>
                </a:ext>
              </a:extLst>
            </p:cNvPr>
            <p:cNvSpPr>
              <a:spLocks noChangeArrowheads="1"/>
            </p:cNvSpPr>
            <p:nvPr/>
          </p:nvSpPr>
          <p:spPr bwMode="auto">
            <a:xfrm>
              <a:off x="4704" y="1728"/>
              <a:ext cx="720" cy="19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4M</a:t>
              </a:r>
            </a:p>
          </p:txBody>
        </p:sp>
        <p:sp>
          <p:nvSpPr>
            <p:cNvPr id="14" name="Rectangle 13">
              <a:extLst>
                <a:ext uri="{FF2B5EF4-FFF2-40B4-BE49-F238E27FC236}">
                  <a16:creationId xmlns:a16="http://schemas.microsoft.com/office/drawing/2014/main" id="{E273FC10-592F-4374-9056-1DDA601E99AF}"/>
                </a:ext>
              </a:extLst>
            </p:cNvPr>
            <p:cNvSpPr>
              <a:spLocks noChangeArrowheads="1"/>
            </p:cNvSpPr>
            <p:nvPr/>
          </p:nvSpPr>
          <p:spPr bwMode="auto">
            <a:xfrm>
              <a:off x="4704" y="1920"/>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8M</a:t>
              </a:r>
            </a:p>
          </p:txBody>
        </p:sp>
        <p:sp>
          <p:nvSpPr>
            <p:cNvPr id="15" name="Rectangle 14">
              <a:extLst>
                <a:ext uri="{FF2B5EF4-FFF2-40B4-BE49-F238E27FC236}">
                  <a16:creationId xmlns:a16="http://schemas.microsoft.com/office/drawing/2014/main" id="{D11B18E2-982B-4F6C-A4AD-1379486B2042}"/>
                </a:ext>
              </a:extLst>
            </p:cNvPr>
            <p:cNvSpPr>
              <a:spLocks noChangeArrowheads="1"/>
            </p:cNvSpPr>
            <p:nvPr/>
          </p:nvSpPr>
          <p:spPr bwMode="auto">
            <a:xfrm>
              <a:off x="4704" y="2256"/>
              <a:ext cx="720" cy="48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12M</a:t>
              </a:r>
            </a:p>
          </p:txBody>
        </p:sp>
        <p:sp>
          <p:nvSpPr>
            <p:cNvPr id="16" name="Rectangle 15">
              <a:extLst>
                <a:ext uri="{FF2B5EF4-FFF2-40B4-BE49-F238E27FC236}">
                  <a16:creationId xmlns:a16="http://schemas.microsoft.com/office/drawing/2014/main" id="{7278F9FD-C0F2-4A58-B619-84A9F5C579CF}"/>
                </a:ext>
              </a:extLst>
            </p:cNvPr>
            <p:cNvSpPr>
              <a:spLocks noChangeArrowheads="1"/>
            </p:cNvSpPr>
            <p:nvPr/>
          </p:nvSpPr>
          <p:spPr bwMode="auto">
            <a:xfrm>
              <a:off x="4656" y="2832"/>
              <a:ext cx="816"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prstClr val="black"/>
                  </a:solidFill>
                  <a:effectLst/>
                  <a:uLnTx/>
                  <a:uFillTx/>
                  <a:latin typeface="Arial" charset="0"/>
                  <a:ea typeface="新細明體" pitchFamily="18" charset="-120"/>
                </a:rPr>
                <a:t>Unequal-size</a:t>
              </a:r>
            </a:p>
          </p:txBody>
        </p:sp>
      </p:grpSp>
      <p:sp>
        <p:nvSpPr>
          <p:cNvPr id="17" name="Rectangle 16">
            <a:extLst>
              <a:ext uri="{FF2B5EF4-FFF2-40B4-BE49-F238E27FC236}">
                <a16:creationId xmlns:a16="http://schemas.microsoft.com/office/drawing/2014/main" id="{940FA4CB-7DF0-443C-A37E-6BF212081BC5}"/>
              </a:ext>
            </a:extLst>
          </p:cNvPr>
          <p:cNvSpPr>
            <a:spLocks noChangeArrowheads="1"/>
          </p:cNvSpPr>
          <p:nvPr/>
        </p:nvSpPr>
        <p:spPr bwMode="auto">
          <a:xfrm>
            <a:off x="7763433" y="1636062"/>
            <a:ext cx="838200" cy="288925"/>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RAM</a:t>
            </a:r>
          </a:p>
        </p:txBody>
      </p:sp>
    </p:spTree>
    <p:extLst>
      <p:ext uri="{BB962C8B-B14F-4D97-AF65-F5344CB8AC3E}">
        <p14:creationId xmlns:p14="http://schemas.microsoft.com/office/powerpoint/2010/main" val="418159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9C04E8-2FA2-493B-885B-3D325A7F4AE5}"/>
              </a:ext>
            </a:extLst>
          </p:cNvPr>
          <p:cNvSpPr>
            <a:spLocks noGrp="1"/>
          </p:cNvSpPr>
          <p:nvPr>
            <p:ph type="title"/>
          </p:nvPr>
        </p:nvSpPr>
        <p:spPr/>
        <p:txBody>
          <a:bodyPr/>
          <a:lstStyle/>
          <a:p>
            <a:r>
              <a:rPr lang="en-US" altLang="zh-TW" dirty="0">
                <a:ea typeface="新細明體" pitchFamily="18" charset="-120"/>
              </a:rPr>
              <a:t>Internal Fragmentation</a:t>
            </a:r>
            <a:endParaRPr lang="zh-MO" altLang="en-US" dirty="0"/>
          </a:p>
        </p:txBody>
      </p:sp>
      <p:sp>
        <p:nvSpPr>
          <p:cNvPr id="4" name="Slide Number Placeholder 3">
            <a:extLst>
              <a:ext uri="{FF2B5EF4-FFF2-40B4-BE49-F238E27FC236}">
                <a16:creationId xmlns:a16="http://schemas.microsoft.com/office/drawing/2014/main" id="{259DCCD1-6924-42EA-A936-C400684CF1EF}"/>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5" name="Rectangle 3">
            <a:extLst>
              <a:ext uri="{FF2B5EF4-FFF2-40B4-BE49-F238E27FC236}">
                <a16:creationId xmlns:a16="http://schemas.microsoft.com/office/drawing/2014/main" id="{733CD27C-CAF7-457C-9D2B-F3B50B182E99}"/>
              </a:ext>
            </a:extLst>
          </p:cNvPr>
          <p:cNvSpPr>
            <a:spLocks noChangeArrowheads="1"/>
          </p:cNvSpPr>
          <p:nvPr/>
        </p:nvSpPr>
        <p:spPr bwMode="auto">
          <a:xfrm>
            <a:off x="3254186" y="2039473"/>
            <a:ext cx="990600" cy="704850"/>
          </a:xfrm>
          <a:prstGeom prst="rect">
            <a:avLst/>
          </a:prstGeom>
          <a:solidFill>
            <a:srgbClr val="EBF2F9"/>
          </a:solidFill>
          <a:ln w="12700">
            <a:solidFill>
              <a:schemeClr val="tx1"/>
            </a:solidFill>
            <a:miter lim="800000"/>
            <a:headEnd type="none" w="sm" len="sm"/>
            <a:tailEnd type="none" w="sm" len="sm"/>
          </a:ln>
        </p:spPr>
        <p:txBody>
          <a:bodyPr wrap="none" anchor="ctr"/>
          <a:lstStyle/>
          <a:p>
            <a:pPr algn="ctr"/>
            <a:r>
              <a:rPr kumimoji="1" lang="en-US" altLang="zh-TW" b="1">
                <a:latin typeface="Arial" charset="0"/>
                <a:ea typeface="新細明體" pitchFamily="18" charset="-120"/>
              </a:rPr>
              <a:t>OS</a:t>
            </a:r>
          </a:p>
        </p:txBody>
      </p:sp>
      <p:sp>
        <p:nvSpPr>
          <p:cNvPr id="6" name="Rectangle 4">
            <a:extLst>
              <a:ext uri="{FF2B5EF4-FFF2-40B4-BE49-F238E27FC236}">
                <a16:creationId xmlns:a16="http://schemas.microsoft.com/office/drawing/2014/main" id="{69F320C7-774B-4F94-8CB1-DA351575438A}"/>
              </a:ext>
            </a:extLst>
          </p:cNvPr>
          <p:cNvSpPr>
            <a:spLocks noChangeArrowheads="1"/>
          </p:cNvSpPr>
          <p:nvPr/>
        </p:nvSpPr>
        <p:spPr bwMode="auto">
          <a:xfrm>
            <a:off x="3254186" y="2744323"/>
            <a:ext cx="990600" cy="70485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en-US">
              <a:latin typeface="Arial" charset="0"/>
              <a:ea typeface="新細明體" pitchFamily="18" charset="-120"/>
            </a:endParaRPr>
          </a:p>
        </p:txBody>
      </p:sp>
      <p:sp>
        <p:nvSpPr>
          <p:cNvPr id="7" name="Rectangle 5">
            <a:extLst>
              <a:ext uri="{FF2B5EF4-FFF2-40B4-BE49-F238E27FC236}">
                <a16:creationId xmlns:a16="http://schemas.microsoft.com/office/drawing/2014/main" id="{23D7E24E-9103-42DB-A971-394B6182C726}"/>
              </a:ext>
            </a:extLst>
          </p:cNvPr>
          <p:cNvSpPr>
            <a:spLocks noChangeArrowheads="1"/>
          </p:cNvSpPr>
          <p:nvPr/>
        </p:nvSpPr>
        <p:spPr bwMode="auto">
          <a:xfrm>
            <a:off x="3254186" y="3449173"/>
            <a:ext cx="990600" cy="70485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en-US">
              <a:latin typeface="Arial" charset="0"/>
              <a:ea typeface="新細明體" pitchFamily="18" charset="-120"/>
            </a:endParaRPr>
          </a:p>
        </p:txBody>
      </p:sp>
      <p:sp>
        <p:nvSpPr>
          <p:cNvPr id="8" name="Rectangle 6">
            <a:extLst>
              <a:ext uri="{FF2B5EF4-FFF2-40B4-BE49-F238E27FC236}">
                <a16:creationId xmlns:a16="http://schemas.microsoft.com/office/drawing/2014/main" id="{16C1ABF0-1549-4B24-9706-2E4DE8745633}"/>
              </a:ext>
            </a:extLst>
          </p:cNvPr>
          <p:cNvSpPr>
            <a:spLocks noChangeArrowheads="1"/>
          </p:cNvSpPr>
          <p:nvPr/>
        </p:nvSpPr>
        <p:spPr bwMode="auto">
          <a:xfrm>
            <a:off x="3254186" y="4154023"/>
            <a:ext cx="990600" cy="70485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en-US">
              <a:latin typeface="Arial" charset="0"/>
              <a:ea typeface="新細明體" pitchFamily="18" charset="-120"/>
            </a:endParaRPr>
          </a:p>
        </p:txBody>
      </p:sp>
      <p:sp>
        <p:nvSpPr>
          <p:cNvPr id="9" name="AutoShape 7">
            <a:extLst>
              <a:ext uri="{FF2B5EF4-FFF2-40B4-BE49-F238E27FC236}">
                <a16:creationId xmlns:a16="http://schemas.microsoft.com/office/drawing/2014/main" id="{9E77E91B-F5D2-47A1-8091-3C196068279D}"/>
              </a:ext>
            </a:extLst>
          </p:cNvPr>
          <p:cNvSpPr>
            <a:spLocks/>
          </p:cNvSpPr>
          <p:nvPr/>
        </p:nvSpPr>
        <p:spPr bwMode="auto">
          <a:xfrm>
            <a:off x="3101786" y="2039473"/>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sz="2000"/>
          </a:p>
        </p:txBody>
      </p:sp>
      <p:sp>
        <p:nvSpPr>
          <p:cNvPr id="10" name="Rectangle 8">
            <a:extLst>
              <a:ext uri="{FF2B5EF4-FFF2-40B4-BE49-F238E27FC236}">
                <a16:creationId xmlns:a16="http://schemas.microsoft.com/office/drawing/2014/main" id="{CA69D0CD-29E0-45EB-B381-1226326773C7}"/>
              </a:ext>
            </a:extLst>
          </p:cNvPr>
          <p:cNvSpPr>
            <a:spLocks noChangeArrowheads="1"/>
          </p:cNvSpPr>
          <p:nvPr/>
        </p:nvSpPr>
        <p:spPr bwMode="auto">
          <a:xfrm>
            <a:off x="2415986" y="2191873"/>
            <a:ext cx="609600" cy="400050"/>
          </a:xfrm>
          <a:prstGeom prst="rect">
            <a:avLst/>
          </a:prstGeom>
          <a:noFill/>
          <a:ln w="12700">
            <a:noFill/>
            <a:miter lim="800000"/>
            <a:headEnd type="none" w="sm" len="sm"/>
            <a:tailEnd type="none" w="sm" len="sm"/>
          </a:ln>
        </p:spPr>
        <p:txBody>
          <a:bodyPr wrap="none" anchor="ctr"/>
          <a:lstStyle/>
          <a:p>
            <a:pPr algn="r"/>
            <a:r>
              <a:rPr kumimoji="1" lang="en-US" altLang="zh-TW">
                <a:latin typeface="Arial" charset="0"/>
                <a:ea typeface="新細明體" pitchFamily="18" charset="-120"/>
              </a:rPr>
              <a:t>8M</a:t>
            </a:r>
          </a:p>
        </p:txBody>
      </p:sp>
      <p:sp>
        <p:nvSpPr>
          <p:cNvPr id="11" name="Rectangle 9">
            <a:extLst>
              <a:ext uri="{FF2B5EF4-FFF2-40B4-BE49-F238E27FC236}">
                <a16:creationId xmlns:a16="http://schemas.microsoft.com/office/drawing/2014/main" id="{8C45C1EF-9F39-476F-863D-7FBC678BB745}"/>
              </a:ext>
            </a:extLst>
          </p:cNvPr>
          <p:cNvSpPr>
            <a:spLocks noChangeArrowheads="1"/>
          </p:cNvSpPr>
          <p:nvPr/>
        </p:nvSpPr>
        <p:spPr bwMode="auto">
          <a:xfrm>
            <a:off x="3292286" y="2788773"/>
            <a:ext cx="1066800" cy="635000"/>
          </a:xfrm>
          <a:prstGeom prst="rect">
            <a:avLst/>
          </a:prstGeom>
          <a:solidFill>
            <a:srgbClr val="00B0F0"/>
          </a:solidFill>
          <a:ln w="12700">
            <a:solidFill>
              <a:schemeClr val="tx1"/>
            </a:solidFill>
            <a:miter lim="800000"/>
            <a:headEnd type="none" w="sm" len="sm"/>
            <a:tailEnd type="none" w="sm" len="sm"/>
          </a:ln>
        </p:spPr>
        <p:txBody>
          <a:bodyPr anchor="ctr"/>
          <a:lstStyle/>
          <a:p>
            <a:pPr algn="ctr"/>
            <a:r>
              <a:rPr kumimoji="1" lang="en-US" altLang="zh-TW" sz="1600">
                <a:latin typeface="Arial" charset="0"/>
                <a:ea typeface="新細明體" pitchFamily="18" charset="-120"/>
              </a:rPr>
              <a:t>Process A (8M)</a:t>
            </a:r>
          </a:p>
        </p:txBody>
      </p:sp>
      <p:grpSp>
        <p:nvGrpSpPr>
          <p:cNvPr id="12" name="Group 10">
            <a:extLst>
              <a:ext uri="{FF2B5EF4-FFF2-40B4-BE49-F238E27FC236}">
                <a16:creationId xmlns:a16="http://schemas.microsoft.com/office/drawing/2014/main" id="{E2CEF208-6705-4643-9182-F90E2F515075}"/>
              </a:ext>
            </a:extLst>
          </p:cNvPr>
          <p:cNvGrpSpPr>
            <a:grpSpLocks/>
          </p:cNvGrpSpPr>
          <p:nvPr/>
        </p:nvGrpSpPr>
        <p:grpSpPr bwMode="auto">
          <a:xfrm>
            <a:off x="3292286" y="2080748"/>
            <a:ext cx="5067300" cy="1863725"/>
            <a:chOff x="1272" y="1514"/>
            <a:chExt cx="3192" cy="1174"/>
          </a:xfrm>
        </p:grpSpPr>
        <p:sp>
          <p:nvSpPr>
            <p:cNvPr id="13" name="Rectangle 11">
              <a:extLst>
                <a:ext uri="{FF2B5EF4-FFF2-40B4-BE49-F238E27FC236}">
                  <a16:creationId xmlns:a16="http://schemas.microsoft.com/office/drawing/2014/main" id="{4657936C-9578-4E9F-8727-E1742626D397}"/>
                </a:ext>
              </a:extLst>
            </p:cNvPr>
            <p:cNvSpPr>
              <a:spLocks noChangeArrowheads="1"/>
            </p:cNvSpPr>
            <p:nvPr/>
          </p:nvSpPr>
          <p:spPr bwMode="auto">
            <a:xfrm>
              <a:off x="1272" y="2400"/>
              <a:ext cx="672" cy="288"/>
            </a:xfrm>
            <a:prstGeom prst="rect">
              <a:avLst/>
            </a:prstGeom>
            <a:solidFill>
              <a:srgbClr val="00B0F0"/>
            </a:solidFill>
            <a:ln w="12700">
              <a:solidFill>
                <a:schemeClr val="tx1"/>
              </a:solidFill>
              <a:miter lim="800000"/>
              <a:headEnd type="none" w="sm" len="sm"/>
              <a:tailEnd type="none" w="sm" len="sm"/>
            </a:ln>
          </p:spPr>
          <p:txBody>
            <a:bodyPr anchor="ctr"/>
            <a:lstStyle/>
            <a:p>
              <a:pPr algn="ctr"/>
              <a:r>
                <a:rPr kumimoji="1" lang="en-US" altLang="zh-TW" sz="1600">
                  <a:latin typeface="Arial" charset="0"/>
                  <a:ea typeface="新細明體" pitchFamily="18" charset="-120"/>
                </a:rPr>
                <a:t>Process B (5M)</a:t>
              </a:r>
            </a:p>
          </p:txBody>
        </p:sp>
        <p:sp>
          <p:nvSpPr>
            <p:cNvPr id="14" name="AutoShape 12">
              <a:extLst>
                <a:ext uri="{FF2B5EF4-FFF2-40B4-BE49-F238E27FC236}">
                  <a16:creationId xmlns:a16="http://schemas.microsoft.com/office/drawing/2014/main" id="{B158F4D2-FDEB-48FC-A8CB-97D697CFBC65}"/>
                </a:ext>
              </a:extLst>
            </p:cNvPr>
            <p:cNvSpPr>
              <a:spLocks/>
            </p:cNvSpPr>
            <p:nvPr/>
          </p:nvSpPr>
          <p:spPr bwMode="auto">
            <a:xfrm>
              <a:off x="2208" y="1514"/>
              <a:ext cx="2256" cy="931"/>
            </a:xfrm>
            <a:prstGeom prst="borderCallout1">
              <a:avLst>
                <a:gd name="adj1" fmla="val 10556"/>
                <a:gd name="adj2" fmla="val -2130"/>
                <a:gd name="adj3" fmla="val 148093"/>
                <a:gd name="adj4" fmla="val -9750"/>
              </a:avLst>
            </a:prstGeom>
            <a:solidFill>
              <a:srgbClr val="FFFFCC"/>
            </a:solidFill>
            <a:ln w="12700">
              <a:solidFill>
                <a:schemeClr val="tx1"/>
              </a:solidFill>
              <a:miter lim="800000"/>
              <a:headEnd type="none" w="sm" len="sm"/>
              <a:tailEnd type="none" w="sm" len="sm"/>
            </a:ln>
          </p:spPr>
          <p:txBody>
            <a:bodyPr>
              <a:spAutoFit/>
            </a:bodyPr>
            <a:lstStyle/>
            <a:p>
              <a:r>
                <a:rPr kumimoji="1" lang="en-US" altLang="zh-TW">
                  <a:solidFill>
                    <a:srgbClr val="000000"/>
                  </a:solidFill>
                  <a:latin typeface="Arial" charset="0"/>
                  <a:ea typeface="新細明體" pitchFamily="18" charset="-120"/>
                </a:rPr>
                <a:t>When a 5M process is allocated an 8M partition, 3M of memory is wasted (cannot be used by other processes).  This is called </a:t>
              </a:r>
              <a:r>
                <a:rPr kumimoji="1" lang="en-US" altLang="zh-TW">
                  <a:solidFill>
                    <a:srgbClr val="0000FF"/>
                  </a:solidFill>
                  <a:latin typeface="Arial" charset="0"/>
                  <a:ea typeface="新細明體" pitchFamily="18" charset="-120"/>
                </a:rPr>
                <a:t>internal fragmentation</a:t>
              </a:r>
              <a:r>
                <a:rPr kumimoji="1" lang="en-US" altLang="zh-TW">
                  <a:solidFill>
                    <a:srgbClr val="000000"/>
                  </a:solidFill>
                  <a:latin typeface="Arial" charset="0"/>
                  <a:ea typeface="新細明體" pitchFamily="18" charset="-120"/>
                </a:rPr>
                <a:t>.</a:t>
              </a:r>
            </a:p>
          </p:txBody>
        </p:sp>
      </p:grpSp>
      <p:sp>
        <p:nvSpPr>
          <p:cNvPr id="15" name="AutoShape 13">
            <a:extLst>
              <a:ext uri="{FF2B5EF4-FFF2-40B4-BE49-F238E27FC236}">
                <a16:creationId xmlns:a16="http://schemas.microsoft.com/office/drawing/2014/main" id="{538C54EB-2779-42FF-9CB9-2325DEB20748}"/>
              </a:ext>
            </a:extLst>
          </p:cNvPr>
          <p:cNvSpPr>
            <a:spLocks/>
          </p:cNvSpPr>
          <p:nvPr/>
        </p:nvSpPr>
        <p:spPr bwMode="auto">
          <a:xfrm>
            <a:off x="3101786" y="2763373"/>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sz="2000"/>
          </a:p>
        </p:txBody>
      </p:sp>
      <p:sp>
        <p:nvSpPr>
          <p:cNvPr id="16" name="Rectangle 14">
            <a:extLst>
              <a:ext uri="{FF2B5EF4-FFF2-40B4-BE49-F238E27FC236}">
                <a16:creationId xmlns:a16="http://schemas.microsoft.com/office/drawing/2014/main" id="{9158CF99-9B67-4419-8039-2216F7C932CE}"/>
              </a:ext>
            </a:extLst>
          </p:cNvPr>
          <p:cNvSpPr>
            <a:spLocks noChangeArrowheads="1"/>
          </p:cNvSpPr>
          <p:nvPr/>
        </p:nvSpPr>
        <p:spPr bwMode="auto">
          <a:xfrm>
            <a:off x="2415986" y="2915773"/>
            <a:ext cx="609600" cy="400050"/>
          </a:xfrm>
          <a:prstGeom prst="rect">
            <a:avLst/>
          </a:prstGeom>
          <a:noFill/>
          <a:ln w="12700">
            <a:noFill/>
            <a:miter lim="800000"/>
            <a:headEnd type="none" w="sm" len="sm"/>
            <a:tailEnd type="none" w="sm" len="sm"/>
          </a:ln>
        </p:spPr>
        <p:txBody>
          <a:bodyPr wrap="none" anchor="ctr"/>
          <a:lstStyle/>
          <a:p>
            <a:pPr algn="r"/>
            <a:r>
              <a:rPr kumimoji="1" lang="en-US" altLang="zh-TW">
                <a:latin typeface="Arial" charset="0"/>
                <a:ea typeface="新細明體" pitchFamily="18" charset="-120"/>
              </a:rPr>
              <a:t>8M</a:t>
            </a:r>
          </a:p>
        </p:txBody>
      </p:sp>
      <p:sp>
        <p:nvSpPr>
          <p:cNvPr id="17" name="AutoShape 15">
            <a:extLst>
              <a:ext uri="{FF2B5EF4-FFF2-40B4-BE49-F238E27FC236}">
                <a16:creationId xmlns:a16="http://schemas.microsoft.com/office/drawing/2014/main" id="{2EBE1C15-A153-4CD1-AE67-FBD5A0D3779B}"/>
              </a:ext>
            </a:extLst>
          </p:cNvPr>
          <p:cNvSpPr>
            <a:spLocks/>
          </p:cNvSpPr>
          <p:nvPr/>
        </p:nvSpPr>
        <p:spPr bwMode="auto">
          <a:xfrm>
            <a:off x="3101786" y="3474573"/>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sz="2000"/>
          </a:p>
        </p:txBody>
      </p:sp>
      <p:sp>
        <p:nvSpPr>
          <p:cNvPr id="18" name="Rectangle 16">
            <a:extLst>
              <a:ext uri="{FF2B5EF4-FFF2-40B4-BE49-F238E27FC236}">
                <a16:creationId xmlns:a16="http://schemas.microsoft.com/office/drawing/2014/main" id="{BD6E8C3B-AFF4-4CD9-9282-25558B047D5E}"/>
              </a:ext>
            </a:extLst>
          </p:cNvPr>
          <p:cNvSpPr>
            <a:spLocks noChangeArrowheads="1"/>
          </p:cNvSpPr>
          <p:nvPr/>
        </p:nvSpPr>
        <p:spPr bwMode="auto">
          <a:xfrm>
            <a:off x="2415986" y="3626973"/>
            <a:ext cx="609600" cy="400050"/>
          </a:xfrm>
          <a:prstGeom prst="rect">
            <a:avLst/>
          </a:prstGeom>
          <a:noFill/>
          <a:ln w="12700">
            <a:noFill/>
            <a:miter lim="800000"/>
            <a:headEnd type="none" w="sm" len="sm"/>
            <a:tailEnd type="none" w="sm" len="sm"/>
          </a:ln>
        </p:spPr>
        <p:txBody>
          <a:bodyPr wrap="none" anchor="ctr"/>
          <a:lstStyle/>
          <a:p>
            <a:pPr algn="r"/>
            <a:r>
              <a:rPr kumimoji="1" lang="en-US" altLang="zh-TW">
                <a:latin typeface="Arial" charset="0"/>
                <a:ea typeface="新細明體" pitchFamily="18" charset="-120"/>
              </a:rPr>
              <a:t>8M</a:t>
            </a:r>
          </a:p>
        </p:txBody>
      </p:sp>
      <p:sp>
        <p:nvSpPr>
          <p:cNvPr id="19" name="AutoShape 17">
            <a:extLst>
              <a:ext uri="{FF2B5EF4-FFF2-40B4-BE49-F238E27FC236}">
                <a16:creationId xmlns:a16="http://schemas.microsoft.com/office/drawing/2014/main" id="{01BD8F1A-A602-4433-90FC-4F581BA7EA49}"/>
              </a:ext>
            </a:extLst>
          </p:cNvPr>
          <p:cNvSpPr>
            <a:spLocks/>
          </p:cNvSpPr>
          <p:nvPr/>
        </p:nvSpPr>
        <p:spPr bwMode="auto">
          <a:xfrm>
            <a:off x="3101786" y="4173073"/>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sz="2000"/>
          </a:p>
        </p:txBody>
      </p:sp>
      <p:sp>
        <p:nvSpPr>
          <p:cNvPr id="20" name="Rectangle 18">
            <a:extLst>
              <a:ext uri="{FF2B5EF4-FFF2-40B4-BE49-F238E27FC236}">
                <a16:creationId xmlns:a16="http://schemas.microsoft.com/office/drawing/2014/main" id="{FFBF5A85-EFB7-4C81-AF13-F9222B7825FF}"/>
              </a:ext>
            </a:extLst>
          </p:cNvPr>
          <p:cNvSpPr>
            <a:spLocks noChangeArrowheads="1"/>
          </p:cNvSpPr>
          <p:nvPr/>
        </p:nvSpPr>
        <p:spPr bwMode="auto">
          <a:xfrm>
            <a:off x="2415986" y="4325473"/>
            <a:ext cx="609600" cy="400050"/>
          </a:xfrm>
          <a:prstGeom prst="rect">
            <a:avLst/>
          </a:prstGeom>
          <a:noFill/>
          <a:ln w="12700">
            <a:noFill/>
            <a:miter lim="800000"/>
            <a:headEnd type="none" w="sm" len="sm"/>
            <a:tailEnd type="none" w="sm" len="sm"/>
          </a:ln>
        </p:spPr>
        <p:txBody>
          <a:bodyPr wrap="none" anchor="ctr"/>
          <a:lstStyle/>
          <a:p>
            <a:pPr algn="r"/>
            <a:r>
              <a:rPr kumimoji="1" lang="en-US" altLang="zh-TW">
                <a:latin typeface="Arial" charset="0"/>
                <a:ea typeface="新細明體" pitchFamily="18" charset="-120"/>
              </a:rPr>
              <a:t>8M</a:t>
            </a:r>
          </a:p>
        </p:txBody>
      </p:sp>
      <p:grpSp>
        <p:nvGrpSpPr>
          <p:cNvPr id="21" name="Group 19">
            <a:extLst>
              <a:ext uri="{FF2B5EF4-FFF2-40B4-BE49-F238E27FC236}">
                <a16:creationId xmlns:a16="http://schemas.microsoft.com/office/drawing/2014/main" id="{733E6165-3D83-4623-AE71-9CB79EE5DB04}"/>
              </a:ext>
            </a:extLst>
          </p:cNvPr>
          <p:cNvGrpSpPr>
            <a:grpSpLocks/>
          </p:cNvGrpSpPr>
          <p:nvPr/>
        </p:nvGrpSpPr>
        <p:grpSpPr bwMode="auto">
          <a:xfrm>
            <a:off x="4701986" y="4325473"/>
            <a:ext cx="4724400" cy="1152525"/>
            <a:chOff x="2160" y="2928"/>
            <a:chExt cx="2976" cy="726"/>
          </a:xfrm>
        </p:grpSpPr>
        <p:sp>
          <p:nvSpPr>
            <p:cNvPr id="22" name="Rectangle 20">
              <a:extLst>
                <a:ext uri="{FF2B5EF4-FFF2-40B4-BE49-F238E27FC236}">
                  <a16:creationId xmlns:a16="http://schemas.microsoft.com/office/drawing/2014/main" id="{34DEB069-4CC1-4922-88E5-E75B63B096C7}"/>
                </a:ext>
              </a:extLst>
            </p:cNvPr>
            <p:cNvSpPr>
              <a:spLocks noChangeArrowheads="1"/>
            </p:cNvSpPr>
            <p:nvPr/>
          </p:nvSpPr>
          <p:spPr bwMode="auto">
            <a:xfrm>
              <a:off x="2160" y="2928"/>
              <a:ext cx="672" cy="528"/>
            </a:xfrm>
            <a:prstGeom prst="rect">
              <a:avLst/>
            </a:prstGeom>
            <a:solidFill>
              <a:srgbClr val="00B0F0"/>
            </a:solidFill>
            <a:ln w="12700">
              <a:solidFill>
                <a:schemeClr val="tx1"/>
              </a:solidFill>
              <a:miter lim="800000"/>
              <a:headEnd type="none" w="sm" len="sm"/>
              <a:tailEnd type="none" w="sm" len="sm"/>
            </a:ln>
          </p:spPr>
          <p:txBody>
            <a:bodyPr anchor="ctr"/>
            <a:lstStyle/>
            <a:p>
              <a:pPr algn="ctr"/>
              <a:r>
                <a:rPr kumimoji="1" lang="en-US" altLang="zh-TW" sz="1600">
                  <a:latin typeface="Arial" charset="0"/>
                  <a:ea typeface="新細明體" pitchFamily="18" charset="-120"/>
                </a:rPr>
                <a:t>Process C (10M)</a:t>
              </a:r>
            </a:p>
          </p:txBody>
        </p:sp>
        <p:sp>
          <p:nvSpPr>
            <p:cNvPr id="23" name="AutoShape 21">
              <a:extLst>
                <a:ext uri="{FF2B5EF4-FFF2-40B4-BE49-F238E27FC236}">
                  <a16:creationId xmlns:a16="http://schemas.microsoft.com/office/drawing/2014/main" id="{6458F25F-5BE4-46B3-9336-8343BA8A2982}"/>
                </a:ext>
              </a:extLst>
            </p:cNvPr>
            <p:cNvSpPr>
              <a:spLocks/>
            </p:cNvSpPr>
            <p:nvPr/>
          </p:nvSpPr>
          <p:spPr bwMode="auto">
            <a:xfrm>
              <a:off x="3168" y="3072"/>
              <a:ext cx="1968" cy="582"/>
            </a:xfrm>
            <a:prstGeom prst="borderCallout1">
              <a:avLst>
                <a:gd name="adj1" fmla="val 13634"/>
                <a:gd name="adj2" fmla="val -2440"/>
                <a:gd name="adj3" fmla="val -4167"/>
                <a:gd name="adj4" fmla="val -16157"/>
              </a:avLst>
            </a:prstGeom>
            <a:solidFill>
              <a:srgbClr val="FFFFCC"/>
            </a:solidFill>
            <a:ln w="12700">
              <a:solidFill>
                <a:schemeClr val="tx1"/>
              </a:solidFill>
              <a:miter lim="800000"/>
              <a:headEnd type="none" w="sm" len="sm"/>
              <a:tailEnd type="none" w="sm" len="sm"/>
            </a:ln>
          </p:spPr>
          <p:txBody>
            <a:bodyPr>
              <a:spAutoFit/>
            </a:bodyPr>
            <a:lstStyle/>
            <a:p>
              <a:r>
                <a:rPr kumimoji="1" lang="en-US" altLang="zh-TW">
                  <a:solidFill>
                    <a:srgbClr val="000000"/>
                  </a:solidFill>
                  <a:latin typeface="Arial" charset="0"/>
                  <a:ea typeface="新細明體" pitchFamily="18" charset="-120"/>
                </a:rPr>
                <a:t>We cannot run a process that needs 10M, even if we have enough free memory.</a:t>
              </a:r>
            </a:p>
          </p:txBody>
        </p:sp>
      </p:grpSp>
    </p:spTree>
    <p:extLst>
      <p:ext uri="{BB962C8B-B14F-4D97-AF65-F5344CB8AC3E}">
        <p14:creationId xmlns:p14="http://schemas.microsoft.com/office/powerpoint/2010/main" val="471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AA44E8-47E2-40DC-A553-08656F84E5B1}"/>
              </a:ext>
            </a:extLst>
          </p:cNvPr>
          <p:cNvSpPr>
            <a:spLocks noGrp="1"/>
          </p:cNvSpPr>
          <p:nvPr>
            <p:ph idx="1"/>
          </p:nvPr>
        </p:nvSpPr>
        <p:spPr>
          <a:xfrm>
            <a:off x="370614" y="1274325"/>
            <a:ext cx="9723646" cy="4679250"/>
          </a:xfrm>
        </p:spPr>
        <p:txBody>
          <a:bodyPr/>
          <a:lstStyle/>
          <a:p>
            <a:pPr marL="457200" indent="-457200"/>
            <a:r>
              <a:rPr lang="en-US" altLang="zh-TW" dirty="0">
                <a:ea typeface="新細明體" pitchFamily="18" charset="-120"/>
              </a:rPr>
              <a:t>Partitions are of variable length and number</a:t>
            </a:r>
          </a:p>
          <a:p>
            <a:pPr marL="457200" indent="-457200"/>
            <a:r>
              <a:rPr lang="en-US" altLang="zh-TW" dirty="0">
                <a:ea typeface="新細明體" pitchFamily="18" charset="-120"/>
              </a:rPr>
              <a:t>Process is allocated exactly as much memory as required</a:t>
            </a:r>
          </a:p>
          <a:p>
            <a:pPr marL="457200" indent="-457200"/>
            <a:r>
              <a:rPr lang="en-US" altLang="zh-TW" dirty="0">
                <a:ea typeface="新細明體" pitchFamily="18" charset="-120"/>
              </a:rPr>
              <a:t>No </a:t>
            </a:r>
            <a:r>
              <a:rPr lang="en-US" altLang="zh-TW" dirty="0">
                <a:solidFill>
                  <a:srgbClr val="0000FF"/>
                </a:solidFill>
                <a:latin typeface="Arial" charset="0"/>
                <a:ea typeface="新細明體" pitchFamily="18" charset="-120"/>
              </a:rPr>
              <a:t>internal fragmentation</a:t>
            </a:r>
            <a:r>
              <a:rPr lang="en-US" altLang="zh-TW" dirty="0">
                <a:ea typeface="新細明體" pitchFamily="18" charset="-120"/>
              </a:rPr>
              <a:t>, but there is still </a:t>
            </a:r>
            <a:r>
              <a:rPr lang="en-US" altLang="zh-TW" dirty="0">
                <a:solidFill>
                  <a:srgbClr val="0000FF"/>
                </a:solidFill>
                <a:latin typeface="Arial" charset="0"/>
                <a:ea typeface="新細明體" pitchFamily="18" charset="-120"/>
              </a:rPr>
              <a:t>external fragmentation</a:t>
            </a:r>
          </a:p>
          <a:p>
            <a:pPr marL="457200" indent="-457200"/>
            <a:r>
              <a:rPr lang="en-US" altLang="zh-TW" dirty="0">
                <a:ea typeface="新細明體" pitchFamily="18" charset="-120"/>
              </a:rPr>
              <a:t>Must use </a:t>
            </a:r>
            <a:r>
              <a:rPr lang="en-US" altLang="zh-TW" dirty="0">
                <a:solidFill>
                  <a:srgbClr val="0000FF"/>
                </a:solidFill>
                <a:latin typeface="Arial" charset="0"/>
                <a:ea typeface="新細明體" pitchFamily="18" charset="-120"/>
              </a:rPr>
              <a:t>compaction</a:t>
            </a:r>
            <a:r>
              <a:rPr lang="en-US" altLang="zh-TW" dirty="0">
                <a:ea typeface="新細明體" pitchFamily="18" charset="-120"/>
              </a:rPr>
              <a:t> to shift processes so that all free memory is in one block</a:t>
            </a:r>
          </a:p>
          <a:p>
            <a:endParaRPr lang="zh-MO" altLang="en-US" dirty="0"/>
          </a:p>
        </p:txBody>
      </p:sp>
      <p:sp>
        <p:nvSpPr>
          <p:cNvPr id="3" name="Title 2">
            <a:extLst>
              <a:ext uri="{FF2B5EF4-FFF2-40B4-BE49-F238E27FC236}">
                <a16:creationId xmlns:a16="http://schemas.microsoft.com/office/drawing/2014/main" id="{9A114183-4F24-4EC0-8FF4-413F708CD7C5}"/>
              </a:ext>
            </a:extLst>
          </p:cNvPr>
          <p:cNvSpPr>
            <a:spLocks noGrp="1"/>
          </p:cNvSpPr>
          <p:nvPr>
            <p:ph type="title"/>
          </p:nvPr>
        </p:nvSpPr>
        <p:spPr/>
        <p:txBody>
          <a:bodyPr/>
          <a:lstStyle/>
          <a:p>
            <a:r>
              <a:rPr lang="en-US" altLang="zh-TW" dirty="0">
                <a:ea typeface="新細明體" pitchFamily="18" charset="-120"/>
              </a:rPr>
              <a:t>Dynamic Partitioning</a:t>
            </a:r>
            <a:endParaRPr lang="zh-MO" altLang="en-US" dirty="0"/>
          </a:p>
        </p:txBody>
      </p:sp>
      <p:sp>
        <p:nvSpPr>
          <p:cNvPr id="4" name="Slide Number Placeholder 3">
            <a:extLst>
              <a:ext uri="{FF2B5EF4-FFF2-40B4-BE49-F238E27FC236}">
                <a16:creationId xmlns:a16="http://schemas.microsoft.com/office/drawing/2014/main" id="{C179EDFA-3A9E-4CE5-96B3-CBEF2B007766}"/>
              </a:ext>
            </a:extLst>
          </p:cNvPr>
          <p:cNvSpPr>
            <a:spLocks noGrp="1"/>
          </p:cNvSpPr>
          <p:nvPr>
            <p:ph type="sldNum" sz="quarter" idx="15"/>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252371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F350D-20FB-4723-94C4-376CF503EC65}"/>
              </a:ext>
            </a:extLst>
          </p:cNvPr>
          <p:cNvSpPr>
            <a:spLocks noGrp="1"/>
          </p:cNvSpPr>
          <p:nvPr>
            <p:ph type="title"/>
          </p:nvPr>
        </p:nvSpPr>
        <p:spPr/>
        <p:txBody>
          <a:bodyPr/>
          <a:lstStyle/>
          <a:p>
            <a:r>
              <a:rPr lang="en-US" altLang="zh-TW" dirty="0">
                <a:ea typeface="新細明體" pitchFamily="18" charset="-120"/>
              </a:rPr>
              <a:t>External Fragmentation</a:t>
            </a:r>
            <a:endParaRPr lang="zh-MO" altLang="en-US" dirty="0"/>
          </a:p>
        </p:txBody>
      </p:sp>
      <p:sp>
        <p:nvSpPr>
          <p:cNvPr id="4" name="Slide Number Placeholder 3">
            <a:extLst>
              <a:ext uri="{FF2B5EF4-FFF2-40B4-BE49-F238E27FC236}">
                <a16:creationId xmlns:a16="http://schemas.microsoft.com/office/drawing/2014/main" id="{F5318D3A-951F-4226-AF48-62E77E9E5A10}"/>
              </a:ext>
            </a:extLst>
          </p:cNvPr>
          <p:cNvSpPr>
            <a:spLocks noGrp="1"/>
          </p:cNvSpPr>
          <p:nvPr>
            <p:ph type="sldNum" sz="quarter" idx="15"/>
          </p:nvPr>
        </p:nvSpPr>
        <p:spPr/>
        <p:txBody>
          <a:bodyPr/>
          <a:lstStyle/>
          <a:p>
            <a:fld id="{19B51A1E-902D-48AF-9020-955120F399B6}" type="slidenum">
              <a:rPr lang="en-US" smtClean="0"/>
              <a:pPr/>
              <a:t>13</a:t>
            </a:fld>
            <a:endParaRPr lang="en-US" dirty="0"/>
          </a:p>
        </p:txBody>
      </p:sp>
      <p:sp>
        <p:nvSpPr>
          <p:cNvPr id="5" name="Rectangle 2">
            <a:extLst>
              <a:ext uri="{FF2B5EF4-FFF2-40B4-BE49-F238E27FC236}">
                <a16:creationId xmlns:a16="http://schemas.microsoft.com/office/drawing/2014/main" id="{22C2A7CD-3945-410C-9864-4F894713967B}"/>
              </a:ext>
            </a:extLst>
          </p:cNvPr>
          <p:cNvSpPr>
            <a:spLocks noChangeArrowheads="1"/>
          </p:cNvSpPr>
          <p:nvPr/>
        </p:nvSpPr>
        <p:spPr bwMode="auto">
          <a:xfrm>
            <a:off x="2138080" y="2483226"/>
            <a:ext cx="1143000" cy="21336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 name="Rectangle 4">
            <a:extLst>
              <a:ext uri="{FF2B5EF4-FFF2-40B4-BE49-F238E27FC236}">
                <a16:creationId xmlns:a16="http://schemas.microsoft.com/office/drawing/2014/main" id="{7A057E83-9B43-40C0-9EED-71289B357D07}"/>
              </a:ext>
            </a:extLst>
          </p:cNvPr>
          <p:cNvSpPr>
            <a:spLocks noChangeArrowheads="1"/>
          </p:cNvSpPr>
          <p:nvPr/>
        </p:nvSpPr>
        <p:spPr bwMode="auto">
          <a:xfrm>
            <a:off x="2138080" y="1949826"/>
            <a:ext cx="1143000" cy="5334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OS 6M</a:t>
            </a:r>
          </a:p>
        </p:txBody>
      </p:sp>
      <p:sp>
        <p:nvSpPr>
          <p:cNvPr id="7" name="Rectangle 5">
            <a:extLst>
              <a:ext uri="{FF2B5EF4-FFF2-40B4-BE49-F238E27FC236}">
                <a16:creationId xmlns:a16="http://schemas.microsoft.com/office/drawing/2014/main" id="{FD191121-1DD0-4518-B2BC-E1BC5D8612E2}"/>
              </a:ext>
            </a:extLst>
          </p:cNvPr>
          <p:cNvSpPr>
            <a:spLocks noChangeArrowheads="1"/>
          </p:cNvSpPr>
          <p:nvPr/>
        </p:nvSpPr>
        <p:spPr bwMode="auto">
          <a:xfrm>
            <a:off x="2138080" y="2483226"/>
            <a:ext cx="1143000" cy="3048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A 3M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8" name="Rectangle 6">
            <a:extLst>
              <a:ext uri="{FF2B5EF4-FFF2-40B4-BE49-F238E27FC236}">
                <a16:creationId xmlns:a16="http://schemas.microsoft.com/office/drawing/2014/main" id="{EF009EC4-9025-42BD-9C29-449FEA165FD1}"/>
              </a:ext>
            </a:extLst>
          </p:cNvPr>
          <p:cNvSpPr>
            <a:spLocks noChangeArrowheads="1"/>
          </p:cNvSpPr>
          <p:nvPr/>
        </p:nvSpPr>
        <p:spPr bwMode="auto">
          <a:xfrm>
            <a:off x="2138080" y="2788026"/>
            <a:ext cx="1143000" cy="5334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B 6M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9" name="Rectangle 7">
            <a:extLst>
              <a:ext uri="{FF2B5EF4-FFF2-40B4-BE49-F238E27FC236}">
                <a16:creationId xmlns:a16="http://schemas.microsoft.com/office/drawing/2014/main" id="{B03E7FF2-191C-492A-9A13-48B6EB2E5151}"/>
              </a:ext>
            </a:extLst>
          </p:cNvPr>
          <p:cNvSpPr>
            <a:spLocks noChangeArrowheads="1"/>
          </p:cNvSpPr>
          <p:nvPr/>
        </p:nvSpPr>
        <p:spPr bwMode="auto">
          <a:xfrm>
            <a:off x="2138080" y="3321426"/>
            <a:ext cx="1143000" cy="8382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 12M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grpSp>
        <p:nvGrpSpPr>
          <p:cNvPr id="10" name="Group 8">
            <a:extLst>
              <a:ext uri="{FF2B5EF4-FFF2-40B4-BE49-F238E27FC236}">
                <a16:creationId xmlns:a16="http://schemas.microsoft.com/office/drawing/2014/main" id="{351334EC-3469-47E8-9B21-649A49E40996}"/>
              </a:ext>
            </a:extLst>
          </p:cNvPr>
          <p:cNvGrpSpPr>
            <a:grpSpLocks/>
          </p:cNvGrpSpPr>
          <p:nvPr/>
        </p:nvGrpSpPr>
        <p:grpSpPr bwMode="auto">
          <a:xfrm>
            <a:off x="3662080" y="1949826"/>
            <a:ext cx="1143000" cy="2667000"/>
            <a:chOff x="1584" y="1200"/>
            <a:chExt cx="720" cy="1680"/>
          </a:xfrm>
        </p:grpSpPr>
        <p:sp>
          <p:nvSpPr>
            <p:cNvPr id="11" name="Rectangle 9">
              <a:extLst>
                <a:ext uri="{FF2B5EF4-FFF2-40B4-BE49-F238E27FC236}">
                  <a16:creationId xmlns:a16="http://schemas.microsoft.com/office/drawing/2014/main" id="{5F35FB40-B5BC-4A5F-976D-52690585346A}"/>
                </a:ext>
              </a:extLst>
            </p:cNvPr>
            <p:cNvSpPr>
              <a:spLocks noChangeArrowheads="1"/>
            </p:cNvSpPr>
            <p:nvPr/>
          </p:nvSpPr>
          <p:spPr bwMode="auto">
            <a:xfrm>
              <a:off x="1584" y="1200"/>
              <a:ext cx="720" cy="336"/>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OS 6M</a:t>
              </a:r>
            </a:p>
          </p:txBody>
        </p:sp>
        <p:sp>
          <p:nvSpPr>
            <p:cNvPr id="12" name="Rectangle 10">
              <a:extLst>
                <a:ext uri="{FF2B5EF4-FFF2-40B4-BE49-F238E27FC236}">
                  <a16:creationId xmlns:a16="http://schemas.microsoft.com/office/drawing/2014/main" id="{98490D79-33AC-4229-AA9E-023979BD7F34}"/>
                </a:ext>
              </a:extLst>
            </p:cNvPr>
            <p:cNvSpPr>
              <a:spLocks noChangeArrowheads="1"/>
            </p:cNvSpPr>
            <p:nvPr/>
          </p:nvSpPr>
          <p:spPr bwMode="auto">
            <a:xfrm>
              <a:off x="1584" y="1536"/>
              <a:ext cx="720" cy="192"/>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A 3M</a:t>
              </a:r>
            </a:p>
          </p:txBody>
        </p:sp>
        <p:sp>
          <p:nvSpPr>
            <p:cNvPr id="13" name="Rectangle 11">
              <a:extLst>
                <a:ext uri="{FF2B5EF4-FFF2-40B4-BE49-F238E27FC236}">
                  <a16:creationId xmlns:a16="http://schemas.microsoft.com/office/drawing/2014/main" id="{6B84AC74-A1CF-40ED-BB3B-30DC18CB2043}"/>
                </a:ext>
              </a:extLst>
            </p:cNvPr>
            <p:cNvSpPr>
              <a:spLocks noChangeArrowheads="1"/>
            </p:cNvSpPr>
            <p:nvPr/>
          </p:nvSpPr>
          <p:spPr bwMode="auto">
            <a:xfrm>
              <a:off x="1584" y="2592"/>
              <a:ext cx="720" cy="288"/>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5M free</a:t>
              </a:r>
            </a:p>
          </p:txBody>
        </p:sp>
        <p:sp>
          <p:nvSpPr>
            <p:cNvPr id="14" name="Rectangle 12">
              <a:extLst>
                <a:ext uri="{FF2B5EF4-FFF2-40B4-BE49-F238E27FC236}">
                  <a16:creationId xmlns:a16="http://schemas.microsoft.com/office/drawing/2014/main" id="{3D74B007-78EF-45A8-8683-9F9CF6B9A468}"/>
                </a:ext>
              </a:extLst>
            </p:cNvPr>
            <p:cNvSpPr>
              <a:spLocks noChangeArrowheads="1"/>
            </p:cNvSpPr>
            <p:nvPr/>
          </p:nvSpPr>
          <p:spPr bwMode="auto">
            <a:xfrm>
              <a:off x="1584" y="1728"/>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6M free</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15" name="Rectangle 13">
              <a:extLst>
                <a:ext uri="{FF2B5EF4-FFF2-40B4-BE49-F238E27FC236}">
                  <a16:creationId xmlns:a16="http://schemas.microsoft.com/office/drawing/2014/main" id="{5BDC495B-94A1-487E-9EB4-C6A6AEC492E5}"/>
                </a:ext>
              </a:extLst>
            </p:cNvPr>
            <p:cNvSpPr>
              <a:spLocks noChangeArrowheads="1"/>
            </p:cNvSpPr>
            <p:nvPr/>
          </p:nvSpPr>
          <p:spPr bwMode="auto">
            <a:xfrm>
              <a:off x="1584" y="2064"/>
              <a:ext cx="720" cy="52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 12M</a:t>
              </a:r>
            </a:p>
          </p:txBody>
        </p:sp>
      </p:grpSp>
      <p:grpSp>
        <p:nvGrpSpPr>
          <p:cNvPr id="16" name="Group 14">
            <a:extLst>
              <a:ext uri="{FF2B5EF4-FFF2-40B4-BE49-F238E27FC236}">
                <a16:creationId xmlns:a16="http://schemas.microsoft.com/office/drawing/2014/main" id="{E7BCE5F3-4599-47D5-932F-49F69B5E6D37}"/>
              </a:ext>
            </a:extLst>
          </p:cNvPr>
          <p:cNvGrpSpPr>
            <a:grpSpLocks/>
          </p:cNvGrpSpPr>
          <p:nvPr/>
        </p:nvGrpSpPr>
        <p:grpSpPr bwMode="auto">
          <a:xfrm>
            <a:off x="5186080" y="1949826"/>
            <a:ext cx="1143000" cy="2667000"/>
            <a:chOff x="2544" y="1200"/>
            <a:chExt cx="720" cy="1680"/>
          </a:xfrm>
        </p:grpSpPr>
        <p:sp>
          <p:nvSpPr>
            <p:cNvPr id="17" name="Rectangle 15">
              <a:extLst>
                <a:ext uri="{FF2B5EF4-FFF2-40B4-BE49-F238E27FC236}">
                  <a16:creationId xmlns:a16="http://schemas.microsoft.com/office/drawing/2014/main" id="{54790DB1-7703-445F-9F02-191E69A2FB4D}"/>
                </a:ext>
              </a:extLst>
            </p:cNvPr>
            <p:cNvSpPr>
              <a:spLocks noChangeArrowheads="1"/>
            </p:cNvSpPr>
            <p:nvPr/>
          </p:nvSpPr>
          <p:spPr bwMode="auto">
            <a:xfrm>
              <a:off x="2544" y="2592"/>
              <a:ext cx="720" cy="288"/>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8" name="Rectangle 16">
              <a:extLst>
                <a:ext uri="{FF2B5EF4-FFF2-40B4-BE49-F238E27FC236}">
                  <a16:creationId xmlns:a16="http://schemas.microsoft.com/office/drawing/2014/main" id="{EA7AFA59-3462-4B0C-AA97-5B0DE7C77C0F}"/>
                </a:ext>
              </a:extLst>
            </p:cNvPr>
            <p:cNvSpPr>
              <a:spLocks noChangeArrowheads="1"/>
            </p:cNvSpPr>
            <p:nvPr/>
          </p:nvSpPr>
          <p:spPr bwMode="auto">
            <a:xfrm>
              <a:off x="2544" y="1728"/>
              <a:ext cx="720" cy="33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endParaRPr>
            </a:p>
          </p:txBody>
        </p:sp>
        <p:sp>
          <p:nvSpPr>
            <p:cNvPr id="19" name="Rectangle 17">
              <a:extLst>
                <a:ext uri="{FF2B5EF4-FFF2-40B4-BE49-F238E27FC236}">
                  <a16:creationId xmlns:a16="http://schemas.microsoft.com/office/drawing/2014/main" id="{98E66B3E-A8E8-40B1-B952-246273055BE6}"/>
                </a:ext>
              </a:extLst>
            </p:cNvPr>
            <p:cNvSpPr>
              <a:spLocks noChangeArrowheads="1"/>
            </p:cNvSpPr>
            <p:nvPr/>
          </p:nvSpPr>
          <p:spPr bwMode="auto">
            <a:xfrm>
              <a:off x="2544" y="1200"/>
              <a:ext cx="720" cy="336"/>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OS 6M</a:t>
              </a:r>
            </a:p>
          </p:txBody>
        </p:sp>
        <p:sp>
          <p:nvSpPr>
            <p:cNvPr id="20" name="Rectangle 18">
              <a:extLst>
                <a:ext uri="{FF2B5EF4-FFF2-40B4-BE49-F238E27FC236}">
                  <a16:creationId xmlns:a16="http://schemas.microsoft.com/office/drawing/2014/main" id="{DBE4646F-6080-4B3C-9D23-909160F75837}"/>
                </a:ext>
              </a:extLst>
            </p:cNvPr>
            <p:cNvSpPr>
              <a:spLocks noChangeArrowheads="1"/>
            </p:cNvSpPr>
            <p:nvPr/>
          </p:nvSpPr>
          <p:spPr bwMode="auto">
            <a:xfrm>
              <a:off x="2544" y="1536"/>
              <a:ext cx="720" cy="192"/>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A 3M</a:t>
              </a:r>
            </a:p>
          </p:txBody>
        </p:sp>
        <p:sp>
          <p:nvSpPr>
            <p:cNvPr id="21" name="Rectangle 19">
              <a:extLst>
                <a:ext uri="{FF2B5EF4-FFF2-40B4-BE49-F238E27FC236}">
                  <a16:creationId xmlns:a16="http://schemas.microsoft.com/office/drawing/2014/main" id="{1EE1263B-9D85-4CD8-83C4-E62A6ADCB9B4}"/>
                </a:ext>
              </a:extLst>
            </p:cNvPr>
            <p:cNvSpPr>
              <a:spLocks noChangeArrowheads="1"/>
            </p:cNvSpPr>
            <p:nvPr/>
          </p:nvSpPr>
          <p:spPr bwMode="auto">
            <a:xfrm>
              <a:off x="2544" y="2064"/>
              <a:ext cx="720" cy="52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 12M</a:t>
              </a:r>
            </a:p>
          </p:txBody>
        </p:sp>
      </p:grpSp>
      <p:sp>
        <p:nvSpPr>
          <p:cNvPr id="22" name="Rectangle 20">
            <a:extLst>
              <a:ext uri="{FF2B5EF4-FFF2-40B4-BE49-F238E27FC236}">
                <a16:creationId xmlns:a16="http://schemas.microsoft.com/office/drawing/2014/main" id="{07F35E72-CC0A-494C-BFDD-0E0C21180507}"/>
              </a:ext>
            </a:extLst>
          </p:cNvPr>
          <p:cNvSpPr>
            <a:spLocks noChangeArrowheads="1"/>
          </p:cNvSpPr>
          <p:nvPr/>
        </p:nvSpPr>
        <p:spPr bwMode="auto">
          <a:xfrm>
            <a:off x="5186080" y="2788026"/>
            <a:ext cx="1143000" cy="3048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D 4M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23" name="Rectangle 21">
            <a:extLst>
              <a:ext uri="{FF2B5EF4-FFF2-40B4-BE49-F238E27FC236}">
                <a16:creationId xmlns:a16="http://schemas.microsoft.com/office/drawing/2014/main" id="{1C1682CD-EA8F-4F07-BF28-6CFF73724984}"/>
              </a:ext>
            </a:extLst>
          </p:cNvPr>
          <p:cNvSpPr>
            <a:spLocks noChangeArrowheads="1"/>
          </p:cNvSpPr>
          <p:nvPr/>
        </p:nvSpPr>
        <p:spPr bwMode="auto">
          <a:xfrm>
            <a:off x="5186080" y="4159626"/>
            <a:ext cx="1143000" cy="3048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E 3M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grpSp>
        <p:nvGrpSpPr>
          <p:cNvPr id="24" name="Group 22">
            <a:extLst>
              <a:ext uri="{FF2B5EF4-FFF2-40B4-BE49-F238E27FC236}">
                <a16:creationId xmlns:a16="http://schemas.microsoft.com/office/drawing/2014/main" id="{6F1FB3CC-D766-4CCE-88E5-DB6685DB6B25}"/>
              </a:ext>
            </a:extLst>
          </p:cNvPr>
          <p:cNvGrpSpPr>
            <a:grpSpLocks/>
          </p:cNvGrpSpPr>
          <p:nvPr/>
        </p:nvGrpSpPr>
        <p:grpSpPr bwMode="auto">
          <a:xfrm>
            <a:off x="1985680" y="4693026"/>
            <a:ext cx="7086600" cy="1524000"/>
            <a:chOff x="528" y="3072"/>
            <a:chExt cx="4464" cy="960"/>
          </a:xfrm>
        </p:grpSpPr>
        <p:sp>
          <p:nvSpPr>
            <p:cNvPr id="25" name="Rectangle 23">
              <a:extLst>
                <a:ext uri="{FF2B5EF4-FFF2-40B4-BE49-F238E27FC236}">
                  <a16:creationId xmlns:a16="http://schemas.microsoft.com/office/drawing/2014/main" id="{D518A99C-FEC0-46B2-8975-07BD324716FF}"/>
                </a:ext>
              </a:extLst>
            </p:cNvPr>
            <p:cNvSpPr>
              <a:spLocks noChangeArrowheads="1"/>
            </p:cNvSpPr>
            <p:nvPr/>
          </p:nvSpPr>
          <p:spPr bwMode="auto">
            <a:xfrm>
              <a:off x="4272" y="3216"/>
              <a:ext cx="720" cy="24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F 4M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26" name="Rectangle 24">
              <a:extLst>
                <a:ext uri="{FF2B5EF4-FFF2-40B4-BE49-F238E27FC236}">
                  <a16:creationId xmlns:a16="http://schemas.microsoft.com/office/drawing/2014/main" id="{2C541CA1-1E5D-48DF-9B7B-2C7F4BCFB899}"/>
                </a:ext>
              </a:extLst>
            </p:cNvPr>
            <p:cNvSpPr>
              <a:spLocks noChangeArrowheads="1"/>
            </p:cNvSpPr>
            <p:nvPr/>
          </p:nvSpPr>
          <p:spPr bwMode="auto">
            <a:xfrm>
              <a:off x="528" y="3072"/>
              <a:ext cx="3594" cy="960"/>
            </a:xfrm>
            <a:prstGeom prst="rect">
              <a:avLst/>
            </a:prstGeom>
            <a:solidFill>
              <a:srgbClr val="FFFF66"/>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Holes appear as processes are created and terminated.  This is called </a:t>
              </a:r>
              <a:r>
                <a:rPr kumimoji="1" lang="en-US" altLang="zh-TW" b="0" i="0" u="none" strike="noStrike" kern="0" cap="none" spc="0" normalizeH="0" baseline="0" noProof="0">
                  <a:ln>
                    <a:noFill/>
                  </a:ln>
                  <a:solidFill>
                    <a:srgbClr val="0000FF"/>
                  </a:solidFill>
                  <a:effectLst/>
                  <a:uLnTx/>
                  <a:uFillTx/>
                  <a:latin typeface="Arial" charset="0"/>
                  <a:ea typeface="新細明體" pitchFamily="18" charset="-120"/>
                </a:rPr>
                <a:t>external fragmentation</a:t>
              </a: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  In this example,  we have totally 4M free memory.  But there is no contiguous region large enough for a new process.  We need to perform </a:t>
              </a:r>
              <a:r>
                <a:rPr kumimoji="1" lang="en-US" altLang="zh-TW" b="0" i="0" u="none" strike="noStrike" kern="0" cap="none" spc="0" normalizeH="0" baseline="0" noProof="0">
                  <a:ln>
                    <a:noFill/>
                  </a:ln>
                  <a:solidFill>
                    <a:srgbClr val="0000FF"/>
                  </a:solidFill>
                  <a:effectLst/>
                  <a:uLnTx/>
                  <a:uFillTx/>
                  <a:latin typeface="Arial" charset="0"/>
                  <a:ea typeface="新細明體" pitchFamily="18" charset="-120"/>
                </a:rPr>
                <a:t>compaction</a:t>
              </a: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a:t>
              </a:r>
            </a:p>
          </p:txBody>
        </p:sp>
      </p:grpSp>
      <p:grpSp>
        <p:nvGrpSpPr>
          <p:cNvPr id="27" name="Group 25">
            <a:extLst>
              <a:ext uri="{FF2B5EF4-FFF2-40B4-BE49-F238E27FC236}">
                <a16:creationId xmlns:a16="http://schemas.microsoft.com/office/drawing/2014/main" id="{2C0B1AC4-8783-4113-B02C-6FDBD50503D2}"/>
              </a:ext>
            </a:extLst>
          </p:cNvPr>
          <p:cNvGrpSpPr>
            <a:grpSpLocks/>
          </p:cNvGrpSpPr>
          <p:nvPr/>
        </p:nvGrpSpPr>
        <p:grpSpPr bwMode="auto">
          <a:xfrm>
            <a:off x="6481480" y="1949826"/>
            <a:ext cx="2590800" cy="2667000"/>
            <a:chOff x="3360" y="1200"/>
            <a:chExt cx="1632" cy="1680"/>
          </a:xfrm>
        </p:grpSpPr>
        <p:grpSp>
          <p:nvGrpSpPr>
            <p:cNvPr id="28" name="Group 26">
              <a:extLst>
                <a:ext uri="{FF2B5EF4-FFF2-40B4-BE49-F238E27FC236}">
                  <a16:creationId xmlns:a16="http://schemas.microsoft.com/office/drawing/2014/main" id="{C0660065-ECC2-4A36-A2EF-9B3C43BCB6D1}"/>
                </a:ext>
              </a:extLst>
            </p:cNvPr>
            <p:cNvGrpSpPr>
              <a:grpSpLocks/>
            </p:cNvGrpSpPr>
            <p:nvPr/>
          </p:nvGrpSpPr>
          <p:grpSpPr bwMode="auto">
            <a:xfrm>
              <a:off x="4272" y="1200"/>
              <a:ext cx="720" cy="1680"/>
              <a:chOff x="4272" y="1200"/>
              <a:chExt cx="720" cy="1680"/>
            </a:xfrm>
          </p:grpSpPr>
          <p:sp>
            <p:nvSpPr>
              <p:cNvPr id="31" name="Rectangle 27">
                <a:extLst>
                  <a:ext uri="{FF2B5EF4-FFF2-40B4-BE49-F238E27FC236}">
                    <a16:creationId xmlns:a16="http://schemas.microsoft.com/office/drawing/2014/main" id="{1F09F260-CF2D-45C3-9329-DF46D62F5388}"/>
                  </a:ext>
                </a:extLst>
              </p:cNvPr>
              <p:cNvSpPr>
                <a:spLocks noChangeArrowheads="1"/>
              </p:cNvSpPr>
              <p:nvPr/>
            </p:nvSpPr>
            <p:spPr bwMode="auto">
              <a:xfrm>
                <a:off x="4272" y="1200"/>
                <a:ext cx="720" cy="336"/>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OS 6M</a:t>
                </a:r>
              </a:p>
            </p:txBody>
          </p:sp>
          <p:sp>
            <p:nvSpPr>
              <p:cNvPr id="32" name="Rectangle 28">
                <a:extLst>
                  <a:ext uri="{FF2B5EF4-FFF2-40B4-BE49-F238E27FC236}">
                    <a16:creationId xmlns:a16="http://schemas.microsoft.com/office/drawing/2014/main" id="{5AF6A4BA-2B10-4B2A-AC64-8C855BC5EFD4}"/>
                  </a:ext>
                </a:extLst>
              </p:cNvPr>
              <p:cNvSpPr>
                <a:spLocks noChangeArrowheads="1"/>
              </p:cNvSpPr>
              <p:nvPr/>
            </p:nvSpPr>
            <p:spPr bwMode="auto">
              <a:xfrm>
                <a:off x="4272" y="1536"/>
                <a:ext cx="720" cy="192"/>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A 3M</a:t>
                </a:r>
              </a:p>
            </p:txBody>
          </p:sp>
          <p:sp>
            <p:nvSpPr>
              <p:cNvPr id="33" name="Rectangle 29">
                <a:extLst>
                  <a:ext uri="{FF2B5EF4-FFF2-40B4-BE49-F238E27FC236}">
                    <a16:creationId xmlns:a16="http://schemas.microsoft.com/office/drawing/2014/main" id="{E1ABBEAB-9700-47D8-A120-453A1C8373E2}"/>
                  </a:ext>
                </a:extLst>
              </p:cNvPr>
              <p:cNvSpPr>
                <a:spLocks noChangeArrowheads="1"/>
              </p:cNvSpPr>
              <p:nvPr/>
            </p:nvSpPr>
            <p:spPr bwMode="auto">
              <a:xfrm>
                <a:off x="4272" y="2640"/>
                <a:ext cx="720"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4M free</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34" name="Rectangle 30">
                <a:extLst>
                  <a:ext uri="{FF2B5EF4-FFF2-40B4-BE49-F238E27FC236}">
                    <a16:creationId xmlns:a16="http://schemas.microsoft.com/office/drawing/2014/main" id="{B8EED0B1-8923-4E0D-A621-0BF7E94605E5}"/>
                  </a:ext>
                </a:extLst>
              </p:cNvPr>
              <p:cNvSpPr>
                <a:spLocks noChangeArrowheads="1"/>
              </p:cNvSpPr>
              <p:nvPr/>
            </p:nvSpPr>
            <p:spPr bwMode="auto">
              <a:xfrm>
                <a:off x="4272" y="1920"/>
                <a:ext cx="720" cy="52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C 12M</a:t>
                </a:r>
              </a:p>
            </p:txBody>
          </p:sp>
          <p:sp>
            <p:nvSpPr>
              <p:cNvPr id="35" name="Rectangle 31">
                <a:extLst>
                  <a:ext uri="{FF2B5EF4-FFF2-40B4-BE49-F238E27FC236}">
                    <a16:creationId xmlns:a16="http://schemas.microsoft.com/office/drawing/2014/main" id="{5D1EB3C8-B100-4ADD-AEE8-2342B66A6A0C}"/>
                  </a:ext>
                </a:extLst>
              </p:cNvPr>
              <p:cNvSpPr>
                <a:spLocks noChangeArrowheads="1"/>
              </p:cNvSpPr>
              <p:nvPr/>
            </p:nvSpPr>
            <p:spPr bwMode="auto">
              <a:xfrm>
                <a:off x="4272" y="1728"/>
                <a:ext cx="720" cy="192"/>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D 4M</a:t>
                </a:r>
                <a:endPar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endParaRPr>
              </a:p>
            </p:txBody>
          </p:sp>
          <p:sp>
            <p:nvSpPr>
              <p:cNvPr id="36" name="Rectangle 32">
                <a:extLst>
                  <a:ext uri="{FF2B5EF4-FFF2-40B4-BE49-F238E27FC236}">
                    <a16:creationId xmlns:a16="http://schemas.microsoft.com/office/drawing/2014/main" id="{F5D0D968-78DE-43DB-AC6A-2BAAB77D22D3}"/>
                  </a:ext>
                </a:extLst>
              </p:cNvPr>
              <p:cNvSpPr>
                <a:spLocks noChangeArrowheads="1"/>
              </p:cNvSpPr>
              <p:nvPr/>
            </p:nvSpPr>
            <p:spPr bwMode="auto">
              <a:xfrm>
                <a:off x="4272" y="2448"/>
                <a:ext cx="720" cy="192"/>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E 3M</a:t>
                </a:r>
                <a:endPar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endParaRPr>
              </a:p>
            </p:txBody>
          </p:sp>
        </p:grpSp>
        <p:sp>
          <p:nvSpPr>
            <p:cNvPr id="29" name="Line 33">
              <a:extLst>
                <a:ext uri="{FF2B5EF4-FFF2-40B4-BE49-F238E27FC236}">
                  <a16:creationId xmlns:a16="http://schemas.microsoft.com/office/drawing/2014/main" id="{B5780152-9C54-4595-9281-E1699ADFB51B}"/>
                </a:ext>
              </a:extLst>
            </p:cNvPr>
            <p:cNvSpPr>
              <a:spLocks noChangeShapeType="1"/>
            </p:cNvSpPr>
            <p:nvPr/>
          </p:nvSpPr>
          <p:spPr bwMode="auto">
            <a:xfrm>
              <a:off x="3360" y="1968"/>
              <a:ext cx="816"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30" name="Rectangle 34">
              <a:extLst>
                <a:ext uri="{FF2B5EF4-FFF2-40B4-BE49-F238E27FC236}">
                  <a16:creationId xmlns:a16="http://schemas.microsoft.com/office/drawing/2014/main" id="{7A201E8C-63D0-49AC-A16A-0AAB32B39C57}"/>
                </a:ext>
              </a:extLst>
            </p:cNvPr>
            <p:cNvSpPr>
              <a:spLocks noChangeArrowheads="1"/>
            </p:cNvSpPr>
            <p:nvPr/>
          </p:nvSpPr>
          <p:spPr bwMode="auto">
            <a:xfrm>
              <a:off x="3360" y="1728"/>
              <a:ext cx="768"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Compaction</a:t>
              </a:r>
            </a:p>
          </p:txBody>
        </p:sp>
      </p:grpSp>
      <p:sp>
        <p:nvSpPr>
          <p:cNvPr id="37" name="Rectangle 35">
            <a:extLst>
              <a:ext uri="{FF2B5EF4-FFF2-40B4-BE49-F238E27FC236}">
                <a16:creationId xmlns:a16="http://schemas.microsoft.com/office/drawing/2014/main" id="{DAF4E0C4-7E4E-48AB-AF0F-C331D86EE4E5}"/>
              </a:ext>
            </a:extLst>
          </p:cNvPr>
          <p:cNvSpPr>
            <a:spLocks noChangeArrowheads="1"/>
          </p:cNvSpPr>
          <p:nvPr/>
        </p:nvSpPr>
        <p:spPr bwMode="auto">
          <a:xfrm>
            <a:off x="2290480" y="1660901"/>
            <a:ext cx="838200" cy="288925"/>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p>
        </p:txBody>
      </p:sp>
    </p:spTree>
    <p:extLst>
      <p:ext uri="{BB962C8B-B14F-4D97-AF65-F5344CB8AC3E}">
        <p14:creationId xmlns:p14="http://schemas.microsoft.com/office/powerpoint/2010/main" val="296251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ssolv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22" grpId="0" animBg="1" autoUpdateAnimBg="0"/>
      <p:bldP spid="2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4F8602-EE8B-48F8-BAB1-26BCDFD17204}"/>
              </a:ext>
            </a:extLst>
          </p:cNvPr>
          <p:cNvSpPr>
            <a:spLocks noGrp="1"/>
          </p:cNvSpPr>
          <p:nvPr>
            <p:ph type="title"/>
          </p:nvPr>
        </p:nvSpPr>
        <p:spPr/>
        <p:txBody>
          <a:bodyPr/>
          <a:lstStyle/>
          <a:p>
            <a:r>
              <a:rPr lang="en-US" altLang="zh-TW" dirty="0">
                <a:ea typeface="新細明體" pitchFamily="18" charset="-120"/>
              </a:rPr>
              <a:t>Placement Algorithm (1/4)</a:t>
            </a:r>
            <a:endParaRPr lang="zh-MO" altLang="en-US" dirty="0"/>
          </a:p>
        </p:txBody>
      </p:sp>
      <p:sp>
        <p:nvSpPr>
          <p:cNvPr id="4" name="Slide Number Placeholder 3">
            <a:extLst>
              <a:ext uri="{FF2B5EF4-FFF2-40B4-BE49-F238E27FC236}">
                <a16:creationId xmlns:a16="http://schemas.microsoft.com/office/drawing/2014/main" id="{0333B7D0-B53F-4458-BD9E-04D7B77DAD05}"/>
              </a:ext>
            </a:extLst>
          </p:cNvPr>
          <p:cNvSpPr>
            <a:spLocks noGrp="1"/>
          </p:cNvSpPr>
          <p:nvPr>
            <p:ph type="sldNum" sz="quarter" idx="15"/>
          </p:nvPr>
        </p:nvSpPr>
        <p:spPr/>
        <p:txBody>
          <a:bodyPr/>
          <a:lstStyle/>
          <a:p>
            <a:fld id="{19B51A1E-902D-48AF-9020-955120F399B6}" type="slidenum">
              <a:rPr lang="en-US" smtClean="0"/>
              <a:pPr/>
              <a:t>14</a:t>
            </a:fld>
            <a:endParaRPr lang="en-US" dirty="0"/>
          </a:p>
        </p:txBody>
      </p:sp>
      <p:sp>
        <p:nvSpPr>
          <p:cNvPr id="5" name="Rectangle 3">
            <a:extLst>
              <a:ext uri="{FF2B5EF4-FFF2-40B4-BE49-F238E27FC236}">
                <a16:creationId xmlns:a16="http://schemas.microsoft.com/office/drawing/2014/main" id="{A612C30D-C949-4900-875D-6752AF980394}"/>
              </a:ext>
            </a:extLst>
          </p:cNvPr>
          <p:cNvSpPr>
            <a:spLocks noChangeArrowheads="1"/>
          </p:cNvSpPr>
          <p:nvPr/>
        </p:nvSpPr>
        <p:spPr bwMode="auto">
          <a:xfrm>
            <a:off x="5428123" y="2369114"/>
            <a:ext cx="1143000" cy="5334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 name="Rectangle 4">
            <a:extLst>
              <a:ext uri="{FF2B5EF4-FFF2-40B4-BE49-F238E27FC236}">
                <a16:creationId xmlns:a16="http://schemas.microsoft.com/office/drawing/2014/main" id="{45F5D16F-E8AB-4AC1-A5BD-43060DD7C72D}"/>
              </a:ext>
            </a:extLst>
          </p:cNvPr>
          <p:cNvSpPr>
            <a:spLocks noChangeArrowheads="1"/>
          </p:cNvSpPr>
          <p:nvPr/>
        </p:nvSpPr>
        <p:spPr bwMode="auto">
          <a:xfrm>
            <a:off x="5428123" y="2902514"/>
            <a:ext cx="1143000" cy="3048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 name="Rectangle 5">
            <a:extLst>
              <a:ext uri="{FF2B5EF4-FFF2-40B4-BE49-F238E27FC236}">
                <a16:creationId xmlns:a16="http://schemas.microsoft.com/office/drawing/2014/main" id="{268FFF79-D90D-4AC9-BFEE-495BA066D5E2}"/>
              </a:ext>
            </a:extLst>
          </p:cNvPr>
          <p:cNvSpPr>
            <a:spLocks noChangeArrowheads="1"/>
          </p:cNvSpPr>
          <p:nvPr/>
        </p:nvSpPr>
        <p:spPr bwMode="auto">
          <a:xfrm>
            <a:off x="5428123" y="4959914"/>
            <a:ext cx="1143000" cy="457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6M</a:t>
            </a:r>
          </a:p>
        </p:txBody>
      </p:sp>
      <p:sp>
        <p:nvSpPr>
          <p:cNvPr id="8" name="Rectangle 6">
            <a:extLst>
              <a:ext uri="{FF2B5EF4-FFF2-40B4-BE49-F238E27FC236}">
                <a16:creationId xmlns:a16="http://schemas.microsoft.com/office/drawing/2014/main" id="{C3309260-037C-433D-ACA5-A30CD22C3856}"/>
              </a:ext>
            </a:extLst>
          </p:cNvPr>
          <p:cNvSpPr>
            <a:spLocks noChangeArrowheads="1"/>
          </p:cNvSpPr>
          <p:nvPr/>
        </p:nvSpPr>
        <p:spPr bwMode="auto">
          <a:xfrm>
            <a:off x="5428123" y="3207314"/>
            <a:ext cx="1143000" cy="533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8M</a:t>
            </a:r>
            <a:endPar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endParaRPr>
          </a:p>
        </p:txBody>
      </p:sp>
      <p:sp>
        <p:nvSpPr>
          <p:cNvPr id="9" name="Rectangle 7">
            <a:extLst>
              <a:ext uri="{FF2B5EF4-FFF2-40B4-BE49-F238E27FC236}">
                <a16:creationId xmlns:a16="http://schemas.microsoft.com/office/drawing/2014/main" id="{09F963E1-37B2-45A6-9854-705B9035C765}"/>
              </a:ext>
            </a:extLst>
          </p:cNvPr>
          <p:cNvSpPr>
            <a:spLocks noChangeArrowheads="1"/>
          </p:cNvSpPr>
          <p:nvPr/>
        </p:nvSpPr>
        <p:spPr bwMode="auto">
          <a:xfrm>
            <a:off x="5428123" y="4578914"/>
            <a:ext cx="11430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8">
            <a:extLst>
              <a:ext uri="{FF2B5EF4-FFF2-40B4-BE49-F238E27FC236}">
                <a16:creationId xmlns:a16="http://schemas.microsoft.com/office/drawing/2014/main" id="{F12D9040-F76C-4668-82C1-94C6E3B8E917}"/>
              </a:ext>
            </a:extLst>
          </p:cNvPr>
          <p:cNvSpPr>
            <a:spLocks noChangeArrowheads="1"/>
          </p:cNvSpPr>
          <p:nvPr/>
        </p:nvSpPr>
        <p:spPr bwMode="auto">
          <a:xfrm>
            <a:off x="5428123" y="2064314"/>
            <a:ext cx="11430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2M</a:t>
            </a:r>
          </a:p>
        </p:txBody>
      </p:sp>
      <p:sp>
        <p:nvSpPr>
          <p:cNvPr id="11" name="Rectangle 9">
            <a:extLst>
              <a:ext uri="{FF2B5EF4-FFF2-40B4-BE49-F238E27FC236}">
                <a16:creationId xmlns:a16="http://schemas.microsoft.com/office/drawing/2014/main" id="{B5A92A3E-CB9F-4799-9BC8-4EEC74BE716B}"/>
              </a:ext>
            </a:extLst>
          </p:cNvPr>
          <p:cNvSpPr>
            <a:spLocks noChangeArrowheads="1"/>
          </p:cNvSpPr>
          <p:nvPr/>
        </p:nvSpPr>
        <p:spPr bwMode="auto">
          <a:xfrm>
            <a:off x="5428123" y="4121714"/>
            <a:ext cx="1143000" cy="4572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7M</a:t>
            </a:r>
          </a:p>
        </p:txBody>
      </p:sp>
      <p:sp>
        <p:nvSpPr>
          <p:cNvPr id="12" name="Rectangle 10">
            <a:extLst>
              <a:ext uri="{FF2B5EF4-FFF2-40B4-BE49-F238E27FC236}">
                <a16:creationId xmlns:a16="http://schemas.microsoft.com/office/drawing/2014/main" id="{21C5A3F4-EA1E-4042-BD53-EEAF08A807DC}"/>
              </a:ext>
            </a:extLst>
          </p:cNvPr>
          <p:cNvSpPr>
            <a:spLocks noChangeArrowheads="1"/>
          </p:cNvSpPr>
          <p:nvPr/>
        </p:nvSpPr>
        <p:spPr bwMode="auto">
          <a:xfrm>
            <a:off x="5428123" y="3740714"/>
            <a:ext cx="11430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 name="Rectangle 11">
            <a:extLst>
              <a:ext uri="{FF2B5EF4-FFF2-40B4-BE49-F238E27FC236}">
                <a16:creationId xmlns:a16="http://schemas.microsoft.com/office/drawing/2014/main" id="{F25A7717-8692-4846-8571-7DC89E52DFF4}"/>
              </a:ext>
            </a:extLst>
          </p:cNvPr>
          <p:cNvSpPr>
            <a:spLocks noChangeArrowheads="1"/>
          </p:cNvSpPr>
          <p:nvPr/>
        </p:nvSpPr>
        <p:spPr bwMode="auto">
          <a:xfrm>
            <a:off x="2761123" y="2826314"/>
            <a:ext cx="11430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5M </a:t>
            </a:r>
            <a:r>
              <a:rPr kumimoji="1" lang="en-US" altLang="zh-TW" b="0" i="0" u="none" strike="noStrike" kern="0" cap="none" spc="0" normalizeH="0" baseline="0" noProof="0">
                <a:ln>
                  <a:noFill/>
                </a:ln>
                <a:solidFill>
                  <a:srgbClr val="FF0000"/>
                </a:solidFill>
                <a:effectLst/>
                <a:uLnTx/>
                <a:uFillTx/>
                <a:latin typeface="Arial" charset="0"/>
                <a:ea typeface="新細明體" pitchFamily="18" charset="-120"/>
                <a:sym typeface="Wingdings" pitchFamily="2" charset="2"/>
              </a:rPr>
              <a:t></a:t>
            </a:r>
          </a:p>
        </p:txBody>
      </p:sp>
      <p:sp>
        <p:nvSpPr>
          <p:cNvPr id="14" name="Rectangle 12">
            <a:extLst>
              <a:ext uri="{FF2B5EF4-FFF2-40B4-BE49-F238E27FC236}">
                <a16:creationId xmlns:a16="http://schemas.microsoft.com/office/drawing/2014/main" id="{253496B9-E2E4-428D-BAF9-C2F5E79B8050}"/>
              </a:ext>
            </a:extLst>
          </p:cNvPr>
          <p:cNvSpPr>
            <a:spLocks noChangeArrowheads="1"/>
          </p:cNvSpPr>
          <p:nvPr/>
        </p:nvSpPr>
        <p:spPr bwMode="auto">
          <a:xfrm>
            <a:off x="2380123" y="2140514"/>
            <a:ext cx="1905000" cy="6096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Where should I load this process?</a:t>
            </a:r>
          </a:p>
        </p:txBody>
      </p:sp>
      <p:sp>
        <p:nvSpPr>
          <p:cNvPr id="15" name="AutoShape 13">
            <a:extLst>
              <a:ext uri="{FF2B5EF4-FFF2-40B4-BE49-F238E27FC236}">
                <a16:creationId xmlns:a16="http://schemas.microsoft.com/office/drawing/2014/main" id="{2EADF825-6187-4EC0-8F67-9B36CA4FEA23}"/>
              </a:ext>
            </a:extLst>
          </p:cNvPr>
          <p:cNvSpPr>
            <a:spLocks/>
          </p:cNvSpPr>
          <p:nvPr/>
        </p:nvSpPr>
        <p:spPr bwMode="auto">
          <a:xfrm>
            <a:off x="3904123" y="4018527"/>
            <a:ext cx="1066800" cy="923330"/>
          </a:xfrm>
          <a:prstGeom prst="borderCallout1">
            <a:avLst>
              <a:gd name="adj1" fmla="val 13634"/>
              <a:gd name="adj2" fmla="val 107144"/>
              <a:gd name="adj3" fmla="val -10227"/>
              <a:gd name="adj4" fmla="val 159375"/>
            </a:avLst>
          </a:prstGeom>
          <a:solidFill>
            <a:srgbClr val="FFFF66"/>
          </a:solidFill>
          <a:ln w="12700">
            <a:solidFill>
              <a:sysClr val="windowText" lastClr="000000"/>
            </a:solidFill>
            <a:miter lim="800000"/>
            <a:headEnd type="none" w="sm" len="sm"/>
            <a:tailEnd type="none" w="sm" len="sm"/>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Last allocated block</a:t>
            </a:r>
          </a:p>
        </p:txBody>
      </p:sp>
      <p:sp>
        <p:nvSpPr>
          <p:cNvPr id="16" name="AutoShape 14">
            <a:extLst>
              <a:ext uri="{FF2B5EF4-FFF2-40B4-BE49-F238E27FC236}">
                <a16:creationId xmlns:a16="http://schemas.microsoft.com/office/drawing/2014/main" id="{E45F2518-B14B-46B4-8AC6-A2B6CEE8EC7B}"/>
              </a:ext>
            </a:extLst>
          </p:cNvPr>
          <p:cNvSpPr>
            <a:spLocks/>
          </p:cNvSpPr>
          <p:nvPr/>
        </p:nvSpPr>
        <p:spPr bwMode="auto">
          <a:xfrm>
            <a:off x="7561723" y="5340914"/>
            <a:ext cx="1635125" cy="923330"/>
          </a:xfrm>
          <a:prstGeom prst="borderCallout1">
            <a:avLst>
              <a:gd name="adj1" fmla="val 19250"/>
              <a:gd name="adj2" fmla="val -4662"/>
              <a:gd name="adj3" fmla="val -21389"/>
              <a:gd name="adj4" fmla="val -71167"/>
            </a:avLst>
          </a:prstGeom>
          <a:solidFill>
            <a:srgbClr val="FFFFCC"/>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1" i="0" u="none" strike="noStrike" kern="0" cap="none" spc="0" normalizeH="0" baseline="0" noProof="0">
                <a:ln>
                  <a:noFill/>
                </a:ln>
                <a:solidFill>
                  <a:srgbClr val="000000"/>
                </a:solidFill>
                <a:effectLst/>
                <a:uLnTx/>
                <a:uFillTx/>
                <a:latin typeface="Arial" charset="0"/>
                <a:ea typeface="新細明體" pitchFamily="18" charset="-120"/>
              </a:rPr>
              <a:t>Best-fit</a:t>
            </a: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 Leave a small hole</a:t>
            </a:r>
          </a:p>
        </p:txBody>
      </p:sp>
      <p:sp>
        <p:nvSpPr>
          <p:cNvPr id="17" name="AutoShape 15">
            <a:extLst>
              <a:ext uri="{FF2B5EF4-FFF2-40B4-BE49-F238E27FC236}">
                <a16:creationId xmlns:a16="http://schemas.microsoft.com/office/drawing/2014/main" id="{CB36D9AE-420F-4C82-A8B7-110759872BC8}"/>
              </a:ext>
            </a:extLst>
          </p:cNvPr>
          <p:cNvSpPr>
            <a:spLocks/>
          </p:cNvSpPr>
          <p:nvPr/>
        </p:nvSpPr>
        <p:spPr bwMode="auto">
          <a:xfrm>
            <a:off x="7561723" y="2173852"/>
            <a:ext cx="1635125" cy="1200329"/>
          </a:xfrm>
          <a:prstGeom prst="borderCallout1">
            <a:avLst>
              <a:gd name="adj1" fmla="val 10556"/>
              <a:gd name="adj2" fmla="val -4662"/>
              <a:gd name="adj3" fmla="val 120380"/>
              <a:gd name="adj4" fmla="val -79028"/>
            </a:avLst>
          </a:prstGeom>
          <a:solidFill>
            <a:srgbClr val="FFFFCC"/>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1" i="0" u="none" strike="noStrike" kern="0" cap="none" spc="0" normalizeH="0" baseline="0" noProof="0">
                <a:ln>
                  <a:noFill/>
                </a:ln>
                <a:solidFill>
                  <a:srgbClr val="000000"/>
                </a:solidFill>
                <a:effectLst/>
                <a:uLnTx/>
                <a:uFillTx/>
                <a:latin typeface="Arial" charset="0"/>
                <a:ea typeface="新細明體" pitchFamily="18" charset="-120"/>
              </a:rPr>
              <a:t>First-fit</a:t>
            </a: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 Use the first block that is large enough</a:t>
            </a:r>
          </a:p>
        </p:txBody>
      </p:sp>
      <p:sp>
        <p:nvSpPr>
          <p:cNvPr id="18" name="AutoShape 16">
            <a:extLst>
              <a:ext uri="{FF2B5EF4-FFF2-40B4-BE49-F238E27FC236}">
                <a16:creationId xmlns:a16="http://schemas.microsoft.com/office/drawing/2014/main" id="{9FCB8837-9091-417C-86EE-E5C80ABF0041}"/>
              </a:ext>
            </a:extLst>
          </p:cNvPr>
          <p:cNvSpPr>
            <a:spLocks/>
          </p:cNvSpPr>
          <p:nvPr/>
        </p:nvSpPr>
        <p:spPr bwMode="auto">
          <a:xfrm>
            <a:off x="7561723" y="3435914"/>
            <a:ext cx="1635125" cy="1477328"/>
          </a:xfrm>
          <a:prstGeom prst="borderCallout1">
            <a:avLst>
              <a:gd name="adj1" fmla="val 8611"/>
              <a:gd name="adj2" fmla="val -4662"/>
              <a:gd name="adj3" fmla="val 65907"/>
              <a:gd name="adj4" fmla="val -73690"/>
            </a:avLst>
          </a:prstGeom>
          <a:solidFill>
            <a:srgbClr val="FFFFCC"/>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1" i="0" u="none" strike="noStrike" kern="0" cap="none" spc="0" normalizeH="0" baseline="0" noProof="0">
                <a:ln>
                  <a:noFill/>
                </a:ln>
                <a:solidFill>
                  <a:srgbClr val="000000"/>
                </a:solidFill>
                <a:effectLst/>
                <a:uLnTx/>
                <a:uFillTx/>
                <a:latin typeface="Arial" charset="0"/>
                <a:ea typeface="新細明體" pitchFamily="18" charset="-120"/>
              </a:rPr>
              <a:t>Next-fit</a:t>
            </a: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 Use the first large enough block after the last placement</a:t>
            </a:r>
          </a:p>
        </p:txBody>
      </p:sp>
    </p:spTree>
    <p:extLst>
      <p:ext uri="{BB962C8B-B14F-4D97-AF65-F5344CB8AC3E}">
        <p14:creationId xmlns:p14="http://schemas.microsoft.com/office/powerpoint/2010/main" val="248085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a:xfrm>
            <a:off x="370613" y="1274325"/>
            <a:ext cx="8665811" cy="4679250"/>
          </a:xfrm>
        </p:spPr>
        <p:txBody>
          <a:bodyPr/>
          <a:lstStyle/>
          <a:p>
            <a:r>
              <a:rPr lang="en-US" altLang="zh-TW" dirty="0">
                <a:solidFill>
                  <a:srgbClr val="FF0000"/>
                </a:solidFill>
                <a:ea typeface="新細明體" pitchFamily="18" charset="-120"/>
              </a:rPr>
              <a:t>First-fit</a:t>
            </a:r>
            <a:r>
              <a:rPr lang="en-US" altLang="zh-TW" dirty="0">
                <a:ea typeface="新細明體" pitchFamily="18" charset="-120"/>
              </a:rPr>
              <a:t> algorithm</a:t>
            </a:r>
          </a:p>
          <a:p>
            <a:pPr lvl="1"/>
            <a:r>
              <a:rPr lang="en-US" altLang="zh-TW" dirty="0">
                <a:ea typeface="新細明體" pitchFamily="18" charset="-120"/>
              </a:rPr>
              <a:t>Starts scanning memory from the beginning and chooses the </a:t>
            </a:r>
            <a:r>
              <a:rPr lang="en-US" altLang="zh-TW" dirty="0">
                <a:solidFill>
                  <a:srgbClr val="0070C0"/>
                </a:solidFill>
                <a:ea typeface="新細明體" pitchFamily="18" charset="-120"/>
              </a:rPr>
              <a:t>first available block </a:t>
            </a:r>
            <a:r>
              <a:rPr lang="en-US" altLang="zh-TW" dirty="0">
                <a:ea typeface="新細明體" pitchFamily="18" charset="-120"/>
              </a:rPr>
              <a:t>that is large enough.</a:t>
            </a:r>
          </a:p>
          <a:p>
            <a:pPr lvl="1"/>
            <a:r>
              <a:rPr lang="en-US" dirty="0">
                <a:solidFill>
                  <a:srgbClr val="0070C0"/>
                </a:solidFill>
              </a:rPr>
              <a:t>Simplest</a:t>
            </a:r>
            <a:r>
              <a:rPr lang="en-US" dirty="0"/>
              <a:t> but usually the </a:t>
            </a:r>
            <a:r>
              <a:rPr lang="en-US" dirty="0">
                <a:solidFill>
                  <a:srgbClr val="0070C0"/>
                </a:solidFill>
              </a:rPr>
              <a:t>best</a:t>
            </a:r>
            <a:r>
              <a:rPr lang="en-US" dirty="0"/>
              <a:t> and </a:t>
            </a:r>
            <a:r>
              <a:rPr lang="en-US" dirty="0">
                <a:solidFill>
                  <a:srgbClr val="0070C0"/>
                </a:solidFill>
              </a:rPr>
              <a:t>fastest </a:t>
            </a:r>
            <a:r>
              <a:rPr lang="en-US" dirty="0"/>
              <a:t>as well</a:t>
            </a:r>
          </a:p>
          <a:p>
            <a:pPr lvl="1"/>
            <a:r>
              <a:rPr lang="en-US" dirty="0"/>
              <a:t>May litter the </a:t>
            </a:r>
            <a:r>
              <a:rPr lang="en-US" dirty="0">
                <a:solidFill>
                  <a:srgbClr val="0070C0"/>
                </a:solidFill>
              </a:rPr>
              <a:t>front </a:t>
            </a:r>
            <a:r>
              <a:rPr lang="en-US" dirty="0"/>
              <a:t>end with </a:t>
            </a:r>
            <a:r>
              <a:rPr lang="en-US" dirty="0">
                <a:solidFill>
                  <a:srgbClr val="0070C0"/>
                </a:solidFill>
              </a:rPr>
              <a:t>small free </a:t>
            </a:r>
            <a:r>
              <a:rPr lang="en-US" dirty="0"/>
              <a:t>partitions that need to be </a:t>
            </a:r>
            <a:r>
              <a:rPr lang="en-US" dirty="0">
                <a:solidFill>
                  <a:srgbClr val="0070C0"/>
                </a:solidFill>
              </a:rPr>
              <a:t>searched over </a:t>
            </a:r>
            <a:r>
              <a:rPr lang="en-US" dirty="0"/>
              <a:t>on each subsequent first-fit pass</a:t>
            </a:r>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p:txBody>
          <a:bodyPr/>
          <a:lstStyle/>
          <a:p>
            <a:r>
              <a:rPr lang="en-US" altLang="zh-TW" dirty="0">
                <a:ea typeface="新細明體" pitchFamily="18" charset="-120"/>
              </a:rPr>
              <a:t>Placement Algorithm (2/4)</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15</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5991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a:xfrm>
            <a:off x="370613" y="1274325"/>
            <a:ext cx="8665811" cy="4679250"/>
          </a:xfrm>
        </p:spPr>
        <p:txBody>
          <a:bodyPr/>
          <a:lstStyle/>
          <a:p>
            <a:r>
              <a:rPr lang="en-US" altLang="zh-TW" dirty="0">
                <a:solidFill>
                  <a:srgbClr val="FF0000"/>
                </a:solidFill>
                <a:ea typeface="新細明體" pitchFamily="18" charset="-120"/>
              </a:rPr>
              <a:t>Next-fit</a:t>
            </a:r>
            <a:r>
              <a:rPr lang="en-US" altLang="zh-TW" dirty="0">
                <a:ea typeface="新細明體" pitchFamily="18" charset="-120"/>
              </a:rPr>
              <a:t> algorithm</a:t>
            </a:r>
          </a:p>
          <a:p>
            <a:pPr lvl="1"/>
            <a:r>
              <a:rPr lang="en-US" altLang="zh-TW" dirty="0">
                <a:ea typeface="新細明體" pitchFamily="18" charset="-120"/>
              </a:rPr>
              <a:t>Starts scanning memory from the location of the </a:t>
            </a:r>
            <a:r>
              <a:rPr lang="en-US" altLang="zh-TW" dirty="0">
                <a:solidFill>
                  <a:srgbClr val="0070C0"/>
                </a:solidFill>
                <a:ea typeface="新細明體" pitchFamily="18" charset="-120"/>
              </a:rPr>
              <a:t>last </a:t>
            </a:r>
            <a:r>
              <a:rPr lang="en-US" altLang="zh-TW" dirty="0">
                <a:ea typeface="新細明體" pitchFamily="18" charset="-120"/>
              </a:rPr>
              <a:t>placement and chooses the </a:t>
            </a:r>
            <a:r>
              <a:rPr lang="en-US" altLang="zh-TW" dirty="0">
                <a:solidFill>
                  <a:srgbClr val="0070C0"/>
                </a:solidFill>
                <a:ea typeface="新細明體" pitchFamily="18" charset="-120"/>
              </a:rPr>
              <a:t>next available </a:t>
            </a:r>
            <a:r>
              <a:rPr lang="en-US" altLang="zh-TW" dirty="0">
                <a:ea typeface="新細明體" pitchFamily="18" charset="-120"/>
              </a:rPr>
              <a:t>block that is large enough</a:t>
            </a:r>
          </a:p>
          <a:p>
            <a:pPr lvl="1"/>
            <a:r>
              <a:rPr lang="en-US" dirty="0">
                <a:ea typeface="新細明體" pitchFamily="18" charset="-120"/>
              </a:rPr>
              <a:t>Tends to produce </a:t>
            </a:r>
            <a:r>
              <a:rPr lang="en-US" dirty="0">
                <a:solidFill>
                  <a:srgbClr val="0070C0"/>
                </a:solidFill>
                <a:ea typeface="新細明體" pitchFamily="18" charset="-120"/>
              </a:rPr>
              <a:t>slightly worse </a:t>
            </a:r>
            <a:r>
              <a:rPr lang="en-US" dirty="0">
                <a:ea typeface="新細明體" pitchFamily="18" charset="-120"/>
              </a:rPr>
              <a:t>results than the first-fit</a:t>
            </a:r>
          </a:p>
          <a:p>
            <a:pPr lvl="1"/>
            <a:r>
              <a:rPr lang="en-US" dirty="0">
                <a:ea typeface="新細明體" pitchFamily="18" charset="-120"/>
              </a:rPr>
              <a:t>More frequently lead to an allocation from a free block at the </a:t>
            </a:r>
            <a:r>
              <a:rPr lang="en-US" dirty="0">
                <a:solidFill>
                  <a:srgbClr val="0070C0"/>
                </a:solidFill>
                <a:ea typeface="新細明體" pitchFamily="18" charset="-120"/>
              </a:rPr>
              <a:t>end</a:t>
            </a:r>
            <a:r>
              <a:rPr lang="en-US" dirty="0">
                <a:ea typeface="新細明體" pitchFamily="18" charset="-120"/>
              </a:rPr>
              <a:t> of memory</a:t>
            </a:r>
            <a:endParaRPr lang="en-US" altLang="zh-TW" dirty="0">
              <a:ea typeface="新細明體" pitchFamily="18" charset="-120"/>
            </a:endParaRPr>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p:txBody>
          <a:bodyPr/>
          <a:lstStyle/>
          <a:p>
            <a:r>
              <a:rPr lang="en-US" altLang="zh-TW" dirty="0">
                <a:ea typeface="新細明體" pitchFamily="18" charset="-120"/>
              </a:rPr>
              <a:t>Placement Algorithm (3/4)</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16</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7289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a:xfrm>
            <a:off x="370613" y="1274325"/>
            <a:ext cx="8665811" cy="4679250"/>
          </a:xfrm>
        </p:spPr>
        <p:txBody>
          <a:bodyPr/>
          <a:lstStyle/>
          <a:p>
            <a:r>
              <a:rPr lang="en-US" altLang="zh-TW" dirty="0">
                <a:solidFill>
                  <a:srgbClr val="FF0000"/>
                </a:solidFill>
                <a:ea typeface="新細明體" pitchFamily="18" charset="-120"/>
              </a:rPr>
              <a:t>Best-fit</a:t>
            </a:r>
            <a:r>
              <a:rPr lang="en-US" altLang="zh-TW" dirty="0">
                <a:ea typeface="新細明體" pitchFamily="18" charset="-120"/>
              </a:rPr>
              <a:t> algorithm</a:t>
            </a:r>
          </a:p>
          <a:p>
            <a:pPr lvl="1"/>
            <a:r>
              <a:rPr lang="en-US" altLang="zh-TW" dirty="0">
                <a:ea typeface="新細明體" pitchFamily="18" charset="-120"/>
              </a:rPr>
              <a:t>Chooses the block that is </a:t>
            </a:r>
            <a:r>
              <a:rPr lang="en-US" altLang="zh-TW" dirty="0">
                <a:solidFill>
                  <a:srgbClr val="0070C0"/>
                </a:solidFill>
                <a:ea typeface="新細明體" pitchFamily="18" charset="-120"/>
              </a:rPr>
              <a:t>closest</a:t>
            </a:r>
            <a:r>
              <a:rPr lang="en-US" altLang="zh-TW" dirty="0">
                <a:ea typeface="新細明體" pitchFamily="18" charset="-120"/>
              </a:rPr>
              <a:t> in size to the request</a:t>
            </a:r>
          </a:p>
          <a:p>
            <a:pPr lvl="1"/>
            <a:r>
              <a:rPr lang="en-US" altLang="zh-TW" dirty="0">
                <a:solidFill>
                  <a:srgbClr val="0070C0"/>
                </a:solidFill>
                <a:ea typeface="新細明體" pitchFamily="18" charset="-120"/>
              </a:rPr>
              <a:t>Worst</a:t>
            </a:r>
            <a:r>
              <a:rPr lang="en-US" altLang="zh-TW" dirty="0">
                <a:ea typeface="新細明體" pitchFamily="18" charset="-120"/>
              </a:rPr>
              <a:t> performer overall</a:t>
            </a:r>
          </a:p>
          <a:p>
            <a:pPr lvl="1"/>
            <a:r>
              <a:rPr lang="en-US" altLang="zh-TW" dirty="0">
                <a:solidFill>
                  <a:srgbClr val="0070C0"/>
                </a:solidFill>
                <a:ea typeface="新細明體" pitchFamily="18" charset="-120"/>
              </a:rPr>
              <a:t>Small blocks </a:t>
            </a:r>
            <a:r>
              <a:rPr lang="en-US" altLang="zh-TW" dirty="0">
                <a:ea typeface="新細明體" pitchFamily="18" charset="-120"/>
              </a:rPr>
              <a:t>are left all around. Compaction must be done more often</a:t>
            </a:r>
          </a:p>
          <a:p>
            <a:endParaRPr lang="en-US" dirty="0"/>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p:txBody>
          <a:bodyPr/>
          <a:lstStyle/>
          <a:p>
            <a:r>
              <a:rPr lang="en-US" altLang="zh-TW" dirty="0">
                <a:ea typeface="新細明體" pitchFamily="18" charset="-120"/>
              </a:rPr>
              <a:t>Placement Algorithm (4/4)</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17</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58118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5714A9-7E30-4528-ADE7-50E16BD5594E}"/>
              </a:ext>
            </a:extLst>
          </p:cNvPr>
          <p:cNvSpPr>
            <a:spLocks noGrp="1"/>
          </p:cNvSpPr>
          <p:nvPr>
            <p:ph idx="1"/>
          </p:nvPr>
        </p:nvSpPr>
        <p:spPr>
          <a:xfrm>
            <a:off x="370613" y="1274325"/>
            <a:ext cx="9490563" cy="4679250"/>
          </a:xfrm>
        </p:spPr>
        <p:txBody>
          <a:bodyPr/>
          <a:lstStyle/>
          <a:p>
            <a:r>
              <a:rPr lang="en-US" altLang="zh-TW" dirty="0">
                <a:ea typeface="新細明體" pitchFamily="18" charset="-120"/>
              </a:rPr>
              <a:t>Physical memory (RAM), Frame, Physical address</a:t>
            </a:r>
          </a:p>
          <a:p>
            <a:r>
              <a:rPr lang="en-US" altLang="zh-TW" dirty="0">
                <a:ea typeface="新細明體" pitchFamily="18" charset="-120"/>
              </a:rPr>
              <a:t>Addressing space of each process, Page, Logical address</a:t>
            </a:r>
          </a:p>
          <a:p>
            <a:r>
              <a:rPr lang="en-US" altLang="zh-TW" dirty="0">
                <a:ea typeface="新細明體" pitchFamily="18" charset="-120"/>
              </a:rPr>
              <a:t>Page table</a:t>
            </a:r>
          </a:p>
          <a:p>
            <a:r>
              <a:rPr lang="en-US" altLang="zh-TW" dirty="0">
                <a:ea typeface="新細明體" pitchFamily="18" charset="-120"/>
              </a:rPr>
              <a:t>Address translation</a:t>
            </a:r>
          </a:p>
          <a:p>
            <a:endParaRPr lang="zh-MO" altLang="en-US" dirty="0"/>
          </a:p>
        </p:txBody>
      </p:sp>
      <p:sp>
        <p:nvSpPr>
          <p:cNvPr id="3" name="Title 2">
            <a:extLst>
              <a:ext uri="{FF2B5EF4-FFF2-40B4-BE49-F238E27FC236}">
                <a16:creationId xmlns:a16="http://schemas.microsoft.com/office/drawing/2014/main" id="{EBF6D2C5-7C3C-4463-AB5F-7188D0C28A6B}"/>
              </a:ext>
            </a:extLst>
          </p:cNvPr>
          <p:cNvSpPr>
            <a:spLocks noGrp="1"/>
          </p:cNvSpPr>
          <p:nvPr>
            <p:ph type="title"/>
          </p:nvPr>
        </p:nvSpPr>
        <p:spPr/>
        <p:txBody>
          <a:bodyPr/>
          <a:lstStyle/>
          <a:p>
            <a:r>
              <a:rPr lang="en-US" altLang="zh-TW" dirty="0">
                <a:ea typeface="新細明體" pitchFamily="18" charset="-120"/>
              </a:rPr>
              <a:t>Key Concepts in Paging</a:t>
            </a:r>
            <a:endParaRPr lang="zh-MO" altLang="en-US" dirty="0"/>
          </a:p>
        </p:txBody>
      </p:sp>
      <p:sp>
        <p:nvSpPr>
          <p:cNvPr id="4" name="Slide Number Placeholder 3">
            <a:extLst>
              <a:ext uri="{FF2B5EF4-FFF2-40B4-BE49-F238E27FC236}">
                <a16:creationId xmlns:a16="http://schemas.microsoft.com/office/drawing/2014/main" id="{ED38A37F-845A-48A5-8A3D-0B8D2CECF927}"/>
              </a:ext>
            </a:extLst>
          </p:cNvPr>
          <p:cNvSpPr>
            <a:spLocks noGrp="1"/>
          </p:cNvSpPr>
          <p:nvPr>
            <p:ph type="sldNum" sz="quarter" idx="15"/>
          </p:nvPr>
        </p:nvSpPr>
        <p:spPr/>
        <p:txBody>
          <a:bodyPr/>
          <a:lstStyle/>
          <a:p>
            <a:fld id="{19B51A1E-902D-48AF-9020-955120F399B6}" type="slidenum">
              <a:rPr lang="en-US" smtClean="0"/>
              <a:pPr/>
              <a:t>18</a:t>
            </a:fld>
            <a:endParaRPr lang="en-US" dirty="0"/>
          </a:p>
        </p:txBody>
      </p:sp>
      <p:pic>
        <p:nvPicPr>
          <p:cNvPr id="5" name="Picture Placeholder 17" descr="decorative element">
            <a:extLst>
              <a:ext uri="{FF2B5EF4-FFF2-40B4-BE49-F238E27FC236}">
                <a16:creationId xmlns:a16="http://schemas.microsoft.com/office/drawing/2014/main" id="{D95D02F6-339B-4ADB-B137-A25C67749B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23494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CD699-F139-461C-8A18-D784A4EEF9F8}"/>
              </a:ext>
            </a:extLst>
          </p:cNvPr>
          <p:cNvSpPr>
            <a:spLocks noGrp="1"/>
          </p:cNvSpPr>
          <p:nvPr>
            <p:ph idx="1"/>
          </p:nvPr>
        </p:nvSpPr>
        <p:spPr/>
        <p:txBody>
          <a:bodyPr/>
          <a:lstStyle/>
          <a:p>
            <a:r>
              <a:rPr lang="en-US" altLang="zh-TW" dirty="0">
                <a:ea typeface="新細明體" pitchFamily="18" charset="-120"/>
              </a:rPr>
              <a:t>Physical memory (RAM), Frame, Physical address</a:t>
            </a:r>
          </a:p>
          <a:p>
            <a:r>
              <a:rPr lang="en-US" altLang="zh-TW" dirty="0">
                <a:ea typeface="新細明體" pitchFamily="18" charset="-120"/>
              </a:rPr>
              <a:t>Addressing space of each process, Page, Logical address</a:t>
            </a:r>
          </a:p>
          <a:p>
            <a:r>
              <a:rPr lang="en-US" altLang="zh-TW" dirty="0">
                <a:ea typeface="新細明體" pitchFamily="18" charset="-120"/>
              </a:rPr>
              <a:t>Page table</a:t>
            </a:r>
          </a:p>
          <a:p>
            <a:r>
              <a:rPr lang="en-US" altLang="zh-TW" dirty="0">
                <a:ea typeface="新細明體" pitchFamily="18" charset="-120"/>
              </a:rPr>
              <a:t>Address translation</a:t>
            </a:r>
          </a:p>
          <a:p>
            <a:endParaRPr lang="en-US" dirty="0"/>
          </a:p>
        </p:txBody>
      </p:sp>
      <p:sp>
        <p:nvSpPr>
          <p:cNvPr id="3" name="Title 2">
            <a:extLst>
              <a:ext uri="{FF2B5EF4-FFF2-40B4-BE49-F238E27FC236}">
                <a16:creationId xmlns:a16="http://schemas.microsoft.com/office/drawing/2014/main" id="{53ACBFFD-5756-42DB-A6FA-15730016AF14}"/>
              </a:ext>
            </a:extLst>
          </p:cNvPr>
          <p:cNvSpPr>
            <a:spLocks noGrp="1"/>
          </p:cNvSpPr>
          <p:nvPr>
            <p:ph type="title"/>
          </p:nvPr>
        </p:nvSpPr>
        <p:spPr/>
        <p:txBody>
          <a:bodyPr/>
          <a:lstStyle/>
          <a:p>
            <a:r>
              <a:rPr lang="en-US" dirty="0"/>
              <a:t>Key Concept in Paging</a:t>
            </a:r>
          </a:p>
        </p:txBody>
      </p:sp>
      <p:sp>
        <p:nvSpPr>
          <p:cNvPr id="4" name="Slide Number Placeholder 3">
            <a:extLst>
              <a:ext uri="{FF2B5EF4-FFF2-40B4-BE49-F238E27FC236}">
                <a16:creationId xmlns:a16="http://schemas.microsoft.com/office/drawing/2014/main" id="{3A2CD569-CCD9-4B99-B6DD-2883C2063EA3}"/>
              </a:ext>
            </a:extLst>
          </p:cNvPr>
          <p:cNvSpPr>
            <a:spLocks noGrp="1"/>
          </p:cNvSpPr>
          <p:nvPr>
            <p:ph type="sldNum" sz="quarter" idx="15"/>
          </p:nvPr>
        </p:nvSpPr>
        <p:spPr/>
        <p:txBody>
          <a:bodyPr/>
          <a:lstStyle/>
          <a:p>
            <a:fld id="{19B51A1E-902D-48AF-9020-955120F399B6}" type="slidenum">
              <a:rPr lang="en-US" smtClean="0"/>
              <a:pPr/>
              <a:t>19</a:t>
            </a:fld>
            <a:endParaRPr lang="en-US" dirty="0"/>
          </a:p>
        </p:txBody>
      </p:sp>
      <p:pic>
        <p:nvPicPr>
          <p:cNvPr id="1026" name="Picture 2" descr="Home Page - Key Concepts Locksmith | Automotive Locksmith | Mobile  Locksmith | Safecracker | Salem, Albany, Independence Oregon">
            <a:extLst>
              <a:ext uri="{FF2B5EF4-FFF2-40B4-BE49-F238E27FC236}">
                <a16:creationId xmlns:a16="http://schemas.microsoft.com/office/drawing/2014/main" id="{8DA3D2CF-65A2-4802-96E5-2BC344826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275" y="4111719"/>
            <a:ext cx="48768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59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231DCA-AAD1-4A69-8244-16394DE32A27}"/>
              </a:ext>
            </a:extLst>
          </p:cNvPr>
          <p:cNvSpPr>
            <a:spLocks noGrp="1"/>
          </p:cNvSpPr>
          <p:nvPr>
            <p:ph idx="1"/>
          </p:nvPr>
        </p:nvSpPr>
        <p:spPr>
          <a:xfrm>
            <a:off x="370613" y="1274325"/>
            <a:ext cx="6819081" cy="4679250"/>
          </a:xfrm>
        </p:spPr>
        <p:txBody>
          <a:bodyPr/>
          <a:lstStyle/>
          <a:p>
            <a:r>
              <a:rPr lang="en-US" altLang="zh-TW" dirty="0">
                <a:solidFill>
                  <a:srgbClr val="FF0000"/>
                </a:solidFill>
                <a:ea typeface="新細明體" pitchFamily="18" charset="-120"/>
              </a:rPr>
              <a:t>Subdivide</a:t>
            </a:r>
            <a:r>
              <a:rPr lang="en-US" altLang="zh-TW" dirty="0">
                <a:ea typeface="新細明體" pitchFamily="18" charset="-120"/>
              </a:rPr>
              <a:t> memory to accommodate </a:t>
            </a:r>
            <a:r>
              <a:rPr lang="en-US" altLang="zh-TW" dirty="0">
                <a:solidFill>
                  <a:srgbClr val="FF0000"/>
                </a:solidFill>
                <a:ea typeface="新細明體" pitchFamily="18" charset="-120"/>
              </a:rPr>
              <a:t>multiple</a:t>
            </a:r>
            <a:r>
              <a:rPr lang="en-US" altLang="zh-TW" dirty="0">
                <a:ea typeface="新細明體" pitchFamily="18" charset="-120"/>
              </a:rPr>
              <a:t> processes</a:t>
            </a:r>
          </a:p>
          <a:p>
            <a:r>
              <a:rPr lang="en-US" altLang="zh-TW" dirty="0">
                <a:ea typeface="新細明體" pitchFamily="18" charset="-120"/>
              </a:rPr>
              <a:t>Allocate memory </a:t>
            </a:r>
            <a:r>
              <a:rPr lang="en-US" altLang="zh-TW" dirty="0">
                <a:solidFill>
                  <a:srgbClr val="FF0000"/>
                </a:solidFill>
                <a:ea typeface="新細明體" pitchFamily="18" charset="-120"/>
              </a:rPr>
              <a:t>efficiently</a:t>
            </a:r>
            <a:r>
              <a:rPr lang="en-US" altLang="zh-TW" dirty="0">
                <a:ea typeface="新細明體" pitchFamily="18" charset="-120"/>
              </a:rPr>
              <a:t> – pack as </a:t>
            </a:r>
            <a:r>
              <a:rPr lang="en-US" altLang="zh-TW" dirty="0">
                <a:solidFill>
                  <a:srgbClr val="FF0000"/>
                </a:solidFill>
                <a:ea typeface="新細明體" pitchFamily="18" charset="-120"/>
              </a:rPr>
              <a:t>many</a:t>
            </a:r>
            <a:r>
              <a:rPr lang="en-US" altLang="zh-TW" dirty="0">
                <a:ea typeface="新細明體" pitchFamily="18" charset="-120"/>
              </a:rPr>
              <a:t> processes into memory as possible</a:t>
            </a:r>
          </a:p>
          <a:p>
            <a:endParaRPr lang="zh-MO" altLang="en-US" dirty="0"/>
          </a:p>
        </p:txBody>
      </p:sp>
      <p:sp>
        <p:nvSpPr>
          <p:cNvPr id="3" name="Title 2">
            <a:extLst>
              <a:ext uri="{FF2B5EF4-FFF2-40B4-BE49-F238E27FC236}">
                <a16:creationId xmlns:a16="http://schemas.microsoft.com/office/drawing/2014/main" id="{9D06BC05-B1E1-488B-98D1-0B6FF55A49CE}"/>
              </a:ext>
            </a:extLst>
          </p:cNvPr>
          <p:cNvSpPr>
            <a:spLocks noGrp="1"/>
          </p:cNvSpPr>
          <p:nvPr>
            <p:ph type="title"/>
          </p:nvPr>
        </p:nvSpPr>
        <p:spPr/>
        <p:txBody>
          <a:bodyPr/>
          <a:lstStyle/>
          <a:p>
            <a:r>
              <a:rPr lang="en-US" altLang="zh-TW" dirty="0">
                <a:ea typeface="新細明體" pitchFamily="18" charset="-120"/>
              </a:rPr>
              <a:t>Memory Management</a:t>
            </a:r>
            <a:endParaRPr lang="zh-MO" altLang="en-US" dirty="0"/>
          </a:p>
        </p:txBody>
      </p:sp>
      <p:sp>
        <p:nvSpPr>
          <p:cNvPr id="4" name="Slide Number Placeholder 3">
            <a:extLst>
              <a:ext uri="{FF2B5EF4-FFF2-40B4-BE49-F238E27FC236}">
                <a16:creationId xmlns:a16="http://schemas.microsoft.com/office/drawing/2014/main" id="{BBD6A52C-C1E9-427B-A78A-A1E41A07AB7D}"/>
              </a:ext>
            </a:extLst>
          </p:cNvPr>
          <p:cNvSpPr>
            <a:spLocks noGrp="1"/>
          </p:cNvSpPr>
          <p:nvPr>
            <p:ph type="sldNum" sz="quarter" idx="15"/>
          </p:nvPr>
        </p:nvSpPr>
        <p:spPr/>
        <p:txBody>
          <a:bodyPr/>
          <a:lstStyle/>
          <a:p>
            <a:fld id="{19B51A1E-902D-48AF-9020-955120F399B6}" type="slidenum">
              <a:rPr lang="en-US" smtClean="0"/>
              <a:pPr/>
              <a:t>2</a:t>
            </a:fld>
            <a:endParaRPr lang="en-US" dirty="0"/>
          </a:p>
        </p:txBody>
      </p:sp>
      <p:sp>
        <p:nvSpPr>
          <p:cNvPr id="7" name="Rectangle 4">
            <a:extLst>
              <a:ext uri="{FF2B5EF4-FFF2-40B4-BE49-F238E27FC236}">
                <a16:creationId xmlns:a16="http://schemas.microsoft.com/office/drawing/2014/main" id="{B7B63D74-E82D-4091-B724-7FED3E67A3EE}"/>
              </a:ext>
            </a:extLst>
          </p:cNvPr>
          <p:cNvSpPr>
            <a:spLocks noChangeArrowheads="1"/>
          </p:cNvSpPr>
          <p:nvPr/>
        </p:nvSpPr>
        <p:spPr bwMode="auto">
          <a:xfrm>
            <a:off x="8220637" y="1367118"/>
            <a:ext cx="1752600" cy="4724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5">
            <a:extLst>
              <a:ext uri="{FF2B5EF4-FFF2-40B4-BE49-F238E27FC236}">
                <a16:creationId xmlns:a16="http://schemas.microsoft.com/office/drawing/2014/main" id="{9DDBACB6-327D-40DF-9280-20554F5DFF7E}"/>
              </a:ext>
            </a:extLst>
          </p:cNvPr>
          <p:cNvSpPr>
            <a:spLocks noChangeArrowheads="1"/>
          </p:cNvSpPr>
          <p:nvPr/>
        </p:nvSpPr>
        <p:spPr bwMode="auto">
          <a:xfrm>
            <a:off x="8449237" y="2814918"/>
            <a:ext cx="1295400" cy="1066800"/>
          </a:xfrm>
          <a:prstGeom prst="rect">
            <a:avLst/>
          </a:prstGeom>
          <a:solidFill>
            <a:schemeClr val="accent2"/>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if a&gt;10 then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a := a + 1;</a:t>
            </a:r>
          </a:p>
        </p:txBody>
      </p:sp>
      <p:sp>
        <p:nvSpPr>
          <p:cNvPr id="9" name="Rectangle 6">
            <a:extLst>
              <a:ext uri="{FF2B5EF4-FFF2-40B4-BE49-F238E27FC236}">
                <a16:creationId xmlns:a16="http://schemas.microsoft.com/office/drawing/2014/main" id="{F982887A-CCD8-42BB-97D2-40E426912240}"/>
              </a:ext>
            </a:extLst>
          </p:cNvPr>
          <p:cNvSpPr>
            <a:spLocks noChangeArrowheads="1"/>
          </p:cNvSpPr>
          <p:nvPr/>
        </p:nvSpPr>
        <p:spPr bwMode="auto">
          <a:xfrm>
            <a:off x="8901954" y="3500718"/>
            <a:ext cx="381000" cy="2508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7">
            <a:extLst>
              <a:ext uri="{FF2B5EF4-FFF2-40B4-BE49-F238E27FC236}">
                <a16:creationId xmlns:a16="http://schemas.microsoft.com/office/drawing/2014/main" id="{F65623BC-CE49-41D6-8CC3-C87FF0A20313}"/>
              </a:ext>
            </a:extLst>
          </p:cNvPr>
          <p:cNvSpPr>
            <a:spLocks noChangeArrowheads="1"/>
          </p:cNvSpPr>
          <p:nvPr/>
        </p:nvSpPr>
        <p:spPr bwMode="auto">
          <a:xfrm>
            <a:off x="8597154" y="3576918"/>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a</a:t>
            </a:r>
            <a:endParaRPr kumimoji="1" lang="en-US" altLang="zh-TW" sz="1200">
              <a:solidFill>
                <a:prstClr val="black"/>
              </a:solidFill>
              <a:ea typeface="新細明體" pitchFamily="18" charset="-120"/>
            </a:endParaRPr>
          </a:p>
        </p:txBody>
      </p:sp>
      <p:sp>
        <p:nvSpPr>
          <p:cNvPr id="11" name="Rectangle 8">
            <a:extLst>
              <a:ext uri="{FF2B5EF4-FFF2-40B4-BE49-F238E27FC236}">
                <a16:creationId xmlns:a16="http://schemas.microsoft.com/office/drawing/2014/main" id="{244BC9AB-4CEB-46ED-B6C0-BA2D70697A47}"/>
              </a:ext>
            </a:extLst>
          </p:cNvPr>
          <p:cNvSpPr>
            <a:spLocks noChangeArrowheads="1"/>
          </p:cNvSpPr>
          <p:nvPr/>
        </p:nvSpPr>
        <p:spPr bwMode="auto">
          <a:xfrm>
            <a:off x="8449237" y="1595718"/>
            <a:ext cx="1295400" cy="1066800"/>
          </a:xfrm>
          <a:prstGeom prst="rect">
            <a:avLst/>
          </a:prstGeom>
          <a:solidFill>
            <a:schemeClr val="accent2"/>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 := a + 1;</a:t>
            </a:r>
          </a:p>
        </p:txBody>
      </p:sp>
      <p:sp>
        <p:nvSpPr>
          <p:cNvPr id="12" name="Rectangle 9">
            <a:extLst>
              <a:ext uri="{FF2B5EF4-FFF2-40B4-BE49-F238E27FC236}">
                <a16:creationId xmlns:a16="http://schemas.microsoft.com/office/drawing/2014/main" id="{CFB76478-49E9-4EEE-9EC3-ED855F5DD13B}"/>
              </a:ext>
            </a:extLst>
          </p:cNvPr>
          <p:cNvSpPr>
            <a:spLocks noChangeArrowheads="1"/>
          </p:cNvSpPr>
          <p:nvPr/>
        </p:nvSpPr>
        <p:spPr bwMode="auto">
          <a:xfrm>
            <a:off x="8901954" y="2281518"/>
            <a:ext cx="381000" cy="2508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Rectangle 10">
            <a:extLst>
              <a:ext uri="{FF2B5EF4-FFF2-40B4-BE49-F238E27FC236}">
                <a16:creationId xmlns:a16="http://schemas.microsoft.com/office/drawing/2014/main" id="{BBD62B7C-3A83-4C9C-AFFC-7B3CB8D2DF03}"/>
              </a:ext>
            </a:extLst>
          </p:cNvPr>
          <p:cNvSpPr>
            <a:spLocks noChangeArrowheads="1"/>
          </p:cNvSpPr>
          <p:nvPr/>
        </p:nvSpPr>
        <p:spPr bwMode="auto">
          <a:xfrm>
            <a:off x="8597154" y="2357718"/>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b</a:t>
            </a:r>
            <a:endParaRPr kumimoji="1" lang="en-US" altLang="zh-TW" sz="1200">
              <a:solidFill>
                <a:prstClr val="black"/>
              </a:solidFill>
              <a:ea typeface="新細明體" pitchFamily="18" charset="-120"/>
            </a:endParaRPr>
          </a:p>
        </p:txBody>
      </p:sp>
      <p:sp>
        <p:nvSpPr>
          <p:cNvPr id="14" name="Rectangle 11">
            <a:extLst>
              <a:ext uri="{FF2B5EF4-FFF2-40B4-BE49-F238E27FC236}">
                <a16:creationId xmlns:a16="http://schemas.microsoft.com/office/drawing/2014/main" id="{A1D32FA9-7A29-4B68-9B94-9BE601108B2B}"/>
              </a:ext>
            </a:extLst>
          </p:cNvPr>
          <p:cNvSpPr>
            <a:spLocks noChangeArrowheads="1"/>
          </p:cNvSpPr>
          <p:nvPr/>
        </p:nvSpPr>
        <p:spPr bwMode="auto">
          <a:xfrm>
            <a:off x="8901954" y="1976718"/>
            <a:ext cx="381000" cy="2508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Rectangle 12">
            <a:extLst>
              <a:ext uri="{FF2B5EF4-FFF2-40B4-BE49-F238E27FC236}">
                <a16:creationId xmlns:a16="http://schemas.microsoft.com/office/drawing/2014/main" id="{CB07C99F-673F-48DD-8193-889792E27C39}"/>
              </a:ext>
            </a:extLst>
          </p:cNvPr>
          <p:cNvSpPr>
            <a:spLocks noChangeArrowheads="1"/>
          </p:cNvSpPr>
          <p:nvPr/>
        </p:nvSpPr>
        <p:spPr bwMode="auto">
          <a:xfrm>
            <a:off x="8597154" y="2052918"/>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a</a:t>
            </a:r>
            <a:endParaRPr kumimoji="1" lang="en-US" altLang="zh-TW" sz="1200">
              <a:solidFill>
                <a:prstClr val="black"/>
              </a:solidFill>
              <a:ea typeface="新細明體" pitchFamily="18" charset="-120"/>
            </a:endParaRPr>
          </a:p>
        </p:txBody>
      </p:sp>
      <p:sp>
        <p:nvSpPr>
          <p:cNvPr id="16" name="Rectangle 13">
            <a:extLst>
              <a:ext uri="{FF2B5EF4-FFF2-40B4-BE49-F238E27FC236}">
                <a16:creationId xmlns:a16="http://schemas.microsoft.com/office/drawing/2014/main" id="{FFA62E31-367C-4F1C-BF86-3F234A03B53B}"/>
              </a:ext>
            </a:extLst>
          </p:cNvPr>
          <p:cNvSpPr>
            <a:spLocks noChangeArrowheads="1"/>
          </p:cNvSpPr>
          <p:nvPr/>
        </p:nvSpPr>
        <p:spPr bwMode="auto">
          <a:xfrm>
            <a:off x="8449237" y="4034118"/>
            <a:ext cx="1295400" cy="533400"/>
          </a:xfrm>
          <a:prstGeom prst="rect">
            <a:avLst/>
          </a:prstGeom>
          <a:solidFill>
            <a:schemeClr val="accent2"/>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 name="Rectangle 14">
            <a:extLst>
              <a:ext uri="{FF2B5EF4-FFF2-40B4-BE49-F238E27FC236}">
                <a16:creationId xmlns:a16="http://schemas.microsoft.com/office/drawing/2014/main" id="{668463C7-D4FE-49D0-AA31-54CBD0018DFF}"/>
              </a:ext>
            </a:extLst>
          </p:cNvPr>
          <p:cNvSpPr>
            <a:spLocks noChangeArrowheads="1"/>
          </p:cNvSpPr>
          <p:nvPr/>
        </p:nvSpPr>
        <p:spPr bwMode="auto">
          <a:xfrm>
            <a:off x="8449237" y="4719918"/>
            <a:ext cx="1295400" cy="533400"/>
          </a:xfrm>
          <a:prstGeom prst="rect">
            <a:avLst/>
          </a:prstGeom>
          <a:solidFill>
            <a:schemeClr val="accent2"/>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8" name="Oval 15">
            <a:extLst>
              <a:ext uri="{FF2B5EF4-FFF2-40B4-BE49-F238E27FC236}">
                <a16:creationId xmlns:a16="http://schemas.microsoft.com/office/drawing/2014/main" id="{A2F4481F-9E42-44A6-B7F8-26444D09DA23}"/>
              </a:ext>
            </a:extLst>
          </p:cNvPr>
          <p:cNvSpPr>
            <a:spLocks noChangeArrowheads="1"/>
          </p:cNvSpPr>
          <p:nvPr/>
        </p:nvSpPr>
        <p:spPr bwMode="auto">
          <a:xfrm>
            <a:off x="8982637" y="5405718"/>
            <a:ext cx="152400" cy="152400"/>
          </a:xfrm>
          <a:prstGeom prst="ellipse">
            <a:avLst/>
          </a:prstGeom>
          <a:solidFill>
            <a:schemeClr val="accent2"/>
          </a:solid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Oval 16">
            <a:extLst>
              <a:ext uri="{FF2B5EF4-FFF2-40B4-BE49-F238E27FC236}">
                <a16:creationId xmlns:a16="http://schemas.microsoft.com/office/drawing/2014/main" id="{9B4AD201-2457-4D3B-93D7-16BABC1F0073}"/>
              </a:ext>
            </a:extLst>
          </p:cNvPr>
          <p:cNvSpPr>
            <a:spLocks noChangeArrowheads="1"/>
          </p:cNvSpPr>
          <p:nvPr/>
        </p:nvSpPr>
        <p:spPr bwMode="auto">
          <a:xfrm>
            <a:off x="8982637" y="5710518"/>
            <a:ext cx="152400" cy="152400"/>
          </a:xfrm>
          <a:prstGeom prst="ellipse">
            <a:avLst/>
          </a:prstGeom>
          <a:solidFill>
            <a:schemeClr val="accent2"/>
          </a:solid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Rectangle 17">
            <a:extLst>
              <a:ext uri="{FF2B5EF4-FFF2-40B4-BE49-F238E27FC236}">
                <a16:creationId xmlns:a16="http://schemas.microsoft.com/office/drawing/2014/main" id="{BAB8502C-735C-4195-B020-9D1C66B921B3}"/>
              </a:ext>
            </a:extLst>
          </p:cNvPr>
          <p:cNvSpPr>
            <a:spLocks noChangeArrowheads="1"/>
          </p:cNvSpPr>
          <p:nvPr/>
        </p:nvSpPr>
        <p:spPr bwMode="auto">
          <a:xfrm>
            <a:off x="8292354" y="1062318"/>
            <a:ext cx="1676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 / memory</a:t>
            </a:r>
            <a:endParaRPr kumimoji="1" lang="en-US" altLang="zh-TW" sz="1200">
              <a:solidFill>
                <a:prstClr val="black"/>
              </a:solidFill>
              <a:ea typeface="新細明體" pitchFamily="18" charset="-120"/>
            </a:endParaRPr>
          </a:p>
        </p:txBody>
      </p:sp>
    </p:spTree>
    <p:extLst>
      <p:ext uri="{BB962C8B-B14F-4D97-AF65-F5344CB8AC3E}">
        <p14:creationId xmlns:p14="http://schemas.microsoft.com/office/powerpoint/2010/main" val="206557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23017E-6BDC-4488-8BC8-F14BC3EE2A0B}"/>
              </a:ext>
            </a:extLst>
          </p:cNvPr>
          <p:cNvSpPr>
            <a:spLocks noGrp="1"/>
          </p:cNvSpPr>
          <p:nvPr>
            <p:ph idx="1"/>
          </p:nvPr>
        </p:nvSpPr>
        <p:spPr>
          <a:xfrm>
            <a:off x="370613" y="1274325"/>
            <a:ext cx="10243599" cy="4679250"/>
          </a:xfrm>
        </p:spPr>
        <p:txBody>
          <a:bodyPr/>
          <a:lstStyle/>
          <a:p>
            <a:r>
              <a:rPr lang="en-US" altLang="zh-TW" dirty="0">
                <a:ea typeface="新細明體" pitchFamily="18" charset="-120"/>
              </a:rPr>
              <a:t>We will use Pentium as an example in the following explanation</a:t>
            </a:r>
          </a:p>
          <a:p>
            <a:pPr lvl="1"/>
            <a:r>
              <a:rPr lang="en-US" altLang="zh-TW" dirty="0">
                <a:ea typeface="新細明體" pitchFamily="18" charset="-120"/>
              </a:rPr>
              <a:t>Pentium uses </a:t>
            </a:r>
            <a:r>
              <a:rPr lang="en-US" altLang="zh-TW" dirty="0">
                <a:solidFill>
                  <a:srgbClr val="FF0000"/>
                </a:solidFill>
                <a:ea typeface="新細明體" pitchFamily="18" charset="-120"/>
              </a:rPr>
              <a:t>32 bit address </a:t>
            </a:r>
            <a:r>
              <a:rPr lang="en-US" altLang="zh-TW" dirty="0">
                <a:ea typeface="新細明體" pitchFamily="18" charset="-120"/>
              </a:rPr>
              <a:t>and </a:t>
            </a:r>
            <a:r>
              <a:rPr lang="en-US" altLang="zh-TW" dirty="0">
                <a:solidFill>
                  <a:srgbClr val="FF0000"/>
                </a:solidFill>
                <a:ea typeface="新細明體" pitchFamily="18" charset="-120"/>
              </a:rPr>
              <a:t>address bus</a:t>
            </a:r>
          </a:p>
          <a:p>
            <a:pPr lvl="1"/>
            <a:r>
              <a:rPr lang="en-US" altLang="zh-TW" dirty="0">
                <a:ea typeface="新細明體" pitchFamily="18" charset="-120"/>
              </a:rPr>
              <a:t>The </a:t>
            </a:r>
            <a:r>
              <a:rPr lang="en-US" altLang="zh-TW" dirty="0">
                <a:solidFill>
                  <a:srgbClr val="FF0000"/>
                </a:solidFill>
                <a:ea typeface="新細明體" pitchFamily="18" charset="-120"/>
              </a:rPr>
              <a:t>size</a:t>
            </a:r>
            <a:r>
              <a:rPr lang="en-US" altLang="zh-TW" dirty="0">
                <a:ea typeface="新細明體" pitchFamily="18" charset="-120"/>
              </a:rPr>
              <a:t> of a </a:t>
            </a:r>
            <a:r>
              <a:rPr lang="en-US" altLang="zh-TW" dirty="0">
                <a:solidFill>
                  <a:srgbClr val="FF0000"/>
                </a:solidFill>
                <a:ea typeface="新細明體" pitchFamily="18" charset="-120"/>
              </a:rPr>
              <a:t>page</a:t>
            </a:r>
            <a:r>
              <a:rPr lang="en-US" altLang="zh-TW" dirty="0">
                <a:ea typeface="新細明體" pitchFamily="18" charset="-120"/>
              </a:rPr>
              <a:t> and </a:t>
            </a:r>
            <a:r>
              <a:rPr lang="en-US" altLang="zh-TW" dirty="0">
                <a:solidFill>
                  <a:srgbClr val="FF0000"/>
                </a:solidFill>
                <a:ea typeface="新細明體" pitchFamily="18" charset="-120"/>
              </a:rPr>
              <a:t>frame</a:t>
            </a:r>
            <a:r>
              <a:rPr lang="en-US" altLang="zh-TW" dirty="0">
                <a:ea typeface="新細明體" pitchFamily="18" charset="-120"/>
              </a:rPr>
              <a:t> is </a:t>
            </a:r>
            <a:r>
              <a:rPr lang="en-US" altLang="zh-TW" dirty="0">
                <a:solidFill>
                  <a:srgbClr val="FF0000"/>
                </a:solidFill>
                <a:ea typeface="新細明體" pitchFamily="18" charset="-120"/>
              </a:rPr>
              <a:t>4k (4096) bytes</a:t>
            </a:r>
          </a:p>
          <a:p>
            <a:endParaRPr lang="en-US" dirty="0"/>
          </a:p>
        </p:txBody>
      </p:sp>
      <p:sp>
        <p:nvSpPr>
          <p:cNvPr id="3" name="Title 2">
            <a:extLst>
              <a:ext uri="{FF2B5EF4-FFF2-40B4-BE49-F238E27FC236}">
                <a16:creationId xmlns:a16="http://schemas.microsoft.com/office/drawing/2014/main" id="{1915A89E-26C7-45A2-A2B1-A9555A180B18}"/>
              </a:ext>
            </a:extLst>
          </p:cNvPr>
          <p:cNvSpPr>
            <a:spLocks noGrp="1"/>
          </p:cNvSpPr>
          <p:nvPr>
            <p:ph type="title"/>
          </p:nvPr>
        </p:nvSpPr>
        <p:spPr/>
        <p:txBody>
          <a:bodyPr/>
          <a:lstStyle/>
          <a:p>
            <a:r>
              <a:rPr lang="en-US" altLang="zh-TW" dirty="0">
                <a:ea typeface="新細明體" pitchFamily="18" charset="-120"/>
              </a:rPr>
              <a:t>Paging in Pentium</a:t>
            </a:r>
            <a:endParaRPr lang="en-US" dirty="0"/>
          </a:p>
        </p:txBody>
      </p:sp>
      <p:sp>
        <p:nvSpPr>
          <p:cNvPr id="4" name="Slide Number Placeholder 3">
            <a:extLst>
              <a:ext uri="{FF2B5EF4-FFF2-40B4-BE49-F238E27FC236}">
                <a16:creationId xmlns:a16="http://schemas.microsoft.com/office/drawing/2014/main" id="{A9665092-F247-4080-9F92-F0F30200A827}"/>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241221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A6B971-763F-4109-A515-42D7B98B9722}"/>
              </a:ext>
            </a:extLst>
          </p:cNvPr>
          <p:cNvSpPr>
            <a:spLocks noGrp="1"/>
          </p:cNvSpPr>
          <p:nvPr>
            <p:ph idx="1"/>
          </p:nvPr>
        </p:nvSpPr>
        <p:spPr>
          <a:xfrm>
            <a:off x="370613" y="1274325"/>
            <a:ext cx="7751411" cy="4679250"/>
          </a:xfrm>
        </p:spPr>
        <p:txBody>
          <a:bodyPr/>
          <a:lstStyle/>
          <a:p>
            <a:r>
              <a:rPr lang="en-US" altLang="zh-TW" dirty="0">
                <a:ea typeface="新細明體" pitchFamily="18" charset="-120"/>
              </a:rPr>
              <a:t>Each </a:t>
            </a:r>
            <a:r>
              <a:rPr lang="en-US" altLang="zh-TW" dirty="0">
                <a:solidFill>
                  <a:srgbClr val="0070C0"/>
                </a:solidFill>
                <a:ea typeface="新細明體" pitchFamily="18" charset="-120"/>
              </a:rPr>
              <a:t>byte</a:t>
            </a:r>
            <a:r>
              <a:rPr lang="en-US" altLang="zh-TW" dirty="0">
                <a:ea typeface="新細明體" pitchFamily="18" charset="-120"/>
              </a:rPr>
              <a:t> in the RAM is identified by a </a:t>
            </a:r>
            <a:r>
              <a:rPr lang="en-US" altLang="zh-TW" dirty="0">
                <a:solidFill>
                  <a:schemeClr val="tx1"/>
                </a:solidFill>
                <a:ea typeface="新細明體" pitchFamily="18" charset="-120"/>
              </a:rPr>
              <a:t>32</a:t>
            </a:r>
            <a:r>
              <a:rPr lang="en-US" altLang="zh-TW" dirty="0">
                <a:solidFill>
                  <a:srgbClr val="0070C0"/>
                </a:solidFill>
                <a:ea typeface="新細明體" pitchFamily="18" charset="-120"/>
              </a:rPr>
              <a:t> </a:t>
            </a:r>
            <a:r>
              <a:rPr lang="en-US" altLang="zh-TW" dirty="0">
                <a:ea typeface="新細明體" pitchFamily="18" charset="-120"/>
              </a:rPr>
              <a:t>bit </a:t>
            </a:r>
            <a:r>
              <a:rPr lang="en-US" altLang="zh-TW" b="1" dirty="0">
                <a:solidFill>
                  <a:srgbClr val="FF0000"/>
                </a:solidFill>
                <a:latin typeface="Arial" charset="0"/>
                <a:ea typeface="新細明體" pitchFamily="18" charset="-120"/>
              </a:rPr>
              <a:t>physical address</a:t>
            </a:r>
          </a:p>
          <a:p>
            <a:r>
              <a:rPr lang="en-US" altLang="zh-TW" dirty="0">
                <a:ea typeface="新細明體" pitchFamily="18" charset="-120"/>
              </a:rPr>
              <a:t>We can plug in at most 2</a:t>
            </a:r>
            <a:r>
              <a:rPr lang="en-US" altLang="zh-TW" baseline="30000" dirty="0">
                <a:ea typeface="新細明體" pitchFamily="18" charset="-120"/>
              </a:rPr>
              <a:t>32</a:t>
            </a:r>
            <a:r>
              <a:rPr lang="en-US" altLang="zh-TW" dirty="0">
                <a:ea typeface="新細明體" pitchFamily="18" charset="-120"/>
              </a:rPr>
              <a:t>=4G bytes of RAM  The CPU cannot address RAM above 4G</a:t>
            </a:r>
          </a:p>
          <a:p>
            <a:r>
              <a:rPr lang="en-US" altLang="zh-TW" dirty="0">
                <a:ea typeface="新細明體" pitchFamily="18" charset="-120"/>
              </a:rPr>
              <a:t>The address range is </a:t>
            </a:r>
            <a:br>
              <a:rPr lang="en-US" altLang="zh-TW" dirty="0">
                <a:ea typeface="新細明體" pitchFamily="18" charset="-120"/>
              </a:rPr>
            </a:br>
            <a:r>
              <a:rPr lang="en-US" altLang="zh-TW" dirty="0">
                <a:solidFill>
                  <a:srgbClr val="0070C0"/>
                </a:solidFill>
                <a:ea typeface="新細明體" pitchFamily="18" charset="-120"/>
              </a:rPr>
              <a:t>0x00000000 – 0xFFFFFFFF</a:t>
            </a:r>
          </a:p>
          <a:p>
            <a:endParaRPr lang="en-US" dirty="0"/>
          </a:p>
        </p:txBody>
      </p:sp>
      <p:sp>
        <p:nvSpPr>
          <p:cNvPr id="3" name="Title 2">
            <a:extLst>
              <a:ext uri="{FF2B5EF4-FFF2-40B4-BE49-F238E27FC236}">
                <a16:creationId xmlns:a16="http://schemas.microsoft.com/office/drawing/2014/main" id="{E18A6E91-9EA9-4481-82C4-269B6A33EF7C}"/>
              </a:ext>
            </a:extLst>
          </p:cNvPr>
          <p:cNvSpPr>
            <a:spLocks noGrp="1"/>
          </p:cNvSpPr>
          <p:nvPr>
            <p:ph type="title"/>
          </p:nvPr>
        </p:nvSpPr>
        <p:spPr/>
        <p:txBody>
          <a:bodyPr/>
          <a:lstStyle/>
          <a:p>
            <a:r>
              <a:rPr lang="en-US" altLang="zh-TW" dirty="0">
                <a:ea typeface="新細明體" pitchFamily="18" charset="-120"/>
              </a:rPr>
              <a:t>Physical Memory / RAM</a:t>
            </a:r>
            <a:endParaRPr lang="en-US" dirty="0"/>
          </a:p>
        </p:txBody>
      </p:sp>
      <p:sp>
        <p:nvSpPr>
          <p:cNvPr id="4" name="Slide Number Placeholder 3">
            <a:extLst>
              <a:ext uri="{FF2B5EF4-FFF2-40B4-BE49-F238E27FC236}">
                <a16:creationId xmlns:a16="http://schemas.microsoft.com/office/drawing/2014/main" id="{66C70B9E-A79A-4C37-9F5F-DD6D3B518CDF}"/>
              </a:ext>
            </a:extLst>
          </p:cNvPr>
          <p:cNvSpPr>
            <a:spLocks noGrp="1"/>
          </p:cNvSpPr>
          <p:nvPr>
            <p:ph type="sldNum" sz="quarter" idx="15"/>
          </p:nvPr>
        </p:nvSpPr>
        <p:spPr/>
        <p:txBody>
          <a:bodyPr/>
          <a:lstStyle/>
          <a:p>
            <a:fld id="{19B51A1E-902D-48AF-9020-955120F399B6}" type="slidenum">
              <a:rPr lang="en-US" smtClean="0"/>
              <a:pPr/>
              <a:t>21</a:t>
            </a:fld>
            <a:endParaRPr lang="en-US" dirty="0"/>
          </a:p>
        </p:txBody>
      </p:sp>
      <p:grpSp>
        <p:nvGrpSpPr>
          <p:cNvPr id="5" name="Group 3">
            <a:extLst>
              <a:ext uri="{FF2B5EF4-FFF2-40B4-BE49-F238E27FC236}">
                <a16:creationId xmlns:a16="http://schemas.microsoft.com/office/drawing/2014/main" id="{50BB63ED-AEC0-4763-8CF2-340EC511BC3C}"/>
              </a:ext>
            </a:extLst>
          </p:cNvPr>
          <p:cNvGrpSpPr>
            <a:grpSpLocks/>
          </p:cNvGrpSpPr>
          <p:nvPr/>
        </p:nvGrpSpPr>
        <p:grpSpPr bwMode="auto">
          <a:xfrm>
            <a:off x="8592677" y="1981200"/>
            <a:ext cx="1219200" cy="2819400"/>
            <a:chOff x="4080" y="1248"/>
            <a:chExt cx="768" cy="1776"/>
          </a:xfrm>
        </p:grpSpPr>
        <p:sp>
          <p:nvSpPr>
            <p:cNvPr id="6" name="Rectangle 4">
              <a:extLst>
                <a:ext uri="{FF2B5EF4-FFF2-40B4-BE49-F238E27FC236}">
                  <a16:creationId xmlns:a16="http://schemas.microsoft.com/office/drawing/2014/main" id="{C64B624C-437A-48E6-A1BE-63F3E82EB0F7}"/>
                </a:ext>
              </a:extLst>
            </p:cNvPr>
            <p:cNvSpPr>
              <a:spLocks noChangeArrowheads="1"/>
            </p:cNvSpPr>
            <p:nvPr/>
          </p:nvSpPr>
          <p:spPr bwMode="auto">
            <a:xfrm>
              <a:off x="4080" y="1488"/>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 name="Line 5">
              <a:extLst>
                <a:ext uri="{FF2B5EF4-FFF2-40B4-BE49-F238E27FC236}">
                  <a16:creationId xmlns:a16="http://schemas.microsoft.com/office/drawing/2014/main" id="{AB051330-E15A-47A1-BB08-FE8D20B49788}"/>
                </a:ext>
              </a:extLst>
            </p:cNvPr>
            <p:cNvSpPr>
              <a:spLocks noChangeShapeType="1"/>
            </p:cNvSpPr>
            <p:nvPr/>
          </p:nvSpPr>
          <p:spPr bwMode="auto">
            <a:xfrm>
              <a:off x="4848" y="2640"/>
              <a:ext cx="0" cy="384"/>
            </a:xfrm>
            <a:prstGeom prst="line">
              <a:avLst/>
            </a:prstGeom>
            <a:noFill/>
            <a:ln w="1905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8" name="Line 6">
              <a:extLst>
                <a:ext uri="{FF2B5EF4-FFF2-40B4-BE49-F238E27FC236}">
                  <a16:creationId xmlns:a16="http://schemas.microsoft.com/office/drawing/2014/main" id="{C4B74413-28F5-4E4C-87A6-5337C9CBD92F}"/>
                </a:ext>
              </a:extLst>
            </p:cNvPr>
            <p:cNvSpPr>
              <a:spLocks noChangeShapeType="1"/>
            </p:cNvSpPr>
            <p:nvPr/>
          </p:nvSpPr>
          <p:spPr bwMode="auto">
            <a:xfrm>
              <a:off x="4080" y="2640"/>
              <a:ext cx="0" cy="384"/>
            </a:xfrm>
            <a:prstGeom prst="line">
              <a:avLst/>
            </a:prstGeom>
            <a:noFill/>
            <a:ln w="1905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9" name="Rectangle 7">
              <a:extLst>
                <a:ext uri="{FF2B5EF4-FFF2-40B4-BE49-F238E27FC236}">
                  <a16:creationId xmlns:a16="http://schemas.microsoft.com/office/drawing/2014/main" id="{637F8199-D70A-48EF-8433-A47CEFF9BF03}"/>
                </a:ext>
              </a:extLst>
            </p:cNvPr>
            <p:cNvSpPr>
              <a:spLocks noChangeArrowheads="1"/>
            </p:cNvSpPr>
            <p:nvPr/>
          </p:nvSpPr>
          <p:spPr bwMode="auto">
            <a:xfrm>
              <a:off x="4080" y="1584"/>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0" name="Rectangle 8">
              <a:extLst>
                <a:ext uri="{FF2B5EF4-FFF2-40B4-BE49-F238E27FC236}">
                  <a16:creationId xmlns:a16="http://schemas.microsoft.com/office/drawing/2014/main" id="{1995115B-2A4E-4D09-BCFF-C948F9D419BC}"/>
                </a:ext>
              </a:extLst>
            </p:cNvPr>
            <p:cNvSpPr>
              <a:spLocks noChangeArrowheads="1"/>
            </p:cNvSpPr>
            <p:nvPr/>
          </p:nvSpPr>
          <p:spPr bwMode="auto">
            <a:xfrm>
              <a:off x="4080" y="1680"/>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1" name="Rectangle 9">
              <a:extLst>
                <a:ext uri="{FF2B5EF4-FFF2-40B4-BE49-F238E27FC236}">
                  <a16:creationId xmlns:a16="http://schemas.microsoft.com/office/drawing/2014/main" id="{BA7DCE0C-2C53-4106-86E1-6FD8CBC9FC83}"/>
                </a:ext>
              </a:extLst>
            </p:cNvPr>
            <p:cNvSpPr>
              <a:spLocks noChangeArrowheads="1"/>
            </p:cNvSpPr>
            <p:nvPr/>
          </p:nvSpPr>
          <p:spPr bwMode="auto">
            <a:xfrm>
              <a:off x="4080" y="1776"/>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2" name="Rectangle 10">
              <a:extLst>
                <a:ext uri="{FF2B5EF4-FFF2-40B4-BE49-F238E27FC236}">
                  <a16:creationId xmlns:a16="http://schemas.microsoft.com/office/drawing/2014/main" id="{D8BB4E47-9138-460F-97DF-225B83666ADD}"/>
                </a:ext>
              </a:extLst>
            </p:cNvPr>
            <p:cNvSpPr>
              <a:spLocks noChangeArrowheads="1"/>
            </p:cNvSpPr>
            <p:nvPr/>
          </p:nvSpPr>
          <p:spPr bwMode="auto">
            <a:xfrm>
              <a:off x="4080" y="1872"/>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3" name="Rectangle 11">
              <a:extLst>
                <a:ext uri="{FF2B5EF4-FFF2-40B4-BE49-F238E27FC236}">
                  <a16:creationId xmlns:a16="http://schemas.microsoft.com/office/drawing/2014/main" id="{21078135-ABFB-479F-957E-40EFA91D3C5B}"/>
                </a:ext>
              </a:extLst>
            </p:cNvPr>
            <p:cNvSpPr>
              <a:spLocks noChangeArrowheads="1"/>
            </p:cNvSpPr>
            <p:nvPr/>
          </p:nvSpPr>
          <p:spPr bwMode="auto">
            <a:xfrm>
              <a:off x="4080" y="1968"/>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4" name="Rectangle 12">
              <a:extLst>
                <a:ext uri="{FF2B5EF4-FFF2-40B4-BE49-F238E27FC236}">
                  <a16:creationId xmlns:a16="http://schemas.microsoft.com/office/drawing/2014/main" id="{B23B7137-AF00-4FC6-AA65-A2D88009F2CF}"/>
                </a:ext>
              </a:extLst>
            </p:cNvPr>
            <p:cNvSpPr>
              <a:spLocks noChangeArrowheads="1"/>
            </p:cNvSpPr>
            <p:nvPr/>
          </p:nvSpPr>
          <p:spPr bwMode="auto">
            <a:xfrm>
              <a:off x="4080" y="2064"/>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5" name="Rectangle 13">
              <a:extLst>
                <a:ext uri="{FF2B5EF4-FFF2-40B4-BE49-F238E27FC236}">
                  <a16:creationId xmlns:a16="http://schemas.microsoft.com/office/drawing/2014/main" id="{58C7F585-4590-4F90-BD73-F621F3B5BD45}"/>
                </a:ext>
              </a:extLst>
            </p:cNvPr>
            <p:cNvSpPr>
              <a:spLocks noChangeArrowheads="1"/>
            </p:cNvSpPr>
            <p:nvPr/>
          </p:nvSpPr>
          <p:spPr bwMode="auto">
            <a:xfrm>
              <a:off x="4080" y="2160"/>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6" name="Rectangle 14">
              <a:extLst>
                <a:ext uri="{FF2B5EF4-FFF2-40B4-BE49-F238E27FC236}">
                  <a16:creationId xmlns:a16="http://schemas.microsoft.com/office/drawing/2014/main" id="{3D809CEB-D8A4-4875-875E-ED673C8926E1}"/>
                </a:ext>
              </a:extLst>
            </p:cNvPr>
            <p:cNvSpPr>
              <a:spLocks noChangeArrowheads="1"/>
            </p:cNvSpPr>
            <p:nvPr/>
          </p:nvSpPr>
          <p:spPr bwMode="auto">
            <a:xfrm>
              <a:off x="4080" y="2256"/>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7" name="Rectangle 15">
              <a:extLst>
                <a:ext uri="{FF2B5EF4-FFF2-40B4-BE49-F238E27FC236}">
                  <a16:creationId xmlns:a16="http://schemas.microsoft.com/office/drawing/2014/main" id="{84FDB5A1-619B-4857-B470-60DA7782F2C9}"/>
                </a:ext>
              </a:extLst>
            </p:cNvPr>
            <p:cNvSpPr>
              <a:spLocks noChangeArrowheads="1"/>
            </p:cNvSpPr>
            <p:nvPr/>
          </p:nvSpPr>
          <p:spPr bwMode="auto">
            <a:xfrm>
              <a:off x="4080" y="2352"/>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8" name="Rectangle 16">
              <a:extLst>
                <a:ext uri="{FF2B5EF4-FFF2-40B4-BE49-F238E27FC236}">
                  <a16:creationId xmlns:a16="http://schemas.microsoft.com/office/drawing/2014/main" id="{C1C6E7F6-C3C1-4C7B-95F8-0AB18EB3BDF5}"/>
                </a:ext>
              </a:extLst>
            </p:cNvPr>
            <p:cNvSpPr>
              <a:spLocks noChangeArrowheads="1"/>
            </p:cNvSpPr>
            <p:nvPr/>
          </p:nvSpPr>
          <p:spPr bwMode="auto">
            <a:xfrm>
              <a:off x="4080" y="2448"/>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9" name="Rectangle 17">
              <a:extLst>
                <a:ext uri="{FF2B5EF4-FFF2-40B4-BE49-F238E27FC236}">
                  <a16:creationId xmlns:a16="http://schemas.microsoft.com/office/drawing/2014/main" id="{4676F5A6-00C8-497F-B187-F30FF6BA8E3B}"/>
                </a:ext>
              </a:extLst>
            </p:cNvPr>
            <p:cNvSpPr>
              <a:spLocks noChangeArrowheads="1"/>
            </p:cNvSpPr>
            <p:nvPr/>
          </p:nvSpPr>
          <p:spPr bwMode="auto">
            <a:xfrm>
              <a:off x="4080" y="2544"/>
              <a:ext cx="768" cy="96"/>
            </a:xfrm>
            <a:prstGeom prst="rect">
              <a:avLst/>
            </a:prstGeom>
            <a:solidFill>
              <a:srgbClr val="FFFFFF"/>
            </a:solidFill>
            <a:ln w="1905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0" name="Rectangle 18">
              <a:extLst>
                <a:ext uri="{FF2B5EF4-FFF2-40B4-BE49-F238E27FC236}">
                  <a16:creationId xmlns:a16="http://schemas.microsoft.com/office/drawing/2014/main" id="{A55DD740-F98C-4629-A2B2-9592C61AC17C}"/>
                </a:ext>
              </a:extLst>
            </p:cNvPr>
            <p:cNvSpPr>
              <a:spLocks noChangeArrowheads="1"/>
            </p:cNvSpPr>
            <p:nvPr/>
          </p:nvSpPr>
          <p:spPr bwMode="auto">
            <a:xfrm>
              <a:off x="4080" y="1248"/>
              <a:ext cx="768"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RAM</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sp>
        <p:nvSpPr>
          <p:cNvPr id="21" name="AutoShape 20">
            <a:extLst>
              <a:ext uri="{FF2B5EF4-FFF2-40B4-BE49-F238E27FC236}">
                <a16:creationId xmlns:a16="http://schemas.microsoft.com/office/drawing/2014/main" id="{762CE19B-4913-4476-B516-76F165F1727D}"/>
              </a:ext>
            </a:extLst>
          </p:cNvPr>
          <p:cNvSpPr>
            <a:spLocks/>
          </p:cNvSpPr>
          <p:nvPr/>
        </p:nvSpPr>
        <p:spPr bwMode="auto">
          <a:xfrm>
            <a:off x="9735677" y="5356413"/>
            <a:ext cx="1371600" cy="369332"/>
          </a:xfrm>
          <a:prstGeom prst="borderCallout1">
            <a:avLst>
              <a:gd name="adj1" fmla="val 32727"/>
              <a:gd name="adj2" fmla="val 980"/>
              <a:gd name="adj3" fmla="val -343745"/>
              <a:gd name="adj4" fmla="val -20337"/>
            </a:avLst>
          </a:prstGeom>
          <a:solidFill>
            <a:srgbClr val="FFFFCC"/>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1 byte each</a:t>
            </a:r>
          </a:p>
        </p:txBody>
      </p:sp>
      <p:sp>
        <p:nvSpPr>
          <p:cNvPr id="22" name="Rectangle 21">
            <a:extLst>
              <a:ext uri="{FF2B5EF4-FFF2-40B4-BE49-F238E27FC236}">
                <a16:creationId xmlns:a16="http://schemas.microsoft.com/office/drawing/2014/main" id="{6F2C9493-FFBB-4FD8-AE4B-7E008AB23FA4}"/>
              </a:ext>
            </a:extLst>
          </p:cNvPr>
          <p:cNvSpPr>
            <a:spLocks noChangeArrowheads="1"/>
          </p:cNvSpPr>
          <p:nvPr/>
        </p:nvSpPr>
        <p:spPr bwMode="auto">
          <a:xfrm>
            <a:off x="10040477" y="2286000"/>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0x00000000</a:t>
            </a:r>
          </a:p>
        </p:txBody>
      </p:sp>
      <p:sp>
        <p:nvSpPr>
          <p:cNvPr id="23" name="Rectangle 22">
            <a:extLst>
              <a:ext uri="{FF2B5EF4-FFF2-40B4-BE49-F238E27FC236}">
                <a16:creationId xmlns:a16="http://schemas.microsoft.com/office/drawing/2014/main" id="{211C4AC4-2AA8-4C6F-8041-DF5661BB319D}"/>
              </a:ext>
            </a:extLst>
          </p:cNvPr>
          <p:cNvSpPr>
            <a:spLocks noChangeArrowheads="1"/>
          </p:cNvSpPr>
          <p:nvPr/>
        </p:nvSpPr>
        <p:spPr bwMode="auto">
          <a:xfrm>
            <a:off x="10040477" y="2743200"/>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0x00000003</a:t>
            </a:r>
          </a:p>
        </p:txBody>
      </p:sp>
      <p:sp>
        <p:nvSpPr>
          <p:cNvPr id="24" name="Rectangle 23">
            <a:extLst>
              <a:ext uri="{FF2B5EF4-FFF2-40B4-BE49-F238E27FC236}">
                <a16:creationId xmlns:a16="http://schemas.microsoft.com/office/drawing/2014/main" id="{B41E32B7-1E56-4D11-9F5D-71B6BEC839EA}"/>
              </a:ext>
            </a:extLst>
          </p:cNvPr>
          <p:cNvSpPr>
            <a:spLocks noChangeArrowheads="1"/>
          </p:cNvSpPr>
          <p:nvPr/>
        </p:nvSpPr>
        <p:spPr bwMode="auto">
          <a:xfrm>
            <a:off x="10040477" y="3505200"/>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0x00000008</a:t>
            </a:r>
          </a:p>
        </p:txBody>
      </p:sp>
    </p:spTree>
    <p:extLst>
      <p:ext uri="{BB962C8B-B14F-4D97-AF65-F5344CB8AC3E}">
        <p14:creationId xmlns:p14="http://schemas.microsoft.com/office/powerpoint/2010/main" val="872549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C62D27-B39B-408A-97CA-CA64BA18A7F2}"/>
              </a:ext>
            </a:extLst>
          </p:cNvPr>
          <p:cNvSpPr>
            <a:spLocks noGrp="1"/>
          </p:cNvSpPr>
          <p:nvPr>
            <p:ph type="sldNum" sz="quarter" idx="34"/>
          </p:nvPr>
        </p:nvSpPr>
        <p:spPr/>
        <p:txBody>
          <a:bodyPr/>
          <a:lstStyle/>
          <a:p>
            <a:fld id="{19B51A1E-902D-48AF-9020-955120F399B6}" type="slidenum">
              <a:rPr lang="en-US" noProof="0" smtClean="0"/>
              <a:pPr/>
              <a:t>22</a:t>
            </a:fld>
            <a:endParaRPr lang="en-US" noProof="0" dirty="0"/>
          </a:p>
        </p:txBody>
      </p:sp>
      <p:sp>
        <p:nvSpPr>
          <p:cNvPr id="5" name="Title 4">
            <a:extLst>
              <a:ext uri="{FF2B5EF4-FFF2-40B4-BE49-F238E27FC236}">
                <a16:creationId xmlns:a16="http://schemas.microsoft.com/office/drawing/2014/main" id="{B8AEE84B-8152-45B5-AF86-E56220B1C85E}"/>
              </a:ext>
            </a:extLst>
          </p:cNvPr>
          <p:cNvSpPr>
            <a:spLocks noGrp="1"/>
          </p:cNvSpPr>
          <p:nvPr>
            <p:ph type="title"/>
          </p:nvPr>
        </p:nvSpPr>
        <p:spPr/>
        <p:txBody>
          <a:bodyPr/>
          <a:lstStyle/>
          <a:p>
            <a:r>
              <a:rPr lang="en-US" dirty="0"/>
              <a:t>Frame</a:t>
            </a:r>
          </a:p>
        </p:txBody>
      </p:sp>
      <p:sp>
        <p:nvSpPr>
          <p:cNvPr id="9" name="Rectangle 3">
            <a:extLst>
              <a:ext uri="{FF2B5EF4-FFF2-40B4-BE49-F238E27FC236}">
                <a16:creationId xmlns:a16="http://schemas.microsoft.com/office/drawing/2014/main" id="{6192EA78-15A1-45F7-A9CE-C353DA86A9E9}"/>
              </a:ext>
            </a:extLst>
          </p:cNvPr>
          <p:cNvSpPr>
            <a:spLocks noChangeArrowheads="1"/>
          </p:cNvSpPr>
          <p:nvPr/>
        </p:nvSpPr>
        <p:spPr bwMode="auto">
          <a:xfrm>
            <a:off x="5419157" y="2133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10" name="Rectangle 4">
            <a:extLst>
              <a:ext uri="{FF2B5EF4-FFF2-40B4-BE49-F238E27FC236}">
                <a16:creationId xmlns:a16="http://schemas.microsoft.com/office/drawing/2014/main" id="{CFAAFFF8-4ADA-428B-8E93-305028152C2A}"/>
              </a:ext>
            </a:extLst>
          </p:cNvPr>
          <p:cNvSpPr>
            <a:spLocks noChangeArrowheads="1"/>
          </p:cNvSpPr>
          <p:nvPr/>
        </p:nvSpPr>
        <p:spPr bwMode="auto">
          <a:xfrm>
            <a:off x="5419157" y="2514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11" name="Rectangle 5">
            <a:extLst>
              <a:ext uri="{FF2B5EF4-FFF2-40B4-BE49-F238E27FC236}">
                <a16:creationId xmlns:a16="http://schemas.microsoft.com/office/drawing/2014/main" id="{47FF97EB-6F70-45BB-A977-7AB63672E274}"/>
              </a:ext>
            </a:extLst>
          </p:cNvPr>
          <p:cNvSpPr>
            <a:spLocks noChangeArrowheads="1"/>
          </p:cNvSpPr>
          <p:nvPr/>
        </p:nvSpPr>
        <p:spPr bwMode="auto">
          <a:xfrm>
            <a:off x="5419157" y="2895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2" name="Rectangle 6">
            <a:extLst>
              <a:ext uri="{FF2B5EF4-FFF2-40B4-BE49-F238E27FC236}">
                <a16:creationId xmlns:a16="http://schemas.microsoft.com/office/drawing/2014/main" id="{A9CAB3EA-B664-4D52-A684-F8A22E881603}"/>
              </a:ext>
            </a:extLst>
          </p:cNvPr>
          <p:cNvSpPr>
            <a:spLocks noChangeArrowheads="1"/>
          </p:cNvSpPr>
          <p:nvPr/>
        </p:nvSpPr>
        <p:spPr bwMode="auto">
          <a:xfrm>
            <a:off x="5419157" y="3276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3" name="Rectangle 7">
            <a:extLst>
              <a:ext uri="{FF2B5EF4-FFF2-40B4-BE49-F238E27FC236}">
                <a16:creationId xmlns:a16="http://schemas.microsoft.com/office/drawing/2014/main" id="{7B238A42-E768-4559-8444-6A0335FB1B08}"/>
              </a:ext>
            </a:extLst>
          </p:cNvPr>
          <p:cNvSpPr>
            <a:spLocks noChangeArrowheads="1"/>
          </p:cNvSpPr>
          <p:nvPr/>
        </p:nvSpPr>
        <p:spPr bwMode="auto">
          <a:xfrm>
            <a:off x="5419157" y="3657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14" name="Rectangle 8">
            <a:extLst>
              <a:ext uri="{FF2B5EF4-FFF2-40B4-BE49-F238E27FC236}">
                <a16:creationId xmlns:a16="http://schemas.microsoft.com/office/drawing/2014/main" id="{0FCF48F3-FE2E-47EA-B4C5-133611AE52BA}"/>
              </a:ext>
            </a:extLst>
          </p:cNvPr>
          <p:cNvSpPr>
            <a:spLocks noChangeArrowheads="1"/>
          </p:cNvSpPr>
          <p:nvPr/>
        </p:nvSpPr>
        <p:spPr bwMode="auto">
          <a:xfrm>
            <a:off x="5419157" y="4038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00005</a:t>
            </a:r>
          </a:p>
        </p:txBody>
      </p:sp>
      <p:sp>
        <p:nvSpPr>
          <p:cNvPr id="15" name="Rectangle 9">
            <a:extLst>
              <a:ext uri="{FF2B5EF4-FFF2-40B4-BE49-F238E27FC236}">
                <a16:creationId xmlns:a16="http://schemas.microsoft.com/office/drawing/2014/main" id="{0EE444BA-DB0A-4FD4-A5DC-2FE4CEAD35FE}"/>
              </a:ext>
            </a:extLst>
          </p:cNvPr>
          <p:cNvSpPr>
            <a:spLocks noChangeArrowheads="1"/>
          </p:cNvSpPr>
          <p:nvPr/>
        </p:nvSpPr>
        <p:spPr bwMode="auto">
          <a:xfrm>
            <a:off x="5419157" y="4419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00006</a:t>
            </a:r>
          </a:p>
        </p:txBody>
      </p:sp>
      <p:sp>
        <p:nvSpPr>
          <p:cNvPr id="16" name="Rectangle 10">
            <a:extLst>
              <a:ext uri="{FF2B5EF4-FFF2-40B4-BE49-F238E27FC236}">
                <a16:creationId xmlns:a16="http://schemas.microsoft.com/office/drawing/2014/main" id="{D31314E7-1621-4F8C-8FE8-12691AEE056C}"/>
              </a:ext>
            </a:extLst>
          </p:cNvPr>
          <p:cNvSpPr>
            <a:spLocks noChangeArrowheads="1"/>
          </p:cNvSpPr>
          <p:nvPr/>
        </p:nvSpPr>
        <p:spPr bwMode="auto">
          <a:xfrm>
            <a:off x="5419157" y="4800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00007</a:t>
            </a:r>
          </a:p>
        </p:txBody>
      </p:sp>
      <p:sp>
        <p:nvSpPr>
          <p:cNvPr id="17" name="Rectangle 11">
            <a:extLst>
              <a:ext uri="{FF2B5EF4-FFF2-40B4-BE49-F238E27FC236}">
                <a16:creationId xmlns:a16="http://schemas.microsoft.com/office/drawing/2014/main" id="{22A7D8D2-3757-41C8-8DEE-4C5D6BFFABEC}"/>
              </a:ext>
            </a:extLst>
          </p:cNvPr>
          <p:cNvSpPr>
            <a:spLocks noChangeArrowheads="1"/>
          </p:cNvSpPr>
          <p:nvPr/>
        </p:nvSpPr>
        <p:spPr bwMode="auto">
          <a:xfrm>
            <a:off x="5419157" y="5181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00008</a:t>
            </a:r>
          </a:p>
        </p:txBody>
      </p:sp>
      <p:sp>
        <p:nvSpPr>
          <p:cNvPr id="18" name="Rectangle 12">
            <a:extLst>
              <a:ext uri="{FF2B5EF4-FFF2-40B4-BE49-F238E27FC236}">
                <a16:creationId xmlns:a16="http://schemas.microsoft.com/office/drawing/2014/main" id="{4BED797B-98A2-4186-984B-807C5DF9CEA5}"/>
              </a:ext>
            </a:extLst>
          </p:cNvPr>
          <p:cNvSpPr>
            <a:spLocks noChangeArrowheads="1"/>
          </p:cNvSpPr>
          <p:nvPr/>
        </p:nvSpPr>
        <p:spPr bwMode="auto">
          <a:xfrm>
            <a:off x="5419157" y="55626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00009</a:t>
            </a:r>
          </a:p>
        </p:txBody>
      </p:sp>
      <p:sp>
        <p:nvSpPr>
          <p:cNvPr id="19" name="Rectangle 13">
            <a:extLst>
              <a:ext uri="{FF2B5EF4-FFF2-40B4-BE49-F238E27FC236}">
                <a16:creationId xmlns:a16="http://schemas.microsoft.com/office/drawing/2014/main" id="{F3EBED7A-0A86-4FB2-B3C0-E9FBD1785942}"/>
              </a:ext>
            </a:extLst>
          </p:cNvPr>
          <p:cNvSpPr>
            <a:spLocks noChangeArrowheads="1"/>
          </p:cNvSpPr>
          <p:nvPr/>
        </p:nvSpPr>
        <p:spPr bwMode="auto">
          <a:xfrm>
            <a:off x="4199957" y="2133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0" name="Rectangle 14">
            <a:extLst>
              <a:ext uri="{FF2B5EF4-FFF2-40B4-BE49-F238E27FC236}">
                <a16:creationId xmlns:a16="http://schemas.microsoft.com/office/drawing/2014/main" id="{C92C98EC-5FAF-4810-914B-E8D5D10BF3EF}"/>
              </a:ext>
            </a:extLst>
          </p:cNvPr>
          <p:cNvSpPr>
            <a:spLocks noChangeArrowheads="1"/>
          </p:cNvSpPr>
          <p:nvPr/>
        </p:nvSpPr>
        <p:spPr bwMode="auto">
          <a:xfrm>
            <a:off x="4199957" y="2514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1" name="Rectangle 15">
            <a:extLst>
              <a:ext uri="{FF2B5EF4-FFF2-40B4-BE49-F238E27FC236}">
                <a16:creationId xmlns:a16="http://schemas.microsoft.com/office/drawing/2014/main" id="{A17A0672-F6AE-407F-A0C0-D5CC977F6A7F}"/>
              </a:ext>
            </a:extLst>
          </p:cNvPr>
          <p:cNvSpPr>
            <a:spLocks noChangeArrowheads="1"/>
          </p:cNvSpPr>
          <p:nvPr/>
        </p:nvSpPr>
        <p:spPr bwMode="auto">
          <a:xfrm>
            <a:off x="4199957" y="2895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2" name="Rectangle 16">
            <a:extLst>
              <a:ext uri="{FF2B5EF4-FFF2-40B4-BE49-F238E27FC236}">
                <a16:creationId xmlns:a16="http://schemas.microsoft.com/office/drawing/2014/main" id="{96FCF400-927C-4A74-97AB-D7024F18C725}"/>
              </a:ext>
            </a:extLst>
          </p:cNvPr>
          <p:cNvSpPr>
            <a:spLocks noChangeArrowheads="1"/>
          </p:cNvSpPr>
          <p:nvPr/>
        </p:nvSpPr>
        <p:spPr bwMode="auto">
          <a:xfrm>
            <a:off x="4199957" y="3657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3" name="Rectangle 17">
            <a:extLst>
              <a:ext uri="{FF2B5EF4-FFF2-40B4-BE49-F238E27FC236}">
                <a16:creationId xmlns:a16="http://schemas.microsoft.com/office/drawing/2014/main" id="{DAFA20D9-6215-456A-A5A4-C3658CF91827}"/>
              </a:ext>
            </a:extLst>
          </p:cNvPr>
          <p:cNvSpPr>
            <a:spLocks noChangeArrowheads="1"/>
          </p:cNvSpPr>
          <p:nvPr/>
        </p:nvSpPr>
        <p:spPr bwMode="auto">
          <a:xfrm>
            <a:off x="4199957" y="3276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4" name="Rectangle 18">
            <a:extLst>
              <a:ext uri="{FF2B5EF4-FFF2-40B4-BE49-F238E27FC236}">
                <a16:creationId xmlns:a16="http://schemas.microsoft.com/office/drawing/2014/main" id="{A0F033F9-ABEF-4629-9521-C971C6F0DA8F}"/>
              </a:ext>
            </a:extLst>
          </p:cNvPr>
          <p:cNvSpPr>
            <a:spLocks noChangeArrowheads="1"/>
          </p:cNvSpPr>
          <p:nvPr/>
        </p:nvSpPr>
        <p:spPr bwMode="auto">
          <a:xfrm>
            <a:off x="4199957" y="4038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5" name="Rectangle 19">
            <a:extLst>
              <a:ext uri="{FF2B5EF4-FFF2-40B4-BE49-F238E27FC236}">
                <a16:creationId xmlns:a16="http://schemas.microsoft.com/office/drawing/2014/main" id="{5EC6502D-C36E-4A3F-BC7D-7BBBD15F0048}"/>
              </a:ext>
            </a:extLst>
          </p:cNvPr>
          <p:cNvSpPr>
            <a:spLocks noChangeArrowheads="1"/>
          </p:cNvSpPr>
          <p:nvPr/>
        </p:nvSpPr>
        <p:spPr bwMode="auto">
          <a:xfrm>
            <a:off x="4199957" y="4800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6" name="Rectangle 20">
            <a:extLst>
              <a:ext uri="{FF2B5EF4-FFF2-40B4-BE49-F238E27FC236}">
                <a16:creationId xmlns:a16="http://schemas.microsoft.com/office/drawing/2014/main" id="{4E25713E-A579-4688-9983-FC6E994BC0E5}"/>
              </a:ext>
            </a:extLst>
          </p:cNvPr>
          <p:cNvSpPr>
            <a:spLocks noChangeArrowheads="1"/>
          </p:cNvSpPr>
          <p:nvPr/>
        </p:nvSpPr>
        <p:spPr bwMode="auto">
          <a:xfrm>
            <a:off x="4199957" y="4419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7" name="Rectangle 21">
            <a:extLst>
              <a:ext uri="{FF2B5EF4-FFF2-40B4-BE49-F238E27FC236}">
                <a16:creationId xmlns:a16="http://schemas.microsoft.com/office/drawing/2014/main" id="{3CBC2547-63EB-4456-A352-D93C14F94D80}"/>
              </a:ext>
            </a:extLst>
          </p:cNvPr>
          <p:cNvSpPr>
            <a:spLocks noChangeArrowheads="1"/>
          </p:cNvSpPr>
          <p:nvPr/>
        </p:nvSpPr>
        <p:spPr bwMode="auto">
          <a:xfrm>
            <a:off x="4199957" y="5181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8" name="Rectangle 22">
            <a:extLst>
              <a:ext uri="{FF2B5EF4-FFF2-40B4-BE49-F238E27FC236}">
                <a16:creationId xmlns:a16="http://schemas.microsoft.com/office/drawing/2014/main" id="{ADBC9A58-6482-42E6-BBFF-AB997ECE3973}"/>
              </a:ext>
            </a:extLst>
          </p:cNvPr>
          <p:cNvSpPr>
            <a:spLocks noChangeArrowheads="1"/>
          </p:cNvSpPr>
          <p:nvPr/>
        </p:nvSpPr>
        <p:spPr bwMode="auto">
          <a:xfrm>
            <a:off x="4199957" y="55626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9" name="AutoShape 23">
            <a:extLst>
              <a:ext uri="{FF2B5EF4-FFF2-40B4-BE49-F238E27FC236}">
                <a16:creationId xmlns:a16="http://schemas.microsoft.com/office/drawing/2014/main" id="{16A4D04E-15C8-404C-81AE-AC06032634D9}"/>
              </a:ext>
            </a:extLst>
          </p:cNvPr>
          <p:cNvSpPr>
            <a:spLocks/>
          </p:cNvSpPr>
          <p:nvPr/>
        </p:nvSpPr>
        <p:spPr bwMode="auto">
          <a:xfrm>
            <a:off x="6485957" y="1752600"/>
            <a:ext cx="1752600" cy="646331"/>
          </a:xfrm>
          <a:prstGeom prst="borderCallout1">
            <a:avLst>
              <a:gd name="adj1" fmla="val 19250"/>
              <a:gd name="adj2" fmla="val -4347"/>
              <a:gd name="adj3" fmla="val 74065"/>
              <a:gd name="adj4" fmla="val -32338"/>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Frame number in hexadecimal</a:t>
            </a:r>
          </a:p>
        </p:txBody>
      </p:sp>
      <p:sp>
        <p:nvSpPr>
          <p:cNvPr id="30" name="Line 24">
            <a:extLst>
              <a:ext uri="{FF2B5EF4-FFF2-40B4-BE49-F238E27FC236}">
                <a16:creationId xmlns:a16="http://schemas.microsoft.com/office/drawing/2014/main" id="{49CDC0A4-2BA6-42C9-909B-11D88CEECF14}"/>
              </a:ext>
            </a:extLst>
          </p:cNvPr>
          <p:cNvSpPr>
            <a:spLocks noChangeShapeType="1"/>
          </p:cNvSpPr>
          <p:nvPr/>
        </p:nvSpPr>
        <p:spPr bwMode="auto">
          <a:xfrm>
            <a:off x="5419157" y="5943600"/>
            <a:ext cx="0"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1" name="Line 25">
            <a:extLst>
              <a:ext uri="{FF2B5EF4-FFF2-40B4-BE49-F238E27FC236}">
                <a16:creationId xmlns:a16="http://schemas.microsoft.com/office/drawing/2014/main" id="{93FEF5E9-FAD4-4F18-BD3A-9DD5FFF9DC32}"/>
              </a:ext>
            </a:extLst>
          </p:cNvPr>
          <p:cNvSpPr>
            <a:spLocks noChangeShapeType="1"/>
          </p:cNvSpPr>
          <p:nvPr/>
        </p:nvSpPr>
        <p:spPr bwMode="auto">
          <a:xfrm>
            <a:off x="4199957" y="5943600"/>
            <a:ext cx="0"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2" name="Rectangle 26">
            <a:extLst>
              <a:ext uri="{FF2B5EF4-FFF2-40B4-BE49-F238E27FC236}">
                <a16:creationId xmlns:a16="http://schemas.microsoft.com/office/drawing/2014/main" id="{7588DD48-D203-4636-BBF7-C574F8B84FD2}"/>
              </a:ext>
            </a:extLst>
          </p:cNvPr>
          <p:cNvSpPr>
            <a:spLocks noChangeArrowheads="1"/>
          </p:cNvSpPr>
          <p:nvPr/>
        </p:nvSpPr>
        <p:spPr bwMode="auto">
          <a:xfrm>
            <a:off x="4199957" y="1828800"/>
            <a:ext cx="1219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33" name="Rectangle 27">
            <a:extLst>
              <a:ext uri="{FF2B5EF4-FFF2-40B4-BE49-F238E27FC236}">
                <a16:creationId xmlns:a16="http://schemas.microsoft.com/office/drawing/2014/main" id="{93495FBD-6378-48D2-AF9A-E8EE67DCEEBE}"/>
              </a:ext>
            </a:extLst>
          </p:cNvPr>
          <p:cNvSpPr>
            <a:spLocks noChangeArrowheads="1"/>
          </p:cNvSpPr>
          <p:nvPr/>
        </p:nvSpPr>
        <p:spPr bwMode="auto">
          <a:xfrm>
            <a:off x="2142557" y="2286000"/>
            <a:ext cx="1219200" cy="15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34" name="Line 28">
            <a:extLst>
              <a:ext uri="{FF2B5EF4-FFF2-40B4-BE49-F238E27FC236}">
                <a16:creationId xmlns:a16="http://schemas.microsoft.com/office/drawing/2014/main" id="{5FE19FB0-B669-463F-BAB7-9013F1A393F3}"/>
              </a:ext>
            </a:extLst>
          </p:cNvPr>
          <p:cNvSpPr>
            <a:spLocks noChangeShapeType="1"/>
          </p:cNvSpPr>
          <p:nvPr/>
        </p:nvSpPr>
        <p:spPr bwMode="auto">
          <a:xfrm>
            <a:off x="3361757" y="2895600"/>
            <a:ext cx="0"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5" name="Line 29">
            <a:extLst>
              <a:ext uri="{FF2B5EF4-FFF2-40B4-BE49-F238E27FC236}">
                <a16:creationId xmlns:a16="http://schemas.microsoft.com/office/drawing/2014/main" id="{5921EDBB-1F06-4A2C-8CCD-2D0801347D7F}"/>
              </a:ext>
            </a:extLst>
          </p:cNvPr>
          <p:cNvSpPr>
            <a:spLocks noChangeShapeType="1"/>
          </p:cNvSpPr>
          <p:nvPr/>
        </p:nvSpPr>
        <p:spPr bwMode="auto">
          <a:xfrm>
            <a:off x="2142557" y="2895600"/>
            <a:ext cx="0"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6" name="Rectangle 30">
            <a:extLst>
              <a:ext uri="{FF2B5EF4-FFF2-40B4-BE49-F238E27FC236}">
                <a16:creationId xmlns:a16="http://schemas.microsoft.com/office/drawing/2014/main" id="{2977E23F-C4EF-4829-87BE-E504914D663E}"/>
              </a:ext>
            </a:extLst>
          </p:cNvPr>
          <p:cNvSpPr>
            <a:spLocks noChangeArrowheads="1"/>
          </p:cNvSpPr>
          <p:nvPr/>
        </p:nvSpPr>
        <p:spPr bwMode="auto">
          <a:xfrm>
            <a:off x="2142557" y="2438400"/>
            <a:ext cx="1219200" cy="15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37" name="Rectangle 31">
            <a:extLst>
              <a:ext uri="{FF2B5EF4-FFF2-40B4-BE49-F238E27FC236}">
                <a16:creationId xmlns:a16="http://schemas.microsoft.com/office/drawing/2014/main" id="{460F2F20-7E1D-4684-8005-7B20B1EA2160}"/>
              </a:ext>
            </a:extLst>
          </p:cNvPr>
          <p:cNvSpPr>
            <a:spLocks noChangeArrowheads="1"/>
          </p:cNvSpPr>
          <p:nvPr/>
        </p:nvSpPr>
        <p:spPr bwMode="auto">
          <a:xfrm>
            <a:off x="2142557" y="2590800"/>
            <a:ext cx="1219200" cy="15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38" name="Rectangle 32">
            <a:extLst>
              <a:ext uri="{FF2B5EF4-FFF2-40B4-BE49-F238E27FC236}">
                <a16:creationId xmlns:a16="http://schemas.microsoft.com/office/drawing/2014/main" id="{26EDE701-7394-4FCB-A479-873BFC3EC696}"/>
              </a:ext>
            </a:extLst>
          </p:cNvPr>
          <p:cNvSpPr>
            <a:spLocks noChangeArrowheads="1"/>
          </p:cNvSpPr>
          <p:nvPr/>
        </p:nvSpPr>
        <p:spPr bwMode="auto">
          <a:xfrm>
            <a:off x="2142557" y="2743200"/>
            <a:ext cx="1219200" cy="15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39" name="Rectangle 33">
            <a:extLst>
              <a:ext uri="{FF2B5EF4-FFF2-40B4-BE49-F238E27FC236}">
                <a16:creationId xmlns:a16="http://schemas.microsoft.com/office/drawing/2014/main" id="{1CDC81A4-82CE-4A76-A757-BC9269FED3CA}"/>
              </a:ext>
            </a:extLst>
          </p:cNvPr>
          <p:cNvSpPr>
            <a:spLocks noChangeArrowheads="1"/>
          </p:cNvSpPr>
          <p:nvPr/>
        </p:nvSpPr>
        <p:spPr bwMode="auto">
          <a:xfrm>
            <a:off x="2142557" y="3505200"/>
            <a:ext cx="1219200" cy="15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40" name="Line 34">
            <a:extLst>
              <a:ext uri="{FF2B5EF4-FFF2-40B4-BE49-F238E27FC236}">
                <a16:creationId xmlns:a16="http://schemas.microsoft.com/office/drawing/2014/main" id="{94A360C2-F84F-4A5C-8115-69D9495EAD28}"/>
              </a:ext>
            </a:extLst>
          </p:cNvPr>
          <p:cNvSpPr>
            <a:spLocks noChangeShapeType="1"/>
          </p:cNvSpPr>
          <p:nvPr/>
        </p:nvSpPr>
        <p:spPr bwMode="auto">
          <a:xfrm flipH="1">
            <a:off x="1913957" y="2133600"/>
            <a:ext cx="2286000" cy="7620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Line 35">
            <a:extLst>
              <a:ext uri="{FF2B5EF4-FFF2-40B4-BE49-F238E27FC236}">
                <a16:creationId xmlns:a16="http://schemas.microsoft.com/office/drawing/2014/main" id="{6983DC2F-FEBA-4134-ABFB-14C32BB60542}"/>
              </a:ext>
            </a:extLst>
          </p:cNvPr>
          <p:cNvSpPr>
            <a:spLocks noChangeShapeType="1"/>
          </p:cNvSpPr>
          <p:nvPr/>
        </p:nvSpPr>
        <p:spPr bwMode="auto">
          <a:xfrm flipH="1">
            <a:off x="3056957" y="2514600"/>
            <a:ext cx="1143000" cy="175260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36">
            <a:extLst>
              <a:ext uri="{FF2B5EF4-FFF2-40B4-BE49-F238E27FC236}">
                <a16:creationId xmlns:a16="http://schemas.microsoft.com/office/drawing/2014/main" id="{0D3B8062-E08B-48B0-B85E-0F69C04DCC61}"/>
              </a:ext>
            </a:extLst>
          </p:cNvPr>
          <p:cNvSpPr>
            <a:spLocks noChangeArrowheads="1"/>
          </p:cNvSpPr>
          <p:nvPr/>
        </p:nvSpPr>
        <p:spPr bwMode="auto">
          <a:xfrm>
            <a:off x="6562157" y="4191000"/>
            <a:ext cx="3581400" cy="1752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E.g. frame 00000 contains the bytes of address 0x00000</a:t>
            </a:r>
            <a:r>
              <a:rPr kumimoji="1" lang="en-US" altLang="zh-TW" sz="1800" b="0" i="0" u="sng" strike="noStrike" kern="0" cap="none" spc="0" normalizeH="0" baseline="0" noProof="0">
                <a:ln>
                  <a:noFill/>
                </a:ln>
                <a:solidFill>
                  <a:srgbClr val="000000"/>
                </a:solidFill>
                <a:effectLst/>
                <a:uLnTx/>
                <a:uFillTx/>
                <a:latin typeface="Arial" charset="0"/>
                <a:ea typeface="新細明體" pitchFamily="18" charset="-120"/>
              </a:rPr>
              <a:t>000</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 0x00000</a:t>
            </a:r>
            <a:r>
              <a:rPr kumimoji="1" lang="en-US" altLang="zh-TW" sz="1800" b="0" i="0" u="sng" strike="noStrike" kern="0" cap="none" spc="0" normalizeH="0" baseline="0" noProof="0">
                <a:ln>
                  <a:noFill/>
                </a:ln>
                <a:solidFill>
                  <a:srgbClr val="000000"/>
                </a:solidFill>
                <a:effectLst/>
                <a:uLnTx/>
                <a:uFillTx/>
                <a:latin typeface="Arial" charset="0"/>
                <a:ea typeface="新細明體" pitchFamily="18" charset="-120"/>
              </a:rPr>
              <a:t>FFF</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Frame 00009 contains the addresses 0x00009</a:t>
            </a:r>
            <a:r>
              <a:rPr kumimoji="1" lang="en-US" altLang="zh-TW" sz="1800" b="0" i="0" u="sng" strike="noStrike" kern="0" cap="none" spc="0" normalizeH="0" baseline="0" noProof="0">
                <a:ln>
                  <a:noFill/>
                </a:ln>
                <a:solidFill>
                  <a:srgbClr val="000000"/>
                </a:solidFill>
                <a:effectLst/>
                <a:uLnTx/>
                <a:uFillTx/>
                <a:latin typeface="Arial" charset="0"/>
                <a:ea typeface="新細明體" pitchFamily="18" charset="-120"/>
              </a:rPr>
              <a:t>000</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 0x00009</a:t>
            </a:r>
            <a:r>
              <a:rPr kumimoji="1" lang="en-US" altLang="zh-TW" sz="1800" b="0" i="0" u="sng" strike="noStrike" kern="0" cap="none" spc="0" normalizeH="0" baseline="0" noProof="0">
                <a:ln>
                  <a:noFill/>
                </a:ln>
                <a:solidFill>
                  <a:srgbClr val="000000"/>
                </a:solidFill>
                <a:effectLst/>
                <a:uLnTx/>
                <a:uFillTx/>
                <a:latin typeface="Arial" charset="0"/>
                <a:ea typeface="新細明體" pitchFamily="18" charset="-120"/>
              </a:rPr>
              <a:t>FFF</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a:t>
            </a:r>
          </a:p>
        </p:txBody>
      </p:sp>
      <p:sp>
        <p:nvSpPr>
          <p:cNvPr id="43" name="Rectangle 37">
            <a:extLst>
              <a:ext uri="{FF2B5EF4-FFF2-40B4-BE49-F238E27FC236}">
                <a16:creationId xmlns:a16="http://schemas.microsoft.com/office/drawing/2014/main" id="{FA4B9CB3-C50A-458C-A0EC-A8422E63F87B}"/>
              </a:ext>
            </a:extLst>
          </p:cNvPr>
          <p:cNvSpPr>
            <a:spLocks noChangeArrowheads="1"/>
          </p:cNvSpPr>
          <p:nvPr/>
        </p:nvSpPr>
        <p:spPr bwMode="auto">
          <a:xfrm>
            <a:off x="6562157" y="2667000"/>
            <a:ext cx="3581400" cy="1295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The physical memory (RAM) is divided into chunks of equal size (4096 in Pentium). They are called</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frames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a:t>
            </a:r>
          </a:p>
        </p:txBody>
      </p:sp>
      <p:sp>
        <p:nvSpPr>
          <p:cNvPr id="44" name="AutoShape 38">
            <a:extLst>
              <a:ext uri="{FF2B5EF4-FFF2-40B4-BE49-F238E27FC236}">
                <a16:creationId xmlns:a16="http://schemas.microsoft.com/office/drawing/2014/main" id="{F6730A5A-8CE5-491F-B558-EE78F341F6E0}"/>
              </a:ext>
            </a:extLst>
          </p:cNvPr>
          <p:cNvSpPr>
            <a:spLocks/>
          </p:cNvSpPr>
          <p:nvPr/>
        </p:nvSpPr>
        <p:spPr bwMode="auto">
          <a:xfrm>
            <a:off x="2066357" y="1371600"/>
            <a:ext cx="1600200" cy="646331"/>
          </a:xfrm>
          <a:prstGeom prst="borderCallout1">
            <a:avLst>
              <a:gd name="adj1" fmla="val 19250"/>
              <a:gd name="adj2" fmla="val 104764"/>
              <a:gd name="adj3" fmla="val 145185"/>
              <a:gd name="adj4" fmla="val 148315"/>
            </a:avLst>
          </a:prstGeom>
          <a:solidFill>
            <a:srgbClr val="FFFFCC"/>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4096 bytes in each frame</a:t>
            </a:r>
          </a:p>
        </p:txBody>
      </p:sp>
    </p:spTree>
    <p:extLst>
      <p:ext uri="{BB962C8B-B14F-4D97-AF65-F5344CB8AC3E}">
        <p14:creationId xmlns:p14="http://schemas.microsoft.com/office/powerpoint/2010/main" val="65476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C961F4-D53B-487D-A78C-8EFB43BE7171}"/>
              </a:ext>
            </a:extLst>
          </p:cNvPr>
          <p:cNvSpPr>
            <a:spLocks noGrp="1"/>
          </p:cNvSpPr>
          <p:nvPr>
            <p:ph type="sldNum" sz="quarter" idx="34"/>
          </p:nvPr>
        </p:nvSpPr>
        <p:spPr/>
        <p:txBody>
          <a:bodyPr/>
          <a:lstStyle/>
          <a:p>
            <a:fld id="{19B51A1E-902D-48AF-9020-955120F399B6}" type="slidenum">
              <a:rPr lang="en-US" noProof="0" smtClean="0"/>
              <a:pPr/>
              <a:t>23</a:t>
            </a:fld>
            <a:endParaRPr lang="en-US" noProof="0" dirty="0"/>
          </a:p>
        </p:txBody>
      </p:sp>
      <p:sp>
        <p:nvSpPr>
          <p:cNvPr id="5" name="Title 4">
            <a:extLst>
              <a:ext uri="{FF2B5EF4-FFF2-40B4-BE49-F238E27FC236}">
                <a16:creationId xmlns:a16="http://schemas.microsoft.com/office/drawing/2014/main" id="{B0AA6F4A-E8D1-41E3-BDEE-D8FED9CB649D}"/>
              </a:ext>
            </a:extLst>
          </p:cNvPr>
          <p:cNvSpPr>
            <a:spLocks noGrp="1"/>
          </p:cNvSpPr>
          <p:nvPr>
            <p:ph type="title"/>
          </p:nvPr>
        </p:nvSpPr>
        <p:spPr/>
        <p:txBody>
          <a:bodyPr/>
          <a:lstStyle/>
          <a:p>
            <a:r>
              <a:rPr lang="en-US" altLang="zh-TW" dirty="0">
                <a:ea typeface="新細明體" pitchFamily="18" charset="-120"/>
              </a:rPr>
              <a:t>Addressing Space</a:t>
            </a:r>
            <a:endParaRPr lang="en-US" dirty="0"/>
          </a:p>
        </p:txBody>
      </p:sp>
      <p:grpSp>
        <p:nvGrpSpPr>
          <p:cNvPr id="7" name="Group 3">
            <a:extLst>
              <a:ext uri="{FF2B5EF4-FFF2-40B4-BE49-F238E27FC236}">
                <a16:creationId xmlns:a16="http://schemas.microsoft.com/office/drawing/2014/main" id="{38D3D174-1148-42FE-83DC-100512BCEDA7}"/>
              </a:ext>
            </a:extLst>
          </p:cNvPr>
          <p:cNvGrpSpPr>
            <a:grpSpLocks/>
          </p:cNvGrpSpPr>
          <p:nvPr/>
        </p:nvGrpSpPr>
        <p:grpSpPr bwMode="auto">
          <a:xfrm>
            <a:off x="2097741" y="1833284"/>
            <a:ext cx="1600200" cy="2971800"/>
            <a:chOff x="864" y="1200"/>
            <a:chExt cx="1008" cy="1872"/>
          </a:xfrm>
        </p:grpSpPr>
        <p:sp>
          <p:nvSpPr>
            <p:cNvPr id="8" name="Rectangle 4">
              <a:extLst>
                <a:ext uri="{FF2B5EF4-FFF2-40B4-BE49-F238E27FC236}">
                  <a16:creationId xmlns:a16="http://schemas.microsoft.com/office/drawing/2014/main" id="{BF6E30EF-0BA8-4E3D-A1AD-748F27A90010}"/>
                </a:ext>
              </a:extLst>
            </p:cNvPr>
            <p:cNvSpPr>
              <a:spLocks noChangeArrowheads="1"/>
            </p:cNvSpPr>
            <p:nvPr/>
          </p:nvSpPr>
          <p:spPr bwMode="auto">
            <a:xfrm>
              <a:off x="960" y="1536"/>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9" name="Line 5">
              <a:extLst>
                <a:ext uri="{FF2B5EF4-FFF2-40B4-BE49-F238E27FC236}">
                  <a16:creationId xmlns:a16="http://schemas.microsoft.com/office/drawing/2014/main" id="{181DFCFF-2CBF-47C6-9EAA-063B359C9A4D}"/>
                </a:ext>
              </a:extLst>
            </p:cNvPr>
            <p:cNvSpPr>
              <a:spLocks noChangeShapeType="1"/>
            </p:cNvSpPr>
            <p:nvPr/>
          </p:nvSpPr>
          <p:spPr bwMode="auto">
            <a:xfrm>
              <a:off x="1728" y="2688"/>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Line 6">
              <a:extLst>
                <a:ext uri="{FF2B5EF4-FFF2-40B4-BE49-F238E27FC236}">
                  <a16:creationId xmlns:a16="http://schemas.microsoft.com/office/drawing/2014/main" id="{7E7B2EC4-A502-4E55-B609-789B181D9A77}"/>
                </a:ext>
              </a:extLst>
            </p:cNvPr>
            <p:cNvSpPr>
              <a:spLocks noChangeShapeType="1"/>
            </p:cNvSpPr>
            <p:nvPr/>
          </p:nvSpPr>
          <p:spPr bwMode="auto">
            <a:xfrm>
              <a:off x="960" y="2688"/>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Rectangle 7">
              <a:extLst>
                <a:ext uri="{FF2B5EF4-FFF2-40B4-BE49-F238E27FC236}">
                  <a16:creationId xmlns:a16="http://schemas.microsoft.com/office/drawing/2014/main" id="{79511230-677C-4DD2-8383-BBB20A6B90F7}"/>
                </a:ext>
              </a:extLst>
            </p:cNvPr>
            <p:cNvSpPr>
              <a:spLocks noChangeArrowheads="1"/>
            </p:cNvSpPr>
            <p:nvPr/>
          </p:nvSpPr>
          <p:spPr bwMode="auto">
            <a:xfrm>
              <a:off x="960" y="1632"/>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2" name="Rectangle 8">
              <a:extLst>
                <a:ext uri="{FF2B5EF4-FFF2-40B4-BE49-F238E27FC236}">
                  <a16:creationId xmlns:a16="http://schemas.microsoft.com/office/drawing/2014/main" id="{AAB9B81B-3A00-4BD6-8883-CAF4EC73709E}"/>
                </a:ext>
              </a:extLst>
            </p:cNvPr>
            <p:cNvSpPr>
              <a:spLocks noChangeArrowheads="1"/>
            </p:cNvSpPr>
            <p:nvPr/>
          </p:nvSpPr>
          <p:spPr bwMode="auto">
            <a:xfrm>
              <a:off x="960" y="1728"/>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3" name="Rectangle 9">
              <a:extLst>
                <a:ext uri="{FF2B5EF4-FFF2-40B4-BE49-F238E27FC236}">
                  <a16:creationId xmlns:a16="http://schemas.microsoft.com/office/drawing/2014/main" id="{23251871-3079-42C6-87E5-F5DEA68CEE7D}"/>
                </a:ext>
              </a:extLst>
            </p:cNvPr>
            <p:cNvSpPr>
              <a:spLocks noChangeArrowheads="1"/>
            </p:cNvSpPr>
            <p:nvPr/>
          </p:nvSpPr>
          <p:spPr bwMode="auto">
            <a:xfrm>
              <a:off x="960" y="1824"/>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4" name="Rectangle 10">
              <a:extLst>
                <a:ext uri="{FF2B5EF4-FFF2-40B4-BE49-F238E27FC236}">
                  <a16:creationId xmlns:a16="http://schemas.microsoft.com/office/drawing/2014/main" id="{AF6FB1B8-C9F7-40D9-9179-7A4D3F4A928B}"/>
                </a:ext>
              </a:extLst>
            </p:cNvPr>
            <p:cNvSpPr>
              <a:spLocks noChangeArrowheads="1"/>
            </p:cNvSpPr>
            <p:nvPr/>
          </p:nvSpPr>
          <p:spPr bwMode="auto">
            <a:xfrm>
              <a:off x="960" y="1920"/>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5" name="Rectangle 11">
              <a:extLst>
                <a:ext uri="{FF2B5EF4-FFF2-40B4-BE49-F238E27FC236}">
                  <a16:creationId xmlns:a16="http://schemas.microsoft.com/office/drawing/2014/main" id="{DE6DAE8F-9B13-47C5-B228-75173C006F0E}"/>
                </a:ext>
              </a:extLst>
            </p:cNvPr>
            <p:cNvSpPr>
              <a:spLocks noChangeArrowheads="1"/>
            </p:cNvSpPr>
            <p:nvPr/>
          </p:nvSpPr>
          <p:spPr bwMode="auto">
            <a:xfrm>
              <a:off x="960" y="2016"/>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6" name="Rectangle 12">
              <a:extLst>
                <a:ext uri="{FF2B5EF4-FFF2-40B4-BE49-F238E27FC236}">
                  <a16:creationId xmlns:a16="http://schemas.microsoft.com/office/drawing/2014/main" id="{47A5B09E-2069-4023-8806-20280E4A80FC}"/>
                </a:ext>
              </a:extLst>
            </p:cNvPr>
            <p:cNvSpPr>
              <a:spLocks noChangeArrowheads="1"/>
            </p:cNvSpPr>
            <p:nvPr/>
          </p:nvSpPr>
          <p:spPr bwMode="auto">
            <a:xfrm>
              <a:off x="960" y="2112"/>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7" name="Rectangle 13">
              <a:extLst>
                <a:ext uri="{FF2B5EF4-FFF2-40B4-BE49-F238E27FC236}">
                  <a16:creationId xmlns:a16="http://schemas.microsoft.com/office/drawing/2014/main" id="{D9FB5BCE-4077-4B5B-AE43-17B87F9827AB}"/>
                </a:ext>
              </a:extLst>
            </p:cNvPr>
            <p:cNvSpPr>
              <a:spLocks noChangeArrowheads="1"/>
            </p:cNvSpPr>
            <p:nvPr/>
          </p:nvSpPr>
          <p:spPr bwMode="auto">
            <a:xfrm>
              <a:off x="960" y="2208"/>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8" name="Rectangle 14">
              <a:extLst>
                <a:ext uri="{FF2B5EF4-FFF2-40B4-BE49-F238E27FC236}">
                  <a16:creationId xmlns:a16="http://schemas.microsoft.com/office/drawing/2014/main" id="{F35F2751-C441-4A05-8CF5-DD37CD7991BA}"/>
                </a:ext>
              </a:extLst>
            </p:cNvPr>
            <p:cNvSpPr>
              <a:spLocks noChangeArrowheads="1"/>
            </p:cNvSpPr>
            <p:nvPr/>
          </p:nvSpPr>
          <p:spPr bwMode="auto">
            <a:xfrm>
              <a:off x="960" y="2304"/>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9" name="Rectangle 15">
              <a:extLst>
                <a:ext uri="{FF2B5EF4-FFF2-40B4-BE49-F238E27FC236}">
                  <a16:creationId xmlns:a16="http://schemas.microsoft.com/office/drawing/2014/main" id="{B0B751F4-3696-45A7-B81B-89C85642A8CF}"/>
                </a:ext>
              </a:extLst>
            </p:cNvPr>
            <p:cNvSpPr>
              <a:spLocks noChangeArrowheads="1"/>
            </p:cNvSpPr>
            <p:nvPr/>
          </p:nvSpPr>
          <p:spPr bwMode="auto">
            <a:xfrm>
              <a:off x="960" y="2400"/>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0" name="Rectangle 16">
              <a:extLst>
                <a:ext uri="{FF2B5EF4-FFF2-40B4-BE49-F238E27FC236}">
                  <a16:creationId xmlns:a16="http://schemas.microsoft.com/office/drawing/2014/main" id="{AB5DBA79-8740-442D-9D97-5CA59256CF30}"/>
                </a:ext>
              </a:extLst>
            </p:cNvPr>
            <p:cNvSpPr>
              <a:spLocks noChangeArrowheads="1"/>
            </p:cNvSpPr>
            <p:nvPr/>
          </p:nvSpPr>
          <p:spPr bwMode="auto">
            <a:xfrm>
              <a:off x="960" y="2496"/>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1" name="Rectangle 17">
              <a:extLst>
                <a:ext uri="{FF2B5EF4-FFF2-40B4-BE49-F238E27FC236}">
                  <a16:creationId xmlns:a16="http://schemas.microsoft.com/office/drawing/2014/main" id="{EDEDD309-D7CE-4795-9972-E90E4F7CF976}"/>
                </a:ext>
              </a:extLst>
            </p:cNvPr>
            <p:cNvSpPr>
              <a:spLocks noChangeArrowheads="1"/>
            </p:cNvSpPr>
            <p:nvPr/>
          </p:nvSpPr>
          <p:spPr bwMode="auto">
            <a:xfrm>
              <a:off x="960" y="2592"/>
              <a:ext cx="768" cy="96"/>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2" name="Rectangle 18">
              <a:extLst>
                <a:ext uri="{FF2B5EF4-FFF2-40B4-BE49-F238E27FC236}">
                  <a16:creationId xmlns:a16="http://schemas.microsoft.com/office/drawing/2014/main" id="{F6912B57-1992-4E02-999D-EC7632406784}"/>
                </a:ext>
              </a:extLst>
            </p:cNvPr>
            <p:cNvSpPr>
              <a:spLocks noChangeArrowheads="1"/>
            </p:cNvSpPr>
            <p:nvPr/>
          </p:nvSpPr>
          <p:spPr bwMode="auto">
            <a:xfrm>
              <a:off x="864" y="1200"/>
              <a:ext cx="1008" cy="288"/>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Addressing space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of process A</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grpSp>
        <p:nvGrpSpPr>
          <p:cNvPr id="23" name="Group 19">
            <a:extLst>
              <a:ext uri="{FF2B5EF4-FFF2-40B4-BE49-F238E27FC236}">
                <a16:creationId xmlns:a16="http://schemas.microsoft.com/office/drawing/2014/main" id="{C78E591F-7467-48EB-BC61-FF5BC279B79B}"/>
              </a:ext>
            </a:extLst>
          </p:cNvPr>
          <p:cNvGrpSpPr>
            <a:grpSpLocks/>
          </p:cNvGrpSpPr>
          <p:nvPr/>
        </p:nvGrpSpPr>
        <p:grpSpPr bwMode="auto">
          <a:xfrm>
            <a:off x="4231341" y="1833284"/>
            <a:ext cx="1600200" cy="2971800"/>
            <a:chOff x="2208" y="1200"/>
            <a:chExt cx="1008" cy="1872"/>
          </a:xfrm>
        </p:grpSpPr>
        <p:sp>
          <p:nvSpPr>
            <p:cNvPr id="24" name="Rectangle 20">
              <a:extLst>
                <a:ext uri="{FF2B5EF4-FFF2-40B4-BE49-F238E27FC236}">
                  <a16:creationId xmlns:a16="http://schemas.microsoft.com/office/drawing/2014/main" id="{0EE2FC05-D9C6-44E4-822B-D8E9AA9388C7}"/>
                </a:ext>
              </a:extLst>
            </p:cNvPr>
            <p:cNvSpPr>
              <a:spLocks noChangeArrowheads="1"/>
            </p:cNvSpPr>
            <p:nvPr/>
          </p:nvSpPr>
          <p:spPr bwMode="auto">
            <a:xfrm>
              <a:off x="2304" y="1536"/>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5" name="Line 21">
              <a:extLst>
                <a:ext uri="{FF2B5EF4-FFF2-40B4-BE49-F238E27FC236}">
                  <a16:creationId xmlns:a16="http://schemas.microsoft.com/office/drawing/2014/main" id="{9471B27F-0632-48BB-BFAD-C5BE646836EE}"/>
                </a:ext>
              </a:extLst>
            </p:cNvPr>
            <p:cNvSpPr>
              <a:spLocks noChangeShapeType="1"/>
            </p:cNvSpPr>
            <p:nvPr/>
          </p:nvSpPr>
          <p:spPr bwMode="auto">
            <a:xfrm>
              <a:off x="3072" y="2688"/>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22">
              <a:extLst>
                <a:ext uri="{FF2B5EF4-FFF2-40B4-BE49-F238E27FC236}">
                  <a16:creationId xmlns:a16="http://schemas.microsoft.com/office/drawing/2014/main" id="{297E05E4-C215-4D6A-946A-0595147121D8}"/>
                </a:ext>
              </a:extLst>
            </p:cNvPr>
            <p:cNvSpPr>
              <a:spLocks noChangeShapeType="1"/>
            </p:cNvSpPr>
            <p:nvPr/>
          </p:nvSpPr>
          <p:spPr bwMode="auto">
            <a:xfrm>
              <a:off x="2304" y="2688"/>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Rectangle 23">
              <a:extLst>
                <a:ext uri="{FF2B5EF4-FFF2-40B4-BE49-F238E27FC236}">
                  <a16:creationId xmlns:a16="http://schemas.microsoft.com/office/drawing/2014/main" id="{6DD79D99-60DD-46F4-A7C9-B566D5BD93D9}"/>
                </a:ext>
              </a:extLst>
            </p:cNvPr>
            <p:cNvSpPr>
              <a:spLocks noChangeArrowheads="1"/>
            </p:cNvSpPr>
            <p:nvPr/>
          </p:nvSpPr>
          <p:spPr bwMode="auto">
            <a:xfrm>
              <a:off x="2304" y="1632"/>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8" name="Rectangle 24">
              <a:extLst>
                <a:ext uri="{FF2B5EF4-FFF2-40B4-BE49-F238E27FC236}">
                  <a16:creationId xmlns:a16="http://schemas.microsoft.com/office/drawing/2014/main" id="{678C12C1-7F03-4281-902B-6D4C0D55B15D}"/>
                </a:ext>
              </a:extLst>
            </p:cNvPr>
            <p:cNvSpPr>
              <a:spLocks noChangeArrowheads="1"/>
            </p:cNvSpPr>
            <p:nvPr/>
          </p:nvSpPr>
          <p:spPr bwMode="auto">
            <a:xfrm>
              <a:off x="2304" y="1728"/>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9" name="Rectangle 25">
              <a:extLst>
                <a:ext uri="{FF2B5EF4-FFF2-40B4-BE49-F238E27FC236}">
                  <a16:creationId xmlns:a16="http://schemas.microsoft.com/office/drawing/2014/main" id="{95EB1912-CA7D-48AF-8634-37066C7B523B}"/>
                </a:ext>
              </a:extLst>
            </p:cNvPr>
            <p:cNvSpPr>
              <a:spLocks noChangeArrowheads="1"/>
            </p:cNvSpPr>
            <p:nvPr/>
          </p:nvSpPr>
          <p:spPr bwMode="auto">
            <a:xfrm>
              <a:off x="2304" y="1824"/>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0" name="Rectangle 26">
              <a:extLst>
                <a:ext uri="{FF2B5EF4-FFF2-40B4-BE49-F238E27FC236}">
                  <a16:creationId xmlns:a16="http://schemas.microsoft.com/office/drawing/2014/main" id="{327FC16E-E9D1-43D4-B574-A005E08CAF22}"/>
                </a:ext>
              </a:extLst>
            </p:cNvPr>
            <p:cNvSpPr>
              <a:spLocks noChangeArrowheads="1"/>
            </p:cNvSpPr>
            <p:nvPr/>
          </p:nvSpPr>
          <p:spPr bwMode="auto">
            <a:xfrm>
              <a:off x="2304" y="1920"/>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1" name="Rectangle 27">
              <a:extLst>
                <a:ext uri="{FF2B5EF4-FFF2-40B4-BE49-F238E27FC236}">
                  <a16:creationId xmlns:a16="http://schemas.microsoft.com/office/drawing/2014/main" id="{C35670CB-2957-4CEB-90FE-3DFE31CDD301}"/>
                </a:ext>
              </a:extLst>
            </p:cNvPr>
            <p:cNvSpPr>
              <a:spLocks noChangeArrowheads="1"/>
            </p:cNvSpPr>
            <p:nvPr/>
          </p:nvSpPr>
          <p:spPr bwMode="auto">
            <a:xfrm>
              <a:off x="2304" y="2016"/>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2" name="Rectangle 28">
              <a:extLst>
                <a:ext uri="{FF2B5EF4-FFF2-40B4-BE49-F238E27FC236}">
                  <a16:creationId xmlns:a16="http://schemas.microsoft.com/office/drawing/2014/main" id="{F401ECCD-6D92-478C-B6D2-1779F8C01BF4}"/>
                </a:ext>
              </a:extLst>
            </p:cNvPr>
            <p:cNvSpPr>
              <a:spLocks noChangeArrowheads="1"/>
            </p:cNvSpPr>
            <p:nvPr/>
          </p:nvSpPr>
          <p:spPr bwMode="auto">
            <a:xfrm>
              <a:off x="2304" y="2112"/>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3" name="Rectangle 29">
              <a:extLst>
                <a:ext uri="{FF2B5EF4-FFF2-40B4-BE49-F238E27FC236}">
                  <a16:creationId xmlns:a16="http://schemas.microsoft.com/office/drawing/2014/main" id="{32B31261-6581-487A-AB2D-AC6D18E8EBD3}"/>
                </a:ext>
              </a:extLst>
            </p:cNvPr>
            <p:cNvSpPr>
              <a:spLocks noChangeArrowheads="1"/>
            </p:cNvSpPr>
            <p:nvPr/>
          </p:nvSpPr>
          <p:spPr bwMode="auto">
            <a:xfrm>
              <a:off x="2304" y="2208"/>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4" name="Rectangle 30">
              <a:extLst>
                <a:ext uri="{FF2B5EF4-FFF2-40B4-BE49-F238E27FC236}">
                  <a16:creationId xmlns:a16="http://schemas.microsoft.com/office/drawing/2014/main" id="{8BB515B6-70DD-4CF1-AD75-6BC181BAF5E3}"/>
                </a:ext>
              </a:extLst>
            </p:cNvPr>
            <p:cNvSpPr>
              <a:spLocks noChangeArrowheads="1"/>
            </p:cNvSpPr>
            <p:nvPr/>
          </p:nvSpPr>
          <p:spPr bwMode="auto">
            <a:xfrm>
              <a:off x="2304" y="2304"/>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5" name="Rectangle 31">
              <a:extLst>
                <a:ext uri="{FF2B5EF4-FFF2-40B4-BE49-F238E27FC236}">
                  <a16:creationId xmlns:a16="http://schemas.microsoft.com/office/drawing/2014/main" id="{A8FC023E-D1D5-42E0-83C1-EB7E16696F13}"/>
                </a:ext>
              </a:extLst>
            </p:cNvPr>
            <p:cNvSpPr>
              <a:spLocks noChangeArrowheads="1"/>
            </p:cNvSpPr>
            <p:nvPr/>
          </p:nvSpPr>
          <p:spPr bwMode="auto">
            <a:xfrm>
              <a:off x="2304" y="2400"/>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6" name="Rectangle 32">
              <a:extLst>
                <a:ext uri="{FF2B5EF4-FFF2-40B4-BE49-F238E27FC236}">
                  <a16:creationId xmlns:a16="http://schemas.microsoft.com/office/drawing/2014/main" id="{30D09F4D-ED8A-4941-90FA-10A8B50DA74C}"/>
                </a:ext>
              </a:extLst>
            </p:cNvPr>
            <p:cNvSpPr>
              <a:spLocks noChangeArrowheads="1"/>
            </p:cNvSpPr>
            <p:nvPr/>
          </p:nvSpPr>
          <p:spPr bwMode="auto">
            <a:xfrm>
              <a:off x="2304" y="2496"/>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7" name="Rectangle 33">
              <a:extLst>
                <a:ext uri="{FF2B5EF4-FFF2-40B4-BE49-F238E27FC236}">
                  <a16:creationId xmlns:a16="http://schemas.microsoft.com/office/drawing/2014/main" id="{28372FF5-4B39-48B4-B2B2-28FF6025BD65}"/>
                </a:ext>
              </a:extLst>
            </p:cNvPr>
            <p:cNvSpPr>
              <a:spLocks noChangeArrowheads="1"/>
            </p:cNvSpPr>
            <p:nvPr/>
          </p:nvSpPr>
          <p:spPr bwMode="auto">
            <a:xfrm>
              <a:off x="2304" y="2592"/>
              <a:ext cx="768" cy="96"/>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8" name="Rectangle 34">
              <a:extLst>
                <a:ext uri="{FF2B5EF4-FFF2-40B4-BE49-F238E27FC236}">
                  <a16:creationId xmlns:a16="http://schemas.microsoft.com/office/drawing/2014/main" id="{0720C01F-6361-42C9-A68E-D9EB7D81E88D}"/>
                </a:ext>
              </a:extLst>
            </p:cNvPr>
            <p:cNvSpPr>
              <a:spLocks noChangeArrowheads="1"/>
            </p:cNvSpPr>
            <p:nvPr/>
          </p:nvSpPr>
          <p:spPr bwMode="auto">
            <a:xfrm>
              <a:off x="2208" y="1200"/>
              <a:ext cx="1008" cy="288"/>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Addressing space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of process B</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sp>
        <p:nvSpPr>
          <p:cNvPr id="39" name="Rectangle 35">
            <a:extLst>
              <a:ext uri="{FF2B5EF4-FFF2-40B4-BE49-F238E27FC236}">
                <a16:creationId xmlns:a16="http://schemas.microsoft.com/office/drawing/2014/main" id="{09B683B2-BAA6-4056-96F8-A9BE1879FC40}"/>
              </a:ext>
            </a:extLst>
          </p:cNvPr>
          <p:cNvSpPr>
            <a:spLocks noChangeArrowheads="1"/>
          </p:cNvSpPr>
          <p:nvPr/>
        </p:nvSpPr>
        <p:spPr bwMode="auto">
          <a:xfrm>
            <a:off x="6136341" y="1757084"/>
            <a:ext cx="4191000" cy="30480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Each process has its own ‘memory’ called</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addressing space</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It is an illusion created by the hardware and the OS.  Some bytes may be in RAM, some may be in hard disk (virtual memory), and some may not exist yet.  Each byte of the addressing space is located by a 32-bit</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logical address</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So each process can access at most 2^32 = 4G bytes.</a:t>
            </a:r>
          </a:p>
        </p:txBody>
      </p:sp>
      <p:sp>
        <p:nvSpPr>
          <p:cNvPr id="40" name="Rectangle 36">
            <a:extLst>
              <a:ext uri="{FF2B5EF4-FFF2-40B4-BE49-F238E27FC236}">
                <a16:creationId xmlns:a16="http://schemas.microsoft.com/office/drawing/2014/main" id="{3891480E-B729-48C1-945F-82DE32F4526F}"/>
              </a:ext>
            </a:extLst>
          </p:cNvPr>
          <p:cNvSpPr>
            <a:spLocks noChangeArrowheads="1"/>
          </p:cNvSpPr>
          <p:nvPr/>
        </p:nvSpPr>
        <p:spPr bwMode="auto">
          <a:xfrm>
            <a:off x="1792941" y="4957484"/>
            <a:ext cx="4495800" cy="1295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The addressing spaces of process A and B are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separate</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E.g. this byte is not the same as that byte, although A and B access the bytes using the same address.</a:t>
            </a:r>
          </a:p>
        </p:txBody>
      </p:sp>
      <p:sp>
        <p:nvSpPr>
          <p:cNvPr id="41" name="Line 37">
            <a:extLst>
              <a:ext uri="{FF2B5EF4-FFF2-40B4-BE49-F238E27FC236}">
                <a16:creationId xmlns:a16="http://schemas.microsoft.com/office/drawing/2014/main" id="{CACAD386-28E0-424D-ABAB-BB9BB7AB614E}"/>
              </a:ext>
            </a:extLst>
          </p:cNvPr>
          <p:cNvSpPr>
            <a:spLocks noChangeShapeType="1"/>
          </p:cNvSpPr>
          <p:nvPr/>
        </p:nvSpPr>
        <p:spPr bwMode="auto">
          <a:xfrm flipV="1">
            <a:off x="2631141" y="4119284"/>
            <a:ext cx="228600" cy="762000"/>
          </a:xfrm>
          <a:prstGeom prst="line">
            <a:avLst/>
          </a:prstGeom>
          <a:noFill/>
          <a:ln w="12700">
            <a:solidFill>
              <a:sysClr val="windowText" lastClr="000000"/>
            </a:solidFill>
            <a:round/>
            <a:headEnd type="none" w="sm" len="sm"/>
            <a:tailEnd type="triangle" w="lg" len="lg"/>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Line 38">
            <a:extLst>
              <a:ext uri="{FF2B5EF4-FFF2-40B4-BE49-F238E27FC236}">
                <a16:creationId xmlns:a16="http://schemas.microsoft.com/office/drawing/2014/main" id="{B2D5E56C-4A68-4DC2-A752-BF19D56B6012}"/>
              </a:ext>
            </a:extLst>
          </p:cNvPr>
          <p:cNvSpPr>
            <a:spLocks noChangeShapeType="1"/>
          </p:cNvSpPr>
          <p:nvPr/>
        </p:nvSpPr>
        <p:spPr bwMode="auto">
          <a:xfrm flipV="1">
            <a:off x="4459941" y="4119284"/>
            <a:ext cx="228600" cy="762000"/>
          </a:xfrm>
          <a:prstGeom prst="line">
            <a:avLst/>
          </a:prstGeom>
          <a:noFill/>
          <a:ln w="12700">
            <a:solidFill>
              <a:sysClr val="windowText" lastClr="000000"/>
            </a:solidFill>
            <a:round/>
            <a:headEnd type="none" w="sm" len="sm"/>
            <a:tailEnd type="triangle" w="lg" len="lg"/>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12030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077C10-4C40-4E97-BBA4-033FD7E68546}"/>
              </a:ext>
            </a:extLst>
          </p:cNvPr>
          <p:cNvSpPr>
            <a:spLocks noGrp="1"/>
          </p:cNvSpPr>
          <p:nvPr>
            <p:ph type="sldNum" sz="quarter" idx="34"/>
          </p:nvPr>
        </p:nvSpPr>
        <p:spPr/>
        <p:txBody>
          <a:bodyPr/>
          <a:lstStyle/>
          <a:p>
            <a:fld id="{19B51A1E-902D-48AF-9020-955120F399B6}" type="slidenum">
              <a:rPr lang="en-US" noProof="0" smtClean="0"/>
              <a:pPr/>
              <a:t>24</a:t>
            </a:fld>
            <a:endParaRPr lang="en-US" noProof="0" dirty="0"/>
          </a:p>
        </p:txBody>
      </p:sp>
      <p:sp>
        <p:nvSpPr>
          <p:cNvPr id="5" name="Title 4">
            <a:extLst>
              <a:ext uri="{FF2B5EF4-FFF2-40B4-BE49-F238E27FC236}">
                <a16:creationId xmlns:a16="http://schemas.microsoft.com/office/drawing/2014/main" id="{5DCC2209-6DE3-4A1E-9C46-4B1157F88BD9}"/>
              </a:ext>
            </a:extLst>
          </p:cNvPr>
          <p:cNvSpPr>
            <a:spLocks noGrp="1"/>
          </p:cNvSpPr>
          <p:nvPr>
            <p:ph type="title"/>
          </p:nvPr>
        </p:nvSpPr>
        <p:spPr/>
        <p:txBody>
          <a:bodyPr/>
          <a:lstStyle/>
          <a:p>
            <a:r>
              <a:rPr lang="en-US" dirty="0"/>
              <a:t>Page</a:t>
            </a:r>
          </a:p>
        </p:txBody>
      </p:sp>
      <p:sp>
        <p:nvSpPr>
          <p:cNvPr id="7" name="Rectangle 3">
            <a:extLst>
              <a:ext uri="{FF2B5EF4-FFF2-40B4-BE49-F238E27FC236}">
                <a16:creationId xmlns:a16="http://schemas.microsoft.com/office/drawing/2014/main" id="{2A1926BD-B4D1-481F-943B-C6134777FAF6}"/>
              </a:ext>
            </a:extLst>
          </p:cNvPr>
          <p:cNvSpPr>
            <a:spLocks noChangeArrowheads="1"/>
          </p:cNvSpPr>
          <p:nvPr/>
        </p:nvSpPr>
        <p:spPr bwMode="auto">
          <a:xfrm>
            <a:off x="7705167" y="1934140"/>
            <a:ext cx="3352800" cy="1600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The addressing space of each process is divided into chunks of equal size. (Same size as the frame size).  They are called</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dirty="0">
                <a:ln>
                  <a:noFill/>
                </a:ln>
                <a:solidFill>
                  <a:srgbClr val="0033CC"/>
                </a:solidFill>
                <a:effectLst/>
                <a:uLnTx/>
                <a:uFillTx/>
                <a:latin typeface="Arial" charset="0"/>
                <a:ea typeface="新細明體" pitchFamily="18" charset="-120"/>
              </a:rPr>
              <a:t>pages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a:t>
            </a:r>
          </a:p>
        </p:txBody>
      </p:sp>
      <p:grpSp>
        <p:nvGrpSpPr>
          <p:cNvPr id="8" name="Group 4">
            <a:extLst>
              <a:ext uri="{FF2B5EF4-FFF2-40B4-BE49-F238E27FC236}">
                <a16:creationId xmlns:a16="http://schemas.microsoft.com/office/drawing/2014/main" id="{0AFB46C9-A0AF-4B55-A5D5-973859F2E4E2}"/>
              </a:ext>
            </a:extLst>
          </p:cNvPr>
          <p:cNvGrpSpPr>
            <a:grpSpLocks/>
          </p:cNvGrpSpPr>
          <p:nvPr/>
        </p:nvGrpSpPr>
        <p:grpSpPr bwMode="auto">
          <a:xfrm>
            <a:off x="2312889" y="1748120"/>
            <a:ext cx="2057400" cy="1143000"/>
            <a:chOff x="240" y="1104"/>
            <a:chExt cx="1296" cy="720"/>
          </a:xfrm>
        </p:grpSpPr>
        <p:grpSp>
          <p:nvGrpSpPr>
            <p:cNvPr id="9" name="Group 5">
              <a:extLst>
                <a:ext uri="{FF2B5EF4-FFF2-40B4-BE49-F238E27FC236}">
                  <a16:creationId xmlns:a16="http://schemas.microsoft.com/office/drawing/2014/main" id="{D557D96F-43F6-448F-83B1-5CB487A7BF45}"/>
                </a:ext>
              </a:extLst>
            </p:cNvPr>
            <p:cNvGrpSpPr>
              <a:grpSpLocks/>
            </p:cNvGrpSpPr>
            <p:nvPr/>
          </p:nvGrpSpPr>
          <p:grpSpPr bwMode="auto">
            <a:xfrm>
              <a:off x="768" y="1104"/>
              <a:ext cx="768" cy="720"/>
              <a:chOff x="768" y="1248"/>
              <a:chExt cx="768" cy="720"/>
            </a:xfrm>
          </p:grpSpPr>
          <p:sp>
            <p:nvSpPr>
              <p:cNvPr id="13" name="Rectangle 6">
                <a:extLst>
                  <a:ext uri="{FF2B5EF4-FFF2-40B4-BE49-F238E27FC236}">
                    <a16:creationId xmlns:a16="http://schemas.microsoft.com/office/drawing/2014/main" id="{F1AB2952-83EC-4A63-9FC7-32811B6015A8}"/>
                  </a:ext>
                </a:extLst>
              </p:cNvPr>
              <p:cNvSpPr>
                <a:spLocks noChangeArrowheads="1"/>
              </p:cNvSpPr>
              <p:nvPr/>
            </p:nvSpPr>
            <p:spPr bwMode="auto">
              <a:xfrm>
                <a:off x="768" y="124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14" name="Rectangle 7">
                <a:extLst>
                  <a:ext uri="{FF2B5EF4-FFF2-40B4-BE49-F238E27FC236}">
                    <a16:creationId xmlns:a16="http://schemas.microsoft.com/office/drawing/2014/main" id="{A41A309B-48D8-40F1-AB4E-1CBDA8B4413B}"/>
                  </a:ext>
                </a:extLst>
              </p:cNvPr>
              <p:cNvSpPr>
                <a:spLocks noChangeArrowheads="1"/>
              </p:cNvSpPr>
              <p:nvPr/>
            </p:nvSpPr>
            <p:spPr bwMode="auto">
              <a:xfrm>
                <a:off x="768" y="148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15" name="Rectangle 8">
                <a:extLst>
                  <a:ext uri="{FF2B5EF4-FFF2-40B4-BE49-F238E27FC236}">
                    <a16:creationId xmlns:a16="http://schemas.microsoft.com/office/drawing/2014/main" id="{EA6478C1-BBBC-4647-9D17-66DDDEF11FDF}"/>
                  </a:ext>
                </a:extLst>
              </p:cNvPr>
              <p:cNvSpPr>
                <a:spLocks noChangeArrowheads="1"/>
              </p:cNvSpPr>
              <p:nvPr/>
            </p:nvSpPr>
            <p:spPr bwMode="auto">
              <a:xfrm>
                <a:off x="768" y="172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grpSp>
        <p:sp>
          <p:nvSpPr>
            <p:cNvPr id="10" name="Rectangle 9">
              <a:extLst>
                <a:ext uri="{FF2B5EF4-FFF2-40B4-BE49-F238E27FC236}">
                  <a16:creationId xmlns:a16="http://schemas.microsoft.com/office/drawing/2014/main" id="{F473C110-B135-4A52-A634-BBBC19DF8A90}"/>
                </a:ext>
              </a:extLst>
            </p:cNvPr>
            <p:cNvSpPr>
              <a:spLocks noChangeArrowheads="1"/>
            </p:cNvSpPr>
            <p:nvPr/>
          </p:nvSpPr>
          <p:spPr bwMode="auto">
            <a:xfrm>
              <a:off x="240" y="110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00000</a:t>
              </a:r>
            </a:p>
          </p:txBody>
        </p:sp>
        <p:sp>
          <p:nvSpPr>
            <p:cNvPr id="11" name="Rectangle 10">
              <a:extLst>
                <a:ext uri="{FF2B5EF4-FFF2-40B4-BE49-F238E27FC236}">
                  <a16:creationId xmlns:a16="http://schemas.microsoft.com/office/drawing/2014/main" id="{6B8DA973-8B2A-4E25-BE0E-6273CFDF0158}"/>
                </a:ext>
              </a:extLst>
            </p:cNvPr>
            <p:cNvSpPr>
              <a:spLocks noChangeArrowheads="1"/>
            </p:cNvSpPr>
            <p:nvPr/>
          </p:nvSpPr>
          <p:spPr bwMode="auto">
            <a:xfrm>
              <a:off x="240" y="134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00001</a:t>
              </a:r>
            </a:p>
          </p:txBody>
        </p:sp>
        <p:sp>
          <p:nvSpPr>
            <p:cNvPr id="12" name="Rectangle 11">
              <a:extLst>
                <a:ext uri="{FF2B5EF4-FFF2-40B4-BE49-F238E27FC236}">
                  <a16:creationId xmlns:a16="http://schemas.microsoft.com/office/drawing/2014/main" id="{62770EF9-A44C-47F4-A9C3-50C4BAF6EA53}"/>
                </a:ext>
              </a:extLst>
            </p:cNvPr>
            <p:cNvSpPr>
              <a:spLocks noChangeArrowheads="1"/>
            </p:cNvSpPr>
            <p:nvPr/>
          </p:nvSpPr>
          <p:spPr bwMode="auto">
            <a:xfrm>
              <a:off x="240" y="158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00002</a:t>
              </a:r>
            </a:p>
          </p:txBody>
        </p:sp>
      </p:grpSp>
      <p:grpSp>
        <p:nvGrpSpPr>
          <p:cNvPr id="16" name="Group 12">
            <a:extLst>
              <a:ext uri="{FF2B5EF4-FFF2-40B4-BE49-F238E27FC236}">
                <a16:creationId xmlns:a16="http://schemas.microsoft.com/office/drawing/2014/main" id="{1A2D7273-030B-4725-95B2-E1141FCE5C4E}"/>
              </a:ext>
            </a:extLst>
          </p:cNvPr>
          <p:cNvGrpSpPr>
            <a:grpSpLocks/>
          </p:cNvGrpSpPr>
          <p:nvPr/>
        </p:nvGrpSpPr>
        <p:grpSpPr bwMode="auto">
          <a:xfrm>
            <a:off x="5011267" y="2635630"/>
            <a:ext cx="2057400" cy="762000"/>
            <a:chOff x="480" y="2016"/>
            <a:chExt cx="1296" cy="480"/>
          </a:xfrm>
        </p:grpSpPr>
        <p:grpSp>
          <p:nvGrpSpPr>
            <p:cNvPr id="17" name="Group 13">
              <a:extLst>
                <a:ext uri="{FF2B5EF4-FFF2-40B4-BE49-F238E27FC236}">
                  <a16:creationId xmlns:a16="http://schemas.microsoft.com/office/drawing/2014/main" id="{66831EE0-ABA4-45C1-AAFB-1641FB6A19E1}"/>
                </a:ext>
              </a:extLst>
            </p:cNvPr>
            <p:cNvGrpSpPr>
              <a:grpSpLocks/>
            </p:cNvGrpSpPr>
            <p:nvPr/>
          </p:nvGrpSpPr>
          <p:grpSpPr bwMode="auto">
            <a:xfrm>
              <a:off x="1008" y="2016"/>
              <a:ext cx="768" cy="480"/>
              <a:chOff x="768" y="2064"/>
              <a:chExt cx="768" cy="480"/>
            </a:xfrm>
          </p:grpSpPr>
          <p:sp>
            <p:nvSpPr>
              <p:cNvPr id="20" name="Rectangle 14">
                <a:extLst>
                  <a:ext uri="{FF2B5EF4-FFF2-40B4-BE49-F238E27FC236}">
                    <a16:creationId xmlns:a16="http://schemas.microsoft.com/office/drawing/2014/main" id="{AFCFB352-0B2F-480F-B325-E42098C67A74}"/>
                  </a:ext>
                </a:extLst>
              </p:cNvPr>
              <p:cNvSpPr>
                <a:spLocks noChangeArrowheads="1"/>
              </p:cNvSpPr>
              <p:nvPr/>
            </p:nvSpPr>
            <p:spPr bwMode="auto">
              <a:xfrm>
                <a:off x="768" y="2064"/>
                <a:ext cx="768" cy="24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21" name="Rectangle 15">
                <a:extLst>
                  <a:ext uri="{FF2B5EF4-FFF2-40B4-BE49-F238E27FC236}">
                    <a16:creationId xmlns:a16="http://schemas.microsoft.com/office/drawing/2014/main" id="{29210E4E-8351-41F5-AA6C-395056EBF34D}"/>
                  </a:ext>
                </a:extLst>
              </p:cNvPr>
              <p:cNvSpPr>
                <a:spLocks noChangeArrowheads="1"/>
              </p:cNvSpPr>
              <p:nvPr/>
            </p:nvSpPr>
            <p:spPr bwMode="auto">
              <a:xfrm>
                <a:off x="768" y="2304"/>
                <a:ext cx="768" cy="24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grpSp>
        <p:sp>
          <p:nvSpPr>
            <p:cNvPr id="18" name="Rectangle 16">
              <a:extLst>
                <a:ext uri="{FF2B5EF4-FFF2-40B4-BE49-F238E27FC236}">
                  <a16:creationId xmlns:a16="http://schemas.microsoft.com/office/drawing/2014/main" id="{CF498CF9-9FFF-42C4-9AD9-EB6A85287195}"/>
                </a:ext>
              </a:extLst>
            </p:cNvPr>
            <p:cNvSpPr>
              <a:spLocks noChangeArrowheads="1"/>
            </p:cNvSpPr>
            <p:nvPr/>
          </p:nvSpPr>
          <p:spPr bwMode="auto">
            <a:xfrm>
              <a:off x="480" y="2016"/>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00000</a:t>
              </a:r>
            </a:p>
          </p:txBody>
        </p:sp>
        <p:sp>
          <p:nvSpPr>
            <p:cNvPr id="19" name="Rectangle 17">
              <a:extLst>
                <a:ext uri="{FF2B5EF4-FFF2-40B4-BE49-F238E27FC236}">
                  <a16:creationId xmlns:a16="http://schemas.microsoft.com/office/drawing/2014/main" id="{E519ED7E-7073-4F1F-B1A2-7A97A4DAF027}"/>
                </a:ext>
              </a:extLst>
            </p:cNvPr>
            <p:cNvSpPr>
              <a:spLocks noChangeArrowheads="1"/>
            </p:cNvSpPr>
            <p:nvPr/>
          </p:nvSpPr>
          <p:spPr bwMode="auto">
            <a:xfrm>
              <a:off x="480" y="2256"/>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00001</a:t>
              </a:r>
            </a:p>
          </p:txBody>
        </p:sp>
      </p:grpSp>
      <p:grpSp>
        <p:nvGrpSpPr>
          <p:cNvPr id="22" name="Group 18">
            <a:extLst>
              <a:ext uri="{FF2B5EF4-FFF2-40B4-BE49-F238E27FC236}">
                <a16:creationId xmlns:a16="http://schemas.microsoft.com/office/drawing/2014/main" id="{DCB081BF-90EA-48B3-BAB8-DFD8BF5E9C58}"/>
              </a:ext>
            </a:extLst>
          </p:cNvPr>
          <p:cNvGrpSpPr>
            <a:grpSpLocks/>
          </p:cNvGrpSpPr>
          <p:nvPr/>
        </p:nvGrpSpPr>
        <p:grpSpPr bwMode="auto">
          <a:xfrm>
            <a:off x="2277033" y="4527172"/>
            <a:ext cx="2057400" cy="1524000"/>
            <a:chOff x="1392" y="2688"/>
            <a:chExt cx="1296" cy="960"/>
          </a:xfrm>
        </p:grpSpPr>
        <p:grpSp>
          <p:nvGrpSpPr>
            <p:cNvPr id="23" name="Group 19">
              <a:extLst>
                <a:ext uri="{FF2B5EF4-FFF2-40B4-BE49-F238E27FC236}">
                  <a16:creationId xmlns:a16="http://schemas.microsoft.com/office/drawing/2014/main" id="{55CE51C2-C31B-40FA-B5C4-F024FDAE8F0C}"/>
                </a:ext>
              </a:extLst>
            </p:cNvPr>
            <p:cNvGrpSpPr>
              <a:grpSpLocks/>
            </p:cNvGrpSpPr>
            <p:nvPr/>
          </p:nvGrpSpPr>
          <p:grpSpPr bwMode="auto">
            <a:xfrm>
              <a:off x="1920" y="2688"/>
              <a:ext cx="768" cy="960"/>
              <a:chOff x="1728" y="2640"/>
              <a:chExt cx="768" cy="960"/>
            </a:xfrm>
          </p:grpSpPr>
          <p:sp>
            <p:nvSpPr>
              <p:cNvPr id="28" name="Rectangle 20">
                <a:extLst>
                  <a:ext uri="{FF2B5EF4-FFF2-40B4-BE49-F238E27FC236}">
                    <a16:creationId xmlns:a16="http://schemas.microsoft.com/office/drawing/2014/main" id="{D652963B-F185-4575-97F1-81996D5B9E96}"/>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29" name="Rectangle 21">
                <a:extLst>
                  <a:ext uri="{FF2B5EF4-FFF2-40B4-BE49-F238E27FC236}">
                    <a16:creationId xmlns:a16="http://schemas.microsoft.com/office/drawing/2014/main" id="{1995CD18-575B-4CC7-89EF-53355D31EEB8}"/>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0" name="Rectangle 22">
                <a:extLst>
                  <a:ext uri="{FF2B5EF4-FFF2-40B4-BE49-F238E27FC236}">
                    <a16:creationId xmlns:a16="http://schemas.microsoft.com/office/drawing/2014/main" id="{541368C7-0D1C-4C0A-B3E7-FEE98A54E8EE}"/>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1" name="Rectangle 23">
                <a:extLst>
                  <a:ext uri="{FF2B5EF4-FFF2-40B4-BE49-F238E27FC236}">
                    <a16:creationId xmlns:a16="http://schemas.microsoft.com/office/drawing/2014/main" id="{E67DBE6C-9DA8-40E8-B034-F7D7A7D86A81}"/>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grpSp>
        <p:sp>
          <p:nvSpPr>
            <p:cNvPr id="24" name="Rectangle 24">
              <a:extLst>
                <a:ext uri="{FF2B5EF4-FFF2-40B4-BE49-F238E27FC236}">
                  <a16:creationId xmlns:a16="http://schemas.microsoft.com/office/drawing/2014/main" id="{2637AF8D-0895-4D95-8950-DE8B639C7563}"/>
                </a:ext>
              </a:extLst>
            </p:cNvPr>
            <p:cNvSpPr>
              <a:spLocks noChangeArrowheads="1"/>
            </p:cNvSpPr>
            <p:nvPr/>
          </p:nvSpPr>
          <p:spPr bwMode="auto">
            <a:xfrm>
              <a:off x="1392" y="2688"/>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00000</a:t>
              </a:r>
            </a:p>
          </p:txBody>
        </p:sp>
        <p:sp>
          <p:nvSpPr>
            <p:cNvPr id="25" name="Rectangle 25">
              <a:extLst>
                <a:ext uri="{FF2B5EF4-FFF2-40B4-BE49-F238E27FC236}">
                  <a16:creationId xmlns:a16="http://schemas.microsoft.com/office/drawing/2014/main" id="{D30A31CE-17C0-4F25-BC63-9644BDE7E287}"/>
                </a:ext>
              </a:extLst>
            </p:cNvPr>
            <p:cNvSpPr>
              <a:spLocks noChangeArrowheads="1"/>
            </p:cNvSpPr>
            <p:nvPr/>
          </p:nvSpPr>
          <p:spPr bwMode="auto">
            <a:xfrm>
              <a:off x="1392" y="2928"/>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26" name="Rectangle 26">
              <a:extLst>
                <a:ext uri="{FF2B5EF4-FFF2-40B4-BE49-F238E27FC236}">
                  <a16:creationId xmlns:a16="http://schemas.microsoft.com/office/drawing/2014/main" id="{424B7CFF-C56B-4395-8D48-3539E6A1D386}"/>
                </a:ext>
              </a:extLst>
            </p:cNvPr>
            <p:cNvSpPr>
              <a:spLocks noChangeArrowheads="1"/>
            </p:cNvSpPr>
            <p:nvPr/>
          </p:nvSpPr>
          <p:spPr bwMode="auto">
            <a:xfrm>
              <a:off x="1392" y="3168"/>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27" name="Rectangle 27">
              <a:extLst>
                <a:ext uri="{FF2B5EF4-FFF2-40B4-BE49-F238E27FC236}">
                  <a16:creationId xmlns:a16="http://schemas.microsoft.com/office/drawing/2014/main" id="{16C52345-67F1-4FC3-8A4B-92C14A2E1368}"/>
                </a:ext>
              </a:extLst>
            </p:cNvPr>
            <p:cNvSpPr>
              <a:spLocks noChangeArrowheads="1"/>
            </p:cNvSpPr>
            <p:nvPr/>
          </p:nvSpPr>
          <p:spPr bwMode="auto">
            <a:xfrm>
              <a:off x="1392" y="3408"/>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00003</a:t>
              </a:r>
            </a:p>
          </p:txBody>
        </p:sp>
      </p:grpSp>
      <p:sp>
        <p:nvSpPr>
          <p:cNvPr id="32" name="Rectangle 28">
            <a:extLst>
              <a:ext uri="{FF2B5EF4-FFF2-40B4-BE49-F238E27FC236}">
                <a16:creationId xmlns:a16="http://schemas.microsoft.com/office/drawing/2014/main" id="{20176AD3-CCC5-42B8-9225-7B5C53A15AF4}"/>
              </a:ext>
            </a:extLst>
          </p:cNvPr>
          <p:cNvSpPr>
            <a:spLocks noChangeArrowheads="1"/>
          </p:cNvSpPr>
          <p:nvPr/>
        </p:nvSpPr>
        <p:spPr bwMode="auto">
          <a:xfrm>
            <a:off x="3074889" y="1255062"/>
            <a:ext cx="1330028"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dirty="0">
                <a:solidFill>
                  <a:prstClr val="black"/>
                </a:solidFill>
                <a:latin typeface="Arial" charset="0"/>
                <a:ea typeface="新細明體" pitchFamily="18" charset="-120"/>
              </a:rPr>
              <a:t> of process A</a:t>
            </a:r>
            <a:endParaRPr kumimoji="1" lang="en-US" altLang="zh-TW" sz="1050" dirty="0">
              <a:solidFill>
                <a:prstClr val="black"/>
              </a:solidFill>
              <a:ea typeface="新細明體" pitchFamily="18" charset="-120"/>
            </a:endParaRPr>
          </a:p>
        </p:txBody>
      </p:sp>
      <p:sp>
        <p:nvSpPr>
          <p:cNvPr id="33" name="Line 29">
            <a:extLst>
              <a:ext uri="{FF2B5EF4-FFF2-40B4-BE49-F238E27FC236}">
                <a16:creationId xmlns:a16="http://schemas.microsoft.com/office/drawing/2014/main" id="{B21FBBD8-F408-4963-8DB4-C1BE53D05D32}"/>
              </a:ext>
            </a:extLst>
          </p:cNvPr>
          <p:cNvSpPr>
            <a:spLocks noChangeShapeType="1"/>
          </p:cNvSpPr>
          <p:nvPr/>
        </p:nvSpPr>
        <p:spPr bwMode="auto">
          <a:xfrm flipV="1">
            <a:off x="4410633" y="4603372"/>
            <a:ext cx="914400" cy="68580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0">
            <a:extLst>
              <a:ext uri="{FF2B5EF4-FFF2-40B4-BE49-F238E27FC236}">
                <a16:creationId xmlns:a16="http://schemas.microsoft.com/office/drawing/2014/main" id="{13DFAB44-3AF8-4330-AB23-C2C63825B872}"/>
              </a:ext>
            </a:extLst>
          </p:cNvPr>
          <p:cNvSpPr>
            <a:spLocks noChangeShapeType="1"/>
          </p:cNvSpPr>
          <p:nvPr/>
        </p:nvSpPr>
        <p:spPr bwMode="auto">
          <a:xfrm>
            <a:off x="4410633" y="5670172"/>
            <a:ext cx="838200" cy="76200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35" name="Group 31">
            <a:extLst>
              <a:ext uri="{FF2B5EF4-FFF2-40B4-BE49-F238E27FC236}">
                <a16:creationId xmlns:a16="http://schemas.microsoft.com/office/drawing/2014/main" id="{CC2B684C-EC17-4967-A2C7-8D0BBD28929E}"/>
              </a:ext>
            </a:extLst>
          </p:cNvPr>
          <p:cNvGrpSpPr>
            <a:grpSpLocks/>
          </p:cNvGrpSpPr>
          <p:nvPr/>
        </p:nvGrpSpPr>
        <p:grpSpPr bwMode="auto">
          <a:xfrm>
            <a:off x="5096433" y="4831972"/>
            <a:ext cx="1219200" cy="1371600"/>
            <a:chOff x="4224" y="3072"/>
            <a:chExt cx="768" cy="864"/>
          </a:xfrm>
        </p:grpSpPr>
        <p:sp>
          <p:nvSpPr>
            <p:cNvPr id="36" name="Rectangle 32">
              <a:extLst>
                <a:ext uri="{FF2B5EF4-FFF2-40B4-BE49-F238E27FC236}">
                  <a16:creationId xmlns:a16="http://schemas.microsoft.com/office/drawing/2014/main" id="{DECC9E26-3E10-49E2-95F6-385D26558AC3}"/>
                </a:ext>
              </a:extLst>
            </p:cNvPr>
            <p:cNvSpPr>
              <a:spLocks noChangeArrowheads="1"/>
            </p:cNvSpPr>
            <p:nvPr/>
          </p:nvSpPr>
          <p:spPr bwMode="auto">
            <a:xfrm>
              <a:off x="4224" y="3072"/>
              <a:ext cx="768" cy="96"/>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7" name="Line 33">
              <a:extLst>
                <a:ext uri="{FF2B5EF4-FFF2-40B4-BE49-F238E27FC236}">
                  <a16:creationId xmlns:a16="http://schemas.microsoft.com/office/drawing/2014/main" id="{87CCDDD1-85A6-487F-8FE3-64BBDE5DE2F8}"/>
                </a:ext>
              </a:extLst>
            </p:cNvPr>
            <p:cNvSpPr>
              <a:spLocks noChangeShapeType="1"/>
            </p:cNvSpPr>
            <p:nvPr/>
          </p:nvSpPr>
          <p:spPr bwMode="auto">
            <a:xfrm>
              <a:off x="4992" y="3456"/>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8" name="Line 34">
              <a:extLst>
                <a:ext uri="{FF2B5EF4-FFF2-40B4-BE49-F238E27FC236}">
                  <a16:creationId xmlns:a16="http://schemas.microsoft.com/office/drawing/2014/main" id="{BBEE21CD-302E-4FEF-A064-C8F39A24C1C1}"/>
                </a:ext>
              </a:extLst>
            </p:cNvPr>
            <p:cNvSpPr>
              <a:spLocks noChangeShapeType="1"/>
            </p:cNvSpPr>
            <p:nvPr/>
          </p:nvSpPr>
          <p:spPr bwMode="auto">
            <a:xfrm>
              <a:off x="4224" y="3456"/>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9" name="Rectangle 35">
              <a:extLst>
                <a:ext uri="{FF2B5EF4-FFF2-40B4-BE49-F238E27FC236}">
                  <a16:creationId xmlns:a16="http://schemas.microsoft.com/office/drawing/2014/main" id="{CE1401FF-D6C4-4A76-BCBA-D830E685EE7A}"/>
                </a:ext>
              </a:extLst>
            </p:cNvPr>
            <p:cNvSpPr>
              <a:spLocks noChangeArrowheads="1"/>
            </p:cNvSpPr>
            <p:nvPr/>
          </p:nvSpPr>
          <p:spPr bwMode="auto">
            <a:xfrm>
              <a:off x="4224" y="3168"/>
              <a:ext cx="768" cy="96"/>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0" name="Rectangle 36">
              <a:extLst>
                <a:ext uri="{FF2B5EF4-FFF2-40B4-BE49-F238E27FC236}">
                  <a16:creationId xmlns:a16="http://schemas.microsoft.com/office/drawing/2014/main" id="{76E09E61-4DF1-470B-BAD3-12D7683CB092}"/>
                </a:ext>
              </a:extLst>
            </p:cNvPr>
            <p:cNvSpPr>
              <a:spLocks noChangeArrowheads="1"/>
            </p:cNvSpPr>
            <p:nvPr/>
          </p:nvSpPr>
          <p:spPr bwMode="auto">
            <a:xfrm>
              <a:off x="4224" y="3264"/>
              <a:ext cx="768" cy="96"/>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1" name="Rectangle 37">
              <a:extLst>
                <a:ext uri="{FF2B5EF4-FFF2-40B4-BE49-F238E27FC236}">
                  <a16:creationId xmlns:a16="http://schemas.microsoft.com/office/drawing/2014/main" id="{7B2DF735-D5DD-469C-8BDA-CEBAF1FC00CA}"/>
                </a:ext>
              </a:extLst>
            </p:cNvPr>
            <p:cNvSpPr>
              <a:spLocks noChangeArrowheads="1"/>
            </p:cNvSpPr>
            <p:nvPr/>
          </p:nvSpPr>
          <p:spPr bwMode="auto">
            <a:xfrm>
              <a:off x="4224" y="3360"/>
              <a:ext cx="768" cy="96"/>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2" name="Rectangle 38">
              <a:extLst>
                <a:ext uri="{FF2B5EF4-FFF2-40B4-BE49-F238E27FC236}">
                  <a16:creationId xmlns:a16="http://schemas.microsoft.com/office/drawing/2014/main" id="{820CBBE6-F777-4F15-A18D-269833D43A82}"/>
                </a:ext>
              </a:extLst>
            </p:cNvPr>
            <p:cNvSpPr>
              <a:spLocks noChangeArrowheads="1"/>
            </p:cNvSpPr>
            <p:nvPr/>
          </p:nvSpPr>
          <p:spPr bwMode="auto">
            <a:xfrm>
              <a:off x="4224" y="3840"/>
              <a:ext cx="768" cy="96"/>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43" name="AutoShape 39">
            <a:extLst>
              <a:ext uri="{FF2B5EF4-FFF2-40B4-BE49-F238E27FC236}">
                <a16:creationId xmlns:a16="http://schemas.microsoft.com/office/drawing/2014/main" id="{C5673668-346C-4FD9-83B0-45FC2602E071}"/>
              </a:ext>
            </a:extLst>
          </p:cNvPr>
          <p:cNvSpPr>
            <a:spLocks/>
          </p:cNvSpPr>
          <p:nvPr/>
        </p:nvSpPr>
        <p:spPr bwMode="auto">
          <a:xfrm>
            <a:off x="7077633" y="4997358"/>
            <a:ext cx="2778125" cy="973137"/>
          </a:xfrm>
          <a:prstGeom prst="borderCallout1">
            <a:avLst>
              <a:gd name="adj1" fmla="val 11745"/>
              <a:gd name="adj2" fmla="val -2741"/>
              <a:gd name="adj3" fmla="val -11284"/>
              <a:gd name="adj4" fmla="val -31315"/>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For example, the byte 00002000 is the first byte in the page 00002.</a:t>
            </a:r>
          </a:p>
        </p:txBody>
      </p:sp>
      <p:sp>
        <p:nvSpPr>
          <p:cNvPr id="44" name="AutoShape 40">
            <a:extLst>
              <a:ext uri="{FF2B5EF4-FFF2-40B4-BE49-F238E27FC236}">
                <a16:creationId xmlns:a16="http://schemas.microsoft.com/office/drawing/2014/main" id="{37F23C20-FB9F-4147-B14C-DF2B040891CB}"/>
              </a:ext>
            </a:extLst>
          </p:cNvPr>
          <p:cNvSpPr>
            <a:spLocks/>
          </p:cNvSpPr>
          <p:nvPr/>
        </p:nvSpPr>
        <p:spPr bwMode="auto">
          <a:xfrm>
            <a:off x="627539" y="2935946"/>
            <a:ext cx="1828789" cy="609600"/>
          </a:xfrm>
          <a:prstGeom prst="borderCallout1">
            <a:avLst>
              <a:gd name="adj1" fmla="val 1103"/>
              <a:gd name="adj2" fmla="val 51337"/>
              <a:gd name="adj3" fmla="val -155176"/>
              <a:gd name="adj4" fmla="val 97567"/>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Page number in hexadecimal</a:t>
            </a:r>
          </a:p>
        </p:txBody>
      </p:sp>
      <p:sp>
        <p:nvSpPr>
          <p:cNvPr id="45" name="Rectangle 41">
            <a:extLst>
              <a:ext uri="{FF2B5EF4-FFF2-40B4-BE49-F238E27FC236}">
                <a16:creationId xmlns:a16="http://schemas.microsoft.com/office/drawing/2014/main" id="{E43C63F8-3110-4E7D-8DAF-560999DE79AF}"/>
              </a:ext>
            </a:extLst>
          </p:cNvPr>
          <p:cNvSpPr>
            <a:spLocks noChangeArrowheads="1"/>
          </p:cNvSpPr>
          <p:nvPr/>
        </p:nvSpPr>
        <p:spPr bwMode="auto">
          <a:xfrm>
            <a:off x="2691648" y="4011701"/>
            <a:ext cx="1981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dirty="0">
                <a:solidFill>
                  <a:prstClr val="black"/>
                </a:solidFill>
                <a:latin typeface="Arial" charset="0"/>
                <a:ea typeface="新細明體" pitchFamily="18" charset="-120"/>
              </a:rPr>
              <a:t> of process C</a:t>
            </a:r>
            <a:endParaRPr kumimoji="1" lang="en-US" altLang="zh-TW" dirty="0">
              <a:solidFill>
                <a:prstClr val="black"/>
              </a:solidFill>
              <a:ea typeface="新細明體" pitchFamily="18" charset="-120"/>
            </a:endParaRPr>
          </a:p>
        </p:txBody>
      </p:sp>
      <p:sp>
        <p:nvSpPr>
          <p:cNvPr id="46" name="Rectangle 42">
            <a:extLst>
              <a:ext uri="{FF2B5EF4-FFF2-40B4-BE49-F238E27FC236}">
                <a16:creationId xmlns:a16="http://schemas.microsoft.com/office/drawing/2014/main" id="{944E9EA9-B468-4959-917F-0C592E193A19}"/>
              </a:ext>
            </a:extLst>
          </p:cNvPr>
          <p:cNvSpPr>
            <a:spLocks noChangeArrowheads="1"/>
          </p:cNvSpPr>
          <p:nvPr/>
        </p:nvSpPr>
        <p:spPr bwMode="auto">
          <a:xfrm>
            <a:off x="5849467" y="2142572"/>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dirty="0">
                <a:solidFill>
                  <a:prstClr val="black"/>
                </a:solidFill>
                <a:latin typeface="Arial" charset="0"/>
                <a:ea typeface="新細明體" pitchFamily="18" charset="-120"/>
              </a:rPr>
              <a:t> of process B</a:t>
            </a:r>
            <a:endParaRPr kumimoji="1" lang="en-US" altLang="zh-TW" sz="1050" dirty="0">
              <a:solidFill>
                <a:prstClr val="black"/>
              </a:solidFill>
              <a:ea typeface="新細明體" pitchFamily="18" charset="-120"/>
            </a:endParaRPr>
          </a:p>
        </p:txBody>
      </p:sp>
    </p:spTree>
    <p:extLst>
      <p:ext uri="{BB962C8B-B14F-4D97-AF65-F5344CB8AC3E}">
        <p14:creationId xmlns:p14="http://schemas.microsoft.com/office/powerpoint/2010/main" val="505821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092860-BEA3-4A36-8275-C7CDCE8C9906}"/>
              </a:ext>
            </a:extLst>
          </p:cNvPr>
          <p:cNvSpPr>
            <a:spLocks noGrp="1"/>
          </p:cNvSpPr>
          <p:nvPr>
            <p:ph type="sldNum" sz="quarter" idx="34"/>
          </p:nvPr>
        </p:nvSpPr>
        <p:spPr/>
        <p:txBody>
          <a:bodyPr/>
          <a:lstStyle/>
          <a:p>
            <a:fld id="{19B51A1E-902D-48AF-9020-955120F399B6}" type="slidenum">
              <a:rPr lang="en-US" noProof="0" smtClean="0"/>
              <a:pPr/>
              <a:t>25</a:t>
            </a:fld>
            <a:endParaRPr lang="en-US" noProof="0" dirty="0"/>
          </a:p>
        </p:txBody>
      </p:sp>
      <p:sp>
        <p:nvSpPr>
          <p:cNvPr id="5" name="Title 4">
            <a:extLst>
              <a:ext uri="{FF2B5EF4-FFF2-40B4-BE49-F238E27FC236}">
                <a16:creationId xmlns:a16="http://schemas.microsoft.com/office/drawing/2014/main" id="{D678D55E-0963-4F88-9B81-3138927B809B}"/>
              </a:ext>
            </a:extLst>
          </p:cNvPr>
          <p:cNvSpPr>
            <a:spLocks noGrp="1"/>
          </p:cNvSpPr>
          <p:nvPr>
            <p:ph type="title"/>
          </p:nvPr>
        </p:nvSpPr>
        <p:spPr/>
        <p:txBody>
          <a:bodyPr/>
          <a:lstStyle/>
          <a:p>
            <a:r>
              <a:rPr lang="en-US" altLang="zh-TW" dirty="0">
                <a:ea typeface="新細明體" pitchFamily="18" charset="-120"/>
              </a:rPr>
              <a:t>Pages and Frames</a:t>
            </a:r>
            <a:endParaRPr lang="en-US" dirty="0"/>
          </a:p>
        </p:txBody>
      </p:sp>
      <p:sp>
        <p:nvSpPr>
          <p:cNvPr id="7" name="Rectangle 3">
            <a:extLst>
              <a:ext uri="{FF2B5EF4-FFF2-40B4-BE49-F238E27FC236}">
                <a16:creationId xmlns:a16="http://schemas.microsoft.com/office/drawing/2014/main" id="{7FE2B1F6-56D9-4537-8FC9-1C544AD7A569}"/>
              </a:ext>
            </a:extLst>
          </p:cNvPr>
          <p:cNvSpPr>
            <a:spLocks noChangeArrowheads="1"/>
          </p:cNvSpPr>
          <p:nvPr/>
        </p:nvSpPr>
        <p:spPr bwMode="auto">
          <a:xfrm>
            <a:off x="8148917" y="1833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00000</a:t>
            </a:r>
          </a:p>
        </p:txBody>
      </p:sp>
      <p:sp>
        <p:nvSpPr>
          <p:cNvPr id="8" name="Rectangle 4">
            <a:extLst>
              <a:ext uri="{FF2B5EF4-FFF2-40B4-BE49-F238E27FC236}">
                <a16:creationId xmlns:a16="http://schemas.microsoft.com/office/drawing/2014/main" id="{B6796A47-D0EA-4E31-8403-2090B9740DF7}"/>
              </a:ext>
            </a:extLst>
          </p:cNvPr>
          <p:cNvSpPr>
            <a:spLocks noChangeArrowheads="1"/>
          </p:cNvSpPr>
          <p:nvPr/>
        </p:nvSpPr>
        <p:spPr bwMode="auto">
          <a:xfrm>
            <a:off x="8148917" y="2214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9" name="Rectangle 5">
            <a:extLst>
              <a:ext uri="{FF2B5EF4-FFF2-40B4-BE49-F238E27FC236}">
                <a16:creationId xmlns:a16="http://schemas.microsoft.com/office/drawing/2014/main" id="{36672C1D-D1B4-40D7-B559-9F253F28DAAC}"/>
              </a:ext>
            </a:extLst>
          </p:cNvPr>
          <p:cNvSpPr>
            <a:spLocks noChangeArrowheads="1"/>
          </p:cNvSpPr>
          <p:nvPr/>
        </p:nvSpPr>
        <p:spPr bwMode="auto">
          <a:xfrm>
            <a:off x="8148917" y="2595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0" name="Rectangle 6">
            <a:extLst>
              <a:ext uri="{FF2B5EF4-FFF2-40B4-BE49-F238E27FC236}">
                <a16:creationId xmlns:a16="http://schemas.microsoft.com/office/drawing/2014/main" id="{54655DE0-A7FF-47AF-9556-54D2F6E78D9D}"/>
              </a:ext>
            </a:extLst>
          </p:cNvPr>
          <p:cNvSpPr>
            <a:spLocks noChangeArrowheads="1"/>
          </p:cNvSpPr>
          <p:nvPr/>
        </p:nvSpPr>
        <p:spPr bwMode="auto">
          <a:xfrm>
            <a:off x="8148917" y="2976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1" name="Rectangle 7">
            <a:extLst>
              <a:ext uri="{FF2B5EF4-FFF2-40B4-BE49-F238E27FC236}">
                <a16:creationId xmlns:a16="http://schemas.microsoft.com/office/drawing/2014/main" id="{1BBE3937-C2D8-48F9-A001-E6295EDAE930}"/>
              </a:ext>
            </a:extLst>
          </p:cNvPr>
          <p:cNvSpPr>
            <a:spLocks noChangeArrowheads="1"/>
          </p:cNvSpPr>
          <p:nvPr/>
        </p:nvSpPr>
        <p:spPr bwMode="auto">
          <a:xfrm>
            <a:off x="8148917" y="3357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12" name="Rectangle 8">
            <a:extLst>
              <a:ext uri="{FF2B5EF4-FFF2-40B4-BE49-F238E27FC236}">
                <a16:creationId xmlns:a16="http://schemas.microsoft.com/office/drawing/2014/main" id="{56EF0101-942E-4FE5-A64D-5F2E66470C7F}"/>
              </a:ext>
            </a:extLst>
          </p:cNvPr>
          <p:cNvSpPr>
            <a:spLocks noChangeArrowheads="1"/>
          </p:cNvSpPr>
          <p:nvPr/>
        </p:nvSpPr>
        <p:spPr bwMode="auto">
          <a:xfrm>
            <a:off x="8148917" y="3738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00005</a:t>
            </a:r>
          </a:p>
        </p:txBody>
      </p:sp>
      <p:sp>
        <p:nvSpPr>
          <p:cNvPr id="13" name="Rectangle 9">
            <a:extLst>
              <a:ext uri="{FF2B5EF4-FFF2-40B4-BE49-F238E27FC236}">
                <a16:creationId xmlns:a16="http://schemas.microsoft.com/office/drawing/2014/main" id="{947C7D18-E545-43E1-86BF-BECB5968D47B}"/>
              </a:ext>
            </a:extLst>
          </p:cNvPr>
          <p:cNvSpPr>
            <a:spLocks noChangeArrowheads="1"/>
          </p:cNvSpPr>
          <p:nvPr/>
        </p:nvSpPr>
        <p:spPr bwMode="auto">
          <a:xfrm>
            <a:off x="8148917" y="4119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00006</a:t>
            </a:r>
          </a:p>
        </p:txBody>
      </p:sp>
      <p:sp>
        <p:nvSpPr>
          <p:cNvPr id="14" name="Rectangle 10">
            <a:extLst>
              <a:ext uri="{FF2B5EF4-FFF2-40B4-BE49-F238E27FC236}">
                <a16:creationId xmlns:a16="http://schemas.microsoft.com/office/drawing/2014/main" id="{FA89CE42-0478-49CD-98C0-B53026B3C389}"/>
              </a:ext>
            </a:extLst>
          </p:cNvPr>
          <p:cNvSpPr>
            <a:spLocks noChangeArrowheads="1"/>
          </p:cNvSpPr>
          <p:nvPr/>
        </p:nvSpPr>
        <p:spPr bwMode="auto">
          <a:xfrm>
            <a:off x="8148917" y="4500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00007</a:t>
            </a:r>
          </a:p>
        </p:txBody>
      </p:sp>
      <p:sp>
        <p:nvSpPr>
          <p:cNvPr id="15" name="Rectangle 11">
            <a:extLst>
              <a:ext uri="{FF2B5EF4-FFF2-40B4-BE49-F238E27FC236}">
                <a16:creationId xmlns:a16="http://schemas.microsoft.com/office/drawing/2014/main" id="{6CBA9A20-BC07-4768-A222-0CC57E2CE082}"/>
              </a:ext>
            </a:extLst>
          </p:cNvPr>
          <p:cNvSpPr>
            <a:spLocks noChangeArrowheads="1"/>
          </p:cNvSpPr>
          <p:nvPr/>
        </p:nvSpPr>
        <p:spPr bwMode="auto">
          <a:xfrm>
            <a:off x="8148917" y="4881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00008</a:t>
            </a:r>
          </a:p>
        </p:txBody>
      </p:sp>
      <p:sp>
        <p:nvSpPr>
          <p:cNvPr id="16" name="Rectangle 12">
            <a:extLst>
              <a:ext uri="{FF2B5EF4-FFF2-40B4-BE49-F238E27FC236}">
                <a16:creationId xmlns:a16="http://schemas.microsoft.com/office/drawing/2014/main" id="{62F7E879-5EA9-4D42-8616-78F55A763CA6}"/>
              </a:ext>
            </a:extLst>
          </p:cNvPr>
          <p:cNvSpPr>
            <a:spLocks noChangeArrowheads="1"/>
          </p:cNvSpPr>
          <p:nvPr/>
        </p:nvSpPr>
        <p:spPr bwMode="auto">
          <a:xfrm>
            <a:off x="8148917" y="5262284"/>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00009</a:t>
            </a:r>
          </a:p>
        </p:txBody>
      </p:sp>
      <p:sp>
        <p:nvSpPr>
          <p:cNvPr id="17" name="Rectangle 13">
            <a:extLst>
              <a:ext uri="{FF2B5EF4-FFF2-40B4-BE49-F238E27FC236}">
                <a16:creationId xmlns:a16="http://schemas.microsoft.com/office/drawing/2014/main" id="{3B320E0E-F56A-47EA-B650-30336BFECF65}"/>
              </a:ext>
            </a:extLst>
          </p:cNvPr>
          <p:cNvSpPr>
            <a:spLocks noChangeArrowheads="1"/>
          </p:cNvSpPr>
          <p:nvPr/>
        </p:nvSpPr>
        <p:spPr bwMode="auto">
          <a:xfrm>
            <a:off x="6929717" y="1833284"/>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8" name="Rectangle 14">
            <a:extLst>
              <a:ext uri="{FF2B5EF4-FFF2-40B4-BE49-F238E27FC236}">
                <a16:creationId xmlns:a16="http://schemas.microsoft.com/office/drawing/2014/main" id="{9E5A9449-46EF-4143-9FBB-455D639598A0}"/>
              </a:ext>
            </a:extLst>
          </p:cNvPr>
          <p:cNvSpPr>
            <a:spLocks noChangeArrowheads="1"/>
          </p:cNvSpPr>
          <p:nvPr/>
        </p:nvSpPr>
        <p:spPr bwMode="auto">
          <a:xfrm>
            <a:off x="6929717" y="2214284"/>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9" name="Rectangle 15">
            <a:extLst>
              <a:ext uri="{FF2B5EF4-FFF2-40B4-BE49-F238E27FC236}">
                <a16:creationId xmlns:a16="http://schemas.microsoft.com/office/drawing/2014/main" id="{251AFF77-3807-4693-9F08-084CEF809562}"/>
              </a:ext>
            </a:extLst>
          </p:cNvPr>
          <p:cNvSpPr>
            <a:spLocks noChangeArrowheads="1"/>
          </p:cNvSpPr>
          <p:nvPr/>
        </p:nvSpPr>
        <p:spPr bwMode="auto">
          <a:xfrm>
            <a:off x="6929717" y="2595284"/>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20" name="Rectangle 16">
            <a:extLst>
              <a:ext uri="{FF2B5EF4-FFF2-40B4-BE49-F238E27FC236}">
                <a16:creationId xmlns:a16="http://schemas.microsoft.com/office/drawing/2014/main" id="{42B4463E-416D-44DE-BF18-F6CA4A583F46}"/>
              </a:ext>
            </a:extLst>
          </p:cNvPr>
          <p:cNvSpPr>
            <a:spLocks noChangeArrowheads="1"/>
          </p:cNvSpPr>
          <p:nvPr/>
        </p:nvSpPr>
        <p:spPr bwMode="auto">
          <a:xfrm>
            <a:off x="6929717" y="3357284"/>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1" name="Rectangle 17">
            <a:extLst>
              <a:ext uri="{FF2B5EF4-FFF2-40B4-BE49-F238E27FC236}">
                <a16:creationId xmlns:a16="http://schemas.microsoft.com/office/drawing/2014/main" id="{201F8790-0034-4056-9F74-63538E6273BC}"/>
              </a:ext>
            </a:extLst>
          </p:cNvPr>
          <p:cNvSpPr>
            <a:spLocks noChangeArrowheads="1"/>
          </p:cNvSpPr>
          <p:nvPr/>
        </p:nvSpPr>
        <p:spPr bwMode="auto">
          <a:xfrm>
            <a:off x="6929717" y="2976284"/>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2" name="Rectangle 18">
            <a:extLst>
              <a:ext uri="{FF2B5EF4-FFF2-40B4-BE49-F238E27FC236}">
                <a16:creationId xmlns:a16="http://schemas.microsoft.com/office/drawing/2014/main" id="{77E6F8D9-82F2-4E56-B16B-B0782F312271}"/>
              </a:ext>
            </a:extLst>
          </p:cNvPr>
          <p:cNvSpPr>
            <a:spLocks noChangeArrowheads="1"/>
          </p:cNvSpPr>
          <p:nvPr/>
        </p:nvSpPr>
        <p:spPr bwMode="auto">
          <a:xfrm>
            <a:off x="6929717" y="3738284"/>
            <a:ext cx="1219200" cy="381000"/>
          </a:xfrm>
          <a:prstGeom prst="rect">
            <a:avLst/>
          </a:prstGeom>
          <a:solidFill>
            <a:srgbClr val="33CC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3" name="Rectangle 19">
            <a:extLst>
              <a:ext uri="{FF2B5EF4-FFF2-40B4-BE49-F238E27FC236}">
                <a16:creationId xmlns:a16="http://schemas.microsoft.com/office/drawing/2014/main" id="{693BC112-041F-42D3-B3C9-CC475A8F128B}"/>
              </a:ext>
            </a:extLst>
          </p:cNvPr>
          <p:cNvSpPr>
            <a:spLocks noChangeArrowheads="1"/>
          </p:cNvSpPr>
          <p:nvPr/>
        </p:nvSpPr>
        <p:spPr bwMode="auto">
          <a:xfrm>
            <a:off x="6929717" y="4500284"/>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4" name="Rectangle 20">
            <a:extLst>
              <a:ext uri="{FF2B5EF4-FFF2-40B4-BE49-F238E27FC236}">
                <a16:creationId xmlns:a16="http://schemas.microsoft.com/office/drawing/2014/main" id="{D3FD496E-7842-4AD0-AAE6-BC44AC8FA50E}"/>
              </a:ext>
            </a:extLst>
          </p:cNvPr>
          <p:cNvSpPr>
            <a:spLocks noChangeArrowheads="1"/>
          </p:cNvSpPr>
          <p:nvPr/>
        </p:nvSpPr>
        <p:spPr bwMode="auto">
          <a:xfrm>
            <a:off x="6929717" y="4119284"/>
            <a:ext cx="1219200" cy="381000"/>
          </a:xfrm>
          <a:prstGeom prst="rect">
            <a:avLst/>
          </a:prstGeom>
          <a:solidFill>
            <a:srgbClr val="33CC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5" name="Rectangle 21">
            <a:extLst>
              <a:ext uri="{FF2B5EF4-FFF2-40B4-BE49-F238E27FC236}">
                <a16:creationId xmlns:a16="http://schemas.microsoft.com/office/drawing/2014/main" id="{1EEB4625-B2C9-49EC-8003-5E34DE1CDAF7}"/>
              </a:ext>
            </a:extLst>
          </p:cNvPr>
          <p:cNvSpPr>
            <a:spLocks noChangeArrowheads="1"/>
          </p:cNvSpPr>
          <p:nvPr/>
        </p:nvSpPr>
        <p:spPr bwMode="auto">
          <a:xfrm>
            <a:off x="6929717" y="4881284"/>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6" name="Rectangle 22">
            <a:extLst>
              <a:ext uri="{FF2B5EF4-FFF2-40B4-BE49-F238E27FC236}">
                <a16:creationId xmlns:a16="http://schemas.microsoft.com/office/drawing/2014/main" id="{B2A878D2-672B-4D63-9368-24CE5E984785}"/>
              </a:ext>
            </a:extLst>
          </p:cNvPr>
          <p:cNvSpPr>
            <a:spLocks noChangeArrowheads="1"/>
          </p:cNvSpPr>
          <p:nvPr/>
        </p:nvSpPr>
        <p:spPr bwMode="auto">
          <a:xfrm>
            <a:off x="6929717" y="5262284"/>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27" name="Line 23">
            <a:extLst>
              <a:ext uri="{FF2B5EF4-FFF2-40B4-BE49-F238E27FC236}">
                <a16:creationId xmlns:a16="http://schemas.microsoft.com/office/drawing/2014/main" id="{CFA2EFD0-C428-457A-B554-1E48DDD95DA1}"/>
              </a:ext>
            </a:extLst>
          </p:cNvPr>
          <p:cNvSpPr>
            <a:spLocks noChangeShapeType="1"/>
          </p:cNvSpPr>
          <p:nvPr/>
        </p:nvSpPr>
        <p:spPr bwMode="auto">
          <a:xfrm>
            <a:off x="8148917" y="5643284"/>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8" name="Line 24">
            <a:extLst>
              <a:ext uri="{FF2B5EF4-FFF2-40B4-BE49-F238E27FC236}">
                <a16:creationId xmlns:a16="http://schemas.microsoft.com/office/drawing/2014/main" id="{A4B5B017-699A-42A2-A85F-48E2629CD83F}"/>
              </a:ext>
            </a:extLst>
          </p:cNvPr>
          <p:cNvSpPr>
            <a:spLocks noChangeShapeType="1"/>
          </p:cNvSpPr>
          <p:nvPr/>
        </p:nvSpPr>
        <p:spPr bwMode="auto">
          <a:xfrm>
            <a:off x="6929717" y="5643284"/>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29" name="Group 25">
            <a:extLst>
              <a:ext uri="{FF2B5EF4-FFF2-40B4-BE49-F238E27FC236}">
                <a16:creationId xmlns:a16="http://schemas.microsoft.com/office/drawing/2014/main" id="{D677D3F0-DF47-4E52-A840-05CDA550F264}"/>
              </a:ext>
            </a:extLst>
          </p:cNvPr>
          <p:cNvGrpSpPr>
            <a:grpSpLocks/>
          </p:cNvGrpSpPr>
          <p:nvPr/>
        </p:nvGrpSpPr>
        <p:grpSpPr bwMode="auto">
          <a:xfrm>
            <a:off x="4796117" y="1833284"/>
            <a:ext cx="1219200" cy="1143000"/>
            <a:chOff x="768" y="1248"/>
            <a:chExt cx="768" cy="720"/>
          </a:xfrm>
        </p:grpSpPr>
        <p:sp>
          <p:nvSpPr>
            <p:cNvPr id="30" name="Rectangle 26">
              <a:extLst>
                <a:ext uri="{FF2B5EF4-FFF2-40B4-BE49-F238E27FC236}">
                  <a16:creationId xmlns:a16="http://schemas.microsoft.com/office/drawing/2014/main" id="{39748240-93B3-472F-9178-35F090512DBC}"/>
                </a:ext>
              </a:extLst>
            </p:cNvPr>
            <p:cNvSpPr>
              <a:spLocks noChangeArrowheads="1"/>
            </p:cNvSpPr>
            <p:nvPr/>
          </p:nvSpPr>
          <p:spPr bwMode="auto">
            <a:xfrm>
              <a:off x="768" y="124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31" name="Rectangle 27">
              <a:extLst>
                <a:ext uri="{FF2B5EF4-FFF2-40B4-BE49-F238E27FC236}">
                  <a16:creationId xmlns:a16="http://schemas.microsoft.com/office/drawing/2014/main" id="{55AB3883-F4AB-4DCD-9A6C-017B983469F9}"/>
                </a:ext>
              </a:extLst>
            </p:cNvPr>
            <p:cNvSpPr>
              <a:spLocks noChangeArrowheads="1"/>
            </p:cNvSpPr>
            <p:nvPr/>
          </p:nvSpPr>
          <p:spPr bwMode="auto">
            <a:xfrm>
              <a:off x="768" y="148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32" name="Rectangle 28">
              <a:extLst>
                <a:ext uri="{FF2B5EF4-FFF2-40B4-BE49-F238E27FC236}">
                  <a16:creationId xmlns:a16="http://schemas.microsoft.com/office/drawing/2014/main" id="{8B2D9B75-DD5D-43D3-BD28-1393D73DA19F}"/>
                </a:ext>
              </a:extLst>
            </p:cNvPr>
            <p:cNvSpPr>
              <a:spLocks noChangeArrowheads="1"/>
            </p:cNvSpPr>
            <p:nvPr/>
          </p:nvSpPr>
          <p:spPr bwMode="auto">
            <a:xfrm>
              <a:off x="768" y="172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grpSp>
      <p:sp>
        <p:nvSpPr>
          <p:cNvPr id="33" name="Line 29">
            <a:extLst>
              <a:ext uri="{FF2B5EF4-FFF2-40B4-BE49-F238E27FC236}">
                <a16:creationId xmlns:a16="http://schemas.microsoft.com/office/drawing/2014/main" id="{37D3113C-C305-4C20-81EB-DBCD4BC2A887}"/>
              </a:ext>
            </a:extLst>
          </p:cNvPr>
          <p:cNvSpPr>
            <a:spLocks noChangeShapeType="1"/>
          </p:cNvSpPr>
          <p:nvPr/>
        </p:nvSpPr>
        <p:spPr bwMode="auto">
          <a:xfrm flipV="1">
            <a:off x="5786717" y="2366684"/>
            <a:ext cx="1371600" cy="457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0">
            <a:extLst>
              <a:ext uri="{FF2B5EF4-FFF2-40B4-BE49-F238E27FC236}">
                <a16:creationId xmlns:a16="http://schemas.microsoft.com/office/drawing/2014/main" id="{42C0EA16-F4A7-49B9-986F-1AC8E69D696F}"/>
              </a:ext>
            </a:extLst>
          </p:cNvPr>
          <p:cNvSpPr>
            <a:spLocks noChangeShapeType="1"/>
          </p:cNvSpPr>
          <p:nvPr/>
        </p:nvSpPr>
        <p:spPr bwMode="auto">
          <a:xfrm flipV="1">
            <a:off x="5786717" y="1985684"/>
            <a:ext cx="1371600" cy="457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Line 31">
            <a:extLst>
              <a:ext uri="{FF2B5EF4-FFF2-40B4-BE49-F238E27FC236}">
                <a16:creationId xmlns:a16="http://schemas.microsoft.com/office/drawing/2014/main" id="{586026C3-DF1F-45B9-90FF-344EB9453A16}"/>
              </a:ext>
            </a:extLst>
          </p:cNvPr>
          <p:cNvSpPr>
            <a:spLocks noChangeShapeType="1"/>
          </p:cNvSpPr>
          <p:nvPr/>
        </p:nvSpPr>
        <p:spPr bwMode="auto">
          <a:xfrm>
            <a:off x="5786717" y="1985684"/>
            <a:ext cx="1371600" cy="838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36" name="Group 32">
            <a:extLst>
              <a:ext uri="{FF2B5EF4-FFF2-40B4-BE49-F238E27FC236}">
                <a16:creationId xmlns:a16="http://schemas.microsoft.com/office/drawing/2014/main" id="{AE20FAB9-CF08-4742-8A5D-B32C5E0C3F59}"/>
              </a:ext>
            </a:extLst>
          </p:cNvPr>
          <p:cNvGrpSpPr>
            <a:grpSpLocks/>
          </p:cNvGrpSpPr>
          <p:nvPr/>
        </p:nvGrpSpPr>
        <p:grpSpPr bwMode="auto">
          <a:xfrm>
            <a:off x="4796117" y="4119284"/>
            <a:ext cx="1219200" cy="1524000"/>
            <a:chOff x="1728" y="2640"/>
            <a:chExt cx="768" cy="960"/>
          </a:xfrm>
        </p:grpSpPr>
        <p:sp>
          <p:nvSpPr>
            <p:cNvPr id="37" name="Rectangle 33">
              <a:extLst>
                <a:ext uri="{FF2B5EF4-FFF2-40B4-BE49-F238E27FC236}">
                  <a16:creationId xmlns:a16="http://schemas.microsoft.com/office/drawing/2014/main" id="{B4FC17C5-4CCE-4092-B334-7579839960CE}"/>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8" name="Rectangle 34">
              <a:extLst>
                <a:ext uri="{FF2B5EF4-FFF2-40B4-BE49-F238E27FC236}">
                  <a16:creationId xmlns:a16="http://schemas.microsoft.com/office/drawing/2014/main" id="{734768B3-9DE5-4151-B879-61A1EACFA91A}"/>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9" name="Rectangle 35">
              <a:extLst>
                <a:ext uri="{FF2B5EF4-FFF2-40B4-BE49-F238E27FC236}">
                  <a16:creationId xmlns:a16="http://schemas.microsoft.com/office/drawing/2014/main" id="{75F27F6E-6133-409E-8808-9623A70FDC9C}"/>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40" name="Rectangle 36">
              <a:extLst>
                <a:ext uri="{FF2B5EF4-FFF2-40B4-BE49-F238E27FC236}">
                  <a16:creationId xmlns:a16="http://schemas.microsoft.com/office/drawing/2014/main" id="{183C80F2-AD45-4868-A939-A1A9553B124B}"/>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grpSp>
      <p:sp>
        <p:nvSpPr>
          <p:cNvPr id="41" name="Line 37">
            <a:extLst>
              <a:ext uri="{FF2B5EF4-FFF2-40B4-BE49-F238E27FC236}">
                <a16:creationId xmlns:a16="http://schemas.microsoft.com/office/drawing/2014/main" id="{6953FA09-AE6D-4D43-A929-A7D910A9D356}"/>
              </a:ext>
            </a:extLst>
          </p:cNvPr>
          <p:cNvSpPr>
            <a:spLocks noChangeShapeType="1"/>
          </p:cNvSpPr>
          <p:nvPr/>
        </p:nvSpPr>
        <p:spPr bwMode="auto">
          <a:xfrm flipV="1">
            <a:off x="5786717" y="3509684"/>
            <a:ext cx="1295400" cy="838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Line 38">
            <a:extLst>
              <a:ext uri="{FF2B5EF4-FFF2-40B4-BE49-F238E27FC236}">
                <a16:creationId xmlns:a16="http://schemas.microsoft.com/office/drawing/2014/main" id="{9056E840-4658-4B2E-A78D-F46BA9557632}"/>
              </a:ext>
            </a:extLst>
          </p:cNvPr>
          <p:cNvSpPr>
            <a:spLocks noChangeShapeType="1"/>
          </p:cNvSpPr>
          <p:nvPr/>
        </p:nvSpPr>
        <p:spPr bwMode="auto">
          <a:xfrm>
            <a:off x="5786717" y="4728884"/>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3" name="Line 39">
            <a:extLst>
              <a:ext uri="{FF2B5EF4-FFF2-40B4-BE49-F238E27FC236}">
                <a16:creationId xmlns:a16="http://schemas.microsoft.com/office/drawing/2014/main" id="{E42B9595-D23E-45DC-9553-A5ED69EAA644}"/>
              </a:ext>
            </a:extLst>
          </p:cNvPr>
          <p:cNvSpPr>
            <a:spLocks noChangeShapeType="1"/>
          </p:cNvSpPr>
          <p:nvPr/>
        </p:nvSpPr>
        <p:spPr bwMode="auto">
          <a:xfrm>
            <a:off x="5786717" y="5109884"/>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4" name="Line 40">
            <a:extLst>
              <a:ext uri="{FF2B5EF4-FFF2-40B4-BE49-F238E27FC236}">
                <a16:creationId xmlns:a16="http://schemas.microsoft.com/office/drawing/2014/main" id="{0E854D61-A231-42AC-8FFA-3A0FAC59225E}"/>
              </a:ext>
            </a:extLst>
          </p:cNvPr>
          <p:cNvSpPr>
            <a:spLocks noChangeShapeType="1"/>
          </p:cNvSpPr>
          <p:nvPr/>
        </p:nvSpPr>
        <p:spPr bwMode="auto">
          <a:xfrm flipV="1">
            <a:off x="5862917" y="5490884"/>
            <a:ext cx="3810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45" name="Group 41">
            <a:extLst>
              <a:ext uri="{FF2B5EF4-FFF2-40B4-BE49-F238E27FC236}">
                <a16:creationId xmlns:a16="http://schemas.microsoft.com/office/drawing/2014/main" id="{ED125248-74E0-4369-B9DE-EC970E2B0C24}"/>
              </a:ext>
            </a:extLst>
          </p:cNvPr>
          <p:cNvGrpSpPr>
            <a:grpSpLocks/>
          </p:cNvGrpSpPr>
          <p:nvPr/>
        </p:nvGrpSpPr>
        <p:grpSpPr bwMode="auto">
          <a:xfrm>
            <a:off x="9291917" y="3738284"/>
            <a:ext cx="1219200" cy="762000"/>
            <a:chOff x="768" y="2064"/>
            <a:chExt cx="768" cy="480"/>
          </a:xfrm>
        </p:grpSpPr>
        <p:sp>
          <p:nvSpPr>
            <p:cNvPr id="46" name="Rectangle 42">
              <a:extLst>
                <a:ext uri="{FF2B5EF4-FFF2-40B4-BE49-F238E27FC236}">
                  <a16:creationId xmlns:a16="http://schemas.microsoft.com/office/drawing/2014/main" id="{083CFAF8-40D1-4FC2-A19F-591499455240}"/>
                </a:ext>
              </a:extLst>
            </p:cNvPr>
            <p:cNvSpPr>
              <a:spLocks noChangeArrowheads="1"/>
            </p:cNvSpPr>
            <p:nvPr/>
          </p:nvSpPr>
          <p:spPr bwMode="auto">
            <a:xfrm>
              <a:off x="768" y="2064"/>
              <a:ext cx="768" cy="24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47" name="Rectangle 43">
              <a:extLst>
                <a:ext uri="{FF2B5EF4-FFF2-40B4-BE49-F238E27FC236}">
                  <a16:creationId xmlns:a16="http://schemas.microsoft.com/office/drawing/2014/main" id="{814D79A7-5D70-4A63-AE31-F5B059153CEF}"/>
                </a:ext>
              </a:extLst>
            </p:cNvPr>
            <p:cNvSpPr>
              <a:spLocks noChangeArrowheads="1"/>
            </p:cNvSpPr>
            <p:nvPr/>
          </p:nvSpPr>
          <p:spPr bwMode="auto">
            <a:xfrm>
              <a:off x="768" y="2304"/>
              <a:ext cx="768" cy="24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grpSp>
      <p:sp>
        <p:nvSpPr>
          <p:cNvPr id="48" name="Line 44">
            <a:extLst>
              <a:ext uri="{FF2B5EF4-FFF2-40B4-BE49-F238E27FC236}">
                <a16:creationId xmlns:a16="http://schemas.microsoft.com/office/drawing/2014/main" id="{3BC9B90E-154D-47CA-A27F-1D7DDB223842}"/>
              </a:ext>
            </a:extLst>
          </p:cNvPr>
          <p:cNvSpPr>
            <a:spLocks noChangeShapeType="1"/>
          </p:cNvSpPr>
          <p:nvPr/>
        </p:nvSpPr>
        <p:spPr bwMode="auto">
          <a:xfrm flipH="1" flipV="1">
            <a:off x="7996517" y="3966884"/>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9" name="Line 45">
            <a:extLst>
              <a:ext uri="{FF2B5EF4-FFF2-40B4-BE49-F238E27FC236}">
                <a16:creationId xmlns:a16="http://schemas.microsoft.com/office/drawing/2014/main" id="{EF5A48CA-D164-4875-BC10-9E14319072E0}"/>
              </a:ext>
            </a:extLst>
          </p:cNvPr>
          <p:cNvSpPr>
            <a:spLocks noChangeShapeType="1"/>
          </p:cNvSpPr>
          <p:nvPr/>
        </p:nvSpPr>
        <p:spPr bwMode="auto">
          <a:xfrm flipH="1" flipV="1">
            <a:off x="7996517" y="4271684"/>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0" name="Rectangle 46">
            <a:extLst>
              <a:ext uri="{FF2B5EF4-FFF2-40B4-BE49-F238E27FC236}">
                <a16:creationId xmlns:a16="http://schemas.microsoft.com/office/drawing/2014/main" id="{50342204-B709-4A81-820C-932E76B4A203}"/>
              </a:ext>
            </a:extLst>
          </p:cNvPr>
          <p:cNvSpPr>
            <a:spLocks noChangeArrowheads="1"/>
          </p:cNvSpPr>
          <p:nvPr/>
        </p:nvSpPr>
        <p:spPr bwMode="auto">
          <a:xfrm>
            <a:off x="1680883" y="1757084"/>
            <a:ext cx="2658034" cy="2743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The pages in the addressing space of each process are </a:t>
            </a:r>
            <a:r>
              <a:rPr kumimoji="1" lang="en-US" altLang="zh-TW" b="0" i="0" u="none" strike="noStrike" kern="0" cap="none" spc="0" normalizeH="0" baseline="0" noProof="0" dirty="0">
                <a:ln>
                  <a:noFill/>
                </a:ln>
                <a:solidFill>
                  <a:srgbClr val="FF0000"/>
                </a:solidFill>
                <a:effectLst/>
                <a:uLnTx/>
                <a:uFillTx/>
                <a:latin typeface="Arial" charset="0"/>
                <a:ea typeface="新細明體" pitchFamily="18" charset="-120"/>
              </a:rPr>
              <a:t>mapped</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 to the frames in the physical memory.</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Note that contiguous pages may be mapped to </a:t>
            </a:r>
            <a:r>
              <a:rPr kumimoji="1" lang="en-US" altLang="zh-TW" b="0" i="0" u="none" strike="noStrike" kern="0" cap="none" spc="0" normalizeH="0" baseline="0" noProof="0" dirty="0">
                <a:ln>
                  <a:noFill/>
                </a:ln>
                <a:solidFill>
                  <a:srgbClr val="FF0000"/>
                </a:solidFill>
                <a:effectLst/>
                <a:uLnTx/>
                <a:uFillTx/>
                <a:latin typeface="Arial" charset="0"/>
                <a:ea typeface="新細明體" pitchFamily="18" charset="-120"/>
              </a:rPr>
              <a:t>separate</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 frames.</a:t>
            </a:r>
          </a:p>
        </p:txBody>
      </p:sp>
      <p:sp>
        <p:nvSpPr>
          <p:cNvPr id="51" name="Rectangle 47">
            <a:extLst>
              <a:ext uri="{FF2B5EF4-FFF2-40B4-BE49-F238E27FC236}">
                <a16:creationId xmlns:a16="http://schemas.microsoft.com/office/drawing/2014/main" id="{275936D5-FF93-4F2A-BB9F-7C699E418E6D}"/>
              </a:ext>
            </a:extLst>
          </p:cNvPr>
          <p:cNvSpPr>
            <a:spLocks noChangeArrowheads="1"/>
          </p:cNvSpPr>
          <p:nvPr/>
        </p:nvSpPr>
        <p:spPr bwMode="auto">
          <a:xfrm>
            <a:off x="6929717" y="1376084"/>
            <a:ext cx="1219200" cy="4572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52" name="Rectangle 48">
            <a:extLst>
              <a:ext uri="{FF2B5EF4-FFF2-40B4-BE49-F238E27FC236}">
                <a16:creationId xmlns:a16="http://schemas.microsoft.com/office/drawing/2014/main" id="{30E1830A-D55D-46BA-B5D6-2F8EEAED366D}"/>
              </a:ext>
            </a:extLst>
          </p:cNvPr>
          <p:cNvSpPr>
            <a:spLocks noChangeArrowheads="1"/>
          </p:cNvSpPr>
          <p:nvPr/>
        </p:nvSpPr>
        <p:spPr bwMode="auto">
          <a:xfrm>
            <a:off x="4796117" y="2976284"/>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dirty="0">
                <a:solidFill>
                  <a:prstClr val="black"/>
                </a:solidFill>
                <a:latin typeface="Arial" charset="0"/>
                <a:ea typeface="新細明體" pitchFamily="18" charset="-120"/>
              </a:rPr>
              <a:t> of process A</a:t>
            </a:r>
            <a:endParaRPr kumimoji="1" lang="en-US" altLang="zh-TW" sz="1000" dirty="0">
              <a:solidFill>
                <a:prstClr val="black"/>
              </a:solidFill>
              <a:ea typeface="新細明體" pitchFamily="18" charset="-120"/>
            </a:endParaRPr>
          </a:p>
        </p:txBody>
      </p:sp>
      <p:sp>
        <p:nvSpPr>
          <p:cNvPr id="53" name="Rectangle 49">
            <a:extLst>
              <a:ext uri="{FF2B5EF4-FFF2-40B4-BE49-F238E27FC236}">
                <a16:creationId xmlns:a16="http://schemas.microsoft.com/office/drawing/2014/main" id="{0A12D361-D830-49F4-917D-18D87E53CEB0}"/>
              </a:ext>
            </a:extLst>
          </p:cNvPr>
          <p:cNvSpPr>
            <a:spLocks noChangeArrowheads="1"/>
          </p:cNvSpPr>
          <p:nvPr/>
        </p:nvSpPr>
        <p:spPr bwMode="auto">
          <a:xfrm>
            <a:off x="1545105" y="4894733"/>
            <a:ext cx="2868424" cy="1004043"/>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Some pages might not be in RAM at the moment.  More about this in </a:t>
            </a:r>
            <a:r>
              <a:rPr kumimoji="1" lang="en-US" altLang="zh-TW" b="0" i="0" u="none" strike="noStrike" kern="0" cap="none" spc="0" normalizeH="0" baseline="0" noProof="0" dirty="0">
                <a:ln>
                  <a:noFill/>
                </a:ln>
                <a:solidFill>
                  <a:srgbClr val="FF0000"/>
                </a:solidFill>
                <a:effectLst/>
                <a:uLnTx/>
                <a:uFillTx/>
                <a:latin typeface="Arial" charset="0"/>
                <a:ea typeface="新細明體" pitchFamily="18" charset="-120"/>
              </a:rPr>
              <a:t>chap 8</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a:t>
            </a:r>
          </a:p>
        </p:txBody>
      </p:sp>
      <p:sp>
        <p:nvSpPr>
          <p:cNvPr id="54" name="Rectangle 50">
            <a:extLst>
              <a:ext uri="{FF2B5EF4-FFF2-40B4-BE49-F238E27FC236}">
                <a16:creationId xmlns:a16="http://schemas.microsoft.com/office/drawing/2014/main" id="{9B009721-9FBD-4926-9B60-61631D816EC4}"/>
              </a:ext>
            </a:extLst>
          </p:cNvPr>
          <p:cNvSpPr>
            <a:spLocks noChangeArrowheads="1"/>
          </p:cNvSpPr>
          <p:nvPr/>
        </p:nvSpPr>
        <p:spPr bwMode="auto">
          <a:xfrm>
            <a:off x="6243917" y="5262284"/>
            <a:ext cx="304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400">
                <a:solidFill>
                  <a:srgbClr val="FF0000"/>
                </a:solidFill>
                <a:latin typeface="Arial" charset="0"/>
                <a:ea typeface="新細明體" pitchFamily="18" charset="-120"/>
              </a:rPr>
              <a:t>?</a:t>
            </a:r>
            <a:endParaRPr kumimoji="1" lang="en-US" altLang="zh-TW" sz="2400">
              <a:solidFill>
                <a:prstClr val="black"/>
              </a:solidFill>
              <a:latin typeface="Arial" charset="0"/>
              <a:ea typeface="新細明體" pitchFamily="18" charset="-120"/>
            </a:endParaRPr>
          </a:p>
        </p:txBody>
      </p:sp>
      <p:sp>
        <p:nvSpPr>
          <p:cNvPr id="55" name="Rectangle 51">
            <a:extLst>
              <a:ext uri="{FF2B5EF4-FFF2-40B4-BE49-F238E27FC236}">
                <a16:creationId xmlns:a16="http://schemas.microsoft.com/office/drawing/2014/main" id="{C01D61F0-D153-4D42-8110-394690623916}"/>
              </a:ext>
            </a:extLst>
          </p:cNvPr>
          <p:cNvSpPr>
            <a:spLocks noChangeArrowheads="1"/>
          </p:cNvSpPr>
          <p:nvPr/>
        </p:nvSpPr>
        <p:spPr bwMode="auto">
          <a:xfrm>
            <a:off x="4796117" y="5643284"/>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dirty="0">
                <a:solidFill>
                  <a:prstClr val="black"/>
                </a:solidFill>
                <a:latin typeface="Arial" charset="0"/>
                <a:ea typeface="新細明體" pitchFamily="18" charset="-120"/>
              </a:rPr>
              <a:t> of process C</a:t>
            </a:r>
            <a:endParaRPr kumimoji="1" lang="en-US" altLang="zh-TW" sz="1000" dirty="0">
              <a:solidFill>
                <a:prstClr val="black"/>
              </a:solidFill>
              <a:ea typeface="新細明體" pitchFamily="18" charset="-120"/>
            </a:endParaRPr>
          </a:p>
        </p:txBody>
      </p:sp>
      <p:sp>
        <p:nvSpPr>
          <p:cNvPr id="56" name="Rectangle 52">
            <a:extLst>
              <a:ext uri="{FF2B5EF4-FFF2-40B4-BE49-F238E27FC236}">
                <a16:creationId xmlns:a16="http://schemas.microsoft.com/office/drawing/2014/main" id="{F853314E-D14B-43C0-9610-761E52F1E188}"/>
              </a:ext>
            </a:extLst>
          </p:cNvPr>
          <p:cNvSpPr>
            <a:spLocks noChangeArrowheads="1"/>
          </p:cNvSpPr>
          <p:nvPr/>
        </p:nvSpPr>
        <p:spPr bwMode="auto">
          <a:xfrm>
            <a:off x="9215717" y="4500284"/>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dirty="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dirty="0">
                <a:solidFill>
                  <a:prstClr val="black"/>
                </a:solidFill>
                <a:latin typeface="Arial" charset="0"/>
                <a:ea typeface="新細明體" pitchFamily="18" charset="-120"/>
              </a:rPr>
              <a:t> of process B</a:t>
            </a:r>
            <a:endParaRPr kumimoji="1" lang="en-US" altLang="zh-TW" sz="1000" dirty="0">
              <a:solidFill>
                <a:prstClr val="black"/>
              </a:solidFill>
              <a:ea typeface="新細明體" pitchFamily="18" charset="-120"/>
            </a:endParaRPr>
          </a:p>
        </p:txBody>
      </p:sp>
    </p:spTree>
    <p:extLst>
      <p:ext uri="{BB962C8B-B14F-4D97-AF65-F5344CB8AC3E}">
        <p14:creationId xmlns:p14="http://schemas.microsoft.com/office/powerpoint/2010/main" val="3881587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D310B7-2E7B-4E0A-A3E7-D62901442514}"/>
              </a:ext>
            </a:extLst>
          </p:cNvPr>
          <p:cNvSpPr>
            <a:spLocks noGrp="1"/>
          </p:cNvSpPr>
          <p:nvPr>
            <p:ph type="sldNum" sz="quarter" idx="34"/>
          </p:nvPr>
        </p:nvSpPr>
        <p:spPr/>
        <p:txBody>
          <a:bodyPr/>
          <a:lstStyle/>
          <a:p>
            <a:fld id="{19B51A1E-902D-48AF-9020-955120F399B6}" type="slidenum">
              <a:rPr lang="en-US" noProof="0" smtClean="0"/>
              <a:pPr/>
              <a:t>26</a:t>
            </a:fld>
            <a:endParaRPr lang="en-US" noProof="0" dirty="0"/>
          </a:p>
        </p:txBody>
      </p:sp>
      <p:sp>
        <p:nvSpPr>
          <p:cNvPr id="5" name="Title 4">
            <a:extLst>
              <a:ext uri="{FF2B5EF4-FFF2-40B4-BE49-F238E27FC236}">
                <a16:creationId xmlns:a16="http://schemas.microsoft.com/office/drawing/2014/main" id="{EAC3D866-E8E4-4DAF-A6B9-D53E08E88C99}"/>
              </a:ext>
            </a:extLst>
          </p:cNvPr>
          <p:cNvSpPr>
            <a:spLocks noGrp="1"/>
          </p:cNvSpPr>
          <p:nvPr>
            <p:ph type="title"/>
          </p:nvPr>
        </p:nvSpPr>
        <p:spPr/>
        <p:txBody>
          <a:bodyPr/>
          <a:lstStyle/>
          <a:p>
            <a:r>
              <a:rPr lang="en-US" dirty="0"/>
              <a:t>P</a:t>
            </a:r>
            <a:r>
              <a:rPr lang="en-US" altLang="zh-CN" dirty="0"/>
              <a:t>age Table</a:t>
            </a:r>
            <a:endParaRPr lang="en-US" dirty="0"/>
          </a:p>
        </p:txBody>
      </p:sp>
      <p:sp>
        <p:nvSpPr>
          <p:cNvPr id="7" name="Rectangle 3">
            <a:extLst>
              <a:ext uri="{FF2B5EF4-FFF2-40B4-BE49-F238E27FC236}">
                <a16:creationId xmlns:a16="http://schemas.microsoft.com/office/drawing/2014/main" id="{767CAFA8-B347-4BDD-A083-4BA4B4394811}"/>
              </a:ext>
            </a:extLst>
          </p:cNvPr>
          <p:cNvSpPr>
            <a:spLocks noChangeArrowheads="1"/>
          </p:cNvSpPr>
          <p:nvPr/>
        </p:nvSpPr>
        <p:spPr bwMode="auto">
          <a:xfrm>
            <a:off x="8413374" y="1824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8" name="Rectangle 4">
            <a:extLst>
              <a:ext uri="{FF2B5EF4-FFF2-40B4-BE49-F238E27FC236}">
                <a16:creationId xmlns:a16="http://schemas.microsoft.com/office/drawing/2014/main" id="{7AF9F21F-681C-4ACC-B32D-72E92762C02E}"/>
              </a:ext>
            </a:extLst>
          </p:cNvPr>
          <p:cNvSpPr>
            <a:spLocks noChangeArrowheads="1"/>
          </p:cNvSpPr>
          <p:nvPr/>
        </p:nvSpPr>
        <p:spPr bwMode="auto">
          <a:xfrm>
            <a:off x="8413374" y="2205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9" name="Rectangle 5">
            <a:extLst>
              <a:ext uri="{FF2B5EF4-FFF2-40B4-BE49-F238E27FC236}">
                <a16:creationId xmlns:a16="http://schemas.microsoft.com/office/drawing/2014/main" id="{FC433ABD-AF74-4BA5-992D-4449AAB6CAE1}"/>
              </a:ext>
            </a:extLst>
          </p:cNvPr>
          <p:cNvSpPr>
            <a:spLocks noChangeArrowheads="1"/>
          </p:cNvSpPr>
          <p:nvPr/>
        </p:nvSpPr>
        <p:spPr bwMode="auto">
          <a:xfrm>
            <a:off x="8413374" y="2586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0" name="Rectangle 6">
            <a:extLst>
              <a:ext uri="{FF2B5EF4-FFF2-40B4-BE49-F238E27FC236}">
                <a16:creationId xmlns:a16="http://schemas.microsoft.com/office/drawing/2014/main" id="{797210AE-B9D6-4CA6-97D8-BBFA8AEEF055}"/>
              </a:ext>
            </a:extLst>
          </p:cNvPr>
          <p:cNvSpPr>
            <a:spLocks noChangeArrowheads="1"/>
          </p:cNvSpPr>
          <p:nvPr/>
        </p:nvSpPr>
        <p:spPr bwMode="auto">
          <a:xfrm>
            <a:off x="8413374" y="2967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1" name="Rectangle 7">
            <a:extLst>
              <a:ext uri="{FF2B5EF4-FFF2-40B4-BE49-F238E27FC236}">
                <a16:creationId xmlns:a16="http://schemas.microsoft.com/office/drawing/2014/main" id="{5A83730F-AEC6-4541-8E07-CB2856567465}"/>
              </a:ext>
            </a:extLst>
          </p:cNvPr>
          <p:cNvSpPr>
            <a:spLocks noChangeArrowheads="1"/>
          </p:cNvSpPr>
          <p:nvPr/>
        </p:nvSpPr>
        <p:spPr bwMode="auto">
          <a:xfrm>
            <a:off x="8413374" y="3348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12" name="Rectangle 8">
            <a:extLst>
              <a:ext uri="{FF2B5EF4-FFF2-40B4-BE49-F238E27FC236}">
                <a16:creationId xmlns:a16="http://schemas.microsoft.com/office/drawing/2014/main" id="{26E78BCC-25DD-49AA-BBDD-A4935B1363A2}"/>
              </a:ext>
            </a:extLst>
          </p:cNvPr>
          <p:cNvSpPr>
            <a:spLocks noChangeArrowheads="1"/>
          </p:cNvSpPr>
          <p:nvPr/>
        </p:nvSpPr>
        <p:spPr bwMode="auto">
          <a:xfrm>
            <a:off x="8413374" y="3729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00005</a:t>
            </a:r>
          </a:p>
        </p:txBody>
      </p:sp>
      <p:sp>
        <p:nvSpPr>
          <p:cNvPr id="13" name="Rectangle 9">
            <a:extLst>
              <a:ext uri="{FF2B5EF4-FFF2-40B4-BE49-F238E27FC236}">
                <a16:creationId xmlns:a16="http://schemas.microsoft.com/office/drawing/2014/main" id="{27B72F4E-3E2B-42D9-BFD0-D827C26DFE6E}"/>
              </a:ext>
            </a:extLst>
          </p:cNvPr>
          <p:cNvSpPr>
            <a:spLocks noChangeArrowheads="1"/>
          </p:cNvSpPr>
          <p:nvPr/>
        </p:nvSpPr>
        <p:spPr bwMode="auto">
          <a:xfrm>
            <a:off x="8413374" y="4110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00006</a:t>
            </a:r>
          </a:p>
        </p:txBody>
      </p:sp>
      <p:sp>
        <p:nvSpPr>
          <p:cNvPr id="14" name="Rectangle 10">
            <a:extLst>
              <a:ext uri="{FF2B5EF4-FFF2-40B4-BE49-F238E27FC236}">
                <a16:creationId xmlns:a16="http://schemas.microsoft.com/office/drawing/2014/main" id="{41FAA484-6DBC-4EC1-91FF-C53338A5D0A6}"/>
              </a:ext>
            </a:extLst>
          </p:cNvPr>
          <p:cNvSpPr>
            <a:spLocks noChangeArrowheads="1"/>
          </p:cNvSpPr>
          <p:nvPr/>
        </p:nvSpPr>
        <p:spPr bwMode="auto">
          <a:xfrm>
            <a:off x="8413374" y="4491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00007</a:t>
            </a:r>
          </a:p>
        </p:txBody>
      </p:sp>
      <p:sp>
        <p:nvSpPr>
          <p:cNvPr id="15" name="Rectangle 11">
            <a:extLst>
              <a:ext uri="{FF2B5EF4-FFF2-40B4-BE49-F238E27FC236}">
                <a16:creationId xmlns:a16="http://schemas.microsoft.com/office/drawing/2014/main" id="{D542241A-5D99-4ED9-842F-A3B797883C33}"/>
              </a:ext>
            </a:extLst>
          </p:cNvPr>
          <p:cNvSpPr>
            <a:spLocks noChangeArrowheads="1"/>
          </p:cNvSpPr>
          <p:nvPr/>
        </p:nvSpPr>
        <p:spPr bwMode="auto">
          <a:xfrm>
            <a:off x="8413374" y="4872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00008</a:t>
            </a:r>
          </a:p>
        </p:txBody>
      </p:sp>
      <p:sp>
        <p:nvSpPr>
          <p:cNvPr id="16" name="Rectangle 12">
            <a:extLst>
              <a:ext uri="{FF2B5EF4-FFF2-40B4-BE49-F238E27FC236}">
                <a16:creationId xmlns:a16="http://schemas.microsoft.com/office/drawing/2014/main" id="{8B53AEA0-AFDF-41F8-A4DB-D13676CB1058}"/>
              </a:ext>
            </a:extLst>
          </p:cNvPr>
          <p:cNvSpPr>
            <a:spLocks noChangeArrowheads="1"/>
          </p:cNvSpPr>
          <p:nvPr/>
        </p:nvSpPr>
        <p:spPr bwMode="auto">
          <a:xfrm>
            <a:off x="8413374" y="5253323"/>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00009</a:t>
            </a:r>
          </a:p>
        </p:txBody>
      </p:sp>
      <p:sp>
        <p:nvSpPr>
          <p:cNvPr id="17" name="Rectangle 13">
            <a:extLst>
              <a:ext uri="{FF2B5EF4-FFF2-40B4-BE49-F238E27FC236}">
                <a16:creationId xmlns:a16="http://schemas.microsoft.com/office/drawing/2014/main" id="{1382F82F-9411-442F-B4DB-2555B852A55A}"/>
              </a:ext>
            </a:extLst>
          </p:cNvPr>
          <p:cNvSpPr>
            <a:spLocks noChangeArrowheads="1"/>
          </p:cNvSpPr>
          <p:nvPr/>
        </p:nvSpPr>
        <p:spPr bwMode="auto">
          <a:xfrm>
            <a:off x="7194174" y="1824323"/>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8" name="Rectangle 14">
            <a:extLst>
              <a:ext uri="{FF2B5EF4-FFF2-40B4-BE49-F238E27FC236}">
                <a16:creationId xmlns:a16="http://schemas.microsoft.com/office/drawing/2014/main" id="{28D940D8-ABBD-47BE-B099-B283F1E4AD52}"/>
              </a:ext>
            </a:extLst>
          </p:cNvPr>
          <p:cNvSpPr>
            <a:spLocks noChangeArrowheads="1"/>
          </p:cNvSpPr>
          <p:nvPr/>
        </p:nvSpPr>
        <p:spPr bwMode="auto">
          <a:xfrm>
            <a:off x="7194174" y="2205323"/>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9" name="Rectangle 15">
            <a:extLst>
              <a:ext uri="{FF2B5EF4-FFF2-40B4-BE49-F238E27FC236}">
                <a16:creationId xmlns:a16="http://schemas.microsoft.com/office/drawing/2014/main" id="{F6C8CE69-6A47-4FE3-964E-A4BA3957D2F5}"/>
              </a:ext>
            </a:extLst>
          </p:cNvPr>
          <p:cNvSpPr>
            <a:spLocks noChangeArrowheads="1"/>
          </p:cNvSpPr>
          <p:nvPr/>
        </p:nvSpPr>
        <p:spPr bwMode="auto">
          <a:xfrm>
            <a:off x="7194174" y="2586323"/>
            <a:ext cx="1219200" cy="3810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20" name="Rectangle 16">
            <a:extLst>
              <a:ext uri="{FF2B5EF4-FFF2-40B4-BE49-F238E27FC236}">
                <a16:creationId xmlns:a16="http://schemas.microsoft.com/office/drawing/2014/main" id="{F78441A9-B311-42CC-AC88-EBBE15A9EBF2}"/>
              </a:ext>
            </a:extLst>
          </p:cNvPr>
          <p:cNvSpPr>
            <a:spLocks noChangeArrowheads="1"/>
          </p:cNvSpPr>
          <p:nvPr/>
        </p:nvSpPr>
        <p:spPr bwMode="auto">
          <a:xfrm>
            <a:off x="7194174" y="3348323"/>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1" name="Rectangle 17">
            <a:extLst>
              <a:ext uri="{FF2B5EF4-FFF2-40B4-BE49-F238E27FC236}">
                <a16:creationId xmlns:a16="http://schemas.microsoft.com/office/drawing/2014/main" id="{E91AB0F4-4E6B-412C-B3B4-76BDABEBDECA}"/>
              </a:ext>
            </a:extLst>
          </p:cNvPr>
          <p:cNvSpPr>
            <a:spLocks noChangeArrowheads="1"/>
          </p:cNvSpPr>
          <p:nvPr/>
        </p:nvSpPr>
        <p:spPr bwMode="auto">
          <a:xfrm>
            <a:off x="7194174" y="2967323"/>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2" name="Rectangle 18">
            <a:extLst>
              <a:ext uri="{FF2B5EF4-FFF2-40B4-BE49-F238E27FC236}">
                <a16:creationId xmlns:a16="http://schemas.microsoft.com/office/drawing/2014/main" id="{B0CFDB9D-9123-483A-8EB2-FFC614D286FE}"/>
              </a:ext>
            </a:extLst>
          </p:cNvPr>
          <p:cNvSpPr>
            <a:spLocks noChangeArrowheads="1"/>
          </p:cNvSpPr>
          <p:nvPr/>
        </p:nvSpPr>
        <p:spPr bwMode="auto">
          <a:xfrm>
            <a:off x="7194174" y="3729323"/>
            <a:ext cx="1219200" cy="381000"/>
          </a:xfrm>
          <a:prstGeom prst="rect">
            <a:avLst/>
          </a:prstGeom>
          <a:solidFill>
            <a:srgbClr val="33CC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3" name="Rectangle 19">
            <a:extLst>
              <a:ext uri="{FF2B5EF4-FFF2-40B4-BE49-F238E27FC236}">
                <a16:creationId xmlns:a16="http://schemas.microsoft.com/office/drawing/2014/main" id="{088943E4-2E69-4A25-8821-D178BE62E6CF}"/>
              </a:ext>
            </a:extLst>
          </p:cNvPr>
          <p:cNvSpPr>
            <a:spLocks noChangeArrowheads="1"/>
          </p:cNvSpPr>
          <p:nvPr/>
        </p:nvSpPr>
        <p:spPr bwMode="auto">
          <a:xfrm>
            <a:off x="7194174" y="4491323"/>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4" name="Rectangle 20">
            <a:extLst>
              <a:ext uri="{FF2B5EF4-FFF2-40B4-BE49-F238E27FC236}">
                <a16:creationId xmlns:a16="http://schemas.microsoft.com/office/drawing/2014/main" id="{776A5769-07F4-4153-992C-C20E9E72B569}"/>
              </a:ext>
            </a:extLst>
          </p:cNvPr>
          <p:cNvSpPr>
            <a:spLocks noChangeArrowheads="1"/>
          </p:cNvSpPr>
          <p:nvPr/>
        </p:nvSpPr>
        <p:spPr bwMode="auto">
          <a:xfrm>
            <a:off x="7194174" y="4110323"/>
            <a:ext cx="1219200" cy="381000"/>
          </a:xfrm>
          <a:prstGeom prst="rect">
            <a:avLst/>
          </a:prstGeom>
          <a:solidFill>
            <a:srgbClr val="33CC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5" name="Rectangle 21">
            <a:extLst>
              <a:ext uri="{FF2B5EF4-FFF2-40B4-BE49-F238E27FC236}">
                <a16:creationId xmlns:a16="http://schemas.microsoft.com/office/drawing/2014/main" id="{F76DD747-18ED-4E1A-8222-65E107F68094}"/>
              </a:ext>
            </a:extLst>
          </p:cNvPr>
          <p:cNvSpPr>
            <a:spLocks noChangeArrowheads="1"/>
          </p:cNvSpPr>
          <p:nvPr/>
        </p:nvSpPr>
        <p:spPr bwMode="auto">
          <a:xfrm>
            <a:off x="7194174" y="4872323"/>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6" name="Rectangle 22">
            <a:extLst>
              <a:ext uri="{FF2B5EF4-FFF2-40B4-BE49-F238E27FC236}">
                <a16:creationId xmlns:a16="http://schemas.microsoft.com/office/drawing/2014/main" id="{6EC2D6F6-616D-4775-A750-ACC0EF9C7F6F}"/>
              </a:ext>
            </a:extLst>
          </p:cNvPr>
          <p:cNvSpPr>
            <a:spLocks noChangeArrowheads="1"/>
          </p:cNvSpPr>
          <p:nvPr/>
        </p:nvSpPr>
        <p:spPr bwMode="auto">
          <a:xfrm>
            <a:off x="7194174" y="5253323"/>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7" name="Line 23">
            <a:extLst>
              <a:ext uri="{FF2B5EF4-FFF2-40B4-BE49-F238E27FC236}">
                <a16:creationId xmlns:a16="http://schemas.microsoft.com/office/drawing/2014/main" id="{43938B4B-161A-4129-9011-AABE7B7A87AD}"/>
              </a:ext>
            </a:extLst>
          </p:cNvPr>
          <p:cNvSpPr>
            <a:spLocks noChangeShapeType="1"/>
          </p:cNvSpPr>
          <p:nvPr/>
        </p:nvSpPr>
        <p:spPr bwMode="auto">
          <a:xfrm>
            <a:off x="8413374" y="5634323"/>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8" name="Line 24">
            <a:extLst>
              <a:ext uri="{FF2B5EF4-FFF2-40B4-BE49-F238E27FC236}">
                <a16:creationId xmlns:a16="http://schemas.microsoft.com/office/drawing/2014/main" id="{B437733A-0AD7-4023-8147-5AD1AAD5686E}"/>
              </a:ext>
            </a:extLst>
          </p:cNvPr>
          <p:cNvSpPr>
            <a:spLocks noChangeShapeType="1"/>
          </p:cNvSpPr>
          <p:nvPr/>
        </p:nvSpPr>
        <p:spPr bwMode="auto">
          <a:xfrm>
            <a:off x="7194174" y="5634323"/>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29" name="Group 25">
            <a:extLst>
              <a:ext uri="{FF2B5EF4-FFF2-40B4-BE49-F238E27FC236}">
                <a16:creationId xmlns:a16="http://schemas.microsoft.com/office/drawing/2014/main" id="{7D05F8BC-F35D-4164-AA48-9F641DA01A60}"/>
              </a:ext>
            </a:extLst>
          </p:cNvPr>
          <p:cNvGrpSpPr>
            <a:grpSpLocks/>
          </p:cNvGrpSpPr>
          <p:nvPr/>
        </p:nvGrpSpPr>
        <p:grpSpPr bwMode="auto">
          <a:xfrm>
            <a:off x="4222374" y="1824323"/>
            <a:ext cx="2057400" cy="1143000"/>
            <a:chOff x="240" y="1104"/>
            <a:chExt cx="1296" cy="720"/>
          </a:xfrm>
        </p:grpSpPr>
        <p:grpSp>
          <p:nvGrpSpPr>
            <p:cNvPr id="30" name="Group 26">
              <a:extLst>
                <a:ext uri="{FF2B5EF4-FFF2-40B4-BE49-F238E27FC236}">
                  <a16:creationId xmlns:a16="http://schemas.microsoft.com/office/drawing/2014/main" id="{98D50FEB-3FAA-4B27-ABC3-D16E6D7E8618}"/>
                </a:ext>
              </a:extLst>
            </p:cNvPr>
            <p:cNvGrpSpPr>
              <a:grpSpLocks/>
            </p:cNvGrpSpPr>
            <p:nvPr/>
          </p:nvGrpSpPr>
          <p:grpSpPr bwMode="auto">
            <a:xfrm>
              <a:off x="768" y="1104"/>
              <a:ext cx="768" cy="720"/>
              <a:chOff x="768" y="1248"/>
              <a:chExt cx="768" cy="720"/>
            </a:xfrm>
          </p:grpSpPr>
          <p:sp>
            <p:nvSpPr>
              <p:cNvPr id="34" name="Rectangle 27">
                <a:extLst>
                  <a:ext uri="{FF2B5EF4-FFF2-40B4-BE49-F238E27FC236}">
                    <a16:creationId xmlns:a16="http://schemas.microsoft.com/office/drawing/2014/main" id="{D2CD67D1-BBF7-4BD5-B47C-6FF40D5E29B1}"/>
                  </a:ext>
                </a:extLst>
              </p:cNvPr>
              <p:cNvSpPr>
                <a:spLocks noChangeArrowheads="1"/>
              </p:cNvSpPr>
              <p:nvPr/>
            </p:nvSpPr>
            <p:spPr bwMode="auto">
              <a:xfrm>
                <a:off x="768" y="124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35" name="Rectangle 28">
                <a:extLst>
                  <a:ext uri="{FF2B5EF4-FFF2-40B4-BE49-F238E27FC236}">
                    <a16:creationId xmlns:a16="http://schemas.microsoft.com/office/drawing/2014/main" id="{B92951D0-324B-46A1-9116-2111C6C7CB7C}"/>
                  </a:ext>
                </a:extLst>
              </p:cNvPr>
              <p:cNvSpPr>
                <a:spLocks noChangeArrowheads="1"/>
              </p:cNvSpPr>
              <p:nvPr/>
            </p:nvSpPr>
            <p:spPr bwMode="auto">
              <a:xfrm>
                <a:off x="768" y="148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36" name="Rectangle 29">
                <a:extLst>
                  <a:ext uri="{FF2B5EF4-FFF2-40B4-BE49-F238E27FC236}">
                    <a16:creationId xmlns:a16="http://schemas.microsoft.com/office/drawing/2014/main" id="{DC261793-FD67-49D7-963B-325103137D01}"/>
                  </a:ext>
                </a:extLst>
              </p:cNvPr>
              <p:cNvSpPr>
                <a:spLocks noChangeArrowheads="1"/>
              </p:cNvSpPr>
              <p:nvPr/>
            </p:nvSpPr>
            <p:spPr bwMode="auto">
              <a:xfrm>
                <a:off x="768" y="1728"/>
                <a:ext cx="768" cy="24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grpSp>
        <p:sp>
          <p:nvSpPr>
            <p:cNvPr id="31" name="Rectangle 30">
              <a:extLst>
                <a:ext uri="{FF2B5EF4-FFF2-40B4-BE49-F238E27FC236}">
                  <a16:creationId xmlns:a16="http://schemas.microsoft.com/office/drawing/2014/main" id="{030AB750-C80C-43DA-94D4-86EEF05CAE96}"/>
                </a:ext>
              </a:extLst>
            </p:cNvPr>
            <p:cNvSpPr>
              <a:spLocks noChangeArrowheads="1"/>
            </p:cNvSpPr>
            <p:nvPr/>
          </p:nvSpPr>
          <p:spPr bwMode="auto">
            <a:xfrm>
              <a:off x="240" y="110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32" name="Rectangle 31">
              <a:extLst>
                <a:ext uri="{FF2B5EF4-FFF2-40B4-BE49-F238E27FC236}">
                  <a16:creationId xmlns:a16="http://schemas.microsoft.com/office/drawing/2014/main" id="{BBE6309F-6A38-49A5-881C-C22ED7E90C2B}"/>
                </a:ext>
              </a:extLst>
            </p:cNvPr>
            <p:cNvSpPr>
              <a:spLocks noChangeArrowheads="1"/>
            </p:cNvSpPr>
            <p:nvPr/>
          </p:nvSpPr>
          <p:spPr bwMode="auto">
            <a:xfrm>
              <a:off x="240" y="134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33" name="Rectangle 32">
              <a:extLst>
                <a:ext uri="{FF2B5EF4-FFF2-40B4-BE49-F238E27FC236}">
                  <a16:creationId xmlns:a16="http://schemas.microsoft.com/office/drawing/2014/main" id="{100DB246-C636-49B7-95F9-89677AB58156}"/>
                </a:ext>
              </a:extLst>
            </p:cNvPr>
            <p:cNvSpPr>
              <a:spLocks noChangeArrowheads="1"/>
            </p:cNvSpPr>
            <p:nvPr/>
          </p:nvSpPr>
          <p:spPr bwMode="auto">
            <a:xfrm>
              <a:off x="240" y="1584"/>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grpSp>
      <p:sp>
        <p:nvSpPr>
          <p:cNvPr id="37" name="Rectangle 33">
            <a:extLst>
              <a:ext uri="{FF2B5EF4-FFF2-40B4-BE49-F238E27FC236}">
                <a16:creationId xmlns:a16="http://schemas.microsoft.com/office/drawing/2014/main" id="{F9B546A3-82E5-41B3-B2B4-E4DAD669C2A8}"/>
              </a:ext>
            </a:extLst>
          </p:cNvPr>
          <p:cNvSpPr>
            <a:spLocks noChangeArrowheads="1"/>
          </p:cNvSpPr>
          <p:nvPr/>
        </p:nvSpPr>
        <p:spPr bwMode="auto">
          <a:xfrm>
            <a:off x="1860174" y="18243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00000</a:t>
            </a:r>
            <a:endParaRPr kumimoji="1" lang="en-US" altLang="zh-TW" dirty="0">
              <a:solidFill>
                <a:prstClr val="black"/>
              </a:solidFill>
              <a:latin typeface="Arial" charset="0"/>
              <a:ea typeface="新細明體" pitchFamily="18" charset="-120"/>
            </a:endParaRPr>
          </a:p>
        </p:txBody>
      </p:sp>
      <p:sp>
        <p:nvSpPr>
          <p:cNvPr id="38" name="Rectangle 34">
            <a:extLst>
              <a:ext uri="{FF2B5EF4-FFF2-40B4-BE49-F238E27FC236}">
                <a16:creationId xmlns:a16="http://schemas.microsoft.com/office/drawing/2014/main" id="{608D5FB1-0618-48C9-8087-2252EE500A90}"/>
              </a:ext>
            </a:extLst>
          </p:cNvPr>
          <p:cNvSpPr>
            <a:spLocks noChangeArrowheads="1"/>
          </p:cNvSpPr>
          <p:nvPr/>
        </p:nvSpPr>
        <p:spPr bwMode="auto">
          <a:xfrm>
            <a:off x="1860174" y="22053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00001</a:t>
            </a:r>
            <a:endParaRPr kumimoji="1" lang="en-US" altLang="zh-TW" dirty="0">
              <a:solidFill>
                <a:prstClr val="black"/>
              </a:solidFill>
              <a:latin typeface="Arial" charset="0"/>
              <a:ea typeface="新細明體" pitchFamily="18" charset="-120"/>
            </a:endParaRPr>
          </a:p>
        </p:txBody>
      </p:sp>
      <p:sp>
        <p:nvSpPr>
          <p:cNvPr id="39" name="Rectangle 35">
            <a:extLst>
              <a:ext uri="{FF2B5EF4-FFF2-40B4-BE49-F238E27FC236}">
                <a16:creationId xmlns:a16="http://schemas.microsoft.com/office/drawing/2014/main" id="{0D336EB3-4AEB-4838-83ED-061EA81D258A}"/>
              </a:ext>
            </a:extLst>
          </p:cNvPr>
          <p:cNvSpPr>
            <a:spLocks noChangeArrowheads="1"/>
          </p:cNvSpPr>
          <p:nvPr/>
        </p:nvSpPr>
        <p:spPr bwMode="auto">
          <a:xfrm>
            <a:off x="1860174" y="25863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00002</a:t>
            </a:r>
            <a:endParaRPr kumimoji="1" lang="en-US" altLang="zh-TW" dirty="0">
              <a:solidFill>
                <a:prstClr val="black"/>
              </a:solidFill>
              <a:latin typeface="Arial" charset="0"/>
              <a:ea typeface="新細明體" pitchFamily="18" charset="-120"/>
            </a:endParaRPr>
          </a:p>
        </p:txBody>
      </p:sp>
      <p:sp>
        <p:nvSpPr>
          <p:cNvPr id="40" name="Rectangle 36">
            <a:extLst>
              <a:ext uri="{FF2B5EF4-FFF2-40B4-BE49-F238E27FC236}">
                <a16:creationId xmlns:a16="http://schemas.microsoft.com/office/drawing/2014/main" id="{76C72EE4-8982-4219-A51D-7274759BBB86}"/>
              </a:ext>
            </a:extLst>
          </p:cNvPr>
          <p:cNvSpPr>
            <a:spLocks noChangeArrowheads="1"/>
          </p:cNvSpPr>
          <p:nvPr/>
        </p:nvSpPr>
        <p:spPr bwMode="auto">
          <a:xfrm>
            <a:off x="2622174" y="18243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41" name="Rectangle 37">
            <a:extLst>
              <a:ext uri="{FF2B5EF4-FFF2-40B4-BE49-F238E27FC236}">
                <a16:creationId xmlns:a16="http://schemas.microsoft.com/office/drawing/2014/main" id="{870EEEC0-56D5-435F-A317-4D690A0A0741}"/>
              </a:ext>
            </a:extLst>
          </p:cNvPr>
          <p:cNvSpPr>
            <a:spLocks noChangeArrowheads="1"/>
          </p:cNvSpPr>
          <p:nvPr/>
        </p:nvSpPr>
        <p:spPr bwMode="auto">
          <a:xfrm>
            <a:off x="2622174" y="22053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42" name="Rectangle 38">
            <a:extLst>
              <a:ext uri="{FF2B5EF4-FFF2-40B4-BE49-F238E27FC236}">
                <a16:creationId xmlns:a16="http://schemas.microsoft.com/office/drawing/2014/main" id="{CDA77986-4037-4B7F-A907-C3CCD9C66691}"/>
              </a:ext>
            </a:extLst>
          </p:cNvPr>
          <p:cNvSpPr>
            <a:spLocks noChangeArrowheads="1"/>
          </p:cNvSpPr>
          <p:nvPr/>
        </p:nvSpPr>
        <p:spPr bwMode="auto">
          <a:xfrm>
            <a:off x="2622174" y="25863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43" name="Line 39">
            <a:extLst>
              <a:ext uri="{FF2B5EF4-FFF2-40B4-BE49-F238E27FC236}">
                <a16:creationId xmlns:a16="http://schemas.microsoft.com/office/drawing/2014/main" id="{83CCC821-C126-4AE4-8D30-409C651363EB}"/>
              </a:ext>
            </a:extLst>
          </p:cNvPr>
          <p:cNvSpPr>
            <a:spLocks noChangeShapeType="1"/>
          </p:cNvSpPr>
          <p:nvPr/>
        </p:nvSpPr>
        <p:spPr bwMode="auto">
          <a:xfrm flipV="1">
            <a:off x="6127374" y="2052923"/>
            <a:ext cx="1219200" cy="3048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4" name="Line 40">
            <a:extLst>
              <a:ext uri="{FF2B5EF4-FFF2-40B4-BE49-F238E27FC236}">
                <a16:creationId xmlns:a16="http://schemas.microsoft.com/office/drawing/2014/main" id="{E95BA995-72DD-46E1-A9F1-3D9E0A4E60D2}"/>
              </a:ext>
            </a:extLst>
          </p:cNvPr>
          <p:cNvSpPr>
            <a:spLocks noChangeShapeType="1"/>
          </p:cNvSpPr>
          <p:nvPr/>
        </p:nvSpPr>
        <p:spPr bwMode="auto">
          <a:xfrm flipV="1">
            <a:off x="6127374" y="2433923"/>
            <a:ext cx="1219200" cy="3048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5" name="Line 41">
            <a:extLst>
              <a:ext uri="{FF2B5EF4-FFF2-40B4-BE49-F238E27FC236}">
                <a16:creationId xmlns:a16="http://schemas.microsoft.com/office/drawing/2014/main" id="{3A2D850E-6A76-4FE5-88CD-A923D25AB1EE}"/>
              </a:ext>
            </a:extLst>
          </p:cNvPr>
          <p:cNvSpPr>
            <a:spLocks noChangeShapeType="1"/>
          </p:cNvSpPr>
          <p:nvPr/>
        </p:nvSpPr>
        <p:spPr bwMode="auto">
          <a:xfrm>
            <a:off x="6127374" y="2052923"/>
            <a:ext cx="1219200" cy="7620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6" name="Rectangle 42">
            <a:extLst>
              <a:ext uri="{FF2B5EF4-FFF2-40B4-BE49-F238E27FC236}">
                <a16:creationId xmlns:a16="http://schemas.microsoft.com/office/drawing/2014/main" id="{2C83CADE-DE33-4DC8-B383-98EFEB146C77}"/>
              </a:ext>
            </a:extLst>
          </p:cNvPr>
          <p:cNvSpPr>
            <a:spLocks noChangeArrowheads="1"/>
          </p:cNvSpPr>
          <p:nvPr/>
        </p:nvSpPr>
        <p:spPr bwMode="auto">
          <a:xfrm>
            <a:off x="1783974" y="151952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Page table of process A</a:t>
            </a:r>
          </a:p>
        </p:txBody>
      </p:sp>
      <p:sp>
        <p:nvSpPr>
          <p:cNvPr id="47" name="Rectangle 43">
            <a:extLst>
              <a:ext uri="{FF2B5EF4-FFF2-40B4-BE49-F238E27FC236}">
                <a16:creationId xmlns:a16="http://schemas.microsoft.com/office/drawing/2014/main" id="{5491DACD-0593-4560-9F0E-A42D28A33F4C}"/>
              </a:ext>
            </a:extLst>
          </p:cNvPr>
          <p:cNvSpPr>
            <a:spLocks noChangeArrowheads="1"/>
          </p:cNvSpPr>
          <p:nvPr/>
        </p:nvSpPr>
        <p:spPr bwMode="auto">
          <a:xfrm>
            <a:off x="1783974" y="3119723"/>
            <a:ext cx="4343400" cy="1066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OS maintains a data structure called</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a:ln>
                  <a:noFill/>
                </a:ln>
                <a:solidFill>
                  <a:srgbClr val="0033CC"/>
                </a:solidFill>
                <a:effectLst/>
                <a:uLnTx/>
                <a:uFillTx/>
                <a:latin typeface="Arial" charset="0"/>
                <a:ea typeface="新細明體" pitchFamily="18" charset="-120"/>
              </a:rPr>
              <a:t>page table</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to store the mapping between the pages and frames.  </a:t>
            </a:r>
          </a:p>
        </p:txBody>
      </p:sp>
      <p:sp>
        <p:nvSpPr>
          <p:cNvPr id="48" name="Rectangle 44">
            <a:extLst>
              <a:ext uri="{FF2B5EF4-FFF2-40B4-BE49-F238E27FC236}">
                <a16:creationId xmlns:a16="http://schemas.microsoft.com/office/drawing/2014/main" id="{8E3C8D2F-7774-4E52-9BF0-3A18087E7A47}"/>
              </a:ext>
            </a:extLst>
          </p:cNvPr>
          <p:cNvSpPr>
            <a:spLocks noChangeArrowheads="1"/>
          </p:cNvSpPr>
          <p:nvPr/>
        </p:nvSpPr>
        <p:spPr bwMode="auto">
          <a:xfrm>
            <a:off x="2393574" y="47199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endParaRPr kumimoji="1" lang="en-US" altLang="zh-TW">
              <a:solidFill>
                <a:prstClr val="black"/>
              </a:solidFill>
              <a:latin typeface="Arial" charset="0"/>
              <a:ea typeface="新細明體" pitchFamily="18" charset="-120"/>
            </a:endParaRPr>
          </a:p>
        </p:txBody>
      </p:sp>
      <p:sp>
        <p:nvSpPr>
          <p:cNvPr id="49" name="Rectangle 45">
            <a:extLst>
              <a:ext uri="{FF2B5EF4-FFF2-40B4-BE49-F238E27FC236}">
                <a16:creationId xmlns:a16="http://schemas.microsoft.com/office/drawing/2014/main" id="{8F93B0DA-E633-45FA-8DDA-5A8CC6E94220}"/>
              </a:ext>
            </a:extLst>
          </p:cNvPr>
          <p:cNvSpPr>
            <a:spLocks noChangeArrowheads="1"/>
          </p:cNvSpPr>
          <p:nvPr/>
        </p:nvSpPr>
        <p:spPr bwMode="auto">
          <a:xfrm>
            <a:off x="2393574" y="51009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endParaRPr kumimoji="1" lang="en-US" altLang="zh-TW">
              <a:solidFill>
                <a:prstClr val="black"/>
              </a:solidFill>
              <a:latin typeface="Arial" charset="0"/>
              <a:ea typeface="新細明體" pitchFamily="18" charset="-120"/>
            </a:endParaRPr>
          </a:p>
        </p:txBody>
      </p:sp>
      <p:sp>
        <p:nvSpPr>
          <p:cNvPr id="50" name="Rectangle 46">
            <a:extLst>
              <a:ext uri="{FF2B5EF4-FFF2-40B4-BE49-F238E27FC236}">
                <a16:creationId xmlns:a16="http://schemas.microsoft.com/office/drawing/2014/main" id="{415E81E9-58EA-48AC-A62A-C68462FBB21C}"/>
              </a:ext>
            </a:extLst>
          </p:cNvPr>
          <p:cNvSpPr>
            <a:spLocks noChangeArrowheads="1"/>
          </p:cNvSpPr>
          <p:nvPr/>
        </p:nvSpPr>
        <p:spPr bwMode="auto">
          <a:xfrm>
            <a:off x="4984374" y="57105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endParaRPr kumimoji="1" lang="en-US" altLang="zh-TW">
              <a:solidFill>
                <a:prstClr val="black"/>
              </a:solidFill>
              <a:latin typeface="Arial" charset="0"/>
              <a:ea typeface="新細明體" pitchFamily="18" charset="-120"/>
            </a:endParaRPr>
          </a:p>
        </p:txBody>
      </p:sp>
      <p:sp>
        <p:nvSpPr>
          <p:cNvPr id="51" name="Rectangle 47">
            <a:extLst>
              <a:ext uri="{FF2B5EF4-FFF2-40B4-BE49-F238E27FC236}">
                <a16:creationId xmlns:a16="http://schemas.microsoft.com/office/drawing/2014/main" id="{3B7D296F-9EE8-49DE-8084-7FB68397D611}"/>
              </a:ext>
            </a:extLst>
          </p:cNvPr>
          <p:cNvSpPr>
            <a:spLocks noChangeArrowheads="1"/>
          </p:cNvSpPr>
          <p:nvPr/>
        </p:nvSpPr>
        <p:spPr bwMode="auto">
          <a:xfrm>
            <a:off x="3155574" y="47199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00005</a:t>
            </a:r>
          </a:p>
        </p:txBody>
      </p:sp>
      <p:sp>
        <p:nvSpPr>
          <p:cNvPr id="52" name="Rectangle 48">
            <a:extLst>
              <a:ext uri="{FF2B5EF4-FFF2-40B4-BE49-F238E27FC236}">
                <a16:creationId xmlns:a16="http://schemas.microsoft.com/office/drawing/2014/main" id="{870522AA-0040-4477-BF66-AF2D3D91C82C}"/>
              </a:ext>
            </a:extLst>
          </p:cNvPr>
          <p:cNvSpPr>
            <a:spLocks noChangeArrowheads="1"/>
          </p:cNvSpPr>
          <p:nvPr/>
        </p:nvSpPr>
        <p:spPr bwMode="auto">
          <a:xfrm>
            <a:off x="3155574" y="51009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00006</a:t>
            </a:r>
          </a:p>
        </p:txBody>
      </p:sp>
      <p:sp>
        <p:nvSpPr>
          <p:cNvPr id="53" name="Rectangle 49">
            <a:extLst>
              <a:ext uri="{FF2B5EF4-FFF2-40B4-BE49-F238E27FC236}">
                <a16:creationId xmlns:a16="http://schemas.microsoft.com/office/drawing/2014/main" id="{EFBEEB52-7905-43A5-9255-DF2A6BD0A0BD}"/>
              </a:ext>
            </a:extLst>
          </p:cNvPr>
          <p:cNvSpPr>
            <a:spLocks noChangeArrowheads="1"/>
          </p:cNvSpPr>
          <p:nvPr/>
        </p:nvSpPr>
        <p:spPr bwMode="auto">
          <a:xfrm>
            <a:off x="5746374" y="57105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54" name="Rectangle 50">
            <a:extLst>
              <a:ext uri="{FF2B5EF4-FFF2-40B4-BE49-F238E27FC236}">
                <a16:creationId xmlns:a16="http://schemas.microsoft.com/office/drawing/2014/main" id="{670DE12C-76DE-4CA9-97B5-08B4D11E7C54}"/>
              </a:ext>
            </a:extLst>
          </p:cNvPr>
          <p:cNvSpPr>
            <a:spLocks noChangeArrowheads="1"/>
          </p:cNvSpPr>
          <p:nvPr/>
        </p:nvSpPr>
        <p:spPr bwMode="auto">
          <a:xfrm>
            <a:off x="2317374" y="441512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Page table of process B</a:t>
            </a:r>
          </a:p>
        </p:txBody>
      </p:sp>
      <p:sp>
        <p:nvSpPr>
          <p:cNvPr id="55" name="Rectangle 51">
            <a:extLst>
              <a:ext uri="{FF2B5EF4-FFF2-40B4-BE49-F238E27FC236}">
                <a16:creationId xmlns:a16="http://schemas.microsoft.com/office/drawing/2014/main" id="{7EB75966-08DD-4BFB-BE00-C65F7F4C2E11}"/>
              </a:ext>
            </a:extLst>
          </p:cNvPr>
          <p:cNvSpPr>
            <a:spLocks noChangeArrowheads="1"/>
          </p:cNvSpPr>
          <p:nvPr/>
        </p:nvSpPr>
        <p:spPr bwMode="auto">
          <a:xfrm>
            <a:off x="4984374" y="45675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endParaRPr kumimoji="1" lang="en-US" altLang="zh-TW">
              <a:solidFill>
                <a:prstClr val="black"/>
              </a:solidFill>
              <a:latin typeface="Arial" charset="0"/>
              <a:ea typeface="新細明體" pitchFamily="18" charset="-120"/>
            </a:endParaRPr>
          </a:p>
        </p:txBody>
      </p:sp>
      <p:sp>
        <p:nvSpPr>
          <p:cNvPr id="56" name="Rectangle 52">
            <a:extLst>
              <a:ext uri="{FF2B5EF4-FFF2-40B4-BE49-F238E27FC236}">
                <a16:creationId xmlns:a16="http://schemas.microsoft.com/office/drawing/2014/main" id="{276D34C6-0EE2-4CB2-BED0-9F4BC96827C8}"/>
              </a:ext>
            </a:extLst>
          </p:cNvPr>
          <p:cNvSpPr>
            <a:spLocks noChangeArrowheads="1"/>
          </p:cNvSpPr>
          <p:nvPr/>
        </p:nvSpPr>
        <p:spPr bwMode="auto">
          <a:xfrm>
            <a:off x="4984374" y="49485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endParaRPr kumimoji="1" lang="en-US" altLang="zh-TW">
              <a:solidFill>
                <a:prstClr val="black"/>
              </a:solidFill>
              <a:latin typeface="Arial" charset="0"/>
              <a:ea typeface="新細明體" pitchFamily="18" charset="-120"/>
            </a:endParaRPr>
          </a:p>
        </p:txBody>
      </p:sp>
      <p:sp>
        <p:nvSpPr>
          <p:cNvPr id="57" name="Rectangle 53">
            <a:extLst>
              <a:ext uri="{FF2B5EF4-FFF2-40B4-BE49-F238E27FC236}">
                <a16:creationId xmlns:a16="http://schemas.microsoft.com/office/drawing/2014/main" id="{7C41BD97-66A9-46CD-8AAB-E17902F9E9B8}"/>
              </a:ext>
            </a:extLst>
          </p:cNvPr>
          <p:cNvSpPr>
            <a:spLocks noChangeArrowheads="1"/>
          </p:cNvSpPr>
          <p:nvPr/>
        </p:nvSpPr>
        <p:spPr bwMode="auto">
          <a:xfrm>
            <a:off x="4984374" y="5329523"/>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endParaRPr kumimoji="1" lang="en-US" altLang="zh-TW">
              <a:solidFill>
                <a:prstClr val="black"/>
              </a:solidFill>
              <a:latin typeface="Arial" charset="0"/>
              <a:ea typeface="新細明體" pitchFamily="18" charset="-120"/>
            </a:endParaRPr>
          </a:p>
        </p:txBody>
      </p:sp>
      <p:sp>
        <p:nvSpPr>
          <p:cNvPr id="58" name="Rectangle 54">
            <a:extLst>
              <a:ext uri="{FF2B5EF4-FFF2-40B4-BE49-F238E27FC236}">
                <a16:creationId xmlns:a16="http://schemas.microsoft.com/office/drawing/2014/main" id="{1748C6FF-FBD6-43DE-B51E-94CD879F4B99}"/>
              </a:ext>
            </a:extLst>
          </p:cNvPr>
          <p:cNvSpPr>
            <a:spLocks noChangeArrowheads="1"/>
          </p:cNvSpPr>
          <p:nvPr/>
        </p:nvSpPr>
        <p:spPr bwMode="auto">
          <a:xfrm>
            <a:off x="5746374" y="45675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59" name="Rectangle 55">
            <a:extLst>
              <a:ext uri="{FF2B5EF4-FFF2-40B4-BE49-F238E27FC236}">
                <a16:creationId xmlns:a16="http://schemas.microsoft.com/office/drawing/2014/main" id="{7C874D37-5970-4CA4-9A9F-B10819E75A05}"/>
              </a:ext>
            </a:extLst>
          </p:cNvPr>
          <p:cNvSpPr>
            <a:spLocks noChangeArrowheads="1"/>
          </p:cNvSpPr>
          <p:nvPr/>
        </p:nvSpPr>
        <p:spPr bwMode="auto">
          <a:xfrm>
            <a:off x="5746374" y="49485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60" name="Rectangle 56">
            <a:extLst>
              <a:ext uri="{FF2B5EF4-FFF2-40B4-BE49-F238E27FC236}">
                <a16:creationId xmlns:a16="http://schemas.microsoft.com/office/drawing/2014/main" id="{2ACE3C96-F3EB-4C59-9D73-225BCE55D4B5}"/>
              </a:ext>
            </a:extLst>
          </p:cNvPr>
          <p:cNvSpPr>
            <a:spLocks noChangeArrowheads="1"/>
          </p:cNvSpPr>
          <p:nvPr/>
        </p:nvSpPr>
        <p:spPr bwMode="auto">
          <a:xfrm>
            <a:off x="5746374" y="532952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00008</a:t>
            </a:r>
          </a:p>
        </p:txBody>
      </p:sp>
      <p:sp>
        <p:nvSpPr>
          <p:cNvPr id="61" name="Rectangle 57">
            <a:extLst>
              <a:ext uri="{FF2B5EF4-FFF2-40B4-BE49-F238E27FC236}">
                <a16:creationId xmlns:a16="http://schemas.microsoft.com/office/drawing/2014/main" id="{F2C780DE-5B40-4D0C-A6BB-61F14ECB61C0}"/>
              </a:ext>
            </a:extLst>
          </p:cNvPr>
          <p:cNvSpPr>
            <a:spLocks noChangeArrowheads="1"/>
          </p:cNvSpPr>
          <p:nvPr/>
        </p:nvSpPr>
        <p:spPr bwMode="auto">
          <a:xfrm>
            <a:off x="4908174" y="426272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Page table of process C</a:t>
            </a:r>
          </a:p>
        </p:txBody>
      </p:sp>
      <p:sp>
        <p:nvSpPr>
          <p:cNvPr id="62" name="Rectangle 58">
            <a:extLst>
              <a:ext uri="{FF2B5EF4-FFF2-40B4-BE49-F238E27FC236}">
                <a16:creationId xmlns:a16="http://schemas.microsoft.com/office/drawing/2014/main" id="{67AA2241-3087-46D4-9432-A50B0D5D840D}"/>
              </a:ext>
            </a:extLst>
          </p:cNvPr>
          <p:cNvSpPr>
            <a:spLocks noChangeArrowheads="1"/>
          </p:cNvSpPr>
          <p:nvPr/>
        </p:nvSpPr>
        <p:spPr bwMode="auto">
          <a:xfrm>
            <a:off x="7194174" y="1367123"/>
            <a:ext cx="1219200" cy="4572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63" name="Rectangle 59">
            <a:extLst>
              <a:ext uri="{FF2B5EF4-FFF2-40B4-BE49-F238E27FC236}">
                <a16:creationId xmlns:a16="http://schemas.microsoft.com/office/drawing/2014/main" id="{A0EB2208-06BE-4A97-B233-E70CB8B6E44D}"/>
              </a:ext>
            </a:extLst>
          </p:cNvPr>
          <p:cNvSpPr>
            <a:spLocks noChangeArrowheads="1"/>
          </p:cNvSpPr>
          <p:nvPr/>
        </p:nvSpPr>
        <p:spPr bwMode="auto">
          <a:xfrm>
            <a:off x="5060574" y="1367123"/>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a:solidFill>
                  <a:prstClr val="black"/>
                </a:solidFill>
                <a:latin typeface="Arial" charset="0"/>
                <a:ea typeface="新細明體" pitchFamily="18" charset="-120"/>
              </a:rPr>
              <a:t> of process A</a:t>
            </a:r>
            <a:endParaRPr kumimoji="1" lang="en-US" altLang="zh-TW" sz="1000">
              <a:solidFill>
                <a:prstClr val="black"/>
              </a:solidFill>
              <a:ea typeface="新細明體" pitchFamily="18" charset="-120"/>
            </a:endParaRPr>
          </a:p>
        </p:txBody>
      </p:sp>
    </p:spTree>
    <p:extLst>
      <p:ext uri="{BB962C8B-B14F-4D97-AF65-F5344CB8AC3E}">
        <p14:creationId xmlns:p14="http://schemas.microsoft.com/office/powerpoint/2010/main" val="222721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90E76A-6541-415B-96FC-0A0D84452227}"/>
              </a:ext>
            </a:extLst>
          </p:cNvPr>
          <p:cNvSpPr>
            <a:spLocks noGrp="1"/>
          </p:cNvSpPr>
          <p:nvPr>
            <p:ph type="sldNum" sz="quarter" idx="34"/>
          </p:nvPr>
        </p:nvSpPr>
        <p:spPr/>
        <p:txBody>
          <a:bodyPr/>
          <a:lstStyle/>
          <a:p>
            <a:fld id="{19B51A1E-902D-48AF-9020-955120F399B6}" type="slidenum">
              <a:rPr lang="en-US" noProof="0" smtClean="0"/>
              <a:pPr/>
              <a:t>27</a:t>
            </a:fld>
            <a:endParaRPr lang="en-US" noProof="0" dirty="0"/>
          </a:p>
        </p:txBody>
      </p:sp>
      <p:sp>
        <p:nvSpPr>
          <p:cNvPr id="5" name="Title 4">
            <a:extLst>
              <a:ext uri="{FF2B5EF4-FFF2-40B4-BE49-F238E27FC236}">
                <a16:creationId xmlns:a16="http://schemas.microsoft.com/office/drawing/2014/main" id="{EA673EBA-27F0-4558-8C56-57B8BCD80AE0}"/>
              </a:ext>
            </a:extLst>
          </p:cNvPr>
          <p:cNvSpPr>
            <a:spLocks noGrp="1"/>
          </p:cNvSpPr>
          <p:nvPr>
            <p:ph type="title"/>
          </p:nvPr>
        </p:nvSpPr>
        <p:spPr/>
        <p:txBody>
          <a:bodyPr/>
          <a:lstStyle/>
          <a:p>
            <a:r>
              <a:rPr lang="en-US" altLang="zh-TW" dirty="0">
                <a:ea typeface="新細明體" pitchFamily="18" charset="-120"/>
              </a:rPr>
              <a:t>Address Translation – 1 </a:t>
            </a:r>
            <a:endParaRPr lang="en-US" dirty="0"/>
          </a:p>
        </p:txBody>
      </p:sp>
      <p:sp>
        <p:nvSpPr>
          <p:cNvPr id="7" name="Rectangle 3">
            <a:extLst>
              <a:ext uri="{FF2B5EF4-FFF2-40B4-BE49-F238E27FC236}">
                <a16:creationId xmlns:a16="http://schemas.microsoft.com/office/drawing/2014/main" id="{0A1F07BC-7236-4E06-B4D9-31085F8AB035}"/>
              </a:ext>
            </a:extLst>
          </p:cNvPr>
          <p:cNvSpPr>
            <a:spLocks noChangeArrowheads="1"/>
          </p:cNvSpPr>
          <p:nvPr/>
        </p:nvSpPr>
        <p:spPr bwMode="auto">
          <a:xfrm>
            <a:off x="3366243" y="2563907"/>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8" name="Rectangle 4">
            <a:extLst>
              <a:ext uri="{FF2B5EF4-FFF2-40B4-BE49-F238E27FC236}">
                <a16:creationId xmlns:a16="http://schemas.microsoft.com/office/drawing/2014/main" id="{99D88B14-EC1E-4775-B226-AC965BFDE029}"/>
              </a:ext>
            </a:extLst>
          </p:cNvPr>
          <p:cNvSpPr>
            <a:spLocks noChangeArrowheads="1"/>
          </p:cNvSpPr>
          <p:nvPr/>
        </p:nvSpPr>
        <p:spPr bwMode="auto">
          <a:xfrm>
            <a:off x="3366243" y="2944907"/>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9" name="Rectangle 5">
            <a:extLst>
              <a:ext uri="{FF2B5EF4-FFF2-40B4-BE49-F238E27FC236}">
                <a16:creationId xmlns:a16="http://schemas.microsoft.com/office/drawing/2014/main" id="{07FD853F-0965-4802-800D-F4EF89F1D593}"/>
              </a:ext>
            </a:extLst>
          </p:cNvPr>
          <p:cNvSpPr>
            <a:spLocks noChangeArrowheads="1"/>
          </p:cNvSpPr>
          <p:nvPr/>
        </p:nvSpPr>
        <p:spPr bwMode="auto">
          <a:xfrm>
            <a:off x="3366243" y="3325907"/>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10" name="Rectangle 6">
            <a:extLst>
              <a:ext uri="{FF2B5EF4-FFF2-40B4-BE49-F238E27FC236}">
                <a16:creationId xmlns:a16="http://schemas.microsoft.com/office/drawing/2014/main" id="{C500AB61-5185-40F4-A1CE-596B525501F3}"/>
              </a:ext>
            </a:extLst>
          </p:cNvPr>
          <p:cNvSpPr>
            <a:spLocks noChangeArrowheads="1"/>
          </p:cNvSpPr>
          <p:nvPr/>
        </p:nvSpPr>
        <p:spPr bwMode="auto">
          <a:xfrm>
            <a:off x="3366243" y="2182907"/>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11" name="Rectangle 7">
            <a:extLst>
              <a:ext uri="{FF2B5EF4-FFF2-40B4-BE49-F238E27FC236}">
                <a16:creationId xmlns:a16="http://schemas.microsoft.com/office/drawing/2014/main" id="{14611DFA-6136-4F9E-8FBD-69EAE97A9B8D}"/>
              </a:ext>
            </a:extLst>
          </p:cNvPr>
          <p:cNvSpPr>
            <a:spLocks noChangeArrowheads="1"/>
          </p:cNvSpPr>
          <p:nvPr/>
        </p:nvSpPr>
        <p:spPr bwMode="auto">
          <a:xfrm>
            <a:off x="3366243" y="1649507"/>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a:solidFill>
                  <a:prstClr val="black"/>
                </a:solidFill>
                <a:latin typeface="Arial" charset="0"/>
                <a:ea typeface="新細明體" pitchFamily="18" charset="-120"/>
              </a:rPr>
              <a:t> of process C</a:t>
            </a:r>
            <a:endParaRPr kumimoji="1" lang="en-US" altLang="zh-TW" sz="1200">
              <a:solidFill>
                <a:prstClr val="black"/>
              </a:solidFill>
              <a:ea typeface="新細明體" pitchFamily="18" charset="-120"/>
            </a:endParaRPr>
          </a:p>
        </p:txBody>
      </p:sp>
      <p:sp>
        <p:nvSpPr>
          <p:cNvPr id="12" name="Rectangle 8">
            <a:extLst>
              <a:ext uri="{FF2B5EF4-FFF2-40B4-BE49-F238E27FC236}">
                <a16:creationId xmlns:a16="http://schemas.microsoft.com/office/drawing/2014/main" id="{560EAAD7-1BA0-47F1-B0F5-CBDD7994DA7B}"/>
              </a:ext>
            </a:extLst>
          </p:cNvPr>
          <p:cNvSpPr>
            <a:spLocks noChangeArrowheads="1"/>
          </p:cNvSpPr>
          <p:nvPr/>
        </p:nvSpPr>
        <p:spPr bwMode="auto">
          <a:xfrm>
            <a:off x="2528043" y="2182907"/>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13" name="Rectangle 9">
            <a:extLst>
              <a:ext uri="{FF2B5EF4-FFF2-40B4-BE49-F238E27FC236}">
                <a16:creationId xmlns:a16="http://schemas.microsoft.com/office/drawing/2014/main" id="{3ACA89F9-D55B-45D4-AB73-C39597FC0218}"/>
              </a:ext>
            </a:extLst>
          </p:cNvPr>
          <p:cNvSpPr>
            <a:spLocks noChangeArrowheads="1"/>
          </p:cNvSpPr>
          <p:nvPr/>
        </p:nvSpPr>
        <p:spPr bwMode="auto">
          <a:xfrm>
            <a:off x="2528043" y="2563907"/>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14" name="Rectangle 10">
            <a:extLst>
              <a:ext uri="{FF2B5EF4-FFF2-40B4-BE49-F238E27FC236}">
                <a16:creationId xmlns:a16="http://schemas.microsoft.com/office/drawing/2014/main" id="{2CCCCE24-2B1D-4D10-AB26-88CA6809BAD0}"/>
              </a:ext>
            </a:extLst>
          </p:cNvPr>
          <p:cNvSpPr>
            <a:spLocks noChangeArrowheads="1"/>
          </p:cNvSpPr>
          <p:nvPr/>
        </p:nvSpPr>
        <p:spPr bwMode="auto">
          <a:xfrm>
            <a:off x="2528043" y="2944907"/>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5" name="Rectangle 11">
            <a:extLst>
              <a:ext uri="{FF2B5EF4-FFF2-40B4-BE49-F238E27FC236}">
                <a16:creationId xmlns:a16="http://schemas.microsoft.com/office/drawing/2014/main" id="{47A8F376-76B8-4472-9CD1-EBF55A64397D}"/>
              </a:ext>
            </a:extLst>
          </p:cNvPr>
          <p:cNvSpPr>
            <a:spLocks noChangeArrowheads="1"/>
          </p:cNvSpPr>
          <p:nvPr/>
        </p:nvSpPr>
        <p:spPr bwMode="auto">
          <a:xfrm>
            <a:off x="2528043" y="3325907"/>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6" name="Rectangle 12">
            <a:extLst>
              <a:ext uri="{FF2B5EF4-FFF2-40B4-BE49-F238E27FC236}">
                <a16:creationId xmlns:a16="http://schemas.microsoft.com/office/drawing/2014/main" id="{03C6DB44-D843-4EFB-9E18-622E06C549DF}"/>
              </a:ext>
            </a:extLst>
          </p:cNvPr>
          <p:cNvSpPr>
            <a:spLocks noChangeArrowheads="1"/>
          </p:cNvSpPr>
          <p:nvPr/>
        </p:nvSpPr>
        <p:spPr bwMode="auto">
          <a:xfrm>
            <a:off x="6795243" y="1649507"/>
            <a:ext cx="1981200" cy="13716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7" name="Rectangle 13">
            <a:extLst>
              <a:ext uri="{FF2B5EF4-FFF2-40B4-BE49-F238E27FC236}">
                <a16:creationId xmlns:a16="http://schemas.microsoft.com/office/drawing/2014/main" id="{B333F215-EC63-446A-8115-3AE0B8179CCD}"/>
              </a:ext>
            </a:extLst>
          </p:cNvPr>
          <p:cNvSpPr>
            <a:spLocks noChangeArrowheads="1"/>
          </p:cNvSpPr>
          <p:nvPr/>
        </p:nvSpPr>
        <p:spPr bwMode="auto">
          <a:xfrm>
            <a:off x="8014443" y="1779682"/>
            <a:ext cx="609600" cy="250825"/>
          </a:xfrm>
          <a:prstGeom prst="rect">
            <a:avLst/>
          </a:prstGeom>
          <a:solidFill>
            <a:srgbClr val="FFFFFF">
              <a:alpha val="50195"/>
            </a:srgbClr>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4">
            <a:extLst>
              <a:ext uri="{FF2B5EF4-FFF2-40B4-BE49-F238E27FC236}">
                <a16:creationId xmlns:a16="http://schemas.microsoft.com/office/drawing/2014/main" id="{83A9FA15-0FD5-48FA-8A63-EBDB791D17C9}"/>
              </a:ext>
            </a:extLst>
          </p:cNvPr>
          <p:cNvSpPr>
            <a:spLocks noChangeArrowheads="1"/>
          </p:cNvSpPr>
          <p:nvPr/>
        </p:nvSpPr>
        <p:spPr bwMode="auto">
          <a:xfrm>
            <a:off x="7252443" y="1855882"/>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00000100</a:t>
            </a:r>
            <a:endParaRPr kumimoji="1" lang="en-US" altLang="zh-TW" sz="1200">
              <a:solidFill>
                <a:prstClr val="black"/>
              </a:solidFill>
              <a:ea typeface="新細明體" pitchFamily="18" charset="-120"/>
            </a:endParaRPr>
          </a:p>
        </p:txBody>
      </p:sp>
      <p:sp>
        <p:nvSpPr>
          <p:cNvPr id="19" name="Rectangle 15">
            <a:extLst>
              <a:ext uri="{FF2B5EF4-FFF2-40B4-BE49-F238E27FC236}">
                <a16:creationId xmlns:a16="http://schemas.microsoft.com/office/drawing/2014/main" id="{388CA0E0-47EB-4FB2-9658-0220575735F0}"/>
              </a:ext>
            </a:extLst>
          </p:cNvPr>
          <p:cNvSpPr>
            <a:spLocks noChangeArrowheads="1"/>
          </p:cNvSpPr>
          <p:nvPr/>
        </p:nvSpPr>
        <p:spPr bwMode="auto">
          <a:xfrm>
            <a:off x="8014443" y="2084482"/>
            <a:ext cx="609600" cy="250825"/>
          </a:xfrm>
          <a:prstGeom prst="rect">
            <a:avLst/>
          </a:prstGeom>
          <a:solidFill>
            <a:srgbClr val="FFFFFF">
              <a:alpha val="50195"/>
            </a:srgbClr>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Rectangle 16">
            <a:extLst>
              <a:ext uri="{FF2B5EF4-FFF2-40B4-BE49-F238E27FC236}">
                <a16:creationId xmlns:a16="http://schemas.microsoft.com/office/drawing/2014/main" id="{E2529099-BFE3-41F8-8859-60482131F4C5}"/>
              </a:ext>
            </a:extLst>
          </p:cNvPr>
          <p:cNvSpPr>
            <a:spLocks noChangeArrowheads="1"/>
          </p:cNvSpPr>
          <p:nvPr/>
        </p:nvSpPr>
        <p:spPr bwMode="auto">
          <a:xfrm>
            <a:off x="7252443" y="2160682"/>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00000101</a:t>
            </a:r>
            <a:endParaRPr kumimoji="1" lang="en-US" altLang="zh-TW" sz="1200">
              <a:solidFill>
                <a:prstClr val="black"/>
              </a:solidFill>
              <a:ea typeface="新細明體" pitchFamily="18" charset="-120"/>
            </a:endParaRPr>
          </a:p>
        </p:txBody>
      </p:sp>
      <p:sp>
        <p:nvSpPr>
          <p:cNvPr id="21" name="Rectangle 17">
            <a:extLst>
              <a:ext uri="{FF2B5EF4-FFF2-40B4-BE49-F238E27FC236}">
                <a16:creationId xmlns:a16="http://schemas.microsoft.com/office/drawing/2014/main" id="{EAFF7502-B855-4ED3-AFD7-F2DF83EFB35A}"/>
              </a:ext>
            </a:extLst>
          </p:cNvPr>
          <p:cNvSpPr>
            <a:spLocks noChangeArrowheads="1"/>
          </p:cNvSpPr>
          <p:nvPr/>
        </p:nvSpPr>
        <p:spPr bwMode="auto">
          <a:xfrm>
            <a:off x="6795243" y="3554507"/>
            <a:ext cx="1981200" cy="21336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2" name="Rectangle 18">
            <a:extLst>
              <a:ext uri="{FF2B5EF4-FFF2-40B4-BE49-F238E27FC236}">
                <a16:creationId xmlns:a16="http://schemas.microsoft.com/office/drawing/2014/main" id="{1A430D51-E728-4F5B-BA8A-665B33377D95}"/>
              </a:ext>
            </a:extLst>
          </p:cNvPr>
          <p:cNvSpPr>
            <a:spLocks noChangeArrowheads="1"/>
          </p:cNvSpPr>
          <p:nvPr/>
        </p:nvSpPr>
        <p:spPr bwMode="auto">
          <a:xfrm>
            <a:off x="6947643" y="4011707"/>
            <a:ext cx="1676400" cy="1219200"/>
          </a:xfrm>
          <a:prstGeom prst="rect">
            <a:avLst/>
          </a:prstGeom>
          <a:solidFill>
            <a:srgbClr val="FFFFFF">
              <a:alpha val="50195"/>
            </a:srgbClr>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void greet ( )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printf(“Hello!”);</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23" name="Rectangle 19">
            <a:extLst>
              <a:ext uri="{FF2B5EF4-FFF2-40B4-BE49-F238E27FC236}">
                <a16:creationId xmlns:a16="http://schemas.microsoft.com/office/drawing/2014/main" id="{35E86AE9-A0E7-45B7-B8F2-1ADA66836151}"/>
              </a:ext>
            </a:extLst>
          </p:cNvPr>
          <p:cNvSpPr>
            <a:spLocks noChangeArrowheads="1"/>
          </p:cNvSpPr>
          <p:nvPr/>
        </p:nvSpPr>
        <p:spPr bwMode="auto">
          <a:xfrm>
            <a:off x="7176243" y="3783107"/>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00003200</a:t>
            </a:r>
            <a:endParaRPr kumimoji="1" lang="en-US" altLang="zh-TW" sz="1200">
              <a:solidFill>
                <a:prstClr val="black"/>
              </a:solidFill>
              <a:ea typeface="新細明體" pitchFamily="18" charset="-120"/>
            </a:endParaRPr>
          </a:p>
        </p:txBody>
      </p:sp>
      <p:sp>
        <p:nvSpPr>
          <p:cNvPr id="24" name="Line 20">
            <a:extLst>
              <a:ext uri="{FF2B5EF4-FFF2-40B4-BE49-F238E27FC236}">
                <a16:creationId xmlns:a16="http://schemas.microsoft.com/office/drawing/2014/main" id="{EA239757-6748-43A7-B9BE-6B99378B29FA}"/>
              </a:ext>
            </a:extLst>
          </p:cNvPr>
          <p:cNvSpPr>
            <a:spLocks noChangeShapeType="1"/>
          </p:cNvSpPr>
          <p:nvPr/>
        </p:nvSpPr>
        <p:spPr bwMode="auto">
          <a:xfrm flipV="1">
            <a:off x="4585443" y="1649505"/>
            <a:ext cx="2209800" cy="533401"/>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21">
            <a:extLst>
              <a:ext uri="{FF2B5EF4-FFF2-40B4-BE49-F238E27FC236}">
                <a16:creationId xmlns:a16="http://schemas.microsoft.com/office/drawing/2014/main" id="{B206B346-AEF9-495D-8841-250BF410F581}"/>
              </a:ext>
            </a:extLst>
          </p:cNvPr>
          <p:cNvSpPr>
            <a:spLocks noChangeShapeType="1"/>
          </p:cNvSpPr>
          <p:nvPr/>
        </p:nvSpPr>
        <p:spPr bwMode="auto">
          <a:xfrm>
            <a:off x="4585443" y="2563906"/>
            <a:ext cx="2209800" cy="457201"/>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22">
            <a:extLst>
              <a:ext uri="{FF2B5EF4-FFF2-40B4-BE49-F238E27FC236}">
                <a16:creationId xmlns:a16="http://schemas.microsoft.com/office/drawing/2014/main" id="{A1E36428-5FAA-4C85-B68A-E3DA8AB09A77}"/>
              </a:ext>
            </a:extLst>
          </p:cNvPr>
          <p:cNvSpPr>
            <a:spLocks noChangeShapeType="1"/>
          </p:cNvSpPr>
          <p:nvPr/>
        </p:nvSpPr>
        <p:spPr bwMode="auto">
          <a:xfrm>
            <a:off x="4585443" y="3325906"/>
            <a:ext cx="2209800" cy="228601"/>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23">
            <a:extLst>
              <a:ext uri="{FF2B5EF4-FFF2-40B4-BE49-F238E27FC236}">
                <a16:creationId xmlns:a16="http://schemas.microsoft.com/office/drawing/2014/main" id="{70ABDD6F-B781-4F8B-8BC5-DB386D300890}"/>
              </a:ext>
            </a:extLst>
          </p:cNvPr>
          <p:cNvSpPr>
            <a:spLocks noChangeShapeType="1"/>
          </p:cNvSpPr>
          <p:nvPr/>
        </p:nvSpPr>
        <p:spPr bwMode="auto">
          <a:xfrm>
            <a:off x="4585443" y="3684494"/>
            <a:ext cx="2209800" cy="2003613"/>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24">
            <a:extLst>
              <a:ext uri="{FF2B5EF4-FFF2-40B4-BE49-F238E27FC236}">
                <a16:creationId xmlns:a16="http://schemas.microsoft.com/office/drawing/2014/main" id="{5FBB085C-087D-4436-A87C-D5C88D5A7E89}"/>
              </a:ext>
            </a:extLst>
          </p:cNvPr>
          <p:cNvSpPr>
            <a:spLocks noChangeArrowheads="1"/>
          </p:cNvSpPr>
          <p:nvPr/>
        </p:nvSpPr>
        <p:spPr bwMode="auto">
          <a:xfrm>
            <a:off x="1080243" y="4773707"/>
            <a:ext cx="4191000" cy="1371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Every process has its own addressing space.  A process sees that all data and program it needs (i.e., its process image) are somewhere in its addressing space.</a:t>
            </a:r>
            <a:endParaRPr kumimoji="1" lang="en-US" altLang="zh-TW" sz="1200" b="1" i="0" u="none" strike="noStrike" kern="0" cap="none" spc="0" normalizeH="0" baseline="0" noProof="0" dirty="0">
              <a:ln>
                <a:noFill/>
              </a:ln>
              <a:solidFill>
                <a:srgbClr val="000000"/>
              </a:solidFill>
              <a:effectLst/>
              <a:uLnTx/>
              <a:uFillTx/>
              <a:ea typeface="新細明體" pitchFamily="18" charset="-120"/>
            </a:endParaRPr>
          </a:p>
        </p:txBody>
      </p:sp>
    </p:spTree>
    <p:extLst>
      <p:ext uri="{BB962C8B-B14F-4D97-AF65-F5344CB8AC3E}">
        <p14:creationId xmlns:p14="http://schemas.microsoft.com/office/powerpoint/2010/main" val="285066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BBF8F1-C6A0-4D0D-9449-95FA75BF4959}"/>
              </a:ext>
            </a:extLst>
          </p:cNvPr>
          <p:cNvSpPr>
            <a:spLocks noGrp="1"/>
          </p:cNvSpPr>
          <p:nvPr>
            <p:ph type="sldNum" sz="quarter" idx="34"/>
          </p:nvPr>
        </p:nvSpPr>
        <p:spPr/>
        <p:txBody>
          <a:bodyPr/>
          <a:lstStyle/>
          <a:p>
            <a:fld id="{19B51A1E-902D-48AF-9020-955120F399B6}" type="slidenum">
              <a:rPr lang="en-US" noProof="0" smtClean="0"/>
              <a:pPr/>
              <a:t>28</a:t>
            </a:fld>
            <a:endParaRPr lang="en-US" noProof="0" dirty="0"/>
          </a:p>
        </p:txBody>
      </p:sp>
      <p:sp>
        <p:nvSpPr>
          <p:cNvPr id="5" name="Title 4">
            <a:extLst>
              <a:ext uri="{FF2B5EF4-FFF2-40B4-BE49-F238E27FC236}">
                <a16:creationId xmlns:a16="http://schemas.microsoft.com/office/drawing/2014/main" id="{79DD43C9-DFAC-4269-9467-285A4A7078D5}"/>
              </a:ext>
            </a:extLst>
          </p:cNvPr>
          <p:cNvSpPr>
            <a:spLocks noGrp="1"/>
          </p:cNvSpPr>
          <p:nvPr>
            <p:ph type="title"/>
          </p:nvPr>
        </p:nvSpPr>
        <p:spPr/>
        <p:txBody>
          <a:bodyPr/>
          <a:lstStyle/>
          <a:p>
            <a:r>
              <a:rPr lang="en-US" altLang="zh-TW" dirty="0">
                <a:ea typeface="新細明體" pitchFamily="18" charset="-120"/>
              </a:rPr>
              <a:t>Address Translation – 2 </a:t>
            </a:r>
            <a:endParaRPr lang="en-US" dirty="0"/>
          </a:p>
        </p:txBody>
      </p:sp>
      <p:sp>
        <p:nvSpPr>
          <p:cNvPr id="7" name="Rectangle 3">
            <a:extLst>
              <a:ext uri="{FF2B5EF4-FFF2-40B4-BE49-F238E27FC236}">
                <a16:creationId xmlns:a16="http://schemas.microsoft.com/office/drawing/2014/main" id="{7DA2FAD8-56F1-4E93-B030-1EF9C92EB341}"/>
              </a:ext>
            </a:extLst>
          </p:cNvPr>
          <p:cNvSpPr>
            <a:spLocks noChangeArrowheads="1"/>
          </p:cNvSpPr>
          <p:nvPr/>
        </p:nvSpPr>
        <p:spPr bwMode="auto">
          <a:xfrm>
            <a:off x="8462681" y="1385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8" name="Rectangle 4">
            <a:extLst>
              <a:ext uri="{FF2B5EF4-FFF2-40B4-BE49-F238E27FC236}">
                <a16:creationId xmlns:a16="http://schemas.microsoft.com/office/drawing/2014/main" id="{983A04E1-39F2-454E-B552-953F3B6E0F8A}"/>
              </a:ext>
            </a:extLst>
          </p:cNvPr>
          <p:cNvSpPr>
            <a:spLocks noChangeArrowheads="1"/>
          </p:cNvSpPr>
          <p:nvPr/>
        </p:nvSpPr>
        <p:spPr bwMode="auto">
          <a:xfrm>
            <a:off x="8462681" y="1766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9" name="Rectangle 5">
            <a:extLst>
              <a:ext uri="{FF2B5EF4-FFF2-40B4-BE49-F238E27FC236}">
                <a16:creationId xmlns:a16="http://schemas.microsoft.com/office/drawing/2014/main" id="{53B76521-10E6-4BBA-94B7-8A7DE47DFD03}"/>
              </a:ext>
            </a:extLst>
          </p:cNvPr>
          <p:cNvSpPr>
            <a:spLocks noChangeArrowheads="1"/>
          </p:cNvSpPr>
          <p:nvPr/>
        </p:nvSpPr>
        <p:spPr bwMode="auto">
          <a:xfrm>
            <a:off x="8462681" y="2147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0" name="Rectangle 6">
            <a:extLst>
              <a:ext uri="{FF2B5EF4-FFF2-40B4-BE49-F238E27FC236}">
                <a16:creationId xmlns:a16="http://schemas.microsoft.com/office/drawing/2014/main" id="{4555A8CC-C101-4D9A-A080-61D55A911F0F}"/>
              </a:ext>
            </a:extLst>
          </p:cNvPr>
          <p:cNvSpPr>
            <a:spLocks noChangeArrowheads="1"/>
          </p:cNvSpPr>
          <p:nvPr/>
        </p:nvSpPr>
        <p:spPr bwMode="auto">
          <a:xfrm>
            <a:off x="8462681" y="2528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1" name="Rectangle 7">
            <a:extLst>
              <a:ext uri="{FF2B5EF4-FFF2-40B4-BE49-F238E27FC236}">
                <a16:creationId xmlns:a16="http://schemas.microsoft.com/office/drawing/2014/main" id="{7AEBEBCC-B023-4357-AD18-A9D1D8E74061}"/>
              </a:ext>
            </a:extLst>
          </p:cNvPr>
          <p:cNvSpPr>
            <a:spLocks noChangeArrowheads="1"/>
          </p:cNvSpPr>
          <p:nvPr/>
        </p:nvSpPr>
        <p:spPr bwMode="auto">
          <a:xfrm>
            <a:off x="8462681" y="2909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12" name="Rectangle 8">
            <a:extLst>
              <a:ext uri="{FF2B5EF4-FFF2-40B4-BE49-F238E27FC236}">
                <a16:creationId xmlns:a16="http://schemas.microsoft.com/office/drawing/2014/main" id="{E084B361-C41D-4D55-BBF8-75D5106A544A}"/>
              </a:ext>
            </a:extLst>
          </p:cNvPr>
          <p:cNvSpPr>
            <a:spLocks noChangeArrowheads="1"/>
          </p:cNvSpPr>
          <p:nvPr/>
        </p:nvSpPr>
        <p:spPr bwMode="auto">
          <a:xfrm>
            <a:off x="8462681" y="3290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00005</a:t>
            </a:r>
          </a:p>
        </p:txBody>
      </p:sp>
      <p:sp>
        <p:nvSpPr>
          <p:cNvPr id="13" name="Rectangle 9">
            <a:extLst>
              <a:ext uri="{FF2B5EF4-FFF2-40B4-BE49-F238E27FC236}">
                <a16:creationId xmlns:a16="http://schemas.microsoft.com/office/drawing/2014/main" id="{DFEE52BD-B997-4DF1-A0D6-D5D0566DEB26}"/>
              </a:ext>
            </a:extLst>
          </p:cNvPr>
          <p:cNvSpPr>
            <a:spLocks noChangeArrowheads="1"/>
          </p:cNvSpPr>
          <p:nvPr/>
        </p:nvSpPr>
        <p:spPr bwMode="auto">
          <a:xfrm>
            <a:off x="8462681" y="3671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00006</a:t>
            </a:r>
          </a:p>
        </p:txBody>
      </p:sp>
      <p:sp>
        <p:nvSpPr>
          <p:cNvPr id="14" name="Rectangle 10">
            <a:extLst>
              <a:ext uri="{FF2B5EF4-FFF2-40B4-BE49-F238E27FC236}">
                <a16:creationId xmlns:a16="http://schemas.microsoft.com/office/drawing/2014/main" id="{D81BB4EA-5A16-4147-AA3F-01FB40A4FA5E}"/>
              </a:ext>
            </a:extLst>
          </p:cNvPr>
          <p:cNvSpPr>
            <a:spLocks noChangeArrowheads="1"/>
          </p:cNvSpPr>
          <p:nvPr/>
        </p:nvSpPr>
        <p:spPr bwMode="auto">
          <a:xfrm>
            <a:off x="8462681" y="4052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00007</a:t>
            </a:r>
          </a:p>
        </p:txBody>
      </p:sp>
      <p:sp>
        <p:nvSpPr>
          <p:cNvPr id="15" name="Rectangle 11">
            <a:extLst>
              <a:ext uri="{FF2B5EF4-FFF2-40B4-BE49-F238E27FC236}">
                <a16:creationId xmlns:a16="http://schemas.microsoft.com/office/drawing/2014/main" id="{844A6058-3031-4F88-9000-230FA2880C85}"/>
              </a:ext>
            </a:extLst>
          </p:cNvPr>
          <p:cNvSpPr>
            <a:spLocks noChangeArrowheads="1"/>
          </p:cNvSpPr>
          <p:nvPr/>
        </p:nvSpPr>
        <p:spPr bwMode="auto">
          <a:xfrm>
            <a:off x="8462681" y="4433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00008</a:t>
            </a:r>
          </a:p>
        </p:txBody>
      </p:sp>
      <p:sp>
        <p:nvSpPr>
          <p:cNvPr id="16" name="Rectangle 12">
            <a:extLst>
              <a:ext uri="{FF2B5EF4-FFF2-40B4-BE49-F238E27FC236}">
                <a16:creationId xmlns:a16="http://schemas.microsoft.com/office/drawing/2014/main" id="{4343356B-273C-47D3-9688-5037EBC07B9F}"/>
              </a:ext>
            </a:extLst>
          </p:cNvPr>
          <p:cNvSpPr>
            <a:spLocks noChangeArrowheads="1"/>
          </p:cNvSpPr>
          <p:nvPr/>
        </p:nvSpPr>
        <p:spPr bwMode="auto">
          <a:xfrm>
            <a:off x="8462681" y="4814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00009</a:t>
            </a:r>
          </a:p>
        </p:txBody>
      </p:sp>
      <p:sp>
        <p:nvSpPr>
          <p:cNvPr id="17" name="Rectangle 13">
            <a:extLst>
              <a:ext uri="{FF2B5EF4-FFF2-40B4-BE49-F238E27FC236}">
                <a16:creationId xmlns:a16="http://schemas.microsoft.com/office/drawing/2014/main" id="{79FBCBD1-EA3F-4475-BA07-CCF97594ACB4}"/>
              </a:ext>
            </a:extLst>
          </p:cNvPr>
          <p:cNvSpPr>
            <a:spLocks noChangeArrowheads="1"/>
          </p:cNvSpPr>
          <p:nvPr/>
        </p:nvSpPr>
        <p:spPr bwMode="auto">
          <a:xfrm>
            <a:off x="7243481" y="1385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8" name="Rectangle 14">
            <a:extLst>
              <a:ext uri="{FF2B5EF4-FFF2-40B4-BE49-F238E27FC236}">
                <a16:creationId xmlns:a16="http://schemas.microsoft.com/office/drawing/2014/main" id="{4FB35FD8-F3BA-407A-9974-8A23203841BD}"/>
              </a:ext>
            </a:extLst>
          </p:cNvPr>
          <p:cNvSpPr>
            <a:spLocks noChangeArrowheads="1"/>
          </p:cNvSpPr>
          <p:nvPr/>
        </p:nvSpPr>
        <p:spPr bwMode="auto">
          <a:xfrm>
            <a:off x="7243481" y="1766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19" name="Rectangle 15">
            <a:extLst>
              <a:ext uri="{FF2B5EF4-FFF2-40B4-BE49-F238E27FC236}">
                <a16:creationId xmlns:a16="http://schemas.microsoft.com/office/drawing/2014/main" id="{954CC62A-BA3F-4C87-86AC-1F9FA45213DA}"/>
              </a:ext>
            </a:extLst>
          </p:cNvPr>
          <p:cNvSpPr>
            <a:spLocks noChangeArrowheads="1"/>
          </p:cNvSpPr>
          <p:nvPr/>
        </p:nvSpPr>
        <p:spPr bwMode="auto">
          <a:xfrm>
            <a:off x="7243481" y="2147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a:t>
            </a:r>
          </a:p>
        </p:txBody>
      </p:sp>
      <p:sp>
        <p:nvSpPr>
          <p:cNvPr id="20" name="Rectangle 16">
            <a:extLst>
              <a:ext uri="{FF2B5EF4-FFF2-40B4-BE49-F238E27FC236}">
                <a16:creationId xmlns:a16="http://schemas.microsoft.com/office/drawing/2014/main" id="{4A491C9C-274B-45CA-828A-DF5942833EDA}"/>
              </a:ext>
            </a:extLst>
          </p:cNvPr>
          <p:cNvSpPr>
            <a:spLocks noChangeArrowheads="1"/>
          </p:cNvSpPr>
          <p:nvPr/>
        </p:nvSpPr>
        <p:spPr bwMode="auto">
          <a:xfrm>
            <a:off x="7243481" y="2909048"/>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1" name="Rectangle 17">
            <a:extLst>
              <a:ext uri="{FF2B5EF4-FFF2-40B4-BE49-F238E27FC236}">
                <a16:creationId xmlns:a16="http://schemas.microsoft.com/office/drawing/2014/main" id="{220A3862-1233-40DA-9DED-F0834FBB2BD3}"/>
              </a:ext>
            </a:extLst>
          </p:cNvPr>
          <p:cNvSpPr>
            <a:spLocks noChangeArrowheads="1"/>
          </p:cNvSpPr>
          <p:nvPr/>
        </p:nvSpPr>
        <p:spPr bwMode="auto">
          <a:xfrm>
            <a:off x="7243481" y="2528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22" name="Rectangle 18">
            <a:extLst>
              <a:ext uri="{FF2B5EF4-FFF2-40B4-BE49-F238E27FC236}">
                <a16:creationId xmlns:a16="http://schemas.microsoft.com/office/drawing/2014/main" id="{3FEADBB8-E612-495F-BF55-311BB9500A6C}"/>
              </a:ext>
            </a:extLst>
          </p:cNvPr>
          <p:cNvSpPr>
            <a:spLocks noChangeArrowheads="1"/>
          </p:cNvSpPr>
          <p:nvPr/>
        </p:nvSpPr>
        <p:spPr bwMode="auto">
          <a:xfrm>
            <a:off x="7243481" y="3290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3" name="Rectangle 19">
            <a:extLst>
              <a:ext uri="{FF2B5EF4-FFF2-40B4-BE49-F238E27FC236}">
                <a16:creationId xmlns:a16="http://schemas.microsoft.com/office/drawing/2014/main" id="{5E8880D7-576E-4CED-884F-16565632B47F}"/>
              </a:ext>
            </a:extLst>
          </p:cNvPr>
          <p:cNvSpPr>
            <a:spLocks noChangeArrowheads="1"/>
          </p:cNvSpPr>
          <p:nvPr/>
        </p:nvSpPr>
        <p:spPr bwMode="auto">
          <a:xfrm>
            <a:off x="7243481" y="4052048"/>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4" name="Rectangle 20">
            <a:extLst>
              <a:ext uri="{FF2B5EF4-FFF2-40B4-BE49-F238E27FC236}">
                <a16:creationId xmlns:a16="http://schemas.microsoft.com/office/drawing/2014/main" id="{31C061EB-9B0C-4023-9A41-E88BFAC14201}"/>
              </a:ext>
            </a:extLst>
          </p:cNvPr>
          <p:cNvSpPr>
            <a:spLocks noChangeArrowheads="1"/>
          </p:cNvSpPr>
          <p:nvPr/>
        </p:nvSpPr>
        <p:spPr bwMode="auto">
          <a:xfrm>
            <a:off x="7243481" y="3671048"/>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B</a:t>
            </a:r>
          </a:p>
        </p:txBody>
      </p:sp>
      <p:sp>
        <p:nvSpPr>
          <p:cNvPr id="25" name="Rectangle 21">
            <a:extLst>
              <a:ext uri="{FF2B5EF4-FFF2-40B4-BE49-F238E27FC236}">
                <a16:creationId xmlns:a16="http://schemas.microsoft.com/office/drawing/2014/main" id="{0C9FFB8D-3D06-4E64-B0BF-88E0F993E260}"/>
              </a:ext>
            </a:extLst>
          </p:cNvPr>
          <p:cNvSpPr>
            <a:spLocks noChangeArrowheads="1"/>
          </p:cNvSpPr>
          <p:nvPr/>
        </p:nvSpPr>
        <p:spPr bwMode="auto">
          <a:xfrm>
            <a:off x="7243481" y="4433048"/>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26" name="Line 22">
            <a:extLst>
              <a:ext uri="{FF2B5EF4-FFF2-40B4-BE49-F238E27FC236}">
                <a16:creationId xmlns:a16="http://schemas.microsoft.com/office/drawing/2014/main" id="{CC8C624E-612B-4D17-9CF8-9E2BA6F1C3F8}"/>
              </a:ext>
            </a:extLst>
          </p:cNvPr>
          <p:cNvSpPr>
            <a:spLocks noChangeShapeType="1"/>
          </p:cNvSpPr>
          <p:nvPr/>
        </p:nvSpPr>
        <p:spPr bwMode="auto">
          <a:xfrm>
            <a:off x="8462681" y="5195048"/>
            <a:ext cx="1588" cy="609600"/>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23">
            <a:extLst>
              <a:ext uri="{FF2B5EF4-FFF2-40B4-BE49-F238E27FC236}">
                <a16:creationId xmlns:a16="http://schemas.microsoft.com/office/drawing/2014/main" id="{827B918B-C460-4148-9D43-F7166DA2E005}"/>
              </a:ext>
            </a:extLst>
          </p:cNvPr>
          <p:cNvSpPr>
            <a:spLocks noChangeShapeType="1"/>
          </p:cNvSpPr>
          <p:nvPr/>
        </p:nvSpPr>
        <p:spPr bwMode="auto">
          <a:xfrm>
            <a:off x="7243481" y="5195048"/>
            <a:ext cx="1588" cy="609600"/>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28" name="Group 24">
            <a:extLst>
              <a:ext uri="{FF2B5EF4-FFF2-40B4-BE49-F238E27FC236}">
                <a16:creationId xmlns:a16="http://schemas.microsoft.com/office/drawing/2014/main" id="{A645B83C-C2BE-46ED-AA0F-DA07A967AC3E}"/>
              </a:ext>
            </a:extLst>
          </p:cNvPr>
          <p:cNvGrpSpPr>
            <a:grpSpLocks/>
          </p:cNvGrpSpPr>
          <p:nvPr/>
        </p:nvGrpSpPr>
        <p:grpSpPr bwMode="auto">
          <a:xfrm>
            <a:off x="5109881" y="3671048"/>
            <a:ext cx="1219200" cy="1524000"/>
            <a:chOff x="1728" y="2640"/>
            <a:chExt cx="768" cy="960"/>
          </a:xfrm>
        </p:grpSpPr>
        <p:sp>
          <p:nvSpPr>
            <p:cNvPr id="29" name="Rectangle 25">
              <a:extLst>
                <a:ext uri="{FF2B5EF4-FFF2-40B4-BE49-F238E27FC236}">
                  <a16:creationId xmlns:a16="http://schemas.microsoft.com/office/drawing/2014/main" id="{CCBFE2B2-03BC-40A7-A5B3-9AC7739DC9BD}"/>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0" name="Rectangle 26">
              <a:extLst>
                <a:ext uri="{FF2B5EF4-FFF2-40B4-BE49-F238E27FC236}">
                  <a16:creationId xmlns:a16="http://schemas.microsoft.com/office/drawing/2014/main" id="{0C0BDC1C-B002-46AB-8C13-025D77EE2D24}"/>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1" name="Rectangle 27">
              <a:extLst>
                <a:ext uri="{FF2B5EF4-FFF2-40B4-BE49-F238E27FC236}">
                  <a16:creationId xmlns:a16="http://schemas.microsoft.com/office/drawing/2014/main" id="{6FABF0CE-0D4F-447D-92DA-6F97CE61CD8E}"/>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2" name="Rectangle 28">
              <a:extLst>
                <a:ext uri="{FF2B5EF4-FFF2-40B4-BE49-F238E27FC236}">
                  <a16:creationId xmlns:a16="http://schemas.microsoft.com/office/drawing/2014/main" id="{63640E6B-446C-431D-B241-B08EB16E298A}"/>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grpSp>
      <p:sp>
        <p:nvSpPr>
          <p:cNvPr id="33" name="Line 29">
            <a:extLst>
              <a:ext uri="{FF2B5EF4-FFF2-40B4-BE49-F238E27FC236}">
                <a16:creationId xmlns:a16="http://schemas.microsoft.com/office/drawing/2014/main" id="{772C06D5-8BC9-4AAF-9E8B-E0376287C9E6}"/>
              </a:ext>
            </a:extLst>
          </p:cNvPr>
          <p:cNvSpPr>
            <a:spLocks noChangeShapeType="1"/>
          </p:cNvSpPr>
          <p:nvPr/>
        </p:nvSpPr>
        <p:spPr bwMode="auto">
          <a:xfrm flipV="1">
            <a:off x="6100481" y="3061448"/>
            <a:ext cx="1295400" cy="838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0">
            <a:extLst>
              <a:ext uri="{FF2B5EF4-FFF2-40B4-BE49-F238E27FC236}">
                <a16:creationId xmlns:a16="http://schemas.microsoft.com/office/drawing/2014/main" id="{167EBF97-8CBE-4C16-9D91-FEF5ED5BC2DD}"/>
              </a:ext>
            </a:extLst>
          </p:cNvPr>
          <p:cNvSpPr>
            <a:spLocks noChangeShapeType="1"/>
          </p:cNvSpPr>
          <p:nvPr/>
        </p:nvSpPr>
        <p:spPr bwMode="auto">
          <a:xfrm>
            <a:off x="6100481" y="4280648"/>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Line 31">
            <a:extLst>
              <a:ext uri="{FF2B5EF4-FFF2-40B4-BE49-F238E27FC236}">
                <a16:creationId xmlns:a16="http://schemas.microsoft.com/office/drawing/2014/main" id="{60C48383-F609-42E0-B252-B96AB454A8F9}"/>
              </a:ext>
            </a:extLst>
          </p:cNvPr>
          <p:cNvSpPr>
            <a:spLocks noChangeShapeType="1"/>
          </p:cNvSpPr>
          <p:nvPr/>
        </p:nvSpPr>
        <p:spPr bwMode="auto">
          <a:xfrm>
            <a:off x="6100481" y="4661648"/>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Rectangle 32">
            <a:extLst>
              <a:ext uri="{FF2B5EF4-FFF2-40B4-BE49-F238E27FC236}">
                <a16:creationId xmlns:a16="http://schemas.microsoft.com/office/drawing/2014/main" id="{040594DB-48F0-4F31-B813-77CB54893BD2}"/>
              </a:ext>
            </a:extLst>
          </p:cNvPr>
          <p:cNvSpPr>
            <a:spLocks noChangeArrowheads="1"/>
          </p:cNvSpPr>
          <p:nvPr/>
        </p:nvSpPr>
        <p:spPr bwMode="auto">
          <a:xfrm>
            <a:off x="7243481" y="1004048"/>
            <a:ext cx="1219200" cy="4572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600">
              <a:solidFill>
                <a:prstClr val="black"/>
              </a:solidFill>
              <a:ea typeface="新細明體" pitchFamily="18" charset="-120"/>
            </a:endParaRPr>
          </a:p>
        </p:txBody>
      </p:sp>
      <p:sp>
        <p:nvSpPr>
          <p:cNvPr id="37" name="Rectangle 33">
            <a:extLst>
              <a:ext uri="{FF2B5EF4-FFF2-40B4-BE49-F238E27FC236}">
                <a16:creationId xmlns:a16="http://schemas.microsoft.com/office/drawing/2014/main" id="{0D169FBB-2820-4E41-9998-2179E8D53442}"/>
              </a:ext>
            </a:extLst>
          </p:cNvPr>
          <p:cNvSpPr>
            <a:spLocks noChangeArrowheads="1"/>
          </p:cNvSpPr>
          <p:nvPr/>
        </p:nvSpPr>
        <p:spPr bwMode="auto">
          <a:xfrm>
            <a:off x="5109881" y="5271248"/>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a:solidFill>
                  <a:prstClr val="black"/>
                </a:solidFill>
                <a:latin typeface="Arial" charset="0"/>
                <a:ea typeface="新細明體" pitchFamily="18" charset="-120"/>
              </a:rPr>
              <a:t> of process C</a:t>
            </a:r>
            <a:endParaRPr kumimoji="1" lang="en-US" altLang="zh-TW" sz="1200">
              <a:solidFill>
                <a:prstClr val="black"/>
              </a:solidFill>
              <a:ea typeface="新細明體" pitchFamily="18" charset="-120"/>
            </a:endParaRPr>
          </a:p>
        </p:txBody>
      </p:sp>
      <p:grpSp>
        <p:nvGrpSpPr>
          <p:cNvPr id="38" name="Group 34">
            <a:extLst>
              <a:ext uri="{FF2B5EF4-FFF2-40B4-BE49-F238E27FC236}">
                <a16:creationId xmlns:a16="http://schemas.microsoft.com/office/drawing/2014/main" id="{454EE87C-EB3D-4593-BB09-7C8DB0793DB9}"/>
              </a:ext>
            </a:extLst>
          </p:cNvPr>
          <p:cNvGrpSpPr>
            <a:grpSpLocks/>
          </p:cNvGrpSpPr>
          <p:nvPr/>
        </p:nvGrpSpPr>
        <p:grpSpPr bwMode="auto">
          <a:xfrm>
            <a:off x="1909481" y="3594848"/>
            <a:ext cx="1828800" cy="1828800"/>
            <a:chOff x="384" y="2448"/>
            <a:chExt cx="1152" cy="1152"/>
          </a:xfrm>
        </p:grpSpPr>
        <p:sp>
          <p:nvSpPr>
            <p:cNvPr id="39" name="Rectangle 35">
              <a:extLst>
                <a:ext uri="{FF2B5EF4-FFF2-40B4-BE49-F238E27FC236}">
                  <a16:creationId xmlns:a16="http://schemas.microsoft.com/office/drawing/2014/main" id="{BF0DDA12-E8F7-4B56-9785-C7E5AC2B8105}"/>
                </a:ext>
              </a:extLst>
            </p:cNvPr>
            <p:cNvSpPr>
              <a:spLocks noChangeArrowheads="1"/>
            </p:cNvSpPr>
            <p:nvPr/>
          </p:nvSpPr>
          <p:spPr bwMode="auto">
            <a:xfrm>
              <a:off x="432" y="336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00003</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0" name="Rectangle 36">
              <a:extLst>
                <a:ext uri="{FF2B5EF4-FFF2-40B4-BE49-F238E27FC236}">
                  <a16:creationId xmlns:a16="http://schemas.microsoft.com/office/drawing/2014/main" id="{A37FD1E7-A12B-4994-A808-420C61E3B4BC}"/>
                </a:ext>
              </a:extLst>
            </p:cNvPr>
            <p:cNvSpPr>
              <a:spLocks noChangeArrowheads="1"/>
            </p:cNvSpPr>
            <p:nvPr/>
          </p:nvSpPr>
          <p:spPr bwMode="auto">
            <a:xfrm>
              <a:off x="912" y="3360"/>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00009</a:t>
              </a:r>
            </a:p>
          </p:txBody>
        </p:sp>
        <p:sp>
          <p:nvSpPr>
            <p:cNvPr id="41" name="Rectangle 37">
              <a:extLst>
                <a:ext uri="{FF2B5EF4-FFF2-40B4-BE49-F238E27FC236}">
                  <a16:creationId xmlns:a16="http://schemas.microsoft.com/office/drawing/2014/main" id="{5AD03558-CCE8-454C-9D52-D457DEF76E3E}"/>
                </a:ext>
              </a:extLst>
            </p:cNvPr>
            <p:cNvSpPr>
              <a:spLocks noChangeArrowheads="1"/>
            </p:cNvSpPr>
            <p:nvPr/>
          </p:nvSpPr>
          <p:spPr bwMode="auto">
            <a:xfrm>
              <a:off x="432" y="264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2" name="Rectangle 38">
              <a:extLst>
                <a:ext uri="{FF2B5EF4-FFF2-40B4-BE49-F238E27FC236}">
                  <a16:creationId xmlns:a16="http://schemas.microsoft.com/office/drawing/2014/main" id="{15D5CB07-A556-452C-B080-A19DE993DE87}"/>
                </a:ext>
              </a:extLst>
            </p:cNvPr>
            <p:cNvSpPr>
              <a:spLocks noChangeArrowheads="1"/>
            </p:cNvSpPr>
            <p:nvPr/>
          </p:nvSpPr>
          <p:spPr bwMode="auto">
            <a:xfrm>
              <a:off x="432" y="288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3" name="Rectangle 39">
              <a:extLst>
                <a:ext uri="{FF2B5EF4-FFF2-40B4-BE49-F238E27FC236}">
                  <a16:creationId xmlns:a16="http://schemas.microsoft.com/office/drawing/2014/main" id="{53EE605F-15E2-4604-BBA6-BD3763A5C117}"/>
                </a:ext>
              </a:extLst>
            </p:cNvPr>
            <p:cNvSpPr>
              <a:spLocks noChangeArrowheads="1"/>
            </p:cNvSpPr>
            <p:nvPr/>
          </p:nvSpPr>
          <p:spPr bwMode="auto">
            <a:xfrm>
              <a:off x="432" y="312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4" name="Rectangle 40">
              <a:extLst>
                <a:ext uri="{FF2B5EF4-FFF2-40B4-BE49-F238E27FC236}">
                  <a16:creationId xmlns:a16="http://schemas.microsoft.com/office/drawing/2014/main" id="{642386FF-0A55-4EF2-9731-C5C4DC627A50}"/>
                </a:ext>
              </a:extLst>
            </p:cNvPr>
            <p:cNvSpPr>
              <a:spLocks noChangeArrowheads="1"/>
            </p:cNvSpPr>
            <p:nvPr/>
          </p:nvSpPr>
          <p:spPr bwMode="auto">
            <a:xfrm>
              <a:off x="912" y="2640"/>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45" name="Rectangle 41">
              <a:extLst>
                <a:ext uri="{FF2B5EF4-FFF2-40B4-BE49-F238E27FC236}">
                  <a16:creationId xmlns:a16="http://schemas.microsoft.com/office/drawing/2014/main" id="{80A1D4E7-E575-4844-B888-3BFCE973FD43}"/>
                </a:ext>
              </a:extLst>
            </p:cNvPr>
            <p:cNvSpPr>
              <a:spLocks noChangeArrowheads="1"/>
            </p:cNvSpPr>
            <p:nvPr/>
          </p:nvSpPr>
          <p:spPr bwMode="auto">
            <a:xfrm>
              <a:off x="912" y="2880"/>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46" name="Rectangle 42">
              <a:extLst>
                <a:ext uri="{FF2B5EF4-FFF2-40B4-BE49-F238E27FC236}">
                  <a16:creationId xmlns:a16="http://schemas.microsoft.com/office/drawing/2014/main" id="{D154A5AB-A2FA-4843-9A8F-302950CAC096}"/>
                </a:ext>
              </a:extLst>
            </p:cNvPr>
            <p:cNvSpPr>
              <a:spLocks noChangeArrowheads="1"/>
            </p:cNvSpPr>
            <p:nvPr/>
          </p:nvSpPr>
          <p:spPr bwMode="auto">
            <a:xfrm>
              <a:off x="912" y="3120"/>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00008</a:t>
              </a:r>
            </a:p>
          </p:txBody>
        </p:sp>
        <p:sp>
          <p:nvSpPr>
            <p:cNvPr id="47" name="Rectangle 43">
              <a:extLst>
                <a:ext uri="{FF2B5EF4-FFF2-40B4-BE49-F238E27FC236}">
                  <a16:creationId xmlns:a16="http://schemas.microsoft.com/office/drawing/2014/main" id="{FFA432CE-5049-4F97-B29E-8382472B5955}"/>
                </a:ext>
              </a:extLst>
            </p:cNvPr>
            <p:cNvSpPr>
              <a:spLocks noChangeArrowheads="1"/>
            </p:cNvSpPr>
            <p:nvPr/>
          </p:nvSpPr>
          <p:spPr bwMode="auto">
            <a:xfrm>
              <a:off x="384" y="2448"/>
              <a:ext cx="1152"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Page table of process C</a:t>
              </a:r>
            </a:p>
          </p:txBody>
        </p:sp>
      </p:grpSp>
      <p:sp>
        <p:nvSpPr>
          <p:cNvPr id="48" name="Rectangle 44">
            <a:extLst>
              <a:ext uri="{FF2B5EF4-FFF2-40B4-BE49-F238E27FC236}">
                <a16:creationId xmlns:a16="http://schemas.microsoft.com/office/drawing/2014/main" id="{9DF4E2D7-2C07-45B7-A486-D02A7E83DB7D}"/>
              </a:ext>
            </a:extLst>
          </p:cNvPr>
          <p:cNvSpPr>
            <a:spLocks noChangeArrowheads="1"/>
          </p:cNvSpPr>
          <p:nvPr/>
        </p:nvSpPr>
        <p:spPr bwMode="auto">
          <a:xfrm>
            <a:off x="4271681" y="3671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49" name="Rectangle 45">
            <a:extLst>
              <a:ext uri="{FF2B5EF4-FFF2-40B4-BE49-F238E27FC236}">
                <a16:creationId xmlns:a16="http://schemas.microsoft.com/office/drawing/2014/main" id="{F5B8D8BA-FEA2-466A-B571-ED9F289005ED}"/>
              </a:ext>
            </a:extLst>
          </p:cNvPr>
          <p:cNvSpPr>
            <a:spLocks noChangeArrowheads="1"/>
          </p:cNvSpPr>
          <p:nvPr/>
        </p:nvSpPr>
        <p:spPr bwMode="auto">
          <a:xfrm>
            <a:off x="4271681" y="4052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50" name="Rectangle 46">
            <a:extLst>
              <a:ext uri="{FF2B5EF4-FFF2-40B4-BE49-F238E27FC236}">
                <a16:creationId xmlns:a16="http://schemas.microsoft.com/office/drawing/2014/main" id="{0CC5B2E0-DEFC-4089-9DCE-5B869679FB42}"/>
              </a:ext>
            </a:extLst>
          </p:cNvPr>
          <p:cNvSpPr>
            <a:spLocks noChangeArrowheads="1"/>
          </p:cNvSpPr>
          <p:nvPr/>
        </p:nvSpPr>
        <p:spPr bwMode="auto">
          <a:xfrm>
            <a:off x="4271681" y="4433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51" name="Rectangle 47">
            <a:extLst>
              <a:ext uri="{FF2B5EF4-FFF2-40B4-BE49-F238E27FC236}">
                <a16:creationId xmlns:a16="http://schemas.microsoft.com/office/drawing/2014/main" id="{CC0039A3-FCBA-4005-A07E-4005C7F95134}"/>
              </a:ext>
            </a:extLst>
          </p:cNvPr>
          <p:cNvSpPr>
            <a:spLocks noChangeArrowheads="1"/>
          </p:cNvSpPr>
          <p:nvPr/>
        </p:nvSpPr>
        <p:spPr bwMode="auto">
          <a:xfrm>
            <a:off x="4271681" y="4814048"/>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52" name="Rectangle 48">
            <a:extLst>
              <a:ext uri="{FF2B5EF4-FFF2-40B4-BE49-F238E27FC236}">
                <a16:creationId xmlns:a16="http://schemas.microsoft.com/office/drawing/2014/main" id="{66CD4EEA-9D56-46E8-8B37-6B9256C457B2}"/>
              </a:ext>
            </a:extLst>
          </p:cNvPr>
          <p:cNvSpPr>
            <a:spLocks noChangeArrowheads="1"/>
          </p:cNvSpPr>
          <p:nvPr/>
        </p:nvSpPr>
        <p:spPr bwMode="auto">
          <a:xfrm>
            <a:off x="7243481" y="4814048"/>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C</a:t>
            </a:r>
          </a:p>
        </p:txBody>
      </p:sp>
      <p:sp>
        <p:nvSpPr>
          <p:cNvPr id="53" name="Line 49">
            <a:extLst>
              <a:ext uri="{FF2B5EF4-FFF2-40B4-BE49-F238E27FC236}">
                <a16:creationId xmlns:a16="http://schemas.microsoft.com/office/drawing/2014/main" id="{1ED9F3AC-25AA-4BED-8309-7E3C12FC9427}"/>
              </a:ext>
            </a:extLst>
          </p:cNvPr>
          <p:cNvSpPr>
            <a:spLocks noChangeShapeType="1"/>
          </p:cNvSpPr>
          <p:nvPr/>
        </p:nvSpPr>
        <p:spPr bwMode="auto">
          <a:xfrm flipV="1">
            <a:off x="6100481" y="5042648"/>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4" name="Rectangle 50">
            <a:extLst>
              <a:ext uri="{FF2B5EF4-FFF2-40B4-BE49-F238E27FC236}">
                <a16:creationId xmlns:a16="http://schemas.microsoft.com/office/drawing/2014/main" id="{3CB064D9-0FF3-4D3C-8B9A-476646A7F001}"/>
              </a:ext>
            </a:extLst>
          </p:cNvPr>
          <p:cNvSpPr>
            <a:spLocks noChangeArrowheads="1"/>
          </p:cNvSpPr>
          <p:nvPr/>
        </p:nvSpPr>
        <p:spPr bwMode="auto">
          <a:xfrm>
            <a:off x="1985681" y="1613648"/>
            <a:ext cx="4191000" cy="1447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But actually, these are stored in the physical memory (or hard disk).  This mapping is maintained by the OS using page table.</a:t>
            </a:r>
            <a:endParaRPr kumimoji="1" lang="en-US" altLang="zh-TW" sz="1200" b="1" i="0" u="none" strike="noStrike" kern="0" cap="none" spc="0" normalizeH="0" baseline="0" noProof="0">
              <a:ln>
                <a:noFill/>
              </a:ln>
              <a:solidFill>
                <a:srgbClr val="000000"/>
              </a:solidFill>
              <a:effectLst/>
              <a:uLnTx/>
              <a:uFillTx/>
              <a:ea typeface="新細明體" pitchFamily="18" charset="-120"/>
            </a:endParaRPr>
          </a:p>
        </p:txBody>
      </p:sp>
    </p:spTree>
    <p:extLst>
      <p:ext uri="{BB962C8B-B14F-4D97-AF65-F5344CB8AC3E}">
        <p14:creationId xmlns:p14="http://schemas.microsoft.com/office/powerpoint/2010/main" val="2143529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F85B6F-E6CD-4D05-B1A4-105945058855}"/>
              </a:ext>
            </a:extLst>
          </p:cNvPr>
          <p:cNvSpPr>
            <a:spLocks noGrp="1"/>
          </p:cNvSpPr>
          <p:nvPr>
            <p:ph type="sldNum" sz="quarter" idx="34"/>
          </p:nvPr>
        </p:nvSpPr>
        <p:spPr/>
        <p:txBody>
          <a:bodyPr/>
          <a:lstStyle/>
          <a:p>
            <a:fld id="{19B51A1E-902D-48AF-9020-955120F399B6}" type="slidenum">
              <a:rPr lang="en-US" noProof="0" smtClean="0"/>
              <a:pPr/>
              <a:t>29</a:t>
            </a:fld>
            <a:endParaRPr lang="en-US" noProof="0" dirty="0"/>
          </a:p>
        </p:txBody>
      </p:sp>
      <p:sp>
        <p:nvSpPr>
          <p:cNvPr id="5" name="Title 4">
            <a:extLst>
              <a:ext uri="{FF2B5EF4-FFF2-40B4-BE49-F238E27FC236}">
                <a16:creationId xmlns:a16="http://schemas.microsoft.com/office/drawing/2014/main" id="{B03005C0-E789-4CE1-97E9-E909D7FAE564}"/>
              </a:ext>
            </a:extLst>
          </p:cNvPr>
          <p:cNvSpPr>
            <a:spLocks noGrp="1"/>
          </p:cNvSpPr>
          <p:nvPr>
            <p:ph type="title"/>
          </p:nvPr>
        </p:nvSpPr>
        <p:spPr/>
        <p:txBody>
          <a:bodyPr/>
          <a:lstStyle/>
          <a:p>
            <a:r>
              <a:rPr lang="en-US" altLang="zh-TW" dirty="0">
                <a:ea typeface="新細明體" pitchFamily="18" charset="-120"/>
              </a:rPr>
              <a:t>Address Translation – 3 </a:t>
            </a:r>
            <a:endParaRPr lang="en-US" dirty="0"/>
          </a:p>
        </p:txBody>
      </p:sp>
      <p:grpSp>
        <p:nvGrpSpPr>
          <p:cNvPr id="7" name="Group 3">
            <a:extLst>
              <a:ext uri="{FF2B5EF4-FFF2-40B4-BE49-F238E27FC236}">
                <a16:creationId xmlns:a16="http://schemas.microsoft.com/office/drawing/2014/main" id="{6066DB3C-8ABD-45CE-86CF-D97D15EAD2D1}"/>
              </a:ext>
            </a:extLst>
          </p:cNvPr>
          <p:cNvGrpSpPr>
            <a:grpSpLocks/>
          </p:cNvGrpSpPr>
          <p:nvPr/>
        </p:nvGrpSpPr>
        <p:grpSpPr bwMode="auto">
          <a:xfrm>
            <a:off x="6378390" y="3810000"/>
            <a:ext cx="1219200" cy="1524000"/>
            <a:chOff x="1728" y="2640"/>
            <a:chExt cx="768" cy="960"/>
          </a:xfrm>
        </p:grpSpPr>
        <p:sp>
          <p:nvSpPr>
            <p:cNvPr id="8" name="Rectangle 4">
              <a:extLst>
                <a:ext uri="{FF2B5EF4-FFF2-40B4-BE49-F238E27FC236}">
                  <a16:creationId xmlns:a16="http://schemas.microsoft.com/office/drawing/2014/main" id="{CB79D427-76D2-4B5D-8E57-D4E2ADA913F7}"/>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9" name="Rectangle 5">
              <a:extLst>
                <a:ext uri="{FF2B5EF4-FFF2-40B4-BE49-F238E27FC236}">
                  <a16:creationId xmlns:a16="http://schemas.microsoft.com/office/drawing/2014/main" id="{115C0738-94F8-40C1-965F-EE0FEAE8ADFF}"/>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0" name="Rectangle 6">
              <a:extLst>
                <a:ext uri="{FF2B5EF4-FFF2-40B4-BE49-F238E27FC236}">
                  <a16:creationId xmlns:a16="http://schemas.microsoft.com/office/drawing/2014/main" id="{279B4316-3D64-4F30-9195-CC7DA4454723}"/>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1" name="Rectangle 7">
              <a:extLst>
                <a:ext uri="{FF2B5EF4-FFF2-40B4-BE49-F238E27FC236}">
                  <a16:creationId xmlns:a16="http://schemas.microsoft.com/office/drawing/2014/main" id="{7D7E548C-6A34-4F82-8AD2-97B8D174F0E9}"/>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12" name="Rectangle 8">
            <a:extLst>
              <a:ext uri="{FF2B5EF4-FFF2-40B4-BE49-F238E27FC236}">
                <a16:creationId xmlns:a16="http://schemas.microsoft.com/office/drawing/2014/main" id="{21E9C7D1-AFC7-4A61-87E6-752BC47E1F14}"/>
              </a:ext>
            </a:extLst>
          </p:cNvPr>
          <p:cNvSpPr>
            <a:spLocks noChangeArrowheads="1"/>
          </p:cNvSpPr>
          <p:nvPr/>
        </p:nvSpPr>
        <p:spPr bwMode="auto">
          <a:xfrm>
            <a:off x="6378390" y="5410200"/>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a:solidFill>
                  <a:prstClr val="black"/>
                </a:solidFill>
                <a:latin typeface="Arial" charset="0"/>
                <a:ea typeface="新細明體" pitchFamily="18" charset="-120"/>
              </a:rPr>
              <a:t> of process C</a:t>
            </a:r>
            <a:endParaRPr kumimoji="1" lang="en-US" altLang="zh-TW" sz="1200">
              <a:solidFill>
                <a:prstClr val="black"/>
              </a:solidFill>
              <a:ea typeface="新細明體" pitchFamily="18" charset="-120"/>
            </a:endParaRPr>
          </a:p>
        </p:txBody>
      </p:sp>
      <p:sp>
        <p:nvSpPr>
          <p:cNvPr id="13" name="Rectangle 9">
            <a:extLst>
              <a:ext uri="{FF2B5EF4-FFF2-40B4-BE49-F238E27FC236}">
                <a16:creationId xmlns:a16="http://schemas.microsoft.com/office/drawing/2014/main" id="{BE421797-B8ED-4A98-B43A-BB87B25EC045}"/>
              </a:ext>
            </a:extLst>
          </p:cNvPr>
          <p:cNvSpPr>
            <a:spLocks noChangeArrowheads="1"/>
          </p:cNvSpPr>
          <p:nvPr/>
        </p:nvSpPr>
        <p:spPr bwMode="auto">
          <a:xfrm>
            <a:off x="5540190" y="3810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14" name="Rectangle 10">
            <a:extLst>
              <a:ext uri="{FF2B5EF4-FFF2-40B4-BE49-F238E27FC236}">
                <a16:creationId xmlns:a16="http://schemas.microsoft.com/office/drawing/2014/main" id="{A396DEBD-3772-4F68-BF10-DA037CF9EA5E}"/>
              </a:ext>
            </a:extLst>
          </p:cNvPr>
          <p:cNvSpPr>
            <a:spLocks noChangeArrowheads="1"/>
          </p:cNvSpPr>
          <p:nvPr/>
        </p:nvSpPr>
        <p:spPr bwMode="auto">
          <a:xfrm>
            <a:off x="5540190" y="4191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15" name="Rectangle 11">
            <a:extLst>
              <a:ext uri="{FF2B5EF4-FFF2-40B4-BE49-F238E27FC236}">
                <a16:creationId xmlns:a16="http://schemas.microsoft.com/office/drawing/2014/main" id="{92E88577-345B-4FD3-A958-D9F549A5A0D9}"/>
              </a:ext>
            </a:extLst>
          </p:cNvPr>
          <p:cNvSpPr>
            <a:spLocks noChangeArrowheads="1"/>
          </p:cNvSpPr>
          <p:nvPr/>
        </p:nvSpPr>
        <p:spPr bwMode="auto">
          <a:xfrm>
            <a:off x="5540190" y="4572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16" name="Rectangle 12">
            <a:extLst>
              <a:ext uri="{FF2B5EF4-FFF2-40B4-BE49-F238E27FC236}">
                <a16:creationId xmlns:a16="http://schemas.microsoft.com/office/drawing/2014/main" id="{75D8BC09-F2DC-45E9-B18D-464B786A73AB}"/>
              </a:ext>
            </a:extLst>
          </p:cNvPr>
          <p:cNvSpPr>
            <a:spLocks noChangeArrowheads="1"/>
          </p:cNvSpPr>
          <p:nvPr/>
        </p:nvSpPr>
        <p:spPr bwMode="auto">
          <a:xfrm>
            <a:off x="5540190" y="4953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17" name="Rectangle 13">
            <a:extLst>
              <a:ext uri="{FF2B5EF4-FFF2-40B4-BE49-F238E27FC236}">
                <a16:creationId xmlns:a16="http://schemas.microsoft.com/office/drawing/2014/main" id="{DFC685CE-FBEC-4123-AE20-5269ECE5175A}"/>
              </a:ext>
            </a:extLst>
          </p:cNvPr>
          <p:cNvSpPr>
            <a:spLocks noChangeArrowheads="1"/>
          </p:cNvSpPr>
          <p:nvPr/>
        </p:nvSpPr>
        <p:spPr bwMode="auto">
          <a:xfrm>
            <a:off x="6606990" y="3886200"/>
            <a:ext cx="609600" cy="1746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4">
            <a:extLst>
              <a:ext uri="{FF2B5EF4-FFF2-40B4-BE49-F238E27FC236}">
                <a16:creationId xmlns:a16="http://schemas.microsoft.com/office/drawing/2014/main" id="{159E8328-36E6-4EB4-B821-C145834A8ABD}"/>
              </a:ext>
            </a:extLst>
          </p:cNvPr>
          <p:cNvSpPr>
            <a:spLocks noChangeArrowheads="1"/>
          </p:cNvSpPr>
          <p:nvPr/>
        </p:nvSpPr>
        <p:spPr bwMode="auto">
          <a:xfrm>
            <a:off x="6302190" y="2971800"/>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19" name="Rectangle 15">
            <a:extLst>
              <a:ext uri="{FF2B5EF4-FFF2-40B4-BE49-F238E27FC236}">
                <a16:creationId xmlns:a16="http://schemas.microsoft.com/office/drawing/2014/main" id="{CE16A665-E922-465E-B130-4E75D6FD9742}"/>
              </a:ext>
            </a:extLst>
          </p:cNvPr>
          <p:cNvSpPr>
            <a:spLocks noChangeArrowheads="1"/>
          </p:cNvSpPr>
          <p:nvPr/>
        </p:nvSpPr>
        <p:spPr bwMode="auto">
          <a:xfrm>
            <a:off x="7140390" y="2971800"/>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20" name="Rectangle 16">
            <a:extLst>
              <a:ext uri="{FF2B5EF4-FFF2-40B4-BE49-F238E27FC236}">
                <a16:creationId xmlns:a16="http://schemas.microsoft.com/office/drawing/2014/main" id="{A6B4B85A-0A72-474B-83E8-2D1FC31891E8}"/>
              </a:ext>
            </a:extLst>
          </p:cNvPr>
          <p:cNvSpPr>
            <a:spLocks noChangeArrowheads="1"/>
          </p:cNvSpPr>
          <p:nvPr/>
        </p:nvSpPr>
        <p:spPr bwMode="auto">
          <a:xfrm>
            <a:off x="6073590" y="2667000"/>
            <a:ext cx="1981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Logical address</a:t>
            </a:r>
          </a:p>
        </p:txBody>
      </p:sp>
      <p:sp>
        <p:nvSpPr>
          <p:cNvPr id="21" name="Line 17">
            <a:extLst>
              <a:ext uri="{FF2B5EF4-FFF2-40B4-BE49-F238E27FC236}">
                <a16:creationId xmlns:a16="http://schemas.microsoft.com/office/drawing/2014/main" id="{21E15F96-1643-4B7D-81D2-2A0C60DAF08B}"/>
              </a:ext>
            </a:extLst>
          </p:cNvPr>
          <p:cNvSpPr>
            <a:spLocks noChangeShapeType="1"/>
          </p:cNvSpPr>
          <p:nvPr/>
        </p:nvSpPr>
        <p:spPr bwMode="auto">
          <a:xfrm flipH="1">
            <a:off x="6911790" y="3429000"/>
            <a:ext cx="304800" cy="381000"/>
          </a:xfrm>
          <a:prstGeom prst="line">
            <a:avLst/>
          </a:prstGeom>
          <a:noFill/>
          <a:ln w="12700">
            <a:solidFill>
              <a:sysClr val="windowText" lastClr="000000"/>
            </a:solidFill>
            <a:round/>
            <a:headEnd type="oval" w="med" len="med"/>
            <a:tailEnd type="triangle" w="med" len="me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Rectangle 18">
            <a:extLst>
              <a:ext uri="{FF2B5EF4-FFF2-40B4-BE49-F238E27FC236}">
                <a16:creationId xmlns:a16="http://schemas.microsoft.com/office/drawing/2014/main" id="{864A4FB0-F94F-472A-B08C-213900D4FFD1}"/>
              </a:ext>
            </a:extLst>
          </p:cNvPr>
          <p:cNvSpPr>
            <a:spLocks noChangeArrowheads="1"/>
          </p:cNvSpPr>
          <p:nvPr/>
        </p:nvSpPr>
        <p:spPr bwMode="auto">
          <a:xfrm>
            <a:off x="2415990" y="4038600"/>
            <a:ext cx="2438400" cy="1371600"/>
          </a:xfrm>
          <a:prstGeom prst="rect">
            <a:avLst/>
          </a:prstGeom>
          <a:solidFill>
            <a:srgbClr val="4F81BD"/>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19">
            <a:extLst>
              <a:ext uri="{FF2B5EF4-FFF2-40B4-BE49-F238E27FC236}">
                <a16:creationId xmlns:a16="http://schemas.microsoft.com/office/drawing/2014/main" id="{8B7B37B5-737E-4926-B76A-CE65D6AD8609}"/>
              </a:ext>
            </a:extLst>
          </p:cNvPr>
          <p:cNvSpPr>
            <a:spLocks noChangeArrowheads="1"/>
          </p:cNvSpPr>
          <p:nvPr/>
        </p:nvSpPr>
        <p:spPr bwMode="auto">
          <a:xfrm>
            <a:off x="2492190" y="4495800"/>
            <a:ext cx="22098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MOV [00000100], AX</a:t>
            </a:r>
          </a:p>
        </p:txBody>
      </p:sp>
      <p:sp>
        <p:nvSpPr>
          <p:cNvPr id="24" name="Rectangle 20">
            <a:extLst>
              <a:ext uri="{FF2B5EF4-FFF2-40B4-BE49-F238E27FC236}">
                <a16:creationId xmlns:a16="http://schemas.microsoft.com/office/drawing/2014/main" id="{8C090C2E-1EEF-436F-A967-415194B9FAA9}"/>
              </a:ext>
            </a:extLst>
          </p:cNvPr>
          <p:cNvSpPr>
            <a:spLocks noChangeArrowheads="1"/>
          </p:cNvSpPr>
          <p:nvPr/>
        </p:nvSpPr>
        <p:spPr bwMode="auto">
          <a:xfrm>
            <a:off x="2492190" y="4191000"/>
            <a:ext cx="1828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schemeClr val="bg1"/>
                </a:solidFill>
                <a:latin typeface="Arial" charset="0"/>
                <a:ea typeface="新細明體" pitchFamily="18" charset="-120"/>
              </a:rPr>
              <a:t>Instruction register</a:t>
            </a:r>
          </a:p>
        </p:txBody>
      </p:sp>
      <p:sp>
        <p:nvSpPr>
          <p:cNvPr id="25" name="Rectangle 21">
            <a:extLst>
              <a:ext uri="{FF2B5EF4-FFF2-40B4-BE49-F238E27FC236}">
                <a16:creationId xmlns:a16="http://schemas.microsoft.com/office/drawing/2014/main" id="{8EDBCC00-78E7-44BE-85EA-93A9C9ABFAEB}"/>
              </a:ext>
            </a:extLst>
          </p:cNvPr>
          <p:cNvSpPr>
            <a:spLocks noChangeArrowheads="1"/>
          </p:cNvSpPr>
          <p:nvPr/>
        </p:nvSpPr>
        <p:spPr bwMode="auto">
          <a:xfrm>
            <a:off x="2492190" y="3733800"/>
            <a:ext cx="7620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26" name="Rectangle 22">
            <a:extLst>
              <a:ext uri="{FF2B5EF4-FFF2-40B4-BE49-F238E27FC236}">
                <a16:creationId xmlns:a16="http://schemas.microsoft.com/office/drawing/2014/main" id="{70EBF25E-44BD-434C-A385-FFAEDC6505E6}"/>
              </a:ext>
            </a:extLst>
          </p:cNvPr>
          <p:cNvSpPr>
            <a:spLocks noChangeArrowheads="1"/>
          </p:cNvSpPr>
          <p:nvPr/>
        </p:nvSpPr>
        <p:spPr bwMode="auto">
          <a:xfrm>
            <a:off x="2415990" y="1905000"/>
            <a:ext cx="3429000" cy="1371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Suppose process C wants to write a global variable at address 00000100.  (a logical address in the addressing space of process C) </a:t>
            </a:r>
          </a:p>
        </p:txBody>
      </p:sp>
    </p:spTree>
    <p:extLst>
      <p:ext uri="{BB962C8B-B14F-4D97-AF65-F5344CB8AC3E}">
        <p14:creationId xmlns:p14="http://schemas.microsoft.com/office/powerpoint/2010/main" val="270119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DC3A2-6698-4275-9ECD-3DB4B4A2CD7E}"/>
              </a:ext>
            </a:extLst>
          </p:cNvPr>
          <p:cNvSpPr>
            <a:spLocks noGrp="1"/>
          </p:cNvSpPr>
          <p:nvPr>
            <p:ph idx="1"/>
          </p:nvPr>
        </p:nvSpPr>
        <p:spPr/>
        <p:txBody>
          <a:bodyPr/>
          <a:lstStyle/>
          <a:p>
            <a:r>
              <a:rPr lang="en-US" altLang="zh-TW" dirty="0">
                <a:ea typeface="新細明體" pitchFamily="18" charset="-120"/>
              </a:rPr>
              <a:t>Memory management requirement</a:t>
            </a:r>
          </a:p>
          <a:p>
            <a:r>
              <a:rPr lang="en-US" altLang="zh-TW" dirty="0">
                <a:ea typeface="新細明體" pitchFamily="18" charset="-120"/>
              </a:rPr>
              <a:t>Fixed partitioning</a:t>
            </a:r>
          </a:p>
          <a:p>
            <a:r>
              <a:rPr lang="en-US" altLang="zh-TW" dirty="0">
                <a:ea typeface="新細明體" pitchFamily="18" charset="-120"/>
              </a:rPr>
              <a:t>Dynamic partitioning</a:t>
            </a:r>
          </a:p>
          <a:p>
            <a:r>
              <a:rPr lang="en-US" altLang="zh-TW" dirty="0">
                <a:ea typeface="新細明體" pitchFamily="18" charset="-120"/>
              </a:rPr>
              <a:t>Paging</a:t>
            </a:r>
          </a:p>
          <a:p>
            <a:r>
              <a:rPr lang="en-US" altLang="zh-TW" dirty="0">
                <a:ea typeface="新細明體" pitchFamily="18" charset="-120"/>
              </a:rPr>
              <a:t>Segmentation</a:t>
            </a:r>
          </a:p>
          <a:p>
            <a:r>
              <a:rPr lang="en-US" altLang="zh-TW" i="1" dirty="0">
                <a:ea typeface="新細明體" pitchFamily="18" charset="-120"/>
              </a:rPr>
              <a:t>… Virtual memory, in next chapter.</a:t>
            </a:r>
            <a:endParaRPr lang="zh-MO" altLang="en-US" i="1" dirty="0"/>
          </a:p>
        </p:txBody>
      </p:sp>
      <p:sp>
        <p:nvSpPr>
          <p:cNvPr id="3" name="Title 2">
            <a:extLst>
              <a:ext uri="{FF2B5EF4-FFF2-40B4-BE49-F238E27FC236}">
                <a16:creationId xmlns:a16="http://schemas.microsoft.com/office/drawing/2014/main" id="{8C42A50A-839D-476E-B38E-7A3EDA5EEA44}"/>
              </a:ext>
            </a:extLst>
          </p:cNvPr>
          <p:cNvSpPr>
            <a:spLocks noGrp="1"/>
          </p:cNvSpPr>
          <p:nvPr>
            <p:ph type="title"/>
          </p:nvPr>
        </p:nvSpPr>
        <p:spPr/>
        <p:txBody>
          <a:bodyPr/>
          <a:lstStyle/>
          <a:p>
            <a:r>
              <a:rPr lang="en-US" altLang="zh-TW" dirty="0">
                <a:ea typeface="新細明體" pitchFamily="18" charset="-120"/>
              </a:rPr>
              <a:t>What we’ll learn ...</a:t>
            </a:r>
            <a:endParaRPr lang="zh-MO" altLang="en-US" dirty="0"/>
          </a:p>
        </p:txBody>
      </p:sp>
      <p:sp>
        <p:nvSpPr>
          <p:cNvPr id="4" name="Slide Number Placeholder 3">
            <a:extLst>
              <a:ext uri="{FF2B5EF4-FFF2-40B4-BE49-F238E27FC236}">
                <a16:creationId xmlns:a16="http://schemas.microsoft.com/office/drawing/2014/main" id="{B7A0555C-C13E-42AB-A078-1B917B02A21A}"/>
              </a:ext>
            </a:extLst>
          </p:cNvPr>
          <p:cNvSpPr>
            <a:spLocks noGrp="1"/>
          </p:cNvSpPr>
          <p:nvPr>
            <p:ph type="sldNum" sz="quarter" idx="15"/>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62251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F85B6F-E6CD-4D05-B1A4-105945058855}"/>
              </a:ext>
            </a:extLst>
          </p:cNvPr>
          <p:cNvSpPr>
            <a:spLocks noGrp="1"/>
          </p:cNvSpPr>
          <p:nvPr>
            <p:ph type="sldNum" sz="quarter" idx="34"/>
          </p:nvPr>
        </p:nvSpPr>
        <p:spPr/>
        <p:txBody>
          <a:bodyPr/>
          <a:lstStyle/>
          <a:p>
            <a:fld id="{19B51A1E-902D-48AF-9020-955120F399B6}" type="slidenum">
              <a:rPr lang="en-US" noProof="0" smtClean="0"/>
              <a:pPr/>
              <a:t>30</a:t>
            </a:fld>
            <a:endParaRPr lang="en-US" noProof="0" dirty="0"/>
          </a:p>
        </p:txBody>
      </p:sp>
      <p:sp>
        <p:nvSpPr>
          <p:cNvPr id="5" name="Title 4">
            <a:extLst>
              <a:ext uri="{FF2B5EF4-FFF2-40B4-BE49-F238E27FC236}">
                <a16:creationId xmlns:a16="http://schemas.microsoft.com/office/drawing/2014/main" id="{B03005C0-E789-4CE1-97E9-E909D7FAE564}"/>
              </a:ext>
            </a:extLst>
          </p:cNvPr>
          <p:cNvSpPr>
            <a:spLocks noGrp="1"/>
          </p:cNvSpPr>
          <p:nvPr>
            <p:ph type="title"/>
          </p:nvPr>
        </p:nvSpPr>
        <p:spPr/>
        <p:txBody>
          <a:bodyPr/>
          <a:lstStyle/>
          <a:p>
            <a:r>
              <a:rPr lang="en-US" altLang="zh-TW" dirty="0">
                <a:ea typeface="新細明體" pitchFamily="18" charset="-120"/>
              </a:rPr>
              <a:t>Address Translation – 4 </a:t>
            </a:r>
            <a:endParaRPr lang="en-US" dirty="0"/>
          </a:p>
        </p:txBody>
      </p:sp>
      <p:sp>
        <p:nvSpPr>
          <p:cNvPr id="22" name="Rectangle 18">
            <a:extLst>
              <a:ext uri="{FF2B5EF4-FFF2-40B4-BE49-F238E27FC236}">
                <a16:creationId xmlns:a16="http://schemas.microsoft.com/office/drawing/2014/main" id="{864A4FB0-F94F-472A-B08C-213900D4FFD1}"/>
              </a:ext>
            </a:extLst>
          </p:cNvPr>
          <p:cNvSpPr>
            <a:spLocks noChangeArrowheads="1"/>
          </p:cNvSpPr>
          <p:nvPr/>
        </p:nvSpPr>
        <p:spPr bwMode="auto">
          <a:xfrm>
            <a:off x="2415990" y="4038600"/>
            <a:ext cx="2438400" cy="1371600"/>
          </a:xfrm>
          <a:prstGeom prst="rect">
            <a:avLst/>
          </a:prstGeom>
          <a:solidFill>
            <a:srgbClr val="4F81BD"/>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19">
            <a:extLst>
              <a:ext uri="{FF2B5EF4-FFF2-40B4-BE49-F238E27FC236}">
                <a16:creationId xmlns:a16="http://schemas.microsoft.com/office/drawing/2014/main" id="{8B7B37B5-737E-4926-B76A-CE65D6AD8609}"/>
              </a:ext>
            </a:extLst>
          </p:cNvPr>
          <p:cNvSpPr>
            <a:spLocks noChangeArrowheads="1"/>
          </p:cNvSpPr>
          <p:nvPr/>
        </p:nvSpPr>
        <p:spPr bwMode="auto">
          <a:xfrm>
            <a:off x="2492190" y="4495800"/>
            <a:ext cx="22098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MOV [00000100], AX</a:t>
            </a:r>
          </a:p>
        </p:txBody>
      </p:sp>
      <p:sp>
        <p:nvSpPr>
          <p:cNvPr id="24" name="Rectangle 20">
            <a:extLst>
              <a:ext uri="{FF2B5EF4-FFF2-40B4-BE49-F238E27FC236}">
                <a16:creationId xmlns:a16="http://schemas.microsoft.com/office/drawing/2014/main" id="{8C090C2E-1EEF-436F-A967-415194B9FAA9}"/>
              </a:ext>
            </a:extLst>
          </p:cNvPr>
          <p:cNvSpPr>
            <a:spLocks noChangeArrowheads="1"/>
          </p:cNvSpPr>
          <p:nvPr/>
        </p:nvSpPr>
        <p:spPr bwMode="auto">
          <a:xfrm>
            <a:off x="2492190" y="4191000"/>
            <a:ext cx="1828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schemeClr val="bg1"/>
                </a:solidFill>
                <a:latin typeface="Arial" charset="0"/>
                <a:ea typeface="新細明體" pitchFamily="18" charset="-120"/>
              </a:rPr>
              <a:t>Instruction register</a:t>
            </a:r>
          </a:p>
        </p:txBody>
      </p:sp>
      <p:sp>
        <p:nvSpPr>
          <p:cNvPr id="25" name="Rectangle 21">
            <a:extLst>
              <a:ext uri="{FF2B5EF4-FFF2-40B4-BE49-F238E27FC236}">
                <a16:creationId xmlns:a16="http://schemas.microsoft.com/office/drawing/2014/main" id="{8EDBCC00-78E7-44BE-85EA-93A9C9ABFAEB}"/>
              </a:ext>
            </a:extLst>
          </p:cNvPr>
          <p:cNvSpPr>
            <a:spLocks noChangeArrowheads="1"/>
          </p:cNvSpPr>
          <p:nvPr/>
        </p:nvSpPr>
        <p:spPr bwMode="auto">
          <a:xfrm>
            <a:off x="2492190" y="3733800"/>
            <a:ext cx="7620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27" name="Rectangle 31">
            <a:extLst>
              <a:ext uri="{FF2B5EF4-FFF2-40B4-BE49-F238E27FC236}">
                <a16:creationId xmlns:a16="http://schemas.microsoft.com/office/drawing/2014/main" id="{DA7BF59F-6D16-4F07-BE4C-E7462A881256}"/>
              </a:ext>
            </a:extLst>
          </p:cNvPr>
          <p:cNvSpPr>
            <a:spLocks noChangeArrowheads="1"/>
          </p:cNvSpPr>
          <p:nvPr/>
        </p:nvSpPr>
        <p:spPr bwMode="auto">
          <a:xfrm>
            <a:off x="2415990" y="1689300"/>
            <a:ext cx="3352800" cy="1219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dirty="0">
                <a:solidFill>
                  <a:srgbClr val="000000"/>
                </a:solidFill>
                <a:latin typeface="Arial" charset="0"/>
                <a:ea typeface="新細明體" pitchFamily="18" charset="-120"/>
              </a:rPr>
              <a:t>The bus and the RAM only “know” physical address.  They do not know process and addressing space. </a:t>
            </a:r>
          </a:p>
        </p:txBody>
      </p:sp>
      <p:sp>
        <p:nvSpPr>
          <p:cNvPr id="28" name="Rectangle 3">
            <a:extLst>
              <a:ext uri="{FF2B5EF4-FFF2-40B4-BE49-F238E27FC236}">
                <a16:creationId xmlns:a16="http://schemas.microsoft.com/office/drawing/2014/main" id="{16C3E2A0-14D6-4866-9F67-7EAC23110E59}"/>
              </a:ext>
            </a:extLst>
          </p:cNvPr>
          <p:cNvSpPr>
            <a:spLocks noChangeArrowheads="1"/>
          </p:cNvSpPr>
          <p:nvPr/>
        </p:nvSpPr>
        <p:spPr bwMode="auto">
          <a:xfrm>
            <a:off x="9695324" y="3048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29" name="Rectangle 4">
            <a:extLst>
              <a:ext uri="{FF2B5EF4-FFF2-40B4-BE49-F238E27FC236}">
                <a16:creationId xmlns:a16="http://schemas.microsoft.com/office/drawing/2014/main" id="{F51A1B6E-1974-4704-9DAF-9AA1A1FE30C4}"/>
              </a:ext>
            </a:extLst>
          </p:cNvPr>
          <p:cNvSpPr>
            <a:spLocks noChangeArrowheads="1"/>
          </p:cNvSpPr>
          <p:nvPr/>
        </p:nvSpPr>
        <p:spPr bwMode="auto">
          <a:xfrm>
            <a:off x="9695324" y="3429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00005</a:t>
            </a:r>
          </a:p>
        </p:txBody>
      </p:sp>
      <p:sp>
        <p:nvSpPr>
          <p:cNvPr id="30" name="Rectangle 5">
            <a:extLst>
              <a:ext uri="{FF2B5EF4-FFF2-40B4-BE49-F238E27FC236}">
                <a16:creationId xmlns:a16="http://schemas.microsoft.com/office/drawing/2014/main" id="{3F2CC17E-0A41-4D86-98AE-BDDA0387D291}"/>
              </a:ext>
            </a:extLst>
          </p:cNvPr>
          <p:cNvSpPr>
            <a:spLocks noChangeArrowheads="1"/>
          </p:cNvSpPr>
          <p:nvPr/>
        </p:nvSpPr>
        <p:spPr bwMode="auto">
          <a:xfrm>
            <a:off x="9695324" y="3810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00006</a:t>
            </a:r>
          </a:p>
        </p:txBody>
      </p:sp>
      <p:sp>
        <p:nvSpPr>
          <p:cNvPr id="31" name="Rectangle 6">
            <a:extLst>
              <a:ext uri="{FF2B5EF4-FFF2-40B4-BE49-F238E27FC236}">
                <a16:creationId xmlns:a16="http://schemas.microsoft.com/office/drawing/2014/main" id="{91805F1F-6F58-4B2B-B316-FAF0804C676E}"/>
              </a:ext>
            </a:extLst>
          </p:cNvPr>
          <p:cNvSpPr>
            <a:spLocks noChangeArrowheads="1"/>
          </p:cNvSpPr>
          <p:nvPr/>
        </p:nvSpPr>
        <p:spPr bwMode="auto">
          <a:xfrm>
            <a:off x="9695324" y="4191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32" name="Rectangle 7">
            <a:extLst>
              <a:ext uri="{FF2B5EF4-FFF2-40B4-BE49-F238E27FC236}">
                <a16:creationId xmlns:a16="http://schemas.microsoft.com/office/drawing/2014/main" id="{02233262-2856-43AC-9891-EB426A863DDA}"/>
              </a:ext>
            </a:extLst>
          </p:cNvPr>
          <p:cNvSpPr>
            <a:spLocks noChangeArrowheads="1"/>
          </p:cNvSpPr>
          <p:nvPr/>
        </p:nvSpPr>
        <p:spPr bwMode="auto">
          <a:xfrm>
            <a:off x="9695324" y="4572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00008</a:t>
            </a:r>
          </a:p>
        </p:txBody>
      </p:sp>
      <p:sp>
        <p:nvSpPr>
          <p:cNvPr id="33" name="Rectangle 8">
            <a:extLst>
              <a:ext uri="{FF2B5EF4-FFF2-40B4-BE49-F238E27FC236}">
                <a16:creationId xmlns:a16="http://schemas.microsoft.com/office/drawing/2014/main" id="{56A8768F-68CD-48BF-AA21-DC310B6BE91D}"/>
              </a:ext>
            </a:extLst>
          </p:cNvPr>
          <p:cNvSpPr>
            <a:spLocks noChangeArrowheads="1"/>
          </p:cNvSpPr>
          <p:nvPr/>
        </p:nvSpPr>
        <p:spPr bwMode="auto">
          <a:xfrm>
            <a:off x="9695324" y="4953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00009</a:t>
            </a:r>
          </a:p>
        </p:txBody>
      </p:sp>
      <p:sp>
        <p:nvSpPr>
          <p:cNvPr id="34" name="Rectangle 9">
            <a:extLst>
              <a:ext uri="{FF2B5EF4-FFF2-40B4-BE49-F238E27FC236}">
                <a16:creationId xmlns:a16="http://schemas.microsoft.com/office/drawing/2014/main" id="{3EE810A0-6F97-4305-A43B-D1E67D4524C2}"/>
              </a:ext>
            </a:extLst>
          </p:cNvPr>
          <p:cNvSpPr>
            <a:spLocks noChangeArrowheads="1"/>
          </p:cNvSpPr>
          <p:nvPr/>
        </p:nvSpPr>
        <p:spPr bwMode="auto">
          <a:xfrm>
            <a:off x="8476124" y="3048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5" name="Rectangle 10">
            <a:extLst>
              <a:ext uri="{FF2B5EF4-FFF2-40B4-BE49-F238E27FC236}">
                <a16:creationId xmlns:a16="http://schemas.microsoft.com/office/drawing/2014/main" id="{81FF7DF5-FB1B-4C0C-876B-EE3F99466330}"/>
              </a:ext>
            </a:extLst>
          </p:cNvPr>
          <p:cNvSpPr>
            <a:spLocks noChangeArrowheads="1"/>
          </p:cNvSpPr>
          <p:nvPr/>
        </p:nvSpPr>
        <p:spPr bwMode="auto">
          <a:xfrm>
            <a:off x="8476124" y="34290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6" name="Rectangle 11">
            <a:extLst>
              <a:ext uri="{FF2B5EF4-FFF2-40B4-BE49-F238E27FC236}">
                <a16:creationId xmlns:a16="http://schemas.microsoft.com/office/drawing/2014/main" id="{C75F2BE7-CB10-4420-8FD3-C0395DFC9EDD}"/>
              </a:ext>
            </a:extLst>
          </p:cNvPr>
          <p:cNvSpPr>
            <a:spLocks noChangeArrowheads="1"/>
          </p:cNvSpPr>
          <p:nvPr/>
        </p:nvSpPr>
        <p:spPr bwMode="auto">
          <a:xfrm>
            <a:off x="8476124" y="4191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7" name="Rectangle 12">
            <a:extLst>
              <a:ext uri="{FF2B5EF4-FFF2-40B4-BE49-F238E27FC236}">
                <a16:creationId xmlns:a16="http://schemas.microsoft.com/office/drawing/2014/main" id="{36720F49-D074-498E-80F9-AD66294B161C}"/>
              </a:ext>
            </a:extLst>
          </p:cNvPr>
          <p:cNvSpPr>
            <a:spLocks noChangeArrowheads="1"/>
          </p:cNvSpPr>
          <p:nvPr/>
        </p:nvSpPr>
        <p:spPr bwMode="auto">
          <a:xfrm>
            <a:off x="8476124" y="38100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8" name="Rectangle 13">
            <a:extLst>
              <a:ext uri="{FF2B5EF4-FFF2-40B4-BE49-F238E27FC236}">
                <a16:creationId xmlns:a16="http://schemas.microsoft.com/office/drawing/2014/main" id="{8073286B-A9FA-4303-ADB1-C3EB23F4D566}"/>
              </a:ext>
            </a:extLst>
          </p:cNvPr>
          <p:cNvSpPr>
            <a:spLocks noChangeArrowheads="1"/>
          </p:cNvSpPr>
          <p:nvPr/>
        </p:nvSpPr>
        <p:spPr bwMode="auto">
          <a:xfrm>
            <a:off x="8476124" y="4572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9" name="Line 14">
            <a:extLst>
              <a:ext uri="{FF2B5EF4-FFF2-40B4-BE49-F238E27FC236}">
                <a16:creationId xmlns:a16="http://schemas.microsoft.com/office/drawing/2014/main" id="{0D486C66-4E00-467A-82F3-1EEBC57B1F85}"/>
              </a:ext>
            </a:extLst>
          </p:cNvPr>
          <p:cNvSpPr>
            <a:spLocks noChangeShapeType="1"/>
          </p:cNvSpPr>
          <p:nvPr/>
        </p:nvSpPr>
        <p:spPr bwMode="auto">
          <a:xfrm>
            <a:off x="9695324" y="53340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0" name="Line 15">
            <a:extLst>
              <a:ext uri="{FF2B5EF4-FFF2-40B4-BE49-F238E27FC236}">
                <a16:creationId xmlns:a16="http://schemas.microsoft.com/office/drawing/2014/main" id="{FE222E5A-6B5D-4E0B-9A93-0825FCD08D51}"/>
              </a:ext>
            </a:extLst>
          </p:cNvPr>
          <p:cNvSpPr>
            <a:spLocks noChangeShapeType="1"/>
          </p:cNvSpPr>
          <p:nvPr/>
        </p:nvSpPr>
        <p:spPr bwMode="auto">
          <a:xfrm>
            <a:off x="8476124" y="53340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1" name="Rectangle 16">
            <a:extLst>
              <a:ext uri="{FF2B5EF4-FFF2-40B4-BE49-F238E27FC236}">
                <a16:creationId xmlns:a16="http://schemas.microsoft.com/office/drawing/2014/main" id="{038EE402-41D0-454D-A47D-30F551EA1FA6}"/>
              </a:ext>
            </a:extLst>
          </p:cNvPr>
          <p:cNvSpPr>
            <a:spLocks noChangeArrowheads="1"/>
          </p:cNvSpPr>
          <p:nvPr/>
        </p:nvSpPr>
        <p:spPr bwMode="auto">
          <a:xfrm>
            <a:off x="8476124" y="5611906"/>
            <a:ext cx="1219200" cy="304800"/>
          </a:xfrm>
          <a:prstGeom prst="rect">
            <a:avLst/>
          </a:prstGeom>
          <a:noFill/>
          <a:ln w="12700">
            <a:noFill/>
            <a:miter lim="800000"/>
            <a:headEnd type="none" w="sm" len="sm"/>
            <a:tailEnd type="none" w="sm" len="sm"/>
          </a:ln>
        </p:spPr>
        <p:txBody>
          <a:bodyPr wrap="none" anchor="ctr"/>
          <a:lstStyle/>
          <a:p>
            <a:pPr algn="ctr"/>
            <a:r>
              <a:rPr kumimoji="1" lang="en-US" altLang="zh-TW" dirty="0">
                <a:latin typeface="Arial" charset="0"/>
                <a:ea typeface="新細明體" pitchFamily="18" charset="-120"/>
              </a:rPr>
              <a:t>RAM</a:t>
            </a:r>
            <a:endParaRPr kumimoji="1" lang="en-US" altLang="zh-TW" sz="1200" dirty="0">
              <a:latin typeface="Times New Roman" pitchFamily="18" charset="0"/>
              <a:ea typeface="新細明體" pitchFamily="18" charset="-120"/>
            </a:endParaRPr>
          </a:p>
        </p:txBody>
      </p:sp>
      <p:sp>
        <p:nvSpPr>
          <p:cNvPr id="42" name="Rectangle 17">
            <a:extLst>
              <a:ext uri="{FF2B5EF4-FFF2-40B4-BE49-F238E27FC236}">
                <a16:creationId xmlns:a16="http://schemas.microsoft.com/office/drawing/2014/main" id="{EB28E685-64DD-4F5B-94A4-EE9790881457}"/>
              </a:ext>
            </a:extLst>
          </p:cNvPr>
          <p:cNvSpPr>
            <a:spLocks noChangeArrowheads="1"/>
          </p:cNvSpPr>
          <p:nvPr/>
        </p:nvSpPr>
        <p:spPr bwMode="auto">
          <a:xfrm>
            <a:off x="8476124" y="4953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43" name="Line 18">
            <a:extLst>
              <a:ext uri="{FF2B5EF4-FFF2-40B4-BE49-F238E27FC236}">
                <a16:creationId xmlns:a16="http://schemas.microsoft.com/office/drawing/2014/main" id="{6D624FA1-ADF3-4DB9-A5BC-D1E3E7379896}"/>
              </a:ext>
            </a:extLst>
          </p:cNvPr>
          <p:cNvSpPr>
            <a:spLocks noChangeShapeType="1"/>
          </p:cNvSpPr>
          <p:nvPr/>
        </p:nvSpPr>
        <p:spPr bwMode="auto">
          <a:xfrm>
            <a:off x="9695324" y="24384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4" name="Line 19">
            <a:extLst>
              <a:ext uri="{FF2B5EF4-FFF2-40B4-BE49-F238E27FC236}">
                <a16:creationId xmlns:a16="http://schemas.microsoft.com/office/drawing/2014/main" id="{49579B71-935E-4201-9FD8-9CDA16A721D9}"/>
              </a:ext>
            </a:extLst>
          </p:cNvPr>
          <p:cNvSpPr>
            <a:spLocks noChangeShapeType="1"/>
          </p:cNvSpPr>
          <p:nvPr/>
        </p:nvSpPr>
        <p:spPr bwMode="auto">
          <a:xfrm>
            <a:off x="8476124" y="24384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5" name="Rectangle 20">
            <a:extLst>
              <a:ext uri="{FF2B5EF4-FFF2-40B4-BE49-F238E27FC236}">
                <a16:creationId xmlns:a16="http://schemas.microsoft.com/office/drawing/2014/main" id="{AB871278-0017-4BC4-869A-6F8BEFE04956}"/>
              </a:ext>
            </a:extLst>
          </p:cNvPr>
          <p:cNvSpPr>
            <a:spLocks noChangeArrowheads="1"/>
          </p:cNvSpPr>
          <p:nvPr/>
        </p:nvSpPr>
        <p:spPr bwMode="auto">
          <a:xfrm>
            <a:off x="8704724" y="3124200"/>
            <a:ext cx="609600" cy="174625"/>
          </a:xfrm>
          <a:prstGeom prst="rect">
            <a:avLst/>
          </a:prstGeom>
          <a:solidFill>
            <a:srgbClr val="FFFFFF"/>
          </a:solidFill>
          <a:ln w="28575">
            <a:solidFill>
              <a:srgbClr val="000000"/>
            </a:solidFill>
            <a:miter lim="800000"/>
            <a:headEnd type="none" w="sm" len="sm"/>
            <a:tailEnd type="none" w="sm" len="sm"/>
          </a:ln>
        </p:spPr>
        <p:txBody>
          <a:bodyPr wrap="none" anchor="ctr"/>
          <a:lstStyle/>
          <a:p>
            <a:endParaRPr lang="en-US"/>
          </a:p>
        </p:txBody>
      </p:sp>
      <p:sp>
        <p:nvSpPr>
          <p:cNvPr id="46" name="Rectangle 21">
            <a:extLst>
              <a:ext uri="{FF2B5EF4-FFF2-40B4-BE49-F238E27FC236}">
                <a16:creationId xmlns:a16="http://schemas.microsoft.com/office/drawing/2014/main" id="{D284DDCD-09B1-4B03-9CA4-8A5ACBF41D4F}"/>
              </a:ext>
            </a:extLst>
          </p:cNvPr>
          <p:cNvSpPr>
            <a:spLocks noChangeArrowheads="1"/>
          </p:cNvSpPr>
          <p:nvPr/>
        </p:nvSpPr>
        <p:spPr bwMode="auto">
          <a:xfrm>
            <a:off x="6571124" y="1828800"/>
            <a:ext cx="19812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physical address</a:t>
            </a:r>
          </a:p>
        </p:txBody>
      </p:sp>
      <p:sp>
        <p:nvSpPr>
          <p:cNvPr id="47" name="Line 22">
            <a:extLst>
              <a:ext uri="{FF2B5EF4-FFF2-40B4-BE49-F238E27FC236}">
                <a16:creationId xmlns:a16="http://schemas.microsoft.com/office/drawing/2014/main" id="{E57CB504-3F21-45CC-A47A-6DB6A52A9ED1}"/>
              </a:ext>
            </a:extLst>
          </p:cNvPr>
          <p:cNvSpPr>
            <a:spLocks noChangeShapeType="1"/>
          </p:cNvSpPr>
          <p:nvPr/>
        </p:nvSpPr>
        <p:spPr bwMode="auto">
          <a:xfrm>
            <a:off x="8323724" y="2362200"/>
            <a:ext cx="533400" cy="685800"/>
          </a:xfrm>
          <a:prstGeom prst="line">
            <a:avLst/>
          </a:prstGeom>
          <a:noFill/>
          <a:ln w="12700">
            <a:solidFill>
              <a:schemeClr val="tx1"/>
            </a:solidFill>
            <a:round/>
            <a:headEnd type="oval" w="med" len="med"/>
            <a:tailEnd type="triangle" w="med" len="med"/>
          </a:ln>
        </p:spPr>
        <p:txBody>
          <a:bodyPr/>
          <a:lstStyle/>
          <a:p>
            <a:endParaRPr lang="en-US"/>
          </a:p>
        </p:txBody>
      </p:sp>
      <p:sp>
        <p:nvSpPr>
          <p:cNvPr id="48" name="Line 27">
            <a:extLst>
              <a:ext uri="{FF2B5EF4-FFF2-40B4-BE49-F238E27FC236}">
                <a16:creationId xmlns:a16="http://schemas.microsoft.com/office/drawing/2014/main" id="{3994C2AF-0F28-411F-8D6F-FD31BCC67933}"/>
              </a:ext>
            </a:extLst>
          </p:cNvPr>
          <p:cNvSpPr>
            <a:spLocks noChangeShapeType="1"/>
          </p:cNvSpPr>
          <p:nvPr/>
        </p:nvSpPr>
        <p:spPr bwMode="auto">
          <a:xfrm>
            <a:off x="3305637" y="6324600"/>
            <a:ext cx="6084887" cy="0"/>
          </a:xfrm>
          <a:prstGeom prst="line">
            <a:avLst/>
          </a:prstGeom>
          <a:noFill/>
          <a:ln w="57150" cap="sq">
            <a:solidFill>
              <a:schemeClr val="tx1"/>
            </a:solidFill>
            <a:round/>
            <a:headEnd type="none" w="sm" len="sm"/>
            <a:tailEnd type="none" w="sm" len="sm"/>
          </a:ln>
        </p:spPr>
        <p:txBody>
          <a:bodyPr wrap="none" anchor="ctr"/>
          <a:lstStyle/>
          <a:p>
            <a:endParaRPr lang="en-US"/>
          </a:p>
        </p:txBody>
      </p:sp>
      <p:sp>
        <p:nvSpPr>
          <p:cNvPr id="49" name="Line 28">
            <a:extLst>
              <a:ext uri="{FF2B5EF4-FFF2-40B4-BE49-F238E27FC236}">
                <a16:creationId xmlns:a16="http://schemas.microsoft.com/office/drawing/2014/main" id="{0B965B37-4233-47C8-A4B1-583D2E511770}"/>
              </a:ext>
            </a:extLst>
          </p:cNvPr>
          <p:cNvSpPr>
            <a:spLocks noChangeShapeType="1"/>
          </p:cNvSpPr>
          <p:nvPr/>
        </p:nvSpPr>
        <p:spPr bwMode="auto">
          <a:xfrm flipV="1">
            <a:off x="9161925" y="5943600"/>
            <a:ext cx="0" cy="381000"/>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50" name="Line 29">
            <a:extLst>
              <a:ext uri="{FF2B5EF4-FFF2-40B4-BE49-F238E27FC236}">
                <a16:creationId xmlns:a16="http://schemas.microsoft.com/office/drawing/2014/main" id="{C6A2229D-7323-453A-93AE-B4F6E721B930}"/>
              </a:ext>
            </a:extLst>
          </p:cNvPr>
          <p:cNvSpPr>
            <a:spLocks noChangeShapeType="1"/>
          </p:cNvSpPr>
          <p:nvPr/>
        </p:nvSpPr>
        <p:spPr bwMode="auto">
          <a:xfrm flipV="1">
            <a:off x="3827924" y="5487988"/>
            <a:ext cx="0" cy="836612"/>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51" name="Rectangle 30">
            <a:extLst>
              <a:ext uri="{FF2B5EF4-FFF2-40B4-BE49-F238E27FC236}">
                <a16:creationId xmlns:a16="http://schemas.microsoft.com/office/drawing/2014/main" id="{92B1FA82-BAD5-45FC-9E6E-BCC67A6DF7E2}"/>
              </a:ext>
            </a:extLst>
          </p:cNvPr>
          <p:cNvSpPr>
            <a:spLocks noChangeArrowheads="1"/>
          </p:cNvSpPr>
          <p:nvPr/>
        </p:nvSpPr>
        <p:spPr bwMode="auto">
          <a:xfrm>
            <a:off x="3980324" y="5562600"/>
            <a:ext cx="1828800" cy="5334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addr: 00004100</a:t>
            </a:r>
          </a:p>
          <a:p>
            <a:r>
              <a:rPr kumimoji="1" lang="en-US" altLang="zh-TW" sz="1600">
                <a:latin typeface="Arial" charset="0"/>
                <a:ea typeface="新細明體" pitchFamily="18" charset="-120"/>
              </a:rPr>
              <a:t>data: xxx</a:t>
            </a:r>
          </a:p>
        </p:txBody>
      </p:sp>
      <p:sp>
        <p:nvSpPr>
          <p:cNvPr id="52" name="Rectangle 32">
            <a:extLst>
              <a:ext uri="{FF2B5EF4-FFF2-40B4-BE49-F238E27FC236}">
                <a16:creationId xmlns:a16="http://schemas.microsoft.com/office/drawing/2014/main" id="{CF526BA8-A8A6-4042-8DC4-9C3D28EAC4B6}"/>
              </a:ext>
            </a:extLst>
          </p:cNvPr>
          <p:cNvSpPr>
            <a:spLocks noChangeArrowheads="1"/>
          </p:cNvSpPr>
          <p:nvPr/>
        </p:nvSpPr>
        <p:spPr bwMode="auto">
          <a:xfrm>
            <a:off x="6799724" y="2133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53" name="Rectangle 33">
            <a:extLst>
              <a:ext uri="{FF2B5EF4-FFF2-40B4-BE49-F238E27FC236}">
                <a16:creationId xmlns:a16="http://schemas.microsoft.com/office/drawing/2014/main" id="{16AB2EC8-5625-4B2E-9917-9B03F8A43C58}"/>
              </a:ext>
            </a:extLst>
          </p:cNvPr>
          <p:cNvSpPr>
            <a:spLocks noChangeArrowheads="1"/>
          </p:cNvSpPr>
          <p:nvPr/>
        </p:nvSpPr>
        <p:spPr bwMode="auto">
          <a:xfrm>
            <a:off x="7637924" y="2133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Tree>
    <p:extLst>
      <p:ext uri="{BB962C8B-B14F-4D97-AF65-F5344CB8AC3E}">
        <p14:creationId xmlns:p14="http://schemas.microsoft.com/office/powerpoint/2010/main" val="220160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F85B6F-E6CD-4D05-B1A4-105945058855}"/>
              </a:ext>
            </a:extLst>
          </p:cNvPr>
          <p:cNvSpPr>
            <a:spLocks noGrp="1"/>
          </p:cNvSpPr>
          <p:nvPr>
            <p:ph type="sldNum" sz="quarter" idx="34"/>
          </p:nvPr>
        </p:nvSpPr>
        <p:spPr/>
        <p:txBody>
          <a:bodyPr/>
          <a:lstStyle/>
          <a:p>
            <a:fld id="{19B51A1E-902D-48AF-9020-955120F399B6}" type="slidenum">
              <a:rPr lang="en-US" noProof="0" smtClean="0"/>
              <a:pPr/>
              <a:t>31</a:t>
            </a:fld>
            <a:endParaRPr lang="en-US" noProof="0" dirty="0"/>
          </a:p>
        </p:txBody>
      </p:sp>
      <p:sp>
        <p:nvSpPr>
          <p:cNvPr id="5" name="Title 4">
            <a:extLst>
              <a:ext uri="{FF2B5EF4-FFF2-40B4-BE49-F238E27FC236}">
                <a16:creationId xmlns:a16="http://schemas.microsoft.com/office/drawing/2014/main" id="{B03005C0-E789-4CE1-97E9-E909D7FAE564}"/>
              </a:ext>
            </a:extLst>
          </p:cNvPr>
          <p:cNvSpPr>
            <a:spLocks noGrp="1"/>
          </p:cNvSpPr>
          <p:nvPr>
            <p:ph type="title"/>
          </p:nvPr>
        </p:nvSpPr>
        <p:spPr/>
        <p:txBody>
          <a:bodyPr/>
          <a:lstStyle/>
          <a:p>
            <a:r>
              <a:rPr lang="en-US" altLang="zh-TW" dirty="0">
                <a:ea typeface="新細明體" pitchFamily="18" charset="-120"/>
              </a:rPr>
              <a:t>Address Translation – 5 </a:t>
            </a:r>
            <a:endParaRPr lang="en-US" dirty="0"/>
          </a:p>
        </p:txBody>
      </p:sp>
      <p:sp>
        <p:nvSpPr>
          <p:cNvPr id="22" name="Rectangle 18">
            <a:extLst>
              <a:ext uri="{FF2B5EF4-FFF2-40B4-BE49-F238E27FC236}">
                <a16:creationId xmlns:a16="http://schemas.microsoft.com/office/drawing/2014/main" id="{864A4FB0-F94F-472A-B08C-213900D4FFD1}"/>
              </a:ext>
            </a:extLst>
          </p:cNvPr>
          <p:cNvSpPr>
            <a:spLocks noChangeArrowheads="1"/>
          </p:cNvSpPr>
          <p:nvPr/>
        </p:nvSpPr>
        <p:spPr bwMode="auto">
          <a:xfrm>
            <a:off x="2415990" y="4038600"/>
            <a:ext cx="2438400" cy="1371600"/>
          </a:xfrm>
          <a:prstGeom prst="rect">
            <a:avLst/>
          </a:prstGeom>
          <a:solidFill>
            <a:srgbClr val="4F81BD"/>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19">
            <a:extLst>
              <a:ext uri="{FF2B5EF4-FFF2-40B4-BE49-F238E27FC236}">
                <a16:creationId xmlns:a16="http://schemas.microsoft.com/office/drawing/2014/main" id="{8B7B37B5-737E-4926-B76A-CE65D6AD8609}"/>
              </a:ext>
            </a:extLst>
          </p:cNvPr>
          <p:cNvSpPr>
            <a:spLocks noChangeArrowheads="1"/>
          </p:cNvSpPr>
          <p:nvPr/>
        </p:nvSpPr>
        <p:spPr bwMode="auto">
          <a:xfrm>
            <a:off x="2492190" y="4495800"/>
            <a:ext cx="22098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MOV [00000100], AX</a:t>
            </a:r>
          </a:p>
        </p:txBody>
      </p:sp>
      <p:sp>
        <p:nvSpPr>
          <p:cNvPr id="24" name="Rectangle 20">
            <a:extLst>
              <a:ext uri="{FF2B5EF4-FFF2-40B4-BE49-F238E27FC236}">
                <a16:creationId xmlns:a16="http://schemas.microsoft.com/office/drawing/2014/main" id="{8C090C2E-1EEF-436F-A967-415194B9FAA9}"/>
              </a:ext>
            </a:extLst>
          </p:cNvPr>
          <p:cNvSpPr>
            <a:spLocks noChangeArrowheads="1"/>
          </p:cNvSpPr>
          <p:nvPr/>
        </p:nvSpPr>
        <p:spPr bwMode="auto">
          <a:xfrm>
            <a:off x="2492190" y="4191000"/>
            <a:ext cx="1828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dirty="0">
                <a:solidFill>
                  <a:schemeClr val="bg1"/>
                </a:solidFill>
                <a:latin typeface="Arial" charset="0"/>
                <a:ea typeface="新細明體" pitchFamily="18" charset="-120"/>
              </a:rPr>
              <a:t>Instruction register</a:t>
            </a:r>
          </a:p>
        </p:txBody>
      </p:sp>
      <p:sp>
        <p:nvSpPr>
          <p:cNvPr id="25" name="Rectangle 21">
            <a:extLst>
              <a:ext uri="{FF2B5EF4-FFF2-40B4-BE49-F238E27FC236}">
                <a16:creationId xmlns:a16="http://schemas.microsoft.com/office/drawing/2014/main" id="{8EDBCC00-78E7-44BE-85EA-93A9C9ABFAEB}"/>
              </a:ext>
            </a:extLst>
          </p:cNvPr>
          <p:cNvSpPr>
            <a:spLocks noChangeArrowheads="1"/>
          </p:cNvSpPr>
          <p:nvPr/>
        </p:nvSpPr>
        <p:spPr bwMode="auto">
          <a:xfrm>
            <a:off x="2492190" y="3733800"/>
            <a:ext cx="7620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28" name="Rectangle 3">
            <a:extLst>
              <a:ext uri="{FF2B5EF4-FFF2-40B4-BE49-F238E27FC236}">
                <a16:creationId xmlns:a16="http://schemas.microsoft.com/office/drawing/2014/main" id="{16C3E2A0-14D6-4866-9F67-7EAC23110E59}"/>
              </a:ext>
            </a:extLst>
          </p:cNvPr>
          <p:cNvSpPr>
            <a:spLocks noChangeArrowheads="1"/>
          </p:cNvSpPr>
          <p:nvPr/>
        </p:nvSpPr>
        <p:spPr bwMode="auto">
          <a:xfrm>
            <a:off x="9695324" y="3048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29" name="Rectangle 4">
            <a:extLst>
              <a:ext uri="{FF2B5EF4-FFF2-40B4-BE49-F238E27FC236}">
                <a16:creationId xmlns:a16="http://schemas.microsoft.com/office/drawing/2014/main" id="{F51A1B6E-1974-4704-9DAF-9AA1A1FE30C4}"/>
              </a:ext>
            </a:extLst>
          </p:cNvPr>
          <p:cNvSpPr>
            <a:spLocks noChangeArrowheads="1"/>
          </p:cNvSpPr>
          <p:nvPr/>
        </p:nvSpPr>
        <p:spPr bwMode="auto">
          <a:xfrm>
            <a:off x="9695324" y="3429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00005</a:t>
            </a:r>
          </a:p>
        </p:txBody>
      </p:sp>
      <p:sp>
        <p:nvSpPr>
          <p:cNvPr id="30" name="Rectangle 5">
            <a:extLst>
              <a:ext uri="{FF2B5EF4-FFF2-40B4-BE49-F238E27FC236}">
                <a16:creationId xmlns:a16="http://schemas.microsoft.com/office/drawing/2014/main" id="{3F2CC17E-0A41-4D86-98AE-BDDA0387D291}"/>
              </a:ext>
            </a:extLst>
          </p:cNvPr>
          <p:cNvSpPr>
            <a:spLocks noChangeArrowheads="1"/>
          </p:cNvSpPr>
          <p:nvPr/>
        </p:nvSpPr>
        <p:spPr bwMode="auto">
          <a:xfrm>
            <a:off x="9695324" y="3810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00006</a:t>
            </a:r>
          </a:p>
        </p:txBody>
      </p:sp>
      <p:sp>
        <p:nvSpPr>
          <p:cNvPr id="31" name="Rectangle 6">
            <a:extLst>
              <a:ext uri="{FF2B5EF4-FFF2-40B4-BE49-F238E27FC236}">
                <a16:creationId xmlns:a16="http://schemas.microsoft.com/office/drawing/2014/main" id="{91805F1F-6F58-4B2B-B316-FAF0804C676E}"/>
              </a:ext>
            </a:extLst>
          </p:cNvPr>
          <p:cNvSpPr>
            <a:spLocks noChangeArrowheads="1"/>
          </p:cNvSpPr>
          <p:nvPr/>
        </p:nvSpPr>
        <p:spPr bwMode="auto">
          <a:xfrm>
            <a:off x="9695324" y="4191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32" name="Rectangle 7">
            <a:extLst>
              <a:ext uri="{FF2B5EF4-FFF2-40B4-BE49-F238E27FC236}">
                <a16:creationId xmlns:a16="http://schemas.microsoft.com/office/drawing/2014/main" id="{02233262-2856-43AC-9891-EB426A863DDA}"/>
              </a:ext>
            </a:extLst>
          </p:cNvPr>
          <p:cNvSpPr>
            <a:spLocks noChangeArrowheads="1"/>
          </p:cNvSpPr>
          <p:nvPr/>
        </p:nvSpPr>
        <p:spPr bwMode="auto">
          <a:xfrm>
            <a:off x="9695324" y="4572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00008</a:t>
            </a:r>
          </a:p>
        </p:txBody>
      </p:sp>
      <p:sp>
        <p:nvSpPr>
          <p:cNvPr id="33" name="Rectangle 8">
            <a:extLst>
              <a:ext uri="{FF2B5EF4-FFF2-40B4-BE49-F238E27FC236}">
                <a16:creationId xmlns:a16="http://schemas.microsoft.com/office/drawing/2014/main" id="{56A8768F-68CD-48BF-AA21-DC310B6BE91D}"/>
              </a:ext>
            </a:extLst>
          </p:cNvPr>
          <p:cNvSpPr>
            <a:spLocks noChangeArrowheads="1"/>
          </p:cNvSpPr>
          <p:nvPr/>
        </p:nvSpPr>
        <p:spPr bwMode="auto">
          <a:xfrm>
            <a:off x="9695324" y="4953000"/>
            <a:ext cx="838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00009</a:t>
            </a:r>
          </a:p>
        </p:txBody>
      </p:sp>
      <p:sp>
        <p:nvSpPr>
          <p:cNvPr id="34" name="Rectangle 9">
            <a:extLst>
              <a:ext uri="{FF2B5EF4-FFF2-40B4-BE49-F238E27FC236}">
                <a16:creationId xmlns:a16="http://schemas.microsoft.com/office/drawing/2014/main" id="{3EE810A0-6F97-4305-A43B-D1E67D4524C2}"/>
              </a:ext>
            </a:extLst>
          </p:cNvPr>
          <p:cNvSpPr>
            <a:spLocks noChangeArrowheads="1"/>
          </p:cNvSpPr>
          <p:nvPr/>
        </p:nvSpPr>
        <p:spPr bwMode="auto">
          <a:xfrm>
            <a:off x="8476124" y="3048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5" name="Rectangle 10">
            <a:extLst>
              <a:ext uri="{FF2B5EF4-FFF2-40B4-BE49-F238E27FC236}">
                <a16:creationId xmlns:a16="http://schemas.microsoft.com/office/drawing/2014/main" id="{81FF7DF5-FB1B-4C0C-876B-EE3F99466330}"/>
              </a:ext>
            </a:extLst>
          </p:cNvPr>
          <p:cNvSpPr>
            <a:spLocks noChangeArrowheads="1"/>
          </p:cNvSpPr>
          <p:nvPr/>
        </p:nvSpPr>
        <p:spPr bwMode="auto">
          <a:xfrm>
            <a:off x="8476124" y="34290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6" name="Rectangle 11">
            <a:extLst>
              <a:ext uri="{FF2B5EF4-FFF2-40B4-BE49-F238E27FC236}">
                <a16:creationId xmlns:a16="http://schemas.microsoft.com/office/drawing/2014/main" id="{C75F2BE7-CB10-4420-8FD3-C0395DFC9EDD}"/>
              </a:ext>
            </a:extLst>
          </p:cNvPr>
          <p:cNvSpPr>
            <a:spLocks noChangeArrowheads="1"/>
          </p:cNvSpPr>
          <p:nvPr/>
        </p:nvSpPr>
        <p:spPr bwMode="auto">
          <a:xfrm>
            <a:off x="8476124" y="4191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7" name="Rectangle 12">
            <a:extLst>
              <a:ext uri="{FF2B5EF4-FFF2-40B4-BE49-F238E27FC236}">
                <a16:creationId xmlns:a16="http://schemas.microsoft.com/office/drawing/2014/main" id="{36720F49-D074-498E-80F9-AD66294B161C}"/>
              </a:ext>
            </a:extLst>
          </p:cNvPr>
          <p:cNvSpPr>
            <a:spLocks noChangeArrowheads="1"/>
          </p:cNvSpPr>
          <p:nvPr/>
        </p:nvSpPr>
        <p:spPr bwMode="auto">
          <a:xfrm>
            <a:off x="8476124" y="3810000"/>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8" name="Rectangle 13">
            <a:extLst>
              <a:ext uri="{FF2B5EF4-FFF2-40B4-BE49-F238E27FC236}">
                <a16:creationId xmlns:a16="http://schemas.microsoft.com/office/drawing/2014/main" id="{8073286B-A9FA-4303-ADB1-C3EB23F4D566}"/>
              </a:ext>
            </a:extLst>
          </p:cNvPr>
          <p:cNvSpPr>
            <a:spLocks noChangeArrowheads="1"/>
          </p:cNvSpPr>
          <p:nvPr/>
        </p:nvSpPr>
        <p:spPr bwMode="auto">
          <a:xfrm>
            <a:off x="8476124" y="4572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39" name="Line 14">
            <a:extLst>
              <a:ext uri="{FF2B5EF4-FFF2-40B4-BE49-F238E27FC236}">
                <a16:creationId xmlns:a16="http://schemas.microsoft.com/office/drawing/2014/main" id="{0D486C66-4E00-467A-82F3-1EEBC57B1F85}"/>
              </a:ext>
            </a:extLst>
          </p:cNvPr>
          <p:cNvSpPr>
            <a:spLocks noChangeShapeType="1"/>
          </p:cNvSpPr>
          <p:nvPr/>
        </p:nvSpPr>
        <p:spPr bwMode="auto">
          <a:xfrm>
            <a:off x="9695324" y="53340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0" name="Line 15">
            <a:extLst>
              <a:ext uri="{FF2B5EF4-FFF2-40B4-BE49-F238E27FC236}">
                <a16:creationId xmlns:a16="http://schemas.microsoft.com/office/drawing/2014/main" id="{FE222E5A-6B5D-4E0B-9A93-0825FCD08D51}"/>
              </a:ext>
            </a:extLst>
          </p:cNvPr>
          <p:cNvSpPr>
            <a:spLocks noChangeShapeType="1"/>
          </p:cNvSpPr>
          <p:nvPr/>
        </p:nvSpPr>
        <p:spPr bwMode="auto">
          <a:xfrm>
            <a:off x="8476124" y="53340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1" name="Rectangle 16">
            <a:extLst>
              <a:ext uri="{FF2B5EF4-FFF2-40B4-BE49-F238E27FC236}">
                <a16:creationId xmlns:a16="http://schemas.microsoft.com/office/drawing/2014/main" id="{038EE402-41D0-454D-A47D-30F551EA1FA6}"/>
              </a:ext>
            </a:extLst>
          </p:cNvPr>
          <p:cNvSpPr>
            <a:spLocks noChangeArrowheads="1"/>
          </p:cNvSpPr>
          <p:nvPr/>
        </p:nvSpPr>
        <p:spPr bwMode="auto">
          <a:xfrm>
            <a:off x="8476124" y="5611906"/>
            <a:ext cx="1219200" cy="304800"/>
          </a:xfrm>
          <a:prstGeom prst="rect">
            <a:avLst/>
          </a:prstGeom>
          <a:noFill/>
          <a:ln w="12700">
            <a:noFill/>
            <a:miter lim="800000"/>
            <a:headEnd type="none" w="sm" len="sm"/>
            <a:tailEnd type="none" w="sm" len="sm"/>
          </a:ln>
        </p:spPr>
        <p:txBody>
          <a:bodyPr wrap="none" anchor="ctr"/>
          <a:lstStyle/>
          <a:p>
            <a:pPr algn="ctr"/>
            <a:r>
              <a:rPr kumimoji="1" lang="en-US" altLang="zh-TW" dirty="0">
                <a:latin typeface="Arial" charset="0"/>
                <a:ea typeface="新細明體" pitchFamily="18" charset="-120"/>
              </a:rPr>
              <a:t>RAM</a:t>
            </a:r>
            <a:endParaRPr kumimoji="1" lang="en-US" altLang="zh-TW" sz="1200" dirty="0">
              <a:latin typeface="Times New Roman" pitchFamily="18" charset="0"/>
              <a:ea typeface="新細明體" pitchFamily="18" charset="-120"/>
            </a:endParaRPr>
          </a:p>
        </p:txBody>
      </p:sp>
      <p:sp>
        <p:nvSpPr>
          <p:cNvPr id="42" name="Rectangle 17">
            <a:extLst>
              <a:ext uri="{FF2B5EF4-FFF2-40B4-BE49-F238E27FC236}">
                <a16:creationId xmlns:a16="http://schemas.microsoft.com/office/drawing/2014/main" id="{EB28E685-64DD-4F5B-94A4-EE9790881457}"/>
              </a:ext>
            </a:extLst>
          </p:cNvPr>
          <p:cNvSpPr>
            <a:spLocks noChangeArrowheads="1"/>
          </p:cNvSpPr>
          <p:nvPr/>
        </p:nvSpPr>
        <p:spPr bwMode="auto">
          <a:xfrm>
            <a:off x="8476124" y="495300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a:endParaRPr kumimoji="1" lang="en-US" sz="1600">
              <a:latin typeface="Comic Sans MS" pitchFamily="66" charset="0"/>
              <a:ea typeface="新細明體" pitchFamily="18" charset="-120"/>
            </a:endParaRPr>
          </a:p>
        </p:txBody>
      </p:sp>
      <p:sp>
        <p:nvSpPr>
          <p:cNvPr id="43" name="Line 18">
            <a:extLst>
              <a:ext uri="{FF2B5EF4-FFF2-40B4-BE49-F238E27FC236}">
                <a16:creationId xmlns:a16="http://schemas.microsoft.com/office/drawing/2014/main" id="{6D624FA1-ADF3-4DB9-A5BC-D1E3E7379896}"/>
              </a:ext>
            </a:extLst>
          </p:cNvPr>
          <p:cNvSpPr>
            <a:spLocks noChangeShapeType="1"/>
          </p:cNvSpPr>
          <p:nvPr/>
        </p:nvSpPr>
        <p:spPr bwMode="auto">
          <a:xfrm>
            <a:off x="9695324" y="24384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4" name="Line 19">
            <a:extLst>
              <a:ext uri="{FF2B5EF4-FFF2-40B4-BE49-F238E27FC236}">
                <a16:creationId xmlns:a16="http://schemas.microsoft.com/office/drawing/2014/main" id="{49579B71-935E-4201-9FD8-9CDA16A721D9}"/>
              </a:ext>
            </a:extLst>
          </p:cNvPr>
          <p:cNvSpPr>
            <a:spLocks noChangeShapeType="1"/>
          </p:cNvSpPr>
          <p:nvPr/>
        </p:nvSpPr>
        <p:spPr bwMode="auto">
          <a:xfrm>
            <a:off x="8476124" y="2438400"/>
            <a:ext cx="1588" cy="609600"/>
          </a:xfrm>
          <a:prstGeom prst="line">
            <a:avLst/>
          </a:prstGeom>
          <a:noFill/>
          <a:ln w="28575">
            <a:solidFill>
              <a:srgbClr val="000000"/>
            </a:solidFill>
            <a:prstDash val="sysDot"/>
            <a:round/>
            <a:headEnd type="none" w="sm" len="sm"/>
            <a:tailEnd type="none" w="sm" len="sm"/>
          </a:ln>
        </p:spPr>
        <p:txBody>
          <a:bodyPr wrap="none" anchor="ctr"/>
          <a:lstStyle/>
          <a:p>
            <a:endParaRPr lang="en-US"/>
          </a:p>
        </p:txBody>
      </p:sp>
      <p:sp>
        <p:nvSpPr>
          <p:cNvPr id="45" name="Rectangle 20">
            <a:extLst>
              <a:ext uri="{FF2B5EF4-FFF2-40B4-BE49-F238E27FC236}">
                <a16:creationId xmlns:a16="http://schemas.microsoft.com/office/drawing/2014/main" id="{AB871278-0017-4BC4-869A-6F8BEFE04956}"/>
              </a:ext>
            </a:extLst>
          </p:cNvPr>
          <p:cNvSpPr>
            <a:spLocks noChangeArrowheads="1"/>
          </p:cNvSpPr>
          <p:nvPr/>
        </p:nvSpPr>
        <p:spPr bwMode="auto">
          <a:xfrm>
            <a:off x="8704724" y="3124200"/>
            <a:ext cx="609600" cy="174625"/>
          </a:xfrm>
          <a:prstGeom prst="rect">
            <a:avLst/>
          </a:prstGeom>
          <a:solidFill>
            <a:srgbClr val="FFFFFF"/>
          </a:solidFill>
          <a:ln w="28575">
            <a:solidFill>
              <a:srgbClr val="000000"/>
            </a:solidFill>
            <a:miter lim="800000"/>
            <a:headEnd type="none" w="sm" len="sm"/>
            <a:tailEnd type="none" w="sm" len="sm"/>
          </a:ln>
        </p:spPr>
        <p:txBody>
          <a:bodyPr wrap="none" anchor="ctr"/>
          <a:lstStyle/>
          <a:p>
            <a:endParaRPr lang="en-US"/>
          </a:p>
        </p:txBody>
      </p:sp>
      <p:sp>
        <p:nvSpPr>
          <p:cNvPr id="46" name="Rectangle 21">
            <a:extLst>
              <a:ext uri="{FF2B5EF4-FFF2-40B4-BE49-F238E27FC236}">
                <a16:creationId xmlns:a16="http://schemas.microsoft.com/office/drawing/2014/main" id="{D284DDCD-09B1-4B03-9CA4-8A5ACBF41D4F}"/>
              </a:ext>
            </a:extLst>
          </p:cNvPr>
          <p:cNvSpPr>
            <a:spLocks noChangeArrowheads="1"/>
          </p:cNvSpPr>
          <p:nvPr/>
        </p:nvSpPr>
        <p:spPr bwMode="auto">
          <a:xfrm>
            <a:off x="6571124" y="1828800"/>
            <a:ext cx="19812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physical address</a:t>
            </a:r>
          </a:p>
        </p:txBody>
      </p:sp>
      <p:sp>
        <p:nvSpPr>
          <p:cNvPr id="47" name="Line 22">
            <a:extLst>
              <a:ext uri="{FF2B5EF4-FFF2-40B4-BE49-F238E27FC236}">
                <a16:creationId xmlns:a16="http://schemas.microsoft.com/office/drawing/2014/main" id="{E57CB504-3F21-45CC-A47A-6DB6A52A9ED1}"/>
              </a:ext>
            </a:extLst>
          </p:cNvPr>
          <p:cNvSpPr>
            <a:spLocks noChangeShapeType="1"/>
          </p:cNvSpPr>
          <p:nvPr/>
        </p:nvSpPr>
        <p:spPr bwMode="auto">
          <a:xfrm>
            <a:off x="8323724" y="2362200"/>
            <a:ext cx="533400" cy="685800"/>
          </a:xfrm>
          <a:prstGeom prst="line">
            <a:avLst/>
          </a:prstGeom>
          <a:noFill/>
          <a:ln w="12700">
            <a:solidFill>
              <a:schemeClr val="tx1"/>
            </a:solidFill>
            <a:round/>
            <a:headEnd type="oval" w="med" len="med"/>
            <a:tailEnd type="triangle" w="med" len="med"/>
          </a:ln>
        </p:spPr>
        <p:txBody>
          <a:bodyPr/>
          <a:lstStyle/>
          <a:p>
            <a:endParaRPr lang="en-US"/>
          </a:p>
        </p:txBody>
      </p:sp>
      <p:sp>
        <p:nvSpPr>
          <p:cNvPr id="48" name="Line 27">
            <a:extLst>
              <a:ext uri="{FF2B5EF4-FFF2-40B4-BE49-F238E27FC236}">
                <a16:creationId xmlns:a16="http://schemas.microsoft.com/office/drawing/2014/main" id="{3994C2AF-0F28-411F-8D6F-FD31BCC67933}"/>
              </a:ext>
            </a:extLst>
          </p:cNvPr>
          <p:cNvSpPr>
            <a:spLocks noChangeShapeType="1"/>
          </p:cNvSpPr>
          <p:nvPr/>
        </p:nvSpPr>
        <p:spPr bwMode="auto">
          <a:xfrm>
            <a:off x="3305637" y="6324600"/>
            <a:ext cx="6084887" cy="0"/>
          </a:xfrm>
          <a:prstGeom prst="line">
            <a:avLst/>
          </a:prstGeom>
          <a:noFill/>
          <a:ln w="57150" cap="sq">
            <a:solidFill>
              <a:schemeClr val="tx1"/>
            </a:solidFill>
            <a:round/>
            <a:headEnd type="none" w="sm" len="sm"/>
            <a:tailEnd type="none" w="sm" len="sm"/>
          </a:ln>
        </p:spPr>
        <p:txBody>
          <a:bodyPr wrap="none" anchor="ctr"/>
          <a:lstStyle/>
          <a:p>
            <a:endParaRPr lang="en-US"/>
          </a:p>
        </p:txBody>
      </p:sp>
      <p:sp>
        <p:nvSpPr>
          <p:cNvPr id="49" name="Line 28">
            <a:extLst>
              <a:ext uri="{FF2B5EF4-FFF2-40B4-BE49-F238E27FC236}">
                <a16:creationId xmlns:a16="http://schemas.microsoft.com/office/drawing/2014/main" id="{0B965B37-4233-47C8-A4B1-583D2E511770}"/>
              </a:ext>
            </a:extLst>
          </p:cNvPr>
          <p:cNvSpPr>
            <a:spLocks noChangeShapeType="1"/>
          </p:cNvSpPr>
          <p:nvPr/>
        </p:nvSpPr>
        <p:spPr bwMode="auto">
          <a:xfrm flipV="1">
            <a:off x="9161925" y="5943600"/>
            <a:ext cx="0" cy="381000"/>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50" name="Line 29">
            <a:extLst>
              <a:ext uri="{FF2B5EF4-FFF2-40B4-BE49-F238E27FC236}">
                <a16:creationId xmlns:a16="http://schemas.microsoft.com/office/drawing/2014/main" id="{C6A2229D-7323-453A-93AE-B4F6E721B930}"/>
              </a:ext>
            </a:extLst>
          </p:cNvPr>
          <p:cNvSpPr>
            <a:spLocks noChangeShapeType="1"/>
          </p:cNvSpPr>
          <p:nvPr/>
        </p:nvSpPr>
        <p:spPr bwMode="auto">
          <a:xfrm flipV="1">
            <a:off x="3827924" y="5487988"/>
            <a:ext cx="0" cy="836612"/>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52" name="Rectangle 32">
            <a:extLst>
              <a:ext uri="{FF2B5EF4-FFF2-40B4-BE49-F238E27FC236}">
                <a16:creationId xmlns:a16="http://schemas.microsoft.com/office/drawing/2014/main" id="{CF526BA8-A8A6-4042-8DC4-9C3D28EAC4B6}"/>
              </a:ext>
            </a:extLst>
          </p:cNvPr>
          <p:cNvSpPr>
            <a:spLocks noChangeArrowheads="1"/>
          </p:cNvSpPr>
          <p:nvPr/>
        </p:nvSpPr>
        <p:spPr bwMode="auto">
          <a:xfrm>
            <a:off x="6799724" y="2133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zh-CN" altLang="en-US" dirty="0">
                <a:latin typeface="+mn-ea"/>
              </a:rPr>
              <a:t>？</a:t>
            </a:r>
            <a:endParaRPr kumimoji="1" lang="en-US" altLang="zh-TW" dirty="0">
              <a:latin typeface="+mn-ea"/>
            </a:endParaRPr>
          </a:p>
        </p:txBody>
      </p:sp>
      <p:sp>
        <p:nvSpPr>
          <p:cNvPr id="53" name="Rectangle 33">
            <a:extLst>
              <a:ext uri="{FF2B5EF4-FFF2-40B4-BE49-F238E27FC236}">
                <a16:creationId xmlns:a16="http://schemas.microsoft.com/office/drawing/2014/main" id="{16AB2EC8-5625-4B2E-9917-9B03F8A43C58}"/>
              </a:ext>
            </a:extLst>
          </p:cNvPr>
          <p:cNvSpPr>
            <a:spLocks noChangeArrowheads="1"/>
          </p:cNvSpPr>
          <p:nvPr/>
        </p:nvSpPr>
        <p:spPr bwMode="auto">
          <a:xfrm>
            <a:off x="7637924" y="2133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zh-CN" altLang="en-US" dirty="0">
                <a:latin typeface="+mn-ea"/>
              </a:rPr>
              <a:t>？</a:t>
            </a:r>
            <a:endParaRPr kumimoji="1" lang="en-US" altLang="zh-TW" dirty="0">
              <a:latin typeface="+mn-ea"/>
            </a:endParaRPr>
          </a:p>
        </p:txBody>
      </p:sp>
      <p:sp>
        <p:nvSpPr>
          <p:cNvPr id="54" name="Rectangle 51">
            <a:extLst>
              <a:ext uri="{FF2B5EF4-FFF2-40B4-BE49-F238E27FC236}">
                <a16:creationId xmlns:a16="http://schemas.microsoft.com/office/drawing/2014/main" id="{826C9986-BF25-423F-8B75-7E013DC896CB}"/>
              </a:ext>
            </a:extLst>
          </p:cNvPr>
          <p:cNvSpPr>
            <a:spLocks noChangeArrowheads="1"/>
          </p:cNvSpPr>
          <p:nvPr/>
        </p:nvSpPr>
        <p:spPr bwMode="auto">
          <a:xfrm>
            <a:off x="1591228" y="1716088"/>
            <a:ext cx="4038600" cy="1676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dirty="0">
                <a:solidFill>
                  <a:srgbClr val="000000"/>
                </a:solidFill>
                <a:latin typeface="Arial" charset="0"/>
                <a:ea typeface="新細明體" pitchFamily="18" charset="-120"/>
              </a:rPr>
              <a:t>When the CPU read/write data at any logical address, e.g.</a:t>
            </a:r>
            <a:br>
              <a:rPr kumimoji="1" lang="en-US" altLang="zh-TW" dirty="0">
                <a:solidFill>
                  <a:srgbClr val="000000"/>
                </a:solidFill>
                <a:latin typeface="Arial" charset="0"/>
                <a:ea typeface="新細明體" pitchFamily="18" charset="-120"/>
              </a:rPr>
            </a:br>
            <a:r>
              <a:rPr kumimoji="1" lang="en-US" altLang="zh-TW" dirty="0">
                <a:solidFill>
                  <a:srgbClr val="000000"/>
                </a:solidFill>
                <a:latin typeface="Arial" charset="0"/>
                <a:ea typeface="新細明體" pitchFamily="18" charset="-120"/>
              </a:rPr>
              <a:t> MOV [00000100], AX</a:t>
            </a:r>
          </a:p>
          <a:p>
            <a:pPr>
              <a:lnSpc>
                <a:spcPct val="90000"/>
              </a:lnSpc>
              <a:defRPr/>
            </a:pPr>
            <a:br>
              <a:rPr kumimoji="1" lang="en-US" altLang="zh-TW" dirty="0">
                <a:solidFill>
                  <a:srgbClr val="000000"/>
                </a:solidFill>
                <a:latin typeface="Arial" charset="0"/>
                <a:ea typeface="新細明體" pitchFamily="18" charset="-120"/>
              </a:rPr>
            </a:br>
            <a:r>
              <a:rPr kumimoji="1" lang="en-US" altLang="zh-TW" dirty="0">
                <a:solidFill>
                  <a:srgbClr val="000000"/>
                </a:solidFill>
                <a:latin typeface="Arial" charset="0"/>
                <a:ea typeface="新細明體" pitchFamily="18" charset="-120"/>
              </a:rPr>
              <a:t>it has to find the data in the RAM, which only knows physical address.</a:t>
            </a:r>
          </a:p>
        </p:txBody>
      </p:sp>
      <p:grpSp>
        <p:nvGrpSpPr>
          <p:cNvPr id="55" name="Group 16">
            <a:extLst>
              <a:ext uri="{FF2B5EF4-FFF2-40B4-BE49-F238E27FC236}">
                <a16:creationId xmlns:a16="http://schemas.microsoft.com/office/drawing/2014/main" id="{1005E41A-4790-4B44-BCD9-B08C402FF2CD}"/>
              </a:ext>
            </a:extLst>
          </p:cNvPr>
          <p:cNvGrpSpPr>
            <a:grpSpLocks/>
          </p:cNvGrpSpPr>
          <p:nvPr/>
        </p:nvGrpSpPr>
        <p:grpSpPr bwMode="auto">
          <a:xfrm>
            <a:off x="6342518" y="3810000"/>
            <a:ext cx="1219200" cy="1524000"/>
            <a:chOff x="1728" y="2640"/>
            <a:chExt cx="768" cy="960"/>
          </a:xfrm>
        </p:grpSpPr>
        <p:sp>
          <p:nvSpPr>
            <p:cNvPr id="56" name="Rectangle 17">
              <a:extLst>
                <a:ext uri="{FF2B5EF4-FFF2-40B4-BE49-F238E27FC236}">
                  <a16:creationId xmlns:a16="http://schemas.microsoft.com/office/drawing/2014/main" id="{F14E51BC-A57B-4991-BF16-6C41CD4F60A4}"/>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57" name="Rectangle 18">
              <a:extLst>
                <a:ext uri="{FF2B5EF4-FFF2-40B4-BE49-F238E27FC236}">
                  <a16:creationId xmlns:a16="http://schemas.microsoft.com/office/drawing/2014/main" id="{3299DDEE-F542-4001-8EAE-5B0BE66ECE7A}"/>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58" name="Rectangle 19">
              <a:extLst>
                <a:ext uri="{FF2B5EF4-FFF2-40B4-BE49-F238E27FC236}">
                  <a16:creationId xmlns:a16="http://schemas.microsoft.com/office/drawing/2014/main" id="{635F8465-1EA1-487D-9420-B7054BE875E6}"/>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59" name="Rectangle 20">
              <a:extLst>
                <a:ext uri="{FF2B5EF4-FFF2-40B4-BE49-F238E27FC236}">
                  <a16:creationId xmlns:a16="http://schemas.microsoft.com/office/drawing/2014/main" id="{D1B6681A-4A8E-43F5-904B-D5BA5F33454A}"/>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60" name="Line 21">
            <a:extLst>
              <a:ext uri="{FF2B5EF4-FFF2-40B4-BE49-F238E27FC236}">
                <a16:creationId xmlns:a16="http://schemas.microsoft.com/office/drawing/2014/main" id="{A9CFC28B-CBE3-418A-A857-0D066EC5CD10}"/>
              </a:ext>
            </a:extLst>
          </p:cNvPr>
          <p:cNvSpPr>
            <a:spLocks noChangeShapeType="1"/>
          </p:cNvSpPr>
          <p:nvPr/>
        </p:nvSpPr>
        <p:spPr bwMode="auto">
          <a:xfrm flipV="1">
            <a:off x="7333118" y="3200400"/>
            <a:ext cx="1295400" cy="838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1" name="Line 22">
            <a:extLst>
              <a:ext uri="{FF2B5EF4-FFF2-40B4-BE49-F238E27FC236}">
                <a16:creationId xmlns:a16="http://schemas.microsoft.com/office/drawing/2014/main" id="{A5E622B3-9060-447F-9910-A353D1D52BD9}"/>
              </a:ext>
            </a:extLst>
          </p:cNvPr>
          <p:cNvSpPr>
            <a:spLocks noChangeShapeType="1"/>
          </p:cNvSpPr>
          <p:nvPr/>
        </p:nvSpPr>
        <p:spPr bwMode="auto">
          <a:xfrm>
            <a:off x="7333118" y="4419600"/>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2" name="Line 23">
            <a:extLst>
              <a:ext uri="{FF2B5EF4-FFF2-40B4-BE49-F238E27FC236}">
                <a16:creationId xmlns:a16="http://schemas.microsoft.com/office/drawing/2014/main" id="{ECE68F4B-A6A6-4D27-AEB8-DCAB2B30662B}"/>
              </a:ext>
            </a:extLst>
          </p:cNvPr>
          <p:cNvSpPr>
            <a:spLocks noChangeShapeType="1"/>
          </p:cNvSpPr>
          <p:nvPr/>
        </p:nvSpPr>
        <p:spPr bwMode="auto">
          <a:xfrm>
            <a:off x="7333118" y="4800600"/>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3" name="Rectangle 25">
            <a:extLst>
              <a:ext uri="{FF2B5EF4-FFF2-40B4-BE49-F238E27FC236}">
                <a16:creationId xmlns:a16="http://schemas.microsoft.com/office/drawing/2014/main" id="{A3C7253D-8811-43FA-BDA0-84AC7129443A}"/>
              </a:ext>
            </a:extLst>
          </p:cNvPr>
          <p:cNvSpPr>
            <a:spLocks noChangeArrowheads="1"/>
          </p:cNvSpPr>
          <p:nvPr/>
        </p:nvSpPr>
        <p:spPr bwMode="auto">
          <a:xfrm>
            <a:off x="6342518" y="5410200"/>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a:solidFill>
                  <a:prstClr val="black"/>
                </a:solidFill>
                <a:latin typeface="Arial" charset="0"/>
                <a:ea typeface="新細明體" pitchFamily="18" charset="-120"/>
              </a:rPr>
              <a:t> of process C</a:t>
            </a:r>
            <a:endParaRPr kumimoji="1" lang="en-US" altLang="zh-TW" sz="1200">
              <a:solidFill>
                <a:prstClr val="black"/>
              </a:solidFill>
              <a:ea typeface="新細明體" pitchFamily="18" charset="-120"/>
            </a:endParaRPr>
          </a:p>
        </p:txBody>
      </p:sp>
      <p:sp>
        <p:nvSpPr>
          <p:cNvPr id="64" name="Rectangle 26">
            <a:extLst>
              <a:ext uri="{FF2B5EF4-FFF2-40B4-BE49-F238E27FC236}">
                <a16:creationId xmlns:a16="http://schemas.microsoft.com/office/drawing/2014/main" id="{365E6D27-12A0-4B8D-B893-9B3D1B00EE76}"/>
              </a:ext>
            </a:extLst>
          </p:cNvPr>
          <p:cNvSpPr>
            <a:spLocks noChangeArrowheads="1"/>
          </p:cNvSpPr>
          <p:nvPr/>
        </p:nvSpPr>
        <p:spPr bwMode="auto">
          <a:xfrm>
            <a:off x="5504318" y="3810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65" name="Rectangle 27">
            <a:extLst>
              <a:ext uri="{FF2B5EF4-FFF2-40B4-BE49-F238E27FC236}">
                <a16:creationId xmlns:a16="http://schemas.microsoft.com/office/drawing/2014/main" id="{66BC2369-F0D1-4C18-8026-FE4C3579330D}"/>
              </a:ext>
            </a:extLst>
          </p:cNvPr>
          <p:cNvSpPr>
            <a:spLocks noChangeArrowheads="1"/>
          </p:cNvSpPr>
          <p:nvPr/>
        </p:nvSpPr>
        <p:spPr bwMode="auto">
          <a:xfrm>
            <a:off x="5504318" y="4191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66" name="Rectangle 28">
            <a:extLst>
              <a:ext uri="{FF2B5EF4-FFF2-40B4-BE49-F238E27FC236}">
                <a16:creationId xmlns:a16="http://schemas.microsoft.com/office/drawing/2014/main" id="{A075F862-F365-4B6B-B276-3F2EF859E8E2}"/>
              </a:ext>
            </a:extLst>
          </p:cNvPr>
          <p:cNvSpPr>
            <a:spLocks noChangeArrowheads="1"/>
          </p:cNvSpPr>
          <p:nvPr/>
        </p:nvSpPr>
        <p:spPr bwMode="auto">
          <a:xfrm>
            <a:off x="5504318" y="4572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67" name="Rectangle 29">
            <a:extLst>
              <a:ext uri="{FF2B5EF4-FFF2-40B4-BE49-F238E27FC236}">
                <a16:creationId xmlns:a16="http://schemas.microsoft.com/office/drawing/2014/main" id="{7F07A222-1250-413C-9201-0EA91AE61121}"/>
              </a:ext>
            </a:extLst>
          </p:cNvPr>
          <p:cNvSpPr>
            <a:spLocks noChangeArrowheads="1"/>
          </p:cNvSpPr>
          <p:nvPr/>
        </p:nvSpPr>
        <p:spPr bwMode="auto">
          <a:xfrm>
            <a:off x="5504318" y="4953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68" name="Line 31">
            <a:extLst>
              <a:ext uri="{FF2B5EF4-FFF2-40B4-BE49-F238E27FC236}">
                <a16:creationId xmlns:a16="http://schemas.microsoft.com/office/drawing/2014/main" id="{E2BDCEF2-DB73-44E4-9B9E-AE55DE126D22}"/>
              </a:ext>
            </a:extLst>
          </p:cNvPr>
          <p:cNvSpPr>
            <a:spLocks noChangeShapeType="1"/>
          </p:cNvSpPr>
          <p:nvPr/>
        </p:nvSpPr>
        <p:spPr bwMode="auto">
          <a:xfrm flipV="1">
            <a:off x="7333118" y="5181600"/>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9" name="Rectangle 34">
            <a:extLst>
              <a:ext uri="{FF2B5EF4-FFF2-40B4-BE49-F238E27FC236}">
                <a16:creationId xmlns:a16="http://schemas.microsoft.com/office/drawing/2014/main" id="{5163357F-4478-4117-9E1D-4B6E437D02AF}"/>
              </a:ext>
            </a:extLst>
          </p:cNvPr>
          <p:cNvSpPr>
            <a:spLocks noChangeArrowheads="1"/>
          </p:cNvSpPr>
          <p:nvPr/>
        </p:nvSpPr>
        <p:spPr bwMode="auto">
          <a:xfrm>
            <a:off x="6571118" y="3886200"/>
            <a:ext cx="609600" cy="1746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0" name="Rectangle 36">
            <a:extLst>
              <a:ext uri="{FF2B5EF4-FFF2-40B4-BE49-F238E27FC236}">
                <a16:creationId xmlns:a16="http://schemas.microsoft.com/office/drawing/2014/main" id="{FFB199B6-EDA7-446E-9DAD-27EEBCEE0B14}"/>
              </a:ext>
            </a:extLst>
          </p:cNvPr>
          <p:cNvSpPr>
            <a:spLocks noChangeArrowheads="1"/>
          </p:cNvSpPr>
          <p:nvPr/>
        </p:nvSpPr>
        <p:spPr bwMode="auto">
          <a:xfrm>
            <a:off x="6266318" y="2971800"/>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71" name="Rectangle 37">
            <a:extLst>
              <a:ext uri="{FF2B5EF4-FFF2-40B4-BE49-F238E27FC236}">
                <a16:creationId xmlns:a16="http://schemas.microsoft.com/office/drawing/2014/main" id="{452C204A-FE2C-4188-93FF-B5D7EE632219}"/>
              </a:ext>
            </a:extLst>
          </p:cNvPr>
          <p:cNvSpPr>
            <a:spLocks noChangeArrowheads="1"/>
          </p:cNvSpPr>
          <p:nvPr/>
        </p:nvSpPr>
        <p:spPr bwMode="auto">
          <a:xfrm>
            <a:off x="7104518" y="2971800"/>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72" name="Rectangle 38">
            <a:extLst>
              <a:ext uri="{FF2B5EF4-FFF2-40B4-BE49-F238E27FC236}">
                <a16:creationId xmlns:a16="http://schemas.microsoft.com/office/drawing/2014/main" id="{E2475783-647B-4FF9-8B85-869069BB26DB}"/>
              </a:ext>
            </a:extLst>
          </p:cNvPr>
          <p:cNvSpPr>
            <a:spLocks noChangeArrowheads="1"/>
          </p:cNvSpPr>
          <p:nvPr/>
        </p:nvSpPr>
        <p:spPr bwMode="auto">
          <a:xfrm>
            <a:off x="6037718" y="2667000"/>
            <a:ext cx="1981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Logical address</a:t>
            </a:r>
          </a:p>
        </p:txBody>
      </p:sp>
      <p:sp>
        <p:nvSpPr>
          <p:cNvPr id="73" name="Line 43">
            <a:extLst>
              <a:ext uri="{FF2B5EF4-FFF2-40B4-BE49-F238E27FC236}">
                <a16:creationId xmlns:a16="http://schemas.microsoft.com/office/drawing/2014/main" id="{F015DEB3-5DDA-48E9-90A4-5CED8FDD96F4}"/>
              </a:ext>
            </a:extLst>
          </p:cNvPr>
          <p:cNvSpPr>
            <a:spLocks noChangeShapeType="1"/>
          </p:cNvSpPr>
          <p:nvPr/>
        </p:nvSpPr>
        <p:spPr bwMode="auto">
          <a:xfrm flipH="1">
            <a:off x="6875918" y="3429000"/>
            <a:ext cx="304800" cy="381000"/>
          </a:xfrm>
          <a:prstGeom prst="line">
            <a:avLst/>
          </a:prstGeom>
          <a:noFill/>
          <a:ln w="12700">
            <a:solidFill>
              <a:sysClr val="windowText" lastClr="000000"/>
            </a:solidFill>
            <a:round/>
            <a:headEnd type="oval" w="med" len="med"/>
            <a:tailEnd type="triangle" w="med" len="me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457249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EDFF54-CE5C-4325-8204-8154C6D59521}"/>
              </a:ext>
            </a:extLst>
          </p:cNvPr>
          <p:cNvSpPr>
            <a:spLocks noGrp="1"/>
          </p:cNvSpPr>
          <p:nvPr>
            <p:ph type="sldNum" sz="quarter" idx="34"/>
          </p:nvPr>
        </p:nvSpPr>
        <p:spPr/>
        <p:txBody>
          <a:bodyPr/>
          <a:lstStyle/>
          <a:p>
            <a:fld id="{19B51A1E-902D-48AF-9020-955120F399B6}" type="slidenum">
              <a:rPr lang="en-US" noProof="0" smtClean="0"/>
              <a:pPr/>
              <a:t>32</a:t>
            </a:fld>
            <a:endParaRPr lang="en-US" noProof="0" dirty="0"/>
          </a:p>
        </p:txBody>
      </p:sp>
      <p:sp>
        <p:nvSpPr>
          <p:cNvPr id="5" name="Title 4">
            <a:extLst>
              <a:ext uri="{FF2B5EF4-FFF2-40B4-BE49-F238E27FC236}">
                <a16:creationId xmlns:a16="http://schemas.microsoft.com/office/drawing/2014/main" id="{F1E5DD7F-3581-4930-B0D2-BCBECB6F941F}"/>
              </a:ext>
            </a:extLst>
          </p:cNvPr>
          <p:cNvSpPr>
            <a:spLocks noGrp="1"/>
          </p:cNvSpPr>
          <p:nvPr>
            <p:ph type="title"/>
          </p:nvPr>
        </p:nvSpPr>
        <p:spPr/>
        <p:txBody>
          <a:bodyPr/>
          <a:lstStyle/>
          <a:p>
            <a:r>
              <a:rPr lang="en-US" altLang="zh-TW" dirty="0">
                <a:ea typeface="新細明體" pitchFamily="18" charset="-120"/>
              </a:rPr>
              <a:t>Address Translation – 6 </a:t>
            </a:r>
            <a:endParaRPr lang="en-US" dirty="0"/>
          </a:p>
        </p:txBody>
      </p:sp>
      <p:sp>
        <p:nvSpPr>
          <p:cNvPr id="7" name="Rectangle 3">
            <a:extLst>
              <a:ext uri="{FF2B5EF4-FFF2-40B4-BE49-F238E27FC236}">
                <a16:creationId xmlns:a16="http://schemas.microsoft.com/office/drawing/2014/main" id="{CF527135-157C-442F-8A4A-F90260E5CCF2}"/>
              </a:ext>
            </a:extLst>
          </p:cNvPr>
          <p:cNvSpPr>
            <a:spLocks noChangeArrowheads="1"/>
          </p:cNvSpPr>
          <p:nvPr/>
        </p:nvSpPr>
        <p:spPr bwMode="auto">
          <a:xfrm>
            <a:off x="1792941" y="4518217"/>
            <a:ext cx="1981200" cy="5334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8" name="Rectangle 4">
            <a:extLst>
              <a:ext uri="{FF2B5EF4-FFF2-40B4-BE49-F238E27FC236}">
                <a16:creationId xmlns:a16="http://schemas.microsoft.com/office/drawing/2014/main" id="{2F4A5DD9-44C5-47D0-AAEA-1B8DBC0DEADC}"/>
              </a:ext>
            </a:extLst>
          </p:cNvPr>
          <p:cNvSpPr>
            <a:spLocks noChangeArrowheads="1"/>
          </p:cNvSpPr>
          <p:nvPr/>
        </p:nvSpPr>
        <p:spPr bwMode="auto">
          <a:xfrm>
            <a:off x="3012141" y="4648392"/>
            <a:ext cx="609600" cy="250825"/>
          </a:xfrm>
          <a:prstGeom prst="rect">
            <a:avLst/>
          </a:prstGeom>
          <a:solidFill>
            <a:srgbClr val="FFFFFF">
              <a:alpha val="50195"/>
            </a:srgbClr>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Rectangle 5">
            <a:extLst>
              <a:ext uri="{FF2B5EF4-FFF2-40B4-BE49-F238E27FC236}">
                <a16:creationId xmlns:a16="http://schemas.microsoft.com/office/drawing/2014/main" id="{2C784505-308B-46D4-82F7-8AA154048A25}"/>
              </a:ext>
            </a:extLst>
          </p:cNvPr>
          <p:cNvSpPr>
            <a:spLocks noChangeArrowheads="1"/>
          </p:cNvSpPr>
          <p:nvPr/>
        </p:nvSpPr>
        <p:spPr bwMode="auto">
          <a:xfrm>
            <a:off x="2250141" y="4724592"/>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00000100</a:t>
            </a:r>
            <a:endParaRPr kumimoji="1" lang="en-US" altLang="zh-TW" sz="1200">
              <a:solidFill>
                <a:prstClr val="black"/>
              </a:solidFill>
              <a:ea typeface="新細明體" pitchFamily="18" charset="-120"/>
            </a:endParaRPr>
          </a:p>
        </p:txBody>
      </p:sp>
      <p:grpSp>
        <p:nvGrpSpPr>
          <p:cNvPr id="10" name="Group 6">
            <a:extLst>
              <a:ext uri="{FF2B5EF4-FFF2-40B4-BE49-F238E27FC236}">
                <a16:creationId xmlns:a16="http://schemas.microsoft.com/office/drawing/2014/main" id="{8EADA194-967B-4B35-922B-D39F2E62C550}"/>
              </a:ext>
            </a:extLst>
          </p:cNvPr>
          <p:cNvGrpSpPr>
            <a:grpSpLocks/>
          </p:cNvGrpSpPr>
          <p:nvPr/>
        </p:nvGrpSpPr>
        <p:grpSpPr bwMode="auto">
          <a:xfrm>
            <a:off x="6288741" y="3603817"/>
            <a:ext cx="1828800" cy="2057400"/>
            <a:chOff x="3216" y="2496"/>
            <a:chExt cx="1152" cy="1296"/>
          </a:xfrm>
        </p:grpSpPr>
        <p:sp>
          <p:nvSpPr>
            <p:cNvPr id="11" name="Rectangle 7">
              <a:extLst>
                <a:ext uri="{FF2B5EF4-FFF2-40B4-BE49-F238E27FC236}">
                  <a16:creationId xmlns:a16="http://schemas.microsoft.com/office/drawing/2014/main" id="{1FF74E57-076E-413E-89DA-AEA95B8B3D87}"/>
                </a:ext>
              </a:extLst>
            </p:cNvPr>
            <p:cNvSpPr>
              <a:spLocks noChangeArrowheads="1"/>
            </p:cNvSpPr>
            <p:nvPr/>
          </p:nvSpPr>
          <p:spPr bwMode="auto">
            <a:xfrm>
              <a:off x="3264" y="3552"/>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00003</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8">
              <a:extLst>
                <a:ext uri="{FF2B5EF4-FFF2-40B4-BE49-F238E27FC236}">
                  <a16:creationId xmlns:a16="http://schemas.microsoft.com/office/drawing/2014/main" id="{06F4CDE8-D53F-43EF-A14B-734CE710C4AF}"/>
                </a:ext>
              </a:extLst>
            </p:cNvPr>
            <p:cNvSpPr>
              <a:spLocks noChangeArrowheads="1"/>
            </p:cNvSpPr>
            <p:nvPr/>
          </p:nvSpPr>
          <p:spPr bwMode="auto">
            <a:xfrm>
              <a:off x="3744" y="355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00009</a:t>
              </a:r>
            </a:p>
          </p:txBody>
        </p:sp>
        <p:sp>
          <p:nvSpPr>
            <p:cNvPr id="13" name="Rectangle 9">
              <a:extLst>
                <a:ext uri="{FF2B5EF4-FFF2-40B4-BE49-F238E27FC236}">
                  <a16:creationId xmlns:a16="http://schemas.microsoft.com/office/drawing/2014/main" id="{0C1EE2ED-573C-45B5-9721-A5697AE568D7}"/>
                </a:ext>
              </a:extLst>
            </p:cNvPr>
            <p:cNvSpPr>
              <a:spLocks noChangeArrowheads="1"/>
            </p:cNvSpPr>
            <p:nvPr/>
          </p:nvSpPr>
          <p:spPr bwMode="auto">
            <a:xfrm>
              <a:off x="3264" y="2832"/>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 name="Rectangle 10">
              <a:extLst>
                <a:ext uri="{FF2B5EF4-FFF2-40B4-BE49-F238E27FC236}">
                  <a16:creationId xmlns:a16="http://schemas.microsoft.com/office/drawing/2014/main" id="{E4AAF716-281B-4FF9-A150-6083B4C89779}"/>
                </a:ext>
              </a:extLst>
            </p:cNvPr>
            <p:cNvSpPr>
              <a:spLocks noChangeArrowheads="1"/>
            </p:cNvSpPr>
            <p:nvPr/>
          </p:nvSpPr>
          <p:spPr bwMode="auto">
            <a:xfrm>
              <a:off x="3264" y="3072"/>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5" name="Rectangle 11">
              <a:extLst>
                <a:ext uri="{FF2B5EF4-FFF2-40B4-BE49-F238E27FC236}">
                  <a16:creationId xmlns:a16="http://schemas.microsoft.com/office/drawing/2014/main" id="{5AD99943-2AE3-4D27-A759-609760BB9E4E}"/>
                </a:ext>
              </a:extLst>
            </p:cNvPr>
            <p:cNvSpPr>
              <a:spLocks noChangeArrowheads="1"/>
            </p:cNvSpPr>
            <p:nvPr/>
          </p:nvSpPr>
          <p:spPr bwMode="auto">
            <a:xfrm>
              <a:off x="3264" y="3312"/>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 name="Rectangle 12">
              <a:extLst>
                <a:ext uri="{FF2B5EF4-FFF2-40B4-BE49-F238E27FC236}">
                  <a16:creationId xmlns:a16="http://schemas.microsoft.com/office/drawing/2014/main" id="{432B9C6E-9025-490E-8BA1-A46A0E142951}"/>
                </a:ext>
              </a:extLst>
            </p:cNvPr>
            <p:cNvSpPr>
              <a:spLocks noChangeArrowheads="1"/>
            </p:cNvSpPr>
            <p:nvPr/>
          </p:nvSpPr>
          <p:spPr bwMode="auto">
            <a:xfrm>
              <a:off x="3744" y="283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17" name="Rectangle 13">
              <a:extLst>
                <a:ext uri="{FF2B5EF4-FFF2-40B4-BE49-F238E27FC236}">
                  <a16:creationId xmlns:a16="http://schemas.microsoft.com/office/drawing/2014/main" id="{3B997AEE-9602-41BB-A96D-A1E9AC0F9DAB}"/>
                </a:ext>
              </a:extLst>
            </p:cNvPr>
            <p:cNvSpPr>
              <a:spLocks noChangeArrowheads="1"/>
            </p:cNvSpPr>
            <p:nvPr/>
          </p:nvSpPr>
          <p:spPr bwMode="auto">
            <a:xfrm>
              <a:off x="3744" y="307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18" name="Rectangle 14">
              <a:extLst>
                <a:ext uri="{FF2B5EF4-FFF2-40B4-BE49-F238E27FC236}">
                  <a16:creationId xmlns:a16="http://schemas.microsoft.com/office/drawing/2014/main" id="{7834D5BB-C0BD-457A-AFEF-50683C084037}"/>
                </a:ext>
              </a:extLst>
            </p:cNvPr>
            <p:cNvSpPr>
              <a:spLocks noChangeArrowheads="1"/>
            </p:cNvSpPr>
            <p:nvPr/>
          </p:nvSpPr>
          <p:spPr bwMode="auto">
            <a:xfrm>
              <a:off x="3744" y="331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00008</a:t>
              </a:r>
            </a:p>
          </p:txBody>
        </p:sp>
        <p:sp>
          <p:nvSpPr>
            <p:cNvPr id="19" name="Rectangle 15">
              <a:extLst>
                <a:ext uri="{FF2B5EF4-FFF2-40B4-BE49-F238E27FC236}">
                  <a16:creationId xmlns:a16="http://schemas.microsoft.com/office/drawing/2014/main" id="{DFA80A3B-8ADF-4884-BA74-0A61A9F604DD}"/>
                </a:ext>
              </a:extLst>
            </p:cNvPr>
            <p:cNvSpPr>
              <a:spLocks noChangeArrowheads="1"/>
            </p:cNvSpPr>
            <p:nvPr/>
          </p:nvSpPr>
          <p:spPr bwMode="auto">
            <a:xfrm>
              <a:off x="3216" y="2496"/>
              <a:ext cx="1152" cy="33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Page table of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process C</a:t>
              </a:r>
            </a:p>
          </p:txBody>
        </p:sp>
      </p:grpSp>
      <p:grpSp>
        <p:nvGrpSpPr>
          <p:cNvPr id="20" name="Group 16">
            <a:extLst>
              <a:ext uri="{FF2B5EF4-FFF2-40B4-BE49-F238E27FC236}">
                <a16:creationId xmlns:a16="http://schemas.microsoft.com/office/drawing/2014/main" id="{69DB774D-29B8-4FB6-B6FB-1B3DA8F4EA08}"/>
              </a:ext>
            </a:extLst>
          </p:cNvPr>
          <p:cNvGrpSpPr>
            <a:grpSpLocks/>
          </p:cNvGrpSpPr>
          <p:nvPr/>
        </p:nvGrpSpPr>
        <p:grpSpPr bwMode="auto">
          <a:xfrm>
            <a:off x="5374341" y="2003617"/>
            <a:ext cx="2133600" cy="1295400"/>
            <a:chOff x="240" y="1104"/>
            <a:chExt cx="1344" cy="816"/>
          </a:xfrm>
        </p:grpSpPr>
        <p:sp>
          <p:nvSpPr>
            <p:cNvPr id="21" name="Rectangle 17">
              <a:extLst>
                <a:ext uri="{FF2B5EF4-FFF2-40B4-BE49-F238E27FC236}">
                  <a16:creationId xmlns:a16="http://schemas.microsoft.com/office/drawing/2014/main" id="{0354B2AA-01AA-4DE4-BFBA-DEAA685DFC41}"/>
                </a:ext>
              </a:extLst>
            </p:cNvPr>
            <p:cNvSpPr>
              <a:spLocks noChangeArrowheads="1"/>
            </p:cNvSpPr>
            <p:nvPr/>
          </p:nvSpPr>
          <p:spPr bwMode="auto">
            <a:xfrm>
              <a:off x="624" y="14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22" name="Rectangle 18">
              <a:extLst>
                <a:ext uri="{FF2B5EF4-FFF2-40B4-BE49-F238E27FC236}">
                  <a16:creationId xmlns:a16="http://schemas.microsoft.com/office/drawing/2014/main" id="{2341A3F7-E0B1-4B3D-AE01-9E233D31596C}"/>
                </a:ext>
              </a:extLst>
            </p:cNvPr>
            <p:cNvSpPr>
              <a:spLocks noChangeArrowheads="1"/>
            </p:cNvSpPr>
            <p:nvPr/>
          </p:nvSpPr>
          <p:spPr bwMode="auto">
            <a:xfrm>
              <a:off x="1152" y="14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23" name="Rectangle 19">
              <a:extLst>
                <a:ext uri="{FF2B5EF4-FFF2-40B4-BE49-F238E27FC236}">
                  <a16:creationId xmlns:a16="http://schemas.microsoft.com/office/drawing/2014/main" id="{73CADE24-09CB-4412-9B21-0E9122521DC3}"/>
                </a:ext>
              </a:extLst>
            </p:cNvPr>
            <p:cNvSpPr>
              <a:spLocks noChangeArrowheads="1"/>
            </p:cNvSpPr>
            <p:nvPr/>
          </p:nvSpPr>
          <p:spPr bwMode="auto">
            <a:xfrm>
              <a:off x="240" y="1104"/>
              <a:ext cx="124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page number</a:t>
              </a:r>
            </a:p>
          </p:txBody>
        </p:sp>
        <p:sp>
          <p:nvSpPr>
            <p:cNvPr id="24" name="Rectangle 20">
              <a:extLst>
                <a:ext uri="{FF2B5EF4-FFF2-40B4-BE49-F238E27FC236}">
                  <a16:creationId xmlns:a16="http://schemas.microsoft.com/office/drawing/2014/main" id="{D8E623A4-858C-4030-AC96-AB8412034A4E}"/>
                </a:ext>
              </a:extLst>
            </p:cNvPr>
            <p:cNvSpPr>
              <a:spLocks noChangeArrowheads="1"/>
            </p:cNvSpPr>
            <p:nvPr/>
          </p:nvSpPr>
          <p:spPr bwMode="auto">
            <a:xfrm>
              <a:off x="1056" y="1776"/>
              <a:ext cx="52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offset</a:t>
              </a:r>
            </a:p>
          </p:txBody>
        </p:sp>
        <p:sp>
          <p:nvSpPr>
            <p:cNvPr id="25" name="AutoShape 21">
              <a:extLst>
                <a:ext uri="{FF2B5EF4-FFF2-40B4-BE49-F238E27FC236}">
                  <a16:creationId xmlns:a16="http://schemas.microsoft.com/office/drawing/2014/main" id="{68C656BA-0561-47A8-B4F4-FE9920DD3498}"/>
                </a:ext>
              </a:extLst>
            </p:cNvPr>
            <p:cNvSpPr>
              <a:spLocks noChangeArrowheads="1"/>
            </p:cNvSpPr>
            <p:nvPr/>
          </p:nvSpPr>
          <p:spPr bwMode="auto">
            <a:xfrm>
              <a:off x="624" y="1296"/>
              <a:ext cx="528" cy="144"/>
            </a:xfrm>
            <a:prstGeom prst="leftRightArrow">
              <a:avLst>
                <a:gd name="adj1" fmla="val 50000"/>
                <a:gd name="adj2" fmla="val 7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nvGrpSpPr>
          <p:cNvPr id="26" name="Group 22">
            <a:extLst>
              <a:ext uri="{FF2B5EF4-FFF2-40B4-BE49-F238E27FC236}">
                <a16:creationId xmlns:a16="http://schemas.microsoft.com/office/drawing/2014/main" id="{7CB41D5D-60B3-43FE-932E-0610D92BE39A}"/>
              </a:ext>
            </a:extLst>
          </p:cNvPr>
          <p:cNvGrpSpPr>
            <a:grpSpLocks/>
          </p:cNvGrpSpPr>
          <p:nvPr/>
        </p:nvGrpSpPr>
        <p:grpSpPr bwMode="auto">
          <a:xfrm>
            <a:off x="7431741" y="2003617"/>
            <a:ext cx="2057400" cy="1295400"/>
            <a:chOff x="3936" y="1488"/>
            <a:chExt cx="1296" cy="816"/>
          </a:xfrm>
        </p:grpSpPr>
        <p:sp>
          <p:nvSpPr>
            <p:cNvPr id="27" name="Rectangle 23">
              <a:extLst>
                <a:ext uri="{FF2B5EF4-FFF2-40B4-BE49-F238E27FC236}">
                  <a16:creationId xmlns:a16="http://schemas.microsoft.com/office/drawing/2014/main" id="{F9284A3C-EA29-4EED-8A8A-50C7C626DBD4}"/>
                </a:ext>
              </a:extLst>
            </p:cNvPr>
            <p:cNvSpPr>
              <a:spLocks noChangeArrowheads="1"/>
            </p:cNvSpPr>
            <p:nvPr/>
          </p:nvSpPr>
          <p:spPr bwMode="auto">
            <a:xfrm>
              <a:off x="4320" y="187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8" name="Rectangle 24">
              <a:extLst>
                <a:ext uri="{FF2B5EF4-FFF2-40B4-BE49-F238E27FC236}">
                  <a16:creationId xmlns:a16="http://schemas.microsoft.com/office/drawing/2014/main" id="{70A7765A-778B-4D23-8DD6-7E40AA1CB600}"/>
                </a:ext>
              </a:extLst>
            </p:cNvPr>
            <p:cNvSpPr>
              <a:spLocks noChangeArrowheads="1"/>
            </p:cNvSpPr>
            <p:nvPr/>
          </p:nvSpPr>
          <p:spPr bwMode="auto">
            <a:xfrm>
              <a:off x="4848" y="1872"/>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9" name="Rectangle 25">
              <a:extLst>
                <a:ext uri="{FF2B5EF4-FFF2-40B4-BE49-F238E27FC236}">
                  <a16:creationId xmlns:a16="http://schemas.microsoft.com/office/drawing/2014/main" id="{A40266C2-15A0-4DC6-833E-37802DC96CE9}"/>
                </a:ext>
              </a:extLst>
            </p:cNvPr>
            <p:cNvSpPr>
              <a:spLocks noChangeArrowheads="1"/>
            </p:cNvSpPr>
            <p:nvPr/>
          </p:nvSpPr>
          <p:spPr bwMode="auto">
            <a:xfrm>
              <a:off x="3936" y="1488"/>
              <a:ext cx="124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frame number</a:t>
              </a:r>
            </a:p>
          </p:txBody>
        </p:sp>
        <p:sp>
          <p:nvSpPr>
            <p:cNvPr id="30" name="Rectangle 26">
              <a:extLst>
                <a:ext uri="{FF2B5EF4-FFF2-40B4-BE49-F238E27FC236}">
                  <a16:creationId xmlns:a16="http://schemas.microsoft.com/office/drawing/2014/main" id="{D7E1D77E-6799-4A2A-9DDA-BDE02588FD7C}"/>
                </a:ext>
              </a:extLst>
            </p:cNvPr>
            <p:cNvSpPr>
              <a:spLocks noChangeArrowheads="1"/>
            </p:cNvSpPr>
            <p:nvPr/>
          </p:nvSpPr>
          <p:spPr bwMode="auto">
            <a:xfrm>
              <a:off x="4800" y="2160"/>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offset</a:t>
              </a:r>
            </a:p>
          </p:txBody>
        </p:sp>
        <p:sp>
          <p:nvSpPr>
            <p:cNvPr id="31" name="AutoShape 27">
              <a:extLst>
                <a:ext uri="{FF2B5EF4-FFF2-40B4-BE49-F238E27FC236}">
                  <a16:creationId xmlns:a16="http://schemas.microsoft.com/office/drawing/2014/main" id="{7AA515D7-CCB8-406C-965A-755B765EA07B}"/>
                </a:ext>
              </a:extLst>
            </p:cNvPr>
            <p:cNvSpPr>
              <a:spLocks noChangeArrowheads="1"/>
            </p:cNvSpPr>
            <p:nvPr/>
          </p:nvSpPr>
          <p:spPr bwMode="auto">
            <a:xfrm>
              <a:off x="4320" y="1680"/>
              <a:ext cx="528" cy="144"/>
            </a:xfrm>
            <a:prstGeom prst="leftRightArrow">
              <a:avLst>
                <a:gd name="adj1" fmla="val 50000"/>
                <a:gd name="adj2" fmla="val 7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2" name="Rectangle 28">
            <a:extLst>
              <a:ext uri="{FF2B5EF4-FFF2-40B4-BE49-F238E27FC236}">
                <a16:creationId xmlns:a16="http://schemas.microsoft.com/office/drawing/2014/main" id="{731A112D-096C-4603-A0AD-BBA102C4DF54}"/>
              </a:ext>
            </a:extLst>
          </p:cNvPr>
          <p:cNvSpPr>
            <a:spLocks noChangeArrowheads="1"/>
          </p:cNvSpPr>
          <p:nvPr/>
        </p:nvSpPr>
        <p:spPr bwMode="auto">
          <a:xfrm>
            <a:off x="7888941" y="1394017"/>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b="1">
                <a:solidFill>
                  <a:srgbClr val="000000"/>
                </a:solidFill>
                <a:latin typeface="Arial" charset="0"/>
                <a:ea typeface="新細明體" pitchFamily="18" charset="-120"/>
              </a:rPr>
              <a:t>Physical address</a:t>
            </a:r>
          </a:p>
        </p:txBody>
      </p:sp>
      <p:sp>
        <p:nvSpPr>
          <p:cNvPr id="33" name="Rectangle 29">
            <a:extLst>
              <a:ext uri="{FF2B5EF4-FFF2-40B4-BE49-F238E27FC236}">
                <a16:creationId xmlns:a16="http://schemas.microsoft.com/office/drawing/2014/main" id="{4417DF18-73D5-46BF-8235-B91CC5757C88}"/>
              </a:ext>
            </a:extLst>
          </p:cNvPr>
          <p:cNvSpPr>
            <a:spLocks noChangeArrowheads="1"/>
          </p:cNvSpPr>
          <p:nvPr/>
        </p:nvSpPr>
        <p:spPr bwMode="auto">
          <a:xfrm>
            <a:off x="5450541" y="1394017"/>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b="1">
                <a:solidFill>
                  <a:srgbClr val="000000"/>
                </a:solidFill>
                <a:latin typeface="Arial" charset="0"/>
                <a:ea typeface="新細明體" pitchFamily="18" charset="-120"/>
              </a:rPr>
              <a:t>Logical address</a:t>
            </a:r>
          </a:p>
        </p:txBody>
      </p:sp>
      <p:sp>
        <p:nvSpPr>
          <p:cNvPr id="34" name="Rectangle 30">
            <a:extLst>
              <a:ext uri="{FF2B5EF4-FFF2-40B4-BE49-F238E27FC236}">
                <a16:creationId xmlns:a16="http://schemas.microsoft.com/office/drawing/2014/main" id="{89F1DE7B-C01B-426D-A17E-E3859BCE583F}"/>
              </a:ext>
            </a:extLst>
          </p:cNvPr>
          <p:cNvSpPr>
            <a:spLocks noChangeArrowheads="1"/>
          </p:cNvSpPr>
          <p:nvPr/>
        </p:nvSpPr>
        <p:spPr bwMode="auto">
          <a:xfrm>
            <a:off x="1716741" y="2079817"/>
            <a:ext cx="3352800" cy="1295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CPU uses the page table of process C to translate the logical address to physical address.</a:t>
            </a:r>
            <a:endParaRPr kumimoji="1" lang="en-US" altLang="zh-TW" sz="1200" b="1" i="0" u="none" strike="noStrike" kern="0" cap="none" spc="0" normalizeH="0" baseline="0" noProof="0">
              <a:ln>
                <a:noFill/>
              </a:ln>
              <a:solidFill>
                <a:srgbClr val="000000"/>
              </a:solidFill>
              <a:effectLst/>
              <a:uLnTx/>
              <a:uFillTx/>
              <a:ea typeface="新細明體" pitchFamily="18" charset="-120"/>
            </a:endParaRPr>
          </a:p>
        </p:txBody>
      </p:sp>
      <p:sp>
        <p:nvSpPr>
          <p:cNvPr id="35" name="Rectangle 31">
            <a:extLst>
              <a:ext uri="{FF2B5EF4-FFF2-40B4-BE49-F238E27FC236}">
                <a16:creationId xmlns:a16="http://schemas.microsoft.com/office/drawing/2014/main" id="{FF0248CD-768F-4C16-91ED-F2E511F6E25A}"/>
              </a:ext>
            </a:extLst>
          </p:cNvPr>
          <p:cNvSpPr>
            <a:spLocks noChangeArrowheads="1"/>
          </p:cNvSpPr>
          <p:nvPr/>
        </p:nvSpPr>
        <p:spPr bwMode="auto">
          <a:xfrm>
            <a:off x="2859741" y="5356417"/>
            <a:ext cx="1981200" cy="5334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6" name="Rectangle 32">
            <a:extLst>
              <a:ext uri="{FF2B5EF4-FFF2-40B4-BE49-F238E27FC236}">
                <a16:creationId xmlns:a16="http://schemas.microsoft.com/office/drawing/2014/main" id="{D12A6CDF-8A54-448E-81C4-858FE6B85416}"/>
              </a:ext>
            </a:extLst>
          </p:cNvPr>
          <p:cNvSpPr>
            <a:spLocks noChangeArrowheads="1"/>
          </p:cNvSpPr>
          <p:nvPr/>
        </p:nvSpPr>
        <p:spPr bwMode="auto">
          <a:xfrm>
            <a:off x="4078941" y="5486592"/>
            <a:ext cx="609600" cy="2508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Rectangle 33">
            <a:extLst>
              <a:ext uri="{FF2B5EF4-FFF2-40B4-BE49-F238E27FC236}">
                <a16:creationId xmlns:a16="http://schemas.microsoft.com/office/drawing/2014/main" id="{56D9D428-0A80-4B87-B7E9-1102AB85AB92}"/>
              </a:ext>
            </a:extLst>
          </p:cNvPr>
          <p:cNvSpPr>
            <a:spLocks noChangeArrowheads="1"/>
          </p:cNvSpPr>
          <p:nvPr/>
        </p:nvSpPr>
        <p:spPr bwMode="auto">
          <a:xfrm>
            <a:off x="3316941" y="5562792"/>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00004100</a:t>
            </a:r>
            <a:endParaRPr kumimoji="1" lang="en-US" altLang="zh-TW" sz="1200">
              <a:solidFill>
                <a:prstClr val="black"/>
              </a:solidFill>
              <a:ea typeface="新細明體" pitchFamily="18" charset="-120"/>
            </a:endParaRPr>
          </a:p>
        </p:txBody>
      </p:sp>
      <p:sp>
        <p:nvSpPr>
          <p:cNvPr id="38" name="Rectangle 34">
            <a:extLst>
              <a:ext uri="{FF2B5EF4-FFF2-40B4-BE49-F238E27FC236}">
                <a16:creationId xmlns:a16="http://schemas.microsoft.com/office/drawing/2014/main" id="{3F92C968-A23C-49CB-99F4-F2456A80C123}"/>
              </a:ext>
            </a:extLst>
          </p:cNvPr>
          <p:cNvSpPr>
            <a:spLocks noChangeArrowheads="1"/>
          </p:cNvSpPr>
          <p:nvPr/>
        </p:nvSpPr>
        <p:spPr bwMode="auto">
          <a:xfrm>
            <a:off x="4917141" y="5432617"/>
            <a:ext cx="13716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00004</a:t>
            </a:r>
          </a:p>
        </p:txBody>
      </p:sp>
      <p:sp>
        <p:nvSpPr>
          <p:cNvPr id="39" name="Rectangle 35">
            <a:extLst>
              <a:ext uri="{FF2B5EF4-FFF2-40B4-BE49-F238E27FC236}">
                <a16:creationId xmlns:a16="http://schemas.microsoft.com/office/drawing/2014/main" id="{418673C4-BEB1-40DE-9B34-6764339528A6}"/>
              </a:ext>
            </a:extLst>
          </p:cNvPr>
          <p:cNvSpPr>
            <a:spLocks noChangeArrowheads="1"/>
          </p:cNvSpPr>
          <p:nvPr/>
        </p:nvSpPr>
        <p:spPr bwMode="auto">
          <a:xfrm>
            <a:off x="3774141" y="4594417"/>
            <a:ext cx="13716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00000</a:t>
            </a:r>
          </a:p>
        </p:txBody>
      </p:sp>
      <p:grpSp>
        <p:nvGrpSpPr>
          <p:cNvPr id="40" name="Group 36">
            <a:extLst>
              <a:ext uri="{FF2B5EF4-FFF2-40B4-BE49-F238E27FC236}">
                <a16:creationId xmlns:a16="http://schemas.microsoft.com/office/drawing/2014/main" id="{FCC6AC1E-6B30-4298-BE48-36B68AA935C8}"/>
              </a:ext>
            </a:extLst>
          </p:cNvPr>
          <p:cNvGrpSpPr>
            <a:grpSpLocks/>
          </p:cNvGrpSpPr>
          <p:nvPr/>
        </p:nvGrpSpPr>
        <p:grpSpPr bwMode="auto">
          <a:xfrm>
            <a:off x="7203141" y="1775017"/>
            <a:ext cx="2286000" cy="1219200"/>
            <a:chOff x="3792" y="240"/>
            <a:chExt cx="1440" cy="768"/>
          </a:xfrm>
        </p:grpSpPr>
        <p:sp>
          <p:nvSpPr>
            <p:cNvPr id="41" name="Line 37">
              <a:extLst>
                <a:ext uri="{FF2B5EF4-FFF2-40B4-BE49-F238E27FC236}">
                  <a16:creationId xmlns:a16="http://schemas.microsoft.com/office/drawing/2014/main" id="{C1B43C5E-AD3E-4F19-BF24-31579E2BF6F3}"/>
                </a:ext>
              </a:extLst>
            </p:cNvPr>
            <p:cNvSpPr>
              <a:spLocks noChangeShapeType="1"/>
            </p:cNvSpPr>
            <p:nvPr/>
          </p:nvSpPr>
          <p:spPr bwMode="auto">
            <a:xfrm>
              <a:off x="3792" y="240"/>
              <a:ext cx="1296" cy="0"/>
            </a:xfrm>
            <a:prstGeom prst="line">
              <a:avLst/>
            </a:prstGeom>
            <a:noFill/>
            <a:ln w="19050">
              <a:solidFill>
                <a:srgbClr val="43B610"/>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2" name="Line 38">
              <a:extLst>
                <a:ext uri="{FF2B5EF4-FFF2-40B4-BE49-F238E27FC236}">
                  <a16:creationId xmlns:a16="http://schemas.microsoft.com/office/drawing/2014/main" id="{8175D104-51CF-4F36-83C6-CEC4A91009F8}"/>
                </a:ext>
              </a:extLst>
            </p:cNvPr>
            <p:cNvSpPr>
              <a:spLocks noChangeShapeType="1"/>
            </p:cNvSpPr>
            <p:nvPr/>
          </p:nvSpPr>
          <p:spPr bwMode="auto">
            <a:xfrm>
              <a:off x="5088" y="240"/>
              <a:ext cx="0" cy="480"/>
            </a:xfrm>
            <a:prstGeom prst="line">
              <a:avLst/>
            </a:prstGeom>
            <a:noFill/>
            <a:ln w="19050">
              <a:solidFill>
                <a:srgbClr val="43B610"/>
              </a:solidFill>
              <a:round/>
              <a:headEnd/>
              <a:tailEnd type="arrow"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3" name="Line 39">
              <a:extLst>
                <a:ext uri="{FF2B5EF4-FFF2-40B4-BE49-F238E27FC236}">
                  <a16:creationId xmlns:a16="http://schemas.microsoft.com/office/drawing/2014/main" id="{8F57C562-CEB9-4061-B366-6AE9928D6E02}"/>
                </a:ext>
              </a:extLst>
            </p:cNvPr>
            <p:cNvSpPr>
              <a:spLocks noChangeShapeType="1"/>
            </p:cNvSpPr>
            <p:nvPr/>
          </p:nvSpPr>
          <p:spPr bwMode="auto">
            <a:xfrm>
              <a:off x="3792" y="240"/>
              <a:ext cx="0" cy="480"/>
            </a:xfrm>
            <a:prstGeom prst="line">
              <a:avLst/>
            </a:prstGeom>
            <a:noFill/>
            <a:ln w="19050">
              <a:solidFill>
                <a:srgbClr val="43B610"/>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4" name="Rectangle 40">
              <a:extLst>
                <a:ext uri="{FF2B5EF4-FFF2-40B4-BE49-F238E27FC236}">
                  <a16:creationId xmlns:a16="http://schemas.microsoft.com/office/drawing/2014/main" id="{62E097D6-53C7-473A-9094-E6101190A3A6}"/>
                </a:ext>
              </a:extLst>
            </p:cNvPr>
            <p:cNvSpPr>
              <a:spLocks noChangeArrowheads="1"/>
            </p:cNvSpPr>
            <p:nvPr/>
          </p:nvSpPr>
          <p:spPr bwMode="auto">
            <a:xfrm>
              <a:off x="4848" y="768"/>
              <a:ext cx="384" cy="240"/>
            </a:xfrm>
            <a:prstGeom prst="rect">
              <a:avLst/>
            </a:prstGeom>
            <a:solidFill>
              <a:srgbClr val="FFFFFF"/>
            </a:solidFill>
            <a:ln w="19050">
              <a:solidFill>
                <a:srgbClr val="43B61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100</a:t>
              </a:r>
            </a:p>
          </p:txBody>
        </p:sp>
      </p:grpSp>
      <p:grpSp>
        <p:nvGrpSpPr>
          <p:cNvPr id="45" name="Group 41">
            <a:extLst>
              <a:ext uri="{FF2B5EF4-FFF2-40B4-BE49-F238E27FC236}">
                <a16:creationId xmlns:a16="http://schemas.microsoft.com/office/drawing/2014/main" id="{8D650073-521D-4343-88F0-2D465DC9197B}"/>
              </a:ext>
            </a:extLst>
          </p:cNvPr>
          <p:cNvGrpSpPr>
            <a:grpSpLocks/>
          </p:cNvGrpSpPr>
          <p:nvPr/>
        </p:nvGrpSpPr>
        <p:grpSpPr bwMode="auto">
          <a:xfrm>
            <a:off x="7126941" y="2613217"/>
            <a:ext cx="1752600" cy="1905000"/>
            <a:chOff x="3744" y="1872"/>
            <a:chExt cx="1104" cy="1200"/>
          </a:xfrm>
        </p:grpSpPr>
        <p:sp>
          <p:nvSpPr>
            <p:cNvPr id="46" name="Line 42">
              <a:extLst>
                <a:ext uri="{FF2B5EF4-FFF2-40B4-BE49-F238E27FC236}">
                  <a16:creationId xmlns:a16="http://schemas.microsoft.com/office/drawing/2014/main" id="{1817885A-93CE-4718-9D5F-BE5D87EE81E3}"/>
                </a:ext>
              </a:extLst>
            </p:cNvPr>
            <p:cNvSpPr>
              <a:spLocks noChangeShapeType="1"/>
            </p:cNvSpPr>
            <p:nvPr/>
          </p:nvSpPr>
          <p:spPr bwMode="auto">
            <a:xfrm>
              <a:off x="4320" y="2976"/>
              <a:ext cx="240" cy="0"/>
            </a:xfrm>
            <a:prstGeom prst="line">
              <a:avLst/>
            </a:prstGeom>
            <a:noFill/>
            <a:ln w="19050">
              <a:solidFill>
                <a:srgbClr val="FF0066"/>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7" name="Line 43">
              <a:extLst>
                <a:ext uri="{FF2B5EF4-FFF2-40B4-BE49-F238E27FC236}">
                  <a16:creationId xmlns:a16="http://schemas.microsoft.com/office/drawing/2014/main" id="{3CC80EC4-5E4B-4023-972E-23F2F353CE64}"/>
                </a:ext>
              </a:extLst>
            </p:cNvPr>
            <p:cNvSpPr>
              <a:spLocks noChangeShapeType="1"/>
            </p:cNvSpPr>
            <p:nvPr/>
          </p:nvSpPr>
          <p:spPr bwMode="auto">
            <a:xfrm>
              <a:off x="4560" y="2160"/>
              <a:ext cx="0" cy="816"/>
            </a:xfrm>
            <a:prstGeom prst="line">
              <a:avLst/>
            </a:prstGeom>
            <a:noFill/>
            <a:ln w="19050">
              <a:solidFill>
                <a:srgbClr val="FF0066"/>
              </a:solidFill>
              <a:round/>
              <a:headEnd type="arrow" w="med" len="me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8" name="Rectangle 44">
              <a:extLst>
                <a:ext uri="{FF2B5EF4-FFF2-40B4-BE49-F238E27FC236}">
                  <a16:creationId xmlns:a16="http://schemas.microsoft.com/office/drawing/2014/main" id="{CCCFC5AD-3957-45DD-B285-590E8AA79109}"/>
                </a:ext>
              </a:extLst>
            </p:cNvPr>
            <p:cNvSpPr>
              <a:spLocks noChangeArrowheads="1"/>
            </p:cNvSpPr>
            <p:nvPr/>
          </p:nvSpPr>
          <p:spPr bwMode="auto">
            <a:xfrm>
              <a:off x="4320" y="1872"/>
              <a:ext cx="528" cy="240"/>
            </a:xfrm>
            <a:prstGeom prst="rect">
              <a:avLst/>
            </a:prstGeom>
            <a:solidFill>
              <a:srgbClr val="FFFFFF"/>
            </a:solidFill>
            <a:ln w="19050">
              <a:solidFill>
                <a:srgbClr val="FF0066"/>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49" name="Rectangle 45">
              <a:extLst>
                <a:ext uri="{FF2B5EF4-FFF2-40B4-BE49-F238E27FC236}">
                  <a16:creationId xmlns:a16="http://schemas.microsoft.com/office/drawing/2014/main" id="{C867884C-5DC4-4B8C-A088-118C1001CEE9}"/>
                </a:ext>
              </a:extLst>
            </p:cNvPr>
            <p:cNvSpPr>
              <a:spLocks noChangeArrowheads="1"/>
            </p:cNvSpPr>
            <p:nvPr/>
          </p:nvSpPr>
          <p:spPr bwMode="auto">
            <a:xfrm>
              <a:off x="3744" y="2832"/>
              <a:ext cx="528" cy="240"/>
            </a:xfrm>
            <a:prstGeom prst="rect">
              <a:avLst/>
            </a:prstGeom>
            <a:noFill/>
            <a:ln w="19050">
              <a:solidFill>
                <a:srgbClr val="FF0066"/>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grpSp>
      <p:grpSp>
        <p:nvGrpSpPr>
          <p:cNvPr id="50" name="Group 46">
            <a:extLst>
              <a:ext uri="{FF2B5EF4-FFF2-40B4-BE49-F238E27FC236}">
                <a16:creationId xmlns:a16="http://schemas.microsoft.com/office/drawing/2014/main" id="{47C5AD13-DE13-47E0-BC51-012E0654F51C}"/>
              </a:ext>
            </a:extLst>
          </p:cNvPr>
          <p:cNvGrpSpPr>
            <a:grpSpLocks/>
          </p:cNvGrpSpPr>
          <p:nvPr/>
        </p:nvGrpSpPr>
        <p:grpSpPr bwMode="auto">
          <a:xfrm>
            <a:off x="5679141" y="2841817"/>
            <a:ext cx="1371600" cy="1676400"/>
            <a:chOff x="2832" y="2016"/>
            <a:chExt cx="864" cy="1056"/>
          </a:xfrm>
        </p:grpSpPr>
        <p:sp>
          <p:nvSpPr>
            <p:cNvPr id="51" name="Line 47">
              <a:extLst>
                <a:ext uri="{FF2B5EF4-FFF2-40B4-BE49-F238E27FC236}">
                  <a16:creationId xmlns:a16="http://schemas.microsoft.com/office/drawing/2014/main" id="{3A446231-B87D-4D31-A98C-4920ADD99FD6}"/>
                </a:ext>
              </a:extLst>
            </p:cNvPr>
            <p:cNvSpPr>
              <a:spLocks noChangeShapeType="1"/>
            </p:cNvSpPr>
            <p:nvPr/>
          </p:nvSpPr>
          <p:spPr bwMode="auto">
            <a:xfrm>
              <a:off x="2832" y="2016"/>
              <a:ext cx="0" cy="960"/>
            </a:xfrm>
            <a:prstGeom prst="line">
              <a:avLst/>
            </a:prstGeom>
            <a:noFill/>
            <a:ln w="19050">
              <a:solidFill>
                <a:srgbClr val="FF00FF"/>
              </a:solidFill>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52" name="Line 48">
              <a:extLst>
                <a:ext uri="{FF2B5EF4-FFF2-40B4-BE49-F238E27FC236}">
                  <a16:creationId xmlns:a16="http://schemas.microsoft.com/office/drawing/2014/main" id="{4151EBCF-8146-498C-83BA-EFE45EBF2ECD}"/>
                </a:ext>
              </a:extLst>
            </p:cNvPr>
            <p:cNvSpPr>
              <a:spLocks noChangeShapeType="1"/>
            </p:cNvSpPr>
            <p:nvPr/>
          </p:nvSpPr>
          <p:spPr bwMode="auto">
            <a:xfrm>
              <a:off x="2832" y="2976"/>
              <a:ext cx="432" cy="0"/>
            </a:xfrm>
            <a:prstGeom prst="line">
              <a:avLst/>
            </a:prstGeom>
            <a:noFill/>
            <a:ln w="19050">
              <a:solidFill>
                <a:srgbClr val="FF00FF"/>
              </a:solidFill>
              <a:round/>
              <a:headEnd/>
              <a:tailEnd type="arrow"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53" name="Line 49">
              <a:extLst>
                <a:ext uri="{FF2B5EF4-FFF2-40B4-BE49-F238E27FC236}">
                  <a16:creationId xmlns:a16="http://schemas.microsoft.com/office/drawing/2014/main" id="{5D52D6B2-8176-48EC-B3B2-B6C6E092DA84}"/>
                </a:ext>
              </a:extLst>
            </p:cNvPr>
            <p:cNvSpPr>
              <a:spLocks noChangeShapeType="1"/>
            </p:cNvSpPr>
            <p:nvPr/>
          </p:nvSpPr>
          <p:spPr bwMode="auto">
            <a:xfrm>
              <a:off x="2832" y="2016"/>
              <a:ext cx="192" cy="0"/>
            </a:xfrm>
            <a:prstGeom prst="line">
              <a:avLst/>
            </a:prstGeom>
            <a:noFill/>
            <a:ln w="19050">
              <a:solidFill>
                <a:srgbClr val="FF00FF"/>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54" name="Rectangle 50">
              <a:extLst>
                <a:ext uri="{FF2B5EF4-FFF2-40B4-BE49-F238E27FC236}">
                  <a16:creationId xmlns:a16="http://schemas.microsoft.com/office/drawing/2014/main" id="{166D1BE8-2461-41A5-8D92-E6D2E3F73052}"/>
                </a:ext>
              </a:extLst>
            </p:cNvPr>
            <p:cNvSpPr>
              <a:spLocks noChangeArrowheads="1"/>
            </p:cNvSpPr>
            <p:nvPr/>
          </p:nvSpPr>
          <p:spPr bwMode="auto">
            <a:xfrm>
              <a:off x="3264" y="2832"/>
              <a:ext cx="432" cy="24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srgbClr val="FF00FF"/>
                  </a:solidFill>
                  <a:latin typeface="Arial" charset="0"/>
                  <a:ea typeface="新細明體" pitchFamily="18" charset="-120"/>
                </a:rPr>
                <a:t>00000</a:t>
              </a:r>
              <a:endParaRPr kumimoji="1" lang="en-US" altLang="zh-TW">
                <a:solidFill>
                  <a:srgbClr val="FF00FF"/>
                </a:solidFill>
                <a:latin typeface="Arial" charset="0"/>
                <a:ea typeface="新細明體" pitchFamily="18" charset="-120"/>
              </a:endParaRPr>
            </a:p>
          </p:txBody>
        </p:sp>
      </p:grpSp>
    </p:spTree>
    <p:extLst>
      <p:ext uri="{BB962C8B-B14F-4D97-AF65-F5344CB8AC3E}">
        <p14:creationId xmlns:p14="http://schemas.microsoft.com/office/powerpoint/2010/main" val="3305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F930C-AAEE-4B12-AC6A-4EB75855F5B1}"/>
              </a:ext>
            </a:extLst>
          </p:cNvPr>
          <p:cNvSpPr>
            <a:spLocks noGrp="1"/>
          </p:cNvSpPr>
          <p:nvPr>
            <p:ph type="sldNum" sz="quarter" idx="34"/>
          </p:nvPr>
        </p:nvSpPr>
        <p:spPr/>
        <p:txBody>
          <a:bodyPr/>
          <a:lstStyle/>
          <a:p>
            <a:fld id="{19B51A1E-902D-48AF-9020-955120F399B6}" type="slidenum">
              <a:rPr lang="en-US" noProof="0" smtClean="0"/>
              <a:pPr/>
              <a:t>33</a:t>
            </a:fld>
            <a:endParaRPr lang="en-US" noProof="0" dirty="0"/>
          </a:p>
        </p:txBody>
      </p:sp>
      <p:sp>
        <p:nvSpPr>
          <p:cNvPr id="5" name="Title 4">
            <a:extLst>
              <a:ext uri="{FF2B5EF4-FFF2-40B4-BE49-F238E27FC236}">
                <a16:creationId xmlns:a16="http://schemas.microsoft.com/office/drawing/2014/main" id="{1AB1CB77-F758-4656-BCEC-86F17727DF12}"/>
              </a:ext>
            </a:extLst>
          </p:cNvPr>
          <p:cNvSpPr>
            <a:spLocks noGrp="1"/>
          </p:cNvSpPr>
          <p:nvPr>
            <p:ph type="title"/>
          </p:nvPr>
        </p:nvSpPr>
        <p:spPr/>
        <p:txBody>
          <a:bodyPr/>
          <a:lstStyle/>
          <a:p>
            <a:r>
              <a:rPr lang="en-US" altLang="zh-TW" dirty="0">
                <a:ea typeface="新細明體" pitchFamily="18" charset="-120"/>
              </a:rPr>
              <a:t>Address Translation – 7 </a:t>
            </a:r>
            <a:endParaRPr lang="en-US" dirty="0"/>
          </a:p>
        </p:txBody>
      </p:sp>
      <p:grpSp>
        <p:nvGrpSpPr>
          <p:cNvPr id="7" name="Group 3">
            <a:extLst>
              <a:ext uri="{FF2B5EF4-FFF2-40B4-BE49-F238E27FC236}">
                <a16:creationId xmlns:a16="http://schemas.microsoft.com/office/drawing/2014/main" id="{5B87E360-CE8D-4E72-A9F8-4CEECFAC735B}"/>
              </a:ext>
            </a:extLst>
          </p:cNvPr>
          <p:cNvGrpSpPr>
            <a:grpSpLocks/>
          </p:cNvGrpSpPr>
          <p:nvPr/>
        </p:nvGrpSpPr>
        <p:grpSpPr bwMode="auto">
          <a:xfrm>
            <a:off x="4863352" y="1479177"/>
            <a:ext cx="2590800" cy="1524000"/>
            <a:chOff x="480" y="1200"/>
            <a:chExt cx="1632" cy="960"/>
          </a:xfrm>
        </p:grpSpPr>
        <p:sp>
          <p:nvSpPr>
            <p:cNvPr id="8" name="Rectangle 4">
              <a:extLst>
                <a:ext uri="{FF2B5EF4-FFF2-40B4-BE49-F238E27FC236}">
                  <a16:creationId xmlns:a16="http://schemas.microsoft.com/office/drawing/2014/main" id="{62D377EC-48D7-4EB2-913B-EF474BC01331}"/>
                </a:ext>
              </a:extLst>
            </p:cNvPr>
            <p:cNvSpPr>
              <a:spLocks noChangeArrowheads="1"/>
            </p:cNvSpPr>
            <p:nvPr/>
          </p:nvSpPr>
          <p:spPr bwMode="auto">
            <a:xfrm>
              <a:off x="864" y="158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9" name="Rectangle 5">
              <a:extLst>
                <a:ext uri="{FF2B5EF4-FFF2-40B4-BE49-F238E27FC236}">
                  <a16:creationId xmlns:a16="http://schemas.microsoft.com/office/drawing/2014/main" id="{5BD08FAB-27C6-44DC-AA4A-9BBA1791BCE4}"/>
                </a:ext>
              </a:extLst>
            </p:cNvPr>
            <p:cNvSpPr>
              <a:spLocks noChangeArrowheads="1"/>
            </p:cNvSpPr>
            <p:nvPr/>
          </p:nvSpPr>
          <p:spPr bwMode="auto">
            <a:xfrm>
              <a:off x="1392" y="1584"/>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10" name="AutoShape 6">
              <a:extLst>
                <a:ext uri="{FF2B5EF4-FFF2-40B4-BE49-F238E27FC236}">
                  <a16:creationId xmlns:a16="http://schemas.microsoft.com/office/drawing/2014/main" id="{015A4667-307B-456C-8B7E-350A943231D3}"/>
                </a:ext>
              </a:extLst>
            </p:cNvPr>
            <p:cNvSpPr>
              <a:spLocks noChangeArrowheads="1"/>
            </p:cNvSpPr>
            <p:nvPr/>
          </p:nvSpPr>
          <p:spPr bwMode="auto">
            <a:xfrm>
              <a:off x="1392" y="1872"/>
              <a:ext cx="384" cy="144"/>
            </a:xfrm>
            <a:prstGeom prst="leftRightArrow">
              <a:avLst>
                <a:gd name="adj1" fmla="val 50000"/>
                <a:gd name="adj2" fmla="val 5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Rectangle 7">
              <a:extLst>
                <a:ext uri="{FF2B5EF4-FFF2-40B4-BE49-F238E27FC236}">
                  <a16:creationId xmlns:a16="http://schemas.microsoft.com/office/drawing/2014/main" id="{D1868D65-B417-4E3E-87F5-3A5AED7EE817}"/>
                </a:ext>
              </a:extLst>
            </p:cNvPr>
            <p:cNvSpPr>
              <a:spLocks noChangeArrowheads="1"/>
            </p:cNvSpPr>
            <p:nvPr/>
          </p:nvSpPr>
          <p:spPr bwMode="auto">
            <a:xfrm>
              <a:off x="480" y="1200"/>
              <a:ext cx="124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 bit page number</a:t>
              </a:r>
            </a:p>
          </p:txBody>
        </p:sp>
        <p:sp>
          <p:nvSpPr>
            <p:cNvPr id="12" name="Rectangle 8">
              <a:extLst>
                <a:ext uri="{FF2B5EF4-FFF2-40B4-BE49-F238E27FC236}">
                  <a16:creationId xmlns:a16="http://schemas.microsoft.com/office/drawing/2014/main" id="{EFF3CCA4-FEED-4846-A825-26E551F962CB}"/>
                </a:ext>
              </a:extLst>
            </p:cNvPr>
            <p:cNvSpPr>
              <a:spLocks noChangeArrowheads="1"/>
            </p:cNvSpPr>
            <p:nvPr/>
          </p:nvSpPr>
          <p:spPr bwMode="auto">
            <a:xfrm>
              <a:off x="1248" y="2064"/>
              <a:ext cx="864" cy="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12 bit offset</a:t>
              </a:r>
            </a:p>
          </p:txBody>
        </p:sp>
        <p:sp>
          <p:nvSpPr>
            <p:cNvPr id="13" name="AutoShape 9">
              <a:extLst>
                <a:ext uri="{FF2B5EF4-FFF2-40B4-BE49-F238E27FC236}">
                  <a16:creationId xmlns:a16="http://schemas.microsoft.com/office/drawing/2014/main" id="{672174DA-6939-4A3C-9372-D28939C71180}"/>
                </a:ext>
              </a:extLst>
            </p:cNvPr>
            <p:cNvSpPr>
              <a:spLocks noChangeArrowheads="1"/>
            </p:cNvSpPr>
            <p:nvPr/>
          </p:nvSpPr>
          <p:spPr bwMode="auto">
            <a:xfrm>
              <a:off x="864" y="1392"/>
              <a:ext cx="528" cy="144"/>
            </a:xfrm>
            <a:prstGeom prst="leftRightArrow">
              <a:avLst>
                <a:gd name="adj1" fmla="val 50000"/>
                <a:gd name="adj2" fmla="val 7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nvGrpSpPr>
          <p:cNvPr id="14" name="Group 10">
            <a:extLst>
              <a:ext uri="{FF2B5EF4-FFF2-40B4-BE49-F238E27FC236}">
                <a16:creationId xmlns:a16="http://schemas.microsoft.com/office/drawing/2014/main" id="{FB62F55D-7F1F-4D8F-92EC-DA906934DC94}"/>
              </a:ext>
            </a:extLst>
          </p:cNvPr>
          <p:cNvGrpSpPr>
            <a:grpSpLocks/>
          </p:cNvGrpSpPr>
          <p:nvPr/>
        </p:nvGrpSpPr>
        <p:grpSpPr bwMode="auto">
          <a:xfrm>
            <a:off x="4863352" y="4222377"/>
            <a:ext cx="2590800" cy="1524000"/>
            <a:chOff x="3264" y="1200"/>
            <a:chExt cx="1632" cy="960"/>
          </a:xfrm>
        </p:grpSpPr>
        <p:sp>
          <p:nvSpPr>
            <p:cNvPr id="15" name="Rectangle 11">
              <a:extLst>
                <a:ext uri="{FF2B5EF4-FFF2-40B4-BE49-F238E27FC236}">
                  <a16:creationId xmlns:a16="http://schemas.microsoft.com/office/drawing/2014/main" id="{7063EF92-93FF-4A6D-A8FA-373A8EED1EF7}"/>
                </a:ext>
              </a:extLst>
            </p:cNvPr>
            <p:cNvSpPr>
              <a:spLocks noChangeArrowheads="1"/>
            </p:cNvSpPr>
            <p:nvPr/>
          </p:nvSpPr>
          <p:spPr bwMode="auto">
            <a:xfrm>
              <a:off x="3648" y="158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16" name="Rectangle 12">
              <a:extLst>
                <a:ext uri="{FF2B5EF4-FFF2-40B4-BE49-F238E27FC236}">
                  <a16:creationId xmlns:a16="http://schemas.microsoft.com/office/drawing/2014/main" id="{5EEE3877-F3FA-46FA-B901-40FA4319657F}"/>
                </a:ext>
              </a:extLst>
            </p:cNvPr>
            <p:cNvSpPr>
              <a:spLocks noChangeArrowheads="1"/>
            </p:cNvSpPr>
            <p:nvPr/>
          </p:nvSpPr>
          <p:spPr bwMode="auto">
            <a:xfrm>
              <a:off x="4176" y="1584"/>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17" name="AutoShape 13">
              <a:extLst>
                <a:ext uri="{FF2B5EF4-FFF2-40B4-BE49-F238E27FC236}">
                  <a16:creationId xmlns:a16="http://schemas.microsoft.com/office/drawing/2014/main" id="{DF66499D-52A9-45FE-BB34-E22FCE748204}"/>
                </a:ext>
              </a:extLst>
            </p:cNvPr>
            <p:cNvSpPr>
              <a:spLocks noChangeArrowheads="1"/>
            </p:cNvSpPr>
            <p:nvPr/>
          </p:nvSpPr>
          <p:spPr bwMode="auto">
            <a:xfrm>
              <a:off x="4176" y="1872"/>
              <a:ext cx="384" cy="144"/>
            </a:xfrm>
            <a:prstGeom prst="leftRightArrow">
              <a:avLst>
                <a:gd name="adj1" fmla="val 50000"/>
                <a:gd name="adj2" fmla="val 5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4">
              <a:extLst>
                <a:ext uri="{FF2B5EF4-FFF2-40B4-BE49-F238E27FC236}">
                  <a16:creationId xmlns:a16="http://schemas.microsoft.com/office/drawing/2014/main" id="{FA32D752-465B-411B-B361-82FF59D7C8D1}"/>
                </a:ext>
              </a:extLst>
            </p:cNvPr>
            <p:cNvSpPr>
              <a:spLocks noChangeArrowheads="1"/>
            </p:cNvSpPr>
            <p:nvPr/>
          </p:nvSpPr>
          <p:spPr bwMode="auto">
            <a:xfrm>
              <a:off x="3264" y="1200"/>
              <a:ext cx="124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 bit frame number</a:t>
              </a:r>
            </a:p>
          </p:txBody>
        </p:sp>
        <p:sp>
          <p:nvSpPr>
            <p:cNvPr id="19" name="Rectangle 15">
              <a:extLst>
                <a:ext uri="{FF2B5EF4-FFF2-40B4-BE49-F238E27FC236}">
                  <a16:creationId xmlns:a16="http://schemas.microsoft.com/office/drawing/2014/main" id="{4FE83AEC-EB4F-4957-AE31-87A7B7181F45}"/>
                </a:ext>
              </a:extLst>
            </p:cNvPr>
            <p:cNvSpPr>
              <a:spLocks noChangeArrowheads="1"/>
            </p:cNvSpPr>
            <p:nvPr/>
          </p:nvSpPr>
          <p:spPr bwMode="auto">
            <a:xfrm>
              <a:off x="4032" y="2064"/>
              <a:ext cx="864" cy="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12 bit offset</a:t>
              </a:r>
            </a:p>
          </p:txBody>
        </p:sp>
        <p:sp>
          <p:nvSpPr>
            <p:cNvPr id="20" name="AutoShape 16">
              <a:extLst>
                <a:ext uri="{FF2B5EF4-FFF2-40B4-BE49-F238E27FC236}">
                  <a16:creationId xmlns:a16="http://schemas.microsoft.com/office/drawing/2014/main" id="{58355DC1-B520-4BBC-A2CD-7277479837DE}"/>
                </a:ext>
              </a:extLst>
            </p:cNvPr>
            <p:cNvSpPr>
              <a:spLocks noChangeArrowheads="1"/>
            </p:cNvSpPr>
            <p:nvPr/>
          </p:nvSpPr>
          <p:spPr bwMode="auto">
            <a:xfrm>
              <a:off x="3648" y="1392"/>
              <a:ext cx="528" cy="144"/>
            </a:xfrm>
            <a:prstGeom prst="leftRightArrow">
              <a:avLst>
                <a:gd name="adj1" fmla="val 50000"/>
                <a:gd name="adj2" fmla="val 73333"/>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1" name="Line 17">
            <a:extLst>
              <a:ext uri="{FF2B5EF4-FFF2-40B4-BE49-F238E27FC236}">
                <a16:creationId xmlns:a16="http://schemas.microsoft.com/office/drawing/2014/main" id="{9B8ACC6F-9072-4617-84BE-56C3D77913E6}"/>
              </a:ext>
            </a:extLst>
          </p:cNvPr>
          <p:cNvSpPr>
            <a:spLocks noChangeShapeType="1"/>
          </p:cNvSpPr>
          <p:nvPr/>
        </p:nvSpPr>
        <p:spPr bwMode="auto">
          <a:xfrm>
            <a:off x="5930152" y="2469777"/>
            <a:ext cx="0" cy="152400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18">
            <a:extLst>
              <a:ext uri="{FF2B5EF4-FFF2-40B4-BE49-F238E27FC236}">
                <a16:creationId xmlns:a16="http://schemas.microsoft.com/office/drawing/2014/main" id="{91DA7198-69BD-42E9-BC7C-8564C58552D8}"/>
              </a:ext>
            </a:extLst>
          </p:cNvPr>
          <p:cNvSpPr>
            <a:spLocks noChangeShapeType="1"/>
          </p:cNvSpPr>
          <p:nvPr/>
        </p:nvSpPr>
        <p:spPr bwMode="auto">
          <a:xfrm>
            <a:off x="5930152" y="3993777"/>
            <a:ext cx="14478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Line 19">
            <a:extLst>
              <a:ext uri="{FF2B5EF4-FFF2-40B4-BE49-F238E27FC236}">
                <a16:creationId xmlns:a16="http://schemas.microsoft.com/office/drawing/2014/main" id="{4B7306F8-ABCB-4F54-90EF-6488241EA846}"/>
              </a:ext>
            </a:extLst>
          </p:cNvPr>
          <p:cNvSpPr>
            <a:spLocks noChangeShapeType="1"/>
          </p:cNvSpPr>
          <p:nvPr/>
        </p:nvSpPr>
        <p:spPr bwMode="auto">
          <a:xfrm>
            <a:off x="5853952" y="5974977"/>
            <a:ext cx="35814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Line 20">
            <a:extLst>
              <a:ext uri="{FF2B5EF4-FFF2-40B4-BE49-F238E27FC236}">
                <a16:creationId xmlns:a16="http://schemas.microsoft.com/office/drawing/2014/main" id="{F96DB01A-4AE7-46FF-843B-BCD2CE074BA9}"/>
              </a:ext>
            </a:extLst>
          </p:cNvPr>
          <p:cNvSpPr>
            <a:spLocks noChangeShapeType="1"/>
          </p:cNvSpPr>
          <p:nvPr/>
        </p:nvSpPr>
        <p:spPr bwMode="auto">
          <a:xfrm>
            <a:off x="5853952" y="5212977"/>
            <a:ext cx="0" cy="762000"/>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Rectangle 21">
            <a:extLst>
              <a:ext uri="{FF2B5EF4-FFF2-40B4-BE49-F238E27FC236}">
                <a16:creationId xmlns:a16="http://schemas.microsoft.com/office/drawing/2014/main" id="{50D9260A-A54A-47A1-8585-469EB433B062}"/>
              </a:ext>
            </a:extLst>
          </p:cNvPr>
          <p:cNvSpPr>
            <a:spLocks noChangeArrowheads="1"/>
          </p:cNvSpPr>
          <p:nvPr/>
        </p:nvSpPr>
        <p:spPr bwMode="auto">
          <a:xfrm>
            <a:off x="1129552" y="2088777"/>
            <a:ext cx="3962400" cy="12954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Logical address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is the address as seen by a process.  The process does not know where in the RAM the byte actually resides in.</a:t>
            </a:r>
          </a:p>
        </p:txBody>
      </p:sp>
      <p:sp>
        <p:nvSpPr>
          <p:cNvPr id="26" name="Line 22">
            <a:extLst>
              <a:ext uri="{FF2B5EF4-FFF2-40B4-BE49-F238E27FC236}">
                <a16:creationId xmlns:a16="http://schemas.microsoft.com/office/drawing/2014/main" id="{D4EE4254-7BF5-45FA-B678-8100FB3F4C85}"/>
              </a:ext>
            </a:extLst>
          </p:cNvPr>
          <p:cNvSpPr>
            <a:spLocks noChangeShapeType="1"/>
          </p:cNvSpPr>
          <p:nvPr/>
        </p:nvSpPr>
        <p:spPr bwMode="auto">
          <a:xfrm>
            <a:off x="9435352" y="3993777"/>
            <a:ext cx="0" cy="198120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23">
            <a:extLst>
              <a:ext uri="{FF2B5EF4-FFF2-40B4-BE49-F238E27FC236}">
                <a16:creationId xmlns:a16="http://schemas.microsoft.com/office/drawing/2014/main" id="{BCB1B77E-E0DF-4DAC-B0A8-F8B389C2D2D4}"/>
              </a:ext>
            </a:extLst>
          </p:cNvPr>
          <p:cNvSpPr>
            <a:spLocks noChangeShapeType="1"/>
          </p:cNvSpPr>
          <p:nvPr/>
        </p:nvSpPr>
        <p:spPr bwMode="auto">
          <a:xfrm>
            <a:off x="9130552" y="3993777"/>
            <a:ext cx="3048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24">
            <a:extLst>
              <a:ext uri="{FF2B5EF4-FFF2-40B4-BE49-F238E27FC236}">
                <a16:creationId xmlns:a16="http://schemas.microsoft.com/office/drawing/2014/main" id="{FDC32DE7-EA03-416A-9687-831ECE7C7DFE}"/>
              </a:ext>
            </a:extLst>
          </p:cNvPr>
          <p:cNvSpPr>
            <a:spLocks noChangeArrowheads="1"/>
          </p:cNvSpPr>
          <p:nvPr/>
        </p:nvSpPr>
        <p:spPr bwMode="auto">
          <a:xfrm>
            <a:off x="1129552" y="4755777"/>
            <a:ext cx="3962400" cy="12954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Physical address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is the address actually used by the CPU to read the physical memory (RAM).  It is the actual address of the byte in RAM.</a:t>
            </a:r>
          </a:p>
        </p:txBody>
      </p:sp>
      <p:sp>
        <p:nvSpPr>
          <p:cNvPr id="29" name="Rectangle 25">
            <a:extLst>
              <a:ext uri="{FF2B5EF4-FFF2-40B4-BE49-F238E27FC236}">
                <a16:creationId xmlns:a16="http://schemas.microsoft.com/office/drawing/2014/main" id="{BD44ACD0-93B8-4B10-9C56-8216ED6A2A14}"/>
              </a:ext>
            </a:extLst>
          </p:cNvPr>
          <p:cNvSpPr>
            <a:spLocks noChangeArrowheads="1"/>
          </p:cNvSpPr>
          <p:nvPr/>
        </p:nvSpPr>
        <p:spPr bwMode="auto">
          <a:xfrm>
            <a:off x="7454152" y="4908177"/>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endParaRPr kumimoji="1" lang="en-US" altLang="zh-TW">
              <a:solidFill>
                <a:prstClr val="black"/>
              </a:solidFill>
              <a:latin typeface="Arial" charset="0"/>
              <a:ea typeface="新細明體" pitchFamily="18" charset="-120"/>
            </a:endParaRPr>
          </a:p>
        </p:txBody>
      </p:sp>
      <p:sp>
        <p:nvSpPr>
          <p:cNvPr id="30" name="Rectangle 26">
            <a:extLst>
              <a:ext uri="{FF2B5EF4-FFF2-40B4-BE49-F238E27FC236}">
                <a16:creationId xmlns:a16="http://schemas.microsoft.com/office/drawing/2014/main" id="{C5D56499-CB12-495C-8488-5C03572BF89D}"/>
              </a:ext>
            </a:extLst>
          </p:cNvPr>
          <p:cNvSpPr>
            <a:spLocks noChangeArrowheads="1"/>
          </p:cNvSpPr>
          <p:nvPr/>
        </p:nvSpPr>
        <p:spPr bwMode="auto">
          <a:xfrm>
            <a:off x="8216152" y="4908177"/>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00009</a:t>
            </a:r>
          </a:p>
        </p:txBody>
      </p:sp>
      <p:sp>
        <p:nvSpPr>
          <p:cNvPr id="31" name="Rectangle 27">
            <a:extLst>
              <a:ext uri="{FF2B5EF4-FFF2-40B4-BE49-F238E27FC236}">
                <a16:creationId xmlns:a16="http://schemas.microsoft.com/office/drawing/2014/main" id="{010EA346-448C-4C11-B793-97994A909847}"/>
              </a:ext>
            </a:extLst>
          </p:cNvPr>
          <p:cNvSpPr>
            <a:spLocks noChangeArrowheads="1"/>
          </p:cNvSpPr>
          <p:nvPr/>
        </p:nvSpPr>
        <p:spPr bwMode="auto">
          <a:xfrm>
            <a:off x="7454152" y="3765177"/>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endParaRPr kumimoji="1" lang="en-US" altLang="zh-TW">
              <a:solidFill>
                <a:prstClr val="black"/>
              </a:solidFill>
              <a:latin typeface="Arial" charset="0"/>
              <a:ea typeface="新細明體" pitchFamily="18" charset="-120"/>
            </a:endParaRPr>
          </a:p>
        </p:txBody>
      </p:sp>
      <p:sp>
        <p:nvSpPr>
          <p:cNvPr id="32" name="Rectangle 28">
            <a:extLst>
              <a:ext uri="{FF2B5EF4-FFF2-40B4-BE49-F238E27FC236}">
                <a16:creationId xmlns:a16="http://schemas.microsoft.com/office/drawing/2014/main" id="{A10DBCA5-5AD8-44AE-A6E4-F262FA37A701}"/>
              </a:ext>
            </a:extLst>
          </p:cNvPr>
          <p:cNvSpPr>
            <a:spLocks noChangeArrowheads="1"/>
          </p:cNvSpPr>
          <p:nvPr/>
        </p:nvSpPr>
        <p:spPr bwMode="auto">
          <a:xfrm>
            <a:off x="7454152" y="4146177"/>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endParaRPr kumimoji="1" lang="en-US" altLang="zh-TW">
              <a:solidFill>
                <a:prstClr val="black"/>
              </a:solidFill>
              <a:latin typeface="Arial" charset="0"/>
              <a:ea typeface="新細明體" pitchFamily="18" charset="-120"/>
            </a:endParaRPr>
          </a:p>
        </p:txBody>
      </p:sp>
      <p:sp>
        <p:nvSpPr>
          <p:cNvPr id="33" name="Rectangle 29">
            <a:extLst>
              <a:ext uri="{FF2B5EF4-FFF2-40B4-BE49-F238E27FC236}">
                <a16:creationId xmlns:a16="http://schemas.microsoft.com/office/drawing/2014/main" id="{8F0882D4-46CC-4247-9E0D-AF515E92D1F2}"/>
              </a:ext>
            </a:extLst>
          </p:cNvPr>
          <p:cNvSpPr>
            <a:spLocks noChangeArrowheads="1"/>
          </p:cNvSpPr>
          <p:nvPr/>
        </p:nvSpPr>
        <p:spPr bwMode="auto">
          <a:xfrm>
            <a:off x="7454152" y="4527177"/>
            <a:ext cx="6858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endParaRPr kumimoji="1" lang="en-US" altLang="zh-TW">
              <a:solidFill>
                <a:prstClr val="black"/>
              </a:solidFill>
              <a:latin typeface="Arial" charset="0"/>
              <a:ea typeface="新細明體" pitchFamily="18" charset="-120"/>
            </a:endParaRPr>
          </a:p>
        </p:txBody>
      </p:sp>
      <p:sp>
        <p:nvSpPr>
          <p:cNvPr id="34" name="Rectangle 30">
            <a:extLst>
              <a:ext uri="{FF2B5EF4-FFF2-40B4-BE49-F238E27FC236}">
                <a16:creationId xmlns:a16="http://schemas.microsoft.com/office/drawing/2014/main" id="{B67AA70F-0775-47EB-BBFF-8A5CF801EEF5}"/>
              </a:ext>
            </a:extLst>
          </p:cNvPr>
          <p:cNvSpPr>
            <a:spLocks noChangeArrowheads="1"/>
          </p:cNvSpPr>
          <p:nvPr/>
        </p:nvSpPr>
        <p:spPr bwMode="auto">
          <a:xfrm>
            <a:off x="8216152" y="3765177"/>
            <a:ext cx="838200" cy="381000"/>
          </a:xfrm>
          <a:prstGeom prst="rect">
            <a:avLst/>
          </a:prstGeom>
          <a:solidFill>
            <a:srgbClr val="FFFF00"/>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35" name="Rectangle 31">
            <a:extLst>
              <a:ext uri="{FF2B5EF4-FFF2-40B4-BE49-F238E27FC236}">
                <a16:creationId xmlns:a16="http://schemas.microsoft.com/office/drawing/2014/main" id="{04DDC3BE-683B-430B-8767-FD6D37A82D9C}"/>
              </a:ext>
            </a:extLst>
          </p:cNvPr>
          <p:cNvSpPr>
            <a:spLocks noChangeArrowheads="1"/>
          </p:cNvSpPr>
          <p:nvPr/>
        </p:nvSpPr>
        <p:spPr bwMode="auto">
          <a:xfrm>
            <a:off x="8216152" y="4146177"/>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36" name="Rectangle 32">
            <a:extLst>
              <a:ext uri="{FF2B5EF4-FFF2-40B4-BE49-F238E27FC236}">
                <a16:creationId xmlns:a16="http://schemas.microsoft.com/office/drawing/2014/main" id="{FA371EB8-8BE5-4304-982A-E9045EA339DB}"/>
              </a:ext>
            </a:extLst>
          </p:cNvPr>
          <p:cNvSpPr>
            <a:spLocks noChangeArrowheads="1"/>
          </p:cNvSpPr>
          <p:nvPr/>
        </p:nvSpPr>
        <p:spPr bwMode="auto">
          <a:xfrm>
            <a:off x="8216152" y="4527177"/>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00008</a:t>
            </a:r>
          </a:p>
        </p:txBody>
      </p:sp>
      <p:sp>
        <p:nvSpPr>
          <p:cNvPr id="37" name="Rectangle 33">
            <a:extLst>
              <a:ext uri="{FF2B5EF4-FFF2-40B4-BE49-F238E27FC236}">
                <a16:creationId xmlns:a16="http://schemas.microsoft.com/office/drawing/2014/main" id="{B25AC848-B159-4808-A388-76FF7D251CAA}"/>
              </a:ext>
            </a:extLst>
          </p:cNvPr>
          <p:cNvSpPr>
            <a:spLocks noChangeArrowheads="1"/>
          </p:cNvSpPr>
          <p:nvPr/>
        </p:nvSpPr>
        <p:spPr bwMode="auto">
          <a:xfrm>
            <a:off x="7073152" y="3307977"/>
            <a:ext cx="2743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 of process C</a:t>
            </a:r>
          </a:p>
        </p:txBody>
      </p:sp>
    </p:spTree>
    <p:extLst>
      <p:ext uri="{BB962C8B-B14F-4D97-AF65-F5344CB8AC3E}">
        <p14:creationId xmlns:p14="http://schemas.microsoft.com/office/powerpoint/2010/main" val="1476078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AEFAAA-19E3-41EC-A5CF-404B5008F822}"/>
              </a:ext>
            </a:extLst>
          </p:cNvPr>
          <p:cNvSpPr>
            <a:spLocks noGrp="1"/>
          </p:cNvSpPr>
          <p:nvPr>
            <p:ph type="sldNum" sz="quarter" idx="34"/>
          </p:nvPr>
        </p:nvSpPr>
        <p:spPr/>
        <p:txBody>
          <a:bodyPr/>
          <a:lstStyle/>
          <a:p>
            <a:fld id="{19B51A1E-902D-48AF-9020-955120F399B6}" type="slidenum">
              <a:rPr lang="en-US" noProof="0" smtClean="0"/>
              <a:pPr/>
              <a:t>34</a:t>
            </a:fld>
            <a:endParaRPr lang="en-US" noProof="0" dirty="0"/>
          </a:p>
        </p:txBody>
      </p:sp>
      <p:sp>
        <p:nvSpPr>
          <p:cNvPr id="5" name="Title 4">
            <a:extLst>
              <a:ext uri="{FF2B5EF4-FFF2-40B4-BE49-F238E27FC236}">
                <a16:creationId xmlns:a16="http://schemas.microsoft.com/office/drawing/2014/main" id="{B628973F-5E2D-4CA9-90D0-E44E090036B7}"/>
              </a:ext>
            </a:extLst>
          </p:cNvPr>
          <p:cNvSpPr>
            <a:spLocks noGrp="1"/>
          </p:cNvSpPr>
          <p:nvPr>
            <p:ph type="title"/>
          </p:nvPr>
        </p:nvSpPr>
        <p:spPr/>
        <p:txBody>
          <a:bodyPr/>
          <a:lstStyle/>
          <a:p>
            <a:r>
              <a:rPr lang="en-US" altLang="zh-TW" dirty="0">
                <a:ea typeface="新細明體" pitchFamily="18" charset="-120"/>
              </a:rPr>
              <a:t>Address Translation – 8 </a:t>
            </a:r>
            <a:endParaRPr lang="en-US" dirty="0"/>
          </a:p>
        </p:txBody>
      </p:sp>
      <p:sp>
        <p:nvSpPr>
          <p:cNvPr id="7" name="Rectangle 3">
            <a:extLst>
              <a:ext uri="{FF2B5EF4-FFF2-40B4-BE49-F238E27FC236}">
                <a16:creationId xmlns:a16="http://schemas.microsoft.com/office/drawing/2014/main" id="{2F1E148A-4EB7-43B3-97BE-E491EF9FE8C2}"/>
              </a:ext>
            </a:extLst>
          </p:cNvPr>
          <p:cNvSpPr>
            <a:spLocks noChangeArrowheads="1"/>
          </p:cNvSpPr>
          <p:nvPr/>
        </p:nvSpPr>
        <p:spPr bwMode="auto">
          <a:xfrm>
            <a:off x="8727138" y="2689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00004</a:t>
            </a:r>
          </a:p>
        </p:txBody>
      </p:sp>
      <p:sp>
        <p:nvSpPr>
          <p:cNvPr id="8" name="Rectangle 4">
            <a:extLst>
              <a:ext uri="{FF2B5EF4-FFF2-40B4-BE49-F238E27FC236}">
                <a16:creationId xmlns:a16="http://schemas.microsoft.com/office/drawing/2014/main" id="{5067EE12-7640-4738-B863-275C55B3B8A8}"/>
              </a:ext>
            </a:extLst>
          </p:cNvPr>
          <p:cNvSpPr>
            <a:spLocks noChangeArrowheads="1"/>
          </p:cNvSpPr>
          <p:nvPr/>
        </p:nvSpPr>
        <p:spPr bwMode="auto">
          <a:xfrm>
            <a:off x="8727138" y="3070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00005</a:t>
            </a:r>
          </a:p>
        </p:txBody>
      </p:sp>
      <p:sp>
        <p:nvSpPr>
          <p:cNvPr id="9" name="Rectangle 5">
            <a:extLst>
              <a:ext uri="{FF2B5EF4-FFF2-40B4-BE49-F238E27FC236}">
                <a16:creationId xmlns:a16="http://schemas.microsoft.com/office/drawing/2014/main" id="{909C51E2-D922-4E61-9DC3-D3CB6C3B0A4E}"/>
              </a:ext>
            </a:extLst>
          </p:cNvPr>
          <p:cNvSpPr>
            <a:spLocks noChangeArrowheads="1"/>
          </p:cNvSpPr>
          <p:nvPr/>
        </p:nvSpPr>
        <p:spPr bwMode="auto">
          <a:xfrm>
            <a:off x="8727138" y="3451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00006</a:t>
            </a:r>
          </a:p>
        </p:txBody>
      </p:sp>
      <p:sp>
        <p:nvSpPr>
          <p:cNvPr id="10" name="Rectangle 6">
            <a:extLst>
              <a:ext uri="{FF2B5EF4-FFF2-40B4-BE49-F238E27FC236}">
                <a16:creationId xmlns:a16="http://schemas.microsoft.com/office/drawing/2014/main" id="{573E4FD9-1918-4B19-9E29-CA601D6AF409}"/>
              </a:ext>
            </a:extLst>
          </p:cNvPr>
          <p:cNvSpPr>
            <a:spLocks noChangeArrowheads="1"/>
          </p:cNvSpPr>
          <p:nvPr/>
        </p:nvSpPr>
        <p:spPr bwMode="auto">
          <a:xfrm>
            <a:off x="8727138" y="3832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00007</a:t>
            </a:r>
          </a:p>
        </p:txBody>
      </p:sp>
      <p:sp>
        <p:nvSpPr>
          <p:cNvPr id="11" name="Rectangle 7">
            <a:extLst>
              <a:ext uri="{FF2B5EF4-FFF2-40B4-BE49-F238E27FC236}">
                <a16:creationId xmlns:a16="http://schemas.microsoft.com/office/drawing/2014/main" id="{FC1EE9EE-F241-4C60-8FDE-77182A3BACA3}"/>
              </a:ext>
            </a:extLst>
          </p:cNvPr>
          <p:cNvSpPr>
            <a:spLocks noChangeArrowheads="1"/>
          </p:cNvSpPr>
          <p:nvPr/>
        </p:nvSpPr>
        <p:spPr bwMode="auto">
          <a:xfrm>
            <a:off x="8727138" y="4213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00008</a:t>
            </a:r>
          </a:p>
        </p:txBody>
      </p:sp>
      <p:sp>
        <p:nvSpPr>
          <p:cNvPr id="12" name="Rectangle 8">
            <a:extLst>
              <a:ext uri="{FF2B5EF4-FFF2-40B4-BE49-F238E27FC236}">
                <a16:creationId xmlns:a16="http://schemas.microsoft.com/office/drawing/2014/main" id="{0D00A44F-E3ED-4EB4-92A7-171FE42BA35C}"/>
              </a:ext>
            </a:extLst>
          </p:cNvPr>
          <p:cNvSpPr>
            <a:spLocks noChangeArrowheads="1"/>
          </p:cNvSpPr>
          <p:nvPr/>
        </p:nvSpPr>
        <p:spPr bwMode="auto">
          <a:xfrm>
            <a:off x="8727138" y="4594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00009</a:t>
            </a:r>
          </a:p>
        </p:txBody>
      </p:sp>
      <p:sp>
        <p:nvSpPr>
          <p:cNvPr id="13" name="Rectangle 9">
            <a:extLst>
              <a:ext uri="{FF2B5EF4-FFF2-40B4-BE49-F238E27FC236}">
                <a16:creationId xmlns:a16="http://schemas.microsoft.com/office/drawing/2014/main" id="{06D2C86A-5F96-4E1B-9BB6-E93188B52A73}"/>
              </a:ext>
            </a:extLst>
          </p:cNvPr>
          <p:cNvSpPr>
            <a:spLocks noChangeArrowheads="1"/>
          </p:cNvSpPr>
          <p:nvPr/>
        </p:nvSpPr>
        <p:spPr bwMode="auto">
          <a:xfrm>
            <a:off x="7507938" y="2689416"/>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4" name="Rectangle 10">
            <a:extLst>
              <a:ext uri="{FF2B5EF4-FFF2-40B4-BE49-F238E27FC236}">
                <a16:creationId xmlns:a16="http://schemas.microsoft.com/office/drawing/2014/main" id="{DA5D603D-B104-4B07-8842-4DFBDCA89D4C}"/>
              </a:ext>
            </a:extLst>
          </p:cNvPr>
          <p:cNvSpPr>
            <a:spLocks noChangeArrowheads="1"/>
          </p:cNvSpPr>
          <p:nvPr/>
        </p:nvSpPr>
        <p:spPr bwMode="auto">
          <a:xfrm>
            <a:off x="7507938" y="3070416"/>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5" name="Rectangle 11">
            <a:extLst>
              <a:ext uri="{FF2B5EF4-FFF2-40B4-BE49-F238E27FC236}">
                <a16:creationId xmlns:a16="http://schemas.microsoft.com/office/drawing/2014/main" id="{BFC2238F-B0D3-4E29-8405-D2CE920F6A8F}"/>
              </a:ext>
            </a:extLst>
          </p:cNvPr>
          <p:cNvSpPr>
            <a:spLocks noChangeArrowheads="1"/>
          </p:cNvSpPr>
          <p:nvPr/>
        </p:nvSpPr>
        <p:spPr bwMode="auto">
          <a:xfrm>
            <a:off x="7507938" y="3832416"/>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6" name="Rectangle 12">
            <a:extLst>
              <a:ext uri="{FF2B5EF4-FFF2-40B4-BE49-F238E27FC236}">
                <a16:creationId xmlns:a16="http://schemas.microsoft.com/office/drawing/2014/main" id="{29BDFC55-C7A2-48A9-B9BF-F9A4E2B854EE}"/>
              </a:ext>
            </a:extLst>
          </p:cNvPr>
          <p:cNvSpPr>
            <a:spLocks noChangeArrowheads="1"/>
          </p:cNvSpPr>
          <p:nvPr/>
        </p:nvSpPr>
        <p:spPr bwMode="auto">
          <a:xfrm>
            <a:off x="7507938" y="3451416"/>
            <a:ext cx="1219200" cy="3810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7" name="Rectangle 13">
            <a:extLst>
              <a:ext uri="{FF2B5EF4-FFF2-40B4-BE49-F238E27FC236}">
                <a16:creationId xmlns:a16="http://schemas.microsoft.com/office/drawing/2014/main" id="{CFC7A55A-829E-4B78-9196-F063DFF647B4}"/>
              </a:ext>
            </a:extLst>
          </p:cNvPr>
          <p:cNvSpPr>
            <a:spLocks noChangeArrowheads="1"/>
          </p:cNvSpPr>
          <p:nvPr/>
        </p:nvSpPr>
        <p:spPr bwMode="auto">
          <a:xfrm>
            <a:off x="7507938" y="4213416"/>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8" name="Line 14">
            <a:extLst>
              <a:ext uri="{FF2B5EF4-FFF2-40B4-BE49-F238E27FC236}">
                <a16:creationId xmlns:a16="http://schemas.microsoft.com/office/drawing/2014/main" id="{9A401F89-CB97-43A6-88E8-A351954BBD67}"/>
              </a:ext>
            </a:extLst>
          </p:cNvPr>
          <p:cNvSpPr>
            <a:spLocks noChangeShapeType="1"/>
          </p:cNvSpPr>
          <p:nvPr/>
        </p:nvSpPr>
        <p:spPr bwMode="auto">
          <a:xfrm>
            <a:off x="8727138" y="4975416"/>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19" name="Line 15">
            <a:extLst>
              <a:ext uri="{FF2B5EF4-FFF2-40B4-BE49-F238E27FC236}">
                <a16:creationId xmlns:a16="http://schemas.microsoft.com/office/drawing/2014/main" id="{330D7F2A-1E35-4FD1-932C-957CF4FF733F}"/>
              </a:ext>
            </a:extLst>
          </p:cNvPr>
          <p:cNvSpPr>
            <a:spLocks noChangeShapeType="1"/>
          </p:cNvSpPr>
          <p:nvPr/>
        </p:nvSpPr>
        <p:spPr bwMode="auto">
          <a:xfrm>
            <a:off x="7507938" y="4975416"/>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20" name="Group 16">
            <a:extLst>
              <a:ext uri="{FF2B5EF4-FFF2-40B4-BE49-F238E27FC236}">
                <a16:creationId xmlns:a16="http://schemas.microsoft.com/office/drawing/2014/main" id="{EE96C406-BF53-4466-B92A-F7E28DB0895A}"/>
              </a:ext>
            </a:extLst>
          </p:cNvPr>
          <p:cNvGrpSpPr>
            <a:grpSpLocks/>
          </p:cNvGrpSpPr>
          <p:nvPr/>
        </p:nvGrpSpPr>
        <p:grpSpPr bwMode="auto">
          <a:xfrm>
            <a:off x="5374338" y="3451416"/>
            <a:ext cx="1219200" cy="1524000"/>
            <a:chOff x="1728" y="2640"/>
            <a:chExt cx="768" cy="960"/>
          </a:xfrm>
        </p:grpSpPr>
        <p:sp>
          <p:nvSpPr>
            <p:cNvPr id="21" name="Rectangle 17">
              <a:extLst>
                <a:ext uri="{FF2B5EF4-FFF2-40B4-BE49-F238E27FC236}">
                  <a16:creationId xmlns:a16="http://schemas.microsoft.com/office/drawing/2014/main" id="{BBC6E675-D4CF-48AD-800E-8A410CC2CC30}"/>
                </a:ext>
              </a:extLst>
            </p:cNvPr>
            <p:cNvSpPr>
              <a:spLocks noChangeArrowheads="1"/>
            </p:cNvSpPr>
            <p:nvPr/>
          </p:nvSpPr>
          <p:spPr bwMode="auto">
            <a:xfrm>
              <a:off x="1728" y="288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2" name="Rectangle 18">
              <a:extLst>
                <a:ext uri="{FF2B5EF4-FFF2-40B4-BE49-F238E27FC236}">
                  <a16:creationId xmlns:a16="http://schemas.microsoft.com/office/drawing/2014/main" id="{1D91E985-0829-4161-AAD6-04B9C868BA3B}"/>
                </a:ext>
              </a:extLst>
            </p:cNvPr>
            <p:cNvSpPr>
              <a:spLocks noChangeArrowheads="1"/>
            </p:cNvSpPr>
            <p:nvPr/>
          </p:nvSpPr>
          <p:spPr bwMode="auto">
            <a:xfrm>
              <a:off x="1728" y="312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3" name="Rectangle 19">
              <a:extLst>
                <a:ext uri="{FF2B5EF4-FFF2-40B4-BE49-F238E27FC236}">
                  <a16:creationId xmlns:a16="http://schemas.microsoft.com/office/drawing/2014/main" id="{57474941-4B76-4B32-A328-B37EB2AE00B9}"/>
                </a:ext>
              </a:extLst>
            </p:cNvPr>
            <p:cNvSpPr>
              <a:spLocks noChangeArrowheads="1"/>
            </p:cNvSpPr>
            <p:nvPr/>
          </p:nvSpPr>
          <p:spPr bwMode="auto">
            <a:xfrm>
              <a:off x="1728" y="336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4" name="Rectangle 20">
              <a:extLst>
                <a:ext uri="{FF2B5EF4-FFF2-40B4-BE49-F238E27FC236}">
                  <a16:creationId xmlns:a16="http://schemas.microsoft.com/office/drawing/2014/main" id="{1FB1CBA8-E311-429E-8203-F4327C32867E}"/>
                </a:ext>
              </a:extLst>
            </p:cNvPr>
            <p:cNvSpPr>
              <a:spLocks noChangeArrowheads="1"/>
            </p:cNvSpPr>
            <p:nvPr/>
          </p:nvSpPr>
          <p:spPr bwMode="auto">
            <a:xfrm>
              <a:off x="1728" y="2640"/>
              <a:ext cx="768" cy="24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25" name="Line 21">
            <a:extLst>
              <a:ext uri="{FF2B5EF4-FFF2-40B4-BE49-F238E27FC236}">
                <a16:creationId xmlns:a16="http://schemas.microsoft.com/office/drawing/2014/main" id="{F5D0DF88-482B-4E3D-8ECD-AB9CA6128A82}"/>
              </a:ext>
            </a:extLst>
          </p:cNvPr>
          <p:cNvSpPr>
            <a:spLocks noChangeShapeType="1"/>
          </p:cNvSpPr>
          <p:nvPr/>
        </p:nvSpPr>
        <p:spPr bwMode="auto">
          <a:xfrm flipV="1">
            <a:off x="6364938" y="2841816"/>
            <a:ext cx="1295400" cy="8382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22">
            <a:extLst>
              <a:ext uri="{FF2B5EF4-FFF2-40B4-BE49-F238E27FC236}">
                <a16:creationId xmlns:a16="http://schemas.microsoft.com/office/drawing/2014/main" id="{82A7C8F7-98B3-4139-AB7A-911926F0DB36}"/>
              </a:ext>
            </a:extLst>
          </p:cNvPr>
          <p:cNvSpPr>
            <a:spLocks noChangeShapeType="1"/>
          </p:cNvSpPr>
          <p:nvPr/>
        </p:nvSpPr>
        <p:spPr bwMode="auto">
          <a:xfrm>
            <a:off x="6364938" y="4061016"/>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23">
            <a:extLst>
              <a:ext uri="{FF2B5EF4-FFF2-40B4-BE49-F238E27FC236}">
                <a16:creationId xmlns:a16="http://schemas.microsoft.com/office/drawing/2014/main" id="{B5E18C20-51A6-4C5F-9511-C4C166167B53}"/>
              </a:ext>
            </a:extLst>
          </p:cNvPr>
          <p:cNvSpPr>
            <a:spLocks noChangeShapeType="1"/>
          </p:cNvSpPr>
          <p:nvPr/>
        </p:nvSpPr>
        <p:spPr bwMode="auto">
          <a:xfrm>
            <a:off x="6364938" y="4442016"/>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24">
            <a:extLst>
              <a:ext uri="{FF2B5EF4-FFF2-40B4-BE49-F238E27FC236}">
                <a16:creationId xmlns:a16="http://schemas.microsoft.com/office/drawing/2014/main" id="{7241888A-AC80-4D47-9008-3712AFC801CF}"/>
              </a:ext>
            </a:extLst>
          </p:cNvPr>
          <p:cNvSpPr>
            <a:spLocks noChangeArrowheads="1"/>
          </p:cNvSpPr>
          <p:nvPr/>
        </p:nvSpPr>
        <p:spPr bwMode="auto">
          <a:xfrm>
            <a:off x="7507938" y="5280216"/>
            <a:ext cx="1219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29" name="Rectangle 25">
            <a:extLst>
              <a:ext uri="{FF2B5EF4-FFF2-40B4-BE49-F238E27FC236}">
                <a16:creationId xmlns:a16="http://schemas.microsoft.com/office/drawing/2014/main" id="{FE97649C-A026-4D2F-A0A0-DA5BA00FA56D}"/>
              </a:ext>
            </a:extLst>
          </p:cNvPr>
          <p:cNvSpPr>
            <a:spLocks noChangeArrowheads="1"/>
          </p:cNvSpPr>
          <p:nvPr/>
        </p:nvSpPr>
        <p:spPr bwMode="auto">
          <a:xfrm>
            <a:off x="5374338" y="5051616"/>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a:solidFill>
                  <a:prstClr val="black"/>
                </a:solidFill>
                <a:latin typeface="Arial" charset="0"/>
                <a:ea typeface="新細明體" pitchFamily="18" charset="-120"/>
              </a:rPr>
              <a:t> of process C</a:t>
            </a:r>
            <a:endParaRPr kumimoji="1" lang="en-US" altLang="zh-TW" sz="1200">
              <a:solidFill>
                <a:prstClr val="black"/>
              </a:solidFill>
              <a:ea typeface="新細明體" pitchFamily="18" charset="-120"/>
            </a:endParaRPr>
          </a:p>
        </p:txBody>
      </p:sp>
      <p:sp>
        <p:nvSpPr>
          <p:cNvPr id="30" name="Rectangle 26">
            <a:extLst>
              <a:ext uri="{FF2B5EF4-FFF2-40B4-BE49-F238E27FC236}">
                <a16:creationId xmlns:a16="http://schemas.microsoft.com/office/drawing/2014/main" id="{2085695B-7DF9-4349-B885-F87BBD9C8837}"/>
              </a:ext>
            </a:extLst>
          </p:cNvPr>
          <p:cNvSpPr>
            <a:spLocks noChangeArrowheads="1"/>
          </p:cNvSpPr>
          <p:nvPr/>
        </p:nvSpPr>
        <p:spPr bwMode="auto">
          <a:xfrm>
            <a:off x="4536138" y="3451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00000</a:t>
            </a:r>
          </a:p>
        </p:txBody>
      </p:sp>
      <p:sp>
        <p:nvSpPr>
          <p:cNvPr id="31" name="Rectangle 27">
            <a:extLst>
              <a:ext uri="{FF2B5EF4-FFF2-40B4-BE49-F238E27FC236}">
                <a16:creationId xmlns:a16="http://schemas.microsoft.com/office/drawing/2014/main" id="{C5AC27C9-019B-4B2D-B8CE-9BF48DEBBB54}"/>
              </a:ext>
            </a:extLst>
          </p:cNvPr>
          <p:cNvSpPr>
            <a:spLocks noChangeArrowheads="1"/>
          </p:cNvSpPr>
          <p:nvPr/>
        </p:nvSpPr>
        <p:spPr bwMode="auto">
          <a:xfrm>
            <a:off x="4536138" y="3832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00001</a:t>
            </a:r>
          </a:p>
        </p:txBody>
      </p:sp>
      <p:sp>
        <p:nvSpPr>
          <p:cNvPr id="32" name="Rectangle 28">
            <a:extLst>
              <a:ext uri="{FF2B5EF4-FFF2-40B4-BE49-F238E27FC236}">
                <a16:creationId xmlns:a16="http://schemas.microsoft.com/office/drawing/2014/main" id="{C28BA976-9FA8-4913-8F4E-B0C6BF34918D}"/>
              </a:ext>
            </a:extLst>
          </p:cNvPr>
          <p:cNvSpPr>
            <a:spLocks noChangeArrowheads="1"/>
          </p:cNvSpPr>
          <p:nvPr/>
        </p:nvSpPr>
        <p:spPr bwMode="auto">
          <a:xfrm>
            <a:off x="4536138" y="4213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00002</a:t>
            </a:r>
          </a:p>
        </p:txBody>
      </p:sp>
      <p:sp>
        <p:nvSpPr>
          <p:cNvPr id="33" name="Rectangle 29">
            <a:extLst>
              <a:ext uri="{FF2B5EF4-FFF2-40B4-BE49-F238E27FC236}">
                <a16:creationId xmlns:a16="http://schemas.microsoft.com/office/drawing/2014/main" id="{FF30213B-219D-4CD4-B091-4B083747EFD7}"/>
              </a:ext>
            </a:extLst>
          </p:cNvPr>
          <p:cNvSpPr>
            <a:spLocks noChangeArrowheads="1"/>
          </p:cNvSpPr>
          <p:nvPr/>
        </p:nvSpPr>
        <p:spPr bwMode="auto">
          <a:xfrm>
            <a:off x="4536138" y="4594416"/>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00003</a:t>
            </a:r>
          </a:p>
        </p:txBody>
      </p:sp>
      <p:sp>
        <p:nvSpPr>
          <p:cNvPr id="34" name="Rectangle 30">
            <a:extLst>
              <a:ext uri="{FF2B5EF4-FFF2-40B4-BE49-F238E27FC236}">
                <a16:creationId xmlns:a16="http://schemas.microsoft.com/office/drawing/2014/main" id="{C5611486-1868-4EAB-8CED-89A60387677A}"/>
              </a:ext>
            </a:extLst>
          </p:cNvPr>
          <p:cNvSpPr>
            <a:spLocks noChangeArrowheads="1"/>
          </p:cNvSpPr>
          <p:nvPr/>
        </p:nvSpPr>
        <p:spPr bwMode="auto">
          <a:xfrm>
            <a:off x="7507938" y="4594416"/>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35" name="Line 31">
            <a:extLst>
              <a:ext uri="{FF2B5EF4-FFF2-40B4-BE49-F238E27FC236}">
                <a16:creationId xmlns:a16="http://schemas.microsoft.com/office/drawing/2014/main" id="{D6F23AA9-0358-499B-B1B5-71C330707323}"/>
              </a:ext>
            </a:extLst>
          </p:cNvPr>
          <p:cNvSpPr>
            <a:spLocks noChangeShapeType="1"/>
          </p:cNvSpPr>
          <p:nvPr/>
        </p:nvSpPr>
        <p:spPr bwMode="auto">
          <a:xfrm flipV="1">
            <a:off x="6364938" y="4823016"/>
            <a:ext cx="13716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Line 32">
            <a:extLst>
              <a:ext uri="{FF2B5EF4-FFF2-40B4-BE49-F238E27FC236}">
                <a16:creationId xmlns:a16="http://schemas.microsoft.com/office/drawing/2014/main" id="{F89787A3-2436-49CA-8B29-21F4C2D67A41}"/>
              </a:ext>
            </a:extLst>
          </p:cNvPr>
          <p:cNvSpPr>
            <a:spLocks noChangeShapeType="1"/>
          </p:cNvSpPr>
          <p:nvPr/>
        </p:nvSpPr>
        <p:spPr bwMode="auto">
          <a:xfrm>
            <a:off x="8727138" y="2079816"/>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7" name="Line 33">
            <a:extLst>
              <a:ext uri="{FF2B5EF4-FFF2-40B4-BE49-F238E27FC236}">
                <a16:creationId xmlns:a16="http://schemas.microsoft.com/office/drawing/2014/main" id="{F647369A-D98C-4BA6-959B-170368530A47}"/>
              </a:ext>
            </a:extLst>
          </p:cNvPr>
          <p:cNvSpPr>
            <a:spLocks noChangeShapeType="1"/>
          </p:cNvSpPr>
          <p:nvPr/>
        </p:nvSpPr>
        <p:spPr bwMode="auto">
          <a:xfrm>
            <a:off x="7507938" y="2079816"/>
            <a:ext cx="1588" cy="609600"/>
          </a:xfrm>
          <a:prstGeom prst="line">
            <a:avLst/>
          </a:prstGeom>
          <a:noFill/>
          <a:ln w="28575">
            <a:solidFill>
              <a:srgbClr val="000000"/>
            </a:solidFill>
            <a:prstDash val="sysDot"/>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8" name="Rectangle 34">
            <a:extLst>
              <a:ext uri="{FF2B5EF4-FFF2-40B4-BE49-F238E27FC236}">
                <a16:creationId xmlns:a16="http://schemas.microsoft.com/office/drawing/2014/main" id="{51B4EBDB-0121-4460-B44A-8F6142DE37BA}"/>
              </a:ext>
            </a:extLst>
          </p:cNvPr>
          <p:cNvSpPr>
            <a:spLocks noChangeArrowheads="1"/>
          </p:cNvSpPr>
          <p:nvPr/>
        </p:nvSpPr>
        <p:spPr bwMode="auto">
          <a:xfrm>
            <a:off x="5602938" y="3527616"/>
            <a:ext cx="609600" cy="1746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9" name="Rectangle 35">
            <a:extLst>
              <a:ext uri="{FF2B5EF4-FFF2-40B4-BE49-F238E27FC236}">
                <a16:creationId xmlns:a16="http://schemas.microsoft.com/office/drawing/2014/main" id="{E72A1EFA-9A16-40F8-A7DF-9C5F037A6024}"/>
              </a:ext>
            </a:extLst>
          </p:cNvPr>
          <p:cNvSpPr>
            <a:spLocks noChangeArrowheads="1"/>
          </p:cNvSpPr>
          <p:nvPr/>
        </p:nvSpPr>
        <p:spPr bwMode="auto">
          <a:xfrm>
            <a:off x="7736538" y="2765616"/>
            <a:ext cx="609600" cy="174625"/>
          </a:xfrm>
          <a:prstGeom prst="rect">
            <a:avLst/>
          </a:prstGeom>
          <a:solidFill>
            <a:srgbClr val="FFFFFF"/>
          </a:solidFill>
          <a:ln w="28575">
            <a:solidFill>
              <a:srgbClr val="000000"/>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40" name="Rectangle 36">
            <a:extLst>
              <a:ext uri="{FF2B5EF4-FFF2-40B4-BE49-F238E27FC236}">
                <a16:creationId xmlns:a16="http://schemas.microsoft.com/office/drawing/2014/main" id="{7EAA2991-142B-4269-9F7C-1C9CF196A3E9}"/>
              </a:ext>
            </a:extLst>
          </p:cNvPr>
          <p:cNvSpPr>
            <a:spLocks noChangeArrowheads="1"/>
          </p:cNvSpPr>
          <p:nvPr/>
        </p:nvSpPr>
        <p:spPr bwMode="auto">
          <a:xfrm>
            <a:off x="5298138" y="2613216"/>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41" name="Rectangle 37">
            <a:extLst>
              <a:ext uri="{FF2B5EF4-FFF2-40B4-BE49-F238E27FC236}">
                <a16:creationId xmlns:a16="http://schemas.microsoft.com/office/drawing/2014/main" id="{DE6B259A-D495-44F2-AF74-9249BB8C8956}"/>
              </a:ext>
            </a:extLst>
          </p:cNvPr>
          <p:cNvSpPr>
            <a:spLocks noChangeArrowheads="1"/>
          </p:cNvSpPr>
          <p:nvPr/>
        </p:nvSpPr>
        <p:spPr bwMode="auto">
          <a:xfrm>
            <a:off x="6136338" y="2613216"/>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42" name="Rectangle 38">
            <a:extLst>
              <a:ext uri="{FF2B5EF4-FFF2-40B4-BE49-F238E27FC236}">
                <a16:creationId xmlns:a16="http://schemas.microsoft.com/office/drawing/2014/main" id="{D9A05D07-D928-474A-AA1F-907C19AF971F}"/>
              </a:ext>
            </a:extLst>
          </p:cNvPr>
          <p:cNvSpPr>
            <a:spLocks noChangeArrowheads="1"/>
          </p:cNvSpPr>
          <p:nvPr/>
        </p:nvSpPr>
        <p:spPr bwMode="auto">
          <a:xfrm>
            <a:off x="5069538" y="2308416"/>
            <a:ext cx="1981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Logical address</a:t>
            </a:r>
          </a:p>
        </p:txBody>
      </p:sp>
      <p:sp>
        <p:nvSpPr>
          <p:cNvPr id="43" name="Rectangle 39">
            <a:extLst>
              <a:ext uri="{FF2B5EF4-FFF2-40B4-BE49-F238E27FC236}">
                <a16:creationId xmlns:a16="http://schemas.microsoft.com/office/drawing/2014/main" id="{D4D08253-8EC7-403B-A5EE-38E8C6852D57}"/>
              </a:ext>
            </a:extLst>
          </p:cNvPr>
          <p:cNvSpPr>
            <a:spLocks noChangeArrowheads="1"/>
          </p:cNvSpPr>
          <p:nvPr/>
        </p:nvSpPr>
        <p:spPr bwMode="auto">
          <a:xfrm>
            <a:off x="5602938" y="1470216"/>
            <a:ext cx="1981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physical address</a:t>
            </a:r>
          </a:p>
        </p:txBody>
      </p:sp>
      <p:sp>
        <p:nvSpPr>
          <p:cNvPr id="44" name="Line 40">
            <a:extLst>
              <a:ext uri="{FF2B5EF4-FFF2-40B4-BE49-F238E27FC236}">
                <a16:creationId xmlns:a16="http://schemas.microsoft.com/office/drawing/2014/main" id="{98183D8E-2006-4D6E-9C86-F009E46B20C2}"/>
              </a:ext>
            </a:extLst>
          </p:cNvPr>
          <p:cNvSpPr>
            <a:spLocks noChangeShapeType="1"/>
          </p:cNvSpPr>
          <p:nvPr/>
        </p:nvSpPr>
        <p:spPr bwMode="auto">
          <a:xfrm>
            <a:off x="7355538" y="2003616"/>
            <a:ext cx="533400" cy="685800"/>
          </a:xfrm>
          <a:prstGeom prst="line">
            <a:avLst/>
          </a:prstGeom>
          <a:noFill/>
          <a:ln w="28575">
            <a:solidFill>
              <a:srgbClr val="000000"/>
            </a:solidFill>
            <a:round/>
            <a:headEnd type="oval" w="med" len="med"/>
            <a:tailEnd type="triangle" w="med" len="med"/>
          </a:ln>
        </p:spPr>
        <p:txBody>
          <a:bodyPr/>
          <a:lstStyle/>
          <a:p>
            <a:pPr eaLnBrk="0" fontAlgn="base" hangingPunct="0">
              <a:spcBef>
                <a:spcPct val="0"/>
              </a:spcBef>
              <a:spcAft>
                <a:spcPct val="0"/>
              </a:spcAft>
            </a:pPr>
            <a:endParaRPr lang="en-US">
              <a:solidFill>
                <a:prstClr val="black"/>
              </a:solidFill>
              <a:latin typeface="Tahoma" pitchFamily="34" charset="0"/>
            </a:endParaRPr>
          </a:p>
        </p:txBody>
      </p:sp>
      <p:sp>
        <p:nvSpPr>
          <p:cNvPr id="45" name="Line 41">
            <a:extLst>
              <a:ext uri="{FF2B5EF4-FFF2-40B4-BE49-F238E27FC236}">
                <a16:creationId xmlns:a16="http://schemas.microsoft.com/office/drawing/2014/main" id="{53F86891-A4DA-499A-977A-6AD5D0631F4B}"/>
              </a:ext>
            </a:extLst>
          </p:cNvPr>
          <p:cNvSpPr>
            <a:spLocks noChangeShapeType="1"/>
          </p:cNvSpPr>
          <p:nvPr/>
        </p:nvSpPr>
        <p:spPr bwMode="auto">
          <a:xfrm flipH="1">
            <a:off x="5907738" y="3070416"/>
            <a:ext cx="304800" cy="381000"/>
          </a:xfrm>
          <a:prstGeom prst="line">
            <a:avLst/>
          </a:prstGeom>
          <a:noFill/>
          <a:ln w="12700">
            <a:solidFill>
              <a:sysClr val="windowText" lastClr="000000"/>
            </a:solidFill>
            <a:round/>
            <a:headEnd type="oval" w="med" len="med"/>
            <a:tailEnd type="triangle" w="med" len="me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6" name="Rectangle 42">
            <a:extLst>
              <a:ext uri="{FF2B5EF4-FFF2-40B4-BE49-F238E27FC236}">
                <a16:creationId xmlns:a16="http://schemas.microsoft.com/office/drawing/2014/main" id="{7DB8C8C4-E450-4FD6-AAD5-FE88FD82993F}"/>
              </a:ext>
            </a:extLst>
          </p:cNvPr>
          <p:cNvSpPr>
            <a:spLocks noChangeArrowheads="1"/>
          </p:cNvSpPr>
          <p:nvPr/>
        </p:nvSpPr>
        <p:spPr bwMode="auto">
          <a:xfrm>
            <a:off x="1411938" y="3680016"/>
            <a:ext cx="2438400" cy="1371600"/>
          </a:xfrm>
          <a:prstGeom prst="rect">
            <a:avLst/>
          </a:prstGeom>
          <a:solidFill>
            <a:srgbClr val="4F81BD"/>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7" name="Rectangle 43">
            <a:extLst>
              <a:ext uri="{FF2B5EF4-FFF2-40B4-BE49-F238E27FC236}">
                <a16:creationId xmlns:a16="http://schemas.microsoft.com/office/drawing/2014/main" id="{DAA4D49B-1856-4452-87E7-652CE2FA7CF0}"/>
              </a:ext>
            </a:extLst>
          </p:cNvPr>
          <p:cNvSpPr>
            <a:spLocks noChangeArrowheads="1"/>
          </p:cNvSpPr>
          <p:nvPr/>
        </p:nvSpPr>
        <p:spPr bwMode="auto">
          <a:xfrm>
            <a:off x="1488138" y="4137216"/>
            <a:ext cx="22098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MOV [00000100], AX</a:t>
            </a:r>
          </a:p>
        </p:txBody>
      </p:sp>
      <p:sp>
        <p:nvSpPr>
          <p:cNvPr id="48" name="Rectangle 44">
            <a:extLst>
              <a:ext uri="{FF2B5EF4-FFF2-40B4-BE49-F238E27FC236}">
                <a16:creationId xmlns:a16="http://schemas.microsoft.com/office/drawing/2014/main" id="{E131BEB0-5C5E-4348-A101-FB91CA40311C}"/>
              </a:ext>
            </a:extLst>
          </p:cNvPr>
          <p:cNvSpPr>
            <a:spLocks noChangeArrowheads="1"/>
          </p:cNvSpPr>
          <p:nvPr/>
        </p:nvSpPr>
        <p:spPr bwMode="auto">
          <a:xfrm>
            <a:off x="1488138" y="3832416"/>
            <a:ext cx="1828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Instruction register</a:t>
            </a:r>
          </a:p>
        </p:txBody>
      </p:sp>
      <p:sp>
        <p:nvSpPr>
          <p:cNvPr id="49" name="Rectangle 45">
            <a:extLst>
              <a:ext uri="{FF2B5EF4-FFF2-40B4-BE49-F238E27FC236}">
                <a16:creationId xmlns:a16="http://schemas.microsoft.com/office/drawing/2014/main" id="{BBAF4E3B-801E-4326-A47B-255B159D76F3}"/>
              </a:ext>
            </a:extLst>
          </p:cNvPr>
          <p:cNvSpPr>
            <a:spLocks noChangeArrowheads="1"/>
          </p:cNvSpPr>
          <p:nvPr/>
        </p:nvSpPr>
        <p:spPr bwMode="auto">
          <a:xfrm>
            <a:off x="1488138" y="3375216"/>
            <a:ext cx="7620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50" name="Line 46">
            <a:extLst>
              <a:ext uri="{FF2B5EF4-FFF2-40B4-BE49-F238E27FC236}">
                <a16:creationId xmlns:a16="http://schemas.microsoft.com/office/drawing/2014/main" id="{1CF18F04-3761-4AD9-AB56-4D7D22F083E9}"/>
              </a:ext>
            </a:extLst>
          </p:cNvPr>
          <p:cNvSpPr>
            <a:spLocks noChangeShapeType="1"/>
          </p:cNvSpPr>
          <p:nvPr/>
        </p:nvSpPr>
        <p:spPr bwMode="auto">
          <a:xfrm>
            <a:off x="2337451" y="5966016"/>
            <a:ext cx="6084887" cy="0"/>
          </a:xfrm>
          <a:prstGeom prst="line">
            <a:avLst/>
          </a:prstGeom>
          <a:noFill/>
          <a:ln w="57150" cap="sq">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1" name="Line 47">
            <a:extLst>
              <a:ext uri="{FF2B5EF4-FFF2-40B4-BE49-F238E27FC236}">
                <a16:creationId xmlns:a16="http://schemas.microsoft.com/office/drawing/2014/main" id="{6E3B2C12-1F98-4576-82B9-6C95B47EB923}"/>
              </a:ext>
            </a:extLst>
          </p:cNvPr>
          <p:cNvSpPr>
            <a:spLocks noChangeShapeType="1"/>
          </p:cNvSpPr>
          <p:nvPr/>
        </p:nvSpPr>
        <p:spPr bwMode="auto">
          <a:xfrm flipV="1">
            <a:off x="2859738" y="5129404"/>
            <a:ext cx="0" cy="836612"/>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2" name="Rectangle 48">
            <a:extLst>
              <a:ext uri="{FF2B5EF4-FFF2-40B4-BE49-F238E27FC236}">
                <a16:creationId xmlns:a16="http://schemas.microsoft.com/office/drawing/2014/main" id="{B95C98C7-37BB-468B-B090-C07877786F0C}"/>
              </a:ext>
            </a:extLst>
          </p:cNvPr>
          <p:cNvSpPr>
            <a:spLocks noChangeArrowheads="1"/>
          </p:cNvSpPr>
          <p:nvPr/>
        </p:nvSpPr>
        <p:spPr bwMode="auto">
          <a:xfrm>
            <a:off x="3012138" y="5204016"/>
            <a:ext cx="1828800" cy="533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addr: 00004100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data: xxx</a:t>
            </a:r>
          </a:p>
        </p:txBody>
      </p:sp>
      <p:sp>
        <p:nvSpPr>
          <p:cNvPr id="53" name="Rectangle 49">
            <a:extLst>
              <a:ext uri="{FF2B5EF4-FFF2-40B4-BE49-F238E27FC236}">
                <a16:creationId xmlns:a16="http://schemas.microsoft.com/office/drawing/2014/main" id="{B2B24154-73B2-4651-BF02-3C40FAF5D7BC}"/>
              </a:ext>
            </a:extLst>
          </p:cNvPr>
          <p:cNvSpPr>
            <a:spLocks noChangeArrowheads="1"/>
          </p:cNvSpPr>
          <p:nvPr/>
        </p:nvSpPr>
        <p:spPr bwMode="auto">
          <a:xfrm>
            <a:off x="1335738" y="1927416"/>
            <a:ext cx="3352800" cy="914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CPU then submits the physical address to the bus to read/write the data.</a:t>
            </a:r>
          </a:p>
        </p:txBody>
      </p:sp>
      <p:sp>
        <p:nvSpPr>
          <p:cNvPr id="54" name="Rectangle 50">
            <a:extLst>
              <a:ext uri="{FF2B5EF4-FFF2-40B4-BE49-F238E27FC236}">
                <a16:creationId xmlns:a16="http://schemas.microsoft.com/office/drawing/2014/main" id="{D6860E64-DF8A-4C03-A683-FDB7CCFAE682}"/>
              </a:ext>
            </a:extLst>
          </p:cNvPr>
          <p:cNvSpPr>
            <a:spLocks noChangeArrowheads="1"/>
          </p:cNvSpPr>
          <p:nvPr/>
        </p:nvSpPr>
        <p:spPr bwMode="auto">
          <a:xfrm>
            <a:off x="5831538" y="1775016"/>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55" name="Rectangle 51">
            <a:extLst>
              <a:ext uri="{FF2B5EF4-FFF2-40B4-BE49-F238E27FC236}">
                <a16:creationId xmlns:a16="http://schemas.microsoft.com/office/drawing/2014/main" id="{43C1FC00-950B-4511-841B-9A6DF63E58F1}"/>
              </a:ext>
            </a:extLst>
          </p:cNvPr>
          <p:cNvSpPr>
            <a:spLocks noChangeArrowheads="1"/>
          </p:cNvSpPr>
          <p:nvPr/>
        </p:nvSpPr>
        <p:spPr bwMode="auto">
          <a:xfrm>
            <a:off x="6669738" y="1775016"/>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a:t>
            </a:r>
          </a:p>
        </p:txBody>
      </p:sp>
      <p:sp>
        <p:nvSpPr>
          <p:cNvPr id="56" name="Line 52">
            <a:extLst>
              <a:ext uri="{FF2B5EF4-FFF2-40B4-BE49-F238E27FC236}">
                <a16:creationId xmlns:a16="http://schemas.microsoft.com/office/drawing/2014/main" id="{40ED2305-44FF-491C-B391-6FE28C72CE16}"/>
              </a:ext>
            </a:extLst>
          </p:cNvPr>
          <p:cNvSpPr>
            <a:spLocks noChangeShapeType="1"/>
          </p:cNvSpPr>
          <p:nvPr/>
        </p:nvSpPr>
        <p:spPr bwMode="auto">
          <a:xfrm flipV="1">
            <a:off x="8117538" y="5585016"/>
            <a:ext cx="0" cy="381000"/>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2409010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F61F26-5F9B-492A-9C0F-53269B23258F}"/>
              </a:ext>
            </a:extLst>
          </p:cNvPr>
          <p:cNvSpPr>
            <a:spLocks noGrp="1"/>
          </p:cNvSpPr>
          <p:nvPr>
            <p:ph type="sldNum" sz="quarter" idx="34"/>
          </p:nvPr>
        </p:nvSpPr>
        <p:spPr/>
        <p:txBody>
          <a:bodyPr/>
          <a:lstStyle/>
          <a:p>
            <a:fld id="{19B51A1E-902D-48AF-9020-955120F399B6}" type="slidenum">
              <a:rPr lang="en-US" noProof="0" smtClean="0"/>
              <a:pPr/>
              <a:t>35</a:t>
            </a:fld>
            <a:endParaRPr lang="en-US" noProof="0" dirty="0"/>
          </a:p>
        </p:txBody>
      </p:sp>
      <p:sp>
        <p:nvSpPr>
          <p:cNvPr id="5" name="Title 4">
            <a:extLst>
              <a:ext uri="{FF2B5EF4-FFF2-40B4-BE49-F238E27FC236}">
                <a16:creationId xmlns:a16="http://schemas.microsoft.com/office/drawing/2014/main" id="{BE5C45B3-7B8B-4069-9F63-130A32DCDB53}"/>
              </a:ext>
            </a:extLst>
          </p:cNvPr>
          <p:cNvSpPr>
            <a:spLocks noGrp="1"/>
          </p:cNvSpPr>
          <p:nvPr>
            <p:ph type="title"/>
          </p:nvPr>
        </p:nvSpPr>
        <p:spPr/>
        <p:txBody>
          <a:bodyPr/>
          <a:lstStyle/>
          <a:p>
            <a:r>
              <a:rPr lang="en-US" altLang="zh-TW" dirty="0">
                <a:ea typeface="新細明體" pitchFamily="18" charset="-120"/>
              </a:rPr>
              <a:t>Address Translation – 9 </a:t>
            </a:r>
            <a:endParaRPr lang="en-US" dirty="0"/>
          </a:p>
        </p:txBody>
      </p:sp>
      <p:grpSp>
        <p:nvGrpSpPr>
          <p:cNvPr id="7" name="Group 3">
            <a:extLst>
              <a:ext uri="{FF2B5EF4-FFF2-40B4-BE49-F238E27FC236}">
                <a16:creationId xmlns:a16="http://schemas.microsoft.com/office/drawing/2014/main" id="{8A6AD845-6D41-4856-92ED-F62AD43948AC}"/>
              </a:ext>
            </a:extLst>
          </p:cNvPr>
          <p:cNvGrpSpPr>
            <a:grpSpLocks/>
          </p:cNvGrpSpPr>
          <p:nvPr/>
        </p:nvGrpSpPr>
        <p:grpSpPr bwMode="auto">
          <a:xfrm>
            <a:off x="2640104" y="3984814"/>
            <a:ext cx="1981200" cy="1600200"/>
            <a:chOff x="768" y="2496"/>
            <a:chExt cx="1248" cy="1008"/>
          </a:xfrm>
        </p:grpSpPr>
        <p:sp>
          <p:nvSpPr>
            <p:cNvPr id="8" name="Rectangle 4">
              <a:extLst>
                <a:ext uri="{FF2B5EF4-FFF2-40B4-BE49-F238E27FC236}">
                  <a16:creationId xmlns:a16="http://schemas.microsoft.com/office/drawing/2014/main" id="{0B687068-616A-4A35-8F09-EC93835FA952}"/>
                </a:ext>
              </a:extLst>
            </p:cNvPr>
            <p:cNvSpPr>
              <a:spLocks noChangeArrowheads="1"/>
            </p:cNvSpPr>
            <p:nvPr/>
          </p:nvSpPr>
          <p:spPr bwMode="auto">
            <a:xfrm>
              <a:off x="768" y="2496"/>
              <a:ext cx="1248" cy="1008"/>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9" name="Rectangle 5">
              <a:extLst>
                <a:ext uri="{FF2B5EF4-FFF2-40B4-BE49-F238E27FC236}">
                  <a16:creationId xmlns:a16="http://schemas.microsoft.com/office/drawing/2014/main" id="{70CB8C5F-6CEB-41FF-95F4-AB62452DF7FE}"/>
                </a:ext>
              </a:extLst>
            </p:cNvPr>
            <p:cNvSpPr>
              <a:spLocks noChangeArrowheads="1"/>
            </p:cNvSpPr>
            <p:nvPr/>
          </p:nvSpPr>
          <p:spPr bwMode="auto">
            <a:xfrm>
              <a:off x="864" y="2736"/>
              <a:ext cx="1056" cy="672"/>
            </a:xfrm>
            <a:prstGeom prst="rect">
              <a:avLst/>
            </a:prstGeom>
            <a:solidFill>
              <a:srgbClr val="FFFFFF">
                <a:alpha val="50195"/>
              </a:srgbClr>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void greet ( )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printf(“Hello!”);</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0" name="Rectangle 6">
              <a:extLst>
                <a:ext uri="{FF2B5EF4-FFF2-40B4-BE49-F238E27FC236}">
                  <a16:creationId xmlns:a16="http://schemas.microsoft.com/office/drawing/2014/main" id="{3CA18DBE-17B1-43BA-8ACB-3BEBABAA80E9}"/>
                </a:ext>
              </a:extLst>
            </p:cNvPr>
            <p:cNvSpPr>
              <a:spLocks noChangeArrowheads="1"/>
            </p:cNvSpPr>
            <p:nvPr/>
          </p:nvSpPr>
          <p:spPr bwMode="auto">
            <a:xfrm>
              <a:off x="1008" y="2592"/>
              <a:ext cx="192" cy="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00003200</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sp>
        <p:nvSpPr>
          <p:cNvPr id="11" name="Rectangle 7">
            <a:extLst>
              <a:ext uri="{FF2B5EF4-FFF2-40B4-BE49-F238E27FC236}">
                <a16:creationId xmlns:a16="http://schemas.microsoft.com/office/drawing/2014/main" id="{40A13DFC-9B99-49EB-B0DC-6B4A5912957D}"/>
              </a:ext>
            </a:extLst>
          </p:cNvPr>
          <p:cNvSpPr>
            <a:spLocks noChangeArrowheads="1"/>
          </p:cNvSpPr>
          <p:nvPr/>
        </p:nvSpPr>
        <p:spPr bwMode="auto">
          <a:xfrm>
            <a:off x="6831104" y="5661214"/>
            <a:ext cx="13716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00009</a:t>
            </a:r>
          </a:p>
        </p:txBody>
      </p:sp>
      <p:sp>
        <p:nvSpPr>
          <p:cNvPr id="12" name="Rectangle 8">
            <a:extLst>
              <a:ext uri="{FF2B5EF4-FFF2-40B4-BE49-F238E27FC236}">
                <a16:creationId xmlns:a16="http://schemas.microsoft.com/office/drawing/2014/main" id="{384EF65B-9951-4B4E-B001-E06A344250FD}"/>
              </a:ext>
            </a:extLst>
          </p:cNvPr>
          <p:cNvSpPr>
            <a:spLocks noChangeArrowheads="1"/>
          </p:cNvSpPr>
          <p:nvPr/>
        </p:nvSpPr>
        <p:spPr bwMode="auto">
          <a:xfrm>
            <a:off x="2944904" y="5661214"/>
            <a:ext cx="13716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00003</a:t>
            </a:r>
          </a:p>
        </p:txBody>
      </p:sp>
      <p:sp>
        <p:nvSpPr>
          <p:cNvPr id="13" name="Rectangle 9">
            <a:extLst>
              <a:ext uri="{FF2B5EF4-FFF2-40B4-BE49-F238E27FC236}">
                <a16:creationId xmlns:a16="http://schemas.microsoft.com/office/drawing/2014/main" id="{3C2AA8AF-8397-4237-ADAF-8D068F800065}"/>
              </a:ext>
            </a:extLst>
          </p:cNvPr>
          <p:cNvSpPr>
            <a:spLocks noChangeArrowheads="1"/>
          </p:cNvSpPr>
          <p:nvPr/>
        </p:nvSpPr>
        <p:spPr bwMode="auto">
          <a:xfrm>
            <a:off x="6526304" y="3984814"/>
            <a:ext cx="1981200" cy="16002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4" name="Rectangle 10">
            <a:extLst>
              <a:ext uri="{FF2B5EF4-FFF2-40B4-BE49-F238E27FC236}">
                <a16:creationId xmlns:a16="http://schemas.microsoft.com/office/drawing/2014/main" id="{6EA2503F-853B-4F20-8341-C127944927BB}"/>
              </a:ext>
            </a:extLst>
          </p:cNvPr>
          <p:cNvSpPr>
            <a:spLocks noChangeArrowheads="1"/>
          </p:cNvSpPr>
          <p:nvPr/>
        </p:nvSpPr>
        <p:spPr bwMode="auto">
          <a:xfrm>
            <a:off x="6678704" y="4365814"/>
            <a:ext cx="1676400" cy="1066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void greet ( )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printf(“Hello!”);</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5" name="Rectangle 11">
            <a:extLst>
              <a:ext uri="{FF2B5EF4-FFF2-40B4-BE49-F238E27FC236}">
                <a16:creationId xmlns:a16="http://schemas.microsoft.com/office/drawing/2014/main" id="{1260BCDF-8AEE-42AD-A0D4-58B06D4222B1}"/>
              </a:ext>
            </a:extLst>
          </p:cNvPr>
          <p:cNvSpPr>
            <a:spLocks noChangeArrowheads="1"/>
          </p:cNvSpPr>
          <p:nvPr/>
        </p:nvSpPr>
        <p:spPr bwMode="auto">
          <a:xfrm>
            <a:off x="6907304" y="4137214"/>
            <a:ext cx="304800" cy="1524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00009200</a:t>
            </a:r>
            <a:endParaRPr kumimoji="1" lang="en-US" altLang="zh-TW" sz="1200">
              <a:solidFill>
                <a:prstClr val="black"/>
              </a:solidFill>
              <a:ea typeface="新細明體" pitchFamily="18" charset="-120"/>
            </a:endParaRPr>
          </a:p>
        </p:txBody>
      </p:sp>
      <p:sp>
        <p:nvSpPr>
          <p:cNvPr id="16" name="Rectangle 12">
            <a:extLst>
              <a:ext uri="{FF2B5EF4-FFF2-40B4-BE49-F238E27FC236}">
                <a16:creationId xmlns:a16="http://schemas.microsoft.com/office/drawing/2014/main" id="{1AFB4C74-81E4-4EC5-A93C-04DBEEEF3741}"/>
              </a:ext>
            </a:extLst>
          </p:cNvPr>
          <p:cNvSpPr>
            <a:spLocks noChangeArrowheads="1"/>
          </p:cNvSpPr>
          <p:nvPr/>
        </p:nvSpPr>
        <p:spPr bwMode="auto">
          <a:xfrm>
            <a:off x="1573304" y="1470214"/>
            <a:ext cx="7696200" cy="2133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Before executing any instruction in the process, the CPU fetches that instruction.   E.g. when the process C calls the function greet ( ), the CPU fetches the instruction at the logical address 00003200.</a:t>
            </a:r>
          </a:p>
          <a:p>
            <a:pPr marL="0" marR="0" lvl="0" indent="0" defTabSz="914400" eaLnBrk="0" fontAlgn="base" latinLnBrk="0" hangingPunct="0">
              <a:lnSpc>
                <a:spcPct val="90000"/>
              </a:lnSpc>
              <a:spcBef>
                <a:spcPct val="0"/>
              </a:spcBef>
              <a:spcAft>
                <a:spcPct val="0"/>
              </a:spcAft>
              <a:buClrTx/>
              <a:buSzTx/>
              <a:buFontTx/>
              <a:buNone/>
              <a:tabLst/>
              <a:defRPr/>
            </a:pPr>
            <a:b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MOV  “instruction register”, “instruction at 00003200”</a:t>
            </a:r>
          </a:p>
          <a:p>
            <a:pPr marL="0" marR="0" lvl="0" indent="0" defTabSz="914400" eaLnBrk="0" fontAlgn="base" latinLnBrk="0" hangingPunct="0">
              <a:lnSpc>
                <a:spcPct val="90000"/>
              </a:lnSpc>
              <a:spcBef>
                <a:spcPct val="0"/>
              </a:spcBef>
              <a:spcAft>
                <a:spcPct val="0"/>
              </a:spcAft>
              <a:buClrTx/>
              <a:buSzTx/>
              <a:buFontTx/>
              <a:buNone/>
              <a:tabLst/>
              <a:defRPr/>
            </a:pPr>
            <a:b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CPU again needs to translate the logical address to physical address before fetching the instruction through the bus. </a:t>
            </a:r>
            <a:endParaRPr kumimoji="1" lang="en-US" altLang="zh-TW" sz="1200" b="1" i="0" u="none" strike="noStrike" kern="0" cap="none" spc="0" normalizeH="0" baseline="0" noProof="0">
              <a:ln>
                <a:noFill/>
              </a:ln>
              <a:solidFill>
                <a:srgbClr val="000000"/>
              </a:solidFill>
              <a:effectLst/>
              <a:uLnTx/>
              <a:uFillTx/>
              <a:ea typeface="新細明體" pitchFamily="18" charset="-120"/>
            </a:endParaRPr>
          </a:p>
        </p:txBody>
      </p:sp>
    </p:spTree>
    <p:extLst>
      <p:ext uri="{BB962C8B-B14F-4D97-AF65-F5344CB8AC3E}">
        <p14:creationId xmlns:p14="http://schemas.microsoft.com/office/powerpoint/2010/main" val="1931712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FAC3B-9F94-4D3A-949F-1407B3A4A5A9}"/>
              </a:ext>
            </a:extLst>
          </p:cNvPr>
          <p:cNvSpPr>
            <a:spLocks noGrp="1"/>
          </p:cNvSpPr>
          <p:nvPr>
            <p:ph idx="1"/>
          </p:nvPr>
        </p:nvSpPr>
        <p:spPr>
          <a:xfrm>
            <a:off x="370614" y="1274325"/>
            <a:ext cx="10422892" cy="4679250"/>
          </a:xfrm>
        </p:spPr>
        <p:txBody>
          <a:bodyPr/>
          <a:lstStyle/>
          <a:p>
            <a:r>
              <a:rPr lang="en-US" altLang="zh-TW" dirty="0">
                <a:ea typeface="新細明體" pitchFamily="18" charset="-120"/>
              </a:rPr>
              <a:t>All addresses seen by a process is </a:t>
            </a:r>
            <a:r>
              <a:rPr lang="en-US" altLang="zh-TW" dirty="0">
                <a:solidFill>
                  <a:srgbClr val="FF0000"/>
                </a:solidFill>
                <a:ea typeface="新細明體" pitchFamily="18" charset="-120"/>
              </a:rPr>
              <a:t>logical address</a:t>
            </a:r>
            <a:r>
              <a:rPr lang="en-US" altLang="zh-TW" dirty="0">
                <a:ea typeface="新細明體" pitchFamily="18" charset="-120"/>
              </a:rPr>
              <a:t>.</a:t>
            </a:r>
          </a:p>
          <a:p>
            <a:r>
              <a:rPr lang="en-US" altLang="zh-TW" dirty="0">
                <a:ea typeface="新細明體" pitchFamily="18" charset="-120"/>
              </a:rPr>
              <a:t>To read some data or code from RAM, the CPU has to submit the </a:t>
            </a:r>
            <a:r>
              <a:rPr lang="en-US" altLang="zh-TW" dirty="0">
                <a:solidFill>
                  <a:srgbClr val="FF0000"/>
                </a:solidFill>
                <a:ea typeface="新細明體" pitchFamily="18" charset="-120"/>
              </a:rPr>
              <a:t>physical address </a:t>
            </a:r>
            <a:r>
              <a:rPr lang="en-US" altLang="zh-TW" dirty="0">
                <a:ea typeface="新細明體" pitchFamily="18" charset="-120"/>
              </a:rPr>
              <a:t>(the real one) onto the bus.</a:t>
            </a:r>
          </a:p>
          <a:p>
            <a:r>
              <a:rPr lang="en-US" altLang="zh-TW" dirty="0">
                <a:ea typeface="新細明體" pitchFamily="18" charset="-120"/>
              </a:rPr>
              <a:t>The CPU uses the </a:t>
            </a:r>
            <a:r>
              <a:rPr lang="en-US" altLang="zh-TW" dirty="0">
                <a:solidFill>
                  <a:srgbClr val="FF0000"/>
                </a:solidFill>
                <a:ea typeface="新細明體" pitchFamily="18" charset="-120"/>
              </a:rPr>
              <a:t>page table </a:t>
            </a:r>
            <a:r>
              <a:rPr lang="en-US" altLang="zh-TW" dirty="0">
                <a:ea typeface="新細明體" pitchFamily="18" charset="-120"/>
              </a:rPr>
              <a:t>of the running process to </a:t>
            </a:r>
            <a:r>
              <a:rPr lang="en-US" altLang="zh-TW" dirty="0">
                <a:solidFill>
                  <a:srgbClr val="0070C0"/>
                </a:solidFill>
                <a:ea typeface="新細明體" pitchFamily="18" charset="-120"/>
              </a:rPr>
              <a:t>translate </a:t>
            </a:r>
            <a:r>
              <a:rPr lang="en-US" altLang="zh-TW" dirty="0">
                <a:ea typeface="新細明體" pitchFamily="18" charset="-120"/>
              </a:rPr>
              <a:t>every address used at runtime.</a:t>
            </a:r>
          </a:p>
          <a:p>
            <a:r>
              <a:rPr lang="en-US" altLang="zh-TW" dirty="0">
                <a:ea typeface="新細明體" pitchFamily="18" charset="-120"/>
              </a:rPr>
              <a:t>Is done every time the CPU needs to access data/code in </a:t>
            </a:r>
            <a:r>
              <a:rPr lang="en-US" altLang="zh-TW" dirty="0">
                <a:solidFill>
                  <a:srgbClr val="0070C0"/>
                </a:solidFill>
                <a:ea typeface="新細明體" pitchFamily="18" charset="-120"/>
              </a:rPr>
              <a:t>RAM</a:t>
            </a:r>
          </a:p>
          <a:p>
            <a:pPr lvl="1"/>
            <a:r>
              <a:rPr lang="en-US" altLang="zh-TW" dirty="0">
                <a:ea typeface="新細明體" pitchFamily="18" charset="-120"/>
              </a:rPr>
              <a:t>When the CPU fetches an instruction</a:t>
            </a:r>
          </a:p>
          <a:p>
            <a:pPr lvl="1"/>
            <a:r>
              <a:rPr lang="en-US" altLang="zh-TW" dirty="0">
                <a:ea typeface="新細明體" pitchFamily="18" charset="-120"/>
              </a:rPr>
              <a:t>When the CPU executes an instruction that access data in RAM (not present in cache) </a:t>
            </a:r>
          </a:p>
          <a:p>
            <a:endParaRPr lang="en-US" altLang="zh-TW" dirty="0">
              <a:ea typeface="新細明體" pitchFamily="18" charset="-120"/>
            </a:endParaRPr>
          </a:p>
          <a:p>
            <a:endParaRPr lang="en-US" dirty="0"/>
          </a:p>
        </p:txBody>
      </p:sp>
      <p:sp>
        <p:nvSpPr>
          <p:cNvPr id="3" name="Title 2">
            <a:extLst>
              <a:ext uri="{FF2B5EF4-FFF2-40B4-BE49-F238E27FC236}">
                <a16:creationId xmlns:a16="http://schemas.microsoft.com/office/drawing/2014/main" id="{73B78C94-3697-4768-B4EF-B2848FD99931}"/>
              </a:ext>
            </a:extLst>
          </p:cNvPr>
          <p:cNvSpPr>
            <a:spLocks noGrp="1"/>
          </p:cNvSpPr>
          <p:nvPr>
            <p:ph type="title"/>
          </p:nvPr>
        </p:nvSpPr>
        <p:spPr/>
        <p:txBody>
          <a:bodyPr/>
          <a:lstStyle/>
          <a:p>
            <a:r>
              <a:rPr lang="en-US" altLang="zh-TW" dirty="0">
                <a:ea typeface="新細明體" pitchFamily="18" charset="-120"/>
              </a:rPr>
              <a:t>Address Translation</a:t>
            </a:r>
            <a:endParaRPr lang="en-US" dirty="0"/>
          </a:p>
        </p:txBody>
      </p:sp>
      <p:sp>
        <p:nvSpPr>
          <p:cNvPr id="4" name="Slide Number Placeholder 3">
            <a:extLst>
              <a:ext uri="{FF2B5EF4-FFF2-40B4-BE49-F238E27FC236}">
                <a16:creationId xmlns:a16="http://schemas.microsoft.com/office/drawing/2014/main" id="{26729F3E-93F8-4215-91CB-304FB3E706EE}"/>
              </a:ext>
            </a:extLst>
          </p:cNvPr>
          <p:cNvSpPr>
            <a:spLocks noGrp="1"/>
          </p:cNvSpPr>
          <p:nvPr>
            <p:ph type="sldNum" sz="quarter" idx="15"/>
          </p:nvPr>
        </p:nvSpPr>
        <p:spPr/>
        <p:txBody>
          <a:bodyPr/>
          <a:lstStyle/>
          <a:p>
            <a:fld id="{19B51A1E-902D-48AF-9020-955120F399B6}" type="slidenum">
              <a:rPr lang="en-US" smtClean="0"/>
              <a:pPr/>
              <a:t>36</a:t>
            </a:fld>
            <a:endParaRPr lang="en-US" dirty="0"/>
          </a:p>
        </p:txBody>
      </p:sp>
    </p:spTree>
    <p:extLst>
      <p:ext uri="{BB962C8B-B14F-4D97-AF65-F5344CB8AC3E}">
        <p14:creationId xmlns:p14="http://schemas.microsoft.com/office/powerpoint/2010/main" val="381505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B6252-E7C6-4A3A-9138-52A2F0DD1DBF}"/>
              </a:ext>
            </a:extLst>
          </p:cNvPr>
          <p:cNvSpPr>
            <a:spLocks noGrp="1"/>
          </p:cNvSpPr>
          <p:nvPr>
            <p:ph type="sldNum" sz="quarter" idx="34"/>
          </p:nvPr>
        </p:nvSpPr>
        <p:spPr/>
        <p:txBody>
          <a:bodyPr/>
          <a:lstStyle/>
          <a:p>
            <a:fld id="{19B51A1E-902D-48AF-9020-955120F399B6}" type="slidenum">
              <a:rPr lang="en-US" noProof="0" smtClean="0"/>
              <a:pPr/>
              <a:t>37</a:t>
            </a:fld>
            <a:endParaRPr lang="en-US" noProof="0" dirty="0"/>
          </a:p>
        </p:txBody>
      </p:sp>
      <p:sp>
        <p:nvSpPr>
          <p:cNvPr id="5" name="Title 4">
            <a:extLst>
              <a:ext uri="{FF2B5EF4-FFF2-40B4-BE49-F238E27FC236}">
                <a16:creationId xmlns:a16="http://schemas.microsoft.com/office/drawing/2014/main" id="{A9920BE9-B96F-46FB-97FB-260D16FD0606}"/>
              </a:ext>
            </a:extLst>
          </p:cNvPr>
          <p:cNvSpPr>
            <a:spLocks noGrp="1"/>
          </p:cNvSpPr>
          <p:nvPr>
            <p:ph type="title"/>
          </p:nvPr>
        </p:nvSpPr>
        <p:spPr/>
        <p:txBody>
          <a:bodyPr/>
          <a:lstStyle/>
          <a:p>
            <a:r>
              <a:rPr lang="en-US" altLang="zh-TW" dirty="0">
                <a:ea typeface="新細明體" pitchFamily="18" charset="-120"/>
              </a:rPr>
              <a:t>Segment</a:t>
            </a:r>
            <a:r>
              <a:rPr lang="en-US" altLang="zh-CN" dirty="0">
                <a:ea typeface="新細明體" pitchFamily="18" charset="-120"/>
              </a:rPr>
              <a:t>s</a:t>
            </a:r>
            <a:endParaRPr lang="en-US" dirty="0"/>
          </a:p>
        </p:txBody>
      </p:sp>
      <p:sp>
        <p:nvSpPr>
          <p:cNvPr id="7" name="Rectangle 3">
            <a:extLst>
              <a:ext uri="{FF2B5EF4-FFF2-40B4-BE49-F238E27FC236}">
                <a16:creationId xmlns:a16="http://schemas.microsoft.com/office/drawing/2014/main" id="{B50E13BA-7DD0-43C5-8706-486F80CBA49A}"/>
              </a:ext>
            </a:extLst>
          </p:cNvPr>
          <p:cNvSpPr>
            <a:spLocks noChangeArrowheads="1"/>
          </p:cNvSpPr>
          <p:nvPr/>
        </p:nvSpPr>
        <p:spPr bwMode="auto">
          <a:xfrm>
            <a:off x="7498977" y="2330829"/>
            <a:ext cx="1219200" cy="91440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Program</a:t>
            </a:r>
          </a:p>
        </p:txBody>
      </p:sp>
      <p:sp>
        <p:nvSpPr>
          <p:cNvPr id="8" name="Rectangle 4">
            <a:extLst>
              <a:ext uri="{FF2B5EF4-FFF2-40B4-BE49-F238E27FC236}">
                <a16:creationId xmlns:a16="http://schemas.microsoft.com/office/drawing/2014/main" id="{0D9E0BEF-0F25-4F34-93D2-6CEE55F27600}"/>
              </a:ext>
            </a:extLst>
          </p:cNvPr>
          <p:cNvSpPr>
            <a:spLocks noChangeArrowheads="1"/>
          </p:cNvSpPr>
          <p:nvPr/>
        </p:nvSpPr>
        <p:spPr bwMode="auto">
          <a:xfrm>
            <a:off x="7498977" y="3245229"/>
            <a:ext cx="1219200" cy="83820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Data</a:t>
            </a:r>
          </a:p>
        </p:txBody>
      </p:sp>
      <p:sp>
        <p:nvSpPr>
          <p:cNvPr id="9" name="Rectangle 5">
            <a:extLst>
              <a:ext uri="{FF2B5EF4-FFF2-40B4-BE49-F238E27FC236}">
                <a16:creationId xmlns:a16="http://schemas.microsoft.com/office/drawing/2014/main" id="{9E4745F6-8B89-4426-A96A-05141B0532E9}"/>
              </a:ext>
            </a:extLst>
          </p:cNvPr>
          <p:cNvSpPr>
            <a:spLocks noChangeArrowheads="1"/>
          </p:cNvSpPr>
          <p:nvPr/>
        </p:nvSpPr>
        <p:spPr bwMode="auto">
          <a:xfrm>
            <a:off x="7498977" y="4083429"/>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Stack</a:t>
            </a:r>
          </a:p>
        </p:txBody>
      </p:sp>
      <p:sp>
        <p:nvSpPr>
          <p:cNvPr id="10" name="Rectangle 6">
            <a:extLst>
              <a:ext uri="{FF2B5EF4-FFF2-40B4-BE49-F238E27FC236}">
                <a16:creationId xmlns:a16="http://schemas.microsoft.com/office/drawing/2014/main" id="{894062A2-E4E1-4F4B-9EFE-95D2ED6F28DF}"/>
              </a:ext>
            </a:extLst>
          </p:cNvPr>
          <p:cNvSpPr>
            <a:spLocks noChangeArrowheads="1"/>
          </p:cNvSpPr>
          <p:nvPr/>
        </p:nvSpPr>
        <p:spPr bwMode="auto">
          <a:xfrm>
            <a:off x="1555377" y="1721229"/>
            <a:ext cx="4419600" cy="2133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addressing space of a process  is divided into parts of unequal length called</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a:ln>
                  <a:noFill/>
                </a:ln>
                <a:solidFill>
                  <a:srgbClr val="0033CC"/>
                </a:solidFill>
                <a:effectLst/>
                <a:uLnTx/>
                <a:uFillTx/>
                <a:latin typeface="Arial" charset="0"/>
                <a:ea typeface="新細明體" pitchFamily="18" charset="-120"/>
              </a:rPr>
              <a:t>segment</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s.  Each segment usually holds ‘data’ of a certain type, e.g. program code, global data, and stack.  Each segment is identified by a number.</a:t>
            </a:r>
          </a:p>
        </p:txBody>
      </p:sp>
      <p:sp>
        <p:nvSpPr>
          <p:cNvPr id="11" name="Rectangle 7">
            <a:extLst>
              <a:ext uri="{FF2B5EF4-FFF2-40B4-BE49-F238E27FC236}">
                <a16:creationId xmlns:a16="http://schemas.microsoft.com/office/drawing/2014/main" id="{508B8D94-2702-4DFB-B621-DD473676F18A}"/>
              </a:ext>
            </a:extLst>
          </p:cNvPr>
          <p:cNvSpPr>
            <a:spLocks noChangeArrowheads="1"/>
          </p:cNvSpPr>
          <p:nvPr/>
        </p:nvSpPr>
        <p:spPr bwMode="auto">
          <a:xfrm>
            <a:off x="6965577" y="1797429"/>
            <a:ext cx="2133600" cy="3810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Addressing space of a process</a:t>
            </a:r>
          </a:p>
        </p:txBody>
      </p:sp>
      <p:sp>
        <p:nvSpPr>
          <p:cNvPr id="12" name="AutoShape 8">
            <a:extLst>
              <a:ext uri="{FF2B5EF4-FFF2-40B4-BE49-F238E27FC236}">
                <a16:creationId xmlns:a16="http://schemas.microsoft.com/office/drawing/2014/main" id="{64B91513-B6F6-4BA5-8C31-E5A1DC1FF317}"/>
              </a:ext>
            </a:extLst>
          </p:cNvPr>
          <p:cNvSpPr>
            <a:spLocks/>
          </p:cNvSpPr>
          <p:nvPr/>
        </p:nvSpPr>
        <p:spPr bwMode="auto">
          <a:xfrm>
            <a:off x="8870577" y="3245229"/>
            <a:ext cx="152400" cy="762000"/>
          </a:xfrm>
          <a:prstGeom prst="rightBrace">
            <a:avLst>
              <a:gd name="adj1" fmla="val 41667"/>
              <a:gd name="adj2" fmla="val 50000"/>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AutoShape 9">
            <a:extLst>
              <a:ext uri="{FF2B5EF4-FFF2-40B4-BE49-F238E27FC236}">
                <a16:creationId xmlns:a16="http://schemas.microsoft.com/office/drawing/2014/main" id="{5605BFB0-D4A4-4C56-9ED4-883745405B24}"/>
              </a:ext>
            </a:extLst>
          </p:cNvPr>
          <p:cNvSpPr>
            <a:spLocks/>
          </p:cNvSpPr>
          <p:nvPr/>
        </p:nvSpPr>
        <p:spPr bwMode="auto">
          <a:xfrm>
            <a:off x="8870577" y="2330829"/>
            <a:ext cx="152400" cy="838200"/>
          </a:xfrm>
          <a:prstGeom prst="rightBrace">
            <a:avLst>
              <a:gd name="adj1" fmla="val 45833"/>
              <a:gd name="adj2" fmla="val 50000"/>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AutoShape 10">
            <a:extLst>
              <a:ext uri="{FF2B5EF4-FFF2-40B4-BE49-F238E27FC236}">
                <a16:creationId xmlns:a16="http://schemas.microsoft.com/office/drawing/2014/main" id="{B199BC50-BBF6-4149-BCF6-4992592CB965}"/>
              </a:ext>
            </a:extLst>
          </p:cNvPr>
          <p:cNvSpPr>
            <a:spLocks/>
          </p:cNvSpPr>
          <p:nvPr/>
        </p:nvSpPr>
        <p:spPr bwMode="auto">
          <a:xfrm>
            <a:off x="8870577" y="4159629"/>
            <a:ext cx="152400" cy="228600"/>
          </a:xfrm>
          <a:prstGeom prst="rightBrace">
            <a:avLst>
              <a:gd name="adj1" fmla="val 12500"/>
              <a:gd name="adj2" fmla="val 50000"/>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Rectangle 11">
            <a:extLst>
              <a:ext uri="{FF2B5EF4-FFF2-40B4-BE49-F238E27FC236}">
                <a16:creationId xmlns:a16="http://schemas.microsoft.com/office/drawing/2014/main" id="{3A6C54A5-69FA-4071-85E8-F8AE9D0326CB}"/>
              </a:ext>
            </a:extLst>
          </p:cNvPr>
          <p:cNvSpPr>
            <a:spLocks noChangeArrowheads="1"/>
          </p:cNvSpPr>
          <p:nvPr/>
        </p:nvSpPr>
        <p:spPr bwMode="auto">
          <a:xfrm>
            <a:off x="9175377" y="2635629"/>
            <a:ext cx="457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40k</a:t>
            </a:r>
          </a:p>
        </p:txBody>
      </p:sp>
      <p:sp>
        <p:nvSpPr>
          <p:cNvPr id="16" name="Rectangle 12">
            <a:extLst>
              <a:ext uri="{FF2B5EF4-FFF2-40B4-BE49-F238E27FC236}">
                <a16:creationId xmlns:a16="http://schemas.microsoft.com/office/drawing/2014/main" id="{6ED912F5-8839-4A33-8EDC-BBB2898646DC}"/>
              </a:ext>
            </a:extLst>
          </p:cNvPr>
          <p:cNvSpPr>
            <a:spLocks noChangeArrowheads="1"/>
          </p:cNvSpPr>
          <p:nvPr/>
        </p:nvSpPr>
        <p:spPr bwMode="auto">
          <a:xfrm>
            <a:off x="9175377" y="3473829"/>
            <a:ext cx="457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50k</a:t>
            </a:r>
          </a:p>
        </p:txBody>
      </p:sp>
      <p:sp>
        <p:nvSpPr>
          <p:cNvPr id="17" name="Rectangle 13">
            <a:extLst>
              <a:ext uri="{FF2B5EF4-FFF2-40B4-BE49-F238E27FC236}">
                <a16:creationId xmlns:a16="http://schemas.microsoft.com/office/drawing/2014/main" id="{0E5E876E-08A7-47DD-88F1-A70988C544E8}"/>
              </a:ext>
            </a:extLst>
          </p:cNvPr>
          <p:cNvSpPr>
            <a:spLocks noChangeArrowheads="1"/>
          </p:cNvSpPr>
          <p:nvPr/>
        </p:nvSpPr>
        <p:spPr bwMode="auto">
          <a:xfrm>
            <a:off x="9175377" y="4083429"/>
            <a:ext cx="457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20k</a:t>
            </a:r>
          </a:p>
        </p:txBody>
      </p:sp>
      <p:sp>
        <p:nvSpPr>
          <p:cNvPr id="18" name="Rectangle 14">
            <a:extLst>
              <a:ext uri="{FF2B5EF4-FFF2-40B4-BE49-F238E27FC236}">
                <a16:creationId xmlns:a16="http://schemas.microsoft.com/office/drawing/2014/main" id="{445631CC-3627-41EE-A9B7-97F47394CEC0}"/>
              </a:ext>
            </a:extLst>
          </p:cNvPr>
          <p:cNvSpPr>
            <a:spLocks noChangeArrowheads="1"/>
          </p:cNvSpPr>
          <p:nvPr/>
        </p:nvSpPr>
        <p:spPr bwMode="auto">
          <a:xfrm>
            <a:off x="6432177" y="2635629"/>
            <a:ext cx="914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Segment 0</a:t>
            </a:r>
          </a:p>
        </p:txBody>
      </p:sp>
      <p:sp>
        <p:nvSpPr>
          <p:cNvPr id="19" name="Rectangle 15">
            <a:extLst>
              <a:ext uri="{FF2B5EF4-FFF2-40B4-BE49-F238E27FC236}">
                <a16:creationId xmlns:a16="http://schemas.microsoft.com/office/drawing/2014/main" id="{B69B9CCD-C944-4FF2-AC1D-3A2F04F422C9}"/>
              </a:ext>
            </a:extLst>
          </p:cNvPr>
          <p:cNvSpPr>
            <a:spLocks noChangeArrowheads="1"/>
          </p:cNvSpPr>
          <p:nvPr/>
        </p:nvSpPr>
        <p:spPr bwMode="auto">
          <a:xfrm>
            <a:off x="6432177" y="3550029"/>
            <a:ext cx="914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Segment 1</a:t>
            </a:r>
          </a:p>
        </p:txBody>
      </p:sp>
      <p:sp>
        <p:nvSpPr>
          <p:cNvPr id="20" name="Rectangle 16">
            <a:extLst>
              <a:ext uri="{FF2B5EF4-FFF2-40B4-BE49-F238E27FC236}">
                <a16:creationId xmlns:a16="http://schemas.microsoft.com/office/drawing/2014/main" id="{7E15AD60-D643-4A75-8A92-839094736E00}"/>
              </a:ext>
            </a:extLst>
          </p:cNvPr>
          <p:cNvSpPr>
            <a:spLocks noChangeArrowheads="1"/>
          </p:cNvSpPr>
          <p:nvPr/>
        </p:nvSpPr>
        <p:spPr bwMode="auto">
          <a:xfrm>
            <a:off x="6432177" y="4159629"/>
            <a:ext cx="914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Segment 2</a:t>
            </a:r>
          </a:p>
        </p:txBody>
      </p:sp>
      <p:sp>
        <p:nvSpPr>
          <p:cNvPr id="21" name="Rectangle 17">
            <a:extLst>
              <a:ext uri="{FF2B5EF4-FFF2-40B4-BE49-F238E27FC236}">
                <a16:creationId xmlns:a16="http://schemas.microsoft.com/office/drawing/2014/main" id="{0D0B2D71-438D-4357-8A33-40F1539A887C}"/>
              </a:ext>
            </a:extLst>
          </p:cNvPr>
          <p:cNvSpPr>
            <a:spLocks noChangeArrowheads="1"/>
          </p:cNvSpPr>
          <p:nvPr/>
        </p:nvSpPr>
        <p:spPr bwMode="auto">
          <a:xfrm>
            <a:off x="1555377" y="4388229"/>
            <a:ext cx="4495800" cy="13716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Segments in Pentium is implemented with segment registers (CS, DS, SS, etc) and implicit or explicit association with address register.  In concepts, this is similar to what we study here.</a:t>
            </a:r>
          </a:p>
        </p:txBody>
      </p:sp>
    </p:spTree>
    <p:extLst>
      <p:ext uri="{BB962C8B-B14F-4D97-AF65-F5344CB8AC3E}">
        <p14:creationId xmlns:p14="http://schemas.microsoft.com/office/powerpoint/2010/main" val="1387967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9064B3-407C-46B2-8D65-875ACE106B98}"/>
              </a:ext>
            </a:extLst>
          </p:cNvPr>
          <p:cNvSpPr>
            <a:spLocks noGrp="1"/>
          </p:cNvSpPr>
          <p:nvPr>
            <p:ph type="sldNum" sz="quarter" idx="34"/>
          </p:nvPr>
        </p:nvSpPr>
        <p:spPr/>
        <p:txBody>
          <a:bodyPr/>
          <a:lstStyle/>
          <a:p>
            <a:fld id="{19B51A1E-902D-48AF-9020-955120F399B6}" type="slidenum">
              <a:rPr lang="en-US" noProof="0" smtClean="0"/>
              <a:pPr/>
              <a:t>38</a:t>
            </a:fld>
            <a:endParaRPr lang="en-US" noProof="0" dirty="0"/>
          </a:p>
        </p:txBody>
      </p:sp>
      <p:sp>
        <p:nvSpPr>
          <p:cNvPr id="5" name="Title 4">
            <a:extLst>
              <a:ext uri="{FF2B5EF4-FFF2-40B4-BE49-F238E27FC236}">
                <a16:creationId xmlns:a16="http://schemas.microsoft.com/office/drawing/2014/main" id="{F4D6DA00-1AAB-496D-93CE-BD2A355089E4}"/>
              </a:ext>
            </a:extLst>
          </p:cNvPr>
          <p:cNvSpPr>
            <a:spLocks noGrp="1"/>
          </p:cNvSpPr>
          <p:nvPr>
            <p:ph type="title"/>
          </p:nvPr>
        </p:nvSpPr>
        <p:spPr/>
        <p:txBody>
          <a:bodyPr/>
          <a:lstStyle/>
          <a:p>
            <a:r>
              <a:rPr lang="en-US" altLang="zh-TW" dirty="0">
                <a:ea typeface="新細明體" pitchFamily="18" charset="-120"/>
              </a:rPr>
              <a:t>Segment Table</a:t>
            </a:r>
            <a:endParaRPr lang="en-US" dirty="0"/>
          </a:p>
        </p:txBody>
      </p:sp>
      <p:sp>
        <p:nvSpPr>
          <p:cNvPr id="7" name="Rectangle 3">
            <a:extLst>
              <a:ext uri="{FF2B5EF4-FFF2-40B4-BE49-F238E27FC236}">
                <a16:creationId xmlns:a16="http://schemas.microsoft.com/office/drawing/2014/main" id="{5B07EDAF-A285-4424-B543-C8DC1D78E3B6}"/>
              </a:ext>
            </a:extLst>
          </p:cNvPr>
          <p:cNvSpPr>
            <a:spLocks noChangeArrowheads="1"/>
          </p:cNvSpPr>
          <p:nvPr/>
        </p:nvSpPr>
        <p:spPr bwMode="auto">
          <a:xfrm>
            <a:off x="5983942" y="2985250"/>
            <a:ext cx="1219200" cy="914400"/>
          </a:xfrm>
          <a:prstGeom prst="rect">
            <a:avLst/>
          </a:prstGeom>
          <a:solidFill>
            <a:srgbClr val="FFFF66">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Program</a:t>
            </a:r>
          </a:p>
        </p:txBody>
      </p:sp>
      <p:sp>
        <p:nvSpPr>
          <p:cNvPr id="8" name="Rectangle 4">
            <a:extLst>
              <a:ext uri="{FF2B5EF4-FFF2-40B4-BE49-F238E27FC236}">
                <a16:creationId xmlns:a16="http://schemas.microsoft.com/office/drawing/2014/main" id="{1CFB242B-6E0D-406D-BD47-75CB71AAF91A}"/>
              </a:ext>
            </a:extLst>
          </p:cNvPr>
          <p:cNvSpPr>
            <a:spLocks noChangeArrowheads="1"/>
          </p:cNvSpPr>
          <p:nvPr/>
        </p:nvSpPr>
        <p:spPr bwMode="auto">
          <a:xfrm>
            <a:off x="5983942" y="3899650"/>
            <a:ext cx="1219200" cy="838200"/>
          </a:xfrm>
          <a:prstGeom prst="rect">
            <a:avLst/>
          </a:prstGeom>
          <a:solidFill>
            <a:srgbClr val="33CCFF">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Data</a:t>
            </a:r>
          </a:p>
        </p:txBody>
      </p:sp>
      <p:sp>
        <p:nvSpPr>
          <p:cNvPr id="9" name="Rectangle 5">
            <a:extLst>
              <a:ext uri="{FF2B5EF4-FFF2-40B4-BE49-F238E27FC236}">
                <a16:creationId xmlns:a16="http://schemas.microsoft.com/office/drawing/2014/main" id="{33CCAB47-7315-49A5-A8DE-943F7134F989}"/>
              </a:ext>
            </a:extLst>
          </p:cNvPr>
          <p:cNvSpPr>
            <a:spLocks noChangeArrowheads="1"/>
          </p:cNvSpPr>
          <p:nvPr/>
        </p:nvSpPr>
        <p:spPr bwMode="auto">
          <a:xfrm>
            <a:off x="5983942" y="4737850"/>
            <a:ext cx="1219200" cy="3810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Stack</a:t>
            </a:r>
          </a:p>
        </p:txBody>
      </p:sp>
      <p:sp>
        <p:nvSpPr>
          <p:cNvPr id="10" name="Rectangle 6">
            <a:extLst>
              <a:ext uri="{FF2B5EF4-FFF2-40B4-BE49-F238E27FC236}">
                <a16:creationId xmlns:a16="http://schemas.microsoft.com/office/drawing/2014/main" id="{BC03796A-E75A-4294-BC57-39A6FB3FED7E}"/>
              </a:ext>
            </a:extLst>
          </p:cNvPr>
          <p:cNvSpPr>
            <a:spLocks noChangeArrowheads="1"/>
          </p:cNvSpPr>
          <p:nvPr/>
        </p:nvSpPr>
        <p:spPr bwMode="auto">
          <a:xfrm>
            <a:off x="8193742" y="1842250"/>
            <a:ext cx="1219200" cy="3962400"/>
          </a:xfrm>
          <a:prstGeom prst="rect">
            <a:avLst/>
          </a:prstGeom>
          <a:solidFill>
            <a:srgbClr val="FFFF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endParaRPr kumimoji="1" lang="en-US" sz="1600">
              <a:solidFill>
                <a:prstClr val="black"/>
              </a:solidFill>
              <a:latin typeface="Comic Sans MS" pitchFamily="66" charset="0"/>
              <a:ea typeface="新細明體" pitchFamily="18" charset="-120"/>
            </a:endParaRPr>
          </a:p>
        </p:txBody>
      </p:sp>
      <p:sp>
        <p:nvSpPr>
          <p:cNvPr id="11" name="Rectangle 7">
            <a:extLst>
              <a:ext uri="{FF2B5EF4-FFF2-40B4-BE49-F238E27FC236}">
                <a16:creationId xmlns:a16="http://schemas.microsoft.com/office/drawing/2014/main" id="{526AEF62-144C-46E5-BAE7-B8A686487846}"/>
              </a:ext>
            </a:extLst>
          </p:cNvPr>
          <p:cNvSpPr>
            <a:spLocks noChangeArrowheads="1"/>
          </p:cNvSpPr>
          <p:nvPr/>
        </p:nvSpPr>
        <p:spPr bwMode="auto">
          <a:xfrm>
            <a:off x="8193742" y="2223250"/>
            <a:ext cx="1219200" cy="914400"/>
          </a:xfrm>
          <a:prstGeom prst="rect">
            <a:avLst/>
          </a:prstGeom>
          <a:solidFill>
            <a:srgbClr val="FFFF66"/>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Program</a:t>
            </a:r>
          </a:p>
        </p:txBody>
      </p:sp>
      <p:sp>
        <p:nvSpPr>
          <p:cNvPr id="12" name="Rectangle 8">
            <a:extLst>
              <a:ext uri="{FF2B5EF4-FFF2-40B4-BE49-F238E27FC236}">
                <a16:creationId xmlns:a16="http://schemas.microsoft.com/office/drawing/2014/main" id="{E65F29AF-8E29-4B70-9104-CFC3DB1FDD49}"/>
              </a:ext>
            </a:extLst>
          </p:cNvPr>
          <p:cNvSpPr>
            <a:spLocks noChangeArrowheads="1"/>
          </p:cNvSpPr>
          <p:nvPr/>
        </p:nvSpPr>
        <p:spPr bwMode="auto">
          <a:xfrm>
            <a:off x="8193742" y="3747250"/>
            <a:ext cx="1219200" cy="838200"/>
          </a:xfrm>
          <a:prstGeom prst="rect">
            <a:avLst/>
          </a:prstGeom>
          <a:solidFill>
            <a:srgbClr val="33CCFF"/>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Data</a:t>
            </a:r>
          </a:p>
        </p:txBody>
      </p:sp>
      <p:sp>
        <p:nvSpPr>
          <p:cNvPr id="13" name="Rectangle 9">
            <a:extLst>
              <a:ext uri="{FF2B5EF4-FFF2-40B4-BE49-F238E27FC236}">
                <a16:creationId xmlns:a16="http://schemas.microsoft.com/office/drawing/2014/main" id="{71BF6078-0436-49F4-9321-EE3D5BE1375E}"/>
              </a:ext>
            </a:extLst>
          </p:cNvPr>
          <p:cNvSpPr>
            <a:spLocks noChangeArrowheads="1"/>
          </p:cNvSpPr>
          <p:nvPr/>
        </p:nvSpPr>
        <p:spPr bwMode="auto">
          <a:xfrm>
            <a:off x="8193742" y="5042650"/>
            <a:ext cx="1219200" cy="381000"/>
          </a:xfrm>
          <a:prstGeom prst="rect">
            <a:avLst/>
          </a:prstGeom>
          <a:solidFill>
            <a:srgbClr val="99FF33"/>
          </a:solidFill>
          <a:ln w="28575">
            <a:solidFill>
              <a:srgbClr val="00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Stack</a:t>
            </a:r>
          </a:p>
        </p:txBody>
      </p:sp>
      <p:sp>
        <p:nvSpPr>
          <p:cNvPr id="14" name="Rectangle 10">
            <a:extLst>
              <a:ext uri="{FF2B5EF4-FFF2-40B4-BE49-F238E27FC236}">
                <a16:creationId xmlns:a16="http://schemas.microsoft.com/office/drawing/2014/main" id="{5DC3B2B7-C0D8-4AD4-BE53-F082664112FC}"/>
              </a:ext>
            </a:extLst>
          </p:cNvPr>
          <p:cNvSpPr>
            <a:spLocks noChangeArrowheads="1"/>
          </p:cNvSpPr>
          <p:nvPr/>
        </p:nvSpPr>
        <p:spPr bwMode="auto">
          <a:xfrm>
            <a:off x="5450542" y="2528050"/>
            <a:ext cx="2133600" cy="3810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Addressing space of a process</a:t>
            </a:r>
          </a:p>
        </p:txBody>
      </p:sp>
      <p:sp>
        <p:nvSpPr>
          <p:cNvPr id="15" name="Rectangle 11">
            <a:extLst>
              <a:ext uri="{FF2B5EF4-FFF2-40B4-BE49-F238E27FC236}">
                <a16:creationId xmlns:a16="http://schemas.microsoft.com/office/drawing/2014/main" id="{EE28056A-F77E-4372-A860-E2DE8280EC42}"/>
              </a:ext>
            </a:extLst>
          </p:cNvPr>
          <p:cNvSpPr>
            <a:spLocks noChangeArrowheads="1"/>
          </p:cNvSpPr>
          <p:nvPr/>
        </p:nvSpPr>
        <p:spPr bwMode="auto">
          <a:xfrm>
            <a:off x="8193742" y="1385050"/>
            <a:ext cx="1219200" cy="4572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16" name="Line 12">
            <a:extLst>
              <a:ext uri="{FF2B5EF4-FFF2-40B4-BE49-F238E27FC236}">
                <a16:creationId xmlns:a16="http://schemas.microsoft.com/office/drawing/2014/main" id="{C22EEBB5-A54A-4EB6-B2B7-537C09E59063}"/>
              </a:ext>
            </a:extLst>
          </p:cNvPr>
          <p:cNvSpPr>
            <a:spLocks noChangeShapeType="1"/>
          </p:cNvSpPr>
          <p:nvPr/>
        </p:nvSpPr>
        <p:spPr bwMode="auto">
          <a:xfrm flipV="1">
            <a:off x="7126942" y="2680450"/>
            <a:ext cx="990600" cy="68580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13">
            <a:extLst>
              <a:ext uri="{FF2B5EF4-FFF2-40B4-BE49-F238E27FC236}">
                <a16:creationId xmlns:a16="http://schemas.microsoft.com/office/drawing/2014/main" id="{CBC4845B-204C-44AB-A338-9F49E18266F5}"/>
              </a:ext>
            </a:extLst>
          </p:cNvPr>
          <p:cNvSpPr>
            <a:spLocks noChangeShapeType="1"/>
          </p:cNvSpPr>
          <p:nvPr/>
        </p:nvSpPr>
        <p:spPr bwMode="auto">
          <a:xfrm flipV="1">
            <a:off x="7126942" y="4280650"/>
            <a:ext cx="990600" cy="15240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14">
            <a:extLst>
              <a:ext uri="{FF2B5EF4-FFF2-40B4-BE49-F238E27FC236}">
                <a16:creationId xmlns:a16="http://schemas.microsoft.com/office/drawing/2014/main" id="{DC6771BF-74AA-41E7-AC62-ADB09E8C8371}"/>
              </a:ext>
            </a:extLst>
          </p:cNvPr>
          <p:cNvSpPr>
            <a:spLocks noChangeShapeType="1"/>
          </p:cNvSpPr>
          <p:nvPr/>
        </p:nvSpPr>
        <p:spPr bwMode="auto">
          <a:xfrm>
            <a:off x="7126942" y="4966450"/>
            <a:ext cx="990600" cy="30480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Rectangle 15">
            <a:extLst>
              <a:ext uri="{FF2B5EF4-FFF2-40B4-BE49-F238E27FC236}">
                <a16:creationId xmlns:a16="http://schemas.microsoft.com/office/drawing/2014/main" id="{81E84361-D1B7-4B06-BE67-DE24174E6E53}"/>
              </a:ext>
            </a:extLst>
          </p:cNvPr>
          <p:cNvSpPr>
            <a:spLocks noChangeArrowheads="1"/>
          </p:cNvSpPr>
          <p:nvPr/>
        </p:nvSpPr>
        <p:spPr bwMode="auto">
          <a:xfrm>
            <a:off x="2935942" y="3518650"/>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a:solidFill>
                  <a:srgbClr val="000000"/>
                </a:solidFill>
                <a:latin typeface="Arial" charset="0"/>
                <a:ea typeface="新細明體" pitchFamily="18" charset="-120"/>
              </a:rPr>
              <a:t>Segment table</a:t>
            </a:r>
          </a:p>
        </p:txBody>
      </p:sp>
      <p:grpSp>
        <p:nvGrpSpPr>
          <p:cNvPr id="20" name="Group 16">
            <a:extLst>
              <a:ext uri="{FF2B5EF4-FFF2-40B4-BE49-F238E27FC236}">
                <a16:creationId xmlns:a16="http://schemas.microsoft.com/office/drawing/2014/main" id="{D616ED3B-3E72-46FD-BFA7-40562EC0F480}"/>
              </a:ext>
            </a:extLst>
          </p:cNvPr>
          <p:cNvGrpSpPr>
            <a:grpSpLocks/>
          </p:cNvGrpSpPr>
          <p:nvPr/>
        </p:nvGrpSpPr>
        <p:grpSpPr bwMode="auto">
          <a:xfrm>
            <a:off x="2097742" y="3823450"/>
            <a:ext cx="3505200" cy="1524000"/>
            <a:chOff x="576" y="2640"/>
            <a:chExt cx="2208" cy="960"/>
          </a:xfrm>
        </p:grpSpPr>
        <p:sp>
          <p:nvSpPr>
            <p:cNvPr id="21" name="Rectangle 17">
              <a:extLst>
                <a:ext uri="{FF2B5EF4-FFF2-40B4-BE49-F238E27FC236}">
                  <a16:creationId xmlns:a16="http://schemas.microsoft.com/office/drawing/2014/main" id="{EC547588-A097-477E-A213-F701F9C3C743}"/>
                </a:ext>
              </a:extLst>
            </p:cNvPr>
            <p:cNvSpPr>
              <a:spLocks noChangeArrowheads="1"/>
            </p:cNvSpPr>
            <p:nvPr/>
          </p:nvSpPr>
          <p:spPr bwMode="auto">
            <a:xfrm>
              <a:off x="576" y="288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2" name="Rectangle 18">
              <a:extLst>
                <a:ext uri="{FF2B5EF4-FFF2-40B4-BE49-F238E27FC236}">
                  <a16:creationId xmlns:a16="http://schemas.microsoft.com/office/drawing/2014/main" id="{107A50B9-896A-4A55-94A1-3CBB6E2DD352}"/>
                </a:ext>
              </a:extLst>
            </p:cNvPr>
            <p:cNvSpPr>
              <a:spLocks noChangeArrowheads="1"/>
            </p:cNvSpPr>
            <p:nvPr/>
          </p:nvSpPr>
          <p:spPr bwMode="auto">
            <a:xfrm>
              <a:off x="576" y="312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3" name="Rectangle 19">
              <a:extLst>
                <a:ext uri="{FF2B5EF4-FFF2-40B4-BE49-F238E27FC236}">
                  <a16:creationId xmlns:a16="http://schemas.microsoft.com/office/drawing/2014/main" id="{786FCAF9-D969-4986-AE90-B8B73DF14943}"/>
                </a:ext>
              </a:extLst>
            </p:cNvPr>
            <p:cNvSpPr>
              <a:spLocks noChangeArrowheads="1"/>
            </p:cNvSpPr>
            <p:nvPr/>
          </p:nvSpPr>
          <p:spPr bwMode="auto">
            <a:xfrm>
              <a:off x="576" y="336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4" name="Rectangle 20">
              <a:extLst>
                <a:ext uri="{FF2B5EF4-FFF2-40B4-BE49-F238E27FC236}">
                  <a16:creationId xmlns:a16="http://schemas.microsoft.com/office/drawing/2014/main" id="{8B8DACC4-85DC-4206-8B91-4D7BD621BE27}"/>
                </a:ext>
              </a:extLst>
            </p:cNvPr>
            <p:cNvSpPr>
              <a:spLocks noChangeArrowheads="1"/>
            </p:cNvSpPr>
            <p:nvPr/>
          </p:nvSpPr>
          <p:spPr bwMode="auto">
            <a:xfrm>
              <a:off x="1296" y="288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25" name="Rectangle 21">
              <a:extLst>
                <a:ext uri="{FF2B5EF4-FFF2-40B4-BE49-F238E27FC236}">
                  <a16:creationId xmlns:a16="http://schemas.microsoft.com/office/drawing/2014/main" id="{55FCD2A1-BD85-4D41-8844-CC464D6C3F66}"/>
                </a:ext>
              </a:extLst>
            </p:cNvPr>
            <p:cNvSpPr>
              <a:spLocks noChangeArrowheads="1"/>
            </p:cNvSpPr>
            <p:nvPr/>
          </p:nvSpPr>
          <p:spPr bwMode="auto">
            <a:xfrm>
              <a:off x="1296" y="312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1</a:t>
              </a:r>
            </a:p>
          </p:txBody>
        </p:sp>
        <p:sp>
          <p:nvSpPr>
            <p:cNvPr id="26" name="Rectangle 22">
              <a:extLst>
                <a:ext uri="{FF2B5EF4-FFF2-40B4-BE49-F238E27FC236}">
                  <a16:creationId xmlns:a16="http://schemas.microsoft.com/office/drawing/2014/main" id="{154D00D9-9913-40DC-94C4-9B57FF534CC9}"/>
                </a:ext>
              </a:extLst>
            </p:cNvPr>
            <p:cNvSpPr>
              <a:spLocks noChangeArrowheads="1"/>
            </p:cNvSpPr>
            <p:nvPr/>
          </p:nvSpPr>
          <p:spPr bwMode="auto">
            <a:xfrm>
              <a:off x="1296" y="336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7" name="Rectangle 23">
              <a:extLst>
                <a:ext uri="{FF2B5EF4-FFF2-40B4-BE49-F238E27FC236}">
                  <a16:creationId xmlns:a16="http://schemas.microsoft.com/office/drawing/2014/main" id="{C6CA8FED-3DA8-4EEE-919F-76EFB343AE4B}"/>
                </a:ext>
              </a:extLst>
            </p:cNvPr>
            <p:cNvSpPr>
              <a:spLocks noChangeArrowheads="1"/>
            </p:cNvSpPr>
            <p:nvPr/>
          </p:nvSpPr>
          <p:spPr bwMode="auto">
            <a:xfrm>
              <a:off x="1584" y="288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40k</a:t>
              </a:r>
            </a:p>
          </p:txBody>
        </p:sp>
        <p:sp>
          <p:nvSpPr>
            <p:cNvPr id="28" name="Rectangle 24">
              <a:extLst>
                <a:ext uri="{FF2B5EF4-FFF2-40B4-BE49-F238E27FC236}">
                  <a16:creationId xmlns:a16="http://schemas.microsoft.com/office/drawing/2014/main" id="{60A60590-08BD-4B4C-B336-FCF076BCBD73}"/>
                </a:ext>
              </a:extLst>
            </p:cNvPr>
            <p:cNvSpPr>
              <a:spLocks noChangeArrowheads="1"/>
            </p:cNvSpPr>
            <p:nvPr/>
          </p:nvSpPr>
          <p:spPr bwMode="auto">
            <a:xfrm>
              <a:off x="1584" y="312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50k</a:t>
              </a:r>
            </a:p>
          </p:txBody>
        </p:sp>
        <p:sp>
          <p:nvSpPr>
            <p:cNvPr id="29" name="Rectangle 25">
              <a:extLst>
                <a:ext uri="{FF2B5EF4-FFF2-40B4-BE49-F238E27FC236}">
                  <a16:creationId xmlns:a16="http://schemas.microsoft.com/office/drawing/2014/main" id="{71B90C00-FC60-48E7-99A1-92272AE5A3F6}"/>
                </a:ext>
              </a:extLst>
            </p:cNvPr>
            <p:cNvSpPr>
              <a:spLocks noChangeArrowheads="1"/>
            </p:cNvSpPr>
            <p:nvPr/>
          </p:nvSpPr>
          <p:spPr bwMode="auto">
            <a:xfrm>
              <a:off x="1584" y="336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20k</a:t>
              </a:r>
            </a:p>
          </p:txBody>
        </p:sp>
        <p:sp>
          <p:nvSpPr>
            <p:cNvPr id="30" name="Rectangle 26">
              <a:extLst>
                <a:ext uri="{FF2B5EF4-FFF2-40B4-BE49-F238E27FC236}">
                  <a16:creationId xmlns:a16="http://schemas.microsoft.com/office/drawing/2014/main" id="{F59C8737-D777-4B75-B4FD-79F127D6D879}"/>
                </a:ext>
              </a:extLst>
            </p:cNvPr>
            <p:cNvSpPr>
              <a:spLocks noChangeArrowheads="1"/>
            </p:cNvSpPr>
            <p:nvPr/>
          </p:nvSpPr>
          <p:spPr bwMode="auto">
            <a:xfrm>
              <a:off x="1008" y="288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1" name="Rectangle 27">
              <a:extLst>
                <a:ext uri="{FF2B5EF4-FFF2-40B4-BE49-F238E27FC236}">
                  <a16:creationId xmlns:a16="http://schemas.microsoft.com/office/drawing/2014/main" id="{803998B0-FCFE-48A9-8AFA-65B454B35050}"/>
                </a:ext>
              </a:extLst>
            </p:cNvPr>
            <p:cNvSpPr>
              <a:spLocks noChangeArrowheads="1"/>
            </p:cNvSpPr>
            <p:nvPr/>
          </p:nvSpPr>
          <p:spPr bwMode="auto">
            <a:xfrm>
              <a:off x="1008" y="312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2" name="Rectangle 28">
              <a:extLst>
                <a:ext uri="{FF2B5EF4-FFF2-40B4-BE49-F238E27FC236}">
                  <a16:creationId xmlns:a16="http://schemas.microsoft.com/office/drawing/2014/main" id="{DBBD1721-0068-499E-9B5B-C32C66C16319}"/>
                </a:ext>
              </a:extLst>
            </p:cNvPr>
            <p:cNvSpPr>
              <a:spLocks noChangeArrowheads="1"/>
            </p:cNvSpPr>
            <p:nvPr/>
          </p:nvSpPr>
          <p:spPr bwMode="auto">
            <a:xfrm>
              <a:off x="1008" y="336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3" name="Rectangle 29">
              <a:extLst>
                <a:ext uri="{FF2B5EF4-FFF2-40B4-BE49-F238E27FC236}">
                  <a16:creationId xmlns:a16="http://schemas.microsoft.com/office/drawing/2014/main" id="{39F97799-8C85-4003-B35D-8B047AC68AFA}"/>
                </a:ext>
              </a:extLst>
            </p:cNvPr>
            <p:cNvSpPr>
              <a:spLocks noChangeArrowheads="1"/>
            </p:cNvSpPr>
            <p:nvPr/>
          </p:nvSpPr>
          <p:spPr bwMode="auto">
            <a:xfrm>
              <a:off x="1968" y="288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10101000</a:t>
              </a:r>
            </a:p>
          </p:txBody>
        </p:sp>
        <p:sp>
          <p:nvSpPr>
            <p:cNvPr id="34" name="Rectangle 30">
              <a:extLst>
                <a:ext uri="{FF2B5EF4-FFF2-40B4-BE49-F238E27FC236}">
                  <a16:creationId xmlns:a16="http://schemas.microsoft.com/office/drawing/2014/main" id="{CDEED238-A2FA-46E7-BB79-702ADCDFC519}"/>
                </a:ext>
              </a:extLst>
            </p:cNvPr>
            <p:cNvSpPr>
              <a:spLocks noChangeArrowheads="1"/>
            </p:cNvSpPr>
            <p:nvPr/>
          </p:nvSpPr>
          <p:spPr bwMode="auto">
            <a:xfrm>
              <a:off x="1968" y="312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20202000</a:t>
              </a:r>
            </a:p>
          </p:txBody>
        </p:sp>
        <p:sp>
          <p:nvSpPr>
            <p:cNvPr id="35" name="Rectangle 31">
              <a:extLst>
                <a:ext uri="{FF2B5EF4-FFF2-40B4-BE49-F238E27FC236}">
                  <a16:creationId xmlns:a16="http://schemas.microsoft.com/office/drawing/2014/main" id="{819B1F52-C50E-466A-BB0F-4D1FE5E45AAA}"/>
                </a:ext>
              </a:extLst>
            </p:cNvPr>
            <p:cNvSpPr>
              <a:spLocks noChangeArrowheads="1"/>
            </p:cNvSpPr>
            <p:nvPr/>
          </p:nvSpPr>
          <p:spPr bwMode="auto">
            <a:xfrm>
              <a:off x="1968" y="336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30303000</a:t>
              </a:r>
            </a:p>
          </p:txBody>
        </p:sp>
        <p:sp>
          <p:nvSpPr>
            <p:cNvPr id="36" name="Rectangle 32">
              <a:extLst>
                <a:ext uri="{FF2B5EF4-FFF2-40B4-BE49-F238E27FC236}">
                  <a16:creationId xmlns:a16="http://schemas.microsoft.com/office/drawing/2014/main" id="{448144C5-72DB-45EB-A809-7571B3FFA8FF}"/>
                </a:ext>
              </a:extLst>
            </p:cNvPr>
            <p:cNvSpPr>
              <a:spLocks noChangeArrowheads="1"/>
            </p:cNvSpPr>
            <p:nvPr/>
          </p:nvSpPr>
          <p:spPr bwMode="auto">
            <a:xfrm>
              <a:off x="1296" y="2640"/>
              <a:ext cx="28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M</a:t>
              </a:r>
            </a:p>
          </p:txBody>
        </p:sp>
        <p:sp>
          <p:nvSpPr>
            <p:cNvPr id="37" name="Rectangle 33">
              <a:extLst>
                <a:ext uri="{FF2B5EF4-FFF2-40B4-BE49-F238E27FC236}">
                  <a16:creationId xmlns:a16="http://schemas.microsoft.com/office/drawing/2014/main" id="{D5DE0538-4775-4799-B821-6D35E2023467}"/>
                </a:ext>
              </a:extLst>
            </p:cNvPr>
            <p:cNvSpPr>
              <a:spLocks noChangeArrowheads="1"/>
            </p:cNvSpPr>
            <p:nvPr/>
          </p:nvSpPr>
          <p:spPr bwMode="auto">
            <a:xfrm>
              <a:off x="1008" y="2640"/>
              <a:ext cx="28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P</a:t>
              </a:r>
            </a:p>
          </p:txBody>
        </p:sp>
        <p:sp>
          <p:nvSpPr>
            <p:cNvPr id="38" name="Rectangle 34">
              <a:extLst>
                <a:ext uri="{FF2B5EF4-FFF2-40B4-BE49-F238E27FC236}">
                  <a16:creationId xmlns:a16="http://schemas.microsoft.com/office/drawing/2014/main" id="{9999B9BA-48B7-43F0-89B6-6E1517E3D8BE}"/>
                </a:ext>
              </a:extLst>
            </p:cNvPr>
            <p:cNvSpPr>
              <a:spLocks noChangeArrowheads="1"/>
            </p:cNvSpPr>
            <p:nvPr/>
          </p:nvSpPr>
          <p:spPr bwMode="auto">
            <a:xfrm>
              <a:off x="2016" y="2688"/>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base</a:t>
              </a:r>
            </a:p>
          </p:txBody>
        </p:sp>
        <p:sp>
          <p:nvSpPr>
            <p:cNvPr id="39" name="Rectangle 35">
              <a:extLst>
                <a:ext uri="{FF2B5EF4-FFF2-40B4-BE49-F238E27FC236}">
                  <a16:creationId xmlns:a16="http://schemas.microsoft.com/office/drawing/2014/main" id="{62B5053E-BF83-47E2-96AB-E1C76929F2BC}"/>
                </a:ext>
              </a:extLst>
            </p:cNvPr>
            <p:cNvSpPr>
              <a:spLocks noChangeArrowheads="1"/>
            </p:cNvSpPr>
            <p:nvPr/>
          </p:nvSpPr>
          <p:spPr bwMode="auto">
            <a:xfrm>
              <a:off x="1536" y="2688"/>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length</a:t>
              </a:r>
            </a:p>
          </p:txBody>
        </p:sp>
      </p:grpSp>
      <p:sp>
        <p:nvSpPr>
          <p:cNvPr id="40" name="Rectangle 36">
            <a:extLst>
              <a:ext uri="{FF2B5EF4-FFF2-40B4-BE49-F238E27FC236}">
                <a16:creationId xmlns:a16="http://schemas.microsoft.com/office/drawing/2014/main" id="{6D267623-9354-4298-A911-C6FFBBBEA067}"/>
              </a:ext>
            </a:extLst>
          </p:cNvPr>
          <p:cNvSpPr>
            <a:spLocks noChangeArrowheads="1"/>
          </p:cNvSpPr>
          <p:nvPr/>
        </p:nvSpPr>
        <p:spPr bwMode="auto">
          <a:xfrm>
            <a:off x="7431742" y="2070850"/>
            <a:ext cx="685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a:solidFill>
                  <a:prstClr val="black"/>
                </a:solidFill>
                <a:latin typeface="Arial" charset="0"/>
                <a:ea typeface="新細明體" pitchFamily="18" charset="-120"/>
              </a:rPr>
              <a:t>10101000</a:t>
            </a:r>
            <a:endParaRPr kumimoji="1" lang="en-US" altLang="zh-TW">
              <a:solidFill>
                <a:prstClr val="black"/>
              </a:solidFill>
              <a:latin typeface="Arial" charset="0"/>
              <a:ea typeface="新細明體" pitchFamily="18" charset="-120"/>
            </a:endParaRPr>
          </a:p>
        </p:txBody>
      </p:sp>
      <p:sp>
        <p:nvSpPr>
          <p:cNvPr id="41" name="Rectangle 37">
            <a:extLst>
              <a:ext uri="{FF2B5EF4-FFF2-40B4-BE49-F238E27FC236}">
                <a16:creationId xmlns:a16="http://schemas.microsoft.com/office/drawing/2014/main" id="{9C740647-3A09-42EB-84D3-E480082A2893}"/>
              </a:ext>
            </a:extLst>
          </p:cNvPr>
          <p:cNvSpPr>
            <a:spLocks noChangeArrowheads="1"/>
          </p:cNvSpPr>
          <p:nvPr/>
        </p:nvSpPr>
        <p:spPr bwMode="auto">
          <a:xfrm>
            <a:off x="7431742" y="3671050"/>
            <a:ext cx="685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a:solidFill>
                  <a:prstClr val="black"/>
                </a:solidFill>
                <a:latin typeface="Arial" charset="0"/>
                <a:ea typeface="新細明體" pitchFamily="18" charset="-120"/>
              </a:rPr>
              <a:t>20202000</a:t>
            </a:r>
            <a:endParaRPr kumimoji="1" lang="en-US" altLang="zh-TW">
              <a:solidFill>
                <a:prstClr val="black"/>
              </a:solidFill>
              <a:latin typeface="Arial" charset="0"/>
              <a:ea typeface="新細明體" pitchFamily="18" charset="-120"/>
            </a:endParaRPr>
          </a:p>
        </p:txBody>
      </p:sp>
      <p:sp>
        <p:nvSpPr>
          <p:cNvPr id="42" name="Rectangle 38">
            <a:extLst>
              <a:ext uri="{FF2B5EF4-FFF2-40B4-BE49-F238E27FC236}">
                <a16:creationId xmlns:a16="http://schemas.microsoft.com/office/drawing/2014/main" id="{90ABB747-14D2-4AFA-AB03-68743DD7BA26}"/>
              </a:ext>
            </a:extLst>
          </p:cNvPr>
          <p:cNvSpPr>
            <a:spLocks noChangeArrowheads="1"/>
          </p:cNvSpPr>
          <p:nvPr/>
        </p:nvSpPr>
        <p:spPr bwMode="auto">
          <a:xfrm>
            <a:off x="7431742" y="4890250"/>
            <a:ext cx="685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a:solidFill>
                  <a:prstClr val="black"/>
                </a:solidFill>
                <a:latin typeface="Arial" charset="0"/>
                <a:ea typeface="新細明體" pitchFamily="18" charset="-120"/>
              </a:rPr>
              <a:t>30303000</a:t>
            </a:r>
            <a:endParaRPr kumimoji="1" lang="en-US" altLang="zh-TW">
              <a:solidFill>
                <a:prstClr val="black"/>
              </a:solidFill>
              <a:latin typeface="Arial" charset="0"/>
              <a:ea typeface="新細明體" pitchFamily="18" charset="-120"/>
            </a:endParaRPr>
          </a:p>
        </p:txBody>
      </p:sp>
      <p:sp>
        <p:nvSpPr>
          <p:cNvPr id="43" name="Rectangle 39">
            <a:extLst>
              <a:ext uri="{FF2B5EF4-FFF2-40B4-BE49-F238E27FC236}">
                <a16:creationId xmlns:a16="http://schemas.microsoft.com/office/drawing/2014/main" id="{4AA96A0F-DCB5-4FEB-A937-A635B6CEF435}"/>
              </a:ext>
            </a:extLst>
          </p:cNvPr>
          <p:cNvSpPr>
            <a:spLocks noChangeArrowheads="1"/>
          </p:cNvSpPr>
          <p:nvPr/>
        </p:nvSpPr>
        <p:spPr bwMode="auto">
          <a:xfrm>
            <a:off x="1488142" y="1842250"/>
            <a:ext cx="3886200" cy="1371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 segments are mapped to the RAM through a</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1" i="0" u="none" strike="noStrike" kern="0" cap="none" spc="0" normalizeH="0" baseline="0" noProof="0">
                <a:ln>
                  <a:noFill/>
                </a:ln>
                <a:solidFill>
                  <a:srgbClr val="0033CC"/>
                </a:solidFill>
                <a:effectLst/>
                <a:uLnTx/>
                <a:uFillTx/>
                <a:latin typeface="Arial" charset="0"/>
                <a:ea typeface="新細明體" pitchFamily="18" charset="-120"/>
              </a:rPr>
              <a:t>segment table</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It marks the base address and length of the segment.</a:t>
            </a:r>
          </a:p>
        </p:txBody>
      </p:sp>
      <p:sp>
        <p:nvSpPr>
          <p:cNvPr id="44" name="AutoShape 40">
            <a:extLst>
              <a:ext uri="{FF2B5EF4-FFF2-40B4-BE49-F238E27FC236}">
                <a16:creationId xmlns:a16="http://schemas.microsoft.com/office/drawing/2014/main" id="{A0940566-35CE-4F56-A46F-50508DD11932}"/>
              </a:ext>
            </a:extLst>
          </p:cNvPr>
          <p:cNvSpPr>
            <a:spLocks/>
          </p:cNvSpPr>
          <p:nvPr/>
        </p:nvSpPr>
        <p:spPr bwMode="auto">
          <a:xfrm>
            <a:off x="5634692" y="5579225"/>
            <a:ext cx="2025650" cy="593725"/>
          </a:xfrm>
          <a:prstGeom prst="borderCallout1">
            <a:avLst>
              <a:gd name="adj1" fmla="val 13690"/>
              <a:gd name="adj2" fmla="val -3764"/>
              <a:gd name="adj3" fmla="val -33269"/>
              <a:gd name="adj4" fmla="val -30801"/>
            </a:avLst>
          </a:prstGeom>
          <a:solidFill>
            <a:srgbClr val="FFFFFF"/>
          </a:solidFill>
          <a:ln w="12700">
            <a:solidFill>
              <a:sysClr val="windowText" lastClr="000000"/>
            </a:solidFill>
            <a:miter lim="800000"/>
            <a:headEnd type="none" w="sm" len="sm"/>
            <a:tailEnd type="none" w="sm" len="sm"/>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Starting address of the segment</a:t>
            </a:r>
            <a:endParaRPr kumimoji="1" lang="en-US" altLang="zh-TW" sz="1600" b="0" i="0" u="none" strike="noStrike" kern="0" cap="none" spc="0" normalizeH="0" baseline="0" noProof="0">
              <a:ln>
                <a:noFill/>
              </a:ln>
              <a:solidFill>
                <a:prstClr val="black"/>
              </a:solidFill>
              <a:effectLst/>
              <a:uLnTx/>
              <a:uFillTx/>
              <a:ea typeface="新細明體" pitchFamily="18" charset="-120"/>
            </a:endParaRPr>
          </a:p>
        </p:txBody>
      </p:sp>
    </p:spTree>
    <p:extLst>
      <p:ext uri="{BB962C8B-B14F-4D97-AF65-F5344CB8AC3E}">
        <p14:creationId xmlns:p14="http://schemas.microsoft.com/office/powerpoint/2010/main" val="1579958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91A9FD-CE2D-4820-ACA8-24422B7B37B4}"/>
              </a:ext>
            </a:extLst>
          </p:cNvPr>
          <p:cNvSpPr>
            <a:spLocks noGrp="1"/>
          </p:cNvSpPr>
          <p:nvPr>
            <p:ph type="sldNum" sz="quarter" idx="34"/>
          </p:nvPr>
        </p:nvSpPr>
        <p:spPr/>
        <p:txBody>
          <a:bodyPr/>
          <a:lstStyle/>
          <a:p>
            <a:fld id="{19B51A1E-902D-48AF-9020-955120F399B6}" type="slidenum">
              <a:rPr lang="en-US" noProof="0" smtClean="0"/>
              <a:pPr/>
              <a:t>39</a:t>
            </a:fld>
            <a:endParaRPr lang="en-US" noProof="0" dirty="0"/>
          </a:p>
        </p:txBody>
      </p:sp>
      <p:sp>
        <p:nvSpPr>
          <p:cNvPr id="5" name="Title 4">
            <a:extLst>
              <a:ext uri="{FF2B5EF4-FFF2-40B4-BE49-F238E27FC236}">
                <a16:creationId xmlns:a16="http://schemas.microsoft.com/office/drawing/2014/main" id="{EEAB4739-07D3-4676-89BD-0BB7D6320607}"/>
              </a:ext>
            </a:extLst>
          </p:cNvPr>
          <p:cNvSpPr>
            <a:spLocks noGrp="1"/>
          </p:cNvSpPr>
          <p:nvPr>
            <p:ph type="title"/>
          </p:nvPr>
        </p:nvSpPr>
        <p:spPr/>
        <p:txBody>
          <a:bodyPr/>
          <a:lstStyle/>
          <a:p>
            <a:r>
              <a:rPr lang="en-US" altLang="zh-TW" dirty="0">
                <a:ea typeface="新細明體" pitchFamily="18" charset="-120"/>
              </a:rPr>
              <a:t>Address Translation</a:t>
            </a:r>
            <a:endParaRPr lang="en-US" dirty="0"/>
          </a:p>
        </p:txBody>
      </p:sp>
      <p:sp>
        <p:nvSpPr>
          <p:cNvPr id="7" name="Rectangle 3">
            <a:extLst>
              <a:ext uri="{FF2B5EF4-FFF2-40B4-BE49-F238E27FC236}">
                <a16:creationId xmlns:a16="http://schemas.microsoft.com/office/drawing/2014/main" id="{E74C98DE-710B-4318-9AE2-6BFA6E9A1084}"/>
              </a:ext>
            </a:extLst>
          </p:cNvPr>
          <p:cNvSpPr>
            <a:spLocks noChangeArrowheads="1"/>
          </p:cNvSpPr>
          <p:nvPr/>
        </p:nvSpPr>
        <p:spPr bwMode="auto">
          <a:xfrm>
            <a:off x="2438398" y="204395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8" name="Rectangle 4">
            <a:extLst>
              <a:ext uri="{FF2B5EF4-FFF2-40B4-BE49-F238E27FC236}">
                <a16:creationId xmlns:a16="http://schemas.microsoft.com/office/drawing/2014/main" id="{A629EEE0-38E8-4D32-A00F-8F002CDB54D5}"/>
              </a:ext>
            </a:extLst>
          </p:cNvPr>
          <p:cNvSpPr>
            <a:spLocks noChangeArrowheads="1"/>
          </p:cNvSpPr>
          <p:nvPr/>
        </p:nvSpPr>
        <p:spPr bwMode="auto">
          <a:xfrm>
            <a:off x="2895598" y="2043953"/>
            <a:ext cx="990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1234</a:t>
            </a:r>
          </a:p>
        </p:txBody>
      </p:sp>
      <p:sp>
        <p:nvSpPr>
          <p:cNvPr id="9" name="Rectangle 5">
            <a:extLst>
              <a:ext uri="{FF2B5EF4-FFF2-40B4-BE49-F238E27FC236}">
                <a16:creationId xmlns:a16="http://schemas.microsoft.com/office/drawing/2014/main" id="{52A6D4AA-E8BC-4796-8DC6-476F24AAAF5C}"/>
              </a:ext>
            </a:extLst>
          </p:cNvPr>
          <p:cNvSpPr>
            <a:spLocks noChangeArrowheads="1"/>
          </p:cNvSpPr>
          <p:nvPr/>
        </p:nvSpPr>
        <p:spPr bwMode="auto">
          <a:xfrm>
            <a:off x="2057398" y="1779495"/>
            <a:ext cx="11430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segment #</a:t>
            </a:r>
          </a:p>
        </p:txBody>
      </p:sp>
      <p:sp>
        <p:nvSpPr>
          <p:cNvPr id="10" name="Rectangle 6">
            <a:extLst>
              <a:ext uri="{FF2B5EF4-FFF2-40B4-BE49-F238E27FC236}">
                <a16:creationId xmlns:a16="http://schemas.microsoft.com/office/drawing/2014/main" id="{5519D05A-7E72-4447-A2BD-6C085EA5FC5F}"/>
              </a:ext>
            </a:extLst>
          </p:cNvPr>
          <p:cNvSpPr>
            <a:spLocks noChangeArrowheads="1"/>
          </p:cNvSpPr>
          <p:nvPr/>
        </p:nvSpPr>
        <p:spPr bwMode="auto">
          <a:xfrm>
            <a:off x="3124198" y="2501153"/>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offset</a:t>
            </a:r>
          </a:p>
        </p:txBody>
      </p:sp>
      <p:sp>
        <p:nvSpPr>
          <p:cNvPr id="11" name="Rectangle 7">
            <a:extLst>
              <a:ext uri="{FF2B5EF4-FFF2-40B4-BE49-F238E27FC236}">
                <a16:creationId xmlns:a16="http://schemas.microsoft.com/office/drawing/2014/main" id="{A34DDE56-D55A-4C3E-A051-00F464ACF1F5}"/>
              </a:ext>
            </a:extLst>
          </p:cNvPr>
          <p:cNvSpPr>
            <a:spLocks noChangeArrowheads="1"/>
          </p:cNvSpPr>
          <p:nvPr/>
        </p:nvSpPr>
        <p:spPr bwMode="auto">
          <a:xfrm>
            <a:off x="7924798" y="1739153"/>
            <a:ext cx="15240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8">
            <a:extLst>
              <a:ext uri="{FF2B5EF4-FFF2-40B4-BE49-F238E27FC236}">
                <a16:creationId xmlns:a16="http://schemas.microsoft.com/office/drawing/2014/main" id="{86404035-90C2-4B45-92AE-6DA2998F20DD}"/>
              </a:ext>
            </a:extLst>
          </p:cNvPr>
          <p:cNvSpPr>
            <a:spLocks noChangeArrowheads="1"/>
          </p:cNvSpPr>
          <p:nvPr/>
        </p:nvSpPr>
        <p:spPr bwMode="auto">
          <a:xfrm>
            <a:off x="3200398" y="3339353"/>
            <a:ext cx="12954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0123ABCD</a:t>
            </a:r>
          </a:p>
        </p:txBody>
      </p:sp>
      <p:sp>
        <p:nvSpPr>
          <p:cNvPr id="13" name="Oval 9">
            <a:extLst>
              <a:ext uri="{FF2B5EF4-FFF2-40B4-BE49-F238E27FC236}">
                <a16:creationId xmlns:a16="http://schemas.microsoft.com/office/drawing/2014/main" id="{91C7B65F-69DC-4314-99F3-409EE0D9C542}"/>
              </a:ext>
            </a:extLst>
          </p:cNvPr>
          <p:cNvSpPr>
            <a:spLocks noChangeArrowheads="1"/>
          </p:cNvSpPr>
          <p:nvPr/>
        </p:nvSpPr>
        <p:spPr bwMode="auto">
          <a:xfrm>
            <a:off x="3657598" y="4634753"/>
            <a:ext cx="381000" cy="381000"/>
          </a:xfrm>
          <a:prstGeom prst="ellipse">
            <a:avLst/>
          </a:prstGeom>
          <a:solidFill>
            <a:srgbClr val="FFFFFF"/>
          </a:solidFill>
          <a:ln w="12700">
            <a:solidFill>
              <a:sysClr val="windowText" lastClr="000000"/>
            </a:solidFill>
            <a:round/>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2400" b="1" i="0" u="none" strike="noStrike" kern="0" cap="none" spc="0" normalizeH="0" baseline="0" noProof="0">
                <a:ln>
                  <a:noFill/>
                </a:ln>
                <a:solidFill>
                  <a:prstClr val="black"/>
                </a:solidFill>
                <a:effectLst/>
                <a:uLnTx/>
                <a:uFillTx/>
                <a:ea typeface="新細明體" pitchFamily="18" charset="-120"/>
              </a:rPr>
              <a:t>+</a:t>
            </a:r>
            <a:endParaRPr kumimoji="1" lang="en-US" altLang="zh-TW" sz="1200" b="1" i="0" u="none" strike="noStrike" kern="0" cap="none" spc="0" normalizeH="0" baseline="0" noProof="0">
              <a:ln>
                <a:noFill/>
              </a:ln>
              <a:solidFill>
                <a:prstClr val="black"/>
              </a:solidFill>
              <a:effectLst/>
              <a:uLnTx/>
              <a:uFillTx/>
              <a:ea typeface="新細明體" pitchFamily="18" charset="-120"/>
            </a:endParaRPr>
          </a:p>
        </p:txBody>
      </p:sp>
      <p:sp>
        <p:nvSpPr>
          <p:cNvPr id="14" name="Line 10">
            <a:extLst>
              <a:ext uri="{FF2B5EF4-FFF2-40B4-BE49-F238E27FC236}">
                <a16:creationId xmlns:a16="http://schemas.microsoft.com/office/drawing/2014/main" id="{90CF3153-1631-4B37-9E02-929CAA9CAA4D}"/>
              </a:ext>
            </a:extLst>
          </p:cNvPr>
          <p:cNvSpPr>
            <a:spLocks noChangeShapeType="1"/>
          </p:cNvSpPr>
          <p:nvPr/>
        </p:nvSpPr>
        <p:spPr bwMode="auto">
          <a:xfrm>
            <a:off x="2666998" y="2424953"/>
            <a:ext cx="0" cy="236220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1">
            <a:extLst>
              <a:ext uri="{FF2B5EF4-FFF2-40B4-BE49-F238E27FC236}">
                <a16:creationId xmlns:a16="http://schemas.microsoft.com/office/drawing/2014/main" id="{061F169A-8B95-41B4-8D11-4CF6BF513A00}"/>
              </a:ext>
            </a:extLst>
          </p:cNvPr>
          <p:cNvSpPr>
            <a:spLocks noChangeShapeType="1"/>
          </p:cNvSpPr>
          <p:nvPr/>
        </p:nvSpPr>
        <p:spPr bwMode="auto">
          <a:xfrm>
            <a:off x="2666998" y="4787153"/>
            <a:ext cx="9144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12">
            <a:extLst>
              <a:ext uri="{FF2B5EF4-FFF2-40B4-BE49-F238E27FC236}">
                <a16:creationId xmlns:a16="http://schemas.microsoft.com/office/drawing/2014/main" id="{734989F9-1ACA-48FF-B02D-4BB9E1BACDA9}"/>
              </a:ext>
            </a:extLst>
          </p:cNvPr>
          <p:cNvSpPr>
            <a:spLocks noChangeShapeType="1"/>
          </p:cNvSpPr>
          <p:nvPr/>
        </p:nvSpPr>
        <p:spPr bwMode="auto">
          <a:xfrm>
            <a:off x="3886198" y="3720353"/>
            <a:ext cx="0" cy="91440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13">
            <a:extLst>
              <a:ext uri="{FF2B5EF4-FFF2-40B4-BE49-F238E27FC236}">
                <a16:creationId xmlns:a16="http://schemas.microsoft.com/office/drawing/2014/main" id="{9E0C75F2-D77B-4996-B3E0-9F6532CB3BCD}"/>
              </a:ext>
            </a:extLst>
          </p:cNvPr>
          <p:cNvSpPr>
            <a:spLocks noChangeShapeType="1"/>
          </p:cNvSpPr>
          <p:nvPr/>
        </p:nvSpPr>
        <p:spPr bwMode="auto">
          <a:xfrm>
            <a:off x="4038598" y="4787153"/>
            <a:ext cx="7620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4">
            <a:extLst>
              <a:ext uri="{FF2B5EF4-FFF2-40B4-BE49-F238E27FC236}">
                <a16:creationId xmlns:a16="http://schemas.microsoft.com/office/drawing/2014/main" id="{30CD9A40-30F5-4AAA-BFCE-BD0E7583CB2F}"/>
              </a:ext>
            </a:extLst>
          </p:cNvPr>
          <p:cNvSpPr>
            <a:spLocks noChangeArrowheads="1"/>
          </p:cNvSpPr>
          <p:nvPr/>
        </p:nvSpPr>
        <p:spPr bwMode="auto">
          <a:xfrm>
            <a:off x="2971798" y="303455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Segment table pointer</a:t>
            </a:r>
          </a:p>
        </p:txBody>
      </p:sp>
      <p:sp>
        <p:nvSpPr>
          <p:cNvPr id="19" name="Rectangle 15">
            <a:extLst>
              <a:ext uri="{FF2B5EF4-FFF2-40B4-BE49-F238E27FC236}">
                <a16:creationId xmlns:a16="http://schemas.microsoft.com/office/drawing/2014/main" id="{E37D6B2D-F510-4536-9B23-D8AA881C37A7}"/>
              </a:ext>
            </a:extLst>
          </p:cNvPr>
          <p:cNvSpPr>
            <a:spLocks noChangeArrowheads="1"/>
          </p:cNvSpPr>
          <p:nvPr/>
        </p:nvSpPr>
        <p:spPr bwMode="auto">
          <a:xfrm>
            <a:off x="1752598" y="135815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a:solidFill>
                  <a:prstClr val="black"/>
                </a:solidFill>
                <a:latin typeface="Arial" charset="0"/>
                <a:ea typeface="新細明體" pitchFamily="18" charset="-120"/>
              </a:rPr>
              <a:t>Virtual address</a:t>
            </a:r>
          </a:p>
        </p:txBody>
      </p:sp>
      <p:sp>
        <p:nvSpPr>
          <p:cNvPr id="20" name="Rectangle 16">
            <a:extLst>
              <a:ext uri="{FF2B5EF4-FFF2-40B4-BE49-F238E27FC236}">
                <a16:creationId xmlns:a16="http://schemas.microsoft.com/office/drawing/2014/main" id="{F2B6E611-219F-4A11-ADC8-6FD60D4C3D7D}"/>
              </a:ext>
            </a:extLst>
          </p:cNvPr>
          <p:cNvSpPr>
            <a:spLocks noChangeArrowheads="1"/>
          </p:cNvSpPr>
          <p:nvPr/>
        </p:nvSpPr>
        <p:spPr bwMode="auto">
          <a:xfrm>
            <a:off x="7696198" y="135815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a:solidFill>
                  <a:prstClr val="black"/>
                </a:solidFill>
                <a:latin typeface="Arial" charset="0"/>
                <a:ea typeface="新細明體" pitchFamily="18" charset="-120"/>
              </a:rPr>
              <a:t>Physical address</a:t>
            </a:r>
          </a:p>
        </p:txBody>
      </p:sp>
      <p:sp>
        <p:nvSpPr>
          <p:cNvPr id="21" name="Rectangle 17">
            <a:extLst>
              <a:ext uri="{FF2B5EF4-FFF2-40B4-BE49-F238E27FC236}">
                <a16:creationId xmlns:a16="http://schemas.microsoft.com/office/drawing/2014/main" id="{377AB75C-67FE-4BA4-A87C-B1899452F6AD}"/>
              </a:ext>
            </a:extLst>
          </p:cNvPr>
          <p:cNvSpPr>
            <a:spLocks noChangeArrowheads="1"/>
          </p:cNvSpPr>
          <p:nvPr/>
        </p:nvSpPr>
        <p:spPr bwMode="auto">
          <a:xfrm>
            <a:off x="7619998" y="2653553"/>
            <a:ext cx="2743200" cy="2590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The base address and the length of the segment are first looked up in the segment table.  Physical address = base address + offset.  The CPU also checks that the offset is within the length of the segment.</a:t>
            </a:r>
          </a:p>
        </p:txBody>
      </p:sp>
      <p:sp>
        <p:nvSpPr>
          <p:cNvPr id="22" name="Rectangle 19">
            <a:extLst>
              <a:ext uri="{FF2B5EF4-FFF2-40B4-BE49-F238E27FC236}">
                <a16:creationId xmlns:a16="http://schemas.microsoft.com/office/drawing/2014/main" id="{089118BB-04B4-4217-BFB9-37673EB07F08}"/>
              </a:ext>
            </a:extLst>
          </p:cNvPr>
          <p:cNvSpPr>
            <a:spLocks noChangeArrowheads="1"/>
          </p:cNvSpPr>
          <p:nvPr/>
        </p:nvSpPr>
        <p:spPr bwMode="auto">
          <a:xfrm>
            <a:off x="5029198" y="349175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dirty="0">
                <a:solidFill>
                  <a:prstClr val="black"/>
                </a:solidFill>
                <a:latin typeface="Arial" charset="0"/>
                <a:ea typeface="新細明體" pitchFamily="18" charset="-120"/>
              </a:rPr>
              <a:t>Segment table</a:t>
            </a:r>
          </a:p>
        </p:txBody>
      </p:sp>
      <p:grpSp>
        <p:nvGrpSpPr>
          <p:cNvPr id="23" name="Group 20">
            <a:extLst>
              <a:ext uri="{FF2B5EF4-FFF2-40B4-BE49-F238E27FC236}">
                <a16:creationId xmlns:a16="http://schemas.microsoft.com/office/drawing/2014/main" id="{CCB95CAB-680D-4C26-A6FF-F1BEC02EC6FE}"/>
              </a:ext>
            </a:extLst>
          </p:cNvPr>
          <p:cNvGrpSpPr>
            <a:grpSpLocks/>
          </p:cNvGrpSpPr>
          <p:nvPr/>
        </p:nvGrpSpPr>
        <p:grpSpPr bwMode="auto">
          <a:xfrm>
            <a:off x="4800598" y="3872753"/>
            <a:ext cx="2209800" cy="1447800"/>
            <a:chOff x="2064" y="2592"/>
            <a:chExt cx="1392" cy="912"/>
          </a:xfrm>
        </p:grpSpPr>
        <p:sp>
          <p:nvSpPr>
            <p:cNvPr id="24" name="Rectangle 21">
              <a:extLst>
                <a:ext uri="{FF2B5EF4-FFF2-40B4-BE49-F238E27FC236}">
                  <a16:creationId xmlns:a16="http://schemas.microsoft.com/office/drawing/2014/main" id="{36677FF3-D958-433D-958B-469DAB430017}"/>
                </a:ext>
              </a:extLst>
            </p:cNvPr>
            <p:cNvSpPr>
              <a:spLocks noChangeArrowheads="1"/>
            </p:cNvSpPr>
            <p:nvPr/>
          </p:nvSpPr>
          <p:spPr bwMode="auto">
            <a:xfrm>
              <a:off x="2064" y="2784"/>
              <a:ext cx="19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5" name="Rectangle 22">
              <a:extLst>
                <a:ext uri="{FF2B5EF4-FFF2-40B4-BE49-F238E27FC236}">
                  <a16:creationId xmlns:a16="http://schemas.microsoft.com/office/drawing/2014/main" id="{ABC2A1D0-2208-44A2-B491-58BC09E9090F}"/>
                </a:ext>
              </a:extLst>
            </p:cNvPr>
            <p:cNvSpPr>
              <a:spLocks noChangeArrowheads="1"/>
            </p:cNvSpPr>
            <p:nvPr/>
          </p:nvSpPr>
          <p:spPr bwMode="auto">
            <a:xfrm>
              <a:off x="2064" y="3024"/>
              <a:ext cx="19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6" name="Rectangle 23">
              <a:extLst>
                <a:ext uri="{FF2B5EF4-FFF2-40B4-BE49-F238E27FC236}">
                  <a16:creationId xmlns:a16="http://schemas.microsoft.com/office/drawing/2014/main" id="{75CBEEA4-FEC3-47EB-9E54-E578AD8A12D5}"/>
                </a:ext>
              </a:extLst>
            </p:cNvPr>
            <p:cNvSpPr>
              <a:spLocks noChangeArrowheads="1"/>
            </p:cNvSpPr>
            <p:nvPr/>
          </p:nvSpPr>
          <p:spPr bwMode="auto">
            <a:xfrm>
              <a:off x="2064" y="3264"/>
              <a:ext cx="19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7" name="Rectangle 24">
              <a:extLst>
                <a:ext uri="{FF2B5EF4-FFF2-40B4-BE49-F238E27FC236}">
                  <a16:creationId xmlns:a16="http://schemas.microsoft.com/office/drawing/2014/main" id="{40026801-5E89-41B7-9EA5-A70FA5833E01}"/>
                </a:ext>
              </a:extLst>
            </p:cNvPr>
            <p:cNvSpPr>
              <a:spLocks noChangeArrowheads="1"/>
            </p:cNvSpPr>
            <p:nvPr/>
          </p:nvSpPr>
          <p:spPr bwMode="auto">
            <a:xfrm>
              <a:off x="2256" y="2784"/>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40k</a:t>
              </a:r>
            </a:p>
          </p:txBody>
        </p:sp>
        <p:sp>
          <p:nvSpPr>
            <p:cNvPr id="28" name="Rectangle 25">
              <a:extLst>
                <a:ext uri="{FF2B5EF4-FFF2-40B4-BE49-F238E27FC236}">
                  <a16:creationId xmlns:a16="http://schemas.microsoft.com/office/drawing/2014/main" id="{3A8B6131-7714-4942-ADA3-EA783DCE5FD4}"/>
                </a:ext>
              </a:extLst>
            </p:cNvPr>
            <p:cNvSpPr>
              <a:spLocks noChangeArrowheads="1"/>
            </p:cNvSpPr>
            <p:nvPr/>
          </p:nvSpPr>
          <p:spPr bwMode="auto">
            <a:xfrm>
              <a:off x="2256" y="3024"/>
              <a:ext cx="384" cy="240"/>
            </a:xfrm>
            <a:prstGeom prst="rect">
              <a:avLst/>
            </a:prstGeom>
            <a:solidFill>
              <a:schemeClr val="accent2">
                <a:lumMod val="50000"/>
              </a:scheme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50k</a:t>
              </a:r>
            </a:p>
          </p:txBody>
        </p:sp>
        <p:sp>
          <p:nvSpPr>
            <p:cNvPr id="29" name="Rectangle 26">
              <a:extLst>
                <a:ext uri="{FF2B5EF4-FFF2-40B4-BE49-F238E27FC236}">
                  <a16:creationId xmlns:a16="http://schemas.microsoft.com/office/drawing/2014/main" id="{34F4EEFE-15C2-498C-9844-4039E03DB49C}"/>
                </a:ext>
              </a:extLst>
            </p:cNvPr>
            <p:cNvSpPr>
              <a:spLocks noChangeArrowheads="1"/>
            </p:cNvSpPr>
            <p:nvPr/>
          </p:nvSpPr>
          <p:spPr bwMode="auto">
            <a:xfrm>
              <a:off x="2256" y="3264"/>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20k</a:t>
              </a:r>
            </a:p>
          </p:txBody>
        </p:sp>
        <p:sp>
          <p:nvSpPr>
            <p:cNvPr id="30" name="Rectangle 27">
              <a:extLst>
                <a:ext uri="{FF2B5EF4-FFF2-40B4-BE49-F238E27FC236}">
                  <a16:creationId xmlns:a16="http://schemas.microsoft.com/office/drawing/2014/main" id="{16363C6D-E881-4AA5-BB6C-70E0B21B7CEF}"/>
                </a:ext>
              </a:extLst>
            </p:cNvPr>
            <p:cNvSpPr>
              <a:spLocks noChangeArrowheads="1"/>
            </p:cNvSpPr>
            <p:nvPr/>
          </p:nvSpPr>
          <p:spPr bwMode="auto">
            <a:xfrm>
              <a:off x="2640" y="2784"/>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10101000</a:t>
              </a:r>
            </a:p>
          </p:txBody>
        </p:sp>
        <p:sp>
          <p:nvSpPr>
            <p:cNvPr id="31" name="Rectangle 28">
              <a:extLst>
                <a:ext uri="{FF2B5EF4-FFF2-40B4-BE49-F238E27FC236}">
                  <a16:creationId xmlns:a16="http://schemas.microsoft.com/office/drawing/2014/main" id="{2CABFCD6-EA97-495E-A6E0-DE4AD10397EF}"/>
                </a:ext>
              </a:extLst>
            </p:cNvPr>
            <p:cNvSpPr>
              <a:spLocks noChangeArrowheads="1"/>
            </p:cNvSpPr>
            <p:nvPr/>
          </p:nvSpPr>
          <p:spPr bwMode="auto">
            <a:xfrm>
              <a:off x="2640" y="3024"/>
              <a:ext cx="816" cy="240"/>
            </a:xfrm>
            <a:prstGeom prst="rect">
              <a:avLst/>
            </a:prstGeom>
            <a:solidFill>
              <a:schemeClr val="accent2">
                <a:lumMod val="50000"/>
              </a:scheme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FFFF00"/>
                  </a:solidFill>
                  <a:effectLst/>
                  <a:uLnTx/>
                  <a:uFillTx/>
                  <a:latin typeface="Arial" charset="0"/>
                  <a:ea typeface="新細明體" pitchFamily="18" charset="-120"/>
                </a:rPr>
                <a:t>20202000</a:t>
              </a:r>
            </a:p>
          </p:txBody>
        </p:sp>
        <p:sp>
          <p:nvSpPr>
            <p:cNvPr id="32" name="Rectangle 29">
              <a:extLst>
                <a:ext uri="{FF2B5EF4-FFF2-40B4-BE49-F238E27FC236}">
                  <a16:creationId xmlns:a16="http://schemas.microsoft.com/office/drawing/2014/main" id="{FBE3CF00-1708-45EA-881B-CE9003B7C141}"/>
                </a:ext>
              </a:extLst>
            </p:cNvPr>
            <p:cNvSpPr>
              <a:spLocks noChangeArrowheads="1"/>
            </p:cNvSpPr>
            <p:nvPr/>
          </p:nvSpPr>
          <p:spPr bwMode="auto">
            <a:xfrm>
              <a:off x="2640" y="3264"/>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30303000</a:t>
              </a:r>
            </a:p>
          </p:txBody>
        </p:sp>
        <p:sp>
          <p:nvSpPr>
            <p:cNvPr id="33" name="Rectangle 30">
              <a:extLst>
                <a:ext uri="{FF2B5EF4-FFF2-40B4-BE49-F238E27FC236}">
                  <a16:creationId xmlns:a16="http://schemas.microsoft.com/office/drawing/2014/main" id="{A0BCE2FB-AC0C-4659-9730-CD21296168E5}"/>
                </a:ext>
              </a:extLst>
            </p:cNvPr>
            <p:cNvSpPr>
              <a:spLocks noChangeArrowheads="1"/>
            </p:cNvSpPr>
            <p:nvPr/>
          </p:nvSpPr>
          <p:spPr bwMode="auto">
            <a:xfrm>
              <a:off x="2832" y="2592"/>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base</a:t>
              </a:r>
            </a:p>
          </p:txBody>
        </p:sp>
        <p:sp>
          <p:nvSpPr>
            <p:cNvPr id="34" name="Rectangle 31">
              <a:extLst>
                <a:ext uri="{FF2B5EF4-FFF2-40B4-BE49-F238E27FC236}">
                  <a16:creationId xmlns:a16="http://schemas.microsoft.com/office/drawing/2014/main" id="{CC4A267B-2045-4BE8-9189-A42180DE9266}"/>
                </a:ext>
              </a:extLst>
            </p:cNvPr>
            <p:cNvSpPr>
              <a:spLocks noChangeArrowheads="1"/>
            </p:cNvSpPr>
            <p:nvPr/>
          </p:nvSpPr>
          <p:spPr bwMode="auto">
            <a:xfrm>
              <a:off x="2208" y="2592"/>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length</a:t>
              </a:r>
            </a:p>
          </p:txBody>
        </p:sp>
      </p:grpSp>
      <p:grpSp>
        <p:nvGrpSpPr>
          <p:cNvPr id="35" name="Group 32">
            <a:extLst>
              <a:ext uri="{FF2B5EF4-FFF2-40B4-BE49-F238E27FC236}">
                <a16:creationId xmlns:a16="http://schemas.microsoft.com/office/drawing/2014/main" id="{A13F1D07-54C2-4C48-A48A-2087FE3E05ED}"/>
              </a:ext>
            </a:extLst>
          </p:cNvPr>
          <p:cNvGrpSpPr>
            <a:grpSpLocks/>
          </p:cNvGrpSpPr>
          <p:nvPr/>
        </p:nvGrpSpPr>
        <p:grpSpPr bwMode="auto">
          <a:xfrm>
            <a:off x="3581398" y="1739153"/>
            <a:ext cx="5867400" cy="3048000"/>
            <a:chOff x="1296" y="1248"/>
            <a:chExt cx="3696" cy="1920"/>
          </a:xfrm>
        </p:grpSpPr>
        <p:sp>
          <p:nvSpPr>
            <p:cNvPr id="36" name="Line 33">
              <a:extLst>
                <a:ext uri="{FF2B5EF4-FFF2-40B4-BE49-F238E27FC236}">
                  <a16:creationId xmlns:a16="http://schemas.microsoft.com/office/drawing/2014/main" id="{5F421DA9-E051-4112-9C7B-D6854581F39D}"/>
                </a:ext>
              </a:extLst>
            </p:cNvPr>
            <p:cNvSpPr>
              <a:spLocks noChangeShapeType="1"/>
            </p:cNvSpPr>
            <p:nvPr/>
          </p:nvSpPr>
          <p:spPr bwMode="auto">
            <a:xfrm>
              <a:off x="3648" y="1536"/>
              <a:ext cx="0" cy="1632"/>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Line 34">
              <a:extLst>
                <a:ext uri="{FF2B5EF4-FFF2-40B4-BE49-F238E27FC236}">
                  <a16:creationId xmlns:a16="http://schemas.microsoft.com/office/drawing/2014/main" id="{27C27F99-5A4B-496B-B1CD-936011C7E7F2}"/>
                </a:ext>
              </a:extLst>
            </p:cNvPr>
            <p:cNvSpPr>
              <a:spLocks noChangeShapeType="1"/>
            </p:cNvSpPr>
            <p:nvPr/>
          </p:nvSpPr>
          <p:spPr bwMode="auto">
            <a:xfrm>
              <a:off x="1296" y="1344"/>
              <a:ext cx="0" cy="96"/>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8" name="Line 35">
              <a:extLst>
                <a:ext uri="{FF2B5EF4-FFF2-40B4-BE49-F238E27FC236}">
                  <a16:creationId xmlns:a16="http://schemas.microsoft.com/office/drawing/2014/main" id="{C5801CED-905E-4C0E-823C-13FF9A9E8222}"/>
                </a:ext>
              </a:extLst>
            </p:cNvPr>
            <p:cNvSpPr>
              <a:spLocks noChangeShapeType="1"/>
            </p:cNvSpPr>
            <p:nvPr/>
          </p:nvSpPr>
          <p:spPr bwMode="auto">
            <a:xfrm>
              <a:off x="3456" y="3168"/>
              <a:ext cx="192"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9" name="Line 36">
              <a:extLst>
                <a:ext uri="{FF2B5EF4-FFF2-40B4-BE49-F238E27FC236}">
                  <a16:creationId xmlns:a16="http://schemas.microsoft.com/office/drawing/2014/main" id="{75334575-98F2-4BCD-9833-D357A7B95B29}"/>
                </a:ext>
              </a:extLst>
            </p:cNvPr>
            <p:cNvSpPr>
              <a:spLocks noChangeShapeType="1"/>
            </p:cNvSpPr>
            <p:nvPr/>
          </p:nvSpPr>
          <p:spPr bwMode="auto">
            <a:xfrm>
              <a:off x="1296" y="1344"/>
              <a:ext cx="216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Oval 37">
              <a:extLst>
                <a:ext uri="{FF2B5EF4-FFF2-40B4-BE49-F238E27FC236}">
                  <a16:creationId xmlns:a16="http://schemas.microsoft.com/office/drawing/2014/main" id="{DCEE5D22-A23E-4CE1-938A-5AFA56BDE229}"/>
                </a:ext>
              </a:extLst>
            </p:cNvPr>
            <p:cNvSpPr>
              <a:spLocks noChangeArrowheads="1"/>
            </p:cNvSpPr>
            <p:nvPr/>
          </p:nvSpPr>
          <p:spPr bwMode="auto">
            <a:xfrm>
              <a:off x="3504" y="1248"/>
              <a:ext cx="240" cy="240"/>
            </a:xfrm>
            <a:prstGeom prst="ellipse">
              <a:avLst/>
            </a:prstGeom>
            <a:solidFill>
              <a:srgbClr val="FFFFFF"/>
            </a:solidFill>
            <a:ln w="12700">
              <a:solidFill>
                <a:sysClr val="windowText" lastClr="000000"/>
              </a:solidFill>
              <a:round/>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2400" b="1" i="0" u="none" strike="noStrike" kern="0" cap="none" spc="0" normalizeH="0" baseline="0" noProof="0">
                  <a:ln>
                    <a:noFill/>
                  </a:ln>
                  <a:solidFill>
                    <a:prstClr val="black"/>
                  </a:solidFill>
                  <a:effectLst/>
                  <a:uLnTx/>
                  <a:uFillTx/>
                  <a:ea typeface="新細明體" pitchFamily="18" charset="-120"/>
                </a:rPr>
                <a:t>+</a:t>
              </a:r>
              <a:endParaRPr kumimoji="1" lang="en-US" altLang="zh-TW" sz="1200" b="1" i="0" u="none" strike="noStrike" kern="0" cap="none" spc="0" normalizeH="0" baseline="0" noProof="0">
                <a:ln>
                  <a:noFill/>
                </a:ln>
                <a:solidFill>
                  <a:prstClr val="black"/>
                </a:solidFill>
                <a:effectLst/>
                <a:uLnTx/>
                <a:uFillTx/>
                <a:ea typeface="新細明體" pitchFamily="18" charset="-120"/>
              </a:endParaRPr>
            </a:p>
          </p:txBody>
        </p:sp>
        <p:sp>
          <p:nvSpPr>
            <p:cNvPr id="41" name="Line 38">
              <a:extLst>
                <a:ext uri="{FF2B5EF4-FFF2-40B4-BE49-F238E27FC236}">
                  <a16:creationId xmlns:a16="http://schemas.microsoft.com/office/drawing/2014/main" id="{BDD00C59-5708-4C3B-8935-3EFEB74092C5}"/>
                </a:ext>
              </a:extLst>
            </p:cNvPr>
            <p:cNvSpPr>
              <a:spLocks noChangeShapeType="1"/>
            </p:cNvSpPr>
            <p:nvPr/>
          </p:nvSpPr>
          <p:spPr bwMode="auto">
            <a:xfrm>
              <a:off x="3744" y="1344"/>
              <a:ext cx="288"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39">
              <a:extLst>
                <a:ext uri="{FF2B5EF4-FFF2-40B4-BE49-F238E27FC236}">
                  <a16:creationId xmlns:a16="http://schemas.microsoft.com/office/drawing/2014/main" id="{C4A21835-07CB-4ED9-89F5-5D90D033B8FB}"/>
                </a:ext>
              </a:extLst>
            </p:cNvPr>
            <p:cNvSpPr>
              <a:spLocks noChangeArrowheads="1"/>
            </p:cNvSpPr>
            <p:nvPr/>
          </p:nvSpPr>
          <p:spPr bwMode="auto">
            <a:xfrm>
              <a:off x="4032" y="1248"/>
              <a:ext cx="960"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20203234</a:t>
              </a:r>
            </a:p>
          </p:txBody>
        </p:sp>
      </p:grpSp>
      <p:sp>
        <p:nvSpPr>
          <p:cNvPr id="43" name="Rectangle 40">
            <a:extLst>
              <a:ext uri="{FF2B5EF4-FFF2-40B4-BE49-F238E27FC236}">
                <a16:creationId xmlns:a16="http://schemas.microsoft.com/office/drawing/2014/main" id="{23E6E3D9-3730-42B4-A038-AC0314244224}"/>
              </a:ext>
            </a:extLst>
          </p:cNvPr>
          <p:cNvSpPr>
            <a:spLocks noChangeArrowheads="1"/>
          </p:cNvSpPr>
          <p:nvPr/>
        </p:nvSpPr>
        <p:spPr bwMode="auto">
          <a:xfrm>
            <a:off x="1676398" y="4939553"/>
            <a:ext cx="1905000" cy="685800"/>
          </a:xfrm>
          <a:prstGeom prst="rect">
            <a:avLst/>
          </a:prstGeom>
          <a:solidFill>
            <a:srgbClr val="FFFF66"/>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Also read Fig 8.12</a:t>
            </a:r>
          </a:p>
        </p:txBody>
      </p:sp>
    </p:spTree>
    <p:extLst>
      <p:ext uri="{BB962C8B-B14F-4D97-AF65-F5344CB8AC3E}">
        <p14:creationId xmlns:p14="http://schemas.microsoft.com/office/powerpoint/2010/main" val="4965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F6420-24E2-4A29-973F-C087BA4384BA}"/>
              </a:ext>
            </a:extLst>
          </p:cNvPr>
          <p:cNvSpPr>
            <a:spLocks noGrp="1"/>
          </p:cNvSpPr>
          <p:nvPr>
            <p:ph idx="1"/>
          </p:nvPr>
        </p:nvSpPr>
        <p:spPr/>
        <p:txBody>
          <a:bodyPr/>
          <a:lstStyle/>
          <a:p>
            <a:r>
              <a:rPr lang="en-US" altLang="zh-TW" dirty="0">
                <a:ea typeface="新細明體" pitchFamily="18" charset="-120"/>
              </a:rPr>
              <a:t>Relocation</a:t>
            </a:r>
          </a:p>
          <a:p>
            <a:r>
              <a:rPr lang="en-US" altLang="zh-TW" dirty="0">
                <a:ea typeface="新細明體" pitchFamily="18" charset="-120"/>
              </a:rPr>
              <a:t>Protection</a:t>
            </a:r>
          </a:p>
          <a:p>
            <a:r>
              <a:rPr lang="en-US" altLang="zh-TW" dirty="0">
                <a:ea typeface="新細明體" pitchFamily="18" charset="-120"/>
              </a:rPr>
              <a:t>Sharing</a:t>
            </a:r>
          </a:p>
          <a:p>
            <a:r>
              <a:rPr lang="en-US" altLang="zh-TW" dirty="0">
                <a:ea typeface="新細明體" pitchFamily="18" charset="-120"/>
              </a:rPr>
              <a:t>Logical organization</a:t>
            </a:r>
          </a:p>
          <a:p>
            <a:r>
              <a:rPr lang="en-US" altLang="zh-TW" dirty="0">
                <a:ea typeface="新細明體" pitchFamily="18" charset="-120"/>
              </a:rPr>
              <a:t>Physical organization</a:t>
            </a:r>
          </a:p>
          <a:p>
            <a:endParaRPr lang="zh-MO" altLang="en-US" dirty="0"/>
          </a:p>
        </p:txBody>
      </p:sp>
      <p:sp>
        <p:nvSpPr>
          <p:cNvPr id="3" name="Title 2">
            <a:extLst>
              <a:ext uri="{FF2B5EF4-FFF2-40B4-BE49-F238E27FC236}">
                <a16:creationId xmlns:a16="http://schemas.microsoft.com/office/drawing/2014/main" id="{C7BBDB55-B06F-4652-8B68-6971AD3357A4}"/>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015B9A10-1FCC-4770-80F1-64AB0CCEF541}"/>
              </a:ext>
            </a:extLst>
          </p:cNvPr>
          <p:cNvSpPr>
            <a:spLocks noGrp="1"/>
          </p:cNvSpPr>
          <p:nvPr>
            <p:ph type="sldNum" sz="quarter" idx="15"/>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1365699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43432A-F2C4-40D5-B013-529A520E50A1}"/>
              </a:ext>
            </a:extLst>
          </p:cNvPr>
          <p:cNvSpPr>
            <a:spLocks noGrp="1"/>
          </p:cNvSpPr>
          <p:nvPr>
            <p:ph idx="1"/>
          </p:nvPr>
        </p:nvSpPr>
        <p:spPr/>
        <p:txBody>
          <a:bodyPr/>
          <a:lstStyle/>
          <a:p>
            <a:r>
              <a:rPr lang="en-US" altLang="zh-TW" dirty="0">
                <a:ea typeface="新細明體" pitchFamily="18" charset="-120"/>
              </a:rPr>
              <a:t>Simplifies handling of growing data structures</a:t>
            </a:r>
          </a:p>
          <a:p>
            <a:r>
              <a:rPr lang="en-US" altLang="zh-TW" dirty="0">
                <a:ea typeface="新細明體" pitchFamily="18" charset="-120"/>
              </a:rPr>
              <a:t>Allows programs to be altered and recompiled independently</a:t>
            </a:r>
          </a:p>
          <a:p>
            <a:r>
              <a:rPr lang="en-US" altLang="zh-TW" dirty="0">
                <a:ea typeface="新細明體" pitchFamily="18" charset="-120"/>
              </a:rPr>
              <a:t>Used for sharing data among processes</a:t>
            </a:r>
          </a:p>
          <a:p>
            <a:r>
              <a:rPr lang="en-US" altLang="zh-TW" dirty="0">
                <a:ea typeface="新細明體" pitchFamily="18" charset="-120"/>
              </a:rPr>
              <a:t>Lends itself to protection</a:t>
            </a:r>
          </a:p>
          <a:p>
            <a:endParaRPr lang="en-US" dirty="0"/>
          </a:p>
          <a:p>
            <a:endParaRPr lang="en-US" dirty="0"/>
          </a:p>
        </p:txBody>
      </p:sp>
      <p:sp>
        <p:nvSpPr>
          <p:cNvPr id="3" name="Title 2">
            <a:extLst>
              <a:ext uri="{FF2B5EF4-FFF2-40B4-BE49-F238E27FC236}">
                <a16:creationId xmlns:a16="http://schemas.microsoft.com/office/drawing/2014/main" id="{E2ACDA89-79C4-4B50-A39C-8D524DD2E7A0}"/>
              </a:ext>
            </a:extLst>
          </p:cNvPr>
          <p:cNvSpPr>
            <a:spLocks noGrp="1"/>
          </p:cNvSpPr>
          <p:nvPr>
            <p:ph type="title"/>
          </p:nvPr>
        </p:nvSpPr>
        <p:spPr/>
        <p:txBody>
          <a:bodyPr/>
          <a:lstStyle/>
          <a:p>
            <a:r>
              <a:rPr lang="en-US" altLang="zh-TW" dirty="0">
                <a:ea typeface="新細明體" pitchFamily="18" charset="-120"/>
              </a:rPr>
              <a:t>Segmentation</a:t>
            </a:r>
            <a:endParaRPr lang="en-US" dirty="0"/>
          </a:p>
        </p:txBody>
      </p:sp>
      <p:sp>
        <p:nvSpPr>
          <p:cNvPr id="4" name="Slide Number Placeholder 3">
            <a:extLst>
              <a:ext uri="{FF2B5EF4-FFF2-40B4-BE49-F238E27FC236}">
                <a16:creationId xmlns:a16="http://schemas.microsoft.com/office/drawing/2014/main" id="{DB146311-1635-4C4A-A71B-F0A9F4752B2B}"/>
              </a:ext>
            </a:extLst>
          </p:cNvPr>
          <p:cNvSpPr>
            <a:spLocks noGrp="1"/>
          </p:cNvSpPr>
          <p:nvPr>
            <p:ph type="sldNum" sz="quarter" idx="15"/>
          </p:nvPr>
        </p:nvSpPr>
        <p:spPr/>
        <p:txBody>
          <a:bodyPr/>
          <a:lstStyle/>
          <a:p>
            <a:fld id="{19B51A1E-902D-48AF-9020-955120F399B6}" type="slidenum">
              <a:rPr lang="en-US" smtClean="0"/>
              <a:pPr/>
              <a:t>40</a:t>
            </a:fld>
            <a:endParaRPr lang="en-US" dirty="0"/>
          </a:p>
        </p:txBody>
      </p:sp>
    </p:spTree>
    <p:extLst>
      <p:ext uri="{BB962C8B-B14F-4D97-AF65-F5344CB8AC3E}">
        <p14:creationId xmlns:p14="http://schemas.microsoft.com/office/powerpoint/2010/main" val="320969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F3BDFB-0442-48E1-BC2C-EBA8A503984C}"/>
              </a:ext>
            </a:extLst>
          </p:cNvPr>
          <p:cNvSpPr>
            <a:spLocks noGrp="1"/>
          </p:cNvSpPr>
          <p:nvPr>
            <p:ph idx="1"/>
          </p:nvPr>
        </p:nvSpPr>
        <p:spPr>
          <a:xfrm>
            <a:off x="370613" y="1274325"/>
            <a:ext cx="9436775" cy="4679250"/>
          </a:xfrm>
        </p:spPr>
        <p:txBody>
          <a:bodyPr/>
          <a:lstStyle/>
          <a:p>
            <a:pPr marL="457200" indent="-457200"/>
            <a:r>
              <a:rPr lang="en-US" altLang="zh-TW" dirty="0">
                <a:ea typeface="新細明體" pitchFamily="18" charset="-120"/>
              </a:rPr>
              <a:t>Paging is transparent to the programmer</a:t>
            </a:r>
          </a:p>
          <a:p>
            <a:pPr marL="457200" indent="-457200"/>
            <a:r>
              <a:rPr lang="en-US" altLang="zh-TW" dirty="0">
                <a:ea typeface="新細明體" pitchFamily="18" charset="-120"/>
              </a:rPr>
              <a:t>Paging eliminates external fragmentation</a:t>
            </a:r>
          </a:p>
          <a:p>
            <a:pPr marL="457200" indent="-457200"/>
            <a:r>
              <a:rPr lang="en-US" altLang="zh-TW" dirty="0">
                <a:ea typeface="新細明體" pitchFamily="18" charset="-120"/>
              </a:rPr>
              <a:t>Segmentation is visible to the programmer</a:t>
            </a:r>
          </a:p>
          <a:p>
            <a:pPr marL="457200" indent="-457200"/>
            <a:r>
              <a:rPr lang="en-US" altLang="zh-TW" dirty="0">
                <a:ea typeface="新細明體" pitchFamily="18" charset="-120"/>
              </a:rPr>
              <a:t>Segmentation allows for growing data structures, modularity, and support for sharing and protection</a:t>
            </a:r>
          </a:p>
          <a:p>
            <a:pPr marL="457200" indent="-457200"/>
            <a:r>
              <a:rPr lang="en-US" altLang="zh-TW" dirty="0">
                <a:ea typeface="新細明體" pitchFamily="18" charset="-120"/>
              </a:rPr>
              <a:t>Each segment is broken into fixed-size pages</a:t>
            </a:r>
            <a:endParaRPr lang="en-US" dirty="0"/>
          </a:p>
        </p:txBody>
      </p:sp>
      <p:sp>
        <p:nvSpPr>
          <p:cNvPr id="3" name="Title 2">
            <a:extLst>
              <a:ext uri="{FF2B5EF4-FFF2-40B4-BE49-F238E27FC236}">
                <a16:creationId xmlns:a16="http://schemas.microsoft.com/office/drawing/2014/main" id="{031736E3-2A4E-4704-B243-05E3317A4863}"/>
              </a:ext>
            </a:extLst>
          </p:cNvPr>
          <p:cNvSpPr>
            <a:spLocks noGrp="1"/>
          </p:cNvSpPr>
          <p:nvPr>
            <p:ph type="title"/>
          </p:nvPr>
        </p:nvSpPr>
        <p:spPr/>
        <p:txBody>
          <a:bodyPr/>
          <a:lstStyle/>
          <a:p>
            <a:r>
              <a:rPr lang="en-US" altLang="zh-TW" dirty="0">
                <a:ea typeface="新細明體" pitchFamily="18" charset="-120"/>
              </a:rPr>
              <a:t>Combined Paging and Segmentation</a:t>
            </a:r>
            <a:endParaRPr lang="en-US" dirty="0"/>
          </a:p>
        </p:txBody>
      </p:sp>
      <p:sp>
        <p:nvSpPr>
          <p:cNvPr id="4" name="Slide Number Placeholder 3">
            <a:extLst>
              <a:ext uri="{FF2B5EF4-FFF2-40B4-BE49-F238E27FC236}">
                <a16:creationId xmlns:a16="http://schemas.microsoft.com/office/drawing/2014/main" id="{F94C43C0-FB16-488E-A6C3-E658459F123B}"/>
              </a:ext>
            </a:extLst>
          </p:cNvPr>
          <p:cNvSpPr>
            <a:spLocks noGrp="1"/>
          </p:cNvSpPr>
          <p:nvPr>
            <p:ph type="sldNum" sz="quarter" idx="15"/>
          </p:nvPr>
        </p:nvSpPr>
        <p:spPr/>
        <p:txBody>
          <a:bodyPr/>
          <a:lstStyle/>
          <a:p>
            <a:fld id="{19B51A1E-902D-48AF-9020-955120F399B6}" type="slidenum">
              <a:rPr lang="en-US" smtClean="0"/>
              <a:pPr/>
              <a:t>41</a:t>
            </a:fld>
            <a:endParaRPr lang="en-US" dirty="0"/>
          </a:p>
        </p:txBody>
      </p:sp>
    </p:spTree>
    <p:extLst>
      <p:ext uri="{BB962C8B-B14F-4D97-AF65-F5344CB8AC3E}">
        <p14:creationId xmlns:p14="http://schemas.microsoft.com/office/powerpoint/2010/main" val="4018833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1601-41D1-47BE-BA3E-F13E0A157741}"/>
              </a:ext>
            </a:extLst>
          </p:cNvPr>
          <p:cNvSpPr>
            <a:spLocks noGrp="1"/>
          </p:cNvSpPr>
          <p:nvPr>
            <p:ph idx="1"/>
          </p:nvPr>
        </p:nvSpPr>
        <p:spPr>
          <a:xfrm>
            <a:off x="391238" y="1143162"/>
            <a:ext cx="9380291" cy="4679250"/>
          </a:xfrm>
        </p:spPr>
        <p:txBody>
          <a:bodyPr/>
          <a:lstStyle/>
          <a:p>
            <a:r>
              <a:rPr lang="en-US" altLang="zh-TW" sz="2800" dirty="0">
                <a:ea typeface="新細明體" pitchFamily="18" charset="-120"/>
              </a:rPr>
              <a:t>The process has a </a:t>
            </a:r>
            <a:r>
              <a:rPr lang="en-US" altLang="zh-TW" sz="2800" dirty="0">
                <a:solidFill>
                  <a:srgbClr val="FF0000"/>
                </a:solidFill>
                <a:ea typeface="新細明體" pitchFamily="18" charset="-120"/>
              </a:rPr>
              <a:t>page table </a:t>
            </a:r>
            <a:br>
              <a:rPr lang="en-US" altLang="zh-TW" sz="2800" dirty="0">
                <a:ea typeface="新細明體" pitchFamily="18" charset="-120"/>
              </a:rPr>
            </a:br>
            <a:r>
              <a:rPr lang="en-US" altLang="zh-TW" sz="2800" dirty="0">
                <a:ea typeface="新細明體" pitchFamily="18" charset="-120"/>
              </a:rPr>
              <a:t>for each </a:t>
            </a:r>
            <a:r>
              <a:rPr lang="en-US" altLang="zh-TW" sz="2800" dirty="0">
                <a:solidFill>
                  <a:srgbClr val="FF0000"/>
                </a:solidFill>
                <a:ea typeface="新細明體" pitchFamily="18" charset="-120"/>
              </a:rPr>
              <a:t>segment</a:t>
            </a:r>
          </a:p>
          <a:p>
            <a:r>
              <a:rPr lang="en-US" altLang="zh-TW" sz="2800" dirty="0">
                <a:ea typeface="新細明體" pitchFamily="18" charset="-120"/>
              </a:rPr>
              <a:t>The CPU uses the </a:t>
            </a:r>
            <a:r>
              <a:rPr lang="en-US" altLang="zh-TW" sz="2800" dirty="0">
                <a:solidFill>
                  <a:srgbClr val="FF0000"/>
                </a:solidFill>
                <a:ea typeface="新細明體" pitchFamily="18" charset="-120"/>
              </a:rPr>
              <a:t>segment #</a:t>
            </a:r>
            <a:r>
              <a:rPr lang="en-US" altLang="zh-TW" sz="2800" dirty="0">
                <a:ea typeface="新細明體" pitchFamily="18" charset="-120"/>
              </a:rPr>
              <a:t> to get a page table</a:t>
            </a:r>
          </a:p>
          <a:p>
            <a:r>
              <a:rPr lang="en-US" altLang="zh-TW" sz="2800" dirty="0">
                <a:ea typeface="新細明體" pitchFamily="18" charset="-120"/>
              </a:rPr>
              <a:t>The CPU generates the </a:t>
            </a:r>
            <a:r>
              <a:rPr lang="en-US" altLang="zh-TW" sz="2800" dirty="0">
                <a:solidFill>
                  <a:srgbClr val="FF0000"/>
                </a:solidFill>
                <a:ea typeface="新細明體" pitchFamily="18" charset="-120"/>
              </a:rPr>
              <a:t>physical address </a:t>
            </a:r>
            <a:r>
              <a:rPr lang="en-US" altLang="zh-TW" sz="2800" dirty="0">
                <a:ea typeface="新細明體" pitchFamily="18" charset="-120"/>
              </a:rPr>
              <a:t>using the page #, offset and the page table</a:t>
            </a:r>
          </a:p>
          <a:p>
            <a:endParaRPr lang="en-US" dirty="0"/>
          </a:p>
        </p:txBody>
      </p:sp>
      <p:sp>
        <p:nvSpPr>
          <p:cNvPr id="3" name="Title 2">
            <a:extLst>
              <a:ext uri="{FF2B5EF4-FFF2-40B4-BE49-F238E27FC236}">
                <a16:creationId xmlns:a16="http://schemas.microsoft.com/office/drawing/2014/main" id="{6B9A172E-660C-4D4D-AB6F-600CE4FD1044}"/>
              </a:ext>
            </a:extLst>
          </p:cNvPr>
          <p:cNvSpPr>
            <a:spLocks noGrp="1"/>
          </p:cNvSpPr>
          <p:nvPr>
            <p:ph type="title"/>
          </p:nvPr>
        </p:nvSpPr>
        <p:spPr/>
        <p:txBody>
          <a:bodyPr/>
          <a:lstStyle/>
          <a:p>
            <a:r>
              <a:rPr lang="en-US" altLang="zh-TW" dirty="0">
                <a:ea typeface="新細明體" pitchFamily="18" charset="-120"/>
              </a:rPr>
              <a:t>Address Translation</a:t>
            </a:r>
            <a:endParaRPr lang="en-US" dirty="0"/>
          </a:p>
        </p:txBody>
      </p:sp>
      <p:sp>
        <p:nvSpPr>
          <p:cNvPr id="4" name="Slide Number Placeholder 3">
            <a:extLst>
              <a:ext uri="{FF2B5EF4-FFF2-40B4-BE49-F238E27FC236}">
                <a16:creationId xmlns:a16="http://schemas.microsoft.com/office/drawing/2014/main" id="{5B9092F9-A6DA-434E-A29F-C4787F5DFD15}"/>
              </a:ext>
            </a:extLst>
          </p:cNvPr>
          <p:cNvSpPr>
            <a:spLocks noGrp="1"/>
          </p:cNvSpPr>
          <p:nvPr>
            <p:ph type="sldNum" sz="quarter" idx="15"/>
          </p:nvPr>
        </p:nvSpPr>
        <p:spPr/>
        <p:txBody>
          <a:bodyPr/>
          <a:lstStyle/>
          <a:p>
            <a:fld id="{19B51A1E-902D-48AF-9020-955120F399B6}" type="slidenum">
              <a:rPr lang="en-US" smtClean="0"/>
              <a:pPr/>
              <a:t>42</a:t>
            </a:fld>
            <a:endParaRPr lang="en-US" dirty="0"/>
          </a:p>
        </p:txBody>
      </p:sp>
      <p:grpSp>
        <p:nvGrpSpPr>
          <p:cNvPr id="5" name="Group 2">
            <a:extLst>
              <a:ext uri="{FF2B5EF4-FFF2-40B4-BE49-F238E27FC236}">
                <a16:creationId xmlns:a16="http://schemas.microsoft.com/office/drawing/2014/main" id="{9D5DBF3D-DA9F-4614-92B0-17DC0306BE85}"/>
              </a:ext>
            </a:extLst>
          </p:cNvPr>
          <p:cNvGrpSpPr>
            <a:grpSpLocks/>
          </p:cNvGrpSpPr>
          <p:nvPr/>
        </p:nvGrpSpPr>
        <p:grpSpPr bwMode="auto">
          <a:xfrm>
            <a:off x="7669306" y="928014"/>
            <a:ext cx="3352800" cy="838200"/>
            <a:chOff x="3792" y="1056"/>
            <a:chExt cx="2112" cy="528"/>
          </a:xfrm>
        </p:grpSpPr>
        <p:sp>
          <p:nvSpPr>
            <p:cNvPr id="6" name="Rectangle 3">
              <a:extLst>
                <a:ext uri="{FF2B5EF4-FFF2-40B4-BE49-F238E27FC236}">
                  <a16:creationId xmlns:a16="http://schemas.microsoft.com/office/drawing/2014/main" id="{69680218-1F30-45DF-B598-86A82A16D001}"/>
                </a:ext>
              </a:extLst>
            </p:cNvPr>
            <p:cNvSpPr>
              <a:spLocks noChangeArrowheads="1"/>
            </p:cNvSpPr>
            <p:nvPr/>
          </p:nvSpPr>
          <p:spPr bwMode="auto">
            <a:xfrm>
              <a:off x="3792" y="1344"/>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Segment #</a:t>
              </a:r>
            </a:p>
          </p:txBody>
        </p:sp>
        <p:sp>
          <p:nvSpPr>
            <p:cNvPr id="7" name="Rectangle 4">
              <a:extLst>
                <a:ext uri="{FF2B5EF4-FFF2-40B4-BE49-F238E27FC236}">
                  <a16:creationId xmlns:a16="http://schemas.microsoft.com/office/drawing/2014/main" id="{803BF213-69DB-445E-B2EF-A260BD96BF19}"/>
                </a:ext>
              </a:extLst>
            </p:cNvPr>
            <p:cNvSpPr>
              <a:spLocks noChangeArrowheads="1"/>
            </p:cNvSpPr>
            <p:nvPr/>
          </p:nvSpPr>
          <p:spPr bwMode="auto">
            <a:xfrm>
              <a:off x="4656" y="1344"/>
              <a:ext cx="624"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a:t>
              </a:r>
            </a:p>
          </p:txBody>
        </p:sp>
        <p:sp>
          <p:nvSpPr>
            <p:cNvPr id="8" name="Rectangle 5">
              <a:extLst>
                <a:ext uri="{FF2B5EF4-FFF2-40B4-BE49-F238E27FC236}">
                  <a16:creationId xmlns:a16="http://schemas.microsoft.com/office/drawing/2014/main" id="{2CF6EE14-CF2C-4D2C-A9C3-86F34A0E39FF}"/>
                </a:ext>
              </a:extLst>
            </p:cNvPr>
            <p:cNvSpPr>
              <a:spLocks noChangeArrowheads="1"/>
            </p:cNvSpPr>
            <p:nvPr/>
          </p:nvSpPr>
          <p:spPr bwMode="auto">
            <a:xfrm>
              <a:off x="5280" y="1344"/>
              <a:ext cx="624"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offset</a:t>
              </a:r>
            </a:p>
          </p:txBody>
        </p:sp>
        <p:sp>
          <p:nvSpPr>
            <p:cNvPr id="9" name="Rectangle 6">
              <a:extLst>
                <a:ext uri="{FF2B5EF4-FFF2-40B4-BE49-F238E27FC236}">
                  <a16:creationId xmlns:a16="http://schemas.microsoft.com/office/drawing/2014/main" id="{728F62BA-8560-432A-9E97-3C29B928F49E}"/>
                </a:ext>
              </a:extLst>
            </p:cNvPr>
            <p:cNvSpPr>
              <a:spLocks noChangeArrowheads="1"/>
            </p:cNvSpPr>
            <p:nvPr/>
          </p:nvSpPr>
          <p:spPr bwMode="auto">
            <a:xfrm>
              <a:off x="4032" y="1056"/>
              <a:ext cx="1152" cy="192"/>
            </a:xfrm>
            <a:prstGeom prst="rect">
              <a:avLst/>
            </a:prstGeom>
            <a:noFill/>
            <a:ln w="12700">
              <a:noFill/>
              <a:miter lim="800000"/>
              <a:headEnd type="none" w="sm" len="sm"/>
              <a:tailEnd type="none" w="sm" len="sm"/>
            </a:ln>
          </p:spPr>
          <p:txBody>
            <a:bodyPr wrap="none" anchor="ctr"/>
            <a:lstStyle/>
            <a:p>
              <a:pPr algn="ctr"/>
              <a:r>
                <a:rPr kumimoji="1" lang="en-US" altLang="zh-TW" sz="2000">
                  <a:latin typeface="Arial" charset="0"/>
                  <a:ea typeface="新細明體" pitchFamily="18" charset="-120"/>
                </a:rPr>
                <a:t>Virtual address</a:t>
              </a:r>
            </a:p>
          </p:txBody>
        </p:sp>
      </p:grpSp>
    </p:spTree>
    <p:extLst>
      <p:ext uri="{BB962C8B-B14F-4D97-AF65-F5344CB8AC3E}">
        <p14:creationId xmlns:p14="http://schemas.microsoft.com/office/powerpoint/2010/main" val="1357076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Virtual Memory</a:t>
            </a:r>
            <a:endParaRPr lang="en-US" altLang="zh-TW" i="1" dirty="0">
              <a:solidFill>
                <a:schemeClr val="folHlink"/>
              </a:solidFill>
              <a:ea typeface="新細明體" pitchFamily="18" charset="-120"/>
            </a:endParaRPr>
          </a:p>
          <a:p>
            <a:r>
              <a:rPr lang="en-US" altLang="zh-TW" dirty="0">
                <a:ea typeface="新細明體" pitchFamily="18" charset="-120"/>
              </a:rPr>
              <a:t>Read Ch. 8</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43</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18993E-9DD5-40FC-99AF-9C7192684EB1}"/>
              </a:ext>
            </a:extLst>
          </p:cNvPr>
          <p:cNvSpPr>
            <a:spLocks noGrp="1"/>
          </p:cNvSpPr>
          <p:nvPr>
            <p:ph idx="1"/>
          </p:nvPr>
        </p:nvSpPr>
        <p:spPr>
          <a:xfrm>
            <a:off x="370614" y="1274325"/>
            <a:ext cx="6568068" cy="4679250"/>
          </a:xfrm>
        </p:spPr>
        <p:txBody>
          <a:bodyPr/>
          <a:lstStyle/>
          <a:p>
            <a:pPr marL="457200" indent="-457200"/>
            <a:r>
              <a:rPr lang="en-US" altLang="zh-TW" sz="2800" dirty="0">
                <a:ea typeface="新細明體" pitchFamily="18" charset="-120"/>
              </a:rPr>
              <a:t>Relocation</a:t>
            </a:r>
          </a:p>
          <a:p>
            <a:pPr marL="1027113" lvl="1" indent="-455613"/>
            <a:r>
              <a:rPr lang="en-US" altLang="zh-TW" sz="2400" dirty="0">
                <a:ea typeface="新細明體" pitchFamily="18" charset="-120"/>
              </a:rPr>
              <a:t>When a program is </a:t>
            </a:r>
            <a:r>
              <a:rPr lang="en-US" altLang="zh-TW" sz="2400" dirty="0">
                <a:solidFill>
                  <a:srgbClr val="FF0000"/>
                </a:solidFill>
                <a:ea typeface="新細明體" pitchFamily="18" charset="-120"/>
              </a:rPr>
              <a:t>compiled</a:t>
            </a:r>
            <a:r>
              <a:rPr lang="en-US" altLang="zh-TW" sz="2400" dirty="0">
                <a:ea typeface="新細明體" pitchFamily="18" charset="-120"/>
              </a:rPr>
              <a:t>, the address of the code and data are </a:t>
            </a:r>
            <a:r>
              <a:rPr lang="en-US" altLang="zh-TW" sz="2400" dirty="0">
                <a:solidFill>
                  <a:srgbClr val="FF0000"/>
                </a:solidFill>
                <a:ea typeface="新細明體" pitchFamily="18" charset="-120"/>
              </a:rPr>
              <a:t>fixed</a:t>
            </a:r>
          </a:p>
          <a:p>
            <a:pPr marL="1027113" lvl="1" indent="-455613"/>
            <a:r>
              <a:rPr lang="en-US" altLang="zh-TW" sz="2400" dirty="0">
                <a:ea typeface="新細明體" pitchFamily="18" charset="-120"/>
              </a:rPr>
              <a:t>The memory range a process occupied may </a:t>
            </a:r>
            <a:r>
              <a:rPr lang="en-US" altLang="zh-TW" sz="2400" dirty="0">
                <a:solidFill>
                  <a:srgbClr val="FF0000"/>
                </a:solidFill>
                <a:ea typeface="新細明體" pitchFamily="18" charset="-120"/>
              </a:rPr>
              <a:t>change</a:t>
            </a:r>
            <a:r>
              <a:rPr lang="en-US" altLang="zh-TW" sz="2400" dirty="0">
                <a:ea typeface="新細明體" pitchFamily="18" charset="-120"/>
              </a:rPr>
              <a:t> in run time, e.g. due to swapping.</a:t>
            </a:r>
          </a:p>
          <a:p>
            <a:pPr marL="1027113" lvl="1" indent="-455613"/>
            <a:r>
              <a:rPr lang="en-US" altLang="zh-TW" sz="2400" dirty="0">
                <a:ea typeface="新細明體" pitchFamily="18" charset="-120"/>
              </a:rPr>
              <a:t>The program may no longer </a:t>
            </a:r>
            <a:r>
              <a:rPr lang="en-US" altLang="zh-TW" sz="2400" dirty="0">
                <a:solidFill>
                  <a:srgbClr val="FF0000"/>
                </a:solidFill>
                <a:ea typeface="新細明體" pitchFamily="18" charset="-120"/>
              </a:rPr>
              <a:t>work</a:t>
            </a:r>
            <a:r>
              <a:rPr lang="en-US" altLang="zh-TW" sz="2400" dirty="0">
                <a:ea typeface="新細明體" pitchFamily="18" charset="-120"/>
              </a:rPr>
              <a:t> afterward</a:t>
            </a:r>
          </a:p>
          <a:p>
            <a:endParaRPr lang="zh-MO" altLang="en-US" dirty="0"/>
          </a:p>
        </p:txBody>
      </p:sp>
      <p:sp>
        <p:nvSpPr>
          <p:cNvPr id="3" name="Title 2">
            <a:extLst>
              <a:ext uri="{FF2B5EF4-FFF2-40B4-BE49-F238E27FC236}">
                <a16:creationId xmlns:a16="http://schemas.microsoft.com/office/drawing/2014/main" id="{6F29EE92-683A-4793-AB32-74EE23033202}"/>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4B6E5497-550D-46FA-8EF8-EA8090863087}"/>
              </a:ext>
            </a:extLst>
          </p:cNvPr>
          <p:cNvSpPr>
            <a:spLocks noGrp="1"/>
          </p:cNvSpPr>
          <p:nvPr>
            <p:ph type="sldNum" sz="quarter" idx="15"/>
          </p:nvPr>
        </p:nvSpPr>
        <p:spPr/>
        <p:txBody>
          <a:bodyPr/>
          <a:lstStyle/>
          <a:p>
            <a:fld id="{19B51A1E-902D-48AF-9020-955120F399B6}" type="slidenum">
              <a:rPr lang="en-US" smtClean="0"/>
              <a:pPr/>
              <a:t>5</a:t>
            </a:fld>
            <a:endParaRPr lang="en-US" dirty="0"/>
          </a:p>
        </p:txBody>
      </p:sp>
      <p:sp>
        <p:nvSpPr>
          <p:cNvPr id="5" name="Rectangle 2">
            <a:extLst>
              <a:ext uri="{FF2B5EF4-FFF2-40B4-BE49-F238E27FC236}">
                <a16:creationId xmlns:a16="http://schemas.microsoft.com/office/drawing/2014/main" id="{A170015A-B47F-44FD-87A0-E6267791E8D3}"/>
              </a:ext>
            </a:extLst>
          </p:cNvPr>
          <p:cNvSpPr>
            <a:spLocks noChangeArrowheads="1"/>
          </p:cNvSpPr>
          <p:nvPr/>
        </p:nvSpPr>
        <p:spPr bwMode="auto">
          <a:xfrm>
            <a:off x="9063313" y="1187825"/>
            <a:ext cx="1752600" cy="1828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5">
            <a:extLst>
              <a:ext uri="{FF2B5EF4-FFF2-40B4-BE49-F238E27FC236}">
                <a16:creationId xmlns:a16="http://schemas.microsoft.com/office/drawing/2014/main" id="{D52BF77E-07F2-4D3F-959B-926376F23CCE}"/>
              </a:ext>
            </a:extLst>
          </p:cNvPr>
          <p:cNvSpPr>
            <a:spLocks noChangeArrowheads="1"/>
          </p:cNvSpPr>
          <p:nvPr/>
        </p:nvSpPr>
        <p:spPr bwMode="auto">
          <a:xfrm>
            <a:off x="7615513" y="1340225"/>
            <a:ext cx="1295400" cy="685800"/>
          </a:xfrm>
          <a:prstGeom prst="rect">
            <a:avLst/>
          </a:prstGeom>
          <a:solidFill>
            <a:srgbClr val="4F81BD"/>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a = 0;</a:t>
            </a:r>
          </a:p>
        </p:txBody>
      </p:sp>
      <p:sp>
        <p:nvSpPr>
          <p:cNvPr id="7" name="Rectangle 6">
            <a:extLst>
              <a:ext uri="{FF2B5EF4-FFF2-40B4-BE49-F238E27FC236}">
                <a16:creationId xmlns:a16="http://schemas.microsoft.com/office/drawing/2014/main" id="{3E1163C9-92BF-48AB-B7F7-AC18BFC551A1}"/>
              </a:ext>
            </a:extLst>
          </p:cNvPr>
          <p:cNvSpPr>
            <a:spLocks noChangeArrowheads="1"/>
          </p:cNvSpPr>
          <p:nvPr/>
        </p:nvSpPr>
        <p:spPr bwMode="auto">
          <a:xfrm>
            <a:off x="8072713" y="1699000"/>
            <a:ext cx="381000" cy="2508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7">
            <a:extLst>
              <a:ext uri="{FF2B5EF4-FFF2-40B4-BE49-F238E27FC236}">
                <a16:creationId xmlns:a16="http://schemas.microsoft.com/office/drawing/2014/main" id="{A4FFDE0D-33A9-4E16-9F4C-FC23B8664EED}"/>
              </a:ext>
            </a:extLst>
          </p:cNvPr>
          <p:cNvSpPr>
            <a:spLocks noChangeArrowheads="1"/>
          </p:cNvSpPr>
          <p:nvPr/>
        </p:nvSpPr>
        <p:spPr bwMode="auto">
          <a:xfrm>
            <a:off x="7767913" y="1775200"/>
            <a:ext cx="304800" cy="152400"/>
          </a:xfrm>
          <a:prstGeom prst="rect">
            <a:avLst/>
          </a:prstGeom>
          <a:solidFill>
            <a:srgbClr val="4F81BD"/>
          </a:solid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nvGrpSpPr>
          <p:cNvPr id="9" name="Group 8">
            <a:extLst>
              <a:ext uri="{FF2B5EF4-FFF2-40B4-BE49-F238E27FC236}">
                <a16:creationId xmlns:a16="http://schemas.microsoft.com/office/drawing/2014/main" id="{4926F7DC-C9F9-4F28-B485-6BB58605B43B}"/>
              </a:ext>
            </a:extLst>
          </p:cNvPr>
          <p:cNvGrpSpPr>
            <a:grpSpLocks/>
          </p:cNvGrpSpPr>
          <p:nvPr/>
        </p:nvGrpSpPr>
        <p:grpSpPr bwMode="auto">
          <a:xfrm>
            <a:off x="9291913" y="1340225"/>
            <a:ext cx="1295400" cy="685800"/>
            <a:chOff x="4464" y="1104"/>
            <a:chExt cx="816" cy="432"/>
          </a:xfrm>
        </p:grpSpPr>
        <p:sp>
          <p:nvSpPr>
            <p:cNvPr id="10" name="Rectangle 9">
              <a:extLst>
                <a:ext uri="{FF2B5EF4-FFF2-40B4-BE49-F238E27FC236}">
                  <a16:creationId xmlns:a16="http://schemas.microsoft.com/office/drawing/2014/main" id="{756966C1-CEDC-4F5F-9304-2BFDB9768F75}"/>
                </a:ext>
              </a:extLst>
            </p:cNvPr>
            <p:cNvSpPr>
              <a:spLocks noChangeArrowheads="1"/>
            </p:cNvSpPr>
            <p:nvPr/>
          </p:nvSpPr>
          <p:spPr bwMode="auto">
            <a:xfrm>
              <a:off x="4464" y="1104"/>
              <a:ext cx="816" cy="432"/>
            </a:xfrm>
            <a:prstGeom prst="rect">
              <a:avLst/>
            </a:prstGeom>
            <a:solidFill>
              <a:srgbClr val="4F81BD"/>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mov [100],0</a:t>
              </a:r>
            </a:p>
          </p:txBody>
        </p:sp>
        <p:sp>
          <p:nvSpPr>
            <p:cNvPr id="11" name="Rectangle 10">
              <a:extLst>
                <a:ext uri="{FF2B5EF4-FFF2-40B4-BE49-F238E27FC236}">
                  <a16:creationId xmlns:a16="http://schemas.microsoft.com/office/drawing/2014/main" id="{D12B4239-A602-4470-9ECC-66504E1E4658}"/>
                </a:ext>
              </a:extLst>
            </p:cNvPr>
            <p:cNvSpPr>
              <a:spLocks noChangeArrowheads="1"/>
            </p:cNvSpPr>
            <p:nvPr/>
          </p:nvSpPr>
          <p:spPr bwMode="auto">
            <a:xfrm>
              <a:off x="4848" y="1330"/>
              <a:ext cx="240" cy="158"/>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Rectangle 11">
              <a:extLst>
                <a:ext uri="{FF2B5EF4-FFF2-40B4-BE49-F238E27FC236}">
                  <a16:creationId xmlns:a16="http://schemas.microsoft.com/office/drawing/2014/main" id="{797A99EB-62B7-4095-B4E1-94CDE391D281}"/>
                </a:ext>
              </a:extLst>
            </p:cNvPr>
            <p:cNvSpPr>
              <a:spLocks noChangeArrowheads="1"/>
            </p:cNvSpPr>
            <p:nvPr/>
          </p:nvSpPr>
          <p:spPr bwMode="auto">
            <a:xfrm>
              <a:off x="4560" y="1378"/>
              <a:ext cx="192" cy="96"/>
            </a:xfrm>
            <a:prstGeom prst="rect">
              <a:avLst/>
            </a:prstGeom>
            <a:solidFill>
              <a:srgbClr val="4F81BD"/>
            </a:solid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100</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grpSp>
        <p:nvGrpSpPr>
          <p:cNvPr id="13" name="Group 12">
            <a:extLst>
              <a:ext uri="{FF2B5EF4-FFF2-40B4-BE49-F238E27FC236}">
                <a16:creationId xmlns:a16="http://schemas.microsoft.com/office/drawing/2014/main" id="{ACE3F538-5F15-4BA3-9547-8BB42217E7E5}"/>
              </a:ext>
            </a:extLst>
          </p:cNvPr>
          <p:cNvGrpSpPr>
            <a:grpSpLocks/>
          </p:cNvGrpSpPr>
          <p:nvPr/>
        </p:nvGrpSpPr>
        <p:grpSpPr bwMode="auto">
          <a:xfrm>
            <a:off x="8529913" y="2940425"/>
            <a:ext cx="2438400" cy="2590800"/>
            <a:chOff x="3984" y="2112"/>
            <a:chExt cx="1536" cy="1632"/>
          </a:xfrm>
        </p:grpSpPr>
        <p:sp>
          <p:nvSpPr>
            <p:cNvPr id="14" name="Rectangle 13">
              <a:extLst>
                <a:ext uri="{FF2B5EF4-FFF2-40B4-BE49-F238E27FC236}">
                  <a16:creationId xmlns:a16="http://schemas.microsoft.com/office/drawing/2014/main" id="{F0FE1CB2-4710-4E2F-ABCB-164ACD2DF0A8}"/>
                </a:ext>
              </a:extLst>
            </p:cNvPr>
            <p:cNvSpPr>
              <a:spLocks noChangeArrowheads="1"/>
            </p:cNvSpPr>
            <p:nvPr/>
          </p:nvSpPr>
          <p:spPr bwMode="auto">
            <a:xfrm>
              <a:off x="4320" y="2592"/>
              <a:ext cx="1104" cy="115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Rectangle 14">
              <a:extLst>
                <a:ext uri="{FF2B5EF4-FFF2-40B4-BE49-F238E27FC236}">
                  <a16:creationId xmlns:a16="http://schemas.microsoft.com/office/drawing/2014/main" id="{2D0B9700-DDAF-441B-B880-20E6411381D1}"/>
                </a:ext>
              </a:extLst>
            </p:cNvPr>
            <p:cNvSpPr>
              <a:spLocks noChangeArrowheads="1"/>
            </p:cNvSpPr>
            <p:nvPr/>
          </p:nvSpPr>
          <p:spPr bwMode="auto">
            <a:xfrm>
              <a:off x="4848" y="2914"/>
              <a:ext cx="240" cy="158"/>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Rectangle 15">
              <a:extLst>
                <a:ext uri="{FF2B5EF4-FFF2-40B4-BE49-F238E27FC236}">
                  <a16:creationId xmlns:a16="http://schemas.microsoft.com/office/drawing/2014/main" id="{71BCB31F-E39B-4F0F-B212-5B4147614C16}"/>
                </a:ext>
              </a:extLst>
            </p:cNvPr>
            <p:cNvSpPr>
              <a:spLocks noChangeArrowheads="1"/>
            </p:cNvSpPr>
            <p:nvPr/>
          </p:nvSpPr>
          <p:spPr bwMode="auto">
            <a:xfrm>
              <a:off x="4560" y="2962"/>
              <a:ext cx="192" cy="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100</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sp>
          <p:nvSpPr>
            <p:cNvPr id="17" name="Line 16">
              <a:extLst>
                <a:ext uri="{FF2B5EF4-FFF2-40B4-BE49-F238E27FC236}">
                  <a16:creationId xmlns:a16="http://schemas.microsoft.com/office/drawing/2014/main" id="{91B42098-F5F4-455E-998E-8E314F2C5C0F}"/>
                </a:ext>
              </a:extLst>
            </p:cNvPr>
            <p:cNvSpPr>
              <a:spLocks noChangeShapeType="1"/>
            </p:cNvSpPr>
            <p:nvPr/>
          </p:nvSpPr>
          <p:spPr bwMode="auto">
            <a:xfrm>
              <a:off x="5520" y="2112"/>
              <a:ext cx="0" cy="576"/>
            </a:xfrm>
            <a:prstGeom prst="line">
              <a:avLst/>
            </a:prstGeom>
            <a:noFill/>
            <a:ln w="12700" cap="rnd">
              <a:solidFill>
                <a:sysClr val="windowText" lastClr="000000"/>
              </a:solidFill>
              <a:prstDash val="sysDot"/>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7">
              <a:extLst>
                <a:ext uri="{FF2B5EF4-FFF2-40B4-BE49-F238E27FC236}">
                  <a16:creationId xmlns:a16="http://schemas.microsoft.com/office/drawing/2014/main" id="{2827C74A-0916-439B-B1B4-E7536A4AB0C2}"/>
                </a:ext>
              </a:extLst>
            </p:cNvPr>
            <p:cNvSpPr>
              <a:spLocks noChangeArrowheads="1"/>
            </p:cNvSpPr>
            <p:nvPr/>
          </p:nvSpPr>
          <p:spPr bwMode="auto">
            <a:xfrm>
              <a:off x="3984" y="2400"/>
              <a:ext cx="1392" cy="336"/>
            </a:xfrm>
            <a:prstGeom prst="rect">
              <a:avLst/>
            </a:prstGeom>
            <a:solidFill>
              <a:srgbClr val="FFFF66"/>
            </a:solidFill>
            <a:ln w="12700">
              <a:solidFill>
                <a:sysClr val="windowText" lastClr="000000"/>
              </a:solidFill>
              <a:miter lim="800000"/>
              <a:headEnd type="none" w="sm" len="sm"/>
              <a:tailEnd type="none" w="sm" len="sm"/>
            </a:ln>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The process image moves after swapping</a:t>
              </a:r>
            </a:p>
          </p:txBody>
        </p:sp>
        <p:sp>
          <p:nvSpPr>
            <p:cNvPr id="19" name="Rectangle 18">
              <a:extLst>
                <a:ext uri="{FF2B5EF4-FFF2-40B4-BE49-F238E27FC236}">
                  <a16:creationId xmlns:a16="http://schemas.microsoft.com/office/drawing/2014/main" id="{8648EC0D-87B9-44E1-9B2B-14D5DBABA4C6}"/>
                </a:ext>
              </a:extLst>
            </p:cNvPr>
            <p:cNvSpPr>
              <a:spLocks noChangeArrowheads="1"/>
            </p:cNvSpPr>
            <p:nvPr/>
          </p:nvSpPr>
          <p:spPr bwMode="auto">
            <a:xfrm>
              <a:off x="4464" y="3216"/>
              <a:ext cx="816" cy="432"/>
            </a:xfrm>
            <a:prstGeom prst="rect">
              <a:avLst/>
            </a:prstGeom>
            <a:solidFill>
              <a:srgbClr val="4F81BD"/>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mov [100],0</a:t>
              </a:r>
            </a:p>
          </p:txBody>
        </p:sp>
        <p:sp>
          <p:nvSpPr>
            <p:cNvPr id="20" name="Rectangle 19">
              <a:extLst>
                <a:ext uri="{FF2B5EF4-FFF2-40B4-BE49-F238E27FC236}">
                  <a16:creationId xmlns:a16="http://schemas.microsoft.com/office/drawing/2014/main" id="{D4755CEA-C183-469A-BCF5-471A6C78BCE5}"/>
                </a:ext>
              </a:extLst>
            </p:cNvPr>
            <p:cNvSpPr>
              <a:spLocks noChangeArrowheads="1"/>
            </p:cNvSpPr>
            <p:nvPr/>
          </p:nvSpPr>
          <p:spPr bwMode="auto">
            <a:xfrm>
              <a:off x="4848" y="3442"/>
              <a:ext cx="240" cy="158"/>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Rectangle 20">
              <a:extLst>
                <a:ext uri="{FF2B5EF4-FFF2-40B4-BE49-F238E27FC236}">
                  <a16:creationId xmlns:a16="http://schemas.microsoft.com/office/drawing/2014/main" id="{0C5BFEFD-96A8-49EE-9DF0-F9BAA51ED049}"/>
                </a:ext>
              </a:extLst>
            </p:cNvPr>
            <p:cNvSpPr>
              <a:spLocks noChangeArrowheads="1"/>
            </p:cNvSpPr>
            <p:nvPr/>
          </p:nvSpPr>
          <p:spPr bwMode="auto">
            <a:xfrm>
              <a:off x="4560" y="3490"/>
              <a:ext cx="192" cy="96"/>
            </a:xfrm>
            <a:prstGeom prst="rect">
              <a:avLst/>
            </a:prstGeom>
            <a:solidFill>
              <a:srgbClr val="4F81BD"/>
            </a:solid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200</a:t>
              </a:r>
              <a:endParaRPr kumimoji="1" lang="en-US" altLang="zh-TW" sz="1200" b="0" i="0" u="none" strike="noStrike" kern="0" cap="none" spc="0" normalizeH="0" baseline="0" noProof="0">
                <a:ln>
                  <a:noFill/>
                </a:ln>
                <a:solidFill>
                  <a:prstClr val="black"/>
                </a:solidFill>
                <a:effectLst/>
                <a:uLnTx/>
                <a:uFillTx/>
                <a:ea typeface="新細明體" pitchFamily="18" charset="-120"/>
              </a:endParaRPr>
            </a:p>
          </p:txBody>
        </p:sp>
      </p:grpSp>
      <p:sp>
        <p:nvSpPr>
          <p:cNvPr id="22" name="Rectangle 21">
            <a:extLst>
              <a:ext uri="{FF2B5EF4-FFF2-40B4-BE49-F238E27FC236}">
                <a16:creationId xmlns:a16="http://schemas.microsoft.com/office/drawing/2014/main" id="{C21CD4A5-4A79-43DA-BFE0-4792835DB849}"/>
              </a:ext>
            </a:extLst>
          </p:cNvPr>
          <p:cNvSpPr>
            <a:spLocks noChangeArrowheads="1"/>
          </p:cNvSpPr>
          <p:nvPr/>
        </p:nvSpPr>
        <p:spPr bwMode="auto">
          <a:xfrm>
            <a:off x="9825313" y="3016625"/>
            <a:ext cx="838200" cy="288925"/>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p>
        </p:txBody>
      </p:sp>
    </p:spTree>
    <p:extLst>
      <p:ext uri="{BB962C8B-B14F-4D97-AF65-F5344CB8AC3E}">
        <p14:creationId xmlns:p14="http://schemas.microsoft.com/office/powerpoint/2010/main" val="19385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7665C-479F-4BC2-94B5-73C11BDC126D}"/>
              </a:ext>
            </a:extLst>
          </p:cNvPr>
          <p:cNvSpPr>
            <a:spLocks noGrp="1"/>
          </p:cNvSpPr>
          <p:nvPr>
            <p:ph idx="1"/>
          </p:nvPr>
        </p:nvSpPr>
        <p:spPr/>
        <p:txBody>
          <a:bodyPr/>
          <a:lstStyle/>
          <a:p>
            <a:r>
              <a:rPr lang="en-US" altLang="zh-TW" dirty="0">
                <a:ea typeface="新細明體" pitchFamily="18" charset="-120"/>
              </a:rPr>
              <a:t>Protection</a:t>
            </a:r>
          </a:p>
          <a:p>
            <a:pPr lvl="1"/>
            <a:r>
              <a:rPr lang="en-US" altLang="zh-TW" dirty="0">
                <a:ea typeface="新細明體" pitchFamily="18" charset="-120"/>
              </a:rPr>
              <a:t>Other processes cannot reference memory of a process </a:t>
            </a:r>
            <a:r>
              <a:rPr lang="en-US" altLang="zh-TW" dirty="0">
                <a:solidFill>
                  <a:srgbClr val="FF0000"/>
                </a:solidFill>
                <a:ea typeface="新細明體" pitchFamily="18" charset="-120"/>
              </a:rPr>
              <a:t>without </a:t>
            </a:r>
            <a:r>
              <a:rPr lang="en-US" altLang="zh-TW" dirty="0">
                <a:ea typeface="新細明體" pitchFamily="18" charset="-120"/>
              </a:rPr>
              <a:t>permission</a:t>
            </a:r>
          </a:p>
          <a:p>
            <a:pPr lvl="1"/>
            <a:r>
              <a:rPr lang="en-US" altLang="zh-TW" dirty="0">
                <a:ea typeface="新細明體" pitchFamily="18" charset="-120"/>
              </a:rPr>
              <a:t>Memory references cannot be checked in compile time. Must be checked during execution</a:t>
            </a:r>
          </a:p>
          <a:p>
            <a:endParaRPr lang="zh-MO" altLang="en-US" dirty="0"/>
          </a:p>
        </p:txBody>
      </p:sp>
      <p:sp>
        <p:nvSpPr>
          <p:cNvPr id="3" name="Title 2">
            <a:extLst>
              <a:ext uri="{FF2B5EF4-FFF2-40B4-BE49-F238E27FC236}">
                <a16:creationId xmlns:a16="http://schemas.microsoft.com/office/drawing/2014/main" id="{F654CFF0-9937-4B52-A1D3-0E27842E3B91}"/>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611639A1-2F2D-412A-951B-EB37F479E0C4}"/>
              </a:ext>
            </a:extLst>
          </p:cNvPr>
          <p:cNvSpPr>
            <a:spLocks noGrp="1"/>
          </p:cNvSpPr>
          <p:nvPr>
            <p:ph type="sldNum" sz="quarter" idx="15"/>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49546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B442D-5C68-4024-AF7D-2C4BCA67C449}"/>
              </a:ext>
            </a:extLst>
          </p:cNvPr>
          <p:cNvSpPr>
            <a:spLocks noGrp="1"/>
          </p:cNvSpPr>
          <p:nvPr>
            <p:ph idx="1"/>
          </p:nvPr>
        </p:nvSpPr>
        <p:spPr>
          <a:xfrm>
            <a:off x="370613" y="1274325"/>
            <a:ext cx="10189811" cy="4679250"/>
          </a:xfrm>
        </p:spPr>
        <p:txBody>
          <a:bodyPr/>
          <a:lstStyle/>
          <a:p>
            <a:r>
              <a:rPr lang="en-US" altLang="zh-TW" dirty="0">
                <a:ea typeface="新細明體" pitchFamily="18" charset="-120"/>
              </a:rPr>
              <a:t>Sharing</a:t>
            </a:r>
          </a:p>
          <a:p>
            <a:pPr lvl="1"/>
            <a:r>
              <a:rPr lang="en-US" altLang="zh-TW" dirty="0">
                <a:ea typeface="新細明體" pitchFamily="18" charset="-120"/>
              </a:rPr>
              <a:t>Allow several processes to access the same portion of memory, e.g.,</a:t>
            </a:r>
          </a:p>
          <a:p>
            <a:pPr lvl="2"/>
            <a:r>
              <a:rPr lang="en-US" altLang="zh-TW" dirty="0">
                <a:ea typeface="新細明體" pitchFamily="18" charset="-120"/>
              </a:rPr>
              <a:t>Several processes running the same program</a:t>
            </a:r>
          </a:p>
          <a:p>
            <a:pPr lvl="2"/>
            <a:r>
              <a:rPr lang="en-US" altLang="zh-TW" dirty="0">
                <a:ea typeface="新細明體" pitchFamily="18" charset="-120"/>
              </a:rPr>
              <a:t>Several processes sharing a common library</a:t>
            </a:r>
          </a:p>
          <a:p>
            <a:pPr lvl="2"/>
            <a:r>
              <a:rPr lang="en-US" altLang="zh-TW" dirty="0">
                <a:ea typeface="新細明體" pitchFamily="18" charset="-120"/>
              </a:rPr>
              <a:t>Shared memory for data transfer between processes</a:t>
            </a:r>
          </a:p>
          <a:p>
            <a:endParaRPr lang="zh-MO" altLang="en-US" dirty="0"/>
          </a:p>
        </p:txBody>
      </p:sp>
      <p:sp>
        <p:nvSpPr>
          <p:cNvPr id="3" name="Title 2">
            <a:extLst>
              <a:ext uri="{FF2B5EF4-FFF2-40B4-BE49-F238E27FC236}">
                <a16:creationId xmlns:a16="http://schemas.microsoft.com/office/drawing/2014/main" id="{CDF31FF5-7DC2-42BC-9359-99848734CE67}"/>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0E5FC365-715B-4E2D-9416-DBFE3C6F2A91}"/>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1679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97C250-8262-41E9-914D-E14487779AF6}"/>
              </a:ext>
            </a:extLst>
          </p:cNvPr>
          <p:cNvSpPr>
            <a:spLocks noGrp="1"/>
          </p:cNvSpPr>
          <p:nvPr>
            <p:ph idx="1"/>
          </p:nvPr>
        </p:nvSpPr>
        <p:spPr>
          <a:xfrm>
            <a:off x="370613" y="1274325"/>
            <a:ext cx="9218625" cy="4679250"/>
          </a:xfrm>
        </p:spPr>
        <p:txBody>
          <a:bodyPr/>
          <a:lstStyle/>
          <a:p>
            <a:r>
              <a:rPr lang="en-US" altLang="zh-TW" dirty="0">
                <a:ea typeface="新細明體" pitchFamily="18" charset="-120"/>
              </a:rPr>
              <a:t>Logical Organization</a:t>
            </a:r>
          </a:p>
          <a:p>
            <a:pPr lvl="1"/>
            <a:r>
              <a:rPr lang="en-US" altLang="zh-TW" dirty="0">
                <a:ea typeface="新細明體" pitchFamily="18" charset="-120"/>
              </a:rPr>
              <a:t>Programs are written in modules</a:t>
            </a:r>
          </a:p>
          <a:p>
            <a:pPr lvl="1"/>
            <a:r>
              <a:rPr lang="en-US" altLang="zh-TW" dirty="0">
                <a:ea typeface="新細明體" pitchFamily="18" charset="-120"/>
              </a:rPr>
              <a:t>Different degrees of protection given to modules (read-only, execute-only)</a:t>
            </a:r>
          </a:p>
          <a:p>
            <a:pPr lvl="1"/>
            <a:r>
              <a:rPr lang="en-US" altLang="zh-MO" dirty="0">
                <a:ea typeface="新細明體" pitchFamily="18" charset="-120"/>
              </a:rPr>
              <a:t>Modules can be shared among processes</a:t>
            </a:r>
          </a:p>
          <a:p>
            <a:r>
              <a:rPr lang="en-US" altLang="zh-TW" dirty="0">
                <a:ea typeface="新細明體" pitchFamily="18" charset="-120"/>
              </a:rPr>
              <a:t>The tool most readily satisfy these requirements is </a:t>
            </a:r>
            <a:r>
              <a:rPr lang="en-US" altLang="zh-TW" dirty="0">
                <a:solidFill>
                  <a:srgbClr val="FF0000"/>
                </a:solidFill>
                <a:ea typeface="新細明體" pitchFamily="18" charset="-120"/>
              </a:rPr>
              <a:t>segmentation</a:t>
            </a:r>
          </a:p>
          <a:p>
            <a:endParaRPr lang="zh-MO" altLang="en-US" dirty="0"/>
          </a:p>
        </p:txBody>
      </p:sp>
      <p:sp>
        <p:nvSpPr>
          <p:cNvPr id="3" name="Title 2">
            <a:extLst>
              <a:ext uri="{FF2B5EF4-FFF2-40B4-BE49-F238E27FC236}">
                <a16:creationId xmlns:a16="http://schemas.microsoft.com/office/drawing/2014/main" id="{278C4CD6-17EF-4AE9-8265-8345575A0028}"/>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101FA8EB-0367-4ADC-B914-6F7D42A88EB6}"/>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305113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E8B9E4-5705-40EE-965D-61131C06FD74}"/>
              </a:ext>
            </a:extLst>
          </p:cNvPr>
          <p:cNvSpPr>
            <a:spLocks noGrp="1"/>
          </p:cNvSpPr>
          <p:nvPr>
            <p:ph idx="1"/>
          </p:nvPr>
        </p:nvSpPr>
        <p:spPr>
          <a:xfrm>
            <a:off x="370613" y="1274325"/>
            <a:ext cx="10369105" cy="4679250"/>
          </a:xfrm>
        </p:spPr>
        <p:txBody>
          <a:bodyPr/>
          <a:lstStyle/>
          <a:p>
            <a:pPr marL="457200" indent="-457200"/>
            <a:r>
              <a:rPr lang="en-US" altLang="zh-TW" dirty="0">
                <a:ea typeface="新細明體" pitchFamily="18" charset="-120"/>
              </a:rPr>
              <a:t>Physical Organization</a:t>
            </a:r>
          </a:p>
          <a:p>
            <a:pPr marL="1027113" lvl="1" indent="-455613"/>
            <a:r>
              <a:rPr lang="en-US" altLang="zh-TW" dirty="0">
                <a:ea typeface="新細明體" pitchFamily="18" charset="-120"/>
              </a:rPr>
              <a:t>Memory available may be </a:t>
            </a:r>
            <a:r>
              <a:rPr lang="en-US" altLang="zh-TW" dirty="0">
                <a:solidFill>
                  <a:srgbClr val="0070C0"/>
                </a:solidFill>
                <a:ea typeface="新細明體" pitchFamily="18" charset="-120"/>
              </a:rPr>
              <a:t>insufficient</a:t>
            </a:r>
          </a:p>
          <a:p>
            <a:pPr marL="1027113" lvl="1" indent="-455613"/>
            <a:r>
              <a:rPr lang="en-US" altLang="zh-TW" dirty="0">
                <a:solidFill>
                  <a:srgbClr val="0070C0"/>
                </a:solidFill>
                <a:ea typeface="新細明體" pitchFamily="18" charset="-120"/>
              </a:rPr>
              <a:t>Secondary memory </a:t>
            </a:r>
            <a:r>
              <a:rPr lang="en-US" altLang="zh-TW" dirty="0">
                <a:ea typeface="新細明體" pitchFamily="18" charset="-120"/>
              </a:rPr>
              <a:t>cheaper, larger capacity, and permanent</a:t>
            </a:r>
          </a:p>
          <a:p>
            <a:pPr marL="1027113" lvl="1" indent="-455613"/>
            <a:r>
              <a:rPr lang="en-US" altLang="zh-TW" dirty="0">
                <a:ea typeface="新細明體" pitchFamily="18" charset="-120"/>
              </a:rPr>
              <a:t>How to use secondary memory to ‘</a:t>
            </a:r>
            <a:r>
              <a:rPr lang="en-US" altLang="zh-TW" dirty="0">
                <a:solidFill>
                  <a:srgbClr val="FF0000"/>
                </a:solidFill>
                <a:ea typeface="新細明體" pitchFamily="18" charset="-120"/>
              </a:rPr>
              <a:t>simulate</a:t>
            </a:r>
            <a:r>
              <a:rPr lang="en-US" altLang="zh-TW" dirty="0">
                <a:ea typeface="新細明體" pitchFamily="18" charset="-120"/>
              </a:rPr>
              <a:t>’ primary memory? </a:t>
            </a:r>
          </a:p>
          <a:p>
            <a:pPr marL="1370013" lvl="2"/>
            <a:r>
              <a:rPr lang="en-US" altLang="zh-TW" dirty="0">
                <a:ea typeface="新細明體" pitchFamily="18" charset="-120"/>
              </a:rPr>
              <a:t>Overlay</a:t>
            </a:r>
          </a:p>
          <a:p>
            <a:pPr marL="1370013" lvl="2"/>
            <a:r>
              <a:rPr lang="en-US" altLang="zh-TW" dirty="0">
                <a:ea typeface="新細明體" pitchFamily="18" charset="-120"/>
              </a:rPr>
              <a:t>Virtual memory (discussed in Chap 8)</a:t>
            </a:r>
          </a:p>
          <a:p>
            <a:r>
              <a:rPr lang="en-US" altLang="zh-MO"/>
              <a:t>The </a:t>
            </a:r>
            <a:r>
              <a:rPr lang="en-US" altLang="zh-MO" dirty="0"/>
              <a:t>task of moving information between the two levels of memory is the </a:t>
            </a:r>
            <a:r>
              <a:rPr lang="en-US" altLang="zh-MO" dirty="0">
                <a:solidFill>
                  <a:srgbClr val="FF0000"/>
                </a:solidFill>
              </a:rPr>
              <a:t>essence</a:t>
            </a:r>
            <a:r>
              <a:rPr lang="en-US" altLang="zh-MO" dirty="0"/>
              <a:t> of memory management</a:t>
            </a:r>
            <a:endParaRPr lang="en-US" altLang="zh-TW" dirty="0">
              <a:ea typeface="新細明體" pitchFamily="18" charset="-120"/>
            </a:endParaRPr>
          </a:p>
          <a:p>
            <a:endParaRPr lang="zh-MO" altLang="en-US" dirty="0"/>
          </a:p>
        </p:txBody>
      </p:sp>
      <p:sp>
        <p:nvSpPr>
          <p:cNvPr id="3" name="Title 2">
            <a:extLst>
              <a:ext uri="{FF2B5EF4-FFF2-40B4-BE49-F238E27FC236}">
                <a16:creationId xmlns:a16="http://schemas.microsoft.com/office/drawing/2014/main" id="{51866494-108F-4761-A1E6-9DA4C8297E42}"/>
              </a:ext>
            </a:extLst>
          </p:cNvPr>
          <p:cNvSpPr>
            <a:spLocks noGrp="1"/>
          </p:cNvSpPr>
          <p:nvPr>
            <p:ph type="title"/>
          </p:nvPr>
        </p:nvSpPr>
        <p:spPr/>
        <p:txBody>
          <a:bodyPr/>
          <a:lstStyle/>
          <a:p>
            <a:r>
              <a:rPr lang="en-US" altLang="zh-TW" dirty="0">
                <a:ea typeface="新細明體" pitchFamily="18" charset="-120"/>
              </a:rPr>
              <a:t>Memory Management Requirements</a:t>
            </a:r>
            <a:endParaRPr lang="zh-MO" altLang="en-US" dirty="0"/>
          </a:p>
        </p:txBody>
      </p:sp>
      <p:sp>
        <p:nvSpPr>
          <p:cNvPr id="4" name="Slide Number Placeholder 3">
            <a:extLst>
              <a:ext uri="{FF2B5EF4-FFF2-40B4-BE49-F238E27FC236}">
                <a16:creationId xmlns:a16="http://schemas.microsoft.com/office/drawing/2014/main" id="{367BE5A4-3C33-4B9C-9CCD-FBB1DB6AF9C4}"/>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17888468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http://schemas.microsoft.com/office/2006/documentManagement/types"/>
    <ds:schemaRef ds:uri="http://schemas.microsoft.com/office/infopath/2007/PartnerControls"/>
    <ds:schemaRef ds:uri="71af3243-3dd4-4a8d-8c0d-dd76da1f02a5"/>
    <ds:schemaRef ds:uri="http://purl.org/dc/elements/1.1/"/>
    <ds:schemaRef ds:uri="http://schemas.microsoft.com/office/2006/metadata/properties"/>
    <ds:schemaRef ds:uri="http://purl.org/dc/dcmitype/"/>
    <ds:schemaRef ds:uri="http://www.w3.org/XML/1998/namespace"/>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3532</Words>
  <Application>Microsoft Office PowerPoint</Application>
  <PresentationFormat>Widescreen</PresentationFormat>
  <Paragraphs>684</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新細明體</vt:lpstr>
      <vt:lpstr>Arial</vt:lpstr>
      <vt:lpstr>Calibri</vt:lpstr>
      <vt:lpstr>Comic Sans MS</vt:lpstr>
      <vt:lpstr>Corbel</vt:lpstr>
      <vt:lpstr>Garamond</vt:lpstr>
      <vt:lpstr>Tahoma</vt:lpstr>
      <vt:lpstr>Times New Roman</vt:lpstr>
      <vt:lpstr>Wingdings</vt:lpstr>
      <vt:lpstr>Office Theme</vt:lpstr>
      <vt:lpstr>CHAPTER 7  Memory Management</vt:lpstr>
      <vt:lpstr>Memory Management</vt:lpstr>
      <vt:lpstr>What we’ll learn ...</vt:lpstr>
      <vt:lpstr>Memory Management Requirements</vt:lpstr>
      <vt:lpstr>Memory Management Requirements</vt:lpstr>
      <vt:lpstr>Memory Management Requirements</vt:lpstr>
      <vt:lpstr>Memory Management Requirements</vt:lpstr>
      <vt:lpstr>Memory Management Requirements</vt:lpstr>
      <vt:lpstr>Memory Management Requirements</vt:lpstr>
      <vt:lpstr>Fixed Partitioning</vt:lpstr>
      <vt:lpstr>Internal Fragmentation</vt:lpstr>
      <vt:lpstr>Dynamic Partitioning</vt:lpstr>
      <vt:lpstr>External Fragmentation</vt:lpstr>
      <vt:lpstr>Placement Algorithm (1/4)</vt:lpstr>
      <vt:lpstr>Placement Algorithm (2/4)</vt:lpstr>
      <vt:lpstr>Placement Algorithm (3/4)</vt:lpstr>
      <vt:lpstr>Placement Algorithm (4/4)</vt:lpstr>
      <vt:lpstr>Key Concepts in Paging</vt:lpstr>
      <vt:lpstr>Key Concept in Paging</vt:lpstr>
      <vt:lpstr>Paging in Pentium</vt:lpstr>
      <vt:lpstr>Physical Memory / RAM</vt:lpstr>
      <vt:lpstr>Frame</vt:lpstr>
      <vt:lpstr>Addressing Space</vt:lpstr>
      <vt:lpstr>Page</vt:lpstr>
      <vt:lpstr>Pages and Frames</vt:lpstr>
      <vt:lpstr>Page Table</vt:lpstr>
      <vt:lpstr>Address Translation – 1 </vt:lpstr>
      <vt:lpstr>Address Translation – 2 </vt:lpstr>
      <vt:lpstr>Address Translation – 3 </vt:lpstr>
      <vt:lpstr>Address Translation – 4 </vt:lpstr>
      <vt:lpstr>Address Translation – 5 </vt:lpstr>
      <vt:lpstr>Address Translation – 6 </vt:lpstr>
      <vt:lpstr>Address Translation – 7 </vt:lpstr>
      <vt:lpstr>Address Translation – 8 </vt:lpstr>
      <vt:lpstr>Address Translation – 9 </vt:lpstr>
      <vt:lpstr>Address Translation</vt:lpstr>
      <vt:lpstr>Segments</vt:lpstr>
      <vt:lpstr>Segment Table</vt:lpstr>
      <vt:lpstr>Address Translation</vt:lpstr>
      <vt:lpstr>Segmentation</vt:lpstr>
      <vt:lpstr>Combined Paging and Segmentation</vt:lpstr>
      <vt:lpstr>Address Translation</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2020-11-19T06:06:00Z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