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6" r:id="rId3"/>
    <p:sldId id="284" r:id="rId4"/>
    <p:sldId id="327" r:id="rId5"/>
    <p:sldId id="305" r:id="rId6"/>
    <p:sldId id="299" r:id="rId7"/>
    <p:sldId id="300" r:id="rId8"/>
    <p:sldId id="301" r:id="rId9"/>
    <p:sldId id="328" r:id="rId10"/>
    <p:sldId id="302" r:id="rId11"/>
    <p:sldId id="291" r:id="rId12"/>
    <p:sldId id="304" r:id="rId13"/>
    <p:sldId id="315" r:id="rId14"/>
    <p:sldId id="325" r:id="rId15"/>
    <p:sldId id="314" r:id="rId16"/>
    <p:sldId id="329" r:id="rId17"/>
    <p:sldId id="319" r:id="rId18"/>
    <p:sldId id="320" r:id="rId19"/>
    <p:sldId id="310" r:id="rId20"/>
    <p:sldId id="330" r:id="rId21"/>
    <p:sldId id="312" r:id="rId22"/>
    <p:sldId id="321" r:id="rId23"/>
    <p:sldId id="317" r:id="rId24"/>
    <p:sldId id="324" r:id="rId25"/>
    <p:sldId id="318" r:id="rId26"/>
    <p:sldId id="326" r:id="rId27"/>
    <p:sldId id="316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5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4892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2EAA-91AB-4CF0-985C-E4BFB1FB4F1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8200-2578-4CC7-9890-F9E6C8A0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28C4-8FC4-AE41-8EEF-D2BF13BD6B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FBCD7-7DD8-5D45-8970-29ECA00A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glimpse.com/dns-tutorials-types-name-servers-basic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java.com/pub/a/onjava/2001/09/26/load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a-web-app-and-how-does-it-work-Please-explain-what-it-is-how-it-works-architecture-wise-and-whatever-else-you-think-is-important-and-in-which-way-it-is-different-than-the-previous-way-of-doing-thing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jenlag</a:t>
            </a:r>
            <a:r>
              <a:rPr lang="en-US" dirty="0" smtClean="0"/>
              <a:t>/technical-writing-1-39084267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https://creately.com/blog/diagrams/sequence-diagram-tutorial/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http://trelford.com/blog/post/UML-Sequence-Diagram-F-Script.aspx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https://techglimpse.com/dns-tutorials-types-name-servers-basics/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http://www.onjava.com/pub/a/onjava/2001/09/26/load.html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https://www.quora.com/What-is-a-web-app-and-how-does-it-work-Please-explain-what-it-is-how-it-works-architecture-wise-and-whatever-else-you-think-is-important-and-in-which-way-it-is-different-than-the-previous-way-of-doing-things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https://msdn.microsoft.com/en-us/library/dd409360.aspx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https://msdn.microsoft.com/en-us/library/dd409360.aspx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https://www.uml-diagrams.org/shopping-process-order-uml-activity-diagram-example.html?context=activity-examples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https://www.uml-diagrams.org/activity-diagrams-examples.html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http://csis.pace.edu/~marchese/CS389/L9/Sequence%20Diagram%20Tutorial.pdf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AF466F-BDA4-4F18-9C7B-FF0A9A1B0E80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8096" y="585216"/>
            <a:ext cx="7290054" cy="1242793"/>
          </a:xfrm>
        </p:spPr>
        <p:txBody>
          <a:bodyPr>
            <a:normAutofit/>
          </a:bodyPr>
          <a:lstStyle>
            <a:lvl1pPr>
              <a:defRPr sz="40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1"/>
            <a:ext cx="7290055" cy="4374520"/>
          </a:xfrm>
        </p:spPr>
        <p:txBody>
          <a:bodyPr/>
          <a:lstStyle>
            <a:lvl1pPr marL="398463" indent="-398463">
              <a:buFont typeface="Wingdings" panose="05000000000000000000" pitchFamily="2" charset="2"/>
              <a:buChar char="v"/>
              <a:defRPr sz="2800"/>
            </a:lvl1pPr>
            <a:lvl2pPr marL="685800" indent="-287338">
              <a:buFont typeface="Courier New" panose="02070309020205020404" pitchFamily="49" charset="0"/>
              <a:buChar char="o"/>
              <a:defRPr sz="2400"/>
            </a:lvl2pPr>
            <a:lvl3pPr marL="855663" indent="-169863">
              <a:buFont typeface="Arial" panose="020B0604020202020204" pitchFamily="34" charset="0"/>
              <a:buChar char="•"/>
              <a:defRPr sz="2000"/>
            </a:lvl3pPr>
            <a:lvl4pPr marL="855663" indent="-136525">
              <a:defRPr/>
            </a:lvl4pPr>
            <a:lvl5pPr marL="973138" indent="-136525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7B613C-1AD7-49D3-885D-F654C5CDBAA6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ourdanIsaacTanaleon/description-of-a-process" TargetMode="External"/><Relationship Id="rId2" Type="http://schemas.openxmlformats.org/officeDocument/2006/relationships/hyperlink" Target="https://www.slideshare.net/jenlag/technical-writing-1-390842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ismnet.com/~hcexres/textbook/proc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dd409360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ml-diagram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seoc/2011_2012/notes/" TargetMode="External"/><Relationship Id="rId2" Type="http://schemas.openxmlformats.org/officeDocument/2006/relationships/hyperlink" Target="https://msdn.microsoft.com/en-us/library/dd409360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sequence-diagram-tutori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ml-diagrams.org/sequence-diagrams-exampl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glimpse.com/dns-tutorials-types-name-servers-basic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java.com/pub/a/onjava/2001/09/26/load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grammar/british-grammar/linking-words-and-expressions/conjunctions-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reading, 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11500"/>
          </a:xfrm>
        </p:spPr>
        <p:txBody>
          <a:bodyPr/>
          <a:lstStyle/>
          <a:p>
            <a:r>
              <a:rPr lang="en-US" cap="none" dirty="0" smtClean="0"/>
              <a:t>Example 3, Architecture Of A Web App</a:t>
            </a:r>
            <a:endParaRPr lang="en-US" cap="none" dirty="0"/>
          </a:p>
        </p:txBody>
      </p:sp>
      <p:pic>
        <p:nvPicPr>
          <p:cNvPr id="4" name="Picture 3" descr="Macintosh HD:private:var:folders:0v:j28851tn3z5cf9yw51tt9vpc0000gp:T:TemporaryItems:main-qimg-b20a49332d0765cbd9e173b0db6c2a35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29" y="1678271"/>
            <a:ext cx="7300060" cy="5048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0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information to process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components are not familiar to readers, explain them before describing the process</a:t>
            </a:r>
          </a:p>
          <a:p>
            <a:r>
              <a:rPr lang="en-US" dirty="0" smtClean="0"/>
              <a:t>For each step, if necessary, also describe</a:t>
            </a:r>
          </a:p>
          <a:p>
            <a:pPr lvl="1"/>
            <a:r>
              <a:rPr lang="en-US" dirty="0" smtClean="0"/>
              <a:t>Where the step occurs</a:t>
            </a:r>
          </a:p>
          <a:p>
            <a:pPr lvl="1"/>
            <a:r>
              <a:rPr lang="en-US" dirty="0" smtClean="0"/>
              <a:t>How it works (e.g. breakdown into finer steps, principle, mathematical model, algorithm)</a:t>
            </a:r>
          </a:p>
          <a:p>
            <a:pPr lvl="1"/>
            <a:r>
              <a:rPr lang="en-US" dirty="0" smtClean="0"/>
              <a:t>Purpose of the step (i.e. why?)</a:t>
            </a:r>
          </a:p>
          <a:p>
            <a:r>
              <a:rPr lang="en-US" dirty="0" smtClean="0"/>
              <a:t>For data processing step, indicate the input, output, and the processing/transformation done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1, FYP poster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process description </a:t>
            </a:r>
            <a:r>
              <a:rPr lang="en-US" dirty="0"/>
              <a:t>in </a:t>
            </a:r>
            <a:r>
              <a:rPr lang="en-US" dirty="0" smtClean="0"/>
              <a:t>“2-</a:t>
            </a:r>
            <a:r>
              <a:rPr lang="en-US" dirty="0"/>
              <a:t>poster-slot </a:t>
            </a:r>
            <a:r>
              <a:rPr lang="en-US" dirty="0" err="1" smtClean="0"/>
              <a:t>performance.pdf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System components</a:t>
            </a:r>
          </a:p>
          <a:p>
            <a:pPr lvl="1"/>
            <a:r>
              <a:rPr lang="en-US" dirty="0" smtClean="0"/>
              <a:t>(optional) algorithms</a:t>
            </a:r>
          </a:p>
          <a:p>
            <a:r>
              <a:rPr lang="en-US" dirty="0" smtClean="0"/>
              <a:t>Answer the following:</a:t>
            </a:r>
          </a:p>
          <a:p>
            <a:pPr lvl="1"/>
            <a:r>
              <a:rPr lang="en-US" dirty="0" smtClean="0"/>
              <a:t>What methods did the author use to describe the order of steps?</a:t>
            </a:r>
          </a:p>
          <a:p>
            <a:pPr lvl="1"/>
            <a:r>
              <a:rPr lang="en-US" dirty="0" smtClean="0"/>
              <a:t>What words are used to indicate order?</a:t>
            </a:r>
          </a:p>
          <a:p>
            <a:pPr lvl="1"/>
            <a:r>
              <a:rPr lang="en-US" dirty="0" smtClean="0"/>
              <a:t>Are all the steps done </a:t>
            </a:r>
            <a:r>
              <a:rPr lang="en-US" i="1" dirty="0" smtClean="0"/>
              <a:t>strictly</a:t>
            </a:r>
            <a:r>
              <a:rPr lang="en-US" dirty="0" smtClean="0"/>
              <a:t> sequentially?</a:t>
            </a:r>
          </a:p>
          <a:p>
            <a:pPr lvl="1"/>
            <a:r>
              <a:rPr lang="en-US" dirty="0" smtClean="0"/>
              <a:t>Point out explanation for unfamiliar components</a:t>
            </a:r>
          </a:p>
          <a:p>
            <a:pPr lvl="1"/>
            <a:r>
              <a:rPr lang="en-US" dirty="0" smtClean="0"/>
              <a:t>Point out purposes for some steps</a:t>
            </a:r>
          </a:p>
        </p:txBody>
      </p:sp>
    </p:spTree>
    <p:extLst>
      <p:ext uri="{BB962C8B-B14F-4D97-AF65-F5344CB8AC3E}">
        <p14:creationId xmlns:p14="http://schemas.microsoft.com/office/powerpoint/2010/main" val="20958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description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Definition of the process, why is it important, overview of the steps of phases</a:t>
            </a:r>
          </a:p>
          <a:p>
            <a:r>
              <a:rPr lang="en-US" dirty="0" smtClean="0"/>
              <a:t>For each step in 1..N</a:t>
            </a:r>
          </a:p>
          <a:p>
            <a:pPr lvl="1"/>
            <a:r>
              <a:rPr lang="en-US" dirty="0" smtClean="0"/>
              <a:t>Definition or overview (in topic sentence)</a:t>
            </a:r>
          </a:p>
          <a:p>
            <a:pPr lvl="1"/>
            <a:r>
              <a:rPr lang="en-US" dirty="0" smtClean="0"/>
              <a:t>Input, output, processing</a:t>
            </a:r>
          </a:p>
          <a:p>
            <a:pPr lvl="1"/>
            <a:r>
              <a:rPr lang="en-US" dirty="0" smtClean="0"/>
              <a:t>Events occurring in the step</a:t>
            </a:r>
          </a:p>
          <a:p>
            <a:pPr lvl="1"/>
            <a:r>
              <a:rPr lang="en-US" dirty="0" smtClean="0"/>
              <a:t>Causes &amp; effects related to these events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Discuss the causes &amp; effects of the whole process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 smtClean="0"/>
              <a:t>the end results produced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Writing: </a:t>
            </a:r>
            <a:r>
              <a:rPr lang="en-US" dirty="0"/>
              <a:t>Process Writing  </a:t>
            </a:r>
            <a:r>
              <a:rPr lang="en-US" dirty="0">
                <a:hlinkClick r:id="rId2"/>
              </a:rPr>
              <a:t>https://www.slideshare.net/jenlag/technical-writing-1-</a:t>
            </a:r>
            <a:r>
              <a:rPr lang="en-US" dirty="0" smtClean="0">
                <a:hlinkClick r:id="rId2"/>
              </a:rPr>
              <a:t>39084267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Description of a process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://www.slideshare.net/JourdanIsaacTanaleon/description-of-a-</a:t>
            </a:r>
            <a:r>
              <a:rPr lang="en-US" dirty="0" smtClean="0">
                <a:hlinkClick r:id="rId3"/>
              </a:rPr>
              <a:t>process</a:t>
            </a:r>
            <a:endParaRPr lang="en-US" dirty="0" smtClean="0"/>
          </a:p>
          <a:p>
            <a:r>
              <a:rPr lang="en-US" dirty="0" smtClean="0"/>
              <a:t>Process discussion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://www.prismnet.com/~hcexres/textbook/</a:t>
            </a:r>
            <a:r>
              <a:rPr lang="en-US" dirty="0" smtClean="0">
                <a:hlinkClick r:id="rId4"/>
              </a:rPr>
              <a:t>proc.html</a:t>
            </a:r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non-sequential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processes in computing are not sequential</a:t>
            </a:r>
          </a:p>
          <a:p>
            <a:r>
              <a:rPr lang="en-US" dirty="0" smtClean="0"/>
              <a:t>Advanced features:</a:t>
            </a:r>
          </a:p>
          <a:p>
            <a:pPr lvl="1"/>
            <a:r>
              <a:rPr lang="en-US" dirty="0" smtClean="0"/>
              <a:t>Decision / branch</a:t>
            </a:r>
          </a:p>
          <a:p>
            <a:pPr lvl="1"/>
            <a:r>
              <a:rPr lang="en-US" dirty="0" smtClean="0"/>
              <a:t>Repetition / loop</a:t>
            </a:r>
          </a:p>
          <a:p>
            <a:pPr lvl="1"/>
            <a:r>
              <a:rPr lang="en-US" dirty="0" smtClean="0"/>
              <a:t>Concurrency</a:t>
            </a:r>
          </a:p>
          <a:p>
            <a:r>
              <a:rPr lang="en-US" dirty="0" smtClean="0"/>
              <a:t>Common diagrams to describe such processes</a:t>
            </a:r>
          </a:p>
          <a:p>
            <a:pPr lvl="1"/>
            <a:r>
              <a:rPr lang="en-US" dirty="0" smtClean="0"/>
              <a:t>Flow chart</a:t>
            </a:r>
          </a:p>
          <a:p>
            <a:pPr lvl="1"/>
            <a:r>
              <a:rPr lang="en-US" dirty="0" smtClean="0"/>
              <a:t>UML activity diagram</a:t>
            </a:r>
          </a:p>
          <a:p>
            <a:pPr lvl="1"/>
            <a:r>
              <a:rPr lang="en-US" dirty="0" smtClean="0"/>
              <a:t>UML sequence diagram</a:t>
            </a:r>
          </a:p>
          <a:p>
            <a:r>
              <a:rPr lang="en-US" dirty="0" smtClean="0"/>
              <a:t>Don’t just include a diagram. Write to help readers </a:t>
            </a:r>
            <a:r>
              <a:rPr lang="en-US" dirty="0" smtClean="0"/>
              <a:t>read </a:t>
            </a:r>
            <a:r>
              <a:rPr lang="en-US" dirty="0" smtClean="0"/>
              <a:t>the flow. Highlight the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915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explaining a process </a:t>
            </a:r>
            <a:r>
              <a:rPr lang="en-US" dirty="0" err="1" smtClean="0"/>
              <a:t>w.r.t</a:t>
            </a:r>
            <a:r>
              <a:rPr lang="en-US" dirty="0" smtClean="0"/>
              <a:t>. interacting components, we can also focus on data flowing through processing actions.</a:t>
            </a:r>
          </a:p>
          <a:p>
            <a:r>
              <a:rPr lang="en-US" dirty="0" smtClean="0"/>
              <a:t>The </a:t>
            </a:r>
            <a:r>
              <a:rPr lang="en-US" dirty="0"/>
              <a:t>data flow in </a:t>
            </a:r>
            <a:r>
              <a:rPr lang="en-US" dirty="0" smtClean="0"/>
              <a:t>“3-</a:t>
            </a:r>
            <a:r>
              <a:rPr lang="en-US" dirty="0"/>
              <a:t>data flow-slot </a:t>
            </a:r>
            <a:r>
              <a:rPr lang="en-US" dirty="0" smtClean="0"/>
              <a:t>analysis.pdf” uses a UML activity diagram to explain data processing</a:t>
            </a:r>
          </a:p>
          <a:p>
            <a:r>
              <a:rPr lang="en-US" dirty="0" smtClean="0"/>
              <a:t>Notice the notation for Activity, Data and Flow</a:t>
            </a:r>
          </a:p>
          <a:p>
            <a:r>
              <a:rPr lang="en-US" dirty="0" smtClean="0"/>
              <a:t>Also notice how the author explains the action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on UML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1"/>
            <a:ext cx="4092079" cy="39041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Control flow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Decision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Initial node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final node</a:t>
            </a:r>
          </a:p>
          <a:p>
            <a:r>
              <a:rPr lang="en-US" dirty="0" smtClean="0"/>
              <a:t>To read a diagram, imagine that a token, or thread of control, passes along the flow from one action to another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96" y="2105198"/>
            <a:ext cx="3343275" cy="3733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5282" y="6297568"/>
            <a:ext cx="7822867" cy="4014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Credit: </a:t>
            </a:r>
            <a:r>
              <a:rPr lang="en-US" sz="1800" dirty="0">
                <a:hlinkClick r:id="rId4"/>
              </a:rPr>
              <a:t>https://msdn.microsoft.com/en-us/library/dd409360.</a:t>
            </a:r>
            <a:r>
              <a:rPr lang="en-US" sz="1800" dirty="0" smtClean="0">
                <a:hlinkClick r:id="rId4"/>
              </a:rPr>
              <a:t>aspx</a:t>
            </a:r>
            <a:r>
              <a:rPr lang="en-US" sz="1800" dirty="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on UML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1"/>
            <a:ext cx="5037880" cy="390415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Fork node</a:t>
            </a:r>
            <a:r>
              <a:rPr lang="en-US" dirty="0" smtClean="0"/>
              <a:t> divides a single flow into concurrent flow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Join node</a:t>
            </a:r>
            <a:r>
              <a:rPr lang="en-US" dirty="0" smtClean="0"/>
              <a:t> combines concurrent flows into a single flow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Send signal action</a:t>
            </a:r>
            <a:r>
              <a:rPr lang="en-US" dirty="0" smtClean="0"/>
              <a:t> sends a message or signal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 event action</a:t>
            </a:r>
            <a:r>
              <a:rPr lang="en-US" dirty="0" smtClean="0"/>
              <a:t> waits for a message or signal before the action can continue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3" y="1934841"/>
            <a:ext cx="2905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4, Order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831178"/>
            <a:ext cx="7771702" cy="17116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Requested order is input parameter of the activity. After order is accepted and all required information is filled in, payment is accepted and order is shipped. </a:t>
            </a:r>
            <a:r>
              <a:rPr lang="en-US" dirty="0" smtClean="0"/>
              <a:t>Note </a:t>
            </a:r>
            <a:r>
              <a:rPr lang="en-US" dirty="0"/>
              <a:t>that this business flow allows order shipment before invoice is sent or payment is confirmed.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5" y="3575863"/>
            <a:ext cx="7545004" cy="28251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5282" y="6401232"/>
            <a:ext cx="7822867" cy="4014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Credit: </a:t>
            </a:r>
            <a:r>
              <a:rPr lang="en-US" sz="1800" dirty="0" smtClean="0">
                <a:hlinkClick r:id="rId4"/>
              </a:rPr>
              <a:t>https://www.uml-diagrams.org</a:t>
            </a:r>
            <a:r>
              <a:rPr lang="en-US" sz="1800" dirty="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4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description</a:t>
            </a:r>
          </a:p>
          <a:p>
            <a:r>
              <a:rPr lang="en-US" dirty="0" smtClean="0"/>
              <a:t>Simple process as a sequence of steps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Data flow in data processing</a:t>
            </a:r>
          </a:p>
          <a:p>
            <a:r>
              <a:rPr lang="en-US" dirty="0" smtClean="0"/>
              <a:t>Non-sequential flow</a:t>
            </a:r>
          </a:p>
          <a:p>
            <a:pPr lvl="1"/>
            <a:r>
              <a:rPr lang="en-US" dirty="0" smtClean="0"/>
              <a:t>UML activity diagram</a:t>
            </a:r>
          </a:p>
          <a:p>
            <a:pPr lvl="1"/>
            <a:r>
              <a:rPr lang="en-US" dirty="0" smtClean="0"/>
              <a:t>UML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5, two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73879"/>
            <a:ext cx="7290055" cy="18502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achieve this, the mobile application has two thread actions, as shown in Figure X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The first </a:t>
            </a:r>
            <a:r>
              <a:rPr lang="en-US" dirty="0">
                <a:solidFill>
                  <a:srgbClr val="FF0000"/>
                </a:solidFill>
              </a:rPr>
              <a:t>action </a:t>
            </a:r>
            <a:r>
              <a:rPr lang="en-US" dirty="0"/>
              <a:t>is to periodically inquire the geolocation API of the mobile phone to find </a:t>
            </a:r>
            <a:r>
              <a:rPr lang="en-US" dirty="0" smtClean="0"/>
              <a:t>the current </a:t>
            </a:r>
            <a:r>
              <a:rPr lang="en-US" dirty="0"/>
              <a:t>location of the user. </a:t>
            </a:r>
            <a:r>
              <a:rPr lang="en-US" dirty="0">
                <a:solidFill>
                  <a:srgbClr val="FF0000"/>
                </a:solidFill>
              </a:rPr>
              <a:t>The other is </a:t>
            </a:r>
            <a:r>
              <a:rPr lang="en-US" dirty="0"/>
              <a:t>to get the current parking data from the front </a:t>
            </a:r>
            <a:r>
              <a:rPr lang="en-US" dirty="0" smtClean="0"/>
              <a:t>line server</a:t>
            </a:r>
            <a:r>
              <a:rPr lang="en-US" dirty="0"/>
              <a:t>, filter the nearby parking lots, and present the data on the map view. Furthermore, </a:t>
            </a:r>
            <a:r>
              <a:rPr lang="en-US" dirty="0" smtClean="0"/>
              <a:t>the mobile </a:t>
            </a:r>
            <a:r>
              <a:rPr lang="en-US" dirty="0"/>
              <a:t>application will poll the front line server in a period of 30 seconds.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" y="3668117"/>
            <a:ext cx="8086494" cy="30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6, Online shopping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644727"/>
            <a:ext cx="8418022" cy="5126837"/>
          </a:xfrm>
        </p:spPr>
      </p:pic>
      <p:sp>
        <p:nvSpPr>
          <p:cNvPr id="3" name="Rectangle 2"/>
          <p:cNvSpPr/>
          <p:nvPr/>
        </p:nvSpPr>
        <p:spPr>
          <a:xfrm>
            <a:off x="6945877" y="2163979"/>
            <a:ext cx="2125231" cy="98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Exercise: write a paragraph to summarize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on UML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msdn.microsoft.com/en-us/library/dd409360.aspx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http://www.inf.ed.ac.uk/teaching/courses/seoc/2011_2012/notes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on UML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1"/>
            <a:ext cx="7290055" cy="16562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Participants: objects that interact to complete </a:t>
            </a:r>
            <a:r>
              <a:rPr lang="en-US" dirty="0" err="1" smtClean="0"/>
              <a:t>sth</a:t>
            </a:r>
            <a:endParaRPr lang="en-US" dirty="0" smtClean="0"/>
          </a:p>
          <a:p>
            <a:r>
              <a:rPr lang="en-US" dirty="0" smtClean="0"/>
              <a:t>Time: vertical axis</a:t>
            </a:r>
          </a:p>
          <a:p>
            <a:r>
              <a:rPr lang="en-US" dirty="0" smtClean="0"/>
              <a:t>Messages: communication between participants </a:t>
            </a:r>
          </a:p>
        </p:txBody>
      </p:sp>
      <p:pic>
        <p:nvPicPr>
          <p:cNvPr id="2050" name="Picture 2" descr="simple restaurant uml sequence diagram s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62" y="3990109"/>
            <a:ext cx="3334728" cy="21770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1" y="3906983"/>
            <a:ext cx="3932952" cy="25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on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582" y="1934841"/>
            <a:ext cx="3071360" cy="4374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Combined fragments let you show loops, branches and other alternatives</a:t>
            </a:r>
          </a:p>
          <a:p>
            <a:r>
              <a:rPr lang="en-US" sz="2000" dirty="0" smtClean="0"/>
              <a:t>In this example, there is different sequence of events for the two cases: [deliver to home] and [collect from store]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7" y="2186853"/>
            <a:ext cx="4219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7, online bookshop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67" y="1645896"/>
            <a:ext cx="3505880" cy="48015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3063" y="1683014"/>
            <a:ext cx="3536879" cy="4374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customer searches the inventory for some book</a:t>
            </a:r>
          </a:p>
          <a:p>
            <a:pPr lvl="1"/>
            <a:r>
              <a:rPr lang="en-US" sz="1600" dirty="0" smtClean="0"/>
              <a:t>He may view detail description </a:t>
            </a:r>
          </a:p>
          <a:p>
            <a:pPr lvl="1"/>
            <a:r>
              <a:rPr lang="en-US" sz="1600" dirty="0" smtClean="0"/>
              <a:t>After that, he may add the book to the shopping cart</a:t>
            </a:r>
          </a:p>
          <a:p>
            <a:pPr lvl="1"/>
            <a:r>
              <a:rPr lang="en-US" sz="1600" dirty="0" smtClean="0"/>
              <a:t>After that, he may checkout all books in the shopping cart. For detail, refer to another sequence diagram</a:t>
            </a:r>
          </a:p>
          <a:p>
            <a:r>
              <a:rPr lang="en-US" sz="2000" dirty="0" smtClean="0"/>
              <a:t>The customer can repeat the above steps</a:t>
            </a:r>
          </a:p>
        </p:txBody>
      </p:sp>
    </p:spTree>
    <p:extLst>
      <p:ext uri="{BB962C8B-B14F-4D97-AF65-F5344CB8AC3E}">
        <p14:creationId xmlns:p14="http://schemas.microsoft.com/office/powerpoint/2010/main" val="24124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73880"/>
            <a:ext cx="7290055" cy="1828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</a:t>
            </a:r>
            <a:r>
              <a:rPr lang="en-US" dirty="0" smtClean="0"/>
              <a:t>5-</a:t>
            </a:r>
            <a:r>
              <a:rPr lang="en-US" dirty="0"/>
              <a:t>chatbot system architecture.pdf</a:t>
            </a:r>
          </a:p>
          <a:p>
            <a:r>
              <a:rPr lang="en-US" dirty="0" smtClean="0"/>
              <a:t>The excerpt contains the system architecture and sequence diagram that </a:t>
            </a:r>
            <a:r>
              <a:rPr lang="en-US" dirty="0" smtClean="0"/>
              <a:t>explains </a:t>
            </a:r>
            <a:r>
              <a:rPr lang="en-US" dirty="0" smtClean="0"/>
              <a:t>the interaction between the system components</a:t>
            </a:r>
          </a:p>
          <a:p>
            <a:r>
              <a:rPr lang="en-US" dirty="0" smtClean="0"/>
              <a:t>Comment on the explanation</a:t>
            </a:r>
          </a:p>
          <a:p>
            <a:endParaRPr lang="en-US" dirty="0"/>
          </a:p>
        </p:txBody>
      </p:sp>
      <p:pic>
        <p:nvPicPr>
          <p:cNvPr id="6" name="圖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3873731"/>
            <a:ext cx="3575135" cy="2530965"/>
          </a:xfrm>
          <a:prstGeom prst="rect">
            <a:avLst/>
          </a:prstGeom>
        </p:spPr>
      </p:pic>
      <p:pic>
        <p:nvPicPr>
          <p:cNvPr id="7" name="圖片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" y="3834629"/>
            <a:ext cx="4179483" cy="2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on UML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0"/>
            <a:ext cx="7290055" cy="3557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https://courses.cs.washington.edu/courses/cse403/15sp/lectures/L10.pdf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://creately.com/blog/diagrams/sequence-diagram-tutorial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www.uml-diagrams.org/sequence-diagrams-examples.html</a:t>
            </a:r>
            <a:endParaRPr lang="en-US" dirty="0" smtClean="0"/>
          </a:p>
          <a:p>
            <a:r>
              <a:rPr lang="en-US" dirty="0"/>
              <a:t>https://www.uml-diagrams.org/sequence-diagrams-combined-fragment.html</a:t>
            </a:r>
          </a:p>
        </p:txBody>
      </p:sp>
    </p:spTree>
    <p:extLst>
      <p:ext uri="{BB962C8B-B14F-4D97-AF65-F5344CB8AC3E}">
        <p14:creationId xmlns:p14="http://schemas.microsoft.com/office/powerpoint/2010/main" val="37069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process is a series of events or actions that occur over time to accomplish something.</a:t>
            </a:r>
          </a:p>
          <a:p>
            <a:r>
              <a:rPr lang="en-US" dirty="0" smtClean="0"/>
              <a:t>To describe how something works in a process,</a:t>
            </a:r>
          </a:p>
          <a:p>
            <a:pPr lvl="1"/>
            <a:r>
              <a:rPr lang="en-US" dirty="0" smtClean="0"/>
              <a:t>Identify the interacting components / agents</a:t>
            </a:r>
          </a:p>
          <a:p>
            <a:pPr lvl="1"/>
            <a:r>
              <a:rPr lang="en-US" dirty="0" smtClean="0"/>
              <a:t>Describe the order that data/command flow among the components</a:t>
            </a:r>
          </a:p>
          <a:p>
            <a:pPr lvl="1"/>
            <a:r>
              <a:rPr lang="en-US" dirty="0" smtClean="0"/>
              <a:t>Explain processing done at components</a:t>
            </a:r>
          </a:p>
          <a:p>
            <a:r>
              <a:rPr lang="en-US" dirty="0"/>
              <a:t>Step-by-step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step/phase/stage in a process should be discussed separately following the sequence / time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usually a figure is essential in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/>
              <a:t>article “1-instruction </a:t>
            </a:r>
            <a:r>
              <a:rPr lang="en-US" dirty="0" err="1" smtClean="0"/>
              <a:t>cycle.docx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What are the interacting components?</a:t>
            </a:r>
          </a:p>
          <a:p>
            <a:r>
              <a:rPr lang="en-US" dirty="0" smtClean="0"/>
              <a:t>What is the purpose of this process?</a:t>
            </a:r>
          </a:p>
          <a:p>
            <a:r>
              <a:rPr lang="en-US" dirty="0" smtClean="0"/>
              <a:t>For each step,</a:t>
            </a:r>
          </a:p>
          <a:p>
            <a:pPr lvl="1"/>
            <a:r>
              <a:rPr lang="en-US" dirty="0" smtClean="0"/>
              <a:t>What data is moved?</a:t>
            </a:r>
          </a:p>
          <a:p>
            <a:pPr lvl="1"/>
            <a:r>
              <a:rPr lang="en-US" dirty="0" smtClean="0"/>
              <a:t>What processing is done?</a:t>
            </a:r>
          </a:p>
          <a:p>
            <a:pPr lvl="1"/>
            <a:r>
              <a:rPr lang="en-US" dirty="0" smtClean="0"/>
              <a:t>What features of the computer hardware are used?</a:t>
            </a:r>
          </a:p>
          <a:p>
            <a:r>
              <a:rPr lang="en-US" dirty="0" smtClean="0"/>
              <a:t>Notice how the figure helps you to understand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 provides a high-level explanation of how the systems work</a:t>
            </a:r>
          </a:p>
          <a:p>
            <a:r>
              <a:rPr lang="en-US" dirty="0" smtClean="0"/>
              <a:t>A system architecture</a:t>
            </a:r>
          </a:p>
          <a:p>
            <a:pPr lvl="1"/>
            <a:r>
              <a:rPr lang="en-US" dirty="0" smtClean="0"/>
              <a:t>specifies the main components in a system</a:t>
            </a:r>
          </a:p>
          <a:p>
            <a:pPr lvl="1"/>
            <a:r>
              <a:rPr lang="en-US" dirty="0" smtClean="0"/>
              <a:t>explains how the components work together to achieve the main tasks</a:t>
            </a:r>
          </a:p>
          <a:p>
            <a:pPr lvl="1"/>
            <a:r>
              <a:rPr lang="en-US" dirty="0" smtClean="0"/>
              <a:t>specifies the data / command sent between the components</a:t>
            </a:r>
          </a:p>
          <a:p>
            <a:pPr lvl="1"/>
            <a:r>
              <a:rPr lang="en-US" dirty="0" smtClean="0"/>
              <a:t>describes the order of the events or actions done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1,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83" y="1832114"/>
            <a:ext cx="5427679" cy="384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Domain Name System (DNS) is an industry standard protocol that translates domain name to IP address and </a:t>
            </a:r>
            <a:r>
              <a:rPr lang="en-US" sz="2400" dirty="0" smtClean="0"/>
              <a:t>vice versa</a:t>
            </a:r>
            <a:r>
              <a:rPr lang="en-US" sz="2400" dirty="0"/>
              <a:t>. </a:t>
            </a:r>
            <a:r>
              <a:rPr lang="en-US" sz="2400" dirty="0" smtClean="0"/>
              <a:t>The following diagram shows how DNS works in web browsing. </a:t>
            </a:r>
            <a:r>
              <a:rPr lang="en-US" sz="2400" dirty="0"/>
              <a:t>The user makes a request to </a:t>
            </a:r>
            <a:r>
              <a:rPr lang="en-US" sz="2400" dirty="0" err="1"/>
              <a:t>techglimpse.com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and</a:t>
            </a:r>
            <a:r>
              <a:rPr lang="en-US" sz="2400" dirty="0"/>
              <a:t> the browser asks DNS for </a:t>
            </a:r>
            <a:r>
              <a:rPr lang="en-US" sz="2400" dirty="0" err="1"/>
              <a:t>techglimpse’s</a:t>
            </a:r>
            <a:r>
              <a:rPr lang="en-US" sz="2400" dirty="0"/>
              <a:t> IP address to make HTTP request. </a:t>
            </a:r>
            <a:r>
              <a:rPr lang="en-US" sz="2400" dirty="0">
                <a:solidFill>
                  <a:srgbClr val="00B050"/>
                </a:solidFill>
              </a:rPr>
              <a:t>Once</a:t>
            </a:r>
            <a:r>
              <a:rPr lang="en-US" sz="2400" dirty="0"/>
              <a:t> the DNS returns the IP address, the web browser makes HTTP request </a:t>
            </a:r>
            <a:r>
              <a:rPr lang="en-US" sz="2400" dirty="0">
                <a:solidFill>
                  <a:srgbClr val="00B050"/>
                </a:solidFill>
              </a:rPr>
              <a:t>and</a:t>
            </a:r>
            <a:r>
              <a:rPr lang="en-US" sz="2400" dirty="0"/>
              <a:t> the web server responds to the browser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Macintosh HD:private:var:folders:0v:j28851tn3z5cf9yw51tt9vpc0000gp:T:TemporaryItems:what-is-dns-explained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2" y="1934842"/>
            <a:ext cx="3472944" cy="2496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5282" y="6258694"/>
            <a:ext cx="7822867" cy="4014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Credit: </a:t>
            </a:r>
            <a:r>
              <a:rPr lang="en-GB" sz="1800" u="sng" dirty="0">
                <a:hlinkClick r:id="rId4"/>
              </a:rPr>
              <a:t>https://techglimpse.com/dns-tutorials-types-name-servers-basics/</a:t>
            </a:r>
            <a:endParaRPr 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4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2,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274" y="1832114"/>
            <a:ext cx="4073611" cy="437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When</a:t>
            </a:r>
            <a:r>
              <a:rPr lang="en-US" sz="2400" dirty="0"/>
              <a:t> you enter a URL in a </a:t>
            </a:r>
            <a:r>
              <a:rPr lang="en-US" sz="2400" dirty="0" smtClean="0"/>
              <a:t>browser, </a:t>
            </a:r>
            <a:r>
              <a:rPr lang="en-US" sz="2400" dirty="0"/>
              <a:t>the browser sends a request to the DNS asking it to return the IP address of the site. This is called the DNS lookup. </a:t>
            </a:r>
            <a:r>
              <a:rPr lang="en-US" sz="2400" dirty="0">
                <a:solidFill>
                  <a:srgbClr val="00B050"/>
                </a:solidFill>
              </a:rPr>
              <a:t>After</a:t>
            </a:r>
            <a:r>
              <a:rPr lang="en-US" sz="2400" dirty="0"/>
              <a:t> the Web browser gets the IP address for that site, it contacts the site using the IP address, and displays the page for you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 descr="Macintosh HD:private:var:folders:0v:j28851tn3z5cf9yw51tt9vpc0000gp:T:TemporaryItems:Figure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84" y="1943695"/>
            <a:ext cx="4470758" cy="39262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5282" y="6297568"/>
            <a:ext cx="7822867" cy="4014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Credit: </a:t>
            </a:r>
            <a:r>
              <a:rPr lang="en-GB" sz="1800" u="sng" dirty="0">
                <a:hlinkClick r:id="rId4"/>
              </a:rPr>
              <a:t>http://www.onjava.com/pub/a/onjava/2001/09/26/</a:t>
            </a:r>
            <a:r>
              <a:rPr lang="en-GB" sz="1800" u="sng" dirty="0" smtClean="0">
                <a:hlinkClick r:id="rId4"/>
              </a:rPr>
              <a:t>load.html</a:t>
            </a:r>
            <a:endParaRPr 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7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8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order,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clauses are used to show the order of events</a:t>
            </a:r>
          </a:p>
          <a:p>
            <a:pPr lvl="1"/>
            <a:r>
              <a:rPr lang="en-US" dirty="0" smtClean="0"/>
              <a:t>e.g. after, before, when, while, first, second, third, after, next, later</a:t>
            </a:r>
          </a:p>
          <a:p>
            <a:r>
              <a:rPr lang="en-US" dirty="0" smtClean="0"/>
              <a:t>Ref:</a:t>
            </a:r>
          </a:p>
          <a:p>
            <a:pPr lvl="1"/>
            <a:r>
              <a:rPr lang="en-US" dirty="0">
                <a:hlinkClick r:id="rId2"/>
              </a:rPr>
              <a:t>https://dictionary.cambridge.org/grammar/british-grammar/linking-words-and-expressions/conjunctions-</a:t>
            </a:r>
            <a:r>
              <a:rPr lang="en-US" dirty="0" smtClean="0">
                <a:hlinkClick r:id="rId2"/>
              </a:rPr>
              <a:t>time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order,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934841"/>
            <a:ext cx="3470926" cy="4514896"/>
          </a:xfrm>
        </p:spPr>
        <p:txBody>
          <a:bodyPr/>
          <a:lstStyle/>
          <a:p>
            <a:r>
              <a:rPr lang="en-US" dirty="0" smtClean="0"/>
              <a:t>Numbered list and in-sentence list put more emphasis on the sequence.</a:t>
            </a:r>
          </a:p>
          <a:p>
            <a:endParaRPr lang="en-US" dirty="0" smtClean="0"/>
          </a:p>
          <a:p>
            <a:r>
              <a:rPr lang="en-US" sz="2400" dirty="0" smtClean="0"/>
              <a:t>Ref: https</a:t>
            </a:r>
            <a:r>
              <a:rPr lang="en-US" sz="2400" dirty="0"/>
              <a:t>://</a:t>
            </a:r>
            <a:r>
              <a:rPr lang="en-US" sz="2400" dirty="0" err="1"/>
              <a:t>www.prismnet.com</a:t>
            </a:r>
            <a:r>
              <a:rPr lang="en-US" sz="2400" dirty="0"/>
              <a:t>/~</a:t>
            </a:r>
            <a:r>
              <a:rPr lang="en-US" sz="2400" dirty="0" err="1"/>
              <a:t>hcexres</a:t>
            </a:r>
            <a:r>
              <a:rPr lang="en-US" sz="2400" dirty="0"/>
              <a:t>/textbook/</a:t>
            </a:r>
            <a:r>
              <a:rPr lang="en-US" sz="2400" dirty="0" err="1"/>
              <a:t>lists.html</a:t>
            </a:r>
            <a:endParaRPr lang="en-US" sz="2400" dirty="0"/>
          </a:p>
        </p:txBody>
      </p:sp>
      <p:pic>
        <p:nvPicPr>
          <p:cNvPr id="4" name="Picture 3" descr="list_fig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58"/>
          <a:stretch/>
        </p:blipFill>
        <p:spPr>
          <a:xfrm>
            <a:off x="4123562" y="4380599"/>
            <a:ext cx="4854435" cy="2052681"/>
          </a:xfrm>
          <a:prstGeom prst="rect">
            <a:avLst/>
          </a:prstGeom>
        </p:spPr>
      </p:pic>
      <p:pic>
        <p:nvPicPr>
          <p:cNvPr id="6" name="Picture 5" descr="list_fig4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4" r="38129" b="20429"/>
          <a:stretch/>
        </p:blipFill>
        <p:spPr>
          <a:xfrm>
            <a:off x="4123562" y="1887453"/>
            <a:ext cx="4775086" cy="22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2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4299</TotalTime>
  <Words>1276</Words>
  <Application>Microsoft Office PowerPoint</Application>
  <PresentationFormat>On-screen Show (4:3)</PresentationFormat>
  <Paragraphs>163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How DOES it work?</vt:lpstr>
      <vt:lpstr>Outline</vt:lpstr>
      <vt:lpstr>Describing a Process</vt:lpstr>
      <vt:lpstr>Example: instruction cycle</vt:lpstr>
      <vt:lpstr>System Architecture</vt:lpstr>
      <vt:lpstr>Example 1, System architecture</vt:lpstr>
      <vt:lpstr>Example 2, System architecture</vt:lpstr>
      <vt:lpstr>Expressing order, 1</vt:lpstr>
      <vt:lpstr>Expressing order, 2</vt:lpstr>
      <vt:lpstr>Example 3, Architecture Of A Web App</vt:lpstr>
      <vt:lpstr>Adding more information to process description</vt:lpstr>
      <vt:lpstr>Exercise 1, FYP poster</vt:lpstr>
      <vt:lpstr>Long description of process</vt:lpstr>
      <vt:lpstr>Reference</vt:lpstr>
      <vt:lpstr>Understanding non-sequential processes</vt:lpstr>
      <vt:lpstr>Data flow</vt:lpstr>
      <vt:lpstr>A quick lesson on UML activity diagram</vt:lpstr>
      <vt:lpstr>A quick lesson on UML activity diagram</vt:lpstr>
      <vt:lpstr>Example 4, Order processing</vt:lpstr>
      <vt:lpstr>Example 5, two threads</vt:lpstr>
      <vt:lpstr>Example 6, Online shopping </vt:lpstr>
      <vt:lpstr>Tutorials on UML activity diagram</vt:lpstr>
      <vt:lpstr>A quick lesson on UML sequence diagram</vt:lpstr>
      <vt:lpstr>A quick lesson on sequence diagram</vt:lpstr>
      <vt:lpstr>Example 7, online bookshop</vt:lpstr>
      <vt:lpstr>Exercise, sequence diagram</vt:lpstr>
      <vt:lpstr>Tutorials on UML sequence diagram</vt:lpstr>
    </vt:vector>
  </TitlesOfParts>
  <Company>IPM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 scientific paper</dc:title>
  <dc:creator>Philip Lei</dc:creator>
  <cp:lastModifiedBy>LEI IAT SENG, PHILIP</cp:lastModifiedBy>
  <cp:revision>135</cp:revision>
  <cp:lastPrinted>2018-01-16T04:13:56Z</cp:lastPrinted>
  <dcterms:created xsi:type="dcterms:W3CDTF">2018-01-08T08:19:06Z</dcterms:created>
  <dcterms:modified xsi:type="dcterms:W3CDTF">2018-09-19T01:45:44Z</dcterms:modified>
</cp:coreProperties>
</file>