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40"/>
  </p:notesMasterIdLst>
  <p:handoutMasterIdLst>
    <p:handoutMasterId r:id="rId41"/>
  </p:handoutMasterIdLst>
  <p:sldIdLst>
    <p:sldId id="256" r:id="rId2"/>
    <p:sldId id="321" r:id="rId3"/>
    <p:sldId id="324" r:id="rId4"/>
    <p:sldId id="322" r:id="rId5"/>
    <p:sldId id="323" r:id="rId6"/>
    <p:sldId id="327" r:id="rId7"/>
    <p:sldId id="328" r:id="rId8"/>
    <p:sldId id="326" r:id="rId9"/>
    <p:sldId id="329" r:id="rId10"/>
    <p:sldId id="330" r:id="rId11"/>
    <p:sldId id="337" r:id="rId12"/>
    <p:sldId id="338" r:id="rId13"/>
    <p:sldId id="361" r:id="rId14"/>
    <p:sldId id="362" r:id="rId15"/>
    <p:sldId id="335" r:id="rId16"/>
    <p:sldId id="316" r:id="rId17"/>
    <p:sldId id="341" r:id="rId18"/>
    <p:sldId id="363" r:id="rId19"/>
    <p:sldId id="345" r:id="rId20"/>
    <p:sldId id="346" r:id="rId21"/>
    <p:sldId id="343" r:id="rId22"/>
    <p:sldId id="344" r:id="rId23"/>
    <p:sldId id="364" r:id="rId24"/>
    <p:sldId id="342" r:id="rId25"/>
    <p:sldId id="347" r:id="rId26"/>
    <p:sldId id="348" r:id="rId27"/>
    <p:sldId id="349" r:id="rId28"/>
    <p:sldId id="350" r:id="rId29"/>
    <p:sldId id="351" r:id="rId30"/>
    <p:sldId id="355" r:id="rId31"/>
    <p:sldId id="353" r:id="rId32"/>
    <p:sldId id="354" r:id="rId33"/>
    <p:sldId id="357" r:id="rId34"/>
    <p:sldId id="358" r:id="rId35"/>
    <p:sldId id="359" r:id="rId36"/>
    <p:sldId id="360" r:id="rId37"/>
    <p:sldId id="331" r:id="rId38"/>
    <p:sldId id="352"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440" y="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21" d="100"/>
          <a:sy n="121" d="100"/>
        </p:scale>
        <p:origin x="4892" y="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60E2EAA-91AB-4CF0-985C-E4BFB1FB4F1A}" type="datetimeFigureOut">
              <a:rPr lang="en-US" smtClean="0"/>
              <a:t>2/5/2018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FA58200-2578-4CC7-9890-F9E6C8A0C765}" type="slidenum">
              <a:rPr lang="en-US" smtClean="0"/>
              <a:t>‹#›</a:t>
            </a:fld>
            <a:endParaRPr lang="en-US"/>
          </a:p>
        </p:txBody>
      </p:sp>
    </p:spTree>
    <p:extLst>
      <p:ext uri="{BB962C8B-B14F-4D97-AF65-F5344CB8AC3E}">
        <p14:creationId xmlns:p14="http://schemas.microsoft.com/office/powerpoint/2010/main" val="1972212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95C528C4-8FC4-AE41-8EEF-D2BF13BD6B44}" type="datetimeFigureOut">
              <a:rPr lang="en-US" smtClean="0"/>
              <a:t>2/5/2018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463FBCD7-7DD8-5D45-8970-29ECA00AF25B}" type="slidenum">
              <a:rPr lang="en-US" smtClean="0"/>
              <a:t>‹#›</a:t>
            </a:fld>
            <a:endParaRPr lang="en-US"/>
          </a:p>
        </p:txBody>
      </p:sp>
    </p:spTree>
    <p:extLst>
      <p:ext uri="{BB962C8B-B14F-4D97-AF65-F5344CB8AC3E}">
        <p14:creationId xmlns:p14="http://schemas.microsoft.com/office/powerpoint/2010/main" val="33812762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abacus.bates.edu</a:t>
            </a:r>
            <a:r>
              <a:rPr lang="en-US" dirty="0" smtClean="0"/>
              <a:t>/~</a:t>
            </a:r>
            <a:r>
              <a:rPr lang="en-US" dirty="0" err="1" smtClean="0"/>
              <a:t>ganderso</a:t>
            </a:r>
            <a:r>
              <a:rPr lang="en-US" dirty="0" smtClean="0"/>
              <a:t>/biology/resources/writing/</a:t>
            </a:r>
            <a:r>
              <a:rPr lang="en-US" dirty="0" err="1" smtClean="0"/>
              <a:t>HTWtablefigs.html</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6</a:t>
            </a:fld>
            <a:endParaRPr lang="en-US"/>
          </a:p>
        </p:txBody>
      </p:sp>
    </p:spTree>
    <p:extLst>
      <p:ext uri="{BB962C8B-B14F-4D97-AF65-F5344CB8AC3E}">
        <p14:creationId xmlns:p14="http://schemas.microsoft.com/office/powerpoint/2010/main" val="1201963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 the note</a:t>
            </a:r>
            <a:r>
              <a:rPr lang="en-US" baseline="0" dirty="0" smtClean="0"/>
              <a:t> 1-effective-use-tables-figures.pdf</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23</a:t>
            </a:fld>
            <a:endParaRPr lang="en-US"/>
          </a:p>
        </p:txBody>
      </p:sp>
    </p:spTree>
    <p:extLst>
      <p:ext uri="{BB962C8B-B14F-4D97-AF65-F5344CB8AC3E}">
        <p14:creationId xmlns:p14="http://schemas.microsoft.com/office/powerpoint/2010/main" val="1477897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3-Kooti 2017 - iPhone digital marketplace</a:t>
            </a:r>
          </a:p>
          <a:p>
            <a:r>
              <a:rPr lang="en-US" dirty="0" smtClean="0"/>
              <a:t>p. 14</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25</a:t>
            </a:fld>
            <a:endParaRPr lang="en-US"/>
          </a:p>
        </p:txBody>
      </p:sp>
    </p:spTree>
    <p:extLst>
      <p:ext uri="{BB962C8B-B14F-4D97-AF65-F5344CB8AC3E}">
        <p14:creationId xmlns:p14="http://schemas.microsoft.com/office/powerpoint/2010/main" val="1946322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https://www.rootusers.com/web-server-performance-benchmark/</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31</a:t>
            </a:fld>
            <a:endParaRPr lang="en-US"/>
          </a:p>
        </p:txBody>
      </p:sp>
    </p:spTree>
    <p:extLst>
      <p:ext uri="{BB962C8B-B14F-4D97-AF65-F5344CB8AC3E}">
        <p14:creationId xmlns:p14="http://schemas.microsoft.com/office/powerpoint/2010/main" val="102029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https://www.extremetech.com/extreme/188776-how-l1-and-l2-cpu-caches-work-and-why-theyre-an-essential-part-of-modern-chips</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32</a:t>
            </a:fld>
            <a:endParaRPr lang="en-US"/>
          </a:p>
        </p:txBody>
      </p:sp>
    </p:spTree>
    <p:extLst>
      <p:ext uri="{BB962C8B-B14F-4D97-AF65-F5344CB8AC3E}">
        <p14:creationId xmlns:p14="http://schemas.microsoft.com/office/powerpoint/2010/main" val="2453279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http://onlinestatbook.com/2/describing_bivariate_data/intro.html</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33</a:t>
            </a:fld>
            <a:endParaRPr lang="en-US"/>
          </a:p>
        </p:txBody>
      </p:sp>
    </p:spTree>
    <p:extLst>
      <p:ext uri="{BB962C8B-B14F-4D97-AF65-F5344CB8AC3E}">
        <p14:creationId xmlns:p14="http://schemas.microsoft.com/office/powerpoint/2010/main" val="625654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https://simon.cs.vt.edu/SoSci/converted/Correlation/activity.html</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34</a:t>
            </a:fld>
            <a:endParaRPr lang="en-US"/>
          </a:p>
        </p:txBody>
      </p:sp>
    </p:spTree>
    <p:extLst>
      <p:ext uri="{BB962C8B-B14F-4D97-AF65-F5344CB8AC3E}">
        <p14:creationId xmlns:p14="http://schemas.microsoft.com/office/powerpoint/2010/main" val="148294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www.editage.com</a:t>
            </a:r>
            <a:r>
              <a:rPr lang="en-US" dirty="0" smtClean="0"/>
              <a:t>/insights/choose-the-best-format-for-presenting-your-research-data-tables-figures-and-text</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7</a:t>
            </a:fld>
            <a:endParaRPr lang="en-US"/>
          </a:p>
        </p:txBody>
      </p:sp>
    </p:spTree>
    <p:extLst>
      <p:ext uri="{BB962C8B-B14F-4D97-AF65-F5344CB8AC3E}">
        <p14:creationId xmlns:p14="http://schemas.microsoft.com/office/powerpoint/2010/main" val="3220919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www.tu-chemnitz.de</a:t>
            </a:r>
            <a:r>
              <a:rPr lang="en-US" dirty="0" smtClean="0"/>
              <a:t>/</a:t>
            </a:r>
            <a:r>
              <a:rPr lang="en-US" dirty="0" err="1" smtClean="0"/>
              <a:t>phil</a:t>
            </a:r>
            <a:r>
              <a:rPr lang="en-US" dirty="0" smtClean="0"/>
              <a:t>/</a:t>
            </a:r>
            <a:r>
              <a:rPr lang="en-US" dirty="0" err="1" smtClean="0"/>
              <a:t>english</a:t>
            </a:r>
            <a:r>
              <a:rPr lang="en-US" dirty="0" smtClean="0"/>
              <a:t>/sections/linguist/independent/</a:t>
            </a:r>
            <a:r>
              <a:rPr lang="en-US" dirty="0" err="1" smtClean="0"/>
              <a:t>kursmaterialien</a:t>
            </a:r>
            <a:r>
              <a:rPr lang="en-US" dirty="0" smtClean="0"/>
              <a:t>/</a:t>
            </a:r>
            <a:r>
              <a:rPr lang="en-US" dirty="0" err="1" smtClean="0"/>
              <a:t>TechComm</a:t>
            </a:r>
            <a:r>
              <a:rPr lang="en-US" dirty="0" smtClean="0"/>
              <a:t>/</a:t>
            </a:r>
            <a:r>
              <a:rPr lang="en-US" dirty="0" err="1" smtClean="0"/>
              <a:t>acchtml</a:t>
            </a:r>
            <a:r>
              <a:rPr lang="en-US" dirty="0" smtClean="0"/>
              <a:t>/</a:t>
            </a:r>
            <a:r>
              <a:rPr lang="en-US" dirty="0" err="1" smtClean="0"/>
              <a:t>graphics.html</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8</a:t>
            </a:fld>
            <a:endParaRPr lang="en-US"/>
          </a:p>
        </p:txBody>
      </p:sp>
    </p:spTree>
    <p:extLst>
      <p:ext uri="{BB962C8B-B14F-4D97-AF65-F5344CB8AC3E}">
        <p14:creationId xmlns:p14="http://schemas.microsoft.com/office/powerpoint/2010/main" val="329150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Imran 2015,</a:t>
            </a:r>
            <a:r>
              <a:rPr lang="en-US" baseline="0" dirty="0" smtClean="0"/>
              <a:t> </a:t>
            </a:r>
            <a:r>
              <a:rPr lang="en-US" sz="1200" b="1" kern="1200" dirty="0" smtClean="0">
                <a:solidFill>
                  <a:schemeClr val="tx1"/>
                </a:solidFill>
                <a:effectLst/>
                <a:latin typeface="+mn-lt"/>
                <a:ea typeface="+mn-ea"/>
                <a:cs typeface="+mn-cs"/>
              </a:rPr>
              <a:t>Processing Social Media Messages in Mass Emergency: A Survey</a:t>
            </a:r>
            <a:r>
              <a:rPr lang="en-US" sz="1200" b="1" kern="1200" baseline="0" dirty="0" smtClean="0">
                <a:solidFill>
                  <a:schemeClr val="tx1"/>
                </a:solidFill>
                <a:effectLst/>
                <a:latin typeface="+mn-lt"/>
                <a:ea typeface="+mn-ea"/>
                <a:cs typeface="+mn-cs"/>
              </a:rPr>
              <a:t>, </a:t>
            </a:r>
            <a:r>
              <a:rPr lang="en-US" sz="1200" b="1" kern="1200" baseline="0" smtClean="0">
                <a:solidFill>
                  <a:schemeClr val="tx1"/>
                </a:solidFill>
                <a:effectLst/>
                <a:latin typeface="+mn-lt"/>
                <a:ea typeface="+mn-ea"/>
                <a:cs typeface="+mn-cs"/>
              </a:rPr>
              <a:t>ACM Computing Surveys</a:t>
            </a:r>
            <a:endParaRPr lang="en-US" dirty="0" smtClean="0"/>
          </a:p>
          <a:p>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9</a:t>
            </a:fld>
            <a:endParaRPr lang="en-US"/>
          </a:p>
        </p:txBody>
      </p:sp>
    </p:spTree>
    <p:extLst>
      <p:ext uri="{BB962C8B-B14F-4D97-AF65-F5344CB8AC3E}">
        <p14:creationId xmlns:p14="http://schemas.microsoft.com/office/powerpoint/2010/main" val="421557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speckyboy.com</a:t>
            </a:r>
            <a:r>
              <a:rPr lang="en-US" dirty="0" smtClean="0"/>
              <a:t>/getting-to-grips-with-html5-browser-compatibility/</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10</a:t>
            </a:fld>
            <a:endParaRPr lang="en-US"/>
          </a:p>
        </p:txBody>
      </p:sp>
    </p:spTree>
    <p:extLst>
      <p:ext uri="{BB962C8B-B14F-4D97-AF65-F5344CB8AC3E}">
        <p14:creationId xmlns:p14="http://schemas.microsoft.com/office/powerpoint/2010/main" val="3413790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 the note</a:t>
            </a:r>
            <a:r>
              <a:rPr lang="en-US" baseline="0" dirty="0" smtClean="0"/>
              <a:t> 1-effective-use-tables-figures.pdf</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11</a:t>
            </a:fld>
            <a:endParaRPr lang="en-US"/>
          </a:p>
        </p:txBody>
      </p:sp>
    </p:spTree>
    <p:extLst>
      <p:ext uri="{BB962C8B-B14F-4D97-AF65-F5344CB8AC3E}">
        <p14:creationId xmlns:p14="http://schemas.microsoft.com/office/powerpoint/2010/main" val="147789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uq.edu.au</a:t>
            </a:r>
            <a:r>
              <a:rPr lang="en-US" dirty="0" smtClean="0"/>
              <a:t>/student-services/</a:t>
            </a:r>
            <a:r>
              <a:rPr lang="en-US" dirty="0" err="1" smtClean="0"/>
              <a:t>pdf</a:t>
            </a:r>
            <a:r>
              <a:rPr lang="en-US" dirty="0" smtClean="0"/>
              <a:t>/learning/effective-use-tables-</a:t>
            </a:r>
            <a:r>
              <a:rPr lang="en-US" dirty="0" err="1" smtClean="0"/>
              <a:t>figures.pdf</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12</a:t>
            </a:fld>
            <a:endParaRPr lang="en-US"/>
          </a:p>
        </p:txBody>
      </p:sp>
    </p:spTree>
    <p:extLst>
      <p:ext uri="{BB962C8B-B14F-4D97-AF65-F5344CB8AC3E}">
        <p14:creationId xmlns:p14="http://schemas.microsoft.com/office/powerpoint/2010/main" val="158221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www.quora.com</a:t>
            </a:r>
            <a:r>
              <a:rPr lang="en-US" dirty="0" smtClean="0"/>
              <a:t>/</a:t>
            </a:r>
            <a:r>
              <a:rPr lang="en-US" dirty="0" err="1" smtClean="0"/>
              <a:t>Whats</a:t>
            </a:r>
            <a:r>
              <a:rPr lang="en-US" dirty="0" smtClean="0"/>
              <a:t>-the-difference-between-Chart-Graph-Figure</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17</a:t>
            </a:fld>
            <a:endParaRPr lang="en-US"/>
          </a:p>
        </p:txBody>
      </p:sp>
    </p:spTree>
    <p:extLst>
      <p:ext uri="{BB962C8B-B14F-4D97-AF65-F5344CB8AC3E}">
        <p14:creationId xmlns:p14="http://schemas.microsoft.com/office/powerpoint/2010/main" val="333067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latin typeface="+mn-lt"/>
                <a:ea typeface="+mn-ea"/>
                <a:cs typeface="+mn-cs"/>
              </a:rPr>
              <a:t>Almost</a:t>
            </a:r>
            <a:r>
              <a:rPr lang="en-US" sz="1200" b="1" i="0" kern="1200" dirty="0" smtClean="0">
                <a:solidFill>
                  <a:schemeClr val="tx1"/>
                </a:solidFill>
                <a:latin typeface="+mn-lt"/>
                <a:ea typeface="+mn-ea"/>
                <a:cs typeface="+mn-cs"/>
              </a:rPr>
              <a:t> Everything You Wanted to Know About Making Tables and Figures</a:t>
            </a:r>
            <a:endParaRPr lang="en-US" dirty="0" smtClean="0"/>
          </a:p>
          <a:p>
            <a:r>
              <a:rPr lang="en-US" dirty="0" smtClean="0"/>
              <a:t>http://</a:t>
            </a:r>
            <a:r>
              <a:rPr lang="en-US" dirty="0" err="1" smtClean="0"/>
              <a:t>abacus.bates.edu</a:t>
            </a:r>
            <a:r>
              <a:rPr lang="en-US" dirty="0" smtClean="0"/>
              <a:t>/~</a:t>
            </a:r>
            <a:r>
              <a:rPr lang="en-US" dirty="0" err="1" smtClean="0"/>
              <a:t>ganderso</a:t>
            </a:r>
            <a:r>
              <a:rPr lang="en-US" dirty="0" smtClean="0"/>
              <a:t>/biology/resources/writing/</a:t>
            </a:r>
            <a:r>
              <a:rPr lang="en-US" dirty="0" err="1" smtClean="0"/>
              <a:t>HTWtablefigs.html</a:t>
            </a:r>
            <a:endParaRPr lang="en-US" dirty="0"/>
          </a:p>
        </p:txBody>
      </p:sp>
      <p:sp>
        <p:nvSpPr>
          <p:cNvPr id="4" name="Slide Number Placeholder 3"/>
          <p:cNvSpPr>
            <a:spLocks noGrp="1"/>
          </p:cNvSpPr>
          <p:nvPr>
            <p:ph type="sldNum" sz="quarter" idx="10"/>
          </p:nvPr>
        </p:nvSpPr>
        <p:spPr/>
        <p:txBody>
          <a:bodyPr/>
          <a:lstStyle/>
          <a:p>
            <a:fld id="{463FBCD7-7DD8-5D45-8970-29ECA00AF25B}" type="slidenum">
              <a:rPr lang="en-US" smtClean="0"/>
              <a:t>22</a:t>
            </a:fld>
            <a:endParaRPr lang="en-US"/>
          </a:p>
        </p:txBody>
      </p:sp>
    </p:spTree>
    <p:extLst>
      <p:ext uri="{BB962C8B-B14F-4D97-AF65-F5344CB8AC3E}">
        <p14:creationId xmlns:p14="http://schemas.microsoft.com/office/powerpoint/2010/main" val="219142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AF466F-BDA4-4F18-9C7B-FF0A9A1B0E80}" type="datetime1">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13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FB4290-6522-4139-852E-05BD9E7F0D2E}" type="datetime1">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4086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B955F9-81EA-47C5-8059-9E5C2B437C70}" type="datetime1">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93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8096" y="585216"/>
            <a:ext cx="7290054" cy="1242793"/>
          </a:xfrm>
        </p:spPr>
        <p:txBody>
          <a:bodyPr>
            <a:normAutofit/>
          </a:bodyPr>
          <a:lstStyle>
            <a:lvl1pPr>
              <a:defRPr sz="4000" cap="none"/>
            </a:lvl1pPr>
          </a:lstStyle>
          <a:p>
            <a:r>
              <a:rPr lang="en-US" dirty="0" smtClean="0"/>
              <a:t>Click to edit master title style</a:t>
            </a:r>
            <a:endParaRPr lang="en-US" dirty="0"/>
          </a:p>
        </p:txBody>
      </p:sp>
      <p:sp>
        <p:nvSpPr>
          <p:cNvPr id="3" name="Content Placeholder 2"/>
          <p:cNvSpPr>
            <a:spLocks noGrp="1"/>
          </p:cNvSpPr>
          <p:nvPr>
            <p:ph idx="1"/>
          </p:nvPr>
        </p:nvSpPr>
        <p:spPr>
          <a:xfrm>
            <a:off x="768096" y="1934841"/>
            <a:ext cx="7290055" cy="4374520"/>
          </a:xfrm>
        </p:spPr>
        <p:txBody>
          <a:bodyPr/>
          <a:lstStyle>
            <a:lvl1pPr marL="398463" indent="-398463">
              <a:buFont typeface="Wingdings" panose="05000000000000000000" pitchFamily="2" charset="2"/>
              <a:buChar char="v"/>
              <a:defRPr sz="2800"/>
            </a:lvl1pPr>
            <a:lvl2pPr marL="685800" indent="-287338">
              <a:buFont typeface="Courier New" panose="02070309020205020404" pitchFamily="49" charset="0"/>
              <a:buChar char="o"/>
              <a:defRPr sz="2400"/>
            </a:lvl2pPr>
            <a:lvl3pPr marL="855663" indent="-169863">
              <a:buFont typeface="Arial" panose="020B0604020202020204" pitchFamily="34" charset="0"/>
              <a:buChar char="•"/>
              <a:defRPr sz="2000"/>
            </a:lvl3pPr>
            <a:lvl4pPr marL="855663" indent="-136525">
              <a:defRPr/>
            </a:lvl4pPr>
            <a:lvl5pPr marL="973138" indent="-136525">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EF607B-A47E-422C-9BEF-122CCDB7C526}" type="datetime1">
              <a:rPr lang="en-US" smtClean="0"/>
              <a:pPr/>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77646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2/5/2018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91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8537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0D295D-4A77-4DEB-B04C-9F4282A8BC04}" type="datetime1">
              <a:rPr lang="en-US" smtClean="0"/>
              <a:pPr/>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81853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B28685-4D0C-42D5-8013-B5904CD1FCBC}" type="datetime1">
              <a:rPr lang="en-US" smtClean="0"/>
              <a:pPr/>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76371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81147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31234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27B613C-1AD7-49D3-885D-F654C5CDBAA6}" type="datetime1">
              <a:rPr lang="en-US" smtClean="0"/>
              <a:pPr/>
              <a:t>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20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27B613C-1AD7-49D3-885D-F654C5CDBAA6}" type="datetime1">
              <a:rPr lang="en-US" smtClean="0"/>
              <a:pPr/>
              <a:t>2/5/2018</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E2D2B3B-882E-40F3-A32F-6DD516915044}"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280194"/>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sldNum="0" hdr="0" ftr="0" dt="0"/>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l.sciencesocieties.org/files/publications/style/chapter-05.pdf" TargetMode="External"/><Relationship Id="rId2" Type="http://schemas.openxmlformats.org/officeDocument/2006/relationships/hyperlink" Target="https://www.inf.ethz.ch/personal/markusp/teaching/guides/guide-tables.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uq.edu.au/student-services/pdf/learning/effective-use-tables-figures.pdf" TargetMode="External"/><Relationship Id="rId2" Type="http://schemas.openxmlformats.org/officeDocument/2006/relationships/hyperlink" Target="http://www.lithoguru.com/scientist/science-writing.html" TargetMode="External"/><Relationship Id="rId1" Type="http://schemas.openxmlformats.org/officeDocument/2006/relationships/slideLayout" Target="../slideLayouts/slideLayout2.xml"/><Relationship Id="rId5" Type="http://schemas.openxmlformats.org/officeDocument/2006/relationships/hyperlink" Target="http://abacus.bates.edu/~ganderso/biology/resources/writing/HTWtablefigs.html" TargetMode="External"/><Relationship Id="rId4" Type="http://schemas.openxmlformats.org/officeDocument/2006/relationships/hyperlink" Target="http://www.monash.edu.au/lls/llonline/writing/information-technology/business-systems/3.x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visage.co/data-visualization-101-scatter-plots/" TargetMode="External"/><Relationship Id="rId2" Type="http://schemas.openxmlformats.org/officeDocument/2006/relationships/hyperlink" Target="https://www.editage.com/insights/tips-on-effective-use-of-tables-and-figures-in-research-papers" TargetMode="External"/><Relationship Id="rId1" Type="http://schemas.openxmlformats.org/officeDocument/2006/relationships/slideLayout" Target="../slideLayouts/slideLayout2.xml"/><Relationship Id="rId4" Type="http://schemas.openxmlformats.org/officeDocument/2006/relationships/hyperlink" Target="http://onlinestatbook.com/2/describing_bivariate_data/intro.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Tables &amp; figures</a:t>
            </a:r>
            <a:endParaRPr lang="en-US" dirty="0"/>
          </a:p>
        </p:txBody>
      </p:sp>
      <p:sp>
        <p:nvSpPr>
          <p:cNvPr id="3" name="Subtitle 2"/>
          <p:cNvSpPr>
            <a:spLocks noGrp="1"/>
          </p:cNvSpPr>
          <p:nvPr>
            <p:ph type="subTitle" idx="1"/>
          </p:nvPr>
        </p:nvSpPr>
        <p:spPr/>
        <p:txBody>
          <a:bodyPr/>
          <a:lstStyle/>
          <a:p>
            <a:r>
              <a:rPr lang="en-US" dirty="0" smtClean="0"/>
              <a:t>Technical reading, W3</a:t>
            </a:r>
            <a:endParaRPr lang="en-US" dirty="0"/>
          </a:p>
        </p:txBody>
      </p:sp>
    </p:spTree>
    <p:extLst>
      <p:ext uri="{BB962C8B-B14F-4D97-AF65-F5344CB8AC3E}">
        <p14:creationId xmlns:p14="http://schemas.microsoft.com/office/powerpoint/2010/main" val="3531659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47" y="538898"/>
            <a:ext cx="7630849" cy="5969293"/>
          </a:xfrm>
          <a:prstGeom prst="rect">
            <a:avLst/>
          </a:prstGeom>
        </p:spPr>
      </p:pic>
    </p:spTree>
    <p:extLst>
      <p:ext uri="{BB962C8B-B14F-4D97-AF65-F5344CB8AC3E}">
        <p14:creationId xmlns:p14="http://schemas.microsoft.com/office/powerpoint/2010/main" val="119219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 to your tables</a:t>
            </a:r>
            <a:endParaRPr lang="en-US" dirty="0"/>
          </a:p>
        </p:txBody>
      </p:sp>
      <p:sp>
        <p:nvSpPr>
          <p:cNvPr id="3" name="Content Placeholder 2"/>
          <p:cNvSpPr>
            <a:spLocks noGrp="1"/>
          </p:cNvSpPr>
          <p:nvPr>
            <p:ph idx="1"/>
          </p:nvPr>
        </p:nvSpPr>
        <p:spPr/>
        <p:txBody>
          <a:bodyPr/>
          <a:lstStyle/>
          <a:p>
            <a:r>
              <a:rPr lang="en-US" dirty="0" smtClean="0"/>
              <a:t>The main text should</a:t>
            </a:r>
          </a:p>
          <a:p>
            <a:pPr lvl="1"/>
            <a:r>
              <a:rPr lang="en-US" dirty="0" smtClean="0"/>
              <a:t>Tell the reader when to look at a table</a:t>
            </a:r>
          </a:p>
          <a:p>
            <a:pPr lvl="1"/>
            <a:r>
              <a:rPr lang="en-US" dirty="0" smtClean="0"/>
              <a:t>Introduce the content of the table</a:t>
            </a:r>
          </a:p>
          <a:p>
            <a:pPr lvl="1"/>
            <a:r>
              <a:rPr lang="en-US" dirty="0" smtClean="0"/>
              <a:t>Point out any key features or trends which the reader should take a note of</a:t>
            </a:r>
          </a:p>
          <a:p>
            <a:pPr lvl="1"/>
            <a:r>
              <a:rPr lang="en-US" dirty="0" smtClean="0"/>
              <a:t>Highlight </a:t>
            </a:r>
            <a:r>
              <a:rPr lang="en-US" dirty="0"/>
              <a:t>analysis or findings, summarizing only important details rather than reiterating the entire table</a:t>
            </a:r>
            <a:endParaRPr lang="en-US" dirty="0" smtClean="0"/>
          </a:p>
          <a:p>
            <a:pPr lvl="1"/>
            <a:r>
              <a:rPr lang="en-US" dirty="0" smtClean="0"/>
              <a:t>Draw a conclusion from the table which answers “So what?” questions</a:t>
            </a:r>
          </a:p>
        </p:txBody>
      </p:sp>
    </p:spTree>
    <p:extLst>
      <p:ext uri="{BB962C8B-B14F-4D97-AF65-F5344CB8AC3E}">
        <p14:creationId xmlns:p14="http://schemas.microsoft.com/office/powerpoint/2010/main" val="1494031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2099"/>
          <a:stretch/>
        </p:blipFill>
        <p:spPr>
          <a:xfrm>
            <a:off x="0" y="1056105"/>
            <a:ext cx="9144000" cy="4832302"/>
          </a:xfrm>
          <a:prstGeom prst="rect">
            <a:avLst/>
          </a:prstGeom>
        </p:spPr>
      </p:pic>
      <p:sp>
        <p:nvSpPr>
          <p:cNvPr id="3" name="Rectangle 2"/>
          <p:cNvSpPr/>
          <p:nvPr/>
        </p:nvSpPr>
        <p:spPr>
          <a:xfrm>
            <a:off x="98925" y="5431207"/>
            <a:ext cx="6023811" cy="10123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220299" y="790436"/>
            <a:ext cx="5403787" cy="4405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Tree>
    <p:extLst>
      <p:ext uri="{BB962C8B-B14F-4D97-AF65-F5344CB8AC3E}">
        <p14:creationId xmlns:p14="http://schemas.microsoft.com/office/powerpoint/2010/main" val="28842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0550" y="595311"/>
            <a:ext cx="7822569" cy="4669213"/>
          </a:xfrm>
          <a:prstGeom prst="rect">
            <a:avLst/>
          </a:prstGeom>
        </p:spPr>
      </p:pic>
      <p:sp>
        <p:nvSpPr>
          <p:cNvPr id="3" name="Content Placeholder 2"/>
          <p:cNvSpPr txBox="1">
            <a:spLocks/>
          </p:cNvSpPr>
          <p:nvPr/>
        </p:nvSpPr>
        <p:spPr>
          <a:xfrm>
            <a:off x="212942" y="5526742"/>
            <a:ext cx="8931058" cy="1054215"/>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From </a:t>
            </a:r>
            <a:r>
              <a:rPr lang="en-US" dirty="0" err="1" smtClean="0"/>
              <a:t>Kooti</a:t>
            </a:r>
            <a:r>
              <a:rPr lang="en-US" dirty="0" smtClean="0"/>
              <a:t> (2017) iPhone’s digital marketplace: characterizing the big spenders</a:t>
            </a:r>
          </a:p>
          <a:p>
            <a:pPr marL="287338" indent="-287338">
              <a:buFont typeface="Courier New" panose="02070309020205020404" pitchFamily="49" charset="0"/>
              <a:buChar char="o"/>
            </a:pPr>
            <a:r>
              <a:rPr lang="en-US" dirty="0" smtClean="0"/>
              <a:t>Read the paragraph that refers to the table on page 15. How does it introduce the table? What key features of the data are noted?</a:t>
            </a:r>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621507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12942" y="5116602"/>
            <a:ext cx="8931058" cy="1054215"/>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From </a:t>
            </a:r>
            <a:r>
              <a:rPr lang="en-US" dirty="0" err="1" smtClean="0"/>
              <a:t>Kooti</a:t>
            </a:r>
            <a:r>
              <a:rPr lang="en-US" dirty="0" smtClean="0"/>
              <a:t> (2017) iPhone’s digital marketplace: characterizing the big spenders</a:t>
            </a:r>
          </a:p>
          <a:p>
            <a:pPr marL="287338" indent="-287338">
              <a:buFont typeface="Courier New" panose="02070309020205020404" pitchFamily="49" charset="0"/>
              <a:buChar char="o"/>
            </a:pPr>
            <a:r>
              <a:rPr lang="en-US" dirty="0" smtClean="0"/>
              <a:t>Read the paragraph that refers to the table on page 15. How does it introduce the table? What key features of the data are noted?</a:t>
            </a:r>
          </a:p>
          <a:p>
            <a:pPr marL="0" indent="0">
              <a:buNone/>
            </a:pPr>
            <a:endParaRPr lang="en-US" dirty="0" smtClean="0"/>
          </a:p>
          <a:p>
            <a:pPr marL="287338" indent="-287338">
              <a:buFont typeface="Courier New" panose="02070309020205020404" pitchFamily="49" charset="0"/>
              <a:buChar char="o"/>
            </a:pPr>
            <a:endParaRPr lang="en-US" dirty="0"/>
          </a:p>
        </p:txBody>
      </p:sp>
      <p:pic>
        <p:nvPicPr>
          <p:cNvPr id="4" name="Picture 3"/>
          <p:cNvPicPr>
            <a:picLocks noChangeAspect="1"/>
          </p:cNvPicPr>
          <p:nvPr/>
        </p:nvPicPr>
        <p:blipFill>
          <a:blip r:embed="rId2"/>
          <a:stretch>
            <a:fillRect/>
          </a:stretch>
        </p:blipFill>
        <p:spPr>
          <a:xfrm>
            <a:off x="1144470" y="1667435"/>
            <a:ext cx="6824313" cy="2796147"/>
          </a:xfrm>
          <a:prstGeom prst="rect">
            <a:avLst/>
          </a:prstGeom>
        </p:spPr>
      </p:pic>
    </p:spTree>
    <p:extLst>
      <p:ext uri="{BB962C8B-B14F-4D97-AF65-F5344CB8AC3E}">
        <p14:creationId xmlns:p14="http://schemas.microsoft.com/office/powerpoint/2010/main" val="3618333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768096" y="1934841"/>
            <a:ext cx="7290055" cy="1883774"/>
          </a:xfrm>
        </p:spPr>
        <p:txBody>
          <a:bodyPr>
            <a:normAutofit lnSpcReduction="10000"/>
          </a:bodyPr>
          <a:lstStyle/>
          <a:p>
            <a:r>
              <a:rPr lang="en-US" dirty="0" smtClean="0"/>
              <a:t>Read the tables 1 and 2 of the CEIE paper</a:t>
            </a:r>
          </a:p>
          <a:p>
            <a:r>
              <a:rPr lang="en-US" dirty="0" smtClean="0"/>
              <a:t>What is the purpose of the two tables?</a:t>
            </a:r>
          </a:p>
          <a:p>
            <a:r>
              <a:rPr lang="en-US" dirty="0" smtClean="0"/>
              <a:t>Read how the main text refers to the tables. Comment.</a:t>
            </a:r>
            <a:endParaRPr lang="en-US" dirty="0"/>
          </a:p>
        </p:txBody>
      </p:sp>
      <p:pic>
        <p:nvPicPr>
          <p:cNvPr id="4" name="Picture 3"/>
          <p:cNvPicPr>
            <a:picLocks noChangeAspect="1"/>
          </p:cNvPicPr>
          <p:nvPr/>
        </p:nvPicPr>
        <p:blipFill>
          <a:blip r:embed="rId2"/>
          <a:stretch>
            <a:fillRect/>
          </a:stretch>
        </p:blipFill>
        <p:spPr>
          <a:xfrm>
            <a:off x="230043" y="4043383"/>
            <a:ext cx="4572784" cy="2265978"/>
          </a:xfrm>
          <a:prstGeom prst="rect">
            <a:avLst/>
          </a:prstGeom>
        </p:spPr>
      </p:pic>
      <p:pic>
        <p:nvPicPr>
          <p:cNvPr id="5" name="Picture 4"/>
          <p:cNvPicPr>
            <a:picLocks noChangeAspect="1"/>
          </p:cNvPicPr>
          <p:nvPr/>
        </p:nvPicPr>
        <p:blipFill>
          <a:blip r:embed="rId3"/>
          <a:stretch>
            <a:fillRect/>
          </a:stretch>
        </p:blipFill>
        <p:spPr>
          <a:xfrm>
            <a:off x="4924314" y="3818615"/>
            <a:ext cx="4219685" cy="2463564"/>
          </a:xfrm>
          <a:prstGeom prst="rect">
            <a:avLst/>
          </a:prstGeom>
        </p:spPr>
      </p:pic>
    </p:spTree>
    <p:extLst>
      <p:ext uri="{BB962C8B-B14F-4D97-AF65-F5344CB8AC3E}">
        <p14:creationId xmlns:p14="http://schemas.microsoft.com/office/powerpoint/2010/main" val="1076130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on tables</a:t>
            </a:r>
            <a:endParaRPr lang="en-US" dirty="0"/>
          </a:p>
        </p:txBody>
      </p:sp>
      <p:sp>
        <p:nvSpPr>
          <p:cNvPr id="3" name="Content Placeholder 2"/>
          <p:cNvSpPr>
            <a:spLocks noGrp="1"/>
          </p:cNvSpPr>
          <p:nvPr>
            <p:ph idx="1"/>
          </p:nvPr>
        </p:nvSpPr>
        <p:spPr/>
        <p:txBody>
          <a:bodyPr/>
          <a:lstStyle/>
          <a:p>
            <a:r>
              <a:rPr lang="en-US" dirty="0" smtClean="0"/>
              <a:t>Markus’ Small guide </a:t>
            </a:r>
            <a:r>
              <a:rPr lang="en-US" dirty="0"/>
              <a:t>on </a:t>
            </a:r>
            <a:r>
              <a:rPr lang="en-US" dirty="0" smtClean="0"/>
              <a:t>writing nice tables</a:t>
            </a:r>
          </a:p>
          <a:p>
            <a:pPr lvl="1"/>
            <a:r>
              <a:rPr lang="en-US" dirty="0" smtClean="0">
                <a:hlinkClick r:id="rId2"/>
              </a:rPr>
              <a:t>https</a:t>
            </a:r>
            <a:r>
              <a:rPr lang="en-US" dirty="0">
                <a:hlinkClick r:id="rId2"/>
              </a:rPr>
              <a:t>://www.inf.ethz.ch/personal/markusp/teaching/guides/guide-</a:t>
            </a:r>
            <a:r>
              <a:rPr lang="en-US" dirty="0" smtClean="0">
                <a:hlinkClick r:id="rId2"/>
              </a:rPr>
              <a:t>tables.pdf</a:t>
            </a:r>
            <a:endParaRPr lang="en-US" dirty="0" smtClean="0"/>
          </a:p>
          <a:p>
            <a:r>
              <a:rPr lang="en-US" dirty="0" smtClean="0"/>
              <a:t>Advices of more complicated tables (and figures)</a:t>
            </a:r>
          </a:p>
          <a:p>
            <a:pPr lvl="1"/>
            <a:r>
              <a:rPr lang="en-US" dirty="0">
                <a:hlinkClick r:id="rId3"/>
              </a:rPr>
              <a:t>https://dl.sciencesocieties.org/files/publications/style/chapter-05.</a:t>
            </a:r>
            <a:r>
              <a:rPr lang="en-US" dirty="0" smtClean="0">
                <a:hlinkClick r:id="rId3"/>
              </a:rPr>
              <a:t>pdf</a:t>
            </a:r>
            <a:r>
              <a:rPr lang="en-US" dirty="0" smtClean="0"/>
              <a:t> </a:t>
            </a:r>
          </a:p>
          <a:p>
            <a:endParaRPr lang="en-US" dirty="0"/>
          </a:p>
        </p:txBody>
      </p:sp>
    </p:spTree>
    <p:extLst>
      <p:ext uri="{BB962C8B-B14F-4D97-AF65-F5344CB8AC3E}">
        <p14:creationId xmlns:p14="http://schemas.microsoft.com/office/powerpoint/2010/main" val="33681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Figures</a:t>
            </a:r>
            <a:endParaRPr lang="en-US" dirty="0"/>
          </a:p>
        </p:txBody>
      </p:sp>
      <p:sp>
        <p:nvSpPr>
          <p:cNvPr id="3" name="Content Placeholder 2"/>
          <p:cNvSpPr>
            <a:spLocks noGrp="1"/>
          </p:cNvSpPr>
          <p:nvPr>
            <p:ph idx="1"/>
          </p:nvPr>
        </p:nvSpPr>
        <p:spPr>
          <a:xfrm>
            <a:off x="768096" y="1934841"/>
            <a:ext cx="7290055" cy="3375877"/>
          </a:xfrm>
        </p:spPr>
        <p:txBody>
          <a:bodyPr>
            <a:normAutofit/>
          </a:bodyPr>
          <a:lstStyle/>
          <a:p>
            <a:r>
              <a:rPr lang="en-US" dirty="0" smtClean="0"/>
              <a:t>In academic papers, figures include anything that is not main text or tables</a:t>
            </a:r>
          </a:p>
          <a:p>
            <a:r>
              <a:rPr lang="en-US" dirty="0" smtClean="0"/>
              <a:t>A </a:t>
            </a:r>
            <a:r>
              <a:rPr lang="en-US" dirty="0" smtClean="0">
                <a:solidFill>
                  <a:srgbClr val="008000"/>
                </a:solidFill>
              </a:rPr>
              <a:t>figure</a:t>
            </a:r>
            <a:r>
              <a:rPr lang="en-US" dirty="0" smtClean="0"/>
              <a:t> is any visual depiction of something</a:t>
            </a:r>
          </a:p>
          <a:p>
            <a:pPr lvl="1"/>
            <a:r>
              <a:rPr lang="en-US" dirty="0" smtClean="0"/>
              <a:t>A </a:t>
            </a:r>
            <a:r>
              <a:rPr lang="en-US" dirty="0" smtClean="0">
                <a:solidFill>
                  <a:srgbClr val="008000"/>
                </a:solidFill>
              </a:rPr>
              <a:t>chart</a:t>
            </a:r>
            <a:r>
              <a:rPr lang="en-US" dirty="0" smtClean="0"/>
              <a:t> or </a:t>
            </a:r>
            <a:r>
              <a:rPr lang="en-US" dirty="0" smtClean="0">
                <a:solidFill>
                  <a:srgbClr val="008000"/>
                </a:solidFill>
              </a:rPr>
              <a:t>graph</a:t>
            </a:r>
            <a:r>
              <a:rPr lang="en-US" dirty="0" smtClean="0"/>
              <a:t> shows numerical relationships, e.g. line chart, scatter plot, bar graph</a:t>
            </a:r>
          </a:p>
          <a:p>
            <a:pPr lvl="1"/>
            <a:r>
              <a:rPr lang="en-US" dirty="0" smtClean="0"/>
              <a:t>A </a:t>
            </a:r>
            <a:r>
              <a:rPr lang="en-US" dirty="0" smtClean="0">
                <a:solidFill>
                  <a:srgbClr val="008000"/>
                </a:solidFill>
              </a:rPr>
              <a:t>diagram</a:t>
            </a:r>
            <a:r>
              <a:rPr lang="en-US" dirty="0" smtClean="0"/>
              <a:t> is a visual representation of a structure of a process</a:t>
            </a:r>
          </a:p>
          <a:p>
            <a:pPr lvl="1"/>
            <a:r>
              <a:rPr lang="en-US" dirty="0" smtClean="0"/>
              <a:t>May also be photos, schematics, maps, etc.</a:t>
            </a:r>
          </a:p>
          <a:p>
            <a:endParaRPr lang="en-US" dirty="0"/>
          </a:p>
        </p:txBody>
      </p:sp>
      <p:pic>
        <p:nvPicPr>
          <p:cNvPr id="6" name="Picture 5" descr="image298.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62329" y="5310718"/>
            <a:ext cx="3055406" cy="1234123"/>
          </a:xfrm>
          <a:prstGeom prst="rect">
            <a:avLst/>
          </a:prstGeom>
        </p:spPr>
      </p:pic>
      <p:pic>
        <p:nvPicPr>
          <p:cNvPr id="7" name="Picture 6" descr="6a00d8341c55c153ef00e5500931d98834-800wi.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431490" y="5189076"/>
            <a:ext cx="3505171" cy="1666756"/>
          </a:xfrm>
          <a:prstGeom prst="rect">
            <a:avLst/>
          </a:prstGeom>
        </p:spPr>
      </p:pic>
    </p:spTree>
    <p:extLst>
      <p:ext uri="{BB962C8B-B14F-4D97-AF65-F5344CB8AC3E}">
        <p14:creationId xmlns:p14="http://schemas.microsoft.com/office/powerpoint/2010/main" val="1374371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 figure</a:t>
            </a:r>
            <a:endParaRPr lang="en-US" dirty="0"/>
          </a:p>
        </p:txBody>
      </p:sp>
      <p:sp>
        <p:nvSpPr>
          <p:cNvPr id="3" name="Content Placeholder 2"/>
          <p:cNvSpPr>
            <a:spLocks noGrp="1"/>
          </p:cNvSpPr>
          <p:nvPr>
            <p:ph idx="1"/>
          </p:nvPr>
        </p:nvSpPr>
        <p:spPr/>
        <p:txBody>
          <a:bodyPr/>
          <a:lstStyle/>
          <a:p>
            <a:r>
              <a:rPr lang="en-US" dirty="0"/>
              <a:t>Visually explain a sequence of events, phenomena, characteristics, or geographical </a:t>
            </a:r>
            <a:r>
              <a:rPr lang="en-US" dirty="0" smtClean="0"/>
              <a:t>features</a:t>
            </a:r>
          </a:p>
          <a:p>
            <a:pPr lvl="1"/>
            <a:r>
              <a:rPr lang="en-US" dirty="0" smtClean="0"/>
              <a:t>E.g. system architecture, UML activity diagrams</a:t>
            </a:r>
            <a:endParaRPr lang="en-US" dirty="0"/>
          </a:p>
          <a:p>
            <a:r>
              <a:rPr lang="en-US" dirty="0" smtClean="0"/>
              <a:t>Show trends, patterns, and relationships across and between data sets, when the trend is more important than the precise data values</a:t>
            </a:r>
          </a:p>
          <a:p>
            <a:pPr lvl="1"/>
            <a:r>
              <a:rPr lang="en-US" dirty="0" smtClean="0"/>
              <a:t>E.g. bar graphs, line graphs, scatter graphs</a:t>
            </a:r>
          </a:p>
        </p:txBody>
      </p:sp>
    </p:spTree>
    <p:extLst>
      <p:ext uri="{BB962C8B-B14F-4D97-AF65-F5344CB8AC3E}">
        <p14:creationId xmlns:p14="http://schemas.microsoft.com/office/powerpoint/2010/main" val="2228584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graphs?</a:t>
            </a:r>
            <a:endParaRPr lang="en-US" dirty="0"/>
          </a:p>
        </p:txBody>
      </p:sp>
      <p:sp>
        <p:nvSpPr>
          <p:cNvPr id="3" name="Content Placeholder 2"/>
          <p:cNvSpPr>
            <a:spLocks noGrp="1"/>
          </p:cNvSpPr>
          <p:nvPr>
            <p:ph idx="1"/>
          </p:nvPr>
        </p:nvSpPr>
        <p:spPr/>
        <p:txBody>
          <a:bodyPr/>
          <a:lstStyle/>
          <a:p>
            <a:r>
              <a:rPr lang="en-US" dirty="0" smtClean="0"/>
              <a:t>Figures can convey information about complex data sets quickly and effectively</a:t>
            </a:r>
          </a:p>
          <a:p>
            <a:r>
              <a:rPr lang="en-US" dirty="0" smtClean="0"/>
              <a:t>Take advantage of the our ability to recognize visual/spatial patterns and to quickly change focus from the big picture to small details</a:t>
            </a:r>
          </a:p>
          <a:p>
            <a:pPr marL="0" indent="0">
              <a:buNone/>
            </a:pPr>
            <a:endParaRPr lang="en-US" dirty="0"/>
          </a:p>
        </p:txBody>
      </p:sp>
      <p:pic>
        <p:nvPicPr>
          <p:cNvPr id="4" name="Picture 3" descr="chart-figur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67538" y="4332687"/>
            <a:ext cx="2904558" cy="1878281"/>
          </a:xfrm>
          <a:prstGeom prst="rect">
            <a:avLst/>
          </a:prstGeom>
        </p:spPr>
      </p:pic>
    </p:spTree>
    <p:extLst>
      <p:ext uri="{BB962C8B-B14F-4D97-AF65-F5344CB8AC3E}">
        <p14:creationId xmlns:p14="http://schemas.microsoft.com/office/powerpoint/2010/main" val="413376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and Figures</a:t>
            </a:r>
            <a:endParaRPr lang="en-US" dirty="0"/>
          </a:p>
        </p:txBody>
      </p:sp>
      <p:sp>
        <p:nvSpPr>
          <p:cNvPr id="3" name="Content Placeholder 2"/>
          <p:cNvSpPr>
            <a:spLocks noGrp="1"/>
          </p:cNvSpPr>
          <p:nvPr>
            <p:ph idx="1"/>
          </p:nvPr>
        </p:nvSpPr>
        <p:spPr/>
        <p:txBody>
          <a:bodyPr/>
          <a:lstStyle/>
          <a:p>
            <a:r>
              <a:rPr lang="en-US" dirty="0" smtClean="0"/>
              <a:t>In addition to main text, a technical document often includes display items to better illustrate the ideas and information:</a:t>
            </a:r>
          </a:p>
          <a:p>
            <a:r>
              <a:rPr lang="en-US" dirty="0" smtClean="0"/>
              <a:t>Tables</a:t>
            </a:r>
          </a:p>
          <a:p>
            <a:r>
              <a:rPr lang="en-US" dirty="0" smtClean="0"/>
              <a:t>Figures</a:t>
            </a:r>
          </a:p>
          <a:p>
            <a:pPr lvl="1"/>
            <a:r>
              <a:rPr lang="en-US" dirty="0" smtClean="0"/>
              <a:t>Graphs: line chart, bar chart, scatter plot</a:t>
            </a:r>
          </a:p>
          <a:p>
            <a:pPr lvl="1"/>
            <a:r>
              <a:rPr lang="en-US" dirty="0" smtClean="0"/>
              <a:t>Diagrams: UML, sys arch, ER diagram</a:t>
            </a:r>
          </a:p>
          <a:p>
            <a:pPr lvl="1"/>
            <a:r>
              <a:rPr lang="en-US" dirty="0" smtClean="0"/>
              <a:t>Images: photos</a:t>
            </a:r>
          </a:p>
          <a:p>
            <a:pPr lvl="1"/>
            <a:r>
              <a:rPr lang="en-US" dirty="0" smtClean="0"/>
              <a:t>Maps</a:t>
            </a:r>
          </a:p>
          <a:p>
            <a:pPr lvl="1"/>
            <a:r>
              <a:rPr lang="en-US" dirty="0" smtClean="0"/>
              <a:t>Schematics</a:t>
            </a:r>
            <a:endParaRPr lang="en-US" dirty="0"/>
          </a:p>
        </p:txBody>
      </p:sp>
      <p:pic>
        <p:nvPicPr>
          <p:cNvPr id="4" name="Picture 3" descr="chart-figure-4.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00566" y="4962897"/>
            <a:ext cx="2904558" cy="1878281"/>
          </a:xfrm>
          <a:prstGeom prst="rect">
            <a:avLst/>
          </a:prstGeom>
        </p:spPr>
      </p:pic>
      <p:pic>
        <p:nvPicPr>
          <p:cNvPr id="5" name="Picture 4" descr="Gear_pump_exploded.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81046" y="5190914"/>
            <a:ext cx="2076971" cy="1535338"/>
          </a:xfrm>
          <a:prstGeom prst="rect">
            <a:avLst/>
          </a:prstGeom>
        </p:spPr>
      </p:pic>
      <p:pic>
        <p:nvPicPr>
          <p:cNvPr id="6" name="Picture 5" descr="table.bojl.gif"/>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701840" y="2817268"/>
            <a:ext cx="3403284" cy="1487296"/>
          </a:xfrm>
          <a:prstGeom prst="rect">
            <a:avLst/>
          </a:prstGeom>
        </p:spPr>
      </p:pic>
    </p:spTree>
    <p:extLst>
      <p:ext uri="{BB962C8B-B14F-4D97-AF65-F5344CB8AC3E}">
        <p14:creationId xmlns:p14="http://schemas.microsoft.com/office/powerpoint/2010/main" val="1675481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using a graph</a:t>
            </a:r>
            <a:endParaRPr lang="en-US" dirty="0"/>
          </a:p>
        </p:txBody>
      </p:sp>
      <p:sp>
        <p:nvSpPr>
          <p:cNvPr id="3" name="Content Placeholder 2"/>
          <p:cNvSpPr>
            <a:spLocks noGrp="1"/>
          </p:cNvSpPr>
          <p:nvPr>
            <p:ph idx="1"/>
          </p:nvPr>
        </p:nvSpPr>
        <p:spPr/>
        <p:txBody>
          <a:bodyPr/>
          <a:lstStyle/>
          <a:p>
            <a:r>
              <a:rPr lang="en-US" dirty="0" smtClean="0"/>
              <a:t>Document the data (often a graph is the only place the data gets published)</a:t>
            </a:r>
          </a:p>
          <a:p>
            <a:r>
              <a:rPr lang="en-US" dirty="0" smtClean="0"/>
              <a:t>Make comparisons (such as displaying trends)</a:t>
            </a:r>
          </a:p>
          <a:p>
            <a:r>
              <a:rPr lang="en-US" dirty="0" smtClean="0"/>
              <a:t>Allow for inferences of cause and effect</a:t>
            </a:r>
          </a:p>
          <a:p>
            <a:r>
              <a:rPr lang="en-US" dirty="0" smtClean="0"/>
              <a:t>Tell a story</a:t>
            </a:r>
          </a:p>
          <a:p>
            <a:r>
              <a:rPr lang="en-US" dirty="0" smtClean="0"/>
              <a:t>Integrate with the text to enhance the overall communication of the paper</a:t>
            </a:r>
            <a:endParaRPr lang="en-US" dirty="0"/>
          </a:p>
        </p:txBody>
      </p:sp>
    </p:spTree>
    <p:extLst>
      <p:ext uri="{BB962C8B-B14F-4D97-AF65-F5344CB8AC3E}">
        <p14:creationId xmlns:p14="http://schemas.microsoft.com/office/powerpoint/2010/main" val="876440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in a graph (figure)</a:t>
            </a:r>
            <a:endParaRPr lang="en-US" dirty="0"/>
          </a:p>
        </p:txBody>
      </p:sp>
      <p:sp>
        <p:nvSpPr>
          <p:cNvPr id="3" name="Content Placeholder 2"/>
          <p:cNvSpPr>
            <a:spLocks noGrp="1"/>
          </p:cNvSpPr>
          <p:nvPr>
            <p:ph idx="1"/>
          </p:nvPr>
        </p:nvSpPr>
        <p:spPr/>
        <p:txBody>
          <a:bodyPr/>
          <a:lstStyle/>
          <a:p>
            <a:r>
              <a:rPr lang="en-US" dirty="0" smtClean="0"/>
              <a:t>Caption (aka legend)</a:t>
            </a:r>
          </a:p>
          <a:p>
            <a:pPr lvl="1"/>
            <a:r>
              <a:rPr lang="en-US" dirty="0" smtClean="0"/>
              <a:t>Describe everything in the graph</a:t>
            </a:r>
          </a:p>
          <a:p>
            <a:pPr lvl="1"/>
            <a:r>
              <a:rPr lang="en-US" dirty="0" smtClean="0"/>
              <a:t>Draw attention to its important features</a:t>
            </a:r>
          </a:p>
          <a:p>
            <a:pPr lvl="1"/>
            <a:r>
              <a:rPr lang="en-US" dirty="0" smtClean="0"/>
              <a:t>Describe the main conclusions to be drawn</a:t>
            </a:r>
          </a:p>
          <a:p>
            <a:r>
              <a:rPr lang="en-US" dirty="0" smtClean="0"/>
              <a:t>X-axis, Y-axis: labels and ticks</a:t>
            </a:r>
          </a:p>
          <a:p>
            <a:r>
              <a:rPr lang="en-US" dirty="0" smtClean="0"/>
              <a:t>Data: symbol (and key), lines</a:t>
            </a:r>
            <a:endParaRPr lang="en-US" dirty="0"/>
          </a:p>
        </p:txBody>
      </p:sp>
    </p:spTree>
    <p:extLst>
      <p:ext uri="{BB962C8B-B14F-4D97-AF65-F5344CB8AC3E}">
        <p14:creationId xmlns:p14="http://schemas.microsoft.com/office/powerpoint/2010/main" val="606821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parts2003.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62" y="338220"/>
            <a:ext cx="8293455" cy="6118727"/>
          </a:xfrm>
          <a:prstGeom prst="rect">
            <a:avLst/>
          </a:prstGeom>
        </p:spPr>
      </p:pic>
    </p:spTree>
    <p:extLst>
      <p:ext uri="{BB962C8B-B14F-4D97-AF65-F5344CB8AC3E}">
        <p14:creationId xmlns:p14="http://schemas.microsoft.com/office/powerpoint/2010/main" val="1715702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 to your figures</a:t>
            </a:r>
            <a:endParaRPr lang="en-US" dirty="0"/>
          </a:p>
        </p:txBody>
      </p:sp>
      <p:sp>
        <p:nvSpPr>
          <p:cNvPr id="3" name="Content Placeholder 2"/>
          <p:cNvSpPr>
            <a:spLocks noGrp="1"/>
          </p:cNvSpPr>
          <p:nvPr>
            <p:ph idx="1"/>
          </p:nvPr>
        </p:nvSpPr>
        <p:spPr/>
        <p:txBody>
          <a:bodyPr/>
          <a:lstStyle/>
          <a:p>
            <a:r>
              <a:rPr lang="en-US" dirty="0" smtClean="0"/>
              <a:t>The main text should</a:t>
            </a:r>
          </a:p>
          <a:p>
            <a:pPr lvl="1"/>
            <a:r>
              <a:rPr lang="en-US" dirty="0" smtClean="0"/>
              <a:t>Tell the reader when to look at a figure</a:t>
            </a:r>
          </a:p>
          <a:p>
            <a:pPr lvl="1"/>
            <a:r>
              <a:rPr lang="en-US" dirty="0" smtClean="0"/>
              <a:t>Introduce the content of the figure</a:t>
            </a:r>
          </a:p>
          <a:p>
            <a:pPr lvl="1"/>
            <a:r>
              <a:rPr lang="en-US" dirty="0" smtClean="0"/>
              <a:t>Point out any key features or trends which the reader should take a note of</a:t>
            </a:r>
          </a:p>
          <a:p>
            <a:pPr lvl="1"/>
            <a:r>
              <a:rPr lang="en-US" dirty="0" smtClean="0"/>
              <a:t>Highlight </a:t>
            </a:r>
            <a:r>
              <a:rPr lang="en-US" dirty="0"/>
              <a:t>analysis or findings, summarizing only important details rather than reiterating the </a:t>
            </a:r>
            <a:r>
              <a:rPr lang="en-US" dirty="0" smtClean="0"/>
              <a:t>data in figures</a:t>
            </a:r>
          </a:p>
          <a:p>
            <a:pPr lvl="1"/>
            <a:r>
              <a:rPr lang="en-US" dirty="0" smtClean="0"/>
              <a:t>Draw a conclusion from the table which answers “So what?” questions</a:t>
            </a:r>
          </a:p>
        </p:txBody>
      </p:sp>
    </p:spTree>
    <p:extLst>
      <p:ext uri="{BB962C8B-B14F-4D97-AF65-F5344CB8AC3E}">
        <p14:creationId xmlns:p14="http://schemas.microsoft.com/office/powerpoint/2010/main" val="614221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 bar graph</a:t>
            </a:r>
            <a:endParaRPr lang="en-US" dirty="0"/>
          </a:p>
        </p:txBody>
      </p:sp>
      <p:sp>
        <p:nvSpPr>
          <p:cNvPr id="3" name="Content Placeholder 2"/>
          <p:cNvSpPr>
            <a:spLocks noGrp="1"/>
          </p:cNvSpPr>
          <p:nvPr>
            <p:ph idx="1"/>
          </p:nvPr>
        </p:nvSpPr>
        <p:spPr/>
        <p:txBody>
          <a:bodyPr/>
          <a:lstStyle/>
          <a:p>
            <a:r>
              <a:rPr lang="en-US" dirty="0" smtClean="0"/>
              <a:t>Bar graphs are used to </a:t>
            </a:r>
            <a:r>
              <a:rPr lang="en-US" dirty="0" smtClean="0">
                <a:solidFill>
                  <a:srgbClr val="008000"/>
                </a:solidFill>
              </a:rPr>
              <a:t>compare the value </a:t>
            </a:r>
            <a:r>
              <a:rPr lang="en-US" dirty="0" smtClean="0"/>
              <a:t>of a single variable among several groups</a:t>
            </a:r>
          </a:p>
          <a:p>
            <a:pPr lvl="1"/>
            <a:r>
              <a:rPr lang="en-US" dirty="0" smtClean="0"/>
              <a:t>X-axis: groups, categorical variable</a:t>
            </a:r>
          </a:p>
          <a:p>
            <a:pPr lvl="1"/>
            <a:r>
              <a:rPr lang="en-US" dirty="0" smtClean="0"/>
              <a:t>Different bar fill color defined in a key is used to show a second categorical variable</a:t>
            </a:r>
          </a:p>
          <a:p>
            <a:pPr lvl="1"/>
            <a:r>
              <a:rPr lang="en-US" dirty="0" smtClean="0"/>
              <a:t>Y-axis: the measured variable, axis labels with unit</a:t>
            </a:r>
          </a:p>
          <a:p>
            <a:pPr lvl="1"/>
            <a:r>
              <a:rPr lang="en-US" dirty="0" smtClean="0">
                <a:solidFill>
                  <a:srgbClr val="008000"/>
                </a:solidFill>
              </a:rPr>
              <a:t>Length of bars represents the magnitude</a:t>
            </a:r>
            <a:r>
              <a:rPr lang="en-US" dirty="0" smtClean="0"/>
              <a:t> of value. Usually start value of y-axis = 0 </a:t>
            </a:r>
          </a:p>
          <a:p>
            <a:pPr lvl="1"/>
            <a:endParaRPr lang="en-US" dirty="0"/>
          </a:p>
        </p:txBody>
      </p:sp>
    </p:spTree>
    <p:extLst>
      <p:ext uri="{BB962C8B-B14F-4D97-AF65-F5344CB8AC3E}">
        <p14:creationId xmlns:p14="http://schemas.microsoft.com/office/powerpoint/2010/main" val="553997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53227" y="704077"/>
            <a:ext cx="6094712" cy="4031256"/>
          </a:xfrm>
          <a:prstGeom prst="rect">
            <a:avLst/>
          </a:prstGeom>
        </p:spPr>
      </p:pic>
      <p:sp>
        <p:nvSpPr>
          <p:cNvPr id="4" name="Content Placeholder 2"/>
          <p:cNvSpPr txBox="1">
            <a:spLocks/>
          </p:cNvSpPr>
          <p:nvPr/>
        </p:nvSpPr>
        <p:spPr>
          <a:xfrm>
            <a:off x="768096" y="5104356"/>
            <a:ext cx="7290055" cy="1459281"/>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From </a:t>
            </a:r>
            <a:r>
              <a:rPr lang="en-US" dirty="0" err="1" smtClean="0"/>
              <a:t>Kooti</a:t>
            </a:r>
            <a:r>
              <a:rPr lang="en-US" dirty="0" smtClean="0"/>
              <a:t> (2017) iPhone digital marketplace, p. 14.</a:t>
            </a:r>
          </a:p>
          <a:p>
            <a:pPr marL="287338" indent="-287338">
              <a:buFont typeface="Courier New" panose="02070309020205020404" pitchFamily="49" charset="0"/>
              <a:buChar char="o"/>
            </a:pPr>
            <a:r>
              <a:rPr lang="en-US" dirty="0" smtClean="0"/>
              <a:t>What can you learn from the bar charts?</a:t>
            </a:r>
          </a:p>
          <a:p>
            <a:pPr marL="287338" indent="-287338">
              <a:buFont typeface="Courier New" panose="02070309020205020404" pitchFamily="49" charset="0"/>
              <a:buChar char="o"/>
            </a:pPr>
            <a:r>
              <a:rPr lang="en-US" dirty="0" smtClean="0"/>
              <a:t>Read the paragraph that refers to the figure in the paper</a:t>
            </a:r>
            <a:endParaRPr lang="en-US" dirty="0"/>
          </a:p>
        </p:txBody>
      </p:sp>
    </p:spTree>
    <p:extLst>
      <p:ext uri="{BB962C8B-B14F-4D97-AF65-F5344CB8AC3E}">
        <p14:creationId xmlns:p14="http://schemas.microsoft.com/office/powerpoint/2010/main" val="694537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7078"/>
          <a:stretch/>
        </p:blipFill>
        <p:spPr>
          <a:xfrm>
            <a:off x="626300" y="235131"/>
            <a:ext cx="7402883" cy="4988222"/>
          </a:xfrm>
          <a:prstGeom prst="rect">
            <a:avLst/>
          </a:prstGeom>
        </p:spPr>
      </p:pic>
      <p:sp>
        <p:nvSpPr>
          <p:cNvPr id="3" name="Content Placeholder 2"/>
          <p:cNvSpPr txBox="1">
            <a:spLocks/>
          </p:cNvSpPr>
          <p:nvPr/>
        </p:nvSpPr>
        <p:spPr>
          <a:xfrm>
            <a:off x="131524" y="5223353"/>
            <a:ext cx="8931058" cy="1634647"/>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Fig 3: Monthly distribution of mentions of peanut and pollen allergies (March 2013-April 2015). A huge seasonal variation is observed in monthly pollen allergy (a seasonal allergy) level compared to that of peanut allergy (a good allergy).</a:t>
            </a:r>
          </a:p>
          <a:p>
            <a:pPr marL="287338" indent="-287338">
              <a:buFont typeface="Courier New" panose="02070309020205020404" pitchFamily="49" charset="0"/>
              <a:buChar char="o"/>
            </a:pPr>
            <a:r>
              <a:rPr lang="en-US" dirty="0" smtClean="0"/>
              <a:t>From Lee (2015) Mining social media streams to improve public health allergy surveillance</a:t>
            </a:r>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1538424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 line graph</a:t>
            </a:r>
            <a:endParaRPr lang="en-US" dirty="0"/>
          </a:p>
        </p:txBody>
      </p:sp>
      <p:sp>
        <p:nvSpPr>
          <p:cNvPr id="3" name="Content Placeholder 2"/>
          <p:cNvSpPr>
            <a:spLocks noGrp="1"/>
          </p:cNvSpPr>
          <p:nvPr>
            <p:ph idx="1"/>
          </p:nvPr>
        </p:nvSpPr>
        <p:spPr/>
        <p:txBody>
          <a:bodyPr>
            <a:normAutofit lnSpcReduction="10000"/>
          </a:bodyPr>
          <a:lstStyle/>
          <a:p>
            <a:r>
              <a:rPr lang="en-US" dirty="0" smtClean="0"/>
              <a:t>Line graphs plot a series of related values that depict a change in Y as a function of X</a:t>
            </a:r>
          </a:p>
          <a:p>
            <a:r>
              <a:rPr lang="en-US" dirty="0" smtClean="0"/>
              <a:t>Often used in two cases:</a:t>
            </a:r>
          </a:p>
          <a:p>
            <a:pPr lvl="1"/>
            <a:r>
              <a:rPr lang="en-US" dirty="0" smtClean="0">
                <a:solidFill>
                  <a:srgbClr val="008000"/>
                </a:solidFill>
              </a:rPr>
              <a:t>track changes</a:t>
            </a:r>
            <a:r>
              <a:rPr lang="en-US" dirty="0" smtClean="0"/>
              <a:t> of a value </a:t>
            </a:r>
            <a:r>
              <a:rPr lang="en-US" dirty="0" smtClean="0">
                <a:solidFill>
                  <a:srgbClr val="008000"/>
                </a:solidFill>
              </a:rPr>
              <a:t>over time</a:t>
            </a:r>
            <a:r>
              <a:rPr lang="en-US" dirty="0" smtClean="0"/>
              <a:t>, e.g. temperature in a period</a:t>
            </a:r>
          </a:p>
          <a:p>
            <a:pPr lvl="1"/>
            <a:r>
              <a:rPr lang="en-US" dirty="0" smtClean="0"/>
              <a:t>Plot the </a:t>
            </a:r>
            <a:r>
              <a:rPr lang="en-US" dirty="0" smtClean="0">
                <a:solidFill>
                  <a:srgbClr val="008000"/>
                </a:solidFill>
              </a:rPr>
              <a:t>trend of a measured value in different choice of a control variable</a:t>
            </a:r>
            <a:r>
              <a:rPr lang="en-US" dirty="0" smtClean="0"/>
              <a:t>, e.g. time spent to sort an array of size N</a:t>
            </a:r>
          </a:p>
          <a:p>
            <a:r>
              <a:rPr lang="en-US" dirty="0" smtClean="0"/>
              <a:t>Can compare the trend of several variables</a:t>
            </a:r>
          </a:p>
          <a:p>
            <a:r>
              <a:rPr lang="en-US" dirty="0" smtClean="0"/>
              <a:t>May also be used when there are too many data points for bar graphs</a:t>
            </a:r>
          </a:p>
          <a:p>
            <a:pPr lvl="1"/>
            <a:endParaRPr lang="en-US" dirty="0"/>
          </a:p>
        </p:txBody>
      </p:sp>
    </p:spTree>
    <p:extLst>
      <p:ext uri="{BB962C8B-B14F-4D97-AF65-F5344CB8AC3E}">
        <p14:creationId xmlns:p14="http://schemas.microsoft.com/office/powerpoint/2010/main" val="2451401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6577" y="294362"/>
            <a:ext cx="5973554" cy="4061814"/>
          </a:xfrm>
          <a:prstGeom prst="rect">
            <a:avLst/>
          </a:prstGeom>
        </p:spPr>
      </p:pic>
      <p:sp>
        <p:nvSpPr>
          <p:cNvPr id="3" name="Content Placeholder 2"/>
          <p:cNvSpPr txBox="1">
            <a:spLocks/>
          </p:cNvSpPr>
          <p:nvPr/>
        </p:nvSpPr>
        <p:spPr>
          <a:xfrm>
            <a:off x="131524" y="4327744"/>
            <a:ext cx="8931058" cy="1634647"/>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Fig 1. Time-series graph of daily allergy levels detected in tweets (Feb 2013 – Apr 2015). Only those allergy-related tweets labeled as positive are used to create the graph. The graph illustrates the general allergy level trend over time. The allergy level is the highest in mid-May, goes down in June and July, starts rising again in August, and reaches its local maximum point in mid-September. Similar seasonal pattern is observed in both 2013 and 2014.</a:t>
            </a:r>
          </a:p>
          <a:p>
            <a:pPr marL="287338" indent="-287338">
              <a:buFont typeface="Courier New" panose="02070309020205020404" pitchFamily="49" charset="0"/>
              <a:buChar char="o"/>
            </a:pPr>
            <a:r>
              <a:rPr lang="en-US" dirty="0" smtClean="0"/>
              <a:t>From Lee (2015) Mining social media streams to improve public health allergy surveillance</a:t>
            </a:r>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3455220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6026" y="201605"/>
            <a:ext cx="7158761" cy="4965381"/>
          </a:xfrm>
          <a:prstGeom prst="rect">
            <a:avLst/>
          </a:prstGeom>
        </p:spPr>
      </p:pic>
      <p:sp>
        <p:nvSpPr>
          <p:cNvPr id="3" name="Content Placeholder 2"/>
          <p:cNvSpPr txBox="1">
            <a:spLocks/>
          </p:cNvSpPr>
          <p:nvPr/>
        </p:nvSpPr>
        <p:spPr>
          <a:xfrm>
            <a:off x="131524" y="5166986"/>
            <a:ext cx="8931058" cy="1634647"/>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Fig 4. Time-series graph of tweet count for various allergy symptoms (Feb 2013-Sep 2014). The most common allergy symptom is sneezing (blue line) throughout the year, followed by cough (green) and runny nose (sky blue)</a:t>
            </a:r>
          </a:p>
          <a:p>
            <a:pPr marL="287338" indent="-287338">
              <a:buFont typeface="Courier New" panose="02070309020205020404" pitchFamily="49" charset="0"/>
              <a:buChar char="o"/>
            </a:pPr>
            <a:r>
              <a:rPr lang="en-US" dirty="0" smtClean="0"/>
              <a:t>From Lee (2015) Mining social media streams to improve public health allergy surveillance</a:t>
            </a:r>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1187230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and figures in skimming</a:t>
            </a:r>
            <a:endParaRPr lang="en-US" dirty="0"/>
          </a:p>
        </p:txBody>
      </p:sp>
      <p:sp>
        <p:nvSpPr>
          <p:cNvPr id="3" name="Content Placeholder 2"/>
          <p:cNvSpPr>
            <a:spLocks noGrp="1"/>
          </p:cNvSpPr>
          <p:nvPr>
            <p:ph idx="1"/>
          </p:nvPr>
        </p:nvSpPr>
        <p:spPr/>
        <p:txBody>
          <a:bodyPr/>
          <a:lstStyle/>
          <a:p>
            <a:r>
              <a:rPr lang="en-US" dirty="0" smtClean="0"/>
              <a:t>Readers usually read the tables and figures in skimming</a:t>
            </a:r>
          </a:p>
          <a:p>
            <a:r>
              <a:rPr lang="en-US" dirty="0" smtClean="0"/>
              <a:t>Readers expect to find </a:t>
            </a:r>
            <a:r>
              <a:rPr lang="en-US" dirty="0" smtClean="0">
                <a:solidFill>
                  <a:srgbClr val="008000"/>
                </a:solidFill>
              </a:rPr>
              <a:t>important topics </a:t>
            </a:r>
            <a:r>
              <a:rPr lang="en-US" dirty="0" smtClean="0"/>
              <a:t>discussed in tables and figures</a:t>
            </a:r>
          </a:p>
          <a:p>
            <a:r>
              <a:rPr lang="en-US" dirty="0" smtClean="0"/>
              <a:t>Tables and figures should be </a:t>
            </a:r>
            <a:r>
              <a:rPr lang="en-US" dirty="0" smtClean="0">
                <a:solidFill>
                  <a:srgbClr val="008000"/>
                </a:solidFill>
              </a:rPr>
              <a:t>self-explanatory</a:t>
            </a:r>
            <a:r>
              <a:rPr lang="en-US" dirty="0" smtClean="0"/>
              <a:t>, yet the </a:t>
            </a:r>
            <a:r>
              <a:rPr lang="en-US" dirty="0" smtClean="0">
                <a:solidFill>
                  <a:srgbClr val="008000"/>
                </a:solidFill>
              </a:rPr>
              <a:t>main text should introduce</a:t>
            </a:r>
            <a:r>
              <a:rPr lang="en-US" dirty="0" smtClean="0"/>
              <a:t> the display items where appropriate</a:t>
            </a:r>
          </a:p>
        </p:txBody>
      </p:sp>
    </p:spTree>
    <p:extLst>
      <p:ext uri="{BB962C8B-B14F-4D97-AF65-F5344CB8AC3E}">
        <p14:creationId xmlns:p14="http://schemas.microsoft.com/office/powerpoint/2010/main" val="2749224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mages-1.medium.com/max/2000/1*K3Tg3h5BHxghpqDItaVPg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1672" y="604539"/>
            <a:ext cx="7917112" cy="375373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txBox="1">
            <a:spLocks/>
          </p:cNvSpPr>
          <p:nvPr/>
        </p:nvSpPr>
        <p:spPr>
          <a:xfrm>
            <a:off x="131524" y="4783742"/>
            <a:ext cx="8931058" cy="1634647"/>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a:t>A </a:t>
            </a:r>
            <a:r>
              <a:rPr lang="en-US" dirty="0" err="1"/>
              <a:t>sawtooth</a:t>
            </a:r>
            <a:r>
              <a:rPr lang="en-US" dirty="0"/>
              <a:t> pattern with these vertical drops coinciding with garbage collection may also indicate a memory leak</a:t>
            </a:r>
            <a:r>
              <a:rPr lang="en-US" dirty="0" smtClean="0"/>
              <a:t>.</a:t>
            </a:r>
          </a:p>
          <a:p>
            <a:pPr marL="287338" indent="-287338">
              <a:buFont typeface="Courier New" panose="02070309020205020404" pitchFamily="49" charset="0"/>
              <a:buChar char="o"/>
            </a:pPr>
            <a:r>
              <a:rPr lang="en-US" dirty="0" smtClean="0"/>
              <a:t>Credit</a:t>
            </a:r>
            <a:r>
              <a:rPr lang="en-US" dirty="0"/>
              <a:t>: https://medium.com/outsystems-experts/beyond-memory-leaks-in-javascript-d27fd48ae67e</a:t>
            </a:r>
            <a:endParaRPr lang="en-US" dirty="0" smtClean="0"/>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954956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68" y="161925"/>
            <a:ext cx="7229475" cy="4705350"/>
          </a:xfrm>
          <a:prstGeom prst="rect">
            <a:avLst/>
          </a:prstGeom>
        </p:spPr>
      </p:pic>
      <p:sp>
        <p:nvSpPr>
          <p:cNvPr id="3" name="Content Placeholder 2"/>
          <p:cNvSpPr txBox="1">
            <a:spLocks/>
          </p:cNvSpPr>
          <p:nvPr/>
        </p:nvSpPr>
        <p:spPr>
          <a:xfrm>
            <a:off x="131524" y="5166986"/>
            <a:ext cx="8931058" cy="1634647"/>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This figure shows the number of requests a web server can serve per second as more concurrent connections arrive at the web server. The x-axis is the independent variable (the author controls the #connection in the benchmark). The y-axis is the measured value of the server’s performance.</a:t>
            </a:r>
          </a:p>
          <a:p>
            <a:pPr marL="287338" indent="-287338">
              <a:buFont typeface="Courier New" panose="02070309020205020404" pitchFamily="49" charset="0"/>
              <a:buChar char="o"/>
            </a:pPr>
            <a:r>
              <a:rPr lang="en-US" dirty="0" smtClean="0"/>
              <a:t>Credit</a:t>
            </a:r>
            <a:r>
              <a:rPr lang="en-US" dirty="0"/>
              <a:t>: https://www.rootusers.com/web-server-performance-benchmark</a:t>
            </a:r>
            <a:r>
              <a:rPr lang="en-US" dirty="0" smtClean="0"/>
              <a:t>/</a:t>
            </a:r>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1457295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extremetech.com/wp-content/uploads/2014/08/latency.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91771" y="332484"/>
            <a:ext cx="6583942" cy="456387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txBox="1">
            <a:spLocks/>
          </p:cNvSpPr>
          <p:nvPr/>
        </p:nvSpPr>
        <p:spPr>
          <a:xfrm>
            <a:off x="131524" y="4896354"/>
            <a:ext cx="8931058" cy="1905279"/>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a:t>This chart from </a:t>
            </a:r>
            <a:r>
              <a:rPr lang="en-US" dirty="0" err="1"/>
              <a:t>Anandtech’s</a:t>
            </a:r>
            <a:r>
              <a:rPr lang="en-US" dirty="0"/>
              <a:t> </a:t>
            </a:r>
            <a:r>
              <a:rPr lang="en-US" dirty="0" err="1"/>
              <a:t>Haswell</a:t>
            </a:r>
            <a:r>
              <a:rPr lang="en-US" dirty="0"/>
              <a:t> review is useful because it actually illustrates the performance impact of adding a huge (128MB) L4 cache as well as the conventional L1/L2/L3 structures. Each stair step represents a new level of cache. The red line is the chip with an L4 — note that for large file sizes, it’s still almost twice as fast as the other two Intel chips</a:t>
            </a:r>
            <a:r>
              <a:rPr lang="en-US" dirty="0" smtClean="0"/>
              <a:t>.</a:t>
            </a:r>
          </a:p>
          <a:p>
            <a:pPr marL="287338" indent="-287338">
              <a:buFont typeface="Courier New" panose="02070309020205020404" pitchFamily="49" charset="0"/>
              <a:buChar char="o"/>
            </a:pPr>
            <a:r>
              <a:rPr lang="en-US" sz="1100" dirty="0" smtClean="0"/>
              <a:t>Credit</a:t>
            </a:r>
            <a:r>
              <a:rPr lang="en-US" sz="1100" dirty="0"/>
              <a:t>: https://www.extremetech.com/extreme/188776-how-l1-and-l2-cpu-caches-work-and-why-theyre-an-essential-part-of-modern-chips</a:t>
            </a:r>
          </a:p>
          <a:p>
            <a:pPr marL="287338" indent="-287338">
              <a:buFont typeface="Courier New" panose="02070309020205020404" pitchFamily="49" charset="0"/>
              <a:buChar char="o"/>
            </a:pPr>
            <a:endParaRPr lang="en-US" dirty="0" smtClean="0"/>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3350361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a:t>
            </a:r>
            <a:endParaRPr lang="en-US" dirty="0"/>
          </a:p>
        </p:txBody>
      </p:sp>
      <p:sp>
        <p:nvSpPr>
          <p:cNvPr id="3" name="Content Placeholder 2"/>
          <p:cNvSpPr>
            <a:spLocks noGrp="1"/>
          </p:cNvSpPr>
          <p:nvPr>
            <p:ph idx="1"/>
          </p:nvPr>
        </p:nvSpPr>
        <p:spPr>
          <a:xfrm>
            <a:off x="768096" y="1934841"/>
            <a:ext cx="7753791" cy="1421270"/>
          </a:xfrm>
        </p:spPr>
        <p:txBody>
          <a:bodyPr/>
          <a:lstStyle/>
          <a:p>
            <a:r>
              <a:rPr lang="en-US" dirty="0" smtClean="0"/>
              <a:t>A scatter plot shows two variables of a set of data points. It can reveal pattern and correlation</a:t>
            </a:r>
          </a:p>
          <a:p>
            <a:endParaRPr lang="en-US" dirty="0"/>
          </a:p>
        </p:txBody>
      </p:sp>
      <p:pic>
        <p:nvPicPr>
          <p:cNvPr id="4098" name="Picture 2" descr="http://onlinestatbook.com/2/describing_bivariate_data/graphics/age_scatterpl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387" y="3248492"/>
            <a:ext cx="4762500" cy="343852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ontent Placeholder 2"/>
          <p:cNvSpPr txBox="1">
            <a:spLocks/>
          </p:cNvSpPr>
          <p:nvPr/>
        </p:nvSpPr>
        <p:spPr>
          <a:xfrm>
            <a:off x="131524" y="3885631"/>
            <a:ext cx="3627863" cy="1905279"/>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Each data point refers to a couple (husband and wife)</a:t>
            </a:r>
          </a:p>
          <a:p>
            <a:pPr marL="287338" indent="-287338">
              <a:buFont typeface="Courier New" panose="02070309020205020404" pitchFamily="49" charset="0"/>
              <a:buChar char="o"/>
            </a:pPr>
            <a:r>
              <a:rPr lang="en-US" dirty="0" smtClean="0"/>
              <a:t>What pattern can you see from the graph?</a:t>
            </a:r>
          </a:p>
          <a:p>
            <a:pPr marL="287338" indent="-287338">
              <a:buFont typeface="Courier New" panose="02070309020205020404" pitchFamily="49" charset="0"/>
              <a:buChar char="o"/>
            </a:pPr>
            <a:r>
              <a:rPr lang="en-US" dirty="0" smtClean="0"/>
              <a:t>Any outliners (exception to the pattern)?</a:t>
            </a:r>
          </a:p>
          <a:p>
            <a:pPr marL="287338" indent="-287338">
              <a:buFont typeface="Courier New" panose="02070309020205020404" pitchFamily="49" charset="0"/>
              <a:buChar char="o"/>
            </a:pPr>
            <a:endParaRPr lang="en-US" dirty="0" smtClean="0"/>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2415140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a:xfrm>
            <a:off x="768096" y="1934841"/>
            <a:ext cx="7616199" cy="3047294"/>
          </a:xfrm>
        </p:spPr>
        <p:txBody>
          <a:bodyPr>
            <a:normAutofit fontScale="92500"/>
          </a:bodyPr>
          <a:lstStyle/>
          <a:p>
            <a:r>
              <a:rPr lang="en-US" dirty="0" smtClean="0"/>
              <a:t>This figure shows high correlation between height and weight of a person. If the height of a person is large, then you can expect their weight is also large.</a:t>
            </a:r>
          </a:p>
          <a:p>
            <a:r>
              <a:rPr lang="en-US" dirty="0" smtClean="0"/>
              <a:t>A regression line passes through the center of a scatter plot. </a:t>
            </a:r>
          </a:p>
          <a:p>
            <a:r>
              <a:rPr lang="en-US" dirty="0" smtClean="0"/>
              <a:t>In case of high correlation, the data</a:t>
            </a:r>
            <a:br>
              <a:rPr lang="en-US" dirty="0" smtClean="0"/>
            </a:br>
            <a:r>
              <a:rPr lang="en-US" dirty="0" smtClean="0"/>
              <a:t>points fall near the regression line.</a:t>
            </a:r>
          </a:p>
          <a:p>
            <a:endParaRPr lang="en-US" dirty="0"/>
          </a:p>
        </p:txBody>
      </p:sp>
      <p:pic>
        <p:nvPicPr>
          <p:cNvPr id="4" name="Picture 6" descr="https://simon.cs.vt.edu/SoSci/converted/Correlation/hwcrop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779" y="3845859"/>
            <a:ext cx="2936506" cy="28459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03604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2.amstat.org/publications/jse/v11n2/johnson_figure7.jpg"/>
          <p:cNvPicPr>
            <a:picLocks noChangeAspect="1" noChangeArrowheads="1"/>
          </p:cNvPicPr>
          <p:nvPr/>
        </p:nvPicPr>
        <p:blipFill rotWithShape="1">
          <a:blip r:embed="rId2">
            <a:extLst>
              <a:ext uri="{28A0092B-C50C-407E-A947-70E740481C1C}">
                <a14:useLocalDpi xmlns:a14="http://schemas.microsoft.com/office/drawing/2010/main" val="0"/>
              </a:ext>
            </a:extLst>
          </a:blip>
          <a:srcRect l="6620" t="17789" r="3332" b="6851"/>
          <a:stretch/>
        </p:blipFill>
        <p:spPr bwMode="auto">
          <a:xfrm>
            <a:off x="131524" y="410135"/>
            <a:ext cx="8790600" cy="489059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p:cNvSpPr txBox="1">
            <a:spLocks/>
          </p:cNvSpPr>
          <p:nvPr/>
        </p:nvSpPr>
        <p:spPr>
          <a:xfrm>
            <a:off x="131524" y="5407348"/>
            <a:ext cx="8931058" cy="1336358"/>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Figure X. Weight vs. Height by Gender</a:t>
            </a:r>
          </a:p>
          <a:p>
            <a:pPr marL="287338" indent="-287338">
              <a:buFont typeface="Courier New" panose="02070309020205020404" pitchFamily="49" charset="0"/>
              <a:buChar char="o"/>
            </a:pPr>
            <a:r>
              <a:rPr lang="en-US" dirty="0" smtClean="0"/>
              <a:t>What can you infer from the diagram?</a:t>
            </a:r>
          </a:p>
          <a:p>
            <a:pPr marL="287338" indent="-287338">
              <a:buFont typeface="Courier New" panose="02070309020205020404" pitchFamily="49" charset="0"/>
              <a:buChar char="o"/>
            </a:pPr>
            <a:r>
              <a:rPr lang="en-US" sz="1600" dirty="0"/>
              <a:t>Credit: http://users.stat.umn.edu/~sandy/courses/8053/Data/Bodymeasurements/datasets.heinz.html</a:t>
            </a:r>
            <a:endParaRPr lang="en-US" sz="1600" dirty="0" smtClean="0"/>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9150329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9112" y="328188"/>
            <a:ext cx="4468364" cy="3910362"/>
          </a:xfrm>
          <a:prstGeom prst="rect">
            <a:avLst/>
          </a:prstGeom>
          <a:noFill/>
          <a:ln>
            <a:noFill/>
          </a:ln>
        </p:spPr>
      </p:pic>
      <p:pic>
        <p:nvPicPr>
          <p:cNvPr id="3" name="Picture 2"/>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57476" y="423583"/>
            <a:ext cx="4076300" cy="3814967"/>
          </a:xfrm>
          <a:prstGeom prst="rect">
            <a:avLst/>
          </a:prstGeom>
          <a:noFill/>
          <a:ln>
            <a:noFill/>
          </a:ln>
        </p:spPr>
      </p:pic>
      <p:sp>
        <p:nvSpPr>
          <p:cNvPr id="4" name="Content Placeholder 2"/>
          <p:cNvSpPr txBox="1">
            <a:spLocks/>
          </p:cNvSpPr>
          <p:nvPr/>
        </p:nvSpPr>
        <p:spPr>
          <a:xfrm>
            <a:off x="131524" y="4398825"/>
            <a:ext cx="8931058" cy="2425564"/>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a:t>Figure 4 illustrates the positive correlation between occurrence of daily tweets mentioning good weather and traffic congestion and outdoor activities. Each data point represents a day. </a:t>
            </a:r>
            <a:r>
              <a:rPr lang="en-US" dirty="0" smtClean="0"/>
              <a:t>Since social </a:t>
            </a:r>
            <a:r>
              <a:rPr lang="en-US" dirty="0"/>
              <a:t>media can reflect people’s opinions or thoughts to some extent, it can be inferred that there are more chances for people talking about traffic congestion when the weather is good and that people are more likely to do outdoor activities when the weather is good</a:t>
            </a:r>
            <a:r>
              <a:rPr lang="en-US" dirty="0" smtClean="0"/>
              <a:t>.</a:t>
            </a:r>
          </a:p>
          <a:p>
            <a:pPr marL="287338" indent="-287338">
              <a:buFont typeface="Courier New" panose="02070309020205020404" pitchFamily="49" charset="0"/>
              <a:buChar char="o"/>
            </a:pPr>
            <a:r>
              <a:rPr lang="en-US" sz="1600" dirty="0" smtClean="0"/>
              <a:t>Credit</a:t>
            </a:r>
            <a:r>
              <a:rPr lang="en-US" sz="1600" dirty="0"/>
              <a:t>: </a:t>
            </a:r>
            <a:r>
              <a:rPr lang="en-US" sz="1600" dirty="0" err="1" smtClean="0"/>
              <a:t>Tse</a:t>
            </a:r>
            <a:r>
              <a:rPr lang="en-US" sz="1600" dirty="0"/>
              <a:t> </a:t>
            </a:r>
            <a:r>
              <a:rPr lang="en-US" sz="1600" dirty="0" smtClean="0"/>
              <a:t>et al. (2016) Social network based crowd sensing for intelligent transportation and climate applications</a:t>
            </a:r>
          </a:p>
          <a:p>
            <a:pPr marL="0" indent="0">
              <a:buNone/>
            </a:pPr>
            <a:endParaRPr lang="en-US" dirty="0" smtClean="0"/>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783963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to write a good scientific paper</a:t>
            </a:r>
            <a:endParaRPr lang="en-US" dirty="0" smtClean="0">
              <a:hlinkClick r:id="rId2"/>
            </a:endParaRPr>
          </a:p>
          <a:p>
            <a:pPr lvl="1"/>
            <a:r>
              <a:rPr lang="en-US" dirty="0" smtClean="0">
                <a:hlinkClick r:id="rId2"/>
              </a:rPr>
              <a:t>http</a:t>
            </a:r>
            <a:r>
              <a:rPr lang="en-US" dirty="0">
                <a:hlinkClick r:id="rId2"/>
              </a:rPr>
              <a:t>://www.lithoguru.com/scientist/science-</a:t>
            </a:r>
            <a:r>
              <a:rPr lang="en-US" dirty="0" smtClean="0">
                <a:hlinkClick r:id="rId2"/>
              </a:rPr>
              <a:t>writing.html</a:t>
            </a:r>
            <a:endParaRPr lang="en-US" dirty="0" smtClean="0"/>
          </a:p>
          <a:p>
            <a:r>
              <a:rPr lang="en-US" dirty="0"/>
              <a:t>Incorporating Tables and Figures Effectively Into Your Writing</a:t>
            </a:r>
          </a:p>
          <a:p>
            <a:pPr lvl="1"/>
            <a:r>
              <a:rPr lang="en-US" dirty="0" smtClean="0">
                <a:hlinkClick r:id="rId3"/>
              </a:rPr>
              <a:t>http</a:t>
            </a:r>
            <a:r>
              <a:rPr lang="en-US" dirty="0">
                <a:hlinkClick r:id="rId3"/>
              </a:rPr>
              <a:t>://uq.edu.au/student-services/pdf/learning/effective-use-tables-</a:t>
            </a:r>
            <a:r>
              <a:rPr lang="en-US" dirty="0" smtClean="0">
                <a:hlinkClick r:id="rId3"/>
              </a:rPr>
              <a:t>figures.pdf</a:t>
            </a:r>
            <a:r>
              <a:rPr lang="en-US" dirty="0" smtClean="0"/>
              <a:t> </a:t>
            </a:r>
            <a:endParaRPr lang="en-US" dirty="0"/>
          </a:p>
          <a:p>
            <a:r>
              <a:rPr lang="en-US" dirty="0" smtClean="0"/>
              <a:t>Sample data analysis report</a:t>
            </a:r>
          </a:p>
          <a:p>
            <a:pPr lvl="1"/>
            <a:r>
              <a:rPr lang="en-US" dirty="0">
                <a:hlinkClick r:id="rId4"/>
              </a:rPr>
              <a:t>http://www.monash.edu.au/lls/llonline/writing/information-technology/business-systems/3.</a:t>
            </a:r>
            <a:r>
              <a:rPr lang="en-US" dirty="0" smtClean="0">
                <a:hlinkClick r:id="rId4"/>
              </a:rPr>
              <a:t>xml</a:t>
            </a:r>
            <a:r>
              <a:rPr lang="en-US" dirty="0" smtClean="0"/>
              <a:t> </a:t>
            </a:r>
            <a:endParaRPr lang="en-US" dirty="0"/>
          </a:p>
          <a:p>
            <a:r>
              <a:rPr lang="en-US" dirty="0" smtClean="0"/>
              <a:t>Almost everything you want to know about making tables and figures</a:t>
            </a:r>
          </a:p>
          <a:p>
            <a:pPr lvl="1"/>
            <a:r>
              <a:rPr lang="en-US" dirty="0">
                <a:hlinkClick r:id="rId5"/>
              </a:rPr>
              <a:t>http://abacus.bates.edu/~ganderso/biology/resources/writing/</a:t>
            </a:r>
            <a:r>
              <a:rPr lang="en-US" dirty="0" smtClean="0">
                <a:hlinkClick r:id="rId5"/>
              </a:rPr>
              <a:t>HTWtablefigs.html</a:t>
            </a:r>
            <a:r>
              <a:rPr lang="en-US" dirty="0" smtClean="0"/>
              <a:t> </a:t>
            </a:r>
            <a:endParaRPr lang="en-US" dirty="0"/>
          </a:p>
        </p:txBody>
      </p:sp>
    </p:spTree>
    <p:extLst>
      <p:ext uri="{BB962C8B-B14F-4D97-AF65-F5344CB8AC3E}">
        <p14:creationId xmlns:p14="http://schemas.microsoft.com/office/powerpoint/2010/main" val="31881365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Tips on effective use of tables and figures in research </a:t>
            </a:r>
            <a:r>
              <a:rPr lang="en-US" dirty="0" smtClean="0"/>
              <a:t>papers</a:t>
            </a:r>
            <a:br>
              <a:rPr lang="en-US" dirty="0" smtClean="0"/>
            </a:br>
            <a:r>
              <a:rPr lang="en-US" dirty="0" smtClean="0">
                <a:hlinkClick r:id="rId2"/>
              </a:rPr>
              <a:t>https</a:t>
            </a:r>
            <a:r>
              <a:rPr lang="en-US" dirty="0">
                <a:hlinkClick r:id="rId2"/>
              </a:rPr>
              <a:t>://www.editage.com/insights/tips-on-effective-use-of-tables-and-figures-in-research-</a:t>
            </a:r>
            <a:r>
              <a:rPr lang="en-US" dirty="0" smtClean="0">
                <a:hlinkClick r:id="rId2"/>
              </a:rPr>
              <a:t>papers</a:t>
            </a:r>
            <a:r>
              <a:rPr lang="en-US" dirty="0" smtClean="0"/>
              <a:t> </a:t>
            </a:r>
          </a:p>
          <a:p>
            <a:r>
              <a:rPr lang="en-US" dirty="0" smtClean="0"/>
              <a:t>How to </a:t>
            </a:r>
            <a:r>
              <a:rPr lang="en-US" dirty="0"/>
              <a:t>design scatter plot</a:t>
            </a:r>
            <a:br>
              <a:rPr lang="en-US" dirty="0"/>
            </a:br>
            <a:r>
              <a:rPr lang="en-US" dirty="0">
                <a:hlinkClick r:id="rId3"/>
              </a:rPr>
              <a:t>https://visage.co/data-visualization-101-scatter-plots</a:t>
            </a:r>
            <a:r>
              <a:rPr lang="en-US" dirty="0" smtClean="0">
                <a:hlinkClick r:id="rId3"/>
              </a:rPr>
              <a:t>/</a:t>
            </a:r>
            <a:r>
              <a:rPr lang="en-US" dirty="0" smtClean="0"/>
              <a:t> </a:t>
            </a:r>
          </a:p>
          <a:p>
            <a:r>
              <a:rPr lang="en-US" dirty="0" smtClean="0"/>
              <a:t>Introduction </a:t>
            </a:r>
            <a:r>
              <a:rPr lang="en-US" dirty="0"/>
              <a:t>to Bivariate Data</a:t>
            </a:r>
            <a:br>
              <a:rPr lang="en-US" dirty="0"/>
            </a:br>
            <a:r>
              <a:rPr lang="en-US" dirty="0">
                <a:hlinkClick r:id="rId4"/>
              </a:rPr>
              <a:t>http://</a:t>
            </a:r>
            <a:r>
              <a:rPr lang="en-US" dirty="0" smtClean="0">
                <a:hlinkClick r:id="rId4"/>
              </a:rPr>
              <a:t>onlinestatbook.com/2/describing_bivariate_data/intro.html</a:t>
            </a:r>
            <a:r>
              <a:rPr lang="en-US" dirty="0" smtClean="0"/>
              <a:t> </a:t>
            </a:r>
          </a:p>
          <a:p>
            <a:endParaRPr lang="en-US" dirty="0" smtClean="0"/>
          </a:p>
          <a:p>
            <a:endParaRPr lang="en-US" dirty="0"/>
          </a:p>
        </p:txBody>
      </p:sp>
    </p:spTree>
    <p:extLst>
      <p:ext uri="{BB962C8B-B14F-4D97-AF65-F5344CB8AC3E}">
        <p14:creationId xmlns:p14="http://schemas.microsoft.com/office/powerpoint/2010/main" val="62642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Tables</a:t>
            </a:r>
          </a:p>
          <a:p>
            <a:pPr lvl="1"/>
            <a:r>
              <a:rPr lang="en-US" dirty="0"/>
              <a:t>Table </a:t>
            </a:r>
            <a:r>
              <a:rPr lang="en-US" dirty="0" smtClean="0"/>
              <a:t>structure. How to read tables. </a:t>
            </a:r>
          </a:p>
          <a:p>
            <a:pPr lvl="1"/>
            <a:r>
              <a:rPr lang="en-US" dirty="0" smtClean="0"/>
              <a:t>When </a:t>
            </a:r>
            <a:r>
              <a:rPr lang="en-US" dirty="0"/>
              <a:t>to </a:t>
            </a:r>
            <a:r>
              <a:rPr lang="en-US" dirty="0" smtClean="0"/>
              <a:t>use?</a:t>
            </a:r>
            <a:endParaRPr lang="en-US" dirty="0"/>
          </a:p>
          <a:p>
            <a:pPr lvl="1"/>
            <a:r>
              <a:rPr lang="en-US" dirty="0" smtClean="0"/>
              <a:t>Incorporate tables to main text</a:t>
            </a:r>
          </a:p>
          <a:p>
            <a:r>
              <a:rPr lang="en-US" dirty="0" smtClean="0"/>
              <a:t>Figures (in particular, graphs)</a:t>
            </a:r>
          </a:p>
          <a:p>
            <a:pPr lvl="1"/>
            <a:r>
              <a:rPr lang="en-US" dirty="0" smtClean="0"/>
              <a:t>When to use. Parts of a figure</a:t>
            </a:r>
          </a:p>
          <a:p>
            <a:pPr lvl="1"/>
            <a:r>
              <a:rPr lang="en-US" dirty="0"/>
              <a:t>Incorporating figures into main text</a:t>
            </a:r>
          </a:p>
          <a:p>
            <a:pPr lvl="1"/>
            <a:r>
              <a:rPr lang="en-US" dirty="0" smtClean="0"/>
              <a:t>Bar </a:t>
            </a:r>
            <a:r>
              <a:rPr lang="en-US" dirty="0" smtClean="0"/>
              <a:t>graph</a:t>
            </a:r>
          </a:p>
          <a:p>
            <a:pPr lvl="1"/>
            <a:r>
              <a:rPr lang="en-US" dirty="0" smtClean="0"/>
              <a:t>Line graph</a:t>
            </a:r>
          </a:p>
          <a:p>
            <a:pPr lvl="1"/>
            <a:r>
              <a:rPr lang="en-US" dirty="0" smtClean="0"/>
              <a:t>Scatter </a:t>
            </a:r>
            <a:r>
              <a:rPr lang="en-US" dirty="0" smtClean="0"/>
              <a:t>graph</a:t>
            </a:r>
            <a:endParaRPr lang="en-US" dirty="0"/>
          </a:p>
        </p:txBody>
      </p:sp>
    </p:spTree>
    <p:extLst>
      <p:ext uri="{BB962C8B-B14F-4D97-AF65-F5344CB8AC3E}">
        <p14:creationId xmlns:p14="http://schemas.microsoft.com/office/powerpoint/2010/main" val="328304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smtClean="0">
                <a:solidFill>
                  <a:srgbClr val="008000"/>
                </a:solidFill>
              </a:rPr>
              <a:t>table</a:t>
            </a:r>
            <a:r>
              <a:rPr lang="en-US" dirty="0" smtClean="0"/>
              <a:t> is a grid of data in rows and columns. It contains </a:t>
            </a:r>
            <a:r>
              <a:rPr lang="mr-IN" dirty="0" smtClean="0"/>
              <a:t>…</a:t>
            </a:r>
            <a:endParaRPr lang="en-US" dirty="0" smtClean="0"/>
          </a:p>
          <a:p>
            <a:r>
              <a:rPr lang="en-US" dirty="0" smtClean="0">
                <a:solidFill>
                  <a:srgbClr val="008000"/>
                </a:solidFill>
              </a:rPr>
              <a:t>Table</a:t>
            </a:r>
            <a:r>
              <a:rPr lang="en-US" dirty="0" smtClean="0"/>
              <a:t> </a:t>
            </a:r>
            <a:r>
              <a:rPr lang="en-US" dirty="0">
                <a:solidFill>
                  <a:srgbClr val="008000"/>
                </a:solidFill>
              </a:rPr>
              <a:t>caption</a:t>
            </a:r>
            <a:r>
              <a:rPr lang="en-US" dirty="0"/>
              <a:t> </a:t>
            </a:r>
            <a:r>
              <a:rPr lang="en-US" dirty="0" smtClean="0"/>
              <a:t>(aka legend)</a:t>
            </a:r>
            <a:endParaRPr lang="en-US" dirty="0"/>
          </a:p>
          <a:p>
            <a:pPr lvl="1"/>
            <a:r>
              <a:rPr lang="en-US" dirty="0"/>
              <a:t>Placed above the body of table</a:t>
            </a:r>
          </a:p>
          <a:p>
            <a:pPr lvl="1"/>
            <a:r>
              <a:rPr lang="en-US" dirty="0"/>
              <a:t>Descriptive, or story telling. Helps the readers to understand the table without referring to the main text </a:t>
            </a:r>
          </a:p>
          <a:p>
            <a:r>
              <a:rPr lang="en-US" dirty="0">
                <a:solidFill>
                  <a:srgbClr val="008000"/>
                </a:solidFill>
              </a:rPr>
              <a:t>Column header</a:t>
            </a:r>
            <a:r>
              <a:rPr lang="en-US" dirty="0"/>
              <a:t> </a:t>
            </a:r>
            <a:r>
              <a:rPr lang="en-US" dirty="0" smtClean="0"/>
              <a:t>(aka </a:t>
            </a:r>
            <a:r>
              <a:rPr lang="en-US" dirty="0"/>
              <a:t>title </a:t>
            </a:r>
            <a:r>
              <a:rPr lang="en-US" dirty="0" smtClean="0"/>
              <a:t>or label)</a:t>
            </a:r>
            <a:endParaRPr lang="en-US" dirty="0"/>
          </a:p>
          <a:p>
            <a:pPr lvl="1"/>
            <a:r>
              <a:rPr lang="en-US" dirty="0"/>
              <a:t>Short and descriptive, include units</a:t>
            </a:r>
          </a:p>
          <a:p>
            <a:pPr lvl="1"/>
            <a:r>
              <a:rPr lang="en-US" dirty="0"/>
              <a:t>Define or identify the content of a column</a:t>
            </a:r>
          </a:p>
          <a:p>
            <a:r>
              <a:rPr lang="en-US" dirty="0">
                <a:solidFill>
                  <a:srgbClr val="008000"/>
                </a:solidFill>
              </a:rPr>
              <a:t>Row header</a:t>
            </a:r>
          </a:p>
          <a:p>
            <a:pPr lvl="1"/>
            <a:r>
              <a:rPr lang="en-US" dirty="0"/>
              <a:t>Similar to column </a:t>
            </a:r>
            <a:r>
              <a:rPr lang="en-US" dirty="0" smtClean="0"/>
              <a:t>header</a:t>
            </a:r>
          </a:p>
          <a:p>
            <a:r>
              <a:rPr lang="en-US" dirty="0"/>
              <a:t>Interpret the data in </a:t>
            </a:r>
            <a:r>
              <a:rPr lang="en-US" dirty="0">
                <a:solidFill>
                  <a:srgbClr val="008000"/>
                </a:solidFill>
              </a:rPr>
              <a:t>table body</a:t>
            </a:r>
            <a:r>
              <a:rPr lang="en-US" dirty="0"/>
              <a:t> </a:t>
            </a:r>
            <a:r>
              <a:rPr lang="en-US" dirty="0" err="1"/>
              <a:t>w.r.t</a:t>
            </a:r>
            <a:r>
              <a:rPr lang="en-US" dirty="0"/>
              <a:t>. the row and column </a:t>
            </a:r>
            <a:r>
              <a:rPr lang="en-US" dirty="0" smtClean="0"/>
              <a:t>headers</a:t>
            </a:r>
            <a:endParaRPr lang="en-US" dirty="0"/>
          </a:p>
        </p:txBody>
      </p:sp>
    </p:spTree>
    <p:extLst>
      <p:ext uri="{BB962C8B-B14F-4D97-AF65-F5344CB8AC3E}">
        <p14:creationId xmlns:p14="http://schemas.microsoft.com/office/powerpoint/2010/main" val="97569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pulation_variation_table_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824" y="699390"/>
            <a:ext cx="8419026" cy="5039863"/>
          </a:xfrm>
          <a:prstGeom prst="rect">
            <a:avLst/>
          </a:prstGeom>
        </p:spPr>
      </p:pic>
      <p:sp>
        <p:nvSpPr>
          <p:cNvPr id="3" name="Rectangle 2"/>
          <p:cNvSpPr/>
          <p:nvPr/>
        </p:nvSpPr>
        <p:spPr>
          <a:xfrm>
            <a:off x="7114340" y="1010721"/>
            <a:ext cx="1879015" cy="44057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Table caption</a:t>
            </a:r>
            <a:endParaRPr lang="en-US" dirty="0"/>
          </a:p>
        </p:txBody>
      </p:sp>
      <p:sp>
        <p:nvSpPr>
          <p:cNvPr id="4" name="Rectangle 3"/>
          <p:cNvSpPr/>
          <p:nvPr/>
        </p:nvSpPr>
        <p:spPr>
          <a:xfrm>
            <a:off x="7114340" y="1487070"/>
            <a:ext cx="1879015" cy="44057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Column header</a:t>
            </a:r>
            <a:endParaRPr lang="en-US" dirty="0"/>
          </a:p>
        </p:txBody>
      </p:sp>
      <p:sp>
        <p:nvSpPr>
          <p:cNvPr id="5" name="Rectangle 4"/>
          <p:cNvSpPr/>
          <p:nvPr/>
        </p:nvSpPr>
        <p:spPr>
          <a:xfrm>
            <a:off x="6984753" y="2896392"/>
            <a:ext cx="1879015" cy="44057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Table body</a:t>
            </a:r>
            <a:endParaRPr lang="en-US" dirty="0"/>
          </a:p>
        </p:txBody>
      </p:sp>
    </p:spTree>
    <p:extLst>
      <p:ext uri="{BB962C8B-B14F-4D97-AF65-F5344CB8AC3E}">
        <p14:creationId xmlns:p14="http://schemas.microsoft.com/office/powerpoint/2010/main" val="1128363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 table</a:t>
            </a:r>
            <a:endParaRPr lang="en-US" dirty="0"/>
          </a:p>
        </p:txBody>
      </p:sp>
      <p:sp>
        <p:nvSpPr>
          <p:cNvPr id="3" name="Content Placeholder 2"/>
          <p:cNvSpPr>
            <a:spLocks noGrp="1"/>
          </p:cNvSpPr>
          <p:nvPr>
            <p:ph idx="1"/>
          </p:nvPr>
        </p:nvSpPr>
        <p:spPr/>
        <p:txBody>
          <a:bodyPr>
            <a:normAutofit/>
          </a:bodyPr>
          <a:lstStyle/>
          <a:p>
            <a:r>
              <a:rPr lang="en-US" dirty="0" smtClean="0"/>
              <a:t>Show many and precise numerical values in a small space</a:t>
            </a:r>
          </a:p>
          <a:p>
            <a:r>
              <a:rPr lang="en-US" dirty="0" smtClean="0"/>
              <a:t>Compare / contrast values or characteristics of items that are related or that share several characteristics or variables</a:t>
            </a:r>
          </a:p>
          <a:p>
            <a:r>
              <a:rPr lang="en-US" dirty="0" smtClean="0"/>
              <a:t>Show the presence or absence of specific characteristics</a:t>
            </a:r>
          </a:p>
        </p:txBody>
      </p:sp>
    </p:spTree>
    <p:extLst>
      <p:ext uri="{BB962C8B-B14F-4D97-AF65-F5344CB8AC3E}">
        <p14:creationId xmlns:p14="http://schemas.microsoft.com/office/powerpoint/2010/main" val="2739627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7fg3.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17" y="198474"/>
            <a:ext cx="7793502" cy="6527058"/>
          </a:xfrm>
          <a:prstGeom prst="rect">
            <a:avLst/>
          </a:prstGeom>
        </p:spPr>
      </p:pic>
    </p:spTree>
    <p:extLst>
      <p:ext uri="{BB962C8B-B14F-4D97-AF65-F5344CB8AC3E}">
        <p14:creationId xmlns:p14="http://schemas.microsoft.com/office/powerpoint/2010/main" val="415798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568662"/>
            <a:ext cx="9144000" cy="5412059"/>
          </a:xfrm>
          <a:prstGeom prst="rect">
            <a:avLst/>
          </a:prstGeom>
        </p:spPr>
      </p:pic>
      <p:sp>
        <p:nvSpPr>
          <p:cNvPr id="3" name="Content Placeholder 2"/>
          <p:cNvSpPr txBox="1">
            <a:spLocks/>
          </p:cNvSpPr>
          <p:nvPr/>
        </p:nvSpPr>
        <p:spPr>
          <a:xfrm>
            <a:off x="212942" y="6142073"/>
            <a:ext cx="8931058" cy="659170"/>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287338" indent="-287338">
              <a:buFont typeface="Courier New" panose="02070309020205020404" pitchFamily="49" charset="0"/>
              <a:buChar char="o"/>
            </a:pPr>
            <a:r>
              <a:rPr lang="en-US" dirty="0" smtClean="0"/>
              <a:t>From Imran (2015) Processing social media messages in mass emergency: A survey, ACM Computing Surveys</a:t>
            </a:r>
          </a:p>
          <a:p>
            <a:pPr marL="287338" indent="-287338">
              <a:buFont typeface="Courier New" panose="02070309020205020404" pitchFamily="49" charset="0"/>
              <a:buChar char="o"/>
            </a:pPr>
            <a:endParaRPr lang="en-US" dirty="0"/>
          </a:p>
        </p:txBody>
      </p:sp>
    </p:spTree>
    <p:extLst>
      <p:ext uri="{BB962C8B-B14F-4D97-AF65-F5344CB8AC3E}">
        <p14:creationId xmlns:p14="http://schemas.microsoft.com/office/powerpoint/2010/main" val="5644599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5828</TotalTime>
  <Words>1759</Words>
  <Application>Microsoft Office PowerPoint</Application>
  <PresentationFormat>On-screen Show (4:3)</PresentationFormat>
  <Paragraphs>188</Paragraphs>
  <Slides>38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Mangal</vt:lpstr>
      <vt:lpstr>Arial</vt:lpstr>
      <vt:lpstr>Calibri</vt:lpstr>
      <vt:lpstr>Courier New</vt:lpstr>
      <vt:lpstr>Tw Cen MT</vt:lpstr>
      <vt:lpstr>Tw Cen MT Condensed</vt:lpstr>
      <vt:lpstr>Wingdings</vt:lpstr>
      <vt:lpstr>Wingdings 3</vt:lpstr>
      <vt:lpstr>Integral</vt:lpstr>
      <vt:lpstr>Tables &amp; figures</vt:lpstr>
      <vt:lpstr>Tables and Figures</vt:lpstr>
      <vt:lpstr>Tables and figures in skimming</vt:lpstr>
      <vt:lpstr>Outline</vt:lpstr>
      <vt:lpstr>Tables</vt:lpstr>
      <vt:lpstr>PowerPoint Presentation</vt:lpstr>
      <vt:lpstr>When to use a table</vt:lpstr>
      <vt:lpstr>PowerPoint Presentation</vt:lpstr>
      <vt:lpstr>PowerPoint Presentation</vt:lpstr>
      <vt:lpstr>PowerPoint Presentation</vt:lpstr>
      <vt:lpstr>Refer to your tables</vt:lpstr>
      <vt:lpstr>PowerPoint Presentation</vt:lpstr>
      <vt:lpstr>PowerPoint Presentation</vt:lpstr>
      <vt:lpstr>PowerPoint Presentation</vt:lpstr>
      <vt:lpstr>Exercise</vt:lpstr>
      <vt:lpstr>Reference on tables</vt:lpstr>
      <vt:lpstr>Figures</vt:lpstr>
      <vt:lpstr>When to use a figure</vt:lpstr>
      <vt:lpstr>Why graphs?</vt:lpstr>
      <vt:lpstr>Goals of using a graph</vt:lpstr>
      <vt:lpstr>Parts in a graph (figure)</vt:lpstr>
      <vt:lpstr>PowerPoint Presentation</vt:lpstr>
      <vt:lpstr>Refer to your figures</vt:lpstr>
      <vt:lpstr>How to read a bar graph</vt:lpstr>
      <vt:lpstr>PowerPoint Presentation</vt:lpstr>
      <vt:lpstr>PowerPoint Presentation</vt:lpstr>
      <vt:lpstr>How to read a line graph</vt:lpstr>
      <vt:lpstr>PowerPoint Presentation</vt:lpstr>
      <vt:lpstr>PowerPoint Presentation</vt:lpstr>
      <vt:lpstr>PowerPoint Presentation</vt:lpstr>
      <vt:lpstr>PowerPoint Presentation</vt:lpstr>
      <vt:lpstr>PowerPoint Presentation</vt:lpstr>
      <vt:lpstr>Scatter plot</vt:lpstr>
      <vt:lpstr>Correlation</vt:lpstr>
      <vt:lpstr>PowerPoint Presentation</vt:lpstr>
      <vt:lpstr>PowerPoint Presentation</vt:lpstr>
      <vt:lpstr>Reference</vt:lpstr>
      <vt:lpstr>Reference</vt:lpstr>
    </vt:vector>
  </TitlesOfParts>
  <Company>IPM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 scientific paper</dc:title>
  <dc:creator>Philip Lei</dc:creator>
  <cp:lastModifiedBy>LEI IAT SENG, PHILIP</cp:lastModifiedBy>
  <cp:revision>173</cp:revision>
  <cp:lastPrinted>2018-01-16T04:13:56Z</cp:lastPrinted>
  <dcterms:created xsi:type="dcterms:W3CDTF">2018-01-08T08:19:06Z</dcterms:created>
  <dcterms:modified xsi:type="dcterms:W3CDTF">2018-02-05T03:09:03Z</dcterms:modified>
</cp:coreProperties>
</file>