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42"/>
  </p:notesMasterIdLst>
  <p:handoutMasterIdLst>
    <p:handoutMasterId r:id="rId43"/>
  </p:handoutMasterIdLst>
  <p:sldIdLst>
    <p:sldId id="256" r:id="rId2"/>
    <p:sldId id="365" r:id="rId3"/>
    <p:sldId id="373" r:id="rId4"/>
    <p:sldId id="374" r:id="rId5"/>
    <p:sldId id="375" r:id="rId6"/>
    <p:sldId id="372" r:id="rId7"/>
    <p:sldId id="366" r:id="rId8"/>
    <p:sldId id="381" r:id="rId9"/>
    <p:sldId id="367" r:id="rId10"/>
    <p:sldId id="369" r:id="rId11"/>
    <p:sldId id="371" r:id="rId12"/>
    <p:sldId id="370" r:id="rId13"/>
    <p:sldId id="376" r:id="rId14"/>
    <p:sldId id="380" r:id="rId15"/>
    <p:sldId id="382" r:id="rId16"/>
    <p:sldId id="378" r:id="rId17"/>
    <p:sldId id="368" r:id="rId18"/>
    <p:sldId id="385" r:id="rId19"/>
    <p:sldId id="388" r:id="rId20"/>
    <p:sldId id="391" r:id="rId21"/>
    <p:sldId id="392" r:id="rId22"/>
    <p:sldId id="393" r:id="rId23"/>
    <p:sldId id="387" r:id="rId24"/>
    <p:sldId id="389" r:id="rId25"/>
    <p:sldId id="390" r:id="rId26"/>
    <p:sldId id="395" r:id="rId27"/>
    <p:sldId id="396" r:id="rId28"/>
    <p:sldId id="398" r:id="rId29"/>
    <p:sldId id="397" r:id="rId30"/>
    <p:sldId id="399" r:id="rId31"/>
    <p:sldId id="400" r:id="rId32"/>
    <p:sldId id="401" r:id="rId33"/>
    <p:sldId id="402" r:id="rId34"/>
    <p:sldId id="404" r:id="rId35"/>
    <p:sldId id="405" r:id="rId36"/>
    <p:sldId id="406" r:id="rId37"/>
    <p:sldId id="403" r:id="rId38"/>
    <p:sldId id="408" r:id="rId39"/>
    <p:sldId id="407" r:id="rId40"/>
    <p:sldId id="384"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04"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
    </p:cViewPr>
  </p:sorterViewPr>
  <p:notesViewPr>
    <p:cSldViewPr snapToGrid="0" snapToObjects="1">
      <p:cViewPr varScale="1">
        <p:scale>
          <a:sx n="121" d="100"/>
          <a:sy n="121" d="100"/>
        </p:scale>
        <p:origin x="4892" y="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60E2EAA-91AB-4CF0-985C-E4BFB1FB4F1A}" type="datetimeFigureOut">
              <a:rPr lang="en-US" smtClean="0"/>
              <a:t>12/02/18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FA58200-2578-4CC7-9890-F9E6C8A0C765}" type="slidenum">
              <a:rPr lang="en-US" smtClean="0"/>
              <a:t>‹#›</a:t>
            </a:fld>
            <a:endParaRPr lang="en-US"/>
          </a:p>
        </p:txBody>
      </p:sp>
    </p:spTree>
    <p:extLst>
      <p:ext uri="{BB962C8B-B14F-4D97-AF65-F5344CB8AC3E}">
        <p14:creationId xmlns:p14="http://schemas.microsoft.com/office/powerpoint/2010/main" val="1972212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5C528C4-8FC4-AE41-8EEF-D2BF13BD6B44}" type="datetimeFigureOut">
              <a:rPr lang="en-US" smtClean="0"/>
              <a:t>12/02/18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63FBCD7-7DD8-5D45-8970-29ECA00AF25B}" type="slidenum">
              <a:rPr lang="en-US" smtClean="0"/>
              <a:t>‹#›</a:t>
            </a:fld>
            <a:endParaRPr lang="en-US"/>
          </a:p>
        </p:txBody>
      </p:sp>
    </p:spTree>
    <p:extLst>
      <p:ext uri="{BB962C8B-B14F-4D97-AF65-F5344CB8AC3E}">
        <p14:creationId xmlns:p14="http://schemas.microsoft.com/office/powerpoint/2010/main" val="33812762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http://kellimcbride.com/essay_dev_packet.htm</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4</a:t>
            </a:fld>
            <a:endParaRPr lang="en-US"/>
          </a:p>
        </p:txBody>
      </p:sp>
    </p:spTree>
    <p:extLst>
      <p:ext uri="{BB962C8B-B14F-4D97-AF65-F5344CB8AC3E}">
        <p14:creationId xmlns:p14="http://schemas.microsoft.com/office/powerpoint/2010/main" val="790052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from </a:t>
            </a:r>
          </a:p>
          <a:p>
            <a:r>
              <a:rPr lang="en-US" dirty="0" smtClean="0"/>
              <a:t>https://</a:t>
            </a:r>
            <a:r>
              <a:rPr lang="en-US" dirty="0" err="1" smtClean="0"/>
              <a:t>www.lucidchart.com</a:t>
            </a:r>
            <a:r>
              <a:rPr lang="en-US" dirty="0" smtClean="0"/>
              <a:t>/pages/database-diagram/database-design</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27</a:t>
            </a:fld>
            <a:endParaRPr lang="en-US"/>
          </a:p>
        </p:txBody>
      </p:sp>
    </p:spTree>
    <p:extLst>
      <p:ext uri="{BB962C8B-B14F-4D97-AF65-F5344CB8AC3E}">
        <p14:creationId xmlns:p14="http://schemas.microsoft.com/office/powerpoint/2010/main" val="186561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Wang et al. </a:t>
            </a:r>
            <a:r>
              <a:rPr lang="en-US" baseline="0" smtClean="0"/>
              <a:t>(2016)</a:t>
            </a:r>
            <a:r>
              <a:rPr lang="en-US" baseline="0" dirty="0" smtClean="0"/>
              <a:t> </a:t>
            </a:r>
            <a:r>
              <a:rPr lang="en-US" sz="1200" b="1" kern="1200" smtClean="0">
                <a:solidFill>
                  <a:schemeClr val="tx1"/>
                </a:solidFill>
                <a:effectLst/>
                <a:latin typeface="+mn-lt"/>
                <a:ea typeface="+mn-ea"/>
                <a:cs typeface="+mn-cs"/>
              </a:rPr>
              <a:t>Monitoring </a:t>
            </a:r>
            <a:r>
              <a:rPr lang="en-US" sz="1200" b="1" kern="1200" dirty="0" smtClean="0">
                <a:solidFill>
                  <a:schemeClr val="tx1"/>
                </a:solidFill>
                <a:effectLst/>
                <a:latin typeface="+mn-lt"/>
                <a:ea typeface="+mn-ea"/>
                <a:cs typeface="+mn-cs"/>
              </a:rPr>
              <a:t>Environmental Quality by Sniffing Social Media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63FBCD7-7DD8-5D45-8970-29ECA00AF25B}" type="slidenum">
              <a:rPr lang="en-US" smtClean="0"/>
              <a:t>28</a:t>
            </a:fld>
            <a:endParaRPr lang="en-US"/>
          </a:p>
        </p:txBody>
      </p:sp>
    </p:spTree>
    <p:extLst>
      <p:ext uri="{BB962C8B-B14F-4D97-AF65-F5344CB8AC3E}">
        <p14:creationId xmlns:p14="http://schemas.microsoft.com/office/powerpoint/2010/main" val="1865617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beginnersbook.com</a:t>
            </a:r>
            <a:r>
              <a:rPr lang="en-US" dirty="0" smtClean="0"/>
              <a:t>/2013/12/difference-between-</a:t>
            </a:r>
            <a:r>
              <a:rPr lang="en-US" dirty="0" err="1" smtClean="0"/>
              <a:t>arraylist</a:t>
            </a:r>
            <a:r>
              <a:rPr lang="en-US" dirty="0" smtClean="0"/>
              <a:t>-and-</a:t>
            </a:r>
            <a:r>
              <a:rPr lang="en-US" dirty="0" err="1" smtClean="0"/>
              <a:t>linkedlist</a:t>
            </a:r>
            <a:r>
              <a:rPr lang="en-US" dirty="0" smtClean="0"/>
              <a:t>-in-java/</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31</a:t>
            </a:fld>
            <a:endParaRPr lang="en-US"/>
          </a:p>
        </p:txBody>
      </p:sp>
    </p:spTree>
    <p:extLst>
      <p:ext uri="{BB962C8B-B14F-4D97-AF65-F5344CB8AC3E}">
        <p14:creationId xmlns:p14="http://schemas.microsoft.com/office/powerpoint/2010/main" val="234718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www.howtogeek.com</a:t>
            </a:r>
            <a:r>
              <a:rPr lang="en-US" smtClean="0"/>
              <a:t>/163452/everything-you-need-to-know-about-the-blue-screen-of-death/</a:t>
            </a:r>
            <a:endParaRPr lang="en-US" dirty="0" smtClean="0"/>
          </a:p>
        </p:txBody>
      </p:sp>
      <p:sp>
        <p:nvSpPr>
          <p:cNvPr id="4" name="Slide Number Placeholder 3"/>
          <p:cNvSpPr>
            <a:spLocks noGrp="1"/>
          </p:cNvSpPr>
          <p:nvPr>
            <p:ph type="sldNum" sz="quarter" idx="10"/>
          </p:nvPr>
        </p:nvSpPr>
        <p:spPr/>
        <p:txBody>
          <a:bodyPr/>
          <a:lstStyle/>
          <a:p>
            <a:fld id="{463FBCD7-7DD8-5D45-8970-29ECA00AF25B}" type="slidenum">
              <a:rPr lang="en-US" smtClean="0"/>
              <a:t>34</a:t>
            </a:fld>
            <a:endParaRPr lang="en-US"/>
          </a:p>
        </p:txBody>
      </p:sp>
    </p:spTree>
    <p:extLst>
      <p:ext uri="{BB962C8B-B14F-4D97-AF65-F5344CB8AC3E}">
        <p14:creationId xmlns:p14="http://schemas.microsoft.com/office/powerpoint/2010/main" val="186561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=gOnNMwFdX0Y</a:t>
            </a:r>
          </a:p>
        </p:txBody>
      </p:sp>
      <p:sp>
        <p:nvSpPr>
          <p:cNvPr id="4" name="Slide Number Placeholder 3"/>
          <p:cNvSpPr>
            <a:spLocks noGrp="1"/>
          </p:cNvSpPr>
          <p:nvPr>
            <p:ph type="sldNum" sz="quarter" idx="10"/>
          </p:nvPr>
        </p:nvSpPr>
        <p:spPr/>
        <p:txBody>
          <a:bodyPr/>
          <a:lstStyle/>
          <a:p>
            <a:fld id="{463FBCD7-7DD8-5D45-8970-29ECA00AF25B}" type="slidenum">
              <a:rPr lang="en-US" smtClean="0"/>
              <a:t>35</a:t>
            </a:fld>
            <a:endParaRPr lang="en-US"/>
          </a:p>
        </p:txBody>
      </p:sp>
    </p:spTree>
    <p:extLst>
      <p:ext uri="{BB962C8B-B14F-4D97-AF65-F5344CB8AC3E}">
        <p14:creationId xmlns:p14="http://schemas.microsoft.com/office/powerpoint/2010/main" val="186561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www.engineering.com</a:t>
            </a:r>
            <a:r>
              <a:rPr lang="en-US" dirty="0" smtClean="0"/>
              <a:t>/</a:t>
            </a:r>
            <a:r>
              <a:rPr lang="en-US" dirty="0" err="1" smtClean="0"/>
              <a:t>ElectronicsDesign</a:t>
            </a:r>
            <a:r>
              <a:rPr lang="en-US" dirty="0" smtClean="0"/>
              <a:t>/</a:t>
            </a:r>
            <a:r>
              <a:rPr lang="en-US" dirty="0" err="1" smtClean="0"/>
              <a:t>ElectronicsDesignArticles</a:t>
            </a:r>
            <a:r>
              <a:rPr lang="en-US" dirty="0" smtClean="0"/>
              <a:t>/</a:t>
            </a:r>
            <a:r>
              <a:rPr lang="en-US" dirty="0" err="1" smtClean="0"/>
              <a:t>ArticleID</a:t>
            </a:r>
            <a:r>
              <a:rPr lang="en-US" dirty="0" smtClean="0"/>
              <a:t>/11511/IoT-Operating-System-Runs-Multiple-Low-Memory-Devices-Over-a-Common-User-Interface.aspx</a:t>
            </a:r>
          </a:p>
        </p:txBody>
      </p:sp>
      <p:sp>
        <p:nvSpPr>
          <p:cNvPr id="4" name="Slide Number Placeholder 3"/>
          <p:cNvSpPr>
            <a:spLocks noGrp="1"/>
          </p:cNvSpPr>
          <p:nvPr>
            <p:ph type="sldNum" sz="quarter" idx="10"/>
          </p:nvPr>
        </p:nvSpPr>
        <p:spPr/>
        <p:txBody>
          <a:bodyPr/>
          <a:lstStyle/>
          <a:p>
            <a:fld id="{463FBCD7-7DD8-5D45-8970-29ECA00AF25B}" type="slidenum">
              <a:rPr lang="en-US" smtClean="0"/>
              <a:t>36</a:t>
            </a:fld>
            <a:endParaRPr lang="en-US"/>
          </a:p>
        </p:txBody>
      </p:sp>
    </p:spTree>
    <p:extLst>
      <p:ext uri="{BB962C8B-B14F-4D97-AF65-F5344CB8AC3E}">
        <p14:creationId xmlns:p14="http://schemas.microsoft.com/office/powerpoint/2010/main" val="186561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www.howtogeek.com</a:t>
            </a:r>
            <a:r>
              <a:rPr lang="en-US" dirty="0" smtClean="0"/>
              <a:t>/251230/five-worthwhile-uses-for-private-browsing-mode-besides-porn/</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38</a:t>
            </a:fld>
            <a:endParaRPr lang="en-US"/>
          </a:p>
        </p:txBody>
      </p:sp>
    </p:spTree>
    <p:extLst>
      <p:ext uri="{BB962C8B-B14F-4D97-AF65-F5344CB8AC3E}">
        <p14:creationId xmlns:p14="http://schemas.microsoft.com/office/powerpoint/2010/main" val="175564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https://www.usq.edu.au/learningcentre/assignment-skills/writing-assignments/essay-structure</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40</a:t>
            </a:fld>
            <a:endParaRPr lang="en-US"/>
          </a:p>
        </p:txBody>
      </p:sp>
    </p:spTree>
    <p:extLst>
      <p:ext uri="{BB962C8B-B14F-4D97-AF65-F5344CB8AC3E}">
        <p14:creationId xmlns:p14="http://schemas.microsoft.com/office/powerpoint/2010/main" val="17016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http://wssa.net/wp-content/uploads/Writing-Effective-Paragraphs.pdf</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7</a:t>
            </a:fld>
            <a:endParaRPr lang="en-US"/>
          </a:p>
        </p:txBody>
      </p:sp>
    </p:spTree>
    <p:extLst>
      <p:ext uri="{BB962C8B-B14F-4D97-AF65-F5344CB8AC3E}">
        <p14:creationId xmlns:p14="http://schemas.microsoft.com/office/powerpoint/2010/main" val="261879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http://www.monash.edu.au/lls/llonline/writing/medicine/psychology/essay-structure/3.xml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8</a:t>
            </a:fld>
            <a:endParaRPr lang="en-US"/>
          </a:p>
        </p:txBody>
      </p:sp>
    </p:spTree>
    <p:extLst>
      <p:ext uri="{BB962C8B-B14F-4D97-AF65-F5344CB8AC3E}">
        <p14:creationId xmlns:p14="http://schemas.microsoft.com/office/powerpoint/2010/main" val="236372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PIE paragraph -  http://slideplayer.com/slide/7270455/</a:t>
            </a:r>
          </a:p>
          <a:p>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9</a:t>
            </a:fld>
            <a:endParaRPr lang="en-US"/>
          </a:p>
        </p:txBody>
      </p:sp>
    </p:spTree>
    <p:extLst>
      <p:ext uri="{BB962C8B-B14F-4D97-AF65-F5344CB8AC3E}">
        <p14:creationId xmlns:p14="http://schemas.microsoft.com/office/powerpoint/2010/main" val="285230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https://www.slideshare.net/SimonAhern/pie-constructing-paragraphs</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10</a:t>
            </a:fld>
            <a:endParaRPr lang="en-US"/>
          </a:p>
        </p:txBody>
      </p:sp>
    </p:spTree>
    <p:extLst>
      <p:ext uri="{BB962C8B-B14F-4D97-AF65-F5344CB8AC3E}">
        <p14:creationId xmlns:p14="http://schemas.microsoft.com/office/powerpoint/2010/main" val="313991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http://www.monash.edu.au/lls/llonline/writing/medicine/psychology/essay-structure/3.xml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15</a:t>
            </a:fld>
            <a:endParaRPr lang="en-US"/>
          </a:p>
        </p:txBody>
      </p:sp>
    </p:spTree>
    <p:extLst>
      <p:ext uri="{BB962C8B-B14F-4D97-AF65-F5344CB8AC3E}">
        <p14:creationId xmlns:p14="http://schemas.microsoft.com/office/powerpoint/2010/main" val="670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simple.wikipedia.org</a:t>
            </a:r>
            <a:r>
              <a:rPr lang="en-US" dirty="0" smtClean="0"/>
              <a:t>/wiki/Mars</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21</a:t>
            </a:fld>
            <a:endParaRPr lang="en-US"/>
          </a:p>
        </p:txBody>
      </p:sp>
    </p:spTree>
    <p:extLst>
      <p:ext uri="{BB962C8B-B14F-4D97-AF65-F5344CB8AC3E}">
        <p14:creationId xmlns:p14="http://schemas.microsoft.com/office/powerpoint/2010/main" val="187892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simple.wikipedia.org</a:t>
            </a:r>
            <a:r>
              <a:rPr lang="en-US" dirty="0" smtClean="0"/>
              <a:t>/wiki/Python_(</a:t>
            </a:r>
            <a:r>
              <a:rPr lang="en-US" dirty="0" err="1" smtClean="0"/>
              <a:t>programming_language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22</a:t>
            </a:fld>
            <a:endParaRPr lang="en-US"/>
          </a:p>
        </p:txBody>
      </p:sp>
    </p:spTree>
    <p:extLst>
      <p:ext uri="{BB962C8B-B14F-4D97-AF65-F5344CB8AC3E}">
        <p14:creationId xmlns:p14="http://schemas.microsoft.com/office/powerpoint/2010/main" val="1878929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https://www.ereadingworksheets.com/text-structure/patterns-of-organization/spatial/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23</a:t>
            </a:fld>
            <a:endParaRPr lang="en-US"/>
          </a:p>
        </p:txBody>
      </p:sp>
    </p:spTree>
    <p:extLst>
      <p:ext uri="{BB962C8B-B14F-4D97-AF65-F5344CB8AC3E}">
        <p14:creationId xmlns:p14="http://schemas.microsoft.com/office/powerpoint/2010/main" val="269855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AF466F-BDA4-4F18-9C7B-FF0A9A1B0E80}" type="datetime1">
              <a:rPr lang="en-US" smtClean="0"/>
              <a:pPr/>
              <a:t>12/02/18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3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B4290-6522-4139-852E-05BD9E7F0D2E}" type="datetime1">
              <a:rPr lang="en-US" smtClean="0"/>
              <a:pPr/>
              <a:t>12/02/18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086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955F9-81EA-47C5-8059-9E5C2B437C70}" type="datetime1">
              <a:rPr lang="en-US" smtClean="0"/>
              <a:pPr/>
              <a:t>12/02/18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096" y="585216"/>
            <a:ext cx="7290054" cy="1242793"/>
          </a:xfrm>
        </p:spPr>
        <p:txBody>
          <a:bodyPr>
            <a:normAutofit/>
          </a:bodyPr>
          <a:lstStyle>
            <a:lvl1pPr>
              <a:defRPr sz="4000" cap="none"/>
            </a:lvl1pPr>
          </a:lstStyle>
          <a:p>
            <a:r>
              <a:rPr lang="en-US" dirty="0" smtClean="0"/>
              <a:t>Click to edit master title style</a:t>
            </a:r>
            <a:endParaRPr lang="en-US" dirty="0"/>
          </a:p>
        </p:txBody>
      </p:sp>
      <p:sp>
        <p:nvSpPr>
          <p:cNvPr id="3" name="Content Placeholder 2"/>
          <p:cNvSpPr>
            <a:spLocks noGrp="1"/>
          </p:cNvSpPr>
          <p:nvPr>
            <p:ph idx="1"/>
          </p:nvPr>
        </p:nvSpPr>
        <p:spPr>
          <a:xfrm>
            <a:off x="768096" y="1934841"/>
            <a:ext cx="7290055" cy="4374520"/>
          </a:xfrm>
        </p:spPr>
        <p:txBody>
          <a:bodyPr/>
          <a:lstStyle>
            <a:lvl1pPr marL="398463" indent="-398463">
              <a:buFont typeface="Wingdings" panose="05000000000000000000" pitchFamily="2" charset="2"/>
              <a:buChar char="v"/>
              <a:defRPr sz="2800"/>
            </a:lvl1pPr>
            <a:lvl2pPr marL="685800" indent="-287338">
              <a:buFont typeface="Courier New" panose="02070309020205020404" pitchFamily="49" charset="0"/>
              <a:buChar char="o"/>
              <a:defRPr sz="2400"/>
            </a:lvl2pPr>
            <a:lvl3pPr marL="855663" indent="-169863">
              <a:buFont typeface="Arial" panose="020B0604020202020204" pitchFamily="34" charset="0"/>
              <a:buChar char="•"/>
              <a:defRPr sz="2000"/>
            </a:lvl3pPr>
            <a:lvl4pPr marL="855663" indent="-136525">
              <a:defRPr/>
            </a:lvl4pPr>
            <a:lvl5pPr marL="973138" indent="-136525">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12/02/18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77646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12/02/18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1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12/02/18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8537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0D295D-4A77-4DEB-B04C-9F4282A8BC04}" type="datetime1">
              <a:rPr lang="en-US" smtClean="0"/>
              <a:pPr/>
              <a:t>12/02/18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81853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B28685-4D0C-42D5-8013-B5904CD1FCBC}" type="datetime1">
              <a:rPr lang="en-US" smtClean="0"/>
              <a:pPr/>
              <a:t>12/02/18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637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12/02/18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81147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12/02/18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31234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12/02/18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20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27B613C-1AD7-49D3-885D-F654C5CDBAA6}" type="datetime1">
              <a:rPr lang="en-US" smtClean="0"/>
              <a:pPr/>
              <a:t>12/02/18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E2D2B3B-882E-40F3-A32F-6DD516915044}"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280194"/>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hyperlink" Target="http://kellimcbride.com/essay_dev_packet.htm" TargetMode="External"/><Relationship Id="rId4" Type="http://schemas.openxmlformats.org/officeDocument/2006/relationships/hyperlink" Target="https://learn.solent.ac.uk/mod/book/view.php?id=2735" TargetMode="External"/><Relationship Id="rId1" Type="http://schemas.openxmlformats.org/officeDocument/2006/relationships/slideLayout" Target="../slideLayouts/slideLayout2.xml"/><Relationship Id="rId2" Type="http://schemas.openxmlformats.org/officeDocument/2006/relationships/hyperlink" Target="https://www.mesacc.edu/~paoih30491/EssayStructur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any-data-recovery.com/fix-windows-system-errors/how-to-fix-error-windows-detected-a-hard-disk-problem.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conomictimes.indiatimes.com/magazines/panache/struggling-with-poor-wifi-signal-here-are-simple-ways-to-improve-coverage/articleshow/58822296.cms" TargetMode="External"/><Relationship Id="rId3" Type="http://schemas.openxmlformats.org/officeDocument/2006/relationships/hyperlink" Target="https://business.tutsplus.com/articles/how-to-stop-junk-email--cms-2942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xsnet.com/blog/updated-for-2017-the-vs-of-big-data-velocity-volume-value-variety-and-veracity" TargetMode="Externa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Text structure</a:t>
            </a:r>
            <a:endParaRPr lang="en-US" dirty="0"/>
          </a:p>
        </p:txBody>
      </p:sp>
      <p:sp>
        <p:nvSpPr>
          <p:cNvPr id="3" name="Subtitle 2"/>
          <p:cNvSpPr>
            <a:spLocks noGrp="1"/>
          </p:cNvSpPr>
          <p:nvPr>
            <p:ph type="subTitle" idx="1"/>
          </p:nvPr>
        </p:nvSpPr>
        <p:spPr/>
        <p:txBody>
          <a:bodyPr/>
          <a:lstStyle/>
          <a:p>
            <a:r>
              <a:rPr lang="en-US" dirty="0" smtClean="0"/>
              <a:t>Technical reading, W4</a:t>
            </a:r>
            <a:endParaRPr lang="en-US" dirty="0"/>
          </a:p>
        </p:txBody>
      </p:sp>
    </p:spTree>
    <p:extLst>
      <p:ext uri="{BB962C8B-B14F-4D97-AF65-F5344CB8AC3E}">
        <p14:creationId xmlns:p14="http://schemas.microsoft.com/office/powerpoint/2010/main" val="35316593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paragraph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4510071"/>
              </p:ext>
            </p:extLst>
          </p:nvPr>
        </p:nvGraphicFramePr>
        <p:xfrm>
          <a:off x="768350" y="1935163"/>
          <a:ext cx="7534822" cy="3931920"/>
        </p:xfrm>
        <a:graphic>
          <a:graphicData uri="http://schemas.openxmlformats.org/drawingml/2006/table">
            <a:tbl>
              <a:tblPr firstRow="1" bandRow="1">
                <a:tableStyleId>{5940675A-B579-460E-94D1-54222C63F5DA}</a:tableStyleId>
              </a:tblPr>
              <a:tblGrid>
                <a:gridCol w="1585659">
                  <a:extLst>
                    <a:ext uri="{9D8B030D-6E8A-4147-A177-3AD203B41FA5}">
                      <a16:colId xmlns:a16="http://schemas.microsoft.com/office/drawing/2014/main" xmlns="" val="91375568"/>
                    </a:ext>
                  </a:extLst>
                </a:gridCol>
                <a:gridCol w="5949163">
                  <a:extLst>
                    <a:ext uri="{9D8B030D-6E8A-4147-A177-3AD203B41FA5}">
                      <a16:colId xmlns:a16="http://schemas.microsoft.com/office/drawing/2014/main" xmlns="" val="2143071873"/>
                    </a:ext>
                  </a:extLst>
                </a:gridCol>
              </a:tblGrid>
              <a:tr h="370840">
                <a:tc>
                  <a:txBody>
                    <a:bodyPr/>
                    <a:lstStyle/>
                    <a:p>
                      <a:r>
                        <a:rPr lang="en-US" sz="2000" b="1" dirty="0" smtClean="0"/>
                        <a:t>Point</a:t>
                      </a:r>
                      <a:endParaRPr lang="en-US" sz="2000" b="1" dirty="0"/>
                    </a:p>
                  </a:txBody>
                  <a:tcPr/>
                </a:tc>
                <a:tc>
                  <a:txBody>
                    <a:bodyPr/>
                    <a:lstStyle/>
                    <a:p>
                      <a:r>
                        <a:rPr lang="en-US" sz="2000" dirty="0" smtClean="0"/>
                        <a:t>What is the point of each paragraph?</a:t>
                      </a:r>
                    </a:p>
                    <a:p>
                      <a:r>
                        <a:rPr lang="en-US" sz="2000" dirty="0" smtClean="0"/>
                        <a:t>What claim is being made?</a:t>
                      </a:r>
                    </a:p>
                    <a:p>
                      <a:r>
                        <a:rPr lang="en-US" sz="2000" dirty="0" smtClean="0"/>
                        <a:t>Often, the point is the </a:t>
                      </a:r>
                      <a:r>
                        <a:rPr lang="en-US" sz="2000" i="1" dirty="0" smtClean="0">
                          <a:solidFill>
                            <a:srgbClr val="C00000"/>
                          </a:solidFill>
                        </a:rPr>
                        <a:t>topic sentence</a:t>
                      </a:r>
                      <a:r>
                        <a:rPr lang="en-US" sz="2000" i="1" dirty="0" smtClean="0"/>
                        <a:t>.</a:t>
                      </a:r>
                      <a:endParaRPr lang="en-US" sz="2000" i="1" dirty="0"/>
                    </a:p>
                  </a:txBody>
                  <a:tcPr/>
                </a:tc>
                <a:extLst>
                  <a:ext uri="{0D108BD9-81ED-4DB2-BD59-A6C34878D82A}">
                    <a16:rowId xmlns:a16="http://schemas.microsoft.com/office/drawing/2014/main" xmlns="" val="2412027846"/>
                  </a:ext>
                </a:extLst>
              </a:tr>
              <a:tr h="370840">
                <a:tc>
                  <a:txBody>
                    <a:bodyPr/>
                    <a:lstStyle/>
                    <a:p>
                      <a:r>
                        <a:rPr lang="en-US" sz="2000" b="1" dirty="0" smtClean="0"/>
                        <a:t>Information</a:t>
                      </a:r>
                      <a:endParaRPr lang="en-US" sz="2000" b="1" dirty="0"/>
                    </a:p>
                  </a:txBody>
                  <a:tcPr/>
                </a:tc>
                <a:tc>
                  <a:txBody>
                    <a:bodyPr/>
                    <a:lstStyle/>
                    <a:p>
                      <a:r>
                        <a:rPr lang="en-US" sz="2000" dirty="0" smtClean="0"/>
                        <a:t>How is the point supported with specific data,</a:t>
                      </a:r>
                      <a:r>
                        <a:rPr lang="en-US" sz="2000" baseline="0" dirty="0" smtClean="0"/>
                        <a:t> experiences, or other factual material?</a:t>
                      </a:r>
                    </a:p>
                    <a:p>
                      <a:r>
                        <a:rPr lang="en-US" sz="2000" baseline="0" dirty="0" smtClean="0"/>
                        <a:t>The information is the evidence used to support / develop the point.</a:t>
                      </a:r>
                      <a:endParaRPr lang="en-US" sz="2000" dirty="0"/>
                    </a:p>
                  </a:txBody>
                  <a:tcPr/>
                </a:tc>
                <a:extLst>
                  <a:ext uri="{0D108BD9-81ED-4DB2-BD59-A6C34878D82A}">
                    <a16:rowId xmlns:a16="http://schemas.microsoft.com/office/drawing/2014/main" xmlns="" val="1086237465"/>
                  </a:ext>
                </a:extLst>
              </a:tr>
              <a:tr h="370840">
                <a:tc>
                  <a:txBody>
                    <a:bodyPr/>
                    <a:lstStyle/>
                    <a:p>
                      <a:r>
                        <a:rPr lang="en-US" sz="2000" b="1" dirty="0" smtClean="0"/>
                        <a:t>Explanation</a:t>
                      </a:r>
                      <a:endParaRPr lang="en-US" sz="2000" b="1" dirty="0"/>
                    </a:p>
                  </a:txBody>
                  <a:tcPr/>
                </a:tc>
                <a:tc>
                  <a:txBody>
                    <a:bodyPr/>
                    <a:lstStyle/>
                    <a:p>
                      <a:r>
                        <a:rPr lang="en-US" sz="2000" dirty="0" smtClean="0"/>
                        <a:t>What does the provided information mean?</a:t>
                      </a:r>
                    </a:p>
                    <a:p>
                      <a:r>
                        <a:rPr lang="en-US" sz="2000" dirty="0" smtClean="0"/>
                        <a:t>The</a:t>
                      </a:r>
                      <a:r>
                        <a:rPr lang="en-US" sz="2000" baseline="0" dirty="0" smtClean="0"/>
                        <a:t> explanation is the writer’s analysis, elaboration, evaluation of the point and information given, connecting the information with the point (topic sentence) and the thesis.</a:t>
                      </a:r>
                      <a:endParaRPr lang="en-US" sz="2000" dirty="0"/>
                    </a:p>
                  </a:txBody>
                  <a:tcPr/>
                </a:tc>
                <a:extLst>
                  <a:ext uri="{0D108BD9-81ED-4DB2-BD59-A6C34878D82A}">
                    <a16:rowId xmlns:a16="http://schemas.microsoft.com/office/drawing/2014/main" xmlns="" val="3202416876"/>
                  </a:ext>
                </a:extLst>
              </a:tr>
            </a:tbl>
          </a:graphicData>
        </a:graphic>
      </p:graphicFrame>
    </p:spTree>
    <p:extLst>
      <p:ext uri="{BB962C8B-B14F-4D97-AF65-F5344CB8AC3E}">
        <p14:creationId xmlns:p14="http://schemas.microsoft.com/office/powerpoint/2010/main" val="39838778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6689" y="1308547"/>
            <a:ext cx="6912863" cy="830317"/>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solidFill>
                  <a:schemeClr val="tx1"/>
                </a:solidFill>
              </a:rPr>
              <a:t>Velocity refers to the speed at which new data is being generated, collected </a:t>
            </a:r>
            <a:r>
              <a:rPr lang="en-US" sz="2000" dirty="0" smtClean="0">
                <a:solidFill>
                  <a:schemeClr val="tx1"/>
                </a:solidFill>
              </a:rPr>
              <a:t>and analyzed</a:t>
            </a:r>
            <a:r>
              <a:rPr lang="en-US" sz="2000" dirty="0">
                <a:solidFill>
                  <a:schemeClr val="tx1"/>
                </a:solidFill>
              </a:rPr>
              <a:t>, at any given time. </a:t>
            </a:r>
          </a:p>
        </p:txBody>
      </p:sp>
      <p:sp>
        <p:nvSpPr>
          <p:cNvPr id="7" name="Rectangle 6"/>
          <p:cNvSpPr/>
          <p:nvPr/>
        </p:nvSpPr>
        <p:spPr>
          <a:xfrm>
            <a:off x="956691" y="2864070"/>
            <a:ext cx="6912863" cy="1592318"/>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smtClean="0">
                <a:solidFill>
                  <a:schemeClr val="tx1"/>
                </a:solidFill>
              </a:rPr>
              <a:t>The </a:t>
            </a:r>
            <a:r>
              <a:rPr lang="en-US" sz="2000" dirty="0">
                <a:solidFill>
                  <a:schemeClr val="tx1"/>
                </a:solidFill>
              </a:rPr>
              <a:t>number of emails, social media posts, video </a:t>
            </a:r>
            <a:r>
              <a:rPr lang="en-US" sz="2000" dirty="0" smtClean="0">
                <a:solidFill>
                  <a:schemeClr val="tx1"/>
                </a:solidFill>
              </a:rPr>
              <a:t>clips, or </a:t>
            </a:r>
            <a:r>
              <a:rPr lang="en-US" sz="2000" dirty="0">
                <a:solidFill>
                  <a:schemeClr val="tx1"/>
                </a:solidFill>
              </a:rPr>
              <a:t>even new text added per day is in excess of several billion entries. </a:t>
            </a:r>
            <a:r>
              <a:rPr lang="en-US" sz="2000" dirty="0" smtClean="0">
                <a:solidFill>
                  <a:schemeClr val="tx1"/>
                </a:solidFill>
              </a:rPr>
              <a:t>Additionally, this </a:t>
            </a:r>
            <a:r>
              <a:rPr lang="en-US" sz="2000" dirty="0">
                <a:solidFill>
                  <a:schemeClr val="tx1"/>
                </a:solidFill>
              </a:rPr>
              <a:t>is continuing to increase with lightning speed as tablets and mobile </a:t>
            </a:r>
            <a:r>
              <a:rPr lang="en-US" sz="2000" dirty="0" smtClean="0">
                <a:solidFill>
                  <a:schemeClr val="tx1"/>
                </a:solidFill>
              </a:rPr>
              <a:t>devices are </a:t>
            </a:r>
            <a:r>
              <a:rPr lang="en-US" sz="2000" dirty="0">
                <a:solidFill>
                  <a:schemeClr val="tx1"/>
                </a:solidFill>
              </a:rPr>
              <a:t>giving us more access to add content online. </a:t>
            </a:r>
          </a:p>
        </p:txBody>
      </p:sp>
      <p:sp>
        <p:nvSpPr>
          <p:cNvPr id="8" name="Rectangle 7"/>
          <p:cNvSpPr/>
          <p:nvPr/>
        </p:nvSpPr>
        <p:spPr>
          <a:xfrm>
            <a:off x="956688" y="5307727"/>
            <a:ext cx="6912863" cy="1198179"/>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smtClean="0">
                <a:solidFill>
                  <a:schemeClr val="tx1"/>
                </a:solidFill>
              </a:rPr>
              <a:t>As </a:t>
            </a:r>
            <a:r>
              <a:rPr lang="en-US" sz="2000" dirty="0">
                <a:solidFill>
                  <a:schemeClr val="tx1"/>
                </a:solidFill>
              </a:rPr>
              <a:t>new data is added, it </a:t>
            </a:r>
            <a:r>
              <a:rPr lang="en-US" sz="2000" dirty="0" smtClean="0">
                <a:solidFill>
                  <a:schemeClr val="tx1"/>
                </a:solidFill>
              </a:rPr>
              <a:t>is important </a:t>
            </a:r>
            <a:r>
              <a:rPr lang="en-US" sz="2000" dirty="0">
                <a:solidFill>
                  <a:schemeClr val="tx1"/>
                </a:solidFill>
              </a:rPr>
              <a:t>that it is analyzed in real-time. Big data technology today gives you </a:t>
            </a:r>
            <a:r>
              <a:rPr lang="en-US" sz="2000" dirty="0" smtClean="0">
                <a:solidFill>
                  <a:schemeClr val="tx1"/>
                </a:solidFill>
              </a:rPr>
              <a:t>the ability </a:t>
            </a:r>
            <a:r>
              <a:rPr lang="en-US" sz="2000" dirty="0">
                <a:solidFill>
                  <a:schemeClr val="tx1"/>
                </a:solidFill>
              </a:rPr>
              <a:t>to instantly analyze data as it is generated.</a:t>
            </a:r>
          </a:p>
        </p:txBody>
      </p:sp>
      <p:sp>
        <p:nvSpPr>
          <p:cNvPr id="9" name="Line Callout 2 8"/>
          <p:cNvSpPr/>
          <p:nvPr/>
        </p:nvSpPr>
        <p:spPr>
          <a:xfrm>
            <a:off x="5990898" y="762009"/>
            <a:ext cx="2564524" cy="472964"/>
          </a:xfrm>
          <a:prstGeom prst="borderCallout2">
            <a:avLst>
              <a:gd name="adj1" fmla="val 18750"/>
              <a:gd name="adj2" fmla="val -8333"/>
              <a:gd name="adj3" fmla="val 18750"/>
              <a:gd name="adj4" fmla="val -16667"/>
              <a:gd name="adj5" fmla="val 156945"/>
              <a:gd name="adj6" fmla="val -33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Topic sentence</a:t>
            </a:r>
            <a:endParaRPr lang="en-US" sz="2000" dirty="0"/>
          </a:p>
        </p:txBody>
      </p:sp>
      <p:sp>
        <p:nvSpPr>
          <p:cNvPr id="10" name="Line Callout 2 9"/>
          <p:cNvSpPr/>
          <p:nvPr/>
        </p:nvSpPr>
        <p:spPr>
          <a:xfrm>
            <a:off x="5990898" y="2454171"/>
            <a:ext cx="2564524" cy="472964"/>
          </a:xfrm>
          <a:prstGeom prst="borderCallout2">
            <a:avLst>
              <a:gd name="adj1" fmla="val 18750"/>
              <a:gd name="adj2" fmla="val -8333"/>
              <a:gd name="adj3" fmla="val 18750"/>
              <a:gd name="adj4" fmla="val -16667"/>
              <a:gd name="adj5" fmla="val 156945"/>
              <a:gd name="adj6" fmla="val -33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Supporting information</a:t>
            </a:r>
            <a:endParaRPr lang="en-US" sz="2000" dirty="0"/>
          </a:p>
        </p:txBody>
      </p:sp>
      <p:sp>
        <p:nvSpPr>
          <p:cNvPr id="11" name="Line Callout 2 10"/>
          <p:cNvSpPr/>
          <p:nvPr/>
        </p:nvSpPr>
        <p:spPr>
          <a:xfrm>
            <a:off x="5985645" y="4740167"/>
            <a:ext cx="2564524" cy="693680"/>
          </a:xfrm>
          <a:prstGeom prst="borderCallout2">
            <a:avLst>
              <a:gd name="adj1" fmla="val 18750"/>
              <a:gd name="adj2" fmla="val -8333"/>
              <a:gd name="adj3" fmla="val 18750"/>
              <a:gd name="adj4" fmla="val -16667"/>
              <a:gd name="adj5" fmla="val 96339"/>
              <a:gd name="adj6" fmla="val -2740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Explanation: why it’s important</a:t>
            </a:r>
            <a:endParaRPr lang="en-US" sz="2000" dirty="0"/>
          </a:p>
        </p:txBody>
      </p:sp>
    </p:spTree>
    <p:extLst>
      <p:ext uri="{BB962C8B-B14F-4D97-AF65-F5344CB8AC3E}">
        <p14:creationId xmlns:p14="http://schemas.microsoft.com/office/powerpoint/2010/main" val="3964117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Repeat the analysis of the other 4 body paragraphs in the </a:t>
            </a:r>
            <a:r>
              <a:rPr lang="en-US" dirty="0"/>
              <a:t>article “The V's of Big Data: Velocity, Volume, Value, Variety, and </a:t>
            </a:r>
            <a:r>
              <a:rPr lang="en-US" dirty="0" smtClean="0"/>
              <a:t>Veracity”</a:t>
            </a:r>
            <a:br>
              <a:rPr lang="en-US" dirty="0" smtClean="0"/>
            </a:br>
            <a:endParaRPr lang="en-US" dirty="0"/>
          </a:p>
        </p:txBody>
      </p:sp>
    </p:spTree>
    <p:extLst>
      <p:ext uri="{BB962C8B-B14F-4D97-AF65-F5344CB8AC3E}">
        <p14:creationId xmlns:p14="http://schemas.microsoft.com/office/powerpoint/2010/main" val="2743069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68096" y="1934841"/>
            <a:ext cx="7290055" cy="2516657"/>
          </a:xfrm>
        </p:spPr>
        <p:txBody>
          <a:bodyPr>
            <a:normAutofit fontScale="92500" lnSpcReduction="10000"/>
          </a:bodyPr>
          <a:lstStyle/>
          <a:p>
            <a:r>
              <a:rPr lang="en-US" dirty="0" smtClean="0"/>
              <a:t>Revisits the value of the essay, reviews main points</a:t>
            </a:r>
          </a:p>
          <a:p>
            <a:r>
              <a:rPr lang="en-US" dirty="0" smtClean="0"/>
              <a:t>Restates the thesis</a:t>
            </a:r>
          </a:p>
          <a:p>
            <a:r>
              <a:rPr lang="en-US" dirty="0" smtClean="0"/>
              <a:t>Considers unexplored areas</a:t>
            </a:r>
          </a:p>
          <a:p>
            <a:r>
              <a:rPr lang="en-US" dirty="0" smtClean="0"/>
              <a:t>Connects your argument to the real world</a:t>
            </a:r>
          </a:p>
          <a:p>
            <a:r>
              <a:rPr lang="en-US" dirty="0" smtClean="0"/>
              <a:t>Inspires your reader to reflect or act</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t="80413" b="5029"/>
          <a:stretch/>
        </p:blipFill>
        <p:spPr>
          <a:xfrm>
            <a:off x="837072" y="4720856"/>
            <a:ext cx="7540246" cy="1765004"/>
          </a:xfrm>
          <a:prstGeom prst="rect">
            <a:avLst/>
          </a:prstGeom>
        </p:spPr>
      </p:pic>
    </p:spTree>
    <p:extLst>
      <p:ext uri="{BB962C8B-B14F-4D97-AF65-F5344CB8AC3E}">
        <p14:creationId xmlns:p14="http://schemas.microsoft.com/office/powerpoint/2010/main" val="13317225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713" y="2091559"/>
            <a:ext cx="6912863" cy="2165131"/>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As online tools expand and the number of users on the internet grows each </a:t>
            </a:r>
            <a:r>
              <a:rPr lang="en-US" sz="2000" dirty="0" smtClean="0"/>
              <a:t>day, </a:t>
            </a:r>
            <a:r>
              <a:rPr lang="en-US" sz="2000" b="1" dirty="0" smtClean="0">
                <a:solidFill>
                  <a:srgbClr val="C00000"/>
                </a:solidFill>
              </a:rPr>
              <a:t>leveraging </a:t>
            </a:r>
            <a:r>
              <a:rPr lang="en-US" sz="2000" b="1" dirty="0">
                <a:solidFill>
                  <a:srgbClr val="C00000"/>
                </a:solidFill>
              </a:rPr>
              <a:t>big data will be critical in driving valuing for an organization</a:t>
            </a:r>
            <a:r>
              <a:rPr lang="en-US" sz="2000" dirty="0"/>
              <a:t>. </a:t>
            </a:r>
            <a:r>
              <a:rPr lang="en-US" sz="2000" dirty="0" smtClean="0"/>
              <a:t>Analyzing big </a:t>
            </a:r>
            <a:r>
              <a:rPr lang="en-US" sz="2000" dirty="0"/>
              <a:t>data can be an </a:t>
            </a:r>
            <a:r>
              <a:rPr lang="en-US" sz="2000" dirty="0" smtClean="0"/>
              <a:t>efficient </a:t>
            </a:r>
            <a:r>
              <a:rPr lang="en-US" sz="2000" dirty="0"/>
              <a:t>tool for growth across many business industries. </a:t>
            </a:r>
            <a:r>
              <a:rPr lang="en-US" sz="2000" dirty="0" smtClean="0">
                <a:solidFill>
                  <a:srgbClr val="00B050"/>
                </a:solidFill>
              </a:rPr>
              <a:t>How to </a:t>
            </a:r>
            <a:r>
              <a:rPr lang="en-US" sz="2000" dirty="0">
                <a:solidFill>
                  <a:srgbClr val="00B050"/>
                </a:solidFill>
              </a:rPr>
              <a:t>make the most of big data and </a:t>
            </a:r>
            <a:r>
              <a:rPr lang="en-US" sz="2000" dirty="0" smtClean="0">
                <a:solidFill>
                  <a:srgbClr val="00B050"/>
                </a:solidFill>
              </a:rPr>
              <a:t>efficiently </a:t>
            </a:r>
            <a:r>
              <a:rPr lang="en-US" sz="2000" dirty="0">
                <a:solidFill>
                  <a:srgbClr val="00B050"/>
                </a:solidFill>
              </a:rPr>
              <a:t>analyze it, however, is the new </a:t>
            </a:r>
            <a:r>
              <a:rPr lang="en-US" sz="2000" dirty="0" smtClean="0">
                <a:solidFill>
                  <a:srgbClr val="00B050"/>
                </a:solidFill>
              </a:rPr>
              <a:t>and growing </a:t>
            </a:r>
            <a:r>
              <a:rPr lang="en-US" sz="2000" dirty="0">
                <a:solidFill>
                  <a:srgbClr val="00B050"/>
                </a:solidFill>
              </a:rPr>
              <a:t>challenge organizations today must consider</a:t>
            </a:r>
            <a:r>
              <a:rPr lang="en-US" sz="2000" dirty="0" smtClean="0">
                <a:solidFill>
                  <a:srgbClr val="00B050"/>
                </a:solidFill>
              </a:rPr>
              <a:t>.</a:t>
            </a:r>
            <a:endParaRPr lang="en-US" sz="2800" dirty="0">
              <a:solidFill>
                <a:srgbClr val="00B050"/>
              </a:solidFill>
            </a:endParaRPr>
          </a:p>
        </p:txBody>
      </p:sp>
      <p:sp>
        <p:nvSpPr>
          <p:cNvPr id="2" name="Line Callout 2 1"/>
          <p:cNvSpPr/>
          <p:nvPr/>
        </p:nvSpPr>
        <p:spPr>
          <a:xfrm>
            <a:off x="5990898" y="930169"/>
            <a:ext cx="2564524" cy="472964"/>
          </a:xfrm>
          <a:prstGeom prst="borderCallout2">
            <a:avLst>
              <a:gd name="adj1" fmla="val 18750"/>
              <a:gd name="adj2" fmla="val -8333"/>
              <a:gd name="adj3" fmla="val 18750"/>
              <a:gd name="adj4" fmla="val -16667"/>
              <a:gd name="adj5" fmla="val 345834"/>
              <a:gd name="adj6" fmla="val -5404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Restate thesis statement</a:t>
            </a:r>
            <a:endParaRPr lang="en-US" sz="2000" dirty="0"/>
          </a:p>
        </p:txBody>
      </p:sp>
      <p:sp>
        <p:nvSpPr>
          <p:cNvPr id="6" name="Line Callout 2 5"/>
          <p:cNvSpPr/>
          <p:nvPr/>
        </p:nvSpPr>
        <p:spPr>
          <a:xfrm>
            <a:off x="6311462" y="4687614"/>
            <a:ext cx="2564524" cy="804039"/>
          </a:xfrm>
          <a:prstGeom prst="borderCallout2">
            <a:avLst>
              <a:gd name="adj1" fmla="val 18750"/>
              <a:gd name="adj2" fmla="val -8333"/>
              <a:gd name="adj3" fmla="val 18750"/>
              <a:gd name="adj4" fmla="val -16667"/>
              <a:gd name="adj5" fmla="val -78611"/>
              <a:gd name="adj6" fmla="val -3560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Wider application, future direction</a:t>
            </a:r>
            <a:endParaRPr lang="en-US" sz="2000" dirty="0"/>
          </a:p>
        </p:txBody>
      </p:sp>
    </p:spTree>
    <p:extLst>
      <p:ext uri="{BB962C8B-B14F-4D97-AF65-F5344CB8AC3E}">
        <p14:creationId xmlns:p14="http://schemas.microsoft.com/office/powerpoint/2010/main" val="25277627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39537" y="0"/>
            <a:ext cx="4264925" cy="6858000"/>
          </a:xfrm>
          <a:prstGeom prst="rect">
            <a:avLst/>
          </a:prstGeom>
        </p:spPr>
      </p:pic>
    </p:spTree>
    <p:extLst>
      <p:ext uri="{BB962C8B-B14F-4D97-AF65-F5344CB8AC3E}">
        <p14:creationId xmlns:p14="http://schemas.microsoft.com/office/powerpoint/2010/main" val="19219376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a:t>
            </a:r>
            <a:r>
              <a:rPr lang="en-US" dirty="0"/>
              <a:t>e</a:t>
            </a:r>
          </a:p>
        </p:txBody>
      </p:sp>
      <p:sp>
        <p:nvSpPr>
          <p:cNvPr id="3" name="Content Placeholder 2"/>
          <p:cNvSpPr>
            <a:spLocks noGrp="1"/>
          </p:cNvSpPr>
          <p:nvPr>
            <p:ph idx="1"/>
          </p:nvPr>
        </p:nvSpPr>
        <p:spPr/>
        <p:txBody>
          <a:bodyPr/>
          <a:lstStyle/>
          <a:p>
            <a:r>
              <a:rPr lang="en-US" dirty="0" smtClean="0"/>
              <a:t>Outline of five </a:t>
            </a:r>
            <a:r>
              <a:rPr lang="en-US" dirty="0"/>
              <a:t>paragraph essay</a:t>
            </a:r>
            <a:br>
              <a:rPr lang="en-US" dirty="0"/>
            </a:br>
            <a:r>
              <a:rPr lang="en-US" dirty="0">
                <a:hlinkClick r:id="rId2"/>
              </a:rPr>
              <a:t>https://www.mesacc.edu/~</a:t>
            </a:r>
            <a:r>
              <a:rPr lang="en-US" dirty="0" smtClean="0">
                <a:hlinkClick r:id="rId2"/>
              </a:rPr>
              <a:t>paoih30491/EssayStructure.html</a:t>
            </a:r>
            <a:endParaRPr lang="en-US" dirty="0" smtClean="0"/>
          </a:p>
          <a:p>
            <a:r>
              <a:rPr lang="en-US" dirty="0" smtClean="0"/>
              <a:t>Basic academic </a:t>
            </a:r>
            <a:r>
              <a:rPr lang="en-US" dirty="0"/>
              <a:t>essay components</a:t>
            </a:r>
            <a:br>
              <a:rPr lang="en-US" dirty="0"/>
            </a:br>
            <a:r>
              <a:rPr lang="en-US" dirty="0">
                <a:hlinkClick r:id="rId3"/>
              </a:rPr>
              <a:t>http://</a:t>
            </a:r>
            <a:r>
              <a:rPr lang="en-US" dirty="0" smtClean="0">
                <a:hlinkClick r:id="rId3"/>
              </a:rPr>
              <a:t>kellimcbride.com/essay_dev_packet.htm</a:t>
            </a:r>
            <a:endParaRPr lang="en-US" dirty="0" smtClean="0"/>
          </a:p>
          <a:p>
            <a:r>
              <a:rPr lang="en-US" dirty="0"/>
              <a:t>Writing essays</a:t>
            </a:r>
            <a:br>
              <a:rPr lang="en-US" dirty="0"/>
            </a:br>
            <a:r>
              <a:rPr lang="en-US" dirty="0">
                <a:hlinkClick r:id="rId4"/>
              </a:rPr>
              <a:t>https://</a:t>
            </a:r>
            <a:r>
              <a:rPr lang="en-US" dirty="0" smtClean="0">
                <a:hlinkClick r:id="rId4"/>
              </a:rPr>
              <a:t>learn.solent.ac.uk/mod/book/view.php?id=2735</a:t>
            </a:r>
            <a:r>
              <a:rPr lang="en-US" dirty="0" smtClean="0"/>
              <a:t> </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5794015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patterns</a:t>
            </a:r>
            <a:endParaRPr lang="en-US" dirty="0"/>
          </a:p>
        </p:txBody>
      </p:sp>
      <p:sp>
        <p:nvSpPr>
          <p:cNvPr id="3" name="Content Placeholder 2"/>
          <p:cNvSpPr>
            <a:spLocks noGrp="1"/>
          </p:cNvSpPr>
          <p:nvPr>
            <p:ph idx="1"/>
          </p:nvPr>
        </p:nvSpPr>
        <p:spPr>
          <a:xfrm>
            <a:off x="440598" y="1828009"/>
            <a:ext cx="5559292" cy="4884214"/>
          </a:xfrm>
        </p:spPr>
        <p:txBody>
          <a:bodyPr>
            <a:normAutofit fontScale="92500"/>
          </a:bodyPr>
          <a:lstStyle/>
          <a:p>
            <a:pPr>
              <a:lnSpc>
                <a:spcPct val="100000"/>
              </a:lnSpc>
            </a:pPr>
            <a:r>
              <a:rPr lang="en-US" dirty="0" smtClean="0"/>
              <a:t>Supporting sentences in a paragraph are often organized in ways specific to the purpose of the paragraph</a:t>
            </a:r>
          </a:p>
          <a:p>
            <a:pPr>
              <a:lnSpc>
                <a:spcPct val="100000"/>
              </a:lnSpc>
            </a:pPr>
            <a:r>
              <a:rPr lang="en-US" dirty="0" smtClean="0"/>
              <a:t>Paragraph patterns refer to ways to organize content of a paragraph. Five common patterns:</a:t>
            </a:r>
          </a:p>
          <a:p>
            <a:pPr lvl="1">
              <a:lnSpc>
                <a:spcPct val="100000"/>
              </a:lnSpc>
            </a:pPr>
            <a:r>
              <a:rPr lang="en-US" dirty="0" smtClean="0"/>
              <a:t>Description</a:t>
            </a:r>
          </a:p>
          <a:p>
            <a:pPr lvl="1">
              <a:lnSpc>
                <a:spcPct val="100000"/>
              </a:lnSpc>
            </a:pPr>
            <a:r>
              <a:rPr lang="en-US" dirty="0" smtClean="0"/>
              <a:t>Sequence</a:t>
            </a:r>
          </a:p>
          <a:p>
            <a:pPr lvl="1">
              <a:lnSpc>
                <a:spcPct val="100000"/>
              </a:lnSpc>
            </a:pPr>
            <a:r>
              <a:rPr lang="en-US" dirty="0" smtClean="0"/>
              <a:t>Compare / contrast</a:t>
            </a:r>
          </a:p>
          <a:p>
            <a:pPr lvl="1">
              <a:lnSpc>
                <a:spcPct val="100000"/>
              </a:lnSpc>
            </a:pPr>
            <a:r>
              <a:rPr lang="en-US" dirty="0" smtClean="0"/>
              <a:t>Cause/ effect</a:t>
            </a:r>
          </a:p>
          <a:p>
            <a:pPr lvl="1">
              <a:lnSpc>
                <a:spcPct val="100000"/>
              </a:lnSpc>
            </a:pPr>
            <a:r>
              <a:rPr lang="en-US" dirty="0" smtClean="0"/>
              <a:t>Problem / solution</a:t>
            </a:r>
          </a:p>
        </p:txBody>
      </p:sp>
      <p:pic>
        <p:nvPicPr>
          <p:cNvPr id="4" name="Picture 3" descr="original-1170337-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442" y="1726229"/>
            <a:ext cx="3045557" cy="4053022"/>
          </a:xfrm>
          <a:prstGeom prst="rect">
            <a:avLst/>
          </a:prstGeom>
        </p:spPr>
      </p:pic>
    </p:spTree>
    <p:extLst>
      <p:ext uri="{BB962C8B-B14F-4D97-AF65-F5344CB8AC3E}">
        <p14:creationId xmlns:p14="http://schemas.microsoft.com/office/powerpoint/2010/main" val="401209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words</a:t>
            </a:r>
            <a:endParaRPr lang="en-US" dirty="0"/>
          </a:p>
        </p:txBody>
      </p:sp>
      <p:sp>
        <p:nvSpPr>
          <p:cNvPr id="3" name="Content Placeholder 2"/>
          <p:cNvSpPr>
            <a:spLocks noGrp="1"/>
          </p:cNvSpPr>
          <p:nvPr>
            <p:ph idx="1"/>
          </p:nvPr>
        </p:nvSpPr>
        <p:spPr/>
        <p:txBody>
          <a:bodyPr/>
          <a:lstStyle/>
          <a:p>
            <a:r>
              <a:rPr lang="en-US" dirty="0" smtClean="0"/>
              <a:t>A reader may recognize a paragraph pattern by identifying the transition words that link supporting sentences in a paragraph</a:t>
            </a:r>
            <a:endParaRPr lang="en-US" dirty="0"/>
          </a:p>
        </p:txBody>
      </p:sp>
    </p:spTree>
    <p:extLst>
      <p:ext uri="{BB962C8B-B14F-4D97-AF65-F5344CB8AC3E}">
        <p14:creationId xmlns:p14="http://schemas.microsoft.com/office/powerpoint/2010/main" val="427269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Pattern: Description</a:t>
            </a:r>
            <a:endParaRPr lang="en-US" dirty="0"/>
          </a:p>
        </p:txBody>
      </p:sp>
      <p:sp>
        <p:nvSpPr>
          <p:cNvPr id="3" name="Content Placeholder 2"/>
          <p:cNvSpPr>
            <a:spLocks noGrp="1"/>
          </p:cNvSpPr>
          <p:nvPr>
            <p:ph idx="1"/>
          </p:nvPr>
        </p:nvSpPr>
        <p:spPr>
          <a:xfrm>
            <a:off x="768096" y="1934841"/>
            <a:ext cx="7290055" cy="2121000"/>
          </a:xfrm>
        </p:spPr>
        <p:txBody>
          <a:bodyPr>
            <a:normAutofit fontScale="92500" lnSpcReduction="10000"/>
          </a:bodyPr>
          <a:lstStyle/>
          <a:p>
            <a:r>
              <a:rPr lang="en-US" dirty="0" smtClean="0"/>
              <a:t>Uses detail and images to give the reader a mental image</a:t>
            </a:r>
          </a:p>
          <a:p>
            <a:r>
              <a:rPr lang="en-US" dirty="0" smtClean="0"/>
              <a:t>A reader tries to visualize the parts and their relationship</a:t>
            </a:r>
          </a:p>
          <a:p>
            <a:r>
              <a:rPr lang="en-US" dirty="0" smtClean="0"/>
              <a:t>Needs to describe the parts in a logical order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57380284"/>
              </p:ext>
            </p:extLst>
          </p:nvPr>
        </p:nvGraphicFramePr>
        <p:xfrm>
          <a:off x="1134139" y="4189818"/>
          <a:ext cx="6790661" cy="2291080"/>
        </p:xfrm>
        <a:graphic>
          <a:graphicData uri="http://schemas.openxmlformats.org/drawingml/2006/table">
            <a:tbl>
              <a:tblPr firstRow="1" bandRow="1">
                <a:tableStyleId>{5940675A-B579-460E-94D1-54222C63F5DA}</a:tableStyleId>
              </a:tblPr>
              <a:tblGrid>
                <a:gridCol w="1275908">
                  <a:extLst>
                    <a:ext uri="{9D8B030D-6E8A-4147-A177-3AD203B41FA5}">
                      <a16:colId xmlns:a16="http://schemas.microsoft.com/office/drawing/2014/main" xmlns="" val="3501573900"/>
                    </a:ext>
                  </a:extLst>
                </a:gridCol>
                <a:gridCol w="5514753">
                  <a:extLst>
                    <a:ext uri="{9D8B030D-6E8A-4147-A177-3AD203B41FA5}">
                      <a16:colId xmlns:a16="http://schemas.microsoft.com/office/drawing/2014/main" xmlns="" val="187097959"/>
                    </a:ext>
                  </a:extLst>
                </a:gridCol>
              </a:tblGrid>
              <a:tr h="370840">
                <a:tc>
                  <a:txBody>
                    <a:bodyPr/>
                    <a:lstStyle/>
                    <a:p>
                      <a:endParaRPr lang="en-US" dirty="0"/>
                    </a:p>
                  </a:txBody>
                  <a:tcPr/>
                </a:tc>
                <a:tc>
                  <a:txBody>
                    <a:bodyPr/>
                    <a:lstStyle/>
                    <a:p>
                      <a:r>
                        <a:rPr lang="en-US" dirty="0" smtClean="0"/>
                        <a:t>Signal words</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Space</a:t>
                      </a:r>
                      <a:endParaRPr lang="en-US" dirty="0"/>
                    </a:p>
                  </a:txBody>
                  <a:tcPr/>
                </a:tc>
                <a:tc>
                  <a:txBody>
                    <a:bodyPr/>
                    <a:lstStyle/>
                    <a:p>
                      <a:r>
                        <a:rPr lang="en-US" dirty="0" smtClean="0"/>
                        <a:t>Above,</a:t>
                      </a:r>
                      <a:r>
                        <a:rPr lang="en-US" baseline="0" dirty="0" smtClean="0"/>
                        <a:t> beneath, under, over, straight ahead, surrounding, opposite, behind, nearby, beside, beyond, across, adjacent</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Direction</a:t>
                      </a:r>
                      <a:endParaRPr lang="en-US" dirty="0"/>
                    </a:p>
                  </a:txBody>
                  <a:tcPr/>
                </a:tc>
                <a:tc>
                  <a:txBody>
                    <a:bodyPr/>
                    <a:lstStyle/>
                    <a:p>
                      <a:r>
                        <a:rPr lang="en-US" dirty="0" smtClean="0"/>
                        <a:t>Left, right, top, at the bottom, at the rear, at the front, side, edge, forefront, in the center</a:t>
                      </a:r>
                      <a:endParaRPr lang="en-US" dirty="0"/>
                    </a:p>
                  </a:txBody>
                  <a:tcPr/>
                </a:tc>
                <a:extLst>
                  <a:ext uri="{0D108BD9-81ED-4DB2-BD59-A6C34878D82A}">
                    <a16:rowId xmlns:a16="http://schemas.microsoft.com/office/drawing/2014/main" xmlns="" val="2325762772"/>
                  </a:ext>
                </a:extLst>
              </a:tr>
              <a:tr h="370840">
                <a:tc>
                  <a:txBody>
                    <a:bodyPr/>
                    <a:lstStyle/>
                    <a:p>
                      <a:r>
                        <a:rPr lang="en-US" dirty="0" smtClean="0"/>
                        <a:t>Features</a:t>
                      </a:r>
                      <a:endParaRPr lang="en-US" dirty="0"/>
                    </a:p>
                  </a:txBody>
                  <a:tcPr/>
                </a:tc>
                <a:tc>
                  <a:txBody>
                    <a:bodyPr/>
                    <a:lstStyle/>
                    <a:p>
                      <a:r>
                        <a:rPr lang="en-US" dirty="0" smtClean="0"/>
                        <a:t>Consist</a:t>
                      </a:r>
                      <a:r>
                        <a:rPr lang="en-US" baseline="0" dirty="0" smtClean="0"/>
                        <a:t> of, specifically, especially, in particular, in detail, namely, including</a:t>
                      </a:r>
                      <a:endParaRPr lang="en-US" dirty="0"/>
                    </a:p>
                  </a:txBody>
                  <a:tcPr/>
                </a:tc>
                <a:extLst>
                  <a:ext uri="{0D108BD9-81ED-4DB2-BD59-A6C34878D82A}">
                    <a16:rowId xmlns:a16="http://schemas.microsoft.com/office/drawing/2014/main" xmlns="" val="1774718097"/>
                  </a:ext>
                </a:extLst>
              </a:tr>
            </a:tbl>
          </a:graphicData>
        </a:graphic>
      </p:graphicFrame>
    </p:spTree>
    <p:extLst>
      <p:ext uri="{BB962C8B-B14F-4D97-AF65-F5344CB8AC3E}">
        <p14:creationId xmlns:p14="http://schemas.microsoft.com/office/powerpoint/2010/main" val="3259703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Academic essay (5 paragraphs)</a:t>
            </a:r>
          </a:p>
          <a:p>
            <a:pPr lvl="1"/>
            <a:r>
              <a:rPr lang="en-US" dirty="0" smtClean="0"/>
              <a:t>Introduction, Body paragraphs, Conclusion</a:t>
            </a:r>
          </a:p>
          <a:p>
            <a:pPr lvl="1"/>
            <a:r>
              <a:rPr lang="en-US" dirty="0" smtClean="0"/>
              <a:t>Thesis statement, topic sentence</a:t>
            </a:r>
            <a:endParaRPr lang="en-US" dirty="0"/>
          </a:p>
          <a:p>
            <a:r>
              <a:rPr lang="en-US" dirty="0" smtClean="0"/>
              <a:t>Inside each paragraph</a:t>
            </a:r>
          </a:p>
          <a:p>
            <a:pPr lvl="1"/>
            <a:r>
              <a:rPr lang="en-US" dirty="0" smtClean="0"/>
              <a:t>Text structure</a:t>
            </a:r>
          </a:p>
          <a:p>
            <a:pPr lvl="1"/>
            <a:r>
              <a:rPr lang="en-US" dirty="0" smtClean="0"/>
              <a:t>Cohesion: support topic sentence</a:t>
            </a:r>
          </a:p>
          <a:p>
            <a:pPr lvl="1"/>
            <a:r>
              <a:rPr lang="en-US" dirty="0" smtClean="0"/>
              <a:t>Cohesion: logic flow</a:t>
            </a:r>
            <a:endParaRPr lang="en-US" dirty="0"/>
          </a:p>
        </p:txBody>
      </p:sp>
      <p:pic>
        <p:nvPicPr>
          <p:cNvPr id="4" name="Picture 2" descr="http://kellimcbride.com/images/essaystructure.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06903" y="5444122"/>
            <a:ext cx="3335542" cy="125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07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Coherence refers to logic connection between sentences in a paragraph</a:t>
            </a:r>
          </a:p>
          <a:p>
            <a:r>
              <a:rPr lang="en-US" dirty="0" smtClean="0"/>
              <a:t>In simple description pattern, all sentences are related to the same topic. Repeating the topic string is enough to achieve coherence</a:t>
            </a:r>
          </a:p>
          <a:p>
            <a:r>
              <a:rPr lang="en-US" dirty="0" smtClean="0"/>
              <a:t>If several topics are introduced, each new topic should be related to a previous topic when introduced.</a:t>
            </a:r>
            <a:endParaRPr lang="en-US" dirty="0"/>
          </a:p>
        </p:txBody>
      </p:sp>
    </p:spTree>
    <p:extLst>
      <p:ext uri="{BB962C8B-B14F-4D97-AF65-F5344CB8AC3E}">
        <p14:creationId xmlns:p14="http://schemas.microsoft.com/office/powerpoint/2010/main" val="18312088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7623" y="1179174"/>
            <a:ext cx="6820158" cy="2099189"/>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solidFill>
                  <a:srgbClr val="FF0000"/>
                </a:solidFill>
              </a:rPr>
              <a:t>Mars</a:t>
            </a:r>
            <a:r>
              <a:rPr lang="en-US" sz="2000" dirty="0"/>
              <a:t> is the fourth planet from the Sun in the Solar System and the second-smallest solid planet. </a:t>
            </a:r>
            <a:r>
              <a:rPr lang="en-US" sz="2000" dirty="0">
                <a:solidFill>
                  <a:srgbClr val="FF0000"/>
                </a:solidFill>
              </a:rPr>
              <a:t>Mars</a:t>
            </a:r>
            <a:r>
              <a:rPr lang="en-US" sz="2000" dirty="0"/>
              <a:t> is a cold terrestrial planet with polar ice caps of frozen water and carbon dioxide. </a:t>
            </a:r>
            <a:r>
              <a:rPr lang="en-US" sz="2000" dirty="0">
                <a:solidFill>
                  <a:srgbClr val="FF0000"/>
                </a:solidFill>
              </a:rPr>
              <a:t>It</a:t>
            </a:r>
            <a:r>
              <a:rPr lang="en-US" sz="2000" dirty="0"/>
              <a:t> has the largest volcano in the Solar System, and some very large impact craters. </a:t>
            </a:r>
            <a:r>
              <a:rPr lang="en-US" sz="2000" dirty="0">
                <a:solidFill>
                  <a:srgbClr val="FF0000"/>
                </a:solidFill>
              </a:rPr>
              <a:t>Mars</a:t>
            </a:r>
            <a:r>
              <a:rPr lang="en-US" sz="2000" dirty="0"/>
              <a:t> is named after the mythological Roman god of war because it appears of red </a:t>
            </a:r>
            <a:r>
              <a:rPr lang="en-US" sz="2000" dirty="0" err="1"/>
              <a:t>colour</a:t>
            </a:r>
            <a:r>
              <a:rPr lang="en-US" sz="2000" dirty="0"/>
              <a:t>.</a:t>
            </a:r>
            <a:endParaRPr lang="en-US" sz="2800" dirty="0">
              <a:solidFill>
                <a:srgbClr val="00B05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20655072"/>
              </p:ext>
            </p:extLst>
          </p:nvPr>
        </p:nvGraphicFramePr>
        <p:xfrm>
          <a:off x="1097623" y="3861472"/>
          <a:ext cx="3790176" cy="1854200"/>
        </p:xfrm>
        <a:graphic>
          <a:graphicData uri="http://schemas.openxmlformats.org/drawingml/2006/table">
            <a:tbl>
              <a:tblPr firstRow="1" bandRow="1">
                <a:tableStyleId>{72833802-FEF1-4C79-8D5D-14CF1EAF98D9}</a:tableStyleId>
              </a:tblPr>
              <a:tblGrid>
                <a:gridCol w="840340">
                  <a:extLst>
                    <a:ext uri="{9D8B030D-6E8A-4147-A177-3AD203B41FA5}">
                      <a16:colId xmlns:a16="http://schemas.microsoft.com/office/drawing/2014/main" xmlns="" val="3501573900"/>
                    </a:ext>
                  </a:extLst>
                </a:gridCol>
                <a:gridCol w="2949836">
                  <a:extLst>
                    <a:ext uri="{9D8B030D-6E8A-4147-A177-3AD203B41FA5}">
                      <a16:colId xmlns:a16="http://schemas.microsoft.com/office/drawing/2014/main" xmlns="" val="187097959"/>
                    </a:ext>
                  </a:extLst>
                </a:gridCol>
              </a:tblGrid>
              <a:tr h="370840">
                <a:tc>
                  <a:txBody>
                    <a:bodyPr/>
                    <a:lstStyle/>
                    <a:p>
                      <a:r>
                        <a:rPr lang="en-US" dirty="0" smtClean="0"/>
                        <a:t>Topic</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Mars</a:t>
                      </a:r>
                      <a:endParaRPr lang="en-US" dirty="0"/>
                    </a:p>
                  </a:txBody>
                  <a:tcPr/>
                </a:tc>
                <a:tc>
                  <a:txBody>
                    <a:bodyPr/>
                    <a:lstStyle/>
                    <a:p>
                      <a:r>
                        <a:rPr lang="en-US" dirty="0" smtClean="0"/>
                        <a:t>Location, size</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Mars</a:t>
                      </a:r>
                      <a:endParaRPr lang="en-US" dirty="0"/>
                    </a:p>
                  </a:txBody>
                  <a:tcPr/>
                </a:tc>
                <a:tc>
                  <a:txBody>
                    <a:bodyPr/>
                    <a:lstStyle/>
                    <a:p>
                      <a:r>
                        <a:rPr lang="en-US" dirty="0" smtClean="0"/>
                        <a:t>Cold, ice</a:t>
                      </a:r>
                      <a:r>
                        <a:rPr lang="en-US" baseline="0" dirty="0" smtClean="0"/>
                        <a:t> caps</a:t>
                      </a:r>
                      <a:endParaRPr lang="en-US" dirty="0"/>
                    </a:p>
                  </a:txBody>
                  <a:tcPr/>
                </a:tc>
                <a:extLst>
                  <a:ext uri="{0D108BD9-81ED-4DB2-BD59-A6C34878D82A}">
                    <a16:rowId xmlns:a16="http://schemas.microsoft.com/office/drawing/2014/main" xmlns="" val="2325762772"/>
                  </a:ext>
                </a:extLst>
              </a:tr>
              <a:tr h="370840">
                <a:tc>
                  <a:txBody>
                    <a:bodyPr/>
                    <a:lstStyle/>
                    <a:p>
                      <a:r>
                        <a:rPr lang="en-US" dirty="0" smtClean="0"/>
                        <a:t>It</a:t>
                      </a:r>
                      <a:endParaRPr lang="en-US" dirty="0"/>
                    </a:p>
                  </a:txBody>
                  <a:tcPr/>
                </a:tc>
                <a:tc>
                  <a:txBody>
                    <a:bodyPr/>
                    <a:lstStyle/>
                    <a:p>
                      <a:r>
                        <a:rPr lang="en-US" dirty="0" smtClean="0"/>
                        <a:t>Largest volcano, craters</a:t>
                      </a:r>
                      <a:endParaRPr lang="en-US" dirty="0"/>
                    </a:p>
                  </a:txBody>
                  <a:tcPr/>
                </a:tc>
                <a:extLst>
                  <a:ext uri="{0D108BD9-81ED-4DB2-BD59-A6C34878D82A}">
                    <a16:rowId xmlns:a16="http://schemas.microsoft.com/office/drawing/2014/main" xmlns="" val="1774718097"/>
                  </a:ext>
                </a:extLst>
              </a:tr>
              <a:tr h="370840">
                <a:tc>
                  <a:txBody>
                    <a:bodyPr/>
                    <a:lstStyle/>
                    <a:p>
                      <a:r>
                        <a:rPr lang="en-US" dirty="0" smtClean="0"/>
                        <a:t>Mars</a:t>
                      </a:r>
                      <a:endParaRPr lang="en-US" dirty="0"/>
                    </a:p>
                  </a:txBody>
                  <a:tcPr/>
                </a:tc>
                <a:tc>
                  <a:txBody>
                    <a:bodyPr/>
                    <a:lstStyle/>
                    <a:p>
                      <a:r>
                        <a:rPr lang="en-US" dirty="0" smtClean="0"/>
                        <a:t>Name, reddish appearance</a:t>
                      </a:r>
                      <a:r>
                        <a:rPr lang="en-US" baseline="0" dirty="0" smtClean="0"/>
                        <a:t> </a:t>
                      </a:r>
                      <a:endParaRPr lang="en-US" dirty="0"/>
                    </a:p>
                  </a:txBody>
                  <a:tcPr/>
                </a:tc>
                <a:extLst>
                  <a:ext uri="{0D108BD9-81ED-4DB2-BD59-A6C34878D82A}">
                    <a16:rowId xmlns:a16="http://schemas.microsoft.com/office/drawing/2014/main" xmlns="" val="10004"/>
                  </a:ext>
                </a:extLst>
              </a:tr>
            </a:tbl>
          </a:graphicData>
        </a:graphic>
      </p:graphicFrame>
      <p:pic>
        <p:nvPicPr>
          <p:cNvPr id="3" name="Picture 2" descr="images.jpg"/>
          <p:cNvPicPr>
            <a:picLocks noChangeAspect="1"/>
          </p:cNvPicPr>
          <p:nvPr/>
        </p:nvPicPr>
        <p:blipFill rotWithShape="1">
          <a:blip r:embed="rId3">
            <a:extLst>
              <a:ext uri="{28A0092B-C50C-407E-A947-70E740481C1C}">
                <a14:useLocalDpi xmlns:a14="http://schemas.microsoft.com/office/drawing/2010/main" val="0"/>
              </a:ext>
            </a:extLst>
          </a:blip>
          <a:srcRect l="15170" r="13961"/>
          <a:stretch/>
        </p:blipFill>
        <p:spPr>
          <a:xfrm>
            <a:off x="6038766" y="3736059"/>
            <a:ext cx="2475116" cy="2324100"/>
          </a:xfrm>
          <a:prstGeom prst="rect">
            <a:avLst/>
          </a:prstGeom>
        </p:spPr>
      </p:pic>
    </p:spTree>
    <p:extLst>
      <p:ext uri="{BB962C8B-B14F-4D97-AF65-F5344CB8AC3E}">
        <p14:creationId xmlns:p14="http://schemas.microsoft.com/office/powerpoint/2010/main" val="29862746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0810" y="1480881"/>
            <a:ext cx="5368773" cy="2358348"/>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solidFill>
                  <a:srgbClr val="FF0000"/>
                </a:solidFill>
              </a:rPr>
              <a:t>Python </a:t>
            </a:r>
            <a:r>
              <a:rPr lang="en-US" sz="2000" dirty="0"/>
              <a:t>is an open source programming language. </a:t>
            </a:r>
            <a:r>
              <a:rPr lang="en-US" sz="2000" dirty="0">
                <a:solidFill>
                  <a:srgbClr val="FF0000"/>
                </a:solidFill>
              </a:rPr>
              <a:t>Python </a:t>
            </a:r>
            <a:r>
              <a:rPr lang="en-US" sz="2000" dirty="0"/>
              <a:t>was made to be easy-to-read and powerful. A Dutch programmer named </a:t>
            </a:r>
            <a:r>
              <a:rPr lang="en-US" sz="2000" dirty="0">
                <a:solidFill>
                  <a:srgbClr val="008000"/>
                </a:solidFill>
              </a:rPr>
              <a:t>Guido van </a:t>
            </a:r>
            <a:r>
              <a:rPr lang="en-US" sz="2000" dirty="0" err="1">
                <a:solidFill>
                  <a:srgbClr val="008000"/>
                </a:solidFill>
              </a:rPr>
              <a:t>Rossum</a:t>
            </a:r>
            <a:r>
              <a:rPr lang="en-US" sz="2000" dirty="0"/>
              <a:t> made </a:t>
            </a:r>
            <a:r>
              <a:rPr lang="en-US" sz="2000" dirty="0">
                <a:solidFill>
                  <a:srgbClr val="FF0000"/>
                </a:solidFill>
              </a:rPr>
              <a:t>Python </a:t>
            </a:r>
            <a:r>
              <a:rPr lang="en-US" sz="2000" dirty="0"/>
              <a:t>in 1991. </a:t>
            </a:r>
            <a:r>
              <a:rPr lang="en-US" sz="2000" dirty="0">
                <a:solidFill>
                  <a:srgbClr val="008000"/>
                </a:solidFill>
              </a:rPr>
              <a:t>He</a:t>
            </a:r>
            <a:r>
              <a:rPr lang="en-US" sz="2000" dirty="0"/>
              <a:t> named it after the </a:t>
            </a:r>
            <a:r>
              <a:rPr lang="en-US" sz="2000" dirty="0">
                <a:solidFill>
                  <a:srgbClr val="0000FF"/>
                </a:solidFill>
              </a:rPr>
              <a:t>television show Monty Python's Flying Circus</a:t>
            </a:r>
            <a:r>
              <a:rPr lang="en-US" sz="2000" dirty="0"/>
              <a:t>. Many </a:t>
            </a:r>
            <a:r>
              <a:rPr lang="en-US" sz="2000" dirty="0">
                <a:solidFill>
                  <a:srgbClr val="FF0000"/>
                </a:solidFill>
              </a:rPr>
              <a:t>Python</a:t>
            </a:r>
            <a:r>
              <a:rPr lang="en-US" sz="2000" dirty="0"/>
              <a:t> examples and tutorials include jokes from </a:t>
            </a:r>
            <a:r>
              <a:rPr lang="en-US" sz="2000" dirty="0">
                <a:solidFill>
                  <a:srgbClr val="0000FF"/>
                </a:solidFill>
              </a:rPr>
              <a:t>the show</a:t>
            </a:r>
            <a:r>
              <a:rPr lang="en-US" sz="2000" dirty="0"/>
              <a:t>.</a:t>
            </a:r>
            <a:endParaRPr lang="en-US" sz="2800" dirty="0">
              <a:solidFill>
                <a:srgbClr val="00B050"/>
              </a:solidFill>
            </a:endParaRPr>
          </a:p>
        </p:txBody>
      </p:sp>
      <p:sp>
        <p:nvSpPr>
          <p:cNvPr id="2" name="Line Callout 2 1"/>
          <p:cNvSpPr/>
          <p:nvPr/>
        </p:nvSpPr>
        <p:spPr>
          <a:xfrm>
            <a:off x="5935651" y="992152"/>
            <a:ext cx="3070664" cy="977458"/>
          </a:xfrm>
          <a:prstGeom prst="borderCallout2">
            <a:avLst>
              <a:gd name="adj1" fmla="val 18750"/>
              <a:gd name="adj2" fmla="val -8333"/>
              <a:gd name="adj3" fmla="val 18750"/>
              <a:gd name="adj4" fmla="val -16667"/>
              <a:gd name="adj5" fmla="val 126036"/>
              <a:gd name="adj6" fmla="val -27024"/>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a:t>Introduce new topic ‘Guido’, relate it to previous topic ‘Python’</a:t>
            </a:r>
          </a:p>
        </p:txBody>
      </p:sp>
      <p:sp>
        <p:nvSpPr>
          <p:cNvPr id="6" name="Line Callout 2 5"/>
          <p:cNvSpPr/>
          <p:nvPr/>
        </p:nvSpPr>
        <p:spPr>
          <a:xfrm>
            <a:off x="907102" y="594128"/>
            <a:ext cx="4354141" cy="673814"/>
          </a:xfrm>
          <a:prstGeom prst="borderCallout2">
            <a:avLst>
              <a:gd name="adj1" fmla="val 18750"/>
              <a:gd name="adj2" fmla="val -4464"/>
              <a:gd name="adj3" fmla="val 18750"/>
              <a:gd name="adj4" fmla="val -9822"/>
              <a:gd name="adj5" fmla="val 151646"/>
              <a:gd name="adj6" fmla="val -5839"/>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smtClean="0"/>
              <a:t>First sentence defines the topic ‘Python’. Second sentences share the same topic.</a:t>
            </a:r>
            <a:endParaRPr lang="en-US" sz="2000" dirty="0"/>
          </a:p>
        </p:txBody>
      </p:sp>
      <p:sp>
        <p:nvSpPr>
          <p:cNvPr id="7" name="Line Callout 2 6"/>
          <p:cNvSpPr/>
          <p:nvPr/>
        </p:nvSpPr>
        <p:spPr>
          <a:xfrm>
            <a:off x="6032096" y="2742052"/>
            <a:ext cx="2870548" cy="1006471"/>
          </a:xfrm>
          <a:prstGeom prst="borderCallout2">
            <a:avLst>
              <a:gd name="adj1" fmla="val 36774"/>
              <a:gd name="adj2" fmla="val -6527"/>
              <a:gd name="adj3" fmla="val 38062"/>
              <a:gd name="adj4" fmla="val -14861"/>
              <a:gd name="adj5" fmla="val 5808"/>
              <a:gd name="adj6" fmla="val -73583"/>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smtClean="0"/>
              <a:t>Use pronoun to refer to ‘Guido’, and introduce a new topic ‘Python show’</a:t>
            </a:r>
            <a:endParaRPr lang="en-US" sz="2000" dirty="0"/>
          </a:p>
        </p:txBody>
      </p:sp>
      <p:sp>
        <p:nvSpPr>
          <p:cNvPr id="8" name="Line Callout 2 7"/>
          <p:cNvSpPr/>
          <p:nvPr/>
        </p:nvSpPr>
        <p:spPr>
          <a:xfrm>
            <a:off x="2623936" y="3995879"/>
            <a:ext cx="6084327" cy="694902"/>
          </a:xfrm>
          <a:prstGeom prst="borderCallout2">
            <a:avLst>
              <a:gd name="adj1" fmla="val 43235"/>
              <a:gd name="adj2" fmla="val -3406"/>
              <a:gd name="adj3" fmla="val 42908"/>
              <a:gd name="adj4" fmla="val -9400"/>
              <a:gd name="adj5" fmla="val -79385"/>
              <a:gd name="adj6" fmla="val -18756"/>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000" dirty="0"/>
              <a:t>Use ‘the show’ to refer to the topic ‘Python show’, and relate it back to the topic ‘Python’</a:t>
            </a:r>
          </a:p>
        </p:txBody>
      </p:sp>
      <p:sp>
        <p:nvSpPr>
          <p:cNvPr id="9" name="Rectangle 8"/>
          <p:cNvSpPr/>
          <p:nvPr/>
        </p:nvSpPr>
        <p:spPr>
          <a:xfrm>
            <a:off x="2754080" y="5057974"/>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Python</a:t>
            </a:r>
            <a:endParaRPr lang="en-US" dirty="0"/>
          </a:p>
        </p:txBody>
      </p:sp>
      <p:sp>
        <p:nvSpPr>
          <p:cNvPr id="10" name="Rectangle 9"/>
          <p:cNvSpPr/>
          <p:nvPr/>
        </p:nvSpPr>
        <p:spPr>
          <a:xfrm>
            <a:off x="1593924" y="6088825"/>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Guido</a:t>
            </a:r>
            <a:endParaRPr lang="en-US" dirty="0"/>
          </a:p>
        </p:txBody>
      </p:sp>
      <p:sp>
        <p:nvSpPr>
          <p:cNvPr id="11" name="Rectangle 10"/>
          <p:cNvSpPr/>
          <p:nvPr/>
        </p:nvSpPr>
        <p:spPr>
          <a:xfrm>
            <a:off x="4011081" y="6088825"/>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Python show</a:t>
            </a:r>
            <a:endParaRPr lang="en-US" dirty="0"/>
          </a:p>
        </p:txBody>
      </p:sp>
      <p:cxnSp>
        <p:nvCxnSpPr>
          <p:cNvPr id="12" name="Straight Connector 11"/>
          <p:cNvCxnSpPr>
            <a:endCxn id="10" idx="0"/>
          </p:cNvCxnSpPr>
          <p:nvPr/>
        </p:nvCxnSpPr>
        <p:spPr>
          <a:xfrm flipH="1">
            <a:off x="2292129" y="5646308"/>
            <a:ext cx="921635" cy="44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1" idx="0"/>
          </p:cNvCxnSpPr>
          <p:nvPr/>
        </p:nvCxnSpPr>
        <p:spPr>
          <a:xfrm>
            <a:off x="3680278" y="5646308"/>
            <a:ext cx="1029008" cy="44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11" idx="1"/>
          </p:cNvCxnSpPr>
          <p:nvPr/>
        </p:nvCxnSpPr>
        <p:spPr>
          <a:xfrm>
            <a:off x="2990333" y="6382992"/>
            <a:ext cx="102074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55174" y="5624426"/>
            <a:ext cx="1396409" cy="3089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Invented</a:t>
            </a:r>
            <a:endParaRPr lang="en-US" dirty="0"/>
          </a:p>
        </p:txBody>
      </p:sp>
      <p:sp>
        <p:nvSpPr>
          <p:cNvPr id="20" name="Rectangle 19"/>
          <p:cNvSpPr/>
          <p:nvPr/>
        </p:nvSpPr>
        <p:spPr>
          <a:xfrm>
            <a:off x="3032338" y="6101783"/>
            <a:ext cx="1007240" cy="48479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 to name</a:t>
            </a:r>
            <a:endParaRPr lang="en-US" dirty="0"/>
          </a:p>
        </p:txBody>
      </p:sp>
      <p:sp>
        <p:nvSpPr>
          <p:cNvPr id="21" name="Rectangle 20"/>
          <p:cNvSpPr/>
          <p:nvPr/>
        </p:nvSpPr>
        <p:spPr>
          <a:xfrm>
            <a:off x="4026619" y="5598510"/>
            <a:ext cx="2063977" cy="3194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Examples include jokes from</a:t>
            </a:r>
            <a:endParaRPr lang="en-US" dirty="0"/>
          </a:p>
        </p:txBody>
      </p:sp>
    </p:spTree>
    <p:extLst>
      <p:ext uri="{BB962C8B-B14F-4D97-AF65-F5344CB8AC3E}">
        <p14:creationId xmlns:p14="http://schemas.microsoft.com/office/powerpoint/2010/main" val="24193554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description</a:t>
            </a:r>
            <a:endParaRPr lang="en-US" dirty="0"/>
          </a:p>
        </p:txBody>
      </p:sp>
      <p:sp>
        <p:nvSpPr>
          <p:cNvPr id="3" name="Content Placeholder 2"/>
          <p:cNvSpPr>
            <a:spLocks noGrp="1"/>
          </p:cNvSpPr>
          <p:nvPr>
            <p:ph idx="1"/>
          </p:nvPr>
        </p:nvSpPr>
        <p:spPr>
          <a:xfrm>
            <a:off x="768096" y="1665767"/>
            <a:ext cx="7787569" cy="3806456"/>
          </a:xfrm>
        </p:spPr>
        <p:txBody>
          <a:bodyPr>
            <a:normAutofit fontScale="92500" lnSpcReduction="10000"/>
          </a:bodyPr>
          <a:lstStyle/>
          <a:p>
            <a:pPr marL="0" indent="0">
              <a:buNone/>
            </a:pPr>
            <a:r>
              <a:rPr lang="en-US" dirty="0"/>
              <a:t>Volcanoes are a feared and destructive force for good reason.  A </a:t>
            </a:r>
            <a:r>
              <a:rPr lang="en-US" dirty="0">
                <a:solidFill>
                  <a:srgbClr val="00B050"/>
                </a:solidFill>
              </a:rPr>
              <a:t>volcano</a:t>
            </a:r>
            <a:r>
              <a:rPr lang="en-US" dirty="0"/>
              <a:t> is like a pressure valve for the inner earth, but they can also be very beautiful.  </a:t>
            </a:r>
            <a:r>
              <a:rPr lang="en-US" dirty="0">
                <a:solidFill>
                  <a:schemeClr val="accent2"/>
                </a:solidFill>
              </a:rPr>
              <a:t>One part of </a:t>
            </a:r>
            <a:r>
              <a:rPr lang="en-US" dirty="0"/>
              <a:t>the volcano that people rarely see is the </a:t>
            </a:r>
            <a:r>
              <a:rPr lang="en-US" dirty="0">
                <a:solidFill>
                  <a:srgbClr val="00B050"/>
                </a:solidFill>
              </a:rPr>
              <a:t>magma chamber</a:t>
            </a:r>
            <a:r>
              <a:rPr lang="en-US" dirty="0"/>
              <a:t>. The </a:t>
            </a:r>
            <a:r>
              <a:rPr lang="en-US" dirty="0">
                <a:solidFill>
                  <a:srgbClr val="00B050"/>
                </a:solidFill>
              </a:rPr>
              <a:t>magma chamber </a:t>
            </a:r>
            <a:r>
              <a:rPr lang="en-US" dirty="0">
                <a:solidFill>
                  <a:schemeClr val="accent2"/>
                </a:solidFill>
              </a:rPr>
              <a:t>is way beneath </a:t>
            </a:r>
            <a:r>
              <a:rPr lang="en-US" dirty="0"/>
              <a:t>the Earth’s </a:t>
            </a:r>
            <a:r>
              <a:rPr lang="en-US" dirty="0">
                <a:solidFill>
                  <a:srgbClr val="00B050"/>
                </a:solidFill>
              </a:rPr>
              <a:t>bed rock</a:t>
            </a:r>
            <a:r>
              <a:rPr lang="en-US" dirty="0"/>
              <a:t>.  It is tremendously hot. Running </a:t>
            </a:r>
            <a:r>
              <a:rPr lang="en-US" dirty="0">
                <a:solidFill>
                  <a:schemeClr val="accent2"/>
                </a:solidFill>
              </a:rPr>
              <a:t>from</a:t>
            </a:r>
            <a:r>
              <a:rPr lang="en-US" dirty="0"/>
              <a:t> the </a:t>
            </a:r>
            <a:r>
              <a:rPr lang="en-US" dirty="0">
                <a:solidFill>
                  <a:srgbClr val="00B050"/>
                </a:solidFill>
              </a:rPr>
              <a:t>magma chamber </a:t>
            </a:r>
            <a:r>
              <a:rPr lang="en-US" dirty="0">
                <a:solidFill>
                  <a:schemeClr val="accent2"/>
                </a:solidFill>
              </a:rPr>
              <a:t>to</a:t>
            </a:r>
            <a:r>
              <a:rPr lang="en-US" dirty="0"/>
              <a:t> the </a:t>
            </a:r>
            <a:r>
              <a:rPr lang="en-US" dirty="0">
                <a:solidFill>
                  <a:srgbClr val="00B050"/>
                </a:solidFill>
              </a:rPr>
              <a:t>crater</a:t>
            </a:r>
            <a:r>
              <a:rPr lang="en-US" dirty="0"/>
              <a:t> of the volcano is the </a:t>
            </a:r>
            <a:r>
              <a:rPr lang="en-US" dirty="0">
                <a:solidFill>
                  <a:srgbClr val="00B050"/>
                </a:solidFill>
              </a:rPr>
              <a:t>conduit</a:t>
            </a:r>
            <a:r>
              <a:rPr lang="en-US" dirty="0"/>
              <a:t>. The </a:t>
            </a:r>
            <a:r>
              <a:rPr lang="en-US" dirty="0">
                <a:solidFill>
                  <a:srgbClr val="00B050"/>
                </a:solidFill>
              </a:rPr>
              <a:t>conduit</a:t>
            </a:r>
            <a:r>
              <a:rPr lang="en-US" dirty="0"/>
              <a:t> connects the </a:t>
            </a:r>
            <a:r>
              <a:rPr lang="en-US" dirty="0">
                <a:solidFill>
                  <a:srgbClr val="00B050"/>
                </a:solidFill>
              </a:rPr>
              <a:t>magma chamber </a:t>
            </a:r>
            <a:r>
              <a:rPr lang="en-US" dirty="0"/>
              <a:t>to the outer world.  </a:t>
            </a:r>
            <a:r>
              <a:rPr lang="en-US" dirty="0">
                <a:solidFill>
                  <a:schemeClr val="accent2"/>
                </a:solidFill>
              </a:rPr>
              <a:t>At the top </a:t>
            </a:r>
            <a:r>
              <a:rPr lang="en-US" dirty="0"/>
              <a:t>of the volcano is the </a:t>
            </a:r>
            <a:r>
              <a:rPr lang="en-US" dirty="0" smtClean="0">
                <a:solidFill>
                  <a:srgbClr val="00B050"/>
                </a:solidFill>
              </a:rPr>
              <a:t>crater</a:t>
            </a:r>
            <a:r>
              <a:rPr lang="en-US" dirty="0"/>
              <a:t>. This is where the </a:t>
            </a:r>
            <a:r>
              <a:rPr lang="en-US" dirty="0">
                <a:solidFill>
                  <a:srgbClr val="00B050"/>
                </a:solidFill>
              </a:rPr>
              <a:t>magma</a:t>
            </a:r>
            <a:r>
              <a:rPr lang="en-US" dirty="0"/>
              <a:t> exits. Volcanoes are a beautiful yet dangerous natural phenomenon.</a:t>
            </a:r>
            <a:endParaRPr lang="en-US" dirty="0" smtClean="0"/>
          </a:p>
        </p:txBody>
      </p:sp>
      <p:pic>
        <p:nvPicPr>
          <p:cNvPr id="9" name="Picture 8"/>
          <p:cNvPicPr>
            <a:picLocks noChangeAspect="1"/>
          </p:cNvPicPr>
          <p:nvPr/>
        </p:nvPicPr>
        <p:blipFill rotWithShape="1">
          <a:blip r:embed="rId3" cstate="email">
            <a:extLst>
              <a:ext uri="{28A0092B-C50C-407E-A947-70E740481C1C}">
                <a14:useLocalDpi xmlns:a14="http://schemas.microsoft.com/office/drawing/2010/main" val="0"/>
              </a:ext>
            </a:extLst>
          </a:blip>
          <a:srcRect l="6812" t="24069" r="1895" b="11294"/>
          <a:stretch/>
        </p:blipFill>
        <p:spPr>
          <a:xfrm>
            <a:off x="5195776" y="5011479"/>
            <a:ext cx="3799368" cy="1793358"/>
          </a:xfrm>
          <a:prstGeom prst="rect">
            <a:avLst/>
          </a:prstGeom>
        </p:spPr>
      </p:pic>
    </p:spTree>
    <p:extLst>
      <p:ext uri="{BB962C8B-B14F-4D97-AF65-F5344CB8AC3E}">
        <p14:creationId xmlns:p14="http://schemas.microsoft.com/office/powerpoint/2010/main" val="878974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description</a:t>
            </a:r>
            <a:endParaRPr lang="en-US" dirty="0"/>
          </a:p>
        </p:txBody>
      </p:sp>
      <p:sp>
        <p:nvSpPr>
          <p:cNvPr id="3" name="Content Placeholder 2"/>
          <p:cNvSpPr>
            <a:spLocks noGrp="1"/>
          </p:cNvSpPr>
          <p:nvPr>
            <p:ph idx="1"/>
          </p:nvPr>
        </p:nvSpPr>
        <p:spPr>
          <a:xfrm>
            <a:off x="768096" y="1934842"/>
            <a:ext cx="7290055" cy="1667472"/>
          </a:xfrm>
        </p:spPr>
        <p:txBody>
          <a:bodyPr>
            <a:normAutofit fontScale="92500"/>
          </a:bodyPr>
          <a:lstStyle/>
          <a:p>
            <a:pPr marL="0" indent="0">
              <a:lnSpc>
                <a:spcPct val="100000"/>
              </a:lnSpc>
              <a:buNone/>
            </a:pPr>
            <a:r>
              <a:rPr lang="en-US" sz="2400" dirty="0" smtClean="0">
                <a:solidFill>
                  <a:srgbClr val="00B050"/>
                </a:solidFill>
              </a:rPr>
              <a:t>Customer’s</a:t>
            </a:r>
            <a:r>
              <a:rPr lang="en-US" sz="2400" dirty="0" smtClean="0"/>
              <a:t> information, </a:t>
            </a:r>
            <a:r>
              <a:rPr lang="en-US" sz="2400" dirty="0" smtClean="0">
                <a:solidFill>
                  <a:schemeClr val="accent2"/>
                </a:solidFill>
              </a:rPr>
              <a:t>including</a:t>
            </a:r>
            <a:r>
              <a:rPr lang="en-US" sz="2400" dirty="0" smtClean="0"/>
              <a:t> </a:t>
            </a:r>
            <a:r>
              <a:rPr lang="en-US" sz="2400" dirty="0" smtClean="0">
                <a:solidFill>
                  <a:srgbClr val="00B050"/>
                </a:solidFill>
              </a:rPr>
              <a:t>email </a:t>
            </a:r>
            <a:r>
              <a:rPr lang="en-US" sz="2400" dirty="0" err="1" smtClean="0">
                <a:solidFill>
                  <a:srgbClr val="00B050"/>
                </a:solidFill>
              </a:rPr>
              <a:t>addr</a:t>
            </a:r>
            <a:r>
              <a:rPr lang="en-US" sz="2400" dirty="0" smtClean="0"/>
              <a:t>, </a:t>
            </a:r>
            <a:r>
              <a:rPr lang="en-US" sz="2400" dirty="0" smtClean="0">
                <a:solidFill>
                  <a:srgbClr val="00B050"/>
                </a:solidFill>
              </a:rPr>
              <a:t>password</a:t>
            </a:r>
            <a:r>
              <a:rPr lang="en-US" sz="2400" dirty="0" smtClean="0"/>
              <a:t> and </a:t>
            </a:r>
            <a:r>
              <a:rPr lang="en-US" sz="2400" dirty="0" smtClean="0">
                <a:solidFill>
                  <a:srgbClr val="00B050"/>
                </a:solidFill>
              </a:rPr>
              <a:t>address</a:t>
            </a:r>
            <a:r>
              <a:rPr lang="en-US" sz="2400" dirty="0" smtClean="0"/>
              <a:t>, </a:t>
            </a:r>
            <a:r>
              <a:rPr lang="en-US" sz="2400" dirty="0" smtClean="0">
                <a:solidFill>
                  <a:schemeClr val="accent2"/>
                </a:solidFill>
              </a:rPr>
              <a:t>are stored in </a:t>
            </a:r>
            <a:r>
              <a:rPr lang="en-US" sz="2400" dirty="0" smtClean="0"/>
              <a:t>the </a:t>
            </a:r>
            <a:r>
              <a:rPr lang="en-US" sz="2400" dirty="0" smtClean="0">
                <a:solidFill>
                  <a:srgbClr val="00B050"/>
                </a:solidFill>
              </a:rPr>
              <a:t>Customer</a:t>
            </a:r>
            <a:r>
              <a:rPr lang="en-US" sz="2400" dirty="0" smtClean="0"/>
              <a:t> table. The system assigns a unique </a:t>
            </a:r>
            <a:r>
              <a:rPr lang="en-US" sz="2400" dirty="0" smtClean="0">
                <a:solidFill>
                  <a:srgbClr val="00B050"/>
                </a:solidFill>
              </a:rPr>
              <a:t>customer ID </a:t>
            </a:r>
            <a:r>
              <a:rPr lang="en-US" sz="2400" dirty="0" smtClean="0"/>
              <a:t>to each </a:t>
            </a:r>
            <a:r>
              <a:rPr lang="en-US" sz="2400" dirty="0" smtClean="0">
                <a:solidFill>
                  <a:srgbClr val="00B050"/>
                </a:solidFill>
              </a:rPr>
              <a:t>customer</a:t>
            </a:r>
            <a:r>
              <a:rPr lang="en-US" sz="2400" dirty="0" smtClean="0"/>
              <a:t> at registration. This </a:t>
            </a:r>
            <a:r>
              <a:rPr lang="en-US" sz="2400" dirty="0" smtClean="0">
                <a:solidFill>
                  <a:srgbClr val="00B050"/>
                </a:solidFill>
              </a:rPr>
              <a:t>ID</a:t>
            </a:r>
            <a:r>
              <a:rPr lang="en-US" sz="2400" dirty="0" smtClean="0"/>
              <a:t> serves as the </a:t>
            </a:r>
            <a:r>
              <a:rPr lang="en-US" sz="2400" dirty="0" smtClean="0">
                <a:solidFill>
                  <a:schemeClr val="accent2"/>
                </a:solidFill>
              </a:rPr>
              <a:t>primary key of </a:t>
            </a:r>
            <a:r>
              <a:rPr lang="en-US" sz="2400" dirty="0" smtClean="0"/>
              <a:t>the </a:t>
            </a:r>
            <a:r>
              <a:rPr lang="en-US" sz="2400" dirty="0" smtClean="0">
                <a:solidFill>
                  <a:srgbClr val="00B050"/>
                </a:solidFill>
              </a:rPr>
              <a:t>Customer</a:t>
            </a:r>
            <a:r>
              <a:rPr lang="en-US" sz="2400" dirty="0" smtClean="0"/>
              <a:t> table.</a:t>
            </a:r>
          </a:p>
        </p:txBody>
      </p:sp>
      <p:sp>
        <p:nvSpPr>
          <p:cNvPr id="4" name="Rectangle 3"/>
          <p:cNvSpPr/>
          <p:nvPr/>
        </p:nvSpPr>
        <p:spPr>
          <a:xfrm>
            <a:off x="5898106" y="4034295"/>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Customer table</a:t>
            </a:r>
            <a:endParaRPr lang="en-US" dirty="0"/>
          </a:p>
        </p:txBody>
      </p:sp>
      <p:sp>
        <p:nvSpPr>
          <p:cNvPr id="5" name="Rectangle 4"/>
          <p:cNvSpPr/>
          <p:nvPr/>
        </p:nvSpPr>
        <p:spPr>
          <a:xfrm>
            <a:off x="4310312" y="5065146"/>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Attribute: ‘email </a:t>
            </a:r>
            <a:r>
              <a:rPr lang="en-US" dirty="0" err="1" smtClean="0"/>
              <a:t>addr</a:t>
            </a:r>
            <a:r>
              <a:rPr lang="en-US" dirty="0" smtClean="0"/>
              <a:t>’</a:t>
            </a:r>
            <a:endParaRPr lang="en-US" dirty="0"/>
          </a:p>
        </p:txBody>
      </p:sp>
      <p:sp>
        <p:nvSpPr>
          <p:cNvPr id="6" name="Rectangle 5"/>
          <p:cNvSpPr/>
          <p:nvPr/>
        </p:nvSpPr>
        <p:spPr>
          <a:xfrm>
            <a:off x="5898107" y="5065146"/>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Attribute: ‘password’</a:t>
            </a:r>
            <a:endParaRPr lang="en-US" dirty="0"/>
          </a:p>
        </p:txBody>
      </p:sp>
      <p:sp>
        <p:nvSpPr>
          <p:cNvPr id="7" name="Rectangle 6"/>
          <p:cNvSpPr/>
          <p:nvPr/>
        </p:nvSpPr>
        <p:spPr>
          <a:xfrm>
            <a:off x="7485901" y="5065146"/>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Attribute: ‘address’</a:t>
            </a:r>
            <a:endParaRPr lang="en-US" dirty="0"/>
          </a:p>
        </p:txBody>
      </p:sp>
      <p:sp>
        <p:nvSpPr>
          <p:cNvPr id="8" name="Rectangle 7"/>
          <p:cNvSpPr/>
          <p:nvPr/>
        </p:nvSpPr>
        <p:spPr>
          <a:xfrm>
            <a:off x="3817670" y="4041890"/>
            <a:ext cx="1396409" cy="5883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Primary key: ‘customer ID’</a:t>
            </a:r>
            <a:endParaRPr lang="en-US" dirty="0"/>
          </a:p>
        </p:txBody>
      </p:sp>
      <p:cxnSp>
        <p:nvCxnSpPr>
          <p:cNvPr id="10" name="Straight Connector 9"/>
          <p:cNvCxnSpPr>
            <a:stCxn id="4" idx="2"/>
            <a:endCxn id="5" idx="0"/>
          </p:cNvCxnSpPr>
          <p:nvPr/>
        </p:nvCxnSpPr>
        <p:spPr>
          <a:xfrm flipH="1">
            <a:off x="5008517" y="4622629"/>
            <a:ext cx="1587794" cy="44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6" idx="0"/>
          </p:cNvCxnSpPr>
          <p:nvPr/>
        </p:nvCxnSpPr>
        <p:spPr>
          <a:xfrm>
            <a:off x="6596311" y="4622629"/>
            <a:ext cx="1" cy="44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0"/>
          </p:cNvCxnSpPr>
          <p:nvPr/>
        </p:nvCxnSpPr>
        <p:spPr>
          <a:xfrm>
            <a:off x="6596311" y="4622629"/>
            <a:ext cx="1587795" cy="44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1"/>
            <a:endCxn id="8" idx="3"/>
          </p:cNvCxnSpPr>
          <p:nvPr/>
        </p:nvCxnSpPr>
        <p:spPr>
          <a:xfrm flipH="1">
            <a:off x="5214079" y="4328462"/>
            <a:ext cx="684027" cy="75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Snip Single Corner Rectangle 17"/>
          <p:cNvSpPr/>
          <p:nvPr/>
        </p:nvSpPr>
        <p:spPr>
          <a:xfrm>
            <a:off x="2066841" y="4047712"/>
            <a:ext cx="1406547" cy="57669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Assigned at registration</a:t>
            </a:r>
            <a:endParaRPr lang="en-US" dirty="0"/>
          </a:p>
        </p:txBody>
      </p:sp>
      <p:cxnSp>
        <p:nvCxnSpPr>
          <p:cNvPr id="20" name="Straight Connector 19"/>
          <p:cNvCxnSpPr>
            <a:stCxn id="18" idx="0"/>
            <a:endCxn id="8" idx="1"/>
          </p:cNvCxnSpPr>
          <p:nvPr/>
        </p:nvCxnSpPr>
        <p:spPr>
          <a:xfrm>
            <a:off x="3473388" y="4336057"/>
            <a:ext cx="34428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8546" y="5212615"/>
            <a:ext cx="1368056" cy="10979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u="sng" dirty="0" err="1" smtClean="0"/>
              <a:t>customerID</a:t>
            </a:r>
            <a:endParaRPr lang="en-US" u="sng" dirty="0" smtClean="0"/>
          </a:p>
          <a:p>
            <a:r>
              <a:rPr lang="en-US" dirty="0" err="1" smtClean="0"/>
              <a:t>emailAddr</a:t>
            </a:r>
            <a:r>
              <a:rPr lang="en-US" dirty="0"/>
              <a:t/>
            </a:r>
            <a:br>
              <a:rPr lang="en-US" dirty="0"/>
            </a:br>
            <a:r>
              <a:rPr lang="en-US" dirty="0" smtClean="0"/>
              <a:t>password</a:t>
            </a:r>
            <a:br>
              <a:rPr lang="en-US" dirty="0" smtClean="0"/>
            </a:br>
            <a:r>
              <a:rPr lang="en-US" dirty="0" smtClean="0"/>
              <a:t>address</a:t>
            </a:r>
          </a:p>
        </p:txBody>
      </p:sp>
      <p:sp>
        <p:nvSpPr>
          <p:cNvPr id="17" name="Rectangle 16"/>
          <p:cNvSpPr/>
          <p:nvPr/>
        </p:nvSpPr>
        <p:spPr>
          <a:xfrm>
            <a:off x="658546" y="4939709"/>
            <a:ext cx="1368056" cy="279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Customer</a:t>
            </a:r>
          </a:p>
        </p:txBody>
      </p:sp>
    </p:spTree>
    <p:extLst>
      <p:ext uri="{BB962C8B-B14F-4D97-AF65-F5344CB8AC3E}">
        <p14:creationId xmlns:p14="http://schemas.microsoft.com/office/powerpoint/2010/main" val="14319040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description</a:t>
            </a:r>
          </a:p>
        </p:txBody>
      </p:sp>
      <p:sp>
        <p:nvSpPr>
          <p:cNvPr id="3" name="Content Placeholder 2"/>
          <p:cNvSpPr>
            <a:spLocks noGrp="1"/>
          </p:cNvSpPr>
          <p:nvPr>
            <p:ph idx="1"/>
          </p:nvPr>
        </p:nvSpPr>
        <p:spPr>
          <a:xfrm>
            <a:off x="304800" y="1828517"/>
            <a:ext cx="6485861" cy="3133345"/>
          </a:xfrm>
        </p:spPr>
        <p:txBody>
          <a:bodyPr>
            <a:normAutofit/>
          </a:bodyPr>
          <a:lstStyle/>
          <a:p>
            <a:pPr marL="0" indent="0">
              <a:buNone/>
            </a:pPr>
            <a:r>
              <a:rPr lang="en-US" sz="2400" dirty="0" smtClean="0"/>
              <a:t>Two tables are used to stored information in a sale transaction. First, a row </a:t>
            </a:r>
            <a:r>
              <a:rPr lang="en-US" sz="2400" dirty="0" smtClean="0">
                <a:solidFill>
                  <a:schemeClr val="accent2"/>
                </a:solidFill>
              </a:rPr>
              <a:t>is added to </a:t>
            </a:r>
            <a:r>
              <a:rPr lang="en-US" sz="2400" dirty="0" smtClean="0"/>
              <a:t>the table </a:t>
            </a:r>
            <a:r>
              <a:rPr lang="en-US" sz="2400" dirty="0" smtClean="0">
                <a:solidFill>
                  <a:srgbClr val="00B050"/>
                </a:solidFill>
              </a:rPr>
              <a:t>Invoice</a:t>
            </a:r>
            <a:r>
              <a:rPr lang="en-US" sz="2400" dirty="0" smtClean="0"/>
              <a:t>, with the system-generated </a:t>
            </a:r>
            <a:r>
              <a:rPr lang="en-US" sz="2400" dirty="0" smtClean="0">
                <a:solidFill>
                  <a:srgbClr val="00B050"/>
                </a:solidFill>
              </a:rPr>
              <a:t>invoice number </a:t>
            </a:r>
            <a:r>
              <a:rPr lang="en-US" sz="2400" dirty="0" smtClean="0"/>
              <a:t>as primary key. This row </a:t>
            </a:r>
            <a:r>
              <a:rPr lang="en-US" sz="2400" dirty="0" smtClean="0">
                <a:solidFill>
                  <a:schemeClr val="accent2"/>
                </a:solidFill>
              </a:rPr>
              <a:t>consists of </a:t>
            </a:r>
            <a:r>
              <a:rPr lang="en-US" sz="2400" dirty="0" smtClean="0">
                <a:solidFill>
                  <a:srgbClr val="00B050"/>
                </a:solidFill>
              </a:rPr>
              <a:t>sale </a:t>
            </a:r>
            <a:r>
              <a:rPr lang="en-US" sz="2400" dirty="0" err="1" smtClean="0">
                <a:solidFill>
                  <a:srgbClr val="00B050"/>
                </a:solidFill>
              </a:rPr>
              <a:t>datetime</a:t>
            </a:r>
            <a:r>
              <a:rPr lang="en-US" sz="2400" dirty="0" smtClean="0"/>
              <a:t>, </a:t>
            </a:r>
            <a:r>
              <a:rPr lang="en-US" sz="2400" dirty="0" smtClean="0">
                <a:solidFill>
                  <a:srgbClr val="00B050"/>
                </a:solidFill>
              </a:rPr>
              <a:t>location</a:t>
            </a:r>
            <a:r>
              <a:rPr lang="en-US" sz="2400" dirty="0" smtClean="0"/>
              <a:t>, </a:t>
            </a:r>
            <a:r>
              <a:rPr lang="en-US" sz="2400" dirty="0" smtClean="0">
                <a:solidFill>
                  <a:srgbClr val="00B050"/>
                </a:solidFill>
              </a:rPr>
              <a:t>cashier</a:t>
            </a:r>
            <a:r>
              <a:rPr lang="en-US" sz="2400" dirty="0" smtClean="0"/>
              <a:t> and </a:t>
            </a:r>
            <a:r>
              <a:rPr lang="en-US" sz="2400" dirty="0" smtClean="0">
                <a:solidFill>
                  <a:srgbClr val="00B050"/>
                </a:solidFill>
              </a:rPr>
              <a:t>total sale amount</a:t>
            </a:r>
            <a:r>
              <a:rPr lang="en-US" sz="2400" dirty="0" smtClean="0"/>
              <a:t>. The </a:t>
            </a:r>
            <a:r>
              <a:rPr lang="en-US" sz="2400" dirty="0" smtClean="0">
                <a:solidFill>
                  <a:srgbClr val="00B050"/>
                </a:solidFill>
              </a:rPr>
              <a:t>items</a:t>
            </a:r>
            <a:r>
              <a:rPr lang="en-US" sz="2400" dirty="0" smtClean="0"/>
              <a:t> in the transaction are recorded </a:t>
            </a:r>
            <a:r>
              <a:rPr lang="en-US" sz="2400" dirty="0" smtClean="0">
                <a:solidFill>
                  <a:schemeClr val="accent2"/>
                </a:solidFill>
              </a:rPr>
              <a:t>in another </a:t>
            </a:r>
            <a:r>
              <a:rPr lang="en-US" sz="2400" dirty="0" smtClean="0"/>
              <a:t>table, </a:t>
            </a:r>
            <a:r>
              <a:rPr lang="en-US" sz="2400" dirty="0" smtClean="0">
                <a:solidFill>
                  <a:schemeClr val="accent2"/>
                </a:solidFill>
              </a:rPr>
              <a:t>namely</a:t>
            </a:r>
            <a:r>
              <a:rPr lang="en-US" sz="2400" dirty="0" smtClean="0"/>
              <a:t> </a:t>
            </a:r>
            <a:r>
              <a:rPr lang="en-US" sz="2400" dirty="0" err="1" smtClean="0">
                <a:solidFill>
                  <a:srgbClr val="00B050"/>
                </a:solidFill>
              </a:rPr>
              <a:t>InvoiceItem</a:t>
            </a:r>
            <a:r>
              <a:rPr lang="en-US" sz="2400" dirty="0" smtClean="0"/>
              <a:t>. This table contains attributes </a:t>
            </a:r>
            <a:r>
              <a:rPr lang="en-US" sz="2400" dirty="0" err="1" smtClean="0">
                <a:solidFill>
                  <a:srgbClr val="00B050"/>
                </a:solidFill>
              </a:rPr>
              <a:t>itemName</a:t>
            </a:r>
            <a:r>
              <a:rPr lang="en-US" sz="2400" dirty="0" smtClean="0"/>
              <a:t>, </a:t>
            </a:r>
            <a:r>
              <a:rPr lang="en-US" sz="2400" dirty="0" err="1" smtClean="0">
                <a:solidFill>
                  <a:srgbClr val="00B050"/>
                </a:solidFill>
              </a:rPr>
              <a:t>qty</a:t>
            </a:r>
            <a:r>
              <a:rPr lang="en-US" sz="2400" dirty="0" smtClean="0"/>
              <a:t>, and </a:t>
            </a:r>
            <a:r>
              <a:rPr lang="en-US" sz="2400" dirty="0" smtClean="0">
                <a:solidFill>
                  <a:srgbClr val="00B050"/>
                </a:solidFill>
              </a:rPr>
              <a:t>cost</a:t>
            </a:r>
            <a:r>
              <a:rPr lang="en-US" sz="2400" dirty="0" smtClean="0"/>
              <a:t>. Invoice items are linked to the invoice through a foreign key.</a:t>
            </a:r>
            <a:endParaRPr lang="en-US" sz="2400"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l="9423" t="4049" r="8810" b="3726"/>
          <a:stretch/>
        </p:blipFill>
        <p:spPr>
          <a:xfrm>
            <a:off x="6790660" y="1872551"/>
            <a:ext cx="2247014" cy="4366438"/>
          </a:xfrm>
          <a:prstGeom prst="rect">
            <a:avLst/>
          </a:prstGeom>
          <a:ln>
            <a:solidFill>
              <a:schemeClr val="tx2"/>
            </a:solidFill>
          </a:ln>
        </p:spPr>
      </p:pic>
      <p:sp>
        <p:nvSpPr>
          <p:cNvPr id="6" name="Rectangle 5"/>
          <p:cNvSpPr/>
          <p:nvPr/>
        </p:nvSpPr>
        <p:spPr>
          <a:xfrm>
            <a:off x="839972" y="5316278"/>
            <a:ext cx="1368056" cy="1350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u="sng" dirty="0" err="1" smtClean="0"/>
              <a:t>invoiceNum</a:t>
            </a:r>
            <a:r>
              <a:rPr lang="en-US" dirty="0" smtClean="0"/>
              <a:t/>
            </a:r>
            <a:br>
              <a:rPr lang="en-US" dirty="0" smtClean="0"/>
            </a:br>
            <a:r>
              <a:rPr lang="en-US" dirty="0" err="1" smtClean="0"/>
              <a:t>dateTime</a:t>
            </a:r>
            <a:r>
              <a:rPr lang="en-US" dirty="0" smtClean="0"/>
              <a:t/>
            </a:r>
            <a:br>
              <a:rPr lang="en-US" dirty="0" smtClean="0"/>
            </a:br>
            <a:r>
              <a:rPr lang="en-US" dirty="0" smtClean="0"/>
              <a:t>location</a:t>
            </a:r>
            <a:br>
              <a:rPr lang="en-US" dirty="0" smtClean="0"/>
            </a:br>
            <a:r>
              <a:rPr lang="en-US" dirty="0" smtClean="0"/>
              <a:t>cashier</a:t>
            </a:r>
            <a:br>
              <a:rPr lang="en-US" dirty="0" smtClean="0"/>
            </a:br>
            <a:r>
              <a:rPr lang="en-US" dirty="0" err="1" smtClean="0"/>
              <a:t>totalAmount</a:t>
            </a:r>
            <a:endParaRPr lang="en-US" dirty="0" smtClean="0"/>
          </a:p>
        </p:txBody>
      </p:sp>
      <p:sp>
        <p:nvSpPr>
          <p:cNvPr id="7" name="Rectangle 6"/>
          <p:cNvSpPr/>
          <p:nvPr/>
        </p:nvSpPr>
        <p:spPr>
          <a:xfrm>
            <a:off x="839972" y="5043373"/>
            <a:ext cx="1368056" cy="279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Invoice</a:t>
            </a:r>
          </a:p>
        </p:txBody>
      </p:sp>
      <p:sp>
        <p:nvSpPr>
          <p:cNvPr id="8" name="Rectangle 7"/>
          <p:cNvSpPr/>
          <p:nvPr/>
        </p:nvSpPr>
        <p:spPr>
          <a:xfrm>
            <a:off x="2955848" y="5291470"/>
            <a:ext cx="1368056" cy="1350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u="sng" dirty="0" err="1" smtClean="0"/>
              <a:t>invoiceNum</a:t>
            </a:r>
            <a:r>
              <a:rPr lang="en-US" dirty="0" smtClean="0"/>
              <a:t/>
            </a:r>
            <a:br>
              <a:rPr lang="en-US" dirty="0" smtClean="0"/>
            </a:br>
            <a:r>
              <a:rPr lang="en-US" u="sng" dirty="0" err="1" smtClean="0"/>
              <a:t>lineNum</a:t>
            </a:r>
            <a:endParaRPr lang="en-US" u="sng" dirty="0" smtClean="0"/>
          </a:p>
          <a:p>
            <a:r>
              <a:rPr lang="en-US" dirty="0" err="1" smtClean="0"/>
              <a:t>itemName</a:t>
            </a:r>
            <a:r>
              <a:rPr lang="en-US" dirty="0" smtClean="0"/>
              <a:t/>
            </a:r>
            <a:br>
              <a:rPr lang="en-US" dirty="0" smtClean="0"/>
            </a:br>
            <a:r>
              <a:rPr lang="en-US" dirty="0" err="1" smtClean="0"/>
              <a:t>qty</a:t>
            </a:r>
            <a:r>
              <a:rPr lang="en-US" dirty="0" smtClean="0"/>
              <a:t/>
            </a:r>
            <a:br>
              <a:rPr lang="en-US" dirty="0" smtClean="0"/>
            </a:br>
            <a:r>
              <a:rPr lang="en-US" dirty="0" smtClean="0"/>
              <a:t>cost</a:t>
            </a:r>
          </a:p>
        </p:txBody>
      </p:sp>
      <p:sp>
        <p:nvSpPr>
          <p:cNvPr id="9" name="Rectangle 8"/>
          <p:cNvSpPr/>
          <p:nvPr/>
        </p:nvSpPr>
        <p:spPr>
          <a:xfrm>
            <a:off x="2955848" y="5018565"/>
            <a:ext cx="1368056" cy="2799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err="1" smtClean="0"/>
              <a:t>InvoiceItem</a:t>
            </a:r>
            <a:endParaRPr lang="en-US" dirty="0" smtClean="0"/>
          </a:p>
        </p:txBody>
      </p:sp>
      <p:cxnSp>
        <p:nvCxnSpPr>
          <p:cNvPr id="11" name="Straight Connector 10"/>
          <p:cNvCxnSpPr/>
          <p:nvPr/>
        </p:nvCxnSpPr>
        <p:spPr>
          <a:xfrm flipV="1">
            <a:off x="2208028" y="5422605"/>
            <a:ext cx="74782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768600" y="5323365"/>
            <a:ext cx="187247" cy="99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68600" y="5422606"/>
            <a:ext cx="187247" cy="992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277532" y="5328188"/>
            <a:ext cx="0" cy="1999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4363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Pattern: Sequence</a:t>
            </a:r>
            <a:endParaRPr lang="en-US" dirty="0"/>
          </a:p>
        </p:txBody>
      </p:sp>
      <p:sp>
        <p:nvSpPr>
          <p:cNvPr id="3" name="Content Placeholder 2"/>
          <p:cNvSpPr>
            <a:spLocks noGrp="1"/>
          </p:cNvSpPr>
          <p:nvPr>
            <p:ph idx="1"/>
          </p:nvPr>
        </p:nvSpPr>
        <p:spPr>
          <a:xfrm>
            <a:off x="768096" y="1934841"/>
            <a:ext cx="7290055" cy="2496781"/>
          </a:xfrm>
        </p:spPr>
        <p:txBody>
          <a:bodyPr>
            <a:normAutofit fontScale="85000" lnSpcReduction="10000"/>
          </a:bodyPr>
          <a:lstStyle/>
          <a:p>
            <a:r>
              <a:rPr lang="en-US" dirty="0" smtClean="0"/>
              <a:t>Authors explain how things happen in order</a:t>
            </a:r>
          </a:p>
          <a:p>
            <a:pPr lvl="1"/>
            <a:r>
              <a:rPr lang="en-US" dirty="0" smtClean="0"/>
              <a:t>Process / How-to: e.g. driving directions, assembly instructions</a:t>
            </a:r>
          </a:p>
          <a:p>
            <a:pPr lvl="1"/>
            <a:r>
              <a:rPr lang="en-US" dirty="0" smtClean="0"/>
              <a:t>Sequence of events, workflow process: e.g. morning routine, development of a product</a:t>
            </a:r>
          </a:p>
          <a:p>
            <a:r>
              <a:rPr lang="en-US" dirty="0" smtClean="0"/>
              <a:t>Needs to describe the steps in chronological order</a:t>
            </a:r>
          </a:p>
          <a:p>
            <a:r>
              <a:rPr lang="en-US" dirty="0" smtClean="0"/>
              <a:t>Readers can visualize the text as a sequence of steps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3713802"/>
              </p:ext>
            </p:extLst>
          </p:nvPr>
        </p:nvGraphicFramePr>
        <p:xfrm>
          <a:off x="1004552" y="4931498"/>
          <a:ext cx="6790661" cy="1483360"/>
        </p:xfrm>
        <a:graphic>
          <a:graphicData uri="http://schemas.openxmlformats.org/drawingml/2006/table">
            <a:tbl>
              <a:tblPr firstRow="1" bandRow="1">
                <a:tableStyleId>{5940675A-B579-460E-94D1-54222C63F5DA}</a:tableStyleId>
              </a:tblPr>
              <a:tblGrid>
                <a:gridCol w="1275908">
                  <a:extLst>
                    <a:ext uri="{9D8B030D-6E8A-4147-A177-3AD203B41FA5}">
                      <a16:colId xmlns:a16="http://schemas.microsoft.com/office/drawing/2014/main" xmlns="" val="3501573900"/>
                    </a:ext>
                  </a:extLst>
                </a:gridCol>
                <a:gridCol w="5514753">
                  <a:extLst>
                    <a:ext uri="{9D8B030D-6E8A-4147-A177-3AD203B41FA5}">
                      <a16:colId xmlns:a16="http://schemas.microsoft.com/office/drawing/2014/main" xmlns="" val="187097959"/>
                    </a:ext>
                  </a:extLst>
                </a:gridCol>
              </a:tblGrid>
              <a:tr h="370840">
                <a:tc>
                  <a:txBody>
                    <a:bodyPr/>
                    <a:lstStyle/>
                    <a:p>
                      <a:endParaRPr lang="en-US" dirty="0"/>
                    </a:p>
                  </a:txBody>
                  <a:tcPr/>
                </a:tc>
                <a:tc>
                  <a:txBody>
                    <a:bodyPr/>
                    <a:lstStyle/>
                    <a:p>
                      <a:r>
                        <a:rPr lang="en-US" dirty="0" smtClean="0"/>
                        <a:t>Transitions / signal words</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Begin</a:t>
                      </a:r>
                      <a:endParaRPr lang="en-US" dirty="0"/>
                    </a:p>
                  </a:txBody>
                  <a:tcPr/>
                </a:tc>
                <a:tc>
                  <a:txBody>
                    <a:bodyPr/>
                    <a:lstStyle/>
                    <a:p>
                      <a:r>
                        <a:rPr lang="en-US" dirty="0" smtClean="0"/>
                        <a:t>First, initially, to begin with</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Continue</a:t>
                      </a:r>
                      <a:endParaRPr lang="en-US" dirty="0"/>
                    </a:p>
                  </a:txBody>
                  <a:tcPr/>
                </a:tc>
                <a:tc>
                  <a:txBody>
                    <a:bodyPr/>
                    <a:lstStyle/>
                    <a:p>
                      <a:r>
                        <a:rPr lang="en-US" dirty="0" smtClean="0"/>
                        <a:t>Second, afterward,</a:t>
                      </a:r>
                      <a:r>
                        <a:rPr lang="en-US" baseline="0" dirty="0" smtClean="0"/>
                        <a:t> later, meanwhile, then, during</a:t>
                      </a:r>
                      <a:endParaRPr lang="en-US" dirty="0"/>
                    </a:p>
                  </a:txBody>
                  <a:tcPr/>
                </a:tc>
                <a:extLst>
                  <a:ext uri="{0D108BD9-81ED-4DB2-BD59-A6C34878D82A}">
                    <a16:rowId xmlns:a16="http://schemas.microsoft.com/office/drawing/2014/main" xmlns="" val="2325762772"/>
                  </a:ext>
                </a:extLst>
              </a:tr>
              <a:tr h="370840">
                <a:tc>
                  <a:txBody>
                    <a:bodyPr/>
                    <a:lstStyle/>
                    <a:p>
                      <a:r>
                        <a:rPr lang="en-US" dirty="0" smtClean="0"/>
                        <a:t>Finish</a:t>
                      </a:r>
                      <a:endParaRPr lang="en-US" dirty="0"/>
                    </a:p>
                  </a:txBody>
                  <a:tcPr/>
                </a:tc>
                <a:tc>
                  <a:txBody>
                    <a:bodyPr/>
                    <a:lstStyle/>
                    <a:p>
                      <a:r>
                        <a:rPr lang="en-US" dirty="0" smtClean="0"/>
                        <a:t>Lastly, eventually, finally, </a:t>
                      </a:r>
                      <a:r>
                        <a:rPr lang="en-US" dirty="0" err="1" smtClean="0"/>
                        <a:t>ultimtely</a:t>
                      </a:r>
                      <a:endParaRPr lang="en-US" dirty="0"/>
                    </a:p>
                  </a:txBody>
                  <a:tcPr/>
                </a:tc>
                <a:extLst>
                  <a:ext uri="{0D108BD9-81ED-4DB2-BD59-A6C34878D82A}">
                    <a16:rowId xmlns:a16="http://schemas.microsoft.com/office/drawing/2014/main" xmlns="" val="1774718097"/>
                  </a:ext>
                </a:extLst>
              </a:tr>
            </a:tbl>
          </a:graphicData>
        </a:graphic>
      </p:graphicFrame>
    </p:spTree>
    <p:extLst>
      <p:ext uri="{BB962C8B-B14F-4D97-AF65-F5344CB8AC3E}">
        <p14:creationId xmlns:p14="http://schemas.microsoft.com/office/powerpoint/2010/main" val="27814102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04800" y="1828517"/>
            <a:ext cx="8196123" cy="3133345"/>
          </a:xfrm>
          <a:prstGeom prst="rect">
            <a:avLst/>
          </a:prstGeom>
        </p:spPr>
        <p:style>
          <a:lnRef idx="2">
            <a:schemeClr val="accent6"/>
          </a:lnRef>
          <a:fillRef idx="1">
            <a:schemeClr val="lt1"/>
          </a:fillRef>
          <a:effectRef idx="0">
            <a:schemeClr val="accent6"/>
          </a:effectRef>
          <a:fontRef idx="minor">
            <a:schemeClr val="dk1"/>
          </a:fontRef>
        </p:style>
        <p:txBody>
          <a:bodyPr>
            <a:normAutofit lnSpcReduction="10000"/>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buNone/>
            </a:pPr>
            <a:r>
              <a:rPr lang="en-US" sz="2400" dirty="0" smtClean="0"/>
              <a:t>The process of database design includes three steps. </a:t>
            </a:r>
            <a:r>
              <a:rPr lang="en-US" sz="2400" dirty="0" smtClean="0">
                <a:solidFill>
                  <a:srgbClr val="FF0000"/>
                </a:solidFill>
              </a:rPr>
              <a:t>First</a:t>
            </a:r>
            <a:r>
              <a:rPr lang="en-US" sz="2400" dirty="0" smtClean="0"/>
              <a:t>, </a:t>
            </a:r>
            <a:r>
              <a:rPr lang="en-US" sz="2400" dirty="0"/>
              <a:t>in </a:t>
            </a:r>
            <a:r>
              <a:rPr lang="en-US" sz="2400" i="1" dirty="0"/>
              <a:t>requirement </a:t>
            </a:r>
            <a:r>
              <a:rPr lang="en-US" sz="2400" i="1" dirty="0" smtClean="0"/>
              <a:t>analysis</a:t>
            </a:r>
            <a:r>
              <a:rPr lang="en-US" sz="2400" dirty="0" smtClean="0"/>
              <a:t>, you have to identify the data that the database will include, where the data comes from, and how it will be used. </a:t>
            </a:r>
            <a:r>
              <a:rPr lang="en-US" sz="2400" dirty="0" smtClean="0">
                <a:solidFill>
                  <a:srgbClr val="FF0000"/>
                </a:solidFill>
              </a:rPr>
              <a:t>The next step</a:t>
            </a:r>
            <a:r>
              <a:rPr lang="en-US" sz="2400" dirty="0" smtClean="0"/>
              <a:t> is to lay out a visual representation of the database in conceptual design. Related data are grouped into entities. </a:t>
            </a:r>
            <a:r>
              <a:rPr lang="en-US" sz="2400" dirty="0" smtClean="0">
                <a:solidFill>
                  <a:srgbClr val="FF0000"/>
                </a:solidFill>
              </a:rPr>
              <a:t>Afterwards</a:t>
            </a:r>
            <a:r>
              <a:rPr lang="en-US" sz="2400" dirty="0" smtClean="0"/>
              <a:t>, you are ready to analyze the relationships (1:1, 1:many, or </a:t>
            </a:r>
            <a:r>
              <a:rPr lang="en-US" sz="2400" dirty="0" err="1" smtClean="0"/>
              <a:t>many:many</a:t>
            </a:r>
            <a:r>
              <a:rPr lang="en-US" sz="2400" dirty="0" smtClean="0"/>
              <a:t>) between those tables. The outcome of conceptual design is often documented as an ER diagram. In </a:t>
            </a:r>
            <a:r>
              <a:rPr lang="en-US" sz="2400" dirty="0" smtClean="0">
                <a:solidFill>
                  <a:srgbClr val="FF0000"/>
                </a:solidFill>
              </a:rPr>
              <a:t>the last step</a:t>
            </a:r>
            <a:r>
              <a:rPr lang="en-US" sz="2400" dirty="0" smtClean="0"/>
              <a:t>, you can apply normalization rules to make sure the tables are structured correctly.</a:t>
            </a:r>
            <a:endParaRPr lang="en-US" sz="2400" dirty="0"/>
          </a:p>
        </p:txBody>
      </p:sp>
    </p:spTree>
    <p:extLst>
      <p:ext uri="{BB962C8B-B14F-4D97-AF65-F5344CB8AC3E}">
        <p14:creationId xmlns:p14="http://schemas.microsoft.com/office/powerpoint/2010/main" val="429281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877" y="816351"/>
            <a:ext cx="6557115" cy="5837722"/>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a:lnSpc>
                <a:spcPct val="100000"/>
              </a:lnSpc>
            </a:pPr>
            <a:r>
              <a:rPr lang="en-US" sz="2400" dirty="0"/>
              <a:t>We followed the </a:t>
            </a:r>
            <a:r>
              <a:rPr lang="en-US" sz="2400" dirty="0">
                <a:solidFill>
                  <a:srgbClr val="FF0000"/>
                </a:solidFill>
              </a:rPr>
              <a:t>steps</a:t>
            </a:r>
            <a:r>
              <a:rPr lang="en-US" sz="2400" dirty="0"/>
              <a:t> in Figure 2 to do the predictions. </a:t>
            </a:r>
            <a:r>
              <a:rPr lang="en-US" sz="2400" dirty="0">
                <a:solidFill>
                  <a:srgbClr val="FF0000"/>
                </a:solidFill>
              </a:rPr>
              <a:t>Firstly</a:t>
            </a:r>
            <a:r>
              <a:rPr lang="en-US" sz="2400" dirty="0"/>
              <a:t>, we used the crawler to get data about environment from the Sina micro-blog and </a:t>
            </a:r>
            <a:r>
              <a:rPr lang="en-US" sz="2400" dirty="0" err="1"/>
              <a:t>Baidu</a:t>
            </a:r>
            <a:r>
              <a:rPr lang="en-US" sz="2400" dirty="0"/>
              <a:t> </a:t>
            </a:r>
            <a:r>
              <a:rPr lang="en-US" sz="2400" dirty="0" err="1"/>
              <a:t>TieBa</a:t>
            </a:r>
            <a:r>
              <a:rPr lang="en-US" sz="2400" dirty="0"/>
              <a:t>. </a:t>
            </a:r>
            <a:r>
              <a:rPr lang="en-US" sz="2400" dirty="0">
                <a:solidFill>
                  <a:srgbClr val="FF0000"/>
                </a:solidFill>
              </a:rPr>
              <a:t>When</a:t>
            </a:r>
            <a:r>
              <a:rPr lang="en-US" sz="2400" dirty="0"/>
              <a:t> we got enough data from users, we tried to eliminate the irrelevant data and use text model to express the content. </a:t>
            </a:r>
            <a:r>
              <a:rPr lang="en-US" sz="2400" dirty="0">
                <a:solidFill>
                  <a:srgbClr val="FF0000"/>
                </a:solidFill>
              </a:rPr>
              <a:t>Secondly</a:t>
            </a:r>
            <a:r>
              <a:rPr lang="en-US" sz="2400" dirty="0"/>
              <a:t>, </a:t>
            </a:r>
            <a:r>
              <a:rPr lang="en-US" sz="2400" dirty="0" smtClean="0"/>
              <a:t>we input </a:t>
            </a:r>
            <a:r>
              <a:rPr lang="en-US" sz="2400" dirty="0"/>
              <a:t>the training data into the SVM to get the most suitable hyper plane. </a:t>
            </a:r>
            <a:r>
              <a:rPr lang="en-US" sz="2400" dirty="0">
                <a:solidFill>
                  <a:srgbClr val="FF0000"/>
                </a:solidFill>
              </a:rPr>
              <a:t>Then</a:t>
            </a:r>
            <a:r>
              <a:rPr lang="en-US" sz="2400" dirty="0"/>
              <a:t>, we predicated the emotional tendency toward the environment based on this hyper plane. </a:t>
            </a:r>
            <a:r>
              <a:rPr lang="en-US" sz="2400" dirty="0">
                <a:solidFill>
                  <a:srgbClr val="FF0000"/>
                </a:solidFill>
              </a:rPr>
              <a:t>Finally</a:t>
            </a:r>
            <a:r>
              <a:rPr lang="en-US" sz="2400" dirty="0"/>
              <a:t>, we constructed the environment evaluation model and obtained the environment monitoring result for some major cities in China every month from January 2015 to June 2016 and environmental quality ranking for 27 provinces in China in 2015</a:t>
            </a:r>
            <a:r>
              <a:rPr lang="en-US" sz="2400" dirty="0" smtClean="0"/>
              <a:t>.</a:t>
            </a:r>
            <a:endParaRPr lang="en-US" sz="2400" dirty="0"/>
          </a:p>
        </p:txBody>
      </p:sp>
      <p:pic>
        <p:nvPicPr>
          <p:cNvPr id="3" name="Picture 2"/>
          <p:cNvPicPr>
            <a:picLocks noChangeAspect="1"/>
          </p:cNvPicPr>
          <p:nvPr/>
        </p:nvPicPr>
        <p:blipFill>
          <a:blip r:embed="rId3"/>
          <a:stretch>
            <a:fillRect/>
          </a:stretch>
        </p:blipFill>
        <p:spPr>
          <a:xfrm>
            <a:off x="6391376" y="816350"/>
            <a:ext cx="2770445" cy="5837723"/>
          </a:xfrm>
          <a:prstGeom prst="rect">
            <a:avLst/>
          </a:prstGeom>
        </p:spPr>
      </p:pic>
    </p:spTree>
    <p:extLst>
      <p:ext uri="{BB962C8B-B14F-4D97-AF65-F5344CB8AC3E}">
        <p14:creationId xmlns:p14="http://schemas.microsoft.com/office/powerpoint/2010/main" val="624383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3" name="Content Placeholder 2"/>
          <p:cNvSpPr>
            <a:spLocks noGrp="1"/>
          </p:cNvSpPr>
          <p:nvPr>
            <p:ph idx="1"/>
          </p:nvPr>
        </p:nvSpPr>
        <p:spPr>
          <a:xfrm>
            <a:off x="768096" y="1934841"/>
            <a:ext cx="7290055" cy="2496781"/>
          </a:xfrm>
        </p:spPr>
        <p:txBody>
          <a:bodyPr>
            <a:normAutofit/>
          </a:bodyPr>
          <a:lstStyle/>
          <a:p>
            <a:r>
              <a:rPr lang="en-US" dirty="0" smtClean="0"/>
              <a:t>In computing, a pipeline refers to a series of processing stages in which the output from one stage is fed as input to the next stage.</a:t>
            </a:r>
          </a:p>
          <a:p>
            <a:pPr lvl="1"/>
            <a:r>
              <a:rPr lang="en-US" dirty="0"/>
              <a:t>https://</a:t>
            </a:r>
            <a:r>
              <a:rPr lang="en-US" dirty="0" err="1"/>
              <a:t>www.ntu.edu.sg</a:t>
            </a:r>
            <a:r>
              <a:rPr lang="en-US" dirty="0"/>
              <a:t>/home/</a:t>
            </a:r>
            <a:r>
              <a:rPr lang="en-US" dirty="0" err="1"/>
              <a:t>ehchua</a:t>
            </a:r>
            <a:r>
              <a:rPr lang="en-US" dirty="0"/>
              <a:t>/programming/</a:t>
            </a:r>
            <a:r>
              <a:rPr lang="en-US" dirty="0" err="1"/>
              <a:t>opengl</a:t>
            </a:r>
            <a:r>
              <a:rPr lang="en-US" dirty="0"/>
              <a:t>/</a:t>
            </a:r>
            <a:r>
              <a:rPr lang="en-US" dirty="0" err="1"/>
              <a:t>CG_BasicsTheory.html</a:t>
            </a:r>
            <a:endParaRPr lang="en-US" dirty="0" smtClean="0"/>
          </a:p>
        </p:txBody>
      </p:sp>
      <p:pic>
        <p:nvPicPr>
          <p:cNvPr id="5" name="Picture 4" descr="Graphics3D_Pip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7013" y="4094715"/>
            <a:ext cx="6720840" cy="2583180"/>
          </a:xfrm>
          <a:prstGeom prst="rect">
            <a:avLst/>
          </a:prstGeom>
        </p:spPr>
      </p:pic>
    </p:spTree>
    <p:extLst>
      <p:ext uri="{BB962C8B-B14F-4D97-AF65-F5344CB8AC3E}">
        <p14:creationId xmlns:p14="http://schemas.microsoft.com/office/powerpoint/2010/main" val="39989754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basic structure for academic essay</a:t>
            </a:r>
            <a:endParaRPr lang="en-US" dirty="0"/>
          </a:p>
        </p:txBody>
      </p:sp>
      <p:sp>
        <p:nvSpPr>
          <p:cNvPr id="3" name="Content Placeholder 2"/>
          <p:cNvSpPr>
            <a:spLocks noGrp="1"/>
          </p:cNvSpPr>
          <p:nvPr>
            <p:ph idx="1"/>
          </p:nvPr>
        </p:nvSpPr>
        <p:spPr>
          <a:xfrm>
            <a:off x="768096" y="1934841"/>
            <a:ext cx="3909007" cy="4374520"/>
          </a:xfrm>
        </p:spPr>
        <p:txBody>
          <a:bodyPr>
            <a:normAutofit lnSpcReduction="10000"/>
          </a:bodyPr>
          <a:lstStyle/>
          <a:p>
            <a:r>
              <a:rPr lang="en-US" dirty="0" smtClean="0"/>
              <a:t>Introduction</a:t>
            </a:r>
          </a:p>
          <a:p>
            <a:pPr lvl="1"/>
            <a:r>
              <a:rPr lang="en-US" dirty="0" smtClean="0"/>
              <a:t>Motivator</a:t>
            </a:r>
          </a:p>
          <a:p>
            <a:pPr lvl="1"/>
            <a:r>
              <a:rPr lang="en-US" dirty="0" smtClean="0"/>
              <a:t>Thesis statement</a:t>
            </a:r>
          </a:p>
          <a:p>
            <a:r>
              <a:rPr lang="en-US" dirty="0" smtClean="0"/>
              <a:t>body paragraphs</a:t>
            </a:r>
          </a:p>
          <a:p>
            <a:pPr lvl="1"/>
            <a:r>
              <a:rPr lang="en-US" dirty="0" smtClean="0"/>
              <a:t>Topic sentence</a:t>
            </a:r>
          </a:p>
          <a:p>
            <a:pPr lvl="1"/>
            <a:r>
              <a:rPr lang="en-US" dirty="0" smtClean="0"/>
              <a:t>Supporting sentences</a:t>
            </a:r>
          </a:p>
          <a:p>
            <a:r>
              <a:rPr lang="en-US" dirty="0" smtClean="0"/>
              <a:t>…</a:t>
            </a:r>
          </a:p>
          <a:p>
            <a:r>
              <a:rPr lang="en-US" dirty="0" smtClean="0"/>
              <a:t>Conclusion</a:t>
            </a:r>
          </a:p>
          <a:p>
            <a:pPr lvl="1"/>
            <a:r>
              <a:rPr lang="en-US" dirty="0" smtClean="0"/>
              <a:t>Restate thesis</a:t>
            </a:r>
          </a:p>
          <a:p>
            <a:pPr lvl="1"/>
            <a:r>
              <a:rPr lang="en-US" dirty="0" smtClean="0"/>
              <a:t>Summary of main points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757" y="1537629"/>
            <a:ext cx="4373525" cy="5166459"/>
          </a:xfrm>
          <a:prstGeom prst="rect">
            <a:avLst/>
          </a:prstGeom>
        </p:spPr>
      </p:pic>
    </p:spTree>
    <p:extLst>
      <p:ext uri="{BB962C8B-B14F-4D97-AF65-F5344CB8AC3E}">
        <p14:creationId xmlns:p14="http://schemas.microsoft.com/office/powerpoint/2010/main" val="21862547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Pattern: Compare &amp; Contrast</a:t>
            </a:r>
            <a:endParaRPr lang="en-US" dirty="0"/>
          </a:p>
        </p:txBody>
      </p:sp>
      <p:sp>
        <p:nvSpPr>
          <p:cNvPr id="3" name="Content Placeholder 2"/>
          <p:cNvSpPr>
            <a:spLocks noGrp="1"/>
          </p:cNvSpPr>
          <p:nvPr>
            <p:ph idx="1"/>
          </p:nvPr>
        </p:nvSpPr>
        <p:spPr>
          <a:xfrm>
            <a:off x="768096" y="1934841"/>
            <a:ext cx="7290055" cy="2496781"/>
          </a:xfrm>
        </p:spPr>
        <p:txBody>
          <a:bodyPr>
            <a:normAutofit fontScale="92500" lnSpcReduction="20000"/>
          </a:bodyPr>
          <a:lstStyle/>
          <a:p>
            <a:r>
              <a:rPr lang="en-US" dirty="0" smtClean="0"/>
              <a:t>Authors explain how two things are alike and/or how they are different</a:t>
            </a:r>
          </a:p>
          <a:p>
            <a:pPr lvl="1"/>
            <a:r>
              <a:rPr lang="en-US" dirty="0" smtClean="0"/>
              <a:t>Determine point of comparison</a:t>
            </a:r>
          </a:p>
          <a:p>
            <a:r>
              <a:rPr lang="en-US" dirty="0" smtClean="0"/>
              <a:t>Often a point-by-point approach is better to structure the text</a:t>
            </a:r>
          </a:p>
          <a:p>
            <a:r>
              <a:rPr lang="en-US" dirty="0" smtClean="0"/>
              <a:t>Readers can visualize the comparison as a table or Venn diagram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7380764"/>
              </p:ext>
            </p:extLst>
          </p:nvPr>
        </p:nvGraphicFramePr>
        <p:xfrm>
          <a:off x="1004552" y="4931498"/>
          <a:ext cx="6790661" cy="1651000"/>
        </p:xfrm>
        <a:graphic>
          <a:graphicData uri="http://schemas.openxmlformats.org/drawingml/2006/table">
            <a:tbl>
              <a:tblPr firstRow="1" bandRow="1">
                <a:tableStyleId>{5940675A-B579-460E-94D1-54222C63F5DA}</a:tableStyleId>
              </a:tblPr>
              <a:tblGrid>
                <a:gridCol w="1275908">
                  <a:extLst>
                    <a:ext uri="{9D8B030D-6E8A-4147-A177-3AD203B41FA5}">
                      <a16:colId xmlns:a16="http://schemas.microsoft.com/office/drawing/2014/main" xmlns="" val="3501573900"/>
                    </a:ext>
                  </a:extLst>
                </a:gridCol>
                <a:gridCol w="5514753">
                  <a:extLst>
                    <a:ext uri="{9D8B030D-6E8A-4147-A177-3AD203B41FA5}">
                      <a16:colId xmlns:a16="http://schemas.microsoft.com/office/drawing/2014/main" xmlns="" val="187097959"/>
                    </a:ext>
                  </a:extLst>
                </a:gridCol>
              </a:tblGrid>
              <a:tr h="370840">
                <a:tc>
                  <a:txBody>
                    <a:bodyPr/>
                    <a:lstStyle/>
                    <a:p>
                      <a:endParaRPr lang="en-US" dirty="0"/>
                    </a:p>
                  </a:txBody>
                  <a:tcPr/>
                </a:tc>
                <a:tc>
                  <a:txBody>
                    <a:bodyPr/>
                    <a:lstStyle/>
                    <a:p>
                      <a:r>
                        <a:rPr lang="en-US" dirty="0" smtClean="0"/>
                        <a:t>Transitions / signal words</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Compare</a:t>
                      </a:r>
                      <a:endParaRPr lang="en-US" dirty="0"/>
                    </a:p>
                  </a:txBody>
                  <a:tcPr/>
                </a:tc>
                <a:tc>
                  <a:txBody>
                    <a:bodyPr/>
                    <a:lstStyle/>
                    <a:p>
                      <a:r>
                        <a:rPr lang="en-US" dirty="0" smtClean="0"/>
                        <a:t>First, also, similarly, like, likewise, too, as well as, both, not only</a:t>
                      </a:r>
                      <a:r>
                        <a:rPr lang="en-US" baseline="0" dirty="0" smtClean="0"/>
                        <a:t> </a:t>
                      </a:r>
                      <a:r>
                        <a:rPr lang="mr-IN" baseline="0" dirty="0" smtClean="0"/>
                        <a:t>…</a:t>
                      </a:r>
                      <a:r>
                        <a:rPr lang="en-US" baseline="0" dirty="0" smtClean="0"/>
                        <a:t> but also </a:t>
                      </a:r>
                      <a:r>
                        <a:rPr lang="mr-IN" baseline="0" dirty="0" smtClean="0"/>
                        <a:t>…</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Contrast</a:t>
                      </a:r>
                      <a:endParaRPr lang="en-US" dirty="0"/>
                    </a:p>
                  </a:txBody>
                  <a:tcPr/>
                </a:tc>
                <a:tc>
                  <a:txBody>
                    <a:bodyPr/>
                    <a:lstStyle/>
                    <a:p>
                      <a:r>
                        <a:rPr lang="en-US" dirty="0" smtClean="0"/>
                        <a:t>Unlike, on the other hand, instead, however, in spite of, on the contrary, as opposed</a:t>
                      </a:r>
                      <a:r>
                        <a:rPr lang="en-US" baseline="0" dirty="0" smtClean="0"/>
                        <a:t> to</a:t>
                      </a:r>
                      <a:endParaRPr lang="en-US" dirty="0"/>
                    </a:p>
                  </a:txBody>
                  <a:tcPr/>
                </a:tc>
                <a:extLst>
                  <a:ext uri="{0D108BD9-81ED-4DB2-BD59-A6C34878D82A}">
                    <a16:rowId xmlns:a16="http://schemas.microsoft.com/office/drawing/2014/main" xmlns="" val="2325762772"/>
                  </a:ext>
                </a:extLst>
              </a:tr>
            </a:tbl>
          </a:graphicData>
        </a:graphic>
      </p:graphicFrame>
    </p:spTree>
    <p:extLst>
      <p:ext uri="{BB962C8B-B14F-4D97-AF65-F5344CB8AC3E}">
        <p14:creationId xmlns:p14="http://schemas.microsoft.com/office/powerpoint/2010/main" val="28192803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1016" y="712687"/>
            <a:ext cx="8410211" cy="5805166"/>
          </a:xfrm>
          <a:prstGeom prst="rect">
            <a:avLst/>
          </a:prstGeom>
        </p:spPr>
        <p:style>
          <a:lnRef idx="2">
            <a:schemeClr val="accent6"/>
          </a:lnRef>
          <a:fillRef idx="1">
            <a:schemeClr val="lt1"/>
          </a:fillRef>
          <a:effectRef idx="0">
            <a:schemeClr val="accent6"/>
          </a:effectRef>
          <a:fontRef idx="minor">
            <a:schemeClr val="dk1"/>
          </a:fontRef>
        </p:style>
        <p:txBody>
          <a:bodyPr>
            <a:no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dirty="0" err="1"/>
              <a:t>ArrayList</a:t>
            </a:r>
            <a:r>
              <a:rPr lang="en-US" dirty="0"/>
              <a:t> and </a:t>
            </a:r>
            <a:r>
              <a:rPr lang="en-US" dirty="0" err="1"/>
              <a:t>LinkedList</a:t>
            </a:r>
            <a:r>
              <a:rPr lang="en-US" dirty="0"/>
              <a:t> </a:t>
            </a:r>
            <a:r>
              <a:rPr lang="en-US" dirty="0">
                <a:solidFill>
                  <a:srgbClr val="008000"/>
                </a:solidFill>
              </a:rPr>
              <a:t>both</a:t>
            </a:r>
            <a:r>
              <a:rPr lang="en-US" dirty="0"/>
              <a:t> implements List interface and their methods and results are almost </a:t>
            </a:r>
            <a:r>
              <a:rPr lang="en-US" dirty="0">
                <a:solidFill>
                  <a:srgbClr val="008000"/>
                </a:solidFill>
              </a:rPr>
              <a:t>identical</a:t>
            </a:r>
            <a:r>
              <a:rPr lang="en-US" dirty="0"/>
              <a:t>. </a:t>
            </a:r>
            <a:r>
              <a:rPr lang="en-US" dirty="0" smtClean="0"/>
              <a:t>They </a:t>
            </a:r>
            <a:r>
              <a:rPr lang="en-US" dirty="0">
                <a:solidFill>
                  <a:srgbClr val="008000"/>
                </a:solidFill>
              </a:rPr>
              <a:t>both</a:t>
            </a:r>
            <a:r>
              <a:rPr lang="en-US" dirty="0"/>
              <a:t> maintain the elements insertion order which means while displaying </a:t>
            </a:r>
            <a:r>
              <a:rPr lang="en-US" dirty="0" err="1"/>
              <a:t>ArrayList</a:t>
            </a:r>
            <a:r>
              <a:rPr lang="en-US" dirty="0"/>
              <a:t> and </a:t>
            </a:r>
            <a:r>
              <a:rPr lang="en-US" dirty="0" err="1"/>
              <a:t>LinkedList</a:t>
            </a:r>
            <a:r>
              <a:rPr lang="en-US" dirty="0"/>
              <a:t> elements the result set would be having the same order in which the elements got inserted into the List.</a:t>
            </a:r>
          </a:p>
          <a:p>
            <a:r>
              <a:rPr lang="en-US" dirty="0" smtClean="0">
                <a:solidFill>
                  <a:srgbClr val="FF0000"/>
                </a:solidFill>
              </a:rPr>
              <a:t>However</a:t>
            </a:r>
            <a:r>
              <a:rPr lang="en-US" dirty="0" smtClean="0"/>
              <a:t> </a:t>
            </a:r>
            <a:r>
              <a:rPr lang="en-US" dirty="0"/>
              <a:t>there are few </a:t>
            </a:r>
            <a:r>
              <a:rPr lang="en-US" dirty="0">
                <a:solidFill>
                  <a:srgbClr val="FF0000"/>
                </a:solidFill>
              </a:rPr>
              <a:t>differences</a:t>
            </a:r>
            <a:r>
              <a:rPr lang="en-US" dirty="0"/>
              <a:t> between them which make one </a:t>
            </a:r>
            <a:r>
              <a:rPr lang="en-US" dirty="0">
                <a:solidFill>
                  <a:srgbClr val="FF0000"/>
                </a:solidFill>
              </a:rPr>
              <a:t>better</a:t>
            </a:r>
            <a:r>
              <a:rPr lang="en-US" dirty="0"/>
              <a:t> over another depending on the requirement</a:t>
            </a:r>
            <a:r>
              <a:rPr lang="en-US" dirty="0" smtClean="0"/>
              <a:t>.</a:t>
            </a:r>
            <a:endParaRPr lang="en-US" dirty="0"/>
          </a:p>
          <a:p>
            <a:r>
              <a:rPr lang="en-US" dirty="0"/>
              <a:t>1) Search: </a:t>
            </a:r>
            <a:r>
              <a:rPr lang="en-US" dirty="0" err="1"/>
              <a:t>ArrayList</a:t>
            </a:r>
            <a:r>
              <a:rPr lang="en-US" dirty="0"/>
              <a:t> search operation is pretty fast </a:t>
            </a:r>
            <a:r>
              <a:rPr lang="en-US" dirty="0">
                <a:solidFill>
                  <a:srgbClr val="FF0000"/>
                </a:solidFill>
              </a:rPr>
              <a:t>compared to</a:t>
            </a:r>
            <a:r>
              <a:rPr lang="en-US" dirty="0"/>
              <a:t> the </a:t>
            </a:r>
            <a:r>
              <a:rPr lang="en-US" dirty="0" err="1"/>
              <a:t>LinkedList</a:t>
            </a:r>
            <a:r>
              <a:rPr lang="en-US" dirty="0"/>
              <a:t> search operation. get(</a:t>
            </a:r>
            <a:r>
              <a:rPr lang="en-US" dirty="0" err="1"/>
              <a:t>int</a:t>
            </a:r>
            <a:r>
              <a:rPr lang="en-US" dirty="0"/>
              <a:t> index) in </a:t>
            </a:r>
            <a:r>
              <a:rPr lang="en-US" dirty="0" err="1"/>
              <a:t>ArrayList</a:t>
            </a:r>
            <a:r>
              <a:rPr lang="en-US" dirty="0"/>
              <a:t> gives the performance of O(1) </a:t>
            </a:r>
            <a:r>
              <a:rPr lang="en-US" dirty="0">
                <a:solidFill>
                  <a:srgbClr val="FF0000"/>
                </a:solidFill>
              </a:rPr>
              <a:t>while</a:t>
            </a:r>
            <a:r>
              <a:rPr lang="en-US" dirty="0"/>
              <a:t> </a:t>
            </a:r>
            <a:r>
              <a:rPr lang="en-US" dirty="0" err="1"/>
              <a:t>LinkedList</a:t>
            </a:r>
            <a:r>
              <a:rPr lang="en-US" dirty="0"/>
              <a:t> performance is O(n)</a:t>
            </a:r>
            <a:r>
              <a:rPr lang="en-US" dirty="0" smtClean="0"/>
              <a:t>.</a:t>
            </a:r>
            <a:endParaRPr lang="en-US" dirty="0"/>
          </a:p>
          <a:p>
            <a:r>
              <a:rPr lang="en-US" dirty="0"/>
              <a:t>2) Deletion: </a:t>
            </a:r>
            <a:r>
              <a:rPr lang="en-US" dirty="0" err="1"/>
              <a:t>LinkedList</a:t>
            </a:r>
            <a:r>
              <a:rPr lang="en-US" dirty="0"/>
              <a:t> remove operation gives O(1) performance </a:t>
            </a:r>
            <a:r>
              <a:rPr lang="en-US" dirty="0">
                <a:solidFill>
                  <a:srgbClr val="FF0000"/>
                </a:solidFill>
              </a:rPr>
              <a:t>while</a:t>
            </a:r>
            <a:r>
              <a:rPr lang="en-US" dirty="0"/>
              <a:t> </a:t>
            </a:r>
            <a:r>
              <a:rPr lang="en-US" dirty="0" err="1"/>
              <a:t>ArrayList</a:t>
            </a:r>
            <a:r>
              <a:rPr lang="en-US" dirty="0"/>
              <a:t> gives variable performance: O(n) in worst case (while removing first element) and O(1) in best case (While removing last element</a:t>
            </a:r>
            <a:r>
              <a:rPr lang="en-US" dirty="0" smtClean="0"/>
              <a:t>)</a:t>
            </a:r>
            <a:r>
              <a:rPr lang="en-US" dirty="0"/>
              <a:t>.</a:t>
            </a:r>
          </a:p>
          <a:p>
            <a:r>
              <a:rPr lang="en-US" dirty="0"/>
              <a:t>3) Inserts Performance: </a:t>
            </a:r>
            <a:r>
              <a:rPr lang="en-US" dirty="0" err="1"/>
              <a:t>LinkedList</a:t>
            </a:r>
            <a:r>
              <a:rPr lang="en-US" dirty="0"/>
              <a:t> add method gives O(1) performance </a:t>
            </a:r>
            <a:r>
              <a:rPr lang="en-US" dirty="0">
                <a:solidFill>
                  <a:srgbClr val="FF0000"/>
                </a:solidFill>
              </a:rPr>
              <a:t>while</a:t>
            </a:r>
            <a:r>
              <a:rPr lang="en-US" dirty="0"/>
              <a:t> </a:t>
            </a:r>
            <a:r>
              <a:rPr lang="en-US" dirty="0" err="1"/>
              <a:t>ArrayList</a:t>
            </a:r>
            <a:r>
              <a:rPr lang="en-US" dirty="0"/>
              <a:t> gives O(n) in worst case. </a:t>
            </a:r>
          </a:p>
          <a:p>
            <a:r>
              <a:rPr lang="en-US" dirty="0"/>
              <a:t>4) Memory Overhead: </a:t>
            </a:r>
            <a:r>
              <a:rPr lang="en-US" dirty="0" err="1"/>
              <a:t>ArrayList</a:t>
            </a:r>
            <a:r>
              <a:rPr lang="en-US" dirty="0"/>
              <a:t> maintains indexes and element data </a:t>
            </a:r>
            <a:r>
              <a:rPr lang="en-US" dirty="0">
                <a:solidFill>
                  <a:srgbClr val="FF0000"/>
                </a:solidFill>
              </a:rPr>
              <a:t>while</a:t>
            </a:r>
            <a:r>
              <a:rPr lang="en-US" dirty="0"/>
              <a:t> </a:t>
            </a:r>
            <a:r>
              <a:rPr lang="en-US" dirty="0" err="1"/>
              <a:t>LinkedList</a:t>
            </a:r>
            <a:r>
              <a:rPr lang="en-US" dirty="0"/>
              <a:t> maintains element data and two pointers for neighbor nodes hence the memory consumption is high in </a:t>
            </a:r>
            <a:r>
              <a:rPr lang="en-US" dirty="0" err="1"/>
              <a:t>LinkedList</a:t>
            </a:r>
            <a:r>
              <a:rPr lang="en-US" dirty="0"/>
              <a:t> </a:t>
            </a:r>
            <a:r>
              <a:rPr lang="en-US" dirty="0">
                <a:solidFill>
                  <a:srgbClr val="FF0000"/>
                </a:solidFill>
              </a:rPr>
              <a:t>comparatively</a:t>
            </a:r>
            <a:r>
              <a:rPr lang="en-US" dirty="0" smtClean="0"/>
              <a:t>.</a:t>
            </a:r>
            <a:endParaRPr lang="en-US" dirty="0"/>
          </a:p>
        </p:txBody>
      </p:sp>
    </p:spTree>
    <p:extLst>
      <p:ext uri="{BB962C8B-B14F-4D97-AF65-F5344CB8AC3E}">
        <p14:creationId xmlns:p14="http://schemas.microsoft.com/office/powerpoint/2010/main" val="306933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8145283"/>
              </p:ext>
            </p:extLst>
          </p:nvPr>
        </p:nvGraphicFramePr>
        <p:xfrm>
          <a:off x="1626456" y="1168088"/>
          <a:ext cx="6096000" cy="24942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xmlns="" val="1622116908"/>
                    </a:ext>
                  </a:extLst>
                </a:gridCol>
                <a:gridCol w="2032000">
                  <a:extLst>
                    <a:ext uri="{9D8B030D-6E8A-4147-A177-3AD203B41FA5}">
                      <a16:colId xmlns:a16="http://schemas.microsoft.com/office/drawing/2014/main" xmlns="" val="3160564087"/>
                    </a:ext>
                  </a:extLst>
                </a:gridCol>
                <a:gridCol w="2032000">
                  <a:extLst>
                    <a:ext uri="{9D8B030D-6E8A-4147-A177-3AD203B41FA5}">
                      <a16:colId xmlns:a16="http://schemas.microsoft.com/office/drawing/2014/main" xmlns="" val="3097687851"/>
                    </a:ext>
                  </a:extLst>
                </a:gridCol>
              </a:tblGrid>
              <a:tr h="370840">
                <a:tc>
                  <a:txBody>
                    <a:bodyPr/>
                    <a:lstStyle/>
                    <a:p>
                      <a:r>
                        <a:rPr lang="en-US" dirty="0" smtClean="0"/>
                        <a:t>Point</a:t>
                      </a:r>
                      <a:r>
                        <a:rPr lang="en-US" baseline="0" dirty="0" smtClean="0"/>
                        <a:t> of comparison</a:t>
                      </a:r>
                      <a:endParaRPr lang="en-US" dirty="0"/>
                    </a:p>
                  </a:txBody>
                  <a:tcPr/>
                </a:tc>
                <a:tc>
                  <a:txBody>
                    <a:bodyPr/>
                    <a:lstStyle/>
                    <a:p>
                      <a:r>
                        <a:rPr lang="en-US" dirty="0" err="1" smtClean="0"/>
                        <a:t>ArrayList</a:t>
                      </a:r>
                      <a:endParaRPr lang="en-US" dirty="0"/>
                    </a:p>
                  </a:txBody>
                  <a:tcPr/>
                </a:tc>
                <a:tc>
                  <a:txBody>
                    <a:bodyPr/>
                    <a:lstStyle/>
                    <a:p>
                      <a:r>
                        <a:rPr lang="en-US" dirty="0" err="1" smtClean="0"/>
                        <a:t>LinkedList</a:t>
                      </a:r>
                      <a:endParaRPr lang="en-US" dirty="0"/>
                    </a:p>
                  </a:txBody>
                  <a:tcPr/>
                </a:tc>
                <a:extLst>
                  <a:ext uri="{0D108BD9-81ED-4DB2-BD59-A6C34878D82A}">
                    <a16:rowId xmlns:a16="http://schemas.microsoft.com/office/drawing/2014/main" xmlns="" val="389084809"/>
                  </a:ext>
                </a:extLst>
              </a:tr>
              <a:tr h="370840">
                <a:tc>
                  <a:txBody>
                    <a:bodyPr/>
                    <a:lstStyle/>
                    <a:p>
                      <a:r>
                        <a:rPr lang="en-US" dirty="0" smtClean="0"/>
                        <a:t>Interface</a:t>
                      </a:r>
                      <a:endParaRPr lang="en-US" dirty="0"/>
                    </a:p>
                  </a:txBody>
                  <a:tcPr/>
                </a:tc>
                <a:tc>
                  <a:txBody>
                    <a:bodyPr/>
                    <a:lstStyle/>
                    <a:p>
                      <a:r>
                        <a:rPr lang="en-US" dirty="0" smtClean="0"/>
                        <a:t>List (same)</a:t>
                      </a:r>
                      <a:endParaRPr lang="en-US" dirty="0"/>
                    </a:p>
                  </a:txBody>
                  <a:tcPr/>
                </a:tc>
                <a:tc>
                  <a:txBody>
                    <a:bodyPr/>
                    <a:lstStyle/>
                    <a:p>
                      <a:r>
                        <a:rPr lang="en-US" dirty="0" smtClean="0"/>
                        <a:t>List (same)</a:t>
                      </a:r>
                      <a:endParaRPr lang="en-US" dirty="0"/>
                    </a:p>
                  </a:txBody>
                  <a:tcPr/>
                </a:tc>
                <a:extLst>
                  <a:ext uri="{0D108BD9-81ED-4DB2-BD59-A6C34878D82A}">
                    <a16:rowId xmlns:a16="http://schemas.microsoft.com/office/drawing/2014/main" xmlns="" val="716189577"/>
                  </a:ext>
                </a:extLst>
              </a:tr>
              <a:tr h="370840">
                <a:tc>
                  <a:txBody>
                    <a:bodyPr/>
                    <a:lstStyle/>
                    <a:p>
                      <a:r>
                        <a:rPr lang="en-US" dirty="0" smtClean="0"/>
                        <a:t>Search</a:t>
                      </a:r>
                      <a:endParaRPr lang="en-US" dirty="0"/>
                    </a:p>
                  </a:txBody>
                  <a:tcPr/>
                </a:tc>
                <a:tc>
                  <a:txBody>
                    <a:bodyPr/>
                    <a:lstStyle/>
                    <a:p>
                      <a:r>
                        <a:rPr lang="en-US" dirty="0" smtClean="0"/>
                        <a:t>Faster. O(1)</a:t>
                      </a:r>
                      <a:endParaRPr lang="en-US" dirty="0"/>
                    </a:p>
                  </a:txBody>
                  <a:tcPr/>
                </a:tc>
                <a:tc>
                  <a:txBody>
                    <a:bodyPr/>
                    <a:lstStyle/>
                    <a:p>
                      <a:r>
                        <a:rPr lang="en-US" dirty="0" smtClean="0"/>
                        <a:t>Slower. O(n)</a:t>
                      </a:r>
                      <a:endParaRPr lang="en-US" dirty="0"/>
                    </a:p>
                  </a:txBody>
                  <a:tcPr/>
                </a:tc>
                <a:extLst>
                  <a:ext uri="{0D108BD9-81ED-4DB2-BD59-A6C34878D82A}">
                    <a16:rowId xmlns:a16="http://schemas.microsoft.com/office/drawing/2014/main" xmlns="" val="3084012338"/>
                  </a:ext>
                </a:extLst>
              </a:tr>
              <a:tr h="370840">
                <a:tc>
                  <a:txBody>
                    <a:bodyPr/>
                    <a:lstStyle/>
                    <a:p>
                      <a:r>
                        <a:rPr lang="en-US" dirty="0" smtClean="0"/>
                        <a:t>Delete</a:t>
                      </a:r>
                      <a:endParaRPr lang="en-US" dirty="0"/>
                    </a:p>
                  </a:txBody>
                  <a:tcPr/>
                </a:tc>
                <a:tc>
                  <a:txBody>
                    <a:bodyPr/>
                    <a:lstStyle/>
                    <a:p>
                      <a:r>
                        <a:rPr lang="en-US" dirty="0" smtClean="0"/>
                        <a:t>Slower. O(n)</a:t>
                      </a:r>
                      <a:endParaRPr lang="en-US" dirty="0"/>
                    </a:p>
                  </a:txBody>
                  <a:tcPr/>
                </a:tc>
                <a:tc>
                  <a:txBody>
                    <a:bodyPr/>
                    <a:lstStyle/>
                    <a:p>
                      <a:r>
                        <a:rPr lang="en-US" dirty="0" smtClean="0"/>
                        <a:t>Faster.</a:t>
                      </a:r>
                      <a:r>
                        <a:rPr lang="en-US" baseline="0" dirty="0" smtClean="0"/>
                        <a:t> O(1)</a:t>
                      </a:r>
                      <a:endParaRPr lang="en-US" dirty="0"/>
                    </a:p>
                  </a:txBody>
                  <a:tcPr/>
                </a:tc>
                <a:extLst>
                  <a:ext uri="{0D108BD9-81ED-4DB2-BD59-A6C34878D82A}">
                    <a16:rowId xmlns:a16="http://schemas.microsoft.com/office/drawing/2014/main" xmlns="" val="2594878902"/>
                  </a:ext>
                </a:extLst>
              </a:tr>
              <a:tr h="370840">
                <a:tc>
                  <a:txBody>
                    <a:bodyPr/>
                    <a:lstStyle/>
                    <a:p>
                      <a:r>
                        <a:rPr lang="en-US" dirty="0" smtClean="0"/>
                        <a:t>Insert</a:t>
                      </a:r>
                      <a:endParaRPr lang="en-US"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Slower. 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smtClean="0"/>
                        <a:t>Faster.</a:t>
                      </a:r>
                      <a:r>
                        <a:rPr lang="en-US" baseline="0" dirty="0" smtClean="0"/>
                        <a:t> O(1)</a:t>
                      </a:r>
                      <a:endParaRPr lang="en-US" dirty="0" smtClean="0"/>
                    </a:p>
                  </a:txBody>
                  <a:tcPr/>
                </a:tc>
                <a:extLst>
                  <a:ext uri="{0D108BD9-81ED-4DB2-BD59-A6C34878D82A}">
                    <a16:rowId xmlns:a16="http://schemas.microsoft.com/office/drawing/2014/main" xmlns="" val="3606717928"/>
                  </a:ext>
                </a:extLst>
              </a:tr>
              <a:tr h="370840">
                <a:tc>
                  <a:txBody>
                    <a:bodyPr/>
                    <a:lstStyle/>
                    <a:p>
                      <a:r>
                        <a:rPr lang="en-US" dirty="0" smtClean="0"/>
                        <a:t>Memory overhead</a:t>
                      </a:r>
                      <a:endParaRPr lang="en-US" dirty="0"/>
                    </a:p>
                  </a:txBody>
                  <a:tcPr/>
                </a:tc>
                <a:tc>
                  <a:txBody>
                    <a:bodyPr/>
                    <a:lstStyle/>
                    <a:p>
                      <a:r>
                        <a:rPr lang="en-US" dirty="0" smtClean="0"/>
                        <a:t>Lower</a:t>
                      </a:r>
                      <a:endParaRPr lang="en-US" dirty="0"/>
                    </a:p>
                  </a:txBody>
                  <a:tcPr/>
                </a:tc>
                <a:tc>
                  <a:txBody>
                    <a:bodyPr/>
                    <a:lstStyle/>
                    <a:p>
                      <a:r>
                        <a:rPr lang="en-US" dirty="0" smtClean="0"/>
                        <a:t>Higher</a:t>
                      </a:r>
                      <a:endParaRPr lang="en-US" dirty="0"/>
                    </a:p>
                  </a:txBody>
                  <a:tcPr/>
                </a:tc>
                <a:extLst>
                  <a:ext uri="{0D108BD9-81ED-4DB2-BD59-A6C34878D82A}">
                    <a16:rowId xmlns:a16="http://schemas.microsoft.com/office/drawing/2014/main" xmlns="" val="2348980447"/>
                  </a:ext>
                </a:extLst>
              </a:tr>
            </a:tbl>
          </a:graphicData>
        </a:graphic>
      </p:graphicFrame>
      <p:sp>
        <p:nvSpPr>
          <p:cNvPr id="3" name="Content Placeholder 2"/>
          <p:cNvSpPr txBox="1">
            <a:spLocks/>
          </p:cNvSpPr>
          <p:nvPr/>
        </p:nvSpPr>
        <p:spPr>
          <a:xfrm>
            <a:off x="311016" y="3857105"/>
            <a:ext cx="8410211" cy="2660748"/>
          </a:xfrm>
          <a:prstGeom prst="rect">
            <a:avLst/>
          </a:prstGeom>
        </p:spPr>
        <p:style>
          <a:lnRef idx="2">
            <a:schemeClr val="accent6"/>
          </a:lnRef>
          <a:fillRef idx="1">
            <a:schemeClr val="lt1"/>
          </a:fillRef>
          <a:effectRef idx="0">
            <a:schemeClr val="accent6"/>
          </a:effectRef>
          <a:fontRef idx="minor">
            <a:schemeClr val="dk1"/>
          </a:fontRef>
        </p:style>
        <p:txBody>
          <a:bodyPr>
            <a:no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b="1" dirty="0" smtClean="0"/>
              <a:t>Conclusion</a:t>
            </a:r>
            <a:endParaRPr lang="en-US" b="1" dirty="0"/>
          </a:p>
          <a:p>
            <a:r>
              <a:rPr lang="en-US" dirty="0"/>
              <a:t>1) As explained above the insert and remove operations give good </a:t>
            </a:r>
            <a:r>
              <a:rPr lang="en-US" dirty="0" smtClean="0"/>
              <a:t>performance </a:t>
            </a:r>
            <a:r>
              <a:rPr lang="en-US" dirty="0"/>
              <a:t>(O(1)) in </a:t>
            </a:r>
            <a:r>
              <a:rPr lang="en-US" dirty="0" err="1"/>
              <a:t>LinkedList</a:t>
            </a:r>
            <a:r>
              <a:rPr lang="en-US" dirty="0"/>
              <a:t> compared to </a:t>
            </a:r>
            <a:r>
              <a:rPr lang="en-US" dirty="0" err="1"/>
              <a:t>ArrayList</a:t>
            </a:r>
            <a:r>
              <a:rPr lang="en-US" dirty="0"/>
              <a:t>(O(n)). Hence if there is a requirement of frequent addition and deletion in application then </a:t>
            </a:r>
            <a:r>
              <a:rPr lang="en-US" dirty="0" err="1"/>
              <a:t>LinkedList</a:t>
            </a:r>
            <a:r>
              <a:rPr lang="en-US" dirty="0"/>
              <a:t> is a best choice</a:t>
            </a:r>
            <a:r>
              <a:rPr lang="en-US" dirty="0" smtClean="0"/>
              <a:t>.</a:t>
            </a:r>
            <a:endParaRPr lang="en-US" dirty="0"/>
          </a:p>
          <a:p>
            <a:r>
              <a:rPr lang="en-US" dirty="0"/>
              <a:t>2) Search (get method) operations are fast in </a:t>
            </a:r>
            <a:r>
              <a:rPr lang="en-US" dirty="0" err="1"/>
              <a:t>Arraylist</a:t>
            </a:r>
            <a:r>
              <a:rPr lang="en-US" dirty="0"/>
              <a:t> (O(1)) but not in </a:t>
            </a:r>
            <a:r>
              <a:rPr lang="en-US" dirty="0" err="1"/>
              <a:t>LinkedList</a:t>
            </a:r>
            <a:r>
              <a:rPr lang="en-US" dirty="0"/>
              <a:t> (O(n)) so If there are less add and remove operations and more search operations requirement, </a:t>
            </a:r>
            <a:r>
              <a:rPr lang="en-US" dirty="0" err="1"/>
              <a:t>ArrayList</a:t>
            </a:r>
            <a:r>
              <a:rPr lang="en-US" dirty="0"/>
              <a:t> would be your best bet.</a:t>
            </a:r>
          </a:p>
        </p:txBody>
      </p:sp>
    </p:spTree>
    <p:extLst>
      <p:ext uri="{BB962C8B-B14F-4D97-AF65-F5344CB8AC3E}">
        <p14:creationId xmlns:p14="http://schemas.microsoft.com/office/powerpoint/2010/main" val="2664522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Pattern: Cause &amp; Effect</a:t>
            </a:r>
            <a:endParaRPr lang="en-US" dirty="0"/>
          </a:p>
        </p:txBody>
      </p:sp>
      <p:sp>
        <p:nvSpPr>
          <p:cNvPr id="3" name="Content Placeholder 2"/>
          <p:cNvSpPr>
            <a:spLocks noGrp="1"/>
          </p:cNvSpPr>
          <p:nvPr>
            <p:ph idx="1"/>
          </p:nvPr>
        </p:nvSpPr>
        <p:spPr>
          <a:xfrm>
            <a:off x="768096" y="1934842"/>
            <a:ext cx="7290055" cy="1645174"/>
          </a:xfrm>
        </p:spPr>
        <p:txBody>
          <a:bodyPr>
            <a:normAutofit/>
          </a:bodyPr>
          <a:lstStyle/>
          <a:p>
            <a:r>
              <a:rPr lang="en-US" dirty="0" smtClean="0"/>
              <a:t>Authors explain reasons why something happened or the effects of something</a:t>
            </a:r>
          </a:p>
          <a:p>
            <a:pPr lvl="1"/>
            <a:r>
              <a:rPr lang="en-US" dirty="0" smtClean="0"/>
              <a:t>Give reasons why something happened</a:t>
            </a:r>
          </a:p>
          <a:p>
            <a:pPr lvl="1"/>
            <a:r>
              <a:rPr lang="en-US" dirty="0" smtClean="0"/>
              <a:t>Give results of an action</a:t>
            </a:r>
          </a:p>
        </p:txBody>
      </p:sp>
      <p:graphicFrame>
        <p:nvGraphicFramePr>
          <p:cNvPr id="4" name="Table 3"/>
          <p:cNvGraphicFramePr>
            <a:graphicFrameLocks noGrp="1"/>
          </p:cNvGraphicFramePr>
          <p:nvPr>
            <p:extLst>
              <p:ext uri="{D42A27DB-BD31-4B8C-83A1-F6EECF244321}">
                <p14:modId xmlns:p14="http://schemas.microsoft.com/office/powerpoint/2010/main" val="946944708"/>
              </p:ext>
            </p:extLst>
          </p:nvPr>
        </p:nvGraphicFramePr>
        <p:xfrm>
          <a:off x="1004552" y="4931498"/>
          <a:ext cx="6790661" cy="1112520"/>
        </p:xfrm>
        <a:graphic>
          <a:graphicData uri="http://schemas.openxmlformats.org/drawingml/2006/table">
            <a:tbl>
              <a:tblPr firstRow="1" bandRow="1">
                <a:tableStyleId>{5940675A-B579-460E-94D1-54222C63F5DA}</a:tableStyleId>
              </a:tblPr>
              <a:tblGrid>
                <a:gridCol w="1275908">
                  <a:extLst>
                    <a:ext uri="{9D8B030D-6E8A-4147-A177-3AD203B41FA5}">
                      <a16:colId xmlns:a16="http://schemas.microsoft.com/office/drawing/2014/main" xmlns="" val="3501573900"/>
                    </a:ext>
                  </a:extLst>
                </a:gridCol>
                <a:gridCol w="5514753">
                  <a:extLst>
                    <a:ext uri="{9D8B030D-6E8A-4147-A177-3AD203B41FA5}">
                      <a16:colId xmlns:a16="http://schemas.microsoft.com/office/drawing/2014/main" xmlns="" val="187097959"/>
                    </a:ext>
                  </a:extLst>
                </a:gridCol>
              </a:tblGrid>
              <a:tr h="370840">
                <a:tc>
                  <a:txBody>
                    <a:bodyPr/>
                    <a:lstStyle/>
                    <a:p>
                      <a:endParaRPr lang="en-US" dirty="0"/>
                    </a:p>
                  </a:txBody>
                  <a:tcPr/>
                </a:tc>
                <a:tc>
                  <a:txBody>
                    <a:bodyPr/>
                    <a:lstStyle/>
                    <a:p>
                      <a:r>
                        <a:rPr lang="en-US" dirty="0" smtClean="0"/>
                        <a:t>Transitions / signal words</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Cause</a:t>
                      </a:r>
                      <a:endParaRPr lang="en-US" dirty="0"/>
                    </a:p>
                  </a:txBody>
                  <a:tcPr/>
                </a:tc>
                <a:tc>
                  <a:txBody>
                    <a:bodyPr/>
                    <a:lstStyle/>
                    <a:p>
                      <a:r>
                        <a:rPr lang="en-US" dirty="0" smtClean="0"/>
                        <a:t>Because, because of, since, one cause is, one</a:t>
                      </a:r>
                      <a:r>
                        <a:rPr lang="en-US" baseline="0" dirty="0" smtClean="0"/>
                        <a:t> reason is</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Effect</a:t>
                      </a:r>
                      <a:endParaRPr lang="en-US" dirty="0"/>
                    </a:p>
                  </a:txBody>
                  <a:tcPr/>
                </a:tc>
                <a:tc>
                  <a:txBody>
                    <a:bodyPr/>
                    <a:lstStyle/>
                    <a:p>
                      <a:r>
                        <a:rPr lang="en-US" dirty="0" smtClean="0"/>
                        <a:t>Consequently, as a result, therefore, thus, accordingly</a:t>
                      </a:r>
                      <a:endParaRPr lang="en-US" dirty="0"/>
                    </a:p>
                  </a:txBody>
                  <a:tcPr/>
                </a:tc>
                <a:extLst>
                  <a:ext uri="{0D108BD9-81ED-4DB2-BD59-A6C34878D82A}">
                    <a16:rowId xmlns:a16="http://schemas.microsoft.com/office/drawing/2014/main" xmlns="" val="2325762772"/>
                  </a:ext>
                </a:extLst>
              </a:tr>
            </a:tbl>
          </a:graphicData>
        </a:graphic>
      </p:graphicFrame>
      <p:sp>
        <p:nvSpPr>
          <p:cNvPr id="5" name="Rectangle 4"/>
          <p:cNvSpPr/>
          <p:nvPr/>
        </p:nvSpPr>
        <p:spPr>
          <a:xfrm>
            <a:off x="6923761" y="3642368"/>
            <a:ext cx="627708" cy="273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6818466" y="3314068"/>
            <a:ext cx="838297" cy="3089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Cause</a:t>
            </a:r>
            <a:endParaRPr lang="en-US" dirty="0"/>
          </a:p>
        </p:txBody>
      </p:sp>
      <p:sp>
        <p:nvSpPr>
          <p:cNvPr id="9" name="Rounded Rectangle 8"/>
          <p:cNvSpPr/>
          <p:nvPr/>
        </p:nvSpPr>
        <p:spPr>
          <a:xfrm>
            <a:off x="8336925" y="3622971"/>
            <a:ext cx="609600" cy="2926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22576" y="3340654"/>
            <a:ext cx="838297" cy="3089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Effect</a:t>
            </a:r>
            <a:endParaRPr lang="en-US" dirty="0"/>
          </a:p>
        </p:txBody>
      </p:sp>
      <p:cxnSp>
        <p:nvCxnSpPr>
          <p:cNvPr id="13" name="Straight Arrow Connector 12"/>
          <p:cNvCxnSpPr>
            <a:stCxn id="5" idx="3"/>
            <a:endCxn id="9" idx="1"/>
          </p:cNvCxnSpPr>
          <p:nvPr/>
        </p:nvCxnSpPr>
        <p:spPr>
          <a:xfrm flipV="1">
            <a:off x="7551469" y="3769277"/>
            <a:ext cx="785456" cy="9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24" idx="1"/>
          </p:cNvCxnSpPr>
          <p:nvPr/>
        </p:nvCxnSpPr>
        <p:spPr>
          <a:xfrm>
            <a:off x="7551469" y="3778977"/>
            <a:ext cx="786194" cy="4870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68096" y="2161466"/>
            <a:ext cx="627708" cy="273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Rectangle 17"/>
          <p:cNvSpPr/>
          <p:nvPr/>
        </p:nvSpPr>
        <p:spPr>
          <a:xfrm>
            <a:off x="6862801" y="1833166"/>
            <a:ext cx="838297" cy="3089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Cause</a:t>
            </a:r>
            <a:endParaRPr lang="en-US" dirty="0"/>
          </a:p>
        </p:txBody>
      </p:sp>
      <p:sp>
        <p:nvSpPr>
          <p:cNvPr id="19" name="Rounded Rectangle 18"/>
          <p:cNvSpPr/>
          <p:nvPr/>
        </p:nvSpPr>
        <p:spPr>
          <a:xfrm>
            <a:off x="8381260" y="2142069"/>
            <a:ext cx="609600" cy="2926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p:cNvSpPr/>
          <p:nvPr/>
        </p:nvSpPr>
        <p:spPr>
          <a:xfrm>
            <a:off x="8266911" y="1859752"/>
            <a:ext cx="838297" cy="3089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Effect</a:t>
            </a:r>
            <a:endParaRPr lang="en-US" dirty="0"/>
          </a:p>
        </p:txBody>
      </p:sp>
      <p:sp>
        <p:nvSpPr>
          <p:cNvPr id="21" name="Rectangle 20"/>
          <p:cNvSpPr/>
          <p:nvPr/>
        </p:nvSpPr>
        <p:spPr>
          <a:xfrm>
            <a:off x="6976405" y="2613119"/>
            <a:ext cx="627708" cy="273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2" name="Straight Arrow Connector 21"/>
          <p:cNvCxnSpPr>
            <a:stCxn id="17" idx="3"/>
            <a:endCxn id="19" idx="1"/>
          </p:cNvCxnSpPr>
          <p:nvPr/>
        </p:nvCxnSpPr>
        <p:spPr>
          <a:xfrm flipV="1">
            <a:off x="7595804" y="2288375"/>
            <a:ext cx="785456" cy="9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3"/>
          </p:cNvCxnSpPr>
          <p:nvPr/>
        </p:nvCxnSpPr>
        <p:spPr>
          <a:xfrm flipV="1">
            <a:off x="7604113" y="2413132"/>
            <a:ext cx="777147" cy="3365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8337663" y="4119711"/>
            <a:ext cx="609600" cy="2926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17105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12140" y="545678"/>
            <a:ext cx="8196123" cy="3626784"/>
          </a:xfrm>
          <a:prstGeom prst="rect">
            <a:avLst/>
          </a:prstGeom>
        </p:spPr>
        <p:style>
          <a:lnRef idx="2">
            <a:schemeClr val="accent6"/>
          </a:lnRef>
          <a:fillRef idx="1">
            <a:schemeClr val="lt1"/>
          </a:fillRef>
          <a:effectRef idx="0">
            <a:schemeClr val="accent6"/>
          </a:effectRef>
          <a:fontRef idx="minor">
            <a:schemeClr val="dk1"/>
          </a:fontRef>
        </p:style>
        <p:txBody>
          <a:bodyPr>
            <a:normAutofit lnSpcReduction="10000"/>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sz="2400" dirty="0"/>
              <a:t>Blue screens are generally </a:t>
            </a:r>
            <a:r>
              <a:rPr lang="en-US" sz="2400" dirty="0">
                <a:solidFill>
                  <a:srgbClr val="FF0000"/>
                </a:solidFill>
              </a:rPr>
              <a:t>caused by </a:t>
            </a:r>
            <a:r>
              <a:rPr lang="en-US" sz="2400" dirty="0"/>
              <a:t>problems with your computer’s hardware or issues with its hardware driver software. Sometimes, they can be </a:t>
            </a:r>
            <a:r>
              <a:rPr lang="en-US" sz="2400" dirty="0">
                <a:solidFill>
                  <a:srgbClr val="FF0000"/>
                </a:solidFill>
              </a:rPr>
              <a:t>caused by </a:t>
            </a:r>
            <a:r>
              <a:rPr lang="en-US" sz="2400" dirty="0"/>
              <a:t>issues with low-level software running in the Windows kernel. Regular apps usually </a:t>
            </a:r>
            <a:r>
              <a:rPr lang="en-US" sz="2400" dirty="0">
                <a:solidFill>
                  <a:srgbClr val="FF0000"/>
                </a:solidFill>
              </a:rPr>
              <a:t>won’t be able to cause</a:t>
            </a:r>
            <a:r>
              <a:rPr lang="en-US" sz="2400" dirty="0"/>
              <a:t> blue screens. If an app crashes, it will do so without taking the operating system out with it.</a:t>
            </a:r>
          </a:p>
          <a:p>
            <a:r>
              <a:rPr lang="en-US" sz="2400" dirty="0"/>
              <a:t>A blue screen occurs when Windows encounters a “STOP Error.” This critical failure causes Windows to crash and stop working. The only thing Windows can do at that point is restart the PC. This can </a:t>
            </a:r>
            <a:r>
              <a:rPr lang="en-US" sz="2400" dirty="0" smtClean="0">
                <a:solidFill>
                  <a:srgbClr val="FF0000"/>
                </a:solidFill>
              </a:rPr>
              <a:t>lead to</a:t>
            </a:r>
            <a:r>
              <a:rPr lang="en-US" sz="2400" dirty="0" smtClean="0"/>
              <a:t> </a:t>
            </a:r>
            <a:r>
              <a:rPr lang="en-US" sz="2400" dirty="0"/>
              <a:t>data loss, as programs don’t have a chance to save their open data.</a:t>
            </a:r>
          </a:p>
        </p:txBody>
      </p:sp>
      <p:pic>
        <p:nvPicPr>
          <p:cNvPr id="4" name="Picture 3" descr="xwindows-8-blue-screen-header.png.pagespeed.gp+jp+jw+pj+ws+js+rj+rp+rw+ri+cp+md.ic.DJqE_3zuY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579" y="4982359"/>
            <a:ext cx="2760208" cy="1142301"/>
          </a:xfrm>
          <a:prstGeom prst="rect">
            <a:avLst/>
          </a:prstGeom>
        </p:spPr>
      </p:pic>
      <p:sp>
        <p:nvSpPr>
          <p:cNvPr id="5" name="Rectangle 4"/>
          <p:cNvSpPr/>
          <p:nvPr/>
        </p:nvSpPr>
        <p:spPr>
          <a:xfrm>
            <a:off x="512140" y="4446993"/>
            <a:ext cx="1224329" cy="603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Hardware problem</a:t>
            </a:r>
            <a:endParaRPr lang="en-US" dirty="0"/>
          </a:p>
        </p:txBody>
      </p:sp>
      <p:sp>
        <p:nvSpPr>
          <p:cNvPr id="6" name="Rectangle 5"/>
          <p:cNvSpPr/>
          <p:nvPr/>
        </p:nvSpPr>
        <p:spPr>
          <a:xfrm>
            <a:off x="512140" y="5192363"/>
            <a:ext cx="1224329" cy="603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Driver issue</a:t>
            </a:r>
            <a:endParaRPr lang="en-US" dirty="0"/>
          </a:p>
        </p:txBody>
      </p:sp>
      <p:sp>
        <p:nvSpPr>
          <p:cNvPr id="7" name="Rectangle 6"/>
          <p:cNvSpPr/>
          <p:nvPr/>
        </p:nvSpPr>
        <p:spPr>
          <a:xfrm>
            <a:off x="512140" y="5947859"/>
            <a:ext cx="1224329" cy="603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Kernel software</a:t>
            </a:r>
            <a:endParaRPr lang="en-US" dirty="0"/>
          </a:p>
        </p:txBody>
      </p:sp>
      <p:sp>
        <p:nvSpPr>
          <p:cNvPr id="8" name="Rectangle 7"/>
          <p:cNvSpPr/>
          <p:nvPr/>
        </p:nvSpPr>
        <p:spPr>
          <a:xfrm>
            <a:off x="2021560" y="6447291"/>
            <a:ext cx="1619840" cy="3015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Regular app</a:t>
            </a:r>
            <a:endParaRPr lang="en-US" dirty="0"/>
          </a:p>
        </p:txBody>
      </p:sp>
      <p:cxnSp>
        <p:nvCxnSpPr>
          <p:cNvPr id="9" name="Straight Arrow Connector 8"/>
          <p:cNvCxnSpPr/>
          <p:nvPr/>
        </p:nvCxnSpPr>
        <p:spPr>
          <a:xfrm>
            <a:off x="1735286" y="4747129"/>
            <a:ext cx="908293" cy="4452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4" idx="1"/>
          </p:cNvCxnSpPr>
          <p:nvPr/>
        </p:nvCxnSpPr>
        <p:spPr>
          <a:xfrm>
            <a:off x="1736469" y="5493911"/>
            <a:ext cx="907110" cy="595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36469" y="5795459"/>
            <a:ext cx="907110" cy="4376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p:cNvCxnSpPr>
          <p:nvPr/>
        </p:nvCxnSpPr>
        <p:spPr>
          <a:xfrm flipV="1">
            <a:off x="2831480" y="6124660"/>
            <a:ext cx="809920" cy="322631"/>
          </a:xfrm>
          <a:prstGeom prst="straightConnector1">
            <a:avLst/>
          </a:prstGeom>
          <a:ln>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97914" y="5279290"/>
            <a:ext cx="1224329" cy="603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loss</a:t>
            </a:r>
            <a:endParaRPr lang="en-US" dirty="0"/>
          </a:p>
        </p:txBody>
      </p:sp>
      <p:cxnSp>
        <p:nvCxnSpPr>
          <p:cNvPr id="21" name="Straight Arrow Connector 20"/>
          <p:cNvCxnSpPr>
            <a:stCxn id="4" idx="3"/>
          </p:cNvCxnSpPr>
          <p:nvPr/>
        </p:nvCxnSpPr>
        <p:spPr>
          <a:xfrm>
            <a:off x="5403787" y="5553510"/>
            <a:ext cx="75160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17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539" y="3428999"/>
            <a:ext cx="1163195" cy="1163195"/>
          </a:xfrm>
          <a:prstGeom prst="rect">
            <a:avLst/>
          </a:prstGeom>
        </p:spPr>
      </p:pic>
      <p:sp>
        <p:nvSpPr>
          <p:cNvPr id="2" name="Content Placeholder 2"/>
          <p:cNvSpPr txBox="1">
            <a:spLocks/>
          </p:cNvSpPr>
          <p:nvPr/>
        </p:nvSpPr>
        <p:spPr>
          <a:xfrm>
            <a:off x="512140" y="1157110"/>
            <a:ext cx="8196123" cy="1872351"/>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sz="2400" dirty="0" smtClean="0"/>
              <a:t>The night’s snowstorm had many </a:t>
            </a:r>
            <a:r>
              <a:rPr lang="en-US" sz="2400" dirty="0" smtClean="0">
                <a:solidFill>
                  <a:srgbClr val="FF0000"/>
                </a:solidFill>
              </a:rPr>
              <a:t>effects</a:t>
            </a:r>
            <a:r>
              <a:rPr lang="en-US" sz="2400" dirty="0" smtClean="0"/>
              <a:t>. People were out shoveling snow from their sidewalks. The power lines were draped with ice. Snow plows drove down every street. Children were the happiest of all. The unexpected snow </a:t>
            </a:r>
            <a:r>
              <a:rPr lang="en-US" sz="2400" dirty="0" smtClean="0">
                <a:solidFill>
                  <a:srgbClr val="FF0000"/>
                </a:solidFill>
              </a:rPr>
              <a:t>caused</a:t>
            </a:r>
            <a:r>
              <a:rPr lang="en-US" sz="2400" dirty="0" smtClean="0"/>
              <a:t> school to be cancelled!</a:t>
            </a:r>
            <a:endParaRPr lang="en-US" sz="2400" dirty="0"/>
          </a:p>
        </p:txBody>
      </p:sp>
      <p:sp>
        <p:nvSpPr>
          <p:cNvPr id="5" name="Rectangle 4"/>
          <p:cNvSpPr/>
          <p:nvPr/>
        </p:nvSpPr>
        <p:spPr>
          <a:xfrm>
            <a:off x="512140" y="5141573"/>
            <a:ext cx="1224329" cy="603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snowstorm</a:t>
            </a:r>
            <a:endParaRPr lang="en-US" dirty="0"/>
          </a:p>
        </p:txBody>
      </p:sp>
      <p:cxnSp>
        <p:nvCxnSpPr>
          <p:cNvPr id="9" name="Straight Arrow Connector 8"/>
          <p:cNvCxnSpPr/>
          <p:nvPr/>
        </p:nvCxnSpPr>
        <p:spPr>
          <a:xfrm flipV="1">
            <a:off x="1736469" y="4379357"/>
            <a:ext cx="2103727" cy="7883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36469" y="5237952"/>
            <a:ext cx="3368558" cy="148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 idx="1"/>
          </p:cNvCxnSpPr>
          <p:nvPr/>
        </p:nvCxnSpPr>
        <p:spPr>
          <a:xfrm>
            <a:off x="1736469" y="5744669"/>
            <a:ext cx="1108314" cy="3744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371146" y="4449912"/>
            <a:ext cx="674965" cy="6719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descr="_57371271_img_5348.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027" y="4449912"/>
            <a:ext cx="3002609" cy="1688968"/>
          </a:xfrm>
          <a:prstGeom prst="rect">
            <a:avLst/>
          </a:prstGeom>
        </p:spPr>
      </p:pic>
      <p:pic>
        <p:nvPicPr>
          <p:cNvPr id="12" name="Picture 11" descr="downloa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0196" y="3283277"/>
            <a:ext cx="2191561" cy="1458384"/>
          </a:xfrm>
          <a:prstGeom prst="rect">
            <a:avLst/>
          </a:prstGeom>
        </p:spPr>
      </p:pic>
      <p:pic>
        <p:nvPicPr>
          <p:cNvPr id="3" name="Picture 2" descr="compact-tractor-landin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4783" y="5470568"/>
            <a:ext cx="2365965" cy="1297130"/>
          </a:xfrm>
          <a:prstGeom prst="rect">
            <a:avLst/>
          </a:prstGeom>
        </p:spPr>
      </p:pic>
    </p:spTree>
    <p:extLst>
      <p:ext uri="{BB962C8B-B14F-4D97-AF65-F5344CB8AC3E}">
        <p14:creationId xmlns:p14="http://schemas.microsoft.com/office/powerpoint/2010/main" val="97197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5140" y="4736905"/>
            <a:ext cx="8196123" cy="1872351"/>
          </a:xfrm>
          <a:prstGeom prst="rect">
            <a:avLst/>
          </a:prstGeom>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sz="2400" dirty="0"/>
              <a:t>Traditionally, mobile operating systems require gigabits of memory and storage to operate; this is one reason your cellphone costs so much money. In comparison, </a:t>
            </a:r>
            <a:r>
              <a:rPr lang="en-US" sz="2400" dirty="0" err="1"/>
              <a:t>IoT</a:t>
            </a:r>
            <a:r>
              <a:rPr lang="en-US" sz="2400" dirty="0"/>
              <a:t> devices have small footprints and are heavily constrained by their hardware. </a:t>
            </a:r>
            <a:r>
              <a:rPr lang="en-US" sz="2400" dirty="0">
                <a:solidFill>
                  <a:srgbClr val="FF0000"/>
                </a:solidFill>
              </a:rPr>
              <a:t>As a result</a:t>
            </a:r>
            <a:r>
              <a:rPr lang="en-US" sz="2400" dirty="0"/>
              <a:t>, they cannot operate with traditional mobile operating systems without becoming expensive pieces of hardware.</a:t>
            </a:r>
          </a:p>
        </p:txBody>
      </p:sp>
      <p:sp>
        <p:nvSpPr>
          <p:cNvPr id="4" name="Title 3"/>
          <p:cNvSpPr>
            <a:spLocks noGrp="1"/>
          </p:cNvSpPr>
          <p:nvPr>
            <p:ph type="title"/>
          </p:nvPr>
        </p:nvSpPr>
        <p:spPr/>
        <p:txBody>
          <a:bodyPr/>
          <a:lstStyle/>
          <a:p>
            <a:r>
              <a:rPr lang="en-US" cap="none" dirty="0" smtClean="0"/>
              <a:t>Exercise</a:t>
            </a:r>
            <a:endParaRPr lang="en-US" cap="none" dirty="0"/>
          </a:p>
        </p:txBody>
      </p:sp>
      <p:sp>
        <p:nvSpPr>
          <p:cNvPr id="6" name="Content Placeholder 5"/>
          <p:cNvSpPr>
            <a:spLocks noGrp="1"/>
          </p:cNvSpPr>
          <p:nvPr>
            <p:ph idx="1"/>
          </p:nvPr>
        </p:nvSpPr>
        <p:spPr>
          <a:xfrm>
            <a:off x="768096" y="1934841"/>
            <a:ext cx="7290055" cy="2802064"/>
          </a:xfrm>
        </p:spPr>
        <p:txBody>
          <a:bodyPr>
            <a:normAutofit/>
          </a:bodyPr>
          <a:lstStyle/>
          <a:p>
            <a:r>
              <a:rPr lang="en-US" dirty="0" smtClean="0"/>
              <a:t>Find the causes and effects in the paragraph below?</a:t>
            </a:r>
          </a:p>
          <a:p>
            <a:r>
              <a:rPr lang="en-US" dirty="0" smtClean="0"/>
              <a:t>Find the causes and effects in the first two </a:t>
            </a:r>
            <a:r>
              <a:rPr lang="en-US" dirty="0"/>
              <a:t>paragraphs in </a:t>
            </a:r>
            <a:r>
              <a:rPr lang="en-US" sz="2000" dirty="0">
                <a:hlinkClick r:id="rId3"/>
              </a:rPr>
              <a:t>https://www.any-data-recovery.com/fix-windows-system-errors/how-to-fix-error-windows-detected-a-hard-disk-</a:t>
            </a:r>
            <a:r>
              <a:rPr lang="en-US" sz="2000" dirty="0" smtClean="0">
                <a:hlinkClick r:id="rId3"/>
              </a:rPr>
              <a:t>problem.html</a:t>
            </a:r>
            <a:endParaRPr lang="en-US" sz="2000" dirty="0" smtClean="0"/>
          </a:p>
        </p:txBody>
      </p:sp>
    </p:spTree>
    <p:extLst>
      <p:ext uri="{BB962C8B-B14F-4D97-AF65-F5344CB8AC3E}">
        <p14:creationId xmlns:p14="http://schemas.microsoft.com/office/powerpoint/2010/main" val="2435328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Paragraph Pattern: Problem &amp; Solution</a:t>
            </a:r>
            <a:endParaRPr lang="en-US" dirty="0">
              <a:solidFill>
                <a:schemeClr val="tx1"/>
              </a:solidFill>
            </a:endParaRPr>
          </a:p>
        </p:txBody>
      </p:sp>
      <p:sp>
        <p:nvSpPr>
          <p:cNvPr id="3" name="Content Placeholder 2"/>
          <p:cNvSpPr>
            <a:spLocks noGrp="1"/>
          </p:cNvSpPr>
          <p:nvPr>
            <p:ph idx="1"/>
          </p:nvPr>
        </p:nvSpPr>
        <p:spPr>
          <a:xfrm>
            <a:off x="768096" y="1934841"/>
            <a:ext cx="7290055" cy="2174607"/>
          </a:xfrm>
        </p:spPr>
        <p:txBody>
          <a:bodyPr>
            <a:normAutofit/>
          </a:bodyPr>
          <a:lstStyle/>
          <a:p>
            <a:r>
              <a:rPr lang="en-US" dirty="0" smtClean="0"/>
              <a:t>Authors point out a problem and propose a solution</a:t>
            </a:r>
          </a:p>
          <a:p>
            <a:pPr lvl="1"/>
            <a:r>
              <a:rPr lang="en-US" dirty="0" smtClean="0"/>
              <a:t>Problem </a:t>
            </a:r>
            <a:r>
              <a:rPr lang="mr-IN" dirty="0" smtClean="0"/>
              <a:t>–</a:t>
            </a:r>
            <a:r>
              <a:rPr lang="en-US" dirty="0" smtClean="0"/>
              <a:t> dilemma, concerning issue, usually with negative effect</a:t>
            </a:r>
          </a:p>
          <a:p>
            <a:pPr lvl="1"/>
            <a:r>
              <a:rPr lang="en-US" dirty="0" smtClean="0"/>
              <a:t>Solution </a:t>
            </a:r>
            <a:r>
              <a:rPr lang="mr-IN" dirty="0" smtClean="0"/>
              <a:t>–</a:t>
            </a:r>
            <a:r>
              <a:rPr lang="en-US" dirty="0" smtClean="0"/>
              <a:t> remedy</a:t>
            </a:r>
          </a:p>
        </p:txBody>
      </p:sp>
      <p:graphicFrame>
        <p:nvGraphicFramePr>
          <p:cNvPr id="4" name="Table 3"/>
          <p:cNvGraphicFramePr>
            <a:graphicFrameLocks noGrp="1"/>
          </p:cNvGraphicFramePr>
          <p:nvPr>
            <p:extLst>
              <p:ext uri="{D42A27DB-BD31-4B8C-83A1-F6EECF244321}">
                <p14:modId xmlns:p14="http://schemas.microsoft.com/office/powerpoint/2010/main" val="4138643095"/>
              </p:ext>
            </p:extLst>
          </p:nvPr>
        </p:nvGraphicFramePr>
        <p:xfrm>
          <a:off x="1004552" y="4931498"/>
          <a:ext cx="6790661" cy="1112520"/>
        </p:xfrm>
        <a:graphic>
          <a:graphicData uri="http://schemas.openxmlformats.org/drawingml/2006/table">
            <a:tbl>
              <a:tblPr firstRow="1" bandRow="1">
                <a:tableStyleId>{5940675A-B579-460E-94D1-54222C63F5DA}</a:tableStyleId>
              </a:tblPr>
              <a:tblGrid>
                <a:gridCol w="1275908">
                  <a:extLst>
                    <a:ext uri="{9D8B030D-6E8A-4147-A177-3AD203B41FA5}">
                      <a16:colId xmlns:a16="http://schemas.microsoft.com/office/drawing/2014/main" xmlns="" val="3501573900"/>
                    </a:ext>
                  </a:extLst>
                </a:gridCol>
                <a:gridCol w="5514753">
                  <a:extLst>
                    <a:ext uri="{9D8B030D-6E8A-4147-A177-3AD203B41FA5}">
                      <a16:colId xmlns:a16="http://schemas.microsoft.com/office/drawing/2014/main" xmlns="" val="187097959"/>
                    </a:ext>
                  </a:extLst>
                </a:gridCol>
              </a:tblGrid>
              <a:tr h="370840">
                <a:tc>
                  <a:txBody>
                    <a:bodyPr/>
                    <a:lstStyle/>
                    <a:p>
                      <a:endParaRPr lang="en-US" dirty="0"/>
                    </a:p>
                  </a:txBody>
                  <a:tcPr/>
                </a:tc>
                <a:tc>
                  <a:txBody>
                    <a:bodyPr/>
                    <a:lstStyle/>
                    <a:p>
                      <a:r>
                        <a:rPr lang="en-US" dirty="0" smtClean="0"/>
                        <a:t>Transitions / signal words</a:t>
                      </a:r>
                      <a:endParaRPr lang="en-US" dirty="0"/>
                    </a:p>
                  </a:txBody>
                  <a:tcPr/>
                </a:tc>
                <a:extLst>
                  <a:ext uri="{0D108BD9-81ED-4DB2-BD59-A6C34878D82A}">
                    <a16:rowId xmlns:a16="http://schemas.microsoft.com/office/drawing/2014/main" xmlns="" val="929230457"/>
                  </a:ext>
                </a:extLst>
              </a:tr>
              <a:tr h="370840">
                <a:tc>
                  <a:txBody>
                    <a:bodyPr/>
                    <a:lstStyle/>
                    <a:p>
                      <a:r>
                        <a:rPr lang="en-US" dirty="0" smtClean="0"/>
                        <a:t>problem</a:t>
                      </a:r>
                      <a:endParaRPr lang="en-US" dirty="0"/>
                    </a:p>
                  </a:txBody>
                  <a:tcPr/>
                </a:tc>
                <a:tc>
                  <a:txBody>
                    <a:bodyPr/>
                    <a:lstStyle/>
                    <a:p>
                      <a:r>
                        <a:rPr lang="en-US" dirty="0" smtClean="0"/>
                        <a:t>issue, problem, concern,</a:t>
                      </a:r>
                      <a:r>
                        <a:rPr lang="en-US" baseline="0" dirty="0" smtClean="0"/>
                        <a:t> difficulty, uncertainty</a:t>
                      </a:r>
                      <a:endParaRPr lang="en-US" dirty="0"/>
                    </a:p>
                  </a:txBody>
                  <a:tcPr/>
                </a:tc>
                <a:extLst>
                  <a:ext uri="{0D108BD9-81ED-4DB2-BD59-A6C34878D82A}">
                    <a16:rowId xmlns:a16="http://schemas.microsoft.com/office/drawing/2014/main" xmlns="" val="445392019"/>
                  </a:ext>
                </a:extLst>
              </a:tr>
              <a:tr h="370840">
                <a:tc>
                  <a:txBody>
                    <a:bodyPr/>
                    <a:lstStyle/>
                    <a:p>
                      <a:r>
                        <a:rPr lang="en-US" dirty="0" smtClean="0"/>
                        <a:t>solution</a:t>
                      </a:r>
                      <a:endParaRPr lang="en-US" dirty="0"/>
                    </a:p>
                  </a:txBody>
                  <a:tcPr/>
                </a:tc>
                <a:tc>
                  <a:txBody>
                    <a:bodyPr/>
                    <a:lstStyle/>
                    <a:p>
                      <a:r>
                        <a:rPr lang="en-US" dirty="0" smtClean="0"/>
                        <a:t>propose, solution, answer, remedy, prevention, fix</a:t>
                      </a:r>
                      <a:endParaRPr lang="en-US" dirty="0"/>
                    </a:p>
                  </a:txBody>
                  <a:tcPr/>
                </a:tc>
                <a:extLst>
                  <a:ext uri="{0D108BD9-81ED-4DB2-BD59-A6C34878D82A}">
                    <a16:rowId xmlns:a16="http://schemas.microsoft.com/office/drawing/2014/main" xmlns="" val="2325762772"/>
                  </a:ext>
                </a:extLst>
              </a:tr>
            </a:tbl>
          </a:graphicData>
        </a:graphic>
      </p:graphicFrame>
    </p:spTree>
    <p:extLst>
      <p:ext uri="{BB962C8B-B14F-4D97-AF65-F5344CB8AC3E}">
        <p14:creationId xmlns:p14="http://schemas.microsoft.com/office/powerpoint/2010/main" val="313842703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11016" y="2105826"/>
            <a:ext cx="8410211" cy="2611626"/>
          </a:xfrm>
          <a:prstGeom prst="rect">
            <a:avLst/>
          </a:prstGeom>
        </p:spPr>
        <p:style>
          <a:lnRef idx="2">
            <a:schemeClr val="accent6"/>
          </a:lnRef>
          <a:fillRef idx="1">
            <a:schemeClr val="lt1"/>
          </a:fillRef>
          <a:effectRef idx="0">
            <a:schemeClr val="accent6"/>
          </a:effectRef>
          <a:fontRef idx="minor">
            <a:schemeClr val="dk1"/>
          </a:fontRef>
        </p:style>
        <p:txBody>
          <a:bodyPr>
            <a:noAutofit/>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r>
              <a:rPr lang="en-US" sz="2400" dirty="0"/>
              <a:t>Most websites don’t allow you to sign in with more than one account at a time. But private browsing mode offers a solution. Rather than signing out and signing in with another account, you can stay signed in in your main browsing window and open a private browsing window alongside it. Sign into a different account in the private browsing window and you’ll be signed into two accounts at once.</a:t>
            </a:r>
            <a:endParaRPr lang="en-US" sz="2400" dirty="0"/>
          </a:p>
        </p:txBody>
      </p:sp>
    </p:spTree>
    <p:extLst>
      <p:ext uri="{BB962C8B-B14F-4D97-AF65-F5344CB8AC3E}">
        <p14:creationId xmlns:p14="http://schemas.microsoft.com/office/powerpoint/2010/main" val="428224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Find the problem and solution in the following pages</a:t>
            </a:r>
          </a:p>
          <a:p>
            <a:pPr lvl="1"/>
            <a:r>
              <a:rPr lang="en-US" dirty="0">
                <a:hlinkClick r:id="rId2"/>
              </a:rPr>
              <a:t>http://malwarecomplaints.info/firefox-57-will-add-full-tracking-protection/</a:t>
            </a:r>
          </a:p>
          <a:p>
            <a:pPr lvl="1"/>
            <a:r>
              <a:rPr lang="en-US" dirty="0" smtClean="0">
                <a:hlinkClick r:id="rId2"/>
              </a:rPr>
              <a:t>https</a:t>
            </a:r>
            <a:r>
              <a:rPr lang="en-US" dirty="0">
                <a:hlinkClick r:id="rId2"/>
              </a:rPr>
              <a:t>://economictimes.indiatimes.com/magazines/panache/struggling-with-poor-wifi-signal-here-are-simple-ways-to-improve-coverage/articleshow/58822296.</a:t>
            </a:r>
            <a:r>
              <a:rPr lang="en-US" dirty="0" smtClean="0">
                <a:hlinkClick r:id="rId2"/>
              </a:rPr>
              <a:t>cms</a:t>
            </a:r>
            <a:endParaRPr lang="en-US" dirty="0" smtClean="0"/>
          </a:p>
          <a:p>
            <a:pPr lvl="1"/>
            <a:r>
              <a:rPr lang="en-US" dirty="0">
                <a:hlinkClick r:id="rId3"/>
              </a:rPr>
              <a:t>https://business.tutsplus.com/articles/how-to-stop-junk-email--cms-</a:t>
            </a:r>
            <a:r>
              <a:rPr lang="en-US" dirty="0" smtClean="0">
                <a:hlinkClick r:id="rId3"/>
              </a:rPr>
              <a:t>29427</a:t>
            </a:r>
            <a:endParaRPr lang="en-US" dirty="0" smtClean="0"/>
          </a:p>
          <a:p>
            <a:pPr lvl="1"/>
            <a:endParaRPr lang="en-US" dirty="0"/>
          </a:p>
        </p:txBody>
      </p:sp>
    </p:spTree>
    <p:extLst>
      <p:ext uri="{BB962C8B-B14F-4D97-AF65-F5344CB8AC3E}">
        <p14:creationId xmlns:p14="http://schemas.microsoft.com/office/powerpoint/2010/main" val="217601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8096" y="1750547"/>
            <a:ext cx="7290055" cy="1836174"/>
          </a:xfrm>
        </p:spPr>
        <p:txBody>
          <a:bodyPr>
            <a:normAutofit lnSpcReduction="10000"/>
          </a:bodyPr>
          <a:lstStyle/>
          <a:p>
            <a:r>
              <a:rPr lang="en-US" dirty="0" smtClean="0"/>
              <a:t>Includes a thesis statement, a sentence to sum up all the main ideas</a:t>
            </a:r>
          </a:p>
          <a:p>
            <a:r>
              <a:rPr lang="en-US" dirty="0" smtClean="0"/>
              <a:t>Gives context and background</a:t>
            </a:r>
          </a:p>
          <a:p>
            <a:r>
              <a:rPr lang="en-US" dirty="0" smtClean="0"/>
              <a:t>Tells purpose and organization</a:t>
            </a:r>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t="4910" b="66757"/>
          <a:stretch/>
        </p:blipFill>
        <p:spPr>
          <a:xfrm>
            <a:off x="1311351" y="3771015"/>
            <a:ext cx="6690286" cy="3048000"/>
          </a:xfrm>
          <a:prstGeom prst="rect">
            <a:avLst/>
          </a:prstGeom>
        </p:spPr>
      </p:pic>
    </p:spTree>
    <p:extLst>
      <p:ext uri="{BB962C8B-B14F-4D97-AF65-F5344CB8AC3E}">
        <p14:creationId xmlns:p14="http://schemas.microsoft.com/office/powerpoint/2010/main" val="27871185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ucture of an academic essay"/>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30772" y="622663"/>
            <a:ext cx="4802003" cy="567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314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essay</a:t>
            </a:r>
            <a:endParaRPr lang="en-US" dirty="0"/>
          </a:p>
        </p:txBody>
      </p:sp>
      <p:sp>
        <p:nvSpPr>
          <p:cNvPr id="3" name="Content Placeholder 2"/>
          <p:cNvSpPr>
            <a:spLocks noGrp="1"/>
          </p:cNvSpPr>
          <p:nvPr>
            <p:ph idx="1"/>
          </p:nvPr>
        </p:nvSpPr>
        <p:spPr/>
        <p:txBody>
          <a:bodyPr>
            <a:normAutofit/>
          </a:bodyPr>
          <a:lstStyle/>
          <a:p>
            <a:r>
              <a:rPr lang="en-US" dirty="0" smtClean="0"/>
              <a:t>Title: </a:t>
            </a:r>
            <a:r>
              <a:rPr lang="en-US" dirty="0"/>
              <a:t>The V's of </a:t>
            </a:r>
            <a:r>
              <a:rPr lang="en-US" dirty="0" smtClean="0"/>
              <a:t>Big Data</a:t>
            </a:r>
            <a:r>
              <a:rPr lang="en-US" dirty="0"/>
              <a:t>: Velocity, Volume, Value, Variety</a:t>
            </a:r>
            <a:r>
              <a:rPr lang="en-US" dirty="0" smtClean="0"/>
              <a:t>, </a:t>
            </a:r>
            <a:r>
              <a:rPr lang="en-US" dirty="0"/>
              <a:t>and Veracity</a:t>
            </a:r>
          </a:p>
          <a:p>
            <a:pPr lvl="1"/>
            <a:r>
              <a:rPr lang="en-US" dirty="0">
                <a:hlinkClick r:id="rId2"/>
              </a:rPr>
              <a:t>https://</a:t>
            </a:r>
            <a:r>
              <a:rPr lang="en-US" dirty="0" smtClean="0">
                <a:hlinkClick r:id="rId2"/>
              </a:rPr>
              <a:t>www.xsnet.com/blog/updated-for-2017-the-vs-of-big-data-velocity-volume-value-variety-and-veracity</a:t>
            </a:r>
            <a:endParaRPr lang="en-US" dirty="0" smtClean="0"/>
          </a:p>
        </p:txBody>
      </p:sp>
      <p:pic>
        <p:nvPicPr>
          <p:cNvPr id="4" name="Picture 3"/>
          <p:cNvPicPr>
            <a:picLocks noChangeAspect="1"/>
          </p:cNvPicPr>
          <p:nvPr/>
        </p:nvPicPr>
        <p:blipFill rotWithShape="1">
          <a:blip r:embed="rId3"/>
          <a:srcRect b="22758"/>
          <a:stretch/>
        </p:blipFill>
        <p:spPr>
          <a:xfrm>
            <a:off x="4823027" y="4009732"/>
            <a:ext cx="3911251" cy="2406461"/>
          </a:xfrm>
          <a:prstGeom prst="rect">
            <a:avLst/>
          </a:prstGeom>
        </p:spPr>
      </p:pic>
    </p:spTree>
    <p:extLst>
      <p:ext uri="{BB962C8B-B14F-4D97-AF65-F5344CB8AC3E}">
        <p14:creationId xmlns:p14="http://schemas.microsoft.com/office/powerpoint/2010/main" val="40089226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196" y="1650125"/>
            <a:ext cx="6912863" cy="4014951"/>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In today’s growing digital world, data is king. With over 294 billion emails sent </a:t>
            </a:r>
            <a:r>
              <a:rPr lang="en-US" sz="2000" dirty="0" smtClean="0"/>
              <a:t>every day </a:t>
            </a:r>
            <a:r>
              <a:rPr lang="en-US" sz="2000" dirty="0"/>
              <a:t>and over 1 billion unique Google searches each day, staying on top of how to manage big data can be a key to your organization’s success. This is becoming a growing challenge for organizations in 2017 and will be well into the future. </a:t>
            </a:r>
            <a:r>
              <a:rPr lang="en-US" sz="2000" dirty="0" smtClean="0"/>
              <a:t>Since the </a:t>
            </a:r>
            <a:r>
              <a:rPr lang="en-US" sz="2000" dirty="0"/>
              <a:t>advent of the internet and computer systems, as a whole, the importance </a:t>
            </a:r>
            <a:r>
              <a:rPr lang="en-US" sz="2000" dirty="0" smtClean="0"/>
              <a:t>and growth </a:t>
            </a:r>
            <a:r>
              <a:rPr lang="en-US" sz="2000" dirty="0"/>
              <a:t>of big data has not diminished. And, it likely won’t in the future either. </a:t>
            </a:r>
            <a:r>
              <a:rPr lang="en-US" sz="2000" b="1" dirty="0" smtClean="0">
                <a:solidFill>
                  <a:srgbClr val="C00000"/>
                </a:solidFill>
              </a:rPr>
              <a:t>We’ve refreshed </a:t>
            </a:r>
            <a:r>
              <a:rPr lang="en-US" sz="2000" b="1" dirty="0">
                <a:solidFill>
                  <a:srgbClr val="C00000"/>
                </a:solidFill>
              </a:rPr>
              <a:t>this blog to give you insight into the role that big data is playing now </a:t>
            </a:r>
            <a:r>
              <a:rPr lang="en-US" sz="2000" b="1" dirty="0" smtClean="0">
                <a:solidFill>
                  <a:srgbClr val="C00000"/>
                </a:solidFill>
              </a:rPr>
              <a:t>and will </a:t>
            </a:r>
            <a:r>
              <a:rPr lang="en-US" sz="2000" b="1" dirty="0">
                <a:solidFill>
                  <a:srgbClr val="C00000"/>
                </a:solidFill>
              </a:rPr>
              <a:t>play into the future. </a:t>
            </a:r>
            <a:r>
              <a:rPr lang="en-US" sz="2000" dirty="0">
                <a:solidFill>
                  <a:srgbClr val="00B050"/>
                </a:solidFill>
              </a:rPr>
              <a:t>To make sense of big data and what it really means, we </a:t>
            </a:r>
            <a:r>
              <a:rPr lang="en-US" sz="2000" dirty="0" smtClean="0">
                <a:solidFill>
                  <a:srgbClr val="00B050"/>
                </a:solidFill>
              </a:rPr>
              <a:t>have broken </a:t>
            </a:r>
            <a:r>
              <a:rPr lang="en-US" sz="2000" dirty="0">
                <a:solidFill>
                  <a:srgbClr val="00B050"/>
                </a:solidFill>
              </a:rPr>
              <a:t>it down for you into the </a:t>
            </a:r>
            <a:r>
              <a:rPr lang="en-US" sz="2000" dirty="0" smtClean="0">
                <a:solidFill>
                  <a:srgbClr val="00B050"/>
                </a:solidFill>
              </a:rPr>
              <a:t>five </a:t>
            </a:r>
            <a:r>
              <a:rPr lang="en-US" sz="2000" dirty="0">
                <a:solidFill>
                  <a:srgbClr val="00B050"/>
                </a:solidFill>
              </a:rPr>
              <a:t>V's: Velocity, Volume, Value, Variety, </a:t>
            </a:r>
            <a:r>
              <a:rPr lang="en-US" sz="2000" dirty="0" smtClean="0">
                <a:solidFill>
                  <a:srgbClr val="00B050"/>
                </a:solidFill>
              </a:rPr>
              <a:t>and Veracity</a:t>
            </a:r>
            <a:r>
              <a:rPr lang="en-US" sz="2000" dirty="0">
                <a:solidFill>
                  <a:srgbClr val="00B050"/>
                </a:solidFill>
              </a:rPr>
              <a:t>.</a:t>
            </a:r>
            <a:endParaRPr lang="en-US" sz="2400" dirty="0">
              <a:solidFill>
                <a:srgbClr val="00B050"/>
              </a:solidFill>
            </a:endParaRPr>
          </a:p>
        </p:txBody>
      </p:sp>
      <p:sp>
        <p:nvSpPr>
          <p:cNvPr id="2" name="Line Callout 2 1"/>
          <p:cNvSpPr/>
          <p:nvPr/>
        </p:nvSpPr>
        <p:spPr>
          <a:xfrm>
            <a:off x="5990898" y="930169"/>
            <a:ext cx="2564524" cy="472964"/>
          </a:xfrm>
          <a:prstGeom prst="borderCallout2">
            <a:avLst>
              <a:gd name="adj1" fmla="val 18750"/>
              <a:gd name="adj2" fmla="val -8333"/>
              <a:gd name="adj3" fmla="val 18750"/>
              <a:gd name="adj4" fmla="val -16667"/>
              <a:gd name="adj5" fmla="val 703613"/>
              <a:gd name="adj6" fmla="val -5691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Thesis statement</a:t>
            </a:r>
            <a:endParaRPr lang="en-US" sz="2000" dirty="0"/>
          </a:p>
        </p:txBody>
      </p:sp>
      <p:sp>
        <p:nvSpPr>
          <p:cNvPr id="6" name="Line Callout 2 5"/>
          <p:cNvSpPr/>
          <p:nvPr/>
        </p:nvSpPr>
        <p:spPr>
          <a:xfrm>
            <a:off x="6427076" y="5912068"/>
            <a:ext cx="2564524" cy="472964"/>
          </a:xfrm>
          <a:prstGeom prst="borderCallout2">
            <a:avLst>
              <a:gd name="adj1" fmla="val 18750"/>
              <a:gd name="adj2" fmla="val -8333"/>
              <a:gd name="adj3" fmla="val 18750"/>
              <a:gd name="adj4" fmla="val -16667"/>
              <a:gd name="adj5" fmla="val -78611"/>
              <a:gd name="adj6" fmla="val -3560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Organization</a:t>
            </a:r>
            <a:endParaRPr lang="en-US" sz="2000" dirty="0"/>
          </a:p>
        </p:txBody>
      </p:sp>
    </p:spTree>
    <p:extLst>
      <p:ext uri="{BB962C8B-B14F-4D97-AF65-F5344CB8AC3E}">
        <p14:creationId xmlns:p14="http://schemas.microsoft.com/office/powerpoint/2010/main" val="953075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paragraphs</a:t>
            </a:r>
            <a:endParaRPr lang="en-US" dirty="0"/>
          </a:p>
        </p:txBody>
      </p:sp>
      <p:sp>
        <p:nvSpPr>
          <p:cNvPr id="3" name="Content Placeholder 2"/>
          <p:cNvSpPr>
            <a:spLocks noGrp="1"/>
          </p:cNvSpPr>
          <p:nvPr>
            <p:ph idx="1"/>
          </p:nvPr>
        </p:nvSpPr>
        <p:spPr/>
        <p:txBody>
          <a:bodyPr/>
          <a:lstStyle/>
          <a:p>
            <a:r>
              <a:rPr lang="en-US" dirty="0" smtClean="0"/>
              <a:t>Paragraphs are building blocks of a technical reports</a:t>
            </a:r>
          </a:p>
          <a:p>
            <a:r>
              <a:rPr lang="en-US" dirty="0" smtClean="0"/>
              <a:t>Three functions:</a:t>
            </a:r>
          </a:p>
          <a:p>
            <a:pPr lvl="1"/>
            <a:r>
              <a:rPr lang="en-US" dirty="0" smtClean="0"/>
              <a:t>Provide logical breaks in subject matter</a:t>
            </a:r>
          </a:p>
          <a:p>
            <a:pPr lvl="1"/>
            <a:r>
              <a:rPr lang="en-US" dirty="0" smtClean="0"/>
              <a:t>Aid reading by physically breaking a composition into observable units</a:t>
            </a:r>
          </a:p>
          <a:p>
            <a:pPr lvl="1"/>
            <a:r>
              <a:rPr lang="en-US" dirty="0" smtClean="0"/>
              <a:t>Logically develop and complete the thought expressed in the topic sentence</a:t>
            </a:r>
            <a:endParaRPr lang="en-US" dirty="0"/>
          </a:p>
        </p:txBody>
      </p:sp>
    </p:spTree>
    <p:extLst>
      <p:ext uri="{BB962C8B-B14F-4D97-AF65-F5344CB8AC3E}">
        <p14:creationId xmlns:p14="http://schemas.microsoft.com/office/powerpoint/2010/main" val="59654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t="32972" b="18965"/>
          <a:stretch/>
        </p:blipFill>
        <p:spPr>
          <a:xfrm>
            <a:off x="1169581" y="789156"/>
            <a:ext cx="7151030" cy="5526584"/>
          </a:xfrm>
          <a:prstGeom prst="rect">
            <a:avLst/>
          </a:prstGeom>
        </p:spPr>
      </p:pic>
    </p:spTree>
    <p:extLst>
      <p:ext uri="{BB962C8B-B14F-4D97-AF65-F5344CB8AC3E}">
        <p14:creationId xmlns:p14="http://schemas.microsoft.com/office/powerpoint/2010/main" val="5630711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paragraphs</a:t>
            </a:r>
            <a:endParaRPr lang="en-US" dirty="0"/>
          </a:p>
        </p:txBody>
      </p:sp>
      <p:sp>
        <p:nvSpPr>
          <p:cNvPr id="3" name="Content Placeholder 2"/>
          <p:cNvSpPr>
            <a:spLocks noGrp="1"/>
          </p:cNvSpPr>
          <p:nvPr>
            <p:ph idx="1"/>
          </p:nvPr>
        </p:nvSpPr>
        <p:spPr>
          <a:xfrm>
            <a:off x="768096" y="1934840"/>
            <a:ext cx="7829366" cy="4592083"/>
          </a:xfrm>
        </p:spPr>
        <p:txBody>
          <a:bodyPr>
            <a:normAutofit/>
          </a:bodyPr>
          <a:lstStyle/>
          <a:p>
            <a:r>
              <a:rPr lang="en-US" dirty="0"/>
              <a:t>In technical articles, the purpose of a paragraph is to support a single claim or idea</a:t>
            </a:r>
          </a:p>
          <a:p>
            <a:r>
              <a:rPr lang="en-US" dirty="0" smtClean="0"/>
              <a:t>One common way to structure a paragraph is </a:t>
            </a:r>
            <a:r>
              <a:rPr lang="en-US" dirty="0" smtClean="0">
                <a:solidFill>
                  <a:schemeClr val="accent2"/>
                </a:solidFill>
              </a:rPr>
              <a:t>PIE</a:t>
            </a:r>
          </a:p>
          <a:p>
            <a:pPr lvl="1"/>
            <a:r>
              <a:rPr lang="en-US" dirty="0" smtClean="0"/>
              <a:t>Opens with a main </a:t>
            </a:r>
            <a:r>
              <a:rPr lang="en-US" dirty="0" smtClean="0">
                <a:solidFill>
                  <a:schemeClr val="accent2"/>
                </a:solidFill>
              </a:rPr>
              <a:t>Point</a:t>
            </a:r>
            <a:r>
              <a:rPr lang="en-US" dirty="0" smtClean="0"/>
              <a:t> that paragraph will discuss (the </a:t>
            </a:r>
            <a:r>
              <a:rPr lang="en-US" dirty="0" smtClean="0">
                <a:solidFill>
                  <a:srgbClr val="C00000"/>
                </a:solidFill>
              </a:rPr>
              <a:t>topic sentence</a:t>
            </a:r>
            <a:r>
              <a:rPr lang="en-US" dirty="0" smtClean="0"/>
              <a:t>)</a:t>
            </a:r>
          </a:p>
          <a:p>
            <a:pPr lvl="1"/>
            <a:r>
              <a:rPr lang="en-US" dirty="0" smtClean="0"/>
              <a:t>The topic sentence supports the thesis statement</a:t>
            </a:r>
          </a:p>
          <a:p>
            <a:pPr lvl="1"/>
            <a:r>
              <a:rPr lang="en-US" dirty="0" smtClean="0"/>
              <a:t>Gives </a:t>
            </a:r>
            <a:r>
              <a:rPr lang="en-US" dirty="0" smtClean="0">
                <a:solidFill>
                  <a:schemeClr val="accent2"/>
                </a:solidFill>
              </a:rPr>
              <a:t>Information</a:t>
            </a:r>
            <a:r>
              <a:rPr lang="en-US" dirty="0" smtClean="0"/>
              <a:t> to support that point</a:t>
            </a:r>
          </a:p>
          <a:p>
            <a:pPr lvl="1"/>
            <a:r>
              <a:rPr lang="en-US" dirty="0" smtClean="0"/>
              <a:t>Ends with an </a:t>
            </a:r>
            <a:r>
              <a:rPr lang="en-US" dirty="0" smtClean="0">
                <a:solidFill>
                  <a:schemeClr val="accent2"/>
                </a:solidFill>
              </a:rPr>
              <a:t>Explanation</a:t>
            </a:r>
            <a:r>
              <a:rPr lang="en-US" dirty="0" smtClean="0"/>
              <a:t> of </a:t>
            </a:r>
            <a:br>
              <a:rPr lang="en-US" dirty="0" smtClean="0"/>
            </a:br>
            <a:r>
              <a:rPr lang="en-US" dirty="0" smtClean="0"/>
              <a:t>the information</a:t>
            </a:r>
            <a:endParaRPr lang="en-US" dirty="0"/>
          </a:p>
        </p:txBody>
      </p:sp>
      <p:pic>
        <p:nvPicPr>
          <p:cNvPr id="4" name="Picture 3" descr="PIE.jpg"/>
          <p:cNvPicPr>
            <a:picLocks noChangeAspect="1"/>
          </p:cNvPicPr>
          <p:nvPr/>
        </p:nvPicPr>
        <p:blipFill>
          <a:blip r:embed="rId3" cstate="print"/>
          <a:stretch>
            <a:fillRect/>
          </a:stretch>
        </p:blipFill>
        <p:spPr>
          <a:xfrm>
            <a:off x="6341594" y="4462984"/>
            <a:ext cx="2802406" cy="1846377"/>
          </a:xfrm>
          <a:prstGeom prst="rect">
            <a:avLst/>
          </a:prstGeom>
        </p:spPr>
      </p:pic>
    </p:spTree>
    <p:extLst>
      <p:ext uri="{BB962C8B-B14F-4D97-AF65-F5344CB8AC3E}">
        <p14:creationId xmlns:p14="http://schemas.microsoft.com/office/powerpoint/2010/main" val="310065042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9651</TotalTime>
  <Words>2872</Words>
  <Application>Microsoft Macintosh PowerPoint</Application>
  <PresentationFormat>On-screen Show (4:3)</PresentationFormat>
  <Paragraphs>276</Paragraphs>
  <Slides>40</Slides>
  <Notes>17</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Integral</vt:lpstr>
      <vt:lpstr>Text structure</vt:lpstr>
      <vt:lpstr>Outline</vt:lpstr>
      <vt:lpstr>A basic structure for academic essay</vt:lpstr>
      <vt:lpstr>Introduction</vt:lpstr>
      <vt:lpstr>Sample essay</vt:lpstr>
      <vt:lpstr>PowerPoint Presentation</vt:lpstr>
      <vt:lpstr>Functions of paragraphs</vt:lpstr>
      <vt:lpstr>PowerPoint Presentation</vt:lpstr>
      <vt:lpstr>Body paragraphs</vt:lpstr>
      <vt:lpstr>PIE paragraph</vt:lpstr>
      <vt:lpstr>PowerPoint Presentation</vt:lpstr>
      <vt:lpstr>Exercise</vt:lpstr>
      <vt:lpstr>Conclusion</vt:lpstr>
      <vt:lpstr>PowerPoint Presentation</vt:lpstr>
      <vt:lpstr>PowerPoint Presentation</vt:lpstr>
      <vt:lpstr>Reference</vt:lpstr>
      <vt:lpstr>Paragraph patterns</vt:lpstr>
      <vt:lpstr>Transition words</vt:lpstr>
      <vt:lpstr>Paragraph Pattern: Description</vt:lpstr>
      <vt:lpstr>Coherence</vt:lpstr>
      <vt:lpstr>PowerPoint Presentation</vt:lpstr>
      <vt:lpstr>PowerPoint Presentation</vt:lpstr>
      <vt:lpstr>Spatial description</vt:lpstr>
      <vt:lpstr>Data model description</vt:lpstr>
      <vt:lpstr>Data model description</vt:lpstr>
      <vt:lpstr>Paragraph Pattern: Sequence</vt:lpstr>
      <vt:lpstr>PowerPoint Presentation</vt:lpstr>
      <vt:lpstr>PowerPoint Presentation</vt:lpstr>
      <vt:lpstr>Pipelines</vt:lpstr>
      <vt:lpstr>Paragraph Pattern: Compare &amp; Contrast</vt:lpstr>
      <vt:lpstr>PowerPoint Presentation</vt:lpstr>
      <vt:lpstr>PowerPoint Presentation</vt:lpstr>
      <vt:lpstr>Paragraph Pattern: Cause &amp; Effect</vt:lpstr>
      <vt:lpstr>PowerPoint Presentation</vt:lpstr>
      <vt:lpstr>PowerPoint Presentation</vt:lpstr>
      <vt:lpstr>Exercise</vt:lpstr>
      <vt:lpstr>Paragraph Pattern: Problem &amp; Solution</vt:lpstr>
      <vt:lpstr>PowerPoint Presentation</vt:lpstr>
      <vt:lpstr>Example</vt:lpstr>
      <vt:lpstr>PowerPoint Presentation</vt:lpstr>
    </vt:vector>
  </TitlesOfParts>
  <Company>IPM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 scientific paper</dc:title>
  <dc:creator>Philip Lei</dc:creator>
  <cp:lastModifiedBy>Philip Lei</cp:lastModifiedBy>
  <cp:revision>259</cp:revision>
  <cp:lastPrinted>2018-01-16T04:13:56Z</cp:lastPrinted>
  <dcterms:created xsi:type="dcterms:W3CDTF">2018-01-08T08:19:06Z</dcterms:created>
  <dcterms:modified xsi:type="dcterms:W3CDTF">2018-02-12T04:12:45Z</dcterms:modified>
</cp:coreProperties>
</file>