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56"/>
  </p:notesMasterIdLst>
  <p:handoutMasterIdLst>
    <p:handoutMasterId r:id="rId57"/>
  </p:handoutMasterIdLst>
  <p:sldIdLst>
    <p:sldId id="282" r:id="rId5"/>
    <p:sldId id="358" r:id="rId6"/>
    <p:sldId id="359" r:id="rId7"/>
    <p:sldId id="482" r:id="rId8"/>
    <p:sldId id="483" r:id="rId9"/>
    <p:sldId id="484" r:id="rId10"/>
    <p:sldId id="485" r:id="rId11"/>
    <p:sldId id="486" r:id="rId12"/>
    <p:sldId id="487" r:id="rId13"/>
    <p:sldId id="488" r:id="rId14"/>
    <p:sldId id="490" r:id="rId15"/>
    <p:sldId id="489" r:id="rId16"/>
    <p:sldId id="491" r:id="rId17"/>
    <p:sldId id="493" r:id="rId18"/>
    <p:sldId id="494" r:id="rId19"/>
    <p:sldId id="495" r:id="rId20"/>
    <p:sldId id="496" r:id="rId21"/>
    <p:sldId id="497" r:id="rId22"/>
    <p:sldId id="498" r:id="rId23"/>
    <p:sldId id="499" r:id="rId24"/>
    <p:sldId id="500" r:id="rId25"/>
    <p:sldId id="501" r:id="rId26"/>
    <p:sldId id="502" r:id="rId27"/>
    <p:sldId id="503" r:id="rId28"/>
    <p:sldId id="504" r:id="rId29"/>
    <p:sldId id="505" r:id="rId30"/>
    <p:sldId id="506" r:id="rId31"/>
    <p:sldId id="507" r:id="rId32"/>
    <p:sldId id="508" r:id="rId33"/>
    <p:sldId id="509" r:id="rId34"/>
    <p:sldId id="510" r:id="rId35"/>
    <p:sldId id="511" r:id="rId36"/>
    <p:sldId id="512" r:id="rId37"/>
    <p:sldId id="513" r:id="rId38"/>
    <p:sldId id="514" r:id="rId39"/>
    <p:sldId id="515" r:id="rId40"/>
    <p:sldId id="516" r:id="rId41"/>
    <p:sldId id="517" r:id="rId42"/>
    <p:sldId id="518" r:id="rId43"/>
    <p:sldId id="519" r:id="rId44"/>
    <p:sldId id="520" r:id="rId45"/>
    <p:sldId id="521" r:id="rId46"/>
    <p:sldId id="522" r:id="rId47"/>
    <p:sldId id="524" r:id="rId48"/>
    <p:sldId id="523" r:id="rId49"/>
    <p:sldId id="525" r:id="rId50"/>
    <p:sldId id="526" r:id="rId51"/>
    <p:sldId id="527" r:id="rId52"/>
    <p:sldId id="528" r:id="rId53"/>
    <p:sldId id="529" r:id="rId54"/>
    <p:sldId id="35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59320" autoAdjust="0"/>
  </p:normalViewPr>
  <p:slideViewPr>
    <p:cSldViewPr snapToGrid="0">
      <p:cViewPr varScale="1">
        <p:scale>
          <a:sx n="54" d="100"/>
          <a:sy n="54" d="100"/>
        </p:scale>
        <p:origin x="90" y="2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85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62A0-CE3B-5F4A-A1BA-04553DDB54DB}"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US"/>
        </a:p>
      </dgm:t>
    </dgm:pt>
    <dgm:pt modelId="{E7C1FB02-03C4-434A-8A56-BF7B60B0B679}">
      <dgm:prSet/>
      <dgm:spPr>
        <a:xfrm>
          <a:off x="655248" y="2738"/>
          <a:ext cx="3100387" cy="18602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buNone/>
          </a:pPr>
          <a:r>
            <a:rPr lang="en-US" b="1" dirty="0">
              <a:solidFill>
                <a:sysClr val="windowText" lastClr="000000"/>
              </a:solidFill>
              <a:latin typeface="Calibri"/>
              <a:ea typeface="+mn-ea"/>
              <a:cs typeface="+mn-cs"/>
            </a:rPr>
            <a:t>Performance</a:t>
          </a:r>
        </a:p>
      </dgm:t>
    </dgm:pt>
    <dgm:pt modelId="{B03A4C55-B70F-D34B-AE39-4229994311F7}" type="parTrans" cxnId="{A8724253-940A-4B40-B83A-000C93AC7921}">
      <dgm:prSet/>
      <dgm:spPr/>
      <dgm:t>
        <a:bodyPr/>
        <a:lstStyle/>
        <a:p>
          <a:endParaRPr lang="en-US"/>
        </a:p>
      </dgm:t>
    </dgm:pt>
    <dgm:pt modelId="{EDCF6AC3-3D70-7C4B-9F81-801EE614353A}" type="sibTrans" cxnId="{A8724253-940A-4B40-B83A-000C93AC7921}">
      <dgm:prSet/>
      <dgm:spPr>
        <a:xfrm rot="5400000">
          <a:off x="125758" y="1481961"/>
          <a:ext cx="2312212" cy="279034"/>
        </a:xfrm>
        <a:prstGeom prst="rect">
          <a:avLst/>
        </a:prstGeom>
        <a:gradFill rotWithShape="0">
          <a:gsLst>
            <a:gs pos="0">
              <a:srgbClr val="4F81BD">
                <a:tint val="60000"/>
                <a:hueOff val="0"/>
                <a:satOff val="0"/>
                <a:lumOff val="0"/>
                <a:alphaOff val="0"/>
                <a:tint val="50000"/>
                <a:satMod val="300000"/>
              </a:srgbClr>
            </a:gs>
            <a:gs pos="35000">
              <a:srgbClr val="4F81BD">
                <a:tint val="60000"/>
                <a:hueOff val="0"/>
                <a:satOff val="0"/>
                <a:lumOff val="0"/>
                <a:alphaOff val="0"/>
                <a:tint val="37000"/>
                <a:satMod val="300000"/>
              </a:srgbClr>
            </a:gs>
            <a:gs pos="100000">
              <a:srgbClr val="4F81BD">
                <a:tint val="6000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dirty="0"/>
        </a:p>
      </dgm:t>
    </dgm:pt>
    <dgm:pt modelId="{F0719869-0A70-DA4E-BC78-A1998FAFE565}">
      <dgm:prSet/>
      <dgm:spPr>
        <a:xfrm>
          <a:off x="655248" y="2738"/>
          <a:ext cx="3100387" cy="18602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buChar char="•"/>
          </a:pPr>
          <a:r>
            <a:rPr lang="en-US" dirty="0">
              <a:solidFill>
                <a:sysClr val="windowText" lastClr="000000"/>
              </a:solidFill>
              <a:latin typeface="Calibri"/>
              <a:ea typeface="+mn-ea"/>
              <a:cs typeface="+mn-cs"/>
            </a:rPr>
            <a:t>a system with multiple processors will yield greater performance if work can be done in parallel</a:t>
          </a:r>
        </a:p>
      </dgm:t>
    </dgm:pt>
    <dgm:pt modelId="{936C5351-23AA-E846-B110-6D31984AB1F9}" type="parTrans" cxnId="{2B78E48A-59BC-E145-B585-8667B0902828}">
      <dgm:prSet/>
      <dgm:spPr/>
      <dgm:t>
        <a:bodyPr/>
        <a:lstStyle/>
        <a:p>
          <a:endParaRPr lang="en-US"/>
        </a:p>
      </dgm:t>
    </dgm:pt>
    <dgm:pt modelId="{368F2C33-4E02-0943-ADED-B2BE5EBA032C}" type="sibTrans" cxnId="{2B78E48A-59BC-E145-B585-8667B0902828}">
      <dgm:prSet/>
      <dgm:spPr/>
      <dgm:t>
        <a:bodyPr/>
        <a:lstStyle/>
        <a:p>
          <a:endParaRPr lang="en-US"/>
        </a:p>
      </dgm:t>
    </dgm:pt>
    <dgm:pt modelId="{3FF9C8E6-CA62-A24F-BA0D-84451CDF4A22}">
      <dgm:prSet/>
      <dgm:spPr>
        <a:xfrm>
          <a:off x="655248" y="2328029"/>
          <a:ext cx="3100387" cy="18602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buNone/>
          </a:pPr>
          <a:r>
            <a:rPr lang="en-US" b="1" dirty="0">
              <a:solidFill>
                <a:sysClr val="windowText" lastClr="000000"/>
              </a:solidFill>
              <a:latin typeface="Calibri"/>
              <a:ea typeface="+mn-ea"/>
              <a:cs typeface="+mn-cs"/>
            </a:rPr>
            <a:t>Availability</a:t>
          </a:r>
        </a:p>
      </dgm:t>
    </dgm:pt>
    <dgm:pt modelId="{4DC4CAFC-2FEB-774F-B598-57A6768EAC4B}" type="parTrans" cxnId="{35AA5C8E-D378-4846-82A3-4B16CDA92A7D}">
      <dgm:prSet/>
      <dgm:spPr/>
      <dgm:t>
        <a:bodyPr/>
        <a:lstStyle/>
        <a:p>
          <a:endParaRPr lang="en-US"/>
        </a:p>
      </dgm:t>
    </dgm:pt>
    <dgm:pt modelId="{7541F988-1FFC-F24D-BA9C-19D301A8E7DD}" type="sibTrans" cxnId="{35AA5C8E-D378-4846-82A3-4B16CDA92A7D}">
      <dgm:prSet/>
      <dgm:spPr>
        <a:xfrm>
          <a:off x="1288404" y="2644606"/>
          <a:ext cx="4110437" cy="279034"/>
        </a:xfrm>
        <a:prstGeom prst="rect">
          <a:avLst/>
        </a:prstGeom>
        <a:gradFill rotWithShape="0">
          <a:gsLst>
            <a:gs pos="0">
              <a:srgbClr val="4F81BD">
                <a:tint val="60000"/>
                <a:hueOff val="0"/>
                <a:satOff val="0"/>
                <a:lumOff val="0"/>
                <a:alphaOff val="0"/>
                <a:tint val="50000"/>
                <a:satMod val="300000"/>
              </a:srgbClr>
            </a:gs>
            <a:gs pos="35000">
              <a:srgbClr val="4F81BD">
                <a:tint val="60000"/>
                <a:hueOff val="0"/>
                <a:satOff val="0"/>
                <a:lumOff val="0"/>
                <a:alphaOff val="0"/>
                <a:tint val="37000"/>
                <a:satMod val="300000"/>
              </a:srgbClr>
            </a:gs>
            <a:gs pos="100000">
              <a:srgbClr val="4F81BD">
                <a:tint val="6000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dirty="0"/>
        </a:p>
      </dgm:t>
    </dgm:pt>
    <dgm:pt modelId="{26B170FE-9DB6-FB42-B483-C27D33F9331D}">
      <dgm:prSet/>
      <dgm:spPr>
        <a:xfrm>
          <a:off x="655248" y="2328029"/>
          <a:ext cx="3100387" cy="18602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buChar char="•"/>
          </a:pPr>
          <a:r>
            <a:rPr lang="en-US" dirty="0">
              <a:solidFill>
                <a:sysClr val="windowText" lastClr="000000"/>
              </a:solidFill>
              <a:latin typeface="Calibri"/>
              <a:ea typeface="+mn-ea"/>
              <a:cs typeface="+mn-cs"/>
            </a:rPr>
            <a:t>the failure of a single processor does not halt the machine</a:t>
          </a:r>
        </a:p>
      </dgm:t>
    </dgm:pt>
    <dgm:pt modelId="{97AA75CD-DBBC-4D42-8CD8-71E632A2C1B8}" type="parTrans" cxnId="{4E9BEB37-44AB-E941-9468-95BB5D4BE64E}">
      <dgm:prSet/>
      <dgm:spPr/>
      <dgm:t>
        <a:bodyPr/>
        <a:lstStyle/>
        <a:p>
          <a:endParaRPr lang="en-US"/>
        </a:p>
      </dgm:t>
    </dgm:pt>
    <dgm:pt modelId="{CABBE03D-D385-8542-8D65-98E8EBD1822E}" type="sibTrans" cxnId="{4E9BEB37-44AB-E941-9468-95BB5D4BE64E}">
      <dgm:prSet/>
      <dgm:spPr/>
      <dgm:t>
        <a:bodyPr/>
        <a:lstStyle/>
        <a:p>
          <a:endParaRPr lang="en-US"/>
        </a:p>
      </dgm:t>
    </dgm:pt>
    <dgm:pt modelId="{45B86229-4C7C-8149-B0CA-E1DC43B6BD32}">
      <dgm:prSet/>
      <dgm:spPr>
        <a:xfrm>
          <a:off x="4778763" y="2328029"/>
          <a:ext cx="3100387" cy="18602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buNone/>
          </a:pPr>
          <a:r>
            <a:rPr lang="en-US" b="1" dirty="0">
              <a:solidFill>
                <a:sysClr val="windowText" lastClr="000000"/>
              </a:solidFill>
              <a:latin typeface="Calibri"/>
              <a:ea typeface="+mn-ea"/>
              <a:cs typeface="+mn-cs"/>
            </a:rPr>
            <a:t>Incremental Growth</a:t>
          </a:r>
        </a:p>
      </dgm:t>
    </dgm:pt>
    <dgm:pt modelId="{BAA5497B-150F-AE44-876C-8DB3BA34E4D9}" type="parTrans" cxnId="{E647CAE8-B716-BE42-9366-0709332144ED}">
      <dgm:prSet/>
      <dgm:spPr/>
      <dgm:t>
        <a:bodyPr/>
        <a:lstStyle/>
        <a:p>
          <a:endParaRPr lang="en-US"/>
        </a:p>
      </dgm:t>
    </dgm:pt>
    <dgm:pt modelId="{4AD618F7-A81B-544D-B639-85D36E287274}" type="sibTrans" cxnId="{E647CAE8-B716-BE42-9366-0709332144ED}">
      <dgm:prSet/>
      <dgm:spPr>
        <a:xfrm rot="16200000">
          <a:off x="4249274" y="1481961"/>
          <a:ext cx="2312212" cy="279034"/>
        </a:xfrm>
        <a:prstGeom prst="rect">
          <a:avLst/>
        </a:prstGeom>
        <a:gradFill rotWithShape="0">
          <a:gsLst>
            <a:gs pos="0">
              <a:srgbClr val="4F81BD">
                <a:tint val="60000"/>
                <a:hueOff val="0"/>
                <a:satOff val="0"/>
                <a:lumOff val="0"/>
                <a:alphaOff val="0"/>
                <a:tint val="50000"/>
                <a:satMod val="300000"/>
              </a:srgbClr>
            </a:gs>
            <a:gs pos="35000">
              <a:srgbClr val="4F81BD">
                <a:tint val="60000"/>
                <a:hueOff val="0"/>
                <a:satOff val="0"/>
                <a:lumOff val="0"/>
                <a:alphaOff val="0"/>
                <a:tint val="37000"/>
                <a:satMod val="300000"/>
              </a:srgbClr>
            </a:gs>
            <a:gs pos="100000">
              <a:srgbClr val="4F81BD">
                <a:tint val="6000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dirty="0"/>
        </a:p>
      </dgm:t>
    </dgm:pt>
    <dgm:pt modelId="{7252DDE6-22C7-8940-8BA3-3C77E766407E}">
      <dgm:prSet/>
      <dgm:spPr>
        <a:xfrm>
          <a:off x="4778763" y="2328029"/>
          <a:ext cx="3100387" cy="18602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buChar char="•"/>
          </a:pPr>
          <a:r>
            <a:rPr lang="en-US" dirty="0">
              <a:solidFill>
                <a:sysClr val="windowText" lastClr="000000"/>
              </a:solidFill>
              <a:latin typeface="Calibri"/>
              <a:ea typeface="+mn-ea"/>
              <a:cs typeface="+mn-cs"/>
            </a:rPr>
            <a:t>an additional processor can be added to enhance performance</a:t>
          </a:r>
        </a:p>
      </dgm:t>
    </dgm:pt>
    <dgm:pt modelId="{0E5C20E0-AE3D-CD4F-ADE5-225362F62DEE}" type="parTrans" cxnId="{8853887D-E2A1-0540-B2DC-EC34C0DCBC29}">
      <dgm:prSet/>
      <dgm:spPr/>
      <dgm:t>
        <a:bodyPr/>
        <a:lstStyle/>
        <a:p>
          <a:endParaRPr lang="en-US"/>
        </a:p>
      </dgm:t>
    </dgm:pt>
    <dgm:pt modelId="{4B838EFE-2BCD-014E-B40F-D4D787228DF5}" type="sibTrans" cxnId="{8853887D-E2A1-0540-B2DC-EC34C0DCBC29}">
      <dgm:prSet/>
      <dgm:spPr/>
      <dgm:t>
        <a:bodyPr/>
        <a:lstStyle/>
        <a:p>
          <a:endParaRPr lang="en-US"/>
        </a:p>
      </dgm:t>
    </dgm:pt>
    <dgm:pt modelId="{4515DE4F-954E-A74C-A52D-B54823E7E787}">
      <dgm:prSet/>
      <dgm:spPr>
        <a:xfrm>
          <a:off x="4778763" y="2738"/>
          <a:ext cx="3100387" cy="18602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buNone/>
          </a:pPr>
          <a:r>
            <a:rPr lang="en-US" b="1" dirty="0">
              <a:solidFill>
                <a:sysClr val="windowText" lastClr="000000"/>
              </a:solidFill>
              <a:latin typeface="Calibri"/>
              <a:ea typeface="+mn-ea"/>
              <a:cs typeface="+mn-cs"/>
            </a:rPr>
            <a:t>Scaling</a:t>
          </a:r>
        </a:p>
      </dgm:t>
    </dgm:pt>
    <dgm:pt modelId="{4B6A4A52-6A98-074D-9B49-B800B611AA28}" type="parTrans" cxnId="{A6CF6198-FAFA-F046-B859-6B019B6A01CC}">
      <dgm:prSet/>
      <dgm:spPr/>
      <dgm:t>
        <a:bodyPr/>
        <a:lstStyle/>
        <a:p>
          <a:endParaRPr lang="en-US"/>
        </a:p>
      </dgm:t>
    </dgm:pt>
    <dgm:pt modelId="{11E4FB1E-4D57-1145-9324-23F65AC54052}" type="sibTrans" cxnId="{A6CF6198-FAFA-F046-B859-6B019B6A01CC}">
      <dgm:prSet/>
      <dgm:spPr/>
      <dgm:t>
        <a:bodyPr/>
        <a:lstStyle/>
        <a:p>
          <a:endParaRPr lang="en-US"/>
        </a:p>
      </dgm:t>
    </dgm:pt>
    <dgm:pt modelId="{B69DF90F-044A-1148-8BFA-115632C71C7C}">
      <dgm:prSet/>
      <dgm:spPr>
        <a:xfrm>
          <a:off x="4778763" y="2738"/>
          <a:ext cx="3100387" cy="18602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buChar char="•"/>
          </a:pPr>
          <a:r>
            <a:rPr lang="en-US" dirty="0">
              <a:solidFill>
                <a:sysClr val="windowText" lastClr="000000"/>
              </a:solidFill>
              <a:latin typeface="Calibri"/>
              <a:ea typeface="+mn-ea"/>
              <a:cs typeface="+mn-cs"/>
            </a:rPr>
            <a:t>vendors can offer a range of products with different price and performance characteristics</a:t>
          </a:r>
        </a:p>
      </dgm:t>
    </dgm:pt>
    <dgm:pt modelId="{88D10DB5-C3A5-7349-BA34-8241F14A506A}" type="parTrans" cxnId="{4F4814BD-8B5C-2B4F-BE39-95BF6F75FCE4}">
      <dgm:prSet/>
      <dgm:spPr/>
      <dgm:t>
        <a:bodyPr/>
        <a:lstStyle/>
        <a:p>
          <a:endParaRPr lang="en-US"/>
        </a:p>
      </dgm:t>
    </dgm:pt>
    <dgm:pt modelId="{C9B26143-EB41-654F-8991-4BB5D13EF08D}" type="sibTrans" cxnId="{4F4814BD-8B5C-2B4F-BE39-95BF6F75FCE4}">
      <dgm:prSet/>
      <dgm:spPr/>
      <dgm:t>
        <a:bodyPr/>
        <a:lstStyle/>
        <a:p>
          <a:endParaRPr lang="en-US"/>
        </a:p>
      </dgm:t>
    </dgm:pt>
    <dgm:pt modelId="{33DB8B0C-8469-E043-9272-1BC16C98E1CF}" type="pres">
      <dgm:prSet presAssocID="{0F5B62A0-CE3B-5F4A-A1BA-04553DDB54DB}" presName="Name0" presStyleCnt="0">
        <dgm:presLayoutVars>
          <dgm:dir/>
          <dgm:resizeHandles/>
        </dgm:presLayoutVars>
      </dgm:prSet>
      <dgm:spPr/>
    </dgm:pt>
    <dgm:pt modelId="{4032870D-BB36-4446-A83B-A123B1257ADE}" type="pres">
      <dgm:prSet presAssocID="{E7C1FB02-03C4-434A-8A56-BF7B60B0B679}" presName="compNode" presStyleCnt="0"/>
      <dgm:spPr/>
    </dgm:pt>
    <dgm:pt modelId="{43573063-CA93-5444-9C05-D2E0C777AE8F}" type="pres">
      <dgm:prSet presAssocID="{E7C1FB02-03C4-434A-8A56-BF7B60B0B679}" presName="dummyConnPt" presStyleCnt="0"/>
      <dgm:spPr/>
    </dgm:pt>
    <dgm:pt modelId="{4F0A6739-89F1-9D49-9BCE-093F07891350}" type="pres">
      <dgm:prSet presAssocID="{E7C1FB02-03C4-434A-8A56-BF7B60B0B679}" presName="node" presStyleLbl="node1" presStyleIdx="0" presStyleCnt="4">
        <dgm:presLayoutVars>
          <dgm:bulletEnabled val="1"/>
        </dgm:presLayoutVars>
      </dgm:prSet>
      <dgm:spPr/>
    </dgm:pt>
    <dgm:pt modelId="{57156A5F-5C81-8041-AF06-2D774109E205}" type="pres">
      <dgm:prSet presAssocID="{EDCF6AC3-3D70-7C4B-9F81-801EE614353A}" presName="sibTrans" presStyleLbl="bgSibTrans2D1" presStyleIdx="0" presStyleCnt="3"/>
      <dgm:spPr/>
    </dgm:pt>
    <dgm:pt modelId="{9E9FEA06-477D-9247-A3C1-7585500A6BE8}" type="pres">
      <dgm:prSet presAssocID="{3FF9C8E6-CA62-A24F-BA0D-84451CDF4A22}" presName="compNode" presStyleCnt="0"/>
      <dgm:spPr/>
    </dgm:pt>
    <dgm:pt modelId="{348E7B86-0BB8-1C4A-97DB-B65C4A872086}" type="pres">
      <dgm:prSet presAssocID="{3FF9C8E6-CA62-A24F-BA0D-84451CDF4A22}" presName="dummyConnPt" presStyleCnt="0"/>
      <dgm:spPr/>
    </dgm:pt>
    <dgm:pt modelId="{E085D1BB-EE4A-EF41-8C95-AA24FBC9B667}" type="pres">
      <dgm:prSet presAssocID="{3FF9C8E6-CA62-A24F-BA0D-84451CDF4A22}" presName="node" presStyleLbl="node1" presStyleIdx="1" presStyleCnt="4">
        <dgm:presLayoutVars>
          <dgm:bulletEnabled val="1"/>
        </dgm:presLayoutVars>
      </dgm:prSet>
      <dgm:spPr/>
    </dgm:pt>
    <dgm:pt modelId="{2BE430A8-E5F4-514B-9379-D42B6BB62557}" type="pres">
      <dgm:prSet presAssocID="{7541F988-1FFC-F24D-BA9C-19D301A8E7DD}" presName="sibTrans" presStyleLbl="bgSibTrans2D1" presStyleIdx="1" presStyleCnt="3"/>
      <dgm:spPr/>
    </dgm:pt>
    <dgm:pt modelId="{E772A6A1-EFAA-4D4D-8681-A263D8747F77}" type="pres">
      <dgm:prSet presAssocID="{45B86229-4C7C-8149-B0CA-E1DC43B6BD32}" presName="compNode" presStyleCnt="0"/>
      <dgm:spPr/>
    </dgm:pt>
    <dgm:pt modelId="{147839DE-6B86-EF49-A851-39A624510500}" type="pres">
      <dgm:prSet presAssocID="{45B86229-4C7C-8149-B0CA-E1DC43B6BD32}" presName="dummyConnPt" presStyleCnt="0"/>
      <dgm:spPr/>
    </dgm:pt>
    <dgm:pt modelId="{9EEA4761-437E-2447-AEF1-80F6AEAAE1CD}" type="pres">
      <dgm:prSet presAssocID="{45B86229-4C7C-8149-B0CA-E1DC43B6BD32}" presName="node" presStyleLbl="node1" presStyleIdx="2" presStyleCnt="4">
        <dgm:presLayoutVars>
          <dgm:bulletEnabled val="1"/>
        </dgm:presLayoutVars>
      </dgm:prSet>
      <dgm:spPr/>
    </dgm:pt>
    <dgm:pt modelId="{E21EC75D-96AD-7C4A-8699-BE859CB688BE}" type="pres">
      <dgm:prSet presAssocID="{4AD618F7-A81B-544D-B639-85D36E287274}" presName="sibTrans" presStyleLbl="bgSibTrans2D1" presStyleIdx="2" presStyleCnt="3"/>
      <dgm:spPr/>
    </dgm:pt>
    <dgm:pt modelId="{BD6DFBA6-2BC7-3F48-9184-23CD2E4EACBF}" type="pres">
      <dgm:prSet presAssocID="{4515DE4F-954E-A74C-A52D-B54823E7E787}" presName="compNode" presStyleCnt="0"/>
      <dgm:spPr/>
    </dgm:pt>
    <dgm:pt modelId="{17B8C7FE-160A-6A4F-8528-D6C8900FF282}" type="pres">
      <dgm:prSet presAssocID="{4515DE4F-954E-A74C-A52D-B54823E7E787}" presName="dummyConnPt" presStyleCnt="0"/>
      <dgm:spPr/>
    </dgm:pt>
    <dgm:pt modelId="{90AC56CC-20EA-BC4D-9739-42C5F93BB9B9}" type="pres">
      <dgm:prSet presAssocID="{4515DE4F-954E-A74C-A52D-B54823E7E787}" presName="node" presStyleLbl="node1" presStyleIdx="3" presStyleCnt="4">
        <dgm:presLayoutVars>
          <dgm:bulletEnabled val="1"/>
        </dgm:presLayoutVars>
      </dgm:prSet>
      <dgm:spPr/>
    </dgm:pt>
  </dgm:ptLst>
  <dgm:cxnLst>
    <dgm:cxn modelId="{2E82340D-D58F-41FB-933C-610949FE4EFF}" type="presOf" srcId="{45B86229-4C7C-8149-B0CA-E1DC43B6BD32}" destId="{9EEA4761-437E-2447-AEF1-80F6AEAAE1CD}" srcOrd="0" destOrd="0" presId="urn:microsoft.com/office/officeart/2005/8/layout/bProcess4"/>
    <dgm:cxn modelId="{02C83625-CEC6-4C47-8925-1A8E6F4811D8}" type="presOf" srcId="{7252DDE6-22C7-8940-8BA3-3C77E766407E}" destId="{9EEA4761-437E-2447-AEF1-80F6AEAAE1CD}" srcOrd="0" destOrd="1" presId="urn:microsoft.com/office/officeart/2005/8/layout/bProcess4"/>
    <dgm:cxn modelId="{8B7E2237-723F-46BB-9B83-0F66A85AC180}" type="presOf" srcId="{3FF9C8E6-CA62-A24F-BA0D-84451CDF4A22}" destId="{E085D1BB-EE4A-EF41-8C95-AA24FBC9B667}" srcOrd="0" destOrd="0" presId="urn:microsoft.com/office/officeart/2005/8/layout/bProcess4"/>
    <dgm:cxn modelId="{4E9BEB37-44AB-E941-9468-95BB5D4BE64E}" srcId="{3FF9C8E6-CA62-A24F-BA0D-84451CDF4A22}" destId="{26B170FE-9DB6-FB42-B483-C27D33F9331D}" srcOrd="0" destOrd="0" parTransId="{97AA75CD-DBBC-4D42-8CD8-71E632A2C1B8}" sibTransId="{CABBE03D-D385-8542-8D65-98E8EBD1822E}"/>
    <dgm:cxn modelId="{32EF705C-8CA4-4C26-9ACA-5A4D22EC7A2B}" type="presOf" srcId="{B69DF90F-044A-1148-8BFA-115632C71C7C}" destId="{90AC56CC-20EA-BC4D-9739-42C5F93BB9B9}" srcOrd="0" destOrd="1" presId="urn:microsoft.com/office/officeart/2005/8/layout/bProcess4"/>
    <dgm:cxn modelId="{90E97748-C551-4A61-BC4F-0A916637E2C7}" type="presOf" srcId="{4AD618F7-A81B-544D-B639-85D36E287274}" destId="{E21EC75D-96AD-7C4A-8699-BE859CB688BE}" srcOrd="0" destOrd="0" presId="urn:microsoft.com/office/officeart/2005/8/layout/bProcess4"/>
    <dgm:cxn modelId="{252BB94D-E4F3-4B99-8688-18D4A730C772}" type="presOf" srcId="{EDCF6AC3-3D70-7C4B-9F81-801EE614353A}" destId="{57156A5F-5C81-8041-AF06-2D774109E205}" srcOrd="0" destOrd="0" presId="urn:microsoft.com/office/officeart/2005/8/layout/bProcess4"/>
    <dgm:cxn modelId="{1BE69970-70B0-444C-B690-56B53C27578D}" type="presOf" srcId="{26B170FE-9DB6-FB42-B483-C27D33F9331D}" destId="{E085D1BB-EE4A-EF41-8C95-AA24FBC9B667}" srcOrd="0" destOrd="1" presId="urn:microsoft.com/office/officeart/2005/8/layout/bProcess4"/>
    <dgm:cxn modelId="{A8724253-940A-4B40-B83A-000C93AC7921}" srcId="{0F5B62A0-CE3B-5F4A-A1BA-04553DDB54DB}" destId="{E7C1FB02-03C4-434A-8A56-BF7B60B0B679}" srcOrd="0" destOrd="0" parTransId="{B03A4C55-B70F-D34B-AE39-4229994311F7}" sibTransId="{EDCF6AC3-3D70-7C4B-9F81-801EE614353A}"/>
    <dgm:cxn modelId="{EE5B2175-49AB-403C-8884-A32AD54FF353}" type="presOf" srcId="{E7C1FB02-03C4-434A-8A56-BF7B60B0B679}" destId="{4F0A6739-89F1-9D49-9BCE-093F07891350}" srcOrd="0" destOrd="0" presId="urn:microsoft.com/office/officeart/2005/8/layout/bProcess4"/>
    <dgm:cxn modelId="{8853887D-E2A1-0540-B2DC-EC34C0DCBC29}" srcId="{45B86229-4C7C-8149-B0CA-E1DC43B6BD32}" destId="{7252DDE6-22C7-8940-8BA3-3C77E766407E}" srcOrd="0" destOrd="0" parTransId="{0E5C20E0-AE3D-CD4F-ADE5-225362F62DEE}" sibTransId="{4B838EFE-2BCD-014E-B40F-D4D787228DF5}"/>
    <dgm:cxn modelId="{2B78E48A-59BC-E145-B585-8667B0902828}" srcId="{E7C1FB02-03C4-434A-8A56-BF7B60B0B679}" destId="{F0719869-0A70-DA4E-BC78-A1998FAFE565}" srcOrd="0" destOrd="0" parTransId="{936C5351-23AA-E846-B110-6D31984AB1F9}" sibTransId="{368F2C33-4E02-0943-ADED-B2BE5EBA032C}"/>
    <dgm:cxn modelId="{35AA5C8E-D378-4846-82A3-4B16CDA92A7D}" srcId="{0F5B62A0-CE3B-5F4A-A1BA-04553DDB54DB}" destId="{3FF9C8E6-CA62-A24F-BA0D-84451CDF4A22}" srcOrd="1" destOrd="0" parTransId="{4DC4CAFC-2FEB-774F-B598-57A6768EAC4B}" sibTransId="{7541F988-1FFC-F24D-BA9C-19D301A8E7DD}"/>
    <dgm:cxn modelId="{A6CF6198-FAFA-F046-B859-6B019B6A01CC}" srcId="{0F5B62A0-CE3B-5F4A-A1BA-04553DDB54DB}" destId="{4515DE4F-954E-A74C-A52D-B54823E7E787}" srcOrd="3" destOrd="0" parTransId="{4B6A4A52-6A98-074D-9B49-B800B611AA28}" sibTransId="{11E4FB1E-4D57-1145-9324-23F65AC54052}"/>
    <dgm:cxn modelId="{4F4814BD-8B5C-2B4F-BE39-95BF6F75FCE4}" srcId="{4515DE4F-954E-A74C-A52D-B54823E7E787}" destId="{B69DF90F-044A-1148-8BFA-115632C71C7C}" srcOrd="0" destOrd="0" parTransId="{88D10DB5-C3A5-7349-BA34-8241F14A506A}" sibTransId="{C9B26143-EB41-654F-8991-4BB5D13EF08D}"/>
    <dgm:cxn modelId="{E5D877C8-E692-4F6D-842E-7E38C99F69F1}" type="presOf" srcId="{7541F988-1FFC-F24D-BA9C-19D301A8E7DD}" destId="{2BE430A8-E5F4-514B-9379-D42B6BB62557}" srcOrd="0" destOrd="0" presId="urn:microsoft.com/office/officeart/2005/8/layout/bProcess4"/>
    <dgm:cxn modelId="{630FBFE3-3079-40A2-A9C1-86F76B54BCBC}" type="presOf" srcId="{0F5B62A0-CE3B-5F4A-A1BA-04553DDB54DB}" destId="{33DB8B0C-8469-E043-9272-1BC16C98E1CF}" srcOrd="0" destOrd="0" presId="urn:microsoft.com/office/officeart/2005/8/layout/bProcess4"/>
    <dgm:cxn modelId="{E647CAE8-B716-BE42-9366-0709332144ED}" srcId="{0F5B62A0-CE3B-5F4A-A1BA-04553DDB54DB}" destId="{45B86229-4C7C-8149-B0CA-E1DC43B6BD32}" srcOrd="2" destOrd="0" parTransId="{BAA5497B-150F-AE44-876C-8DB3BA34E4D9}" sibTransId="{4AD618F7-A81B-544D-B639-85D36E287274}"/>
    <dgm:cxn modelId="{E7AB81F5-AE2A-45A2-A727-8B480513BAD7}" type="presOf" srcId="{4515DE4F-954E-A74C-A52D-B54823E7E787}" destId="{90AC56CC-20EA-BC4D-9739-42C5F93BB9B9}" srcOrd="0" destOrd="0" presId="urn:microsoft.com/office/officeart/2005/8/layout/bProcess4"/>
    <dgm:cxn modelId="{F70280FD-6BEF-4682-8F3C-8DA38E1FBCC6}" type="presOf" srcId="{F0719869-0A70-DA4E-BC78-A1998FAFE565}" destId="{4F0A6739-89F1-9D49-9BCE-093F07891350}" srcOrd="0" destOrd="1" presId="urn:microsoft.com/office/officeart/2005/8/layout/bProcess4"/>
    <dgm:cxn modelId="{D7C772CD-F82A-4052-9A24-4E959712FF84}" type="presParOf" srcId="{33DB8B0C-8469-E043-9272-1BC16C98E1CF}" destId="{4032870D-BB36-4446-A83B-A123B1257ADE}" srcOrd="0" destOrd="0" presId="urn:microsoft.com/office/officeart/2005/8/layout/bProcess4"/>
    <dgm:cxn modelId="{F510F160-3AD9-4712-93FD-786724824BBD}" type="presParOf" srcId="{4032870D-BB36-4446-A83B-A123B1257ADE}" destId="{43573063-CA93-5444-9C05-D2E0C777AE8F}" srcOrd="0" destOrd="0" presId="urn:microsoft.com/office/officeart/2005/8/layout/bProcess4"/>
    <dgm:cxn modelId="{11104983-5F7F-464B-A091-B5E3E97EB17C}" type="presParOf" srcId="{4032870D-BB36-4446-A83B-A123B1257ADE}" destId="{4F0A6739-89F1-9D49-9BCE-093F07891350}" srcOrd="1" destOrd="0" presId="urn:microsoft.com/office/officeart/2005/8/layout/bProcess4"/>
    <dgm:cxn modelId="{632752C1-91A2-4145-A954-A8BBC03BADF5}" type="presParOf" srcId="{33DB8B0C-8469-E043-9272-1BC16C98E1CF}" destId="{57156A5F-5C81-8041-AF06-2D774109E205}" srcOrd="1" destOrd="0" presId="urn:microsoft.com/office/officeart/2005/8/layout/bProcess4"/>
    <dgm:cxn modelId="{37792185-6282-4B37-8111-ED704EE95057}" type="presParOf" srcId="{33DB8B0C-8469-E043-9272-1BC16C98E1CF}" destId="{9E9FEA06-477D-9247-A3C1-7585500A6BE8}" srcOrd="2" destOrd="0" presId="urn:microsoft.com/office/officeart/2005/8/layout/bProcess4"/>
    <dgm:cxn modelId="{1B5EFA34-B0C3-48D0-B7CF-B64564020E00}" type="presParOf" srcId="{9E9FEA06-477D-9247-A3C1-7585500A6BE8}" destId="{348E7B86-0BB8-1C4A-97DB-B65C4A872086}" srcOrd="0" destOrd="0" presId="urn:microsoft.com/office/officeart/2005/8/layout/bProcess4"/>
    <dgm:cxn modelId="{DE973C01-5A4A-40AA-B847-17437D9BF2C5}" type="presParOf" srcId="{9E9FEA06-477D-9247-A3C1-7585500A6BE8}" destId="{E085D1BB-EE4A-EF41-8C95-AA24FBC9B667}" srcOrd="1" destOrd="0" presId="urn:microsoft.com/office/officeart/2005/8/layout/bProcess4"/>
    <dgm:cxn modelId="{382E586A-8656-4246-BA09-A657F536952B}" type="presParOf" srcId="{33DB8B0C-8469-E043-9272-1BC16C98E1CF}" destId="{2BE430A8-E5F4-514B-9379-D42B6BB62557}" srcOrd="3" destOrd="0" presId="urn:microsoft.com/office/officeart/2005/8/layout/bProcess4"/>
    <dgm:cxn modelId="{8414AB02-19AB-484F-ADB2-118687F5C8E1}" type="presParOf" srcId="{33DB8B0C-8469-E043-9272-1BC16C98E1CF}" destId="{E772A6A1-EFAA-4D4D-8681-A263D8747F77}" srcOrd="4" destOrd="0" presId="urn:microsoft.com/office/officeart/2005/8/layout/bProcess4"/>
    <dgm:cxn modelId="{3605325A-E238-415B-A434-E8DA63D63ACD}" type="presParOf" srcId="{E772A6A1-EFAA-4D4D-8681-A263D8747F77}" destId="{147839DE-6B86-EF49-A851-39A624510500}" srcOrd="0" destOrd="0" presId="urn:microsoft.com/office/officeart/2005/8/layout/bProcess4"/>
    <dgm:cxn modelId="{1FC5A6F7-9463-41C0-900C-715419C54231}" type="presParOf" srcId="{E772A6A1-EFAA-4D4D-8681-A263D8747F77}" destId="{9EEA4761-437E-2447-AEF1-80F6AEAAE1CD}" srcOrd="1" destOrd="0" presId="urn:microsoft.com/office/officeart/2005/8/layout/bProcess4"/>
    <dgm:cxn modelId="{1CF74731-0328-4F30-9B8B-ED960E63CB97}" type="presParOf" srcId="{33DB8B0C-8469-E043-9272-1BC16C98E1CF}" destId="{E21EC75D-96AD-7C4A-8699-BE859CB688BE}" srcOrd="5" destOrd="0" presId="urn:microsoft.com/office/officeart/2005/8/layout/bProcess4"/>
    <dgm:cxn modelId="{36ABC27D-6FA9-4074-A4F2-84927C0B997B}" type="presParOf" srcId="{33DB8B0C-8469-E043-9272-1BC16C98E1CF}" destId="{BD6DFBA6-2BC7-3F48-9184-23CD2E4EACBF}" srcOrd="6" destOrd="0" presId="urn:microsoft.com/office/officeart/2005/8/layout/bProcess4"/>
    <dgm:cxn modelId="{BA3AAB31-E35D-4CDF-9536-1B7BC3934D7C}" type="presParOf" srcId="{BD6DFBA6-2BC7-3F48-9184-23CD2E4EACBF}" destId="{17B8C7FE-160A-6A4F-8528-D6C8900FF282}" srcOrd="0" destOrd="0" presId="urn:microsoft.com/office/officeart/2005/8/layout/bProcess4"/>
    <dgm:cxn modelId="{85412F09-6E88-4757-9855-C8772BD98C90}" type="presParOf" srcId="{BD6DFBA6-2BC7-3F48-9184-23CD2E4EACBF}" destId="{90AC56CC-20EA-BC4D-9739-42C5F93BB9B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56A5F-5C81-8041-AF06-2D774109E205}">
      <dsp:nvSpPr>
        <dsp:cNvPr id="0" name=""/>
        <dsp:cNvSpPr/>
      </dsp:nvSpPr>
      <dsp:spPr>
        <a:xfrm rot="5400000">
          <a:off x="9250" y="1393304"/>
          <a:ext cx="2175718" cy="262699"/>
        </a:xfrm>
        <a:prstGeom prst="rect">
          <a:avLst/>
        </a:prstGeom>
        <a:gradFill rotWithShape="0">
          <a:gsLst>
            <a:gs pos="0">
              <a:srgbClr val="4F81BD">
                <a:tint val="60000"/>
                <a:hueOff val="0"/>
                <a:satOff val="0"/>
                <a:lumOff val="0"/>
                <a:alphaOff val="0"/>
                <a:tint val="50000"/>
                <a:satMod val="300000"/>
              </a:srgbClr>
            </a:gs>
            <a:gs pos="35000">
              <a:srgbClr val="4F81BD">
                <a:tint val="60000"/>
                <a:hueOff val="0"/>
                <a:satOff val="0"/>
                <a:lumOff val="0"/>
                <a:alphaOff val="0"/>
                <a:tint val="37000"/>
                <a:satMod val="300000"/>
              </a:srgbClr>
            </a:gs>
            <a:gs pos="100000">
              <a:srgbClr val="4F81BD">
                <a:tint val="6000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4F0A6739-89F1-9D49-9BCE-093F07891350}">
      <dsp:nvSpPr>
        <dsp:cNvPr id="0" name=""/>
        <dsp:cNvSpPr/>
      </dsp:nvSpPr>
      <dsp:spPr>
        <a:xfrm>
          <a:off x="506608" y="109"/>
          <a:ext cx="2918887" cy="17513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b="1" kern="1200" dirty="0">
              <a:solidFill>
                <a:sysClr val="windowText" lastClr="000000"/>
              </a:solidFill>
              <a:latin typeface="Calibri"/>
              <a:ea typeface="+mn-ea"/>
              <a:cs typeface="+mn-cs"/>
            </a:rPr>
            <a:t>Performance</a:t>
          </a:r>
        </a:p>
        <a:p>
          <a:pPr marL="171450" lvl="1" indent="-171450" algn="l" defTabSz="755650" rtl="0">
            <a:lnSpc>
              <a:spcPct val="90000"/>
            </a:lnSpc>
            <a:spcBef>
              <a:spcPct val="0"/>
            </a:spcBef>
            <a:spcAft>
              <a:spcPct val="15000"/>
            </a:spcAft>
            <a:buChar char="•"/>
          </a:pPr>
          <a:r>
            <a:rPr lang="en-US" sz="1700" kern="1200" dirty="0">
              <a:solidFill>
                <a:sysClr val="windowText" lastClr="000000"/>
              </a:solidFill>
              <a:latin typeface="Calibri"/>
              <a:ea typeface="+mn-ea"/>
              <a:cs typeface="+mn-cs"/>
            </a:rPr>
            <a:t>a system with multiple processors will yield greater performance if work can be done in parallel</a:t>
          </a:r>
        </a:p>
      </dsp:txBody>
      <dsp:txXfrm>
        <a:off x="557903" y="51404"/>
        <a:ext cx="2816297" cy="1648742"/>
      </dsp:txXfrm>
    </dsp:sp>
    <dsp:sp modelId="{2BE430A8-E5F4-514B-9379-D42B6BB62557}">
      <dsp:nvSpPr>
        <dsp:cNvPr id="0" name=""/>
        <dsp:cNvSpPr/>
      </dsp:nvSpPr>
      <dsp:spPr>
        <a:xfrm>
          <a:off x="1103832" y="2487887"/>
          <a:ext cx="3868672" cy="262699"/>
        </a:xfrm>
        <a:prstGeom prst="rect">
          <a:avLst/>
        </a:prstGeom>
        <a:gradFill rotWithShape="0">
          <a:gsLst>
            <a:gs pos="0">
              <a:srgbClr val="4F81BD">
                <a:tint val="60000"/>
                <a:hueOff val="0"/>
                <a:satOff val="0"/>
                <a:lumOff val="0"/>
                <a:alphaOff val="0"/>
                <a:tint val="50000"/>
                <a:satMod val="300000"/>
              </a:srgbClr>
            </a:gs>
            <a:gs pos="35000">
              <a:srgbClr val="4F81BD">
                <a:tint val="60000"/>
                <a:hueOff val="0"/>
                <a:satOff val="0"/>
                <a:lumOff val="0"/>
                <a:alphaOff val="0"/>
                <a:tint val="37000"/>
                <a:satMod val="300000"/>
              </a:srgbClr>
            </a:gs>
            <a:gs pos="100000">
              <a:srgbClr val="4F81BD">
                <a:tint val="6000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085D1BB-EE4A-EF41-8C95-AA24FBC9B667}">
      <dsp:nvSpPr>
        <dsp:cNvPr id="0" name=""/>
        <dsp:cNvSpPr/>
      </dsp:nvSpPr>
      <dsp:spPr>
        <a:xfrm>
          <a:off x="506608" y="2189275"/>
          <a:ext cx="2918887" cy="17513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b="1" kern="1200" dirty="0">
              <a:solidFill>
                <a:sysClr val="windowText" lastClr="000000"/>
              </a:solidFill>
              <a:latin typeface="Calibri"/>
              <a:ea typeface="+mn-ea"/>
              <a:cs typeface="+mn-cs"/>
            </a:rPr>
            <a:t>Availability</a:t>
          </a:r>
        </a:p>
        <a:p>
          <a:pPr marL="171450" lvl="1" indent="-171450" algn="l" defTabSz="755650" rtl="0">
            <a:lnSpc>
              <a:spcPct val="90000"/>
            </a:lnSpc>
            <a:spcBef>
              <a:spcPct val="0"/>
            </a:spcBef>
            <a:spcAft>
              <a:spcPct val="15000"/>
            </a:spcAft>
            <a:buChar char="•"/>
          </a:pPr>
          <a:r>
            <a:rPr lang="en-US" sz="1700" kern="1200" dirty="0">
              <a:solidFill>
                <a:sysClr val="windowText" lastClr="000000"/>
              </a:solidFill>
              <a:latin typeface="Calibri"/>
              <a:ea typeface="+mn-ea"/>
              <a:cs typeface="+mn-cs"/>
            </a:rPr>
            <a:t>the failure of a single processor does not halt the machine</a:t>
          </a:r>
        </a:p>
      </dsp:txBody>
      <dsp:txXfrm>
        <a:off x="557903" y="2240570"/>
        <a:ext cx="2816297" cy="1648742"/>
      </dsp:txXfrm>
    </dsp:sp>
    <dsp:sp modelId="{E21EC75D-96AD-7C4A-8699-BE859CB688BE}">
      <dsp:nvSpPr>
        <dsp:cNvPr id="0" name=""/>
        <dsp:cNvSpPr/>
      </dsp:nvSpPr>
      <dsp:spPr>
        <a:xfrm rot="16200000">
          <a:off x="3891370" y="1393304"/>
          <a:ext cx="2175718" cy="262699"/>
        </a:xfrm>
        <a:prstGeom prst="rect">
          <a:avLst/>
        </a:prstGeom>
        <a:gradFill rotWithShape="0">
          <a:gsLst>
            <a:gs pos="0">
              <a:srgbClr val="4F81BD">
                <a:tint val="60000"/>
                <a:hueOff val="0"/>
                <a:satOff val="0"/>
                <a:lumOff val="0"/>
                <a:alphaOff val="0"/>
                <a:tint val="50000"/>
                <a:satMod val="300000"/>
              </a:srgbClr>
            </a:gs>
            <a:gs pos="35000">
              <a:srgbClr val="4F81BD">
                <a:tint val="60000"/>
                <a:hueOff val="0"/>
                <a:satOff val="0"/>
                <a:lumOff val="0"/>
                <a:alphaOff val="0"/>
                <a:tint val="37000"/>
                <a:satMod val="300000"/>
              </a:srgbClr>
            </a:gs>
            <a:gs pos="100000">
              <a:srgbClr val="4F81BD">
                <a:tint val="6000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9EEA4761-437E-2447-AEF1-80F6AEAAE1CD}">
      <dsp:nvSpPr>
        <dsp:cNvPr id="0" name=""/>
        <dsp:cNvSpPr/>
      </dsp:nvSpPr>
      <dsp:spPr>
        <a:xfrm>
          <a:off x="4388728" y="2189275"/>
          <a:ext cx="2918887" cy="17513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b="1" kern="1200" dirty="0">
              <a:solidFill>
                <a:sysClr val="windowText" lastClr="000000"/>
              </a:solidFill>
              <a:latin typeface="Calibri"/>
              <a:ea typeface="+mn-ea"/>
              <a:cs typeface="+mn-cs"/>
            </a:rPr>
            <a:t>Incremental Growth</a:t>
          </a:r>
        </a:p>
        <a:p>
          <a:pPr marL="171450" lvl="1" indent="-171450" algn="l" defTabSz="755650" rtl="0">
            <a:lnSpc>
              <a:spcPct val="90000"/>
            </a:lnSpc>
            <a:spcBef>
              <a:spcPct val="0"/>
            </a:spcBef>
            <a:spcAft>
              <a:spcPct val="15000"/>
            </a:spcAft>
            <a:buChar char="•"/>
          </a:pPr>
          <a:r>
            <a:rPr lang="en-US" sz="1700" kern="1200" dirty="0">
              <a:solidFill>
                <a:sysClr val="windowText" lastClr="000000"/>
              </a:solidFill>
              <a:latin typeface="Calibri"/>
              <a:ea typeface="+mn-ea"/>
              <a:cs typeface="+mn-cs"/>
            </a:rPr>
            <a:t>an additional processor can be added to enhance performance</a:t>
          </a:r>
        </a:p>
      </dsp:txBody>
      <dsp:txXfrm>
        <a:off x="4440023" y="2240570"/>
        <a:ext cx="2816297" cy="1648742"/>
      </dsp:txXfrm>
    </dsp:sp>
    <dsp:sp modelId="{90AC56CC-20EA-BC4D-9739-42C5F93BB9B9}">
      <dsp:nvSpPr>
        <dsp:cNvPr id="0" name=""/>
        <dsp:cNvSpPr/>
      </dsp:nvSpPr>
      <dsp:spPr>
        <a:xfrm>
          <a:off x="4388728" y="109"/>
          <a:ext cx="2918887" cy="1751332"/>
        </a:xfrm>
        <a:prstGeom prst="roundRect">
          <a:avLst>
            <a:gd name="adj" fmla="val 10000"/>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b="1" kern="1200" dirty="0">
              <a:solidFill>
                <a:sysClr val="windowText" lastClr="000000"/>
              </a:solidFill>
              <a:latin typeface="Calibri"/>
              <a:ea typeface="+mn-ea"/>
              <a:cs typeface="+mn-cs"/>
            </a:rPr>
            <a:t>Scaling</a:t>
          </a:r>
        </a:p>
        <a:p>
          <a:pPr marL="171450" lvl="1" indent="-171450" algn="l" defTabSz="755650" rtl="0">
            <a:lnSpc>
              <a:spcPct val="90000"/>
            </a:lnSpc>
            <a:spcBef>
              <a:spcPct val="0"/>
            </a:spcBef>
            <a:spcAft>
              <a:spcPct val="15000"/>
            </a:spcAft>
            <a:buChar char="•"/>
          </a:pPr>
          <a:r>
            <a:rPr lang="en-US" sz="1700" kern="1200" dirty="0">
              <a:solidFill>
                <a:sysClr val="windowText" lastClr="000000"/>
              </a:solidFill>
              <a:latin typeface="Calibri"/>
              <a:ea typeface="+mn-ea"/>
              <a:cs typeface="+mn-cs"/>
            </a:rPr>
            <a:t>vendors can offer a range of products with different price and performance characteristics</a:t>
          </a:r>
        </a:p>
      </dsp:txBody>
      <dsp:txXfrm>
        <a:off x="4440023" y="51404"/>
        <a:ext cx="2816297" cy="164874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9/24/2020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411163" y="700088"/>
            <a:ext cx="6191250" cy="3482975"/>
          </a:xfrm>
          <a:ln/>
        </p:spPr>
      </p:sp>
      <p:sp>
        <p:nvSpPr>
          <p:cNvPr id="66563"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3478408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411163" y="700088"/>
            <a:ext cx="6191250" cy="3482975"/>
          </a:xfrm>
          <a:ln w="12700" cap="flat">
            <a:solidFill>
              <a:schemeClr val="tx1"/>
            </a:solidFill>
          </a:ln>
        </p:spPr>
      </p:sp>
      <p:sp>
        <p:nvSpPr>
          <p:cNvPr id="82947" name="Rectangle 3"/>
          <p:cNvSpPr>
            <a:spLocks noGrp="1" noChangeArrowheads="1"/>
          </p:cNvSpPr>
          <p:nvPr>
            <p:ph type="body" idx="1"/>
          </p:nvPr>
        </p:nvSpPr>
        <p:spPr>
          <a:xfrm>
            <a:off x="935633" y="4416098"/>
            <a:ext cx="5140655" cy="4183995"/>
          </a:xfrm>
          <a:noFill/>
          <a:ln/>
        </p:spPr>
        <p:txBody>
          <a:bodyPr lIns="88503" tIns="43475" rIns="88503" bIns="43475"/>
          <a:lstStyle/>
          <a:p>
            <a:pPr eaLnBrk="1" hangingPunct="1"/>
            <a:endParaRPr lang="zh-TW" altLang="en-US"/>
          </a:p>
        </p:txBody>
      </p:sp>
    </p:spTree>
    <p:extLst>
      <p:ext uri="{BB962C8B-B14F-4D97-AF65-F5344CB8AC3E}">
        <p14:creationId xmlns:p14="http://schemas.microsoft.com/office/powerpoint/2010/main" val="492456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NZ" dirty="0"/>
              <a:t>Clearly, some of the flexibility and power of threads is lost if the one blocked thread blocks an entire process.</a:t>
            </a:r>
          </a:p>
          <a:p>
            <a:endParaRPr lang="en-US" dirty="0"/>
          </a:p>
          <a:p>
            <a:r>
              <a:rPr lang="en-US" sz="1200" b="0" i="0" u="none" strike="noStrike" kern="1200" baseline="0" dirty="0">
                <a:solidFill>
                  <a:schemeClr val="tx1"/>
                </a:solidFill>
                <a:latin typeface="+mn-lt"/>
                <a:ea typeface="+mn-ea"/>
                <a:cs typeface="+mn-cs"/>
              </a:rPr>
              <a:t>We will return to this issue subsequently in our discussion of user-level versus kernel-level threads, but for now, let us consider the </a:t>
            </a:r>
            <a:r>
              <a:rPr lang="en-US" sz="1200" b="1" i="0" u="none" strike="noStrike" kern="1200" baseline="0" dirty="0">
                <a:solidFill>
                  <a:schemeClr val="tx1"/>
                </a:solidFill>
                <a:latin typeface="+mn-lt"/>
                <a:ea typeface="+mn-ea"/>
                <a:cs typeface="+mn-cs"/>
              </a:rPr>
              <a:t>performance benefits of threads </a:t>
            </a:r>
            <a:r>
              <a:rPr lang="en-US" sz="1200" b="0" i="0" u="none" strike="noStrike" kern="1200" baseline="0" dirty="0">
                <a:solidFill>
                  <a:schemeClr val="tx1"/>
                </a:solidFill>
                <a:latin typeface="+mn-lt"/>
                <a:ea typeface="+mn-ea"/>
                <a:cs typeface="+mn-cs"/>
              </a:rPr>
              <a:t>that </a:t>
            </a:r>
            <a:r>
              <a:rPr lang="en-US" sz="1200" b="1" i="0" u="none" strike="noStrike" kern="1200" baseline="0" dirty="0">
                <a:solidFill>
                  <a:schemeClr val="tx1"/>
                </a:solidFill>
                <a:latin typeface="+mn-lt"/>
                <a:ea typeface="+mn-ea"/>
                <a:cs typeface="+mn-cs"/>
              </a:rPr>
              <a:t>do not block an entire process</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24</a:t>
            </a:fld>
            <a:endParaRPr lang="en-US" noProof="0" dirty="0"/>
          </a:p>
        </p:txBody>
      </p:sp>
    </p:spTree>
    <p:extLst>
      <p:ext uri="{BB962C8B-B14F-4D97-AF65-F5344CB8AC3E}">
        <p14:creationId xmlns:p14="http://schemas.microsoft.com/office/powerpoint/2010/main" val="2396266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Generally, it does not make sense to associate suspend states with threads because such states are process-level concepts. In particular, if a process is swapped out, all of its threads are necessarily swapped out because they all share the address space of the process.</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25</a:t>
            </a:fld>
            <a:endParaRPr lang="en-US" noProof="0" dirty="0"/>
          </a:p>
        </p:txBody>
      </p:sp>
    </p:spTree>
    <p:extLst>
      <p:ext uri="{BB962C8B-B14F-4D97-AF65-F5344CB8AC3E}">
        <p14:creationId xmlns:p14="http://schemas.microsoft.com/office/powerpoint/2010/main" val="2136608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mn-lt"/>
              </a:rPr>
              <a:t>USER-LEVEL THREADS </a:t>
            </a:r>
          </a:p>
          <a:p>
            <a:r>
              <a:rPr lang="en-US" i="1" dirty="0">
                <a:latin typeface="+mn-lt"/>
              </a:rPr>
              <a:t>In a pure ULT facility, all of the work of thread </a:t>
            </a:r>
            <a:r>
              <a:rPr lang="en-US" dirty="0">
                <a:latin typeface="+mn-lt"/>
              </a:rPr>
              <a:t>management is done by the application and the kernel is not aware of the existence of threads. Figure 4.5a illustrates the pure ULT approach. Any application can be programmed to be multithreaded by using a threads library, which is a package of routines for ULT management. The threads library contains code for creating and destroying threads, for passing messages and data between threads, for scheduling thread execution, and for saving and restoring thread contexts.</a:t>
            </a:r>
          </a:p>
          <a:p>
            <a:endParaRPr lang="en-US" dirty="0">
              <a:latin typeface="+mn-lt"/>
            </a:endParaRPr>
          </a:p>
          <a:p>
            <a:r>
              <a:rPr lang="en-US" dirty="0">
                <a:latin typeface="+mn-lt"/>
              </a:rPr>
              <a:t>By default, an application begins with a single thread and begins running in that thread. This application and its thread are allocated to a single process managed by the kernel. At any time that the application is running (the process is in the Running state), the application may spawn a new thread to run within the same process. Spawning is done by invoking the spawn utility in the threads library. Control is passed to that utility by a procedure call. The threads library creates a data structure for the new thread and then passes control to one of the threads within this process that is in the Ready state, using some scheduling algorithm. When control is passed to the library, the context of the current thread is saved, and when control is passed from the library to a thread, the context of that thread is restored. The context essentially consists of the contents of user registers, the program counter, and stack pointers.</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27</a:t>
            </a:fld>
            <a:endParaRPr lang="en-US" noProof="0" dirty="0"/>
          </a:p>
        </p:txBody>
      </p:sp>
    </p:spTree>
    <p:extLst>
      <p:ext uri="{BB962C8B-B14F-4D97-AF65-F5344CB8AC3E}">
        <p14:creationId xmlns:p14="http://schemas.microsoft.com/office/powerpoint/2010/main" val="2583643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All of the activity described in the preceding paragraph takes place in user space and within a single process. The kernel is unaware of this activity. The kernel continues to schedule the process as a unit and assigns a single execution state (Ready, Running, Blocked, etc.) to that process. The following examples should clarify the relationship between thread scheduling and process scheduling. Suppose that process B is executing in its thread 2; the states of the process and two ULTs that are part of the process are shown in Figure 4.6a . Each of the following is a possible occurrence: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application executing in thread 2 makes a system call that blocks B. </a:t>
            </a:r>
            <a:r>
              <a:rPr lang="en-US" sz="1200" b="0" kern="1200" baseline="0" dirty="0">
                <a:solidFill>
                  <a:schemeClr val="tx1"/>
                </a:solidFill>
                <a:latin typeface="+mn-lt"/>
                <a:ea typeface="+mn-ea"/>
                <a:cs typeface="+mn-cs"/>
              </a:rPr>
              <a:t>For </a:t>
            </a:r>
            <a:r>
              <a:rPr lang="en-US" sz="1200" kern="1200" baseline="0" dirty="0">
                <a:solidFill>
                  <a:schemeClr val="tx1"/>
                </a:solidFill>
                <a:latin typeface="+mn-lt"/>
                <a:ea typeface="+mn-ea"/>
                <a:cs typeface="+mn-cs"/>
              </a:rPr>
              <a:t>example, an I/O call is made. This causes control to transfer to the kernel. The kernel invokes the I/O action, places process B in the Blocked state, and switches to another process. Meanwhile, according to the data structure maintained by the threads library, </a:t>
            </a:r>
            <a:r>
              <a:rPr lang="en-US" sz="1200" b="1" kern="1200" baseline="0" dirty="0">
                <a:solidFill>
                  <a:schemeClr val="tx1"/>
                </a:solidFill>
                <a:latin typeface="+mn-lt"/>
                <a:ea typeface="+mn-ea"/>
                <a:cs typeface="+mn-cs"/>
              </a:rPr>
              <a:t>thread 2 of process B is still in the Running state</a:t>
            </a:r>
            <a:r>
              <a:rPr lang="en-US" sz="1200" kern="1200" baseline="0" dirty="0">
                <a:solidFill>
                  <a:schemeClr val="tx1"/>
                </a:solidFill>
                <a:latin typeface="+mn-lt"/>
                <a:ea typeface="+mn-ea"/>
                <a:cs typeface="+mn-cs"/>
              </a:rPr>
              <a:t>. It is important to note that thread 2 is not actually running in the sense of being executed on a processor; but it is perceived as being in the Running state by the threads library. The corresponding state diagrams are shown in Figure 4.6b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A clock interrupt passes control to the kernel and the kernel determines </a:t>
            </a:r>
            <a:r>
              <a:rPr lang="en-US" sz="1200" kern="1200" baseline="0" dirty="0">
                <a:solidFill>
                  <a:schemeClr val="tx1"/>
                </a:solidFill>
                <a:latin typeface="+mn-lt"/>
                <a:ea typeface="+mn-ea"/>
                <a:cs typeface="+mn-cs"/>
              </a:rPr>
              <a:t>that the currently running process (B) has exhausted its time slice. The kernel places process B in the Ready state and switches to another process. Meanwhile, according to the data structure maintained by the threads library, </a:t>
            </a:r>
            <a:r>
              <a:rPr lang="en-US" sz="1200" b="1" kern="1200" baseline="0" dirty="0">
                <a:solidFill>
                  <a:schemeClr val="tx1"/>
                </a:solidFill>
                <a:latin typeface="+mn-lt"/>
                <a:ea typeface="+mn-ea"/>
                <a:cs typeface="+mn-cs"/>
              </a:rPr>
              <a:t>thread 2 of process B is still in the Running state</a:t>
            </a:r>
            <a:r>
              <a:rPr lang="en-US" sz="1200" kern="1200" baseline="0" dirty="0">
                <a:solidFill>
                  <a:schemeClr val="tx1"/>
                </a:solidFill>
                <a:latin typeface="+mn-lt"/>
                <a:ea typeface="+mn-ea"/>
                <a:cs typeface="+mn-cs"/>
              </a:rPr>
              <a:t>. The corresponding state diagrams are shown in Figure 4.6c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Thread 2 has reached a point where it needs some action performed by thread </a:t>
            </a:r>
            <a:r>
              <a:rPr lang="en-US" sz="1200" kern="1200" baseline="0" dirty="0">
                <a:solidFill>
                  <a:schemeClr val="tx1"/>
                </a:solidFill>
                <a:latin typeface="+mn-lt"/>
                <a:ea typeface="+mn-ea"/>
                <a:cs typeface="+mn-cs"/>
              </a:rPr>
              <a:t>1 of process B. Thread 2 enters a Blocked state and thread 1 transitions from Ready to Running. The process itself remains in the Running state. The corresponding state diagrams are shown in Figure 4.6d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cases 1 and 2 ( Figures 4.6b and 4.6c ), when the kernel switches control back to process B, </a:t>
            </a:r>
            <a:r>
              <a:rPr lang="en-US" sz="1200" b="1" kern="1200" baseline="0" dirty="0">
                <a:solidFill>
                  <a:schemeClr val="tx1"/>
                </a:solidFill>
                <a:latin typeface="+mn-lt"/>
                <a:ea typeface="+mn-ea"/>
                <a:cs typeface="+mn-cs"/>
              </a:rPr>
              <a:t>execution resumes in thread</a:t>
            </a:r>
            <a:r>
              <a:rPr lang="en-US" sz="1200" b="0" kern="1200" baseline="0" dirty="0">
                <a:solidFill>
                  <a:schemeClr val="tx1"/>
                </a:solidFill>
                <a:latin typeface="+mn-lt"/>
                <a:ea typeface="+mn-ea"/>
                <a:cs typeface="+mn-cs"/>
              </a:rPr>
              <a:t> 2</a:t>
            </a:r>
            <a:r>
              <a:rPr lang="en-US" sz="1200" kern="1200" baseline="0" dirty="0">
                <a:solidFill>
                  <a:schemeClr val="tx1"/>
                </a:solidFill>
                <a:latin typeface="+mn-lt"/>
                <a:ea typeface="+mn-ea"/>
                <a:cs typeface="+mn-cs"/>
              </a:rPr>
              <a:t>. Also note that a process can be interrupted, either by exhausting its time slice or by being preempted by a higher priority process, </a:t>
            </a:r>
            <a:r>
              <a:rPr lang="en-US" sz="1200" b="1" kern="1200" baseline="0" dirty="0">
                <a:solidFill>
                  <a:schemeClr val="tx1"/>
                </a:solidFill>
                <a:latin typeface="+mn-lt"/>
                <a:ea typeface="+mn-ea"/>
                <a:cs typeface="+mn-cs"/>
              </a:rPr>
              <a:t>while it is executing code in the threads library</a:t>
            </a:r>
            <a:r>
              <a:rPr lang="en-US" sz="1200" kern="1200" baseline="0" dirty="0">
                <a:solidFill>
                  <a:schemeClr val="tx1"/>
                </a:solidFill>
                <a:latin typeface="+mn-lt"/>
                <a:ea typeface="+mn-ea"/>
                <a:cs typeface="+mn-cs"/>
              </a:rPr>
              <a:t>. Thus, a process may be in the midst of a thread switch from one thread to another when interrupted. When that process is resumed, execution continues within the threads library, which completes the thread switch and transfers control to another thread within that process.</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28</a:t>
            </a:fld>
            <a:endParaRPr lang="en-US" noProof="0" dirty="0"/>
          </a:p>
        </p:txBody>
      </p:sp>
    </p:spTree>
    <p:extLst>
      <p:ext uri="{BB962C8B-B14F-4D97-AF65-F5344CB8AC3E}">
        <p14:creationId xmlns:p14="http://schemas.microsoft.com/office/powerpoint/2010/main" val="2362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There are a number of advantages to the use of ULTs instead of KLTs, including the following:</a:t>
            </a:r>
          </a:p>
          <a:p>
            <a:r>
              <a:rPr lang="en-US" b="1" dirty="0">
                <a:latin typeface="+mn-lt"/>
              </a:rPr>
              <a:t>1. Thread switching does not require kernel mode privileges because all of the </a:t>
            </a:r>
            <a:r>
              <a:rPr lang="en-US" dirty="0">
                <a:latin typeface="+mn-lt"/>
              </a:rPr>
              <a:t>thread management data structures are within the user address space of a single process. Therefore, the process does not switch to the kernel mode to do thread management. This saves the overhead of two mode switches (user to kernel; kernel back to user).</a:t>
            </a:r>
          </a:p>
          <a:p>
            <a:r>
              <a:rPr lang="en-US" b="1" dirty="0">
                <a:latin typeface="+mn-lt"/>
              </a:rPr>
              <a:t>2. Scheduling can be application specific. One application may benefit most </a:t>
            </a:r>
            <a:r>
              <a:rPr lang="en-US" dirty="0">
                <a:latin typeface="+mn-lt"/>
              </a:rPr>
              <a:t>from a simple round-robin scheduling algorithm, while another might benefit from a priority-based scheduling algorithm. The scheduling algorithm can be tailored to the application without disturbing the underlying OS scheduler.</a:t>
            </a:r>
          </a:p>
          <a:p>
            <a:r>
              <a:rPr lang="en-US" b="1" dirty="0">
                <a:latin typeface="+mn-lt"/>
              </a:rPr>
              <a:t>3. ULTs can run on any OS. No changes are required to the underlying kernel </a:t>
            </a:r>
            <a:r>
              <a:rPr lang="en-US" dirty="0">
                <a:latin typeface="+mn-lt"/>
              </a:rPr>
              <a:t>to support ULTs. The threads library is a set of application-level functions shared by all applications. </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29</a:t>
            </a:fld>
            <a:endParaRPr lang="en-US" noProof="0" dirty="0"/>
          </a:p>
        </p:txBody>
      </p:sp>
    </p:spTree>
    <p:extLst>
      <p:ext uri="{BB962C8B-B14F-4D97-AF65-F5344CB8AC3E}">
        <p14:creationId xmlns:p14="http://schemas.microsoft.com/office/powerpoint/2010/main" val="1481593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30</a:t>
            </a:fld>
            <a:endParaRPr lang="en-US" noProof="0" dirty="0"/>
          </a:p>
        </p:txBody>
      </p:sp>
    </p:spTree>
    <p:extLst>
      <p:ext uri="{BB962C8B-B14F-4D97-AF65-F5344CB8AC3E}">
        <p14:creationId xmlns:p14="http://schemas.microsoft.com/office/powerpoint/2010/main" val="2107582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mn-lt"/>
              </a:rPr>
              <a:t>K</a:t>
            </a:r>
            <a:r>
              <a:rPr lang="en-US" sz="800" b="1" i="1" dirty="0">
                <a:latin typeface="+mn-lt"/>
              </a:rPr>
              <a:t>ERNEL</a:t>
            </a:r>
            <a:r>
              <a:rPr lang="en-US" b="1" i="1" dirty="0">
                <a:latin typeface="+mn-lt"/>
              </a:rPr>
              <a:t>-L</a:t>
            </a:r>
            <a:r>
              <a:rPr lang="en-US" sz="800" b="1" i="1" dirty="0">
                <a:latin typeface="+mn-lt"/>
              </a:rPr>
              <a:t>EVEL </a:t>
            </a:r>
            <a:r>
              <a:rPr lang="en-US" b="1" i="1" dirty="0">
                <a:latin typeface="+mn-lt"/>
              </a:rPr>
              <a:t>T</a:t>
            </a:r>
            <a:r>
              <a:rPr lang="en-US" sz="800" b="1" i="1" dirty="0">
                <a:latin typeface="+mn-lt"/>
              </a:rPr>
              <a:t>HREADS</a:t>
            </a:r>
          </a:p>
          <a:p>
            <a:r>
              <a:rPr lang="en-US" sz="800" i="1" dirty="0">
                <a:latin typeface="+mn-lt"/>
              </a:rPr>
              <a:t> </a:t>
            </a:r>
            <a:r>
              <a:rPr lang="en-US" i="1" dirty="0">
                <a:latin typeface="+mn-lt"/>
              </a:rPr>
              <a:t>In a pure KLT facility, all of the work of thread </a:t>
            </a:r>
            <a:r>
              <a:rPr lang="en-US" dirty="0">
                <a:latin typeface="+mn-lt"/>
              </a:rPr>
              <a:t>management is done by the kernel. There is no thread management code in the application level, simply an application programming interface (API) to the kernel thread facility. Windows is an example of this approach. Figure </a:t>
            </a:r>
            <a:r>
              <a:rPr lang="en-US" altLang="zh-CN" dirty="0">
                <a:latin typeface="+mn-lt"/>
              </a:rPr>
              <a:t>above</a:t>
            </a:r>
            <a:r>
              <a:rPr lang="en-US" dirty="0">
                <a:latin typeface="+mn-lt"/>
              </a:rPr>
              <a:t> depicts the pure KLT approach. The kernel maintains context information for the process as a whole and for individual threads within the process.</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31</a:t>
            </a:fld>
            <a:endParaRPr lang="en-US" noProof="0" dirty="0"/>
          </a:p>
        </p:txBody>
      </p:sp>
    </p:spTree>
    <p:extLst>
      <p:ext uri="{BB962C8B-B14F-4D97-AF65-F5344CB8AC3E}">
        <p14:creationId xmlns:p14="http://schemas.microsoft.com/office/powerpoint/2010/main" val="4113988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Overcomes the two principal drawbacks of the ULT approach.</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32</a:t>
            </a:fld>
            <a:endParaRPr lang="en-US" noProof="0" dirty="0"/>
          </a:p>
        </p:txBody>
      </p:sp>
    </p:spTree>
    <p:extLst>
      <p:ext uri="{BB962C8B-B14F-4D97-AF65-F5344CB8AC3E}">
        <p14:creationId xmlns:p14="http://schemas.microsoft.com/office/powerpoint/2010/main" val="3977550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We see that there is </a:t>
            </a:r>
            <a:r>
              <a:rPr lang="en-US" b="1" dirty="0">
                <a:latin typeface="+mn-lt"/>
              </a:rPr>
              <a:t>an order of magnitude or more of difference </a:t>
            </a:r>
            <a:r>
              <a:rPr lang="en-US" dirty="0">
                <a:latin typeface="+mn-lt"/>
              </a:rPr>
              <a:t>between ULTs and KLTs and similarly between KLTs and processes.</a:t>
            </a:r>
          </a:p>
          <a:p>
            <a:endParaRPr lang="en-US" dirty="0">
              <a:latin typeface="+mn-lt"/>
            </a:endParaRPr>
          </a:p>
          <a:p>
            <a:r>
              <a:rPr lang="en-US" sz="1200" b="0" i="0" u="none" strike="noStrike" kern="1200" baseline="0" dirty="0">
                <a:solidFill>
                  <a:schemeClr val="tx1"/>
                </a:solidFill>
                <a:latin typeface="+mn-lt"/>
                <a:ea typeface="+mn-ea"/>
                <a:cs typeface="+mn-cs"/>
              </a:rPr>
              <a:t>Thus, on the face of it, while there is </a:t>
            </a:r>
            <a:r>
              <a:rPr lang="en-US" sz="1200" b="1" i="0" u="none" strike="noStrike" kern="1200" baseline="0" dirty="0">
                <a:solidFill>
                  <a:schemeClr val="tx1"/>
                </a:solidFill>
                <a:latin typeface="+mn-lt"/>
                <a:ea typeface="+mn-ea"/>
                <a:cs typeface="+mn-cs"/>
              </a:rPr>
              <a:t>a significant speedup by using KLT multithreading compared to single-threaded processes</a:t>
            </a:r>
            <a:r>
              <a:rPr lang="en-US" sz="1200" b="0" i="0" u="none" strike="noStrike" kern="1200" baseline="0" dirty="0">
                <a:solidFill>
                  <a:schemeClr val="tx1"/>
                </a:solidFill>
                <a:latin typeface="+mn-lt"/>
                <a:ea typeface="+mn-ea"/>
                <a:cs typeface="+mn-cs"/>
              </a:rPr>
              <a:t>, there is </a:t>
            </a:r>
            <a:r>
              <a:rPr lang="en-US" sz="1200" b="1" i="0" u="none" strike="noStrike" kern="1200" baseline="0" dirty="0">
                <a:solidFill>
                  <a:schemeClr val="tx1"/>
                </a:solidFill>
                <a:latin typeface="+mn-lt"/>
                <a:ea typeface="+mn-ea"/>
                <a:cs typeface="+mn-cs"/>
              </a:rPr>
              <a:t>an additional significant speedup by using ULTs</a:t>
            </a:r>
            <a:r>
              <a:rPr lang="en-US" sz="1200" b="0" i="0" u="none" strike="noStrike" kern="1200" baseline="0" dirty="0">
                <a:solidFill>
                  <a:schemeClr val="tx1"/>
                </a:solidFill>
                <a:latin typeface="+mn-lt"/>
                <a:ea typeface="+mn-ea"/>
                <a:cs typeface="+mn-cs"/>
              </a:rPr>
              <a:t>. However, whether or not the additional speedup is realized depends on the </a:t>
            </a:r>
            <a:r>
              <a:rPr lang="en-US" sz="1200" b="1" i="0" u="none" strike="noStrike" kern="1200" baseline="0" dirty="0">
                <a:solidFill>
                  <a:schemeClr val="tx1"/>
                </a:solidFill>
                <a:latin typeface="+mn-lt"/>
                <a:ea typeface="+mn-ea"/>
                <a:cs typeface="+mn-cs"/>
              </a:rPr>
              <a:t>nature</a:t>
            </a:r>
            <a:r>
              <a:rPr lang="en-US" sz="1200" b="0" i="0" u="none" strike="noStrike" kern="1200" baseline="0" dirty="0">
                <a:solidFill>
                  <a:schemeClr val="tx1"/>
                </a:solidFill>
                <a:latin typeface="+mn-lt"/>
                <a:ea typeface="+mn-ea"/>
                <a:cs typeface="+mn-cs"/>
              </a:rPr>
              <a:t> of the applications involved. If most of the thread switches in an application require kernel-mode access, then a ULT-based scheme may not</a:t>
            </a:r>
          </a:p>
          <a:p>
            <a:r>
              <a:rPr lang="en-US" sz="1200" b="0" i="0" u="none" strike="noStrike" kern="1200" baseline="0" dirty="0">
                <a:solidFill>
                  <a:schemeClr val="tx1"/>
                </a:solidFill>
                <a:latin typeface="+mn-lt"/>
                <a:ea typeface="+mn-ea"/>
                <a:cs typeface="+mn-cs"/>
              </a:rPr>
              <a:t>perform much better than a KLT-based scheme.</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33</a:t>
            </a:fld>
            <a:endParaRPr lang="en-US" noProof="0" dirty="0"/>
          </a:p>
        </p:txBody>
      </p:sp>
    </p:spTree>
    <p:extLst>
      <p:ext uri="{BB962C8B-B14F-4D97-AF65-F5344CB8AC3E}">
        <p14:creationId xmlns:p14="http://schemas.microsoft.com/office/powerpoint/2010/main" val="61800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411163" y="700088"/>
            <a:ext cx="6191250" cy="3482975"/>
          </a:xfrm>
          <a:ln/>
        </p:spPr>
      </p:sp>
      <p:sp>
        <p:nvSpPr>
          <p:cNvPr id="67587"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1702326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mn-lt"/>
              </a:rPr>
              <a:t>COMBINED APPROACHES </a:t>
            </a:r>
          </a:p>
          <a:p>
            <a:r>
              <a:rPr lang="en-US" i="1" dirty="0">
                <a:latin typeface="+mn-lt"/>
              </a:rPr>
              <a:t>Some operating systems provide a combined ULT/ </a:t>
            </a:r>
            <a:r>
              <a:rPr lang="en-US" dirty="0">
                <a:latin typeface="+mn-lt"/>
              </a:rPr>
              <a:t>KLT facility. In a combined system, thread creation is done completely in user space, as is the bulk of the scheduling and synchronization of threads within an application. The multiple ULTs from a single application are mapped onto some (smaller or equal) number of KLTs. The programmer may </a:t>
            </a:r>
            <a:r>
              <a:rPr lang="en-US" b="1" dirty="0">
                <a:latin typeface="+mn-lt"/>
              </a:rPr>
              <a:t>adjust the number of KLTs for a particular application and processor to achieve the best overall results</a:t>
            </a:r>
            <a:r>
              <a:rPr lang="en-US" dirty="0">
                <a:latin typeface="+mn-lt"/>
              </a:rPr>
              <a:t>. 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Solaris is a good example of an OS using this combined approach. The current Solaris version limits the ULT/KLT relationship to be one-to-one.</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34</a:t>
            </a:fld>
            <a:endParaRPr lang="en-US" noProof="0" dirty="0"/>
          </a:p>
        </p:txBody>
      </p:sp>
    </p:spTree>
    <p:extLst>
      <p:ext uri="{BB962C8B-B14F-4D97-AF65-F5344CB8AC3E}">
        <p14:creationId xmlns:p14="http://schemas.microsoft.com/office/powerpoint/2010/main" val="413709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Memory management: This section may include pointers to segment and/or page tables that describe the virtual memory assigned to</a:t>
            </a:r>
          </a:p>
          <a:p>
            <a:r>
              <a:rPr lang="en-US" sz="1200" b="0" i="0" u="none" strike="noStrike" kern="1200" baseline="0" dirty="0">
                <a:solidFill>
                  <a:schemeClr val="tx1"/>
                </a:solidFill>
                <a:latin typeface="+mn-lt"/>
                <a:ea typeface="+mn-ea"/>
                <a:cs typeface="+mn-cs"/>
              </a:rPr>
              <a:t>this process.</a:t>
            </a:r>
          </a:p>
          <a:p>
            <a:r>
              <a:rPr lang="en-US" sz="1200" b="0" i="0" u="none" strike="noStrike" kern="1200" baseline="0" dirty="0">
                <a:solidFill>
                  <a:schemeClr val="tx1"/>
                </a:solidFill>
                <a:latin typeface="+mn-lt"/>
                <a:ea typeface="+mn-ea"/>
                <a:cs typeface="+mn-cs"/>
              </a:rPr>
              <a:t>• Allocation of address space to processes</a:t>
            </a:r>
          </a:p>
          <a:p>
            <a:r>
              <a:rPr lang="en-US" sz="1200" b="0" i="0" u="none" strike="noStrike" kern="1200" baseline="0" dirty="0">
                <a:solidFill>
                  <a:schemeClr val="tx1"/>
                </a:solidFill>
                <a:latin typeface="+mn-lt"/>
                <a:ea typeface="+mn-ea"/>
                <a:cs typeface="+mn-cs"/>
              </a:rPr>
              <a:t>• Swapping</a:t>
            </a:r>
          </a:p>
          <a:p>
            <a:r>
              <a:rPr lang="en-US" sz="1200" b="0" i="0" u="none" strike="noStrike" kern="1200" baseline="0" dirty="0">
                <a:solidFill>
                  <a:schemeClr val="tx1"/>
                </a:solidFill>
                <a:latin typeface="+mn-lt"/>
                <a:ea typeface="+mn-ea"/>
                <a:cs typeface="+mn-cs"/>
              </a:rPr>
              <a:t>• Page and segment management</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38</a:t>
            </a:fld>
            <a:endParaRPr lang="en-US" noProof="0" dirty="0"/>
          </a:p>
        </p:txBody>
      </p:sp>
    </p:spTree>
    <p:extLst>
      <p:ext uri="{BB962C8B-B14F-4D97-AF65-F5344CB8AC3E}">
        <p14:creationId xmlns:p14="http://schemas.microsoft.com/office/powerpoint/2010/main" val="1428680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An existing Windows thread is in one of six states:</a:t>
            </a:r>
          </a:p>
          <a:p>
            <a:pPr marL="171450" indent="-171450">
              <a:buFont typeface="Arial" panose="020B0604020202020204" pitchFamily="34" charset="0"/>
              <a:buChar char="•"/>
            </a:pPr>
            <a:r>
              <a:rPr lang="en-US" b="1" dirty="0">
                <a:latin typeface="+mn-lt"/>
              </a:rPr>
              <a:t>Ready: a ready thread may be scheduled for execution</a:t>
            </a:r>
            <a:r>
              <a:rPr lang="en-US" b="0" dirty="0">
                <a:latin typeface="+mn-lt"/>
              </a:rPr>
              <a:t>. The Kernel dispatcher k</a:t>
            </a:r>
            <a:r>
              <a:rPr lang="en-US" dirty="0">
                <a:latin typeface="+mn-lt"/>
              </a:rPr>
              <a:t>eeps track of all ready threads and schedules them in priority order.</a:t>
            </a:r>
          </a:p>
          <a:p>
            <a:pPr marL="171450" indent="-171450">
              <a:buFont typeface="Arial" panose="020B0604020202020204" pitchFamily="34" charset="0"/>
              <a:buChar char="•"/>
            </a:pPr>
            <a:r>
              <a:rPr lang="en-US" b="1" dirty="0">
                <a:latin typeface="+mn-lt"/>
              </a:rPr>
              <a:t>Standby: a standby thread has been selected to run next on a particular processor. </a:t>
            </a:r>
            <a:r>
              <a:rPr lang="en-US" dirty="0">
                <a:latin typeface="+mn-lt"/>
              </a:rPr>
              <a:t>The thread waits in this state until that processor is made available. If the standby thread’s priority is high enough, the running thread on that processor may be preempted in favor of the standby thread. Otherwise, the standby thread waits until the running thread blocks or exhausts its time slice.</a:t>
            </a:r>
          </a:p>
          <a:p>
            <a:pPr marL="171450" indent="-171450">
              <a:buFont typeface="Arial" panose="020B0604020202020204" pitchFamily="34" charset="0"/>
              <a:buChar char="•"/>
            </a:pPr>
            <a:r>
              <a:rPr lang="en-US" b="1" dirty="0">
                <a:latin typeface="+mn-lt"/>
              </a:rPr>
              <a:t>Running: once the Kernel dispatcher performs a thread switch, the standby </a:t>
            </a:r>
            <a:r>
              <a:rPr lang="en-US" dirty="0">
                <a:latin typeface="+mn-lt"/>
              </a:rPr>
              <a:t>thread enters the Running state and begins execution and continues execution until it is preempted by a higher-priority thread, exhausts its time slice, blocks, or terminates. In the first two cases, it goes back to the Ready state.</a:t>
            </a:r>
          </a:p>
          <a:p>
            <a:pPr marL="171450" indent="-171450">
              <a:buFont typeface="Arial" panose="020B0604020202020204" pitchFamily="34" charset="0"/>
              <a:buChar char="•"/>
            </a:pPr>
            <a:r>
              <a:rPr lang="en-US" b="1" dirty="0">
                <a:latin typeface="+mn-lt"/>
              </a:rPr>
              <a:t>Waiting: A thread enters the Waiting state when </a:t>
            </a:r>
            <a:endParaRPr lang="en-US" b="0" dirty="0">
              <a:latin typeface="+mn-lt"/>
            </a:endParaRPr>
          </a:p>
          <a:p>
            <a:pPr marL="628650" lvl="1" indent="-171450">
              <a:buFont typeface="Arial" panose="020B0604020202020204" pitchFamily="34" charset="0"/>
              <a:buChar char="•"/>
            </a:pPr>
            <a:r>
              <a:rPr lang="en-US" b="0" dirty="0">
                <a:latin typeface="+mn-lt"/>
              </a:rPr>
              <a:t>it is blocked on an event (e.g., I/O)</a:t>
            </a:r>
          </a:p>
          <a:p>
            <a:pPr marL="628650" lvl="1" indent="-171450">
              <a:buFont typeface="Arial" panose="020B0604020202020204" pitchFamily="34" charset="0"/>
              <a:buChar char="•"/>
            </a:pPr>
            <a:r>
              <a:rPr lang="en-US" b="0" dirty="0">
                <a:latin typeface="+mn-lt"/>
              </a:rPr>
              <a:t>it voluntarily waits for synchronization purposes, or </a:t>
            </a:r>
          </a:p>
          <a:p>
            <a:pPr marL="628650" lvl="1" indent="-171450">
              <a:buFont typeface="Arial" panose="020B0604020202020204" pitchFamily="34" charset="0"/>
              <a:buChar char="•"/>
            </a:pPr>
            <a:r>
              <a:rPr lang="en-US" b="0" dirty="0">
                <a:latin typeface="+mn-lt"/>
              </a:rPr>
              <a:t>an environment subsystem directs the thread to </a:t>
            </a:r>
            <a:r>
              <a:rPr lang="en-US" dirty="0">
                <a:latin typeface="+mn-lt"/>
              </a:rPr>
              <a:t>suspend itself. </a:t>
            </a:r>
          </a:p>
          <a:p>
            <a:pPr marL="457200" lvl="1" indent="0">
              <a:buFont typeface="Arial" panose="020B0604020202020204" pitchFamily="34" charset="0"/>
              <a:buNone/>
            </a:pPr>
            <a:r>
              <a:rPr lang="en-US" dirty="0">
                <a:latin typeface="+mn-lt"/>
              </a:rPr>
              <a:t>When the waiting condition is satisfied, the thread moves to the Ready state if all of its resources are available.</a:t>
            </a:r>
          </a:p>
          <a:p>
            <a:pPr marL="171450" indent="-171450">
              <a:buFont typeface="Arial" panose="020B0604020202020204" pitchFamily="34" charset="0"/>
              <a:buChar char="•"/>
            </a:pPr>
            <a:r>
              <a:rPr lang="en-US" b="1" dirty="0">
                <a:latin typeface="+mn-lt"/>
              </a:rPr>
              <a:t>Transition: A thread enters this state after waiting if it is ready to run but the resources are not available</a:t>
            </a:r>
            <a:r>
              <a:rPr lang="en-US" dirty="0">
                <a:latin typeface="+mn-lt"/>
              </a:rPr>
              <a:t>. For example, the thread’s stack may be paged out of memory. When the resources are available, the thread goes to the Ready state.</a:t>
            </a:r>
          </a:p>
          <a:p>
            <a:pPr marL="171450" indent="-171450">
              <a:buFont typeface="Arial" panose="020B0604020202020204" pitchFamily="34" charset="0"/>
              <a:buChar char="•"/>
            </a:pPr>
            <a:r>
              <a:rPr lang="en-US" b="1" dirty="0">
                <a:latin typeface="+mn-lt"/>
              </a:rPr>
              <a:t>Terminated: A thread can be terminated by itself, by another thread, or when its parent process terminates</a:t>
            </a:r>
            <a:r>
              <a:rPr lang="en-US" dirty="0">
                <a:latin typeface="+mn-lt"/>
              </a:rPr>
              <a:t>. Once housekeeping chores are completed, the thread is removed from the system, or it may be retained by the Executive for future re-initialization.</a:t>
            </a:r>
          </a:p>
          <a:p>
            <a:pPr marL="171450" indent="-171450">
              <a:buFont typeface="Arial" panose="020B0604020202020204" pitchFamily="34" charset="0"/>
              <a:buChar char="•"/>
            </a:pPr>
            <a:endParaRPr lang="en-US" dirty="0">
              <a:latin typeface="+mn-lt"/>
            </a:endParaRPr>
          </a:p>
          <a:p>
            <a:pPr marL="0" indent="0">
              <a:buFont typeface="Arial" panose="020B0604020202020204" pitchFamily="34" charset="0"/>
              <a:buNone/>
            </a:pPr>
            <a:r>
              <a:rPr lang="en-US" b="1" dirty="0">
                <a:solidFill>
                  <a:srgbClr val="FF0000"/>
                </a:solidFill>
                <a:latin typeface="+mn-lt"/>
              </a:rPr>
              <a:t>Executive</a:t>
            </a:r>
            <a:r>
              <a:rPr lang="en-US" dirty="0">
                <a:latin typeface="+mn-lt"/>
              </a:rPr>
              <a:t>: it contains the base operating system services, such as memory management, process and thread management, security, I/O, and inter-process communication.</a:t>
            </a:r>
            <a:endParaRPr lang="en-NZ" dirty="0">
              <a:latin typeface="+mn-lt"/>
            </a:endParaRP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44</a:t>
            </a:fld>
            <a:endParaRPr lang="en-US" noProof="0" dirty="0"/>
          </a:p>
        </p:txBody>
      </p:sp>
    </p:spTree>
    <p:extLst>
      <p:ext uri="{BB962C8B-B14F-4D97-AF65-F5344CB8AC3E}">
        <p14:creationId xmlns:p14="http://schemas.microsoft.com/office/powerpoint/2010/main" val="267693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Running: </a:t>
            </a:r>
          </a:p>
          <a:p>
            <a:pPr lvl="1">
              <a:buFont typeface="Arial" pitchFamily="34" charset="0"/>
              <a:buChar char="•"/>
            </a:pPr>
            <a:r>
              <a:rPr lang="en-NZ" b="1" dirty="0"/>
              <a:t> </a:t>
            </a:r>
            <a:r>
              <a:rPr lang="en-NZ" dirty="0"/>
              <a:t>Corresponds to two states. </a:t>
            </a:r>
          </a:p>
          <a:p>
            <a:pPr lvl="2">
              <a:buFontTx/>
              <a:buChar char="-"/>
            </a:pPr>
            <a:r>
              <a:rPr lang="en-NZ" dirty="0"/>
              <a:t>A Running process is either executing or </a:t>
            </a:r>
          </a:p>
          <a:p>
            <a:pPr lvl="2">
              <a:buFontTx/>
              <a:buChar char="-"/>
            </a:pPr>
            <a:r>
              <a:rPr lang="en-NZ" dirty="0"/>
              <a:t> it is ready to execute.</a:t>
            </a:r>
          </a:p>
          <a:p>
            <a:pPr lvl="0">
              <a:buFont typeface="Arial" pitchFamily="34" charset="0"/>
              <a:buNone/>
            </a:pPr>
            <a:r>
              <a:rPr lang="en-NZ" b="1" dirty="0"/>
              <a:t>Interruptible: </a:t>
            </a:r>
          </a:p>
          <a:p>
            <a:pPr lvl="1">
              <a:buFont typeface="Arial" pitchFamily="34" charset="0"/>
              <a:buChar char="•"/>
            </a:pPr>
            <a:r>
              <a:rPr lang="en-NZ" dirty="0"/>
              <a:t> A blocked state, in which the process is waiting for an event, such as the end of an I/O operation, the availability of a resource, or a signal from another process.</a:t>
            </a:r>
          </a:p>
          <a:p>
            <a:pPr lvl="0"/>
            <a:r>
              <a:rPr lang="en-NZ" b="1" dirty="0"/>
              <a:t>Uninterruptible</a:t>
            </a:r>
            <a:r>
              <a:rPr lang="en-NZ" dirty="0"/>
              <a:t>: </a:t>
            </a:r>
          </a:p>
          <a:p>
            <a:pPr lvl="1">
              <a:buFont typeface="Arial" pitchFamily="34" charset="0"/>
              <a:buChar char="•"/>
            </a:pPr>
            <a:r>
              <a:rPr lang="en-NZ" dirty="0"/>
              <a:t> Another blocked state. </a:t>
            </a:r>
          </a:p>
          <a:p>
            <a:pPr lvl="1">
              <a:buFont typeface="Arial" pitchFamily="34" charset="0"/>
              <a:buChar char="•"/>
            </a:pPr>
            <a:r>
              <a:rPr lang="en-NZ" dirty="0"/>
              <a:t> The difference between the Interruptible state is that in this state, a process is waiting directly on hardware conditions and therefore will not handle any signals.</a:t>
            </a:r>
          </a:p>
          <a:p>
            <a:r>
              <a:rPr lang="en-NZ" b="1" dirty="0"/>
              <a:t>Stopped</a:t>
            </a:r>
            <a:r>
              <a:rPr lang="en-NZ" dirty="0"/>
              <a:t>: </a:t>
            </a:r>
          </a:p>
          <a:p>
            <a:pPr lvl="1">
              <a:buFont typeface="Arial" pitchFamily="34" charset="0"/>
              <a:buChar char="•"/>
            </a:pPr>
            <a:r>
              <a:rPr lang="en-NZ" dirty="0"/>
              <a:t> The process has been halted and can only resume by positive action from another process. </a:t>
            </a:r>
          </a:p>
          <a:p>
            <a:pPr lvl="1">
              <a:buFont typeface="Arial" pitchFamily="34" charset="0"/>
              <a:buChar char="•"/>
            </a:pPr>
            <a:r>
              <a:rPr lang="en-NZ" dirty="0"/>
              <a:t> E.G., a process that is being debugged can be put into the Stopped state.</a:t>
            </a:r>
          </a:p>
          <a:p>
            <a:r>
              <a:rPr lang="en-NZ" b="1" dirty="0"/>
              <a:t>Zombie</a:t>
            </a:r>
            <a:r>
              <a:rPr lang="en-NZ" dirty="0"/>
              <a:t>: </a:t>
            </a:r>
          </a:p>
          <a:p>
            <a:pPr lvl="1">
              <a:buFont typeface="Arial" pitchFamily="34" charset="0"/>
              <a:buChar char="•"/>
            </a:pPr>
            <a:r>
              <a:rPr lang="en-NZ" dirty="0"/>
              <a:t> The process has been terminated but, for some reason, still must have its task structure in the process table.</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45</a:t>
            </a:fld>
            <a:endParaRPr lang="en-US" noProof="0" dirty="0"/>
          </a:p>
        </p:txBody>
      </p:sp>
    </p:spTree>
    <p:extLst>
      <p:ext uri="{BB962C8B-B14F-4D97-AF65-F5344CB8AC3E}">
        <p14:creationId xmlns:p14="http://schemas.microsoft.com/office/powerpoint/2010/main" val="4250903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mn-lt"/>
              </a:rPr>
              <a:t>An SMP can be defined as a stand-alone computer system with the </a:t>
            </a:r>
            <a:r>
              <a:rPr lang="en-US" b="1" dirty="0">
                <a:latin typeface="+mn-lt"/>
              </a:rPr>
              <a:t>following characteristics:</a:t>
            </a:r>
          </a:p>
          <a:p>
            <a:r>
              <a:rPr lang="en-US" dirty="0">
                <a:latin typeface="+mn-lt"/>
              </a:rPr>
              <a:t>1. There are two or more similar processors of comparable capability.</a:t>
            </a:r>
          </a:p>
          <a:p>
            <a:r>
              <a:rPr lang="en-US" dirty="0">
                <a:latin typeface="+mn-lt"/>
              </a:rPr>
              <a:t>2. These processors share the same main memory and I/O facilities and are interconnected by a bus or other internal connection scheme, such that memory access time is approximately the same for each processor.</a:t>
            </a:r>
          </a:p>
          <a:p>
            <a:r>
              <a:rPr lang="en-US" dirty="0">
                <a:latin typeface="+mn-lt"/>
              </a:rPr>
              <a:t>3. All processors share access to I/O devices, either through the same channels or through different channels that provide paths to the same device.</a:t>
            </a:r>
          </a:p>
          <a:p>
            <a:r>
              <a:rPr lang="en-US" dirty="0">
                <a:latin typeface="+mn-lt"/>
              </a:rPr>
              <a:t>4. All processors can perform the same functions (hence the term </a:t>
            </a:r>
            <a:r>
              <a:rPr lang="en-US" i="1" dirty="0">
                <a:latin typeface="+mn-lt"/>
              </a:rPr>
              <a:t>symmetric ).</a:t>
            </a:r>
          </a:p>
          <a:p>
            <a:r>
              <a:rPr lang="en-US" dirty="0">
                <a:latin typeface="+mn-lt"/>
              </a:rPr>
              <a:t>5. The system is controlled by an integrated operating system that provides interaction between processors and their programs at the job, task, file, and</a:t>
            </a:r>
          </a:p>
          <a:p>
            <a:r>
              <a:rPr lang="en-US" dirty="0">
                <a:latin typeface="+mn-lt"/>
              </a:rPr>
              <a:t>data element levels.</a:t>
            </a:r>
          </a:p>
          <a:p>
            <a:endParaRPr lang="en-US" dirty="0">
              <a:latin typeface="+mn-lt"/>
            </a:endParaRPr>
          </a:p>
          <a:p>
            <a:r>
              <a:rPr lang="en-US" dirty="0">
                <a:latin typeface="+mn-lt"/>
              </a:rPr>
              <a:t>Points 1 to 4 should be self-explanatory. Point 5 illustrates one of the contrasts with a loosely coupled multiprocessing system, such as a </a:t>
            </a:r>
            <a:r>
              <a:rPr lang="en-US" b="1" dirty="0">
                <a:latin typeface="+mn-lt"/>
              </a:rPr>
              <a:t>cluster.</a:t>
            </a:r>
            <a:r>
              <a:rPr lang="en-US" dirty="0">
                <a:latin typeface="+mn-lt"/>
              </a:rPr>
              <a:t> In the latter, the physical unit of interaction is usually a message or complete file. In an SMP, individual data elements can constitute the level of interaction, and there can be a high degree of cooperation between processes.</a:t>
            </a:r>
            <a:endParaRPr lang="en-NZ"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46</a:t>
            </a:fld>
            <a:endParaRPr lang="en-US" noProof="0" dirty="0"/>
          </a:p>
        </p:txBody>
      </p:sp>
    </p:spTree>
    <p:extLst>
      <p:ext uri="{BB962C8B-B14F-4D97-AF65-F5344CB8AC3E}">
        <p14:creationId xmlns:p14="http://schemas.microsoft.com/office/powerpoint/2010/main" val="1827921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Figure 1.19 illustrates the general organization of an SMP. There are</a:t>
            </a:r>
          </a:p>
          <a:p>
            <a:r>
              <a:rPr lang="en-US" sz="1200" b="0" i="0" u="none" strike="noStrike" kern="1200" baseline="0" dirty="0">
                <a:solidFill>
                  <a:schemeClr val="tx1"/>
                </a:solidFill>
                <a:latin typeface="+mn-lt"/>
                <a:ea typeface="+mn-ea"/>
                <a:cs typeface="+mn-cs"/>
              </a:rPr>
              <a:t>multiple processors, </a:t>
            </a:r>
            <a:r>
              <a:rPr lang="en-US" sz="1200" b="1" i="0" u="none" strike="noStrike" kern="1200" baseline="0" dirty="0">
                <a:solidFill>
                  <a:schemeClr val="tx1"/>
                </a:solidFill>
                <a:latin typeface="+mn-lt"/>
                <a:ea typeface="+mn-ea"/>
                <a:cs typeface="+mn-cs"/>
              </a:rPr>
              <a:t>each of which </a:t>
            </a:r>
            <a:r>
              <a:rPr lang="en-US" sz="1200" b="0" i="0" u="none" strike="noStrike" kern="1200" baseline="0" dirty="0">
                <a:solidFill>
                  <a:schemeClr val="tx1"/>
                </a:solidFill>
                <a:latin typeface="+mn-lt"/>
                <a:ea typeface="+mn-ea"/>
                <a:cs typeface="+mn-cs"/>
              </a:rPr>
              <a:t>contains its own control unit, arithmetic-logic unit, and registers. Each processor typically has two dedicated levels of cache, designated L1 and L2.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Figure 1.19 indicates, each processor and its dedicated caches are</a:t>
            </a:r>
          </a:p>
          <a:p>
            <a:r>
              <a:rPr lang="en-US" sz="1200" b="0" i="0" u="none" strike="noStrike" kern="1200" baseline="0" dirty="0">
                <a:solidFill>
                  <a:schemeClr val="tx1"/>
                </a:solidFill>
                <a:latin typeface="+mn-lt"/>
                <a:ea typeface="+mn-ea"/>
                <a:cs typeface="+mn-cs"/>
              </a:rPr>
              <a:t>housed on </a:t>
            </a:r>
            <a:r>
              <a:rPr lang="en-US" sz="1200" b="1" i="0" u="none" strike="noStrike" kern="1200" baseline="0" dirty="0">
                <a:solidFill>
                  <a:schemeClr val="tx1"/>
                </a:solidFill>
                <a:latin typeface="+mn-lt"/>
                <a:ea typeface="+mn-ea"/>
                <a:cs typeface="+mn-cs"/>
              </a:rPr>
              <a:t>a separate chip</a:t>
            </a:r>
            <a:r>
              <a:rPr lang="en-US" sz="1200" b="0" i="0" u="none" strike="noStrike" kern="1200" baseline="0" dirty="0">
                <a:solidFill>
                  <a:schemeClr val="tx1"/>
                </a:solidFill>
                <a:latin typeface="+mn-lt"/>
                <a:ea typeface="+mn-ea"/>
                <a:cs typeface="+mn-cs"/>
              </a:rPr>
              <a:t>. Each processor has access to a shared main memory and the I/O devices through some form of interconnection mechanism; a shared bus is a common facility. The processors can communicate with each other through memory (messages and status information left in shared address spaces). It may also be possible for processors to exchange signals directly. The memory is often organized</a:t>
            </a:r>
          </a:p>
          <a:p>
            <a:r>
              <a:rPr lang="en-US" sz="1200" b="0" i="0" u="none" strike="noStrike" kern="1200" baseline="0" dirty="0">
                <a:solidFill>
                  <a:schemeClr val="tx1"/>
                </a:solidFill>
                <a:latin typeface="+mn-lt"/>
                <a:ea typeface="+mn-ea"/>
                <a:cs typeface="+mn-cs"/>
              </a:rPr>
              <a:t>so multiple simultaneous accesses to separate blocks of memory are possible.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modern computers, processors generally have at least one level of cache memory that is private to the processor. This use of cache introduces some </a:t>
            </a:r>
            <a:r>
              <a:rPr lang="en-US" sz="1200" b="1" i="0" u="none" strike="noStrike" kern="1200" baseline="0" dirty="0">
                <a:solidFill>
                  <a:schemeClr val="tx1"/>
                </a:solidFill>
                <a:latin typeface="+mn-lt"/>
                <a:ea typeface="+mn-ea"/>
                <a:cs typeface="+mn-cs"/>
              </a:rPr>
              <a:t>new design considerations</a:t>
            </a:r>
            <a:r>
              <a:rPr lang="en-US" sz="1200" b="0" i="0" u="none" strike="noStrike" kern="1200" baseline="0" dirty="0">
                <a:solidFill>
                  <a:schemeClr val="tx1"/>
                </a:solidFill>
                <a:latin typeface="+mn-lt"/>
                <a:ea typeface="+mn-ea"/>
                <a:cs typeface="+mn-cs"/>
              </a:rPr>
              <a:t>. Because </a:t>
            </a:r>
            <a:r>
              <a:rPr lang="en-US" sz="1200" b="1" i="0" u="none" strike="noStrike" kern="1200" baseline="0" dirty="0">
                <a:solidFill>
                  <a:schemeClr val="tx1"/>
                </a:solidFill>
                <a:latin typeface="+mn-lt"/>
                <a:ea typeface="+mn-ea"/>
                <a:cs typeface="+mn-cs"/>
              </a:rPr>
              <a:t>each local cache contains an image of a portion of main memory</a:t>
            </a:r>
            <a:r>
              <a:rPr lang="en-US" sz="1200" b="0" i="0" u="none" strike="noStrike" kern="1200" baseline="0" dirty="0">
                <a:solidFill>
                  <a:schemeClr val="tx1"/>
                </a:solidFill>
                <a:latin typeface="+mn-lt"/>
                <a:ea typeface="+mn-ea"/>
                <a:cs typeface="+mn-cs"/>
              </a:rPr>
              <a:t>, if a word is altered in one cache, it could conceivably invalidate a word in another cache. To prevent this, the other processors must be alerted that an update</a:t>
            </a:r>
          </a:p>
          <a:p>
            <a:r>
              <a:rPr lang="en-US" sz="1200" b="0" i="0" u="none" strike="noStrike" kern="1200" baseline="0" dirty="0">
                <a:solidFill>
                  <a:schemeClr val="tx1"/>
                </a:solidFill>
                <a:latin typeface="+mn-lt"/>
                <a:ea typeface="+mn-ea"/>
                <a:cs typeface="+mn-cs"/>
              </a:rPr>
              <a:t>has taken place. This problem is known as the </a:t>
            </a:r>
            <a:r>
              <a:rPr lang="en-US" sz="1200" b="1" i="0" u="none" strike="noStrike" kern="1200" baseline="0" dirty="0">
                <a:solidFill>
                  <a:schemeClr val="tx1"/>
                </a:solidFill>
                <a:latin typeface="+mn-lt"/>
                <a:ea typeface="+mn-ea"/>
                <a:cs typeface="+mn-cs"/>
              </a:rPr>
              <a:t>cache coherence problem</a:t>
            </a:r>
            <a:r>
              <a:rPr lang="en-US" sz="1200" b="0" i="0" u="none" strike="noStrike" kern="1200" baseline="0" dirty="0">
                <a:solidFill>
                  <a:schemeClr val="tx1"/>
                </a:solidFill>
                <a:latin typeface="+mn-lt"/>
                <a:ea typeface="+mn-ea"/>
                <a:cs typeface="+mn-cs"/>
              </a:rPr>
              <a:t>, and is typically addressed in hardware rather than by the OS.</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47</a:t>
            </a:fld>
            <a:endParaRPr lang="en-US" noProof="0" dirty="0"/>
          </a:p>
        </p:txBody>
      </p:sp>
    </p:spTree>
    <p:extLst>
      <p:ext uri="{BB962C8B-B14F-4D97-AF65-F5344CB8AC3E}">
        <p14:creationId xmlns:p14="http://schemas.microsoft.com/office/powerpoint/2010/main" val="2361573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An SMP organization has a number of potential advantages </a:t>
            </a:r>
            <a:r>
              <a:rPr lang="en-US" b="1" dirty="0">
                <a:latin typeface="+mn-lt"/>
              </a:rPr>
              <a:t>over a uniprocessor</a:t>
            </a:r>
            <a:r>
              <a:rPr lang="en-US" dirty="0">
                <a:latin typeface="+mn-lt"/>
              </a:rPr>
              <a:t> organization, including the following:</a:t>
            </a:r>
          </a:p>
          <a:p>
            <a:endParaRPr lang="en-US" dirty="0">
              <a:latin typeface="+mn-lt"/>
            </a:endParaRPr>
          </a:p>
          <a:p>
            <a:r>
              <a:rPr lang="en-US" dirty="0">
                <a:latin typeface="+mn-lt"/>
              </a:rPr>
              <a:t>• </a:t>
            </a:r>
            <a:r>
              <a:rPr lang="en-US" b="1" dirty="0">
                <a:latin typeface="+mn-lt"/>
              </a:rPr>
              <a:t>Performance: </a:t>
            </a:r>
            <a:r>
              <a:rPr lang="en-US" dirty="0">
                <a:latin typeface="+mn-lt"/>
              </a:rPr>
              <a:t>If the work to be done by a computer can be organized so that some portions of the work can be done in parallel, then a system with multiple processors will yield greater performance than one with a single processor of the same type.</a:t>
            </a:r>
          </a:p>
          <a:p>
            <a:r>
              <a:rPr lang="en-US" b="1" dirty="0">
                <a:latin typeface="+mn-lt"/>
              </a:rPr>
              <a:t>Availability: </a:t>
            </a:r>
            <a:r>
              <a:rPr lang="en-US" dirty="0">
                <a:latin typeface="+mn-lt"/>
              </a:rPr>
              <a:t>In a symmetric multiprocessor, because all processors can perform the same functions, the failure of a single processor does not halt the machine. Instead, the system can continue to function at reduced performance.</a:t>
            </a:r>
          </a:p>
          <a:p>
            <a:r>
              <a:rPr lang="en-US" dirty="0">
                <a:latin typeface="+mn-lt"/>
              </a:rPr>
              <a:t>• </a:t>
            </a:r>
            <a:r>
              <a:rPr lang="en-US" b="1" dirty="0">
                <a:latin typeface="+mn-lt"/>
              </a:rPr>
              <a:t>Incremental growth: </a:t>
            </a:r>
            <a:r>
              <a:rPr lang="en-US" dirty="0">
                <a:latin typeface="+mn-lt"/>
              </a:rPr>
              <a:t>A user can enhance the performance of a system by adding an additional processor.</a:t>
            </a:r>
          </a:p>
          <a:p>
            <a:r>
              <a:rPr lang="en-US" dirty="0">
                <a:latin typeface="+mn-lt"/>
              </a:rPr>
              <a:t>• </a:t>
            </a:r>
            <a:r>
              <a:rPr lang="en-US" b="1" dirty="0">
                <a:latin typeface="+mn-lt"/>
              </a:rPr>
              <a:t>Scaling: </a:t>
            </a:r>
            <a:r>
              <a:rPr lang="en-US" dirty="0">
                <a:latin typeface="+mn-lt"/>
              </a:rPr>
              <a:t>Vendors can offer a range of products with different price and performance characteristics based on the number of processors configured in the system.</a:t>
            </a:r>
          </a:p>
          <a:p>
            <a:endParaRPr lang="en-US" dirty="0">
              <a:latin typeface="+mn-lt"/>
            </a:endParaRPr>
          </a:p>
          <a:p>
            <a:r>
              <a:rPr lang="en-US" dirty="0">
                <a:latin typeface="+mn-lt"/>
              </a:rPr>
              <a:t> It is important to note that these are potential, rather than guaranteed, benefits. The operating system must provide tools and functions to exploit the parallelism in an SMP system. An attractive feature of an SMP is that the existence of multiple processors is transparent to the user. The operating system takes care of scheduling of tasks on individual processors and of synchronization among processors.</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48</a:t>
            </a:fld>
            <a:endParaRPr lang="en-US" noProof="0" dirty="0"/>
          </a:p>
        </p:txBody>
      </p:sp>
    </p:spTree>
    <p:extLst>
      <p:ext uri="{BB962C8B-B14F-4D97-AF65-F5344CB8AC3E}">
        <p14:creationId xmlns:p14="http://schemas.microsoft.com/office/powerpoint/2010/main" val="1863049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51</a:t>
            </a:fld>
            <a:endParaRPr lang="en-US" noProof="0" dirty="0"/>
          </a:p>
        </p:txBody>
      </p:sp>
    </p:spTree>
    <p:extLst>
      <p:ext uri="{BB962C8B-B14F-4D97-AF65-F5344CB8AC3E}">
        <p14:creationId xmlns:p14="http://schemas.microsoft.com/office/powerpoint/2010/main" val="285513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11163" y="700088"/>
            <a:ext cx="6191250" cy="3482975"/>
          </a:xfrm>
          <a:ln/>
        </p:spPr>
      </p:sp>
      <p:sp>
        <p:nvSpPr>
          <p:cNvPr id="68611"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353943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11163" y="700088"/>
            <a:ext cx="6191250" cy="3482975"/>
          </a:xfrm>
          <a:ln/>
        </p:spPr>
      </p:sp>
      <p:sp>
        <p:nvSpPr>
          <p:cNvPr id="69635"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1768025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411163" y="700088"/>
            <a:ext cx="6191250" cy="3482975"/>
          </a:xfrm>
          <a:ln/>
        </p:spPr>
      </p:sp>
      <p:sp>
        <p:nvSpPr>
          <p:cNvPr id="70659"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3910652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411163" y="700088"/>
            <a:ext cx="6191250" cy="3482975"/>
          </a:xfrm>
          <a:ln/>
        </p:spPr>
      </p:sp>
      <p:sp>
        <p:nvSpPr>
          <p:cNvPr id="71683"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2046319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11163" y="700088"/>
            <a:ext cx="6191250" cy="3482975"/>
          </a:xfrm>
          <a:ln/>
        </p:spPr>
      </p:sp>
      <p:sp>
        <p:nvSpPr>
          <p:cNvPr id="72707"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120370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Multiprogramming enables the interleaving of multiple threads within multiple processes.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242416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runtime environment: JVM (Java Virtual Machine)</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132212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B3474F74-8189-4507-A385-D7DE84376761}"/>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3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42768557-BC25-436D-AA97-8FEEF2762BD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5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
        <p:nvSpPr>
          <p:cNvPr id="7" name="Rectangle 6">
            <a:extLst>
              <a:ext uri="{FF2B5EF4-FFF2-40B4-BE49-F238E27FC236}">
                <a16:creationId xmlns:a16="http://schemas.microsoft.com/office/drawing/2014/main" id="{C2A9F8FF-36AF-48B1-AE8E-9F28A62527A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6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D02CB94B-A54C-415F-9D8D-C5A173516275}"/>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E75E584D-2123-4914-A4D4-ED6B456D8F7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9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F989ECC8-3949-4FC5-AF66-23729F54E97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34146014-695D-4DFF-9666-C6EE61892BAD}"/>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E933519E-7B5A-4A8A-BFB9-812E7E233A06}"/>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075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2">
            <a:extLst>
              <a:ext uri="{FF2B5EF4-FFF2-40B4-BE49-F238E27FC236}">
                <a16:creationId xmlns:a16="http://schemas.microsoft.com/office/drawing/2014/main" id="{1EBD704C-CF6B-4662-AFB5-26910A97A2D6}"/>
              </a:ext>
            </a:extLst>
          </p:cNvPr>
          <p:cNvSpPr>
            <a:spLocks noGrp="1"/>
          </p:cNvSpPr>
          <p:nvPr>
            <p:ph idx="1"/>
          </p:nvPr>
        </p:nvSpPr>
        <p:spPr>
          <a:xfrm>
            <a:off x="370613" y="1274325"/>
            <a:ext cx="10700125" cy="4679250"/>
          </a:xfrm>
        </p:spPr>
        <p:txBody>
          <a:bodyPr/>
          <a:lstStyle>
            <a:lvl1pPr marL="361950" indent="-361950">
              <a:buFont typeface="Wingdings" panose="05000000000000000000" pitchFamily="2" charset="2"/>
              <a:buChar char="q"/>
              <a:defRPr sz="2900">
                <a:solidFill>
                  <a:schemeClr val="tx1">
                    <a:lumMod val="75000"/>
                    <a:lumOff val="25000"/>
                  </a:schemeClr>
                </a:solidFill>
                <a:latin typeface="+mj-lt"/>
              </a:defRPr>
            </a:lvl1pPr>
            <a:lvl2pPr marL="542925" indent="-276225">
              <a:buFont typeface="Wingdings" panose="05000000000000000000" pitchFamily="2" charset="2"/>
              <a:buChar char="§"/>
              <a:defRPr sz="2600">
                <a:solidFill>
                  <a:schemeClr val="tx1">
                    <a:lumMod val="75000"/>
                    <a:lumOff val="25000"/>
                  </a:schemeClr>
                </a:solidFill>
                <a:latin typeface="+mj-lt"/>
              </a:defRPr>
            </a:lvl2pPr>
            <a:lvl3pPr marL="809625" indent="-266700">
              <a:buFont typeface="Garamond" panose="02020404030301010803" pitchFamily="18" charset="0"/>
              <a:buChar char="–"/>
              <a:defRPr sz="2200">
                <a:solidFill>
                  <a:schemeClr val="tx1">
                    <a:lumMod val="75000"/>
                    <a:lumOff val="25000"/>
                  </a:schemeClr>
                </a:solidFill>
                <a:latin typeface="+mj-lt"/>
              </a:defRPr>
            </a:lvl3pPr>
            <a:lvl4pPr marL="1076325" indent="-266700">
              <a:buFont typeface="Garamond" panose="02020404030301010803" pitchFamily="18" charset="0"/>
              <a:buChar char="–"/>
              <a:defRPr sz="1800">
                <a:solidFill>
                  <a:schemeClr val="tx1">
                    <a:lumMod val="75000"/>
                    <a:lumOff val="25000"/>
                  </a:schemeClr>
                </a:solidFill>
                <a:latin typeface="+mj-lt"/>
              </a:defRPr>
            </a:lvl4pPr>
            <a:lvl5pPr>
              <a:defRPr>
                <a:solidFill>
                  <a:schemeClr val="tx1">
                    <a:lumMod val="75000"/>
                    <a:lumOff val="25000"/>
                  </a:schemeClr>
                </a:solidFill>
                <a:latin typeface="+mj-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1">
            <a:extLst>
              <a:ext uri="{FF2B5EF4-FFF2-40B4-BE49-F238E27FC236}">
                <a16:creationId xmlns:a16="http://schemas.microsoft.com/office/drawing/2014/main" id="{DCC4796F-F448-46E0-8056-6DCE2742E686}"/>
              </a:ext>
            </a:extLst>
          </p:cNvPr>
          <p:cNvSpPr>
            <a:spLocks noGrp="1"/>
          </p:cNvSpPr>
          <p:nvPr>
            <p:ph type="title" hasCustomPrompt="1"/>
          </p:nvPr>
        </p:nvSpPr>
        <p:spPr>
          <a:xfrm>
            <a:off x="391238" y="231498"/>
            <a:ext cx="9198000" cy="672927"/>
          </a:xfrm>
        </p:spPr>
        <p:txBody>
          <a:bodyPr/>
          <a:lstStyle>
            <a:lvl1pPr>
              <a:defRPr sz="4400" cap="none" baseline="0">
                <a:solidFill>
                  <a:schemeClr val="tx1"/>
                </a:solidFill>
              </a:defRPr>
            </a:lvl1pPr>
          </a:lstStyle>
          <a:p>
            <a:r>
              <a:rPr lang="en-US" noProof="0" dirty="0"/>
              <a:t>Click to edit page title</a:t>
            </a:r>
          </a:p>
        </p:txBody>
      </p:sp>
      <p:sp>
        <p:nvSpPr>
          <p:cNvPr id="9" name="Slide Number Placeholder 1">
            <a:extLst>
              <a:ext uri="{FF2B5EF4-FFF2-40B4-BE49-F238E27FC236}">
                <a16:creationId xmlns:a16="http://schemas.microsoft.com/office/drawing/2014/main" id="{10F0BF6C-CACA-4F37-8507-F140E593490F}"/>
              </a:ext>
            </a:extLst>
          </p:cNvPr>
          <p:cNvSpPr>
            <a:spLocks noGrp="1"/>
          </p:cNvSpPr>
          <p:nvPr>
            <p:ph type="sldNum" sz="quarter" idx="15"/>
          </p:nvPr>
        </p:nvSpPr>
        <p:spPr>
          <a:xfrm>
            <a:off x="11319682" y="6519985"/>
            <a:ext cx="278418" cy="274324"/>
          </a:xfrm>
        </p:spPr>
        <p:txBody>
          <a:bodyPr/>
          <a:lstStyle>
            <a:lvl1pPr>
              <a:defRPr sz="1600" b="0" i="0" u="none">
                <a:solidFill>
                  <a:schemeClr val="tx1"/>
                </a:solidFill>
              </a:defRPr>
            </a:lvl1pPr>
          </a:lstStyle>
          <a:p>
            <a:fld id="{19B51A1E-902D-48AF-9020-955120F399B6}" type="slidenum">
              <a:rPr lang="en-US" smtClean="0"/>
              <a:pPr/>
              <a:t>‹#›</a:t>
            </a:fld>
            <a:endParaRPr lang="en-US" dirty="0"/>
          </a:p>
        </p:txBody>
      </p:sp>
      <p:pic>
        <p:nvPicPr>
          <p:cNvPr id="10" name="Picture Placeholder 17" descr="decorative element">
            <a:extLst>
              <a:ext uri="{FF2B5EF4-FFF2-40B4-BE49-F238E27FC236}">
                <a16:creationId xmlns:a16="http://schemas.microsoft.com/office/drawing/2014/main" id="{1CCCDFB4-07FD-4DE4-9224-859683B896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1319682" y="0"/>
            <a:ext cx="872318" cy="6311900"/>
          </a:xfrm>
          <a:prstGeom prst="rect">
            <a:avLst/>
          </a:prstGeom>
        </p:spPr>
      </p:pic>
    </p:spTree>
    <p:extLst>
      <p:ext uri="{BB962C8B-B14F-4D97-AF65-F5344CB8AC3E}">
        <p14:creationId xmlns:p14="http://schemas.microsoft.com/office/powerpoint/2010/main" val="31890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F3465825-9DAC-4A13-AEFE-E2E73EF7EAA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Rectangle 3">
            <a:extLst>
              <a:ext uri="{FF2B5EF4-FFF2-40B4-BE49-F238E27FC236}">
                <a16:creationId xmlns:a16="http://schemas.microsoft.com/office/drawing/2014/main" id="{F45D2C68-B107-4598-92D2-5273C0883FE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88294AEF-62FB-4F4E-B0A7-9B9AE994FA8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22AD11C3-C402-4D23-A164-A95F185BC14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Rectangle 7">
            <a:extLst>
              <a:ext uri="{FF2B5EF4-FFF2-40B4-BE49-F238E27FC236}">
                <a16:creationId xmlns:a16="http://schemas.microsoft.com/office/drawing/2014/main" id="{0ABF433D-9B14-420C-80B4-D2F33FBD81E0}"/>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B3F68049-B317-4162-B66C-E30C0E75644C}"/>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
        <p:nvSpPr>
          <p:cNvPr id="8" name="Rectangle 7">
            <a:extLst>
              <a:ext uri="{FF2B5EF4-FFF2-40B4-BE49-F238E27FC236}">
                <a16:creationId xmlns:a16="http://schemas.microsoft.com/office/drawing/2014/main" id="{7D0F232E-627F-4763-B31A-EF902161C3A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DE1557-8F6B-4AC8-9B2E-390154CCCEF3}"/>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50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5DE8AA89-759B-4615-BF20-520AE181A23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50" r:id="rId8"/>
    <p:sldLayoutId id="2147483656" r:id="rId9"/>
    <p:sldLayoutId id="2147483657" r:id="rId10"/>
    <p:sldLayoutId id="2147483654" r:id="rId11"/>
    <p:sldLayoutId id="2147483672" r:id="rId12"/>
    <p:sldLayoutId id="2147483666" r:id="rId13"/>
    <p:sldLayoutId id="2147483667" r:id="rId14"/>
    <p:sldLayoutId id="2147483668" r:id="rId15"/>
    <p:sldLayoutId id="2147483673" r:id="rId16"/>
    <p:sldLayoutId id="2147483675" r:id="rId17"/>
    <p:sldLayoutId id="2147483664"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mailto:luowuman@ipm.edu.m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11.jpeg"/></Relationships>
</file>

<file path=ppt/slides/_rels/slide3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7" b="2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3244" y="2057882"/>
            <a:ext cx="7433456" cy="2742235"/>
          </a:xfrm>
        </p:spPr>
        <p:txBody>
          <a:bodyPr/>
          <a:lstStyle/>
          <a:p>
            <a:pPr>
              <a:lnSpc>
                <a:spcPts val="5400"/>
              </a:lnSpc>
            </a:pPr>
            <a:r>
              <a:rPr lang="en-US" cap="none" dirty="0"/>
              <a:t>CHAPTER 4</a:t>
            </a:r>
            <a:br>
              <a:rPr lang="en-US" cap="none" dirty="0"/>
            </a:br>
            <a:r>
              <a:rPr lang="en-US" cap="none" dirty="0"/>
              <a:t>Threads and SMP</a:t>
            </a:r>
          </a:p>
        </p:txBody>
      </p:sp>
      <p:sp>
        <p:nvSpPr>
          <p:cNvPr id="6" name="TextBox 5">
            <a:extLst>
              <a:ext uri="{FF2B5EF4-FFF2-40B4-BE49-F238E27FC236}">
                <a16:creationId xmlns:a16="http://schemas.microsoft.com/office/drawing/2014/main" id="{1243F591-08EE-4CD0-8233-15FC1E2605DB}"/>
              </a:ext>
            </a:extLst>
          </p:cNvPr>
          <p:cNvSpPr txBox="1"/>
          <p:nvPr/>
        </p:nvSpPr>
        <p:spPr>
          <a:xfrm>
            <a:off x="2647950" y="4950758"/>
            <a:ext cx="5238750" cy="1631216"/>
          </a:xfrm>
          <a:prstGeom prst="rect">
            <a:avLst/>
          </a:prstGeom>
          <a:noFill/>
        </p:spPr>
        <p:txBody>
          <a:bodyPr wrap="square" rtlCol="0">
            <a:spAutoFit/>
          </a:bodyPr>
          <a:lstStyle/>
          <a:p>
            <a:pPr algn="ctr"/>
            <a:r>
              <a:rPr lang="en-US" sz="2800" b="1" dirty="0"/>
              <a:t>Instructor: </a:t>
            </a:r>
            <a:r>
              <a:rPr lang="en-US" sz="2800" b="1" dirty="0" err="1"/>
              <a:t>Wuman</a:t>
            </a:r>
            <a:r>
              <a:rPr lang="en-US" sz="2800" b="1" dirty="0"/>
              <a:t> LUO</a:t>
            </a:r>
          </a:p>
          <a:p>
            <a:pPr algn="ctr"/>
            <a:r>
              <a:rPr lang="en-US" sz="2400" dirty="0">
                <a:solidFill>
                  <a:schemeClr val="accent3">
                    <a:lumMod val="75000"/>
                  </a:schemeClr>
                </a:solidFill>
                <a:hlinkClick r:id="rId4">
                  <a:extLst>
                    <a:ext uri="{A12FA001-AC4F-418D-AE19-62706E023703}">
                      <ahyp:hlinkClr xmlns:ahyp="http://schemas.microsoft.com/office/drawing/2018/hyperlinkcolor" val="tx"/>
                    </a:ext>
                  </a:extLst>
                </a:hlinkClick>
              </a:rPr>
              <a:t>luowuman@ipm.edu.mo</a:t>
            </a:r>
            <a:endParaRPr lang="en-US" sz="2400" dirty="0">
              <a:solidFill>
                <a:schemeClr val="accent3">
                  <a:lumMod val="75000"/>
                </a:schemeClr>
              </a:solidFill>
            </a:endParaRPr>
          </a:p>
          <a:p>
            <a:pPr algn="ctr"/>
            <a:r>
              <a:rPr lang="en-US" sz="2400" dirty="0"/>
              <a:t>Office: A213</a:t>
            </a:r>
          </a:p>
          <a:p>
            <a:pPr algn="ctr"/>
            <a:r>
              <a:rPr lang="en-US" sz="2400" dirty="0"/>
              <a:t>14:30-17:30 Tuesday &amp; Wednesday </a:t>
            </a:r>
          </a:p>
        </p:txBody>
      </p:sp>
    </p:spTree>
    <p:extLst>
      <p:ext uri="{BB962C8B-B14F-4D97-AF65-F5344CB8AC3E}">
        <p14:creationId xmlns:p14="http://schemas.microsoft.com/office/powerpoint/2010/main" val="3899961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6096000" y="1981200"/>
            <a:ext cx="3962400" cy="4343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2532" name="Rectangle 4"/>
          <p:cNvSpPr>
            <a:spLocks noChangeArrowheads="1"/>
          </p:cNvSpPr>
          <p:nvPr/>
        </p:nvSpPr>
        <p:spPr bwMode="auto">
          <a:xfrm>
            <a:off x="6477000" y="2362200"/>
            <a:ext cx="1676400" cy="2286000"/>
          </a:xfrm>
          <a:prstGeom prst="rect">
            <a:avLst/>
          </a:prstGeom>
          <a:solidFill>
            <a:srgbClr val="CCEC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int doub(int i) </a:t>
            </a:r>
          </a:p>
          <a:p>
            <a:r>
              <a:rPr kumimoji="1" lang="en-US" altLang="zh-TW" sz="1600">
                <a:latin typeface="Arial" charset="0"/>
                <a:ea typeface="新細明體" pitchFamily="18" charset="-120"/>
              </a:rPr>
              <a:t>{ return i*2; }</a:t>
            </a:r>
          </a:p>
          <a:p>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int b;</a:t>
            </a:r>
          </a:p>
          <a:p>
            <a:r>
              <a:rPr kumimoji="1" lang="en-US" altLang="zh-TW" sz="1600">
                <a:latin typeface="Arial" charset="0"/>
                <a:ea typeface="新細明體" pitchFamily="18" charset="-120"/>
              </a:rPr>
              <a:t>void main () {</a:t>
            </a:r>
          </a:p>
          <a:p>
            <a:r>
              <a:rPr kumimoji="1" lang="en-US" altLang="zh-TW" sz="1600">
                <a:latin typeface="Arial" charset="0"/>
                <a:ea typeface="新細明體" pitchFamily="18" charset="-120"/>
              </a:rPr>
              <a:t>  int a=3;</a:t>
            </a:r>
          </a:p>
          <a:p>
            <a:r>
              <a:rPr kumimoji="1" lang="en-US" altLang="zh-TW" sz="1600">
                <a:latin typeface="Arial" charset="0"/>
                <a:ea typeface="新細明體" pitchFamily="18" charset="-120"/>
              </a:rPr>
              <a:t>  b = doub(a+1);</a:t>
            </a:r>
          </a:p>
          <a:p>
            <a:r>
              <a:rPr kumimoji="1" lang="en-US" altLang="zh-TW" sz="1600">
                <a:latin typeface="Arial" charset="0"/>
                <a:ea typeface="新細明體" pitchFamily="18" charset="-120"/>
              </a:rPr>
              <a:t>  printf(“done”);</a:t>
            </a:r>
          </a:p>
          <a:p>
            <a:r>
              <a:rPr kumimoji="1" lang="en-US" altLang="zh-TW" sz="1600">
                <a:latin typeface="Arial" charset="0"/>
                <a:ea typeface="新細明體" pitchFamily="18" charset="-120"/>
              </a:rPr>
              <a:t>}</a:t>
            </a:r>
          </a:p>
        </p:txBody>
      </p:sp>
      <p:sp>
        <p:nvSpPr>
          <p:cNvPr id="22533" name="Rectangle 5"/>
          <p:cNvSpPr>
            <a:spLocks noChangeArrowheads="1"/>
          </p:cNvSpPr>
          <p:nvPr/>
        </p:nvSpPr>
        <p:spPr bwMode="auto">
          <a:xfrm>
            <a:off x="6248400" y="4419600"/>
            <a:ext cx="2286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sym typeface="Wingdings" pitchFamily="2" charset="2"/>
              </a:rPr>
              <a:t></a:t>
            </a:r>
            <a:r>
              <a:rPr kumimoji="1" lang="en-US" altLang="zh-TW" sz="1600">
                <a:latin typeface="Arial" charset="0"/>
                <a:ea typeface="新細明體" pitchFamily="18" charset="-120"/>
              </a:rPr>
              <a:t> </a:t>
            </a:r>
          </a:p>
        </p:txBody>
      </p:sp>
      <p:sp>
        <p:nvSpPr>
          <p:cNvPr id="22534" name="Rectangle 6"/>
          <p:cNvSpPr>
            <a:spLocks noChangeArrowheads="1"/>
          </p:cNvSpPr>
          <p:nvPr/>
        </p:nvSpPr>
        <p:spPr bwMode="auto">
          <a:xfrm>
            <a:off x="6096000" y="16764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Process image in RAM</a:t>
            </a:r>
          </a:p>
        </p:txBody>
      </p:sp>
      <p:sp>
        <p:nvSpPr>
          <p:cNvPr id="22535" name="Rectangle 7"/>
          <p:cNvSpPr>
            <a:spLocks noChangeArrowheads="1"/>
          </p:cNvSpPr>
          <p:nvPr/>
        </p:nvSpPr>
        <p:spPr bwMode="auto">
          <a:xfrm>
            <a:off x="6477000" y="21336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program</a:t>
            </a:r>
          </a:p>
        </p:txBody>
      </p:sp>
      <p:sp>
        <p:nvSpPr>
          <p:cNvPr id="22536" name="Rectangle 8"/>
          <p:cNvSpPr>
            <a:spLocks noChangeArrowheads="1"/>
          </p:cNvSpPr>
          <p:nvPr/>
        </p:nvSpPr>
        <p:spPr bwMode="auto">
          <a:xfrm>
            <a:off x="8382000" y="21336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data</a:t>
            </a:r>
          </a:p>
        </p:txBody>
      </p:sp>
      <p:sp>
        <p:nvSpPr>
          <p:cNvPr id="22537" name="Rectangle 9"/>
          <p:cNvSpPr>
            <a:spLocks noChangeArrowheads="1"/>
          </p:cNvSpPr>
          <p:nvPr/>
        </p:nvSpPr>
        <p:spPr bwMode="auto">
          <a:xfrm>
            <a:off x="8382000" y="33528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stack</a:t>
            </a:r>
          </a:p>
        </p:txBody>
      </p:sp>
      <p:grpSp>
        <p:nvGrpSpPr>
          <p:cNvPr id="2" name="Group 10"/>
          <p:cNvGrpSpPr>
            <a:grpSpLocks/>
          </p:cNvGrpSpPr>
          <p:nvPr/>
        </p:nvGrpSpPr>
        <p:grpSpPr bwMode="auto">
          <a:xfrm>
            <a:off x="6477000" y="5060950"/>
            <a:ext cx="1600200" cy="1066800"/>
            <a:chOff x="3072" y="3332"/>
            <a:chExt cx="1008" cy="672"/>
          </a:xfrm>
        </p:grpSpPr>
        <p:sp>
          <p:nvSpPr>
            <p:cNvPr id="22560" name="Rectangle 11"/>
            <p:cNvSpPr>
              <a:spLocks noChangeArrowheads="1"/>
            </p:cNvSpPr>
            <p:nvPr/>
          </p:nvSpPr>
          <p:spPr bwMode="auto">
            <a:xfrm>
              <a:off x="3072" y="3332"/>
              <a:ext cx="1008" cy="672"/>
            </a:xfrm>
            <a:prstGeom prst="rect">
              <a:avLst/>
            </a:prstGeom>
            <a:solidFill>
              <a:srgbClr val="CCEC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22561" name="Rectangle 12"/>
            <p:cNvSpPr>
              <a:spLocks noChangeArrowheads="1"/>
            </p:cNvSpPr>
            <p:nvPr/>
          </p:nvSpPr>
          <p:spPr bwMode="auto">
            <a:xfrm>
              <a:off x="3408" y="3380"/>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22562" name="Rectangle 13"/>
            <p:cNvSpPr>
              <a:spLocks noChangeArrowheads="1"/>
            </p:cNvSpPr>
            <p:nvPr/>
          </p:nvSpPr>
          <p:spPr bwMode="auto">
            <a:xfrm>
              <a:off x="3168" y="3380"/>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22563" name="Rectangle 14"/>
            <p:cNvSpPr>
              <a:spLocks noChangeArrowheads="1"/>
            </p:cNvSpPr>
            <p:nvPr/>
          </p:nvSpPr>
          <p:spPr bwMode="auto">
            <a:xfrm>
              <a:off x="3408" y="3572"/>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22564" name="Rectangle 15"/>
            <p:cNvSpPr>
              <a:spLocks noChangeArrowheads="1"/>
            </p:cNvSpPr>
            <p:nvPr/>
          </p:nvSpPr>
          <p:spPr bwMode="auto">
            <a:xfrm>
              <a:off x="3168" y="357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22565" name="Rectangle 16"/>
            <p:cNvSpPr>
              <a:spLocks noChangeArrowheads="1"/>
            </p:cNvSpPr>
            <p:nvPr/>
          </p:nvSpPr>
          <p:spPr bwMode="auto">
            <a:xfrm>
              <a:off x="3408" y="3764"/>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22566" name="Rectangle 17"/>
            <p:cNvSpPr>
              <a:spLocks noChangeArrowheads="1"/>
            </p:cNvSpPr>
            <p:nvPr/>
          </p:nvSpPr>
          <p:spPr bwMode="auto">
            <a:xfrm>
              <a:off x="3168" y="37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22539" name="Rectangle 18"/>
          <p:cNvSpPr>
            <a:spLocks noChangeArrowheads="1"/>
          </p:cNvSpPr>
          <p:nvPr/>
        </p:nvSpPr>
        <p:spPr bwMode="auto">
          <a:xfrm>
            <a:off x="6477000" y="4724400"/>
            <a:ext cx="1752600" cy="336550"/>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a:t>
            </a:r>
          </a:p>
        </p:txBody>
      </p:sp>
      <p:grpSp>
        <p:nvGrpSpPr>
          <p:cNvPr id="3" name="Group 19"/>
          <p:cNvGrpSpPr>
            <a:grpSpLocks/>
          </p:cNvGrpSpPr>
          <p:nvPr/>
        </p:nvGrpSpPr>
        <p:grpSpPr bwMode="auto">
          <a:xfrm>
            <a:off x="8382000" y="2362200"/>
            <a:ext cx="1447800" cy="838200"/>
            <a:chOff x="4320" y="1584"/>
            <a:chExt cx="912" cy="528"/>
          </a:xfrm>
        </p:grpSpPr>
        <p:sp>
          <p:nvSpPr>
            <p:cNvPr id="22556" name="Rectangle 20"/>
            <p:cNvSpPr>
              <a:spLocks noChangeArrowheads="1"/>
            </p:cNvSpPr>
            <p:nvPr/>
          </p:nvSpPr>
          <p:spPr bwMode="auto">
            <a:xfrm>
              <a:off x="4320" y="1584"/>
              <a:ext cx="912" cy="528"/>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22557" name="Rectangle 21"/>
            <p:cNvSpPr>
              <a:spLocks noChangeArrowheads="1"/>
            </p:cNvSpPr>
            <p:nvPr/>
          </p:nvSpPr>
          <p:spPr bwMode="auto">
            <a:xfrm>
              <a:off x="4608" y="1872"/>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8</a:t>
              </a:r>
            </a:p>
          </p:txBody>
        </p:sp>
        <p:sp>
          <p:nvSpPr>
            <p:cNvPr id="22558" name="Rectangle 22"/>
            <p:cNvSpPr>
              <a:spLocks noChangeArrowheads="1"/>
            </p:cNvSpPr>
            <p:nvPr/>
          </p:nvSpPr>
          <p:spPr bwMode="auto">
            <a:xfrm>
              <a:off x="4320" y="1872"/>
              <a:ext cx="288" cy="144"/>
            </a:xfrm>
            <a:prstGeom prst="rect">
              <a:avLst/>
            </a:prstGeom>
            <a:noFill/>
            <a:ln w="12700">
              <a:noFill/>
              <a:miter lim="800000"/>
              <a:headEnd type="none" w="sm" len="sm"/>
              <a:tailEnd type="none" w="sm" len="sm"/>
            </a:ln>
          </p:spPr>
          <p:txBody>
            <a:bodyPr wrap="none" anchor="ctr"/>
            <a:lstStyle/>
            <a:p>
              <a:pPr algn="ctr"/>
              <a:r>
                <a:rPr kumimoji="1" lang="en-US" altLang="zh-TW" sz="1400">
                  <a:latin typeface="Arial" charset="0"/>
                  <a:ea typeface="新細明體" pitchFamily="18" charset="-120"/>
                </a:rPr>
                <a:t>b</a:t>
              </a:r>
              <a:endParaRPr kumimoji="1" lang="en-US" altLang="zh-TW" sz="1200">
                <a:latin typeface="Times New Roman" pitchFamily="18" charset="0"/>
                <a:ea typeface="新細明體" pitchFamily="18" charset="-120"/>
              </a:endParaRPr>
            </a:p>
          </p:txBody>
        </p:sp>
        <p:sp>
          <p:nvSpPr>
            <p:cNvPr id="22559" name="Rectangle 23"/>
            <p:cNvSpPr>
              <a:spLocks noChangeArrowheads="1"/>
            </p:cNvSpPr>
            <p:nvPr/>
          </p:nvSpPr>
          <p:spPr bwMode="auto">
            <a:xfrm>
              <a:off x="4608" y="1680"/>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eaLnBrk="1" hangingPunct="1"/>
              <a:r>
                <a:rPr kumimoji="1" lang="en-US" altLang="zh-TW" sz="1600">
                  <a:latin typeface="Arial" charset="0"/>
                  <a:ea typeface="新細明體" pitchFamily="18" charset="-120"/>
                </a:rPr>
                <a:t>“done”</a:t>
              </a:r>
            </a:p>
          </p:txBody>
        </p:sp>
      </p:grpSp>
      <p:grpSp>
        <p:nvGrpSpPr>
          <p:cNvPr id="4" name="Group 24"/>
          <p:cNvGrpSpPr>
            <a:grpSpLocks/>
          </p:cNvGrpSpPr>
          <p:nvPr/>
        </p:nvGrpSpPr>
        <p:grpSpPr bwMode="auto">
          <a:xfrm>
            <a:off x="8382000" y="3581400"/>
            <a:ext cx="1447800" cy="1447800"/>
            <a:chOff x="4272" y="2400"/>
            <a:chExt cx="912" cy="912"/>
          </a:xfrm>
        </p:grpSpPr>
        <p:sp>
          <p:nvSpPr>
            <p:cNvPr id="22547" name="Rectangle 25"/>
            <p:cNvSpPr>
              <a:spLocks noChangeArrowheads="1"/>
            </p:cNvSpPr>
            <p:nvPr/>
          </p:nvSpPr>
          <p:spPr bwMode="auto">
            <a:xfrm>
              <a:off x="4272" y="2400"/>
              <a:ext cx="912" cy="912"/>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400">
                <a:latin typeface="Arial" charset="0"/>
                <a:ea typeface="新細明體" pitchFamily="18" charset="-120"/>
              </a:endParaRPr>
            </a:p>
          </p:txBody>
        </p:sp>
        <p:sp>
          <p:nvSpPr>
            <p:cNvPr id="22548" name="Rectangle 26"/>
            <p:cNvSpPr>
              <a:spLocks noChangeArrowheads="1"/>
            </p:cNvSpPr>
            <p:nvPr/>
          </p:nvSpPr>
          <p:spPr bwMode="auto">
            <a:xfrm>
              <a:off x="4608" y="2640"/>
              <a:ext cx="336" cy="148"/>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2549" name="Rectangle 27"/>
            <p:cNvSpPr>
              <a:spLocks noChangeArrowheads="1"/>
            </p:cNvSpPr>
            <p:nvPr/>
          </p:nvSpPr>
          <p:spPr bwMode="auto">
            <a:xfrm>
              <a:off x="4608" y="2780"/>
              <a:ext cx="336" cy="148"/>
            </a:xfrm>
            <a:prstGeom prst="rect">
              <a:avLst/>
            </a:prstGeom>
            <a:solidFill>
              <a:srgbClr val="FFFFFF"/>
            </a:solidFill>
            <a:ln w="9525">
              <a:solidFill>
                <a:schemeClr val="tx1"/>
              </a:solid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22550" name="Rectangle 28"/>
            <p:cNvSpPr>
              <a:spLocks noChangeArrowheads="1"/>
            </p:cNvSpPr>
            <p:nvPr/>
          </p:nvSpPr>
          <p:spPr bwMode="auto">
            <a:xfrm>
              <a:off x="4608" y="2928"/>
              <a:ext cx="336" cy="148"/>
            </a:xfrm>
            <a:prstGeom prst="rect">
              <a:avLst/>
            </a:prstGeom>
            <a:solidFill>
              <a:srgbClr val="FFFFFF"/>
            </a:solidFill>
            <a:ln w="9525">
              <a:solidFill>
                <a:schemeClr val="tx1"/>
              </a:solid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22551" name="Rectangle 29"/>
            <p:cNvSpPr>
              <a:spLocks noChangeArrowheads="1"/>
            </p:cNvSpPr>
            <p:nvPr/>
          </p:nvSpPr>
          <p:spPr bwMode="auto">
            <a:xfrm>
              <a:off x="4608" y="3072"/>
              <a:ext cx="336" cy="148"/>
            </a:xfrm>
            <a:prstGeom prst="rect">
              <a:avLst/>
            </a:prstGeom>
            <a:solidFill>
              <a:srgbClr val="FFFFFF"/>
            </a:solidFill>
            <a:ln w="9525">
              <a:solidFill>
                <a:schemeClr val="tx1"/>
              </a:solid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22552" name="Line 30"/>
            <p:cNvSpPr>
              <a:spLocks noChangeShapeType="1"/>
            </p:cNvSpPr>
            <p:nvPr/>
          </p:nvSpPr>
          <p:spPr bwMode="auto">
            <a:xfrm flipV="1">
              <a:off x="4608" y="2496"/>
              <a:ext cx="1" cy="148"/>
            </a:xfrm>
            <a:prstGeom prst="line">
              <a:avLst/>
            </a:prstGeom>
            <a:noFill/>
            <a:ln w="9525">
              <a:solidFill>
                <a:schemeClr val="tx1"/>
              </a:solidFill>
              <a:round/>
              <a:headEnd/>
              <a:tailEnd/>
            </a:ln>
          </p:spPr>
          <p:txBody>
            <a:bodyPr wrap="none"/>
            <a:lstStyle/>
            <a:p>
              <a:endParaRPr lang="en-US"/>
            </a:p>
          </p:txBody>
        </p:sp>
        <p:sp>
          <p:nvSpPr>
            <p:cNvPr id="22553" name="Line 31"/>
            <p:cNvSpPr>
              <a:spLocks noChangeShapeType="1"/>
            </p:cNvSpPr>
            <p:nvPr/>
          </p:nvSpPr>
          <p:spPr bwMode="auto">
            <a:xfrm flipV="1">
              <a:off x="4944" y="2492"/>
              <a:ext cx="1" cy="148"/>
            </a:xfrm>
            <a:prstGeom prst="line">
              <a:avLst/>
            </a:prstGeom>
            <a:noFill/>
            <a:ln w="9525">
              <a:solidFill>
                <a:schemeClr val="tx1"/>
              </a:solidFill>
              <a:round/>
              <a:headEnd/>
              <a:tailEnd/>
            </a:ln>
          </p:spPr>
          <p:txBody>
            <a:bodyPr wrap="none"/>
            <a:lstStyle/>
            <a:p>
              <a:endParaRPr lang="en-US"/>
            </a:p>
          </p:txBody>
        </p:sp>
        <p:sp>
          <p:nvSpPr>
            <p:cNvPr id="22554" name="Rectangle 32"/>
            <p:cNvSpPr>
              <a:spLocks noChangeArrowheads="1"/>
            </p:cNvSpPr>
            <p:nvPr/>
          </p:nvSpPr>
          <p:spPr bwMode="auto">
            <a:xfrm>
              <a:off x="4416" y="2928"/>
              <a:ext cx="192" cy="148"/>
            </a:xfrm>
            <a:prstGeom prst="rect">
              <a:avLst/>
            </a:prstGeom>
            <a:noFill/>
            <a:ln w="9525">
              <a:no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22555" name="Rectangle 33"/>
            <p:cNvSpPr>
              <a:spLocks noChangeArrowheads="1"/>
            </p:cNvSpPr>
            <p:nvPr/>
          </p:nvSpPr>
          <p:spPr bwMode="auto">
            <a:xfrm>
              <a:off x="4416" y="3072"/>
              <a:ext cx="192" cy="148"/>
            </a:xfrm>
            <a:prstGeom prst="rect">
              <a:avLst/>
            </a:prstGeom>
            <a:noFill/>
            <a:ln w="9525">
              <a:noFill/>
              <a:miter lim="800000"/>
              <a:headEnd/>
              <a:tailEnd/>
            </a:ln>
          </p:spPr>
          <p:txBody>
            <a:bodyPr wrap="none" anchor="ctr"/>
            <a:lstStyle/>
            <a:p>
              <a:pPr algn="ctr"/>
              <a:endParaRPr kumimoji="1" lang="zh-TW" altLang="en-US" sz="1600">
                <a:latin typeface="Arial" charset="0"/>
                <a:ea typeface="新細明體" pitchFamily="18" charset="-120"/>
              </a:endParaRPr>
            </a:p>
          </p:txBody>
        </p:sp>
      </p:grpSp>
      <p:sp>
        <p:nvSpPr>
          <p:cNvPr id="521250" name="Rectangle 34"/>
          <p:cNvSpPr>
            <a:spLocks noChangeArrowheads="1"/>
          </p:cNvSpPr>
          <p:nvPr/>
        </p:nvSpPr>
        <p:spPr bwMode="auto">
          <a:xfrm>
            <a:off x="2133600" y="3810000"/>
            <a:ext cx="3429000" cy="1828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buFont typeface="Wingdings" pitchFamily="2" charset="2"/>
              <a:buNone/>
              <a:defRPr/>
            </a:pPr>
            <a:r>
              <a:rPr kumimoji="1" lang="en-US" altLang="zh-TW" sz="1600">
                <a:latin typeface="Arial" charset="0"/>
                <a:ea typeface="新細明體" pitchFamily="18" charset="-120"/>
              </a:rPr>
              <a:t>The arrow indicates the current instruction being executed.  Its relation with the register PC and the PC value in the PCB is illustrated in the last example of Chap 3.  Also notice how the stack changes in the course of execution.</a:t>
            </a:r>
          </a:p>
        </p:txBody>
      </p:sp>
      <p:sp>
        <p:nvSpPr>
          <p:cNvPr id="521251" name="Rectangle 35"/>
          <p:cNvSpPr>
            <a:spLocks noChangeArrowheads="1"/>
          </p:cNvSpPr>
          <p:nvPr/>
        </p:nvSpPr>
        <p:spPr bwMode="auto">
          <a:xfrm>
            <a:off x="2133600" y="2209800"/>
            <a:ext cx="3429000" cy="1295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dirty="0">
                <a:latin typeface="Arial" charset="0"/>
                <a:ea typeface="新細明體" pitchFamily="18" charset="-120"/>
              </a:rPr>
              <a:t>Each process has </a:t>
            </a:r>
            <a:r>
              <a:rPr kumimoji="1" lang="en-US" altLang="zh-TW" b="1" dirty="0">
                <a:solidFill>
                  <a:srgbClr val="0000FF"/>
                </a:solidFill>
                <a:latin typeface="Arial" charset="0"/>
                <a:ea typeface="新細明體" pitchFamily="18" charset="-120"/>
              </a:rPr>
              <a:t>one</a:t>
            </a:r>
            <a:r>
              <a:rPr kumimoji="1" lang="en-US" altLang="zh-TW" dirty="0">
                <a:latin typeface="Arial" charset="0"/>
                <a:ea typeface="新細明體" pitchFamily="18" charset="-120"/>
              </a:rPr>
              <a:t> thread of execution.  At any time, only one instruction is being executed.</a:t>
            </a:r>
          </a:p>
        </p:txBody>
      </p:sp>
      <p:sp>
        <p:nvSpPr>
          <p:cNvPr id="38" name="Rectangle 2">
            <a:extLst>
              <a:ext uri="{FF2B5EF4-FFF2-40B4-BE49-F238E27FC236}">
                <a16:creationId xmlns:a16="http://schemas.microsoft.com/office/drawing/2014/main" id="{E34D738B-E6FE-4FC3-A57C-5435D9310DC8}"/>
              </a:ext>
            </a:extLst>
          </p:cNvPr>
          <p:cNvSpPr>
            <a:spLocks noGrp="1" noChangeArrowheads="1"/>
          </p:cNvSpPr>
          <p:nvPr>
            <p:ph type="title"/>
          </p:nvPr>
        </p:nvSpPr>
        <p:spPr>
          <a:xfrm>
            <a:off x="152400" y="250825"/>
            <a:ext cx="7772400" cy="1143000"/>
          </a:xfrm>
        </p:spPr>
        <p:txBody>
          <a:bodyPr/>
          <a:lstStyle/>
          <a:p>
            <a:pPr algn="ctr" eaLnBrk="1" hangingPunct="1"/>
            <a:r>
              <a:rPr lang="en-US" altLang="zh-TW" dirty="0">
                <a:ea typeface="新細明體" pitchFamily="18" charset="-120"/>
              </a:rPr>
              <a:t>Single-Threaded Execution</a:t>
            </a:r>
          </a:p>
        </p:txBody>
      </p:sp>
      <p:sp>
        <p:nvSpPr>
          <p:cNvPr id="7" name="Slide Number Placeholder 6">
            <a:extLst>
              <a:ext uri="{FF2B5EF4-FFF2-40B4-BE49-F238E27FC236}">
                <a16:creationId xmlns:a16="http://schemas.microsoft.com/office/drawing/2014/main" id="{6AD6F39F-5A50-4BCC-AF6E-A6C8565F67A0}"/>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17E957-BFCF-4773-88F2-D6A4E7EB913E}"/>
              </a:ext>
            </a:extLst>
          </p:cNvPr>
          <p:cNvSpPr>
            <a:spLocks noGrp="1"/>
          </p:cNvSpPr>
          <p:nvPr>
            <p:ph type="title"/>
          </p:nvPr>
        </p:nvSpPr>
        <p:spPr/>
        <p:txBody>
          <a:bodyPr/>
          <a:lstStyle/>
          <a:p>
            <a:r>
              <a:rPr lang="en-US" dirty="0"/>
              <a:t>Multithreading</a:t>
            </a:r>
          </a:p>
        </p:txBody>
      </p:sp>
      <p:sp>
        <p:nvSpPr>
          <p:cNvPr id="4" name="Slide Number Placeholder 3">
            <a:extLst>
              <a:ext uri="{FF2B5EF4-FFF2-40B4-BE49-F238E27FC236}">
                <a16:creationId xmlns:a16="http://schemas.microsoft.com/office/drawing/2014/main" id="{44562836-7383-4E17-BD3C-B43BF3BE98B6}"/>
              </a:ext>
            </a:extLst>
          </p:cNvPr>
          <p:cNvSpPr>
            <a:spLocks noGrp="1"/>
          </p:cNvSpPr>
          <p:nvPr>
            <p:ph type="sldNum" sz="quarter" idx="15"/>
          </p:nvPr>
        </p:nvSpPr>
        <p:spPr/>
        <p:txBody>
          <a:bodyPr/>
          <a:lstStyle/>
          <a:p>
            <a:fld id="{19B51A1E-902D-48AF-9020-955120F399B6}" type="slidenum">
              <a:rPr lang="en-US" smtClean="0"/>
              <a:pPr/>
              <a:t>11</a:t>
            </a:fld>
            <a:endParaRPr lang="en-US" dirty="0"/>
          </a:p>
        </p:txBody>
      </p:sp>
      <p:pic>
        <p:nvPicPr>
          <p:cNvPr id="8" name="Picture 7" descr="f4.pdf">
            <a:extLst>
              <a:ext uri="{FF2B5EF4-FFF2-40B4-BE49-F238E27FC236}">
                <a16:creationId xmlns:a16="http://schemas.microsoft.com/office/drawing/2014/main" id="{BADD34B5-9ACC-404B-98F2-6F623CA4BD98}"/>
              </a:ext>
            </a:extLst>
          </p:cNvPr>
          <p:cNvPicPr>
            <a:picLocks noChangeAspect="1"/>
          </p:cNvPicPr>
          <p:nvPr/>
        </p:nvPicPr>
        <p:blipFill>
          <a:blip r:embed="rId3"/>
          <a:srcRect t="14545" b="36364"/>
          <a:stretch>
            <a:fillRect/>
          </a:stretch>
        </p:blipFill>
        <p:spPr>
          <a:xfrm>
            <a:off x="730623" y="904425"/>
            <a:ext cx="9835582" cy="6248400"/>
          </a:xfrm>
          <a:prstGeom prst="rect">
            <a:avLst/>
          </a:prstGeom>
        </p:spPr>
      </p:pic>
      <p:sp>
        <p:nvSpPr>
          <p:cNvPr id="9" name="Rectangle 8">
            <a:extLst>
              <a:ext uri="{FF2B5EF4-FFF2-40B4-BE49-F238E27FC236}">
                <a16:creationId xmlns:a16="http://schemas.microsoft.com/office/drawing/2014/main" id="{3D42BF57-A0E7-4B14-B9F4-E59A5FFB739E}"/>
              </a:ext>
            </a:extLst>
          </p:cNvPr>
          <p:cNvSpPr/>
          <p:nvPr/>
        </p:nvSpPr>
        <p:spPr>
          <a:xfrm>
            <a:off x="1972235" y="6311154"/>
            <a:ext cx="7064189" cy="447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13978E2-6682-490F-8F6F-94251547EA50}"/>
              </a:ext>
            </a:extLst>
          </p:cNvPr>
          <p:cNvSpPr txBox="1"/>
          <p:nvPr/>
        </p:nvSpPr>
        <p:spPr>
          <a:xfrm>
            <a:off x="2350750" y="5743858"/>
            <a:ext cx="7238488" cy="461665"/>
          </a:xfrm>
          <a:prstGeom prst="rect">
            <a:avLst/>
          </a:prstGeom>
          <a:solidFill>
            <a:srgbClr val="FFFF00"/>
          </a:solidFill>
          <a:ln>
            <a:solidFill>
              <a:schemeClr val="tx1"/>
            </a:solidFill>
          </a:ln>
        </p:spPr>
        <p:txBody>
          <a:bodyPr wrap="square" rtlCol="0">
            <a:spAutoFit/>
          </a:bodyPr>
          <a:lstStyle/>
          <a:p>
            <a:r>
              <a:rPr lang="en-US" sz="2400" dirty="0">
                <a:latin typeface="Arial" panose="020B0604020202020204" pitchFamily="34" charset="0"/>
                <a:cs typeface="Arial" panose="020B0604020202020204" pitchFamily="34" charset="0"/>
              </a:rPr>
              <a:t>Multiple threads of execution within a single process</a:t>
            </a:r>
          </a:p>
        </p:txBody>
      </p:sp>
      <p:sp>
        <p:nvSpPr>
          <p:cNvPr id="11" name="Rectangle 13">
            <a:extLst>
              <a:ext uri="{FF2B5EF4-FFF2-40B4-BE49-F238E27FC236}">
                <a16:creationId xmlns:a16="http://schemas.microsoft.com/office/drawing/2014/main" id="{C5028063-47E0-45FF-A8E3-3C8686E92E43}"/>
              </a:ext>
            </a:extLst>
          </p:cNvPr>
          <p:cNvSpPr>
            <a:spLocks noChangeArrowheads="1"/>
          </p:cNvSpPr>
          <p:nvPr/>
        </p:nvSpPr>
        <p:spPr bwMode="auto">
          <a:xfrm>
            <a:off x="9036424" y="1577352"/>
            <a:ext cx="1869166" cy="533400"/>
          </a:xfrm>
          <a:prstGeom prst="rect">
            <a:avLst/>
          </a:prstGeom>
          <a:solidFill>
            <a:schemeClr val="bg1"/>
          </a:solidFill>
          <a:ln w="12700">
            <a:solidFill>
              <a:schemeClr val="tx1"/>
            </a:solidFill>
            <a:miter lim="800000"/>
            <a:headEnd type="none" w="sm" len="sm"/>
            <a:tailEnd type="none" w="sm" len="sm"/>
          </a:ln>
        </p:spPr>
        <p:txBody>
          <a:bodyPr/>
          <a:lstStyle/>
          <a:p>
            <a:r>
              <a:rPr kumimoji="1" lang="en-US" altLang="zh-TW" sz="1600" dirty="0">
                <a:latin typeface="Arial" charset="0"/>
                <a:ea typeface="新細明體" pitchFamily="18" charset="-120"/>
              </a:rPr>
              <a:t>Multithreading vs. Multiprogramming</a:t>
            </a:r>
          </a:p>
        </p:txBody>
      </p:sp>
    </p:spTree>
    <p:extLst>
      <p:ext uri="{BB962C8B-B14F-4D97-AF65-F5344CB8AC3E}">
        <p14:creationId xmlns:p14="http://schemas.microsoft.com/office/powerpoint/2010/main" val="245527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4AC99-F3CA-4756-8B39-211242F30AFD}"/>
              </a:ext>
            </a:extLst>
          </p:cNvPr>
          <p:cNvSpPr>
            <a:spLocks noGrp="1"/>
          </p:cNvSpPr>
          <p:nvPr>
            <p:ph type="title"/>
          </p:nvPr>
        </p:nvSpPr>
        <p:spPr>
          <a:xfrm>
            <a:off x="391238" y="231498"/>
            <a:ext cx="10169186" cy="672927"/>
          </a:xfrm>
        </p:spPr>
        <p:txBody>
          <a:bodyPr/>
          <a:lstStyle/>
          <a:p>
            <a:r>
              <a:rPr lang="en-US" altLang="zh-TW" dirty="0">
                <a:ea typeface="新細明體" pitchFamily="18" charset="-120"/>
              </a:rPr>
              <a:t>OS Support for Threads and Processes</a:t>
            </a:r>
            <a:endParaRPr lang="en-US" dirty="0"/>
          </a:p>
        </p:txBody>
      </p:sp>
      <p:sp>
        <p:nvSpPr>
          <p:cNvPr id="4" name="Slide Number Placeholder 3">
            <a:extLst>
              <a:ext uri="{FF2B5EF4-FFF2-40B4-BE49-F238E27FC236}">
                <a16:creationId xmlns:a16="http://schemas.microsoft.com/office/drawing/2014/main" id="{DE075775-EE9E-4178-88B4-AA7CE544F0A0}"/>
              </a:ext>
            </a:extLst>
          </p:cNvPr>
          <p:cNvSpPr>
            <a:spLocks noGrp="1"/>
          </p:cNvSpPr>
          <p:nvPr>
            <p:ph type="sldNum" sz="quarter" idx="15"/>
          </p:nvPr>
        </p:nvSpPr>
        <p:spPr/>
        <p:txBody>
          <a:bodyPr/>
          <a:lstStyle/>
          <a:p>
            <a:fld id="{19B51A1E-902D-48AF-9020-955120F399B6}" type="slidenum">
              <a:rPr lang="en-US" smtClean="0"/>
              <a:pPr/>
              <a:t>12</a:t>
            </a:fld>
            <a:endParaRPr lang="en-US" dirty="0"/>
          </a:p>
        </p:txBody>
      </p:sp>
      <p:sp>
        <p:nvSpPr>
          <p:cNvPr id="5" name="Rectangle 3">
            <a:extLst>
              <a:ext uri="{FF2B5EF4-FFF2-40B4-BE49-F238E27FC236}">
                <a16:creationId xmlns:a16="http://schemas.microsoft.com/office/drawing/2014/main" id="{855DC1FB-554E-41AF-A9B4-7349D2BEED66}"/>
              </a:ext>
            </a:extLst>
          </p:cNvPr>
          <p:cNvSpPr>
            <a:spLocks noChangeArrowheads="1"/>
          </p:cNvSpPr>
          <p:nvPr/>
        </p:nvSpPr>
        <p:spPr bwMode="auto">
          <a:xfrm>
            <a:off x="3097302" y="1600200"/>
            <a:ext cx="987425" cy="987425"/>
          </a:xfrm>
          <a:prstGeom prst="rect">
            <a:avLst/>
          </a:prstGeom>
          <a:solidFill>
            <a:srgbClr val="FFFFFF"/>
          </a:solidFill>
          <a:ln w="12700">
            <a:solidFill>
              <a:sysClr val="windowText" lastClr="000000"/>
            </a:solidFill>
            <a:miter lim="800000"/>
            <a:headEnd/>
            <a:tailEnd/>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 name="Rectangle 4">
            <a:extLst>
              <a:ext uri="{FF2B5EF4-FFF2-40B4-BE49-F238E27FC236}">
                <a16:creationId xmlns:a16="http://schemas.microsoft.com/office/drawing/2014/main" id="{39AD8AB0-AE81-46A2-9B0F-9A07A1337D09}"/>
              </a:ext>
            </a:extLst>
          </p:cNvPr>
          <p:cNvSpPr>
            <a:spLocks noChangeArrowheads="1"/>
          </p:cNvSpPr>
          <p:nvPr/>
        </p:nvSpPr>
        <p:spPr bwMode="auto">
          <a:xfrm>
            <a:off x="6896190" y="1600200"/>
            <a:ext cx="987425" cy="987425"/>
          </a:xfrm>
          <a:prstGeom prst="rect">
            <a:avLst/>
          </a:prstGeom>
          <a:solidFill>
            <a:srgbClr val="FFFFFF"/>
          </a:solidFill>
          <a:ln w="12700">
            <a:solidFill>
              <a:sysClr val="windowText" lastClr="000000"/>
            </a:solidFill>
            <a:miter lim="800000"/>
            <a:headEnd/>
            <a:tailEnd/>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 name="Rectangle 5">
            <a:extLst>
              <a:ext uri="{FF2B5EF4-FFF2-40B4-BE49-F238E27FC236}">
                <a16:creationId xmlns:a16="http://schemas.microsoft.com/office/drawing/2014/main" id="{30644028-55F0-434D-94CC-2B4DFE33B495}"/>
              </a:ext>
            </a:extLst>
          </p:cNvPr>
          <p:cNvSpPr>
            <a:spLocks noChangeArrowheads="1"/>
          </p:cNvSpPr>
          <p:nvPr/>
        </p:nvSpPr>
        <p:spPr bwMode="auto">
          <a:xfrm>
            <a:off x="2260690" y="3963988"/>
            <a:ext cx="987425" cy="987425"/>
          </a:xfrm>
          <a:prstGeom prst="rect">
            <a:avLst/>
          </a:prstGeom>
          <a:solidFill>
            <a:srgbClr val="FFFFFF"/>
          </a:solidFill>
          <a:ln w="12700">
            <a:solidFill>
              <a:sysClr val="windowText" lastClr="000000"/>
            </a:solidFill>
            <a:miter lim="800000"/>
            <a:headEnd/>
            <a:tailEnd/>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 name="Rectangle 6">
            <a:extLst>
              <a:ext uri="{FF2B5EF4-FFF2-40B4-BE49-F238E27FC236}">
                <a16:creationId xmlns:a16="http://schemas.microsoft.com/office/drawing/2014/main" id="{437FCDC9-991C-4C08-AE47-4D98585DAC6D}"/>
              </a:ext>
            </a:extLst>
          </p:cNvPr>
          <p:cNvSpPr>
            <a:spLocks noChangeArrowheads="1"/>
          </p:cNvSpPr>
          <p:nvPr/>
        </p:nvSpPr>
        <p:spPr bwMode="auto">
          <a:xfrm>
            <a:off x="3937090" y="3963988"/>
            <a:ext cx="987425" cy="987425"/>
          </a:xfrm>
          <a:prstGeom prst="rect">
            <a:avLst/>
          </a:prstGeom>
          <a:solidFill>
            <a:srgbClr val="FFFFFF"/>
          </a:solidFill>
          <a:ln w="12700">
            <a:solidFill>
              <a:sysClr val="windowText" lastClr="000000"/>
            </a:solidFill>
            <a:miter lim="800000"/>
            <a:headEnd/>
            <a:tailEnd/>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 name="Rectangle 7">
            <a:extLst>
              <a:ext uri="{FF2B5EF4-FFF2-40B4-BE49-F238E27FC236}">
                <a16:creationId xmlns:a16="http://schemas.microsoft.com/office/drawing/2014/main" id="{C939DB49-0E33-4F93-92EF-EE524DFFD0CC}"/>
              </a:ext>
            </a:extLst>
          </p:cNvPr>
          <p:cNvSpPr>
            <a:spLocks noChangeArrowheads="1"/>
          </p:cNvSpPr>
          <p:nvPr/>
        </p:nvSpPr>
        <p:spPr bwMode="auto">
          <a:xfrm>
            <a:off x="6070690" y="3963988"/>
            <a:ext cx="987425" cy="987425"/>
          </a:xfrm>
          <a:prstGeom prst="rect">
            <a:avLst/>
          </a:prstGeom>
          <a:solidFill>
            <a:srgbClr val="FFFFFF"/>
          </a:solidFill>
          <a:ln w="12700">
            <a:solidFill>
              <a:sysClr val="windowText" lastClr="000000"/>
            </a:solidFill>
            <a:miter lim="800000"/>
            <a:headEnd/>
            <a:tailEnd/>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 name="Rectangle 8">
            <a:extLst>
              <a:ext uri="{FF2B5EF4-FFF2-40B4-BE49-F238E27FC236}">
                <a16:creationId xmlns:a16="http://schemas.microsoft.com/office/drawing/2014/main" id="{171608E1-DD64-4C4A-A4D2-863FB4F781FE}"/>
              </a:ext>
            </a:extLst>
          </p:cNvPr>
          <p:cNvSpPr>
            <a:spLocks noChangeArrowheads="1"/>
          </p:cNvSpPr>
          <p:nvPr/>
        </p:nvSpPr>
        <p:spPr bwMode="auto">
          <a:xfrm>
            <a:off x="7747090" y="3963988"/>
            <a:ext cx="987425" cy="987425"/>
          </a:xfrm>
          <a:prstGeom prst="rect">
            <a:avLst/>
          </a:prstGeom>
          <a:solidFill>
            <a:srgbClr val="FFFFFF"/>
          </a:solidFill>
          <a:ln w="12700">
            <a:solidFill>
              <a:sysClr val="windowText" lastClr="000000"/>
            </a:solidFill>
            <a:miter lim="800000"/>
            <a:headEnd/>
            <a:tailEnd/>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1" name="Rectangle 9">
            <a:extLst>
              <a:ext uri="{FF2B5EF4-FFF2-40B4-BE49-F238E27FC236}">
                <a16:creationId xmlns:a16="http://schemas.microsoft.com/office/drawing/2014/main" id="{3BB3075B-5BCA-4E56-B79D-EC71E2332272}"/>
              </a:ext>
            </a:extLst>
          </p:cNvPr>
          <p:cNvSpPr>
            <a:spLocks noChangeArrowheads="1"/>
          </p:cNvSpPr>
          <p:nvPr/>
        </p:nvSpPr>
        <p:spPr bwMode="auto">
          <a:xfrm>
            <a:off x="2335302" y="2667000"/>
            <a:ext cx="2592388" cy="581025"/>
          </a:xfrm>
          <a:prstGeom prst="rect">
            <a:avLst/>
          </a:prstGeom>
          <a:noFill/>
          <a:ln w="9525">
            <a:noFill/>
            <a:miter lim="800000"/>
            <a:headEnd/>
            <a:tailEnd/>
          </a:ln>
        </p:spPr>
        <p:txBody>
          <a:bodyPr lIns="92075" tIns="46038" rIns="92075" bIns="46038">
            <a:spAutoFit/>
          </a:bodyP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one process one thread</a:t>
            </a:r>
            <a:br>
              <a:rPr kumimoji="1" lang="en-US" altLang="zh-TW" sz="1600">
                <a:solidFill>
                  <a:prstClr val="black"/>
                </a:solidFill>
                <a:latin typeface="Arial" charset="0"/>
                <a:ea typeface="新細明體" pitchFamily="18" charset="-120"/>
              </a:rPr>
            </a:br>
            <a:r>
              <a:rPr kumimoji="1" lang="en-US" altLang="zh-TW" sz="1600">
                <a:solidFill>
                  <a:prstClr val="black"/>
                </a:solidFill>
                <a:latin typeface="Arial" charset="0"/>
                <a:ea typeface="新細明體" pitchFamily="18" charset="-120"/>
              </a:rPr>
              <a:t>e.g. MS-DOS</a:t>
            </a:r>
          </a:p>
        </p:txBody>
      </p:sp>
      <p:sp>
        <p:nvSpPr>
          <p:cNvPr id="12" name="Rectangle 10">
            <a:extLst>
              <a:ext uri="{FF2B5EF4-FFF2-40B4-BE49-F238E27FC236}">
                <a16:creationId xmlns:a16="http://schemas.microsoft.com/office/drawing/2014/main" id="{F17E8C7D-8930-4664-B643-D8ECAECFE072}"/>
              </a:ext>
            </a:extLst>
          </p:cNvPr>
          <p:cNvSpPr>
            <a:spLocks noChangeArrowheads="1"/>
          </p:cNvSpPr>
          <p:nvPr/>
        </p:nvSpPr>
        <p:spPr bwMode="auto">
          <a:xfrm>
            <a:off x="2487702" y="5181600"/>
            <a:ext cx="2430463" cy="825500"/>
          </a:xfrm>
          <a:prstGeom prst="rect">
            <a:avLst/>
          </a:prstGeom>
          <a:noFill/>
          <a:ln w="9525">
            <a:noFill/>
            <a:miter lim="800000"/>
            <a:headEnd/>
            <a:tailEnd/>
          </a:ln>
        </p:spPr>
        <p:txBody>
          <a:bodyPr lIns="92075" tIns="46038" rIns="92075" bIns="46038">
            <a:spAutoFit/>
          </a:bodyP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multiple processes</a:t>
            </a:r>
          </a:p>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one thread per process</a:t>
            </a:r>
            <a:br>
              <a:rPr kumimoji="1" lang="en-US" altLang="zh-TW" sz="1600">
                <a:solidFill>
                  <a:prstClr val="black"/>
                </a:solidFill>
                <a:latin typeface="Arial" charset="0"/>
                <a:ea typeface="新細明體" pitchFamily="18" charset="-120"/>
              </a:rPr>
            </a:br>
            <a:r>
              <a:rPr kumimoji="1" lang="en-US" altLang="zh-TW" sz="1600">
                <a:solidFill>
                  <a:prstClr val="black"/>
                </a:solidFill>
                <a:latin typeface="Arial" charset="0"/>
                <a:ea typeface="新細明體" pitchFamily="18" charset="-120"/>
              </a:rPr>
              <a:t>e.g. traditional Unix</a:t>
            </a:r>
          </a:p>
        </p:txBody>
      </p:sp>
      <p:sp>
        <p:nvSpPr>
          <p:cNvPr id="13" name="Rectangle 11">
            <a:extLst>
              <a:ext uri="{FF2B5EF4-FFF2-40B4-BE49-F238E27FC236}">
                <a16:creationId xmlns:a16="http://schemas.microsoft.com/office/drawing/2014/main" id="{E720712B-C7DA-4699-9A57-7F4AD1853FA1}"/>
              </a:ext>
            </a:extLst>
          </p:cNvPr>
          <p:cNvSpPr>
            <a:spLocks noChangeArrowheads="1"/>
          </p:cNvSpPr>
          <p:nvPr/>
        </p:nvSpPr>
        <p:spPr bwMode="auto">
          <a:xfrm>
            <a:off x="6572340" y="2589213"/>
            <a:ext cx="1617662" cy="825500"/>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one process</a:t>
            </a:r>
          </a:p>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multiple threads</a:t>
            </a:r>
            <a:br>
              <a:rPr kumimoji="1" lang="en-US" altLang="zh-TW" sz="1600">
                <a:solidFill>
                  <a:prstClr val="black"/>
                </a:solidFill>
                <a:latin typeface="Arial" charset="0"/>
                <a:ea typeface="新細明體" pitchFamily="18" charset="-120"/>
              </a:rPr>
            </a:br>
            <a:r>
              <a:rPr kumimoji="1" lang="en-US" altLang="zh-TW" sz="1600">
                <a:solidFill>
                  <a:prstClr val="black"/>
                </a:solidFill>
                <a:latin typeface="Arial" charset="0"/>
                <a:ea typeface="新細明體" pitchFamily="18" charset="-120"/>
              </a:rPr>
              <a:t>e.g. JVM</a:t>
            </a:r>
          </a:p>
        </p:txBody>
      </p:sp>
      <p:sp>
        <p:nvSpPr>
          <p:cNvPr id="14" name="Rectangle 12">
            <a:extLst>
              <a:ext uri="{FF2B5EF4-FFF2-40B4-BE49-F238E27FC236}">
                <a16:creationId xmlns:a16="http://schemas.microsoft.com/office/drawing/2014/main" id="{E8808E93-E188-4B23-8EB7-750712B8D687}"/>
              </a:ext>
            </a:extLst>
          </p:cNvPr>
          <p:cNvSpPr>
            <a:spLocks noChangeArrowheads="1"/>
          </p:cNvSpPr>
          <p:nvPr/>
        </p:nvSpPr>
        <p:spPr bwMode="auto">
          <a:xfrm>
            <a:off x="5254715" y="5181600"/>
            <a:ext cx="4294187" cy="1069975"/>
          </a:xfrm>
          <a:prstGeom prst="rect">
            <a:avLst/>
          </a:prstGeom>
          <a:noFill/>
          <a:ln w="9525">
            <a:noFill/>
            <a:miter lim="800000"/>
            <a:headEnd/>
            <a:tailEnd/>
          </a:ln>
        </p:spPr>
        <p:txBody>
          <a:bodyPr lIns="92075" tIns="46038" rIns="92075" bIns="46038">
            <a:spAutoFit/>
          </a:bodyP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multiple processes</a:t>
            </a:r>
          </a:p>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multiple threads per process</a:t>
            </a:r>
            <a:br>
              <a:rPr kumimoji="1" lang="en-US" altLang="zh-TW" sz="1600">
                <a:solidFill>
                  <a:prstClr val="black"/>
                </a:solidFill>
                <a:latin typeface="Arial" charset="0"/>
                <a:ea typeface="新細明體" pitchFamily="18" charset="-120"/>
              </a:rPr>
            </a:br>
            <a:r>
              <a:rPr kumimoji="1" lang="en-US" altLang="zh-TW" sz="1600">
                <a:solidFill>
                  <a:prstClr val="black"/>
                </a:solidFill>
                <a:latin typeface="Arial" charset="0"/>
                <a:ea typeface="新細明體" pitchFamily="18" charset="-120"/>
              </a:rPr>
              <a:t>e.g. Windows 2000, Solaris, </a:t>
            </a:r>
            <a:br>
              <a:rPr kumimoji="1" lang="en-US" altLang="zh-TW" sz="1600">
                <a:solidFill>
                  <a:prstClr val="black"/>
                </a:solidFill>
                <a:latin typeface="Arial" charset="0"/>
                <a:ea typeface="新細明體" pitchFamily="18" charset="-120"/>
              </a:rPr>
            </a:br>
            <a:r>
              <a:rPr kumimoji="1" lang="en-US" altLang="zh-TW" sz="1600">
                <a:solidFill>
                  <a:prstClr val="black"/>
                </a:solidFill>
                <a:latin typeface="Arial" charset="0"/>
                <a:ea typeface="新細明體" pitchFamily="18" charset="-120"/>
              </a:rPr>
              <a:t>Mac OS X, BeOS, Linux, OS/390</a:t>
            </a:r>
          </a:p>
        </p:txBody>
      </p:sp>
      <p:sp>
        <p:nvSpPr>
          <p:cNvPr id="15" name="Line 13">
            <a:extLst>
              <a:ext uri="{FF2B5EF4-FFF2-40B4-BE49-F238E27FC236}">
                <a16:creationId xmlns:a16="http://schemas.microsoft.com/office/drawing/2014/main" id="{6DA76607-F472-43AA-8777-142814E497B8}"/>
              </a:ext>
            </a:extLst>
          </p:cNvPr>
          <p:cNvSpPr>
            <a:spLocks noChangeShapeType="1"/>
          </p:cNvSpPr>
          <p:nvPr/>
        </p:nvSpPr>
        <p:spPr bwMode="auto">
          <a:xfrm>
            <a:off x="5459502" y="1371600"/>
            <a:ext cx="0" cy="4648200"/>
          </a:xfrm>
          <a:prstGeom prst="line">
            <a:avLst/>
          </a:prstGeom>
          <a:noFill/>
          <a:ln w="12700">
            <a:solidFill>
              <a:sysClr val="windowText" lastClr="000000"/>
            </a:solidFill>
            <a:prstDash val="dash"/>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Line 14">
            <a:extLst>
              <a:ext uri="{FF2B5EF4-FFF2-40B4-BE49-F238E27FC236}">
                <a16:creationId xmlns:a16="http://schemas.microsoft.com/office/drawing/2014/main" id="{248D664E-B799-4EFE-BDC2-B56203A27FAA}"/>
              </a:ext>
            </a:extLst>
          </p:cNvPr>
          <p:cNvSpPr>
            <a:spLocks noChangeShapeType="1"/>
          </p:cNvSpPr>
          <p:nvPr/>
        </p:nvSpPr>
        <p:spPr bwMode="auto">
          <a:xfrm>
            <a:off x="2259102" y="3581400"/>
            <a:ext cx="6551613" cy="0"/>
          </a:xfrm>
          <a:prstGeom prst="line">
            <a:avLst/>
          </a:prstGeom>
          <a:noFill/>
          <a:ln w="12700">
            <a:solidFill>
              <a:sysClr val="windowText" lastClr="000000"/>
            </a:solidFill>
            <a:prstDash val="dash"/>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7" name="Freeform 15">
            <a:extLst>
              <a:ext uri="{FF2B5EF4-FFF2-40B4-BE49-F238E27FC236}">
                <a16:creationId xmlns:a16="http://schemas.microsoft.com/office/drawing/2014/main" id="{591200D3-F725-48D3-81C9-BA05B1224E33}"/>
              </a:ext>
            </a:extLst>
          </p:cNvPr>
          <p:cNvSpPr>
            <a:spLocks/>
          </p:cNvSpPr>
          <p:nvPr/>
        </p:nvSpPr>
        <p:spPr bwMode="auto">
          <a:xfrm>
            <a:off x="3478302" y="1676400"/>
            <a:ext cx="200025" cy="849313"/>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Freeform 16">
            <a:extLst>
              <a:ext uri="{FF2B5EF4-FFF2-40B4-BE49-F238E27FC236}">
                <a16:creationId xmlns:a16="http://schemas.microsoft.com/office/drawing/2014/main" id="{770E92EC-BCCD-4234-AD00-51207B64A4AB}"/>
              </a:ext>
            </a:extLst>
          </p:cNvPr>
          <p:cNvSpPr>
            <a:spLocks/>
          </p:cNvSpPr>
          <p:nvPr/>
        </p:nvSpPr>
        <p:spPr bwMode="auto">
          <a:xfrm>
            <a:off x="2640102" y="4038600"/>
            <a:ext cx="200025" cy="849313"/>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Freeform 17">
            <a:extLst>
              <a:ext uri="{FF2B5EF4-FFF2-40B4-BE49-F238E27FC236}">
                <a16:creationId xmlns:a16="http://schemas.microsoft.com/office/drawing/2014/main" id="{4E09DE42-4339-420E-8F1D-860CA41AAC14}"/>
              </a:ext>
            </a:extLst>
          </p:cNvPr>
          <p:cNvSpPr>
            <a:spLocks/>
          </p:cNvSpPr>
          <p:nvPr/>
        </p:nvSpPr>
        <p:spPr bwMode="auto">
          <a:xfrm>
            <a:off x="4316502" y="4038600"/>
            <a:ext cx="200025" cy="849313"/>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Freeform 18">
            <a:extLst>
              <a:ext uri="{FF2B5EF4-FFF2-40B4-BE49-F238E27FC236}">
                <a16:creationId xmlns:a16="http://schemas.microsoft.com/office/drawing/2014/main" id="{D9307CBC-08A8-43B3-85E7-D8AE0F47C2FD}"/>
              </a:ext>
            </a:extLst>
          </p:cNvPr>
          <p:cNvSpPr>
            <a:spLocks/>
          </p:cNvSpPr>
          <p:nvPr/>
        </p:nvSpPr>
        <p:spPr bwMode="auto">
          <a:xfrm>
            <a:off x="6983502" y="1676400"/>
            <a:ext cx="200025" cy="849313"/>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Freeform 19">
            <a:extLst>
              <a:ext uri="{FF2B5EF4-FFF2-40B4-BE49-F238E27FC236}">
                <a16:creationId xmlns:a16="http://schemas.microsoft.com/office/drawing/2014/main" id="{C1DFB2F4-9F09-4487-A27F-587F923023CB}"/>
              </a:ext>
            </a:extLst>
          </p:cNvPr>
          <p:cNvSpPr>
            <a:spLocks/>
          </p:cNvSpPr>
          <p:nvPr/>
        </p:nvSpPr>
        <p:spPr bwMode="auto">
          <a:xfrm>
            <a:off x="7240677" y="1676400"/>
            <a:ext cx="200025" cy="849313"/>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Freeform 20">
            <a:extLst>
              <a:ext uri="{FF2B5EF4-FFF2-40B4-BE49-F238E27FC236}">
                <a16:creationId xmlns:a16="http://schemas.microsoft.com/office/drawing/2014/main" id="{8E3CE49E-F806-4795-A311-CBF6E375B6BF}"/>
              </a:ext>
            </a:extLst>
          </p:cNvPr>
          <p:cNvSpPr>
            <a:spLocks/>
          </p:cNvSpPr>
          <p:nvPr/>
        </p:nvSpPr>
        <p:spPr bwMode="auto">
          <a:xfrm>
            <a:off x="7516902" y="1676400"/>
            <a:ext cx="200025" cy="849313"/>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Freeform 21">
            <a:extLst>
              <a:ext uri="{FF2B5EF4-FFF2-40B4-BE49-F238E27FC236}">
                <a16:creationId xmlns:a16="http://schemas.microsoft.com/office/drawing/2014/main" id="{4CE6AA67-C9E9-423C-A9D3-7AAF846A0963}"/>
              </a:ext>
            </a:extLst>
          </p:cNvPr>
          <p:cNvSpPr>
            <a:spLocks/>
          </p:cNvSpPr>
          <p:nvPr/>
        </p:nvSpPr>
        <p:spPr bwMode="auto">
          <a:xfrm>
            <a:off x="7897902" y="4027488"/>
            <a:ext cx="200025" cy="849312"/>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4" name="Freeform 22">
            <a:extLst>
              <a:ext uri="{FF2B5EF4-FFF2-40B4-BE49-F238E27FC236}">
                <a16:creationId xmlns:a16="http://schemas.microsoft.com/office/drawing/2014/main" id="{ACCD3298-EEF2-45D1-B288-799240D69AEC}"/>
              </a:ext>
            </a:extLst>
          </p:cNvPr>
          <p:cNvSpPr>
            <a:spLocks/>
          </p:cNvSpPr>
          <p:nvPr/>
        </p:nvSpPr>
        <p:spPr bwMode="auto">
          <a:xfrm>
            <a:off x="8155077" y="4027488"/>
            <a:ext cx="200025" cy="849312"/>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Freeform 23">
            <a:extLst>
              <a:ext uri="{FF2B5EF4-FFF2-40B4-BE49-F238E27FC236}">
                <a16:creationId xmlns:a16="http://schemas.microsoft.com/office/drawing/2014/main" id="{B77073E9-B940-4D35-A0F2-4F98C3127645}"/>
              </a:ext>
            </a:extLst>
          </p:cNvPr>
          <p:cNvSpPr>
            <a:spLocks/>
          </p:cNvSpPr>
          <p:nvPr/>
        </p:nvSpPr>
        <p:spPr bwMode="auto">
          <a:xfrm>
            <a:off x="8431302" y="4027488"/>
            <a:ext cx="200025" cy="849312"/>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Freeform 24">
            <a:extLst>
              <a:ext uri="{FF2B5EF4-FFF2-40B4-BE49-F238E27FC236}">
                <a16:creationId xmlns:a16="http://schemas.microsoft.com/office/drawing/2014/main" id="{BFF7A5A2-EC68-443A-BDDA-ABA298A724B8}"/>
              </a:ext>
            </a:extLst>
          </p:cNvPr>
          <p:cNvSpPr>
            <a:spLocks/>
          </p:cNvSpPr>
          <p:nvPr/>
        </p:nvSpPr>
        <p:spPr bwMode="auto">
          <a:xfrm>
            <a:off x="6221502" y="4027488"/>
            <a:ext cx="200025" cy="849312"/>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7" name="Freeform 25">
            <a:extLst>
              <a:ext uri="{FF2B5EF4-FFF2-40B4-BE49-F238E27FC236}">
                <a16:creationId xmlns:a16="http://schemas.microsoft.com/office/drawing/2014/main" id="{F775D36A-3C14-44DF-9B8D-D2DD088C610B}"/>
              </a:ext>
            </a:extLst>
          </p:cNvPr>
          <p:cNvSpPr>
            <a:spLocks/>
          </p:cNvSpPr>
          <p:nvPr/>
        </p:nvSpPr>
        <p:spPr bwMode="auto">
          <a:xfrm>
            <a:off x="6478677" y="4027488"/>
            <a:ext cx="200025" cy="849312"/>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8" name="Freeform 26">
            <a:extLst>
              <a:ext uri="{FF2B5EF4-FFF2-40B4-BE49-F238E27FC236}">
                <a16:creationId xmlns:a16="http://schemas.microsoft.com/office/drawing/2014/main" id="{EE74155E-4EEF-4CD1-B691-74E8AA183D2C}"/>
              </a:ext>
            </a:extLst>
          </p:cNvPr>
          <p:cNvSpPr>
            <a:spLocks/>
          </p:cNvSpPr>
          <p:nvPr/>
        </p:nvSpPr>
        <p:spPr bwMode="auto">
          <a:xfrm>
            <a:off x="6754902" y="4027488"/>
            <a:ext cx="200025" cy="849312"/>
          </a:xfrm>
          <a:custGeom>
            <a:avLst/>
            <a:gdLst>
              <a:gd name="T0" fmla="*/ 2147483647 w 126"/>
              <a:gd name="T1" fmla="*/ 0 h 535"/>
              <a:gd name="T2" fmla="*/ 2147483647 w 126"/>
              <a:gd name="T3" fmla="*/ 2147483647 h 535"/>
              <a:gd name="T4" fmla="*/ 2147483647 w 126"/>
              <a:gd name="T5" fmla="*/ 2147483647 h 535"/>
              <a:gd name="T6" fmla="*/ 2147483647 w 126"/>
              <a:gd name="T7" fmla="*/ 2147483647 h 535"/>
              <a:gd name="T8" fmla="*/ 2147483647 w 126"/>
              <a:gd name="T9" fmla="*/ 2147483647 h 535"/>
              <a:gd name="T10" fmla="*/ 2147483647 w 126"/>
              <a:gd name="T11" fmla="*/ 2147483647 h 535"/>
              <a:gd name="T12" fmla="*/ 0 60000 65536"/>
              <a:gd name="T13" fmla="*/ 0 60000 65536"/>
              <a:gd name="T14" fmla="*/ 0 60000 65536"/>
              <a:gd name="T15" fmla="*/ 0 60000 65536"/>
              <a:gd name="T16" fmla="*/ 0 60000 65536"/>
              <a:gd name="T17" fmla="*/ 0 60000 65536"/>
              <a:gd name="T18" fmla="*/ 0 w 126"/>
              <a:gd name="T19" fmla="*/ 0 h 535"/>
              <a:gd name="T20" fmla="*/ 126 w 126"/>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126" h="535">
                <a:moveTo>
                  <a:pt x="41" y="0"/>
                </a:moveTo>
                <a:cubicBezTo>
                  <a:pt x="53" y="15"/>
                  <a:pt x="126" y="55"/>
                  <a:pt x="120" y="90"/>
                </a:cubicBezTo>
                <a:cubicBezTo>
                  <a:pt x="114" y="125"/>
                  <a:pt x="4" y="173"/>
                  <a:pt x="4" y="213"/>
                </a:cubicBezTo>
                <a:cubicBezTo>
                  <a:pt x="4" y="253"/>
                  <a:pt x="119" y="290"/>
                  <a:pt x="120" y="329"/>
                </a:cubicBezTo>
                <a:cubicBezTo>
                  <a:pt x="121" y="368"/>
                  <a:pt x="24" y="411"/>
                  <a:pt x="12" y="445"/>
                </a:cubicBezTo>
                <a:cubicBezTo>
                  <a:pt x="0" y="479"/>
                  <a:pt x="41" y="516"/>
                  <a:pt x="49" y="535"/>
                </a:cubicBezTo>
              </a:path>
            </a:pathLst>
          </a:custGeom>
          <a:noFill/>
          <a:ln w="1905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Tree>
    <p:extLst>
      <p:ext uri="{BB962C8B-B14F-4D97-AF65-F5344CB8AC3E}">
        <p14:creationId xmlns:p14="http://schemas.microsoft.com/office/powerpoint/2010/main" val="153343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A44A5-7EE3-493D-B719-2B1C83E7F907}"/>
              </a:ext>
            </a:extLst>
          </p:cNvPr>
          <p:cNvSpPr>
            <a:spLocks noGrp="1"/>
          </p:cNvSpPr>
          <p:nvPr>
            <p:ph idx="1"/>
          </p:nvPr>
        </p:nvSpPr>
        <p:spPr/>
        <p:txBody>
          <a:bodyPr/>
          <a:lstStyle/>
          <a:p>
            <a:r>
              <a:rPr lang="en-US" altLang="zh-TW" dirty="0">
                <a:ea typeface="新細明體" pitchFamily="18" charset="-120"/>
              </a:rPr>
              <a:t>A process has </a:t>
            </a:r>
            <a:r>
              <a:rPr lang="en-US" altLang="zh-TW" dirty="0">
                <a:solidFill>
                  <a:srgbClr val="3333CC"/>
                </a:solidFill>
                <a:ea typeface="新細明體" pitchFamily="18" charset="-120"/>
              </a:rPr>
              <a:t>one or more</a:t>
            </a:r>
            <a:r>
              <a:rPr lang="en-US" altLang="zh-TW" dirty="0">
                <a:ea typeface="新細明體" pitchFamily="18" charset="-120"/>
              </a:rPr>
              <a:t> threads</a:t>
            </a:r>
          </a:p>
          <a:p>
            <a:r>
              <a:rPr lang="en-US" altLang="zh-TW" b="1" dirty="0">
                <a:solidFill>
                  <a:srgbClr val="FF0000"/>
                </a:solidFill>
                <a:ea typeface="新細明體" pitchFamily="18" charset="-120"/>
              </a:rPr>
              <a:t>Process</a:t>
            </a:r>
            <a:r>
              <a:rPr lang="en-US" altLang="zh-TW" dirty="0">
                <a:ea typeface="新細明體" pitchFamily="18" charset="-120"/>
              </a:rPr>
              <a:t> – </a:t>
            </a:r>
            <a:r>
              <a:rPr lang="en-US" altLang="zh-TW" dirty="0">
                <a:solidFill>
                  <a:srgbClr val="3333CC"/>
                </a:solidFill>
                <a:ea typeface="新細明體" pitchFamily="18" charset="-120"/>
              </a:rPr>
              <a:t>Unit </a:t>
            </a:r>
            <a:r>
              <a:rPr lang="en-US" altLang="zh-TW" dirty="0">
                <a:ea typeface="新細明體" pitchFamily="18" charset="-120"/>
              </a:rPr>
              <a:t>of resource ownership</a:t>
            </a:r>
          </a:p>
          <a:p>
            <a:pPr lvl="1"/>
            <a:r>
              <a:rPr lang="en-US" altLang="zh-TW" dirty="0">
                <a:ea typeface="新細明體" pitchFamily="18" charset="-120"/>
              </a:rPr>
              <a:t>Some resources allocated by OS, including memory, open files </a:t>
            </a:r>
          </a:p>
          <a:p>
            <a:r>
              <a:rPr lang="en-US" altLang="zh-TW" b="1" dirty="0">
                <a:solidFill>
                  <a:srgbClr val="FF0000"/>
                </a:solidFill>
                <a:ea typeface="新細明體" pitchFamily="18" charset="-120"/>
              </a:rPr>
              <a:t>Thread</a:t>
            </a:r>
            <a:r>
              <a:rPr lang="en-US" altLang="zh-TW" dirty="0">
                <a:ea typeface="新細明體" pitchFamily="18" charset="-120"/>
              </a:rPr>
              <a:t> – </a:t>
            </a:r>
            <a:r>
              <a:rPr lang="en-US" altLang="zh-TW" dirty="0">
                <a:solidFill>
                  <a:srgbClr val="3333CC"/>
                </a:solidFill>
                <a:ea typeface="新細明體" pitchFamily="18" charset="-120"/>
              </a:rPr>
              <a:t>Unit </a:t>
            </a:r>
            <a:r>
              <a:rPr lang="en-US" altLang="zh-TW" dirty="0">
                <a:ea typeface="新細明體" pitchFamily="18" charset="-120"/>
              </a:rPr>
              <a:t>of dispatching</a:t>
            </a:r>
          </a:p>
          <a:p>
            <a:pPr lvl="1"/>
            <a:r>
              <a:rPr lang="en-US" altLang="zh-TW" dirty="0">
                <a:ea typeface="新細明體" pitchFamily="18" charset="-120"/>
              </a:rPr>
              <a:t>an execution path</a:t>
            </a:r>
          </a:p>
          <a:p>
            <a:pPr lvl="1"/>
            <a:r>
              <a:rPr lang="en-US" altLang="zh-TW" dirty="0">
                <a:ea typeface="新細明體" pitchFamily="18" charset="-120"/>
              </a:rPr>
              <a:t>execution may be interleaved with other threads / processes</a:t>
            </a:r>
          </a:p>
          <a:p>
            <a:endParaRPr lang="en-US" dirty="0"/>
          </a:p>
        </p:txBody>
      </p:sp>
      <p:sp>
        <p:nvSpPr>
          <p:cNvPr id="3" name="Title 2">
            <a:extLst>
              <a:ext uri="{FF2B5EF4-FFF2-40B4-BE49-F238E27FC236}">
                <a16:creationId xmlns:a16="http://schemas.microsoft.com/office/drawing/2014/main" id="{837A0290-D22D-4451-B3D4-3793EB09CFA0}"/>
              </a:ext>
            </a:extLst>
          </p:cNvPr>
          <p:cNvSpPr>
            <a:spLocks noGrp="1"/>
          </p:cNvSpPr>
          <p:nvPr>
            <p:ph type="title"/>
          </p:nvPr>
        </p:nvSpPr>
        <p:spPr/>
        <p:txBody>
          <a:bodyPr/>
          <a:lstStyle/>
          <a:p>
            <a:r>
              <a:rPr lang="en-US" altLang="zh-TW" dirty="0">
                <a:ea typeface="新細明體" pitchFamily="18" charset="-120"/>
              </a:rPr>
              <a:t>Process vs. Thread</a:t>
            </a:r>
            <a:endParaRPr lang="en-US" dirty="0"/>
          </a:p>
        </p:txBody>
      </p:sp>
      <p:sp>
        <p:nvSpPr>
          <p:cNvPr id="4" name="Slide Number Placeholder 3">
            <a:extLst>
              <a:ext uri="{FF2B5EF4-FFF2-40B4-BE49-F238E27FC236}">
                <a16:creationId xmlns:a16="http://schemas.microsoft.com/office/drawing/2014/main" id="{A61D09FF-81D7-41F8-92F4-180A221B962E}"/>
              </a:ext>
            </a:extLst>
          </p:cNvPr>
          <p:cNvSpPr>
            <a:spLocks noGrp="1"/>
          </p:cNvSpPr>
          <p:nvPr>
            <p:ph type="sldNum" sz="quarter" idx="15"/>
          </p:nvPr>
        </p:nvSpPr>
        <p:spPr/>
        <p:txBody>
          <a:bodyPr/>
          <a:lstStyle/>
          <a:p>
            <a:fld id="{19B51A1E-902D-48AF-9020-955120F399B6}" type="slidenum">
              <a:rPr lang="en-US" smtClean="0"/>
              <a:pPr/>
              <a:t>13</a:t>
            </a:fld>
            <a:endParaRPr lang="en-US" dirty="0"/>
          </a:p>
        </p:txBody>
      </p:sp>
    </p:spTree>
    <p:extLst>
      <p:ext uri="{BB962C8B-B14F-4D97-AF65-F5344CB8AC3E}">
        <p14:creationId xmlns:p14="http://schemas.microsoft.com/office/powerpoint/2010/main" val="2803145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716335-E1A2-4123-9A6F-F706DF0E9380}"/>
              </a:ext>
            </a:extLst>
          </p:cNvPr>
          <p:cNvSpPr>
            <a:spLocks noGrp="1"/>
          </p:cNvSpPr>
          <p:nvPr>
            <p:ph type="title"/>
          </p:nvPr>
        </p:nvSpPr>
        <p:spPr/>
        <p:txBody>
          <a:bodyPr/>
          <a:lstStyle/>
          <a:p>
            <a:r>
              <a:rPr lang="en-US" altLang="zh-TW" dirty="0">
                <a:ea typeface="新細明體" pitchFamily="18" charset="-120"/>
              </a:rPr>
              <a:t>Multithreading – An Example</a:t>
            </a:r>
            <a:endParaRPr lang="en-US" dirty="0"/>
          </a:p>
        </p:txBody>
      </p:sp>
      <p:sp>
        <p:nvSpPr>
          <p:cNvPr id="4" name="Slide Number Placeholder 3">
            <a:extLst>
              <a:ext uri="{FF2B5EF4-FFF2-40B4-BE49-F238E27FC236}">
                <a16:creationId xmlns:a16="http://schemas.microsoft.com/office/drawing/2014/main" id="{90C8812C-69DB-44DB-879A-10B00601706C}"/>
              </a:ext>
            </a:extLst>
          </p:cNvPr>
          <p:cNvSpPr>
            <a:spLocks noGrp="1"/>
          </p:cNvSpPr>
          <p:nvPr>
            <p:ph type="sldNum" sz="quarter" idx="15"/>
          </p:nvPr>
        </p:nvSpPr>
        <p:spPr/>
        <p:txBody>
          <a:bodyPr/>
          <a:lstStyle/>
          <a:p>
            <a:fld id="{19B51A1E-902D-48AF-9020-955120F399B6}" type="slidenum">
              <a:rPr lang="en-US" smtClean="0"/>
              <a:pPr/>
              <a:t>14</a:t>
            </a:fld>
            <a:endParaRPr lang="en-US" dirty="0"/>
          </a:p>
        </p:txBody>
      </p:sp>
      <p:sp>
        <p:nvSpPr>
          <p:cNvPr id="5" name="Rectangle 3">
            <a:extLst>
              <a:ext uri="{FF2B5EF4-FFF2-40B4-BE49-F238E27FC236}">
                <a16:creationId xmlns:a16="http://schemas.microsoft.com/office/drawing/2014/main" id="{4D11C719-EE72-4246-8320-938DA685587A}"/>
              </a:ext>
            </a:extLst>
          </p:cNvPr>
          <p:cNvSpPr>
            <a:spLocks noChangeArrowheads="1"/>
          </p:cNvSpPr>
          <p:nvPr/>
        </p:nvSpPr>
        <p:spPr bwMode="auto">
          <a:xfrm>
            <a:off x="1613642" y="1833284"/>
            <a:ext cx="5181600" cy="42672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 name="Rectangle 4">
            <a:extLst>
              <a:ext uri="{FF2B5EF4-FFF2-40B4-BE49-F238E27FC236}">
                <a16:creationId xmlns:a16="http://schemas.microsoft.com/office/drawing/2014/main" id="{B5EB5EC1-081A-487D-8637-B60E09A4F6DD}"/>
              </a:ext>
            </a:extLst>
          </p:cNvPr>
          <p:cNvSpPr>
            <a:spLocks noChangeArrowheads="1"/>
          </p:cNvSpPr>
          <p:nvPr/>
        </p:nvSpPr>
        <p:spPr bwMode="auto">
          <a:xfrm>
            <a:off x="1842242" y="2061884"/>
            <a:ext cx="3657600" cy="2819400"/>
          </a:xfrm>
          <a:prstGeom prst="rect">
            <a:avLst/>
          </a:prstGeom>
          <a:solidFill>
            <a:srgbClr val="FFCC99"/>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procedure TQuickSort.Sort(var A: array of Integer);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var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I, J</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begin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 I</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if</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b</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e</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end;</a:t>
            </a:r>
          </a:p>
        </p:txBody>
      </p:sp>
      <p:sp>
        <p:nvSpPr>
          <p:cNvPr id="7" name="Rectangle 5">
            <a:extLst>
              <a:ext uri="{FF2B5EF4-FFF2-40B4-BE49-F238E27FC236}">
                <a16:creationId xmlns:a16="http://schemas.microsoft.com/office/drawing/2014/main" id="{E6D0123F-BDA4-4FA0-ABEA-34F0D16C8D09}"/>
              </a:ext>
            </a:extLst>
          </p:cNvPr>
          <p:cNvSpPr>
            <a:spLocks noChangeArrowheads="1"/>
          </p:cNvSpPr>
          <p:nvPr/>
        </p:nvSpPr>
        <p:spPr bwMode="auto">
          <a:xfrm>
            <a:off x="2299442" y="2595284"/>
            <a:ext cx="3657600" cy="2819400"/>
          </a:xfrm>
          <a:prstGeom prst="rect">
            <a:avLst/>
          </a:prstGeom>
          <a:solidFill>
            <a:srgbClr val="CCFFCC"/>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procedure TBubbleSort.Sort(var A: array of Integer);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var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I, J,</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begin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 I</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if</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b</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e</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end;</a:t>
            </a:r>
          </a:p>
        </p:txBody>
      </p:sp>
      <p:sp>
        <p:nvSpPr>
          <p:cNvPr id="8" name="Rectangle 6">
            <a:extLst>
              <a:ext uri="{FF2B5EF4-FFF2-40B4-BE49-F238E27FC236}">
                <a16:creationId xmlns:a16="http://schemas.microsoft.com/office/drawing/2014/main" id="{E209D741-D0B4-4E26-8E4C-11524530F485}"/>
              </a:ext>
            </a:extLst>
          </p:cNvPr>
          <p:cNvSpPr>
            <a:spLocks noChangeArrowheads="1"/>
          </p:cNvSpPr>
          <p:nvPr/>
        </p:nvSpPr>
        <p:spPr bwMode="auto">
          <a:xfrm>
            <a:off x="2756642" y="3128684"/>
            <a:ext cx="3810000" cy="2819400"/>
          </a:xfrm>
          <a:prstGeom prst="rect">
            <a:avLst/>
          </a:prstGeom>
          <a:solidFill>
            <a:srgbClr val="CCECFF"/>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procedure TSelectionSort.Sort(var A: array of Integer);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var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I, J, T: Integer;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begin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 I := Low(A) to High(A) - 1 do</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 J := High(A) downto I + 1 do</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if A[I] &gt; A[J] then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begin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VisualSwap(A[I], A[J], I, J);</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T := A[I];</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A[I] := A[J];</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A[J] := 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if Terminated then Exit;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end;</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end;</a:t>
            </a:r>
          </a:p>
        </p:txBody>
      </p:sp>
      <p:sp>
        <p:nvSpPr>
          <p:cNvPr id="9" name="Rectangle 7">
            <a:extLst>
              <a:ext uri="{FF2B5EF4-FFF2-40B4-BE49-F238E27FC236}">
                <a16:creationId xmlns:a16="http://schemas.microsoft.com/office/drawing/2014/main" id="{3DC33279-EC0D-42B8-B890-A00018B96D3F}"/>
              </a:ext>
            </a:extLst>
          </p:cNvPr>
          <p:cNvSpPr>
            <a:spLocks noChangeArrowheads="1"/>
          </p:cNvSpPr>
          <p:nvPr/>
        </p:nvSpPr>
        <p:spPr bwMode="auto">
          <a:xfrm>
            <a:off x="2832842" y="4271684"/>
            <a:ext cx="228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sym typeface="Wingdings" pitchFamily="2" charset="2"/>
              </a:rPr>
              <a:t></a:t>
            </a:r>
            <a:r>
              <a:rPr kumimoji="1" lang="en-US" altLang="zh-TW" sz="1600">
                <a:solidFill>
                  <a:prstClr val="black"/>
                </a:solidFill>
                <a:latin typeface="Arial" charset="0"/>
                <a:ea typeface="新細明體" pitchFamily="18" charset="-120"/>
              </a:rPr>
              <a:t> </a:t>
            </a:r>
          </a:p>
        </p:txBody>
      </p:sp>
      <p:sp>
        <p:nvSpPr>
          <p:cNvPr id="10" name="Rectangle 8">
            <a:extLst>
              <a:ext uri="{FF2B5EF4-FFF2-40B4-BE49-F238E27FC236}">
                <a16:creationId xmlns:a16="http://schemas.microsoft.com/office/drawing/2014/main" id="{2A6223AE-CC5F-4E7C-9A5E-96A28C4059AF}"/>
              </a:ext>
            </a:extLst>
          </p:cNvPr>
          <p:cNvSpPr>
            <a:spLocks noChangeArrowheads="1"/>
          </p:cNvSpPr>
          <p:nvPr/>
        </p:nvSpPr>
        <p:spPr bwMode="auto">
          <a:xfrm>
            <a:off x="2375642" y="3738284"/>
            <a:ext cx="228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sym typeface="Wingdings" pitchFamily="2" charset="2"/>
              </a:rPr>
              <a:t></a:t>
            </a:r>
            <a:r>
              <a:rPr kumimoji="1" lang="en-US" altLang="zh-TW" sz="1600">
                <a:solidFill>
                  <a:prstClr val="black"/>
                </a:solidFill>
                <a:latin typeface="Arial" charset="0"/>
                <a:ea typeface="新細明體" pitchFamily="18" charset="-120"/>
              </a:rPr>
              <a:t> </a:t>
            </a:r>
          </a:p>
        </p:txBody>
      </p:sp>
      <p:sp>
        <p:nvSpPr>
          <p:cNvPr id="11" name="Rectangle 9">
            <a:extLst>
              <a:ext uri="{FF2B5EF4-FFF2-40B4-BE49-F238E27FC236}">
                <a16:creationId xmlns:a16="http://schemas.microsoft.com/office/drawing/2014/main" id="{6240BA24-91B3-4F1E-9C68-32D122C76428}"/>
              </a:ext>
            </a:extLst>
          </p:cNvPr>
          <p:cNvSpPr>
            <a:spLocks noChangeArrowheads="1"/>
          </p:cNvSpPr>
          <p:nvPr/>
        </p:nvSpPr>
        <p:spPr bwMode="auto">
          <a:xfrm>
            <a:off x="1918442" y="3357284"/>
            <a:ext cx="228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sym typeface="Wingdings" pitchFamily="2" charset="2"/>
              </a:rPr>
              <a:t></a:t>
            </a:r>
            <a:r>
              <a:rPr kumimoji="1" lang="en-US" altLang="zh-TW" sz="1600">
                <a:solidFill>
                  <a:prstClr val="black"/>
                </a:solidFill>
                <a:latin typeface="Arial" charset="0"/>
                <a:ea typeface="新細明體" pitchFamily="18" charset="-120"/>
              </a:rPr>
              <a:t> </a:t>
            </a:r>
          </a:p>
        </p:txBody>
      </p:sp>
      <p:sp>
        <p:nvSpPr>
          <p:cNvPr id="12" name="Rectangle 10">
            <a:extLst>
              <a:ext uri="{FF2B5EF4-FFF2-40B4-BE49-F238E27FC236}">
                <a16:creationId xmlns:a16="http://schemas.microsoft.com/office/drawing/2014/main" id="{D144C64A-D421-4AFE-972D-A04F1A88D710}"/>
              </a:ext>
            </a:extLst>
          </p:cNvPr>
          <p:cNvSpPr>
            <a:spLocks noChangeArrowheads="1"/>
          </p:cNvSpPr>
          <p:nvPr/>
        </p:nvSpPr>
        <p:spPr bwMode="auto">
          <a:xfrm>
            <a:off x="3137642" y="1528484"/>
            <a:ext cx="17526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Process ThdDemo</a:t>
            </a:r>
          </a:p>
        </p:txBody>
      </p:sp>
      <p:sp>
        <p:nvSpPr>
          <p:cNvPr id="13" name="Comment 11">
            <a:extLst>
              <a:ext uri="{FF2B5EF4-FFF2-40B4-BE49-F238E27FC236}">
                <a16:creationId xmlns:a16="http://schemas.microsoft.com/office/drawing/2014/main" id="{86973B83-FC2A-4DD2-A620-D28C8C5001A1}"/>
              </a:ext>
            </a:extLst>
          </p:cNvPr>
          <p:cNvSpPr>
            <a:spLocks noChangeArrowheads="1"/>
          </p:cNvSpPr>
          <p:nvPr/>
        </p:nvSpPr>
        <p:spPr bwMode="auto">
          <a:xfrm>
            <a:off x="6947642" y="2214284"/>
            <a:ext cx="2743200" cy="1828800"/>
          </a:xfrm>
          <a:prstGeom prst="rect">
            <a:avLst/>
          </a:prstGeom>
          <a:solidFill>
            <a:srgbClr val="FCFDC6"/>
          </a:solidFill>
          <a:ln w="12700">
            <a:solidFill>
              <a:sysClr val="windowText" lastClr="000000"/>
            </a:solidFill>
            <a:miter lim="800000"/>
            <a:headEnd type="none" w="sm" len="sm"/>
            <a:tailEnd type="none" w="sm" len="sm"/>
          </a:ln>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When we run the </a:t>
            </a:r>
            <a:r>
              <a:rPr kumimoji="1" lang="en-US" altLang="zh-TW" sz="1800" b="1" i="1" u="none" strike="noStrike" kern="0" cap="none" spc="0" normalizeH="0" baseline="0" noProof="0" dirty="0">
                <a:ln>
                  <a:noFill/>
                </a:ln>
                <a:solidFill>
                  <a:srgbClr val="FF0000"/>
                </a:solidFill>
                <a:effectLst/>
                <a:uLnTx/>
                <a:uFillTx/>
                <a:latin typeface="Arial" charset="0"/>
                <a:ea typeface="新細明體" pitchFamily="18" charset="-120"/>
              </a:rPr>
              <a:t>program</a:t>
            </a:r>
            <a:r>
              <a:rPr kumimoji="1" lang="en-US" altLang="zh-TW" sz="1800" b="0" i="1"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800" b="0" i="0" u="none" strike="noStrike" kern="0" cap="none" spc="0" normalizeH="0" baseline="0" noProof="0" dirty="0">
                <a:ln>
                  <a:noFill/>
                </a:ln>
                <a:solidFill>
                  <a:srgbClr val="0070C0"/>
                </a:solidFill>
                <a:effectLst/>
                <a:uLnTx/>
                <a:uFillTx/>
                <a:latin typeface="Arial" charset="0"/>
                <a:ea typeface="新細明體" pitchFamily="18" charset="-120"/>
              </a:rPr>
              <a:t>thddemo.exe, </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we create a </a:t>
            </a:r>
            <a:r>
              <a:rPr kumimoji="1" lang="en-US" altLang="zh-TW" sz="1800" b="1" i="1" u="none" strike="noStrike" kern="0" cap="none" spc="0" normalizeH="0" baseline="0" noProof="0" dirty="0">
                <a:ln>
                  <a:noFill/>
                </a:ln>
                <a:solidFill>
                  <a:srgbClr val="FF0000"/>
                </a:solidFill>
                <a:effectLst/>
                <a:uLnTx/>
                <a:uFillTx/>
                <a:latin typeface="Arial" charset="0"/>
                <a:ea typeface="新細明體" pitchFamily="18" charset="-120"/>
              </a:rPr>
              <a:t>process</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which consists of </a:t>
            </a:r>
            <a:r>
              <a:rPr kumimoji="1" lang="en-US" altLang="zh-TW" sz="1800" b="1" i="0" u="none" strike="noStrike" kern="0" cap="none" spc="0" normalizeH="0" baseline="0" noProof="0" dirty="0">
                <a:ln>
                  <a:noFill/>
                </a:ln>
                <a:solidFill>
                  <a:srgbClr val="FF0000"/>
                </a:solidFill>
                <a:effectLst/>
                <a:uLnTx/>
                <a:uFillTx/>
                <a:latin typeface="Arial" charset="0"/>
                <a:ea typeface="新細明體" pitchFamily="18" charset="-120"/>
              </a:rPr>
              <a:t>three </a:t>
            </a:r>
            <a:r>
              <a:rPr kumimoji="1" lang="en-US" altLang="zh-TW" sz="1800" b="1" i="1" u="none" strike="noStrike" kern="0" cap="none" spc="0" normalizeH="0" baseline="0" noProof="0" dirty="0">
                <a:ln>
                  <a:noFill/>
                </a:ln>
                <a:solidFill>
                  <a:srgbClr val="FF0000"/>
                </a:solidFill>
                <a:effectLst/>
                <a:uLnTx/>
                <a:uFillTx/>
                <a:latin typeface="Arial" charset="0"/>
                <a:ea typeface="新細明體" pitchFamily="18" charset="-120"/>
              </a:rPr>
              <a:t>threads</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one thread for each sort procedure.</a:t>
            </a:r>
          </a:p>
        </p:txBody>
      </p:sp>
      <p:sp>
        <p:nvSpPr>
          <p:cNvPr id="14" name="Comment 12">
            <a:extLst>
              <a:ext uri="{FF2B5EF4-FFF2-40B4-BE49-F238E27FC236}">
                <a16:creationId xmlns:a16="http://schemas.microsoft.com/office/drawing/2014/main" id="{347B9C2E-54FC-4391-8B62-6C027AE28F44}"/>
              </a:ext>
            </a:extLst>
          </p:cNvPr>
          <p:cNvSpPr>
            <a:spLocks noChangeArrowheads="1"/>
          </p:cNvSpPr>
          <p:nvPr/>
        </p:nvSpPr>
        <p:spPr bwMode="auto">
          <a:xfrm>
            <a:off x="7481042" y="4271683"/>
            <a:ext cx="2108196" cy="1081259"/>
          </a:xfrm>
          <a:prstGeom prst="rect">
            <a:avLst/>
          </a:prstGeom>
          <a:solidFill>
            <a:sysClr val="window" lastClr="FFFFFF"/>
          </a:solidFill>
          <a:ln w="12700">
            <a:solidFill>
              <a:sysClr val="windowText" lastClr="000000"/>
            </a:solidFill>
            <a:miter lim="800000"/>
            <a:headEnd type="none" w="sm" len="sm"/>
            <a:tailEnd type="none" w="sm" len="sm"/>
          </a:ln>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Actually, there is one more thread, the </a:t>
            </a:r>
            <a:r>
              <a:rPr kumimoji="1" lang="en-US" altLang="zh-TW" sz="1600" b="1" i="0" u="none" strike="noStrike" kern="0" cap="none" spc="0" normalizeH="0" baseline="0" noProof="0" dirty="0">
                <a:ln>
                  <a:noFill/>
                </a:ln>
                <a:solidFill>
                  <a:srgbClr val="FF0000"/>
                </a:solidFill>
                <a:effectLst/>
                <a:uLnTx/>
                <a:uFillTx/>
                <a:latin typeface="Arial" charset="0"/>
                <a:ea typeface="新細明體" pitchFamily="18" charset="-120"/>
              </a:rPr>
              <a:t>primary thread</a:t>
            </a: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 in the process </a:t>
            </a:r>
            <a:r>
              <a:rPr kumimoji="1" lang="en-US" altLang="zh-TW" sz="1600" b="0" i="0" u="none" strike="noStrike" kern="0" cap="none" spc="0" normalizeH="0" baseline="0" noProof="0" dirty="0" err="1">
                <a:ln>
                  <a:noFill/>
                </a:ln>
                <a:solidFill>
                  <a:srgbClr val="000000"/>
                </a:solidFill>
                <a:effectLst/>
                <a:uLnTx/>
                <a:uFillTx/>
                <a:latin typeface="Arial" charset="0"/>
                <a:ea typeface="新細明體" pitchFamily="18" charset="-120"/>
              </a:rPr>
              <a:t>thddemo</a:t>
            </a: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  </a:t>
            </a:r>
          </a:p>
        </p:txBody>
      </p:sp>
    </p:spTree>
    <p:extLst>
      <p:ext uri="{BB962C8B-B14F-4D97-AF65-F5344CB8AC3E}">
        <p14:creationId xmlns:p14="http://schemas.microsoft.com/office/powerpoint/2010/main" val="4237646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A1C894-FC56-4777-B9EB-D7D72B356A58}"/>
              </a:ext>
            </a:extLst>
          </p:cNvPr>
          <p:cNvSpPr>
            <a:spLocks noGrp="1"/>
          </p:cNvSpPr>
          <p:nvPr>
            <p:ph type="title"/>
          </p:nvPr>
        </p:nvSpPr>
        <p:spPr/>
        <p:txBody>
          <a:bodyPr/>
          <a:lstStyle/>
          <a:p>
            <a:r>
              <a:rPr lang="en-US" altLang="zh-TW" dirty="0">
                <a:ea typeface="新細明體" pitchFamily="18" charset="-120"/>
              </a:rPr>
              <a:t>Thread as Unit of Dispatching</a:t>
            </a:r>
            <a:endParaRPr lang="en-US" dirty="0"/>
          </a:p>
        </p:txBody>
      </p:sp>
      <p:sp>
        <p:nvSpPr>
          <p:cNvPr id="4" name="Slide Number Placeholder 3">
            <a:extLst>
              <a:ext uri="{FF2B5EF4-FFF2-40B4-BE49-F238E27FC236}">
                <a16:creationId xmlns:a16="http://schemas.microsoft.com/office/drawing/2014/main" id="{FB3AD516-BD8D-4E3A-B90C-B05A20BE4029}"/>
              </a:ext>
            </a:extLst>
          </p:cNvPr>
          <p:cNvSpPr>
            <a:spLocks noGrp="1"/>
          </p:cNvSpPr>
          <p:nvPr>
            <p:ph type="sldNum" sz="quarter" idx="15"/>
          </p:nvPr>
        </p:nvSpPr>
        <p:spPr/>
        <p:txBody>
          <a:bodyPr/>
          <a:lstStyle/>
          <a:p>
            <a:fld id="{19B51A1E-902D-48AF-9020-955120F399B6}" type="slidenum">
              <a:rPr lang="en-US" smtClean="0"/>
              <a:pPr/>
              <a:t>15</a:t>
            </a:fld>
            <a:endParaRPr lang="en-US" dirty="0"/>
          </a:p>
        </p:txBody>
      </p:sp>
      <p:sp>
        <p:nvSpPr>
          <p:cNvPr id="5" name="Rectangle 3">
            <a:extLst>
              <a:ext uri="{FF2B5EF4-FFF2-40B4-BE49-F238E27FC236}">
                <a16:creationId xmlns:a16="http://schemas.microsoft.com/office/drawing/2014/main" id="{BE25725D-BF18-4A03-A51D-B08F22E3B53C}"/>
              </a:ext>
            </a:extLst>
          </p:cNvPr>
          <p:cNvSpPr>
            <a:spLocks noChangeArrowheads="1"/>
          </p:cNvSpPr>
          <p:nvPr/>
        </p:nvSpPr>
        <p:spPr bwMode="auto">
          <a:xfrm>
            <a:off x="1846728" y="1757084"/>
            <a:ext cx="5105400" cy="27432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 name="Rectangle 4">
            <a:extLst>
              <a:ext uri="{FF2B5EF4-FFF2-40B4-BE49-F238E27FC236}">
                <a16:creationId xmlns:a16="http://schemas.microsoft.com/office/drawing/2014/main" id="{F82FA779-A828-4908-95FD-AF19EDDC25F0}"/>
              </a:ext>
            </a:extLst>
          </p:cNvPr>
          <p:cNvSpPr>
            <a:spLocks noChangeArrowheads="1"/>
          </p:cNvSpPr>
          <p:nvPr/>
        </p:nvSpPr>
        <p:spPr bwMode="auto">
          <a:xfrm>
            <a:off x="2075328" y="1909484"/>
            <a:ext cx="3581400" cy="1143000"/>
          </a:xfrm>
          <a:prstGeom prst="rect">
            <a:avLst/>
          </a:prstGeom>
          <a:solidFill>
            <a:srgbClr val="FFCC99"/>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procedure TQuickSort.Sort(var A: array of Integer);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var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I, J</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begin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 I</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a:t>
            </a:r>
          </a:p>
        </p:txBody>
      </p:sp>
      <p:sp>
        <p:nvSpPr>
          <p:cNvPr id="7" name="Rectangle 5">
            <a:extLst>
              <a:ext uri="{FF2B5EF4-FFF2-40B4-BE49-F238E27FC236}">
                <a16:creationId xmlns:a16="http://schemas.microsoft.com/office/drawing/2014/main" id="{E30BB9CC-405D-4A51-BC4E-D9EA3555592D}"/>
              </a:ext>
            </a:extLst>
          </p:cNvPr>
          <p:cNvSpPr>
            <a:spLocks noChangeArrowheads="1"/>
          </p:cNvSpPr>
          <p:nvPr/>
        </p:nvSpPr>
        <p:spPr bwMode="auto">
          <a:xfrm>
            <a:off x="2532528" y="2442884"/>
            <a:ext cx="3657600" cy="1143000"/>
          </a:xfrm>
          <a:prstGeom prst="rect">
            <a:avLst/>
          </a:prstGeom>
          <a:solidFill>
            <a:srgbClr val="CCFFCC"/>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procedure TBubbleSort.Sort(var A: array of Integer);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var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I, J,</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begin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 I</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a:t>
            </a:r>
          </a:p>
        </p:txBody>
      </p:sp>
      <p:sp>
        <p:nvSpPr>
          <p:cNvPr id="8" name="Rectangle 6">
            <a:extLst>
              <a:ext uri="{FF2B5EF4-FFF2-40B4-BE49-F238E27FC236}">
                <a16:creationId xmlns:a16="http://schemas.microsoft.com/office/drawing/2014/main" id="{D6369BDA-A12F-4B3F-8C32-E0F130CCD5EE}"/>
              </a:ext>
            </a:extLst>
          </p:cNvPr>
          <p:cNvSpPr>
            <a:spLocks noChangeArrowheads="1"/>
          </p:cNvSpPr>
          <p:nvPr/>
        </p:nvSpPr>
        <p:spPr bwMode="auto">
          <a:xfrm>
            <a:off x="2989728" y="2976284"/>
            <a:ext cx="3733800" cy="1371600"/>
          </a:xfrm>
          <a:prstGeom prst="rect">
            <a:avLst/>
          </a:prstGeom>
          <a:solidFill>
            <a:srgbClr val="CCECFF"/>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procedure TSelectionSort.Sort(var A: array of Integer);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var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I, J, T: Integer;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begin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 I := Low(A) to High(A) - 1 do</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for J := High(A) downto I + 1 do</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 …       </a:t>
            </a:r>
          </a:p>
        </p:txBody>
      </p:sp>
      <p:sp>
        <p:nvSpPr>
          <p:cNvPr id="9" name="Rectangle 7">
            <a:extLst>
              <a:ext uri="{FF2B5EF4-FFF2-40B4-BE49-F238E27FC236}">
                <a16:creationId xmlns:a16="http://schemas.microsoft.com/office/drawing/2014/main" id="{2E92E7C6-51AC-4CEC-BACB-207C50751E98}"/>
              </a:ext>
            </a:extLst>
          </p:cNvPr>
          <p:cNvSpPr>
            <a:spLocks noChangeArrowheads="1"/>
          </p:cNvSpPr>
          <p:nvPr/>
        </p:nvSpPr>
        <p:spPr bwMode="auto">
          <a:xfrm>
            <a:off x="3065928" y="3890684"/>
            <a:ext cx="228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srgbClr val="FF6600"/>
                </a:solidFill>
                <a:latin typeface="Arial" charset="0"/>
                <a:ea typeface="新細明體" pitchFamily="18" charset="-120"/>
                <a:sym typeface="Wingdings" pitchFamily="2" charset="2"/>
              </a:rPr>
              <a:t></a:t>
            </a:r>
            <a:r>
              <a:rPr kumimoji="1" lang="en-US" altLang="zh-TW" sz="1600">
                <a:solidFill>
                  <a:prstClr val="black"/>
                </a:solidFill>
                <a:latin typeface="Arial" charset="0"/>
                <a:ea typeface="新細明體" pitchFamily="18" charset="-120"/>
              </a:rPr>
              <a:t> </a:t>
            </a:r>
          </a:p>
        </p:txBody>
      </p:sp>
      <p:sp>
        <p:nvSpPr>
          <p:cNvPr id="10" name="Rectangle 8">
            <a:extLst>
              <a:ext uri="{FF2B5EF4-FFF2-40B4-BE49-F238E27FC236}">
                <a16:creationId xmlns:a16="http://schemas.microsoft.com/office/drawing/2014/main" id="{2DA54216-2982-4879-8B0C-4EEF2C1195BE}"/>
              </a:ext>
            </a:extLst>
          </p:cNvPr>
          <p:cNvSpPr>
            <a:spLocks noChangeArrowheads="1"/>
          </p:cNvSpPr>
          <p:nvPr/>
        </p:nvSpPr>
        <p:spPr bwMode="auto">
          <a:xfrm>
            <a:off x="2532528" y="3357284"/>
            <a:ext cx="228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sym typeface="Wingdings" pitchFamily="2" charset="2"/>
              </a:rPr>
              <a:t></a:t>
            </a:r>
            <a:r>
              <a:rPr kumimoji="1" lang="en-US" altLang="zh-TW" sz="1600">
                <a:solidFill>
                  <a:prstClr val="black"/>
                </a:solidFill>
                <a:latin typeface="Arial" charset="0"/>
                <a:ea typeface="新細明體" pitchFamily="18" charset="-120"/>
              </a:rPr>
              <a:t> </a:t>
            </a:r>
          </a:p>
        </p:txBody>
      </p:sp>
      <p:sp>
        <p:nvSpPr>
          <p:cNvPr id="11" name="Rectangle 9">
            <a:extLst>
              <a:ext uri="{FF2B5EF4-FFF2-40B4-BE49-F238E27FC236}">
                <a16:creationId xmlns:a16="http://schemas.microsoft.com/office/drawing/2014/main" id="{A04F896D-5896-46C9-842F-C766EB765FF0}"/>
              </a:ext>
            </a:extLst>
          </p:cNvPr>
          <p:cNvSpPr>
            <a:spLocks noChangeArrowheads="1"/>
          </p:cNvSpPr>
          <p:nvPr/>
        </p:nvSpPr>
        <p:spPr bwMode="auto">
          <a:xfrm>
            <a:off x="2075328" y="2823884"/>
            <a:ext cx="228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sym typeface="Wingdings" pitchFamily="2" charset="2"/>
              </a:rPr>
              <a:t></a:t>
            </a:r>
            <a:r>
              <a:rPr kumimoji="1" lang="en-US" altLang="zh-TW" sz="1600">
                <a:solidFill>
                  <a:prstClr val="black"/>
                </a:solidFill>
                <a:latin typeface="Arial" charset="0"/>
                <a:ea typeface="新細明體" pitchFamily="18" charset="-120"/>
              </a:rPr>
              <a:t> </a:t>
            </a:r>
          </a:p>
        </p:txBody>
      </p:sp>
      <p:grpSp>
        <p:nvGrpSpPr>
          <p:cNvPr id="12" name="Group 10">
            <a:extLst>
              <a:ext uri="{FF2B5EF4-FFF2-40B4-BE49-F238E27FC236}">
                <a16:creationId xmlns:a16="http://schemas.microsoft.com/office/drawing/2014/main" id="{25429086-D421-4C75-800B-7787DFB2F28B}"/>
              </a:ext>
            </a:extLst>
          </p:cNvPr>
          <p:cNvGrpSpPr>
            <a:grpSpLocks/>
          </p:cNvGrpSpPr>
          <p:nvPr/>
        </p:nvGrpSpPr>
        <p:grpSpPr bwMode="auto">
          <a:xfrm>
            <a:off x="1999128" y="4652684"/>
            <a:ext cx="4876800" cy="1336675"/>
            <a:chOff x="1248" y="2880"/>
            <a:chExt cx="3504" cy="960"/>
          </a:xfrm>
        </p:grpSpPr>
        <p:grpSp>
          <p:nvGrpSpPr>
            <p:cNvPr id="13" name="Group 11">
              <a:extLst>
                <a:ext uri="{FF2B5EF4-FFF2-40B4-BE49-F238E27FC236}">
                  <a16:creationId xmlns:a16="http://schemas.microsoft.com/office/drawing/2014/main" id="{DE05A58D-0BDE-4CE1-89E5-E10EC43E6470}"/>
                </a:ext>
              </a:extLst>
            </p:cNvPr>
            <p:cNvGrpSpPr>
              <a:grpSpLocks/>
            </p:cNvGrpSpPr>
            <p:nvPr/>
          </p:nvGrpSpPr>
          <p:grpSpPr bwMode="auto">
            <a:xfrm>
              <a:off x="2016" y="3072"/>
              <a:ext cx="960" cy="240"/>
              <a:chOff x="1392" y="3216"/>
              <a:chExt cx="960" cy="240"/>
            </a:xfrm>
          </p:grpSpPr>
          <p:sp>
            <p:nvSpPr>
              <p:cNvPr id="34" name="Rectangle 12">
                <a:extLst>
                  <a:ext uri="{FF2B5EF4-FFF2-40B4-BE49-F238E27FC236}">
                    <a16:creationId xmlns:a16="http://schemas.microsoft.com/office/drawing/2014/main" id="{7A452274-EC4B-409E-8A9B-BAD86AA1F2DE}"/>
                  </a:ext>
                </a:extLst>
              </p:cNvPr>
              <p:cNvSpPr>
                <a:spLocks noChangeArrowheads="1"/>
              </p:cNvSpPr>
              <p:nvPr/>
            </p:nvSpPr>
            <p:spPr bwMode="auto">
              <a:xfrm>
                <a:off x="139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5" name="Rectangle 13">
                <a:extLst>
                  <a:ext uri="{FF2B5EF4-FFF2-40B4-BE49-F238E27FC236}">
                    <a16:creationId xmlns:a16="http://schemas.microsoft.com/office/drawing/2014/main" id="{9FF0345B-351D-42EC-BBA9-74DFE36BB49F}"/>
                  </a:ext>
                </a:extLst>
              </p:cNvPr>
              <p:cNvSpPr>
                <a:spLocks noChangeArrowheads="1"/>
              </p:cNvSpPr>
              <p:nvPr/>
            </p:nvSpPr>
            <p:spPr bwMode="auto">
              <a:xfrm>
                <a:off x="163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6" name="Rectangle 14">
                <a:extLst>
                  <a:ext uri="{FF2B5EF4-FFF2-40B4-BE49-F238E27FC236}">
                    <a16:creationId xmlns:a16="http://schemas.microsoft.com/office/drawing/2014/main" id="{D0D9A102-87D8-4162-81A1-88CB61886DD1}"/>
                  </a:ext>
                </a:extLst>
              </p:cNvPr>
              <p:cNvSpPr>
                <a:spLocks noChangeArrowheads="1"/>
              </p:cNvSpPr>
              <p:nvPr/>
            </p:nvSpPr>
            <p:spPr bwMode="auto">
              <a:xfrm>
                <a:off x="187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7" name="Rectangle 15">
                <a:extLst>
                  <a:ext uri="{FF2B5EF4-FFF2-40B4-BE49-F238E27FC236}">
                    <a16:creationId xmlns:a16="http://schemas.microsoft.com/office/drawing/2014/main" id="{142BB607-88B1-42E6-8734-FFFE64A151E0}"/>
                  </a:ext>
                </a:extLst>
              </p:cNvPr>
              <p:cNvSpPr>
                <a:spLocks noChangeArrowheads="1"/>
              </p:cNvSpPr>
              <p:nvPr/>
            </p:nvSpPr>
            <p:spPr bwMode="auto">
              <a:xfrm>
                <a:off x="211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4" name="Rectangle 16">
              <a:extLst>
                <a:ext uri="{FF2B5EF4-FFF2-40B4-BE49-F238E27FC236}">
                  <a16:creationId xmlns:a16="http://schemas.microsoft.com/office/drawing/2014/main" id="{99AD8DF1-D505-45FD-9FE0-D4DD969BECBA}"/>
                </a:ext>
              </a:extLst>
            </p:cNvPr>
            <p:cNvSpPr>
              <a:spLocks noChangeArrowheads="1"/>
            </p:cNvSpPr>
            <p:nvPr/>
          </p:nvSpPr>
          <p:spPr bwMode="auto">
            <a:xfrm>
              <a:off x="3792" y="3024"/>
              <a:ext cx="288" cy="288"/>
            </a:xfrm>
            <a:prstGeom prst="rect">
              <a:avLst/>
            </a:prstGeom>
            <a:solidFill>
              <a:srgbClr val="FFFFCC"/>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Line 17">
              <a:extLst>
                <a:ext uri="{FF2B5EF4-FFF2-40B4-BE49-F238E27FC236}">
                  <a16:creationId xmlns:a16="http://schemas.microsoft.com/office/drawing/2014/main" id="{6A1F3E16-473F-45C2-BCC6-9B7AD6961227}"/>
                </a:ext>
              </a:extLst>
            </p:cNvPr>
            <p:cNvSpPr>
              <a:spLocks noChangeShapeType="1"/>
            </p:cNvSpPr>
            <p:nvPr/>
          </p:nvSpPr>
          <p:spPr bwMode="auto">
            <a:xfrm>
              <a:off x="3024" y="3168"/>
              <a:ext cx="720"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16" name="Group 18">
              <a:extLst>
                <a:ext uri="{FF2B5EF4-FFF2-40B4-BE49-F238E27FC236}">
                  <a16:creationId xmlns:a16="http://schemas.microsoft.com/office/drawing/2014/main" id="{249D0FCA-EE87-403A-A3C1-986E09108F77}"/>
                </a:ext>
              </a:extLst>
            </p:cNvPr>
            <p:cNvGrpSpPr>
              <a:grpSpLocks/>
            </p:cNvGrpSpPr>
            <p:nvPr/>
          </p:nvGrpSpPr>
          <p:grpSpPr bwMode="auto">
            <a:xfrm>
              <a:off x="2496" y="3600"/>
              <a:ext cx="960" cy="240"/>
              <a:chOff x="1392" y="3216"/>
              <a:chExt cx="960" cy="240"/>
            </a:xfrm>
          </p:grpSpPr>
          <p:sp>
            <p:nvSpPr>
              <p:cNvPr id="30" name="Rectangle 19">
                <a:extLst>
                  <a:ext uri="{FF2B5EF4-FFF2-40B4-BE49-F238E27FC236}">
                    <a16:creationId xmlns:a16="http://schemas.microsoft.com/office/drawing/2014/main" id="{E275E7D1-76D5-4FFF-B049-0376712E4882}"/>
                  </a:ext>
                </a:extLst>
              </p:cNvPr>
              <p:cNvSpPr>
                <a:spLocks noChangeArrowheads="1"/>
              </p:cNvSpPr>
              <p:nvPr/>
            </p:nvSpPr>
            <p:spPr bwMode="auto">
              <a:xfrm>
                <a:off x="139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1" name="Rectangle 20">
                <a:extLst>
                  <a:ext uri="{FF2B5EF4-FFF2-40B4-BE49-F238E27FC236}">
                    <a16:creationId xmlns:a16="http://schemas.microsoft.com/office/drawing/2014/main" id="{F1B9526D-AE78-40C1-8ADE-F38BBB542D96}"/>
                  </a:ext>
                </a:extLst>
              </p:cNvPr>
              <p:cNvSpPr>
                <a:spLocks noChangeArrowheads="1"/>
              </p:cNvSpPr>
              <p:nvPr/>
            </p:nvSpPr>
            <p:spPr bwMode="auto">
              <a:xfrm>
                <a:off x="163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2" name="Rectangle 21">
                <a:extLst>
                  <a:ext uri="{FF2B5EF4-FFF2-40B4-BE49-F238E27FC236}">
                    <a16:creationId xmlns:a16="http://schemas.microsoft.com/office/drawing/2014/main" id="{6049C388-8905-417F-8929-33DA0AD1BB09}"/>
                  </a:ext>
                </a:extLst>
              </p:cNvPr>
              <p:cNvSpPr>
                <a:spLocks noChangeArrowheads="1"/>
              </p:cNvSpPr>
              <p:nvPr/>
            </p:nvSpPr>
            <p:spPr bwMode="auto">
              <a:xfrm>
                <a:off x="187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3" name="Rectangle 22">
                <a:extLst>
                  <a:ext uri="{FF2B5EF4-FFF2-40B4-BE49-F238E27FC236}">
                    <a16:creationId xmlns:a16="http://schemas.microsoft.com/office/drawing/2014/main" id="{B38296CD-E031-4F74-93BE-876816FADDBD}"/>
                  </a:ext>
                </a:extLst>
              </p:cNvPr>
              <p:cNvSpPr>
                <a:spLocks noChangeArrowheads="1"/>
              </p:cNvSpPr>
              <p:nvPr/>
            </p:nvSpPr>
            <p:spPr bwMode="auto">
              <a:xfrm>
                <a:off x="211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7" name="Line 23">
              <a:extLst>
                <a:ext uri="{FF2B5EF4-FFF2-40B4-BE49-F238E27FC236}">
                  <a16:creationId xmlns:a16="http://schemas.microsoft.com/office/drawing/2014/main" id="{22CCDD95-B0C6-46DA-BEC9-F3B55171F235}"/>
                </a:ext>
              </a:extLst>
            </p:cNvPr>
            <p:cNvSpPr>
              <a:spLocks noChangeShapeType="1"/>
            </p:cNvSpPr>
            <p:nvPr/>
          </p:nvSpPr>
          <p:spPr bwMode="auto">
            <a:xfrm>
              <a:off x="3936" y="3360"/>
              <a:ext cx="0" cy="336"/>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Line 24">
              <a:extLst>
                <a:ext uri="{FF2B5EF4-FFF2-40B4-BE49-F238E27FC236}">
                  <a16:creationId xmlns:a16="http://schemas.microsoft.com/office/drawing/2014/main" id="{B0374EF5-9FBA-4BD0-B231-9387D8805F5B}"/>
                </a:ext>
              </a:extLst>
            </p:cNvPr>
            <p:cNvSpPr>
              <a:spLocks noChangeShapeType="1"/>
            </p:cNvSpPr>
            <p:nvPr/>
          </p:nvSpPr>
          <p:spPr bwMode="auto">
            <a:xfrm flipH="1">
              <a:off x="3600" y="3696"/>
              <a:ext cx="336"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Line 25">
              <a:extLst>
                <a:ext uri="{FF2B5EF4-FFF2-40B4-BE49-F238E27FC236}">
                  <a16:creationId xmlns:a16="http://schemas.microsoft.com/office/drawing/2014/main" id="{0E631536-4BD6-438C-8426-B940F49FDC82}"/>
                </a:ext>
              </a:extLst>
            </p:cNvPr>
            <p:cNvSpPr>
              <a:spLocks noChangeShapeType="1"/>
            </p:cNvSpPr>
            <p:nvPr/>
          </p:nvSpPr>
          <p:spPr bwMode="auto">
            <a:xfrm flipH="1">
              <a:off x="1728" y="3696"/>
              <a:ext cx="720"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Line 26">
              <a:extLst>
                <a:ext uri="{FF2B5EF4-FFF2-40B4-BE49-F238E27FC236}">
                  <a16:creationId xmlns:a16="http://schemas.microsoft.com/office/drawing/2014/main" id="{8598E6EB-A128-46E8-A10C-BBAECB7BA5F6}"/>
                </a:ext>
              </a:extLst>
            </p:cNvPr>
            <p:cNvSpPr>
              <a:spLocks noChangeShapeType="1"/>
            </p:cNvSpPr>
            <p:nvPr/>
          </p:nvSpPr>
          <p:spPr bwMode="auto">
            <a:xfrm>
              <a:off x="1248" y="3168"/>
              <a:ext cx="672"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Line 27">
              <a:extLst>
                <a:ext uri="{FF2B5EF4-FFF2-40B4-BE49-F238E27FC236}">
                  <a16:creationId xmlns:a16="http://schemas.microsoft.com/office/drawing/2014/main" id="{CDD19B22-C5DA-4CE4-A353-8A55D3A39668}"/>
                </a:ext>
              </a:extLst>
            </p:cNvPr>
            <p:cNvSpPr>
              <a:spLocks noChangeShapeType="1"/>
            </p:cNvSpPr>
            <p:nvPr/>
          </p:nvSpPr>
          <p:spPr bwMode="auto">
            <a:xfrm flipV="1">
              <a:off x="1728" y="3168"/>
              <a:ext cx="0" cy="52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Line 28">
              <a:extLst>
                <a:ext uri="{FF2B5EF4-FFF2-40B4-BE49-F238E27FC236}">
                  <a16:creationId xmlns:a16="http://schemas.microsoft.com/office/drawing/2014/main" id="{82160105-DB71-4671-A91E-17359A13405D}"/>
                </a:ext>
              </a:extLst>
            </p:cNvPr>
            <p:cNvSpPr>
              <a:spLocks noChangeShapeType="1"/>
            </p:cNvSpPr>
            <p:nvPr/>
          </p:nvSpPr>
          <p:spPr bwMode="auto">
            <a:xfrm>
              <a:off x="4128" y="3168"/>
              <a:ext cx="624"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Line 29">
              <a:extLst>
                <a:ext uri="{FF2B5EF4-FFF2-40B4-BE49-F238E27FC236}">
                  <a16:creationId xmlns:a16="http://schemas.microsoft.com/office/drawing/2014/main" id="{D526DCCD-D6F1-492E-AC94-94234AB7C7C9}"/>
                </a:ext>
              </a:extLst>
            </p:cNvPr>
            <p:cNvSpPr>
              <a:spLocks noChangeShapeType="1"/>
            </p:cNvSpPr>
            <p:nvPr/>
          </p:nvSpPr>
          <p:spPr bwMode="auto">
            <a:xfrm flipV="1">
              <a:off x="3936" y="2880"/>
              <a:ext cx="0" cy="144"/>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4" name="Line 30">
              <a:extLst>
                <a:ext uri="{FF2B5EF4-FFF2-40B4-BE49-F238E27FC236}">
                  <a16:creationId xmlns:a16="http://schemas.microsoft.com/office/drawing/2014/main" id="{CECFA790-CFE0-42B0-88C5-409C4B9F62E3}"/>
                </a:ext>
              </a:extLst>
            </p:cNvPr>
            <p:cNvSpPr>
              <a:spLocks noChangeShapeType="1"/>
            </p:cNvSpPr>
            <p:nvPr/>
          </p:nvSpPr>
          <p:spPr bwMode="auto">
            <a:xfrm flipH="1">
              <a:off x="1728" y="2880"/>
              <a:ext cx="2208"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Line 31">
              <a:extLst>
                <a:ext uri="{FF2B5EF4-FFF2-40B4-BE49-F238E27FC236}">
                  <a16:creationId xmlns:a16="http://schemas.microsoft.com/office/drawing/2014/main" id="{71E82DEE-A78F-49AF-AAB1-40D724D1BBC4}"/>
                </a:ext>
              </a:extLst>
            </p:cNvPr>
            <p:cNvSpPr>
              <a:spLocks noChangeShapeType="1"/>
            </p:cNvSpPr>
            <p:nvPr/>
          </p:nvSpPr>
          <p:spPr bwMode="auto">
            <a:xfrm>
              <a:off x="1728" y="2880"/>
              <a:ext cx="0" cy="28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Line 32">
              <a:extLst>
                <a:ext uri="{FF2B5EF4-FFF2-40B4-BE49-F238E27FC236}">
                  <a16:creationId xmlns:a16="http://schemas.microsoft.com/office/drawing/2014/main" id="{B2C434D6-164D-4E76-A4B3-A2FA19F57466}"/>
                </a:ext>
              </a:extLst>
            </p:cNvPr>
            <p:cNvSpPr>
              <a:spLocks noChangeShapeType="1"/>
            </p:cNvSpPr>
            <p:nvPr/>
          </p:nvSpPr>
          <p:spPr bwMode="auto">
            <a:xfrm flipH="1">
              <a:off x="1920" y="3072"/>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7" name="Line 33">
              <a:extLst>
                <a:ext uri="{FF2B5EF4-FFF2-40B4-BE49-F238E27FC236}">
                  <a16:creationId xmlns:a16="http://schemas.microsoft.com/office/drawing/2014/main" id="{797B382C-E3D2-4D3E-954B-A83D67CB8E40}"/>
                </a:ext>
              </a:extLst>
            </p:cNvPr>
            <p:cNvSpPr>
              <a:spLocks noChangeShapeType="1"/>
            </p:cNvSpPr>
            <p:nvPr/>
          </p:nvSpPr>
          <p:spPr bwMode="auto">
            <a:xfrm flipH="1">
              <a:off x="1920" y="3312"/>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8" name="Line 34">
              <a:extLst>
                <a:ext uri="{FF2B5EF4-FFF2-40B4-BE49-F238E27FC236}">
                  <a16:creationId xmlns:a16="http://schemas.microsoft.com/office/drawing/2014/main" id="{2A46D78B-AF86-4DA3-8FA4-E41395A3C4A6}"/>
                </a:ext>
              </a:extLst>
            </p:cNvPr>
            <p:cNvSpPr>
              <a:spLocks noChangeShapeType="1"/>
            </p:cNvSpPr>
            <p:nvPr/>
          </p:nvSpPr>
          <p:spPr bwMode="auto">
            <a:xfrm flipH="1">
              <a:off x="3456" y="3600"/>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9" name="Line 35">
              <a:extLst>
                <a:ext uri="{FF2B5EF4-FFF2-40B4-BE49-F238E27FC236}">
                  <a16:creationId xmlns:a16="http://schemas.microsoft.com/office/drawing/2014/main" id="{841887C7-DD07-485E-BC5E-DB7B8F0D0D7B}"/>
                </a:ext>
              </a:extLst>
            </p:cNvPr>
            <p:cNvSpPr>
              <a:spLocks noChangeShapeType="1"/>
            </p:cNvSpPr>
            <p:nvPr/>
          </p:nvSpPr>
          <p:spPr bwMode="auto">
            <a:xfrm flipH="1">
              <a:off x="3456" y="3840"/>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38" name="Oval 36">
            <a:extLst>
              <a:ext uri="{FF2B5EF4-FFF2-40B4-BE49-F238E27FC236}">
                <a16:creationId xmlns:a16="http://schemas.microsoft.com/office/drawing/2014/main" id="{E85BA3BE-C87C-4E6C-93AE-59238B09DACB}"/>
              </a:ext>
            </a:extLst>
          </p:cNvPr>
          <p:cNvSpPr>
            <a:spLocks noChangeArrowheads="1"/>
          </p:cNvSpPr>
          <p:nvPr/>
        </p:nvSpPr>
        <p:spPr bwMode="auto">
          <a:xfrm>
            <a:off x="4313703" y="4987647"/>
            <a:ext cx="200025" cy="200025"/>
          </a:xfrm>
          <a:prstGeom prst="ellipse">
            <a:avLst/>
          </a:prstGeom>
          <a:solidFill>
            <a:srgbClr val="FFCC99"/>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9" name="Oval 37">
            <a:extLst>
              <a:ext uri="{FF2B5EF4-FFF2-40B4-BE49-F238E27FC236}">
                <a16:creationId xmlns:a16="http://schemas.microsoft.com/office/drawing/2014/main" id="{3F8C0064-52CD-4A39-AE66-E5EE8851A26E}"/>
              </a:ext>
            </a:extLst>
          </p:cNvPr>
          <p:cNvSpPr>
            <a:spLocks noChangeArrowheads="1"/>
          </p:cNvSpPr>
          <p:nvPr/>
        </p:nvSpPr>
        <p:spPr bwMode="auto">
          <a:xfrm>
            <a:off x="3802528" y="4987647"/>
            <a:ext cx="200025" cy="200025"/>
          </a:xfrm>
          <a:prstGeom prst="ellipse">
            <a:avLst/>
          </a:prstGeom>
          <a:solidFill>
            <a:srgbClr val="CCFFCC"/>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40" name="Oval 38">
            <a:extLst>
              <a:ext uri="{FF2B5EF4-FFF2-40B4-BE49-F238E27FC236}">
                <a16:creationId xmlns:a16="http://schemas.microsoft.com/office/drawing/2014/main" id="{8D6A5212-1068-411A-8124-D07FD74349F3}"/>
              </a:ext>
            </a:extLst>
          </p:cNvPr>
          <p:cNvSpPr>
            <a:spLocks noChangeArrowheads="1"/>
          </p:cNvSpPr>
          <p:nvPr/>
        </p:nvSpPr>
        <p:spPr bwMode="auto">
          <a:xfrm>
            <a:off x="5656728" y="4728884"/>
            <a:ext cx="200025" cy="200025"/>
          </a:xfrm>
          <a:prstGeom prst="ellipse">
            <a:avLst/>
          </a:prstGeom>
          <a:solidFill>
            <a:srgbClr val="00CCFF"/>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41" name="Comment 39">
            <a:extLst>
              <a:ext uri="{FF2B5EF4-FFF2-40B4-BE49-F238E27FC236}">
                <a16:creationId xmlns:a16="http://schemas.microsoft.com/office/drawing/2014/main" id="{8CD1371E-10BD-4F80-97F4-DCD4C016453D}"/>
              </a:ext>
            </a:extLst>
          </p:cNvPr>
          <p:cNvSpPr>
            <a:spLocks noChangeArrowheads="1"/>
          </p:cNvSpPr>
          <p:nvPr/>
        </p:nvSpPr>
        <p:spPr bwMode="auto">
          <a:xfrm>
            <a:off x="7180728" y="1528484"/>
            <a:ext cx="2590800" cy="2286000"/>
          </a:xfrm>
          <a:prstGeom prst="rect">
            <a:avLst/>
          </a:prstGeom>
          <a:solidFill>
            <a:srgbClr val="FCFDC6"/>
          </a:solidFill>
          <a:ln w="12700">
            <a:solidFill>
              <a:sysClr val="windowText" lastClr="000000"/>
            </a:solidFill>
            <a:miter lim="800000"/>
            <a:headEnd type="none" w="sm" len="sm"/>
            <a:tailEnd type="none" w="sm" len="sm"/>
          </a:ln>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The OS schedules the three threads.  Each thread is dispatched in turn, one at a time.  The three threads of the process appear to be running ‘at the same time’.    </a:t>
            </a:r>
          </a:p>
        </p:txBody>
      </p:sp>
      <p:sp>
        <p:nvSpPr>
          <p:cNvPr id="42" name="Rectangle 40">
            <a:extLst>
              <a:ext uri="{FF2B5EF4-FFF2-40B4-BE49-F238E27FC236}">
                <a16:creationId xmlns:a16="http://schemas.microsoft.com/office/drawing/2014/main" id="{38A8CAA8-BBF1-44B2-A5B6-EF7CDCE17531}"/>
              </a:ext>
            </a:extLst>
          </p:cNvPr>
          <p:cNvSpPr>
            <a:spLocks noChangeArrowheads="1"/>
          </p:cNvSpPr>
          <p:nvPr/>
        </p:nvSpPr>
        <p:spPr bwMode="auto">
          <a:xfrm>
            <a:off x="3294528" y="1452284"/>
            <a:ext cx="17526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Process ThdDemo</a:t>
            </a:r>
          </a:p>
        </p:txBody>
      </p:sp>
      <p:sp>
        <p:nvSpPr>
          <p:cNvPr id="43" name="Comment 41">
            <a:extLst>
              <a:ext uri="{FF2B5EF4-FFF2-40B4-BE49-F238E27FC236}">
                <a16:creationId xmlns:a16="http://schemas.microsoft.com/office/drawing/2014/main" id="{CBB8657B-ADFA-492C-AA8C-78552ACA9E32}"/>
              </a:ext>
            </a:extLst>
          </p:cNvPr>
          <p:cNvSpPr>
            <a:spLocks noChangeArrowheads="1"/>
          </p:cNvSpPr>
          <p:nvPr/>
        </p:nvSpPr>
        <p:spPr bwMode="auto">
          <a:xfrm>
            <a:off x="7180728" y="3890684"/>
            <a:ext cx="2590800" cy="20574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In Chap 3, the “process ball” that represents a process is in fact the single thread within the processes.  And process switching is in fact </a:t>
            </a:r>
            <a:r>
              <a:rPr kumimoji="1" lang="en-US" altLang="zh-TW" sz="1800" b="0" i="0" u="none" strike="noStrike" kern="0" cap="none" spc="0" normalizeH="0" baseline="0" noProof="0">
                <a:ln>
                  <a:noFill/>
                </a:ln>
                <a:solidFill>
                  <a:srgbClr val="3333CC"/>
                </a:solidFill>
                <a:effectLst/>
                <a:uLnTx/>
                <a:uFillTx/>
                <a:latin typeface="Arial" charset="0"/>
                <a:ea typeface="新細明體" pitchFamily="18" charset="-120"/>
              </a:rPr>
              <a:t>thread switching</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a:t>
            </a:r>
          </a:p>
        </p:txBody>
      </p:sp>
    </p:spTree>
    <p:extLst>
      <p:ext uri="{BB962C8B-B14F-4D97-AF65-F5344CB8AC3E}">
        <p14:creationId xmlns:p14="http://schemas.microsoft.com/office/powerpoint/2010/main" val="306309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FB1F23-C54C-45EE-8572-6224FDF5F165}"/>
              </a:ext>
            </a:extLst>
          </p:cNvPr>
          <p:cNvSpPr>
            <a:spLocks noGrp="1"/>
          </p:cNvSpPr>
          <p:nvPr>
            <p:ph type="title"/>
          </p:nvPr>
        </p:nvSpPr>
        <p:spPr>
          <a:xfrm>
            <a:off x="391238" y="231498"/>
            <a:ext cx="10348480" cy="672927"/>
          </a:xfrm>
        </p:spPr>
        <p:txBody>
          <a:bodyPr/>
          <a:lstStyle/>
          <a:p>
            <a:r>
              <a:rPr lang="en-US" altLang="zh-TW" dirty="0">
                <a:ea typeface="新細明體" pitchFamily="18" charset="-120"/>
              </a:rPr>
              <a:t>Process as Unit of Resource Ownership</a:t>
            </a:r>
            <a:endParaRPr lang="en-US" dirty="0"/>
          </a:p>
        </p:txBody>
      </p:sp>
      <p:sp>
        <p:nvSpPr>
          <p:cNvPr id="4" name="Slide Number Placeholder 3">
            <a:extLst>
              <a:ext uri="{FF2B5EF4-FFF2-40B4-BE49-F238E27FC236}">
                <a16:creationId xmlns:a16="http://schemas.microsoft.com/office/drawing/2014/main" id="{3B7B91CF-BD47-43E0-B858-044DD7ABC592}"/>
              </a:ext>
            </a:extLst>
          </p:cNvPr>
          <p:cNvSpPr>
            <a:spLocks noGrp="1"/>
          </p:cNvSpPr>
          <p:nvPr>
            <p:ph type="sldNum" sz="quarter" idx="15"/>
          </p:nvPr>
        </p:nvSpPr>
        <p:spPr/>
        <p:txBody>
          <a:bodyPr/>
          <a:lstStyle/>
          <a:p>
            <a:fld id="{19B51A1E-902D-48AF-9020-955120F399B6}" type="slidenum">
              <a:rPr lang="en-US" smtClean="0"/>
              <a:pPr/>
              <a:t>16</a:t>
            </a:fld>
            <a:endParaRPr lang="en-US" dirty="0"/>
          </a:p>
        </p:txBody>
      </p:sp>
      <p:sp>
        <p:nvSpPr>
          <p:cNvPr id="5" name="Rectangle 3">
            <a:extLst>
              <a:ext uri="{FF2B5EF4-FFF2-40B4-BE49-F238E27FC236}">
                <a16:creationId xmlns:a16="http://schemas.microsoft.com/office/drawing/2014/main" id="{FCD8C36F-163E-4691-98FF-BD596CA1463E}"/>
              </a:ext>
            </a:extLst>
          </p:cNvPr>
          <p:cNvSpPr>
            <a:spLocks noChangeArrowheads="1"/>
          </p:cNvSpPr>
          <p:nvPr/>
        </p:nvSpPr>
        <p:spPr bwMode="auto">
          <a:xfrm>
            <a:off x="2120150" y="1828800"/>
            <a:ext cx="5105400" cy="27432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 name="Rectangle 4">
            <a:extLst>
              <a:ext uri="{FF2B5EF4-FFF2-40B4-BE49-F238E27FC236}">
                <a16:creationId xmlns:a16="http://schemas.microsoft.com/office/drawing/2014/main" id="{E698A33C-57A0-4543-BCD5-756BFDC1C01C}"/>
              </a:ext>
            </a:extLst>
          </p:cNvPr>
          <p:cNvSpPr>
            <a:spLocks noChangeArrowheads="1"/>
          </p:cNvSpPr>
          <p:nvPr/>
        </p:nvSpPr>
        <p:spPr bwMode="auto">
          <a:xfrm>
            <a:off x="2348750" y="2209800"/>
            <a:ext cx="2209800" cy="457200"/>
          </a:xfrm>
          <a:prstGeom prst="rect">
            <a:avLst/>
          </a:prstGeom>
          <a:solidFill>
            <a:srgbClr val="FFCC99"/>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procedure TQuickSort.Sort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p:txBody>
      </p:sp>
      <p:sp>
        <p:nvSpPr>
          <p:cNvPr id="7" name="Rectangle 5">
            <a:extLst>
              <a:ext uri="{FF2B5EF4-FFF2-40B4-BE49-F238E27FC236}">
                <a16:creationId xmlns:a16="http://schemas.microsoft.com/office/drawing/2014/main" id="{1FEEDC4B-2726-4FF1-B060-4F1C6E681925}"/>
              </a:ext>
            </a:extLst>
          </p:cNvPr>
          <p:cNvSpPr>
            <a:spLocks noChangeArrowheads="1"/>
          </p:cNvSpPr>
          <p:nvPr/>
        </p:nvSpPr>
        <p:spPr bwMode="auto">
          <a:xfrm>
            <a:off x="2348750" y="2743200"/>
            <a:ext cx="2209800" cy="457200"/>
          </a:xfrm>
          <a:prstGeom prst="rect">
            <a:avLst/>
          </a:prstGeom>
          <a:solidFill>
            <a:srgbClr val="CCFFCC"/>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procedure TBubbleSort.Sort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p:txBody>
      </p:sp>
      <p:sp>
        <p:nvSpPr>
          <p:cNvPr id="8" name="Rectangle 6">
            <a:extLst>
              <a:ext uri="{FF2B5EF4-FFF2-40B4-BE49-F238E27FC236}">
                <a16:creationId xmlns:a16="http://schemas.microsoft.com/office/drawing/2014/main" id="{7B0CA7C0-DD9F-4BB2-B57F-D4FE2F6162AD}"/>
              </a:ext>
            </a:extLst>
          </p:cNvPr>
          <p:cNvSpPr>
            <a:spLocks noChangeArrowheads="1"/>
          </p:cNvSpPr>
          <p:nvPr/>
        </p:nvSpPr>
        <p:spPr bwMode="auto">
          <a:xfrm>
            <a:off x="2348750" y="3276600"/>
            <a:ext cx="2209800" cy="457200"/>
          </a:xfrm>
          <a:prstGeom prst="rect">
            <a:avLst/>
          </a:prstGeom>
          <a:solidFill>
            <a:srgbClr val="CCECFF"/>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procedure TSelectionSort.Sort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p:txBody>
      </p:sp>
      <p:grpSp>
        <p:nvGrpSpPr>
          <p:cNvPr id="9" name="Group 7">
            <a:extLst>
              <a:ext uri="{FF2B5EF4-FFF2-40B4-BE49-F238E27FC236}">
                <a16:creationId xmlns:a16="http://schemas.microsoft.com/office/drawing/2014/main" id="{3D8A3A32-6EAA-41C0-96F1-B3B7D9A647A2}"/>
              </a:ext>
            </a:extLst>
          </p:cNvPr>
          <p:cNvGrpSpPr>
            <a:grpSpLocks/>
          </p:cNvGrpSpPr>
          <p:nvPr/>
        </p:nvGrpSpPr>
        <p:grpSpPr bwMode="auto">
          <a:xfrm>
            <a:off x="1662950" y="4683125"/>
            <a:ext cx="4876800" cy="1336675"/>
            <a:chOff x="1248" y="2880"/>
            <a:chExt cx="3504" cy="960"/>
          </a:xfrm>
        </p:grpSpPr>
        <p:grpSp>
          <p:nvGrpSpPr>
            <p:cNvPr id="10" name="Group 8">
              <a:extLst>
                <a:ext uri="{FF2B5EF4-FFF2-40B4-BE49-F238E27FC236}">
                  <a16:creationId xmlns:a16="http://schemas.microsoft.com/office/drawing/2014/main" id="{AAA359E4-E1E5-470B-A4D7-E79E55EE7AB7}"/>
                </a:ext>
              </a:extLst>
            </p:cNvPr>
            <p:cNvGrpSpPr>
              <a:grpSpLocks/>
            </p:cNvGrpSpPr>
            <p:nvPr/>
          </p:nvGrpSpPr>
          <p:grpSpPr bwMode="auto">
            <a:xfrm>
              <a:off x="2016" y="3072"/>
              <a:ext cx="960" cy="240"/>
              <a:chOff x="1392" y="3216"/>
              <a:chExt cx="960" cy="240"/>
            </a:xfrm>
          </p:grpSpPr>
          <p:sp>
            <p:nvSpPr>
              <p:cNvPr id="31" name="Rectangle 9">
                <a:extLst>
                  <a:ext uri="{FF2B5EF4-FFF2-40B4-BE49-F238E27FC236}">
                    <a16:creationId xmlns:a16="http://schemas.microsoft.com/office/drawing/2014/main" id="{B4BEE1F8-F20C-4278-84F0-1A360CAD6C33}"/>
                  </a:ext>
                </a:extLst>
              </p:cNvPr>
              <p:cNvSpPr>
                <a:spLocks noChangeArrowheads="1"/>
              </p:cNvSpPr>
              <p:nvPr/>
            </p:nvSpPr>
            <p:spPr bwMode="auto">
              <a:xfrm>
                <a:off x="1392" y="3216"/>
                <a:ext cx="240" cy="240"/>
              </a:xfrm>
              <a:prstGeom prst="rect">
                <a:avLst/>
              </a:prstGeom>
              <a:solidFill>
                <a:srgbClr val="FFFFFF">
                  <a:alpha val="50195"/>
                </a:srgbClr>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2" name="Rectangle 10">
                <a:extLst>
                  <a:ext uri="{FF2B5EF4-FFF2-40B4-BE49-F238E27FC236}">
                    <a16:creationId xmlns:a16="http://schemas.microsoft.com/office/drawing/2014/main" id="{09B20D7B-8306-4B84-B02C-71AFCA829E9E}"/>
                  </a:ext>
                </a:extLst>
              </p:cNvPr>
              <p:cNvSpPr>
                <a:spLocks noChangeArrowheads="1"/>
              </p:cNvSpPr>
              <p:nvPr/>
            </p:nvSpPr>
            <p:spPr bwMode="auto">
              <a:xfrm>
                <a:off x="1632" y="3216"/>
                <a:ext cx="240" cy="240"/>
              </a:xfrm>
              <a:prstGeom prst="rect">
                <a:avLst/>
              </a:prstGeom>
              <a:solidFill>
                <a:srgbClr val="FFFFFF">
                  <a:alpha val="50195"/>
                </a:srgbClr>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3" name="Rectangle 11">
                <a:extLst>
                  <a:ext uri="{FF2B5EF4-FFF2-40B4-BE49-F238E27FC236}">
                    <a16:creationId xmlns:a16="http://schemas.microsoft.com/office/drawing/2014/main" id="{03EFE54F-3B94-4B79-BDF9-6A7B52D9A5D8}"/>
                  </a:ext>
                </a:extLst>
              </p:cNvPr>
              <p:cNvSpPr>
                <a:spLocks noChangeArrowheads="1"/>
              </p:cNvSpPr>
              <p:nvPr/>
            </p:nvSpPr>
            <p:spPr bwMode="auto">
              <a:xfrm>
                <a:off x="1872" y="3216"/>
                <a:ext cx="240" cy="240"/>
              </a:xfrm>
              <a:prstGeom prst="rect">
                <a:avLst/>
              </a:prstGeom>
              <a:solidFill>
                <a:srgbClr val="FFFFFF">
                  <a:alpha val="50195"/>
                </a:srgbClr>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4" name="Rectangle 12">
                <a:extLst>
                  <a:ext uri="{FF2B5EF4-FFF2-40B4-BE49-F238E27FC236}">
                    <a16:creationId xmlns:a16="http://schemas.microsoft.com/office/drawing/2014/main" id="{86A17E04-183D-4EE4-B071-0BB04B31B790}"/>
                  </a:ext>
                </a:extLst>
              </p:cNvPr>
              <p:cNvSpPr>
                <a:spLocks noChangeArrowheads="1"/>
              </p:cNvSpPr>
              <p:nvPr/>
            </p:nvSpPr>
            <p:spPr bwMode="auto">
              <a:xfrm>
                <a:off x="2112" y="3216"/>
                <a:ext cx="240" cy="240"/>
              </a:xfrm>
              <a:prstGeom prst="rect">
                <a:avLst/>
              </a:prstGeom>
              <a:solidFill>
                <a:srgbClr val="FFFFFF">
                  <a:alpha val="50195"/>
                </a:srgbClr>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1" name="Rectangle 13">
              <a:extLst>
                <a:ext uri="{FF2B5EF4-FFF2-40B4-BE49-F238E27FC236}">
                  <a16:creationId xmlns:a16="http://schemas.microsoft.com/office/drawing/2014/main" id="{185F5760-5C49-4E7C-A539-3506462929E7}"/>
                </a:ext>
              </a:extLst>
            </p:cNvPr>
            <p:cNvSpPr>
              <a:spLocks noChangeArrowheads="1"/>
            </p:cNvSpPr>
            <p:nvPr/>
          </p:nvSpPr>
          <p:spPr bwMode="auto">
            <a:xfrm>
              <a:off x="3792" y="3024"/>
              <a:ext cx="288" cy="288"/>
            </a:xfrm>
            <a:prstGeom prst="rect">
              <a:avLst/>
            </a:prstGeom>
            <a:solidFill>
              <a:srgbClr val="FFFFCC">
                <a:alpha val="50195"/>
              </a:srgbClr>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2" name="Line 14">
              <a:extLst>
                <a:ext uri="{FF2B5EF4-FFF2-40B4-BE49-F238E27FC236}">
                  <a16:creationId xmlns:a16="http://schemas.microsoft.com/office/drawing/2014/main" id="{AF78F690-FF97-47FB-A9D6-AF7D2AAE5419}"/>
                </a:ext>
              </a:extLst>
            </p:cNvPr>
            <p:cNvSpPr>
              <a:spLocks noChangeShapeType="1"/>
            </p:cNvSpPr>
            <p:nvPr/>
          </p:nvSpPr>
          <p:spPr bwMode="auto">
            <a:xfrm>
              <a:off x="3024" y="3168"/>
              <a:ext cx="720"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13" name="Group 15">
              <a:extLst>
                <a:ext uri="{FF2B5EF4-FFF2-40B4-BE49-F238E27FC236}">
                  <a16:creationId xmlns:a16="http://schemas.microsoft.com/office/drawing/2014/main" id="{D127AA09-514A-49FF-8197-D8739CCCEDBA}"/>
                </a:ext>
              </a:extLst>
            </p:cNvPr>
            <p:cNvGrpSpPr>
              <a:grpSpLocks/>
            </p:cNvGrpSpPr>
            <p:nvPr/>
          </p:nvGrpSpPr>
          <p:grpSpPr bwMode="auto">
            <a:xfrm>
              <a:off x="2496" y="3600"/>
              <a:ext cx="960" cy="240"/>
              <a:chOff x="1392" y="3216"/>
              <a:chExt cx="960" cy="240"/>
            </a:xfrm>
          </p:grpSpPr>
          <p:sp>
            <p:nvSpPr>
              <p:cNvPr id="27" name="Rectangle 16">
                <a:extLst>
                  <a:ext uri="{FF2B5EF4-FFF2-40B4-BE49-F238E27FC236}">
                    <a16:creationId xmlns:a16="http://schemas.microsoft.com/office/drawing/2014/main" id="{7DEC4EA9-C168-48FC-9D0B-34F8D88D878E}"/>
                  </a:ext>
                </a:extLst>
              </p:cNvPr>
              <p:cNvSpPr>
                <a:spLocks noChangeArrowheads="1"/>
              </p:cNvSpPr>
              <p:nvPr/>
            </p:nvSpPr>
            <p:spPr bwMode="auto">
              <a:xfrm>
                <a:off x="1392" y="3216"/>
                <a:ext cx="240" cy="240"/>
              </a:xfrm>
              <a:prstGeom prst="rect">
                <a:avLst/>
              </a:prstGeom>
              <a:solidFill>
                <a:srgbClr val="DDDDDD">
                  <a:alpha val="50195"/>
                </a:srgbClr>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8" name="Rectangle 17">
                <a:extLst>
                  <a:ext uri="{FF2B5EF4-FFF2-40B4-BE49-F238E27FC236}">
                    <a16:creationId xmlns:a16="http://schemas.microsoft.com/office/drawing/2014/main" id="{C2BE8546-6BF7-4B65-A666-CA3B9A8B5D25}"/>
                  </a:ext>
                </a:extLst>
              </p:cNvPr>
              <p:cNvSpPr>
                <a:spLocks noChangeArrowheads="1"/>
              </p:cNvSpPr>
              <p:nvPr/>
            </p:nvSpPr>
            <p:spPr bwMode="auto">
              <a:xfrm>
                <a:off x="1632" y="3216"/>
                <a:ext cx="240" cy="240"/>
              </a:xfrm>
              <a:prstGeom prst="rect">
                <a:avLst/>
              </a:prstGeom>
              <a:solidFill>
                <a:srgbClr val="DDDDDD">
                  <a:alpha val="50195"/>
                </a:srgbClr>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9" name="Rectangle 18">
                <a:extLst>
                  <a:ext uri="{FF2B5EF4-FFF2-40B4-BE49-F238E27FC236}">
                    <a16:creationId xmlns:a16="http://schemas.microsoft.com/office/drawing/2014/main" id="{B6A8FA02-ED22-4502-AA12-DEA407EC578F}"/>
                  </a:ext>
                </a:extLst>
              </p:cNvPr>
              <p:cNvSpPr>
                <a:spLocks noChangeArrowheads="1"/>
              </p:cNvSpPr>
              <p:nvPr/>
            </p:nvSpPr>
            <p:spPr bwMode="auto">
              <a:xfrm>
                <a:off x="1872" y="3216"/>
                <a:ext cx="240" cy="240"/>
              </a:xfrm>
              <a:prstGeom prst="rect">
                <a:avLst/>
              </a:prstGeom>
              <a:solidFill>
                <a:srgbClr val="DDDDDD">
                  <a:alpha val="50195"/>
                </a:srgbClr>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0" name="Rectangle 19">
                <a:extLst>
                  <a:ext uri="{FF2B5EF4-FFF2-40B4-BE49-F238E27FC236}">
                    <a16:creationId xmlns:a16="http://schemas.microsoft.com/office/drawing/2014/main" id="{000ED289-C6DC-425B-9EB7-1131964558C7}"/>
                  </a:ext>
                </a:extLst>
              </p:cNvPr>
              <p:cNvSpPr>
                <a:spLocks noChangeArrowheads="1"/>
              </p:cNvSpPr>
              <p:nvPr/>
            </p:nvSpPr>
            <p:spPr bwMode="auto">
              <a:xfrm>
                <a:off x="2112" y="3216"/>
                <a:ext cx="240" cy="240"/>
              </a:xfrm>
              <a:prstGeom prst="rect">
                <a:avLst/>
              </a:prstGeom>
              <a:solidFill>
                <a:srgbClr val="DDDDDD">
                  <a:alpha val="50195"/>
                </a:srgbClr>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4" name="Line 20">
              <a:extLst>
                <a:ext uri="{FF2B5EF4-FFF2-40B4-BE49-F238E27FC236}">
                  <a16:creationId xmlns:a16="http://schemas.microsoft.com/office/drawing/2014/main" id="{3CFD43C9-EBA3-4FC3-8C5D-5E10B4052723}"/>
                </a:ext>
              </a:extLst>
            </p:cNvPr>
            <p:cNvSpPr>
              <a:spLocks noChangeShapeType="1"/>
            </p:cNvSpPr>
            <p:nvPr/>
          </p:nvSpPr>
          <p:spPr bwMode="auto">
            <a:xfrm>
              <a:off x="3936" y="3360"/>
              <a:ext cx="0" cy="336"/>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Line 21">
              <a:extLst>
                <a:ext uri="{FF2B5EF4-FFF2-40B4-BE49-F238E27FC236}">
                  <a16:creationId xmlns:a16="http://schemas.microsoft.com/office/drawing/2014/main" id="{D2AF194B-133C-44D6-B5E4-15A883F350C4}"/>
                </a:ext>
              </a:extLst>
            </p:cNvPr>
            <p:cNvSpPr>
              <a:spLocks noChangeShapeType="1"/>
            </p:cNvSpPr>
            <p:nvPr/>
          </p:nvSpPr>
          <p:spPr bwMode="auto">
            <a:xfrm flipH="1">
              <a:off x="3600" y="3696"/>
              <a:ext cx="336"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Line 22">
              <a:extLst>
                <a:ext uri="{FF2B5EF4-FFF2-40B4-BE49-F238E27FC236}">
                  <a16:creationId xmlns:a16="http://schemas.microsoft.com/office/drawing/2014/main" id="{906D65A4-3585-449B-AC84-6A9F7F38868C}"/>
                </a:ext>
              </a:extLst>
            </p:cNvPr>
            <p:cNvSpPr>
              <a:spLocks noChangeShapeType="1"/>
            </p:cNvSpPr>
            <p:nvPr/>
          </p:nvSpPr>
          <p:spPr bwMode="auto">
            <a:xfrm flipH="1">
              <a:off x="1728" y="3696"/>
              <a:ext cx="720"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7" name="Line 23">
              <a:extLst>
                <a:ext uri="{FF2B5EF4-FFF2-40B4-BE49-F238E27FC236}">
                  <a16:creationId xmlns:a16="http://schemas.microsoft.com/office/drawing/2014/main" id="{952C381E-FB8A-4217-B803-206435B6C72D}"/>
                </a:ext>
              </a:extLst>
            </p:cNvPr>
            <p:cNvSpPr>
              <a:spLocks noChangeShapeType="1"/>
            </p:cNvSpPr>
            <p:nvPr/>
          </p:nvSpPr>
          <p:spPr bwMode="auto">
            <a:xfrm>
              <a:off x="1248" y="3168"/>
              <a:ext cx="672"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Line 24">
              <a:extLst>
                <a:ext uri="{FF2B5EF4-FFF2-40B4-BE49-F238E27FC236}">
                  <a16:creationId xmlns:a16="http://schemas.microsoft.com/office/drawing/2014/main" id="{64475A91-BEFB-4E58-9452-F6F8DE487047}"/>
                </a:ext>
              </a:extLst>
            </p:cNvPr>
            <p:cNvSpPr>
              <a:spLocks noChangeShapeType="1"/>
            </p:cNvSpPr>
            <p:nvPr/>
          </p:nvSpPr>
          <p:spPr bwMode="auto">
            <a:xfrm flipV="1">
              <a:off x="1728" y="3168"/>
              <a:ext cx="0" cy="52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Line 25">
              <a:extLst>
                <a:ext uri="{FF2B5EF4-FFF2-40B4-BE49-F238E27FC236}">
                  <a16:creationId xmlns:a16="http://schemas.microsoft.com/office/drawing/2014/main" id="{79CA3A10-7E17-4D2A-8783-5AAD6EDE7E1B}"/>
                </a:ext>
              </a:extLst>
            </p:cNvPr>
            <p:cNvSpPr>
              <a:spLocks noChangeShapeType="1"/>
            </p:cNvSpPr>
            <p:nvPr/>
          </p:nvSpPr>
          <p:spPr bwMode="auto">
            <a:xfrm>
              <a:off x="4128" y="3168"/>
              <a:ext cx="624"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Line 26">
              <a:extLst>
                <a:ext uri="{FF2B5EF4-FFF2-40B4-BE49-F238E27FC236}">
                  <a16:creationId xmlns:a16="http://schemas.microsoft.com/office/drawing/2014/main" id="{EDB89BF4-24AA-498A-95DF-5228DCF41F9F}"/>
                </a:ext>
              </a:extLst>
            </p:cNvPr>
            <p:cNvSpPr>
              <a:spLocks noChangeShapeType="1"/>
            </p:cNvSpPr>
            <p:nvPr/>
          </p:nvSpPr>
          <p:spPr bwMode="auto">
            <a:xfrm flipV="1">
              <a:off x="3936" y="2880"/>
              <a:ext cx="0" cy="144"/>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Line 27">
              <a:extLst>
                <a:ext uri="{FF2B5EF4-FFF2-40B4-BE49-F238E27FC236}">
                  <a16:creationId xmlns:a16="http://schemas.microsoft.com/office/drawing/2014/main" id="{99DB62B5-AB46-422E-A8A1-08D16AA2197D}"/>
                </a:ext>
              </a:extLst>
            </p:cNvPr>
            <p:cNvSpPr>
              <a:spLocks noChangeShapeType="1"/>
            </p:cNvSpPr>
            <p:nvPr/>
          </p:nvSpPr>
          <p:spPr bwMode="auto">
            <a:xfrm flipH="1">
              <a:off x="1728" y="2880"/>
              <a:ext cx="2208"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Line 28">
              <a:extLst>
                <a:ext uri="{FF2B5EF4-FFF2-40B4-BE49-F238E27FC236}">
                  <a16:creationId xmlns:a16="http://schemas.microsoft.com/office/drawing/2014/main" id="{E7D9D33E-74FF-44A1-94F6-05E9C2B3A961}"/>
                </a:ext>
              </a:extLst>
            </p:cNvPr>
            <p:cNvSpPr>
              <a:spLocks noChangeShapeType="1"/>
            </p:cNvSpPr>
            <p:nvPr/>
          </p:nvSpPr>
          <p:spPr bwMode="auto">
            <a:xfrm>
              <a:off x="1728" y="2880"/>
              <a:ext cx="0" cy="28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Line 29">
              <a:extLst>
                <a:ext uri="{FF2B5EF4-FFF2-40B4-BE49-F238E27FC236}">
                  <a16:creationId xmlns:a16="http://schemas.microsoft.com/office/drawing/2014/main" id="{D5121883-D0D9-4497-9965-E676D5090C9B}"/>
                </a:ext>
              </a:extLst>
            </p:cNvPr>
            <p:cNvSpPr>
              <a:spLocks noChangeShapeType="1"/>
            </p:cNvSpPr>
            <p:nvPr/>
          </p:nvSpPr>
          <p:spPr bwMode="auto">
            <a:xfrm flipH="1">
              <a:off x="1920" y="3072"/>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4" name="Line 30">
              <a:extLst>
                <a:ext uri="{FF2B5EF4-FFF2-40B4-BE49-F238E27FC236}">
                  <a16:creationId xmlns:a16="http://schemas.microsoft.com/office/drawing/2014/main" id="{264FF231-7AC4-44EE-A797-94688B6920D9}"/>
                </a:ext>
              </a:extLst>
            </p:cNvPr>
            <p:cNvSpPr>
              <a:spLocks noChangeShapeType="1"/>
            </p:cNvSpPr>
            <p:nvPr/>
          </p:nvSpPr>
          <p:spPr bwMode="auto">
            <a:xfrm flipH="1">
              <a:off x="1920" y="3312"/>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Line 31">
              <a:extLst>
                <a:ext uri="{FF2B5EF4-FFF2-40B4-BE49-F238E27FC236}">
                  <a16:creationId xmlns:a16="http://schemas.microsoft.com/office/drawing/2014/main" id="{8012875A-3560-4112-AAD5-B74C9C423726}"/>
                </a:ext>
              </a:extLst>
            </p:cNvPr>
            <p:cNvSpPr>
              <a:spLocks noChangeShapeType="1"/>
            </p:cNvSpPr>
            <p:nvPr/>
          </p:nvSpPr>
          <p:spPr bwMode="auto">
            <a:xfrm flipH="1">
              <a:off x="3456" y="3600"/>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Line 32">
              <a:extLst>
                <a:ext uri="{FF2B5EF4-FFF2-40B4-BE49-F238E27FC236}">
                  <a16:creationId xmlns:a16="http://schemas.microsoft.com/office/drawing/2014/main" id="{39B100F8-14CE-4DA8-8AF9-CC0244510732}"/>
                </a:ext>
              </a:extLst>
            </p:cNvPr>
            <p:cNvSpPr>
              <a:spLocks noChangeShapeType="1"/>
            </p:cNvSpPr>
            <p:nvPr/>
          </p:nvSpPr>
          <p:spPr bwMode="auto">
            <a:xfrm flipH="1">
              <a:off x="3456" y="3840"/>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35" name="Rectangle 33">
            <a:extLst>
              <a:ext uri="{FF2B5EF4-FFF2-40B4-BE49-F238E27FC236}">
                <a16:creationId xmlns:a16="http://schemas.microsoft.com/office/drawing/2014/main" id="{35829826-2F6A-4825-BED8-473CF5420E75}"/>
              </a:ext>
            </a:extLst>
          </p:cNvPr>
          <p:cNvSpPr>
            <a:spLocks noChangeArrowheads="1"/>
          </p:cNvSpPr>
          <p:nvPr/>
        </p:nvSpPr>
        <p:spPr bwMode="auto">
          <a:xfrm>
            <a:off x="3263150" y="1524000"/>
            <a:ext cx="17526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Process Image of process thddemo</a:t>
            </a:r>
          </a:p>
        </p:txBody>
      </p:sp>
      <p:sp>
        <p:nvSpPr>
          <p:cNvPr id="36" name="Rectangle 34">
            <a:extLst>
              <a:ext uri="{FF2B5EF4-FFF2-40B4-BE49-F238E27FC236}">
                <a16:creationId xmlns:a16="http://schemas.microsoft.com/office/drawing/2014/main" id="{681A4D8D-E621-42FF-8906-B0E8F967AA9E}"/>
              </a:ext>
            </a:extLst>
          </p:cNvPr>
          <p:cNvSpPr>
            <a:spLocks noChangeArrowheads="1"/>
          </p:cNvSpPr>
          <p:nvPr/>
        </p:nvSpPr>
        <p:spPr bwMode="auto">
          <a:xfrm>
            <a:off x="2348750" y="3810000"/>
            <a:ext cx="2209800" cy="609600"/>
          </a:xfrm>
          <a:prstGeom prst="rect">
            <a:avLst/>
          </a:prstGeom>
          <a:solidFill>
            <a:srgbClr val="FFFFFF"/>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begin { begin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end.</a:t>
            </a:r>
          </a:p>
        </p:txBody>
      </p:sp>
      <p:sp>
        <p:nvSpPr>
          <p:cNvPr id="37" name="Rectangle 35">
            <a:extLst>
              <a:ext uri="{FF2B5EF4-FFF2-40B4-BE49-F238E27FC236}">
                <a16:creationId xmlns:a16="http://schemas.microsoft.com/office/drawing/2014/main" id="{0A6749ED-8454-4960-AAA4-05F7F20047F9}"/>
              </a:ext>
            </a:extLst>
          </p:cNvPr>
          <p:cNvSpPr>
            <a:spLocks noChangeArrowheads="1"/>
          </p:cNvSpPr>
          <p:nvPr/>
        </p:nvSpPr>
        <p:spPr bwMode="auto">
          <a:xfrm>
            <a:off x="2348750" y="1905000"/>
            <a:ext cx="17526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Program</a:t>
            </a:r>
          </a:p>
        </p:txBody>
      </p:sp>
      <p:sp>
        <p:nvSpPr>
          <p:cNvPr id="38" name="Rectangle 36">
            <a:extLst>
              <a:ext uri="{FF2B5EF4-FFF2-40B4-BE49-F238E27FC236}">
                <a16:creationId xmlns:a16="http://schemas.microsoft.com/office/drawing/2014/main" id="{E97D6527-407C-4C14-8391-A040BC8F0A1B}"/>
              </a:ext>
            </a:extLst>
          </p:cNvPr>
          <p:cNvSpPr>
            <a:spLocks noChangeArrowheads="1"/>
          </p:cNvSpPr>
          <p:nvPr/>
        </p:nvSpPr>
        <p:spPr bwMode="auto">
          <a:xfrm>
            <a:off x="4710950" y="2209800"/>
            <a:ext cx="914400" cy="2209800"/>
          </a:xfrm>
          <a:prstGeom prst="rect">
            <a:avLst/>
          </a:prstGeom>
          <a:solidFill>
            <a:srgbClr val="FFFFFF"/>
          </a:solidFill>
          <a:ln w="12700">
            <a:solidFill>
              <a:sysClr val="windowText" lastClr="000000"/>
            </a:solidFill>
            <a:miter lim="800000"/>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rPr>
              <a:t>Global variables, constant, etc</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TW"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9" name="Rectangle 37">
            <a:extLst>
              <a:ext uri="{FF2B5EF4-FFF2-40B4-BE49-F238E27FC236}">
                <a16:creationId xmlns:a16="http://schemas.microsoft.com/office/drawing/2014/main" id="{162891EC-8D6C-4860-917B-887E688E17D4}"/>
              </a:ext>
            </a:extLst>
          </p:cNvPr>
          <p:cNvSpPr>
            <a:spLocks noChangeArrowheads="1"/>
          </p:cNvSpPr>
          <p:nvPr/>
        </p:nvSpPr>
        <p:spPr bwMode="auto">
          <a:xfrm>
            <a:off x="4710950" y="1905000"/>
            <a:ext cx="8382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Data</a:t>
            </a:r>
          </a:p>
        </p:txBody>
      </p:sp>
      <p:grpSp>
        <p:nvGrpSpPr>
          <p:cNvPr id="40" name="Group 38">
            <a:extLst>
              <a:ext uri="{FF2B5EF4-FFF2-40B4-BE49-F238E27FC236}">
                <a16:creationId xmlns:a16="http://schemas.microsoft.com/office/drawing/2014/main" id="{78B27759-6E44-497F-9FF2-94FE436D3D73}"/>
              </a:ext>
            </a:extLst>
          </p:cNvPr>
          <p:cNvGrpSpPr>
            <a:grpSpLocks/>
          </p:cNvGrpSpPr>
          <p:nvPr/>
        </p:nvGrpSpPr>
        <p:grpSpPr bwMode="auto">
          <a:xfrm>
            <a:off x="5777750" y="2432050"/>
            <a:ext cx="461963" cy="768350"/>
            <a:chOff x="2976" y="1776"/>
            <a:chExt cx="291" cy="484"/>
          </a:xfrm>
        </p:grpSpPr>
        <p:sp>
          <p:nvSpPr>
            <p:cNvPr id="41" name="Rectangle 39">
              <a:extLst>
                <a:ext uri="{FF2B5EF4-FFF2-40B4-BE49-F238E27FC236}">
                  <a16:creationId xmlns:a16="http://schemas.microsoft.com/office/drawing/2014/main" id="{6BED360E-7A2A-41B5-A8EF-562DCDF37074}"/>
                </a:ext>
              </a:extLst>
            </p:cNvPr>
            <p:cNvSpPr>
              <a:spLocks noChangeArrowheads="1"/>
            </p:cNvSpPr>
            <p:nvPr/>
          </p:nvSpPr>
          <p:spPr bwMode="auto">
            <a:xfrm>
              <a:off x="2976" y="1880"/>
              <a:ext cx="290" cy="128"/>
            </a:xfrm>
            <a:prstGeom prst="rect">
              <a:avLst/>
            </a:prstGeom>
            <a:solidFill>
              <a:srgbClr val="FFCC99">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2" name="Rectangle 40">
              <a:extLst>
                <a:ext uri="{FF2B5EF4-FFF2-40B4-BE49-F238E27FC236}">
                  <a16:creationId xmlns:a16="http://schemas.microsoft.com/office/drawing/2014/main" id="{39739ECF-F959-4FB9-B664-38CDC5644C3F}"/>
                </a:ext>
              </a:extLst>
            </p:cNvPr>
            <p:cNvSpPr>
              <a:spLocks noChangeArrowheads="1"/>
            </p:cNvSpPr>
            <p:nvPr/>
          </p:nvSpPr>
          <p:spPr bwMode="auto">
            <a:xfrm>
              <a:off x="2976" y="2008"/>
              <a:ext cx="290" cy="128"/>
            </a:xfrm>
            <a:prstGeom prst="rect">
              <a:avLst/>
            </a:prstGeom>
            <a:solidFill>
              <a:srgbClr val="FFCC99">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3" name="Rectangle 41">
              <a:extLst>
                <a:ext uri="{FF2B5EF4-FFF2-40B4-BE49-F238E27FC236}">
                  <a16:creationId xmlns:a16="http://schemas.microsoft.com/office/drawing/2014/main" id="{D1A7B228-94F2-40BC-9B25-B7E0961AF275}"/>
                </a:ext>
              </a:extLst>
            </p:cNvPr>
            <p:cNvSpPr>
              <a:spLocks noChangeArrowheads="1"/>
            </p:cNvSpPr>
            <p:nvPr/>
          </p:nvSpPr>
          <p:spPr bwMode="auto">
            <a:xfrm>
              <a:off x="2976" y="2132"/>
              <a:ext cx="290" cy="128"/>
            </a:xfrm>
            <a:prstGeom prst="rect">
              <a:avLst/>
            </a:prstGeom>
            <a:solidFill>
              <a:srgbClr val="FFCC99">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4" name="Line 42">
              <a:extLst>
                <a:ext uri="{FF2B5EF4-FFF2-40B4-BE49-F238E27FC236}">
                  <a16:creationId xmlns:a16="http://schemas.microsoft.com/office/drawing/2014/main" id="{658D8438-A5F5-4D55-8A43-53BA94267D58}"/>
                </a:ext>
              </a:extLst>
            </p:cNvPr>
            <p:cNvSpPr>
              <a:spLocks noChangeShapeType="1"/>
            </p:cNvSpPr>
            <p:nvPr/>
          </p:nvSpPr>
          <p:spPr bwMode="auto">
            <a:xfrm flipV="1">
              <a:off x="2976" y="1779"/>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5" name="Line 43">
              <a:extLst>
                <a:ext uri="{FF2B5EF4-FFF2-40B4-BE49-F238E27FC236}">
                  <a16:creationId xmlns:a16="http://schemas.microsoft.com/office/drawing/2014/main" id="{DC247123-20A1-4585-B27F-A15AD4BA150D}"/>
                </a:ext>
              </a:extLst>
            </p:cNvPr>
            <p:cNvSpPr>
              <a:spLocks noChangeShapeType="1"/>
            </p:cNvSpPr>
            <p:nvPr/>
          </p:nvSpPr>
          <p:spPr bwMode="auto">
            <a:xfrm flipV="1">
              <a:off x="3266" y="1776"/>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46" name="Rectangle 44">
            <a:extLst>
              <a:ext uri="{FF2B5EF4-FFF2-40B4-BE49-F238E27FC236}">
                <a16:creationId xmlns:a16="http://schemas.microsoft.com/office/drawing/2014/main" id="{B7D5A4E1-2FA6-4F67-948F-B766EA854029}"/>
              </a:ext>
            </a:extLst>
          </p:cNvPr>
          <p:cNvSpPr>
            <a:spLocks noChangeArrowheads="1"/>
          </p:cNvSpPr>
          <p:nvPr/>
        </p:nvSpPr>
        <p:spPr bwMode="auto">
          <a:xfrm>
            <a:off x="5701550" y="1981200"/>
            <a:ext cx="8382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Stack</a:t>
            </a:r>
          </a:p>
        </p:txBody>
      </p:sp>
      <p:sp>
        <p:nvSpPr>
          <p:cNvPr id="47" name="Oval 45">
            <a:extLst>
              <a:ext uri="{FF2B5EF4-FFF2-40B4-BE49-F238E27FC236}">
                <a16:creationId xmlns:a16="http://schemas.microsoft.com/office/drawing/2014/main" id="{E1E94052-2118-4A55-BE83-78634F6E7870}"/>
              </a:ext>
            </a:extLst>
          </p:cNvPr>
          <p:cNvSpPr>
            <a:spLocks noChangeArrowheads="1"/>
          </p:cNvSpPr>
          <p:nvPr/>
        </p:nvSpPr>
        <p:spPr bwMode="auto">
          <a:xfrm>
            <a:off x="7149350" y="5292725"/>
            <a:ext cx="457200" cy="457200"/>
          </a:xfrm>
          <a:prstGeom prst="ellipse">
            <a:avLst/>
          </a:prstGeom>
          <a:solidFill>
            <a:srgbClr val="FFFFFF"/>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48" name="Oval 46">
            <a:extLst>
              <a:ext uri="{FF2B5EF4-FFF2-40B4-BE49-F238E27FC236}">
                <a16:creationId xmlns:a16="http://schemas.microsoft.com/office/drawing/2014/main" id="{6081CEF1-5AAC-4F34-AEAD-56C99B0BAA5A}"/>
              </a:ext>
            </a:extLst>
          </p:cNvPr>
          <p:cNvSpPr>
            <a:spLocks noChangeArrowheads="1"/>
          </p:cNvSpPr>
          <p:nvPr/>
        </p:nvSpPr>
        <p:spPr bwMode="auto">
          <a:xfrm>
            <a:off x="3801313" y="5018088"/>
            <a:ext cx="200025" cy="200025"/>
          </a:xfrm>
          <a:prstGeom prst="ellipse">
            <a:avLst/>
          </a:prstGeom>
          <a:solidFill>
            <a:srgbClr val="FFCC99"/>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49" name="Oval 47">
            <a:extLst>
              <a:ext uri="{FF2B5EF4-FFF2-40B4-BE49-F238E27FC236}">
                <a16:creationId xmlns:a16="http://schemas.microsoft.com/office/drawing/2014/main" id="{0354506A-A82F-4493-B7DB-48150EF06541}"/>
              </a:ext>
            </a:extLst>
          </p:cNvPr>
          <p:cNvSpPr>
            <a:spLocks noChangeArrowheads="1"/>
          </p:cNvSpPr>
          <p:nvPr/>
        </p:nvSpPr>
        <p:spPr bwMode="auto">
          <a:xfrm>
            <a:off x="3466350" y="5018088"/>
            <a:ext cx="200025" cy="200025"/>
          </a:xfrm>
          <a:prstGeom prst="ellipse">
            <a:avLst/>
          </a:prstGeom>
          <a:solidFill>
            <a:srgbClr val="CCFFCC"/>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50" name="Oval 48">
            <a:extLst>
              <a:ext uri="{FF2B5EF4-FFF2-40B4-BE49-F238E27FC236}">
                <a16:creationId xmlns:a16="http://schemas.microsoft.com/office/drawing/2014/main" id="{2D1B7D3F-C8A1-474A-96F0-E62C9878421E}"/>
              </a:ext>
            </a:extLst>
          </p:cNvPr>
          <p:cNvSpPr>
            <a:spLocks noChangeArrowheads="1"/>
          </p:cNvSpPr>
          <p:nvPr/>
        </p:nvSpPr>
        <p:spPr bwMode="auto">
          <a:xfrm>
            <a:off x="5272925" y="4987925"/>
            <a:ext cx="200025" cy="200025"/>
          </a:xfrm>
          <a:prstGeom prst="ellipse">
            <a:avLst/>
          </a:prstGeom>
          <a:solidFill>
            <a:srgbClr val="00CCFF"/>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51" name="Comment 49">
            <a:extLst>
              <a:ext uri="{FF2B5EF4-FFF2-40B4-BE49-F238E27FC236}">
                <a16:creationId xmlns:a16="http://schemas.microsoft.com/office/drawing/2014/main" id="{16015EC4-3DB6-4491-A321-CF1CE2E7D165}"/>
              </a:ext>
            </a:extLst>
          </p:cNvPr>
          <p:cNvSpPr>
            <a:spLocks noChangeArrowheads="1"/>
          </p:cNvSpPr>
          <p:nvPr/>
        </p:nvSpPr>
        <p:spPr bwMode="auto">
          <a:xfrm>
            <a:off x="6463550" y="2438400"/>
            <a:ext cx="3605124" cy="1981200"/>
          </a:xfrm>
          <a:prstGeom prst="rect">
            <a:avLst/>
          </a:prstGeom>
          <a:solidFill>
            <a:srgbClr val="FCFDC6"/>
          </a:solidFill>
          <a:ln w="12700">
            <a:solidFill>
              <a:sysClr val="windowText" lastClr="000000"/>
            </a:solidFill>
            <a:miter lim="800000"/>
            <a:headEnd type="none" w="sm" len="sm"/>
            <a:tailEnd type="none" w="sm" len="sm"/>
          </a:ln>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TW" sz="1700" b="0" i="0" u="none" strike="noStrike" kern="0" cap="none" spc="0" normalizeH="0" baseline="0" noProof="0" dirty="0">
                <a:ln>
                  <a:noFill/>
                </a:ln>
                <a:solidFill>
                  <a:srgbClr val="000000"/>
                </a:solidFill>
                <a:effectLst/>
                <a:uLnTx/>
                <a:uFillTx/>
                <a:latin typeface="Arial" charset="0"/>
                <a:ea typeface="新細明體" pitchFamily="18" charset="-120"/>
              </a:rPr>
              <a:t>The three threads belong to a single </a:t>
            </a:r>
            <a:r>
              <a:rPr kumimoji="1" lang="en-US" altLang="zh-TW" sz="1700" b="0" i="0" u="none" strike="noStrike" kern="0" cap="none" spc="0" normalizeH="0" baseline="0" noProof="0" dirty="0">
                <a:ln>
                  <a:noFill/>
                </a:ln>
                <a:solidFill>
                  <a:srgbClr val="FF0000"/>
                </a:solidFill>
                <a:effectLst/>
                <a:uLnTx/>
                <a:uFillTx/>
                <a:latin typeface="Arial" charset="0"/>
                <a:ea typeface="新細明體" pitchFamily="18" charset="-120"/>
              </a:rPr>
              <a:t>process</a:t>
            </a:r>
            <a:r>
              <a:rPr kumimoji="1" lang="en-US" altLang="zh-TW" sz="1700" b="0" i="0" u="none" strike="noStrike" kern="0" cap="none" spc="0" normalizeH="0" baseline="0" noProof="0" dirty="0">
                <a:ln>
                  <a:noFill/>
                </a:ln>
                <a:solidFill>
                  <a:srgbClr val="000000"/>
                </a:solidFill>
                <a:effectLst/>
                <a:uLnTx/>
                <a:uFillTx/>
                <a:latin typeface="Arial" charset="0"/>
                <a:ea typeface="新細明體" pitchFamily="18" charset="-120"/>
              </a:rPr>
              <a:t>, which </a:t>
            </a:r>
            <a:r>
              <a:rPr kumimoji="1" lang="en-US" altLang="zh-TW" sz="1700" b="0" i="0" u="none" strike="noStrike" kern="0" cap="none" spc="0" normalizeH="0" baseline="0" noProof="0" dirty="0">
                <a:ln>
                  <a:noFill/>
                </a:ln>
                <a:solidFill>
                  <a:srgbClr val="0070C0"/>
                </a:solidFill>
                <a:effectLst/>
                <a:uLnTx/>
                <a:uFillTx/>
                <a:latin typeface="Arial" charset="0"/>
                <a:ea typeface="新細明體" pitchFamily="18" charset="-120"/>
              </a:rPr>
              <a:t>owns resources</a:t>
            </a:r>
            <a:r>
              <a:rPr kumimoji="1" lang="en-US" altLang="zh-TW" sz="1700" b="0" i="0" u="none" strike="noStrike" kern="0" cap="none" spc="0" normalizeH="0" baseline="0" noProof="0" dirty="0">
                <a:ln>
                  <a:noFill/>
                </a:ln>
                <a:solidFill>
                  <a:srgbClr val="000000"/>
                </a:solidFill>
                <a:effectLst/>
                <a:uLnTx/>
                <a:uFillTx/>
                <a:latin typeface="Arial" charset="0"/>
                <a:ea typeface="新細明體" pitchFamily="18" charset="-120"/>
              </a:rPr>
              <a:t>. They </a:t>
            </a:r>
            <a:r>
              <a:rPr kumimoji="1" lang="en-US" altLang="zh-TW" sz="1700" b="0" i="0" u="none" strike="noStrike" kern="0" cap="none" spc="0" normalizeH="0" baseline="0" noProof="0" dirty="0">
                <a:ln>
                  <a:noFill/>
                </a:ln>
                <a:solidFill>
                  <a:srgbClr val="FF0000"/>
                </a:solidFill>
                <a:effectLst/>
                <a:uLnTx/>
                <a:uFillTx/>
                <a:latin typeface="Arial" charset="0"/>
                <a:ea typeface="新細明體" pitchFamily="18" charset="-120"/>
              </a:rPr>
              <a:t>share</a:t>
            </a:r>
            <a:r>
              <a:rPr kumimoji="1" lang="en-US" altLang="zh-TW" sz="1700" b="0" i="0" u="none" strike="noStrike" kern="0" cap="none" spc="0" normalizeH="0" baseline="0" noProof="0" dirty="0">
                <a:ln>
                  <a:noFill/>
                </a:ln>
                <a:solidFill>
                  <a:srgbClr val="000000"/>
                </a:solidFill>
                <a:effectLst/>
                <a:uLnTx/>
                <a:uFillTx/>
                <a:latin typeface="Arial" charset="0"/>
                <a:ea typeface="新細明體" pitchFamily="18" charset="-120"/>
              </a:rPr>
              <a:t> memory, opened files and I/O resources. Only a copy of the program is stored.  The three threads use the same copy of </a:t>
            </a:r>
            <a:r>
              <a:rPr kumimoji="1" lang="en-US" altLang="zh-TW" sz="1700" b="0" i="0" u="none" strike="noStrike" kern="0" cap="none" spc="0" normalizeH="0" baseline="0" noProof="0" dirty="0">
                <a:ln>
                  <a:noFill/>
                </a:ln>
                <a:solidFill>
                  <a:srgbClr val="0070C0"/>
                </a:solidFill>
                <a:effectLst/>
                <a:uLnTx/>
                <a:uFillTx/>
                <a:latin typeface="Arial" charset="0"/>
                <a:ea typeface="新細明體" pitchFamily="18" charset="-120"/>
              </a:rPr>
              <a:t>global </a:t>
            </a:r>
            <a:r>
              <a:rPr kumimoji="1" lang="en-US" altLang="zh-TW" sz="1700" b="0" i="0" u="none" strike="noStrike" kern="0" cap="none" spc="0" normalizeH="0" baseline="0" noProof="0" dirty="0">
                <a:ln>
                  <a:noFill/>
                </a:ln>
                <a:solidFill>
                  <a:srgbClr val="000000"/>
                </a:solidFill>
                <a:effectLst/>
                <a:uLnTx/>
                <a:uFillTx/>
                <a:latin typeface="Arial" charset="0"/>
                <a:ea typeface="新細明體" pitchFamily="18" charset="-120"/>
              </a:rPr>
              <a:t>variables.  </a:t>
            </a:r>
          </a:p>
        </p:txBody>
      </p:sp>
      <p:cxnSp>
        <p:nvCxnSpPr>
          <p:cNvPr id="52" name="AutoShape 50">
            <a:extLst>
              <a:ext uri="{FF2B5EF4-FFF2-40B4-BE49-F238E27FC236}">
                <a16:creationId xmlns:a16="http://schemas.microsoft.com/office/drawing/2014/main" id="{0751C523-A4F2-4EAF-B30E-643C27215C2C}"/>
              </a:ext>
            </a:extLst>
          </p:cNvPr>
          <p:cNvCxnSpPr>
            <a:cxnSpLocks noChangeShapeType="1"/>
            <a:stCxn id="49" idx="4"/>
            <a:endCxn id="47" idx="3"/>
          </p:cNvCxnSpPr>
          <p:nvPr/>
        </p:nvCxnSpPr>
        <p:spPr bwMode="auto">
          <a:xfrm rot="16200000" flipH="1">
            <a:off x="5158625" y="3625851"/>
            <a:ext cx="465137" cy="3649662"/>
          </a:xfrm>
          <a:prstGeom prst="curvedConnector3">
            <a:avLst>
              <a:gd name="adj1" fmla="val 174398"/>
            </a:avLst>
          </a:prstGeom>
          <a:noFill/>
          <a:ln w="12700">
            <a:solidFill>
              <a:srgbClr val="6600FF"/>
            </a:solidFill>
            <a:round/>
            <a:headEnd type="arrow" w="lg" len="med"/>
            <a:tailEnd type="arrow" w="lg" len="med"/>
          </a:ln>
        </p:spPr>
      </p:cxnSp>
      <p:cxnSp>
        <p:nvCxnSpPr>
          <p:cNvPr id="53" name="AutoShape 51">
            <a:extLst>
              <a:ext uri="{FF2B5EF4-FFF2-40B4-BE49-F238E27FC236}">
                <a16:creationId xmlns:a16="http://schemas.microsoft.com/office/drawing/2014/main" id="{D8C56D96-B04F-4409-85F5-4E3FA6C0C81E}"/>
              </a:ext>
            </a:extLst>
          </p:cNvPr>
          <p:cNvCxnSpPr>
            <a:cxnSpLocks noChangeShapeType="1"/>
            <a:stCxn id="48" idx="4"/>
            <a:endCxn id="47" idx="2"/>
          </p:cNvCxnSpPr>
          <p:nvPr/>
        </p:nvCxnSpPr>
        <p:spPr bwMode="auto">
          <a:xfrm rot="16200000" flipH="1">
            <a:off x="5373732" y="3745706"/>
            <a:ext cx="303212" cy="3248025"/>
          </a:xfrm>
          <a:prstGeom prst="curvedConnector2">
            <a:avLst/>
          </a:prstGeom>
          <a:noFill/>
          <a:ln w="12700">
            <a:solidFill>
              <a:srgbClr val="6600FF"/>
            </a:solidFill>
            <a:round/>
            <a:headEnd type="arrow" w="lg" len="med"/>
            <a:tailEnd type="arrow" w="lg" len="med"/>
          </a:ln>
        </p:spPr>
      </p:cxnSp>
      <p:cxnSp>
        <p:nvCxnSpPr>
          <p:cNvPr id="54" name="AutoShape 52">
            <a:extLst>
              <a:ext uri="{FF2B5EF4-FFF2-40B4-BE49-F238E27FC236}">
                <a16:creationId xmlns:a16="http://schemas.microsoft.com/office/drawing/2014/main" id="{EF5CD4AA-0B15-4C29-992E-E26DEC387722}"/>
              </a:ext>
            </a:extLst>
          </p:cNvPr>
          <p:cNvCxnSpPr>
            <a:cxnSpLocks noChangeShapeType="1"/>
            <a:stCxn id="50" idx="7"/>
            <a:endCxn id="47" idx="1"/>
          </p:cNvCxnSpPr>
          <p:nvPr/>
        </p:nvCxnSpPr>
        <p:spPr bwMode="auto">
          <a:xfrm rot="5400000" flipV="1">
            <a:off x="6158750" y="4302125"/>
            <a:ext cx="342900" cy="1771650"/>
          </a:xfrm>
          <a:prstGeom prst="curvedConnector3">
            <a:avLst>
              <a:gd name="adj1" fmla="val -75000"/>
            </a:avLst>
          </a:prstGeom>
          <a:noFill/>
          <a:ln w="12700">
            <a:solidFill>
              <a:srgbClr val="6600FF"/>
            </a:solidFill>
            <a:round/>
            <a:headEnd type="arrow" w="lg" len="med"/>
            <a:tailEnd type="arrow" w="lg" len="med"/>
          </a:ln>
        </p:spPr>
      </p:cxnSp>
      <p:sp>
        <p:nvSpPr>
          <p:cNvPr id="55" name="Rectangle 53">
            <a:extLst>
              <a:ext uri="{FF2B5EF4-FFF2-40B4-BE49-F238E27FC236}">
                <a16:creationId xmlns:a16="http://schemas.microsoft.com/office/drawing/2014/main" id="{2F6604B8-50F8-4399-9416-7B984734DA26}"/>
              </a:ext>
            </a:extLst>
          </p:cNvPr>
          <p:cNvSpPr>
            <a:spLocks noChangeArrowheads="1"/>
          </p:cNvSpPr>
          <p:nvPr/>
        </p:nvSpPr>
        <p:spPr bwMode="auto">
          <a:xfrm>
            <a:off x="7682750" y="5410200"/>
            <a:ext cx="17526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Process thddemo</a:t>
            </a:r>
          </a:p>
        </p:txBody>
      </p:sp>
    </p:spTree>
    <p:extLst>
      <p:ext uri="{BB962C8B-B14F-4D97-AF65-F5344CB8AC3E}">
        <p14:creationId xmlns:p14="http://schemas.microsoft.com/office/powerpoint/2010/main" val="2082178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BF7BE9-B4D0-4F3F-98F5-F888483588CD}"/>
              </a:ext>
            </a:extLst>
          </p:cNvPr>
          <p:cNvSpPr>
            <a:spLocks noGrp="1"/>
          </p:cNvSpPr>
          <p:nvPr>
            <p:ph type="title"/>
          </p:nvPr>
        </p:nvSpPr>
        <p:spPr>
          <a:xfrm>
            <a:off x="391237" y="231498"/>
            <a:ext cx="10294691" cy="672927"/>
          </a:xfrm>
        </p:spPr>
        <p:txBody>
          <a:bodyPr/>
          <a:lstStyle/>
          <a:p>
            <a:r>
              <a:rPr lang="en-US" altLang="zh-TW" dirty="0">
                <a:ea typeface="新細明體" pitchFamily="18" charset="-120"/>
              </a:rPr>
              <a:t>Stack and PCB in Multithreaded Process</a:t>
            </a:r>
            <a:endParaRPr lang="en-US" dirty="0"/>
          </a:p>
        </p:txBody>
      </p:sp>
      <p:sp>
        <p:nvSpPr>
          <p:cNvPr id="4" name="Slide Number Placeholder 3">
            <a:extLst>
              <a:ext uri="{FF2B5EF4-FFF2-40B4-BE49-F238E27FC236}">
                <a16:creationId xmlns:a16="http://schemas.microsoft.com/office/drawing/2014/main" id="{B57817CE-EDF2-4F16-86A9-32D3A96F77CA}"/>
              </a:ext>
            </a:extLst>
          </p:cNvPr>
          <p:cNvSpPr>
            <a:spLocks noGrp="1"/>
          </p:cNvSpPr>
          <p:nvPr>
            <p:ph type="sldNum" sz="quarter" idx="15"/>
          </p:nvPr>
        </p:nvSpPr>
        <p:spPr/>
        <p:txBody>
          <a:bodyPr/>
          <a:lstStyle/>
          <a:p>
            <a:fld id="{19B51A1E-902D-48AF-9020-955120F399B6}" type="slidenum">
              <a:rPr lang="en-US" smtClean="0"/>
              <a:pPr/>
              <a:t>17</a:t>
            </a:fld>
            <a:endParaRPr lang="en-US" dirty="0"/>
          </a:p>
        </p:txBody>
      </p:sp>
      <p:sp>
        <p:nvSpPr>
          <p:cNvPr id="5" name="Rectangle 3">
            <a:extLst>
              <a:ext uri="{FF2B5EF4-FFF2-40B4-BE49-F238E27FC236}">
                <a16:creationId xmlns:a16="http://schemas.microsoft.com/office/drawing/2014/main" id="{622640CF-1F07-414F-B321-B36B39411C03}"/>
              </a:ext>
            </a:extLst>
          </p:cNvPr>
          <p:cNvSpPr>
            <a:spLocks noChangeArrowheads="1"/>
          </p:cNvSpPr>
          <p:nvPr/>
        </p:nvSpPr>
        <p:spPr bwMode="auto">
          <a:xfrm>
            <a:off x="2998691" y="1752600"/>
            <a:ext cx="5105400" cy="28956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 name="Rectangle 4">
            <a:extLst>
              <a:ext uri="{FF2B5EF4-FFF2-40B4-BE49-F238E27FC236}">
                <a16:creationId xmlns:a16="http://schemas.microsoft.com/office/drawing/2014/main" id="{F0D7AC02-BD77-4CCF-8293-DA40A61DD82B}"/>
              </a:ext>
            </a:extLst>
          </p:cNvPr>
          <p:cNvSpPr>
            <a:spLocks noChangeArrowheads="1"/>
          </p:cNvSpPr>
          <p:nvPr/>
        </p:nvSpPr>
        <p:spPr bwMode="auto">
          <a:xfrm>
            <a:off x="3227291" y="2133600"/>
            <a:ext cx="914400" cy="457200"/>
          </a:xfrm>
          <a:prstGeom prst="rect">
            <a:avLst/>
          </a:prstGeom>
          <a:solidFill>
            <a:srgbClr val="FFCC99">
              <a:alpha val="50195"/>
            </a:srgbClr>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 name="Rectangle 5">
            <a:extLst>
              <a:ext uri="{FF2B5EF4-FFF2-40B4-BE49-F238E27FC236}">
                <a16:creationId xmlns:a16="http://schemas.microsoft.com/office/drawing/2014/main" id="{5F8A6E2F-F283-40F1-BF37-DD326CA17B93}"/>
              </a:ext>
            </a:extLst>
          </p:cNvPr>
          <p:cNvSpPr>
            <a:spLocks noChangeArrowheads="1"/>
          </p:cNvSpPr>
          <p:nvPr/>
        </p:nvSpPr>
        <p:spPr bwMode="auto">
          <a:xfrm>
            <a:off x="3227291" y="2667000"/>
            <a:ext cx="914400" cy="457200"/>
          </a:xfrm>
          <a:prstGeom prst="rect">
            <a:avLst/>
          </a:prstGeom>
          <a:solidFill>
            <a:srgbClr val="CCFFCC">
              <a:alpha val="50195"/>
            </a:srgbClr>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 name="Rectangle 6">
            <a:extLst>
              <a:ext uri="{FF2B5EF4-FFF2-40B4-BE49-F238E27FC236}">
                <a16:creationId xmlns:a16="http://schemas.microsoft.com/office/drawing/2014/main" id="{21B272A7-9629-42A0-BA1B-1C54DC71C2D0}"/>
              </a:ext>
            </a:extLst>
          </p:cNvPr>
          <p:cNvSpPr>
            <a:spLocks noChangeArrowheads="1"/>
          </p:cNvSpPr>
          <p:nvPr/>
        </p:nvSpPr>
        <p:spPr bwMode="auto">
          <a:xfrm>
            <a:off x="4294091" y="2133600"/>
            <a:ext cx="914400" cy="457200"/>
          </a:xfrm>
          <a:prstGeom prst="rect">
            <a:avLst/>
          </a:prstGeom>
          <a:solidFill>
            <a:srgbClr val="CCECFF">
              <a:alpha val="50195"/>
            </a:srgbClr>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 name="Rectangle 7">
            <a:extLst>
              <a:ext uri="{FF2B5EF4-FFF2-40B4-BE49-F238E27FC236}">
                <a16:creationId xmlns:a16="http://schemas.microsoft.com/office/drawing/2014/main" id="{7088167F-E54A-4A6A-8A88-1B3BF57D6DB7}"/>
              </a:ext>
            </a:extLst>
          </p:cNvPr>
          <p:cNvSpPr>
            <a:spLocks noChangeArrowheads="1"/>
          </p:cNvSpPr>
          <p:nvPr/>
        </p:nvSpPr>
        <p:spPr bwMode="auto">
          <a:xfrm>
            <a:off x="4294091" y="2667000"/>
            <a:ext cx="914400" cy="609600"/>
          </a:xfrm>
          <a:prstGeom prst="rect">
            <a:avLst/>
          </a:prstGeom>
          <a:solidFill>
            <a:srgbClr val="FFFFFF"/>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0" name="Rectangle 8">
            <a:extLst>
              <a:ext uri="{FF2B5EF4-FFF2-40B4-BE49-F238E27FC236}">
                <a16:creationId xmlns:a16="http://schemas.microsoft.com/office/drawing/2014/main" id="{A4EB7A9D-7F62-46C2-BD58-298E4BED68AA}"/>
              </a:ext>
            </a:extLst>
          </p:cNvPr>
          <p:cNvSpPr>
            <a:spLocks noChangeArrowheads="1"/>
          </p:cNvSpPr>
          <p:nvPr/>
        </p:nvSpPr>
        <p:spPr bwMode="auto">
          <a:xfrm>
            <a:off x="3227291" y="1905000"/>
            <a:ext cx="17526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Program</a:t>
            </a:r>
          </a:p>
        </p:txBody>
      </p:sp>
      <p:sp>
        <p:nvSpPr>
          <p:cNvPr id="11" name="Rectangle 9">
            <a:extLst>
              <a:ext uri="{FF2B5EF4-FFF2-40B4-BE49-F238E27FC236}">
                <a16:creationId xmlns:a16="http://schemas.microsoft.com/office/drawing/2014/main" id="{E385D0F4-22DB-46D8-9B4C-DEF4B7264B07}"/>
              </a:ext>
            </a:extLst>
          </p:cNvPr>
          <p:cNvSpPr>
            <a:spLocks noChangeArrowheads="1"/>
          </p:cNvSpPr>
          <p:nvPr/>
        </p:nvSpPr>
        <p:spPr bwMode="auto">
          <a:xfrm>
            <a:off x="5589491" y="2133600"/>
            <a:ext cx="914400" cy="2209800"/>
          </a:xfrm>
          <a:prstGeom prst="rect">
            <a:avLst/>
          </a:prstGeom>
          <a:solidFill>
            <a:srgbClr val="FFFFFF"/>
          </a:solidFill>
          <a:ln w="12700">
            <a:solidFill>
              <a:sysClr val="windowText" lastClr="000000"/>
            </a:solidFill>
            <a:miter lim="800000"/>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 name="Rectangle 10">
            <a:extLst>
              <a:ext uri="{FF2B5EF4-FFF2-40B4-BE49-F238E27FC236}">
                <a16:creationId xmlns:a16="http://schemas.microsoft.com/office/drawing/2014/main" id="{3D52CE77-06E0-45D6-8370-76C792066746}"/>
              </a:ext>
            </a:extLst>
          </p:cNvPr>
          <p:cNvSpPr>
            <a:spLocks noChangeArrowheads="1"/>
          </p:cNvSpPr>
          <p:nvPr/>
        </p:nvSpPr>
        <p:spPr bwMode="auto">
          <a:xfrm>
            <a:off x="5589491" y="1905000"/>
            <a:ext cx="8382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Data</a:t>
            </a:r>
          </a:p>
        </p:txBody>
      </p:sp>
      <p:grpSp>
        <p:nvGrpSpPr>
          <p:cNvPr id="13" name="Group 11">
            <a:extLst>
              <a:ext uri="{FF2B5EF4-FFF2-40B4-BE49-F238E27FC236}">
                <a16:creationId xmlns:a16="http://schemas.microsoft.com/office/drawing/2014/main" id="{E2BAB284-2E9F-4A37-A930-433639518060}"/>
              </a:ext>
            </a:extLst>
          </p:cNvPr>
          <p:cNvGrpSpPr>
            <a:grpSpLocks/>
          </p:cNvGrpSpPr>
          <p:nvPr/>
        </p:nvGrpSpPr>
        <p:grpSpPr bwMode="auto">
          <a:xfrm>
            <a:off x="6656291" y="3352800"/>
            <a:ext cx="460375" cy="768350"/>
            <a:chOff x="3408" y="2256"/>
            <a:chExt cx="290" cy="484"/>
          </a:xfrm>
        </p:grpSpPr>
        <p:sp>
          <p:nvSpPr>
            <p:cNvPr id="14" name="Rectangle 12">
              <a:extLst>
                <a:ext uri="{FF2B5EF4-FFF2-40B4-BE49-F238E27FC236}">
                  <a16:creationId xmlns:a16="http://schemas.microsoft.com/office/drawing/2014/main" id="{B115096C-B9B6-43AF-B38F-FC63C783FA04}"/>
                </a:ext>
              </a:extLst>
            </p:cNvPr>
            <p:cNvSpPr>
              <a:spLocks noChangeArrowheads="1"/>
            </p:cNvSpPr>
            <p:nvPr/>
          </p:nvSpPr>
          <p:spPr bwMode="auto">
            <a:xfrm>
              <a:off x="3408" y="2360"/>
              <a:ext cx="290" cy="128"/>
            </a:xfrm>
            <a:prstGeom prst="rect">
              <a:avLst/>
            </a:prstGeom>
            <a:solidFill>
              <a:srgbClr val="CCFFCC"/>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ret</a:t>
              </a:r>
            </a:p>
          </p:txBody>
        </p:sp>
        <p:sp>
          <p:nvSpPr>
            <p:cNvPr id="15" name="Rectangle 13">
              <a:extLst>
                <a:ext uri="{FF2B5EF4-FFF2-40B4-BE49-F238E27FC236}">
                  <a16:creationId xmlns:a16="http://schemas.microsoft.com/office/drawing/2014/main" id="{1A4B5CDB-8B08-4C6F-BFC4-9DE1503BD0E8}"/>
                </a:ext>
              </a:extLst>
            </p:cNvPr>
            <p:cNvSpPr>
              <a:spLocks noChangeArrowheads="1"/>
            </p:cNvSpPr>
            <p:nvPr/>
          </p:nvSpPr>
          <p:spPr bwMode="auto">
            <a:xfrm>
              <a:off x="3408" y="2488"/>
              <a:ext cx="290" cy="128"/>
            </a:xfrm>
            <a:prstGeom prst="rect">
              <a:avLst/>
            </a:prstGeom>
            <a:solidFill>
              <a:srgbClr val="CCFFCC"/>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8</a:t>
              </a:r>
            </a:p>
          </p:txBody>
        </p:sp>
        <p:sp>
          <p:nvSpPr>
            <p:cNvPr id="16" name="Rectangle 14">
              <a:extLst>
                <a:ext uri="{FF2B5EF4-FFF2-40B4-BE49-F238E27FC236}">
                  <a16:creationId xmlns:a16="http://schemas.microsoft.com/office/drawing/2014/main" id="{E5C6E4E0-2B1E-487C-842A-B7950446E2AC}"/>
                </a:ext>
              </a:extLst>
            </p:cNvPr>
            <p:cNvSpPr>
              <a:spLocks noChangeArrowheads="1"/>
            </p:cNvSpPr>
            <p:nvPr/>
          </p:nvSpPr>
          <p:spPr bwMode="auto">
            <a:xfrm>
              <a:off x="3408" y="2612"/>
              <a:ext cx="290" cy="128"/>
            </a:xfrm>
            <a:prstGeom prst="rect">
              <a:avLst/>
            </a:prstGeom>
            <a:solidFill>
              <a:srgbClr val="CCFFCC"/>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5</a:t>
              </a:r>
            </a:p>
          </p:txBody>
        </p:sp>
        <p:sp>
          <p:nvSpPr>
            <p:cNvPr id="17" name="Line 15">
              <a:extLst>
                <a:ext uri="{FF2B5EF4-FFF2-40B4-BE49-F238E27FC236}">
                  <a16:creationId xmlns:a16="http://schemas.microsoft.com/office/drawing/2014/main" id="{27B81DDE-0F4F-4648-A200-0C4DFB1940C2}"/>
                </a:ext>
              </a:extLst>
            </p:cNvPr>
            <p:cNvSpPr>
              <a:spLocks noChangeShapeType="1"/>
            </p:cNvSpPr>
            <p:nvPr/>
          </p:nvSpPr>
          <p:spPr bwMode="auto">
            <a:xfrm flipV="1">
              <a:off x="3408" y="2259"/>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Line 16">
              <a:extLst>
                <a:ext uri="{FF2B5EF4-FFF2-40B4-BE49-F238E27FC236}">
                  <a16:creationId xmlns:a16="http://schemas.microsoft.com/office/drawing/2014/main" id="{F2E049DC-9CCE-45D1-9CDE-2904E21F523B}"/>
                </a:ext>
              </a:extLst>
            </p:cNvPr>
            <p:cNvSpPr>
              <a:spLocks noChangeShapeType="1"/>
            </p:cNvSpPr>
            <p:nvPr/>
          </p:nvSpPr>
          <p:spPr bwMode="auto">
            <a:xfrm flipV="1">
              <a:off x="3696" y="2256"/>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9" name="Rectangle 17">
            <a:extLst>
              <a:ext uri="{FF2B5EF4-FFF2-40B4-BE49-F238E27FC236}">
                <a16:creationId xmlns:a16="http://schemas.microsoft.com/office/drawing/2014/main" id="{F5D20D6F-FE09-4BDF-971F-340C01EEAD6C}"/>
              </a:ext>
            </a:extLst>
          </p:cNvPr>
          <p:cNvSpPr>
            <a:spLocks noChangeArrowheads="1"/>
          </p:cNvSpPr>
          <p:nvPr/>
        </p:nvSpPr>
        <p:spPr bwMode="auto">
          <a:xfrm>
            <a:off x="6808691" y="1905000"/>
            <a:ext cx="8382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Stack</a:t>
            </a:r>
          </a:p>
        </p:txBody>
      </p:sp>
      <p:grpSp>
        <p:nvGrpSpPr>
          <p:cNvPr id="20" name="Group 18">
            <a:extLst>
              <a:ext uri="{FF2B5EF4-FFF2-40B4-BE49-F238E27FC236}">
                <a16:creationId xmlns:a16="http://schemas.microsoft.com/office/drawing/2014/main" id="{277F128C-731A-4775-BB21-3C1C2297A559}"/>
              </a:ext>
            </a:extLst>
          </p:cNvPr>
          <p:cNvGrpSpPr>
            <a:grpSpLocks/>
          </p:cNvGrpSpPr>
          <p:nvPr/>
        </p:nvGrpSpPr>
        <p:grpSpPr bwMode="auto">
          <a:xfrm>
            <a:off x="7342091" y="2743200"/>
            <a:ext cx="461963" cy="965200"/>
            <a:chOff x="3840" y="3456"/>
            <a:chExt cx="291" cy="608"/>
          </a:xfrm>
        </p:grpSpPr>
        <p:sp>
          <p:nvSpPr>
            <p:cNvPr id="21" name="Rectangle 19">
              <a:extLst>
                <a:ext uri="{FF2B5EF4-FFF2-40B4-BE49-F238E27FC236}">
                  <a16:creationId xmlns:a16="http://schemas.microsoft.com/office/drawing/2014/main" id="{7A7F5968-C2ED-4BEA-804A-E19AA1EAFCC9}"/>
                </a:ext>
              </a:extLst>
            </p:cNvPr>
            <p:cNvSpPr>
              <a:spLocks noChangeArrowheads="1"/>
            </p:cNvSpPr>
            <p:nvPr/>
          </p:nvSpPr>
          <p:spPr bwMode="auto">
            <a:xfrm>
              <a:off x="3840" y="3560"/>
              <a:ext cx="290" cy="128"/>
            </a:xfrm>
            <a:prstGeom prst="rect">
              <a:avLst/>
            </a:prstGeom>
            <a:solidFill>
              <a:srgbClr val="CCECFF"/>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ret</a:t>
              </a:r>
            </a:p>
          </p:txBody>
        </p:sp>
        <p:sp>
          <p:nvSpPr>
            <p:cNvPr id="22" name="Rectangle 20">
              <a:extLst>
                <a:ext uri="{FF2B5EF4-FFF2-40B4-BE49-F238E27FC236}">
                  <a16:creationId xmlns:a16="http://schemas.microsoft.com/office/drawing/2014/main" id="{BBF23B76-4378-44D9-B09E-232F4CF28AFC}"/>
                </a:ext>
              </a:extLst>
            </p:cNvPr>
            <p:cNvSpPr>
              <a:spLocks noChangeArrowheads="1"/>
            </p:cNvSpPr>
            <p:nvPr/>
          </p:nvSpPr>
          <p:spPr bwMode="auto">
            <a:xfrm>
              <a:off x="3840" y="3688"/>
              <a:ext cx="290" cy="128"/>
            </a:xfrm>
            <a:prstGeom prst="rect">
              <a:avLst/>
            </a:prstGeom>
            <a:solidFill>
              <a:srgbClr val="CCECFF"/>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2</a:t>
              </a:r>
            </a:p>
          </p:txBody>
        </p:sp>
        <p:sp>
          <p:nvSpPr>
            <p:cNvPr id="23" name="Rectangle 21">
              <a:extLst>
                <a:ext uri="{FF2B5EF4-FFF2-40B4-BE49-F238E27FC236}">
                  <a16:creationId xmlns:a16="http://schemas.microsoft.com/office/drawing/2014/main" id="{3837209D-C98B-46E0-BA49-53504C11426C}"/>
                </a:ext>
              </a:extLst>
            </p:cNvPr>
            <p:cNvSpPr>
              <a:spLocks noChangeArrowheads="1"/>
            </p:cNvSpPr>
            <p:nvPr/>
          </p:nvSpPr>
          <p:spPr bwMode="auto">
            <a:xfrm>
              <a:off x="3840" y="3812"/>
              <a:ext cx="290" cy="128"/>
            </a:xfrm>
            <a:prstGeom prst="rect">
              <a:avLst/>
            </a:prstGeom>
            <a:solidFill>
              <a:srgbClr val="CCECFF"/>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24" name="Line 22">
              <a:extLst>
                <a:ext uri="{FF2B5EF4-FFF2-40B4-BE49-F238E27FC236}">
                  <a16:creationId xmlns:a16="http://schemas.microsoft.com/office/drawing/2014/main" id="{488C30A2-7BB8-4E57-9C49-399A89C68AA0}"/>
                </a:ext>
              </a:extLst>
            </p:cNvPr>
            <p:cNvSpPr>
              <a:spLocks noChangeShapeType="1"/>
            </p:cNvSpPr>
            <p:nvPr/>
          </p:nvSpPr>
          <p:spPr bwMode="auto">
            <a:xfrm flipV="1">
              <a:off x="3840" y="3459"/>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Line 23">
              <a:extLst>
                <a:ext uri="{FF2B5EF4-FFF2-40B4-BE49-F238E27FC236}">
                  <a16:creationId xmlns:a16="http://schemas.microsoft.com/office/drawing/2014/main" id="{68F494DB-4DD4-4DE9-A6BB-65DD9B699A5D}"/>
                </a:ext>
              </a:extLst>
            </p:cNvPr>
            <p:cNvSpPr>
              <a:spLocks noChangeShapeType="1"/>
            </p:cNvSpPr>
            <p:nvPr/>
          </p:nvSpPr>
          <p:spPr bwMode="auto">
            <a:xfrm flipV="1">
              <a:off x="4130" y="3456"/>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Rectangle 24">
              <a:extLst>
                <a:ext uri="{FF2B5EF4-FFF2-40B4-BE49-F238E27FC236}">
                  <a16:creationId xmlns:a16="http://schemas.microsoft.com/office/drawing/2014/main" id="{FABB8498-2ED4-47E5-97DE-772615C10833}"/>
                </a:ext>
              </a:extLst>
            </p:cNvPr>
            <p:cNvSpPr>
              <a:spLocks noChangeArrowheads="1"/>
            </p:cNvSpPr>
            <p:nvPr/>
          </p:nvSpPr>
          <p:spPr bwMode="auto">
            <a:xfrm>
              <a:off x="3840" y="3936"/>
              <a:ext cx="290" cy="128"/>
            </a:xfrm>
            <a:prstGeom prst="rect">
              <a:avLst/>
            </a:prstGeom>
            <a:solidFill>
              <a:srgbClr val="CCECFF"/>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6</a:t>
              </a:r>
            </a:p>
          </p:txBody>
        </p:sp>
      </p:grpSp>
      <p:sp>
        <p:nvSpPr>
          <p:cNvPr id="27" name="Rectangle 25">
            <a:extLst>
              <a:ext uri="{FF2B5EF4-FFF2-40B4-BE49-F238E27FC236}">
                <a16:creationId xmlns:a16="http://schemas.microsoft.com/office/drawing/2014/main" id="{8D3EDAFC-9267-42C9-BAB9-4801324E4888}"/>
              </a:ext>
            </a:extLst>
          </p:cNvPr>
          <p:cNvSpPr>
            <a:spLocks noChangeArrowheads="1"/>
          </p:cNvSpPr>
          <p:nvPr/>
        </p:nvSpPr>
        <p:spPr bwMode="auto">
          <a:xfrm>
            <a:off x="3532091" y="3810000"/>
            <a:ext cx="5334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PCB</a:t>
            </a:r>
          </a:p>
        </p:txBody>
      </p:sp>
      <p:sp>
        <p:nvSpPr>
          <p:cNvPr id="28" name="Rectangle 26">
            <a:extLst>
              <a:ext uri="{FF2B5EF4-FFF2-40B4-BE49-F238E27FC236}">
                <a16:creationId xmlns:a16="http://schemas.microsoft.com/office/drawing/2014/main" id="{8607FD2A-D978-4D56-B6B3-4F5535432F05}"/>
              </a:ext>
            </a:extLst>
          </p:cNvPr>
          <p:cNvSpPr>
            <a:spLocks noChangeArrowheads="1"/>
          </p:cNvSpPr>
          <p:nvPr/>
        </p:nvSpPr>
        <p:spPr bwMode="auto">
          <a:xfrm>
            <a:off x="4370291" y="3429000"/>
            <a:ext cx="533400" cy="304800"/>
          </a:xfrm>
          <a:prstGeom prst="rect">
            <a:avLst/>
          </a:prstGeom>
          <a:solidFill>
            <a:srgbClr val="FFCC99"/>
          </a:solidFill>
          <a:ln w="12700">
            <a:solidFill>
              <a:sysClr val="windowText" lastClr="000000"/>
            </a:solidFill>
            <a:miter lim="800000"/>
            <a:headEnd type="none" w="sm" len="sm"/>
            <a:tailEnd type="none" w="sm" len="sm"/>
          </a:ln>
        </p:spPr>
        <p:txBody>
          <a:bodyPr wrap="none"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TCB</a:t>
            </a:r>
          </a:p>
        </p:txBody>
      </p:sp>
      <p:sp>
        <p:nvSpPr>
          <p:cNvPr id="29" name="Rectangle 27">
            <a:extLst>
              <a:ext uri="{FF2B5EF4-FFF2-40B4-BE49-F238E27FC236}">
                <a16:creationId xmlns:a16="http://schemas.microsoft.com/office/drawing/2014/main" id="{21AC0C17-EF81-4AB9-9D09-805CDB996042}"/>
              </a:ext>
            </a:extLst>
          </p:cNvPr>
          <p:cNvSpPr>
            <a:spLocks noChangeArrowheads="1"/>
          </p:cNvSpPr>
          <p:nvPr/>
        </p:nvSpPr>
        <p:spPr bwMode="auto">
          <a:xfrm>
            <a:off x="4370291" y="3810000"/>
            <a:ext cx="533400" cy="304800"/>
          </a:xfrm>
          <a:prstGeom prst="rect">
            <a:avLst/>
          </a:prstGeom>
          <a:solidFill>
            <a:srgbClr val="CCFFCC"/>
          </a:solidFill>
          <a:ln w="12700">
            <a:solidFill>
              <a:sysClr val="windowText" lastClr="000000"/>
            </a:solidFill>
            <a:miter lim="800000"/>
            <a:headEnd type="none" w="sm" len="sm"/>
            <a:tailEnd type="none" w="sm" len="sm"/>
          </a:ln>
        </p:spPr>
        <p:txBody>
          <a:bodyPr wrap="none"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TCB</a:t>
            </a:r>
          </a:p>
        </p:txBody>
      </p:sp>
      <p:sp>
        <p:nvSpPr>
          <p:cNvPr id="30" name="Rectangle 28">
            <a:extLst>
              <a:ext uri="{FF2B5EF4-FFF2-40B4-BE49-F238E27FC236}">
                <a16:creationId xmlns:a16="http://schemas.microsoft.com/office/drawing/2014/main" id="{4736BEE5-02B5-4F2C-97E1-5B3F7DC37BA1}"/>
              </a:ext>
            </a:extLst>
          </p:cNvPr>
          <p:cNvSpPr>
            <a:spLocks noChangeArrowheads="1"/>
          </p:cNvSpPr>
          <p:nvPr/>
        </p:nvSpPr>
        <p:spPr bwMode="auto">
          <a:xfrm>
            <a:off x="4370291" y="4191000"/>
            <a:ext cx="533400" cy="304800"/>
          </a:xfrm>
          <a:prstGeom prst="rect">
            <a:avLst/>
          </a:prstGeom>
          <a:solidFill>
            <a:srgbClr val="99CCFF"/>
          </a:solidFill>
          <a:ln w="12700">
            <a:solidFill>
              <a:sysClr val="windowText" lastClr="000000"/>
            </a:solidFill>
            <a:miter lim="800000"/>
            <a:headEnd type="none" w="sm" len="sm"/>
            <a:tailEnd type="none" w="sm" len="sm"/>
          </a:ln>
        </p:spPr>
        <p:txBody>
          <a:bodyPr wrap="none"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TCB</a:t>
            </a:r>
          </a:p>
        </p:txBody>
      </p:sp>
      <p:grpSp>
        <p:nvGrpSpPr>
          <p:cNvPr id="31" name="Group 29">
            <a:extLst>
              <a:ext uri="{FF2B5EF4-FFF2-40B4-BE49-F238E27FC236}">
                <a16:creationId xmlns:a16="http://schemas.microsoft.com/office/drawing/2014/main" id="{3F09F4E3-B736-4B1E-A0E5-628317C2E434}"/>
              </a:ext>
            </a:extLst>
          </p:cNvPr>
          <p:cNvGrpSpPr>
            <a:grpSpLocks/>
          </p:cNvGrpSpPr>
          <p:nvPr/>
        </p:nvGrpSpPr>
        <p:grpSpPr bwMode="auto">
          <a:xfrm>
            <a:off x="6656291" y="2360613"/>
            <a:ext cx="460375" cy="763587"/>
            <a:chOff x="3408" y="1631"/>
            <a:chExt cx="290" cy="481"/>
          </a:xfrm>
        </p:grpSpPr>
        <p:sp>
          <p:nvSpPr>
            <p:cNvPr id="32" name="Rectangle 30">
              <a:extLst>
                <a:ext uri="{FF2B5EF4-FFF2-40B4-BE49-F238E27FC236}">
                  <a16:creationId xmlns:a16="http://schemas.microsoft.com/office/drawing/2014/main" id="{C752BC0D-3096-4ADB-86A4-0417F46DACCE}"/>
                </a:ext>
              </a:extLst>
            </p:cNvPr>
            <p:cNvSpPr>
              <a:spLocks noChangeArrowheads="1"/>
            </p:cNvSpPr>
            <p:nvPr/>
          </p:nvSpPr>
          <p:spPr bwMode="auto">
            <a:xfrm>
              <a:off x="3408" y="1732"/>
              <a:ext cx="290" cy="128"/>
            </a:xfrm>
            <a:prstGeom prst="rect">
              <a:avLst/>
            </a:prstGeom>
            <a:solidFill>
              <a:srgbClr val="FFCC99"/>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ret</a:t>
              </a:r>
            </a:p>
          </p:txBody>
        </p:sp>
        <p:sp>
          <p:nvSpPr>
            <p:cNvPr id="33" name="Rectangle 31">
              <a:extLst>
                <a:ext uri="{FF2B5EF4-FFF2-40B4-BE49-F238E27FC236}">
                  <a16:creationId xmlns:a16="http://schemas.microsoft.com/office/drawing/2014/main" id="{322616F4-7755-4896-9A7A-E4A5CE1051A9}"/>
                </a:ext>
              </a:extLst>
            </p:cNvPr>
            <p:cNvSpPr>
              <a:spLocks noChangeArrowheads="1"/>
            </p:cNvSpPr>
            <p:nvPr/>
          </p:nvSpPr>
          <p:spPr bwMode="auto">
            <a:xfrm>
              <a:off x="3408" y="1860"/>
              <a:ext cx="290" cy="128"/>
            </a:xfrm>
            <a:prstGeom prst="rect">
              <a:avLst/>
            </a:prstGeom>
            <a:solidFill>
              <a:srgbClr val="FFCC99"/>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4</a:t>
              </a:r>
            </a:p>
          </p:txBody>
        </p:sp>
        <p:sp>
          <p:nvSpPr>
            <p:cNvPr id="34" name="Rectangle 32">
              <a:extLst>
                <a:ext uri="{FF2B5EF4-FFF2-40B4-BE49-F238E27FC236}">
                  <a16:creationId xmlns:a16="http://schemas.microsoft.com/office/drawing/2014/main" id="{1FF5DD08-6172-4216-8D9D-909922937195}"/>
                </a:ext>
              </a:extLst>
            </p:cNvPr>
            <p:cNvSpPr>
              <a:spLocks noChangeArrowheads="1"/>
            </p:cNvSpPr>
            <p:nvPr/>
          </p:nvSpPr>
          <p:spPr bwMode="auto">
            <a:xfrm>
              <a:off x="3408" y="1984"/>
              <a:ext cx="290" cy="128"/>
            </a:xfrm>
            <a:prstGeom prst="rect">
              <a:avLst/>
            </a:prstGeom>
            <a:solidFill>
              <a:srgbClr val="FFCC99"/>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3</a:t>
              </a:r>
            </a:p>
          </p:txBody>
        </p:sp>
        <p:sp>
          <p:nvSpPr>
            <p:cNvPr id="35" name="Line 33">
              <a:extLst>
                <a:ext uri="{FF2B5EF4-FFF2-40B4-BE49-F238E27FC236}">
                  <a16:creationId xmlns:a16="http://schemas.microsoft.com/office/drawing/2014/main" id="{931BC55F-0E47-4DE8-B170-F36D5609ACF2}"/>
                </a:ext>
              </a:extLst>
            </p:cNvPr>
            <p:cNvSpPr>
              <a:spLocks noChangeShapeType="1"/>
            </p:cNvSpPr>
            <p:nvPr/>
          </p:nvSpPr>
          <p:spPr bwMode="auto">
            <a:xfrm flipV="1">
              <a:off x="3408" y="1631"/>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6" name="Line 34">
              <a:extLst>
                <a:ext uri="{FF2B5EF4-FFF2-40B4-BE49-F238E27FC236}">
                  <a16:creationId xmlns:a16="http://schemas.microsoft.com/office/drawing/2014/main" id="{902618AE-E666-487B-A73A-EDBCF9B7E9CC}"/>
                </a:ext>
              </a:extLst>
            </p:cNvPr>
            <p:cNvSpPr>
              <a:spLocks noChangeShapeType="1"/>
            </p:cNvSpPr>
            <p:nvPr/>
          </p:nvSpPr>
          <p:spPr bwMode="auto">
            <a:xfrm flipV="1">
              <a:off x="3696" y="1632"/>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37" name="Oval 35">
            <a:extLst>
              <a:ext uri="{FF2B5EF4-FFF2-40B4-BE49-F238E27FC236}">
                <a16:creationId xmlns:a16="http://schemas.microsoft.com/office/drawing/2014/main" id="{F5351BE2-2689-4737-A0C6-9EC44501874A}"/>
              </a:ext>
            </a:extLst>
          </p:cNvPr>
          <p:cNvSpPr>
            <a:spLocks noChangeArrowheads="1"/>
          </p:cNvSpPr>
          <p:nvPr/>
        </p:nvSpPr>
        <p:spPr bwMode="auto">
          <a:xfrm>
            <a:off x="3303491" y="3124200"/>
            <a:ext cx="2057400" cy="1676400"/>
          </a:xfrm>
          <a:prstGeom prst="ellipse">
            <a:avLst/>
          </a:prstGeom>
          <a:noFill/>
          <a:ln w="12700" cap="rnd">
            <a:solidFill>
              <a:srgbClr val="FF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8" name="Oval 36">
            <a:extLst>
              <a:ext uri="{FF2B5EF4-FFF2-40B4-BE49-F238E27FC236}">
                <a16:creationId xmlns:a16="http://schemas.microsoft.com/office/drawing/2014/main" id="{01E64B42-50B2-4CD8-A396-DA5B056003C4}"/>
              </a:ext>
            </a:extLst>
          </p:cNvPr>
          <p:cNvSpPr>
            <a:spLocks noChangeArrowheads="1"/>
          </p:cNvSpPr>
          <p:nvPr/>
        </p:nvSpPr>
        <p:spPr bwMode="auto">
          <a:xfrm>
            <a:off x="6275291" y="2057400"/>
            <a:ext cx="1828800" cy="2438400"/>
          </a:xfrm>
          <a:prstGeom prst="ellipse">
            <a:avLst/>
          </a:prstGeom>
          <a:noFill/>
          <a:ln w="12700" cap="rnd">
            <a:solidFill>
              <a:srgbClr val="FF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9" name="Rectangle 37">
            <a:extLst>
              <a:ext uri="{FF2B5EF4-FFF2-40B4-BE49-F238E27FC236}">
                <a16:creationId xmlns:a16="http://schemas.microsoft.com/office/drawing/2014/main" id="{C7FC5EE1-3A37-47F2-B5B8-1D29B696CF8F}"/>
              </a:ext>
            </a:extLst>
          </p:cNvPr>
          <p:cNvSpPr>
            <a:spLocks noChangeArrowheads="1"/>
          </p:cNvSpPr>
          <p:nvPr/>
        </p:nvSpPr>
        <p:spPr bwMode="auto">
          <a:xfrm>
            <a:off x="4065491" y="1447800"/>
            <a:ext cx="17526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Process Image of process thddemo</a:t>
            </a:r>
          </a:p>
        </p:txBody>
      </p:sp>
      <p:sp>
        <p:nvSpPr>
          <p:cNvPr id="40" name="Comment 38">
            <a:extLst>
              <a:ext uri="{FF2B5EF4-FFF2-40B4-BE49-F238E27FC236}">
                <a16:creationId xmlns:a16="http://schemas.microsoft.com/office/drawing/2014/main" id="{F8CC7B96-D6ED-4C58-AF68-57C799932F47}"/>
              </a:ext>
            </a:extLst>
          </p:cNvPr>
          <p:cNvSpPr>
            <a:spLocks noChangeArrowheads="1"/>
          </p:cNvSpPr>
          <p:nvPr/>
        </p:nvSpPr>
        <p:spPr bwMode="auto">
          <a:xfrm>
            <a:off x="2998691" y="4800600"/>
            <a:ext cx="5029200" cy="1219200"/>
          </a:xfrm>
          <a:prstGeom prst="rect">
            <a:avLst/>
          </a:prstGeom>
          <a:solidFill>
            <a:srgbClr val="FCFDC6"/>
          </a:solidFill>
          <a:ln w="12700">
            <a:solidFill>
              <a:sysClr val="windowText" lastClr="000000"/>
            </a:solidFill>
            <a:miter lim="800000"/>
            <a:headEnd type="none" w="sm" len="sm"/>
            <a:tailEnd type="none" w="sm" len="sm"/>
          </a:ln>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We see that a single copy of program and data are shared by the multiple threads of a multithreaded process.  However, a single stack and a PCB is not sufficient.  </a:t>
            </a:r>
          </a:p>
        </p:txBody>
      </p:sp>
    </p:spTree>
    <p:extLst>
      <p:ext uri="{BB962C8B-B14F-4D97-AF65-F5344CB8AC3E}">
        <p14:creationId xmlns:p14="http://schemas.microsoft.com/office/powerpoint/2010/main" val="880715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CA511F-F289-4C79-86A8-9FAFE055DFC1}"/>
              </a:ext>
            </a:extLst>
          </p:cNvPr>
          <p:cNvSpPr>
            <a:spLocks noGrp="1"/>
          </p:cNvSpPr>
          <p:nvPr>
            <p:ph type="title"/>
          </p:nvPr>
        </p:nvSpPr>
        <p:spPr/>
        <p:txBody>
          <a:bodyPr/>
          <a:lstStyle/>
          <a:p>
            <a:r>
              <a:rPr lang="en-US" altLang="zh-TW" dirty="0">
                <a:ea typeface="新細明體" pitchFamily="18" charset="-120"/>
              </a:rPr>
              <a:t>Each Thread Needs a User Stack</a:t>
            </a:r>
            <a:endParaRPr lang="en-US" dirty="0"/>
          </a:p>
        </p:txBody>
      </p:sp>
      <p:sp>
        <p:nvSpPr>
          <p:cNvPr id="4" name="Slide Number Placeholder 3">
            <a:extLst>
              <a:ext uri="{FF2B5EF4-FFF2-40B4-BE49-F238E27FC236}">
                <a16:creationId xmlns:a16="http://schemas.microsoft.com/office/drawing/2014/main" id="{3C1FBE0C-37E1-43F8-9C7E-790611E2D32D}"/>
              </a:ext>
            </a:extLst>
          </p:cNvPr>
          <p:cNvSpPr>
            <a:spLocks noGrp="1"/>
          </p:cNvSpPr>
          <p:nvPr>
            <p:ph type="sldNum" sz="quarter" idx="15"/>
          </p:nvPr>
        </p:nvSpPr>
        <p:spPr/>
        <p:txBody>
          <a:bodyPr/>
          <a:lstStyle/>
          <a:p>
            <a:fld id="{19B51A1E-902D-48AF-9020-955120F399B6}" type="slidenum">
              <a:rPr lang="en-US" smtClean="0"/>
              <a:pPr/>
              <a:t>18</a:t>
            </a:fld>
            <a:endParaRPr lang="en-US" dirty="0"/>
          </a:p>
        </p:txBody>
      </p:sp>
      <p:sp>
        <p:nvSpPr>
          <p:cNvPr id="5" name="Rectangle 3">
            <a:extLst>
              <a:ext uri="{FF2B5EF4-FFF2-40B4-BE49-F238E27FC236}">
                <a16:creationId xmlns:a16="http://schemas.microsoft.com/office/drawing/2014/main" id="{1CF29B06-72A6-48C2-83A4-ED31751A3377}"/>
              </a:ext>
            </a:extLst>
          </p:cNvPr>
          <p:cNvSpPr>
            <a:spLocks noChangeArrowheads="1"/>
          </p:cNvSpPr>
          <p:nvPr/>
        </p:nvSpPr>
        <p:spPr bwMode="auto">
          <a:xfrm>
            <a:off x="3160054" y="1828800"/>
            <a:ext cx="5105400" cy="27432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 name="Rectangle 4">
            <a:extLst>
              <a:ext uri="{FF2B5EF4-FFF2-40B4-BE49-F238E27FC236}">
                <a16:creationId xmlns:a16="http://schemas.microsoft.com/office/drawing/2014/main" id="{0B335819-7439-40F1-847D-9C208BC789AD}"/>
              </a:ext>
            </a:extLst>
          </p:cNvPr>
          <p:cNvSpPr>
            <a:spLocks noChangeArrowheads="1"/>
          </p:cNvSpPr>
          <p:nvPr/>
        </p:nvSpPr>
        <p:spPr bwMode="auto">
          <a:xfrm>
            <a:off x="3388654" y="2209800"/>
            <a:ext cx="2209800" cy="457200"/>
          </a:xfrm>
          <a:prstGeom prst="rect">
            <a:avLst/>
          </a:prstGeom>
          <a:solidFill>
            <a:srgbClr val="FFCC99">
              <a:alpha val="50195"/>
            </a:srgbClr>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 name="Rectangle 5">
            <a:extLst>
              <a:ext uri="{FF2B5EF4-FFF2-40B4-BE49-F238E27FC236}">
                <a16:creationId xmlns:a16="http://schemas.microsoft.com/office/drawing/2014/main" id="{E884F7CA-CB87-4239-AC07-D63026DE2DC4}"/>
              </a:ext>
            </a:extLst>
          </p:cNvPr>
          <p:cNvSpPr>
            <a:spLocks noChangeArrowheads="1"/>
          </p:cNvSpPr>
          <p:nvPr/>
        </p:nvSpPr>
        <p:spPr bwMode="auto">
          <a:xfrm>
            <a:off x="3388654" y="2743200"/>
            <a:ext cx="2209800" cy="457200"/>
          </a:xfrm>
          <a:prstGeom prst="rect">
            <a:avLst/>
          </a:prstGeom>
          <a:solidFill>
            <a:srgbClr val="CCFFCC">
              <a:alpha val="50195"/>
            </a:srgbClr>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 name="Rectangle 6">
            <a:extLst>
              <a:ext uri="{FF2B5EF4-FFF2-40B4-BE49-F238E27FC236}">
                <a16:creationId xmlns:a16="http://schemas.microsoft.com/office/drawing/2014/main" id="{15A0D04D-F0CF-4637-9A5B-C0BEC69AC8A6}"/>
              </a:ext>
            </a:extLst>
          </p:cNvPr>
          <p:cNvSpPr>
            <a:spLocks noChangeArrowheads="1"/>
          </p:cNvSpPr>
          <p:nvPr/>
        </p:nvSpPr>
        <p:spPr bwMode="auto">
          <a:xfrm>
            <a:off x="3388654" y="3276600"/>
            <a:ext cx="2209800" cy="457200"/>
          </a:xfrm>
          <a:prstGeom prst="rect">
            <a:avLst/>
          </a:prstGeom>
          <a:solidFill>
            <a:srgbClr val="CCECFF">
              <a:alpha val="50195"/>
            </a:srgbClr>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 name="Rectangle 7">
            <a:extLst>
              <a:ext uri="{FF2B5EF4-FFF2-40B4-BE49-F238E27FC236}">
                <a16:creationId xmlns:a16="http://schemas.microsoft.com/office/drawing/2014/main" id="{415D3C45-8B39-4AC6-B4D2-8396ED9EFE7F}"/>
              </a:ext>
            </a:extLst>
          </p:cNvPr>
          <p:cNvSpPr>
            <a:spLocks noChangeArrowheads="1"/>
          </p:cNvSpPr>
          <p:nvPr/>
        </p:nvSpPr>
        <p:spPr bwMode="auto">
          <a:xfrm>
            <a:off x="4226854" y="1524000"/>
            <a:ext cx="17526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Process Image of process thddemo</a:t>
            </a:r>
          </a:p>
        </p:txBody>
      </p:sp>
      <p:sp>
        <p:nvSpPr>
          <p:cNvPr id="10" name="Rectangle 8">
            <a:extLst>
              <a:ext uri="{FF2B5EF4-FFF2-40B4-BE49-F238E27FC236}">
                <a16:creationId xmlns:a16="http://schemas.microsoft.com/office/drawing/2014/main" id="{9C84DC76-E2A8-4676-BDDD-2F2683CD6C42}"/>
              </a:ext>
            </a:extLst>
          </p:cNvPr>
          <p:cNvSpPr>
            <a:spLocks noChangeArrowheads="1"/>
          </p:cNvSpPr>
          <p:nvPr/>
        </p:nvSpPr>
        <p:spPr bwMode="auto">
          <a:xfrm>
            <a:off x="3388654" y="3810000"/>
            <a:ext cx="2209800" cy="609600"/>
          </a:xfrm>
          <a:prstGeom prst="rect">
            <a:avLst/>
          </a:prstGeom>
          <a:solidFill>
            <a:srgbClr val="FFFFFF"/>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 name="Rectangle 9">
            <a:extLst>
              <a:ext uri="{FF2B5EF4-FFF2-40B4-BE49-F238E27FC236}">
                <a16:creationId xmlns:a16="http://schemas.microsoft.com/office/drawing/2014/main" id="{0C200848-2683-4339-A3DC-E41C388BE5B3}"/>
              </a:ext>
            </a:extLst>
          </p:cNvPr>
          <p:cNvSpPr>
            <a:spLocks noChangeArrowheads="1"/>
          </p:cNvSpPr>
          <p:nvPr/>
        </p:nvSpPr>
        <p:spPr bwMode="auto">
          <a:xfrm>
            <a:off x="3388654" y="1981200"/>
            <a:ext cx="17526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Program</a:t>
            </a:r>
          </a:p>
        </p:txBody>
      </p:sp>
      <p:sp>
        <p:nvSpPr>
          <p:cNvPr id="12" name="Rectangle 10">
            <a:extLst>
              <a:ext uri="{FF2B5EF4-FFF2-40B4-BE49-F238E27FC236}">
                <a16:creationId xmlns:a16="http://schemas.microsoft.com/office/drawing/2014/main" id="{6EECE244-3AC3-4A86-BDB9-2752BABD8C51}"/>
              </a:ext>
            </a:extLst>
          </p:cNvPr>
          <p:cNvSpPr>
            <a:spLocks noChangeArrowheads="1"/>
          </p:cNvSpPr>
          <p:nvPr/>
        </p:nvSpPr>
        <p:spPr bwMode="auto">
          <a:xfrm>
            <a:off x="5750854" y="2209800"/>
            <a:ext cx="914400" cy="2209800"/>
          </a:xfrm>
          <a:prstGeom prst="rect">
            <a:avLst/>
          </a:prstGeom>
          <a:solidFill>
            <a:srgbClr val="FFFFFF"/>
          </a:solidFill>
          <a:ln w="12700">
            <a:solidFill>
              <a:sysClr val="windowText" lastClr="000000"/>
            </a:solidFill>
            <a:miter lim="800000"/>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 name="Rectangle 11">
            <a:extLst>
              <a:ext uri="{FF2B5EF4-FFF2-40B4-BE49-F238E27FC236}">
                <a16:creationId xmlns:a16="http://schemas.microsoft.com/office/drawing/2014/main" id="{B7AF7C4D-8C9E-4D47-A163-02C91F787227}"/>
              </a:ext>
            </a:extLst>
          </p:cNvPr>
          <p:cNvSpPr>
            <a:spLocks noChangeArrowheads="1"/>
          </p:cNvSpPr>
          <p:nvPr/>
        </p:nvSpPr>
        <p:spPr bwMode="auto">
          <a:xfrm>
            <a:off x="5750854" y="1981200"/>
            <a:ext cx="8382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Data</a:t>
            </a:r>
          </a:p>
        </p:txBody>
      </p:sp>
      <p:grpSp>
        <p:nvGrpSpPr>
          <p:cNvPr id="14" name="Group 12">
            <a:extLst>
              <a:ext uri="{FF2B5EF4-FFF2-40B4-BE49-F238E27FC236}">
                <a16:creationId xmlns:a16="http://schemas.microsoft.com/office/drawing/2014/main" id="{2CF0A4C6-E945-4EEA-87E0-AE92F80AC631}"/>
              </a:ext>
            </a:extLst>
          </p:cNvPr>
          <p:cNvGrpSpPr>
            <a:grpSpLocks/>
          </p:cNvGrpSpPr>
          <p:nvPr/>
        </p:nvGrpSpPr>
        <p:grpSpPr bwMode="auto">
          <a:xfrm>
            <a:off x="6817654" y="2432050"/>
            <a:ext cx="461963" cy="768350"/>
            <a:chOff x="2976" y="1776"/>
            <a:chExt cx="291" cy="484"/>
          </a:xfrm>
        </p:grpSpPr>
        <p:sp>
          <p:nvSpPr>
            <p:cNvPr id="15" name="Rectangle 13">
              <a:extLst>
                <a:ext uri="{FF2B5EF4-FFF2-40B4-BE49-F238E27FC236}">
                  <a16:creationId xmlns:a16="http://schemas.microsoft.com/office/drawing/2014/main" id="{250F8812-B6F8-4322-8D99-DC114C423D01}"/>
                </a:ext>
              </a:extLst>
            </p:cNvPr>
            <p:cNvSpPr>
              <a:spLocks noChangeArrowheads="1"/>
            </p:cNvSpPr>
            <p:nvPr/>
          </p:nvSpPr>
          <p:spPr bwMode="auto">
            <a:xfrm>
              <a:off x="2976" y="1880"/>
              <a:ext cx="290" cy="128"/>
            </a:xfrm>
            <a:prstGeom prst="rect">
              <a:avLst/>
            </a:prstGeom>
            <a:solidFill>
              <a:srgbClr val="FFCC99"/>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ret</a:t>
              </a:r>
            </a:p>
          </p:txBody>
        </p:sp>
        <p:sp>
          <p:nvSpPr>
            <p:cNvPr id="16" name="Rectangle 14">
              <a:extLst>
                <a:ext uri="{FF2B5EF4-FFF2-40B4-BE49-F238E27FC236}">
                  <a16:creationId xmlns:a16="http://schemas.microsoft.com/office/drawing/2014/main" id="{13906A4D-43AD-4EAA-BD94-F9BB9EF02DCD}"/>
                </a:ext>
              </a:extLst>
            </p:cNvPr>
            <p:cNvSpPr>
              <a:spLocks noChangeArrowheads="1"/>
            </p:cNvSpPr>
            <p:nvPr/>
          </p:nvSpPr>
          <p:spPr bwMode="auto">
            <a:xfrm>
              <a:off x="2976" y="2008"/>
              <a:ext cx="290" cy="128"/>
            </a:xfrm>
            <a:prstGeom prst="rect">
              <a:avLst/>
            </a:prstGeom>
            <a:solidFill>
              <a:srgbClr val="FFCC99"/>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4</a:t>
              </a:r>
            </a:p>
          </p:txBody>
        </p:sp>
        <p:sp>
          <p:nvSpPr>
            <p:cNvPr id="17" name="Rectangle 15">
              <a:extLst>
                <a:ext uri="{FF2B5EF4-FFF2-40B4-BE49-F238E27FC236}">
                  <a16:creationId xmlns:a16="http://schemas.microsoft.com/office/drawing/2014/main" id="{0A5851FC-B1DD-4D16-953A-8C3997E88254}"/>
                </a:ext>
              </a:extLst>
            </p:cNvPr>
            <p:cNvSpPr>
              <a:spLocks noChangeArrowheads="1"/>
            </p:cNvSpPr>
            <p:nvPr/>
          </p:nvSpPr>
          <p:spPr bwMode="auto">
            <a:xfrm>
              <a:off x="2976" y="2132"/>
              <a:ext cx="290" cy="128"/>
            </a:xfrm>
            <a:prstGeom prst="rect">
              <a:avLst/>
            </a:prstGeom>
            <a:solidFill>
              <a:srgbClr val="FFCC99"/>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3</a:t>
              </a:r>
            </a:p>
          </p:txBody>
        </p:sp>
        <p:sp>
          <p:nvSpPr>
            <p:cNvPr id="18" name="Line 16">
              <a:extLst>
                <a:ext uri="{FF2B5EF4-FFF2-40B4-BE49-F238E27FC236}">
                  <a16:creationId xmlns:a16="http://schemas.microsoft.com/office/drawing/2014/main" id="{035DE255-BB13-48B4-978F-264EA517C0EF}"/>
                </a:ext>
              </a:extLst>
            </p:cNvPr>
            <p:cNvSpPr>
              <a:spLocks noChangeShapeType="1"/>
            </p:cNvSpPr>
            <p:nvPr/>
          </p:nvSpPr>
          <p:spPr bwMode="auto">
            <a:xfrm flipV="1">
              <a:off x="2976" y="1779"/>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Line 17">
              <a:extLst>
                <a:ext uri="{FF2B5EF4-FFF2-40B4-BE49-F238E27FC236}">
                  <a16:creationId xmlns:a16="http://schemas.microsoft.com/office/drawing/2014/main" id="{328B8C27-B591-48CB-9C12-63EA680019D7}"/>
                </a:ext>
              </a:extLst>
            </p:cNvPr>
            <p:cNvSpPr>
              <a:spLocks noChangeShapeType="1"/>
            </p:cNvSpPr>
            <p:nvPr/>
          </p:nvSpPr>
          <p:spPr bwMode="auto">
            <a:xfrm flipV="1">
              <a:off x="3266" y="1776"/>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grpSp>
        <p:nvGrpSpPr>
          <p:cNvPr id="20" name="Group 18">
            <a:extLst>
              <a:ext uri="{FF2B5EF4-FFF2-40B4-BE49-F238E27FC236}">
                <a16:creationId xmlns:a16="http://schemas.microsoft.com/office/drawing/2014/main" id="{52EB0B84-C147-420A-ADF2-8622C15F7C1A}"/>
              </a:ext>
            </a:extLst>
          </p:cNvPr>
          <p:cNvGrpSpPr>
            <a:grpSpLocks/>
          </p:cNvGrpSpPr>
          <p:nvPr/>
        </p:nvGrpSpPr>
        <p:grpSpPr bwMode="auto">
          <a:xfrm>
            <a:off x="6817654" y="3429000"/>
            <a:ext cx="461963" cy="768350"/>
            <a:chOff x="2976" y="1776"/>
            <a:chExt cx="291" cy="484"/>
          </a:xfrm>
        </p:grpSpPr>
        <p:sp>
          <p:nvSpPr>
            <p:cNvPr id="21" name="Rectangle 19">
              <a:extLst>
                <a:ext uri="{FF2B5EF4-FFF2-40B4-BE49-F238E27FC236}">
                  <a16:creationId xmlns:a16="http://schemas.microsoft.com/office/drawing/2014/main" id="{F29BDA4F-D3FE-461A-B9FC-1D5622DDAD29}"/>
                </a:ext>
              </a:extLst>
            </p:cNvPr>
            <p:cNvSpPr>
              <a:spLocks noChangeArrowheads="1"/>
            </p:cNvSpPr>
            <p:nvPr/>
          </p:nvSpPr>
          <p:spPr bwMode="auto">
            <a:xfrm>
              <a:off x="2976" y="1880"/>
              <a:ext cx="290" cy="128"/>
            </a:xfrm>
            <a:prstGeom prst="rect">
              <a:avLst/>
            </a:prstGeom>
            <a:solidFill>
              <a:srgbClr val="CCFFCC"/>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ret</a:t>
              </a:r>
            </a:p>
          </p:txBody>
        </p:sp>
        <p:sp>
          <p:nvSpPr>
            <p:cNvPr id="22" name="Rectangle 20">
              <a:extLst>
                <a:ext uri="{FF2B5EF4-FFF2-40B4-BE49-F238E27FC236}">
                  <a16:creationId xmlns:a16="http://schemas.microsoft.com/office/drawing/2014/main" id="{BE25C160-605A-4BDC-B834-19E7D516ED03}"/>
                </a:ext>
              </a:extLst>
            </p:cNvPr>
            <p:cNvSpPr>
              <a:spLocks noChangeArrowheads="1"/>
            </p:cNvSpPr>
            <p:nvPr/>
          </p:nvSpPr>
          <p:spPr bwMode="auto">
            <a:xfrm>
              <a:off x="2976" y="2008"/>
              <a:ext cx="290" cy="128"/>
            </a:xfrm>
            <a:prstGeom prst="rect">
              <a:avLst/>
            </a:prstGeom>
            <a:solidFill>
              <a:srgbClr val="CCFFCC"/>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8</a:t>
              </a:r>
            </a:p>
          </p:txBody>
        </p:sp>
        <p:sp>
          <p:nvSpPr>
            <p:cNvPr id="23" name="Rectangle 21">
              <a:extLst>
                <a:ext uri="{FF2B5EF4-FFF2-40B4-BE49-F238E27FC236}">
                  <a16:creationId xmlns:a16="http://schemas.microsoft.com/office/drawing/2014/main" id="{E45451E7-BC54-4D4C-BCFC-F616036D494C}"/>
                </a:ext>
              </a:extLst>
            </p:cNvPr>
            <p:cNvSpPr>
              <a:spLocks noChangeArrowheads="1"/>
            </p:cNvSpPr>
            <p:nvPr/>
          </p:nvSpPr>
          <p:spPr bwMode="auto">
            <a:xfrm>
              <a:off x="2976" y="2132"/>
              <a:ext cx="290" cy="128"/>
            </a:xfrm>
            <a:prstGeom prst="rect">
              <a:avLst/>
            </a:prstGeom>
            <a:solidFill>
              <a:srgbClr val="CCFFCC"/>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5</a:t>
              </a:r>
            </a:p>
          </p:txBody>
        </p:sp>
        <p:sp>
          <p:nvSpPr>
            <p:cNvPr id="24" name="Line 22">
              <a:extLst>
                <a:ext uri="{FF2B5EF4-FFF2-40B4-BE49-F238E27FC236}">
                  <a16:creationId xmlns:a16="http://schemas.microsoft.com/office/drawing/2014/main" id="{C4E9E0E3-22A8-47E6-B620-A788CE438B9F}"/>
                </a:ext>
              </a:extLst>
            </p:cNvPr>
            <p:cNvSpPr>
              <a:spLocks noChangeShapeType="1"/>
            </p:cNvSpPr>
            <p:nvPr/>
          </p:nvSpPr>
          <p:spPr bwMode="auto">
            <a:xfrm flipV="1">
              <a:off x="2976" y="1779"/>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Line 23">
              <a:extLst>
                <a:ext uri="{FF2B5EF4-FFF2-40B4-BE49-F238E27FC236}">
                  <a16:creationId xmlns:a16="http://schemas.microsoft.com/office/drawing/2014/main" id="{4ABE5992-E097-4879-8899-4999447798B8}"/>
                </a:ext>
              </a:extLst>
            </p:cNvPr>
            <p:cNvSpPr>
              <a:spLocks noChangeShapeType="1"/>
            </p:cNvSpPr>
            <p:nvPr/>
          </p:nvSpPr>
          <p:spPr bwMode="auto">
            <a:xfrm flipV="1">
              <a:off x="3266" y="1776"/>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26" name="Rectangle 24">
            <a:extLst>
              <a:ext uri="{FF2B5EF4-FFF2-40B4-BE49-F238E27FC236}">
                <a16:creationId xmlns:a16="http://schemas.microsoft.com/office/drawing/2014/main" id="{7CB82122-897D-483D-B2F0-D5376E6275AE}"/>
              </a:ext>
            </a:extLst>
          </p:cNvPr>
          <p:cNvSpPr>
            <a:spLocks noChangeArrowheads="1"/>
          </p:cNvSpPr>
          <p:nvPr/>
        </p:nvSpPr>
        <p:spPr bwMode="auto">
          <a:xfrm>
            <a:off x="6970054" y="1981200"/>
            <a:ext cx="8382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Stack</a:t>
            </a:r>
          </a:p>
        </p:txBody>
      </p:sp>
      <p:grpSp>
        <p:nvGrpSpPr>
          <p:cNvPr id="27" name="Group 25">
            <a:extLst>
              <a:ext uri="{FF2B5EF4-FFF2-40B4-BE49-F238E27FC236}">
                <a16:creationId xmlns:a16="http://schemas.microsoft.com/office/drawing/2014/main" id="{8AED4955-FBB5-45A6-BB42-50F7AA911958}"/>
              </a:ext>
            </a:extLst>
          </p:cNvPr>
          <p:cNvGrpSpPr>
            <a:grpSpLocks/>
          </p:cNvGrpSpPr>
          <p:nvPr/>
        </p:nvGrpSpPr>
        <p:grpSpPr bwMode="auto">
          <a:xfrm>
            <a:off x="7503454" y="2819400"/>
            <a:ext cx="461963" cy="965200"/>
            <a:chOff x="3840" y="3456"/>
            <a:chExt cx="291" cy="608"/>
          </a:xfrm>
        </p:grpSpPr>
        <p:sp>
          <p:nvSpPr>
            <p:cNvPr id="28" name="Rectangle 26">
              <a:extLst>
                <a:ext uri="{FF2B5EF4-FFF2-40B4-BE49-F238E27FC236}">
                  <a16:creationId xmlns:a16="http://schemas.microsoft.com/office/drawing/2014/main" id="{23B93339-1CE9-4CEA-A86D-AAFCAF645314}"/>
                </a:ext>
              </a:extLst>
            </p:cNvPr>
            <p:cNvSpPr>
              <a:spLocks noChangeArrowheads="1"/>
            </p:cNvSpPr>
            <p:nvPr/>
          </p:nvSpPr>
          <p:spPr bwMode="auto">
            <a:xfrm>
              <a:off x="3840" y="3560"/>
              <a:ext cx="290" cy="128"/>
            </a:xfrm>
            <a:prstGeom prst="rect">
              <a:avLst/>
            </a:prstGeom>
            <a:solidFill>
              <a:srgbClr val="CCECFF"/>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ret</a:t>
              </a:r>
            </a:p>
          </p:txBody>
        </p:sp>
        <p:sp>
          <p:nvSpPr>
            <p:cNvPr id="29" name="Rectangle 27">
              <a:extLst>
                <a:ext uri="{FF2B5EF4-FFF2-40B4-BE49-F238E27FC236}">
                  <a16:creationId xmlns:a16="http://schemas.microsoft.com/office/drawing/2014/main" id="{1D2A1AFE-1FED-4014-9205-EB269E4736CF}"/>
                </a:ext>
              </a:extLst>
            </p:cNvPr>
            <p:cNvSpPr>
              <a:spLocks noChangeArrowheads="1"/>
            </p:cNvSpPr>
            <p:nvPr/>
          </p:nvSpPr>
          <p:spPr bwMode="auto">
            <a:xfrm>
              <a:off x="3840" y="3688"/>
              <a:ext cx="290" cy="128"/>
            </a:xfrm>
            <a:prstGeom prst="rect">
              <a:avLst/>
            </a:prstGeom>
            <a:solidFill>
              <a:srgbClr val="CCECFF"/>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2</a:t>
              </a:r>
            </a:p>
          </p:txBody>
        </p:sp>
        <p:sp>
          <p:nvSpPr>
            <p:cNvPr id="30" name="Rectangle 28">
              <a:extLst>
                <a:ext uri="{FF2B5EF4-FFF2-40B4-BE49-F238E27FC236}">
                  <a16:creationId xmlns:a16="http://schemas.microsoft.com/office/drawing/2014/main" id="{4D49901D-7DBF-4DE8-A845-DD99CF90C855}"/>
                </a:ext>
              </a:extLst>
            </p:cNvPr>
            <p:cNvSpPr>
              <a:spLocks noChangeArrowheads="1"/>
            </p:cNvSpPr>
            <p:nvPr/>
          </p:nvSpPr>
          <p:spPr bwMode="auto">
            <a:xfrm>
              <a:off x="3840" y="3812"/>
              <a:ext cx="290" cy="128"/>
            </a:xfrm>
            <a:prstGeom prst="rect">
              <a:avLst/>
            </a:prstGeom>
            <a:solidFill>
              <a:srgbClr val="CCECFF"/>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31" name="Line 29">
              <a:extLst>
                <a:ext uri="{FF2B5EF4-FFF2-40B4-BE49-F238E27FC236}">
                  <a16:creationId xmlns:a16="http://schemas.microsoft.com/office/drawing/2014/main" id="{33E9BFD8-9B05-4005-AC4F-9F496B6D3DF8}"/>
                </a:ext>
              </a:extLst>
            </p:cNvPr>
            <p:cNvSpPr>
              <a:spLocks noChangeShapeType="1"/>
            </p:cNvSpPr>
            <p:nvPr/>
          </p:nvSpPr>
          <p:spPr bwMode="auto">
            <a:xfrm flipV="1">
              <a:off x="3840" y="3459"/>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2" name="Line 30">
              <a:extLst>
                <a:ext uri="{FF2B5EF4-FFF2-40B4-BE49-F238E27FC236}">
                  <a16:creationId xmlns:a16="http://schemas.microsoft.com/office/drawing/2014/main" id="{9E310E81-81CE-4341-AFA6-0309498C1DCB}"/>
                </a:ext>
              </a:extLst>
            </p:cNvPr>
            <p:cNvSpPr>
              <a:spLocks noChangeShapeType="1"/>
            </p:cNvSpPr>
            <p:nvPr/>
          </p:nvSpPr>
          <p:spPr bwMode="auto">
            <a:xfrm flipV="1">
              <a:off x="4130" y="3456"/>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3" name="Rectangle 31">
              <a:extLst>
                <a:ext uri="{FF2B5EF4-FFF2-40B4-BE49-F238E27FC236}">
                  <a16:creationId xmlns:a16="http://schemas.microsoft.com/office/drawing/2014/main" id="{FA4E079B-D91B-4EB8-9006-1F24C5804A2C}"/>
                </a:ext>
              </a:extLst>
            </p:cNvPr>
            <p:cNvSpPr>
              <a:spLocks noChangeArrowheads="1"/>
            </p:cNvSpPr>
            <p:nvPr/>
          </p:nvSpPr>
          <p:spPr bwMode="auto">
            <a:xfrm>
              <a:off x="3840" y="3936"/>
              <a:ext cx="290" cy="128"/>
            </a:xfrm>
            <a:prstGeom prst="rect">
              <a:avLst/>
            </a:prstGeom>
            <a:solidFill>
              <a:srgbClr val="CCECFF"/>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6</a:t>
              </a:r>
            </a:p>
          </p:txBody>
        </p:sp>
      </p:grpSp>
      <p:sp>
        <p:nvSpPr>
          <p:cNvPr id="34" name="Comment 32">
            <a:extLst>
              <a:ext uri="{FF2B5EF4-FFF2-40B4-BE49-F238E27FC236}">
                <a16:creationId xmlns:a16="http://schemas.microsoft.com/office/drawing/2014/main" id="{3C1E6182-9DB4-4FB1-AEDC-1DCCE4FBD476}"/>
              </a:ext>
            </a:extLst>
          </p:cNvPr>
          <p:cNvSpPr>
            <a:spLocks noChangeArrowheads="1"/>
          </p:cNvSpPr>
          <p:nvPr/>
        </p:nvSpPr>
        <p:spPr bwMode="auto">
          <a:xfrm>
            <a:off x="3007654" y="4648200"/>
            <a:ext cx="5410200" cy="1447800"/>
          </a:xfrm>
          <a:prstGeom prst="rect">
            <a:avLst/>
          </a:prstGeom>
          <a:solidFill>
            <a:srgbClr val="FCFDC6"/>
          </a:solidFill>
          <a:ln w="12700">
            <a:solidFill>
              <a:sysClr val="windowText" lastClr="000000"/>
            </a:solidFill>
            <a:miter lim="800000"/>
            <a:headEnd type="none" w="sm" len="sm"/>
            <a:tailEnd type="none" w="sm" len="sm"/>
          </a:ln>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Stack stores local variables in function call. Since each thread can run independently, their local variables appear and disappear </a:t>
            </a:r>
            <a:r>
              <a:rPr kumimoji="1" lang="en-US" altLang="zh-TW" sz="1800" b="0" i="0" u="sng" strike="noStrike" kern="0" cap="none" spc="0" normalizeH="0" baseline="0" noProof="0" dirty="0">
                <a:ln>
                  <a:noFill/>
                </a:ln>
                <a:solidFill>
                  <a:srgbClr val="000000"/>
                </a:solidFill>
                <a:effectLst/>
                <a:uLnTx/>
                <a:uFillTx/>
                <a:latin typeface="Arial" charset="0"/>
                <a:ea typeface="新細明體" pitchFamily="18" charset="-120"/>
              </a:rPr>
              <a:t>in any order</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We cannot use a single stack for multiple threads.  Instead, each thread has its own stack.  </a:t>
            </a:r>
          </a:p>
        </p:txBody>
      </p:sp>
    </p:spTree>
    <p:extLst>
      <p:ext uri="{BB962C8B-B14F-4D97-AF65-F5344CB8AC3E}">
        <p14:creationId xmlns:p14="http://schemas.microsoft.com/office/powerpoint/2010/main" val="186097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2D25C4-F3E9-475F-9822-C41A8F27CA9A}"/>
              </a:ext>
            </a:extLst>
          </p:cNvPr>
          <p:cNvSpPr>
            <a:spLocks noGrp="1"/>
          </p:cNvSpPr>
          <p:nvPr>
            <p:ph type="title"/>
          </p:nvPr>
        </p:nvSpPr>
        <p:spPr/>
        <p:txBody>
          <a:bodyPr/>
          <a:lstStyle/>
          <a:p>
            <a:r>
              <a:rPr lang="en-US" altLang="zh-TW" dirty="0">
                <a:ea typeface="新細明體" pitchFamily="18" charset="-120"/>
              </a:rPr>
              <a:t>PCB, TCB</a:t>
            </a:r>
            <a:endParaRPr lang="en-US" dirty="0"/>
          </a:p>
        </p:txBody>
      </p:sp>
      <p:sp>
        <p:nvSpPr>
          <p:cNvPr id="4" name="Slide Number Placeholder 3">
            <a:extLst>
              <a:ext uri="{FF2B5EF4-FFF2-40B4-BE49-F238E27FC236}">
                <a16:creationId xmlns:a16="http://schemas.microsoft.com/office/drawing/2014/main" id="{0C3A81B1-F8A4-4867-AFC2-D087355AC247}"/>
              </a:ext>
            </a:extLst>
          </p:cNvPr>
          <p:cNvSpPr>
            <a:spLocks noGrp="1"/>
          </p:cNvSpPr>
          <p:nvPr>
            <p:ph type="sldNum" sz="quarter" idx="15"/>
          </p:nvPr>
        </p:nvSpPr>
        <p:spPr/>
        <p:txBody>
          <a:bodyPr/>
          <a:lstStyle/>
          <a:p>
            <a:fld id="{19B51A1E-902D-48AF-9020-955120F399B6}" type="slidenum">
              <a:rPr lang="en-US" smtClean="0"/>
              <a:pPr/>
              <a:t>19</a:t>
            </a:fld>
            <a:endParaRPr lang="en-US" dirty="0"/>
          </a:p>
        </p:txBody>
      </p:sp>
      <p:grpSp>
        <p:nvGrpSpPr>
          <p:cNvPr id="5" name="Group 2">
            <a:extLst>
              <a:ext uri="{FF2B5EF4-FFF2-40B4-BE49-F238E27FC236}">
                <a16:creationId xmlns:a16="http://schemas.microsoft.com/office/drawing/2014/main" id="{0469E20F-CBDA-4EFB-97EC-86C3DA2D80AF}"/>
              </a:ext>
            </a:extLst>
          </p:cNvPr>
          <p:cNvGrpSpPr>
            <a:grpSpLocks/>
          </p:cNvGrpSpPr>
          <p:nvPr/>
        </p:nvGrpSpPr>
        <p:grpSpPr bwMode="auto">
          <a:xfrm>
            <a:off x="8086162" y="2962839"/>
            <a:ext cx="1752600" cy="1403350"/>
            <a:chOff x="4464" y="2044"/>
            <a:chExt cx="1104" cy="884"/>
          </a:xfrm>
        </p:grpSpPr>
        <p:sp>
          <p:nvSpPr>
            <p:cNvPr id="6" name="Rectangle 3">
              <a:extLst>
                <a:ext uri="{FF2B5EF4-FFF2-40B4-BE49-F238E27FC236}">
                  <a16:creationId xmlns:a16="http://schemas.microsoft.com/office/drawing/2014/main" id="{C138127E-BE4C-47D2-A493-269EF69C070E}"/>
                </a:ext>
              </a:extLst>
            </p:cNvPr>
            <p:cNvSpPr>
              <a:spLocks noChangeArrowheads="1"/>
            </p:cNvSpPr>
            <p:nvPr/>
          </p:nvSpPr>
          <p:spPr bwMode="auto">
            <a:xfrm>
              <a:off x="4464" y="2256"/>
              <a:ext cx="1008" cy="672"/>
            </a:xfrm>
            <a:prstGeom prst="rect">
              <a:avLst/>
            </a:prstGeom>
            <a:solidFill>
              <a:srgbClr val="CCFFCC"/>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 name="Rectangle 4">
              <a:extLst>
                <a:ext uri="{FF2B5EF4-FFF2-40B4-BE49-F238E27FC236}">
                  <a16:creationId xmlns:a16="http://schemas.microsoft.com/office/drawing/2014/main" id="{57268107-EF93-4761-A57A-23E5E08E6790}"/>
                </a:ext>
              </a:extLst>
            </p:cNvPr>
            <p:cNvSpPr>
              <a:spLocks noChangeArrowheads="1"/>
            </p:cNvSpPr>
            <p:nvPr/>
          </p:nvSpPr>
          <p:spPr bwMode="auto">
            <a:xfrm>
              <a:off x="4800" y="2304"/>
              <a:ext cx="576" cy="192"/>
            </a:xfrm>
            <a:prstGeom prst="rect">
              <a:avLst/>
            </a:prstGeom>
            <a:solidFill>
              <a:srgbClr val="FFFF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ready</a:t>
              </a:r>
            </a:p>
          </p:txBody>
        </p:sp>
        <p:sp>
          <p:nvSpPr>
            <p:cNvPr id="8" name="Rectangle 5">
              <a:extLst>
                <a:ext uri="{FF2B5EF4-FFF2-40B4-BE49-F238E27FC236}">
                  <a16:creationId xmlns:a16="http://schemas.microsoft.com/office/drawing/2014/main" id="{8B0C22D6-FDE4-4D09-8A06-6062B1DC851B}"/>
                </a:ext>
              </a:extLst>
            </p:cNvPr>
            <p:cNvSpPr>
              <a:spLocks noChangeArrowheads="1"/>
            </p:cNvSpPr>
            <p:nvPr/>
          </p:nvSpPr>
          <p:spPr bwMode="auto">
            <a:xfrm>
              <a:off x="4560" y="2304"/>
              <a:ext cx="144" cy="192"/>
            </a:xfrm>
            <a:prstGeom prst="rect">
              <a:avLst/>
            </a:prstGeom>
            <a:noFill/>
            <a:ln w="9525">
              <a:noFill/>
              <a:miter lim="800000"/>
              <a:headEnd/>
              <a:tailEnd/>
            </a:ln>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state</a:t>
              </a:r>
            </a:p>
          </p:txBody>
        </p:sp>
        <p:sp>
          <p:nvSpPr>
            <p:cNvPr id="9" name="Rectangle 6">
              <a:extLst>
                <a:ext uri="{FF2B5EF4-FFF2-40B4-BE49-F238E27FC236}">
                  <a16:creationId xmlns:a16="http://schemas.microsoft.com/office/drawing/2014/main" id="{627E6A6F-CD8B-4C4D-A5C6-CEADEFA0A8A2}"/>
                </a:ext>
              </a:extLst>
            </p:cNvPr>
            <p:cNvSpPr>
              <a:spLocks noChangeArrowheads="1"/>
            </p:cNvSpPr>
            <p:nvPr/>
          </p:nvSpPr>
          <p:spPr bwMode="auto">
            <a:xfrm>
              <a:off x="4800" y="2496"/>
              <a:ext cx="576" cy="192"/>
            </a:xfrm>
            <a:prstGeom prst="rect">
              <a:avLst/>
            </a:prstGeom>
            <a:solidFill>
              <a:srgbClr val="FFFF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0" name="Rectangle 7">
              <a:extLst>
                <a:ext uri="{FF2B5EF4-FFF2-40B4-BE49-F238E27FC236}">
                  <a16:creationId xmlns:a16="http://schemas.microsoft.com/office/drawing/2014/main" id="{FE6AA75F-C196-437D-8DB9-B3DAC007D641}"/>
                </a:ext>
              </a:extLst>
            </p:cNvPr>
            <p:cNvSpPr>
              <a:spLocks noChangeArrowheads="1"/>
            </p:cNvSpPr>
            <p:nvPr/>
          </p:nvSpPr>
          <p:spPr bwMode="auto">
            <a:xfrm>
              <a:off x="4560" y="2496"/>
              <a:ext cx="144" cy="192"/>
            </a:xfrm>
            <a:prstGeom prst="rect">
              <a:avLst/>
            </a:prstGeom>
            <a:noFill/>
            <a:ln w="9525">
              <a:noFill/>
              <a:miter lim="800000"/>
              <a:headEnd/>
              <a:tailEnd/>
            </a:ln>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AX</a:t>
              </a:r>
            </a:p>
          </p:txBody>
        </p:sp>
        <p:sp>
          <p:nvSpPr>
            <p:cNvPr id="11" name="Rectangle 8">
              <a:extLst>
                <a:ext uri="{FF2B5EF4-FFF2-40B4-BE49-F238E27FC236}">
                  <a16:creationId xmlns:a16="http://schemas.microsoft.com/office/drawing/2014/main" id="{E1BEA192-466F-469F-8AFE-A31D7B34B27F}"/>
                </a:ext>
              </a:extLst>
            </p:cNvPr>
            <p:cNvSpPr>
              <a:spLocks noChangeArrowheads="1"/>
            </p:cNvSpPr>
            <p:nvPr/>
          </p:nvSpPr>
          <p:spPr bwMode="auto">
            <a:xfrm>
              <a:off x="4800" y="2688"/>
              <a:ext cx="576" cy="192"/>
            </a:xfrm>
            <a:prstGeom prst="rect">
              <a:avLst/>
            </a:prstGeom>
            <a:solidFill>
              <a:srgbClr val="FFFF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 name="Rectangle 9">
              <a:extLst>
                <a:ext uri="{FF2B5EF4-FFF2-40B4-BE49-F238E27FC236}">
                  <a16:creationId xmlns:a16="http://schemas.microsoft.com/office/drawing/2014/main" id="{E6CA079F-6BBC-4FC5-8580-680BC1B464C3}"/>
                </a:ext>
              </a:extLst>
            </p:cNvPr>
            <p:cNvSpPr>
              <a:spLocks noChangeArrowheads="1"/>
            </p:cNvSpPr>
            <p:nvPr/>
          </p:nvSpPr>
          <p:spPr bwMode="auto">
            <a:xfrm>
              <a:off x="4560" y="2688"/>
              <a:ext cx="144" cy="192"/>
            </a:xfrm>
            <a:prstGeom prst="rect">
              <a:avLst/>
            </a:prstGeom>
            <a:noFill/>
            <a:ln w="9525">
              <a:noFill/>
              <a:miter lim="800000"/>
              <a:headEnd/>
              <a:tailEnd/>
            </a:ln>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PC</a:t>
              </a:r>
            </a:p>
          </p:txBody>
        </p:sp>
        <p:sp>
          <p:nvSpPr>
            <p:cNvPr id="13" name="Rectangle 10">
              <a:extLst>
                <a:ext uri="{FF2B5EF4-FFF2-40B4-BE49-F238E27FC236}">
                  <a16:creationId xmlns:a16="http://schemas.microsoft.com/office/drawing/2014/main" id="{45AB8AC2-C2D4-4C6C-9A34-8612E84DFF2D}"/>
                </a:ext>
              </a:extLst>
            </p:cNvPr>
            <p:cNvSpPr>
              <a:spLocks noChangeArrowheads="1"/>
            </p:cNvSpPr>
            <p:nvPr/>
          </p:nvSpPr>
          <p:spPr bwMode="auto">
            <a:xfrm>
              <a:off x="4464" y="2044"/>
              <a:ext cx="1104" cy="212"/>
            </a:xfrm>
            <a:prstGeom prst="rect">
              <a:avLst/>
            </a:prstGeom>
            <a:noFill/>
            <a:ln w="9525">
              <a:noFill/>
              <a:miter lim="800000"/>
              <a:headEnd/>
              <a:tailEnd/>
            </a:ln>
          </p:spPr>
          <p:txBody>
            <a:bodyPr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TCB of thread</a:t>
              </a:r>
            </a:p>
          </p:txBody>
        </p:sp>
      </p:grpSp>
      <p:grpSp>
        <p:nvGrpSpPr>
          <p:cNvPr id="14" name="Group 11">
            <a:extLst>
              <a:ext uri="{FF2B5EF4-FFF2-40B4-BE49-F238E27FC236}">
                <a16:creationId xmlns:a16="http://schemas.microsoft.com/office/drawing/2014/main" id="{D37A7454-4EFF-4263-986F-B51FC1A90AAB}"/>
              </a:ext>
            </a:extLst>
          </p:cNvPr>
          <p:cNvGrpSpPr>
            <a:grpSpLocks/>
          </p:cNvGrpSpPr>
          <p:nvPr/>
        </p:nvGrpSpPr>
        <p:grpSpPr bwMode="auto">
          <a:xfrm>
            <a:off x="8086162" y="1362639"/>
            <a:ext cx="1752600" cy="1403350"/>
            <a:chOff x="4464" y="1036"/>
            <a:chExt cx="1104" cy="884"/>
          </a:xfrm>
        </p:grpSpPr>
        <p:sp>
          <p:nvSpPr>
            <p:cNvPr id="15" name="Rectangle 12">
              <a:extLst>
                <a:ext uri="{FF2B5EF4-FFF2-40B4-BE49-F238E27FC236}">
                  <a16:creationId xmlns:a16="http://schemas.microsoft.com/office/drawing/2014/main" id="{F6A32451-0ADA-41B9-B1DC-C4830CE5F6F7}"/>
                </a:ext>
              </a:extLst>
            </p:cNvPr>
            <p:cNvSpPr>
              <a:spLocks noChangeArrowheads="1"/>
            </p:cNvSpPr>
            <p:nvPr/>
          </p:nvSpPr>
          <p:spPr bwMode="auto">
            <a:xfrm>
              <a:off x="4464" y="1248"/>
              <a:ext cx="1008" cy="672"/>
            </a:xfrm>
            <a:prstGeom prst="rect">
              <a:avLst/>
            </a:prstGeom>
            <a:solidFill>
              <a:srgbClr val="FFCC99"/>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6" name="Rectangle 13">
              <a:extLst>
                <a:ext uri="{FF2B5EF4-FFF2-40B4-BE49-F238E27FC236}">
                  <a16:creationId xmlns:a16="http://schemas.microsoft.com/office/drawing/2014/main" id="{A0A5D109-A955-401B-A4AB-9655764BC363}"/>
                </a:ext>
              </a:extLst>
            </p:cNvPr>
            <p:cNvSpPr>
              <a:spLocks noChangeArrowheads="1"/>
            </p:cNvSpPr>
            <p:nvPr/>
          </p:nvSpPr>
          <p:spPr bwMode="auto">
            <a:xfrm>
              <a:off x="4800" y="1296"/>
              <a:ext cx="576" cy="192"/>
            </a:xfrm>
            <a:prstGeom prst="rect">
              <a:avLst/>
            </a:prstGeom>
            <a:solidFill>
              <a:srgbClr val="FFFF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ready</a:t>
              </a:r>
            </a:p>
          </p:txBody>
        </p:sp>
        <p:sp>
          <p:nvSpPr>
            <p:cNvPr id="17" name="Rectangle 14">
              <a:extLst>
                <a:ext uri="{FF2B5EF4-FFF2-40B4-BE49-F238E27FC236}">
                  <a16:creationId xmlns:a16="http://schemas.microsoft.com/office/drawing/2014/main" id="{2AB6A0D2-DDAB-41B1-BA53-47222A672C04}"/>
                </a:ext>
              </a:extLst>
            </p:cNvPr>
            <p:cNvSpPr>
              <a:spLocks noChangeArrowheads="1"/>
            </p:cNvSpPr>
            <p:nvPr/>
          </p:nvSpPr>
          <p:spPr bwMode="auto">
            <a:xfrm>
              <a:off x="4560" y="1296"/>
              <a:ext cx="144" cy="192"/>
            </a:xfrm>
            <a:prstGeom prst="rect">
              <a:avLst/>
            </a:prstGeom>
            <a:noFill/>
            <a:ln w="9525">
              <a:noFill/>
              <a:miter lim="800000"/>
              <a:headEnd/>
              <a:tailEnd/>
            </a:ln>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state</a:t>
              </a:r>
            </a:p>
          </p:txBody>
        </p:sp>
        <p:sp>
          <p:nvSpPr>
            <p:cNvPr id="18" name="Rectangle 15">
              <a:extLst>
                <a:ext uri="{FF2B5EF4-FFF2-40B4-BE49-F238E27FC236}">
                  <a16:creationId xmlns:a16="http://schemas.microsoft.com/office/drawing/2014/main" id="{6A4BED4E-465C-49EB-827C-7F001406427B}"/>
                </a:ext>
              </a:extLst>
            </p:cNvPr>
            <p:cNvSpPr>
              <a:spLocks noChangeArrowheads="1"/>
            </p:cNvSpPr>
            <p:nvPr/>
          </p:nvSpPr>
          <p:spPr bwMode="auto">
            <a:xfrm>
              <a:off x="4800" y="1488"/>
              <a:ext cx="576" cy="192"/>
            </a:xfrm>
            <a:prstGeom prst="rect">
              <a:avLst/>
            </a:prstGeom>
            <a:solidFill>
              <a:srgbClr val="FFFF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9" name="Rectangle 16">
              <a:extLst>
                <a:ext uri="{FF2B5EF4-FFF2-40B4-BE49-F238E27FC236}">
                  <a16:creationId xmlns:a16="http://schemas.microsoft.com/office/drawing/2014/main" id="{8B5EA805-90CB-4303-8D2D-F1E9AB4C3E39}"/>
                </a:ext>
              </a:extLst>
            </p:cNvPr>
            <p:cNvSpPr>
              <a:spLocks noChangeArrowheads="1"/>
            </p:cNvSpPr>
            <p:nvPr/>
          </p:nvSpPr>
          <p:spPr bwMode="auto">
            <a:xfrm>
              <a:off x="4560" y="1488"/>
              <a:ext cx="144" cy="192"/>
            </a:xfrm>
            <a:prstGeom prst="rect">
              <a:avLst/>
            </a:prstGeom>
            <a:noFill/>
            <a:ln w="9525">
              <a:noFill/>
              <a:miter lim="800000"/>
              <a:headEnd/>
              <a:tailEnd/>
            </a:ln>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AX</a:t>
              </a:r>
            </a:p>
          </p:txBody>
        </p:sp>
        <p:sp>
          <p:nvSpPr>
            <p:cNvPr id="20" name="Rectangle 17">
              <a:extLst>
                <a:ext uri="{FF2B5EF4-FFF2-40B4-BE49-F238E27FC236}">
                  <a16:creationId xmlns:a16="http://schemas.microsoft.com/office/drawing/2014/main" id="{88210C13-915A-4D5F-9F9B-84CC2E681556}"/>
                </a:ext>
              </a:extLst>
            </p:cNvPr>
            <p:cNvSpPr>
              <a:spLocks noChangeArrowheads="1"/>
            </p:cNvSpPr>
            <p:nvPr/>
          </p:nvSpPr>
          <p:spPr bwMode="auto">
            <a:xfrm>
              <a:off x="4800" y="1680"/>
              <a:ext cx="576" cy="192"/>
            </a:xfrm>
            <a:prstGeom prst="rect">
              <a:avLst/>
            </a:prstGeom>
            <a:solidFill>
              <a:srgbClr val="FFFF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1" name="Rectangle 18">
              <a:extLst>
                <a:ext uri="{FF2B5EF4-FFF2-40B4-BE49-F238E27FC236}">
                  <a16:creationId xmlns:a16="http://schemas.microsoft.com/office/drawing/2014/main" id="{6F171BC3-239E-4366-94E1-0113AC63E349}"/>
                </a:ext>
              </a:extLst>
            </p:cNvPr>
            <p:cNvSpPr>
              <a:spLocks noChangeArrowheads="1"/>
            </p:cNvSpPr>
            <p:nvPr/>
          </p:nvSpPr>
          <p:spPr bwMode="auto">
            <a:xfrm>
              <a:off x="4560" y="1680"/>
              <a:ext cx="144" cy="192"/>
            </a:xfrm>
            <a:prstGeom prst="rect">
              <a:avLst/>
            </a:prstGeom>
            <a:noFill/>
            <a:ln w="9525">
              <a:noFill/>
              <a:miter lim="800000"/>
              <a:headEnd/>
              <a:tailEnd/>
            </a:ln>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PC</a:t>
              </a:r>
            </a:p>
          </p:txBody>
        </p:sp>
        <p:sp>
          <p:nvSpPr>
            <p:cNvPr id="22" name="Rectangle 19">
              <a:extLst>
                <a:ext uri="{FF2B5EF4-FFF2-40B4-BE49-F238E27FC236}">
                  <a16:creationId xmlns:a16="http://schemas.microsoft.com/office/drawing/2014/main" id="{A59F844F-365A-42BC-836E-C82DD8A9D7BD}"/>
                </a:ext>
              </a:extLst>
            </p:cNvPr>
            <p:cNvSpPr>
              <a:spLocks noChangeArrowheads="1"/>
            </p:cNvSpPr>
            <p:nvPr/>
          </p:nvSpPr>
          <p:spPr bwMode="auto">
            <a:xfrm>
              <a:off x="4464" y="1036"/>
              <a:ext cx="1104" cy="212"/>
            </a:xfrm>
            <a:prstGeom prst="rect">
              <a:avLst/>
            </a:prstGeom>
            <a:noFill/>
            <a:ln w="9525">
              <a:noFill/>
              <a:miter lim="800000"/>
              <a:headEnd/>
              <a:tailEnd/>
            </a:ln>
          </p:spPr>
          <p:txBody>
            <a:bodyPr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TCB of thread</a:t>
              </a:r>
            </a:p>
          </p:txBody>
        </p:sp>
      </p:grpSp>
      <p:grpSp>
        <p:nvGrpSpPr>
          <p:cNvPr id="23" name="Group 20">
            <a:extLst>
              <a:ext uri="{FF2B5EF4-FFF2-40B4-BE49-F238E27FC236}">
                <a16:creationId xmlns:a16="http://schemas.microsoft.com/office/drawing/2014/main" id="{075848F1-A735-43D3-A709-F9B8DBB32A10}"/>
              </a:ext>
            </a:extLst>
          </p:cNvPr>
          <p:cNvGrpSpPr>
            <a:grpSpLocks/>
          </p:cNvGrpSpPr>
          <p:nvPr/>
        </p:nvGrpSpPr>
        <p:grpSpPr bwMode="auto">
          <a:xfrm>
            <a:off x="8086162" y="4486839"/>
            <a:ext cx="1752600" cy="1403350"/>
            <a:chOff x="4464" y="3004"/>
            <a:chExt cx="1104" cy="884"/>
          </a:xfrm>
        </p:grpSpPr>
        <p:sp>
          <p:nvSpPr>
            <p:cNvPr id="24" name="Rectangle 21">
              <a:extLst>
                <a:ext uri="{FF2B5EF4-FFF2-40B4-BE49-F238E27FC236}">
                  <a16:creationId xmlns:a16="http://schemas.microsoft.com/office/drawing/2014/main" id="{5A447165-EA57-4365-80C1-AF7A3C01FFBD}"/>
                </a:ext>
              </a:extLst>
            </p:cNvPr>
            <p:cNvSpPr>
              <a:spLocks noChangeArrowheads="1"/>
            </p:cNvSpPr>
            <p:nvPr/>
          </p:nvSpPr>
          <p:spPr bwMode="auto">
            <a:xfrm>
              <a:off x="4464" y="3216"/>
              <a:ext cx="1008" cy="672"/>
            </a:xfrm>
            <a:prstGeom prst="rect">
              <a:avLst/>
            </a:prstGeom>
            <a:solidFill>
              <a:srgbClr val="66CC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5" name="Rectangle 22">
              <a:extLst>
                <a:ext uri="{FF2B5EF4-FFF2-40B4-BE49-F238E27FC236}">
                  <a16:creationId xmlns:a16="http://schemas.microsoft.com/office/drawing/2014/main" id="{507BF9A6-F3C6-4F9D-A443-8E5653A84FAB}"/>
                </a:ext>
              </a:extLst>
            </p:cNvPr>
            <p:cNvSpPr>
              <a:spLocks noChangeArrowheads="1"/>
            </p:cNvSpPr>
            <p:nvPr/>
          </p:nvSpPr>
          <p:spPr bwMode="auto">
            <a:xfrm>
              <a:off x="4800" y="3264"/>
              <a:ext cx="576" cy="192"/>
            </a:xfrm>
            <a:prstGeom prst="rect">
              <a:avLst/>
            </a:prstGeom>
            <a:solidFill>
              <a:srgbClr val="FFFF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running</a:t>
              </a:r>
            </a:p>
          </p:txBody>
        </p:sp>
        <p:sp>
          <p:nvSpPr>
            <p:cNvPr id="26" name="Rectangle 23">
              <a:extLst>
                <a:ext uri="{FF2B5EF4-FFF2-40B4-BE49-F238E27FC236}">
                  <a16:creationId xmlns:a16="http://schemas.microsoft.com/office/drawing/2014/main" id="{EA542A37-41C4-4DBD-BB9C-4CAAFD3B4D9C}"/>
                </a:ext>
              </a:extLst>
            </p:cNvPr>
            <p:cNvSpPr>
              <a:spLocks noChangeArrowheads="1"/>
            </p:cNvSpPr>
            <p:nvPr/>
          </p:nvSpPr>
          <p:spPr bwMode="auto">
            <a:xfrm>
              <a:off x="4560" y="3264"/>
              <a:ext cx="144" cy="192"/>
            </a:xfrm>
            <a:prstGeom prst="rect">
              <a:avLst/>
            </a:prstGeom>
            <a:noFill/>
            <a:ln w="9525">
              <a:noFill/>
              <a:miter lim="800000"/>
              <a:headEnd/>
              <a:tailEnd/>
            </a:ln>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state</a:t>
              </a:r>
            </a:p>
          </p:txBody>
        </p:sp>
        <p:sp>
          <p:nvSpPr>
            <p:cNvPr id="27" name="Rectangle 24">
              <a:extLst>
                <a:ext uri="{FF2B5EF4-FFF2-40B4-BE49-F238E27FC236}">
                  <a16:creationId xmlns:a16="http://schemas.microsoft.com/office/drawing/2014/main" id="{041A87F2-9801-4E40-91DB-265EAD8964AC}"/>
                </a:ext>
              </a:extLst>
            </p:cNvPr>
            <p:cNvSpPr>
              <a:spLocks noChangeArrowheads="1"/>
            </p:cNvSpPr>
            <p:nvPr/>
          </p:nvSpPr>
          <p:spPr bwMode="auto">
            <a:xfrm>
              <a:off x="4800" y="3456"/>
              <a:ext cx="576" cy="192"/>
            </a:xfrm>
            <a:prstGeom prst="rect">
              <a:avLst/>
            </a:prstGeom>
            <a:solidFill>
              <a:srgbClr val="FFFF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8" name="Rectangle 25">
              <a:extLst>
                <a:ext uri="{FF2B5EF4-FFF2-40B4-BE49-F238E27FC236}">
                  <a16:creationId xmlns:a16="http://schemas.microsoft.com/office/drawing/2014/main" id="{490BE8C3-2B8F-42E6-8C79-FEE18C64A508}"/>
                </a:ext>
              </a:extLst>
            </p:cNvPr>
            <p:cNvSpPr>
              <a:spLocks noChangeArrowheads="1"/>
            </p:cNvSpPr>
            <p:nvPr/>
          </p:nvSpPr>
          <p:spPr bwMode="auto">
            <a:xfrm>
              <a:off x="4560" y="3456"/>
              <a:ext cx="144" cy="192"/>
            </a:xfrm>
            <a:prstGeom prst="rect">
              <a:avLst/>
            </a:prstGeom>
            <a:noFill/>
            <a:ln w="9525">
              <a:noFill/>
              <a:miter lim="800000"/>
              <a:headEnd/>
              <a:tailEnd/>
            </a:ln>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AX</a:t>
              </a:r>
            </a:p>
          </p:txBody>
        </p:sp>
        <p:sp>
          <p:nvSpPr>
            <p:cNvPr id="29" name="Rectangle 26">
              <a:extLst>
                <a:ext uri="{FF2B5EF4-FFF2-40B4-BE49-F238E27FC236}">
                  <a16:creationId xmlns:a16="http://schemas.microsoft.com/office/drawing/2014/main" id="{2370005C-6D4E-4423-BB18-2306714E6EC4}"/>
                </a:ext>
              </a:extLst>
            </p:cNvPr>
            <p:cNvSpPr>
              <a:spLocks noChangeArrowheads="1"/>
            </p:cNvSpPr>
            <p:nvPr/>
          </p:nvSpPr>
          <p:spPr bwMode="auto">
            <a:xfrm>
              <a:off x="4800" y="3648"/>
              <a:ext cx="576" cy="192"/>
            </a:xfrm>
            <a:prstGeom prst="rect">
              <a:avLst/>
            </a:prstGeom>
            <a:solidFill>
              <a:srgbClr val="FFFF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0" name="Rectangle 27">
              <a:extLst>
                <a:ext uri="{FF2B5EF4-FFF2-40B4-BE49-F238E27FC236}">
                  <a16:creationId xmlns:a16="http://schemas.microsoft.com/office/drawing/2014/main" id="{98DB35A8-C9F8-4B5B-AA13-6FDA05376B7A}"/>
                </a:ext>
              </a:extLst>
            </p:cNvPr>
            <p:cNvSpPr>
              <a:spLocks noChangeArrowheads="1"/>
            </p:cNvSpPr>
            <p:nvPr/>
          </p:nvSpPr>
          <p:spPr bwMode="auto">
            <a:xfrm>
              <a:off x="4560" y="3648"/>
              <a:ext cx="144" cy="192"/>
            </a:xfrm>
            <a:prstGeom prst="rect">
              <a:avLst/>
            </a:prstGeom>
            <a:noFill/>
            <a:ln w="9525">
              <a:noFill/>
              <a:miter lim="800000"/>
              <a:headEnd/>
              <a:tailEnd/>
            </a:ln>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PC</a:t>
              </a:r>
            </a:p>
          </p:txBody>
        </p:sp>
        <p:sp>
          <p:nvSpPr>
            <p:cNvPr id="31" name="Rectangle 28">
              <a:extLst>
                <a:ext uri="{FF2B5EF4-FFF2-40B4-BE49-F238E27FC236}">
                  <a16:creationId xmlns:a16="http://schemas.microsoft.com/office/drawing/2014/main" id="{B631AF47-57FB-4595-9E5B-693CFB7178B5}"/>
                </a:ext>
              </a:extLst>
            </p:cNvPr>
            <p:cNvSpPr>
              <a:spLocks noChangeArrowheads="1"/>
            </p:cNvSpPr>
            <p:nvPr/>
          </p:nvSpPr>
          <p:spPr bwMode="auto">
            <a:xfrm>
              <a:off x="4464" y="3004"/>
              <a:ext cx="1104" cy="212"/>
            </a:xfrm>
            <a:prstGeom prst="rect">
              <a:avLst/>
            </a:prstGeom>
            <a:noFill/>
            <a:ln w="9525">
              <a:noFill/>
              <a:miter lim="800000"/>
              <a:headEnd/>
              <a:tailEnd/>
            </a:ln>
          </p:spPr>
          <p:txBody>
            <a:bodyPr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TCB of thread</a:t>
              </a:r>
            </a:p>
          </p:txBody>
        </p:sp>
      </p:grpSp>
      <p:sp>
        <p:nvSpPr>
          <p:cNvPr id="32" name="Oval 30">
            <a:extLst>
              <a:ext uri="{FF2B5EF4-FFF2-40B4-BE49-F238E27FC236}">
                <a16:creationId xmlns:a16="http://schemas.microsoft.com/office/drawing/2014/main" id="{14EA94C1-F777-4E4E-8367-29EE74EC246A}"/>
              </a:ext>
            </a:extLst>
          </p:cNvPr>
          <p:cNvSpPr>
            <a:spLocks noChangeArrowheads="1"/>
          </p:cNvSpPr>
          <p:nvPr/>
        </p:nvSpPr>
        <p:spPr bwMode="auto">
          <a:xfrm>
            <a:off x="9533962" y="1394389"/>
            <a:ext cx="200025" cy="200025"/>
          </a:xfrm>
          <a:prstGeom prst="ellipse">
            <a:avLst/>
          </a:prstGeom>
          <a:solidFill>
            <a:srgbClr val="FFCC99"/>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3" name="Oval 31">
            <a:extLst>
              <a:ext uri="{FF2B5EF4-FFF2-40B4-BE49-F238E27FC236}">
                <a16:creationId xmlns:a16="http://schemas.microsoft.com/office/drawing/2014/main" id="{983B4535-1EC4-4A9C-AA81-5CB1E7AE4627}"/>
              </a:ext>
            </a:extLst>
          </p:cNvPr>
          <p:cNvSpPr>
            <a:spLocks noChangeArrowheads="1"/>
          </p:cNvSpPr>
          <p:nvPr/>
        </p:nvSpPr>
        <p:spPr bwMode="auto">
          <a:xfrm>
            <a:off x="9533962" y="2994589"/>
            <a:ext cx="200025" cy="200025"/>
          </a:xfrm>
          <a:prstGeom prst="ellipse">
            <a:avLst/>
          </a:prstGeom>
          <a:solidFill>
            <a:srgbClr val="CCFFCC"/>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4" name="Oval 32">
            <a:extLst>
              <a:ext uri="{FF2B5EF4-FFF2-40B4-BE49-F238E27FC236}">
                <a16:creationId xmlns:a16="http://schemas.microsoft.com/office/drawing/2014/main" id="{D483D446-565A-4716-A30E-18D4E8AEE583}"/>
              </a:ext>
            </a:extLst>
          </p:cNvPr>
          <p:cNvSpPr>
            <a:spLocks noChangeArrowheads="1"/>
          </p:cNvSpPr>
          <p:nvPr/>
        </p:nvSpPr>
        <p:spPr bwMode="auto">
          <a:xfrm>
            <a:off x="9533962" y="4518589"/>
            <a:ext cx="200025" cy="200025"/>
          </a:xfrm>
          <a:prstGeom prst="ellipse">
            <a:avLst/>
          </a:prstGeom>
          <a:solidFill>
            <a:srgbClr val="00CCFF"/>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5" name="Rectangle 33">
            <a:extLst>
              <a:ext uri="{FF2B5EF4-FFF2-40B4-BE49-F238E27FC236}">
                <a16:creationId xmlns:a16="http://schemas.microsoft.com/office/drawing/2014/main" id="{29F6F094-F76A-43EF-986E-9A0B46B4C58A}"/>
              </a:ext>
            </a:extLst>
          </p:cNvPr>
          <p:cNvSpPr>
            <a:spLocks noChangeArrowheads="1"/>
          </p:cNvSpPr>
          <p:nvPr/>
        </p:nvSpPr>
        <p:spPr bwMode="auto">
          <a:xfrm>
            <a:off x="2752162" y="1699189"/>
            <a:ext cx="5105400" cy="2819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6" name="Rectangle 34">
            <a:extLst>
              <a:ext uri="{FF2B5EF4-FFF2-40B4-BE49-F238E27FC236}">
                <a16:creationId xmlns:a16="http://schemas.microsoft.com/office/drawing/2014/main" id="{AB9684C2-A4CA-4193-A3C9-8412CC489B64}"/>
              </a:ext>
            </a:extLst>
          </p:cNvPr>
          <p:cNvSpPr>
            <a:spLocks noChangeArrowheads="1"/>
          </p:cNvSpPr>
          <p:nvPr/>
        </p:nvSpPr>
        <p:spPr bwMode="auto">
          <a:xfrm>
            <a:off x="2980762" y="2003989"/>
            <a:ext cx="914400" cy="457200"/>
          </a:xfrm>
          <a:prstGeom prst="rect">
            <a:avLst/>
          </a:prstGeom>
          <a:solidFill>
            <a:srgbClr val="FFCC99">
              <a:alpha val="50195"/>
            </a:srgbClr>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7" name="Rectangle 35">
            <a:extLst>
              <a:ext uri="{FF2B5EF4-FFF2-40B4-BE49-F238E27FC236}">
                <a16:creationId xmlns:a16="http://schemas.microsoft.com/office/drawing/2014/main" id="{47BB9796-1165-48AE-83BF-5E34566668FC}"/>
              </a:ext>
            </a:extLst>
          </p:cNvPr>
          <p:cNvSpPr>
            <a:spLocks noChangeArrowheads="1"/>
          </p:cNvSpPr>
          <p:nvPr/>
        </p:nvSpPr>
        <p:spPr bwMode="auto">
          <a:xfrm>
            <a:off x="2980762" y="2537389"/>
            <a:ext cx="914400" cy="457200"/>
          </a:xfrm>
          <a:prstGeom prst="rect">
            <a:avLst/>
          </a:prstGeom>
          <a:solidFill>
            <a:srgbClr val="CCFFCC">
              <a:alpha val="50195"/>
            </a:srgbClr>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8" name="Rectangle 36">
            <a:extLst>
              <a:ext uri="{FF2B5EF4-FFF2-40B4-BE49-F238E27FC236}">
                <a16:creationId xmlns:a16="http://schemas.microsoft.com/office/drawing/2014/main" id="{2E4A77A7-1ADB-45F7-A721-957A536F006E}"/>
              </a:ext>
            </a:extLst>
          </p:cNvPr>
          <p:cNvSpPr>
            <a:spLocks noChangeArrowheads="1"/>
          </p:cNvSpPr>
          <p:nvPr/>
        </p:nvSpPr>
        <p:spPr bwMode="auto">
          <a:xfrm>
            <a:off x="4047562" y="2003989"/>
            <a:ext cx="914400" cy="457200"/>
          </a:xfrm>
          <a:prstGeom prst="rect">
            <a:avLst/>
          </a:prstGeom>
          <a:solidFill>
            <a:srgbClr val="CCECFF">
              <a:alpha val="50195"/>
            </a:srgbClr>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9" name="Rectangle 37">
            <a:extLst>
              <a:ext uri="{FF2B5EF4-FFF2-40B4-BE49-F238E27FC236}">
                <a16:creationId xmlns:a16="http://schemas.microsoft.com/office/drawing/2014/main" id="{E2D1AF62-3F06-4A60-A020-057B91ADFA46}"/>
              </a:ext>
            </a:extLst>
          </p:cNvPr>
          <p:cNvSpPr>
            <a:spLocks noChangeArrowheads="1"/>
          </p:cNvSpPr>
          <p:nvPr/>
        </p:nvSpPr>
        <p:spPr bwMode="auto">
          <a:xfrm>
            <a:off x="3818962" y="1394389"/>
            <a:ext cx="17526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Process Image of process thddemo</a:t>
            </a:r>
          </a:p>
        </p:txBody>
      </p:sp>
      <p:sp>
        <p:nvSpPr>
          <p:cNvPr id="40" name="Rectangle 38">
            <a:extLst>
              <a:ext uri="{FF2B5EF4-FFF2-40B4-BE49-F238E27FC236}">
                <a16:creationId xmlns:a16="http://schemas.microsoft.com/office/drawing/2014/main" id="{C55EE45C-9031-418F-AE49-47F691CDB26E}"/>
              </a:ext>
            </a:extLst>
          </p:cNvPr>
          <p:cNvSpPr>
            <a:spLocks noChangeArrowheads="1"/>
          </p:cNvSpPr>
          <p:nvPr/>
        </p:nvSpPr>
        <p:spPr bwMode="auto">
          <a:xfrm>
            <a:off x="4047562" y="2537389"/>
            <a:ext cx="914400" cy="609600"/>
          </a:xfrm>
          <a:prstGeom prst="rect">
            <a:avLst/>
          </a:prstGeom>
          <a:solidFill>
            <a:srgbClr val="FFFFFF"/>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1" name="Rectangle 39">
            <a:extLst>
              <a:ext uri="{FF2B5EF4-FFF2-40B4-BE49-F238E27FC236}">
                <a16:creationId xmlns:a16="http://schemas.microsoft.com/office/drawing/2014/main" id="{9F980B06-5B51-4173-B203-4885B307EB0A}"/>
              </a:ext>
            </a:extLst>
          </p:cNvPr>
          <p:cNvSpPr>
            <a:spLocks noChangeArrowheads="1"/>
          </p:cNvSpPr>
          <p:nvPr/>
        </p:nvSpPr>
        <p:spPr bwMode="auto">
          <a:xfrm>
            <a:off x="2980762" y="1775389"/>
            <a:ext cx="17526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Program</a:t>
            </a:r>
          </a:p>
        </p:txBody>
      </p:sp>
      <p:sp>
        <p:nvSpPr>
          <p:cNvPr id="42" name="Rectangle 40">
            <a:extLst>
              <a:ext uri="{FF2B5EF4-FFF2-40B4-BE49-F238E27FC236}">
                <a16:creationId xmlns:a16="http://schemas.microsoft.com/office/drawing/2014/main" id="{926EAF1C-7599-465F-AE59-BA2EF0C6CA3F}"/>
              </a:ext>
            </a:extLst>
          </p:cNvPr>
          <p:cNvSpPr>
            <a:spLocks noChangeArrowheads="1"/>
          </p:cNvSpPr>
          <p:nvPr/>
        </p:nvSpPr>
        <p:spPr bwMode="auto">
          <a:xfrm>
            <a:off x="5342962" y="2003989"/>
            <a:ext cx="914400" cy="2209800"/>
          </a:xfrm>
          <a:prstGeom prst="rect">
            <a:avLst/>
          </a:prstGeom>
          <a:solidFill>
            <a:srgbClr val="FFFFFF"/>
          </a:solidFill>
          <a:ln w="12700">
            <a:solidFill>
              <a:sysClr val="windowText" lastClr="000000"/>
            </a:solidFill>
            <a:miter lim="800000"/>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2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3" name="Rectangle 41">
            <a:extLst>
              <a:ext uri="{FF2B5EF4-FFF2-40B4-BE49-F238E27FC236}">
                <a16:creationId xmlns:a16="http://schemas.microsoft.com/office/drawing/2014/main" id="{8F189795-68CD-41AD-87C3-DC4269E0C0F7}"/>
              </a:ext>
            </a:extLst>
          </p:cNvPr>
          <p:cNvSpPr>
            <a:spLocks noChangeArrowheads="1"/>
          </p:cNvSpPr>
          <p:nvPr/>
        </p:nvSpPr>
        <p:spPr bwMode="auto">
          <a:xfrm>
            <a:off x="5342962" y="1775389"/>
            <a:ext cx="8382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Data</a:t>
            </a:r>
          </a:p>
        </p:txBody>
      </p:sp>
      <p:grpSp>
        <p:nvGrpSpPr>
          <p:cNvPr id="44" name="Group 42">
            <a:extLst>
              <a:ext uri="{FF2B5EF4-FFF2-40B4-BE49-F238E27FC236}">
                <a16:creationId xmlns:a16="http://schemas.microsoft.com/office/drawing/2014/main" id="{986C2725-355A-4923-B6A4-008A92021552}"/>
              </a:ext>
            </a:extLst>
          </p:cNvPr>
          <p:cNvGrpSpPr>
            <a:grpSpLocks/>
          </p:cNvGrpSpPr>
          <p:nvPr/>
        </p:nvGrpSpPr>
        <p:grpSpPr bwMode="auto">
          <a:xfrm>
            <a:off x="6409762" y="3223189"/>
            <a:ext cx="460375" cy="768350"/>
            <a:chOff x="3408" y="2256"/>
            <a:chExt cx="290" cy="484"/>
          </a:xfrm>
        </p:grpSpPr>
        <p:sp>
          <p:nvSpPr>
            <p:cNvPr id="45" name="Rectangle 43">
              <a:extLst>
                <a:ext uri="{FF2B5EF4-FFF2-40B4-BE49-F238E27FC236}">
                  <a16:creationId xmlns:a16="http://schemas.microsoft.com/office/drawing/2014/main" id="{DB1AE2D3-8BF2-4DEF-99F0-B165774C0930}"/>
                </a:ext>
              </a:extLst>
            </p:cNvPr>
            <p:cNvSpPr>
              <a:spLocks noChangeArrowheads="1"/>
            </p:cNvSpPr>
            <p:nvPr/>
          </p:nvSpPr>
          <p:spPr bwMode="auto">
            <a:xfrm>
              <a:off x="3408" y="2360"/>
              <a:ext cx="290" cy="128"/>
            </a:xfrm>
            <a:prstGeom prst="rect">
              <a:avLst/>
            </a:prstGeom>
            <a:solidFill>
              <a:srgbClr val="CCFFCC">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ret</a:t>
              </a:r>
            </a:p>
          </p:txBody>
        </p:sp>
        <p:sp>
          <p:nvSpPr>
            <p:cNvPr id="46" name="Rectangle 44">
              <a:extLst>
                <a:ext uri="{FF2B5EF4-FFF2-40B4-BE49-F238E27FC236}">
                  <a16:creationId xmlns:a16="http://schemas.microsoft.com/office/drawing/2014/main" id="{9D9731CB-CB5D-4BA1-BCF4-F60D68EFDD56}"/>
                </a:ext>
              </a:extLst>
            </p:cNvPr>
            <p:cNvSpPr>
              <a:spLocks noChangeArrowheads="1"/>
            </p:cNvSpPr>
            <p:nvPr/>
          </p:nvSpPr>
          <p:spPr bwMode="auto">
            <a:xfrm>
              <a:off x="3408" y="2488"/>
              <a:ext cx="290" cy="128"/>
            </a:xfrm>
            <a:prstGeom prst="rect">
              <a:avLst/>
            </a:prstGeom>
            <a:solidFill>
              <a:srgbClr val="CCFFCC">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8</a:t>
              </a:r>
            </a:p>
          </p:txBody>
        </p:sp>
        <p:sp>
          <p:nvSpPr>
            <p:cNvPr id="47" name="Rectangle 45">
              <a:extLst>
                <a:ext uri="{FF2B5EF4-FFF2-40B4-BE49-F238E27FC236}">
                  <a16:creationId xmlns:a16="http://schemas.microsoft.com/office/drawing/2014/main" id="{08D9BD6D-8A6E-4E11-B9D3-3ED219647A83}"/>
                </a:ext>
              </a:extLst>
            </p:cNvPr>
            <p:cNvSpPr>
              <a:spLocks noChangeArrowheads="1"/>
            </p:cNvSpPr>
            <p:nvPr/>
          </p:nvSpPr>
          <p:spPr bwMode="auto">
            <a:xfrm>
              <a:off x="3408" y="2612"/>
              <a:ext cx="290" cy="128"/>
            </a:xfrm>
            <a:prstGeom prst="rect">
              <a:avLst/>
            </a:prstGeom>
            <a:solidFill>
              <a:srgbClr val="CCFFCC">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5</a:t>
              </a:r>
            </a:p>
          </p:txBody>
        </p:sp>
        <p:sp>
          <p:nvSpPr>
            <p:cNvPr id="48" name="Line 46">
              <a:extLst>
                <a:ext uri="{FF2B5EF4-FFF2-40B4-BE49-F238E27FC236}">
                  <a16:creationId xmlns:a16="http://schemas.microsoft.com/office/drawing/2014/main" id="{4324339B-D5CA-48F4-969E-FB589B98FB6E}"/>
                </a:ext>
              </a:extLst>
            </p:cNvPr>
            <p:cNvSpPr>
              <a:spLocks noChangeShapeType="1"/>
            </p:cNvSpPr>
            <p:nvPr/>
          </p:nvSpPr>
          <p:spPr bwMode="auto">
            <a:xfrm flipV="1">
              <a:off x="3408" y="2259"/>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9" name="Line 47">
              <a:extLst>
                <a:ext uri="{FF2B5EF4-FFF2-40B4-BE49-F238E27FC236}">
                  <a16:creationId xmlns:a16="http://schemas.microsoft.com/office/drawing/2014/main" id="{9508B025-9CBB-49FA-B741-4397BB1DED19}"/>
                </a:ext>
              </a:extLst>
            </p:cNvPr>
            <p:cNvSpPr>
              <a:spLocks noChangeShapeType="1"/>
            </p:cNvSpPr>
            <p:nvPr/>
          </p:nvSpPr>
          <p:spPr bwMode="auto">
            <a:xfrm flipV="1">
              <a:off x="3696" y="2256"/>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50" name="Rectangle 48">
            <a:extLst>
              <a:ext uri="{FF2B5EF4-FFF2-40B4-BE49-F238E27FC236}">
                <a16:creationId xmlns:a16="http://schemas.microsoft.com/office/drawing/2014/main" id="{87AABBF9-41BC-4AE9-9890-00CD0C77BA7B}"/>
              </a:ext>
            </a:extLst>
          </p:cNvPr>
          <p:cNvSpPr>
            <a:spLocks noChangeArrowheads="1"/>
          </p:cNvSpPr>
          <p:nvPr/>
        </p:nvSpPr>
        <p:spPr bwMode="auto">
          <a:xfrm>
            <a:off x="6562162" y="1775389"/>
            <a:ext cx="838200" cy="228600"/>
          </a:xfrm>
          <a:prstGeom prst="rect">
            <a:avLst/>
          </a:prstGeom>
          <a:noFill/>
          <a:ln w="12700">
            <a:noFill/>
            <a:miter lim="800000"/>
            <a:headEnd type="none" w="sm" len="sm"/>
            <a:tailEnd type="none" w="sm" len="sm"/>
          </a:ln>
        </p:spPr>
        <p:txBody>
          <a:bodyPr wrap="none" anchor="ctr"/>
          <a:lstStyle/>
          <a:p>
            <a:pPr eaLnBrk="0" fontAlgn="base" hangingPunct="0">
              <a:spcBef>
                <a:spcPct val="0"/>
              </a:spcBef>
              <a:spcAft>
                <a:spcPct val="0"/>
              </a:spcAft>
            </a:pPr>
            <a:r>
              <a:rPr kumimoji="1" lang="en-US" altLang="zh-TW" sz="1600">
                <a:solidFill>
                  <a:prstClr val="black"/>
                </a:solidFill>
                <a:latin typeface="Arial" charset="0"/>
                <a:ea typeface="新細明體" pitchFamily="18" charset="-120"/>
              </a:rPr>
              <a:t>Stack</a:t>
            </a:r>
          </a:p>
        </p:txBody>
      </p:sp>
      <p:grpSp>
        <p:nvGrpSpPr>
          <p:cNvPr id="51" name="Group 49">
            <a:extLst>
              <a:ext uri="{FF2B5EF4-FFF2-40B4-BE49-F238E27FC236}">
                <a16:creationId xmlns:a16="http://schemas.microsoft.com/office/drawing/2014/main" id="{477D4E35-C934-49D2-A394-030DF1C47976}"/>
              </a:ext>
            </a:extLst>
          </p:cNvPr>
          <p:cNvGrpSpPr>
            <a:grpSpLocks/>
          </p:cNvGrpSpPr>
          <p:nvPr/>
        </p:nvGrpSpPr>
        <p:grpSpPr bwMode="auto">
          <a:xfrm>
            <a:off x="7095562" y="2613589"/>
            <a:ext cx="461963" cy="965200"/>
            <a:chOff x="3840" y="3456"/>
            <a:chExt cx="291" cy="608"/>
          </a:xfrm>
        </p:grpSpPr>
        <p:sp>
          <p:nvSpPr>
            <p:cNvPr id="52" name="Rectangle 50">
              <a:extLst>
                <a:ext uri="{FF2B5EF4-FFF2-40B4-BE49-F238E27FC236}">
                  <a16:creationId xmlns:a16="http://schemas.microsoft.com/office/drawing/2014/main" id="{8F521431-C12B-4936-A633-0656860A8D3F}"/>
                </a:ext>
              </a:extLst>
            </p:cNvPr>
            <p:cNvSpPr>
              <a:spLocks noChangeArrowheads="1"/>
            </p:cNvSpPr>
            <p:nvPr/>
          </p:nvSpPr>
          <p:spPr bwMode="auto">
            <a:xfrm>
              <a:off x="3840" y="3560"/>
              <a:ext cx="290" cy="128"/>
            </a:xfrm>
            <a:prstGeom prst="rect">
              <a:avLst/>
            </a:prstGeom>
            <a:solidFill>
              <a:srgbClr val="CCECFF">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ret</a:t>
              </a:r>
            </a:p>
          </p:txBody>
        </p:sp>
        <p:sp>
          <p:nvSpPr>
            <p:cNvPr id="53" name="Rectangle 51">
              <a:extLst>
                <a:ext uri="{FF2B5EF4-FFF2-40B4-BE49-F238E27FC236}">
                  <a16:creationId xmlns:a16="http://schemas.microsoft.com/office/drawing/2014/main" id="{367DE71F-C9BD-48C5-8CBD-3DAF16987228}"/>
                </a:ext>
              </a:extLst>
            </p:cNvPr>
            <p:cNvSpPr>
              <a:spLocks noChangeArrowheads="1"/>
            </p:cNvSpPr>
            <p:nvPr/>
          </p:nvSpPr>
          <p:spPr bwMode="auto">
            <a:xfrm>
              <a:off x="3840" y="3688"/>
              <a:ext cx="290" cy="128"/>
            </a:xfrm>
            <a:prstGeom prst="rect">
              <a:avLst/>
            </a:prstGeom>
            <a:solidFill>
              <a:srgbClr val="CCECFF">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2</a:t>
              </a:r>
            </a:p>
          </p:txBody>
        </p:sp>
        <p:sp>
          <p:nvSpPr>
            <p:cNvPr id="54" name="Rectangle 52">
              <a:extLst>
                <a:ext uri="{FF2B5EF4-FFF2-40B4-BE49-F238E27FC236}">
                  <a16:creationId xmlns:a16="http://schemas.microsoft.com/office/drawing/2014/main" id="{499DEB84-7991-4391-9B0A-8E0688486B34}"/>
                </a:ext>
              </a:extLst>
            </p:cNvPr>
            <p:cNvSpPr>
              <a:spLocks noChangeArrowheads="1"/>
            </p:cNvSpPr>
            <p:nvPr/>
          </p:nvSpPr>
          <p:spPr bwMode="auto">
            <a:xfrm>
              <a:off x="3840" y="3812"/>
              <a:ext cx="290" cy="128"/>
            </a:xfrm>
            <a:prstGeom prst="rect">
              <a:avLst/>
            </a:prstGeom>
            <a:solidFill>
              <a:srgbClr val="CCECFF">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55" name="Line 53">
              <a:extLst>
                <a:ext uri="{FF2B5EF4-FFF2-40B4-BE49-F238E27FC236}">
                  <a16:creationId xmlns:a16="http://schemas.microsoft.com/office/drawing/2014/main" id="{0544B6D9-DC17-4F3B-AFF2-2ED6478F70DC}"/>
                </a:ext>
              </a:extLst>
            </p:cNvPr>
            <p:cNvSpPr>
              <a:spLocks noChangeShapeType="1"/>
            </p:cNvSpPr>
            <p:nvPr/>
          </p:nvSpPr>
          <p:spPr bwMode="auto">
            <a:xfrm flipV="1">
              <a:off x="3840" y="3459"/>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6" name="Line 54">
              <a:extLst>
                <a:ext uri="{FF2B5EF4-FFF2-40B4-BE49-F238E27FC236}">
                  <a16:creationId xmlns:a16="http://schemas.microsoft.com/office/drawing/2014/main" id="{ED4706B7-B9E7-45F8-9340-999DB0DB6479}"/>
                </a:ext>
              </a:extLst>
            </p:cNvPr>
            <p:cNvSpPr>
              <a:spLocks noChangeShapeType="1"/>
            </p:cNvSpPr>
            <p:nvPr/>
          </p:nvSpPr>
          <p:spPr bwMode="auto">
            <a:xfrm flipV="1">
              <a:off x="4130" y="3456"/>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7" name="Rectangle 55">
              <a:extLst>
                <a:ext uri="{FF2B5EF4-FFF2-40B4-BE49-F238E27FC236}">
                  <a16:creationId xmlns:a16="http://schemas.microsoft.com/office/drawing/2014/main" id="{BD4139A1-A314-4046-BCE6-7C4B77B38FC0}"/>
                </a:ext>
              </a:extLst>
            </p:cNvPr>
            <p:cNvSpPr>
              <a:spLocks noChangeArrowheads="1"/>
            </p:cNvSpPr>
            <p:nvPr/>
          </p:nvSpPr>
          <p:spPr bwMode="auto">
            <a:xfrm>
              <a:off x="3840" y="3936"/>
              <a:ext cx="290" cy="128"/>
            </a:xfrm>
            <a:prstGeom prst="rect">
              <a:avLst/>
            </a:prstGeom>
            <a:solidFill>
              <a:srgbClr val="CCECFF">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6</a:t>
              </a:r>
            </a:p>
          </p:txBody>
        </p:sp>
      </p:grpSp>
      <p:sp>
        <p:nvSpPr>
          <p:cNvPr id="58" name="Comment 56">
            <a:extLst>
              <a:ext uri="{FF2B5EF4-FFF2-40B4-BE49-F238E27FC236}">
                <a16:creationId xmlns:a16="http://schemas.microsoft.com/office/drawing/2014/main" id="{968732FA-582C-49EF-BC62-86EB0990BB27}"/>
              </a:ext>
            </a:extLst>
          </p:cNvPr>
          <p:cNvSpPr>
            <a:spLocks noChangeArrowheads="1"/>
          </p:cNvSpPr>
          <p:nvPr/>
        </p:nvSpPr>
        <p:spPr bwMode="auto">
          <a:xfrm>
            <a:off x="1304362" y="4594789"/>
            <a:ext cx="6629400" cy="1371600"/>
          </a:xfrm>
          <a:prstGeom prst="rect">
            <a:avLst/>
          </a:prstGeom>
          <a:solidFill>
            <a:srgbClr val="FCFDC6"/>
          </a:solidFill>
          <a:ln w="12700">
            <a:solidFill>
              <a:sysClr val="windowText" lastClr="000000"/>
            </a:solidFill>
            <a:miter lim="800000"/>
            <a:headEnd type="none" w="sm" len="sm"/>
            <a:tailEnd type="none" w="sm" len="sm"/>
          </a:ln>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TW" sz="1700" b="0" i="0" u="none" strike="noStrike" kern="0" cap="none" spc="0" normalizeH="0" baseline="0" noProof="0" dirty="0">
                <a:ln>
                  <a:noFill/>
                </a:ln>
                <a:solidFill>
                  <a:srgbClr val="000000"/>
                </a:solidFill>
                <a:effectLst/>
                <a:uLnTx/>
                <a:uFillTx/>
                <a:latin typeface="Arial" charset="0"/>
                <a:ea typeface="新細明體" pitchFamily="18" charset="-120"/>
              </a:rPr>
              <a:t>Each thread has its own state and thread context (the value of the CPU registers last time this thread is executed</a:t>
            </a:r>
            <a:r>
              <a:rPr kumimoji="1" lang="en-US" altLang="zh-TW" sz="1700" b="0" i="0" u="none" strike="noStrike" kern="0" cap="none" spc="0" normalizeH="0" baseline="0" noProof="0">
                <a:ln>
                  <a:noFill/>
                </a:ln>
                <a:solidFill>
                  <a:srgbClr val="000000"/>
                </a:solidFill>
                <a:effectLst/>
                <a:uLnTx/>
                <a:uFillTx/>
                <a:latin typeface="Arial" charset="0"/>
                <a:ea typeface="新細明體" pitchFamily="18" charset="-120"/>
              </a:rPr>
              <a:t>). Hence</a:t>
            </a:r>
            <a:r>
              <a:rPr kumimoji="1" lang="en-US" altLang="zh-TW" sz="1700" b="0" i="0" u="none" strike="noStrike" kern="0" cap="none" spc="0" normalizeH="0" baseline="0" noProof="0" dirty="0">
                <a:ln>
                  <a:noFill/>
                </a:ln>
                <a:solidFill>
                  <a:srgbClr val="000000"/>
                </a:solidFill>
                <a:effectLst/>
                <a:uLnTx/>
                <a:uFillTx/>
                <a:latin typeface="Arial" charset="0"/>
                <a:ea typeface="新細明體" pitchFamily="18" charset="-120"/>
              </a:rPr>
              <a:t>, a PCB alone is not sufficient.  The state and context of each thread are stored in the </a:t>
            </a:r>
            <a:r>
              <a:rPr kumimoji="1" lang="en-US" altLang="zh-TW" sz="1700" b="0" i="0" u="none" strike="noStrike" kern="0" cap="none" spc="0" normalizeH="0" baseline="0" noProof="0" dirty="0">
                <a:ln>
                  <a:noFill/>
                </a:ln>
                <a:solidFill>
                  <a:srgbClr val="3333CC"/>
                </a:solidFill>
                <a:effectLst/>
                <a:uLnTx/>
                <a:uFillTx/>
                <a:latin typeface="Arial" charset="0"/>
                <a:ea typeface="新細明體" pitchFamily="18" charset="-120"/>
              </a:rPr>
              <a:t>Thread Control Block</a:t>
            </a:r>
            <a:r>
              <a:rPr kumimoji="1" lang="en-US" altLang="zh-TW" sz="1700" b="0" i="0" u="none" strike="noStrike" kern="0" cap="none" spc="0" normalizeH="0" baseline="0" noProof="0" dirty="0">
                <a:ln>
                  <a:noFill/>
                </a:ln>
                <a:solidFill>
                  <a:srgbClr val="000000"/>
                </a:solidFill>
                <a:effectLst/>
                <a:uLnTx/>
                <a:uFillTx/>
                <a:latin typeface="Arial" charset="0"/>
                <a:ea typeface="新細明體" pitchFamily="18" charset="-120"/>
              </a:rPr>
              <a:t> (TCB) of the thread. PCB stores information related to the whole process.</a:t>
            </a:r>
          </a:p>
        </p:txBody>
      </p:sp>
      <p:sp>
        <p:nvSpPr>
          <p:cNvPr id="59" name="Rectangle 57">
            <a:extLst>
              <a:ext uri="{FF2B5EF4-FFF2-40B4-BE49-F238E27FC236}">
                <a16:creationId xmlns:a16="http://schemas.microsoft.com/office/drawing/2014/main" id="{5889F629-8AAC-4F81-9541-3868E3B02172}"/>
              </a:ext>
            </a:extLst>
          </p:cNvPr>
          <p:cNvSpPr>
            <a:spLocks noChangeArrowheads="1"/>
          </p:cNvSpPr>
          <p:nvPr/>
        </p:nvSpPr>
        <p:spPr bwMode="auto">
          <a:xfrm>
            <a:off x="3285562" y="3680389"/>
            <a:ext cx="5334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PCB</a:t>
            </a:r>
          </a:p>
        </p:txBody>
      </p:sp>
      <p:sp>
        <p:nvSpPr>
          <p:cNvPr id="60" name="Rectangle 58">
            <a:extLst>
              <a:ext uri="{FF2B5EF4-FFF2-40B4-BE49-F238E27FC236}">
                <a16:creationId xmlns:a16="http://schemas.microsoft.com/office/drawing/2014/main" id="{72CCF10D-DFAF-41C5-8F39-5C7372427E0B}"/>
              </a:ext>
            </a:extLst>
          </p:cNvPr>
          <p:cNvSpPr>
            <a:spLocks noChangeArrowheads="1"/>
          </p:cNvSpPr>
          <p:nvPr/>
        </p:nvSpPr>
        <p:spPr bwMode="auto">
          <a:xfrm>
            <a:off x="4123762" y="3299389"/>
            <a:ext cx="533400" cy="304800"/>
          </a:xfrm>
          <a:prstGeom prst="rect">
            <a:avLst/>
          </a:prstGeom>
          <a:solidFill>
            <a:srgbClr val="FFCC99"/>
          </a:solidFill>
          <a:ln w="12700">
            <a:solidFill>
              <a:sysClr val="windowText" lastClr="000000"/>
            </a:solidFill>
            <a:miter lim="800000"/>
            <a:headEnd type="none" w="sm" len="sm"/>
            <a:tailEnd type="none" w="sm" len="sm"/>
          </a:ln>
        </p:spPr>
        <p:txBody>
          <a:bodyPr wrap="none"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TCB</a:t>
            </a:r>
          </a:p>
        </p:txBody>
      </p:sp>
      <p:sp>
        <p:nvSpPr>
          <p:cNvPr id="61" name="Rectangle 59">
            <a:extLst>
              <a:ext uri="{FF2B5EF4-FFF2-40B4-BE49-F238E27FC236}">
                <a16:creationId xmlns:a16="http://schemas.microsoft.com/office/drawing/2014/main" id="{0DA54383-2987-4DAE-BBD8-8F5953EE57D2}"/>
              </a:ext>
            </a:extLst>
          </p:cNvPr>
          <p:cNvSpPr>
            <a:spLocks noChangeArrowheads="1"/>
          </p:cNvSpPr>
          <p:nvPr/>
        </p:nvSpPr>
        <p:spPr bwMode="auto">
          <a:xfrm>
            <a:off x="4123762" y="3680389"/>
            <a:ext cx="533400" cy="304800"/>
          </a:xfrm>
          <a:prstGeom prst="rect">
            <a:avLst/>
          </a:prstGeom>
          <a:solidFill>
            <a:srgbClr val="CCFFCC"/>
          </a:solidFill>
          <a:ln w="12700">
            <a:solidFill>
              <a:sysClr val="windowText" lastClr="000000"/>
            </a:solidFill>
            <a:miter lim="800000"/>
            <a:headEnd type="none" w="sm" len="sm"/>
            <a:tailEnd type="none" w="sm" len="sm"/>
          </a:ln>
        </p:spPr>
        <p:txBody>
          <a:bodyPr wrap="none"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TCB</a:t>
            </a:r>
          </a:p>
        </p:txBody>
      </p:sp>
      <p:sp>
        <p:nvSpPr>
          <p:cNvPr id="62" name="Rectangle 60">
            <a:extLst>
              <a:ext uri="{FF2B5EF4-FFF2-40B4-BE49-F238E27FC236}">
                <a16:creationId xmlns:a16="http://schemas.microsoft.com/office/drawing/2014/main" id="{26C8A082-1A32-4875-93F6-8BFF6C051C92}"/>
              </a:ext>
            </a:extLst>
          </p:cNvPr>
          <p:cNvSpPr>
            <a:spLocks noChangeArrowheads="1"/>
          </p:cNvSpPr>
          <p:nvPr/>
        </p:nvSpPr>
        <p:spPr bwMode="auto">
          <a:xfrm>
            <a:off x="4123762" y="4061389"/>
            <a:ext cx="533400" cy="304800"/>
          </a:xfrm>
          <a:prstGeom prst="rect">
            <a:avLst/>
          </a:prstGeom>
          <a:solidFill>
            <a:srgbClr val="99CCFF"/>
          </a:solidFill>
          <a:ln w="12700">
            <a:solidFill>
              <a:sysClr val="windowText" lastClr="000000"/>
            </a:solidFill>
            <a:miter lim="800000"/>
            <a:headEnd type="none" w="sm" len="sm"/>
            <a:tailEnd type="none" w="sm" len="sm"/>
          </a:ln>
        </p:spPr>
        <p:txBody>
          <a:bodyPr wrap="none"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TCB</a:t>
            </a:r>
          </a:p>
        </p:txBody>
      </p:sp>
      <p:grpSp>
        <p:nvGrpSpPr>
          <p:cNvPr id="63" name="Group 61">
            <a:extLst>
              <a:ext uri="{FF2B5EF4-FFF2-40B4-BE49-F238E27FC236}">
                <a16:creationId xmlns:a16="http://schemas.microsoft.com/office/drawing/2014/main" id="{E1333E9F-ED3C-4147-9E71-5E1DCFC18AA1}"/>
              </a:ext>
            </a:extLst>
          </p:cNvPr>
          <p:cNvGrpSpPr>
            <a:grpSpLocks/>
          </p:cNvGrpSpPr>
          <p:nvPr/>
        </p:nvGrpSpPr>
        <p:grpSpPr bwMode="auto">
          <a:xfrm>
            <a:off x="6409762" y="2231002"/>
            <a:ext cx="460375" cy="763587"/>
            <a:chOff x="3408" y="1631"/>
            <a:chExt cx="290" cy="481"/>
          </a:xfrm>
        </p:grpSpPr>
        <p:sp>
          <p:nvSpPr>
            <p:cNvPr id="64" name="Rectangle 62">
              <a:extLst>
                <a:ext uri="{FF2B5EF4-FFF2-40B4-BE49-F238E27FC236}">
                  <a16:creationId xmlns:a16="http://schemas.microsoft.com/office/drawing/2014/main" id="{A52469F7-8051-4EE5-B08B-D095DB2C7ADA}"/>
                </a:ext>
              </a:extLst>
            </p:cNvPr>
            <p:cNvSpPr>
              <a:spLocks noChangeArrowheads="1"/>
            </p:cNvSpPr>
            <p:nvPr/>
          </p:nvSpPr>
          <p:spPr bwMode="auto">
            <a:xfrm>
              <a:off x="3408" y="1732"/>
              <a:ext cx="290" cy="128"/>
            </a:xfrm>
            <a:prstGeom prst="rect">
              <a:avLst/>
            </a:prstGeom>
            <a:solidFill>
              <a:srgbClr val="FFCC99">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ret</a:t>
              </a:r>
            </a:p>
          </p:txBody>
        </p:sp>
        <p:sp>
          <p:nvSpPr>
            <p:cNvPr id="65" name="Rectangle 63">
              <a:extLst>
                <a:ext uri="{FF2B5EF4-FFF2-40B4-BE49-F238E27FC236}">
                  <a16:creationId xmlns:a16="http://schemas.microsoft.com/office/drawing/2014/main" id="{9862974A-2E57-470C-995A-D187E836203E}"/>
                </a:ext>
              </a:extLst>
            </p:cNvPr>
            <p:cNvSpPr>
              <a:spLocks noChangeArrowheads="1"/>
            </p:cNvSpPr>
            <p:nvPr/>
          </p:nvSpPr>
          <p:spPr bwMode="auto">
            <a:xfrm>
              <a:off x="3408" y="1860"/>
              <a:ext cx="290" cy="128"/>
            </a:xfrm>
            <a:prstGeom prst="rect">
              <a:avLst/>
            </a:prstGeom>
            <a:solidFill>
              <a:srgbClr val="FFCC99">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4</a:t>
              </a:r>
            </a:p>
          </p:txBody>
        </p:sp>
        <p:sp>
          <p:nvSpPr>
            <p:cNvPr id="66" name="Rectangle 64">
              <a:extLst>
                <a:ext uri="{FF2B5EF4-FFF2-40B4-BE49-F238E27FC236}">
                  <a16:creationId xmlns:a16="http://schemas.microsoft.com/office/drawing/2014/main" id="{94732CBE-03B5-4DB9-B0B3-1B50EC4A40C4}"/>
                </a:ext>
              </a:extLst>
            </p:cNvPr>
            <p:cNvSpPr>
              <a:spLocks noChangeArrowheads="1"/>
            </p:cNvSpPr>
            <p:nvPr/>
          </p:nvSpPr>
          <p:spPr bwMode="auto">
            <a:xfrm>
              <a:off x="3408" y="1984"/>
              <a:ext cx="290" cy="128"/>
            </a:xfrm>
            <a:prstGeom prst="rect">
              <a:avLst/>
            </a:prstGeom>
            <a:solidFill>
              <a:srgbClr val="FFCC99">
                <a:alpha val="50195"/>
              </a:srgbClr>
            </a:solidFill>
            <a:ln w="9525">
              <a:solidFill>
                <a:sysClr val="windowText" lastClr="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3</a:t>
              </a:r>
            </a:p>
          </p:txBody>
        </p:sp>
        <p:sp>
          <p:nvSpPr>
            <p:cNvPr id="67" name="Line 65">
              <a:extLst>
                <a:ext uri="{FF2B5EF4-FFF2-40B4-BE49-F238E27FC236}">
                  <a16:creationId xmlns:a16="http://schemas.microsoft.com/office/drawing/2014/main" id="{00750BDC-7FE6-475C-BA46-87ED5CB20F69}"/>
                </a:ext>
              </a:extLst>
            </p:cNvPr>
            <p:cNvSpPr>
              <a:spLocks noChangeShapeType="1"/>
            </p:cNvSpPr>
            <p:nvPr/>
          </p:nvSpPr>
          <p:spPr bwMode="auto">
            <a:xfrm flipV="1">
              <a:off x="3408" y="1631"/>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8" name="Line 66">
              <a:extLst>
                <a:ext uri="{FF2B5EF4-FFF2-40B4-BE49-F238E27FC236}">
                  <a16:creationId xmlns:a16="http://schemas.microsoft.com/office/drawing/2014/main" id="{4E6ABE43-C98E-4C22-AF31-2CA998E2AC00}"/>
                </a:ext>
              </a:extLst>
            </p:cNvPr>
            <p:cNvSpPr>
              <a:spLocks noChangeShapeType="1"/>
            </p:cNvSpPr>
            <p:nvPr/>
          </p:nvSpPr>
          <p:spPr bwMode="auto">
            <a:xfrm flipV="1">
              <a:off x="3696" y="1632"/>
              <a:ext cx="1" cy="128"/>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Tree>
    <p:extLst>
      <p:ext uri="{BB962C8B-B14F-4D97-AF65-F5344CB8AC3E}">
        <p14:creationId xmlns:p14="http://schemas.microsoft.com/office/powerpoint/2010/main" val="410933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BCDE4E-D8BD-4E8E-881D-0C0AC4CCE955}"/>
              </a:ext>
            </a:extLst>
          </p:cNvPr>
          <p:cNvSpPr>
            <a:spLocks noGrp="1"/>
          </p:cNvSpPr>
          <p:nvPr>
            <p:ph idx="1"/>
          </p:nvPr>
        </p:nvSpPr>
        <p:spPr>
          <a:xfrm>
            <a:off x="370613" y="1274325"/>
            <a:ext cx="9218625" cy="4679250"/>
          </a:xfrm>
        </p:spPr>
        <p:txBody>
          <a:bodyPr/>
          <a:lstStyle/>
          <a:p>
            <a:r>
              <a:rPr lang="en-US" altLang="zh-TW" dirty="0">
                <a:ea typeface="新細明體" pitchFamily="18" charset="-120"/>
              </a:rPr>
              <a:t>Multithreading</a:t>
            </a:r>
          </a:p>
          <a:p>
            <a:r>
              <a:rPr lang="en-US" altLang="zh-TW" dirty="0">
                <a:ea typeface="新細明體" pitchFamily="18" charset="-120"/>
              </a:rPr>
              <a:t>Process vs. Thread</a:t>
            </a:r>
          </a:p>
          <a:p>
            <a:r>
              <a:rPr lang="en-US" altLang="zh-TW" dirty="0">
                <a:ea typeface="新細明體" pitchFamily="18" charset="-120"/>
              </a:rPr>
              <a:t>Process image in multithreaded process</a:t>
            </a:r>
          </a:p>
          <a:p>
            <a:pPr lvl="1"/>
            <a:r>
              <a:rPr lang="en-US" altLang="zh-TW" dirty="0">
                <a:ea typeface="新細明體" pitchFamily="18" charset="-120"/>
              </a:rPr>
              <a:t>Thread Control Block (TCB)</a:t>
            </a:r>
          </a:p>
          <a:p>
            <a:r>
              <a:rPr lang="en-US" altLang="zh-TW" dirty="0">
                <a:ea typeface="新細明體" pitchFamily="18" charset="-120"/>
              </a:rPr>
              <a:t>Thread switching</a:t>
            </a:r>
          </a:p>
          <a:p>
            <a:r>
              <a:rPr lang="en-US" altLang="zh-TW" dirty="0">
                <a:ea typeface="新細明體" pitchFamily="18" charset="-120"/>
              </a:rPr>
              <a:t>Benefits of threads</a:t>
            </a:r>
          </a:p>
          <a:p>
            <a:r>
              <a:rPr lang="en-US" altLang="zh-TW" dirty="0">
                <a:ea typeface="新細明體" pitchFamily="18" charset="-120"/>
              </a:rPr>
              <a:t>Symmetric multiprocessing (SMP)</a:t>
            </a:r>
            <a:endParaRPr lang="en-US" dirty="0"/>
          </a:p>
        </p:txBody>
      </p:sp>
      <p:sp>
        <p:nvSpPr>
          <p:cNvPr id="3" name="Title 2">
            <a:extLst>
              <a:ext uri="{FF2B5EF4-FFF2-40B4-BE49-F238E27FC236}">
                <a16:creationId xmlns:a16="http://schemas.microsoft.com/office/drawing/2014/main" id="{4ADD65D6-270E-4F7D-9137-2AE2CF27FD28}"/>
              </a:ext>
            </a:extLst>
          </p:cNvPr>
          <p:cNvSpPr>
            <a:spLocks noGrp="1"/>
          </p:cNvSpPr>
          <p:nvPr>
            <p:ph type="title"/>
          </p:nvPr>
        </p:nvSpPr>
        <p:spPr/>
        <p:txBody>
          <a:bodyPr/>
          <a:lstStyle/>
          <a:p>
            <a:r>
              <a:rPr lang="en-US" dirty="0"/>
              <a:t>What We Will Learn</a:t>
            </a:r>
          </a:p>
        </p:txBody>
      </p:sp>
      <p:sp>
        <p:nvSpPr>
          <p:cNvPr id="4" name="Slide Number Placeholder 3">
            <a:extLst>
              <a:ext uri="{FF2B5EF4-FFF2-40B4-BE49-F238E27FC236}">
                <a16:creationId xmlns:a16="http://schemas.microsoft.com/office/drawing/2014/main" id="{17050F52-081C-4816-B628-1FA291C949DE}"/>
              </a:ext>
            </a:extLst>
          </p:cNvPr>
          <p:cNvSpPr>
            <a:spLocks noGrp="1"/>
          </p:cNvSpPr>
          <p:nvPr>
            <p:ph type="sldNum" sz="quarter" idx="15"/>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3650807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TW" dirty="0">
                <a:ea typeface="新細明體" pitchFamily="18" charset="-120"/>
              </a:rPr>
              <a:t>Splitting the PCB in Chap 3</a:t>
            </a:r>
          </a:p>
        </p:txBody>
      </p:sp>
      <p:sp>
        <p:nvSpPr>
          <p:cNvPr id="32771" name="Rectangle 3"/>
          <p:cNvSpPr>
            <a:spLocks noGrp="1" noChangeArrowheads="1"/>
          </p:cNvSpPr>
          <p:nvPr>
            <p:ph type="body" idx="1"/>
          </p:nvPr>
        </p:nvSpPr>
        <p:spPr>
          <a:xfrm>
            <a:off x="2286000" y="1752600"/>
            <a:ext cx="7772400" cy="4114800"/>
          </a:xfrm>
        </p:spPr>
        <p:txBody>
          <a:bodyPr>
            <a:normAutofit lnSpcReduction="10000"/>
          </a:bodyPr>
          <a:lstStyle/>
          <a:p>
            <a:pPr eaLnBrk="1" hangingPunct="1">
              <a:lnSpc>
                <a:spcPct val="90000"/>
              </a:lnSpc>
            </a:pPr>
            <a:r>
              <a:rPr lang="en-US" altLang="zh-TW" sz="2800" dirty="0">
                <a:ea typeface="新細明體" pitchFamily="18" charset="-120"/>
              </a:rPr>
              <a:t>Process Identification:</a:t>
            </a:r>
          </a:p>
          <a:p>
            <a:pPr lvl="1" eaLnBrk="1" hangingPunct="1">
              <a:lnSpc>
                <a:spcPct val="90000"/>
              </a:lnSpc>
            </a:pPr>
            <a:r>
              <a:rPr lang="en-US" altLang="zh-TW" sz="2400" dirty="0">
                <a:ea typeface="新細明體" pitchFamily="18" charset="-120"/>
              </a:rPr>
              <a:t>Process ID, User ID      , Thread ID</a:t>
            </a:r>
          </a:p>
          <a:p>
            <a:pPr eaLnBrk="1" hangingPunct="1">
              <a:lnSpc>
                <a:spcPct val="90000"/>
              </a:lnSpc>
            </a:pPr>
            <a:r>
              <a:rPr lang="en-US" altLang="zh-TW" sz="2800" dirty="0">
                <a:ea typeface="新細明體" pitchFamily="18" charset="-120"/>
              </a:rPr>
              <a:t>Processor State Information</a:t>
            </a:r>
          </a:p>
          <a:p>
            <a:pPr eaLnBrk="1" hangingPunct="1">
              <a:lnSpc>
                <a:spcPct val="90000"/>
              </a:lnSpc>
            </a:pPr>
            <a:r>
              <a:rPr lang="en-US" altLang="zh-TW" sz="2800" dirty="0">
                <a:ea typeface="新細明體" pitchFamily="18" charset="-120"/>
              </a:rPr>
              <a:t>Process Control Information</a:t>
            </a:r>
          </a:p>
          <a:p>
            <a:pPr lvl="1" eaLnBrk="1" hangingPunct="1">
              <a:lnSpc>
                <a:spcPct val="90000"/>
              </a:lnSpc>
            </a:pPr>
            <a:r>
              <a:rPr lang="en-US" altLang="zh-TW" sz="2400" dirty="0">
                <a:ea typeface="新細明體" pitchFamily="18" charset="-120"/>
              </a:rPr>
              <a:t>scheduling            and state information</a:t>
            </a:r>
          </a:p>
          <a:p>
            <a:pPr lvl="1" eaLnBrk="1" hangingPunct="1">
              <a:lnSpc>
                <a:spcPct val="90000"/>
              </a:lnSpc>
            </a:pPr>
            <a:r>
              <a:rPr lang="en-US" altLang="zh-TW" sz="2400" dirty="0">
                <a:ea typeface="新細明體" pitchFamily="18" charset="-120"/>
              </a:rPr>
              <a:t>data structuring</a:t>
            </a:r>
          </a:p>
          <a:p>
            <a:pPr lvl="1" eaLnBrk="1" hangingPunct="1">
              <a:lnSpc>
                <a:spcPct val="90000"/>
              </a:lnSpc>
            </a:pPr>
            <a:r>
              <a:rPr lang="en-US" altLang="zh-TW" sz="2400" dirty="0" err="1">
                <a:ea typeface="新細明體" pitchFamily="18" charset="-120"/>
              </a:rPr>
              <a:t>interprocess</a:t>
            </a:r>
            <a:r>
              <a:rPr lang="en-US" altLang="zh-TW" sz="2400" dirty="0">
                <a:ea typeface="新細明體" pitchFamily="18" charset="-120"/>
              </a:rPr>
              <a:t> communication</a:t>
            </a:r>
          </a:p>
          <a:p>
            <a:pPr lvl="1" eaLnBrk="1" hangingPunct="1">
              <a:lnSpc>
                <a:spcPct val="90000"/>
              </a:lnSpc>
            </a:pPr>
            <a:r>
              <a:rPr lang="en-US" altLang="zh-TW" sz="2400" dirty="0">
                <a:ea typeface="新細明體" pitchFamily="18" charset="-120"/>
              </a:rPr>
              <a:t>process privileges</a:t>
            </a:r>
          </a:p>
          <a:p>
            <a:pPr lvl="1" eaLnBrk="1" hangingPunct="1">
              <a:lnSpc>
                <a:spcPct val="90000"/>
              </a:lnSpc>
            </a:pPr>
            <a:r>
              <a:rPr lang="en-US" altLang="zh-TW" sz="2400" dirty="0">
                <a:ea typeface="新細明體" pitchFamily="18" charset="-120"/>
              </a:rPr>
              <a:t>memory management</a:t>
            </a:r>
          </a:p>
          <a:p>
            <a:pPr lvl="1" eaLnBrk="1" hangingPunct="1">
              <a:lnSpc>
                <a:spcPct val="90000"/>
              </a:lnSpc>
            </a:pPr>
            <a:r>
              <a:rPr lang="en-US" altLang="zh-TW" sz="2400" dirty="0">
                <a:ea typeface="新細明體" pitchFamily="18" charset="-120"/>
              </a:rPr>
              <a:t>resource ownership and utilization</a:t>
            </a:r>
          </a:p>
        </p:txBody>
      </p:sp>
      <p:sp>
        <p:nvSpPr>
          <p:cNvPr id="32772" name="Rectangle 4"/>
          <p:cNvSpPr>
            <a:spLocks noChangeArrowheads="1"/>
          </p:cNvSpPr>
          <p:nvPr/>
        </p:nvSpPr>
        <p:spPr bwMode="auto">
          <a:xfrm>
            <a:off x="4661652" y="3446274"/>
            <a:ext cx="304800" cy="304800"/>
          </a:xfrm>
          <a:prstGeom prst="rect">
            <a:avLst/>
          </a:prstGeom>
          <a:solidFill>
            <a:schemeClr val="bg1"/>
          </a:solidFill>
          <a:ln w="12700">
            <a:solidFill>
              <a:schemeClr val="tx1"/>
            </a:solidFill>
            <a:miter lim="800000"/>
            <a:headEnd/>
            <a:tailEnd/>
          </a:ln>
        </p:spPr>
        <p:txBody>
          <a:bodyPr lIns="54000" rIns="54000" anchor="ctr"/>
          <a:lstStyle/>
          <a:p>
            <a:pPr algn="ctr">
              <a:lnSpc>
                <a:spcPct val="80000"/>
              </a:lnSpc>
            </a:pPr>
            <a:r>
              <a:rPr kumimoji="1" lang="en-US" altLang="zh-TW" dirty="0">
                <a:latin typeface="Arial" charset="0"/>
                <a:ea typeface="新細明體" pitchFamily="18" charset="-120"/>
              </a:rPr>
              <a:t>P</a:t>
            </a:r>
          </a:p>
        </p:txBody>
      </p:sp>
      <p:sp>
        <p:nvSpPr>
          <p:cNvPr id="32773" name="Rectangle 5"/>
          <p:cNvSpPr>
            <a:spLocks noChangeArrowheads="1"/>
          </p:cNvSpPr>
          <p:nvPr/>
        </p:nvSpPr>
        <p:spPr bwMode="auto">
          <a:xfrm>
            <a:off x="4280652" y="3446274"/>
            <a:ext cx="304800" cy="304800"/>
          </a:xfrm>
          <a:prstGeom prst="rect">
            <a:avLst/>
          </a:prstGeom>
          <a:solidFill>
            <a:srgbClr val="CCFFFF"/>
          </a:solidFill>
          <a:ln w="12700">
            <a:solidFill>
              <a:schemeClr val="tx1"/>
            </a:solidFill>
            <a:miter lim="800000"/>
            <a:headEnd type="none" w="sm" len="sm"/>
            <a:tailEnd type="none" w="sm" len="sm"/>
          </a:ln>
        </p:spPr>
        <p:txBody>
          <a:bodyPr lIns="54000" rIns="54000" anchor="ctr"/>
          <a:lstStyle/>
          <a:p>
            <a:pPr algn="ctr">
              <a:lnSpc>
                <a:spcPct val="80000"/>
              </a:lnSpc>
            </a:pPr>
            <a:r>
              <a:rPr kumimoji="1" lang="en-US" altLang="zh-TW" dirty="0">
                <a:latin typeface="Arial" charset="0"/>
                <a:ea typeface="新細明體" pitchFamily="18" charset="-120"/>
              </a:rPr>
              <a:t>T</a:t>
            </a:r>
          </a:p>
        </p:txBody>
      </p:sp>
      <p:sp>
        <p:nvSpPr>
          <p:cNvPr id="32774" name="Rectangle 6"/>
          <p:cNvSpPr>
            <a:spLocks noChangeArrowheads="1"/>
          </p:cNvSpPr>
          <p:nvPr/>
        </p:nvSpPr>
        <p:spPr bwMode="auto">
          <a:xfrm>
            <a:off x="7239000" y="2173287"/>
            <a:ext cx="304800" cy="304800"/>
          </a:xfrm>
          <a:prstGeom prst="rect">
            <a:avLst/>
          </a:prstGeom>
          <a:solidFill>
            <a:srgbClr val="CCFFFF"/>
          </a:solidFill>
          <a:ln w="12700">
            <a:solidFill>
              <a:schemeClr val="tx1"/>
            </a:solidFill>
            <a:miter lim="800000"/>
            <a:headEnd type="none" w="sm" len="sm"/>
            <a:tailEnd type="none" w="sm" len="sm"/>
          </a:ln>
        </p:spPr>
        <p:txBody>
          <a:bodyPr lIns="54000" rIns="54000" anchor="ctr"/>
          <a:lstStyle/>
          <a:p>
            <a:pPr algn="ctr">
              <a:lnSpc>
                <a:spcPct val="80000"/>
              </a:lnSpc>
            </a:pPr>
            <a:r>
              <a:rPr kumimoji="1" lang="en-US" altLang="zh-TW">
                <a:latin typeface="Arial" charset="0"/>
                <a:ea typeface="新細明體" pitchFamily="18" charset="-120"/>
              </a:rPr>
              <a:t>T</a:t>
            </a:r>
          </a:p>
        </p:txBody>
      </p:sp>
      <p:sp>
        <p:nvSpPr>
          <p:cNvPr id="32775" name="Rectangle 7"/>
          <p:cNvSpPr>
            <a:spLocks noChangeArrowheads="1"/>
          </p:cNvSpPr>
          <p:nvPr/>
        </p:nvSpPr>
        <p:spPr bwMode="auto">
          <a:xfrm>
            <a:off x="6620439" y="2590145"/>
            <a:ext cx="304800" cy="304800"/>
          </a:xfrm>
          <a:prstGeom prst="rect">
            <a:avLst/>
          </a:prstGeom>
          <a:solidFill>
            <a:srgbClr val="CCFFFF"/>
          </a:solidFill>
          <a:ln w="12700">
            <a:solidFill>
              <a:schemeClr val="tx1"/>
            </a:solidFill>
            <a:miter lim="800000"/>
            <a:headEnd type="none" w="sm" len="sm"/>
            <a:tailEnd type="none" w="sm" len="sm"/>
          </a:ln>
        </p:spPr>
        <p:txBody>
          <a:bodyPr lIns="54000" rIns="54000" anchor="ctr"/>
          <a:lstStyle/>
          <a:p>
            <a:pPr algn="ctr">
              <a:lnSpc>
                <a:spcPct val="80000"/>
              </a:lnSpc>
            </a:pPr>
            <a:r>
              <a:rPr kumimoji="1" lang="en-US" altLang="zh-TW">
                <a:latin typeface="Arial" charset="0"/>
                <a:ea typeface="新細明體" pitchFamily="18" charset="-120"/>
              </a:rPr>
              <a:t>T</a:t>
            </a:r>
          </a:p>
        </p:txBody>
      </p:sp>
      <p:sp>
        <p:nvSpPr>
          <p:cNvPr id="32776" name="Rectangle 8"/>
          <p:cNvSpPr>
            <a:spLocks noChangeArrowheads="1"/>
          </p:cNvSpPr>
          <p:nvPr/>
        </p:nvSpPr>
        <p:spPr bwMode="auto">
          <a:xfrm>
            <a:off x="5186089" y="3827274"/>
            <a:ext cx="304800" cy="304800"/>
          </a:xfrm>
          <a:prstGeom prst="rect">
            <a:avLst/>
          </a:prstGeom>
          <a:solidFill>
            <a:schemeClr val="bg1"/>
          </a:solidFill>
          <a:ln w="12700">
            <a:solidFill>
              <a:schemeClr val="tx1"/>
            </a:solidFill>
            <a:miter lim="800000"/>
            <a:headEnd/>
            <a:tailEnd/>
          </a:ln>
        </p:spPr>
        <p:txBody>
          <a:bodyPr lIns="54000" rIns="54000" anchor="ctr"/>
          <a:lstStyle/>
          <a:p>
            <a:pPr algn="ctr">
              <a:lnSpc>
                <a:spcPct val="80000"/>
              </a:lnSpc>
            </a:pPr>
            <a:r>
              <a:rPr kumimoji="1" lang="en-US" altLang="zh-TW">
                <a:latin typeface="Arial" charset="0"/>
                <a:ea typeface="新細明體" pitchFamily="18" charset="-120"/>
              </a:rPr>
              <a:t>P</a:t>
            </a:r>
          </a:p>
        </p:txBody>
      </p:sp>
      <p:sp>
        <p:nvSpPr>
          <p:cNvPr id="32777" name="Rectangle 9"/>
          <p:cNvSpPr>
            <a:spLocks noChangeArrowheads="1"/>
          </p:cNvSpPr>
          <p:nvPr/>
        </p:nvSpPr>
        <p:spPr bwMode="auto">
          <a:xfrm>
            <a:off x="4805089" y="3827274"/>
            <a:ext cx="304800" cy="304800"/>
          </a:xfrm>
          <a:prstGeom prst="rect">
            <a:avLst/>
          </a:prstGeom>
          <a:solidFill>
            <a:srgbClr val="CCFFFF"/>
          </a:solidFill>
          <a:ln w="12700">
            <a:solidFill>
              <a:schemeClr val="tx1"/>
            </a:solidFill>
            <a:miter lim="800000"/>
            <a:headEnd type="none" w="sm" len="sm"/>
            <a:tailEnd type="none" w="sm" len="sm"/>
          </a:ln>
        </p:spPr>
        <p:txBody>
          <a:bodyPr lIns="54000" rIns="54000" anchor="ctr"/>
          <a:lstStyle/>
          <a:p>
            <a:pPr algn="ctr">
              <a:lnSpc>
                <a:spcPct val="80000"/>
              </a:lnSpc>
            </a:pPr>
            <a:r>
              <a:rPr kumimoji="1" lang="en-US" altLang="zh-TW" dirty="0">
                <a:latin typeface="Arial" charset="0"/>
                <a:ea typeface="新細明體" pitchFamily="18" charset="-120"/>
              </a:rPr>
              <a:t>T</a:t>
            </a:r>
          </a:p>
        </p:txBody>
      </p:sp>
      <p:sp>
        <p:nvSpPr>
          <p:cNvPr id="32778" name="Rectangle 10"/>
          <p:cNvSpPr>
            <a:spLocks noChangeArrowheads="1"/>
          </p:cNvSpPr>
          <p:nvPr/>
        </p:nvSpPr>
        <p:spPr bwMode="auto">
          <a:xfrm>
            <a:off x="6347016" y="4154487"/>
            <a:ext cx="304800" cy="304800"/>
          </a:xfrm>
          <a:prstGeom prst="rect">
            <a:avLst/>
          </a:prstGeom>
          <a:solidFill>
            <a:schemeClr val="bg1"/>
          </a:solidFill>
          <a:ln w="12700">
            <a:solidFill>
              <a:schemeClr val="tx1"/>
            </a:solidFill>
            <a:miter lim="800000"/>
            <a:headEnd/>
            <a:tailEnd/>
          </a:ln>
        </p:spPr>
        <p:txBody>
          <a:bodyPr lIns="54000" rIns="54000" anchor="ctr"/>
          <a:lstStyle/>
          <a:p>
            <a:pPr algn="ctr">
              <a:lnSpc>
                <a:spcPct val="80000"/>
              </a:lnSpc>
            </a:pPr>
            <a:r>
              <a:rPr kumimoji="1" lang="en-US" altLang="zh-TW">
                <a:latin typeface="Arial" charset="0"/>
                <a:ea typeface="新細明體" pitchFamily="18" charset="-120"/>
              </a:rPr>
              <a:t>P</a:t>
            </a:r>
          </a:p>
        </p:txBody>
      </p:sp>
      <p:sp>
        <p:nvSpPr>
          <p:cNvPr id="32779" name="Rectangle 11"/>
          <p:cNvSpPr>
            <a:spLocks noChangeArrowheads="1"/>
          </p:cNvSpPr>
          <p:nvPr/>
        </p:nvSpPr>
        <p:spPr bwMode="auto">
          <a:xfrm>
            <a:off x="5082994" y="4499629"/>
            <a:ext cx="304800" cy="304800"/>
          </a:xfrm>
          <a:prstGeom prst="rect">
            <a:avLst/>
          </a:prstGeom>
          <a:solidFill>
            <a:schemeClr val="bg1"/>
          </a:solidFill>
          <a:ln w="12700">
            <a:solidFill>
              <a:schemeClr val="tx1"/>
            </a:solidFill>
            <a:miter lim="800000"/>
            <a:headEnd/>
            <a:tailEnd/>
          </a:ln>
        </p:spPr>
        <p:txBody>
          <a:bodyPr lIns="54000" rIns="54000" anchor="ctr"/>
          <a:lstStyle/>
          <a:p>
            <a:pPr algn="ctr">
              <a:lnSpc>
                <a:spcPct val="80000"/>
              </a:lnSpc>
            </a:pPr>
            <a:r>
              <a:rPr kumimoji="1" lang="en-US" altLang="zh-TW" dirty="0">
                <a:latin typeface="Arial" charset="0"/>
                <a:ea typeface="新細明體" pitchFamily="18" charset="-120"/>
              </a:rPr>
              <a:t>P</a:t>
            </a:r>
          </a:p>
        </p:txBody>
      </p:sp>
      <p:sp>
        <p:nvSpPr>
          <p:cNvPr id="32780" name="Rectangle 12"/>
          <p:cNvSpPr>
            <a:spLocks noChangeArrowheads="1"/>
          </p:cNvSpPr>
          <p:nvPr/>
        </p:nvSpPr>
        <p:spPr bwMode="auto">
          <a:xfrm>
            <a:off x="5549156" y="4840287"/>
            <a:ext cx="304800" cy="304800"/>
          </a:xfrm>
          <a:prstGeom prst="rect">
            <a:avLst/>
          </a:prstGeom>
          <a:solidFill>
            <a:schemeClr val="bg1"/>
          </a:solidFill>
          <a:ln w="12700">
            <a:solidFill>
              <a:schemeClr val="tx1"/>
            </a:solidFill>
            <a:miter lim="800000"/>
            <a:headEnd/>
            <a:tailEnd/>
          </a:ln>
        </p:spPr>
        <p:txBody>
          <a:bodyPr lIns="54000" rIns="54000" anchor="ctr"/>
          <a:lstStyle/>
          <a:p>
            <a:pPr algn="ctr">
              <a:lnSpc>
                <a:spcPct val="80000"/>
              </a:lnSpc>
            </a:pPr>
            <a:r>
              <a:rPr kumimoji="1" lang="en-US" altLang="zh-TW" dirty="0">
                <a:latin typeface="Arial" charset="0"/>
                <a:ea typeface="新細明體" pitchFamily="18" charset="-120"/>
              </a:rPr>
              <a:t>P</a:t>
            </a:r>
          </a:p>
        </p:txBody>
      </p:sp>
      <p:sp>
        <p:nvSpPr>
          <p:cNvPr id="32781" name="Rectangle 13"/>
          <p:cNvSpPr>
            <a:spLocks noChangeArrowheads="1"/>
          </p:cNvSpPr>
          <p:nvPr/>
        </p:nvSpPr>
        <p:spPr bwMode="auto">
          <a:xfrm>
            <a:off x="7122464" y="5221287"/>
            <a:ext cx="304800" cy="304800"/>
          </a:xfrm>
          <a:prstGeom prst="rect">
            <a:avLst/>
          </a:prstGeom>
          <a:solidFill>
            <a:schemeClr val="bg1"/>
          </a:solidFill>
          <a:ln w="12700">
            <a:solidFill>
              <a:schemeClr val="tx1"/>
            </a:solidFill>
            <a:miter lim="800000"/>
            <a:headEnd/>
            <a:tailEnd/>
          </a:ln>
        </p:spPr>
        <p:txBody>
          <a:bodyPr lIns="54000" rIns="54000" anchor="ctr"/>
          <a:lstStyle/>
          <a:p>
            <a:pPr algn="ctr">
              <a:lnSpc>
                <a:spcPct val="80000"/>
              </a:lnSpc>
            </a:pPr>
            <a:r>
              <a:rPr kumimoji="1" lang="en-US" altLang="zh-TW">
                <a:latin typeface="Arial" charset="0"/>
                <a:ea typeface="新細明體" pitchFamily="18" charset="-120"/>
              </a:rPr>
              <a:t>P</a:t>
            </a:r>
          </a:p>
        </p:txBody>
      </p:sp>
      <p:sp>
        <p:nvSpPr>
          <p:cNvPr id="32782" name="Rectangle 14"/>
          <p:cNvSpPr>
            <a:spLocks noChangeArrowheads="1"/>
          </p:cNvSpPr>
          <p:nvPr/>
        </p:nvSpPr>
        <p:spPr bwMode="auto">
          <a:xfrm>
            <a:off x="5378826" y="2119500"/>
            <a:ext cx="304800" cy="304800"/>
          </a:xfrm>
          <a:prstGeom prst="rect">
            <a:avLst/>
          </a:prstGeom>
          <a:solidFill>
            <a:schemeClr val="bg1"/>
          </a:solidFill>
          <a:ln w="12700">
            <a:solidFill>
              <a:schemeClr val="tx1"/>
            </a:solidFill>
            <a:miter lim="800000"/>
            <a:headEnd/>
            <a:tailEnd/>
          </a:ln>
        </p:spPr>
        <p:txBody>
          <a:bodyPr lIns="54000" rIns="54000" anchor="ctr"/>
          <a:lstStyle/>
          <a:p>
            <a:pPr algn="ctr">
              <a:lnSpc>
                <a:spcPct val="80000"/>
              </a:lnSpc>
            </a:pPr>
            <a:r>
              <a:rPr kumimoji="1" lang="en-US" altLang="zh-TW" dirty="0">
                <a:latin typeface="Arial" charset="0"/>
                <a:ea typeface="新細明體" pitchFamily="18" charset="-120"/>
              </a:rPr>
              <a:t>P</a:t>
            </a:r>
          </a:p>
        </p:txBody>
      </p:sp>
      <p:sp>
        <p:nvSpPr>
          <p:cNvPr id="32783" name="Rectangle 15"/>
          <p:cNvSpPr>
            <a:spLocks noChangeArrowheads="1"/>
          </p:cNvSpPr>
          <p:nvPr/>
        </p:nvSpPr>
        <p:spPr bwMode="auto">
          <a:xfrm>
            <a:off x="7714130" y="3428345"/>
            <a:ext cx="304800" cy="304800"/>
          </a:xfrm>
          <a:prstGeom prst="rect">
            <a:avLst/>
          </a:prstGeom>
          <a:solidFill>
            <a:srgbClr val="CCFFFF"/>
          </a:solidFill>
          <a:ln w="12700">
            <a:solidFill>
              <a:schemeClr val="tx1"/>
            </a:solidFill>
            <a:miter lim="800000"/>
            <a:headEnd type="none" w="sm" len="sm"/>
            <a:tailEnd type="none" w="sm" len="sm"/>
          </a:ln>
        </p:spPr>
        <p:txBody>
          <a:bodyPr lIns="54000" rIns="54000" anchor="ctr"/>
          <a:lstStyle/>
          <a:p>
            <a:pPr algn="ctr">
              <a:lnSpc>
                <a:spcPct val="80000"/>
              </a:lnSpc>
            </a:pPr>
            <a:r>
              <a:rPr kumimoji="1" lang="en-US" altLang="zh-TW">
                <a:latin typeface="Arial" charset="0"/>
                <a:ea typeface="新細明體" pitchFamily="18" charset="-120"/>
              </a:rPr>
              <a:t>T</a:t>
            </a:r>
          </a:p>
        </p:txBody>
      </p:sp>
      <p:sp>
        <p:nvSpPr>
          <p:cNvPr id="32785" name="Rectangle 17"/>
          <p:cNvSpPr>
            <a:spLocks noChangeArrowheads="1"/>
          </p:cNvSpPr>
          <p:nvPr/>
        </p:nvSpPr>
        <p:spPr bwMode="auto">
          <a:xfrm>
            <a:off x="8095130" y="3428345"/>
            <a:ext cx="304800" cy="304800"/>
          </a:xfrm>
          <a:prstGeom prst="rect">
            <a:avLst/>
          </a:prstGeom>
          <a:solidFill>
            <a:schemeClr val="bg1"/>
          </a:solidFill>
          <a:ln w="12700">
            <a:solidFill>
              <a:schemeClr val="tx1"/>
            </a:solidFill>
            <a:miter lim="800000"/>
            <a:headEnd/>
            <a:tailEnd/>
          </a:ln>
        </p:spPr>
        <p:txBody>
          <a:bodyPr lIns="54000" rIns="54000" anchor="ctr"/>
          <a:lstStyle/>
          <a:p>
            <a:pPr algn="ctr">
              <a:lnSpc>
                <a:spcPct val="80000"/>
              </a:lnSpc>
            </a:pPr>
            <a:r>
              <a:rPr kumimoji="1" lang="en-US" altLang="zh-TW" dirty="0">
                <a:latin typeface="Arial" charset="0"/>
                <a:ea typeface="新細明體" pitchFamily="18" charset="-120"/>
              </a:rPr>
              <a:t>P</a:t>
            </a:r>
          </a:p>
        </p:txBody>
      </p:sp>
      <p:sp>
        <p:nvSpPr>
          <p:cNvPr id="2" name="Slide Number Placeholder 1">
            <a:extLst>
              <a:ext uri="{FF2B5EF4-FFF2-40B4-BE49-F238E27FC236}">
                <a16:creationId xmlns:a16="http://schemas.microsoft.com/office/drawing/2014/main" id="{68FFEE9E-944C-45C4-A050-6637A418033F}"/>
              </a:ext>
            </a:extLst>
          </p:cNvPr>
          <p:cNvSpPr>
            <a:spLocks noGrp="1"/>
          </p:cNvSpPr>
          <p:nvPr>
            <p:ph type="sldNum" sz="quarter" idx="33"/>
          </p:nvPr>
        </p:nvSpPr>
        <p:spPr/>
        <p:txBody>
          <a:bodyPr/>
          <a:lstStyle/>
          <a:p>
            <a:fld id="{19B51A1E-902D-48AF-9020-955120F399B6}" type="slidenum">
              <a:rPr lang="en-US" noProof="0" smtClean="0"/>
              <a:pPr/>
              <a:t>20</a:t>
            </a:fld>
            <a:endParaRPr lang="en-US" noProof="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04849F-22C6-4833-9095-B4F640781136}"/>
              </a:ext>
            </a:extLst>
          </p:cNvPr>
          <p:cNvSpPr>
            <a:spLocks noGrp="1"/>
          </p:cNvSpPr>
          <p:nvPr>
            <p:ph type="title"/>
          </p:nvPr>
        </p:nvSpPr>
        <p:spPr>
          <a:xfrm>
            <a:off x="391238" y="231498"/>
            <a:ext cx="9198000" cy="1042827"/>
          </a:xfrm>
        </p:spPr>
        <p:txBody>
          <a:bodyPr/>
          <a:lstStyle/>
          <a:p>
            <a:r>
              <a:rPr lang="en-US" altLang="zh-TW" dirty="0">
                <a:ea typeface="新細明體" pitchFamily="18" charset="-120"/>
              </a:rPr>
              <a:t>Single Threaded vs. Multithreaded Process Models</a:t>
            </a:r>
            <a:endParaRPr lang="en-US" dirty="0"/>
          </a:p>
        </p:txBody>
      </p:sp>
      <p:sp>
        <p:nvSpPr>
          <p:cNvPr id="4" name="Slide Number Placeholder 3">
            <a:extLst>
              <a:ext uri="{FF2B5EF4-FFF2-40B4-BE49-F238E27FC236}">
                <a16:creationId xmlns:a16="http://schemas.microsoft.com/office/drawing/2014/main" id="{45D87235-47B9-41C6-8705-1FA6FADDA3D7}"/>
              </a:ext>
            </a:extLst>
          </p:cNvPr>
          <p:cNvSpPr>
            <a:spLocks noGrp="1"/>
          </p:cNvSpPr>
          <p:nvPr>
            <p:ph type="sldNum" sz="quarter" idx="15"/>
          </p:nvPr>
        </p:nvSpPr>
        <p:spPr/>
        <p:txBody>
          <a:bodyPr/>
          <a:lstStyle/>
          <a:p>
            <a:fld id="{19B51A1E-902D-48AF-9020-955120F399B6}" type="slidenum">
              <a:rPr lang="en-US" smtClean="0"/>
              <a:pPr/>
              <a:t>21</a:t>
            </a:fld>
            <a:endParaRPr lang="en-US" dirty="0"/>
          </a:p>
        </p:txBody>
      </p:sp>
      <p:sp>
        <p:nvSpPr>
          <p:cNvPr id="5" name="Rectangle 2">
            <a:extLst>
              <a:ext uri="{FF2B5EF4-FFF2-40B4-BE49-F238E27FC236}">
                <a16:creationId xmlns:a16="http://schemas.microsoft.com/office/drawing/2014/main" id="{D0D8D41B-AE41-4EA2-AF77-AA6266C7D22E}"/>
              </a:ext>
            </a:extLst>
          </p:cNvPr>
          <p:cNvSpPr>
            <a:spLocks noChangeArrowheads="1"/>
          </p:cNvSpPr>
          <p:nvPr/>
        </p:nvSpPr>
        <p:spPr bwMode="auto">
          <a:xfrm>
            <a:off x="1815352" y="1900523"/>
            <a:ext cx="2514600" cy="1828800"/>
          </a:xfrm>
          <a:prstGeom prst="rect">
            <a:avLst/>
          </a:prstGeom>
          <a:solidFill>
            <a:srgbClr val="DDDDDD"/>
          </a:solidFill>
          <a:ln w="12700">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 name="Rectangle 3">
            <a:extLst>
              <a:ext uri="{FF2B5EF4-FFF2-40B4-BE49-F238E27FC236}">
                <a16:creationId xmlns:a16="http://schemas.microsoft.com/office/drawing/2014/main" id="{E244DB1F-1262-4B87-BF95-D971C1A93DA5}"/>
              </a:ext>
            </a:extLst>
          </p:cNvPr>
          <p:cNvSpPr>
            <a:spLocks noChangeArrowheads="1"/>
          </p:cNvSpPr>
          <p:nvPr/>
        </p:nvSpPr>
        <p:spPr bwMode="auto">
          <a:xfrm>
            <a:off x="4101352" y="4110323"/>
            <a:ext cx="4800600" cy="1981200"/>
          </a:xfrm>
          <a:prstGeom prst="rect">
            <a:avLst/>
          </a:prstGeom>
          <a:solidFill>
            <a:srgbClr val="DDDDDD"/>
          </a:solidFill>
          <a:ln w="12700">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 name="Rectangle 4">
            <a:extLst>
              <a:ext uri="{FF2B5EF4-FFF2-40B4-BE49-F238E27FC236}">
                <a16:creationId xmlns:a16="http://schemas.microsoft.com/office/drawing/2014/main" id="{22E1DD88-12CF-489A-9B8B-0A4756D3B27E}"/>
              </a:ext>
            </a:extLst>
          </p:cNvPr>
          <p:cNvSpPr>
            <a:spLocks noChangeArrowheads="1"/>
          </p:cNvSpPr>
          <p:nvPr/>
        </p:nvSpPr>
        <p:spPr bwMode="auto">
          <a:xfrm>
            <a:off x="1967752" y="2052923"/>
            <a:ext cx="1066800" cy="762000"/>
          </a:xfrm>
          <a:prstGeom prst="rect">
            <a:avLst/>
          </a:prstGeom>
          <a:solidFill>
            <a:sysClr val="window" lastClr="FFFFFF"/>
          </a:solidFill>
          <a:ln w="12700">
            <a:solidFill>
              <a:sysClr val="windowText" lastClr="000000"/>
            </a:solidFill>
            <a:miter lim="800000"/>
            <a:headEnd/>
            <a:tailEnd/>
          </a:ln>
        </p:spPr>
        <p:txBody>
          <a:bodyPr lIns="54000" rIns="54000" anchor="ctr"/>
          <a:lstStyle/>
          <a:p>
            <a:pPr marL="0" marR="0" lvl="0" indent="0" algn="ctr" defTabSz="914400" eaLnBrk="0" fontAlgn="base" latinLnBrk="0" hangingPunct="0">
              <a:lnSpc>
                <a:spcPct val="8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 name="Rectangle 6">
            <a:extLst>
              <a:ext uri="{FF2B5EF4-FFF2-40B4-BE49-F238E27FC236}">
                <a16:creationId xmlns:a16="http://schemas.microsoft.com/office/drawing/2014/main" id="{FDAE99AC-73E0-49BE-ABC5-1226AF2969D3}"/>
              </a:ext>
            </a:extLst>
          </p:cNvPr>
          <p:cNvSpPr>
            <a:spLocks noChangeArrowheads="1"/>
          </p:cNvSpPr>
          <p:nvPr/>
        </p:nvSpPr>
        <p:spPr bwMode="auto">
          <a:xfrm>
            <a:off x="1815352" y="3729323"/>
            <a:ext cx="2057400" cy="915988"/>
          </a:xfrm>
          <a:prstGeom prst="rect">
            <a:avLst/>
          </a:prstGeom>
          <a:noFill/>
          <a:ln w="9525">
            <a:noFill/>
            <a:miter lim="800000"/>
            <a:headEnd/>
            <a:tailEnd/>
          </a:ln>
        </p:spPr>
        <p:txBody>
          <a:bodyPr lIns="92075" tIns="46038" rIns="92075" bIns="46038">
            <a:spAutoFit/>
          </a:bodyPr>
          <a:lstStyle/>
          <a:p>
            <a:pPr eaLnBrk="0" fontAlgn="base" hangingPunct="0">
              <a:spcBef>
                <a:spcPct val="0"/>
              </a:spcBef>
              <a:spcAft>
                <a:spcPct val="0"/>
              </a:spcAft>
            </a:pPr>
            <a:r>
              <a:rPr kumimoji="1" lang="en-US" altLang="zh-TW" dirty="0">
                <a:solidFill>
                  <a:prstClr val="black"/>
                </a:solidFill>
                <a:latin typeface="Arial" charset="0"/>
                <a:ea typeface="新細明體" pitchFamily="18" charset="-120"/>
              </a:rPr>
              <a:t>Process image in a single-threaded</a:t>
            </a:r>
          </a:p>
          <a:p>
            <a:pPr eaLnBrk="0" fontAlgn="base" hangingPunct="0">
              <a:spcBef>
                <a:spcPct val="0"/>
              </a:spcBef>
              <a:spcAft>
                <a:spcPct val="0"/>
              </a:spcAft>
            </a:pPr>
            <a:r>
              <a:rPr kumimoji="1" lang="en-US" altLang="zh-TW" dirty="0">
                <a:solidFill>
                  <a:prstClr val="black"/>
                </a:solidFill>
                <a:latin typeface="Arial" charset="0"/>
                <a:ea typeface="新細明體" pitchFamily="18" charset="-120"/>
              </a:rPr>
              <a:t>process</a:t>
            </a:r>
          </a:p>
        </p:txBody>
      </p:sp>
      <p:sp>
        <p:nvSpPr>
          <p:cNvPr id="9" name="Rectangle 7">
            <a:extLst>
              <a:ext uri="{FF2B5EF4-FFF2-40B4-BE49-F238E27FC236}">
                <a16:creationId xmlns:a16="http://schemas.microsoft.com/office/drawing/2014/main" id="{A32A1D35-2367-4092-9285-BAFD933B24B4}"/>
              </a:ext>
            </a:extLst>
          </p:cNvPr>
          <p:cNvSpPr>
            <a:spLocks noChangeArrowheads="1"/>
          </p:cNvSpPr>
          <p:nvPr/>
        </p:nvSpPr>
        <p:spPr bwMode="auto">
          <a:xfrm>
            <a:off x="2043952" y="4872323"/>
            <a:ext cx="1981200" cy="915988"/>
          </a:xfrm>
          <a:prstGeom prst="rect">
            <a:avLst/>
          </a:prstGeom>
          <a:noFill/>
          <a:ln w="9525">
            <a:noFill/>
            <a:miter lim="800000"/>
            <a:headEnd/>
            <a:tailEnd/>
          </a:ln>
        </p:spPr>
        <p:txBody>
          <a:bodyPr lIns="92075" tIns="46038" rIns="92075" bIns="46038">
            <a:spAutoFit/>
          </a:bodyPr>
          <a:lstStyle/>
          <a:p>
            <a:pPr algn="r" eaLnBrk="0" fontAlgn="base" hangingPunct="0">
              <a:spcBef>
                <a:spcPct val="0"/>
              </a:spcBef>
              <a:spcAft>
                <a:spcPct val="0"/>
              </a:spcAft>
            </a:pPr>
            <a:r>
              <a:rPr kumimoji="1" lang="en-US" altLang="zh-TW" dirty="0">
                <a:solidFill>
                  <a:prstClr val="black"/>
                </a:solidFill>
                <a:latin typeface="Arial" charset="0"/>
                <a:ea typeface="新細明體" pitchFamily="18" charset="-120"/>
              </a:rPr>
              <a:t>Process image in a multithreaded</a:t>
            </a:r>
          </a:p>
          <a:p>
            <a:pPr algn="r" eaLnBrk="0" fontAlgn="base" hangingPunct="0">
              <a:spcBef>
                <a:spcPct val="0"/>
              </a:spcBef>
              <a:spcAft>
                <a:spcPct val="0"/>
              </a:spcAft>
            </a:pPr>
            <a:r>
              <a:rPr kumimoji="1" lang="en-US" altLang="zh-TW" dirty="0">
                <a:solidFill>
                  <a:prstClr val="black"/>
                </a:solidFill>
                <a:latin typeface="Arial" charset="0"/>
                <a:ea typeface="新細明體" pitchFamily="18" charset="-120"/>
              </a:rPr>
              <a:t>process</a:t>
            </a:r>
          </a:p>
        </p:txBody>
      </p:sp>
      <p:sp>
        <p:nvSpPr>
          <p:cNvPr id="10" name="Rectangle 8">
            <a:extLst>
              <a:ext uri="{FF2B5EF4-FFF2-40B4-BE49-F238E27FC236}">
                <a16:creationId xmlns:a16="http://schemas.microsoft.com/office/drawing/2014/main" id="{61EB0663-6AEB-4EB3-AA1B-C6ED5E0E7378}"/>
              </a:ext>
            </a:extLst>
          </p:cNvPr>
          <p:cNvSpPr>
            <a:spLocks noChangeArrowheads="1"/>
          </p:cNvSpPr>
          <p:nvPr/>
        </p:nvSpPr>
        <p:spPr bwMode="auto">
          <a:xfrm>
            <a:off x="3186952" y="2052923"/>
            <a:ext cx="990600" cy="762000"/>
          </a:xfrm>
          <a:prstGeom prst="rect">
            <a:avLst/>
          </a:prstGeom>
          <a:solidFill>
            <a:srgbClr val="CCFFFF"/>
          </a:solidFill>
          <a:ln w="12700">
            <a:solidFill>
              <a:sysClr val="windowText" lastClr="000000"/>
            </a:solidFill>
            <a:miter lim="800000"/>
            <a:headEnd type="none" w="sm" len="sm"/>
            <a:tailEnd type="none" w="sm" len="sm"/>
          </a:ln>
        </p:spPr>
        <p:txBody>
          <a:bodyPr lIns="54000" rIns="54000" anchor="ctr"/>
          <a:lstStyle/>
          <a:p>
            <a:pPr marL="0" marR="0" lvl="0" indent="0" algn="ctr" defTabSz="914400" eaLnBrk="0" fontAlgn="base" latinLnBrk="0" hangingPunct="0">
              <a:lnSpc>
                <a:spcPct val="8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stack</a:t>
            </a:r>
          </a:p>
        </p:txBody>
      </p:sp>
      <p:sp>
        <p:nvSpPr>
          <p:cNvPr id="11" name="Rectangle 9">
            <a:extLst>
              <a:ext uri="{FF2B5EF4-FFF2-40B4-BE49-F238E27FC236}">
                <a16:creationId xmlns:a16="http://schemas.microsoft.com/office/drawing/2014/main" id="{CBE846A7-3C9D-4B0C-A89A-A2386F587736}"/>
              </a:ext>
            </a:extLst>
          </p:cNvPr>
          <p:cNvSpPr>
            <a:spLocks noChangeArrowheads="1"/>
          </p:cNvSpPr>
          <p:nvPr/>
        </p:nvSpPr>
        <p:spPr bwMode="auto">
          <a:xfrm>
            <a:off x="1967752" y="2891123"/>
            <a:ext cx="1066800" cy="685800"/>
          </a:xfrm>
          <a:prstGeom prst="rect">
            <a:avLst/>
          </a:prstGeom>
          <a:solidFill>
            <a:sysClr val="window" lastClr="FFFFFF"/>
          </a:solidFill>
          <a:ln w="12700">
            <a:solidFill>
              <a:sysClr val="windowText" lastClr="000000"/>
            </a:solidFill>
            <a:miter lim="800000"/>
            <a:headEnd/>
            <a:tailEnd/>
          </a:ln>
        </p:spPr>
        <p:txBody>
          <a:bodyPr lIns="54000" rIns="54000" anchor="ctr" anchorCtr="1"/>
          <a:lstStyle/>
          <a:p>
            <a:pPr marL="0" marR="0" lvl="0" indent="0" defTabSz="914400" eaLnBrk="0" fontAlgn="base" latinLnBrk="0" hangingPunct="0">
              <a:lnSpc>
                <a:spcPct val="8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Program</a:t>
            </a:r>
          </a:p>
        </p:txBody>
      </p:sp>
      <p:sp>
        <p:nvSpPr>
          <p:cNvPr id="12" name="Rectangle 10">
            <a:extLst>
              <a:ext uri="{FF2B5EF4-FFF2-40B4-BE49-F238E27FC236}">
                <a16:creationId xmlns:a16="http://schemas.microsoft.com/office/drawing/2014/main" id="{16C3DF63-BCE2-4B1A-B75A-2F81106E7D32}"/>
              </a:ext>
            </a:extLst>
          </p:cNvPr>
          <p:cNvSpPr>
            <a:spLocks noChangeArrowheads="1"/>
          </p:cNvSpPr>
          <p:nvPr/>
        </p:nvSpPr>
        <p:spPr bwMode="auto">
          <a:xfrm>
            <a:off x="4253752" y="4338923"/>
            <a:ext cx="914400" cy="762000"/>
          </a:xfrm>
          <a:prstGeom prst="rect">
            <a:avLst/>
          </a:prstGeom>
          <a:solidFill>
            <a:sysClr val="window" lastClr="FFFFFF"/>
          </a:solidFill>
          <a:ln w="12700">
            <a:solidFill>
              <a:sysClr val="windowText" lastClr="000000"/>
            </a:solidFill>
            <a:miter lim="800000"/>
            <a:headEnd/>
            <a:tailEnd/>
          </a:ln>
        </p:spPr>
        <p:txBody>
          <a:bodyPr lIns="54000" rIns="54000" anchor="ctr"/>
          <a:lstStyle/>
          <a:p>
            <a:pPr marL="0" marR="0" lvl="0" indent="0" algn="ctr" defTabSz="914400" eaLnBrk="0" fontAlgn="base" latinLnBrk="0" hangingPunct="0">
              <a:lnSpc>
                <a:spcPct val="8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Process Control Block</a:t>
            </a:r>
          </a:p>
        </p:txBody>
      </p:sp>
      <p:sp>
        <p:nvSpPr>
          <p:cNvPr id="13" name="Rectangle 11">
            <a:extLst>
              <a:ext uri="{FF2B5EF4-FFF2-40B4-BE49-F238E27FC236}">
                <a16:creationId xmlns:a16="http://schemas.microsoft.com/office/drawing/2014/main" id="{C8FE01B4-9068-4687-A57F-0E289875BABE}"/>
              </a:ext>
            </a:extLst>
          </p:cNvPr>
          <p:cNvSpPr>
            <a:spLocks noChangeArrowheads="1"/>
          </p:cNvSpPr>
          <p:nvPr/>
        </p:nvSpPr>
        <p:spPr bwMode="auto">
          <a:xfrm>
            <a:off x="2653552" y="2052923"/>
            <a:ext cx="381000" cy="762000"/>
          </a:xfrm>
          <a:prstGeom prst="rect">
            <a:avLst/>
          </a:prstGeom>
          <a:solidFill>
            <a:srgbClr val="CCFFFF"/>
          </a:solidFill>
          <a:ln w="12700">
            <a:solidFill>
              <a:sysClr val="windowText" lastClr="000000"/>
            </a:solidFill>
            <a:miter lim="800000"/>
            <a:headEnd type="none" w="sm" len="sm"/>
            <a:tailEnd type="none" w="sm" len="sm"/>
          </a:ln>
        </p:spPr>
        <p:txBody>
          <a:bodyPr lIns="54000" rIns="54000" anchor="ctr"/>
          <a:lstStyle/>
          <a:p>
            <a:pPr marL="0" marR="0" lvl="0" indent="0" algn="ctr" defTabSz="914400" eaLnBrk="0" fontAlgn="base" latinLnBrk="0" hangingPunct="0">
              <a:lnSpc>
                <a:spcPct val="8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grpSp>
        <p:nvGrpSpPr>
          <p:cNvPr id="14" name="Group 12">
            <a:extLst>
              <a:ext uri="{FF2B5EF4-FFF2-40B4-BE49-F238E27FC236}">
                <a16:creationId xmlns:a16="http://schemas.microsoft.com/office/drawing/2014/main" id="{86B26A77-8CFB-4095-B8A2-845FBFC9D331}"/>
              </a:ext>
            </a:extLst>
          </p:cNvPr>
          <p:cNvGrpSpPr>
            <a:grpSpLocks/>
          </p:cNvGrpSpPr>
          <p:nvPr/>
        </p:nvGrpSpPr>
        <p:grpSpPr bwMode="auto">
          <a:xfrm>
            <a:off x="6539752" y="4262723"/>
            <a:ext cx="1066800" cy="1676400"/>
            <a:chOff x="3936" y="1824"/>
            <a:chExt cx="672" cy="1056"/>
          </a:xfrm>
        </p:grpSpPr>
        <p:sp>
          <p:nvSpPr>
            <p:cNvPr id="15" name="Rectangle 13">
              <a:extLst>
                <a:ext uri="{FF2B5EF4-FFF2-40B4-BE49-F238E27FC236}">
                  <a16:creationId xmlns:a16="http://schemas.microsoft.com/office/drawing/2014/main" id="{C8C437D5-C544-4ADF-9BDC-2F324DE71D93}"/>
                </a:ext>
              </a:extLst>
            </p:cNvPr>
            <p:cNvSpPr>
              <a:spLocks noChangeArrowheads="1"/>
            </p:cNvSpPr>
            <p:nvPr/>
          </p:nvSpPr>
          <p:spPr bwMode="auto">
            <a:xfrm>
              <a:off x="3936" y="1824"/>
              <a:ext cx="672" cy="105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Rectangle 14">
              <a:extLst>
                <a:ext uri="{FF2B5EF4-FFF2-40B4-BE49-F238E27FC236}">
                  <a16:creationId xmlns:a16="http://schemas.microsoft.com/office/drawing/2014/main" id="{CBE35B56-7A4E-452C-95DD-496AE3308861}"/>
                </a:ext>
              </a:extLst>
            </p:cNvPr>
            <p:cNvSpPr>
              <a:spLocks noChangeArrowheads="1"/>
            </p:cNvSpPr>
            <p:nvPr/>
          </p:nvSpPr>
          <p:spPr bwMode="auto">
            <a:xfrm>
              <a:off x="3984" y="2400"/>
              <a:ext cx="576" cy="432"/>
            </a:xfrm>
            <a:prstGeom prst="rect">
              <a:avLst/>
            </a:prstGeom>
            <a:solidFill>
              <a:srgbClr val="CCFFFF"/>
            </a:solidFill>
            <a:ln w="12700">
              <a:solidFill>
                <a:sysClr val="windowText" lastClr="000000"/>
              </a:solidFill>
              <a:miter lim="800000"/>
              <a:headEnd type="none" w="sm" len="sm"/>
              <a:tailEnd type="none" w="sm" len="sm"/>
            </a:ln>
          </p:spPr>
          <p:txBody>
            <a:bodyPr lIns="54000" rIns="54000" anchor="ctr"/>
            <a:lstStyle/>
            <a:p>
              <a:pPr marL="0" marR="0" lvl="0" indent="0" algn="ctr" defTabSz="914400" eaLnBrk="0" fontAlgn="base" latinLnBrk="0" hangingPunct="0">
                <a:lnSpc>
                  <a:spcPct val="8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stack</a:t>
              </a:r>
            </a:p>
          </p:txBody>
        </p:sp>
        <p:sp>
          <p:nvSpPr>
            <p:cNvPr id="17" name="Rectangle 15">
              <a:extLst>
                <a:ext uri="{FF2B5EF4-FFF2-40B4-BE49-F238E27FC236}">
                  <a16:creationId xmlns:a16="http://schemas.microsoft.com/office/drawing/2014/main" id="{A48BAA33-BA4F-41E9-8B1A-A05E1912DE83}"/>
                </a:ext>
              </a:extLst>
            </p:cNvPr>
            <p:cNvSpPr>
              <a:spLocks noChangeArrowheads="1"/>
            </p:cNvSpPr>
            <p:nvPr/>
          </p:nvSpPr>
          <p:spPr bwMode="auto">
            <a:xfrm>
              <a:off x="3984" y="1872"/>
              <a:ext cx="576" cy="480"/>
            </a:xfrm>
            <a:prstGeom prst="rect">
              <a:avLst/>
            </a:prstGeom>
            <a:solidFill>
              <a:srgbClr val="CCFFFF"/>
            </a:solidFill>
            <a:ln w="12700">
              <a:solidFill>
                <a:sysClr val="windowText" lastClr="000000"/>
              </a:solidFill>
              <a:miter lim="800000"/>
              <a:headEnd/>
              <a:tailEnd/>
            </a:ln>
          </p:spPr>
          <p:txBody>
            <a:bodyPr lIns="54000" rIns="54000" anchor="ctr"/>
            <a:lstStyle/>
            <a:p>
              <a:pPr marL="0" marR="0" lvl="0" indent="0" algn="ctr" defTabSz="914400" eaLnBrk="0" fontAlgn="base" latinLnBrk="0" hangingPunct="0">
                <a:lnSpc>
                  <a:spcPct val="8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Thread Control Block</a:t>
              </a:r>
            </a:p>
          </p:txBody>
        </p:sp>
      </p:grpSp>
      <p:sp>
        <p:nvSpPr>
          <p:cNvPr id="18" name="Rectangle 16">
            <a:extLst>
              <a:ext uri="{FF2B5EF4-FFF2-40B4-BE49-F238E27FC236}">
                <a16:creationId xmlns:a16="http://schemas.microsoft.com/office/drawing/2014/main" id="{3FDAA56F-ADA4-489C-A624-4EC5EC5D4F35}"/>
              </a:ext>
            </a:extLst>
          </p:cNvPr>
          <p:cNvSpPr>
            <a:spLocks noChangeArrowheads="1"/>
          </p:cNvSpPr>
          <p:nvPr/>
        </p:nvSpPr>
        <p:spPr bwMode="auto">
          <a:xfrm>
            <a:off x="1967752" y="2052923"/>
            <a:ext cx="1066800" cy="762000"/>
          </a:xfrm>
          <a:prstGeom prst="rect">
            <a:avLst/>
          </a:prstGeom>
          <a:noFill/>
          <a:ln w="12700">
            <a:solidFill>
              <a:sysClr val="windowText" lastClr="000000"/>
            </a:solidFill>
            <a:miter lim="800000"/>
            <a:headEnd/>
            <a:tailEnd/>
          </a:ln>
        </p:spPr>
        <p:txBody>
          <a:bodyPr lIns="54000" rIns="54000" anchor="ctr"/>
          <a:lstStyle/>
          <a:p>
            <a:pPr marL="0" marR="0" lvl="0" indent="0" algn="ctr" defTabSz="914400" eaLnBrk="0" fontAlgn="base" latinLnBrk="0" hangingPunct="0">
              <a:lnSpc>
                <a:spcPct val="8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Process Control Block</a:t>
            </a:r>
          </a:p>
        </p:txBody>
      </p:sp>
      <p:grpSp>
        <p:nvGrpSpPr>
          <p:cNvPr id="19" name="Group 17">
            <a:extLst>
              <a:ext uri="{FF2B5EF4-FFF2-40B4-BE49-F238E27FC236}">
                <a16:creationId xmlns:a16="http://schemas.microsoft.com/office/drawing/2014/main" id="{035AE308-AB00-41A4-810B-22AEB86E72D9}"/>
              </a:ext>
            </a:extLst>
          </p:cNvPr>
          <p:cNvGrpSpPr>
            <a:grpSpLocks/>
          </p:cNvGrpSpPr>
          <p:nvPr/>
        </p:nvGrpSpPr>
        <p:grpSpPr bwMode="auto">
          <a:xfrm>
            <a:off x="7682752" y="4262723"/>
            <a:ext cx="1066800" cy="1676400"/>
            <a:chOff x="3936" y="1824"/>
            <a:chExt cx="672" cy="1056"/>
          </a:xfrm>
        </p:grpSpPr>
        <p:sp>
          <p:nvSpPr>
            <p:cNvPr id="20" name="Rectangle 18">
              <a:extLst>
                <a:ext uri="{FF2B5EF4-FFF2-40B4-BE49-F238E27FC236}">
                  <a16:creationId xmlns:a16="http://schemas.microsoft.com/office/drawing/2014/main" id="{7EFF7A08-C752-4C66-BA8C-63F3D7A9E1E3}"/>
                </a:ext>
              </a:extLst>
            </p:cNvPr>
            <p:cNvSpPr>
              <a:spLocks noChangeArrowheads="1"/>
            </p:cNvSpPr>
            <p:nvPr/>
          </p:nvSpPr>
          <p:spPr bwMode="auto">
            <a:xfrm>
              <a:off x="3936" y="1824"/>
              <a:ext cx="672" cy="105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Rectangle 19">
              <a:extLst>
                <a:ext uri="{FF2B5EF4-FFF2-40B4-BE49-F238E27FC236}">
                  <a16:creationId xmlns:a16="http://schemas.microsoft.com/office/drawing/2014/main" id="{D79865F6-20B3-499E-AA0C-D36C20EA21C2}"/>
                </a:ext>
              </a:extLst>
            </p:cNvPr>
            <p:cNvSpPr>
              <a:spLocks noChangeArrowheads="1"/>
            </p:cNvSpPr>
            <p:nvPr/>
          </p:nvSpPr>
          <p:spPr bwMode="auto">
            <a:xfrm>
              <a:off x="3984" y="2400"/>
              <a:ext cx="576" cy="432"/>
            </a:xfrm>
            <a:prstGeom prst="rect">
              <a:avLst/>
            </a:prstGeom>
            <a:solidFill>
              <a:srgbClr val="CCFFFF"/>
            </a:solidFill>
            <a:ln w="12700">
              <a:solidFill>
                <a:sysClr val="windowText" lastClr="000000"/>
              </a:solidFill>
              <a:miter lim="800000"/>
              <a:headEnd type="none" w="sm" len="sm"/>
              <a:tailEnd type="none" w="sm" len="sm"/>
            </a:ln>
          </p:spPr>
          <p:txBody>
            <a:bodyPr lIns="54000" rIns="54000" anchor="ctr"/>
            <a:lstStyle/>
            <a:p>
              <a:pPr marL="0" marR="0" lvl="0" indent="0" algn="ctr" defTabSz="914400" eaLnBrk="0" fontAlgn="base" latinLnBrk="0" hangingPunct="0">
                <a:lnSpc>
                  <a:spcPct val="8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stack</a:t>
              </a:r>
            </a:p>
          </p:txBody>
        </p:sp>
        <p:sp>
          <p:nvSpPr>
            <p:cNvPr id="22" name="Rectangle 20">
              <a:extLst>
                <a:ext uri="{FF2B5EF4-FFF2-40B4-BE49-F238E27FC236}">
                  <a16:creationId xmlns:a16="http://schemas.microsoft.com/office/drawing/2014/main" id="{2016AC61-1A72-45F2-A864-53E42FDF9875}"/>
                </a:ext>
              </a:extLst>
            </p:cNvPr>
            <p:cNvSpPr>
              <a:spLocks noChangeArrowheads="1"/>
            </p:cNvSpPr>
            <p:nvPr/>
          </p:nvSpPr>
          <p:spPr bwMode="auto">
            <a:xfrm>
              <a:off x="3984" y="1872"/>
              <a:ext cx="576" cy="480"/>
            </a:xfrm>
            <a:prstGeom prst="rect">
              <a:avLst/>
            </a:prstGeom>
            <a:solidFill>
              <a:srgbClr val="CCFFFF"/>
            </a:solidFill>
            <a:ln w="12700">
              <a:solidFill>
                <a:sysClr val="windowText" lastClr="000000"/>
              </a:solidFill>
              <a:miter lim="800000"/>
              <a:headEnd/>
              <a:tailEnd/>
            </a:ln>
          </p:spPr>
          <p:txBody>
            <a:bodyPr lIns="54000" rIns="54000" anchor="ctr"/>
            <a:lstStyle/>
            <a:p>
              <a:pPr marL="0" marR="0" lvl="0" indent="0" algn="ctr" defTabSz="914400" eaLnBrk="0" fontAlgn="base" latinLnBrk="0" hangingPunct="0">
                <a:lnSpc>
                  <a:spcPct val="8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Thread Control Block</a:t>
              </a:r>
            </a:p>
          </p:txBody>
        </p:sp>
      </p:grpSp>
      <p:sp>
        <p:nvSpPr>
          <p:cNvPr id="23" name="Comment 21">
            <a:extLst>
              <a:ext uri="{FF2B5EF4-FFF2-40B4-BE49-F238E27FC236}">
                <a16:creationId xmlns:a16="http://schemas.microsoft.com/office/drawing/2014/main" id="{C8283809-E294-4A32-B526-4B9ADA7EDF17}"/>
              </a:ext>
            </a:extLst>
          </p:cNvPr>
          <p:cNvSpPr>
            <a:spLocks noChangeArrowheads="1"/>
          </p:cNvSpPr>
          <p:nvPr/>
        </p:nvSpPr>
        <p:spPr bwMode="auto">
          <a:xfrm>
            <a:off x="4863352" y="1900523"/>
            <a:ext cx="4572000" cy="1752600"/>
          </a:xfrm>
          <a:prstGeom prst="rect">
            <a:avLst/>
          </a:prstGeom>
          <a:solidFill>
            <a:srgbClr val="FCFDC6"/>
          </a:solidFill>
          <a:ln w="12700">
            <a:solidFill>
              <a:sysClr val="windowText" lastClr="000000"/>
            </a:solidFill>
            <a:miter lim="800000"/>
            <a:headEnd type="none" w="sm" len="sm"/>
            <a:tailEnd type="none" w="sm" len="sm"/>
          </a:ln>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In multithreaded process model, the OS keeps a Thread Control Block (TCB) for each thread.  Much content of the original PCB in Chap 3 is moved to TCB for each thread.  Each thread has a TCB and a stack.</a:t>
            </a:r>
          </a:p>
        </p:txBody>
      </p:sp>
      <p:sp>
        <p:nvSpPr>
          <p:cNvPr id="24" name="Rectangle 22">
            <a:extLst>
              <a:ext uri="{FF2B5EF4-FFF2-40B4-BE49-F238E27FC236}">
                <a16:creationId xmlns:a16="http://schemas.microsoft.com/office/drawing/2014/main" id="{89B83614-BC97-4C6D-97D3-89E4817FC96B}"/>
              </a:ext>
            </a:extLst>
          </p:cNvPr>
          <p:cNvSpPr>
            <a:spLocks noChangeArrowheads="1"/>
          </p:cNvSpPr>
          <p:nvPr/>
        </p:nvSpPr>
        <p:spPr bwMode="auto">
          <a:xfrm>
            <a:off x="3186952" y="2891123"/>
            <a:ext cx="990600" cy="685800"/>
          </a:xfrm>
          <a:prstGeom prst="rect">
            <a:avLst/>
          </a:prstGeom>
          <a:solidFill>
            <a:sysClr val="window" lastClr="FFFFFF"/>
          </a:solidFill>
          <a:ln w="12700">
            <a:solidFill>
              <a:sysClr val="windowText" lastClr="000000"/>
            </a:solidFill>
            <a:miter lim="800000"/>
            <a:headEnd/>
            <a:tailEnd/>
          </a:ln>
        </p:spPr>
        <p:txBody>
          <a:bodyPr lIns="54000" rIns="54000" anchor="ctr" anchorCtr="1"/>
          <a:lstStyle/>
          <a:p>
            <a:pPr marL="0" marR="0" lvl="0" indent="0" defTabSz="914400" eaLnBrk="0" fontAlgn="base" latinLnBrk="0" hangingPunct="0">
              <a:lnSpc>
                <a:spcPct val="8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Data</a:t>
            </a:r>
          </a:p>
        </p:txBody>
      </p:sp>
      <p:sp>
        <p:nvSpPr>
          <p:cNvPr id="25" name="Rectangle 23">
            <a:extLst>
              <a:ext uri="{FF2B5EF4-FFF2-40B4-BE49-F238E27FC236}">
                <a16:creationId xmlns:a16="http://schemas.microsoft.com/office/drawing/2014/main" id="{C7BCE69A-41C4-464B-AF60-3CF484FD6CF3}"/>
              </a:ext>
            </a:extLst>
          </p:cNvPr>
          <p:cNvSpPr>
            <a:spLocks noChangeArrowheads="1"/>
          </p:cNvSpPr>
          <p:nvPr/>
        </p:nvSpPr>
        <p:spPr bwMode="auto">
          <a:xfrm>
            <a:off x="4253752" y="5253323"/>
            <a:ext cx="1066800" cy="685800"/>
          </a:xfrm>
          <a:prstGeom prst="rect">
            <a:avLst/>
          </a:prstGeom>
          <a:solidFill>
            <a:sysClr val="window" lastClr="FFFFFF"/>
          </a:solidFill>
          <a:ln w="12700">
            <a:solidFill>
              <a:sysClr val="windowText" lastClr="000000"/>
            </a:solidFill>
            <a:miter lim="800000"/>
            <a:headEnd/>
            <a:tailEnd/>
          </a:ln>
        </p:spPr>
        <p:txBody>
          <a:bodyPr lIns="54000" rIns="54000" anchor="ctr" anchorCtr="1"/>
          <a:lstStyle/>
          <a:p>
            <a:pPr marL="0" marR="0" lvl="0" indent="0" defTabSz="914400" eaLnBrk="0" fontAlgn="base" latinLnBrk="0" hangingPunct="0">
              <a:lnSpc>
                <a:spcPct val="8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Program</a:t>
            </a:r>
          </a:p>
        </p:txBody>
      </p:sp>
      <p:sp>
        <p:nvSpPr>
          <p:cNvPr id="26" name="Rectangle 24">
            <a:extLst>
              <a:ext uri="{FF2B5EF4-FFF2-40B4-BE49-F238E27FC236}">
                <a16:creationId xmlns:a16="http://schemas.microsoft.com/office/drawing/2014/main" id="{1BC4D83A-0939-4466-ABAE-41774D986B3C}"/>
              </a:ext>
            </a:extLst>
          </p:cNvPr>
          <p:cNvSpPr>
            <a:spLocks noChangeArrowheads="1"/>
          </p:cNvSpPr>
          <p:nvPr/>
        </p:nvSpPr>
        <p:spPr bwMode="auto">
          <a:xfrm>
            <a:off x="5472952" y="5253323"/>
            <a:ext cx="990600" cy="685800"/>
          </a:xfrm>
          <a:prstGeom prst="rect">
            <a:avLst/>
          </a:prstGeom>
          <a:solidFill>
            <a:sysClr val="window" lastClr="FFFFFF"/>
          </a:solidFill>
          <a:ln w="12700">
            <a:solidFill>
              <a:sysClr val="windowText" lastClr="000000"/>
            </a:solidFill>
            <a:miter lim="800000"/>
            <a:headEnd/>
            <a:tailEnd/>
          </a:ln>
        </p:spPr>
        <p:txBody>
          <a:bodyPr lIns="54000" rIns="54000" anchor="ctr" anchorCtr="1"/>
          <a:lstStyle/>
          <a:p>
            <a:pPr marL="0" marR="0" lvl="0" indent="0" defTabSz="914400" eaLnBrk="0" fontAlgn="base" latinLnBrk="0" hangingPunct="0">
              <a:lnSpc>
                <a:spcPct val="8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Data</a:t>
            </a:r>
          </a:p>
        </p:txBody>
      </p:sp>
    </p:spTree>
    <p:extLst>
      <p:ext uri="{BB962C8B-B14F-4D97-AF65-F5344CB8AC3E}">
        <p14:creationId xmlns:p14="http://schemas.microsoft.com/office/powerpoint/2010/main" val="320150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E02515-268A-4ADC-9DC9-D1E609BCA61D}"/>
              </a:ext>
            </a:extLst>
          </p:cNvPr>
          <p:cNvSpPr>
            <a:spLocks noGrp="1"/>
          </p:cNvSpPr>
          <p:nvPr>
            <p:ph idx="1"/>
          </p:nvPr>
        </p:nvSpPr>
        <p:spPr/>
        <p:txBody>
          <a:bodyPr/>
          <a:lstStyle/>
          <a:p>
            <a:r>
              <a:rPr lang="en-US" altLang="zh-TW" dirty="0">
                <a:ea typeface="新細明體" pitchFamily="18" charset="-120"/>
              </a:rPr>
              <a:t>Usually, a process is created with a single thread (called primary thread in Windows) This thread may create more threads.</a:t>
            </a:r>
          </a:p>
          <a:p>
            <a:r>
              <a:rPr lang="en-US" altLang="zh-TW" dirty="0">
                <a:ea typeface="新細明體" pitchFamily="18" charset="-120"/>
              </a:rPr>
              <a:t>A process terminates when</a:t>
            </a:r>
          </a:p>
          <a:p>
            <a:pPr lvl="1"/>
            <a:r>
              <a:rPr lang="en-US" altLang="zh-TW" dirty="0">
                <a:ea typeface="新細明體" pitchFamily="18" charset="-120"/>
              </a:rPr>
              <a:t>in Windows: the primary thread terminates</a:t>
            </a:r>
          </a:p>
          <a:p>
            <a:pPr lvl="1"/>
            <a:r>
              <a:rPr lang="en-US" altLang="zh-TW" dirty="0">
                <a:ea typeface="新細明體" pitchFamily="18" charset="-120"/>
              </a:rPr>
              <a:t>in Unix: all threads of the process terminate</a:t>
            </a:r>
          </a:p>
          <a:p>
            <a:endParaRPr lang="en-US" dirty="0"/>
          </a:p>
        </p:txBody>
      </p:sp>
      <p:sp>
        <p:nvSpPr>
          <p:cNvPr id="3" name="Title 2">
            <a:extLst>
              <a:ext uri="{FF2B5EF4-FFF2-40B4-BE49-F238E27FC236}">
                <a16:creationId xmlns:a16="http://schemas.microsoft.com/office/drawing/2014/main" id="{842282F3-A80A-49CF-9F35-221D726DAF30}"/>
              </a:ext>
            </a:extLst>
          </p:cNvPr>
          <p:cNvSpPr>
            <a:spLocks noGrp="1"/>
          </p:cNvSpPr>
          <p:nvPr>
            <p:ph type="title"/>
          </p:nvPr>
        </p:nvSpPr>
        <p:spPr/>
        <p:txBody>
          <a:bodyPr/>
          <a:lstStyle/>
          <a:p>
            <a:r>
              <a:rPr lang="en-US" altLang="zh-TW" dirty="0">
                <a:ea typeface="新細明體" pitchFamily="18" charset="-120"/>
              </a:rPr>
              <a:t>Creation and Termination</a:t>
            </a:r>
            <a:endParaRPr lang="en-US" dirty="0"/>
          </a:p>
        </p:txBody>
      </p:sp>
      <p:sp>
        <p:nvSpPr>
          <p:cNvPr id="4" name="Slide Number Placeholder 3">
            <a:extLst>
              <a:ext uri="{FF2B5EF4-FFF2-40B4-BE49-F238E27FC236}">
                <a16:creationId xmlns:a16="http://schemas.microsoft.com/office/drawing/2014/main" id="{5B9724B4-25A1-4ADE-B451-8A43ED5837F0}"/>
              </a:ext>
            </a:extLst>
          </p:cNvPr>
          <p:cNvSpPr>
            <a:spLocks noGrp="1"/>
          </p:cNvSpPr>
          <p:nvPr>
            <p:ph type="sldNum" sz="quarter" idx="15"/>
          </p:nvPr>
        </p:nvSpPr>
        <p:spPr/>
        <p:txBody>
          <a:bodyPr/>
          <a:lstStyle/>
          <a:p>
            <a:fld id="{19B51A1E-902D-48AF-9020-955120F399B6}" type="slidenum">
              <a:rPr lang="en-US" smtClean="0"/>
              <a:pPr/>
              <a:t>22</a:t>
            </a:fld>
            <a:endParaRPr lang="en-US" dirty="0"/>
          </a:p>
        </p:txBody>
      </p:sp>
    </p:spTree>
    <p:extLst>
      <p:ext uri="{BB962C8B-B14F-4D97-AF65-F5344CB8AC3E}">
        <p14:creationId xmlns:p14="http://schemas.microsoft.com/office/powerpoint/2010/main" val="319979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1B5584-D0F9-4119-8035-10C26417EDFA}"/>
              </a:ext>
            </a:extLst>
          </p:cNvPr>
          <p:cNvSpPr>
            <a:spLocks noGrp="1"/>
          </p:cNvSpPr>
          <p:nvPr>
            <p:ph idx="1"/>
          </p:nvPr>
        </p:nvSpPr>
        <p:spPr>
          <a:xfrm>
            <a:off x="370614" y="1274325"/>
            <a:ext cx="8773386" cy="4679250"/>
          </a:xfrm>
        </p:spPr>
        <p:txBody>
          <a:bodyPr/>
          <a:lstStyle/>
          <a:p>
            <a:r>
              <a:rPr lang="en-NZ" dirty="0"/>
              <a:t>Threads have execution states and may synchronize with one another.</a:t>
            </a:r>
          </a:p>
          <a:p>
            <a:pPr lvl="1"/>
            <a:r>
              <a:rPr lang="en-NZ" dirty="0"/>
              <a:t>Similar to processes</a:t>
            </a:r>
          </a:p>
          <a:p>
            <a:r>
              <a:rPr lang="en-NZ" dirty="0"/>
              <a:t>We look at these two aspects of thread functionality in turn.</a:t>
            </a:r>
          </a:p>
          <a:p>
            <a:pPr lvl="1"/>
            <a:r>
              <a:rPr lang="en-NZ" dirty="0"/>
              <a:t>States </a:t>
            </a:r>
          </a:p>
          <a:p>
            <a:pPr lvl="1"/>
            <a:r>
              <a:rPr lang="en-NZ" dirty="0"/>
              <a:t>Synchronisation (Chapter 5)</a:t>
            </a:r>
            <a:endParaRPr lang="en-US" dirty="0"/>
          </a:p>
          <a:p>
            <a:endParaRPr lang="en-US" dirty="0"/>
          </a:p>
        </p:txBody>
      </p:sp>
      <p:sp>
        <p:nvSpPr>
          <p:cNvPr id="3" name="Title 2">
            <a:extLst>
              <a:ext uri="{FF2B5EF4-FFF2-40B4-BE49-F238E27FC236}">
                <a16:creationId xmlns:a16="http://schemas.microsoft.com/office/drawing/2014/main" id="{FF40EF4E-F88C-49E5-98C7-8AAFAF34DFDF}"/>
              </a:ext>
            </a:extLst>
          </p:cNvPr>
          <p:cNvSpPr>
            <a:spLocks noGrp="1"/>
          </p:cNvSpPr>
          <p:nvPr>
            <p:ph type="title"/>
          </p:nvPr>
        </p:nvSpPr>
        <p:spPr/>
        <p:txBody>
          <a:bodyPr/>
          <a:lstStyle/>
          <a:p>
            <a:r>
              <a:rPr lang="en-US" dirty="0"/>
              <a:t>Activities similar to Processes</a:t>
            </a:r>
          </a:p>
        </p:txBody>
      </p:sp>
      <p:sp>
        <p:nvSpPr>
          <p:cNvPr id="4" name="Slide Number Placeholder 3">
            <a:extLst>
              <a:ext uri="{FF2B5EF4-FFF2-40B4-BE49-F238E27FC236}">
                <a16:creationId xmlns:a16="http://schemas.microsoft.com/office/drawing/2014/main" id="{8759DB9A-1388-4449-AE6B-259E31321C08}"/>
              </a:ext>
            </a:extLst>
          </p:cNvPr>
          <p:cNvSpPr>
            <a:spLocks noGrp="1"/>
          </p:cNvSpPr>
          <p:nvPr>
            <p:ph type="sldNum" sz="quarter" idx="15"/>
          </p:nvPr>
        </p:nvSpPr>
        <p:spPr/>
        <p:txBody>
          <a:bodyPr/>
          <a:lstStyle/>
          <a:p>
            <a:fld id="{19B51A1E-902D-48AF-9020-955120F399B6}" type="slidenum">
              <a:rPr lang="en-US" smtClean="0"/>
              <a:pPr/>
              <a:t>23</a:t>
            </a:fld>
            <a:endParaRPr lang="en-US" dirty="0"/>
          </a:p>
        </p:txBody>
      </p:sp>
      <p:pic>
        <p:nvPicPr>
          <p:cNvPr id="5" name="Picture Placeholder 17" descr="decorative element">
            <a:extLst>
              <a:ext uri="{FF2B5EF4-FFF2-40B4-BE49-F238E27FC236}">
                <a16:creationId xmlns:a16="http://schemas.microsoft.com/office/drawing/2014/main" id="{3A2D6D13-BCC5-4718-AA11-29D8574325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405782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5B1B4D-50C6-455C-A50E-3469EABB7F6D}"/>
              </a:ext>
            </a:extLst>
          </p:cNvPr>
          <p:cNvSpPr>
            <a:spLocks noGrp="1"/>
          </p:cNvSpPr>
          <p:nvPr>
            <p:ph idx="1"/>
          </p:nvPr>
        </p:nvSpPr>
        <p:spPr>
          <a:xfrm>
            <a:off x="391238" y="1095031"/>
            <a:ext cx="10700125" cy="5245660"/>
          </a:xfrm>
        </p:spPr>
        <p:txBody>
          <a:bodyPr/>
          <a:lstStyle/>
          <a:p>
            <a:r>
              <a:rPr lang="en-US" sz="2800" dirty="0"/>
              <a:t>Key </a:t>
            </a:r>
            <a:r>
              <a:rPr lang="en-US" sz="2800" u="sng" dirty="0"/>
              <a:t>states</a:t>
            </a:r>
            <a:r>
              <a:rPr lang="en-US" sz="2800" dirty="0"/>
              <a:t> for a thread   </a:t>
            </a:r>
          </a:p>
          <a:p>
            <a:pPr lvl="1"/>
            <a:r>
              <a:rPr lang="en-US" sz="2400" dirty="0"/>
              <a:t>Running</a:t>
            </a:r>
          </a:p>
          <a:p>
            <a:pPr lvl="1"/>
            <a:r>
              <a:rPr lang="en-US" sz="2400" dirty="0"/>
              <a:t>Ready</a:t>
            </a:r>
          </a:p>
          <a:p>
            <a:pPr lvl="1"/>
            <a:r>
              <a:rPr lang="en-US" sz="2400" dirty="0"/>
              <a:t>Blocked</a:t>
            </a:r>
            <a:br>
              <a:rPr lang="en-US" dirty="0"/>
            </a:br>
            <a:endParaRPr lang="en-US" dirty="0"/>
          </a:p>
          <a:p>
            <a:r>
              <a:rPr lang="en-US" sz="2800" u="sng" dirty="0"/>
              <a:t>Operations</a:t>
            </a:r>
            <a:r>
              <a:rPr lang="en-US" sz="2800" dirty="0"/>
              <a:t> associated with a change in thread state</a:t>
            </a:r>
          </a:p>
          <a:p>
            <a:pPr lvl="1"/>
            <a:r>
              <a:rPr lang="en-US" sz="2400" dirty="0"/>
              <a:t>Spawn (another thread)</a:t>
            </a:r>
          </a:p>
          <a:p>
            <a:pPr lvl="1"/>
            <a:r>
              <a:rPr lang="en-US" sz="2400" dirty="0"/>
              <a:t>Block</a:t>
            </a:r>
          </a:p>
          <a:p>
            <a:pPr lvl="2"/>
            <a:r>
              <a:rPr lang="en-US" sz="2000" dirty="0"/>
              <a:t>Issue: whether the blocking of a thread results in the blocking of the entire process?</a:t>
            </a:r>
          </a:p>
          <a:p>
            <a:pPr lvl="1"/>
            <a:r>
              <a:rPr lang="en-US" sz="2400" dirty="0"/>
              <a:t>Unblock</a:t>
            </a:r>
          </a:p>
          <a:p>
            <a:pPr lvl="1"/>
            <a:r>
              <a:rPr lang="en-US" sz="2400" dirty="0"/>
              <a:t>Finish (thread)</a:t>
            </a:r>
          </a:p>
          <a:p>
            <a:pPr lvl="2"/>
            <a:r>
              <a:rPr lang="en-US" sz="2000" dirty="0"/>
              <a:t>De-allocate register context and stacks</a:t>
            </a:r>
          </a:p>
          <a:p>
            <a:endParaRPr lang="en-US" dirty="0"/>
          </a:p>
        </p:txBody>
      </p:sp>
      <p:sp>
        <p:nvSpPr>
          <p:cNvPr id="3" name="Title 2">
            <a:extLst>
              <a:ext uri="{FF2B5EF4-FFF2-40B4-BE49-F238E27FC236}">
                <a16:creationId xmlns:a16="http://schemas.microsoft.com/office/drawing/2014/main" id="{B5BEB4AD-A249-4736-9E12-E54FB1AF4461}"/>
              </a:ext>
            </a:extLst>
          </p:cNvPr>
          <p:cNvSpPr>
            <a:spLocks noGrp="1"/>
          </p:cNvSpPr>
          <p:nvPr>
            <p:ph type="title"/>
          </p:nvPr>
        </p:nvSpPr>
        <p:spPr/>
        <p:txBody>
          <a:bodyPr/>
          <a:lstStyle/>
          <a:p>
            <a:r>
              <a:rPr lang="en-NZ" dirty="0"/>
              <a:t>Thread Execution States</a:t>
            </a:r>
            <a:endParaRPr lang="en-US" dirty="0"/>
          </a:p>
        </p:txBody>
      </p:sp>
      <p:sp>
        <p:nvSpPr>
          <p:cNvPr id="4" name="Slide Number Placeholder 3">
            <a:extLst>
              <a:ext uri="{FF2B5EF4-FFF2-40B4-BE49-F238E27FC236}">
                <a16:creationId xmlns:a16="http://schemas.microsoft.com/office/drawing/2014/main" id="{85FCF440-A215-4A12-BF9C-09FB21D53BC5}"/>
              </a:ext>
            </a:extLst>
          </p:cNvPr>
          <p:cNvSpPr>
            <a:spLocks noGrp="1"/>
          </p:cNvSpPr>
          <p:nvPr>
            <p:ph type="sldNum" sz="quarter" idx="15"/>
          </p:nvPr>
        </p:nvSpPr>
        <p:spPr/>
        <p:txBody>
          <a:bodyPr/>
          <a:lstStyle/>
          <a:p>
            <a:fld id="{19B51A1E-902D-48AF-9020-955120F399B6}" type="slidenum">
              <a:rPr lang="en-US" smtClean="0"/>
              <a:pPr/>
              <a:t>24</a:t>
            </a:fld>
            <a:endParaRPr lang="en-US" dirty="0"/>
          </a:p>
        </p:txBody>
      </p:sp>
      <p:sp>
        <p:nvSpPr>
          <p:cNvPr id="5" name="Comment 49">
            <a:extLst>
              <a:ext uri="{FF2B5EF4-FFF2-40B4-BE49-F238E27FC236}">
                <a16:creationId xmlns:a16="http://schemas.microsoft.com/office/drawing/2014/main" id="{8360577E-7C0D-4F03-BF9B-28AE9B9CF353}"/>
              </a:ext>
            </a:extLst>
          </p:cNvPr>
          <p:cNvSpPr>
            <a:spLocks noChangeArrowheads="1"/>
          </p:cNvSpPr>
          <p:nvPr/>
        </p:nvSpPr>
        <p:spPr bwMode="auto">
          <a:xfrm>
            <a:off x="6987988" y="1725706"/>
            <a:ext cx="3124200" cy="381000"/>
          </a:xfrm>
          <a:prstGeom prst="rect">
            <a:avLst/>
          </a:prstGeom>
          <a:solidFill>
            <a:srgbClr val="FCFDC6"/>
          </a:solidFill>
          <a:ln w="12700">
            <a:solidFill>
              <a:schemeClr val="tx1"/>
            </a:solidFill>
            <a:miter lim="800000"/>
            <a:headEnd type="none" w="sm" len="sm"/>
            <a:tailEnd type="none" w="sm" len="sm"/>
          </a:ln>
        </p:spPr>
        <p:txBody>
          <a:bodyPr/>
          <a:lstStyle/>
          <a:p>
            <a:pPr eaLnBrk="1" hangingPunct="1">
              <a:spcBef>
                <a:spcPct val="50000"/>
              </a:spcBef>
            </a:pPr>
            <a:r>
              <a:rPr kumimoji="1" lang="en-US" altLang="zh-TW" sz="1700" dirty="0">
                <a:solidFill>
                  <a:srgbClr val="000000"/>
                </a:solidFill>
                <a:latin typeface="Arial" charset="0"/>
                <a:ea typeface="新細明體" pitchFamily="18" charset="-120"/>
              </a:rPr>
              <a:t>What about </a:t>
            </a:r>
            <a:r>
              <a:rPr kumimoji="1" lang="en-US" altLang="zh-TW" sz="1700">
                <a:solidFill>
                  <a:srgbClr val="000000"/>
                </a:solidFill>
                <a:latin typeface="Arial" charset="0"/>
                <a:ea typeface="新細明體" pitchFamily="18" charset="-120"/>
              </a:rPr>
              <a:t>‘Suspended’ </a:t>
            </a:r>
            <a:r>
              <a:rPr kumimoji="1" lang="en-US" altLang="zh-TW" sz="1700" dirty="0">
                <a:solidFill>
                  <a:srgbClr val="000000"/>
                </a:solidFill>
                <a:latin typeface="Arial" charset="0"/>
                <a:ea typeface="新細明體" pitchFamily="18" charset="-120"/>
              </a:rPr>
              <a:t>state?</a:t>
            </a:r>
          </a:p>
        </p:txBody>
      </p:sp>
    </p:spTree>
    <p:extLst>
      <p:ext uri="{BB962C8B-B14F-4D97-AF65-F5344CB8AC3E}">
        <p14:creationId xmlns:p14="http://schemas.microsoft.com/office/powerpoint/2010/main" val="1868731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81669F-0685-4BE1-AB3D-8FB9F3FF20BF}"/>
              </a:ext>
            </a:extLst>
          </p:cNvPr>
          <p:cNvSpPr>
            <a:spLocks noGrp="1"/>
          </p:cNvSpPr>
          <p:nvPr>
            <p:ph idx="1"/>
          </p:nvPr>
        </p:nvSpPr>
        <p:spPr>
          <a:xfrm>
            <a:off x="370614" y="1274325"/>
            <a:ext cx="8325152" cy="4679250"/>
          </a:xfrm>
        </p:spPr>
        <p:txBody>
          <a:bodyPr/>
          <a:lstStyle/>
          <a:p>
            <a:r>
              <a:rPr lang="en-US" altLang="zh-TW" dirty="0">
                <a:ea typeface="新細明體" pitchFamily="18" charset="-120"/>
              </a:rPr>
              <a:t>Suspending a process involves suspending all threads of the process  </a:t>
            </a:r>
            <a:r>
              <a:rPr lang="en-US" altLang="zh-TW" dirty="0">
                <a:solidFill>
                  <a:srgbClr val="FF0000"/>
                </a:solidFill>
                <a:ea typeface="新細明體" pitchFamily="18" charset="-120"/>
              </a:rPr>
              <a:t>WHY?</a:t>
            </a:r>
          </a:p>
          <a:p>
            <a:pPr marL="0" indent="0">
              <a:buNone/>
            </a:pPr>
            <a:endParaRPr lang="en-US" altLang="zh-TW" dirty="0">
              <a:solidFill>
                <a:srgbClr val="FF0000"/>
              </a:solidFill>
              <a:ea typeface="新細明體" pitchFamily="18" charset="-120"/>
            </a:endParaRPr>
          </a:p>
          <a:p>
            <a:r>
              <a:rPr lang="en-US" dirty="0"/>
              <a:t>It does NOT make sense to associate suspend states with threads   </a:t>
            </a:r>
            <a:r>
              <a:rPr lang="en-US" dirty="0">
                <a:solidFill>
                  <a:srgbClr val="FF0000"/>
                </a:solidFill>
              </a:rPr>
              <a:t>WHY?</a:t>
            </a:r>
          </a:p>
        </p:txBody>
      </p:sp>
      <p:sp>
        <p:nvSpPr>
          <p:cNvPr id="3" name="Title 2">
            <a:extLst>
              <a:ext uri="{FF2B5EF4-FFF2-40B4-BE49-F238E27FC236}">
                <a16:creationId xmlns:a16="http://schemas.microsoft.com/office/drawing/2014/main" id="{F59654A4-73F4-4300-A80F-DFC86F0F7521}"/>
              </a:ext>
            </a:extLst>
          </p:cNvPr>
          <p:cNvSpPr>
            <a:spLocks noGrp="1"/>
          </p:cNvSpPr>
          <p:nvPr>
            <p:ph type="title"/>
          </p:nvPr>
        </p:nvSpPr>
        <p:spPr/>
        <p:txBody>
          <a:bodyPr/>
          <a:lstStyle/>
          <a:p>
            <a:r>
              <a:rPr lang="en-US" altLang="zh-TW" dirty="0">
                <a:ea typeface="新細明體" pitchFamily="18" charset="-120"/>
              </a:rPr>
              <a:t>Thread Suspend State?</a:t>
            </a:r>
            <a:endParaRPr lang="en-US" dirty="0"/>
          </a:p>
        </p:txBody>
      </p:sp>
      <p:sp>
        <p:nvSpPr>
          <p:cNvPr id="4" name="Slide Number Placeholder 3">
            <a:extLst>
              <a:ext uri="{FF2B5EF4-FFF2-40B4-BE49-F238E27FC236}">
                <a16:creationId xmlns:a16="http://schemas.microsoft.com/office/drawing/2014/main" id="{733A191F-9B5C-4F59-9D99-A8C2FA350D7F}"/>
              </a:ext>
            </a:extLst>
          </p:cNvPr>
          <p:cNvSpPr>
            <a:spLocks noGrp="1"/>
          </p:cNvSpPr>
          <p:nvPr>
            <p:ph type="sldNum" sz="quarter" idx="15"/>
          </p:nvPr>
        </p:nvSpPr>
        <p:spPr/>
        <p:txBody>
          <a:bodyPr/>
          <a:lstStyle/>
          <a:p>
            <a:fld id="{19B51A1E-902D-48AF-9020-955120F399B6}" type="slidenum">
              <a:rPr lang="en-US" smtClean="0"/>
              <a:pPr/>
              <a:t>25</a:t>
            </a:fld>
            <a:endParaRPr lang="en-US" dirty="0"/>
          </a:p>
        </p:txBody>
      </p:sp>
      <p:pic>
        <p:nvPicPr>
          <p:cNvPr id="5" name="Picture Placeholder 17" descr="decorative element">
            <a:extLst>
              <a:ext uri="{FF2B5EF4-FFF2-40B4-BE49-F238E27FC236}">
                <a16:creationId xmlns:a16="http://schemas.microsoft.com/office/drawing/2014/main" id="{E3A5020F-63B8-4964-B805-7819DD8EAF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837247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550C0B-85F0-4586-BCE4-E5487A1F98DE}"/>
              </a:ext>
            </a:extLst>
          </p:cNvPr>
          <p:cNvSpPr>
            <a:spLocks noGrp="1"/>
          </p:cNvSpPr>
          <p:nvPr>
            <p:ph idx="1"/>
          </p:nvPr>
        </p:nvSpPr>
        <p:spPr/>
        <p:txBody>
          <a:bodyPr/>
          <a:lstStyle/>
          <a:p>
            <a:r>
              <a:rPr lang="en-US" sz="3200" dirty="0"/>
              <a:t>It is necessary to synchronize the activities of the various threads</a:t>
            </a:r>
          </a:p>
          <a:p>
            <a:pPr lvl="3"/>
            <a:r>
              <a:rPr lang="en-US" sz="2800" dirty="0"/>
              <a:t>all threads of a process </a:t>
            </a:r>
            <a:r>
              <a:rPr lang="en-US" sz="2800" u="sng" dirty="0"/>
              <a:t>share</a:t>
            </a:r>
            <a:r>
              <a:rPr lang="en-US" sz="2800" dirty="0"/>
              <a:t> the same address space and other resources</a:t>
            </a:r>
          </a:p>
          <a:p>
            <a:pPr lvl="3"/>
            <a:r>
              <a:rPr lang="en-US" sz="2800" dirty="0"/>
              <a:t>any alteration of a resource by one thread affects the other threads in the same process</a:t>
            </a:r>
          </a:p>
          <a:p>
            <a:pPr lvl="3"/>
            <a:r>
              <a:rPr lang="en-US" sz="2800" i="1" dirty="0">
                <a:solidFill>
                  <a:srgbClr val="0070C0"/>
                </a:solidFill>
              </a:rPr>
              <a:t>E.g., if two threads each try to add an element to a doubly linked list at the same time, one element may be lost or the list may end up malformed</a:t>
            </a:r>
          </a:p>
          <a:p>
            <a:endParaRPr lang="en-US" dirty="0"/>
          </a:p>
        </p:txBody>
      </p:sp>
      <p:sp>
        <p:nvSpPr>
          <p:cNvPr id="3" name="Title 2">
            <a:extLst>
              <a:ext uri="{FF2B5EF4-FFF2-40B4-BE49-F238E27FC236}">
                <a16:creationId xmlns:a16="http://schemas.microsoft.com/office/drawing/2014/main" id="{FFF67538-15A6-4504-9C9D-6FA57F34571C}"/>
              </a:ext>
            </a:extLst>
          </p:cNvPr>
          <p:cNvSpPr>
            <a:spLocks noGrp="1"/>
          </p:cNvSpPr>
          <p:nvPr>
            <p:ph type="title"/>
          </p:nvPr>
        </p:nvSpPr>
        <p:spPr/>
        <p:txBody>
          <a:bodyPr/>
          <a:lstStyle/>
          <a:p>
            <a:r>
              <a:rPr lang="en-US" dirty="0">
                <a:solidFill>
                  <a:schemeClr val="tx1">
                    <a:lumMod val="95000"/>
                    <a:lumOff val="5000"/>
                  </a:schemeClr>
                </a:solidFill>
              </a:rPr>
              <a:t>Thread Synchronization</a:t>
            </a:r>
            <a:endParaRPr lang="en-US" dirty="0"/>
          </a:p>
        </p:txBody>
      </p:sp>
      <p:sp>
        <p:nvSpPr>
          <p:cNvPr id="4" name="Slide Number Placeholder 3">
            <a:extLst>
              <a:ext uri="{FF2B5EF4-FFF2-40B4-BE49-F238E27FC236}">
                <a16:creationId xmlns:a16="http://schemas.microsoft.com/office/drawing/2014/main" id="{FD6D8410-4C76-42EF-B8ED-801BDE8BDBC6}"/>
              </a:ext>
            </a:extLst>
          </p:cNvPr>
          <p:cNvSpPr>
            <a:spLocks noGrp="1"/>
          </p:cNvSpPr>
          <p:nvPr>
            <p:ph type="sldNum" sz="quarter" idx="15"/>
          </p:nvPr>
        </p:nvSpPr>
        <p:spPr/>
        <p:txBody>
          <a:bodyPr/>
          <a:lstStyle/>
          <a:p>
            <a:fld id="{19B51A1E-902D-48AF-9020-955120F399B6}" type="slidenum">
              <a:rPr lang="en-US" smtClean="0"/>
              <a:pPr/>
              <a:t>26</a:t>
            </a:fld>
            <a:endParaRPr lang="en-US" dirty="0"/>
          </a:p>
        </p:txBody>
      </p:sp>
      <p:sp>
        <p:nvSpPr>
          <p:cNvPr id="5" name="Rectangle 13">
            <a:extLst>
              <a:ext uri="{FF2B5EF4-FFF2-40B4-BE49-F238E27FC236}">
                <a16:creationId xmlns:a16="http://schemas.microsoft.com/office/drawing/2014/main" id="{83716A9B-1E8B-49F1-8DCB-F3A654E8CEB2}"/>
              </a:ext>
            </a:extLst>
          </p:cNvPr>
          <p:cNvSpPr>
            <a:spLocks noChangeArrowheads="1"/>
          </p:cNvSpPr>
          <p:nvPr/>
        </p:nvSpPr>
        <p:spPr bwMode="auto">
          <a:xfrm>
            <a:off x="8868321" y="5308116"/>
            <a:ext cx="1441833" cy="676836"/>
          </a:xfrm>
          <a:prstGeom prst="rect">
            <a:avLst/>
          </a:prstGeom>
          <a:solidFill>
            <a:srgbClr val="FFFF66"/>
          </a:solidFill>
          <a:ln w="12700">
            <a:solidFill>
              <a:schemeClr val="tx1"/>
            </a:solidFill>
            <a:miter lim="800000"/>
            <a:headEnd type="none" w="sm" len="sm"/>
            <a:tailEnd type="none" w="sm" len="sm"/>
          </a:ln>
        </p:spPr>
        <p:txBody>
          <a:bodyPr/>
          <a:lstStyle/>
          <a:p>
            <a:r>
              <a:rPr kumimoji="1" lang="en-US" altLang="zh-TW" dirty="0">
                <a:latin typeface="Arial" charset="0"/>
                <a:ea typeface="新細明體" pitchFamily="18" charset="-120"/>
              </a:rPr>
              <a:t>More on this in Chapter 5</a:t>
            </a:r>
          </a:p>
        </p:txBody>
      </p:sp>
    </p:spTree>
    <p:extLst>
      <p:ext uri="{BB962C8B-B14F-4D97-AF65-F5344CB8AC3E}">
        <p14:creationId xmlns:p14="http://schemas.microsoft.com/office/powerpoint/2010/main" val="1275865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12FE5-349B-4982-A8C1-6D7AEDFF0F7A}"/>
              </a:ext>
            </a:extLst>
          </p:cNvPr>
          <p:cNvSpPr>
            <a:spLocks noGrp="1"/>
          </p:cNvSpPr>
          <p:nvPr>
            <p:ph idx="1"/>
          </p:nvPr>
        </p:nvSpPr>
        <p:spPr>
          <a:xfrm>
            <a:off x="370613" y="1274325"/>
            <a:ext cx="10700125" cy="1666099"/>
          </a:xfrm>
        </p:spPr>
        <p:txBody>
          <a:bodyPr/>
          <a:lstStyle/>
          <a:p>
            <a:r>
              <a:rPr lang="en-US" sz="3200" dirty="0"/>
              <a:t>One of the two </a:t>
            </a:r>
            <a:r>
              <a:rPr lang="en-US" sz="3200" dirty="0">
                <a:solidFill>
                  <a:srgbClr val="FF0000"/>
                </a:solidFill>
              </a:rPr>
              <a:t>types</a:t>
            </a:r>
            <a:r>
              <a:rPr lang="en-US" sz="3200" dirty="0"/>
              <a:t> of threads</a:t>
            </a:r>
          </a:p>
          <a:p>
            <a:r>
              <a:rPr lang="en-US" sz="3200" dirty="0"/>
              <a:t>All thread management is done by the </a:t>
            </a:r>
            <a:r>
              <a:rPr lang="en-US" sz="3200" dirty="0">
                <a:solidFill>
                  <a:srgbClr val="FF0000"/>
                </a:solidFill>
              </a:rPr>
              <a:t>application</a:t>
            </a:r>
          </a:p>
          <a:p>
            <a:r>
              <a:rPr lang="en-US" sz="3200" dirty="0"/>
              <a:t>The kernel is </a:t>
            </a:r>
            <a:r>
              <a:rPr lang="en-US" sz="3200" dirty="0">
                <a:solidFill>
                  <a:srgbClr val="FF0000"/>
                </a:solidFill>
              </a:rPr>
              <a:t>NOT</a:t>
            </a:r>
            <a:r>
              <a:rPr lang="en-US" sz="3200" dirty="0"/>
              <a:t> aware of the existence of threads</a:t>
            </a:r>
          </a:p>
          <a:p>
            <a:endParaRPr lang="en-US" dirty="0"/>
          </a:p>
        </p:txBody>
      </p:sp>
      <p:sp>
        <p:nvSpPr>
          <p:cNvPr id="3" name="Title 2">
            <a:extLst>
              <a:ext uri="{FF2B5EF4-FFF2-40B4-BE49-F238E27FC236}">
                <a16:creationId xmlns:a16="http://schemas.microsoft.com/office/drawing/2014/main" id="{2FE709F6-6FFE-4B55-87C7-A1D83C7A7B23}"/>
              </a:ext>
            </a:extLst>
          </p:cNvPr>
          <p:cNvSpPr>
            <a:spLocks noGrp="1"/>
          </p:cNvSpPr>
          <p:nvPr>
            <p:ph type="title"/>
          </p:nvPr>
        </p:nvSpPr>
        <p:spPr/>
        <p:txBody>
          <a:bodyPr/>
          <a:lstStyle/>
          <a:p>
            <a:r>
              <a:rPr lang="en-US" dirty="0">
                <a:solidFill>
                  <a:schemeClr val="tx1">
                    <a:lumMod val="95000"/>
                    <a:lumOff val="5000"/>
                  </a:schemeClr>
                </a:solidFill>
              </a:rPr>
              <a:t>User-Level</a:t>
            </a:r>
            <a:r>
              <a:rPr lang="en-US" dirty="0">
                <a:solidFill>
                  <a:schemeClr val="accent5">
                    <a:lumMod val="50000"/>
                  </a:schemeClr>
                </a:solidFill>
              </a:rPr>
              <a:t> </a:t>
            </a:r>
            <a:r>
              <a:rPr lang="en-US" dirty="0">
                <a:solidFill>
                  <a:schemeClr val="tx1">
                    <a:lumMod val="95000"/>
                    <a:lumOff val="5000"/>
                  </a:schemeClr>
                </a:solidFill>
              </a:rPr>
              <a:t>Threads (ULTs)</a:t>
            </a:r>
            <a:endParaRPr lang="en-US" dirty="0"/>
          </a:p>
        </p:txBody>
      </p:sp>
      <p:sp>
        <p:nvSpPr>
          <p:cNvPr id="4" name="Slide Number Placeholder 3">
            <a:extLst>
              <a:ext uri="{FF2B5EF4-FFF2-40B4-BE49-F238E27FC236}">
                <a16:creationId xmlns:a16="http://schemas.microsoft.com/office/drawing/2014/main" id="{5153DDCB-B781-491C-9686-9EFFBAC24121}"/>
              </a:ext>
            </a:extLst>
          </p:cNvPr>
          <p:cNvSpPr>
            <a:spLocks noGrp="1"/>
          </p:cNvSpPr>
          <p:nvPr>
            <p:ph type="sldNum" sz="quarter" idx="15"/>
          </p:nvPr>
        </p:nvSpPr>
        <p:spPr/>
        <p:txBody>
          <a:bodyPr/>
          <a:lstStyle/>
          <a:p>
            <a:fld id="{19B51A1E-902D-48AF-9020-955120F399B6}" type="slidenum">
              <a:rPr lang="en-US" smtClean="0"/>
              <a:pPr/>
              <a:t>27</a:t>
            </a:fld>
            <a:endParaRPr lang="en-US" dirty="0"/>
          </a:p>
        </p:txBody>
      </p:sp>
      <p:pic>
        <p:nvPicPr>
          <p:cNvPr id="5" name="Picture 2">
            <a:extLst>
              <a:ext uri="{FF2B5EF4-FFF2-40B4-BE49-F238E27FC236}">
                <a16:creationId xmlns:a16="http://schemas.microsoft.com/office/drawing/2014/main" id="{9DC13493-57D4-4A1D-A6A5-6B23BBDBF98D}"/>
              </a:ext>
            </a:extLst>
          </p:cNvPr>
          <p:cNvPicPr>
            <a:picLocks noChangeAspect="1" noChangeArrowheads="1"/>
          </p:cNvPicPr>
          <p:nvPr/>
        </p:nvPicPr>
        <p:blipFill>
          <a:blip r:embed="rId3" cstate="print"/>
          <a:srcRect l="6417" t="5184" b="29158"/>
          <a:stretch>
            <a:fillRect/>
          </a:stretch>
        </p:blipFill>
        <p:spPr bwMode="auto">
          <a:xfrm>
            <a:off x="3747247" y="3164541"/>
            <a:ext cx="3421480" cy="2971800"/>
          </a:xfrm>
          <a:prstGeom prst="rect">
            <a:avLst/>
          </a:prstGeom>
          <a:noFill/>
          <a:ln w="9525">
            <a:noFill/>
            <a:miter lim="800000"/>
            <a:headEnd/>
            <a:tailEnd/>
          </a:ln>
        </p:spPr>
      </p:pic>
      <p:sp>
        <p:nvSpPr>
          <p:cNvPr id="6" name="TextBox 5">
            <a:extLst>
              <a:ext uri="{FF2B5EF4-FFF2-40B4-BE49-F238E27FC236}">
                <a16:creationId xmlns:a16="http://schemas.microsoft.com/office/drawing/2014/main" id="{0409E992-65C7-4BB9-AB01-71CE9238568C}"/>
              </a:ext>
            </a:extLst>
          </p:cNvPr>
          <p:cNvSpPr txBox="1"/>
          <p:nvPr/>
        </p:nvSpPr>
        <p:spPr>
          <a:xfrm>
            <a:off x="370613" y="5733817"/>
            <a:ext cx="10679500" cy="923330"/>
          </a:xfrm>
          <a:prstGeom prst="rect">
            <a:avLst/>
          </a:prstGeom>
          <a:solidFill>
            <a:srgbClr val="FFC000"/>
          </a:solidFill>
          <a:ln>
            <a:solidFill>
              <a:schemeClr val="tx1"/>
            </a:solidFill>
          </a:ln>
        </p:spPr>
        <p:txBody>
          <a:bodyPr wrap="square" rtlCol="0">
            <a:spAutoFit/>
          </a:bodyPr>
          <a:lstStyle/>
          <a:p>
            <a:r>
              <a:rPr lang="en-US" dirty="0"/>
              <a:t>Any application can be programmed to be multithreaded by using </a:t>
            </a:r>
            <a:r>
              <a:rPr lang="en-US" b="1" dirty="0">
                <a:solidFill>
                  <a:srgbClr val="FF0000"/>
                </a:solidFill>
              </a:rPr>
              <a:t>a threads library</a:t>
            </a:r>
            <a:r>
              <a:rPr lang="en-US" dirty="0"/>
              <a:t>, which is a package of routines for ULT management. The threads library </a:t>
            </a:r>
            <a:r>
              <a:rPr lang="en-US" dirty="0">
                <a:solidFill>
                  <a:srgbClr val="00B0F0"/>
                </a:solidFill>
              </a:rPr>
              <a:t>contains </a:t>
            </a:r>
            <a:r>
              <a:rPr lang="en-US" dirty="0"/>
              <a:t>code for creating and destroying threads, for passing messages and data between threads, for scheduling thread execution, and for saving and restoring thread contexts.</a:t>
            </a:r>
          </a:p>
        </p:txBody>
      </p:sp>
    </p:spTree>
    <p:extLst>
      <p:ext uri="{BB962C8B-B14F-4D97-AF65-F5344CB8AC3E}">
        <p14:creationId xmlns:p14="http://schemas.microsoft.com/office/powerpoint/2010/main" val="125434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04847E-C92B-4D0C-863F-2510BCA9164B}"/>
              </a:ext>
            </a:extLst>
          </p:cNvPr>
          <p:cNvSpPr>
            <a:spLocks noGrp="1"/>
          </p:cNvSpPr>
          <p:nvPr>
            <p:ph type="title"/>
          </p:nvPr>
        </p:nvSpPr>
        <p:spPr>
          <a:xfrm>
            <a:off x="391237" y="231498"/>
            <a:ext cx="10491915" cy="672927"/>
          </a:xfrm>
        </p:spPr>
        <p:txBody>
          <a:bodyPr/>
          <a:lstStyle/>
          <a:p>
            <a:r>
              <a:rPr lang="en-US" sz="2400" dirty="0"/>
              <a:t>Example of the Relationship Between User-Level Thread and Process States</a:t>
            </a:r>
          </a:p>
        </p:txBody>
      </p:sp>
      <p:sp>
        <p:nvSpPr>
          <p:cNvPr id="4" name="Slide Number Placeholder 3">
            <a:extLst>
              <a:ext uri="{FF2B5EF4-FFF2-40B4-BE49-F238E27FC236}">
                <a16:creationId xmlns:a16="http://schemas.microsoft.com/office/drawing/2014/main" id="{C90124A7-56A8-41F0-9698-BBCD974F9BF5}"/>
              </a:ext>
            </a:extLst>
          </p:cNvPr>
          <p:cNvSpPr>
            <a:spLocks noGrp="1"/>
          </p:cNvSpPr>
          <p:nvPr>
            <p:ph type="sldNum" sz="quarter" idx="15"/>
          </p:nvPr>
        </p:nvSpPr>
        <p:spPr/>
        <p:txBody>
          <a:bodyPr/>
          <a:lstStyle/>
          <a:p>
            <a:fld id="{19B51A1E-902D-48AF-9020-955120F399B6}" type="slidenum">
              <a:rPr lang="en-US" smtClean="0"/>
              <a:pPr/>
              <a:t>28</a:t>
            </a:fld>
            <a:endParaRPr lang="en-US" dirty="0"/>
          </a:p>
        </p:txBody>
      </p:sp>
      <p:pic>
        <p:nvPicPr>
          <p:cNvPr id="5" name="Picture 4" descr="f6.pdf">
            <a:extLst>
              <a:ext uri="{FF2B5EF4-FFF2-40B4-BE49-F238E27FC236}">
                <a16:creationId xmlns:a16="http://schemas.microsoft.com/office/drawing/2014/main" id="{A1904AB2-1D01-4C87-AF98-78DF5CA4C41C}"/>
              </a:ext>
            </a:extLst>
          </p:cNvPr>
          <p:cNvPicPr>
            <a:picLocks noChangeAspect="1"/>
          </p:cNvPicPr>
          <p:nvPr/>
        </p:nvPicPr>
        <p:blipFill>
          <a:blip r:embed="rId3"/>
          <a:stretch>
            <a:fillRect/>
          </a:stretch>
        </p:blipFill>
        <p:spPr>
          <a:xfrm>
            <a:off x="2423654" y="1040480"/>
            <a:ext cx="7032187" cy="5433963"/>
          </a:xfrm>
          <a:prstGeom prst="rect">
            <a:avLst/>
          </a:prstGeom>
        </p:spPr>
      </p:pic>
      <p:sp>
        <p:nvSpPr>
          <p:cNvPr id="6" name="Rectangle 5">
            <a:extLst>
              <a:ext uri="{FF2B5EF4-FFF2-40B4-BE49-F238E27FC236}">
                <a16:creationId xmlns:a16="http://schemas.microsoft.com/office/drawing/2014/main" id="{D0A9346D-2C94-4B8B-B5CB-AA24C07DFFE2}"/>
              </a:ext>
            </a:extLst>
          </p:cNvPr>
          <p:cNvSpPr/>
          <p:nvPr/>
        </p:nvSpPr>
        <p:spPr>
          <a:xfrm>
            <a:off x="2669876" y="6003168"/>
            <a:ext cx="5934636" cy="229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C8CD47-31DB-481E-8559-4DB1FF60AAF8}"/>
              </a:ext>
            </a:extLst>
          </p:cNvPr>
          <p:cNvSpPr txBox="1"/>
          <p:nvPr/>
        </p:nvSpPr>
        <p:spPr>
          <a:xfrm>
            <a:off x="9154701" y="1405984"/>
            <a:ext cx="2642849" cy="2031325"/>
          </a:xfrm>
          <a:prstGeom prst="rect">
            <a:avLst/>
          </a:prstGeom>
          <a:solidFill>
            <a:schemeClr val="accent1">
              <a:lumMod val="40000"/>
              <a:lumOff val="60000"/>
            </a:schemeClr>
          </a:solidFill>
          <a:ln>
            <a:solidFill>
              <a:schemeClr val="tx1"/>
            </a:solidFill>
          </a:ln>
        </p:spPr>
        <p:txBody>
          <a:bodyPr wrap="square" rtlCol="0">
            <a:spAutoFit/>
          </a:bodyPr>
          <a:lstStyle/>
          <a:p>
            <a:pPr marL="88900" indent="-88900">
              <a:buFont typeface="Arial" panose="020B0604020202020204" pitchFamily="34" charset="0"/>
              <a:buChar char="•"/>
            </a:pPr>
            <a:r>
              <a:rPr lang="en-US" dirty="0"/>
              <a:t> Thread 2 (T2) makes a blocking </a:t>
            </a:r>
            <a:r>
              <a:rPr lang="en-US" dirty="0">
                <a:solidFill>
                  <a:srgbClr val="C00000"/>
                </a:solidFill>
              </a:rPr>
              <a:t>I/O call </a:t>
            </a:r>
            <a:r>
              <a:rPr lang="da-DK" dirty="0"/>
              <a:t>→ kernel </a:t>
            </a:r>
            <a:r>
              <a:rPr lang="da-DK" dirty="0">
                <a:solidFill>
                  <a:srgbClr val="C00000"/>
                </a:solidFill>
              </a:rPr>
              <a:t>invokes</a:t>
            </a:r>
            <a:r>
              <a:rPr lang="da-DK" dirty="0"/>
              <a:t> I/O → places </a:t>
            </a:r>
            <a:r>
              <a:rPr lang="en-US" dirty="0"/>
              <a:t>Process (P) to </a:t>
            </a:r>
            <a:r>
              <a:rPr lang="en-US" dirty="0">
                <a:solidFill>
                  <a:srgbClr val="C00000"/>
                </a:solidFill>
              </a:rPr>
              <a:t>blocked</a:t>
            </a:r>
            <a:r>
              <a:rPr lang="en-US" dirty="0"/>
              <a:t> state</a:t>
            </a:r>
          </a:p>
          <a:p>
            <a:pPr marL="88900" indent="-88900">
              <a:buFont typeface="Arial" panose="020B0604020202020204" pitchFamily="34" charset="0"/>
              <a:buChar char="•"/>
            </a:pPr>
            <a:r>
              <a:rPr lang="en-US" dirty="0"/>
              <a:t> The T library maintains T2 in </a:t>
            </a:r>
            <a:r>
              <a:rPr lang="en-US" dirty="0">
                <a:solidFill>
                  <a:srgbClr val="C00000"/>
                </a:solidFill>
              </a:rPr>
              <a:t>running</a:t>
            </a:r>
            <a:r>
              <a:rPr lang="en-US" dirty="0"/>
              <a:t> state</a:t>
            </a:r>
            <a:endParaRPr lang="en-US" dirty="0">
              <a:solidFill>
                <a:srgbClr val="C00000"/>
              </a:solidFill>
            </a:endParaRPr>
          </a:p>
        </p:txBody>
      </p:sp>
      <p:sp>
        <p:nvSpPr>
          <p:cNvPr id="8" name="TextBox 7">
            <a:extLst>
              <a:ext uri="{FF2B5EF4-FFF2-40B4-BE49-F238E27FC236}">
                <a16:creationId xmlns:a16="http://schemas.microsoft.com/office/drawing/2014/main" id="{94B14DAB-7A05-4DDF-9B19-A707A11D1EDB}"/>
              </a:ext>
            </a:extLst>
          </p:cNvPr>
          <p:cNvSpPr txBox="1"/>
          <p:nvPr/>
        </p:nvSpPr>
        <p:spPr>
          <a:xfrm>
            <a:off x="216935" y="3565055"/>
            <a:ext cx="2381021" cy="2308324"/>
          </a:xfrm>
          <a:prstGeom prst="rect">
            <a:avLst/>
          </a:prstGeom>
          <a:solidFill>
            <a:schemeClr val="accent1">
              <a:lumMod val="40000"/>
              <a:lumOff val="60000"/>
            </a:schemeClr>
          </a:solidFill>
          <a:ln>
            <a:solidFill>
              <a:schemeClr val="tx1"/>
            </a:solidFill>
          </a:ln>
        </p:spPr>
        <p:txBody>
          <a:bodyPr wrap="square" rtlCol="0">
            <a:spAutoFit/>
          </a:bodyPr>
          <a:lstStyle/>
          <a:p>
            <a:pPr marL="179388" indent="-179388">
              <a:buFont typeface="Arial" panose="020B0604020202020204" pitchFamily="34" charset="0"/>
              <a:buChar char="•"/>
            </a:pPr>
            <a:r>
              <a:rPr lang="en-US" dirty="0">
                <a:solidFill>
                  <a:srgbClr val="C00000"/>
                </a:solidFill>
              </a:rPr>
              <a:t>Clock interrupt </a:t>
            </a:r>
            <a:r>
              <a:rPr lang="en-US" dirty="0"/>
              <a:t>→ moves to </a:t>
            </a:r>
            <a:r>
              <a:rPr lang="en-US" dirty="0">
                <a:solidFill>
                  <a:srgbClr val="C00000"/>
                </a:solidFill>
              </a:rPr>
              <a:t>kernel </a:t>
            </a:r>
            <a:r>
              <a:rPr lang="en-US" dirty="0"/>
              <a:t>→ time slot for P is </a:t>
            </a:r>
            <a:r>
              <a:rPr lang="en-US" dirty="0">
                <a:solidFill>
                  <a:srgbClr val="C00000"/>
                </a:solidFill>
              </a:rPr>
              <a:t>over</a:t>
            </a:r>
            <a:r>
              <a:rPr lang="en-US" dirty="0"/>
              <a:t> → places P to </a:t>
            </a:r>
            <a:r>
              <a:rPr lang="en-US" dirty="0">
                <a:solidFill>
                  <a:srgbClr val="C00000"/>
                </a:solidFill>
              </a:rPr>
              <a:t>ready</a:t>
            </a:r>
            <a:r>
              <a:rPr lang="en-US" dirty="0"/>
              <a:t> state</a:t>
            </a:r>
          </a:p>
          <a:p>
            <a:pPr marL="179388" indent="-179388">
              <a:buFont typeface="Arial" panose="020B0604020202020204" pitchFamily="34" charset="0"/>
              <a:buChar char="•"/>
            </a:pPr>
            <a:r>
              <a:rPr lang="en-US" dirty="0"/>
              <a:t>The T library maintains T2 in </a:t>
            </a:r>
            <a:r>
              <a:rPr lang="en-US" dirty="0">
                <a:solidFill>
                  <a:srgbClr val="C00000"/>
                </a:solidFill>
              </a:rPr>
              <a:t>running</a:t>
            </a:r>
            <a:r>
              <a:rPr lang="en-US" dirty="0"/>
              <a:t> state</a:t>
            </a:r>
            <a:endParaRPr lang="en-US" dirty="0">
              <a:solidFill>
                <a:srgbClr val="C00000"/>
              </a:solidFill>
            </a:endParaRPr>
          </a:p>
        </p:txBody>
      </p:sp>
      <p:sp>
        <p:nvSpPr>
          <p:cNvPr id="9" name="TextBox 8">
            <a:extLst>
              <a:ext uri="{FF2B5EF4-FFF2-40B4-BE49-F238E27FC236}">
                <a16:creationId xmlns:a16="http://schemas.microsoft.com/office/drawing/2014/main" id="{FC8CA20F-8CA6-4CD9-A583-FADE7B7795B7}"/>
              </a:ext>
            </a:extLst>
          </p:cNvPr>
          <p:cNvSpPr txBox="1"/>
          <p:nvPr/>
        </p:nvSpPr>
        <p:spPr>
          <a:xfrm>
            <a:off x="9154700" y="3810768"/>
            <a:ext cx="2642849" cy="1477328"/>
          </a:xfrm>
          <a:prstGeom prst="rect">
            <a:avLst/>
          </a:prstGeom>
          <a:solidFill>
            <a:schemeClr val="accent1">
              <a:lumMod val="40000"/>
              <a:lumOff val="60000"/>
            </a:schemeClr>
          </a:solidFill>
          <a:ln>
            <a:solidFill>
              <a:schemeClr val="tx1"/>
            </a:solidFill>
          </a:ln>
        </p:spPr>
        <p:txBody>
          <a:bodyPr wrap="square" rtlCol="0">
            <a:spAutoFit/>
          </a:bodyPr>
          <a:lstStyle/>
          <a:p>
            <a:pPr marL="179388" indent="-179388">
              <a:buFont typeface="Arial" panose="020B0604020202020204" pitchFamily="34" charset="0"/>
              <a:buChar char="•"/>
            </a:pPr>
            <a:r>
              <a:rPr lang="en-US" dirty="0"/>
              <a:t>T2 is </a:t>
            </a:r>
            <a:r>
              <a:rPr lang="en-US" dirty="0">
                <a:solidFill>
                  <a:srgbClr val="C00000"/>
                </a:solidFill>
              </a:rPr>
              <a:t>waiting</a:t>
            </a:r>
            <a:r>
              <a:rPr lang="en-US" dirty="0"/>
              <a:t> data from T1 → T2 is </a:t>
            </a:r>
            <a:r>
              <a:rPr lang="en-US" dirty="0">
                <a:solidFill>
                  <a:srgbClr val="C00000"/>
                </a:solidFill>
              </a:rPr>
              <a:t>blocked</a:t>
            </a:r>
            <a:r>
              <a:rPr lang="en-US" dirty="0"/>
              <a:t> and T1 becomes </a:t>
            </a:r>
            <a:r>
              <a:rPr lang="en-US" dirty="0">
                <a:solidFill>
                  <a:srgbClr val="C00000"/>
                </a:solidFill>
              </a:rPr>
              <a:t>ready</a:t>
            </a:r>
          </a:p>
          <a:p>
            <a:pPr marL="179388" indent="-179388">
              <a:buFont typeface="Arial" panose="020B0604020202020204" pitchFamily="34" charset="0"/>
              <a:buChar char="•"/>
            </a:pPr>
            <a:r>
              <a:rPr lang="en-US" dirty="0"/>
              <a:t>Kernel is </a:t>
            </a:r>
            <a:r>
              <a:rPr lang="en-US" dirty="0">
                <a:solidFill>
                  <a:srgbClr val="C00000"/>
                </a:solidFill>
              </a:rPr>
              <a:t>not</a:t>
            </a:r>
            <a:r>
              <a:rPr lang="en-US" dirty="0"/>
              <a:t> invoked → state of P is </a:t>
            </a:r>
            <a:r>
              <a:rPr lang="en-US" dirty="0">
                <a:solidFill>
                  <a:srgbClr val="C00000"/>
                </a:solidFill>
              </a:rPr>
              <a:t>unchanged</a:t>
            </a:r>
          </a:p>
        </p:txBody>
      </p:sp>
      <p:sp>
        <p:nvSpPr>
          <p:cNvPr id="10" name="TextBox 9">
            <a:extLst>
              <a:ext uri="{FF2B5EF4-FFF2-40B4-BE49-F238E27FC236}">
                <a16:creationId xmlns:a16="http://schemas.microsoft.com/office/drawing/2014/main" id="{C6144623-24AA-4658-9662-022409275610}"/>
              </a:ext>
            </a:extLst>
          </p:cNvPr>
          <p:cNvSpPr txBox="1"/>
          <p:nvPr/>
        </p:nvSpPr>
        <p:spPr>
          <a:xfrm>
            <a:off x="290461" y="1594477"/>
            <a:ext cx="2381021" cy="1477328"/>
          </a:xfrm>
          <a:prstGeom prst="rect">
            <a:avLst/>
          </a:prstGeom>
          <a:solidFill>
            <a:srgbClr val="FFC000"/>
          </a:solidFill>
          <a:ln>
            <a:solidFill>
              <a:schemeClr val="tx1"/>
            </a:solidFill>
          </a:ln>
        </p:spPr>
        <p:txBody>
          <a:bodyPr wrap="square" rtlCol="0">
            <a:spAutoFit/>
          </a:bodyPr>
          <a:lstStyle/>
          <a:p>
            <a:r>
              <a:rPr lang="en-US" dirty="0"/>
              <a:t>Suppose that </a:t>
            </a:r>
            <a:r>
              <a:rPr lang="en-US" b="1" dirty="0">
                <a:solidFill>
                  <a:srgbClr val="C00000"/>
                </a:solidFill>
              </a:rPr>
              <a:t>process B</a:t>
            </a:r>
            <a:r>
              <a:rPr lang="en-US" dirty="0"/>
              <a:t> is </a:t>
            </a:r>
            <a:r>
              <a:rPr lang="en-US" dirty="0">
                <a:solidFill>
                  <a:srgbClr val="C00000"/>
                </a:solidFill>
              </a:rPr>
              <a:t>executing </a:t>
            </a:r>
            <a:r>
              <a:rPr lang="en-US" dirty="0"/>
              <a:t>in its </a:t>
            </a:r>
            <a:r>
              <a:rPr lang="en-US" dirty="0">
                <a:solidFill>
                  <a:srgbClr val="C00000"/>
                </a:solidFill>
              </a:rPr>
              <a:t>thread 2</a:t>
            </a:r>
            <a:r>
              <a:rPr lang="en-US" dirty="0"/>
              <a:t>; the states of the process and the two ULTs are shown</a:t>
            </a:r>
            <a:endParaRPr lang="en-US" dirty="0">
              <a:solidFill>
                <a:srgbClr val="C00000"/>
              </a:solidFill>
            </a:endParaRPr>
          </a:p>
        </p:txBody>
      </p:sp>
    </p:spTree>
    <p:extLst>
      <p:ext uri="{BB962C8B-B14F-4D97-AF65-F5344CB8AC3E}">
        <p14:creationId xmlns:p14="http://schemas.microsoft.com/office/powerpoint/2010/main" val="82628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A0693C-1B45-4D4C-9B16-CFD749BFCFBF}"/>
              </a:ext>
            </a:extLst>
          </p:cNvPr>
          <p:cNvSpPr>
            <a:spLocks noGrp="1"/>
          </p:cNvSpPr>
          <p:nvPr>
            <p:ph idx="1"/>
          </p:nvPr>
        </p:nvSpPr>
        <p:spPr>
          <a:xfrm>
            <a:off x="370614" y="1274325"/>
            <a:ext cx="8934752" cy="4679250"/>
          </a:xfrm>
        </p:spPr>
        <p:txBody>
          <a:bodyPr/>
          <a:lstStyle/>
          <a:p>
            <a:pPr marL="342900" lvl="0" indent="-342900">
              <a:spcBef>
                <a:spcPct val="20000"/>
              </a:spcBef>
              <a:buFont typeface="Arial" pitchFamily="34" charset="0"/>
              <a:buChar char="•"/>
            </a:pPr>
            <a:r>
              <a:rPr lang="en-US" sz="3200" dirty="0"/>
              <a:t>Thread switching does not require kernel mode privileges</a:t>
            </a:r>
          </a:p>
          <a:p>
            <a:pPr marL="342900" lvl="0" indent="-342900">
              <a:spcBef>
                <a:spcPct val="20000"/>
              </a:spcBef>
              <a:buFont typeface="Arial" pitchFamily="34" charset="0"/>
              <a:buChar char="•"/>
            </a:pPr>
            <a:r>
              <a:rPr lang="en-US" sz="3200" dirty="0"/>
              <a:t>Scheduling can be application specific</a:t>
            </a:r>
          </a:p>
          <a:p>
            <a:pPr marL="342900" lvl="0" indent="-342900">
              <a:spcBef>
                <a:spcPct val="20000"/>
              </a:spcBef>
              <a:buFont typeface="Arial" pitchFamily="34" charset="0"/>
              <a:buChar char="•"/>
            </a:pPr>
            <a:r>
              <a:rPr lang="en-US" sz="3200" dirty="0"/>
              <a:t>ULTs can run on any OS</a:t>
            </a:r>
          </a:p>
          <a:p>
            <a:endParaRPr lang="en-US" dirty="0"/>
          </a:p>
        </p:txBody>
      </p:sp>
      <p:sp>
        <p:nvSpPr>
          <p:cNvPr id="3" name="Title 2">
            <a:extLst>
              <a:ext uri="{FF2B5EF4-FFF2-40B4-BE49-F238E27FC236}">
                <a16:creationId xmlns:a16="http://schemas.microsoft.com/office/drawing/2014/main" id="{837D0499-B590-4C60-A44A-F49A69119C7E}"/>
              </a:ext>
            </a:extLst>
          </p:cNvPr>
          <p:cNvSpPr>
            <a:spLocks noGrp="1"/>
          </p:cNvSpPr>
          <p:nvPr>
            <p:ph type="title"/>
          </p:nvPr>
        </p:nvSpPr>
        <p:spPr/>
        <p:txBody>
          <a:bodyPr/>
          <a:lstStyle/>
          <a:p>
            <a:r>
              <a:rPr lang="en-US" dirty="0"/>
              <a:t>Advantages of ULTs</a:t>
            </a:r>
          </a:p>
        </p:txBody>
      </p:sp>
      <p:sp>
        <p:nvSpPr>
          <p:cNvPr id="4" name="Slide Number Placeholder 3">
            <a:extLst>
              <a:ext uri="{FF2B5EF4-FFF2-40B4-BE49-F238E27FC236}">
                <a16:creationId xmlns:a16="http://schemas.microsoft.com/office/drawing/2014/main" id="{DF2746C2-B76E-45C5-9EC6-10EC25DC6280}"/>
              </a:ext>
            </a:extLst>
          </p:cNvPr>
          <p:cNvSpPr>
            <a:spLocks noGrp="1"/>
          </p:cNvSpPr>
          <p:nvPr>
            <p:ph type="sldNum" sz="quarter" idx="15"/>
          </p:nvPr>
        </p:nvSpPr>
        <p:spPr/>
        <p:txBody>
          <a:bodyPr/>
          <a:lstStyle/>
          <a:p>
            <a:fld id="{19B51A1E-902D-48AF-9020-955120F399B6}" type="slidenum">
              <a:rPr lang="en-US" smtClean="0"/>
              <a:pPr/>
              <a:t>29</a:t>
            </a:fld>
            <a:endParaRPr lang="en-US" dirty="0"/>
          </a:p>
        </p:txBody>
      </p:sp>
      <p:pic>
        <p:nvPicPr>
          <p:cNvPr id="1026" name="Picture 2" descr="Advantage YOU! – Codi5 Technologies, Inc">
            <a:extLst>
              <a:ext uri="{FF2B5EF4-FFF2-40B4-BE49-F238E27FC236}">
                <a16:creationId xmlns:a16="http://schemas.microsoft.com/office/drawing/2014/main" id="{B73C3515-1C0D-4874-9E38-BDB265E16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248" y="3868054"/>
            <a:ext cx="3092951" cy="1715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39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FAEE6D-B918-418F-A834-7F86B87E5A5E}"/>
              </a:ext>
            </a:extLst>
          </p:cNvPr>
          <p:cNvSpPr>
            <a:spLocks noGrp="1"/>
          </p:cNvSpPr>
          <p:nvPr>
            <p:ph idx="1"/>
          </p:nvPr>
        </p:nvSpPr>
        <p:spPr/>
        <p:txBody>
          <a:bodyPr/>
          <a:lstStyle/>
          <a:p>
            <a:r>
              <a:rPr lang="en-US" altLang="zh-TW" dirty="0">
                <a:ea typeface="新細明體" pitchFamily="18" charset="-120"/>
              </a:rPr>
              <a:t>Each process</a:t>
            </a:r>
          </a:p>
          <a:p>
            <a:pPr lvl="1"/>
            <a:r>
              <a:rPr lang="en-US" altLang="zh-CN" dirty="0">
                <a:ea typeface="新細明體" pitchFamily="18" charset="-120"/>
              </a:rPr>
              <a:t>h</a:t>
            </a:r>
            <a:r>
              <a:rPr lang="en-US" altLang="zh-TW" dirty="0">
                <a:ea typeface="新細明體" pitchFamily="18" charset="-120"/>
              </a:rPr>
              <a:t>as some </a:t>
            </a:r>
            <a:r>
              <a:rPr lang="en-US" altLang="zh-TW" dirty="0">
                <a:solidFill>
                  <a:srgbClr val="0070C0"/>
                </a:solidFill>
                <a:ea typeface="新細明體" pitchFamily="18" charset="-120"/>
              </a:rPr>
              <a:t>resources </a:t>
            </a:r>
            <a:r>
              <a:rPr lang="en-US" altLang="zh-TW" dirty="0">
                <a:ea typeface="新細明體" pitchFamily="18" charset="-120"/>
              </a:rPr>
              <a:t>allocated by OS, including memory to hold the process image</a:t>
            </a:r>
          </a:p>
          <a:p>
            <a:pPr lvl="1"/>
            <a:r>
              <a:rPr lang="en-US" altLang="zh-TW" dirty="0">
                <a:ea typeface="新細明體" pitchFamily="18" charset="-120"/>
              </a:rPr>
              <a:t>follows an </a:t>
            </a:r>
            <a:r>
              <a:rPr lang="en-US" altLang="zh-TW" dirty="0">
                <a:solidFill>
                  <a:srgbClr val="0070C0"/>
                </a:solidFill>
                <a:ea typeface="新細明體" pitchFamily="18" charset="-120"/>
              </a:rPr>
              <a:t>execution path </a:t>
            </a:r>
            <a:r>
              <a:rPr lang="en-US" altLang="zh-TW" dirty="0">
                <a:ea typeface="新細明體" pitchFamily="18" charset="-120"/>
              </a:rPr>
              <a:t>that may be interleaved with other processes (</a:t>
            </a:r>
            <a:r>
              <a:rPr lang="en-US" altLang="zh-TW" b="1" dirty="0">
                <a:solidFill>
                  <a:srgbClr val="FF0000"/>
                </a:solidFill>
                <a:ea typeface="新細明體" pitchFamily="18" charset="-120"/>
              </a:rPr>
              <a:t>thread</a:t>
            </a:r>
            <a:r>
              <a:rPr lang="en-US" altLang="zh-TW" dirty="0">
                <a:ea typeface="新細明體" pitchFamily="18" charset="-120"/>
              </a:rPr>
              <a:t> of execution)</a:t>
            </a:r>
          </a:p>
          <a:p>
            <a:endParaRPr lang="en-US" dirty="0"/>
          </a:p>
        </p:txBody>
      </p:sp>
      <p:sp>
        <p:nvSpPr>
          <p:cNvPr id="3" name="Title 2">
            <a:extLst>
              <a:ext uri="{FF2B5EF4-FFF2-40B4-BE49-F238E27FC236}">
                <a16:creationId xmlns:a16="http://schemas.microsoft.com/office/drawing/2014/main" id="{91ED6C85-3896-46CB-A01C-BBD02E3ACB50}"/>
              </a:ext>
            </a:extLst>
          </p:cNvPr>
          <p:cNvSpPr>
            <a:spLocks noGrp="1"/>
          </p:cNvSpPr>
          <p:nvPr>
            <p:ph type="title"/>
          </p:nvPr>
        </p:nvSpPr>
        <p:spPr/>
        <p:txBody>
          <a:bodyPr/>
          <a:lstStyle/>
          <a:p>
            <a:r>
              <a:rPr lang="en-US" altLang="zh-TW" dirty="0">
                <a:ea typeface="新細明體" pitchFamily="18" charset="-120"/>
              </a:rPr>
              <a:t>Process</a:t>
            </a:r>
            <a:endParaRPr lang="en-US" dirty="0"/>
          </a:p>
        </p:txBody>
      </p:sp>
      <p:sp>
        <p:nvSpPr>
          <p:cNvPr id="4" name="Slide Number Placeholder 3">
            <a:extLst>
              <a:ext uri="{FF2B5EF4-FFF2-40B4-BE49-F238E27FC236}">
                <a16:creationId xmlns:a16="http://schemas.microsoft.com/office/drawing/2014/main" id="{E7A9D236-E0E0-47C1-9768-55299F6AB761}"/>
              </a:ext>
            </a:extLst>
          </p:cNvPr>
          <p:cNvSpPr>
            <a:spLocks noGrp="1"/>
          </p:cNvSpPr>
          <p:nvPr>
            <p:ph type="sldNum" sz="quarter" idx="15"/>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84645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FEDD8E-275E-4DC9-B64E-B0BB59FA7464}"/>
              </a:ext>
            </a:extLst>
          </p:cNvPr>
          <p:cNvSpPr>
            <a:spLocks noGrp="1"/>
          </p:cNvSpPr>
          <p:nvPr>
            <p:ph idx="1"/>
          </p:nvPr>
        </p:nvSpPr>
        <p:spPr>
          <a:xfrm>
            <a:off x="370613" y="1274325"/>
            <a:ext cx="10422893" cy="4679250"/>
          </a:xfrm>
        </p:spPr>
        <p:txBody>
          <a:bodyPr/>
          <a:lstStyle/>
          <a:p>
            <a:r>
              <a:rPr lang="en-US" dirty="0"/>
              <a:t>In a typical OS, many system calls are blocking</a:t>
            </a:r>
          </a:p>
          <a:p>
            <a:pPr lvl="1"/>
            <a:r>
              <a:rPr lang="en-US" dirty="0"/>
              <a:t> when a ULT executes a system call, all of the threads within the process are blocked</a:t>
            </a:r>
          </a:p>
          <a:p>
            <a:r>
              <a:rPr lang="en-US" dirty="0"/>
              <a:t>In a pure ULT strategy, a multithreaded application cannot take advantage of multiprocessing</a:t>
            </a:r>
          </a:p>
          <a:p>
            <a:pPr lvl="1"/>
            <a:r>
              <a:rPr lang="en-US" dirty="0"/>
              <a:t>A kernel assigns one process to only one processor at a time</a:t>
            </a:r>
          </a:p>
          <a:p>
            <a:pPr lvl="1"/>
            <a:r>
              <a:rPr lang="en-US" dirty="0"/>
              <a:t>We have application-level multiprogramming within a single process</a:t>
            </a:r>
          </a:p>
          <a:p>
            <a:pPr lvl="2"/>
            <a:r>
              <a:rPr lang="en-US" dirty="0"/>
              <a:t>Applications would benefit from the ability to execute portions of code simultaneously</a:t>
            </a:r>
          </a:p>
          <a:p>
            <a:pPr marL="0" indent="0">
              <a:buNone/>
            </a:pPr>
            <a:br>
              <a:rPr lang="en-US" dirty="0"/>
            </a:br>
            <a:endParaRPr lang="en-US" dirty="0"/>
          </a:p>
          <a:p>
            <a:endParaRPr lang="en-US" dirty="0"/>
          </a:p>
        </p:txBody>
      </p:sp>
      <p:sp>
        <p:nvSpPr>
          <p:cNvPr id="3" name="Title 2">
            <a:extLst>
              <a:ext uri="{FF2B5EF4-FFF2-40B4-BE49-F238E27FC236}">
                <a16:creationId xmlns:a16="http://schemas.microsoft.com/office/drawing/2014/main" id="{AC6AC65D-CC46-4F28-B263-7F8D9A567BA4}"/>
              </a:ext>
            </a:extLst>
          </p:cNvPr>
          <p:cNvSpPr>
            <a:spLocks noGrp="1"/>
          </p:cNvSpPr>
          <p:nvPr>
            <p:ph type="title"/>
          </p:nvPr>
        </p:nvSpPr>
        <p:spPr/>
        <p:txBody>
          <a:bodyPr/>
          <a:lstStyle/>
          <a:p>
            <a:r>
              <a:rPr lang="en-US" dirty="0"/>
              <a:t>Disadvantages of ULTs</a:t>
            </a:r>
          </a:p>
        </p:txBody>
      </p:sp>
      <p:sp>
        <p:nvSpPr>
          <p:cNvPr id="4" name="Slide Number Placeholder 3">
            <a:extLst>
              <a:ext uri="{FF2B5EF4-FFF2-40B4-BE49-F238E27FC236}">
                <a16:creationId xmlns:a16="http://schemas.microsoft.com/office/drawing/2014/main" id="{D9BA1E77-1C6F-4C96-B990-FA0A691E45AF}"/>
              </a:ext>
            </a:extLst>
          </p:cNvPr>
          <p:cNvSpPr>
            <a:spLocks noGrp="1"/>
          </p:cNvSpPr>
          <p:nvPr>
            <p:ph type="sldNum" sz="quarter" idx="15"/>
          </p:nvPr>
        </p:nvSpPr>
        <p:spPr/>
        <p:txBody>
          <a:bodyPr/>
          <a:lstStyle/>
          <a:p>
            <a:fld id="{19B51A1E-902D-48AF-9020-955120F399B6}" type="slidenum">
              <a:rPr lang="en-US" smtClean="0"/>
              <a:pPr/>
              <a:t>30</a:t>
            </a:fld>
            <a:endParaRPr lang="en-US" dirty="0"/>
          </a:p>
        </p:txBody>
      </p:sp>
      <p:pic>
        <p:nvPicPr>
          <p:cNvPr id="2050" name="Picture 2" descr="Disadvantages of IoT – kherringttongross">
            <a:extLst>
              <a:ext uri="{FF2B5EF4-FFF2-40B4-BE49-F238E27FC236}">
                <a16:creationId xmlns:a16="http://schemas.microsoft.com/office/drawing/2014/main" id="{C604C816-3780-4753-8FAF-5A56D3C2B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6062" y="5200399"/>
            <a:ext cx="1506351" cy="150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278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BA06E4-B9BC-40D7-9D93-39CE685730F8}"/>
              </a:ext>
            </a:extLst>
          </p:cNvPr>
          <p:cNvSpPr>
            <a:spLocks noGrp="1"/>
          </p:cNvSpPr>
          <p:nvPr>
            <p:ph idx="1"/>
          </p:nvPr>
        </p:nvSpPr>
        <p:spPr>
          <a:xfrm>
            <a:off x="370613" y="1274324"/>
            <a:ext cx="10700125" cy="4050711"/>
          </a:xfrm>
        </p:spPr>
        <p:txBody>
          <a:bodyPr/>
          <a:lstStyle/>
          <a:p>
            <a:r>
              <a:rPr lang="en-US" dirty="0"/>
              <a:t>Thread management is done by the </a:t>
            </a:r>
            <a:r>
              <a:rPr lang="en-US" dirty="0">
                <a:solidFill>
                  <a:srgbClr val="FF0000"/>
                </a:solidFill>
              </a:rPr>
              <a:t>kernel</a:t>
            </a:r>
          </a:p>
          <a:p>
            <a:r>
              <a:rPr lang="en-US" dirty="0">
                <a:solidFill>
                  <a:srgbClr val="FF0000"/>
                </a:solidFill>
              </a:rPr>
              <a:t>No</a:t>
            </a:r>
            <a:r>
              <a:rPr lang="en-US" dirty="0"/>
              <a:t> thread management is done by the </a:t>
            </a:r>
            <a:r>
              <a:rPr lang="en-US" dirty="0">
                <a:solidFill>
                  <a:srgbClr val="FF0000"/>
                </a:solidFill>
              </a:rPr>
              <a:t>application</a:t>
            </a:r>
          </a:p>
          <a:p>
            <a:r>
              <a:rPr lang="en-US" dirty="0">
                <a:solidFill>
                  <a:srgbClr val="0070C0"/>
                </a:solidFill>
              </a:rPr>
              <a:t>Windows</a:t>
            </a:r>
            <a:r>
              <a:rPr lang="en-US" dirty="0"/>
              <a:t> is an example of this approach</a:t>
            </a:r>
          </a:p>
          <a:p>
            <a:r>
              <a:rPr lang="en-US" dirty="0"/>
              <a:t>The kernel </a:t>
            </a:r>
            <a:r>
              <a:rPr lang="en-US" dirty="0">
                <a:solidFill>
                  <a:srgbClr val="FF0000"/>
                </a:solidFill>
              </a:rPr>
              <a:t>maintains</a:t>
            </a:r>
            <a:r>
              <a:rPr lang="en-US" dirty="0"/>
              <a:t> context information for</a:t>
            </a:r>
          </a:p>
          <a:p>
            <a:pPr lvl="1"/>
            <a:r>
              <a:rPr lang="en-US" dirty="0"/>
              <a:t>The </a:t>
            </a:r>
            <a:r>
              <a:rPr lang="en-US" dirty="0">
                <a:solidFill>
                  <a:srgbClr val="0070C0"/>
                </a:solidFill>
              </a:rPr>
              <a:t>process</a:t>
            </a:r>
            <a:r>
              <a:rPr lang="en-US" dirty="0"/>
              <a:t> as a whole, and</a:t>
            </a:r>
          </a:p>
          <a:p>
            <a:pPr lvl="1"/>
            <a:r>
              <a:rPr lang="en-US" dirty="0"/>
              <a:t>The individual </a:t>
            </a:r>
            <a:r>
              <a:rPr lang="en-US" dirty="0">
                <a:solidFill>
                  <a:srgbClr val="0070C0"/>
                </a:solidFill>
              </a:rPr>
              <a:t>threads</a:t>
            </a:r>
            <a:r>
              <a:rPr lang="en-US" dirty="0"/>
              <a:t> within the process</a:t>
            </a:r>
          </a:p>
          <a:p>
            <a:r>
              <a:rPr lang="en-US" dirty="0">
                <a:solidFill>
                  <a:srgbClr val="FF0000"/>
                </a:solidFill>
              </a:rPr>
              <a:t>Scheduling</a:t>
            </a:r>
            <a:r>
              <a:rPr lang="en-US" dirty="0"/>
              <a:t> by the kernel is done on a </a:t>
            </a:r>
            <a:br>
              <a:rPr lang="en-US" dirty="0"/>
            </a:br>
            <a:r>
              <a:rPr lang="en-US" dirty="0">
                <a:solidFill>
                  <a:srgbClr val="FF0000"/>
                </a:solidFill>
              </a:rPr>
              <a:t>thread</a:t>
            </a:r>
            <a:r>
              <a:rPr lang="en-US" dirty="0"/>
              <a:t> basis</a:t>
            </a:r>
          </a:p>
          <a:p>
            <a:endParaRPr lang="en-US" dirty="0"/>
          </a:p>
        </p:txBody>
      </p:sp>
      <p:sp>
        <p:nvSpPr>
          <p:cNvPr id="3" name="Title 2">
            <a:extLst>
              <a:ext uri="{FF2B5EF4-FFF2-40B4-BE49-F238E27FC236}">
                <a16:creationId xmlns:a16="http://schemas.microsoft.com/office/drawing/2014/main" id="{D9AEE2F9-FCF9-44B2-B5FC-E5E4E656E6DB}"/>
              </a:ext>
            </a:extLst>
          </p:cNvPr>
          <p:cNvSpPr>
            <a:spLocks noGrp="1"/>
          </p:cNvSpPr>
          <p:nvPr>
            <p:ph type="title"/>
          </p:nvPr>
        </p:nvSpPr>
        <p:spPr/>
        <p:txBody>
          <a:bodyPr/>
          <a:lstStyle/>
          <a:p>
            <a:r>
              <a:rPr lang="en-US" dirty="0"/>
              <a:t>Kernel-Level Threads (KLTs)</a:t>
            </a:r>
          </a:p>
        </p:txBody>
      </p:sp>
      <p:sp>
        <p:nvSpPr>
          <p:cNvPr id="4" name="Slide Number Placeholder 3">
            <a:extLst>
              <a:ext uri="{FF2B5EF4-FFF2-40B4-BE49-F238E27FC236}">
                <a16:creationId xmlns:a16="http://schemas.microsoft.com/office/drawing/2014/main" id="{2DAFCFAC-4781-4ABB-9ECA-B2E816F00EC4}"/>
              </a:ext>
            </a:extLst>
          </p:cNvPr>
          <p:cNvSpPr>
            <a:spLocks noGrp="1"/>
          </p:cNvSpPr>
          <p:nvPr>
            <p:ph type="sldNum" sz="quarter" idx="15"/>
          </p:nvPr>
        </p:nvSpPr>
        <p:spPr/>
        <p:txBody>
          <a:bodyPr/>
          <a:lstStyle/>
          <a:p>
            <a:fld id="{19B51A1E-902D-48AF-9020-955120F399B6}" type="slidenum">
              <a:rPr lang="en-US" smtClean="0"/>
              <a:pPr/>
              <a:t>31</a:t>
            </a:fld>
            <a:endParaRPr lang="en-US" dirty="0"/>
          </a:p>
        </p:txBody>
      </p:sp>
      <p:pic>
        <p:nvPicPr>
          <p:cNvPr id="6" name="Content Placeholder 3" descr="Fig4_6b.gif">
            <a:extLst>
              <a:ext uri="{FF2B5EF4-FFF2-40B4-BE49-F238E27FC236}">
                <a16:creationId xmlns:a16="http://schemas.microsoft.com/office/drawing/2014/main" id="{B1179AB7-0DE1-403A-94CE-DE4022DAC846}"/>
              </a:ext>
            </a:extLst>
          </p:cNvPr>
          <p:cNvPicPr>
            <a:picLocks noChangeAspect="1"/>
          </p:cNvPicPr>
          <p:nvPr/>
        </p:nvPicPr>
        <p:blipFill>
          <a:blip r:embed="rId3" cstate="print"/>
          <a:srcRect t="6453" b="12886"/>
          <a:stretch>
            <a:fillRect/>
          </a:stretch>
        </p:blipFill>
        <p:spPr bwMode="auto">
          <a:xfrm>
            <a:off x="7855994" y="2728415"/>
            <a:ext cx="3214744" cy="3653118"/>
          </a:xfrm>
          <a:prstGeom prst="rect">
            <a:avLst/>
          </a:prstGeom>
          <a:noFill/>
          <a:ln w="9525">
            <a:noFill/>
            <a:miter lim="800000"/>
            <a:headEnd/>
            <a:tailEnd/>
          </a:ln>
        </p:spPr>
      </p:pic>
    </p:spTree>
    <p:extLst>
      <p:ext uri="{BB962C8B-B14F-4D97-AF65-F5344CB8AC3E}">
        <p14:creationId xmlns:p14="http://schemas.microsoft.com/office/powerpoint/2010/main" val="1204730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89ECC-ED04-4079-8D4E-85D789D14A82}"/>
              </a:ext>
            </a:extLst>
          </p:cNvPr>
          <p:cNvSpPr>
            <a:spLocks noGrp="1"/>
          </p:cNvSpPr>
          <p:nvPr>
            <p:ph idx="1"/>
          </p:nvPr>
        </p:nvSpPr>
        <p:spPr/>
        <p:txBody>
          <a:bodyPr/>
          <a:lstStyle/>
          <a:p>
            <a:r>
              <a:rPr lang="en-NZ" dirty="0"/>
              <a:t>The kernel can </a:t>
            </a:r>
            <a:r>
              <a:rPr lang="en-NZ" dirty="0">
                <a:solidFill>
                  <a:srgbClr val="FF0000"/>
                </a:solidFill>
              </a:rPr>
              <a:t>simultaneously</a:t>
            </a:r>
            <a:r>
              <a:rPr lang="en-NZ" dirty="0"/>
              <a:t> schedule </a:t>
            </a:r>
            <a:r>
              <a:rPr lang="en-NZ" dirty="0">
                <a:solidFill>
                  <a:srgbClr val="FF0000"/>
                </a:solidFill>
              </a:rPr>
              <a:t>multiple threads </a:t>
            </a:r>
            <a:r>
              <a:rPr lang="en-NZ" dirty="0"/>
              <a:t>from the </a:t>
            </a:r>
            <a:r>
              <a:rPr lang="en-NZ" dirty="0">
                <a:solidFill>
                  <a:srgbClr val="FF0000"/>
                </a:solidFill>
              </a:rPr>
              <a:t>same process </a:t>
            </a:r>
            <a:r>
              <a:rPr lang="en-NZ" dirty="0"/>
              <a:t>on </a:t>
            </a:r>
            <a:r>
              <a:rPr lang="en-NZ" dirty="0">
                <a:solidFill>
                  <a:srgbClr val="FF0000"/>
                </a:solidFill>
              </a:rPr>
              <a:t>multiple processors </a:t>
            </a:r>
          </a:p>
          <a:p>
            <a:r>
              <a:rPr lang="en-NZ" dirty="0"/>
              <a:t>If one </a:t>
            </a:r>
            <a:r>
              <a:rPr lang="en-NZ" dirty="0">
                <a:solidFill>
                  <a:srgbClr val="FF0000"/>
                </a:solidFill>
              </a:rPr>
              <a:t>thread </a:t>
            </a:r>
            <a:r>
              <a:rPr lang="en-NZ" dirty="0"/>
              <a:t>in a process is </a:t>
            </a:r>
            <a:r>
              <a:rPr lang="en-NZ" dirty="0">
                <a:solidFill>
                  <a:srgbClr val="FF0000"/>
                </a:solidFill>
              </a:rPr>
              <a:t>blocked</a:t>
            </a:r>
            <a:r>
              <a:rPr lang="en-NZ" dirty="0"/>
              <a:t>, the kernel can </a:t>
            </a:r>
            <a:r>
              <a:rPr lang="en-NZ" dirty="0">
                <a:solidFill>
                  <a:srgbClr val="FF0000"/>
                </a:solidFill>
              </a:rPr>
              <a:t>schedule</a:t>
            </a:r>
            <a:r>
              <a:rPr lang="en-NZ" dirty="0"/>
              <a:t> another thread of the same process</a:t>
            </a:r>
          </a:p>
          <a:p>
            <a:r>
              <a:rPr lang="en-NZ" dirty="0"/>
              <a:t>Kernel routines themselves can be </a:t>
            </a:r>
            <a:r>
              <a:rPr lang="en-NZ" dirty="0">
                <a:solidFill>
                  <a:srgbClr val="FF0000"/>
                </a:solidFill>
              </a:rPr>
              <a:t>multithreaded</a:t>
            </a:r>
          </a:p>
          <a:p>
            <a:endParaRPr lang="en-US" dirty="0"/>
          </a:p>
        </p:txBody>
      </p:sp>
      <p:sp>
        <p:nvSpPr>
          <p:cNvPr id="3" name="Title 2">
            <a:extLst>
              <a:ext uri="{FF2B5EF4-FFF2-40B4-BE49-F238E27FC236}">
                <a16:creationId xmlns:a16="http://schemas.microsoft.com/office/drawing/2014/main" id="{59512832-D0D7-4033-9AFA-BB9A5C399F10}"/>
              </a:ext>
            </a:extLst>
          </p:cNvPr>
          <p:cNvSpPr>
            <a:spLocks noGrp="1"/>
          </p:cNvSpPr>
          <p:nvPr>
            <p:ph type="title"/>
          </p:nvPr>
        </p:nvSpPr>
        <p:spPr/>
        <p:txBody>
          <a:bodyPr/>
          <a:lstStyle/>
          <a:p>
            <a:r>
              <a:rPr lang="en-NZ" dirty="0"/>
              <a:t>Advantages of KLTs</a:t>
            </a:r>
            <a:endParaRPr lang="en-US" dirty="0"/>
          </a:p>
        </p:txBody>
      </p:sp>
      <p:sp>
        <p:nvSpPr>
          <p:cNvPr id="4" name="Slide Number Placeholder 3">
            <a:extLst>
              <a:ext uri="{FF2B5EF4-FFF2-40B4-BE49-F238E27FC236}">
                <a16:creationId xmlns:a16="http://schemas.microsoft.com/office/drawing/2014/main" id="{90AC2D86-BE09-4FF6-B28D-A70D002337A8}"/>
              </a:ext>
            </a:extLst>
          </p:cNvPr>
          <p:cNvSpPr>
            <a:spLocks noGrp="1"/>
          </p:cNvSpPr>
          <p:nvPr>
            <p:ph type="sldNum" sz="quarter" idx="15"/>
          </p:nvPr>
        </p:nvSpPr>
        <p:spPr/>
        <p:txBody>
          <a:bodyPr/>
          <a:lstStyle/>
          <a:p>
            <a:fld id="{19B51A1E-902D-48AF-9020-955120F399B6}" type="slidenum">
              <a:rPr lang="en-US" smtClean="0"/>
              <a:pPr/>
              <a:t>32</a:t>
            </a:fld>
            <a:endParaRPr lang="en-US" dirty="0"/>
          </a:p>
        </p:txBody>
      </p:sp>
      <p:pic>
        <p:nvPicPr>
          <p:cNvPr id="5" name="Picture 4">
            <a:extLst>
              <a:ext uri="{FF2B5EF4-FFF2-40B4-BE49-F238E27FC236}">
                <a16:creationId xmlns:a16="http://schemas.microsoft.com/office/drawing/2014/main" id="{6AF0E985-9504-41C1-A2D0-48962A860467}"/>
              </a:ext>
            </a:extLst>
          </p:cNvPr>
          <p:cNvPicPr>
            <a:picLocks noChangeAspect="1"/>
          </p:cNvPicPr>
          <p:nvPr/>
        </p:nvPicPr>
        <p:blipFill>
          <a:blip r:embed="rId3"/>
          <a:stretch>
            <a:fillRect/>
          </a:stretch>
        </p:blipFill>
        <p:spPr>
          <a:xfrm>
            <a:off x="7996518" y="4222237"/>
            <a:ext cx="2850776" cy="1581290"/>
          </a:xfrm>
          <a:prstGeom prst="rect">
            <a:avLst/>
          </a:prstGeom>
        </p:spPr>
      </p:pic>
    </p:spTree>
    <p:extLst>
      <p:ext uri="{BB962C8B-B14F-4D97-AF65-F5344CB8AC3E}">
        <p14:creationId xmlns:p14="http://schemas.microsoft.com/office/powerpoint/2010/main" val="4282271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3814E4-F97C-4CDE-A98D-6E3CA5B4C45D}"/>
              </a:ext>
            </a:extLst>
          </p:cNvPr>
          <p:cNvSpPr>
            <a:spLocks noGrp="1"/>
          </p:cNvSpPr>
          <p:nvPr>
            <p:ph idx="1"/>
          </p:nvPr>
        </p:nvSpPr>
        <p:spPr>
          <a:xfrm>
            <a:off x="370613" y="1274325"/>
            <a:ext cx="10700125" cy="877204"/>
          </a:xfrm>
        </p:spPr>
        <p:txBody>
          <a:bodyPr/>
          <a:lstStyle/>
          <a:p>
            <a:r>
              <a:rPr lang="en-NZ" dirty="0"/>
              <a:t>The </a:t>
            </a:r>
            <a:r>
              <a:rPr lang="en-NZ" dirty="0">
                <a:solidFill>
                  <a:srgbClr val="FF0000"/>
                </a:solidFill>
              </a:rPr>
              <a:t>transfer</a:t>
            </a:r>
            <a:r>
              <a:rPr lang="en-NZ" dirty="0"/>
              <a:t> of control from one thread to another within the same process </a:t>
            </a:r>
            <a:r>
              <a:rPr lang="en-NZ" dirty="0">
                <a:solidFill>
                  <a:srgbClr val="FF0000"/>
                </a:solidFill>
              </a:rPr>
              <a:t>requires</a:t>
            </a:r>
            <a:r>
              <a:rPr lang="en-NZ" dirty="0"/>
              <a:t> a mode switch to the kernel</a:t>
            </a:r>
            <a:endParaRPr lang="en-US" dirty="0"/>
          </a:p>
        </p:txBody>
      </p:sp>
      <p:sp>
        <p:nvSpPr>
          <p:cNvPr id="3" name="Title 2">
            <a:extLst>
              <a:ext uri="{FF2B5EF4-FFF2-40B4-BE49-F238E27FC236}">
                <a16:creationId xmlns:a16="http://schemas.microsoft.com/office/drawing/2014/main" id="{D18BE4D9-66BC-4D9A-852D-F984AB5BF1CC}"/>
              </a:ext>
            </a:extLst>
          </p:cNvPr>
          <p:cNvSpPr>
            <a:spLocks noGrp="1"/>
          </p:cNvSpPr>
          <p:nvPr>
            <p:ph type="title"/>
          </p:nvPr>
        </p:nvSpPr>
        <p:spPr/>
        <p:txBody>
          <a:bodyPr/>
          <a:lstStyle/>
          <a:p>
            <a:r>
              <a:rPr lang="en-NZ" dirty="0"/>
              <a:t>Disadvantage of KLTs</a:t>
            </a:r>
            <a:endParaRPr lang="en-US" dirty="0"/>
          </a:p>
        </p:txBody>
      </p:sp>
      <p:sp>
        <p:nvSpPr>
          <p:cNvPr id="4" name="Slide Number Placeholder 3">
            <a:extLst>
              <a:ext uri="{FF2B5EF4-FFF2-40B4-BE49-F238E27FC236}">
                <a16:creationId xmlns:a16="http://schemas.microsoft.com/office/drawing/2014/main" id="{CB607702-D8E5-41FD-B042-9AFCC06C0F29}"/>
              </a:ext>
            </a:extLst>
          </p:cNvPr>
          <p:cNvSpPr>
            <a:spLocks noGrp="1"/>
          </p:cNvSpPr>
          <p:nvPr>
            <p:ph type="sldNum" sz="quarter" idx="15"/>
          </p:nvPr>
        </p:nvSpPr>
        <p:spPr/>
        <p:txBody>
          <a:bodyPr/>
          <a:lstStyle/>
          <a:p>
            <a:fld id="{19B51A1E-902D-48AF-9020-955120F399B6}" type="slidenum">
              <a:rPr lang="en-US" smtClean="0"/>
              <a:pPr/>
              <a:t>33</a:t>
            </a:fld>
            <a:endParaRPr lang="en-US" dirty="0"/>
          </a:p>
        </p:txBody>
      </p:sp>
      <p:pic>
        <p:nvPicPr>
          <p:cNvPr id="5" name="Picture 4">
            <a:extLst>
              <a:ext uri="{FF2B5EF4-FFF2-40B4-BE49-F238E27FC236}">
                <a16:creationId xmlns:a16="http://schemas.microsoft.com/office/drawing/2014/main" id="{F86D69AD-C33C-43C1-A91E-1F80EB39EFF8}"/>
              </a:ext>
            </a:extLst>
          </p:cNvPr>
          <p:cNvPicPr>
            <a:picLocks noChangeAspect="1"/>
          </p:cNvPicPr>
          <p:nvPr/>
        </p:nvPicPr>
        <p:blipFill>
          <a:blip r:embed="rId3" cstate="print"/>
          <a:srcRect t="8571" r="980" b="8980"/>
          <a:stretch>
            <a:fillRect/>
          </a:stretch>
        </p:blipFill>
        <p:spPr>
          <a:xfrm>
            <a:off x="1985682" y="2577348"/>
            <a:ext cx="7467600" cy="2133600"/>
          </a:xfrm>
          <a:prstGeom prst="rect">
            <a:avLst/>
          </a:prstGeom>
          <a:blipFill rotWithShape="1">
            <a:blip r:embed="rId4" cstate="print"/>
            <a:tile tx="0" ty="0" sx="100000" sy="100000" flip="none" algn="tl"/>
          </a:blipFill>
        </p:spPr>
      </p:pic>
      <p:pic>
        <p:nvPicPr>
          <p:cNvPr id="6" name="Picture 2" descr="Disadvantages of IoT – kherringttongross">
            <a:extLst>
              <a:ext uri="{FF2B5EF4-FFF2-40B4-BE49-F238E27FC236}">
                <a16:creationId xmlns:a16="http://schemas.microsoft.com/office/drawing/2014/main" id="{4048102E-E161-440A-9251-0E29F2B4A6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7601" y="4830499"/>
            <a:ext cx="1506351" cy="15063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2FF6972-B619-496B-A1F9-BB3205DF86BC}"/>
              </a:ext>
            </a:extLst>
          </p:cNvPr>
          <p:cNvSpPr txBox="1"/>
          <p:nvPr/>
        </p:nvSpPr>
        <p:spPr>
          <a:xfrm>
            <a:off x="573741" y="4830499"/>
            <a:ext cx="8659906" cy="1477328"/>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rgbClr val="C00000"/>
                </a:solidFill>
                <a:latin typeface="Calibri,Bold"/>
              </a:rPr>
              <a:t>Null Fork: </a:t>
            </a:r>
            <a:r>
              <a:rPr lang="en-US" b="1" dirty="0">
                <a:solidFill>
                  <a:schemeClr val="accent4">
                    <a:lumMod val="75000"/>
                  </a:schemeClr>
                </a:solidFill>
                <a:latin typeface="Calibri,Bold"/>
              </a:rPr>
              <a:t>the time to create, schedule, execute, and complete a process/thread that invokes the null procedure (i.e., the overhead of forking a process/thread) </a:t>
            </a:r>
          </a:p>
          <a:p>
            <a:pPr marL="285750" indent="-285750">
              <a:buFont typeface="Wingdings" panose="05000000000000000000" pitchFamily="2" charset="2"/>
              <a:buChar char="§"/>
            </a:pPr>
            <a:r>
              <a:rPr lang="en-US" b="1" dirty="0">
                <a:solidFill>
                  <a:srgbClr val="C00000"/>
                </a:solidFill>
                <a:latin typeface="Calibri,Bold"/>
              </a:rPr>
              <a:t>Signal-Wait: </a:t>
            </a:r>
            <a:r>
              <a:rPr lang="en-US" b="1" dirty="0">
                <a:solidFill>
                  <a:schemeClr val="accent4">
                    <a:lumMod val="75000"/>
                  </a:schemeClr>
                </a:solidFill>
                <a:latin typeface="Calibri,Bold"/>
              </a:rPr>
              <a:t>the time for a process/thread to signal a waiting process/thread and then wait on a condition (i.e., the overhead of synchronizing two processes/threads together)</a:t>
            </a:r>
            <a:endParaRPr lang="en-US" dirty="0">
              <a:solidFill>
                <a:schemeClr val="accent4">
                  <a:lumMod val="75000"/>
                </a:schemeClr>
              </a:solidFill>
            </a:endParaRPr>
          </a:p>
        </p:txBody>
      </p:sp>
      <p:sp>
        <p:nvSpPr>
          <p:cNvPr id="8" name="TextBox 7">
            <a:extLst>
              <a:ext uri="{FF2B5EF4-FFF2-40B4-BE49-F238E27FC236}">
                <a16:creationId xmlns:a16="http://schemas.microsoft.com/office/drawing/2014/main" id="{030B7F20-99A4-4002-837E-5D2FC20F6FCE}"/>
              </a:ext>
            </a:extLst>
          </p:cNvPr>
          <p:cNvSpPr txBox="1"/>
          <p:nvPr/>
        </p:nvSpPr>
        <p:spPr>
          <a:xfrm>
            <a:off x="3012142" y="2351714"/>
            <a:ext cx="5432611" cy="375287"/>
          </a:xfrm>
          <a:prstGeom prst="rect">
            <a:avLst/>
          </a:prstGeom>
          <a:noFill/>
        </p:spPr>
        <p:txBody>
          <a:bodyPr wrap="square" rtlCol="0">
            <a:spAutoFit/>
          </a:bodyPr>
          <a:lstStyle/>
          <a:p>
            <a:r>
              <a:rPr lang="en-US" dirty="0">
                <a:latin typeface="Abadi" panose="020B0604020104020204" pitchFamily="34" charset="0"/>
              </a:rPr>
              <a:t>U</a:t>
            </a:r>
            <a:r>
              <a:rPr lang="en-US" altLang="zh-CN" dirty="0">
                <a:latin typeface="Abadi" panose="020B0604020104020204" pitchFamily="34" charset="0"/>
              </a:rPr>
              <a:t>niprocessor VAX Computer Running a UNIX-Like OS</a:t>
            </a:r>
            <a:endParaRPr lang="en-US" dirty="0">
              <a:latin typeface="Abadi" panose="020B0604020104020204" pitchFamily="34" charset="0"/>
            </a:endParaRPr>
          </a:p>
        </p:txBody>
      </p:sp>
    </p:spTree>
    <p:extLst>
      <p:ext uri="{BB962C8B-B14F-4D97-AF65-F5344CB8AC3E}">
        <p14:creationId xmlns:p14="http://schemas.microsoft.com/office/powerpoint/2010/main" val="597156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56FF89-D569-419B-8475-672A343D64AB}"/>
              </a:ext>
            </a:extLst>
          </p:cNvPr>
          <p:cNvSpPr>
            <a:spLocks noGrp="1"/>
          </p:cNvSpPr>
          <p:nvPr>
            <p:ph idx="1"/>
          </p:nvPr>
        </p:nvSpPr>
        <p:spPr>
          <a:xfrm>
            <a:off x="370613" y="1274325"/>
            <a:ext cx="6169139" cy="4679250"/>
          </a:xfrm>
        </p:spPr>
        <p:txBody>
          <a:bodyPr/>
          <a:lstStyle/>
          <a:p>
            <a:r>
              <a:rPr lang="en-US" dirty="0"/>
              <a:t>Thread </a:t>
            </a:r>
            <a:r>
              <a:rPr lang="en-US" dirty="0">
                <a:solidFill>
                  <a:srgbClr val="FF0000"/>
                </a:solidFill>
              </a:rPr>
              <a:t>creation</a:t>
            </a:r>
            <a:r>
              <a:rPr lang="en-US" dirty="0"/>
              <a:t> is done in the </a:t>
            </a:r>
            <a:r>
              <a:rPr lang="en-US" dirty="0">
                <a:solidFill>
                  <a:srgbClr val="FF0000"/>
                </a:solidFill>
              </a:rPr>
              <a:t>user space</a:t>
            </a:r>
          </a:p>
          <a:p>
            <a:r>
              <a:rPr lang="en-US" dirty="0">
                <a:solidFill>
                  <a:srgbClr val="FF0000"/>
                </a:solidFill>
              </a:rPr>
              <a:t>Bulk</a:t>
            </a:r>
            <a:r>
              <a:rPr lang="en-US" dirty="0"/>
              <a:t> of </a:t>
            </a:r>
            <a:r>
              <a:rPr lang="en-US" dirty="0">
                <a:solidFill>
                  <a:schemeClr val="tx1"/>
                </a:solidFill>
              </a:rPr>
              <a:t>scheduling and synchronization </a:t>
            </a:r>
            <a:r>
              <a:rPr lang="en-US" dirty="0"/>
              <a:t>of threads is also done by the </a:t>
            </a:r>
            <a:r>
              <a:rPr lang="en-US" dirty="0">
                <a:solidFill>
                  <a:srgbClr val="FF0000"/>
                </a:solidFill>
              </a:rPr>
              <a:t>application</a:t>
            </a:r>
          </a:p>
          <a:p>
            <a:r>
              <a:rPr lang="en-US" dirty="0">
                <a:solidFill>
                  <a:schemeClr val="tx1"/>
                </a:solidFill>
              </a:rPr>
              <a:t>The multiple ULTs from a single application are </a:t>
            </a:r>
            <a:r>
              <a:rPr lang="en-US" dirty="0">
                <a:solidFill>
                  <a:srgbClr val="FF0000"/>
                </a:solidFill>
              </a:rPr>
              <a:t>mapped </a:t>
            </a:r>
            <a:r>
              <a:rPr lang="en-US" dirty="0">
                <a:solidFill>
                  <a:schemeClr val="tx1"/>
                </a:solidFill>
              </a:rPr>
              <a:t>onto some (smaller or equal) number of KLTs</a:t>
            </a:r>
          </a:p>
          <a:p>
            <a:r>
              <a:rPr lang="en-US" dirty="0">
                <a:solidFill>
                  <a:srgbClr val="0070C0"/>
                </a:solidFill>
              </a:rPr>
              <a:t>Solaris </a:t>
            </a:r>
            <a:r>
              <a:rPr lang="en-US" dirty="0"/>
              <a:t>is an example</a:t>
            </a:r>
          </a:p>
          <a:p>
            <a:endParaRPr lang="en-US" dirty="0"/>
          </a:p>
        </p:txBody>
      </p:sp>
      <p:sp>
        <p:nvSpPr>
          <p:cNvPr id="3" name="Title 2">
            <a:extLst>
              <a:ext uri="{FF2B5EF4-FFF2-40B4-BE49-F238E27FC236}">
                <a16:creationId xmlns:a16="http://schemas.microsoft.com/office/drawing/2014/main" id="{A85F4D6A-B9F4-4CC0-ABC1-47C84D7B041B}"/>
              </a:ext>
            </a:extLst>
          </p:cNvPr>
          <p:cNvSpPr>
            <a:spLocks noGrp="1"/>
          </p:cNvSpPr>
          <p:nvPr>
            <p:ph type="title"/>
          </p:nvPr>
        </p:nvSpPr>
        <p:spPr/>
        <p:txBody>
          <a:bodyPr/>
          <a:lstStyle/>
          <a:p>
            <a:r>
              <a:rPr lang="en-US" dirty="0"/>
              <a:t>Combined Approaches</a:t>
            </a:r>
          </a:p>
        </p:txBody>
      </p:sp>
      <p:sp>
        <p:nvSpPr>
          <p:cNvPr id="4" name="Slide Number Placeholder 3">
            <a:extLst>
              <a:ext uri="{FF2B5EF4-FFF2-40B4-BE49-F238E27FC236}">
                <a16:creationId xmlns:a16="http://schemas.microsoft.com/office/drawing/2014/main" id="{1D7CC278-5B0A-40EC-919F-75FFA7DB7BDA}"/>
              </a:ext>
            </a:extLst>
          </p:cNvPr>
          <p:cNvSpPr>
            <a:spLocks noGrp="1"/>
          </p:cNvSpPr>
          <p:nvPr>
            <p:ph type="sldNum" sz="quarter" idx="15"/>
          </p:nvPr>
        </p:nvSpPr>
        <p:spPr/>
        <p:txBody>
          <a:bodyPr/>
          <a:lstStyle/>
          <a:p>
            <a:fld id="{19B51A1E-902D-48AF-9020-955120F399B6}" type="slidenum">
              <a:rPr lang="en-US" smtClean="0"/>
              <a:pPr/>
              <a:t>34</a:t>
            </a:fld>
            <a:endParaRPr lang="en-US" dirty="0"/>
          </a:p>
        </p:txBody>
      </p:sp>
      <p:pic>
        <p:nvPicPr>
          <p:cNvPr id="5" name="Content Placeholder 3" descr="Fig04_06c.gif">
            <a:extLst>
              <a:ext uri="{FF2B5EF4-FFF2-40B4-BE49-F238E27FC236}">
                <a16:creationId xmlns:a16="http://schemas.microsoft.com/office/drawing/2014/main" id="{70969827-F36F-4D3B-B995-8E12890483A8}"/>
              </a:ext>
            </a:extLst>
          </p:cNvPr>
          <p:cNvPicPr>
            <a:picLocks noChangeAspect="1"/>
          </p:cNvPicPr>
          <p:nvPr/>
        </p:nvPicPr>
        <p:blipFill>
          <a:blip r:embed="rId3" cstate="print"/>
          <a:srcRect b="16914"/>
          <a:stretch>
            <a:fillRect/>
          </a:stretch>
        </p:blipFill>
        <p:spPr bwMode="auto">
          <a:xfrm>
            <a:off x="6539752" y="1367786"/>
            <a:ext cx="4206559" cy="4122428"/>
          </a:xfrm>
          <a:prstGeom prst="rect">
            <a:avLst/>
          </a:prstGeom>
          <a:noFill/>
          <a:ln w="9525">
            <a:noFill/>
            <a:miter lim="800000"/>
            <a:headEnd/>
            <a:tailEnd/>
          </a:ln>
        </p:spPr>
      </p:pic>
    </p:spTree>
    <p:extLst>
      <p:ext uri="{BB962C8B-B14F-4D97-AF65-F5344CB8AC3E}">
        <p14:creationId xmlns:p14="http://schemas.microsoft.com/office/powerpoint/2010/main" val="3295629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B3AAA8-57B0-426B-90AF-D580CC24358F}"/>
              </a:ext>
            </a:extLst>
          </p:cNvPr>
          <p:cNvSpPr>
            <a:spLocks noGrp="1"/>
          </p:cNvSpPr>
          <p:nvPr>
            <p:ph idx="1"/>
          </p:nvPr>
        </p:nvSpPr>
        <p:spPr/>
        <p:txBody>
          <a:bodyPr/>
          <a:lstStyle/>
          <a:p>
            <a:r>
              <a:rPr lang="en-US" altLang="zh-TW" dirty="0">
                <a:ea typeface="新細明體" pitchFamily="18" charset="-120"/>
              </a:rPr>
              <a:t>Have a </a:t>
            </a:r>
            <a:r>
              <a:rPr lang="en-US" altLang="zh-TW" dirty="0">
                <a:solidFill>
                  <a:srgbClr val="FF0000"/>
                </a:solidFill>
                <a:ea typeface="新細明體" pitchFamily="18" charset="-120"/>
              </a:rPr>
              <a:t>virtual address space </a:t>
            </a:r>
            <a:r>
              <a:rPr lang="en-US" altLang="zh-TW" dirty="0">
                <a:ea typeface="新細明體" pitchFamily="18" charset="-120"/>
              </a:rPr>
              <a:t>which holds the </a:t>
            </a:r>
            <a:r>
              <a:rPr lang="en-US" altLang="zh-TW" dirty="0">
                <a:solidFill>
                  <a:srgbClr val="FF0000"/>
                </a:solidFill>
                <a:ea typeface="新細明體" pitchFamily="18" charset="-120"/>
              </a:rPr>
              <a:t>process image</a:t>
            </a:r>
            <a:r>
              <a:rPr lang="en-US" altLang="zh-TW" dirty="0">
                <a:ea typeface="新細明體" pitchFamily="18" charset="-120"/>
              </a:rPr>
              <a:t>, which contains:</a:t>
            </a:r>
          </a:p>
          <a:p>
            <a:pPr lvl="1"/>
            <a:r>
              <a:rPr lang="en-US" altLang="zh-TW" dirty="0">
                <a:ea typeface="新細明體" pitchFamily="18" charset="-120"/>
              </a:rPr>
              <a:t>program and data</a:t>
            </a:r>
          </a:p>
          <a:p>
            <a:pPr lvl="1"/>
            <a:r>
              <a:rPr lang="en-US" altLang="zh-TW" dirty="0">
                <a:ea typeface="新細明體" pitchFamily="18" charset="-120"/>
              </a:rPr>
              <a:t>one stack per thread </a:t>
            </a:r>
          </a:p>
          <a:p>
            <a:pPr lvl="1"/>
            <a:r>
              <a:rPr lang="en-US" altLang="zh-TW" dirty="0">
                <a:ea typeface="新細明體" pitchFamily="18" charset="-120"/>
              </a:rPr>
              <a:t>PCB and one TCB per thread</a:t>
            </a:r>
            <a:endParaRPr lang="en-US" altLang="zh-TW" i="1" dirty="0">
              <a:ea typeface="新細明體" pitchFamily="18" charset="-120"/>
            </a:endParaRPr>
          </a:p>
          <a:p>
            <a:r>
              <a:rPr lang="en-US" altLang="zh-TW" dirty="0">
                <a:solidFill>
                  <a:srgbClr val="FF0000"/>
                </a:solidFill>
                <a:ea typeface="新細明體" pitchFamily="18" charset="-120"/>
              </a:rPr>
              <a:t>Protected access </a:t>
            </a:r>
            <a:r>
              <a:rPr lang="en-US" altLang="zh-TW" dirty="0">
                <a:ea typeface="新細明體" pitchFamily="18" charset="-120"/>
              </a:rPr>
              <a:t>to memory, files, and I/O resources</a:t>
            </a:r>
          </a:p>
          <a:p>
            <a:r>
              <a:rPr lang="en-US" altLang="zh-TW" dirty="0">
                <a:ea typeface="新細明體" pitchFamily="18" charset="-120"/>
              </a:rPr>
              <a:t>A process has </a:t>
            </a:r>
            <a:r>
              <a:rPr lang="en-US" altLang="zh-TW" dirty="0">
                <a:solidFill>
                  <a:srgbClr val="FF0000"/>
                </a:solidFill>
                <a:ea typeface="新細明體" pitchFamily="18" charset="-120"/>
              </a:rPr>
              <a:t>one or more </a:t>
            </a:r>
            <a:r>
              <a:rPr lang="en-US" altLang="zh-TW" dirty="0">
                <a:ea typeface="新細明體" pitchFamily="18" charset="-120"/>
              </a:rPr>
              <a:t>threads</a:t>
            </a:r>
          </a:p>
          <a:p>
            <a:endParaRPr lang="en-US" dirty="0"/>
          </a:p>
        </p:txBody>
      </p:sp>
      <p:sp>
        <p:nvSpPr>
          <p:cNvPr id="3" name="Title 2">
            <a:extLst>
              <a:ext uri="{FF2B5EF4-FFF2-40B4-BE49-F238E27FC236}">
                <a16:creationId xmlns:a16="http://schemas.microsoft.com/office/drawing/2014/main" id="{25B919CB-5DC2-433F-B629-579E1F274FD4}"/>
              </a:ext>
            </a:extLst>
          </p:cNvPr>
          <p:cNvSpPr>
            <a:spLocks noGrp="1"/>
          </p:cNvSpPr>
          <p:nvPr>
            <p:ph type="title"/>
          </p:nvPr>
        </p:nvSpPr>
        <p:spPr/>
        <p:txBody>
          <a:bodyPr/>
          <a:lstStyle/>
          <a:p>
            <a:r>
              <a:rPr lang="en-US" dirty="0"/>
              <a:t>S</a:t>
            </a:r>
            <a:r>
              <a:rPr lang="en-US" altLang="zh-CN" dirty="0"/>
              <a:t>ummary – Process </a:t>
            </a:r>
            <a:endParaRPr lang="en-US" dirty="0"/>
          </a:p>
        </p:txBody>
      </p:sp>
      <p:sp>
        <p:nvSpPr>
          <p:cNvPr id="4" name="Slide Number Placeholder 3">
            <a:extLst>
              <a:ext uri="{FF2B5EF4-FFF2-40B4-BE49-F238E27FC236}">
                <a16:creationId xmlns:a16="http://schemas.microsoft.com/office/drawing/2014/main" id="{ED3A112D-91EE-4586-A33C-2CD7175BA2A2}"/>
              </a:ext>
            </a:extLst>
          </p:cNvPr>
          <p:cNvSpPr>
            <a:spLocks noGrp="1"/>
          </p:cNvSpPr>
          <p:nvPr>
            <p:ph type="sldNum" sz="quarter" idx="15"/>
          </p:nvPr>
        </p:nvSpPr>
        <p:spPr/>
        <p:txBody>
          <a:bodyPr/>
          <a:lstStyle/>
          <a:p>
            <a:fld id="{19B51A1E-902D-48AF-9020-955120F399B6}" type="slidenum">
              <a:rPr lang="en-US" smtClean="0"/>
              <a:pPr/>
              <a:t>35</a:t>
            </a:fld>
            <a:endParaRPr lang="en-US" dirty="0"/>
          </a:p>
        </p:txBody>
      </p:sp>
      <p:pic>
        <p:nvPicPr>
          <p:cNvPr id="3074" name="Picture 2" descr="How to Write a Summary Essay | AcademicHelp.net">
            <a:extLst>
              <a:ext uri="{FF2B5EF4-FFF2-40B4-BE49-F238E27FC236}">
                <a16:creationId xmlns:a16="http://schemas.microsoft.com/office/drawing/2014/main" id="{759C8C58-8D7B-4242-A024-4467E8051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0488" y="4310185"/>
            <a:ext cx="28575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10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F7A6E-790F-41B3-9C95-CB4B5AF80FA8}"/>
              </a:ext>
            </a:extLst>
          </p:cNvPr>
          <p:cNvSpPr>
            <a:spLocks noGrp="1"/>
          </p:cNvSpPr>
          <p:nvPr>
            <p:ph idx="1"/>
          </p:nvPr>
        </p:nvSpPr>
        <p:spPr>
          <a:xfrm>
            <a:off x="370613" y="1274325"/>
            <a:ext cx="10700125" cy="2903228"/>
          </a:xfrm>
        </p:spPr>
        <p:txBody>
          <a:bodyPr/>
          <a:lstStyle/>
          <a:p>
            <a:r>
              <a:rPr lang="en-US" altLang="zh-TW" dirty="0">
                <a:ea typeface="新細明體" pitchFamily="18" charset="-120"/>
              </a:rPr>
              <a:t>Has an execution </a:t>
            </a:r>
            <a:r>
              <a:rPr lang="en-US" altLang="zh-TW" dirty="0">
                <a:solidFill>
                  <a:srgbClr val="FF0000"/>
                </a:solidFill>
                <a:ea typeface="新細明體" pitchFamily="18" charset="-120"/>
              </a:rPr>
              <a:t>state</a:t>
            </a:r>
          </a:p>
          <a:p>
            <a:pPr lvl="1"/>
            <a:r>
              <a:rPr lang="en-US" altLang="zh-TW" dirty="0">
                <a:ea typeface="新細明體" pitchFamily="18" charset="-120"/>
              </a:rPr>
              <a:t>Running, ready, blocked, …</a:t>
            </a:r>
          </a:p>
          <a:p>
            <a:r>
              <a:rPr lang="en-US" altLang="zh-TW" dirty="0">
                <a:ea typeface="新細明體" pitchFamily="18" charset="-120"/>
              </a:rPr>
              <a:t>Has an execution </a:t>
            </a:r>
            <a:r>
              <a:rPr lang="en-US" altLang="zh-TW" dirty="0">
                <a:solidFill>
                  <a:srgbClr val="FF0000"/>
                </a:solidFill>
                <a:ea typeface="新細明體" pitchFamily="18" charset="-120"/>
              </a:rPr>
              <a:t>stack</a:t>
            </a:r>
          </a:p>
          <a:p>
            <a:r>
              <a:rPr lang="en-US" altLang="zh-TW" dirty="0">
                <a:ea typeface="新細明體" pitchFamily="18" charset="-120"/>
              </a:rPr>
              <a:t>Thread </a:t>
            </a:r>
            <a:r>
              <a:rPr lang="en-US" altLang="zh-TW" dirty="0">
                <a:solidFill>
                  <a:srgbClr val="FF0000"/>
                </a:solidFill>
                <a:ea typeface="新細明體" pitchFamily="18" charset="-120"/>
              </a:rPr>
              <a:t>context</a:t>
            </a:r>
            <a:r>
              <a:rPr lang="en-US" altLang="zh-TW" dirty="0">
                <a:ea typeface="新細明體" pitchFamily="18" charset="-120"/>
              </a:rPr>
              <a:t> is saved and restored in thread </a:t>
            </a:r>
            <a:r>
              <a:rPr lang="en-US" altLang="zh-TW" dirty="0">
                <a:solidFill>
                  <a:srgbClr val="FF0000"/>
                </a:solidFill>
                <a:ea typeface="新細明體" pitchFamily="18" charset="-120"/>
              </a:rPr>
              <a:t>switching</a:t>
            </a:r>
          </a:p>
          <a:p>
            <a:pPr lvl="1"/>
            <a:r>
              <a:rPr lang="en-US" altLang="zh-TW" dirty="0">
                <a:ea typeface="新細明體" pitchFamily="18" charset="-120"/>
              </a:rPr>
              <a:t>Read the following slides for how to change the steps of process switching to the steps of thread switching</a:t>
            </a:r>
          </a:p>
          <a:p>
            <a:endParaRPr lang="en-US" dirty="0"/>
          </a:p>
        </p:txBody>
      </p:sp>
      <p:sp>
        <p:nvSpPr>
          <p:cNvPr id="3" name="Title 2">
            <a:extLst>
              <a:ext uri="{FF2B5EF4-FFF2-40B4-BE49-F238E27FC236}">
                <a16:creationId xmlns:a16="http://schemas.microsoft.com/office/drawing/2014/main" id="{0B3EA0E4-1A21-459A-BDBD-6EFD75360BA2}"/>
              </a:ext>
            </a:extLst>
          </p:cNvPr>
          <p:cNvSpPr>
            <a:spLocks noGrp="1"/>
          </p:cNvSpPr>
          <p:nvPr>
            <p:ph type="title"/>
          </p:nvPr>
        </p:nvSpPr>
        <p:spPr/>
        <p:txBody>
          <a:bodyPr/>
          <a:lstStyle/>
          <a:p>
            <a:r>
              <a:rPr lang="en-US" dirty="0"/>
              <a:t>Summary – Thread (1/2)</a:t>
            </a:r>
          </a:p>
        </p:txBody>
      </p:sp>
      <p:sp>
        <p:nvSpPr>
          <p:cNvPr id="4" name="Slide Number Placeholder 3">
            <a:extLst>
              <a:ext uri="{FF2B5EF4-FFF2-40B4-BE49-F238E27FC236}">
                <a16:creationId xmlns:a16="http://schemas.microsoft.com/office/drawing/2014/main" id="{75C2ED00-DC07-41E3-A3CC-5C01CD664E17}"/>
              </a:ext>
            </a:extLst>
          </p:cNvPr>
          <p:cNvSpPr>
            <a:spLocks noGrp="1"/>
          </p:cNvSpPr>
          <p:nvPr>
            <p:ph type="sldNum" sz="quarter" idx="15"/>
          </p:nvPr>
        </p:nvSpPr>
        <p:spPr/>
        <p:txBody>
          <a:bodyPr/>
          <a:lstStyle/>
          <a:p>
            <a:fld id="{19B51A1E-902D-48AF-9020-955120F399B6}" type="slidenum">
              <a:rPr lang="en-US" smtClean="0"/>
              <a:pPr/>
              <a:t>36</a:t>
            </a:fld>
            <a:endParaRPr lang="en-US" dirty="0"/>
          </a:p>
        </p:txBody>
      </p:sp>
      <p:pic>
        <p:nvPicPr>
          <p:cNvPr id="5" name="Picture 2" descr="How to Write a Summary Essay | AcademicHelp.net">
            <a:extLst>
              <a:ext uri="{FF2B5EF4-FFF2-40B4-BE49-F238E27FC236}">
                <a16:creationId xmlns:a16="http://schemas.microsoft.com/office/drawing/2014/main" id="{7AF5901A-DAE6-4358-8B1F-C617677B3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0488" y="4310185"/>
            <a:ext cx="28575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597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F7A6E-790F-41B3-9C95-CB4B5AF80FA8}"/>
              </a:ext>
            </a:extLst>
          </p:cNvPr>
          <p:cNvSpPr>
            <a:spLocks noGrp="1"/>
          </p:cNvSpPr>
          <p:nvPr>
            <p:ph idx="1"/>
          </p:nvPr>
        </p:nvSpPr>
        <p:spPr>
          <a:xfrm>
            <a:off x="370614" y="1274325"/>
            <a:ext cx="10010516" cy="2903228"/>
          </a:xfrm>
        </p:spPr>
        <p:txBody>
          <a:bodyPr/>
          <a:lstStyle/>
          <a:p>
            <a:r>
              <a:rPr lang="en-US" altLang="zh-TW" dirty="0">
                <a:ea typeface="新細明體" pitchFamily="18" charset="-120"/>
              </a:rPr>
              <a:t>Has </a:t>
            </a:r>
            <a:r>
              <a:rPr lang="en-US" altLang="zh-TW" dirty="0">
                <a:solidFill>
                  <a:srgbClr val="FF0000"/>
                </a:solidFill>
                <a:ea typeface="新細明體" pitchFamily="18" charset="-120"/>
              </a:rPr>
              <a:t>access</a:t>
            </a:r>
            <a:r>
              <a:rPr lang="en-US" altLang="zh-TW" dirty="0">
                <a:ea typeface="新細明體" pitchFamily="18" charset="-120"/>
              </a:rPr>
              <a:t> to the memory and resources of its </a:t>
            </a:r>
            <a:r>
              <a:rPr lang="en-US" altLang="zh-TW" dirty="0">
                <a:solidFill>
                  <a:srgbClr val="FF0000"/>
                </a:solidFill>
                <a:ea typeface="新細明體" pitchFamily="18" charset="-120"/>
              </a:rPr>
              <a:t>process</a:t>
            </a:r>
          </a:p>
          <a:p>
            <a:r>
              <a:rPr lang="en-US" altLang="zh-TW" dirty="0">
                <a:ea typeface="新細明體" pitchFamily="18" charset="-120"/>
              </a:rPr>
              <a:t>Has some per-thread </a:t>
            </a:r>
            <a:r>
              <a:rPr lang="en-US" altLang="zh-TW" dirty="0">
                <a:solidFill>
                  <a:srgbClr val="FF0000"/>
                </a:solidFill>
                <a:ea typeface="新細明體" pitchFamily="18" charset="-120"/>
              </a:rPr>
              <a:t>static storage </a:t>
            </a:r>
            <a:r>
              <a:rPr lang="en-US" altLang="zh-TW" dirty="0">
                <a:ea typeface="新細明體" pitchFamily="18" charset="-120"/>
              </a:rPr>
              <a:t>for </a:t>
            </a:r>
            <a:r>
              <a:rPr lang="en-US" altLang="zh-TW" dirty="0">
                <a:solidFill>
                  <a:srgbClr val="FF0000"/>
                </a:solidFill>
                <a:ea typeface="新細明體" pitchFamily="18" charset="-120"/>
              </a:rPr>
              <a:t>local</a:t>
            </a:r>
            <a:r>
              <a:rPr lang="en-US" altLang="zh-TW" dirty="0">
                <a:ea typeface="新細明體" pitchFamily="18" charset="-120"/>
              </a:rPr>
              <a:t> variables</a:t>
            </a:r>
          </a:p>
          <a:p>
            <a:endParaRPr lang="en-US" dirty="0"/>
          </a:p>
        </p:txBody>
      </p:sp>
      <p:sp>
        <p:nvSpPr>
          <p:cNvPr id="3" name="Title 2">
            <a:extLst>
              <a:ext uri="{FF2B5EF4-FFF2-40B4-BE49-F238E27FC236}">
                <a16:creationId xmlns:a16="http://schemas.microsoft.com/office/drawing/2014/main" id="{0B3EA0E4-1A21-459A-BDBD-6EFD75360BA2}"/>
              </a:ext>
            </a:extLst>
          </p:cNvPr>
          <p:cNvSpPr>
            <a:spLocks noGrp="1"/>
          </p:cNvSpPr>
          <p:nvPr>
            <p:ph type="title"/>
          </p:nvPr>
        </p:nvSpPr>
        <p:spPr/>
        <p:txBody>
          <a:bodyPr/>
          <a:lstStyle/>
          <a:p>
            <a:r>
              <a:rPr lang="en-US" dirty="0"/>
              <a:t>Summary – Thread (2/2)</a:t>
            </a:r>
          </a:p>
        </p:txBody>
      </p:sp>
      <p:sp>
        <p:nvSpPr>
          <p:cNvPr id="4" name="Slide Number Placeholder 3">
            <a:extLst>
              <a:ext uri="{FF2B5EF4-FFF2-40B4-BE49-F238E27FC236}">
                <a16:creationId xmlns:a16="http://schemas.microsoft.com/office/drawing/2014/main" id="{75C2ED00-DC07-41E3-A3CC-5C01CD664E17}"/>
              </a:ext>
            </a:extLst>
          </p:cNvPr>
          <p:cNvSpPr>
            <a:spLocks noGrp="1"/>
          </p:cNvSpPr>
          <p:nvPr>
            <p:ph type="sldNum" sz="quarter" idx="15"/>
          </p:nvPr>
        </p:nvSpPr>
        <p:spPr/>
        <p:txBody>
          <a:bodyPr/>
          <a:lstStyle/>
          <a:p>
            <a:fld id="{19B51A1E-902D-48AF-9020-955120F399B6}" type="slidenum">
              <a:rPr lang="en-US" smtClean="0"/>
              <a:pPr/>
              <a:t>37</a:t>
            </a:fld>
            <a:endParaRPr lang="en-US" dirty="0"/>
          </a:p>
        </p:txBody>
      </p:sp>
      <p:pic>
        <p:nvPicPr>
          <p:cNvPr id="5" name="Picture 2" descr="How to Write a Summary Essay | AcademicHelp.net">
            <a:extLst>
              <a:ext uri="{FF2B5EF4-FFF2-40B4-BE49-F238E27FC236}">
                <a16:creationId xmlns:a16="http://schemas.microsoft.com/office/drawing/2014/main" id="{7AF5901A-DAE6-4358-8B1F-C617677B3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0488" y="4310185"/>
            <a:ext cx="28575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59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4BB3F5-87DB-4D07-9DA0-2CF2FEA4E40C}"/>
              </a:ext>
            </a:extLst>
          </p:cNvPr>
          <p:cNvSpPr>
            <a:spLocks noGrp="1"/>
          </p:cNvSpPr>
          <p:nvPr>
            <p:ph idx="1"/>
          </p:nvPr>
        </p:nvSpPr>
        <p:spPr/>
        <p:txBody>
          <a:bodyPr/>
          <a:lstStyle/>
          <a:p>
            <a:r>
              <a:rPr lang="en-US" altLang="zh-TW" dirty="0">
                <a:ea typeface="新細明體" pitchFamily="18" charset="-120"/>
              </a:rPr>
              <a:t>Consists of the following steps</a:t>
            </a:r>
          </a:p>
          <a:p>
            <a:pPr marL="781050" lvl="1" indent="-514350">
              <a:buFont typeface="+mj-lt"/>
              <a:buAutoNum type="arabicParenR"/>
            </a:pPr>
            <a:r>
              <a:rPr lang="en-US" altLang="zh-TW" dirty="0">
                <a:solidFill>
                  <a:schemeClr val="tx1"/>
                </a:solidFill>
                <a:ea typeface="新細明體" pitchFamily="18" charset="-120"/>
              </a:rPr>
              <a:t>Save p</a:t>
            </a:r>
            <a:r>
              <a:rPr lang="en-US" altLang="zh-TW" dirty="0">
                <a:ea typeface="新細明體" pitchFamily="18" charset="-120"/>
              </a:rPr>
              <a:t>rocessor state (incl. program counter and other registers) in the </a:t>
            </a:r>
            <a:r>
              <a:rPr lang="en-US" altLang="zh-TW" dirty="0">
                <a:solidFill>
                  <a:srgbClr val="3333CC"/>
                </a:solidFill>
                <a:ea typeface="新細明體" pitchFamily="18" charset="-120"/>
              </a:rPr>
              <a:t>TCB</a:t>
            </a:r>
            <a:r>
              <a:rPr lang="en-US" altLang="zh-TW" dirty="0">
                <a:ea typeface="新細明體" pitchFamily="18" charset="-120"/>
              </a:rPr>
              <a:t>: processor state information</a:t>
            </a:r>
          </a:p>
          <a:p>
            <a:pPr marL="781050" lvl="1" indent="-514350">
              <a:buFont typeface="+mj-lt"/>
              <a:buAutoNum type="arabicParenR"/>
            </a:pPr>
            <a:r>
              <a:rPr lang="en-US" altLang="zh-TW" dirty="0">
                <a:ea typeface="新細明體" pitchFamily="18" charset="-120"/>
              </a:rPr>
              <a:t>Update the </a:t>
            </a:r>
            <a:r>
              <a:rPr lang="en-US" altLang="zh-TW" dirty="0">
                <a:solidFill>
                  <a:srgbClr val="3333CC"/>
                </a:solidFill>
                <a:ea typeface="新細明體" pitchFamily="18" charset="-120"/>
              </a:rPr>
              <a:t>TCB</a:t>
            </a:r>
            <a:r>
              <a:rPr lang="en-US" altLang="zh-TW" dirty="0">
                <a:ea typeface="新細明體" pitchFamily="18" charset="-120"/>
              </a:rPr>
              <a:t> with the new state and any accounting information</a:t>
            </a:r>
          </a:p>
          <a:p>
            <a:pPr marL="781050" lvl="1" indent="-514350">
              <a:buFont typeface="+mj-lt"/>
              <a:buAutoNum type="arabicParenR"/>
            </a:pPr>
            <a:r>
              <a:rPr lang="en-US" altLang="zh-TW" dirty="0">
                <a:ea typeface="新細明體" pitchFamily="18" charset="-120"/>
              </a:rPr>
              <a:t>Move the </a:t>
            </a:r>
            <a:r>
              <a:rPr lang="en-US" altLang="zh-TW" dirty="0">
                <a:solidFill>
                  <a:srgbClr val="3333CC"/>
                </a:solidFill>
                <a:ea typeface="新細明體" pitchFamily="18" charset="-120"/>
              </a:rPr>
              <a:t>TCB</a:t>
            </a:r>
            <a:r>
              <a:rPr lang="en-US" altLang="zh-TW" dirty="0">
                <a:ea typeface="新細明體" pitchFamily="18" charset="-120"/>
              </a:rPr>
              <a:t> to appropriate queue – ready,  blocked</a:t>
            </a:r>
          </a:p>
          <a:p>
            <a:pPr marL="781050" lvl="1" indent="-514350">
              <a:buFont typeface="+mj-lt"/>
              <a:buAutoNum type="arabicParenR"/>
            </a:pPr>
            <a:r>
              <a:rPr lang="en-US" altLang="zh-TW" dirty="0">
                <a:ea typeface="新細明體" pitchFamily="18" charset="-120"/>
              </a:rPr>
              <a:t>Select another thread for execution</a:t>
            </a:r>
          </a:p>
          <a:p>
            <a:pPr marL="781050" lvl="1" indent="-514350">
              <a:buFont typeface="+mj-lt"/>
              <a:buAutoNum type="arabicParenR"/>
            </a:pPr>
            <a:r>
              <a:rPr lang="en-US" altLang="zh-TW" dirty="0">
                <a:ea typeface="新細明體" pitchFamily="18" charset="-120"/>
              </a:rPr>
              <a:t>Update the TCB of the thread selected (new state and accounting information)</a:t>
            </a:r>
          </a:p>
          <a:p>
            <a:pPr marL="781050" lvl="1" indent="-514350">
              <a:buFont typeface="+mj-lt"/>
              <a:buAutoNum type="arabicParenR"/>
            </a:pPr>
            <a:r>
              <a:rPr lang="en-US" altLang="zh-TW" i="1" dirty="0">
                <a:ea typeface="新細明體" pitchFamily="18" charset="-120"/>
              </a:rPr>
              <a:t>Update memory-management data structures</a:t>
            </a:r>
          </a:p>
          <a:p>
            <a:pPr marL="781050" lvl="1" indent="-514350">
              <a:buFont typeface="+mj-lt"/>
              <a:buAutoNum type="arabicParenR"/>
            </a:pPr>
            <a:r>
              <a:rPr lang="en-US" altLang="zh-TW" dirty="0">
                <a:ea typeface="新細明體" pitchFamily="18" charset="-120"/>
              </a:rPr>
              <a:t>Restore context of the selected thread</a:t>
            </a:r>
          </a:p>
          <a:p>
            <a:pPr lvl="2"/>
            <a:r>
              <a:rPr lang="en-US" altLang="zh-TW" dirty="0">
                <a:ea typeface="新細明體" pitchFamily="18" charset="-120"/>
              </a:rPr>
              <a:t>restore the previous value of the program counter and other registers from the </a:t>
            </a:r>
            <a:r>
              <a:rPr lang="en-US" altLang="zh-TW" dirty="0">
                <a:solidFill>
                  <a:srgbClr val="3333CC"/>
                </a:solidFill>
                <a:ea typeface="新細明體" pitchFamily="18" charset="-120"/>
              </a:rPr>
              <a:t>TCB</a:t>
            </a:r>
          </a:p>
          <a:p>
            <a:endParaRPr lang="en-US" dirty="0"/>
          </a:p>
        </p:txBody>
      </p:sp>
      <p:sp>
        <p:nvSpPr>
          <p:cNvPr id="3" name="Title 2">
            <a:extLst>
              <a:ext uri="{FF2B5EF4-FFF2-40B4-BE49-F238E27FC236}">
                <a16:creationId xmlns:a16="http://schemas.microsoft.com/office/drawing/2014/main" id="{D6B3299D-BCDA-4333-81A4-10CCA321FB06}"/>
              </a:ext>
            </a:extLst>
          </p:cNvPr>
          <p:cNvSpPr>
            <a:spLocks noGrp="1"/>
          </p:cNvSpPr>
          <p:nvPr>
            <p:ph type="title"/>
          </p:nvPr>
        </p:nvSpPr>
        <p:spPr/>
        <p:txBody>
          <a:bodyPr/>
          <a:lstStyle/>
          <a:p>
            <a:r>
              <a:rPr lang="en-US" dirty="0"/>
              <a:t>Thread Switch – Steps </a:t>
            </a:r>
          </a:p>
        </p:txBody>
      </p:sp>
      <p:sp>
        <p:nvSpPr>
          <p:cNvPr id="4" name="Slide Number Placeholder 3">
            <a:extLst>
              <a:ext uri="{FF2B5EF4-FFF2-40B4-BE49-F238E27FC236}">
                <a16:creationId xmlns:a16="http://schemas.microsoft.com/office/drawing/2014/main" id="{28339B92-16A0-4B12-BCA8-0493E761B18B}"/>
              </a:ext>
            </a:extLst>
          </p:cNvPr>
          <p:cNvSpPr>
            <a:spLocks noGrp="1"/>
          </p:cNvSpPr>
          <p:nvPr>
            <p:ph type="sldNum" sz="quarter" idx="15"/>
          </p:nvPr>
        </p:nvSpPr>
        <p:spPr/>
        <p:txBody>
          <a:bodyPr/>
          <a:lstStyle/>
          <a:p>
            <a:fld id="{19B51A1E-902D-48AF-9020-955120F399B6}" type="slidenum">
              <a:rPr lang="en-US" smtClean="0"/>
              <a:pPr/>
              <a:t>38</a:t>
            </a:fld>
            <a:endParaRPr lang="en-US" dirty="0"/>
          </a:p>
        </p:txBody>
      </p:sp>
    </p:spTree>
    <p:extLst>
      <p:ext uri="{BB962C8B-B14F-4D97-AF65-F5344CB8AC3E}">
        <p14:creationId xmlns:p14="http://schemas.microsoft.com/office/powerpoint/2010/main" val="360546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4BB3F5-87DB-4D07-9DA0-2CF2FEA4E40C}"/>
              </a:ext>
            </a:extLst>
          </p:cNvPr>
          <p:cNvSpPr>
            <a:spLocks noGrp="1"/>
          </p:cNvSpPr>
          <p:nvPr>
            <p:ph idx="1"/>
          </p:nvPr>
        </p:nvSpPr>
        <p:spPr/>
        <p:txBody>
          <a:bodyPr/>
          <a:lstStyle/>
          <a:p>
            <a:r>
              <a:rPr lang="en-US" altLang="zh-TW" dirty="0">
                <a:ea typeface="新細明體" pitchFamily="18" charset="-120"/>
              </a:rPr>
              <a:t>Thread switching from thread A to thread B</a:t>
            </a:r>
          </a:p>
          <a:p>
            <a:pPr marL="1000125" lvl="2" indent="-457200">
              <a:buFont typeface="+mj-lt"/>
              <a:buAutoNum type="arabicParenR"/>
            </a:pPr>
            <a:r>
              <a:rPr lang="en-US" altLang="zh-TW" sz="2400" dirty="0">
                <a:ea typeface="新細明體" pitchFamily="18" charset="-120"/>
              </a:rPr>
              <a:t>Save thread context of thread A: CPU </a:t>
            </a:r>
            <a:r>
              <a:rPr lang="en-US" altLang="zh-TW" sz="2400" dirty="0">
                <a:ea typeface="新細明體" pitchFamily="18" charset="-120"/>
                <a:sym typeface="Wingdings" pitchFamily="2" charset="2"/>
              </a:rPr>
              <a:t></a:t>
            </a:r>
            <a:r>
              <a:rPr lang="en-US" altLang="zh-TW" sz="2400" dirty="0">
                <a:ea typeface="新細明體" pitchFamily="18" charset="-120"/>
              </a:rPr>
              <a:t> TCB A</a:t>
            </a:r>
          </a:p>
          <a:p>
            <a:pPr marL="1000125" lvl="2" indent="-457200">
              <a:buFont typeface="+mj-lt"/>
              <a:buAutoNum type="arabicParenR"/>
            </a:pPr>
            <a:r>
              <a:rPr lang="en-US" altLang="zh-TW" sz="2400" dirty="0">
                <a:ea typeface="新細明體" pitchFamily="18" charset="-120"/>
              </a:rPr>
              <a:t>Update state in TCB A</a:t>
            </a:r>
          </a:p>
          <a:p>
            <a:pPr marL="1000125" lvl="2" indent="-457200">
              <a:buFont typeface="+mj-lt"/>
              <a:buAutoNum type="arabicParenR"/>
            </a:pPr>
            <a:r>
              <a:rPr lang="en-US" altLang="zh-TW" sz="2400" dirty="0">
                <a:ea typeface="新細明體" pitchFamily="18" charset="-120"/>
              </a:rPr>
              <a:t>Move TCB A to appropriate queue</a:t>
            </a:r>
          </a:p>
          <a:p>
            <a:pPr marL="1000125" lvl="2" indent="-457200">
              <a:buFont typeface="+mj-lt"/>
              <a:buAutoNum type="arabicParenR"/>
            </a:pPr>
            <a:r>
              <a:rPr lang="en-US" altLang="zh-TW" sz="2400" dirty="0">
                <a:ea typeface="新細明體" pitchFamily="18" charset="-120"/>
              </a:rPr>
              <a:t>Select another thread (thread B)</a:t>
            </a:r>
          </a:p>
          <a:p>
            <a:pPr marL="1000125" lvl="2" indent="-457200">
              <a:buFont typeface="+mj-lt"/>
              <a:buAutoNum type="arabicParenR"/>
            </a:pPr>
            <a:r>
              <a:rPr lang="en-US" altLang="zh-TW" sz="2400" dirty="0">
                <a:ea typeface="新細明體" pitchFamily="18" charset="-120"/>
              </a:rPr>
              <a:t>Update state in TCB B</a:t>
            </a:r>
          </a:p>
          <a:p>
            <a:pPr marL="1000125" lvl="2" indent="-457200">
              <a:buFont typeface="+mj-lt"/>
              <a:buAutoNum type="arabicParenR"/>
            </a:pPr>
            <a:r>
              <a:rPr lang="en-US" altLang="zh-TW" sz="2400" i="1" dirty="0">
                <a:ea typeface="新細明體" pitchFamily="18" charset="-120"/>
              </a:rPr>
              <a:t>Update memory-management data structures</a:t>
            </a:r>
          </a:p>
          <a:p>
            <a:pPr marL="1000125" lvl="2" indent="-457200">
              <a:buFont typeface="+mj-lt"/>
              <a:buAutoNum type="arabicParenR"/>
            </a:pPr>
            <a:r>
              <a:rPr lang="en-US" altLang="zh-TW" sz="2400" dirty="0">
                <a:ea typeface="新細明體" pitchFamily="18" charset="-120"/>
              </a:rPr>
              <a:t>Restore thread context of thread B: TCB B </a:t>
            </a:r>
            <a:r>
              <a:rPr lang="en-US" altLang="zh-TW" sz="2400" dirty="0">
                <a:ea typeface="新細明體" pitchFamily="18" charset="-120"/>
                <a:sym typeface="Wingdings" pitchFamily="2" charset="2"/>
              </a:rPr>
              <a:t></a:t>
            </a:r>
            <a:r>
              <a:rPr lang="en-US" altLang="zh-TW" sz="2400" dirty="0">
                <a:ea typeface="新細明體" pitchFamily="18" charset="-120"/>
              </a:rPr>
              <a:t> CPU</a:t>
            </a:r>
          </a:p>
          <a:p>
            <a:endParaRPr lang="en-US" dirty="0"/>
          </a:p>
        </p:txBody>
      </p:sp>
      <p:sp>
        <p:nvSpPr>
          <p:cNvPr id="3" name="Title 2">
            <a:extLst>
              <a:ext uri="{FF2B5EF4-FFF2-40B4-BE49-F238E27FC236}">
                <a16:creationId xmlns:a16="http://schemas.microsoft.com/office/drawing/2014/main" id="{D6B3299D-BCDA-4333-81A4-10CCA321FB06}"/>
              </a:ext>
            </a:extLst>
          </p:cNvPr>
          <p:cNvSpPr>
            <a:spLocks noGrp="1"/>
          </p:cNvSpPr>
          <p:nvPr>
            <p:ph type="title"/>
          </p:nvPr>
        </p:nvSpPr>
        <p:spPr/>
        <p:txBody>
          <a:bodyPr/>
          <a:lstStyle/>
          <a:p>
            <a:r>
              <a:rPr lang="en-US" dirty="0"/>
              <a:t>Thread Switch – Steps (</a:t>
            </a:r>
            <a:r>
              <a:rPr lang="en-US" altLang="zh-CN" dirty="0"/>
              <a:t>Simplified)</a:t>
            </a:r>
            <a:endParaRPr lang="en-US" dirty="0"/>
          </a:p>
        </p:txBody>
      </p:sp>
      <p:sp>
        <p:nvSpPr>
          <p:cNvPr id="4" name="Slide Number Placeholder 3">
            <a:extLst>
              <a:ext uri="{FF2B5EF4-FFF2-40B4-BE49-F238E27FC236}">
                <a16:creationId xmlns:a16="http://schemas.microsoft.com/office/drawing/2014/main" id="{28339B92-16A0-4B12-BCA8-0493E761B18B}"/>
              </a:ext>
            </a:extLst>
          </p:cNvPr>
          <p:cNvSpPr>
            <a:spLocks noGrp="1"/>
          </p:cNvSpPr>
          <p:nvPr>
            <p:ph type="sldNum" sz="quarter" idx="15"/>
          </p:nvPr>
        </p:nvSpPr>
        <p:spPr/>
        <p:txBody>
          <a:bodyPr/>
          <a:lstStyle/>
          <a:p>
            <a:fld id="{19B51A1E-902D-48AF-9020-955120F399B6}" type="slidenum">
              <a:rPr lang="en-US" smtClean="0"/>
              <a:pPr/>
              <a:t>39</a:t>
            </a:fld>
            <a:endParaRPr lang="en-US" dirty="0"/>
          </a:p>
        </p:txBody>
      </p:sp>
    </p:spTree>
    <p:extLst>
      <p:ext uri="{BB962C8B-B14F-4D97-AF65-F5344CB8AC3E}">
        <p14:creationId xmlns:p14="http://schemas.microsoft.com/office/powerpoint/2010/main" val="201340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76400" y="450850"/>
            <a:ext cx="7772400" cy="1143000"/>
          </a:xfrm>
        </p:spPr>
        <p:txBody>
          <a:bodyPr/>
          <a:lstStyle/>
          <a:p>
            <a:pPr algn="ctr" eaLnBrk="1" hangingPunct="1"/>
            <a:r>
              <a:rPr lang="en-US" altLang="zh-TW" dirty="0">
                <a:ea typeface="新細明體" pitchFamily="18" charset="-120"/>
              </a:rPr>
              <a:t>Process Image</a:t>
            </a:r>
          </a:p>
        </p:txBody>
      </p:sp>
      <p:sp>
        <p:nvSpPr>
          <p:cNvPr id="16387" name="Rectangle 3"/>
          <p:cNvSpPr>
            <a:spLocks noChangeArrowheads="1"/>
          </p:cNvSpPr>
          <p:nvPr/>
        </p:nvSpPr>
        <p:spPr bwMode="auto">
          <a:xfrm>
            <a:off x="6096000" y="2209800"/>
            <a:ext cx="3962400" cy="41910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6388" name="Rectangle 4"/>
          <p:cNvSpPr>
            <a:spLocks noChangeArrowheads="1"/>
          </p:cNvSpPr>
          <p:nvPr/>
        </p:nvSpPr>
        <p:spPr bwMode="auto">
          <a:xfrm>
            <a:off x="6477000" y="2514600"/>
            <a:ext cx="1676400" cy="2286000"/>
          </a:xfrm>
          <a:prstGeom prst="rect">
            <a:avLst/>
          </a:prstGeom>
          <a:solidFill>
            <a:srgbClr val="CCEC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int doub(int i) </a:t>
            </a:r>
          </a:p>
          <a:p>
            <a:r>
              <a:rPr kumimoji="1" lang="en-US" altLang="zh-TW" sz="1600">
                <a:latin typeface="Arial" charset="0"/>
                <a:ea typeface="新細明體" pitchFamily="18" charset="-120"/>
              </a:rPr>
              <a:t>{ return i*2; }</a:t>
            </a:r>
          </a:p>
          <a:p>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int b;</a:t>
            </a:r>
          </a:p>
          <a:p>
            <a:r>
              <a:rPr kumimoji="1" lang="en-US" altLang="zh-TW" sz="1600">
                <a:latin typeface="Arial" charset="0"/>
                <a:ea typeface="新細明體" pitchFamily="18" charset="-120"/>
              </a:rPr>
              <a:t>void main () {</a:t>
            </a:r>
          </a:p>
          <a:p>
            <a:r>
              <a:rPr kumimoji="1" lang="en-US" altLang="zh-TW" sz="1600">
                <a:latin typeface="Arial" charset="0"/>
                <a:ea typeface="新細明體" pitchFamily="18" charset="-120"/>
              </a:rPr>
              <a:t>  int a=3;</a:t>
            </a:r>
          </a:p>
          <a:p>
            <a:r>
              <a:rPr kumimoji="1" lang="en-US" altLang="zh-TW" sz="1600">
                <a:latin typeface="Arial" charset="0"/>
                <a:ea typeface="新細明體" pitchFamily="18" charset="-120"/>
              </a:rPr>
              <a:t>  b = doub(a+1);</a:t>
            </a:r>
          </a:p>
          <a:p>
            <a:r>
              <a:rPr kumimoji="1" lang="en-US" altLang="zh-TW" sz="1600">
                <a:latin typeface="Arial" charset="0"/>
                <a:ea typeface="新細明體" pitchFamily="18" charset="-120"/>
              </a:rPr>
              <a:t>  printf(“done”);</a:t>
            </a:r>
          </a:p>
          <a:p>
            <a:r>
              <a:rPr kumimoji="1" lang="en-US" altLang="zh-TW" sz="1600">
                <a:latin typeface="Arial" charset="0"/>
                <a:ea typeface="新細明體" pitchFamily="18" charset="-120"/>
              </a:rPr>
              <a:t>}</a:t>
            </a:r>
          </a:p>
        </p:txBody>
      </p:sp>
      <p:grpSp>
        <p:nvGrpSpPr>
          <p:cNvPr id="2" name="Group 5"/>
          <p:cNvGrpSpPr>
            <a:grpSpLocks/>
          </p:cNvGrpSpPr>
          <p:nvPr/>
        </p:nvGrpSpPr>
        <p:grpSpPr bwMode="auto">
          <a:xfrm>
            <a:off x="8382000" y="2514600"/>
            <a:ext cx="1447800" cy="838200"/>
            <a:chOff x="4272" y="1632"/>
            <a:chExt cx="912" cy="528"/>
          </a:xfrm>
        </p:grpSpPr>
        <p:sp>
          <p:nvSpPr>
            <p:cNvPr id="16418" name="Rectangle 6"/>
            <p:cNvSpPr>
              <a:spLocks noChangeArrowheads="1"/>
            </p:cNvSpPr>
            <p:nvPr/>
          </p:nvSpPr>
          <p:spPr bwMode="auto">
            <a:xfrm>
              <a:off x="4272" y="1632"/>
              <a:ext cx="912" cy="528"/>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16419" name="Rectangle 7"/>
            <p:cNvSpPr>
              <a:spLocks noChangeArrowheads="1"/>
            </p:cNvSpPr>
            <p:nvPr/>
          </p:nvSpPr>
          <p:spPr bwMode="auto">
            <a:xfrm>
              <a:off x="4560" y="1920"/>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6420" name="Rectangle 8"/>
            <p:cNvSpPr>
              <a:spLocks noChangeArrowheads="1"/>
            </p:cNvSpPr>
            <p:nvPr/>
          </p:nvSpPr>
          <p:spPr bwMode="auto">
            <a:xfrm>
              <a:off x="4272" y="1920"/>
              <a:ext cx="288" cy="144"/>
            </a:xfrm>
            <a:prstGeom prst="rect">
              <a:avLst/>
            </a:prstGeom>
            <a:noFill/>
            <a:ln w="12700">
              <a:noFill/>
              <a:miter lim="800000"/>
              <a:headEnd type="none" w="sm" len="sm"/>
              <a:tailEnd type="none" w="sm" len="sm"/>
            </a:ln>
          </p:spPr>
          <p:txBody>
            <a:bodyPr wrap="none" anchor="ctr"/>
            <a:lstStyle/>
            <a:p>
              <a:pPr algn="ctr"/>
              <a:r>
                <a:rPr kumimoji="1" lang="en-US" altLang="zh-TW" sz="1400">
                  <a:latin typeface="Arial" charset="0"/>
                  <a:ea typeface="新細明體" pitchFamily="18" charset="-120"/>
                </a:rPr>
                <a:t>b</a:t>
              </a:r>
              <a:endParaRPr kumimoji="1" lang="en-US" altLang="zh-TW" sz="1200">
                <a:latin typeface="Times New Roman" pitchFamily="18" charset="0"/>
                <a:ea typeface="新細明體" pitchFamily="18" charset="-120"/>
              </a:endParaRPr>
            </a:p>
          </p:txBody>
        </p:sp>
        <p:sp>
          <p:nvSpPr>
            <p:cNvPr id="16421" name="Rectangle 9"/>
            <p:cNvSpPr>
              <a:spLocks noChangeArrowheads="1"/>
            </p:cNvSpPr>
            <p:nvPr/>
          </p:nvSpPr>
          <p:spPr bwMode="auto">
            <a:xfrm>
              <a:off x="4560" y="1728"/>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eaLnBrk="1" hangingPunct="1"/>
              <a:r>
                <a:rPr kumimoji="1" lang="en-US" altLang="zh-TW" sz="1600">
                  <a:latin typeface="Arial" charset="0"/>
                  <a:ea typeface="新細明體" pitchFamily="18" charset="-120"/>
                </a:rPr>
                <a:t>“done”</a:t>
              </a:r>
            </a:p>
          </p:txBody>
        </p:sp>
      </p:grpSp>
      <p:grpSp>
        <p:nvGrpSpPr>
          <p:cNvPr id="3" name="Group 10"/>
          <p:cNvGrpSpPr>
            <a:grpSpLocks/>
          </p:cNvGrpSpPr>
          <p:nvPr/>
        </p:nvGrpSpPr>
        <p:grpSpPr bwMode="auto">
          <a:xfrm>
            <a:off x="8382000" y="3733800"/>
            <a:ext cx="1447800" cy="1447800"/>
            <a:chOff x="4272" y="2400"/>
            <a:chExt cx="912" cy="912"/>
          </a:xfrm>
        </p:grpSpPr>
        <p:sp>
          <p:nvSpPr>
            <p:cNvPr id="16409" name="Rectangle 11"/>
            <p:cNvSpPr>
              <a:spLocks noChangeArrowheads="1"/>
            </p:cNvSpPr>
            <p:nvPr/>
          </p:nvSpPr>
          <p:spPr bwMode="auto">
            <a:xfrm>
              <a:off x="4272" y="2400"/>
              <a:ext cx="912" cy="912"/>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400">
                <a:latin typeface="Arial" charset="0"/>
                <a:ea typeface="新細明體" pitchFamily="18" charset="-120"/>
              </a:endParaRPr>
            </a:p>
          </p:txBody>
        </p:sp>
        <p:sp>
          <p:nvSpPr>
            <p:cNvPr id="16410" name="Rectangle 12"/>
            <p:cNvSpPr>
              <a:spLocks noChangeArrowheads="1"/>
            </p:cNvSpPr>
            <p:nvPr/>
          </p:nvSpPr>
          <p:spPr bwMode="auto">
            <a:xfrm>
              <a:off x="4608" y="2640"/>
              <a:ext cx="336" cy="148"/>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16411" name="Rectangle 13"/>
            <p:cNvSpPr>
              <a:spLocks noChangeArrowheads="1"/>
            </p:cNvSpPr>
            <p:nvPr/>
          </p:nvSpPr>
          <p:spPr bwMode="auto">
            <a:xfrm>
              <a:off x="4608" y="2780"/>
              <a:ext cx="336" cy="148"/>
            </a:xfrm>
            <a:prstGeom prst="rect">
              <a:avLst/>
            </a:prstGeom>
            <a:solidFill>
              <a:srgbClr val="FFFFFF"/>
            </a:solidFill>
            <a:ln w="9525">
              <a:solidFill>
                <a:schemeClr val="tx1"/>
              </a:solidFill>
              <a:miter lim="800000"/>
              <a:headEnd/>
              <a:tailEnd/>
            </a:ln>
          </p:spPr>
          <p:txBody>
            <a:bodyPr wrap="none" anchor="ctr"/>
            <a:lstStyle/>
            <a:p>
              <a:pPr algn="ctr"/>
              <a:r>
                <a:rPr kumimoji="1" lang="en-US" altLang="zh-TW" sz="1600">
                  <a:latin typeface="Arial" charset="0"/>
                  <a:ea typeface="新細明體" pitchFamily="18" charset="-120"/>
                </a:rPr>
                <a:t>ret</a:t>
              </a:r>
            </a:p>
          </p:txBody>
        </p:sp>
        <p:sp>
          <p:nvSpPr>
            <p:cNvPr id="16412" name="Rectangle 14"/>
            <p:cNvSpPr>
              <a:spLocks noChangeArrowheads="1"/>
            </p:cNvSpPr>
            <p:nvPr/>
          </p:nvSpPr>
          <p:spPr bwMode="auto">
            <a:xfrm>
              <a:off x="4608" y="2928"/>
              <a:ext cx="336" cy="148"/>
            </a:xfrm>
            <a:prstGeom prst="rect">
              <a:avLst/>
            </a:prstGeom>
            <a:solidFill>
              <a:srgbClr val="FFFFFF"/>
            </a:solidFill>
            <a:ln w="9525">
              <a:solidFill>
                <a:schemeClr val="tx1"/>
              </a:solidFill>
              <a:miter lim="800000"/>
              <a:headEnd/>
              <a:tailEnd/>
            </a:ln>
          </p:spPr>
          <p:txBody>
            <a:bodyPr wrap="none" anchor="ctr"/>
            <a:lstStyle/>
            <a:p>
              <a:pPr algn="ctr"/>
              <a:r>
                <a:rPr kumimoji="1" lang="en-US" altLang="zh-TW" sz="1600">
                  <a:latin typeface="Arial" charset="0"/>
                  <a:ea typeface="新細明體" pitchFamily="18" charset="-120"/>
                </a:rPr>
                <a:t>4</a:t>
              </a:r>
            </a:p>
          </p:txBody>
        </p:sp>
        <p:sp>
          <p:nvSpPr>
            <p:cNvPr id="16413" name="Rectangle 15"/>
            <p:cNvSpPr>
              <a:spLocks noChangeArrowheads="1"/>
            </p:cNvSpPr>
            <p:nvPr/>
          </p:nvSpPr>
          <p:spPr bwMode="auto">
            <a:xfrm>
              <a:off x="4608" y="3072"/>
              <a:ext cx="336" cy="148"/>
            </a:xfrm>
            <a:prstGeom prst="rect">
              <a:avLst/>
            </a:prstGeom>
            <a:solidFill>
              <a:srgbClr val="FFFFFF"/>
            </a:solidFill>
            <a:ln w="9525">
              <a:solidFill>
                <a:schemeClr val="tx1"/>
              </a:solidFill>
              <a:miter lim="800000"/>
              <a:headEnd/>
              <a:tailEnd/>
            </a:ln>
          </p:spPr>
          <p:txBody>
            <a:bodyPr wrap="none" anchor="ctr"/>
            <a:lstStyle/>
            <a:p>
              <a:pPr algn="ctr"/>
              <a:r>
                <a:rPr kumimoji="1" lang="en-US" altLang="zh-TW" sz="1600">
                  <a:latin typeface="Arial" charset="0"/>
                  <a:ea typeface="新細明體" pitchFamily="18" charset="-120"/>
                </a:rPr>
                <a:t>3</a:t>
              </a:r>
            </a:p>
          </p:txBody>
        </p:sp>
        <p:sp>
          <p:nvSpPr>
            <p:cNvPr id="16414" name="Line 16"/>
            <p:cNvSpPr>
              <a:spLocks noChangeShapeType="1"/>
            </p:cNvSpPr>
            <p:nvPr/>
          </p:nvSpPr>
          <p:spPr bwMode="auto">
            <a:xfrm flipV="1">
              <a:off x="4608" y="2496"/>
              <a:ext cx="1" cy="148"/>
            </a:xfrm>
            <a:prstGeom prst="line">
              <a:avLst/>
            </a:prstGeom>
            <a:noFill/>
            <a:ln w="9525">
              <a:solidFill>
                <a:schemeClr val="tx1"/>
              </a:solidFill>
              <a:round/>
              <a:headEnd/>
              <a:tailEnd/>
            </a:ln>
          </p:spPr>
          <p:txBody>
            <a:bodyPr wrap="none"/>
            <a:lstStyle/>
            <a:p>
              <a:endParaRPr lang="en-US"/>
            </a:p>
          </p:txBody>
        </p:sp>
        <p:sp>
          <p:nvSpPr>
            <p:cNvPr id="16415" name="Line 17"/>
            <p:cNvSpPr>
              <a:spLocks noChangeShapeType="1"/>
            </p:cNvSpPr>
            <p:nvPr/>
          </p:nvSpPr>
          <p:spPr bwMode="auto">
            <a:xfrm flipV="1">
              <a:off x="4944" y="2492"/>
              <a:ext cx="1" cy="148"/>
            </a:xfrm>
            <a:prstGeom prst="line">
              <a:avLst/>
            </a:prstGeom>
            <a:noFill/>
            <a:ln w="9525">
              <a:solidFill>
                <a:schemeClr val="tx1"/>
              </a:solidFill>
              <a:round/>
              <a:headEnd/>
              <a:tailEnd/>
            </a:ln>
          </p:spPr>
          <p:txBody>
            <a:bodyPr wrap="none"/>
            <a:lstStyle/>
            <a:p>
              <a:endParaRPr lang="en-US"/>
            </a:p>
          </p:txBody>
        </p:sp>
        <p:sp>
          <p:nvSpPr>
            <p:cNvPr id="16416" name="Rectangle 18"/>
            <p:cNvSpPr>
              <a:spLocks noChangeArrowheads="1"/>
            </p:cNvSpPr>
            <p:nvPr/>
          </p:nvSpPr>
          <p:spPr bwMode="auto">
            <a:xfrm>
              <a:off x="4416" y="2928"/>
              <a:ext cx="192" cy="148"/>
            </a:xfrm>
            <a:prstGeom prst="rect">
              <a:avLst/>
            </a:prstGeom>
            <a:noFill/>
            <a:ln w="9525">
              <a:noFill/>
              <a:miter lim="800000"/>
              <a:headEnd/>
              <a:tailEnd/>
            </a:ln>
          </p:spPr>
          <p:txBody>
            <a:bodyPr wrap="none" anchor="ctr"/>
            <a:lstStyle/>
            <a:p>
              <a:pPr algn="ctr"/>
              <a:r>
                <a:rPr kumimoji="1" lang="en-US" altLang="zh-TW" sz="1600">
                  <a:latin typeface="Arial" charset="0"/>
                  <a:ea typeface="新細明體" pitchFamily="18" charset="-120"/>
                </a:rPr>
                <a:t>i</a:t>
              </a:r>
            </a:p>
          </p:txBody>
        </p:sp>
        <p:sp>
          <p:nvSpPr>
            <p:cNvPr id="16417" name="Rectangle 19"/>
            <p:cNvSpPr>
              <a:spLocks noChangeArrowheads="1"/>
            </p:cNvSpPr>
            <p:nvPr/>
          </p:nvSpPr>
          <p:spPr bwMode="auto">
            <a:xfrm>
              <a:off x="4416" y="3072"/>
              <a:ext cx="192" cy="148"/>
            </a:xfrm>
            <a:prstGeom prst="rect">
              <a:avLst/>
            </a:prstGeom>
            <a:noFill/>
            <a:ln w="9525">
              <a:noFill/>
              <a:miter lim="800000"/>
              <a:headEnd/>
              <a:tailEnd/>
            </a:ln>
          </p:spPr>
          <p:txBody>
            <a:bodyPr wrap="none" anchor="ctr"/>
            <a:lstStyle/>
            <a:p>
              <a:pPr algn="ctr"/>
              <a:r>
                <a:rPr kumimoji="1" lang="en-US" altLang="zh-TW" sz="1600">
                  <a:latin typeface="Arial" charset="0"/>
                  <a:ea typeface="新細明體" pitchFamily="18" charset="-120"/>
                </a:rPr>
                <a:t>a</a:t>
              </a:r>
            </a:p>
          </p:txBody>
        </p:sp>
      </p:grpSp>
      <p:sp>
        <p:nvSpPr>
          <p:cNvPr id="16391" name="Rectangle 20"/>
          <p:cNvSpPr>
            <a:spLocks noChangeArrowheads="1"/>
          </p:cNvSpPr>
          <p:nvPr/>
        </p:nvSpPr>
        <p:spPr bwMode="auto">
          <a:xfrm>
            <a:off x="6096000" y="1905000"/>
            <a:ext cx="914400" cy="228600"/>
          </a:xfrm>
          <a:prstGeom prst="rect">
            <a:avLst/>
          </a:prstGeom>
          <a:noFill/>
          <a:ln w="12700">
            <a:noFill/>
            <a:miter lim="800000"/>
            <a:headEnd type="none" w="sm" len="sm"/>
            <a:tailEnd type="none" w="sm" len="sm"/>
          </a:ln>
        </p:spPr>
        <p:txBody>
          <a:bodyPr wrap="none" anchor="ctr"/>
          <a:lstStyle/>
          <a:p>
            <a:r>
              <a:rPr kumimoji="1" lang="en-US" altLang="zh-TW" sz="1600" dirty="0">
                <a:latin typeface="Arial" charset="0"/>
                <a:ea typeface="新細明體" pitchFamily="18" charset="-120"/>
              </a:rPr>
              <a:t>Process image in RAM</a:t>
            </a:r>
          </a:p>
        </p:txBody>
      </p:sp>
      <p:sp>
        <p:nvSpPr>
          <p:cNvPr id="16392" name="Rectangle 21"/>
          <p:cNvSpPr>
            <a:spLocks noChangeArrowheads="1"/>
          </p:cNvSpPr>
          <p:nvPr/>
        </p:nvSpPr>
        <p:spPr bwMode="auto">
          <a:xfrm>
            <a:off x="6477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program</a:t>
            </a:r>
          </a:p>
        </p:txBody>
      </p:sp>
      <p:sp>
        <p:nvSpPr>
          <p:cNvPr id="16393" name="Rectangle 22"/>
          <p:cNvSpPr>
            <a:spLocks noChangeArrowheads="1"/>
          </p:cNvSpPr>
          <p:nvPr/>
        </p:nvSpPr>
        <p:spPr bwMode="auto">
          <a:xfrm>
            <a:off x="8382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data</a:t>
            </a:r>
          </a:p>
        </p:txBody>
      </p:sp>
      <p:sp>
        <p:nvSpPr>
          <p:cNvPr id="16394" name="Rectangle 23"/>
          <p:cNvSpPr>
            <a:spLocks noChangeArrowheads="1"/>
          </p:cNvSpPr>
          <p:nvPr/>
        </p:nvSpPr>
        <p:spPr bwMode="auto">
          <a:xfrm>
            <a:off x="8382000" y="35052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stack</a:t>
            </a:r>
          </a:p>
        </p:txBody>
      </p:sp>
      <p:grpSp>
        <p:nvGrpSpPr>
          <p:cNvPr id="4" name="Group 24"/>
          <p:cNvGrpSpPr>
            <a:grpSpLocks/>
          </p:cNvGrpSpPr>
          <p:nvPr/>
        </p:nvGrpSpPr>
        <p:grpSpPr bwMode="auto">
          <a:xfrm>
            <a:off x="6477000" y="5213350"/>
            <a:ext cx="1600200" cy="1066800"/>
            <a:chOff x="3072" y="3332"/>
            <a:chExt cx="1008" cy="672"/>
          </a:xfrm>
        </p:grpSpPr>
        <p:sp>
          <p:nvSpPr>
            <p:cNvPr id="16402" name="Rectangle 25"/>
            <p:cNvSpPr>
              <a:spLocks noChangeArrowheads="1"/>
            </p:cNvSpPr>
            <p:nvPr/>
          </p:nvSpPr>
          <p:spPr bwMode="auto">
            <a:xfrm>
              <a:off x="3072" y="3332"/>
              <a:ext cx="1008" cy="672"/>
            </a:xfrm>
            <a:prstGeom prst="rect">
              <a:avLst/>
            </a:prstGeom>
            <a:solidFill>
              <a:srgbClr val="CCEC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16403" name="Rectangle 26"/>
            <p:cNvSpPr>
              <a:spLocks noChangeArrowheads="1"/>
            </p:cNvSpPr>
            <p:nvPr/>
          </p:nvSpPr>
          <p:spPr bwMode="auto">
            <a:xfrm>
              <a:off x="3408" y="3380"/>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6404" name="Rectangle 27"/>
            <p:cNvSpPr>
              <a:spLocks noChangeArrowheads="1"/>
            </p:cNvSpPr>
            <p:nvPr/>
          </p:nvSpPr>
          <p:spPr bwMode="auto">
            <a:xfrm>
              <a:off x="3168" y="3380"/>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16405" name="Rectangle 28"/>
            <p:cNvSpPr>
              <a:spLocks noChangeArrowheads="1"/>
            </p:cNvSpPr>
            <p:nvPr/>
          </p:nvSpPr>
          <p:spPr bwMode="auto">
            <a:xfrm>
              <a:off x="3408" y="3572"/>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6406" name="Rectangle 29"/>
            <p:cNvSpPr>
              <a:spLocks noChangeArrowheads="1"/>
            </p:cNvSpPr>
            <p:nvPr/>
          </p:nvSpPr>
          <p:spPr bwMode="auto">
            <a:xfrm>
              <a:off x="3168" y="357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16407" name="Rectangle 30"/>
            <p:cNvSpPr>
              <a:spLocks noChangeArrowheads="1"/>
            </p:cNvSpPr>
            <p:nvPr/>
          </p:nvSpPr>
          <p:spPr bwMode="auto">
            <a:xfrm>
              <a:off x="3408" y="3764"/>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6408" name="Rectangle 31"/>
            <p:cNvSpPr>
              <a:spLocks noChangeArrowheads="1"/>
            </p:cNvSpPr>
            <p:nvPr/>
          </p:nvSpPr>
          <p:spPr bwMode="auto">
            <a:xfrm>
              <a:off x="3168" y="37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16396" name="Rectangle 32"/>
          <p:cNvSpPr>
            <a:spLocks noChangeArrowheads="1"/>
          </p:cNvSpPr>
          <p:nvPr/>
        </p:nvSpPr>
        <p:spPr bwMode="auto">
          <a:xfrm>
            <a:off x="6477000" y="4876800"/>
            <a:ext cx="1752600" cy="336550"/>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a:t>
            </a:r>
          </a:p>
        </p:txBody>
      </p:sp>
      <p:sp>
        <p:nvSpPr>
          <p:cNvPr id="508961" name="Rectangle 33"/>
          <p:cNvSpPr>
            <a:spLocks noChangeArrowheads="1"/>
          </p:cNvSpPr>
          <p:nvPr/>
        </p:nvSpPr>
        <p:spPr bwMode="auto">
          <a:xfrm>
            <a:off x="2133600" y="3962400"/>
            <a:ext cx="3429000" cy="15240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marL="193675" indent="-193675">
              <a:defRPr/>
            </a:pPr>
            <a:r>
              <a:rPr kumimoji="1" lang="en-US" altLang="zh-TW">
                <a:latin typeface="Arial" charset="0"/>
                <a:ea typeface="新細明體" pitchFamily="18" charset="-120"/>
              </a:rPr>
              <a:t>For two processes A and B:</a:t>
            </a:r>
          </a:p>
          <a:p>
            <a:pPr marL="193675" indent="-193675">
              <a:buFont typeface="Wingdings" pitchFamily="2" charset="2"/>
              <a:buChar char="§"/>
              <a:defRPr/>
            </a:pPr>
            <a:r>
              <a:rPr kumimoji="1" lang="en-US" altLang="zh-TW">
                <a:latin typeface="Arial" charset="0"/>
                <a:ea typeface="新細明體" pitchFamily="18" charset="-120"/>
              </a:rPr>
              <a:t>Process A </a:t>
            </a:r>
            <a:r>
              <a:rPr kumimoji="1" lang="en-US" altLang="zh-TW" b="1">
                <a:solidFill>
                  <a:schemeClr val="hlink"/>
                </a:solidFill>
                <a:latin typeface="Arial" charset="0"/>
                <a:ea typeface="新細明體" pitchFamily="18" charset="-120"/>
              </a:rPr>
              <a:t>cannot</a:t>
            </a:r>
            <a:r>
              <a:rPr kumimoji="1" lang="en-US" altLang="zh-TW">
                <a:latin typeface="Arial" charset="0"/>
                <a:ea typeface="新細明體" pitchFamily="18" charset="-120"/>
              </a:rPr>
              <a:t> access the memory of process B.</a:t>
            </a:r>
          </a:p>
          <a:p>
            <a:pPr marL="193675" indent="-193675">
              <a:spcBef>
                <a:spcPct val="20000"/>
              </a:spcBef>
              <a:buFont typeface="Wingdings" pitchFamily="2" charset="2"/>
              <a:buChar char="§"/>
              <a:defRPr/>
            </a:pPr>
            <a:r>
              <a:rPr kumimoji="1" lang="en-US" altLang="zh-TW">
                <a:latin typeface="Arial" charset="0"/>
                <a:ea typeface="新細明體" pitchFamily="18" charset="-120"/>
              </a:rPr>
              <a:t>Process A and B </a:t>
            </a:r>
            <a:r>
              <a:rPr kumimoji="1" lang="en-US" altLang="zh-TW" b="1">
                <a:solidFill>
                  <a:schemeClr val="hlink"/>
                </a:solidFill>
                <a:latin typeface="Arial" charset="0"/>
                <a:ea typeface="新細明體" pitchFamily="18" charset="-120"/>
              </a:rPr>
              <a:t>cannot</a:t>
            </a:r>
            <a:r>
              <a:rPr kumimoji="1" lang="en-US" altLang="zh-TW">
                <a:latin typeface="Arial" charset="0"/>
                <a:ea typeface="新細明體" pitchFamily="18" charset="-120"/>
              </a:rPr>
              <a:t> share data in memory.</a:t>
            </a:r>
          </a:p>
        </p:txBody>
      </p:sp>
      <p:sp>
        <p:nvSpPr>
          <p:cNvPr id="508962" name="Rectangle 34"/>
          <p:cNvSpPr>
            <a:spLocks noChangeArrowheads="1"/>
          </p:cNvSpPr>
          <p:nvPr/>
        </p:nvSpPr>
        <p:spPr bwMode="auto">
          <a:xfrm>
            <a:off x="2133600" y="2362200"/>
            <a:ext cx="3429000" cy="1295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latin typeface="Arial" charset="0"/>
                <a:ea typeface="新細明體" pitchFamily="18" charset="-120"/>
              </a:rPr>
              <a:t>Each process is allocated some resources, including the memory to hold the process image.</a:t>
            </a:r>
          </a:p>
        </p:txBody>
      </p:sp>
      <p:sp>
        <p:nvSpPr>
          <p:cNvPr id="5" name="Slide Number Placeholder 4">
            <a:extLst>
              <a:ext uri="{FF2B5EF4-FFF2-40B4-BE49-F238E27FC236}">
                <a16:creationId xmlns:a16="http://schemas.microsoft.com/office/drawing/2014/main" id="{F9F22946-94A8-4EEA-8768-B9A1D17AA4E4}"/>
              </a:ext>
            </a:extLst>
          </p:cNvPr>
          <p:cNvSpPr>
            <a:spLocks noGrp="1"/>
          </p:cNvSpPr>
          <p:nvPr>
            <p:ph type="sldNum" sz="quarter" idx="33"/>
          </p:nvPr>
        </p:nvSpPr>
        <p:spPr/>
        <p:txBody>
          <a:bodyPr/>
          <a:lstStyle/>
          <a:p>
            <a:fld id="{19B51A1E-902D-48AF-9020-955120F399B6}" type="slidenum">
              <a:rPr lang="en-US" noProof="0" smtClean="0"/>
              <a:pPr/>
              <a:t>4</a:t>
            </a:fld>
            <a:endParaRPr lang="en-US" noProof="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0A9FB-A865-45EB-BDAE-2E3AAB5AF3F3}"/>
              </a:ext>
            </a:extLst>
          </p:cNvPr>
          <p:cNvSpPr>
            <a:spLocks noGrp="1"/>
          </p:cNvSpPr>
          <p:nvPr>
            <p:ph idx="1"/>
          </p:nvPr>
        </p:nvSpPr>
        <p:spPr>
          <a:xfrm>
            <a:off x="370613" y="1274325"/>
            <a:ext cx="8647881" cy="4679250"/>
          </a:xfrm>
        </p:spPr>
        <p:txBody>
          <a:bodyPr/>
          <a:lstStyle/>
          <a:p>
            <a:r>
              <a:rPr lang="en-US" altLang="zh-TW" dirty="0">
                <a:solidFill>
                  <a:srgbClr val="FF0000"/>
                </a:solidFill>
                <a:ea typeface="新細明體" pitchFamily="18" charset="-120"/>
              </a:rPr>
              <a:t>Less time </a:t>
            </a:r>
            <a:r>
              <a:rPr lang="en-US" altLang="zh-TW" dirty="0">
                <a:ea typeface="新細明體" pitchFamily="18" charset="-120"/>
              </a:rPr>
              <a:t>to create / terminate a </a:t>
            </a:r>
            <a:r>
              <a:rPr lang="en-US" altLang="zh-TW" dirty="0">
                <a:solidFill>
                  <a:srgbClr val="FF0000"/>
                </a:solidFill>
                <a:ea typeface="新細明體" pitchFamily="18" charset="-120"/>
              </a:rPr>
              <a:t>new</a:t>
            </a:r>
            <a:r>
              <a:rPr lang="en-US" altLang="zh-TW" dirty="0">
                <a:ea typeface="新細明體" pitchFamily="18" charset="-120"/>
              </a:rPr>
              <a:t> thread than a process</a:t>
            </a:r>
          </a:p>
          <a:p>
            <a:r>
              <a:rPr lang="en-US" altLang="zh-TW" dirty="0">
                <a:solidFill>
                  <a:srgbClr val="FF0000"/>
                </a:solidFill>
                <a:ea typeface="新細明體" pitchFamily="18" charset="-120"/>
              </a:rPr>
              <a:t>Less time </a:t>
            </a:r>
            <a:r>
              <a:rPr lang="en-US" altLang="zh-TW" dirty="0">
                <a:ea typeface="新細明體" pitchFamily="18" charset="-120"/>
              </a:rPr>
              <a:t>to </a:t>
            </a:r>
            <a:r>
              <a:rPr lang="en-US" altLang="zh-TW" dirty="0">
                <a:solidFill>
                  <a:srgbClr val="FF0000"/>
                </a:solidFill>
                <a:ea typeface="新細明體" pitchFamily="18" charset="-120"/>
              </a:rPr>
              <a:t>switch</a:t>
            </a:r>
            <a:r>
              <a:rPr lang="en-US" altLang="zh-TW" dirty="0">
                <a:ea typeface="新細明體" pitchFamily="18" charset="-120"/>
              </a:rPr>
              <a:t> between two threads within the </a:t>
            </a:r>
            <a:r>
              <a:rPr lang="en-US" altLang="zh-TW" dirty="0">
                <a:solidFill>
                  <a:srgbClr val="FF0000"/>
                </a:solidFill>
                <a:ea typeface="新細明體" pitchFamily="18" charset="-120"/>
              </a:rPr>
              <a:t>same </a:t>
            </a:r>
            <a:r>
              <a:rPr lang="en-US" altLang="zh-TW" dirty="0">
                <a:ea typeface="新細明體" pitchFamily="18" charset="-120"/>
              </a:rPr>
              <a:t>process</a:t>
            </a:r>
          </a:p>
          <a:p>
            <a:r>
              <a:rPr lang="en-US" altLang="zh-TW" dirty="0">
                <a:solidFill>
                  <a:srgbClr val="FF0000"/>
                </a:solidFill>
                <a:ea typeface="新細明體" pitchFamily="18" charset="-120"/>
              </a:rPr>
              <a:t>Communication</a:t>
            </a:r>
            <a:r>
              <a:rPr lang="en-US" altLang="zh-TW" dirty="0">
                <a:ea typeface="新細明體" pitchFamily="18" charset="-120"/>
              </a:rPr>
              <a:t> among threads of the </a:t>
            </a:r>
            <a:r>
              <a:rPr lang="en-US" altLang="zh-TW" dirty="0">
                <a:solidFill>
                  <a:srgbClr val="FF0000"/>
                </a:solidFill>
                <a:ea typeface="新細明體" pitchFamily="18" charset="-120"/>
              </a:rPr>
              <a:t>same</a:t>
            </a:r>
            <a:r>
              <a:rPr lang="en-US" altLang="zh-TW" dirty="0">
                <a:ea typeface="新細明體" pitchFamily="18" charset="-120"/>
              </a:rPr>
              <a:t> process is </a:t>
            </a:r>
            <a:r>
              <a:rPr lang="en-US" altLang="zh-TW" dirty="0">
                <a:solidFill>
                  <a:srgbClr val="FF0000"/>
                </a:solidFill>
                <a:ea typeface="新細明體" pitchFamily="18" charset="-120"/>
              </a:rPr>
              <a:t>easier</a:t>
            </a:r>
          </a:p>
          <a:p>
            <a:endParaRPr lang="en-US" dirty="0"/>
          </a:p>
        </p:txBody>
      </p:sp>
      <p:sp>
        <p:nvSpPr>
          <p:cNvPr id="3" name="Title 2">
            <a:extLst>
              <a:ext uri="{FF2B5EF4-FFF2-40B4-BE49-F238E27FC236}">
                <a16:creationId xmlns:a16="http://schemas.microsoft.com/office/drawing/2014/main" id="{D3FC08BA-8446-4AF3-9EAC-0CCBA946487A}"/>
              </a:ext>
            </a:extLst>
          </p:cNvPr>
          <p:cNvSpPr>
            <a:spLocks noGrp="1"/>
          </p:cNvSpPr>
          <p:nvPr>
            <p:ph type="title"/>
          </p:nvPr>
        </p:nvSpPr>
        <p:spPr/>
        <p:txBody>
          <a:bodyPr/>
          <a:lstStyle/>
          <a:p>
            <a:r>
              <a:rPr lang="en-US" altLang="zh-TW" dirty="0">
                <a:ea typeface="新細明體" pitchFamily="18" charset="-120"/>
              </a:rPr>
              <a:t>Benefits of Threads</a:t>
            </a:r>
            <a:endParaRPr lang="en-US" dirty="0"/>
          </a:p>
        </p:txBody>
      </p:sp>
      <p:sp>
        <p:nvSpPr>
          <p:cNvPr id="4" name="Slide Number Placeholder 3">
            <a:extLst>
              <a:ext uri="{FF2B5EF4-FFF2-40B4-BE49-F238E27FC236}">
                <a16:creationId xmlns:a16="http://schemas.microsoft.com/office/drawing/2014/main" id="{9AF36B46-EAE8-4AC1-881E-A9BE5A4A3824}"/>
              </a:ext>
            </a:extLst>
          </p:cNvPr>
          <p:cNvSpPr>
            <a:spLocks noGrp="1"/>
          </p:cNvSpPr>
          <p:nvPr>
            <p:ph type="sldNum" sz="quarter" idx="15"/>
          </p:nvPr>
        </p:nvSpPr>
        <p:spPr/>
        <p:txBody>
          <a:bodyPr/>
          <a:lstStyle/>
          <a:p>
            <a:fld id="{19B51A1E-902D-48AF-9020-955120F399B6}" type="slidenum">
              <a:rPr lang="en-US" smtClean="0"/>
              <a:pPr/>
              <a:t>40</a:t>
            </a:fld>
            <a:endParaRPr lang="en-US" dirty="0"/>
          </a:p>
        </p:txBody>
      </p:sp>
      <p:pic>
        <p:nvPicPr>
          <p:cNvPr id="5" name="Picture 4">
            <a:extLst>
              <a:ext uri="{FF2B5EF4-FFF2-40B4-BE49-F238E27FC236}">
                <a16:creationId xmlns:a16="http://schemas.microsoft.com/office/drawing/2014/main" id="{EDE7CB9E-EFAD-449B-B51E-78DCD7E79977}"/>
              </a:ext>
            </a:extLst>
          </p:cNvPr>
          <p:cNvPicPr>
            <a:picLocks noChangeAspect="1"/>
          </p:cNvPicPr>
          <p:nvPr/>
        </p:nvPicPr>
        <p:blipFill>
          <a:blip r:embed="rId2"/>
          <a:stretch>
            <a:fillRect/>
          </a:stretch>
        </p:blipFill>
        <p:spPr>
          <a:xfrm>
            <a:off x="7404846" y="3647510"/>
            <a:ext cx="3567953" cy="2675965"/>
          </a:xfrm>
          <a:prstGeom prst="rect">
            <a:avLst/>
          </a:prstGeom>
        </p:spPr>
      </p:pic>
    </p:spTree>
    <p:extLst>
      <p:ext uri="{BB962C8B-B14F-4D97-AF65-F5344CB8AC3E}">
        <p14:creationId xmlns:p14="http://schemas.microsoft.com/office/powerpoint/2010/main" val="44872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0DA704-C09B-4A72-8B6C-BDE69E98C8B4}"/>
              </a:ext>
            </a:extLst>
          </p:cNvPr>
          <p:cNvSpPr>
            <a:spLocks noGrp="1"/>
          </p:cNvSpPr>
          <p:nvPr>
            <p:ph idx="1"/>
          </p:nvPr>
        </p:nvSpPr>
        <p:spPr>
          <a:xfrm>
            <a:off x="370613" y="1274325"/>
            <a:ext cx="8898893" cy="4679250"/>
          </a:xfrm>
        </p:spPr>
        <p:txBody>
          <a:bodyPr/>
          <a:lstStyle/>
          <a:p>
            <a:r>
              <a:rPr lang="en-US" altLang="zh-TW" sz="2800" dirty="0">
                <a:ea typeface="新細明體" pitchFamily="18" charset="-120"/>
              </a:rPr>
              <a:t>Less time to create / terminate a new thread than a process</a:t>
            </a:r>
          </a:p>
          <a:p>
            <a:pPr lvl="1"/>
            <a:r>
              <a:rPr lang="en-US" altLang="zh-TW" sz="2400" dirty="0">
                <a:ea typeface="新細明體" pitchFamily="18" charset="-120"/>
              </a:rPr>
              <a:t>When the OS creates a </a:t>
            </a:r>
            <a:r>
              <a:rPr lang="en-US" altLang="zh-TW" sz="2400" dirty="0">
                <a:solidFill>
                  <a:srgbClr val="FF0000"/>
                </a:solidFill>
                <a:ea typeface="新細明體" pitchFamily="18" charset="-120"/>
              </a:rPr>
              <a:t>process</a:t>
            </a:r>
            <a:r>
              <a:rPr lang="en-US" altLang="zh-TW" sz="2400" dirty="0">
                <a:ea typeface="新細明體" pitchFamily="18" charset="-120"/>
              </a:rPr>
              <a:t>, it has to allocate memory for the process image, load the program and data, and initialize other resources</a:t>
            </a:r>
          </a:p>
          <a:p>
            <a:pPr lvl="1"/>
            <a:r>
              <a:rPr lang="en-US" altLang="zh-TW" sz="2400" dirty="0">
                <a:ea typeface="新細明體" pitchFamily="18" charset="-120"/>
              </a:rPr>
              <a:t>When the OS creates a </a:t>
            </a:r>
            <a:r>
              <a:rPr lang="en-US" altLang="zh-TW" sz="2400" dirty="0">
                <a:solidFill>
                  <a:srgbClr val="FF0000"/>
                </a:solidFill>
                <a:ea typeface="新細明體" pitchFamily="18" charset="-120"/>
              </a:rPr>
              <a:t>thread</a:t>
            </a:r>
            <a:r>
              <a:rPr lang="en-US" altLang="zh-TW" sz="2400" dirty="0">
                <a:ea typeface="新細明體" pitchFamily="18" charset="-120"/>
              </a:rPr>
              <a:t> within an existing process, it does not need to initialize the process image.  It only needs to set up a stack and TCB for the new thread.</a:t>
            </a:r>
          </a:p>
          <a:p>
            <a:endParaRPr lang="en-US" dirty="0"/>
          </a:p>
          <a:p>
            <a:endParaRPr lang="en-US" dirty="0"/>
          </a:p>
          <a:p>
            <a:endParaRPr lang="en-US" dirty="0"/>
          </a:p>
        </p:txBody>
      </p:sp>
      <p:sp>
        <p:nvSpPr>
          <p:cNvPr id="3" name="Title 2">
            <a:extLst>
              <a:ext uri="{FF2B5EF4-FFF2-40B4-BE49-F238E27FC236}">
                <a16:creationId xmlns:a16="http://schemas.microsoft.com/office/drawing/2014/main" id="{27AD62B3-FCCD-44C5-BE31-77A9751D2A44}"/>
              </a:ext>
            </a:extLst>
          </p:cNvPr>
          <p:cNvSpPr>
            <a:spLocks noGrp="1"/>
          </p:cNvSpPr>
          <p:nvPr>
            <p:ph type="title"/>
          </p:nvPr>
        </p:nvSpPr>
        <p:spPr/>
        <p:txBody>
          <a:bodyPr/>
          <a:lstStyle/>
          <a:p>
            <a:r>
              <a:rPr lang="en-US" altLang="zh-TW" dirty="0">
                <a:ea typeface="新細明體" pitchFamily="18" charset="-120"/>
              </a:rPr>
              <a:t>Benefits of Threads </a:t>
            </a:r>
            <a:r>
              <a:rPr lang="en-US" altLang="zh-CN" dirty="0">
                <a:ea typeface="新細明體" pitchFamily="18" charset="-120"/>
              </a:rPr>
              <a:t>– 1 </a:t>
            </a:r>
            <a:endParaRPr lang="en-US" dirty="0"/>
          </a:p>
        </p:txBody>
      </p:sp>
      <p:sp>
        <p:nvSpPr>
          <p:cNvPr id="4" name="Slide Number Placeholder 3">
            <a:extLst>
              <a:ext uri="{FF2B5EF4-FFF2-40B4-BE49-F238E27FC236}">
                <a16:creationId xmlns:a16="http://schemas.microsoft.com/office/drawing/2014/main" id="{52A43419-837F-4683-B08C-C3B1244B9AEC}"/>
              </a:ext>
            </a:extLst>
          </p:cNvPr>
          <p:cNvSpPr>
            <a:spLocks noGrp="1"/>
          </p:cNvSpPr>
          <p:nvPr>
            <p:ph type="sldNum" sz="quarter" idx="15"/>
          </p:nvPr>
        </p:nvSpPr>
        <p:spPr/>
        <p:txBody>
          <a:bodyPr/>
          <a:lstStyle/>
          <a:p>
            <a:fld id="{19B51A1E-902D-48AF-9020-955120F399B6}" type="slidenum">
              <a:rPr lang="en-US" smtClean="0"/>
              <a:pPr/>
              <a:t>41</a:t>
            </a:fld>
            <a:endParaRPr lang="en-US" dirty="0"/>
          </a:p>
        </p:txBody>
      </p:sp>
    </p:spTree>
    <p:extLst>
      <p:ext uri="{BB962C8B-B14F-4D97-AF65-F5344CB8AC3E}">
        <p14:creationId xmlns:p14="http://schemas.microsoft.com/office/powerpoint/2010/main" val="2334892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91CF76-AFEE-4FD4-B2D8-E7761C04E669}"/>
              </a:ext>
            </a:extLst>
          </p:cNvPr>
          <p:cNvSpPr>
            <a:spLocks noGrp="1"/>
          </p:cNvSpPr>
          <p:nvPr>
            <p:ph idx="1"/>
          </p:nvPr>
        </p:nvSpPr>
        <p:spPr>
          <a:xfrm>
            <a:off x="370613" y="1274325"/>
            <a:ext cx="9218625" cy="4679250"/>
          </a:xfrm>
        </p:spPr>
        <p:txBody>
          <a:bodyPr/>
          <a:lstStyle/>
          <a:p>
            <a:r>
              <a:rPr lang="en-US" altLang="zh-TW" sz="2800" dirty="0">
                <a:ea typeface="新細明體" pitchFamily="18" charset="-120"/>
              </a:rPr>
              <a:t>Less time to switch between two threads within the same process</a:t>
            </a:r>
          </a:p>
          <a:p>
            <a:pPr lvl="1"/>
            <a:r>
              <a:rPr lang="en-US" altLang="zh-TW" sz="2400" dirty="0">
                <a:ea typeface="新細明體" pitchFamily="18" charset="-120"/>
              </a:rPr>
              <a:t>The “update memory management data structure” step is only necessary in case of thread switching between different process.  (Why?)</a:t>
            </a:r>
          </a:p>
          <a:p>
            <a:endParaRPr lang="en-US" dirty="0"/>
          </a:p>
        </p:txBody>
      </p:sp>
      <p:sp>
        <p:nvSpPr>
          <p:cNvPr id="3" name="Title 2">
            <a:extLst>
              <a:ext uri="{FF2B5EF4-FFF2-40B4-BE49-F238E27FC236}">
                <a16:creationId xmlns:a16="http://schemas.microsoft.com/office/drawing/2014/main" id="{93732FDA-EE7E-418B-AF10-12D53541292A}"/>
              </a:ext>
            </a:extLst>
          </p:cNvPr>
          <p:cNvSpPr>
            <a:spLocks noGrp="1"/>
          </p:cNvSpPr>
          <p:nvPr>
            <p:ph type="title"/>
          </p:nvPr>
        </p:nvSpPr>
        <p:spPr/>
        <p:txBody>
          <a:bodyPr/>
          <a:lstStyle/>
          <a:p>
            <a:r>
              <a:rPr lang="en-US" altLang="zh-TW" dirty="0">
                <a:ea typeface="新細明體" pitchFamily="18" charset="-120"/>
              </a:rPr>
              <a:t>Benefits of Threads </a:t>
            </a:r>
            <a:r>
              <a:rPr lang="en-US" altLang="zh-CN" dirty="0">
                <a:ea typeface="新細明體" pitchFamily="18" charset="-120"/>
              </a:rPr>
              <a:t>– 2</a:t>
            </a:r>
            <a:endParaRPr lang="en-US" dirty="0"/>
          </a:p>
        </p:txBody>
      </p:sp>
      <p:sp>
        <p:nvSpPr>
          <p:cNvPr id="4" name="Slide Number Placeholder 3">
            <a:extLst>
              <a:ext uri="{FF2B5EF4-FFF2-40B4-BE49-F238E27FC236}">
                <a16:creationId xmlns:a16="http://schemas.microsoft.com/office/drawing/2014/main" id="{28EF7347-94F7-4A72-AAAF-4D0C4C56F5C9}"/>
              </a:ext>
            </a:extLst>
          </p:cNvPr>
          <p:cNvSpPr>
            <a:spLocks noGrp="1"/>
          </p:cNvSpPr>
          <p:nvPr>
            <p:ph type="sldNum" sz="quarter" idx="15"/>
          </p:nvPr>
        </p:nvSpPr>
        <p:spPr/>
        <p:txBody>
          <a:bodyPr/>
          <a:lstStyle/>
          <a:p>
            <a:fld id="{19B51A1E-902D-48AF-9020-955120F399B6}" type="slidenum">
              <a:rPr lang="en-US" smtClean="0"/>
              <a:pPr/>
              <a:t>42</a:t>
            </a:fld>
            <a:endParaRPr lang="en-US" dirty="0"/>
          </a:p>
        </p:txBody>
      </p:sp>
    </p:spTree>
    <p:extLst>
      <p:ext uri="{BB962C8B-B14F-4D97-AF65-F5344CB8AC3E}">
        <p14:creationId xmlns:p14="http://schemas.microsoft.com/office/powerpoint/2010/main" val="3510718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91CF76-AFEE-4FD4-B2D8-E7761C04E669}"/>
              </a:ext>
            </a:extLst>
          </p:cNvPr>
          <p:cNvSpPr>
            <a:spLocks noGrp="1"/>
          </p:cNvSpPr>
          <p:nvPr>
            <p:ph idx="1"/>
          </p:nvPr>
        </p:nvSpPr>
        <p:spPr>
          <a:xfrm>
            <a:off x="370613" y="1274325"/>
            <a:ext cx="9218625" cy="2154675"/>
          </a:xfrm>
        </p:spPr>
        <p:txBody>
          <a:bodyPr/>
          <a:lstStyle/>
          <a:p>
            <a:r>
              <a:rPr lang="en-US" altLang="zh-TW" sz="2800" dirty="0">
                <a:ea typeface="新細明體" pitchFamily="18" charset="-120"/>
              </a:rPr>
              <a:t>Communication among threads of the same process is easier</a:t>
            </a:r>
          </a:p>
          <a:p>
            <a:pPr lvl="1"/>
            <a:r>
              <a:rPr lang="en-US" altLang="zh-TW" sz="2400" dirty="0">
                <a:ea typeface="新細明體" pitchFamily="18" charset="-120"/>
              </a:rPr>
              <a:t>Threads within a process </a:t>
            </a:r>
            <a:r>
              <a:rPr lang="en-US" altLang="zh-TW" sz="2400" dirty="0">
                <a:solidFill>
                  <a:srgbClr val="FF0000"/>
                </a:solidFill>
                <a:ea typeface="新細明體" pitchFamily="18" charset="-120"/>
              </a:rPr>
              <a:t>share</a:t>
            </a:r>
            <a:r>
              <a:rPr lang="en-US" altLang="zh-TW" sz="2400" dirty="0">
                <a:ea typeface="新細明體" pitchFamily="18" charset="-120"/>
              </a:rPr>
              <a:t> memory and files</a:t>
            </a:r>
          </a:p>
          <a:p>
            <a:pPr lvl="1"/>
            <a:r>
              <a:rPr lang="en-US" altLang="zh-TW" sz="2400" dirty="0">
                <a:ea typeface="新細明體" pitchFamily="18" charset="-120"/>
              </a:rPr>
              <a:t>Different processes have to communicate with the help of the kernel</a:t>
            </a:r>
          </a:p>
          <a:p>
            <a:endParaRPr lang="en-US" dirty="0"/>
          </a:p>
        </p:txBody>
      </p:sp>
      <p:sp>
        <p:nvSpPr>
          <p:cNvPr id="3" name="Title 2">
            <a:extLst>
              <a:ext uri="{FF2B5EF4-FFF2-40B4-BE49-F238E27FC236}">
                <a16:creationId xmlns:a16="http://schemas.microsoft.com/office/drawing/2014/main" id="{93732FDA-EE7E-418B-AF10-12D53541292A}"/>
              </a:ext>
            </a:extLst>
          </p:cNvPr>
          <p:cNvSpPr>
            <a:spLocks noGrp="1"/>
          </p:cNvSpPr>
          <p:nvPr>
            <p:ph type="title"/>
          </p:nvPr>
        </p:nvSpPr>
        <p:spPr/>
        <p:txBody>
          <a:bodyPr/>
          <a:lstStyle/>
          <a:p>
            <a:r>
              <a:rPr lang="en-US" altLang="zh-TW" dirty="0">
                <a:ea typeface="新細明體" pitchFamily="18" charset="-120"/>
              </a:rPr>
              <a:t>Benefits of Threads </a:t>
            </a:r>
            <a:r>
              <a:rPr lang="en-US" altLang="zh-CN" dirty="0">
                <a:ea typeface="新細明體" pitchFamily="18" charset="-120"/>
              </a:rPr>
              <a:t>– 3</a:t>
            </a:r>
            <a:endParaRPr lang="en-US" dirty="0"/>
          </a:p>
        </p:txBody>
      </p:sp>
      <p:sp>
        <p:nvSpPr>
          <p:cNvPr id="4" name="Slide Number Placeholder 3">
            <a:extLst>
              <a:ext uri="{FF2B5EF4-FFF2-40B4-BE49-F238E27FC236}">
                <a16:creationId xmlns:a16="http://schemas.microsoft.com/office/drawing/2014/main" id="{28EF7347-94F7-4A72-AAAF-4D0C4C56F5C9}"/>
              </a:ext>
            </a:extLst>
          </p:cNvPr>
          <p:cNvSpPr>
            <a:spLocks noGrp="1"/>
          </p:cNvSpPr>
          <p:nvPr>
            <p:ph type="sldNum" sz="quarter" idx="15"/>
          </p:nvPr>
        </p:nvSpPr>
        <p:spPr/>
        <p:txBody>
          <a:bodyPr/>
          <a:lstStyle/>
          <a:p>
            <a:fld id="{19B51A1E-902D-48AF-9020-955120F399B6}" type="slidenum">
              <a:rPr lang="en-US" smtClean="0"/>
              <a:pPr/>
              <a:t>43</a:t>
            </a:fld>
            <a:endParaRPr lang="en-US" dirty="0"/>
          </a:p>
        </p:txBody>
      </p:sp>
      <p:sp>
        <p:nvSpPr>
          <p:cNvPr id="5" name="Comment 4">
            <a:extLst>
              <a:ext uri="{FF2B5EF4-FFF2-40B4-BE49-F238E27FC236}">
                <a16:creationId xmlns:a16="http://schemas.microsoft.com/office/drawing/2014/main" id="{CA5F09CE-35F8-48E0-AC34-B8D384CB46A4}"/>
              </a:ext>
            </a:extLst>
          </p:cNvPr>
          <p:cNvSpPr>
            <a:spLocks noChangeArrowheads="1"/>
          </p:cNvSpPr>
          <p:nvPr/>
        </p:nvSpPr>
        <p:spPr bwMode="auto">
          <a:xfrm>
            <a:off x="3693458" y="3798900"/>
            <a:ext cx="2667000" cy="457200"/>
          </a:xfrm>
          <a:prstGeom prst="rect">
            <a:avLst/>
          </a:prstGeom>
          <a:solidFill>
            <a:srgbClr val="FCFDC6"/>
          </a:solidFill>
          <a:ln w="12700">
            <a:solidFill>
              <a:schemeClr val="tx1"/>
            </a:solidFill>
            <a:miter lim="800000"/>
            <a:headEnd type="none" w="sm" len="sm"/>
            <a:tailEnd type="none" w="sm" len="sm"/>
          </a:ln>
        </p:spPr>
        <p:txBody>
          <a:bodyPr anchor="ctr" anchorCtr="1"/>
          <a:lstStyle/>
          <a:p>
            <a:pPr eaLnBrk="1" hangingPunct="1">
              <a:spcBef>
                <a:spcPct val="50000"/>
              </a:spcBef>
            </a:pPr>
            <a:r>
              <a:rPr kumimoji="1" lang="en-US" altLang="zh-TW">
                <a:solidFill>
                  <a:srgbClr val="000000"/>
                </a:solidFill>
                <a:latin typeface="Arial" charset="0"/>
                <a:ea typeface="新細明體" pitchFamily="18" charset="-120"/>
              </a:rPr>
              <a:t>Kernel is the core of OS</a:t>
            </a:r>
          </a:p>
        </p:txBody>
      </p:sp>
    </p:spTree>
    <p:extLst>
      <p:ext uri="{BB962C8B-B14F-4D97-AF65-F5344CB8AC3E}">
        <p14:creationId xmlns:p14="http://schemas.microsoft.com/office/powerpoint/2010/main" val="3282891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EF15F1-0828-4E9C-ABC8-78BD2440E44F}"/>
              </a:ext>
            </a:extLst>
          </p:cNvPr>
          <p:cNvSpPr>
            <a:spLocks noGrp="1"/>
          </p:cNvSpPr>
          <p:nvPr>
            <p:ph type="title"/>
          </p:nvPr>
        </p:nvSpPr>
        <p:spPr/>
        <p:txBody>
          <a:bodyPr/>
          <a:lstStyle/>
          <a:p>
            <a:r>
              <a:rPr lang="en-US" dirty="0">
                <a:solidFill>
                  <a:schemeClr val="tx1">
                    <a:lumMod val="95000"/>
                    <a:lumOff val="5000"/>
                  </a:schemeClr>
                </a:solidFill>
              </a:rPr>
              <a:t>Example: Windows Thread States</a:t>
            </a:r>
            <a:endParaRPr lang="en-US" dirty="0"/>
          </a:p>
        </p:txBody>
      </p:sp>
      <p:sp>
        <p:nvSpPr>
          <p:cNvPr id="4" name="Slide Number Placeholder 3">
            <a:extLst>
              <a:ext uri="{FF2B5EF4-FFF2-40B4-BE49-F238E27FC236}">
                <a16:creationId xmlns:a16="http://schemas.microsoft.com/office/drawing/2014/main" id="{CFB1B3A3-25C8-4893-BD44-BDA06323D1C1}"/>
              </a:ext>
            </a:extLst>
          </p:cNvPr>
          <p:cNvSpPr>
            <a:spLocks noGrp="1"/>
          </p:cNvSpPr>
          <p:nvPr>
            <p:ph type="sldNum" sz="quarter" idx="15"/>
          </p:nvPr>
        </p:nvSpPr>
        <p:spPr/>
        <p:txBody>
          <a:bodyPr/>
          <a:lstStyle/>
          <a:p>
            <a:fld id="{19B51A1E-902D-48AF-9020-955120F399B6}" type="slidenum">
              <a:rPr lang="en-US" smtClean="0"/>
              <a:pPr/>
              <a:t>44</a:t>
            </a:fld>
            <a:endParaRPr lang="en-US" dirty="0"/>
          </a:p>
        </p:txBody>
      </p:sp>
      <p:pic>
        <p:nvPicPr>
          <p:cNvPr id="5" name="Content Placeholder 3" descr="Fig04_14.gif">
            <a:extLst>
              <a:ext uri="{FF2B5EF4-FFF2-40B4-BE49-F238E27FC236}">
                <a16:creationId xmlns:a16="http://schemas.microsoft.com/office/drawing/2014/main" id="{95C568C2-15F0-4804-8EAC-FC9F678749AB}"/>
              </a:ext>
            </a:extLst>
          </p:cNvPr>
          <p:cNvPicPr>
            <a:picLocks noChangeAspect="1"/>
          </p:cNvPicPr>
          <p:nvPr/>
        </p:nvPicPr>
        <p:blipFill>
          <a:blip r:embed="rId3" cstate="print"/>
          <a:srcRect b="14016"/>
          <a:stretch>
            <a:fillRect/>
          </a:stretch>
        </p:blipFill>
        <p:spPr>
          <a:xfrm>
            <a:off x="1581246" y="1294941"/>
            <a:ext cx="8007992" cy="4705728"/>
          </a:xfrm>
          <a:prstGeom prst="rect">
            <a:avLst/>
          </a:prstGeom>
        </p:spPr>
      </p:pic>
    </p:spTree>
    <p:extLst>
      <p:ext uri="{BB962C8B-B14F-4D97-AF65-F5344CB8AC3E}">
        <p14:creationId xmlns:p14="http://schemas.microsoft.com/office/powerpoint/2010/main" val="1824182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945E5D-84F7-4F81-9BD5-697BBEAE4541}"/>
              </a:ext>
            </a:extLst>
          </p:cNvPr>
          <p:cNvSpPr>
            <a:spLocks noGrp="1"/>
          </p:cNvSpPr>
          <p:nvPr>
            <p:ph type="title"/>
          </p:nvPr>
        </p:nvSpPr>
        <p:spPr>
          <a:xfrm>
            <a:off x="391238" y="231498"/>
            <a:ext cx="9792668" cy="672927"/>
          </a:xfrm>
        </p:spPr>
        <p:txBody>
          <a:bodyPr/>
          <a:lstStyle/>
          <a:p>
            <a:r>
              <a:rPr lang="en-US" dirty="0">
                <a:solidFill>
                  <a:schemeClr val="tx1">
                    <a:lumMod val="95000"/>
                    <a:lumOff val="5000"/>
                  </a:schemeClr>
                </a:solidFill>
              </a:rPr>
              <a:t>Example: Linux Process/Thread Model</a:t>
            </a:r>
            <a:endParaRPr lang="en-US" dirty="0"/>
          </a:p>
        </p:txBody>
      </p:sp>
      <p:sp>
        <p:nvSpPr>
          <p:cNvPr id="4" name="Slide Number Placeholder 3">
            <a:extLst>
              <a:ext uri="{FF2B5EF4-FFF2-40B4-BE49-F238E27FC236}">
                <a16:creationId xmlns:a16="http://schemas.microsoft.com/office/drawing/2014/main" id="{1D60FD92-9451-47A8-B48F-4C59B71D9D88}"/>
              </a:ext>
            </a:extLst>
          </p:cNvPr>
          <p:cNvSpPr>
            <a:spLocks noGrp="1"/>
          </p:cNvSpPr>
          <p:nvPr>
            <p:ph type="sldNum" sz="quarter" idx="15"/>
          </p:nvPr>
        </p:nvSpPr>
        <p:spPr/>
        <p:txBody>
          <a:bodyPr/>
          <a:lstStyle/>
          <a:p>
            <a:fld id="{19B51A1E-902D-48AF-9020-955120F399B6}" type="slidenum">
              <a:rPr lang="en-US" smtClean="0"/>
              <a:pPr/>
              <a:t>45</a:t>
            </a:fld>
            <a:endParaRPr lang="en-US" dirty="0"/>
          </a:p>
        </p:txBody>
      </p:sp>
      <p:pic>
        <p:nvPicPr>
          <p:cNvPr id="5" name="Content Placeholder 3" descr="Fig04_18.gif">
            <a:extLst>
              <a:ext uri="{FF2B5EF4-FFF2-40B4-BE49-F238E27FC236}">
                <a16:creationId xmlns:a16="http://schemas.microsoft.com/office/drawing/2014/main" id="{684B3243-41A5-4F84-A4AB-68EA2FF115DC}"/>
              </a:ext>
            </a:extLst>
          </p:cNvPr>
          <p:cNvPicPr>
            <a:picLocks noChangeAspect="1"/>
          </p:cNvPicPr>
          <p:nvPr/>
        </p:nvPicPr>
        <p:blipFill>
          <a:blip r:embed="rId3" cstate="print"/>
          <a:srcRect l="-14506" r="-14506" b="7796"/>
          <a:stretch>
            <a:fillRect/>
          </a:stretch>
        </p:blipFill>
        <p:spPr>
          <a:xfrm>
            <a:off x="703728" y="924581"/>
            <a:ext cx="9792667" cy="5474380"/>
          </a:xfrm>
          <a:prstGeom prst="rect">
            <a:avLst/>
          </a:prstGeom>
        </p:spPr>
      </p:pic>
    </p:spTree>
    <p:extLst>
      <p:ext uri="{BB962C8B-B14F-4D97-AF65-F5344CB8AC3E}">
        <p14:creationId xmlns:p14="http://schemas.microsoft.com/office/powerpoint/2010/main" val="3876114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8F4C14-EE29-4BC8-934F-20D6ABFD0C3F}"/>
              </a:ext>
            </a:extLst>
          </p:cNvPr>
          <p:cNvSpPr>
            <a:spLocks noGrp="1"/>
          </p:cNvSpPr>
          <p:nvPr>
            <p:ph idx="1"/>
          </p:nvPr>
        </p:nvSpPr>
        <p:spPr>
          <a:xfrm>
            <a:off x="92196" y="1089375"/>
            <a:ext cx="11041970" cy="5430610"/>
          </a:xfrm>
        </p:spPr>
        <p:txBody>
          <a:bodyPr/>
          <a:lstStyle/>
          <a:p>
            <a:pPr lvl="0"/>
            <a:r>
              <a:rPr lang="en-US" dirty="0"/>
              <a:t> A </a:t>
            </a:r>
            <a:r>
              <a:rPr lang="en-US" dirty="0">
                <a:solidFill>
                  <a:srgbClr val="FF0000"/>
                </a:solidFill>
              </a:rPr>
              <a:t>stand-alone</a:t>
            </a:r>
            <a:r>
              <a:rPr lang="en-US" dirty="0"/>
              <a:t> computer system with the following characteristics:</a:t>
            </a:r>
          </a:p>
          <a:p>
            <a:pPr lvl="1"/>
            <a:r>
              <a:rPr lang="en-US" dirty="0">
                <a:solidFill>
                  <a:srgbClr val="0070C0"/>
                </a:solidFill>
              </a:rPr>
              <a:t>Two or more similar </a:t>
            </a:r>
            <a:r>
              <a:rPr lang="en-US" dirty="0"/>
              <a:t>processors of comparable capability</a:t>
            </a:r>
          </a:p>
          <a:p>
            <a:pPr lvl="1"/>
            <a:r>
              <a:rPr lang="en-US" dirty="0"/>
              <a:t>Processors </a:t>
            </a:r>
            <a:r>
              <a:rPr lang="en-US" dirty="0">
                <a:solidFill>
                  <a:srgbClr val="0070C0"/>
                </a:solidFill>
              </a:rPr>
              <a:t>share</a:t>
            </a:r>
            <a:r>
              <a:rPr lang="en-US" dirty="0"/>
              <a:t> the same main memory and are </a:t>
            </a:r>
            <a:r>
              <a:rPr lang="en-US" dirty="0">
                <a:solidFill>
                  <a:srgbClr val="0070C0"/>
                </a:solidFill>
              </a:rPr>
              <a:t>interconnected</a:t>
            </a:r>
            <a:r>
              <a:rPr lang="en-US" dirty="0"/>
              <a:t> by a bus or other internal connection scheme</a:t>
            </a:r>
          </a:p>
          <a:p>
            <a:pPr lvl="1"/>
            <a:r>
              <a:rPr lang="en-US" dirty="0"/>
              <a:t>Processors </a:t>
            </a:r>
            <a:r>
              <a:rPr lang="en-US" dirty="0">
                <a:solidFill>
                  <a:srgbClr val="0070C0"/>
                </a:solidFill>
              </a:rPr>
              <a:t>share</a:t>
            </a:r>
            <a:r>
              <a:rPr lang="en-US" dirty="0"/>
              <a:t> access to </a:t>
            </a:r>
            <a:r>
              <a:rPr lang="en-US" dirty="0">
                <a:solidFill>
                  <a:srgbClr val="0070C0"/>
                </a:solidFill>
              </a:rPr>
              <a:t>I/O devices</a:t>
            </a:r>
          </a:p>
          <a:p>
            <a:pPr lvl="1"/>
            <a:r>
              <a:rPr lang="en-US" dirty="0"/>
              <a:t>All processors can perform the </a:t>
            </a:r>
            <a:r>
              <a:rPr lang="en-US" dirty="0">
                <a:solidFill>
                  <a:srgbClr val="0070C0"/>
                </a:solidFill>
              </a:rPr>
              <a:t>same functions</a:t>
            </a:r>
          </a:p>
          <a:p>
            <a:pPr lvl="1"/>
            <a:r>
              <a:rPr lang="en-NZ" dirty="0"/>
              <a:t>The system is controlled by an integrated operating system that provides interaction between processors and their programs at the job, task, file, and </a:t>
            </a:r>
            <a:r>
              <a:rPr lang="en-NZ" i="1" dirty="0"/>
              <a:t>data element levels (compared with </a:t>
            </a:r>
            <a:r>
              <a:rPr lang="en-NZ" i="1" u="sng" dirty="0"/>
              <a:t>cluster</a:t>
            </a:r>
            <a:r>
              <a:rPr lang="en-NZ" i="1" dirty="0"/>
              <a:t>)</a:t>
            </a:r>
            <a:br>
              <a:rPr lang="en-NZ" dirty="0"/>
            </a:br>
            <a:endParaRPr lang="en-NZ" dirty="0"/>
          </a:p>
          <a:p>
            <a:r>
              <a:rPr kumimoji="1" lang="en-US" altLang="zh-TW" dirty="0">
                <a:solidFill>
                  <a:srgbClr val="000000"/>
                </a:solidFill>
                <a:latin typeface="Arial" charset="0"/>
                <a:ea typeface="新細明體" pitchFamily="18" charset="-120"/>
              </a:rPr>
              <a:t>Multiprocessing - more than one processors in a machine</a:t>
            </a:r>
            <a:endParaRPr lang="en-US" dirty="0"/>
          </a:p>
          <a:p>
            <a:endParaRPr lang="en-US" dirty="0"/>
          </a:p>
        </p:txBody>
      </p:sp>
      <p:sp>
        <p:nvSpPr>
          <p:cNvPr id="3" name="Title 2">
            <a:extLst>
              <a:ext uri="{FF2B5EF4-FFF2-40B4-BE49-F238E27FC236}">
                <a16:creationId xmlns:a16="http://schemas.microsoft.com/office/drawing/2014/main" id="{F730E801-362A-4EA9-8FBD-3911F556DFB7}"/>
              </a:ext>
            </a:extLst>
          </p:cNvPr>
          <p:cNvSpPr>
            <a:spLocks noGrp="1"/>
          </p:cNvSpPr>
          <p:nvPr>
            <p:ph type="title"/>
          </p:nvPr>
        </p:nvSpPr>
        <p:spPr/>
        <p:txBody>
          <a:bodyPr/>
          <a:lstStyle/>
          <a:p>
            <a:r>
              <a:rPr lang="en-NZ" dirty="0">
                <a:solidFill>
                  <a:schemeClr val="tx1">
                    <a:lumMod val="95000"/>
                    <a:lumOff val="5000"/>
                  </a:schemeClr>
                </a:solidFill>
              </a:rPr>
              <a:t>Symmetric Multiprocessors (SMP) </a:t>
            </a:r>
            <a:endParaRPr lang="en-US" dirty="0"/>
          </a:p>
        </p:txBody>
      </p:sp>
      <p:sp>
        <p:nvSpPr>
          <p:cNvPr id="4" name="Slide Number Placeholder 3">
            <a:extLst>
              <a:ext uri="{FF2B5EF4-FFF2-40B4-BE49-F238E27FC236}">
                <a16:creationId xmlns:a16="http://schemas.microsoft.com/office/drawing/2014/main" id="{0570AB18-B88D-402D-A225-CCDC65AD935C}"/>
              </a:ext>
            </a:extLst>
          </p:cNvPr>
          <p:cNvSpPr>
            <a:spLocks noGrp="1"/>
          </p:cNvSpPr>
          <p:nvPr>
            <p:ph type="sldNum" sz="quarter" idx="15"/>
          </p:nvPr>
        </p:nvSpPr>
        <p:spPr/>
        <p:txBody>
          <a:bodyPr/>
          <a:lstStyle/>
          <a:p>
            <a:fld id="{19B51A1E-902D-48AF-9020-955120F399B6}" type="slidenum">
              <a:rPr lang="en-US" smtClean="0"/>
              <a:pPr/>
              <a:t>46</a:t>
            </a:fld>
            <a:endParaRPr lang="en-US" dirty="0"/>
          </a:p>
        </p:txBody>
      </p:sp>
    </p:spTree>
    <p:extLst>
      <p:ext uri="{BB962C8B-B14F-4D97-AF65-F5344CB8AC3E}">
        <p14:creationId xmlns:p14="http://schemas.microsoft.com/office/powerpoint/2010/main" val="3112233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CCE5C2-A953-4094-A6AB-456384B7EABB}"/>
              </a:ext>
            </a:extLst>
          </p:cNvPr>
          <p:cNvSpPr>
            <a:spLocks noGrp="1"/>
          </p:cNvSpPr>
          <p:nvPr>
            <p:ph type="title"/>
          </p:nvPr>
        </p:nvSpPr>
        <p:spPr/>
        <p:txBody>
          <a:bodyPr/>
          <a:lstStyle/>
          <a:p>
            <a:r>
              <a:rPr lang="en-US" dirty="0">
                <a:solidFill>
                  <a:schemeClr val="tx1">
                    <a:lumMod val="95000"/>
                    <a:lumOff val="5000"/>
                  </a:schemeClr>
                </a:solidFill>
              </a:rPr>
              <a:t>SMP Organization</a:t>
            </a:r>
            <a:endParaRPr lang="en-US" dirty="0"/>
          </a:p>
        </p:txBody>
      </p:sp>
      <p:sp>
        <p:nvSpPr>
          <p:cNvPr id="4" name="Slide Number Placeholder 3">
            <a:extLst>
              <a:ext uri="{FF2B5EF4-FFF2-40B4-BE49-F238E27FC236}">
                <a16:creationId xmlns:a16="http://schemas.microsoft.com/office/drawing/2014/main" id="{397EB372-F904-40DF-83C9-CCC5A2745F7D}"/>
              </a:ext>
            </a:extLst>
          </p:cNvPr>
          <p:cNvSpPr>
            <a:spLocks noGrp="1"/>
          </p:cNvSpPr>
          <p:nvPr>
            <p:ph type="sldNum" sz="quarter" idx="15"/>
          </p:nvPr>
        </p:nvSpPr>
        <p:spPr/>
        <p:txBody>
          <a:bodyPr/>
          <a:lstStyle/>
          <a:p>
            <a:fld id="{19B51A1E-902D-48AF-9020-955120F399B6}" type="slidenum">
              <a:rPr lang="en-US" smtClean="0"/>
              <a:pPr/>
              <a:t>47</a:t>
            </a:fld>
            <a:endParaRPr lang="en-US" dirty="0"/>
          </a:p>
        </p:txBody>
      </p:sp>
      <p:pic>
        <p:nvPicPr>
          <p:cNvPr id="9" name="Picture 8">
            <a:extLst>
              <a:ext uri="{FF2B5EF4-FFF2-40B4-BE49-F238E27FC236}">
                <a16:creationId xmlns:a16="http://schemas.microsoft.com/office/drawing/2014/main" id="{E51ADE3B-DF59-4003-8231-CF119733F0AF}"/>
              </a:ext>
            </a:extLst>
          </p:cNvPr>
          <p:cNvPicPr>
            <a:picLocks noChangeAspect="1"/>
          </p:cNvPicPr>
          <p:nvPr/>
        </p:nvPicPr>
        <p:blipFill>
          <a:blip r:embed="rId3"/>
          <a:stretch>
            <a:fillRect/>
          </a:stretch>
        </p:blipFill>
        <p:spPr>
          <a:xfrm>
            <a:off x="2671180" y="1123107"/>
            <a:ext cx="6849639" cy="5503395"/>
          </a:xfrm>
          <a:prstGeom prst="rect">
            <a:avLst/>
          </a:prstGeom>
        </p:spPr>
      </p:pic>
    </p:spTree>
    <p:extLst>
      <p:ext uri="{BB962C8B-B14F-4D97-AF65-F5344CB8AC3E}">
        <p14:creationId xmlns:p14="http://schemas.microsoft.com/office/powerpoint/2010/main" val="2615578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40FF2-4CAC-47D8-8FF3-031085691A01}"/>
              </a:ext>
            </a:extLst>
          </p:cNvPr>
          <p:cNvSpPr>
            <a:spLocks noGrp="1"/>
          </p:cNvSpPr>
          <p:nvPr>
            <p:ph type="title"/>
          </p:nvPr>
        </p:nvSpPr>
        <p:spPr/>
        <p:txBody>
          <a:bodyPr/>
          <a:lstStyle/>
          <a:p>
            <a:r>
              <a:rPr lang="en-US" dirty="0">
                <a:solidFill>
                  <a:schemeClr val="tx1">
                    <a:lumMod val="95000"/>
                    <a:lumOff val="5000"/>
                  </a:schemeClr>
                </a:solidFill>
              </a:rPr>
              <a:t>SMP Advantages</a:t>
            </a:r>
            <a:endParaRPr lang="en-US" dirty="0"/>
          </a:p>
        </p:txBody>
      </p:sp>
      <p:sp>
        <p:nvSpPr>
          <p:cNvPr id="4" name="Slide Number Placeholder 3">
            <a:extLst>
              <a:ext uri="{FF2B5EF4-FFF2-40B4-BE49-F238E27FC236}">
                <a16:creationId xmlns:a16="http://schemas.microsoft.com/office/drawing/2014/main" id="{CE0C89A5-0628-41DE-A857-E5A8AE98E740}"/>
              </a:ext>
            </a:extLst>
          </p:cNvPr>
          <p:cNvSpPr>
            <a:spLocks noGrp="1"/>
          </p:cNvSpPr>
          <p:nvPr>
            <p:ph type="sldNum" sz="quarter" idx="15"/>
          </p:nvPr>
        </p:nvSpPr>
        <p:spPr/>
        <p:txBody>
          <a:bodyPr/>
          <a:lstStyle/>
          <a:p>
            <a:fld id="{19B51A1E-902D-48AF-9020-955120F399B6}" type="slidenum">
              <a:rPr lang="en-US" smtClean="0"/>
              <a:pPr/>
              <a:t>48</a:t>
            </a:fld>
            <a:endParaRPr lang="en-US" dirty="0"/>
          </a:p>
        </p:txBody>
      </p:sp>
      <p:graphicFrame>
        <p:nvGraphicFramePr>
          <p:cNvPr id="5" name="Content Placeholder 7">
            <a:extLst>
              <a:ext uri="{FF2B5EF4-FFF2-40B4-BE49-F238E27FC236}">
                <a16:creationId xmlns:a16="http://schemas.microsoft.com/office/drawing/2014/main" id="{EE61952A-DCCA-40D3-AF96-5AF8981EBD80}"/>
              </a:ext>
            </a:extLst>
          </p:cNvPr>
          <p:cNvGraphicFramePr>
            <a:graphicFrameLocks/>
          </p:cNvGraphicFramePr>
          <p:nvPr>
            <p:extLst>
              <p:ext uri="{D42A27DB-BD31-4B8C-83A1-F6EECF244321}">
                <p14:modId xmlns:p14="http://schemas.microsoft.com/office/powerpoint/2010/main" val="1024763012"/>
              </p:ext>
            </p:extLst>
          </p:nvPr>
        </p:nvGraphicFramePr>
        <p:xfrm>
          <a:off x="2188888" y="1228762"/>
          <a:ext cx="7814224" cy="3940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DDC56EA-E9FB-429F-A74F-14920AE28F75}"/>
              </a:ext>
            </a:extLst>
          </p:cNvPr>
          <p:cNvSpPr txBox="1"/>
          <p:nvPr/>
        </p:nvSpPr>
        <p:spPr>
          <a:xfrm>
            <a:off x="1969238" y="5359053"/>
            <a:ext cx="763792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These are </a:t>
            </a:r>
            <a:r>
              <a:rPr lang="en-US" sz="2000" b="1" dirty="0">
                <a:solidFill>
                  <a:srgbClr val="FF0000"/>
                </a:solidFill>
              </a:rPr>
              <a:t>potential</a:t>
            </a:r>
            <a:r>
              <a:rPr lang="en-US" sz="2000" dirty="0"/>
              <a:t>, rather than guaranteed, benefits</a:t>
            </a:r>
          </a:p>
          <a:p>
            <a:pPr marL="285750" indent="-285750">
              <a:buFont typeface="Arial" panose="020B0604020202020204" pitchFamily="34" charset="0"/>
              <a:buChar char="•"/>
            </a:pPr>
            <a:r>
              <a:rPr lang="en-US" sz="2000" dirty="0"/>
              <a:t>An </a:t>
            </a:r>
            <a:r>
              <a:rPr lang="en-US" sz="2000" dirty="0">
                <a:solidFill>
                  <a:srgbClr val="FF0000"/>
                </a:solidFill>
              </a:rPr>
              <a:t>attractive</a:t>
            </a:r>
            <a:r>
              <a:rPr lang="en-US" sz="2000" dirty="0"/>
              <a:t> feature of an SMP</a:t>
            </a:r>
          </a:p>
          <a:p>
            <a:pPr marL="742950" lvl="1" indent="-285750">
              <a:buFont typeface="Arial" panose="020B0604020202020204" pitchFamily="34" charset="0"/>
              <a:buChar char="•"/>
            </a:pPr>
            <a:r>
              <a:rPr lang="en-US" sz="2000" dirty="0"/>
              <a:t>the existence of multiple processors is </a:t>
            </a:r>
            <a:r>
              <a:rPr lang="en-US" sz="2000" dirty="0">
                <a:solidFill>
                  <a:srgbClr val="0070C0"/>
                </a:solidFill>
              </a:rPr>
              <a:t>transparent</a:t>
            </a:r>
            <a:r>
              <a:rPr lang="en-US" sz="2000" dirty="0"/>
              <a:t> to the user.</a:t>
            </a:r>
          </a:p>
          <a:p>
            <a:pPr marL="742950" lvl="1" indent="-285750">
              <a:buFont typeface="Arial" panose="020B0604020202020204" pitchFamily="34" charset="0"/>
              <a:buChar char="•"/>
            </a:pPr>
            <a:r>
              <a:rPr lang="en-US" sz="2000" dirty="0"/>
              <a:t>OS takes care of task scheduling and synchronization </a:t>
            </a:r>
          </a:p>
        </p:txBody>
      </p:sp>
    </p:spTree>
    <p:extLst>
      <p:ext uri="{BB962C8B-B14F-4D97-AF65-F5344CB8AC3E}">
        <p14:creationId xmlns:p14="http://schemas.microsoft.com/office/powerpoint/2010/main" val="1582320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6C898F-5BC5-4C10-A7FB-F394719ED1C3}"/>
              </a:ext>
            </a:extLst>
          </p:cNvPr>
          <p:cNvSpPr>
            <a:spLocks noGrp="1"/>
          </p:cNvSpPr>
          <p:nvPr>
            <p:ph idx="1"/>
          </p:nvPr>
        </p:nvSpPr>
        <p:spPr>
          <a:xfrm>
            <a:off x="370613" y="1274325"/>
            <a:ext cx="8540305" cy="4679250"/>
          </a:xfrm>
        </p:spPr>
        <p:txBody>
          <a:bodyPr/>
          <a:lstStyle/>
          <a:p>
            <a:r>
              <a:rPr lang="en-US" sz="2800" dirty="0"/>
              <a:t>Also known as a </a:t>
            </a:r>
            <a:r>
              <a:rPr lang="en-US" sz="2800" dirty="0">
                <a:solidFill>
                  <a:srgbClr val="FF0000"/>
                </a:solidFill>
              </a:rPr>
              <a:t>chip multiprocessor</a:t>
            </a:r>
          </a:p>
          <a:p>
            <a:r>
              <a:rPr lang="en-US" sz="2800" dirty="0"/>
              <a:t>Combines </a:t>
            </a:r>
            <a:r>
              <a:rPr lang="en-US" sz="2800" dirty="0">
                <a:solidFill>
                  <a:srgbClr val="FF0000"/>
                </a:solidFill>
              </a:rPr>
              <a:t>two or more </a:t>
            </a:r>
            <a:r>
              <a:rPr lang="en-US" sz="2800" dirty="0"/>
              <a:t>processors (cores) on a </a:t>
            </a:r>
            <a:r>
              <a:rPr lang="en-US" sz="2800" dirty="0">
                <a:solidFill>
                  <a:srgbClr val="FF0000"/>
                </a:solidFill>
              </a:rPr>
              <a:t>single</a:t>
            </a:r>
            <a:r>
              <a:rPr lang="en-US" sz="2800" dirty="0"/>
              <a:t> piece of silicon (die)</a:t>
            </a:r>
          </a:p>
          <a:p>
            <a:pPr lvl="2">
              <a:buSzPct val="65000"/>
            </a:pPr>
            <a:r>
              <a:rPr lang="en-US" sz="2400" dirty="0"/>
              <a:t>each core consists of all of the components of an independent processor</a:t>
            </a:r>
          </a:p>
          <a:p>
            <a:r>
              <a:rPr lang="en-US" sz="2800" dirty="0"/>
              <a:t>In addition, multicore chips also include </a:t>
            </a:r>
            <a:r>
              <a:rPr lang="en-US" sz="2800" dirty="0">
                <a:solidFill>
                  <a:srgbClr val="FF0000"/>
                </a:solidFill>
              </a:rPr>
              <a:t>L2 cache </a:t>
            </a:r>
            <a:r>
              <a:rPr lang="en-US" sz="2800" dirty="0"/>
              <a:t>and in some cases </a:t>
            </a:r>
            <a:r>
              <a:rPr lang="en-US" sz="2800" dirty="0">
                <a:solidFill>
                  <a:srgbClr val="FF0000"/>
                </a:solidFill>
              </a:rPr>
              <a:t>L3 cache</a:t>
            </a:r>
          </a:p>
          <a:p>
            <a:endParaRPr lang="en-US" dirty="0"/>
          </a:p>
        </p:txBody>
      </p:sp>
      <p:sp>
        <p:nvSpPr>
          <p:cNvPr id="3" name="Title 2">
            <a:extLst>
              <a:ext uri="{FF2B5EF4-FFF2-40B4-BE49-F238E27FC236}">
                <a16:creationId xmlns:a16="http://schemas.microsoft.com/office/drawing/2014/main" id="{26B56676-B925-45AB-BD92-B76817A64D60}"/>
              </a:ext>
            </a:extLst>
          </p:cNvPr>
          <p:cNvSpPr>
            <a:spLocks noGrp="1"/>
          </p:cNvSpPr>
          <p:nvPr>
            <p:ph type="title"/>
          </p:nvPr>
        </p:nvSpPr>
        <p:spPr/>
        <p:txBody>
          <a:bodyPr/>
          <a:lstStyle/>
          <a:p>
            <a:r>
              <a:rPr lang="en-US" dirty="0">
                <a:solidFill>
                  <a:schemeClr val="tx1">
                    <a:lumMod val="95000"/>
                    <a:lumOff val="5000"/>
                  </a:schemeClr>
                </a:solidFill>
              </a:rPr>
              <a:t>Multicore Computer</a:t>
            </a:r>
            <a:endParaRPr lang="en-US" dirty="0"/>
          </a:p>
        </p:txBody>
      </p:sp>
      <p:sp>
        <p:nvSpPr>
          <p:cNvPr id="4" name="Slide Number Placeholder 3">
            <a:extLst>
              <a:ext uri="{FF2B5EF4-FFF2-40B4-BE49-F238E27FC236}">
                <a16:creationId xmlns:a16="http://schemas.microsoft.com/office/drawing/2014/main" id="{888AD704-1E41-45CE-97A5-20D505F31F92}"/>
              </a:ext>
            </a:extLst>
          </p:cNvPr>
          <p:cNvSpPr>
            <a:spLocks noGrp="1"/>
          </p:cNvSpPr>
          <p:nvPr>
            <p:ph type="sldNum" sz="quarter" idx="15"/>
          </p:nvPr>
        </p:nvSpPr>
        <p:spPr/>
        <p:txBody>
          <a:bodyPr/>
          <a:lstStyle/>
          <a:p>
            <a:fld id="{19B51A1E-902D-48AF-9020-955120F399B6}" type="slidenum">
              <a:rPr lang="en-US" smtClean="0"/>
              <a:pPr/>
              <a:t>49</a:t>
            </a:fld>
            <a:endParaRPr lang="en-US" dirty="0"/>
          </a:p>
        </p:txBody>
      </p:sp>
      <p:pic>
        <p:nvPicPr>
          <p:cNvPr id="5" name="Picture 4">
            <a:extLst>
              <a:ext uri="{FF2B5EF4-FFF2-40B4-BE49-F238E27FC236}">
                <a16:creationId xmlns:a16="http://schemas.microsoft.com/office/drawing/2014/main" id="{E98FBD7E-8A27-40BD-ADF9-B8ADE9DA3EA0}"/>
              </a:ext>
            </a:extLst>
          </p:cNvPr>
          <p:cNvPicPr>
            <a:picLocks noChangeAspect="1"/>
          </p:cNvPicPr>
          <p:nvPr/>
        </p:nvPicPr>
        <p:blipFill>
          <a:blip r:embed="rId2" cstate="print"/>
          <a:stretch>
            <a:fillRect/>
          </a:stretch>
        </p:blipFill>
        <p:spPr>
          <a:xfrm>
            <a:off x="9251576" y="282925"/>
            <a:ext cx="1612900" cy="1612900"/>
          </a:xfrm>
          <a:prstGeom prst="rect">
            <a:avLst/>
          </a:prstGeom>
        </p:spPr>
      </p:pic>
    </p:spTree>
    <p:extLst>
      <p:ext uri="{BB962C8B-B14F-4D97-AF65-F5344CB8AC3E}">
        <p14:creationId xmlns:p14="http://schemas.microsoft.com/office/powerpoint/2010/main" val="256994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250825"/>
            <a:ext cx="7772400" cy="1143000"/>
          </a:xfrm>
        </p:spPr>
        <p:txBody>
          <a:bodyPr/>
          <a:lstStyle/>
          <a:p>
            <a:pPr algn="ctr" eaLnBrk="1" hangingPunct="1"/>
            <a:r>
              <a:rPr lang="en-US" altLang="zh-TW" dirty="0">
                <a:ea typeface="新細明體" pitchFamily="18" charset="-120"/>
              </a:rPr>
              <a:t>Single-Threaded Execution</a:t>
            </a:r>
          </a:p>
        </p:txBody>
      </p:sp>
      <p:sp>
        <p:nvSpPr>
          <p:cNvPr id="17411" name="Rectangle 3"/>
          <p:cNvSpPr>
            <a:spLocks noChangeArrowheads="1"/>
          </p:cNvSpPr>
          <p:nvPr/>
        </p:nvSpPr>
        <p:spPr bwMode="auto">
          <a:xfrm>
            <a:off x="6096000" y="2133600"/>
            <a:ext cx="3962400" cy="42672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7412" name="Rectangle 4"/>
          <p:cNvSpPr>
            <a:spLocks noChangeArrowheads="1"/>
          </p:cNvSpPr>
          <p:nvPr/>
        </p:nvSpPr>
        <p:spPr bwMode="auto">
          <a:xfrm>
            <a:off x="6477000" y="2514600"/>
            <a:ext cx="1676400" cy="2286000"/>
          </a:xfrm>
          <a:prstGeom prst="rect">
            <a:avLst/>
          </a:prstGeom>
          <a:solidFill>
            <a:srgbClr val="CCEC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int doub(int i) </a:t>
            </a:r>
          </a:p>
          <a:p>
            <a:r>
              <a:rPr kumimoji="1" lang="en-US" altLang="zh-TW" sz="1600">
                <a:latin typeface="Arial" charset="0"/>
                <a:ea typeface="新細明體" pitchFamily="18" charset="-120"/>
              </a:rPr>
              <a:t>{ return i*2; }</a:t>
            </a:r>
          </a:p>
          <a:p>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int b;</a:t>
            </a:r>
          </a:p>
          <a:p>
            <a:r>
              <a:rPr kumimoji="1" lang="en-US" altLang="zh-TW" sz="1600">
                <a:latin typeface="Arial" charset="0"/>
                <a:ea typeface="新細明體" pitchFamily="18" charset="-120"/>
              </a:rPr>
              <a:t>void main () {</a:t>
            </a:r>
          </a:p>
          <a:p>
            <a:r>
              <a:rPr kumimoji="1" lang="en-US" altLang="zh-TW" sz="1600">
                <a:latin typeface="Arial" charset="0"/>
                <a:ea typeface="新細明體" pitchFamily="18" charset="-120"/>
              </a:rPr>
              <a:t>  int a=3;</a:t>
            </a:r>
          </a:p>
          <a:p>
            <a:r>
              <a:rPr kumimoji="1" lang="en-US" altLang="zh-TW" sz="1600">
                <a:latin typeface="Arial" charset="0"/>
                <a:ea typeface="新細明體" pitchFamily="18" charset="-120"/>
              </a:rPr>
              <a:t>  b = doub(a+1);</a:t>
            </a:r>
          </a:p>
          <a:p>
            <a:r>
              <a:rPr kumimoji="1" lang="en-US" altLang="zh-TW" sz="1600">
                <a:latin typeface="Arial" charset="0"/>
                <a:ea typeface="新細明體" pitchFamily="18" charset="-120"/>
              </a:rPr>
              <a:t>  printf(“done”);</a:t>
            </a:r>
          </a:p>
          <a:p>
            <a:r>
              <a:rPr kumimoji="1" lang="en-US" altLang="zh-TW" sz="1600">
                <a:latin typeface="Arial" charset="0"/>
                <a:ea typeface="新細明體" pitchFamily="18" charset="-120"/>
              </a:rPr>
              <a:t>}</a:t>
            </a:r>
          </a:p>
        </p:txBody>
      </p:sp>
      <p:grpSp>
        <p:nvGrpSpPr>
          <p:cNvPr id="2" name="Group 5"/>
          <p:cNvGrpSpPr>
            <a:grpSpLocks/>
          </p:cNvGrpSpPr>
          <p:nvPr/>
        </p:nvGrpSpPr>
        <p:grpSpPr bwMode="auto">
          <a:xfrm>
            <a:off x="8382000" y="2514600"/>
            <a:ext cx="1447800" cy="838200"/>
            <a:chOff x="4272" y="1632"/>
            <a:chExt cx="912" cy="528"/>
          </a:xfrm>
        </p:grpSpPr>
        <p:sp>
          <p:nvSpPr>
            <p:cNvPr id="17443" name="Rectangle 6"/>
            <p:cNvSpPr>
              <a:spLocks noChangeArrowheads="1"/>
            </p:cNvSpPr>
            <p:nvPr/>
          </p:nvSpPr>
          <p:spPr bwMode="auto">
            <a:xfrm>
              <a:off x="4272" y="1632"/>
              <a:ext cx="912" cy="528"/>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17444" name="Rectangle 7"/>
            <p:cNvSpPr>
              <a:spLocks noChangeArrowheads="1"/>
            </p:cNvSpPr>
            <p:nvPr/>
          </p:nvSpPr>
          <p:spPr bwMode="auto">
            <a:xfrm>
              <a:off x="4560" y="1920"/>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7445" name="Rectangle 8"/>
            <p:cNvSpPr>
              <a:spLocks noChangeArrowheads="1"/>
            </p:cNvSpPr>
            <p:nvPr/>
          </p:nvSpPr>
          <p:spPr bwMode="auto">
            <a:xfrm>
              <a:off x="4272" y="1920"/>
              <a:ext cx="288" cy="144"/>
            </a:xfrm>
            <a:prstGeom prst="rect">
              <a:avLst/>
            </a:prstGeom>
            <a:noFill/>
            <a:ln w="12700">
              <a:noFill/>
              <a:miter lim="800000"/>
              <a:headEnd type="none" w="sm" len="sm"/>
              <a:tailEnd type="none" w="sm" len="sm"/>
            </a:ln>
          </p:spPr>
          <p:txBody>
            <a:bodyPr wrap="none" anchor="ctr"/>
            <a:lstStyle/>
            <a:p>
              <a:pPr algn="ctr"/>
              <a:r>
                <a:rPr kumimoji="1" lang="en-US" altLang="zh-TW" sz="1400">
                  <a:latin typeface="Arial" charset="0"/>
                  <a:ea typeface="新細明體" pitchFamily="18" charset="-120"/>
                </a:rPr>
                <a:t>b</a:t>
              </a:r>
              <a:endParaRPr kumimoji="1" lang="en-US" altLang="zh-TW" sz="1200">
                <a:latin typeface="Times New Roman" pitchFamily="18" charset="0"/>
                <a:ea typeface="新細明體" pitchFamily="18" charset="-120"/>
              </a:endParaRPr>
            </a:p>
          </p:txBody>
        </p:sp>
        <p:sp>
          <p:nvSpPr>
            <p:cNvPr id="17446" name="Rectangle 9"/>
            <p:cNvSpPr>
              <a:spLocks noChangeArrowheads="1"/>
            </p:cNvSpPr>
            <p:nvPr/>
          </p:nvSpPr>
          <p:spPr bwMode="auto">
            <a:xfrm>
              <a:off x="4560" y="1728"/>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eaLnBrk="1" hangingPunct="1"/>
              <a:r>
                <a:rPr kumimoji="1" lang="en-US" altLang="zh-TW" sz="1600">
                  <a:latin typeface="Arial" charset="0"/>
                  <a:ea typeface="新細明體" pitchFamily="18" charset="-120"/>
                </a:rPr>
                <a:t>“done”</a:t>
              </a:r>
            </a:p>
          </p:txBody>
        </p:sp>
      </p:grpSp>
      <p:sp>
        <p:nvSpPr>
          <p:cNvPr id="17414" name="Rectangle 10"/>
          <p:cNvSpPr>
            <a:spLocks noChangeArrowheads="1"/>
          </p:cNvSpPr>
          <p:nvPr/>
        </p:nvSpPr>
        <p:spPr bwMode="auto">
          <a:xfrm>
            <a:off x="6248400" y="3810000"/>
            <a:ext cx="2286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sym typeface="Wingdings" pitchFamily="2" charset="2"/>
              </a:rPr>
              <a:t></a:t>
            </a:r>
            <a:r>
              <a:rPr kumimoji="1" lang="en-US" altLang="zh-TW" sz="1600">
                <a:latin typeface="Arial" charset="0"/>
                <a:ea typeface="新細明體" pitchFamily="18" charset="-120"/>
              </a:rPr>
              <a:t> </a:t>
            </a:r>
          </a:p>
        </p:txBody>
      </p:sp>
      <p:grpSp>
        <p:nvGrpSpPr>
          <p:cNvPr id="3" name="Group 11"/>
          <p:cNvGrpSpPr>
            <a:grpSpLocks/>
          </p:cNvGrpSpPr>
          <p:nvPr/>
        </p:nvGrpSpPr>
        <p:grpSpPr bwMode="auto">
          <a:xfrm>
            <a:off x="8382000" y="3733800"/>
            <a:ext cx="1447800" cy="1447800"/>
            <a:chOff x="4272" y="2400"/>
            <a:chExt cx="912" cy="912"/>
          </a:xfrm>
        </p:grpSpPr>
        <p:sp>
          <p:nvSpPr>
            <p:cNvPr id="17434" name="Rectangle 12"/>
            <p:cNvSpPr>
              <a:spLocks noChangeArrowheads="1"/>
            </p:cNvSpPr>
            <p:nvPr/>
          </p:nvSpPr>
          <p:spPr bwMode="auto">
            <a:xfrm>
              <a:off x="4272" y="2400"/>
              <a:ext cx="912" cy="912"/>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400">
                <a:latin typeface="Arial" charset="0"/>
                <a:ea typeface="新細明體" pitchFamily="18" charset="-120"/>
              </a:endParaRPr>
            </a:p>
          </p:txBody>
        </p:sp>
        <p:sp>
          <p:nvSpPr>
            <p:cNvPr id="17435" name="Rectangle 13"/>
            <p:cNvSpPr>
              <a:spLocks noChangeArrowheads="1"/>
            </p:cNvSpPr>
            <p:nvPr/>
          </p:nvSpPr>
          <p:spPr bwMode="auto">
            <a:xfrm>
              <a:off x="4608" y="2640"/>
              <a:ext cx="336" cy="148"/>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17436" name="Rectangle 14"/>
            <p:cNvSpPr>
              <a:spLocks noChangeArrowheads="1"/>
            </p:cNvSpPr>
            <p:nvPr/>
          </p:nvSpPr>
          <p:spPr bwMode="auto">
            <a:xfrm>
              <a:off x="4608" y="2780"/>
              <a:ext cx="336" cy="148"/>
            </a:xfrm>
            <a:prstGeom prst="rect">
              <a:avLst/>
            </a:prstGeom>
            <a:solidFill>
              <a:srgbClr val="FFFFFF"/>
            </a:solidFill>
            <a:ln w="9525">
              <a:solidFill>
                <a:schemeClr val="tx1"/>
              </a:solid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17437" name="Rectangle 15"/>
            <p:cNvSpPr>
              <a:spLocks noChangeArrowheads="1"/>
            </p:cNvSpPr>
            <p:nvPr/>
          </p:nvSpPr>
          <p:spPr bwMode="auto">
            <a:xfrm>
              <a:off x="4608" y="2928"/>
              <a:ext cx="336" cy="148"/>
            </a:xfrm>
            <a:prstGeom prst="rect">
              <a:avLst/>
            </a:prstGeom>
            <a:solidFill>
              <a:srgbClr val="FFFFFF"/>
            </a:solidFill>
            <a:ln w="9525">
              <a:solidFill>
                <a:schemeClr val="tx1"/>
              </a:solid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17438" name="Rectangle 16"/>
            <p:cNvSpPr>
              <a:spLocks noChangeArrowheads="1"/>
            </p:cNvSpPr>
            <p:nvPr/>
          </p:nvSpPr>
          <p:spPr bwMode="auto">
            <a:xfrm>
              <a:off x="4608" y="3072"/>
              <a:ext cx="336" cy="148"/>
            </a:xfrm>
            <a:prstGeom prst="rect">
              <a:avLst/>
            </a:prstGeom>
            <a:solidFill>
              <a:srgbClr val="FFFFFF"/>
            </a:solidFill>
            <a:ln w="9525">
              <a:solidFill>
                <a:schemeClr val="tx1"/>
              </a:solidFill>
              <a:miter lim="800000"/>
              <a:headEnd/>
              <a:tailEnd/>
            </a:ln>
          </p:spPr>
          <p:txBody>
            <a:bodyPr wrap="none" anchor="ctr"/>
            <a:lstStyle/>
            <a:p>
              <a:pPr algn="ctr"/>
              <a:r>
                <a:rPr kumimoji="1" lang="en-US" altLang="zh-TW" sz="1600">
                  <a:latin typeface="Arial" charset="0"/>
                  <a:ea typeface="新細明體" pitchFamily="18" charset="-120"/>
                </a:rPr>
                <a:t>3</a:t>
              </a:r>
            </a:p>
          </p:txBody>
        </p:sp>
        <p:sp>
          <p:nvSpPr>
            <p:cNvPr id="17439" name="Line 17"/>
            <p:cNvSpPr>
              <a:spLocks noChangeShapeType="1"/>
            </p:cNvSpPr>
            <p:nvPr/>
          </p:nvSpPr>
          <p:spPr bwMode="auto">
            <a:xfrm flipV="1">
              <a:off x="4608" y="2496"/>
              <a:ext cx="1" cy="148"/>
            </a:xfrm>
            <a:prstGeom prst="line">
              <a:avLst/>
            </a:prstGeom>
            <a:noFill/>
            <a:ln w="9525">
              <a:solidFill>
                <a:schemeClr val="tx1"/>
              </a:solidFill>
              <a:round/>
              <a:headEnd/>
              <a:tailEnd/>
            </a:ln>
          </p:spPr>
          <p:txBody>
            <a:bodyPr wrap="none"/>
            <a:lstStyle/>
            <a:p>
              <a:endParaRPr lang="en-US"/>
            </a:p>
          </p:txBody>
        </p:sp>
        <p:sp>
          <p:nvSpPr>
            <p:cNvPr id="17440" name="Line 18"/>
            <p:cNvSpPr>
              <a:spLocks noChangeShapeType="1"/>
            </p:cNvSpPr>
            <p:nvPr/>
          </p:nvSpPr>
          <p:spPr bwMode="auto">
            <a:xfrm flipV="1">
              <a:off x="4944" y="2492"/>
              <a:ext cx="1" cy="148"/>
            </a:xfrm>
            <a:prstGeom prst="line">
              <a:avLst/>
            </a:prstGeom>
            <a:noFill/>
            <a:ln w="9525">
              <a:solidFill>
                <a:schemeClr val="tx1"/>
              </a:solidFill>
              <a:round/>
              <a:headEnd/>
              <a:tailEnd/>
            </a:ln>
          </p:spPr>
          <p:txBody>
            <a:bodyPr wrap="none"/>
            <a:lstStyle/>
            <a:p>
              <a:endParaRPr lang="en-US"/>
            </a:p>
          </p:txBody>
        </p:sp>
        <p:sp>
          <p:nvSpPr>
            <p:cNvPr id="17441" name="Rectangle 19"/>
            <p:cNvSpPr>
              <a:spLocks noChangeArrowheads="1"/>
            </p:cNvSpPr>
            <p:nvPr/>
          </p:nvSpPr>
          <p:spPr bwMode="auto">
            <a:xfrm>
              <a:off x="4416" y="2928"/>
              <a:ext cx="192" cy="148"/>
            </a:xfrm>
            <a:prstGeom prst="rect">
              <a:avLst/>
            </a:prstGeom>
            <a:noFill/>
            <a:ln w="9525">
              <a:no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17442" name="Rectangle 20"/>
            <p:cNvSpPr>
              <a:spLocks noChangeArrowheads="1"/>
            </p:cNvSpPr>
            <p:nvPr/>
          </p:nvSpPr>
          <p:spPr bwMode="auto">
            <a:xfrm>
              <a:off x="4416" y="3072"/>
              <a:ext cx="192" cy="148"/>
            </a:xfrm>
            <a:prstGeom prst="rect">
              <a:avLst/>
            </a:prstGeom>
            <a:noFill/>
            <a:ln w="9525">
              <a:noFill/>
              <a:miter lim="800000"/>
              <a:headEnd/>
              <a:tailEnd/>
            </a:ln>
          </p:spPr>
          <p:txBody>
            <a:bodyPr wrap="none" anchor="ctr"/>
            <a:lstStyle/>
            <a:p>
              <a:pPr algn="ctr"/>
              <a:r>
                <a:rPr kumimoji="1" lang="en-US" altLang="zh-TW" sz="1600">
                  <a:latin typeface="Arial" charset="0"/>
                  <a:ea typeface="新細明體" pitchFamily="18" charset="-120"/>
                </a:rPr>
                <a:t>a</a:t>
              </a:r>
            </a:p>
          </p:txBody>
        </p:sp>
      </p:grpSp>
      <p:sp>
        <p:nvSpPr>
          <p:cNvPr id="17416" name="Rectangle 21"/>
          <p:cNvSpPr>
            <a:spLocks noChangeArrowheads="1"/>
          </p:cNvSpPr>
          <p:nvPr/>
        </p:nvSpPr>
        <p:spPr bwMode="auto">
          <a:xfrm>
            <a:off x="6096000" y="18288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Process image in RAM</a:t>
            </a:r>
          </a:p>
        </p:txBody>
      </p:sp>
      <p:sp>
        <p:nvSpPr>
          <p:cNvPr id="17417" name="Rectangle 22"/>
          <p:cNvSpPr>
            <a:spLocks noChangeArrowheads="1"/>
          </p:cNvSpPr>
          <p:nvPr/>
        </p:nvSpPr>
        <p:spPr bwMode="auto">
          <a:xfrm>
            <a:off x="6477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program</a:t>
            </a:r>
          </a:p>
        </p:txBody>
      </p:sp>
      <p:sp>
        <p:nvSpPr>
          <p:cNvPr id="17418" name="Rectangle 23"/>
          <p:cNvSpPr>
            <a:spLocks noChangeArrowheads="1"/>
          </p:cNvSpPr>
          <p:nvPr/>
        </p:nvSpPr>
        <p:spPr bwMode="auto">
          <a:xfrm>
            <a:off x="8382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data</a:t>
            </a:r>
          </a:p>
        </p:txBody>
      </p:sp>
      <p:sp>
        <p:nvSpPr>
          <p:cNvPr id="17419" name="Rectangle 24"/>
          <p:cNvSpPr>
            <a:spLocks noChangeArrowheads="1"/>
          </p:cNvSpPr>
          <p:nvPr/>
        </p:nvSpPr>
        <p:spPr bwMode="auto">
          <a:xfrm>
            <a:off x="8382000" y="35052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stack</a:t>
            </a:r>
          </a:p>
        </p:txBody>
      </p:sp>
      <p:grpSp>
        <p:nvGrpSpPr>
          <p:cNvPr id="4" name="Group 25"/>
          <p:cNvGrpSpPr>
            <a:grpSpLocks/>
          </p:cNvGrpSpPr>
          <p:nvPr/>
        </p:nvGrpSpPr>
        <p:grpSpPr bwMode="auto">
          <a:xfrm>
            <a:off x="6477000" y="5213350"/>
            <a:ext cx="1600200" cy="1066800"/>
            <a:chOff x="3072" y="3332"/>
            <a:chExt cx="1008" cy="672"/>
          </a:xfrm>
        </p:grpSpPr>
        <p:sp>
          <p:nvSpPr>
            <p:cNvPr id="17427" name="Rectangle 26"/>
            <p:cNvSpPr>
              <a:spLocks noChangeArrowheads="1"/>
            </p:cNvSpPr>
            <p:nvPr/>
          </p:nvSpPr>
          <p:spPr bwMode="auto">
            <a:xfrm>
              <a:off x="3072" y="3332"/>
              <a:ext cx="1008" cy="672"/>
            </a:xfrm>
            <a:prstGeom prst="rect">
              <a:avLst/>
            </a:prstGeom>
            <a:solidFill>
              <a:srgbClr val="CCEC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17428" name="Rectangle 27"/>
            <p:cNvSpPr>
              <a:spLocks noChangeArrowheads="1"/>
            </p:cNvSpPr>
            <p:nvPr/>
          </p:nvSpPr>
          <p:spPr bwMode="auto">
            <a:xfrm>
              <a:off x="3408" y="3380"/>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7429" name="Rectangle 28"/>
            <p:cNvSpPr>
              <a:spLocks noChangeArrowheads="1"/>
            </p:cNvSpPr>
            <p:nvPr/>
          </p:nvSpPr>
          <p:spPr bwMode="auto">
            <a:xfrm>
              <a:off x="3168" y="3380"/>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17430" name="Rectangle 29"/>
            <p:cNvSpPr>
              <a:spLocks noChangeArrowheads="1"/>
            </p:cNvSpPr>
            <p:nvPr/>
          </p:nvSpPr>
          <p:spPr bwMode="auto">
            <a:xfrm>
              <a:off x="3408" y="3572"/>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7431" name="Rectangle 30"/>
            <p:cNvSpPr>
              <a:spLocks noChangeArrowheads="1"/>
            </p:cNvSpPr>
            <p:nvPr/>
          </p:nvSpPr>
          <p:spPr bwMode="auto">
            <a:xfrm>
              <a:off x="3168" y="357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17432" name="Rectangle 31"/>
            <p:cNvSpPr>
              <a:spLocks noChangeArrowheads="1"/>
            </p:cNvSpPr>
            <p:nvPr/>
          </p:nvSpPr>
          <p:spPr bwMode="auto">
            <a:xfrm>
              <a:off x="3408" y="3764"/>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7433" name="Rectangle 32"/>
            <p:cNvSpPr>
              <a:spLocks noChangeArrowheads="1"/>
            </p:cNvSpPr>
            <p:nvPr/>
          </p:nvSpPr>
          <p:spPr bwMode="auto">
            <a:xfrm>
              <a:off x="3168" y="37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17421" name="Rectangle 33"/>
          <p:cNvSpPr>
            <a:spLocks noChangeArrowheads="1"/>
          </p:cNvSpPr>
          <p:nvPr/>
        </p:nvSpPr>
        <p:spPr bwMode="auto">
          <a:xfrm>
            <a:off x="6477000" y="4876800"/>
            <a:ext cx="1752600" cy="336550"/>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a:t>
            </a:r>
          </a:p>
        </p:txBody>
      </p:sp>
      <p:sp>
        <p:nvSpPr>
          <p:cNvPr id="511010" name="Rectangle 34"/>
          <p:cNvSpPr>
            <a:spLocks noChangeArrowheads="1"/>
          </p:cNvSpPr>
          <p:nvPr/>
        </p:nvSpPr>
        <p:spPr bwMode="auto">
          <a:xfrm>
            <a:off x="2133600" y="3962400"/>
            <a:ext cx="3429000" cy="1828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buFont typeface="Wingdings" pitchFamily="2" charset="2"/>
              <a:buNone/>
              <a:defRPr/>
            </a:pPr>
            <a:r>
              <a:rPr kumimoji="1" lang="en-US" altLang="zh-TW" sz="1600">
                <a:latin typeface="Arial" charset="0"/>
                <a:ea typeface="新細明體" pitchFamily="18" charset="-120"/>
              </a:rPr>
              <a:t>The arrow indicates the current instruction being executed.  Its relation with the register PC and the PC value in the PCB is illustrated in the last example of Chap 3.  Also notice how the stack changes in the course of execution.</a:t>
            </a:r>
          </a:p>
        </p:txBody>
      </p:sp>
      <p:sp>
        <p:nvSpPr>
          <p:cNvPr id="511011" name="Rectangle 35"/>
          <p:cNvSpPr>
            <a:spLocks noChangeArrowheads="1"/>
          </p:cNvSpPr>
          <p:nvPr/>
        </p:nvSpPr>
        <p:spPr bwMode="auto">
          <a:xfrm>
            <a:off x="2133600" y="2362200"/>
            <a:ext cx="3429000" cy="1295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latin typeface="Arial" charset="0"/>
                <a:ea typeface="新細明體" pitchFamily="18" charset="-120"/>
              </a:rPr>
              <a:t>Each process has </a:t>
            </a:r>
            <a:r>
              <a:rPr kumimoji="1" lang="en-US" altLang="zh-TW" b="1">
                <a:solidFill>
                  <a:schemeClr val="hlink"/>
                </a:solidFill>
                <a:latin typeface="Arial" charset="0"/>
                <a:ea typeface="新細明體" pitchFamily="18" charset="-120"/>
              </a:rPr>
              <a:t>one</a:t>
            </a:r>
            <a:r>
              <a:rPr kumimoji="1" lang="en-US" altLang="zh-TW">
                <a:latin typeface="Arial" charset="0"/>
                <a:ea typeface="新細明體" pitchFamily="18" charset="-120"/>
              </a:rPr>
              <a:t> thread of execution.  At any time, only one instruction is being executed.</a:t>
            </a:r>
          </a:p>
        </p:txBody>
      </p:sp>
      <p:sp>
        <p:nvSpPr>
          <p:cNvPr id="5" name="Slide Number Placeholder 4">
            <a:extLst>
              <a:ext uri="{FF2B5EF4-FFF2-40B4-BE49-F238E27FC236}">
                <a16:creationId xmlns:a16="http://schemas.microsoft.com/office/drawing/2014/main" id="{19F03D1B-F046-4E14-9672-FA2C85295E6B}"/>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320EEA-2D84-4E5C-8F9D-3A50FDA2E2A7}"/>
              </a:ext>
            </a:extLst>
          </p:cNvPr>
          <p:cNvSpPr>
            <a:spLocks noGrp="1"/>
          </p:cNvSpPr>
          <p:nvPr>
            <p:ph idx="1"/>
          </p:nvPr>
        </p:nvSpPr>
        <p:spPr>
          <a:xfrm>
            <a:off x="370613" y="1274325"/>
            <a:ext cx="8594093" cy="4679250"/>
          </a:xfrm>
        </p:spPr>
        <p:txBody>
          <a:bodyPr/>
          <a:lstStyle/>
          <a:p>
            <a:pPr indent="-279400">
              <a:spcBef>
                <a:spcPts val="1100"/>
              </a:spcBef>
            </a:pPr>
            <a:r>
              <a:rPr lang="en-US" dirty="0"/>
              <a:t>Process/related to resource ownership</a:t>
            </a:r>
          </a:p>
          <a:p>
            <a:pPr indent="-279400">
              <a:spcBef>
                <a:spcPts val="1100"/>
              </a:spcBef>
            </a:pPr>
            <a:r>
              <a:rPr lang="en-US" dirty="0"/>
              <a:t>Thread/related to program execution</a:t>
            </a:r>
          </a:p>
          <a:p>
            <a:pPr marL="342900" lvl="0" indent="-279400"/>
            <a:r>
              <a:rPr lang="en-US" dirty="0">
                <a:solidFill>
                  <a:schemeClr val="tx1"/>
                </a:solidFill>
              </a:rPr>
              <a:t>Types of threads: User-level threads and kernel-level threads</a:t>
            </a:r>
          </a:p>
          <a:p>
            <a:pPr marL="342900" lvl="0" indent="-279400"/>
            <a:r>
              <a:rPr lang="en-US" dirty="0">
                <a:solidFill>
                  <a:schemeClr val="tx1"/>
                </a:solidFill>
              </a:rPr>
              <a:t>Symmetric Multiprocessors (SMP)</a:t>
            </a:r>
          </a:p>
          <a:p>
            <a:endParaRPr lang="en-US" dirty="0"/>
          </a:p>
        </p:txBody>
      </p:sp>
      <p:sp>
        <p:nvSpPr>
          <p:cNvPr id="3" name="Title 2">
            <a:extLst>
              <a:ext uri="{FF2B5EF4-FFF2-40B4-BE49-F238E27FC236}">
                <a16:creationId xmlns:a16="http://schemas.microsoft.com/office/drawing/2014/main" id="{CD1A6BB0-0151-49D7-8226-E34460A030E8}"/>
              </a:ext>
            </a:extLst>
          </p:cNvPr>
          <p:cNvSpPr>
            <a:spLocks noGrp="1"/>
          </p:cNvSpPr>
          <p:nvPr>
            <p:ph type="title"/>
          </p:nvPr>
        </p:nvSpPr>
        <p:spPr/>
        <p:txBody>
          <a:bodyPr/>
          <a:lstStyle/>
          <a:p>
            <a:r>
              <a:rPr lang="en-US" dirty="0">
                <a:solidFill>
                  <a:schemeClr val="tx1">
                    <a:lumMod val="95000"/>
                    <a:lumOff val="5000"/>
                  </a:schemeClr>
                </a:solidFill>
              </a:rPr>
              <a:t>Summary</a:t>
            </a:r>
            <a:endParaRPr lang="en-US" dirty="0"/>
          </a:p>
        </p:txBody>
      </p:sp>
      <p:sp>
        <p:nvSpPr>
          <p:cNvPr id="4" name="Slide Number Placeholder 3">
            <a:extLst>
              <a:ext uri="{FF2B5EF4-FFF2-40B4-BE49-F238E27FC236}">
                <a16:creationId xmlns:a16="http://schemas.microsoft.com/office/drawing/2014/main" id="{71D19E65-2848-40CB-A9FA-79B03AB98EF8}"/>
              </a:ext>
            </a:extLst>
          </p:cNvPr>
          <p:cNvSpPr>
            <a:spLocks noGrp="1"/>
          </p:cNvSpPr>
          <p:nvPr>
            <p:ph type="sldNum" sz="quarter" idx="15"/>
          </p:nvPr>
        </p:nvSpPr>
        <p:spPr/>
        <p:txBody>
          <a:bodyPr/>
          <a:lstStyle/>
          <a:p>
            <a:fld id="{19B51A1E-902D-48AF-9020-955120F399B6}" type="slidenum">
              <a:rPr lang="en-US" smtClean="0"/>
              <a:pPr/>
              <a:t>50</a:t>
            </a:fld>
            <a:endParaRPr lang="en-US" dirty="0"/>
          </a:p>
        </p:txBody>
      </p:sp>
    </p:spTree>
    <p:extLst>
      <p:ext uri="{BB962C8B-B14F-4D97-AF65-F5344CB8AC3E}">
        <p14:creationId xmlns:p14="http://schemas.microsoft.com/office/powerpoint/2010/main" val="3921422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35AE3-A354-4ECF-9065-79800590575C}"/>
              </a:ext>
            </a:extLst>
          </p:cNvPr>
          <p:cNvSpPr>
            <a:spLocks noGrp="1"/>
          </p:cNvSpPr>
          <p:nvPr>
            <p:ph idx="1"/>
          </p:nvPr>
        </p:nvSpPr>
        <p:spPr>
          <a:xfrm>
            <a:off x="370613" y="1274325"/>
            <a:ext cx="10700125" cy="1221225"/>
          </a:xfrm>
        </p:spPr>
        <p:txBody>
          <a:bodyPr/>
          <a:lstStyle/>
          <a:p>
            <a:r>
              <a:rPr lang="en-US" altLang="zh-TW" dirty="0">
                <a:ea typeface="新細明體" pitchFamily="18" charset="-120"/>
              </a:rPr>
              <a:t>Concurrency: Mutual Exclusion and Synchronization</a:t>
            </a:r>
          </a:p>
          <a:p>
            <a:r>
              <a:rPr lang="en-US" altLang="zh-TW" dirty="0">
                <a:ea typeface="新細明體" pitchFamily="18" charset="-120"/>
              </a:rPr>
              <a:t>Read Ch. 5</a:t>
            </a:r>
          </a:p>
          <a:p>
            <a:endParaRPr lang="zh-MO" altLang="en-US" dirty="0"/>
          </a:p>
        </p:txBody>
      </p:sp>
      <p:sp>
        <p:nvSpPr>
          <p:cNvPr id="3" name="Title 2">
            <a:extLst>
              <a:ext uri="{FF2B5EF4-FFF2-40B4-BE49-F238E27FC236}">
                <a16:creationId xmlns:a16="http://schemas.microsoft.com/office/drawing/2014/main" id="{A4966400-0A19-49A4-A6A9-F41B2A2D07FD}"/>
              </a:ext>
            </a:extLst>
          </p:cNvPr>
          <p:cNvSpPr>
            <a:spLocks noGrp="1"/>
          </p:cNvSpPr>
          <p:nvPr>
            <p:ph type="title"/>
          </p:nvPr>
        </p:nvSpPr>
        <p:spPr/>
        <p:txBody>
          <a:bodyPr/>
          <a:lstStyle/>
          <a:p>
            <a:r>
              <a:rPr lang="en-US" altLang="zh-MO" dirty="0"/>
              <a:t>N</a:t>
            </a:r>
            <a:r>
              <a:rPr lang="en-US" altLang="zh-CN" dirty="0"/>
              <a:t>ext Topic</a:t>
            </a:r>
            <a:endParaRPr lang="zh-MO" altLang="en-US" dirty="0"/>
          </a:p>
        </p:txBody>
      </p:sp>
      <p:sp>
        <p:nvSpPr>
          <p:cNvPr id="4" name="Slide Number Placeholder 3">
            <a:extLst>
              <a:ext uri="{FF2B5EF4-FFF2-40B4-BE49-F238E27FC236}">
                <a16:creationId xmlns:a16="http://schemas.microsoft.com/office/drawing/2014/main" id="{726EBA7E-C19E-4842-8828-23498B77B4C1}"/>
              </a:ext>
            </a:extLst>
          </p:cNvPr>
          <p:cNvSpPr>
            <a:spLocks noGrp="1"/>
          </p:cNvSpPr>
          <p:nvPr>
            <p:ph type="sldNum" sz="quarter" idx="15"/>
          </p:nvPr>
        </p:nvSpPr>
        <p:spPr/>
        <p:txBody>
          <a:bodyPr/>
          <a:lstStyle/>
          <a:p>
            <a:fld id="{19B51A1E-902D-48AF-9020-955120F399B6}" type="slidenum">
              <a:rPr lang="en-US" smtClean="0"/>
              <a:pPr/>
              <a:t>51</a:t>
            </a:fld>
            <a:endParaRPr lang="en-US" dirty="0"/>
          </a:p>
        </p:txBody>
      </p:sp>
      <p:pic>
        <p:nvPicPr>
          <p:cNvPr id="3074" name="Picture 2" descr="Upcoming Blog Topics — Disability Thinking">
            <a:extLst>
              <a:ext uri="{FF2B5EF4-FFF2-40B4-BE49-F238E27FC236}">
                <a16:creationId xmlns:a16="http://schemas.microsoft.com/office/drawing/2014/main" id="{169C240A-6FB9-48E8-B233-E8897E335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338" y="2865450"/>
            <a:ext cx="5181324" cy="234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3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6096000" y="2133600"/>
            <a:ext cx="3962400" cy="42672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8436" name="Rectangle 4"/>
          <p:cNvSpPr>
            <a:spLocks noChangeArrowheads="1"/>
          </p:cNvSpPr>
          <p:nvPr/>
        </p:nvSpPr>
        <p:spPr bwMode="auto">
          <a:xfrm>
            <a:off x="6477000" y="2514600"/>
            <a:ext cx="1676400" cy="2286000"/>
          </a:xfrm>
          <a:prstGeom prst="rect">
            <a:avLst/>
          </a:prstGeom>
          <a:solidFill>
            <a:srgbClr val="CCEC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int doub(int i) </a:t>
            </a:r>
          </a:p>
          <a:p>
            <a:r>
              <a:rPr kumimoji="1" lang="en-US" altLang="zh-TW" sz="1600">
                <a:latin typeface="Arial" charset="0"/>
                <a:ea typeface="新細明體" pitchFamily="18" charset="-120"/>
              </a:rPr>
              <a:t>{ return i*2; }</a:t>
            </a:r>
          </a:p>
          <a:p>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int b;</a:t>
            </a:r>
          </a:p>
          <a:p>
            <a:r>
              <a:rPr kumimoji="1" lang="en-US" altLang="zh-TW" sz="1600">
                <a:latin typeface="Arial" charset="0"/>
                <a:ea typeface="新細明體" pitchFamily="18" charset="-120"/>
              </a:rPr>
              <a:t>void main () {</a:t>
            </a:r>
          </a:p>
          <a:p>
            <a:r>
              <a:rPr kumimoji="1" lang="en-US" altLang="zh-TW" sz="1600">
                <a:latin typeface="Arial" charset="0"/>
                <a:ea typeface="新細明體" pitchFamily="18" charset="-120"/>
              </a:rPr>
              <a:t>  int a=3;</a:t>
            </a:r>
          </a:p>
          <a:p>
            <a:r>
              <a:rPr kumimoji="1" lang="en-US" altLang="zh-TW" sz="1600">
                <a:latin typeface="Arial" charset="0"/>
                <a:ea typeface="新細明體" pitchFamily="18" charset="-120"/>
              </a:rPr>
              <a:t>  b = doub(a+1);</a:t>
            </a:r>
          </a:p>
          <a:p>
            <a:r>
              <a:rPr kumimoji="1" lang="en-US" altLang="zh-TW" sz="1600">
                <a:latin typeface="Arial" charset="0"/>
                <a:ea typeface="新細明體" pitchFamily="18" charset="-120"/>
              </a:rPr>
              <a:t>  printf(“done”);</a:t>
            </a:r>
          </a:p>
          <a:p>
            <a:r>
              <a:rPr kumimoji="1" lang="en-US" altLang="zh-TW" sz="1600">
                <a:latin typeface="Arial" charset="0"/>
                <a:ea typeface="新細明體" pitchFamily="18" charset="-120"/>
              </a:rPr>
              <a:t>}</a:t>
            </a:r>
          </a:p>
        </p:txBody>
      </p:sp>
      <p:grpSp>
        <p:nvGrpSpPr>
          <p:cNvPr id="2" name="Group 5"/>
          <p:cNvGrpSpPr>
            <a:grpSpLocks/>
          </p:cNvGrpSpPr>
          <p:nvPr/>
        </p:nvGrpSpPr>
        <p:grpSpPr bwMode="auto">
          <a:xfrm>
            <a:off x="8382000" y="2514600"/>
            <a:ext cx="1447800" cy="838200"/>
            <a:chOff x="4272" y="1632"/>
            <a:chExt cx="912" cy="528"/>
          </a:xfrm>
        </p:grpSpPr>
        <p:sp>
          <p:nvSpPr>
            <p:cNvPr id="18467" name="Rectangle 6"/>
            <p:cNvSpPr>
              <a:spLocks noChangeArrowheads="1"/>
            </p:cNvSpPr>
            <p:nvPr/>
          </p:nvSpPr>
          <p:spPr bwMode="auto">
            <a:xfrm>
              <a:off x="4272" y="1632"/>
              <a:ext cx="912" cy="528"/>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18468" name="Rectangle 7"/>
            <p:cNvSpPr>
              <a:spLocks noChangeArrowheads="1"/>
            </p:cNvSpPr>
            <p:nvPr/>
          </p:nvSpPr>
          <p:spPr bwMode="auto">
            <a:xfrm>
              <a:off x="4560" y="1920"/>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8469" name="Rectangle 8"/>
            <p:cNvSpPr>
              <a:spLocks noChangeArrowheads="1"/>
            </p:cNvSpPr>
            <p:nvPr/>
          </p:nvSpPr>
          <p:spPr bwMode="auto">
            <a:xfrm>
              <a:off x="4272" y="1920"/>
              <a:ext cx="288" cy="144"/>
            </a:xfrm>
            <a:prstGeom prst="rect">
              <a:avLst/>
            </a:prstGeom>
            <a:noFill/>
            <a:ln w="12700">
              <a:noFill/>
              <a:miter lim="800000"/>
              <a:headEnd type="none" w="sm" len="sm"/>
              <a:tailEnd type="none" w="sm" len="sm"/>
            </a:ln>
          </p:spPr>
          <p:txBody>
            <a:bodyPr wrap="none" anchor="ctr"/>
            <a:lstStyle/>
            <a:p>
              <a:pPr algn="ctr"/>
              <a:r>
                <a:rPr kumimoji="1" lang="en-US" altLang="zh-TW" sz="1400">
                  <a:latin typeface="Arial" charset="0"/>
                  <a:ea typeface="新細明體" pitchFamily="18" charset="-120"/>
                </a:rPr>
                <a:t>b</a:t>
              </a:r>
              <a:endParaRPr kumimoji="1" lang="en-US" altLang="zh-TW" sz="1200">
                <a:latin typeface="Times New Roman" pitchFamily="18" charset="0"/>
                <a:ea typeface="新細明體" pitchFamily="18" charset="-120"/>
              </a:endParaRPr>
            </a:p>
          </p:txBody>
        </p:sp>
        <p:sp>
          <p:nvSpPr>
            <p:cNvPr id="18470" name="Rectangle 9"/>
            <p:cNvSpPr>
              <a:spLocks noChangeArrowheads="1"/>
            </p:cNvSpPr>
            <p:nvPr/>
          </p:nvSpPr>
          <p:spPr bwMode="auto">
            <a:xfrm>
              <a:off x="4560" y="1728"/>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eaLnBrk="1" hangingPunct="1"/>
              <a:r>
                <a:rPr kumimoji="1" lang="en-US" altLang="zh-TW" sz="1600">
                  <a:latin typeface="Arial" charset="0"/>
                  <a:ea typeface="新細明體" pitchFamily="18" charset="-120"/>
                </a:rPr>
                <a:t>“done”</a:t>
              </a:r>
            </a:p>
          </p:txBody>
        </p:sp>
      </p:grpSp>
      <p:sp>
        <p:nvSpPr>
          <p:cNvPr id="18438" name="Rectangle 10"/>
          <p:cNvSpPr>
            <a:spLocks noChangeArrowheads="1"/>
          </p:cNvSpPr>
          <p:nvPr/>
        </p:nvSpPr>
        <p:spPr bwMode="auto">
          <a:xfrm>
            <a:off x="6248400" y="4038600"/>
            <a:ext cx="2286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sym typeface="Wingdings" pitchFamily="2" charset="2"/>
              </a:rPr>
              <a:t></a:t>
            </a:r>
            <a:r>
              <a:rPr kumimoji="1" lang="en-US" altLang="zh-TW" sz="1600">
                <a:latin typeface="Arial" charset="0"/>
                <a:ea typeface="新細明體" pitchFamily="18" charset="-120"/>
              </a:rPr>
              <a:t> </a:t>
            </a:r>
          </a:p>
        </p:txBody>
      </p:sp>
      <p:sp>
        <p:nvSpPr>
          <p:cNvPr id="18439" name="Rectangle 11"/>
          <p:cNvSpPr>
            <a:spLocks noChangeArrowheads="1"/>
          </p:cNvSpPr>
          <p:nvPr/>
        </p:nvSpPr>
        <p:spPr bwMode="auto">
          <a:xfrm>
            <a:off x="6096000" y="18288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Process image in RAM</a:t>
            </a:r>
          </a:p>
        </p:txBody>
      </p:sp>
      <p:sp>
        <p:nvSpPr>
          <p:cNvPr id="18440" name="Rectangle 12"/>
          <p:cNvSpPr>
            <a:spLocks noChangeArrowheads="1"/>
          </p:cNvSpPr>
          <p:nvPr/>
        </p:nvSpPr>
        <p:spPr bwMode="auto">
          <a:xfrm>
            <a:off x="6477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program</a:t>
            </a:r>
          </a:p>
        </p:txBody>
      </p:sp>
      <p:sp>
        <p:nvSpPr>
          <p:cNvPr id="18441" name="Rectangle 13"/>
          <p:cNvSpPr>
            <a:spLocks noChangeArrowheads="1"/>
          </p:cNvSpPr>
          <p:nvPr/>
        </p:nvSpPr>
        <p:spPr bwMode="auto">
          <a:xfrm>
            <a:off x="8382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data</a:t>
            </a:r>
          </a:p>
        </p:txBody>
      </p:sp>
      <p:sp>
        <p:nvSpPr>
          <p:cNvPr id="18442" name="Rectangle 14"/>
          <p:cNvSpPr>
            <a:spLocks noChangeArrowheads="1"/>
          </p:cNvSpPr>
          <p:nvPr/>
        </p:nvSpPr>
        <p:spPr bwMode="auto">
          <a:xfrm>
            <a:off x="8382000" y="35052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stack</a:t>
            </a:r>
          </a:p>
        </p:txBody>
      </p:sp>
      <p:grpSp>
        <p:nvGrpSpPr>
          <p:cNvPr id="3" name="Group 15"/>
          <p:cNvGrpSpPr>
            <a:grpSpLocks/>
          </p:cNvGrpSpPr>
          <p:nvPr/>
        </p:nvGrpSpPr>
        <p:grpSpPr bwMode="auto">
          <a:xfrm>
            <a:off x="6477000" y="5213350"/>
            <a:ext cx="1600200" cy="1066800"/>
            <a:chOff x="3072" y="3332"/>
            <a:chExt cx="1008" cy="672"/>
          </a:xfrm>
        </p:grpSpPr>
        <p:sp>
          <p:nvSpPr>
            <p:cNvPr id="18460" name="Rectangle 16"/>
            <p:cNvSpPr>
              <a:spLocks noChangeArrowheads="1"/>
            </p:cNvSpPr>
            <p:nvPr/>
          </p:nvSpPr>
          <p:spPr bwMode="auto">
            <a:xfrm>
              <a:off x="3072" y="3332"/>
              <a:ext cx="1008" cy="672"/>
            </a:xfrm>
            <a:prstGeom prst="rect">
              <a:avLst/>
            </a:prstGeom>
            <a:solidFill>
              <a:srgbClr val="CCEC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18461" name="Rectangle 17"/>
            <p:cNvSpPr>
              <a:spLocks noChangeArrowheads="1"/>
            </p:cNvSpPr>
            <p:nvPr/>
          </p:nvSpPr>
          <p:spPr bwMode="auto">
            <a:xfrm>
              <a:off x="3408" y="3380"/>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8462" name="Rectangle 18"/>
            <p:cNvSpPr>
              <a:spLocks noChangeArrowheads="1"/>
            </p:cNvSpPr>
            <p:nvPr/>
          </p:nvSpPr>
          <p:spPr bwMode="auto">
            <a:xfrm>
              <a:off x="3168" y="3380"/>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18463" name="Rectangle 19"/>
            <p:cNvSpPr>
              <a:spLocks noChangeArrowheads="1"/>
            </p:cNvSpPr>
            <p:nvPr/>
          </p:nvSpPr>
          <p:spPr bwMode="auto">
            <a:xfrm>
              <a:off x="3408" y="3572"/>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8464" name="Rectangle 20"/>
            <p:cNvSpPr>
              <a:spLocks noChangeArrowheads="1"/>
            </p:cNvSpPr>
            <p:nvPr/>
          </p:nvSpPr>
          <p:spPr bwMode="auto">
            <a:xfrm>
              <a:off x="3168" y="357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18465" name="Rectangle 21"/>
            <p:cNvSpPr>
              <a:spLocks noChangeArrowheads="1"/>
            </p:cNvSpPr>
            <p:nvPr/>
          </p:nvSpPr>
          <p:spPr bwMode="auto">
            <a:xfrm>
              <a:off x="3408" y="3764"/>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8466" name="Rectangle 22"/>
            <p:cNvSpPr>
              <a:spLocks noChangeArrowheads="1"/>
            </p:cNvSpPr>
            <p:nvPr/>
          </p:nvSpPr>
          <p:spPr bwMode="auto">
            <a:xfrm>
              <a:off x="3168" y="37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18444" name="Rectangle 23"/>
          <p:cNvSpPr>
            <a:spLocks noChangeArrowheads="1"/>
          </p:cNvSpPr>
          <p:nvPr/>
        </p:nvSpPr>
        <p:spPr bwMode="auto">
          <a:xfrm>
            <a:off x="6477000" y="4876800"/>
            <a:ext cx="1752600" cy="336550"/>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a:t>
            </a:r>
          </a:p>
        </p:txBody>
      </p:sp>
      <p:grpSp>
        <p:nvGrpSpPr>
          <p:cNvPr id="4" name="Group 24"/>
          <p:cNvGrpSpPr>
            <a:grpSpLocks/>
          </p:cNvGrpSpPr>
          <p:nvPr/>
        </p:nvGrpSpPr>
        <p:grpSpPr bwMode="auto">
          <a:xfrm>
            <a:off x="8382000" y="3733800"/>
            <a:ext cx="1447800" cy="1447800"/>
            <a:chOff x="4272" y="2400"/>
            <a:chExt cx="912" cy="912"/>
          </a:xfrm>
        </p:grpSpPr>
        <p:sp>
          <p:nvSpPr>
            <p:cNvPr id="18451" name="Rectangle 25"/>
            <p:cNvSpPr>
              <a:spLocks noChangeArrowheads="1"/>
            </p:cNvSpPr>
            <p:nvPr/>
          </p:nvSpPr>
          <p:spPr bwMode="auto">
            <a:xfrm>
              <a:off x="4272" y="2400"/>
              <a:ext cx="912" cy="912"/>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400">
                <a:latin typeface="Arial" charset="0"/>
                <a:ea typeface="新細明體" pitchFamily="18" charset="-120"/>
              </a:endParaRPr>
            </a:p>
          </p:txBody>
        </p:sp>
        <p:sp>
          <p:nvSpPr>
            <p:cNvPr id="18452" name="Rectangle 26"/>
            <p:cNvSpPr>
              <a:spLocks noChangeArrowheads="1"/>
            </p:cNvSpPr>
            <p:nvPr/>
          </p:nvSpPr>
          <p:spPr bwMode="auto">
            <a:xfrm>
              <a:off x="4608" y="2640"/>
              <a:ext cx="336" cy="148"/>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18453" name="Rectangle 27"/>
            <p:cNvSpPr>
              <a:spLocks noChangeArrowheads="1"/>
            </p:cNvSpPr>
            <p:nvPr/>
          </p:nvSpPr>
          <p:spPr bwMode="auto">
            <a:xfrm>
              <a:off x="4608" y="2780"/>
              <a:ext cx="336" cy="148"/>
            </a:xfrm>
            <a:prstGeom prst="rect">
              <a:avLst/>
            </a:prstGeom>
            <a:solidFill>
              <a:srgbClr val="FFFFFF"/>
            </a:solidFill>
            <a:ln w="9525">
              <a:solidFill>
                <a:schemeClr val="tx1"/>
              </a:solid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18454" name="Rectangle 28"/>
            <p:cNvSpPr>
              <a:spLocks noChangeArrowheads="1"/>
            </p:cNvSpPr>
            <p:nvPr/>
          </p:nvSpPr>
          <p:spPr bwMode="auto">
            <a:xfrm>
              <a:off x="4608" y="2928"/>
              <a:ext cx="336" cy="148"/>
            </a:xfrm>
            <a:prstGeom prst="rect">
              <a:avLst/>
            </a:prstGeom>
            <a:solidFill>
              <a:srgbClr val="FFFFFF"/>
            </a:solidFill>
            <a:ln w="9525">
              <a:solidFill>
                <a:schemeClr val="tx1"/>
              </a:solid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18455" name="Rectangle 29"/>
            <p:cNvSpPr>
              <a:spLocks noChangeArrowheads="1"/>
            </p:cNvSpPr>
            <p:nvPr/>
          </p:nvSpPr>
          <p:spPr bwMode="auto">
            <a:xfrm>
              <a:off x="4608" y="3072"/>
              <a:ext cx="336" cy="148"/>
            </a:xfrm>
            <a:prstGeom prst="rect">
              <a:avLst/>
            </a:prstGeom>
            <a:solidFill>
              <a:srgbClr val="FFFFFF"/>
            </a:solidFill>
            <a:ln w="9525">
              <a:solidFill>
                <a:schemeClr val="tx1"/>
              </a:solidFill>
              <a:miter lim="800000"/>
              <a:headEnd/>
              <a:tailEnd/>
            </a:ln>
          </p:spPr>
          <p:txBody>
            <a:bodyPr wrap="none" anchor="ctr"/>
            <a:lstStyle/>
            <a:p>
              <a:pPr algn="ctr"/>
              <a:r>
                <a:rPr kumimoji="1" lang="en-US" altLang="zh-TW" sz="1600">
                  <a:latin typeface="Arial" charset="0"/>
                  <a:ea typeface="新細明體" pitchFamily="18" charset="-120"/>
                </a:rPr>
                <a:t>3</a:t>
              </a:r>
            </a:p>
          </p:txBody>
        </p:sp>
        <p:sp>
          <p:nvSpPr>
            <p:cNvPr id="18456" name="Line 30"/>
            <p:cNvSpPr>
              <a:spLocks noChangeShapeType="1"/>
            </p:cNvSpPr>
            <p:nvPr/>
          </p:nvSpPr>
          <p:spPr bwMode="auto">
            <a:xfrm flipV="1">
              <a:off x="4608" y="2496"/>
              <a:ext cx="1" cy="148"/>
            </a:xfrm>
            <a:prstGeom prst="line">
              <a:avLst/>
            </a:prstGeom>
            <a:noFill/>
            <a:ln w="9525">
              <a:solidFill>
                <a:schemeClr val="tx1"/>
              </a:solidFill>
              <a:round/>
              <a:headEnd/>
              <a:tailEnd/>
            </a:ln>
          </p:spPr>
          <p:txBody>
            <a:bodyPr wrap="none"/>
            <a:lstStyle/>
            <a:p>
              <a:endParaRPr lang="en-US"/>
            </a:p>
          </p:txBody>
        </p:sp>
        <p:sp>
          <p:nvSpPr>
            <p:cNvPr id="18457" name="Line 31"/>
            <p:cNvSpPr>
              <a:spLocks noChangeShapeType="1"/>
            </p:cNvSpPr>
            <p:nvPr/>
          </p:nvSpPr>
          <p:spPr bwMode="auto">
            <a:xfrm flipV="1">
              <a:off x="4944" y="2492"/>
              <a:ext cx="1" cy="148"/>
            </a:xfrm>
            <a:prstGeom prst="line">
              <a:avLst/>
            </a:prstGeom>
            <a:noFill/>
            <a:ln w="9525">
              <a:solidFill>
                <a:schemeClr val="tx1"/>
              </a:solidFill>
              <a:round/>
              <a:headEnd/>
              <a:tailEnd/>
            </a:ln>
          </p:spPr>
          <p:txBody>
            <a:bodyPr wrap="none"/>
            <a:lstStyle/>
            <a:p>
              <a:endParaRPr lang="en-US"/>
            </a:p>
          </p:txBody>
        </p:sp>
        <p:sp>
          <p:nvSpPr>
            <p:cNvPr id="18458" name="Rectangle 32"/>
            <p:cNvSpPr>
              <a:spLocks noChangeArrowheads="1"/>
            </p:cNvSpPr>
            <p:nvPr/>
          </p:nvSpPr>
          <p:spPr bwMode="auto">
            <a:xfrm>
              <a:off x="4416" y="2928"/>
              <a:ext cx="192" cy="148"/>
            </a:xfrm>
            <a:prstGeom prst="rect">
              <a:avLst/>
            </a:prstGeom>
            <a:noFill/>
            <a:ln w="9525">
              <a:no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18459" name="Rectangle 33"/>
            <p:cNvSpPr>
              <a:spLocks noChangeArrowheads="1"/>
            </p:cNvSpPr>
            <p:nvPr/>
          </p:nvSpPr>
          <p:spPr bwMode="auto">
            <a:xfrm>
              <a:off x="4416" y="3072"/>
              <a:ext cx="192" cy="148"/>
            </a:xfrm>
            <a:prstGeom prst="rect">
              <a:avLst/>
            </a:prstGeom>
            <a:noFill/>
            <a:ln w="9525">
              <a:noFill/>
              <a:miter lim="800000"/>
              <a:headEnd/>
              <a:tailEnd/>
            </a:ln>
          </p:spPr>
          <p:txBody>
            <a:bodyPr wrap="none" anchor="ctr"/>
            <a:lstStyle/>
            <a:p>
              <a:pPr algn="ctr"/>
              <a:r>
                <a:rPr kumimoji="1" lang="en-US" altLang="zh-TW" sz="1600">
                  <a:latin typeface="Arial" charset="0"/>
                  <a:ea typeface="新細明體" pitchFamily="18" charset="-120"/>
                </a:rPr>
                <a:t>a</a:t>
              </a:r>
            </a:p>
          </p:txBody>
        </p:sp>
      </p:grpSp>
      <p:sp>
        <p:nvSpPr>
          <p:cNvPr id="513058" name="Rectangle 34"/>
          <p:cNvSpPr>
            <a:spLocks noChangeArrowheads="1"/>
          </p:cNvSpPr>
          <p:nvPr/>
        </p:nvSpPr>
        <p:spPr bwMode="auto">
          <a:xfrm>
            <a:off x="2133600" y="3962400"/>
            <a:ext cx="3429000" cy="1828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buFont typeface="Wingdings" pitchFamily="2" charset="2"/>
              <a:buNone/>
              <a:defRPr/>
            </a:pPr>
            <a:r>
              <a:rPr kumimoji="1" lang="en-US" altLang="zh-TW" sz="1600">
                <a:latin typeface="Arial" charset="0"/>
                <a:ea typeface="新細明體" pitchFamily="18" charset="-120"/>
              </a:rPr>
              <a:t>The arrow indicates the current instruction being executed.  Its relation with the register PC and the PC value in the PCB is illustrated in the last example of Chap 3.  Also notice how the stack changes in the course of execution.</a:t>
            </a:r>
          </a:p>
        </p:txBody>
      </p:sp>
      <p:sp>
        <p:nvSpPr>
          <p:cNvPr id="513059" name="Rectangle 35"/>
          <p:cNvSpPr>
            <a:spLocks noChangeArrowheads="1"/>
          </p:cNvSpPr>
          <p:nvPr/>
        </p:nvSpPr>
        <p:spPr bwMode="auto">
          <a:xfrm>
            <a:off x="2133600" y="2362200"/>
            <a:ext cx="3429000" cy="1295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dirty="0">
                <a:latin typeface="Arial" charset="0"/>
                <a:ea typeface="新細明體" pitchFamily="18" charset="-120"/>
              </a:rPr>
              <a:t>Each process has </a:t>
            </a:r>
            <a:r>
              <a:rPr kumimoji="1" lang="en-US" altLang="zh-TW" b="1" dirty="0">
                <a:solidFill>
                  <a:srgbClr val="0000FF"/>
                </a:solidFill>
                <a:latin typeface="Arial" charset="0"/>
                <a:ea typeface="新細明體" pitchFamily="18" charset="-120"/>
              </a:rPr>
              <a:t>one</a:t>
            </a:r>
            <a:r>
              <a:rPr kumimoji="1" lang="en-US" altLang="zh-TW" dirty="0">
                <a:latin typeface="Arial" charset="0"/>
                <a:ea typeface="新細明體" pitchFamily="18" charset="-120"/>
              </a:rPr>
              <a:t> thread of execution.  At any time, only one instruction is being executed.</a:t>
            </a:r>
          </a:p>
        </p:txBody>
      </p:sp>
      <p:sp>
        <p:nvSpPr>
          <p:cNvPr id="38" name="Rectangle 2">
            <a:extLst>
              <a:ext uri="{FF2B5EF4-FFF2-40B4-BE49-F238E27FC236}">
                <a16:creationId xmlns:a16="http://schemas.microsoft.com/office/drawing/2014/main" id="{349BBD71-43D5-4730-995C-F7D367ACADDE}"/>
              </a:ext>
            </a:extLst>
          </p:cNvPr>
          <p:cNvSpPr>
            <a:spLocks noGrp="1" noChangeArrowheads="1"/>
          </p:cNvSpPr>
          <p:nvPr>
            <p:ph type="title"/>
          </p:nvPr>
        </p:nvSpPr>
        <p:spPr>
          <a:xfrm>
            <a:off x="152400" y="250825"/>
            <a:ext cx="7772400" cy="1143000"/>
          </a:xfrm>
        </p:spPr>
        <p:txBody>
          <a:bodyPr/>
          <a:lstStyle/>
          <a:p>
            <a:pPr algn="ctr" eaLnBrk="1" hangingPunct="1"/>
            <a:r>
              <a:rPr lang="en-US" altLang="zh-TW" dirty="0">
                <a:ea typeface="新細明體" pitchFamily="18" charset="-120"/>
              </a:rPr>
              <a:t>Single-Threaded Execution</a:t>
            </a:r>
          </a:p>
        </p:txBody>
      </p:sp>
      <p:sp>
        <p:nvSpPr>
          <p:cNvPr id="7" name="Slide Number Placeholder 6">
            <a:extLst>
              <a:ext uri="{FF2B5EF4-FFF2-40B4-BE49-F238E27FC236}">
                <a16:creationId xmlns:a16="http://schemas.microsoft.com/office/drawing/2014/main" id="{C6628E6B-CB73-4EFD-8CF3-CC2980634F72}"/>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6096000" y="2133600"/>
            <a:ext cx="3962400" cy="4343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9460" name="Rectangle 4"/>
          <p:cNvSpPr>
            <a:spLocks noChangeArrowheads="1"/>
          </p:cNvSpPr>
          <p:nvPr/>
        </p:nvSpPr>
        <p:spPr bwMode="auto">
          <a:xfrm>
            <a:off x="6477000" y="2514600"/>
            <a:ext cx="1676400" cy="2286000"/>
          </a:xfrm>
          <a:prstGeom prst="rect">
            <a:avLst/>
          </a:prstGeom>
          <a:solidFill>
            <a:srgbClr val="CCEC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int doub(int i) </a:t>
            </a:r>
          </a:p>
          <a:p>
            <a:r>
              <a:rPr kumimoji="1" lang="en-US" altLang="zh-TW" sz="1600">
                <a:latin typeface="Arial" charset="0"/>
                <a:ea typeface="新細明體" pitchFamily="18" charset="-120"/>
              </a:rPr>
              <a:t>{ return i*2; }</a:t>
            </a:r>
          </a:p>
          <a:p>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int b;</a:t>
            </a:r>
          </a:p>
          <a:p>
            <a:r>
              <a:rPr kumimoji="1" lang="en-US" altLang="zh-TW" sz="1600">
                <a:latin typeface="Arial" charset="0"/>
                <a:ea typeface="新細明體" pitchFamily="18" charset="-120"/>
              </a:rPr>
              <a:t>void main () {</a:t>
            </a:r>
          </a:p>
          <a:p>
            <a:r>
              <a:rPr kumimoji="1" lang="en-US" altLang="zh-TW" sz="1600">
                <a:latin typeface="Arial" charset="0"/>
                <a:ea typeface="新細明體" pitchFamily="18" charset="-120"/>
              </a:rPr>
              <a:t>  int a=3;</a:t>
            </a:r>
          </a:p>
          <a:p>
            <a:r>
              <a:rPr kumimoji="1" lang="en-US" altLang="zh-TW" sz="1600">
                <a:latin typeface="Arial" charset="0"/>
                <a:ea typeface="新細明體" pitchFamily="18" charset="-120"/>
              </a:rPr>
              <a:t>  b = doub(a+1);</a:t>
            </a:r>
          </a:p>
          <a:p>
            <a:r>
              <a:rPr kumimoji="1" lang="en-US" altLang="zh-TW" sz="1600">
                <a:latin typeface="Arial" charset="0"/>
                <a:ea typeface="新細明體" pitchFamily="18" charset="-120"/>
              </a:rPr>
              <a:t>  printf(“done”);</a:t>
            </a:r>
          </a:p>
          <a:p>
            <a:r>
              <a:rPr kumimoji="1" lang="en-US" altLang="zh-TW" sz="1600">
                <a:latin typeface="Arial" charset="0"/>
                <a:ea typeface="新細明體" pitchFamily="18" charset="-120"/>
              </a:rPr>
              <a:t>}</a:t>
            </a:r>
          </a:p>
        </p:txBody>
      </p:sp>
      <p:grpSp>
        <p:nvGrpSpPr>
          <p:cNvPr id="2" name="Group 5"/>
          <p:cNvGrpSpPr>
            <a:grpSpLocks/>
          </p:cNvGrpSpPr>
          <p:nvPr/>
        </p:nvGrpSpPr>
        <p:grpSpPr bwMode="auto">
          <a:xfrm>
            <a:off x="8382000" y="2514600"/>
            <a:ext cx="1447800" cy="838200"/>
            <a:chOff x="4272" y="1632"/>
            <a:chExt cx="912" cy="528"/>
          </a:xfrm>
        </p:grpSpPr>
        <p:sp>
          <p:nvSpPr>
            <p:cNvPr id="19491" name="Rectangle 6"/>
            <p:cNvSpPr>
              <a:spLocks noChangeArrowheads="1"/>
            </p:cNvSpPr>
            <p:nvPr/>
          </p:nvSpPr>
          <p:spPr bwMode="auto">
            <a:xfrm>
              <a:off x="4272" y="1632"/>
              <a:ext cx="912" cy="528"/>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19492" name="Rectangle 7"/>
            <p:cNvSpPr>
              <a:spLocks noChangeArrowheads="1"/>
            </p:cNvSpPr>
            <p:nvPr/>
          </p:nvSpPr>
          <p:spPr bwMode="auto">
            <a:xfrm>
              <a:off x="4560" y="1920"/>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9493" name="Rectangle 8"/>
            <p:cNvSpPr>
              <a:spLocks noChangeArrowheads="1"/>
            </p:cNvSpPr>
            <p:nvPr/>
          </p:nvSpPr>
          <p:spPr bwMode="auto">
            <a:xfrm>
              <a:off x="4272" y="1920"/>
              <a:ext cx="288" cy="144"/>
            </a:xfrm>
            <a:prstGeom prst="rect">
              <a:avLst/>
            </a:prstGeom>
            <a:noFill/>
            <a:ln w="12700">
              <a:noFill/>
              <a:miter lim="800000"/>
              <a:headEnd type="none" w="sm" len="sm"/>
              <a:tailEnd type="none" w="sm" len="sm"/>
            </a:ln>
          </p:spPr>
          <p:txBody>
            <a:bodyPr wrap="none" anchor="ctr"/>
            <a:lstStyle/>
            <a:p>
              <a:pPr algn="ctr"/>
              <a:r>
                <a:rPr kumimoji="1" lang="en-US" altLang="zh-TW" sz="1400">
                  <a:latin typeface="Arial" charset="0"/>
                  <a:ea typeface="新細明體" pitchFamily="18" charset="-120"/>
                </a:rPr>
                <a:t>b</a:t>
              </a:r>
              <a:endParaRPr kumimoji="1" lang="en-US" altLang="zh-TW" sz="1200">
                <a:latin typeface="Times New Roman" pitchFamily="18" charset="0"/>
                <a:ea typeface="新細明體" pitchFamily="18" charset="-120"/>
              </a:endParaRPr>
            </a:p>
          </p:txBody>
        </p:sp>
        <p:sp>
          <p:nvSpPr>
            <p:cNvPr id="19494" name="Rectangle 9"/>
            <p:cNvSpPr>
              <a:spLocks noChangeArrowheads="1"/>
            </p:cNvSpPr>
            <p:nvPr/>
          </p:nvSpPr>
          <p:spPr bwMode="auto">
            <a:xfrm>
              <a:off x="4560" y="1728"/>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eaLnBrk="1" hangingPunct="1"/>
              <a:r>
                <a:rPr kumimoji="1" lang="en-US" altLang="zh-TW" sz="1600">
                  <a:latin typeface="Arial" charset="0"/>
                  <a:ea typeface="新細明體" pitchFamily="18" charset="-120"/>
                </a:rPr>
                <a:t>“done”</a:t>
              </a:r>
            </a:p>
          </p:txBody>
        </p:sp>
      </p:grpSp>
      <p:sp>
        <p:nvSpPr>
          <p:cNvPr id="19462" name="Rectangle 10"/>
          <p:cNvSpPr>
            <a:spLocks noChangeArrowheads="1"/>
          </p:cNvSpPr>
          <p:nvPr/>
        </p:nvSpPr>
        <p:spPr bwMode="auto">
          <a:xfrm>
            <a:off x="6248400" y="2819400"/>
            <a:ext cx="2286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sym typeface="Wingdings" pitchFamily="2" charset="2"/>
              </a:rPr>
              <a:t></a:t>
            </a:r>
            <a:r>
              <a:rPr kumimoji="1" lang="en-US" altLang="zh-TW" sz="1600">
                <a:latin typeface="Arial" charset="0"/>
                <a:ea typeface="新細明體" pitchFamily="18" charset="-120"/>
              </a:rPr>
              <a:t> </a:t>
            </a:r>
          </a:p>
        </p:txBody>
      </p:sp>
      <p:grpSp>
        <p:nvGrpSpPr>
          <p:cNvPr id="3" name="Group 11"/>
          <p:cNvGrpSpPr>
            <a:grpSpLocks/>
          </p:cNvGrpSpPr>
          <p:nvPr/>
        </p:nvGrpSpPr>
        <p:grpSpPr bwMode="auto">
          <a:xfrm>
            <a:off x="8382000" y="3733800"/>
            <a:ext cx="1447800" cy="1447800"/>
            <a:chOff x="4272" y="2400"/>
            <a:chExt cx="912" cy="912"/>
          </a:xfrm>
        </p:grpSpPr>
        <p:sp>
          <p:nvSpPr>
            <p:cNvPr id="19482" name="Rectangle 12"/>
            <p:cNvSpPr>
              <a:spLocks noChangeArrowheads="1"/>
            </p:cNvSpPr>
            <p:nvPr/>
          </p:nvSpPr>
          <p:spPr bwMode="auto">
            <a:xfrm>
              <a:off x="4272" y="2400"/>
              <a:ext cx="912" cy="912"/>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400">
                <a:latin typeface="Arial" charset="0"/>
                <a:ea typeface="新細明體" pitchFamily="18" charset="-120"/>
              </a:endParaRPr>
            </a:p>
          </p:txBody>
        </p:sp>
        <p:sp>
          <p:nvSpPr>
            <p:cNvPr id="19483" name="Rectangle 13"/>
            <p:cNvSpPr>
              <a:spLocks noChangeArrowheads="1"/>
            </p:cNvSpPr>
            <p:nvPr/>
          </p:nvSpPr>
          <p:spPr bwMode="auto">
            <a:xfrm>
              <a:off x="4608" y="2640"/>
              <a:ext cx="336" cy="148"/>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19484" name="Rectangle 14"/>
            <p:cNvSpPr>
              <a:spLocks noChangeArrowheads="1"/>
            </p:cNvSpPr>
            <p:nvPr/>
          </p:nvSpPr>
          <p:spPr bwMode="auto">
            <a:xfrm>
              <a:off x="4608" y="2780"/>
              <a:ext cx="336" cy="148"/>
            </a:xfrm>
            <a:prstGeom prst="rect">
              <a:avLst/>
            </a:prstGeom>
            <a:solidFill>
              <a:srgbClr val="FFFFFF"/>
            </a:solidFill>
            <a:ln w="9525">
              <a:solidFill>
                <a:schemeClr val="tx1"/>
              </a:solidFill>
              <a:miter lim="800000"/>
              <a:headEnd/>
              <a:tailEnd/>
            </a:ln>
          </p:spPr>
          <p:txBody>
            <a:bodyPr wrap="none" anchor="ctr"/>
            <a:lstStyle/>
            <a:p>
              <a:pPr algn="ctr"/>
              <a:r>
                <a:rPr kumimoji="1" lang="en-US" altLang="zh-TW" sz="1600">
                  <a:latin typeface="Arial" charset="0"/>
                  <a:ea typeface="新細明體" pitchFamily="18" charset="-120"/>
                </a:rPr>
                <a:t>ret</a:t>
              </a:r>
            </a:p>
          </p:txBody>
        </p:sp>
        <p:sp>
          <p:nvSpPr>
            <p:cNvPr id="19485" name="Rectangle 15"/>
            <p:cNvSpPr>
              <a:spLocks noChangeArrowheads="1"/>
            </p:cNvSpPr>
            <p:nvPr/>
          </p:nvSpPr>
          <p:spPr bwMode="auto">
            <a:xfrm>
              <a:off x="4608" y="2928"/>
              <a:ext cx="336" cy="148"/>
            </a:xfrm>
            <a:prstGeom prst="rect">
              <a:avLst/>
            </a:prstGeom>
            <a:solidFill>
              <a:srgbClr val="FFFFFF"/>
            </a:solidFill>
            <a:ln w="9525">
              <a:solidFill>
                <a:schemeClr val="tx1"/>
              </a:solidFill>
              <a:miter lim="800000"/>
              <a:headEnd/>
              <a:tailEnd/>
            </a:ln>
          </p:spPr>
          <p:txBody>
            <a:bodyPr wrap="none" anchor="ctr"/>
            <a:lstStyle/>
            <a:p>
              <a:pPr algn="ctr"/>
              <a:r>
                <a:rPr kumimoji="1" lang="en-US" altLang="zh-TW" sz="1600">
                  <a:latin typeface="Arial" charset="0"/>
                  <a:ea typeface="新細明體" pitchFamily="18" charset="-120"/>
                </a:rPr>
                <a:t>4</a:t>
              </a:r>
            </a:p>
          </p:txBody>
        </p:sp>
        <p:sp>
          <p:nvSpPr>
            <p:cNvPr id="19486" name="Rectangle 16"/>
            <p:cNvSpPr>
              <a:spLocks noChangeArrowheads="1"/>
            </p:cNvSpPr>
            <p:nvPr/>
          </p:nvSpPr>
          <p:spPr bwMode="auto">
            <a:xfrm>
              <a:off x="4608" y="3072"/>
              <a:ext cx="336" cy="148"/>
            </a:xfrm>
            <a:prstGeom prst="rect">
              <a:avLst/>
            </a:prstGeom>
            <a:solidFill>
              <a:srgbClr val="FFFFFF"/>
            </a:solidFill>
            <a:ln w="9525">
              <a:solidFill>
                <a:schemeClr val="tx1"/>
              </a:solidFill>
              <a:miter lim="800000"/>
              <a:headEnd/>
              <a:tailEnd/>
            </a:ln>
          </p:spPr>
          <p:txBody>
            <a:bodyPr wrap="none" anchor="ctr"/>
            <a:lstStyle/>
            <a:p>
              <a:pPr algn="ctr"/>
              <a:r>
                <a:rPr kumimoji="1" lang="en-US" altLang="zh-TW" sz="1600">
                  <a:latin typeface="Arial" charset="0"/>
                  <a:ea typeface="新細明體" pitchFamily="18" charset="-120"/>
                </a:rPr>
                <a:t>3</a:t>
              </a:r>
            </a:p>
          </p:txBody>
        </p:sp>
        <p:sp>
          <p:nvSpPr>
            <p:cNvPr id="19487" name="Line 17"/>
            <p:cNvSpPr>
              <a:spLocks noChangeShapeType="1"/>
            </p:cNvSpPr>
            <p:nvPr/>
          </p:nvSpPr>
          <p:spPr bwMode="auto">
            <a:xfrm flipV="1">
              <a:off x="4608" y="2496"/>
              <a:ext cx="1" cy="148"/>
            </a:xfrm>
            <a:prstGeom prst="line">
              <a:avLst/>
            </a:prstGeom>
            <a:noFill/>
            <a:ln w="9525">
              <a:solidFill>
                <a:schemeClr val="tx1"/>
              </a:solidFill>
              <a:round/>
              <a:headEnd/>
              <a:tailEnd/>
            </a:ln>
          </p:spPr>
          <p:txBody>
            <a:bodyPr wrap="none"/>
            <a:lstStyle/>
            <a:p>
              <a:endParaRPr lang="en-US"/>
            </a:p>
          </p:txBody>
        </p:sp>
        <p:sp>
          <p:nvSpPr>
            <p:cNvPr id="19488" name="Line 18"/>
            <p:cNvSpPr>
              <a:spLocks noChangeShapeType="1"/>
            </p:cNvSpPr>
            <p:nvPr/>
          </p:nvSpPr>
          <p:spPr bwMode="auto">
            <a:xfrm flipV="1">
              <a:off x="4944" y="2492"/>
              <a:ext cx="1" cy="148"/>
            </a:xfrm>
            <a:prstGeom prst="line">
              <a:avLst/>
            </a:prstGeom>
            <a:noFill/>
            <a:ln w="9525">
              <a:solidFill>
                <a:schemeClr val="tx1"/>
              </a:solidFill>
              <a:round/>
              <a:headEnd/>
              <a:tailEnd/>
            </a:ln>
          </p:spPr>
          <p:txBody>
            <a:bodyPr wrap="none"/>
            <a:lstStyle/>
            <a:p>
              <a:endParaRPr lang="en-US"/>
            </a:p>
          </p:txBody>
        </p:sp>
        <p:sp>
          <p:nvSpPr>
            <p:cNvPr id="19489" name="Rectangle 19"/>
            <p:cNvSpPr>
              <a:spLocks noChangeArrowheads="1"/>
            </p:cNvSpPr>
            <p:nvPr/>
          </p:nvSpPr>
          <p:spPr bwMode="auto">
            <a:xfrm>
              <a:off x="4416" y="2928"/>
              <a:ext cx="192" cy="148"/>
            </a:xfrm>
            <a:prstGeom prst="rect">
              <a:avLst/>
            </a:prstGeom>
            <a:noFill/>
            <a:ln w="9525">
              <a:noFill/>
              <a:miter lim="800000"/>
              <a:headEnd/>
              <a:tailEnd/>
            </a:ln>
          </p:spPr>
          <p:txBody>
            <a:bodyPr wrap="none" anchor="ctr"/>
            <a:lstStyle/>
            <a:p>
              <a:pPr algn="ctr"/>
              <a:r>
                <a:rPr kumimoji="1" lang="en-US" altLang="zh-TW" sz="1600">
                  <a:latin typeface="Arial" charset="0"/>
                  <a:ea typeface="新細明體" pitchFamily="18" charset="-120"/>
                </a:rPr>
                <a:t>i</a:t>
              </a:r>
            </a:p>
          </p:txBody>
        </p:sp>
        <p:sp>
          <p:nvSpPr>
            <p:cNvPr id="19490" name="Rectangle 20"/>
            <p:cNvSpPr>
              <a:spLocks noChangeArrowheads="1"/>
            </p:cNvSpPr>
            <p:nvPr/>
          </p:nvSpPr>
          <p:spPr bwMode="auto">
            <a:xfrm>
              <a:off x="4416" y="3072"/>
              <a:ext cx="192" cy="148"/>
            </a:xfrm>
            <a:prstGeom prst="rect">
              <a:avLst/>
            </a:prstGeom>
            <a:noFill/>
            <a:ln w="9525">
              <a:noFill/>
              <a:miter lim="800000"/>
              <a:headEnd/>
              <a:tailEnd/>
            </a:ln>
          </p:spPr>
          <p:txBody>
            <a:bodyPr wrap="none" anchor="ctr"/>
            <a:lstStyle/>
            <a:p>
              <a:pPr algn="ctr"/>
              <a:r>
                <a:rPr kumimoji="1" lang="en-US" altLang="zh-TW" sz="1600">
                  <a:latin typeface="Arial" charset="0"/>
                  <a:ea typeface="新細明體" pitchFamily="18" charset="-120"/>
                </a:rPr>
                <a:t>a</a:t>
              </a:r>
            </a:p>
          </p:txBody>
        </p:sp>
      </p:grpSp>
      <p:sp>
        <p:nvSpPr>
          <p:cNvPr id="19464" name="Rectangle 21"/>
          <p:cNvSpPr>
            <a:spLocks noChangeArrowheads="1"/>
          </p:cNvSpPr>
          <p:nvPr/>
        </p:nvSpPr>
        <p:spPr bwMode="auto">
          <a:xfrm>
            <a:off x="6096000" y="18288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Process image in RAM</a:t>
            </a:r>
          </a:p>
        </p:txBody>
      </p:sp>
      <p:sp>
        <p:nvSpPr>
          <p:cNvPr id="19465" name="Rectangle 22"/>
          <p:cNvSpPr>
            <a:spLocks noChangeArrowheads="1"/>
          </p:cNvSpPr>
          <p:nvPr/>
        </p:nvSpPr>
        <p:spPr bwMode="auto">
          <a:xfrm>
            <a:off x="6477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program</a:t>
            </a:r>
          </a:p>
        </p:txBody>
      </p:sp>
      <p:sp>
        <p:nvSpPr>
          <p:cNvPr id="19466" name="Rectangle 23"/>
          <p:cNvSpPr>
            <a:spLocks noChangeArrowheads="1"/>
          </p:cNvSpPr>
          <p:nvPr/>
        </p:nvSpPr>
        <p:spPr bwMode="auto">
          <a:xfrm>
            <a:off x="8382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data</a:t>
            </a:r>
          </a:p>
        </p:txBody>
      </p:sp>
      <p:sp>
        <p:nvSpPr>
          <p:cNvPr id="19467" name="Rectangle 24"/>
          <p:cNvSpPr>
            <a:spLocks noChangeArrowheads="1"/>
          </p:cNvSpPr>
          <p:nvPr/>
        </p:nvSpPr>
        <p:spPr bwMode="auto">
          <a:xfrm>
            <a:off x="8382000" y="35052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stack</a:t>
            </a:r>
          </a:p>
        </p:txBody>
      </p:sp>
      <p:grpSp>
        <p:nvGrpSpPr>
          <p:cNvPr id="4" name="Group 25"/>
          <p:cNvGrpSpPr>
            <a:grpSpLocks/>
          </p:cNvGrpSpPr>
          <p:nvPr/>
        </p:nvGrpSpPr>
        <p:grpSpPr bwMode="auto">
          <a:xfrm>
            <a:off x="6477000" y="5213350"/>
            <a:ext cx="1600200" cy="1066800"/>
            <a:chOff x="3072" y="3332"/>
            <a:chExt cx="1008" cy="672"/>
          </a:xfrm>
        </p:grpSpPr>
        <p:sp>
          <p:nvSpPr>
            <p:cNvPr id="19475" name="Rectangle 26"/>
            <p:cNvSpPr>
              <a:spLocks noChangeArrowheads="1"/>
            </p:cNvSpPr>
            <p:nvPr/>
          </p:nvSpPr>
          <p:spPr bwMode="auto">
            <a:xfrm>
              <a:off x="3072" y="3332"/>
              <a:ext cx="1008" cy="672"/>
            </a:xfrm>
            <a:prstGeom prst="rect">
              <a:avLst/>
            </a:prstGeom>
            <a:solidFill>
              <a:srgbClr val="CCEC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19476" name="Rectangle 27"/>
            <p:cNvSpPr>
              <a:spLocks noChangeArrowheads="1"/>
            </p:cNvSpPr>
            <p:nvPr/>
          </p:nvSpPr>
          <p:spPr bwMode="auto">
            <a:xfrm>
              <a:off x="3408" y="3380"/>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9477" name="Rectangle 28"/>
            <p:cNvSpPr>
              <a:spLocks noChangeArrowheads="1"/>
            </p:cNvSpPr>
            <p:nvPr/>
          </p:nvSpPr>
          <p:spPr bwMode="auto">
            <a:xfrm>
              <a:off x="3168" y="3380"/>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19478" name="Rectangle 29"/>
            <p:cNvSpPr>
              <a:spLocks noChangeArrowheads="1"/>
            </p:cNvSpPr>
            <p:nvPr/>
          </p:nvSpPr>
          <p:spPr bwMode="auto">
            <a:xfrm>
              <a:off x="3408" y="3572"/>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9479" name="Rectangle 30"/>
            <p:cNvSpPr>
              <a:spLocks noChangeArrowheads="1"/>
            </p:cNvSpPr>
            <p:nvPr/>
          </p:nvSpPr>
          <p:spPr bwMode="auto">
            <a:xfrm>
              <a:off x="3168" y="357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19480" name="Rectangle 31"/>
            <p:cNvSpPr>
              <a:spLocks noChangeArrowheads="1"/>
            </p:cNvSpPr>
            <p:nvPr/>
          </p:nvSpPr>
          <p:spPr bwMode="auto">
            <a:xfrm>
              <a:off x="3408" y="3764"/>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19481" name="Rectangle 32"/>
            <p:cNvSpPr>
              <a:spLocks noChangeArrowheads="1"/>
            </p:cNvSpPr>
            <p:nvPr/>
          </p:nvSpPr>
          <p:spPr bwMode="auto">
            <a:xfrm>
              <a:off x="3168" y="37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19469" name="Rectangle 33"/>
          <p:cNvSpPr>
            <a:spLocks noChangeArrowheads="1"/>
          </p:cNvSpPr>
          <p:nvPr/>
        </p:nvSpPr>
        <p:spPr bwMode="auto">
          <a:xfrm>
            <a:off x="6477000" y="4876800"/>
            <a:ext cx="1752600" cy="336550"/>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a:t>
            </a:r>
          </a:p>
        </p:txBody>
      </p:sp>
      <p:sp>
        <p:nvSpPr>
          <p:cNvPr id="515106" name="Rectangle 34"/>
          <p:cNvSpPr>
            <a:spLocks noChangeArrowheads="1"/>
          </p:cNvSpPr>
          <p:nvPr/>
        </p:nvSpPr>
        <p:spPr bwMode="auto">
          <a:xfrm>
            <a:off x="2133600" y="3962400"/>
            <a:ext cx="3429000" cy="1828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buFont typeface="Wingdings" pitchFamily="2" charset="2"/>
              <a:buNone/>
              <a:defRPr/>
            </a:pPr>
            <a:r>
              <a:rPr kumimoji="1" lang="en-US" altLang="zh-TW" sz="1600">
                <a:latin typeface="Arial" charset="0"/>
                <a:ea typeface="新細明體" pitchFamily="18" charset="-120"/>
              </a:rPr>
              <a:t>The arrow indicates the current instruction being executed.  Its relation with the register PC and the PC value in the PCB is illustrated in the last example of Chap 3.  Also notice how the stack changes in the course of execution.</a:t>
            </a:r>
          </a:p>
        </p:txBody>
      </p:sp>
      <p:sp>
        <p:nvSpPr>
          <p:cNvPr id="515107" name="Rectangle 35"/>
          <p:cNvSpPr>
            <a:spLocks noChangeArrowheads="1"/>
          </p:cNvSpPr>
          <p:nvPr/>
        </p:nvSpPr>
        <p:spPr bwMode="auto">
          <a:xfrm>
            <a:off x="2133600" y="2362200"/>
            <a:ext cx="3429000" cy="1295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dirty="0">
                <a:latin typeface="Arial" charset="0"/>
                <a:ea typeface="新細明體" pitchFamily="18" charset="-120"/>
              </a:rPr>
              <a:t>Each process has </a:t>
            </a:r>
            <a:r>
              <a:rPr kumimoji="1" lang="en-US" altLang="zh-TW" b="1" dirty="0">
                <a:solidFill>
                  <a:srgbClr val="0000FF"/>
                </a:solidFill>
                <a:latin typeface="Arial" charset="0"/>
                <a:ea typeface="新細明體" pitchFamily="18" charset="-120"/>
              </a:rPr>
              <a:t>one</a:t>
            </a:r>
            <a:r>
              <a:rPr kumimoji="1" lang="en-US" altLang="zh-TW" dirty="0">
                <a:latin typeface="Arial" charset="0"/>
                <a:ea typeface="新細明體" pitchFamily="18" charset="-120"/>
              </a:rPr>
              <a:t> thread of execution.  At any time, only one instruction is being executed.</a:t>
            </a:r>
          </a:p>
        </p:txBody>
      </p:sp>
      <p:sp>
        <p:nvSpPr>
          <p:cNvPr id="38" name="Rectangle 2">
            <a:extLst>
              <a:ext uri="{FF2B5EF4-FFF2-40B4-BE49-F238E27FC236}">
                <a16:creationId xmlns:a16="http://schemas.microsoft.com/office/drawing/2014/main" id="{729655DE-8F63-467E-B6C1-FD97EEADE066}"/>
              </a:ext>
            </a:extLst>
          </p:cNvPr>
          <p:cNvSpPr>
            <a:spLocks noGrp="1" noChangeArrowheads="1"/>
          </p:cNvSpPr>
          <p:nvPr>
            <p:ph type="title"/>
          </p:nvPr>
        </p:nvSpPr>
        <p:spPr>
          <a:xfrm>
            <a:off x="152400" y="250825"/>
            <a:ext cx="7772400" cy="1143000"/>
          </a:xfrm>
        </p:spPr>
        <p:txBody>
          <a:bodyPr/>
          <a:lstStyle/>
          <a:p>
            <a:pPr algn="ctr" eaLnBrk="1" hangingPunct="1"/>
            <a:r>
              <a:rPr lang="en-US" altLang="zh-TW" dirty="0">
                <a:ea typeface="新細明體" pitchFamily="18" charset="-120"/>
              </a:rPr>
              <a:t>Single-Threaded Execution</a:t>
            </a:r>
          </a:p>
        </p:txBody>
      </p:sp>
      <p:sp>
        <p:nvSpPr>
          <p:cNvPr id="7" name="Slide Number Placeholder 6">
            <a:extLst>
              <a:ext uri="{FF2B5EF4-FFF2-40B4-BE49-F238E27FC236}">
                <a16:creationId xmlns:a16="http://schemas.microsoft.com/office/drawing/2014/main" id="{5E8F1DE8-5450-429D-A7E1-0AB1D4EF516B}"/>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6096000" y="2133600"/>
            <a:ext cx="3962400" cy="4343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0484" name="Rectangle 4"/>
          <p:cNvSpPr>
            <a:spLocks noChangeArrowheads="1"/>
          </p:cNvSpPr>
          <p:nvPr/>
        </p:nvSpPr>
        <p:spPr bwMode="auto">
          <a:xfrm>
            <a:off x="6477000" y="2514600"/>
            <a:ext cx="1676400" cy="2286000"/>
          </a:xfrm>
          <a:prstGeom prst="rect">
            <a:avLst/>
          </a:prstGeom>
          <a:solidFill>
            <a:srgbClr val="CCEC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int doub(int i) </a:t>
            </a:r>
          </a:p>
          <a:p>
            <a:r>
              <a:rPr kumimoji="1" lang="en-US" altLang="zh-TW" sz="1600">
                <a:latin typeface="Arial" charset="0"/>
                <a:ea typeface="新細明體" pitchFamily="18" charset="-120"/>
              </a:rPr>
              <a:t>{ return i*2; }</a:t>
            </a:r>
          </a:p>
          <a:p>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int b;</a:t>
            </a:r>
          </a:p>
          <a:p>
            <a:r>
              <a:rPr kumimoji="1" lang="en-US" altLang="zh-TW" sz="1600">
                <a:latin typeface="Arial" charset="0"/>
                <a:ea typeface="新細明體" pitchFamily="18" charset="-120"/>
              </a:rPr>
              <a:t>void main () {</a:t>
            </a:r>
          </a:p>
          <a:p>
            <a:r>
              <a:rPr kumimoji="1" lang="en-US" altLang="zh-TW" sz="1600">
                <a:latin typeface="Arial" charset="0"/>
                <a:ea typeface="新細明體" pitchFamily="18" charset="-120"/>
              </a:rPr>
              <a:t>  int a=3;</a:t>
            </a:r>
          </a:p>
          <a:p>
            <a:r>
              <a:rPr kumimoji="1" lang="en-US" altLang="zh-TW" sz="1600">
                <a:latin typeface="Arial" charset="0"/>
                <a:ea typeface="新細明體" pitchFamily="18" charset="-120"/>
              </a:rPr>
              <a:t>  b = doub(a+1);</a:t>
            </a:r>
          </a:p>
          <a:p>
            <a:r>
              <a:rPr kumimoji="1" lang="en-US" altLang="zh-TW" sz="1600">
                <a:latin typeface="Arial" charset="0"/>
                <a:ea typeface="新細明體" pitchFamily="18" charset="-120"/>
              </a:rPr>
              <a:t>  printf(“done”);</a:t>
            </a:r>
          </a:p>
          <a:p>
            <a:r>
              <a:rPr kumimoji="1" lang="en-US" altLang="zh-TW" sz="1600">
                <a:latin typeface="Arial" charset="0"/>
                <a:ea typeface="新細明體" pitchFamily="18" charset="-120"/>
              </a:rPr>
              <a:t>}</a:t>
            </a:r>
          </a:p>
        </p:txBody>
      </p:sp>
      <p:grpSp>
        <p:nvGrpSpPr>
          <p:cNvPr id="2" name="Group 5"/>
          <p:cNvGrpSpPr>
            <a:grpSpLocks/>
          </p:cNvGrpSpPr>
          <p:nvPr/>
        </p:nvGrpSpPr>
        <p:grpSpPr bwMode="auto">
          <a:xfrm>
            <a:off x="8382000" y="2514600"/>
            <a:ext cx="1447800" cy="838200"/>
            <a:chOff x="4320" y="1584"/>
            <a:chExt cx="912" cy="528"/>
          </a:xfrm>
        </p:grpSpPr>
        <p:sp>
          <p:nvSpPr>
            <p:cNvPr id="20515" name="Rectangle 6"/>
            <p:cNvSpPr>
              <a:spLocks noChangeArrowheads="1"/>
            </p:cNvSpPr>
            <p:nvPr/>
          </p:nvSpPr>
          <p:spPr bwMode="auto">
            <a:xfrm>
              <a:off x="4320" y="1584"/>
              <a:ext cx="912" cy="528"/>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20516" name="Rectangle 7"/>
            <p:cNvSpPr>
              <a:spLocks noChangeArrowheads="1"/>
            </p:cNvSpPr>
            <p:nvPr/>
          </p:nvSpPr>
          <p:spPr bwMode="auto">
            <a:xfrm>
              <a:off x="4608" y="1872"/>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8</a:t>
              </a:r>
            </a:p>
          </p:txBody>
        </p:sp>
        <p:sp>
          <p:nvSpPr>
            <p:cNvPr id="20517" name="Rectangle 8"/>
            <p:cNvSpPr>
              <a:spLocks noChangeArrowheads="1"/>
            </p:cNvSpPr>
            <p:nvPr/>
          </p:nvSpPr>
          <p:spPr bwMode="auto">
            <a:xfrm>
              <a:off x="4320" y="1872"/>
              <a:ext cx="288" cy="144"/>
            </a:xfrm>
            <a:prstGeom prst="rect">
              <a:avLst/>
            </a:prstGeom>
            <a:noFill/>
            <a:ln w="12700">
              <a:noFill/>
              <a:miter lim="800000"/>
              <a:headEnd type="none" w="sm" len="sm"/>
              <a:tailEnd type="none" w="sm" len="sm"/>
            </a:ln>
          </p:spPr>
          <p:txBody>
            <a:bodyPr wrap="none" anchor="ctr"/>
            <a:lstStyle/>
            <a:p>
              <a:pPr algn="ctr"/>
              <a:r>
                <a:rPr kumimoji="1" lang="en-US" altLang="zh-TW" sz="1400">
                  <a:latin typeface="Arial" charset="0"/>
                  <a:ea typeface="新細明體" pitchFamily="18" charset="-120"/>
                </a:rPr>
                <a:t>b</a:t>
              </a:r>
              <a:endParaRPr kumimoji="1" lang="en-US" altLang="zh-TW" sz="1200">
                <a:latin typeface="Times New Roman" pitchFamily="18" charset="0"/>
                <a:ea typeface="新細明體" pitchFamily="18" charset="-120"/>
              </a:endParaRPr>
            </a:p>
          </p:txBody>
        </p:sp>
        <p:sp>
          <p:nvSpPr>
            <p:cNvPr id="20518" name="Rectangle 9"/>
            <p:cNvSpPr>
              <a:spLocks noChangeArrowheads="1"/>
            </p:cNvSpPr>
            <p:nvPr/>
          </p:nvSpPr>
          <p:spPr bwMode="auto">
            <a:xfrm>
              <a:off x="4608" y="1680"/>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eaLnBrk="1" hangingPunct="1"/>
              <a:r>
                <a:rPr kumimoji="1" lang="en-US" altLang="zh-TW" sz="1600">
                  <a:latin typeface="Arial" charset="0"/>
                  <a:ea typeface="新細明體" pitchFamily="18" charset="-120"/>
                </a:rPr>
                <a:t>“done”</a:t>
              </a:r>
            </a:p>
          </p:txBody>
        </p:sp>
      </p:grpSp>
      <p:sp>
        <p:nvSpPr>
          <p:cNvPr id="20486" name="Rectangle 10"/>
          <p:cNvSpPr>
            <a:spLocks noChangeArrowheads="1"/>
          </p:cNvSpPr>
          <p:nvPr/>
        </p:nvSpPr>
        <p:spPr bwMode="auto">
          <a:xfrm>
            <a:off x="6248400" y="4038600"/>
            <a:ext cx="2286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sym typeface="Wingdings" pitchFamily="2" charset="2"/>
              </a:rPr>
              <a:t></a:t>
            </a:r>
            <a:r>
              <a:rPr kumimoji="1" lang="en-US" altLang="zh-TW" sz="1600">
                <a:latin typeface="Arial" charset="0"/>
                <a:ea typeface="新細明體" pitchFamily="18" charset="-120"/>
              </a:rPr>
              <a:t> </a:t>
            </a:r>
          </a:p>
        </p:txBody>
      </p:sp>
      <p:sp>
        <p:nvSpPr>
          <p:cNvPr id="20487" name="Rectangle 11"/>
          <p:cNvSpPr>
            <a:spLocks noChangeArrowheads="1"/>
          </p:cNvSpPr>
          <p:nvPr/>
        </p:nvSpPr>
        <p:spPr bwMode="auto">
          <a:xfrm>
            <a:off x="6096000" y="18288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Process image in RAM</a:t>
            </a:r>
          </a:p>
        </p:txBody>
      </p:sp>
      <p:sp>
        <p:nvSpPr>
          <p:cNvPr id="20488" name="Rectangle 12"/>
          <p:cNvSpPr>
            <a:spLocks noChangeArrowheads="1"/>
          </p:cNvSpPr>
          <p:nvPr/>
        </p:nvSpPr>
        <p:spPr bwMode="auto">
          <a:xfrm>
            <a:off x="6477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program</a:t>
            </a:r>
          </a:p>
        </p:txBody>
      </p:sp>
      <p:sp>
        <p:nvSpPr>
          <p:cNvPr id="20489" name="Rectangle 13"/>
          <p:cNvSpPr>
            <a:spLocks noChangeArrowheads="1"/>
          </p:cNvSpPr>
          <p:nvPr/>
        </p:nvSpPr>
        <p:spPr bwMode="auto">
          <a:xfrm>
            <a:off x="8382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data</a:t>
            </a:r>
          </a:p>
        </p:txBody>
      </p:sp>
      <p:sp>
        <p:nvSpPr>
          <p:cNvPr id="20490" name="Rectangle 14"/>
          <p:cNvSpPr>
            <a:spLocks noChangeArrowheads="1"/>
          </p:cNvSpPr>
          <p:nvPr/>
        </p:nvSpPr>
        <p:spPr bwMode="auto">
          <a:xfrm>
            <a:off x="8382000" y="35052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stack</a:t>
            </a:r>
          </a:p>
        </p:txBody>
      </p:sp>
      <p:grpSp>
        <p:nvGrpSpPr>
          <p:cNvPr id="3" name="Group 15"/>
          <p:cNvGrpSpPr>
            <a:grpSpLocks/>
          </p:cNvGrpSpPr>
          <p:nvPr/>
        </p:nvGrpSpPr>
        <p:grpSpPr bwMode="auto">
          <a:xfrm>
            <a:off x="6477000" y="5213350"/>
            <a:ext cx="1600200" cy="1066800"/>
            <a:chOff x="3072" y="3332"/>
            <a:chExt cx="1008" cy="672"/>
          </a:xfrm>
        </p:grpSpPr>
        <p:sp>
          <p:nvSpPr>
            <p:cNvPr id="20508" name="Rectangle 16"/>
            <p:cNvSpPr>
              <a:spLocks noChangeArrowheads="1"/>
            </p:cNvSpPr>
            <p:nvPr/>
          </p:nvSpPr>
          <p:spPr bwMode="auto">
            <a:xfrm>
              <a:off x="3072" y="3332"/>
              <a:ext cx="1008" cy="672"/>
            </a:xfrm>
            <a:prstGeom prst="rect">
              <a:avLst/>
            </a:prstGeom>
            <a:solidFill>
              <a:srgbClr val="CCEC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20509" name="Rectangle 17"/>
            <p:cNvSpPr>
              <a:spLocks noChangeArrowheads="1"/>
            </p:cNvSpPr>
            <p:nvPr/>
          </p:nvSpPr>
          <p:spPr bwMode="auto">
            <a:xfrm>
              <a:off x="3408" y="3380"/>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20510" name="Rectangle 18"/>
            <p:cNvSpPr>
              <a:spLocks noChangeArrowheads="1"/>
            </p:cNvSpPr>
            <p:nvPr/>
          </p:nvSpPr>
          <p:spPr bwMode="auto">
            <a:xfrm>
              <a:off x="3168" y="3380"/>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20511" name="Rectangle 19"/>
            <p:cNvSpPr>
              <a:spLocks noChangeArrowheads="1"/>
            </p:cNvSpPr>
            <p:nvPr/>
          </p:nvSpPr>
          <p:spPr bwMode="auto">
            <a:xfrm>
              <a:off x="3408" y="3572"/>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20512" name="Rectangle 20"/>
            <p:cNvSpPr>
              <a:spLocks noChangeArrowheads="1"/>
            </p:cNvSpPr>
            <p:nvPr/>
          </p:nvSpPr>
          <p:spPr bwMode="auto">
            <a:xfrm>
              <a:off x="3168" y="357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20513" name="Rectangle 21"/>
            <p:cNvSpPr>
              <a:spLocks noChangeArrowheads="1"/>
            </p:cNvSpPr>
            <p:nvPr/>
          </p:nvSpPr>
          <p:spPr bwMode="auto">
            <a:xfrm>
              <a:off x="3408" y="3764"/>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20514" name="Rectangle 22"/>
            <p:cNvSpPr>
              <a:spLocks noChangeArrowheads="1"/>
            </p:cNvSpPr>
            <p:nvPr/>
          </p:nvSpPr>
          <p:spPr bwMode="auto">
            <a:xfrm>
              <a:off x="3168" y="37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20492" name="Rectangle 23"/>
          <p:cNvSpPr>
            <a:spLocks noChangeArrowheads="1"/>
          </p:cNvSpPr>
          <p:nvPr/>
        </p:nvSpPr>
        <p:spPr bwMode="auto">
          <a:xfrm>
            <a:off x="6477000" y="4876800"/>
            <a:ext cx="1752600" cy="336550"/>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a:t>
            </a:r>
          </a:p>
        </p:txBody>
      </p:sp>
      <p:grpSp>
        <p:nvGrpSpPr>
          <p:cNvPr id="4" name="Group 24"/>
          <p:cNvGrpSpPr>
            <a:grpSpLocks/>
          </p:cNvGrpSpPr>
          <p:nvPr/>
        </p:nvGrpSpPr>
        <p:grpSpPr bwMode="auto">
          <a:xfrm>
            <a:off x="8382000" y="3733800"/>
            <a:ext cx="1447800" cy="1447800"/>
            <a:chOff x="4272" y="2400"/>
            <a:chExt cx="912" cy="912"/>
          </a:xfrm>
        </p:grpSpPr>
        <p:sp>
          <p:nvSpPr>
            <p:cNvPr id="20499" name="Rectangle 25"/>
            <p:cNvSpPr>
              <a:spLocks noChangeArrowheads="1"/>
            </p:cNvSpPr>
            <p:nvPr/>
          </p:nvSpPr>
          <p:spPr bwMode="auto">
            <a:xfrm>
              <a:off x="4272" y="2400"/>
              <a:ext cx="912" cy="912"/>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400">
                <a:latin typeface="Arial" charset="0"/>
                <a:ea typeface="新細明體" pitchFamily="18" charset="-120"/>
              </a:endParaRPr>
            </a:p>
          </p:txBody>
        </p:sp>
        <p:sp>
          <p:nvSpPr>
            <p:cNvPr id="20500" name="Rectangle 26"/>
            <p:cNvSpPr>
              <a:spLocks noChangeArrowheads="1"/>
            </p:cNvSpPr>
            <p:nvPr/>
          </p:nvSpPr>
          <p:spPr bwMode="auto">
            <a:xfrm>
              <a:off x="4608" y="2640"/>
              <a:ext cx="336" cy="148"/>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0501" name="Rectangle 27"/>
            <p:cNvSpPr>
              <a:spLocks noChangeArrowheads="1"/>
            </p:cNvSpPr>
            <p:nvPr/>
          </p:nvSpPr>
          <p:spPr bwMode="auto">
            <a:xfrm>
              <a:off x="4608" y="2780"/>
              <a:ext cx="336" cy="148"/>
            </a:xfrm>
            <a:prstGeom prst="rect">
              <a:avLst/>
            </a:prstGeom>
            <a:solidFill>
              <a:srgbClr val="FFFFFF"/>
            </a:solidFill>
            <a:ln w="9525">
              <a:solidFill>
                <a:schemeClr val="tx1"/>
              </a:solid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20502" name="Rectangle 28"/>
            <p:cNvSpPr>
              <a:spLocks noChangeArrowheads="1"/>
            </p:cNvSpPr>
            <p:nvPr/>
          </p:nvSpPr>
          <p:spPr bwMode="auto">
            <a:xfrm>
              <a:off x="4608" y="2928"/>
              <a:ext cx="336" cy="148"/>
            </a:xfrm>
            <a:prstGeom prst="rect">
              <a:avLst/>
            </a:prstGeom>
            <a:solidFill>
              <a:srgbClr val="FFFFFF"/>
            </a:solidFill>
            <a:ln w="9525">
              <a:solidFill>
                <a:schemeClr val="tx1"/>
              </a:solid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20503" name="Rectangle 29"/>
            <p:cNvSpPr>
              <a:spLocks noChangeArrowheads="1"/>
            </p:cNvSpPr>
            <p:nvPr/>
          </p:nvSpPr>
          <p:spPr bwMode="auto">
            <a:xfrm>
              <a:off x="4608" y="3072"/>
              <a:ext cx="336" cy="148"/>
            </a:xfrm>
            <a:prstGeom prst="rect">
              <a:avLst/>
            </a:prstGeom>
            <a:solidFill>
              <a:srgbClr val="FFFFFF"/>
            </a:solidFill>
            <a:ln w="9525">
              <a:solidFill>
                <a:schemeClr val="tx1"/>
              </a:solidFill>
              <a:miter lim="800000"/>
              <a:headEnd/>
              <a:tailEnd/>
            </a:ln>
          </p:spPr>
          <p:txBody>
            <a:bodyPr wrap="none" anchor="ctr"/>
            <a:lstStyle/>
            <a:p>
              <a:pPr algn="ctr"/>
              <a:r>
                <a:rPr kumimoji="1" lang="en-US" altLang="zh-TW" sz="1600">
                  <a:latin typeface="Arial" charset="0"/>
                  <a:ea typeface="新細明體" pitchFamily="18" charset="-120"/>
                </a:rPr>
                <a:t>3</a:t>
              </a:r>
            </a:p>
          </p:txBody>
        </p:sp>
        <p:sp>
          <p:nvSpPr>
            <p:cNvPr id="20504" name="Line 30"/>
            <p:cNvSpPr>
              <a:spLocks noChangeShapeType="1"/>
            </p:cNvSpPr>
            <p:nvPr/>
          </p:nvSpPr>
          <p:spPr bwMode="auto">
            <a:xfrm flipV="1">
              <a:off x="4608" y="2496"/>
              <a:ext cx="1" cy="148"/>
            </a:xfrm>
            <a:prstGeom prst="line">
              <a:avLst/>
            </a:prstGeom>
            <a:noFill/>
            <a:ln w="9525">
              <a:solidFill>
                <a:schemeClr val="tx1"/>
              </a:solidFill>
              <a:round/>
              <a:headEnd/>
              <a:tailEnd/>
            </a:ln>
          </p:spPr>
          <p:txBody>
            <a:bodyPr wrap="none"/>
            <a:lstStyle/>
            <a:p>
              <a:endParaRPr lang="en-US"/>
            </a:p>
          </p:txBody>
        </p:sp>
        <p:sp>
          <p:nvSpPr>
            <p:cNvPr id="20505" name="Line 31"/>
            <p:cNvSpPr>
              <a:spLocks noChangeShapeType="1"/>
            </p:cNvSpPr>
            <p:nvPr/>
          </p:nvSpPr>
          <p:spPr bwMode="auto">
            <a:xfrm flipV="1">
              <a:off x="4944" y="2492"/>
              <a:ext cx="1" cy="148"/>
            </a:xfrm>
            <a:prstGeom prst="line">
              <a:avLst/>
            </a:prstGeom>
            <a:noFill/>
            <a:ln w="9525">
              <a:solidFill>
                <a:schemeClr val="tx1"/>
              </a:solidFill>
              <a:round/>
              <a:headEnd/>
              <a:tailEnd/>
            </a:ln>
          </p:spPr>
          <p:txBody>
            <a:bodyPr wrap="none"/>
            <a:lstStyle/>
            <a:p>
              <a:endParaRPr lang="en-US"/>
            </a:p>
          </p:txBody>
        </p:sp>
        <p:sp>
          <p:nvSpPr>
            <p:cNvPr id="20506" name="Rectangle 32"/>
            <p:cNvSpPr>
              <a:spLocks noChangeArrowheads="1"/>
            </p:cNvSpPr>
            <p:nvPr/>
          </p:nvSpPr>
          <p:spPr bwMode="auto">
            <a:xfrm>
              <a:off x="4416" y="2928"/>
              <a:ext cx="192" cy="148"/>
            </a:xfrm>
            <a:prstGeom prst="rect">
              <a:avLst/>
            </a:prstGeom>
            <a:noFill/>
            <a:ln w="9525">
              <a:no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20507" name="Rectangle 33"/>
            <p:cNvSpPr>
              <a:spLocks noChangeArrowheads="1"/>
            </p:cNvSpPr>
            <p:nvPr/>
          </p:nvSpPr>
          <p:spPr bwMode="auto">
            <a:xfrm>
              <a:off x="4416" y="3072"/>
              <a:ext cx="192" cy="148"/>
            </a:xfrm>
            <a:prstGeom prst="rect">
              <a:avLst/>
            </a:prstGeom>
            <a:noFill/>
            <a:ln w="9525">
              <a:noFill/>
              <a:miter lim="800000"/>
              <a:headEnd/>
              <a:tailEnd/>
            </a:ln>
          </p:spPr>
          <p:txBody>
            <a:bodyPr wrap="none" anchor="ctr"/>
            <a:lstStyle/>
            <a:p>
              <a:pPr algn="ctr"/>
              <a:r>
                <a:rPr kumimoji="1" lang="en-US" altLang="zh-TW" sz="1600">
                  <a:latin typeface="Arial" charset="0"/>
                  <a:ea typeface="新細明體" pitchFamily="18" charset="-120"/>
                </a:rPr>
                <a:t>a</a:t>
              </a:r>
            </a:p>
          </p:txBody>
        </p:sp>
      </p:grpSp>
      <p:sp>
        <p:nvSpPr>
          <p:cNvPr id="517154" name="Rectangle 34"/>
          <p:cNvSpPr>
            <a:spLocks noChangeArrowheads="1"/>
          </p:cNvSpPr>
          <p:nvPr/>
        </p:nvSpPr>
        <p:spPr bwMode="auto">
          <a:xfrm>
            <a:off x="2133600" y="3962400"/>
            <a:ext cx="3429000" cy="1828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buFont typeface="Wingdings" pitchFamily="2" charset="2"/>
              <a:buNone/>
              <a:defRPr/>
            </a:pPr>
            <a:r>
              <a:rPr kumimoji="1" lang="en-US" altLang="zh-TW" sz="1600">
                <a:latin typeface="Arial" charset="0"/>
                <a:ea typeface="新細明體" pitchFamily="18" charset="-120"/>
              </a:rPr>
              <a:t>The arrow indicates the current instruction being executed.  Its relation with the register PC and the PC value in the PCB is illustrated in the last example of Chap 3.  Also notice how the stack changes in the course of execution.</a:t>
            </a:r>
          </a:p>
        </p:txBody>
      </p:sp>
      <p:sp>
        <p:nvSpPr>
          <p:cNvPr id="517155" name="Rectangle 35"/>
          <p:cNvSpPr>
            <a:spLocks noChangeArrowheads="1"/>
          </p:cNvSpPr>
          <p:nvPr/>
        </p:nvSpPr>
        <p:spPr bwMode="auto">
          <a:xfrm>
            <a:off x="2133600" y="2362200"/>
            <a:ext cx="3429000" cy="1295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dirty="0">
                <a:latin typeface="Arial" charset="0"/>
                <a:ea typeface="新細明體" pitchFamily="18" charset="-120"/>
              </a:rPr>
              <a:t>Each process has </a:t>
            </a:r>
            <a:r>
              <a:rPr kumimoji="1" lang="en-US" altLang="zh-TW" b="1" dirty="0">
                <a:solidFill>
                  <a:srgbClr val="0000FF"/>
                </a:solidFill>
                <a:latin typeface="Arial" charset="0"/>
                <a:ea typeface="新細明體" pitchFamily="18" charset="-120"/>
              </a:rPr>
              <a:t>one</a:t>
            </a:r>
            <a:r>
              <a:rPr kumimoji="1" lang="en-US" altLang="zh-TW" dirty="0">
                <a:latin typeface="Arial" charset="0"/>
                <a:ea typeface="新細明體" pitchFamily="18" charset="-120"/>
              </a:rPr>
              <a:t> thread of execution.  At any time, only one instruction is being executed.</a:t>
            </a:r>
          </a:p>
        </p:txBody>
      </p:sp>
      <p:sp>
        <p:nvSpPr>
          <p:cNvPr id="38" name="Rectangle 2">
            <a:extLst>
              <a:ext uri="{FF2B5EF4-FFF2-40B4-BE49-F238E27FC236}">
                <a16:creationId xmlns:a16="http://schemas.microsoft.com/office/drawing/2014/main" id="{5C8954F8-72AF-4CF1-B9F4-6637BA76E477}"/>
              </a:ext>
            </a:extLst>
          </p:cNvPr>
          <p:cNvSpPr>
            <a:spLocks noGrp="1" noChangeArrowheads="1"/>
          </p:cNvSpPr>
          <p:nvPr>
            <p:ph type="title"/>
          </p:nvPr>
        </p:nvSpPr>
        <p:spPr>
          <a:xfrm>
            <a:off x="152400" y="250825"/>
            <a:ext cx="7772400" cy="1143000"/>
          </a:xfrm>
        </p:spPr>
        <p:txBody>
          <a:bodyPr/>
          <a:lstStyle/>
          <a:p>
            <a:pPr algn="ctr" eaLnBrk="1" hangingPunct="1"/>
            <a:r>
              <a:rPr lang="en-US" altLang="zh-TW" dirty="0">
                <a:ea typeface="新細明體" pitchFamily="18" charset="-120"/>
              </a:rPr>
              <a:t>Single-Threaded Execution</a:t>
            </a:r>
          </a:p>
        </p:txBody>
      </p:sp>
      <p:sp>
        <p:nvSpPr>
          <p:cNvPr id="7" name="Slide Number Placeholder 6">
            <a:extLst>
              <a:ext uri="{FF2B5EF4-FFF2-40B4-BE49-F238E27FC236}">
                <a16:creationId xmlns:a16="http://schemas.microsoft.com/office/drawing/2014/main" id="{EC674FAF-0CFB-4AAC-8652-0500A483B9C3}"/>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6096000" y="2133600"/>
            <a:ext cx="3962400" cy="4343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1508" name="Rectangle 4"/>
          <p:cNvSpPr>
            <a:spLocks noChangeArrowheads="1"/>
          </p:cNvSpPr>
          <p:nvPr/>
        </p:nvSpPr>
        <p:spPr bwMode="auto">
          <a:xfrm>
            <a:off x="6477000" y="2514600"/>
            <a:ext cx="1676400" cy="2286000"/>
          </a:xfrm>
          <a:prstGeom prst="rect">
            <a:avLst/>
          </a:prstGeom>
          <a:solidFill>
            <a:srgbClr val="CCEC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int doub(int i) </a:t>
            </a:r>
          </a:p>
          <a:p>
            <a:r>
              <a:rPr kumimoji="1" lang="en-US" altLang="zh-TW" sz="1600">
                <a:latin typeface="Arial" charset="0"/>
                <a:ea typeface="新細明體" pitchFamily="18" charset="-120"/>
              </a:rPr>
              <a:t>{ return i*2; }</a:t>
            </a:r>
          </a:p>
          <a:p>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int b;</a:t>
            </a:r>
          </a:p>
          <a:p>
            <a:r>
              <a:rPr kumimoji="1" lang="en-US" altLang="zh-TW" sz="1600">
                <a:latin typeface="Arial" charset="0"/>
                <a:ea typeface="新細明體" pitchFamily="18" charset="-120"/>
              </a:rPr>
              <a:t>void main () {</a:t>
            </a:r>
          </a:p>
          <a:p>
            <a:r>
              <a:rPr kumimoji="1" lang="en-US" altLang="zh-TW" sz="1600">
                <a:latin typeface="Arial" charset="0"/>
                <a:ea typeface="新細明體" pitchFamily="18" charset="-120"/>
              </a:rPr>
              <a:t>  int a=3;</a:t>
            </a:r>
          </a:p>
          <a:p>
            <a:r>
              <a:rPr kumimoji="1" lang="en-US" altLang="zh-TW" sz="1600">
                <a:latin typeface="Arial" charset="0"/>
                <a:ea typeface="新細明體" pitchFamily="18" charset="-120"/>
              </a:rPr>
              <a:t>  b = doub(a+1);</a:t>
            </a:r>
          </a:p>
          <a:p>
            <a:r>
              <a:rPr kumimoji="1" lang="en-US" altLang="zh-TW" sz="1600">
                <a:latin typeface="Arial" charset="0"/>
                <a:ea typeface="新細明體" pitchFamily="18" charset="-120"/>
              </a:rPr>
              <a:t>  printf(“done”);</a:t>
            </a:r>
          </a:p>
          <a:p>
            <a:r>
              <a:rPr kumimoji="1" lang="en-US" altLang="zh-TW" sz="1600">
                <a:latin typeface="Arial" charset="0"/>
                <a:ea typeface="新細明體" pitchFamily="18" charset="-120"/>
              </a:rPr>
              <a:t>}</a:t>
            </a:r>
          </a:p>
        </p:txBody>
      </p:sp>
      <p:sp>
        <p:nvSpPr>
          <p:cNvPr id="21509" name="Rectangle 5"/>
          <p:cNvSpPr>
            <a:spLocks noChangeArrowheads="1"/>
          </p:cNvSpPr>
          <p:nvPr/>
        </p:nvSpPr>
        <p:spPr bwMode="auto">
          <a:xfrm>
            <a:off x="6248400" y="4343400"/>
            <a:ext cx="2286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sym typeface="Wingdings" pitchFamily="2" charset="2"/>
              </a:rPr>
              <a:t></a:t>
            </a:r>
            <a:r>
              <a:rPr kumimoji="1" lang="en-US" altLang="zh-TW" sz="1600">
                <a:latin typeface="Arial" charset="0"/>
                <a:ea typeface="新細明體" pitchFamily="18" charset="-120"/>
              </a:rPr>
              <a:t> </a:t>
            </a:r>
          </a:p>
        </p:txBody>
      </p:sp>
      <p:sp>
        <p:nvSpPr>
          <p:cNvPr id="21510" name="Rectangle 6"/>
          <p:cNvSpPr>
            <a:spLocks noChangeArrowheads="1"/>
          </p:cNvSpPr>
          <p:nvPr/>
        </p:nvSpPr>
        <p:spPr bwMode="auto">
          <a:xfrm>
            <a:off x="6096000" y="18288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Process image in RAM</a:t>
            </a:r>
          </a:p>
        </p:txBody>
      </p:sp>
      <p:sp>
        <p:nvSpPr>
          <p:cNvPr id="21511" name="Rectangle 7"/>
          <p:cNvSpPr>
            <a:spLocks noChangeArrowheads="1"/>
          </p:cNvSpPr>
          <p:nvPr/>
        </p:nvSpPr>
        <p:spPr bwMode="auto">
          <a:xfrm>
            <a:off x="6477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program</a:t>
            </a:r>
          </a:p>
        </p:txBody>
      </p:sp>
      <p:sp>
        <p:nvSpPr>
          <p:cNvPr id="21512" name="Rectangle 8"/>
          <p:cNvSpPr>
            <a:spLocks noChangeArrowheads="1"/>
          </p:cNvSpPr>
          <p:nvPr/>
        </p:nvSpPr>
        <p:spPr bwMode="auto">
          <a:xfrm>
            <a:off x="8382000" y="22860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data</a:t>
            </a:r>
          </a:p>
        </p:txBody>
      </p:sp>
      <p:sp>
        <p:nvSpPr>
          <p:cNvPr id="21513" name="Rectangle 9"/>
          <p:cNvSpPr>
            <a:spLocks noChangeArrowheads="1"/>
          </p:cNvSpPr>
          <p:nvPr/>
        </p:nvSpPr>
        <p:spPr bwMode="auto">
          <a:xfrm>
            <a:off x="8382000" y="3505200"/>
            <a:ext cx="914400" cy="228600"/>
          </a:xfrm>
          <a:prstGeom prst="rect">
            <a:avLst/>
          </a:prstGeom>
          <a:noFill/>
          <a:ln w="12700">
            <a:noFill/>
            <a:miter lim="800000"/>
            <a:headEnd type="none" w="sm" len="sm"/>
            <a:tailEnd type="none" w="sm" len="sm"/>
          </a:ln>
        </p:spPr>
        <p:txBody>
          <a:bodyPr wrap="none" anchor="ctr"/>
          <a:lstStyle/>
          <a:p>
            <a:r>
              <a:rPr kumimoji="1" lang="en-US" altLang="zh-TW" sz="1600">
                <a:latin typeface="Arial" charset="0"/>
                <a:ea typeface="新細明體" pitchFamily="18" charset="-120"/>
              </a:rPr>
              <a:t>stack</a:t>
            </a:r>
          </a:p>
        </p:txBody>
      </p:sp>
      <p:grpSp>
        <p:nvGrpSpPr>
          <p:cNvPr id="2" name="Group 10"/>
          <p:cNvGrpSpPr>
            <a:grpSpLocks/>
          </p:cNvGrpSpPr>
          <p:nvPr/>
        </p:nvGrpSpPr>
        <p:grpSpPr bwMode="auto">
          <a:xfrm>
            <a:off x="6477000" y="5213350"/>
            <a:ext cx="1600200" cy="1066800"/>
            <a:chOff x="3072" y="3332"/>
            <a:chExt cx="1008" cy="672"/>
          </a:xfrm>
        </p:grpSpPr>
        <p:sp>
          <p:nvSpPr>
            <p:cNvPr id="21536" name="Rectangle 11"/>
            <p:cNvSpPr>
              <a:spLocks noChangeArrowheads="1"/>
            </p:cNvSpPr>
            <p:nvPr/>
          </p:nvSpPr>
          <p:spPr bwMode="auto">
            <a:xfrm>
              <a:off x="3072" y="3332"/>
              <a:ext cx="1008" cy="672"/>
            </a:xfrm>
            <a:prstGeom prst="rect">
              <a:avLst/>
            </a:prstGeom>
            <a:solidFill>
              <a:srgbClr val="CCEC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21537" name="Rectangle 12"/>
            <p:cNvSpPr>
              <a:spLocks noChangeArrowheads="1"/>
            </p:cNvSpPr>
            <p:nvPr/>
          </p:nvSpPr>
          <p:spPr bwMode="auto">
            <a:xfrm>
              <a:off x="3408" y="3380"/>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21538" name="Rectangle 13"/>
            <p:cNvSpPr>
              <a:spLocks noChangeArrowheads="1"/>
            </p:cNvSpPr>
            <p:nvPr/>
          </p:nvSpPr>
          <p:spPr bwMode="auto">
            <a:xfrm>
              <a:off x="3168" y="3380"/>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21539" name="Rectangle 14"/>
            <p:cNvSpPr>
              <a:spLocks noChangeArrowheads="1"/>
            </p:cNvSpPr>
            <p:nvPr/>
          </p:nvSpPr>
          <p:spPr bwMode="auto">
            <a:xfrm>
              <a:off x="3408" y="3572"/>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21540" name="Rectangle 15"/>
            <p:cNvSpPr>
              <a:spLocks noChangeArrowheads="1"/>
            </p:cNvSpPr>
            <p:nvPr/>
          </p:nvSpPr>
          <p:spPr bwMode="auto">
            <a:xfrm>
              <a:off x="3168" y="357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21541" name="Rectangle 16"/>
            <p:cNvSpPr>
              <a:spLocks noChangeArrowheads="1"/>
            </p:cNvSpPr>
            <p:nvPr/>
          </p:nvSpPr>
          <p:spPr bwMode="auto">
            <a:xfrm>
              <a:off x="3408" y="3764"/>
              <a:ext cx="576" cy="192"/>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t>
              </a:r>
            </a:p>
          </p:txBody>
        </p:sp>
        <p:sp>
          <p:nvSpPr>
            <p:cNvPr id="21542" name="Rectangle 17"/>
            <p:cNvSpPr>
              <a:spLocks noChangeArrowheads="1"/>
            </p:cNvSpPr>
            <p:nvPr/>
          </p:nvSpPr>
          <p:spPr bwMode="auto">
            <a:xfrm>
              <a:off x="3168" y="37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21515" name="Rectangle 18"/>
          <p:cNvSpPr>
            <a:spLocks noChangeArrowheads="1"/>
          </p:cNvSpPr>
          <p:nvPr/>
        </p:nvSpPr>
        <p:spPr bwMode="auto">
          <a:xfrm>
            <a:off x="6477000" y="4876800"/>
            <a:ext cx="1752600" cy="336550"/>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a:t>
            </a:r>
          </a:p>
        </p:txBody>
      </p:sp>
      <p:grpSp>
        <p:nvGrpSpPr>
          <p:cNvPr id="3" name="Group 19"/>
          <p:cNvGrpSpPr>
            <a:grpSpLocks/>
          </p:cNvGrpSpPr>
          <p:nvPr/>
        </p:nvGrpSpPr>
        <p:grpSpPr bwMode="auto">
          <a:xfrm>
            <a:off x="8382000" y="2514600"/>
            <a:ext cx="1447800" cy="838200"/>
            <a:chOff x="4320" y="1584"/>
            <a:chExt cx="912" cy="528"/>
          </a:xfrm>
        </p:grpSpPr>
        <p:sp>
          <p:nvSpPr>
            <p:cNvPr id="21532" name="Rectangle 20"/>
            <p:cNvSpPr>
              <a:spLocks noChangeArrowheads="1"/>
            </p:cNvSpPr>
            <p:nvPr/>
          </p:nvSpPr>
          <p:spPr bwMode="auto">
            <a:xfrm>
              <a:off x="4320" y="1584"/>
              <a:ext cx="912" cy="528"/>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21533" name="Rectangle 21"/>
            <p:cNvSpPr>
              <a:spLocks noChangeArrowheads="1"/>
            </p:cNvSpPr>
            <p:nvPr/>
          </p:nvSpPr>
          <p:spPr bwMode="auto">
            <a:xfrm>
              <a:off x="4608" y="1872"/>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8</a:t>
              </a:r>
            </a:p>
          </p:txBody>
        </p:sp>
        <p:sp>
          <p:nvSpPr>
            <p:cNvPr id="21534" name="Rectangle 22"/>
            <p:cNvSpPr>
              <a:spLocks noChangeArrowheads="1"/>
            </p:cNvSpPr>
            <p:nvPr/>
          </p:nvSpPr>
          <p:spPr bwMode="auto">
            <a:xfrm>
              <a:off x="4320" y="1872"/>
              <a:ext cx="288" cy="144"/>
            </a:xfrm>
            <a:prstGeom prst="rect">
              <a:avLst/>
            </a:prstGeom>
            <a:noFill/>
            <a:ln w="12700">
              <a:noFill/>
              <a:miter lim="800000"/>
              <a:headEnd type="none" w="sm" len="sm"/>
              <a:tailEnd type="none" w="sm" len="sm"/>
            </a:ln>
          </p:spPr>
          <p:txBody>
            <a:bodyPr wrap="none" anchor="ctr"/>
            <a:lstStyle/>
            <a:p>
              <a:pPr algn="ctr"/>
              <a:r>
                <a:rPr kumimoji="1" lang="en-US" altLang="zh-TW" sz="1400">
                  <a:latin typeface="Arial" charset="0"/>
                  <a:ea typeface="新細明體" pitchFamily="18" charset="-120"/>
                </a:rPr>
                <a:t>b</a:t>
              </a:r>
              <a:endParaRPr kumimoji="1" lang="en-US" altLang="zh-TW" sz="1200">
                <a:latin typeface="Times New Roman" pitchFamily="18" charset="0"/>
                <a:ea typeface="新細明體" pitchFamily="18" charset="-120"/>
              </a:endParaRPr>
            </a:p>
          </p:txBody>
        </p:sp>
        <p:sp>
          <p:nvSpPr>
            <p:cNvPr id="21535" name="Rectangle 23"/>
            <p:cNvSpPr>
              <a:spLocks noChangeArrowheads="1"/>
            </p:cNvSpPr>
            <p:nvPr/>
          </p:nvSpPr>
          <p:spPr bwMode="auto">
            <a:xfrm>
              <a:off x="4608" y="1680"/>
              <a:ext cx="480"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eaLnBrk="1" hangingPunct="1"/>
              <a:r>
                <a:rPr kumimoji="1" lang="en-US" altLang="zh-TW" sz="1600">
                  <a:latin typeface="Arial" charset="0"/>
                  <a:ea typeface="新細明體" pitchFamily="18" charset="-120"/>
                </a:rPr>
                <a:t>“done”</a:t>
              </a:r>
            </a:p>
          </p:txBody>
        </p:sp>
      </p:grpSp>
      <p:grpSp>
        <p:nvGrpSpPr>
          <p:cNvPr id="4" name="Group 24"/>
          <p:cNvGrpSpPr>
            <a:grpSpLocks/>
          </p:cNvGrpSpPr>
          <p:nvPr/>
        </p:nvGrpSpPr>
        <p:grpSpPr bwMode="auto">
          <a:xfrm>
            <a:off x="8382000" y="3733800"/>
            <a:ext cx="1447800" cy="1447800"/>
            <a:chOff x="4272" y="2400"/>
            <a:chExt cx="912" cy="912"/>
          </a:xfrm>
        </p:grpSpPr>
        <p:sp>
          <p:nvSpPr>
            <p:cNvPr id="21523" name="Rectangle 25"/>
            <p:cNvSpPr>
              <a:spLocks noChangeArrowheads="1"/>
            </p:cNvSpPr>
            <p:nvPr/>
          </p:nvSpPr>
          <p:spPr bwMode="auto">
            <a:xfrm>
              <a:off x="4272" y="2400"/>
              <a:ext cx="912" cy="912"/>
            </a:xfrm>
            <a:prstGeom prst="rect">
              <a:avLst/>
            </a:prstGeom>
            <a:solidFill>
              <a:srgbClr val="CCECFF"/>
            </a:solidFill>
            <a:ln w="12700">
              <a:solidFill>
                <a:schemeClr val="tx1"/>
              </a:solidFill>
              <a:miter lim="800000"/>
              <a:headEnd type="none" w="sm" len="sm"/>
              <a:tailEnd type="none" w="sm" len="sm"/>
            </a:ln>
          </p:spPr>
          <p:txBody>
            <a:bodyPr wrap="none"/>
            <a:lstStyle/>
            <a:p>
              <a:endParaRPr kumimoji="1" lang="zh-TW" altLang="en-US" sz="1400">
                <a:latin typeface="Arial" charset="0"/>
                <a:ea typeface="新細明體" pitchFamily="18" charset="-120"/>
              </a:endParaRPr>
            </a:p>
          </p:txBody>
        </p:sp>
        <p:sp>
          <p:nvSpPr>
            <p:cNvPr id="21524" name="Rectangle 26"/>
            <p:cNvSpPr>
              <a:spLocks noChangeArrowheads="1"/>
            </p:cNvSpPr>
            <p:nvPr/>
          </p:nvSpPr>
          <p:spPr bwMode="auto">
            <a:xfrm>
              <a:off x="4608" y="2640"/>
              <a:ext cx="336" cy="148"/>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1525" name="Rectangle 27"/>
            <p:cNvSpPr>
              <a:spLocks noChangeArrowheads="1"/>
            </p:cNvSpPr>
            <p:nvPr/>
          </p:nvSpPr>
          <p:spPr bwMode="auto">
            <a:xfrm>
              <a:off x="4608" y="2780"/>
              <a:ext cx="336" cy="148"/>
            </a:xfrm>
            <a:prstGeom prst="rect">
              <a:avLst/>
            </a:prstGeom>
            <a:solidFill>
              <a:srgbClr val="FFFFFF"/>
            </a:solidFill>
            <a:ln w="9525">
              <a:solidFill>
                <a:schemeClr val="tx1"/>
              </a:solid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21526" name="Rectangle 28"/>
            <p:cNvSpPr>
              <a:spLocks noChangeArrowheads="1"/>
            </p:cNvSpPr>
            <p:nvPr/>
          </p:nvSpPr>
          <p:spPr bwMode="auto">
            <a:xfrm>
              <a:off x="4608" y="2928"/>
              <a:ext cx="336" cy="148"/>
            </a:xfrm>
            <a:prstGeom prst="rect">
              <a:avLst/>
            </a:prstGeom>
            <a:solidFill>
              <a:srgbClr val="FFFFFF"/>
            </a:solidFill>
            <a:ln w="9525">
              <a:solidFill>
                <a:schemeClr val="tx1"/>
              </a:solid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21527" name="Rectangle 29"/>
            <p:cNvSpPr>
              <a:spLocks noChangeArrowheads="1"/>
            </p:cNvSpPr>
            <p:nvPr/>
          </p:nvSpPr>
          <p:spPr bwMode="auto">
            <a:xfrm>
              <a:off x="4608" y="3072"/>
              <a:ext cx="336" cy="148"/>
            </a:xfrm>
            <a:prstGeom prst="rect">
              <a:avLst/>
            </a:prstGeom>
            <a:solidFill>
              <a:srgbClr val="FFFFFF"/>
            </a:solidFill>
            <a:ln w="9525">
              <a:solidFill>
                <a:schemeClr val="tx1"/>
              </a:solidFill>
              <a:miter lim="800000"/>
              <a:headEnd/>
              <a:tailEnd/>
            </a:ln>
          </p:spPr>
          <p:txBody>
            <a:bodyPr wrap="none" anchor="ctr"/>
            <a:lstStyle/>
            <a:p>
              <a:pPr algn="ctr"/>
              <a:r>
                <a:rPr kumimoji="1" lang="en-US" altLang="zh-TW" sz="1600">
                  <a:latin typeface="Arial" charset="0"/>
                  <a:ea typeface="新細明體" pitchFamily="18" charset="-120"/>
                </a:rPr>
                <a:t>3</a:t>
              </a:r>
            </a:p>
          </p:txBody>
        </p:sp>
        <p:sp>
          <p:nvSpPr>
            <p:cNvPr id="21528" name="Line 30"/>
            <p:cNvSpPr>
              <a:spLocks noChangeShapeType="1"/>
            </p:cNvSpPr>
            <p:nvPr/>
          </p:nvSpPr>
          <p:spPr bwMode="auto">
            <a:xfrm flipV="1">
              <a:off x="4608" y="2496"/>
              <a:ext cx="1" cy="148"/>
            </a:xfrm>
            <a:prstGeom prst="line">
              <a:avLst/>
            </a:prstGeom>
            <a:noFill/>
            <a:ln w="9525">
              <a:solidFill>
                <a:schemeClr val="tx1"/>
              </a:solidFill>
              <a:round/>
              <a:headEnd/>
              <a:tailEnd/>
            </a:ln>
          </p:spPr>
          <p:txBody>
            <a:bodyPr wrap="none"/>
            <a:lstStyle/>
            <a:p>
              <a:endParaRPr lang="en-US"/>
            </a:p>
          </p:txBody>
        </p:sp>
        <p:sp>
          <p:nvSpPr>
            <p:cNvPr id="21529" name="Line 31"/>
            <p:cNvSpPr>
              <a:spLocks noChangeShapeType="1"/>
            </p:cNvSpPr>
            <p:nvPr/>
          </p:nvSpPr>
          <p:spPr bwMode="auto">
            <a:xfrm flipV="1">
              <a:off x="4944" y="2492"/>
              <a:ext cx="1" cy="148"/>
            </a:xfrm>
            <a:prstGeom prst="line">
              <a:avLst/>
            </a:prstGeom>
            <a:noFill/>
            <a:ln w="9525">
              <a:solidFill>
                <a:schemeClr val="tx1"/>
              </a:solidFill>
              <a:round/>
              <a:headEnd/>
              <a:tailEnd/>
            </a:ln>
          </p:spPr>
          <p:txBody>
            <a:bodyPr wrap="none"/>
            <a:lstStyle/>
            <a:p>
              <a:endParaRPr lang="en-US"/>
            </a:p>
          </p:txBody>
        </p:sp>
        <p:sp>
          <p:nvSpPr>
            <p:cNvPr id="21530" name="Rectangle 32"/>
            <p:cNvSpPr>
              <a:spLocks noChangeArrowheads="1"/>
            </p:cNvSpPr>
            <p:nvPr/>
          </p:nvSpPr>
          <p:spPr bwMode="auto">
            <a:xfrm>
              <a:off x="4416" y="2928"/>
              <a:ext cx="192" cy="148"/>
            </a:xfrm>
            <a:prstGeom prst="rect">
              <a:avLst/>
            </a:prstGeom>
            <a:noFill/>
            <a:ln w="9525">
              <a:noFill/>
              <a:miter lim="800000"/>
              <a:headEnd/>
              <a:tailEnd/>
            </a:ln>
          </p:spPr>
          <p:txBody>
            <a:bodyPr wrap="none" anchor="ctr"/>
            <a:lstStyle/>
            <a:p>
              <a:pPr algn="ctr"/>
              <a:endParaRPr kumimoji="1" lang="zh-TW" altLang="en-US" sz="1600">
                <a:latin typeface="Arial" charset="0"/>
                <a:ea typeface="新細明體" pitchFamily="18" charset="-120"/>
              </a:endParaRPr>
            </a:p>
          </p:txBody>
        </p:sp>
        <p:sp>
          <p:nvSpPr>
            <p:cNvPr id="21531" name="Rectangle 33"/>
            <p:cNvSpPr>
              <a:spLocks noChangeArrowheads="1"/>
            </p:cNvSpPr>
            <p:nvPr/>
          </p:nvSpPr>
          <p:spPr bwMode="auto">
            <a:xfrm>
              <a:off x="4416" y="3072"/>
              <a:ext cx="192" cy="148"/>
            </a:xfrm>
            <a:prstGeom prst="rect">
              <a:avLst/>
            </a:prstGeom>
            <a:noFill/>
            <a:ln w="9525">
              <a:noFill/>
              <a:miter lim="800000"/>
              <a:headEnd/>
              <a:tailEnd/>
            </a:ln>
          </p:spPr>
          <p:txBody>
            <a:bodyPr wrap="none" anchor="ctr"/>
            <a:lstStyle/>
            <a:p>
              <a:pPr algn="ctr"/>
              <a:r>
                <a:rPr kumimoji="1" lang="en-US" altLang="zh-TW" sz="1600">
                  <a:latin typeface="Arial" charset="0"/>
                  <a:ea typeface="新細明體" pitchFamily="18" charset="-120"/>
                </a:rPr>
                <a:t>a</a:t>
              </a:r>
            </a:p>
          </p:txBody>
        </p:sp>
      </p:grpSp>
      <p:sp>
        <p:nvSpPr>
          <p:cNvPr id="519202" name="Rectangle 34"/>
          <p:cNvSpPr>
            <a:spLocks noChangeArrowheads="1"/>
          </p:cNvSpPr>
          <p:nvPr/>
        </p:nvSpPr>
        <p:spPr bwMode="auto">
          <a:xfrm>
            <a:off x="2133600" y="3962400"/>
            <a:ext cx="3429000" cy="1828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buFont typeface="Wingdings" pitchFamily="2" charset="2"/>
              <a:buNone/>
              <a:defRPr/>
            </a:pPr>
            <a:r>
              <a:rPr kumimoji="1" lang="en-US" altLang="zh-TW" sz="1600">
                <a:latin typeface="Arial" charset="0"/>
                <a:ea typeface="新細明體" pitchFamily="18" charset="-120"/>
              </a:rPr>
              <a:t>The arrow indicates the current instruction being executed.  Its relation with the register PC and the PC value in the PCB is illustrated in the last example of Chap 3.  Also notice how the stack changes in the course of execution.</a:t>
            </a:r>
          </a:p>
        </p:txBody>
      </p:sp>
      <p:sp>
        <p:nvSpPr>
          <p:cNvPr id="519203" name="Rectangle 35"/>
          <p:cNvSpPr>
            <a:spLocks noChangeArrowheads="1"/>
          </p:cNvSpPr>
          <p:nvPr/>
        </p:nvSpPr>
        <p:spPr bwMode="auto">
          <a:xfrm>
            <a:off x="2133600" y="2362200"/>
            <a:ext cx="3429000" cy="1295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dirty="0">
                <a:latin typeface="Arial" charset="0"/>
                <a:ea typeface="新細明體" pitchFamily="18" charset="-120"/>
              </a:rPr>
              <a:t>Each process has </a:t>
            </a:r>
            <a:r>
              <a:rPr kumimoji="1" lang="en-US" altLang="zh-TW" b="1" dirty="0">
                <a:solidFill>
                  <a:srgbClr val="0000FF"/>
                </a:solidFill>
                <a:latin typeface="Arial" charset="0"/>
                <a:ea typeface="新細明體" pitchFamily="18" charset="-120"/>
              </a:rPr>
              <a:t>one</a:t>
            </a:r>
            <a:r>
              <a:rPr kumimoji="1" lang="en-US" altLang="zh-TW" dirty="0">
                <a:latin typeface="Arial" charset="0"/>
                <a:ea typeface="新細明體" pitchFamily="18" charset="-120"/>
              </a:rPr>
              <a:t> thread of execution.  At any time, only one instruction is being executed.</a:t>
            </a:r>
          </a:p>
        </p:txBody>
      </p:sp>
      <p:sp>
        <p:nvSpPr>
          <p:cNvPr id="38" name="Rectangle 2">
            <a:extLst>
              <a:ext uri="{FF2B5EF4-FFF2-40B4-BE49-F238E27FC236}">
                <a16:creationId xmlns:a16="http://schemas.microsoft.com/office/drawing/2014/main" id="{37EC8F26-459C-4B87-B874-6752850DEAA6}"/>
              </a:ext>
            </a:extLst>
          </p:cNvPr>
          <p:cNvSpPr>
            <a:spLocks noGrp="1" noChangeArrowheads="1"/>
          </p:cNvSpPr>
          <p:nvPr>
            <p:ph type="title"/>
          </p:nvPr>
        </p:nvSpPr>
        <p:spPr>
          <a:xfrm>
            <a:off x="152400" y="250825"/>
            <a:ext cx="7772400" cy="1143000"/>
          </a:xfrm>
        </p:spPr>
        <p:txBody>
          <a:bodyPr/>
          <a:lstStyle/>
          <a:p>
            <a:pPr algn="ctr" eaLnBrk="1" hangingPunct="1"/>
            <a:r>
              <a:rPr lang="en-US" altLang="zh-TW" dirty="0">
                <a:ea typeface="新細明體" pitchFamily="18" charset="-120"/>
              </a:rPr>
              <a:t>Single-Threaded Execution</a:t>
            </a:r>
          </a:p>
        </p:txBody>
      </p:sp>
      <p:sp>
        <p:nvSpPr>
          <p:cNvPr id="7" name="Slide Number Placeholder 6">
            <a:extLst>
              <a:ext uri="{FF2B5EF4-FFF2-40B4-BE49-F238E27FC236}">
                <a16:creationId xmlns:a16="http://schemas.microsoft.com/office/drawing/2014/main" id="{0654FA70-A67E-4B37-AF79-FE68183FC5B3}"/>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Tree>
  </p:cSld>
  <p:clrMapOvr>
    <a:masterClrMapping/>
  </p:clrMapOvr>
  <p:transition/>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19935D-ADE6-42ED-B568-839405AD6ABE}">
  <ds:schemaRefs>
    <ds:schemaRef ds:uri="71af3243-3dd4-4a8d-8c0d-dd76da1f02a5"/>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schemas.microsoft.com/office/2006/metadata/properties"/>
    <ds:schemaRef ds:uri="http://purl.org/dc/dcmitype/"/>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1E1D8AE1-AF50-4238-9545-788684540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6267</Words>
  <Application>Microsoft Office PowerPoint</Application>
  <PresentationFormat>Widescreen</PresentationFormat>
  <Paragraphs>775</Paragraphs>
  <Slides>51</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Calibri,Bold</vt:lpstr>
      <vt:lpstr>等线</vt:lpstr>
      <vt:lpstr>新細明體</vt:lpstr>
      <vt:lpstr>Abadi</vt:lpstr>
      <vt:lpstr>Arial</vt:lpstr>
      <vt:lpstr>Calibri</vt:lpstr>
      <vt:lpstr>Corbel</vt:lpstr>
      <vt:lpstr>Garamond</vt:lpstr>
      <vt:lpstr>Tahoma</vt:lpstr>
      <vt:lpstr>Times New Roman</vt:lpstr>
      <vt:lpstr>Wingdings</vt:lpstr>
      <vt:lpstr>Office Theme</vt:lpstr>
      <vt:lpstr>CHAPTER 4 Threads and SMP</vt:lpstr>
      <vt:lpstr>What We Will Learn</vt:lpstr>
      <vt:lpstr>Process</vt:lpstr>
      <vt:lpstr>Process Image</vt:lpstr>
      <vt:lpstr>Single-Threaded Execution</vt:lpstr>
      <vt:lpstr>Single-Threaded Execution</vt:lpstr>
      <vt:lpstr>Single-Threaded Execution</vt:lpstr>
      <vt:lpstr>Single-Threaded Execution</vt:lpstr>
      <vt:lpstr>Single-Threaded Execution</vt:lpstr>
      <vt:lpstr>Single-Threaded Execution</vt:lpstr>
      <vt:lpstr>Multithreading</vt:lpstr>
      <vt:lpstr>OS Support for Threads and Processes</vt:lpstr>
      <vt:lpstr>Process vs. Thread</vt:lpstr>
      <vt:lpstr>Multithreading – An Example</vt:lpstr>
      <vt:lpstr>Thread as Unit of Dispatching</vt:lpstr>
      <vt:lpstr>Process as Unit of Resource Ownership</vt:lpstr>
      <vt:lpstr>Stack and PCB in Multithreaded Process</vt:lpstr>
      <vt:lpstr>Each Thread Needs a User Stack</vt:lpstr>
      <vt:lpstr>PCB, TCB</vt:lpstr>
      <vt:lpstr>Splitting the PCB in Chap 3</vt:lpstr>
      <vt:lpstr>Single Threaded vs. Multithreaded Process Models</vt:lpstr>
      <vt:lpstr>Creation and Termination</vt:lpstr>
      <vt:lpstr>Activities similar to Processes</vt:lpstr>
      <vt:lpstr>Thread Execution States</vt:lpstr>
      <vt:lpstr>Thread Suspend State?</vt:lpstr>
      <vt:lpstr>Thread Synchronization</vt:lpstr>
      <vt:lpstr>User-Level Threads (ULTs)</vt:lpstr>
      <vt:lpstr>Example of the Relationship Between User-Level Thread and Process States</vt:lpstr>
      <vt:lpstr>Advantages of ULTs</vt:lpstr>
      <vt:lpstr>Disadvantages of ULTs</vt:lpstr>
      <vt:lpstr>Kernel-Level Threads (KLTs)</vt:lpstr>
      <vt:lpstr>Advantages of KLTs</vt:lpstr>
      <vt:lpstr>Disadvantage of KLTs</vt:lpstr>
      <vt:lpstr>Combined Approaches</vt:lpstr>
      <vt:lpstr>Summary – Process </vt:lpstr>
      <vt:lpstr>Summary – Thread (1/2)</vt:lpstr>
      <vt:lpstr>Summary – Thread (2/2)</vt:lpstr>
      <vt:lpstr>Thread Switch – Steps </vt:lpstr>
      <vt:lpstr>Thread Switch – Steps (Simplified)</vt:lpstr>
      <vt:lpstr>Benefits of Threads</vt:lpstr>
      <vt:lpstr>Benefits of Threads – 1 </vt:lpstr>
      <vt:lpstr>Benefits of Threads – 2</vt:lpstr>
      <vt:lpstr>Benefits of Threads – 3</vt:lpstr>
      <vt:lpstr>Example: Windows Thread States</vt:lpstr>
      <vt:lpstr>Example: Linux Process/Thread Model</vt:lpstr>
      <vt:lpstr>Symmetric Multiprocessors (SMP) </vt:lpstr>
      <vt:lpstr>SMP Organization</vt:lpstr>
      <vt:lpstr>SMP Advantages</vt:lpstr>
      <vt:lpstr>Multicore Computer</vt:lpstr>
      <vt:lpstr>Summary</vt:lpstr>
      <vt:lpstr>Next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2020-08-21T08:53:23Z</dcterms:created>
  <dcterms:modified xsi:type="dcterms:W3CDTF">2020-09-24T10:52:47Z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