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61"/>
  </p:notesMasterIdLst>
  <p:handoutMasterIdLst>
    <p:handoutMasterId r:id="rId62"/>
  </p:handoutMasterIdLst>
  <p:sldIdLst>
    <p:sldId id="282" r:id="rId5"/>
    <p:sldId id="519" r:id="rId6"/>
    <p:sldId id="520" r:id="rId7"/>
    <p:sldId id="596" r:id="rId8"/>
    <p:sldId id="597" r:id="rId9"/>
    <p:sldId id="598" r:id="rId10"/>
    <p:sldId id="599" r:id="rId11"/>
    <p:sldId id="521" r:id="rId12"/>
    <p:sldId id="600" r:id="rId13"/>
    <p:sldId id="601" r:id="rId14"/>
    <p:sldId id="605" r:id="rId15"/>
    <p:sldId id="606" r:id="rId16"/>
    <p:sldId id="607" r:id="rId17"/>
    <p:sldId id="608" r:id="rId18"/>
    <p:sldId id="609" r:id="rId19"/>
    <p:sldId id="610" r:id="rId20"/>
    <p:sldId id="611" r:id="rId21"/>
    <p:sldId id="612" r:id="rId22"/>
    <p:sldId id="613" r:id="rId23"/>
    <p:sldId id="626" r:id="rId24"/>
    <p:sldId id="615" r:id="rId25"/>
    <p:sldId id="616" r:id="rId26"/>
    <p:sldId id="617" r:id="rId27"/>
    <p:sldId id="627" r:id="rId28"/>
    <p:sldId id="618" r:id="rId29"/>
    <p:sldId id="619" r:id="rId30"/>
    <p:sldId id="620" r:id="rId31"/>
    <p:sldId id="628" r:id="rId32"/>
    <p:sldId id="630" r:id="rId33"/>
    <p:sldId id="629" r:id="rId34"/>
    <p:sldId id="621" r:id="rId35"/>
    <p:sldId id="631" r:id="rId36"/>
    <p:sldId id="632" r:id="rId37"/>
    <p:sldId id="633" r:id="rId38"/>
    <p:sldId id="634" r:id="rId39"/>
    <p:sldId id="622" r:id="rId40"/>
    <p:sldId id="623" r:id="rId41"/>
    <p:sldId id="635" r:id="rId42"/>
    <p:sldId id="636" r:id="rId43"/>
    <p:sldId id="637" r:id="rId44"/>
    <p:sldId id="624" r:id="rId45"/>
    <p:sldId id="625" r:id="rId46"/>
    <p:sldId id="645" r:id="rId47"/>
    <p:sldId id="646" r:id="rId48"/>
    <p:sldId id="647" r:id="rId49"/>
    <p:sldId id="652" r:id="rId50"/>
    <p:sldId id="653" r:id="rId51"/>
    <p:sldId id="654" r:id="rId52"/>
    <p:sldId id="638" r:id="rId53"/>
    <p:sldId id="639" r:id="rId54"/>
    <p:sldId id="649" r:id="rId55"/>
    <p:sldId id="640" r:id="rId56"/>
    <p:sldId id="641" r:id="rId57"/>
    <p:sldId id="650" r:id="rId58"/>
    <p:sldId id="651" r:id="rId59"/>
    <p:sldId id="35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65517" autoAdjust="0"/>
  </p:normalViewPr>
  <p:slideViewPr>
    <p:cSldViewPr snapToGrid="0">
      <p:cViewPr varScale="1">
        <p:scale>
          <a:sx n="71" d="100"/>
          <a:sy n="71" d="100"/>
        </p:scale>
        <p:origin x="174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85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12/7/2020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56765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01600" y="744538"/>
            <a:ext cx="6596063" cy="3711575"/>
          </a:xfrm>
          <a:ln/>
        </p:spPr>
      </p:sp>
      <p:sp>
        <p:nvSpPr>
          <p:cNvPr id="91139"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4077844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01600" y="744538"/>
            <a:ext cx="6596063" cy="3711575"/>
          </a:xfrm>
          <a:ln/>
        </p:spPr>
      </p:sp>
      <p:sp>
        <p:nvSpPr>
          <p:cNvPr id="92163"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dirty="0"/>
          </a:p>
        </p:txBody>
      </p:sp>
    </p:spTree>
    <p:extLst>
      <p:ext uri="{BB962C8B-B14F-4D97-AF65-F5344CB8AC3E}">
        <p14:creationId xmlns:p14="http://schemas.microsoft.com/office/powerpoint/2010/main" val="3817910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01600" y="744538"/>
            <a:ext cx="6596063" cy="3711575"/>
          </a:xfrm>
          <a:ln/>
        </p:spPr>
      </p:sp>
      <p:sp>
        <p:nvSpPr>
          <p:cNvPr id="93187"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176509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01600" y="744538"/>
            <a:ext cx="6596063" cy="3711575"/>
          </a:xfrm>
          <a:ln/>
        </p:spPr>
      </p:sp>
      <p:sp>
        <p:nvSpPr>
          <p:cNvPr id="94211"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426540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dirty="0"/>
          </a:p>
        </p:txBody>
      </p:sp>
    </p:spTree>
    <p:extLst>
      <p:ext uri="{BB962C8B-B14F-4D97-AF65-F5344CB8AC3E}">
        <p14:creationId xmlns:p14="http://schemas.microsoft.com/office/powerpoint/2010/main" val="3363906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MO" sz="1200" b="0" i="0" u="none" strike="noStrike" kern="1200" baseline="0" dirty="0">
                <a:solidFill>
                  <a:schemeClr val="tx1"/>
                </a:solidFill>
                <a:latin typeface="Arial" charset="0"/>
                <a:ea typeface="+mn-ea"/>
                <a:cs typeface="+mn-cs"/>
              </a:rPr>
              <a:t>This reasoning is based on belief in the </a:t>
            </a:r>
            <a:r>
              <a:rPr lang="en-US" altLang="zh-MO" sz="1200" b="1" i="0" u="none" strike="noStrike" kern="1200" baseline="0" dirty="0">
                <a:solidFill>
                  <a:schemeClr val="tx1"/>
                </a:solidFill>
                <a:latin typeface="Arial" charset="0"/>
                <a:ea typeface="+mn-ea"/>
                <a:cs typeface="+mn-cs"/>
              </a:rPr>
              <a:t>principle of locality</a:t>
            </a:r>
            <a:r>
              <a:rPr lang="en-US" altLang="zh-MO" sz="1200" b="0" i="0" u="none" strike="noStrike" kern="1200" baseline="0" dirty="0">
                <a:solidFill>
                  <a:schemeClr val="tx1"/>
                </a:solidFill>
                <a:latin typeface="Arial" charset="0"/>
                <a:ea typeface="+mn-ea"/>
                <a:cs typeface="+mn-cs"/>
              </a:rPr>
              <a:t>, which was introduced in Chapter 1 (see especially Appendix 1A). To summarize, the principle of locality states that program and data references within a process tend to cluster. Hence, </a:t>
            </a:r>
            <a:r>
              <a:rPr lang="en-US" altLang="zh-MO" sz="1200" b="1" i="0" u="none" strike="noStrike" kern="1200" baseline="0" dirty="0">
                <a:solidFill>
                  <a:schemeClr val="tx1"/>
                </a:solidFill>
                <a:latin typeface="Arial" charset="0"/>
                <a:ea typeface="+mn-ea"/>
                <a:cs typeface="+mn-cs"/>
              </a:rPr>
              <a:t>the assumption that only a few pieces of a process will be needed over a short period of time is valid</a:t>
            </a:r>
            <a:r>
              <a:rPr lang="en-US" altLang="zh-MO" sz="1200" b="0" i="0" u="none" strike="noStrike" kern="1200" baseline="0" dirty="0">
                <a:solidFill>
                  <a:schemeClr val="tx1"/>
                </a:solidFill>
                <a:latin typeface="Arial" charset="0"/>
                <a:ea typeface="+mn-ea"/>
                <a:cs typeface="+mn-cs"/>
              </a:rPr>
              <a:t>. Also, it should be possible to make intelligent guesses about which pieces of a process will be needed in the near future, which avoids thrashing.</a:t>
            </a:r>
            <a:endParaRPr lang="zh-TW" alt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dirty="0"/>
          </a:p>
        </p:txBody>
      </p:sp>
    </p:spTree>
    <p:extLst>
      <p:ext uri="{BB962C8B-B14F-4D97-AF65-F5344CB8AC3E}">
        <p14:creationId xmlns:p14="http://schemas.microsoft.com/office/powerpoint/2010/main" val="355458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NZ" dirty="0"/>
              <a:t>Give a brief description of this figure to the students – the detail probably not be clear in the presentation, but it is the overall clustering that is important and interesting</a:t>
            </a:r>
          </a:p>
          <a:p>
            <a:pPr eaLnBrk="1" hangingPunct="1"/>
            <a:endParaRPr lang="en-NZ" dirty="0"/>
          </a:p>
          <a:p>
            <a:pPr eaLnBrk="1" hangingPunct="1"/>
            <a:r>
              <a:rPr lang="en-NZ" dirty="0"/>
              <a:t>The figure is a rather famous diagram that dramatically illustrates the principle of locality [HATF72]. </a:t>
            </a:r>
          </a:p>
          <a:p>
            <a:pPr eaLnBrk="1" hangingPunct="1"/>
            <a:endParaRPr lang="en-NZ" dirty="0"/>
          </a:p>
          <a:p>
            <a:pPr eaLnBrk="1" hangingPunct="1"/>
            <a:endParaRPr lang="en-NZ" dirty="0"/>
          </a:p>
          <a:p>
            <a:pPr eaLnBrk="1" hangingPunct="1"/>
            <a:r>
              <a:rPr lang="en-NZ" dirty="0"/>
              <a:t>Note that during the lifetime of the process, references are confined to a subset of pages.</a:t>
            </a:r>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dirty="0"/>
          </a:p>
        </p:txBody>
      </p:sp>
    </p:spTree>
    <p:extLst>
      <p:ext uri="{BB962C8B-B14F-4D97-AF65-F5344CB8AC3E}">
        <p14:creationId xmlns:p14="http://schemas.microsoft.com/office/powerpoint/2010/main" val="2188271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secret</a:t>
            </a:r>
            <a:r>
              <a:rPr lang="en-US" altLang="zh-TW" baseline="0" dirty="0"/>
              <a:t> to the </a:t>
            </a:r>
            <a:r>
              <a:rPr lang="en-US" altLang="zh-TW" baseline="0" dirty="0" err="1"/>
              <a:t>multlevel</a:t>
            </a:r>
            <a:r>
              <a:rPr lang="en-US" altLang="zh-TW" baseline="0" dirty="0"/>
              <a:t> page table method is to avoid keeping all the page tables in memory all the time.</a:t>
            </a:r>
            <a:endParaRPr lang="zh-TW" alt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32</a:t>
            </a:fld>
            <a:endParaRPr lang="en-US" noProof="0" dirty="0"/>
          </a:p>
        </p:txBody>
      </p:sp>
    </p:spTree>
    <p:extLst>
      <p:ext uri="{BB962C8B-B14F-4D97-AF65-F5344CB8AC3E}">
        <p14:creationId xmlns:p14="http://schemas.microsoft.com/office/powerpoint/2010/main" val="1959074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44</a:t>
            </a:fld>
            <a:endParaRPr lang="en-US" noProof="0" dirty="0"/>
          </a:p>
        </p:txBody>
      </p:sp>
    </p:spTree>
    <p:extLst>
      <p:ext uri="{BB962C8B-B14F-4D97-AF65-F5344CB8AC3E}">
        <p14:creationId xmlns:p14="http://schemas.microsoft.com/office/powerpoint/2010/main" val="675372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01600" y="744538"/>
            <a:ext cx="6596063" cy="3711575"/>
          </a:xfrm>
          <a:ln/>
        </p:spPr>
      </p:sp>
      <p:sp>
        <p:nvSpPr>
          <p:cNvPr id="126979"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22763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Two characteristics of paging and segmentation are the keys to this breakthrough:</a:t>
            </a:r>
          </a:p>
          <a:p>
            <a:r>
              <a:rPr lang="en-US" sz="1200" b="1" i="0" u="none" strike="noStrike" kern="1200" baseline="0" dirty="0">
                <a:solidFill>
                  <a:schemeClr val="tx1"/>
                </a:solidFill>
                <a:latin typeface="+mn-lt"/>
                <a:ea typeface="+mn-ea"/>
                <a:cs typeface="+mn-cs"/>
              </a:rPr>
              <a:t>1. </a:t>
            </a:r>
            <a:r>
              <a:rPr lang="en-US" sz="1200" b="0" i="0" u="none" strike="noStrike" kern="1200" baseline="0" dirty="0">
                <a:solidFill>
                  <a:schemeClr val="tx1"/>
                </a:solidFill>
                <a:latin typeface="+mn-lt"/>
                <a:ea typeface="+mn-ea"/>
                <a:cs typeface="+mn-cs"/>
              </a:rPr>
              <a:t>All memory references within a process are logical addresses that are dynamically translated into physical addresses at run time. This means that a process may be swapped in and out of main memory such that it occupies different regions of main memory at different times during the course of execution. </a:t>
            </a:r>
          </a:p>
          <a:p>
            <a:r>
              <a:rPr lang="en-US" sz="1200" b="1" i="0" u="none" strike="noStrike" kern="1200" baseline="0" dirty="0">
                <a:solidFill>
                  <a:schemeClr val="tx1"/>
                </a:solidFill>
                <a:latin typeface="+mn-lt"/>
                <a:ea typeface="+mn-ea"/>
                <a:cs typeface="+mn-cs"/>
              </a:rPr>
              <a:t>2. </a:t>
            </a:r>
            <a:r>
              <a:rPr lang="en-US" sz="1200" b="0" i="0" u="none" strike="noStrike" kern="1200" baseline="0" dirty="0">
                <a:solidFill>
                  <a:schemeClr val="tx1"/>
                </a:solidFill>
                <a:latin typeface="+mn-lt"/>
                <a:ea typeface="+mn-ea"/>
                <a:cs typeface="+mn-cs"/>
              </a:rPr>
              <a:t>A process may be broken up into a number of pieces (pages or segments) and these pieces need not be contiguously located in main memory during execution. The combination of dynamic run-time address translation and the use of a page or segment table permits this.</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496641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01600" y="744538"/>
            <a:ext cx="6596063" cy="3711575"/>
          </a:xfrm>
          <a:ln/>
        </p:spPr>
      </p:sp>
      <p:sp>
        <p:nvSpPr>
          <p:cNvPr id="128003"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415435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01600" y="744538"/>
            <a:ext cx="6596063" cy="3711575"/>
          </a:xfrm>
          <a:ln/>
        </p:spPr>
      </p:sp>
      <p:sp>
        <p:nvSpPr>
          <p:cNvPr id="129027"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047470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56</a:t>
            </a:fld>
            <a:endParaRPr lang="en-US" noProof="0" dirty="0"/>
          </a:p>
        </p:txBody>
      </p:sp>
    </p:spTree>
    <p:extLst>
      <p:ext uri="{BB962C8B-B14F-4D97-AF65-F5344CB8AC3E}">
        <p14:creationId xmlns:p14="http://schemas.microsoft.com/office/powerpoint/2010/main" val="285513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Two characteristics of paging and segmentation are the keys to this breakthrough:</a:t>
            </a:r>
          </a:p>
          <a:p>
            <a:r>
              <a:rPr lang="en-US" sz="1200" b="1" i="0" u="none" strike="noStrike" kern="1200" baseline="0" dirty="0">
                <a:solidFill>
                  <a:schemeClr val="tx1"/>
                </a:solidFill>
                <a:latin typeface="+mn-lt"/>
                <a:ea typeface="+mn-ea"/>
                <a:cs typeface="+mn-cs"/>
              </a:rPr>
              <a:t>1. </a:t>
            </a:r>
            <a:r>
              <a:rPr lang="en-US" sz="1200" b="0" i="0" u="none" strike="noStrike" kern="1200" baseline="0" dirty="0">
                <a:solidFill>
                  <a:schemeClr val="tx1"/>
                </a:solidFill>
                <a:latin typeface="+mn-lt"/>
                <a:ea typeface="+mn-ea"/>
                <a:cs typeface="+mn-cs"/>
              </a:rPr>
              <a:t>All memory references within a process are logical addresses that are dynamically translated into physical addresses at run time. This means that a process may be swapped in and out of main memory such that it occupies different regions of main memory at different times during the course of execution. </a:t>
            </a:r>
          </a:p>
          <a:p>
            <a:r>
              <a:rPr lang="en-US" sz="1200" b="1" i="0" u="none" strike="noStrike" kern="1200" baseline="0" dirty="0">
                <a:solidFill>
                  <a:schemeClr val="tx1"/>
                </a:solidFill>
                <a:latin typeface="+mn-lt"/>
                <a:ea typeface="+mn-ea"/>
                <a:cs typeface="+mn-cs"/>
              </a:rPr>
              <a:t>2. </a:t>
            </a:r>
            <a:r>
              <a:rPr lang="en-US" sz="1200" b="0" i="0" u="none" strike="noStrike" kern="1200" baseline="0" dirty="0">
                <a:solidFill>
                  <a:schemeClr val="tx1"/>
                </a:solidFill>
                <a:latin typeface="+mn-lt"/>
                <a:ea typeface="+mn-ea"/>
                <a:cs typeface="+mn-cs"/>
              </a:rPr>
              <a:t>A process may be broken up into a number of pieces (pages or segments) and these pieces need not be contiguously located in main memory during execution. The combination of dynamic run-time address translation and the use of a page or segment table permits this.</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24212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01600" y="744538"/>
            <a:ext cx="6596063" cy="3711575"/>
          </a:xfrm>
          <a:ln/>
        </p:spPr>
      </p:sp>
      <p:sp>
        <p:nvSpPr>
          <p:cNvPr id="79875"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174314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01600" y="744538"/>
            <a:ext cx="6596063" cy="3711575"/>
          </a:xfrm>
          <a:ln/>
        </p:spPr>
      </p:sp>
      <p:sp>
        <p:nvSpPr>
          <p:cNvPr id="80899"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3659837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01600" y="744538"/>
            <a:ext cx="6596063" cy="3711575"/>
          </a:xfrm>
          <a:ln/>
        </p:spPr>
      </p:sp>
      <p:sp>
        <p:nvSpPr>
          <p:cNvPr id="81923"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725825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01600" y="744538"/>
            <a:ext cx="6596063" cy="3711575"/>
          </a:xfrm>
          <a:ln/>
        </p:spPr>
      </p:sp>
      <p:sp>
        <p:nvSpPr>
          <p:cNvPr id="82947"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339988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01600" y="744538"/>
            <a:ext cx="6596063" cy="3711575"/>
          </a:xfrm>
          <a:ln/>
        </p:spPr>
      </p:sp>
      <p:sp>
        <p:nvSpPr>
          <p:cNvPr id="89091"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14212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01600" y="744538"/>
            <a:ext cx="6596063" cy="3711575"/>
          </a:xfrm>
          <a:ln/>
        </p:spPr>
      </p:sp>
      <p:sp>
        <p:nvSpPr>
          <p:cNvPr id="90115" name="Rectangle 3"/>
          <p:cNvSpPr>
            <a:spLocks noGrp="1" noChangeArrowheads="1"/>
          </p:cNvSpPr>
          <p:nvPr>
            <p:ph type="body" idx="1"/>
          </p:nvPr>
        </p:nvSpPr>
        <p:spPr>
          <a:xfrm>
            <a:off x="904876" y="4706938"/>
            <a:ext cx="4983163" cy="4457700"/>
          </a:xfrm>
          <a:noFill/>
          <a:ln/>
        </p:spPr>
        <p:txBody>
          <a:bodyPr/>
          <a:lstStyle/>
          <a:p>
            <a:pPr eaLnBrk="1" hangingPunct="1"/>
            <a:endParaRPr lang="zh-TW" altLang="en-US"/>
          </a:p>
        </p:txBody>
      </p:sp>
    </p:spTree>
    <p:extLst>
      <p:ext uri="{BB962C8B-B14F-4D97-AF65-F5344CB8AC3E}">
        <p14:creationId xmlns:p14="http://schemas.microsoft.com/office/powerpoint/2010/main" val="2707857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50" r:id="rId8"/>
    <p:sldLayoutId id="2147483656" r:id="rId9"/>
    <p:sldLayoutId id="2147483657" r:id="rId10"/>
    <p:sldLayoutId id="2147483654" r:id="rId11"/>
    <p:sldLayoutId id="2147483672" r:id="rId12"/>
    <p:sldLayoutId id="2147483666" r:id="rId13"/>
    <p:sldLayoutId id="2147483667" r:id="rId14"/>
    <p:sldLayoutId id="2147483668" r:id="rId15"/>
    <p:sldLayoutId id="2147483673" r:id="rId16"/>
    <p:sldLayoutId id="2147483675" r:id="rId17"/>
    <p:sldLayoutId id="2147483664"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mailto:luowuman@ipm.edu.mo"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8 </a:t>
            </a:r>
            <a:br>
              <a:rPr lang="en-US" cap="none" dirty="0"/>
            </a:br>
            <a:r>
              <a:rPr lang="en-US" cap="none" dirty="0"/>
              <a:t>Virtual Memory: Hardware and Control </a:t>
            </a:r>
            <a:r>
              <a:rPr lang="en-US" cap="none" dirty="0" err="1"/>
              <a:t>Structions</a:t>
            </a:r>
            <a:endParaRPr lang="en-US" cap="none" dirty="0">
              <a:solidFill>
                <a:srgbClr val="C00000"/>
              </a:solidFill>
            </a:endParaRPr>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5">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EDF078-F04F-4F7D-A784-2740F66F90A5}"/>
              </a:ext>
            </a:extLst>
          </p:cNvPr>
          <p:cNvSpPr>
            <a:spLocks noGrp="1"/>
          </p:cNvSpPr>
          <p:nvPr>
            <p:ph idx="1"/>
          </p:nvPr>
        </p:nvSpPr>
        <p:spPr/>
        <p:txBody>
          <a:bodyPr/>
          <a:lstStyle/>
          <a:p>
            <a:r>
              <a:rPr lang="en-US" altLang="zh-TW" dirty="0">
                <a:solidFill>
                  <a:srgbClr val="FF0000"/>
                </a:solidFill>
                <a:ea typeface="新細明體" pitchFamily="18" charset="-120"/>
              </a:rPr>
              <a:t>More</a:t>
            </a:r>
            <a:r>
              <a:rPr lang="en-US" altLang="zh-TW" dirty="0">
                <a:ea typeface="新細明體" pitchFamily="18" charset="-120"/>
              </a:rPr>
              <a:t> processes can be kept in main memory</a:t>
            </a:r>
          </a:p>
          <a:p>
            <a:pPr lvl="1"/>
            <a:r>
              <a:rPr lang="en-US" altLang="zh-TW" dirty="0">
                <a:ea typeface="新細明體" pitchFamily="18" charset="-120"/>
              </a:rPr>
              <a:t>only </a:t>
            </a:r>
            <a:r>
              <a:rPr lang="en-US" altLang="zh-TW" dirty="0">
                <a:solidFill>
                  <a:srgbClr val="FF0000"/>
                </a:solidFill>
                <a:ea typeface="新細明體" pitchFamily="18" charset="-120"/>
              </a:rPr>
              <a:t>some</a:t>
            </a:r>
            <a:r>
              <a:rPr lang="en-US" altLang="zh-TW" dirty="0">
                <a:ea typeface="新細明體" pitchFamily="18" charset="-120"/>
              </a:rPr>
              <a:t> pieces of each process are </a:t>
            </a:r>
            <a:r>
              <a:rPr lang="en-US" altLang="zh-TW" dirty="0">
                <a:solidFill>
                  <a:srgbClr val="FF0000"/>
                </a:solidFill>
                <a:ea typeface="新細明體" pitchFamily="18" charset="-120"/>
              </a:rPr>
              <a:t>loaded</a:t>
            </a:r>
          </a:p>
          <a:p>
            <a:pPr lvl="1"/>
            <a:r>
              <a:rPr lang="en-US" altLang="zh-TW" dirty="0">
                <a:solidFill>
                  <a:srgbClr val="FF0000"/>
                </a:solidFill>
                <a:ea typeface="新細明體" pitchFamily="18" charset="-120"/>
              </a:rPr>
              <a:t>better</a:t>
            </a:r>
            <a:r>
              <a:rPr lang="en-US" altLang="zh-TW" dirty="0">
                <a:ea typeface="新細明體" pitchFamily="18" charset="-120"/>
              </a:rPr>
              <a:t> </a:t>
            </a:r>
            <a:r>
              <a:rPr lang="en-US" altLang="zh-TW" dirty="0">
                <a:solidFill>
                  <a:srgbClr val="FF0000"/>
                </a:solidFill>
                <a:ea typeface="新細明體" pitchFamily="18" charset="-120"/>
              </a:rPr>
              <a:t>utilization</a:t>
            </a:r>
            <a:r>
              <a:rPr lang="en-US" altLang="zh-TW" dirty="0">
                <a:ea typeface="新細明體" pitchFamily="18" charset="-120"/>
              </a:rPr>
              <a:t> of the CPU</a:t>
            </a:r>
          </a:p>
          <a:p>
            <a:r>
              <a:rPr lang="en-US" altLang="zh-TW" dirty="0">
                <a:ea typeface="新細明體" pitchFamily="18" charset="-120"/>
              </a:rPr>
              <a:t>It is possible for a process to be </a:t>
            </a:r>
            <a:r>
              <a:rPr lang="en-US" altLang="zh-TW" dirty="0">
                <a:solidFill>
                  <a:srgbClr val="FF0000"/>
                </a:solidFill>
                <a:ea typeface="新細明體" pitchFamily="18" charset="-120"/>
              </a:rPr>
              <a:t>larger</a:t>
            </a:r>
            <a:r>
              <a:rPr lang="en-US" altLang="zh-TW" dirty="0">
                <a:ea typeface="新細明體" pitchFamily="18" charset="-120"/>
              </a:rPr>
              <a:t> than all the main memory</a:t>
            </a:r>
          </a:p>
          <a:p>
            <a:pPr lvl="1"/>
            <a:r>
              <a:rPr lang="en-US" altLang="zh-TW" dirty="0">
                <a:solidFill>
                  <a:srgbClr val="FF0000"/>
                </a:solidFill>
                <a:ea typeface="新細明體" pitchFamily="18" charset="-120"/>
              </a:rPr>
              <a:t>easier</a:t>
            </a:r>
            <a:r>
              <a:rPr lang="en-US" altLang="zh-TW" dirty="0">
                <a:ea typeface="新細明體" pitchFamily="18" charset="-120"/>
              </a:rPr>
              <a:t> life for </a:t>
            </a:r>
            <a:r>
              <a:rPr lang="en-US" altLang="zh-TW" dirty="0">
                <a:solidFill>
                  <a:srgbClr val="FF0000"/>
                </a:solidFill>
                <a:ea typeface="新細明體" pitchFamily="18" charset="-120"/>
              </a:rPr>
              <a:t>programmer</a:t>
            </a:r>
          </a:p>
          <a:p>
            <a:endParaRPr lang="en-US" dirty="0"/>
          </a:p>
        </p:txBody>
      </p:sp>
      <p:sp>
        <p:nvSpPr>
          <p:cNvPr id="3" name="Title 2">
            <a:extLst>
              <a:ext uri="{FF2B5EF4-FFF2-40B4-BE49-F238E27FC236}">
                <a16:creationId xmlns:a16="http://schemas.microsoft.com/office/drawing/2014/main" id="{644DA77D-E18D-4C7C-872D-8186CA72D7A6}"/>
              </a:ext>
            </a:extLst>
          </p:cNvPr>
          <p:cNvSpPr>
            <a:spLocks noGrp="1"/>
          </p:cNvSpPr>
          <p:nvPr>
            <p:ph type="title"/>
          </p:nvPr>
        </p:nvSpPr>
        <p:spPr/>
        <p:txBody>
          <a:bodyPr/>
          <a:lstStyle/>
          <a:p>
            <a:r>
              <a:rPr lang="en-US" altLang="zh-TW" dirty="0">
                <a:ea typeface="新細明體" pitchFamily="18" charset="-120"/>
              </a:rPr>
              <a:t>Advantages of Virtual Memory</a:t>
            </a:r>
            <a:endParaRPr lang="en-US" dirty="0"/>
          </a:p>
        </p:txBody>
      </p:sp>
      <p:sp>
        <p:nvSpPr>
          <p:cNvPr id="4" name="Slide Number Placeholder 3">
            <a:extLst>
              <a:ext uri="{FF2B5EF4-FFF2-40B4-BE49-F238E27FC236}">
                <a16:creationId xmlns:a16="http://schemas.microsoft.com/office/drawing/2014/main" id="{3431D316-B861-4F37-9142-411135D324A5}"/>
              </a:ext>
            </a:extLst>
          </p:cNvPr>
          <p:cNvSpPr>
            <a:spLocks noGrp="1"/>
          </p:cNvSpPr>
          <p:nvPr>
            <p:ph type="sldNum" sz="quarter" idx="15"/>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411147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9372600" y="2590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26627" name="Rectangle 3"/>
          <p:cNvSpPr>
            <a:spLocks noChangeArrowheads="1"/>
          </p:cNvSpPr>
          <p:nvPr/>
        </p:nvSpPr>
        <p:spPr bwMode="auto">
          <a:xfrm>
            <a:off x="9372600" y="2895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26628" name="Rectangle 4"/>
          <p:cNvSpPr>
            <a:spLocks noChangeArrowheads="1"/>
          </p:cNvSpPr>
          <p:nvPr/>
        </p:nvSpPr>
        <p:spPr bwMode="auto">
          <a:xfrm>
            <a:off x="9372600" y="3200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26629" name="Rectangle 5"/>
          <p:cNvSpPr>
            <a:spLocks noChangeArrowheads="1"/>
          </p:cNvSpPr>
          <p:nvPr/>
        </p:nvSpPr>
        <p:spPr bwMode="auto">
          <a:xfrm>
            <a:off x="9372600" y="3505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26630" name="Rectangle 6"/>
          <p:cNvSpPr>
            <a:spLocks noChangeArrowheads="1"/>
          </p:cNvSpPr>
          <p:nvPr/>
        </p:nvSpPr>
        <p:spPr bwMode="auto">
          <a:xfrm>
            <a:off x="9372600" y="3810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26631" name="Rectangle 7"/>
          <p:cNvSpPr>
            <a:spLocks noChangeArrowheads="1"/>
          </p:cNvSpPr>
          <p:nvPr/>
        </p:nvSpPr>
        <p:spPr bwMode="auto">
          <a:xfrm>
            <a:off x="9372600" y="4114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26632" name="Rectangle 8"/>
          <p:cNvSpPr>
            <a:spLocks noChangeArrowheads="1"/>
          </p:cNvSpPr>
          <p:nvPr/>
        </p:nvSpPr>
        <p:spPr bwMode="auto">
          <a:xfrm>
            <a:off x="93726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26633" name="Rectangle 9"/>
          <p:cNvSpPr>
            <a:spLocks noChangeArrowheads="1"/>
          </p:cNvSpPr>
          <p:nvPr/>
        </p:nvSpPr>
        <p:spPr bwMode="auto">
          <a:xfrm>
            <a:off x="93726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26634" name="Rectangle 10"/>
          <p:cNvSpPr>
            <a:spLocks noChangeArrowheads="1"/>
          </p:cNvSpPr>
          <p:nvPr/>
        </p:nvSpPr>
        <p:spPr bwMode="auto">
          <a:xfrm>
            <a:off x="93726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26635" name="Rectangle 11"/>
          <p:cNvSpPr>
            <a:spLocks noChangeArrowheads="1"/>
          </p:cNvSpPr>
          <p:nvPr/>
        </p:nvSpPr>
        <p:spPr bwMode="auto">
          <a:xfrm>
            <a:off x="93726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26636" name="Rectangle 12"/>
          <p:cNvSpPr>
            <a:spLocks noChangeArrowheads="1"/>
          </p:cNvSpPr>
          <p:nvPr/>
        </p:nvSpPr>
        <p:spPr bwMode="auto">
          <a:xfrm>
            <a:off x="8534400" y="2590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37" name="Rectangle 13"/>
          <p:cNvSpPr>
            <a:spLocks noChangeArrowheads="1"/>
          </p:cNvSpPr>
          <p:nvPr/>
        </p:nvSpPr>
        <p:spPr bwMode="auto">
          <a:xfrm>
            <a:off x="8534400" y="2895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38" name="Rectangle 14"/>
          <p:cNvSpPr>
            <a:spLocks noChangeArrowheads="1"/>
          </p:cNvSpPr>
          <p:nvPr/>
        </p:nvSpPr>
        <p:spPr bwMode="auto">
          <a:xfrm>
            <a:off x="8534400" y="32004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39" name="Rectangle 15"/>
          <p:cNvSpPr>
            <a:spLocks noChangeArrowheads="1"/>
          </p:cNvSpPr>
          <p:nvPr/>
        </p:nvSpPr>
        <p:spPr bwMode="auto">
          <a:xfrm>
            <a:off x="8534400" y="38100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40" name="Rectangle 16"/>
          <p:cNvSpPr>
            <a:spLocks noChangeArrowheads="1"/>
          </p:cNvSpPr>
          <p:nvPr/>
        </p:nvSpPr>
        <p:spPr bwMode="auto">
          <a:xfrm>
            <a:off x="8534400" y="35052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6641" name="Rectangle 17"/>
          <p:cNvSpPr>
            <a:spLocks noChangeArrowheads="1"/>
          </p:cNvSpPr>
          <p:nvPr/>
        </p:nvSpPr>
        <p:spPr bwMode="auto">
          <a:xfrm>
            <a:off x="8534400" y="4114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42" name="Rectangle 18"/>
          <p:cNvSpPr>
            <a:spLocks noChangeArrowheads="1"/>
          </p:cNvSpPr>
          <p:nvPr/>
        </p:nvSpPr>
        <p:spPr bwMode="auto">
          <a:xfrm>
            <a:off x="8534400" y="47244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43" name="Rectangle 19"/>
          <p:cNvSpPr>
            <a:spLocks noChangeArrowheads="1"/>
          </p:cNvSpPr>
          <p:nvPr/>
        </p:nvSpPr>
        <p:spPr bwMode="auto">
          <a:xfrm>
            <a:off x="8534400" y="4419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44" name="Rectangle 20"/>
          <p:cNvSpPr>
            <a:spLocks noChangeArrowheads="1"/>
          </p:cNvSpPr>
          <p:nvPr/>
        </p:nvSpPr>
        <p:spPr bwMode="auto">
          <a:xfrm>
            <a:off x="8534400" y="50292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45" name="Rectangle 21"/>
          <p:cNvSpPr>
            <a:spLocks noChangeArrowheads="1"/>
          </p:cNvSpPr>
          <p:nvPr/>
        </p:nvSpPr>
        <p:spPr bwMode="auto">
          <a:xfrm>
            <a:off x="8534400" y="53340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46" name="Line 22"/>
          <p:cNvSpPr>
            <a:spLocks noChangeShapeType="1"/>
          </p:cNvSpPr>
          <p:nvPr/>
        </p:nvSpPr>
        <p:spPr bwMode="auto">
          <a:xfrm>
            <a:off x="94488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6647" name="Line 23"/>
          <p:cNvSpPr>
            <a:spLocks noChangeShapeType="1"/>
          </p:cNvSpPr>
          <p:nvPr/>
        </p:nvSpPr>
        <p:spPr bwMode="auto">
          <a:xfrm>
            <a:off x="85344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6648" name="Rectangle 24"/>
          <p:cNvSpPr>
            <a:spLocks noChangeArrowheads="1"/>
          </p:cNvSpPr>
          <p:nvPr/>
        </p:nvSpPr>
        <p:spPr bwMode="auto">
          <a:xfrm>
            <a:off x="8382000" y="2286000"/>
            <a:ext cx="12192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grpSp>
        <p:nvGrpSpPr>
          <p:cNvPr id="2" name="Group 25"/>
          <p:cNvGrpSpPr>
            <a:grpSpLocks/>
          </p:cNvGrpSpPr>
          <p:nvPr/>
        </p:nvGrpSpPr>
        <p:grpSpPr bwMode="auto">
          <a:xfrm>
            <a:off x="6629400" y="4419600"/>
            <a:ext cx="914400" cy="914400"/>
            <a:chOff x="3360" y="2784"/>
            <a:chExt cx="576" cy="576"/>
          </a:xfrm>
        </p:grpSpPr>
        <p:sp>
          <p:nvSpPr>
            <p:cNvPr id="26686" name="Rectangle 26"/>
            <p:cNvSpPr>
              <a:spLocks noChangeArrowheads="1"/>
            </p:cNvSpPr>
            <p:nvPr/>
          </p:nvSpPr>
          <p:spPr bwMode="auto">
            <a:xfrm>
              <a:off x="3360" y="2976"/>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87" name="Rectangle 27"/>
            <p:cNvSpPr>
              <a:spLocks noChangeArrowheads="1"/>
            </p:cNvSpPr>
            <p:nvPr/>
          </p:nvSpPr>
          <p:spPr bwMode="auto">
            <a:xfrm>
              <a:off x="3360" y="3168"/>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6688" name="Rectangle 28"/>
            <p:cNvSpPr>
              <a:spLocks noChangeArrowheads="1"/>
            </p:cNvSpPr>
            <p:nvPr/>
          </p:nvSpPr>
          <p:spPr bwMode="auto">
            <a:xfrm>
              <a:off x="3360" y="2784"/>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grpSp>
      <p:sp>
        <p:nvSpPr>
          <p:cNvPr id="26650" name="Line 29"/>
          <p:cNvSpPr>
            <a:spLocks noChangeShapeType="1"/>
          </p:cNvSpPr>
          <p:nvPr/>
        </p:nvSpPr>
        <p:spPr bwMode="auto">
          <a:xfrm flipV="1">
            <a:off x="7467600" y="3962400"/>
            <a:ext cx="1066800" cy="60960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6651" name="Line 30"/>
          <p:cNvSpPr>
            <a:spLocks noChangeShapeType="1"/>
          </p:cNvSpPr>
          <p:nvPr/>
        </p:nvSpPr>
        <p:spPr bwMode="auto">
          <a:xfrm>
            <a:off x="7467600" y="4876800"/>
            <a:ext cx="10668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6652" name="Line 31"/>
          <p:cNvSpPr>
            <a:spLocks noChangeShapeType="1"/>
          </p:cNvSpPr>
          <p:nvPr/>
        </p:nvSpPr>
        <p:spPr bwMode="auto">
          <a:xfrm>
            <a:off x="7467600" y="5181600"/>
            <a:ext cx="10668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6653" name="Rectangle 32"/>
          <p:cNvSpPr>
            <a:spLocks noChangeArrowheads="1"/>
          </p:cNvSpPr>
          <p:nvPr/>
        </p:nvSpPr>
        <p:spPr bwMode="auto">
          <a:xfrm>
            <a:off x="6477000" y="3962400"/>
            <a:ext cx="1219200" cy="45720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1096737" name="Rectangle 33"/>
          <p:cNvSpPr>
            <a:spLocks noChangeArrowheads="1"/>
          </p:cNvSpPr>
          <p:nvPr/>
        </p:nvSpPr>
        <p:spPr bwMode="auto">
          <a:xfrm>
            <a:off x="2819400" y="2286000"/>
            <a:ext cx="46482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dirty="0">
                <a:solidFill>
                  <a:srgbClr val="000000"/>
                </a:solidFill>
                <a:latin typeface="Arial" charset="0"/>
                <a:ea typeface="新細明體" pitchFamily="18" charset="-120"/>
              </a:rPr>
              <a:t>In this example, the first three pages of process C are mapped to </a:t>
            </a:r>
            <a:r>
              <a:rPr kumimoji="1" lang="en-US" altLang="zh-TW" dirty="0">
                <a:solidFill>
                  <a:srgbClr val="FF0000"/>
                </a:solidFill>
                <a:latin typeface="Arial" charset="0"/>
                <a:ea typeface="新細明體" pitchFamily="18" charset="-120"/>
              </a:rPr>
              <a:t>separate</a:t>
            </a:r>
            <a:r>
              <a:rPr kumimoji="1" lang="en-US" altLang="zh-TW" dirty="0">
                <a:solidFill>
                  <a:srgbClr val="000000"/>
                </a:solidFill>
                <a:latin typeface="Arial" charset="0"/>
                <a:ea typeface="新細明體" pitchFamily="18" charset="-120"/>
              </a:rPr>
              <a:t> frames.  The three variables, </a:t>
            </a:r>
            <a:r>
              <a:rPr kumimoji="1" lang="en-US" altLang="zh-TW" dirty="0" err="1">
                <a:solidFill>
                  <a:srgbClr val="000000"/>
                </a:solidFill>
                <a:latin typeface="Arial" charset="0"/>
                <a:ea typeface="新細明體" pitchFamily="18" charset="-120"/>
              </a:rPr>
              <a:t>x,y,z</a:t>
            </a:r>
            <a:r>
              <a:rPr kumimoji="1" lang="en-US" altLang="zh-TW" dirty="0">
                <a:solidFill>
                  <a:srgbClr val="000000"/>
                </a:solidFill>
                <a:latin typeface="Arial" charset="0"/>
                <a:ea typeface="新細明體" pitchFamily="18" charset="-120"/>
              </a:rPr>
              <a:t>, are stored in the three pages.</a:t>
            </a:r>
            <a:endParaRPr kumimoji="1" lang="en-US" altLang="zh-TW" sz="1200" b="1" dirty="0">
              <a:solidFill>
                <a:srgbClr val="000000"/>
              </a:solidFill>
              <a:latin typeface="Times New Roman" pitchFamily="18" charset="0"/>
              <a:ea typeface="新細明體" pitchFamily="18" charset="-120"/>
            </a:endParaRPr>
          </a:p>
        </p:txBody>
      </p:sp>
      <p:sp>
        <p:nvSpPr>
          <p:cNvPr id="26655" name="Rectangle 34"/>
          <p:cNvSpPr>
            <a:spLocks noGrp="1" noChangeArrowheads="1"/>
          </p:cNvSpPr>
          <p:nvPr>
            <p:ph type="title"/>
          </p:nvPr>
        </p:nvSpPr>
        <p:spPr>
          <a:xfrm>
            <a:off x="2590800" y="533400"/>
            <a:ext cx="7772400" cy="1143000"/>
          </a:xfrm>
        </p:spPr>
        <p:txBody>
          <a:bodyPr/>
          <a:lstStyle/>
          <a:p>
            <a:pPr algn="ctr" eaLnBrk="1" hangingPunct="1"/>
            <a:r>
              <a:rPr lang="en-US" altLang="zh-TW">
                <a:ea typeface="新細明體" pitchFamily="18" charset="-120"/>
              </a:rPr>
              <a:t>How virtual memory works, 1 </a:t>
            </a:r>
          </a:p>
        </p:txBody>
      </p:sp>
      <p:sp>
        <p:nvSpPr>
          <p:cNvPr id="26656" name="Rectangle 35"/>
          <p:cNvSpPr>
            <a:spLocks noChangeArrowheads="1"/>
          </p:cNvSpPr>
          <p:nvPr/>
        </p:nvSpPr>
        <p:spPr bwMode="auto">
          <a:xfrm>
            <a:off x="58674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26657" name="Rectangle 36"/>
          <p:cNvSpPr>
            <a:spLocks noChangeArrowheads="1"/>
          </p:cNvSpPr>
          <p:nvPr/>
        </p:nvSpPr>
        <p:spPr bwMode="auto">
          <a:xfrm>
            <a:off x="58674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26658" name="Rectangle 37"/>
          <p:cNvSpPr>
            <a:spLocks noChangeArrowheads="1"/>
          </p:cNvSpPr>
          <p:nvPr/>
        </p:nvSpPr>
        <p:spPr bwMode="auto">
          <a:xfrm>
            <a:off x="58674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26659" name="Rectangle 38"/>
          <p:cNvSpPr>
            <a:spLocks noChangeArrowheads="1"/>
          </p:cNvSpPr>
          <p:nvPr/>
        </p:nvSpPr>
        <p:spPr bwMode="auto">
          <a:xfrm>
            <a:off x="58674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26660" name="Rectangle 39"/>
          <p:cNvSpPr>
            <a:spLocks noChangeArrowheads="1"/>
          </p:cNvSpPr>
          <p:nvPr/>
        </p:nvSpPr>
        <p:spPr bwMode="auto">
          <a:xfrm>
            <a:off x="6934200" y="44958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6661" name="Rectangle 40"/>
          <p:cNvSpPr>
            <a:spLocks noChangeArrowheads="1"/>
          </p:cNvSpPr>
          <p:nvPr/>
        </p:nvSpPr>
        <p:spPr bwMode="auto">
          <a:xfrm>
            <a:off x="6705600" y="44958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sp>
        <p:nvSpPr>
          <p:cNvPr id="26662" name="Rectangle 41"/>
          <p:cNvSpPr>
            <a:spLocks noChangeArrowheads="1"/>
          </p:cNvSpPr>
          <p:nvPr/>
        </p:nvSpPr>
        <p:spPr bwMode="auto">
          <a:xfrm>
            <a:off x="6934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6663" name="Rectangle 42"/>
          <p:cNvSpPr>
            <a:spLocks noChangeArrowheads="1"/>
          </p:cNvSpPr>
          <p:nvPr/>
        </p:nvSpPr>
        <p:spPr bwMode="auto">
          <a:xfrm>
            <a:off x="6705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26664" name="Rectangle 43"/>
          <p:cNvSpPr>
            <a:spLocks noChangeArrowheads="1"/>
          </p:cNvSpPr>
          <p:nvPr/>
        </p:nvSpPr>
        <p:spPr bwMode="auto">
          <a:xfrm>
            <a:off x="6934200" y="5105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6665" name="Rectangle 44"/>
          <p:cNvSpPr>
            <a:spLocks noChangeArrowheads="1"/>
          </p:cNvSpPr>
          <p:nvPr/>
        </p:nvSpPr>
        <p:spPr bwMode="auto">
          <a:xfrm>
            <a:off x="6705600" y="5105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26666" name="Line 45"/>
          <p:cNvSpPr>
            <a:spLocks noChangeShapeType="1"/>
          </p:cNvSpPr>
          <p:nvPr/>
        </p:nvSpPr>
        <p:spPr bwMode="auto">
          <a:xfrm>
            <a:off x="75438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6667" name="Line 46"/>
          <p:cNvSpPr>
            <a:spLocks noChangeShapeType="1"/>
          </p:cNvSpPr>
          <p:nvPr/>
        </p:nvSpPr>
        <p:spPr bwMode="auto">
          <a:xfrm>
            <a:off x="66294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6668" name="Rectangle 47"/>
          <p:cNvSpPr>
            <a:spLocks noChangeArrowheads="1"/>
          </p:cNvSpPr>
          <p:nvPr/>
        </p:nvSpPr>
        <p:spPr bwMode="auto">
          <a:xfrm>
            <a:off x="8839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6669" name="Rectangle 48"/>
          <p:cNvSpPr>
            <a:spLocks noChangeArrowheads="1"/>
          </p:cNvSpPr>
          <p:nvPr/>
        </p:nvSpPr>
        <p:spPr bwMode="auto">
          <a:xfrm>
            <a:off x="8610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26670" name="Rectangle 49"/>
          <p:cNvSpPr>
            <a:spLocks noChangeArrowheads="1"/>
          </p:cNvSpPr>
          <p:nvPr/>
        </p:nvSpPr>
        <p:spPr bwMode="auto">
          <a:xfrm>
            <a:off x="8839200" y="5105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6671" name="Rectangle 50"/>
          <p:cNvSpPr>
            <a:spLocks noChangeArrowheads="1"/>
          </p:cNvSpPr>
          <p:nvPr/>
        </p:nvSpPr>
        <p:spPr bwMode="auto">
          <a:xfrm>
            <a:off x="8610600" y="5105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26672" name="Rectangle 51"/>
          <p:cNvSpPr>
            <a:spLocks noChangeArrowheads="1"/>
          </p:cNvSpPr>
          <p:nvPr/>
        </p:nvSpPr>
        <p:spPr bwMode="auto">
          <a:xfrm>
            <a:off x="8839200" y="38862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6673" name="Rectangle 52"/>
          <p:cNvSpPr>
            <a:spLocks noChangeArrowheads="1"/>
          </p:cNvSpPr>
          <p:nvPr/>
        </p:nvSpPr>
        <p:spPr bwMode="auto">
          <a:xfrm>
            <a:off x="8610600" y="38862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grpSp>
        <p:nvGrpSpPr>
          <p:cNvPr id="3" name="Group 53"/>
          <p:cNvGrpSpPr>
            <a:grpSpLocks/>
          </p:cNvGrpSpPr>
          <p:nvPr/>
        </p:nvGrpSpPr>
        <p:grpSpPr bwMode="auto">
          <a:xfrm>
            <a:off x="3352800" y="4419600"/>
            <a:ext cx="2667000" cy="1239838"/>
            <a:chOff x="1296" y="2784"/>
            <a:chExt cx="1680" cy="781"/>
          </a:xfrm>
        </p:grpSpPr>
        <p:sp>
          <p:nvSpPr>
            <p:cNvPr id="26679" name="Rectangle 54"/>
            <p:cNvSpPr>
              <a:spLocks noChangeArrowheads="1"/>
            </p:cNvSpPr>
            <p:nvPr/>
          </p:nvSpPr>
          <p:spPr bwMode="auto">
            <a:xfrm>
              <a:off x="1584" y="2784"/>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26680" name="Rectangle 55"/>
            <p:cNvSpPr>
              <a:spLocks noChangeArrowheads="1"/>
            </p:cNvSpPr>
            <p:nvPr/>
          </p:nvSpPr>
          <p:spPr bwMode="auto">
            <a:xfrm>
              <a:off x="1584" y="2980"/>
              <a:ext cx="432" cy="19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26681" name="Rectangle 56"/>
            <p:cNvSpPr>
              <a:spLocks noChangeArrowheads="1"/>
            </p:cNvSpPr>
            <p:nvPr/>
          </p:nvSpPr>
          <p:spPr bwMode="auto">
            <a:xfrm>
              <a:off x="1584" y="3177"/>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26682" name="Rectangle 57"/>
            <p:cNvSpPr>
              <a:spLocks noChangeArrowheads="1"/>
            </p:cNvSpPr>
            <p:nvPr/>
          </p:nvSpPr>
          <p:spPr bwMode="auto">
            <a:xfrm>
              <a:off x="2016" y="2784"/>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00004</a:t>
              </a:r>
            </a:p>
          </p:txBody>
        </p:sp>
        <p:sp>
          <p:nvSpPr>
            <p:cNvPr id="26683" name="Rectangle 58"/>
            <p:cNvSpPr>
              <a:spLocks noChangeArrowheads="1"/>
            </p:cNvSpPr>
            <p:nvPr/>
          </p:nvSpPr>
          <p:spPr bwMode="auto">
            <a:xfrm>
              <a:off x="2016" y="2980"/>
              <a:ext cx="52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00007</a:t>
              </a:r>
            </a:p>
          </p:txBody>
        </p:sp>
        <p:sp>
          <p:nvSpPr>
            <p:cNvPr id="26684" name="Rectangle 59"/>
            <p:cNvSpPr>
              <a:spLocks noChangeArrowheads="1"/>
            </p:cNvSpPr>
            <p:nvPr/>
          </p:nvSpPr>
          <p:spPr bwMode="auto">
            <a:xfrm>
              <a:off x="2016" y="3177"/>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00008</a:t>
              </a:r>
            </a:p>
          </p:txBody>
        </p:sp>
        <p:sp>
          <p:nvSpPr>
            <p:cNvPr id="26685" name="Rectangle 60"/>
            <p:cNvSpPr>
              <a:spLocks noChangeArrowheads="1"/>
            </p:cNvSpPr>
            <p:nvPr/>
          </p:nvSpPr>
          <p:spPr bwMode="auto">
            <a:xfrm>
              <a:off x="1296" y="3421"/>
              <a:ext cx="168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 of process C</a:t>
              </a:r>
            </a:p>
          </p:txBody>
        </p:sp>
      </p:grpSp>
      <p:sp>
        <p:nvSpPr>
          <p:cNvPr id="26675" name="AutoShape 61"/>
          <p:cNvSpPr>
            <a:spLocks noChangeArrowheads="1"/>
          </p:cNvSpPr>
          <p:nvPr/>
        </p:nvSpPr>
        <p:spPr bwMode="auto">
          <a:xfrm>
            <a:off x="1981200" y="5257800"/>
            <a:ext cx="1143000" cy="1143000"/>
          </a:xfrm>
          <a:prstGeom prst="flowChartMagneticDisk">
            <a:avLst/>
          </a:prstGeom>
          <a:solidFill>
            <a:srgbClr val="EAEAEA"/>
          </a:solidFill>
          <a:ln w="12700">
            <a:solidFill>
              <a:schemeClr val="tx1"/>
            </a:solidFill>
            <a:round/>
            <a:headEnd type="none" w="sm" len="sm"/>
            <a:tailEnd type="none" w="sm" len="sm"/>
          </a:ln>
        </p:spPr>
        <p:txBody>
          <a:bodyPr wrap="none" anchor="ctr"/>
          <a:lstStyle/>
          <a:p>
            <a:pPr algn="ctr"/>
            <a:endParaRPr kumimoji="1" lang="zh-TW" altLang="en-US" sz="1200" b="1">
              <a:latin typeface="Times New Roman" pitchFamily="18" charset="0"/>
              <a:ea typeface="新細明體" pitchFamily="18" charset="-120"/>
            </a:endParaRPr>
          </a:p>
        </p:txBody>
      </p:sp>
      <p:sp>
        <p:nvSpPr>
          <p:cNvPr id="4" name="Slide Number Placeholder 3">
            <a:extLst>
              <a:ext uri="{FF2B5EF4-FFF2-40B4-BE49-F238E27FC236}">
                <a16:creationId xmlns:a16="http://schemas.microsoft.com/office/drawing/2014/main" id="{F9F36752-515C-4CB7-9371-05FFAFE1142F}"/>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9372600" y="2590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27651" name="Rectangle 3"/>
          <p:cNvSpPr>
            <a:spLocks noChangeArrowheads="1"/>
          </p:cNvSpPr>
          <p:nvPr/>
        </p:nvSpPr>
        <p:spPr bwMode="auto">
          <a:xfrm>
            <a:off x="9372600" y="2895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27652" name="Rectangle 4"/>
          <p:cNvSpPr>
            <a:spLocks noChangeArrowheads="1"/>
          </p:cNvSpPr>
          <p:nvPr/>
        </p:nvSpPr>
        <p:spPr bwMode="auto">
          <a:xfrm>
            <a:off x="9372600" y="3200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27653" name="Rectangle 5"/>
          <p:cNvSpPr>
            <a:spLocks noChangeArrowheads="1"/>
          </p:cNvSpPr>
          <p:nvPr/>
        </p:nvSpPr>
        <p:spPr bwMode="auto">
          <a:xfrm>
            <a:off x="9372600" y="3505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27654" name="Rectangle 6"/>
          <p:cNvSpPr>
            <a:spLocks noChangeArrowheads="1"/>
          </p:cNvSpPr>
          <p:nvPr/>
        </p:nvSpPr>
        <p:spPr bwMode="auto">
          <a:xfrm>
            <a:off x="9372600" y="3810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27655" name="Rectangle 7"/>
          <p:cNvSpPr>
            <a:spLocks noChangeArrowheads="1"/>
          </p:cNvSpPr>
          <p:nvPr/>
        </p:nvSpPr>
        <p:spPr bwMode="auto">
          <a:xfrm>
            <a:off x="9372600" y="4114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27656" name="Rectangle 8"/>
          <p:cNvSpPr>
            <a:spLocks noChangeArrowheads="1"/>
          </p:cNvSpPr>
          <p:nvPr/>
        </p:nvSpPr>
        <p:spPr bwMode="auto">
          <a:xfrm>
            <a:off x="93726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27657" name="Rectangle 9"/>
          <p:cNvSpPr>
            <a:spLocks noChangeArrowheads="1"/>
          </p:cNvSpPr>
          <p:nvPr/>
        </p:nvSpPr>
        <p:spPr bwMode="auto">
          <a:xfrm>
            <a:off x="93726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27658" name="Rectangle 10"/>
          <p:cNvSpPr>
            <a:spLocks noChangeArrowheads="1"/>
          </p:cNvSpPr>
          <p:nvPr/>
        </p:nvSpPr>
        <p:spPr bwMode="auto">
          <a:xfrm>
            <a:off x="93726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27659" name="Rectangle 11"/>
          <p:cNvSpPr>
            <a:spLocks noChangeArrowheads="1"/>
          </p:cNvSpPr>
          <p:nvPr/>
        </p:nvSpPr>
        <p:spPr bwMode="auto">
          <a:xfrm>
            <a:off x="93726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27660" name="Rectangle 12"/>
          <p:cNvSpPr>
            <a:spLocks noChangeArrowheads="1"/>
          </p:cNvSpPr>
          <p:nvPr/>
        </p:nvSpPr>
        <p:spPr bwMode="auto">
          <a:xfrm>
            <a:off x="8534400" y="2590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61" name="Rectangle 13"/>
          <p:cNvSpPr>
            <a:spLocks noChangeArrowheads="1"/>
          </p:cNvSpPr>
          <p:nvPr/>
        </p:nvSpPr>
        <p:spPr bwMode="auto">
          <a:xfrm>
            <a:off x="8534400" y="2895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62" name="Rectangle 14"/>
          <p:cNvSpPr>
            <a:spLocks noChangeArrowheads="1"/>
          </p:cNvSpPr>
          <p:nvPr/>
        </p:nvSpPr>
        <p:spPr bwMode="auto">
          <a:xfrm>
            <a:off x="8534400" y="32004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63" name="Rectangle 15"/>
          <p:cNvSpPr>
            <a:spLocks noChangeArrowheads="1"/>
          </p:cNvSpPr>
          <p:nvPr/>
        </p:nvSpPr>
        <p:spPr bwMode="auto">
          <a:xfrm>
            <a:off x="8534400" y="38100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64" name="Rectangle 16"/>
          <p:cNvSpPr>
            <a:spLocks noChangeArrowheads="1"/>
          </p:cNvSpPr>
          <p:nvPr/>
        </p:nvSpPr>
        <p:spPr bwMode="auto">
          <a:xfrm>
            <a:off x="8534400" y="35052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7665" name="Rectangle 17"/>
          <p:cNvSpPr>
            <a:spLocks noChangeArrowheads="1"/>
          </p:cNvSpPr>
          <p:nvPr/>
        </p:nvSpPr>
        <p:spPr bwMode="auto">
          <a:xfrm>
            <a:off x="8534400" y="4114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66" name="Rectangle 18"/>
          <p:cNvSpPr>
            <a:spLocks noChangeArrowheads="1"/>
          </p:cNvSpPr>
          <p:nvPr/>
        </p:nvSpPr>
        <p:spPr bwMode="auto">
          <a:xfrm>
            <a:off x="8534400" y="47244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67" name="Rectangle 19"/>
          <p:cNvSpPr>
            <a:spLocks noChangeArrowheads="1"/>
          </p:cNvSpPr>
          <p:nvPr/>
        </p:nvSpPr>
        <p:spPr bwMode="auto">
          <a:xfrm>
            <a:off x="8534400" y="4419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68" name="Rectangle 20"/>
          <p:cNvSpPr>
            <a:spLocks noChangeArrowheads="1"/>
          </p:cNvSpPr>
          <p:nvPr/>
        </p:nvSpPr>
        <p:spPr bwMode="auto">
          <a:xfrm>
            <a:off x="8534400" y="50292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69" name="Rectangle 21"/>
          <p:cNvSpPr>
            <a:spLocks noChangeArrowheads="1"/>
          </p:cNvSpPr>
          <p:nvPr/>
        </p:nvSpPr>
        <p:spPr bwMode="auto">
          <a:xfrm>
            <a:off x="8534400" y="53340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70" name="Line 22"/>
          <p:cNvSpPr>
            <a:spLocks noChangeShapeType="1"/>
          </p:cNvSpPr>
          <p:nvPr/>
        </p:nvSpPr>
        <p:spPr bwMode="auto">
          <a:xfrm>
            <a:off x="94488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7671" name="Line 23"/>
          <p:cNvSpPr>
            <a:spLocks noChangeShapeType="1"/>
          </p:cNvSpPr>
          <p:nvPr/>
        </p:nvSpPr>
        <p:spPr bwMode="auto">
          <a:xfrm>
            <a:off x="85344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7672" name="Rectangle 24"/>
          <p:cNvSpPr>
            <a:spLocks noChangeArrowheads="1"/>
          </p:cNvSpPr>
          <p:nvPr/>
        </p:nvSpPr>
        <p:spPr bwMode="auto">
          <a:xfrm>
            <a:off x="8382000" y="2286000"/>
            <a:ext cx="12192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grpSp>
        <p:nvGrpSpPr>
          <p:cNvPr id="2" name="Group 25"/>
          <p:cNvGrpSpPr>
            <a:grpSpLocks/>
          </p:cNvGrpSpPr>
          <p:nvPr/>
        </p:nvGrpSpPr>
        <p:grpSpPr bwMode="auto">
          <a:xfrm>
            <a:off x="6629400" y="4419600"/>
            <a:ext cx="914400" cy="914400"/>
            <a:chOff x="3360" y="2784"/>
            <a:chExt cx="576" cy="576"/>
          </a:xfrm>
        </p:grpSpPr>
        <p:sp>
          <p:nvSpPr>
            <p:cNvPr id="27712" name="Rectangle 26"/>
            <p:cNvSpPr>
              <a:spLocks noChangeArrowheads="1"/>
            </p:cNvSpPr>
            <p:nvPr/>
          </p:nvSpPr>
          <p:spPr bwMode="auto">
            <a:xfrm>
              <a:off x="3360" y="2976"/>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713" name="Rectangle 27"/>
            <p:cNvSpPr>
              <a:spLocks noChangeArrowheads="1"/>
            </p:cNvSpPr>
            <p:nvPr/>
          </p:nvSpPr>
          <p:spPr bwMode="auto">
            <a:xfrm>
              <a:off x="3360" y="3168"/>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714" name="Rectangle 28"/>
            <p:cNvSpPr>
              <a:spLocks noChangeArrowheads="1"/>
            </p:cNvSpPr>
            <p:nvPr/>
          </p:nvSpPr>
          <p:spPr bwMode="auto">
            <a:xfrm>
              <a:off x="3360" y="2784"/>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grpSp>
      <p:sp>
        <p:nvSpPr>
          <p:cNvPr id="27674" name="Line 29"/>
          <p:cNvSpPr>
            <a:spLocks noChangeShapeType="1"/>
          </p:cNvSpPr>
          <p:nvPr/>
        </p:nvSpPr>
        <p:spPr bwMode="auto">
          <a:xfrm flipV="1">
            <a:off x="7467600" y="3962400"/>
            <a:ext cx="1066800" cy="60960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7675" name="Line 30"/>
          <p:cNvSpPr>
            <a:spLocks noChangeShapeType="1"/>
          </p:cNvSpPr>
          <p:nvPr/>
        </p:nvSpPr>
        <p:spPr bwMode="auto">
          <a:xfrm>
            <a:off x="7467600" y="4876800"/>
            <a:ext cx="10668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7676" name="Rectangle 31"/>
          <p:cNvSpPr>
            <a:spLocks noChangeArrowheads="1"/>
          </p:cNvSpPr>
          <p:nvPr/>
        </p:nvSpPr>
        <p:spPr bwMode="auto">
          <a:xfrm>
            <a:off x="6477000" y="3962400"/>
            <a:ext cx="1219200" cy="45720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1098784" name="Rectangle 32"/>
          <p:cNvSpPr>
            <a:spLocks noChangeArrowheads="1"/>
          </p:cNvSpPr>
          <p:nvPr/>
        </p:nvSpPr>
        <p:spPr bwMode="auto">
          <a:xfrm>
            <a:off x="2819400" y="2133600"/>
            <a:ext cx="4800600" cy="1676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dirty="0">
                <a:solidFill>
                  <a:srgbClr val="000000"/>
                </a:solidFill>
                <a:latin typeface="Arial" charset="0"/>
                <a:ea typeface="新細明體" pitchFamily="18" charset="-120"/>
              </a:rPr>
              <a:t>After some time, the OS may find that there is not enough memory, and decide to swap out frame 00008.  (how the OS decides which frame to swap out? Refer to replacement algorithm in second half of this chapter).</a:t>
            </a:r>
            <a:endParaRPr kumimoji="1" lang="en-US" altLang="zh-TW" sz="1200" b="1" dirty="0">
              <a:solidFill>
                <a:srgbClr val="000000"/>
              </a:solidFill>
              <a:latin typeface="Times New Roman" pitchFamily="18" charset="0"/>
              <a:ea typeface="新細明體" pitchFamily="18" charset="-120"/>
            </a:endParaRPr>
          </a:p>
        </p:txBody>
      </p:sp>
      <p:sp>
        <p:nvSpPr>
          <p:cNvPr id="27678" name="Rectangle 33"/>
          <p:cNvSpPr>
            <a:spLocks noGrp="1" noChangeArrowheads="1"/>
          </p:cNvSpPr>
          <p:nvPr>
            <p:ph type="title"/>
          </p:nvPr>
        </p:nvSpPr>
        <p:spPr>
          <a:xfrm>
            <a:off x="2590800" y="533400"/>
            <a:ext cx="7772400" cy="1143000"/>
          </a:xfrm>
        </p:spPr>
        <p:txBody>
          <a:bodyPr/>
          <a:lstStyle/>
          <a:p>
            <a:pPr algn="ctr" eaLnBrk="1" hangingPunct="1"/>
            <a:r>
              <a:rPr lang="en-US" altLang="zh-TW">
                <a:ea typeface="新細明體" pitchFamily="18" charset="-120"/>
              </a:rPr>
              <a:t>How virtual memory works, 2</a:t>
            </a:r>
          </a:p>
        </p:txBody>
      </p:sp>
      <p:sp>
        <p:nvSpPr>
          <p:cNvPr id="27679" name="Line 34"/>
          <p:cNvSpPr>
            <a:spLocks noChangeShapeType="1"/>
          </p:cNvSpPr>
          <p:nvPr/>
        </p:nvSpPr>
        <p:spPr bwMode="auto">
          <a:xfrm flipV="1">
            <a:off x="6858000" y="5181600"/>
            <a:ext cx="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7680" name="Rectangle 35"/>
          <p:cNvSpPr>
            <a:spLocks noChangeArrowheads="1"/>
          </p:cNvSpPr>
          <p:nvPr/>
        </p:nvSpPr>
        <p:spPr bwMode="auto">
          <a:xfrm>
            <a:off x="58674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27681" name="Rectangle 36"/>
          <p:cNvSpPr>
            <a:spLocks noChangeArrowheads="1"/>
          </p:cNvSpPr>
          <p:nvPr/>
        </p:nvSpPr>
        <p:spPr bwMode="auto">
          <a:xfrm>
            <a:off x="58674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27682" name="Rectangle 37"/>
          <p:cNvSpPr>
            <a:spLocks noChangeArrowheads="1"/>
          </p:cNvSpPr>
          <p:nvPr/>
        </p:nvSpPr>
        <p:spPr bwMode="auto">
          <a:xfrm>
            <a:off x="58674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27683" name="Rectangle 38"/>
          <p:cNvSpPr>
            <a:spLocks noChangeArrowheads="1"/>
          </p:cNvSpPr>
          <p:nvPr/>
        </p:nvSpPr>
        <p:spPr bwMode="auto">
          <a:xfrm>
            <a:off x="58674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27684" name="Rectangle 39"/>
          <p:cNvSpPr>
            <a:spLocks noChangeArrowheads="1"/>
          </p:cNvSpPr>
          <p:nvPr/>
        </p:nvSpPr>
        <p:spPr bwMode="auto">
          <a:xfrm>
            <a:off x="6934200" y="44958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7685" name="Rectangle 40"/>
          <p:cNvSpPr>
            <a:spLocks noChangeArrowheads="1"/>
          </p:cNvSpPr>
          <p:nvPr/>
        </p:nvSpPr>
        <p:spPr bwMode="auto">
          <a:xfrm>
            <a:off x="6705600" y="44958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sp>
        <p:nvSpPr>
          <p:cNvPr id="27686" name="Rectangle 41"/>
          <p:cNvSpPr>
            <a:spLocks noChangeArrowheads="1"/>
          </p:cNvSpPr>
          <p:nvPr/>
        </p:nvSpPr>
        <p:spPr bwMode="auto">
          <a:xfrm>
            <a:off x="6934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7687" name="Rectangle 42"/>
          <p:cNvSpPr>
            <a:spLocks noChangeArrowheads="1"/>
          </p:cNvSpPr>
          <p:nvPr/>
        </p:nvSpPr>
        <p:spPr bwMode="auto">
          <a:xfrm>
            <a:off x="6705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27688" name="Rectangle 43"/>
          <p:cNvSpPr>
            <a:spLocks noChangeArrowheads="1"/>
          </p:cNvSpPr>
          <p:nvPr/>
        </p:nvSpPr>
        <p:spPr bwMode="auto">
          <a:xfrm>
            <a:off x="6934200" y="5105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7689" name="Rectangle 44"/>
          <p:cNvSpPr>
            <a:spLocks noChangeArrowheads="1"/>
          </p:cNvSpPr>
          <p:nvPr/>
        </p:nvSpPr>
        <p:spPr bwMode="auto">
          <a:xfrm>
            <a:off x="6705600" y="5105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27690" name="Line 45"/>
          <p:cNvSpPr>
            <a:spLocks noChangeShapeType="1"/>
          </p:cNvSpPr>
          <p:nvPr/>
        </p:nvSpPr>
        <p:spPr bwMode="auto">
          <a:xfrm>
            <a:off x="75438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7691" name="Line 46"/>
          <p:cNvSpPr>
            <a:spLocks noChangeShapeType="1"/>
          </p:cNvSpPr>
          <p:nvPr/>
        </p:nvSpPr>
        <p:spPr bwMode="auto">
          <a:xfrm>
            <a:off x="66294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7692" name="Rectangle 47"/>
          <p:cNvSpPr>
            <a:spLocks noChangeArrowheads="1"/>
          </p:cNvSpPr>
          <p:nvPr/>
        </p:nvSpPr>
        <p:spPr bwMode="auto">
          <a:xfrm>
            <a:off x="8839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7693" name="Rectangle 48"/>
          <p:cNvSpPr>
            <a:spLocks noChangeArrowheads="1"/>
          </p:cNvSpPr>
          <p:nvPr/>
        </p:nvSpPr>
        <p:spPr bwMode="auto">
          <a:xfrm>
            <a:off x="8610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27694" name="Rectangle 49"/>
          <p:cNvSpPr>
            <a:spLocks noChangeArrowheads="1"/>
          </p:cNvSpPr>
          <p:nvPr/>
        </p:nvSpPr>
        <p:spPr bwMode="auto">
          <a:xfrm>
            <a:off x="8839200" y="38862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7695" name="Rectangle 50"/>
          <p:cNvSpPr>
            <a:spLocks noChangeArrowheads="1"/>
          </p:cNvSpPr>
          <p:nvPr/>
        </p:nvSpPr>
        <p:spPr bwMode="auto">
          <a:xfrm>
            <a:off x="8610600" y="38862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grpSp>
        <p:nvGrpSpPr>
          <p:cNvPr id="3" name="Group 51"/>
          <p:cNvGrpSpPr>
            <a:grpSpLocks/>
          </p:cNvGrpSpPr>
          <p:nvPr/>
        </p:nvGrpSpPr>
        <p:grpSpPr bwMode="auto">
          <a:xfrm>
            <a:off x="3352800" y="4419600"/>
            <a:ext cx="2667000" cy="1239838"/>
            <a:chOff x="1296" y="2784"/>
            <a:chExt cx="1680" cy="781"/>
          </a:xfrm>
        </p:grpSpPr>
        <p:sp>
          <p:nvSpPr>
            <p:cNvPr id="27705" name="Rectangle 52"/>
            <p:cNvSpPr>
              <a:spLocks noChangeArrowheads="1"/>
            </p:cNvSpPr>
            <p:nvPr/>
          </p:nvSpPr>
          <p:spPr bwMode="auto">
            <a:xfrm>
              <a:off x="1584" y="2784"/>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27706" name="Rectangle 53"/>
            <p:cNvSpPr>
              <a:spLocks noChangeArrowheads="1"/>
            </p:cNvSpPr>
            <p:nvPr/>
          </p:nvSpPr>
          <p:spPr bwMode="auto">
            <a:xfrm>
              <a:off x="1584" y="2980"/>
              <a:ext cx="432" cy="19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27707" name="Rectangle 54"/>
            <p:cNvSpPr>
              <a:spLocks noChangeArrowheads="1"/>
            </p:cNvSpPr>
            <p:nvPr/>
          </p:nvSpPr>
          <p:spPr bwMode="auto">
            <a:xfrm>
              <a:off x="1584" y="3177"/>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27708" name="Rectangle 55"/>
            <p:cNvSpPr>
              <a:spLocks noChangeArrowheads="1"/>
            </p:cNvSpPr>
            <p:nvPr/>
          </p:nvSpPr>
          <p:spPr bwMode="auto">
            <a:xfrm>
              <a:off x="2016" y="2784"/>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00004</a:t>
              </a:r>
            </a:p>
          </p:txBody>
        </p:sp>
        <p:sp>
          <p:nvSpPr>
            <p:cNvPr id="27709" name="Rectangle 56"/>
            <p:cNvSpPr>
              <a:spLocks noChangeArrowheads="1"/>
            </p:cNvSpPr>
            <p:nvPr/>
          </p:nvSpPr>
          <p:spPr bwMode="auto">
            <a:xfrm>
              <a:off x="2016" y="2980"/>
              <a:ext cx="52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00007</a:t>
              </a:r>
            </a:p>
          </p:txBody>
        </p:sp>
        <p:sp>
          <p:nvSpPr>
            <p:cNvPr id="27710" name="Rectangle 57"/>
            <p:cNvSpPr>
              <a:spLocks noChangeArrowheads="1"/>
            </p:cNvSpPr>
            <p:nvPr/>
          </p:nvSpPr>
          <p:spPr bwMode="auto">
            <a:xfrm>
              <a:off x="2016" y="3177"/>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i="1">
                  <a:latin typeface="Arial" charset="0"/>
                  <a:ea typeface="新細明體" pitchFamily="18" charset="-120"/>
                </a:rPr>
                <a:t>swap</a:t>
              </a:r>
            </a:p>
          </p:txBody>
        </p:sp>
        <p:sp>
          <p:nvSpPr>
            <p:cNvPr id="27711" name="Rectangle 58"/>
            <p:cNvSpPr>
              <a:spLocks noChangeArrowheads="1"/>
            </p:cNvSpPr>
            <p:nvPr/>
          </p:nvSpPr>
          <p:spPr bwMode="auto">
            <a:xfrm>
              <a:off x="1296" y="3421"/>
              <a:ext cx="168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 of process C</a:t>
              </a:r>
            </a:p>
          </p:txBody>
        </p:sp>
      </p:grpSp>
      <p:sp>
        <p:nvSpPr>
          <p:cNvPr id="27697" name="AutoShape 59"/>
          <p:cNvSpPr>
            <a:spLocks noChangeArrowheads="1"/>
          </p:cNvSpPr>
          <p:nvPr/>
        </p:nvSpPr>
        <p:spPr bwMode="auto">
          <a:xfrm>
            <a:off x="1981200" y="5257800"/>
            <a:ext cx="1143000" cy="1143000"/>
          </a:xfrm>
          <a:prstGeom prst="flowChartMagneticDisk">
            <a:avLst/>
          </a:prstGeom>
          <a:solidFill>
            <a:srgbClr val="EAEAEA"/>
          </a:solidFill>
          <a:ln w="12700">
            <a:solidFill>
              <a:schemeClr val="tx1"/>
            </a:solidFill>
            <a:round/>
            <a:headEnd type="none" w="sm" len="sm"/>
            <a:tailEnd type="none" w="sm" len="sm"/>
          </a:ln>
        </p:spPr>
        <p:txBody>
          <a:bodyPr wrap="none" anchor="ctr"/>
          <a:lstStyle/>
          <a:p>
            <a:pPr algn="ctr"/>
            <a:endParaRPr kumimoji="1" lang="zh-TW" altLang="en-US" sz="1200" b="1">
              <a:latin typeface="Times New Roman" pitchFamily="18" charset="0"/>
              <a:ea typeface="新細明體" pitchFamily="18" charset="-120"/>
            </a:endParaRPr>
          </a:p>
        </p:txBody>
      </p:sp>
      <p:sp>
        <p:nvSpPr>
          <p:cNvPr id="27698" name="Rectangle 60"/>
          <p:cNvSpPr>
            <a:spLocks noChangeArrowheads="1"/>
          </p:cNvSpPr>
          <p:nvPr/>
        </p:nvSpPr>
        <p:spPr bwMode="auto">
          <a:xfrm>
            <a:off x="2133600" y="5791200"/>
            <a:ext cx="7620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7699" name="Rectangle 61"/>
          <p:cNvSpPr>
            <a:spLocks noChangeArrowheads="1"/>
          </p:cNvSpPr>
          <p:nvPr/>
        </p:nvSpPr>
        <p:spPr bwMode="auto">
          <a:xfrm>
            <a:off x="2438400" y="5867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7700" name="Rectangle 62"/>
          <p:cNvSpPr>
            <a:spLocks noChangeArrowheads="1"/>
          </p:cNvSpPr>
          <p:nvPr/>
        </p:nvSpPr>
        <p:spPr bwMode="auto">
          <a:xfrm>
            <a:off x="2209800" y="5867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27701" name="Line 63"/>
          <p:cNvSpPr>
            <a:spLocks noChangeShapeType="1"/>
          </p:cNvSpPr>
          <p:nvPr/>
        </p:nvSpPr>
        <p:spPr bwMode="auto">
          <a:xfrm flipH="1">
            <a:off x="2971800" y="6096000"/>
            <a:ext cx="3886200" cy="0"/>
          </a:xfrm>
          <a:prstGeom prst="line">
            <a:avLst/>
          </a:prstGeom>
          <a:noFill/>
          <a:ln w="12700">
            <a:solidFill>
              <a:schemeClr val="tx1"/>
            </a:solidFill>
            <a:round/>
            <a:headEnd/>
            <a:tailEnd type="arrow" w="med" len="med"/>
          </a:ln>
        </p:spPr>
        <p:txBody>
          <a:bodyPr wrap="none" anchor="ctr"/>
          <a:lstStyle/>
          <a:p>
            <a:endParaRPr lang="en-US"/>
          </a:p>
        </p:txBody>
      </p:sp>
      <p:sp>
        <p:nvSpPr>
          <p:cNvPr id="4" name="Slide Number Placeholder 3">
            <a:extLst>
              <a:ext uri="{FF2B5EF4-FFF2-40B4-BE49-F238E27FC236}">
                <a16:creationId xmlns:a16="http://schemas.microsoft.com/office/drawing/2014/main" id="{759FAB0D-53B3-4897-8898-735415ECC5FA}"/>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9372600" y="2590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28675" name="Rectangle 3"/>
          <p:cNvSpPr>
            <a:spLocks noChangeArrowheads="1"/>
          </p:cNvSpPr>
          <p:nvPr/>
        </p:nvSpPr>
        <p:spPr bwMode="auto">
          <a:xfrm>
            <a:off x="9372600" y="2895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28676" name="Rectangle 4"/>
          <p:cNvSpPr>
            <a:spLocks noChangeArrowheads="1"/>
          </p:cNvSpPr>
          <p:nvPr/>
        </p:nvSpPr>
        <p:spPr bwMode="auto">
          <a:xfrm>
            <a:off x="9372600" y="3200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28677" name="Rectangle 5"/>
          <p:cNvSpPr>
            <a:spLocks noChangeArrowheads="1"/>
          </p:cNvSpPr>
          <p:nvPr/>
        </p:nvSpPr>
        <p:spPr bwMode="auto">
          <a:xfrm>
            <a:off x="9372600" y="3505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28678" name="Rectangle 6"/>
          <p:cNvSpPr>
            <a:spLocks noChangeArrowheads="1"/>
          </p:cNvSpPr>
          <p:nvPr/>
        </p:nvSpPr>
        <p:spPr bwMode="auto">
          <a:xfrm>
            <a:off x="9372600" y="3810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28679" name="Rectangle 7"/>
          <p:cNvSpPr>
            <a:spLocks noChangeArrowheads="1"/>
          </p:cNvSpPr>
          <p:nvPr/>
        </p:nvSpPr>
        <p:spPr bwMode="auto">
          <a:xfrm>
            <a:off x="9372600" y="4114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28680" name="Rectangle 8"/>
          <p:cNvSpPr>
            <a:spLocks noChangeArrowheads="1"/>
          </p:cNvSpPr>
          <p:nvPr/>
        </p:nvSpPr>
        <p:spPr bwMode="auto">
          <a:xfrm>
            <a:off x="93726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28681" name="Rectangle 9"/>
          <p:cNvSpPr>
            <a:spLocks noChangeArrowheads="1"/>
          </p:cNvSpPr>
          <p:nvPr/>
        </p:nvSpPr>
        <p:spPr bwMode="auto">
          <a:xfrm>
            <a:off x="93726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28682" name="Rectangle 10"/>
          <p:cNvSpPr>
            <a:spLocks noChangeArrowheads="1"/>
          </p:cNvSpPr>
          <p:nvPr/>
        </p:nvSpPr>
        <p:spPr bwMode="auto">
          <a:xfrm>
            <a:off x="93726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28683" name="Rectangle 11"/>
          <p:cNvSpPr>
            <a:spLocks noChangeArrowheads="1"/>
          </p:cNvSpPr>
          <p:nvPr/>
        </p:nvSpPr>
        <p:spPr bwMode="auto">
          <a:xfrm>
            <a:off x="93726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28684" name="Rectangle 12"/>
          <p:cNvSpPr>
            <a:spLocks noChangeArrowheads="1"/>
          </p:cNvSpPr>
          <p:nvPr/>
        </p:nvSpPr>
        <p:spPr bwMode="auto">
          <a:xfrm>
            <a:off x="8534400" y="2590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685" name="Rectangle 13"/>
          <p:cNvSpPr>
            <a:spLocks noChangeArrowheads="1"/>
          </p:cNvSpPr>
          <p:nvPr/>
        </p:nvSpPr>
        <p:spPr bwMode="auto">
          <a:xfrm>
            <a:off x="8534400" y="2895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686" name="Rectangle 14"/>
          <p:cNvSpPr>
            <a:spLocks noChangeArrowheads="1"/>
          </p:cNvSpPr>
          <p:nvPr/>
        </p:nvSpPr>
        <p:spPr bwMode="auto">
          <a:xfrm>
            <a:off x="8534400" y="32004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687" name="Rectangle 15"/>
          <p:cNvSpPr>
            <a:spLocks noChangeArrowheads="1"/>
          </p:cNvSpPr>
          <p:nvPr/>
        </p:nvSpPr>
        <p:spPr bwMode="auto">
          <a:xfrm>
            <a:off x="8534400" y="38100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688" name="Rectangle 16"/>
          <p:cNvSpPr>
            <a:spLocks noChangeArrowheads="1"/>
          </p:cNvSpPr>
          <p:nvPr/>
        </p:nvSpPr>
        <p:spPr bwMode="auto">
          <a:xfrm>
            <a:off x="8534400" y="35052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8689" name="Rectangle 17"/>
          <p:cNvSpPr>
            <a:spLocks noChangeArrowheads="1"/>
          </p:cNvSpPr>
          <p:nvPr/>
        </p:nvSpPr>
        <p:spPr bwMode="auto">
          <a:xfrm>
            <a:off x="8534400" y="4114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690" name="Rectangle 18"/>
          <p:cNvSpPr>
            <a:spLocks noChangeArrowheads="1"/>
          </p:cNvSpPr>
          <p:nvPr/>
        </p:nvSpPr>
        <p:spPr bwMode="auto">
          <a:xfrm>
            <a:off x="8534400" y="47244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691" name="Rectangle 19"/>
          <p:cNvSpPr>
            <a:spLocks noChangeArrowheads="1"/>
          </p:cNvSpPr>
          <p:nvPr/>
        </p:nvSpPr>
        <p:spPr bwMode="auto">
          <a:xfrm>
            <a:off x="8534400" y="4419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692" name="Rectangle 20"/>
          <p:cNvSpPr>
            <a:spLocks noChangeArrowheads="1"/>
          </p:cNvSpPr>
          <p:nvPr/>
        </p:nvSpPr>
        <p:spPr bwMode="auto">
          <a:xfrm>
            <a:off x="8534400" y="50292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693" name="Rectangle 21"/>
          <p:cNvSpPr>
            <a:spLocks noChangeArrowheads="1"/>
          </p:cNvSpPr>
          <p:nvPr/>
        </p:nvSpPr>
        <p:spPr bwMode="auto">
          <a:xfrm>
            <a:off x="8534400" y="53340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694" name="Line 22"/>
          <p:cNvSpPr>
            <a:spLocks noChangeShapeType="1"/>
          </p:cNvSpPr>
          <p:nvPr/>
        </p:nvSpPr>
        <p:spPr bwMode="auto">
          <a:xfrm>
            <a:off x="94488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8695" name="Line 23"/>
          <p:cNvSpPr>
            <a:spLocks noChangeShapeType="1"/>
          </p:cNvSpPr>
          <p:nvPr/>
        </p:nvSpPr>
        <p:spPr bwMode="auto">
          <a:xfrm>
            <a:off x="85344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8696" name="Rectangle 24"/>
          <p:cNvSpPr>
            <a:spLocks noChangeArrowheads="1"/>
          </p:cNvSpPr>
          <p:nvPr/>
        </p:nvSpPr>
        <p:spPr bwMode="auto">
          <a:xfrm>
            <a:off x="8382000" y="2286000"/>
            <a:ext cx="12192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grpSp>
        <p:nvGrpSpPr>
          <p:cNvPr id="2" name="Group 25"/>
          <p:cNvGrpSpPr>
            <a:grpSpLocks/>
          </p:cNvGrpSpPr>
          <p:nvPr/>
        </p:nvGrpSpPr>
        <p:grpSpPr bwMode="auto">
          <a:xfrm>
            <a:off x="6629400" y="4419600"/>
            <a:ext cx="914400" cy="914400"/>
            <a:chOff x="3360" y="2784"/>
            <a:chExt cx="576" cy="576"/>
          </a:xfrm>
        </p:grpSpPr>
        <p:sp>
          <p:nvSpPr>
            <p:cNvPr id="28739" name="Rectangle 26"/>
            <p:cNvSpPr>
              <a:spLocks noChangeArrowheads="1"/>
            </p:cNvSpPr>
            <p:nvPr/>
          </p:nvSpPr>
          <p:spPr bwMode="auto">
            <a:xfrm>
              <a:off x="3360" y="2976"/>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740" name="Rectangle 27"/>
            <p:cNvSpPr>
              <a:spLocks noChangeArrowheads="1"/>
            </p:cNvSpPr>
            <p:nvPr/>
          </p:nvSpPr>
          <p:spPr bwMode="auto">
            <a:xfrm>
              <a:off x="3360" y="3168"/>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741" name="Rectangle 28"/>
            <p:cNvSpPr>
              <a:spLocks noChangeArrowheads="1"/>
            </p:cNvSpPr>
            <p:nvPr/>
          </p:nvSpPr>
          <p:spPr bwMode="auto">
            <a:xfrm>
              <a:off x="3360" y="2784"/>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grpSp>
      <p:sp>
        <p:nvSpPr>
          <p:cNvPr id="28698" name="Line 29"/>
          <p:cNvSpPr>
            <a:spLocks noChangeShapeType="1"/>
          </p:cNvSpPr>
          <p:nvPr/>
        </p:nvSpPr>
        <p:spPr bwMode="auto">
          <a:xfrm flipV="1">
            <a:off x="7467600" y="3962400"/>
            <a:ext cx="1066800" cy="60960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8699" name="Line 30"/>
          <p:cNvSpPr>
            <a:spLocks noChangeShapeType="1"/>
          </p:cNvSpPr>
          <p:nvPr/>
        </p:nvSpPr>
        <p:spPr bwMode="auto">
          <a:xfrm>
            <a:off x="7467600" y="4876800"/>
            <a:ext cx="10668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8700" name="Rectangle 31"/>
          <p:cNvSpPr>
            <a:spLocks noChangeArrowheads="1"/>
          </p:cNvSpPr>
          <p:nvPr/>
        </p:nvSpPr>
        <p:spPr bwMode="auto">
          <a:xfrm>
            <a:off x="6477000" y="3962400"/>
            <a:ext cx="1219200" cy="45720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1100832" name="Rectangle 32"/>
          <p:cNvSpPr>
            <a:spLocks noChangeArrowheads="1"/>
          </p:cNvSpPr>
          <p:nvPr/>
        </p:nvSpPr>
        <p:spPr bwMode="auto">
          <a:xfrm>
            <a:off x="3352800" y="1828800"/>
            <a:ext cx="4800600" cy="1905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a:solidFill>
                  <a:srgbClr val="000000"/>
                </a:solidFill>
                <a:latin typeface="Arial" charset="0"/>
                <a:ea typeface="新細明體" pitchFamily="18" charset="-120"/>
              </a:rPr>
              <a:t>This does not interfere the execution of the process until it accesses any byte in page 00002.  E.g. when the process reads the value of the variable z, the CPU notices that the data is not present in RAM and generates a trap called</a:t>
            </a:r>
            <a:r>
              <a:rPr kumimoji="1" lang="en-US" altLang="zh-TW">
                <a:latin typeface="Arial" charset="0"/>
                <a:ea typeface="新細明體" pitchFamily="18" charset="-120"/>
              </a:rPr>
              <a:t> </a:t>
            </a:r>
            <a:r>
              <a:rPr kumimoji="1" lang="en-US" altLang="zh-TW">
                <a:solidFill>
                  <a:srgbClr val="0000FF"/>
                </a:solidFill>
                <a:latin typeface="Arial" charset="0"/>
                <a:ea typeface="新細明體" pitchFamily="18" charset="-120"/>
              </a:rPr>
              <a:t>page fault</a:t>
            </a:r>
            <a:r>
              <a:rPr kumimoji="1" lang="en-US" altLang="zh-TW">
                <a:latin typeface="Arial" charset="0"/>
                <a:ea typeface="新細明體" pitchFamily="18" charset="-120"/>
              </a:rPr>
              <a:t>.  </a:t>
            </a:r>
            <a:r>
              <a:rPr kumimoji="1" lang="en-US" altLang="zh-TW">
                <a:solidFill>
                  <a:srgbClr val="000000"/>
                </a:solidFill>
                <a:latin typeface="Arial" charset="0"/>
                <a:ea typeface="新細明體" pitchFamily="18" charset="-120"/>
              </a:rPr>
              <a:t>Control will be transferred to the OS.</a:t>
            </a:r>
            <a:endParaRPr kumimoji="1" lang="en-US" altLang="zh-TW" sz="1200" b="1">
              <a:solidFill>
                <a:srgbClr val="000000"/>
              </a:solidFill>
              <a:latin typeface="Times New Roman" pitchFamily="18" charset="0"/>
              <a:ea typeface="新細明體" pitchFamily="18" charset="-120"/>
            </a:endParaRPr>
          </a:p>
        </p:txBody>
      </p:sp>
      <p:sp>
        <p:nvSpPr>
          <p:cNvPr id="28702" name="Rectangle 33"/>
          <p:cNvSpPr>
            <a:spLocks noGrp="1" noChangeArrowheads="1"/>
          </p:cNvSpPr>
          <p:nvPr>
            <p:ph type="title"/>
          </p:nvPr>
        </p:nvSpPr>
        <p:spPr>
          <a:xfrm>
            <a:off x="2590800" y="533400"/>
            <a:ext cx="7772400" cy="1143000"/>
          </a:xfrm>
        </p:spPr>
        <p:txBody>
          <a:bodyPr/>
          <a:lstStyle/>
          <a:p>
            <a:pPr algn="ctr" eaLnBrk="1" hangingPunct="1"/>
            <a:r>
              <a:rPr lang="en-US" altLang="zh-TW">
                <a:ea typeface="新細明體" pitchFamily="18" charset="-120"/>
              </a:rPr>
              <a:t>How virtual memory works, 3</a:t>
            </a:r>
          </a:p>
        </p:txBody>
      </p:sp>
      <p:sp>
        <p:nvSpPr>
          <p:cNvPr id="28703" name="Line 34"/>
          <p:cNvSpPr>
            <a:spLocks noChangeShapeType="1"/>
          </p:cNvSpPr>
          <p:nvPr/>
        </p:nvSpPr>
        <p:spPr bwMode="auto">
          <a:xfrm flipV="1">
            <a:off x="6858000" y="5181600"/>
            <a:ext cx="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8704" name="Rectangle 35"/>
          <p:cNvSpPr>
            <a:spLocks noChangeArrowheads="1"/>
          </p:cNvSpPr>
          <p:nvPr/>
        </p:nvSpPr>
        <p:spPr bwMode="auto">
          <a:xfrm>
            <a:off x="58674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28705" name="Rectangle 36"/>
          <p:cNvSpPr>
            <a:spLocks noChangeArrowheads="1"/>
          </p:cNvSpPr>
          <p:nvPr/>
        </p:nvSpPr>
        <p:spPr bwMode="auto">
          <a:xfrm>
            <a:off x="58674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28706" name="Rectangle 37"/>
          <p:cNvSpPr>
            <a:spLocks noChangeArrowheads="1"/>
          </p:cNvSpPr>
          <p:nvPr/>
        </p:nvSpPr>
        <p:spPr bwMode="auto">
          <a:xfrm>
            <a:off x="58674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28707" name="Rectangle 38"/>
          <p:cNvSpPr>
            <a:spLocks noChangeArrowheads="1"/>
          </p:cNvSpPr>
          <p:nvPr/>
        </p:nvSpPr>
        <p:spPr bwMode="auto">
          <a:xfrm>
            <a:off x="58674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28708" name="Rectangle 39"/>
          <p:cNvSpPr>
            <a:spLocks noChangeArrowheads="1"/>
          </p:cNvSpPr>
          <p:nvPr/>
        </p:nvSpPr>
        <p:spPr bwMode="auto">
          <a:xfrm>
            <a:off x="6934200" y="44958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8709" name="Rectangle 40"/>
          <p:cNvSpPr>
            <a:spLocks noChangeArrowheads="1"/>
          </p:cNvSpPr>
          <p:nvPr/>
        </p:nvSpPr>
        <p:spPr bwMode="auto">
          <a:xfrm>
            <a:off x="6705600" y="44958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sp>
        <p:nvSpPr>
          <p:cNvPr id="28710" name="Rectangle 41"/>
          <p:cNvSpPr>
            <a:spLocks noChangeArrowheads="1"/>
          </p:cNvSpPr>
          <p:nvPr/>
        </p:nvSpPr>
        <p:spPr bwMode="auto">
          <a:xfrm>
            <a:off x="6934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8711" name="Rectangle 42"/>
          <p:cNvSpPr>
            <a:spLocks noChangeArrowheads="1"/>
          </p:cNvSpPr>
          <p:nvPr/>
        </p:nvSpPr>
        <p:spPr bwMode="auto">
          <a:xfrm>
            <a:off x="6705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28712" name="Rectangle 43"/>
          <p:cNvSpPr>
            <a:spLocks noChangeArrowheads="1"/>
          </p:cNvSpPr>
          <p:nvPr/>
        </p:nvSpPr>
        <p:spPr bwMode="auto">
          <a:xfrm>
            <a:off x="6934200" y="5105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8713" name="Rectangle 44"/>
          <p:cNvSpPr>
            <a:spLocks noChangeArrowheads="1"/>
          </p:cNvSpPr>
          <p:nvPr/>
        </p:nvSpPr>
        <p:spPr bwMode="auto">
          <a:xfrm>
            <a:off x="6705600" y="5105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28714" name="Line 45"/>
          <p:cNvSpPr>
            <a:spLocks noChangeShapeType="1"/>
          </p:cNvSpPr>
          <p:nvPr/>
        </p:nvSpPr>
        <p:spPr bwMode="auto">
          <a:xfrm>
            <a:off x="75438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8715" name="Line 46"/>
          <p:cNvSpPr>
            <a:spLocks noChangeShapeType="1"/>
          </p:cNvSpPr>
          <p:nvPr/>
        </p:nvSpPr>
        <p:spPr bwMode="auto">
          <a:xfrm>
            <a:off x="66294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8716" name="Rectangle 47"/>
          <p:cNvSpPr>
            <a:spLocks noChangeArrowheads="1"/>
          </p:cNvSpPr>
          <p:nvPr/>
        </p:nvSpPr>
        <p:spPr bwMode="auto">
          <a:xfrm>
            <a:off x="8839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8717" name="Rectangle 48"/>
          <p:cNvSpPr>
            <a:spLocks noChangeArrowheads="1"/>
          </p:cNvSpPr>
          <p:nvPr/>
        </p:nvSpPr>
        <p:spPr bwMode="auto">
          <a:xfrm>
            <a:off x="8610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28718" name="Rectangle 49"/>
          <p:cNvSpPr>
            <a:spLocks noChangeArrowheads="1"/>
          </p:cNvSpPr>
          <p:nvPr/>
        </p:nvSpPr>
        <p:spPr bwMode="auto">
          <a:xfrm>
            <a:off x="8839200" y="38862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8719" name="Rectangle 50"/>
          <p:cNvSpPr>
            <a:spLocks noChangeArrowheads="1"/>
          </p:cNvSpPr>
          <p:nvPr/>
        </p:nvSpPr>
        <p:spPr bwMode="auto">
          <a:xfrm>
            <a:off x="8610600" y="38862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grpSp>
        <p:nvGrpSpPr>
          <p:cNvPr id="3" name="Group 51"/>
          <p:cNvGrpSpPr>
            <a:grpSpLocks/>
          </p:cNvGrpSpPr>
          <p:nvPr/>
        </p:nvGrpSpPr>
        <p:grpSpPr bwMode="auto">
          <a:xfrm>
            <a:off x="3352800" y="4419600"/>
            <a:ext cx="2667000" cy="1239838"/>
            <a:chOff x="1296" y="2784"/>
            <a:chExt cx="1680" cy="781"/>
          </a:xfrm>
        </p:grpSpPr>
        <p:sp>
          <p:nvSpPr>
            <p:cNvPr id="28732" name="Rectangle 52"/>
            <p:cNvSpPr>
              <a:spLocks noChangeArrowheads="1"/>
            </p:cNvSpPr>
            <p:nvPr/>
          </p:nvSpPr>
          <p:spPr bwMode="auto">
            <a:xfrm>
              <a:off x="1584" y="2784"/>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28733" name="Rectangle 53"/>
            <p:cNvSpPr>
              <a:spLocks noChangeArrowheads="1"/>
            </p:cNvSpPr>
            <p:nvPr/>
          </p:nvSpPr>
          <p:spPr bwMode="auto">
            <a:xfrm>
              <a:off x="1584" y="2980"/>
              <a:ext cx="432" cy="19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28734" name="Rectangle 54"/>
            <p:cNvSpPr>
              <a:spLocks noChangeArrowheads="1"/>
            </p:cNvSpPr>
            <p:nvPr/>
          </p:nvSpPr>
          <p:spPr bwMode="auto">
            <a:xfrm>
              <a:off x="1584" y="3177"/>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28735" name="Rectangle 55"/>
            <p:cNvSpPr>
              <a:spLocks noChangeArrowheads="1"/>
            </p:cNvSpPr>
            <p:nvPr/>
          </p:nvSpPr>
          <p:spPr bwMode="auto">
            <a:xfrm>
              <a:off x="2016" y="2784"/>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00004</a:t>
              </a:r>
            </a:p>
          </p:txBody>
        </p:sp>
        <p:sp>
          <p:nvSpPr>
            <p:cNvPr id="28736" name="Rectangle 56"/>
            <p:cNvSpPr>
              <a:spLocks noChangeArrowheads="1"/>
            </p:cNvSpPr>
            <p:nvPr/>
          </p:nvSpPr>
          <p:spPr bwMode="auto">
            <a:xfrm>
              <a:off x="2016" y="2980"/>
              <a:ext cx="52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00007</a:t>
              </a:r>
            </a:p>
          </p:txBody>
        </p:sp>
        <p:sp>
          <p:nvSpPr>
            <p:cNvPr id="28737" name="Rectangle 57"/>
            <p:cNvSpPr>
              <a:spLocks noChangeArrowheads="1"/>
            </p:cNvSpPr>
            <p:nvPr/>
          </p:nvSpPr>
          <p:spPr bwMode="auto">
            <a:xfrm>
              <a:off x="2016" y="3177"/>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i="1">
                  <a:latin typeface="Arial" charset="0"/>
                  <a:ea typeface="新細明體" pitchFamily="18" charset="-120"/>
                </a:rPr>
                <a:t>swap</a:t>
              </a:r>
            </a:p>
          </p:txBody>
        </p:sp>
        <p:sp>
          <p:nvSpPr>
            <p:cNvPr id="28738" name="Rectangle 58"/>
            <p:cNvSpPr>
              <a:spLocks noChangeArrowheads="1"/>
            </p:cNvSpPr>
            <p:nvPr/>
          </p:nvSpPr>
          <p:spPr bwMode="auto">
            <a:xfrm>
              <a:off x="1296" y="3421"/>
              <a:ext cx="168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 of process C</a:t>
              </a:r>
            </a:p>
          </p:txBody>
        </p:sp>
      </p:grpSp>
      <p:sp>
        <p:nvSpPr>
          <p:cNvPr id="28721" name="AutoShape 59"/>
          <p:cNvSpPr>
            <a:spLocks noChangeArrowheads="1"/>
          </p:cNvSpPr>
          <p:nvPr/>
        </p:nvSpPr>
        <p:spPr bwMode="auto">
          <a:xfrm>
            <a:off x="1981200" y="5257800"/>
            <a:ext cx="1143000" cy="1143000"/>
          </a:xfrm>
          <a:prstGeom prst="flowChartMagneticDisk">
            <a:avLst/>
          </a:prstGeom>
          <a:solidFill>
            <a:srgbClr val="EAEAEA"/>
          </a:solidFill>
          <a:ln w="12700">
            <a:solidFill>
              <a:schemeClr val="tx1"/>
            </a:solidFill>
            <a:round/>
            <a:headEnd type="none" w="sm" len="sm"/>
            <a:tailEnd type="none" w="sm" len="sm"/>
          </a:ln>
        </p:spPr>
        <p:txBody>
          <a:bodyPr wrap="none" anchor="ctr"/>
          <a:lstStyle/>
          <a:p>
            <a:pPr algn="ctr"/>
            <a:endParaRPr kumimoji="1" lang="zh-TW" altLang="en-US" sz="1200" b="1">
              <a:latin typeface="Times New Roman" pitchFamily="18" charset="0"/>
              <a:ea typeface="新細明體" pitchFamily="18" charset="-120"/>
            </a:endParaRPr>
          </a:p>
        </p:txBody>
      </p:sp>
      <p:sp>
        <p:nvSpPr>
          <p:cNvPr id="28722" name="Rectangle 60"/>
          <p:cNvSpPr>
            <a:spLocks noChangeArrowheads="1"/>
          </p:cNvSpPr>
          <p:nvPr/>
        </p:nvSpPr>
        <p:spPr bwMode="auto">
          <a:xfrm>
            <a:off x="2133600" y="5791200"/>
            <a:ext cx="7620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8723" name="Rectangle 61"/>
          <p:cNvSpPr>
            <a:spLocks noChangeArrowheads="1"/>
          </p:cNvSpPr>
          <p:nvPr/>
        </p:nvSpPr>
        <p:spPr bwMode="auto">
          <a:xfrm>
            <a:off x="2438400" y="5867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8724" name="Rectangle 62"/>
          <p:cNvSpPr>
            <a:spLocks noChangeArrowheads="1"/>
          </p:cNvSpPr>
          <p:nvPr/>
        </p:nvSpPr>
        <p:spPr bwMode="auto">
          <a:xfrm>
            <a:off x="2209800" y="5867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28725" name="Line 63"/>
          <p:cNvSpPr>
            <a:spLocks noChangeShapeType="1"/>
          </p:cNvSpPr>
          <p:nvPr/>
        </p:nvSpPr>
        <p:spPr bwMode="auto">
          <a:xfrm flipH="1">
            <a:off x="2971800" y="6096000"/>
            <a:ext cx="3886200" cy="0"/>
          </a:xfrm>
          <a:prstGeom prst="line">
            <a:avLst/>
          </a:prstGeom>
          <a:noFill/>
          <a:ln w="12700">
            <a:solidFill>
              <a:schemeClr val="tx1"/>
            </a:solidFill>
            <a:round/>
            <a:headEnd/>
            <a:tailEnd type="arrow" w="med" len="med"/>
          </a:ln>
        </p:spPr>
        <p:txBody>
          <a:bodyPr wrap="none" anchor="ctr"/>
          <a:lstStyle/>
          <a:p>
            <a:endParaRPr lang="en-US"/>
          </a:p>
        </p:txBody>
      </p:sp>
      <p:sp>
        <p:nvSpPr>
          <p:cNvPr id="28726" name="Rectangle 64"/>
          <p:cNvSpPr>
            <a:spLocks noChangeArrowheads="1"/>
          </p:cNvSpPr>
          <p:nvPr/>
        </p:nvSpPr>
        <p:spPr bwMode="auto">
          <a:xfrm>
            <a:off x="1981200" y="2590800"/>
            <a:ext cx="1219200" cy="1066800"/>
          </a:xfrm>
          <a:prstGeom prst="rect">
            <a:avLst/>
          </a:prstGeom>
          <a:solidFill>
            <a:srgbClr val="FFFFFF"/>
          </a:solidFill>
          <a:ln w="12700">
            <a:solidFill>
              <a:schemeClr val="tx1"/>
            </a:solidFill>
            <a:miter lim="800000"/>
            <a:headEnd type="none" w="sm" len="sm"/>
            <a:tailEnd type="none" w="sm" len="sm"/>
          </a:ln>
        </p:spPr>
        <p:txBody>
          <a:bodyPr anchor="ctr"/>
          <a:lstStyle/>
          <a:p>
            <a:pPr>
              <a:lnSpc>
                <a:spcPct val="90000"/>
              </a:lnSpc>
            </a:pPr>
            <a:r>
              <a:rPr kumimoji="1" lang="en-US" altLang="zh-TW">
                <a:latin typeface="Arial" charset="0"/>
                <a:ea typeface="新細明體" pitchFamily="18" charset="-120"/>
              </a:rPr>
              <a:t>x = 1;</a:t>
            </a:r>
            <a:br>
              <a:rPr kumimoji="1" lang="en-US" altLang="zh-TW">
                <a:latin typeface="Arial" charset="0"/>
                <a:ea typeface="新細明體" pitchFamily="18" charset="-120"/>
              </a:rPr>
            </a:br>
            <a:r>
              <a:rPr kumimoji="1" lang="en-US" altLang="zh-TW">
                <a:latin typeface="Arial" charset="0"/>
                <a:ea typeface="新細明體" pitchFamily="18" charset="-120"/>
              </a:rPr>
              <a:t>y = x*2;</a:t>
            </a:r>
            <a:br>
              <a:rPr kumimoji="1" lang="en-US" altLang="zh-TW">
                <a:latin typeface="Arial" charset="0"/>
                <a:ea typeface="新細明體" pitchFamily="18" charset="-120"/>
              </a:rPr>
            </a:br>
            <a:r>
              <a:rPr kumimoji="1" lang="en-US" altLang="zh-TW">
                <a:latin typeface="Arial" charset="0"/>
                <a:ea typeface="新細明體" pitchFamily="18" charset="-120"/>
              </a:rPr>
              <a:t>x = </a:t>
            </a:r>
            <a:r>
              <a:rPr kumimoji="1" lang="en-US" altLang="zh-TW">
                <a:solidFill>
                  <a:srgbClr val="FF3300"/>
                </a:solidFill>
                <a:latin typeface="Arial" charset="0"/>
                <a:ea typeface="新細明體" pitchFamily="18" charset="-120"/>
              </a:rPr>
              <a:t>z</a:t>
            </a:r>
            <a:r>
              <a:rPr kumimoji="1" lang="en-US" altLang="zh-TW">
                <a:latin typeface="Arial" charset="0"/>
                <a:ea typeface="新細明體" pitchFamily="18" charset="-120"/>
              </a:rPr>
              <a:t> + 1;</a:t>
            </a:r>
            <a:endParaRPr kumimoji="1" lang="en-US" altLang="zh-TW" sz="1200" b="1">
              <a:latin typeface="Times New Roman" pitchFamily="18" charset="0"/>
              <a:ea typeface="新細明體" pitchFamily="18" charset="-120"/>
            </a:endParaRPr>
          </a:p>
        </p:txBody>
      </p:sp>
      <p:sp>
        <p:nvSpPr>
          <p:cNvPr id="28727" name="AutoShape 65"/>
          <p:cNvSpPr>
            <a:spLocks/>
          </p:cNvSpPr>
          <p:nvPr/>
        </p:nvSpPr>
        <p:spPr bwMode="auto">
          <a:xfrm>
            <a:off x="2667000" y="4038600"/>
            <a:ext cx="914400" cy="838200"/>
          </a:xfrm>
          <a:prstGeom prst="borderCallout1">
            <a:avLst>
              <a:gd name="adj1" fmla="val 13634"/>
              <a:gd name="adj2" fmla="val -8333"/>
              <a:gd name="adj3" fmla="val -68181"/>
              <a:gd name="adj4" fmla="val -12500"/>
            </a:avLst>
          </a:prstGeom>
          <a:solidFill>
            <a:srgbClr val="FFFFFF"/>
          </a:solidFill>
          <a:ln w="12700">
            <a:solidFill>
              <a:schemeClr val="tx1"/>
            </a:solidFill>
            <a:miter lim="800000"/>
            <a:headEnd type="none" w="sm" len="sm"/>
            <a:tailEnd type="none" w="sm" len="sm"/>
          </a:ln>
        </p:spPr>
        <p:txBody>
          <a:bodyPr/>
          <a:lstStyle/>
          <a:p>
            <a:r>
              <a:rPr kumimoji="1" lang="en-US" altLang="zh-TW" sz="1200">
                <a:latin typeface="Arial" charset="0"/>
                <a:ea typeface="新細明體" pitchFamily="18" charset="-120"/>
              </a:rPr>
              <a:t>Page fault when CPU tries to read z</a:t>
            </a:r>
          </a:p>
        </p:txBody>
      </p:sp>
      <p:sp>
        <p:nvSpPr>
          <p:cNvPr id="28728" name="Rectangle 66"/>
          <p:cNvSpPr>
            <a:spLocks noChangeArrowheads="1"/>
          </p:cNvSpPr>
          <p:nvPr/>
        </p:nvSpPr>
        <p:spPr bwMode="auto">
          <a:xfrm>
            <a:off x="1600200" y="3276600"/>
            <a:ext cx="381000" cy="228600"/>
          </a:xfrm>
          <a:prstGeom prst="rect">
            <a:avLst/>
          </a:prstGeom>
          <a:noFill/>
          <a:ln w="9525">
            <a:noFill/>
            <a:miter lim="800000"/>
            <a:headEnd/>
            <a:tailEnd/>
          </a:ln>
        </p:spPr>
        <p:txBody>
          <a:bodyPr wrap="none" anchor="ctr"/>
          <a:lstStyle/>
          <a:p>
            <a:pPr eaLnBrk="1" hangingPunct="1"/>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CC66"/>
              </a:solidFill>
              <a:latin typeface="Arial" charset="0"/>
              <a:ea typeface="新細明體" pitchFamily="18" charset="-120"/>
            </a:endParaRPr>
          </a:p>
        </p:txBody>
      </p:sp>
      <p:sp>
        <p:nvSpPr>
          <p:cNvPr id="4" name="Slide Number Placeholder 3">
            <a:extLst>
              <a:ext uri="{FF2B5EF4-FFF2-40B4-BE49-F238E27FC236}">
                <a16:creationId xmlns:a16="http://schemas.microsoft.com/office/drawing/2014/main" id="{DDC16E1D-2071-4D02-A4E9-34DFD2B222B8}"/>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90800" y="533400"/>
            <a:ext cx="7772400" cy="1143000"/>
          </a:xfrm>
        </p:spPr>
        <p:txBody>
          <a:bodyPr/>
          <a:lstStyle/>
          <a:p>
            <a:pPr algn="ctr" eaLnBrk="1" hangingPunct="1"/>
            <a:r>
              <a:rPr lang="en-US" altLang="zh-TW">
                <a:ea typeface="新細明體" pitchFamily="18" charset="-120"/>
              </a:rPr>
              <a:t>How virtual memory works, 4</a:t>
            </a:r>
          </a:p>
        </p:txBody>
      </p:sp>
      <p:sp>
        <p:nvSpPr>
          <p:cNvPr id="1102851" name="Rectangle 3"/>
          <p:cNvSpPr>
            <a:spLocks noChangeArrowheads="1"/>
          </p:cNvSpPr>
          <p:nvPr/>
        </p:nvSpPr>
        <p:spPr bwMode="auto">
          <a:xfrm>
            <a:off x="3352800" y="1828800"/>
            <a:ext cx="4800600" cy="1905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nSpc>
                <a:spcPct val="90000"/>
              </a:lnSpc>
              <a:defRPr/>
            </a:pPr>
            <a:r>
              <a:rPr kumimoji="1" lang="en-US" altLang="zh-TW">
                <a:solidFill>
                  <a:srgbClr val="000000"/>
                </a:solidFill>
                <a:latin typeface="Arial" charset="0"/>
                <a:ea typeface="新細明體" pitchFamily="18" charset="-120"/>
              </a:rPr>
              <a:t>This does not interfere the execution of the process until it accesses any byte in page 00002.  E.g. when the process reads the value of the variable z,</a:t>
            </a:r>
            <a:r>
              <a:rPr kumimoji="1" lang="en-US" altLang="zh-TW">
                <a:latin typeface="Arial" charset="0"/>
                <a:ea typeface="新細明體" pitchFamily="18" charset="-120"/>
              </a:rPr>
              <a:t> </a:t>
            </a:r>
            <a:r>
              <a:rPr kumimoji="1" lang="en-US" altLang="zh-TW" u="sng">
                <a:solidFill>
                  <a:srgbClr val="0000FF"/>
                </a:solidFill>
                <a:latin typeface="Arial" charset="0"/>
                <a:ea typeface="新細明體" pitchFamily="18" charset="-120"/>
              </a:rPr>
              <a:t>the CPU notices that the data is not present in RAM</a:t>
            </a:r>
            <a:r>
              <a:rPr kumimoji="1" lang="en-US" altLang="zh-TW">
                <a:latin typeface="Arial" charset="0"/>
                <a:ea typeface="新細明體" pitchFamily="18" charset="-120"/>
              </a:rPr>
              <a:t> </a:t>
            </a:r>
            <a:r>
              <a:rPr kumimoji="1" lang="en-US" altLang="zh-TW">
                <a:solidFill>
                  <a:srgbClr val="000000"/>
                </a:solidFill>
                <a:latin typeface="Arial" charset="0"/>
                <a:ea typeface="新細明體" pitchFamily="18" charset="-120"/>
              </a:rPr>
              <a:t>and generates a trap called page fault.  Control will be transferred to the OS.</a:t>
            </a:r>
            <a:endParaRPr kumimoji="1" lang="en-US" altLang="zh-TW" sz="1200" b="1">
              <a:solidFill>
                <a:srgbClr val="000000"/>
              </a:solidFill>
              <a:latin typeface="Times New Roman" pitchFamily="18" charset="0"/>
              <a:ea typeface="新細明體" pitchFamily="18" charset="-120"/>
            </a:endParaRPr>
          </a:p>
        </p:txBody>
      </p:sp>
      <p:sp>
        <p:nvSpPr>
          <p:cNvPr id="29700" name="AutoShape 4"/>
          <p:cNvSpPr>
            <a:spLocks/>
          </p:cNvSpPr>
          <p:nvPr/>
        </p:nvSpPr>
        <p:spPr bwMode="auto">
          <a:xfrm>
            <a:off x="4876800" y="4267200"/>
            <a:ext cx="2971800" cy="1676400"/>
          </a:xfrm>
          <a:prstGeom prst="borderCallout1">
            <a:avLst>
              <a:gd name="adj1" fmla="val 6819"/>
              <a:gd name="adj2" fmla="val -2565"/>
              <a:gd name="adj3" fmla="val -63634"/>
              <a:gd name="adj4" fmla="val -10685"/>
            </a:avLst>
          </a:prstGeom>
          <a:solidFill>
            <a:srgbClr val="FFFFFF"/>
          </a:solidFill>
          <a:ln w="12700">
            <a:solidFill>
              <a:schemeClr val="tx1"/>
            </a:solidFill>
            <a:miter lim="800000"/>
            <a:headEnd type="none" w="sm" len="sm"/>
            <a:tailEnd type="none" w="sm" len="sm"/>
          </a:ln>
        </p:spPr>
        <p:txBody>
          <a:bodyPr/>
          <a:lstStyle/>
          <a:p>
            <a:r>
              <a:rPr kumimoji="1" lang="en-US" altLang="zh-TW" sz="1600" dirty="0">
                <a:solidFill>
                  <a:srgbClr val="000000"/>
                </a:solidFill>
                <a:latin typeface="Arial" charset="0"/>
                <a:ea typeface="新細明體" pitchFamily="18" charset="-120"/>
              </a:rPr>
              <a:t>How?  We will learn later in this chapter that the CPU detects page fault by checking the </a:t>
            </a:r>
            <a:r>
              <a:rPr kumimoji="1" lang="en-US" altLang="zh-TW" sz="1600" dirty="0">
                <a:solidFill>
                  <a:srgbClr val="FF0000"/>
                </a:solidFill>
                <a:latin typeface="Arial" charset="0"/>
                <a:ea typeface="新細明體" pitchFamily="18" charset="-120"/>
              </a:rPr>
              <a:t>P bit </a:t>
            </a:r>
            <a:r>
              <a:rPr kumimoji="1" lang="en-US" altLang="zh-TW" sz="1600" dirty="0">
                <a:solidFill>
                  <a:srgbClr val="000000"/>
                </a:solidFill>
                <a:latin typeface="Arial" charset="0"/>
                <a:ea typeface="新細明體" pitchFamily="18" charset="-120"/>
              </a:rPr>
              <a:t>in the page table entry of the page in address translation.</a:t>
            </a:r>
          </a:p>
        </p:txBody>
      </p:sp>
      <p:sp>
        <p:nvSpPr>
          <p:cNvPr id="2" name="Slide Number Placeholder 1">
            <a:extLst>
              <a:ext uri="{FF2B5EF4-FFF2-40B4-BE49-F238E27FC236}">
                <a16:creationId xmlns:a16="http://schemas.microsoft.com/office/drawing/2014/main" id="{4DE8343A-FB9A-40D6-8E5D-2F5C90E7F20F}"/>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9372600" y="2590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30723" name="Rectangle 3"/>
          <p:cNvSpPr>
            <a:spLocks noChangeArrowheads="1"/>
          </p:cNvSpPr>
          <p:nvPr/>
        </p:nvSpPr>
        <p:spPr bwMode="auto">
          <a:xfrm>
            <a:off x="9372600" y="2895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30724" name="Rectangle 4"/>
          <p:cNvSpPr>
            <a:spLocks noChangeArrowheads="1"/>
          </p:cNvSpPr>
          <p:nvPr/>
        </p:nvSpPr>
        <p:spPr bwMode="auto">
          <a:xfrm>
            <a:off x="9372600" y="3200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30725" name="Rectangle 5"/>
          <p:cNvSpPr>
            <a:spLocks noChangeArrowheads="1"/>
          </p:cNvSpPr>
          <p:nvPr/>
        </p:nvSpPr>
        <p:spPr bwMode="auto">
          <a:xfrm>
            <a:off x="9372600" y="3505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30726" name="Rectangle 6"/>
          <p:cNvSpPr>
            <a:spLocks noChangeArrowheads="1"/>
          </p:cNvSpPr>
          <p:nvPr/>
        </p:nvSpPr>
        <p:spPr bwMode="auto">
          <a:xfrm>
            <a:off x="9372600" y="3810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30727" name="Rectangle 7"/>
          <p:cNvSpPr>
            <a:spLocks noChangeArrowheads="1"/>
          </p:cNvSpPr>
          <p:nvPr/>
        </p:nvSpPr>
        <p:spPr bwMode="auto">
          <a:xfrm>
            <a:off x="9372600" y="4114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30728" name="Rectangle 8"/>
          <p:cNvSpPr>
            <a:spLocks noChangeArrowheads="1"/>
          </p:cNvSpPr>
          <p:nvPr/>
        </p:nvSpPr>
        <p:spPr bwMode="auto">
          <a:xfrm>
            <a:off x="93726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30729" name="Rectangle 9"/>
          <p:cNvSpPr>
            <a:spLocks noChangeArrowheads="1"/>
          </p:cNvSpPr>
          <p:nvPr/>
        </p:nvSpPr>
        <p:spPr bwMode="auto">
          <a:xfrm>
            <a:off x="93726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30730" name="Rectangle 10"/>
          <p:cNvSpPr>
            <a:spLocks noChangeArrowheads="1"/>
          </p:cNvSpPr>
          <p:nvPr/>
        </p:nvSpPr>
        <p:spPr bwMode="auto">
          <a:xfrm>
            <a:off x="93726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30731" name="Rectangle 11"/>
          <p:cNvSpPr>
            <a:spLocks noChangeArrowheads="1"/>
          </p:cNvSpPr>
          <p:nvPr/>
        </p:nvSpPr>
        <p:spPr bwMode="auto">
          <a:xfrm>
            <a:off x="93726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30732" name="Rectangle 12"/>
          <p:cNvSpPr>
            <a:spLocks noChangeArrowheads="1"/>
          </p:cNvSpPr>
          <p:nvPr/>
        </p:nvSpPr>
        <p:spPr bwMode="auto">
          <a:xfrm>
            <a:off x="8534400" y="2590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33" name="Rectangle 13"/>
          <p:cNvSpPr>
            <a:spLocks noChangeArrowheads="1"/>
          </p:cNvSpPr>
          <p:nvPr/>
        </p:nvSpPr>
        <p:spPr bwMode="auto">
          <a:xfrm>
            <a:off x="8534400" y="2895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34" name="Rectangle 14"/>
          <p:cNvSpPr>
            <a:spLocks noChangeArrowheads="1"/>
          </p:cNvSpPr>
          <p:nvPr/>
        </p:nvSpPr>
        <p:spPr bwMode="auto">
          <a:xfrm>
            <a:off x="8534400" y="32004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35" name="Rectangle 15"/>
          <p:cNvSpPr>
            <a:spLocks noChangeArrowheads="1"/>
          </p:cNvSpPr>
          <p:nvPr/>
        </p:nvSpPr>
        <p:spPr bwMode="auto">
          <a:xfrm>
            <a:off x="8534400" y="38100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36" name="Rectangle 16"/>
          <p:cNvSpPr>
            <a:spLocks noChangeArrowheads="1"/>
          </p:cNvSpPr>
          <p:nvPr/>
        </p:nvSpPr>
        <p:spPr bwMode="auto">
          <a:xfrm>
            <a:off x="8534400" y="35052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0737" name="Rectangle 17"/>
          <p:cNvSpPr>
            <a:spLocks noChangeArrowheads="1"/>
          </p:cNvSpPr>
          <p:nvPr/>
        </p:nvSpPr>
        <p:spPr bwMode="auto">
          <a:xfrm>
            <a:off x="8534400" y="4114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38" name="Rectangle 18"/>
          <p:cNvSpPr>
            <a:spLocks noChangeArrowheads="1"/>
          </p:cNvSpPr>
          <p:nvPr/>
        </p:nvSpPr>
        <p:spPr bwMode="auto">
          <a:xfrm>
            <a:off x="8534400" y="47244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39" name="Rectangle 19"/>
          <p:cNvSpPr>
            <a:spLocks noChangeArrowheads="1"/>
          </p:cNvSpPr>
          <p:nvPr/>
        </p:nvSpPr>
        <p:spPr bwMode="auto">
          <a:xfrm>
            <a:off x="8534400" y="4419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40" name="Rectangle 20"/>
          <p:cNvSpPr>
            <a:spLocks noChangeArrowheads="1"/>
          </p:cNvSpPr>
          <p:nvPr/>
        </p:nvSpPr>
        <p:spPr bwMode="auto">
          <a:xfrm>
            <a:off x="8534400" y="50292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41" name="Rectangle 21"/>
          <p:cNvSpPr>
            <a:spLocks noChangeArrowheads="1"/>
          </p:cNvSpPr>
          <p:nvPr/>
        </p:nvSpPr>
        <p:spPr bwMode="auto">
          <a:xfrm>
            <a:off x="8534400" y="5334000"/>
            <a:ext cx="914400" cy="304800"/>
          </a:xfrm>
          <a:prstGeom prst="rect">
            <a:avLst/>
          </a:prstGeom>
          <a:gradFill rotWithShape="0">
            <a:gsLst>
              <a:gs pos="0">
                <a:srgbClr val="99FF33"/>
              </a:gs>
              <a:gs pos="100000">
                <a:srgbClr val="FFFFFF"/>
              </a:gs>
            </a:gsLst>
            <a:lin ang="0" scaled="1"/>
          </a:gradFill>
          <a:ln w="12700">
            <a:solidFill>
              <a:srgbClr val="0000FF"/>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42" name="Line 22"/>
          <p:cNvSpPr>
            <a:spLocks noChangeShapeType="1"/>
          </p:cNvSpPr>
          <p:nvPr/>
        </p:nvSpPr>
        <p:spPr bwMode="auto">
          <a:xfrm>
            <a:off x="94488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30743" name="Line 23"/>
          <p:cNvSpPr>
            <a:spLocks noChangeShapeType="1"/>
          </p:cNvSpPr>
          <p:nvPr/>
        </p:nvSpPr>
        <p:spPr bwMode="auto">
          <a:xfrm>
            <a:off x="85344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30744" name="Rectangle 24"/>
          <p:cNvSpPr>
            <a:spLocks noChangeArrowheads="1"/>
          </p:cNvSpPr>
          <p:nvPr/>
        </p:nvSpPr>
        <p:spPr bwMode="auto">
          <a:xfrm>
            <a:off x="8382000" y="2286000"/>
            <a:ext cx="12192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grpSp>
        <p:nvGrpSpPr>
          <p:cNvPr id="2" name="Group 25"/>
          <p:cNvGrpSpPr>
            <a:grpSpLocks/>
          </p:cNvGrpSpPr>
          <p:nvPr/>
        </p:nvGrpSpPr>
        <p:grpSpPr bwMode="auto">
          <a:xfrm>
            <a:off x="6629400" y="4419600"/>
            <a:ext cx="914400" cy="914400"/>
            <a:chOff x="3360" y="2784"/>
            <a:chExt cx="576" cy="576"/>
          </a:xfrm>
        </p:grpSpPr>
        <p:sp>
          <p:nvSpPr>
            <p:cNvPr id="30789" name="Rectangle 26"/>
            <p:cNvSpPr>
              <a:spLocks noChangeArrowheads="1"/>
            </p:cNvSpPr>
            <p:nvPr/>
          </p:nvSpPr>
          <p:spPr bwMode="auto">
            <a:xfrm>
              <a:off x="3360" y="2976"/>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90" name="Rectangle 27"/>
            <p:cNvSpPr>
              <a:spLocks noChangeArrowheads="1"/>
            </p:cNvSpPr>
            <p:nvPr/>
          </p:nvSpPr>
          <p:spPr bwMode="auto">
            <a:xfrm>
              <a:off x="3360" y="3168"/>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91" name="Rectangle 28"/>
            <p:cNvSpPr>
              <a:spLocks noChangeArrowheads="1"/>
            </p:cNvSpPr>
            <p:nvPr/>
          </p:nvSpPr>
          <p:spPr bwMode="auto">
            <a:xfrm>
              <a:off x="3360" y="2784"/>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grpSp>
      <p:sp>
        <p:nvSpPr>
          <p:cNvPr id="30746" name="Line 29"/>
          <p:cNvSpPr>
            <a:spLocks noChangeShapeType="1"/>
          </p:cNvSpPr>
          <p:nvPr/>
        </p:nvSpPr>
        <p:spPr bwMode="auto">
          <a:xfrm flipV="1">
            <a:off x="7467600" y="3962400"/>
            <a:ext cx="1066800" cy="60960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0747" name="Line 30"/>
          <p:cNvSpPr>
            <a:spLocks noChangeShapeType="1"/>
          </p:cNvSpPr>
          <p:nvPr/>
        </p:nvSpPr>
        <p:spPr bwMode="auto">
          <a:xfrm>
            <a:off x="7467600" y="4876800"/>
            <a:ext cx="10668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0748" name="Rectangle 31"/>
          <p:cNvSpPr>
            <a:spLocks noChangeArrowheads="1"/>
          </p:cNvSpPr>
          <p:nvPr/>
        </p:nvSpPr>
        <p:spPr bwMode="auto">
          <a:xfrm>
            <a:off x="6477000" y="3962400"/>
            <a:ext cx="1219200" cy="45720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1104928" name="Rectangle 32"/>
          <p:cNvSpPr>
            <a:spLocks noChangeArrowheads="1"/>
          </p:cNvSpPr>
          <p:nvPr/>
        </p:nvSpPr>
        <p:spPr bwMode="auto">
          <a:xfrm>
            <a:off x="3352800" y="1828800"/>
            <a:ext cx="4800600" cy="1905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indent="228600">
              <a:lnSpc>
                <a:spcPct val="90000"/>
              </a:lnSpc>
              <a:defRPr/>
            </a:pPr>
            <a:r>
              <a:rPr kumimoji="1" lang="en-US" altLang="zh-TW" dirty="0">
                <a:solidFill>
                  <a:srgbClr val="000000"/>
                </a:solidFill>
                <a:latin typeface="Arial" charset="0"/>
                <a:ea typeface="新細明體" pitchFamily="18" charset="-120"/>
              </a:rPr>
              <a:t>… The CPU generates a </a:t>
            </a:r>
            <a:r>
              <a:rPr kumimoji="1" lang="en-US" altLang="zh-TW" dirty="0">
                <a:solidFill>
                  <a:srgbClr val="FF0000"/>
                </a:solidFill>
                <a:latin typeface="Arial" charset="0"/>
                <a:ea typeface="新細明體" pitchFamily="18" charset="-120"/>
              </a:rPr>
              <a:t>page fault trap</a:t>
            </a:r>
            <a:r>
              <a:rPr kumimoji="1" lang="en-US" altLang="zh-TW" dirty="0">
                <a:solidFill>
                  <a:srgbClr val="000000"/>
                </a:solidFill>
                <a:latin typeface="Arial" charset="0"/>
                <a:ea typeface="新細明體" pitchFamily="18" charset="-120"/>
              </a:rPr>
              <a:t>, and control is transferred to the OS.  The OS</a:t>
            </a:r>
            <a:endParaRPr kumimoji="1" lang="en-US" altLang="zh-TW" sz="1200" dirty="0">
              <a:solidFill>
                <a:srgbClr val="000000"/>
              </a:solidFill>
              <a:latin typeface="Arial" charset="0"/>
              <a:ea typeface="新細明體" pitchFamily="18" charset="-120"/>
            </a:endParaRPr>
          </a:p>
          <a:p>
            <a:pPr indent="228600">
              <a:lnSpc>
                <a:spcPct val="90000"/>
              </a:lnSpc>
              <a:spcBef>
                <a:spcPct val="20000"/>
              </a:spcBef>
              <a:buClr>
                <a:schemeClr val="tx1">
                  <a:lumMod val="85000"/>
                  <a:lumOff val="15000"/>
                </a:schemeClr>
              </a:buClr>
              <a:buFont typeface="Wingdings" pitchFamily="2" charset="2"/>
              <a:buChar char="§"/>
              <a:defRPr/>
            </a:pPr>
            <a:r>
              <a:rPr kumimoji="1" lang="en-US" altLang="zh-TW" dirty="0">
                <a:solidFill>
                  <a:srgbClr val="00B0F0"/>
                </a:solidFill>
                <a:latin typeface="Arial" charset="0"/>
                <a:ea typeface="新細明體" pitchFamily="18" charset="-120"/>
              </a:rPr>
              <a:t>block</a:t>
            </a:r>
            <a:r>
              <a:rPr kumimoji="1" lang="en-US" altLang="zh-TW" dirty="0">
                <a:solidFill>
                  <a:srgbClr val="000000"/>
                </a:solidFill>
                <a:latin typeface="Arial" charset="0"/>
                <a:ea typeface="新細明體" pitchFamily="18" charset="-120"/>
              </a:rPr>
              <a:t> the process (other processes can run)</a:t>
            </a:r>
          </a:p>
          <a:p>
            <a:pPr indent="228600">
              <a:lnSpc>
                <a:spcPct val="90000"/>
              </a:lnSpc>
              <a:spcBef>
                <a:spcPct val="20000"/>
              </a:spcBef>
              <a:buClr>
                <a:schemeClr val="tx1">
                  <a:lumMod val="85000"/>
                  <a:lumOff val="15000"/>
                </a:schemeClr>
              </a:buClr>
              <a:buFont typeface="Wingdings" pitchFamily="2" charset="2"/>
              <a:buChar char="§"/>
              <a:defRPr/>
            </a:pPr>
            <a:r>
              <a:rPr kumimoji="1" lang="en-US" altLang="zh-TW" dirty="0">
                <a:solidFill>
                  <a:srgbClr val="00B0F0"/>
                </a:solidFill>
                <a:latin typeface="Arial" charset="0"/>
                <a:ea typeface="新細明體" pitchFamily="18" charset="-120"/>
              </a:rPr>
              <a:t>find</a:t>
            </a:r>
            <a:r>
              <a:rPr kumimoji="1" lang="en-US" altLang="zh-TW" dirty="0">
                <a:solidFill>
                  <a:srgbClr val="000000"/>
                </a:solidFill>
                <a:latin typeface="Arial" charset="0"/>
                <a:ea typeface="新細明體" pitchFamily="18" charset="-120"/>
              </a:rPr>
              <a:t> the page in the swap file in hard disk</a:t>
            </a:r>
          </a:p>
          <a:p>
            <a:pPr indent="228600">
              <a:lnSpc>
                <a:spcPct val="90000"/>
              </a:lnSpc>
              <a:spcBef>
                <a:spcPct val="20000"/>
              </a:spcBef>
              <a:buClr>
                <a:schemeClr val="tx1">
                  <a:lumMod val="85000"/>
                  <a:lumOff val="15000"/>
                </a:schemeClr>
              </a:buClr>
              <a:buFont typeface="Wingdings" pitchFamily="2" charset="2"/>
              <a:buChar char="§"/>
              <a:defRPr/>
            </a:pPr>
            <a:r>
              <a:rPr kumimoji="1" lang="en-US" altLang="zh-TW" dirty="0">
                <a:solidFill>
                  <a:srgbClr val="000000"/>
                </a:solidFill>
                <a:latin typeface="Arial" charset="0"/>
                <a:ea typeface="新細明體" pitchFamily="18" charset="-120"/>
              </a:rPr>
              <a:t>find an </a:t>
            </a:r>
            <a:r>
              <a:rPr kumimoji="1" lang="en-US" altLang="zh-TW" dirty="0">
                <a:solidFill>
                  <a:srgbClr val="00B0F0"/>
                </a:solidFill>
                <a:latin typeface="Arial" charset="0"/>
                <a:ea typeface="新細明體" pitchFamily="18" charset="-120"/>
              </a:rPr>
              <a:t>unused</a:t>
            </a:r>
            <a:r>
              <a:rPr kumimoji="1" lang="en-US" altLang="zh-TW" dirty="0">
                <a:solidFill>
                  <a:srgbClr val="000000"/>
                </a:solidFill>
                <a:latin typeface="Arial" charset="0"/>
                <a:ea typeface="新細明體" pitchFamily="18" charset="-120"/>
              </a:rPr>
              <a:t> frame in RAM</a:t>
            </a:r>
          </a:p>
          <a:p>
            <a:pPr indent="228600">
              <a:lnSpc>
                <a:spcPct val="90000"/>
              </a:lnSpc>
              <a:spcBef>
                <a:spcPct val="20000"/>
              </a:spcBef>
              <a:buClr>
                <a:schemeClr val="tx1">
                  <a:lumMod val="85000"/>
                  <a:lumOff val="15000"/>
                </a:schemeClr>
              </a:buClr>
              <a:buFont typeface="Wingdings" pitchFamily="2" charset="2"/>
              <a:buChar char="§"/>
              <a:defRPr/>
            </a:pPr>
            <a:r>
              <a:rPr kumimoji="1" lang="en-US" altLang="zh-TW" dirty="0">
                <a:solidFill>
                  <a:srgbClr val="00B0F0"/>
                </a:solidFill>
                <a:latin typeface="Arial" charset="0"/>
                <a:ea typeface="新細明體" pitchFamily="18" charset="-120"/>
              </a:rPr>
              <a:t>issue</a:t>
            </a:r>
            <a:r>
              <a:rPr kumimoji="1" lang="en-US" altLang="zh-TW" dirty="0">
                <a:solidFill>
                  <a:srgbClr val="000000"/>
                </a:solidFill>
                <a:latin typeface="Arial" charset="0"/>
                <a:ea typeface="新細明體" pitchFamily="18" charset="-120"/>
              </a:rPr>
              <a:t> a read request to the hard disk</a:t>
            </a:r>
            <a:endParaRPr kumimoji="1" lang="en-US" altLang="zh-TW" sz="800" b="1" dirty="0">
              <a:solidFill>
                <a:srgbClr val="000000"/>
              </a:solidFill>
              <a:latin typeface="Arial" charset="0"/>
              <a:ea typeface="新細明體" pitchFamily="18" charset="-120"/>
            </a:endParaRPr>
          </a:p>
        </p:txBody>
      </p:sp>
      <p:sp>
        <p:nvSpPr>
          <p:cNvPr id="30750" name="Rectangle 33"/>
          <p:cNvSpPr>
            <a:spLocks noGrp="1" noChangeArrowheads="1"/>
          </p:cNvSpPr>
          <p:nvPr>
            <p:ph type="title"/>
          </p:nvPr>
        </p:nvSpPr>
        <p:spPr>
          <a:xfrm>
            <a:off x="2590800" y="533400"/>
            <a:ext cx="7772400" cy="1143000"/>
          </a:xfrm>
        </p:spPr>
        <p:txBody>
          <a:bodyPr/>
          <a:lstStyle/>
          <a:p>
            <a:pPr algn="ctr" eaLnBrk="1" hangingPunct="1"/>
            <a:r>
              <a:rPr lang="en-US" altLang="zh-TW" dirty="0">
                <a:ea typeface="新細明體" pitchFamily="18" charset="-120"/>
              </a:rPr>
              <a:t>How virtual memory works, 5</a:t>
            </a:r>
          </a:p>
        </p:txBody>
      </p:sp>
      <p:sp>
        <p:nvSpPr>
          <p:cNvPr id="30751" name="Line 34"/>
          <p:cNvSpPr>
            <a:spLocks noChangeShapeType="1"/>
          </p:cNvSpPr>
          <p:nvPr/>
        </p:nvSpPr>
        <p:spPr bwMode="auto">
          <a:xfrm flipV="1">
            <a:off x="8915400" y="5638800"/>
            <a:ext cx="0" cy="457200"/>
          </a:xfrm>
          <a:prstGeom prst="line">
            <a:avLst/>
          </a:prstGeom>
          <a:noFill/>
          <a:ln w="19050">
            <a:solidFill>
              <a:srgbClr val="0000FF"/>
            </a:solidFill>
            <a:round/>
            <a:headEnd type="none" w="sm" len="sm"/>
            <a:tailEnd type="arrow" w="med" len="med"/>
          </a:ln>
        </p:spPr>
        <p:txBody>
          <a:bodyPr wrap="none" anchor="ctr"/>
          <a:lstStyle/>
          <a:p>
            <a:endParaRPr lang="en-US"/>
          </a:p>
        </p:txBody>
      </p:sp>
      <p:sp>
        <p:nvSpPr>
          <p:cNvPr id="30752" name="Rectangle 35"/>
          <p:cNvSpPr>
            <a:spLocks noChangeArrowheads="1"/>
          </p:cNvSpPr>
          <p:nvPr/>
        </p:nvSpPr>
        <p:spPr bwMode="auto">
          <a:xfrm>
            <a:off x="58674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30753" name="Rectangle 36"/>
          <p:cNvSpPr>
            <a:spLocks noChangeArrowheads="1"/>
          </p:cNvSpPr>
          <p:nvPr/>
        </p:nvSpPr>
        <p:spPr bwMode="auto">
          <a:xfrm>
            <a:off x="58674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30754" name="Rectangle 37"/>
          <p:cNvSpPr>
            <a:spLocks noChangeArrowheads="1"/>
          </p:cNvSpPr>
          <p:nvPr/>
        </p:nvSpPr>
        <p:spPr bwMode="auto">
          <a:xfrm>
            <a:off x="58674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30755" name="Rectangle 38"/>
          <p:cNvSpPr>
            <a:spLocks noChangeArrowheads="1"/>
          </p:cNvSpPr>
          <p:nvPr/>
        </p:nvSpPr>
        <p:spPr bwMode="auto">
          <a:xfrm>
            <a:off x="58674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30756" name="Rectangle 39"/>
          <p:cNvSpPr>
            <a:spLocks noChangeArrowheads="1"/>
          </p:cNvSpPr>
          <p:nvPr/>
        </p:nvSpPr>
        <p:spPr bwMode="auto">
          <a:xfrm>
            <a:off x="6934200" y="44958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0757" name="Rectangle 40"/>
          <p:cNvSpPr>
            <a:spLocks noChangeArrowheads="1"/>
          </p:cNvSpPr>
          <p:nvPr/>
        </p:nvSpPr>
        <p:spPr bwMode="auto">
          <a:xfrm>
            <a:off x="6705600" y="44958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sp>
        <p:nvSpPr>
          <p:cNvPr id="30758" name="Rectangle 41"/>
          <p:cNvSpPr>
            <a:spLocks noChangeArrowheads="1"/>
          </p:cNvSpPr>
          <p:nvPr/>
        </p:nvSpPr>
        <p:spPr bwMode="auto">
          <a:xfrm>
            <a:off x="6934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0759" name="Rectangle 42"/>
          <p:cNvSpPr>
            <a:spLocks noChangeArrowheads="1"/>
          </p:cNvSpPr>
          <p:nvPr/>
        </p:nvSpPr>
        <p:spPr bwMode="auto">
          <a:xfrm>
            <a:off x="6705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30760" name="Rectangle 43"/>
          <p:cNvSpPr>
            <a:spLocks noChangeArrowheads="1"/>
          </p:cNvSpPr>
          <p:nvPr/>
        </p:nvSpPr>
        <p:spPr bwMode="auto">
          <a:xfrm>
            <a:off x="6934200" y="5105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0761" name="Rectangle 44"/>
          <p:cNvSpPr>
            <a:spLocks noChangeArrowheads="1"/>
          </p:cNvSpPr>
          <p:nvPr/>
        </p:nvSpPr>
        <p:spPr bwMode="auto">
          <a:xfrm>
            <a:off x="6705600" y="5105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30762" name="Line 45"/>
          <p:cNvSpPr>
            <a:spLocks noChangeShapeType="1"/>
          </p:cNvSpPr>
          <p:nvPr/>
        </p:nvSpPr>
        <p:spPr bwMode="auto">
          <a:xfrm>
            <a:off x="75438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30763" name="Line 46"/>
          <p:cNvSpPr>
            <a:spLocks noChangeShapeType="1"/>
          </p:cNvSpPr>
          <p:nvPr/>
        </p:nvSpPr>
        <p:spPr bwMode="auto">
          <a:xfrm>
            <a:off x="66294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30764" name="Rectangle 47"/>
          <p:cNvSpPr>
            <a:spLocks noChangeArrowheads="1"/>
          </p:cNvSpPr>
          <p:nvPr/>
        </p:nvSpPr>
        <p:spPr bwMode="auto">
          <a:xfrm>
            <a:off x="8839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0765" name="Rectangle 48"/>
          <p:cNvSpPr>
            <a:spLocks noChangeArrowheads="1"/>
          </p:cNvSpPr>
          <p:nvPr/>
        </p:nvSpPr>
        <p:spPr bwMode="auto">
          <a:xfrm>
            <a:off x="8610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30766" name="Rectangle 49"/>
          <p:cNvSpPr>
            <a:spLocks noChangeArrowheads="1"/>
          </p:cNvSpPr>
          <p:nvPr/>
        </p:nvSpPr>
        <p:spPr bwMode="auto">
          <a:xfrm>
            <a:off x="8839200" y="38862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0767" name="Rectangle 50"/>
          <p:cNvSpPr>
            <a:spLocks noChangeArrowheads="1"/>
          </p:cNvSpPr>
          <p:nvPr/>
        </p:nvSpPr>
        <p:spPr bwMode="auto">
          <a:xfrm>
            <a:off x="8610600" y="38862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grpSp>
        <p:nvGrpSpPr>
          <p:cNvPr id="3" name="Group 51"/>
          <p:cNvGrpSpPr>
            <a:grpSpLocks/>
          </p:cNvGrpSpPr>
          <p:nvPr/>
        </p:nvGrpSpPr>
        <p:grpSpPr bwMode="auto">
          <a:xfrm>
            <a:off x="3352800" y="4419600"/>
            <a:ext cx="2667000" cy="1239838"/>
            <a:chOff x="1296" y="2784"/>
            <a:chExt cx="1680" cy="781"/>
          </a:xfrm>
        </p:grpSpPr>
        <p:sp>
          <p:nvSpPr>
            <p:cNvPr id="30782" name="Rectangle 52"/>
            <p:cNvSpPr>
              <a:spLocks noChangeArrowheads="1"/>
            </p:cNvSpPr>
            <p:nvPr/>
          </p:nvSpPr>
          <p:spPr bwMode="auto">
            <a:xfrm>
              <a:off x="1584" y="2784"/>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30783" name="Rectangle 53"/>
            <p:cNvSpPr>
              <a:spLocks noChangeArrowheads="1"/>
            </p:cNvSpPr>
            <p:nvPr/>
          </p:nvSpPr>
          <p:spPr bwMode="auto">
            <a:xfrm>
              <a:off x="1584" y="2980"/>
              <a:ext cx="432" cy="19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30784" name="Rectangle 54"/>
            <p:cNvSpPr>
              <a:spLocks noChangeArrowheads="1"/>
            </p:cNvSpPr>
            <p:nvPr/>
          </p:nvSpPr>
          <p:spPr bwMode="auto">
            <a:xfrm>
              <a:off x="1584" y="3177"/>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30785" name="Rectangle 55"/>
            <p:cNvSpPr>
              <a:spLocks noChangeArrowheads="1"/>
            </p:cNvSpPr>
            <p:nvPr/>
          </p:nvSpPr>
          <p:spPr bwMode="auto">
            <a:xfrm>
              <a:off x="2016" y="2784"/>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00004</a:t>
              </a:r>
            </a:p>
          </p:txBody>
        </p:sp>
        <p:sp>
          <p:nvSpPr>
            <p:cNvPr id="30786" name="Rectangle 56"/>
            <p:cNvSpPr>
              <a:spLocks noChangeArrowheads="1"/>
            </p:cNvSpPr>
            <p:nvPr/>
          </p:nvSpPr>
          <p:spPr bwMode="auto">
            <a:xfrm>
              <a:off x="2016" y="2980"/>
              <a:ext cx="52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00007</a:t>
              </a:r>
            </a:p>
          </p:txBody>
        </p:sp>
        <p:sp>
          <p:nvSpPr>
            <p:cNvPr id="30787" name="Rectangle 57"/>
            <p:cNvSpPr>
              <a:spLocks noChangeArrowheads="1"/>
            </p:cNvSpPr>
            <p:nvPr/>
          </p:nvSpPr>
          <p:spPr bwMode="auto">
            <a:xfrm>
              <a:off x="2016" y="3177"/>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i="1">
                  <a:latin typeface="Arial" charset="0"/>
                  <a:ea typeface="新細明體" pitchFamily="18" charset="-120"/>
                </a:rPr>
                <a:t>swap</a:t>
              </a:r>
            </a:p>
          </p:txBody>
        </p:sp>
        <p:sp>
          <p:nvSpPr>
            <p:cNvPr id="30788" name="Rectangle 58"/>
            <p:cNvSpPr>
              <a:spLocks noChangeArrowheads="1"/>
            </p:cNvSpPr>
            <p:nvPr/>
          </p:nvSpPr>
          <p:spPr bwMode="auto">
            <a:xfrm>
              <a:off x="1296" y="3421"/>
              <a:ext cx="168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 of process C</a:t>
              </a:r>
            </a:p>
          </p:txBody>
        </p:sp>
      </p:grpSp>
      <p:sp>
        <p:nvSpPr>
          <p:cNvPr id="30769" name="AutoShape 59"/>
          <p:cNvSpPr>
            <a:spLocks noChangeArrowheads="1"/>
          </p:cNvSpPr>
          <p:nvPr/>
        </p:nvSpPr>
        <p:spPr bwMode="auto">
          <a:xfrm>
            <a:off x="1981200" y="5257800"/>
            <a:ext cx="1143000" cy="1143000"/>
          </a:xfrm>
          <a:prstGeom prst="flowChartMagneticDisk">
            <a:avLst/>
          </a:prstGeom>
          <a:solidFill>
            <a:srgbClr val="EAEAEA"/>
          </a:solidFill>
          <a:ln w="12700">
            <a:solidFill>
              <a:schemeClr val="tx1"/>
            </a:solidFill>
            <a:round/>
            <a:headEnd type="none" w="sm" len="sm"/>
            <a:tailEnd type="none" w="sm" len="sm"/>
          </a:ln>
        </p:spPr>
        <p:txBody>
          <a:bodyPr wrap="none" anchor="ctr"/>
          <a:lstStyle/>
          <a:p>
            <a:pPr algn="ctr"/>
            <a:endParaRPr kumimoji="1" lang="zh-TW" altLang="en-US" sz="1200" b="1">
              <a:latin typeface="Times New Roman" pitchFamily="18" charset="0"/>
              <a:ea typeface="新細明體" pitchFamily="18" charset="-120"/>
            </a:endParaRPr>
          </a:p>
        </p:txBody>
      </p:sp>
      <p:sp>
        <p:nvSpPr>
          <p:cNvPr id="30770" name="Rectangle 60"/>
          <p:cNvSpPr>
            <a:spLocks noChangeArrowheads="1"/>
          </p:cNvSpPr>
          <p:nvPr/>
        </p:nvSpPr>
        <p:spPr bwMode="auto">
          <a:xfrm>
            <a:off x="2133600" y="5791200"/>
            <a:ext cx="7620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0771" name="Rectangle 61"/>
          <p:cNvSpPr>
            <a:spLocks noChangeArrowheads="1"/>
          </p:cNvSpPr>
          <p:nvPr/>
        </p:nvSpPr>
        <p:spPr bwMode="auto">
          <a:xfrm>
            <a:off x="2438400" y="5867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0772" name="Rectangle 62"/>
          <p:cNvSpPr>
            <a:spLocks noChangeArrowheads="1"/>
          </p:cNvSpPr>
          <p:nvPr/>
        </p:nvSpPr>
        <p:spPr bwMode="auto">
          <a:xfrm>
            <a:off x="2209800" y="5867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30773" name="Line 63"/>
          <p:cNvSpPr>
            <a:spLocks noChangeShapeType="1"/>
          </p:cNvSpPr>
          <p:nvPr/>
        </p:nvSpPr>
        <p:spPr bwMode="auto">
          <a:xfrm flipH="1">
            <a:off x="2971800" y="6096000"/>
            <a:ext cx="5867400" cy="0"/>
          </a:xfrm>
          <a:prstGeom prst="line">
            <a:avLst/>
          </a:prstGeom>
          <a:noFill/>
          <a:ln w="19050">
            <a:solidFill>
              <a:srgbClr val="0000FF"/>
            </a:solidFill>
            <a:round/>
            <a:headEnd type="arrow" w="med" len="med"/>
            <a:tailEnd/>
          </a:ln>
        </p:spPr>
        <p:txBody>
          <a:bodyPr wrap="none" anchor="ctr"/>
          <a:lstStyle/>
          <a:p>
            <a:endParaRPr lang="en-US"/>
          </a:p>
        </p:txBody>
      </p:sp>
      <p:sp>
        <p:nvSpPr>
          <p:cNvPr id="30774" name="Rectangle 64"/>
          <p:cNvSpPr>
            <a:spLocks noChangeArrowheads="1"/>
          </p:cNvSpPr>
          <p:nvPr/>
        </p:nvSpPr>
        <p:spPr bwMode="auto">
          <a:xfrm>
            <a:off x="1981200" y="2590800"/>
            <a:ext cx="1219200" cy="1066800"/>
          </a:xfrm>
          <a:prstGeom prst="rect">
            <a:avLst/>
          </a:prstGeom>
          <a:solidFill>
            <a:srgbClr val="FFFFFF"/>
          </a:solidFill>
          <a:ln w="12700">
            <a:solidFill>
              <a:schemeClr val="tx1"/>
            </a:solidFill>
            <a:miter lim="800000"/>
            <a:headEnd type="none" w="sm" len="sm"/>
            <a:tailEnd type="none" w="sm" len="sm"/>
          </a:ln>
        </p:spPr>
        <p:txBody>
          <a:bodyPr anchor="ctr"/>
          <a:lstStyle/>
          <a:p>
            <a:pPr>
              <a:lnSpc>
                <a:spcPct val="90000"/>
              </a:lnSpc>
            </a:pPr>
            <a:r>
              <a:rPr kumimoji="1" lang="en-US" altLang="zh-TW">
                <a:latin typeface="Arial" charset="0"/>
                <a:ea typeface="新細明體" pitchFamily="18" charset="-120"/>
              </a:rPr>
              <a:t>x = 1;</a:t>
            </a:r>
            <a:br>
              <a:rPr kumimoji="1" lang="en-US" altLang="zh-TW">
                <a:latin typeface="Arial" charset="0"/>
                <a:ea typeface="新細明體" pitchFamily="18" charset="-120"/>
              </a:rPr>
            </a:br>
            <a:r>
              <a:rPr kumimoji="1" lang="en-US" altLang="zh-TW">
                <a:latin typeface="Arial" charset="0"/>
                <a:ea typeface="新細明體" pitchFamily="18" charset="-120"/>
              </a:rPr>
              <a:t>y = x*2;</a:t>
            </a:r>
            <a:br>
              <a:rPr kumimoji="1" lang="en-US" altLang="zh-TW">
                <a:latin typeface="Arial" charset="0"/>
                <a:ea typeface="新細明體" pitchFamily="18" charset="-120"/>
              </a:rPr>
            </a:br>
            <a:r>
              <a:rPr kumimoji="1" lang="en-US" altLang="zh-TW">
                <a:latin typeface="Arial" charset="0"/>
                <a:ea typeface="新細明體" pitchFamily="18" charset="-120"/>
              </a:rPr>
              <a:t>x = </a:t>
            </a:r>
            <a:r>
              <a:rPr kumimoji="1" lang="en-US" altLang="zh-TW">
                <a:solidFill>
                  <a:srgbClr val="FF3300"/>
                </a:solidFill>
                <a:latin typeface="Arial" charset="0"/>
                <a:ea typeface="新細明體" pitchFamily="18" charset="-120"/>
              </a:rPr>
              <a:t>z</a:t>
            </a:r>
            <a:r>
              <a:rPr kumimoji="1" lang="en-US" altLang="zh-TW">
                <a:latin typeface="Arial" charset="0"/>
                <a:ea typeface="新細明體" pitchFamily="18" charset="-120"/>
              </a:rPr>
              <a:t> + 1;</a:t>
            </a:r>
            <a:endParaRPr kumimoji="1" lang="en-US" altLang="zh-TW" sz="1200" b="1">
              <a:latin typeface="Times New Roman" pitchFamily="18" charset="0"/>
              <a:ea typeface="新細明體" pitchFamily="18" charset="-120"/>
            </a:endParaRPr>
          </a:p>
        </p:txBody>
      </p:sp>
      <p:sp>
        <p:nvSpPr>
          <p:cNvPr id="30775" name="AutoShape 65"/>
          <p:cNvSpPr>
            <a:spLocks/>
          </p:cNvSpPr>
          <p:nvPr/>
        </p:nvSpPr>
        <p:spPr bwMode="auto">
          <a:xfrm>
            <a:off x="2667000" y="4038600"/>
            <a:ext cx="914400" cy="838200"/>
          </a:xfrm>
          <a:prstGeom prst="borderCallout1">
            <a:avLst>
              <a:gd name="adj1" fmla="val 13634"/>
              <a:gd name="adj2" fmla="val -8333"/>
              <a:gd name="adj3" fmla="val -68181"/>
              <a:gd name="adj4" fmla="val -12500"/>
            </a:avLst>
          </a:prstGeom>
          <a:solidFill>
            <a:srgbClr val="FFFFFF"/>
          </a:solidFill>
          <a:ln w="12700">
            <a:solidFill>
              <a:schemeClr val="tx1"/>
            </a:solidFill>
            <a:miter lim="800000"/>
            <a:headEnd type="none" w="sm" len="sm"/>
            <a:tailEnd type="none" w="sm" len="sm"/>
          </a:ln>
        </p:spPr>
        <p:txBody>
          <a:bodyPr/>
          <a:lstStyle/>
          <a:p>
            <a:r>
              <a:rPr kumimoji="1" lang="en-US" altLang="zh-TW" sz="1200">
                <a:latin typeface="Arial" charset="0"/>
                <a:ea typeface="新細明體" pitchFamily="18" charset="-120"/>
              </a:rPr>
              <a:t>Page fault when CPU tries to read z</a:t>
            </a:r>
          </a:p>
        </p:txBody>
      </p:sp>
      <p:sp>
        <p:nvSpPr>
          <p:cNvPr id="30776" name="Rectangle 66"/>
          <p:cNvSpPr>
            <a:spLocks noChangeArrowheads="1"/>
          </p:cNvSpPr>
          <p:nvPr/>
        </p:nvSpPr>
        <p:spPr bwMode="auto">
          <a:xfrm>
            <a:off x="1524000" y="3276600"/>
            <a:ext cx="533400" cy="228600"/>
          </a:xfrm>
          <a:prstGeom prst="rect">
            <a:avLst/>
          </a:prstGeom>
          <a:noFill/>
          <a:ln w="9525">
            <a:noFill/>
            <a:miter lim="800000"/>
            <a:headEnd/>
            <a:tailEnd/>
          </a:ln>
        </p:spPr>
        <p:txBody>
          <a:bodyPr wrap="none" anchor="ctr"/>
          <a:lstStyle/>
          <a:p>
            <a:pPr eaLnBrk="1" hangingPunct="1"/>
            <a:r>
              <a:rPr kumimoji="1" lang="en-US" altLang="zh-TW" sz="1600">
                <a:solidFill>
                  <a:srgbClr val="FF3300"/>
                </a:solidFill>
                <a:latin typeface="Arial" charset="0"/>
                <a:ea typeface="新細明體" pitchFamily="18" charset="-120"/>
                <a:sym typeface="Wingdings" pitchFamily="2" charset="2"/>
              </a:rPr>
              <a:t>zz</a:t>
            </a:r>
            <a:endParaRPr kumimoji="1" lang="en-US" altLang="zh-TW" sz="1600">
              <a:solidFill>
                <a:srgbClr val="FF3300"/>
              </a:solidFill>
              <a:latin typeface="Arial" charset="0"/>
              <a:ea typeface="新細明體" pitchFamily="18" charset="-120"/>
            </a:endParaRPr>
          </a:p>
        </p:txBody>
      </p:sp>
      <p:sp>
        <p:nvSpPr>
          <p:cNvPr id="30777" name="Rectangle 67"/>
          <p:cNvSpPr>
            <a:spLocks noChangeArrowheads="1"/>
          </p:cNvSpPr>
          <p:nvPr/>
        </p:nvSpPr>
        <p:spPr bwMode="auto">
          <a:xfrm>
            <a:off x="8915400" y="5410200"/>
            <a:ext cx="3048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0778" name="Rectangle 68"/>
          <p:cNvSpPr>
            <a:spLocks noChangeArrowheads="1"/>
          </p:cNvSpPr>
          <p:nvPr/>
        </p:nvSpPr>
        <p:spPr bwMode="auto">
          <a:xfrm>
            <a:off x="8686800" y="54102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4" name="Slide Number Placeholder 3">
            <a:extLst>
              <a:ext uri="{FF2B5EF4-FFF2-40B4-BE49-F238E27FC236}">
                <a16:creationId xmlns:a16="http://schemas.microsoft.com/office/drawing/2014/main" id="{0F72F9A1-D93B-4515-98C1-368DFA0D4BA0}"/>
              </a:ext>
            </a:extLst>
          </p:cNvPr>
          <p:cNvSpPr>
            <a:spLocks noGrp="1"/>
          </p:cNvSpPr>
          <p:nvPr>
            <p:ph type="sldNum" sz="quarter" idx="33"/>
          </p:nvPr>
        </p:nvSpPr>
        <p:spPr/>
        <p:txBody>
          <a:bodyPr/>
          <a:lstStyle/>
          <a:p>
            <a:fld id="{19B51A1E-902D-48AF-9020-955120F399B6}" type="slidenum">
              <a:rPr lang="en-US" noProof="0" smtClean="0"/>
              <a:pPr/>
              <a:t>15</a:t>
            </a:fld>
            <a:endParaRPr lang="en-US" noProof="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8534400" y="5334000"/>
            <a:ext cx="914400" cy="304800"/>
          </a:xfrm>
          <a:prstGeom prst="rect">
            <a:avLst/>
          </a:prstGeom>
          <a:solidFill>
            <a:srgbClr val="99FF33"/>
          </a:solidFill>
          <a:ln w="12700">
            <a:solidFill>
              <a:srgbClr val="0000FF"/>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47" name="Rectangle 3"/>
          <p:cNvSpPr>
            <a:spLocks noChangeArrowheads="1"/>
          </p:cNvSpPr>
          <p:nvPr/>
        </p:nvSpPr>
        <p:spPr bwMode="auto">
          <a:xfrm>
            <a:off x="9372600" y="2590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31748" name="Rectangle 4"/>
          <p:cNvSpPr>
            <a:spLocks noChangeArrowheads="1"/>
          </p:cNvSpPr>
          <p:nvPr/>
        </p:nvSpPr>
        <p:spPr bwMode="auto">
          <a:xfrm>
            <a:off x="9372600" y="2895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31749" name="Rectangle 5"/>
          <p:cNvSpPr>
            <a:spLocks noChangeArrowheads="1"/>
          </p:cNvSpPr>
          <p:nvPr/>
        </p:nvSpPr>
        <p:spPr bwMode="auto">
          <a:xfrm>
            <a:off x="9372600" y="3200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31750" name="Rectangle 6"/>
          <p:cNvSpPr>
            <a:spLocks noChangeArrowheads="1"/>
          </p:cNvSpPr>
          <p:nvPr/>
        </p:nvSpPr>
        <p:spPr bwMode="auto">
          <a:xfrm>
            <a:off x="9372600" y="3505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31751" name="Rectangle 7"/>
          <p:cNvSpPr>
            <a:spLocks noChangeArrowheads="1"/>
          </p:cNvSpPr>
          <p:nvPr/>
        </p:nvSpPr>
        <p:spPr bwMode="auto">
          <a:xfrm>
            <a:off x="9372600" y="3810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00004</a:t>
            </a:r>
          </a:p>
        </p:txBody>
      </p:sp>
      <p:sp>
        <p:nvSpPr>
          <p:cNvPr id="31752" name="Rectangle 8"/>
          <p:cNvSpPr>
            <a:spLocks noChangeArrowheads="1"/>
          </p:cNvSpPr>
          <p:nvPr/>
        </p:nvSpPr>
        <p:spPr bwMode="auto">
          <a:xfrm>
            <a:off x="9372600" y="41148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00005</a:t>
            </a:r>
          </a:p>
        </p:txBody>
      </p:sp>
      <p:sp>
        <p:nvSpPr>
          <p:cNvPr id="31753" name="Rectangle 9"/>
          <p:cNvSpPr>
            <a:spLocks noChangeArrowheads="1"/>
          </p:cNvSpPr>
          <p:nvPr/>
        </p:nvSpPr>
        <p:spPr bwMode="auto">
          <a:xfrm>
            <a:off x="93726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00006</a:t>
            </a:r>
          </a:p>
        </p:txBody>
      </p:sp>
      <p:sp>
        <p:nvSpPr>
          <p:cNvPr id="31754" name="Rectangle 10"/>
          <p:cNvSpPr>
            <a:spLocks noChangeArrowheads="1"/>
          </p:cNvSpPr>
          <p:nvPr/>
        </p:nvSpPr>
        <p:spPr bwMode="auto">
          <a:xfrm>
            <a:off x="93726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00007</a:t>
            </a:r>
          </a:p>
        </p:txBody>
      </p:sp>
      <p:sp>
        <p:nvSpPr>
          <p:cNvPr id="31755" name="Rectangle 11"/>
          <p:cNvSpPr>
            <a:spLocks noChangeArrowheads="1"/>
          </p:cNvSpPr>
          <p:nvPr/>
        </p:nvSpPr>
        <p:spPr bwMode="auto">
          <a:xfrm>
            <a:off x="93726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00008</a:t>
            </a:r>
          </a:p>
        </p:txBody>
      </p:sp>
      <p:sp>
        <p:nvSpPr>
          <p:cNvPr id="31756" name="Rectangle 12"/>
          <p:cNvSpPr>
            <a:spLocks noChangeArrowheads="1"/>
          </p:cNvSpPr>
          <p:nvPr/>
        </p:nvSpPr>
        <p:spPr bwMode="auto">
          <a:xfrm>
            <a:off x="93726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00009</a:t>
            </a:r>
          </a:p>
        </p:txBody>
      </p:sp>
      <p:sp>
        <p:nvSpPr>
          <p:cNvPr id="31757" name="Rectangle 13"/>
          <p:cNvSpPr>
            <a:spLocks noChangeArrowheads="1"/>
          </p:cNvSpPr>
          <p:nvPr/>
        </p:nvSpPr>
        <p:spPr bwMode="auto">
          <a:xfrm>
            <a:off x="8534400" y="2590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58" name="Rectangle 14"/>
          <p:cNvSpPr>
            <a:spLocks noChangeArrowheads="1"/>
          </p:cNvSpPr>
          <p:nvPr/>
        </p:nvSpPr>
        <p:spPr bwMode="auto">
          <a:xfrm>
            <a:off x="8534400" y="2895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59" name="Rectangle 15"/>
          <p:cNvSpPr>
            <a:spLocks noChangeArrowheads="1"/>
          </p:cNvSpPr>
          <p:nvPr/>
        </p:nvSpPr>
        <p:spPr bwMode="auto">
          <a:xfrm>
            <a:off x="8534400" y="32004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60" name="Rectangle 16"/>
          <p:cNvSpPr>
            <a:spLocks noChangeArrowheads="1"/>
          </p:cNvSpPr>
          <p:nvPr/>
        </p:nvSpPr>
        <p:spPr bwMode="auto">
          <a:xfrm>
            <a:off x="8534400" y="38100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61" name="Rectangle 17"/>
          <p:cNvSpPr>
            <a:spLocks noChangeArrowheads="1"/>
          </p:cNvSpPr>
          <p:nvPr/>
        </p:nvSpPr>
        <p:spPr bwMode="auto">
          <a:xfrm>
            <a:off x="8534400" y="35052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762" name="Rectangle 18"/>
          <p:cNvSpPr>
            <a:spLocks noChangeArrowheads="1"/>
          </p:cNvSpPr>
          <p:nvPr/>
        </p:nvSpPr>
        <p:spPr bwMode="auto">
          <a:xfrm>
            <a:off x="8534400" y="41148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63" name="Rectangle 19"/>
          <p:cNvSpPr>
            <a:spLocks noChangeArrowheads="1"/>
          </p:cNvSpPr>
          <p:nvPr/>
        </p:nvSpPr>
        <p:spPr bwMode="auto">
          <a:xfrm>
            <a:off x="8534400" y="4724400"/>
            <a:ext cx="9144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64" name="Rectangle 20"/>
          <p:cNvSpPr>
            <a:spLocks noChangeArrowheads="1"/>
          </p:cNvSpPr>
          <p:nvPr/>
        </p:nvSpPr>
        <p:spPr bwMode="auto">
          <a:xfrm>
            <a:off x="8534400" y="4419600"/>
            <a:ext cx="914400" cy="304800"/>
          </a:xfrm>
          <a:prstGeom prst="rect">
            <a:avLst/>
          </a:prstGeom>
          <a:solidFill>
            <a:srgbClr val="DDDDDD"/>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65" name="Rectangle 21"/>
          <p:cNvSpPr>
            <a:spLocks noChangeArrowheads="1"/>
          </p:cNvSpPr>
          <p:nvPr/>
        </p:nvSpPr>
        <p:spPr bwMode="auto">
          <a:xfrm>
            <a:off x="8534400" y="5029200"/>
            <a:ext cx="9144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66" name="Line 22"/>
          <p:cNvSpPr>
            <a:spLocks noChangeShapeType="1"/>
          </p:cNvSpPr>
          <p:nvPr/>
        </p:nvSpPr>
        <p:spPr bwMode="auto">
          <a:xfrm>
            <a:off x="94488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31767" name="Line 23"/>
          <p:cNvSpPr>
            <a:spLocks noChangeShapeType="1"/>
          </p:cNvSpPr>
          <p:nvPr/>
        </p:nvSpPr>
        <p:spPr bwMode="auto">
          <a:xfrm>
            <a:off x="8534400" y="56388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31768" name="Rectangle 24"/>
          <p:cNvSpPr>
            <a:spLocks noChangeArrowheads="1"/>
          </p:cNvSpPr>
          <p:nvPr/>
        </p:nvSpPr>
        <p:spPr bwMode="auto">
          <a:xfrm>
            <a:off x="8382000" y="2286000"/>
            <a:ext cx="1219200" cy="2286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grpSp>
        <p:nvGrpSpPr>
          <p:cNvPr id="2" name="Group 25"/>
          <p:cNvGrpSpPr>
            <a:grpSpLocks/>
          </p:cNvGrpSpPr>
          <p:nvPr/>
        </p:nvGrpSpPr>
        <p:grpSpPr bwMode="auto">
          <a:xfrm>
            <a:off x="6629400" y="4419600"/>
            <a:ext cx="914400" cy="914400"/>
            <a:chOff x="3360" y="2784"/>
            <a:chExt cx="576" cy="576"/>
          </a:xfrm>
        </p:grpSpPr>
        <p:sp>
          <p:nvSpPr>
            <p:cNvPr id="31811" name="Rectangle 26"/>
            <p:cNvSpPr>
              <a:spLocks noChangeArrowheads="1"/>
            </p:cNvSpPr>
            <p:nvPr/>
          </p:nvSpPr>
          <p:spPr bwMode="auto">
            <a:xfrm>
              <a:off x="3360" y="2976"/>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812" name="Rectangle 27"/>
            <p:cNvSpPr>
              <a:spLocks noChangeArrowheads="1"/>
            </p:cNvSpPr>
            <p:nvPr/>
          </p:nvSpPr>
          <p:spPr bwMode="auto">
            <a:xfrm>
              <a:off x="3360" y="3168"/>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813" name="Rectangle 28"/>
            <p:cNvSpPr>
              <a:spLocks noChangeArrowheads="1"/>
            </p:cNvSpPr>
            <p:nvPr/>
          </p:nvSpPr>
          <p:spPr bwMode="auto">
            <a:xfrm>
              <a:off x="3360" y="2784"/>
              <a:ext cx="576" cy="192"/>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grpSp>
      <p:sp>
        <p:nvSpPr>
          <p:cNvPr id="31770" name="Line 29"/>
          <p:cNvSpPr>
            <a:spLocks noChangeShapeType="1"/>
          </p:cNvSpPr>
          <p:nvPr/>
        </p:nvSpPr>
        <p:spPr bwMode="auto">
          <a:xfrm flipV="1">
            <a:off x="7467600" y="3962400"/>
            <a:ext cx="1066800" cy="60960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1771" name="Line 30"/>
          <p:cNvSpPr>
            <a:spLocks noChangeShapeType="1"/>
          </p:cNvSpPr>
          <p:nvPr/>
        </p:nvSpPr>
        <p:spPr bwMode="auto">
          <a:xfrm>
            <a:off x="7467600" y="4876800"/>
            <a:ext cx="10668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1772" name="Rectangle 31"/>
          <p:cNvSpPr>
            <a:spLocks noChangeArrowheads="1"/>
          </p:cNvSpPr>
          <p:nvPr/>
        </p:nvSpPr>
        <p:spPr bwMode="auto">
          <a:xfrm>
            <a:off x="6477000" y="3962400"/>
            <a:ext cx="1219200" cy="457200"/>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1106976" name="Rectangle 32"/>
          <p:cNvSpPr>
            <a:spLocks noChangeArrowheads="1"/>
          </p:cNvSpPr>
          <p:nvPr/>
        </p:nvSpPr>
        <p:spPr bwMode="auto">
          <a:xfrm>
            <a:off x="3352800" y="1828800"/>
            <a:ext cx="4800600" cy="1905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indent="228600">
              <a:lnSpc>
                <a:spcPct val="90000"/>
              </a:lnSpc>
              <a:defRPr/>
            </a:pPr>
            <a:r>
              <a:rPr kumimoji="1" lang="en-US" altLang="zh-TW" dirty="0">
                <a:solidFill>
                  <a:srgbClr val="000000"/>
                </a:solidFill>
                <a:latin typeface="Arial" charset="0"/>
                <a:ea typeface="新細明體" pitchFamily="18" charset="-120"/>
              </a:rPr>
              <a:t>… When the page loading is completed, </a:t>
            </a:r>
            <a:endParaRPr kumimoji="1" lang="en-US" altLang="zh-TW" sz="1200" dirty="0">
              <a:solidFill>
                <a:srgbClr val="000000"/>
              </a:solidFill>
              <a:latin typeface="Arial" charset="0"/>
              <a:ea typeface="新細明體" pitchFamily="18" charset="-120"/>
            </a:endParaRPr>
          </a:p>
          <a:p>
            <a:pPr indent="228600">
              <a:lnSpc>
                <a:spcPct val="90000"/>
              </a:lnSpc>
              <a:spcBef>
                <a:spcPct val="20000"/>
              </a:spcBef>
              <a:buClr>
                <a:schemeClr val="tx1">
                  <a:lumMod val="85000"/>
                  <a:lumOff val="15000"/>
                </a:schemeClr>
              </a:buClr>
              <a:buFont typeface="Wingdings" pitchFamily="2" charset="2"/>
              <a:buChar char="§"/>
              <a:defRPr/>
            </a:pPr>
            <a:r>
              <a:rPr kumimoji="1" lang="en-US" altLang="zh-TW" dirty="0">
                <a:solidFill>
                  <a:srgbClr val="000000"/>
                </a:solidFill>
                <a:latin typeface="Arial" charset="0"/>
                <a:ea typeface="新細明體" pitchFamily="18" charset="-120"/>
              </a:rPr>
              <a:t>an I/O </a:t>
            </a:r>
            <a:r>
              <a:rPr kumimoji="1" lang="en-US" altLang="zh-TW" dirty="0">
                <a:solidFill>
                  <a:srgbClr val="0070C0"/>
                </a:solidFill>
                <a:latin typeface="Arial" charset="0"/>
                <a:ea typeface="新細明體" pitchFamily="18" charset="-120"/>
              </a:rPr>
              <a:t>interrupt</a:t>
            </a:r>
            <a:r>
              <a:rPr kumimoji="1" lang="en-US" altLang="zh-TW" dirty="0">
                <a:solidFill>
                  <a:srgbClr val="000000"/>
                </a:solidFill>
                <a:latin typeface="Arial" charset="0"/>
                <a:ea typeface="新細明體" pitchFamily="18" charset="-120"/>
              </a:rPr>
              <a:t> occurs</a:t>
            </a:r>
          </a:p>
          <a:p>
            <a:pPr indent="228600">
              <a:lnSpc>
                <a:spcPct val="90000"/>
              </a:lnSpc>
              <a:spcBef>
                <a:spcPct val="20000"/>
              </a:spcBef>
              <a:buClr>
                <a:schemeClr val="tx1">
                  <a:lumMod val="85000"/>
                  <a:lumOff val="15000"/>
                </a:schemeClr>
              </a:buClr>
              <a:buFont typeface="Wingdings" pitchFamily="2" charset="2"/>
              <a:buChar char="§"/>
              <a:defRPr/>
            </a:pPr>
            <a:r>
              <a:rPr kumimoji="1" lang="en-US" altLang="zh-TW" dirty="0">
                <a:solidFill>
                  <a:srgbClr val="000000"/>
                </a:solidFill>
                <a:latin typeface="Arial" charset="0"/>
                <a:ea typeface="新細明體" pitchFamily="18" charset="-120"/>
              </a:rPr>
              <a:t>the OS </a:t>
            </a:r>
            <a:r>
              <a:rPr kumimoji="1" lang="en-US" altLang="zh-TW" dirty="0">
                <a:solidFill>
                  <a:srgbClr val="0070C0"/>
                </a:solidFill>
                <a:latin typeface="Arial" charset="0"/>
                <a:ea typeface="新細明體" pitchFamily="18" charset="-120"/>
              </a:rPr>
              <a:t>updates</a:t>
            </a:r>
            <a:r>
              <a:rPr kumimoji="1" lang="en-US" altLang="zh-TW" dirty="0">
                <a:solidFill>
                  <a:srgbClr val="000000"/>
                </a:solidFill>
                <a:latin typeface="Arial" charset="0"/>
                <a:ea typeface="新細明體" pitchFamily="18" charset="-120"/>
              </a:rPr>
              <a:t> the page table of process </a:t>
            </a:r>
          </a:p>
          <a:p>
            <a:pPr indent="228600">
              <a:lnSpc>
                <a:spcPct val="90000"/>
              </a:lnSpc>
              <a:spcBef>
                <a:spcPct val="20000"/>
              </a:spcBef>
              <a:buClr>
                <a:schemeClr val="tx1">
                  <a:lumMod val="85000"/>
                  <a:lumOff val="15000"/>
                </a:schemeClr>
              </a:buClr>
              <a:defRPr/>
            </a:pPr>
            <a:r>
              <a:rPr kumimoji="1" lang="en-US" altLang="zh-TW" dirty="0">
                <a:solidFill>
                  <a:srgbClr val="000000"/>
                </a:solidFill>
                <a:latin typeface="Arial" charset="0"/>
                <a:ea typeface="新細明體" pitchFamily="18" charset="-120"/>
              </a:rPr>
              <a:t>that caused the page fault</a:t>
            </a:r>
          </a:p>
          <a:p>
            <a:pPr indent="228600">
              <a:lnSpc>
                <a:spcPct val="90000"/>
              </a:lnSpc>
              <a:spcBef>
                <a:spcPct val="20000"/>
              </a:spcBef>
              <a:buClr>
                <a:schemeClr val="tx1">
                  <a:lumMod val="85000"/>
                  <a:lumOff val="15000"/>
                </a:schemeClr>
              </a:buClr>
              <a:buFont typeface="Wingdings" pitchFamily="2" charset="2"/>
              <a:buChar char="§"/>
              <a:defRPr/>
            </a:pPr>
            <a:r>
              <a:rPr kumimoji="1" lang="en-US" altLang="zh-TW" dirty="0">
                <a:solidFill>
                  <a:srgbClr val="000000"/>
                </a:solidFill>
                <a:latin typeface="Arial" charset="0"/>
                <a:ea typeface="新細明體" pitchFamily="18" charset="-120"/>
              </a:rPr>
              <a:t>The OS </a:t>
            </a:r>
            <a:r>
              <a:rPr kumimoji="1" lang="en-US" altLang="zh-TW" dirty="0">
                <a:solidFill>
                  <a:srgbClr val="0070C0"/>
                </a:solidFill>
                <a:latin typeface="Arial" charset="0"/>
                <a:ea typeface="新細明體" pitchFamily="18" charset="-120"/>
              </a:rPr>
              <a:t>wakes up </a:t>
            </a:r>
            <a:r>
              <a:rPr kumimoji="1" lang="en-US" altLang="zh-TW" dirty="0">
                <a:solidFill>
                  <a:srgbClr val="000000"/>
                </a:solidFill>
                <a:latin typeface="Arial" charset="0"/>
                <a:ea typeface="新細明體" pitchFamily="18" charset="-120"/>
              </a:rPr>
              <a:t>the process</a:t>
            </a:r>
            <a:endParaRPr kumimoji="1" lang="en-US" altLang="zh-TW" sz="800" b="1" dirty="0">
              <a:solidFill>
                <a:srgbClr val="000000"/>
              </a:solidFill>
              <a:latin typeface="Arial" charset="0"/>
              <a:ea typeface="新細明體" pitchFamily="18" charset="-120"/>
            </a:endParaRPr>
          </a:p>
        </p:txBody>
      </p:sp>
      <p:sp>
        <p:nvSpPr>
          <p:cNvPr id="31774" name="Rectangle 33"/>
          <p:cNvSpPr>
            <a:spLocks noGrp="1" noChangeArrowheads="1"/>
          </p:cNvSpPr>
          <p:nvPr>
            <p:ph type="title"/>
          </p:nvPr>
        </p:nvSpPr>
        <p:spPr>
          <a:xfrm>
            <a:off x="2590800" y="533400"/>
            <a:ext cx="7772400" cy="1143000"/>
          </a:xfrm>
        </p:spPr>
        <p:txBody>
          <a:bodyPr/>
          <a:lstStyle/>
          <a:p>
            <a:pPr algn="ctr" eaLnBrk="1" hangingPunct="1"/>
            <a:r>
              <a:rPr lang="en-US" altLang="zh-TW">
                <a:ea typeface="新細明體" pitchFamily="18" charset="-120"/>
              </a:rPr>
              <a:t>How virtual memory works, 6</a:t>
            </a:r>
          </a:p>
        </p:txBody>
      </p:sp>
      <p:sp>
        <p:nvSpPr>
          <p:cNvPr id="31775" name="Rectangle 34"/>
          <p:cNvSpPr>
            <a:spLocks noChangeArrowheads="1"/>
          </p:cNvSpPr>
          <p:nvPr/>
        </p:nvSpPr>
        <p:spPr bwMode="auto">
          <a:xfrm>
            <a:off x="5867400" y="44196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31776" name="Rectangle 35"/>
          <p:cNvSpPr>
            <a:spLocks noChangeArrowheads="1"/>
          </p:cNvSpPr>
          <p:nvPr/>
        </p:nvSpPr>
        <p:spPr bwMode="auto">
          <a:xfrm>
            <a:off x="5867400" y="47244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31777" name="Rectangle 36"/>
          <p:cNvSpPr>
            <a:spLocks noChangeArrowheads="1"/>
          </p:cNvSpPr>
          <p:nvPr/>
        </p:nvSpPr>
        <p:spPr bwMode="auto">
          <a:xfrm>
            <a:off x="5867400" y="50292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31778" name="Rectangle 37"/>
          <p:cNvSpPr>
            <a:spLocks noChangeArrowheads="1"/>
          </p:cNvSpPr>
          <p:nvPr/>
        </p:nvSpPr>
        <p:spPr bwMode="auto">
          <a:xfrm>
            <a:off x="5867400" y="5334000"/>
            <a:ext cx="838200" cy="3048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00003</a:t>
            </a:r>
          </a:p>
        </p:txBody>
      </p:sp>
      <p:sp>
        <p:nvSpPr>
          <p:cNvPr id="31779" name="Rectangle 38"/>
          <p:cNvSpPr>
            <a:spLocks noChangeArrowheads="1"/>
          </p:cNvSpPr>
          <p:nvPr/>
        </p:nvSpPr>
        <p:spPr bwMode="auto">
          <a:xfrm>
            <a:off x="6934200" y="44958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780" name="Rectangle 39"/>
          <p:cNvSpPr>
            <a:spLocks noChangeArrowheads="1"/>
          </p:cNvSpPr>
          <p:nvPr/>
        </p:nvSpPr>
        <p:spPr bwMode="auto">
          <a:xfrm>
            <a:off x="6705600" y="44958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sp>
        <p:nvSpPr>
          <p:cNvPr id="31781" name="Rectangle 40"/>
          <p:cNvSpPr>
            <a:spLocks noChangeArrowheads="1"/>
          </p:cNvSpPr>
          <p:nvPr/>
        </p:nvSpPr>
        <p:spPr bwMode="auto">
          <a:xfrm>
            <a:off x="6934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782" name="Rectangle 41"/>
          <p:cNvSpPr>
            <a:spLocks noChangeArrowheads="1"/>
          </p:cNvSpPr>
          <p:nvPr/>
        </p:nvSpPr>
        <p:spPr bwMode="auto">
          <a:xfrm>
            <a:off x="6705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31783" name="Rectangle 42"/>
          <p:cNvSpPr>
            <a:spLocks noChangeArrowheads="1"/>
          </p:cNvSpPr>
          <p:nvPr/>
        </p:nvSpPr>
        <p:spPr bwMode="auto">
          <a:xfrm>
            <a:off x="6934200" y="5105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784" name="Rectangle 43"/>
          <p:cNvSpPr>
            <a:spLocks noChangeArrowheads="1"/>
          </p:cNvSpPr>
          <p:nvPr/>
        </p:nvSpPr>
        <p:spPr bwMode="auto">
          <a:xfrm>
            <a:off x="6705600" y="5105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31785" name="Line 44"/>
          <p:cNvSpPr>
            <a:spLocks noChangeShapeType="1"/>
          </p:cNvSpPr>
          <p:nvPr/>
        </p:nvSpPr>
        <p:spPr bwMode="auto">
          <a:xfrm>
            <a:off x="75438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31786" name="Line 45"/>
          <p:cNvSpPr>
            <a:spLocks noChangeShapeType="1"/>
          </p:cNvSpPr>
          <p:nvPr/>
        </p:nvSpPr>
        <p:spPr bwMode="auto">
          <a:xfrm>
            <a:off x="6629400" y="5334001"/>
            <a:ext cx="1588" cy="4873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31787" name="Rectangle 46"/>
          <p:cNvSpPr>
            <a:spLocks noChangeArrowheads="1"/>
          </p:cNvSpPr>
          <p:nvPr/>
        </p:nvSpPr>
        <p:spPr bwMode="auto">
          <a:xfrm>
            <a:off x="8839200" y="48006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788" name="Rectangle 47"/>
          <p:cNvSpPr>
            <a:spLocks noChangeArrowheads="1"/>
          </p:cNvSpPr>
          <p:nvPr/>
        </p:nvSpPr>
        <p:spPr bwMode="auto">
          <a:xfrm>
            <a:off x="8610600" y="4800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y</a:t>
            </a:r>
          </a:p>
        </p:txBody>
      </p:sp>
      <p:sp>
        <p:nvSpPr>
          <p:cNvPr id="31789" name="Rectangle 48"/>
          <p:cNvSpPr>
            <a:spLocks noChangeArrowheads="1"/>
          </p:cNvSpPr>
          <p:nvPr/>
        </p:nvSpPr>
        <p:spPr bwMode="auto">
          <a:xfrm>
            <a:off x="8839200" y="38862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790" name="Rectangle 49"/>
          <p:cNvSpPr>
            <a:spLocks noChangeArrowheads="1"/>
          </p:cNvSpPr>
          <p:nvPr/>
        </p:nvSpPr>
        <p:spPr bwMode="auto">
          <a:xfrm>
            <a:off x="8610600" y="38862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grpSp>
        <p:nvGrpSpPr>
          <p:cNvPr id="3" name="Group 50"/>
          <p:cNvGrpSpPr>
            <a:grpSpLocks/>
          </p:cNvGrpSpPr>
          <p:nvPr/>
        </p:nvGrpSpPr>
        <p:grpSpPr bwMode="auto">
          <a:xfrm>
            <a:off x="3352800" y="4419600"/>
            <a:ext cx="2667000" cy="1239838"/>
            <a:chOff x="1152" y="2784"/>
            <a:chExt cx="1680" cy="781"/>
          </a:xfrm>
        </p:grpSpPr>
        <p:sp>
          <p:nvSpPr>
            <p:cNvPr id="31804" name="Rectangle 51"/>
            <p:cNvSpPr>
              <a:spLocks noChangeArrowheads="1"/>
            </p:cNvSpPr>
            <p:nvPr/>
          </p:nvSpPr>
          <p:spPr bwMode="auto">
            <a:xfrm>
              <a:off x="1440" y="2784"/>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31805" name="Rectangle 52"/>
            <p:cNvSpPr>
              <a:spLocks noChangeArrowheads="1"/>
            </p:cNvSpPr>
            <p:nvPr/>
          </p:nvSpPr>
          <p:spPr bwMode="auto">
            <a:xfrm>
              <a:off x="1440" y="2980"/>
              <a:ext cx="432" cy="19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31806" name="Rectangle 53"/>
            <p:cNvSpPr>
              <a:spLocks noChangeArrowheads="1"/>
            </p:cNvSpPr>
            <p:nvPr/>
          </p:nvSpPr>
          <p:spPr bwMode="auto">
            <a:xfrm>
              <a:off x="1440" y="3177"/>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31807" name="Rectangle 54"/>
            <p:cNvSpPr>
              <a:spLocks noChangeArrowheads="1"/>
            </p:cNvSpPr>
            <p:nvPr/>
          </p:nvSpPr>
          <p:spPr bwMode="auto">
            <a:xfrm>
              <a:off x="1872" y="2784"/>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00004</a:t>
              </a:r>
            </a:p>
          </p:txBody>
        </p:sp>
        <p:sp>
          <p:nvSpPr>
            <p:cNvPr id="31808" name="Rectangle 55"/>
            <p:cNvSpPr>
              <a:spLocks noChangeArrowheads="1"/>
            </p:cNvSpPr>
            <p:nvPr/>
          </p:nvSpPr>
          <p:spPr bwMode="auto">
            <a:xfrm>
              <a:off x="1872" y="2980"/>
              <a:ext cx="52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00007</a:t>
              </a:r>
            </a:p>
          </p:txBody>
        </p:sp>
        <p:sp>
          <p:nvSpPr>
            <p:cNvPr id="31809" name="Rectangle 56"/>
            <p:cNvSpPr>
              <a:spLocks noChangeArrowheads="1"/>
            </p:cNvSpPr>
            <p:nvPr/>
          </p:nvSpPr>
          <p:spPr bwMode="auto">
            <a:xfrm>
              <a:off x="1872" y="3177"/>
              <a:ext cx="528" cy="196"/>
            </a:xfrm>
            <a:prstGeom prst="rect">
              <a:avLst/>
            </a:prstGeom>
            <a:solidFill>
              <a:srgbClr val="FFFFFF"/>
            </a:solidFill>
            <a:ln w="19050">
              <a:solidFill>
                <a:srgbClr val="0000FF"/>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00009</a:t>
              </a:r>
            </a:p>
          </p:txBody>
        </p:sp>
        <p:sp>
          <p:nvSpPr>
            <p:cNvPr id="31810" name="Rectangle 57"/>
            <p:cNvSpPr>
              <a:spLocks noChangeArrowheads="1"/>
            </p:cNvSpPr>
            <p:nvPr/>
          </p:nvSpPr>
          <p:spPr bwMode="auto">
            <a:xfrm>
              <a:off x="1152" y="3421"/>
              <a:ext cx="168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 of process C</a:t>
              </a:r>
            </a:p>
          </p:txBody>
        </p:sp>
      </p:grpSp>
      <p:sp>
        <p:nvSpPr>
          <p:cNvPr id="31792" name="AutoShape 58"/>
          <p:cNvSpPr>
            <a:spLocks noChangeArrowheads="1"/>
          </p:cNvSpPr>
          <p:nvPr/>
        </p:nvSpPr>
        <p:spPr bwMode="auto">
          <a:xfrm>
            <a:off x="1981200" y="5257800"/>
            <a:ext cx="1143000" cy="1143000"/>
          </a:xfrm>
          <a:prstGeom prst="flowChartMagneticDisk">
            <a:avLst/>
          </a:prstGeom>
          <a:solidFill>
            <a:srgbClr val="EAEAEA"/>
          </a:solidFill>
          <a:ln w="12700">
            <a:solidFill>
              <a:schemeClr val="tx1"/>
            </a:solidFill>
            <a:round/>
            <a:headEnd type="none" w="sm" len="sm"/>
            <a:tailEnd type="none" w="sm" len="sm"/>
          </a:ln>
        </p:spPr>
        <p:txBody>
          <a:bodyPr wrap="none" anchor="ctr"/>
          <a:lstStyle/>
          <a:p>
            <a:pPr algn="ctr"/>
            <a:endParaRPr kumimoji="1" lang="zh-TW" altLang="en-US" sz="1200" b="1">
              <a:latin typeface="Times New Roman" pitchFamily="18" charset="0"/>
              <a:ea typeface="新細明體" pitchFamily="18" charset="-120"/>
            </a:endParaRPr>
          </a:p>
        </p:txBody>
      </p:sp>
      <p:sp>
        <p:nvSpPr>
          <p:cNvPr id="31793" name="Rectangle 59"/>
          <p:cNvSpPr>
            <a:spLocks noChangeArrowheads="1"/>
          </p:cNvSpPr>
          <p:nvPr/>
        </p:nvSpPr>
        <p:spPr bwMode="auto">
          <a:xfrm>
            <a:off x="2133600" y="5791200"/>
            <a:ext cx="762000" cy="304800"/>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31794" name="Rectangle 60"/>
          <p:cNvSpPr>
            <a:spLocks noChangeArrowheads="1"/>
          </p:cNvSpPr>
          <p:nvPr/>
        </p:nvSpPr>
        <p:spPr bwMode="auto">
          <a:xfrm>
            <a:off x="2438400" y="58674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795" name="Rectangle 61"/>
          <p:cNvSpPr>
            <a:spLocks noChangeArrowheads="1"/>
          </p:cNvSpPr>
          <p:nvPr/>
        </p:nvSpPr>
        <p:spPr bwMode="auto">
          <a:xfrm>
            <a:off x="2209800" y="58674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31796" name="Line 62"/>
          <p:cNvSpPr>
            <a:spLocks noChangeShapeType="1"/>
          </p:cNvSpPr>
          <p:nvPr/>
        </p:nvSpPr>
        <p:spPr bwMode="auto">
          <a:xfrm flipH="1" flipV="1">
            <a:off x="7467600" y="5181600"/>
            <a:ext cx="990600" cy="304800"/>
          </a:xfrm>
          <a:prstGeom prst="line">
            <a:avLst/>
          </a:prstGeom>
          <a:noFill/>
          <a:ln w="19050">
            <a:solidFill>
              <a:srgbClr val="0000FF"/>
            </a:solidFill>
            <a:round/>
            <a:headEnd type="arrow" w="med" len="med"/>
            <a:tailEnd/>
          </a:ln>
        </p:spPr>
        <p:txBody>
          <a:bodyPr wrap="none" anchor="ctr"/>
          <a:lstStyle/>
          <a:p>
            <a:endParaRPr lang="en-US"/>
          </a:p>
        </p:txBody>
      </p:sp>
      <p:sp>
        <p:nvSpPr>
          <p:cNvPr id="31797" name="Rectangle 63"/>
          <p:cNvSpPr>
            <a:spLocks noChangeArrowheads="1"/>
          </p:cNvSpPr>
          <p:nvPr/>
        </p:nvSpPr>
        <p:spPr bwMode="auto">
          <a:xfrm>
            <a:off x="1981200" y="2590800"/>
            <a:ext cx="1219200" cy="1066800"/>
          </a:xfrm>
          <a:prstGeom prst="rect">
            <a:avLst/>
          </a:prstGeom>
          <a:solidFill>
            <a:srgbClr val="FFFFFF"/>
          </a:solidFill>
          <a:ln w="12700">
            <a:solidFill>
              <a:schemeClr val="tx1"/>
            </a:solidFill>
            <a:miter lim="800000"/>
            <a:headEnd type="none" w="sm" len="sm"/>
            <a:tailEnd type="none" w="sm" len="sm"/>
          </a:ln>
        </p:spPr>
        <p:txBody>
          <a:bodyPr anchor="ctr"/>
          <a:lstStyle/>
          <a:p>
            <a:pPr>
              <a:lnSpc>
                <a:spcPct val="90000"/>
              </a:lnSpc>
            </a:pPr>
            <a:r>
              <a:rPr kumimoji="1" lang="en-US" altLang="zh-TW">
                <a:latin typeface="Arial" charset="0"/>
                <a:ea typeface="新細明體" pitchFamily="18" charset="-120"/>
              </a:rPr>
              <a:t>x = 1;</a:t>
            </a:r>
            <a:br>
              <a:rPr kumimoji="1" lang="en-US" altLang="zh-TW">
                <a:latin typeface="Arial" charset="0"/>
                <a:ea typeface="新細明體" pitchFamily="18" charset="-120"/>
              </a:rPr>
            </a:br>
            <a:r>
              <a:rPr kumimoji="1" lang="en-US" altLang="zh-TW">
                <a:latin typeface="Arial" charset="0"/>
                <a:ea typeface="新細明體" pitchFamily="18" charset="-120"/>
              </a:rPr>
              <a:t>y = x*2;</a:t>
            </a:r>
            <a:br>
              <a:rPr kumimoji="1" lang="en-US" altLang="zh-TW">
                <a:latin typeface="Arial" charset="0"/>
                <a:ea typeface="新細明體" pitchFamily="18" charset="-120"/>
              </a:rPr>
            </a:br>
            <a:r>
              <a:rPr kumimoji="1" lang="en-US" altLang="zh-TW">
                <a:latin typeface="Arial" charset="0"/>
                <a:ea typeface="新細明體" pitchFamily="18" charset="-120"/>
              </a:rPr>
              <a:t>x = </a:t>
            </a:r>
            <a:r>
              <a:rPr kumimoji="1" lang="en-US" altLang="zh-TW">
                <a:solidFill>
                  <a:srgbClr val="FF3300"/>
                </a:solidFill>
                <a:latin typeface="Arial" charset="0"/>
                <a:ea typeface="新細明體" pitchFamily="18" charset="-120"/>
              </a:rPr>
              <a:t>z</a:t>
            </a:r>
            <a:r>
              <a:rPr kumimoji="1" lang="en-US" altLang="zh-TW">
                <a:latin typeface="Arial" charset="0"/>
                <a:ea typeface="新細明體" pitchFamily="18" charset="-120"/>
              </a:rPr>
              <a:t> + 1;</a:t>
            </a:r>
            <a:endParaRPr kumimoji="1" lang="en-US" altLang="zh-TW" sz="1200" b="1">
              <a:latin typeface="Times New Roman" pitchFamily="18" charset="0"/>
              <a:ea typeface="新細明體" pitchFamily="18" charset="-120"/>
            </a:endParaRPr>
          </a:p>
        </p:txBody>
      </p:sp>
      <p:sp>
        <p:nvSpPr>
          <p:cNvPr id="31798" name="Rectangle 64"/>
          <p:cNvSpPr>
            <a:spLocks noChangeArrowheads="1"/>
          </p:cNvSpPr>
          <p:nvPr/>
        </p:nvSpPr>
        <p:spPr bwMode="auto">
          <a:xfrm>
            <a:off x="1600200" y="3276600"/>
            <a:ext cx="381000" cy="228600"/>
          </a:xfrm>
          <a:prstGeom prst="rect">
            <a:avLst/>
          </a:prstGeom>
          <a:noFill/>
          <a:ln w="9525">
            <a:noFill/>
            <a:miter lim="800000"/>
            <a:headEnd/>
            <a:tailEnd/>
          </a:ln>
        </p:spPr>
        <p:txBody>
          <a:bodyPr wrap="none" anchor="ctr"/>
          <a:lstStyle/>
          <a:p>
            <a:pPr eaLnBrk="1" hangingPunct="1"/>
            <a:r>
              <a:rPr kumimoji="1" lang="en-US" altLang="zh-TW" sz="1600">
                <a:solidFill>
                  <a:srgbClr val="00CC66"/>
                </a:solidFill>
                <a:latin typeface="Arial" charset="0"/>
                <a:ea typeface="新細明體" pitchFamily="18" charset="-120"/>
                <a:sym typeface="Wingdings" pitchFamily="2" charset="2"/>
              </a:rPr>
              <a:t></a:t>
            </a:r>
            <a:endParaRPr kumimoji="1" lang="en-US" altLang="zh-TW" sz="1600">
              <a:solidFill>
                <a:srgbClr val="00CC66"/>
              </a:solidFill>
              <a:latin typeface="Arial" charset="0"/>
              <a:ea typeface="新細明體" pitchFamily="18" charset="-120"/>
            </a:endParaRPr>
          </a:p>
        </p:txBody>
      </p:sp>
      <p:sp>
        <p:nvSpPr>
          <p:cNvPr id="31799" name="Rectangle 65"/>
          <p:cNvSpPr>
            <a:spLocks noChangeArrowheads="1"/>
          </p:cNvSpPr>
          <p:nvPr/>
        </p:nvSpPr>
        <p:spPr bwMode="auto">
          <a:xfrm>
            <a:off x="8839200" y="5410200"/>
            <a:ext cx="381000" cy="1524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800" name="Rectangle 66"/>
          <p:cNvSpPr>
            <a:spLocks noChangeArrowheads="1"/>
          </p:cNvSpPr>
          <p:nvPr/>
        </p:nvSpPr>
        <p:spPr bwMode="auto">
          <a:xfrm>
            <a:off x="8610600" y="54102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z</a:t>
            </a:r>
          </a:p>
        </p:txBody>
      </p:sp>
      <p:sp>
        <p:nvSpPr>
          <p:cNvPr id="4" name="Slide Number Placeholder 3">
            <a:extLst>
              <a:ext uri="{FF2B5EF4-FFF2-40B4-BE49-F238E27FC236}">
                <a16:creationId xmlns:a16="http://schemas.microsoft.com/office/drawing/2014/main" id="{47A9EF38-186B-44D2-B440-D41A2116A8A2}"/>
              </a:ext>
            </a:extLst>
          </p:cNvPr>
          <p:cNvSpPr>
            <a:spLocks noGrp="1"/>
          </p:cNvSpPr>
          <p:nvPr>
            <p:ph type="sldNum" sz="quarter" idx="33"/>
          </p:nvPr>
        </p:nvSpPr>
        <p:spPr/>
        <p:txBody>
          <a:bodyPr/>
          <a:lstStyle/>
          <a:p>
            <a:fld id="{19B51A1E-902D-48AF-9020-955120F399B6}" type="slidenum">
              <a:rPr lang="en-US" noProof="0" smtClean="0"/>
              <a:pPr/>
              <a:t>16</a:t>
            </a:fld>
            <a:endParaRPr lang="en-US" noProof="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7E299-2ABC-49B6-B416-237FA5AB3DDD}"/>
              </a:ext>
            </a:extLst>
          </p:cNvPr>
          <p:cNvSpPr>
            <a:spLocks noGrp="1"/>
          </p:cNvSpPr>
          <p:nvPr>
            <p:ph idx="1"/>
          </p:nvPr>
        </p:nvSpPr>
        <p:spPr>
          <a:xfrm>
            <a:off x="370613" y="1274325"/>
            <a:ext cx="10949069" cy="5245660"/>
          </a:xfrm>
        </p:spPr>
        <p:txBody>
          <a:bodyPr/>
          <a:lstStyle/>
          <a:p>
            <a:r>
              <a:rPr lang="en-US" altLang="zh-TW" sz="2800" dirty="0">
                <a:ea typeface="新細明體" pitchFamily="18" charset="-120"/>
              </a:rPr>
              <a:t>A </a:t>
            </a:r>
            <a:r>
              <a:rPr lang="en-US" altLang="zh-TW" sz="2800" dirty="0">
                <a:solidFill>
                  <a:srgbClr val="FF0000"/>
                </a:solidFill>
                <a:ea typeface="新細明體" pitchFamily="18" charset="-120"/>
              </a:rPr>
              <a:t>page fault </a:t>
            </a:r>
            <a:r>
              <a:rPr lang="en-US" altLang="zh-TW" sz="2800" dirty="0">
                <a:ea typeface="新細明體" pitchFamily="18" charset="-120"/>
              </a:rPr>
              <a:t>occurs when a reference memory address is not present in RAM </a:t>
            </a:r>
          </a:p>
          <a:p>
            <a:r>
              <a:rPr lang="en-US" altLang="zh-TW" sz="2800" dirty="0">
                <a:ea typeface="新細明體" pitchFamily="18" charset="-120"/>
              </a:rPr>
              <a:t>The CPU issues a </a:t>
            </a:r>
            <a:r>
              <a:rPr lang="en-US" altLang="zh-TW" sz="2800" dirty="0">
                <a:solidFill>
                  <a:srgbClr val="FF0000"/>
                </a:solidFill>
                <a:ea typeface="新細明體" pitchFamily="18" charset="-120"/>
              </a:rPr>
              <a:t>trap</a:t>
            </a:r>
            <a:r>
              <a:rPr lang="en-US" altLang="zh-TW" sz="2800" dirty="0">
                <a:ea typeface="新細明體" pitchFamily="18" charset="-120"/>
              </a:rPr>
              <a:t>, and the OS handles it:</a:t>
            </a:r>
          </a:p>
          <a:p>
            <a:pPr lvl="1"/>
            <a:r>
              <a:rPr lang="en-US" altLang="zh-TW" sz="2400" dirty="0">
                <a:ea typeface="新細明體" pitchFamily="18" charset="-120"/>
              </a:rPr>
              <a:t>Block the process (while other processes can run)</a:t>
            </a:r>
          </a:p>
          <a:p>
            <a:pPr lvl="1"/>
            <a:r>
              <a:rPr lang="en-US" altLang="zh-TW" sz="2400" dirty="0">
                <a:ea typeface="新細明體" pitchFamily="18" charset="-120"/>
              </a:rPr>
              <a:t>Find the page in the swap file in hard disk</a:t>
            </a:r>
          </a:p>
          <a:p>
            <a:pPr lvl="1"/>
            <a:r>
              <a:rPr lang="en-US" altLang="zh-TW" sz="2400" dirty="0">
                <a:ea typeface="新細明體" pitchFamily="18" charset="-120"/>
              </a:rPr>
              <a:t>Find an unused frame in RAM</a:t>
            </a:r>
          </a:p>
          <a:p>
            <a:pPr lvl="1"/>
            <a:r>
              <a:rPr lang="en-US" altLang="zh-TW" sz="2400" dirty="0">
                <a:ea typeface="新細明體" pitchFamily="18" charset="-120"/>
              </a:rPr>
              <a:t>Issue a read request to the hard disk</a:t>
            </a:r>
          </a:p>
          <a:p>
            <a:r>
              <a:rPr lang="en-US" altLang="zh-TW" dirty="0">
                <a:ea typeface="新細明體" pitchFamily="18" charset="-120"/>
              </a:rPr>
              <a:t>When page loading is </a:t>
            </a:r>
            <a:r>
              <a:rPr lang="en-US" altLang="zh-TW" dirty="0">
                <a:solidFill>
                  <a:srgbClr val="FF0000"/>
                </a:solidFill>
                <a:ea typeface="新細明體" pitchFamily="18" charset="-120"/>
              </a:rPr>
              <a:t>completed</a:t>
            </a:r>
            <a:r>
              <a:rPr lang="en-US" altLang="zh-TW" dirty="0">
                <a:ea typeface="新細明體" pitchFamily="18" charset="-120"/>
              </a:rPr>
              <a:t> (disk I/O finishes)</a:t>
            </a:r>
          </a:p>
          <a:p>
            <a:pPr lvl="1"/>
            <a:r>
              <a:rPr lang="en-US" altLang="zh-TW" dirty="0">
                <a:ea typeface="新細明體" pitchFamily="18" charset="-120"/>
              </a:rPr>
              <a:t>An interrupt occurs</a:t>
            </a:r>
          </a:p>
          <a:p>
            <a:pPr lvl="1"/>
            <a:r>
              <a:rPr lang="en-US" altLang="zh-TW" dirty="0">
                <a:ea typeface="新細明體" pitchFamily="18" charset="-120"/>
              </a:rPr>
              <a:t>OS updates the page table of the blocked process that causes the page fault</a:t>
            </a:r>
          </a:p>
          <a:p>
            <a:pPr lvl="1"/>
            <a:r>
              <a:rPr lang="en-US" altLang="zh-TW" dirty="0">
                <a:ea typeface="新細明體" pitchFamily="18" charset="-120"/>
              </a:rPr>
              <a:t>OS wakes up the process </a:t>
            </a:r>
          </a:p>
          <a:p>
            <a:endParaRPr lang="en-US" dirty="0"/>
          </a:p>
        </p:txBody>
      </p:sp>
      <p:sp>
        <p:nvSpPr>
          <p:cNvPr id="3" name="Title 2">
            <a:extLst>
              <a:ext uri="{FF2B5EF4-FFF2-40B4-BE49-F238E27FC236}">
                <a16:creationId xmlns:a16="http://schemas.microsoft.com/office/drawing/2014/main" id="{B9850849-E839-4A16-9BA8-3EBC3F03273D}"/>
              </a:ext>
            </a:extLst>
          </p:cNvPr>
          <p:cNvSpPr>
            <a:spLocks noGrp="1"/>
          </p:cNvSpPr>
          <p:nvPr>
            <p:ph type="title"/>
          </p:nvPr>
        </p:nvSpPr>
        <p:spPr/>
        <p:txBody>
          <a:bodyPr/>
          <a:lstStyle/>
          <a:p>
            <a:r>
              <a:rPr lang="en-US" altLang="zh-TW" dirty="0">
                <a:ea typeface="新細明體" pitchFamily="18" charset="-120"/>
              </a:rPr>
              <a:t>Page Fault Handling – Steps </a:t>
            </a:r>
            <a:endParaRPr lang="en-US" dirty="0"/>
          </a:p>
        </p:txBody>
      </p:sp>
      <p:sp>
        <p:nvSpPr>
          <p:cNvPr id="4" name="Slide Number Placeholder 3">
            <a:extLst>
              <a:ext uri="{FF2B5EF4-FFF2-40B4-BE49-F238E27FC236}">
                <a16:creationId xmlns:a16="http://schemas.microsoft.com/office/drawing/2014/main" id="{D3A4E347-5CF1-4619-80D3-8A56541C4B34}"/>
              </a:ext>
            </a:extLst>
          </p:cNvPr>
          <p:cNvSpPr>
            <a:spLocks noGrp="1"/>
          </p:cNvSpPr>
          <p:nvPr>
            <p:ph type="sldNum" sz="quarter" idx="15"/>
          </p:nvPr>
        </p:nvSpPr>
        <p:spPr/>
        <p:txBody>
          <a:bodyPr/>
          <a:lstStyle/>
          <a:p>
            <a:fld id="{19B51A1E-902D-48AF-9020-955120F399B6}" type="slidenum">
              <a:rPr lang="en-US" smtClean="0"/>
              <a:pPr/>
              <a:t>17</a:t>
            </a:fld>
            <a:endParaRPr lang="en-US" dirty="0"/>
          </a:p>
        </p:txBody>
      </p:sp>
    </p:spTree>
    <p:extLst>
      <p:ext uri="{BB962C8B-B14F-4D97-AF65-F5344CB8AC3E}">
        <p14:creationId xmlns:p14="http://schemas.microsoft.com/office/powerpoint/2010/main" val="1251666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967A-741B-4479-A888-C14A24E98B42}"/>
              </a:ext>
            </a:extLst>
          </p:cNvPr>
          <p:cNvSpPr>
            <a:spLocks noGrp="1"/>
          </p:cNvSpPr>
          <p:nvPr>
            <p:ph type="title"/>
          </p:nvPr>
        </p:nvSpPr>
        <p:spPr>
          <a:xfrm>
            <a:off x="432000" y="432000"/>
            <a:ext cx="10720094" cy="432000"/>
          </a:xfrm>
        </p:spPr>
        <p:txBody>
          <a:bodyPr/>
          <a:lstStyle/>
          <a:p>
            <a:r>
              <a:rPr lang="en-US" altLang="zh-TW" dirty="0">
                <a:ea typeface="新細明體" pitchFamily="18" charset="-120"/>
              </a:rPr>
              <a:t>Process state changes in Page Fault Handling</a:t>
            </a:r>
            <a:endParaRPr lang="en-US" dirty="0"/>
          </a:p>
        </p:txBody>
      </p:sp>
      <p:sp>
        <p:nvSpPr>
          <p:cNvPr id="3" name="Slide Number Placeholder 2">
            <a:extLst>
              <a:ext uri="{FF2B5EF4-FFF2-40B4-BE49-F238E27FC236}">
                <a16:creationId xmlns:a16="http://schemas.microsoft.com/office/drawing/2014/main" id="{C67BFF77-D5A0-4D2D-B7BE-1EE69B960331}"/>
              </a:ext>
            </a:extLst>
          </p:cNvPr>
          <p:cNvSpPr>
            <a:spLocks noGrp="1"/>
          </p:cNvSpPr>
          <p:nvPr>
            <p:ph type="sldNum" sz="quarter" idx="33"/>
          </p:nvPr>
        </p:nvSpPr>
        <p:spPr/>
        <p:txBody>
          <a:bodyPr/>
          <a:lstStyle/>
          <a:p>
            <a:fld id="{19B51A1E-902D-48AF-9020-955120F399B6}" type="slidenum">
              <a:rPr lang="en-US" noProof="0" smtClean="0"/>
              <a:pPr/>
              <a:t>18</a:t>
            </a:fld>
            <a:endParaRPr lang="en-US" noProof="0" dirty="0"/>
          </a:p>
        </p:txBody>
      </p:sp>
      <p:sp>
        <p:nvSpPr>
          <p:cNvPr id="4" name="Rectangle 3">
            <a:extLst>
              <a:ext uri="{FF2B5EF4-FFF2-40B4-BE49-F238E27FC236}">
                <a16:creationId xmlns:a16="http://schemas.microsoft.com/office/drawing/2014/main" id="{37D10811-E3CB-4000-8BE0-ED9EFD15B87A}"/>
              </a:ext>
            </a:extLst>
          </p:cNvPr>
          <p:cNvSpPr txBox="1">
            <a:spLocks noChangeArrowheads="1"/>
          </p:cNvSpPr>
          <p:nvPr/>
        </p:nvSpPr>
        <p:spPr>
          <a:xfrm>
            <a:off x="1182688" y="2017713"/>
            <a:ext cx="48006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800">
                <a:ea typeface="新細明體" pitchFamily="18" charset="-120"/>
              </a:rPr>
              <a:t>Running </a:t>
            </a:r>
            <a:r>
              <a:rPr lang="en-US" altLang="zh-TW" sz="2800">
                <a:ea typeface="新細明體" pitchFamily="18" charset="-120"/>
                <a:sym typeface="Wingdings" pitchFamily="2" charset="2"/>
              </a:rPr>
              <a:t></a:t>
            </a:r>
            <a:r>
              <a:rPr lang="en-US" altLang="zh-TW" sz="2800">
                <a:ea typeface="新細明體" pitchFamily="18" charset="-120"/>
              </a:rPr>
              <a:t> blocked </a:t>
            </a:r>
            <a:r>
              <a:rPr lang="en-US" altLang="zh-TW" sz="2800">
                <a:ea typeface="新細明體" pitchFamily="18" charset="-120"/>
                <a:sym typeface="Wingdings" pitchFamily="2" charset="2"/>
              </a:rPr>
              <a:t></a:t>
            </a:r>
            <a:r>
              <a:rPr lang="en-US" altLang="zh-TW" sz="2800">
                <a:ea typeface="新細明體" pitchFamily="18" charset="-120"/>
              </a:rPr>
              <a:t> ready</a:t>
            </a:r>
          </a:p>
          <a:p>
            <a:r>
              <a:rPr lang="en-US" altLang="zh-TW" sz="2800">
                <a:ea typeface="新細明體" pitchFamily="18" charset="-120"/>
              </a:rPr>
              <a:t>The process does not know that a page fault occurs (similar to an ordinary process switching)</a:t>
            </a:r>
          </a:p>
          <a:p>
            <a:r>
              <a:rPr lang="en-US" altLang="zh-TW" sz="2800">
                <a:ea typeface="新細明體" pitchFamily="18" charset="-120"/>
              </a:rPr>
              <a:t>While the page is being read into memory, other processes can use the CPU</a:t>
            </a:r>
            <a:endParaRPr lang="en-US" altLang="zh-TW" sz="2800" dirty="0">
              <a:ea typeface="新細明體" pitchFamily="18" charset="-120"/>
            </a:endParaRPr>
          </a:p>
        </p:txBody>
      </p:sp>
      <p:grpSp>
        <p:nvGrpSpPr>
          <p:cNvPr id="5" name="Group 4">
            <a:extLst>
              <a:ext uri="{FF2B5EF4-FFF2-40B4-BE49-F238E27FC236}">
                <a16:creationId xmlns:a16="http://schemas.microsoft.com/office/drawing/2014/main" id="{C5F81925-5252-4ED4-9036-B2A3AD17B126}"/>
              </a:ext>
            </a:extLst>
          </p:cNvPr>
          <p:cNvGrpSpPr>
            <a:grpSpLocks/>
          </p:cNvGrpSpPr>
          <p:nvPr/>
        </p:nvGrpSpPr>
        <p:grpSpPr bwMode="auto">
          <a:xfrm>
            <a:off x="6450105" y="2133600"/>
            <a:ext cx="2438400" cy="1090613"/>
            <a:chOff x="1776" y="1632"/>
            <a:chExt cx="1824" cy="816"/>
          </a:xfrm>
        </p:grpSpPr>
        <p:grpSp>
          <p:nvGrpSpPr>
            <p:cNvPr id="6" name="Group 5">
              <a:extLst>
                <a:ext uri="{FF2B5EF4-FFF2-40B4-BE49-F238E27FC236}">
                  <a16:creationId xmlns:a16="http://schemas.microsoft.com/office/drawing/2014/main" id="{40AD51E1-82CD-4E15-9B07-B15DB6371271}"/>
                </a:ext>
              </a:extLst>
            </p:cNvPr>
            <p:cNvGrpSpPr>
              <a:grpSpLocks/>
            </p:cNvGrpSpPr>
            <p:nvPr/>
          </p:nvGrpSpPr>
          <p:grpSpPr bwMode="auto">
            <a:xfrm>
              <a:off x="1776" y="1632"/>
              <a:ext cx="1824" cy="816"/>
              <a:chOff x="1776" y="1632"/>
              <a:chExt cx="1824" cy="816"/>
            </a:xfrm>
          </p:grpSpPr>
          <p:sp>
            <p:nvSpPr>
              <p:cNvPr id="9" name="Rectangle 6">
                <a:extLst>
                  <a:ext uri="{FF2B5EF4-FFF2-40B4-BE49-F238E27FC236}">
                    <a16:creationId xmlns:a16="http://schemas.microsoft.com/office/drawing/2014/main" id="{6C7C83CB-62E7-4EF9-803B-3D818985D28A}"/>
                  </a:ext>
                </a:extLst>
              </p:cNvPr>
              <p:cNvSpPr>
                <a:spLocks noChangeArrowheads="1"/>
              </p:cNvSpPr>
              <p:nvPr/>
            </p:nvSpPr>
            <p:spPr bwMode="auto">
              <a:xfrm>
                <a:off x="2208"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 name="Rectangle 7">
                <a:extLst>
                  <a:ext uri="{FF2B5EF4-FFF2-40B4-BE49-F238E27FC236}">
                    <a16:creationId xmlns:a16="http://schemas.microsoft.com/office/drawing/2014/main" id="{4596BB60-E870-4A85-9C01-4A5A1365A2FF}"/>
                  </a:ext>
                </a:extLst>
              </p:cNvPr>
              <p:cNvSpPr>
                <a:spLocks noChangeArrowheads="1"/>
              </p:cNvSpPr>
              <p:nvPr/>
            </p:nvSpPr>
            <p:spPr bwMode="auto">
              <a:xfrm>
                <a:off x="2448"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1" name="Rectangle 8">
                <a:extLst>
                  <a:ext uri="{FF2B5EF4-FFF2-40B4-BE49-F238E27FC236}">
                    <a16:creationId xmlns:a16="http://schemas.microsoft.com/office/drawing/2014/main" id="{AB8A118A-4C8F-44A3-ABB6-4BBC133FDDD8}"/>
                  </a:ext>
                </a:extLst>
              </p:cNvPr>
              <p:cNvSpPr>
                <a:spLocks noChangeArrowheads="1"/>
              </p:cNvSpPr>
              <p:nvPr/>
            </p:nvSpPr>
            <p:spPr bwMode="auto">
              <a:xfrm>
                <a:off x="3168" y="1824"/>
                <a:ext cx="240" cy="240"/>
              </a:xfrm>
              <a:prstGeom prst="rect">
                <a:avLst/>
              </a:prstGeom>
              <a:solidFill>
                <a:srgbClr val="FFFFCC"/>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2" name="Line 9">
                <a:extLst>
                  <a:ext uri="{FF2B5EF4-FFF2-40B4-BE49-F238E27FC236}">
                    <a16:creationId xmlns:a16="http://schemas.microsoft.com/office/drawing/2014/main" id="{55116DB7-2C9F-44A4-86BC-F443C6EF5C59}"/>
                  </a:ext>
                </a:extLst>
              </p:cNvPr>
              <p:cNvSpPr>
                <a:spLocks noChangeShapeType="1"/>
              </p:cNvSpPr>
              <p:nvPr/>
            </p:nvSpPr>
            <p:spPr bwMode="auto">
              <a:xfrm>
                <a:off x="2688" y="1920"/>
                <a:ext cx="432"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3" name="Rectangle 10">
                <a:extLst>
                  <a:ext uri="{FF2B5EF4-FFF2-40B4-BE49-F238E27FC236}">
                    <a16:creationId xmlns:a16="http://schemas.microsoft.com/office/drawing/2014/main" id="{ED76E5D3-3D8E-4371-9CA0-36200AE56BA8}"/>
                  </a:ext>
                </a:extLst>
              </p:cNvPr>
              <p:cNvSpPr>
                <a:spLocks noChangeArrowheads="1"/>
              </p:cNvSpPr>
              <p:nvPr/>
            </p:nvSpPr>
            <p:spPr bwMode="auto">
              <a:xfrm>
                <a:off x="2448" y="2208"/>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4" name="Rectangle 11">
                <a:extLst>
                  <a:ext uri="{FF2B5EF4-FFF2-40B4-BE49-F238E27FC236}">
                    <a16:creationId xmlns:a16="http://schemas.microsoft.com/office/drawing/2014/main" id="{346F070B-4F63-47C3-8BE9-1C2A4C449123}"/>
                  </a:ext>
                </a:extLst>
              </p:cNvPr>
              <p:cNvSpPr>
                <a:spLocks noChangeArrowheads="1"/>
              </p:cNvSpPr>
              <p:nvPr/>
            </p:nvSpPr>
            <p:spPr bwMode="auto">
              <a:xfrm>
                <a:off x="2688" y="2208"/>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12">
                <a:extLst>
                  <a:ext uri="{FF2B5EF4-FFF2-40B4-BE49-F238E27FC236}">
                    <a16:creationId xmlns:a16="http://schemas.microsoft.com/office/drawing/2014/main" id="{FAFE63BE-061B-4CA6-9A73-B0DF0C2F8C4C}"/>
                  </a:ext>
                </a:extLst>
              </p:cNvPr>
              <p:cNvSpPr>
                <a:spLocks noChangeShapeType="1"/>
              </p:cNvSpPr>
              <p:nvPr/>
            </p:nvSpPr>
            <p:spPr bwMode="auto">
              <a:xfrm>
                <a:off x="3264" y="2112"/>
                <a:ext cx="0" cy="192"/>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Line 13">
                <a:extLst>
                  <a:ext uri="{FF2B5EF4-FFF2-40B4-BE49-F238E27FC236}">
                    <a16:creationId xmlns:a16="http://schemas.microsoft.com/office/drawing/2014/main" id="{B3740507-1DA5-4614-9FB4-FCD585C6B73D}"/>
                  </a:ext>
                </a:extLst>
              </p:cNvPr>
              <p:cNvSpPr>
                <a:spLocks noChangeShapeType="1"/>
              </p:cNvSpPr>
              <p:nvPr/>
            </p:nvSpPr>
            <p:spPr bwMode="auto">
              <a:xfrm flipH="1">
                <a:off x="3072" y="2304"/>
                <a:ext cx="192"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Line 14">
                <a:extLst>
                  <a:ext uri="{FF2B5EF4-FFF2-40B4-BE49-F238E27FC236}">
                    <a16:creationId xmlns:a16="http://schemas.microsoft.com/office/drawing/2014/main" id="{572B4ED0-5FD9-4E39-A51E-555ABC3BE31D}"/>
                  </a:ext>
                </a:extLst>
              </p:cNvPr>
              <p:cNvSpPr>
                <a:spLocks noChangeShapeType="1"/>
              </p:cNvSpPr>
              <p:nvPr/>
            </p:nvSpPr>
            <p:spPr bwMode="auto">
              <a:xfrm flipH="1">
                <a:off x="1968" y="2304"/>
                <a:ext cx="432"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Line 15">
                <a:extLst>
                  <a:ext uri="{FF2B5EF4-FFF2-40B4-BE49-F238E27FC236}">
                    <a16:creationId xmlns:a16="http://schemas.microsoft.com/office/drawing/2014/main" id="{3C79881B-5E71-4363-809F-FD2CCFC19DC4}"/>
                  </a:ext>
                </a:extLst>
              </p:cNvPr>
              <p:cNvSpPr>
                <a:spLocks noChangeShapeType="1"/>
              </p:cNvSpPr>
              <p:nvPr/>
            </p:nvSpPr>
            <p:spPr bwMode="auto">
              <a:xfrm>
                <a:off x="1776" y="1920"/>
                <a:ext cx="336"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Line 16">
                <a:extLst>
                  <a:ext uri="{FF2B5EF4-FFF2-40B4-BE49-F238E27FC236}">
                    <a16:creationId xmlns:a16="http://schemas.microsoft.com/office/drawing/2014/main" id="{2098DA54-2DAA-41C5-B84B-715CDFED22D7}"/>
                  </a:ext>
                </a:extLst>
              </p:cNvPr>
              <p:cNvSpPr>
                <a:spLocks noChangeShapeType="1"/>
              </p:cNvSpPr>
              <p:nvPr/>
            </p:nvSpPr>
            <p:spPr bwMode="auto">
              <a:xfrm flipV="1">
                <a:off x="1968" y="1968"/>
                <a:ext cx="0" cy="336"/>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Line 17">
                <a:extLst>
                  <a:ext uri="{FF2B5EF4-FFF2-40B4-BE49-F238E27FC236}">
                    <a16:creationId xmlns:a16="http://schemas.microsoft.com/office/drawing/2014/main" id="{72945676-EA74-465F-82DB-B27A8971F590}"/>
                  </a:ext>
                </a:extLst>
              </p:cNvPr>
              <p:cNvSpPr>
                <a:spLocks noChangeShapeType="1"/>
              </p:cNvSpPr>
              <p:nvPr/>
            </p:nvSpPr>
            <p:spPr bwMode="auto">
              <a:xfrm>
                <a:off x="3408" y="1920"/>
                <a:ext cx="192"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Line 18">
                <a:extLst>
                  <a:ext uri="{FF2B5EF4-FFF2-40B4-BE49-F238E27FC236}">
                    <a16:creationId xmlns:a16="http://schemas.microsoft.com/office/drawing/2014/main" id="{54F9D989-7207-4795-9A16-BA7FC1E46B8C}"/>
                  </a:ext>
                </a:extLst>
              </p:cNvPr>
              <p:cNvSpPr>
                <a:spLocks noChangeShapeType="1"/>
              </p:cNvSpPr>
              <p:nvPr/>
            </p:nvSpPr>
            <p:spPr bwMode="auto">
              <a:xfrm flipV="1">
                <a:off x="3264" y="1632"/>
                <a:ext cx="0" cy="144"/>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19">
                <a:extLst>
                  <a:ext uri="{FF2B5EF4-FFF2-40B4-BE49-F238E27FC236}">
                    <a16:creationId xmlns:a16="http://schemas.microsoft.com/office/drawing/2014/main" id="{87625DB1-65DC-4D05-869D-C0960A21CC86}"/>
                  </a:ext>
                </a:extLst>
              </p:cNvPr>
              <p:cNvSpPr>
                <a:spLocks noChangeShapeType="1"/>
              </p:cNvSpPr>
              <p:nvPr/>
            </p:nvSpPr>
            <p:spPr bwMode="auto">
              <a:xfrm flipH="1">
                <a:off x="1968" y="1632"/>
                <a:ext cx="1296"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Line 20">
                <a:extLst>
                  <a:ext uri="{FF2B5EF4-FFF2-40B4-BE49-F238E27FC236}">
                    <a16:creationId xmlns:a16="http://schemas.microsoft.com/office/drawing/2014/main" id="{F609A14F-C23F-4A9C-82CC-F8C67E091017}"/>
                  </a:ext>
                </a:extLst>
              </p:cNvPr>
              <p:cNvSpPr>
                <a:spLocks noChangeShapeType="1"/>
              </p:cNvSpPr>
              <p:nvPr/>
            </p:nvSpPr>
            <p:spPr bwMode="auto">
              <a:xfrm>
                <a:off x="1968" y="1632"/>
                <a:ext cx="0" cy="24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Line 21">
                <a:extLst>
                  <a:ext uri="{FF2B5EF4-FFF2-40B4-BE49-F238E27FC236}">
                    <a16:creationId xmlns:a16="http://schemas.microsoft.com/office/drawing/2014/main" id="{3138613D-C93A-4C7B-8ECF-9F9EBE4AD6A9}"/>
                  </a:ext>
                </a:extLst>
              </p:cNvPr>
              <p:cNvSpPr>
                <a:spLocks noChangeShapeType="1"/>
              </p:cNvSpPr>
              <p:nvPr/>
            </p:nvSpPr>
            <p:spPr bwMode="auto">
              <a:xfrm flipH="1">
                <a:off x="2112" y="1824"/>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Line 22">
                <a:extLst>
                  <a:ext uri="{FF2B5EF4-FFF2-40B4-BE49-F238E27FC236}">
                    <a16:creationId xmlns:a16="http://schemas.microsoft.com/office/drawing/2014/main" id="{FD4AAAF7-5224-4267-AB58-99AE66970A6F}"/>
                  </a:ext>
                </a:extLst>
              </p:cNvPr>
              <p:cNvSpPr>
                <a:spLocks noChangeShapeType="1"/>
              </p:cNvSpPr>
              <p:nvPr/>
            </p:nvSpPr>
            <p:spPr bwMode="auto">
              <a:xfrm flipH="1">
                <a:off x="2112" y="2064"/>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Line 23">
                <a:extLst>
                  <a:ext uri="{FF2B5EF4-FFF2-40B4-BE49-F238E27FC236}">
                    <a16:creationId xmlns:a16="http://schemas.microsoft.com/office/drawing/2014/main" id="{F307900C-1F41-43DA-83D5-B53A76150E9F}"/>
                  </a:ext>
                </a:extLst>
              </p:cNvPr>
              <p:cNvSpPr>
                <a:spLocks noChangeShapeType="1"/>
              </p:cNvSpPr>
              <p:nvPr/>
            </p:nvSpPr>
            <p:spPr bwMode="auto">
              <a:xfrm flipH="1">
                <a:off x="2928" y="2208"/>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7" name="Line 24">
                <a:extLst>
                  <a:ext uri="{FF2B5EF4-FFF2-40B4-BE49-F238E27FC236}">
                    <a16:creationId xmlns:a16="http://schemas.microsoft.com/office/drawing/2014/main" id="{64438396-95C0-4634-BC97-D818148682FD}"/>
                  </a:ext>
                </a:extLst>
              </p:cNvPr>
              <p:cNvSpPr>
                <a:spLocks noChangeShapeType="1"/>
              </p:cNvSpPr>
              <p:nvPr/>
            </p:nvSpPr>
            <p:spPr bwMode="auto">
              <a:xfrm flipH="1">
                <a:off x="2928" y="2448"/>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7" name="Oval 25">
              <a:extLst>
                <a:ext uri="{FF2B5EF4-FFF2-40B4-BE49-F238E27FC236}">
                  <a16:creationId xmlns:a16="http://schemas.microsoft.com/office/drawing/2014/main" id="{FB1ABF5A-6C60-488C-8643-D9EA3281624C}"/>
                </a:ext>
              </a:extLst>
            </p:cNvPr>
            <p:cNvSpPr>
              <a:spLocks noChangeArrowheads="1"/>
            </p:cNvSpPr>
            <p:nvPr/>
          </p:nvSpPr>
          <p:spPr bwMode="auto">
            <a:xfrm>
              <a:off x="3216" y="1872"/>
              <a:ext cx="144" cy="144"/>
            </a:xfrm>
            <a:prstGeom prst="ellipse">
              <a:avLst/>
            </a:prstGeom>
            <a:solidFill>
              <a:srgbClr val="FFCC99"/>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8" name="Oval 26">
              <a:extLst>
                <a:ext uri="{FF2B5EF4-FFF2-40B4-BE49-F238E27FC236}">
                  <a16:creationId xmlns:a16="http://schemas.microsoft.com/office/drawing/2014/main" id="{E616B0A1-C84E-4CB1-A77D-F2334D2F8B38}"/>
                </a:ext>
              </a:extLst>
            </p:cNvPr>
            <p:cNvSpPr>
              <a:spLocks noChangeArrowheads="1"/>
            </p:cNvSpPr>
            <p:nvPr/>
          </p:nvSpPr>
          <p:spPr bwMode="auto">
            <a:xfrm>
              <a:off x="2496" y="1872"/>
              <a:ext cx="144" cy="144"/>
            </a:xfrm>
            <a:prstGeom prst="ellipse">
              <a:avLst/>
            </a:prstGeom>
            <a:solidFill>
              <a:srgbClr val="CCFFCC"/>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grpSp>
      <p:sp>
        <p:nvSpPr>
          <p:cNvPr id="28" name="AutoShape 27">
            <a:extLst>
              <a:ext uri="{FF2B5EF4-FFF2-40B4-BE49-F238E27FC236}">
                <a16:creationId xmlns:a16="http://schemas.microsoft.com/office/drawing/2014/main" id="{469A96F7-E20F-4975-9A48-87D690307BD2}"/>
              </a:ext>
            </a:extLst>
          </p:cNvPr>
          <p:cNvSpPr>
            <a:spLocks/>
          </p:cNvSpPr>
          <p:nvPr/>
        </p:nvSpPr>
        <p:spPr bwMode="auto">
          <a:xfrm>
            <a:off x="6907304" y="3581400"/>
            <a:ext cx="1660351" cy="762000"/>
          </a:xfrm>
          <a:prstGeom prst="borderCallout1">
            <a:avLst>
              <a:gd name="adj1" fmla="val 15000"/>
              <a:gd name="adj2" fmla="val -5000"/>
              <a:gd name="adj3" fmla="val -63333"/>
              <a:gd name="adj4" fmla="val -11667"/>
            </a:avLst>
          </a:prstGeom>
          <a:solidFill>
            <a:srgbClr val="FFFFFF"/>
          </a:solidFill>
          <a:ln w="12700">
            <a:solidFill>
              <a:sysClr val="windowText" lastClr="000000"/>
            </a:solidFill>
            <a:miter lim="800000"/>
            <a:headEnd type="none" w="sm" len="sm"/>
            <a:tailEnd type="none" w="sm" len="sm"/>
          </a:ln>
        </p:spPr>
        <p:txBody>
          <a:bodyP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Page swap in</a:t>
            </a:r>
          </a:p>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(page loaded event occurs)</a:t>
            </a:r>
          </a:p>
        </p:txBody>
      </p:sp>
      <p:sp>
        <p:nvSpPr>
          <p:cNvPr id="29" name="AutoShape 28">
            <a:extLst>
              <a:ext uri="{FF2B5EF4-FFF2-40B4-BE49-F238E27FC236}">
                <a16:creationId xmlns:a16="http://schemas.microsoft.com/office/drawing/2014/main" id="{AB4943F7-6BD6-4099-B21C-8932E3F401C6}"/>
              </a:ext>
            </a:extLst>
          </p:cNvPr>
          <p:cNvSpPr>
            <a:spLocks/>
          </p:cNvSpPr>
          <p:nvPr/>
        </p:nvSpPr>
        <p:spPr bwMode="auto">
          <a:xfrm>
            <a:off x="6907304" y="4724400"/>
            <a:ext cx="1660351" cy="762000"/>
          </a:xfrm>
          <a:prstGeom prst="borderCallout3">
            <a:avLst>
              <a:gd name="adj1" fmla="val 15000"/>
              <a:gd name="adj2" fmla="val 105000"/>
              <a:gd name="adj3" fmla="val 15000"/>
              <a:gd name="adj4" fmla="val 133231"/>
              <a:gd name="adj5" fmla="val -204583"/>
              <a:gd name="adj6" fmla="val 133231"/>
              <a:gd name="adj7" fmla="val -226667"/>
              <a:gd name="adj8" fmla="val 106667"/>
            </a:avLst>
          </a:prstGeom>
          <a:solidFill>
            <a:srgbClr val="FFFFFF"/>
          </a:solidFill>
          <a:ln w="12700">
            <a:solidFill>
              <a:sysClr val="windowText" lastClr="000000"/>
            </a:solidFill>
            <a:miter lim="800000"/>
            <a:headEnd type="none" w="sm" len="sm"/>
            <a:tailEnd type="none" w="sm" len="sm"/>
          </a:ln>
        </p:spPr>
        <p:txBody>
          <a:bodyPr/>
          <a:lstStyle/>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Page fault</a:t>
            </a:r>
          </a:p>
          <a:p>
            <a:pPr marL="0" marR="0" lvl="0" indent="0" defTabSz="914400" eaLnBrk="0" fontAlgn="base" latinLnBrk="0" hangingPunct="0">
              <a:lnSpc>
                <a:spcPct val="90000"/>
              </a:lnSpc>
              <a:spcBef>
                <a:spcPct val="0"/>
              </a:spcBef>
              <a:spcAft>
                <a:spcPct val="0"/>
              </a:spcAft>
              <a:buClrTx/>
              <a:buSzTx/>
              <a:buFontTx/>
              <a:buNone/>
              <a:tabLst/>
              <a:defRPr/>
            </a:pP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(wait for page loaded)</a:t>
            </a:r>
          </a:p>
        </p:txBody>
      </p:sp>
      <p:sp>
        <p:nvSpPr>
          <p:cNvPr id="30" name="Oval 29">
            <a:extLst>
              <a:ext uri="{FF2B5EF4-FFF2-40B4-BE49-F238E27FC236}">
                <a16:creationId xmlns:a16="http://schemas.microsoft.com/office/drawing/2014/main" id="{E9B36931-308E-4043-B68A-9BDB604E7028}"/>
              </a:ext>
            </a:extLst>
          </p:cNvPr>
          <p:cNvSpPr/>
          <p:nvPr/>
        </p:nvSpPr>
        <p:spPr>
          <a:xfrm>
            <a:off x="4724400" y="1905000"/>
            <a:ext cx="1143000" cy="685800"/>
          </a:xfrm>
          <a:prstGeom prst="ellipse">
            <a:avLst/>
          </a:prstGeom>
          <a:no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noFill/>
              <a:effectLst/>
              <a:uLnTx/>
              <a:uFillTx/>
              <a:latin typeface="Calibri"/>
              <a:ea typeface="+mn-ea"/>
              <a:cs typeface="+mn-cs"/>
            </a:endParaRPr>
          </a:p>
        </p:txBody>
      </p:sp>
      <p:sp>
        <p:nvSpPr>
          <p:cNvPr id="31" name="Oval 30">
            <a:extLst>
              <a:ext uri="{FF2B5EF4-FFF2-40B4-BE49-F238E27FC236}">
                <a16:creationId xmlns:a16="http://schemas.microsoft.com/office/drawing/2014/main" id="{22760780-8C52-4A5D-AEDA-3DE60CA6FCDE}"/>
              </a:ext>
            </a:extLst>
          </p:cNvPr>
          <p:cNvSpPr/>
          <p:nvPr/>
        </p:nvSpPr>
        <p:spPr>
          <a:xfrm>
            <a:off x="3200400" y="1905000"/>
            <a:ext cx="1295400" cy="685800"/>
          </a:xfrm>
          <a:prstGeom prst="ellipse">
            <a:avLst/>
          </a:prstGeom>
          <a:no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noFill/>
              <a:effectLst/>
              <a:uLnTx/>
              <a:uFillTx/>
              <a:latin typeface="Calibri"/>
              <a:ea typeface="+mn-ea"/>
              <a:cs typeface="+mn-cs"/>
            </a:endParaRPr>
          </a:p>
        </p:txBody>
      </p:sp>
      <p:sp>
        <p:nvSpPr>
          <p:cNvPr id="32" name="Oval 31">
            <a:extLst>
              <a:ext uri="{FF2B5EF4-FFF2-40B4-BE49-F238E27FC236}">
                <a16:creationId xmlns:a16="http://schemas.microsoft.com/office/drawing/2014/main" id="{84A0B9B4-742C-4E19-8D1A-F4CBB18DF675}"/>
              </a:ext>
            </a:extLst>
          </p:cNvPr>
          <p:cNvSpPr/>
          <p:nvPr/>
        </p:nvSpPr>
        <p:spPr>
          <a:xfrm>
            <a:off x="1524000" y="1905000"/>
            <a:ext cx="1295400" cy="685800"/>
          </a:xfrm>
          <a:prstGeom prst="ellipse">
            <a:avLst/>
          </a:prstGeom>
          <a:no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noFill/>
              <a:effectLst/>
              <a:uLnTx/>
              <a:uFillTx/>
              <a:latin typeface="Calibri"/>
              <a:ea typeface="+mn-ea"/>
              <a:cs typeface="+mn-cs"/>
            </a:endParaRPr>
          </a:p>
        </p:txBody>
      </p:sp>
    </p:spTree>
    <p:extLst>
      <p:ext uri="{BB962C8B-B14F-4D97-AF65-F5344CB8AC3E}">
        <p14:creationId xmlns:p14="http://schemas.microsoft.com/office/powerpoint/2010/main" val="8708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74E9EE-0BD0-444B-97AA-56BBA8BC6963}"/>
              </a:ext>
            </a:extLst>
          </p:cNvPr>
          <p:cNvSpPr>
            <a:spLocks noGrp="1"/>
          </p:cNvSpPr>
          <p:nvPr>
            <p:ph idx="1"/>
          </p:nvPr>
        </p:nvSpPr>
        <p:spPr>
          <a:xfrm>
            <a:off x="370613" y="1274325"/>
            <a:ext cx="10243599" cy="4679250"/>
          </a:xfrm>
        </p:spPr>
        <p:txBody>
          <a:bodyPr/>
          <a:lstStyle/>
          <a:p>
            <a:r>
              <a:rPr lang="en-US" altLang="zh-TW" sz="2800" dirty="0">
                <a:ea typeface="新細明體" pitchFamily="18" charset="-120"/>
              </a:rPr>
              <a:t>Hard disk I/O is much </a:t>
            </a:r>
            <a:r>
              <a:rPr lang="en-US" altLang="zh-TW" sz="2800" dirty="0">
                <a:solidFill>
                  <a:srgbClr val="FF0000"/>
                </a:solidFill>
                <a:ea typeface="新細明體" pitchFamily="18" charset="-120"/>
              </a:rPr>
              <a:t>slower</a:t>
            </a:r>
            <a:r>
              <a:rPr lang="en-US" altLang="zh-TW" sz="2800" dirty="0">
                <a:ea typeface="新細明體" pitchFamily="18" charset="-120"/>
              </a:rPr>
              <a:t> than RAM</a:t>
            </a:r>
          </a:p>
          <a:p>
            <a:r>
              <a:rPr lang="en-US" altLang="zh-TW" sz="2800" dirty="0">
                <a:ea typeface="新細明體" pitchFamily="18" charset="-120"/>
              </a:rPr>
              <a:t>If the OS swaps out a page just before using it, it has to get that page almost immediately. This is known as </a:t>
            </a:r>
            <a:r>
              <a:rPr lang="en-US" altLang="zh-TW" sz="2800" i="1" dirty="0">
                <a:solidFill>
                  <a:srgbClr val="FF0000"/>
                </a:solidFill>
                <a:ea typeface="新細明體" pitchFamily="18" charset="-120"/>
              </a:rPr>
              <a:t>thrashing</a:t>
            </a:r>
            <a:r>
              <a:rPr lang="en-US" altLang="zh-TW" sz="2800" dirty="0">
                <a:ea typeface="新細明體" pitchFamily="18" charset="-120"/>
              </a:rPr>
              <a:t>. </a:t>
            </a:r>
          </a:p>
          <a:p>
            <a:r>
              <a:rPr lang="en-US" sz="2800" dirty="0">
                <a:solidFill>
                  <a:srgbClr val="FF0000"/>
                </a:solidFill>
                <a:ea typeface="新細明體" pitchFamily="18" charset="-120"/>
              </a:rPr>
              <a:t>Thrashing</a:t>
            </a:r>
            <a:r>
              <a:rPr lang="en-US" sz="2800" dirty="0">
                <a:ea typeface="新細明體" pitchFamily="18" charset="-120"/>
              </a:rPr>
              <a:t> is a</a:t>
            </a:r>
            <a:r>
              <a:rPr lang="en-US" sz="2800" dirty="0"/>
              <a:t> state in which t</a:t>
            </a:r>
            <a:r>
              <a:rPr lang="en-NZ" sz="2800" dirty="0"/>
              <a:t>he system spends </a:t>
            </a:r>
            <a:r>
              <a:rPr lang="en-NZ" sz="2800" dirty="0">
                <a:solidFill>
                  <a:srgbClr val="0070C0"/>
                </a:solidFill>
              </a:rPr>
              <a:t>most</a:t>
            </a:r>
            <a:r>
              <a:rPr lang="en-NZ" sz="2800" dirty="0"/>
              <a:t> of its time swapping pieces rather than executing instructions.</a:t>
            </a:r>
          </a:p>
          <a:p>
            <a:r>
              <a:rPr lang="en-US" altLang="zh-TW" sz="2800" dirty="0">
                <a:ea typeface="新細明體" pitchFamily="18" charset="-120"/>
              </a:rPr>
              <a:t>To </a:t>
            </a:r>
            <a:r>
              <a:rPr lang="en-US" altLang="zh-TW" sz="2800" dirty="0">
                <a:solidFill>
                  <a:srgbClr val="FF0000"/>
                </a:solidFill>
                <a:ea typeface="新細明體" pitchFamily="18" charset="-120"/>
              </a:rPr>
              <a:t>avoid</a:t>
            </a:r>
            <a:r>
              <a:rPr lang="en-US" altLang="zh-TW" sz="2800" dirty="0">
                <a:ea typeface="新細明體" pitchFamily="18" charset="-120"/>
              </a:rPr>
              <a:t> thrashing, the OS </a:t>
            </a:r>
            <a:r>
              <a:rPr lang="en-US" altLang="zh-TW" sz="2800" dirty="0">
                <a:solidFill>
                  <a:srgbClr val="FF0000"/>
                </a:solidFill>
                <a:ea typeface="新細明體" pitchFamily="18" charset="-120"/>
              </a:rPr>
              <a:t>tries to guess </a:t>
            </a:r>
            <a:r>
              <a:rPr lang="en-US" altLang="zh-TW" sz="2800" dirty="0">
                <a:ea typeface="新細明體" pitchFamily="18" charset="-120"/>
              </a:rPr>
              <a:t>(based on recent history) which pieces are least likely to be used in the near future.</a:t>
            </a:r>
          </a:p>
          <a:p>
            <a:r>
              <a:rPr lang="en-US" altLang="zh-TW" sz="2800" dirty="0">
                <a:ea typeface="新細明體" pitchFamily="18" charset="-120"/>
              </a:rPr>
              <a:t>In other words, can we just keep a few pages in RAM for a process </a:t>
            </a:r>
            <a:r>
              <a:rPr lang="en-US" altLang="zh-TW" sz="2800" dirty="0">
                <a:solidFill>
                  <a:srgbClr val="FF0000"/>
                </a:solidFill>
                <a:ea typeface="新細明體" pitchFamily="18" charset="-120"/>
              </a:rPr>
              <a:t>WITHOUT</a:t>
            </a:r>
            <a:r>
              <a:rPr lang="en-US" altLang="zh-TW" sz="2800" dirty="0">
                <a:ea typeface="新細明體" pitchFamily="18" charset="-120"/>
              </a:rPr>
              <a:t> thrashing?</a:t>
            </a:r>
          </a:p>
          <a:p>
            <a:endParaRPr lang="en-US" altLang="zh-TW" sz="2800" dirty="0">
              <a:ea typeface="新細明體" pitchFamily="18" charset="-120"/>
            </a:endParaRPr>
          </a:p>
          <a:p>
            <a:endParaRPr lang="en-US" dirty="0"/>
          </a:p>
        </p:txBody>
      </p:sp>
      <p:sp>
        <p:nvSpPr>
          <p:cNvPr id="3" name="Title 2">
            <a:extLst>
              <a:ext uri="{FF2B5EF4-FFF2-40B4-BE49-F238E27FC236}">
                <a16:creationId xmlns:a16="http://schemas.microsoft.com/office/drawing/2014/main" id="{301532D6-1D2F-4548-93AC-EB1BA254BF78}"/>
              </a:ext>
            </a:extLst>
          </p:cNvPr>
          <p:cNvSpPr>
            <a:spLocks noGrp="1"/>
          </p:cNvSpPr>
          <p:nvPr>
            <p:ph type="title"/>
          </p:nvPr>
        </p:nvSpPr>
        <p:spPr/>
        <p:txBody>
          <a:bodyPr/>
          <a:lstStyle/>
          <a:p>
            <a:r>
              <a:rPr lang="en-US" altLang="zh-TW" dirty="0">
                <a:ea typeface="新細明體" pitchFamily="18" charset="-120"/>
              </a:rPr>
              <a:t>Efficiency of Virtual Memory</a:t>
            </a:r>
            <a:endParaRPr lang="en-US" dirty="0"/>
          </a:p>
        </p:txBody>
      </p:sp>
      <p:sp>
        <p:nvSpPr>
          <p:cNvPr id="4" name="Slide Number Placeholder 3">
            <a:extLst>
              <a:ext uri="{FF2B5EF4-FFF2-40B4-BE49-F238E27FC236}">
                <a16:creationId xmlns:a16="http://schemas.microsoft.com/office/drawing/2014/main" id="{0DEC4B32-CC69-4A8C-9887-5E7FFF6F453E}"/>
              </a:ext>
            </a:extLst>
          </p:cNvPr>
          <p:cNvSpPr>
            <a:spLocks noGrp="1"/>
          </p:cNvSpPr>
          <p:nvPr>
            <p:ph type="sldNum" sz="quarter" idx="15"/>
          </p:nvPr>
        </p:nvSpPr>
        <p:spPr/>
        <p:txBody>
          <a:bodyPr/>
          <a:lstStyle/>
          <a:p>
            <a:fld id="{19B51A1E-902D-48AF-9020-955120F399B6}" type="slidenum">
              <a:rPr lang="en-US" smtClean="0"/>
              <a:pPr/>
              <a:t>19</a:t>
            </a:fld>
            <a:endParaRPr lang="en-US" dirty="0"/>
          </a:p>
        </p:txBody>
      </p:sp>
    </p:spTree>
    <p:extLst>
      <p:ext uri="{BB962C8B-B14F-4D97-AF65-F5344CB8AC3E}">
        <p14:creationId xmlns:p14="http://schemas.microsoft.com/office/powerpoint/2010/main" val="246660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E73D-D6DC-48EA-9C4A-8248365B68F6}"/>
              </a:ext>
            </a:extLst>
          </p:cNvPr>
          <p:cNvSpPr>
            <a:spLocks noGrp="1"/>
          </p:cNvSpPr>
          <p:nvPr>
            <p:ph idx="1"/>
          </p:nvPr>
        </p:nvSpPr>
        <p:spPr>
          <a:xfrm>
            <a:off x="370613" y="1274325"/>
            <a:ext cx="8665811" cy="4679250"/>
          </a:xfrm>
        </p:spPr>
        <p:txBody>
          <a:bodyPr/>
          <a:lstStyle/>
          <a:p>
            <a:r>
              <a:rPr lang="en-US" altLang="zh-TW" dirty="0">
                <a:ea typeface="新細明體" pitchFamily="18" charset="-120"/>
              </a:rPr>
              <a:t>Memory references are translated by the CPU </a:t>
            </a:r>
            <a:r>
              <a:rPr lang="en-US" altLang="zh-TW" dirty="0">
                <a:solidFill>
                  <a:srgbClr val="FF0000"/>
                </a:solidFill>
                <a:ea typeface="新細明體" pitchFamily="18" charset="-120"/>
              </a:rPr>
              <a:t>dynamically</a:t>
            </a:r>
          </a:p>
          <a:p>
            <a:pPr lvl="1"/>
            <a:r>
              <a:rPr lang="en-US" altLang="zh-TW" dirty="0">
                <a:ea typeface="新細明體" pitchFamily="18" charset="-120"/>
              </a:rPr>
              <a:t>Logical/physical address translation is done at each </a:t>
            </a:r>
            <a:r>
              <a:rPr lang="en-US" altLang="zh-TW" dirty="0">
                <a:solidFill>
                  <a:srgbClr val="0070C0"/>
                </a:solidFill>
                <a:ea typeface="新細明體" pitchFamily="18" charset="-120"/>
              </a:rPr>
              <a:t>memory access </a:t>
            </a:r>
            <a:r>
              <a:rPr lang="en-US" altLang="zh-TW" dirty="0">
                <a:ea typeface="新細明體" pitchFamily="18" charset="-120"/>
              </a:rPr>
              <a:t>(for data and program) </a:t>
            </a:r>
          </a:p>
          <a:p>
            <a:pPr lvl="1"/>
            <a:r>
              <a:rPr lang="en-US" altLang="zh-TW" dirty="0">
                <a:ea typeface="新細明體" pitchFamily="18" charset="-120"/>
              </a:rPr>
              <a:t>OS can put the pages of a process anywhere in RAM, and it can </a:t>
            </a:r>
            <a:r>
              <a:rPr lang="en-US" altLang="zh-TW" dirty="0">
                <a:solidFill>
                  <a:srgbClr val="0070C0"/>
                </a:solidFill>
                <a:ea typeface="新細明體" pitchFamily="18" charset="-120"/>
              </a:rPr>
              <a:t>move</a:t>
            </a:r>
            <a:r>
              <a:rPr lang="en-US" altLang="zh-TW" dirty="0">
                <a:ea typeface="新細明體" pitchFamily="18" charset="-120"/>
              </a:rPr>
              <a:t> the pages without interfering the process</a:t>
            </a:r>
          </a:p>
        </p:txBody>
      </p:sp>
      <p:sp>
        <p:nvSpPr>
          <p:cNvPr id="3" name="Title 2">
            <a:extLst>
              <a:ext uri="{FF2B5EF4-FFF2-40B4-BE49-F238E27FC236}">
                <a16:creationId xmlns:a16="http://schemas.microsoft.com/office/drawing/2014/main" id="{F337FB98-76ED-4FE8-9533-087CBAA8657D}"/>
              </a:ext>
            </a:extLst>
          </p:cNvPr>
          <p:cNvSpPr>
            <a:spLocks noGrp="1"/>
          </p:cNvSpPr>
          <p:nvPr>
            <p:ph type="title"/>
          </p:nvPr>
        </p:nvSpPr>
        <p:spPr>
          <a:xfrm>
            <a:off x="391238" y="231498"/>
            <a:ext cx="9198000" cy="672927"/>
          </a:xfrm>
        </p:spPr>
        <p:txBody>
          <a:bodyPr/>
          <a:lstStyle/>
          <a:p>
            <a:r>
              <a:rPr lang="en-US" altLang="zh-TW" dirty="0">
                <a:ea typeface="新細明體" pitchFamily="18" charset="-120"/>
              </a:rPr>
              <a:t>Two Characteristics – 1 </a:t>
            </a:r>
            <a:endParaRPr lang="en-US" dirty="0"/>
          </a:p>
        </p:txBody>
      </p:sp>
      <p:sp>
        <p:nvSpPr>
          <p:cNvPr id="4" name="Slide Number Placeholder 3">
            <a:extLst>
              <a:ext uri="{FF2B5EF4-FFF2-40B4-BE49-F238E27FC236}">
                <a16:creationId xmlns:a16="http://schemas.microsoft.com/office/drawing/2014/main" id="{40D37F44-1C56-492C-9D83-967EA85D94E7}"/>
              </a:ext>
            </a:extLst>
          </p:cNvPr>
          <p:cNvSpPr>
            <a:spLocks noGrp="1"/>
          </p:cNvSpPr>
          <p:nvPr>
            <p:ph type="sldNum" sz="quarter" idx="15"/>
          </p:nvPr>
        </p:nvSpPr>
        <p:spPr/>
        <p:txBody>
          <a:bodyPr/>
          <a:lstStyle/>
          <a:p>
            <a:fld id="{19B51A1E-902D-48AF-9020-955120F399B6}" type="slidenum">
              <a:rPr lang="en-US" smtClean="0"/>
              <a:pPr/>
              <a:t>2</a:t>
            </a:fld>
            <a:endParaRPr lang="en-US" dirty="0"/>
          </a:p>
        </p:txBody>
      </p:sp>
      <p:pic>
        <p:nvPicPr>
          <p:cNvPr id="6" name="Picture Placeholder 17" descr="decorative element">
            <a:extLst>
              <a:ext uri="{FF2B5EF4-FFF2-40B4-BE49-F238E27FC236}">
                <a16:creationId xmlns:a16="http://schemas.microsoft.com/office/drawing/2014/main" id="{9C8EC59E-48CC-4E13-8045-D7E8BD2DF5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459911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003E3B-353B-418B-ACE3-82391DFB596E}"/>
              </a:ext>
            </a:extLst>
          </p:cNvPr>
          <p:cNvSpPr>
            <a:spLocks noGrp="1"/>
          </p:cNvSpPr>
          <p:nvPr>
            <p:ph idx="1"/>
          </p:nvPr>
        </p:nvSpPr>
        <p:spPr>
          <a:xfrm>
            <a:off x="370614" y="1274325"/>
            <a:ext cx="9705716" cy="4679250"/>
          </a:xfrm>
        </p:spPr>
        <p:txBody>
          <a:bodyPr/>
          <a:lstStyle/>
          <a:p>
            <a:r>
              <a:rPr lang="en-US" altLang="zh-TW" dirty="0">
                <a:ea typeface="新細明體" pitchFamily="18" charset="-120"/>
              </a:rPr>
              <a:t>Program and data references within a process tend to </a:t>
            </a:r>
            <a:r>
              <a:rPr lang="en-US" altLang="zh-TW" dirty="0">
                <a:solidFill>
                  <a:srgbClr val="FF0000"/>
                </a:solidFill>
                <a:ea typeface="新細明體" pitchFamily="18" charset="-120"/>
              </a:rPr>
              <a:t>cluster</a:t>
            </a:r>
          </a:p>
          <a:p>
            <a:pPr lvl="1"/>
            <a:r>
              <a:rPr lang="en-US" altLang="zh-TW" dirty="0">
                <a:ea typeface="新細明體" pitchFamily="18" charset="-120"/>
              </a:rPr>
              <a:t>Over a </a:t>
            </a:r>
            <a:r>
              <a:rPr lang="en-US" altLang="zh-TW" dirty="0">
                <a:solidFill>
                  <a:srgbClr val="0070C0"/>
                </a:solidFill>
                <a:ea typeface="新細明體" pitchFamily="18" charset="-120"/>
              </a:rPr>
              <a:t>long</a:t>
            </a:r>
            <a:r>
              <a:rPr lang="en-US" altLang="zh-TW" dirty="0">
                <a:ea typeface="新細明體" pitchFamily="18" charset="-120"/>
              </a:rPr>
              <a:t> period of time, the clusters in use </a:t>
            </a:r>
            <a:r>
              <a:rPr lang="en-US" altLang="zh-TW" dirty="0">
                <a:solidFill>
                  <a:srgbClr val="0070C0"/>
                </a:solidFill>
                <a:ea typeface="新細明體" pitchFamily="18" charset="-120"/>
              </a:rPr>
              <a:t>change</a:t>
            </a:r>
          </a:p>
          <a:p>
            <a:pPr lvl="1"/>
            <a:r>
              <a:rPr lang="en-US" altLang="zh-TW" dirty="0">
                <a:ea typeface="新細明體" pitchFamily="18" charset="-120"/>
              </a:rPr>
              <a:t>Over a </a:t>
            </a:r>
            <a:r>
              <a:rPr lang="en-US" altLang="zh-TW" dirty="0">
                <a:solidFill>
                  <a:srgbClr val="0070C0"/>
                </a:solidFill>
                <a:ea typeface="新細明體" pitchFamily="18" charset="-120"/>
              </a:rPr>
              <a:t>short</a:t>
            </a:r>
            <a:r>
              <a:rPr lang="en-US" altLang="zh-TW" dirty="0">
                <a:ea typeface="新細明體" pitchFamily="18" charset="-120"/>
              </a:rPr>
              <a:t> period of time, the processor is primarily working with </a:t>
            </a:r>
            <a:r>
              <a:rPr lang="en-US" altLang="zh-TW" dirty="0">
                <a:solidFill>
                  <a:srgbClr val="0070C0"/>
                </a:solidFill>
                <a:ea typeface="新細明體" pitchFamily="18" charset="-120"/>
              </a:rPr>
              <a:t>fixed</a:t>
            </a:r>
            <a:r>
              <a:rPr lang="en-US" altLang="zh-TW" dirty="0">
                <a:ea typeface="新細明體" pitchFamily="18" charset="-120"/>
              </a:rPr>
              <a:t> clusters of memory references.</a:t>
            </a:r>
          </a:p>
          <a:p>
            <a:endParaRPr lang="en-US" dirty="0"/>
          </a:p>
        </p:txBody>
      </p:sp>
      <p:sp>
        <p:nvSpPr>
          <p:cNvPr id="3" name="Title 2">
            <a:extLst>
              <a:ext uri="{FF2B5EF4-FFF2-40B4-BE49-F238E27FC236}">
                <a16:creationId xmlns:a16="http://schemas.microsoft.com/office/drawing/2014/main" id="{8F70DDEE-AE06-4A66-8AB7-C00425059D54}"/>
              </a:ext>
            </a:extLst>
          </p:cNvPr>
          <p:cNvSpPr>
            <a:spLocks noGrp="1"/>
          </p:cNvSpPr>
          <p:nvPr>
            <p:ph type="title"/>
          </p:nvPr>
        </p:nvSpPr>
        <p:spPr/>
        <p:txBody>
          <a:bodyPr/>
          <a:lstStyle/>
          <a:p>
            <a:r>
              <a:rPr lang="en-US" altLang="zh-TW" dirty="0">
                <a:ea typeface="新細明體" pitchFamily="18" charset="-120"/>
              </a:rPr>
              <a:t>Principle of Locality</a:t>
            </a:r>
            <a:endParaRPr lang="en-US" dirty="0"/>
          </a:p>
        </p:txBody>
      </p:sp>
      <p:sp>
        <p:nvSpPr>
          <p:cNvPr id="4" name="Slide Number Placeholder 3">
            <a:extLst>
              <a:ext uri="{FF2B5EF4-FFF2-40B4-BE49-F238E27FC236}">
                <a16:creationId xmlns:a16="http://schemas.microsoft.com/office/drawing/2014/main" id="{0D9052A1-DAA0-46C4-A127-BDDA2463EA3D}"/>
              </a:ext>
            </a:extLst>
          </p:cNvPr>
          <p:cNvSpPr>
            <a:spLocks noGrp="1"/>
          </p:cNvSpPr>
          <p:nvPr>
            <p:ph type="sldNum" sz="quarter" idx="15"/>
          </p:nvPr>
        </p:nvSpPr>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410247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97C5BA-8863-4462-A8B7-0D44C6405AFE}"/>
              </a:ext>
            </a:extLst>
          </p:cNvPr>
          <p:cNvSpPr>
            <a:spLocks noGrp="1"/>
          </p:cNvSpPr>
          <p:nvPr>
            <p:ph idx="1"/>
          </p:nvPr>
        </p:nvSpPr>
        <p:spPr>
          <a:xfrm>
            <a:off x="370613" y="1274325"/>
            <a:ext cx="4882705" cy="4679250"/>
          </a:xfrm>
        </p:spPr>
        <p:txBody>
          <a:bodyPr/>
          <a:lstStyle/>
          <a:p>
            <a:r>
              <a:rPr lang="en-NZ" sz="2800" dirty="0"/>
              <a:t>Note that during the lifetime of the process, references are confined to a subset of pages.</a:t>
            </a:r>
          </a:p>
          <a:p>
            <a:endParaRPr lang="en-US" dirty="0"/>
          </a:p>
        </p:txBody>
      </p:sp>
      <p:sp>
        <p:nvSpPr>
          <p:cNvPr id="3" name="Title 2">
            <a:extLst>
              <a:ext uri="{FF2B5EF4-FFF2-40B4-BE49-F238E27FC236}">
                <a16:creationId xmlns:a16="http://schemas.microsoft.com/office/drawing/2014/main" id="{5110223C-39F0-4C43-9A0E-EC14CEE686AD}"/>
              </a:ext>
            </a:extLst>
          </p:cNvPr>
          <p:cNvSpPr>
            <a:spLocks noGrp="1"/>
          </p:cNvSpPr>
          <p:nvPr>
            <p:ph type="title"/>
          </p:nvPr>
        </p:nvSpPr>
        <p:spPr>
          <a:xfrm>
            <a:off x="391238" y="231498"/>
            <a:ext cx="10169186" cy="672927"/>
          </a:xfrm>
        </p:spPr>
        <p:txBody>
          <a:bodyPr/>
          <a:lstStyle/>
          <a:p>
            <a:r>
              <a:rPr lang="en-US" altLang="zh-TW" dirty="0">
                <a:ea typeface="新細明體" pitchFamily="18" charset="-120"/>
              </a:rPr>
              <a:t>Locality in a Memory-Reference Pattern</a:t>
            </a:r>
            <a:endParaRPr lang="en-US" dirty="0"/>
          </a:p>
        </p:txBody>
      </p:sp>
      <p:sp>
        <p:nvSpPr>
          <p:cNvPr id="4" name="Slide Number Placeholder 3">
            <a:extLst>
              <a:ext uri="{FF2B5EF4-FFF2-40B4-BE49-F238E27FC236}">
                <a16:creationId xmlns:a16="http://schemas.microsoft.com/office/drawing/2014/main" id="{78D988D4-F47E-43C0-8B64-40371DD8F5FF}"/>
              </a:ext>
            </a:extLst>
          </p:cNvPr>
          <p:cNvSpPr>
            <a:spLocks noGrp="1"/>
          </p:cNvSpPr>
          <p:nvPr>
            <p:ph type="sldNum" sz="quarter" idx="15"/>
          </p:nvPr>
        </p:nvSpPr>
        <p:spPr/>
        <p:txBody>
          <a:bodyPr/>
          <a:lstStyle/>
          <a:p>
            <a:fld id="{19B51A1E-902D-48AF-9020-955120F399B6}" type="slidenum">
              <a:rPr lang="en-US" smtClean="0"/>
              <a:pPr/>
              <a:t>21</a:t>
            </a:fld>
            <a:endParaRPr lang="en-US" dirty="0"/>
          </a:p>
        </p:txBody>
      </p:sp>
      <p:pic>
        <p:nvPicPr>
          <p:cNvPr id="7" name="Picture 6">
            <a:extLst>
              <a:ext uri="{FF2B5EF4-FFF2-40B4-BE49-F238E27FC236}">
                <a16:creationId xmlns:a16="http://schemas.microsoft.com/office/drawing/2014/main" id="{7AF7A0F5-4C87-4ACC-93BD-0100E958D511}"/>
              </a:ext>
            </a:extLst>
          </p:cNvPr>
          <p:cNvPicPr>
            <a:picLocks noChangeAspect="1"/>
          </p:cNvPicPr>
          <p:nvPr/>
        </p:nvPicPr>
        <p:blipFill>
          <a:blip r:embed="rId3"/>
          <a:stretch>
            <a:fillRect/>
          </a:stretch>
        </p:blipFill>
        <p:spPr>
          <a:xfrm>
            <a:off x="6096000" y="844989"/>
            <a:ext cx="4450977" cy="5674996"/>
          </a:xfrm>
          <a:prstGeom prst="rect">
            <a:avLst/>
          </a:prstGeom>
        </p:spPr>
      </p:pic>
    </p:spTree>
    <p:extLst>
      <p:ext uri="{BB962C8B-B14F-4D97-AF65-F5344CB8AC3E}">
        <p14:creationId xmlns:p14="http://schemas.microsoft.com/office/powerpoint/2010/main" val="295809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7C5CE-228F-4D47-9385-58523171A996}"/>
              </a:ext>
            </a:extLst>
          </p:cNvPr>
          <p:cNvSpPr>
            <a:spLocks noGrp="1"/>
          </p:cNvSpPr>
          <p:nvPr>
            <p:ph idx="1"/>
          </p:nvPr>
        </p:nvSpPr>
        <p:spPr/>
        <p:txBody>
          <a:bodyPr/>
          <a:lstStyle/>
          <a:p>
            <a:pPr marL="457200" indent="-457200"/>
            <a:r>
              <a:rPr lang="en-US" altLang="zh-TW" sz="2800" dirty="0">
                <a:solidFill>
                  <a:srgbClr val="FF0000"/>
                </a:solidFill>
                <a:ea typeface="新細明體" pitchFamily="18" charset="-120"/>
              </a:rPr>
              <a:t>Temporal</a:t>
            </a:r>
            <a:r>
              <a:rPr lang="en-US" altLang="zh-TW" sz="2800" dirty="0">
                <a:ea typeface="新細明體" pitchFamily="18" charset="-120"/>
              </a:rPr>
              <a:t> locality – tendency to access data that are accessed recently</a:t>
            </a:r>
          </a:p>
          <a:p>
            <a:pPr marL="1027113" lvl="1" indent="-455613"/>
            <a:r>
              <a:rPr lang="en-US" altLang="zh-TW" sz="2400" dirty="0">
                <a:ea typeface="新細明體" pitchFamily="18" charset="-120"/>
              </a:rPr>
              <a:t>Pieces used </a:t>
            </a:r>
            <a:r>
              <a:rPr lang="en-US" altLang="zh-TW" sz="2400" dirty="0">
                <a:solidFill>
                  <a:srgbClr val="0070C0"/>
                </a:solidFill>
                <a:ea typeface="新細明體" pitchFamily="18" charset="-120"/>
              </a:rPr>
              <a:t>frequently</a:t>
            </a:r>
            <a:r>
              <a:rPr lang="en-US" altLang="zh-TW" sz="2400" dirty="0">
                <a:ea typeface="新細明體" pitchFamily="18" charset="-120"/>
              </a:rPr>
              <a:t> will </a:t>
            </a:r>
            <a:r>
              <a:rPr lang="en-US" altLang="zh-TW" sz="2400" dirty="0">
                <a:solidFill>
                  <a:srgbClr val="0070C0"/>
                </a:solidFill>
                <a:ea typeface="新細明體" pitchFamily="18" charset="-120"/>
              </a:rPr>
              <a:t>likely</a:t>
            </a:r>
            <a:r>
              <a:rPr lang="en-US" altLang="zh-TW" sz="2400" dirty="0">
                <a:ea typeface="新細明體" pitchFamily="18" charset="-120"/>
              </a:rPr>
              <a:t> be used in the </a:t>
            </a:r>
            <a:r>
              <a:rPr lang="en-US" altLang="zh-TW" sz="2400" dirty="0">
                <a:solidFill>
                  <a:srgbClr val="0070C0"/>
                </a:solidFill>
                <a:ea typeface="新細明體" pitchFamily="18" charset="-120"/>
              </a:rPr>
              <a:t>near</a:t>
            </a:r>
            <a:r>
              <a:rPr lang="en-US" altLang="zh-TW" sz="2400" dirty="0">
                <a:ea typeface="新細明體" pitchFamily="18" charset="-120"/>
              </a:rPr>
              <a:t> </a:t>
            </a:r>
            <a:r>
              <a:rPr lang="en-US" altLang="zh-TW" sz="2400" dirty="0">
                <a:solidFill>
                  <a:srgbClr val="0070C0"/>
                </a:solidFill>
                <a:ea typeface="新細明體" pitchFamily="18" charset="-120"/>
              </a:rPr>
              <a:t>future</a:t>
            </a:r>
            <a:r>
              <a:rPr lang="en-US" altLang="zh-TW" sz="2400" dirty="0">
                <a:ea typeface="新細明體" pitchFamily="18" charset="-120"/>
              </a:rPr>
              <a:t>.  The OS can make intelligent guess of which page to swap out. (Page replacement algorithm)</a:t>
            </a:r>
          </a:p>
          <a:p>
            <a:pPr marL="457200" indent="-457200"/>
            <a:r>
              <a:rPr lang="en-US" altLang="zh-TW" sz="2800" dirty="0">
                <a:solidFill>
                  <a:srgbClr val="FF0000"/>
                </a:solidFill>
                <a:ea typeface="新細明體" pitchFamily="18" charset="-120"/>
              </a:rPr>
              <a:t>Spatial</a:t>
            </a:r>
            <a:r>
              <a:rPr lang="en-US" altLang="zh-TW" sz="2800" dirty="0">
                <a:ea typeface="新細明體" pitchFamily="18" charset="-120"/>
              </a:rPr>
              <a:t> locality – tendency to access data </a:t>
            </a:r>
            <a:r>
              <a:rPr lang="en-US" altLang="zh-TW" sz="2800" dirty="0">
                <a:solidFill>
                  <a:srgbClr val="0070C0"/>
                </a:solidFill>
                <a:ea typeface="新細明體" pitchFamily="18" charset="-120"/>
              </a:rPr>
              <a:t>near</a:t>
            </a:r>
            <a:r>
              <a:rPr lang="en-US" altLang="zh-TW" sz="2800" dirty="0">
                <a:ea typeface="新細明體" pitchFamily="18" charset="-120"/>
              </a:rPr>
              <a:t> data that are </a:t>
            </a:r>
            <a:r>
              <a:rPr lang="en-US" altLang="zh-TW" sz="2800" dirty="0">
                <a:solidFill>
                  <a:srgbClr val="0070C0"/>
                </a:solidFill>
                <a:ea typeface="新細明體" pitchFamily="18" charset="-120"/>
              </a:rPr>
              <a:t>recently</a:t>
            </a:r>
            <a:r>
              <a:rPr lang="en-US" altLang="zh-TW" sz="2800" dirty="0">
                <a:ea typeface="新細明體" pitchFamily="18" charset="-120"/>
              </a:rPr>
              <a:t> accessed</a:t>
            </a:r>
          </a:p>
          <a:p>
            <a:pPr marL="1027113" lvl="1" indent="-455613"/>
            <a:r>
              <a:rPr lang="en-US" altLang="zh-TW" sz="2400" dirty="0">
                <a:ea typeface="新細明體" pitchFamily="18" charset="-120"/>
              </a:rPr>
              <a:t>Only </a:t>
            </a:r>
            <a:r>
              <a:rPr lang="en-US" altLang="zh-TW" sz="2400" dirty="0">
                <a:solidFill>
                  <a:srgbClr val="0070C0"/>
                </a:solidFill>
                <a:ea typeface="新細明體" pitchFamily="18" charset="-120"/>
              </a:rPr>
              <a:t>a</a:t>
            </a:r>
            <a:r>
              <a:rPr lang="en-US" altLang="zh-TW" sz="2400" dirty="0">
                <a:ea typeface="新細明體" pitchFamily="18" charset="-120"/>
              </a:rPr>
              <a:t> </a:t>
            </a:r>
            <a:r>
              <a:rPr lang="en-US" altLang="zh-TW" sz="2400" dirty="0">
                <a:solidFill>
                  <a:srgbClr val="0070C0"/>
                </a:solidFill>
                <a:ea typeface="新細明體" pitchFamily="18" charset="-120"/>
              </a:rPr>
              <a:t>few</a:t>
            </a:r>
            <a:r>
              <a:rPr lang="en-US" altLang="zh-TW" sz="2400" dirty="0">
                <a:ea typeface="新細明體" pitchFamily="18" charset="-120"/>
              </a:rPr>
              <a:t> pages of a process are needed within a </a:t>
            </a:r>
            <a:r>
              <a:rPr lang="en-US" altLang="zh-TW" sz="2400" dirty="0">
                <a:solidFill>
                  <a:srgbClr val="0070C0"/>
                </a:solidFill>
                <a:ea typeface="新細明體" pitchFamily="18" charset="-120"/>
              </a:rPr>
              <a:t>short</a:t>
            </a:r>
            <a:r>
              <a:rPr lang="en-US" altLang="zh-TW" sz="2400" dirty="0">
                <a:ea typeface="新細明體" pitchFamily="18" charset="-120"/>
              </a:rPr>
              <a:t> period of time</a:t>
            </a:r>
          </a:p>
          <a:p>
            <a:endParaRPr lang="en-US" dirty="0"/>
          </a:p>
        </p:txBody>
      </p:sp>
      <p:sp>
        <p:nvSpPr>
          <p:cNvPr id="3" name="Title 2">
            <a:extLst>
              <a:ext uri="{FF2B5EF4-FFF2-40B4-BE49-F238E27FC236}">
                <a16:creationId xmlns:a16="http://schemas.microsoft.com/office/drawing/2014/main" id="{0E8E9454-D58C-4486-A77F-EDD511A64760}"/>
              </a:ext>
            </a:extLst>
          </p:cNvPr>
          <p:cNvSpPr>
            <a:spLocks noGrp="1"/>
          </p:cNvSpPr>
          <p:nvPr>
            <p:ph type="title"/>
          </p:nvPr>
        </p:nvSpPr>
        <p:spPr/>
        <p:txBody>
          <a:bodyPr/>
          <a:lstStyle/>
          <a:p>
            <a:r>
              <a:rPr lang="en-US" altLang="zh-TW" dirty="0">
                <a:ea typeface="新細明體" pitchFamily="18" charset="-120"/>
              </a:rPr>
              <a:t>Principle of Locality</a:t>
            </a:r>
            <a:endParaRPr lang="en-US" dirty="0"/>
          </a:p>
        </p:txBody>
      </p:sp>
      <p:sp>
        <p:nvSpPr>
          <p:cNvPr id="4" name="Slide Number Placeholder 3">
            <a:extLst>
              <a:ext uri="{FF2B5EF4-FFF2-40B4-BE49-F238E27FC236}">
                <a16:creationId xmlns:a16="http://schemas.microsoft.com/office/drawing/2014/main" id="{CDB9C4A8-A611-4FFA-BF57-3A2C4DBD16A8}"/>
              </a:ext>
            </a:extLst>
          </p:cNvPr>
          <p:cNvSpPr>
            <a:spLocks noGrp="1"/>
          </p:cNvSpPr>
          <p:nvPr>
            <p:ph type="sldNum" sz="quarter" idx="15"/>
          </p:nvPr>
        </p:nvSpPr>
        <p:spPr/>
        <p:txBody>
          <a:bodyPr/>
          <a:lstStyle/>
          <a:p>
            <a:fld id="{19B51A1E-902D-48AF-9020-955120F399B6}" type="slidenum">
              <a:rPr lang="en-US" smtClean="0"/>
              <a:pPr/>
              <a:t>22</a:t>
            </a:fld>
            <a:endParaRPr lang="en-US" dirty="0"/>
          </a:p>
        </p:txBody>
      </p:sp>
    </p:spTree>
    <p:extLst>
      <p:ext uri="{BB962C8B-B14F-4D97-AF65-F5344CB8AC3E}">
        <p14:creationId xmlns:p14="http://schemas.microsoft.com/office/powerpoint/2010/main" val="176518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300678-B743-4980-82AD-5B3EEA19FD22}"/>
              </a:ext>
            </a:extLst>
          </p:cNvPr>
          <p:cNvSpPr>
            <a:spLocks noGrp="1"/>
          </p:cNvSpPr>
          <p:nvPr>
            <p:ph idx="1"/>
          </p:nvPr>
        </p:nvSpPr>
        <p:spPr>
          <a:xfrm>
            <a:off x="370613" y="1274325"/>
            <a:ext cx="6406705" cy="4679250"/>
          </a:xfrm>
        </p:spPr>
        <p:txBody>
          <a:bodyPr/>
          <a:lstStyle/>
          <a:p>
            <a:r>
              <a:rPr lang="en-US" altLang="zh-TW" sz="2800" dirty="0">
                <a:ea typeface="新細明體" pitchFamily="18" charset="-120"/>
              </a:rPr>
              <a:t>Detail structure of the page table</a:t>
            </a:r>
          </a:p>
          <a:p>
            <a:pPr lvl="1"/>
            <a:r>
              <a:rPr lang="en-US" altLang="zh-TW" sz="2500" dirty="0">
                <a:ea typeface="新細明體" pitchFamily="18" charset="-120"/>
              </a:rPr>
              <a:t>How the CPU detects page fault</a:t>
            </a:r>
          </a:p>
          <a:p>
            <a:r>
              <a:rPr lang="en-US" altLang="zh-TW" sz="2800" dirty="0">
                <a:ea typeface="新細明體" pitchFamily="18" charset="-120"/>
              </a:rPr>
              <a:t>How the CPU accesses the page table of the running process, the page table pointer register</a:t>
            </a:r>
          </a:p>
          <a:p>
            <a:r>
              <a:rPr lang="en-US" altLang="zh-TW" sz="2800" dirty="0">
                <a:ea typeface="新細明體" pitchFamily="18" charset="-120"/>
              </a:rPr>
              <a:t>How the TLB caches most recently used entries of the running process</a:t>
            </a:r>
          </a:p>
          <a:p>
            <a:endParaRPr lang="en-US" dirty="0"/>
          </a:p>
        </p:txBody>
      </p:sp>
      <p:sp>
        <p:nvSpPr>
          <p:cNvPr id="3" name="Title 2">
            <a:extLst>
              <a:ext uri="{FF2B5EF4-FFF2-40B4-BE49-F238E27FC236}">
                <a16:creationId xmlns:a16="http://schemas.microsoft.com/office/drawing/2014/main" id="{38EC8089-E160-438B-AD8A-1C6DFB384920}"/>
              </a:ext>
            </a:extLst>
          </p:cNvPr>
          <p:cNvSpPr>
            <a:spLocks noGrp="1"/>
          </p:cNvSpPr>
          <p:nvPr>
            <p:ph type="title"/>
          </p:nvPr>
        </p:nvSpPr>
        <p:spPr/>
        <p:txBody>
          <a:bodyPr/>
          <a:lstStyle/>
          <a:p>
            <a:r>
              <a:rPr lang="en-US" altLang="zh-TW" dirty="0">
                <a:ea typeface="新細明體" pitchFamily="18" charset="-120"/>
              </a:rPr>
              <a:t>Hardware Support to Virtual Memory</a:t>
            </a:r>
            <a:endParaRPr lang="en-US" dirty="0"/>
          </a:p>
        </p:txBody>
      </p:sp>
      <p:sp>
        <p:nvSpPr>
          <p:cNvPr id="4" name="Slide Number Placeholder 3">
            <a:extLst>
              <a:ext uri="{FF2B5EF4-FFF2-40B4-BE49-F238E27FC236}">
                <a16:creationId xmlns:a16="http://schemas.microsoft.com/office/drawing/2014/main" id="{89620CBD-FD00-47AE-83F8-65178A83C251}"/>
              </a:ext>
            </a:extLst>
          </p:cNvPr>
          <p:cNvSpPr>
            <a:spLocks noGrp="1"/>
          </p:cNvSpPr>
          <p:nvPr>
            <p:ph type="sldNum" sz="quarter" idx="15"/>
          </p:nvPr>
        </p:nvSpPr>
        <p:spPr/>
        <p:txBody>
          <a:bodyPr/>
          <a:lstStyle/>
          <a:p>
            <a:fld id="{19B51A1E-902D-48AF-9020-955120F399B6}" type="slidenum">
              <a:rPr lang="en-US" smtClean="0"/>
              <a:pPr/>
              <a:t>23</a:t>
            </a:fld>
            <a:endParaRPr lang="en-US" dirty="0"/>
          </a:p>
        </p:txBody>
      </p:sp>
      <p:grpSp>
        <p:nvGrpSpPr>
          <p:cNvPr id="5" name="Group 4">
            <a:extLst>
              <a:ext uri="{FF2B5EF4-FFF2-40B4-BE49-F238E27FC236}">
                <a16:creationId xmlns:a16="http://schemas.microsoft.com/office/drawing/2014/main" id="{22BD4CE6-4E04-43A3-A809-CA8781556518}"/>
              </a:ext>
            </a:extLst>
          </p:cNvPr>
          <p:cNvGrpSpPr>
            <a:grpSpLocks/>
          </p:cNvGrpSpPr>
          <p:nvPr/>
        </p:nvGrpSpPr>
        <p:grpSpPr bwMode="auto">
          <a:xfrm>
            <a:off x="8866095" y="3411077"/>
            <a:ext cx="1524000" cy="2133600"/>
            <a:chOff x="4320" y="1680"/>
            <a:chExt cx="960" cy="1344"/>
          </a:xfrm>
        </p:grpSpPr>
        <p:sp>
          <p:nvSpPr>
            <p:cNvPr id="6" name="Rectangle 5">
              <a:extLst>
                <a:ext uri="{FF2B5EF4-FFF2-40B4-BE49-F238E27FC236}">
                  <a16:creationId xmlns:a16="http://schemas.microsoft.com/office/drawing/2014/main" id="{284EAA96-2930-44A5-9514-E01B2E0B8E46}"/>
                </a:ext>
              </a:extLst>
            </p:cNvPr>
            <p:cNvSpPr>
              <a:spLocks noChangeArrowheads="1"/>
            </p:cNvSpPr>
            <p:nvPr/>
          </p:nvSpPr>
          <p:spPr bwMode="auto">
            <a:xfrm>
              <a:off x="4320" y="1680"/>
              <a:ext cx="960" cy="1056"/>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a:p>
          </p:txBody>
        </p:sp>
        <p:sp>
          <p:nvSpPr>
            <p:cNvPr id="7" name="Rectangle 6">
              <a:extLst>
                <a:ext uri="{FF2B5EF4-FFF2-40B4-BE49-F238E27FC236}">
                  <a16:creationId xmlns:a16="http://schemas.microsoft.com/office/drawing/2014/main" id="{9109AFF1-4E73-4151-A4E0-6731E10F957B}"/>
                </a:ext>
              </a:extLst>
            </p:cNvPr>
            <p:cNvSpPr>
              <a:spLocks noChangeArrowheads="1"/>
            </p:cNvSpPr>
            <p:nvPr/>
          </p:nvSpPr>
          <p:spPr bwMode="auto">
            <a:xfrm>
              <a:off x="4512" y="1728"/>
              <a:ext cx="528" cy="144"/>
            </a:xfrm>
            <a:prstGeom prst="rect">
              <a:avLst/>
            </a:prstGeom>
            <a:noFill/>
            <a:ln w="12700">
              <a:noFill/>
              <a:miter lim="800000"/>
              <a:headEnd type="none" w="sm" len="sm"/>
              <a:tailEnd type="none" w="sm" len="sm"/>
            </a:ln>
          </p:spPr>
          <p:txBody>
            <a:bodyPr wrap="none" anchor="ctr"/>
            <a:lstStyle/>
            <a:p>
              <a:pPr algn="ctr"/>
              <a:r>
                <a:rPr kumimoji="1" lang="en-US" altLang="zh-TW" sz="1600" b="1" dirty="0">
                  <a:solidFill>
                    <a:srgbClr val="0033CC"/>
                  </a:solidFill>
                  <a:latin typeface="Arial" charset="0"/>
                  <a:ea typeface="新細明體" pitchFamily="18" charset="-120"/>
                </a:rPr>
                <a:t>TLB</a:t>
              </a:r>
            </a:p>
          </p:txBody>
        </p:sp>
        <p:grpSp>
          <p:nvGrpSpPr>
            <p:cNvPr id="8" name="Group 7">
              <a:extLst>
                <a:ext uri="{FF2B5EF4-FFF2-40B4-BE49-F238E27FC236}">
                  <a16:creationId xmlns:a16="http://schemas.microsoft.com/office/drawing/2014/main" id="{21AC52B0-6DAA-44EB-8338-45C6EE37F6C8}"/>
                </a:ext>
              </a:extLst>
            </p:cNvPr>
            <p:cNvGrpSpPr>
              <a:grpSpLocks/>
            </p:cNvGrpSpPr>
            <p:nvPr/>
          </p:nvGrpSpPr>
          <p:grpSpPr bwMode="auto">
            <a:xfrm>
              <a:off x="4464" y="1872"/>
              <a:ext cx="672" cy="384"/>
              <a:chOff x="432" y="1488"/>
              <a:chExt cx="1056" cy="720"/>
            </a:xfrm>
          </p:grpSpPr>
          <p:sp>
            <p:nvSpPr>
              <p:cNvPr id="12" name="Rectangle 8">
                <a:extLst>
                  <a:ext uri="{FF2B5EF4-FFF2-40B4-BE49-F238E27FC236}">
                    <a16:creationId xmlns:a16="http://schemas.microsoft.com/office/drawing/2014/main" id="{0F301A2E-86F3-4B0C-A90B-FF64F57E9EDA}"/>
                  </a:ext>
                </a:extLst>
              </p:cNvPr>
              <p:cNvSpPr>
                <a:spLocks noChangeArrowheads="1"/>
              </p:cNvSpPr>
              <p:nvPr/>
            </p:nvSpPr>
            <p:spPr bwMode="auto">
              <a:xfrm>
                <a:off x="960" y="148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200">
                    <a:latin typeface="Arial" charset="0"/>
                    <a:ea typeface="新細明體" pitchFamily="18" charset="-120"/>
                  </a:rPr>
                  <a:t>00000</a:t>
                </a:r>
              </a:p>
            </p:txBody>
          </p:sp>
          <p:sp>
            <p:nvSpPr>
              <p:cNvPr id="13" name="Rectangle 9">
                <a:extLst>
                  <a:ext uri="{FF2B5EF4-FFF2-40B4-BE49-F238E27FC236}">
                    <a16:creationId xmlns:a16="http://schemas.microsoft.com/office/drawing/2014/main" id="{59EEF270-CFA0-4375-9786-4295C7DAC1B1}"/>
                  </a:ext>
                </a:extLst>
              </p:cNvPr>
              <p:cNvSpPr>
                <a:spLocks noChangeArrowheads="1"/>
              </p:cNvSpPr>
              <p:nvPr/>
            </p:nvSpPr>
            <p:spPr bwMode="auto">
              <a:xfrm>
                <a:off x="960" y="172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200">
                  <a:latin typeface="Arial" charset="0"/>
                  <a:ea typeface="新細明體" pitchFamily="18" charset="-120"/>
                </a:endParaRPr>
              </a:p>
            </p:txBody>
          </p:sp>
          <p:sp>
            <p:nvSpPr>
              <p:cNvPr id="14" name="Rectangle 10">
                <a:extLst>
                  <a:ext uri="{FF2B5EF4-FFF2-40B4-BE49-F238E27FC236}">
                    <a16:creationId xmlns:a16="http://schemas.microsoft.com/office/drawing/2014/main" id="{8FD30CBB-56DE-4DEB-992E-7F139E74ABDE}"/>
                  </a:ext>
                </a:extLst>
              </p:cNvPr>
              <p:cNvSpPr>
                <a:spLocks noChangeArrowheads="1"/>
              </p:cNvSpPr>
              <p:nvPr/>
            </p:nvSpPr>
            <p:spPr bwMode="auto">
              <a:xfrm>
                <a:off x="960" y="196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200">
                    <a:latin typeface="Arial" charset="0"/>
                    <a:ea typeface="新細明體" pitchFamily="18" charset="-120"/>
                  </a:rPr>
                  <a:t>…...</a:t>
                </a:r>
              </a:p>
            </p:txBody>
          </p:sp>
          <p:sp>
            <p:nvSpPr>
              <p:cNvPr id="15" name="Rectangle 11">
                <a:extLst>
                  <a:ext uri="{FF2B5EF4-FFF2-40B4-BE49-F238E27FC236}">
                    <a16:creationId xmlns:a16="http://schemas.microsoft.com/office/drawing/2014/main" id="{BB237FA9-82EB-46A7-A049-42DEC047FF6A}"/>
                  </a:ext>
                </a:extLst>
              </p:cNvPr>
              <p:cNvSpPr>
                <a:spLocks noChangeArrowheads="1"/>
              </p:cNvSpPr>
              <p:nvPr/>
            </p:nvSpPr>
            <p:spPr bwMode="auto">
              <a:xfrm>
                <a:off x="432" y="148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200">
                    <a:latin typeface="Arial" charset="0"/>
                    <a:ea typeface="新細明體" pitchFamily="18" charset="-120"/>
                  </a:rPr>
                  <a:t>00001</a:t>
                </a:r>
              </a:p>
            </p:txBody>
          </p:sp>
          <p:sp>
            <p:nvSpPr>
              <p:cNvPr id="16" name="Rectangle 12">
                <a:extLst>
                  <a:ext uri="{FF2B5EF4-FFF2-40B4-BE49-F238E27FC236}">
                    <a16:creationId xmlns:a16="http://schemas.microsoft.com/office/drawing/2014/main" id="{6A55A9C2-CE3D-4035-A540-967C3C4D85ED}"/>
                  </a:ext>
                </a:extLst>
              </p:cNvPr>
              <p:cNvSpPr>
                <a:spLocks noChangeArrowheads="1"/>
              </p:cNvSpPr>
              <p:nvPr/>
            </p:nvSpPr>
            <p:spPr bwMode="auto">
              <a:xfrm>
                <a:off x="432" y="172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200">
                  <a:latin typeface="Arial" charset="0"/>
                  <a:ea typeface="新細明體" pitchFamily="18" charset="-120"/>
                </a:endParaRPr>
              </a:p>
            </p:txBody>
          </p:sp>
          <p:sp>
            <p:nvSpPr>
              <p:cNvPr id="17" name="Rectangle 13">
                <a:extLst>
                  <a:ext uri="{FF2B5EF4-FFF2-40B4-BE49-F238E27FC236}">
                    <a16:creationId xmlns:a16="http://schemas.microsoft.com/office/drawing/2014/main" id="{12F300E5-FD69-449F-9D39-D888E5A2AD8C}"/>
                  </a:ext>
                </a:extLst>
              </p:cNvPr>
              <p:cNvSpPr>
                <a:spLocks noChangeArrowheads="1"/>
              </p:cNvSpPr>
              <p:nvPr/>
            </p:nvSpPr>
            <p:spPr bwMode="auto">
              <a:xfrm>
                <a:off x="432" y="196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200">
                    <a:latin typeface="Arial" charset="0"/>
                    <a:ea typeface="新細明體" pitchFamily="18" charset="-120"/>
                  </a:rPr>
                  <a:t>…...</a:t>
                </a:r>
              </a:p>
            </p:txBody>
          </p:sp>
        </p:grpSp>
        <p:sp>
          <p:nvSpPr>
            <p:cNvPr id="9" name="Rectangle 14">
              <a:extLst>
                <a:ext uri="{FF2B5EF4-FFF2-40B4-BE49-F238E27FC236}">
                  <a16:creationId xmlns:a16="http://schemas.microsoft.com/office/drawing/2014/main" id="{00214A6D-912C-466A-8462-E4FB3F4D3F66}"/>
                </a:ext>
              </a:extLst>
            </p:cNvPr>
            <p:cNvSpPr>
              <a:spLocks noChangeArrowheads="1"/>
            </p:cNvSpPr>
            <p:nvPr/>
          </p:nvSpPr>
          <p:spPr bwMode="auto">
            <a:xfrm>
              <a:off x="4464" y="2496"/>
              <a:ext cx="672" cy="144"/>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200">
                  <a:latin typeface="Arial" charset="0"/>
                  <a:ea typeface="新細明體" pitchFamily="18" charset="-120"/>
                </a:rPr>
                <a:t>0123A000</a:t>
              </a:r>
            </a:p>
          </p:txBody>
        </p:sp>
        <p:sp>
          <p:nvSpPr>
            <p:cNvPr id="10" name="Rectangle 15">
              <a:extLst>
                <a:ext uri="{FF2B5EF4-FFF2-40B4-BE49-F238E27FC236}">
                  <a16:creationId xmlns:a16="http://schemas.microsoft.com/office/drawing/2014/main" id="{CF42C924-F9D4-4A62-997E-1798AF295A93}"/>
                </a:ext>
              </a:extLst>
            </p:cNvPr>
            <p:cNvSpPr>
              <a:spLocks noChangeArrowheads="1"/>
            </p:cNvSpPr>
            <p:nvPr/>
          </p:nvSpPr>
          <p:spPr bwMode="auto">
            <a:xfrm>
              <a:off x="4368" y="2304"/>
              <a:ext cx="912" cy="192"/>
            </a:xfrm>
            <a:prstGeom prst="rect">
              <a:avLst/>
            </a:prstGeom>
            <a:noFill/>
            <a:ln w="12700">
              <a:noFill/>
              <a:miter lim="800000"/>
              <a:headEnd type="none" w="sm" len="sm"/>
              <a:tailEnd type="none" w="sm" len="sm"/>
            </a:ln>
          </p:spPr>
          <p:txBody>
            <a:bodyPr wrap="none" anchor="ctr"/>
            <a:lstStyle/>
            <a:p>
              <a:pPr algn="ctr"/>
              <a:r>
                <a:rPr kumimoji="1" lang="en-US" altLang="zh-TW" sz="1600" b="1">
                  <a:solidFill>
                    <a:srgbClr val="0033CC"/>
                  </a:solidFill>
                  <a:latin typeface="Arial" charset="0"/>
                  <a:ea typeface="新細明體" pitchFamily="18" charset="-120"/>
                </a:rPr>
                <a:t>Page table ptr</a:t>
              </a:r>
            </a:p>
          </p:txBody>
        </p:sp>
        <p:sp>
          <p:nvSpPr>
            <p:cNvPr id="11" name="Rectangle 16">
              <a:extLst>
                <a:ext uri="{FF2B5EF4-FFF2-40B4-BE49-F238E27FC236}">
                  <a16:creationId xmlns:a16="http://schemas.microsoft.com/office/drawing/2014/main" id="{A7FC0AC5-80A4-475E-BCA4-5281EDF80E32}"/>
                </a:ext>
              </a:extLst>
            </p:cNvPr>
            <p:cNvSpPr>
              <a:spLocks noChangeArrowheads="1"/>
            </p:cNvSpPr>
            <p:nvPr/>
          </p:nvSpPr>
          <p:spPr bwMode="auto">
            <a:xfrm>
              <a:off x="4560" y="2880"/>
              <a:ext cx="528"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CPU</a:t>
              </a:r>
            </a:p>
          </p:txBody>
        </p:sp>
      </p:grpSp>
      <p:grpSp>
        <p:nvGrpSpPr>
          <p:cNvPr id="18" name="Group 17">
            <a:extLst>
              <a:ext uri="{FF2B5EF4-FFF2-40B4-BE49-F238E27FC236}">
                <a16:creationId xmlns:a16="http://schemas.microsoft.com/office/drawing/2014/main" id="{5E155345-4395-4C08-860B-81730841FDE3}"/>
              </a:ext>
            </a:extLst>
          </p:cNvPr>
          <p:cNvGrpSpPr>
            <a:grpSpLocks/>
          </p:cNvGrpSpPr>
          <p:nvPr/>
        </p:nvGrpSpPr>
        <p:grpSpPr bwMode="auto">
          <a:xfrm>
            <a:off x="8256495" y="1353677"/>
            <a:ext cx="2133600" cy="1524000"/>
            <a:chOff x="4176" y="1104"/>
            <a:chExt cx="1344" cy="960"/>
          </a:xfrm>
        </p:grpSpPr>
        <p:sp>
          <p:nvSpPr>
            <p:cNvPr id="19" name="Rectangle 18">
              <a:extLst>
                <a:ext uri="{FF2B5EF4-FFF2-40B4-BE49-F238E27FC236}">
                  <a16:creationId xmlns:a16="http://schemas.microsoft.com/office/drawing/2014/main" id="{93708410-FB7B-4890-8D80-EDFF38E1D493}"/>
                </a:ext>
              </a:extLst>
            </p:cNvPr>
            <p:cNvSpPr>
              <a:spLocks noChangeArrowheads="1"/>
            </p:cNvSpPr>
            <p:nvPr/>
          </p:nvSpPr>
          <p:spPr bwMode="auto">
            <a:xfrm>
              <a:off x="4176" y="1281"/>
              <a:ext cx="342" cy="197"/>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00000</a:t>
              </a:r>
              <a:endParaRPr kumimoji="1" lang="en-US" altLang="zh-TW" sz="1600">
                <a:latin typeface="Arial" charset="0"/>
                <a:ea typeface="新細明體" pitchFamily="18" charset="-120"/>
              </a:endParaRPr>
            </a:p>
          </p:txBody>
        </p:sp>
        <p:sp>
          <p:nvSpPr>
            <p:cNvPr id="20" name="Rectangle 19">
              <a:extLst>
                <a:ext uri="{FF2B5EF4-FFF2-40B4-BE49-F238E27FC236}">
                  <a16:creationId xmlns:a16="http://schemas.microsoft.com/office/drawing/2014/main" id="{0CF37BFD-5176-4D5C-A79E-36DBBCCC94B1}"/>
                </a:ext>
              </a:extLst>
            </p:cNvPr>
            <p:cNvSpPr>
              <a:spLocks noChangeArrowheads="1"/>
            </p:cNvSpPr>
            <p:nvPr/>
          </p:nvSpPr>
          <p:spPr bwMode="auto">
            <a:xfrm>
              <a:off x="4176" y="1478"/>
              <a:ext cx="342" cy="196"/>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00001</a:t>
              </a:r>
              <a:endParaRPr kumimoji="1" lang="en-US" altLang="zh-TW" sz="1600">
                <a:latin typeface="Arial" charset="0"/>
                <a:ea typeface="新細明體" pitchFamily="18" charset="-120"/>
              </a:endParaRPr>
            </a:p>
          </p:txBody>
        </p:sp>
        <p:sp>
          <p:nvSpPr>
            <p:cNvPr id="21" name="Rectangle 20">
              <a:extLst>
                <a:ext uri="{FF2B5EF4-FFF2-40B4-BE49-F238E27FC236}">
                  <a16:creationId xmlns:a16="http://schemas.microsoft.com/office/drawing/2014/main" id="{864480AD-DE39-4C59-9838-BE994B9BA60B}"/>
                </a:ext>
              </a:extLst>
            </p:cNvPr>
            <p:cNvSpPr>
              <a:spLocks noChangeArrowheads="1"/>
            </p:cNvSpPr>
            <p:nvPr/>
          </p:nvSpPr>
          <p:spPr bwMode="auto">
            <a:xfrm>
              <a:off x="4176" y="1674"/>
              <a:ext cx="342" cy="197"/>
            </a:xfrm>
            <a:prstGeom prst="rect">
              <a:avLst/>
            </a:prstGeom>
            <a:noFill/>
            <a:ln w="12700">
              <a:noFill/>
              <a:miter lim="800000"/>
              <a:headEnd type="none" w="sm" len="sm"/>
              <a:tailEnd type="none" w="sm" len="sm"/>
            </a:ln>
          </p:spPr>
          <p:txBody>
            <a:bodyPr wrap="none" anchor="ctr"/>
            <a:lstStyle/>
            <a:p>
              <a:pPr algn="ctr"/>
              <a:r>
                <a:rPr kumimoji="1" lang="en-US" altLang="zh-TW" sz="1400">
                  <a:latin typeface="Arial" charset="0"/>
                  <a:ea typeface="新細明體" pitchFamily="18" charset="-120"/>
                </a:rPr>
                <a:t>00002</a:t>
              </a:r>
              <a:endParaRPr kumimoji="1" lang="en-US" altLang="zh-TW" sz="1600">
                <a:latin typeface="Arial" charset="0"/>
                <a:ea typeface="新細明體" pitchFamily="18" charset="-120"/>
              </a:endParaRPr>
            </a:p>
          </p:txBody>
        </p:sp>
        <p:sp>
          <p:nvSpPr>
            <p:cNvPr id="22" name="Rectangle 21">
              <a:extLst>
                <a:ext uri="{FF2B5EF4-FFF2-40B4-BE49-F238E27FC236}">
                  <a16:creationId xmlns:a16="http://schemas.microsoft.com/office/drawing/2014/main" id="{FDE9359C-57AC-408B-9BA9-A6C89BEF9775}"/>
                </a:ext>
              </a:extLst>
            </p:cNvPr>
            <p:cNvSpPr>
              <a:spLocks noChangeArrowheads="1"/>
            </p:cNvSpPr>
            <p:nvPr/>
          </p:nvSpPr>
          <p:spPr bwMode="auto">
            <a:xfrm>
              <a:off x="4916" y="1281"/>
              <a:ext cx="186"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3" name="Rectangle 22">
              <a:extLst>
                <a:ext uri="{FF2B5EF4-FFF2-40B4-BE49-F238E27FC236}">
                  <a16:creationId xmlns:a16="http://schemas.microsoft.com/office/drawing/2014/main" id="{C29D0079-6242-469D-8D6C-D19FB9224EE4}"/>
                </a:ext>
              </a:extLst>
            </p:cNvPr>
            <p:cNvSpPr>
              <a:spLocks noChangeArrowheads="1"/>
            </p:cNvSpPr>
            <p:nvPr/>
          </p:nvSpPr>
          <p:spPr bwMode="auto">
            <a:xfrm>
              <a:off x="4916" y="1478"/>
              <a:ext cx="186"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4" name="Rectangle 23">
              <a:extLst>
                <a:ext uri="{FF2B5EF4-FFF2-40B4-BE49-F238E27FC236}">
                  <a16:creationId xmlns:a16="http://schemas.microsoft.com/office/drawing/2014/main" id="{49DB5C42-3E25-4DCE-A30D-3947A22FC994}"/>
                </a:ext>
              </a:extLst>
            </p:cNvPr>
            <p:cNvSpPr>
              <a:spLocks noChangeArrowheads="1"/>
            </p:cNvSpPr>
            <p:nvPr/>
          </p:nvSpPr>
          <p:spPr bwMode="auto">
            <a:xfrm>
              <a:off x="4916" y="1674"/>
              <a:ext cx="186"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25" name="Rectangle 24">
              <a:extLst>
                <a:ext uri="{FF2B5EF4-FFF2-40B4-BE49-F238E27FC236}">
                  <a16:creationId xmlns:a16="http://schemas.microsoft.com/office/drawing/2014/main" id="{1DA3AC0A-26BF-40E5-AAE0-B86529297A18}"/>
                </a:ext>
              </a:extLst>
            </p:cNvPr>
            <p:cNvSpPr>
              <a:spLocks noChangeArrowheads="1"/>
            </p:cNvSpPr>
            <p:nvPr/>
          </p:nvSpPr>
          <p:spPr bwMode="auto">
            <a:xfrm>
              <a:off x="5102" y="1281"/>
              <a:ext cx="41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26" name="Rectangle 25">
              <a:extLst>
                <a:ext uri="{FF2B5EF4-FFF2-40B4-BE49-F238E27FC236}">
                  <a16:creationId xmlns:a16="http://schemas.microsoft.com/office/drawing/2014/main" id="{0459D5FB-AD9A-4543-8871-320233DAF0DF}"/>
                </a:ext>
              </a:extLst>
            </p:cNvPr>
            <p:cNvSpPr>
              <a:spLocks noChangeArrowheads="1"/>
            </p:cNvSpPr>
            <p:nvPr/>
          </p:nvSpPr>
          <p:spPr bwMode="auto">
            <a:xfrm>
              <a:off x="5102" y="1478"/>
              <a:ext cx="41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27" name="Rectangle 26">
              <a:extLst>
                <a:ext uri="{FF2B5EF4-FFF2-40B4-BE49-F238E27FC236}">
                  <a16:creationId xmlns:a16="http://schemas.microsoft.com/office/drawing/2014/main" id="{7694F5FE-34DB-4148-95EB-568CF61FEC3C}"/>
                </a:ext>
              </a:extLst>
            </p:cNvPr>
            <p:cNvSpPr>
              <a:spLocks noChangeArrowheads="1"/>
            </p:cNvSpPr>
            <p:nvPr/>
          </p:nvSpPr>
          <p:spPr bwMode="auto">
            <a:xfrm>
              <a:off x="5102" y="1674"/>
              <a:ext cx="41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a:t>
              </a:r>
            </a:p>
          </p:txBody>
        </p:sp>
        <p:sp>
          <p:nvSpPr>
            <p:cNvPr id="28" name="Rectangle 27">
              <a:extLst>
                <a:ext uri="{FF2B5EF4-FFF2-40B4-BE49-F238E27FC236}">
                  <a16:creationId xmlns:a16="http://schemas.microsoft.com/office/drawing/2014/main" id="{0931CBBF-B1FA-40A0-9D79-2DA31411C810}"/>
                </a:ext>
              </a:extLst>
            </p:cNvPr>
            <p:cNvSpPr>
              <a:spLocks noChangeArrowheads="1"/>
            </p:cNvSpPr>
            <p:nvPr/>
          </p:nvSpPr>
          <p:spPr bwMode="auto">
            <a:xfrm>
              <a:off x="4735" y="1281"/>
              <a:ext cx="181"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1</a:t>
              </a:r>
            </a:p>
          </p:txBody>
        </p:sp>
        <p:sp>
          <p:nvSpPr>
            <p:cNvPr id="29" name="Rectangle 28">
              <a:extLst>
                <a:ext uri="{FF2B5EF4-FFF2-40B4-BE49-F238E27FC236}">
                  <a16:creationId xmlns:a16="http://schemas.microsoft.com/office/drawing/2014/main" id="{87E94F7E-DF81-4A89-957D-FA7BF29B8BE8}"/>
                </a:ext>
              </a:extLst>
            </p:cNvPr>
            <p:cNvSpPr>
              <a:spLocks noChangeArrowheads="1"/>
            </p:cNvSpPr>
            <p:nvPr/>
          </p:nvSpPr>
          <p:spPr bwMode="auto">
            <a:xfrm>
              <a:off x="4735" y="1478"/>
              <a:ext cx="181"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a:t>
              </a:r>
            </a:p>
          </p:txBody>
        </p:sp>
        <p:sp>
          <p:nvSpPr>
            <p:cNvPr id="30" name="Rectangle 29">
              <a:extLst>
                <a:ext uri="{FF2B5EF4-FFF2-40B4-BE49-F238E27FC236}">
                  <a16:creationId xmlns:a16="http://schemas.microsoft.com/office/drawing/2014/main" id="{17C69A3E-9685-4234-84E4-57353E824691}"/>
                </a:ext>
              </a:extLst>
            </p:cNvPr>
            <p:cNvSpPr>
              <a:spLocks noChangeArrowheads="1"/>
            </p:cNvSpPr>
            <p:nvPr/>
          </p:nvSpPr>
          <p:spPr bwMode="auto">
            <a:xfrm>
              <a:off x="4735" y="1674"/>
              <a:ext cx="181"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Arial" charset="0"/>
                <a:ea typeface="新細明體" pitchFamily="18" charset="-120"/>
              </a:endParaRPr>
            </a:p>
          </p:txBody>
        </p:sp>
        <p:sp>
          <p:nvSpPr>
            <p:cNvPr id="31" name="Rectangle 30">
              <a:extLst>
                <a:ext uri="{FF2B5EF4-FFF2-40B4-BE49-F238E27FC236}">
                  <a16:creationId xmlns:a16="http://schemas.microsoft.com/office/drawing/2014/main" id="{EB91D7BE-B8C7-4F8C-A10F-EC8726178348}"/>
                </a:ext>
              </a:extLst>
            </p:cNvPr>
            <p:cNvSpPr>
              <a:spLocks noChangeArrowheads="1"/>
            </p:cNvSpPr>
            <p:nvPr/>
          </p:nvSpPr>
          <p:spPr bwMode="auto">
            <a:xfrm>
              <a:off x="4554" y="1281"/>
              <a:ext cx="181"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b="1">
                  <a:solidFill>
                    <a:srgbClr val="0033CC"/>
                  </a:solidFill>
                  <a:latin typeface="Arial" charset="0"/>
                  <a:ea typeface="新細明體" pitchFamily="18" charset="-120"/>
                </a:rPr>
                <a:t>1</a:t>
              </a:r>
            </a:p>
          </p:txBody>
        </p:sp>
        <p:sp>
          <p:nvSpPr>
            <p:cNvPr id="32" name="Rectangle 31">
              <a:extLst>
                <a:ext uri="{FF2B5EF4-FFF2-40B4-BE49-F238E27FC236}">
                  <a16:creationId xmlns:a16="http://schemas.microsoft.com/office/drawing/2014/main" id="{37C7B83D-083B-4775-8635-5528623DF32F}"/>
                </a:ext>
              </a:extLst>
            </p:cNvPr>
            <p:cNvSpPr>
              <a:spLocks noChangeArrowheads="1"/>
            </p:cNvSpPr>
            <p:nvPr/>
          </p:nvSpPr>
          <p:spPr bwMode="auto">
            <a:xfrm>
              <a:off x="4554" y="1478"/>
              <a:ext cx="181"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b="1">
                  <a:solidFill>
                    <a:srgbClr val="0033CC"/>
                  </a:solidFill>
                  <a:latin typeface="Arial" charset="0"/>
                  <a:ea typeface="新細明體" pitchFamily="18" charset="-120"/>
                </a:rPr>
                <a:t>1</a:t>
              </a:r>
            </a:p>
          </p:txBody>
        </p:sp>
        <p:sp>
          <p:nvSpPr>
            <p:cNvPr id="33" name="Rectangle 32">
              <a:extLst>
                <a:ext uri="{FF2B5EF4-FFF2-40B4-BE49-F238E27FC236}">
                  <a16:creationId xmlns:a16="http://schemas.microsoft.com/office/drawing/2014/main" id="{2B367F29-C6DC-4E1D-95C8-18EDD8627E40}"/>
                </a:ext>
              </a:extLst>
            </p:cNvPr>
            <p:cNvSpPr>
              <a:spLocks noChangeArrowheads="1"/>
            </p:cNvSpPr>
            <p:nvPr/>
          </p:nvSpPr>
          <p:spPr bwMode="auto">
            <a:xfrm>
              <a:off x="4554" y="1674"/>
              <a:ext cx="181"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sz="1600" b="1">
                  <a:solidFill>
                    <a:srgbClr val="0033CC"/>
                  </a:solidFill>
                  <a:latin typeface="Arial" charset="0"/>
                  <a:ea typeface="新細明體" pitchFamily="18" charset="-120"/>
                </a:rPr>
                <a:t>0</a:t>
              </a:r>
            </a:p>
          </p:txBody>
        </p:sp>
        <p:sp>
          <p:nvSpPr>
            <p:cNvPr id="34" name="Rectangle 33">
              <a:extLst>
                <a:ext uri="{FF2B5EF4-FFF2-40B4-BE49-F238E27FC236}">
                  <a16:creationId xmlns:a16="http://schemas.microsoft.com/office/drawing/2014/main" id="{BE6CD517-FF3D-436B-9BF7-F97581DFD7BA}"/>
                </a:ext>
              </a:extLst>
            </p:cNvPr>
            <p:cNvSpPr>
              <a:spLocks noChangeArrowheads="1"/>
            </p:cNvSpPr>
            <p:nvPr/>
          </p:nvSpPr>
          <p:spPr bwMode="auto">
            <a:xfrm>
              <a:off x="4735" y="1104"/>
              <a:ext cx="181" cy="19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M</a:t>
              </a:r>
            </a:p>
          </p:txBody>
        </p:sp>
        <p:sp>
          <p:nvSpPr>
            <p:cNvPr id="35" name="Rectangle 34">
              <a:extLst>
                <a:ext uri="{FF2B5EF4-FFF2-40B4-BE49-F238E27FC236}">
                  <a16:creationId xmlns:a16="http://schemas.microsoft.com/office/drawing/2014/main" id="{449C8BC1-E2EF-4F0B-A4A8-704E02EE8A25}"/>
                </a:ext>
              </a:extLst>
            </p:cNvPr>
            <p:cNvSpPr>
              <a:spLocks noChangeArrowheads="1"/>
            </p:cNvSpPr>
            <p:nvPr/>
          </p:nvSpPr>
          <p:spPr bwMode="auto">
            <a:xfrm>
              <a:off x="4554" y="1104"/>
              <a:ext cx="181" cy="198"/>
            </a:xfrm>
            <a:prstGeom prst="rect">
              <a:avLst/>
            </a:prstGeom>
            <a:noFill/>
            <a:ln w="12700">
              <a:noFill/>
              <a:miter lim="800000"/>
              <a:headEnd type="none" w="sm" len="sm"/>
              <a:tailEnd type="none" w="sm" len="sm"/>
            </a:ln>
          </p:spPr>
          <p:txBody>
            <a:bodyPr wrap="none" anchor="ctr"/>
            <a:lstStyle/>
            <a:p>
              <a:pPr algn="ctr"/>
              <a:r>
                <a:rPr kumimoji="1" lang="en-US" altLang="zh-TW" sz="1600" b="1">
                  <a:solidFill>
                    <a:srgbClr val="0033CC"/>
                  </a:solidFill>
                  <a:latin typeface="Arial" charset="0"/>
                  <a:ea typeface="新細明體" pitchFamily="18" charset="-120"/>
                </a:rPr>
                <a:t>P</a:t>
              </a:r>
            </a:p>
          </p:txBody>
        </p:sp>
        <p:sp>
          <p:nvSpPr>
            <p:cNvPr id="36" name="AutoShape 35">
              <a:extLst>
                <a:ext uri="{FF2B5EF4-FFF2-40B4-BE49-F238E27FC236}">
                  <a16:creationId xmlns:a16="http://schemas.microsoft.com/office/drawing/2014/main" id="{7416DCF4-7C2B-45D8-A196-161CECE978C8}"/>
                </a:ext>
              </a:extLst>
            </p:cNvPr>
            <p:cNvSpPr>
              <a:spLocks noChangeArrowheads="1"/>
            </p:cNvSpPr>
            <p:nvPr/>
          </p:nvSpPr>
          <p:spPr bwMode="auto">
            <a:xfrm>
              <a:off x="5102" y="1152"/>
              <a:ext cx="418" cy="100"/>
            </a:xfrm>
            <a:prstGeom prst="leftRightArrow">
              <a:avLst>
                <a:gd name="adj1" fmla="val 50000"/>
                <a:gd name="adj2" fmla="val 83600"/>
              </a:avLst>
            </a:prstGeom>
            <a:solidFill>
              <a:schemeClr val="accent1"/>
            </a:solidFill>
            <a:ln w="12700">
              <a:solidFill>
                <a:schemeClr val="tx1"/>
              </a:solidFill>
              <a:miter lim="800000"/>
              <a:headEnd type="none" w="sm" len="sm"/>
              <a:tailEnd type="none" w="sm" len="sm"/>
            </a:ln>
          </p:spPr>
          <p:txBody>
            <a:bodyPr wrap="none" anchor="ctr"/>
            <a:lstStyle/>
            <a:p>
              <a:pPr algn="ctr"/>
              <a:endParaRPr kumimoji="1" lang="zh-TW" altLang="en-US" sz="1200" b="1">
                <a:latin typeface="Times New Roman" pitchFamily="18" charset="0"/>
                <a:ea typeface="新細明體" pitchFamily="18" charset="-120"/>
              </a:endParaRPr>
            </a:p>
          </p:txBody>
        </p:sp>
        <p:sp>
          <p:nvSpPr>
            <p:cNvPr id="37" name="Rectangle 36">
              <a:extLst>
                <a:ext uri="{FF2B5EF4-FFF2-40B4-BE49-F238E27FC236}">
                  <a16:creationId xmlns:a16="http://schemas.microsoft.com/office/drawing/2014/main" id="{02DBF956-544C-4597-8E56-D1648DE5096B}"/>
                </a:ext>
              </a:extLst>
            </p:cNvPr>
            <p:cNvSpPr>
              <a:spLocks noChangeArrowheads="1"/>
            </p:cNvSpPr>
            <p:nvPr/>
          </p:nvSpPr>
          <p:spPr bwMode="auto">
            <a:xfrm>
              <a:off x="4608" y="1872"/>
              <a:ext cx="864" cy="192"/>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a:t>
              </a:r>
            </a:p>
          </p:txBody>
        </p:sp>
      </p:grpSp>
    </p:spTree>
    <p:extLst>
      <p:ext uri="{BB962C8B-B14F-4D97-AF65-F5344CB8AC3E}">
        <p14:creationId xmlns:p14="http://schemas.microsoft.com/office/powerpoint/2010/main" val="347927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15D8-FE7C-4636-9A72-21235A993FE2}"/>
              </a:ext>
            </a:extLst>
          </p:cNvPr>
          <p:cNvSpPr>
            <a:spLocks noGrp="1"/>
          </p:cNvSpPr>
          <p:nvPr>
            <p:ph type="title"/>
          </p:nvPr>
        </p:nvSpPr>
        <p:spPr/>
        <p:txBody>
          <a:bodyPr/>
          <a:lstStyle/>
          <a:p>
            <a:r>
              <a:rPr lang="en-US" altLang="zh-TW" dirty="0">
                <a:ea typeface="新細明體" pitchFamily="18" charset="-120"/>
              </a:rPr>
              <a:t>Page Table Entry </a:t>
            </a:r>
            <a:r>
              <a:rPr lang="en-US" altLang="zh-CN" dirty="0">
                <a:ea typeface="新細明體" pitchFamily="18" charset="-120"/>
              </a:rPr>
              <a:t>-- </a:t>
            </a:r>
            <a:r>
              <a:rPr lang="en-US" altLang="zh-TW" dirty="0">
                <a:ea typeface="新細明體" pitchFamily="18" charset="-120"/>
              </a:rPr>
              <a:t>PTE</a:t>
            </a:r>
            <a:endParaRPr lang="en-US" dirty="0"/>
          </a:p>
        </p:txBody>
      </p:sp>
      <p:sp>
        <p:nvSpPr>
          <p:cNvPr id="3" name="Slide Number Placeholder 2">
            <a:extLst>
              <a:ext uri="{FF2B5EF4-FFF2-40B4-BE49-F238E27FC236}">
                <a16:creationId xmlns:a16="http://schemas.microsoft.com/office/drawing/2014/main" id="{171A7A8A-B165-4F65-AD2C-87AF4024DADB}"/>
              </a:ext>
            </a:extLst>
          </p:cNvPr>
          <p:cNvSpPr>
            <a:spLocks noGrp="1"/>
          </p:cNvSpPr>
          <p:nvPr>
            <p:ph type="sldNum" sz="quarter" idx="33"/>
          </p:nvPr>
        </p:nvSpPr>
        <p:spPr/>
        <p:txBody>
          <a:bodyPr/>
          <a:lstStyle/>
          <a:p>
            <a:fld id="{19B51A1E-902D-48AF-9020-955120F399B6}" type="slidenum">
              <a:rPr lang="en-US" noProof="0" smtClean="0"/>
              <a:pPr/>
              <a:t>24</a:t>
            </a:fld>
            <a:endParaRPr lang="en-US" noProof="0" dirty="0"/>
          </a:p>
        </p:txBody>
      </p:sp>
      <p:sp>
        <p:nvSpPr>
          <p:cNvPr id="4" name="AutoShape 2">
            <a:extLst>
              <a:ext uri="{FF2B5EF4-FFF2-40B4-BE49-F238E27FC236}">
                <a16:creationId xmlns:a16="http://schemas.microsoft.com/office/drawing/2014/main" id="{43F1E10B-3295-497D-A49A-6A3B227D9232}"/>
              </a:ext>
            </a:extLst>
          </p:cNvPr>
          <p:cNvSpPr>
            <a:spLocks/>
          </p:cNvSpPr>
          <p:nvPr/>
        </p:nvSpPr>
        <p:spPr bwMode="auto">
          <a:xfrm>
            <a:off x="2441761" y="4845425"/>
            <a:ext cx="2022475" cy="990600"/>
          </a:xfrm>
          <a:prstGeom prst="borderCallout2">
            <a:avLst>
              <a:gd name="adj1" fmla="val 11537"/>
              <a:gd name="adj2" fmla="val -3769"/>
              <a:gd name="adj3" fmla="val 11537"/>
              <a:gd name="adj4" fmla="val -5417"/>
              <a:gd name="adj5" fmla="val -54486"/>
              <a:gd name="adj6" fmla="val -7065"/>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3333CC"/>
                </a:solidFill>
                <a:effectLst/>
                <a:uLnTx/>
                <a:uFillTx/>
                <a:latin typeface="Arial" charset="0"/>
                <a:ea typeface="新細明體" pitchFamily="18" charset="-120"/>
              </a:rPr>
              <a:t>Present bit</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is the page in main memory?</a:t>
            </a:r>
          </a:p>
        </p:txBody>
      </p:sp>
      <p:sp>
        <p:nvSpPr>
          <p:cNvPr id="5" name="AutoShape 3">
            <a:extLst>
              <a:ext uri="{FF2B5EF4-FFF2-40B4-BE49-F238E27FC236}">
                <a16:creationId xmlns:a16="http://schemas.microsoft.com/office/drawing/2014/main" id="{CE64155F-D0FD-4E5D-A688-D1F1E278900A}"/>
              </a:ext>
            </a:extLst>
          </p:cNvPr>
          <p:cNvSpPr>
            <a:spLocks/>
          </p:cNvSpPr>
          <p:nvPr/>
        </p:nvSpPr>
        <p:spPr bwMode="auto">
          <a:xfrm>
            <a:off x="4727761" y="4566025"/>
            <a:ext cx="1905000" cy="1270000"/>
          </a:xfrm>
          <a:prstGeom prst="borderCallout2">
            <a:avLst>
              <a:gd name="adj1" fmla="val 9000"/>
              <a:gd name="adj2" fmla="val -4000"/>
              <a:gd name="adj3" fmla="val 9000"/>
              <a:gd name="adj4" fmla="val -97417"/>
              <a:gd name="adj5" fmla="val -19250"/>
              <a:gd name="adj6" fmla="val -100000"/>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3333CC"/>
                </a:solidFill>
                <a:effectLst/>
                <a:uLnTx/>
                <a:uFillTx/>
                <a:latin typeface="Arial" charset="0"/>
                <a:ea typeface="新細明體" pitchFamily="18" charset="-120"/>
              </a:rPr>
              <a:t>Modify bit</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is the page altered since last loaded into memory?</a:t>
            </a:r>
            <a:endParaRPr kumimoji="1" lang="en-US" altLang="zh-TW" sz="1200" b="1" i="0" u="none" strike="noStrike" kern="0" cap="none" spc="0" normalizeH="0" baseline="0" noProof="0">
              <a:ln>
                <a:noFill/>
              </a:ln>
              <a:solidFill>
                <a:srgbClr val="000000"/>
              </a:solidFill>
              <a:effectLst/>
              <a:uLnTx/>
              <a:uFillTx/>
              <a:ea typeface="新細明體" pitchFamily="18" charset="-120"/>
            </a:endParaRPr>
          </a:p>
        </p:txBody>
      </p:sp>
      <p:sp>
        <p:nvSpPr>
          <p:cNvPr id="6" name="AutoShape 4">
            <a:extLst>
              <a:ext uri="{FF2B5EF4-FFF2-40B4-BE49-F238E27FC236}">
                <a16:creationId xmlns:a16="http://schemas.microsoft.com/office/drawing/2014/main" id="{86B3DC98-BDCE-4DB8-AF54-07BB9E8EA178}"/>
              </a:ext>
            </a:extLst>
          </p:cNvPr>
          <p:cNvSpPr>
            <a:spLocks/>
          </p:cNvSpPr>
          <p:nvPr/>
        </p:nvSpPr>
        <p:spPr bwMode="auto">
          <a:xfrm>
            <a:off x="6937561" y="4312025"/>
            <a:ext cx="2078038" cy="736600"/>
          </a:xfrm>
          <a:prstGeom prst="borderCallout2">
            <a:avLst>
              <a:gd name="adj1" fmla="val 15519"/>
              <a:gd name="adj2" fmla="val -3667"/>
              <a:gd name="adj3" fmla="val 15519"/>
              <a:gd name="adj4" fmla="val -160426"/>
              <a:gd name="adj5" fmla="val -1940"/>
              <a:gd name="adj6" fmla="val -163255"/>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Other control bits... E.g. Use bit</a:t>
            </a:r>
          </a:p>
        </p:txBody>
      </p:sp>
      <p:grpSp>
        <p:nvGrpSpPr>
          <p:cNvPr id="7" name="Group 6">
            <a:extLst>
              <a:ext uri="{FF2B5EF4-FFF2-40B4-BE49-F238E27FC236}">
                <a16:creationId xmlns:a16="http://schemas.microsoft.com/office/drawing/2014/main" id="{BA579A0E-8230-4B4C-B936-7EB930ACEA98}"/>
              </a:ext>
            </a:extLst>
          </p:cNvPr>
          <p:cNvGrpSpPr>
            <a:grpSpLocks/>
          </p:cNvGrpSpPr>
          <p:nvPr/>
        </p:nvGrpSpPr>
        <p:grpSpPr bwMode="auto">
          <a:xfrm>
            <a:off x="3756211" y="1797425"/>
            <a:ext cx="2209800" cy="990600"/>
            <a:chOff x="2160" y="1680"/>
            <a:chExt cx="1584" cy="768"/>
          </a:xfrm>
        </p:grpSpPr>
        <p:sp>
          <p:nvSpPr>
            <p:cNvPr id="8" name="Rectangle 7">
              <a:extLst>
                <a:ext uri="{FF2B5EF4-FFF2-40B4-BE49-F238E27FC236}">
                  <a16:creationId xmlns:a16="http://schemas.microsoft.com/office/drawing/2014/main" id="{E6C88A14-DC28-43E0-9F47-AF35785986FA}"/>
                </a:ext>
              </a:extLst>
            </p:cNvPr>
            <p:cNvSpPr>
              <a:spLocks noChangeArrowheads="1"/>
            </p:cNvSpPr>
            <p:nvPr/>
          </p:nvSpPr>
          <p:spPr bwMode="auto">
            <a:xfrm>
              <a:off x="2496" y="172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9" name="Rectangle 8">
              <a:extLst>
                <a:ext uri="{FF2B5EF4-FFF2-40B4-BE49-F238E27FC236}">
                  <a16:creationId xmlns:a16="http://schemas.microsoft.com/office/drawing/2014/main" id="{20D9CAF4-E1F9-47AD-ACE8-6A2DA779D21D}"/>
                </a:ext>
              </a:extLst>
            </p:cNvPr>
            <p:cNvSpPr>
              <a:spLocks noChangeArrowheads="1"/>
            </p:cNvSpPr>
            <p:nvPr/>
          </p:nvSpPr>
          <p:spPr bwMode="auto">
            <a:xfrm>
              <a:off x="2496" y="196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10" name="Rectangle 9">
              <a:extLst>
                <a:ext uri="{FF2B5EF4-FFF2-40B4-BE49-F238E27FC236}">
                  <a16:creationId xmlns:a16="http://schemas.microsoft.com/office/drawing/2014/main" id="{2D011471-0357-495E-8267-F21E581E7117}"/>
                </a:ext>
              </a:extLst>
            </p:cNvPr>
            <p:cNvSpPr>
              <a:spLocks noChangeArrowheads="1"/>
            </p:cNvSpPr>
            <p:nvPr/>
          </p:nvSpPr>
          <p:spPr bwMode="auto">
            <a:xfrm>
              <a:off x="2496" y="220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 name="Rectangle 10">
              <a:extLst>
                <a:ext uri="{FF2B5EF4-FFF2-40B4-BE49-F238E27FC236}">
                  <a16:creationId xmlns:a16="http://schemas.microsoft.com/office/drawing/2014/main" id="{AE1B4756-13F2-4058-B236-8B07F53A4DC2}"/>
                </a:ext>
              </a:extLst>
            </p:cNvPr>
            <p:cNvSpPr>
              <a:spLocks noChangeArrowheads="1"/>
            </p:cNvSpPr>
            <p:nvPr/>
          </p:nvSpPr>
          <p:spPr bwMode="auto">
            <a:xfrm>
              <a:off x="2784" y="172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 name="Rectangle 11">
              <a:extLst>
                <a:ext uri="{FF2B5EF4-FFF2-40B4-BE49-F238E27FC236}">
                  <a16:creationId xmlns:a16="http://schemas.microsoft.com/office/drawing/2014/main" id="{A6166FCC-2BCF-4832-A348-8B64750872E5}"/>
                </a:ext>
              </a:extLst>
            </p:cNvPr>
            <p:cNvSpPr>
              <a:spLocks noChangeArrowheads="1"/>
            </p:cNvSpPr>
            <p:nvPr/>
          </p:nvSpPr>
          <p:spPr bwMode="auto">
            <a:xfrm>
              <a:off x="2784" y="196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 name="Rectangle 12">
              <a:extLst>
                <a:ext uri="{FF2B5EF4-FFF2-40B4-BE49-F238E27FC236}">
                  <a16:creationId xmlns:a16="http://schemas.microsoft.com/office/drawing/2014/main" id="{339BAD59-E59F-40C4-A246-BE635BF17F49}"/>
                </a:ext>
              </a:extLst>
            </p:cNvPr>
            <p:cNvSpPr>
              <a:spLocks noChangeArrowheads="1"/>
            </p:cNvSpPr>
            <p:nvPr/>
          </p:nvSpPr>
          <p:spPr bwMode="auto">
            <a:xfrm>
              <a:off x="2784" y="220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 name="Rectangle 13">
              <a:extLst>
                <a:ext uri="{FF2B5EF4-FFF2-40B4-BE49-F238E27FC236}">
                  <a16:creationId xmlns:a16="http://schemas.microsoft.com/office/drawing/2014/main" id="{FAB8590A-3C8B-4127-8ADE-D98162E57D09}"/>
                </a:ext>
              </a:extLst>
            </p:cNvPr>
            <p:cNvSpPr>
              <a:spLocks noChangeArrowheads="1"/>
            </p:cNvSpPr>
            <p:nvPr/>
          </p:nvSpPr>
          <p:spPr bwMode="auto">
            <a:xfrm>
              <a:off x="2208" y="172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5" name="Rectangle 14">
              <a:extLst>
                <a:ext uri="{FF2B5EF4-FFF2-40B4-BE49-F238E27FC236}">
                  <a16:creationId xmlns:a16="http://schemas.microsoft.com/office/drawing/2014/main" id="{1E561798-277F-42BE-A9C4-C8A628FBC40B}"/>
                </a:ext>
              </a:extLst>
            </p:cNvPr>
            <p:cNvSpPr>
              <a:spLocks noChangeArrowheads="1"/>
            </p:cNvSpPr>
            <p:nvPr/>
          </p:nvSpPr>
          <p:spPr bwMode="auto">
            <a:xfrm>
              <a:off x="2208" y="196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6" name="Rectangle 15">
              <a:extLst>
                <a:ext uri="{FF2B5EF4-FFF2-40B4-BE49-F238E27FC236}">
                  <a16:creationId xmlns:a16="http://schemas.microsoft.com/office/drawing/2014/main" id="{DC6A5029-EA51-46C8-9D12-053F3424B601}"/>
                </a:ext>
              </a:extLst>
            </p:cNvPr>
            <p:cNvSpPr>
              <a:spLocks noChangeArrowheads="1"/>
            </p:cNvSpPr>
            <p:nvPr/>
          </p:nvSpPr>
          <p:spPr bwMode="auto">
            <a:xfrm>
              <a:off x="2208" y="220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17" name="Rectangle 16">
              <a:extLst>
                <a:ext uri="{FF2B5EF4-FFF2-40B4-BE49-F238E27FC236}">
                  <a16:creationId xmlns:a16="http://schemas.microsoft.com/office/drawing/2014/main" id="{7C4A7D8A-E027-41DC-A5AF-0A56483FEC91}"/>
                </a:ext>
              </a:extLst>
            </p:cNvPr>
            <p:cNvSpPr>
              <a:spLocks noChangeArrowheads="1"/>
            </p:cNvSpPr>
            <p:nvPr/>
          </p:nvSpPr>
          <p:spPr bwMode="auto">
            <a:xfrm>
              <a:off x="3168" y="172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18" name="Rectangle 17">
              <a:extLst>
                <a:ext uri="{FF2B5EF4-FFF2-40B4-BE49-F238E27FC236}">
                  <a16:creationId xmlns:a16="http://schemas.microsoft.com/office/drawing/2014/main" id="{C81EF324-2C03-4AF0-9291-02595CBD79E5}"/>
                </a:ext>
              </a:extLst>
            </p:cNvPr>
            <p:cNvSpPr>
              <a:spLocks noChangeArrowheads="1"/>
            </p:cNvSpPr>
            <p:nvPr/>
          </p:nvSpPr>
          <p:spPr bwMode="auto">
            <a:xfrm>
              <a:off x="3168" y="196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00007</a:t>
              </a:r>
            </a:p>
          </p:txBody>
        </p:sp>
        <p:sp>
          <p:nvSpPr>
            <p:cNvPr id="19" name="Rectangle 18">
              <a:extLst>
                <a:ext uri="{FF2B5EF4-FFF2-40B4-BE49-F238E27FC236}">
                  <a16:creationId xmlns:a16="http://schemas.microsoft.com/office/drawing/2014/main" id="{FBB64043-D850-41B1-BA40-8D2F688FFC97}"/>
                </a:ext>
              </a:extLst>
            </p:cNvPr>
            <p:cNvSpPr>
              <a:spLocks noChangeArrowheads="1"/>
            </p:cNvSpPr>
            <p:nvPr/>
          </p:nvSpPr>
          <p:spPr bwMode="auto">
            <a:xfrm>
              <a:off x="3168" y="220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20" name="Rectangle 19">
              <a:extLst>
                <a:ext uri="{FF2B5EF4-FFF2-40B4-BE49-F238E27FC236}">
                  <a16:creationId xmlns:a16="http://schemas.microsoft.com/office/drawing/2014/main" id="{B0CC0A3B-12EA-4304-B9CB-4A131FF1928A}"/>
                </a:ext>
              </a:extLst>
            </p:cNvPr>
            <p:cNvSpPr>
              <a:spLocks noChangeArrowheads="1"/>
            </p:cNvSpPr>
            <p:nvPr/>
          </p:nvSpPr>
          <p:spPr bwMode="auto">
            <a:xfrm>
              <a:off x="2160" y="1680"/>
              <a:ext cx="1584" cy="336"/>
            </a:xfrm>
            <a:prstGeom prst="rect">
              <a:avLst/>
            </a:prstGeom>
            <a:noFill/>
            <a:ln w="12700">
              <a:solidFill>
                <a:srgbClr val="3333CC"/>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21" name="Rectangle 20">
            <a:extLst>
              <a:ext uri="{FF2B5EF4-FFF2-40B4-BE49-F238E27FC236}">
                <a16:creationId xmlns:a16="http://schemas.microsoft.com/office/drawing/2014/main" id="{1D276328-7241-49D8-9E5B-8F4AD435DB92}"/>
              </a:ext>
            </a:extLst>
          </p:cNvPr>
          <p:cNvSpPr>
            <a:spLocks noChangeArrowheads="1"/>
          </p:cNvSpPr>
          <p:nvPr/>
        </p:nvSpPr>
        <p:spPr bwMode="auto">
          <a:xfrm>
            <a:off x="6423211" y="1721225"/>
            <a:ext cx="2895600" cy="1600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Page table is an array of</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3333CC"/>
                </a:solidFill>
                <a:effectLst/>
                <a:uLnTx/>
                <a:uFillTx/>
                <a:latin typeface="Arial" charset="0"/>
                <a:ea typeface="新細明體" pitchFamily="18" charset="-120"/>
              </a:rPr>
              <a:t>page table entries (PTE)</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Each PTE stores information about a page of the process.</a:t>
            </a:r>
          </a:p>
        </p:txBody>
      </p:sp>
      <p:grpSp>
        <p:nvGrpSpPr>
          <p:cNvPr id="22" name="Group 21">
            <a:extLst>
              <a:ext uri="{FF2B5EF4-FFF2-40B4-BE49-F238E27FC236}">
                <a16:creationId xmlns:a16="http://schemas.microsoft.com/office/drawing/2014/main" id="{6ED1E328-288F-4927-848E-E23D7AFE0588}"/>
              </a:ext>
            </a:extLst>
          </p:cNvPr>
          <p:cNvGrpSpPr>
            <a:grpSpLocks/>
          </p:cNvGrpSpPr>
          <p:nvPr/>
        </p:nvGrpSpPr>
        <p:grpSpPr bwMode="auto">
          <a:xfrm>
            <a:off x="1317811" y="1852988"/>
            <a:ext cx="1524000" cy="935037"/>
            <a:chOff x="288" y="1680"/>
            <a:chExt cx="960" cy="589"/>
          </a:xfrm>
        </p:grpSpPr>
        <p:sp>
          <p:nvSpPr>
            <p:cNvPr id="23" name="Rectangle 22">
              <a:extLst>
                <a:ext uri="{FF2B5EF4-FFF2-40B4-BE49-F238E27FC236}">
                  <a16:creationId xmlns:a16="http://schemas.microsoft.com/office/drawing/2014/main" id="{42A97AC0-53DE-4437-AD03-12B1FE0AFAC8}"/>
                </a:ext>
              </a:extLst>
            </p:cNvPr>
            <p:cNvSpPr>
              <a:spLocks noChangeArrowheads="1"/>
            </p:cNvSpPr>
            <p:nvPr/>
          </p:nvSpPr>
          <p:spPr bwMode="auto">
            <a:xfrm>
              <a:off x="288" y="1680"/>
              <a:ext cx="432" cy="19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00000</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4" name="Rectangle 23">
              <a:extLst>
                <a:ext uri="{FF2B5EF4-FFF2-40B4-BE49-F238E27FC236}">
                  <a16:creationId xmlns:a16="http://schemas.microsoft.com/office/drawing/2014/main" id="{E7AB7964-9225-476C-A2C4-2858B50F1141}"/>
                </a:ext>
              </a:extLst>
            </p:cNvPr>
            <p:cNvSpPr>
              <a:spLocks noChangeArrowheads="1"/>
            </p:cNvSpPr>
            <p:nvPr/>
          </p:nvSpPr>
          <p:spPr bwMode="auto">
            <a:xfrm>
              <a:off x="288" y="1876"/>
              <a:ext cx="432" cy="197"/>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00001</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5" name="Rectangle 24">
              <a:extLst>
                <a:ext uri="{FF2B5EF4-FFF2-40B4-BE49-F238E27FC236}">
                  <a16:creationId xmlns:a16="http://schemas.microsoft.com/office/drawing/2014/main" id="{DA245F07-79B2-4E48-8496-609751D8ACF9}"/>
                </a:ext>
              </a:extLst>
            </p:cNvPr>
            <p:cNvSpPr>
              <a:spLocks noChangeArrowheads="1"/>
            </p:cNvSpPr>
            <p:nvPr/>
          </p:nvSpPr>
          <p:spPr bwMode="auto">
            <a:xfrm>
              <a:off x="288" y="2073"/>
              <a:ext cx="432" cy="196"/>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00002</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6" name="Rectangle 25">
              <a:extLst>
                <a:ext uri="{FF2B5EF4-FFF2-40B4-BE49-F238E27FC236}">
                  <a16:creationId xmlns:a16="http://schemas.microsoft.com/office/drawing/2014/main" id="{1208F6B4-9E15-4E5E-91AC-95B6CD83DA8A}"/>
                </a:ext>
              </a:extLst>
            </p:cNvPr>
            <p:cNvSpPr>
              <a:spLocks noChangeArrowheads="1"/>
            </p:cNvSpPr>
            <p:nvPr/>
          </p:nvSpPr>
          <p:spPr bwMode="auto">
            <a:xfrm>
              <a:off x="720" y="1680"/>
              <a:ext cx="528" cy="19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27" name="Rectangle 26">
              <a:extLst>
                <a:ext uri="{FF2B5EF4-FFF2-40B4-BE49-F238E27FC236}">
                  <a16:creationId xmlns:a16="http://schemas.microsoft.com/office/drawing/2014/main" id="{1156ADD9-EDF5-45D7-8092-B4A08C540778}"/>
                </a:ext>
              </a:extLst>
            </p:cNvPr>
            <p:cNvSpPr>
              <a:spLocks noChangeArrowheads="1"/>
            </p:cNvSpPr>
            <p:nvPr/>
          </p:nvSpPr>
          <p:spPr bwMode="auto">
            <a:xfrm>
              <a:off x="720" y="1876"/>
              <a:ext cx="528" cy="197"/>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00007</a:t>
              </a:r>
            </a:p>
          </p:txBody>
        </p:sp>
        <p:sp>
          <p:nvSpPr>
            <p:cNvPr id="28" name="Rectangle 27">
              <a:extLst>
                <a:ext uri="{FF2B5EF4-FFF2-40B4-BE49-F238E27FC236}">
                  <a16:creationId xmlns:a16="http://schemas.microsoft.com/office/drawing/2014/main" id="{6FDC248D-C8B7-4B22-8653-61C14D674B37}"/>
                </a:ext>
              </a:extLst>
            </p:cNvPr>
            <p:cNvSpPr>
              <a:spLocks noChangeArrowheads="1"/>
            </p:cNvSpPr>
            <p:nvPr/>
          </p:nvSpPr>
          <p:spPr bwMode="auto">
            <a:xfrm>
              <a:off x="720" y="2073"/>
              <a:ext cx="528" cy="19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swap</a:t>
              </a:r>
            </a:p>
          </p:txBody>
        </p:sp>
      </p:grpSp>
      <p:sp>
        <p:nvSpPr>
          <p:cNvPr id="29" name="Rectangle 28">
            <a:extLst>
              <a:ext uri="{FF2B5EF4-FFF2-40B4-BE49-F238E27FC236}">
                <a16:creationId xmlns:a16="http://schemas.microsoft.com/office/drawing/2014/main" id="{CB761DE0-867B-48B4-9608-18D82D87CD16}"/>
              </a:ext>
            </a:extLst>
          </p:cNvPr>
          <p:cNvSpPr>
            <a:spLocks noChangeArrowheads="1"/>
          </p:cNvSpPr>
          <p:nvPr/>
        </p:nvSpPr>
        <p:spPr bwMode="auto">
          <a:xfrm>
            <a:off x="2460811" y="3473825"/>
            <a:ext cx="1752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PTE of page 00000</a:t>
            </a:r>
            <a:endParaRPr kumimoji="1" lang="en-US" altLang="zh-TW">
              <a:solidFill>
                <a:prstClr val="black"/>
              </a:solidFill>
              <a:latin typeface="Arial" charset="0"/>
              <a:ea typeface="新細明體" pitchFamily="18" charset="-120"/>
            </a:endParaRPr>
          </a:p>
        </p:txBody>
      </p:sp>
      <p:sp>
        <p:nvSpPr>
          <p:cNvPr id="30" name="Rectangle 29">
            <a:extLst>
              <a:ext uri="{FF2B5EF4-FFF2-40B4-BE49-F238E27FC236}">
                <a16:creationId xmlns:a16="http://schemas.microsoft.com/office/drawing/2014/main" id="{A64EC901-3D63-4B7A-8BD1-06DA2A1C074F}"/>
              </a:ext>
            </a:extLst>
          </p:cNvPr>
          <p:cNvSpPr>
            <a:spLocks noChangeArrowheads="1"/>
          </p:cNvSpPr>
          <p:nvPr/>
        </p:nvSpPr>
        <p:spPr bwMode="auto">
          <a:xfrm>
            <a:off x="2670361" y="3829425"/>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31" name="Rectangle 30">
            <a:extLst>
              <a:ext uri="{FF2B5EF4-FFF2-40B4-BE49-F238E27FC236}">
                <a16:creationId xmlns:a16="http://schemas.microsoft.com/office/drawing/2014/main" id="{8F5CF3B4-64D3-46EF-84E8-7949278A56F9}"/>
              </a:ext>
            </a:extLst>
          </p:cNvPr>
          <p:cNvSpPr>
            <a:spLocks noChangeArrowheads="1"/>
          </p:cNvSpPr>
          <p:nvPr/>
        </p:nvSpPr>
        <p:spPr bwMode="auto">
          <a:xfrm>
            <a:off x="3127561" y="3829425"/>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2" name="Rectangle 31">
            <a:extLst>
              <a:ext uri="{FF2B5EF4-FFF2-40B4-BE49-F238E27FC236}">
                <a16:creationId xmlns:a16="http://schemas.microsoft.com/office/drawing/2014/main" id="{B3DEACDF-C8F9-4EA7-AB44-92600BFDA45A}"/>
              </a:ext>
            </a:extLst>
          </p:cNvPr>
          <p:cNvSpPr>
            <a:spLocks noChangeArrowheads="1"/>
          </p:cNvSpPr>
          <p:nvPr/>
        </p:nvSpPr>
        <p:spPr bwMode="auto">
          <a:xfrm>
            <a:off x="2213161" y="3829425"/>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33" name="Rectangle 32">
            <a:extLst>
              <a:ext uri="{FF2B5EF4-FFF2-40B4-BE49-F238E27FC236}">
                <a16:creationId xmlns:a16="http://schemas.microsoft.com/office/drawing/2014/main" id="{3A13CDB4-2B4A-409B-A711-17240A2C76C9}"/>
              </a:ext>
            </a:extLst>
          </p:cNvPr>
          <p:cNvSpPr>
            <a:spLocks noChangeArrowheads="1"/>
          </p:cNvSpPr>
          <p:nvPr/>
        </p:nvSpPr>
        <p:spPr bwMode="auto">
          <a:xfrm>
            <a:off x="3737161" y="3829425"/>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00004</a:t>
            </a:r>
          </a:p>
        </p:txBody>
      </p:sp>
      <p:sp>
        <p:nvSpPr>
          <p:cNvPr id="34" name="Rectangle 33">
            <a:extLst>
              <a:ext uri="{FF2B5EF4-FFF2-40B4-BE49-F238E27FC236}">
                <a16:creationId xmlns:a16="http://schemas.microsoft.com/office/drawing/2014/main" id="{4F2770FC-8A16-4B15-BF5D-3956455A3CC3}"/>
              </a:ext>
            </a:extLst>
          </p:cNvPr>
          <p:cNvSpPr>
            <a:spLocks noChangeArrowheads="1"/>
          </p:cNvSpPr>
          <p:nvPr/>
        </p:nvSpPr>
        <p:spPr bwMode="auto">
          <a:xfrm>
            <a:off x="3070411" y="2102225"/>
            <a:ext cx="457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2800">
                <a:solidFill>
                  <a:prstClr val="black"/>
                </a:solidFill>
                <a:latin typeface="Arial" charset="0"/>
                <a:ea typeface="新細明體" pitchFamily="18" charset="-120"/>
                <a:sym typeface="Wingdings" pitchFamily="2" charset="2"/>
              </a:rPr>
              <a:t></a:t>
            </a:r>
            <a:endParaRPr kumimoji="1" lang="en-US" altLang="zh-TW" sz="3200">
              <a:solidFill>
                <a:prstClr val="black"/>
              </a:solidFill>
              <a:latin typeface="Arial" charset="0"/>
              <a:ea typeface="新細明體" pitchFamily="18" charset="-120"/>
            </a:endParaRPr>
          </a:p>
        </p:txBody>
      </p:sp>
      <p:sp>
        <p:nvSpPr>
          <p:cNvPr id="35" name="AutoShape 34">
            <a:extLst>
              <a:ext uri="{FF2B5EF4-FFF2-40B4-BE49-F238E27FC236}">
                <a16:creationId xmlns:a16="http://schemas.microsoft.com/office/drawing/2014/main" id="{C9976A0A-A7D6-4E9C-B052-6E275F682CAF}"/>
              </a:ext>
            </a:extLst>
          </p:cNvPr>
          <p:cNvSpPr>
            <a:spLocks/>
          </p:cNvSpPr>
          <p:nvPr/>
        </p:nvSpPr>
        <p:spPr bwMode="auto">
          <a:xfrm>
            <a:off x="6099361" y="3473825"/>
            <a:ext cx="1066800" cy="685800"/>
          </a:xfrm>
          <a:prstGeom prst="borderCallout2">
            <a:avLst>
              <a:gd name="adj1" fmla="val 16667"/>
              <a:gd name="adj2" fmla="val -7144"/>
              <a:gd name="adj3" fmla="val 16667"/>
              <a:gd name="adj4" fmla="val -158931"/>
              <a:gd name="adj5" fmla="val 46065"/>
              <a:gd name="adj6" fmla="val -164435"/>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Frame number</a:t>
            </a:r>
          </a:p>
        </p:txBody>
      </p:sp>
      <p:sp>
        <p:nvSpPr>
          <p:cNvPr id="36" name="Line 35">
            <a:extLst>
              <a:ext uri="{FF2B5EF4-FFF2-40B4-BE49-F238E27FC236}">
                <a16:creationId xmlns:a16="http://schemas.microsoft.com/office/drawing/2014/main" id="{B34BB766-C21E-4841-8BC2-65644C801501}"/>
              </a:ext>
            </a:extLst>
          </p:cNvPr>
          <p:cNvSpPr>
            <a:spLocks noChangeShapeType="1"/>
          </p:cNvSpPr>
          <p:nvPr/>
        </p:nvSpPr>
        <p:spPr bwMode="auto">
          <a:xfrm flipH="1">
            <a:off x="2156011" y="2254625"/>
            <a:ext cx="1600200" cy="1524000"/>
          </a:xfrm>
          <a:prstGeom prst="line">
            <a:avLst/>
          </a:prstGeom>
          <a:noFill/>
          <a:ln w="12700">
            <a:solidFill>
              <a:srgbClr val="0000FF"/>
            </a:solidFill>
            <a:prstDash val="sysDot"/>
            <a:round/>
            <a:headEnd type="none" w="sm" len="sm"/>
            <a:tailEnd type="none" w="sm" len="sm"/>
          </a:ln>
        </p:spPr>
        <p:txBody>
          <a:bodyPr/>
          <a:lstStyle/>
          <a:p>
            <a:pPr eaLnBrk="0" fontAlgn="base" hangingPunct="0">
              <a:spcBef>
                <a:spcPct val="0"/>
              </a:spcBef>
              <a:spcAft>
                <a:spcPct val="0"/>
              </a:spcAft>
            </a:pPr>
            <a:endParaRPr lang="en-US">
              <a:solidFill>
                <a:prstClr val="black"/>
              </a:solidFill>
              <a:latin typeface="Tahoma" pitchFamily="34" charset="0"/>
            </a:endParaRPr>
          </a:p>
        </p:txBody>
      </p:sp>
      <p:sp>
        <p:nvSpPr>
          <p:cNvPr id="37" name="Line 36">
            <a:extLst>
              <a:ext uri="{FF2B5EF4-FFF2-40B4-BE49-F238E27FC236}">
                <a16:creationId xmlns:a16="http://schemas.microsoft.com/office/drawing/2014/main" id="{A04A310F-1710-41F0-A275-8E127F35C026}"/>
              </a:ext>
            </a:extLst>
          </p:cNvPr>
          <p:cNvSpPr>
            <a:spLocks noChangeShapeType="1"/>
          </p:cNvSpPr>
          <p:nvPr/>
        </p:nvSpPr>
        <p:spPr bwMode="auto">
          <a:xfrm flipH="1">
            <a:off x="4594411" y="2254625"/>
            <a:ext cx="1371600" cy="1600200"/>
          </a:xfrm>
          <a:prstGeom prst="line">
            <a:avLst/>
          </a:prstGeom>
          <a:noFill/>
          <a:ln w="12700">
            <a:solidFill>
              <a:srgbClr val="0000FF"/>
            </a:solidFill>
            <a:prstDash val="sysDot"/>
            <a:round/>
            <a:headEnd type="none" w="sm" len="sm"/>
            <a:tailEnd type="none" w="sm" len="sm"/>
          </a:ln>
        </p:spPr>
        <p:txBody>
          <a:bodyPr/>
          <a:lstStyle/>
          <a:p>
            <a:pPr eaLnBrk="0" fontAlgn="base" hangingPunct="0">
              <a:spcBef>
                <a:spcPct val="0"/>
              </a:spcBef>
              <a:spcAft>
                <a:spcPct val="0"/>
              </a:spcAft>
            </a:pPr>
            <a:endParaRPr lang="en-US">
              <a:solidFill>
                <a:prstClr val="black"/>
              </a:solidFill>
              <a:latin typeface="Tahoma" pitchFamily="34" charset="0"/>
            </a:endParaRPr>
          </a:p>
        </p:txBody>
      </p:sp>
    </p:spTree>
    <p:extLst>
      <p:ext uri="{BB962C8B-B14F-4D97-AF65-F5344CB8AC3E}">
        <p14:creationId xmlns:p14="http://schemas.microsoft.com/office/powerpoint/2010/main" val="310484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87BBAB-BB1C-4221-BB67-62F01B193F2A}"/>
              </a:ext>
            </a:extLst>
          </p:cNvPr>
          <p:cNvSpPr>
            <a:spLocks noGrp="1"/>
          </p:cNvSpPr>
          <p:nvPr>
            <p:ph idx="1"/>
          </p:nvPr>
        </p:nvSpPr>
        <p:spPr/>
        <p:txBody>
          <a:bodyPr/>
          <a:lstStyle/>
          <a:p>
            <a:r>
              <a:rPr lang="en-US" altLang="zh-TW" dirty="0">
                <a:ea typeface="新細明體" pitchFamily="18" charset="-120"/>
              </a:rPr>
              <a:t>Each </a:t>
            </a:r>
            <a:r>
              <a:rPr lang="en-US" altLang="zh-TW" dirty="0">
                <a:solidFill>
                  <a:srgbClr val="FF0000"/>
                </a:solidFill>
                <a:ea typeface="新細明體" pitchFamily="18" charset="-120"/>
              </a:rPr>
              <a:t>process</a:t>
            </a:r>
            <a:r>
              <a:rPr lang="en-US" altLang="zh-TW" dirty="0">
                <a:ea typeface="新細明體" pitchFamily="18" charset="-120"/>
              </a:rPr>
              <a:t> has its </a:t>
            </a:r>
            <a:r>
              <a:rPr lang="en-US" altLang="zh-TW" dirty="0">
                <a:solidFill>
                  <a:srgbClr val="FF0000"/>
                </a:solidFill>
                <a:ea typeface="新細明體" pitchFamily="18" charset="-120"/>
              </a:rPr>
              <a:t>own</a:t>
            </a:r>
            <a:r>
              <a:rPr lang="en-US" altLang="zh-TW" dirty="0">
                <a:ea typeface="新細明體" pitchFamily="18" charset="-120"/>
              </a:rPr>
              <a:t> page table</a:t>
            </a:r>
          </a:p>
          <a:p>
            <a:pPr lvl="1"/>
            <a:r>
              <a:rPr lang="en-US" altLang="zh-TW" dirty="0">
                <a:ea typeface="新細明體" pitchFamily="18" charset="-120"/>
              </a:rPr>
              <a:t>What about threads within this process?</a:t>
            </a:r>
          </a:p>
          <a:p>
            <a:r>
              <a:rPr lang="en-US" altLang="zh-TW" dirty="0">
                <a:ea typeface="新細明體" pitchFamily="18" charset="-120"/>
              </a:rPr>
              <a:t>Each </a:t>
            </a:r>
            <a:r>
              <a:rPr lang="en-US" altLang="zh-TW" dirty="0">
                <a:solidFill>
                  <a:srgbClr val="FF0000"/>
                </a:solidFill>
                <a:ea typeface="新細明體" pitchFamily="18" charset="-120"/>
              </a:rPr>
              <a:t>page table entry </a:t>
            </a:r>
            <a:r>
              <a:rPr lang="en-US" altLang="zh-TW" dirty="0">
                <a:ea typeface="新細明體" pitchFamily="18" charset="-120"/>
              </a:rPr>
              <a:t>contains</a:t>
            </a:r>
          </a:p>
          <a:p>
            <a:pPr lvl="1"/>
            <a:r>
              <a:rPr lang="en-US" altLang="zh-TW" dirty="0">
                <a:solidFill>
                  <a:srgbClr val="0070C0"/>
                </a:solidFill>
                <a:ea typeface="新細明體" pitchFamily="18" charset="-120"/>
              </a:rPr>
              <a:t>Frame number </a:t>
            </a:r>
            <a:r>
              <a:rPr lang="en-US" altLang="zh-TW" dirty="0">
                <a:ea typeface="新細明體" pitchFamily="18" charset="-120"/>
              </a:rPr>
              <a:t>– where this page maps to</a:t>
            </a:r>
          </a:p>
          <a:p>
            <a:pPr lvl="1"/>
            <a:r>
              <a:rPr lang="en-US" altLang="zh-TW" dirty="0">
                <a:solidFill>
                  <a:srgbClr val="0070C0"/>
                </a:solidFill>
                <a:ea typeface="新細明體" pitchFamily="18" charset="-120"/>
              </a:rPr>
              <a:t>Present</a:t>
            </a:r>
            <a:r>
              <a:rPr lang="en-US" altLang="zh-TW" dirty="0">
                <a:solidFill>
                  <a:srgbClr val="0070C0"/>
                </a:solidFill>
                <a:latin typeface="Arial" charset="0"/>
                <a:ea typeface="新細明體" pitchFamily="18" charset="-120"/>
              </a:rPr>
              <a:t> </a:t>
            </a:r>
            <a:r>
              <a:rPr lang="en-US" altLang="zh-TW" dirty="0">
                <a:solidFill>
                  <a:srgbClr val="0070C0"/>
                </a:solidFill>
                <a:ea typeface="新細明體" pitchFamily="18" charset="-120"/>
              </a:rPr>
              <a:t>bit </a:t>
            </a:r>
            <a:r>
              <a:rPr lang="en-US" altLang="zh-TW" dirty="0">
                <a:ea typeface="新細明體" pitchFamily="18" charset="-120"/>
              </a:rPr>
              <a:t>– the page is in RAM?</a:t>
            </a:r>
          </a:p>
          <a:p>
            <a:pPr lvl="1"/>
            <a:r>
              <a:rPr lang="en-US" altLang="zh-TW" dirty="0">
                <a:solidFill>
                  <a:srgbClr val="0070C0"/>
                </a:solidFill>
                <a:ea typeface="新細明體" pitchFamily="18" charset="-120"/>
              </a:rPr>
              <a:t>Modify</a:t>
            </a:r>
            <a:r>
              <a:rPr lang="en-US" altLang="zh-TW" dirty="0">
                <a:solidFill>
                  <a:srgbClr val="0070C0"/>
                </a:solidFill>
                <a:latin typeface="Arial" charset="0"/>
                <a:ea typeface="新細明體" pitchFamily="18" charset="-120"/>
              </a:rPr>
              <a:t> </a:t>
            </a:r>
            <a:r>
              <a:rPr lang="en-US" altLang="zh-TW" dirty="0">
                <a:solidFill>
                  <a:srgbClr val="0070C0"/>
                </a:solidFill>
                <a:ea typeface="新細明體" pitchFamily="18" charset="-120"/>
              </a:rPr>
              <a:t>bit </a:t>
            </a:r>
            <a:r>
              <a:rPr lang="en-US" altLang="zh-TW" dirty="0">
                <a:ea typeface="新細明體" pitchFamily="18" charset="-120"/>
              </a:rPr>
              <a:t>– any byte modified in the page since last loaded?</a:t>
            </a:r>
          </a:p>
          <a:p>
            <a:pPr lvl="1"/>
            <a:r>
              <a:rPr lang="en-US" altLang="zh-TW" dirty="0">
                <a:solidFill>
                  <a:srgbClr val="0070C0"/>
                </a:solidFill>
                <a:ea typeface="新細明體" pitchFamily="18" charset="-120"/>
              </a:rPr>
              <a:t>Other control bits</a:t>
            </a:r>
            <a:r>
              <a:rPr lang="en-US" altLang="zh-TW" dirty="0">
                <a:ea typeface="新細明體" pitchFamily="18" charset="-120"/>
              </a:rPr>
              <a:t>...</a:t>
            </a:r>
            <a:endParaRPr lang="en-US" dirty="0"/>
          </a:p>
        </p:txBody>
      </p:sp>
      <p:sp>
        <p:nvSpPr>
          <p:cNvPr id="3" name="Title 2">
            <a:extLst>
              <a:ext uri="{FF2B5EF4-FFF2-40B4-BE49-F238E27FC236}">
                <a16:creationId xmlns:a16="http://schemas.microsoft.com/office/drawing/2014/main" id="{1A1BCFF1-EB60-432C-A204-363724F9ACFC}"/>
              </a:ext>
            </a:extLst>
          </p:cNvPr>
          <p:cNvSpPr>
            <a:spLocks noGrp="1"/>
          </p:cNvSpPr>
          <p:nvPr>
            <p:ph type="title"/>
          </p:nvPr>
        </p:nvSpPr>
        <p:spPr/>
        <p:txBody>
          <a:bodyPr/>
          <a:lstStyle/>
          <a:p>
            <a:r>
              <a:rPr lang="en-US" altLang="zh-TW" dirty="0">
                <a:ea typeface="新細明體" pitchFamily="18" charset="-120"/>
              </a:rPr>
              <a:t>Page Table</a:t>
            </a:r>
            <a:endParaRPr lang="en-US" dirty="0"/>
          </a:p>
        </p:txBody>
      </p:sp>
      <p:sp>
        <p:nvSpPr>
          <p:cNvPr id="4" name="Slide Number Placeholder 3">
            <a:extLst>
              <a:ext uri="{FF2B5EF4-FFF2-40B4-BE49-F238E27FC236}">
                <a16:creationId xmlns:a16="http://schemas.microsoft.com/office/drawing/2014/main" id="{69478958-858F-4E7B-B4F4-0F0510B60908}"/>
              </a:ext>
            </a:extLst>
          </p:cNvPr>
          <p:cNvSpPr>
            <a:spLocks noGrp="1"/>
          </p:cNvSpPr>
          <p:nvPr>
            <p:ph type="sldNum" sz="quarter" idx="15"/>
          </p:nvPr>
        </p:nvSpPr>
        <p:spPr/>
        <p:txBody>
          <a:bodyPr/>
          <a:lstStyle/>
          <a:p>
            <a:fld id="{19B51A1E-902D-48AF-9020-955120F399B6}" type="slidenum">
              <a:rPr lang="en-US" smtClean="0"/>
              <a:pPr/>
              <a:t>25</a:t>
            </a:fld>
            <a:endParaRPr lang="en-US" dirty="0"/>
          </a:p>
        </p:txBody>
      </p:sp>
    </p:spTree>
    <p:extLst>
      <p:ext uri="{BB962C8B-B14F-4D97-AF65-F5344CB8AC3E}">
        <p14:creationId xmlns:p14="http://schemas.microsoft.com/office/powerpoint/2010/main" val="2962880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6908E3-21A8-4660-9BE7-F4DED80D583A}"/>
              </a:ext>
            </a:extLst>
          </p:cNvPr>
          <p:cNvSpPr>
            <a:spLocks noGrp="1"/>
          </p:cNvSpPr>
          <p:nvPr>
            <p:ph idx="1"/>
          </p:nvPr>
        </p:nvSpPr>
        <p:spPr/>
        <p:txBody>
          <a:bodyPr/>
          <a:lstStyle/>
          <a:p>
            <a:r>
              <a:rPr lang="en-US" altLang="zh-TW" dirty="0">
                <a:ea typeface="新細明體" pitchFamily="18" charset="-120"/>
              </a:rPr>
              <a:t>“Is the page in RAM?”</a:t>
            </a:r>
          </a:p>
          <a:p>
            <a:r>
              <a:rPr lang="en-US" altLang="zh-TW" dirty="0">
                <a:ea typeface="新細明體" pitchFamily="18" charset="-120"/>
              </a:rPr>
              <a:t>In address translation, the CPU first checks the Present bit of the page.  </a:t>
            </a:r>
          </a:p>
          <a:p>
            <a:pPr lvl="1"/>
            <a:r>
              <a:rPr lang="en-US" altLang="zh-TW" sz="2400" dirty="0">
                <a:ea typeface="新細明體" pitchFamily="18" charset="-120"/>
              </a:rPr>
              <a:t>If P=1, the page is present, and address translation continues. The process continues without blocking.</a:t>
            </a:r>
            <a:endParaRPr lang="en-US" altLang="zh-TW" sz="2000" dirty="0">
              <a:solidFill>
                <a:srgbClr val="0033CC"/>
              </a:solidFill>
              <a:ea typeface="新細明體" pitchFamily="18" charset="-120"/>
            </a:endParaRPr>
          </a:p>
          <a:p>
            <a:pPr lvl="1"/>
            <a:r>
              <a:rPr lang="en-US" altLang="zh-TW" sz="2400" dirty="0">
                <a:solidFill>
                  <a:srgbClr val="0033CC"/>
                </a:solidFill>
                <a:ea typeface="新細明體" pitchFamily="18" charset="-120"/>
              </a:rPr>
              <a:t>If P=0, a page fault occurs, and the OS is invoked to handle this</a:t>
            </a:r>
            <a:r>
              <a:rPr lang="en-US" altLang="zh-TW" sz="2400" dirty="0">
                <a:ea typeface="新細明體" pitchFamily="18" charset="-120"/>
              </a:rPr>
              <a:t>.</a:t>
            </a:r>
            <a:r>
              <a:rPr lang="en-US" altLang="zh-TW" dirty="0">
                <a:ea typeface="新細明體" pitchFamily="18" charset="-120"/>
              </a:rPr>
              <a:t> </a:t>
            </a:r>
          </a:p>
          <a:p>
            <a:endParaRPr lang="en-US" dirty="0"/>
          </a:p>
        </p:txBody>
      </p:sp>
      <p:sp>
        <p:nvSpPr>
          <p:cNvPr id="3" name="Title 2">
            <a:extLst>
              <a:ext uri="{FF2B5EF4-FFF2-40B4-BE49-F238E27FC236}">
                <a16:creationId xmlns:a16="http://schemas.microsoft.com/office/drawing/2014/main" id="{B63A4C14-FDCE-492A-BD75-7CD01CFC9339}"/>
              </a:ext>
            </a:extLst>
          </p:cNvPr>
          <p:cNvSpPr>
            <a:spLocks noGrp="1"/>
          </p:cNvSpPr>
          <p:nvPr>
            <p:ph type="title"/>
          </p:nvPr>
        </p:nvSpPr>
        <p:spPr/>
        <p:txBody>
          <a:bodyPr/>
          <a:lstStyle/>
          <a:p>
            <a:r>
              <a:rPr lang="en-US" altLang="zh-TW" dirty="0">
                <a:ea typeface="新細明體" pitchFamily="18" charset="-120"/>
              </a:rPr>
              <a:t>Present Bit </a:t>
            </a:r>
            <a:endParaRPr lang="en-US" dirty="0"/>
          </a:p>
        </p:txBody>
      </p:sp>
      <p:sp>
        <p:nvSpPr>
          <p:cNvPr id="4" name="Slide Number Placeholder 3">
            <a:extLst>
              <a:ext uri="{FF2B5EF4-FFF2-40B4-BE49-F238E27FC236}">
                <a16:creationId xmlns:a16="http://schemas.microsoft.com/office/drawing/2014/main" id="{6CF37E68-3D2D-451C-AFE6-A70ADF95C923}"/>
              </a:ext>
            </a:extLst>
          </p:cNvPr>
          <p:cNvSpPr>
            <a:spLocks noGrp="1"/>
          </p:cNvSpPr>
          <p:nvPr>
            <p:ph type="sldNum" sz="quarter" idx="15"/>
          </p:nvPr>
        </p:nvSpPr>
        <p:spPr/>
        <p:txBody>
          <a:bodyPr/>
          <a:lstStyle/>
          <a:p>
            <a:fld id="{19B51A1E-902D-48AF-9020-955120F399B6}" type="slidenum">
              <a:rPr lang="en-US" smtClean="0"/>
              <a:pPr/>
              <a:t>26</a:t>
            </a:fld>
            <a:endParaRPr lang="en-US" dirty="0"/>
          </a:p>
        </p:txBody>
      </p:sp>
      <p:sp>
        <p:nvSpPr>
          <p:cNvPr id="5" name="Rectangle 4">
            <a:extLst>
              <a:ext uri="{FF2B5EF4-FFF2-40B4-BE49-F238E27FC236}">
                <a16:creationId xmlns:a16="http://schemas.microsoft.com/office/drawing/2014/main" id="{C0F2C57C-7A7C-460F-B992-1F5D35CB9B18}"/>
              </a:ext>
            </a:extLst>
          </p:cNvPr>
          <p:cNvSpPr>
            <a:spLocks noChangeArrowheads="1"/>
          </p:cNvSpPr>
          <p:nvPr/>
        </p:nvSpPr>
        <p:spPr bwMode="auto">
          <a:xfrm>
            <a:off x="7557247" y="4593075"/>
            <a:ext cx="2895600" cy="990600"/>
          </a:xfrm>
          <a:prstGeom prst="rect">
            <a:avLst/>
          </a:prstGeom>
          <a:solidFill>
            <a:srgbClr val="FFFF66"/>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a:latin typeface="Arial" charset="0"/>
                <a:ea typeface="新細明體" pitchFamily="18" charset="-120"/>
              </a:rPr>
              <a:t>For detail, refer to “page fault handling” in the beginning of this chapter.</a:t>
            </a:r>
          </a:p>
        </p:txBody>
      </p:sp>
    </p:spTree>
    <p:extLst>
      <p:ext uri="{BB962C8B-B14F-4D97-AF65-F5344CB8AC3E}">
        <p14:creationId xmlns:p14="http://schemas.microsoft.com/office/powerpoint/2010/main" val="156701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8D672B-9758-49D7-92FC-A4EBADC65FA3}"/>
              </a:ext>
            </a:extLst>
          </p:cNvPr>
          <p:cNvSpPr>
            <a:spLocks noGrp="1"/>
          </p:cNvSpPr>
          <p:nvPr>
            <p:ph idx="1"/>
          </p:nvPr>
        </p:nvSpPr>
        <p:spPr>
          <a:xfrm>
            <a:off x="370613" y="1274325"/>
            <a:ext cx="9795363" cy="4679250"/>
          </a:xfrm>
        </p:spPr>
        <p:txBody>
          <a:bodyPr/>
          <a:lstStyle/>
          <a:p>
            <a:r>
              <a:rPr lang="en-US" altLang="zh-TW" dirty="0">
                <a:ea typeface="新細明體" pitchFamily="18" charset="-120"/>
              </a:rPr>
              <a:t>“Any byte modified in the page </a:t>
            </a:r>
            <a:r>
              <a:rPr lang="en-US" altLang="zh-TW" dirty="0">
                <a:solidFill>
                  <a:srgbClr val="0070C0"/>
                </a:solidFill>
                <a:ea typeface="新細明體" pitchFamily="18" charset="-120"/>
              </a:rPr>
              <a:t>since last loaded</a:t>
            </a:r>
            <a:r>
              <a:rPr lang="en-US" altLang="zh-TW" dirty="0">
                <a:ea typeface="新細明體" pitchFamily="18" charset="-120"/>
              </a:rPr>
              <a:t>?”</a:t>
            </a:r>
          </a:p>
          <a:p>
            <a:pPr lvl="1"/>
            <a:r>
              <a:rPr lang="en-US" altLang="zh-TW" sz="2400" dirty="0">
                <a:ea typeface="新細明體" pitchFamily="18" charset="-120"/>
              </a:rPr>
              <a:t>Example usage: If no change has been made since last loaded into memory, the page content is the </a:t>
            </a:r>
            <a:r>
              <a:rPr lang="en-US" altLang="zh-TW" sz="2400" dirty="0">
                <a:solidFill>
                  <a:srgbClr val="0070C0"/>
                </a:solidFill>
                <a:ea typeface="新細明體" pitchFamily="18" charset="-120"/>
              </a:rPr>
              <a:t>same</a:t>
            </a:r>
            <a:r>
              <a:rPr lang="en-US" altLang="zh-TW" sz="2400" dirty="0">
                <a:ea typeface="新細明體" pitchFamily="18" charset="-120"/>
              </a:rPr>
              <a:t> as the copy in the swap file (hard disk). Therefore, when it is swapped out, the OS </a:t>
            </a:r>
            <a:r>
              <a:rPr lang="en-US" altLang="zh-TW" sz="2400" dirty="0">
                <a:solidFill>
                  <a:srgbClr val="0070C0"/>
                </a:solidFill>
                <a:ea typeface="新細明體" pitchFamily="18" charset="-120"/>
              </a:rPr>
              <a:t>does not </a:t>
            </a:r>
            <a:r>
              <a:rPr lang="en-US" altLang="zh-TW" sz="2400" dirty="0">
                <a:ea typeface="新細明體" pitchFamily="18" charset="-120"/>
              </a:rPr>
              <a:t>need to write the page to the swap file.</a:t>
            </a:r>
          </a:p>
          <a:p>
            <a:endParaRPr lang="en-US" dirty="0"/>
          </a:p>
        </p:txBody>
      </p:sp>
      <p:sp>
        <p:nvSpPr>
          <p:cNvPr id="3" name="Title 2">
            <a:extLst>
              <a:ext uri="{FF2B5EF4-FFF2-40B4-BE49-F238E27FC236}">
                <a16:creationId xmlns:a16="http://schemas.microsoft.com/office/drawing/2014/main" id="{4FE1EFC8-2E5E-427E-A488-09685BEDC102}"/>
              </a:ext>
            </a:extLst>
          </p:cNvPr>
          <p:cNvSpPr>
            <a:spLocks noGrp="1"/>
          </p:cNvSpPr>
          <p:nvPr>
            <p:ph type="title"/>
          </p:nvPr>
        </p:nvSpPr>
        <p:spPr/>
        <p:txBody>
          <a:bodyPr/>
          <a:lstStyle/>
          <a:p>
            <a:r>
              <a:rPr lang="en-US" altLang="zh-TW" dirty="0">
                <a:ea typeface="新細明體" pitchFamily="18" charset="-120"/>
              </a:rPr>
              <a:t>Modify Bit</a:t>
            </a:r>
            <a:endParaRPr lang="en-US" dirty="0"/>
          </a:p>
        </p:txBody>
      </p:sp>
      <p:sp>
        <p:nvSpPr>
          <p:cNvPr id="4" name="Slide Number Placeholder 3">
            <a:extLst>
              <a:ext uri="{FF2B5EF4-FFF2-40B4-BE49-F238E27FC236}">
                <a16:creationId xmlns:a16="http://schemas.microsoft.com/office/drawing/2014/main" id="{23B10F8A-13C3-4EE5-80DC-9D94B0ACA529}"/>
              </a:ext>
            </a:extLst>
          </p:cNvPr>
          <p:cNvSpPr>
            <a:spLocks noGrp="1"/>
          </p:cNvSpPr>
          <p:nvPr>
            <p:ph type="sldNum" sz="quarter" idx="15"/>
          </p:nvPr>
        </p:nvSpPr>
        <p:spPr/>
        <p:txBody>
          <a:bodyPr/>
          <a:lstStyle/>
          <a:p>
            <a:fld id="{19B51A1E-902D-48AF-9020-955120F399B6}" type="slidenum">
              <a:rPr lang="en-US" smtClean="0"/>
              <a:pPr/>
              <a:t>27</a:t>
            </a:fld>
            <a:endParaRPr lang="en-US" dirty="0"/>
          </a:p>
        </p:txBody>
      </p:sp>
      <p:sp>
        <p:nvSpPr>
          <p:cNvPr id="5" name="Rectangle 4">
            <a:extLst>
              <a:ext uri="{FF2B5EF4-FFF2-40B4-BE49-F238E27FC236}">
                <a16:creationId xmlns:a16="http://schemas.microsoft.com/office/drawing/2014/main" id="{2413E8FC-C3C6-4219-B2F2-0F5BEB22C65B}"/>
              </a:ext>
            </a:extLst>
          </p:cNvPr>
          <p:cNvSpPr>
            <a:spLocks noChangeArrowheads="1"/>
          </p:cNvSpPr>
          <p:nvPr/>
        </p:nvSpPr>
        <p:spPr bwMode="auto">
          <a:xfrm>
            <a:off x="6929717" y="4516875"/>
            <a:ext cx="3505200" cy="1066800"/>
          </a:xfrm>
          <a:prstGeom prst="rect">
            <a:avLst/>
          </a:prstGeom>
          <a:solidFill>
            <a:srgbClr val="FFFF66"/>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a:latin typeface="Arial" charset="0"/>
                <a:ea typeface="新細明體" pitchFamily="18" charset="-120"/>
              </a:rPr>
              <a:t>Other usage of the M bit is discussed in “page replacement algorithm” later in this chapter.</a:t>
            </a:r>
          </a:p>
        </p:txBody>
      </p:sp>
    </p:spTree>
    <p:extLst>
      <p:ext uri="{BB962C8B-B14F-4D97-AF65-F5344CB8AC3E}">
        <p14:creationId xmlns:p14="http://schemas.microsoft.com/office/powerpoint/2010/main" val="328534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A236-D1F5-40C1-B8EA-8F9633AEC18C}"/>
              </a:ext>
            </a:extLst>
          </p:cNvPr>
          <p:cNvSpPr>
            <a:spLocks noGrp="1"/>
          </p:cNvSpPr>
          <p:nvPr>
            <p:ph type="title"/>
          </p:nvPr>
        </p:nvSpPr>
        <p:spPr/>
        <p:txBody>
          <a:bodyPr/>
          <a:lstStyle/>
          <a:p>
            <a:r>
              <a:rPr lang="en-US" altLang="zh-TW" dirty="0">
                <a:ea typeface="新細明體" pitchFamily="18" charset="-120"/>
              </a:rPr>
              <a:t>Page Table Pointer</a:t>
            </a:r>
            <a:endParaRPr lang="en-US" dirty="0"/>
          </a:p>
        </p:txBody>
      </p:sp>
      <p:sp>
        <p:nvSpPr>
          <p:cNvPr id="3" name="Slide Number Placeholder 2">
            <a:extLst>
              <a:ext uri="{FF2B5EF4-FFF2-40B4-BE49-F238E27FC236}">
                <a16:creationId xmlns:a16="http://schemas.microsoft.com/office/drawing/2014/main" id="{DE8B1A83-0535-4077-9C79-31E889B05A31}"/>
              </a:ext>
            </a:extLst>
          </p:cNvPr>
          <p:cNvSpPr>
            <a:spLocks noGrp="1"/>
          </p:cNvSpPr>
          <p:nvPr>
            <p:ph type="sldNum" sz="quarter" idx="33"/>
          </p:nvPr>
        </p:nvSpPr>
        <p:spPr/>
        <p:txBody>
          <a:bodyPr/>
          <a:lstStyle/>
          <a:p>
            <a:fld id="{19B51A1E-902D-48AF-9020-955120F399B6}" type="slidenum">
              <a:rPr lang="en-US" noProof="0" smtClean="0"/>
              <a:pPr/>
              <a:t>28</a:t>
            </a:fld>
            <a:endParaRPr lang="en-US" noProof="0" dirty="0"/>
          </a:p>
        </p:txBody>
      </p:sp>
      <p:grpSp>
        <p:nvGrpSpPr>
          <p:cNvPr id="4" name="Group 3">
            <a:extLst>
              <a:ext uri="{FF2B5EF4-FFF2-40B4-BE49-F238E27FC236}">
                <a16:creationId xmlns:a16="http://schemas.microsoft.com/office/drawing/2014/main" id="{DF5AA677-9F88-4AFA-BA78-D68682C082D1}"/>
              </a:ext>
            </a:extLst>
          </p:cNvPr>
          <p:cNvGrpSpPr>
            <a:grpSpLocks/>
          </p:cNvGrpSpPr>
          <p:nvPr/>
        </p:nvGrpSpPr>
        <p:grpSpPr bwMode="auto">
          <a:xfrm>
            <a:off x="932329" y="1837773"/>
            <a:ext cx="1524000" cy="990600"/>
            <a:chOff x="192" y="1440"/>
            <a:chExt cx="960" cy="624"/>
          </a:xfrm>
        </p:grpSpPr>
        <p:sp>
          <p:nvSpPr>
            <p:cNvPr id="5" name="Rectangle 4">
              <a:extLst>
                <a:ext uri="{FF2B5EF4-FFF2-40B4-BE49-F238E27FC236}">
                  <a16:creationId xmlns:a16="http://schemas.microsoft.com/office/drawing/2014/main" id="{967FFED7-CF2E-4711-8FA6-2905C0318624}"/>
                </a:ext>
              </a:extLst>
            </p:cNvPr>
            <p:cNvSpPr>
              <a:spLocks noChangeArrowheads="1"/>
            </p:cNvSpPr>
            <p:nvPr/>
          </p:nvSpPr>
          <p:spPr bwMode="auto">
            <a:xfrm>
              <a:off x="295" y="1678"/>
              <a:ext cx="471" cy="214"/>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6" name="Rectangle 5">
              <a:extLst>
                <a:ext uri="{FF2B5EF4-FFF2-40B4-BE49-F238E27FC236}">
                  <a16:creationId xmlns:a16="http://schemas.microsoft.com/office/drawing/2014/main" id="{8662CE0E-CD44-4D74-89B6-2233EA1FAED0}"/>
                </a:ext>
              </a:extLst>
            </p:cNvPr>
            <p:cNvSpPr>
              <a:spLocks noChangeArrowheads="1"/>
            </p:cNvSpPr>
            <p:nvPr/>
          </p:nvSpPr>
          <p:spPr bwMode="auto">
            <a:xfrm>
              <a:off x="766" y="1678"/>
              <a:ext cx="343" cy="214"/>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ABC</a:t>
              </a:r>
            </a:p>
          </p:txBody>
        </p:sp>
        <p:sp>
          <p:nvSpPr>
            <p:cNvPr id="7" name="Rectangle 6">
              <a:extLst>
                <a:ext uri="{FF2B5EF4-FFF2-40B4-BE49-F238E27FC236}">
                  <a16:creationId xmlns:a16="http://schemas.microsoft.com/office/drawing/2014/main" id="{DE620697-9DB7-420E-91D4-01046124F7F0}"/>
                </a:ext>
              </a:extLst>
            </p:cNvPr>
            <p:cNvSpPr>
              <a:spLocks noChangeArrowheads="1"/>
            </p:cNvSpPr>
            <p:nvPr/>
          </p:nvSpPr>
          <p:spPr bwMode="auto">
            <a:xfrm>
              <a:off x="192" y="1440"/>
              <a:ext cx="682" cy="129"/>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page no.</a:t>
              </a:r>
            </a:p>
          </p:txBody>
        </p:sp>
        <p:sp>
          <p:nvSpPr>
            <p:cNvPr id="8" name="Rectangle 7">
              <a:extLst>
                <a:ext uri="{FF2B5EF4-FFF2-40B4-BE49-F238E27FC236}">
                  <a16:creationId xmlns:a16="http://schemas.microsoft.com/office/drawing/2014/main" id="{7FA3ED2D-3517-4C73-89CB-35BB17D98D7A}"/>
                </a:ext>
              </a:extLst>
            </p:cNvPr>
            <p:cNvSpPr>
              <a:spLocks noChangeArrowheads="1"/>
            </p:cNvSpPr>
            <p:nvPr/>
          </p:nvSpPr>
          <p:spPr bwMode="auto">
            <a:xfrm>
              <a:off x="681" y="1935"/>
              <a:ext cx="471" cy="129"/>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offset</a:t>
              </a:r>
            </a:p>
          </p:txBody>
        </p:sp>
        <p:sp>
          <p:nvSpPr>
            <p:cNvPr id="9" name="AutoShape 8">
              <a:extLst>
                <a:ext uri="{FF2B5EF4-FFF2-40B4-BE49-F238E27FC236}">
                  <a16:creationId xmlns:a16="http://schemas.microsoft.com/office/drawing/2014/main" id="{3ED78987-6EED-4ECD-83E4-62D63E39F750}"/>
                </a:ext>
              </a:extLst>
            </p:cNvPr>
            <p:cNvSpPr>
              <a:spLocks noChangeArrowheads="1"/>
            </p:cNvSpPr>
            <p:nvPr/>
          </p:nvSpPr>
          <p:spPr bwMode="auto">
            <a:xfrm>
              <a:off x="295" y="1581"/>
              <a:ext cx="471" cy="99"/>
            </a:xfrm>
            <a:prstGeom prst="leftRightArrow">
              <a:avLst>
                <a:gd name="adj1" fmla="val 50000"/>
                <a:gd name="adj2" fmla="val 95152"/>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0" name="Line 9">
            <a:extLst>
              <a:ext uri="{FF2B5EF4-FFF2-40B4-BE49-F238E27FC236}">
                <a16:creationId xmlns:a16="http://schemas.microsoft.com/office/drawing/2014/main" id="{B7FB21D1-8964-428A-93E8-7D089F117E91}"/>
              </a:ext>
            </a:extLst>
          </p:cNvPr>
          <p:cNvSpPr>
            <a:spLocks noChangeShapeType="1"/>
          </p:cNvSpPr>
          <p:nvPr/>
        </p:nvSpPr>
        <p:spPr bwMode="auto">
          <a:xfrm>
            <a:off x="4285129" y="3590373"/>
            <a:ext cx="609600"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1" name="Rectangle 10">
            <a:extLst>
              <a:ext uri="{FF2B5EF4-FFF2-40B4-BE49-F238E27FC236}">
                <a16:creationId xmlns:a16="http://schemas.microsoft.com/office/drawing/2014/main" id="{BD54698F-FF5A-4CD4-B354-DD342AB7E46F}"/>
              </a:ext>
            </a:extLst>
          </p:cNvPr>
          <p:cNvSpPr>
            <a:spLocks noChangeArrowheads="1"/>
          </p:cNvSpPr>
          <p:nvPr/>
        </p:nvSpPr>
        <p:spPr bwMode="auto">
          <a:xfrm>
            <a:off x="1770529" y="3885648"/>
            <a:ext cx="1143000" cy="31432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0123A000</a:t>
            </a:r>
          </a:p>
        </p:txBody>
      </p:sp>
      <p:sp>
        <p:nvSpPr>
          <p:cNvPr id="12" name="Oval 11">
            <a:extLst>
              <a:ext uri="{FF2B5EF4-FFF2-40B4-BE49-F238E27FC236}">
                <a16:creationId xmlns:a16="http://schemas.microsoft.com/office/drawing/2014/main" id="{FE49FF18-2495-4EDC-94DC-B43E5FB30925}"/>
              </a:ext>
            </a:extLst>
          </p:cNvPr>
          <p:cNvSpPr>
            <a:spLocks noChangeArrowheads="1"/>
          </p:cNvSpPr>
          <p:nvPr/>
        </p:nvSpPr>
        <p:spPr bwMode="auto">
          <a:xfrm>
            <a:off x="1999129" y="4733373"/>
            <a:ext cx="381000" cy="381000"/>
          </a:xfrm>
          <a:prstGeom prst="ellipse">
            <a:avLst/>
          </a:prstGeom>
          <a:solidFill>
            <a:srgbClr val="3333CC"/>
          </a:solidFill>
          <a:ln w="12700">
            <a:solidFill>
              <a:srgbClr val="0000FF"/>
            </a:solidFill>
            <a:round/>
            <a:headEnd type="none" w="sm" len="sm"/>
            <a:tailEnd type="none" w="sm" len="sm"/>
          </a:ln>
        </p:spPr>
        <p:txBody>
          <a:bodyPr wrap="none" anchor="ctr"/>
          <a:lstStyle/>
          <a:p>
            <a:pPr algn="ctr" eaLnBrk="0" fontAlgn="base" hangingPunct="0">
              <a:spcBef>
                <a:spcPct val="0"/>
              </a:spcBef>
              <a:spcAft>
                <a:spcPct val="0"/>
              </a:spcAft>
            </a:pPr>
            <a:r>
              <a:rPr kumimoji="1" lang="en-US" altLang="zh-TW" sz="2000" b="1">
                <a:solidFill>
                  <a:srgbClr val="FFFFFF"/>
                </a:solidFill>
                <a:latin typeface="Arial" charset="0"/>
                <a:ea typeface="新細明體" pitchFamily="18" charset="-120"/>
              </a:rPr>
              <a:t>+</a:t>
            </a:r>
          </a:p>
        </p:txBody>
      </p:sp>
      <p:sp>
        <p:nvSpPr>
          <p:cNvPr id="13" name="Line 12">
            <a:extLst>
              <a:ext uri="{FF2B5EF4-FFF2-40B4-BE49-F238E27FC236}">
                <a16:creationId xmlns:a16="http://schemas.microsoft.com/office/drawing/2014/main" id="{392C0768-2648-48B6-BA2D-EFA2FC886AE2}"/>
              </a:ext>
            </a:extLst>
          </p:cNvPr>
          <p:cNvSpPr>
            <a:spLocks noChangeShapeType="1"/>
          </p:cNvSpPr>
          <p:nvPr/>
        </p:nvSpPr>
        <p:spPr bwMode="auto">
          <a:xfrm>
            <a:off x="1313329" y="2599773"/>
            <a:ext cx="0" cy="2286000"/>
          </a:xfrm>
          <a:prstGeom prst="line">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4" name="Line 13">
            <a:extLst>
              <a:ext uri="{FF2B5EF4-FFF2-40B4-BE49-F238E27FC236}">
                <a16:creationId xmlns:a16="http://schemas.microsoft.com/office/drawing/2014/main" id="{010F23D7-61B8-42DA-A0BE-CC1262F4C00E}"/>
              </a:ext>
            </a:extLst>
          </p:cNvPr>
          <p:cNvSpPr>
            <a:spLocks noChangeShapeType="1"/>
          </p:cNvSpPr>
          <p:nvPr/>
        </p:nvSpPr>
        <p:spPr bwMode="auto">
          <a:xfrm>
            <a:off x="1313329" y="4885773"/>
            <a:ext cx="609600"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14">
            <a:extLst>
              <a:ext uri="{FF2B5EF4-FFF2-40B4-BE49-F238E27FC236}">
                <a16:creationId xmlns:a16="http://schemas.microsoft.com/office/drawing/2014/main" id="{3A805A02-C37C-4A30-BB1F-BEA774B95344}"/>
              </a:ext>
            </a:extLst>
          </p:cNvPr>
          <p:cNvSpPr>
            <a:spLocks noChangeShapeType="1"/>
          </p:cNvSpPr>
          <p:nvPr/>
        </p:nvSpPr>
        <p:spPr bwMode="auto">
          <a:xfrm>
            <a:off x="2227729" y="4199973"/>
            <a:ext cx="0" cy="53340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Line 15">
            <a:extLst>
              <a:ext uri="{FF2B5EF4-FFF2-40B4-BE49-F238E27FC236}">
                <a16:creationId xmlns:a16="http://schemas.microsoft.com/office/drawing/2014/main" id="{C70F0E83-166F-495A-8F03-3C8FD9FF080A}"/>
              </a:ext>
            </a:extLst>
          </p:cNvPr>
          <p:cNvSpPr>
            <a:spLocks noChangeShapeType="1"/>
          </p:cNvSpPr>
          <p:nvPr/>
        </p:nvSpPr>
        <p:spPr bwMode="auto">
          <a:xfrm>
            <a:off x="2380129" y="4885773"/>
            <a:ext cx="457200"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Rectangle 16">
            <a:extLst>
              <a:ext uri="{FF2B5EF4-FFF2-40B4-BE49-F238E27FC236}">
                <a16:creationId xmlns:a16="http://schemas.microsoft.com/office/drawing/2014/main" id="{4C66BD7F-D8EA-4F8D-9197-C8410D3F9208}"/>
              </a:ext>
            </a:extLst>
          </p:cNvPr>
          <p:cNvSpPr>
            <a:spLocks noChangeArrowheads="1"/>
          </p:cNvSpPr>
          <p:nvPr/>
        </p:nvSpPr>
        <p:spPr bwMode="auto">
          <a:xfrm>
            <a:off x="1541929" y="3514173"/>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srgbClr val="0000FF"/>
                </a:solidFill>
                <a:latin typeface="Arial" charset="0"/>
                <a:ea typeface="新細明體" pitchFamily="18" charset="-120"/>
              </a:rPr>
              <a:t>Page table pointer</a:t>
            </a:r>
          </a:p>
        </p:txBody>
      </p:sp>
      <p:sp>
        <p:nvSpPr>
          <p:cNvPr id="18" name="Line 17">
            <a:extLst>
              <a:ext uri="{FF2B5EF4-FFF2-40B4-BE49-F238E27FC236}">
                <a16:creationId xmlns:a16="http://schemas.microsoft.com/office/drawing/2014/main" id="{F9EC8D90-988C-4CF5-A349-BA6F27F173F7}"/>
              </a:ext>
            </a:extLst>
          </p:cNvPr>
          <p:cNvSpPr>
            <a:spLocks noChangeShapeType="1"/>
          </p:cNvSpPr>
          <p:nvPr/>
        </p:nvSpPr>
        <p:spPr bwMode="auto">
          <a:xfrm>
            <a:off x="2151529" y="1304373"/>
            <a:ext cx="2819400"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Line 18">
            <a:extLst>
              <a:ext uri="{FF2B5EF4-FFF2-40B4-BE49-F238E27FC236}">
                <a16:creationId xmlns:a16="http://schemas.microsoft.com/office/drawing/2014/main" id="{CB933838-0F8A-4DFA-9097-1C547D19343E}"/>
              </a:ext>
            </a:extLst>
          </p:cNvPr>
          <p:cNvSpPr>
            <a:spLocks noChangeShapeType="1"/>
          </p:cNvSpPr>
          <p:nvPr/>
        </p:nvSpPr>
        <p:spPr bwMode="auto">
          <a:xfrm>
            <a:off x="2151529" y="1304373"/>
            <a:ext cx="0" cy="83820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Line 19">
            <a:extLst>
              <a:ext uri="{FF2B5EF4-FFF2-40B4-BE49-F238E27FC236}">
                <a16:creationId xmlns:a16="http://schemas.microsoft.com/office/drawing/2014/main" id="{05578107-07DC-4E9F-91A2-5B745D19719B}"/>
              </a:ext>
            </a:extLst>
          </p:cNvPr>
          <p:cNvSpPr>
            <a:spLocks noChangeShapeType="1"/>
          </p:cNvSpPr>
          <p:nvPr/>
        </p:nvSpPr>
        <p:spPr bwMode="auto">
          <a:xfrm>
            <a:off x="4970929" y="1304373"/>
            <a:ext cx="0" cy="83820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Rectangle 20">
            <a:extLst>
              <a:ext uri="{FF2B5EF4-FFF2-40B4-BE49-F238E27FC236}">
                <a16:creationId xmlns:a16="http://schemas.microsoft.com/office/drawing/2014/main" id="{73C09141-D3C6-4794-B62F-FF5C3651AA88}"/>
              </a:ext>
            </a:extLst>
          </p:cNvPr>
          <p:cNvSpPr>
            <a:spLocks noChangeArrowheads="1"/>
          </p:cNvSpPr>
          <p:nvPr/>
        </p:nvSpPr>
        <p:spPr bwMode="auto">
          <a:xfrm>
            <a:off x="1008529" y="1228173"/>
            <a:ext cx="990600" cy="533400"/>
          </a:xfrm>
          <a:prstGeom prst="rect">
            <a:avLst/>
          </a:prstGeom>
          <a:solidFill>
            <a:srgbClr val="EAEAEA"/>
          </a:solidFill>
          <a:ln w="12700">
            <a:noFill/>
            <a:miter lim="800000"/>
            <a:headEnd type="none" w="sm" len="sm"/>
            <a:tailEnd type="none" w="sm" len="sm"/>
          </a:ln>
        </p:spPr>
        <p:txBody>
          <a:bodyPr anchor="ctr"/>
          <a:lstStyle/>
          <a:p>
            <a:pPr eaLnBrk="0" fontAlgn="base" hangingPunct="0">
              <a:spcBef>
                <a:spcPct val="0"/>
              </a:spcBef>
              <a:spcAft>
                <a:spcPct val="0"/>
              </a:spcAft>
            </a:pPr>
            <a:r>
              <a:rPr kumimoji="1" lang="en-US" altLang="zh-TW">
                <a:solidFill>
                  <a:prstClr val="black"/>
                </a:solidFill>
                <a:latin typeface="Arial" charset="0"/>
                <a:ea typeface="新細明體" pitchFamily="18" charset="-120"/>
              </a:rPr>
              <a:t>Logical addr</a:t>
            </a:r>
          </a:p>
        </p:txBody>
      </p:sp>
      <p:sp>
        <p:nvSpPr>
          <p:cNvPr id="22" name="Rectangle 21">
            <a:extLst>
              <a:ext uri="{FF2B5EF4-FFF2-40B4-BE49-F238E27FC236}">
                <a16:creationId xmlns:a16="http://schemas.microsoft.com/office/drawing/2014/main" id="{943E087A-EBDA-498C-8941-519848FC2A28}"/>
              </a:ext>
            </a:extLst>
          </p:cNvPr>
          <p:cNvSpPr>
            <a:spLocks noChangeArrowheads="1"/>
          </p:cNvSpPr>
          <p:nvPr/>
        </p:nvSpPr>
        <p:spPr bwMode="auto">
          <a:xfrm>
            <a:off x="5656729" y="1304373"/>
            <a:ext cx="3657600" cy="1371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The</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3333CC"/>
                </a:solidFill>
                <a:effectLst/>
                <a:uLnTx/>
                <a:uFillTx/>
                <a:latin typeface="Arial" charset="0"/>
                <a:ea typeface="新細明體" pitchFamily="18" charset="-120"/>
              </a:rPr>
              <a:t>page table pointer</a:t>
            </a: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is a register that holds the starting address of the page table of the running process.</a:t>
            </a:r>
          </a:p>
        </p:txBody>
      </p:sp>
      <p:sp>
        <p:nvSpPr>
          <p:cNvPr id="23" name="Rectangle 22">
            <a:extLst>
              <a:ext uri="{FF2B5EF4-FFF2-40B4-BE49-F238E27FC236}">
                <a16:creationId xmlns:a16="http://schemas.microsoft.com/office/drawing/2014/main" id="{5C124F65-849C-4FD5-A997-01E9882AC2EF}"/>
              </a:ext>
            </a:extLst>
          </p:cNvPr>
          <p:cNvSpPr>
            <a:spLocks noChangeArrowheads="1"/>
          </p:cNvSpPr>
          <p:nvPr/>
        </p:nvSpPr>
        <p:spPr bwMode="auto">
          <a:xfrm>
            <a:off x="5656729" y="2828373"/>
            <a:ext cx="3657600" cy="1219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In address translation, CPU computes the address of the relevant PTE by adding the page number to the page table pointer. </a:t>
            </a:r>
          </a:p>
        </p:txBody>
      </p:sp>
      <p:sp>
        <p:nvSpPr>
          <p:cNvPr id="24" name="Rectangle 23">
            <a:extLst>
              <a:ext uri="{FF2B5EF4-FFF2-40B4-BE49-F238E27FC236}">
                <a16:creationId xmlns:a16="http://schemas.microsoft.com/office/drawing/2014/main" id="{75ACB5B0-4799-4E43-BD09-FBFADA842AB9}"/>
              </a:ext>
            </a:extLst>
          </p:cNvPr>
          <p:cNvSpPr>
            <a:spLocks noChangeArrowheads="1"/>
          </p:cNvSpPr>
          <p:nvPr/>
        </p:nvSpPr>
        <p:spPr bwMode="auto">
          <a:xfrm>
            <a:off x="7409328" y="5419173"/>
            <a:ext cx="2220671" cy="457200"/>
          </a:xfrm>
          <a:prstGeom prst="rect">
            <a:avLst/>
          </a:prstGeom>
          <a:solidFill>
            <a:srgbClr val="FFFF66"/>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 Also read Fig 8.3</a:t>
            </a:r>
          </a:p>
        </p:txBody>
      </p:sp>
      <p:sp>
        <p:nvSpPr>
          <p:cNvPr id="25" name="Rectangle 24">
            <a:extLst>
              <a:ext uri="{FF2B5EF4-FFF2-40B4-BE49-F238E27FC236}">
                <a16:creationId xmlns:a16="http://schemas.microsoft.com/office/drawing/2014/main" id="{AFF5EED7-BB89-4582-865C-40DA73DBC4E1}"/>
              </a:ext>
            </a:extLst>
          </p:cNvPr>
          <p:cNvSpPr>
            <a:spLocks noChangeArrowheads="1"/>
          </p:cNvSpPr>
          <p:nvPr/>
        </p:nvSpPr>
        <p:spPr bwMode="auto">
          <a:xfrm>
            <a:off x="5656729" y="4199973"/>
            <a:ext cx="3657600" cy="9144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srgbClr val="000000"/>
                </a:solidFill>
                <a:effectLst/>
                <a:uLnTx/>
                <a:uFillTx/>
                <a:latin typeface="Arial" charset="0"/>
                <a:ea typeface="新細明體" pitchFamily="18" charset="-120"/>
              </a:rPr>
              <a:t>What happens to page table pointer in process switching? In thread switching?</a:t>
            </a:r>
          </a:p>
        </p:txBody>
      </p:sp>
      <p:sp>
        <p:nvSpPr>
          <p:cNvPr id="26" name="Rectangle 25">
            <a:extLst>
              <a:ext uri="{FF2B5EF4-FFF2-40B4-BE49-F238E27FC236}">
                <a16:creationId xmlns:a16="http://schemas.microsoft.com/office/drawing/2014/main" id="{E7075A99-D835-4A14-ADC5-1C8ED1FC6DB3}"/>
              </a:ext>
            </a:extLst>
          </p:cNvPr>
          <p:cNvSpPr>
            <a:spLocks noChangeArrowheads="1"/>
          </p:cNvSpPr>
          <p:nvPr/>
        </p:nvSpPr>
        <p:spPr bwMode="auto">
          <a:xfrm>
            <a:off x="2913529" y="4385711"/>
            <a:ext cx="598488" cy="344487"/>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00000</a:t>
            </a:r>
            <a:endParaRPr kumimoji="1" lang="en-US" altLang="zh-TW">
              <a:solidFill>
                <a:prstClr val="black"/>
              </a:solidFill>
              <a:latin typeface="Arial" charset="0"/>
              <a:ea typeface="新細明體" pitchFamily="18" charset="-120"/>
            </a:endParaRPr>
          </a:p>
        </p:txBody>
      </p:sp>
      <p:sp>
        <p:nvSpPr>
          <p:cNvPr id="27" name="Rectangle 26">
            <a:extLst>
              <a:ext uri="{FF2B5EF4-FFF2-40B4-BE49-F238E27FC236}">
                <a16:creationId xmlns:a16="http://schemas.microsoft.com/office/drawing/2014/main" id="{CFF032A9-39A1-488F-AB83-4E561A481B1B}"/>
              </a:ext>
            </a:extLst>
          </p:cNvPr>
          <p:cNvSpPr>
            <a:spLocks noChangeArrowheads="1"/>
          </p:cNvSpPr>
          <p:nvPr/>
        </p:nvSpPr>
        <p:spPr bwMode="auto">
          <a:xfrm>
            <a:off x="2913529" y="4730198"/>
            <a:ext cx="598488" cy="344488"/>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00001</a:t>
            </a:r>
            <a:endParaRPr kumimoji="1" lang="en-US" altLang="zh-TW">
              <a:solidFill>
                <a:prstClr val="black"/>
              </a:solidFill>
              <a:latin typeface="Arial" charset="0"/>
              <a:ea typeface="新細明體" pitchFamily="18" charset="-120"/>
            </a:endParaRPr>
          </a:p>
        </p:txBody>
      </p:sp>
      <p:sp>
        <p:nvSpPr>
          <p:cNvPr id="28" name="Rectangle 27">
            <a:extLst>
              <a:ext uri="{FF2B5EF4-FFF2-40B4-BE49-F238E27FC236}">
                <a16:creationId xmlns:a16="http://schemas.microsoft.com/office/drawing/2014/main" id="{6C14F86E-C2B8-4B83-8F9A-1623BFBE1424}"/>
              </a:ext>
            </a:extLst>
          </p:cNvPr>
          <p:cNvSpPr>
            <a:spLocks noChangeArrowheads="1"/>
          </p:cNvSpPr>
          <p:nvPr/>
        </p:nvSpPr>
        <p:spPr bwMode="auto">
          <a:xfrm>
            <a:off x="2913529" y="5074686"/>
            <a:ext cx="598488" cy="344487"/>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00002</a:t>
            </a:r>
            <a:endParaRPr kumimoji="1" lang="en-US" altLang="zh-TW">
              <a:solidFill>
                <a:prstClr val="black"/>
              </a:solidFill>
              <a:latin typeface="Arial" charset="0"/>
              <a:ea typeface="新細明體" pitchFamily="18" charset="-120"/>
            </a:endParaRPr>
          </a:p>
        </p:txBody>
      </p:sp>
      <p:sp>
        <p:nvSpPr>
          <p:cNvPr id="29" name="Rectangle 28">
            <a:extLst>
              <a:ext uri="{FF2B5EF4-FFF2-40B4-BE49-F238E27FC236}">
                <a16:creationId xmlns:a16="http://schemas.microsoft.com/office/drawing/2014/main" id="{8203C98E-9992-4FEE-A488-C5D27C2AFCA3}"/>
              </a:ext>
            </a:extLst>
          </p:cNvPr>
          <p:cNvSpPr>
            <a:spLocks noChangeArrowheads="1"/>
          </p:cNvSpPr>
          <p:nvPr/>
        </p:nvSpPr>
        <p:spPr bwMode="auto">
          <a:xfrm>
            <a:off x="4208929" y="4385711"/>
            <a:ext cx="327025" cy="344487"/>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0" name="Rectangle 29">
            <a:extLst>
              <a:ext uri="{FF2B5EF4-FFF2-40B4-BE49-F238E27FC236}">
                <a16:creationId xmlns:a16="http://schemas.microsoft.com/office/drawing/2014/main" id="{663474A2-1448-4B01-8350-BDEF4B2F7A78}"/>
              </a:ext>
            </a:extLst>
          </p:cNvPr>
          <p:cNvSpPr>
            <a:spLocks noChangeArrowheads="1"/>
          </p:cNvSpPr>
          <p:nvPr/>
        </p:nvSpPr>
        <p:spPr bwMode="auto">
          <a:xfrm>
            <a:off x="4208929" y="4730198"/>
            <a:ext cx="327025" cy="344488"/>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1" name="Rectangle 30">
            <a:extLst>
              <a:ext uri="{FF2B5EF4-FFF2-40B4-BE49-F238E27FC236}">
                <a16:creationId xmlns:a16="http://schemas.microsoft.com/office/drawing/2014/main" id="{D766E7BF-9D3B-4B25-8E24-DF791A406B31}"/>
              </a:ext>
            </a:extLst>
          </p:cNvPr>
          <p:cNvSpPr>
            <a:spLocks noChangeArrowheads="1"/>
          </p:cNvSpPr>
          <p:nvPr/>
        </p:nvSpPr>
        <p:spPr bwMode="auto">
          <a:xfrm>
            <a:off x="4208929" y="5074686"/>
            <a:ext cx="327025" cy="344487"/>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2" name="Rectangle 31">
            <a:extLst>
              <a:ext uri="{FF2B5EF4-FFF2-40B4-BE49-F238E27FC236}">
                <a16:creationId xmlns:a16="http://schemas.microsoft.com/office/drawing/2014/main" id="{E35B1E9D-8ABF-498D-A14A-766A6D84D2A1}"/>
              </a:ext>
            </a:extLst>
          </p:cNvPr>
          <p:cNvSpPr>
            <a:spLocks noChangeArrowheads="1"/>
          </p:cNvSpPr>
          <p:nvPr/>
        </p:nvSpPr>
        <p:spPr bwMode="auto">
          <a:xfrm>
            <a:off x="4535954" y="4385711"/>
            <a:ext cx="731838" cy="344487"/>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sp>
        <p:nvSpPr>
          <p:cNvPr id="33" name="Rectangle 32">
            <a:extLst>
              <a:ext uri="{FF2B5EF4-FFF2-40B4-BE49-F238E27FC236}">
                <a16:creationId xmlns:a16="http://schemas.microsoft.com/office/drawing/2014/main" id="{07B63ACB-59AF-410F-A7AB-5B6CD869E200}"/>
              </a:ext>
            </a:extLst>
          </p:cNvPr>
          <p:cNvSpPr>
            <a:spLocks noChangeArrowheads="1"/>
          </p:cNvSpPr>
          <p:nvPr/>
        </p:nvSpPr>
        <p:spPr bwMode="auto">
          <a:xfrm>
            <a:off x="4535954" y="4730198"/>
            <a:ext cx="731838" cy="344488"/>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34" name="Rectangle 33">
            <a:extLst>
              <a:ext uri="{FF2B5EF4-FFF2-40B4-BE49-F238E27FC236}">
                <a16:creationId xmlns:a16="http://schemas.microsoft.com/office/drawing/2014/main" id="{848E0AC7-89BC-4371-9E50-2070A4D50003}"/>
              </a:ext>
            </a:extLst>
          </p:cNvPr>
          <p:cNvSpPr>
            <a:spLocks noChangeArrowheads="1"/>
          </p:cNvSpPr>
          <p:nvPr/>
        </p:nvSpPr>
        <p:spPr bwMode="auto">
          <a:xfrm>
            <a:off x="4535954" y="5074686"/>
            <a:ext cx="731838" cy="344487"/>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35" name="Rectangle 34">
            <a:extLst>
              <a:ext uri="{FF2B5EF4-FFF2-40B4-BE49-F238E27FC236}">
                <a16:creationId xmlns:a16="http://schemas.microsoft.com/office/drawing/2014/main" id="{C8426513-B6B3-480E-9648-EE67A468AF82}"/>
              </a:ext>
            </a:extLst>
          </p:cNvPr>
          <p:cNvSpPr>
            <a:spLocks noChangeArrowheads="1"/>
          </p:cNvSpPr>
          <p:nvPr/>
        </p:nvSpPr>
        <p:spPr bwMode="auto">
          <a:xfrm>
            <a:off x="3893017" y="4385711"/>
            <a:ext cx="315912" cy="344487"/>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36" name="Rectangle 35">
            <a:extLst>
              <a:ext uri="{FF2B5EF4-FFF2-40B4-BE49-F238E27FC236}">
                <a16:creationId xmlns:a16="http://schemas.microsoft.com/office/drawing/2014/main" id="{193A80F6-659C-4195-BC25-EC8D79E52320}"/>
              </a:ext>
            </a:extLst>
          </p:cNvPr>
          <p:cNvSpPr>
            <a:spLocks noChangeArrowheads="1"/>
          </p:cNvSpPr>
          <p:nvPr/>
        </p:nvSpPr>
        <p:spPr bwMode="auto">
          <a:xfrm>
            <a:off x="3893017" y="4730198"/>
            <a:ext cx="315912" cy="344488"/>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37" name="Rectangle 36">
            <a:extLst>
              <a:ext uri="{FF2B5EF4-FFF2-40B4-BE49-F238E27FC236}">
                <a16:creationId xmlns:a16="http://schemas.microsoft.com/office/drawing/2014/main" id="{BDFC22AD-840A-4EF2-A137-DA09F4CA0A1F}"/>
              </a:ext>
            </a:extLst>
          </p:cNvPr>
          <p:cNvSpPr>
            <a:spLocks noChangeArrowheads="1"/>
          </p:cNvSpPr>
          <p:nvPr/>
        </p:nvSpPr>
        <p:spPr bwMode="auto">
          <a:xfrm>
            <a:off x="3893017" y="5074686"/>
            <a:ext cx="315912" cy="344487"/>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8" name="Rectangle 37">
            <a:extLst>
              <a:ext uri="{FF2B5EF4-FFF2-40B4-BE49-F238E27FC236}">
                <a16:creationId xmlns:a16="http://schemas.microsoft.com/office/drawing/2014/main" id="{12160FD0-0080-4C18-9AAB-C1E16B579B74}"/>
              </a:ext>
            </a:extLst>
          </p:cNvPr>
          <p:cNvSpPr>
            <a:spLocks noChangeArrowheads="1"/>
          </p:cNvSpPr>
          <p:nvPr/>
        </p:nvSpPr>
        <p:spPr bwMode="auto">
          <a:xfrm>
            <a:off x="3575517" y="4385711"/>
            <a:ext cx="317500" cy="344487"/>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39" name="Rectangle 38">
            <a:extLst>
              <a:ext uri="{FF2B5EF4-FFF2-40B4-BE49-F238E27FC236}">
                <a16:creationId xmlns:a16="http://schemas.microsoft.com/office/drawing/2014/main" id="{CC5AE7D6-2359-41BE-A024-811F755BBC74}"/>
              </a:ext>
            </a:extLst>
          </p:cNvPr>
          <p:cNvSpPr>
            <a:spLocks noChangeArrowheads="1"/>
          </p:cNvSpPr>
          <p:nvPr/>
        </p:nvSpPr>
        <p:spPr bwMode="auto">
          <a:xfrm>
            <a:off x="3575517" y="4730198"/>
            <a:ext cx="317500" cy="344488"/>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40" name="Rectangle 39">
            <a:extLst>
              <a:ext uri="{FF2B5EF4-FFF2-40B4-BE49-F238E27FC236}">
                <a16:creationId xmlns:a16="http://schemas.microsoft.com/office/drawing/2014/main" id="{CC22430D-E2B9-4BBA-A327-EE37DE70E9B8}"/>
              </a:ext>
            </a:extLst>
          </p:cNvPr>
          <p:cNvSpPr>
            <a:spLocks noChangeArrowheads="1"/>
          </p:cNvSpPr>
          <p:nvPr/>
        </p:nvSpPr>
        <p:spPr bwMode="auto">
          <a:xfrm>
            <a:off x="3575517" y="5074686"/>
            <a:ext cx="317500" cy="344487"/>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41" name="Rectangle 40">
            <a:extLst>
              <a:ext uri="{FF2B5EF4-FFF2-40B4-BE49-F238E27FC236}">
                <a16:creationId xmlns:a16="http://schemas.microsoft.com/office/drawing/2014/main" id="{1D241980-5873-4E45-A2FB-D60CB791DEEB}"/>
              </a:ext>
            </a:extLst>
          </p:cNvPr>
          <p:cNvSpPr>
            <a:spLocks noChangeArrowheads="1"/>
          </p:cNvSpPr>
          <p:nvPr/>
        </p:nvSpPr>
        <p:spPr bwMode="auto">
          <a:xfrm>
            <a:off x="3893017" y="5411236"/>
            <a:ext cx="315912" cy="34607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M</a:t>
            </a:r>
          </a:p>
        </p:txBody>
      </p:sp>
      <p:sp>
        <p:nvSpPr>
          <p:cNvPr id="42" name="Rectangle 41">
            <a:extLst>
              <a:ext uri="{FF2B5EF4-FFF2-40B4-BE49-F238E27FC236}">
                <a16:creationId xmlns:a16="http://schemas.microsoft.com/office/drawing/2014/main" id="{F7BDA598-0EF3-4A37-8739-4E8D9E8BD67D}"/>
              </a:ext>
            </a:extLst>
          </p:cNvPr>
          <p:cNvSpPr>
            <a:spLocks noChangeArrowheads="1"/>
          </p:cNvSpPr>
          <p:nvPr/>
        </p:nvSpPr>
        <p:spPr bwMode="auto">
          <a:xfrm>
            <a:off x="3575517" y="5411236"/>
            <a:ext cx="317500" cy="34607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P</a:t>
            </a:r>
          </a:p>
        </p:txBody>
      </p:sp>
      <p:sp>
        <p:nvSpPr>
          <p:cNvPr id="43" name="Rectangle 42">
            <a:extLst>
              <a:ext uri="{FF2B5EF4-FFF2-40B4-BE49-F238E27FC236}">
                <a16:creationId xmlns:a16="http://schemas.microsoft.com/office/drawing/2014/main" id="{F1298CF3-B13A-4AAC-9386-1000A7D9988F}"/>
              </a:ext>
            </a:extLst>
          </p:cNvPr>
          <p:cNvSpPr>
            <a:spLocks noChangeArrowheads="1"/>
          </p:cNvSpPr>
          <p:nvPr/>
        </p:nvSpPr>
        <p:spPr bwMode="auto">
          <a:xfrm>
            <a:off x="4004142" y="5746198"/>
            <a:ext cx="1728787" cy="206375"/>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frame number</a:t>
            </a:r>
          </a:p>
        </p:txBody>
      </p:sp>
      <p:sp>
        <p:nvSpPr>
          <p:cNvPr id="44" name="AutoShape 43">
            <a:extLst>
              <a:ext uri="{FF2B5EF4-FFF2-40B4-BE49-F238E27FC236}">
                <a16:creationId xmlns:a16="http://schemas.microsoft.com/office/drawing/2014/main" id="{4E053E7F-F42C-4D8C-9D13-D28A6B94578B}"/>
              </a:ext>
            </a:extLst>
          </p:cNvPr>
          <p:cNvSpPr>
            <a:spLocks noChangeArrowheads="1"/>
          </p:cNvSpPr>
          <p:nvPr/>
        </p:nvSpPr>
        <p:spPr bwMode="auto">
          <a:xfrm>
            <a:off x="4535954" y="5495373"/>
            <a:ext cx="731838" cy="174625"/>
          </a:xfrm>
          <a:prstGeom prst="leftRightArrow">
            <a:avLst>
              <a:gd name="adj1" fmla="val 50000"/>
              <a:gd name="adj2" fmla="val 83818"/>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200" b="1" i="0" u="none" strike="noStrike" kern="0" cap="none" spc="0" normalizeH="0" baseline="0" noProof="0">
              <a:ln>
                <a:noFill/>
              </a:ln>
              <a:solidFill>
                <a:prstClr val="black"/>
              </a:solidFill>
              <a:effectLst/>
              <a:uLnTx/>
              <a:uFillTx/>
              <a:ea typeface="新細明體" pitchFamily="18" charset="-120"/>
            </a:endParaRPr>
          </a:p>
        </p:txBody>
      </p:sp>
      <p:grpSp>
        <p:nvGrpSpPr>
          <p:cNvPr id="45" name="Group 44">
            <a:extLst>
              <a:ext uri="{FF2B5EF4-FFF2-40B4-BE49-F238E27FC236}">
                <a16:creationId xmlns:a16="http://schemas.microsoft.com/office/drawing/2014/main" id="{A9A103B3-5DF8-40AC-975F-352D3179F75F}"/>
              </a:ext>
            </a:extLst>
          </p:cNvPr>
          <p:cNvGrpSpPr>
            <a:grpSpLocks/>
          </p:cNvGrpSpPr>
          <p:nvPr/>
        </p:nvGrpSpPr>
        <p:grpSpPr bwMode="auto">
          <a:xfrm>
            <a:off x="3827929" y="1837773"/>
            <a:ext cx="1524000" cy="990600"/>
            <a:chOff x="2016" y="1440"/>
            <a:chExt cx="960" cy="624"/>
          </a:xfrm>
        </p:grpSpPr>
        <p:sp>
          <p:nvSpPr>
            <p:cNvPr id="46" name="Rectangle 45">
              <a:extLst>
                <a:ext uri="{FF2B5EF4-FFF2-40B4-BE49-F238E27FC236}">
                  <a16:creationId xmlns:a16="http://schemas.microsoft.com/office/drawing/2014/main" id="{65F9F1AD-1E91-4009-B8A9-98B91905C58D}"/>
                </a:ext>
              </a:extLst>
            </p:cNvPr>
            <p:cNvSpPr>
              <a:spLocks noChangeArrowheads="1"/>
            </p:cNvSpPr>
            <p:nvPr/>
          </p:nvSpPr>
          <p:spPr bwMode="auto">
            <a:xfrm>
              <a:off x="2119" y="1678"/>
              <a:ext cx="471" cy="214"/>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47" name="Rectangle 46">
              <a:extLst>
                <a:ext uri="{FF2B5EF4-FFF2-40B4-BE49-F238E27FC236}">
                  <a16:creationId xmlns:a16="http://schemas.microsoft.com/office/drawing/2014/main" id="{18FA9100-A093-4A86-8687-061C302116FF}"/>
                </a:ext>
              </a:extLst>
            </p:cNvPr>
            <p:cNvSpPr>
              <a:spLocks noChangeArrowheads="1"/>
            </p:cNvSpPr>
            <p:nvPr/>
          </p:nvSpPr>
          <p:spPr bwMode="auto">
            <a:xfrm>
              <a:off x="2590" y="1678"/>
              <a:ext cx="343" cy="214"/>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ABC</a:t>
              </a:r>
            </a:p>
          </p:txBody>
        </p:sp>
        <p:sp>
          <p:nvSpPr>
            <p:cNvPr id="48" name="Rectangle 47">
              <a:extLst>
                <a:ext uri="{FF2B5EF4-FFF2-40B4-BE49-F238E27FC236}">
                  <a16:creationId xmlns:a16="http://schemas.microsoft.com/office/drawing/2014/main" id="{8704F7EE-1205-4AE4-AF08-45B258CED2A4}"/>
                </a:ext>
              </a:extLst>
            </p:cNvPr>
            <p:cNvSpPr>
              <a:spLocks noChangeArrowheads="1"/>
            </p:cNvSpPr>
            <p:nvPr/>
          </p:nvSpPr>
          <p:spPr bwMode="auto">
            <a:xfrm>
              <a:off x="2016" y="1440"/>
              <a:ext cx="682" cy="129"/>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frame no.</a:t>
              </a:r>
            </a:p>
          </p:txBody>
        </p:sp>
        <p:sp>
          <p:nvSpPr>
            <p:cNvPr id="49" name="Rectangle 48">
              <a:extLst>
                <a:ext uri="{FF2B5EF4-FFF2-40B4-BE49-F238E27FC236}">
                  <a16:creationId xmlns:a16="http://schemas.microsoft.com/office/drawing/2014/main" id="{C4E0A564-D1F0-401E-98DD-4338A2BD8CF7}"/>
                </a:ext>
              </a:extLst>
            </p:cNvPr>
            <p:cNvSpPr>
              <a:spLocks noChangeArrowheads="1"/>
            </p:cNvSpPr>
            <p:nvPr/>
          </p:nvSpPr>
          <p:spPr bwMode="auto">
            <a:xfrm>
              <a:off x="2505" y="1935"/>
              <a:ext cx="471" cy="129"/>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offset</a:t>
              </a:r>
            </a:p>
          </p:txBody>
        </p:sp>
        <p:sp>
          <p:nvSpPr>
            <p:cNvPr id="50" name="AutoShape 49">
              <a:extLst>
                <a:ext uri="{FF2B5EF4-FFF2-40B4-BE49-F238E27FC236}">
                  <a16:creationId xmlns:a16="http://schemas.microsoft.com/office/drawing/2014/main" id="{80737F51-E28F-41D3-8D58-346485E98EF9}"/>
                </a:ext>
              </a:extLst>
            </p:cNvPr>
            <p:cNvSpPr>
              <a:spLocks noChangeArrowheads="1"/>
            </p:cNvSpPr>
            <p:nvPr/>
          </p:nvSpPr>
          <p:spPr bwMode="auto">
            <a:xfrm>
              <a:off x="2119" y="1581"/>
              <a:ext cx="471" cy="99"/>
            </a:xfrm>
            <a:prstGeom prst="leftRightArrow">
              <a:avLst>
                <a:gd name="adj1" fmla="val 50000"/>
                <a:gd name="adj2" fmla="val 95152"/>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51" name="Rectangle 50">
            <a:extLst>
              <a:ext uri="{FF2B5EF4-FFF2-40B4-BE49-F238E27FC236}">
                <a16:creationId xmlns:a16="http://schemas.microsoft.com/office/drawing/2014/main" id="{9851AEE7-8AEE-4F81-A48E-497AD9B1D399}"/>
              </a:ext>
            </a:extLst>
          </p:cNvPr>
          <p:cNvSpPr>
            <a:spLocks noChangeArrowheads="1"/>
          </p:cNvSpPr>
          <p:nvPr/>
        </p:nvSpPr>
        <p:spPr bwMode="auto">
          <a:xfrm>
            <a:off x="3142129" y="1532973"/>
            <a:ext cx="1143000" cy="533400"/>
          </a:xfrm>
          <a:prstGeom prst="rect">
            <a:avLst/>
          </a:prstGeom>
          <a:noFill/>
          <a:ln w="12700">
            <a:noFill/>
            <a:miter lim="800000"/>
            <a:headEnd type="none" w="sm" len="sm"/>
            <a:tailEnd type="none" w="sm" len="sm"/>
          </a:ln>
        </p:spPr>
        <p:txBody>
          <a:bodyPr anchor="ctr"/>
          <a:lstStyle/>
          <a:p>
            <a:pPr eaLnBrk="0" fontAlgn="base" hangingPunct="0">
              <a:spcBef>
                <a:spcPct val="0"/>
              </a:spcBef>
              <a:spcAft>
                <a:spcPct val="0"/>
              </a:spcAft>
            </a:pPr>
            <a:r>
              <a:rPr kumimoji="1" lang="en-US" altLang="zh-TW">
                <a:solidFill>
                  <a:prstClr val="black"/>
                </a:solidFill>
                <a:latin typeface="Arial" charset="0"/>
                <a:ea typeface="新細明體" pitchFamily="18" charset="-120"/>
              </a:rPr>
              <a:t>Physical addr</a:t>
            </a:r>
          </a:p>
        </p:txBody>
      </p:sp>
      <p:sp>
        <p:nvSpPr>
          <p:cNvPr id="52" name="Line 51">
            <a:extLst>
              <a:ext uri="{FF2B5EF4-FFF2-40B4-BE49-F238E27FC236}">
                <a16:creationId xmlns:a16="http://schemas.microsoft.com/office/drawing/2014/main" id="{E166071C-0E64-47F3-88E6-84C733745A7B}"/>
              </a:ext>
            </a:extLst>
          </p:cNvPr>
          <p:cNvSpPr>
            <a:spLocks noChangeShapeType="1"/>
          </p:cNvSpPr>
          <p:nvPr/>
        </p:nvSpPr>
        <p:spPr bwMode="auto">
          <a:xfrm>
            <a:off x="4285129" y="2599773"/>
            <a:ext cx="0" cy="990600"/>
          </a:xfrm>
          <a:prstGeom prst="line">
            <a:avLst/>
          </a:prstGeom>
          <a:noFill/>
          <a:ln w="19050">
            <a:solidFill>
              <a:sysClr val="windowText" lastClr="000000"/>
            </a:solidFill>
            <a:round/>
            <a:headEnd type="arrow" w="med" len="me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3" name="Line 52">
            <a:extLst>
              <a:ext uri="{FF2B5EF4-FFF2-40B4-BE49-F238E27FC236}">
                <a16:creationId xmlns:a16="http://schemas.microsoft.com/office/drawing/2014/main" id="{AA43AC74-C665-4FBB-9A8A-09217D6AEB6B}"/>
              </a:ext>
            </a:extLst>
          </p:cNvPr>
          <p:cNvSpPr>
            <a:spLocks noChangeShapeType="1"/>
          </p:cNvSpPr>
          <p:nvPr/>
        </p:nvSpPr>
        <p:spPr bwMode="auto">
          <a:xfrm>
            <a:off x="4894729" y="3666573"/>
            <a:ext cx="0" cy="1143000"/>
          </a:xfrm>
          <a:prstGeom prst="line">
            <a:avLst/>
          </a:prstGeom>
          <a:noFill/>
          <a:ln w="19050">
            <a:solidFill>
              <a:sysClr val="windowText" lastClr="000000"/>
            </a:solidFill>
            <a:round/>
            <a:headEnd type="arrow" w="med" len="me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4" name="Rectangle 53">
            <a:extLst>
              <a:ext uri="{FF2B5EF4-FFF2-40B4-BE49-F238E27FC236}">
                <a16:creationId xmlns:a16="http://schemas.microsoft.com/office/drawing/2014/main" id="{6045B262-D7FE-4DBC-B005-2B9F7F14919E}"/>
              </a:ext>
            </a:extLst>
          </p:cNvPr>
          <p:cNvSpPr>
            <a:spLocks noChangeArrowheads="1"/>
          </p:cNvSpPr>
          <p:nvPr/>
        </p:nvSpPr>
        <p:spPr bwMode="auto">
          <a:xfrm>
            <a:off x="3446929" y="4047573"/>
            <a:ext cx="1371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table</a:t>
            </a:r>
          </a:p>
        </p:txBody>
      </p:sp>
    </p:spTree>
    <p:extLst>
      <p:ext uri="{BB962C8B-B14F-4D97-AF65-F5344CB8AC3E}">
        <p14:creationId xmlns:p14="http://schemas.microsoft.com/office/powerpoint/2010/main" val="1150051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673D-50A6-4797-AE15-CCD0BE10400F}"/>
              </a:ext>
            </a:extLst>
          </p:cNvPr>
          <p:cNvSpPr>
            <a:spLocks noGrp="1"/>
          </p:cNvSpPr>
          <p:nvPr>
            <p:ph type="title"/>
          </p:nvPr>
        </p:nvSpPr>
        <p:spPr>
          <a:xfrm>
            <a:off x="432000" y="432000"/>
            <a:ext cx="9447106" cy="432000"/>
          </a:xfrm>
        </p:spPr>
        <p:txBody>
          <a:bodyPr/>
          <a:lstStyle/>
          <a:p>
            <a:r>
              <a:rPr lang="en-US" altLang="zh-TW" kern="0" dirty="0">
                <a:ea typeface="新細明體" pitchFamily="18" charset="-120"/>
              </a:rPr>
              <a:t>Address Translation in a Paging System</a:t>
            </a:r>
            <a:endParaRPr lang="en-US" dirty="0"/>
          </a:p>
        </p:txBody>
      </p:sp>
      <p:sp>
        <p:nvSpPr>
          <p:cNvPr id="3" name="Slide Number Placeholder 2">
            <a:extLst>
              <a:ext uri="{FF2B5EF4-FFF2-40B4-BE49-F238E27FC236}">
                <a16:creationId xmlns:a16="http://schemas.microsoft.com/office/drawing/2014/main" id="{21F91BA3-21A6-41A3-9251-9E999621881B}"/>
              </a:ext>
            </a:extLst>
          </p:cNvPr>
          <p:cNvSpPr>
            <a:spLocks noGrp="1"/>
          </p:cNvSpPr>
          <p:nvPr>
            <p:ph type="sldNum" sz="quarter" idx="33"/>
          </p:nvPr>
        </p:nvSpPr>
        <p:spPr/>
        <p:txBody>
          <a:bodyPr/>
          <a:lstStyle/>
          <a:p>
            <a:fld id="{19B51A1E-902D-48AF-9020-955120F399B6}" type="slidenum">
              <a:rPr lang="en-US" noProof="0" smtClean="0"/>
              <a:pPr/>
              <a:t>29</a:t>
            </a:fld>
            <a:endParaRPr lang="en-US" noProof="0" dirty="0"/>
          </a:p>
        </p:txBody>
      </p:sp>
      <p:pic>
        <p:nvPicPr>
          <p:cNvPr id="4" name="Picture 2">
            <a:extLst>
              <a:ext uri="{FF2B5EF4-FFF2-40B4-BE49-F238E27FC236}">
                <a16:creationId xmlns:a16="http://schemas.microsoft.com/office/drawing/2014/main" id="{962EC27F-BE58-4685-B640-9B408EECF925}"/>
              </a:ext>
            </a:extLst>
          </p:cNvPr>
          <p:cNvPicPr>
            <a:picLocks noChangeAspect="1" noChangeArrowheads="1"/>
          </p:cNvPicPr>
          <p:nvPr/>
        </p:nvPicPr>
        <p:blipFill>
          <a:blip r:embed="rId2" cstate="print"/>
          <a:srcRect b="9145"/>
          <a:stretch>
            <a:fillRect/>
          </a:stretch>
        </p:blipFill>
        <p:spPr bwMode="auto">
          <a:xfrm>
            <a:off x="2209800" y="1174377"/>
            <a:ext cx="7202488" cy="4953000"/>
          </a:xfrm>
          <a:prstGeom prst="rect">
            <a:avLst/>
          </a:prstGeom>
          <a:noFill/>
          <a:ln w="9525">
            <a:noFill/>
            <a:miter lim="800000"/>
            <a:headEnd/>
            <a:tailEnd/>
          </a:ln>
        </p:spPr>
      </p:pic>
    </p:spTree>
    <p:extLst>
      <p:ext uri="{BB962C8B-B14F-4D97-AF65-F5344CB8AC3E}">
        <p14:creationId xmlns:p14="http://schemas.microsoft.com/office/powerpoint/2010/main" val="247230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E73D-D6DC-48EA-9C4A-8248365B68F6}"/>
              </a:ext>
            </a:extLst>
          </p:cNvPr>
          <p:cNvSpPr>
            <a:spLocks noGrp="1"/>
          </p:cNvSpPr>
          <p:nvPr>
            <p:ph idx="1"/>
          </p:nvPr>
        </p:nvSpPr>
        <p:spPr>
          <a:xfrm>
            <a:off x="370613" y="1274325"/>
            <a:ext cx="8665811" cy="4679250"/>
          </a:xfrm>
        </p:spPr>
        <p:txBody>
          <a:bodyPr/>
          <a:lstStyle/>
          <a:p>
            <a:r>
              <a:rPr lang="en-US" altLang="zh-TW" dirty="0">
                <a:ea typeface="新細明體" pitchFamily="18" charset="-120"/>
              </a:rPr>
              <a:t>Each page is mapped to a frame </a:t>
            </a:r>
            <a:r>
              <a:rPr lang="en-US" altLang="zh-TW" dirty="0">
                <a:solidFill>
                  <a:srgbClr val="FF0000"/>
                </a:solidFill>
                <a:ea typeface="新細明體" pitchFamily="18" charset="-120"/>
              </a:rPr>
              <a:t>independently</a:t>
            </a:r>
          </a:p>
          <a:p>
            <a:pPr lvl="1"/>
            <a:r>
              <a:rPr lang="en-US" altLang="zh-TW" dirty="0">
                <a:ea typeface="新細明體" pitchFamily="18" charset="-120"/>
              </a:rPr>
              <a:t>A process may be broken up into pieces that do </a:t>
            </a:r>
            <a:r>
              <a:rPr lang="en-US" altLang="zh-TW" b="1" dirty="0">
                <a:ea typeface="新細明體" pitchFamily="18" charset="-120"/>
              </a:rPr>
              <a:t>NOT</a:t>
            </a:r>
            <a:r>
              <a:rPr lang="en-US" altLang="zh-TW" dirty="0">
                <a:ea typeface="新細明體" pitchFamily="18" charset="-120"/>
              </a:rPr>
              <a:t> need to be located </a:t>
            </a:r>
            <a:r>
              <a:rPr lang="en-US" altLang="zh-TW" dirty="0">
                <a:solidFill>
                  <a:srgbClr val="0070C0"/>
                </a:solidFill>
                <a:ea typeface="新細明體" pitchFamily="18" charset="-120"/>
              </a:rPr>
              <a:t>contiguously</a:t>
            </a:r>
            <a:r>
              <a:rPr lang="en-US" altLang="zh-TW" dirty="0">
                <a:ea typeface="新細明體" pitchFamily="18" charset="-120"/>
              </a:rPr>
              <a:t> in RAM</a:t>
            </a:r>
          </a:p>
          <a:p>
            <a:pPr lvl="1"/>
            <a:r>
              <a:rPr lang="en-US" altLang="zh-TW" dirty="0">
                <a:ea typeface="新細明體" pitchFamily="18" charset="-120"/>
              </a:rPr>
              <a:t>The OS may </a:t>
            </a:r>
            <a:r>
              <a:rPr lang="en-US" altLang="zh-TW" dirty="0">
                <a:solidFill>
                  <a:srgbClr val="0070C0"/>
                </a:solidFill>
                <a:ea typeface="新細明體" pitchFamily="18" charset="-120"/>
              </a:rPr>
              <a:t>partially</a:t>
            </a:r>
            <a:r>
              <a:rPr lang="en-US" altLang="zh-TW" dirty="0">
                <a:ea typeface="新細明體" pitchFamily="18" charset="-120"/>
              </a:rPr>
              <a:t> swap a process.  E.g., page 0 and page 2 are in RAM, while page 1 is swapped out to hard disk.</a:t>
            </a:r>
          </a:p>
        </p:txBody>
      </p:sp>
      <p:sp>
        <p:nvSpPr>
          <p:cNvPr id="3" name="Title 2">
            <a:extLst>
              <a:ext uri="{FF2B5EF4-FFF2-40B4-BE49-F238E27FC236}">
                <a16:creationId xmlns:a16="http://schemas.microsoft.com/office/drawing/2014/main" id="{F337FB98-76ED-4FE8-9533-087CBAA8657D}"/>
              </a:ext>
            </a:extLst>
          </p:cNvPr>
          <p:cNvSpPr>
            <a:spLocks noGrp="1"/>
          </p:cNvSpPr>
          <p:nvPr>
            <p:ph type="title"/>
          </p:nvPr>
        </p:nvSpPr>
        <p:spPr>
          <a:xfrm>
            <a:off x="391238" y="231498"/>
            <a:ext cx="9198000" cy="672927"/>
          </a:xfrm>
        </p:spPr>
        <p:txBody>
          <a:bodyPr/>
          <a:lstStyle/>
          <a:p>
            <a:r>
              <a:rPr lang="en-US" altLang="zh-TW" dirty="0">
                <a:ea typeface="新細明體" pitchFamily="18" charset="-120"/>
              </a:rPr>
              <a:t>Two Characteristics – 2 </a:t>
            </a:r>
            <a:endParaRPr lang="en-US" dirty="0"/>
          </a:p>
        </p:txBody>
      </p:sp>
      <p:sp>
        <p:nvSpPr>
          <p:cNvPr id="4" name="Slide Number Placeholder 3">
            <a:extLst>
              <a:ext uri="{FF2B5EF4-FFF2-40B4-BE49-F238E27FC236}">
                <a16:creationId xmlns:a16="http://schemas.microsoft.com/office/drawing/2014/main" id="{40D37F44-1C56-492C-9D83-967EA85D94E7}"/>
              </a:ext>
            </a:extLst>
          </p:cNvPr>
          <p:cNvSpPr>
            <a:spLocks noGrp="1"/>
          </p:cNvSpPr>
          <p:nvPr>
            <p:ph type="sldNum" sz="quarter" idx="15"/>
          </p:nvPr>
        </p:nvSpPr>
        <p:spPr/>
        <p:txBody>
          <a:bodyPr/>
          <a:lstStyle/>
          <a:p>
            <a:fld id="{19B51A1E-902D-48AF-9020-955120F399B6}" type="slidenum">
              <a:rPr lang="en-US" smtClean="0"/>
              <a:pPr/>
              <a:t>3</a:t>
            </a:fld>
            <a:endParaRPr lang="en-US" dirty="0"/>
          </a:p>
        </p:txBody>
      </p:sp>
      <p:pic>
        <p:nvPicPr>
          <p:cNvPr id="6" name="Picture Placeholder 17" descr="decorative element">
            <a:extLst>
              <a:ext uri="{FF2B5EF4-FFF2-40B4-BE49-F238E27FC236}">
                <a16:creationId xmlns:a16="http://schemas.microsoft.com/office/drawing/2014/main" id="{9C8EC59E-48CC-4E13-8045-D7E8BD2DF5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295089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3748-AF6A-4D17-B3CC-E900097DE111}"/>
              </a:ext>
            </a:extLst>
          </p:cNvPr>
          <p:cNvSpPr>
            <a:spLocks noGrp="1"/>
          </p:cNvSpPr>
          <p:nvPr>
            <p:ph type="title"/>
          </p:nvPr>
        </p:nvSpPr>
        <p:spPr/>
        <p:txBody>
          <a:bodyPr/>
          <a:lstStyle/>
          <a:p>
            <a:r>
              <a:rPr lang="en-US" altLang="zh-TW" dirty="0">
                <a:ea typeface="新細明體" pitchFamily="18" charset="-120"/>
              </a:rPr>
              <a:t>How CPU reads a PTE</a:t>
            </a:r>
            <a:endParaRPr lang="en-US" dirty="0"/>
          </a:p>
        </p:txBody>
      </p:sp>
      <p:sp>
        <p:nvSpPr>
          <p:cNvPr id="3" name="Slide Number Placeholder 2">
            <a:extLst>
              <a:ext uri="{FF2B5EF4-FFF2-40B4-BE49-F238E27FC236}">
                <a16:creationId xmlns:a16="http://schemas.microsoft.com/office/drawing/2014/main" id="{5F84C6B4-A510-4037-8EF3-A69AB957240D}"/>
              </a:ext>
            </a:extLst>
          </p:cNvPr>
          <p:cNvSpPr>
            <a:spLocks noGrp="1"/>
          </p:cNvSpPr>
          <p:nvPr>
            <p:ph type="sldNum" sz="quarter" idx="33"/>
          </p:nvPr>
        </p:nvSpPr>
        <p:spPr/>
        <p:txBody>
          <a:bodyPr/>
          <a:lstStyle/>
          <a:p>
            <a:fld id="{19B51A1E-902D-48AF-9020-955120F399B6}" type="slidenum">
              <a:rPr lang="en-US" noProof="0" smtClean="0"/>
              <a:pPr/>
              <a:t>30</a:t>
            </a:fld>
            <a:endParaRPr lang="en-US" noProof="0" dirty="0"/>
          </a:p>
        </p:txBody>
      </p:sp>
      <p:sp>
        <p:nvSpPr>
          <p:cNvPr id="4" name="Rectangle 2">
            <a:extLst>
              <a:ext uri="{FF2B5EF4-FFF2-40B4-BE49-F238E27FC236}">
                <a16:creationId xmlns:a16="http://schemas.microsoft.com/office/drawing/2014/main" id="{7618AF3A-EEBA-44EC-A73D-5497FEE9E2E0}"/>
              </a:ext>
            </a:extLst>
          </p:cNvPr>
          <p:cNvSpPr>
            <a:spLocks noChangeArrowheads="1"/>
          </p:cNvSpPr>
          <p:nvPr/>
        </p:nvSpPr>
        <p:spPr bwMode="auto">
          <a:xfrm>
            <a:off x="977149" y="1730188"/>
            <a:ext cx="3886200" cy="2286000"/>
          </a:xfrm>
          <a:prstGeom prst="rect">
            <a:avLst/>
          </a:prstGeom>
          <a:solidFill>
            <a:srgbClr val="CCEC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 name="Rectangle 3">
            <a:extLst>
              <a:ext uri="{FF2B5EF4-FFF2-40B4-BE49-F238E27FC236}">
                <a16:creationId xmlns:a16="http://schemas.microsoft.com/office/drawing/2014/main" id="{1584C155-7C39-4FEB-902D-13547FF92C71}"/>
              </a:ext>
            </a:extLst>
          </p:cNvPr>
          <p:cNvSpPr>
            <a:spLocks noChangeArrowheads="1"/>
          </p:cNvSpPr>
          <p:nvPr/>
        </p:nvSpPr>
        <p:spPr bwMode="auto">
          <a:xfrm>
            <a:off x="6158749" y="1730188"/>
            <a:ext cx="2362200" cy="4114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 name="Rectangle 5">
            <a:extLst>
              <a:ext uri="{FF2B5EF4-FFF2-40B4-BE49-F238E27FC236}">
                <a16:creationId xmlns:a16="http://schemas.microsoft.com/office/drawing/2014/main" id="{E42B1D31-DD87-4771-A16E-FAC28202BFF4}"/>
              </a:ext>
            </a:extLst>
          </p:cNvPr>
          <p:cNvSpPr>
            <a:spLocks noChangeArrowheads="1"/>
          </p:cNvSpPr>
          <p:nvPr/>
        </p:nvSpPr>
        <p:spPr bwMode="auto">
          <a:xfrm>
            <a:off x="3110749" y="2263588"/>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7" name="Rectangle 6">
            <a:extLst>
              <a:ext uri="{FF2B5EF4-FFF2-40B4-BE49-F238E27FC236}">
                <a16:creationId xmlns:a16="http://schemas.microsoft.com/office/drawing/2014/main" id="{81EBEBA5-DCDB-484A-A520-97D5AF80E2EF}"/>
              </a:ext>
            </a:extLst>
          </p:cNvPr>
          <p:cNvSpPr>
            <a:spLocks noChangeArrowheads="1"/>
          </p:cNvSpPr>
          <p:nvPr/>
        </p:nvSpPr>
        <p:spPr bwMode="auto">
          <a:xfrm>
            <a:off x="3948949" y="2263588"/>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AAA</a:t>
            </a:r>
          </a:p>
        </p:txBody>
      </p:sp>
      <p:sp>
        <p:nvSpPr>
          <p:cNvPr id="8" name="Rectangle 7">
            <a:extLst>
              <a:ext uri="{FF2B5EF4-FFF2-40B4-BE49-F238E27FC236}">
                <a16:creationId xmlns:a16="http://schemas.microsoft.com/office/drawing/2014/main" id="{4047B923-8EAA-457B-B71E-757349C3AFDF}"/>
              </a:ext>
            </a:extLst>
          </p:cNvPr>
          <p:cNvSpPr>
            <a:spLocks noChangeArrowheads="1"/>
          </p:cNvSpPr>
          <p:nvPr/>
        </p:nvSpPr>
        <p:spPr bwMode="auto">
          <a:xfrm>
            <a:off x="3110749" y="3025588"/>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 name="Rectangle 8">
            <a:extLst>
              <a:ext uri="{FF2B5EF4-FFF2-40B4-BE49-F238E27FC236}">
                <a16:creationId xmlns:a16="http://schemas.microsoft.com/office/drawing/2014/main" id="{24BD75EB-AA1E-4874-B73B-9FB57921AA2E}"/>
              </a:ext>
            </a:extLst>
          </p:cNvPr>
          <p:cNvSpPr>
            <a:spLocks noChangeArrowheads="1"/>
          </p:cNvSpPr>
          <p:nvPr/>
        </p:nvSpPr>
        <p:spPr bwMode="auto">
          <a:xfrm>
            <a:off x="3948949" y="3025588"/>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AAA</a:t>
            </a:r>
          </a:p>
        </p:txBody>
      </p:sp>
      <p:sp>
        <p:nvSpPr>
          <p:cNvPr id="10" name="Rectangle 9">
            <a:extLst>
              <a:ext uri="{FF2B5EF4-FFF2-40B4-BE49-F238E27FC236}">
                <a16:creationId xmlns:a16="http://schemas.microsoft.com/office/drawing/2014/main" id="{B7B0536F-4F48-4060-B958-9DE6A4260F53}"/>
              </a:ext>
            </a:extLst>
          </p:cNvPr>
          <p:cNvSpPr>
            <a:spLocks noChangeArrowheads="1"/>
          </p:cNvSpPr>
          <p:nvPr/>
        </p:nvSpPr>
        <p:spPr bwMode="auto">
          <a:xfrm>
            <a:off x="1358149" y="3025588"/>
            <a:ext cx="12954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0123A000</a:t>
            </a:r>
          </a:p>
        </p:txBody>
      </p:sp>
      <p:sp>
        <p:nvSpPr>
          <p:cNvPr id="11" name="Rectangle 10">
            <a:extLst>
              <a:ext uri="{FF2B5EF4-FFF2-40B4-BE49-F238E27FC236}">
                <a16:creationId xmlns:a16="http://schemas.microsoft.com/office/drawing/2014/main" id="{CD3DDEB6-157D-463C-8099-8DC31540F639}"/>
              </a:ext>
            </a:extLst>
          </p:cNvPr>
          <p:cNvSpPr>
            <a:spLocks noChangeArrowheads="1"/>
          </p:cNvSpPr>
          <p:nvPr/>
        </p:nvSpPr>
        <p:spPr bwMode="auto">
          <a:xfrm>
            <a:off x="1358149" y="2720788"/>
            <a:ext cx="1447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table ptr</a:t>
            </a:r>
          </a:p>
        </p:txBody>
      </p:sp>
      <p:sp>
        <p:nvSpPr>
          <p:cNvPr id="12" name="Rectangle 11">
            <a:extLst>
              <a:ext uri="{FF2B5EF4-FFF2-40B4-BE49-F238E27FC236}">
                <a16:creationId xmlns:a16="http://schemas.microsoft.com/office/drawing/2014/main" id="{7C1BCFBC-F989-4A59-9E4B-6FC80990D9EE}"/>
              </a:ext>
            </a:extLst>
          </p:cNvPr>
          <p:cNvSpPr>
            <a:spLocks noChangeArrowheads="1"/>
          </p:cNvSpPr>
          <p:nvPr/>
        </p:nvSpPr>
        <p:spPr bwMode="auto">
          <a:xfrm>
            <a:off x="3186949" y="1958788"/>
            <a:ext cx="1219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Logical addr</a:t>
            </a:r>
          </a:p>
        </p:txBody>
      </p:sp>
      <p:sp>
        <p:nvSpPr>
          <p:cNvPr id="13" name="Rectangle 12">
            <a:extLst>
              <a:ext uri="{FF2B5EF4-FFF2-40B4-BE49-F238E27FC236}">
                <a16:creationId xmlns:a16="http://schemas.microsoft.com/office/drawing/2014/main" id="{48F193AD-01C4-4568-AFF7-451AA42DA8ED}"/>
              </a:ext>
            </a:extLst>
          </p:cNvPr>
          <p:cNvSpPr>
            <a:spLocks noChangeArrowheads="1"/>
          </p:cNvSpPr>
          <p:nvPr/>
        </p:nvSpPr>
        <p:spPr bwMode="auto">
          <a:xfrm>
            <a:off x="3034549" y="2720788"/>
            <a:ext cx="15240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Physical addr</a:t>
            </a:r>
          </a:p>
        </p:txBody>
      </p:sp>
      <p:sp>
        <p:nvSpPr>
          <p:cNvPr id="14" name="Rectangle 13">
            <a:extLst>
              <a:ext uri="{FF2B5EF4-FFF2-40B4-BE49-F238E27FC236}">
                <a16:creationId xmlns:a16="http://schemas.microsoft.com/office/drawing/2014/main" id="{BA7F52FD-C0C4-4CA0-928F-BB9A86263A26}"/>
              </a:ext>
            </a:extLst>
          </p:cNvPr>
          <p:cNvSpPr>
            <a:spLocks noChangeArrowheads="1"/>
          </p:cNvSpPr>
          <p:nvPr/>
        </p:nvSpPr>
        <p:spPr bwMode="auto">
          <a:xfrm>
            <a:off x="7073149" y="4092388"/>
            <a:ext cx="13716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table</a:t>
            </a:r>
          </a:p>
        </p:txBody>
      </p:sp>
      <p:sp>
        <p:nvSpPr>
          <p:cNvPr id="15" name="Rectangle 14">
            <a:extLst>
              <a:ext uri="{FF2B5EF4-FFF2-40B4-BE49-F238E27FC236}">
                <a16:creationId xmlns:a16="http://schemas.microsoft.com/office/drawing/2014/main" id="{B19DFA79-C720-4D76-AF3B-03ECB3387A8A}"/>
              </a:ext>
            </a:extLst>
          </p:cNvPr>
          <p:cNvSpPr>
            <a:spLocks noChangeArrowheads="1"/>
          </p:cNvSpPr>
          <p:nvPr/>
        </p:nvSpPr>
        <p:spPr bwMode="auto">
          <a:xfrm>
            <a:off x="6615949" y="4244788"/>
            <a:ext cx="457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M</a:t>
            </a:r>
          </a:p>
        </p:txBody>
      </p:sp>
      <p:sp>
        <p:nvSpPr>
          <p:cNvPr id="16" name="Rectangle 15">
            <a:extLst>
              <a:ext uri="{FF2B5EF4-FFF2-40B4-BE49-F238E27FC236}">
                <a16:creationId xmlns:a16="http://schemas.microsoft.com/office/drawing/2014/main" id="{282D8CAD-145B-412A-A7AD-F2084B7E6DAC}"/>
              </a:ext>
            </a:extLst>
          </p:cNvPr>
          <p:cNvSpPr>
            <a:spLocks noChangeArrowheads="1"/>
          </p:cNvSpPr>
          <p:nvPr/>
        </p:nvSpPr>
        <p:spPr bwMode="auto">
          <a:xfrm>
            <a:off x="6311149" y="4244788"/>
            <a:ext cx="457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t>
            </a:r>
          </a:p>
        </p:txBody>
      </p:sp>
      <p:sp>
        <p:nvSpPr>
          <p:cNvPr id="17" name="Rectangle 16">
            <a:extLst>
              <a:ext uri="{FF2B5EF4-FFF2-40B4-BE49-F238E27FC236}">
                <a16:creationId xmlns:a16="http://schemas.microsoft.com/office/drawing/2014/main" id="{8ADB5EC7-2C62-41C6-8F34-D6FBC5A0C768}"/>
              </a:ext>
            </a:extLst>
          </p:cNvPr>
          <p:cNvSpPr>
            <a:spLocks noChangeArrowheads="1"/>
          </p:cNvSpPr>
          <p:nvPr/>
        </p:nvSpPr>
        <p:spPr bwMode="auto">
          <a:xfrm>
            <a:off x="6692149" y="4611501"/>
            <a:ext cx="304800" cy="30956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8" name="Rectangle 17">
            <a:extLst>
              <a:ext uri="{FF2B5EF4-FFF2-40B4-BE49-F238E27FC236}">
                <a16:creationId xmlns:a16="http://schemas.microsoft.com/office/drawing/2014/main" id="{48C5A55F-A6D6-4667-8B70-BE385A58637B}"/>
              </a:ext>
            </a:extLst>
          </p:cNvPr>
          <p:cNvSpPr>
            <a:spLocks noChangeArrowheads="1"/>
          </p:cNvSpPr>
          <p:nvPr/>
        </p:nvSpPr>
        <p:spPr bwMode="auto">
          <a:xfrm>
            <a:off x="6692149" y="4921063"/>
            <a:ext cx="304800" cy="309563"/>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19" name="Rectangle 18">
            <a:extLst>
              <a:ext uri="{FF2B5EF4-FFF2-40B4-BE49-F238E27FC236}">
                <a16:creationId xmlns:a16="http://schemas.microsoft.com/office/drawing/2014/main" id="{D60D9416-A036-4589-B366-9EE5319CFDAB}"/>
              </a:ext>
            </a:extLst>
          </p:cNvPr>
          <p:cNvSpPr>
            <a:spLocks noChangeArrowheads="1"/>
          </p:cNvSpPr>
          <p:nvPr/>
        </p:nvSpPr>
        <p:spPr bwMode="auto">
          <a:xfrm>
            <a:off x="6692149" y="5230626"/>
            <a:ext cx="304800" cy="30956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0" name="Rectangle 19">
            <a:extLst>
              <a:ext uri="{FF2B5EF4-FFF2-40B4-BE49-F238E27FC236}">
                <a16:creationId xmlns:a16="http://schemas.microsoft.com/office/drawing/2014/main" id="{7C3E9DA6-B239-4720-BAE4-5CA957FFD860}"/>
              </a:ext>
            </a:extLst>
          </p:cNvPr>
          <p:cNvSpPr>
            <a:spLocks noChangeArrowheads="1"/>
          </p:cNvSpPr>
          <p:nvPr/>
        </p:nvSpPr>
        <p:spPr bwMode="auto">
          <a:xfrm>
            <a:off x="6996949" y="4611501"/>
            <a:ext cx="304800" cy="30956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1" name="Rectangle 20">
            <a:extLst>
              <a:ext uri="{FF2B5EF4-FFF2-40B4-BE49-F238E27FC236}">
                <a16:creationId xmlns:a16="http://schemas.microsoft.com/office/drawing/2014/main" id="{9047E21F-4873-4F02-A7A1-1CDAFAF71764}"/>
              </a:ext>
            </a:extLst>
          </p:cNvPr>
          <p:cNvSpPr>
            <a:spLocks noChangeArrowheads="1"/>
          </p:cNvSpPr>
          <p:nvPr/>
        </p:nvSpPr>
        <p:spPr bwMode="auto">
          <a:xfrm>
            <a:off x="6996949" y="4921063"/>
            <a:ext cx="304800" cy="309563"/>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2" name="Rectangle 21">
            <a:extLst>
              <a:ext uri="{FF2B5EF4-FFF2-40B4-BE49-F238E27FC236}">
                <a16:creationId xmlns:a16="http://schemas.microsoft.com/office/drawing/2014/main" id="{1964AE41-05E4-43E7-BF89-1192CC1425E1}"/>
              </a:ext>
            </a:extLst>
          </p:cNvPr>
          <p:cNvSpPr>
            <a:spLocks noChangeArrowheads="1"/>
          </p:cNvSpPr>
          <p:nvPr/>
        </p:nvSpPr>
        <p:spPr bwMode="auto">
          <a:xfrm>
            <a:off x="6996949" y="5230626"/>
            <a:ext cx="304800" cy="30956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3" name="Rectangle 22">
            <a:extLst>
              <a:ext uri="{FF2B5EF4-FFF2-40B4-BE49-F238E27FC236}">
                <a16:creationId xmlns:a16="http://schemas.microsoft.com/office/drawing/2014/main" id="{F5094871-9F2D-4758-9D9F-A77A1D595B61}"/>
              </a:ext>
            </a:extLst>
          </p:cNvPr>
          <p:cNvSpPr>
            <a:spLocks noChangeArrowheads="1"/>
          </p:cNvSpPr>
          <p:nvPr/>
        </p:nvSpPr>
        <p:spPr bwMode="auto">
          <a:xfrm>
            <a:off x="6387349" y="4611501"/>
            <a:ext cx="304800" cy="30956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24" name="Rectangle 23">
            <a:extLst>
              <a:ext uri="{FF2B5EF4-FFF2-40B4-BE49-F238E27FC236}">
                <a16:creationId xmlns:a16="http://schemas.microsoft.com/office/drawing/2014/main" id="{64BE56EB-BDD7-4210-BC79-151F3423998A}"/>
              </a:ext>
            </a:extLst>
          </p:cNvPr>
          <p:cNvSpPr>
            <a:spLocks noChangeArrowheads="1"/>
          </p:cNvSpPr>
          <p:nvPr/>
        </p:nvSpPr>
        <p:spPr bwMode="auto">
          <a:xfrm>
            <a:off x="6387349" y="4921063"/>
            <a:ext cx="304800" cy="309563"/>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25" name="Rectangle 24">
            <a:extLst>
              <a:ext uri="{FF2B5EF4-FFF2-40B4-BE49-F238E27FC236}">
                <a16:creationId xmlns:a16="http://schemas.microsoft.com/office/drawing/2014/main" id="{14012D39-882F-433B-A2D1-9D17246238BB}"/>
              </a:ext>
            </a:extLst>
          </p:cNvPr>
          <p:cNvSpPr>
            <a:spLocks noChangeArrowheads="1"/>
          </p:cNvSpPr>
          <p:nvPr/>
        </p:nvSpPr>
        <p:spPr bwMode="auto">
          <a:xfrm>
            <a:off x="6387349" y="5230626"/>
            <a:ext cx="304800" cy="30956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26" name="Rectangle 25">
            <a:extLst>
              <a:ext uri="{FF2B5EF4-FFF2-40B4-BE49-F238E27FC236}">
                <a16:creationId xmlns:a16="http://schemas.microsoft.com/office/drawing/2014/main" id="{1D6B1AC3-C9B8-44DC-A69C-20FC58F6EF17}"/>
              </a:ext>
            </a:extLst>
          </p:cNvPr>
          <p:cNvSpPr>
            <a:spLocks noChangeArrowheads="1"/>
          </p:cNvSpPr>
          <p:nvPr/>
        </p:nvSpPr>
        <p:spPr bwMode="auto">
          <a:xfrm>
            <a:off x="7301749" y="4611501"/>
            <a:ext cx="838200" cy="30956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sp>
        <p:nvSpPr>
          <p:cNvPr id="27" name="Rectangle 26">
            <a:extLst>
              <a:ext uri="{FF2B5EF4-FFF2-40B4-BE49-F238E27FC236}">
                <a16:creationId xmlns:a16="http://schemas.microsoft.com/office/drawing/2014/main" id="{9DED0D1D-2B27-45A1-967B-AFF699E17085}"/>
              </a:ext>
            </a:extLst>
          </p:cNvPr>
          <p:cNvSpPr>
            <a:spLocks noChangeArrowheads="1"/>
          </p:cNvSpPr>
          <p:nvPr/>
        </p:nvSpPr>
        <p:spPr bwMode="auto">
          <a:xfrm>
            <a:off x="7301749" y="4921063"/>
            <a:ext cx="838200" cy="309563"/>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28" name="Rectangle 27">
            <a:extLst>
              <a:ext uri="{FF2B5EF4-FFF2-40B4-BE49-F238E27FC236}">
                <a16:creationId xmlns:a16="http://schemas.microsoft.com/office/drawing/2014/main" id="{49CDBEEE-3A3E-4620-B57E-CF5F0E432F63}"/>
              </a:ext>
            </a:extLst>
          </p:cNvPr>
          <p:cNvSpPr>
            <a:spLocks noChangeArrowheads="1"/>
          </p:cNvSpPr>
          <p:nvPr/>
        </p:nvSpPr>
        <p:spPr bwMode="auto">
          <a:xfrm>
            <a:off x="7301749" y="5230626"/>
            <a:ext cx="838200" cy="309562"/>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29" name="Line 28">
            <a:extLst>
              <a:ext uri="{FF2B5EF4-FFF2-40B4-BE49-F238E27FC236}">
                <a16:creationId xmlns:a16="http://schemas.microsoft.com/office/drawing/2014/main" id="{CC57C8BC-4523-4ED3-B2F4-480B931F6435}"/>
              </a:ext>
            </a:extLst>
          </p:cNvPr>
          <p:cNvSpPr>
            <a:spLocks noChangeShapeType="1"/>
          </p:cNvSpPr>
          <p:nvPr/>
        </p:nvSpPr>
        <p:spPr bwMode="auto">
          <a:xfrm>
            <a:off x="6158749" y="4016188"/>
            <a:ext cx="2362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0" name="Line 29">
            <a:extLst>
              <a:ext uri="{FF2B5EF4-FFF2-40B4-BE49-F238E27FC236}">
                <a16:creationId xmlns:a16="http://schemas.microsoft.com/office/drawing/2014/main" id="{86E4C0C1-E240-4EDE-8847-EDF1A513158C}"/>
              </a:ext>
            </a:extLst>
          </p:cNvPr>
          <p:cNvSpPr>
            <a:spLocks noChangeShapeType="1"/>
          </p:cNvSpPr>
          <p:nvPr/>
        </p:nvSpPr>
        <p:spPr bwMode="auto">
          <a:xfrm>
            <a:off x="6158749" y="2263588"/>
            <a:ext cx="2362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1" name="Line 30">
            <a:extLst>
              <a:ext uri="{FF2B5EF4-FFF2-40B4-BE49-F238E27FC236}">
                <a16:creationId xmlns:a16="http://schemas.microsoft.com/office/drawing/2014/main" id="{188050E2-FFFB-4AE8-B995-439F82CA9086}"/>
              </a:ext>
            </a:extLst>
          </p:cNvPr>
          <p:cNvSpPr>
            <a:spLocks noChangeShapeType="1"/>
          </p:cNvSpPr>
          <p:nvPr/>
        </p:nvSpPr>
        <p:spPr bwMode="auto">
          <a:xfrm>
            <a:off x="6158749" y="2796988"/>
            <a:ext cx="2362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2" name="Line 31">
            <a:extLst>
              <a:ext uri="{FF2B5EF4-FFF2-40B4-BE49-F238E27FC236}">
                <a16:creationId xmlns:a16="http://schemas.microsoft.com/office/drawing/2014/main" id="{BF88F41D-8A78-48AB-A530-3B312FF9729A}"/>
              </a:ext>
            </a:extLst>
          </p:cNvPr>
          <p:cNvSpPr>
            <a:spLocks noChangeShapeType="1"/>
          </p:cNvSpPr>
          <p:nvPr/>
        </p:nvSpPr>
        <p:spPr bwMode="auto">
          <a:xfrm>
            <a:off x="6158749" y="3330388"/>
            <a:ext cx="2362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3" name="Rectangle 32">
            <a:extLst>
              <a:ext uri="{FF2B5EF4-FFF2-40B4-BE49-F238E27FC236}">
                <a16:creationId xmlns:a16="http://schemas.microsoft.com/office/drawing/2014/main" id="{C9AB5BDE-676D-4A7C-9CDE-B925E5C69007}"/>
              </a:ext>
            </a:extLst>
          </p:cNvPr>
          <p:cNvSpPr>
            <a:spLocks noChangeArrowheads="1"/>
          </p:cNvSpPr>
          <p:nvPr/>
        </p:nvSpPr>
        <p:spPr bwMode="auto">
          <a:xfrm>
            <a:off x="8520949" y="1882588"/>
            <a:ext cx="990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Frame 0</a:t>
            </a:r>
          </a:p>
        </p:txBody>
      </p:sp>
      <p:sp>
        <p:nvSpPr>
          <p:cNvPr id="34" name="Rectangle 33">
            <a:extLst>
              <a:ext uri="{FF2B5EF4-FFF2-40B4-BE49-F238E27FC236}">
                <a16:creationId xmlns:a16="http://schemas.microsoft.com/office/drawing/2014/main" id="{D568C4E9-02C7-4C7B-AF4B-38633B35441B}"/>
              </a:ext>
            </a:extLst>
          </p:cNvPr>
          <p:cNvSpPr>
            <a:spLocks noChangeArrowheads="1"/>
          </p:cNvSpPr>
          <p:nvPr/>
        </p:nvSpPr>
        <p:spPr bwMode="auto">
          <a:xfrm>
            <a:off x="8520949" y="2415988"/>
            <a:ext cx="990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Frame 1</a:t>
            </a:r>
          </a:p>
        </p:txBody>
      </p:sp>
      <p:sp>
        <p:nvSpPr>
          <p:cNvPr id="35" name="Rectangle 34">
            <a:extLst>
              <a:ext uri="{FF2B5EF4-FFF2-40B4-BE49-F238E27FC236}">
                <a16:creationId xmlns:a16="http://schemas.microsoft.com/office/drawing/2014/main" id="{ACDA15AB-59AF-4BE6-A6E2-54DCE5F229F6}"/>
              </a:ext>
            </a:extLst>
          </p:cNvPr>
          <p:cNvSpPr>
            <a:spLocks noChangeArrowheads="1"/>
          </p:cNvSpPr>
          <p:nvPr/>
        </p:nvSpPr>
        <p:spPr bwMode="auto">
          <a:xfrm>
            <a:off x="8520949" y="2949388"/>
            <a:ext cx="990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Frame 2</a:t>
            </a:r>
          </a:p>
        </p:txBody>
      </p:sp>
      <p:sp>
        <p:nvSpPr>
          <p:cNvPr id="36" name="Rectangle 35">
            <a:extLst>
              <a:ext uri="{FF2B5EF4-FFF2-40B4-BE49-F238E27FC236}">
                <a16:creationId xmlns:a16="http://schemas.microsoft.com/office/drawing/2014/main" id="{EC68F681-F797-47F0-98D6-AE9C76CF1C67}"/>
              </a:ext>
            </a:extLst>
          </p:cNvPr>
          <p:cNvSpPr>
            <a:spLocks noChangeArrowheads="1"/>
          </p:cNvSpPr>
          <p:nvPr/>
        </p:nvSpPr>
        <p:spPr bwMode="auto">
          <a:xfrm>
            <a:off x="8520949" y="5311588"/>
            <a:ext cx="990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Frame</a:t>
            </a:r>
            <a:br>
              <a:rPr kumimoji="1" lang="en-US" altLang="zh-TW">
                <a:solidFill>
                  <a:prstClr val="black"/>
                </a:solidFill>
                <a:latin typeface="Arial" charset="0"/>
                <a:ea typeface="新細明體" pitchFamily="18" charset="-120"/>
              </a:rPr>
            </a:br>
            <a:r>
              <a:rPr kumimoji="1" lang="en-US" altLang="zh-TW">
                <a:solidFill>
                  <a:prstClr val="black"/>
                </a:solidFill>
                <a:latin typeface="Arial" charset="0"/>
                <a:ea typeface="新細明體" pitchFamily="18" charset="-120"/>
              </a:rPr>
              <a:t>0123A</a:t>
            </a:r>
          </a:p>
        </p:txBody>
      </p:sp>
      <p:sp>
        <p:nvSpPr>
          <p:cNvPr id="37" name="Rectangle 36">
            <a:extLst>
              <a:ext uri="{FF2B5EF4-FFF2-40B4-BE49-F238E27FC236}">
                <a16:creationId xmlns:a16="http://schemas.microsoft.com/office/drawing/2014/main" id="{3EE172F1-526E-4E6B-9B2B-D9777BB720B6}"/>
              </a:ext>
            </a:extLst>
          </p:cNvPr>
          <p:cNvSpPr>
            <a:spLocks noChangeArrowheads="1"/>
          </p:cNvSpPr>
          <p:nvPr/>
        </p:nvSpPr>
        <p:spPr bwMode="auto">
          <a:xfrm>
            <a:off x="6768349" y="1349188"/>
            <a:ext cx="990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RAM</a:t>
            </a:r>
          </a:p>
        </p:txBody>
      </p:sp>
      <p:sp>
        <p:nvSpPr>
          <p:cNvPr id="38" name="Rectangle 37">
            <a:extLst>
              <a:ext uri="{FF2B5EF4-FFF2-40B4-BE49-F238E27FC236}">
                <a16:creationId xmlns:a16="http://schemas.microsoft.com/office/drawing/2014/main" id="{62036E61-7B7B-423D-9F36-57707D1A23CF}"/>
              </a:ext>
            </a:extLst>
          </p:cNvPr>
          <p:cNvSpPr>
            <a:spLocks noChangeArrowheads="1"/>
          </p:cNvSpPr>
          <p:nvPr/>
        </p:nvSpPr>
        <p:spPr bwMode="auto">
          <a:xfrm>
            <a:off x="2272549" y="1349188"/>
            <a:ext cx="990600" cy="228600"/>
          </a:xfrm>
          <a:prstGeom prst="rect">
            <a:avLst/>
          </a:prstGeom>
          <a:solidFill>
            <a:srgbClr val="EAEAEA"/>
          </a:solid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CPU</a:t>
            </a:r>
          </a:p>
        </p:txBody>
      </p:sp>
      <p:sp>
        <p:nvSpPr>
          <p:cNvPr id="39" name="Line 38">
            <a:extLst>
              <a:ext uri="{FF2B5EF4-FFF2-40B4-BE49-F238E27FC236}">
                <a16:creationId xmlns:a16="http://schemas.microsoft.com/office/drawing/2014/main" id="{0E80D21F-C804-441B-B252-538BC34512C9}"/>
              </a:ext>
            </a:extLst>
          </p:cNvPr>
          <p:cNvSpPr>
            <a:spLocks noChangeShapeType="1"/>
          </p:cNvSpPr>
          <p:nvPr/>
        </p:nvSpPr>
        <p:spPr bwMode="auto">
          <a:xfrm>
            <a:off x="1205749" y="6073588"/>
            <a:ext cx="5943600"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0" name="Line 39">
            <a:extLst>
              <a:ext uri="{FF2B5EF4-FFF2-40B4-BE49-F238E27FC236}">
                <a16:creationId xmlns:a16="http://schemas.microsoft.com/office/drawing/2014/main" id="{C131DE2B-D0E2-4AB1-8E43-78553045275F}"/>
              </a:ext>
            </a:extLst>
          </p:cNvPr>
          <p:cNvSpPr>
            <a:spLocks noChangeShapeType="1"/>
          </p:cNvSpPr>
          <p:nvPr/>
        </p:nvSpPr>
        <p:spPr bwMode="auto">
          <a:xfrm flipV="1">
            <a:off x="1205749" y="4092388"/>
            <a:ext cx="0" cy="1981200"/>
          </a:xfrm>
          <a:prstGeom prst="line">
            <a:avLst/>
          </a:prstGeom>
          <a:noFill/>
          <a:ln w="19050">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1" name="Line 40">
            <a:extLst>
              <a:ext uri="{FF2B5EF4-FFF2-40B4-BE49-F238E27FC236}">
                <a16:creationId xmlns:a16="http://schemas.microsoft.com/office/drawing/2014/main" id="{CBD541BD-E07F-4E6A-9FD6-41AC6D23D4A6}"/>
              </a:ext>
            </a:extLst>
          </p:cNvPr>
          <p:cNvSpPr>
            <a:spLocks noChangeShapeType="1"/>
          </p:cNvSpPr>
          <p:nvPr/>
        </p:nvSpPr>
        <p:spPr bwMode="auto">
          <a:xfrm flipV="1">
            <a:off x="7149349" y="5844988"/>
            <a:ext cx="0" cy="228600"/>
          </a:xfrm>
          <a:prstGeom prst="line">
            <a:avLst/>
          </a:prstGeom>
          <a:noFill/>
          <a:ln w="19050">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Rectangle 41">
            <a:extLst>
              <a:ext uri="{FF2B5EF4-FFF2-40B4-BE49-F238E27FC236}">
                <a16:creationId xmlns:a16="http://schemas.microsoft.com/office/drawing/2014/main" id="{14432C53-1173-4070-B292-66F092C5B729}"/>
              </a:ext>
            </a:extLst>
          </p:cNvPr>
          <p:cNvSpPr>
            <a:spLocks noChangeArrowheads="1"/>
          </p:cNvSpPr>
          <p:nvPr/>
        </p:nvSpPr>
        <p:spPr bwMode="auto">
          <a:xfrm>
            <a:off x="1281949" y="5387788"/>
            <a:ext cx="2895600" cy="609600"/>
          </a:xfrm>
          <a:prstGeom prst="rect">
            <a:avLst/>
          </a:prstGeom>
          <a:noFill/>
          <a:ln w="12700">
            <a:noFill/>
            <a:miter lim="800000"/>
            <a:headEnd type="none" w="sm" len="sm"/>
            <a:tailEnd type="none" w="sm" len="sm"/>
          </a:ln>
        </p:spPr>
        <p:txBody>
          <a:bodyPr anchor="ctr"/>
          <a:lstStyle/>
          <a:p>
            <a:pPr eaLnBrk="0" fontAlgn="base" hangingPunct="0">
              <a:spcBef>
                <a:spcPct val="0"/>
              </a:spcBef>
              <a:spcAft>
                <a:spcPct val="0"/>
              </a:spcAft>
            </a:pPr>
            <a:r>
              <a:rPr kumimoji="1" lang="en-US" altLang="zh-TW">
                <a:solidFill>
                  <a:prstClr val="black"/>
                </a:solidFill>
                <a:latin typeface="Arial" charset="0"/>
                <a:ea typeface="新細明體" pitchFamily="18" charset="-120"/>
              </a:rPr>
              <a:t>Read the data at physical address 00000AAA</a:t>
            </a:r>
          </a:p>
        </p:txBody>
      </p:sp>
      <p:sp>
        <p:nvSpPr>
          <p:cNvPr id="43" name="Rectangle 42">
            <a:extLst>
              <a:ext uri="{FF2B5EF4-FFF2-40B4-BE49-F238E27FC236}">
                <a16:creationId xmlns:a16="http://schemas.microsoft.com/office/drawing/2014/main" id="{B5EE09FA-0A66-4CCC-9DF4-DF01558DB42E}"/>
              </a:ext>
            </a:extLst>
          </p:cNvPr>
          <p:cNvSpPr>
            <a:spLocks noChangeArrowheads="1"/>
          </p:cNvSpPr>
          <p:nvPr/>
        </p:nvSpPr>
        <p:spPr bwMode="auto">
          <a:xfrm>
            <a:off x="6311149" y="4878201"/>
            <a:ext cx="1905000" cy="433387"/>
          </a:xfrm>
          <a:prstGeom prst="rect">
            <a:avLst/>
          </a:prstGeom>
          <a:noFill/>
          <a:ln w="12700">
            <a:solidFill>
              <a:srgbClr val="3333CC"/>
            </a:solidFill>
            <a:miter lim="800000"/>
            <a:headEnd type="none" w="sm" len="sm"/>
            <a:tailEnd type="none" w="sm" len="sm"/>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grpSp>
        <p:nvGrpSpPr>
          <p:cNvPr id="44" name="Group 43">
            <a:extLst>
              <a:ext uri="{FF2B5EF4-FFF2-40B4-BE49-F238E27FC236}">
                <a16:creationId xmlns:a16="http://schemas.microsoft.com/office/drawing/2014/main" id="{16DCED3E-C196-41BF-ACB7-828956CE4FEA}"/>
              </a:ext>
            </a:extLst>
          </p:cNvPr>
          <p:cNvGrpSpPr>
            <a:grpSpLocks/>
          </p:cNvGrpSpPr>
          <p:nvPr/>
        </p:nvGrpSpPr>
        <p:grpSpPr bwMode="auto">
          <a:xfrm>
            <a:off x="1281949" y="3787588"/>
            <a:ext cx="3886200" cy="1371600"/>
            <a:chOff x="480" y="2544"/>
            <a:chExt cx="2448" cy="864"/>
          </a:xfrm>
        </p:grpSpPr>
        <p:sp>
          <p:nvSpPr>
            <p:cNvPr id="45" name="Rectangle 44">
              <a:extLst>
                <a:ext uri="{FF2B5EF4-FFF2-40B4-BE49-F238E27FC236}">
                  <a16:creationId xmlns:a16="http://schemas.microsoft.com/office/drawing/2014/main" id="{7D2AD638-850B-418A-81F6-020E062D14E1}"/>
                </a:ext>
              </a:extLst>
            </p:cNvPr>
            <p:cNvSpPr>
              <a:spLocks noChangeArrowheads="1"/>
            </p:cNvSpPr>
            <p:nvPr/>
          </p:nvSpPr>
          <p:spPr bwMode="auto">
            <a:xfrm>
              <a:off x="480" y="3024"/>
              <a:ext cx="2448" cy="384"/>
            </a:xfrm>
            <a:prstGeom prst="rect">
              <a:avLst/>
            </a:prstGeom>
            <a:noFill/>
            <a:ln w="12700">
              <a:no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Read page table entry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Addr: 0123A000+00001=0123A001</a:t>
              </a:r>
            </a:p>
          </p:txBody>
        </p:sp>
        <p:sp>
          <p:nvSpPr>
            <p:cNvPr id="46" name="Rectangle 45">
              <a:extLst>
                <a:ext uri="{FF2B5EF4-FFF2-40B4-BE49-F238E27FC236}">
                  <a16:creationId xmlns:a16="http://schemas.microsoft.com/office/drawing/2014/main" id="{C58C5817-1046-4145-83CB-1FC2D455FB31}"/>
                </a:ext>
              </a:extLst>
            </p:cNvPr>
            <p:cNvSpPr>
              <a:spLocks noChangeArrowheads="1"/>
            </p:cNvSpPr>
            <p:nvPr/>
          </p:nvSpPr>
          <p:spPr bwMode="auto">
            <a:xfrm>
              <a:off x="1440" y="2544"/>
              <a:ext cx="192" cy="19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47" name="Rectangle 46">
              <a:extLst>
                <a:ext uri="{FF2B5EF4-FFF2-40B4-BE49-F238E27FC236}">
                  <a16:creationId xmlns:a16="http://schemas.microsoft.com/office/drawing/2014/main" id="{C738E223-5A70-412F-A687-F8FEF0597DD5}"/>
                </a:ext>
              </a:extLst>
            </p:cNvPr>
            <p:cNvSpPr>
              <a:spLocks noChangeArrowheads="1"/>
            </p:cNvSpPr>
            <p:nvPr/>
          </p:nvSpPr>
          <p:spPr bwMode="auto">
            <a:xfrm>
              <a:off x="1632" y="2544"/>
              <a:ext cx="192" cy="19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8" name="Rectangle 47">
              <a:extLst>
                <a:ext uri="{FF2B5EF4-FFF2-40B4-BE49-F238E27FC236}">
                  <a16:creationId xmlns:a16="http://schemas.microsoft.com/office/drawing/2014/main" id="{15FECC72-3C75-4AAD-8249-A82655ACFD1C}"/>
                </a:ext>
              </a:extLst>
            </p:cNvPr>
            <p:cNvSpPr>
              <a:spLocks noChangeArrowheads="1"/>
            </p:cNvSpPr>
            <p:nvPr/>
          </p:nvSpPr>
          <p:spPr bwMode="auto">
            <a:xfrm>
              <a:off x="1248" y="2544"/>
              <a:ext cx="192" cy="19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49" name="Rectangle 48">
              <a:extLst>
                <a:ext uri="{FF2B5EF4-FFF2-40B4-BE49-F238E27FC236}">
                  <a16:creationId xmlns:a16="http://schemas.microsoft.com/office/drawing/2014/main" id="{F20194A4-D21F-49AE-AE96-51C2F4E43900}"/>
                </a:ext>
              </a:extLst>
            </p:cNvPr>
            <p:cNvSpPr>
              <a:spLocks noChangeArrowheads="1"/>
            </p:cNvSpPr>
            <p:nvPr/>
          </p:nvSpPr>
          <p:spPr bwMode="auto">
            <a:xfrm>
              <a:off x="1824" y="2544"/>
              <a:ext cx="528" cy="19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grpSp>
      <p:sp>
        <p:nvSpPr>
          <p:cNvPr id="50" name="Rectangle 49">
            <a:extLst>
              <a:ext uri="{FF2B5EF4-FFF2-40B4-BE49-F238E27FC236}">
                <a16:creationId xmlns:a16="http://schemas.microsoft.com/office/drawing/2014/main" id="{5491EA40-4786-42BB-B102-105B88830F76}"/>
              </a:ext>
            </a:extLst>
          </p:cNvPr>
          <p:cNvSpPr>
            <a:spLocks noChangeArrowheads="1"/>
          </p:cNvSpPr>
          <p:nvPr/>
        </p:nvSpPr>
        <p:spPr bwMode="auto">
          <a:xfrm>
            <a:off x="3034549" y="3101788"/>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51" name="Rectangle 50">
            <a:extLst>
              <a:ext uri="{FF2B5EF4-FFF2-40B4-BE49-F238E27FC236}">
                <a16:creationId xmlns:a16="http://schemas.microsoft.com/office/drawing/2014/main" id="{74ADED26-E5B3-446F-B8CE-0BE41348451D}"/>
              </a:ext>
            </a:extLst>
          </p:cNvPr>
          <p:cNvSpPr>
            <a:spLocks noChangeArrowheads="1"/>
          </p:cNvSpPr>
          <p:nvPr/>
        </p:nvSpPr>
        <p:spPr bwMode="auto">
          <a:xfrm>
            <a:off x="6311149" y="1882588"/>
            <a:ext cx="304800" cy="3048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x</a:t>
            </a:r>
          </a:p>
        </p:txBody>
      </p:sp>
    </p:spTree>
    <p:extLst>
      <p:ext uri="{BB962C8B-B14F-4D97-AF65-F5344CB8AC3E}">
        <p14:creationId xmlns:p14="http://schemas.microsoft.com/office/powerpoint/2010/main" val="3264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utoUpdateAnimBg="0"/>
      <p:bldP spid="5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7D4FBA-FA67-4388-BCB0-7ED2EA50C38A}"/>
              </a:ext>
            </a:extLst>
          </p:cNvPr>
          <p:cNvSpPr>
            <a:spLocks noGrp="1"/>
          </p:cNvSpPr>
          <p:nvPr>
            <p:ph idx="1"/>
          </p:nvPr>
        </p:nvSpPr>
        <p:spPr/>
        <p:txBody>
          <a:bodyPr/>
          <a:lstStyle/>
          <a:p>
            <a:pPr marL="457200" indent="-457200"/>
            <a:r>
              <a:rPr lang="en-US" altLang="zh-TW" dirty="0">
                <a:ea typeface="新細明體" pitchFamily="18" charset="-120"/>
              </a:rPr>
              <a:t>The entire page table may take up </a:t>
            </a:r>
            <a:r>
              <a:rPr lang="en-US" altLang="zh-TW" dirty="0">
                <a:solidFill>
                  <a:srgbClr val="FF0000"/>
                </a:solidFill>
                <a:ea typeface="新細明體" pitchFamily="18" charset="-120"/>
              </a:rPr>
              <a:t>too much </a:t>
            </a:r>
            <a:r>
              <a:rPr lang="en-US" altLang="zh-TW" dirty="0">
                <a:ea typeface="新細明體" pitchFamily="18" charset="-120"/>
              </a:rPr>
              <a:t>memory</a:t>
            </a:r>
            <a:endParaRPr lang="en-US" altLang="zh-TW" sz="2800" dirty="0">
              <a:ea typeface="新細明體" pitchFamily="18" charset="-120"/>
            </a:endParaRPr>
          </a:p>
          <a:p>
            <a:pPr marL="1027113" lvl="1" indent="-455613"/>
            <a:r>
              <a:rPr lang="en-US" altLang="zh-TW" sz="2400" dirty="0">
                <a:ea typeface="新細明體" pitchFamily="18" charset="-120"/>
              </a:rPr>
              <a:t>e.g. A process in Pentium can have at most 2^20 pages.  Each page table entry takes 32 bits (4 bytes). So a page table can occupy up to 4MB!</a:t>
            </a:r>
          </a:p>
          <a:p>
            <a:pPr marL="457200" indent="-457200"/>
            <a:r>
              <a:rPr lang="en-US" altLang="zh-TW" dirty="0">
                <a:ea typeface="新細明體" pitchFamily="18" charset="-120"/>
              </a:rPr>
              <a:t>Solutions:</a:t>
            </a:r>
          </a:p>
          <a:p>
            <a:pPr marL="1027113" lvl="1" indent="-455613"/>
            <a:r>
              <a:rPr lang="en-US" altLang="zh-TW" dirty="0">
                <a:ea typeface="新細明體" pitchFamily="18" charset="-120"/>
              </a:rPr>
              <a:t>Page table stored in virtual memory</a:t>
            </a:r>
          </a:p>
          <a:p>
            <a:pPr marL="1027113" lvl="1" indent="-455613"/>
            <a:r>
              <a:rPr lang="en-US" altLang="zh-TW" dirty="0">
                <a:ea typeface="新細明體" pitchFamily="18" charset="-120"/>
              </a:rPr>
              <a:t>Two-level page table</a:t>
            </a:r>
          </a:p>
          <a:p>
            <a:endParaRPr lang="en-US" dirty="0"/>
          </a:p>
        </p:txBody>
      </p:sp>
      <p:sp>
        <p:nvSpPr>
          <p:cNvPr id="3" name="Title 2">
            <a:extLst>
              <a:ext uri="{FF2B5EF4-FFF2-40B4-BE49-F238E27FC236}">
                <a16:creationId xmlns:a16="http://schemas.microsoft.com/office/drawing/2014/main" id="{31A00A36-F9D5-40ED-9B54-E52D9D2E5B0C}"/>
              </a:ext>
            </a:extLst>
          </p:cNvPr>
          <p:cNvSpPr>
            <a:spLocks noGrp="1"/>
          </p:cNvSpPr>
          <p:nvPr>
            <p:ph type="title"/>
          </p:nvPr>
        </p:nvSpPr>
        <p:spPr/>
        <p:txBody>
          <a:bodyPr/>
          <a:lstStyle/>
          <a:p>
            <a:r>
              <a:rPr lang="en-US" altLang="zh-TW" dirty="0">
                <a:ea typeface="新細明體" pitchFamily="18" charset="-120"/>
              </a:rPr>
              <a:t>Page Table Can Be Big...</a:t>
            </a:r>
            <a:endParaRPr lang="en-US" dirty="0"/>
          </a:p>
        </p:txBody>
      </p:sp>
      <p:sp>
        <p:nvSpPr>
          <p:cNvPr id="4" name="Slide Number Placeholder 3">
            <a:extLst>
              <a:ext uri="{FF2B5EF4-FFF2-40B4-BE49-F238E27FC236}">
                <a16:creationId xmlns:a16="http://schemas.microsoft.com/office/drawing/2014/main" id="{0C6D976A-57B5-4F56-AEA7-185B6A2A001F}"/>
              </a:ext>
            </a:extLst>
          </p:cNvPr>
          <p:cNvSpPr>
            <a:spLocks noGrp="1"/>
          </p:cNvSpPr>
          <p:nvPr>
            <p:ph type="sldNum" sz="quarter" idx="15"/>
          </p:nvPr>
        </p:nvSpPr>
        <p:spPr/>
        <p:txBody>
          <a:bodyPr/>
          <a:lstStyle/>
          <a:p>
            <a:fld id="{19B51A1E-902D-48AF-9020-955120F399B6}" type="slidenum">
              <a:rPr lang="en-US" smtClean="0"/>
              <a:pPr/>
              <a:t>31</a:t>
            </a:fld>
            <a:endParaRPr lang="en-US" dirty="0"/>
          </a:p>
        </p:txBody>
      </p:sp>
    </p:spTree>
    <p:extLst>
      <p:ext uri="{BB962C8B-B14F-4D97-AF65-F5344CB8AC3E}">
        <p14:creationId xmlns:p14="http://schemas.microsoft.com/office/powerpoint/2010/main" val="1602361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093E-738E-4919-B65F-40A3B73C3EC9}"/>
              </a:ext>
            </a:extLst>
          </p:cNvPr>
          <p:cNvSpPr>
            <a:spLocks noGrp="1"/>
          </p:cNvSpPr>
          <p:nvPr>
            <p:ph type="title"/>
          </p:nvPr>
        </p:nvSpPr>
        <p:spPr/>
        <p:txBody>
          <a:bodyPr/>
          <a:lstStyle/>
          <a:p>
            <a:r>
              <a:rPr lang="en-US" altLang="zh-TW" dirty="0">
                <a:ea typeface="新細明體" pitchFamily="18" charset="-120"/>
              </a:rPr>
              <a:t>Two-level Page Table</a:t>
            </a:r>
            <a:endParaRPr lang="en-US" dirty="0"/>
          </a:p>
        </p:txBody>
      </p:sp>
      <p:sp>
        <p:nvSpPr>
          <p:cNvPr id="3" name="Slide Number Placeholder 2">
            <a:extLst>
              <a:ext uri="{FF2B5EF4-FFF2-40B4-BE49-F238E27FC236}">
                <a16:creationId xmlns:a16="http://schemas.microsoft.com/office/drawing/2014/main" id="{B37721AA-A54F-47EC-9281-937F34A8C599}"/>
              </a:ext>
            </a:extLst>
          </p:cNvPr>
          <p:cNvSpPr>
            <a:spLocks noGrp="1"/>
          </p:cNvSpPr>
          <p:nvPr>
            <p:ph type="sldNum" sz="quarter" idx="33"/>
          </p:nvPr>
        </p:nvSpPr>
        <p:spPr/>
        <p:txBody>
          <a:bodyPr/>
          <a:lstStyle/>
          <a:p>
            <a:fld id="{19B51A1E-902D-48AF-9020-955120F399B6}" type="slidenum">
              <a:rPr lang="en-US" noProof="0" smtClean="0"/>
              <a:pPr/>
              <a:t>32</a:t>
            </a:fld>
            <a:endParaRPr lang="en-US" noProof="0" dirty="0"/>
          </a:p>
        </p:txBody>
      </p:sp>
      <p:sp>
        <p:nvSpPr>
          <p:cNvPr id="4" name="Rectangle 2">
            <a:extLst>
              <a:ext uri="{FF2B5EF4-FFF2-40B4-BE49-F238E27FC236}">
                <a16:creationId xmlns:a16="http://schemas.microsoft.com/office/drawing/2014/main" id="{5F91873C-ADC8-4CCA-9BD3-201257D98AD5}"/>
              </a:ext>
            </a:extLst>
          </p:cNvPr>
          <p:cNvSpPr>
            <a:spLocks noChangeArrowheads="1"/>
          </p:cNvSpPr>
          <p:nvPr/>
        </p:nvSpPr>
        <p:spPr bwMode="auto">
          <a:xfrm>
            <a:off x="4823012" y="1524000"/>
            <a:ext cx="1219200" cy="4876800"/>
          </a:xfrm>
          <a:prstGeom prst="rect">
            <a:avLst/>
          </a:prstGeom>
          <a:solidFill>
            <a:srgbClr val="DDDDD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5" name="Group 4">
            <a:extLst>
              <a:ext uri="{FF2B5EF4-FFF2-40B4-BE49-F238E27FC236}">
                <a16:creationId xmlns:a16="http://schemas.microsoft.com/office/drawing/2014/main" id="{8E7B8647-5D2D-4B7C-AFD0-1FC3CC126D88}"/>
              </a:ext>
            </a:extLst>
          </p:cNvPr>
          <p:cNvGrpSpPr>
            <a:grpSpLocks/>
          </p:cNvGrpSpPr>
          <p:nvPr/>
        </p:nvGrpSpPr>
        <p:grpSpPr bwMode="auto">
          <a:xfrm>
            <a:off x="2841812" y="2209800"/>
            <a:ext cx="914400" cy="731838"/>
            <a:chOff x="2496" y="2592"/>
            <a:chExt cx="576" cy="461"/>
          </a:xfrm>
        </p:grpSpPr>
        <p:sp>
          <p:nvSpPr>
            <p:cNvPr id="6" name="Rectangle 5">
              <a:extLst>
                <a:ext uri="{FF2B5EF4-FFF2-40B4-BE49-F238E27FC236}">
                  <a16:creationId xmlns:a16="http://schemas.microsoft.com/office/drawing/2014/main" id="{3D54E294-B174-4778-AA30-C6E9CEED2AA8}"/>
                </a:ext>
              </a:extLst>
            </p:cNvPr>
            <p:cNvSpPr>
              <a:spLocks noChangeArrowheads="1"/>
            </p:cNvSpPr>
            <p:nvPr/>
          </p:nvSpPr>
          <p:spPr bwMode="auto">
            <a:xfrm>
              <a:off x="2634" y="2592"/>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 name="Rectangle 6">
              <a:extLst>
                <a:ext uri="{FF2B5EF4-FFF2-40B4-BE49-F238E27FC236}">
                  <a16:creationId xmlns:a16="http://schemas.microsoft.com/office/drawing/2014/main" id="{B49D62D7-3698-45DC-BE93-0A130975563C}"/>
                </a:ext>
              </a:extLst>
            </p:cNvPr>
            <p:cNvSpPr>
              <a:spLocks noChangeArrowheads="1"/>
            </p:cNvSpPr>
            <p:nvPr/>
          </p:nvSpPr>
          <p:spPr bwMode="auto">
            <a:xfrm>
              <a:off x="2634" y="2707"/>
              <a:ext cx="185"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 name="Rectangle 7">
              <a:extLst>
                <a:ext uri="{FF2B5EF4-FFF2-40B4-BE49-F238E27FC236}">
                  <a16:creationId xmlns:a16="http://schemas.microsoft.com/office/drawing/2014/main" id="{A6847FD3-EA99-41BC-8376-F6FA1C9D771D}"/>
                </a:ext>
              </a:extLst>
            </p:cNvPr>
            <p:cNvSpPr>
              <a:spLocks noChangeArrowheads="1"/>
            </p:cNvSpPr>
            <p:nvPr/>
          </p:nvSpPr>
          <p:spPr bwMode="auto">
            <a:xfrm>
              <a:off x="2634" y="2938"/>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 name="Rectangle 8">
              <a:extLst>
                <a:ext uri="{FF2B5EF4-FFF2-40B4-BE49-F238E27FC236}">
                  <a16:creationId xmlns:a16="http://schemas.microsoft.com/office/drawing/2014/main" id="{BAB35F75-B0DA-4EBF-90E3-C2FE86C7F10F}"/>
                </a:ext>
              </a:extLst>
            </p:cNvPr>
            <p:cNvSpPr>
              <a:spLocks noChangeArrowheads="1"/>
            </p:cNvSpPr>
            <p:nvPr/>
          </p:nvSpPr>
          <p:spPr bwMode="auto">
            <a:xfrm>
              <a:off x="2496" y="2592"/>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0" name="Rectangle 9">
              <a:extLst>
                <a:ext uri="{FF2B5EF4-FFF2-40B4-BE49-F238E27FC236}">
                  <a16:creationId xmlns:a16="http://schemas.microsoft.com/office/drawing/2014/main" id="{645ADF55-76F9-4BED-AF1E-5147C6CCF739}"/>
                </a:ext>
              </a:extLst>
            </p:cNvPr>
            <p:cNvSpPr>
              <a:spLocks noChangeArrowheads="1"/>
            </p:cNvSpPr>
            <p:nvPr/>
          </p:nvSpPr>
          <p:spPr bwMode="auto">
            <a:xfrm>
              <a:off x="2496" y="2707"/>
              <a:ext cx="138"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 name="Rectangle 10">
              <a:extLst>
                <a:ext uri="{FF2B5EF4-FFF2-40B4-BE49-F238E27FC236}">
                  <a16:creationId xmlns:a16="http://schemas.microsoft.com/office/drawing/2014/main" id="{BDB00CCB-CB9B-4569-A92F-87590E4436FE}"/>
                </a:ext>
              </a:extLst>
            </p:cNvPr>
            <p:cNvSpPr>
              <a:spLocks noChangeArrowheads="1"/>
            </p:cNvSpPr>
            <p:nvPr/>
          </p:nvSpPr>
          <p:spPr bwMode="auto">
            <a:xfrm>
              <a:off x="2496" y="2938"/>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 name="Rectangle 11">
              <a:extLst>
                <a:ext uri="{FF2B5EF4-FFF2-40B4-BE49-F238E27FC236}">
                  <a16:creationId xmlns:a16="http://schemas.microsoft.com/office/drawing/2014/main" id="{17330535-393A-4B72-8C5D-90B1105A624B}"/>
                </a:ext>
              </a:extLst>
            </p:cNvPr>
            <p:cNvSpPr>
              <a:spLocks noChangeArrowheads="1"/>
            </p:cNvSpPr>
            <p:nvPr/>
          </p:nvSpPr>
          <p:spPr bwMode="auto">
            <a:xfrm>
              <a:off x="2819" y="2592"/>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 name="Rectangle 12">
              <a:extLst>
                <a:ext uri="{FF2B5EF4-FFF2-40B4-BE49-F238E27FC236}">
                  <a16:creationId xmlns:a16="http://schemas.microsoft.com/office/drawing/2014/main" id="{68A3A16A-E04A-4AEF-B66C-1EA7DBC65EAD}"/>
                </a:ext>
              </a:extLst>
            </p:cNvPr>
            <p:cNvSpPr>
              <a:spLocks noChangeArrowheads="1"/>
            </p:cNvSpPr>
            <p:nvPr/>
          </p:nvSpPr>
          <p:spPr bwMode="auto">
            <a:xfrm>
              <a:off x="2819" y="2707"/>
              <a:ext cx="253"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 name="Rectangle 13">
              <a:extLst>
                <a:ext uri="{FF2B5EF4-FFF2-40B4-BE49-F238E27FC236}">
                  <a16:creationId xmlns:a16="http://schemas.microsoft.com/office/drawing/2014/main" id="{0C900228-6565-4D19-BC4E-AF0B13E4D063}"/>
                </a:ext>
              </a:extLst>
            </p:cNvPr>
            <p:cNvSpPr>
              <a:spLocks noChangeArrowheads="1"/>
            </p:cNvSpPr>
            <p:nvPr/>
          </p:nvSpPr>
          <p:spPr bwMode="auto">
            <a:xfrm>
              <a:off x="2819" y="2938"/>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5" name="Rectangle 14">
              <a:extLst>
                <a:ext uri="{FF2B5EF4-FFF2-40B4-BE49-F238E27FC236}">
                  <a16:creationId xmlns:a16="http://schemas.microsoft.com/office/drawing/2014/main" id="{29FC5312-9F0E-4435-BFC1-A823BCB24A47}"/>
                </a:ext>
              </a:extLst>
            </p:cNvPr>
            <p:cNvSpPr>
              <a:spLocks noChangeArrowheads="1"/>
            </p:cNvSpPr>
            <p:nvPr/>
          </p:nvSpPr>
          <p:spPr bwMode="auto">
            <a:xfrm>
              <a:off x="2496" y="2823"/>
              <a:ext cx="576" cy="105"/>
            </a:xfrm>
            <a:prstGeom prst="rect">
              <a:avLst/>
            </a:prstGeom>
            <a:solidFill>
              <a:srgbClr val="FFFFFF"/>
            </a:solidFill>
            <a:ln w="12700" cap="rnd">
              <a:solidFill>
                <a:sysClr val="windowText" lastClr="000000"/>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nvGrpSpPr>
          <p:cNvPr id="16" name="Group 15">
            <a:extLst>
              <a:ext uri="{FF2B5EF4-FFF2-40B4-BE49-F238E27FC236}">
                <a16:creationId xmlns:a16="http://schemas.microsoft.com/office/drawing/2014/main" id="{0026CD7F-E0BF-49F5-A42C-F73E6AF213B8}"/>
              </a:ext>
            </a:extLst>
          </p:cNvPr>
          <p:cNvGrpSpPr>
            <a:grpSpLocks/>
          </p:cNvGrpSpPr>
          <p:nvPr/>
        </p:nvGrpSpPr>
        <p:grpSpPr bwMode="auto">
          <a:xfrm>
            <a:off x="2841812" y="3048000"/>
            <a:ext cx="914400" cy="731838"/>
            <a:chOff x="2496" y="2592"/>
            <a:chExt cx="576" cy="461"/>
          </a:xfrm>
        </p:grpSpPr>
        <p:sp>
          <p:nvSpPr>
            <p:cNvPr id="17" name="Rectangle 16">
              <a:extLst>
                <a:ext uri="{FF2B5EF4-FFF2-40B4-BE49-F238E27FC236}">
                  <a16:creationId xmlns:a16="http://schemas.microsoft.com/office/drawing/2014/main" id="{FC0E2F72-F655-443C-866D-B4E22FFBBE5C}"/>
                </a:ext>
              </a:extLst>
            </p:cNvPr>
            <p:cNvSpPr>
              <a:spLocks noChangeArrowheads="1"/>
            </p:cNvSpPr>
            <p:nvPr/>
          </p:nvSpPr>
          <p:spPr bwMode="auto">
            <a:xfrm>
              <a:off x="2634" y="2592"/>
              <a:ext cx="185"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8" name="Rectangle 17">
              <a:extLst>
                <a:ext uri="{FF2B5EF4-FFF2-40B4-BE49-F238E27FC236}">
                  <a16:creationId xmlns:a16="http://schemas.microsoft.com/office/drawing/2014/main" id="{649D9B9E-EAE3-447D-986D-6AD02C47C88C}"/>
                </a:ext>
              </a:extLst>
            </p:cNvPr>
            <p:cNvSpPr>
              <a:spLocks noChangeArrowheads="1"/>
            </p:cNvSpPr>
            <p:nvPr/>
          </p:nvSpPr>
          <p:spPr bwMode="auto">
            <a:xfrm>
              <a:off x="2634" y="2707"/>
              <a:ext cx="185" cy="116"/>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9" name="Rectangle 18">
              <a:extLst>
                <a:ext uri="{FF2B5EF4-FFF2-40B4-BE49-F238E27FC236}">
                  <a16:creationId xmlns:a16="http://schemas.microsoft.com/office/drawing/2014/main" id="{43F44847-8B92-41A3-BDD2-5A749A20652E}"/>
                </a:ext>
              </a:extLst>
            </p:cNvPr>
            <p:cNvSpPr>
              <a:spLocks noChangeArrowheads="1"/>
            </p:cNvSpPr>
            <p:nvPr/>
          </p:nvSpPr>
          <p:spPr bwMode="auto">
            <a:xfrm>
              <a:off x="2634" y="2938"/>
              <a:ext cx="185"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0" name="Rectangle 19">
              <a:extLst>
                <a:ext uri="{FF2B5EF4-FFF2-40B4-BE49-F238E27FC236}">
                  <a16:creationId xmlns:a16="http://schemas.microsoft.com/office/drawing/2014/main" id="{44BB8C9F-EF37-4F17-BD94-F4898F3F2E30}"/>
                </a:ext>
              </a:extLst>
            </p:cNvPr>
            <p:cNvSpPr>
              <a:spLocks noChangeArrowheads="1"/>
            </p:cNvSpPr>
            <p:nvPr/>
          </p:nvSpPr>
          <p:spPr bwMode="auto">
            <a:xfrm>
              <a:off x="2496" y="2592"/>
              <a:ext cx="138"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1" name="Rectangle 20">
              <a:extLst>
                <a:ext uri="{FF2B5EF4-FFF2-40B4-BE49-F238E27FC236}">
                  <a16:creationId xmlns:a16="http://schemas.microsoft.com/office/drawing/2014/main" id="{34E52B7D-85CB-46F8-AF2F-BAAD70661FA0}"/>
                </a:ext>
              </a:extLst>
            </p:cNvPr>
            <p:cNvSpPr>
              <a:spLocks noChangeArrowheads="1"/>
            </p:cNvSpPr>
            <p:nvPr/>
          </p:nvSpPr>
          <p:spPr bwMode="auto">
            <a:xfrm>
              <a:off x="2496" y="2707"/>
              <a:ext cx="138" cy="116"/>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2" name="Rectangle 21">
              <a:extLst>
                <a:ext uri="{FF2B5EF4-FFF2-40B4-BE49-F238E27FC236}">
                  <a16:creationId xmlns:a16="http://schemas.microsoft.com/office/drawing/2014/main" id="{CE88A1CD-0AB7-4536-970F-3706A0B01978}"/>
                </a:ext>
              </a:extLst>
            </p:cNvPr>
            <p:cNvSpPr>
              <a:spLocks noChangeArrowheads="1"/>
            </p:cNvSpPr>
            <p:nvPr/>
          </p:nvSpPr>
          <p:spPr bwMode="auto">
            <a:xfrm>
              <a:off x="2496" y="2938"/>
              <a:ext cx="138"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3" name="Rectangle 22">
              <a:extLst>
                <a:ext uri="{FF2B5EF4-FFF2-40B4-BE49-F238E27FC236}">
                  <a16:creationId xmlns:a16="http://schemas.microsoft.com/office/drawing/2014/main" id="{FCF4402A-8112-4F8F-A657-53CD621E0F3C}"/>
                </a:ext>
              </a:extLst>
            </p:cNvPr>
            <p:cNvSpPr>
              <a:spLocks noChangeArrowheads="1"/>
            </p:cNvSpPr>
            <p:nvPr/>
          </p:nvSpPr>
          <p:spPr bwMode="auto">
            <a:xfrm>
              <a:off x="2819" y="2592"/>
              <a:ext cx="253"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4" name="Rectangle 23">
              <a:extLst>
                <a:ext uri="{FF2B5EF4-FFF2-40B4-BE49-F238E27FC236}">
                  <a16:creationId xmlns:a16="http://schemas.microsoft.com/office/drawing/2014/main" id="{92083600-FEBA-4976-9A04-7F75BE880828}"/>
                </a:ext>
              </a:extLst>
            </p:cNvPr>
            <p:cNvSpPr>
              <a:spLocks noChangeArrowheads="1"/>
            </p:cNvSpPr>
            <p:nvPr/>
          </p:nvSpPr>
          <p:spPr bwMode="auto">
            <a:xfrm>
              <a:off x="2819" y="2707"/>
              <a:ext cx="253" cy="116"/>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5" name="Rectangle 24">
              <a:extLst>
                <a:ext uri="{FF2B5EF4-FFF2-40B4-BE49-F238E27FC236}">
                  <a16:creationId xmlns:a16="http://schemas.microsoft.com/office/drawing/2014/main" id="{5F3EADA7-842F-4520-80CB-D3AD1012214C}"/>
                </a:ext>
              </a:extLst>
            </p:cNvPr>
            <p:cNvSpPr>
              <a:spLocks noChangeArrowheads="1"/>
            </p:cNvSpPr>
            <p:nvPr/>
          </p:nvSpPr>
          <p:spPr bwMode="auto">
            <a:xfrm>
              <a:off x="2819" y="2938"/>
              <a:ext cx="253"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6" name="Rectangle 25">
              <a:extLst>
                <a:ext uri="{FF2B5EF4-FFF2-40B4-BE49-F238E27FC236}">
                  <a16:creationId xmlns:a16="http://schemas.microsoft.com/office/drawing/2014/main" id="{CA110E53-2CDC-4357-B04F-097790257303}"/>
                </a:ext>
              </a:extLst>
            </p:cNvPr>
            <p:cNvSpPr>
              <a:spLocks noChangeArrowheads="1"/>
            </p:cNvSpPr>
            <p:nvPr/>
          </p:nvSpPr>
          <p:spPr bwMode="auto">
            <a:xfrm>
              <a:off x="2496" y="2823"/>
              <a:ext cx="576" cy="105"/>
            </a:xfrm>
            <a:prstGeom prst="rect">
              <a:avLst/>
            </a:prstGeom>
            <a:solidFill>
              <a:srgbClr val="FFFFFF"/>
            </a:solidFill>
            <a:ln w="12700" cap="rnd">
              <a:solidFill>
                <a:srgbClr val="0000FF"/>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nvGrpSpPr>
          <p:cNvPr id="27" name="Group 26">
            <a:extLst>
              <a:ext uri="{FF2B5EF4-FFF2-40B4-BE49-F238E27FC236}">
                <a16:creationId xmlns:a16="http://schemas.microsoft.com/office/drawing/2014/main" id="{54153B96-379D-40AD-BFD5-5A8C775EC991}"/>
              </a:ext>
            </a:extLst>
          </p:cNvPr>
          <p:cNvGrpSpPr>
            <a:grpSpLocks/>
          </p:cNvGrpSpPr>
          <p:nvPr/>
        </p:nvGrpSpPr>
        <p:grpSpPr bwMode="auto">
          <a:xfrm>
            <a:off x="2841812" y="3898900"/>
            <a:ext cx="914400" cy="731838"/>
            <a:chOff x="2496" y="2592"/>
            <a:chExt cx="576" cy="461"/>
          </a:xfrm>
        </p:grpSpPr>
        <p:sp>
          <p:nvSpPr>
            <p:cNvPr id="28" name="Rectangle 27">
              <a:extLst>
                <a:ext uri="{FF2B5EF4-FFF2-40B4-BE49-F238E27FC236}">
                  <a16:creationId xmlns:a16="http://schemas.microsoft.com/office/drawing/2014/main" id="{5B22C6CD-2305-4181-AE04-83CFAF9E4F1C}"/>
                </a:ext>
              </a:extLst>
            </p:cNvPr>
            <p:cNvSpPr>
              <a:spLocks noChangeArrowheads="1"/>
            </p:cNvSpPr>
            <p:nvPr/>
          </p:nvSpPr>
          <p:spPr bwMode="auto">
            <a:xfrm>
              <a:off x="2634" y="2592"/>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9" name="Rectangle 28">
              <a:extLst>
                <a:ext uri="{FF2B5EF4-FFF2-40B4-BE49-F238E27FC236}">
                  <a16:creationId xmlns:a16="http://schemas.microsoft.com/office/drawing/2014/main" id="{E819CFA0-3665-4379-9872-CC42DB319624}"/>
                </a:ext>
              </a:extLst>
            </p:cNvPr>
            <p:cNvSpPr>
              <a:spLocks noChangeArrowheads="1"/>
            </p:cNvSpPr>
            <p:nvPr/>
          </p:nvSpPr>
          <p:spPr bwMode="auto">
            <a:xfrm>
              <a:off x="2634" y="2707"/>
              <a:ext cx="185"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0" name="Rectangle 29">
              <a:extLst>
                <a:ext uri="{FF2B5EF4-FFF2-40B4-BE49-F238E27FC236}">
                  <a16:creationId xmlns:a16="http://schemas.microsoft.com/office/drawing/2014/main" id="{ADD58168-4B9C-4C75-BC5C-E90C059E0260}"/>
                </a:ext>
              </a:extLst>
            </p:cNvPr>
            <p:cNvSpPr>
              <a:spLocks noChangeArrowheads="1"/>
            </p:cNvSpPr>
            <p:nvPr/>
          </p:nvSpPr>
          <p:spPr bwMode="auto">
            <a:xfrm>
              <a:off x="2634" y="2938"/>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1" name="Rectangle 30">
              <a:extLst>
                <a:ext uri="{FF2B5EF4-FFF2-40B4-BE49-F238E27FC236}">
                  <a16:creationId xmlns:a16="http://schemas.microsoft.com/office/drawing/2014/main" id="{BC85F571-5B81-4706-9D30-A6AE4D775869}"/>
                </a:ext>
              </a:extLst>
            </p:cNvPr>
            <p:cNvSpPr>
              <a:spLocks noChangeArrowheads="1"/>
            </p:cNvSpPr>
            <p:nvPr/>
          </p:nvSpPr>
          <p:spPr bwMode="auto">
            <a:xfrm>
              <a:off x="2496" y="2592"/>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2" name="Rectangle 31">
              <a:extLst>
                <a:ext uri="{FF2B5EF4-FFF2-40B4-BE49-F238E27FC236}">
                  <a16:creationId xmlns:a16="http://schemas.microsoft.com/office/drawing/2014/main" id="{F7A439B4-D6F6-44DE-84E6-A123AFA548CC}"/>
                </a:ext>
              </a:extLst>
            </p:cNvPr>
            <p:cNvSpPr>
              <a:spLocks noChangeArrowheads="1"/>
            </p:cNvSpPr>
            <p:nvPr/>
          </p:nvSpPr>
          <p:spPr bwMode="auto">
            <a:xfrm>
              <a:off x="2496" y="2707"/>
              <a:ext cx="138"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3" name="Rectangle 32">
              <a:extLst>
                <a:ext uri="{FF2B5EF4-FFF2-40B4-BE49-F238E27FC236}">
                  <a16:creationId xmlns:a16="http://schemas.microsoft.com/office/drawing/2014/main" id="{413E4198-645E-406D-9032-7774B39C778E}"/>
                </a:ext>
              </a:extLst>
            </p:cNvPr>
            <p:cNvSpPr>
              <a:spLocks noChangeArrowheads="1"/>
            </p:cNvSpPr>
            <p:nvPr/>
          </p:nvSpPr>
          <p:spPr bwMode="auto">
            <a:xfrm>
              <a:off x="2496" y="2938"/>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4" name="Rectangle 33">
              <a:extLst>
                <a:ext uri="{FF2B5EF4-FFF2-40B4-BE49-F238E27FC236}">
                  <a16:creationId xmlns:a16="http://schemas.microsoft.com/office/drawing/2014/main" id="{98C91A65-39ED-46A7-8EBD-BC23076957CF}"/>
                </a:ext>
              </a:extLst>
            </p:cNvPr>
            <p:cNvSpPr>
              <a:spLocks noChangeArrowheads="1"/>
            </p:cNvSpPr>
            <p:nvPr/>
          </p:nvSpPr>
          <p:spPr bwMode="auto">
            <a:xfrm>
              <a:off x="2819" y="2592"/>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5" name="Rectangle 34">
              <a:extLst>
                <a:ext uri="{FF2B5EF4-FFF2-40B4-BE49-F238E27FC236}">
                  <a16:creationId xmlns:a16="http://schemas.microsoft.com/office/drawing/2014/main" id="{3560089D-0564-41C9-B835-3603A7DAE8E5}"/>
                </a:ext>
              </a:extLst>
            </p:cNvPr>
            <p:cNvSpPr>
              <a:spLocks noChangeArrowheads="1"/>
            </p:cNvSpPr>
            <p:nvPr/>
          </p:nvSpPr>
          <p:spPr bwMode="auto">
            <a:xfrm>
              <a:off x="2819" y="2707"/>
              <a:ext cx="253"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6" name="Rectangle 35">
              <a:extLst>
                <a:ext uri="{FF2B5EF4-FFF2-40B4-BE49-F238E27FC236}">
                  <a16:creationId xmlns:a16="http://schemas.microsoft.com/office/drawing/2014/main" id="{BE79D76E-1681-42B6-9E3B-245177794B2F}"/>
                </a:ext>
              </a:extLst>
            </p:cNvPr>
            <p:cNvSpPr>
              <a:spLocks noChangeArrowheads="1"/>
            </p:cNvSpPr>
            <p:nvPr/>
          </p:nvSpPr>
          <p:spPr bwMode="auto">
            <a:xfrm>
              <a:off x="2819" y="2938"/>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7" name="Rectangle 36">
              <a:extLst>
                <a:ext uri="{FF2B5EF4-FFF2-40B4-BE49-F238E27FC236}">
                  <a16:creationId xmlns:a16="http://schemas.microsoft.com/office/drawing/2014/main" id="{32DDFCEC-46D8-4BB7-9CB5-A9E5D41A9FB2}"/>
                </a:ext>
              </a:extLst>
            </p:cNvPr>
            <p:cNvSpPr>
              <a:spLocks noChangeArrowheads="1"/>
            </p:cNvSpPr>
            <p:nvPr/>
          </p:nvSpPr>
          <p:spPr bwMode="auto">
            <a:xfrm>
              <a:off x="2496" y="2823"/>
              <a:ext cx="576" cy="105"/>
            </a:xfrm>
            <a:prstGeom prst="rect">
              <a:avLst/>
            </a:prstGeom>
            <a:solidFill>
              <a:srgbClr val="FFFFFF"/>
            </a:solidFill>
            <a:ln w="12700" cap="rnd">
              <a:solidFill>
                <a:sysClr val="windowText" lastClr="000000"/>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nvGrpSpPr>
          <p:cNvPr id="38" name="Group 37">
            <a:extLst>
              <a:ext uri="{FF2B5EF4-FFF2-40B4-BE49-F238E27FC236}">
                <a16:creationId xmlns:a16="http://schemas.microsoft.com/office/drawing/2014/main" id="{C3844A1C-2791-4AC6-BFDB-15231D76BC1C}"/>
              </a:ext>
            </a:extLst>
          </p:cNvPr>
          <p:cNvGrpSpPr>
            <a:grpSpLocks/>
          </p:cNvGrpSpPr>
          <p:nvPr/>
        </p:nvGrpSpPr>
        <p:grpSpPr bwMode="auto">
          <a:xfrm>
            <a:off x="2841812" y="4724400"/>
            <a:ext cx="914400" cy="731838"/>
            <a:chOff x="1680" y="3216"/>
            <a:chExt cx="576" cy="461"/>
          </a:xfrm>
        </p:grpSpPr>
        <p:sp>
          <p:nvSpPr>
            <p:cNvPr id="39" name="Rectangle 38">
              <a:extLst>
                <a:ext uri="{FF2B5EF4-FFF2-40B4-BE49-F238E27FC236}">
                  <a16:creationId xmlns:a16="http://schemas.microsoft.com/office/drawing/2014/main" id="{3A6814D0-CDBE-4176-B279-1F9859EAD0D1}"/>
                </a:ext>
              </a:extLst>
            </p:cNvPr>
            <p:cNvSpPr>
              <a:spLocks noChangeArrowheads="1"/>
            </p:cNvSpPr>
            <p:nvPr/>
          </p:nvSpPr>
          <p:spPr bwMode="auto">
            <a:xfrm>
              <a:off x="1818" y="3216"/>
              <a:ext cx="185"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0" name="Rectangle 39">
              <a:extLst>
                <a:ext uri="{FF2B5EF4-FFF2-40B4-BE49-F238E27FC236}">
                  <a16:creationId xmlns:a16="http://schemas.microsoft.com/office/drawing/2014/main" id="{AF133129-2115-425A-A52E-1D3239A84B8A}"/>
                </a:ext>
              </a:extLst>
            </p:cNvPr>
            <p:cNvSpPr>
              <a:spLocks noChangeArrowheads="1"/>
            </p:cNvSpPr>
            <p:nvPr/>
          </p:nvSpPr>
          <p:spPr bwMode="auto">
            <a:xfrm>
              <a:off x="1818" y="3331"/>
              <a:ext cx="185" cy="116"/>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1" name="Rectangle 40">
              <a:extLst>
                <a:ext uri="{FF2B5EF4-FFF2-40B4-BE49-F238E27FC236}">
                  <a16:creationId xmlns:a16="http://schemas.microsoft.com/office/drawing/2014/main" id="{3E91E11F-E068-4634-8F38-431A2D4A89DB}"/>
                </a:ext>
              </a:extLst>
            </p:cNvPr>
            <p:cNvSpPr>
              <a:spLocks noChangeArrowheads="1"/>
            </p:cNvSpPr>
            <p:nvPr/>
          </p:nvSpPr>
          <p:spPr bwMode="auto">
            <a:xfrm>
              <a:off x="1818" y="3562"/>
              <a:ext cx="185"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2" name="Rectangle 41">
              <a:extLst>
                <a:ext uri="{FF2B5EF4-FFF2-40B4-BE49-F238E27FC236}">
                  <a16:creationId xmlns:a16="http://schemas.microsoft.com/office/drawing/2014/main" id="{53C71D64-74CD-49CF-B855-E8AD1D31907E}"/>
                </a:ext>
              </a:extLst>
            </p:cNvPr>
            <p:cNvSpPr>
              <a:spLocks noChangeArrowheads="1"/>
            </p:cNvSpPr>
            <p:nvPr/>
          </p:nvSpPr>
          <p:spPr bwMode="auto">
            <a:xfrm>
              <a:off x="1680" y="3216"/>
              <a:ext cx="138"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3" name="Rectangle 42">
              <a:extLst>
                <a:ext uri="{FF2B5EF4-FFF2-40B4-BE49-F238E27FC236}">
                  <a16:creationId xmlns:a16="http://schemas.microsoft.com/office/drawing/2014/main" id="{4CE09DDC-00E2-4EDF-905A-B482B477335A}"/>
                </a:ext>
              </a:extLst>
            </p:cNvPr>
            <p:cNvSpPr>
              <a:spLocks noChangeArrowheads="1"/>
            </p:cNvSpPr>
            <p:nvPr/>
          </p:nvSpPr>
          <p:spPr bwMode="auto">
            <a:xfrm>
              <a:off x="1680" y="3331"/>
              <a:ext cx="138" cy="116"/>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4" name="Rectangle 43">
              <a:extLst>
                <a:ext uri="{FF2B5EF4-FFF2-40B4-BE49-F238E27FC236}">
                  <a16:creationId xmlns:a16="http://schemas.microsoft.com/office/drawing/2014/main" id="{244FC16F-EE73-415D-BC53-644C7B8E1E7B}"/>
                </a:ext>
              </a:extLst>
            </p:cNvPr>
            <p:cNvSpPr>
              <a:spLocks noChangeArrowheads="1"/>
            </p:cNvSpPr>
            <p:nvPr/>
          </p:nvSpPr>
          <p:spPr bwMode="auto">
            <a:xfrm>
              <a:off x="1680" y="3562"/>
              <a:ext cx="138"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5" name="Rectangle 44">
              <a:extLst>
                <a:ext uri="{FF2B5EF4-FFF2-40B4-BE49-F238E27FC236}">
                  <a16:creationId xmlns:a16="http://schemas.microsoft.com/office/drawing/2014/main" id="{CC3F2111-CE35-477B-AB23-DC8A9A594065}"/>
                </a:ext>
              </a:extLst>
            </p:cNvPr>
            <p:cNvSpPr>
              <a:spLocks noChangeArrowheads="1"/>
            </p:cNvSpPr>
            <p:nvPr/>
          </p:nvSpPr>
          <p:spPr bwMode="auto">
            <a:xfrm>
              <a:off x="2003" y="3216"/>
              <a:ext cx="253"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6" name="Rectangle 45">
              <a:extLst>
                <a:ext uri="{FF2B5EF4-FFF2-40B4-BE49-F238E27FC236}">
                  <a16:creationId xmlns:a16="http://schemas.microsoft.com/office/drawing/2014/main" id="{470CBA11-7049-4019-B7C4-2E59988F8062}"/>
                </a:ext>
              </a:extLst>
            </p:cNvPr>
            <p:cNvSpPr>
              <a:spLocks noChangeArrowheads="1"/>
            </p:cNvSpPr>
            <p:nvPr/>
          </p:nvSpPr>
          <p:spPr bwMode="auto">
            <a:xfrm>
              <a:off x="2003" y="3331"/>
              <a:ext cx="253" cy="116"/>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7" name="Rectangle 46">
              <a:extLst>
                <a:ext uri="{FF2B5EF4-FFF2-40B4-BE49-F238E27FC236}">
                  <a16:creationId xmlns:a16="http://schemas.microsoft.com/office/drawing/2014/main" id="{6FBEE5E6-205A-44EC-BF7B-DAEC09E23D85}"/>
                </a:ext>
              </a:extLst>
            </p:cNvPr>
            <p:cNvSpPr>
              <a:spLocks noChangeArrowheads="1"/>
            </p:cNvSpPr>
            <p:nvPr/>
          </p:nvSpPr>
          <p:spPr bwMode="auto">
            <a:xfrm>
              <a:off x="2003" y="3562"/>
              <a:ext cx="253"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8" name="Rectangle 47">
              <a:extLst>
                <a:ext uri="{FF2B5EF4-FFF2-40B4-BE49-F238E27FC236}">
                  <a16:creationId xmlns:a16="http://schemas.microsoft.com/office/drawing/2014/main" id="{19578EB8-2CF3-4BE4-ADD1-4773EBB603CC}"/>
                </a:ext>
              </a:extLst>
            </p:cNvPr>
            <p:cNvSpPr>
              <a:spLocks noChangeArrowheads="1"/>
            </p:cNvSpPr>
            <p:nvPr/>
          </p:nvSpPr>
          <p:spPr bwMode="auto">
            <a:xfrm>
              <a:off x="1680" y="3447"/>
              <a:ext cx="576" cy="105"/>
            </a:xfrm>
            <a:prstGeom prst="rect">
              <a:avLst/>
            </a:prstGeom>
            <a:solidFill>
              <a:srgbClr val="FFFFFF"/>
            </a:solidFill>
            <a:ln w="12700" cap="rnd">
              <a:solidFill>
                <a:srgbClr val="4F81BD"/>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nvGrpSpPr>
          <p:cNvPr id="49" name="Group 48">
            <a:extLst>
              <a:ext uri="{FF2B5EF4-FFF2-40B4-BE49-F238E27FC236}">
                <a16:creationId xmlns:a16="http://schemas.microsoft.com/office/drawing/2014/main" id="{F9F13DAF-F172-430A-928A-89B5462734B1}"/>
              </a:ext>
            </a:extLst>
          </p:cNvPr>
          <p:cNvGrpSpPr>
            <a:grpSpLocks/>
          </p:cNvGrpSpPr>
          <p:nvPr/>
        </p:nvGrpSpPr>
        <p:grpSpPr bwMode="auto">
          <a:xfrm>
            <a:off x="1394012" y="2209800"/>
            <a:ext cx="914400" cy="731838"/>
            <a:chOff x="0" y="288"/>
            <a:chExt cx="1200" cy="960"/>
          </a:xfrm>
        </p:grpSpPr>
        <p:sp>
          <p:nvSpPr>
            <p:cNvPr id="50" name="Rectangle 49">
              <a:extLst>
                <a:ext uri="{FF2B5EF4-FFF2-40B4-BE49-F238E27FC236}">
                  <a16:creationId xmlns:a16="http://schemas.microsoft.com/office/drawing/2014/main" id="{0B15597D-C64E-48A2-8942-48E27C1AD2D7}"/>
                </a:ext>
              </a:extLst>
            </p:cNvPr>
            <p:cNvSpPr>
              <a:spLocks noChangeArrowheads="1"/>
            </p:cNvSpPr>
            <p:nvPr/>
          </p:nvSpPr>
          <p:spPr bwMode="auto">
            <a:xfrm>
              <a:off x="288" y="28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1" name="Rectangle 50">
              <a:extLst>
                <a:ext uri="{FF2B5EF4-FFF2-40B4-BE49-F238E27FC236}">
                  <a16:creationId xmlns:a16="http://schemas.microsoft.com/office/drawing/2014/main" id="{BA0415A7-6A9F-4A26-AC41-735BD346846F}"/>
                </a:ext>
              </a:extLst>
            </p:cNvPr>
            <p:cNvSpPr>
              <a:spLocks noChangeArrowheads="1"/>
            </p:cNvSpPr>
            <p:nvPr/>
          </p:nvSpPr>
          <p:spPr bwMode="auto">
            <a:xfrm>
              <a:off x="288" y="52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2" name="Rectangle 51">
              <a:extLst>
                <a:ext uri="{FF2B5EF4-FFF2-40B4-BE49-F238E27FC236}">
                  <a16:creationId xmlns:a16="http://schemas.microsoft.com/office/drawing/2014/main" id="{84C53896-62EB-4EC6-8CEE-34418F613FBA}"/>
                </a:ext>
              </a:extLst>
            </p:cNvPr>
            <p:cNvSpPr>
              <a:spLocks noChangeArrowheads="1"/>
            </p:cNvSpPr>
            <p:nvPr/>
          </p:nvSpPr>
          <p:spPr bwMode="auto">
            <a:xfrm>
              <a:off x="288" y="100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3" name="Rectangle 52">
              <a:extLst>
                <a:ext uri="{FF2B5EF4-FFF2-40B4-BE49-F238E27FC236}">
                  <a16:creationId xmlns:a16="http://schemas.microsoft.com/office/drawing/2014/main" id="{D30047D4-65AA-4F8C-A9F1-1DDC270A3CE4}"/>
                </a:ext>
              </a:extLst>
            </p:cNvPr>
            <p:cNvSpPr>
              <a:spLocks noChangeArrowheads="1"/>
            </p:cNvSpPr>
            <p:nvPr/>
          </p:nvSpPr>
          <p:spPr bwMode="auto">
            <a:xfrm>
              <a:off x="0" y="28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4" name="Rectangle 53">
              <a:extLst>
                <a:ext uri="{FF2B5EF4-FFF2-40B4-BE49-F238E27FC236}">
                  <a16:creationId xmlns:a16="http://schemas.microsoft.com/office/drawing/2014/main" id="{B3EE5752-70E4-4DE4-9425-E99BEE687654}"/>
                </a:ext>
              </a:extLst>
            </p:cNvPr>
            <p:cNvSpPr>
              <a:spLocks noChangeArrowheads="1"/>
            </p:cNvSpPr>
            <p:nvPr/>
          </p:nvSpPr>
          <p:spPr bwMode="auto">
            <a:xfrm>
              <a:off x="0" y="52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5" name="Rectangle 54">
              <a:extLst>
                <a:ext uri="{FF2B5EF4-FFF2-40B4-BE49-F238E27FC236}">
                  <a16:creationId xmlns:a16="http://schemas.microsoft.com/office/drawing/2014/main" id="{3CA7E746-5B4A-4134-AB92-9848B5A35B62}"/>
                </a:ext>
              </a:extLst>
            </p:cNvPr>
            <p:cNvSpPr>
              <a:spLocks noChangeArrowheads="1"/>
            </p:cNvSpPr>
            <p:nvPr/>
          </p:nvSpPr>
          <p:spPr bwMode="auto">
            <a:xfrm>
              <a:off x="0" y="100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6" name="Rectangle 55">
              <a:extLst>
                <a:ext uri="{FF2B5EF4-FFF2-40B4-BE49-F238E27FC236}">
                  <a16:creationId xmlns:a16="http://schemas.microsoft.com/office/drawing/2014/main" id="{B9F19893-2FA7-479B-92BF-216F54F34A57}"/>
                </a:ext>
              </a:extLst>
            </p:cNvPr>
            <p:cNvSpPr>
              <a:spLocks noChangeArrowheads="1"/>
            </p:cNvSpPr>
            <p:nvPr/>
          </p:nvSpPr>
          <p:spPr bwMode="auto">
            <a:xfrm>
              <a:off x="672" y="28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7" name="Rectangle 56">
              <a:extLst>
                <a:ext uri="{FF2B5EF4-FFF2-40B4-BE49-F238E27FC236}">
                  <a16:creationId xmlns:a16="http://schemas.microsoft.com/office/drawing/2014/main" id="{D64D796C-7118-4A73-B9E9-6A9A9C70F9CB}"/>
                </a:ext>
              </a:extLst>
            </p:cNvPr>
            <p:cNvSpPr>
              <a:spLocks noChangeArrowheads="1"/>
            </p:cNvSpPr>
            <p:nvPr/>
          </p:nvSpPr>
          <p:spPr bwMode="auto">
            <a:xfrm>
              <a:off x="672" y="52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8" name="Rectangle 57">
              <a:extLst>
                <a:ext uri="{FF2B5EF4-FFF2-40B4-BE49-F238E27FC236}">
                  <a16:creationId xmlns:a16="http://schemas.microsoft.com/office/drawing/2014/main" id="{FADC02B8-60D1-42B4-835C-35887ECA6E83}"/>
                </a:ext>
              </a:extLst>
            </p:cNvPr>
            <p:cNvSpPr>
              <a:spLocks noChangeArrowheads="1"/>
            </p:cNvSpPr>
            <p:nvPr/>
          </p:nvSpPr>
          <p:spPr bwMode="auto">
            <a:xfrm>
              <a:off x="672" y="100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9" name="Rectangle 58">
              <a:extLst>
                <a:ext uri="{FF2B5EF4-FFF2-40B4-BE49-F238E27FC236}">
                  <a16:creationId xmlns:a16="http://schemas.microsoft.com/office/drawing/2014/main" id="{618340A8-F915-47A9-9218-74780727C412}"/>
                </a:ext>
              </a:extLst>
            </p:cNvPr>
            <p:cNvSpPr>
              <a:spLocks noChangeArrowheads="1"/>
            </p:cNvSpPr>
            <p:nvPr/>
          </p:nvSpPr>
          <p:spPr bwMode="auto">
            <a:xfrm>
              <a:off x="288" y="76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0" name="Rectangle 59">
              <a:extLst>
                <a:ext uri="{FF2B5EF4-FFF2-40B4-BE49-F238E27FC236}">
                  <a16:creationId xmlns:a16="http://schemas.microsoft.com/office/drawing/2014/main" id="{93D84275-2875-4DDB-8C5B-3403D95EA19C}"/>
                </a:ext>
              </a:extLst>
            </p:cNvPr>
            <p:cNvSpPr>
              <a:spLocks noChangeArrowheads="1"/>
            </p:cNvSpPr>
            <p:nvPr/>
          </p:nvSpPr>
          <p:spPr bwMode="auto">
            <a:xfrm>
              <a:off x="0" y="76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1" name="Rectangle 60">
              <a:extLst>
                <a:ext uri="{FF2B5EF4-FFF2-40B4-BE49-F238E27FC236}">
                  <a16:creationId xmlns:a16="http://schemas.microsoft.com/office/drawing/2014/main" id="{2BB063D7-5802-440A-AB16-94896B557041}"/>
                </a:ext>
              </a:extLst>
            </p:cNvPr>
            <p:cNvSpPr>
              <a:spLocks noChangeArrowheads="1"/>
            </p:cNvSpPr>
            <p:nvPr/>
          </p:nvSpPr>
          <p:spPr bwMode="auto">
            <a:xfrm>
              <a:off x="672" y="76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nvGrpSpPr>
          <p:cNvPr id="62" name="Group 61">
            <a:extLst>
              <a:ext uri="{FF2B5EF4-FFF2-40B4-BE49-F238E27FC236}">
                <a16:creationId xmlns:a16="http://schemas.microsoft.com/office/drawing/2014/main" id="{4A2B51FB-3292-447A-894D-14C5446434A7}"/>
              </a:ext>
            </a:extLst>
          </p:cNvPr>
          <p:cNvGrpSpPr>
            <a:grpSpLocks/>
          </p:cNvGrpSpPr>
          <p:nvPr/>
        </p:nvGrpSpPr>
        <p:grpSpPr bwMode="auto">
          <a:xfrm>
            <a:off x="1394012" y="2925763"/>
            <a:ext cx="914400" cy="731837"/>
            <a:chOff x="0" y="288"/>
            <a:chExt cx="1200" cy="960"/>
          </a:xfrm>
        </p:grpSpPr>
        <p:sp>
          <p:nvSpPr>
            <p:cNvPr id="63" name="Rectangle 62">
              <a:extLst>
                <a:ext uri="{FF2B5EF4-FFF2-40B4-BE49-F238E27FC236}">
                  <a16:creationId xmlns:a16="http://schemas.microsoft.com/office/drawing/2014/main" id="{007F260C-D934-4EB9-83D1-37EA22D235A0}"/>
                </a:ext>
              </a:extLst>
            </p:cNvPr>
            <p:cNvSpPr>
              <a:spLocks noChangeArrowheads="1"/>
            </p:cNvSpPr>
            <p:nvPr/>
          </p:nvSpPr>
          <p:spPr bwMode="auto">
            <a:xfrm>
              <a:off x="288" y="28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4" name="Rectangle 63">
              <a:extLst>
                <a:ext uri="{FF2B5EF4-FFF2-40B4-BE49-F238E27FC236}">
                  <a16:creationId xmlns:a16="http://schemas.microsoft.com/office/drawing/2014/main" id="{A716AD8D-BBB9-44E9-8322-AF2435781B95}"/>
                </a:ext>
              </a:extLst>
            </p:cNvPr>
            <p:cNvSpPr>
              <a:spLocks noChangeArrowheads="1"/>
            </p:cNvSpPr>
            <p:nvPr/>
          </p:nvSpPr>
          <p:spPr bwMode="auto">
            <a:xfrm>
              <a:off x="288" y="52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5" name="Rectangle 64">
              <a:extLst>
                <a:ext uri="{FF2B5EF4-FFF2-40B4-BE49-F238E27FC236}">
                  <a16:creationId xmlns:a16="http://schemas.microsoft.com/office/drawing/2014/main" id="{C4B1BF62-C17B-4F5F-83D7-26A58A509E65}"/>
                </a:ext>
              </a:extLst>
            </p:cNvPr>
            <p:cNvSpPr>
              <a:spLocks noChangeArrowheads="1"/>
            </p:cNvSpPr>
            <p:nvPr/>
          </p:nvSpPr>
          <p:spPr bwMode="auto">
            <a:xfrm>
              <a:off x="288" y="100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6" name="Rectangle 65">
              <a:extLst>
                <a:ext uri="{FF2B5EF4-FFF2-40B4-BE49-F238E27FC236}">
                  <a16:creationId xmlns:a16="http://schemas.microsoft.com/office/drawing/2014/main" id="{69F54D7D-B4CE-4D4C-A759-0A0B0A58EF7E}"/>
                </a:ext>
              </a:extLst>
            </p:cNvPr>
            <p:cNvSpPr>
              <a:spLocks noChangeArrowheads="1"/>
            </p:cNvSpPr>
            <p:nvPr/>
          </p:nvSpPr>
          <p:spPr bwMode="auto">
            <a:xfrm>
              <a:off x="0" y="28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7" name="Rectangle 66">
              <a:extLst>
                <a:ext uri="{FF2B5EF4-FFF2-40B4-BE49-F238E27FC236}">
                  <a16:creationId xmlns:a16="http://schemas.microsoft.com/office/drawing/2014/main" id="{2DD98710-7233-42DF-A07C-7DEB71A32413}"/>
                </a:ext>
              </a:extLst>
            </p:cNvPr>
            <p:cNvSpPr>
              <a:spLocks noChangeArrowheads="1"/>
            </p:cNvSpPr>
            <p:nvPr/>
          </p:nvSpPr>
          <p:spPr bwMode="auto">
            <a:xfrm>
              <a:off x="0" y="52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8" name="Rectangle 67">
              <a:extLst>
                <a:ext uri="{FF2B5EF4-FFF2-40B4-BE49-F238E27FC236}">
                  <a16:creationId xmlns:a16="http://schemas.microsoft.com/office/drawing/2014/main" id="{5E1FEE53-E6A1-434F-83BD-1B33B5FA93DE}"/>
                </a:ext>
              </a:extLst>
            </p:cNvPr>
            <p:cNvSpPr>
              <a:spLocks noChangeArrowheads="1"/>
            </p:cNvSpPr>
            <p:nvPr/>
          </p:nvSpPr>
          <p:spPr bwMode="auto">
            <a:xfrm>
              <a:off x="0" y="100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9" name="Rectangle 68">
              <a:extLst>
                <a:ext uri="{FF2B5EF4-FFF2-40B4-BE49-F238E27FC236}">
                  <a16:creationId xmlns:a16="http://schemas.microsoft.com/office/drawing/2014/main" id="{7CBD31CF-A78A-41BE-ACC1-9CE1319A801F}"/>
                </a:ext>
              </a:extLst>
            </p:cNvPr>
            <p:cNvSpPr>
              <a:spLocks noChangeArrowheads="1"/>
            </p:cNvSpPr>
            <p:nvPr/>
          </p:nvSpPr>
          <p:spPr bwMode="auto">
            <a:xfrm>
              <a:off x="672" y="28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0" name="Rectangle 69">
              <a:extLst>
                <a:ext uri="{FF2B5EF4-FFF2-40B4-BE49-F238E27FC236}">
                  <a16:creationId xmlns:a16="http://schemas.microsoft.com/office/drawing/2014/main" id="{A4233D05-9F47-431D-8A3D-7501DE8EFAA1}"/>
                </a:ext>
              </a:extLst>
            </p:cNvPr>
            <p:cNvSpPr>
              <a:spLocks noChangeArrowheads="1"/>
            </p:cNvSpPr>
            <p:nvPr/>
          </p:nvSpPr>
          <p:spPr bwMode="auto">
            <a:xfrm>
              <a:off x="672" y="52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1" name="Rectangle 70">
              <a:extLst>
                <a:ext uri="{FF2B5EF4-FFF2-40B4-BE49-F238E27FC236}">
                  <a16:creationId xmlns:a16="http://schemas.microsoft.com/office/drawing/2014/main" id="{A488282A-3932-4364-95CB-735789CB3364}"/>
                </a:ext>
              </a:extLst>
            </p:cNvPr>
            <p:cNvSpPr>
              <a:spLocks noChangeArrowheads="1"/>
            </p:cNvSpPr>
            <p:nvPr/>
          </p:nvSpPr>
          <p:spPr bwMode="auto">
            <a:xfrm>
              <a:off x="672" y="100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2" name="Rectangle 71">
              <a:extLst>
                <a:ext uri="{FF2B5EF4-FFF2-40B4-BE49-F238E27FC236}">
                  <a16:creationId xmlns:a16="http://schemas.microsoft.com/office/drawing/2014/main" id="{391B81CF-5AB9-493C-882D-35D42364247F}"/>
                </a:ext>
              </a:extLst>
            </p:cNvPr>
            <p:cNvSpPr>
              <a:spLocks noChangeArrowheads="1"/>
            </p:cNvSpPr>
            <p:nvPr/>
          </p:nvSpPr>
          <p:spPr bwMode="auto">
            <a:xfrm>
              <a:off x="288" y="76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3" name="Rectangle 72">
              <a:extLst>
                <a:ext uri="{FF2B5EF4-FFF2-40B4-BE49-F238E27FC236}">
                  <a16:creationId xmlns:a16="http://schemas.microsoft.com/office/drawing/2014/main" id="{444A4A90-7448-466B-9A23-238816F4DDCE}"/>
                </a:ext>
              </a:extLst>
            </p:cNvPr>
            <p:cNvSpPr>
              <a:spLocks noChangeArrowheads="1"/>
            </p:cNvSpPr>
            <p:nvPr/>
          </p:nvSpPr>
          <p:spPr bwMode="auto">
            <a:xfrm>
              <a:off x="0" y="76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4" name="Rectangle 73">
              <a:extLst>
                <a:ext uri="{FF2B5EF4-FFF2-40B4-BE49-F238E27FC236}">
                  <a16:creationId xmlns:a16="http://schemas.microsoft.com/office/drawing/2014/main" id="{F47F8BF8-4668-4789-A40E-DA5928272E9D}"/>
                </a:ext>
              </a:extLst>
            </p:cNvPr>
            <p:cNvSpPr>
              <a:spLocks noChangeArrowheads="1"/>
            </p:cNvSpPr>
            <p:nvPr/>
          </p:nvSpPr>
          <p:spPr bwMode="auto">
            <a:xfrm>
              <a:off x="672" y="76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nvGrpSpPr>
          <p:cNvPr id="75" name="Group 74">
            <a:extLst>
              <a:ext uri="{FF2B5EF4-FFF2-40B4-BE49-F238E27FC236}">
                <a16:creationId xmlns:a16="http://schemas.microsoft.com/office/drawing/2014/main" id="{1500649A-DD26-4BF6-9BE6-692C05147992}"/>
              </a:ext>
            </a:extLst>
          </p:cNvPr>
          <p:cNvGrpSpPr>
            <a:grpSpLocks/>
          </p:cNvGrpSpPr>
          <p:nvPr/>
        </p:nvGrpSpPr>
        <p:grpSpPr bwMode="auto">
          <a:xfrm>
            <a:off x="1394012" y="4754563"/>
            <a:ext cx="914400" cy="731837"/>
            <a:chOff x="0" y="288"/>
            <a:chExt cx="1200" cy="960"/>
          </a:xfrm>
        </p:grpSpPr>
        <p:sp>
          <p:nvSpPr>
            <p:cNvPr id="76" name="Rectangle 75">
              <a:extLst>
                <a:ext uri="{FF2B5EF4-FFF2-40B4-BE49-F238E27FC236}">
                  <a16:creationId xmlns:a16="http://schemas.microsoft.com/office/drawing/2014/main" id="{9E3E342F-0608-49D4-9294-B88FBD3416E7}"/>
                </a:ext>
              </a:extLst>
            </p:cNvPr>
            <p:cNvSpPr>
              <a:spLocks noChangeArrowheads="1"/>
            </p:cNvSpPr>
            <p:nvPr/>
          </p:nvSpPr>
          <p:spPr bwMode="auto">
            <a:xfrm>
              <a:off x="288" y="28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7" name="Rectangle 76">
              <a:extLst>
                <a:ext uri="{FF2B5EF4-FFF2-40B4-BE49-F238E27FC236}">
                  <a16:creationId xmlns:a16="http://schemas.microsoft.com/office/drawing/2014/main" id="{B8811EA6-DDCF-49EC-847E-10D53CDEFA90}"/>
                </a:ext>
              </a:extLst>
            </p:cNvPr>
            <p:cNvSpPr>
              <a:spLocks noChangeArrowheads="1"/>
            </p:cNvSpPr>
            <p:nvPr/>
          </p:nvSpPr>
          <p:spPr bwMode="auto">
            <a:xfrm>
              <a:off x="288" y="52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8" name="Rectangle 77">
              <a:extLst>
                <a:ext uri="{FF2B5EF4-FFF2-40B4-BE49-F238E27FC236}">
                  <a16:creationId xmlns:a16="http://schemas.microsoft.com/office/drawing/2014/main" id="{4014382C-7BF3-4421-BB9F-C1AE05FE0C3C}"/>
                </a:ext>
              </a:extLst>
            </p:cNvPr>
            <p:cNvSpPr>
              <a:spLocks noChangeArrowheads="1"/>
            </p:cNvSpPr>
            <p:nvPr/>
          </p:nvSpPr>
          <p:spPr bwMode="auto">
            <a:xfrm>
              <a:off x="288" y="100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79" name="Rectangle 78">
              <a:extLst>
                <a:ext uri="{FF2B5EF4-FFF2-40B4-BE49-F238E27FC236}">
                  <a16:creationId xmlns:a16="http://schemas.microsoft.com/office/drawing/2014/main" id="{6846A7BF-7A17-498E-9D2F-03CEAE0FAF3D}"/>
                </a:ext>
              </a:extLst>
            </p:cNvPr>
            <p:cNvSpPr>
              <a:spLocks noChangeArrowheads="1"/>
            </p:cNvSpPr>
            <p:nvPr/>
          </p:nvSpPr>
          <p:spPr bwMode="auto">
            <a:xfrm>
              <a:off x="0" y="28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0" name="Rectangle 79">
              <a:extLst>
                <a:ext uri="{FF2B5EF4-FFF2-40B4-BE49-F238E27FC236}">
                  <a16:creationId xmlns:a16="http://schemas.microsoft.com/office/drawing/2014/main" id="{A2C14BE5-00B5-47FD-8A5D-569BDB43EE40}"/>
                </a:ext>
              </a:extLst>
            </p:cNvPr>
            <p:cNvSpPr>
              <a:spLocks noChangeArrowheads="1"/>
            </p:cNvSpPr>
            <p:nvPr/>
          </p:nvSpPr>
          <p:spPr bwMode="auto">
            <a:xfrm>
              <a:off x="0" y="52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1" name="Rectangle 80">
              <a:extLst>
                <a:ext uri="{FF2B5EF4-FFF2-40B4-BE49-F238E27FC236}">
                  <a16:creationId xmlns:a16="http://schemas.microsoft.com/office/drawing/2014/main" id="{5F96DB9F-D379-4A59-8F69-D51EDC2ECAD2}"/>
                </a:ext>
              </a:extLst>
            </p:cNvPr>
            <p:cNvSpPr>
              <a:spLocks noChangeArrowheads="1"/>
            </p:cNvSpPr>
            <p:nvPr/>
          </p:nvSpPr>
          <p:spPr bwMode="auto">
            <a:xfrm>
              <a:off x="0" y="100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2" name="Rectangle 81">
              <a:extLst>
                <a:ext uri="{FF2B5EF4-FFF2-40B4-BE49-F238E27FC236}">
                  <a16:creationId xmlns:a16="http://schemas.microsoft.com/office/drawing/2014/main" id="{7343BA4D-9325-417B-9541-821AD0247FD5}"/>
                </a:ext>
              </a:extLst>
            </p:cNvPr>
            <p:cNvSpPr>
              <a:spLocks noChangeArrowheads="1"/>
            </p:cNvSpPr>
            <p:nvPr/>
          </p:nvSpPr>
          <p:spPr bwMode="auto">
            <a:xfrm>
              <a:off x="672" y="28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3" name="Rectangle 82">
              <a:extLst>
                <a:ext uri="{FF2B5EF4-FFF2-40B4-BE49-F238E27FC236}">
                  <a16:creationId xmlns:a16="http://schemas.microsoft.com/office/drawing/2014/main" id="{FFC9D56B-DC51-4DE3-A1FE-9EB6D0EE526F}"/>
                </a:ext>
              </a:extLst>
            </p:cNvPr>
            <p:cNvSpPr>
              <a:spLocks noChangeArrowheads="1"/>
            </p:cNvSpPr>
            <p:nvPr/>
          </p:nvSpPr>
          <p:spPr bwMode="auto">
            <a:xfrm>
              <a:off x="672" y="52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4" name="Rectangle 83">
              <a:extLst>
                <a:ext uri="{FF2B5EF4-FFF2-40B4-BE49-F238E27FC236}">
                  <a16:creationId xmlns:a16="http://schemas.microsoft.com/office/drawing/2014/main" id="{73E9AAAB-6E85-4070-9C07-D609E27C9806}"/>
                </a:ext>
              </a:extLst>
            </p:cNvPr>
            <p:cNvSpPr>
              <a:spLocks noChangeArrowheads="1"/>
            </p:cNvSpPr>
            <p:nvPr/>
          </p:nvSpPr>
          <p:spPr bwMode="auto">
            <a:xfrm>
              <a:off x="672" y="100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5" name="Rectangle 84">
              <a:extLst>
                <a:ext uri="{FF2B5EF4-FFF2-40B4-BE49-F238E27FC236}">
                  <a16:creationId xmlns:a16="http://schemas.microsoft.com/office/drawing/2014/main" id="{D5EFDA75-47C6-4514-BDA9-9B02A7E9784A}"/>
                </a:ext>
              </a:extLst>
            </p:cNvPr>
            <p:cNvSpPr>
              <a:spLocks noChangeArrowheads="1"/>
            </p:cNvSpPr>
            <p:nvPr/>
          </p:nvSpPr>
          <p:spPr bwMode="auto">
            <a:xfrm>
              <a:off x="288" y="76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6" name="Rectangle 85">
              <a:extLst>
                <a:ext uri="{FF2B5EF4-FFF2-40B4-BE49-F238E27FC236}">
                  <a16:creationId xmlns:a16="http://schemas.microsoft.com/office/drawing/2014/main" id="{F4B0077B-F575-402A-87D7-9D390C452819}"/>
                </a:ext>
              </a:extLst>
            </p:cNvPr>
            <p:cNvSpPr>
              <a:spLocks noChangeArrowheads="1"/>
            </p:cNvSpPr>
            <p:nvPr/>
          </p:nvSpPr>
          <p:spPr bwMode="auto">
            <a:xfrm>
              <a:off x="0" y="76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7" name="Rectangle 86">
              <a:extLst>
                <a:ext uri="{FF2B5EF4-FFF2-40B4-BE49-F238E27FC236}">
                  <a16:creationId xmlns:a16="http://schemas.microsoft.com/office/drawing/2014/main" id="{B53FC5B0-D58C-47A6-B519-6786C4BDBE64}"/>
                </a:ext>
              </a:extLst>
            </p:cNvPr>
            <p:cNvSpPr>
              <a:spLocks noChangeArrowheads="1"/>
            </p:cNvSpPr>
            <p:nvPr/>
          </p:nvSpPr>
          <p:spPr bwMode="auto">
            <a:xfrm>
              <a:off x="672" y="76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sp>
        <p:nvSpPr>
          <p:cNvPr id="88" name="Rectangle 87">
            <a:extLst>
              <a:ext uri="{FF2B5EF4-FFF2-40B4-BE49-F238E27FC236}">
                <a16:creationId xmlns:a16="http://schemas.microsoft.com/office/drawing/2014/main" id="{38BB2C8D-A498-4642-B69C-5387623DFC8E}"/>
              </a:ext>
            </a:extLst>
          </p:cNvPr>
          <p:cNvSpPr>
            <a:spLocks noChangeArrowheads="1"/>
          </p:cNvSpPr>
          <p:nvPr/>
        </p:nvSpPr>
        <p:spPr bwMode="auto">
          <a:xfrm>
            <a:off x="1394012" y="4343400"/>
            <a:ext cx="914400" cy="395288"/>
          </a:xfrm>
          <a:prstGeom prst="rect">
            <a:avLst/>
          </a:prstGeom>
          <a:solidFill>
            <a:srgbClr val="FFFFFF"/>
          </a:solidFill>
          <a:ln w="12700" cap="rnd">
            <a:solidFill>
              <a:sysClr val="windowText" lastClr="000000"/>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nvGrpSpPr>
          <p:cNvPr id="89" name="Group 88">
            <a:extLst>
              <a:ext uri="{FF2B5EF4-FFF2-40B4-BE49-F238E27FC236}">
                <a16:creationId xmlns:a16="http://schemas.microsoft.com/office/drawing/2014/main" id="{6B01B91C-8760-4151-9956-C1F2D25B6509}"/>
              </a:ext>
            </a:extLst>
          </p:cNvPr>
          <p:cNvGrpSpPr>
            <a:grpSpLocks/>
          </p:cNvGrpSpPr>
          <p:nvPr/>
        </p:nvGrpSpPr>
        <p:grpSpPr bwMode="auto">
          <a:xfrm>
            <a:off x="1394012" y="3657600"/>
            <a:ext cx="914400" cy="731838"/>
            <a:chOff x="0" y="288"/>
            <a:chExt cx="1200" cy="960"/>
          </a:xfrm>
        </p:grpSpPr>
        <p:sp>
          <p:nvSpPr>
            <p:cNvPr id="90" name="Rectangle 89">
              <a:extLst>
                <a:ext uri="{FF2B5EF4-FFF2-40B4-BE49-F238E27FC236}">
                  <a16:creationId xmlns:a16="http://schemas.microsoft.com/office/drawing/2014/main" id="{4AF4DC36-3525-47BB-BE34-404B39824C59}"/>
                </a:ext>
              </a:extLst>
            </p:cNvPr>
            <p:cNvSpPr>
              <a:spLocks noChangeArrowheads="1"/>
            </p:cNvSpPr>
            <p:nvPr/>
          </p:nvSpPr>
          <p:spPr bwMode="auto">
            <a:xfrm>
              <a:off x="288" y="28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1" name="Rectangle 90">
              <a:extLst>
                <a:ext uri="{FF2B5EF4-FFF2-40B4-BE49-F238E27FC236}">
                  <a16:creationId xmlns:a16="http://schemas.microsoft.com/office/drawing/2014/main" id="{58D4DC9C-559C-45F0-8954-412E8CFCDC68}"/>
                </a:ext>
              </a:extLst>
            </p:cNvPr>
            <p:cNvSpPr>
              <a:spLocks noChangeArrowheads="1"/>
            </p:cNvSpPr>
            <p:nvPr/>
          </p:nvSpPr>
          <p:spPr bwMode="auto">
            <a:xfrm>
              <a:off x="288" y="52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2" name="Rectangle 91">
              <a:extLst>
                <a:ext uri="{FF2B5EF4-FFF2-40B4-BE49-F238E27FC236}">
                  <a16:creationId xmlns:a16="http://schemas.microsoft.com/office/drawing/2014/main" id="{1C1C6903-2252-4BF6-9447-17DE88817D29}"/>
                </a:ext>
              </a:extLst>
            </p:cNvPr>
            <p:cNvSpPr>
              <a:spLocks noChangeArrowheads="1"/>
            </p:cNvSpPr>
            <p:nvPr/>
          </p:nvSpPr>
          <p:spPr bwMode="auto">
            <a:xfrm>
              <a:off x="288" y="100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3" name="Rectangle 92">
              <a:extLst>
                <a:ext uri="{FF2B5EF4-FFF2-40B4-BE49-F238E27FC236}">
                  <a16:creationId xmlns:a16="http://schemas.microsoft.com/office/drawing/2014/main" id="{6BDE84E4-E543-4A9A-886A-E92E32109523}"/>
                </a:ext>
              </a:extLst>
            </p:cNvPr>
            <p:cNvSpPr>
              <a:spLocks noChangeArrowheads="1"/>
            </p:cNvSpPr>
            <p:nvPr/>
          </p:nvSpPr>
          <p:spPr bwMode="auto">
            <a:xfrm>
              <a:off x="0" y="28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4" name="Rectangle 93">
              <a:extLst>
                <a:ext uri="{FF2B5EF4-FFF2-40B4-BE49-F238E27FC236}">
                  <a16:creationId xmlns:a16="http://schemas.microsoft.com/office/drawing/2014/main" id="{308350A6-7608-4B7F-83E5-53D071061ACB}"/>
                </a:ext>
              </a:extLst>
            </p:cNvPr>
            <p:cNvSpPr>
              <a:spLocks noChangeArrowheads="1"/>
            </p:cNvSpPr>
            <p:nvPr/>
          </p:nvSpPr>
          <p:spPr bwMode="auto">
            <a:xfrm>
              <a:off x="0" y="52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5" name="Rectangle 94">
              <a:extLst>
                <a:ext uri="{FF2B5EF4-FFF2-40B4-BE49-F238E27FC236}">
                  <a16:creationId xmlns:a16="http://schemas.microsoft.com/office/drawing/2014/main" id="{A9A21530-9BEA-402F-8EC7-4C90FB66EB92}"/>
                </a:ext>
              </a:extLst>
            </p:cNvPr>
            <p:cNvSpPr>
              <a:spLocks noChangeArrowheads="1"/>
            </p:cNvSpPr>
            <p:nvPr/>
          </p:nvSpPr>
          <p:spPr bwMode="auto">
            <a:xfrm>
              <a:off x="0" y="100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6" name="Rectangle 95">
              <a:extLst>
                <a:ext uri="{FF2B5EF4-FFF2-40B4-BE49-F238E27FC236}">
                  <a16:creationId xmlns:a16="http://schemas.microsoft.com/office/drawing/2014/main" id="{F67C3D4C-647E-4EFB-B1E2-39191134AD21}"/>
                </a:ext>
              </a:extLst>
            </p:cNvPr>
            <p:cNvSpPr>
              <a:spLocks noChangeArrowheads="1"/>
            </p:cNvSpPr>
            <p:nvPr/>
          </p:nvSpPr>
          <p:spPr bwMode="auto">
            <a:xfrm>
              <a:off x="672" y="28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7" name="Rectangle 96">
              <a:extLst>
                <a:ext uri="{FF2B5EF4-FFF2-40B4-BE49-F238E27FC236}">
                  <a16:creationId xmlns:a16="http://schemas.microsoft.com/office/drawing/2014/main" id="{CFA1939A-CA3B-4A25-B27E-6ECAD61737A8}"/>
                </a:ext>
              </a:extLst>
            </p:cNvPr>
            <p:cNvSpPr>
              <a:spLocks noChangeArrowheads="1"/>
            </p:cNvSpPr>
            <p:nvPr/>
          </p:nvSpPr>
          <p:spPr bwMode="auto">
            <a:xfrm>
              <a:off x="672" y="52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8" name="Rectangle 97">
              <a:extLst>
                <a:ext uri="{FF2B5EF4-FFF2-40B4-BE49-F238E27FC236}">
                  <a16:creationId xmlns:a16="http://schemas.microsoft.com/office/drawing/2014/main" id="{3E3F1916-3EE1-421C-A69C-3264E575A6FD}"/>
                </a:ext>
              </a:extLst>
            </p:cNvPr>
            <p:cNvSpPr>
              <a:spLocks noChangeArrowheads="1"/>
            </p:cNvSpPr>
            <p:nvPr/>
          </p:nvSpPr>
          <p:spPr bwMode="auto">
            <a:xfrm>
              <a:off x="672" y="100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9" name="Rectangle 98">
              <a:extLst>
                <a:ext uri="{FF2B5EF4-FFF2-40B4-BE49-F238E27FC236}">
                  <a16:creationId xmlns:a16="http://schemas.microsoft.com/office/drawing/2014/main" id="{4B63DFF8-AC2F-45D8-9E26-1902C20C717F}"/>
                </a:ext>
              </a:extLst>
            </p:cNvPr>
            <p:cNvSpPr>
              <a:spLocks noChangeArrowheads="1"/>
            </p:cNvSpPr>
            <p:nvPr/>
          </p:nvSpPr>
          <p:spPr bwMode="auto">
            <a:xfrm>
              <a:off x="288" y="76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00" name="Rectangle 99">
              <a:extLst>
                <a:ext uri="{FF2B5EF4-FFF2-40B4-BE49-F238E27FC236}">
                  <a16:creationId xmlns:a16="http://schemas.microsoft.com/office/drawing/2014/main" id="{2464B7D3-E230-4BE1-8062-96C41B851317}"/>
                </a:ext>
              </a:extLst>
            </p:cNvPr>
            <p:cNvSpPr>
              <a:spLocks noChangeArrowheads="1"/>
            </p:cNvSpPr>
            <p:nvPr/>
          </p:nvSpPr>
          <p:spPr bwMode="auto">
            <a:xfrm>
              <a:off x="0" y="76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01" name="Rectangle 100">
              <a:extLst>
                <a:ext uri="{FF2B5EF4-FFF2-40B4-BE49-F238E27FC236}">
                  <a16:creationId xmlns:a16="http://schemas.microsoft.com/office/drawing/2014/main" id="{2CDA76E8-A3B3-4C95-B486-CC68E2C2FA5B}"/>
                </a:ext>
              </a:extLst>
            </p:cNvPr>
            <p:cNvSpPr>
              <a:spLocks noChangeArrowheads="1"/>
            </p:cNvSpPr>
            <p:nvPr/>
          </p:nvSpPr>
          <p:spPr bwMode="auto">
            <a:xfrm>
              <a:off x="672" y="76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sp>
        <p:nvSpPr>
          <p:cNvPr id="102" name="Line 101">
            <a:extLst>
              <a:ext uri="{FF2B5EF4-FFF2-40B4-BE49-F238E27FC236}">
                <a16:creationId xmlns:a16="http://schemas.microsoft.com/office/drawing/2014/main" id="{356A330F-1575-4493-935A-0CF2918534DF}"/>
              </a:ext>
            </a:extLst>
          </p:cNvPr>
          <p:cNvSpPr>
            <a:spLocks noChangeShapeType="1"/>
          </p:cNvSpPr>
          <p:nvPr/>
        </p:nvSpPr>
        <p:spPr bwMode="auto">
          <a:xfrm>
            <a:off x="4823012" y="2438400"/>
            <a:ext cx="1219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3" name="Line 102">
            <a:extLst>
              <a:ext uri="{FF2B5EF4-FFF2-40B4-BE49-F238E27FC236}">
                <a16:creationId xmlns:a16="http://schemas.microsoft.com/office/drawing/2014/main" id="{44A47518-2C64-42A3-A928-BEA817AC82C1}"/>
              </a:ext>
            </a:extLst>
          </p:cNvPr>
          <p:cNvSpPr>
            <a:spLocks noChangeShapeType="1"/>
          </p:cNvSpPr>
          <p:nvPr/>
        </p:nvSpPr>
        <p:spPr bwMode="auto">
          <a:xfrm>
            <a:off x="4823012" y="2819400"/>
            <a:ext cx="1219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4" name="Line 103">
            <a:extLst>
              <a:ext uri="{FF2B5EF4-FFF2-40B4-BE49-F238E27FC236}">
                <a16:creationId xmlns:a16="http://schemas.microsoft.com/office/drawing/2014/main" id="{A3446521-09C8-4AD0-83C3-D53B77E0B4F9}"/>
              </a:ext>
            </a:extLst>
          </p:cNvPr>
          <p:cNvSpPr>
            <a:spLocks noChangeShapeType="1"/>
          </p:cNvSpPr>
          <p:nvPr/>
        </p:nvSpPr>
        <p:spPr bwMode="auto">
          <a:xfrm>
            <a:off x="4823012" y="3733800"/>
            <a:ext cx="1219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5" name="Line 104">
            <a:extLst>
              <a:ext uri="{FF2B5EF4-FFF2-40B4-BE49-F238E27FC236}">
                <a16:creationId xmlns:a16="http://schemas.microsoft.com/office/drawing/2014/main" id="{8AD1EB10-CE30-4856-98B3-0FEC6F75C6F9}"/>
              </a:ext>
            </a:extLst>
          </p:cNvPr>
          <p:cNvSpPr>
            <a:spLocks noChangeShapeType="1"/>
          </p:cNvSpPr>
          <p:nvPr/>
        </p:nvSpPr>
        <p:spPr bwMode="auto">
          <a:xfrm>
            <a:off x="4823012" y="4114800"/>
            <a:ext cx="1219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6" name="Line 105">
            <a:extLst>
              <a:ext uri="{FF2B5EF4-FFF2-40B4-BE49-F238E27FC236}">
                <a16:creationId xmlns:a16="http://schemas.microsoft.com/office/drawing/2014/main" id="{1CB48CF1-8985-4315-86A5-E0AA9CCD8569}"/>
              </a:ext>
            </a:extLst>
          </p:cNvPr>
          <p:cNvSpPr>
            <a:spLocks noChangeShapeType="1"/>
          </p:cNvSpPr>
          <p:nvPr/>
        </p:nvSpPr>
        <p:spPr bwMode="auto">
          <a:xfrm>
            <a:off x="4823012" y="4495800"/>
            <a:ext cx="1219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7" name="Line 106">
            <a:extLst>
              <a:ext uri="{FF2B5EF4-FFF2-40B4-BE49-F238E27FC236}">
                <a16:creationId xmlns:a16="http://schemas.microsoft.com/office/drawing/2014/main" id="{24A70BED-5745-4F86-B0A3-CF54508598A7}"/>
              </a:ext>
            </a:extLst>
          </p:cNvPr>
          <p:cNvSpPr>
            <a:spLocks noChangeShapeType="1"/>
          </p:cNvSpPr>
          <p:nvPr/>
        </p:nvSpPr>
        <p:spPr bwMode="auto">
          <a:xfrm>
            <a:off x="4823012" y="5410200"/>
            <a:ext cx="1219200" cy="0"/>
          </a:xfrm>
          <a:prstGeom prst="line">
            <a:avLst/>
          </a:prstGeom>
          <a:noFill/>
          <a:ln w="12700">
            <a:solidFill>
              <a:sysClr val="windowText" lastClr="000000"/>
            </a:solidFill>
            <a:round/>
            <a:headEnd type="none" w="sm" len="sm"/>
            <a:tailEnd type="non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108" name="Group 108">
            <a:extLst>
              <a:ext uri="{FF2B5EF4-FFF2-40B4-BE49-F238E27FC236}">
                <a16:creationId xmlns:a16="http://schemas.microsoft.com/office/drawing/2014/main" id="{1A3CA2DC-B02F-436A-BAE9-9CFF96A3089E}"/>
              </a:ext>
            </a:extLst>
          </p:cNvPr>
          <p:cNvGrpSpPr>
            <a:grpSpLocks/>
          </p:cNvGrpSpPr>
          <p:nvPr/>
        </p:nvGrpSpPr>
        <p:grpSpPr bwMode="auto">
          <a:xfrm>
            <a:off x="4975412" y="1600200"/>
            <a:ext cx="914400" cy="731838"/>
            <a:chOff x="2496" y="2592"/>
            <a:chExt cx="576" cy="461"/>
          </a:xfrm>
        </p:grpSpPr>
        <p:sp>
          <p:nvSpPr>
            <p:cNvPr id="109" name="Rectangle 109">
              <a:extLst>
                <a:ext uri="{FF2B5EF4-FFF2-40B4-BE49-F238E27FC236}">
                  <a16:creationId xmlns:a16="http://schemas.microsoft.com/office/drawing/2014/main" id="{D4E40BCE-C9CB-41D5-B54B-917FB16FF4C9}"/>
                </a:ext>
              </a:extLst>
            </p:cNvPr>
            <p:cNvSpPr>
              <a:spLocks noChangeArrowheads="1"/>
            </p:cNvSpPr>
            <p:nvPr/>
          </p:nvSpPr>
          <p:spPr bwMode="auto">
            <a:xfrm>
              <a:off x="2634" y="2592"/>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0" name="Rectangle 110">
              <a:extLst>
                <a:ext uri="{FF2B5EF4-FFF2-40B4-BE49-F238E27FC236}">
                  <a16:creationId xmlns:a16="http://schemas.microsoft.com/office/drawing/2014/main" id="{BD6F3FE2-E396-4FA9-8A8F-F5A655CBD782}"/>
                </a:ext>
              </a:extLst>
            </p:cNvPr>
            <p:cNvSpPr>
              <a:spLocks noChangeArrowheads="1"/>
            </p:cNvSpPr>
            <p:nvPr/>
          </p:nvSpPr>
          <p:spPr bwMode="auto">
            <a:xfrm>
              <a:off x="2634" y="2707"/>
              <a:ext cx="185"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1" name="Rectangle 111">
              <a:extLst>
                <a:ext uri="{FF2B5EF4-FFF2-40B4-BE49-F238E27FC236}">
                  <a16:creationId xmlns:a16="http://schemas.microsoft.com/office/drawing/2014/main" id="{97FB19CC-83E3-4F1F-A42E-6B822C2A0F5F}"/>
                </a:ext>
              </a:extLst>
            </p:cNvPr>
            <p:cNvSpPr>
              <a:spLocks noChangeArrowheads="1"/>
            </p:cNvSpPr>
            <p:nvPr/>
          </p:nvSpPr>
          <p:spPr bwMode="auto">
            <a:xfrm>
              <a:off x="2634" y="2938"/>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2" name="Rectangle 112">
              <a:extLst>
                <a:ext uri="{FF2B5EF4-FFF2-40B4-BE49-F238E27FC236}">
                  <a16:creationId xmlns:a16="http://schemas.microsoft.com/office/drawing/2014/main" id="{A8A1B1DA-66C7-4160-A742-3C174D8CF1E9}"/>
                </a:ext>
              </a:extLst>
            </p:cNvPr>
            <p:cNvSpPr>
              <a:spLocks noChangeArrowheads="1"/>
            </p:cNvSpPr>
            <p:nvPr/>
          </p:nvSpPr>
          <p:spPr bwMode="auto">
            <a:xfrm>
              <a:off x="2496" y="2592"/>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3" name="Rectangle 113">
              <a:extLst>
                <a:ext uri="{FF2B5EF4-FFF2-40B4-BE49-F238E27FC236}">
                  <a16:creationId xmlns:a16="http://schemas.microsoft.com/office/drawing/2014/main" id="{DA2C2D39-F3BF-4EB5-8295-C26B0EADD97A}"/>
                </a:ext>
              </a:extLst>
            </p:cNvPr>
            <p:cNvSpPr>
              <a:spLocks noChangeArrowheads="1"/>
            </p:cNvSpPr>
            <p:nvPr/>
          </p:nvSpPr>
          <p:spPr bwMode="auto">
            <a:xfrm>
              <a:off x="2496" y="2707"/>
              <a:ext cx="138"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4" name="Rectangle 114">
              <a:extLst>
                <a:ext uri="{FF2B5EF4-FFF2-40B4-BE49-F238E27FC236}">
                  <a16:creationId xmlns:a16="http://schemas.microsoft.com/office/drawing/2014/main" id="{31A20A8A-6DF6-4F2A-9B67-F61BC2A7FF08}"/>
                </a:ext>
              </a:extLst>
            </p:cNvPr>
            <p:cNvSpPr>
              <a:spLocks noChangeArrowheads="1"/>
            </p:cNvSpPr>
            <p:nvPr/>
          </p:nvSpPr>
          <p:spPr bwMode="auto">
            <a:xfrm>
              <a:off x="2496" y="2938"/>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5" name="Rectangle 115">
              <a:extLst>
                <a:ext uri="{FF2B5EF4-FFF2-40B4-BE49-F238E27FC236}">
                  <a16:creationId xmlns:a16="http://schemas.microsoft.com/office/drawing/2014/main" id="{5DABEB22-D9E4-45D1-8351-2201BFF6A394}"/>
                </a:ext>
              </a:extLst>
            </p:cNvPr>
            <p:cNvSpPr>
              <a:spLocks noChangeArrowheads="1"/>
            </p:cNvSpPr>
            <p:nvPr/>
          </p:nvSpPr>
          <p:spPr bwMode="auto">
            <a:xfrm>
              <a:off x="2819" y="2592"/>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6" name="Rectangle 116">
              <a:extLst>
                <a:ext uri="{FF2B5EF4-FFF2-40B4-BE49-F238E27FC236}">
                  <a16:creationId xmlns:a16="http://schemas.microsoft.com/office/drawing/2014/main" id="{7417AC37-5E74-48D6-ABB8-BDAD6EA6418A}"/>
                </a:ext>
              </a:extLst>
            </p:cNvPr>
            <p:cNvSpPr>
              <a:spLocks noChangeArrowheads="1"/>
            </p:cNvSpPr>
            <p:nvPr/>
          </p:nvSpPr>
          <p:spPr bwMode="auto">
            <a:xfrm>
              <a:off x="2819" y="2707"/>
              <a:ext cx="253"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7" name="Rectangle 117">
              <a:extLst>
                <a:ext uri="{FF2B5EF4-FFF2-40B4-BE49-F238E27FC236}">
                  <a16:creationId xmlns:a16="http://schemas.microsoft.com/office/drawing/2014/main" id="{D45CF019-936B-47A3-B3FD-2747D7CBE2CE}"/>
                </a:ext>
              </a:extLst>
            </p:cNvPr>
            <p:cNvSpPr>
              <a:spLocks noChangeArrowheads="1"/>
            </p:cNvSpPr>
            <p:nvPr/>
          </p:nvSpPr>
          <p:spPr bwMode="auto">
            <a:xfrm>
              <a:off x="2819" y="2938"/>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18" name="Rectangle 118">
              <a:extLst>
                <a:ext uri="{FF2B5EF4-FFF2-40B4-BE49-F238E27FC236}">
                  <a16:creationId xmlns:a16="http://schemas.microsoft.com/office/drawing/2014/main" id="{C1511B63-A1F6-4420-9E61-38E3A2E2A7FB}"/>
                </a:ext>
              </a:extLst>
            </p:cNvPr>
            <p:cNvSpPr>
              <a:spLocks noChangeArrowheads="1"/>
            </p:cNvSpPr>
            <p:nvPr/>
          </p:nvSpPr>
          <p:spPr bwMode="auto">
            <a:xfrm>
              <a:off x="2496" y="2823"/>
              <a:ext cx="576" cy="105"/>
            </a:xfrm>
            <a:prstGeom prst="rect">
              <a:avLst/>
            </a:prstGeom>
            <a:solidFill>
              <a:srgbClr val="FFFFFF"/>
            </a:solidFill>
            <a:ln w="12700" cap="rnd">
              <a:solidFill>
                <a:sysClr val="windowText" lastClr="000000"/>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nvGrpSpPr>
          <p:cNvPr id="119" name="Group 119">
            <a:extLst>
              <a:ext uri="{FF2B5EF4-FFF2-40B4-BE49-F238E27FC236}">
                <a16:creationId xmlns:a16="http://schemas.microsoft.com/office/drawing/2014/main" id="{7AA2B76E-DA66-4B36-9383-3D7FF6A21429}"/>
              </a:ext>
            </a:extLst>
          </p:cNvPr>
          <p:cNvGrpSpPr>
            <a:grpSpLocks/>
          </p:cNvGrpSpPr>
          <p:nvPr/>
        </p:nvGrpSpPr>
        <p:grpSpPr bwMode="auto">
          <a:xfrm>
            <a:off x="4975412" y="2895600"/>
            <a:ext cx="914400" cy="731838"/>
            <a:chOff x="2496" y="2592"/>
            <a:chExt cx="576" cy="461"/>
          </a:xfrm>
        </p:grpSpPr>
        <p:sp>
          <p:nvSpPr>
            <p:cNvPr id="120" name="Rectangle 120">
              <a:extLst>
                <a:ext uri="{FF2B5EF4-FFF2-40B4-BE49-F238E27FC236}">
                  <a16:creationId xmlns:a16="http://schemas.microsoft.com/office/drawing/2014/main" id="{D12A5A94-FA9A-4B2B-A078-DA1C48CAA8BB}"/>
                </a:ext>
              </a:extLst>
            </p:cNvPr>
            <p:cNvSpPr>
              <a:spLocks noChangeArrowheads="1"/>
            </p:cNvSpPr>
            <p:nvPr/>
          </p:nvSpPr>
          <p:spPr bwMode="auto">
            <a:xfrm>
              <a:off x="2634" y="2592"/>
              <a:ext cx="185"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1" name="Rectangle 121">
              <a:extLst>
                <a:ext uri="{FF2B5EF4-FFF2-40B4-BE49-F238E27FC236}">
                  <a16:creationId xmlns:a16="http://schemas.microsoft.com/office/drawing/2014/main" id="{AA452373-82E1-4350-8727-E31A826AECB9}"/>
                </a:ext>
              </a:extLst>
            </p:cNvPr>
            <p:cNvSpPr>
              <a:spLocks noChangeArrowheads="1"/>
            </p:cNvSpPr>
            <p:nvPr/>
          </p:nvSpPr>
          <p:spPr bwMode="auto">
            <a:xfrm>
              <a:off x="2634" y="2707"/>
              <a:ext cx="185" cy="116"/>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2" name="Rectangle 122">
              <a:extLst>
                <a:ext uri="{FF2B5EF4-FFF2-40B4-BE49-F238E27FC236}">
                  <a16:creationId xmlns:a16="http://schemas.microsoft.com/office/drawing/2014/main" id="{A3773FB1-000C-4457-B945-AC09EDABC1FE}"/>
                </a:ext>
              </a:extLst>
            </p:cNvPr>
            <p:cNvSpPr>
              <a:spLocks noChangeArrowheads="1"/>
            </p:cNvSpPr>
            <p:nvPr/>
          </p:nvSpPr>
          <p:spPr bwMode="auto">
            <a:xfrm>
              <a:off x="2634" y="2938"/>
              <a:ext cx="185"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3" name="Rectangle 123">
              <a:extLst>
                <a:ext uri="{FF2B5EF4-FFF2-40B4-BE49-F238E27FC236}">
                  <a16:creationId xmlns:a16="http://schemas.microsoft.com/office/drawing/2014/main" id="{70174488-954F-4453-932F-72F889866ADD}"/>
                </a:ext>
              </a:extLst>
            </p:cNvPr>
            <p:cNvSpPr>
              <a:spLocks noChangeArrowheads="1"/>
            </p:cNvSpPr>
            <p:nvPr/>
          </p:nvSpPr>
          <p:spPr bwMode="auto">
            <a:xfrm>
              <a:off x="2496" y="2592"/>
              <a:ext cx="138"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4" name="Rectangle 124">
              <a:extLst>
                <a:ext uri="{FF2B5EF4-FFF2-40B4-BE49-F238E27FC236}">
                  <a16:creationId xmlns:a16="http://schemas.microsoft.com/office/drawing/2014/main" id="{5CD3A020-468C-47D0-AA3F-E02BE5BF1E5E}"/>
                </a:ext>
              </a:extLst>
            </p:cNvPr>
            <p:cNvSpPr>
              <a:spLocks noChangeArrowheads="1"/>
            </p:cNvSpPr>
            <p:nvPr/>
          </p:nvSpPr>
          <p:spPr bwMode="auto">
            <a:xfrm>
              <a:off x="2496" y="2707"/>
              <a:ext cx="138" cy="116"/>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5" name="Rectangle 125">
              <a:extLst>
                <a:ext uri="{FF2B5EF4-FFF2-40B4-BE49-F238E27FC236}">
                  <a16:creationId xmlns:a16="http://schemas.microsoft.com/office/drawing/2014/main" id="{776F792C-8722-4DB1-ADA6-0044F9C8BC20}"/>
                </a:ext>
              </a:extLst>
            </p:cNvPr>
            <p:cNvSpPr>
              <a:spLocks noChangeArrowheads="1"/>
            </p:cNvSpPr>
            <p:nvPr/>
          </p:nvSpPr>
          <p:spPr bwMode="auto">
            <a:xfrm>
              <a:off x="2496" y="2938"/>
              <a:ext cx="138"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6" name="Rectangle 126">
              <a:extLst>
                <a:ext uri="{FF2B5EF4-FFF2-40B4-BE49-F238E27FC236}">
                  <a16:creationId xmlns:a16="http://schemas.microsoft.com/office/drawing/2014/main" id="{D972E1B6-5C8A-4F81-BD85-CF55210AE729}"/>
                </a:ext>
              </a:extLst>
            </p:cNvPr>
            <p:cNvSpPr>
              <a:spLocks noChangeArrowheads="1"/>
            </p:cNvSpPr>
            <p:nvPr/>
          </p:nvSpPr>
          <p:spPr bwMode="auto">
            <a:xfrm>
              <a:off x="2819" y="2592"/>
              <a:ext cx="253"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7" name="Rectangle 127">
              <a:extLst>
                <a:ext uri="{FF2B5EF4-FFF2-40B4-BE49-F238E27FC236}">
                  <a16:creationId xmlns:a16="http://schemas.microsoft.com/office/drawing/2014/main" id="{B1C6CFB1-E1C6-4D95-949F-3B1D6EF00C8C}"/>
                </a:ext>
              </a:extLst>
            </p:cNvPr>
            <p:cNvSpPr>
              <a:spLocks noChangeArrowheads="1"/>
            </p:cNvSpPr>
            <p:nvPr/>
          </p:nvSpPr>
          <p:spPr bwMode="auto">
            <a:xfrm>
              <a:off x="2819" y="2707"/>
              <a:ext cx="253" cy="116"/>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8" name="Rectangle 128">
              <a:extLst>
                <a:ext uri="{FF2B5EF4-FFF2-40B4-BE49-F238E27FC236}">
                  <a16:creationId xmlns:a16="http://schemas.microsoft.com/office/drawing/2014/main" id="{51FD0F08-2636-4D8B-9188-7A7FF50D3995}"/>
                </a:ext>
              </a:extLst>
            </p:cNvPr>
            <p:cNvSpPr>
              <a:spLocks noChangeArrowheads="1"/>
            </p:cNvSpPr>
            <p:nvPr/>
          </p:nvSpPr>
          <p:spPr bwMode="auto">
            <a:xfrm>
              <a:off x="2819" y="2938"/>
              <a:ext cx="253" cy="115"/>
            </a:xfrm>
            <a:prstGeom prst="rect">
              <a:avLst/>
            </a:prstGeom>
            <a:solidFill>
              <a:srgbClr val="FFFFFF"/>
            </a:solidFill>
            <a:ln w="12700">
              <a:solidFill>
                <a:srgbClr val="0000FF"/>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29" name="Rectangle 129">
              <a:extLst>
                <a:ext uri="{FF2B5EF4-FFF2-40B4-BE49-F238E27FC236}">
                  <a16:creationId xmlns:a16="http://schemas.microsoft.com/office/drawing/2014/main" id="{3543E56E-E293-4BAD-8CA0-8F4EAAC9FB62}"/>
                </a:ext>
              </a:extLst>
            </p:cNvPr>
            <p:cNvSpPr>
              <a:spLocks noChangeArrowheads="1"/>
            </p:cNvSpPr>
            <p:nvPr/>
          </p:nvSpPr>
          <p:spPr bwMode="auto">
            <a:xfrm>
              <a:off x="2496" y="2823"/>
              <a:ext cx="576" cy="105"/>
            </a:xfrm>
            <a:prstGeom prst="rect">
              <a:avLst/>
            </a:prstGeom>
            <a:solidFill>
              <a:srgbClr val="FFFFFF"/>
            </a:solidFill>
            <a:ln w="12700" cap="rnd">
              <a:solidFill>
                <a:srgbClr val="0000FF"/>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nvGrpSpPr>
          <p:cNvPr id="130" name="Group 130">
            <a:extLst>
              <a:ext uri="{FF2B5EF4-FFF2-40B4-BE49-F238E27FC236}">
                <a16:creationId xmlns:a16="http://schemas.microsoft.com/office/drawing/2014/main" id="{B03E0F3A-06FB-4225-B1E2-7741E47E7F8C}"/>
              </a:ext>
            </a:extLst>
          </p:cNvPr>
          <p:cNvGrpSpPr>
            <a:grpSpLocks/>
          </p:cNvGrpSpPr>
          <p:nvPr/>
        </p:nvGrpSpPr>
        <p:grpSpPr bwMode="auto">
          <a:xfrm>
            <a:off x="4975412" y="4572000"/>
            <a:ext cx="914400" cy="731838"/>
            <a:chOff x="2496" y="2592"/>
            <a:chExt cx="576" cy="461"/>
          </a:xfrm>
        </p:grpSpPr>
        <p:sp>
          <p:nvSpPr>
            <p:cNvPr id="131" name="Rectangle 131">
              <a:extLst>
                <a:ext uri="{FF2B5EF4-FFF2-40B4-BE49-F238E27FC236}">
                  <a16:creationId xmlns:a16="http://schemas.microsoft.com/office/drawing/2014/main" id="{84876C50-51EB-4A56-B546-34C8008F38A5}"/>
                </a:ext>
              </a:extLst>
            </p:cNvPr>
            <p:cNvSpPr>
              <a:spLocks noChangeArrowheads="1"/>
            </p:cNvSpPr>
            <p:nvPr/>
          </p:nvSpPr>
          <p:spPr bwMode="auto">
            <a:xfrm>
              <a:off x="2634" y="2592"/>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2" name="Rectangle 132">
              <a:extLst>
                <a:ext uri="{FF2B5EF4-FFF2-40B4-BE49-F238E27FC236}">
                  <a16:creationId xmlns:a16="http://schemas.microsoft.com/office/drawing/2014/main" id="{B6735905-7F61-4F83-8980-9DF097F3B59F}"/>
                </a:ext>
              </a:extLst>
            </p:cNvPr>
            <p:cNvSpPr>
              <a:spLocks noChangeArrowheads="1"/>
            </p:cNvSpPr>
            <p:nvPr/>
          </p:nvSpPr>
          <p:spPr bwMode="auto">
            <a:xfrm>
              <a:off x="2634" y="2707"/>
              <a:ext cx="185"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3" name="Rectangle 133">
              <a:extLst>
                <a:ext uri="{FF2B5EF4-FFF2-40B4-BE49-F238E27FC236}">
                  <a16:creationId xmlns:a16="http://schemas.microsoft.com/office/drawing/2014/main" id="{44733D54-C49C-4797-B44A-661D6E8D8729}"/>
                </a:ext>
              </a:extLst>
            </p:cNvPr>
            <p:cNvSpPr>
              <a:spLocks noChangeArrowheads="1"/>
            </p:cNvSpPr>
            <p:nvPr/>
          </p:nvSpPr>
          <p:spPr bwMode="auto">
            <a:xfrm>
              <a:off x="2634" y="2938"/>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4" name="Rectangle 134">
              <a:extLst>
                <a:ext uri="{FF2B5EF4-FFF2-40B4-BE49-F238E27FC236}">
                  <a16:creationId xmlns:a16="http://schemas.microsoft.com/office/drawing/2014/main" id="{53867CDB-C211-4C31-82D2-89170AD5F81D}"/>
                </a:ext>
              </a:extLst>
            </p:cNvPr>
            <p:cNvSpPr>
              <a:spLocks noChangeArrowheads="1"/>
            </p:cNvSpPr>
            <p:nvPr/>
          </p:nvSpPr>
          <p:spPr bwMode="auto">
            <a:xfrm>
              <a:off x="2496" y="2592"/>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5" name="Rectangle 135">
              <a:extLst>
                <a:ext uri="{FF2B5EF4-FFF2-40B4-BE49-F238E27FC236}">
                  <a16:creationId xmlns:a16="http://schemas.microsoft.com/office/drawing/2014/main" id="{B658E82B-B095-4D43-932E-5939E60FE15E}"/>
                </a:ext>
              </a:extLst>
            </p:cNvPr>
            <p:cNvSpPr>
              <a:spLocks noChangeArrowheads="1"/>
            </p:cNvSpPr>
            <p:nvPr/>
          </p:nvSpPr>
          <p:spPr bwMode="auto">
            <a:xfrm>
              <a:off x="2496" y="2707"/>
              <a:ext cx="138"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6" name="Rectangle 136">
              <a:extLst>
                <a:ext uri="{FF2B5EF4-FFF2-40B4-BE49-F238E27FC236}">
                  <a16:creationId xmlns:a16="http://schemas.microsoft.com/office/drawing/2014/main" id="{D4C96E85-87A5-4FC5-8AD0-EE589961E213}"/>
                </a:ext>
              </a:extLst>
            </p:cNvPr>
            <p:cNvSpPr>
              <a:spLocks noChangeArrowheads="1"/>
            </p:cNvSpPr>
            <p:nvPr/>
          </p:nvSpPr>
          <p:spPr bwMode="auto">
            <a:xfrm>
              <a:off x="2496" y="2938"/>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7" name="Rectangle 137">
              <a:extLst>
                <a:ext uri="{FF2B5EF4-FFF2-40B4-BE49-F238E27FC236}">
                  <a16:creationId xmlns:a16="http://schemas.microsoft.com/office/drawing/2014/main" id="{E61942D5-57BE-42F7-9720-5FBC5262E8B1}"/>
                </a:ext>
              </a:extLst>
            </p:cNvPr>
            <p:cNvSpPr>
              <a:spLocks noChangeArrowheads="1"/>
            </p:cNvSpPr>
            <p:nvPr/>
          </p:nvSpPr>
          <p:spPr bwMode="auto">
            <a:xfrm>
              <a:off x="2819" y="2592"/>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8" name="Rectangle 138">
              <a:extLst>
                <a:ext uri="{FF2B5EF4-FFF2-40B4-BE49-F238E27FC236}">
                  <a16:creationId xmlns:a16="http://schemas.microsoft.com/office/drawing/2014/main" id="{3CA138ED-68CC-495E-BC5F-2E49C398073B}"/>
                </a:ext>
              </a:extLst>
            </p:cNvPr>
            <p:cNvSpPr>
              <a:spLocks noChangeArrowheads="1"/>
            </p:cNvSpPr>
            <p:nvPr/>
          </p:nvSpPr>
          <p:spPr bwMode="auto">
            <a:xfrm>
              <a:off x="2819" y="2707"/>
              <a:ext cx="253"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39" name="Rectangle 139">
              <a:extLst>
                <a:ext uri="{FF2B5EF4-FFF2-40B4-BE49-F238E27FC236}">
                  <a16:creationId xmlns:a16="http://schemas.microsoft.com/office/drawing/2014/main" id="{BC3F08D5-1093-4769-A2BF-F3722DB8DD81}"/>
                </a:ext>
              </a:extLst>
            </p:cNvPr>
            <p:cNvSpPr>
              <a:spLocks noChangeArrowheads="1"/>
            </p:cNvSpPr>
            <p:nvPr/>
          </p:nvSpPr>
          <p:spPr bwMode="auto">
            <a:xfrm>
              <a:off x="2819" y="2938"/>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0" name="Rectangle 140">
              <a:extLst>
                <a:ext uri="{FF2B5EF4-FFF2-40B4-BE49-F238E27FC236}">
                  <a16:creationId xmlns:a16="http://schemas.microsoft.com/office/drawing/2014/main" id="{81CE8CC1-816B-4D57-8880-6C876E27D312}"/>
                </a:ext>
              </a:extLst>
            </p:cNvPr>
            <p:cNvSpPr>
              <a:spLocks noChangeArrowheads="1"/>
            </p:cNvSpPr>
            <p:nvPr/>
          </p:nvSpPr>
          <p:spPr bwMode="auto">
            <a:xfrm>
              <a:off x="2496" y="2823"/>
              <a:ext cx="576" cy="105"/>
            </a:xfrm>
            <a:prstGeom prst="rect">
              <a:avLst/>
            </a:prstGeom>
            <a:solidFill>
              <a:srgbClr val="FFFFFF"/>
            </a:solidFill>
            <a:ln w="12700" cap="rnd">
              <a:solidFill>
                <a:sysClr val="windowText" lastClr="000000"/>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nvGrpSpPr>
          <p:cNvPr id="141" name="Group 141">
            <a:extLst>
              <a:ext uri="{FF2B5EF4-FFF2-40B4-BE49-F238E27FC236}">
                <a16:creationId xmlns:a16="http://schemas.microsoft.com/office/drawing/2014/main" id="{082CF756-D3F2-4A6A-B8D9-EFB8603A983A}"/>
              </a:ext>
            </a:extLst>
          </p:cNvPr>
          <p:cNvGrpSpPr>
            <a:grpSpLocks/>
          </p:cNvGrpSpPr>
          <p:nvPr/>
        </p:nvGrpSpPr>
        <p:grpSpPr bwMode="auto">
          <a:xfrm>
            <a:off x="4975412" y="5486400"/>
            <a:ext cx="914400" cy="731838"/>
            <a:chOff x="2496" y="2592"/>
            <a:chExt cx="576" cy="461"/>
          </a:xfrm>
        </p:grpSpPr>
        <p:sp>
          <p:nvSpPr>
            <p:cNvPr id="142" name="Rectangle 142">
              <a:extLst>
                <a:ext uri="{FF2B5EF4-FFF2-40B4-BE49-F238E27FC236}">
                  <a16:creationId xmlns:a16="http://schemas.microsoft.com/office/drawing/2014/main" id="{28801589-AF32-4B33-84B8-A9D9C90734F0}"/>
                </a:ext>
              </a:extLst>
            </p:cNvPr>
            <p:cNvSpPr>
              <a:spLocks noChangeArrowheads="1"/>
            </p:cNvSpPr>
            <p:nvPr/>
          </p:nvSpPr>
          <p:spPr bwMode="auto">
            <a:xfrm>
              <a:off x="2634" y="2592"/>
              <a:ext cx="185"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3" name="Rectangle 143">
              <a:extLst>
                <a:ext uri="{FF2B5EF4-FFF2-40B4-BE49-F238E27FC236}">
                  <a16:creationId xmlns:a16="http://schemas.microsoft.com/office/drawing/2014/main" id="{59E550E5-BEC6-4FE9-93C1-75DA3843B57C}"/>
                </a:ext>
              </a:extLst>
            </p:cNvPr>
            <p:cNvSpPr>
              <a:spLocks noChangeArrowheads="1"/>
            </p:cNvSpPr>
            <p:nvPr/>
          </p:nvSpPr>
          <p:spPr bwMode="auto">
            <a:xfrm>
              <a:off x="2634" y="2707"/>
              <a:ext cx="185" cy="116"/>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4" name="Rectangle 144">
              <a:extLst>
                <a:ext uri="{FF2B5EF4-FFF2-40B4-BE49-F238E27FC236}">
                  <a16:creationId xmlns:a16="http://schemas.microsoft.com/office/drawing/2014/main" id="{D180DE0B-54C2-40CA-B228-19F284EE2F63}"/>
                </a:ext>
              </a:extLst>
            </p:cNvPr>
            <p:cNvSpPr>
              <a:spLocks noChangeArrowheads="1"/>
            </p:cNvSpPr>
            <p:nvPr/>
          </p:nvSpPr>
          <p:spPr bwMode="auto">
            <a:xfrm>
              <a:off x="2634" y="2938"/>
              <a:ext cx="185"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5" name="Rectangle 145">
              <a:extLst>
                <a:ext uri="{FF2B5EF4-FFF2-40B4-BE49-F238E27FC236}">
                  <a16:creationId xmlns:a16="http://schemas.microsoft.com/office/drawing/2014/main" id="{69FBA1DF-8475-442E-89A9-E3B151EE9C5E}"/>
                </a:ext>
              </a:extLst>
            </p:cNvPr>
            <p:cNvSpPr>
              <a:spLocks noChangeArrowheads="1"/>
            </p:cNvSpPr>
            <p:nvPr/>
          </p:nvSpPr>
          <p:spPr bwMode="auto">
            <a:xfrm>
              <a:off x="2496" y="2592"/>
              <a:ext cx="138"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6" name="Rectangle 146">
              <a:extLst>
                <a:ext uri="{FF2B5EF4-FFF2-40B4-BE49-F238E27FC236}">
                  <a16:creationId xmlns:a16="http://schemas.microsoft.com/office/drawing/2014/main" id="{038D509F-2B8B-4186-9409-C202E2C640B4}"/>
                </a:ext>
              </a:extLst>
            </p:cNvPr>
            <p:cNvSpPr>
              <a:spLocks noChangeArrowheads="1"/>
            </p:cNvSpPr>
            <p:nvPr/>
          </p:nvSpPr>
          <p:spPr bwMode="auto">
            <a:xfrm>
              <a:off x="2496" y="2707"/>
              <a:ext cx="138" cy="116"/>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7" name="Rectangle 147">
              <a:extLst>
                <a:ext uri="{FF2B5EF4-FFF2-40B4-BE49-F238E27FC236}">
                  <a16:creationId xmlns:a16="http://schemas.microsoft.com/office/drawing/2014/main" id="{4F760276-1C24-47E2-8A89-EC1BBE10CB43}"/>
                </a:ext>
              </a:extLst>
            </p:cNvPr>
            <p:cNvSpPr>
              <a:spLocks noChangeArrowheads="1"/>
            </p:cNvSpPr>
            <p:nvPr/>
          </p:nvSpPr>
          <p:spPr bwMode="auto">
            <a:xfrm>
              <a:off x="2496" y="2938"/>
              <a:ext cx="138"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8" name="Rectangle 148">
              <a:extLst>
                <a:ext uri="{FF2B5EF4-FFF2-40B4-BE49-F238E27FC236}">
                  <a16:creationId xmlns:a16="http://schemas.microsoft.com/office/drawing/2014/main" id="{47EA0E31-9A34-41CD-96FB-3CA22A00FB38}"/>
                </a:ext>
              </a:extLst>
            </p:cNvPr>
            <p:cNvSpPr>
              <a:spLocks noChangeArrowheads="1"/>
            </p:cNvSpPr>
            <p:nvPr/>
          </p:nvSpPr>
          <p:spPr bwMode="auto">
            <a:xfrm>
              <a:off x="2819" y="2592"/>
              <a:ext cx="253"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49" name="Rectangle 149">
              <a:extLst>
                <a:ext uri="{FF2B5EF4-FFF2-40B4-BE49-F238E27FC236}">
                  <a16:creationId xmlns:a16="http://schemas.microsoft.com/office/drawing/2014/main" id="{88471292-4D0B-462B-B34A-8EA83ECD4AF8}"/>
                </a:ext>
              </a:extLst>
            </p:cNvPr>
            <p:cNvSpPr>
              <a:spLocks noChangeArrowheads="1"/>
            </p:cNvSpPr>
            <p:nvPr/>
          </p:nvSpPr>
          <p:spPr bwMode="auto">
            <a:xfrm>
              <a:off x="2819" y="2707"/>
              <a:ext cx="253" cy="116"/>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50" name="Rectangle 150">
              <a:extLst>
                <a:ext uri="{FF2B5EF4-FFF2-40B4-BE49-F238E27FC236}">
                  <a16:creationId xmlns:a16="http://schemas.microsoft.com/office/drawing/2014/main" id="{A9E84C2D-701F-441E-B3D9-08E995A23F05}"/>
                </a:ext>
              </a:extLst>
            </p:cNvPr>
            <p:cNvSpPr>
              <a:spLocks noChangeArrowheads="1"/>
            </p:cNvSpPr>
            <p:nvPr/>
          </p:nvSpPr>
          <p:spPr bwMode="auto">
            <a:xfrm>
              <a:off x="2819" y="2938"/>
              <a:ext cx="253" cy="115"/>
            </a:xfrm>
            <a:prstGeom prst="rect">
              <a:avLst/>
            </a:prstGeom>
            <a:solidFill>
              <a:srgbClr val="FFFFFF"/>
            </a:solidFill>
            <a:ln w="12700">
              <a:solidFill>
                <a:srgbClr val="4F81BD"/>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51" name="Rectangle 151">
              <a:extLst>
                <a:ext uri="{FF2B5EF4-FFF2-40B4-BE49-F238E27FC236}">
                  <a16:creationId xmlns:a16="http://schemas.microsoft.com/office/drawing/2014/main" id="{BD32D5FB-CB72-4327-8EBC-EDC83CC35209}"/>
                </a:ext>
              </a:extLst>
            </p:cNvPr>
            <p:cNvSpPr>
              <a:spLocks noChangeArrowheads="1"/>
            </p:cNvSpPr>
            <p:nvPr/>
          </p:nvSpPr>
          <p:spPr bwMode="auto">
            <a:xfrm>
              <a:off x="2496" y="2823"/>
              <a:ext cx="576" cy="105"/>
            </a:xfrm>
            <a:prstGeom prst="rect">
              <a:avLst/>
            </a:prstGeom>
            <a:solidFill>
              <a:srgbClr val="FFFFFF"/>
            </a:solidFill>
            <a:ln w="12700" cap="rnd">
              <a:solidFill>
                <a:srgbClr val="4F81BD"/>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sp>
        <p:nvSpPr>
          <p:cNvPr id="152" name="Line 152">
            <a:extLst>
              <a:ext uri="{FF2B5EF4-FFF2-40B4-BE49-F238E27FC236}">
                <a16:creationId xmlns:a16="http://schemas.microsoft.com/office/drawing/2014/main" id="{9938F4E3-F8AA-4093-B6A6-38EC000FCE42}"/>
              </a:ext>
            </a:extLst>
          </p:cNvPr>
          <p:cNvSpPr>
            <a:spLocks noChangeShapeType="1"/>
          </p:cNvSpPr>
          <p:nvPr/>
        </p:nvSpPr>
        <p:spPr bwMode="auto">
          <a:xfrm flipV="1">
            <a:off x="3832412" y="2057400"/>
            <a:ext cx="838200" cy="457200"/>
          </a:xfrm>
          <a:prstGeom prst="line">
            <a:avLst/>
          </a:prstGeom>
          <a:noFill/>
          <a:ln w="12700">
            <a:solidFill>
              <a:sysClr val="windowText" lastClr="000000"/>
            </a:solidFill>
            <a:round/>
            <a:headEnd type="none" w="sm" len="sm"/>
            <a:tailEnd type="triangl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3" name="Line 153">
            <a:extLst>
              <a:ext uri="{FF2B5EF4-FFF2-40B4-BE49-F238E27FC236}">
                <a16:creationId xmlns:a16="http://schemas.microsoft.com/office/drawing/2014/main" id="{2929F316-8235-42A7-90CC-A4690D5B046C}"/>
              </a:ext>
            </a:extLst>
          </p:cNvPr>
          <p:cNvSpPr>
            <a:spLocks noChangeShapeType="1"/>
          </p:cNvSpPr>
          <p:nvPr/>
        </p:nvSpPr>
        <p:spPr bwMode="auto">
          <a:xfrm flipV="1">
            <a:off x="3832412" y="5029200"/>
            <a:ext cx="914400" cy="76200"/>
          </a:xfrm>
          <a:prstGeom prst="line">
            <a:avLst/>
          </a:prstGeom>
          <a:noFill/>
          <a:ln w="12700">
            <a:solidFill>
              <a:sysClr val="windowText" lastClr="000000"/>
            </a:solidFill>
            <a:round/>
            <a:headEnd type="none" w="sm" len="sm"/>
            <a:tailEnd type="triangl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4" name="Line 154">
            <a:extLst>
              <a:ext uri="{FF2B5EF4-FFF2-40B4-BE49-F238E27FC236}">
                <a16:creationId xmlns:a16="http://schemas.microsoft.com/office/drawing/2014/main" id="{04DC2A76-1E34-4F6D-97A3-5BDCD3DEC75A}"/>
              </a:ext>
            </a:extLst>
          </p:cNvPr>
          <p:cNvSpPr>
            <a:spLocks noChangeShapeType="1"/>
          </p:cNvSpPr>
          <p:nvPr/>
        </p:nvSpPr>
        <p:spPr bwMode="auto">
          <a:xfrm>
            <a:off x="3832412" y="4267200"/>
            <a:ext cx="838200" cy="1676400"/>
          </a:xfrm>
          <a:prstGeom prst="line">
            <a:avLst/>
          </a:prstGeom>
          <a:noFill/>
          <a:ln w="12700">
            <a:solidFill>
              <a:sysClr val="windowText" lastClr="000000"/>
            </a:solidFill>
            <a:round/>
            <a:headEnd type="none" w="sm" len="sm"/>
            <a:tailEnd type="triangl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5" name="Line 155">
            <a:extLst>
              <a:ext uri="{FF2B5EF4-FFF2-40B4-BE49-F238E27FC236}">
                <a16:creationId xmlns:a16="http://schemas.microsoft.com/office/drawing/2014/main" id="{C56AC1F8-9283-43B6-AF6E-51830FD761DD}"/>
              </a:ext>
            </a:extLst>
          </p:cNvPr>
          <p:cNvSpPr>
            <a:spLocks noChangeShapeType="1"/>
          </p:cNvSpPr>
          <p:nvPr/>
        </p:nvSpPr>
        <p:spPr bwMode="auto">
          <a:xfrm flipV="1">
            <a:off x="3832412" y="3276600"/>
            <a:ext cx="990600" cy="152400"/>
          </a:xfrm>
          <a:prstGeom prst="line">
            <a:avLst/>
          </a:prstGeom>
          <a:noFill/>
          <a:ln w="12700">
            <a:solidFill>
              <a:sysClr val="windowText" lastClr="000000"/>
            </a:solidFill>
            <a:round/>
            <a:headEnd type="none" w="sm" len="sm"/>
            <a:tailEnd type="triangl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156" name="Group 156">
            <a:extLst>
              <a:ext uri="{FF2B5EF4-FFF2-40B4-BE49-F238E27FC236}">
                <a16:creationId xmlns:a16="http://schemas.microsoft.com/office/drawing/2014/main" id="{67764C84-F197-4B68-9C47-CA3DC386FD9D}"/>
              </a:ext>
            </a:extLst>
          </p:cNvPr>
          <p:cNvGrpSpPr>
            <a:grpSpLocks/>
          </p:cNvGrpSpPr>
          <p:nvPr/>
        </p:nvGrpSpPr>
        <p:grpSpPr bwMode="auto">
          <a:xfrm>
            <a:off x="6118412" y="1920875"/>
            <a:ext cx="2971800" cy="3946525"/>
            <a:chOff x="3312" y="1354"/>
            <a:chExt cx="1872" cy="2486"/>
          </a:xfrm>
        </p:grpSpPr>
        <p:sp>
          <p:nvSpPr>
            <p:cNvPr id="157" name="Line 157">
              <a:extLst>
                <a:ext uri="{FF2B5EF4-FFF2-40B4-BE49-F238E27FC236}">
                  <a16:creationId xmlns:a16="http://schemas.microsoft.com/office/drawing/2014/main" id="{64C0B258-FDE8-4006-8F52-4BF9786BE08E}"/>
                </a:ext>
              </a:extLst>
            </p:cNvPr>
            <p:cNvSpPr>
              <a:spLocks noChangeShapeType="1"/>
            </p:cNvSpPr>
            <p:nvPr/>
          </p:nvSpPr>
          <p:spPr bwMode="auto">
            <a:xfrm flipH="1" flipV="1">
              <a:off x="3312" y="1440"/>
              <a:ext cx="768" cy="240"/>
            </a:xfrm>
            <a:prstGeom prst="line">
              <a:avLst/>
            </a:prstGeom>
            <a:noFill/>
            <a:ln w="12700">
              <a:solidFill>
                <a:sysClr val="windowText" lastClr="000000"/>
              </a:solidFill>
              <a:round/>
              <a:headEnd type="none" w="sm" len="sm"/>
              <a:tailEnd type="triangl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8" name="Line 158">
              <a:extLst>
                <a:ext uri="{FF2B5EF4-FFF2-40B4-BE49-F238E27FC236}">
                  <a16:creationId xmlns:a16="http://schemas.microsoft.com/office/drawing/2014/main" id="{01BE9D4C-12F5-4626-B967-B5B256F52F11}"/>
                </a:ext>
              </a:extLst>
            </p:cNvPr>
            <p:cNvSpPr>
              <a:spLocks noChangeShapeType="1"/>
            </p:cNvSpPr>
            <p:nvPr/>
          </p:nvSpPr>
          <p:spPr bwMode="auto">
            <a:xfrm flipH="1">
              <a:off x="3312" y="1824"/>
              <a:ext cx="768" cy="384"/>
            </a:xfrm>
            <a:prstGeom prst="line">
              <a:avLst/>
            </a:prstGeom>
            <a:noFill/>
            <a:ln w="12700">
              <a:solidFill>
                <a:sysClr val="windowText" lastClr="000000"/>
              </a:solidFill>
              <a:round/>
              <a:headEnd type="none" w="sm" len="sm"/>
              <a:tailEnd type="triangl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9" name="Line 159">
              <a:extLst>
                <a:ext uri="{FF2B5EF4-FFF2-40B4-BE49-F238E27FC236}">
                  <a16:creationId xmlns:a16="http://schemas.microsoft.com/office/drawing/2014/main" id="{BA8B7EAF-05E4-412A-A177-AB3E314A2E6E}"/>
                </a:ext>
              </a:extLst>
            </p:cNvPr>
            <p:cNvSpPr>
              <a:spLocks noChangeShapeType="1"/>
            </p:cNvSpPr>
            <p:nvPr/>
          </p:nvSpPr>
          <p:spPr bwMode="auto">
            <a:xfrm flipH="1">
              <a:off x="3312" y="2160"/>
              <a:ext cx="768" cy="1680"/>
            </a:xfrm>
            <a:prstGeom prst="line">
              <a:avLst/>
            </a:prstGeom>
            <a:noFill/>
            <a:ln w="12700">
              <a:solidFill>
                <a:sysClr val="windowText" lastClr="000000"/>
              </a:solidFill>
              <a:round/>
              <a:headEnd type="none" w="sm" len="sm"/>
              <a:tailEnd type="triangl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0" name="Line 160">
              <a:extLst>
                <a:ext uri="{FF2B5EF4-FFF2-40B4-BE49-F238E27FC236}">
                  <a16:creationId xmlns:a16="http://schemas.microsoft.com/office/drawing/2014/main" id="{8FA0FA3F-8457-44B4-9064-8C0E85F85CF8}"/>
                </a:ext>
              </a:extLst>
            </p:cNvPr>
            <p:cNvSpPr>
              <a:spLocks noChangeShapeType="1"/>
            </p:cNvSpPr>
            <p:nvPr/>
          </p:nvSpPr>
          <p:spPr bwMode="auto">
            <a:xfrm flipH="1">
              <a:off x="3312" y="2256"/>
              <a:ext cx="768" cy="960"/>
            </a:xfrm>
            <a:prstGeom prst="line">
              <a:avLst/>
            </a:prstGeom>
            <a:noFill/>
            <a:ln w="12700">
              <a:solidFill>
                <a:sysClr val="windowText" lastClr="000000"/>
              </a:solidFill>
              <a:round/>
              <a:headEnd type="none" w="sm" len="sm"/>
              <a:tailEnd type="triangle" w="sm" len="sm"/>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161" name="Group 161">
              <a:extLst>
                <a:ext uri="{FF2B5EF4-FFF2-40B4-BE49-F238E27FC236}">
                  <a16:creationId xmlns:a16="http://schemas.microsoft.com/office/drawing/2014/main" id="{9FF0B88A-ABC6-4EC8-8109-215147B2E1A6}"/>
                </a:ext>
              </a:extLst>
            </p:cNvPr>
            <p:cNvGrpSpPr>
              <a:grpSpLocks/>
            </p:cNvGrpSpPr>
            <p:nvPr/>
          </p:nvGrpSpPr>
          <p:grpSpPr bwMode="auto">
            <a:xfrm>
              <a:off x="4128" y="1354"/>
              <a:ext cx="1056" cy="950"/>
              <a:chOff x="4128" y="1920"/>
              <a:chExt cx="1056" cy="950"/>
            </a:xfrm>
          </p:grpSpPr>
          <p:sp>
            <p:nvSpPr>
              <p:cNvPr id="162" name="Rectangle 162">
                <a:extLst>
                  <a:ext uri="{FF2B5EF4-FFF2-40B4-BE49-F238E27FC236}">
                    <a16:creationId xmlns:a16="http://schemas.microsoft.com/office/drawing/2014/main" id="{C036EBB3-ABD1-4D26-9A35-ECB8220BCA9F}"/>
                  </a:ext>
                </a:extLst>
              </p:cNvPr>
              <p:cNvSpPr>
                <a:spLocks noChangeArrowheads="1"/>
              </p:cNvSpPr>
              <p:nvPr/>
            </p:nvSpPr>
            <p:spPr bwMode="auto">
              <a:xfrm>
                <a:off x="4128" y="2640"/>
                <a:ext cx="576" cy="133"/>
              </a:xfrm>
              <a:prstGeom prst="rect">
                <a:avLst/>
              </a:prstGeom>
              <a:solidFill>
                <a:srgbClr val="FFFFFF"/>
              </a:solidFill>
              <a:ln w="12700" cap="rnd">
                <a:solidFill>
                  <a:sysClr val="windowText" lastClr="000000"/>
                </a:solidFill>
                <a:prstDash val="sysDot"/>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63" name="AutoShape 163">
                <a:extLst>
                  <a:ext uri="{FF2B5EF4-FFF2-40B4-BE49-F238E27FC236}">
                    <a16:creationId xmlns:a16="http://schemas.microsoft.com/office/drawing/2014/main" id="{62EF445D-D38C-4355-AE5F-4E897035DCB2}"/>
                  </a:ext>
                </a:extLst>
              </p:cNvPr>
              <p:cNvSpPr>
                <a:spLocks/>
              </p:cNvSpPr>
              <p:nvPr/>
            </p:nvSpPr>
            <p:spPr bwMode="auto">
              <a:xfrm>
                <a:off x="4752" y="2208"/>
                <a:ext cx="192" cy="432"/>
              </a:xfrm>
              <a:prstGeom prst="rightBrace">
                <a:avLst>
                  <a:gd name="adj1" fmla="val 18750"/>
                  <a:gd name="adj2" fmla="val 50000"/>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4" name="Rectangle 164">
                <a:extLst>
                  <a:ext uri="{FF2B5EF4-FFF2-40B4-BE49-F238E27FC236}">
                    <a16:creationId xmlns:a16="http://schemas.microsoft.com/office/drawing/2014/main" id="{D31C0B11-A5FA-43DA-BE67-4973A2734F8D}"/>
                  </a:ext>
                </a:extLst>
              </p:cNvPr>
              <p:cNvSpPr>
                <a:spLocks noChangeArrowheads="1"/>
              </p:cNvSpPr>
              <p:nvPr/>
            </p:nvSpPr>
            <p:spPr bwMode="auto">
              <a:xfrm>
                <a:off x="4992" y="2352"/>
                <a:ext cx="192"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1024</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 PDE</a:t>
                </a:r>
              </a:p>
            </p:txBody>
          </p:sp>
          <p:sp>
            <p:nvSpPr>
              <p:cNvPr id="165" name="Rectangle 165">
                <a:extLst>
                  <a:ext uri="{FF2B5EF4-FFF2-40B4-BE49-F238E27FC236}">
                    <a16:creationId xmlns:a16="http://schemas.microsoft.com/office/drawing/2014/main" id="{450983E3-B469-42AC-92B5-F83F7BF7731A}"/>
                  </a:ext>
                </a:extLst>
              </p:cNvPr>
              <p:cNvSpPr>
                <a:spLocks noChangeArrowheads="1"/>
              </p:cNvSpPr>
              <p:nvPr/>
            </p:nvSpPr>
            <p:spPr bwMode="auto">
              <a:xfrm>
                <a:off x="4266" y="2208"/>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66" name="Rectangle 166">
                <a:extLst>
                  <a:ext uri="{FF2B5EF4-FFF2-40B4-BE49-F238E27FC236}">
                    <a16:creationId xmlns:a16="http://schemas.microsoft.com/office/drawing/2014/main" id="{1DE46CD6-6B9D-436A-993E-2A608BF7F5FD}"/>
                  </a:ext>
                </a:extLst>
              </p:cNvPr>
              <p:cNvSpPr>
                <a:spLocks noChangeArrowheads="1"/>
              </p:cNvSpPr>
              <p:nvPr/>
            </p:nvSpPr>
            <p:spPr bwMode="auto">
              <a:xfrm>
                <a:off x="4266" y="2323"/>
                <a:ext cx="185"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67" name="Rectangle 167">
                <a:extLst>
                  <a:ext uri="{FF2B5EF4-FFF2-40B4-BE49-F238E27FC236}">
                    <a16:creationId xmlns:a16="http://schemas.microsoft.com/office/drawing/2014/main" id="{37131258-3C71-4AF4-934E-76D5037D4129}"/>
                  </a:ext>
                </a:extLst>
              </p:cNvPr>
              <p:cNvSpPr>
                <a:spLocks noChangeArrowheads="1"/>
              </p:cNvSpPr>
              <p:nvPr/>
            </p:nvSpPr>
            <p:spPr bwMode="auto">
              <a:xfrm>
                <a:off x="4266" y="2755"/>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68" name="Rectangle 168">
                <a:extLst>
                  <a:ext uri="{FF2B5EF4-FFF2-40B4-BE49-F238E27FC236}">
                    <a16:creationId xmlns:a16="http://schemas.microsoft.com/office/drawing/2014/main" id="{4E6611E4-D37B-4528-A196-6574ADA69D3E}"/>
                  </a:ext>
                </a:extLst>
              </p:cNvPr>
              <p:cNvSpPr>
                <a:spLocks noChangeArrowheads="1"/>
              </p:cNvSpPr>
              <p:nvPr/>
            </p:nvSpPr>
            <p:spPr bwMode="auto">
              <a:xfrm>
                <a:off x="4128" y="2208"/>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69" name="Rectangle 169">
                <a:extLst>
                  <a:ext uri="{FF2B5EF4-FFF2-40B4-BE49-F238E27FC236}">
                    <a16:creationId xmlns:a16="http://schemas.microsoft.com/office/drawing/2014/main" id="{F99153E1-360E-4246-A874-4219CCB31293}"/>
                  </a:ext>
                </a:extLst>
              </p:cNvPr>
              <p:cNvSpPr>
                <a:spLocks noChangeArrowheads="1"/>
              </p:cNvSpPr>
              <p:nvPr/>
            </p:nvSpPr>
            <p:spPr bwMode="auto">
              <a:xfrm>
                <a:off x="4128" y="2323"/>
                <a:ext cx="138"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0" name="Rectangle 170">
                <a:extLst>
                  <a:ext uri="{FF2B5EF4-FFF2-40B4-BE49-F238E27FC236}">
                    <a16:creationId xmlns:a16="http://schemas.microsoft.com/office/drawing/2014/main" id="{5B337467-B692-46DF-95DE-188B903614B9}"/>
                  </a:ext>
                </a:extLst>
              </p:cNvPr>
              <p:cNvSpPr>
                <a:spLocks noChangeArrowheads="1"/>
              </p:cNvSpPr>
              <p:nvPr/>
            </p:nvSpPr>
            <p:spPr bwMode="auto">
              <a:xfrm>
                <a:off x="4128" y="2755"/>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1" name="Rectangle 171">
                <a:extLst>
                  <a:ext uri="{FF2B5EF4-FFF2-40B4-BE49-F238E27FC236}">
                    <a16:creationId xmlns:a16="http://schemas.microsoft.com/office/drawing/2014/main" id="{73C0A00F-A980-4FDF-81D7-E62F5284F748}"/>
                  </a:ext>
                </a:extLst>
              </p:cNvPr>
              <p:cNvSpPr>
                <a:spLocks noChangeArrowheads="1"/>
              </p:cNvSpPr>
              <p:nvPr/>
            </p:nvSpPr>
            <p:spPr bwMode="auto">
              <a:xfrm>
                <a:off x="4451" y="2208"/>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2" name="Rectangle 172">
                <a:extLst>
                  <a:ext uri="{FF2B5EF4-FFF2-40B4-BE49-F238E27FC236}">
                    <a16:creationId xmlns:a16="http://schemas.microsoft.com/office/drawing/2014/main" id="{E52007B4-415F-44D4-BBA6-29E051B97360}"/>
                  </a:ext>
                </a:extLst>
              </p:cNvPr>
              <p:cNvSpPr>
                <a:spLocks noChangeArrowheads="1"/>
              </p:cNvSpPr>
              <p:nvPr/>
            </p:nvSpPr>
            <p:spPr bwMode="auto">
              <a:xfrm>
                <a:off x="4451" y="2323"/>
                <a:ext cx="253"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3" name="Rectangle 173">
                <a:extLst>
                  <a:ext uri="{FF2B5EF4-FFF2-40B4-BE49-F238E27FC236}">
                    <a16:creationId xmlns:a16="http://schemas.microsoft.com/office/drawing/2014/main" id="{D5BBD597-5E86-4552-BC3F-0B25BBF23B11}"/>
                  </a:ext>
                </a:extLst>
              </p:cNvPr>
              <p:cNvSpPr>
                <a:spLocks noChangeArrowheads="1"/>
              </p:cNvSpPr>
              <p:nvPr/>
            </p:nvSpPr>
            <p:spPr bwMode="auto">
              <a:xfrm>
                <a:off x="4451" y="2755"/>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4" name="Rectangle 174">
                <a:extLst>
                  <a:ext uri="{FF2B5EF4-FFF2-40B4-BE49-F238E27FC236}">
                    <a16:creationId xmlns:a16="http://schemas.microsoft.com/office/drawing/2014/main" id="{BE3B5B37-9035-42BD-88CA-89140102343E}"/>
                  </a:ext>
                </a:extLst>
              </p:cNvPr>
              <p:cNvSpPr>
                <a:spLocks noChangeArrowheads="1"/>
              </p:cNvSpPr>
              <p:nvPr/>
            </p:nvSpPr>
            <p:spPr bwMode="auto">
              <a:xfrm>
                <a:off x="4176" y="1920"/>
                <a:ext cx="528"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Page Directory</a:t>
                </a:r>
              </a:p>
            </p:txBody>
          </p:sp>
          <p:sp>
            <p:nvSpPr>
              <p:cNvPr id="175" name="Rectangle 175">
                <a:extLst>
                  <a:ext uri="{FF2B5EF4-FFF2-40B4-BE49-F238E27FC236}">
                    <a16:creationId xmlns:a16="http://schemas.microsoft.com/office/drawing/2014/main" id="{439DB0E4-59A8-4665-975F-1274F681034D}"/>
                  </a:ext>
                </a:extLst>
              </p:cNvPr>
              <p:cNvSpPr>
                <a:spLocks noChangeArrowheads="1"/>
              </p:cNvSpPr>
              <p:nvPr/>
            </p:nvSpPr>
            <p:spPr bwMode="auto">
              <a:xfrm>
                <a:off x="4266" y="2429"/>
                <a:ext cx="185"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6" name="Rectangle 176">
                <a:extLst>
                  <a:ext uri="{FF2B5EF4-FFF2-40B4-BE49-F238E27FC236}">
                    <a16:creationId xmlns:a16="http://schemas.microsoft.com/office/drawing/2014/main" id="{55C586CB-B0D4-43CC-BEFA-DFE6F4A01427}"/>
                  </a:ext>
                </a:extLst>
              </p:cNvPr>
              <p:cNvSpPr>
                <a:spLocks noChangeArrowheads="1"/>
              </p:cNvSpPr>
              <p:nvPr/>
            </p:nvSpPr>
            <p:spPr bwMode="auto">
              <a:xfrm>
                <a:off x="4266" y="2544"/>
                <a:ext cx="185"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7" name="Rectangle 177">
                <a:extLst>
                  <a:ext uri="{FF2B5EF4-FFF2-40B4-BE49-F238E27FC236}">
                    <a16:creationId xmlns:a16="http://schemas.microsoft.com/office/drawing/2014/main" id="{378CEB8B-8554-42B5-ACA3-2C4DDB4C7109}"/>
                  </a:ext>
                </a:extLst>
              </p:cNvPr>
              <p:cNvSpPr>
                <a:spLocks noChangeArrowheads="1"/>
              </p:cNvSpPr>
              <p:nvPr/>
            </p:nvSpPr>
            <p:spPr bwMode="auto">
              <a:xfrm>
                <a:off x="4128" y="2429"/>
                <a:ext cx="138"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8" name="Rectangle 178">
                <a:extLst>
                  <a:ext uri="{FF2B5EF4-FFF2-40B4-BE49-F238E27FC236}">
                    <a16:creationId xmlns:a16="http://schemas.microsoft.com/office/drawing/2014/main" id="{AC42775B-EAEC-40C7-A189-9EB7330BE497}"/>
                  </a:ext>
                </a:extLst>
              </p:cNvPr>
              <p:cNvSpPr>
                <a:spLocks noChangeArrowheads="1"/>
              </p:cNvSpPr>
              <p:nvPr/>
            </p:nvSpPr>
            <p:spPr bwMode="auto">
              <a:xfrm>
                <a:off x="4128" y="2544"/>
                <a:ext cx="138"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9" name="Rectangle 179">
                <a:extLst>
                  <a:ext uri="{FF2B5EF4-FFF2-40B4-BE49-F238E27FC236}">
                    <a16:creationId xmlns:a16="http://schemas.microsoft.com/office/drawing/2014/main" id="{28EB603E-20C4-40B6-8895-72247B1E7CD1}"/>
                  </a:ext>
                </a:extLst>
              </p:cNvPr>
              <p:cNvSpPr>
                <a:spLocks noChangeArrowheads="1"/>
              </p:cNvSpPr>
              <p:nvPr/>
            </p:nvSpPr>
            <p:spPr bwMode="auto">
              <a:xfrm>
                <a:off x="4451" y="2429"/>
                <a:ext cx="253" cy="115"/>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80" name="Rectangle 180">
                <a:extLst>
                  <a:ext uri="{FF2B5EF4-FFF2-40B4-BE49-F238E27FC236}">
                    <a16:creationId xmlns:a16="http://schemas.microsoft.com/office/drawing/2014/main" id="{D89613B3-5EB3-4A0C-9A61-76EBF7B69FB5}"/>
                  </a:ext>
                </a:extLst>
              </p:cNvPr>
              <p:cNvSpPr>
                <a:spLocks noChangeArrowheads="1"/>
              </p:cNvSpPr>
              <p:nvPr/>
            </p:nvSpPr>
            <p:spPr bwMode="auto">
              <a:xfrm>
                <a:off x="4451" y="2544"/>
                <a:ext cx="253" cy="116"/>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grpSp>
      <p:sp>
        <p:nvSpPr>
          <p:cNvPr id="181" name="Rectangle 181">
            <a:extLst>
              <a:ext uri="{FF2B5EF4-FFF2-40B4-BE49-F238E27FC236}">
                <a16:creationId xmlns:a16="http://schemas.microsoft.com/office/drawing/2014/main" id="{6F681D47-E66F-4BEB-B5EA-9E3FED773577}"/>
              </a:ext>
            </a:extLst>
          </p:cNvPr>
          <p:cNvSpPr>
            <a:spLocks noChangeArrowheads="1"/>
          </p:cNvSpPr>
          <p:nvPr/>
        </p:nvSpPr>
        <p:spPr bwMode="auto">
          <a:xfrm>
            <a:off x="2156012" y="1676400"/>
            <a:ext cx="2209800" cy="609600"/>
          </a:xfrm>
          <a:prstGeom prst="rect">
            <a:avLst/>
          </a:prstGeom>
          <a:noFill/>
          <a:ln w="12700">
            <a:noFill/>
            <a:miter lim="800000"/>
            <a:headEnd type="none" w="sm" len="sm"/>
            <a:tailEnd type="none" w="sm" len="sm"/>
          </a:ln>
        </p:spPr>
        <p:txBody>
          <a:bodyPr anchor="ctr"/>
          <a:lstStyle/>
          <a:p>
            <a:pPr algn="ctr" eaLnBrk="0" fontAlgn="base" hangingPunct="0">
              <a:spcBef>
                <a:spcPct val="0"/>
              </a:spcBef>
              <a:spcAft>
                <a:spcPct val="0"/>
              </a:spcAft>
            </a:pPr>
            <a:r>
              <a:rPr kumimoji="1" lang="en-US" altLang="zh-TW" sz="1600" dirty="0">
                <a:solidFill>
                  <a:prstClr val="black"/>
                </a:solidFill>
                <a:latin typeface="Arial" charset="0"/>
                <a:ea typeface="新細明體" pitchFamily="18" charset="-120"/>
              </a:rPr>
              <a:t>Page table fragments of 1024 PTE</a:t>
            </a:r>
          </a:p>
        </p:txBody>
      </p:sp>
      <p:sp>
        <p:nvSpPr>
          <p:cNvPr id="182" name="Rectangle 182">
            <a:extLst>
              <a:ext uri="{FF2B5EF4-FFF2-40B4-BE49-F238E27FC236}">
                <a16:creationId xmlns:a16="http://schemas.microsoft.com/office/drawing/2014/main" id="{B8B93D69-13E5-4F9B-A73A-AC9D2FA8EECB}"/>
              </a:ext>
            </a:extLst>
          </p:cNvPr>
          <p:cNvSpPr>
            <a:spLocks noChangeArrowheads="1"/>
          </p:cNvSpPr>
          <p:nvPr/>
        </p:nvSpPr>
        <p:spPr bwMode="auto">
          <a:xfrm>
            <a:off x="6575612" y="4016188"/>
            <a:ext cx="4222376" cy="2079812"/>
          </a:xfrm>
          <a:prstGeom prst="rect">
            <a:avLst/>
          </a:prstGeom>
          <a:solidFill>
            <a:srgbClr val="FFFF99"/>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The original big page table is divided into fragments of 1024 PTE.  The size of each is 4096 bytes, which fit a frame.  They are stored in separate frames or swapped out.  The </a:t>
            </a:r>
            <a:r>
              <a:rPr kumimoji="1" lang="en-US" altLang="zh-TW" b="0" i="0" u="none" strike="noStrike" kern="0" cap="none" spc="0" normalizeH="0" baseline="0" noProof="0" dirty="0">
                <a:ln>
                  <a:noFill/>
                </a:ln>
                <a:solidFill>
                  <a:srgbClr val="0000FF"/>
                </a:solidFill>
                <a:effectLst/>
                <a:uLnTx/>
                <a:uFillTx/>
                <a:latin typeface="Arial" charset="0"/>
                <a:ea typeface="新細明體" pitchFamily="18" charset="-120"/>
              </a:rPr>
              <a:t>page directory</a:t>
            </a: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 keeps track of these 1024 page table fragments.</a:t>
            </a:r>
          </a:p>
        </p:txBody>
      </p:sp>
      <p:sp>
        <p:nvSpPr>
          <p:cNvPr id="183" name="Rectangle 183">
            <a:extLst>
              <a:ext uri="{FF2B5EF4-FFF2-40B4-BE49-F238E27FC236}">
                <a16:creationId xmlns:a16="http://schemas.microsoft.com/office/drawing/2014/main" id="{E3DEFC9C-B1F0-437E-BCCF-56DB9729A9ED}"/>
              </a:ext>
            </a:extLst>
          </p:cNvPr>
          <p:cNvSpPr>
            <a:spLocks noChangeArrowheads="1"/>
          </p:cNvSpPr>
          <p:nvPr/>
        </p:nvSpPr>
        <p:spPr bwMode="auto">
          <a:xfrm>
            <a:off x="4975412" y="1143000"/>
            <a:ext cx="838200" cy="381000"/>
          </a:xfrm>
          <a:prstGeom prst="rect">
            <a:avLst/>
          </a:prstGeom>
          <a:noFill/>
          <a:ln w="12700">
            <a:noFill/>
            <a:miter lim="800000"/>
            <a:headEnd type="none" w="sm" len="sm"/>
            <a:tailEnd type="none" w="sm" len="sm"/>
          </a:ln>
        </p:spPr>
        <p:txBody>
          <a:bodyPr anchor="ctr"/>
          <a:lstStyle/>
          <a:p>
            <a:pPr algn="ctr" eaLnBrk="0" fontAlgn="base" hangingPunct="0">
              <a:spcBef>
                <a:spcPct val="0"/>
              </a:spcBef>
              <a:spcAft>
                <a:spcPct val="0"/>
              </a:spcAft>
            </a:pPr>
            <a:r>
              <a:rPr kumimoji="1" lang="en-US" altLang="zh-TW" sz="1600" dirty="0">
                <a:solidFill>
                  <a:prstClr val="black"/>
                </a:solidFill>
                <a:latin typeface="Arial" charset="0"/>
                <a:ea typeface="新細明體" pitchFamily="18" charset="-120"/>
              </a:rPr>
              <a:t>RAM</a:t>
            </a:r>
          </a:p>
        </p:txBody>
      </p:sp>
    </p:spTree>
    <p:extLst>
      <p:ext uri="{BB962C8B-B14F-4D97-AF65-F5344CB8AC3E}">
        <p14:creationId xmlns:p14="http://schemas.microsoft.com/office/powerpoint/2010/main" val="307990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dissolve">
                                      <p:cBhvr>
                                        <p:cTn id="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0605-947B-427E-94FD-EB5DB138982B}"/>
              </a:ext>
            </a:extLst>
          </p:cNvPr>
          <p:cNvSpPr>
            <a:spLocks noGrp="1"/>
          </p:cNvSpPr>
          <p:nvPr>
            <p:ph type="title"/>
          </p:nvPr>
        </p:nvSpPr>
        <p:spPr/>
        <p:txBody>
          <a:bodyPr/>
          <a:lstStyle/>
          <a:p>
            <a:r>
              <a:rPr lang="en-US" dirty="0"/>
              <a:t>Two-Level Hierarchical Page Table</a:t>
            </a:r>
          </a:p>
        </p:txBody>
      </p:sp>
      <p:sp>
        <p:nvSpPr>
          <p:cNvPr id="3" name="Slide Number Placeholder 2">
            <a:extLst>
              <a:ext uri="{FF2B5EF4-FFF2-40B4-BE49-F238E27FC236}">
                <a16:creationId xmlns:a16="http://schemas.microsoft.com/office/drawing/2014/main" id="{3F4C5B83-E31E-4BC8-8CFC-3DB65CA42445}"/>
              </a:ext>
            </a:extLst>
          </p:cNvPr>
          <p:cNvSpPr>
            <a:spLocks noGrp="1"/>
          </p:cNvSpPr>
          <p:nvPr>
            <p:ph type="sldNum" sz="quarter" idx="33"/>
          </p:nvPr>
        </p:nvSpPr>
        <p:spPr/>
        <p:txBody>
          <a:bodyPr/>
          <a:lstStyle/>
          <a:p>
            <a:fld id="{19B51A1E-902D-48AF-9020-955120F399B6}" type="slidenum">
              <a:rPr lang="en-US" noProof="0" smtClean="0"/>
              <a:pPr/>
              <a:t>33</a:t>
            </a:fld>
            <a:endParaRPr lang="en-US" noProof="0" dirty="0"/>
          </a:p>
        </p:txBody>
      </p:sp>
      <p:pic>
        <p:nvPicPr>
          <p:cNvPr id="4" name="Content Placeholder 3" descr="Fig08_04.gif">
            <a:extLst>
              <a:ext uri="{FF2B5EF4-FFF2-40B4-BE49-F238E27FC236}">
                <a16:creationId xmlns:a16="http://schemas.microsoft.com/office/drawing/2014/main" id="{4DDC7FBF-BE57-484A-8073-480E21E8ADA3}"/>
              </a:ext>
            </a:extLst>
          </p:cNvPr>
          <p:cNvPicPr>
            <a:picLocks noChangeAspect="1"/>
          </p:cNvPicPr>
          <p:nvPr/>
        </p:nvPicPr>
        <p:blipFill>
          <a:blip r:embed="rId2" cstate="print"/>
          <a:srcRect b="20589"/>
          <a:stretch>
            <a:fillRect/>
          </a:stretch>
        </p:blipFill>
        <p:spPr>
          <a:xfrm>
            <a:off x="1546412" y="1662953"/>
            <a:ext cx="7897813" cy="4114800"/>
          </a:xfrm>
          <a:prstGeom prst="rect">
            <a:avLst/>
          </a:prstGeom>
        </p:spPr>
      </p:pic>
    </p:spTree>
    <p:extLst>
      <p:ext uri="{BB962C8B-B14F-4D97-AF65-F5344CB8AC3E}">
        <p14:creationId xmlns:p14="http://schemas.microsoft.com/office/powerpoint/2010/main" val="825215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CF9D-B3A9-47C5-A739-8187685A1600}"/>
              </a:ext>
            </a:extLst>
          </p:cNvPr>
          <p:cNvSpPr>
            <a:spLocks noGrp="1"/>
          </p:cNvSpPr>
          <p:nvPr>
            <p:ph type="title"/>
          </p:nvPr>
        </p:nvSpPr>
        <p:spPr/>
        <p:txBody>
          <a:bodyPr/>
          <a:lstStyle/>
          <a:p>
            <a:r>
              <a:rPr lang="en-US" altLang="zh-TW" dirty="0">
                <a:ea typeface="新細明體" pitchFamily="18" charset="-120"/>
              </a:rPr>
              <a:t>Two-level Page Table</a:t>
            </a:r>
            <a:endParaRPr lang="en-US" dirty="0"/>
          </a:p>
        </p:txBody>
      </p:sp>
      <p:sp>
        <p:nvSpPr>
          <p:cNvPr id="3" name="Slide Number Placeholder 2">
            <a:extLst>
              <a:ext uri="{FF2B5EF4-FFF2-40B4-BE49-F238E27FC236}">
                <a16:creationId xmlns:a16="http://schemas.microsoft.com/office/drawing/2014/main" id="{C447DE1C-4E87-41A4-8403-29569EFA2834}"/>
              </a:ext>
            </a:extLst>
          </p:cNvPr>
          <p:cNvSpPr>
            <a:spLocks noGrp="1"/>
          </p:cNvSpPr>
          <p:nvPr>
            <p:ph type="sldNum" sz="quarter" idx="33"/>
          </p:nvPr>
        </p:nvSpPr>
        <p:spPr/>
        <p:txBody>
          <a:bodyPr/>
          <a:lstStyle/>
          <a:p>
            <a:fld id="{19B51A1E-902D-48AF-9020-955120F399B6}" type="slidenum">
              <a:rPr lang="en-US" noProof="0" smtClean="0"/>
              <a:pPr/>
              <a:t>34</a:t>
            </a:fld>
            <a:endParaRPr lang="en-US" noProof="0" dirty="0"/>
          </a:p>
        </p:txBody>
      </p:sp>
      <p:sp>
        <p:nvSpPr>
          <p:cNvPr id="4" name="Rectangle 3">
            <a:extLst>
              <a:ext uri="{FF2B5EF4-FFF2-40B4-BE49-F238E27FC236}">
                <a16:creationId xmlns:a16="http://schemas.microsoft.com/office/drawing/2014/main" id="{BB0E49AC-8E5A-4432-8639-F10AFF58A991}"/>
              </a:ext>
            </a:extLst>
          </p:cNvPr>
          <p:cNvSpPr>
            <a:spLocks noChangeArrowheads="1"/>
          </p:cNvSpPr>
          <p:nvPr/>
        </p:nvSpPr>
        <p:spPr bwMode="auto">
          <a:xfrm>
            <a:off x="1797422" y="2111193"/>
            <a:ext cx="685800" cy="381000"/>
          </a:xfrm>
          <a:prstGeom prst="rect">
            <a:avLst/>
          </a:prstGeom>
          <a:noFill/>
          <a:ln w="12700">
            <a:noFill/>
            <a:miter lim="800000"/>
            <a:headEnd type="none" w="sm" len="sm"/>
            <a:tailEnd type="none" w="sm" len="sm"/>
          </a:ln>
        </p:spPr>
        <p:txBody>
          <a:bodyPr wrap="none" anchor="ctr"/>
          <a:lstStyle/>
          <a:p>
            <a:pPr algn="r" eaLnBrk="0" fontAlgn="base" hangingPunct="0">
              <a:spcBef>
                <a:spcPct val="0"/>
              </a:spcBef>
              <a:spcAft>
                <a:spcPct val="0"/>
              </a:spcAft>
            </a:pPr>
            <a:r>
              <a:rPr kumimoji="1" lang="en-US" altLang="zh-TW" sz="1600">
                <a:solidFill>
                  <a:prstClr val="black"/>
                </a:solidFill>
                <a:latin typeface="Arial" charset="0"/>
                <a:ea typeface="新細明體" pitchFamily="18" charset="-120"/>
              </a:rPr>
              <a:t>000</a:t>
            </a:r>
            <a:endParaRPr kumimoji="1" lang="en-US" altLang="zh-TW">
              <a:solidFill>
                <a:prstClr val="black"/>
              </a:solidFill>
              <a:latin typeface="Arial" charset="0"/>
              <a:ea typeface="新細明體" pitchFamily="18" charset="-120"/>
            </a:endParaRPr>
          </a:p>
        </p:txBody>
      </p:sp>
      <p:sp>
        <p:nvSpPr>
          <p:cNvPr id="5" name="Rectangle 4">
            <a:extLst>
              <a:ext uri="{FF2B5EF4-FFF2-40B4-BE49-F238E27FC236}">
                <a16:creationId xmlns:a16="http://schemas.microsoft.com/office/drawing/2014/main" id="{D861E3C1-8FED-42E4-8B5B-3D84F62FC0C1}"/>
              </a:ext>
            </a:extLst>
          </p:cNvPr>
          <p:cNvSpPr>
            <a:spLocks noChangeArrowheads="1"/>
          </p:cNvSpPr>
          <p:nvPr/>
        </p:nvSpPr>
        <p:spPr bwMode="auto">
          <a:xfrm>
            <a:off x="1797422" y="2492193"/>
            <a:ext cx="685800" cy="381000"/>
          </a:xfrm>
          <a:prstGeom prst="rect">
            <a:avLst/>
          </a:prstGeom>
          <a:noFill/>
          <a:ln w="12700">
            <a:noFill/>
            <a:miter lim="800000"/>
            <a:headEnd type="none" w="sm" len="sm"/>
            <a:tailEnd type="none" w="sm" len="sm"/>
          </a:ln>
        </p:spPr>
        <p:txBody>
          <a:bodyPr wrap="none" anchor="ctr"/>
          <a:lstStyle/>
          <a:p>
            <a:pPr algn="r" eaLnBrk="0" fontAlgn="base" hangingPunct="0">
              <a:spcBef>
                <a:spcPct val="0"/>
              </a:spcBef>
              <a:spcAft>
                <a:spcPct val="0"/>
              </a:spcAft>
            </a:pPr>
            <a:r>
              <a:rPr kumimoji="1" lang="en-US" altLang="zh-TW" sz="1600">
                <a:solidFill>
                  <a:prstClr val="black"/>
                </a:solidFill>
                <a:latin typeface="Arial" charset="0"/>
                <a:ea typeface="新細明體" pitchFamily="18" charset="-120"/>
              </a:rPr>
              <a:t>001</a:t>
            </a:r>
            <a:endParaRPr kumimoji="1" lang="en-US" altLang="zh-TW">
              <a:solidFill>
                <a:prstClr val="black"/>
              </a:solidFill>
              <a:latin typeface="Arial" charset="0"/>
              <a:ea typeface="新細明體" pitchFamily="18" charset="-120"/>
            </a:endParaRPr>
          </a:p>
        </p:txBody>
      </p:sp>
      <p:sp>
        <p:nvSpPr>
          <p:cNvPr id="6" name="Rectangle 5">
            <a:extLst>
              <a:ext uri="{FF2B5EF4-FFF2-40B4-BE49-F238E27FC236}">
                <a16:creationId xmlns:a16="http://schemas.microsoft.com/office/drawing/2014/main" id="{F416128A-535A-453D-98A9-857C4408F0E7}"/>
              </a:ext>
            </a:extLst>
          </p:cNvPr>
          <p:cNvSpPr>
            <a:spLocks noChangeArrowheads="1"/>
          </p:cNvSpPr>
          <p:nvPr/>
        </p:nvSpPr>
        <p:spPr bwMode="auto">
          <a:xfrm>
            <a:off x="1797422" y="2873193"/>
            <a:ext cx="685800" cy="381000"/>
          </a:xfrm>
          <a:prstGeom prst="rect">
            <a:avLst/>
          </a:prstGeom>
          <a:noFill/>
          <a:ln w="12700">
            <a:noFill/>
            <a:miter lim="800000"/>
            <a:headEnd type="none" w="sm" len="sm"/>
            <a:tailEnd type="none" w="sm" len="sm"/>
          </a:ln>
        </p:spPr>
        <p:txBody>
          <a:bodyPr wrap="none" anchor="ctr"/>
          <a:lstStyle/>
          <a:p>
            <a:pPr algn="r" eaLnBrk="0" fontAlgn="base" hangingPunct="0">
              <a:spcBef>
                <a:spcPct val="0"/>
              </a:spcBef>
              <a:spcAft>
                <a:spcPct val="0"/>
              </a:spcAft>
            </a:pPr>
            <a:r>
              <a:rPr kumimoji="1" lang="en-US" altLang="zh-TW" sz="1600">
                <a:solidFill>
                  <a:prstClr val="black"/>
                </a:solidFill>
                <a:latin typeface="Arial" charset="0"/>
                <a:ea typeface="新細明體" pitchFamily="18" charset="-120"/>
              </a:rPr>
              <a:t>...</a:t>
            </a:r>
            <a:endParaRPr kumimoji="1" lang="en-US" altLang="zh-TW">
              <a:solidFill>
                <a:prstClr val="black"/>
              </a:solidFill>
              <a:latin typeface="Arial" charset="0"/>
              <a:ea typeface="新細明體" pitchFamily="18" charset="-120"/>
            </a:endParaRPr>
          </a:p>
        </p:txBody>
      </p:sp>
      <p:sp>
        <p:nvSpPr>
          <p:cNvPr id="7" name="Rectangle 6">
            <a:extLst>
              <a:ext uri="{FF2B5EF4-FFF2-40B4-BE49-F238E27FC236}">
                <a16:creationId xmlns:a16="http://schemas.microsoft.com/office/drawing/2014/main" id="{566F26D9-376E-4EA3-80CD-D53A0B014BEF}"/>
              </a:ext>
            </a:extLst>
          </p:cNvPr>
          <p:cNvSpPr>
            <a:spLocks noChangeArrowheads="1"/>
          </p:cNvSpPr>
          <p:nvPr/>
        </p:nvSpPr>
        <p:spPr bwMode="auto">
          <a:xfrm>
            <a:off x="2940422" y="2111193"/>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 name="Rectangle 7">
            <a:extLst>
              <a:ext uri="{FF2B5EF4-FFF2-40B4-BE49-F238E27FC236}">
                <a16:creationId xmlns:a16="http://schemas.microsoft.com/office/drawing/2014/main" id="{FBEBBB6C-D942-4DC3-80AC-0FBC42A044F6}"/>
              </a:ext>
            </a:extLst>
          </p:cNvPr>
          <p:cNvSpPr>
            <a:spLocks noChangeArrowheads="1"/>
          </p:cNvSpPr>
          <p:nvPr/>
        </p:nvSpPr>
        <p:spPr bwMode="auto">
          <a:xfrm>
            <a:off x="2940422" y="2492193"/>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 name="Rectangle 8">
            <a:extLst>
              <a:ext uri="{FF2B5EF4-FFF2-40B4-BE49-F238E27FC236}">
                <a16:creationId xmlns:a16="http://schemas.microsoft.com/office/drawing/2014/main" id="{F6179A54-627B-443D-957F-4121C3FC2ABB}"/>
              </a:ext>
            </a:extLst>
          </p:cNvPr>
          <p:cNvSpPr>
            <a:spLocks noChangeArrowheads="1"/>
          </p:cNvSpPr>
          <p:nvPr/>
        </p:nvSpPr>
        <p:spPr bwMode="auto">
          <a:xfrm>
            <a:off x="2940422" y="2873193"/>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0" name="Rectangle 9">
            <a:extLst>
              <a:ext uri="{FF2B5EF4-FFF2-40B4-BE49-F238E27FC236}">
                <a16:creationId xmlns:a16="http://schemas.microsoft.com/office/drawing/2014/main" id="{F7C1F441-514B-40D2-94F3-F706E7567BAC}"/>
              </a:ext>
            </a:extLst>
          </p:cNvPr>
          <p:cNvSpPr>
            <a:spLocks noChangeArrowheads="1"/>
          </p:cNvSpPr>
          <p:nvPr/>
        </p:nvSpPr>
        <p:spPr bwMode="auto">
          <a:xfrm>
            <a:off x="2483222" y="2111193"/>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1" name="Rectangle 10">
            <a:extLst>
              <a:ext uri="{FF2B5EF4-FFF2-40B4-BE49-F238E27FC236}">
                <a16:creationId xmlns:a16="http://schemas.microsoft.com/office/drawing/2014/main" id="{9FA283D6-86E7-47A6-BFE1-34723333776A}"/>
              </a:ext>
            </a:extLst>
          </p:cNvPr>
          <p:cNvSpPr>
            <a:spLocks noChangeArrowheads="1"/>
          </p:cNvSpPr>
          <p:nvPr/>
        </p:nvSpPr>
        <p:spPr bwMode="auto">
          <a:xfrm>
            <a:off x="2483222" y="2492193"/>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2" name="Rectangle 11">
            <a:extLst>
              <a:ext uri="{FF2B5EF4-FFF2-40B4-BE49-F238E27FC236}">
                <a16:creationId xmlns:a16="http://schemas.microsoft.com/office/drawing/2014/main" id="{424E4A20-138C-49A0-BC11-63329D513D68}"/>
              </a:ext>
            </a:extLst>
          </p:cNvPr>
          <p:cNvSpPr>
            <a:spLocks noChangeArrowheads="1"/>
          </p:cNvSpPr>
          <p:nvPr/>
        </p:nvSpPr>
        <p:spPr bwMode="auto">
          <a:xfrm>
            <a:off x="2483222" y="2873193"/>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13" name="Rectangle 12">
            <a:extLst>
              <a:ext uri="{FF2B5EF4-FFF2-40B4-BE49-F238E27FC236}">
                <a16:creationId xmlns:a16="http://schemas.microsoft.com/office/drawing/2014/main" id="{53042B91-5B20-414D-93A5-F642EB1B63E6}"/>
              </a:ext>
            </a:extLst>
          </p:cNvPr>
          <p:cNvSpPr>
            <a:spLocks noChangeArrowheads="1"/>
          </p:cNvSpPr>
          <p:nvPr/>
        </p:nvSpPr>
        <p:spPr bwMode="auto">
          <a:xfrm>
            <a:off x="3550022" y="21111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0A0A0</a:t>
            </a:r>
          </a:p>
        </p:txBody>
      </p:sp>
      <p:sp>
        <p:nvSpPr>
          <p:cNvPr id="14" name="Rectangle 13">
            <a:extLst>
              <a:ext uri="{FF2B5EF4-FFF2-40B4-BE49-F238E27FC236}">
                <a16:creationId xmlns:a16="http://schemas.microsoft.com/office/drawing/2014/main" id="{58F50D4E-16A2-4F11-877B-1DB1646CE9C5}"/>
              </a:ext>
            </a:extLst>
          </p:cNvPr>
          <p:cNvSpPr>
            <a:spLocks noChangeArrowheads="1"/>
          </p:cNvSpPr>
          <p:nvPr/>
        </p:nvSpPr>
        <p:spPr bwMode="auto">
          <a:xfrm>
            <a:off x="3550022" y="24921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0B123</a:t>
            </a:r>
          </a:p>
        </p:txBody>
      </p:sp>
      <p:sp>
        <p:nvSpPr>
          <p:cNvPr id="15" name="Rectangle 14">
            <a:extLst>
              <a:ext uri="{FF2B5EF4-FFF2-40B4-BE49-F238E27FC236}">
                <a16:creationId xmlns:a16="http://schemas.microsoft.com/office/drawing/2014/main" id="{F14BB9DC-1273-44DB-912E-C11D59621EF7}"/>
              </a:ext>
            </a:extLst>
          </p:cNvPr>
          <p:cNvSpPr>
            <a:spLocks noChangeArrowheads="1"/>
          </p:cNvSpPr>
          <p:nvPr/>
        </p:nvSpPr>
        <p:spPr bwMode="auto">
          <a:xfrm>
            <a:off x="3550022" y="28731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16" name="Rectangle 15">
            <a:extLst>
              <a:ext uri="{FF2B5EF4-FFF2-40B4-BE49-F238E27FC236}">
                <a16:creationId xmlns:a16="http://schemas.microsoft.com/office/drawing/2014/main" id="{5BC14D9D-D97F-4755-AB74-52D4F296466D}"/>
              </a:ext>
            </a:extLst>
          </p:cNvPr>
          <p:cNvSpPr>
            <a:spLocks noChangeArrowheads="1"/>
          </p:cNvSpPr>
          <p:nvPr/>
        </p:nvSpPr>
        <p:spPr bwMode="auto">
          <a:xfrm>
            <a:off x="2483222" y="1730193"/>
            <a:ext cx="457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P</a:t>
            </a:r>
            <a:endParaRPr kumimoji="1" lang="en-US" altLang="zh-TW">
              <a:solidFill>
                <a:prstClr val="black"/>
              </a:solidFill>
              <a:latin typeface="Arial" charset="0"/>
              <a:ea typeface="新細明體" pitchFamily="18" charset="-120"/>
            </a:endParaRPr>
          </a:p>
        </p:txBody>
      </p:sp>
      <p:sp>
        <p:nvSpPr>
          <p:cNvPr id="17" name="Rectangle 16">
            <a:extLst>
              <a:ext uri="{FF2B5EF4-FFF2-40B4-BE49-F238E27FC236}">
                <a16:creationId xmlns:a16="http://schemas.microsoft.com/office/drawing/2014/main" id="{5E97D57B-F9DC-4C26-A92F-17DD21AF5C16}"/>
              </a:ext>
            </a:extLst>
          </p:cNvPr>
          <p:cNvSpPr>
            <a:spLocks noChangeArrowheads="1"/>
          </p:cNvSpPr>
          <p:nvPr/>
        </p:nvSpPr>
        <p:spPr bwMode="auto">
          <a:xfrm>
            <a:off x="3321422" y="1577793"/>
            <a:ext cx="1219200" cy="4572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a:solidFill>
                  <a:prstClr val="black"/>
                </a:solidFill>
                <a:latin typeface="Arial" charset="0"/>
                <a:ea typeface="新細明體" pitchFamily="18" charset="-120"/>
              </a:rPr>
              <a:t>Address of</a:t>
            </a:r>
          </a:p>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 page table</a:t>
            </a:r>
          </a:p>
        </p:txBody>
      </p:sp>
      <p:sp>
        <p:nvSpPr>
          <p:cNvPr id="18" name="Rectangle 17">
            <a:extLst>
              <a:ext uri="{FF2B5EF4-FFF2-40B4-BE49-F238E27FC236}">
                <a16:creationId xmlns:a16="http://schemas.microsoft.com/office/drawing/2014/main" id="{CB0BB031-1F86-4494-BB2F-2169F41712A1}"/>
              </a:ext>
            </a:extLst>
          </p:cNvPr>
          <p:cNvSpPr>
            <a:spLocks noChangeArrowheads="1"/>
          </p:cNvSpPr>
          <p:nvPr/>
        </p:nvSpPr>
        <p:spPr bwMode="auto">
          <a:xfrm>
            <a:off x="5378822" y="3177993"/>
            <a:ext cx="685800" cy="381000"/>
          </a:xfrm>
          <a:prstGeom prst="rect">
            <a:avLst/>
          </a:prstGeom>
          <a:noFill/>
          <a:ln w="12700">
            <a:noFill/>
            <a:miter lim="800000"/>
            <a:headEnd type="none" w="sm" len="sm"/>
            <a:tailEnd type="none" w="sm" len="sm"/>
          </a:ln>
        </p:spPr>
        <p:txBody>
          <a:bodyPr wrap="none" anchor="ctr"/>
          <a:lstStyle/>
          <a:p>
            <a:pPr algn="r" eaLnBrk="0" fontAlgn="base" hangingPunct="0">
              <a:spcBef>
                <a:spcPct val="0"/>
              </a:spcBef>
              <a:spcAft>
                <a:spcPct val="0"/>
              </a:spcAft>
            </a:pPr>
            <a:r>
              <a:rPr kumimoji="1" lang="en-US" altLang="zh-TW" sz="1600">
                <a:solidFill>
                  <a:prstClr val="black"/>
                </a:solidFill>
                <a:latin typeface="Arial" charset="0"/>
                <a:ea typeface="新細明體" pitchFamily="18" charset="-120"/>
              </a:rPr>
              <a:t>000</a:t>
            </a:r>
            <a:endParaRPr kumimoji="1" lang="en-US" altLang="zh-TW">
              <a:solidFill>
                <a:prstClr val="black"/>
              </a:solidFill>
              <a:latin typeface="Arial" charset="0"/>
              <a:ea typeface="新細明體" pitchFamily="18" charset="-120"/>
            </a:endParaRPr>
          </a:p>
        </p:txBody>
      </p:sp>
      <p:sp>
        <p:nvSpPr>
          <p:cNvPr id="19" name="Rectangle 18">
            <a:extLst>
              <a:ext uri="{FF2B5EF4-FFF2-40B4-BE49-F238E27FC236}">
                <a16:creationId xmlns:a16="http://schemas.microsoft.com/office/drawing/2014/main" id="{3ABF3192-FC4D-42C9-B956-637B40BFD1CB}"/>
              </a:ext>
            </a:extLst>
          </p:cNvPr>
          <p:cNvSpPr>
            <a:spLocks noChangeArrowheads="1"/>
          </p:cNvSpPr>
          <p:nvPr/>
        </p:nvSpPr>
        <p:spPr bwMode="auto">
          <a:xfrm>
            <a:off x="5378822" y="3558993"/>
            <a:ext cx="685800" cy="381000"/>
          </a:xfrm>
          <a:prstGeom prst="rect">
            <a:avLst/>
          </a:prstGeom>
          <a:noFill/>
          <a:ln w="12700">
            <a:noFill/>
            <a:miter lim="800000"/>
            <a:headEnd type="none" w="sm" len="sm"/>
            <a:tailEnd type="none" w="sm" len="sm"/>
          </a:ln>
        </p:spPr>
        <p:txBody>
          <a:bodyPr wrap="none" anchor="ctr"/>
          <a:lstStyle/>
          <a:p>
            <a:pPr algn="r" eaLnBrk="0" fontAlgn="base" hangingPunct="0">
              <a:spcBef>
                <a:spcPct val="0"/>
              </a:spcBef>
              <a:spcAft>
                <a:spcPct val="0"/>
              </a:spcAft>
            </a:pPr>
            <a:r>
              <a:rPr kumimoji="1" lang="en-US" altLang="zh-TW" sz="1600">
                <a:solidFill>
                  <a:prstClr val="black"/>
                </a:solidFill>
                <a:latin typeface="Arial" charset="0"/>
                <a:ea typeface="新細明體" pitchFamily="18" charset="-120"/>
              </a:rPr>
              <a:t>001</a:t>
            </a:r>
            <a:endParaRPr kumimoji="1" lang="en-US" altLang="zh-TW">
              <a:solidFill>
                <a:prstClr val="black"/>
              </a:solidFill>
              <a:latin typeface="Arial" charset="0"/>
              <a:ea typeface="新細明體" pitchFamily="18" charset="-120"/>
            </a:endParaRPr>
          </a:p>
        </p:txBody>
      </p:sp>
      <p:sp>
        <p:nvSpPr>
          <p:cNvPr id="20" name="Rectangle 19">
            <a:extLst>
              <a:ext uri="{FF2B5EF4-FFF2-40B4-BE49-F238E27FC236}">
                <a16:creationId xmlns:a16="http://schemas.microsoft.com/office/drawing/2014/main" id="{02C173DA-CC9A-4901-8E5E-D0956E1A5B26}"/>
              </a:ext>
            </a:extLst>
          </p:cNvPr>
          <p:cNvSpPr>
            <a:spLocks noChangeArrowheads="1"/>
          </p:cNvSpPr>
          <p:nvPr/>
        </p:nvSpPr>
        <p:spPr bwMode="auto">
          <a:xfrm>
            <a:off x="5378822" y="3939993"/>
            <a:ext cx="685800" cy="381000"/>
          </a:xfrm>
          <a:prstGeom prst="rect">
            <a:avLst/>
          </a:prstGeom>
          <a:noFill/>
          <a:ln w="12700">
            <a:noFill/>
            <a:miter lim="800000"/>
            <a:headEnd type="none" w="sm" len="sm"/>
            <a:tailEnd type="none" w="sm" len="sm"/>
          </a:ln>
        </p:spPr>
        <p:txBody>
          <a:bodyPr wrap="none" anchor="ctr"/>
          <a:lstStyle/>
          <a:p>
            <a:pPr algn="r" eaLnBrk="0" fontAlgn="base" hangingPunct="0">
              <a:spcBef>
                <a:spcPct val="0"/>
              </a:spcBef>
              <a:spcAft>
                <a:spcPct val="0"/>
              </a:spcAft>
            </a:pPr>
            <a:r>
              <a:rPr kumimoji="1" lang="en-US" altLang="zh-TW" sz="1600">
                <a:solidFill>
                  <a:prstClr val="black"/>
                </a:solidFill>
                <a:latin typeface="Arial" charset="0"/>
                <a:ea typeface="新細明體" pitchFamily="18" charset="-120"/>
              </a:rPr>
              <a:t>...</a:t>
            </a:r>
            <a:endParaRPr kumimoji="1" lang="en-US" altLang="zh-TW">
              <a:solidFill>
                <a:prstClr val="black"/>
              </a:solidFill>
              <a:latin typeface="Arial" charset="0"/>
              <a:ea typeface="新細明體" pitchFamily="18" charset="-120"/>
            </a:endParaRPr>
          </a:p>
        </p:txBody>
      </p:sp>
      <p:sp>
        <p:nvSpPr>
          <p:cNvPr id="21" name="Rectangle 20">
            <a:extLst>
              <a:ext uri="{FF2B5EF4-FFF2-40B4-BE49-F238E27FC236}">
                <a16:creationId xmlns:a16="http://schemas.microsoft.com/office/drawing/2014/main" id="{3A7B1EC3-5904-4A71-87F1-69EF4E0F68E0}"/>
              </a:ext>
            </a:extLst>
          </p:cNvPr>
          <p:cNvSpPr>
            <a:spLocks noChangeArrowheads="1"/>
          </p:cNvSpPr>
          <p:nvPr/>
        </p:nvSpPr>
        <p:spPr bwMode="auto">
          <a:xfrm>
            <a:off x="6521822" y="3177993"/>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2" name="Rectangle 21">
            <a:extLst>
              <a:ext uri="{FF2B5EF4-FFF2-40B4-BE49-F238E27FC236}">
                <a16:creationId xmlns:a16="http://schemas.microsoft.com/office/drawing/2014/main" id="{7057046D-B9EF-4C93-BF39-A45554DC0313}"/>
              </a:ext>
            </a:extLst>
          </p:cNvPr>
          <p:cNvSpPr>
            <a:spLocks noChangeArrowheads="1"/>
          </p:cNvSpPr>
          <p:nvPr/>
        </p:nvSpPr>
        <p:spPr bwMode="auto">
          <a:xfrm>
            <a:off x="6521822" y="3558993"/>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3" name="Rectangle 22">
            <a:extLst>
              <a:ext uri="{FF2B5EF4-FFF2-40B4-BE49-F238E27FC236}">
                <a16:creationId xmlns:a16="http://schemas.microsoft.com/office/drawing/2014/main" id="{9C5193EA-C7D7-469F-8F89-60BDAE4CBDCE}"/>
              </a:ext>
            </a:extLst>
          </p:cNvPr>
          <p:cNvSpPr>
            <a:spLocks noChangeArrowheads="1"/>
          </p:cNvSpPr>
          <p:nvPr/>
        </p:nvSpPr>
        <p:spPr bwMode="auto">
          <a:xfrm>
            <a:off x="6521822" y="4320993"/>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24" name="Rectangle 23">
            <a:extLst>
              <a:ext uri="{FF2B5EF4-FFF2-40B4-BE49-F238E27FC236}">
                <a16:creationId xmlns:a16="http://schemas.microsoft.com/office/drawing/2014/main" id="{BCA89063-2FA5-4359-915D-39A0CEF85C62}"/>
              </a:ext>
            </a:extLst>
          </p:cNvPr>
          <p:cNvSpPr>
            <a:spLocks noChangeArrowheads="1"/>
          </p:cNvSpPr>
          <p:nvPr/>
        </p:nvSpPr>
        <p:spPr bwMode="auto">
          <a:xfrm>
            <a:off x="6064622" y="3177993"/>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25" name="Rectangle 24">
            <a:extLst>
              <a:ext uri="{FF2B5EF4-FFF2-40B4-BE49-F238E27FC236}">
                <a16:creationId xmlns:a16="http://schemas.microsoft.com/office/drawing/2014/main" id="{1A505B1E-D683-40B6-84FC-AA902476FEF3}"/>
              </a:ext>
            </a:extLst>
          </p:cNvPr>
          <p:cNvSpPr>
            <a:spLocks noChangeArrowheads="1"/>
          </p:cNvSpPr>
          <p:nvPr/>
        </p:nvSpPr>
        <p:spPr bwMode="auto">
          <a:xfrm>
            <a:off x="6064622" y="3558993"/>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26" name="Rectangle 25">
            <a:extLst>
              <a:ext uri="{FF2B5EF4-FFF2-40B4-BE49-F238E27FC236}">
                <a16:creationId xmlns:a16="http://schemas.microsoft.com/office/drawing/2014/main" id="{FF995EB0-B7BA-4561-9559-9BC73D087124}"/>
              </a:ext>
            </a:extLst>
          </p:cNvPr>
          <p:cNvSpPr>
            <a:spLocks noChangeArrowheads="1"/>
          </p:cNvSpPr>
          <p:nvPr/>
        </p:nvSpPr>
        <p:spPr bwMode="auto">
          <a:xfrm>
            <a:off x="6064622" y="4320993"/>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27" name="Rectangle 26">
            <a:extLst>
              <a:ext uri="{FF2B5EF4-FFF2-40B4-BE49-F238E27FC236}">
                <a16:creationId xmlns:a16="http://schemas.microsoft.com/office/drawing/2014/main" id="{9DD83A0E-DF70-4722-92B7-A4A5022681BB}"/>
              </a:ext>
            </a:extLst>
          </p:cNvPr>
          <p:cNvSpPr>
            <a:spLocks noChangeArrowheads="1"/>
          </p:cNvSpPr>
          <p:nvPr/>
        </p:nvSpPr>
        <p:spPr bwMode="auto">
          <a:xfrm>
            <a:off x="7131422" y="31779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10001</a:t>
            </a:r>
          </a:p>
        </p:txBody>
      </p:sp>
      <p:sp>
        <p:nvSpPr>
          <p:cNvPr id="28" name="Rectangle 27">
            <a:extLst>
              <a:ext uri="{FF2B5EF4-FFF2-40B4-BE49-F238E27FC236}">
                <a16:creationId xmlns:a16="http://schemas.microsoft.com/office/drawing/2014/main" id="{63F45C84-E54D-40B1-B9B0-F15FB0E1BB10}"/>
              </a:ext>
            </a:extLst>
          </p:cNvPr>
          <p:cNvSpPr>
            <a:spLocks noChangeArrowheads="1"/>
          </p:cNvSpPr>
          <p:nvPr/>
        </p:nvSpPr>
        <p:spPr bwMode="auto">
          <a:xfrm>
            <a:off x="7131422" y="35589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10003</a:t>
            </a:r>
          </a:p>
        </p:txBody>
      </p:sp>
      <p:sp>
        <p:nvSpPr>
          <p:cNvPr id="29" name="Rectangle 28">
            <a:extLst>
              <a:ext uri="{FF2B5EF4-FFF2-40B4-BE49-F238E27FC236}">
                <a16:creationId xmlns:a16="http://schemas.microsoft.com/office/drawing/2014/main" id="{971C6001-94FD-4896-AB35-08B2C5EA1D13}"/>
              </a:ext>
            </a:extLst>
          </p:cNvPr>
          <p:cNvSpPr>
            <a:spLocks noChangeArrowheads="1"/>
          </p:cNvSpPr>
          <p:nvPr/>
        </p:nvSpPr>
        <p:spPr bwMode="auto">
          <a:xfrm>
            <a:off x="7131422" y="43209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30" name="Rectangle 29">
            <a:extLst>
              <a:ext uri="{FF2B5EF4-FFF2-40B4-BE49-F238E27FC236}">
                <a16:creationId xmlns:a16="http://schemas.microsoft.com/office/drawing/2014/main" id="{DBD86B8E-8407-47AF-AE22-8BE23765E77B}"/>
              </a:ext>
            </a:extLst>
          </p:cNvPr>
          <p:cNvSpPr>
            <a:spLocks noChangeArrowheads="1"/>
          </p:cNvSpPr>
          <p:nvPr/>
        </p:nvSpPr>
        <p:spPr bwMode="auto">
          <a:xfrm>
            <a:off x="5378822" y="4320993"/>
            <a:ext cx="685800" cy="381000"/>
          </a:xfrm>
          <a:prstGeom prst="rect">
            <a:avLst/>
          </a:prstGeom>
          <a:noFill/>
          <a:ln w="12700">
            <a:noFill/>
            <a:miter lim="800000"/>
            <a:headEnd type="none" w="sm" len="sm"/>
            <a:tailEnd type="none" w="sm" len="sm"/>
          </a:ln>
        </p:spPr>
        <p:txBody>
          <a:bodyPr wrap="none" anchor="ctr"/>
          <a:lstStyle/>
          <a:p>
            <a:pPr algn="r" eaLnBrk="0" fontAlgn="base" hangingPunct="0">
              <a:spcBef>
                <a:spcPct val="0"/>
              </a:spcBef>
              <a:spcAft>
                <a:spcPct val="0"/>
              </a:spcAft>
            </a:pPr>
            <a:r>
              <a:rPr kumimoji="1" lang="en-US" altLang="zh-TW" sz="1600">
                <a:solidFill>
                  <a:prstClr val="black"/>
                </a:solidFill>
                <a:latin typeface="Arial" charset="0"/>
                <a:ea typeface="新細明體" pitchFamily="18" charset="-120"/>
              </a:rPr>
              <a:t>7FF</a:t>
            </a:r>
            <a:endParaRPr kumimoji="1" lang="en-US" altLang="zh-TW">
              <a:solidFill>
                <a:prstClr val="black"/>
              </a:solidFill>
              <a:latin typeface="Arial" charset="0"/>
              <a:ea typeface="新細明體" pitchFamily="18" charset="-120"/>
            </a:endParaRPr>
          </a:p>
        </p:txBody>
      </p:sp>
      <p:sp>
        <p:nvSpPr>
          <p:cNvPr id="31" name="Rectangle 30">
            <a:extLst>
              <a:ext uri="{FF2B5EF4-FFF2-40B4-BE49-F238E27FC236}">
                <a16:creationId xmlns:a16="http://schemas.microsoft.com/office/drawing/2014/main" id="{57B60665-41D2-442E-902D-B37A7C20DDE1}"/>
              </a:ext>
            </a:extLst>
          </p:cNvPr>
          <p:cNvSpPr>
            <a:spLocks noChangeArrowheads="1"/>
          </p:cNvSpPr>
          <p:nvPr/>
        </p:nvSpPr>
        <p:spPr bwMode="auto">
          <a:xfrm>
            <a:off x="6521822" y="3939993"/>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32" name="Rectangle 31">
            <a:extLst>
              <a:ext uri="{FF2B5EF4-FFF2-40B4-BE49-F238E27FC236}">
                <a16:creationId xmlns:a16="http://schemas.microsoft.com/office/drawing/2014/main" id="{6B7F737F-8BF9-46AA-A9A9-E06C9828BD7B}"/>
              </a:ext>
            </a:extLst>
          </p:cNvPr>
          <p:cNvSpPr>
            <a:spLocks noChangeArrowheads="1"/>
          </p:cNvSpPr>
          <p:nvPr/>
        </p:nvSpPr>
        <p:spPr bwMode="auto">
          <a:xfrm>
            <a:off x="6064622" y="3939993"/>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33" name="Rectangle 32">
            <a:extLst>
              <a:ext uri="{FF2B5EF4-FFF2-40B4-BE49-F238E27FC236}">
                <a16:creationId xmlns:a16="http://schemas.microsoft.com/office/drawing/2014/main" id="{7A7FEEE8-0943-429C-B890-BCE38BAB5C9D}"/>
              </a:ext>
            </a:extLst>
          </p:cNvPr>
          <p:cNvSpPr>
            <a:spLocks noChangeArrowheads="1"/>
          </p:cNvSpPr>
          <p:nvPr/>
        </p:nvSpPr>
        <p:spPr bwMode="auto">
          <a:xfrm>
            <a:off x="7131422" y="39399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34" name="Rectangle 33">
            <a:extLst>
              <a:ext uri="{FF2B5EF4-FFF2-40B4-BE49-F238E27FC236}">
                <a16:creationId xmlns:a16="http://schemas.microsoft.com/office/drawing/2014/main" id="{5DEC622D-6324-49B8-9638-692232345678}"/>
              </a:ext>
            </a:extLst>
          </p:cNvPr>
          <p:cNvSpPr>
            <a:spLocks noChangeArrowheads="1"/>
          </p:cNvSpPr>
          <p:nvPr/>
        </p:nvSpPr>
        <p:spPr bwMode="auto">
          <a:xfrm>
            <a:off x="1797422" y="3254193"/>
            <a:ext cx="685800" cy="381000"/>
          </a:xfrm>
          <a:prstGeom prst="rect">
            <a:avLst/>
          </a:prstGeom>
          <a:noFill/>
          <a:ln w="12700">
            <a:noFill/>
            <a:miter lim="800000"/>
            <a:headEnd type="none" w="sm" len="sm"/>
            <a:tailEnd type="none" w="sm" len="sm"/>
          </a:ln>
        </p:spPr>
        <p:txBody>
          <a:bodyPr wrap="none" anchor="ctr"/>
          <a:lstStyle/>
          <a:p>
            <a:pPr algn="r" eaLnBrk="0" fontAlgn="base" hangingPunct="0">
              <a:spcBef>
                <a:spcPct val="0"/>
              </a:spcBef>
              <a:spcAft>
                <a:spcPct val="0"/>
              </a:spcAft>
            </a:pPr>
            <a:r>
              <a:rPr kumimoji="1" lang="en-US" altLang="zh-TW" sz="1600">
                <a:solidFill>
                  <a:prstClr val="black"/>
                </a:solidFill>
                <a:latin typeface="Arial" charset="0"/>
                <a:ea typeface="新細明體" pitchFamily="18" charset="-120"/>
              </a:rPr>
              <a:t>7FF</a:t>
            </a:r>
            <a:endParaRPr kumimoji="1" lang="en-US" altLang="zh-TW">
              <a:solidFill>
                <a:prstClr val="black"/>
              </a:solidFill>
              <a:latin typeface="Arial" charset="0"/>
              <a:ea typeface="新細明體" pitchFamily="18" charset="-120"/>
            </a:endParaRPr>
          </a:p>
        </p:txBody>
      </p:sp>
      <p:sp>
        <p:nvSpPr>
          <p:cNvPr id="35" name="Rectangle 34">
            <a:extLst>
              <a:ext uri="{FF2B5EF4-FFF2-40B4-BE49-F238E27FC236}">
                <a16:creationId xmlns:a16="http://schemas.microsoft.com/office/drawing/2014/main" id="{3F64D043-8115-4317-8440-FB067EF1E99D}"/>
              </a:ext>
            </a:extLst>
          </p:cNvPr>
          <p:cNvSpPr>
            <a:spLocks noChangeArrowheads="1"/>
          </p:cNvSpPr>
          <p:nvPr/>
        </p:nvSpPr>
        <p:spPr bwMode="auto">
          <a:xfrm>
            <a:off x="2940422" y="3254193"/>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36" name="Rectangle 35">
            <a:extLst>
              <a:ext uri="{FF2B5EF4-FFF2-40B4-BE49-F238E27FC236}">
                <a16:creationId xmlns:a16="http://schemas.microsoft.com/office/drawing/2014/main" id="{757778F6-0520-4966-B225-DCE749597785}"/>
              </a:ext>
            </a:extLst>
          </p:cNvPr>
          <p:cNvSpPr>
            <a:spLocks noChangeArrowheads="1"/>
          </p:cNvSpPr>
          <p:nvPr/>
        </p:nvSpPr>
        <p:spPr bwMode="auto">
          <a:xfrm>
            <a:off x="2483222" y="3254193"/>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37" name="Rectangle 36">
            <a:extLst>
              <a:ext uri="{FF2B5EF4-FFF2-40B4-BE49-F238E27FC236}">
                <a16:creationId xmlns:a16="http://schemas.microsoft.com/office/drawing/2014/main" id="{1227DC38-8A7C-4FAA-903D-904A1ECCAE7A}"/>
              </a:ext>
            </a:extLst>
          </p:cNvPr>
          <p:cNvSpPr>
            <a:spLocks noChangeArrowheads="1"/>
          </p:cNvSpPr>
          <p:nvPr/>
        </p:nvSpPr>
        <p:spPr bwMode="auto">
          <a:xfrm>
            <a:off x="3550022" y="32541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38" name="Rectangle 37">
            <a:extLst>
              <a:ext uri="{FF2B5EF4-FFF2-40B4-BE49-F238E27FC236}">
                <a16:creationId xmlns:a16="http://schemas.microsoft.com/office/drawing/2014/main" id="{FFC0290E-EDB0-445A-AEDD-C8EEF31C04F2}"/>
              </a:ext>
            </a:extLst>
          </p:cNvPr>
          <p:cNvSpPr>
            <a:spLocks noChangeArrowheads="1"/>
          </p:cNvSpPr>
          <p:nvPr/>
        </p:nvSpPr>
        <p:spPr bwMode="auto">
          <a:xfrm>
            <a:off x="6064622" y="2796993"/>
            <a:ext cx="457200" cy="3810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P</a:t>
            </a:r>
            <a:endParaRPr kumimoji="1" lang="en-US" altLang="zh-TW">
              <a:solidFill>
                <a:prstClr val="black"/>
              </a:solidFill>
              <a:latin typeface="Arial" charset="0"/>
              <a:ea typeface="新細明體" pitchFamily="18" charset="-120"/>
            </a:endParaRPr>
          </a:p>
        </p:txBody>
      </p:sp>
      <p:sp>
        <p:nvSpPr>
          <p:cNvPr id="39" name="Rectangle 38">
            <a:extLst>
              <a:ext uri="{FF2B5EF4-FFF2-40B4-BE49-F238E27FC236}">
                <a16:creationId xmlns:a16="http://schemas.microsoft.com/office/drawing/2014/main" id="{05EF5C07-748F-442E-B8E5-52A33EE7019B}"/>
              </a:ext>
            </a:extLst>
          </p:cNvPr>
          <p:cNvSpPr>
            <a:spLocks noChangeArrowheads="1"/>
          </p:cNvSpPr>
          <p:nvPr/>
        </p:nvSpPr>
        <p:spPr bwMode="auto">
          <a:xfrm>
            <a:off x="6979022" y="2873193"/>
            <a:ext cx="1219200" cy="304800"/>
          </a:xfrm>
          <a:prstGeom prst="rect">
            <a:avLst/>
          </a:prstGeom>
          <a:noFill/>
          <a:ln w="12700">
            <a:noFill/>
            <a:miter lim="800000"/>
            <a:headEnd type="none" w="sm" len="sm"/>
            <a:tailEnd type="none" w="sm" len="sm"/>
          </a:ln>
        </p:spPr>
        <p:txBody>
          <a:bodyPr wrap="none" anchor="ctr"/>
          <a:lstStyle/>
          <a:p>
            <a:pPr algn="ctr" eaLnBrk="0" fontAlgn="base" hangingPunct="0">
              <a:lnSpc>
                <a:spcPct val="90000"/>
              </a:lnSpc>
              <a:spcBef>
                <a:spcPct val="0"/>
              </a:spcBef>
              <a:spcAft>
                <a:spcPct val="0"/>
              </a:spcAft>
            </a:pPr>
            <a:r>
              <a:rPr kumimoji="1" lang="en-US" altLang="zh-TW" sz="1600">
                <a:solidFill>
                  <a:prstClr val="black"/>
                </a:solidFill>
                <a:latin typeface="Arial" charset="0"/>
                <a:ea typeface="新細明體" pitchFamily="18" charset="-120"/>
              </a:rPr>
              <a:t>Frame number</a:t>
            </a:r>
          </a:p>
        </p:txBody>
      </p:sp>
      <p:sp>
        <p:nvSpPr>
          <p:cNvPr id="40" name="Line 39">
            <a:extLst>
              <a:ext uri="{FF2B5EF4-FFF2-40B4-BE49-F238E27FC236}">
                <a16:creationId xmlns:a16="http://schemas.microsoft.com/office/drawing/2014/main" id="{FCBA6A27-25A6-4DDA-99DA-D592E4C976E1}"/>
              </a:ext>
            </a:extLst>
          </p:cNvPr>
          <p:cNvSpPr>
            <a:spLocks noChangeShapeType="1"/>
          </p:cNvSpPr>
          <p:nvPr/>
        </p:nvSpPr>
        <p:spPr bwMode="auto">
          <a:xfrm>
            <a:off x="4464422" y="2263593"/>
            <a:ext cx="1524000" cy="914400"/>
          </a:xfrm>
          <a:prstGeom prst="line">
            <a:avLst/>
          </a:prstGeom>
          <a:noFill/>
          <a:ln w="12700">
            <a:solidFill>
              <a:sysClr val="windowText" lastClr="000000"/>
            </a:solidFill>
            <a:round/>
            <a:headEnd type="oval" w="med" len="me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1" name="Rectangle 40">
            <a:extLst>
              <a:ext uri="{FF2B5EF4-FFF2-40B4-BE49-F238E27FC236}">
                <a16:creationId xmlns:a16="http://schemas.microsoft.com/office/drawing/2014/main" id="{5B771390-B018-4D1B-9F03-9128F9DFF555}"/>
              </a:ext>
            </a:extLst>
          </p:cNvPr>
          <p:cNvSpPr>
            <a:spLocks noChangeArrowheads="1"/>
          </p:cNvSpPr>
          <p:nvPr/>
        </p:nvSpPr>
        <p:spPr bwMode="auto">
          <a:xfrm>
            <a:off x="1340222" y="47019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a:t>
            </a:r>
          </a:p>
        </p:txBody>
      </p:sp>
      <p:sp>
        <p:nvSpPr>
          <p:cNvPr id="42" name="Rectangle 41">
            <a:extLst>
              <a:ext uri="{FF2B5EF4-FFF2-40B4-BE49-F238E27FC236}">
                <a16:creationId xmlns:a16="http://schemas.microsoft.com/office/drawing/2014/main" id="{67FCA799-12F6-4E5A-B760-ACCF296C3A14}"/>
              </a:ext>
            </a:extLst>
          </p:cNvPr>
          <p:cNvSpPr>
            <a:spLocks noChangeArrowheads="1"/>
          </p:cNvSpPr>
          <p:nvPr/>
        </p:nvSpPr>
        <p:spPr bwMode="auto">
          <a:xfrm>
            <a:off x="3016622" y="4701993"/>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ABC</a:t>
            </a:r>
          </a:p>
        </p:txBody>
      </p:sp>
      <p:sp>
        <p:nvSpPr>
          <p:cNvPr id="43" name="Rectangle 42">
            <a:extLst>
              <a:ext uri="{FF2B5EF4-FFF2-40B4-BE49-F238E27FC236}">
                <a16:creationId xmlns:a16="http://schemas.microsoft.com/office/drawing/2014/main" id="{0A3885DB-AC7D-4ECF-9037-69452C6E2D39}"/>
              </a:ext>
            </a:extLst>
          </p:cNvPr>
          <p:cNvSpPr>
            <a:spLocks noChangeArrowheads="1"/>
          </p:cNvSpPr>
          <p:nvPr/>
        </p:nvSpPr>
        <p:spPr bwMode="auto">
          <a:xfrm>
            <a:off x="1505322" y="4092393"/>
            <a:ext cx="609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10 bit</a:t>
            </a:r>
          </a:p>
        </p:txBody>
      </p:sp>
      <p:sp>
        <p:nvSpPr>
          <p:cNvPr id="44" name="Rectangle 43">
            <a:extLst>
              <a:ext uri="{FF2B5EF4-FFF2-40B4-BE49-F238E27FC236}">
                <a16:creationId xmlns:a16="http://schemas.microsoft.com/office/drawing/2014/main" id="{DC388471-D086-47A1-A36E-BE5C93BA5B67}"/>
              </a:ext>
            </a:extLst>
          </p:cNvPr>
          <p:cNvSpPr>
            <a:spLocks noChangeArrowheads="1"/>
          </p:cNvSpPr>
          <p:nvPr/>
        </p:nvSpPr>
        <p:spPr bwMode="auto">
          <a:xfrm>
            <a:off x="2864222" y="5159193"/>
            <a:ext cx="838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12 bit offset</a:t>
            </a:r>
          </a:p>
        </p:txBody>
      </p:sp>
      <p:sp>
        <p:nvSpPr>
          <p:cNvPr id="45" name="AutoShape 44">
            <a:extLst>
              <a:ext uri="{FF2B5EF4-FFF2-40B4-BE49-F238E27FC236}">
                <a16:creationId xmlns:a16="http://schemas.microsoft.com/office/drawing/2014/main" id="{81474A40-E5E4-45D3-9E60-A5C431E9391C}"/>
              </a:ext>
            </a:extLst>
          </p:cNvPr>
          <p:cNvSpPr>
            <a:spLocks noChangeArrowheads="1"/>
          </p:cNvSpPr>
          <p:nvPr/>
        </p:nvSpPr>
        <p:spPr bwMode="auto">
          <a:xfrm>
            <a:off x="1416422" y="4397193"/>
            <a:ext cx="685800" cy="228600"/>
          </a:xfrm>
          <a:prstGeom prst="leftRightArrow">
            <a:avLst>
              <a:gd name="adj1" fmla="val 50000"/>
              <a:gd name="adj2" fmla="val 60000"/>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6" name="Rectangle 45">
            <a:extLst>
              <a:ext uri="{FF2B5EF4-FFF2-40B4-BE49-F238E27FC236}">
                <a16:creationId xmlns:a16="http://schemas.microsoft.com/office/drawing/2014/main" id="{86EE36D4-7ECE-43EC-9F81-7594E772C2BC}"/>
              </a:ext>
            </a:extLst>
          </p:cNvPr>
          <p:cNvSpPr>
            <a:spLocks noChangeArrowheads="1"/>
          </p:cNvSpPr>
          <p:nvPr/>
        </p:nvSpPr>
        <p:spPr bwMode="auto">
          <a:xfrm>
            <a:off x="2178422" y="4701993"/>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001</a:t>
            </a:r>
          </a:p>
        </p:txBody>
      </p:sp>
      <p:sp>
        <p:nvSpPr>
          <p:cNvPr id="47" name="Rectangle 46">
            <a:extLst>
              <a:ext uri="{FF2B5EF4-FFF2-40B4-BE49-F238E27FC236}">
                <a16:creationId xmlns:a16="http://schemas.microsoft.com/office/drawing/2014/main" id="{3EDBB3B7-28B5-4F59-873E-45EABE532DEF}"/>
              </a:ext>
            </a:extLst>
          </p:cNvPr>
          <p:cNvSpPr>
            <a:spLocks noChangeArrowheads="1"/>
          </p:cNvSpPr>
          <p:nvPr/>
        </p:nvSpPr>
        <p:spPr bwMode="auto">
          <a:xfrm>
            <a:off x="2330822" y="4092393"/>
            <a:ext cx="609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10 bit</a:t>
            </a:r>
          </a:p>
        </p:txBody>
      </p:sp>
      <p:sp>
        <p:nvSpPr>
          <p:cNvPr id="48" name="AutoShape 47">
            <a:extLst>
              <a:ext uri="{FF2B5EF4-FFF2-40B4-BE49-F238E27FC236}">
                <a16:creationId xmlns:a16="http://schemas.microsoft.com/office/drawing/2014/main" id="{1EA8B2E9-5C86-4FB1-8A85-6CED0259C6B3}"/>
              </a:ext>
            </a:extLst>
          </p:cNvPr>
          <p:cNvSpPr>
            <a:spLocks noChangeArrowheads="1"/>
          </p:cNvSpPr>
          <p:nvPr/>
        </p:nvSpPr>
        <p:spPr bwMode="auto">
          <a:xfrm>
            <a:off x="2254622" y="4397193"/>
            <a:ext cx="685800" cy="228600"/>
          </a:xfrm>
          <a:prstGeom prst="leftRightArrow">
            <a:avLst>
              <a:gd name="adj1" fmla="val 50000"/>
              <a:gd name="adj2" fmla="val 60000"/>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9" name="AutoShape 48">
            <a:extLst>
              <a:ext uri="{FF2B5EF4-FFF2-40B4-BE49-F238E27FC236}">
                <a16:creationId xmlns:a16="http://schemas.microsoft.com/office/drawing/2014/main" id="{C07CECA4-9FB2-45CA-8C02-0209628C7C86}"/>
              </a:ext>
            </a:extLst>
          </p:cNvPr>
          <p:cNvSpPr>
            <a:spLocks/>
          </p:cNvSpPr>
          <p:nvPr/>
        </p:nvSpPr>
        <p:spPr bwMode="auto">
          <a:xfrm>
            <a:off x="8122022" y="3254193"/>
            <a:ext cx="304800" cy="1371600"/>
          </a:xfrm>
          <a:prstGeom prst="rightBrace">
            <a:avLst>
              <a:gd name="adj1" fmla="val 37500"/>
              <a:gd name="adj2" fmla="val 50000"/>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0" name="Rectangle 49">
            <a:extLst>
              <a:ext uri="{FF2B5EF4-FFF2-40B4-BE49-F238E27FC236}">
                <a16:creationId xmlns:a16="http://schemas.microsoft.com/office/drawing/2014/main" id="{A60B4BA7-0303-405C-8AEB-EA0D7D48D46F}"/>
              </a:ext>
            </a:extLst>
          </p:cNvPr>
          <p:cNvSpPr>
            <a:spLocks noChangeArrowheads="1"/>
          </p:cNvSpPr>
          <p:nvPr/>
        </p:nvSpPr>
        <p:spPr bwMode="auto">
          <a:xfrm>
            <a:off x="8503022" y="3787593"/>
            <a:ext cx="838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1024 PTE</a:t>
            </a:r>
          </a:p>
        </p:txBody>
      </p:sp>
      <p:sp>
        <p:nvSpPr>
          <p:cNvPr id="51" name="AutoShape 51">
            <a:extLst>
              <a:ext uri="{FF2B5EF4-FFF2-40B4-BE49-F238E27FC236}">
                <a16:creationId xmlns:a16="http://schemas.microsoft.com/office/drawing/2014/main" id="{0CB1F739-E926-4456-9A95-9ADDB1E7574E}"/>
              </a:ext>
            </a:extLst>
          </p:cNvPr>
          <p:cNvSpPr>
            <a:spLocks/>
          </p:cNvSpPr>
          <p:nvPr/>
        </p:nvSpPr>
        <p:spPr bwMode="auto">
          <a:xfrm>
            <a:off x="1721222" y="2263593"/>
            <a:ext cx="228600" cy="1295400"/>
          </a:xfrm>
          <a:prstGeom prst="leftBrace">
            <a:avLst>
              <a:gd name="adj1" fmla="val 47222"/>
              <a:gd name="adj2" fmla="val 50000"/>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2" name="Rectangle 52">
            <a:extLst>
              <a:ext uri="{FF2B5EF4-FFF2-40B4-BE49-F238E27FC236}">
                <a16:creationId xmlns:a16="http://schemas.microsoft.com/office/drawing/2014/main" id="{2E38AF32-AE40-4ABF-9676-516726D98B16}"/>
              </a:ext>
            </a:extLst>
          </p:cNvPr>
          <p:cNvSpPr>
            <a:spLocks noChangeArrowheads="1"/>
          </p:cNvSpPr>
          <p:nvPr/>
        </p:nvSpPr>
        <p:spPr bwMode="auto">
          <a:xfrm>
            <a:off x="5607422" y="1501593"/>
            <a:ext cx="3657600" cy="1219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Each process has a</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3333CC"/>
                </a:solidFill>
                <a:effectLst/>
                <a:uLnTx/>
                <a:uFillTx/>
                <a:latin typeface="Arial" charset="0"/>
                <a:ea typeface="新細明體" pitchFamily="18" charset="-120"/>
              </a:rPr>
              <a:t>page directory</a:t>
            </a: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which is always present and contains pointer to fragments of page table.</a:t>
            </a:r>
          </a:p>
        </p:txBody>
      </p:sp>
      <p:sp>
        <p:nvSpPr>
          <p:cNvPr id="53" name="Rectangle 53">
            <a:extLst>
              <a:ext uri="{FF2B5EF4-FFF2-40B4-BE49-F238E27FC236}">
                <a16:creationId xmlns:a16="http://schemas.microsoft.com/office/drawing/2014/main" id="{8C4B8498-E291-4764-AA84-FBCA5F399EBA}"/>
              </a:ext>
            </a:extLst>
          </p:cNvPr>
          <p:cNvSpPr>
            <a:spLocks noChangeArrowheads="1"/>
          </p:cNvSpPr>
          <p:nvPr/>
        </p:nvSpPr>
        <p:spPr bwMode="auto">
          <a:xfrm>
            <a:off x="4159622" y="4778192"/>
            <a:ext cx="5015756" cy="1623557"/>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The </a:t>
            </a:r>
            <a:r>
              <a:rPr kumimoji="1" lang="en-US" altLang="zh-TW" b="0" i="0" u="none" strike="noStrike" kern="0" cap="none" spc="0" normalizeH="0" baseline="0" noProof="0" dirty="0">
                <a:ln>
                  <a:noFill/>
                </a:ln>
                <a:solidFill>
                  <a:srgbClr val="FF0000"/>
                </a:solidFill>
                <a:effectLst/>
                <a:uLnTx/>
                <a:uFillTx/>
                <a:latin typeface="Arial" charset="0"/>
                <a:ea typeface="新細明體" pitchFamily="18" charset="-120"/>
              </a:rPr>
              <a:t>first 10 bits </a:t>
            </a: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in a logical address are used to index the page directory to find the address of the relevant page table.  Then </a:t>
            </a:r>
            <a:r>
              <a:rPr kumimoji="1" lang="en-US" altLang="zh-TW" b="0" i="0" u="none" strike="noStrike" kern="0" cap="none" spc="0" normalizeH="0" baseline="0" noProof="0" dirty="0">
                <a:ln>
                  <a:noFill/>
                </a:ln>
                <a:solidFill>
                  <a:srgbClr val="FF0000"/>
                </a:solidFill>
                <a:effectLst/>
                <a:uLnTx/>
                <a:uFillTx/>
                <a:latin typeface="Arial" charset="0"/>
                <a:ea typeface="新細明體" pitchFamily="18" charset="-120"/>
              </a:rPr>
              <a:t>the next 10 bits </a:t>
            </a: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are used to index the found page table to find the corresponding frame number.</a:t>
            </a:r>
          </a:p>
        </p:txBody>
      </p:sp>
      <p:sp>
        <p:nvSpPr>
          <p:cNvPr id="54" name="Rectangle 54">
            <a:extLst>
              <a:ext uri="{FF2B5EF4-FFF2-40B4-BE49-F238E27FC236}">
                <a16:creationId xmlns:a16="http://schemas.microsoft.com/office/drawing/2014/main" id="{CDCC3B15-E3F6-4FBE-ABE7-39AC849EA404}"/>
              </a:ext>
            </a:extLst>
          </p:cNvPr>
          <p:cNvSpPr>
            <a:spLocks noChangeArrowheads="1"/>
          </p:cNvSpPr>
          <p:nvPr/>
        </p:nvSpPr>
        <p:spPr bwMode="auto">
          <a:xfrm>
            <a:off x="883022" y="5463993"/>
            <a:ext cx="1358900" cy="457200"/>
          </a:xfrm>
          <a:prstGeom prst="rect">
            <a:avLst/>
          </a:prstGeom>
          <a:noFill/>
          <a:ln w="12700">
            <a:noFill/>
            <a:miter lim="800000"/>
            <a:headEnd type="none" w="sm" len="sm"/>
            <a:tailEnd type="none" w="sm" len="sm"/>
          </a:ln>
        </p:spPr>
        <p:txBody>
          <a:bodyPr anchor="ctr"/>
          <a:lstStyle/>
          <a:p>
            <a:pPr algn="ctr" eaLnBrk="0" fontAlgn="base" hangingPunct="0">
              <a:spcBef>
                <a:spcPct val="0"/>
              </a:spcBef>
              <a:spcAft>
                <a:spcPct val="0"/>
              </a:spcAft>
            </a:pPr>
            <a:r>
              <a:rPr kumimoji="1" lang="en-US" altLang="zh-TW" sz="1600">
                <a:solidFill>
                  <a:prstClr val="black"/>
                </a:solidFill>
                <a:latin typeface="Arial" charset="0"/>
                <a:ea typeface="新細明體" pitchFamily="18" charset="-120"/>
              </a:rPr>
              <a:t>Logical address</a:t>
            </a:r>
          </a:p>
        </p:txBody>
      </p:sp>
      <p:grpSp>
        <p:nvGrpSpPr>
          <p:cNvPr id="55" name="Group 55">
            <a:extLst>
              <a:ext uri="{FF2B5EF4-FFF2-40B4-BE49-F238E27FC236}">
                <a16:creationId xmlns:a16="http://schemas.microsoft.com/office/drawing/2014/main" id="{16D7A93C-1B54-4741-9F4E-883A00857448}"/>
              </a:ext>
            </a:extLst>
          </p:cNvPr>
          <p:cNvGrpSpPr>
            <a:grpSpLocks/>
          </p:cNvGrpSpPr>
          <p:nvPr/>
        </p:nvGrpSpPr>
        <p:grpSpPr bwMode="auto">
          <a:xfrm>
            <a:off x="4464422" y="3863793"/>
            <a:ext cx="914400" cy="731838"/>
            <a:chOff x="0" y="288"/>
            <a:chExt cx="1200" cy="960"/>
          </a:xfrm>
        </p:grpSpPr>
        <p:sp>
          <p:nvSpPr>
            <p:cNvPr id="56" name="Rectangle 56">
              <a:extLst>
                <a:ext uri="{FF2B5EF4-FFF2-40B4-BE49-F238E27FC236}">
                  <a16:creationId xmlns:a16="http://schemas.microsoft.com/office/drawing/2014/main" id="{712E563C-17D2-4C06-ADCC-916D2676CD32}"/>
                </a:ext>
              </a:extLst>
            </p:cNvPr>
            <p:cNvSpPr>
              <a:spLocks noChangeArrowheads="1"/>
            </p:cNvSpPr>
            <p:nvPr/>
          </p:nvSpPr>
          <p:spPr bwMode="auto">
            <a:xfrm>
              <a:off x="288" y="28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7" name="Rectangle 57">
              <a:extLst>
                <a:ext uri="{FF2B5EF4-FFF2-40B4-BE49-F238E27FC236}">
                  <a16:creationId xmlns:a16="http://schemas.microsoft.com/office/drawing/2014/main" id="{4B81BBFB-1F87-4310-A276-4AC377ACD4B7}"/>
                </a:ext>
              </a:extLst>
            </p:cNvPr>
            <p:cNvSpPr>
              <a:spLocks noChangeArrowheads="1"/>
            </p:cNvSpPr>
            <p:nvPr/>
          </p:nvSpPr>
          <p:spPr bwMode="auto">
            <a:xfrm>
              <a:off x="288" y="52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8" name="Rectangle 58">
              <a:extLst>
                <a:ext uri="{FF2B5EF4-FFF2-40B4-BE49-F238E27FC236}">
                  <a16:creationId xmlns:a16="http://schemas.microsoft.com/office/drawing/2014/main" id="{862EF787-3493-41AC-B332-981BAA07E636}"/>
                </a:ext>
              </a:extLst>
            </p:cNvPr>
            <p:cNvSpPr>
              <a:spLocks noChangeArrowheads="1"/>
            </p:cNvSpPr>
            <p:nvPr/>
          </p:nvSpPr>
          <p:spPr bwMode="auto">
            <a:xfrm>
              <a:off x="288" y="100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9" name="Rectangle 59">
              <a:extLst>
                <a:ext uri="{FF2B5EF4-FFF2-40B4-BE49-F238E27FC236}">
                  <a16:creationId xmlns:a16="http://schemas.microsoft.com/office/drawing/2014/main" id="{39A1CBE2-CFBE-415C-A412-648E46C76891}"/>
                </a:ext>
              </a:extLst>
            </p:cNvPr>
            <p:cNvSpPr>
              <a:spLocks noChangeArrowheads="1"/>
            </p:cNvSpPr>
            <p:nvPr/>
          </p:nvSpPr>
          <p:spPr bwMode="auto">
            <a:xfrm>
              <a:off x="0" y="28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0" name="Rectangle 60">
              <a:extLst>
                <a:ext uri="{FF2B5EF4-FFF2-40B4-BE49-F238E27FC236}">
                  <a16:creationId xmlns:a16="http://schemas.microsoft.com/office/drawing/2014/main" id="{C0A7236B-55DE-4C4C-BC8E-F56C9EFDFCF5}"/>
                </a:ext>
              </a:extLst>
            </p:cNvPr>
            <p:cNvSpPr>
              <a:spLocks noChangeArrowheads="1"/>
            </p:cNvSpPr>
            <p:nvPr/>
          </p:nvSpPr>
          <p:spPr bwMode="auto">
            <a:xfrm>
              <a:off x="0" y="52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1" name="Rectangle 61">
              <a:extLst>
                <a:ext uri="{FF2B5EF4-FFF2-40B4-BE49-F238E27FC236}">
                  <a16:creationId xmlns:a16="http://schemas.microsoft.com/office/drawing/2014/main" id="{33DD4FD2-F20F-4A58-BF08-AF8FD4867557}"/>
                </a:ext>
              </a:extLst>
            </p:cNvPr>
            <p:cNvSpPr>
              <a:spLocks noChangeArrowheads="1"/>
            </p:cNvSpPr>
            <p:nvPr/>
          </p:nvSpPr>
          <p:spPr bwMode="auto">
            <a:xfrm>
              <a:off x="0" y="100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2" name="Rectangle 62">
              <a:extLst>
                <a:ext uri="{FF2B5EF4-FFF2-40B4-BE49-F238E27FC236}">
                  <a16:creationId xmlns:a16="http://schemas.microsoft.com/office/drawing/2014/main" id="{08BFC6D5-0ED8-4B62-992C-60AC736DFEBD}"/>
                </a:ext>
              </a:extLst>
            </p:cNvPr>
            <p:cNvSpPr>
              <a:spLocks noChangeArrowheads="1"/>
            </p:cNvSpPr>
            <p:nvPr/>
          </p:nvSpPr>
          <p:spPr bwMode="auto">
            <a:xfrm>
              <a:off x="672" y="28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3" name="Rectangle 63">
              <a:extLst>
                <a:ext uri="{FF2B5EF4-FFF2-40B4-BE49-F238E27FC236}">
                  <a16:creationId xmlns:a16="http://schemas.microsoft.com/office/drawing/2014/main" id="{06DEE3CC-1A6B-4C61-A1E2-F2157C45C5B9}"/>
                </a:ext>
              </a:extLst>
            </p:cNvPr>
            <p:cNvSpPr>
              <a:spLocks noChangeArrowheads="1"/>
            </p:cNvSpPr>
            <p:nvPr/>
          </p:nvSpPr>
          <p:spPr bwMode="auto">
            <a:xfrm>
              <a:off x="672" y="52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4" name="Rectangle 64">
              <a:extLst>
                <a:ext uri="{FF2B5EF4-FFF2-40B4-BE49-F238E27FC236}">
                  <a16:creationId xmlns:a16="http://schemas.microsoft.com/office/drawing/2014/main" id="{00BF29A6-C2FC-4C39-8D02-E2339B26AA9A}"/>
                </a:ext>
              </a:extLst>
            </p:cNvPr>
            <p:cNvSpPr>
              <a:spLocks noChangeArrowheads="1"/>
            </p:cNvSpPr>
            <p:nvPr/>
          </p:nvSpPr>
          <p:spPr bwMode="auto">
            <a:xfrm>
              <a:off x="672" y="100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5" name="Rectangle 65">
              <a:extLst>
                <a:ext uri="{FF2B5EF4-FFF2-40B4-BE49-F238E27FC236}">
                  <a16:creationId xmlns:a16="http://schemas.microsoft.com/office/drawing/2014/main" id="{7A4C2FE1-0CC0-4DBF-961D-AFC883BB39FB}"/>
                </a:ext>
              </a:extLst>
            </p:cNvPr>
            <p:cNvSpPr>
              <a:spLocks noChangeArrowheads="1"/>
            </p:cNvSpPr>
            <p:nvPr/>
          </p:nvSpPr>
          <p:spPr bwMode="auto">
            <a:xfrm>
              <a:off x="288" y="768"/>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6" name="Rectangle 66">
              <a:extLst>
                <a:ext uri="{FF2B5EF4-FFF2-40B4-BE49-F238E27FC236}">
                  <a16:creationId xmlns:a16="http://schemas.microsoft.com/office/drawing/2014/main" id="{05F70C2E-9DBF-42A6-84F6-53792C2320DF}"/>
                </a:ext>
              </a:extLst>
            </p:cNvPr>
            <p:cNvSpPr>
              <a:spLocks noChangeArrowheads="1"/>
            </p:cNvSpPr>
            <p:nvPr/>
          </p:nvSpPr>
          <p:spPr bwMode="auto">
            <a:xfrm>
              <a:off x="0" y="768"/>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67" name="Rectangle 67">
              <a:extLst>
                <a:ext uri="{FF2B5EF4-FFF2-40B4-BE49-F238E27FC236}">
                  <a16:creationId xmlns:a16="http://schemas.microsoft.com/office/drawing/2014/main" id="{5755FEBC-0AD0-48C6-8CCF-EC9A8A96E8BB}"/>
                </a:ext>
              </a:extLst>
            </p:cNvPr>
            <p:cNvSpPr>
              <a:spLocks noChangeArrowheads="1"/>
            </p:cNvSpPr>
            <p:nvPr/>
          </p:nvSpPr>
          <p:spPr bwMode="auto">
            <a:xfrm>
              <a:off x="672" y="768"/>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grpSp>
      <p:sp>
        <p:nvSpPr>
          <p:cNvPr id="68" name="Line 68">
            <a:extLst>
              <a:ext uri="{FF2B5EF4-FFF2-40B4-BE49-F238E27FC236}">
                <a16:creationId xmlns:a16="http://schemas.microsoft.com/office/drawing/2014/main" id="{688B7B9B-AB83-48E5-92DE-188EB5A7D7AD}"/>
              </a:ext>
            </a:extLst>
          </p:cNvPr>
          <p:cNvSpPr>
            <a:spLocks noChangeShapeType="1"/>
          </p:cNvSpPr>
          <p:nvPr/>
        </p:nvSpPr>
        <p:spPr bwMode="auto">
          <a:xfrm>
            <a:off x="4464422" y="2720793"/>
            <a:ext cx="76200" cy="1066800"/>
          </a:xfrm>
          <a:prstGeom prst="line">
            <a:avLst/>
          </a:prstGeom>
          <a:noFill/>
          <a:ln w="12700">
            <a:solidFill>
              <a:sysClr val="windowText" lastClr="000000"/>
            </a:solidFill>
            <a:round/>
            <a:headEnd type="oval" w="med" len="me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Tree>
    <p:extLst>
      <p:ext uri="{BB962C8B-B14F-4D97-AF65-F5344CB8AC3E}">
        <p14:creationId xmlns:p14="http://schemas.microsoft.com/office/powerpoint/2010/main" val="1009770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A652-1CE4-4397-BC6D-7275E68BD309}"/>
              </a:ext>
            </a:extLst>
          </p:cNvPr>
          <p:cNvSpPr>
            <a:spLocks noGrp="1"/>
          </p:cNvSpPr>
          <p:nvPr>
            <p:ph type="title"/>
          </p:nvPr>
        </p:nvSpPr>
        <p:spPr>
          <a:xfrm>
            <a:off x="432000" y="432000"/>
            <a:ext cx="11015502" cy="432000"/>
          </a:xfrm>
        </p:spPr>
        <p:txBody>
          <a:bodyPr/>
          <a:lstStyle/>
          <a:p>
            <a:r>
              <a:rPr lang="en-US" dirty="0"/>
              <a:t>Address Translation for Hierarchical page table</a:t>
            </a:r>
          </a:p>
        </p:txBody>
      </p:sp>
      <p:sp>
        <p:nvSpPr>
          <p:cNvPr id="3" name="Slide Number Placeholder 2">
            <a:extLst>
              <a:ext uri="{FF2B5EF4-FFF2-40B4-BE49-F238E27FC236}">
                <a16:creationId xmlns:a16="http://schemas.microsoft.com/office/drawing/2014/main" id="{4043A59F-C937-4CA2-B2D0-32F5C96B075A}"/>
              </a:ext>
            </a:extLst>
          </p:cNvPr>
          <p:cNvSpPr>
            <a:spLocks noGrp="1"/>
          </p:cNvSpPr>
          <p:nvPr>
            <p:ph type="sldNum" sz="quarter" idx="33"/>
          </p:nvPr>
        </p:nvSpPr>
        <p:spPr/>
        <p:txBody>
          <a:bodyPr/>
          <a:lstStyle/>
          <a:p>
            <a:fld id="{19B51A1E-902D-48AF-9020-955120F399B6}" type="slidenum">
              <a:rPr lang="en-US" noProof="0" smtClean="0"/>
              <a:pPr/>
              <a:t>35</a:t>
            </a:fld>
            <a:endParaRPr lang="en-US" noProof="0" dirty="0"/>
          </a:p>
        </p:txBody>
      </p:sp>
      <p:pic>
        <p:nvPicPr>
          <p:cNvPr id="4" name="Content Placeholder 3" descr="Fig08_05.gif">
            <a:extLst>
              <a:ext uri="{FF2B5EF4-FFF2-40B4-BE49-F238E27FC236}">
                <a16:creationId xmlns:a16="http://schemas.microsoft.com/office/drawing/2014/main" id="{0B16A118-53D3-496A-9EFA-11A4140E8056}"/>
              </a:ext>
            </a:extLst>
          </p:cNvPr>
          <p:cNvPicPr>
            <a:picLocks noChangeAspect="1"/>
          </p:cNvPicPr>
          <p:nvPr/>
        </p:nvPicPr>
        <p:blipFill>
          <a:blip r:embed="rId2" cstate="print"/>
          <a:srcRect b="9048"/>
          <a:stretch>
            <a:fillRect/>
          </a:stretch>
        </p:blipFill>
        <p:spPr>
          <a:xfrm>
            <a:off x="1053352" y="1140042"/>
            <a:ext cx="8287871" cy="5261708"/>
          </a:xfrm>
          <a:prstGeom prst="rect">
            <a:avLst/>
          </a:prstGeom>
        </p:spPr>
      </p:pic>
    </p:spTree>
    <p:extLst>
      <p:ext uri="{BB962C8B-B14F-4D97-AF65-F5344CB8AC3E}">
        <p14:creationId xmlns:p14="http://schemas.microsoft.com/office/powerpoint/2010/main" val="3590894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D22F9D-C224-4E79-8E30-EEF5BAD86A76}"/>
              </a:ext>
            </a:extLst>
          </p:cNvPr>
          <p:cNvSpPr>
            <a:spLocks noGrp="1"/>
          </p:cNvSpPr>
          <p:nvPr>
            <p:ph idx="1"/>
          </p:nvPr>
        </p:nvSpPr>
        <p:spPr>
          <a:xfrm>
            <a:off x="391237" y="1650843"/>
            <a:ext cx="9003775" cy="4679250"/>
          </a:xfrm>
        </p:spPr>
        <p:txBody>
          <a:bodyPr/>
          <a:lstStyle/>
          <a:p>
            <a:r>
              <a:rPr lang="en-US" altLang="zh-TW" dirty="0">
                <a:ea typeface="新細明體" pitchFamily="18" charset="-120"/>
              </a:rPr>
              <a:t>Each virtual memory reference can cause </a:t>
            </a:r>
            <a:r>
              <a:rPr lang="en-US" altLang="zh-TW" dirty="0">
                <a:solidFill>
                  <a:srgbClr val="FF0000"/>
                </a:solidFill>
                <a:ea typeface="新細明體" pitchFamily="18" charset="-120"/>
              </a:rPr>
              <a:t>two</a:t>
            </a:r>
            <a:r>
              <a:rPr lang="en-US" altLang="zh-TW" dirty="0">
                <a:ea typeface="新細明體" pitchFamily="18" charset="-120"/>
              </a:rPr>
              <a:t> </a:t>
            </a:r>
            <a:r>
              <a:rPr lang="en-US" altLang="zh-TW" dirty="0">
                <a:solidFill>
                  <a:srgbClr val="FF0000"/>
                </a:solidFill>
                <a:ea typeface="新細明體" pitchFamily="18" charset="-120"/>
              </a:rPr>
              <a:t>physical</a:t>
            </a:r>
            <a:r>
              <a:rPr lang="en-US" altLang="zh-TW" dirty="0">
                <a:ea typeface="新細明體" pitchFamily="18" charset="-120"/>
              </a:rPr>
              <a:t> memory accesses</a:t>
            </a:r>
          </a:p>
          <a:p>
            <a:pPr lvl="1"/>
            <a:r>
              <a:rPr lang="en-US" altLang="zh-TW" dirty="0">
                <a:ea typeface="新細明體" pitchFamily="18" charset="-120"/>
              </a:rPr>
              <a:t>one to fetch the page table entry</a:t>
            </a:r>
          </a:p>
          <a:p>
            <a:pPr lvl="1"/>
            <a:r>
              <a:rPr lang="en-US" altLang="zh-TW" dirty="0">
                <a:ea typeface="新細明體" pitchFamily="18" charset="-120"/>
              </a:rPr>
              <a:t>one to fetch the data</a:t>
            </a:r>
          </a:p>
          <a:p>
            <a:endParaRPr lang="en-US" dirty="0"/>
          </a:p>
        </p:txBody>
      </p:sp>
      <p:sp>
        <p:nvSpPr>
          <p:cNvPr id="3" name="Title 2">
            <a:extLst>
              <a:ext uri="{FF2B5EF4-FFF2-40B4-BE49-F238E27FC236}">
                <a16:creationId xmlns:a16="http://schemas.microsoft.com/office/drawing/2014/main" id="{3C328175-9CC7-497B-B17C-6D95D6F79FED}"/>
              </a:ext>
            </a:extLst>
          </p:cNvPr>
          <p:cNvSpPr>
            <a:spLocks noGrp="1"/>
          </p:cNvSpPr>
          <p:nvPr>
            <p:ph type="title"/>
          </p:nvPr>
        </p:nvSpPr>
        <p:spPr>
          <a:xfrm>
            <a:off x="391237" y="231498"/>
            <a:ext cx="10366409" cy="1220784"/>
          </a:xfrm>
        </p:spPr>
        <p:txBody>
          <a:bodyPr/>
          <a:lstStyle/>
          <a:p>
            <a:r>
              <a:rPr lang="en-US" altLang="zh-TW" dirty="0">
                <a:ea typeface="新細明體" pitchFamily="18" charset="-120"/>
              </a:rPr>
              <a:t>Virtual Memory Access Can</a:t>
            </a:r>
            <a:br>
              <a:rPr lang="en-US" altLang="zh-TW" dirty="0">
                <a:ea typeface="新細明體" pitchFamily="18" charset="-120"/>
              </a:rPr>
            </a:br>
            <a:r>
              <a:rPr lang="en-US" altLang="zh-TW" dirty="0">
                <a:ea typeface="新細明體" pitchFamily="18" charset="-120"/>
              </a:rPr>
              <a:t> Be Very Slow...</a:t>
            </a:r>
            <a:endParaRPr lang="en-US" dirty="0"/>
          </a:p>
        </p:txBody>
      </p:sp>
      <p:sp>
        <p:nvSpPr>
          <p:cNvPr id="4" name="Slide Number Placeholder 3">
            <a:extLst>
              <a:ext uri="{FF2B5EF4-FFF2-40B4-BE49-F238E27FC236}">
                <a16:creationId xmlns:a16="http://schemas.microsoft.com/office/drawing/2014/main" id="{C8DBF513-187B-44AC-8A64-3570561C8730}"/>
              </a:ext>
            </a:extLst>
          </p:cNvPr>
          <p:cNvSpPr>
            <a:spLocks noGrp="1"/>
          </p:cNvSpPr>
          <p:nvPr>
            <p:ph type="sldNum" sz="quarter" idx="15"/>
          </p:nvPr>
        </p:nvSpPr>
        <p:spPr/>
        <p:txBody>
          <a:bodyPr/>
          <a:lstStyle/>
          <a:p>
            <a:fld id="{19B51A1E-902D-48AF-9020-955120F399B6}" type="slidenum">
              <a:rPr lang="en-US" smtClean="0"/>
              <a:pPr/>
              <a:t>36</a:t>
            </a:fld>
            <a:endParaRPr lang="en-US" dirty="0"/>
          </a:p>
        </p:txBody>
      </p:sp>
    </p:spTree>
    <p:extLst>
      <p:ext uri="{BB962C8B-B14F-4D97-AF65-F5344CB8AC3E}">
        <p14:creationId xmlns:p14="http://schemas.microsoft.com/office/powerpoint/2010/main" val="2362054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1A3302-B2F1-41FC-A0B4-54F59C1D4E34}"/>
              </a:ext>
            </a:extLst>
          </p:cNvPr>
          <p:cNvSpPr>
            <a:spLocks noGrp="1"/>
          </p:cNvSpPr>
          <p:nvPr>
            <p:ph idx="1"/>
          </p:nvPr>
        </p:nvSpPr>
        <p:spPr>
          <a:xfrm>
            <a:off x="370613" y="1274325"/>
            <a:ext cx="6477659" cy="4679250"/>
          </a:xfrm>
        </p:spPr>
        <p:txBody>
          <a:bodyPr/>
          <a:lstStyle/>
          <a:p>
            <a:r>
              <a:rPr lang="en-US" altLang="zh-TW" sz="2800" dirty="0">
                <a:solidFill>
                  <a:srgbClr val="3333FF"/>
                </a:solidFill>
                <a:ea typeface="新細明體" pitchFamily="18" charset="-120"/>
              </a:rPr>
              <a:t>Translation Lookaside Buffer</a:t>
            </a:r>
            <a:r>
              <a:rPr lang="en-US" altLang="zh-TW" sz="2800" dirty="0">
                <a:ea typeface="新細明體" pitchFamily="18" charset="-120"/>
              </a:rPr>
              <a:t>, TLB is an associative cache that contains page table entries most recently used</a:t>
            </a:r>
          </a:p>
          <a:p>
            <a:r>
              <a:rPr lang="en-US" altLang="zh-TW" sz="2800" dirty="0">
                <a:ea typeface="新細明體" pitchFamily="18" charset="-120"/>
              </a:rPr>
              <a:t>TLB is </a:t>
            </a:r>
            <a:r>
              <a:rPr lang="en-US" altLang="zh-TW" sz="2800" dirty="0">
                <a:solidFill>
                  <a:srgbClr val="FF0000"/>
                </a:solidFill>
                <a:ea typeface="新細明體" pitchFamily="18" charset="-120"/>
              </a:rPr>
              <a:t>fast</a:t>
            </a:r>
            <a:r>
              <a:rPr lang="en-US" altLang="zh-TW" sz="2800" dirty="0">
                <a:ea typeface="新細明體" pitchFamily="18" charset="-120"/>
              </a:rPr>
              <a:t> (</a:t>
            </a:r>
            <a:r>
              <a:rPr lang="en-US" altLang="zh-TW" sz="2800" dirty="0">
                <a:solidFill>
                  <a:srgbClr val="0070C0"/>
                </a:solidFill>
                <a:ea typeface="新細明體" pitchFamily="18" charset="-120"/>
              </a:rPr>
              <a:t>cache</a:t>
            </a:r>
            <a:r>
              <a:rPr lang="en-US" altLang="zh-TW" sz="2800" dirty="0">
                <a:ea typeface="新細明體" pitchFamily="18" charset="-120"/>
              </a:rPr>
              <a:t> inside the CPU)</a:t>
            </a:r>
          </a:p>
          <a:p>
            <a:r>
              <a:rPr lang="en-US" altLang="zh-TW" sz="2800" dirty="0">
                <a:ea typeface="新細明體" pitchFamily="18" charset="-120"/>
              </a:rPr>
              <a:t>TLB is </a:t>
            </a:r>
            <a:r>
              <a:rPr lang="en-US" altLang="zh-TW" sz="2800" dirty="0">
                <a:solidFill>
                  <a:srgbClr val="FF0000"/>
                </a:solidFill>
                <a:ea typeface="新細明體" pitchFamily="18" charset="-120"/>
              </a:rPr>
              <a:t>small</a:t>
            </a:r>
            <a:r>
              <a:rPr lang="en-US" altLang="zh-TW" sz="2800" dirty="0">
                <a:ea typeface="新細明體" pitchFamily="18" charset="-120"/>
              </a:rPr>
              <a:t> (16*4 entries in Pentium)</a:t>
            </a:r>
            <a:endParaRPr lang="en-US" altLang="zh-TW" sz="2200" dirty="0">
              <a:ea typeface="新細明體" pitchFamily="18" charset="-120"/>
            </a:endParaRPr>
          </a:p>
          <a:p>
            <a:pPr lvl="1"/>
            <a:r>
              <a:rPr lang="en-US" altLang="zh-TW" sz="2200" dirty="0">
                <a:ea typeface="新細明體" pitchFamily="18" charset="-120"/>
              </a:rPr>
              <a:t>why such a small cache is enough?</a:t>
            </a:r>
            <a:endParaRPr lang="en-US" dirty="0"/>
          </a:p>
        </p:txBody>
      </p:sp>
      <p:sp>
        <p:nvSpPr>
          <p:cNvPr id="3" name="Title 2">
            <a:extLst>
              <a:ext uri="{FF2B5EF4-FFF2-40B4-BE49-F238E27FC236}">
                <a16:creationId xmlns:a16="http://schemas.microsoft.com/office/drawing/2014/main" id="{CAA363CD-123E-45AE-A868-8BAF47B3D631}"/>
              </a:ext>
            </a:extLst>
          </p:cNvPr>
          <p:cNvSpPr>
            <a:spLocks noGrp="1"/>
          </p:cNvSpPr>
          <p:nvPr>
            <p:ph type="title"/>
          </p:nvPr>
        </p:nvSpPr>
        <p:spPr/>
        <p:txBody>
          <a:bodyPr/>
          <a:lstStyle/>
          <a:p>
            <a:r>
              <a:rPr lang="en-US" altLang="zh-TW" dirty="0">
                <a:ea typeface="新細明體" pitchFamily="18" charset="-120"/>
              </a:rPr>
              <a:t>Translation Lookaside Buffer</a:t>
            </a:r>
            <a:endParaRPr lang="en-US" dirty="0"/>
          </a:p>
        </p:txBody>
      </p:sp>
      <p:sp>
        <p:nvSpPr>
          <p:cNvPr id="4" name="Slide Number Placeholder 3">
            <a:extLst>
              <a:ext uri="{FF2B5EF4-FFF2-40B4-BE49-F238E27FC236}">
                <a16:creationId xmlns:a16="http://schemas.microsoft.com/office/drawing/2014/main" id="{0E5BDA91-FF69-4C1F-B650-2C33408DB7CD}"/>
              </a:ext>
            </a:extLst>
          </p:cNvPr>
          <p:cNvSpPr>
            <a:spLocks noGrp="1"/>
          </p:cNvSpPr>
          <p:nvPr>
            <p:ph type="sldNum" sz="quarter" idx="15"/>
          </p:nvPr>
        </p:nvSpPr>
        <p:spPr/>
        <p:txBody>
          <a:bodyPr/>
          <a:lstStyle/>
          <a:p>
            <a:fld id="{19B51A1E-902D-48AF-9020-955120F399B6}" type="slidenum">
              <a:rPr lang="en-US" smtClean="0"/>
              <a:pPr/>
              <a:t>37</a:t>
            </a:fld>
            <a:endParaRPr lang="en-US" dirty="0"/>
          </a:p>
        </p:txBody>
      </p:sp>
      <p:grpSp>
        <p:nvGrpSpPr>
          <p:cNvPr id="5" name="Group 4">
            <a:extLst>
              <a:ext uri="{FF2B5EF4-FFF2-40B4-BE49-F238E27FC236}">
                <a16:creationId xmlns:a16="http://schemas.microsoft.com/office/drawing/2014/main" id="{354D361A-B8DB-4888-B8B7-1C8D71A5952A}"/>
              </a:ext>
            </a:extLst>
          </p:cNvPr>
          <p:cNvGrpSpPr>
            <a:grpSpLocks/>
          </p:cNvGrpSpPr>
          <p:nvPr/>
        </p:nvGrpSpPr>
        <p:grpSpPr bwMode="auto">
          <a:xfrm>
            <a:off x="7739970" y="1476983"/>
            <a:ext cx="2133600" cy="1447800"/>
            <a:chOff x="4128" y="1200"/>
            <a:chExt cx="1344" cy="912"/>
          </a:xfrm>
        </p:grpSpPr>
        <p:sp>
          <p:nvSpPr>
            <p:cNvPr id="6" name="Rectangle 5">
              <a:extLst>
                <a:ext uri="{FF2B5EF4-FFF2-40B4-BE49-F238E27FC236}">
                  <a16:creationId xmlns:a16="http://schemas.microsoft.com/office/drawing/2014/main" id="{AD4BA611-5EBE-416A-BE57-087D0A01227D}"/>
                </a:ext>
              </a:extLst>
            </p:cNvPr>
            <p:cNvSpPr>
              <a:spLocks noChangeArrowheads="1"/>
            </p:cNvSpPr>
            <p:nvPr/>
          </p:nvSpPr>
          <p:spPr bwMode="auto">
            <a:xfrm>
              <a:off x="4656" y="1392"/>
              <a:ext cx="528" cy="24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7" name="Rectangle 6">
              <a:extLst>
                <a:ext uri="{FF2B5EF4-FFF2-40B4-BE49-F238E27FC236}">
                  <a16:creationId xmlns:a16="http://schemas.microsoft.com/office/drawing/2014/main" id="{69867655-8AF7-4DE7-8D0B-CFA60BF6A328}"/>
                </a:ext>
              </a:extLst>
            </p:cNvPr>
            <p:cNvSpPr>
              <a:spLocks noChangeArrowheads="1"/>
            </p:cNvSpPr>
            <p:nvPr/>
          </p:nvSpPr>
          <p:spPr bwMode="auto">
            <a:xfrm>
              <a:off x="4656" y="1632"/>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sp>
          <p:nvSpPr>
            <p:cNvPr id="8" name="Rectangle 7">
              <a:extLst>
                <a:ext uri="{FF2B5EF4-FFF2-40B4-BE49-F238E27FC236}">
                  <a16:creationId xmlns:a16="http://schemas.microsoft.com/office/drawing/2014/main" id="{A5E4A0B0-45B8-4436-97FF-ACDEC08E970C}"/>
                </a:ext>
              </a:extLst>
            </p:cNvPr>
            <p:cNvSpPr>
              <a:spLocks noChangeArrowheads="1"/>
            </p:cNvSpPr>
            <p:nvPr/>
          </p:nvSpPr>
          <p:spPr bwMode="auto">
            <a:xfrm>
              <a:off x="4656" y="1872"/>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9" name="Rectangle 8">
              <a:extLst>
                <a:ext uri="{FF2B5EF4-FFF2-40B4-BE49-F238E27FC236}">
                  <a16:creationId xmlns:a16="http://schemas.microsoft.com/office/drawing/2014/main" id="{79DE0D66-6070-4696-B4CA-F2B67AEC8A46}"/>
                </a:ext>
              </a:extLst>
            </p:cNvPr>
            <p:cNvSpPr>
              <a:spLocks noChangeArrowheads="1"/>
            </p:cNvSpPr>
            <p:nvPr/>
          </p:nvSpPr>
          <p:spPr bwMode="auto">
            <a:xfrm>
              <a:off x="4272" y="1200"/>
              <a:ext cx="768" cy="192"/>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TLB</a:t>
              </a:r>
            </a:p>
          </p:txBody>
        </p:sp>
        <p:sp>
          <p:nvSpPr>
            <p:cNvPr id="10" name="Rectangle 9">
              <a:extLst>
                <a:ext uri="{FF2B5EF4-FFF2-40B4-BE49-F238E27FC236}">
                  <a16:creationId xmlns:a16="http://schemas.microsoft.com/office/drawing/2014/main" id="{134CF3BA-838D-4320-8730-7ABA41C0118A}"/>
                </a:ext>
              </a:extLst>
            </p:cNvPr>
            <p:cNvSpPr>
              <a:spLocks noChangeArrowheads="1"/>
            </p:cNvSpPr>
            <p:nvPr/>
          </p:nvSpPr>
          <p:spPr bwMode="auto">
            <a:xfrm>
              <a:off x="4128" y="1392"/>
              <a:ext cx="528" cy="24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11" name="Rectangle 10">
              <a:extLst>
                <a:ext uri="{FF2B5EF4-FFF2-40B4-BE49-F238E27FC236}">
                  <a16:creationId xmlns:a16="http://schemas.microsoft.com/office/drawing/2014/main" id="{1EE4A61E-D31D-4ADF-BD51-FC9BE1D078B3}"/>
                </a:ext>
              </a:extLst>
            </p:cNvPr>
            <p:cNvSpPr>
              <a:spLocks noChangeArrowheads="1"/>
            </p:cNvSpPr>
            <p:nvPr/>
          </p:nvSpPr>
          <p:spPr bwMode="auto">
            <a:xfrm>
              <a:off x="4128" y="1632"/>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12" name="Rectangle 11">
              <a:extLst>
                <a:ext uri="{FF2B5EF4-FFF2-40B4-BE49-F238E27FC236}">
                  <a16:creationId xmlns:a16="http://schemas.microsoft.com/office/drawing/2014/main" id="{93B4705A-F2D5-4793-AFFE-8B3DC1DFA8E7}"/>
                </a:ext>
              </a:extLst>
            </p:cNvPr>
            <p:cNvSpPr>
              <a:spLocks noChangeArrowheads="1"/>
            </p:cNvSpPr>
            <p:nvPr/>
          </p:nvSpPr>
          <p:spPr bwMode="auto">
            <a:xfrm>
              <a:off x="4128" y="1872"/>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13" name="Rectangle 12">
              <a:extLst>
                <a:ext uri="{FF2B5EF4-FFF2-40B4-BE49-F238E27FC236}">
                  <a16:creationId xmlns:a16="http://schemas.microsoft.com/office/drawing/2014/main" id="{09937867-3B0C-4B35-99F8-E0E726C96C39}"/>
                </a:ext>
              </a:extLst>
            </p:cNvPr>
            <p:cNvSpPr>
              <a:spLocks noChangeArrowheads="1"/>
            </p:cNvSpPr>
            <p:nvPr/>
          </p:nvSpPr>
          <p:spPr bwMode="auto">
            <a:xfrm>
              <a:off x="5184" y="1392"/>
              <a:ext cx="288" cy="24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14" name="Rectangle 13">
              <a:extLst>
                <a:ext uri="{FF2B5EF4-FFF2-40B4-BE49-F238E27FC236}">
                  <a16:creationId xmlns:a16="http://schemas.microsoft.com/office/drawing/2014/main" id="{EC93E880-3303-4B45-B237-7322C8D8A199}"/>
                </a:ext>
              </a:extLst>
            </p:cNvPr>
            <p:cNvSpPr>
              <a:spLocks noChangeArrowheads="1"/>
            </p:cNvSpPr>
            <p:nvPr/>
          </p:nvSpPr>
          <p:spPr bwMode="auto">
            <a:xfrm>
              <a:off x="5184" y="1632"/>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15" name="Rectangle 14">
              <a:extLst>
                <a:ext uri="{FF2B5EF4-FFF2-40B4-BE49-F238E27FC236}">
                  <a16:creationId xmlns:a16="http://schemas.microsoft.com/office/drawing/2014/main" id="{61FD9AB2-D3D0-4E38-93EA-622A03523166}"/>
                </a:ext>
              </a:extLst>
            </p:cNvPr>
            <p:cNvSpPr>
              <a:spLocks noChangeArrowheads="1"/>
            </p:cNvSpPr>
            <p:nvPr/>
          </p:nvSpPr>
          <p:spPr bwMode="auto">
            <a:xfrm>
              <a:off x="5184" y="1872"/>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grpSp>
      <p:sp>
        <p:nvSpPr>
          <p:cNvPr id="16" name="AutoShape 15">
            <a:extLst>
              <a:ext uri="{FF2B5EF4-FFF2-40B4-BE49-F238E27FC236}">
                <a16:creationId xmlns:a16="http://schemas.microsoft.com/office/drawing/2014/main" id="{3ABE3650-F919-42C6-B901-DB966D1156B5}"/>
              </a:ext>
            </a:extLst>
          </p:cNvPr>
          <p:cNvSpPr>
            <a:spLocks/>
          </p:cNvSpPr>
          <p:nvPr/>
        </p:nvSpPr>
        <p:spPr bwMode="auto">
          <a:xfrm>
            <a:off x="7739970" y="3229583"/>
            <a:ext cx="2457450" cy="1219200"/>
          </a:xfrm>
          <a:prstGeom prst="borderCallout3">
            <a:avLst>
              <a:gd name="adj1" fmla="val 12500"/>
              <a:gd name="adj2" fmla="val -3102"/>
              <a:gd name="adj3" fmla="val 12500"/>
              <a:gd name="adj4" fmla="val -17569"/>
              <a:gd name="adj5" fmla="val -66022"/>
              <a:gd name="adj6" fmla="val -16778"/>
              <a:gd name="adj7" fmla="val -103021"/>
              <a:gd name="adj8" fmla="val -3103"/>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E.g. page 00001 maps to frame 00000 (other info in PTE omitted…)</a:t>
            </a:r>
          </a:p>
        </p:txBody>
      </p:sp>
      <p:sp>
        <p:nvSpPr>
          <p:cNvPr id="17" name="Rectangle 16">
            <a:extLst>
              <a:ext uri="{FF2B5EF4-FFF2-40B4-BE49-F238E27FC236}">
                <a16:creationId xmlns:a16="http://schemas.microsoft.com/office/drawing/2014/main" id="{FE1B3C72-ADCD-406D-9E9D-FB8402ED8CCA}"/>
              </a:ext>
            </a:extLst>
          </p:cNvPr>
          <p:cNvSpPr>
            <a:spLocks noChangeArrowheads="1"/>
          </p:cNvSpPr>
          <p:nvPr/>
        </p:nvSpPr>
        <p:spPr bwMode="auto">
          <a:xfrm>
            <a:off x="7739970" y="4889768"/>
            <a:ext cx="2438400" cy="9144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What happens to TLB in process switching? In thread switching?</a:t>
            </a:r>
          </a:p>
        </p:txBody>
      </p:sp>
    </p:spTree>
    <p:extLst>
      <p:ext uri="{BB962C8B-B14F-4D97-AF65-F5344CB8AC3E}">
        <p14:creationId xmlns:p14="http://schemas.microsoft.com/office/powerpoint/2010/main" val="3962159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4CF4-5053-41A2-A894-9064C09400D8}"/>
              </a:ext>
            </a:extLst>
          </p:cNvPr>
          <p:cNvSpPr>
            <a:spLocks noGrp="1"/>
          </p:cNvSpPr>
          <p:nvPr>
            <p:ph type="title"/>
          </p:nvPr>
        </p:nvSpPr>
        <p:spPr/>
        <p:txBody>
          <a:bodyPr/>
          <a:lstStyle/>
          <a:p>
            <a:r>
              <a:rPr lang="en-US" altLang="zh-TW" dirty="0">
                <a:ea typeface="新細明體" pitchFamily="18" charset="-120"/>
              </a:rPr>
              <a:t>How TLB Works – TLB hit</a:t>
            </a:r>
            <a:endParaRPr lang="zh-MO" altLang="en-US" dirty="0"/>
          </a:p>
        </p:txBody>
      </p:sp>
      <p:sp>
        <p:nvSpPr>
          <p:cNvPr id="3" name="Slide Number Placeholder 2">
            <a:extLst>
              <a:ext uri="{FF2B5EF4-FFF2-40B4-BE49-F238E27FC236}">
                <a16:creationId xmlns:a16="http://schemas.microsoft.com/office/drawing/2014/main" id="{4A442A69-ED67-4961-ABC2-9A41975BFDD9}"/>
              </a:ext>
            </a:extLst>
          </p:cNvPr>
          <p:cNvSpPr>
            <a:spLocks noGrp="1"/>
          </p:cNvSpPr>
          <p:nvPr>
            <p:ph type="sldNum" sz="quarter" idx="33"/>
          </p:nvPr>
        </p:nvSpPr>
        <p:spPr/>
        <p:txBody>
          <a:bodyPr/>
          <a:lstStyle/>
          <a:p>
            <a:fld id="{19B51A1E-902D-48AF-9020-955120F399B6}" type="slidenum">
              <a:rPr lang="en-US" noProof="0" smtClean="0"/>
              <a:pPr/>
              <a:t>38</a:t>
            </a:fld>
            <a:endParaRPr lang="en-US" noProof="0" dirty="0"/>
          </a:p>
        </p:txBody>
      </p:sp>
      <p:sp>
        <p:nvSpPr>
          <p:cNvPr id="4" name="Rectangle 3">
            <a:extLst>
              <a:ext uri="{FF2B5EF4-FFF2-40B4-BE49-F238E27FC236}">
                <a16:creationId xmlns:a16="http://schemas.microsoft.com/office/drawing/2014/main" id="{5694F2CC-9F89-4D73-A762-3FD4B981289C}"/>
              </a:ext>
            </a:extLst>
          </p:cNvPr>
          <p:cNvSpPr>
            <a:spLocks noChangeArrowheads="1"/>
          </p:cNvSpPr>
          <p:nvPr/>
        </p:nvSpPr>
        <p:spPr bwMode="auto">
          <a:xfrm>
            <a:off x="1613168" y="2641059"/>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5" name="Rectangle 4">
            <a:extLst>
              <a:ext uri="{FF2B5EF4-FFF2-40B4-BE49-F238E27FC236}">
                <a16:creationId xmlns:a16="http://schemas.microsoft.com/office/drawing/2014/main" id="{77FC20A9-3DD6-4680-BE07-47832D8B1350}"/>
              </a:ext>
            </a:extLst>
          </p:cNvPr>
          <p:cNvSpPr>
            <a:spLocks noChangeArrowheads="1"/>
          </p:cNvSpPr>
          <p:nvPr/>
        </p:nvSpPr>
        <p:spPr bwMode="auto">
          <a:xfrm>
            <a:off x="2451368" y="2641059"/>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ACE</a:t>
            </a:r>
          </a:p>
        </p:txBody>
      </p:sp>
      <p:sp>
        <p:nvSpPr>
          <p:cNvPr id="6" name="Rectangle 5">
            <a:extLst>
              <a:ext uri="{FF2B5EF4-FFF2-40B4-BE49-F238E27FC236}">
                <a16:creationId xmlns:a16="http://schemas.microsoft.com/office/drawing/2014/main" id="{37BBC9AF-541E-40CD-B7A2-35587FF4E034}"/>
              </a:ext>
            </a:extLst>
          </p:cNvPr>
          <p:cNvSpPr>
            <a:spLocks noChangeArrowheads="1"/>
          </p:cNvSpPr>
          <p:nvPr/>
        </p:nvSpPr>
        <p:spPr bwMode="auto">
          <a:xfrm>
            <a:off x="1232168" y="2336259"/>
            <a:ext cx="12954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number</a:t>
            </a:r>
          </a:p>
        </p:txBody>
      </p:sp>
      <p:sp>
        <p:nvSpPr>
          <p:cNvPr id="7" name="Rectangle 6">
            <a:extLst>
              <a:ext uri="{FF2B5EF4-FFF2-40B4-BE49-F238E27FC236}">
                <a16:creationId xmlns:a16="http://schemas.microsoft.com/office/drawing/2014/main" id="{1859CF1F-F23E-41B5-96FE-48CF47302F98}"/>
              </a:ext>
            </a:extLst>
          </p:cNvPr>
          <p:cNvSpPr>
            <a:spLocks noChangeArrowheads="1"/>
          </p:cNvSpPr>
          <p:nvPr/>
        </p:nvSpPr>
        <p:spPr bwMode="auto">
          <a:xfrm>
            <a:off x="2756168" y="2336259"/>
            <a:ext cx="838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offset</a:t>
            </a:r>
          </a:p>
        </p:txBody>
      </p:sp>
      <p:sp>
        <p:nvSpPr>
          <p:cNvPr id="8" name="Rectangle 7">
            <a:extLst>
              <a:ext uri="{FF2B5EF4-FFF2-40B4-BE49-F238E27FC236}">
                <a16:creationId xmlns:a16="http://schemas.microsoft.com/office/drawing/2014/main" id="{294F8BBA-E16F-4FFA-AC02-1CD26A1459F0}"/>
              </a:ext>
            </a:extLst>
          </p:cNvPr>
          <p:cNvSpPr>
            <a:spLocks noChangeArrowheads="1"/>
          </p:cNvSpPr>
          <p:nvPr/>
        </p:nvSpPr>
        <p:spPr bwMode="auto">
          <a:xfrm>
            <a:off x="5727968" y="2336259"/>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 name="Rectangle 8">
            <a:extLst>
              <a:ext uri="{FF2B5EF4-FFF2-40B4-BE49-F238E27FC236}">
                <a16:creationId xmlns:a16="http://schemas.microsoft.com/office/drawing/2014/main" id="{B4C78801-36FC-4FAC-BCDE-07767B906C58}"/>
              </a:ext>
            </a:extLst>
          </p:cNvPr>
          <p:cNvSpPr>
            <a:spLocks noChangeArrowheads="1"/>
          </p:cNvSpPr>
          <p:nvPr/>
        </p:nvSpPr>
        <p:spPr bwMode="auto">
          <a:xfrm>
            <a:off x="6566168" y="2336259"/>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ACE</a:t>
            </a:r>
          </a:p>
        </p:txBody>
      </p:sp>
      <p:sp>
        <p:nvSpPr>
          <p:cNvPr id="10" name="Rectangle 9">
            <a:extLst>
              <a:ext uri="{FF2B5EF4-FFF2-40B4-BE49-F238E27FC236}">
                <a16:creationId xmlns:a16="http://schemas.microsoft.com/office/drawing/2014/main" id="{409D305E-03F9-4D28-9C5E-1CFBC0727980}"/>
              </a:ext>
            </a:extLst>
          </p:cNvPr>
          <p:cNvSpPr>
            <a:spLocks noChangeArrowheads="1"/>
          </p:cNvSpPr>
          <p:nvPr/>
        </p:nvSpPr>
        <p:spPr bwMode="auto">
          <a:xfrm>
            <a:off x="5423168" y="2031459"/>
            <a:ext cx="1371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frame number</a:t>
            </a:r>
          </a:p>
        </p:txBody>
      </p:sp>
      <p:sp>
        <p:nvSpPr>
          <p:cNvPr id="11" name="Rectangle 10">
            <a:extLst>
              <a:ext uri="{FF2B5EF4-FFF2-40B4-BE49-F238E27FC236}">
                <a16:creationId xmlns:a16="http://schemas.microsoft.com/office/drawing/2014/main" id="{51705FEE-E34A-47E7-8E92-0E9EF708FB4B}"/>
              </a:ext>
            </a:extLst>
          </p:cNvPr>
          <p:cNvSpPr>
            <a:spLocks noChangeArrowheads="1"/>
          </p:cNvSpPr>
          <p:nvPr/>
        </p:nvSpPr>
        <p:spPr bwMode="auto">
          <a:xfrm>
            <a:off x="6489968" y="2793459"/>
            <a:ext cx="6858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offset</a:t>
            </a:r>
          </a:p>
        </p:txBody>
      </p:sp>
      <p:sp>
        <p:nvSpPr>
          <p:cNvPr id="12" name="Rectangle 11">
            <a:extLst>
              <a:ext uri="{FF2B5EF4-FFF2-40B4-BE49-F238E27FC236}">
                <a16:creationId xmlns:a16="http://schemas.microsoft.com/office/drawing/2014/main" id="{D9283C97-4D53-4135-BCAB-5EACDA3BC9DF}"/>
              </a:ext>
            </a:extLst>
          </p:cNvPr>
          <p:cNvSpPr>
            <a:spLocks noChangeArrowheads="1"/>
          </p:cNvSpPr>
          <p:nvPr/>
        </p:nvSpPr>
        <p:spPr bwMode="auto">
          <a:xfrm>
            <a:off x="4965968" y="4850859"/>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00002</a:t>
            </a:r>
          </a:p>
        </p:txBody>
      </p:sp>
      <p:sp>
        <p:nvSpPr>
          <p:cNvPr id="13" name="Rectangle 12">
            <a:extLst>
              <a:ext uri="{FF2B5EF4-FFF2-40B4-BE49-F238E27FC236}">
                <a16:creationId xmlns:a16="http://schemas.microsoft.com/office/drawing/2014/main" id="{093BEF23-14E2-483B-8129-C34388D1FFD4}"/>
              </a:ext>
            </a:extLst>
          </p:cNvPr>
          <p:cNvSpPr>
            <a:spLocks noChangeArrowheads="1"/>
          </p:cNvSpPr>
          <p:nvPr/>
        </p:nvSpPr>
        <p:spPr bwMode="auto">
          <a:xfrm>
            <a:off x="4965968" y="5231859"/>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14" name="Rectangle 13">
            <a:extLst>
              <a:ext uri="{FF2B5EF4-FFF2-40B4-BE49-F238E27FC236}">
                <a16:creationId xmlns:a16="http://schemas.microsoft.com/office/drawing/2014/main" id="{E4F8A8ED-92B3-4CDF-8DD2-93DAC0591758}"/>
              </a:ext>
            </a:extLst>
          </p:cNvPr>
          <p:cNvSpPr>
            <a:spLocks noChangeArrowheads="1"/>
          </p:cNvSpPr>
          <p:nvPr/>
        </p:nvSpPr>
        <p:spPr bwMode="auto">
          <a:xfrm>
            <a:off x="4965968" y="5612859"/>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00001</a:t>
            </a:r>
          </a:p>
        </p:txBody>
      </p:sp>
      <p:sp>
        <p:nvSpPr>
          <p:cNvPr id="15" name="Rectangle 14">
            <a:extLst>
              <a:ext uri="{FF2B5EF4-FFF2-40B4-BE49-F238E27FC236}">
                <a16:creationId xmlns:a16="http://schemas.microsoft.com/office/drawing/2014/main" id="{A451FB7E-CE94-4EA4-9F1D-DD3DEEA051B8}"/>
              </a:ext>
            </a:extLst>
          </p:cNvPr>
          <p:cNvSpPr>
            <a:spLocks noChangeArrowheads="1"/>
          </p:cNvSpPr>
          <p:nvPr/>
        </p:nvSpPr>
        <p:spPr bwMode="auto">
          <a:xfrm>
            <a:off x="4127768" y="4546059"/>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table</a:t>
            </a:r>
          </a:p>
        </p:txBody>
      </p:sp>
      <p:sp>
        <p:nvSpPr>
          <p:cNvPr id="16" name="Rectangle 15">
            <a:extLst>
              <a:ext uri="{FF2B5EF4-FFF2-40B4-BE49-F238E27FC236}">
                <a16:creationId xmlns:a16="http://schemas.microsoft.com/office/drawing/2014/main" id="{C1B918E2-C0E7-49C8-9F94-C6475616C79C}"/>
              </a:ext>
            </a:extLst>
          </p:cNvPr>
          <p:cNvSpPr>
            <a:spLocks noChangeArrowheads="1"/>
          </p:cNvSpPr>
          <p:nvPr/>
        </p:nvSpPr>
        <p:spPr bwMode="auto">
          <a:xfrm>
            <a:off x="4508768" y="4850859"/>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7" name="Rectangle 16">
            <a:extLst>
              <a:ext uri="{FF2B5EF4-FFF2-40B4-BE49-F238E27FC236}">
                <a16:creationId xmlns:a16="http://schemas.microsoft.com/office/drawing/2014/main" id="{50BC9DD6-9723-487C-A66C-B35AD2064D33}"/>
              </a:ext>
            </a:extLst>
          </p:cNvPr>
          <p:cNvSpPr>
            <a:spLocks noChangeArrowheads="1"/>
          </p:cNvSpPr>
          <p:nvPr/>
        </p:nvSpPr>
        <p:spPr bwMode="auto">
          <a:xfrm>
            <a:off x="4508768" y="5231859"/>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8" name="Rectangle 17">
            <a:extLst>
              <a:ext uri="{FF2B5EF4-FFF2-40B4-BE49-F238E27FC236}">
                <a16:creationId xmlns:a16="http://schemas.microsoft.com/office/drawing/2014/main" id="{B0A5C32B-E950-40AE-9876-636E8462BCA8}"/>
              </a:ext>
            </a:extLst>
          </p:cNvPr>
          <p:cNvSpPr>
            <a:spLocks noChangeArrowheads="1"/>
          </p:cNvSpPr>
          <p:nvPr/>
        </p:nvSpPr>
        <p:spPr bwMode="auto">
          <a:xfrm>
            <a:off x="4508768" y="5612859"/>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9" name="Line 18">
            <a:extLst>
              <a:ext uri="{FF2B5EF4-FFF2-40B4-BE49-F238E27FC236}">
                <a16:creationId xmlns:a16="http://schemas.microsoft.com/office/drawing/2014/main" id="{CE2AEB19-3A83-401B-B392-440A5335F3B3}"/>
              </a:ext>
            </a:extLst>
          </p:cNvPr>
          <p:cNvSpPr>
            <a:spLocks noChangeShapeType="1"/>
          </p:cNvSpPr>
          <p:nvPr/>
        </p:nvSpPr>
        <p:spPr bwMode="auto">
          <a:xfrm flipV="1">
            <a:off x="2756168" y="1802859"/>
            <a:ext cx="4191000"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Line 19">
            <a:extLst>
              <a:ext uri="{FF2B5EF4-FFF2-40B4-BE49-F238E27FC236}">
                <a16:creationId xmlns:a16="http://schemas.microsoft.com/office/drawing/2014/main" id="{4D3532A3-DADE-4D2D-937A-23A5E33F3E58}"/>
              </a:ext>
            </a:extLst>
          </p:cNvPr>
          <p:cNvSpPr>
            <a:spLocks noChangeShapeType="1"/>
          </p:cNvSpPr>
          <p:nvPr/>
        </p:nvSpPr>
        <p:spPr bwMode="auto">
          <a:xfrm>
            <a:off x="2756168" y="1802859"/>
            <a:ext cx="0" cy="83820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Line 20">
            <a:extLst>
              <a:ext uri="{FF2B5EF4-FFF2-40B4-BE49-F238E27FC236}">
                <a16:creationId xmlns:a16="http://schemas.microsoft.com/office/drawing/2014/main" id="{EC4378AD-FF94-4A26-A92B-995CB241D801}"/>
              </a:ext>
            </a:extLst>
          </p:cNvPr>
          <p:cNvSpPr>
            <a:spLocks noChangeShapeType="1"/>
          </p:cNvSpPr>
          <p:nvPr/>
        </p:nvSpPr>
        <p:spPr bwMode="auto">
          <a:xfrm>
            <a:off x="6947168" y="1802859"/>
            <a:ext cx="0" cy="53340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Rectangle 21">
            <a:extLst>
              <a:ext uri="{FF2B5EF4-FFF2-40B4-BE49-F238E27FC236}">
                <a16:creationId xmlns:a16="http://schemas.microsoft.com/office/drawing/2014/main" id="{B29C6315-3602-4BBD-A4AF-847C0DEE0D7B}"/>
              </a:ext>
            </a:extLst>
          </p:cNvPr>
          <p:cNvSpPr>
            <a:spLocks noChangeArrowheads="1"/>
          </p:cNvSpPr>
          <p:nvPr/>
        </p:nvSpPr>
        <p:spPr bwMode="auto">
          <a:xfrm>
            <a:off x="851168" y="1879059"/>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Logical address</a:t>
            </a:r>
          </a:p>
        </p:txBody>
      </p:sp>
      <p:sp>
        <p:nvSpPr>
          <p:cNvPr id="23" name="Rectangle 22">
            <a:extLst>
              <a:ext uri="{FF2B5EF4-FFF2-40B4-BE49-F238E27FC236}">
                <a16:creationId xmlns:a16="http://schemas.microsoft.com/office/drawing/2014/main" id="{1F4C93A3-0FD8-4099-AA39-1E2F471B340F}"/>
              </a:ext>
            </a:extLst>
          </p:cNvPr>
          <p:cNvSpPr>
            <a:spLocks noChangeArrowheads="1"/>
          </p:cNvSpPr>
          <p:nvPr/>
        </p:nvSpPr>
        <p:spPr bwMode="auto">
          <a:xfrm>
            <a:off x="7099568" y="1650459"/>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Physical address</a:t>
            </a:r>
          </a:p>
        </p:txBody>
      </p:sp>
      <p:sp>
        <p:nvSpPr>
          <p:cNvPr id="24" name="Rectangle 23">
            <a:extLst>
              <a:ext uri="{FF2B5EF4-FFF2-40B4-BE49-F238E27FC236}">
                <a16:creationId xmlns:a16="http://schemas.microsoft.com/office/drawing/2014/main" id="{DF963574-D112-4337-82B4-B82250CD6482}"/>
              </a:ext>
            </a:extLst>
          </p:cNvPr>
          <p:cNvSpPr>
            <a:spLocks noChangeArrowheads="1"/>
          </p:cNvSpPr>
          <p:nvPr/>
        </p:nvSpPr>
        <p:spPr bwMode="auto">
          <a:xfrm>
            <a:off x="4432568" y="3098259"/>
            <a:ext cx="838200" cy="3810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25" name="Rectangle 24">
            <a:extLst>
              <a:ext uri="{FF2B5EF4-FFF2-40B4-BE49-F238E27FC236}">
                <a16:creationId xmlns:a16="http://schemas.microsoft.com/office/drawing/2014/main" id="{831326FE-FDB1-401C-A582-87306147CC7D}"/>
              </a:ext>
            </a:extLst>
          </p:cNvPr>
          <p:cNvSpPr>
            <a:spLocks noChangeArrowheads="1"/>
          </p:cNvSpPr>
          <p:nvPr/>
        </p:nvSpPr>
        <p:spPr bwMode="auto">
          <a:xfrm>
            <a:off x="4432568" y="3479259"/>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sp>
        <p:nvSpPr>
          <p:cNvPr id="26" name="Rectangle 25">
            <a:extLst>
              <a:ext uri="{FF2B5EF4-FFF2-40B4-BE49-F238E27FC236}">
                <a16:creationId xmlns:a16="http://schemas.microsoft.com/office/drawing/2014/main" id="{56AEA993-19A9-40F0-A85D-C52005096F05}"/>
              </a:ext>
            </a:extLst>
          </p:cNvPr>
          <p:cNvSpPr>
            <a:spLocks noChangeArrowheads="1"/>
          </p:cNvSpPr>
          <p:nvPr/>
        </p:nvSpPr>
        <p:spPr bwMode="auto">
          <a:xfrm>
            <a:off x="4432568" y="3860259"/>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27" name="Rectangle 26">
            <a:extLst>
              <a:ext uri="{FF2B5EF4-FFF2-40B4-BE49-F238E27FC236}">
                <a16:creationId xmlns:a16="http://schemas.microsoft.com/office/drawing/2014/main" id="{816C6F17-D7CC-4C54-A79D-79919B0BF5EC}"/>
              </a:ext>
            </a:extLst>
          </p:cNvPr>
          <p:cNvSpPr>
            <a:spLocks noChangeArrowheads="1"/>
          </p:cNvSpPr>
          <p:nvPr/>
        </p:nvSpPr>
        <p:spPr bwMode="auto">
          <a:xfrm>
            <a:off x="3822968" y="2793459"/>
            <a:ext cx="1219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TLB</a:t>
            </a:r>
          </a:p>
        </p:txBody>
      </p:sp>
      <p:sp>
        <p:nvSpPr>
          <p:cNvPr id="28" name="Rectangle 27">
            <a:extLst>
              <a:ext uri="{FF2B5EF4-FFF2-40B4-BE49-F238E27FC236}">
                <a16:creationId xmlns:a16="http://schemas.microsoft.com/office/drawing/2014/main" id="{745FD800-727B-4D93-9FBA-0F1334B8AB36}"/>
              </a:ext>
            </a:extLst>
          </p:cNvPr>
          <p:cNvSpPr>
            <a:spLocks noChangeArrowheads="1"/>
          </p:cNvSpPr>
          <p:nvPr/>
        </p:nvSpPr>
        <p:spPr bwMode="auto">
          <a:xfrm>
            <a:off x="3594368" y="3098259"/>
            <a:ext cx="838200" cy="3810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29" name="Rectangle 28">
            <a:extLst>
              <a:ext uri="{FF2B5EF4-FFF2-40B4-BE49-F238E27FC236}">
                <a16:creationId xmlns:a16="http://schemas.microsoft.com/office/drawing/2014/main" id="{73306030-6E4A-4D82-B6DE-A60364FF1F94}"/>
              </a:ext>
            </a:extLst>
          </p:cNvPr>
          <p:cNvSpPr>
            <a:spLocks noChangeArrowheads="1"/>
          </p:cNvSpPr>
          <p:nvPr/>
        </p:nvSpPr>
        <p:spPr bwMode="auto">
          <a:xfrm>
            <a:off x="3594368" y="3479259"/>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30" name="Rectangle 29">
            <a:extLst>
              <a:ext uri="{FF2B5EF4-FFF2-40B4-BE49-F238E27FC236}">
                <a16:creationId xmlns:a16="http://schemas.microsoft.com/office/drawing/2014/main" id="{3912CB98-5AE0-4DF9-AB43-A8B2391FCB15}"/>
              </a:ext>
            </a:extLst>
          </p:cNvPr>
          <p:cNvSpPr>
            <a:spLocks noChangeArrowheads="1"/>
          </p:cNvSpPr>
          <p:nvPr/>
        </p:nvSpPr>
        <p:spPr bwMode="auto">
          <a:xfrm>
            <a:off x="3594368" y="3860259"/>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grpSp>
        <p:nvGrpSpPr>
          <p:cNvPr id="31" name="Group 30">
            <a:extLst>
              <a:ext uri="{FF2B5EF4-FFF2-40B4-BE49-F238E27FC236}">
                <a16:creationId xmlns:a16="http://schemas.microsoft.com/office/drawing/2014/main" id="{DEEC5C86-EB32-4BF3-BAC0-E2313FA5D051}"/>
              </a:ext>
            </a:extLst>
          </p:cNvPr>
          <p:cNvGrpSpPr>
            <a:grpSpLocks/>
          </p:cNvGrpSpPr>
          <p:nvPr/>
        </p:nvGrpSpPr>
        <p:grpSpPr bwMode="auto">
          <a:xfrm>
            <a:off x="1994168" y="3022059"/>
            <a:ext cx="1600200" cy="990600"/>
            <a:chOff x="1296" y="2640"/>
            <a:chExt cx="1008" cy="624"/>
          </a:xfrm>
        </p:grpSpPr>
        <p:sp>
          <p:nvSpPr>
            <p:cNvPr id="32" name="Line 31">
              <a:extLst>
                <a:ext uri="{FF2B5EF4-FFF2-40B4-BE49-F238E27FC236}">
                  <a16:creationId xmlns:a16="http://schemas.microsoft.com/office/drawing/2014/main" id="{CF6C76CD-E926-4069-B8C7-0A8A4611BF24}"/>
                </a:ext>
              </a:extLst>
            </p:cNvPr>
            <p:cNvSpPr>
              <a:spLocks noChangeShapeType="1"/>
            </p:cNvSpPr>
            <p:nvPr/>
          </p:nvSpPr>
          <p:spPr bwMode="auto">
            <a:xfrm>
              <a:off x="2016" y="2832"/>
              <a:ext cx="288"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3" name="Line 32">
              <a:extLst>
                <a:ext uri="{FF2B5EF4-FFF2-40B4-BE49-F238E27FC236}">
                  <a16:creationId xmlns:a16="http://schemas.microsoft.com/office/drawing/2014/main" id="{9C85D690-9CA6-42C9-8BFF-2E4BAA712E68}"/>
                </a:ext>
              </a:extLst>
            </p:cNvPr>
            <p:cNvSpPr>
              <a:spLocks noChangeShapeType="1"/>
            </p:cNvSpPr>
            <p:nvPr/>
          </p:nvSpPr>
          <p:spPr bwMode="auto">
            <a:xfrm>
              <a:off x="2016" y="3024"/>
              <a:ext cx="288"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4" name="Line 33">
              <a:extLst>
                <a:ext uri="{FF2B5EF4-FFF2-40B4-BE49-F238E27FC236}">
                  <a16:creationId xmlns:a16="http://schemas.microsoft.com/office/drawing/2014/main" id="{6479DF8E-0955-4A47-BBFA-B6A06984995E}"/>
                </a:ext>
              </a:extLst>
            </p:cNvPr>
            <p:cNvSpPr>
              <a:spLocks noChangeShapeType="1"/>
            </p:cNvSpPr>
            <p:nvPr/>
          </p:nvSpPr>
          <p:spPr bwMode="auto">
            <a:xfrm>
              <a:off x="2016" y="3264"/>
              <a:ext cx="288"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5" name="Line 34">
              <a:extLst>
                <a:ext uri="{FF2B5EF4-FFF2-40B4-BE49-F238E27FC236}">
                  <a16:creationId xmlns:a16="http://schemas.microsoft.com/office/drawing/2014/main" id="{6BA0231F-907E-4422-9147-8985797BC667}"/>
                </a:ext>
              </a:extLst>
            </p:cNvPr>
            <p:cNvSpPr>
              <a:spLocks noChangeShapeType="1"/>
            </p:cNvSpPr>
            <p:nvPr/>
          </p:nvSpPr>
          <p:spPr bwMode="auto">
            <a:xfrm>
              <a:off x="2016" y="2832"/>
              <a:ext cx="0" cy="432"/>
            </a:xfrm>
            <a:prstGeom prst="line">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6" name="Line 35">
              <a:extLst>
                <a:ext uri="{FF2B5EF4-FFF2-40B4-BE49-F238E27FC236}">
                  <a16:creationId xmlns:a16="http://schemas.microsoft.com/office/drawing/2014/main" id="{586F0B2B-4A06-4805-B22D-0F28EDD4A14C}"/>
                </a:ext>
              </a:extLst>
            </p:cNvPr>
            <p:cNvSpPr>
              <a:spLocks noChangeShapeType="1"/>
            </p:cNvSpPr>
            <p:nvPr/>
          </p:nvSpPr>
          <p:spPr bwMode="auto">
            <a:xfrm flipH="1">
              <a:off x="1296" y="3024"/>
              <a:ext cx="720" cy="0"/>
            </a:xfrm>
            <a:prstGeom prst="line">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7" name="Line 36">
              <a:extLst>
                <a:ext uri="{FF2B5EF4-FFF2-40B4-BE49-F238E27FC236}">
                  <a16:creationId xmlns:a16="http://schemas.microsoft.com/office/drawing/2014/main" id="{85C36042-8BF8-4BDD-ADD6-1F318208E2D7}"/>
                </a:ext>
              </a:extLst>
            </p:cNvPr>
            <p:cNvSpPr>
              <a:spLocks noChangeShapeType="1"/>
            </p:cNvSpPr>
            <p:nvPr/>
          </p:nvSpPr>
          <p:spPr bwMode="auto">
            <a:xfrm>
              <a:off x="1296" y="2640"/>
              <a:ext cx="0" cy="384"/>
            </a:xfrm>
            <a:prstGeom prst="line">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grpSp>
        <p:nvGrpSpPr>
          <p:cNvPr id="38" name="Group 37">
            <a:extLst>
              <a:ext uri="{FF2B5EF4-FFF2-40B4-BE49-F238E27FC236}">
                <a16:creationId xmlns:a16="http://schemas.microsoft.com/office/drawing/2014/main" id="{CCC49545-78D4-4591-B1DC-B0704053C0D5}"/>
              </a:ext>
            </a:extLst>
          </p:cNvPr>
          <p:cNvGrpSpPr>
            <a:grpSpLocks/>
          </p:cNvGrpSpPr>
          <p:nvPr/>
        </p:nvGrpSpPr>
        <p:grpSpPr bwMode="auto">
          <a:xfrm>
            <a:off x="5346968" y="2336259"/>
            <a:ext cx="1219200" cy="990600"/>
            <a:chOff x="2976" y="1584"/>
            <a:chExt cx="768" cy="624"/>
          </a:xfrm>
        </p:grpSpPr>
        <p:grpSp>
          <p:nvGrpSpPr>
            <p:cNvPr id="39" name="Group 38">
              <a:extLst>
                <a:ext uri="{FF2B5EF4-FFF2-40B4-BE49-F238E27FC236}">
                  <a16:creationId xmlns:a16="http://schemas.microsoft.com/office/drawing/2014/main" id="{3FD9B874-F85D-4C94-AA33-02AC46B9A6E0}"/>
                </a:ext>
              </a:extLst>
            </p:cNvPr>
            <p:cNvGrpSpPr>
              <a:grpSpLocks/>
            </p:cNvGrpSpPr>
            <p:nvPr/>
          </p:nvGrpSpPr>
          <p:grpSpPr bwMode="auto">
            <a:xfrm>
              <a:off x="2976" y="1872"/>
              <a:ext cx="480" cy="336"/>
              <a:chOff x="2976" y="1872"/>
              <a:chExt cx="480" cy="336"/>
            </a:xfrm>
          </p:grpSpPr>
          <p:sp>
            <p:nvSpPr>
              <p:cNvPr id="41" name="Line 39">
                <a:extLst>
                  <a:ext uri="{FF2B5EF4-FFF2-40B4-BE49-F238E27FC236}">
                    <a16:creationId xmlns:a16="http://schemas.microsoft.com/office/drawing/2014/main" id="{0158757F-0BEB-4AB7-8ADA-F88545365941}"/>
                  </a:ext>
                </a:extLst>
              </p:cNvPr>
              <p:cNvSpPr>
                <a:spLocks noChangeShapeType="1"/>
              </p:cNvSpPr>
              <p:nvPr/>
            </p:nvSpPr>
            <p:spPr bwMode="auto">
              <a:xfrm>
                <a:off x="2976" y="2208"/>
                <a:ext cx="480"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Line 40">
                <a:extLst>
                  <a:ext uri="{FF2B5EF4-FFF2-40B4-BE49-F238E27FC236}">
                    <a16:creationId xmlns:a16="http://schemas.microsoft.com/office/drawing/2014/main" id="{A1D2534F-6E4A-4B67-B8DF-A601620FBC2D}"/>
                  </a:ext>
                </a:extLst>
              </p:cNvPr>
              <p:cNvSpPr>
                <a:spLocks noChangeShapeType="1"/>
              </p:cNvSpPr>
              <p:nvPr/>
            </p:nvSpPr>
            <p:spPr bwMode="auto">
              <a:xfrm>
                <a:off x="3456" y="1872"/>
                <a:ext cx="0" cy="336"/>
              </a:xfrm>
              <a:prstGeom prst="line">
                <a:avLst/>
              </a:prstGeom>
              <a:noFill/>
              <a:ln w="19050">
                <a:solidFill>
                  <a:sysClr val="windowText" lastClr="000000"/>
                </a:solidFill>
                <a:round/>
                <a:headEnd type="arrow" w="med" len="me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40" name="Rectangle 41">
              <a:extLst>
                <a:ext uri="{FF2B5EF4-FFF2-40B4-BE49-F238E27FC236}">
                  <a16:creationId xmlns:a16="http://schemas.microsoft.com/office/drawing/2014/main" id="{A5FFDD22-9983-4366-8C88-EF176D895B35}"/>
                </a:ext>
              </a:extLst>
            </p:cNvPr>
            <p:cNvSpPr>
              <a:spLocks noChangeArrowheads="1"/>
            </p:cNvSpPr>
            <p:nvPr/>
          </p:nvSpPr>
          <p:spPr bwMode="auto">
            <a:xfrm>
              <a:off x="3216" y="1584"/>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grpSp>
      <p:sp>
        <p:nvSpPr>
          <p:cNvPr id="43" name="Rectangle 42">
            <a:extLst>
              <a:ext uri="{FF2B5EF4-FFF2-40B4-BE49-F238E27FC236}">
                <a16:creationId xmlns:a16="http://schemas.microsoft.com/office/drawing/2014/main" id="{5A048735-6C89-4507-8BF6-7D87175C2525}"/>
              </a:ext>
            </a:extLst>
          </p:cNvPr>
          <p:cNvSpPr>
            <a:spLocks noChangeArrowheads="1"/>
          </p:cNvSpPr>
          <p:nvPr/>
        </p:nvSpPr>
        <p:spPr bwMode="auto">
          <a:xfrm>
            <a:off x="6337568" y="3479259"/>
            <a:ext cx="2971800" cy="16764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First, the CPU tries to look up the TLB in parallel.  If the page mapping is found (a TLB hit), the frame number in the TLB is used.</a:t>
            </a:r>
          </a:p>
        </p:txBody>
      </p:sp>
    </p:spTree>
    <p:extLst>
      <p:ext uri="{BB962C8B-B14F-4D97-AF65-F5344CB8AC3E}">
        <p14:creationId xmlns:p14="http://schemas.microsoft.com/office/powerpoint/2010/main" val="419853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4CF4-5053-41A2-A894-9064C09400D8}"/>
              </a:ext>
            </a:extLst>
          </p:cNvPr>
          <p:cNvSpPr>
            <a:spLocks noGrp="1"/>
          </p:cNvSpPr>
          <p:nvPr>
            <p:ph type="title"/>
          </p:nvPr>
        </p:nvSpPr>
        <p:spPr/>
        <p:txBody>
          <a:bodyPr/>
          <a:lstStyle/>
          <a:p>
            <a:r>
              <a:rPr lang="en-US" altLang="zh-TW" dirty="0">
                <a:ea typeface="新細明體" pitchFamily="18" charset="-120"/>
              </a:rPr>
              <a:t>How TLB Works – TLB Miss</a:t>
            </a:r>
            <a:endParaRPr lang="zh-MO" altLang="en-US" dirty="0"/>
          </a:p>
        </p:txBody>
      </p:sp>
      <p:sp>
        <p:nvSpPr>
          <p:cNvPr id="3" name="Slide Number Placeholder 2">
            <a:extLst>
              <a:ext uri="{FF2B5EF4-FFF2-40B4-BE49-F238E27FC236}">
                <a16:creationId xmlns:a16="http://schemas.microsoft.com/office/drawing/2014/main" id="{4A442A69-ED67-4961-ABC2-9A41975BFDD9}"/>
              </a:ext>
            </a:extLst>
          </p:cNvPr>
          <p:cNvSpPr>
            <a:spLocks noGrp="1"/>
          </p:cNvSpPr>
          <p:nvPr>
            <p:ph type="sldNum" sz="quarter" idx="33"/>
          </p:nvPr>
        </p:nvSpPr>
        <p:spPr/>
        <p:txBody>
          <a:bodyPr/>
          <a:lstStyle/>
          <a:p>
            <a:fld id="{19B51A1E-902D-48AF-9020-955120F399B6}" type="slidenum">
              <a:rPr lang="en-US" noProof="0" smtClean="0"/>
              <a:pPr/>
              <a:t>39</a:t>
            </a:fld>
            <a:endParaRPr lang="en-US" noProof="0" dirty="0"/>
          </a:p>
        </p:txBody>
      </p:sp>
      <p:sp>
        <p:nvSpPr>
          <p:cNvPr id="44" name="Rectangle 3">
            <a:extLst>
              <a:ext uri="{FF2B5EF4-FFF2-40B4-BE49-F238E27FC236}">
                <a16:creationId xmlns:a16="http://schemas.microsoft.com/office/drawing/2014/main" id="{0295C22F-87EE-41EB-89BD-527963A4506A}"/>
              </a:ext>
            </a:extLst>
          </p:cNvPr>
          <p:cNvSpPr>
            <a:spLocks noChangeArrowheads="1"/>
          </p:cNvSpPr>
          <p:nvPr/>
        </p:nvSpPr>
        <p:spPr bwMode="auto">
          <a:xfrm>
            <a:off x="1515894" y="26605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sp>
        <p:nvSpPr>
          <p:cNvPr id="45" name="Rectangle 4">
            <a:extLst>
              <a:ext uri="{FF2B5EF4-FFF2-40B4-BE49-F238E27FC236}">
                <a16:creationId xmlns:a16="http://schemas.microsoft.com/office/drawing/2014/main" id="{452FA182-5761-49A3-8F7E-FBCC2D61DED7}"/>
              </a:ext>
            </a:extLst>
          </p:cNvPr>
          <p:cNvSpPr>
            <a:spLocks noChangeArrowheads="1"/>
          </p:cNvSpPr>
          <p:nvPr/>
        </p:nvSpPr>
        <p:spPr bwMode="auto">
          <a:xfrm>
            <a:off x="2354094" y="2660514"/>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ACE</a:t>
            </a:r>
          </a:p>
        </p:txBody>
      </p:sp>
      <p:sp>
        <p:nvSpPr>
          <p:cNvPr id="46" name="Rectangle 5">
            <a:extLst>
              <a:ext uri="{FF2B5EF4-FFF2-40B4-BE49-F238E27FC236}">
                <a16:creationId xmlns:a16="http://schemas.microsoft.com/office/drawing/2014/main" id="{CE2459F3-7727-4E17-8538-0DC031D8C89C}"/>
              </a:ext>
            </a:extLst>
          </p:cNvPr>
          <p:cNvSpPr>
            <a:spLocks noChangeArrowheads="1"/>
          </p:cNvSpPr>
          <p:nvPr/>
        </p:nvSpPr>
        <p:spPr bwMode="auto">
          <a:xfrm>
            <a:off x="1134894" y="2355714"/>
            <a:ext cx="12954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number</a:t>
            </a:r>
          </a:p>
        </p:txBody>
      </p:sp>
      <p:sp>
        <p:nvSpPr>
          <p:cNvPr id="47" name="Rectangle 6">
            <a:extLst>
              <a:ext uri="{FF2B5EF4-FFF2-40B4-BE49-F238E27FC236}">
                <a16:creationId xmlns:a16="http://schemas.microsoft.com/office/drawing/2014/main" id="{5FCF0EB9-6FD1-49C2-8334-1B863D843CF5}"/>
              </a:ext>
            </a:extLst>
          </p:cNvPr>
          <p:cNvSpPr>
            <a:spLocks noChangeArrowheads="1"/>
          </p:cNvSpPr>
          <p:nvPr/>
        </p:nvSpPr>
        <p:spPr bwMode="auto">
          <a:xfrm>
            <a:off x="2658894" y="2355714"/>
            <a:ext cx="8382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offset</a:t>
            </a:r>
          </a:p>
        </p:txBody>
      </p:sp>
      <p:sp>
        <p:nvSpPr>
          <p:cNvPr id="48" name="Rectangle 7">
            <a:extLst>
              <a:ext uri="{FF2B5EF4-FFF2-40B4-BE49-F238E27FC236}">
                <a16:creationId xmlns:a16="http://schemas.microsoft.com/office/drawing/2014/main" id="{9342DC0D-6948-4D58-B1FA-07969360A509}"/>
              </a:ext>
            </a:extLst>
          </p:cNvPr>
          <p:cNvSpPr>
            <a:spLocks noChangeArrowheads="1"/>
          </p:cNvSpPr>
          <p:nvPr/>
        </p:nvSpPr>
        <p:spPr bwMode="auto">
          <a:xfrm>
            <a:off x="5630694" y="23557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49" name="Rectangle 8">
            <a:extLst>
              <a:ext uri="{FF2B5EF4-FFF2-40B4-BE49-F238E27FC236}">
                <a16:creationId xmlns:a16="http://schemas.microsoft.com/office/drawing/2014/main" id="{358AFF2B-8681-405A-BB21-4D1FDC0185D9}"/>
              </a:ext>
            </a:extLst>
          </p:cNvPr>
          <p:cNvSpPr>
            <a:spLocks noChangeArrowheads="1"/>
          </p:cNvSpPr>
          <p:nvPr/>
        </p:nvSpPr>
        <p:spPr bwMode="auto">
          <a:xfrm>
            <a:off x="6468894" y="2355714"/>
            <a:ext cx="6096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ACE</a:t>
            </a:r>
          </a:p>
        </p:txBody>
      </p:sp>
      <p:sp>
        <p:nvSpPr>
          <p:cNvPr id="50" name="Rectangle 9">
            <a:extLst>
              <a:ext uri="{FF2B5EF4-FFF2-40B4-BE49-F238E27FC236}">
                <a16:creationId xmlns:a16="http://schemas.microsoft.com/office/drawing/2014/main" id="{4BAF3063-ECDA-43F6-B3A2-8EF11743A854}"/>
              </a:ext>
            </a:extLst>
          </p:cNvPr>
          <p:cNvSpPr>
            <a:spLocks noChangeArrowheads="1"/>
          </p:cNvSpPr>
          <p:nvPr/>
        </p:nvSpPr>
        <p:spPr bwMode="auto">
          <a:xfrm>
            <a:off x="5325894" y="2050914"/>
            <a:ext cx="13716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frame number</a:t>
            </a:r>
          </a:p>
        </p:txBody>
      </p:sp>
      <p:sp>
        <p:nvSpPr>
          <p:cNvPr id="51" name="Rectangle 10">
            <a:extLst>
              <a:ext uri="{FF2B5EF4-FFF2-40B4-BE49-F238E27FC236}">
                <a16:creationId xmlns:a16="http://schemas.microsoft.com/office/drawing/2014/main" id="{400B2A5E-6AEB-4607-94BC-ECA1EE0AEAE4}"/>
              </a:ext>
            </a:extLst>
          </p:cNvPr>
          <p:cNvSpPr>
            <a:spLocks noChangeArrowheads="1"/>
          </p:cNvSpPr>
          <p:nvPr/>
        </p:nvSpPr>
        <p:spPr bwMode="auto">
          <a:xfrm>
            <a:off x="6392694" y="2812914"/>
            <a:ext cx="685800" cy="2286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offset</a:t>
            </a:r>
          </a:p>
        </p:txBody>
      </p:sp>
      <p:sp>
        <p:nvSpPr>
          <p:cNvPr id="52" name="Rectangle 11">
            <a:extLst>
              <a:ext uri="{FF2B5EF4-FFF2-40B4-BE49-F238E27FC236}">
                <a16:creationId xmlns:a16="http://schemas.microsoft.com/office/drawing/2014/main" id="{DCEDFEA1-F4F4-4657-85AA-56FBF9768F26}"/>
              </a:ext>
            </a:extLst>
          </p:cNvPr>
          <p:cNvSpPr>
            <a:spLocks noChangeArrowheads="1"/>
          </p:cNvSpPr>
          <p:nvPr/>
        </p:nvSpPr>
        <p:spPr bwMode="auto">
          <a:xfrm>
            <a:off x="4868694" y="48703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00002</a:t>
            </a:r>
          </a:p>
        </p:txBody>
      </p:sp>
      <p:sp>
        <p:nvSpPr>
          <p:cNvPr id="53" name="Rectangle 12">
            <a:extLst>
              <a:ext uri="{FF2B5EF4-FFF2-40B4-BE49-F238E27FC236}">
                <a16:creationId xmlns:a16="http://schemas.microsoft.com/office/drawing/2014/main" id="{9FFD8979-3BFA-4FD3-975D-565450863156}"/>
              </a:ext>
            </a:extLst>
          </p:cNvPr>
          <p:cNvSpPr>
            <a:spLocks noChangeArrowheads="1"/>
          </p:cNvSpPr>
          <p:nvPr/>
        </p:nvSpPr>
        <p:spPr bwMode="auto">
          <a:xfrm>
            <a:off x="4868694" y="52513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54" name="Rectangle 13">
            <a:extLst>
              <a:ext uri="{FF2B5EF4-FFF2-40B4-BE49-F238E27FC236}">
                <a16:creationId xmlns:a16="http://schemas.microsoft.com/office/drawing/2014/main" id="{9920D20E-4718-44EA-8560-FA8294FB42D5}"/>
              </a:ext>
            </a:extLst>
          </p:cNvPr>
          <p:cNvSpPr>
            <a:spLocks noChangeArrowheads="1"/>
          </p:cNvSpPr>
          <p:nvPr/>
        </p:nvSpPr>
        <p:spPr bwMode="auto">
          <a:xfrm>
            <a:off x="4868694" y="5632314"/>
            <a:ext cx="838200" cy="381000"/>
          </a:xfrm>
          <a:prstGeom prst="rect">
            <a:avLst/>
          </a:prstGeom>
          <a:solidFill>
            <a:srgbClr val="4F81BD"/>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Arial" charset="0"/>
                <a:ea typeface="新細明體" pitchFamily="18" charset="-120"/>
              </a:rPr>
              <a:t>00001</a:t>
            </a:r>
          </a:p>
        </p:txBody>
      </p:sp>
      <p:sp>
        <p:nvSpPr>
          <p:cNvPr id="55" name="Rectangle 14">
            <a:extLst>
              <a:ext uri="{FF2B5EF4-FFF2-40B4-BE49-F238E27FC236}">
                <a16:creationId xmlns:a16="http://schemas.microsoft.com/office/drawing/2014/main" id="{75721BC3-BF6D-43DF-95C4-BAE4CC21465B}"/>
              </a:ext>
            </a:extLst>
          </p:cNvPr>
          <p:cNvSpPr>
            <a:spLocks noChangeArrowheads="1"/>
          </p:cNvSpPr>
          <p:nvPr/>
        </p:nvSpPr>
        <p:spPr bwMode="auto">
          <a:xfrm>
            <a:off x="4030494" y="4565514"/>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Page table</a:t>
            </a:r>
          </a:p>
        </p:txBody>
      </p:sp>
      <p:sp>
        <p:nvSpPr>
          <p:cNvPr id="56" name="Rectangle 15">
            <a:extLst>
              <a:ext uri="{FF2B5EF4-FFF2-40B4-BE49-F238E27FC236}">
                <a16:creationId xmlns:a16="http://schemas.microsoft.com/office/drawing/2014/main" id="{F51B75F1-D8A0-4D4C-95E0-A03478E7C8CB}"/>
              </a:ext>
            </a:extLst>
          </p:cNvPr>
          <p:cNvSpPr>
            <a:spLocks noChangeArrowheads="1"/>
          </p:cNvSpPr>
          <p:nvPr/>
        </p:nvSpPr>
        <p:spPr bwMode="auto">
          <a:xfrm>
            <a:off x="4411494" y="4870314"/>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7" name="Rectangle 16">
            <a:extLst>
              <a:ext uri="{FF2B5EF4-FFF2-40B4-BE49-F238E27FC236}">
                <a16:creationId xmlns:a16="http://schemas.microsoft.com/office/drawing/2014/main" id="{9D1FB104-8D70-4375-8FF5-E4999BD6F478}"/>
              </a:ext>
            </a:extLst>
          </p:cNvPr>
          <p:cNvSpPr>
            <a:spLocks noChangeArrowheads="1"/>
          </p:cNvSpPr>
          <p:nvPr/>
        </p:nvSpPr>
        <p:spPr bwMode="auto">
          <a:xfrm>
            <a:off x="4411494" y="5251314"/>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8" name="Rectangle 17">
            <a:extLst>
              <a:ext uri="{FF2B5EF4-FFF2-40B4-BE49-F238E27FC236}">
                <a16:creationId xmlns:a16="http://schemas.microsoft.com/office/drawing/2014/main" id="{C045352D-9C89-4A52-9EC4-5FDC769696F6}"/>
              </a:ext>
            </a:extLst>
          </p:cNvPr>
          <p:cNvSpPr>
            <a:spLocks noChangeArrowheads="1"/>
          </p:cNvSpPr>
          <p:nvPr/>
        </p:nvSpPr>
        <p:spPr bwMode="auto">
          <a:xfrm>
            <a:off x="4411494" y="5632314"/>
            <a:ext cx="457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59" name="Line 18">
            <a:extLst>
              <a:ext uri="{FF2B5EF4-FFF2-40B4-BE49-F238E27FC236}">
                <a16:creationId xmlns:a16="http://schemas.microsoft.com/office/drawing/2014/main" id="{6E4B6FDC-9043-4FF5-A26C-B358FC0CAD81}"/>
              </a:ext>
            </a:extLst>
          </p:cNvPr>
          <p:cNvSpPr>
            <a:spLocks noChangeShapeType="1"/>
          </p:cNvSpPr>
          <p:nvPr/>
        </p:nvSpPr>
        <p:spPr bwMode="auto">
          <a:xfrm>
            <a:off x="1896894" y="3041514"/>
            <a:ext cx="0" cy="2743200"/>
          </a:xfrm>
          <a:prstGeom prst="line">
            <a:avLst/>
          </a:prstGeom>
          <a:noFill/>
          <a:ln w="1905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0" name="Line 19">
            <a:extLst>
              <a:ext uri="{FF2B5EF4-FFF2-40B4-BE49-F238E27FC236}">
                <a16:creationId xmlns:a16="http://schemas.microsoft.com/office/drawing/2014/main" id="{A1CB045F-5603-47E3-B417-43D5DA9F9939}"/>
              </a:ext>
            </a:extLst>
          </p:cNvPr>
          <p:cNvSpPr>
            <a:spLocks noChangeShapeType="1"/>
          </p:cNvSpPr>
          <p:nvPr/>
        </p:nvSpPr>
        <p:spPr bwMode="auto">
          <a:xfrm>
            <a:off x="1896894" y="5784714"/>
            <a:ext cx="2438400" cy="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1" name="Line 20">
            <a:extLst>
              <a:ext uri="{FF2B5EF4-FFF2-40B4-BE49-F238E27FC236}">
                <a16:creationId xmlns:a16="http://schemas.microsoft.com/office/drawing/2014/main" id="{4C9A8FFF-96C0-4588-84AF-292CC1B9A1C9}"/>
              </a:ext>
            </a:extLst>
          </p:cNvPr>
          <p:cNvSpPr>
            <a:spLocks noChangeShapeType="1"/>
          </p:cNvSpPr>
          <p:nvPr/>
        </p:nvSpPr>
        <p:spPr bwMode="auto">
          <a:xfrm flipV="1">
            <a:off x="2658894" y="1822314"/>
            <a:ext cx="4191000"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2" name="Line 21">
            <a:extLst>
              <a:ext uri="{FF2B5EF4-FFF2-40B4-BE49-F238E27FC236}">
                <a16:creationId xmlns:a16="http://schemas.microsoft.com/office/drawing/2014/main" id="{B4ADAF35-7679-46DE-9172-84DE024B9A0C}"/>
              </a:ext>
            </a:extLst>
          </p:cNvPr>
          <p:cNvSpPr>
            <a:spLocks noChangeShapeType="1"/>
          </p:cNvSpPr>
          <p:nvPr/>
        </p:nvSpPr>
        <p:spPr bwMode="auto">
          <a:xfrm>
            <a:off x="2658894" y="1822314"/>
            <a:ext cx="0" cy="83820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3" name="Line 22">
            <a:extLst>
              <a:ext uri="{FF2B5EF4-FFF2-40B4-BE49-F238E27FC236}">
                <a16:creationId xmlns:a16="http://schemas.microsoft.com/office/drawing/2014/main" id="{9E34FA15-F467-4CAF-AC0B-9F7F49C9D870}"/>
              </a:ext>
            </a:extLst>
          </p:cNvPr>
          <p:cNvSpPr>
            <a:spLocks noChangeShapeType="1"/>
          </p:cNvSpPr>
          <p:nvPr/>
        </p:nvSpPr>
        <p:spPr bwMode="auto">
          <a:xfrm>
            <a:off x="6849894" y="1822314"/>
            <a:ext cx="0" cy="533400"/>
          </a:xfrm>
          <a:prstGeom prst="line">
            <a:avLst/>
          </a:prstGeom>
          <a:noFill/>
          <a:ln w="19050">
            <a:solidFill>
              <a:sysClr val="windowText" lastClr="000000"/>
            </a:solidFill>
            <a:round/>
            <a:headEnd/>
            <a:tailEnd type="arrow"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4" name="Rectangle 23">
            <a:extLst>
              <a:ext uri="{FF2B5EF4-FFF2-40B4-BE49-F238E27FC236}">
                <a16:creationId xmlns:a16="http://schemas.microsoft.com/office/drawing/2014/main" id="{56312220-F1B8-474A-99B6-4502113CA9A1}"/>
              </a:ext>
            </a:extLst>
          </p:cNvPr>
          <p:cNvSpPr>
            <a:spLocks noChangeArrowheads="1"/>
          </p:cNvSpPr>
          <p:nvPr/>
        </p:nvSpPr>
        <p:spPr bwMode="auto">
          <a:xfrm>
            <a:off x="753894" y="1898514"/>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Logical address</a:t>
            </a:r>
          </a:p>
        </p:txBody>
      </p:sp>
      <p:sp>
        <p:nvSpPr>
          <p:cNvPr id="65" name="Rectangle 24">
            <a:extLst>
              <a:ext uri="{FF2B5EF4-FFF2-40B4-BE49-F238E27FC236}">
                <a16:creationId xmlns:a16="http://schemas.microsoft.com/office/drawing/2014/main" id="{D3A5ADA0-98F9-44C9-A281-263EFF383EDE}"/>
              </a:ext>
            </a:extLst>
          </p:cNvPr>
          <p:cNvSpPr>
            <a:spLocks noChangeArrowheads="1"/>
          </p:cNvSpPr>
          <p:nvPr/>
        </p:nvSpPr>
        <p:spPr bwMode="auto">
          <a:xfrm>
            <a:off x="7002294" y="1669914"/>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Physical address</a:t>
            </a:r>
          </a:p>
        </p:txBody>
      </p:sp>
      <p:sp>
        <p:nvSpPr>
          <p:cNvPr id="66" name="Rectangle 25">
            <a:extLst>
              <a:ext uri="{FF2B5EF4-FFF2-40B4-BE49-F238E27FC236}">
                <a16:creationId xmlns:a16="http://schemas.microsoft.com/office/drawing/2014/main" id="{CC4C0034-F52C-49D4-AF99-9F1FBA11748F}"/>
              </a:ext>
            </a:extLst>
          </p:cNvPr>
          <p:cNvSpPr>
            <a:spLocks noChangeArrowheads="1"/>
          </p:cNvSpPr>
          <p:nvPr/>
        </p:nvSpPr>
        <p:spPr bwMode="auto">
          <a:xfrm>
            <a:off x="4335294" y="31177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67" name="Rectangle 26">
            <a:extLst>
              <a:ext uri="{FF2B5EF4-FFF2-40B4-BE49-F238E27FC236}">
                <a16:creationId xmlns:a16="http://schemas.microsoft.com/office/drawing/2014/main" id="{85835F03-9D1F-4E98-B4B6-A1285F8F0CC4}"/>
              </a:ext>
            </a:extLst>
          </p:cNvPr>
          <p:cNvSpPr>
            <a:spLocks noChangeArrowheads="1"/>
          </p:cNvSpPr>
          <p:nvPr/>
        </p:nvSpPr>
        <p:spPr bwMode="auto">
          <a:xfrm>
            <a:off x="4335294" y="34987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sp>
        <p:nvSpPr>
          <p:cNvPr id="68" name="Rectangle 27">
            <a:extLst>
              <a:ext uri="{FF2B5EF4-FFF2-40B4-BE49-F238E27FC236}">
                <a16:creationId xmlns:a16="http://schemas.microsoft.com/office/drawing/2014/main" id="{1A5775D6-F41F-4F1D-8238-A23515FA7A5D}"/>
              </a:ext>
            </a:extLst>
          </p:cNvPr>
          <p:cNvSpPr>
            <a:spLocks noChangeArrowheads="1"/>
          </p:cNvSpPr>
          <p:nvPr/>
        </p:nvSpPr>
        <p:spPr bwMode="auto">
          <a:xfrm>
            <a:off x="4335294" y="38797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sp>
        <p:nvSpPr>
          <p:cNvPr id="69" name="Rectangle 28">
            <a:extLst>
              <a:ext uri="{FF2B5EF4-FFF2-40B4-BE49-F238E27FC236}">
                <a16:creationId xmlns:a16="http://schemas.microsoft.com/office/drawing/2014/main" id="{299A93D7-CC9C-4B7B-952D-55C1243E52A3}"/>
              </a:ext>
            </a:extLst>
          </p:cNvPr>
          <p:cNvSpPr>
            <a:spLocks noChangeArrowheads="1"/>
          </p:cNvSpPr>
          <p:nvPr/>
        </p:nvSpPr>
        <p:spPr bwMode="auto">
          <a:xfrm>
            <a:off x="3725694" y="2812914"/>
            <a:ext cx="1219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a:solidFill>
                  <a:prstClr val="black"/>
                </a:solidFill>
                <a:latin typeface="Arial" charset="0"/>
                <a:ea typeface="新細明體" pitchFamily="18" charset="-120"/>
              </a:rPr>
              <a:t>TLB</a:t>
            </a:r>
          </a:p>
        </p:txBody>
      </p:sp>
      <p:sp>
        <p:nvSpPr>
          <p:cNvPr id="70" name="Rectangle 29">
            <a:extLst>
              <a:ext uri="{FF2B5EF4-FFF2-40B4-BE49-F238E27FC236}">
                <a16:creationId xmlns:a16="http://schemas.microsoft.com/office/drawing/2014/main" id="{B97307BA-DD1C-4A78-A113-F0DF6E2D8630}"/>
              </a:ext>
            </a:extLst>
          </p:cNvPr>
          <p:cNvSpPr>
            <a:spLocks noChangeArrowheads="1"/>
          </p:cNvSpPr>
          <p:nvPr/>
        </p:nvSpPr>
        <p:spPr bwMode="auto">
          <a:xfrm>
            <a:off x="3497094" y="31177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71" name="Rectangle 30">
            <a:extLst>
              <a:ext uri="{FF2B5EF4-FFF2-40B4-BE49-F238E27FC236}">
                <a16:creationId xmlns:a16="http://schemas.microsoft.com/office/drawing/2014/main" id="{B168AEFE-23EC-4C97-A995-F3CF6C2437E3}"/>
              </a:ext>
            </a:extLst>
          </p:cNvPr>
          <p:cNvSpPr>
            <a:spLocks noChangeArrowheads="1"/>
          </p:cNvSpPr>
          <p:nvPr/>
        </p:nvSpPr>
        <p:spPr bwMode="auto">
          <a:xfrm>
            <a:off x="3497094" y="34987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00000</a:t>
            </a:r>
          </a:p>
        </p:txBody>
      </p:sp>
      <p:sp>
        <p:nvSpPr>
          <p:cNvPr id="72" name="Rectangle 31">
            <a:extLst>
              <a:ext uri="{FF2B5EF4-FFF2-40B4-BE49-F238E27FC236}">
                <a16:creationId xmlns:a16="http://schemas.microsoft.com/office/drawing/2014/main" id="{15206DD4-78DE-4929-84C1-A629E188D054}"/>
              </a:ext>
            </a:extLst>
          </p:cNvPr>
          <p:cNvSpPr>
            <a:spLocks noChangeArrowheads="1"/>
          </p:cNvSpPr>
          <p:nvPr/>
        </p:nvSpPr>
        <p:spPr bwMode="auto">
          <a:xfrm>
            <a:off x="3497094" y="3879714"/>
            <a:ext cx="838200" cy="3810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a:t>
            </a:r>
          </a:p>
        </p:txBody>
      </p:sp>
      <p:grpSp>
        <p:nvGrpSpPr>
          <p:cNvPr id="73" name="Group 32">
            <a:extLst>
              <a:ext uri="{FF2B5EF4-FFF2-40B4-BE49-F238E27FC236}">
                <a16:creationId xmlns:a16="http://schemas.microsoft.com/office/drawing/2014/main" id="{4C15761B-7A54-4D0B-A022-720A2001AE39}"/>
              </a:ext>
            </a:extLst>
          </p:cNvPr>
          <p:cNvGrpSpPr>
            <a:grpSpLocks/>
          </p:cNvGrpSpPr>
          <p:nvPr/>
        </p:nvGrpSpPr>
        <p:grpSpPr bwMode="auto">
          <a:xfrm>
            <a:off x="3497094" y="2355714"/>
            <a:ext cx="2971800" cy="3429000"/>
            <a:chOff x="1872" y="1584"/>
            <a:chExt cx="1872" cy="2160"/>
          </a:xfrm>
        </p:grpSpPr>
        <p:sp>
          <p:nvSpPr>
            <p:cNvPr id="74" name="Line 33">
              <a:extLst>
                <a:ext uri="{FF2B5EF4-FFF2-40B4-BE49-F238E27FC236}">
                  <a16:creationId xmlns:a16="http://schemas.microsoft.com/office/drawing/2014/main" id="{5CB6ADA7-A09C-4E47-AA0C-B5ED030B7E49}"/>
                </a:ext>
              </a:extLst>
            </p:cNvPr>
            <p:cNvSpPr>
              <a:spLocks noChangeShapeType="1"/>
            </p:cNvSpPr>
            <p:nvPr/>
          </p:nvSpPr>
          <p:spPr bwMode="auto">
            <a:xfrm>
              <a:off x="3264" y="3744"/>
              <a:ext cx="192" cy="0"/>
            </a:xfrm>
            <a:prstGeom prst="line">
              <a:avLst/>
            </a:prstGeom>
            <a:noFill/>
            <a:ln w="19050">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5" name="Line 34">
              <a:extLst>
                <a:ext uri="{FF2B5EF4-FFF2-40B4-BE49-F238E27FC236}">
                  <a16:creationId xmlns:a16="http://schemas.microsoft.com/office/drawing/2014/main" id="{FB9E2D8F-C188-4BE0-A787-990B3B164B81}"/>
                </a:ext>
              </a:extLst>
            </p:cNvPr>
            <p:cNvSpPr>
              <a:spLocks noChangeShapeType="1"/>
            </p:cNvSpPr>
            <p:nvPr/>
          </p:nvSpPr>
          <p:spPr bwMode="auto">
            <a:xfrm>
              <a:off x="3456" y="1872"/>
              <a:ext cx="0" cy="1872"/>
            </a:xfrm>
            <a:prstGeom prst="line">
              <a:avLst/>
            </a:prstGeom>
            <a:noFill/>
            <a:ln w="19050">
              <a:solidFill>
                <a:sysClr val="windowText" lastClr="000000"/>
              </a:solidFill>
              <a:round/>
              <a:headEnd type="arrow" w="med" len="me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6" name="Rectangle 35">
              <a:extLst>
                <a:ext uri="{FF2B5EF4-FFF2-40B4-BE49-F238E27FC236}">
                  <a16:creationId xmlns:a16="http://schemas.microsoft.com/office/drawing/2014/main" id="{5294B085-C3AD-49D5-B5EA-6DDB9F7C3F0A}"/>
                </a:ext>
              </a:extLst>
            </p:cNvPr>
            <p:cNvSpPr>
              <a:spLocks noChangeArrowheads="1"/>
            </p:cNvSpPr>
            <p:nvPr/>
          </p:nvSpPr>
          <p:spPr bwMode="auto">
            <a:xfrm>
              <a:off x="3216" y="1584"/>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77" name="Line 36">
              <a:extLst>
                <a:ext uri="{FF2B5EF4-FFF2-40B4-BE49-F238E27FC236}">
                  <a16:creationId xmlns:a16="http://schemas.microsoft.com/office/drawing/2014/main" id="{54BD4DF8-5D2A-400A-8DE1-5287D2D47D6C}"/>
                </a:ext>
              </a:extLst>
            </p:cNvPr>
            <p:cNvSpPr>
              <a:spLocks noChangeShapeType="1"/>
            </p:cNvSpPr>
            <p:nvPr/>
          </p:nvSpPr>
          <p:spPr bwMode="auto">
            <a:xfrm>
              <a:off x="2928" y="2640"/>
              <a:ext cx="528" cy="0"/>
            </a:xfrm>
            <a:prstGeom prst="line">
              <a:avLst/>
            </a:prstGeom>
            <a:noFill/>
            <a:ln w="19050">
              <a:solidFill>
                <a:sysClr val="windowText" lastClr="000000"/>
              </a:solidFill>
              <a:round/>
              <a:headEnd type="arrow" w="med" len="me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8" name="Rectangle 37">
              <a:extLst>
                <a:ext uri="{FF2B5EF4-FFF2-40B4-BE49-F238E27FC236}">
                  <a16:creationId xmlns:a16="http://schemas.microsoft.com/office/drawing/2014/main" id="{069ABCAF-F408-41CB-AA43-A4BEEBB39B2B}"/>
                </a:ext>
              </a:extLst>
            </p:cNvPr>
            <p:cNvSpPr>
              <a:spLocks noChangeArrowheads="1"/>
            </p:cNvSpPr>
            <p:nvPr/>
          </p:nvSpPr>
          <p:spPr bwMode="auto">
            <a:xfrm>
              <a:off x="2400" y="2544"/>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00001</a:t>
              </a:r>
            </a:p>
          </p:txBody>
        </p:sp>
        <p:sp>
          <p:nvSpPr>
            <p:cNvPr id="79" name="Rectangle 38">
              <a:extLst>
                <a:ext uri="{FF2B5EF4-FFF2-40B4-BE49-F238E27FC236}">
                  <a16:creationId xmlns:a16="http://schemas.microsoft.com/office/drawing/2014/main" id="{97C94433-28EC-4510-9F06-C40173CA7CF5}"/>
                </a:ext>
              </a:extLst>
            </p:cNvPr>
            <p:cNvSpPr>
              <a:spLocks noChangeArrowheads="1"/>
            </p:cNvSpPr>
            <p:nvPr/>
          </p:nvSpPr>
          <p:spPr bwMode="auto">
            <a:xfrm>
              <a:off x="1872" y="2544"/>
              <a:ext cx="52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00002</a:t>
              </a:r>
            </a:p>
          </p:txBody>
        </p:sp>
      </p:grpSp>
      <p:sp>
        <p:nvSpPr>
          <p:cNvPr id="80" name="Rectangle 39">
            <a:extLst>
              <a:ext uri="{FF2B5EF4-FFF2-40B4-BE49-F238E27FC236}">
                <a16:creationId xmlns:a16="http://schemas.microsoft.com/office/drawing/2014/main" id="{B507042C-392A-4C35-8BF7-7E5816BA4CA5}"/>
              </a:ext>
            </a:extLst>
          </p:cNvPr>
          <p:cNvSpPr>
            <a:spLocks noChangeArrowheads="1"/>
          </p:cNvSpPr>
          <p:nvPr/>
        </p:nvSpPr>
        <p:spPr bwMode="auto">
          <a:xfrm>
            <a:off x="6316494" y="3270114"/>
            <a:ext cx="3124200" cy="22860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If the page mapping is not found (a </a:t>
            </a:r>
            <a:r>
              <a:rPr kumimoji="1" lang="en-US" altLang="zh-TW" sz="1800" b="0" i="0" u="none" strike="noStrike" kern="0" cap="none" spc="0" normalizeH="0" baseline="0" noProof="0" dirty="0">
                <a:ln>
                  <a:noFill/>
                </a:ln>
                <a:solidFill>
                  <a:srgbClr val="FF0000"/>
                </a:solidFill>
                <a:effectLst/>
                <a:uLnTx/>
                <a:uFillTx/>
                <a:latin typeface="Arial" charset="0"/>
                <a:ea typeface="新細明體" pitchFamily="18" charset="-120"/>
              </a:rPr>
              <a:t>TLB miss</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the CPU looks up the PTE of the page in page table and form the physical address.  This mapping is also </a:t>
            </a:r>
            <a:r>
              <a:rPr kumimoji="1" lang="en-US" altLang="zh-TW" sz="1800" b="0" i="0" u="none" strike="noStrike" kern="0" cap="none" spc="0" normalizeH="0" baseline="0" noProof="0" dirty="0">
                <a:ln>
                  <a:noFill/>
                </a:ln>
                <a:solidFill>
                  <a:srgbClr val="FF0000"/>
                </a:solidFill>
                <a:effectLst/>
                <a:uLnTx/>
                <a:uFillTx/>
                <a:latin typeface="Arial" charset="0"/>
                <a:ea typeface="新細明體" pitchFamily="18" charset="-120"/>
              </a:rPr>
              <a:t>inserted</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into the TLB.</a:t>
            </a:r>
          </a:p>
        </p:txBody>
      </p:sp>
    </p:spTree>
    <p:extLst>
      <p:ext uri="{BB962C8B-B14F-4D97-AF65-F5344CB8AC3E}">
        <p14:creationId xmlns:p14="http://schemas.microsoft.com/office/powerpoint/2010/main" val="24305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90800" y="533400"/>
            <a:ext cx="7772400" cy="1143000"/>
          </a:xfrm>
        </p:spPr>
        <p:txBody>
          <a:bodyPr/>
          <a:lstStyle/>
          <a:p>
            <a:pPr algn="ctr" eaLnBrk="1" hangingPunct="1"/>
            <a:r>
              <a:rPr lang="en-US" altLang="zh-TW" sz="4000">
                <a:ea typeface="新細明體" pitchFamily="18" charset="-120"/>
              </a:rPr>
              <a:t>Address translated dynamically…</a:t>
            </a:r>
          </a:p>
        </p:txBody>
      </p:sp>
      <p:grpSp>
        <p:nvGrpSpPr>
          <p:cNvPr id="2" name="Group 3"/>
          <p:cNvGrpSpPr>
            <a:grpSpLocks/>
          </p:cNvGrpSpPr>
          <p:nvPr/>
        </p:nvGrpSpPr>
        <p:grpSpPr bwMode="auto">
          <a:xfrm>
            <a:off x="5562600" y="5105400"/>
            <a:ext cx="2667000" cy="1239838"/>
            <a:chOff x="2544" y="3456"/>
            <a:chExt cx="1680" cy="781"/>
          </a:xfrm>
        </p:grpSpPr>
        <p:sp>
          <p:nvSpPr>
            <p:cNvPr id="17459" name="Rectangle 4"/>
            <p:cNvSpPr>
              <a:spLocks noChangeArrowheads="1"/>
            </p:cNvSpPr>
            <p:nvPr/>
          </p:nvSpPr>
          <p:spPr bwMode="auto">
            <a:xfrm>
              <a:off x="2784" y="3456"/>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17460" name="Rectangle 5"/>
            <p:cNvSpPr>
              <a:spLocks noChangeArrowheads="1"/>
            </p:cNvSpPr>
            <p:nvPr/>
          </p:nvSpPr>
          <p:spPr bwMode="auto">
            <a:xfrm>
              <a:off x="2784" y="3652"/>
              <a:ext cx="432" cy="19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17461" name="Rectangle 6"/>
            <p:cNvSpPr>
              <a:spLocks noChangeArrowheads="1"/>
            </p:cNvSpPr>
            <p:nvPr/>
          </p:nvSpPr>
          <p:spPr bwMode="auto">
            <a:xfrm>
              <a:off x="2784" y="3849"/>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17462" name="Rectangle 7"/>
            <p:cNvSpPr>
              <a:spLocks noChangeArrowheads="1"/>
            </p:cNvSpPr>
            <p:nvPr/>
          </p:nvSpPr>
          <p:spPr bwMode="auto">
            <a:xfrm>
              <a:off x="3264" y="3456"/>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00026</a:t>
              </a:r>
            </a:p>
          </p:txBody>
        </p:sp>
        <p:sp>
          <p:nvSpPr>
            <p:cNvPr id="17463" name="Rectangle 8"/>
            <p:cNvSpPr>
              <a:spLocks noChangeArrowheads="1"/>
            </p:cNvSpPr>
            <p:nvPr/>
          </p:nvSpPr>
          <p:spPr bwMode="auto">
            <a:xfrm>
              <a:off x="3264" y="3652"/>
              <a:ext cx="52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00027</a:t>
              </a:r>
            </a:p>
          </p:txBody>
        </p:sp>
        <p:sp>
          <p:nvSpPr>
            <p:cNvPr id="17464" name="Rectangle 9"/>
            <p:cNvSpPr>
              <a:spLocks noChangeArrowheads="1"/>
            </p:cNvSpPr>
            <p:nvPr/>
          </p:nvSpPr>
          <p:spPr bwMode="auto">
            <a:xfrm>
              <a:off x="3264" y="3849"/>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00028</a:t>
              </a:r>
            </a:p>
          </p:txBody>
        </p:sp>
        <p:sp>
          <p:nvSpPr>
            <p:cNvPr id="17465" name="Rectangle 10"/>
            <p:cNvSpPr>
              <a:spLocks noChangeArrowheads="1"/>
            </p:cNvSpPr>
            <p:nvPr/>
          </p:nvSpPr>
          <p:spPr bwMode="auto">
            <a:xfrm>
              <a:off x="2544" y="4093"/>
              <a:ext cx="168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 of process C</a:t>
              </a:r>
            </a:p>
          </p:txBody>
        </p:sp>
      </p:grpSp>
      <p:sp>
        <p:nvSpPr>
          <p:cNvPr id="1082379" name="Rectangle 11"/>
          <p:cNvSpPr>
            <a:spLocks noChangeArrowheads="1"/>
          </p:cNvSpPr>
          <p:nvPr/>
        </p:nvSpPr>
        <p:spPr bwMode="auto">
          <a:xfrm>
            <a:off x="1981200" y="2133600"/>
            <a:ext cx="3429000" cy="25146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a:solidFill>
                  <a:srgbClr val="000000"/>
                </a:solidFill>
                <a:latin typeface="Arial" charset="0"/>
                <a:ea typeface="新細明體" pitchFamily="18" charset="-120"/>
              </a:rPr>
              <a:t>Suppose “a=0” is compiled to the assembly “mov [00000100], 0”. At the moment that the CPU executes this instruction, the logical address 0x00000100 will be translated to the physical address 0x00026100 using the page table.</a:t>
            </a:r>
          </a:p>
        </p:txBody>
      </p:sp>
      <p:sp>
        <p:nvSpPr>
          <p:cNvPr id="17413" name="Rectangle 12"/>
          <p:cNvSpPr>
            <a:spLocks noChangeArrowheads="1"/>
          </p:cNvSpPr>
          <p:nvPr/>
        </p:nvSpPr>
        <p:spPr bwMode="auto">
          <a:xfrm>
            <a:off x="9601200" y="279241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00024</a:t>
            </a:r>
          </a:p>
        </p:txBody>
      </p:sp>
      <p:sp>
        <p:nvSpPr>
          <p:cNvPr id="17414" name="Rectangle 13"/>
          <p:cNvSpPr>
            <a:spLocks noChangeArrowheads="1"/>
          </p:cNvSpPr>
          <p:nvPr/>
        </p:nvSpPr>
        <p:spPr bwMode="auto">
          <a:xfrm>
            <a:off x="9601200" y="3136900"/>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00025</a:t>
            </a:r>
          </a:p>
        </p:txBody>
      </p:sp>
      <p:sp>
        <p:nvSpPr>
          <p:cNvPr id="17415" name="Rectangle 14"/>
          <p:cNvSpPr>
            <a:spLocks noChangeArrowheads="1"/>
          </p:cNvSpPr>
          <p:nvPr/>
        </p:nvSpPr>
        <p:spPr bwMode="auto">
          <a:xfrm>
            <a:off x="9601200" y="3481389"/>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00026</a:t>
            </a:r>
          </a:p>
        </p:txBody>
      </p:sp>
      <p:sp>
        <p:nvSpPr>
          <p:cNvPr id="17416" name="Rectangle 15"/>
          <p:cNvSpPr>
            <a:spLocks noChangeArrowheads="1"/>
          </p:cNvSpPr>
          <p:nvPr/>
        </p:nvSpPr>
        <p:spPr bwMode="auto">
          <a:xfrm>
            <a:off x="9601200" y="382587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00027</a:t>
            </a:r>
          </a:p>
        </p:txBody>
      </p:sp>
      <p:sp>
        <p:nvSpPr>
          <p:cNvPr id="17417" name="Rectangle 16"/>
          <p:cNvSpPr>
            <a:spLocks noChangeArrowheads="1"/>
          </p:cNvSpPr>
          <p:nvPr/>
        </p:nvSpPr>
        <p:spPr bwMode="auto">
          <a:xfrm>
            <a:off x="9601200" y="417036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00028</a:t>
            </a:r>
          </a:p>
        </p:txBody>
      </p:sp>
      <p:sp>
        <p:nvSpPr>
          <p:cNvPr id="17418" name="Rectangle 17"/>
          <p:cNvSpPr>
            <a:spLocks noChangeArrowheads="1"/>
          </p:cNvSpPr>
          <p:nvPr/>
        </p:nvSpPr>
        <p:spPr bwMode="auto">
          <a:xfrm>
            <a:off x="9601200" y="4514850"/>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00029</a:t>
            </a:r>
          </a:p>
        </p:txBody>
      </p:sp>
      <p:sp>
        <p:nvSpPr>
          <p:cNvPr id="17419" name="Rectangle 18"/>
          <p:cNvSpPr>
            <a:spLocks noChangeArrowheads="1"/>
          </p:cNvSpPr>
          <p:nvPr/>
        </p:nvSpPr>
        <p:spPr bwMode="auto">
          <a:xfrm>
            <a:off x="8382000" y="3481389"/>
            <a:ext cx="1219200" cy="34448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20" name="Rectangle 19"/>
          <p:cNvSpPr>
            <a:spLocks noChangeArrowheads="1"/>
          </p:cNvSpPr>
          <p:nvPr/>
        </p:nvSpPr>
        <p:spPr bwMode="auto">
          <a:xfrm>
            <a:off x="8382000" y="3136900"/>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21" name="Rectangle 20"/>
          <p:cNvSpPr>
            <a:spLocks noChangeArrowheads="1"/>
          </p:cNvSpPr>
          <p:nvPr/>
        </p:nvSpPr>
        <p:spPr bwMode="auto">
          <a:xfrm>
            <a:off x="8382000" y="3825875"/>
            <a:ext cx="1219200" cy="344488"/>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22" name="Rectangle 21"/>
          <p:cNvSpPr>
            <a:spLocks noChangeArrowheads="1"/>
          </p:cNvSpPr>
          <p:nvPr/>
        </p:nvSpPr>
        <p:spPr bwMode="auto">
          <a:xfrm>
            <a:off x="8382000" y="2105025"/>
            <a:ext cx="12192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23" name="Rectangle 22"/>
          <p:cNvSpPr>
            <a:spLocks noChangeArrowheads="1"/>
          </p:cNvSpPr>
          <p:nvPr/>
        </p:nvSpPr>
        <p:spPr bwMode="auto">
          <a:xfrm>
            <a:off x="8382000" y="4170364"/>
            <a:ext cx="1219200" cy="34448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24" name="Line 23"/>
          <p:cNvSpPr>
            <a:spLocks noChangeShapeType="1"/>
          </p:cNvSpPr>
          <p:nvPr/>
        </p:nvSpPr>
        <p:spPr bwMode="auto">
          <a:xfrm>
            <a:off x="9601200" y="48593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7425" name="Line 24"/>
          <p:cNvSpPr>
            <a:spLocks noChangeShapeType="1"/>
          </p:cNvSpPr>
          <p:nvPr/>
        </p:nvSpPr>
        <p:spPr bwMode="auto">
          <a:xfrm>
            <a:off x="8382000" y="48593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7426" name="Rectangle 25"/>
          <p:cNvSpPr>
            <a:spLocks noChangeArrowheads="1"/>
          </p:cNvSpPr>
          <p:nvPr/>
        </p:nvSpPr>
        <p:spPr bwMode="auto">
          <a:xfrm>
            <a:off x="6477000" y="3825875"/>
            <a:ext cx="1219200" cy="344488"/>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27" name="Rectangle 26"/>
          <p:cNvSpPr>
            <a:spLocks noChangeArrowheads="1"/>
          </p:cNvSpPr>
          <p:nvPr/>
        </p:nvSpPr>
        <p:spPr bwMode="auto">
          <a:xfrm>
            <a:off x="6477000" y="4170364"/>
            <a:ext cx="1219200" cy="344487"/>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28" name="Rectangle 27"/>
          <p:cNvSpPr>
            <a:spLocks noChangeArrowheads="1"/>
          </p:cNvSpPr>
          <p:nvPr/>
        </p:nvSpPr>
        <p:spPr bwMode="auto">
          <a:xfrm>
            <a:off x="6477000" y="3481389"/>
            <a:ext cx="1219200" cy="344487"/>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29" name="Line 28"/>
          <p:cNvSpPr>
            <a:spLocks noChangeShapeType="1"/>
          </p:cNvSpPr>
          <p:nvPr/>
        </p:nvSpPr>
        <p:spPr bwMode="auto">
          <a:xfrm flipV="1">
            <a:off x="7620000" y="3687763"/>
            <a:ext cx="7620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7430" name="Line 29"/>
          <p:cNvSpPr>
            <a:spLocks noChangeShapeType="1"/>
          </p:cNvSpPr>
          <p:nvPr/>
        </p:nvSpPr>
        <p:spPr bwMode="auto">
          <a:xfrm>
            <a:off x="7620000" y="4032250"/>
            <a:ext cx="7620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7431" name="Line 30"/>
          <p:cNvSpPr>
            <a:spLocks noChangeShapeType="1"/>
          </p:cNvSpPr>
          <p:nvPr/>
        </p:nvSpPr>
        <p:spPr bwMode="auto">
          <a:xfrm>
            <a:off x="7620000" y="4376738"/>
            <a:ext cx="7620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7432" name="Rectangle 31"/>
          <p:cNvSpPr>
            <a:spLocks noChangeArrowheads="1"/>
          </p:cNvSpPr>
          <p:nvPr/>
        </p:nvSpPr>
        <p:spPr bwMode="auto">
          <a:xfrm>
            <a:off x="8382000" y="5133976"/>
            <a:ext cx="1219200" cy="27622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sp>
        <p:nvSpPr>
          <p:cNvPr id="17433" name="Rectangle 32"/>
          <p:cNvSpPr>
            <a:spLocks noChangeArrowheads="1"/>
          </p:cNvSpPr>
          <p:nvPr/>
        </p:nvSpPr>
        <p:spPr bwMode="auto">
          <a:xfrm>
            <a:off x="6477000" y="4583114"/>
            <a:ext cx="1219200" cy="414337"/>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17434" name="Rectangle 33"/>
          <p:cNvSpPr>
            <a:spLocks noChangeArrowheads="1"/>
          </p:cNvSpPr>
          <p:nvPr/>
        </p:nvSpPr>
        <p:spPr bwMode="auto">
          <a:xfrm>
            <a:off x="5638800" y="3481389"/>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17435" name="Rectangle 34"/>
          <p:cNvSpPr>
            <a:spLocks noChangeArrowheads="1"/>
          </p:cNvSpPr>
          <p:nvPr/>
        </p:nvSpPr>
        <p:spPr bwMode="auto">
          <a:xfrm>
            <a:off x="5638800" y="382587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17436" name="Rectangle 35"/>
          <p:cNvSpPr>
            <a:spLocks noChangeArrowheads="1"/>
          </p:cNvSpPr>
          <p:nvPr/>
        </p:nvSpPr>
        <p:spPr bwMode="auto">
          <a:xfrm>
            <a:off x="5638800" y="417036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17437" name="Line 36"/>
          <p:cNvSpPr>
            <a:spLocks noChangeShapeType="1"/>
          </p:cNvSpPr>
          <p:nvPr/>
        </p:nvSpPr>
        <p:spPr bwMode="auto">
          <a:xfrm>
            <a:off x="9601200" y="1897063"/>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7438" name="Line 37"/>
          <p:cNvSpPr>
            <a:spLocks noChangeShapeType="1"/>
          </p:cNvSpPr>
          <p:nvPr/>
        </p:nvSpPr>
        <p:spPr bwMode="auto">
          <a:xfrm>
            <a:off x="8382000" y="1897063"/>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7439" name="Rectangle 38"/>
          <p:cNvSpPr>
            <a:spLocks noChangeArrowheads="1"/>
          </p:cNvSpPr>
          <p:nvPr/>
        </p:nvSpPr>
        <p:spPr bwMode="auto">
          <a:xfrm>
            <a:off x="6858000" y="3551238"/>
            <a:ext cx="609600" cy="15716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7440" name="Rectangle 39"/>
          <p:cNvSpPr>
            <a:spLocks noChangeArrowheads="1"/>
          </p:cNvSpPr>
          <p:nvPr/>
        </p:nvSpPr>
        <p:spPr bwMode="auto">
          <a:xfrm>
            <a:off x="8763000" y="3551238"/>
            <a:ext cx="609600" cy="15716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7441" name="Rectangle 40"/>
          <p:cNvSpPr>
            <a:spLocks noChangeArrowheads="1"/>
          </p:cNvSpPr>
          <p:nvPr/>
        </p:nvSpPr>
        <p:spPr bwMode="auto">
          <a:xfrm>
            <a:off x="6400800" y="2862264"/>
            <a:ext cx="8382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17442" name="Rectangle 41"/>
          <p:cNvSpPr>
            <a:spLocks noChangeArrowheads="1"/>
          </p:cNvSpPr>
          <p:nvPr/>
        </p:nvSpPr>
        <p:spPr bwMode="auto">
          <a:xfrm>
            <a:off x="7239000" y="2862264"/>
            <a:ext cx="6096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100</a:t>
            </a:r>
          </a:p>
        </p:txBody>
      </p:sp>
      <p:sp>
        <p:nvSpPr>
          <p:cNvPr id="17443" name="Rectangle 42"/>
          <p:cNvSpPr>
            <a:spLocks noChangeArrowheads="1"/>
          </p:cNvSpPr>
          <p:nvPr/>
        </p:nvSpPr>
        <p:spPr bwMode="auto">
          <a:xfrm>
            <a:off x="6172200" y="2586039"/>
            <a:ext cx="1981200" cy="2063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Logical address</a:t>
            </a:r>
          </a:p>
        </p:txBody>
      </p:sp>
      <p:sp>
        <p:nvSpPr>
          <p:cNvPr id="17444" name="Rectangle 43"/>
          <p:cNvSpPr>
            <a:spLocks noChangeArrowheads="1"/>
          </p:cNvSpPr>
          <p:nvPr/>
        </p:nvSpPr>
        <p:spPr bwMode="auto">
          <a:xfrm>
            <a:off x="6172200" y="1828801"/>
            <a:ext cx="1981200" cy="2063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Physical address</a:t>
            </a:r>
          </a:p>
        </p:txBody>
      </p:sp>
      <p:sp>
        <p:nvSpPr>
          <p:cNvPr id="17445" name="Line 44"/>
          <p:cNvSpPr>
            <a:spLocks noChangeShapeType="1"/>
          </p:cNvSpPr>
          <p:nvPr/>
        </p:nvSpPr>
        <p:spPr bwMode="auto">
          <a:xfrm flipH="1">
            <a:off x="7010400" y="3206750"/>
            <a:ext cx="228600" cy="274638"/>
          </a:xfrm>
          <a:prstGeom prst="line">
            <a:avLst/>
          </a:prstGeom>
          <a:noFill/>
          <a:ln w="12700">
            <a:solidFill>
              <a:schemeClr val="tx1"/>
            </a:solidFill>
            <a:round/>
            <a:headEnd type="oval" w="med" len="med"/>
            <a:tailEnd type="triangle" w="med" len="med"/>
          </a:ln>
        </p:spPr>
        <p:txBody>
          <a:bodyPr/>
          <a:lstStyle/>
          <a:p>
            <a:endParaRPr lang="en-US"/>
          </a:p>
        </p:txBody>
      </p:sp>
      <p:sp>
        <p:nvSpPr>
          <p:cNvPr id="17446" name="Rectangle 45"/>
          <p:cNvSpPr>
            <a:spLocks noChangeArrowheads="1"/>
          </p:cNvSpPr>
          <p:nvPr/>
        </p:nvSpPr>
        <p:spPr bwMode="auto">
          <a:xfrm>
            <a:off x="6400800" y="2105025"/>
            <a:ext cx="8382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00026</a:t>
            </a:r>
          </a:p>
        </p:txBody>
      </p:sp>
      <p:sp>
        <p:nvSpPr>
          <p:cNvPr id="17447" name="Rectangle 46"/>
          <p:cNvSpPr>
            <a:spLocks noChangeArrowheads="1"/>
          </p:cNvSpPr>
          <p:nvPr/>
        </p:nvSpPr>
        <p:spPr bwMode="auto">
          <a:xfrm>
            <a:off x="7239000" y="2105025"/>
            <a:ext cx="6096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100</a:t>
            </a:r>
          </a:p>
        </p:txBody>
      </p:sp>
      <p:sp>
        <p:nvSpPr>
          <p:cNvPr id="17448" name="Rectangle 47"/>
          <p:cNvSpPr>
            <a:spLocks noChangeArrowheads="1"/>
          </p:cNvSpPr>
          <p:nvPr/>
        </p:nvSpPr>
        <p:spPr bwMode="auto">
          <a:xfrm>
            <a:off x="8382000" y="4514850"/>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49" name="Rectangle 48"/>
          <p:cNvSpPr>
            <a:spLocks noChangeArrowheads="1"/>
          </p:cNvSpPr>
          <p:nvPr/>
        </p:nvSpPr>
        <p:spPr bwMode="auto">
          <a:xfrm>
            <a:off x="8382000" y="2792414"/>
            <a:ext cx="12192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50" name="Rectangle 49"/>
          <p:cNvSpPr>
            <a:spLocks noChangeArrowheads="1"/>
          </p:cNvSpPr>
          <p:nvPr/>
        </p:nvSpPr>
        <p:spPr bwMode="auto">
          <a:xfrm>
            <a:off x="8382000" y="2447925"/>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7451" name="Rectangle 50"/>
          <p:cNvSpPr>
            <a:spLocks noChangeArrowheads="1"/>
          </p:cNvSpPr>
          <p:nvPr/>
        </p:nvSpPr>
        <p:spPr bwMode="auto">
          <a:xfrm>
            <a:off x="9601200" y="2105025"/>
            <a:ext cx="8382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00022</a:t>
            </a:r>
          </a:p>
        </p:txBody>
      </p:sp>
      <p:sp>
        <p:nvSpPr>
          <p:cNvPr id="17452" name="Rectangle 51"/>
          <p:cNvSpPr>
            <a:spLocks noChangeArrowheads="1"/>
          </p:cNvSpPr>
          <p:nvPr/>
        </p:nvSpPr>
        <p:spPr bwMode="auto">
          <a:xfrm>
            <a:off x="9601200" y="244792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00023</a:t>
            </a:r>
          </a:p>
        </p:txBody>
      </p:sp>
      <p:sp>
        <p:nvSpPr>
          <p:cNvPr id="17453" name="Line 52"/>
          <p:cNvSpPr>
            <a:spLocks noChangeShapeType="1"/>
          </p:cNvSpPr>
          <p:nvPr/>
        </p:nvSpPr>
        <p:spPr bwMode="auto">
          <a:xfrm>
            <a:off x="7924800" y="2286000"/>
            <a:ext cx="762000" cy="1195388"/>
          </a:xfrm>
          <a:prstGeom prst="line">
            <a:avLst/>
          </a:prstGeom>
          <a:noFill/>
          <a:ln w="12700">
            <a:solidFill>
              <a:schemeClr val="tx1"/>
            </a:solidFill>
            <a:round/>
            <a:headEnd type="oval" w="med" len="med"/>
            <a:tailEnd type="triangle" w="med" len="med"/>
          </a:ln>
        </p:spPr>
        <p:txBody>
          <a:bodyPr/>
          <a:lstStyle/>
          <a:p>
            <a:endParaRPr lang="en-US"/>
          </a:p>
        </p:txBody>
      </p:sp>
      <p:sp>
        <p:nvSpPr>
          <p:cNvPr id="17454" name="Rectangle 53"/>
          <p:cNvSpPr>
            <a:spLocks noChangeArrowheads="1"/>
          </p:cNvSpPr>
          <p:nvPr/>
        </p:nvSpPr>
        <p:spPr bwMode="auto">
          <a:xfrm>
            <a:off x="6629400" y="3551239"/>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p>
        </p:txBody>
      </p:sp>
      <p:sp>
        <p:nvSpPr>
          <p:cNvPr id="17455" name="Rectangle 54"/>
          <p:cNvSpPr>
            <a:spLocks noChangeArrowheads="1"/>
          </p:cNvSpPr>
          <p:nvPr/>
        </p:nvSpPr>
        <p:spPr bwMode="auto">
          <a:xfrm>
            <a:off x="8534400" y="3551239"/>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p>
        </p:txBody>
      </p:sp>
      <p:sp>
        <p:nvSpPr>
          <p:cNvPr id="3" name="Slide Number Placeholder 2">
            <a:extLst>
              <a:ext uri="{FF2B5EF4-FFF2-40B4-BE49-F238E27FC236}">
                <a16:creationId xmlns:a16="http://schemas.microsoft.com/office/drawing/2014/main" id="{0C321D22-68C3-4B6E-936B-B785EE0FE596}"/>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89F9-2A24-488C-AD5D-5C86B01948CC}"/>
              </a:ext>
            </a:extLst>
          </p:cNvPr>
          <p:cNvSpPr>
            <a:spLocks noGrp="1"/>
          </p:cNvSpPr>
          <p:nvPr>
            <p:ph type="title"/>
          </p:nvPr>
        </p:nvSpPr>
        <p:spPr/>
        <p:txBody>
          <a:bodyPr/>
          <a:lstStyle/>
          <a:p>
            <a:r>
              <a:rPr lang="en-US" altLang="zh-TW" kern="0" dirty="0">
                <a:ea typeface="新細明體" pitchFamily="18" charset="-120"/>
              </a:rPr>
              <a:t>Use of a Translation Lookaside Buffer</a:t>
            </a:r>
            <a:endParaRPr lang="zh-MO" altLang="en-US" dirty="0"/>
          </a:p>
        </p:txBody>
      </p:sp>
      <p:sp>
        <p:nvSpPr>
          <p:cNvPr id="3" name="Slide Number Placeholder 2">
            <a:extLst>
              <a:ext uri="{FF2B5EF4-FFF2-40B4-BE49-F238E27FC236}">
                <a16:creationId xmlns:a16="http://schemas.microsoft.com/office/drawing/2014/main" id="{48319861-25D4-4D5F-A854-5924DAB98F08}"/>
              </a:ext>
            </a:extLst>
          </p:cNvPr>
          <p:cNvSpPr>
            <a:spLocks noGrp="1"/>
          </p:cNvSpPr>
          <p:nvPr>
            <p:ph type="sldNum" sz="quarter" idx="33"/>
          </p:nvPr>
        </p:nvSpPr>
        <p:spPr/>
        <p:txBody>
          <a:bodyPr/>
          <a:lstStyle/>
          <a:p>
            <a:fld id="{19B51A1E-902D-48AF-9020-955120F399B6}" type="slidenum">
              <a:rPr lang="en-US" noProof="0" smtClean="0"/>
              <a:pPr/>
              <a:t>40</a:t>
            </a:fld>
            <a:endParaRPr lang="en-US" noProof="0" dirty="0"/>
          </a:p>
        </p:txBody>
      </p:sp>
      <p:pic>
        <p:nvPicPr>
          <p:cNvPr id="4" name="Picture 2">
            <a:extLst>
              <a:ext uri="{FF2B5EF4-FFF2-40B4-BE49-F238E27FC236}">
                <a16:creationId xmlns:a16="http://schemas.microsoft.com/office/drawing/2014/main" id="{183BC16D-20FC-46B3-A701-C6CA11D11F4F}"/>
              </a:ext>
            </a:extLst>
          </p:cNvPr>
          <p:cNvPicPr>
            <a:picLocks noChangeAspect="1" noChangeArrowheads="1"/>
          </p:cNvPicPr>
          <p:nvPr/>
        </p:nvPicPr>
        <p:blipFill>
          <a:blip r:embed="rId2" cstate="print"/>
          <a:srcRect b="9406"/>
          <a:stretch>
            <a:fillRect/>
          </a:stretch>
        </p:blipFill>
        <p:spPr bwMode="auto">
          <a:xfrm>
            <a:off x="1114806" y="1179811"/>
            <a:ext cx="7832387" cy="5359101"/>
          </a:xfrm>
          <a:prstGeom prst="rect">
            <a:avLst/>
          </a:prstGeom>
          <a:noFill/>
          <a:ln w="9525">
            <a:noFill/>
            <a:miter lim="800000"/>
            <a:headEnd/>
            <a:tailEnd/>
          </a:ln>
        </p:spPr>
      </p:pic>
    </p:spTree>
    <p:extLst>
      <p:ext uri="{BB962C8B-B14F-4D97-AF65-F5344CB8AC3E}">
        <p14:creationId xmlns:p14="http://schemas.microsoft.com/office/powerpoint/2010/main" val="2790746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43C16D-5AA1-46D6-B52D-B7F74145B2E5}"/>
              </a:ext>
            </a:extLst>
          </p:cNvPr>
          <p:cNvSpPr>
            <a:spLocks noGrp="1"/>
          </p:cNvSpPr>
          <p:nvPr>
            <p:ph idx="1"/>
          </p:nvPr>
        </p:nvSpPr>
        <p:spPr>
          <a:xfrm>
            <a:off x="370614" y="1274325"/>
            <a:ext cx="9823974" cy="4679250"/>
          </a:xfrm>
        </p:spPr>
        <p:txBody>
          <a:bodyPr/>
          <a:lstStyle/>
          <a:p>
            <a:r>
              <a:rPr lang="en-US" altLang="zh-TW" dirty="0">
                <a:ea typeface="新細明體" pitchFamily="18" charset="-120"/>
              </a:rPr>
              <a:t>Given a logical address, processor </a:t>
            </a:r>
            <a:r>
              <a:rPr lang="en-US" altLang="zh-TW" dirty="0">
                <a:solidFill>
                  <a:srgbClr val="FF0000"/>
                </a:solidFill>
                <a:ea typeface="新細明體" pitchFamily="18" charset="-120"/>
              </a:rPr>
              <a:t>first</a:t>
            </a:r>
            <a:r>
              <a:rPr lang="en-US" altLang="zh-TW" dirty="0">
                <a:ea typeface="新細明體" pitchFamily="18" charset="-120"/>
              </a:rPr>
              <a:t> checks the </a:t>
            </a:r>
            <a:r>
              <a:rPr lang="en-US" altLang="zh-TW" dirty="0">
                <a:solidFill>
                  <a:srgbClr val="FF0000"/>
                </a:solidFill>
                <a:ea typeface="新細明體" pitchFamily="18" charset="-120"/>
              </a:rPr>
              <a:t>TLB</a:t>
            </a:r>
          </a:p>
          <a:p>
            <a:r>
              <a:rPr lang="en-US" altLang="zh-TW" dirty="0">
                <a:ea typeface="新細明體" pitchFamily="18" charset="-120"/>
              </a:rPr>
              <a:t>If the page table entry is </a:t>
            </a:r>
            <a:r>
              <a:rPr lang="en-US" altLang="zh-TW" dirty="0">
                <a:solidFill>
                  <a:srgbClr val="FF0000"/>
                </a:solidFill>
                <a:ea typeface="新細明體" pitchFamily="18" charset="-120"/>
              </a:rPr>
              <a:t>found</a:t>
            </a:r>
            <a:r>
              <a:rPr lang="en-US" altLang="zh-TW" dirty="0">
                <a:ea typeface="新細明體" pitchFamily="18" charset="-120"/>
              </a:rPr>
              <a:t> there (a hit)</a:t>
            </a:r>
          </a:p>
          <a:p>
            <a:pPr lvl="1"/>
            <a:r>
              <a:rPr lang="en-US" altLang="zh-TW" dirty="0">
                <a:ea typeface="新細明體" pitchFamily="18" charset="-120"/>
              </a:rPr>
              <a:t>The frame number is retrieved and the physical address is formed</a:t>
            </a:r>
          </a:p>
          <a:p>
            <a:pPr lvl="1"/>
            <a:r>
              <a:rPr lang="en-US" altLang="zh-TW" dirty="0">
                <a:solidFill>
                  <a:srgbClr val="0070C0"/>
                </a:solidFill>
                <a:ea typeface="新細明體" pitchFamily="18" charset="-120"/>
              </a:rPr>
              <a:t>No memory reference </a:t>
            </a:r>
            <a:r>
              <a:rPr lang="en-US" altLang="zh-TW" dirty="0">
                <a:ea typeface="新細明體" pitchFamily="18" charset="-120"/>
              </a:rPr>
              <a:t>to the page table</a:t>
            </a:r>
            <a:endParaRPr lang="en-US" dirty="0"/>
          </a:p>
        </p:txBody>
      </p:sp>
      <p:sp>
        <p:nvSpPr>
          <p:cNvPr id="3" name="Title 2">
            <a:extLst>
              <a:ext uri="{FF2B5EF4-FFF2-40B4-BE49-F238E27FC236}">
                <a16:creationId xmlns:a16="http://schemas.microsoft.com/office/drawing/2014/main" id="{61E9808F-BA35-4703-884F-B5BF5184B1C4}"/>
              </a:ext>
            </a:extLst>
          </p:cNvPr>
          <p:cNvSpPr>
            <a:spLocks noGrp="1"/>
          </p:cNvSpPr>
          <p:nvPr>
            <p:ph type="title"/>
          </p:nvPr>
        </p:nvSpPr>
        <p:spPr/>
        <p:txBody>
          <a:bodyPr/>
          <a:lstStyle/>
          <a:p>
            <a:r>
              <a:rPr lang="en-US" altLang="zh-TW" dirty="0">
                <a:ea typeface="新細明體" pitchFamily="18" charset="-120"/>
              </a:rPr>
              <a:t>How TLB works</a:t>
            </a:r>
            <a:endParaRPr lang="en-US" dirty="0"/>
          </a:p>
        </p:txBody>
      </p:sp>
      <p:sp>
        <p:nvSpPr>
          <p:cNvPr id="4" name="Slide Number Placeholder 3">
            <a:extLst>
              <a:ext uri="{FF2B5EF4-FFF2-40B4-BE49-F238E27FC236}">
                <a16:creationId xmlns:a16="http://schemas.microsoft.com/office/drawing/2014/main" id="{D3D22A77-4A56-4CD7-BADB-67D9FFF1D6FB}"/>
              </a:ext>
            </a:extLst>
          </p:cNvPr>
          <p:cNvSpPr>
            <a:spLocks noGrp="1"/>
          </p:cNvSpPr>
          <p:nvPr>
            <p:ph type="sldNum" sz="quarter" idx="15"/>
          </p:nvPr>
        </p:nvSpPr>
        <p:spPr/>
        <p:txBody>
          <a:bodyPr/>
          <a:lstStyle/>
          <a:p>
            <a:fld id="{19B51A1E-902D-48AF-9020-955120F399B6}" type="slidenum">
              <a:rPr lang="en-US" smtClean="0"/>
              <a:pPr/>
              <a:t>41</a:t>
            </a:fld>
            <a:endParaRPr lang="en-US" dirty="0"/>
          </a:p>
        </p:txBody>
      </p:sp>
    </p:spTree>
    <p:extLst>
      <p:ext uri="{BB962C8B-B14F-4D97-AF65-F5344CB8AC3E}">
        <p14:creationId xmlns:p14="http://schemas.microsoft.com/office/powerpoint/2010/main" val="2260169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75EEAA-206D-4A25-B25F-D34F72A6C4DA}"/>
              </a:ext>
            </a:extLst>
          </p:cNvPr>
          <p:cNvSpPr>
            <a:spLocks noGrp="1"/>
          </p:cNvSpPr>
          <p:nvPr>
            <p:ph idx="1"/>
          </p:nvPr>
        </p:nvSpPr>
        <p:spPr>
          <a:xfrm>
            <a:off x="370613" y="1274325"/>
            <a:ext cx="9629421" cy="4679250"/>
          </a:xfrm>
        </p:spPr>
        <p:txBody>
          <a:bodyPr/>
          <a:lstStyle/>
          <a:p>
            <a:pPr marL="457200" indent="-457200"/>
            <a:r>
              <a:rPr lang="en-US" altLang="zh-TW" sz="2800" dirty="0">
                <a:ea typeface="新細明體" pitchFamily="18" charset="-120"/>
              </a:rPr>
              <a:t>If the page table entry is </a:t>
            </a:r>
            <a:r>
              <a:rPr lang="en-US" altLang="zh-TW" sz="2800" dirty="0">
                <a:solidFill>
                  <a:srgbClr val="FF0000"/>
                </a:solidFill>
                <a:ea typeface="新細明體" pitchFamily="18" charset="-120"/>
              </a:rPr>
              <a:t>NOT</a:t>
            </a:r>
            <a:r>
              <a:rPr lang="en-US" altLang="zh-TW" sz="2800" dirty="0">
                <a:ea typeface="新細明體" pitchFamily="18" charset="-120"/>
              </a:rPr>
              <a:t> found (a miss)</a:t>
            </a:r>
          </a:p>
          <a:p>
            <a:pPr marL="1027113" lvl="1" indent="-455613"/>
            <a:r>
              <a:rPr lang="en-US" altLang="zh-TW" sz="2400" dirty="0">
                <a:ea typeface="新細明體" pitchFamily="18" charset="-120"/>
              </a:rPr>
              <a:t>CPU uses the page number to index the </a:t>
            </a:r>
            <a:r>
              <a:rPr lang="en-US" altLang="zh-TW" sz="2400" dirty="0">
                <a:solidFill>
                  <a:srgbClr val="0070C0"/>
                </a:solidFill>
                <a:ea typeface="新細明體" pitchFamily="18" charset="-120"/>
              </a:rPr>
              <a:t>page table </a:t>
            </a:r>
            <a:r>
              <a:rPr lang="en-US" altLang="zh-TW" sz="2400" dirty="0">
                <a:ea typeface="新細明體" pitchFamily="18" charset="-120"/>
              </a:rPr>
              <a:t>of the process to obtain the corresponding frame number</a:t>
            </a:r>
          </a:p>
          <a:p>
            <a:pPr marL="1370013" lvl="2"/>
            <a:r>
              <a:rPr lang="en-US" altLang="zh-TW" sz="2000" dirty="0">
                <a:ea typeface="新細明體" pitchFamily="18" charset="-120"/>
              </a:rPr>
              <a:t>Page fault might occur and is handled by the OS</a:t>
            </a:r>
          </a:p>
          <a:p>
            <a:pPr marL="1027113" lvl="1" indent="-455613"/>
            <a:r>
              <a:rPr lang="en-US" altLang="zh-TW" sz="2400" dirty="0">
                <a:ea typeface="新細明體" pitchFamily="18" charset="-120"/>
              </a:rPr>
              <a:t>The TLB is </a:t>
            </a:r>
            <a:r>
              <a:rPr lang="en-US" altLang="zh-TW" sz="2400" dirty="0">
                <a:solidFill>
                  <a:srgbClr val="0070C0"/>
                </a:solidFill>
                <a:ea typeface="新細明體" pitchFamily="18" charset="-120"/>
              </a:rPr>
              <a:t>updated</a:t>
            </a:r>
            <a:r>
              <a:rPr lang="en-US" altLang="zh-TW" sz="2400" dirty="0">
                <a:ea typeface="新細明體" pitchFamily="18" charset="-120"/>
              </a:rPr>
              <a:t> to include the new page entry</a:t>
            </a:r>
          </a:p>
          <a:p>
            <a:pPr marL="1027113" lvl="1" indent="-455613"/>
            <a:r>
              <a:rPr lang="en-US" altLang="zh-TW" sz="2400" dirty="0">
                <a:ea typeface="新細明體" pitchFamily="18" charset="-120"/>
              </a:rPr>
              <a:t>The frame number is used to complete the physical address</a:t>
            </a:r>
          </a:p>
          <a:p>
            <a:endParaRPr lang="en-US" dirty="0"/>
          </a:p>
        </p:txBody>
      </p:sp>
      <p:sp>
        <p:nvSpPr>
          <p:cNvPr id="3" name="Title 2">
            <a:extLst>
              <a:ext uri="{FF2B5EF4-FFF2-40B4-BE49-F238E27FC236}">
                <a16:creationId xmlns:a16="http://schemas.microsoft.com/office/drawing/2014/main" id="{FCD95380-BCE2-4DC6-AD02-607D3DE43BCD}"/>
              </a:ext>
            </a:extLst>
          </p:cNvPr>
          <p:cNvSpPr>
            <a:spLocks noGrp="1"/>
          </p:cNvSpPr>
          <p:nvPr>
            <p:ph type="title"/>
          </p:nvPr>
        </p:nvSpPr>
        <p:spPr/>
        <p:txBody>
          <a:bodyPr/>
          <a:lstStyle/>
          <a:p>
            <a:r>
              <a:rPr lang="en-US" altLang="zh-TW" dirty="0">
                <a:ea typeface="新細明體" pitchFamily="18" charset="-120"/>
              </a:rPr>
              <a:t>How TLB Works</a:t>
            </a:r>
            <a:endParaRPr lang="en-US" dirty="0"/>
          </a:p>
        </p:txBody>
      </p:sp>
      <p:sp>
        <p:nvSpPr>
          <p:cNvPr id="4" name="Slide Number Placeholder 3">
            <a:extLst>
              <a:ext uri="{FF2B5EF4-FFF2-40B4-BE49-F238E27FC236}">
                <a16:creationId xmlns:a16="http://schemas.microsoft.com/office/drawing/2014/main" id="{6B2DE941-1EEF-4BBA-A1BB-1AA71F03A7B9}"/>
              </a:ext>
            </a:extLst>
          </p:cNvPr>
          <p:cNvSpPr>
            <a:spLocks noGrp="1"/>
          </p:cNvSpPr>
          <p:nvPr>
            <p:ph type="sldNum" sz="quarter" idx="15"/>
          </p:nvPr>
        </p:nvSpPr>
        <p:spPr/>
        <p:txBody>
          <a:bodyPr/>
          <a:lstStyle/>
          <a:p>
            <a:fld id="{19B51A1E-902D-48AF-9020-955120F399B6}" type="slidenum">
              <a:rPr lang="en-US" smtClean="0"/>
              <a:pPr/>
              <a:t>42</a:t>
            </a:fld>
            <a:endParaRPr lang="en-US" dirty="0"/>
          </a:p>
        </p:txBody>
      </p:sp>
    </p:spTree>
    <p:extLst>
      <p:ext uri="{BB962C8B-B14F-4D97-AF65-F5344CB8AC3E}">
        <p14:creationId xmlns:p14="http://schemas.microsoft.com/office/powerpoint/2010/main" val="2126166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CC97-A4FA-4529-9500-EE70AF551BA3}"/>
              </a:ext>
            </a:extLst>
          </p:cNvPr>
          <p:cNvSpPr>
            <a:spLocks noGrp="1"/>
          </p:cNvSpPr>
          <p:nvPr>
            <p:ph type="title"/>
          </p:nvPr>
        </p:nvSpPr>
        <p:spPr/>
        <p:txBody>
          <a:bodyPr/>
          <a:lstStyle/>
          <a:p>
            <a:r>
              <a:rPr lang="en-US" altLang="zh-TW" kern="0" dirty="0">
                <a:ea typeface="新細明體" pitchFamily="18" charset="-120"/>
              </a:rPr>
              <a:t>Operation of Paging and TLB</a:t>
            </a:r>
            <a:endParaRPr lang="zh-MO" altLang="en-US" dirty="0"/>
          </a:p>
        </p:txBody>
      </p:sp>
      <p:sp>
        <p:nvSpPr>
          <p:cNvPr id="3" name="Slide Number Placeholder 2">
            <a:extLst>
              <a:ext uri="{FF2B5EF4-FFF2-40B4-BE49-F238E27FC236}">
                <a16:creationId xmlns:a16="http://schemas.microsoft.com/office/drawing/2014/main" id="{5E68BDC1-38C1-45C6-B073-8A6AC4528357}"/>
              </a:ext>
            </a:extLst>
          </p:cNvPr>
          <p:cNvSpPr>
            <a:spLocks noGrp="1"/>
          </p:cNvSpPr>
          <p:nvPr>
            <p:ph type="sldNum" sz="quarter" idx="33"/>
          </p:nvPr>
        </p:nvSpPr>
        <p:spPr/>
        <p:txBody>
          <a:bodyPr/>
          <a:lstStyle/>
          <a:p>
            <a:fld id="{19B51A1E-902D-48AF-9020-955120F399B6}" type="slidenum">
              <a:rPr lang="en-US" noProof="0" smtClean="0"/>
              <a:pPr/>
              <a:t>43</a:t>
            </a:fld>
            <a:endParaRPr lang="en-US" noProof="0" dirty="0"/>
          </a:p>
        </p:txBody>
      </p:sp>
      <p:pic>
        <p:nvPicPr>
          <p:cNvPr id="4" name="Picture 2">
            <a:extLst>
              <a:ext uri="{FF2B5EF4-FFF2-40B4-BE49-F238E27FC236}">
                <a16:creationId xmlns:a16="http://schemas.microsoft.com/office/drawing/2014/main" id="{2894EA35-CCB5-4FFA-A1E1-61AF4D7430B0}"/>
              </a:ext>
            </a:extLst>
          </p:cNvPr>
          <p:cNvPicPr>
            <a:picLocks noChangeAspect="1" noChangeArrowheads="1"/>
          </p:cNvPicPr>
          <p:nvPr/>
        </p:nvPicPr>
        <p:blipFill>
          <a:blip r:embed="rId2" cstate="print"/>
          <a:srcRect l="18467" t="2435" r="5029" b="11122"/>
          <a:stretch>
            <a:fillRect/>
          </a:stretch>
        </p:blipFill>
        <p:spPr bwMode="auto">
          <a:xfrm>
            <a:off x="2667000" y="973521"/>
            <a:ext cx="4495800" cy="5503479"/>
          </a:xfrm>
          <a:prstGeom prst="rect">
            <a:avLst/>
          </a:prstGeom>
          <a:noFill/>
          <a:ln w="9525">
            <a:noFill/>
            <a:miter lim="800000"/>
            <a:headEnd/>
            <a:tailEnd/>
          </a:ln>
        </p:spPr>
      </p:pic>
    </p:spTree>
    <p:extLst>
      <p:ext uri="{BB962C8B-B14F-4D97-AF65-F5344CB8AC3E}">
        <p14:creationId xmlns:p14="http://schemas.microsoft.com/office/powerpoint/2010/main" val="1525553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B01D-88EB-43C7-9E6D-E1A4D83D4179}"/>
              </a:ext>
            </a:extLst>
          </p:cNvPr>
          <p:cNvSpPr>
            <a:spLocks noGrp="1"/>
          </p:cNvSpPr>
          <p:nvPr>
            <p:ph type="title"/>
          </p:nvPr>
        </p:nvSpPr>
        <p:spPr/>
        <p:txBody>
          <a:bodyPr/>
          <a:lstStyle/>
          <a:p>
            <a:r>
              <a:rPr lang="en-US" altLang="zh-TW" dirty="0">
                <a:ea typeface="新細明體" pitchFamily="18" charset="-120"/>
              </a:rPr>
              <a:t>At each memory access ...</a:t>
            </a:r>
            <a:endParaRPr lang="zh-MO" altLang="en-US" dirty="0"/>
          </a:p>
        </p:txBody>
      </p:sp>
      <p:sp>
        <p:nvSpPr>
          <p:cNvPr id="3" name="Slide Number Placeholder 2">
            <a:extLst>
              <a:ext uri="{FF2B5EF4-FFF2-40B4-BE49-F238E27FC236}">
                <a16:creationId xmlns:a16="http://schemas.microsoft.com/office/drawing/2014/main" id="{4A00F6B0-1646-4DF1-BF85-0D04526FB36D}"/>
              </a:ext>
            </a:extLst>
          </p:cNvPr>
          <p:cNvSpPr>
            <a:spLocks noGrp="1"/>
          </p:cNvSpPr>
          <p:nvPr>
            <p:ph type="sldNum" sz="quarter" idx="33"/>
          </p:nvPr>
        </p:nvSpPr>
        <p:spPr/>
        <p:txBody>
          <a:bodyPr/>
          <a:lstStyle/>
          <a:p>
            <a:fld id="{19B51A1E-902D-48AF-9020-955120F399B6}" type="slidenum">
              <a:rPr lang="en-US" noProof="0" smtClean="0"/>
              <a:pPr/>
              <a:t>44</a:t>
            </a:fld>
            <a:endParaRPr lang="en-US" noProof="0" dirty="0"/>
          </a:p>
        </p:txBody>
      </p:sp>
      <p:sp>
        <p:nvSpPr>
          <p:cNvPr id="4" name="Rectangle 3">
            <a:extLst>
              <a:ext uri="{FF2B5EF4-FFF2-40B4-BE49-F238E27FC236}">
                <a16:creationId xmlns:a16="http://schemas.microsoft.com/office/drawing/2014/main" id="{5A513467-DFF0-4427-BE79-39B61503A3BF}"/>
              </a:ext>
            </a:extLst>
          </p:cNvPr>
          <p:cNvSpPr>
            <a:spLocks noChangeArrowheads="1"/>
          </p:cNvSpPr>
          <p:nvPr/>
        </p:nvSpPr>
        <p:spPr bwMode="auto">
          <a:xfrm>
            <a:off x="1361872" y="1652085"/>
            <a:ext cx="6553200" cy="22098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At each virtual memory access, the MMU (memory management unit) performs the following:</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kern="0" dirty="0">
                <a:solidFill>
                  <a:srgbClr val="0070C0"/>
                </a:solidFill>
                <a:latin typeface="Arial" charset="0"/>
                <a:ea typeface="新細明體" pitchFamily="18" charset="-120"/>
              </a:rPr>
              <a:t>S</a:t>
            </a:r>
            <a:r>
              <a:rPr kumimoji="1" lang="en-US" altLang="zh-TW" sz="1800" b="0" i="0" u="none" strike="noStrike" kern="0" cap="none" spc="0" normalizeH="0" baseline="0" noProof="0" dirty="0" err="1">
                <a:ln>
                  <a:noFill/>
                </a:ln>
                <a:solidFill>
                  <a:srgbClr val="0070C0"/>
                </a:solidFill>
                <a:effectLst/>
                <a:uLnTx/>
                <a:uFillTx/>
                <a:latin typeface="Arial" charset="0"/>
                <a:ea typeface="新細明體" pitchFamily="18" charset="-120"/>
              </a:rPr>
              <a:t>plit</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the logical address into page number and offset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Try to look up the TLB for the page number</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0070C0"/>
                </a:solidFill>
                <a:effectLst/>
                <a:uLnTx/>
                <a:uFillTx/>
                <a:latin typeface="Arial" charset="0"/>
                <a:ea typeface="新細明體" pitchFamily="18" charset="-120"/>
              </a:rPr>
              <a:t>TLB hit</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use the frame number cached to complete the physical address</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0070C0"/>
                </a:solidFill>
                <a:effectLst/>
                <a:uLnTx/>
                <a:uFillTx/>
                <a:latin typeface="Arial" charset="0"/>
                <a:ea typeface="新細明體" pitchFamily="18" charset="-120"/>
              </a:rPr>
              <a:t>TLB miss</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t>
            </a:r>
          </a:p>
        </p:txBody>
      </p:sp>
      <p:sp>
        <p:nvSpPr>
          <p:cNvPr id="5" name="Rectangle 4">
            <a:extLst>
              <a:ext uri="{FF2B5EF4-FFF2-40B4-BE49-F238E27FC236}">
                <a16:creationId xmlns:a16="http://schemas.microsoft.com/office/drawing/2014/main" id="{CA88AAD4-B725-4BF0-8721-1B4A70489520}"/>
              </a:ext>
            </a:extLst>
          </p:cNvPr>
          <p:cNvSpPr>
            <a:spLocks noChangeArrowheads="1"/>
          </p:cNvSpPr>
          <p:nvPr/>
        </p:nvSpPr>
        <p:spPr bwMode="auto">
          <a:xfrm>
            <a:off x="2962072" y="3480885"/>
            <a:ext cx="6096000" cy="25146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0070C0"/>
                </a:solidFill>
                <a:effectLst/>
                <a:uLnTx/>
                <a:uFillTx/>
                <a:latin typeface="Arial" charset="0"/>
                <a:ea typeface="新細明體" pitchFamily="18" charset="-120"/>
              </a:rPr>
              <a:t>Add</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the page number to the page table pointer register to obtain the address of the relevant page table entry</a:t>
            </a:r>
          </a:p>
          <a:p>
            <a:pPr marL="0" marR="0" lvl="0" indent="0" defTabSz="914400" eaLnBrk="0" fontAlgn="base" latinLnBrk="0" hangingPunct="0">
              <a:lnSpc>
                <a:spcPct val="100000"/>
              </a:lnSpc>
              <a:spcBef>
                <a:spcPct val="0"/>
              </a:spcBef>
              <a:spcAft>
                <a:spcPct val="0"/>
              </a:spcAft>
              <a:buClrTx/>
              <a:buSzTx/>
              <a:buFontTx/>
              <a:buChar char="-"/>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Try to </a:t>
            </a:r>
            <a:r>
              <a:rPr kumimoji="1" lang="en-US" altLang="zh-TW" sz="1800" b="0" i="0" u="none" strike="noStrike" kern="0" cap="none" spc="0" normalizeH="0" baseline="0" noProof="0" dirty="0">
                <a:ln>
                  <a:noFill/>
                </a:ln>
                <a:solidFill>
                  <a:srgbClr val="0070C0"/>
                </a:solidFill>
                <a:effectLst/>
                <a:uLnTx/>
                <a:uFillTx/>
                <a:latin typeface="Arial" charset="0"/>
                <a:ea typeface="新細明體" pitchFamily="18" charset="-120"/>
              </a:rPr>
              <a:t>read</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the PTE</a:t>
            </a:r>
          </a:p>
          <a:p>
            <a:pPr marL="0" marR="0" lvl="0" indent="0" defTabSz="914400" eaLnBrk="0" fontAlgn="base" latinLnBrk="0" hangingPunct="0">
              <a:lnSpc>
                <a:spcPct val="100000"/>
              </a:lnSpc>
              <a:spcBef>
                <a:spcPct val="0"/>
              </a:spcBef>
              <a:spcAft>
                <a:spcPct val="0"/>
              </a:spcAft>
              <a:buClrTx/>
              <a:buSzTx/>
              <a:buFontTx/>
              <a:buChar char="-"/>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0070C0"/>
                </a:solidFill>
                <a:effectLst/>
                <a:uLnTx/>
                <a:uFillTx/>
                <a:latin typeface="Arial" charset="0"/>
                <a:ea typeface="新細明體" pitchFamily="18" charset="-120"/>
              </a:rPr>
              <a:t>Add</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the mapping to TLB</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800" b="0" i="0" u="none" strike="noStrike" kern="0" cap="none" spc="0" normalizeH="0" baseline="0" noProof="0" dirty="0">
                <a:ln>
                  <a:noFill/>
                </a:ln>
                <a:solidFill>
                  <a:srgbClr val="0070C0"/>
                </a:solidFill>
                <a:effectLst/>
                <a:uLnTx/>
                <a:uFillTx/>
                <a:latin typeface="Arial" charset="0"/>
                <a:ea typeface="新細明體" pitchFamily="18" charset="-120"/>
              </a:rPr>
              <a:t>Check</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P bit</a:t>
            </a:r>
          </a:p>
          <a:p>
            <a:pPr marL="742950" lvl="1" indent="-285750" eaLnBrk="0" fontAlgn="base" hangingPunct="0">
              <a:spcBef>
                <a:spcPct val="0"/>
              </a:spcBef>
              <a:spcAft>
                <a:spcPct val="0"/>
              </a:spcAft>
              <a:buFont typeface="Wingdings" panose="05000000000000000000" pitchFamily="2" charset="2"/>
              <a:buChar char="§"/>
              <a:defRPr/>
            </a:pPr>
            <a:r>
              <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rPr>
              <a:t>Present: use the frame number in PTE to complete physical address</a:t>
            </a:r>
          </a:p>
          <a:p>
            <a:pPr marL="742950" lvl="1" indent="-285750" eaLnBrk="0" fontAlgn="base" hangingPunct="0">
              <a:spcBef>
                <a:spcPct val="0"/>
              </a:spcBef>
              <a:spcAft>
                <a:spcPct val="0"/>
              </a:spcAft>
              <a:buFont typeface="Wingdings" panose="05000000000000000000" pitchFamily="2" charset="2"/>
              <a:buChar char="§"/>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Absent: page fault ...</a:t>
            </a:r>
          </a:p>
        </p:txBody>
      </p:sp>
      <p:sp>
        <p:nvSpPr>
          <p:cNvPr id="6" name="Oval 5">
            <a:extLst>
              <a:ext uri="{FF2B5EF4-FFF2-40B4-BE49-F238E27FC236}">
                <a16:creationId xmlns:a16="http://schemas.microsoft.com/office/drawing/2014/main" id="{DD5E7DC2-2D20-4856-9C4F-FF8E8E51D35E}"/>
              </a:ext>
            </a:extLst>
          </p:cNvPr>
          <p:cNvSpPr>
            <a:spLocks noChangeArrowheads="1"/>
          </p:cNvSpPr>
          <p:nvPr/>
        </p:nvSpPr>
        <p:spPr bwMode="auto">
          <a:xfrm>
            <a:off x="2504872" y="5004885"/>
            <a:ext cx="304800" cy="3048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2</a:t>
            </a:r>
          </a:p>
        </p:txBody>
      </p:sp>
      <p:sp>
        <p:nvSpPr>
          <p:cNvPr id="7" name="Oval 6">
            <a:extLst>
              <a:ext uri="{FF2B5EF4-FFF2-40B4-BE49-F238E27FC236}">
                <a16:creationId xmlns:a16="http://schemas.microsoft.com/office/drawing/2014/main" id="{FE6D1E44-8A09-4F82-B700-BA7B0D5CC890}"/>
              </a:ext>
            </a:extLst>
          </p:cNvPr>
          <p:cNvSpPr>
            <a:spLocks noChangeArrowheads="1"/>
          </p:cNvSpPr>
          <p:nvPr/>
        </p:nvSpPr>
        <p:spPr bwMode="auto">
          <a:xfrm>
            <a:off x="980872" y="2871285"/>
            <a:ext cx="304800" cy="3048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8" name="Oval 7">
            <a:extLst>
              <a:ext uri="{FF2B5EF4-FFF2-40B4-BE49-F238E27FC236}">
                <a16:creationId xmlns:a16="http://schemas.microsoft.com/office/drawing/2014/main" id="{4F319040-24D9-4F96-8878-DE74A07935E4}"/>
              </a:ext>
            </a:extLst>
          </p:cNvPr>
          <p:cNvSpPr>
            <a:spLocks noChangeArrowheads="1"/>
          </p:cNvSpPr>
          <p:nvPr/>
        </p:nvSpPr>
        <p:spPr bwMode="auto">
          <a:xfrm>
            <a:off x="2504872" y="5538285"/>
            <a:ext cx="304800" cy="3048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3</a:t>
            </a:r>
          </a:p>
        </p:txBody>
      </p:sp>
    </p:spTree>
    <p:extLst>
      <p:ext uri="{BB962C8B-B14F-4D97-AF65-F5344CB8AC3E}">
        <p14:creationId xmlns:p14="http://schemas.microsoft.com/office/powerpoint/2010/main" val="4112447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E11E-2C48-40CE-8797-FCDC1C10B697}"/>
              </a:ext>
            </a:extLst>
          </p:cNvPr>
          <p:cNvSpPr>
            <a:spLocks noGrp="1"/>
          </p:cNvSpPr>
          <p:nvPr>
            <p:ph type="title"/>
          </p:nvPr>
        </p:nvSpPr>
        <p:spPr/>
        <p:txBody>
          <a:bodyPr/>
          <a:lstStyle/>
          <a:p>
            <a:r>
              <a:rPr lang="en-US" altLang="zh-TW" dirty="0">
                <a:ea typeface="新細明體" pitchFamily="18" charset="-120"/>
              </a:rPr>
              <a:t>At each memory access, cont.</a:t>
            </a:r>
            <a:endParaRPr lang="zh-MO" altLang="en-US" dirty="0"/>
          </a:p>
        </p:txBody>
      </p:sp>
      <p:sp>
        <p:nvSpPr>
          <p:cNvPr id="3" name="Slide Number Placeholder 2">
            <a:extLst>
              <a:ext uri="{FF2B5EF4-FFF2-40B4-BE49-F238E27FC236}">
                <a16:creationId xmlns:a16="http://schemas.microsoft.com/office/drawing/2014/main" id="{5D2885B2-5BC2-4483-B9E1-28F64E6FE329}"/>
              </a:ext>
            </a:extLst>
          </p:cNvPr>
          <p:cNvSpPr>
            <a:spLocks noGrp="1"/>
          </p:cNvSpPr>
          <p:nvPr>
            <p:ph type="sldNum" sz="quarter" idx="33"/>
          </p:nvPr>
        </p:nvSpPr>
        <p:spPr/>
        <p:txBody>
          <a:bodyPr/>
          <a:lstStyle/>
          <a:p>
            <a:fld id="{19B51A1E-902D-48AF-9020-955120F399B6}" type="slidenum">
              <a:rPr lang="en-US" noProof="0" smtClean="0"/>
              <a:pPr/>
              <a:t>45</a:t>
            </a:fld>
            <a:endParaRPr lang="en-US" noProof="0" dirty="0"/>
          </a:p>
        </p:txBody>
      </p:sp>
      <p:sp>
        <p:nvSpPr>
          <p:cNvPr id="4" name="Rectangle 3">
            <a:extLst>
              <a:ext uri="{FF2B5EF4-FFF2-40B4-BE49-F238E27FC236}">
                <a16:creationId xmlns:a16="http://schemas.microsoft.com/office/drawing/2014/main" id="{9EB0241A-543F-42D0-8654-6DD048EF4DB5}"/>
              </a:ext>
            </a:extLst>
          </p:cNvPr>
          <p:cNvSpPr>
            <a:spLocks noChangeArrowheads="1"/>
          </p:cNvSpPr>
          <p:nvPr/>
        </p:nvSpPr>
        <p:spPr bwMode="auto">
          <a:xfrm>
            <a:off x="1575881" y="1845015"/>
            <a:ext cx="5029200" cy="762000"/>
          </a:xfrm>
          <a:prstGeom prst="rect">
            <a:avLst/>
          </a:prstGeom>
          <a:solidFill>
            <a:srgbClr val="FFFFCC"/>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 absent: page fault ...</a:t>
            </a:r>
          </a:p>
        </p:txBody>
      </p:sp>
      <p:sp>
        <p:nvSpPr>
          <p:cNvPr id="5" name="Rectangle 4">
            <a:extLst>
              <a:ext uri="{FF2B5EF4-FFF2-40B4-BE49-F238E27FC236}">
                <a16:creationId xmlns:a16="http://schemas.microsoft.com/office/drawing/2014/main" id="{74475D70-CD0E-4205-9787-D6FA26EDB197}"/>
              </a:ext>
            </a:extLst>
          </p:cNvPr>
          <p:cNvSpPr>
            <a:spLocks noChangeArrowheads="1"/>
          </p:cNvSpPr>
          <p:nvPr/>
        </p:nvSpPr>
        <p:spPr bwMode="auto">
          <a:xfrm>
            <a:off x="1956881" y="2835615"/>
            <a:ext cx="6781800" cy="1752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70C0"/>
                </a:solidFill>
                <a:effectLst/>
                <a:uLnTx/>
                <a:uFillTx/>
                <a:latin typeface="Arial" charset="0"/>
                <a:ea typeface="新細明體" pitchFamily="18" charset="-120"/>
              </a:rPr>
              <a:t>Page fault </a:t>
            </a: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handling:</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The CPU issues an interrupt/trap, and the OS handles it:</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block the process (other processes can run)</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find the page in the swap file in hard disk</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find an unused frame in RAM (w/ page replacement algorithm)</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dirty="0">
                <a:ln>
                  <a:noFill/>
                </a:ln>
                <a:solidFill>
                  <a:srgbClr val="000000"/>
                </a:solidFill>
                <a:effectLst/>
                <a:uLnTx/>
                <a:uFillTx/>
                <a:latin typeface="Arial" charset="0"/>
                <a:ea typeface="新細明體" pitchFamily="18" charset="-120"/>
              </a:rPr>
              <a:t>- issue a read request to the hard disk </a:t>
            </a:r>
            <a:endParaRPr kumimoji="1" lang="en-US" altLang="zh-TW" sz="2400" b="0" i="0" u="none" strike="noStrike" kern="0" cap="none" spc="0" normalizeH="0" baseline="0" noProof="0" dirty="0">
              <a:ln>
                <a:noFill/>
              </a:ln>
              <a:solidFill>
                <a:srgbClr val="000000"/>
              </a:solidFill>
              <a:effectLst/>
              <a:uLnTx/>
              <a:uFillTx/>
              <a:ea typeface="新細明體" pitchFamily="18" charset="-120"/>
            </a:endParaRPr>
          </a:p>
        </p:txBody>
      </p:sp>
      <p:sp>
        <p:nvSpPr>
          <p:cNvPr id="6" name="Rectangle 5">
            <a:extLst>
              <a:ext uri="{FF2B5EF4-FFF2-40B4-BE49-F238E27FC236}">
                <a16:creationId xmlns:a16="http://schemas.microsoft.com/office/drawing/2014/main" id="{59FC5122-ABA4-4CB2-8E66-60F43A6A4A4D}"/>
              </a:ext>
            </a:extLst>
          </p:cNvPr>
          <p:cNvSpPr>
            <a:spLocks noChangeArrowheads="1"/>
          </p:cNvSpPr>
          <p:nvPr/>
        </p:nvSpPr>
        <p:spPr bwMode="auto">
          <a:xfrm>
            <a:off x="1956881" y="4740615"/>
            <a:ext cx="6781800" cy="1371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 When the disk I/O finishes:</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 an interrupt occurs</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 OS updates the page table of the blocked, page fault process</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srgbClr val="000000"/>
                </a:solidFill>
                <a:effectLst/>
                <a:uLnTx/>
                <a:uFillTx/>
                <a:latin typeface="Arial" charset="0"/>
                <a:ea typeface="新細明體" pitchFamily="18" charset="-120"/>
              </a:rPr>
              <a:t>- OS wakes up the process</a:t>
            </a:r>
            <a:endParaRPr kumimoji="1" lang="en-US" altLang="zh-TW" sz="2400" b="0" i="0" u="none" strike="noStrike" kern="0" cap="none" spc="0" normalizeH="0" baseline="0" noProof="0">
              <a:ln>
                <a:noFill/>
              </a:ln>
              <a:solidFill>
                <a:srgbClr val="000000"/>
              </a:solidFill>
              <a:effectLst/>
              <a:uLnTx/>
              <a:uFillTx/>
              <a:ea typeface="新細明體" pitchFamily="18" charset="-120"/>
            </a:endParaRPr>
          </a:p>
        </p:txBody>
      </p:sp>
      <p:sp>
        <p:nvSpPr>
          <p:cNvPr id="7" name="Oval 6">
            <a:extLst>
              <a:ext uri="{FF2B5EF4-FFF2-40B4-BE49-F238E27FC236}">
                <a16:creationId xmlns:a16="http://schemas.microsoft.com/office/drawing/2014/main" id="{1A2366FB-5ED9-4105-80C2-AD19945D213A}"/>
              </a:ext>
            </a:extLst>
          </p:cNvPr>
          <p:cNvSpPr>
            <a:spLocks noChangeArrowheads="1"/>
          </p:cNvSpPr>
          <p:nvPr/>
        </p:nvSpPr>
        <p:spPr bwMode="auto">
          <a:xfrm>
            <a:off x="1194881" y="2226015"/>
            <a:ext cx="304800" cy="3048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3</a:t>
            </a:r>
          </a:p>
        </p:txBody>
      </p:sp>
    </p:spTree>
    <p:extLst>
      <p:ext uri="{BB962C8B-B14F-4D97-AF65-F5344CB8AC3E}">
        <p14:creationId xmlns:p14="http://schemas.microsoft.com/office/powerpoint/2010/main" val="3639310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ChangeArrowheads="1"/>
          </p:cNvSpPr>
          <p:nvPr/>
        </p:nvSpPr>
        <p:spPr bwMode="auto">
          <a:xfrm>
            <a:off x="1981200" y="1981200"/>
            <a:ext cx="3886200" cy="22860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a:p>
        </p:txBody>
      </p:sp>
      <p:sp>
        <p:nvSpPr>
          <p:cNvPr id="1164291" name="Rectangle 3"/>
          <p:cNvSpPr>
            <a:spLocks noChangeArrowheads="1"/>
          </p:cNvSpPr>
          <p:nvPr/>
        </p:nvSpPr>
        <p:spPr bwMode="auto">
          <a:xfrm>
            <a:off x="7162800" y="1981200"/>
            <a:ext cx="2362200" cy="4419600"/>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en-US"/>
          </a:p>
        </p:txBody>
      </p:sp>
      <p:sp>
        <p:nvSpPr>
          <p:cNvPr id="64516" name="Rectangle 4"/>
          <p:cNvSpPr>
            <a:spLocks noGrp="1" noChangeArrowheads="1"/>
          </p:cNvSpPr>
          <p:nvPr>
            <p:ph type="title"/>
          </p:nvPr>
        </p:nvSpPr>
        <p:spPr>
          <a:xfrm>
            <a:off x="512671" y="52388"/>
            <a:ext cx="8856702" cy="762000"/>
          </a:xfrm>
        </p:spPr>
        <p:txBody>
          <a:bodyPr/>
          <a:lstStyle/>
          <a:p>
            <a:pPr algn="ctr" eaLnBrk="1" hangingPunct="1"/>
            <a:r>
              <a:rPr lang="en-US" altLang="zh-TW" dirty="0">
                <a:ea typeface="新細明體" pitchFamily="18" charset="-120"/>
              </a:rPr>
              <a:t>Memory access at TLB hit (page present)</a:t>
            </a:r>
          </a:p>
        </p:txBody>
      </p:sp>
      <p:sp>
        <p:nvSpPr>
          <p:cNvPr id="64517" name="Rectangle 5"/>
          <p:cNvSpPr>
            <a:spLocks noChangeArrowheads="1"/>
          </p:cNvSpPr>
          <p:nvPr/>
        </p:nvSpPr>
        <p:spPr bwMode="auto">
          <a:xfrm>
            <a:off x="2438400" y="2057400"/>
            <a:ext cx="12192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TLB</a:t>
            </a:r>
          </a:p>
        </p:txBody>
      </p:sp>
      <p:grpSp>
        <p:nvGrpSpPr>
          <p:cNvPr id="2" name="Group 6"/>
          <p:cNvGrpSpPr>
            <a:grpSpLocks/>
          </p:cNvGrpSpPr>
          <p:nvPr/>
        </p:nvGrpSpPr>
        <p:grpSpPr bwMode="auto">
          <a:xfrm>
            <a:off x="2286000" y="2362200"/>
            <a:ext cx="1600200" cy="914400"/>
            <a:chOff x="432" y="1488"/>
            <a:chExt cx="1056" cy="720"/>
          </a:xfrm>
        </p:grpSpPr>
        <p:sp>
          <p:nvSpPr>
            <p:cNvPr id="64563" name="Rectangle 7"/>
            <p:cNvSpPr>
              <a:spLocks noChangeArrowheads="1"/>
            </p:cNvSpPr>
            <p:nvPr/>
          </p:nvSpPr>
          <p:spPr bwMode="auto">
            <a:xfrm>
              <a:off x="960" y="148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64564" name="Rectangle 8"/>
            <p:cNvSpPr>
              <a:spLocks noChangeArrowheads="1"/>
            </p:cNvSpPr>
            <p:nvPr/>
          </p:nvSpPr>
          <p:spPr bwMode="auto">
            <a:xfrm>
              <a:off x="960" y="172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4565" name="Rectangle 9"/>
            <p:cNvSpPr>
              <a:spLocks noChangeArrowheads="1"/>
            </p:cNvSpPr>
            <p:nvPr/>
          </p:nvSpPr>
          <p:spPr bwMode="auto">
            <a:xfrm>
              <a:off x="960" y="196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p>
          </p:txBody>
        </p:sp>
        <p:sp>
          <p:nvSpPr>
            <p:cNvPr id="64566" name="Rectangle 10"/>
            <p:cNvSpPr>
              <a:spLocks noChangeArrowheads="1"/>
            </p:cNvSpPr>
            <p:nvPr/>
          </p:nvSpPr>
          <p:spPr bwMode="auto">
            <a:xfrm>
              <a:off x="432" y="148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00001</a:t>
              </a:r>
            </a:p>
          </p:txBody>
        </p:sp>
        <p:sp>
          <p:nvSpPr>
            <p:cNvPr id="64567" name="Rectangle 11"/>
            <p:cNvSpPr>
              <a:spLocks noChangeArrowheads="1"/>
            </p:cNvSpPr>
            <p:nvPr/>
          </p:nvSpPr>
          <p:spPr bwMode="auto">
            <a:xfrm>
              <a:off x="432" y="172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4568" name="Rectangle 12"/>
            <p:cNvSpPr>
              <a:spLocks noChangeArrowheads="1"/>
            </p:cNvSpPr>
            <p:nvPr/>
          </p:nvSpPr>
          <p:spPr bwMode="auto">
            <a:xfrm>
              <a:off x="432" y="196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p>
          </p:txBody>
        </p:sp>
      </p:grpSp>
      <p:sp>
        <p:nvSpPr>
          <p:cNvPr id="64519" name="Rectangle 13"/>
          <p:cNvSpPr>
            <a:spLocks noChangeArrowheads="1"/>
          </p:cNvSpPr>
          <p:nvPr/>
        </p:nvSpPr>
        <p:spPr bwMode="auto">
          <a:xfrm>
            <a:off x="4114800" y="28956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00001</a:t>
            </a:r>
          </a:p>
        </p:txBody>
      </p:sp>
      <p:sp>
        <p:nvSpPr>
          <p:cNvPr id="64520" name="Rectangle 14"/>
          <p:cNvSpPr>
            <a:spLocks noChangeArrowheads="1"/>
          </p:cNvSpPr>
          <p:nvPr/>
        </p:nvSpPr>
        <p:spPr bwMode="auto">
          <a:xfrm>
            <a:off x="4953000" y="2895600"/>
            <a:ext cx="6096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ABC</a:t>
            </a:r>
          </a:p>
        </p:txBody>
      </p:sp>
      <p:sp>
        <p:nvSpPr>
          <p:cNvPr id="64521" name="Rectangle 15"/>
          <p:cNvSpPr>
            <a:spLocks noChangeArrowheads="1"/>
          </p:cNvSpPr>
          <p:nvPr/>
        </p:nvSpPr>
        <p:spPr bwMode="auto">
          <a:xfrm>
            <a:off x="4114800" y="36576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4522" name="Rectangle 16"/>
          <p:cNvSpPr>
            <a:spLocks noChangeArrowheads="1"/>
          </p:cNvSpPr>
          <p:nvPr/>
        </p:nvSpPr>
        <p:spPr bwMode="auto">
          <a:xfrm>
            <a:off x="4953000" y="3657600"/>
            <a:ext cx="6096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ABC</a:t>
            </a:r>
          </a:p>
        </p:txBody>
      </p:sp>
      <p:sp>
        <p:nvSpPr>
          <p:cNvPr id="64523" name="Rectangle 17"/>
          <p:cNvSpPr>
            <a:spLocks noChangeArrowheads="1"/>
          </p:cNvSpPr>
          <p:nvPr/>
        </p:nvSpPr>
        <p:spPr bwMode="auto">
          <a:xfrm>
            <a:off x="2362200" y="3657600"/>
            <a:ext cx="12954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0123A000</a:t>
            </a:r>
          </a:p>
        </p:txBody>
      </p:sp>
      <p:sp>
        <p:nvSpPr>
          <p:cNvPr id="64524" name="Rectangle 18"/>
          <p:cNvSpPr>
            <a:spLocks noChangeArrowheads="1"/>
          </p:cNvSpPr>
          <p:nvPr/>
        </p:nvSpPr>
        <p:spPr bwMode="auto">
          <a:xfrm>
            <a:off x="2362200" y="3352800"/>
            <a:ext cx="1447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Page table ptr</a:t>
            </a:r>
          </a:p>
        </p:txBody>
      </p:sp>
      <p:sp>
        <p:nvSpPr>
          <p:cNvPr id="64525" name="Rectangle 19"/>
          <p:cNvSpPr>
            <a:spLocks noChangeArrowheads="1"/>
          </p:cNvSpPr>
          <p:nvPr/>
        </p:nvSpPr>
        <p:spPr bwMode="auto">
          <a:xfrm>
            <a:off x="4191000" y="2590800"/>
            <a:ext cx="12192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Logical addr</a:t>
            </a:r>
          </a:p>
        </p:txBody>
      </p:sp>
      <p:sp>
        <p:nvSpPr>
          <p:cNvPr id="64526" name="Rectangle 20"/>
          <p:cNvSpPr>
            <a:spLocks noChangeArrowheads="1"/>
          </p:cNvSpPr>
          <p:nvPr/>
        </p:nvSpPr>
        <p:spPr bwMode="auto">
          <a:xfrm>
            <a:off x="4038600" y="3352800"/>
            <a:ext cx="15240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Physical addr</a:t>
            </a:r>
          </a:p>
        </p:txBody>
      </p:sp>
      <p:sp>
        <p:nvSpPr>
          <p:cNvPr id="64527" name="Rectangle 21"/>
          <p:cNvSpPr>
            <a:spLocks noChangeArrowheads="1"/>
          </p:cNvSpPr>
          <p:nvPr/>
        </p:nvSpPr>
        <p:spPr bwMode="auto">
          <a:xfrm>
            <a:off x="8077200" y="4648200"/>
            <a:ext cx="13716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Page table</a:t>
            </a:r>
          </a:p>
        </p:txBody>
      </p:sp>
      <p:sp>
        <p:nvSpPr>
          <p:cNvPr id="64528" name="Rectangle 22"/>
          <p:cNvSpPr>
            <a:spLocks noChangeArrowheads="1"/>
          </p:cNvSpPr>
          <p:nvPr/>
        </p:nvSpPr>
        <p:spPr bwMode="auto">
          <a:xfrm>
            <a:off x="7620000" y="4800600"/>
            <a:ext cx="457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M</a:t>
            </a:r>
          </a:p>
        </p:txBody>
      </p:sp>
      <p:sp>
        <p:nvSpPr>
          <p:cNvPr id="64529" name="Rectangle 23"/>
          <p:cNvSpPr>
            <a:spLocks noChangeArrowheads="1"/>
          </p:cNvSpPr>
          <p:nvPr/>
        </p:nvSpPr>
        <p:spPr bwMode="auto">
          <a:xfrm>
            <a:off x="7315200" y="4800600"/>
            <a:ext cx="457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a:t>
            </a:r>
          </a:p>
        </p:txBody>
      </p:sp>
      <p:sp>
        <p:nvSpPr>
          <p:cNvPr id="64530" name="Rectangle 24"/>
          <p:cNvSpPr>
            <a:spLocks noChangeArrowheads="1"/>
          </p:cNvSpPr>
          <p:nvPr/>
        </p:nvSpPr>
        <p:spPr bwMode="auto">
          <a:xfrm>
            <a:off x="7696200" y="5167313"/>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64531" name="Rectangle 25"/>
          <p:cNvSpPr>
            <a:spLocks noChangeArrowheads="1"/>
          </p:cNvSpPr>
          <p:nvPr/>
        </p:nvSpPr>
        <p:spPr bwMode="auto">
          <a:xfrm>
            <a:off x="7696200" y="5476876"/>
            <a:ext cx="3048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a:t>
            </a:r>
          </a:p>
        </p:txBody>
      </p:sp>
      <p:sp>
        <p:nvSpPr>
          <p:cNvPr id="64532" name="Rectangle 26"/>
          <p:cNvSpPr>
            <a:spLocks noChangeArrowheads="1"/>
          </p:cNvSpPr>
          <p:nvPr/>
        </p:nvSpPr>
        <p:spPr bwMode="auto">
          <a:xfrm>
            <a:off x="7696200" y="5786438"/>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4533" name="Rectangle 27"/>
          <p:cNvSpPr>
            <a:spLocks noChangeArrowheads="1"/>
          </p:cNvSpPr>
          <p:nvPr/>
        </p:nvSpPr>
        <p:spPr bwMode="auto">
          <a:xfrm>
            <a:off x="8001000" y="5167313"/>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4534" name="Rectangle 28"/>
          <p:cNvSpPr>
            <a:spLocks noChangeArrowheads="1"/>
          </p:cNvSpPr>
          <p:nvPr/>
        </p:nvSpPr>
        <p:spPr bwMode="auto">
          <a:xfrm>
            <a:off x="8001000" y="5476876"/>
            <a:ext cx="3048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4535" name="Rectangle 29"/>
          <p:cNvSpPr>
            <a:spLocks noChangeArrowheads="1"/>
          </p:cNvSpPr>
          <p:nvPr/>
        </p:nvSpPr>
        <p:spPr bwMode="auto">
          <a:xfrm>
            <a:off x="8001000" y="5786438"/>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4536" name="Rectangle 30"/>
          <p:cNvSpPr>
            <a:spLocks noChangeArrowheads="1"/>
          </p:cNvSpPr>
          <p:nvPr/>
        </p:nvSpPr>
        <p:spPr bwMode="auto">
          <a:xfrm>
            <a:off x="7391400" y="5167313"/>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64537" name="Rectangle 31"/>
          <p:cNvSpPr>
            <a:spLocks noChangeArrowheads="1"/>
          </p:cNvSpPr>
          <p:nvPr/>
        </p:nvSpPr>
        <p:spPr bwMode="auto">
          <a:xfrm>
            <a:off x="7391400" y="5476876"/>
            <a:ext cx="3048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64538" name="Rectangle 32"/>
          <p:cNvSpPr>
            <a:spLocks noChangeArrowheads="1"/>
          </p:cNvSpPr>
          <p:nvPr/>
        </p:nvSpPr>
        <p:spPr bwMode="auto">
          <a:xfrm>
            <a:off x="7391400" y="5786438"/>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a:t>
            </a:r>
          </a:p>
        </p:txBody>
      </p:sp>
      <p:sp>
        <p:nvSpPr>
          <p:cNvPr id="64539" name="Rectangle 33"/>
          <p:cNvSpPr>
            <a:spLocks noChangeArrowheads="1"/>
          </p:cNvSpPr>
          <p:nvPr/>
        </p:nvSpPr>
        <p:spPr bwMode="auto">
          <a:xfrm>
            <a:off x="8305800" y="5167313"/>
            <a:ext cx="8382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00002</a:t>
            </a:r>
          </a:p>
        </p:txBody>
      </p:sp>
      <p:sp>
        <p:nvSpPr>
          <p:cNvPr id="64540" name="Rectangle 34"/>
          <p:cNvSpPr>
            <a:spLocks noChangeArrowheads="1"/>
          </p:cNvSpPr>
          <p:nvPr/>
        </p:nvSpPr>
        <p:spPr bwMode="auto">
          <a:xfrm>
            <a:off x="8305800" y="5476876"/>
            <a:ext cx="8382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64541" name="Rectangle 35"/>
          <p:cNvSpPr>
            <a:spLocks noChangeArrowheads="1"/>
          </p:cNvSpPr>
          <p:nvPr/>
        </p:nvSpPr>
        <p:spPr bwMode="auto">
          <a:xfrm>
            <a:off x="8305800" y="5786438"/>
            <a:ext cx="8382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p>
        </p:txBody>
      </p:sp>
      <p:sp>
        <p:nvSpPr>
          <p:cNvPr id="64542" name="Line 36"/>
          <p:cNvSpPr>
            <a:spLocks noChangeShapeType="1"/>
          </p:cNvSpPr>
          <p:nvPr/>
        </p:nvSpPr>
        <p:spPr bwMode="auto">
          <a:xfrm>
            <a:off x="7162800" y="45720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4543" name="Line 37"/>
          <p:cNvSpPr>
            <a:spLocks noChangeShapeType="1"/>
          </p:cNvSpPr>
          <p:nvPr/>
        </p:nvSpPr>
        <p:spPr bwMode="auto">
          <a:xfrm>
            <a:off x="7162800" y="25146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4544" name="Line 38"/>
          <p:cNvSpPr>
            <a:spLocks noChangeShapeType="1"/>
          </p:cNvSpPr>
          <p:nvPr/>
        </p:nvSpPr>
        <p:spPr bwMode="auto">
          <a:xfrm>
            <a:off x="7162800" y="30480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4545" name="Line 39"/>
          <p:cNvSpPr>
            <a:spLocks noChangeShapeType="1"/>
          </p:cNvSpPr>
          <p:nvPr/>
        </p:nvSpPr>
        <p:spPr bwMode="auto">
          <a:xfrm>
            <a:off x="7162800" y="35814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4546" name="Rectangle 40"/>
          <p:cNvSpPr>
            <a:spLocks noChangeArrowheads="1"/>
          </p:cNvSpPr>
          <p:nvPr/>
        </p:nvSpPr>
        <p:spPr bwMode="auto">
          <a:xfrm>
            <a:off x="9525000" y="21336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 0</a:t>
            </a:r>
          </a:p>
        </p:txBody>
      </p:sp>
      <p:sp>
        <p:nvSpPr>
          <p:cNvPr id="64547" name="Rectangle 41"/>
          <p:cNvSpPr>
            <a:spLocks noChangeArrowheads="1"/>
          </p:cNvSpPr>
          <p:nvPr/>
        </p:nvSpPr>
        <p:spPr bwMode="auto">
          <a:xfrm>
            <a:off x="9525000" y="26670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 1</a:t>
            </a:r>
          </a:p>
        </p:txBody>
      </p:sp>
      <p:sp>
        <p:nvSpPr>
          <p:cNvPr id="64548" name="Rectangle 42"/>
          <p:cNvSpPr>
            <a:spLocks noChangeArrowheads="1"/>
          </p:cNvSpPr>
          <p:nvPr/>
        </p:nvSpPr>
        <p:spPr bwMode="auto">
          <a:xfrm>
            <a:off x="9525000" y="32004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 2</a:t>
            </a:r>
          </a:p>
        </p:txBody>
      </p:sp>
      <p:sp>
        <p:nvSpPr>
          <p:cNvPr id="64549" name="Rectangle 43"/>
          <p:cNvSpPr>
            <a:spLocks noChangeArrowheads="1"/>
          </p:cNvSpPr>
          <p:nvPr/>
        </p:nvSpPr>
        <p:spPr bwMode="auto">
          <a:xfrm>
            <a:off x="9525000" y="55626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a:t>
            </a:r>
            <a:br>
              <a:rPr kumimoji="1" lang="en-US" altLang="zh-TW">
                <a:latin typeface="Arial" charset="0"/>
                <a:ea typeface="新細明體" pitchFamily="18" charset="-120"/>
              </a:rPr>
            </a:br>
            <a:r>
              <a:rPr kumimoji="1" lang="en-US" altLang="zh-TW">
                <a:latin typeface="Arial" charset="0"/>
                <a:ea typeface="新細明體" pitchFamily="18" charset="-120"/>
              </a:rPr>
              <a:t>0123A</a:t>
            </a:r>
          </a:p>
        </p:txBody>
      </p:sp>
      <p:sp>
        <p:nvSpPr>
          <p:cNvPr id="64550" name="Rectangle 44"/>
          <p:cNvSpPr>
            <a:spLocks noChangeArrowheads="1"/>
          </p:cNvSpPr>
          <p:nvPr/>
        </p:nvSpPr>
        <p:spPr bwMode="auto">
          <a:xfrm>
            <a:off x="7772400" y="16002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RAM</a:t>
            </a:r>
          </a:p>
        </p:txBody>
      </p:sp>
      <p:sp>
        <p:nvSpPr>
          <p:cNvPr id="64551" name="Rectangle 45"/>
          <p:cNvSpPr>
            <a:spLocks noChangeArrowheads="1"/>
          </p:cNvSpPr>
          <p:nvPr/>
        </p:nvSpPr>
        <p:spPr bwMode="auto">
          <a:xfrm>
            <a:off x="3352800" y="16002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CPU</a:t>
            </a:r>
          </a:p>
        </p:txBody>
      </p:sp>
      <p:sp>
        <p:nvSpPr>
          <p:cNvPr id="64552" name="Line 46"/>
          <p:cNvSpPr>
            <a:spLocks noChangeShapeType="1"/>
          </p:cNvSpPr>
          <p:nvPr/>
        </p:nvSpPr>
        <p:spPr bwMode="auto">
          <a:xfrm>
            <a:off x="2209800" y="6629400"/>
            <a:ext cx="5943600" cy="0"/>
          </a:xfrm>
          <a:prstGeom prst="line">
            <a:avLst/>
          </a:prstGeom>
          <a:noFill/>
          <a:ln w="19050">
            <a:solidFill>
              <a:schemeClr val="tx1"/>
            </a:solidFill>
            <a:round/>
            <a:headEnd/>
            <a:tailEnd/>
          </a:ln>
        </p:spPr>
        <p:txBody>
          <a:bodyPr wrap="none" anchor="ctr"/>
          <a:lstStyle/>
          <a:p>
            <a:endParaRPr lang="en-US"/>
          </a:p>
        </p:txBody>
      </p:sp>
      <p:sp>
        <p:nvSpPr>
          <p:cNvPr id="64553" name="Line 47"/>
          <p:cNvSpPr>
            <a:spLocks noChangeShapeType="1"/>
          </p:cNvSpPr>
          <p:nvPr/>
        </p:nvSpPr>
        <p:spPr bwMode="auto">
          <a:xfrm flipV="1">
            <a:off x="2209800" y="4343400"/>
            <a:ext cx="0" cy="2286000"/>
          </a:xfrm>
          <a:prstGeom prst="line">
            <a:avLst/>
          </a:prstGeom>
          <a:noFill/>
          <a:ln w="19050">
            <a:solidFill>
              <a:schemeClr val="tx1"/>
            </a:solidFill>
            <a:round/>
            <a:headEnd/>
            <a:tailEnd/>
          </a:ln>
        </p:spPr>
        <p:txBody>
          <a:bodyPr wrap="none" anchor="ctr"/>
          <a:lstStyle/>
          <a:p>
            <a:endParaRPr lang="en-US"/>
          </a:p>
        </p:txBody>
      </p:sp>
      <p:sp>
        <p:nvSpPr>
          <p:cNvPr id="64554" name="Line 48"/>
          <p:cNvSpPr>
            <a:spLocks noChangeShapeType="1"/>
          </p:cNvSpPr>
          <p:nvPr/>
        </p:nvSpPr>
        <p:spPr bwMode="auto">
          <a:xfrm flipV="1">
            <a:off x="8153400" y="6400800"/>
            <a:ext cx="0" cy="228600"/>
          </a:xfrm>
          <a:prstGeom prst="line">
            <a:avLst/>
          </a:prstGeom>
          <a:noFill/>
          <a:ln w="19050">
            <a:solidFill>
              <a:schemeClr val="tx1"/>
            </a:solidFill>
            <a:round/>
            <a:headEnd/>
            <a:tailEnd/>
          </a:ln>
        </p:spPr>
        <p:txBody>
          <a:bodyPr wrap="none" anchor="ctr"/>
          <a:lstStyle/>
          <a:p>
            <a:endParaRPr lang="en-US"/>
          </a:p>
        </p:txBody>
      </p:sp>
      <p:sp>
        <p:nvSpPr>
          <p:cNvPr id="1164337" name="Rectangle 49"/>
          <p:cNvSpPr>
            <a:spLocks noChangeArrowheads="1"/>
          </p:cNvSpPr>
          <p:nvPr/>
        </p:nvSpPr>
        <p:spPr bwMode="auto">
          <a:xfrm>
            <a:off x="4038600" y="37338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1164338" name="Rectangle 50"/>
          <p:cNvSpPr>
            <a:spLocks noChangeArrowheads="1"/>
          </p:cNvSpPr>
          <p:nvPr/>
        </p:nvSpPr>
        <p:spPr bwMode="auto">
          <a:xfrm>
            <a:off x="2286000" y="5029200"/>
            <a:ext cx="1905000" cy="685800"/>
          </a:xfrm>
          <a:prstGeom prst="rect">
            <a:avLst/>
          </a:prstGeom>
          <a:noFill/>
          <a:ln w="12700">
            <a:noFill/>
            <a:miter lim="800000"/>
            <a:headEnd type="none" w="sm" len="sm"/>
            <a:tailEnd type="none" w="sm" len="sm"/>
          </a:ln>
        </p:spPr>
        <p:txBody>
          <a:bodyPr wrap="none" anchor="ctr"/>
          <a:lstStyle/>
          <a:p>
            <a:r>
              <a:rPr kumimoji="1" lang="en-US" altLang="zh-TW">
                <a:latin typeface="Arial" charset="0"/>
                <a:ea typeface="新細明體" pitchFamily="18" charset="-120"/>
              </a:rPr>
              <a:t>Read data at</a:t>
            </a:r>
          </a:p>
          <a:p>
            <a:r>
              <a:rPr kumimoji="1" lang="en-US" altLang="zh-TW">
                <a:latin typeface="Arial" charset="0"/>
                <a:ea typeface="新細明體" pitchFamily="18" charset="-120"/>
              </a:rPr>
              <a:t>Addr: 00000ABC</a:t>
            </a:r>
          </a:p>
        </p:txBody>
      </p:sp>
      <p:sp>
        <p:nvSpPr>
          <p:cNvPr id="64557" name="Rectangle 51"/>
          <p:cNvSpPr>
            <a:spLocks noChangeArrowheads="1"/>
          </p:cNvSpPr>
          <p:nvPr/>
        </p:nvSpPr>
        <p:spPr bwMode="auto">
          <a:xfrm>
            <a:off x="2209800" y="2286000"/>
            <a:ext cx="1752600" cy="433388"/>
          </a:xfrm>
          <a:prstGeom prst="rect">
            <a:avLst/>
          </a:prstGeom>
          <a:noFill/>
          <a:ln w="12700">
            <a:solidFill>
              <a:srgbClr val="3333CC"/>
            </a:solidFill>
            <a:miter lim="800000"/>
            <a:headEnd type="none" w="sm" len="sm"/>
            <a:tailEnd type="none" w="sm" len="sm"/>
          </a:ln>
        </p:spPr>
        <p:txBody>
          <a:bodyPr wrap="none" anchor="ctr"/>
          <a:lstStyle/>
          <a:p>
            <a:endParaRPr lang="en-US"/>
          </a:p>
        </p:txBody>
      </p:sp>
      <p:sp>
        <p:nvSpPr>
          <p:cNvPr id="64558" name="Rectangle 52"/>
          <p:cNvSpPr>
            <a:spLocks noChangeArrowheads="1"/>
          </p:cNvSpPr>
          <p:nvPr/>
        </p:nvSpPr>
        <p:spPr bwMode="auto">
          <a:xfrm>
            <a:off x="7315200" y="2133600"/>
            <a:ext cx="3048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sp>
        <p:nvSpPr>
          <p:cNvPr id="64559" name="Oval 53"/>
          <p:cNvSpPr>
            <a:spLocks noChangeArrowheads="1"/>
          </p:cNvSpPr>
          <p:nvPr/>
        </p:nvSpPr>
        <p:spPr bwMode="auto">
          <a:xfrm>
            <a:off x="2209800" y="1066800"/>
            <a:ext cx="304800" cy="304800"/>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1</a:t>
            </a:r>
          </a:p>
        </p:txBody>
      </p:sp>
      <p:sp>
        <p:nvSpPr>
          <p:cNvPr id="3" name="Slide Number Placeholder 2">
            <a:extLst>
              <a:ext uri="{FF2B5EF4-FFF2-40B4-BE49-F238E27FC236}">
                <a16:creationId xmlns:a16="http://schemas.microsoft.com/office/drawing/2014/main" id="{7B84E7D0-3A2D-4223-AC58-E485BA9ADC9D}"/>
              </a:ext>
            </a:extLst>
          </p:cNvPr>
          <p:cNvSpPr>
            <a:spLocks noGrp="1"/>
          </p:cNvSpPr>
          <p:nvPr>
            <p:ph type="sldNum" sz="quarter" idx="33"/>
          </p:nvPr>
        </p:nvSpPr>
        <p:spPr/>
        <p:txBody>
          <a:bodyPr/>
          <a:lstStyle/>
          <a:p>
            <a:fld id="{19B51A1E-902D-48AF-9020-955120F399B6}" type="slidenum">
              <a:rPr lang="en-US" noProof="0" smtClean="0"/>
              <a:pPr/>
              <a:t>46</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4337"/>
                                        </p:tgtEl>
                                        <p:attrNameLst>
                                          <p:attrName>style.visibility</p:attrName>
                                        </p:attrNameLst>
                                      </p:cBhvr>
                                      <p:to>
                                        <p:strVal val="visible"/>
                                      </p:to>
                                    </p:set>
                                    <p:animEffect transition="in" filter="dissolve">
                                      <p:cBhvr>
                                        <p:cTn id="7" dur="500"/>
                                        <p:tgtEl>
                                          <p:spTgt spid="11643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4338"/>
                                        </p:tgtEl>
                                        <p:attrNameLst>
                                          <p:attrName>style.visibility</p:attrName>
                                        </p:attrNameLst>
                                      </p:cBhvr>
                                      <p:to>
                                        <p:strVal val="visible"/>
                                      </p:to>
                                    </p:set>
                                    <p:animEffect transition="in" filter="dissolve">
                                      <p:cBhvr>
                                        <p:cTn id="12" dur="500"/>
                                        <p:tgtEl>
                                          <p:spTgt spid="116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37" grpId="0" animBg="1" autoUpdateAnimBg="0"/>
      <p:bldP spid="116433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ChangeArrowheads="1"/>
          </p:cNvSpPr>
          <p:nvPr/>
        </p:nvSpPr>
        <p:spPr bwMode="auto">
          <a:xfrm>
            <a:off x="1981200" y="1981200"/>
            <a:ext cx="3886200" cy="22860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a:p>
        </p:txBody>
      </p:sp>
      <p:sp>
        <p:nvSpPr>
          <p:cNvPr id="1166339" name="Rectangle 3"/>
          <p:cNvSpPr>
            <a:spLocks noChangeArrowheads="1"/>
          </p:cNvSpPr>
          <p:nvPr/>
        </p:nvSpPr>
        <p:spPr bwMode="auto">
          <a:xfrm>
            <a:off x="7162800" y="1981200"/>
            <a:ext cx="2362200" cy="4419600"/>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en-US"/>
          </a:p>
        </p:txBody>
      </p:sp>
      <p:sp>
        <p:nvSpPr>
          <p:cNvPr id="65540" name="Rectangle 4"/>
          <p:cNvSpPr>
            <a:spLocks noGrp="1" noChangeArrowheads="1"/>
          </p:cNvSpPr>
          <p:nvPr>
            <p:ph type="title"/>
          </p:nvPr>
        </p:nvSpPr>
        <p:spPr>
          <a:xfrm>
            <a:off x="300929" y="0"/>
            <a:ext cx="9327397" cy="762000"/>
          </a:xfrm>
        </p:spPr>
        <p:txBody>
          <a:bodyPr/>
          <a:lstStyle/>
          <a:p>
            <a:pPr algn="ctr" eaLnBrk="1" hangingPunct="1"/>
            <a:r>
              <a:rPr lang="en-US" altLang="zh-TW" dirty="0">
                <a:ea typeface="新細明體" pitchFamily="18" charset="-120"/>
              </a:rPr>
              <a:t>Memory access at TLB miss (page present)</a:t>
            </a:r>
          </a:p>
        </p:txBody>
      </p:sp>
      <p:sp>
        <p:nvSpPr>
          <p:cNvPr id="65541" name="Rectangle 5"/>
          <p:cNvSpPr>
            <a:spLocks noChangeArrowheads="1"/>
          </p:cNvSpPr>
          <p:nvPr/>
        </p:nvSpPr>
        <p:spPr bwMode="auto">
          <a:xfrm>
            <a:off x="2438400" y="2057400"/>
            <a:ext cx="12192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TLB</a:t>
            </a:r>
          </a:p>
        </p:txBody>
      </p:sp>
      <p:grpSp>
        <p:nvGrpSpPr>
          <p:cNvPr id="2" name="Group 6"/>
          <p:cNvGrpSpPr>
            <a:grpSpLocks/>
          </p:cNvGrpSpPr>
          <p:nvPr/>
        </p:nvGrpSpPr>
        <p:grpSpPr bwMode="auto">
          <a:xfrm>
            <a:off x="2286000" y="2362200"/>
            <a:ext cx="1600200" cy="914400"/>
            <a:chOff x="432" y="1488"/>
            <a:chExt cx="1056" cy="720"/>
          </a:xfrm>
        </p:grpSpPr>
        <p:sp>
          <p:nvSpPr>
            <p:cNvPr id="65591" name="Rectangle 7"/>
            <p:cNvSpPr>
              <a:spLocks noChangeArrowheads="1"/>
            </p:cNvSpPr>
            <p:nvPr/>
          </p:nvSpPr>
          <p:spPr bwMode="auto">
            <a:xfrm>
              <a:off x="960" y="148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65592" name="Rectangle 8"/>
            <p:cNvSpPr>
              <a:spLocks noChangeArrowheads="1"/>
            </p:cNvSpPr>
            <p:nvPr/>
          </p:nvSpPr>
          <p:spPr bwMode="auto">
            <a:xfrm>
              <a:off x="960" y="172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5593" name="Rectangle 9"/>
            <p:cNvSpPr>
              <a:spLocks noChangeArrowheads="1"/>
            </p:cNvSpPr>
            <p:nvPr/>
          </p:nvSpPr>
          <p:spPr bwMode="auto">
            <a:xfrm>
              <a:off x="960" y="196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p>
          </p:txBody>
        </p:sp>
        <p:sp>
          <p:nvSpPr>
            <p:cNvPr id="65594" name="Rectangle 10"/>
            <p:cNvSpPr>
              <a:spLocks noChangeArrowheads="1"/>
            </p:cNvSpPr>
            <p:nvPr/>
          </p:nvSpPr>
          <p:spPr bwMode="auto">
            <a:xfrm>
              <a:off x="432" y="148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00001</a:t>
              </a:r>
            </a:p>
          </p:txBody>
        </p:sp>
        <p:sp>
          <p:nvSpPr>
            <p:cNvPr id="65595" name="Rectangle 11"/>
            <p:cNvSpPr>
              <a:spLocks noChangeArrowheads="1"/>
            </p:cNvSpPr>
            <p:nvPr/>
          </p:nvSpPr>
          <p:spPr bwMode="auto">
            <a:xfrm>
              <a:off x="432" y="172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5596" name="Rectangle 12"/>
            <p:cNvSpPr>
              <a:spLocks noChangeArrowheads="1"/>
            </p:cNvSpPr>
            <p:nvPr/>
          </p:nvSpPr>
          <p:spPr bwMode="auto">
            <a:xfrm>
              <a:off x="432" y="196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p>
          </p:txBody>
        </p:sp>
      </p:grpSp>
      <p:sp>
        <p:nvSpPr>
          <p:cNvPr id="65543" name="Rectangle 13"/>
          <p:cNvSpPr>
            <a:spLocks noChangeArrowheads="1"/>
          </p:cNvSpPr>
          <p:nvPr/>
        </p:nvSpPr>
        <p:spPr bwMode="auto">
          <a:xfrm>
            <a:off x="4114800" y="28956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65544" name="Rectangle 14"/>
          <p:cNvSpPr>
            <a:spLocks noChangeArrowheads="1"/>
          </p:cNvSpPr>
          <p:nvPr/>
        </p:nvSpPr>
        <p:spPr bwMode="auto">
          <a:xfrm>
            <a:off x="4953000" y="2895600"/>
            <a:ext cx="6096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ABC</a:t>
            </a:r>
          </a:p>
        </p:txBody>
      </p:sp>
      <p:sp>
        <p:nvSpPr>
          <p:cNvPr id="65545" name="Rectangle 15"/>
          <p:cNvSpPr>
            <a:spLocks noChangeArrowheads="1"/>
          </p:cNvSpPr>
          <p:nvPr/>
        </p:nvSpPr>
        <p:spPr bwMode="auto">
          <a:xfrm>
            <a:off x="4114800" y="36576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5546" name="Rectangle 16"/>
          <p:cNvSpPr>
            <a:spLocks noChangeArrowheads="1"/>
          </p:cNvSpPr>
          <p:nvPr/>
        </p:nvSpPr>
        <p:spPr bwMode="auto">
          <a:xfrm>
            <a:off x="4953000" y="3657600"/>
            <a:ext cx="6096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ABC</a:t>
            </a:r>
          </a:p>
        </p:txBody>
      </p:sp>
      <p:sp>
        <p:nvSpPr>
          <p:cNvPr id="65547" name="Rectangle 17"/>
          <p:cNvSpPr>
            <a:spLocks noChangeArrowheads="1"/>
          </p:cNvSpPr>
          <p:nvPr/>
        </p:nvSpPr>
        <p:spPr bwMode="auto">
          <a:xfrm>
            <a:off x="2362200" y="3657600"/>
            <a:ext cx="12954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0123A000</a:t>
            </a:r>
          </a:p>
        </p:txBody>
      </p:sp>
      <p:sp>
        <p:nvSpPr>
          <p:cNvPr id="65548" name="Rectangle 18"/>
          <p:cNvSpPr>
            <a:spLocks noChangeArrowheads="1"/>
          </p:cNvSpPr>
          <p:nvPr/>
        </p:nvSpPr>
        <p:spPr bwMode="auto">
          <a:xfrm>
            <a:off x="2362200" y="3352800"/>
            <a:ext cx="1447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Page table ptr</a:t>
            </a:r>
          </a:p>
        </p:txBody>
      </p:sp>
      <p:sp>
        <p:nvSpPr>
          <p:cNvPr id="65549" name="Rectangle 19"/>
          <p:cNvSpPr>
            <a:spLocks noChangeArrowheads="1"/>
          </p:cNvSpPr>
          <p:nvPr/>
        </p:nvSpPr>
        <p:spPr bwMode="auto">
          <a:xfrm>
            <a:off x="4191000" y="2590800"/>
            <a:ext cx="12192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Logical addr</a:t>
            </a:r>
          </a:p>
        </p:txBody>
      </p:sp>
      <p:sp>
        <p:nvSpPr>
          <p:cNvPr id="65550" name="Rectangle 20"/>
          <p:cNvSpPr>
            <a:spLocks noChangeArrowheads="1"/>
          </p:cNvSpPr>
          <p:nvPr/>
        </p:nvSpPr>
        <p:spPr bwMode="auto">
          <a:xfrm>
            <a:off x="4038600" y="3352800"/>
            <a:ext cx="15240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Physical addr</a:t>
            </a:r>
          </a:p>
        </p:txBody>
      </p:sp>
      <p:sp>
        <p:nvSpPr>
          <p:cNvPr id="65551" name="Rectangle 21"/>
          <p:cNvSpPr>
            <a:spLocks noChangeArrowheads="1"/>
          </p:cNvSpPr>
          <p:nvPr/>
        </p:nvSpPr>
        <p:spPr bwMode="auto">
          <a:xfrm>
            <a:off x="8077200" y="4648200"/>
            <a:ext cx="13716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Page table</a:t>
            </a:r>
          </a:p>
        </p:txBody>
      </p:sp>
      <p:sp>
        <p:nvSpPr>
          <p:cNvPr id="65552" name="Rectangle 22"/>
          <p:cNvSpPr>
            <a:spLocks noChangeArrowheads="1"/>
          </p:cNvSpPr>
          <p:nvPr/>
        </p:nvSpPr>
        <p:spPr bwMode="auto">
          <a:xfrm>
            <a:off x="7620000" y="4800600"/>
            <a:ext cx="457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M</a:t>
            </a:r>
          </a:p>
        </p:txBody>
      </p:sp>
      <p:sp>
        <p:nvSpPr>
          <p:cNvPr id="65553" name="Rectangle 23"/>
          <p:cNvSpPr>
            <a:spLocks noChangeArrowheads="1"/>
          </p:cNvSpPr>
          <p:nvPr/>
        </p:nvSpPr>
        <p:spPr bwMode="auto">
          <a:xfrm>
            <a:off x="7315200" y="4800600"/>
            <a:ext cx="457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a:t>
            </a:r>
          </a:p>
        </p:txBody>
      </p:sp>
      <p:sp>
        <p:nvSpPr>
          <p:cNvPr id="65554" name="Rectangle 24"/>
          <p:cNvSpPr>
            <a:spLocks noChangeArrowheads="1"/>
          </p:cNvSpPr>
          <p:nvPr/>
        </p:nvSpPr>
        <p:spPr bwMode="auto">
          <a:xfrm>
            <a:off x="7696200" y="5167313"/>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65555" name="Rectangle 25"/>
          <p:cNvSpPr>
            <a:spLocks noChangeArrowheads="1"/>
          </p:cNvSpPr>
          <p:nvPr/>
        </p:nvSpPr>
        <p:spPr bwMode="auto">
          <a:xfrm>
            <a:off x="7696200" y="5476876"/>
            <a:ext cx="3048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a:t>
            </a:r>
          </a:p>
        </p:txBody>
      </p:sp>
      <p:sp>
        <p:nvSpPr>
          <p:cNvPr id="65556" name="Rectangle 26"/>
          <p:cNvSpPr>
            <a:spLocks noChangeArrowheads="1"/>
          </p:cNvSpPr>
          <p:nvPr/>
        </p:nvSpPr>
        <p:spPr bwMode="auto">
          <a:xfrm>
            <a:off x="7696200" y="5786438"/>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5557" name="Rectangle 27"/>
          <p:cNvSpPr>
            <a:spLocks noChangeArrowheads="1"/>
          </p:cNvSpPr>
          <p:nvPr/>
        </p:nvSpPr>
        <p:spPr bwMode="auto">
          <a:xfrm>
            <a:off x="8001000" y="5167313"/>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5558" name="Rectangle 28"/>
          <p:cNvSpPr>
            <a:spLocks noChangeArrowheads="1"/>
          </p:cNvSpPr>
          <p:nvPr/>
        </p:nvSpPr>
        <p:spPr bwMode="auto">
          <a:xfrm>
            <a:off x="8001000" y="5476876"/>
            <a:ext cx="3048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5559" name="Rectangle 29"/>
          <p:cNvSpPr>
            <a:spLocks noChangeArrowheads="1"/>
          </p:cNvSpPr>
          <p:nvPr/>
        </p:nvSpPr>
        <p:spPr bwMode="auto">
          <a:xfrm>
            <a:off x="8001000" y="5786438"/>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5560" name="Rectangle 30"/>
          <p:cNvSpPr>
            <a:spLocks noChangeArrowheads="1"/>
          </p:cNvSpPr>
          <p:nvPr/>
        </p:nvSpPr>
        <p:spPr bwMode="auto">
          <a:xfrm>
            <a:off x="7391400" y="5167313"/>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65561" name="Rectangle 31"/>
          <p:cNvSpPr>
            <a:spLocks noChangeArrowheads="1"/>
          </p:cNvSpPr>
          <p:nvPr/>
        </p:nvSpPr>
        <p:spPr bwMode="auto">
          <a:xfrm>
            <a:off x="7391400" y="5476876"/>
            <a:ext cx="3048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65562" name="Rectangle 32"/>
          <p:cNvSpPr>
            <a:spLocks noChangeArrowheads="1"/>
          </p:cNvSpPr>
          <p:nvPr/>
        </p:nvSpPr>
        <p:spPr bwMode="auto">
          <a:xfrm>
            <a:off x="7391400" y="5786438"/>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a:t>
            </a:r>
          </a:p>
        </p:txBody>
      </p:sp>
      <p:sp>
        <p:nvSpPr>
          <p:cNvPr id="65563" name="Rectangle 33"/>
          <p:cNvSpPr>
            <a:spLocks noChangeArrowheads="1"/>
          </p:cNvSpPr>
          <p:nvPr/>
        </p:nvSpPr>
        <p:spPr bwMode="auto">
          <a:xfrm>
            <a:off x="8305800" y="5167313"/>
            <a:ext cx="8382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00002</a:t>
            </a:r>
          </a:p>
        </p:txBody>
      </p:sp>
      <p:sp>
        <p:nvSpPr>
          <p:cNvPr id="65564" name="Rectangle 34"/>
          <p:cNvSpPr>
            <a:spLocks noChangeArrowheads="1"/>
          </p:cNvSpPr>
          <p:nvPr/>
        </p:nvSpPr>
        <p:spPr bwMode="auto">
          <a:xfrm>
            <a:off x="8305800" y="5476876"/>
            <a:ext cx="8382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65565" name="Rectangle 35"/>
          <p:cNvSpPr>
            <a:spLocks noChangeArrowheads="1"/>
          </p:cNvSpPr>
          <p:nvPr/>
        </p:nvSpPr>
        <p:spPr bwMode="auto">
          <a:xfrm>
            <a:off x="8305800" y="5786438"/>
            <a:ext cx="8382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p>
        </p:txBody>
      </p:sp>
      <p:sp>
        <p:nvSpPr>
          <p:cNvPr id="65566" name="Rectangle 36"/>
          <p:cNvSpPr>
            <a:spLocks noChangeArrowheads="1"/>
          </p:cNvSpPr>
          <p:nvPr/>
        </p:nvSpPr>
        <p:spPr bwMode="auto">
          <a:xfrm>
            <a:off x="7315200" y="5105400"/>
            <a:ext cx="1905000" cy="433388"/>
          </a:xfrm>
          <a:prstGeom prst="rect">
            <a:avLst/>
          </a:prstGeom>
          <a:noFill/>
          <a:ln w="12700">
            <a:solidFill>
              <a:srgbClr val="3333CC"/>
            </a:solidFill>
            <a:miter lim="800000"/>
            <a:headEnd type="none" w="sm" len="sm"/>
            <a:tailEnd type="none" w="sm" len="sm"/>
          </a:ln>
        </p:spPr>
        <p:txBody>
          <a:bodyPr wrap="none" anchor="ctr"/>
          <a:lstStyle/>
          <a:p>
            <a:endParaRPr lang="en-US"/>
          </a:p>
        </p:txBody>
      </p:sp>
      <p:sp>
        <p:nvSpPr>
          <p:cNvPr id="65567" name="Line 37"/>
          <p:cNvSpPr>
            <a:spLocks noChangeShapeType="1"/>
          </p:cNvSpPr>
          <p:nvPr/>
        </p:nvSpPr>
        <p:spPr bwMode="auto">
          <a:xfrm>
            <a:off x="7162800" y="45720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5568" name="Line 38"/>
          <p:cNvSpPr>
            <a:spLocks noChangeShapeType="1"/>
          </p:cNvSpPr>
          <p:nvPr/>
        </p:nvSpPr>
        <p:spPr bwMode="auto">
          <a:xfrm>
            <a:off x="7162800" y="25146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5569" name="Line 39"/>
          <p:cNvSpPr>
            <a:spLocks noChangeShapeType="1"/>
          </p:cNvSpPr>
          <p:nvPr/>
        </p:nvSpPr>
        <p:spPr bwMode="auto">
          <a:xfrm>
            <a:off x="7162800" y="30480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5570" name="Line 40"/>
          <p:cNvSpPr>
            <a:spLocks noChangeShapeType="1"/>
          </p:cNvSpPr>
          <p:nvPr/>
        </p:nvSpPr>
        <p:spPr bwMode="auto">
          <a:xfrm>
            <a:off x="7162800" y="35814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5571" name="Rectangle 41"/>
          <p:cNvSpPr>
            <a:spLocks noChangeArrowheads="1"/>
          </p:cNvSpPr>
          <p:nvPr/>
        </p:nvSpPr>
        <p:spPr bwMode="auto">
          <a:xfrm>
            <a:off x="9525000" y="21336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 0</a:t>
            </a:r>
          </a:p>
        </p:txBody>
      </p:sp>
      <p:sp>
        <p:nvSpPr>
          <p:cNvPr id="65572" name="Rectangle 42"/>
          <p:cNvSpPr>
            <a:spLocks noChangeArrowheads="1"/>
          </p:cNvSpPr>
          <p:nvPr/>
        </p:nvSpPr>
        <p:spPr bwMode="auto">
          <a:xfrm>
            <a:off x="9525000" y="26670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 1</a:t>
            </a:r>
          </a:p>
        </p:txBody>
      </p:sp>
      <p:sp>
        <p:nvSpPr>
          <p:cNvPr id="65573" name="Rectangle 43"/>
          <p:cNvSpPr>
            <a:spLocks noChangeArrowheads="1"/>
          </p:cNvSpPr>
          <p:nvPr/>
        </p:nvSpPr>
        <p:spPr bwMode="auto">
          <a:xfrm>
            <a:off x="9525000" y="32004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 2</a:t>
            </a:r>
          </a:p>
        </p:txBody>
      </p:sp>
      <p:sp>
        <p:nvSpPr>
          <p:cNvPr id="65574" name="Rectangle 44"/>
          <p:cNvSpPr>
            <a:spLocks noChangeArrowheads="1"/>
          </p:cNvSpPr>
          <p:nvPr/>
        </p:nvSpPr>
        <p:spPr bwMode="auto">
          <a:xfrm>
            <a:off x="9525000" y="55626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a:t>
            </a:r>
            <a:br>
              <a:rPr kumimoji="1" lang="en-US" altLang="zh-TW">
                <a:latin typeface="Arial" charset="0"/>
                <a:ea typeface="新細明體" pitchFamily="18" charset="-120"/>
              </a:rPr>
            </a:br>
            <a:r>
              <a:rPr kumimoji="1" lang="en-US" altLang="zh-TW">
                <a:latin typeface="Arial" charset="0"/>
                <a:ea typeface="新細明體" pitchFamily="18" charset="-120"/>
              </a:rPr>
              <a:t>0123A</a:t>
            </a:r>
          </a:p>
        </p:txBody>
      </p:sp>
      <p:sp>
        <p:nvSpPr>
          <p:cNvPr id="65575" name="Rectangle 45"/>
          <p:cNvSpPr>
            <a:spLocks noChangeArrowheads="1"/>
          </p:cNvSpPr>
          <p:nvPr/>
        </p:nvSpPr>
        <p:spPr bwMode="auto">
          <a:xfrm>
            <a:off x="7772400" y="16002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RAM</a:t>
            </a:r>
          </a:p>
        </p:txBody>
      </p:sp>
      <p:sp>
        <p:nvSpPr>
          <p:cNvPr id="65576" name="Rectangle 46"/>
          <p:cNvSpPr>
            <a:spLocks noChangeArrowheads="1"/>
          </p:cNvSpPr>
          <p:nvPr/>
        </p:nvSpPr>
        <p:spPr bwMode="auto">
          <a:xfrm>
            <a:off x="3352800" y="16002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CPU</a:t>
            </a:r>
          </a:p>
        </p:txBody>
      </p:sp>
      <p:sp>
        <p:nvSpPr>
          <p:cNvPr id="65577" name="Line 47"/>
          <p:cNvSpPr>
            <a:spLocks noChangeShapeType="1"/>
          </p:cNvSpPr>
          <p:nvPr/>
        </p:nvSpPr>
        <p:spPr bwMode="auto">
          <a:xfrm>
            <a:off x="2209800" y="6629400"/>
            <a:ext cx="5943600" cy="0"/>
          </a:xfrm>
          <a:prstGeom prst="line">
            <a:avLst/>
          </a:prstGeom>
          <a:noFill/>
          <a:ln w="19050">
            <a:solidFill>
              <a:schemeClr val="tx1"/>
            </a:solidFill>
            <a:round/>
            <a:headEnd/>
            <a:tailEnd/>
          </a:ln>
        </p:spPr>
        <p:txBody>
          <a:bodyPr wrap="none" anchor="ctr"/>
          <a:lstStyle/>
          <a:p>
            <a:endParaRPr lang="en-US"/>
          </a:p>
        </p:txBody>
      </p:sp>
      <p:sp>
        <p:nvSpPr>
          <p:cNvPr id="65578" name="Line 48"/>
          <p:cNvSpPr>
            <a:spLocks noChangeShapeType="1"/>
          </p:cNvSpPr>
          <p:nvPr/>
        </p:nvSpPr>
        <p:spPr bwMode="auto">
          <a:xfrm flipV="1">
            <a:off x="2209800" y="4343400"/>
            <a:ext cx="0" cy="2286000"/>
          </a:xfrm>
          <a:prstGeom prst="line">
            <a:avLst/>
          </a:prstGeom>
          <a:noFill/>
          <a:ln w="19050">
            <a:solidFill>
              <a:schemeClr val="tx1"/>
            </a:solidFill>
            <a:round/>
            <a:headEnd/>
            <a:tailEnd/>
          </a:ln>
        </p:spPr>
        <p:txBody>
          <a:bodyPr wrap="none" anchor="ctr"/>
          <a:lstStyle/>
          <a:p>
            <a:endParaRPr lang="en-US"/>
          </a:p>
        </p:txBody>
      </p:sp>
      <p:sp>
        <p:nvSpPr>
          <p:cNvPr id="65579" name="Line 49"/>
          <p:cNvSpPr>
            <a:spLocks noChangeShapeType="1"/>
          </p:cNvSpPr>
          <p:nvPr/>
        </p:nvSpPr>
        <p:spPr bwMode="auto">
          <a:xfrm flipV="1">
            <a:off x="8153400" y="6400800"/>
            <a:ext cx="0" cy="228600"/>
          </a:xfrm>
          <a:prstGeom prst="line">
            <a:avLst/>
          </a:prstGeom>
          <a:noFill/>
          <a:ln w="19050">
            <a:solidFill>
              <a:schemeClr val="tx1"/>
            </a:solidFill>
            <a:round/>
            <a:headEnd/>
            <a:tailEnd/>
          </a:ln>
        </p:spPr>
        <p:txBody>
          <a:bodyPr wrap="none" anchor="ctr"/>
          <a:lstStyle/>
          <a:p>
            <a:endParaRPr lang="en-US"/>
          </a:p>
        </p:txBody>
      </p:sp>
      <p:sp>
        <p:nvSpPr>
          <p:cNvPr id="1166386" name="Rectangle 50"/>
          <p:cNvSpPr>
            <a:spLocks noChangeArrowheads="1"/>
          </p:cNvSpPr>
          <p:nvPr/>
        </p:nvSpPr>
        <p:spPr bwMode="auto">
          <a:xfrm>
            <a:off x="4038600" y="37338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00002</a:t>
            </a:r>
          </a:p>
        </p:txBody>
      </p:sp>
      <p:sp>
        <p:nvSpPr>
          <p:cNvPr id="1166387" name="Rectangle 51"/>
          <p:cNvSpPr>
            <a:spLocks noChangeArrowheads="1"/>
          </p:cNvSpPr>
          <p:nvPr/>
        </p:nvSpPr>
        <p:spPr bwMode="auto">
          <a:xfrm>
            <a:off x="2286000" y="4876800"/>
            <a:ext cx="3810000" cy="609600"/>
          </a:xfrm>
          <a:prstGeom prst="rect">
            <a:avLst/>
          </a:prstGeom>
          <a:noFill/>
          <a:ln w="12700">
            <a:noFill/>
            <a:miter lim="800000"/>
            <a:headEnd type="none" w="sm" len="sm"/>
            <a:tailEnd type="none" w="sm" len="sm"/>
          </a:ln>
        </p:spPr>
        <p:txBody>
          <a:bodyPr wrap="none" anchor="ctr"/>
          <a:lstStyle/>
          <a:p>
            <a:r>
              <a:rPr kumimoji="1" lang="en-US" altLang="zh-TW">
                <a:latin typeface="Arial" charset="0"/>
                <a:ea typeface="新細明體" pitchFamily="18" charset="-120"/>
              </a:rPr>
              <a:t>Read page table entry at</a:t>
            </a:r>
          </a:p>
          <a:p>
            <a:r>
              <a:rPr kumimoji="1" lang="en-US" altLang="zh-TW">
                <a:latin typeface="Arial" charset="0"/>
                <a:ea typeface="新細明體" pitchFamily="18" charset="-120"/>
              </a:rPr>
              <a:t>Addr: 0123A000+00000=0123A000</a:t>
            </a:r>
          </a:p>
        </p:txBody>
      </p:sp>
      <p:grpSp>
        <p:nvGrpSpPr>
          <p:cNvPr id="3" name="Group 52"/>
          <p:cNvGrpSpPr>
            <a:grpSpLocks/>
          </p:cNvGrpSpPr>
          <p:nvPr/>
        </p:nvGrpSpPr>
        <p:grpSpPr bwMode="auto">
          <a:xfrm>
            <a:off x="2209800" y="2743200"/>
            <a:ext cx="1600200" cy="304800"/>
            <a:chOff x="432" y="1728"/>
            <a:chExt cx="1008" cy="192"/>
          </a:xfrm>
        </p:grpSpPr>
        <p:sp>
          <p:nvSpPr>
            <p:cNvPr id="65589" name="Rectangle 53"/>
            <p:cNvSpPr>
              <a:spLocks noChangeArrowheads="1"/>
            </p:cNvSpPr>
            <p:nvPr/>
          </p:nvSpPr>
          <p:spPr bwMode="auto">
            <a:xfrm>
              <a:off x="936" y="1728"/>
              <a:ext cx="50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00002</a:t>
              </a:r>
            </a:p>
          </p:txBody>
        </p:sp>
        <p:sp>
          <p:nvSpPr>
            <p:cNvPr id="65590" name="Rectangle 54"/>
            <p:cNvSpPr>
              <a:spLocks noChangeArrowheads="1"/>
            </p:cNvSpPr>
            <p:nvPr/>
          </p:nvSpPr>
          <p:spPr bwMode="auto">
            <a:xfrm>
              <a:off x="432" y="1728"/>
              <a:ext cx="50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grpSp>
      <p:sp>
        <p:nvSpPr>
          <p:cNvPr id="1166391" name="Rectangle 55"/>
          <p:cNvSpPr>
            <a:spLocks noChangeArrowheads="1"/>
          </p:cNvSpPr>
          <p:nvPr/>
        </p:nvSpPr>
        <p:spPr bwMode="auto">
          <a:xfrm>
            <a:off x="2286000" y="5638800"/>
            <a:ext cx="1905000" cy="685800"/>
          </a:xfrm>
          <a:prstGeom prst="rect">
            <a:avLst/>
          </a:prstGeom>
          <a:noFill/>
          <a:ln w="12700">
            <a:noFill/>
            <a:miter lim="800000"/>
            <a:headEnd type="none" w="sm" len="sm"/>
            <a:tailEnd type="none" w="sm" len="sm"/>
          </a:ln>
        </p:spPr>
        <p:txBody>
          <a:bodyPr wrap="none" anchor="ctr"/>
          <a:lstStyle/>
          <a:p>
            <a:r>
              <a:rPr kumimoji="1" lang="en-US" altLang="zh-TW">
                <a:latin typeface="Arial" charset="0"/>
                <a:ea typeface="新細明體" pitchFamily="18" charset="-120"/>
              </a:rPr>
              <a:t>Read data at</a:t>
            </a:r>
          </a:p>
          <a:p>
            <a:r>
              <a:rPr kumimoji="1" lang="en-US" altLang="zh-TW">
                <a:latin typeface="Arial" charset="0"/>
                <a:ea typeface="新細明體" pitchFamily="18" charset="-120"/>
              </a:rPr>
              <a:t>Addr: 00002ABC</a:t>
            </a:r>
          </a:p>
        </p:txBody>
      </p:sp>
      <p:sp>
        <p:nvSpPr>
          <p:cNvPr id="65584" name="Rectangle 56"/>
          <p:cNvSpPr>
            <a:spLocks noChangeArrowheads="1"/>
          </p:cNvSpPr>
          <p:nvPr/>
        </p:nvSpPr>
        <p:spPr bwMode="auto">
          <a:xfrm>
            <a:off x="7315200" y="3124200"/>
            <a:ext cx="304800" cy="3048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x</a:t>
            </a:r>
          </a:p>
        </p:txBody>
      </p:sp>
      <p:sp>
        <p:nvSpPr>
          <p:cNvPr id="65585" name="Oval 57"/>
          <p:cNvSpPr>
            <a:spLocks noChangeArrowheads="1"/>
          </p:cNvSpPr>
          <p:nvPr/>
        </p:nvSpPr>
        <p:spPr bwMode="auto">
          <a:xfrm>
            <a:off x="2209800" y="1066800"/>
            <a:ext cx="304800" cy="304800"/>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2</a:t>
            </a:r>
          </a:p>
        </p:txBody>
      </p:sp>
      <p:sp>
        <p:nvSpPr>
          <p:cNvPr id="4" name="Slide Number Placeholder 3">
            <a:extLst>
              <a:ext uri="{FF2B5EF4-FFF2-40B4-BE49-F238E27FC236}">
                <a16:creationId xmlns:a16="http://schemas.microsoft.com/office/drawing/2014/main" id="{04C7853A-B0AF-4D38-8738-75E1AC141AAF}"/>
              </a:ext>
            </a:extLst>
          </p:cNvPr>
          <p:cNvSpPr>
            <a:spLocks noGrp="1"/>
          </p:cNvSpPr>
          <p:nvPr>
            <p:ph type="sldNum" sz="quarter" idx="33"/>
          </p:nvPr>
        </p:nvSpPr>
        <p:spPr/>
        <p:txBody>
          <a:bodyPr/>
          <a:lstStyle/>
          <a:p>
            <a:fld id="{19B51A1E-902D-48AF-9020-955120F399B6}" type="slidenum">
              <a:rPr lang="en-US" noProof="0" smtClean="0"/>
              <a:pPr/>
              <a:t>47</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6387"/>
                                        </p:tgtEl>
                                        <p:attrNameLst>
                                          <p:attrName>style.visibility</p:attrName>
                                        </p:attrNameLst>
                                      </p:cBhvr>
                                      <p:to>
                                        <p:strVal val="visible"/>
                                      </p:to>
                                    </p:set>
                                    <p:animEffect transition="in" filter="dissolve">
                                      <p:cBhvr>
                                        <p:cTn id="7" dur="500"/>
                                        <p:tgtEl>
                                          <p:spTgt spid="11663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6386"/>
                                        </p:tgtEl>
                                        <p:attrNameLst>
                                          <p:attrName>style.visibility</p:attrName>
                                        </p:attrNameLst>
                                      </p:cBhvr>
                                      <p:to>
                                        <p:strVal val="visible"/>
                                      </p:to>
                                    </p:set>
                                    <p:animEffect transition="in" filter="dissolve">
                                      <p:cBhvr>
                                        <p:cTn id="12" dur="500"/>
                                        <p:tgtEl>
                                          <p:spTgt spid="116638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6391"/>
                                        </p:tgtEl>
                                        <p:attrNameLst>
                                          <p:attrName>style.visibility</p:attrName>
                                        </p:attrNameLst>
                                      </p:cBhvr>
                                      <p:to>
                                        <p:strVal val="visible"/>
                                      </p:to>
                                    </p:set>
                                    <p:animEffect transition="in" filter="dissolve">
                                      <p:cBhvr>
                                        <p:cTn id="22" dur="500"/>
                                        <p:tgtEl>
                                          <p:spTgt spid="116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86" grpId="0" animBg="1" autoUpdateAnimBg="0"/>
      <p:bldP spid="1166387" grpId="0" autoUpdateAnimBg="0"/>
      <p:bldP spid="116639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ChangeArrowheads="1"/>
          </p:cNvSpPr>
          <p:nvPr/>
        </p:nvSpPr>
        <p:spPr bwMode="auto">
          <a:xfrm>
            <a:off x="1981200" y="1981200"/>
            <a:ext cx="3886200" cy="2286000"/>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en-US"/>
          </a:p>
        </p:txBody>
      </p:sp>
      <p:sp>
        <p:nvSpPr>
          <p:cNvPr id="1168387" name="Rectangle 3"/>
          <p:cNvSpPr>
            <a:spLocks noChangeArrowheads="1"/>
          </p:cNvSpPr>
          <p:nvPr/>
        </p:nvSpPr>
        <p:spPr bwMode="auto">
          <a:xfrm>
            <a:off x="7162800" y="1981200"/>
            <a:ext cx="2362200" cy="4419600"/>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en-US"/>
          </a:p>
        </p:txBody>
      </p:sp>
      <p:sp>
        <p:nvSpPr>
          <p:cNvPr id="66564" name="Rectangle 4"/>
          <p:cNvSpPr>
            <a:spLocks noGrp="1" noChangeArrowheads="1"/>
          </p:cNvSpPr>
          <p:nvPr>
            <p:ph type="title"/>
          </p:nvPr>
        </p:nvSpPr>
        <p:spPr>
          <a:xfrm>
            <a:off x="18081" y="-24702"/>
            <a:ext cx="9869837" cy="762000"/>
          </a:xfrm>
        </p:spPr>
        <p:txBody>
          <a:bodyPr>
            <a:normAutofit fontScale="90000"/>
          </a:bodyPr>
          <a:lstStyle/>
          <a:p>
            <a:pPr algn="ctr" eaLnBrk="1" hangingPunct="1"/>
            <a:r>
              <a:rPr lang="en-US" altLang="zh-TW" dirty="0">
                <a:ea typeface="新細明體" pitchFamily="18" charset="-120"/>
              </a:rPr>
              <a:t>Memory access at page fault (page not present)</a:t>
            </a:r>
          </a:p>
        </p:txBody>
      </p:sp>
      <p:sp>
        <p:nvSpPr>
          <p:cNvPr id="66565" name="Rectangle 5"/>
          <p:cNvSpPr>
            <a:spLocks noChangeArrowheads="1"/>
          </p:cNvSpPr>
          <p:nvPr/>
        </p:nvSpPr>
        <p:spPr bwMode="auto">
          <a:xfrm>
            <a:off x="2438400" y="2057400"/>
            <a:ext cx="12192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TLB</a:t>
            </a:r>
          </a:p>
        </p:txBody>
      </p:sp>
      <p:grpSp>
        <p:nvGrpSpPr>
          <p:cNvPr id="2" name="Group 6"/>
          <p:cNvGrpSpPr>
            <a:grpSpLocks/>
          </p:cNvGrpSpPr>
          <p:nvPr/>
        </p:nvGrpSpPr>
        <p:grpSpPr bwMode="auto">
          <a:xfrm>
            <a:off x="2286000" y="2362200"/>
            <a:ext cx="1600200" cy="914400"/>
            <a:chOff x="432" y="1488"/>
            <a:chExt cx="1056" cy="720"/>
          </a:xfrm>
        </p:grpSpPr>
        <p:sp>
          <p:nvSpPr>
            <p:cNvPr id="66614" name="Rectangle 7"/>
            <p:cNvSpPr>
              <a:spLocks noChangeArrowheads="1"/>
            </p:cNvSpPr>
            <p:nvPr/>
          </p:nvSpPr>
          <p:spPr bwMode="auto">
            <a:xfrm>
              <a:off x="960" y="148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66615" name="Rectangle 8"/>
            <p:cNvSpPr>
              <a:spLocks noChangeArrowheads="1"/>
            </p:cNvSpPr>
            <p:nvPr/>
          </p:nvSpPr>
          <p:spPr bwMode="auto">
            <a:xfrm>
              <a:off x="960" y="172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6616" name="Rectangle 9"/>
            <p:cNvSpPr>
              <a:spLocks noChangeArrowheads="1"/>
            </p:cNvSpPr>
            <p:nvPr/>
          </p:nvSpPr>
          <p:spPr bwMode="auto">
            <a:xfrm>
              <a:off x="960" y="196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p>
          </p:txBody>
        </p:sp>
        <p:sp>
          <p:nvSpPr>
            <p:cNvPr id="66617" name="Rectangle 10"/>
            <p:cNvSpPr>
              <a:spLocks noChangeArrowheads="1"/>
            </p:cNvSpPr>
            <p:nvPr/>
          </p:nvSpPr>
          <p:spPr bwMode="auto">
            <a:xfrm>
              <a:off x="432" y="148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00001</a:t>
              </a:r>
            </a:p>
          </p:txBody>
        </p:sp>
        <p:sp>
          <p:nvSpPr>
            <p:cNvPr id="66618" name="Rectangle 11"/>
            <p:cNvSpPr>
              <a:spLocks noChangeArrowheads="1"/>
            </p:cNvSpPr>
            <p:nvPr/>
          </p:nvSpPr>
          <p:spPr bwMode="auto">
            <a:xfrm>
              <a:off x="432" y="172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6619" name="Rectangle 12"/>
            <p:cNvSpPr>
              <a:spLocks noChangeArrowheads="1"/>
            </p:cNvSpPr>
            <p:nvPr/>
          </p:nvSpPr>
          <p:spPr bwMode="auto">
            <a:xfrm>
              <a:off x="432" y="1968"/>
              <a:ext cx="528" cy="24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p>
          </p:txBody>
        </p:sp>
      </p:grpSp>
      <p:sp>
        <p:nvSpPr>
          <p:cNvPr id="66567" name="Rectangle 13"/>
          <p:cNvSpPr>
            <a:spLocks noChangeArrowheads="1"/>
          </p:cNvSpPr>
          <p:nvPr/>
        </p:nvSpPr>
        <p:spPr bwMode="auto">
          <a:xfrm>
            <a:off x="4114800" y="28956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00002</a:t>
            </a:r>
          </a:p>
        </p:txBody>
      </p:sp>
      <p:sp>
        <p:nvSpPr>
          <p:cNvPr id="66568" name="Rectangle 14"/>
          <p:cNvSpPr>
            <a:spLocks noChangeArrowheads="1"/>
          </p:cNvSpPr>
          <p:nvPr/>
        </p:nvSpPr>
        <p:spPr bwMode="auto">
          <a:xfrm>
            <a:off x="4953000" y="2895600"/>
            <a:ext cx="6096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EEE</a:t>
            </a:r>
          </a:p>
        </p:txBody>
      </p:sp>
      <p:sp>
        <p:nvSpPr>
          <p:cNvPr id="66569" name="Rectangle 15"/>
          <p:cNvSpPr>
            <a:spLocks noChangeArrowheads="1"/>
          </p:cNvSpPr>
          <p:nvPr/>
        </p:nvSpPr>
        <p:spPr bwMode="auto">
          <a:xfrm>
            <a:off x="4114800" y="3657600"/>
            <a:ext cx="8382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6570" name="Rectangle 16"/>
          <p:cNvSpPr>
            <a:spLocks noChangeArrowheads="1"/>
          </p:cNvSpPr>
          <p:nvPr/>
        </p:nvSpPr>
        <p:spPr bwMode="auto">
          <a:xfrm>
            <a:off x="4953000" y="3657600"/>
            <a:ext cx="6096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EEE</a:t>
            </a:r>
          </a:p>
        </p:txBody>
      </p:sp>
      <p:sp>
        <p:nvSpPr>
          <p:cNvPr id="66571" name="Rectangle 17"/>
          <p:cNvSpPr>
            <a:spLocks noChangeArrowheads="1"/>
          </p:cNvSpPr>
          <p:nvPr/>
        </p:nvSpPr>
        <p:spPr bwMode="auto">
          <a:xfrm>
            <a:off x="2362200" y="3657600"/>
            <a:ext cx="1295400" cy="3810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0123A000</a:t>
            </a:r>
          </a:p>
        </p:txBody>
      </p:sp>
      <p:sp>
        <p:nvSpPr>
          <p:cNvPr id="66572" name="Rectangle 18"/>
          <p:cNvSpPr>
            <a:spLocks noChangeArrowheads="1"/>
          </p:cNvSpPr>
          <p:nvPr/>
        </p:nvSpPr>
        <p:spPr bwMode="auto">
          <a:xfrm>
            <a:off x="2362200" y="3352800"/>
            <a:ext cx="1447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Page table ptr</a:t>
            </a:r>
          </a:p>
        </p:txBody>
      </p:sp>
      <p:sp>
        <p:nvSpPr>
          <p:cNvPr id="66573" name="Rectangle 19"/>
          <p:cNvSpPr>
            <a:spLocks noChangeArrowheads="1"/>
          </p:cNvSpPr>
          <p:nvPr/>
        </p:nvSpPr>
        <p:spPr bwMode="auto">
          <a:xfrm>
            <a:off x="4191000" y="2590800"/>
            <a:ext cx="12192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Logical addr</a:t>
            </a:r>
          </a:p>
        </p:txBody>
      </p:sp>
      <p:sp>
        <p:nvSpPr>
          <p:cNvPr id="66574" name="Rectangle 20"/>
          <p:cNvSpPr>
            <a:spLocks noChangeArrowheads="1"/>
          </p:cNvSpPr>
          <p:nvPr/>
        </p:nvSpPr>
        <p:spPr bwMode="auto">
          <a:xfrm>
            <a:off x="4038600" y="3352800"/>
            <a:ext cx="15240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Physical addr</a:t>
            </a:r>
          </a:p>
        </p:txBody>
      </p:sp>
      <p:sp>
        <p:nvSpPr>
          <p:cNvPr id="66575" name="Rectangle 21"/>
          <p:cNvSpPr>
            <a:spLocks noChangeArrowheads="1"/>
          </p:cNvSpPr>
          <p:nvPr/>
        </p:nvSpPr>
        <p:spPr bwMode="auto">
          <a:xfrm>
            <a:off x="8077200" y="4648200"/>
            <a:ext cx="13716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Page table</a:t>
            </a:r>
          </a:p>
        </p:txBody>
      </p:sp>
      <p:sp>
        <p:nvSpPr>
          <p:cNvPr id="66576" name="Rectangle 22"/>
          <p:cNvSpPr>
            <a:spLocks noChangeArrowheads="1"/>
          </p:cNvSpPr>
          <p:nvPr/>
        </p:nvSpPr>
        <p:spPr bwMode="auto">
          <a:xfrm>
            <a:off x="7620000" y="4800600"/>
            <a:ext cx="457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M</a:t>
            </a:r>
          </a:p>
        </p:txBody>
      </p:sp>
      <p:sp>
        <p:nvSpPr>
          <p:cNvPr id="66577" name="Rectangle 23"/>
          <p:cNvSpPr>
            <a:spLocks noChangeArrowheads="1"/>
          </p:cNvSpPr>
          <p:nvPr/>
        </p:nvSpPr>
        <p:spPr bwMode="auto">
          <a:xfrm>
            <a:off x="7315200" y="4800600"/>
            <a:ext cx="457200" cy="3810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P</a:t>
            </a:r>
          </a:p>
        </p:txBody>
      </p:sp>
      <p:sp>
        <p:nvSpPr>
          <p:cNvPr id="66578" name="Rectangle 24"/>
          <p:cNvSpPr>
            <a:spLocks noChangeArrowheads="1"/>
          </p:cNvSpPr>
          <p:nvPr/>
        </p:nvSpPr>
        <p:spPr bwMode="auto">
          <a:xfrm>
            <a:off x="7696200" y="5167313"/>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66579" name="Rectangle 25"/>
          <p:cNvSpPr>
            <a:spLocks noChangeArrowheads="1"/>
          </p:cNvSpPr>
          <p:nvPr/>
        </p:nvSpPr>
        <p:spPr bwMode="auto">
          <a:xfrm>
            <a:off x="7696200" y="5476876"/>
            <a:ext cx="3048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a:t>
            </a:r>
          </a:p>
        </p:txBody>
      </p:sp>
      <p:sp>
        <p:nvSpPr>
          <p:cNvPr id="66580" name="Rectangle 26"/>
          <p:cNvSpPr>
            <a:spLocks noChangeArrowheads="1"/>
          </p:cNvSpPr>
          <p:nvPr/>
        </p:nvSpPr>
        <p:spPr bwMode="auto">
          <a:xfrm>
            <a:off x="7696200" y="5786438"/>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6581" name="Rectangle 27"/>
          <p:cNvSpPr>
            <a:spLocks noChangeArrowheads="1"/>
          </p:cNvSpPr>
          <p:nvPr/>
        </p:nvSpPr>
        <p:spPr bwMode="auto">
          <a:xfrm>
            <a:off x="8001000" y="5167313"/>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6582" name="Rectangle 28"/>
          <p:cNvSpPr>
            <a:spLocks noChangeArrowheads="1"/>
          </p:cNvSpPr>
          <p:nvPr/>
        </p:nvSpPr>
        <p:spPr bwMode="auto">
          <a:xfrm>
            <a:off x="8001000" y="5476876"/>
            <a:ext cx="3048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6583" name="Rectangle 29"/>
          <p:cNvSpPr>
            <a:spLocks noChangeArrowheads="1"/>
          </p:cNvSpPr>
          <p:nvPr/>
        </p:nvSpPr>
        <p:spPr bwMode="auto">
          <a:xfrm>
            <a:off x="8001000" y="5786438"/>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a:latin typeface="Arial" charset="0"/>
              <a:ea typeface="新細明體" pitchFamily="18" charset="-120"/>
            </a:endParaRPr>
          </a:p>
        </p:txBody>
      </p:sp>
      <p:sp>
        <p:nvSpPr>
          <p:cNvPr id="66584" name="Rectangle 30"/>
          <p:cNvSpPr>
            <a:spLocks noChangeArrowheads="1"/>
          </p:cNvSpPr>
          <p:nvPr/>
        </p:nvSpPr>
        <p:spPr bwMode="auto">
          <a:xfrm>
            <a:off x="7391400" y="5167313"/>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66585" name="Rectangle 31"/>
          <p:cNvSpPr>
            <a:spLocks noChangeArrowheads="1"/>
          </p:cNvSpPr>
          <p:nvPr/>
        </p:nvSpPr>
        <p:spPr bwMode="auto">
          <a:xfrm>
            <a:off x="7391400" y="5476876"/>
            <a:ext cx="3048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p>
        </p:txBody>
      </p:sp>
      <p:sp>
        <p:nvSpPr>
          <p:cNvPr id="66586" name="Rectangle 32"/>
          <p:cNvSpPr>
            <a:spLocks noChangeArrowheads="1"/>
          </p:cNvSpPr>
          <p:nvPr/>
        </p:nvSpPr>
        <p:spPr bwMode="auto">
          <a:xfrm>
            <a:off x="7391400" y="5786438"/>
            <a:ext cx="3048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a:t>
            </a:r>
          </a:p>
        </p:txBody>
      </p:sp>
      <p:sp>
        <p:nvSpPr>
          <p:cNvPr id="66587" name="Rectangle 33"/>
          <p:cNvSpPr>
            <a:spLocks noChangeArrowheads="1"/>
          </p:cNvSpPr>
          <p:nvPr/>
        </p:nvSpPr>
        <p:spPr bwMode="auto">
          <a:xfrm>
            <a:off x="8305800" y="5167313"/>
            <a:ext cx="8382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00002</a:t>
            </a:r>
          </a:p>
        </p:txBody>
      </p:sp>
      <p:sp>
        <p:nvSpPr>
          <p:cNvPr id="66588" name="Rectangle 34"/>
          <p:cNvSpPr>
            <a:spLocks noChangeArrowheads="1"/>
          </p:cNvSpPr>
          <p:nvPr/>
        </p:nvSpPr>
        <p:spPr bwMode="auto">
          <a:xfrm>
            <a:off x="8305800" y="5476876"/>
            <a:ext cx="838200" cy="309563"/>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66589" name="Rectangle 35"/>
          <p:cNvSpPr>
            <a:spLocks noChangeArrowheads="1"/>
          </p:cNvSpPr>
          <p:nvPr/>
        </p:nvSpPr>
        <p:spPr bwMode="auto">
          <a:xfrm>
            <a:off x="8305800" y="5786438"/>
            <a:ext cx="838200" cy="30956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a:t>
            </a:r>
          </a:p>
        </p:txBody>
      </p:sp>
      <p:sp>
        <p:nvSpPr>
          <p:cNvPr id="66590" name="Rectangle 36"/>
          <p:cNvSpPr>
            <a:spLocks noChangeArrowheads="1"/>
          </p:cNvSpPr>
          <p:nvPr/>
        </p:nvSpPr>
        <p:spPr bwMode="auto">
          <a:xfrm>
            <a:off x="7315200" y="5715000"/>
            <a:ext cx="1905000" cy="433388"/>
          </a:xfrm>
          <a:prstGeom prst="rect">
            <a:avLst/>
          </a:prstGeom>
          <a:noFill/>
          <a:ln w="12700">
            <a:solidFill>
              <a:srgbClr val="3333CC"/>
            </a:solidFill>
            <a:miter lim="800000"/>
            <a:headEnd type="none" w="sm" len="sm"/>
            <a:tailEnd type="none" w="sm" len="sm"/>
          </a:ln>
        </p:spPr>
        <p:txBody>
          <a:bodyPr wrap="none" anchor="ctr"/>
          <a:lstStyle/>
          <a:p>
            <a:endParaRPr lang="en-US"/>
          </a:p>
        </p:txBody>
      </p:sp>
      <p:sp>
        <p:nvSpPr>
          <p:cNvPr id="66591" name="Line 37"/>
          <p:cNvSpPr>
            <a:spLocks noChangeShapeType="1"/>
          </p:cNvSpPr>
          <p:nvPr/>
        </p:nvSpPr>
        <p:spPr bwMode="auto">
          <a:xfrm>
            <a:off x="7162800" y="45720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6592" name="Line 38"/>
          <p:cNvSpPr>
            <a:spLocks noChangeShapeType="1"/>
          </p:cNvSpPr>
          <p:nvPr/>
        </p:nvSpPr>
        <p:spPr bwMode="auto">
          <a:xfrm>
            <a:off x="7162800" y="25146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6593" name="Line 39"/>
          <p:cNvSpPr>
            <a:spLocks noChangeShapeType="1"/>
          </p:cNvSpPr>
          <p:nvPr/>
        </p:nvSpPr>
        <p:spPr bwMode="auto">
          <a:xfrm>
            <a:off x="7162800" y="30480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6594" name="Line 40"/>
          <p:cNvSpPr>
            <a:spLocks noChangeShapeType="1"/>
          </p:cNvSpPr>
          <p:nvPr/>
        </p:nvSpPr>
        <p:spPr bwMode="auto">
          <a:xfrm>
            <a:off x="7162800" y="3581400"/>
            <a:ext cx="2362200" cy="0"/>
          </a:xfrm>
          <a:prstGeom prst="line">
            <a:avLst/>
          </a:prstGeom>
          <a:noFill/>
          <a:ln w="12700">
            <a:solidFill>
              <a:schemeClr val="tx1"/>
            </a:solidFill>
            <a:round/>
            <a:headEnd type="none" w="sm" len="sm"/>
            <a:tailEnd type="none" w="sm" len="sm"/>
          </a:ln>
        </p:spPr>
        <p:txBody>
          <a:bodyPr/>
          <a:lstStyle/>
          <a:p>
            <a:endParaRPr lang="en-US"/>
          </a:p>
        </p:txBody>
      </p:sp>
      <p:sp>
        <p:nvSpPr>
          <p:cNvPr id="66595" name="Rectangle 41"/>
          <p:cNvSpPr>
            <a:spLocks noChangeArrowheads="1"/>
          </p:cNvSpPr>
          <p:nvPr/>
        </p:nvSpPr>
        <p:spPr bwMode="auto">
          <a:xfrm>
            <a:off x="9525000" y="21336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 0</a:t>
            </a:r>
          </a:p>
        </p:txBody>
      </p:sp>
      <p:sp>
        <p:nvSpPr>
          <p:cNvPr id="66596" name="Rectangle 42"/>
          <p:cNvSpPr>
            <a:spLocks noChangeArrowheads="1"/>
          </p:cNvSpPr>
          <p:nvPr/>
        </p:nvSpPr>
        <p:spPr bwMode="auto">
          <a:xfrm>
            <a:off x="9525000" y="26670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 1</a:t>
            </a:r>
          </a:p>
        </p:txBody>
      </p:sp>
      <p:sp>
        <p:nvSpPr>
          <p:cNvPr id="66597" name="Rectangle 43"/>
          <p:cNvSpPr>
            <a:spLocks noChangeArrowheads="1"/>
          </p:cNvSpPr>
          <p:nvPr/>
        </p:nvSpPr>
        <p:spPr bwMode="auto">
          <a:xfrm>
            <a:off x="9525000" y="32004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 2</a:t>
            </a:r>
          </a:p>
        </p:txBody>
      </p:sp>
      <p:sp>
        <p:nvSpPr>
          <p:cNvPr id="66598" name="Rectangle 44"/>
          <p:cNvSpPr>
            <a:spLocks noChangeArrowheads="1"/>
          </p:cNvSpPr>
          <p:nvPr/>
        </p:nvSpPr>
        <p:spPr bwMode="auto">
          <a:xfrm>
            <a:off x="9525000" y="55626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Frame</a:t>
            </a:r>
            <a:br>
              <a:rPr kumimoji="1" lang="en-US" altLang="zh-TW">
                <a:latin typeface="Arial" charset="0"/>
                <a:ea typeface="新細明體" pitchFamily="18" charset="-120"/>
              </a:rPr>
            </a:br>
            <a:r>
              <a:rPr kumimoji="1" lang="en-US" altLang="zh-TW">
                <a:latin typeface="Arial" charset="0"/>
                <a:ea typeface="新細明體" pitchFamily="18" charset="-120"/>
              </a:rPr>
              <a:t>0123A</a:t>
            </a:r>
          </a:p>
        </p:txBody>
      </p:sp>
      <p:sp>
        <p:nvSpPr>
          <p:cNvPr id="66599" name="Rectangle 45"/>
          <p:cNvSpPr>
            <a:spLocks noChangeArrowheads="1"/>
          </p:cNvSpPr>
          <p:nvPr/>
        </p:nvSpPr>
        <p:spPr bwMode="auto">
          <a:xfrm>
            <a:off x="7772400" y="16002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RAM</a:t>
            </a:r>
          </a:p>
        </p:txBody>
      </p:sp>
      <p:sp>
        <p:nvSpPr>
          <p:cNvPr id="66600" name="Rectangle 46"/>
          <p:cNvSpPr>
            <a:spLocks noChangeArrowheads="1"/>
          </p:cNvSpPr>
          <p:nvPr/>
        </p:nvSpPr>
        <p:spPr bwMode="auto">
          <a:xfrm>
            <a:off x="3352800" y="1600200"/>
            <a:ext cx="990600" cy="2286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CPU</a:t>
            </a:r>
          </a:p>
        </p:txBody>
      </p:sp>
      <p:sp>
        <p:nvSpPr>
          <p:cNvPr id="66601" name="Line 47"/>
          <p:cNvSpPr>
            <a:spLocks noChangeShapeType="1"/>
          </p:cNvSpPr>
          <p:nvPr/>
        </p:nvSpPr>
        <p:spPr bwMode="auto">
          <a:xfrm>
            <a:off x="2209800" y="6629400"/>
            <a:ext cx="5943600" cy="0"/>
          </a:xfrm>
          <a:prstGeom prst="line">
            <a:avLst/>
          </a:prstGeom>
          <a:noFill/>
          <a:ln w="19050">
            <a:solidFill>
              <a:schemeClr val="tx1"/>
            </a:solidFill>
            <a:round/>
            <a:headEnd/>
            <a:tailEnd/>
          </a:ln>
        </p:spPr>
        <p:txBody>
          <a:bodyPr wrap="none" anchor="ctr"/>
          <a:lstStyle/>
          <a:p>
            <a:endParaRPr lang="en-US"/>
          </a:p>
        </p:txBody>
      </p:sp>
      <p:sp>
        <p:nvSpPr>
          <p:cNvPr id="66602" name="Line 48"/>
          <p:cNvSpPr>
            <a:spLocks noChangeShapeType="1"/>
          </p:cNvSpPr>
          <p:nvPr/>
        </p:nvSpPr>
        <p:spPr bwMode="auto">
          <a:xfrm flipV="1">
            <a:off x="2209800" y="4343400"/>
            <a:ext cx="0" cy="2286000"/>
          </a:xfrm>
          <a:prstGeom prst="line">
            <a:avLst/>
          </a:prstGeom>
          <a:noFill/>
          <a:ln w="19050">
            <a:solidFill>
              <a:schemeClr val="tx1"/>
            </a:solidFill>
            <a:round/>
            <a:headEnd/>
            <a:tailEnd/>
          </a:ln>
        </p:spPr>
        <p:txBody>
          <a:bodyPr wrap="none" anchor="ctr"/>
          <a:lstStyle/>
          <a:p>
            <a:endParaRPr lang="en-US"/>
          </a:p>
        </p:txBody>
      </p:sp>
      <p:sp>
        <p:nvSpPr>
          <p:cNvPr id="66603" name="Line 49"/>
          <p:cNvSpPr>
            <a:spLocks noChangeShapeType="1"/>
          </p:cNvSpPr>
          <p:nvPr/>
        </p:nvSpPr>
        <p:spPr bwMode="auto">
          <a:xfrm flipV="1">
            <a:off x="8153400" y="6400800"/>
            <a:ext cx="0" cy="228600"/>
          </a:xfrm>
          <a:prstGeom prst="line">
            <a:avLst/>
          </a:prstGeom>
          <a:noFill/>
          <a:ln w="19050">
            <a:solidFill>
              <a:schemeClr val="tx1"/>
            </a:solidFill>
            <a:round/>
            <a:headEnd/>
            <a:tailEnd/>
          </a:ln>
        </p:spPr>
        <p:txBody>
          <a:bodyPr wrap="none" anchor="ctr"/>
          <a:lstStyle/>
          <a:p>
            <a:endParaRPr lang="en-US"/>
          </a:p>
        </p:txBody>
      </p:sp>
      <p:sp>
        <p:nvSpPr>
          <p:cNvPr id="1168434" name="Rectangle 50"/>
          <p:cNvSpPr>
            <a:spLocks noChangeArrowheads="1"/>
          </p:cNvSpPr>
          <p:nvPr/>
        </p:nvSpPr>
        <p:spPr bwMode="auto">
          <a:xfrm>
            <a:off x="2286000" y="4876800"/>
            <a:ext cx="3886200" cy="609600"/>
          </a:xfrm>
          <a:prstGeom prst="rect">
            <a:avLst/>
          </a:prstGeom>
          <a:noFill/>
          <a:ln w="12700">
            <a:noFill/>
            <a:miter lim="800000"/>
            <a:headEnd type="none" w="sm" len="sm"/>
            <a:tailEnd type="none" w="sm" len="sm"/>
          </a:ln>
        </p:spPr>
        <p:txBody>
          <a:bodyPr wrap="none" anchor="ctr"/>
          <a:lstStyle/>
          <a:p>
            <a:r>
              <a:rPr kumimoji="1" lang="en-US" altLang="zh-TW">
                <a:latin typeface="Arial" charset="0"/>
                <a:ea typeface="新細明體" pitchFamily="18" charset="-120"/>
              </a:rPr>
              <a:t>Read page table entry at</a:t>
            </a:r>
          </a:p>
          <a:p>
            <a:r>
              <a:rPr kumimoji="1" lang="en-US" altLang="zh-TW">
                <a:latin typeface="Arial" charset="0"/>
                <a:ea typeface="新細明體" pitchFamily="18" charset="-120"/>
              </a:rPr>
              <a:t>Addr: 0123A000+00002=0123A002</a:t>
            </a:r>
          </a:p>
        </p:txBody>
      </p:sp>
      <p:grpSp>
        <p:nvGrpSpPr>
          <p:cNvPr id="3" name="Group 51"/>
          <p:cNvGrpSpPr>
            <a:grpSpLocks/>
          </p:cNvGrpSpPr>
          <p:nvPr/>
        </p:nvGrpSpPr>
        <p:grpSpPr bwMode="auto">
          <a:xfrm>
            <a:off x="2286000" y="2667000"/>
            <a:ext cx="1600200" cy="304800"/>
            <a:chOff x="432" y="1728"/>
            <a:chExt cx="1008" cy="192"/>
          </a:xfrm>
        </p:grpSpPr>
        <p:sp>
          <p:nvSpPr>
            <p:cNvPr id="66612" name="Rectangle 52"/>
            <p:cNvSpPr>
              <a:spLocks noChangeArrowheads="1"/>
            </p:cNvSpPr>
            <p:nvPr/>
          </p:nvSpPr>
          <p:spPr bwMode="auto">
            <a:xfrm>
              <a:off x="936" y="1728"/>
              <a:ext cx="50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00002</a:t>
              </a:r>
            </a:p>
          </p:txBody>
        </p:sp>
        <p:sp>
          <p:nvSpPr>
            <p:cNvPr id="66613" name="Rectangle 53"/>
            <p:cNvSpPr>
              <a:spLocks noChangeArrowheads="1"/>
            </p:cNvSpPr>
            <p:nvPr/>
          </p:nvSpPr>
          <p:spPr bwMode="auto">
            <a:xfrm>
              <a:off x="432" y="1728"/>
              <a:ext cx="504" cy="192"/>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grpSp>
      <p:sp>
        <p:nvSpPr>
          <p:cNvPr id="1168438" name="Rectangle 54"/>
          <p:cNvSpPr>
            <a:spLocks noChangeArrowheads="1"/>
          </p:cNvSpPr>
          <p:nvPr/>
        </p:nvSpPr>
        <p:spPr bwMode="auto">
          <a:xfrm>
            <a:off x="2286000" y="5791200"/>
            <a:ext cx="2895600" cy="609600"/>
          </a:xfrm>
          <a:prstGeom prst="rect">
            <a:avLst/>
          </a:prstGeom>
          <a:noFill/>
          <a:ln w="12700">
            <a:noFill/>
            <a:miter lim="800000"/>
            <a:headEnd type="none" w="sm" len="sm"/>
            <a:tailEnd type="none" w="sm" len="sm"/>
          </a:ln>
        </p:spPr>
        <p:txBody>
          <a:bodyPr wrap="none" anchor="ctr"/>
          <a:lstStyle/>
          <a:p>
            <a:r>
              <a:rPr kumimoji="1" lang="en-US" altLang="zh-TW">
                <a:latin typeface="Arial" charset="0"/>
                <a:ea typeface="新細明體" pitchFamily="18" charset="-120"/>
              </a:rPr>
              <a:t>Page fault at page 00002. </a:t>
            </a:r>
          </a:p>
          <a:p>
            <a:r>
              <a:rPr kumimoji="1" lang="en-US" altLang="zh-TW">
                <a:latin typeface="Arial" charset="0"/>
                <a:ea typeface="新細明體" pitchFamily="18" charset="-120"/>
              </a:rPr>
              <a:t>CPU asks the OS for help</a:t>
            </a:r>
          </a:p>
        </p:txBody>
      </p:sp>
      <p:sp>
        <p:nvSpPr>
          <p:cNvPr id="66607" name="Oval 55"/>
          <p:cNvSpPr>
            <a:spLocks noChangeArrowheads="1"/>
          </p:cNvSpPr>
          <p:nvPr/>
        </p:nvSpPr>
        <p:spPr bwMode="auto">
          <a:xfrm>
            <a:off x="7239000" y="5715000"/>
            <a:ext cx="609600" cy="457200"/>
          </a:xfrm>
          <a:prstGeom prst="ellipse">
            <a:avLst/>
          </a:prstGeom>
          <a:noFill/>
          <a:ln w="12700">
            <a:solidFill>
              <a:srgbClr val="FF3300"/>
            </a:solidFill>
            <a:round/>
            <a:headEnd type="none" w="sm" len="sm"/>
            <a:tailEnd type="none" w="sm" len="sm"/>
          </a:ln>
        </p:spPr>
        <p:txBody>
          <a:bodyPr wrap="none" anchor="ctr"/>
          <a:lstStyle/>
          <a:p>
            <a:endParaRPr lang="en-US"/>
          </a:p>
        </p:txBody>
      </p:sp>
      <p:sp>
        <p:nvSpPr>
          <p:cNvPr id="66608" name="Oval 56"/>
          <p:cNvSpPr>
            <a:spLocks noChangeArrowheads="1"/>
          </p:cNvSpPr>
          <p:nvPr/>
        </p:nvSpPr>
        <p:spPr bwMode="auto">
          <a:xfrm>
            <a:off x="2209800" y="1066800"/>
            <a:ext cx="304800" cy="304800"/>
          </a:xfrm>
          <a:prstGeom prst="ellipse">
            <a:avLst/>
          </a:prstGeom>
          <a:solidFill>
            <a:schemeClr val="accent1"/>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3</a:t>
            </a:r>
          </a:p>
        </p:txBody>
      </p:sp>
      <p:sp>
        <p:nvSpPr>
          <p:cNvPr id="4" name="Slide Number Placeholder 3">
            <a:extLst>
              <a:ext uri="{FF2B5EF4-FFF2-40B4-BE49-F238E27FC236}">
                <a16:creationId xmlns:a16="http://schemas.microsoft.com/office/drawing/2014/main" id="{A85D2036-4153-4EBE-9E44-7AFF331A5842}"/>
              </a:ext>
            </a:extLst>
          </p:cNvPr>
          <p:cNvSpPr>
            <a:spLocks noGrp="1"/>
          </p:cNvSpPr>
          <p:nvPr>
            <p:ph type="sldNum" sz="quarter" idx="33"/>
          </p:nvPr>
        </p:nvSpPr>
        <p:spPr/>
        <p:txBody>
          <a:bodyPr/>
          <a:lstStyle/>
          <a:p>
            <a:fld id="{19B51A1E-902D-48AF-9020-955120F399B6}" type="slidenum">
              <a:rPr lang="en-US" noProof="0" smtClean="0"/>
              <a:pPr/>
              <a:t>48</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8434"/>
                                        </p:tgtEl>
                                        <p:attrNameLst>
                                          <p:attrName>style.visibility</p:attrName>
                                        </p:attrNameLst>
                                      </p:cBhvr>
                                      <p:to>
                                        <p:strVal val="visible"/>
                                      </p:to>
                                    </p:set>
                                    <p:animEffect transition="in" filter="dissolve">
                                      <p:cBhvr>
                                        <p:cTn id="7" dur="500"/>
                                        <p:tgtEl>
                                          <p:spTgt spid="11684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8438"/>
                                        </p:tgtEl>
                                        <p:attrNameLst>
                                          <p:attrName>style.visibility</p:attrName>
                                        </p:attrNameLst>
                                      </p:cBhvr>
                                      <p:to>
                                        <p:strVal val="visible"/>
                                      </p:to>
                                    </p:set>
                                    <p:animEffect transition="in" filter="dissolve">
                                      <p:cBhvr>
                                        <p:cTn id="12" dur="500"/>
                                        <p:tgtEl>
                                          <p:spTgt spid="116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434" grpId="0" autoUpdateAnimBg="0"/>
      <p:bldP spid="116843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3E82B3-DB42-465E-8002-6D8F042F32CD}"/>
              </a:ext>
            </a:extLst>
          </p:cNvPr>
          <p:cNvSpPr>
            <a:spLocks noGrp="1"/>
          </p:cNvSpPr>
          <p:nvPr>
            <p:ph idx="1"/>
          </p:nvPr>
        </p:nvSpPr>
        <p:spPr>
          <a:xfrm>
            <a:off x="370613" y="1274325"/>
            <a:ext cx="10018527" cy="4679250"/>
          </a:xfrm>
        </p:spPr>
        <p:txBody>
          <a:bodyPr/>
          <a:lstStyle/>
          <a:p>
            <a:r>
              <a:rPr lang="en-US" altLang="zh-TW" sz="2800" dirty="0">
                <a:solidFill>
                  <a:srgbClr val="FF0000"/>
                </a:solidFill>
                <a:ea typeface="新細明體" pitchFamily="18" charset="-120"/>
              </a:rPr>
              <a:t>Smaller</a:t>
            </a:r>
            <a:r>
              <a:rPr lang="en-US" altLang="zh-TW" sz="2800" dirty="0">
                <a:ea typeface="新細明體" pitchFamily="18" charset="-120"/>
              </a:rPr>
              <a:t> page size means</a:t>
            </a:r>
          </a:p>
          <a:p>
            <a:pPr lvl="1"/>
            <a:r>
              <a:rPr lang="en-US" altLang="zh-TW" sz="2400" dirty="0">
                <a:ea typeface="新細明體" pitchFamily="18" charset="-120"/>
              </a:rPr>
              <a:t>Less amount of </a:t>
            </a:r>
            <a:r>
              <a:rPr lang="en-US" altLang="zh-TW" sz="2400" dirty="0">
                <a:solidFill>
                  <a:srgbClr val="0070C0"/>
                </a:solidFill>
                <a:ea typeface="新細明體" pitchFamily="18" charset="-120"/>
              </a:rPr>
              <a:t>internal fragmentation</a:t>
            </a:r>
          </a:p>
          <a:p>
            <a:r>
              <a:rPr lang="en-US" altLang="zh-TW" sz="2800" dirty="0">
                <a:ea typeface="新細明體" pitchFamily="18" charset="-120"/>
              </a:rPr>
              <a:t>But … smaller page size also means</a:t>
            </a:r>
          </a:p>
          <a:p>
            <a:pPr lvl="1"/>
            <a:r>
              <a:rPr lang="en-US" altLang="zh-TW" sz="2400" dirty="0">
                <a:solidFill>
                  <a:srgbClr val="0070C0"/>
                </a:solidFill>
                <a:ea typeface="新細明體" pitchFamily="18" charset="-120"/>
              </a:rPr>
              <a:t>More</a:t>
            </a:r>
            <a:r>
              <a:rPr lang="en-US" altLang="zh-TW" sz="2400" dirty="0">
                <a:ea typeface="新細明體" pitchFamily="18" charset="-120"/>
              </a:rPr>
              <a:t> pages required per process</a:t>
            </a:r>
          </a:p>
          <a:p>
            <a:pPr lvl="1"/>
            <a:r>
              <a:rPr lang="en-US" altLang="zh-TW" sz="2400" dirty="0">
                <a:solidFill>
                  <a:srgbClr val="0070C0"/>
                </a:solidFill>
                <a:ea typeface="新細明體" pitchFamily="18" charset="-120"/>
              </a:rPr>
              <a:t>More</a:t>
            </a:r>
            <a:r>
              <a:rPr lang="en-US" altLang="zh-TW" sz="2400" dirty="0">
                <a:ea typeface="新細明體" pitchFamily="18" charset="-120"/>
              </a:rPr>
              <a:t> pages per process means larger page tables</a:t>
            </a:r>
          </a:p>
          <a:p>
            <a:pPr lvl="1"/>
            <a:r>
              <a:rPr lang="en-US" altLang="zh-TW" sz="2400" dirty="0">
                <a:ea typeface="新細明體" pitchFamily="18" charset="-120"/>
              </a:rPr>
              <a:t>Larger page tables means large portion of page tables in virtual memory</a:t>
            </a:r>
          </a:p>
          <a:p>
            <a:pPr lvl="1"/>
            <a:r>
              <a:rPr lang="en-US" altLang="zh-TW" sz="2400" dirty="0">
                <a:ea typeface="新細明體" pitchFamily="18" charset="-120"/>
              </a:rPr>
              <a:t>Secondary memory is designed to efficiently transfer large blocks of data so </a:t>
            </a:r>
            <a:r>
              <a:rPr lang="en-US" altLang="zh-TW" sz="2400" dirty="0">
                <a:solidFill>
                  <a:schemeClr val="tx1"/>
                </a:solidFill>
                <a:ea typeface="新細明體" pitchFamily="18" charset="-120"/>
              </a:rPr>
              <a:t>a large page size is better</a:t>
            </a:r>
          </a:p>
          <a:p>
            <a:endParaRPr lang="zh-MO" altLang="en-US" dirty="0"/>
          </a:p>
        </p:txBody>
      </p:sp>
      <p:sp>
        <p:nvSpPr>
          <p:cNvPr id="3" name="Title 2">
            <a:extLst>
              <a:ext uri="{FF2B5EF4-FFF2-40B4-BE49-F238E27FC236}">
                <a16:creationId xmlns:a16="http://schemas.microsoft.com/office/drawing/2014/main" id="{12CBFDBB-D182-4317-8193-50C54D7FBA57}"/>
              </a:ext>
            </a:extLst>
          </p:cNvPr>
          <p:cNvSpPr>
            <a:spLocks noGrp="1"/>
          </p:cNvSpPr>
          <p:nvPr>
            <p:ph type="title"/>
          </p:nvPr>
        </p:nvSpPr>
        <p:spPr/>
        <p:txBody>
          <a:bodyPr/>
          <a:lstStyle/>
          <a:p>
            <a:r>
              <a:rPr lang="en-US" altLang="zh-TW" dirty="0">
                <a:ea typeface="新細明體" pitchFamily="18" charset="-120"/>
              </a:rPr>
              <a:t>Page Size</a:t>
            </a:r>
            <a:endParaRPr lang="zh-MO" altLang="en-US" dirty="0"/>
          </a:p>
        </p:txBody>
      </p:sp>
      <p:sp>
        <p:nvSpPr>
          <p:cNvPr id="4" name="Slide Number Placeholder 3">
            <a:extLst>
              <a:ext uri="{FF2B5EF4-FFF2-40B4-BE49-F238E27FC236}">
                <a16:creationId xmlns:a16="http://schemas.microsoft.com/office/drawing/2014/main" id="{AE79330D-3D32-44D5-A3D4-68F70F7DD1BD}"/>
              </a:ext>
            </a:extLst>
          </p:cNvPr>
          <p:cNvSpPr>
            <a:spLocks noGrp="1"/>
          </p:cNvSpPr>
          <p:nvPr>
            <p:ph type="sldNum" sz="quarter" idx="15"/>
          </p:nvPr>
        </p:nvSpPr>
        <p:spPr/>
        <p:txBody>
          <a:bodyPr/>
          <a:lstStyle/>
          <a:p>
            <a:fld id="{19B51A1E-902D-48AF-9020-955120F399B6}" type="slidenum">
              <a:rPr lang="en-US" smtClean="0"/>
              <a:pPr/>
              <a:t>49</a:t>
            </a:fld>
            <a:endParaRPr lang="en-US" dirty="0"/>
          </a:p>
        </p:txBody>
      </p:sp>
    </p:spTree>
    <p:extLst>
      <p:ext uri="{BB962C8B-B14F-4D97-AF65-F5344CB8AC3E}">
        <p14:creationId xmlns:p14="http://schemas.microsoft.com/office/powerpoint/2010/main" val="271412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90800" y="533400"/>
            <a:ext cx="7772400" cy="1143000"/>
          </a:xfrm>
        </p:spPr>
        <p:txBody>
          <a:bodyPr/>
          <a:lstStyle/>
          <a:p>
            <a:pPr algn="ctr" eaLnBrk="1" hangingPunct="1"/>
            <a:r>
              <a:rPr lang="en-US" altLang="zh-TW" sz="4000">
                <a:ea typeface="新細明體" pitchFamily="18" charset="-120"/>
              </a:rPr>
              <a:t>Address translated dynamically…</a:t>
            </a:r>
          </a:p>
        </p:txBody>
      </p:sp>
      <p:grpSp>
        <p:nvGrpSpPr>
          <p:cNvPr id="2" name="Group 3"/>
          <p:cNvGrpSpPr>
            <a:grpSpLocks/>
          </p:cNvGrpSpPr>
          <p:nvPr/>
        </p:nvGrpSpPr>
        <p:grpSpPr bwMode="auto">
          <a:xfrm>
            <a:off x="5562600" y="5105400"/>
            <a:ext cx="2667000" cy="1239838"/>
            <a:chOff x="2544" y="3456"/>
            <a:chExt cx="1680" cy="781"/>
          </a:xfrm>
        </p:grpSpPr>
        <p:sp>
          <p:nvSpPr>
            <p:cNvPr id="18484" name="Rectangle 4"/>
            <p:cNvSpPr>
              <a:spLocks noChangeArrowheads="1"/>
            </p:cNvSpPr>
            <p:nvPr/>
          </p:nvSpPr>
          <p:spPr bwMode="auto">
            <a:xfrm>
              <a:off x="2784" y="3456"/>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18485" name="Rectangle 5"/>
            <p:cNvSpPr>
              <a:spLocks noChangeArrowheads="1"/>
            </p:cNvSpPr>
            <p:nvPr/>
          </p:nvSpPr>
          <p:spPr bwMode="auto">
            <a:xfrm>
              <a:off x="2784" y="3652"/>
              <a:ext cx="432" cy="19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18486" name="Rectangle 6"/>
            <p:cNvSpPr>
              <a:spLocks noChangeArrowheads="1"/>
            </p:cNvSpPr>
            <p:nvPr/>
          </p:nvSpPr>
          <p:spPr bwMode="auto">
            <a:xfrm>
              <a:off x="2784" y="3849"/>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18487" name="Rectangle 7"/>
            <p:cNvSpPr>
              <a:spLocks noChangeArrowheads="1"/>
            </p:cNvSpPr>
            <p:nvPr/>
          </p:nvSpPr>
          <p:spPr bwMode="auto">
            <a:xfrm>
              <a:off x="3264" y="3456"/>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00022</a:t>
              </a:r>
            </a:p>
          </p:txBody>
        </p:sp>
        <p:sp>
          <p:nvSpPr>
            <p:cNvPr id="18488" name="Rectangle 8"/>
            <p:cNvSpPr>
              <a:spLocks noChangeArrowheads="1"/>
            </p:cNvSpPr>
            <p:nvPr/>
          </p:nvSpPr>
          <p:spPr bwMode="auto">
            <a:xfrm>
              <a:off x="3264" y="3652"/>
              <a:ext cx="52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00023</a:t>
              </a:r>
            </a:p>
          </p:txBody>
        </p:sp>
        <p:sp>
          <p:nvSpPr>
            <p:cNvPr id="18489" name="Rectangle 9"/>
            <p:cNvSpPr>
              <a:spLocks noChangeArrowheads="1"/>
            </p:cNvSpPr>
            <p:nvPr/>
          </p:nvSpPr>
          <p:spPr bwMode="auto">
            <a:xfrm>
              <a:off x="3264" y="3849"/>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00024</a:t>
              </a:r>
            </a:p>
          </p:txBody>
        </p:sp>
        <p:sp>
          <p:nvSpPr>
            <p:cNvPr id="18490" name="Rectangle 10"/>
            <p:cNvSpPr>
              <a:spLocks noChangeArrowheads="1"/>
            </p:cNvSpPr>
            <p:nvPr/>
          </p:nvSpPr>
          <p:spPr bwMode="auto">
            <a:xfrm>
              <a:off x="2544" y="4093"/>
              <a:ext cx="168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 of process C</a:t>
              </a:r>
            </a:p>
          </p:txBody>
        </p:sp>
      </p:grpSp>
      <p:sp>
        <p:nvSpPr>
          <p:cNvPr id="1084427" name="Rectangle 11"/>
          <p:cNvSpPr>
            <a:spLocks noChangeArrowheads="1"/>
          </p:cNvSpPr>
          <p:nvPr/>
        </p:nvSpPr>
        <p:spPr bwMode="auto">
          <a:xfrm>
            <a:off x="1981200" y="2133600"/>
            <a:ext cx="3429000" cy="28194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solidFill>
                  <a:srgbClr val="000000"/>
                </a:solidFill>
                <a:latin typeface="Arial" charset="0"/>
                <a:ea typeface="新細明體" pitchFamily="18" charset="-120"/>
              </a:rPr>
              <a:t>After swapping, the process image moves to a </a:t>
            </a:r>
            <a:r>
              <a:rPr kumimoji="1" lang="en-US" altLang="zh-TW" dirty="0">
                <a:solidFill>
                  <a:srgbClr val="FF0000"/>
                </a:solidFill>
                <a:latin typeface="Arial" charset="0"/>
                <a:ea typeface="新細明體" pitchFamily="18" charset="-120"/>
              </a:rPr>
              <a:t>different</a:t>
            </a:r>
            <a:r>
              <a:rPr kumimoji="1" lang="en-US" altLang="zh-TW" dirty="0">
                <a:solidFill>
                  <a:srgbClr val="000000"/>
                </a:solidFill>
                <a:latin typeface="Arial" charset="0"/>
                <a:ea typeface="新細明體" pitchFamily="18" charset="-120"/>
              </a:rPr>
              <a:t> </a:t>
            </a:r>
            <a:r>
              <a:rPr kumimoji="1" lang="en-US" altLang="zh-TW" dirty="0">
                <a:solidFill>
                  <a:srgbClr val="FF0000"/>
                </a:solidFill>
                <a:latin typeface="Arial" charset="0"/>
                <a:ea typeface="新細明體" pitchFamily="18" charset="-120"/>
              </a:rPr>
              <a:t>location</a:t>
            </a:r>
            <a:r>
              <a:rPr kumimoji="1" lang="en-US" altLang="zh-TW" dirty="0">
                <a:solidFill>
                  <a:srgbClr val="000000"/>
                </a:solidFill>
                <a:latin typeface="Arial" charset="0"/>
                <a:ea typeface="新細明體" pitchFamily="18" charset="-120"/>
              </a:rPr>
              <a:t> in RAM.  When the CPU executes the instruction “mov [00000100], 0” (a=0) again, logical address 00000100 will be translated to new location automatically (physical address 00022100).</a:t>
            </a:r>
          </a:p>
        </p:txBody>
      </p:sp>
      <p:sp>
        <p:nvSpPr>
          <p:cNvPr id="18437" name="Rectangle 12"/>
          <p:cNvSpPr>
            <a:spLocks noChangeArrowheads="1"/>
          </p:cNvSpPr>
          <p:nvPr/>
        </p:nvSpPr>
        <p:spPr bwMode="auto">
          <a:xfrm>
            <a:off x="9601200" y="279241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00024</a:t>
            </a:r>
          </a:p>
        </p:txBody>
      </p:sp>
      <p:sp>
        <p:nvSpPr>
          <p:cNvPr id="18438" name="Rectangle 13"/>
          <p:cNvSpPr>
            <a:spLocks noChangeArrowheads="1"/>
          </p:cNvSpPr>
          <p:nvPr/>
        </p:nvSpPr>
        <p:spPr bwMode="auto">
          <a:xfrm>
            <a:off x="9601200" y="3136900"/>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00025</a:t>
            </a:r>
          </a:p>
        </p:txBody>
      </p:sp>
      <p:sp>
        <p:nvSpPr>
          <p:cNvPr id="18439" name="Rectangle 14"/>
          <p:cNvSpPr>
            <a:spLocks noChangeArrowheads="1"/>
          </p:cNvSpPr>
          <p:nvPr/>
        </p:nvSpPr>
        <p:spPr bwMode="auto">
          <a:xfrm>
            <a:off x="9601200" y="3481389"/>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00026</a:t>
            </a:r>
          </a:p>
        </p:txBody>
      </p:sp>
      <p:sp>
        <p:nvSpPr>
          <p:cNvPr id="18440" name="Rectangle 15"/>
          <p:cNvSpPr>
            <a:spLocks noChangeArrowheads="1"/>
          </p:cNvSpPr>
          <p:nvPr/>
        </p:nvSpPr>
        <p:spPr bwMode="auto">
          <a:xfrm>
            <a:off x="9601200" y="382587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00027</a:t>
            </a:r>
          </a:p>
        </p:txBody>
      </p:sp>
      <p:sp>
        <p:nvSpPr>
          <p:cNvPr id="18441" name="Rectangle 16"/>
          <p:cNvSpPr>
            <a:spLocks noChangeArrowheads="1"/>
          </p:cNvSpPr>
          <p:nvPr/>
        </p:nvSpPr>
        <p:spPr bwMode="auto">
          <a:xfrm>
            <a:off x="9601200" y="417036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00028</a:t>
            </a:r>
          </a:p>
        </p:txBody>
      </p:sp>
      <p:sp>
        <p:nvSpPr>
          <p:cNvPr id="18442" name="Rectangle 17"/>
          <p:cNvSpPr>
            <a:spLocks noChangeArrowheads="1"/>
          </p:cNvSpPr>
          <p:nvPr/>
        </p:nvSpPr>
        <p:spPr bwMode="auto">
          <a:xfrm>
            <a:off x="9601200" y="4514850"/>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00029</a:t>
            </a:r>
          </a:p>
        </p:txBody>
      </p:sp>
      <p:sp>
        <p:nvSpPr>
          <p:cNvPr id="18443" name="Rectangle 18"/>
          <p:cNvSpPr>
            <a:spLocks noChangeArrowheads="1"/>
          </p:cNvSpPr>
          <p:nvPr/>
        </p:nvSpPr>
        <p:spPr bwMode="auto">
          <a:xfrm>
            <a:off x="8382000" y="3136900"/>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44" name="Rectangle 19"/>
          <p:cNvSpPr>
            <a:spLocks noChangeArrowheads="1"/>
          </p:cNvSpPr>
          <p:nvPr/>
        </p:nvSpPr>
        <p:spPr bwMode="auto">
          <a:xfrm>
            <a:off x="8382000" y="3476625"/>
            <a:ext cx="12192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45" name="Line 20"/>
          <p:cNvSpPr>
            <a:spLocks noChangeShapeType="1"/>
          </p:cNvSpPr>
          <p:nvPr/>
        </p:nvSpPr>
        <p:spPr bwMode="auto">
          <a:xfrm>
            <a:off x="9601200" y="48593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8446" name="Line 21"/>
          <p:cNvSpPr>
            <a:spLocks noChangeShapeType="1"/>
          </p:cNvSpPr>
          <p:nvPr/>
        </p:nvSpPr>
        <p:spPr bwMode="auto">
          <a:xfrm>
            <a:off x="8382000" y="48593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8447" name="Rectangle 22"/>
          <p:cNvSpPr>
            <a:spLocks noChangeArrowheads="1"/>
          </p:cNvSpPr>
          <p:nvPr/>
        </p:nvSpPr>
        <p:spPr bwMode="auto">
          <a:xfrm>
            <a:off x="6477000" y="3825875"/>
            <a:ext cx="1219200" cy="344488"/>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48" name="Rectangle 23"/>
          <p:cNvSpPr>
            <a:spLocks noChangeArrowheads="1"/>
          </p:cNvSpPr>
          <p:nvPr/>
        </p:nvSpPr>
        <p:spPr bwMode="auto">
          <a:xfrm>
            <a:off x="6477000" y="4170364"/>
            <a:ext cx="1219200" cy="344487"/>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49" name="Rectangle 24"/>
          <p:cNvSpPr>
            <a:spLocks noChangeArrowheads="1"/>
          </p:cNvSpPr>
          <p:nvPr/>
        </p:nvSpPr>
        <p:spPr bwMode="auto">
          <a:xfrm>
            <a:off x="6477000" y="3481389"/>
            <a:ext cx="1219200" cy="344487"/>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50" name="Line 25"/>
          <p:cNvSpPr>
            <a:spLocks noChangeShapeType="1"/>
          </p:cNvSpPr>
          <p:nvPr/>
        </p:nvSpPr>
        <p:spPr bwMode="auto">
          <a:xfrm flipV="1">
            <a:off x="7620000" y="2286001"/>
            <a:ext cx="685800" cy="1401763"/>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8451" name="Line 26"/>
          <p:cNvSpPr>
            <a:spLocks noChangeShapeType="1"/>
          </p:cNvSpPr>
          <p:nvPr/>
        </p:nvSpPr>
        <p:spPr bwMode="auto">
          <a:xfrm flipV="1">
            <a:off x="7620000" y="2667000"/>
            <a:ext cx="685800" cy="136525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8452" name="Line 27"/>
          <p:cNvSpPr>
            <a:spLocks noChangeShapeType="1"/>
          </p:cNvSpPr>
          <p:nvPr/>
        </p:nvSpPr>
        <p:spPr bwMode="auto">
          <a:xfrm flipV="1">
            <a:off x="7620000" y="3048000"/>
            <a:ext cx="685800" cy="1328738"/>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8453" name="Rectangle 28"/>
          <p:cNvSpPr>
            <a:spLocks noChangeArrowheads="1"/>
          </p:cNvSpPr>
          <p:nvPr/>
        </p:nvSpPr>
        <p:spPr bwMode="auto">
          <a:xfrm>
            <a:off x="8382000" y="5133976"/>
            <a:ext cx="1219200" cy="27622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sp>
        <p:nvSpPr>
          <p:cNvPr id="18454" name="Rectangle 29"/>
          <p:cNvSpPr>
            <a:spLocks noChangeArrowheads="1"/>
          </p:cNvSpPr>
          <p:nvPr/>
        </p:nvSpPr>
        <p:spPr bwMode="auto">
          <a:xfrm>
            <a:off x="6477000" y="4583114"/>
            <a:ext cx="1219200" cy="414337"/>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18455" name="Rectangle 30"/>
          <p:cNvSpPr>
            <a:spLocks noChangeArrowheads="1"/>
          </p:cNvSpPr>
          <p:nvPr/>
        </p:nvSpPr>
        <p:spPr bwMode="auto">
          <a:xfrm>
            <a:off x="5638800" y="3481389"/>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18456" name="Rectangle 31"/>
          <p:cNvSpPr>
            <a:spLocks noChangeArrowheads="1"/>
          </p:cNvSpPr>
          <p:nvPr/>
        </p:nvSpPr>
        <p:spPr bwMode="auto">
          <a:xfrm>
            <a:off x="5638800" y="382587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18457" name="Rectangle 32"/>
          <p:cNvSpPr>
            <a:spLocks noChangeArrowheads="1"/>
          </p:cNvSpPr>
          <p:nvPr/>
        </p:nvSpPr>
        <p:spPr bwMode="auto">
          <a:xfrm>
            <a:off x="5638800" y="417036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18458" name="Line 33"/>
          <p:cNvSpPr>
            <a:spLocks noChangeShapeType="1"/>
          </p:cNvSpPr>
          <p:nvPr/>
        </p:nvSpPr>
        <p:spPr bwMode="auto">
          <a:xfrm>
            <a:off x="9601200" y="1897063"/>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8459" name="Line 34"/>
          <p:cNvSpPr>
            <a:spLocks noChangeShapeType="1"/>
          </p:cNvSpPr>
          <p:nvPr/>
        </p:nvSpPr>
        <p:spPr bwMode="auto">
          <a:xfrm>
            <a:off x="8382000" y="1897063"/>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8460" name="Rectangle 35"/>
          <p:cNvSpPr>
            <a:spLocks noChangeArrowheads="1"/>
          </p:cNvSpPr>
          <p:nvPr/>
        </p:nvSpPr>
        <p:spPr bwMode="auto">
          <a:xfrm>
            <a:off x="6858000" y="3551238"/>
            <a:ext cx="609600" cy="15716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8461" name="Rectangle 36"/>
          <p:cNvSpPr>
            <a:spLocks noChangeArrowheads="1"/>
          </p:cNvSpPr>
          <p:nvPr/>
        </p:nvSpPr>
        <p:spPr bwMode="auto">
          <a:xfrm>
            <a:off x="6400800" y="2862264"/>
            <a:ext cx="8382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18462" name="Rectangle 37"/>
          <p:cNvSpPr>
            <a:spLocks noChangeArrowheads="1"/>
          </p:cNvSpPr>
          <p:nvPr/>
        </p:nvSpPr>
        <p:spPr bwMode="auto">
          <a:xfrm>
            <a:off x="7239000" y="2862264"/>
            <a:ext cx="6096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100</a:t>
            </a:r>
          </a:p>
        </p:txBody>
      </p:sp>
      <p:sp>
        <p:nvSpPr>
          <p:cNvPr id="18463" name="Rectangle 38"/>
          <p:cNvSpPr>
            <a:spLocks noChangeArrowheads="1"/>
          </p:cNvSpPr>
          <p:nvPr/>
        </p:nvSpPr>
        <p:spPr bwMode="auto">
          <a:xfrm>
            <a:off x="6172200" y="2586039"/>
            <a:ext cx="1981200" cy="2063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Logical address</a:t>
            </a:r>
          </a:p>
        </p:txBody>
      </p:sp>
      <p:sp>
        <p:nvSpPr>
          <p:cNvPr id="18464" name="Rectangle 39"/>
          <p:cNvSpPr>
            <a:spLocks noChangeArrowheads="1"/>
          </p:cNvSpPr>
          <p:nvPr/>
        </p:nvSpPr>
        <p:spPr bwMode="auto">
          <a:xfrm>
            <a:off x="6172200" y="1828801"/>
            <a:ext cx="1981200" cy="2063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Physical address</a:t>
            </a:r>
          </a:p>
        </p:txBody>
      </p:sp>
      <p:sp>
        <p:nvSpPr>
          <p:cNvPr id="18465" name="Line 40"/>
          <p:cNvSpPr>
            <a:spLocks noChangeShapeType="1"/>
          </p:cNvSpPr>
          <p:nvPr/>
        </p:nvSpPr>
        <p:spPr bwMode="auto">
          <a:xfrm flipH="1">
            <a:off x="7010400" y="3206750"/>
            <a:ext cx="228600" cy="274638"/>
          </a:xfrm>
          <a:prstGeom prst="line">
            <a:avLst/>
          </a:prstGeom>
          <a:noFill/>
          <a:ln w="12700">
            <a:solidFill>
              <a:schemeClr val="tx1"/>
            </a:solidFill>
            <a:round/>
            <a:headEnd type="oval" w="med" len="med"/>
            <a:tailEnd type="triangle" w="med" len="med"/>
          </a:ln>
        </p:spPr>
        <p:txBody>
          <a:bodyPr/>
          <a:lstStyle/>
          <a:p>
            <a:endParaRPr lang="en-US"/>
          </a:p>
        </p:txBody>
      </p:sp>
      <p:sp>
        <p:nvSpPr>
          <p:cNvPr id="18466" name="Rectangle 41"/>
          <p:cNvSpPr>
            <a:spLocks noChangeArrowheads="1"/>
          </p:cNvSpPr>
          <p:nvPr/>
        </p:nvSpPr>
        <p:spPr bwMode="auto">
          <a:xfrm>
            <a:off x="6400800" y="2105025"/>
            <a:ext cx="8382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00022</a:t>
            </a:r>
          </a:p>
        </p:txBody>
      </p:sp>
      <p:sp>
        <p:nvSpPr>
          <p:cNvPr id="18467" name="Rectangle 42"/>
          <p:cNvSpPr>
            <a:spLocks noChangeArrowheads="1"/>
          </p:cNvSpPr>
          <p:nvPr/>
        </p:nvSpPr>
        <p:spPr bwMode="auto">
          <a:xfrm>
            <a:off x="7239000" y="2105025"/>
            <a:ext cx="6096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100</a:t>
            </a:r>
          </a:p>
        </p:txBody>
      </p:sp>
      <p:sp>
        <p:nvSpPr>
          <p:cNvPr id="18468" name="Rectangle 43"/>
          <p:cNvSpPr>
            <a:spLocks noChangeArrowheads="1"/>
          </p:cNvSpPr>
          <p:nvPr/>
        </p:nvSpPr>
        <p:spPr bwMode="auto">
          <a:xfrm>
            <a:off x="8382000" y="4514850"/>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69" name="Rectangle 44"/>
          <p:cNvSpPr>
            <a:spLocks noChangeArrowheads="1"/>
          </p:cNvSpPr>
          <p:nvPr/>
        </p:nvSpPr>
        <p:spPr bwMode="auto">
          <a:xfrm>
            <a:off x="8382000" y="4164014"/>
            <a:ext cx="12192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70" name="Rectangle 45"/>
          <p:cNvSpPr>
            <a:spLocks noChangeArrowheads="1"/>
          </p:cNvSpPr>
          <p:nvPr/>
        </p:nvSpPr>
        <p:spPr bwMode="auto">
          <a:xfrm>
            <a:off x="8382000" y="3819525"/>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71" name="Rectangle 46"/>
          <p:cNvSpPr>
            <a:spLocks noChangeArrowheads="1"/>
          </p:cNvSpPr>
          <p:nvPr/>
        </p:nvSpPr>
        <p:spPr bwMode="auto">
          <a:xfrm>
            <a:off x="9601200" y="2105025"/>
            <a:ext cx="8382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00022</a:t>
            </a:r>
          </a:p>
        </p:txBody>
      </p:sp>
      <p:sp>
        <p:nvSpPr>
          <p:cNvPr id="18472" name="Rectangle 47"/>
          <p:cNvSpPr>
            <a:spLocks noChangeArrowheads="1"/>
          </p:cNvSpPr>
          <p:nvPr/>
        </p:nvSpPr>
        <p:spPr bwMode="auto">
          <a:xfrm>
            <a:off x="9601200" y="244792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00023</a:t>
            </a:r>
          </a:p>
        </p:txBody>
      </p:sp>
      <p:sp>
        <p:nvSpPr>
          <p:cNvPr id="18473" name="Rectangle 48"/>
          <p:cNvSpPr>
            <a:spLocks noChangeArrowheads="1"/>
          </p:cNvSpPr>
          <p:nvPr/>
        </p:nvSpPr>
        <p:spPr bwMode="auto">
          <a:xfrm>
            <a:off x="6629400" y="3551239"/>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p>
        </p:txBody>
      </p:sp>
      <p:grpSp>
        <p:nvGrpSpPr>
          <p:cNvPr id="3" name="Group 49"/>
          <p:cNvGrpSpPr>
            <a:grpSpLocks/>
          </p:cNvGrpSpPr>
          <p:nvPr/>
        </p:nvGrpSpPr>
        <p:grpSpPr bwMode="auto">
          <a:xfrm>
            <a:off x="8382000" y="2103438"/>
            <a:ext cx="1219200" cy="1033462"/>
            <a:chOff x="4320" y="1344"/>
            <a:chExt cx="768" cy="651"/>
          </a:xfrm>
        </p:grpSpPr>
        <p:sp>
          <p:nvSpPr>
            <p:cNvPr id="18479" name="Rectangle 50"/>
            <p:cNvSpPr>
              <a:spLocks noChangeArrowheads="1"/>
            </p:cNvSpPr>
            <p:nvPr/>
          </p:nvSpPr>
          <p:spPr bwMode="auto">
            <a:xfrm>
              <a:off x="4320" y="1344"/>
              <a:ext cx="768" cy="21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80" name="Rectangle 51"/>
            <p:cNvSpPr>
              <a:spLocks noChangeArrowheads="1"/>
            </p:cNvSpPr>
            <p:nvPr/>
          </p:nvSpPr>
          <p:spPr bwMode="auto">
            <a:xfrm>
              <a:off x="4320" y="1561"/>
              <a:ext cx="768" cy="21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81" name="Rectangle 52"/>
            <p:cNvSpPr>
              <a:spLocks noChangeArrowheads="1"/>
            </p:cNvSpPr>
            <p:nvPr/>
          </p:nvSpPr>
          <p:spPr bwMode="auto">
            <a:xfrm>
              <a:off x="4320" y="1778"/>
              <a:ext cx="768" cy="21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8482" name="Rectangle 53"/>
            <p:cNvSpPr>
              <a:spLocks noChangeArrowheads="1"/>
            </p:cNvSpPr>
            <p:nvPr/>
          </p:nvSpPr>
          <p:spPr bwMode="auto">
            <a:xfrm>
              <a:off x="4560" y="1388"/>
              <a:ext cx="384" cy="9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8483" name="Rectangle 54"/>
            <p:cNvSpPr>
              <a:spLocks noChangeArrowheads="1"/>
            </p:cNvSpPr>
            <p:nvPr/>
          </p:nvSpPr>
          <p:spPr bwMode="auto">
            <a:xfrm>
              <a:off x="4416" y="1388"/>
              <a:ext cx="96" cy="86"/>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p>
          </p:txBody>
        </p:sp>
      </p:grpSp>
      <p:sp>
        <p:nvSpPr>
          <p:cNvPr id="18475" name="Line 55"/>
          <p:cNvSpPr>
            <a:spLocks noChangeShapeType="1"/>
          </p:cNvSpPr>
          <p:nvPr/>
        </p:nvSpPr>
        <p:spPr bwMode="auto">
          <a:xfrm flipV="1">
            <a:off x="7924800" y="2209800"/>
            <a:ext cx="609600" cy="76200"/>
          </a:xfrm>
          <a:prstGeom prst="line">
            <a:avLst/>
          </a:prstGeom>
          <a:noFill/>
          <a:ln w="12700">
            <a:solidFill>
              <a:schemeClr val="tx1"/>
            </a:solidFill>
            <a:round/>
            <a:headEnd type="oval" w="med" len="med"/>
            <a:tailEnd type="triangle" w="med" len="med"/>
          </a:ln>
        </p:spPr>
        <p:txBody>
          <a:bodyPr/>
          <a:lstStyle/>
          <a:p>
            <a:endParaRPr lang="en-US"/>
          </a:p>
        </p:txBody>
      </p:sp>
      <p:sp>
        <p:nvSpPr>
          <p:cNvPr id="4" name="Slide Number Placeholder 3">
            <a:extLst>
              <a:ext uri="{FF2B5EF4-FFF2-40B4-BE49-F238E27FC236}">
                <a16:creationId xmlns:a16="http://schemas.microsoft.com/office/drawing/2014/main" id="{87FF0DFB-F9AA-4690-A056-3A939BDC55F1}"/>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7C9961-933C-4E35-83A3-45C06A3D593D}"/>
              </a:ext>
            </a:extLst>
          </p:cNvPr>
          <p:cNvSpPr>
            <a:spLocks noGrp="1"/>
          </p:cNvSpPr>
          <p:nvPr>
            <p:ph idx="1"/>
          </p:nvPr>
        </p:nvSpPr>
        <p:spPr/>
        <p:txBody>
          <a:bodyPr/>
          <a:lstStyle/>
          <a:p>
            <a:r>
              <a:rPr lang="en-US" altLang="zh-TW" sz="3200" dirty="0">
                <a:ea typeface="新細明體" pitchFamily="18" charset="-120"/>
              </a:rPr>
              <a:t>Small page size, large number of pages will be found in main memory</a:t>
            </a:r>
          </a:p>
          <a:p>
            <a:r>
              <a:rPr lang="en-US" altLang="zh-TW" sz="3200" dirty="0">
                <a:ea typeface="新細明體" pitchFamily="18" charset="-120"/>
              </a:rPr>
              <a:t>As time goes on during execution, the pages in memory will all contain portions of the process near recent references.  Page faults low.</a:t>
            </a:r>
          </a:p>
          <a:p>
            <a:r>
              <a:rPr lang="en-US" altLang="zh-TW" sz="3200" dirty="0">
                <a:ea typeface="新細明體" pitchFamily="18" charset="-120"/>
              </a:rPr>
              <a:t>Increased page size causes pages to contain locations further from any recent reference.  Page faults rise.</a:t>
            </a:r>
          </a:p>
          <a:p>
            <a:endParaRPr lang="zh-MO" altLang="en-US" dirty="0"/>
          </a:p>
        </p:txBody>
      </p:sp>
      <p:sp>
        <p:nvSpPr>
          <p:cNvPr id="3" name="Title 2">
            <a:extLst>
              <a:ext uri="{FF2B5EF4-FFF2-40B4-BE49-F238E27FC236}">
                <a16:creationId xmlns:a16="http://schemas.microsoft.com/office/drawing/2014/main" id="{91B28A94-7618-4D9B-AA8E-19CF4FD958C1}"/>
              </a:ext>
            </a:extLst>
          </p:cNvPr>
          <p:cNvSpPr>
            <a:spLocks noGrp="1"/>
          </p:cNvSpPr>
          <p:nvPr>
            <p:ph type="title"/>
          </p:nvPr>
        </p:nvSpPr>
        <p:spPr/>
        <p:txBody>
          <a:bodyPr/>
          <a:lstStyle/>
          <a:p>
            <a:r>
              <a:rPr lang="en-US" altLang="zh-TW" dirty="0">
                <a:ea typeface="新細明體" pitchFamily="18" charset="-120"/>
              </a:rPr>
              <a:t>Page Size</a:t>
            </a:r>
            <a:endParaRPr lang="zh-MO" altLang="en-US" dirty="0"/>
          </a:p>
        </p:txBody>
      </p:sp>
      <p:sp>
        <p:nvSpPr>
          <p:cNvPr id="4" name="Slide Number Placeholder 3">
            <a:extLst>
              <a:ext uri="{FF2B5EF4-FFF2-40B4-BE49-F238E27FC236}">
                <a16:creationId xmlns:a16="http://schemas.microsoft.com/office/drawing/2014/main" id="{E160B8A3-4A23-4219-B582-2AAC8CA78573}"/>
              </a:ext>
            </a:extLst>
          </p:cNvPr>
          <p:cNvSpPr>
            <a:spLocks noGrp="1"/>
          </p:cNvSpPr>
          <p:nvPr>
            <p:ph type="sldNum" sz="quarter" idx="15"/>
          </p:nvPr>
        </p:nvSpPr>
        <p:spPr/>
        <p:txBody>
          <a:bodyPr/>
          <a:lstStyle/>
          <a:p>
            <a:fld id="{19B51A1E-902D-48AF-9020-955120F399B6}" type="slidenum">
              <a:rPr lang="en-US" smtClean="0"/>
              <a:pPr/>
              <a:t>50</a:t>
            </a:fld>
            <a:endParaRPr lang="en-US" dirty="0"/>
          </a:p>
        </p:txBody>
      </p:sp>
    </p:spTree>
    <p:extLst>
      <p:ext uri="{BB962C8B-B14F-4D97-AF65-F5344CB8AC3E}">
        <p14:creationId xmlns:p14="http://schemas.microsoft.com/office/powerpoint/2010/main" val="1036340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6563-4A1D-4A87-96C2-9C9BC7158C24}"/>
              </a:ext>
            </a:extLst>
          </p:cNvPr>
          <p:cNvSpPr>
            <a:spLocks noGrp="1"/>
          </p:cNvSpPr>
          <p:nvPr>
            <p:ph type="title"/>
          </p:nvPr>
        </p:nvSpPr>
        <p:spPr/>
        <p:txBody>
          <a:bodyPr/>
          <a:lstStyle/>
          <a:p>
            <a:r>
              <a:rPr lang="en-US" altLang="zh-TW" dirty="0">
                <a:ea typeface="新細明體" pitchFamily="18" charset="-120"/>
              </a:rPr>
              <a:t>Example Page Sizes</a:t>
            </a:r>
            <a:endParaRPr lang="zh-MO" altLang="en-US" dirty="0"/>
          </a:p>
        </p:txBody>
      </p:sp>
      <p:sp>
        <p:nvSpPr>
          <p:cNvPr id="3" name="Slide Number Placeholder 2">
            <a:extLst>
              <a:ext uri="{FF2B5EF4-FFF2-40B4-BE49-F238E27FC236}">
                <a16:creationId xmlns:a16="http://schemas.microsoft.com/office/drawing/2014/main" id="{C8E81500-573F-4120-B9FA-CC3CE80C99E4}"/>
              </a:ext>
            </a:extLst>
          </p:cNvPr>
          <p:cNvSpPr>
            <a:spLocks noGrp="1"/>
          </p:cNvSpPr>
          <p:nvPr>
            <p:ph type="sldNum" sz="quarter" idx="33"/>
          </p:nvPr>
        </p:nvSpPr>
        <p:spPr/>
        <p:txBody>
          <a:bodyPr/>
          <a:lstStyle/>
          <a:p>
            <a:fld id="{19B51A1E-902D-48AF-9020-955120F399B6}" type="slidenum">
              <a:rPr lang="en-US" noProof="0" smtClean="0"/>
              <a:pPr/>
              <a:t>51</a:t>
            </a:fld>
            <a:endParaRPr lang="en-US" noProof="0" dirty="0"/>
          </a:p>
        </p:txBody>
      </p:sp>
      <p:pic>
        <p:nvPicPr>
          <p:cNvPr id="4" name="Picture 3">
            <a:extLst>
              <a:ext uri="{FF2B5EF4-FFF2-40B4-BE49-F238E27FC236}">
                <a16:creationId xmlns:a16="http://schemas.microsoft.com/office/drawing/2014/main" id="{C4404339-C654-42F7-BBB1-68386356D2E9}"/>
              </a:ext>
            </a:extLst>
          </p:cNvPr>
          <p:cNvPicPr>
            <a:picLocks noChangeAspect="1" noChangeArrowheads="1"/>
          </p:cNvPicPr>
          <p:nvPr/>
        </p:nvPicPr>
        <p:blipFill>
          <a:blip r:embed="rId2" cstate="print"/>
          <a:srcRect t="13477"/>
          <a:stretch>
            <a:fillRect/>
          </a:stretch>
        </p:blipFill>
        <p:spPr>
          <a:xfrm>
            <a:off x="1559036" y="1154482"/>
            <a:ext cx="6943928" cy="5271518"/>
          </a:xfrm>
          <a:prstGeom prst="rect">
            <a:avLst/>
          </a:prstGeom>
          <a:noFill/>
        </p:spPr>
      </p:pic>
    </p:spTree>
    <p:extLst>
      <p:ext uri="{BB962C8B-B14F-4D97-AF65-F5344CB8AC3E}">
        <p14:creationId xmlns:p14="http://schemas.microsoft.com/office/powerpoint/2010/main" val="287210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4C8BB-0C29-4D49-9B37-6D4CE7402518}"/>
              </a:ext>
            </a:extLst>
          </p:cNvPr>
          <p:cNvSpPr>
            <a:spLocks noGrp="1"/>
          </p:cNvSpPr>
          <p:nvPr>
            <p:ph idx="1"/>
          </p:nvPr>
        </p:nvSpPr>
        <p:spPr/>
        <p:txBody>
          <a:bodyPr/>
          <a:lstStyle/>
          <a:p>
            <a:r>
              <a:rPr lang="en-US" altLang="zh-TW" dirty="0">
                <a:ea typeface="新細明體" pitchFamily="18" charset="-120"/>
              </a:rPr>
              <a:t>May be unequal, dynamic size</a:t>
            </a:r>
          </a:p>
          <a:p>
            <a:r>
              <a:rPr lang="en-US" altLang="zh-TW" dirty="0">
                <a:ea typeface="新細明體" pitchFamily="18" charset="-120"/>
              </a:rPr>
              <a:t>Simplifies handling of growing data structures</a:t>
            </a:r>
          </a:p>
          <a:p>
            <a:r>
              <a:rPr lang="en-US" altLang="zh-TW" dirty="0">
                <a:ea typeface="新細明體" pitchFamily="18" charset="-120"/>
              </a:rPr>
              <a:t>Easier to sharing data among processes</a:t>
            </a:r>
          </a:p>
          <a:p>
            <a:r>
              <a:rPr lang="en-US" altLang="zh-TW" dirty="0">
                <a:ea typeface="新細明體" pitchFamily="18" charset="-120"/>
              </a:rPr>
              <a:t>Easier to protect data</a:t>
            </a:r>
          </a:p>
          <a:p>
            <a:endParaRPr lang="zh-MO" altLang="en-US" dirty="0"/>
          </a:p>
        </p:txBody>
      </p:sp>
      <p:sp>
        <p:nvSpPr>
          <p:cNvPr id="3" name="Title 2">
            <a:extLst>
              <a:ext uri="{FF2B5EF4-FFF2-40B4-BE49-F238E27FC236}">
                <a16:creationId xmlns:a16="http://schemas.microsoft.com/office/drawing/2014/main" id="{930763E5-8DD5-4631-8A13-9D85A6745CDD}"/>
              </a:ext>
            </a:extLst>
          </p:cNvPr>
          <p:cNvSpPr>
            <a:spLocks noGrp="1"/>
          </p:cNvSpPr>
          <p:nvPr>
            <p:ph type="title"/>
          </p:nvPr>
        </p:nvSpPr>
        <p:spPr/>
        <p:txBody>
          <a:bodyPr/>
          <a:lstStyle/>
          <a:p>
            <a:r>
              <a:rPr lang="en-US" altLang="zh-TW" dirty="0">
                <a:ea typeface="新細明體" pitchFamily="18" charset="-120"/>
              </a:rPr>
              <a:t>Segmentation</a:t>
            </a:r>
            <a:endParaRPr lang="zh-MO" altLang="en-US" dirty="0"/>
          </a:p>
        </p:txBody>
      </p:sp>
      <p:sp>
        <p:nvSpPr>
          <p:cNvPr id="4" name="Slide Number Placeholder 3">
            <a:extLst>
              <a:ext uri="{FF2B5EF4-FFF2-40B4-BE49-F238E27FC236}">
                <a16:creationId xmlns:a16="http://schemas.microsoft.com/office/drawing/2014/main" id="{FC2F0277-E1C3-4F76-8E53-321599FF9ADD}"/>
              </a:ext>
            </a:extLst>
          </p:cNvPr>
          <p:cNvSpPr>
            <a:spLocks noGrp="1"/>
          </p:cNvSpPr>
          <p:nvPr>
            <p:ph type="sldNum" sz="quarter" idx="15"/>
          </p:nvPr>
        </p:nvSpPr>
        <p:spPr/>
        <p:txBody>
          <a:bodyPr/>
          <a:lstStyle/>
          <a:p>
            <a:fld id="{19B51A1E-902D-48AF-9020-955120F399B6}" type="slidenum">
              <a:rPr lang="en-US" smtClean="0"/>
              <a:pPr/>
              <a:t>52</a:t>
            </a:fld>
            <a:endParaRPr lang="en-US" dirty="0"/>
          </a:p>
        </p:txBody>
      </p:sp>
    </p:spTree>
    <p:extLst>
      <p:ext uri="{BB962C8B-B14F-4D97-AF65-F5344CB8AC3E}">
        <p14:creationId xmlns:p14="http://schemas.microsoft.com/office/powerpoint/2010/main" val="1765666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243966-93BA-4A9D-8E3F-D77AB396F391}"/>
              </a:ext>
            </a:extLst>
          </p:cNvPr>
          <p:cNvSpPr>
            <a:spLocks noGrp="1"/>
          </p:cNvSpPr>
          <p:nvPr>
            <p:ph idx="1"/>
          </p:nvPr>
        </p:nvSpPr>
        <p:spPr>
          <a:xfrm>
            <a:off x="370613" y="1274325"/>
            <a:ext cx="8773387" cy="1118679"/>
          </a:xfrm>
        </p:spPr>
        <p:txBody>
          <a:bodyPr/>
          <a:lstStyle/>
          <a:p>
            <a:r>
              <a:rPr lang="en-US" altLang="zh-TW" dirty="0">
                <a:ea typeface="新細明體" pitchFamily="18" charset="-120"/>
              </a:rPr>
              <a:t>Each entry contains the length of the segment, P bit, M bit, and the base address of the segment.</a:t>
            </a:r>
          </a:p>
          <a:p>
            <a:endParaRPr lang="zh-MO" altLang="en-US" dirty="0"/>
          </a:p>
        </p:txBody>
      </p:sp>
      <p:sp>
        <p:nvSpPr>
          <p:cNvPr id="3" name="Title 2">
            <a:extLst>
              <a:ext uri="{FF2B5EF4-FFF2-40B4-BE49-F238E27FC236}">
                <a16:creationId xmlns:a16="http://schemas.microsoft.com/office/drawing/2014/main" id="{B8AD3B05-0578-417E-A0F6-DB1E9BB09489}"/>
              </a:ext>
            </a:extLst>
          </p:cNvPr>
          <p:cNvSpPr>
            <a:spLocks noGrp="1"/>
          </p:cNvSpPr>
          <p:nvPr>
            <p:ph type="title"/>
          </p:nvPr>
        </p:nvSpPr>
        <p:spPr/>
        <p:txBody>
          <a:bodyPr/>
          <a:lstStyle/>
          <a:p>
            <a:r>
              <a:rPr lang="en-US" altLang="zh-TW" dirty="0">
                <a:ea typeface="新細明體" pitchFamily="18" charset="-120"/>
              </a:rPr>
              <a:t>Segment Table</a:t>
            </a:r>
            <a:endParaRPr lang="zh-MO" altLang="en-US" dirty="0"/>
          </a:p>
        </p:txBody>
      </p:sp>
      <p:sp>
        <p:nvSpPr>
          <p:cNvPr id="4" name="Slide Number Placeholder 3">
            <a:extLst>
              <a:ext uri="{FF2B5EF4-FFF2-40B4-BE49-F238E27FC236}">
                <a16:creationId xmlns:a16="http://schemas.microsoft.com/office/drawing/2014/main" id="{826A6CC8-4DD7-4ACE-9265-8DEC595C4362}"/>
              </a:ext>
            </a:extLst>
          </p:cNvPr>
          <p:cNvSpPr>
            <a:spLocks noGrp="1"/>
          </p:cNvSpPr>
          <p:nvPr>
            <p:ph type="sldNum" sz="quarter" idx="15"/>
          </p:nvPr>
        </p:nvSpPr>
        <p:spPr/>
        <p:txBody>
          <a:bodyPr/>
          <a:lstStyle/>
          <a:p>
            <a:fld id="{19B51A1E-902D-48AF-9020-955120F399B6}" type="slidenum">
              <a:rPr lang="en-US" smtClean="0"/>
              <a:pPr/>
              <a:t>53</a:t>
            </a:fld>
            <a:endParaRPr lang="en-US" dirty="0"/>
          </a:p>
        </p:txBody>
      </p:sp>
      <p:sp>
        <p:nvSpPr>
          <p:cNvPr id="5" name="Rectangle 4">
            <a:extLst>
              <a:ext uri="{FF2B5EF4-FFF2-40B4-BE49-F238E27FC236}">
                <a16:creationId xmlns:a16="http://schemas.microsoft.com/office/drawing/2014/main" id="{189A15D3-5102-4DE5-B375-6D2D9884046E}"/>
              </a:ext>
            </a:extLst>
          </p:cNvPr>
          <p:cNvSpPr>
            <a:spLocks noChangeArrowheads="1"/>
          </p:cNvSpPr>
          <p:nvPr/>
        </p:nvSpPr>
        <p:spPr bwMode="auto">
          <a:xfrm>
            <a:off x="4692347" y="3257686"/>
            <a:ext cx="18288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2000">
                <a:solidFill>
                  <a:srgbClr val="000000"/>
                </a:solidFill>
                <a:latin typeface="Arial" charset="0"/>
                <a:ea typeface="新細明體" pitchFamily="18" charset="-120"/>
              </a:rPr>
              <a:t>Segment table</a:t>
            </a:r>
          </a:p>
        </p:txBody>
      </p:sp>
      <p:grpSp>
        <p:nvGrpSpPr>
          <p:cNvPr id="6" name="Group 5">
            <a:extLst>
              <a:ext uri="{FF2B5EF4-FFF2-40B4-BE49-F238E27FC236}">
                <a16:creationId xmlns:a16="http://schemas.microsoft.com/office/drawing/2014/main" id="{79AA5E86-502B-4706-8295-F8046AFBC89C}"/>
              </a:ext>
            </a:extLst>
          </p:cNvPr>
          <p:cNvGrpSpPr>
            <a:grpSpLocks/>
          </p:cNvGrpSpPr>
          <p:nvPr/>
        </p:nvGrpSpPr>
        <p:grpSpPr bwMode="auto">
          <a:xfrm>
            <a:off x="3854147" y="3562486"/>
            <a:ext cx="3505200" cy="1524000"/>
            <a:chOff x="576" y="2640"/>
            <a:chExt cx="2208" cy="960"/>
          </a:xfrm>
        </p:grpSpPr>
        <p:sp>
          <p:nvSpPr>
            <p:cNvPr id="7" name="Rectangle 6">
              <a:extLst>
                <a:ext uri="{FF2B5EF4-FFF2-40B4-BE49-F238E27FC236}">
                  <a16:creationId xmlns:a16="http://schemas.microsoft.com/office/drawing/2014/main" id="{155742B6-DDDA-46FC-85FA-83EAE3021774}"/>
                </a:ext>
              </a:extLst>
            </p:cNvPr>
            <p:cNvSpPr>
              <a:spLocks noChangeArrowheads="1"/>
            </p:cNvSpPr>
            <p:nvPr/>
          </p:nvSpPr>
          <p:spPr bwMode="auto">
            <a:xfrm>
              <a:off x="576" y="288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0</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8" name="Rectangle 7">
              <a:extLst>
                <a:ext uri="{FF2B5EF4-FFF2-40B4-BE49-F238E27FC236}">
                  <a16:creationId xmlns:a16="http://schemas.microsoft.com/office/drawing/2014/main" id="{CAD75E13-6F27-4047-B22B-29A5196B5B36}"/>
                </a:ext>
              </a:extLst>
            </p:cNvPr>
            <p:cNvSpPr>
              <a:spLocks noChangeArrowheads="1"/>
            </p:cNvSpPr>
            <p:nvPr/>
          </p:nvSpPr>
          <p:spPr bwMode="auto">
            <a:xfrm>
              <a:off x="576" y="312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1</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9" name="Rectangle 8">
              <a:extLst>
                <a:ext uri="{FF2B5EF4-FFF2-40B4-BE49-F238E27FC236}">
                  <a16:creationId xmlns:a16="http://schemas.microsoft.com/office/drawing/2014/main" id="{B0D7292E-05C8-40B0-BA86-4B30E4F5EECB}"/>
                </a:ext>
              </a:extLst>
            </p:cNvPr>
            <p:cNvSpPr>
              <a:spLocks noChangeArrowheads="1"/>
            </p:cNvSpPr>
            <p:nvPr/>
          </p:nvSpPr>
          <p:spPr bwMode="auto">
            <a:xfrm>
              <a:off x="576" y="3360"/>
              <a:ext cx="432"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2</a:t>
              </a:r>
              <a:endPar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endParaRPr>
            </a:p>
          </p:txBody>
        </p:sp>
        <p:sp>
          <p:nvSpPr>
            <p:cNvPr id="10" name="Rectangle 9">
              <a:extLst>
                <a:ext uri="{FF2B5EF4-FFF2-40B4-BE49-F238E27FC236}">
                  <a16:creationId xmlns:a16="http://schemas.microsoft.com/office/drawing/2014/main" id="{C4369C9E-9033-4668-B4CE-49D793094282}"/>
                </a:ext>
              </a:extLst>
            </p:cNvPr>
            <p:cNvSpPr>
              <a:spLocks noChangeArrowheads="1"/>
            </p:cNvSpPr>
            <p:nvPr/>
          </p:nvSpPr>
          <p:spPr bwMode="auto">
            <a:xfrm>
              <a:off x="1296" y="288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0</a:t>
              </a:r>
            </a:p>
          </p:txBody>
        </p:sp>
        <p:sp>
          <p:nvSpPr>
            <p:cNvPr id="11" name="Rectangle 10">
              <a:extLst>
                <a:ext uri="{FF2B5EF4-FFF2-40B4-BE49-F238E27FC236}">
                  <a16:creationId xmlns:a16="http://schemas.microsoft.com/office/drawing/2014/main" id="{865423A3-99BE-4827-83FB-89DA7321CACD}"/>
                </a:ext>
              </a:extLst>
            </p:cNvPr>
            <p:cNvSpPr>
              <a:spLocks noChangeArrowheads="1"/>
            </p:cNvSpPr>
            <p:nvPr/>
          </p:nvSpPr>
          <p:spPr bwMode="auto">
            <a:xfrm>
              <a:off x="1296" y="312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2" name="Rectangle 11">
              <a:extLst>
                <a:ext uri="{FF2B5EF4-FFF2-40B4-BE49-F238E27FC236}">
                  <a16:creationId xmlns:a16="http://schemas.microsoft.com/office/drawing/2014/main" id="{E2EBD0C1-152F-4141-9A0D-27EDAC49664A}"/>
                </a:ext>
              </a:extLst>
            </p:cNvPr>
            <p:cNvSpPr>
              <a:spLocks noChangeArrowheads="1"/>
            </p:cNvSpPr>
            <p:nvPr/>
          </p:nvSpPr>
          <p:spPr bwMode="auto">
            <a:xfrm>
              <a:off x="1296" y="336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3" name="Rectangle 12">
              <a:extLst>
                <a:ext uri="{FF2B5EF4-FFF2-40B4-BE49-F238E27FC236}">
                  <a16:creationId xmlns:a16="http://schemas.microsoft.com/office/drawing/2014/main" id="{7B3016EE-A1E2-4C6E-A826-F00B4E3BCDA8}"/>
                </a:ext>
              </a:extLst>
            </p:cNvPr>
            <p:cNvSpPr>
              <a:spLocks noChangeArrowheads="1"/>
            </p:cNvSpPr>
            <p:nvPr/>
          </p:nvSpPr>
          <p:spPr bwMode="auto">
            <a:xfrm>
              <a:off x="1584" y="2880"/>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40k</a:t>
              </a:r>
            </a:p>
          </p:txBody>
        </p:sp>
        <p:sp>
          <p:nvSpPr>
            <p:cNvPr id="14" name="Rectangle 13">
              <a:extLst>
                <a:ext uri="{FF2B5EF4-FFF2-40B4-BE49-F238E27FC236}">
                  <a16:creationId xmlns:a16="http://schemas.microsoft.com/office/drawing/2014/main" id="{68B2E5EF-83F2-493C-8D10-A2FA87545648}"/>
                </a:ext>
              </a:extLst>
            </p:cNvPr>
            <p:cNvSpPr>
              <a:spLocks noChangeArrowheads="1"/>
            </p:cNvSpPr>
            <p:nvPr/>
          </p:nvSpPr>
          <p:spPr bwMode="auto">
            <a:xfrm>
              <a:off x="1584" y="3120"/>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50k</a:t>
              </a:r>
            </a:p>
          </p:txBody>
        </p:sp>
        <p:sp>
          <p:nvSpPr>
            <p:cNvPr id="15" name="Rectangle 14">
              <a:extLst>
                <a:ext uri="{FF2B5EF4-FFF2-40B4-BE49-F238E27FC236}">
                  <a16:creationId xmlns:a16="http://schemas.microsoft.com/office/drawing/2014/main" id="{5CECBF08-D142-434B-BEDB-8D5E7915195B}"/>
                </a:ext>
              </a:extLst>
            </p:cNvPr>
            <p:cNvSpPr>
              <a:spLocks noChangeArrowheads="1"/>
            </p:cNvSpPr>
            <p:nvPr/>
          </p:nvSpPr>
          <p:spPr bwMode="auto">
            <a:xfrm>
              <a:off x="1584" y="3360"/>
              <a:ext cx="384"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20k</a:t>
              </a:r>
            </a:p>
          </p:txBody>
        </p:sp>
        <p:sp>
          <p:nvSpPr>
            <p:cNvPr id="16" name="Rectangle 15">
              <a:extLst>
                <a:ext uri="{FF2B5EF4-FFF2-40B4-BE49-F238E27FC236}">
                  <a16:creationId xmlns:a16="http://schemas.microsoft.com/office/drawing/2014/main" id="{EDEA19C9-270F-4A73-8029-7FCDBAF6FD98}"/>
                </a:ext>
              </a:extLst>
            </p:cNvPr>
            <p:cNvSpPr>
              <a:spLocks noChangeArrowheads="1"/>
            </p:cNvSpPr>
            <p:nvPr/>
          </p:nvSpPr>
          <p:spPr bwMode="auto">
            <a:xfrm>
              <a:off x="1008" y="288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7" name="Rectangle 16">
              <a:extLst>
                <a:ext uri="{FF2B5EF4-FFF2-40B4-BE49-F238E27FC236}">
                  <a16:creationId xmlns:a16="http://schemas.microsoft.com/office/drawing/2014/main" id="{078F33D7-3659-4D49-B1A5-319A052DE038}"/>
                </a:ext>
              </a:extLst>
            </p:cNvPr>
            <p:cNvSpPr>
              <a:spLocks noChangeArrowheads="1"/>
            </p:cNvSpPr>
            <p:nvPr/>
          </p:nvSpPr>
          <p:spPr bwMode="auto">
            <a:xfrm>
              <a:off x="1008" y="312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8" name="Rectangle 17">
              <a:extLst>
                <a:ext uri="{FF2B5EF4-FFF2-40B4-BE49-F238E27FC236}">
                  <a16:creationId xmlns:a16="http://schemas.microsoft.com/office/drawing/2014/main" id="{DEB143B7-EFCE-410A-8842-A6667A5008B6}"/>
                </a:ext>
              </a:extLst>
            </p:cNvPr>
            <p:cNvSpPr>
              <a:spLocks noChangeArrowheads="1"/>
            </p:cNvSpPr>
            <p:nvPr/>
          </p:nvSpPr>
          <p:spPr bwMode="auto">
            <a:xfrm>
              <a:off x="1008" y="3360"/>
              <a:ext cx="288"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a:t>
              </a:r>
            </a:p>
          </p:txBody>
        </p:sp>
        <p:sp>
          <p:nvSpPr>
            <p:cNvPr id="19" name="Rectangle 18">
              <a:extLst>
                <a:ext uri="{FF2B5EF4-FFF2-40B4-BE49-F238E27FC236}">
                  <a16:creationId xmlns:a16="http://schemas.microsoft.com/office/drawing/2014/main" id="{2F2CD0FA-6D82-40BC-B533-62FBC788CA98}"/>
                </a:ext>
              </a:extLst>
            </p:cNvPr>
            <p:cNvSpPr>
              <a:spLocks noChangeArrowheads="1"/>
            </p:cNvSpPr>
            <p:nvPr/>
          </p:nvSpPr>
          <p:spPr bwMode="auto">
            <a:xfrm>
              <a:off x="1968" y="2880"/>
              <a:ext cx="816"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10101000</a:t>
              </a:r>
            </a:p>
          </p:txBody>
        </p:sp>
        <p:sp>
          <p:nvSpPr>
            <p:cNvPr id="20" name="Rectangle 19">
              <a:extLst>
                <a:ext uri="{FF2B5EF4-FFF2-40B4-BE49-F238E27FC236}">
                  <a16:creationId xmlns:a16="http://schemas.microsoft.com/office/drawing/2014/main" id="{0C7EC0DD-E9FF-48B4-A333-4FAF9AB6405C}"/>
                </a:ext>
              </a:extLst>
            </p:cNvPr>
            <p:cNvSpPr>
              <a:spLocks noChangeArrowheads="1"/>
            </p:cNvSpPr>
            <p:nvPr/>
          </p:nvSpPr>
          <p:spPr bwMode="auto">
            <a:xfrm>
              <a:off x="1968" y="3120"/>
              <a:ext cx="816"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20202000</a:t>
              </a:r>
            </a:p>
          </p:txBody>
        </p:sp>
        <p:sp>
          <p:nvSpPr>
            <p:cNvPr id="21" name="Rectangle 20">
              <a:extLst>
                <a:ext uri="{FF2B5EF4-FFF2-40B4-BE49-F238E27FC236}">
                  <a16:creationId xmlns:a16="http://schemas.microsoft.com/office/drawing/2014/main" id="{4392C40A-CA7C-4C98-A339-FB3498941073}"/>
                </a:ext>
              </a:extLst>
            </p:cNvPr>
            <p:cNvSpPr>
              <a:spLocks noChangeArrowheads="1"/>
            </p:cNvSpPr>
            <p:nvPr/>
          </p:nvSpPr>
          <p:spPr bwMode="auto">
            <a:xfrm>
              <a:off x="1968" y="3360"/>
              <a:ext cx="816" cy="24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30303000</a:t>
              </a:r>
            </a:p>
          </p:txBody>
        </p:sp>
        <p:sp>
          <p:nvSpPr>
            <p:cNvPr id="22" name="Rectangle 21">
              <a:extLst>
                <a:ext uri="{FF2B5EF4-FFF2-40B4-BE49-F238E27FC236}">
                  <a16:creationId xmlns:a16="http://schemas.microsoft.com/office/drawing/2014/main" id="{8B18E071-C2FF-49A4-9550-E990B0A1009F}"/>
                </a:ext>
              </a:extLst>
            </p:cNvPr>
            <p:cNvSpPr>
              <a:spLocks noChangeArrowheads="1"/>
            </p:cNvSpPr>
            <p:nvPr/>
          </p:nvSpPr>
          <p:spPr bwMode="auto">
            <a:xfrm>
              <a:off x="1296" y="2640"/>
              <a:ext cx="28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M</a:t>
              </a:r>
            </a:p>
          </p:txBody>
        </p:sp>
        <p:sp>
          <p:nvSpPr>
            <p:cNvPr id="23" name="Rectangle 22">
              <a:extLst>
                <a:ext uri="{FF2B5EF4-FFF2-40B4-BE49-F238E27FC236}">
                  <a16:creationId xmlns:a16="http://schemas.microsoft.com/office/drawing/2014/main" id="{DEA98E92-6A8E-48FE-A5A2-679097FBCC9D}"/>
                </a:ext>
              </a:extLst>
            </p:cNvPr>
            <p:cNvSpPr>
              <a:spLocks noChangeArrowheads="1"/>
            </p:cNvSpPr>
            <p:nvPr/>
          </p:nvSpPr>
          <p:spPr bwMode="auto">
            <a:xfrm>
              <a:off x="1008" y="2640"/>
              <a:ext cx="288" cy="240"/>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P</a:t>
              </a:r>
            </a:p>
          </p:txBody>
        </p:sp>
        <p:sp>
          <p:nvSpPr>
            <p:cNvPr id="24" name="Rectangle 23">
              <a:extLst>
                <a:ext uri="{FF2B5EF4-FFF2-40B4-BE49-F238E27FC236}">
                  <a16:creationId xmlns:a16="http://schemas.microsoft.com/office/drawing/2014/main" id="{38785E06-4566-40C3-9B58-73E4A645FFEE}"/>
                </a:ext>
              </a:extLst>
            </p:cNvPr>
            <p:cNvSpPr>
              <a:spLocks noChangeArrowheads="1"/>
            </p:cNvSpPr>
            <p:nvPr/>
          </p:nvSpPr>
          <p:spPr bwMode="auto">
            <a:xfrm>
              <a:off x="2016" y="2688"/>
              <a:ext cx="432"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base</a:t>
              </a:r>
            </a:p>
          </p:txBody>
        </p:sp>
        <p:sp>
          <p:nvSpPr>
            <p:cNvPr id="25" name="Rectangle 24">
              <a:extLst>
                <a:ext uri="{FF2B5EF4-FFF2-40B4-BE49-F238E27FC236}">
                  <a16:creationId xmlns:a16="http://schemas.microsoft.com/office/drawing/2014/main" id="{1C6840FD-D331-4BAB-8534-FB9FB2C76188}"/>
                </a:ext>
              </a:extLst>
            </p:cNvPr>
            <p:cNvSpPr>
              <a:spLocks noChangeArrowheads="1"/>
            </p:cNvSpPr>
            <p:nvPr/>
          </p:nvSpPr>
          <p:spPr bwMode="auto">
            <a:xfrm>
              <a:off x="1536" y="2688"/>
              <a:ext cx="432"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Arial" charset="0"/>
                  <a:ea typeface="新細明體" pitchFamily="18" charset="-120"/>
                </a:rPr>
                <a:t>length</a:t>
              </a:r>
            </a:p>
          </p:txBody>
        </p:sp>
      </p:grpSp>
    </p:spTree>
    <p:extLst>
      <p:ext uri="{BB962C8B-B14F-4D97-AF65-F5344CB8AC3E}">
        <p14:creationId xmlns:p14="http://schemas.microsoft.com/office/powerpoint/2010/main" val="4125444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500A-24C4-4F47-81D3-06E73FE90574}"/>
              </a:ext>
            </a:extLst>
          </p:cNvPr>
          <p:cNvSpPr>
            <a:spLocks noGrp="1"/>
          </p:cNvSpPr>
          <p:nvPr>
            <p:ph type="title"/>
          </p:nvPr>
        </p:nvSpPr>
        <p:spPr/>
        <p:txBody>
          <a:bodyPr/>
          <a:lstStyle/>
          <a:p>
            <a:r>
              <a:rPr lang="en-US" altLang="zh-TW" b="0" cap="none" spc="0" dirty="0">
                <a:ea typeface="新細明體" pitchFamily="18" charset="-120"/>
              </a:rPr>
              <a:t>Address Translation in a Segmentation System</a:t>
            </a:r>
            <a:endParaRPr lang="zh-MO" altLang="en-US" dirty="0"/>
          </a:p>
        </p:txBody>
      </p:sp>
      <p:sp>
        <p:nvSpPr>
          <p:cNvPr id="3" name="Slide Number Placeholder 2">
            <a:extLst>
              <a:ext uri="{FF2B5EF4-FFF2-40B4-BE49-F238E27FC236}">
                <a16:creationId xmlns:a16="http://schemas.microsoft.com/office/drawing/2014/main" id="{A8B4E9A5-4055-48CB-ACC7-D18570DA04C7}"/>
              </a:ext>
            </a:extLst>
          </p:cNvPr>
          <p:cNvSpPr>
            <a:spLocks noGrp="1"/>
          </p:cNvSpPr>
          <p:nvPr>
            <p:ph type="sldNum" sz="quarter" idx="33"/>
          </p:nvPr>
        </p:nvSpPr>
        <p:spPr/>
        <p:txBody>
          <a:bodyPr/>
          <a:lstStyle/>
          <a:p>
            <a:fld id="{19B51A1E-902D-48AF-9020-955120F399B6}" type="slidenum">
              <a:rPr lang="en-US" noProof="0" smtClean="0"/>
              <a:pPr/>
              <a:t>54</a:t>
            </a:fld>
            <a:endParaRPr lang="en-US" noProof="0" dirty="0"/>
          </a:p>
        </p:txBody>
      </p:sp>
      <p:pic>
        <p:nvPicPr>
          <p:cNvPr id="4" name="Picture 2">
            <a:extLst>
              <a:ext uri="{FF2B5EF4-FFF2-40B4-BE49-F238E27FC236}">
                <a16:creationId xmlns:a16="http://schemas.microsoft.com/office/drawing/2014/main" id="{A7C7A7D7-B844-476A-B5A2-C1A3787EDDD4}"/>
              </a:ext>
            </a:extLst>
          </p:cNvPr>
          <p:cNvPicPr>
            <a:picLocks noChangeAspect="1" noChangeArrowheads="1"/>
          </p:cNvPicPr>
          <p:nvPr/>
        </p:nvPicPr>
        <p:blipFill>
          <a:blip r:embed="rId2" cstate="print"/>
          <a:srcRect b="10939"/>
          <a:stretch>
            <a:fillRect/>
          </a:stretch>
        </p:blipFill>
        <p:spPr>
          <a:xfrm>
            <a:off x="732995" y="1062789"/>
            <a:ext cx="8596009" cy="5476123"/>
          </a:xfrm>
          <a:prstGeom prst="rect">
            <a:avLst/>
          </a:prstGeom>
          <a:noFill/>
        </p:spPr>
      </p:pic>
    </p:spTree>
    <p:extLst>
      <p:ext uri="{BB962C8B-B14F-4D97-AF65-F5344CB8AC3E}">
        <p14:creationId xmlns:p14="http://schemas.microsoft.com/office/powerpoint/2010/main" val="484506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89DF-DFBE-4557-8C44-0D54EF877598}"/>
              </a:ext>
            </a:extLst>
          </p:cNvPr>
          <p:cNvSpPr>
            <a:spLocks noGrp="1"/>
          </p:cNvSpPr>
          <p:nvPr>
            <p:ph type="title"/>
          </p:nvPr>
        </p:nvSpPr>
        <p:spPr/>
        <p:txBody>
          <a:bodyPr/>
          <a:lstStyle/>
          <a:p>
            <a:r>
              <a:rPr lang="en-US" altLang="zh-TW" dirty="0">
                <a:ea typeface="新細明體" pitchFamily="18" charset="-120"/>
              </a:rPr>
              <a:t>Combined Segmentation and Paging</a:t>
            </a:r>
            <a:endParaRPr lang="zh-MO" altLang="en-US" dirty="0"/>
          </a:p>
        </p:txBody>
      </p:sp>
      <p:sp>
        <p:nvSpPr>
          <p:cNvPr id="3" name="Slide Number Placeholder 2">
            <a:extLst>
              <a:ext uri="{FF2B5EF4-FFF2-40B4-BE49-F238E27FC236}">
                <a16:creationId xmlns:a16="http://schemas.microsoft.com/office/drawing/2014/main" id="{A98469A8-5010-4A43-B2F5-0C329829619E}"/>
              </a:ext>
            </a:extLst>
          </p:cNvPr>
          <p:cNvSpPr>
            <a:spLocks noGrp="1"/>
          </p:cNvSpPr>
          <p:nvPr>
            <p:ph type="sldNum" sz="quarter" idx="33"/>
          </p:nvPr>
        </p:nvSpPr>
        <p:spPr/>
        <p:txBody>
          <a:bodyPr/>
          <a:lstStyle/>
          <a:p>
            <a:fld id="{19B51A1E-902D-48AF-9020-955120F399B6}" type="slidenum">
              <a:rPr lang="en-US" noProof="0" smtClean="0"/>
              <a:pPr/>
              <a:t>55</a:t>
            </a:fld>
            <a:endParaRPr lang="en-US" noProof="0" dirty="0"/>
          </a:p>
        </p:txBody>
      </p:sp>
      <p:pic>
        <p:nvPicPr>
          <p:cNvPr id="4" name="Picture 3">
            <a:extLst>
              <a:ext uri="{FF2B5EF4-FFF2-40B4-BE49-F238E27FC236}">
                <a16:creationId xmlns:a16="http://schemas.microsoft.com/office/drawing/2014/main" id="{3F151F27-3E26-40D4-B316-F0EE6EFE2581}"/>
              </a:ext>
            </a:extLst>
          </p:cNvPr>
          <p:cNvPicPr>
            <a:picLocks noChangeAspect="1" noChangeArrowheads="1"/>
          </p:cNvPicPr>
          <p:nvPr/>
        </p:nvPicPr>
        <p:blipFill>
          <a:blip r:embed="rId2" cstate="print"/>
          <a:srcRect b="9557"/>
          <a:stretch>
            <a:fillRect/>
          </a:stretch>
        </p:blipFill>
        <p:spPr>
          <a:xfrm>
            <a:off x="711300" y="1048214"/>
            <a:ext cx="8639400" cy="5490698"/>
          </a:xfrm>
          <a:prstGeom prst="rect">
            <a:avLst/>
          </a:prstGeom>
          <a:noFill/>
        </p:spPr>
      </p:pic>
    </p:spTree>
    <p:extLst>
      <p:ext uri="{BB962C8B-B14F-4D97-AF65-F5344CB8AC3E}">
        <p14:creationId xmlns:p14="http://schemas.microsoft.com/office/powerpoint/2010/main" val="1819546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Virtual Memory: Operating System Software</a:t>
            </a:r>
            <a:endParaRPr lang="en-US" altLang="zh-TW" i="1" dirty="0">
              <a:solidFill>
                <a:schemeClr val="folHlink"/>
              </a:solidFill>
              <a:ea typeface="新細明體" pitchFamily="18" charset="-120"/>
            </a:endParaRPr>
          </a:p>
          <a:p>
            <a:r>
              <a:rPr lang="en-US" altLang="zh-TW" dirty="0">
                <a:ea typeface="新細明體" pitchFamily="18" charset="-120"/>
              </a:rPr>
              <a:t>Read Ch. 8</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56</a:t>
            </a:fld>
            <a:endParaRPr lang="en-US" dirty="0"/>
          </a:p>
        </p:txBody>
      </p:sp>
      <p:pic>
        <p:nvPicPr>
          <p:cNvPr id="3074" name="Picture 2" descr="Upcoming Blog Topics — Disability Thinking">
            <a:extLst>
              <a:ext uri="{FF2B5EF4-FFF2-40B4-BE49-F238E27FC236}">
                <a16:creationId xmlns:a16="http://schemas.microsoft.com/office/drawing/2014/main" id="{169C240A-6FB9-48E8-B233-E8897E335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338" y="2865450"/>
            <a:ext cx="5181324" cy="23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90800" y="533400"/>
            <a:ext cx="7772400" cy="1143000"/>
          </a:xfrm>
        </p:spPr>
        <p:txBody>
          <a:bodyPr>
            <a:normAutofit/>
          </a:bodyPr>
          <a:lstStyle/>
          <a:p>
            <a:pPr algn="ctr" eaLnBrk="1" hangingPunct="1"/>
            <a:r>
              <a:rPr lang="en-US" altLang="zh-TW" sz="4000">
                <a:ea typeface="新細明體" pitchFamily="18" charset="-120"/>
              </a:rPr>
              <a:t>Each page is mapped independently…</a:t>
            </a:r>
          </a:p>
        </p:txBody>
      </p:sp>
      <p:grpSp>
        <p:nvGrpSpPr>
          <p:cNvPr id="2" name="Group 3"/>
          <p:cNvGrpSpPr>
            <a:grpSpLocks/>
          </p:cNvGrpSpPr>
          <p:nvPr/>
        </p:nvGrpSpPr>
        <p:grpSpPr bwMode="auto">
          <a:xfrm>
            <a:off x="5562600" y="5105400"/>
            <a:ext cx="2667000" cy="1239838"/>
            <a:chOff x="2544" y="3456"/>
            <a:chExt cx="1680" cy="781"/>
          </a:xfrm>
        </p:grpSpPr>
        <p:sp>
          <p:nvSpPr>
            <p:cNvPr id="19511" name="Rectangle 4"/>
            <p:cNvSpPr>
              <a:spLocks noChangeArrowheads="1"/>
            </p:cNvSpPr>
            <p:nvPr/>
          </p:nvSpPr>
          <p:spPr bwMode="auto">
            <a:xfrm>
              <a:off x="2784" y="3456"/>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19512" name="Rectangle 5"/>
            <p:cNvSpPr>
              <a:spLocks noChangeArrowheads="1"/>
            </p:cNvSpPr>
            <p:nvPr/>
          </p:nvSpPr>
          <p:spPr bwMode="auto">
            <a:xfrm>
              <a:off x="2784" y="3652"/>
              <a:ext cx="432" cy="19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19513" name="Rectangle 6"/>
            <p:cNvSpPr>
              <a:spLocks noChangeArrowheads="1"/>
            </p:cNvSpPr>
            <p:nvPr/>
          </p:nvSpPr>
          <p:spPr bwMode="auto">
            <a:xfrm>
              <a:off x="2784" y="3849"/>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19514" name="Rectangle 7"/>
            <p:cNvSpPr>
              <a:spLocks noChangeArrowheads="1"/>
            </p:cNvSpPr>
            <p:nvPr/>
          </p:nvSpPr>
          <p:spPr bwMode="auto">
            <a:xfrm>
              <a:off x="3264" y="3456"/>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00023</a:t>
              </a:r>
            </a:p>
          </p:txBody>
        </p:sp>
        <p:sp>
          <p:nvSpPr>
            <p:cNvPr id="19515" name="Rectangle 8"/>
            <p:cNvSpPr>
              <a:spLocks noChangeArrowheads="1"/>
            </p:cNvSpPr>
            <p:nvPr/>
          </p:nvSpPr>
          <p:spPr bwMode="auto">
            <a:xfrm>
              <a:off x="3264" y="3652"/>
              <a:ext cx="52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00028</a:t>
              </a:r>
            </a:p>
          </p:txBody>
        </p:sp>
        <p:sp>
          <p:nvSpPr>
            <p:cNvPr id="19516" name="Rectangle 9"/>
            <p:cNvSpPr>
              <a:spLocks noChangeArrowheads="1"/>
            </p:cNvSpPr>
            <p:nvPr/>
          </p:nvSpPr>
          <p:spPr bwMode="auto">
            <a:xfrm>
              <a:off x="3264" y="3849"/>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00026</a:t>
              </a:r>
            </a:p>
          </p:txBody>
        </p:sp>
        <p:sp>
          <p:nvSpPr>
            <p:cNvPr id="19517" name="Rectangle 10"/>
            <p:cNvSpPr>
              <a:spLocks noChangeArrowheads="1"/>
            </p:cNvSpPr>
            <p:nvPr/>
          </p:nvSpPr>
          <p:spPr bwMode="auto">
            <a:xfrm>
              <a:off x="2544" y="4093"/>
              <a:ext cx="168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 of process C</a:t>
              </a:r>
            </a:p>
          </p:txBody>
        </p:sp>
      </p:grpSp>
      <p:sp>
        <p:nvSpPr>
          <p:cNvPr id="19460" name="Rectangle 11"/>
          <p:cNvSpPr>
            <a:spLocks noChangeArrowheads="1"/>
          </p:cNvSpPr>
          <p:nvPr/>
        </p:nvSpPr>
        <p:spPr bwMode="auto">
          <a:xfrm>
            <a:off x="9601200" y="279241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00024</a:t>
            </a:r>
          </a:p>
        </p:txBody>
      </p:sp>
      <p:sp>
        <p:nvSpPr>
          <p:cNvPr id="19461" name="Rectangle 12"/>
          <p:cNvSpPr>
            <a:spLocks noChangeArrowheads="1"/>
          </p:cNvSpPr>
          <p:nvPr/>
        </p:nvSpPr>
        <p:spPr bwMode="auto">
          <a:xfrm>
            <a:off x="9601200" y="3136900"/>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00025</a:t>
            </a:r>
          </a:p>
        </p:txBody>
      </p:sp>
      <p:sp>
        <p:nvSpPr>
          <p:cNvPr id="19462" name="Rectangle 13"/>
          <p:cNvSpPr>
            <a:spLocks noChangeArrowheads="1"/>
          </p:cNvSpPr>
          <p:nvPr/>
        </p:nvSpPr>
        <p:spPr bwMode="auto">
          <a:xfrm>
            <a:off x="9601200" y="3481389"/>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00026</a:t>
            </a:r>
          </a:p>
        </p:txBody>
      </p:sp>
      <p:sp>
        <p:nvSpPr>
          <p:cNvPr id="19463" name="Rectangle 14"/>
          <p:cNvSpPr>
            <a:spLocks noChangeArrowheads="1"/>
          </p:cNvSpPr>
          <p:nvPr/>
        </p:nvSpPr>
        <p:spPr bwMode="auto">
          <a:xfrm>
            <a:off x="9601200" y="382587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00027</a:t>
            </a:r>
          </a:p>
        </p:txBody>
      </p:sp>
      <p:sp>
        <p:nvSpPr>
          <p:cNvPr id="19464" name="Rectangle 15"/>
          <p:cNvSpPr>
            <a:spLocks noChangeArrowheads="1"/>
          </p:cNvSpPr>
          <p:nvPr/>
        </p:nvSpPr>
        <p:spPr bwMode="auto">
          <a:xfrm>
            <a:off x="9601200" y="417036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00028</a:t>
            </a:r>
          </a:p>
        </p:txBody>
      </p:sp>
      <p:sp>
        <p:nvSpPr>
          <p:cNvPr id="19465" name="Rectangle 16"/>
          <p:cNvSpPr>
            <a:spLocks noChangeArrowheads="1"/>
          </p:cNvSpPr>
          <p:nvPr/>
        </p:nvSpPr>
        <p:spPr bwMode="auto">
          <a:xfrm>
            <a:off x="9601200" y="4514850"/>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00029</a:t>
            </a:r>
          </a:p>
        </p:txBody>
      </p:sp>
      <p:sp>
        <p:nvSpPr>
          <p:cNvPr id="19466" name="Rectangle 17"/>
          <p:cNvSpPr>
            <a:spLocks noChangeArrowheads="1"/>
          </p:cNvSpPr>
          <p:nvPr/>
        </p:nvSpPr>
        <p:spPr bwMode="auto">
          <a:xfrm>
            <a:off x="8382000" y="3481389"/>
            <a:ext cx="1219200" cy="344487"/>
          </a:xfrm>
          <a:prstGeom prst="rect">
            <a:avLst/>
          </a:prstGeom>
          <a:solidFill>
            <a:srgbClr val="99FF66"/>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67" name="Rectangle 18"/>
          <p:cNvSpPr>
            <a:spLocks noChangeArrowheads="1"/>
          </p:cNvSpPr>
          <p:nvPr/>
        </p:nvSpPr>
        <p:spPr bwMode="auto">
          <a:xfrm>
            <a:off x="8382000" y="3136900"/>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68" name="Rectangle 19"/>
          <p:cNvSpPr>
            <a:spLocks noChangeArrowheads="1"/>
          </p:cNvSpPr>
          <p:nvPr/>
        </p:nvSpPr>
        <p:spPr bwMode="auto">
          <a:xfrm>
            <a:off x="8382000" y="3825875"/>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69" name="Rectangle 20"/>
          <p:cNvSpPr>
            <a:spLocks noChangeArrowheads="1"/>
          </p:cNvSpPr>
          <p:nvPr/>
        </p:nvSpPr>
        <p:spPr bwMode="auto">
          <a:xfrm>
            <a:off x="8382000" y="2105025"/>
            <a:ext cx="12192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70" name="Rectangle 21"/>
          <p:cNvSpPr>
            <a:spLocks noChangeArrowheads="1"/>
          </p:cNvSpPr>
          <p:nvPr/>
        </p:nvSpPr>
        <p:spPr bwMode="auto">
          <a:xfrm>
            <a:off x="8382000" y="4170364"/>
            <a:ext cx="1219200" cy="34448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71" name="Line 22"/>
          <p:cNvSpPr>
            <a:spLocks noChangeShapeType="1"/>
          </p:cNvSpPr>
          <p:nvPr/>
        </p:nvSpPr>
        <p:spPr bwMode="auto">
          <a:xfrm>
            <a:off x="9601200" y="48593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9472" name="Line 23"/>
          <p:cNvSpPr>
            <a:spLocks noChangeShapeType="1"/>
          </p:cNvSpPr>
          <p:nvPr/>
        </p:nvSpPr>
        <p:spPr bwMode="auto">
          <a:xfrm>
            <a:off x="8382000" y="48593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9473" name="Rectangle 24"/>
          <p:cNvSpPr>
            <a:spLocks noChangeArrowheads="1"/>
          </p:cNvSpPr>
          <p:nvPr/>
        </p:nvSpPr>
        <p:spPr bwMode="auto">
          <a:xfrm>
            <a:off x="6477000" y="3825875"/>
            <a:ext cx="1219200" cy="344488"/>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74" name="Rectangle 25"/>
          <p:cNvSpPr>
            <a:spLocks noChangeArrowheads="1"/>
          </p:cNvSpPr>
          <p:nvPr/>
        </p:nvSpPr>
        <p:spPr bwMode="auto">
          <a:xfrm>
            <a:off x="6477000" y="4170364"/>
            <a:ext cx="1219200" cy="344487"/>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75" name="Rectangle 26"/>
          <p:cNvSpPr>
            <a:spLocks noChangeArrowheads="1"/>
          </p:cNvSpPr>
          <p:nvPr/>
        </p:nvSpPr>
        <p:spPr bwMode="auto">
          <a:xfrm>
            <a:off x="6477000" y="3481389"/>
            <a:ext cx="1219200" cy="344487"/>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76" name="Line 27"/>
          <p:cNvSpPr>
            <a:spLocks noChangeShapeType="1"/>
          </p:cNvSpPr>
          <p:nvPr/>
        </p:nvSpPr>
        <p:spPr bwMode="auto">
          <a:xfrm flipV="1">
            <a:off x="7620000" y="2667001"/>
            <a:ext cx="685800" cy="1020763"/>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9477" name="Line 28"/>
          <p:cNvSpPr>
            <a:spLocks noChangeShapeType="1"/>
          </p:cNvSpPr>
          <p:nvPr/>
        </p:nvSpPr>
        <p:spPr bwMode="auto">
          <a:xfrm>
            <a:off x="7620000" y="4032250"/>
            <a:ext cx="685800" cy="31115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9478" name="Line 29"/>
          <p:cNvSpPr>
            <a:spLocks noChangeShapeType="1"/>
          </p:cNvSpPr>
          <p:nvPr/>
        </p:nvSpPr>
        <p:spPr bwMode="auto">
          <a:xfrm flipV="1">
            <a:off x="7620000" y="3657600"/>
            <a:ext cx="685800" cy="719138"/>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19479" name="Rectangle 30"/>
          <p:cNvSpPr>
            <a:spLocks noChangeArrowheads="1"/>
          </p:cNvSpPr>
          <p:nvPr/>
        </p:nvSpPr>
        <p:spPr bwMode="auto">
          <a:xfrm>
            <a:off x="8382000" y="5133976"/>
            <a:ext cx="1219200" cy="27622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sp>
        <p:nvSpPr>
          <p:cNvPr id="19480" name="Rectangle 31"/>
          <p:cNvSpPr>
            <a:spLocks noChangeArrowheads="1"/>
          </p:cNvSpPr>
          <p:nvPr/>
        </p:nvSpPr>
        <p:spPr bwMode="auto">
          <a:xfrm>
            <a:off x="6477000" y="4583114"/>
            <a:ext cx="1219200" cy="414337"/>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19481" name="Rectangle 32"/>
          <p:cNvSpPr>
            <a:spLocks noChangeArrowheads="1"/>
          </p:cNvSpPr>
          <p:nvPr/>
        </p:nvSpPr>
        <p:spPr bwMode="auto">
          <a:xfrm>
            <a:off x="5638800" y="3481389"/>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19482" name="Rectangle 33"/>
          <p:cNvSpPr>
            <a:spLocks noChangeArrowheads="1"/>
          </p:cNvSpPr>
          <p:nvPr/>
        </p:nvSpPr>
        <p:spPr bwMode="auto">
          <a:xfrm>
            <a:off x="5638800" y="382587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19483" name="Rectangle 34"/>
          <p:cNvSpPr>
            <a:spLocks noChangeArrowheads="1"/>
          </p:cNvSpPr>
          <p:nvPr/>
        </p:nvSpPr>
        <p:spPr bwMode="auto">
          <a:xfrm>
            <a:off x="5638800" y="417036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19484" name="Line 35"/>
          <p:cNvSpPr>
            <a:spLocks noChangeShapeType="1"/>
          </p:cNvSpPr>
          <p:nvPr/>
        </p:nvSpPr>
        <p:spPr bwMode="auto">
          <a:xfrm>
            <a:off x="9601200" y="1897063"/>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9485" name="Line 36"/>
          <p:cNvSpPr>
            <a:spLocks noChangeShapeType="1"/>
          </p:cNvSpPr>
          <p:nvPr/>
        </p:nvSpPr>
        <p:spPr bwMode="auto">
          <a:xfrm>
            <a:off x="8382000" y="1897063"/>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9486" name="Rectangle 37"/>
          <p:cNvSpPr>
            <a:spLocks noChangeArrowheads="1"/>
          </p:cNvSpPr>
          <p:nvPr/>
        </p:nvSpPr>
        <p:spPr bwMode="auto">
          <a:xfrm>
            <a:off x="6400800" y="2862264"/>
            <a:ext cx="8382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19487" name="Rectangle 38"/>
          <p:cNvSpPr>
            <a:spLocks noChangeArrowheads="1"/>
          </p:cNvSpPr>
          <p:nvPr/>
        </p:nvSpPr>
        <p:spPr bwMode="auto">
          <a:xfrm>
            <a:off x="7239000" y="2862264"/>
            <a:ext cx="6096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100</a:t>
            </a:r>
          </a:p>
        </p:txBody>
      </p:sp>
      <p:sp>
        <p:nvSpPr>
          <p:cNvPr id="19488" name="Rectangle 39"/>
          <p:cNvSpPr>
            <a:spLocks noChangeArrowheads="1"/>
          </p:cNvSpPr>
          <p:nvPr/>
        </p:nvSpPr>
        <p:spPr bwMode="auto">
          <a:xfrm>
            <a:off x="6172200" y="2586039"/>
            <a:ext cx="1981200" cy="2063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Logical address</a:t>
            </a:r>
          </a:p>
        </p:txBody>
      </p:sp>
      <p:sp>
        <p:nvSpPr>
          <p:cNvPr id="19489" name="Rectangle 40"/>
          <p:cNvSpPr>
            <a:spLocks noChangeArrowheads="1"/>
          </p:cNvSpPr>
          <p:nvPr/>
        </p:nvSpPr>
        <p:spPr bwMode="auto">
          <a:xfrm>
            <a:off x="6172200" y="1828801"/>
            <a:ext cx="1981200" cy="2063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Physical address</a:t>
            </a:r>
          </a:p>
        </p:txBody>
      </p:sp>
      <p:sp>
        <p:nvSpPr>
          <p:cNvPr id="19490" name="Line 41"/>
          <p:cNvSpPr>
            <a:spLocks noChangeShapeType="1"/>
          </p:cNvSpPr>
          <p:nvPr/>
        </p:nvSpPr>
        <p:spPr bwMode="auto">
          <a:xfrm flipH="1">
            <a:off x="7010400" y="3206750"/>
            <a:ext cx="228600" cy="274638"/>
          </a:xfrm>
          <a:prstGeom prst="line">
            <a:avLst/>
          </a:prstGeom>
          <a:noFill/>
          <a:ln w="12700">
            <a:solidFill>
              <a:schemeClr val="tx1"/>
            </a:solidFill>
            <a:round/>
            <a:headEnd type="oval" w="med" len="med"/>
            <a:tailEnd type="triangle" w="med" len="med"/>
          </a:ln>
        </p:spPr>
        <p:txBody>
          <a:bodyPr/>
          <a:lstStyle/>
          <a:p>
            <a:endParaRPr lang="en-US"/>
          </a:p>
        </p:txBody>
      </p:sp>
      <p:sp>
        <p:nvSpPr>
          <p:cNvPr id="19491" name="Rectangle 42"/>
          <p:cNvSpPr>
            <a:spLocks noChangeArrowheads="1"/>
          </p:cNvSpPr>
          <p:nvPr/>
        </p:nvSpPr>
        <p:spPr bwMode="auto">
          <a:xfrm>
            <a:off x="6400800" y="2105025"/>
            <a:ext cx="8382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00023</a:t>
            </a:r>
          </a:p>
        </p:txBody>
      </p:sp>
      <p:sp>
        <p:nvSpPr>
          <p:cNvPr id="19492" name="Rectangle 43"/>
          <p:cNvSpPr>
            <a:spLocks noChangeArrowheads="1"/>
          </p:cNvSpPr>
          <p:nvPr/>
        </p:nvSpPr>
        <p:spPr bwMode="auto">
          <a:xfrm>
            <a:off x="7239000" y="2105025"/>
            <a:ext cx="6096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100</a:t>
            </a:r>
          </a:p>
        </p:txBody>
      </p:sp>
      <p:sp>
        <p:nvSpPr>
          <p:cNvPr id="19493" name="Rectangle 44"/>
          <p:cNvSpPr>
            <a:spLocks noChangeArrowheads="1"/>
          </p:cNvSpPr>
          <p:nvPr/>
        </p:nvSpPr>
        <p:spPr bwMode="auto">
          <a:xfrm>
            <a:off x="8382000" y="4514850"/>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94" name="Rectangle 45"/>
          <p:cNvSpPr>
            <a:spLocks noChangeArrowheads="1"/>
          </p:cNvSpPr>
          <p:nvPr/>
        </p:nvSpPr>
        <p:spPr bwMode="auto">
          <a:xfrm>
            <a:off x="8382000" y="2792414"/>
            <a:ext cx="12192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95" name="Rectangle 46"/>
          <p:cNvSpPr>
            <a:spLocks noChangeArrowheads="1"/>
          </p:cNvSpPr>
          <p:nvPr/>
        </p:nvSpPr>
        <p:spPr bwMode="auto">
          <a:xfrm>
            <a:off x="8382000" y="2447925"/>
            <a:ext cx="1219200" cy="344488"/>
          </a:xfrm>
          <a:prstGeom prst="rect">
            <a:avLst/>
          </a:prstGeom>
          <a:solidFill>
            <a:srgbClr val="99FF66"/>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19496" name="Rectangle 47"/>
          <p:cNvSpPr>
            <a:spLocks noChangeArrowheads="1"/>
          </p:cNvSpPr>
          <p:nvPr/>
        </p:nvSpPr>
        <p:spPr bwMode="auto">
          <a:xfrm>
            <a:off x="9601200" y="2105025"/>
            <a:ext cx="8382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00022</a:t>
            </a:r>
          </a:p>
        </p:txBody>
      </p:sp>
      <p:sp>
        <p:nvSpPr>
          <p:cNvPr id="19497" name="Rectangle 48"/>
          <p:cNvSpPr>
            <a:spLocks noChangeArrowheads="1"/>
          </p:cNvSpPr>
          <p:nvPr/>
        </p:nvSpPr>
        <p:spPr bwMode="auto">
          <a:xfrm>
            <a:off x="9601200" y="244792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00023</a:t>
            </a:r>
          </a:p>
        </p:txBody>
      </p:sp>
      <p:sp>
        <p:nvSpPr>
          <p:cNvPr id="19498" name="Line 49"/>
          <p:cNvSpPr>
            <a:spLocks noChangeShapeType="1"/>
          </p:cNvSpPr>
          <p:nvPr/>
        </p:nvSpPr>
        <p:spPr bwMode="auto">
          <a:xfrm>
            <a:off x="7924800" y="2286000"/>
            <a:ext cx="762000" cy="152400"/>
          </a:xfrm>
          <a:prstGeom prst="line">
            <a:avLst/>
          </a:prstGeom>
          <a:noFill/>
          <a:ln w="12700">
            <a:solidFill>
              <a:schemeClr val="tx1"/>
            </a:solidFill>
            <a:round/>
            <a:headEnd type="oval" w="med" len="med"/>
            <a:tailEnd type="triangle" w="med" len="med"/>
          </a:ln>
        </p:spPr>
        <p:txBody>
          <a:bodyPr/>
          <a:lstStyle/>
          <a:p>
            <a:endParaRPr lang="en-US"/>
          </a:p>
        </p:txBody>
      </p:sp>
      <p:sp>
        <p:nvSpPr>
          <p:cNvPr id="19499" name="Rectangle 50"/>
          <p:cNvSpPr>
            <a:spLocks noChangeArrowheads="1"/>
          </p:cNvSpPr>
          <p:nvPr/>
        </p:nvSpPr>
        <p:spPr bwMode="auto">
          <a:xfrm>
            <a:off x="8686800" y="2514601"/>
            <a:ext cx="609600" cy="1571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9500" name="Rectangle 51"/>
          <p:cNvSpPr>
            <a:spLocks noChangeArrowheads="1"/>
          </p:cNvSpPr>
          <p:nvPr/>
        </p:nvSpPr>
        <p:spPr bwMode="auto">
          <a:xfrm>
            <a:off x="8458200" y="2514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p>
        </p:txBody>
      </p:sp>
      <p:sp>
        <p:nvSpPr>
          <p:cNvPr id="1086516" name="Rectangle 52"/>
          <p:cNvSpPr>
            <a:spLocks noChangeArrowheads="1"/>
          </p:cNvSpPr>
          <p:nvPr/>
        </p:nvSpPr>
        <p:spPr bwMode="auto">
          <a:xfrm>
            <a:off x="1981200" y="2133600"/>
            <a:ext cx="3429000" cy="19812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solidFill>
                  <a:srgbClr val="000000"/>
                </a:solidFill>
                <a:latin typeface="Arial" charset="0"/>
                <a:ea typeface="新細明體" pitchFamily="18" charset="-120"/>
              </a:rPr>
              <a:t>The three pages 00000, 00001 and 00002 (the first 12k in the addressing space) appear to be </a:t>
            </a:r>
            <a:r>
              <a:rPr kumimoji="1" lang="en-US" altLang="zh-TW" dirty="0">
                <a:solidFill>
                  <a:srgbClr val="FF0000"/>
                </a:solidFill>
                <a:latin typeface="Arial" charset="0"/>
                <a:ea typeface="新細明體" pitchFamily="18" charset="-120"/>
              </a:rPr>
              <a:t>contiguous</a:t>
            </a:r>
            <a:r>
              <a:rPr kumimoji="1" lang="en-US" altLang="zh-TW" dirty="0">
                <a:solidFill>
                  <a:srgbClr val="000000"/>
                </a:solidFill>
                <a:latin typeface="Arial" charset="0"/>
                <a:ea typeface="新細明體" pitchFamily="18" charset="-120"/>
              </a:rPr>
              <a:t> to process C.  But, in fact, they are mapped to </a:t>
            </a:r>
            <a:r>
              <a:rPr kumimoji="1" lang="en-US" altLang="zh-TW" dirty="0">
                <a:solidFill>
                  <a:srgbClr val="FF0000"/>
                </a:solidFill>
                <a:latin typeface="Arial" charset="0"/>
                <a:ea typeface="新細明體" pitchFamily="18" charset="-120"/>
              </a:rPr>
              <a:t>separate</a:t>
            </a:r>
            <a:r>
              <a:rPr kumimoji="1" lang="en-US" altLang="zh-TW" dirty="0">
                <a:solidFill>
                  <a:srgbClr val="000000"/>
                </a:solidFill>
                <a:latin typeface="Arial" charset="0"/>
                <a:ea typeface="新細明體" pitchFamily="18" charset="-120"/>
              </a:rPr>
              <a:t> frames in RAM.</a:t>
            </a:r>
          </a:p>
        </p:txBody>
      </p:sp>
      <p:sp>
        <p:nvSpPr>
          <p:cNvPr id="19502" name="Rectangle 53"/>
          <p:cNvSpPr>
            <a:spLocks noChangeArrowheads="1"/>
          </p:cNvSpPr>
          <p:nvPr/>
        </p:nvSpPr>
        <p:spPr bwMode="auto">
          <a:xfrm>
            <a:off x="6858000" y="3886201"/>
            <a:ext cx="609600" cy="1571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9503" name="Rectangle 54"/>
          <p:cNvSpPr>
            <a:spLocks noChangeArrowheads="1"/>
          </p:cNvSpPr>
          <p:nvPr/>
        </p:nvSpPr>
        <p:spPr bwMode="auto">
          <a:xfrm>
            <a:off x="6629400" y="38862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p>
        </p:txBody>
      </p:sp>
      <p:sp>
        <p:nvSpPr>
          <p:cNvPr id="19504" name="Rectangle 55"/>
          <p:cNvSpPr>
            <a:spLocks noChangeArrowheads="1"/>
          </p:cNvSpPr>
          <p:nvPr/>
        </p:nvSpPr>
        <p:spPr bwMode="auto">
          <a:xfrm>
            <a:off x="8763000" y="4267201"/>
            <a:ext cx="609600" cy="1571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9505" name="Rectangle 56"/>
          <p:cNvSpPr>
            <a:spLocks noChangeArrowheads="1"/>
          </p:cNvSpPr>
          <p:nvPr/>
        </p:nvSpPr>
        <p:spPr bwMode="auto">
          <a:xfrm>
            <a:off x="8534400" y="42672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p>
        </p:txBody>
      </p:sp>
      <p:sp>
        <p:nvSpPr>
          <p:cNvPr id="19506" name="Rectangle 57"/>
          <p:cNvSpPr>
            <a:spLocks noChangeArrowheads="1"/>
          </p:cNvSpPr>
          <p:nvPr/>
        </p:nvSpPr>
        <p:spPr bwMode="auto">
          <a:xfrm>
            <a:off x="6858000" y="3551238"/>
            <a:ext cx="609600" cy="15716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9507" name="Rectangle 58"/>
          <p:cNvSpPr>
            <a:spLocks noChangeArrowheads="1"/>
          </p:cNvSpPr>
          <p:nvPr/>
        </p:nvSpPr>
        <p:spPr bwMode="auto">
          <a:xfrm>
            <a:off x="6629400" y="3551239"/>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p>
        </p:txBody>
      </p:sp>
      <p:sp>
        <p:nvSpPr>
          <p:cNvPr id="3" name="Slide Number Placeholder 2">
            <a:extLst>
              <a:ext uri="{FF2B5EF4-FFF2-40B4-BE49-F238E27FC236}">
                <a16:creationId xmlns:a16="http://schemas.microsoft.com/office/drawing/2014/main" id="{B2E64225-9AB1-4379-ADB8-DE4CE1249C19}"/>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90800" y="533400"/>
            <a:ext cx="7772400" cy="1143000"/>
          </a:xfrm>
        </p:spPr>
        <p:txBody>
          <a:bodyPr>
            <a:normAutofit/>
          </a:bodyPr>
          <a:lstStyle/>
          <a:p>
            <a:pPr algn="ctr" eaLnBrk="1" hangingPunct="1"/>
            <a:r>
              <a:rPr lang="en-US" altLang="zh-TW" sz="4000">
                <a:ea typeface="新細明體" pitchFamily="18" charset="-120"/>
              </a:rPr>
              <a:t>Each page is mapped independently…</a:t>
            </a:r>
          </a:p>
        </p:txBody>
      </p:sp>
      <p:grpSp>
        <p:nvGrpSpPr>
          <p:cNvPr id="2" name="Group 3"/>
          <p:cNvGrpSpPr>
            <a:grpSpLocks/>
          </p:cNvGrpSpPr>
          <p:nvPr/>
        </p:nvGrpSpPr>
        <p:grpSpPr bwMode="auto">
          <a:xfrm>
            <a:off x="5562600" y="5105400"/>
            <a:ext cx="2667000" cy="1239838"/>
            <a:chOff x="2544" y="3456"/>
            <a:chExt cx="1680" cy="781"/>
          </a:xfrm>
        </p:grpSpPr>
        <p:sp>
          <p:nvSpPr>
            <p:cNvPr id="20536" name="Rectangle 4"/>
            <p:cNvSpPr>
              <a:spLocks noChangeArrowheads="1"/>
            </p:cNvSpPr>
            <p:nvPr/>
          </p:nvSpPr>
          <p:spPr bwMode="auto">
            <a:xfrm>
              <a:off x="2784" y="3456"/>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endParaRPr kumimoji="1" lang="en-US" altLang="zh-TW">
                <a:latin typeface="Arial" charset="0"/>
                <a:ea typeface="新細明體" pitchFamily="18" charset="-120"/>
              </a:endParaRPr>
            </a:p>
          </p:txBody>
        </p:sp>
        <p:sp>
          <p:nvSpPr>
            <p:cNvPr id="20537" name="Rectangle 5"/>
            <p:cNvSpPr>
              <a:spLocks noChangeArrowheads="1"/>
            </p:cNvSpPr>
            <p:nvPr/>
          </p:nvSpPr>
          <p:spPr bwMode="auto">
            <a:xfrm>
              <a:off x="2784" y="3652"/>
              <a:ext cx="432" cy="19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endParaRPr kumimoji="1" lang="en-US" altLang="zh-TW">
                <a:latin typeface="Arial" charset="0"/>
                <a:ea typeface="新細明體" pitchFamily="18" charset="-120"/>
              </a:endParaRPr>
            </a:p>
          </p:txBody>
        </p:sp>
        <p:sp>
          <p:nvSpPr>
            <p:cNvPr id="20538" name="Rectangle 6"/>
            <p:cNvSpPr>
              <a:spLocks noChangeArrowheads="1"/>
            </p:cNvSpPr>
            <p:nvPr/>
          </p:nvSpPr>
          <p:spPr bwMode="auto">
            <a:xfrm>
              <a:off x="2784" y="3849"/>
              <a:ext cx="432" cy="196"/>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endParaRPr kumimoji="1" lang="en-US" altLang="zh-TW">
                <a:latin typeface="Arial" charset="0"/>
                <a:ea typeface="新細明體" pitchFamily="18" charset="-120"/>
              </a:endParaRPr>
            </a:p>
          </p:txBody>
        </p:sp>
        <p:sp>
          <p:nvSpPr>
            <p:cNvPr id="20539" name="Rectangle 7"/>
            <p:cNvSpPr>
              <a:spLocks noChangeArrowheads="1"/>
            </p:cNvSpPr>
            <p:nvPr/>
          </p:nvSpPr>
          <p:spPr bwMode="auto">
            <a:xfrm>
              <a:off x="3264" y="3456"/>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00023</a:t>
              </a:r>
            </a:p>
          </p:txBody>
        </p:sp>
        <p:sp>
          <p:nvSpPr>
            <p:cNvPr id="20540" name="Rectangle 8"/>
            <p:cNvSpPr>
              <a:spLocks noChangeArrowheads="1"/>
            </p:cNvSpPr>
            <p:nvPr/>
          </p:nvSpPr>
          <p:spPr bwMode="auto">
            <a:xfrm>
              <a:off x="3264" y="3652"/>
              <a:ext cx="528" cy="19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i="1">
                  <a:latin typeface="Arial" charset="0"/>
                  <a:ea typeface="新細明體" pitchFamily="18" charset="-120"/>
                </a:rPr>
                <a:t>swap</a:t>
              </a:r>
            </a:p>
          </p:txBody>
        </p:sp>
        <p:sp>
          <p:nvSpPr>
            <p:cNvPr id="20541" name="Rectangle 9"/>
            <p:cNvSpPr>
              <a:spLocks noChangeArrowheads="1"/>
            </p:cNvSpPr>
            <p:nvPr/>
          </p:nvSpPr>
          <p:spPr bwMode="auto">
            <a:xfrm>
              <a:off x="3264" y="3849"/>
              <a:ext cx="528" cy="196"/>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00026</a:t>
              </a:r>
            </a:p>
          </p:txBody>
        </p:sp>
        <p:sp>
          <p:nvSpPr>
            <p:cNvPr id="20542" name="Rectangle 10"/>
            <p:cNvSpPr>
              <a:spLocks noChangeArrowheads="1"/>
            </p:cNvSpPr>
            <p:nvPr/>
          </p:nvSpPr>
          <p:spPr bwMode="auto">
            <a:xfrm>
              <a:off x="2544" y="4093"/>
              <a:ext cx="1680" cy="144"/>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Page table of process C</a:t>
              </a:r>
            </a:p>
          </p:txBody>
        </p:sp>
      </p:grpSp>
      <p:sp>
        <p:nvSpPr>
          <p:cNvPr id="20484" name="Rectangle 11"/>
          <p:cNvSpPr>
            <a:spLocks noChangeArrowheads="1"/>
          </p:cNvSpPr>
          <p:nvPr/>
        </p:nvSpPr>
        <p:spPr bwMode="auto">
          <a:xfrm>
            <a:off x="9601200" y="279241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00024</a:t>
            </a:r>
          </a:p>
        </p:txBody>
      </p:sp>
      <p:sp>
        <p:nvSpPr>
          <p:cNvPr id="20485" name="Rectangle 12"/>
          <p:cNvSpPr>
            <a:spLocks noChangeArrowheads="1"/>
          </p:cNvSpPr>
          <p:nvPr/>
        </p:nvSpPr>
        <p:spPr bwMode="auto">
          <a:xfrm>
            <a:off x="9601200" y="3136900"/>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00025</a:t>
            </a:r>
          </a:p>
        </p:txBody>
      </p:sp>
      <p:sp>
        <p:nvSpPr>
          <p:cNvPr id="20486" name="Rectangle 13"/>
          <p:cNvSpPr>
            <a:spLocks noChangeArrowheads="1"/>
          </p:cNvSpPr>
          <p:nvPr/>
        </p:nvSpPr>
        <p:spPr bwMode="auto">
          <a:xfrm>
            <a:off x="9601200" y="3481389"/>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00026</a:t>
            </a:r>
          </a:p>
        </p:txBody>
      </p:sp>
      <p:sp>
        <p:nvSpPr>
          <p:cNvPr id="20487" name="Rectangle 14"/>
          <p:cNvSpPr>
            <a:spLocks noChangeArrowheads="1"/>
          </p:cNvSpPr>
          <p:nvPr/>
        </p:nvSpPr>
        <p:spPr bwMode="auto">
          <a:xfrm>
            <a:off x="9601200" y="382587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00027</a:t>
            </a:r>
          </a:p>
        </p:txBody>
      </p:sp>
      <p:sp>
        <p:nvSpPr>
          <p:cNvPr id="20488" name="Rectangle 15"/>
          <p:cNvSpPr>
            <a:spLocks noChangeArrowheads="1"/>
          </p:cNvSpPr>
          <p:nvPr/>
        </p:nvSpPr>
        <p:spPr bwMode="auto">
          <a:xfrm>
            <a:off x="9601200" y="417036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00028</a:t>
            </a:r>
          </a:p>
        </p:txBody>
      </p:sp>
      <p:sp>
        <p:nvSpPr>
          <p:cNvPr id="20489" name="Rectangle 16"/>
          <p:cNvSpPr>
            <a:spLocks noChangeArrowheads="1"/>
          </p:cNvSpPr>
          <p:nvPr/>
        </p:nvSpPr>
        <p:spPr bwMode="auto">
          <a:xfrm>
            <a:off x="9601200" y="4514850"/>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00029</a:t>
            </a:r>
          </a:p>
        </p:txBody>
      </p:sp>
      <p:sp>
        <p:nvSpPr>
          <p:cNvPr id="20490" name="Rectangle 17"/>
          <p:cNvSpPr>
            <a:spLocks noChangeArrowheads="1"/>
          </p:cNvSpPr>
          <p:nvPr/>
        </p:nvSpPr>
        <p:spPr bwMode="auto">
          <a:xfrm>
            <a:off x="8382000" y="3481389"/>
            <a:ext cx="1219200" cy="344487"/>
          </a:xfrm>
          <a:prstGeom prst="rect">
            <a:avLst/>
          </a:prstGeom>
          <a:solidFill>
            <a:srgbClr val="99FF66"/>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491" name="Rectangle 18"/>
          <p:cNvSpPr>
            <a:spLocks noChangeArrowheads="1"/>
          </p:cNvSpPr>
          <p:nvPr/>
        </p:nvSpPr>
        <p:spPr bwMode="auto">
          <a:xfrm>
            <a:off x="8382000" y="3136900"/>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492" name="Rectangle 19"/>
          <p:cNvSpPr>
            <a:spLocks noChangeArrowheads="1"/>
          </p:cNvSpPr>
          <p:nvPr/>
        </p:nvSpPr>
        <p:spPr bwMode="auto">
          <a:xfrm>
            <a:off x="8382000" y="3825875"/>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493" name="Rectangle 20"/>
          <p:cNvSpPr>
            <a:spLocks noChangeArrowheads="1"/>
          </p:cNvSpPr>
          <p:nvPr/>
        </p:nvSpPr>
        <p:spPr bwMode="auto">
          <a:xfrm>
            <a:off x="8382000" y="2105025"/>
            <a:ext cx="12192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494" name="Rectangle 21"/>
          <p:cNvSpPr>
            <a:spLocks noChangeArrowheads="1"/>
          </p:cNvSpPr>
          <p:nvPr/>
        </p:nvSpPr>
        <p:spPr bwMode="auto">
          <a:xfrm>
            <a:off x="8382000" y="4170364"/>
            <a:ext cx="12192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495" name="Line 22"/>
          <p:cNvSpPr>
            <a:spLocks noChangeShapeType="1"/>
          </p:cNvSpPr>
          <p:nvPr/>
        </p:nvSpPr>
        <p:spPr bwMode="auto">
          <a:xfrm>
            <a:off x="9601200" y="48593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0496" name="Line 23"/>
          <p:cNvSpPr>
            <a:spLocks noChangeShapeType="1"/>
          </p:cNvSpPr>
          <p:nvPr/>
        </p:nvSpPr>
        <p:spPr bwMode="auto">
          <a:xfrm>
            <a:off x="8382000" y="4859338"/>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0497" name="Rectangle 24"/>
          <p:cNvSpPr>
            <a:spLocks noChangeArrowheads="1"/>
          </p:cNvSpPr>
          <p:nvPr/>
        </p:nvSpPr>
        <p:spPr bwMode="auto">
          <a:xfrm>
            <a:off x="6477000" y="3825875"/>
            <a:ext cx="1219200" cy="344488"/>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498" name="Rectangle 25"/>
          <p:cNvSpPr>
            <a:spLocks noChangeArrowheads="1"/>
          </p:cNvSpPr>
          <p:nvPr/>
        </p:nvSpPr>
        <p:spPr bwMode="auto">
          <a:xfrm>
            <a:off x="6477000" y="4170364"/>
            <a:ext cx="1219200" cy="344487"/>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499" name="Rectangle 26"/>
          <p:cNvSpPr>
            <a:spLocks noChangeArrowheads="1"/>
          </p:cNvSpPr>
          <p:nvPr/>
        </p:nvSpPr>
        <p:spPr bwMode="auto">
          <a:xfrm>
            <a:off x="6477000" y="3481389"/>
            <a:ext cx="1219200" cy="344487"/>
          </a:xfrm>
          <a:prstGeom prst="rect">
            <a:avLst/>
          </a:prstGeom>
          <a:solidFill>
            <a:srgbClr val="99FF33">
              <a:alpha val="50195"/>
            </a:srgbClr>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500" name="Line 27"/>
          <p:cNvSpPr>
            <a:spLocks noChangeShapeType="1"/>
          </p:cNvSpPr>
          <p:nvPr/>
        </p:nvSpPr>
        <p:spPr bwMode="auto">
          <a:xfrm flipV="1">
            <a:off x="7620000" y="2667001"/>
            <a:ext cx="685800" cy="1020763"/>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0501" name="Line 28"/>
          <p:cNvSpPr>
            <a:spLocks noChangeShapeType="1"/>
          </p:cNvSpPr>
          <p:nvPr/>
        </p:nvSpPr>
        <p:spPr bwMode="auto">
          <a:xfrm flipH="1">
            <a:off x="5410200" y="4038600"/>
            <a:ext cx="1143000" cy="175260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0502" name="Line 29"/>
          <p:cNvSpPr>
            <a:spLocks noChangeShapeType="1"/>
          </p:cNvSpPr>
          <p:nvPr/>
        </p:nvSpPr>
        <p:spPr bwMode="auto">
          <a:xfrm flipV="1">
            <a:off x="7620000" y="3657600"/>
            <a:ext cx="685800" cy="719138"/>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20503" name="Rectangle 30"/>
          <p:cNvSpPr>
            <a:spLocks noChangeArrowheads="1"/>
          </p:cNvSpPr>
          <p:nvPr/>
        </p:nvSpPr>
        <p:spPr bwMode="auto">
          <a:xfrm>
            <a:off x="8382000" y="5133976"/>
            <a:ext cx="1219200" cy="27622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RAM</a:t>
            </a:r>
            <a:endParaRPr kumimoji="1" lang="en-US" altLang="zh-TW" sz="1000">
              <a:latin typeface="Times New Roman" pitchFamily="18" charset="0"/>
              <a:ea typeface="新細明體" pitchFamily="18" charset="-120"/>
            </a:endParaRPr>
          </a:p>
        </p:txBody>
      </p:sp>
      <p:sp>
        <p:nvSpPr>
          <p:cNvPr id="20504" name="Rectangle 31"/>
          <p:cNvSpPr>
            <a:spLocks noChangeArrowheads="1"/>
          </p:cNvSpPr>
          <p:nvPr/>
        </p:nvSpPr>
        <p:spPr bwMode="auto">
          <a:xfrm>
            <a:off x="6477000" y="4583114"/>
            <a:ext cx="1219200" cy="414337"/>
          </a:xfrm>
          <a:prstGeom prst="rect">
            <a:avLst/>
          </a:prstGeom>
          <a:noFill/>
          <a:ln w="12700">
            <a:noFill/>
            <a:miter lim="800000"/>
            <a:headEnd type="none" w="sm" len="sm"/>
            <a:tailEnd type="none" w="sm" len="sm"/>
          </a:ln>
        </p:spPr>
        <p:txBody>
          <a:bodyPr wrap="none" anchor="ctr"/>
          <a:lstStyle/>
          <a:p>
            <a:pPr algn="ctr">
              <a:lnSpc>
                <a:spcPct val="90000"/>
              </a:lnSpc>
            </a:pPr>
            <a:r>
              <a:rPr kumimoji="1" lang="en-US" altLang="zh-TW" sz="1600">
                <a:latin typeface="Arial" charset="0"/>
                <a:ea typeface="新細明體" pitchFamily="18" charset="-120"/>
              </a:rPr>
              <a:t>Addressing space</a:t>
            </a:r>
          </a:p>
          <a:p>
            <a:pPr algn="ctr">
              <a:lnSpc>
                <a:spcPct val="80000"/>
              </a:lnSpc>
            </a:pPr>
            <a:r>
              <a:rPr kumimoji="1" lang="en-US" altLang="zh-TW" sz="1600">
                <a:latin typeface="Arial" charset="0"/>
                <a:ea typeface="新細明體" pitchFamily="18" charset="-120"/>
              </a:rPr>
              <a:t> of process C</a:t>
            </a:r>
            <a:endParaRPr kumimoji="1" lang="en-US" altLang="zh-TW" sz="1000">
              <a:latin typeface="Times New Roman" pitchFamily="18" charset="0"/>
              <a:ea typeface="新細明體" pitchFamily="18" charset="-120"/>
            </a:endParaRPr>
          </a:p>
        </p:txBody>
      </p:sp>
      <p:sp>
        <p:nvSpPr>
          <p:cNvPr id="20505" name="Rectangle 32"/>
          <p:cNvSpPr>
            <a:spLocks noChangeArrowheads="1"/>
          </p:cNvSpPr>
          <p:nvPr/>
        </p:nvSpPr>
        <p:spPr bwMode="auto">
          <a:xfrm>
            <a:off x="5638800" y="3481389"/>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00000</a:t>
            </a:r>
          </a:p>
        </p:txBody>
      </p:sp>
      <p:sp>
        <p:nvSpPr>
          <p:cNvPr id="20506" name="Rectangle 33"/>
          <p:cNvSpPr>
            <a:spLocks noChangeArrowheads="1"/>
          </p:cNvSpPr>
          <p:nvPr/>
        </p:nvSpPr>
        <p:spPr bwMode="auto">
          <a:xfrm>
            <a:off x="5638800" y="382587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00001</a:t>
            </a:r>
          </a:p>
        </p:txBody>
      </p:sp>
      <p:sp>
        <p:nvSpPr>
          <p:cNvPr id="20507" name="Rectangle 34"/>
          <p:cNvSpPr>
            <a:spLocks noChangeArrowheads="1"/>
          </p:cNvSpPr>
          <p:nvPr/>
        </p:nvSpPr>
        <p:spPr bwMode="auto">
          <a:xfrm>
            <a:off x="5638800" y="4170364"/>
            <a:ext cx="838200" cy="344487"/>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00002</a:t>
            </a:r>
          </a:p>
        </p:txBody>
      </p:sp>
      <p:sp>
        <p:nvSpPr>
          <p:cNvPr id="20508" name="Line 35"/>
          <p:cNvSpPr>
            <a:spLocks noChangeShapeType="1"/>
          </p:cNvSpPr>
          <p:nvPr/>
        </p:nvSpPr>
        <p:spPr bwMode="auto">
          <a:xfrm>
            <a:off x="9601200" y="1897063"/>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0509" name="Line 36"/>
          <p:cNvSpPr>
            <a:spLocks noChangeShapeType="1"/>
          </p:cNvSpPr>
          <p:nvPr/>
        </p:nvSpPr>
        <p:spPr bwMode="auto">
          <a:xfrm>
            <a:off x="8382000" y="1897063"/>
            <a:ext cx="1588" cy="550862"/>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20510" name="Rectangle 37"/>
          <p:cNvSpPr>
            <a:spLocks noChangeArrowheads="1"/>
          </p:cNvSpPr>
          <p:nvPr/>
        </p:nvSpPr>
        <p:spPr bwMode="auto">
          <a:xfrm>
            <a:off x="6400800" y="2862264"/>
            <a:ext cx="8382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00000</a:t>
            </a:r>
          </a:p>
        </p:txBody>
      </p:sp>
      <p:sp>
        <p:nvSpPr>
          <p:cNvPr id="20511" name="Rectangle 38"/>
          <p:cNvSpPr>
            <a:spLocks noChangeArrowheads="1"/>
          </p:cNvSpPr>
          <p:nvPr/>
        </p:nvSpPr>
        <p:spPr bwMode="auto">
          <a:xfrm>
            <a:off x="7239000" y="2862264"/>
            <a:ext cx="6096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100</a:t>
            </a:r>
          </a:p>
        </p:txBody>
      </p:sp>
      <p:sp>
        <p:nvSpPr>
          <p:cNvPr id="20512" name="Rectangle 39"/>
          <p:cNvSpPr>
            <a:spLocks noChangeArrowheads="1"/>
          </p:cNvSpPr>
          <p:nvPr/>
        </p:nvSpPr>
        <p:spPr bwMode="auto">
          <a:xfrm>
            <a:off x="6172200" y="2586039"/>
            <a:ext cx="1981200" cy="2063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Logical address</a:t>
            </a:r>
          </a:p>
        </p:txBody>
      </p:sp>
      <p:sp>
        <p:nvSpPr>
          <p:cNvPr id="20513" name="Rectangle 40"/>
          <p:cNvSpPr>
            <a:spLocks noChangeArrowheads="1"/>
          </p:cNvSpPr>
          <p:nvPr/>
        </p:nvSpPr>
        <p:spPr bwMode="auto">
          <a:xfrm>
            <a:off x="6172200" y="1828801"/>
            <a:ext cx="1981200" cy="206375"/>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Physical address</a:t>
            </a:r>
          </a:p>
        </p:txBody>
      </p:sp>
      <p:sp>
        <p:nvSpPr>
          <p:cNvPr id="20514" name="Line 41"/>
          <p:cNvSpPr>
            <a:spLocks noChangeShapeType="1"/>
          </p:cNvSpPr>
          <p:nvPr/>
        </p:nvSpPr>
        <p:spPr bwMode="auto">
          <a:xfrm flipH="1">
            <a:off x="7010400" y="3206750"/>
            <a:ext cx="228600" cy="274638"/>
          </a:xfrm>
          <a:prstGeom prst="line">
            <a:avLst/>
          </a:prstGeom>
          <a:noFill/>
          <a:ln w="12700">
            <a:solidFill>
              <a:schemeClr val="tx1"/>
            </a:solidFill>
            <a:round/>
            <a:headEnd type="oval" w="med" len="med"/>
            <a:tailEnd type="triangle" w="med" len="med"/>
          </a:ln>
        </p:spPr>
        <p:txBody>
          <a:bodyPr/>
          <a:lstStyle/>
          <a:p>
            <a:endParaRPr lang="en-US"/>
          </a:p>
        </p:txBody>
      </p:sp>
      <p:sp>
        <p:nvSpPr>
          <p:cNvPr id="20515" name="Rectangle 42"/>
          <p:cNvSpPr>
            <a:spLocks noChangeArrowheads="1"/>
          </p:cNvSpPr>
          <p:nvPr/>
        </p:nvSpPr>
        <p:spPr bwMode="auto">
          <a:xfrm>
            <a:off x="6400800" y="2105025"/>
            <a:ext cx="8382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00023</a:t>
            </a:r>
          </a:p>
        </p:txBody>
      </p:sp>
      <p:sp>
        <p:nvSpPr>
          <p:cNvPr id="20516" name="Rectangle 43"/>
          <p:cNvSpPr>
            <a:spLocks noChangeArrowheads="1"/>
          </p:cNvSpPr>
          <p:nvPr/>
        </p:nvSpPr>
        <p:spPr bwMode="auto">
          <a:xfrm>
            <a:off x="7239000" y="2105025"/>
            <a:ext cx="609600" cy="342900"/>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r>
              <a:rPr kumimoji="1" lang="en-US" altLang="zh-TW">
                <a:latin typeface="Arial" charset="0"/>
                <a:ea typeface="新細明體" pitchFamily="18" charset="-120"/>
              </a:rPr>
              <a:t>100</a:t>
            </a:r>
          </a:p>
        </p:txBody>
      </p:sp>
      <p:sp>
        <p:nvSpPr>
          <p:cNvPr id="20517" name="Rectangle 44"/>
          <p:cNvSpPr>
            <a:spLocks noChangeArrowheads="1"/>
          </p:cNvSpPr>
          <p:nvPr/>
        </p:nvSpPr>
        <p:spPr bwMode="auto">
          <a:xfrm>
            <a:off x="8382000" y="4514850"/>
            <a:ext cx="1219200" cy="344488"/>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518" name="Rectangle 45"/>
          <p:cNvSpPr>
            <a:spLocks noChangeArrowheads="1"/>
          </p:cNvSpPr>
          <p:nvPr/>
        </p:nvSpPr>
        <p:spPr bwMode="auto">
          <a:xfrm>
            <a:off x="8382000" y="2792414"/>
            <a:ext cx="1219200" cy="344487"/>
          </a:xfrm>
          <a:prstGeom prst="rect">
            <a:avLst/>
          </a:prstGeom>
          <a:solidFill>
            <a:srgbClr val="FFFFFF"/>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519" name="Rectangle 46"/>
          <p:cNvSpPr>
            <a:spLocks noChangeArrowheads="1"/>
          </p:cNvSpPr>
          <p:nvPr/>
        </p:nvSpPr>
        <p:spPr bwMode="auto">
          <a:xfrm>
            <a:off x="8382000" y="2447925"/>
            <a:ext cx="1219200" cy="344488"/>
          </a:xfrm>
          <a:prstGeom prst="rect">
            <a:avLst/>
          </a:prstGeom>
          <a:solidFill>
            <a:srgbClr val="99FF66"/>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520" name="Rectangle 47"/>
          <p:cNvSpPr>
            <a:spLocks noChangeArrowheads="1"/>
          </p:cNvSpPr>
          <p:nvPr/>
        </p:nvSpPr>
        <p:spPr bwMode="auto">
          <a:xfrm>
            <a:off x="9601200" y="2105025"/>
            <a:ext cx="838200" cy="342900"/>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00022</a:t>
            </a:r>
          </a:p>
        </p:txBody>
      </p:sp>
      <p:sp>
        <p:nvSpPr>
          <p:cNvPr id="20521" name="Rectangle 48"/>
          <p:cNvSpPr>
            <a:spLocks noChangeArrowheads="1"/>
          </p:cNvSpPr>
          <p:nvPr/>
        </p:nvSpPr>
        <p:spPr bwMode="auto">
          <a:xfrm>
            <a:off x="9601200" y="2447925"/>
            <a:ext cx="838200" cy="344488"/>
          </a:xfrm>
          <a:prstGeom prst="rect">
            <a:avLst/>
          </a:prstGeom>
          <a:noFill/>
          <a:ln w="12700">
            <a:noFill/>
            <a:miter lim="800000"/>
            <a:headEnd type="none" w="sm" len="sm"/>
            <a:tailEnd type="none" w="sm" len="sm"/>
          </a:ln>
        </p:spPr>
        <p:txBody>
          <a:bodyPr wrap="none" anchor="ctr"/>
          <a:lstStyle/>
          <a:p>
            <a:pPr algn="ctr"/>
            <a:r>
              <a:rPr kumimoji="1" lang="en-US" altLang="zh-TW" sz="1600">
                <a:latin typeface="Arial" charset="0"/>
                <a:ea typeface="新細明體" pitchFamily="18" charset="-120"/>
              </a:rPr>
              <a:t>00023</a:t>
            </a:r>
          </a:p>
        </p:txBody>
      </p:sp>
      <p:sp>
        <p:nvSpPr>
          <p:cNvPr id="20522" name="Line 49"/>
          <p:cNvSpPr>
            <a:spLocks noChangeShapeType="1"/>
          </p:cNvSpPr>
          <p:nvPr/>
        </p:nvSpPr>
        <p:spPr bwMode="auto">
          <a:xfrm>
            <a:off x="7924800" y="2286000"/>
            <a:ext cx="762000" cy="152400"/>
          </a:xfrm>
          <a:prstGeom prst="line">
            <a:avLst/>
          </a:prstGeom>
          <a:noFill/>
          <a:ln w="12700">
            <a:solidFill>
              <a:schemeClr val="tx1"/>
            </a:solidFill>
            <a:round/>
            <a:headEnd type="oval" w="med" len="med"/>
            <a:tailEnd type="triangle" w="med" len="med"/>
          </a:ln>
        </p:spPr>
        <p:txBody>
          <a:bodyPr/>
          <a:lstStyle/>
          <a:p>
            <a:endParaRPr lang="en-US"/>
          </a:p>
        </p:txBody>
      </p:sp>
      <p:sp>
        <p:nvSpPr>
          <p:cNvPr id="20523" name="Rectangle 50"/>
          <p:cNvSpPr>
            <a:spLocks noChangeArrowheads="1"/>
          </p:cNvSpPr>
          <p:nvPr/>
        </p:nvSpPr>
        <p:spPr bwMode="auto">
          <a:xfrm>
            <a:off x="8686800" y="2514601"/>
            <a:ext cx="609600" cy="157163"/>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0524" name="Rectangle 51"/>
          <p:cNvSpPr>
            <a:spLocks noChangeArrowheads="1"/>
          </p:cNvSpPr>
          <p:nvPr/>
        </p:nvSpPr>
        <p:spPr bwMode="auto">
          <a:xfrm>
            <a:off x="8458200" y="2514601"/>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p>
        </p:txBody>
      </p:sp>
      <p:sp>
        <p:nvSpPr>
          <p:cNvPr id="1088564" name="Rectangle 52"/>
          <p:cNvSpPr>
            <a:spLocks noChangeArrowheads="1"/>
          </p:cNvSpPr>
          <p:nvPr/>
        </p:nvSpPr>
        <p:spPr bwMode="auto">
          <a:xfrm>
            <a:off x="1981200" y="2133600"/>
            <a:ext cx="3429000" cy="1981200"/>
          </a:xfrm>
          <a:prstGeom prst="rect">
            <a:avLst/>
          </a:prstGeom>
          <a:solidFill>
            <a:srgbClr val="FFFFCC"/>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defRPr/>
            </a:pPr>
            <a:r>
              <a:rPr kumimoji="1" lang="en-US" altLang="zh-TW" dirty="0">
                <a:solidFill>
                  <a:srgbClr val="000000"/>
                </a:solidFill>
                <a:latin typeface="Arial" charset="0"/>
                <a:ea typeface="新細明體" pitchFamily="18" charset="-120"/>
              </a:rPr>
              <a:t>And the OS can swap part of the addressing space to the hard disk.  Some pages are </a:t>
            </a:r>
            <a:r>
              <a:rPr kumimoji="1" lang="en-US" altLang="zh-TW" dirty="0">
                <a:solidFill>
                  <a:srgbClr val="FF0000"/>
                </a:solidFill>
                <a:latin typeface="Arial" charset="0"/>
                <a:ea typeface="新細明體" pitchFamily="18" charset="-120"/>
              </a:rPr>
              <a:t>swapped</a:t>
            </a:r>
            <a:r>
              <a:rPr kumimoji="1" lang="en-US" altLang="zh-TW" dirty="0">
                <a:solidFill>
                  <a:srgbClr val="000000"/>
                </a:solidFill>
                <a:latin typeface="Arial" charset="0"/>
                <a:ea typeface="新細明體" pitchFamily="18" charset="-120"/>
              </a:rPr>
              <a:t> </a:t>
            </a:r>
            <a:r>
              <a:rPr kumimoji="1" lang="en-US" altLang="zh-TW" dirty="0">
                <a:solidFill>
                  <a:srgbClr val="FF0000"/>
                </a:solidFill>
                <a:latin typeface="Arial" charset="0"/>
                <a:ea typeface="新細明體" pitchFamily="18" charset="-120"/>
              </a:rPr>
              <a:t>out</a:t>
            </a:r>
            <a:r>
              <a:rPr kumimoji="1" lang="en-US" altLang="zh-TW" dirty="0">
                <a:solidFill>
                  <a:srgbClr val="000000"/>
                </a:solidFill>
                <a:latin typeface="Arial" charset="0"/>
                <a:ea typeface="新細明體" pitchFamily="18" charset="-120"/>
              </a:rPr>
              <a:t>, while the other pages are still present in the RAM.</a:t>
            </a:r>
          </a:p>
        </p:txBody>
      </p:sp>
      <p:sp>
        <p:nvSpPr>
          <p:cNvPr id="20526" name="AutoShape 53"/>
          <p:cNvSpPr>
            <a:spLocks noChangeArrowheads="1"/>
          </p:cNvSpPr>
          <p:nvPr/>
        </p:nvSpPr>
        <p:spPr bwMode="auto">
          <a:xfrm>
            <a:off x="4191000" y="5257800"/>
            <a:ext cx="1143000" cy="1143000"/>
          </a:xfrm>
          <a:prstGeom prst="flowChartMagneticDisk">
            <a:avLst/>
          </a:prstGeom>
          <a:solidFill>
            <a:srgbClr val="EAEAEA"/>
          </a:solidFill>
          <a:ln w="12700">
            <a:solidFill>
              <a:schemeClr val="tx1"/>
            </a:solidFill>
            <a:round/>
            <a:headEnd type="none" w="sm" len="sm"/>
            <a:tailEnd type="none" w="sm" len="sm"/>
          </a:ln>
        </p:spPr>
        <p:txBody>
          <a:bodyPr wrap="none" anchor="ctr"/>
          <a:lstStyle/>
          <a:p>
            <a:pPr algn="ctr"/>
            <a:endParaRPr kumimoji="1" lang="zh-TW" altLang="en-US" sz="1200" b="1">
              <a:latin typeface="Times New Roman" pitchFamily="18" charset="0"/>
              <a:ea typeface="新細明體" pitchFamily="18" charset="-120"/>
            </a:endParaRPr>
          </a:p>
        </p:txBody>
      </p:sp>
      <p:grpSp>
        <p:nvGrpSpPr>
          <p:cNvPr id="3" name="Group 54"/>
          <p:cNvGrpSpPr>
            <a:grpSpLocks/>
          </p:cNvGrpSpPr>
          <p:nvPr/>
        </p:nvGrpSpPr>
        <p:grpSpPr bwMode="auto">
          <a:xfrm>
            <a:off x="4343400" y="5791200"/>
            <a:ext cx="914400" cy="268288"/>
            <a:chOff x="816" y="3264"/>
            <a:chExt cx="768" cy="217"/>
          </a:xfrm>
        </p:grpSpPr>
        <p:sp>
          <p:nvSpPr>
            <p:cNvPr id="20533" name="Rectangle 55"/>
            <p:cNvSpPr>
              <a:spLocks noChangeArrowheads="1"/>
            </p:cNvSpPr>
            <p:nvPr/>
          </p:nvSpPr>
          <p:spPr bwMode="auto">
            <a:xfrm>
              <a:off x="816" y="3264"/>
              <a:ext cx="768" cy="217"/>
            </a:xfrm>
            <a:prstGeom prst="rect">
              <a:avLst/>
            </a:prstGeom>
            <a:solidFill>
              <a:srgbClr val="99FF33"/>
            </a:solidFill>
            <a:ln w="12700">
              <a:solidFill>
                <a:schemeClr val="tx1"/>
              </a:solidFill>
              <a:miter lim="800000"/>
              <a:headEnd type="none" w="sm" len="sm"/>
              <a:tailEnd type="none" w="sm" len="sm"/>
            </a:ln>
          </p:spPr>
          <p:txBody>
            <a:bodyPr wrap="none" anchor="ctr"/>
            <a:lstStyle/>
            <a:p>
              <a:pPr algn="ctr"/>
              <a:endParaRPr kumimoji="1" lang="zh-TW" altLang="en-US" sz="1600">
                <a:latin typeface="Comic Sans MS" pitchFamily="66" charset="0"/>
                <a:ea typeface="新細明體" pitchFamily="18" charset="-120"/>
              </a:endParaRPr>
            </a:p>
          </p:txBody>
        </p:sp>
        <p:sp>
          <p:nvSpPr>
            <p:cNvPr id="20534" name="Rectangle 56"/>
            <p:cNvSpPr>
              <a:spLocks noChangeArrowheads="1"/>
            </p:cNvSpPr>
            <p:nvPr/>
          </p:nvSpPr>
          <p:spPr bwMode="auto">
            <a:xfrm>
              <a:off x="1056" y="3325"/>
              <a:ext cx="384" cy="99"/>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0535" name="Rectangle 57"/>
            <p:cNvSpPr>
              <a:spLocks noChangeArrowheads="1"/>
            </p:cNvSpPr>
            <p:nvPr/>
          </p:nvSpPr>
          <p:spPr bwMode="auto">
            <a:xfrm>
              <a:off x="912" y="3325"/>
              <a:ext cx="96" cy="86"/>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b</a:t>
              </a:r>
            </a:p>
          </p:txBody>
        </p:sp>
      </p:grpSp>
      <p:sp>
        <p:nvSpPr>
          <p:cNvPr id="20528" name="Rectangle 58"/>
          <p:cNvSpPr>
            <a:spLocks noChangeArrowheads="1"/>
          </p:cNvSpPr>
          <p:nvPr/>
        </p:nvSpPr>
        <p:spPr bwMode="auto">
          <a:xfrm>
            <a:off x="6858000" y="3551238"/>
            <a:ext cx="609600" cy="15716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0529" name="Rectangle 59"/>
          <p:cNvSpPr>
            <a:spLocks noChangeArrowheads="1"/>
          </p:cNvSpPr>
          <p:nvPr/>
        </p:nvSpPr>
        <p:spPr bwMode="auto">
          <a:xfrm>
            <a:off x="6629400" y="3551239"/>
            <a:ext cx="152400" cy="136525"/>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a</a:t>
            </a:r>
          </a:p>
        </p:txBody>
      </p:sp>
      <p:sp>
        <p:nvSpPr>
          <p:cNvPr id="4" name="Slide Number Placeholder 3">
            <a:extLst>
              <a:ext uri="{FF2B5EF4-FFF2-40B4-BE49-F238E27FC236}">
                <a16:creationId xmlns:a16="http://schemas.microsoft.com/office/drawing/2014/main" id="{A58AD354-B734-4C1B-881B-96CA071624B6}"/>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A80B7F-917A-4F11-AF0C-5A7DCEC3E976}"/>
              </a:ext>
            </a:extLst>
          </p:cNvPr>
          <p:cNvSpPr>
            <a:spLocks noGrp="1"/>
          </p:cNvSpPr>
          <p:nvPr>
            <p:ph idx="1"/>
          </p:nvPr>
        </p:nvSpPr>
        <p:spPr/>
        <p:txBody>
          <a:bodyPr/>
          <a:lstStyle/>
          <a:p>
            <a:pPr marL="457200" indent="-457200"/>
            <a:r>
              <a:rPr lang="en-US" altLang="zh-TW" dirty="0">
                <a:ea typeface="新細明體" pitchFamily="18" charset="-120"/>
              </a:rPr>
              <a:t>Virtual memory </a:t>
            </a:r>
          </a:p>
          <a:p>
            <a:pPr marL="1027113" lvl="1" indent="-455613"/>
            <a:r>
              <a:rPr lang="en-US" altLang="zh-TW" dirty="0">
                <a:ea typeface="新細明體" pitchFamily="18" charset="-120"/>
              </a:rPr>
              <a:t>What, advantages, how, page fault handling, efficiency</a:t>
            </a:r>
          </a:p>
          <a:p>
            <a:pPr marL="457200" indent="-457200"/>
            <a:r>
              <a:rPr lang="en-US" altLang="zh-TW" dirty="0">
                <a:ea typeface="新細明體" pitchFamily="18" charset="-120"/>
              </a:rPr>
              <a:t>Hardware support: page table, page table point, TLB</a:t>
            </a:r>
          </a:p>
          <a:p>
            <a:pPr marL="457200" indent="-457200"/>
            <a:r>
              <a:rPr lang="en-US" altLang="zh-TW" dirty="0">
                <a:ea typeface="新細明體" pitchFamily="18" charset="-120"/>
              </a:rPr>
              <a:t>OS support</a:t>
            </a:r>
          </a:p>
          <a:p>
            <a:pPr marL="1027113" lvl="1" indent="-455613"/>
            <a:r>
              <a:rPr lang="en-US" altLang="zh-TW" dirty="0">
                <a:ea typeface="新細明體" pitchFamily="18" charset="-120"/>
              </a:rPr>
              <a:t>Esp. Page replacement algorithm</a:t>
            </a:r>
          </a:p>
          <a:p>
            <a:pPr marL="457200" indent="-457200"/>
            <a:r>
              <a:rPr lang="en-US" altLang="zh-TW" dirty="0">
                <a:ea typeface="新細明體" pitchFamily="18" charset="-120"/>
              </a:rPr>
              <a:t>Requirements of memory management revisited</a:t>
            </a:r>
          </a:p>
          <a:p>
            <a:endParaRPr lang="en-US" dirty="0"/>
          </a:p>
        </p:txBody>
      </p:sp>
      <p:sp>
        <p:nvSpPr>
          <p:cNvPr id="3" name="Title 2">
            <a:extLst>
              <a:ext uri="{FF2B5EF4-FFF2-40B4-BE49-F238E27FC236}">
                <a16:creationId xmlns:a16="http://schemas.microsoft.com/office/drawing/2014/main" id="{E1EA7E62-FB22-46C3-9A24-0C55EAFBC2CD}"/>
              </a:ext>
            </a:extLst>
          </p:cNvPr>
          <p:cNvSpPr>
            <a:spLocks noGrp="1"/>
          </p:cNvSpPr>
          <p:nvPr>
            <p:ph type="title"/>
          </p:nvPr>
        </p:nvSpPr>
        <p:spPr/>
        <p:txBody>
          <a:bodyPr/>
          <a:lstStyle/>
          <a:p>
            <a:r>
              <a:rPr lang="en-US" altLang="zh-TW" dirty="0">
                <a:ea typeface="新細明體" pitchFamily="18" charset="-120"/>
              </a:rPr>
              <a:t>What we’ll learn...</a:t>
            </a:r>
            <a:endParaRPr lang="en-US" dirty="0"/>
          </a:p>
        </p:txBody>
      </p:sp>
      <p:sp>
        <p:nvSpPr>
          <p:cNvPr id="4" name="Slide Number Placeholder 3">
            <a:extLst>
              <a:ext uri="{FF2B5EF4-FFF2-40B4-BE49-F238E27FC236}">
                <a16:creationId xmlns:a16="http://schemas.microsoft.com/office/drawing/2014/main" id="{1389103D-F5F8-474B-8733-9855013F44AA}"/>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110678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21465B-1FEE-4B98-A6B7-6C5100309A0D}"/>
              </a:ext>
            </a:extLst>
          </p:cNvPr>
          <p:cNvSpPr>
            <a:spLocks noGrp="1"/>
          </p:cNvSpPr>
          <p:nvPr>
            <p:ph idx="1"/>
          </p:nvPr>
        </p:nvSpPr>
        <p:spPr>
          <a:xfrm>
            <a:off x="370613" y="1274325"/>
            <a:ext cx="10171881" cy="4679250"/>
          </a:xfrm>
        </p:spPr>
        <p:txBody>
          <a:bodyPr/>
          <a:lstStyle/>
          <a:p>
            <a:r>
              <a:rPr lang="en-US" altLang="zh-TW" sz="3200" dirty="0">
                <a:ea typeface="新細明體" pitchFamily="18" charset="-120"/>
              </a:rPr>
              <a:t>“</a:t>
            </a:r>
            <a:r>
              <a:rPr lang="en-US" altLang="zh-TW" sz="2800" dirty="0">
                <a:solidFill>
                  <a:srgbClr val="FF0000"/>
                </a:solidFill>
                <a:ea typeface="新細明體" pitchFamily="18" charset="-120"/>
              </a:rPr>
              <a:t>Simulate</a:t>
            </a:r>
            <a:r>
              <a:rPr lang="en-US" altLang="zh-TW" sz="2800" dirty="0">
                <a:ea typeface="新細明體" pitchFamily="18" charset="-120"/>
              </a:rPr>
              <a:t> more RAM using hard disk space”</a:t>
            </a:r>
          </a:p>
          <a:p>
            <a:r>
              <a:rPr lang="en-US" altLang="zh-TW" sz="2800" dirty="0">
                <a:ea typeface="新細明體" pitchFamily="18" charset="-120"/>
              </a:rPr>
              <a:t>The program/data used by a process </a:t>
            </a:r>
            <a:r>
              <a:rPr lang="en-US" altLang="zh-TW" sz="2800" dirty="0">
                <a:solidFill>
                  <a:srgbClr val="FF0000"/>
                </a:solidFill>
                <a:ea typeface="新細明體" pitchFamily="18" charset="-120"/>
              </a:rPr>
              <a:t>DO NOT </a:t>
            </a:r>
            <a:r>
              <a:rPr lang="en-US" altLang="zh-TW" sz="2800" dirty="0">
                <a:ea typeface="新細明體" pitchFamily="18" charset="-120"/>
              </a:rPr>
              <a:t>have to be </a:t>
            </a:r>
            <a:r>
              <a:rPr lang="en-US" altLang="zh-TW" sz="2800" dirty="0">
                <a:solidFill>
                  <a:srgbClr val="FF0000"/>
                </a:solidFill>
                <a:ea typeface="新細明體" pitchFamily="18" charset="-120"/>
              </a:rPr>
              <a:t>present</a:t>
            </a:r>
            <a:r>
              <a:rPr lang="en-US" altLang="zh-TW" sz="2800" dirty="0">
                <a:ea typeface="新細明體" pitchFamily="18" charset="-120"/>
              </a:rPr>
              <a:t> in the RAM all the time. Pages not currently used are swapped out to disk.</a:t>
            </a:r>
          </a:p>
          <a:p>
            <a:r>
              <a:rPr lang="en-US" altLang="zh-TW" sz="2800" dirty="0">
                <a:ea typeface="新細明體" pitchFamily="18" charset="-120"/>
              </a:rPr>
              <a:t>When needed, these pages are swapped in, back to some frames in RAM.  This operation is </a:t>
            </a:r>
            <a:r>
              <a:rPr lang="en-US" altLang="zh-TW" sz="2800" dirty="0">
                <a:solidFill>
                  <a:srgbClr val="FF0000"/>
                </a:solidFill>
                <a:ea typeface="新細明體" pitchFamily="18" charset="-120"/>
              </a:rPr>
              <a:t>invisible</a:t>
            </a:r>
            <a:r>
              <a:rPr lang="en-US" altLang="zh-TW" sz="2800" dirty="0">
                <a:ea typeface="新細明體" pitchFamily="18" charset="-120"/>
              </a:rPr>
              <a:t> to the process.</a:t>
            </a:r>
          </a:p>
          <a:p>
            <a:endParaRPr lang="en-US" dirty="0"/>
          </a:p>
        </p:txBody>
      </p:sp>
      <p:sp>
        <p:nvSpPr>
          <p:cNvPr id="3" name="Title 2">
            <a:extLst>
              <a:ext uri="{FF2B5EF4-FFF2-40B4-BE49-F238E27FC236}">
                <a16:creationId xmlns:a16="http://schemas.microsoft.com/office/drawing/2014/main" id="{784926EE-C078-4226-86C5-B8DF3D2CCF66}"/>
              </a:ext>
            </a:extLst>
          </p:cNvPr>
          <p:cNvSpPr>
            <a:spLocks noGrp="1"/>
          </p:cNvSpPr>
          <p:nvPr>
            <p:ph type="title"/>
          </p:nvPr>
        </p:nvSpPr>
        <p:spPr/>
        <p:txBody>
          <a:bodyPr/>
          <a:lstStyle/>
          <a:p>
            <a:r>
              <a:rPr lang="en-US" altLang="zh-TW" dirty="0">
                <a:ea typeface="新細明體" pitchFamily="18" charset="-120"/>
              </a:rPr>
              <a:t>Virtual Memory</a:t>
            </a:r>
            <a:endParaRPr lang="en-US" dirty="0"/>
          </a:p>
        </p:txBody>
      </p:sp>
      <p:sp>
        <p:nvSpPr>
          <p:cNvPr id="4" name="Slide Number Placeholder 3">
            <a:extLst>
              <a:ext uri="{FF2B5EF4-FFF2-40B4-BE49-F238E27FC236}">
                <a16:creationId xmlns:a16="http://schemas.microsoft.com/office/drawing/2014/main" id="{D012ADF4-D722-4E93-9EA2-ECCF54C3E3C4}"/>
              </a:ext>
            </a:extLst>
          </p:cNvPr>
          <p:cNvSpPr>
            <a:spLocks noGrp="1"/>
          </p:cNvSpPr>
          <p:nvPr>
            <p:ph type="sldNum" sz="quarter" idx="15"/>
          </p:nvPr>
        </p:nvSpPr>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347767774"/>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3.xml><?xml version="1.0" encoding="utf-8"?>
<ds:datastoreItem xmlns:ds="http://schemas.openxmlformats.org/officeDocument/2006/customXml" ds:itemID="{8519935D-ADE6-42ED-B568-839405AD6ABE}">
  <ds:schemaRef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71af3243-3dd4-4a8d-8c0d-dd76da1f02a5"/>
    <ds:schemaRef ds:uri="http://purl.org/dc/terms/"/>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
  <TotalTime>0</TotalTime>
  <Words>3957</Words>
  <Application>Microsoft Office PowerPoint</Application>
  <PresentationFormat>Widescreen</PresentationFormat>
  <Paragraphs>911</Paragraphs>
  <Slides>56</Slides>
  <Notes>22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新細明體</vt:lpstr>
      <vt:lpstr>Arial</vt:lpstr>
      <vt:lpstr>Calibri</vt:lpstr>
      <vt:lpstr>Comic Sans MS</vt:lpstr>
      <vt:lpstr>Corbel</vt:lpstr>
      <vt:lpstr>Garamond</vt:lpstr>
      <vt:lpstr>Tahoma</vt:lpstr>
      <vt:lpstr>Times New Roman</vt:lpstr>
      <vt:lpstr>Wingdings</vt:lpstr>
      <vt:lpstr>Office Theme</vt:lpstr>
      <vt:lpstr>CHAPTER 8  Virtual Memory: Hardware and Control Structions</vt:lpstr>
      <vt:lpstr>Two Characteristics – 1 </vt:lpstr>
      <vt:lpstr>Two Characteristics – 2 </vt:lpstr>
      <vt:lpstr>Address translated dynamically…</vt:lpstr>
      <vt:lpstr>Address translated dynamically…</vt:lpstr>
      <vt:lpstr>Each page is mapped independently…</vt:lpstr>
      <vt:lpstr>Each page is mapped independently…</vt:lpstr>
      <vt:lpstr>What we’ll learn...</vt:lpstr>
      <vt:lpstr>Virtual Memory</vt:lpstr>
      <vt:lpstr>Advantages of Virtual Memory</vt:lpstr>
      <vt:lpstr>How virtual memory works, 1 </vt:lpstr>
      <vt:lpstr>How virtual memory works, 2</vt:lpstr>
      <vt:lpstr>How virtual memory works, 3</vt:lpstr>
      <vt:lpstr>How virtual memory works, 4</vt:lpstr>
      <vt:lpstr>How virtual memory works, 5</vt:lpstr>
      <vt:lpstr>How virtual memory works, 6</vt:lpstr>
      <vt:lpstr>Page Fault Handling – Steps </vt:lpstr>
      <vt:lpstr>Process state changes in Page Fault Handling</vt:lpstr>
      <vt:lpstr>Efficiency of Virtual Memory</vt:lpstr>
      <vt:lpstr>Principle of Locality</vt:lpstr>
      <vt:lpstr>Locality in a Memory-Reference Pattern</vt:lpstr>
      <vt:lpstr>Principle of Locality</vt:lpstr>
      <vt:lpstr>Hardware Support to Virtual Memory</vt:lpstr>
      <vt:lpstr>Page Table Entry -- PTE</vt:lpstr>
      <vt:lpstr>Page Table</vt:lpstr>
      <vt:lpstr>Present Bit </vt:lpstr>
      <vt:lpstr>Modify Bit</vt:lpstr>
      <vt:lpstr>Page Table Pointer</vt:lpstr>
      <vt:lpstr>Address Translation in a Paging System</vt:lpstr>
      <vt:lpstr>How CPU reads a PTE</vt:lpstr>
      <vt:lpstr>Page Table Can Be Big...</vt:lpstr>
      <vt:lpstr>Two-level Page Table</vt:lpstr>
      <vt:lpstr>Two-Level Hierarchical Page Table</vt:lpstr>
      <vt:lpstr>Two-level Page Table</vt:lpstr>
      <vt:lpstr>Address Translation for Hierarchical page table</vt:lpstr>
      <vt:lpstr>Virtual Memory Access Can  Be Very Slow...</vt:lpstr>
      <vt:lpstr>Translation Lookaside Buffer</vt:lpstr>
      <vt:lpstr>How TLB Works – TLB hit</vt:lpstr>
      <vt:lpstr>How TLB Works – TLB Miss</vt:lpstr>
      <vt:lpstr>Use of a Translation Lookaside Buffer</vt:lpstr>
      <vt:lpstr>How TLB works</vt:lpstr>
      <vt:lpstr>How TLB Works</vt:lpstr>
      <vt:lpstr>Operation of Paging and TLB</vt:lpstr>
      <vt:lpstr>At each memory access ...</vt:lpstr>
      <vt:lpstr>At each memory access, cont.</vt:lpstr>
      <vt:lpstr>Memory access at TLB hit (page present)</vt:lpstr>
      <vt:lpstr>Memory access at TLB miss (page present)</vt:lpstr>
      <vt:lpstr>Memory access at page fault (page not present)</vt:lpstr>
      <vt:lpstr>Page Size</vt:lpstr>
      <vt:lpstr>Page Size</vt:lpstr>
      <vt:lpstr>Example Page Sizes</vt:lpstr>
      <vt:lpstr>Segmentation</vt:lpstr>
      <vt:lpstr>Segment Table</vt:lpstr>
      <vt:lpstr>Address Translation in a Segmentation System</vt:lpstr>
      <vt:lpstr>Combined Segmentation and Paging</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2020-12-07T04:53:09Z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