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307" r:id="rId6"/>
    <p:sldId id="306" r:id="rId7"/>
    <p:sldId id="305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574" autoAdjust="0"/>
  </p:normalViewPr>
  <p:slideViewPr>
    <p:cSldViewPr snapToGrid="0">
      <p:cViewPr varScale="1">
        <p:scale>
          <a:sx n="54" d="100"/>
          <a:sy n="54" d="100"/>
        </p:scale>
        <p:origin x="78" y="1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8AA89-759B-4615-BF20-520AE181A238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74F74-8189-4507-A385-D7DE84376761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68557-BC25-436D-AA97-8FEEF2762BD2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9F8FF-36AF-48B1-AE8E-9F28A62527AB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B94B-A54C-415F-9D8D-C5A173516275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E584D-2123-4914-A4D4-ED6B456D8F74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ECC8-3949-4FC5-AF66-23729F54E97F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46014-695D-4DFF-9666-C6EE61892BAD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3519E-7B5A-4A8A-BFB9-812E7E233A06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65825-9DAC-4A13-AEFE-E2E73EF7EAA8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D2C68-B107-4598-92D2-5273C0883FE2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94AEF-62FB-4F4E-B0A7-9B9AE994FA84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D11C3-C402-4D23-A164-A95F185BC14B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F433D-9B14-420C-80B4-D2F33FBD81E0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68049-B317-4162-B66C-E30C0E75644C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F232E-627F-4763-B31A-EF902161C3AF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BD704C-CF6B-4662-AFB5-26910A97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13" y="1274325"/>
            <a:ext cx="10700125" cy="4679250"/>
          </a:xfrm>
        </p:spPr>
        <p:txBody>
          <a:bodyPr/>
          <a:lstStyle>
            <a:lvl1pPr marL="361950" indent="-361950">
              <a:buFont typeface="Wingdings" panose="05000000000000000000" pitchFamily="2" charset="2"/>
              <a:buChar char="q"/>
              <a:defRPr sz="2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542925" indent="-276225">
              <a:buFont typeface="Wingdings" panose="05000000000000000000" pitchFamily="2" charset="2"/>
              <a:buChar char="§"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809625" indent="-266700">
              <a:buFont typeface="Garamond" panose="02020404030301010803" pitchFamily="18" charset="0"/>
              <a:buChar char="–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1076325" indent="-266700">
              <a:buFont typeface="Garamond" panose="02020404030301010803" pitchFamily="18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C4796F-F448-46E0-8056-6DCE2742E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238" y="231498"/>
            <a:ext cx="9198000" cy="672927"/>
          </a:xfrm>
        </p:spPr>
        <p:txBody>
          <a:bodyPr/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page title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0F0BF6C-CACA-4F37-8507-F140E59349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19682" y="6519985"/>
            <a:ext cx="278418" cy="274324"/>
          </a:xfrm>
        </p:spPr>
        <p:txBody>
          <a:bodyPr/>
          <a:lstStyle>
            <a:lvl1pPr>
              <a:defRPr sz="1600" b="0" i="0" u="none">
                <a:solidFill>
                  <a:schemeClr val="tx1"/>
                </a:solidFill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E1557-8F6B-4AC8-9B2E-390154CCCEF3}"/>
              </a:ext>
            </a:extLst>
          </p:cNvPr>
          <p:cNvSpPr/>
          <p:nvPr userDrawn="1"/>
        </p:nvSpPr>
        <p:spPr>
          <a:xfrm>
            <a:off x="10049747" y="6248400"/>
            <a:ext cx="1328480" cy="54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owuman@ipm.edu.m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244" y="2591765"/>
            <a:ext cx="6798250" cy="1674470"/>
          </a:xfrm>
        </p:spPr>
        <p:txBody>
          <a:bodyPr/>
          <a:lstStyle/>
          <a:p>
            <a:r>
              <a:rPr lang="en-US" dirty="0"/>
              <a:t>OPERATING SYSTEM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3F591-08EE-4CD0-8233-15FC1E2605DB}"/>
              </a:ext>
            </a:extLst>
          </p:cNvPr>
          <p:cNvSpPr txBox="1"/>
          <p:nvPr/>
        </p:nvSpPr>
        <p:spPr>
          <a:xfrm>
            <a:off x="2647950" y="4610100"/>
            <a:ext cx="5238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Instructor: </a:t>
            </a:r>
            <a:r>
              <a:rPr lang="en-US" sz="2800" b="1" dirty="0" err="1"/>
              <a:t>Wuman</a:t>
            </a:r>
            <a:r>
              <a:rPr lang="en-US" sz="2800" b="1" dirty="0"/>
              <a:t> LUO</a:t>
            </a:r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luowuman@ipm.edu.mo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2400" dirty="0"/>
              <a:t>Office: A213</a:t>
            </a:r>
          </a:p>
          <a:p>
            <a:pPr algn="ctr"/>
            <a:r>
              <a:rPr lang="en-US" sz="2400"/>
              <a:t>14:30-17:30 Tuesday </a:t>
            </a:r>
            <a:r>
              <a:rPr lang="en-US" sz="2400" dirty="0"/>
              <a:t>&amp; Wednesday 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13FCB-02D1-4F22-89E2-5D6EAF0D9F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17" descr="decorative element">
            <a:extLst>
              <a:ext uri="{FF2B5EF4-FFF2-40B4-BE49-F238E27FC236}">
                <a16:creationId xmlns:a16="http://schemas.microsoft.com/office/drawing/2014/main" id="{BF2BB3D3-A6B4-4D06-B1F6-86BC37626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268E66-5087-44ED-B447-66B5481B5C7D}"/>
              </a:ext>
            </a:extLst>
          </p:cNvPr>
          <p:cNvSpPr txBox="1">
            <a:spLocks/>
          </p:cNvSpPr>
          <p:nvPr/>
        </p:nvSpPr>
        <p:spPr>
          <a:xfrm>
            <a:off x="4191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MO" sz="4400" b="1" i="0" u="none" strike="noStrike" kern="0" cap="none" spc="-5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ea typeface="新細明體" panose="02020500000000000000" pitchFamily="18" charset="-120"/>
                <a:cs typeface="+mj-cs"/>
              </a:rPr>
              <a:t>Introduction of Instructor</a:t>
            </a:r>
            <a:endParaRPr kumimoji="0" lang="zh-MO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9AB22F-B2CC-461E-9347-371AB05E5743}"/>
              </a:ext>
            </a:extLst>
          </p:cNvPr>
          <p:cNvSpPr txBox="1">
            <a:spLocks/>
          </p:cNvSpPr>
          <p:nvPr/>
        </p:nvSpPr>
        <p:spPr>
          <a:xfrm>
            <a:off x="419100" y="13438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565" marR="469900" lvl="0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9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Wuman</a:t>
            </a:r>
            <a:r>
              <a:rPr kumimoji="0" lang="en-US" altLang="zh-MO" sz="2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Luo</a:t>
            </a:r>
            <a:r>
              <a:rPr kumimoji="0" lang="zh-CN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（羅吳蔓）</a:t>
            </a:r>
            <a:endParaRPr kumimoji="0" lang="en-US" altLang="zh-MO" sz="29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86765" marR="469900" lvl="1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Associate Professor </a:t>
            </a:r>
            <a:r>
              <a:rPr kumimoji="0" lang="en-US" altLang="zh-MO" sz="28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of School of Applied Sciences</a:t>
            </a:r>
          </a:p>
          <a:p>
            <a:pPr marL="786765" marR="469900" lvl="1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Research Interests:</a:t>
            </a:r>
          </a:p>
          <a:p>
            <a:pPr marL="1243965" marR="469900" lvl="2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Artificial Intelligence and Data Analysis in Big Data</a:t>
            </a:r>
          </a:p>
          <a:p>
            <a:pPr marL="1243965" marR="469900" lvl="2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Database System</a:t>
            </a:r>
          </a:p>
          <a:p>
            <a:pPr marL="1243965" marR="469900" lvl="2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Parallel Computing</a:t>
            </a:r>
          </a:p>
          <a:p>
            <a:pPr marL="786765" marR="469900" lvl="1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Office hour</a:t>
            </a:r>
          </a:p>
          <a:p>
            <a:pPr marL="1243965" marR="469900" lvl="2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14:30-17:30 Tuesday &amp; Wednesday</a:t>
            </a:r>
          </a:p>
          <a:p>
            <a:pPr marL="1243965" marR="469900" lvl="2" indent="-317500" algn="l" defTabSz="914400" rtl="0" eaLnBrk="1" fontAlgn="auto" latinLnBrk="0" hangingPunct="1">
              <a:lnSpc>
                <a:spcPts val="3400"/>
              </a:lnSpc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  <a:defRPr/>
            </a:pPr>
            <a:r>
              <a:rPr kumimoji="0" lang="en-US" altLang="zh-M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A323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MO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Picture 7" descr="「instructor」的圖片搜尋結果">
            <a:extLst>
              <a:ext uri="{FF2B5EF4-FFF2-40B4-BE49-F238E27FC236}">
                <a16:creationId xmlns:a16="http://schemas.microsoft.com/office/drawing/2014/main" id="{A7C92364-B4CE-43D8-AEB7-82ACCE8E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9" y="4120635"/>
            <a:ext cx="2133600" cy="21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43A9F-4D72-4CDE-8F99-B5AF01F2E1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94BB8F-96B1-4084-9C63-CA80A3D9B8F7}"/>
              </a:ext>
            </a:extLst>
          </p:cNvPr>
          <p:cNvSpPr txBox="1">
            <a:spLocks/>
          </p:cNvSpPr>
          <p:nvPr/>
        </p:nvSpPr>
        <p:spPr>
          <a:xfrm>
            <a:off x="570638" y="365125"/>
            <a:ext cx="10515600" cy="550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MO" sz="4400" b="1" i="0" u="none" strike="noStrike" kern="0" cap="none" spc="-5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ea typeface="新細明體" panose="02020500000000000000" pitchFamily="18" charset="-120"/>
                <a:cs typeface="+mj-cs"/>
              </a:rPr>
              <a:t>Course References</a:t>
            </a:r>
            <a:endParaRPr kumimoji="0" lang="zh-MO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E53521-D756-49DD-8C24-88AFEB47E50B}"/>
              </a:ext>
            </a:extLst>
          </p:cNvPr>
          <p:cNvSpPr txBox="1">
            <a:spLocks/>
          </p:cNvSpPr>
          <p:nvPr/>
        </p:nvSpPr>
        <p:spPr>
          <a:xfrm>
            <a:off x="303076" y="1253331"/>
            <a:ext cx="107831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565" marR="469900" lvl="0" indent="-317500">
              <a:lnSpc>
                <a:spcPts val="3400"/>
              </a:lnSpc>
              <a:spcBef>
                <a:spcPts val="280"/>
              </a:spcBef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</a:pPr>
            <a:r>
              <a:rPr lang="en-US" altLang="zh-MO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Textbook</a:t>
            </a:r>
            <a:endParaRPr lang="en-US" altLang="zh-MO" dirty="0">
              <a:solidFill>
                <a:prstClr val="black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86765" marR="469900" lvl="1" indent="-317500">
              <a:lnSpc>
                <a:spcPts val="3400"/>
              </a:lnSpc>
              <a:spcBef>
                <a:spcPts val="280"/>
              </a:spcBef>
              <a:buClr>
                <a:srgbClr val="720808"/>
              </a:buClr>
              <a:buSzPct val="68965"/>
              <a:buFont typeface="Arial"/>
              <a:buChar char="•"/>
              <a:tabLst>
                <a:tab pos="332105" algn="l"/>
                <a:tab pos="332740" algn="l"/>
                <a:tab pos="2880360" algn="l"/>
              </a:tabLst>
            </a:pPr>
            <a:r>
              <a:rPr lang="en-US" altLang="zh-MO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William Stallings, </a:t>
            </a:r>
            <a:r>
              <a:rPr lang="en-US" altLang="zh-MO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Operating Systems: Internals and Design </a:t>
            </a:r>
            <a:br>
              <a:rPr lang="en-US" altLang="zh-MO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MO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Principles (9th Ed.)</a:t>
            </a:r>
            <a:r>
              <a:rPr lang="en-US" altLang="zh-MO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 Pearson Education </a:t>
            </a:r>
            <a:r>
              <a:rPr lang="en-US" altLang="zh-MO" spc="-5" dirty="0" err="1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Lnc</a:t>
            </a:r>
            <a:r>
              <a:rPr lang="en-US" altLang="zh-MO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., 2018</a:t>
            </a:r>
          </a:p>
          <a:p>
            <a:pPr marL="189865" marR="330835" lvl="0" indent="-279400">
              <a:lnSpc>
                <a:spcPct val="101000"/>
              </a:lnSpc>
              <a:spcBef>
                <a:spcPts val="434"/>
              </a:spcBef>
              <a:buClr>
                <a:srgbClr val="720808"/>
              </a:buClr>
              <a:buSzPct val="69230"/>
              <a:buFont typeface="Arial"/>
              <a:buChar char="•"/>
              <a:tabLst>
                <a:tab pos="641985" algn="l"/>
                <a:tab pos="642620" algn="l"/>
              </a:tabLst>
            </a:pPr>
            <a:r>
              <a:rPr lang="en-US" altLang="zh-MO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Reference books</a:t>
            </a:r>
          </a:p>
          <a:p>
            <a:pPr marL="710565" marR="330835" lvl="1" indent="-342900">
              <a:lnSpc>
                <a:spcPct val="101000"/>
              </a:lnSpc>
              <a:spcBef>
                <a:spcPts val="434"/>
              </a:spcBef>
              <a:buClr>
                <a:srgbClr val="720808"/>
              </a:buClr>
              <a:buSzPct val="69230"/>
              <a:tabLst>
                <a:tab pos="641985" algn="l"/>
                <a:tab pos="642620" algn="l"/>
              </a:tabLst>
            </a:pP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A. </a:t>
            </a:r>
            <a:r>
              <a:rPr lang="en-US" altLang="zh-MO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Silberschatz</a:t>
            </a: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P. B. Galvin, G. Gagne (2018). </a:t>
            </a:r>
            <a: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Operating System </a:t>
            </a:r>
            <a:b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Concepts (10th ed.)</a:t>
            </a: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John Wiley &amp; Sons, Inc.</a:t>
            </a:r>
          </a:p>
          <a:p>
            <a:pPr marL="710565" marR="330835" lvl="1" indent="-342900">
              <a:lnSpc>
                <a:spcPct val="101000"/>
              </a:lnSpc>
              <a:spcBef>
                <a:spcPts val="434"/>
              </a:spcBef>
              <a:buClr>
                <a:srgbClr val="720808"/>
              </a:buClr>
              <a:buSzPct val="69230"/>
              <a:tabLst>
                <a:tab pos="641985" algn="l"/>
                <a:tab pos="642620" algn="l"/>
              </a:tabLst>
            </a:pP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A. S. Tanenbaum and H. Bos (2015). </a:t>
            </a:r>
            <a: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Modern Operating Systems </a:t>
            </a:r>
            <a:b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(4th ed.). </a:t>
            </a: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Pearson Education Limited.</a:t>
            </a:r>
          </a:p>
          <a:p>
            <a:pPr marL="710565" marR="330835" lvl="1" indent="-342900">
              <a:lnSpc>
                <a:spcPct val="101000"/>
              </a:lnSpc>
              <a:spcBef>
                <a:spcPts val="434"/>
              </a:spcBef>
              <a:buClr>
                <a:srgbClr val="720808"/>
              </a:buClr>
              <a:buSzPct val="69230"/>
              <a:tabLst>
                <a:tab pos="641985" algn="l"/>
                <a:tab pos="642620" algn="l"/>
              </a:tabLst>
            </a:pP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K. N. </a:t>
            </a:r>
            <a:r>
              <a:rPr lang="en-US" altLang="zh-MO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Billimoria</a:t>
            </a: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(2018). </a:t>
            </a:r>
            <a:r>
              <a:rPr lang="en-US" altLang="zh-MO" sz="2200" spc="-5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Hands-on System Programming with Linux.</a:t>
            </a: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b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MO" sz="2200" spc="-5" dirty="0" err="1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Packt</a:t>
            </a:r>
            <a:r>
              <a:rPr lang="en-US" altLang="zh-MO" sz="2200" spc="-5" dirty="0">
                <a:solidFill>
                  <a:srgbClr val="0D0D0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Publishing.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MO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0" name="Picture Placeholder 17" descr="decorative element">
            <a:extLst>
              <a:ext uri="{FF2B5EF4-FFF2-40B4-BE49-F238E27FC236}">
                <a16:creationId xmlns:a16="http://schemas.microsoft.com/office/drawing/2014/main" id="{F5712571-4594-4CC2-B212-0ED42BED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D9C2E-0823-4586-BABB-0E631C475B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DCE398-CB1B-451B-8CA6-84D6649A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13" y="1274325"/>
            <a:ext cx="10700125" cy="4679250"/>
          </a:xfrm>
        </p:spPr>
        <p:txBody>
          <a:bodyPr/>
          <a:lstStyle/>
          <a:p>
            <a:r>
              <a:rPr lang="en-US" dirty="0"/>
              <a:t>This course is graded on a </a:t>
            </a:r>
            <a:r>
              <a:rPr lang="en-US" dirty="0">
                <a:solidFill>
                  <a:srgbClr val="FF0000"/>
                </a:solidFill>
              </a:rPr>
              <a:t>100 point scale</a:t>
            </a:r>
            <a:r>
              <a:rPr lang="en-US" dirty="0"/>
              <a:t>, with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being the </a:t>
            </a:r>
            <a:r>
              <a:rPr lang="en-US" dirty="0">
                <a:solidFill>
                  <a:srgbClr val="00B050"/>
                </a:solidFill>
              </a:rPr>
              <a:t>highest</a:t>
            </a:r>
            <a:r>
              <a:rPr lang="en-US" dirty="0"/>
              <a:t> possible score and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passing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score</a:t>
            </a:r>
          </a:p>
          <a:p>
            <a:endParaRPr lang="en-US" dirty="0"/>
          </a:p>
          <a:p>
            <a:pPr lvl="1"/>
            <a:r>
              <a:rPr lang="en-US" dirty="0"/>
              <a:t>Assignments – 25%</a:t>
            </a:r>
          </a:p>
          <a:p>
            <a:pPr lvl="1"/>
            <a:r>
              <a:rPr lang="en-US" dirty="0"/>
              <a:t>Test – 20%</a:t>
            </a:r>
          </a:p>
          <a:p>
            <a:pPr lvl="1"/>
            <a:r>
              <a:rPr lang="en-US" dirty="0"/>
              <a:t>Project – 15%	</a:t>
            </a:r>
          </a:p>
          <a:p>
            <a:pPr lvl="1"/>
            <a:r>
              <a:rPr lang="en-US" dirty="0"/>
              <a:t>Examination – 40%</a:t>
            </a:r>
          </a:p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C49DE4D-6673-4B15-A20C-9D7A65C1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38" y="231498"/>
            <a:ext cx="9198000" cy="67292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ssessment</a:t>
            </a:r>
            <a:endParaRPr lang="en-US" dirty="0"/>
          </a:p>
        </p:txBody>
      </p:sp>
      <p:pic>
        <p:nvPicPr>
          <p:cNvPr id="7" name="Picture 2" descr="「assessment」的圖片搜尋結果">
            <a:extLst>
              <a:ext uri="{FF2B5EF4-FFF2-40B4-BE49-F238E27FC236}">
                <a16:creationId xmlns:a16="http://schemas.microsoft.com/office/drawing/2014/main" id="{3B8CB5EC-4D85-4344-ACFA-047A2988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86203"/>
            <a:ext cx="3362974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17" descr="decorative element">
            <a:extLst>
              <a:ext uri="{FF2B5EF4-FFF2-40B4-BE49-F238E27FC236}">
                <a16:creationId xmlns:a16="http://schemas.microsoft.com/office/drawing/2014/main" id="{FBD8C2AB-CDE7-43BA-B6C0-1BD7D8E9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D9C2E-0823-4586-BABB-0E631C475B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DCE398-CB1B-451B-8CA6-84D6649A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13" y="1274325"/>
            <a:ext cx="10700125" cy="4679250"/>
          </a:xfrm>
        </p:spPr>
        <p:txBody>
          <a:bodyPr/>
          <a:lstStyle/>
          <a:p>
            <a:r>
              <a:rPr lang="en-US" dirty="0"/>
              <a:t>Students with an overall score of </a:t>
            </a:r>
            <a:r>
              <a:rPr lang="en-US" dirty="0">
                <a:solidFill>
                  <a:srgbClr val="FF0000"/>
                </a:solidFill>
              </a:rPr>
              <a:t>less than 35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coursework</a:t>
            </a:r>
            <a:r>
              <a:rPr lang="en-US" dirty="0"/>
              <a:t> must take the </a:t>
            </a:r>
            <a:r>
              <a:rPr lang="en-US" dirty="0">
                <a:solidFill>
                  <a:srgbClr val="FF0000"/>
                </a:solidFill>
              </a:rPr>
              <a:t>re-sit </a:t>
            </a:r>
            <a:r>
              <a:rPr lang="en-US" dirty="0"/>
              <a:t>examination even if the </a:t>
            </a:r>
            <a:br>
              <a:rPr lang="en-US" dirty="0"/>
            </a:br>
            <a:r>
              <a:rPr lang="en-US" dirty="0"/>
              <a:t>overall score for the module is 50 or above.</a:t>
            </a:r>
          </a:p>
          <a:p>
            <a:endParaRPr lang="en-US" dirty="0"/>
          </a:p>
          <a:p>
            <a:r>
              <a:rPr lang="en-US" dirty="0"/>
              <a:t> Students with a score of </a:t>
            </a:r>
            <a:r>
              <a:rPr lang="en-US" dirty="0">
                <a:solidFill>
                  <a:srgbClr val="FF0000"/>
                </a:solidFill>
              </a:rPr>
              <a:t>less than 35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final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examination </a:t>
            </a:r>
            <a:r>
              <a:rPr lang="en-US" dirty="0"/>
              <a:t>must take the </a:t>
            </a:r>
            <a:r>
              <a:rPr lang="en-US" dirty="0">
                <a:solidFill>
                  <a:srgbClr val="FF0000"/>
                </a:solidFill>
              </a:rPr>
              <a:t>re-sit </a:t>
            </a:r>
            <a:r>
              <a:rPr lang="en-US" dirty="0"/>
              <a:t>examination even if the </a:t>
            </a:r>
            <a:br>
              <a:rPr lang="en-US" dirty="0"/>
            </a:br>
            <a:r>
              <a:rPr lang="en-US" dirty="0"/>
              <a:t>overall score for the module is 50 or above.</a:t>
            </a:r>
          </a:p>
          <a:p>
            <a:endParaRPr lang="en-US" dirty="0"/>
          </a:p>
          <a:p>
            <a:r>
              <a:rPr lang="en-US" dirty="0"/>
              <a:t> Students with an overall final grade of </a:t>
            </a:r>
            <a:r>
              <a:rPr lang="en-US" dirty="0">
                <a:solidFill>
                  <a:srgbClr val="FF0000"/>
                </a:solidFill>
              </a:rPr>
              <a:t>less than 35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NOT allowed </a:t>
            </a:r>
            <a:r>
              <a:rPr lang="en-US" dirty="0"/>
              <a:t>to take the </a:t>
            </a:r>
            <a:r>
              <a:rPr lang="en-US" dirty="0">
                <a:solidFill>
                  <a:srgbClr val="FF0000"/>
                </a:solidFill>
              </a:rPr>
              <a:t>re-sit</a:t>
            </a:r>
            <a:r>
              <a:rPr lang="en-US" dirty="0"/>
              <a:t> examination</a:t>
            </a:r>
          </a:p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C49DE4D-6673-4B15-A20C-9D7A65C1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38" y="231498"/>
            <a:ext cx="9198000" cy="67292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ssessment</a:t>
            </a:r>
            <a:endParaRPr lang="en-US" dirty="0"/>
          </a:p>
        </p:txBody>
      </p:sp>
      <p:pic>
        <p:nvPicPr>
          <p:cNvPr id="7" name="Picture 2" descr="「assessment」的圖片搜尋結果">
            <a:extLst>
              <a:ext uri="{FF2B5EF4-FFF2-40B4-BE49-F238E27FC236}">
                <a16:creationId xmlns:a16="http://schemas.microsoft.com/office/drawing/2014/main" id="{3B8CB5EC-4D85-4344-ACFA-047A2988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3" y="5338238"/>
            <a:ext cx="2012133" cy="13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17" descr="decorative element">
            <a:extLst>
              <a:ext uri="{FF2B5EF4-FFF2-40B4-BE49-F238E27FC236}">
                <a16:creationId xmlns:a16="http://schemas.microsoft.com/office/drawing/2014/main" id="{FBD8C2AB-CDE7-43BA-B6C0-1BD7D8E9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D9C2E-0823-4586-BABB-0E631C475B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DCE398-CB1B-451B-8CA6-84D6649A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13" y="1274324"/>
            <a:ext cx="10700125" cy="5352177"/>
          </a:xfrm>
        </p:spPr>
        <p:txBody>
          <a:bodyPr/>
          <a:lstStyle/>
          <a:p>
            <a:r>
              <a:rPr lang="en-US" dirty="0"/>
              <a:t>Demonstrate an understanding of the fundamental </a:t>
            </a:r>
            <a:br>
              <a:rPr lang="en-US" dirty="0"/>
            </a:br>
            <a:r>
              <a:rPr lang="en-US" dirty="0"/>
              <a:t>concepts and principles of operating systems;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different approaches to operating system </a:t>
            </a:r>
            <a:br>
              <a:rPr lang="en-US" dirty="0"/>
            </a:br>
            <a:r>
              <a:rPr lang="en-US" dirty="0"/>
              <a:t>design; </a:t>
            </a:r>
          </a:p>
          <a:p>
            <a:endParaRPr lang="en-US" dirty="0"/>
          </a:p>
          <a:p>
            <a:r>
              <a:rPr lang="en-US" dirty="0"/>
              <a:t>Explain different techniques used for different user </a:t>
            </a:r>
            <a:br>
              <a:rPr lang="en-US" dirty="0"/>
            </a:br>
            <a:r>
              <a:rPr lang="en-US" dirty="0"/>
              <a:t>needs; </a:t>
            </a:r>
          </a:p>
          <a:p>
            <a:endParaRPr lang="en-US" dirty="0"/>
          </a:p>
          <a:p>
            <a:r>
              <a:rPr lang="en-US" dirty="0"/>
              <a:t>Compare and contrast the key characteristics of </a:t>
            </a:r>
            <a:br>
              <a:rPr lang="en-US" dirty="0"/>
            </a:br>
            <a:r>
              <a:rPr lang="en-US" dirty="0"/>
              <a:t>modern operating systems; </a:t>
            </a:r>
          </a:p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C49DE4D-6673-4B15-A20C-9D7A65C1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38" y="231498"/>
            <a:ext cx="9198000" cy="672927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pic>
        <p:nvPicPr>
          <p:cNvPr id="8" name="Picture Placeholder 17" descr="decorative element">
            <a:extLst>
              <a:ext uri="{FF2B5EF4-FFF2-40B4-BE49-F238E27FC236}">
                <a16:creationId xmlns:a16="http://schemas.microsoft.com/office/drawing/2014/main" id="{FBD8C2AB-CDE7-43BA-B6C0-1BD7D8E93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934F-0038-4BD9-BE42-8235D01D12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Life ideas by BB: The Journey Begins">
            <a:extLst>
              <a:ext uri="{FF2B5EF4-FFF2-40B4-BE49-F238E27FC236}">
                <a16:creationId xmlns:a16="http://schemas.microsoft.com/office/drawing/2014/main" id="{B0D4A56C-EE03-4F1F-9061-AB0BA190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4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337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宋体</vt:lpstr>
      <vt:lpstr>新細明體</vt:lpstr>
      <vt:lpstr>Arial</vt:lpstr>
      <vt:lpstr>Calibri</vt:lpstr>
      <vt:lpstr>Corbel</vt:lpstr>
      <vt:lpstr>Garamond</vt:lpstr>
      <vt:lpstr>Times New Roman</vt:lpstr>
      <vt:lpstr>Wingdings</vt:lpstr>
      <vt:lpstr>Office Theme</vt:lpstr>
      <vt:lpstr>OPERATING SYSTEM</vt:lpstr>
      <vt:lpstr>PowerPoint Presentation</vt:lpstr>
      <vt:lpstr>PowerPoint Presentation</vt:lpstr>
      <vt:lpstr>Assessment</vt:lpstr>
      <vt:lpstr>Assessment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2020-08-21T08:53:23Z</dcterms:created>
  <dcterms:modified xsi:type="dcterms:W3CDTF">2020-08-24T09:02:31Z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