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85" r:id="rId4"/>
    <p:sldId id="287" r:id="rId5"/>
    <p:sldId id="286" r:id="rId6"/>
    <p:sldId id="277" r:id="rId7"/>
    <p:sldId id="267" r:id="rId8"/>
    <p:sldId id="273" r:id="rId9"/>
    <p:sldId id="268" r:id="rId10"/>
    <p:sldId id="269" r:id="rId11"/>
    <p:sldId id="270" r:id="rId12"/>
    <p:sldId id="274" r:id="rId13"/>
    <p:sldId id="275" r:id="rId14"/>
    <p:sldId id="276" r:id="rId15"/>
    <p:sldId id="288" r:id="rId16"/>
    <p:sldId id="272" r:id="rId17"/>
    <p:sldId id="271" r:id="rId18"/>
    <p:sldId id="279" r:id="rId19"/>
    <p:sldId id="282" r:id="rId20"/>
    <p:sldId id="290" r:id="rId21"/>
    <p:sldId id="291" r:id="rId22"/>
    <p:sldId id="28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4892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2EAA-91AB-4CF0-985C-E4BFB1FB4F1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8200-2578-4CC7-9890-F9E6C8A0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28C4-8FC4-AE41-8EEF-D2BF13BD6B4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FBCD7-7DD8-5D45-8970-29ECA00A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newsroom/2017/11/apple-heart-study-launches-to-identify-irregular-heart-rhythm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techwhirl.com</a:t>
            </a:r>
            <a:r>
              <a:rPr lang="en-US" dirty="0" smtClean="0"/>
              <a:t>/what-is-technical-communications/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https://www.slideshare.net/harshidpanchal7/for-slideshare-42061464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https://www.howtolearn.com/2013/02/skimming-and-scanning-two-important-strategies-for-speeding-up-your-reading/</a:t>
            </a:r>
          </a:p>
          <a:p>
            <a:r>
              <a:rPr lang="en-US" dirty="0" smtClean="0"/>
              <a:t>https://www.slideshare.net/harshidpanchal7/for-slideshare-42061464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https://www.howtolearn.com/2013/02/skimming-and-scanning-two-important-strategies-for-speeding-up-your-reading/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https://www.apple.com/newsroom/2017/11/apple-heart-study-launches-to-identify-irregular-heart-rhythms/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https://www.slideshare.net/harshidpanchal7/for-slideshare-42061464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FBCD7-7DD8-5D45-8970-29ECA00AF2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AF466F-BDA4-4F18-9C7B-FF0A9A1B0E80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8096" y="585216"/>
            <a:ext cx="7290054" cy="1242793"/>
          </a:xfrm>
        </p:spPr>
        <p:txBody>
          <a:bodyPr>
            <a:normAutofit/>
          </a:bodyPr>
          <a:lstStyle>
            <a:lvl1pPr>
              <a:defRPr sz="40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34841"/>
            <a:ext cx="7290055" cy="4374520"/>
          </a:xfrm>
        </p:spPr>
        <p:txBody>
          <a:bodyPr/>
          <a:lstStyle>
            <a:lvl1pPr marL="398463" indent="-398463">
              <a:buFont typeface="Wingdings" panose="05000000000000000000" pitchFamily="2" charset="2"/>
              <a:buChar char="v"/>
              <a:defRPr sz="2800"/>
            </a:lvl1pPr>
            <a:lvl2pPr marL="685800" indent="-287338">
              <a:buFont typeface="Courier New" panose="02070309020205020404" pitchFamily="49" charset="0"/>
              <a:buChar char="o"/>
              <a:defRPr sz="2400"/>
            </a:lvl2pPr>
            <a:lvl3pPr marL="855663" indent="-169863">
              <a:buFont typeface="Arial" panose="020B0604020202020204" pitchFamily="34" charset="0"/>
              <a:buChar char="•"/>
              <a:defRPr sz="2000"/>
            </a:lvl3pPr>
            <a:lvl4pPr marL="855663" indent="-136525">
              <a:defRPr/>
            </a:lvl4pPr>
            <a:lvl5pPr marL="973138" indent="-136525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7B613C-1AD7-49D3-885D-F654C5CDBAA6}" type="datetime1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Skimming and Scanning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Reading, 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read quickly to </a:t>
            </a:r>
          </a:p>
          <a:p>
            <a:pPr lvl="1"/>
            <a:r>
              <a:rPr lang="en-US" dirty="0" smtClean="0"/>
              <a:t>get the general or main ideas of an article</a:t>
            </a:r>
          </a:p>
          <a:p>
            <a:pPr lvl="1"/>
            <a:r>
              <a:rPr lang="en-US" dirty="0" smtClean="0"/>
              <a:t>learn the structure of an article, possibly for quickly finding parts for close reading later</a:t>
            </a:r>
          </a:p>
          <a:p>
            <a:r>
              <a:rPr lang="en-US" dirty="0" smtClean="0"/>
              <a:t>Not essential to understand each word when you are skimming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the title, all the headings</a:t>
            </a:r>
          </a:p>
          <a:p>
            <a:r>
              <a:rPr lang="en-US" dirty="0" smtClean="0"/>
              <a:t>Read the first few paragraphs (the introduction) in detail. “What is this article about?”</a:t>
            </a:r>
          </a:p>
          <a:p>
            <a:r>
              <a:rPr lang="en-US" dirty="0" smtClean="0"/>
              <a:t>For each of the remaining paragraphs</a:t>
            </a:r>
          </a:p>
          <a:p>
            <a:pPr lvl="1"/>
            <a:r>
              <a:rPr lang="en-US" dirty="0" smtClean="0"/>
              <a:t>Read the topic sentence</a:t>
            </a:r>
          </a:p>
          <a:p>
            <a:pPr lvl="1"/>
            <a:r>
              <a:rPr lang="en-US" dirty="0" smtClean="0"/>
              <a:t>Scan for importance pieces such as names, dates, events, or technical terms. Notice </a:t>
            </a:r>
            <a:r>
              <a:rPr lang="en-US" i="1" dirty="0" smtClean="0"/>
              <a:t>italic</a:t>
            </a:r>
            <a:r>
              <a:rPr lang="en-US" dirty="0" smtClean="0"/>
              <a:t> or </a:t>
            </a:r>
            <a:r>
              <a:rPr lang="en-US" b="1" dirty="0" smtClean="0"/>
              <a:t>boldface</a:t>
            </a:r>
            <a:r>
              <a:rPr lang="en-US" dirty="0" smtClean="0"/>
              <a:t> words</a:t>
            </a:r>
          </a:p>
          <a:p>
            <a:r>
              <a:rPr lang="en-US" dirty="0" smtClean="0"/>
              <a:t>Examine illustrations and graphics to identify significant matters within the text</a:t>
            </a:r>
          </a:p>
          <a:p>
            <a:r>
              <a:rPr lang="en-US" dirty="0" smtClean="0"/>
              <a:t>Read the last few paragraphs (the summary or conclusion)</a:t>
            </a:r>
          </a:p>
        </p:txBody>
      </p:sp>
    </p:spTree>
    <p:extLst>
      <p:ext uri="{BB962C8B-B14F-4D97-AF65-F5344CB8AC3E}">
        <p14:creationId xmlns:p14="http://schemas.microsoft.com/office/powerpoint/2010/main" val="6473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Skimming,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 Apple Heart Study launches to identify irregular heart rhythms</a:t>
            </a:r>
          </a:p>
          <a:p>
            <a:pPr lvl="1"/>
            <a:r>
              <a:rPr lang="en-US" dirty="0"/>
              <a:t>1-Apple Heart Study.docx</a:t>
            </a:r>
            <a:endParaRPr lang="en-US" dirty="0" smtClean="0"/>
          </a:p>
          <a:p>
            <a:pPr lvl="1"/>
            <a:r>
              <a:rPr lang="en-US" dirty="0" smtClean="0"/>
              <a:t>Apple watch app, collect </a:t>
            </a:r>
            <a:r>
              <a:rPr lang="en-US" smtClean="0"/>
              <a:t>data on </a:t>
            </a:r>
            <a:r>
              <a:rPr lang="en-US" dirty="0" smtClean="0"/>
              <a:t>irregular heart rhythms, detect atrial fibrillation to avoid stroke</a:t>
            </a:r>
          </a:p>
          <a:p>
            <a:pPr lvl="1"/>
            <a:r>
              <a:rPr lang="en-US" dirty="0" smtClean="0"/>
              <a:t>How to detect?</a:t>
            </a:r>
            <a:endParaRPr lang="en-US" dirty="0"/>
          </a:p>
          <a:p>
            <a:pPr lvl="1"/>
            <a:r>
              <a:rPr lang="en-US" dirty="0" smtClean="0"/>
              <a:t>Partner with Stanford Medicine</a:t>
            </a:r>
          </a:p>
          <a:p>
            <a:pPr lvl="1"/>
            <a:r>
              <a:rPr lang="en-US" dirty="0" smtClean="0"/>
              <a:t>Other research projects to revolutionize medical studies using iPhone and Apple Watch</a:t>
            </a:r>
          </a:p>
        </p:txBody>
      </p:sp>
    </p:spTree>
    <p:extLst>
      <p:ext uri="{BB962C8B-B14F-4D97-AF65-F5344CB8AC3E}">
        <p14:creationId xmlns:p14="http://schemas.microsoft.com/office/powerpoint/2010/main" val="367390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Skimming,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Wifi</a:t>
            </a:r>
            <a:r>
              <a:rPr lang="en-US" dirty="0" smtClean="0"/>
              <a:t>, making a ‘mesh’ of your Wi-Fi</a:t>
            </a:r>
          </a:p>
          <a:p>
            <a:pPr lvl="1"/>
            <a:r>
              <a:rPr lang="en-US" dirty="0"/>
              <a:t>2-Google Wifi.docx</a:t>
            </a:r>
            <a:endParaRPr lang="en-US" dirty="0" smtClean="0"/>
          </a:p>
          <a:p>
            <a:r>
              <a:rPr lang="en-US" dirty="0" smtClean="0"/>
              <a:t>Skimming the article and answer the following questions.</a:t>
            </a:r>
          </a:p>
          <a:p>
            <a:pPr lvl="1"/>
            <a:r>
              <a:rPr lang="en-US" dirty="0" smtClean="0"/>
              <a:t>What is the article about?</a:t>
            </a:r>
          </a:p>
          <a:p>
            <a:pPr lvl="1"/>
            <a:r>
              <a:rPr lang="en-US" dirty="0" smtClean="0"/>
              <a:t>What problem does the product solve?</a:t>
            </a:r>
          </a:p>
          <a:p>
            <a:pPr lvl="1"/>
            <a:r>
              <a:rPr lang="en-US" dirty="0" smtClean="0"/>
              <a:t>What are some technical terms in the article?</a:t>
            </a:r>
          </a:p>
          <a:p>
            <a:pPr lvl="1"/>
            <a:r>
              <a:rPr lang="en-US" dirty="0" smtClean="0"/>
              <a:t>What do the illustrations tell you?</a:t>
            </a:r>
          </a:p>
          <a:p>
            <a:pPr lvl="1"/>
            <a:r>
              <a:rPr lang="en-US" dirty="0" smtClean="0"/>
              <a:t>Price? Availability?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Skimming,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FYP poster summarizes project info concisely and attractively</a:t>
            </a:r>
          </a:p>
          <a:p>
            <a:r>
              <a:rPr lang="en-US" dirty="0" smtClean="0"/>
              <a:t>Skim </a:t>
            </a:r>
            <a:r>
              <a:rPr lang="en-US" dirty="0"/>
              <a:t>the poster 3-Poster Chatbot.pdf</a:t>
            </a:r>
            <a:endParaRPr lang="en-US" dirty="0" smtClean="0"/>
          </a:p>
          <a:p>
            <a:pPr lvl="1"/>
            <a:r>
              <a:rPr lang="en-US" dirty="0" smtClean="0"/>
              <a:t>Focus on ‘Introduction’, ‘Objectives’, ‘Architecture’, ‘Algorithm’, ‘Results’ and ‘Conclusions’ </a:t>
            </a:r>
          </a:p>
          <a:p>
            <a:r>
              <a:rPr lang="en-US" dirty="0" smtClean="0"/>
              <a:t>What can you learn about the project?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6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Skimming, example 2,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Title: a chat bot for campus life planning and management</a:t>
            </a:r>
          </a:p>
          <a:p>
            <a:r>
              <a:rPr lang="en-US" dirty="0" smtClean="0"/>
              <a:t>Introduction: problem = time management for students. Reasons for using chat bot</a:t>
            </a:r>
          </a:p>
          <a:p>
            <a:r>
              <a:rPr lang="en-US" dirty="0" smtClean="0"/>
              <a:t>Objectives: what the chat bot can do</a:t>
            </a:r>
          </a:p>
          <a:p>
            <a:r>
              <a:rPr lang="en-US" dirty="0" smtClean="0"/>
              <a:t>Architecture: 4 components (client, server, NLU, database). Their roles and interaction.</a:t>
            </a:r>
          </a:p>
          <a:p>
            <a:r>
              <a:rPr lang="en-US" dirty="0" smtClean="0"/>
              <a:t>Algorithm: training NLU (natural language understanding) engine</a:t>
            </a:r>
          </a:p>
          <a:p>
            <a:r>
              <a:rPr lang="en-US" dirty="0" smtClean="0"/>
              <a:t>Results: some sample chat bot interaction</a:t>
            </a:r>
          </a:p>
          <a:p>
            <a:r>
              <a:rPr lang="en-US" dirty="0" smtClean="0"/>
              <a:t>Conclusions: lessons learnt: training effort, special attention to present long / structure info in chat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Skimming,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 the poster 4-Poster Arduino.pdf</a:t>
            </a:r>
          </a:p>
          <a:p>
            <a:r>
              <a:rPr lang="en-US" dirty="0" smtClean="0"/>
              <a:t>Write an outline for the poster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only for a specific fact or piece of information without reading everything</a:t>
            </a:r>
          </a:p>
          <a:p>
            <a:pPr lvl="1"/>
            <a:r>
              <a:rPr lang="en-US" dirty="0" smtClean="0"/>
              <a:t>You’ve a question in your mind and you read an article only to find the answer</a:t>
            </a:r>
          </a:p>
          <a:p>
            <a:r>
              <a:rPr lang="en-US" dirty="0" smtClean="0"/>
              <a:t>To scan successfully, you need to understand the structure of your material so you can locate the specific information you need</a:t>
            </a:r>
          </a:p>
          <a:p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Alphabetical, chronological,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1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the specific information you’re looking for</a:t>
            </a:r>
          </a:p>
          <a:p>
            <a:r>
              <a:rPr lang="en-US" dirty="0" smtClean="0"/>
              <a:t>To </a:t>
            </a:r>
            <a:r>
              <a:rPr lang="en-US" dirty="0"/>
              <a:t>help you locate the </a:t>
            </a:r>
            <a:r>
              <a:rPr lang="en-US" dirty="0" smtClean="0"/>
              <a:t>answer, try to anticipate</a:t>
            </a:r>
          </a:p>
          <a:p>
            <a:pPr lvl="1"/>
            <a:r>
              <a:rPr lang="en-US" dirty="0" smtClean="0"/>
              <a:t>how the answer will appear, and</a:t>
            </a:r>
          </a:p>
          <a:p>
            <a:pPr lvl="1"/>
            <a:r>
              <a:rPr lang="en-US" dirty="0" smtClean="0"/>
              <a:t>what clues you might use, any keywords</a:t>
            </a:r>
          </a:p>
          <a:p>
            <a:r>
              <a:rPr lang="en-US" dirty="0" smtClean="0"/>
              <a:t>Use headings and figure captions to help you identify sections that might contain the answer</a:t>
            </a:r>
          </a:p>
          <a:p>
            <a:r>
              <a:rPr lang="en-US" dirty="0" smtClean="0"/>
              <a:t>Selectively read and skip through sections of the 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4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Scanning,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5-Macao at a </a:t>
            </a:r>
            <a:r>
              <a:rPr lang="en-US" dirty="0" smtClean="0"/>
              <a:t>glance.pdf</a:t>
            </a:r>
          </a:p>
          <a:p>
            <a:r>
              <a:rPr lang="en-US" dirty="0" smtClean="0"/>
              <a:t>Notice structure of data</a:t>
            </a:r>
          </a:p>
          <a:p>
            <a:r>
              <a:rPr lang="en-US" dirty="0" smtClean="0"/>
              <a:t>Find the following numbers: </a:t>
            </a:r>
          </a:p>
          <a:p>
            <a:pPr lvl="1"/>
            <a:r>
              <a:rPr lang="en-US" dirty="0" smtClean="0"/>
              <a:t>land area. </a:t>
            </a:r>
            <a:r>
              <a:rPr lang="en-US" sz="1800" dirty="0" smtClean="0">
                <a:solidFill>
                  <a:schemeClr val="accent3"/>
                </a:solidFill>
              </a:rPr>
              <a:t>km</a:t>
            </a:r>
            <a:r>
              <a:rPr lang="en-US" sz="1800" baseline="30000" dirty="0" smtClean="0">
                <a:solidFill>
                  <a:schemeClr val="accent3"/>
                </a:solidFill>
              </a:rPr>
              <a:t>2</a:t>
            </a:r>
            <a:r>
              <a:rPr lang="en-US" sz="1800" dirty="0" smtClean="0">
                <a:solidFill>
                  <a:schemeClr val="accent3"/>
                </a:solidFill>
              </a:rPr>
              <a:t>, sq. km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Automobile, motorcycle, which one is more?</a:t>
            </a:r>
          </a:p>
          <a:p>
            <a:pPr lvl="1"/>
            <a:r>
              <a:rPr lang="en-US" dirty="0" smtClean="0"/>
              <a:t>Median monthly earning  </a:t>
            </a:r>
            <a:r>
              <a:rPr lang="en-US" sz="1800" dirty="0" smtClean="0">
                <a:solidFill>
                  <a:schemeClr val="accent3"/>
                </a:solidFill>
              </a:rPr>
              <a:t>$, </a:t>
            </a:r>
            <a:r>
              <a:rPr lang="en-US" sz="1800" dirty="0" err="1" smtClean="0">
                <a:solidFill>
                  <a:schemeClr val="accent3"/>
                </a:solidFill>
              </a:rPr>
              <a:t>pataca</a:t>
            </a:r>
            <a:endParaRPr lang="en-US" dirty="0" smtClean="0"/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Average temperature </a:t>
            </a:r>
            <a:r>
              <a:rPr lang="en-US" sz="1800" dirty="0">
                <a:solidFill>
                  <a:schemeClr val="accent3"/>
                </a:solidFill>
              </a:rPr>
              <a:t>°C, degree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 to communicate complex information to those who need it to accomplish a defined task or goal</a:t>
            </a:r>
          </a:p>
          <a:p>
            <a:pPr lvl="1"/>
            <a:r>
              <a:rPr lang="en-US" dirty="0" smtClean="0"/>
              <a:t>written and verbal skills, produce and consume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Explain how a computer virus works</a:t>
            </a:r>
          </a:p>
          <a:p>
            <a:pPr lvl="1"/>
            <a:r>
              <a:rPr lang="en-US" dirty="0" smtClean="0"/>
              <a:t>Write / reads a user manual for a smart phone / application</a:t>
            </a:r>
          </a:p>
          <a:p>
            <a:pPr lvl="1"/>
            <a:r>
              <a:rPr lang="en-US" dirty="0" smtClean="0"/>
              <a:t>Present / comprehend data with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Skimming &amp; Scanning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 the </a:t>
            </a:r>
            <a:r>
              <a:rPr lang="en-US" dirty="0"/>
              <a:t>article 6-The V's of Big </a:t>
            </a:r>
            <a:r>
              <a:rPr lang="en-US" dirty="0" smtClean="0"/>
              <a:t>Data.pdf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Five V’s, topic sentence, summary sentence</a:t>
            </a:r>
          </a:p>
          <a:p>
            <a:pPr lvl="1"/>
            <a:r>
              <a:rPr lang="en-US" dirty="0" smtClean="0"/>
              <a:t>Conclusion</a:t>
            </a:r>
          </a:p>
          <a:p>
            <a:r>
              <a:rPr lang="en-US" dirty="0" smtClean="0"/>
              <a:t>Scan the article to answer the following</a:t>
            </a:r>
          </a:p>
          <a:p>
            <a:pPr lvl="1"/>
            <a:r>
              <a:rPr lang="en-US" dirty="0" smtClean="0"/>
              <a:t>How many pictures are uploaded to Facebook every minute?</a:t>
            </a:r>
          </a:p>
          <a:p>
            <a:pPr lvl="1"/>
            <a:r>
              <a:rPr lang="en-US" dirty="0" smtClean="0"/>
              <a:t>What value can be extracted from social media data?</a:t>
            </a:r>
          </a:p>
          <a:p>
            <a:pPr lvl="1"/>
            <a:r>
              <a:rPr lang="en-US" dirty="0" smtClean="0"/>
              <a:t>What kinds of data must be handled in Big Data?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35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article of 2 – 4 pages. Use skimming to determine the main topic(s) of the article and the its organization.</a:t>
            </a:r>
          </a:p>
          <a:p>
            <a:r>
              <a:rPr lang="en-US" dirty="0" smtClean="0"/>
              <a:t>Some questions may come up to your mind.  Try to scan the article for an answer.</a:t>
            </a:r>
          </a:p>
          <a:p>
            <a:pPr lvl="1"/>
            <a:r>
              <a:rPr lang="en-US" dirty="0" smtClean="0"/>
              <a:t>Note: it’s ok not being able to find an answer</a:t>
            </a:r>
          </a:p>
          <a:p>
            <a:r>
              <a:rPr lang="en-US" dirty="0" smtClean="0"/>
              <a:t>In the next lecture, prepare to share your findings..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6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http://www.bbc.co.uk/bitesize/ks2/english/reading/finding_information/read/1/</a:t>
            </a:r>
          </a:p>
          <a:p>
            <a:r>
              <a:rPr lang="en-US" dirty="0" smtClean="0"/>
              <a:t>https://www.slideshare.net/harshidpanchal7/for-slideshare-42061464</a:t>
            </a:r>
          </a:p>
          <a:p>
            <a:r>
              <a:rPr lang="en-US" dirty="0"/>
              <a:t>https://www.howtolearn.com/2013/02/skimming-and-scanning-two-important-strategies-for-speeding-up-your-reading</a:t>
            </a:r>
            <a:r>
              <a:rPr lang="en-US" dirty="0" smtClean="0"/>
              <a:t>/</a:t>
            </a:r>
          </a:p>
          <a:p>
            <a:r>
              <a:rPr lang="en-US" dirty="0" smtClean="0"/>
              <a:t>Exercises:</a:t>
            </a:r>
          </a:p>
          <a:p>
            <a:pPr lvl="1"/>
            <a:r>
              <a:rPr lang="en-US" dirty="0"/>
              <a:t>http://www.uefap.com/reading/exercise/menu_eff.htm</a:t>
            </a:r>
          </a:p>
        </p:txBody>
      </p:sp>
    </p:spTree>
    <p:extLst>
      <p:ext uri="{BB962C8B-B14F-4D97-AF65-F5344CB8AC3E}">
        <p14:creationId xmlns:p14="http://schemas.microsoft.com/office/powerpoint/2010/main" val="233956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FYP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Final Year Project in Year 4, you will …</a:t>
            </a:r>
          </a:p>
          <a:p>
            <a:pPr lvl="1"/>
            <a:r>
              <a:rPr lang="en-US" dirty="0" smtClean="0"/>
              <a:t>Formulate a problem, propose &amp; implement a solution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Write a formal report</a:t>
            </a:r>
            <a:r>
              <a:rPr lang="en-US" dirty="0" smtClean="0"/>
              <a:t> to describe …</a:t>
            </a:r>
          </a:p>
          <a:p>
            <a:pPr lvl="2"/>
            <a:r>
              <a:rPr lang="en-US" dirty="0" smtClean="0"/>
              <a:t>the development process and design decision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project outcome, with evaluation of how well it solves the problem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Write a poster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present </a:t>
            </a:r>
            <a:r>
              <a:rPr lang="en-US" dirty="0" smtClean="0"/>
              <a:t>your work</a:t>
            </a:r>
          </a:p>
          <a:p>
            <a:pPr lvl="1"/>
            <a:r>
              <a:rPr lang="en-US" dirty="0" smtClean="0"/>
              <a:t>Conduct a </a:t>
            </a:r>
            <a:r>
              <a:rPr lang="en-US" dirty="0" smtClean="0">
                <a:solidFill>
                  <a:srgbClr val="0000FF"/>
                </a:solidFill>
              </a:rPr>
              <a:t>formal presentation</a:t>
            </a:r>
          </a:p>
          <a:p>
            <a:r>
              <a:rPr lang="en-US" dirty="0" smtClean="0"/>
              <a:t>Technical communications is an </a:t>
            </a:r>
            <a:r>
              <a:rPr lang="en-US" smtClean="0"/>
              <a:t>essential professional skill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roadmap to develop technical </a:t>
            </a:r>
            <a:r>
              <a:rPr lang="en-US" dirty="0" err="1" smtClean="0"/>
              <a:t>comms</a:t>
            </a:r>
            <a:r>
              <a:rPr lang="en-US" dirty="0" smtClean="0"/>
              <a:t> skills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85951"/>
              </p:ext>
            </p:extLst>
          </p:nvPr>
        </p:nvGraphicFramePr>
        <p:xfrm>
          <a:off x="1418873" y="2077701"/>
          <a:ext cx="5433992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III: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Technical reading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IV: </a:t>
                      </a:r>
                      <a:r>
                        <a:rPr lang="en-US" dirty="0" smtClean="0"/>
                        <a:t>Conversation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V: Technical writing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VI: Writing technical report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COMP321 Info Sys Implementation</a:t>
                      </a:r>
                    </a:p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project, report, presentation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&amp;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FYP</a:t>
                      </a:r>
                    </a:p>
                    <a:p>
                      <a:r>
                        <a:rPr lang="en-US" dirty="0" smtClean="0"/>
                        <a:t>Writing workshops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8096" y="5649161"/>
            <a:ext cx="7290055" cy="10664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98463" indent="-398463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7338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3138" indent="-13652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Academic English covered in English I to VI</a:t>
            </a:r>
          </a:p>
          <a:p>
            <a:r>
              <a:rPr lang="en-US" sz="2000" dirty="0" smtClean="0"/>
              <a:t>Course work and projects in computing courses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97408" y="2520048"/>
            <a:ext cx="421241" cy="2311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Technical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and acquire knowledge in course work</a:t>
            </a:r>
          </a:p>
          <a:p>
            <a:r>
              <a:rPr lang="en-US" dirty="0" smtClean="0"/>
              <a:t>Understand the structure of technical material</a:t>
            </a:r>
          </a:p>
          <a:p>
            <a:pPr lvl="1"/>
            <a:r>
              <a:rPr lang="en-US" dirty="0" smtClean="0"/>
              <a:t>Introduction, section, paragraph, conclusion</a:t>
            </a:r>
          </a:p>
          <a:p>
            <a:pPr lvl="1"/>
            <a:r>
              <a:rPr lang="en-US" dirty="0" smtClean="0"/>
              <a:t>Describe steps in a procedure, interpret data in a table, read charts (line, bar, etc.)</a:t>
            </a:r>
          </a:p>
          <a:p>
            <a:pPr lvl="1"/>
            <a:r>
              <a:rPr lang="en-US" dirty="0" smtClean="0"/>
              <a:t>Read and describe database design, system architecture, process sequence diagram,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Must understand the structure of technical material before writing &amp; presenting your own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6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reading,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level of reading: Skimming and Scanning</a:t>
            </a:r>
          </a:p>
          <a:p>
            <a:r>
              <a:rPr lang="en-US" dirty="0" smtClean="0"/>
              <a:t>Process description, with diagram</a:t>
            </a:r>
          </a:p>
          <a:p>
            <a:r>
              <a:rPr lang="en-US" smtClean="0"/>
              <a:t>Interpreting charts and tables</a:t>
            </a:r>
          </a:p>
          <a:p>
            <a:r>
              <a:rPr lang="en-US" dirty="0" smtClean="0"/>
              <a:t>Understanding an argument</a:t>
            </a:r>
          </a:p>
          <a:p>
            <a:pPr lvl="1"/>
            <a:r>
              <a:rPr lang="en-US" dirty="0" smtClean="0"/>
              <a:t>Claim, reason, evidence</a:t>
            </a:r>
          </a:p>
          <a:p>
            <a:r>
              <a:rPr lang="en-US" dirty="0" smtClean="0"/>
              <a:t>Reading an academic article</a:t>
            </a:r>
          </a:p>
          <a:p>
            <a:pPr lvl="1"/>
            <a:r>
              <a:rPr lang="en-US" dirty="0" smtClean="0"/>
              <a:t>IMRAD: Introduction, Methods, Results, Discussion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8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fundamental purposes:</a:t>
            </a:r>
          </a:p>
          <a:p>
            <a:pPr lvl="1"/>
            <a:r>
              <a:rPr lang="en-US" dirty="0" smtClean="0"/>
              <a:t>To grasp a certain message</a:t>
            </a:r>
          </a:p>
          <a:p>
            <a:pPr lvl="1"/>
            <a:r>
              <a:rPr lang="en-US" dirty="0" smtClean="0"/>
              <a:t>To find important details</a:t>
            </a:r>
          </a:p>
          <a:p>
            <a:pPr lvl="1"/>
            <a:r>
              <a:rPr lang="en-US" dirty="0" smtClean="0"/>
              <a:t>To answer a specific question</a:t>
            </a:r>
          </a:p>
          <a:p>
            <a:pPr lvl="1"/>
            <a:r>
              <a:rPr lang="en-US" dirty="0" smtClean="0"/>
              <a:t>To evaluate what you are reading</a:t>
            </a:r>
          </a:p>
          <a:p>
            <a:pPr lvl="1"/>
            <a:r>
              <a:rPr lang="en-US" dirty="0" smtClean="0"/>
              <a:t>To apply what you are reading</a:t>
            </a:r>
          </a:p>
          <a:p>
            <a:pPr lvl="1"/>
            <a:r>
              <a:rPr lang="en-US" dirty="0" smtClean="0"/>
              <a:t>To be entertained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poor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understand a word</a:t>
            </a:r>
          </a:p>
          <a:p>
            <a:r>
              <a:rPr lang="en-US" dirty="0" smtClean="0"/>
              <a:t>Don’t understand a sentence</a:t>
            </a:r>
          </a:p>
          <a:p>
            <a:r>
              <a:rPr lang="en-US" dirty="0" smtClean="0"/>
              <a:t>Don’t understand how sentence relate to one another</a:t>
            </a:r>
          </a:p>
          <a:p>
            <a:r>
              <a:rPr lang="en-US" dirty="0" smtClean="0"/>
              <a:t>Don’t understand how the information put together in a meaningful way</a:t>
            </a:r>
          </a:p>
          <a:p>
            <a:r>
              <a:rPr lang="en-US" dirty="0" smtClean="0"/>
              <a:t>Lack of interest or 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reference reading focuses on seeking specific information that addresses a particular question or concern the reader might have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Skimming</a:t>
            </a:r>
            <a:r>
              <a:rPr lang="en-US" dirty="0" smtClean="0"/>
              <a:t> – learn the main ideas and the structure of the article quickly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Scanning</a:t>
            </a:r>
            <a:r>
              <a:rPr lang="en-US" dirty="0" smtClean="0"/>
              <a:t> – find answer to a question quickly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Close reading</a:t>
            </a:r>
            <a:r>
              <a:rPr lang="en-US" dirty="0" smtClean="0"/>
              <a:t> is used to discern ideas and concepts that require a thorough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3797</TotalTime>
  <Words>1164</Words>
  <Application>Microsoft Office PowerPoint</Application>
  <PresentationFormat>On-screen Show (4:3)</PresentationFormat>
  <Paragraphs>173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Mangal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Skimming and Scanning</vt:lpstr>
      <vt:lpstr>Technical communications</vt:lpstr>
      <vt:lpstr>Role of FYP</vt:lpstr>
      <vt:lpstr>Our roadmap to develop technical comms skills</vt:lpstr>
      <vt:lpstr>Importance of Technical Reading</vt:lpstr>
      <vt:lpstr>Technical reading, Agenda</vt:lpstr>
      <vt:lpstr>Purpose of reading</vt:lpstr>
      <vt:lpstr>Reason for poor reading</vt:lpstr>
      <vt:lpstr>Two ways to read</vt:lpstr>
      <vt:lpstr>Skimming</vt:lpstr>
      <vt:lpstr>How to skim</vt:lpstr>
      <vt:lpstr>Skimming, example 1</vt:lpstr>
      <vt:lpstr>Skimming, exercise 1</vt:lpstr>
      <vt:lpstr>Skimming, example 2</vt:lpstr>
      <vt:lpstr>Skimming, example 2, solution</vt:lpstr>
      <vt:lpstr>Skimming, exercise 2</vt:lpstr>
      <vt:lpstr>Scanning</vt:lpstr>
      <vt:lpstr>How to Scan</vt:lpstr>
      <vt:lpstr>Scanning, example</vt:lpstr>
      <vt:lpstr>Exercise: Skimming &amp; Scanning </vt:lpstr>
      <vt:lpstr>Take-home exercise</vt:lpstr>
      <vt:lpstr>References</vt:lpstr>
    </vt:vector>
  </TitlesOfParts>
  <Company>IPM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 scientific paper</dc:title>
  <dc:creator>Philip Lei</dc:creator>
  <cp:lastModifiedBy>LEI IAT SENG, PHILIP</cp:lastModifiedBy>
  <cp:revision>63</cp:revision>
  <cp:lastPrinted>2018-01-16T04:13:56Z</cp:lastPrinted>
  <dcterms:created xsi:type="dcterms:W3CDTF">2018-01-08T08:19:06Z</dcterms:created>
  <dcterms:modified xsi:type="dcterms:W3CDTF">2018-09-06T08:30:08Z</dcterms:modified>
</cp:coreProperties>
</file>