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58"/>
  </p:notesMasterIdLst>
  <p:handoutMasterIdLst>
    <p:handoutMasterId r:id="rId59"/>
  </p:handoutMasterIdLst>
  <p:sldIdLst>
    <p:sldId id="319" r:id="rId2"/>
    <p:sldId id="320" r:id="rId3"/>
    <p:sldId id="321" r:id="rId4"/>
    <p:sldId id="323" r:id="rId5"/>
    <p:sldId id="322" r:id="rId6"/>
    <p:sldId id="324" r:id="rId7"/>
    <p:sldId id="325" r:id="rId8"/>
    <p:sldId id="326" r:id="rId9"/>
    <p:sldId id="327" r:id="rId10"/>
    <p:sldId id="328" r:id="rId11"/>
    <p:sldId id="329" r:id="rId12"/>
    <p:sldId id="330" r:id="rId13"/>
    <p:sldId id="331" r:id="rId14"/>
    <p:sldId id="333" r:id="rId15"/>
    <p:sldId id="332" r:id="rId16"/>
    <p:sldId id="334" r:id="rId17"/>
    <p:sldId id="335" r:id="rId18"/>
    <p:sldId id="337" r:id="rId19"/>
    <p:sldId id="338" r:id="rId20"/>
    <p:sldId id="339" r:id="rId21"/>
    <p:sldId id="340" r:id="rId22"/>
    <p:sldId id="341" r:id="rId23"/>
    <p:sldId id="342" r:id="rId24"/>
    <p:sldId id="343" r:id="rId25"/>
    <p:sldId id="344" r:id="rId26"/>
    <p:sldId id="346" r:id="rId27"/>
    <p:sldId id="347" r:id="rId28"/>
    <p:sldId id="348" r:id="rId29"/>
    <p:sldId id="349" r:id="rId30"/>
    <p:sldId id="350" r:id="rId31"/>
    <p:sldId id="351" r:id="rId32"/>
    <p:sldId id="352" r:id="rId33"/>
    <p:sldId id="353" r:id="rId34"/>
    <p:sldId id="354" r:id="rId35"/>
    <p:sldId id="355" r:id="rId36"/>
    <p:sldId id="357" r:id="rId37"/>
    <p:sldId id="356" r:id="rId38"/>
    <p:sldId id="359" r:id="rId39"/>
    <p:sldId id="358" r:id="rId40"/>
    <p:sldId id="360" r:id="rId41"/>
    <p:sldId id="361" r:id="rId42"/>
    <p:sldId id="362" r:id="rId43"/>
    <p:sldId id="363" r:id="rId44"/>
    <p:sldId id="364" r:id="rId45"/>
    <p:sldId id="365" r:id="rId46"/>
    <p:sldId id="366" r:id="rId47"/>
    <p:sldId id="367" r:id="rId48"/>
    <p:sldId id="368" r:id="rId49"/>
    <p:sldId id="370" r:id="rId50"/>
    <p:sldId id="372" r:id="rId51"/>
    <p:sldId id="374" r:id="rId52"/>
    <p:sldId id="375" r:id="rId53"/>
    <p:sldId id="376" r:id="rId54"/>
    <p:sldId id="381" r:id="rId55"/>
    <p:sldId id="383" r:id="rId56"/>
    <p:sldId id="384" r:id="rId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88F"/>
    <a:srgbClr val="245192"/>
    <a:srgbClr val="0C4BA8"/>
    <a:srgbClr val="CADE60"/>
    <a:srgbClr val="F5CD39"/>
    <a:srgbClr val="7EC4F2"/>
    <a:srgbClr val="27AB60"/>
    <a:srgbClr val="005E9E"/>
    <a:srgbClr val="192C88"/>
    <a:srgbClr val="008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2" autoAdjust="0"/>
    <p:restoredTop sz="97010" autoAdjust="0"/>
  </p:normalViewPr>
  <p:slideViewPr>
    <p:cSldViewPr>
      <p:cViewPr varScale="1">
        <p:scale>
          <a:sx n="84" d="100"/>
          <a:sy n="84"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101"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E4E9B005-666D-41F2-9A84-3122CC59B4F1}" type="datetimeFigureOut">
              <a:rPr lang="en-US" altLang="en-US"/>
              <a:pPr>
                <a:defRPr/>
              </a:pPr>
              <a:t>9/16/2017</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5AFF4FE-759C-43DF-8E6D-CBD3D1EB07D9}" type="slidenum">
              <a:rPr lang="en-US" altLang="en-US"/>
              <a:pPr/>
              <a:t>‹#›</a:t>
            </a:fld>
            <a:endParaRPr lang="en-US" altLang="en-US" dirty="0"/>
          </a:p>
        </p:txBody>
      </p:sp>
    </p:spTree>
    <p:extLst>
      <p:ext uri="{BB962C8B-B14F-4D97-AF65-F5344CB8AC3E}">
        <p14:creationId xmlns:p14="http://schemas.microsoft.com/office/powerpoint/2010/main" val="2702288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4F039EE-F51B-42B9-8CA8-6C4D3435052A}" type="datetimeFigureOut">
              <a:rPr lang="en-US" altLang="en-US"/>
              <a:pPr>
                <a:defRPr/>
              </a:pPr>
              <a:t>9/16/2017</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143B143-C6FC-456E-8FE1-F9CFF830DE78}" type="slidenum">
              <a:rPr lang="en-US" altLang="en-US"/>
              <a:pPr/>
              <a:t>‹#›</a:t>
            </a:fld>
            <a:endParaRPr lang="en-US" altLang="en-US" dirty="0"/>
          </a:p>
        </p:txBody>
      </p:sp>
    </p:spTree>
    <p:extLst>
      <p:ext uri="{BB962C8B-B14F-4D97-AF65-F5344CB8AC3E}">
        <p14:creationId xmlns:p14="http://schemas.microsoft.com/office/powerpoint/2010/main" val="2984873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fld id="{6E1F3836-BD6C-4B56-AAA7-36927B219275}" type="slidenum">
              <a:rPr lang="en-US" sz="1200"/>
              <a:pPr/>
              <a:t>1</a:t>
            </a:fld>
            <a:endParaRPr lang="en-US" sz="1200" dirty="0"/>
          </a:p>
        </p:txBody>
      </p:sp>
    </p:spTree>
    <p:extLst>
      <p:ext uri="{BB962C8B-B14F-4D97-AF65-F5344CB8AC3E}">
        <p14:creationId xmlns:p14="http://schemas.microsoft.com/office/powerpoint/2010/main" val="365354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8" name="Rectangle 7"/>
          <p:cNvSpPr/>
          <p:nvPr/>
        </p:nvSpPr>
        <p:spPr bwMode="white">
          <a:xfrm>
            <a:off x="0" y="0"/>
            <a:ext cx="9144000" cy="1371600"/>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ectangle 11"/>
          <p:cNvSpPr/>
          <p:nvPr/>
        </p:nvSpPr>
        <p:spPr bwMode="white">
          <a:xfrm>
            <a:off x="-7938" y="6248400"/>
            <a:ext cx="9161463" cy="6302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Title 10"/>
          <p:cNvSpPr>
            <a:spLocks noGrp="1"/>
          </p:cNvSpPr>
          <p:nvPr>
            <p:ph type="title"/>
          </p:nvPr>
        </p:nvSpPr>
        <p:spPr>
          <a:xfrm>
            <a:off x="457200" y="228600"/>
            <a:ext cx="8229600" cy="622828"/>
          </a:xfrm>
          <a:solidFill>
            <a:srgbClr val="8A288F"/>
          </a:solidFill>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9" name="Text Placeholder 8"/>
          <p:cNvSpPr>
            <a:spLocks noGrp="1"/>
          </p:cNvSpPr>
          <p:nvPr>
            <p:ph type="body" sz="quarter" idx="14"/>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smtClean="0"/>
              <a:t>Click to edit Master text styles</a:t>
            </a:r>
          </a:p>
        </p:txBody>
      </p:sp>
      <p:sp>
        <p:nvSpPr>
          <p:cNvPr id="10" name="Text Placeholder 8"/>
          <p:cNvSpPr>
            <a:spLocks noGrp="1"/>
          </p:cNvSpPr>
          <p:nvPr>
            <p:ph type="body" sz="quarter" idx="15"/>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smtClean="0"/>
              <a:t>Click to edit Master text styles</a:t>
            </a:r>
          </a:p>
        </p:txBody>
      </p:sp>
      <p:sp>
        <p:nvSpPr>
          <p:cNvPr id="5" name="Content Placeholder 4"/>
          <p:cNvSpPr>
            <a:spLocks noGrp="1"/>
          </p:cNvSpPr>
          <p:nvPr>
            <p:ph sz="quarter" idx="16"/>
          </p:nvPr>
        </p:nvSpPr>
        <p:spPr>
          <a:xfrm>
            <a:off x="1600200" y="6285230"/>
            <a:ext cx="7543800" cy="572770"/>
          </a:xfrm>
          <a:solidFill>
            <a:srgbClr val="8A288F"/>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321533556"/>
      </p:ext>
    </p:extLst>
  </p:cSld>
  <p:clrMapOvr>
    <a:masterClrMapping/>
  </p:clrMapOvr>
  <p:transition spd="slow"/>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a:solidFill>
            <a:srgbClr val="8A288F"/>
          </a:solidFill>
        </p:spPr>
        <p:txBody>
          <a:bodyPr>
            <a:normAutofit/>
          </a:bodyPr>
          <a:lstStyle>
            <a:lvl1pPr algn="ct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7525" indent="-517525">
              <a:buClr>
                <a:srgbClr val="8A288F"/>
              </a:buClr>
              <a:buSzPct val="100000"/>
              <a:defRPr sz="2600"/>
            </a:lvl1pPr>
            <a:lvl2pPr marL="915988" indent="-452438">
              <a:buClr>
                <a:srgbClr val="8A288F"/>
              </a:buClr>
              <a:defRPr/>
            </a:lvl2pPr>
            <a:lvl3pPr marL="1377950" indent="-463550">
              <a:buClr>
                <a:srgbClr val="8A288F"/>
              </a:buClr>
              <a:buFont typeface="Wingdings" pitchFamily="2" charset="2"/>
              <a:buChar char="§"/>
              <a:defRPr sz="2200"/>
            </a:lvl3pPr>
            <a:lvl4pPr marL="1828800" indent="-457200">
              <a:buClr>
                <a:srgbClr val="8A288F"/>
              </a:buClr>
              <a:buFont typeface="Courier New" pitchFamily="49" charset="0"/>
              <a:buChar char="o"/>
              <a:defRPr/>
            </a:lvl4pPr>
            <a:lvl5pPr>
              <a:buClr>
                <a:srgbClr val="8A288F"/>
              </a:buCl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5728216"/>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6" name="Rectangle 5"/>
          <p:cNvSpPr/>
          <p:nvPr userDrawn="1"/>
        </p:nvSpPr>
        <p:spPr bwMode="white">
          <a:xfrm>
            <a:off x="-7938" y="6248400"/>
            <a:ext cx="9151938" cy="6175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Copyright" descr="Pearson: Copyright 2015, 2012, 2009"/>
          <p:cNvSpPr txBox="1">
            <a:spLocks noChangeArrowheads="1"/>
          </p:cNvSpPr>
          <p:nvPr userDrawn="1"/>
        </p:nvSpPr>
        <p:spPr bwMode="auto">
          <a:xfrm>
            <a:off x="1905000" y="6297613"/>
            <a:ext cx="5943599" cy="528637"/>
          </a:xfrm>
          <a:prstGeom prst="rect">
            <a:avLst/>
          </a:prstGeom>
          <a:solidFill>
            <a:srgbClr val="8A288F"/>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rPr>
              <a:t>Copyright © 2018 Cengage Learning®. May not be scanned, copied or duplicated, or posted to a publicly accessible website, in whole or in part.</a:t>
            </a:r>
          </a:p>
        </p:txBody>
      </p:sp>
      <p:sp>
        <p:nvSpPr>
          <p:cNvPr id="10" name="Title 1"/>
          <p:cNvSpPr>
            <a:spLocks noGrp="1"/>
          </p:cNvSpPr>
          <p:nvPr>
            <p:ph type="title"/>
          </p:nvPr>
        </p:nvSpPr>
        <p:spPr>
          <a:xfrm>
            <a:off x="228600" y="1"/>
            <a:ext cx="8610600" cy="1143000"/>
          </a:xfrm>
        </p:spPr>
        <p:txBody>
          <a:bodyPr>
            <a:normAutofit/>
          </a:bodyPr>
          <a:lstStyle>
            <a:lvl1pPr algn="ctr">
              <a:defRPr sz="3600" b="0">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sz="quarter" idx="10"/>
          </p:nvPr>
        </p:nvSpPr>
        <p:spPr>
          <a:xfrm>
            <a:off x="5410200" y="2971800"/>
            <a:ext cx="2730500" cy="2209800"/>
          </a:xfrm>
        </p:spPr>
        <p:txBody>
          <a:bodyPr rtlCol="0">
            <a:normAutofit/>
          </a:bodyPr>
          <a:lstStyle/>
          <a:p>
            <a:pPr lvl="0"/>
            <a:r>
              <a:rPr lang="en-US" noProof="0" dirty="0" smtClean="0"/>
              <a:t>Click icon to add picture</a:t>
            </a:r>
            <a:endParaRPr lang="en-US" noProof="0"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Content Placeholder 3"/>
          <p:cNvSpPr>
            <a:spLocks noGrp="1"/>
          </p:cNvSpPr>
          <p:nvPr>
            <p:ph sz="quarter" idx="11"/>
          </p:nvPr>
        </p:nvSpPr>
        <p:spPr>
          <a:xfrm>
            <a:off x="457200" y="1295400"/>
            <a:ext cx="8305800" cy="1600200"/>
          </a:xfrm>
        </p:spPr>
        <p:txBody>
          <a:bodyPr/>
          <a:lstStyle>
            <a:lvl1pPr marL="465138" indent="-465138">
              <a:defRPr/>
            </a:lvl1pPr>
            <a:lvl2pPr marL="914400" indent="-457200">
              <a:defRPr/>
            </a:lvl2pPr>
            <a:lvl3pPr marL="1379538" indent="-465138">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6372225"/>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5"/>
          <p:cNvSpPr txBox="1">
            <a:spLocks/>
          </p:cNvSpPr>
          <p:nvPr userDrawn="1"/>
        </p:nvSpPr>
        <p:spPr>
          <a:xfrm>
            <a:off x="8153400" y="63246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5-</a:t>
            </a:r>
            <a:fld id="{432E8A05-05FF-45FC-8B7A-11FF800F41EA}" type="slidenum">
              <a:rPr lang="en-US" sz="12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04922670"/>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Content Placeholder 1"/>
          <p:cNvSpPr>
            <a:spLocks noGrp="1"/>
          </p:cNvSpPr>
          <p:nvPr>
            <p:ph type="title"/>
          </p:nvPr>
        </p:nvSpPr>
        <p:spPr bwMode="auto">
          <a:xfrm>
            <a:off x="457200" y="26988"/>
            <a:ext cx="82296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Content Placeholder 2"/>
          <p:cNvSpPr>
            <a:spLocks noGrp="1"/>
          </p:cNvSpPr>
          <p:nvPr>
            <p:ph type="body" idx="1"/>
          </p:nvPr>
        </p:nvSpPr>
        <p:spPr bwMode="auto">
          <a:xfrm>
            <a:off x="228600" y="1295400"/>
            <a:ext cx="87630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bwMode="white">
          <a:xfrm>
            <a:off x="0" y="0"/>
            <a:ext cx="9144000" cy="1133475"/>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p:nvSpPr>
        <p:spPr bwMode="white">
          <a:xfrm>
            <a:off x="-7938" y="6248400"/>
            <a:ext cx="9161463" cy="630238"/>
          </a:xfrm>
          <a:prstGeom prst="rect">
            <a:avLst/>
          </a:prstGeom>
          <a:solidFill>
            <a:srgbClr val="8A28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Copyright" descr="Pearson: Copyright 2015, 2012, 2009"/>
          <p:cNvSpPr txBox="1">
            <a:spLocks noChangeArrowheads="1"/>
          </p:cNvSpPr>
          <p:nvPr/>
        </p:nvSpPr>
        <p:spPr bwMode="auto">
          <a:xfrm>
            <a:off x="1676400" y="6329363"/>
            <a:ext cx="6272213" cy="528637"/>
          </a:xfrm>
          <a:prstGeom prst="rect">
            <a:avLst/>
          </a:prstGeom>
          <a:solidFill>
            <a:srgbClr val="8A288F"/>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200" dirty="0" smtClean="0">
                <a:solidFill>
                  <a:schemeClr val="bg1"/>
                </a:solidFill>
              </a:rPr>
              <a:t>Copyright © 2018 Cengage Learning®. May not be scanned, copied or duplicated, or posted to a publicly accessible website, in whole or in part.</a:t>
            </a:r>
          </a:p>
        </p:txBody>
      </p: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6200" y="6372225"/>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5"/>
          <p:cNvSpPr txBox="1">
            <a:spLocks/>
          </p:cNvSpPr>
          <p:nvPr userDrawn="1"/>
        </p:nvSpPr>
        <p:spPr>
          <a:xfrm>
            <a:off x="8153400" y="6324600"/>
            <a:ext cx="914400" cy="457200"/>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defRPr/>
            </a:pPr>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5-</a:t>
            </a:r>
            <a:fld id="{432E8A05-05FF-45FC-8B7A-11FF800F41EA}" type="slidenum">
              <a:rPr lang="en-US" sz="1200" smtClean="0">
                <a:solidFill>
                  <a:schemeClr val="bg1"/>
                </a:solidFill>
                <a:latin typeface="Verdana" panose="020B0604030504040204" pitchFamily="34" charset="0"/>
                <a:ea typeface="Verdana" panose="020B0604030504040204" pitchFamily="34" charset="0"/>
                <a:cs typeface="Verdana" panose="020B0604030504040204" pitchFamily="34" charset="0"/>
              </a:rPr>
              <a:pPr algn="ctr">
                <a:defRPr/>
              </a:pPr>
              <a:t>‹#›</a:t>
            </a:fld>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0027916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3600" kern="1200">
          <a:solidFill>
            <a:schemeClr val="bg1"/>
          </a:solidFill>
          <a:latin typeface="Arial" pitchFamily="34" charset="0"/>
          <a:ea typeface="+mj-ea"/>
          <a:cs typeface="Arial" pitchFamily="34" charset="0"/>
        </a:defRPr>
      </a:lvl1pPr>
      <a:lvl2pPr algn="ctr" rtl="0" eaLnBrk="1" fontAlgn="base" hangingPunct="1">
        <a:spcBef>
          <a:spcPct val="0"/>
        </a:spcBef>
        <a:spcAft>
          <a:spcPct val="0"/>
        </a:spcAft>
        <a:defRPr sz="3600">
          <a:solidFill>
            <a:schemeClr val="bg1"/>
          </a:solidFill>
          <a:latin typeface="Arial" charset="0"/>
          <a:cs typeface="Arial" charset="0"/>
        </a:defRPr>
      </a:lvl2pPr>
      <a:lvl3pPr algn="ctr" rtl="0" eaLnBrk="1" fontAlgn="base" hangingPunct="1">
        <a:spcBef>
          <a:spcPct val="0"/>
        </a:spcBef>
        <a:spcAft>
          <a:spcPct val="0"/>
        </a:spcAft>
        <a:defRPr sz="3600">
          <a:solidFill>
            <a:schemeClr val="bg1"/>
          </a:solidFill>
          <a:latin typeface="Arial" charset="0"/>
          <a:cs typeface="Arial" charset="0"/>
        </a:defRPr>
      </a:lvl3pPr>
      <a:lvl4pPr algn="ctr" rtl="0" eaLnBrk="1" fontAlgn="base" hangingPunct="1">
        <a:spcBef>
          <a:spcPct val="0"/>
        </a:spcBef>
        <a:spcAft>
          <a:spcPct val="0"/>
        </a:spcAft>
        <a:defRPr sz="3600">
          <a:solidFill>
            <a:schemeClr val="bg1"/>
          </a:solidFill>
          <a:latin typeface="Arial" charset="0"/>
          <a:cs typeface="Arial" charset="0"/>
        </a:defRPr>
      </a:lvl4pPr>
      <a:lvl5pPr algn="ctr" rtl="0" eaLnBrk="1" fontAlgn="base" hangingPunct="1">
        <a:spcBef>
          <a:spcPct val="0"/>
        </a:spcBef>
        <a:spcAft>
          <a:spcPct val="0"/>
        </a:spcAft>
        <a:defRPr sz="3600">
          <a:solidFill>
            <a:schemeClr val="bg1"/>
          </a:solidFill>
          <a:latin typeface="Arial" charset="0"/>
          <a:cs typeface="Arial" charset="0"/>
        </a:defRPr>
      </a:lvl5pPr>
      <a:lvl6pPr marL="457200" algn="ctr" rtl="0" eaLnBrk="1" fontAlgn="base" hangingPunct="1">
        <a:spcBef>
          <a:spcPct val="0"/>
        </a:spcBef>
        <a:spcAft>
          <a:spcPct val="0"/>
        </a:spcAft>
        <a:defRPr sz="3600">
          <a:solidFill>
            <a:schemeClr val="bg1"/>
          </a:solidFill>
          <a:latin typeface="Arial" charset="0"/>
          <a:cs typeface="Arial" charset="0"/>
        </a:defRPr>
      </a:lvl6pPr>
      <a:lvl7pPr marL="914400" algn="ctr" rtl="0" eaLnBrk="1" fontAlgn="base" hangingPunct="1">
        <a:spcBef>
          <a:spcPct val="0"/>
        </a:spcBef>
        <a:spcAft>
          <a:spcPct val="0"/>
        </a:spcAft>
        <a:defRPr sz="3600">
          <a:solidFill>
            <a:schemeClr val="bg1"/>
          </a:solidFill>
          <a:latin typeface="Arial" charset="0"/>
          <a:cs typeface="Arial" charset="0"/>
        </a:defRPr>
      </a:lvl7pPr>
      <a:lvl8pPr marL="1371600" algn="ctr" rtl="0" eaLnBrk="1" fontAlgn="base" hangingPunct="1">
        <a:spcBef>
          <a:spcPct val="0"/>
        </a:spcBef>
        <a:spcAft>
          <a:spcPct val="0"/>
        </a:spcAft>
        <a:defRPr sz="3600">
          <a:solidFill>
            <a:schemeClr val="bg1"/>
          </a:solidFill>
          <a:latin typeface="Arial" charset="0"/>
          <a:cs typeface="Arial" charset="0"/>
        </a:defRPr>
      </a:lvl8pPr>
      <a:lvl9pPr marL="1828800" algn="ctr" rtl="0" eaLnBrk="1" fontAlgn="base" hangingPunct="1">
        <a:spcBef>
          <a:spcPct val="0"/>
        </a:spcBef>
        <a:spcAft>
          <a:spcPct val="0"/>
        </a:spcAft>
        <a:defRPr sz="3600">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Clr>
          <a:srgbClr val="8A288F"/>
        </a:buClr>
        <a:buFont typeface="Arial" charset="0"/>
        <a:buChar char="•"/>
        <a:defRPr sz="2600" kern="1200">
          <a:solidFill>
            <a:schemeClr val="tx1"/>
          </a:solidFill>
          <a:latin typeface="Arial" pitchFamily="34" charset="0"/>
          <a:ea typeface="Verdana" pitchFamily="34" charset="0"/>
          <a:cs typeface="Arial" pitchFamily="34" charset="0"/>
        </a:defRPr>
      </a:lvl1pPr>
      <a:lvl2pPr marL="742950" indent="-285750" algn="l" rtl="0" eaLnBrk="1" fontAlgn="base" hangingPunct="1">
        <a:spcBef>
          <a:spcPct val="20000"/>
        </a:spcBef>
        <a:spcAft>
          <a:spcPct val="0"/>
        </a:spcAft>
        <a:buClr>
          <a:srgbClr val="8A288F"/>
        </a:buClr>
        <a:buFont typeface="Arial" charset="0"/>
        <a:buChar char="–"/>
        <a:defRPr sz="2400" kern="1200">
          <a:solidFill>
            <a:schemeClr val="tx1"/>
          </a:solidFill>
          <a:latin typeface="Arial" pitchFamily="34" charset="0"/>
          <a:ea typeface="Verdana" pitchFamily="34" charset="0"/>
          <a:cs typeface="Arial" pitchFamily="34" charset="0"/>
        </a:defRPr>
      </a:lvl2pPr>
      <a:lvl3pPr marL="1143000" indent="-228600" algn="l" rtl="0" eaLnBrk="1" fontAlgn="base" hangingPunct="1">
        <a:spcBef>
          <a:spcPct val="20000"/>
        </a:spcBef>
        <a:spcAft>
          <a:spcPct val="0"/>
        </a:spcAft>
        <a:buClr>
          <a:srgbClr val="8A288F"/>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rtl="0" eaLnBrk="1" fontAlgn="base" hangingPunct="1">
        <a:spcBef>
          <a:spcPct val="20000"/>
        </a:spcBef>
        <a:spcAft>
          <a:spcPct val="0"/>
        </a:spcAft>
        <a:buClr>
          <a:srgbClr val="8A288F"/>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rtl="0" eaLnBrk="1" fontAlgn="base" hangingPunct="1">
        <a:spcBef>
          <a:spcPct val="20000"/>
        </a:spcBef>
        <a:spcAft>
          <a:spcPct val="0"/>
        </a:spcAft>
        <a:buClr>
          <a:srgbClr val="8A288F"/>
        </a:buClr>
        <a:buFont typeface="Arial"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0" y="0"/>
            <a:ext cx="9144000" cy="1424066"/>
          </a:xfrm>
        </p:spPr>
        <p:txBody>
          <a:bodyPr/>
          <a:lstStyle/>
          <a:p>
            <a:pPr algn="l">
              <a:buClr>
                <a:srgbClr val="177671"/>
              </a:buClr>
            </a:pPr>
            <a:r>
              <a:rPr lang="en-US" sz="4000" dirty="0" smtClean="0"/>
              <a:t>DISCOVERING COMPUTERS 2018</a:t>
            </a:r>
            <a:r>
              <a:rPr lang="en-US" sz="3200" dirty="0" smtClean="0"/>
              <a:t/>
            </a:r>
            <a:br>
              <a:rPr lang="en-US" sz="3200" dirty="0" smtClean="0"/>
            </a:br>
            <a:r>
              <a:rPr lang="en-US" dirty="0" smtClean="0"/>
              <a:t>Digital Technology, Data, and Devices</a:t>
            </a:r>
          </a:p>
        </p:txBody>
      </p:sp>
      <p:pic>
        <p:nvPicPr>
          <p:cNvPr id="8" name="Picture 2" descr="Book cover reads title and name of the author as follows: “DISCOVERING COMPUTERS 2018: Digital Technology, Data, and Devices,” and “VERMAAT, SEBOK, FREUND, CAMPBELL, and FRYDENBERG.” Colorful patterns are shown above and below the title of the 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6" y="1447800"/>
            <a:ext cx="3657245" cy="4767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3" name="Text Placeholder 5"/>
          <p:cNvSpPr>
            <a:spLocks noGrp="1"/>
          </p:cNvSpPr>
          <p:nvPr>
            <p:ph type="body" sz="quarter" idx="14"/>
          </p:nvPr>
        </p:nvSpPr>
        <p:spPr>
          <a:xfrm>
            <a:off x="3962400" y="1905000"/>
            <a:ext cx="4953000" cy="3962400"/>
          </a:xfrm>
        </p:spPr>
        <p:txBody>
          <a:bodyPr anchor="ctr"/>
          <a:lstStyle/>
          <a:p>
            <a:pPr algn="ctr"/>
            <a:r>
              <a:rPr lang="en-US" b="1" dirty="0" smtClean="0"/>
              <a:t>Module 5</a:t>
            </a:r>
          </a:p>
          <a:p>
            <a:pPr algn="ctr"/>
            <a:r>
              <a:rPr lang="en-US" b="1" dirty="0"/>
              <a:t>Digital Security, Ethics, and Privacy:</a:t>
            </a:r>
            <a:r>
              <a:rPr lang="en-US" sz="4000" b="1" dirty="0"/>
              <a:t> </a:t>
            </a:r>
            <a:r>
              <a:rPr lang="en-US" sz="4000" dirty="0"/>
              <a:t>Threats, Issues, and Defenses</a:t>
            </a:r>
          </a:p>
        </p:txBody>
      </p:sp>
      <p:pic>
        <p:nvPicPr>
          <p:cNvPr id="11" name="Picture 2" title="Cengag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372225"/>
            <a:ext cx="1362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6"/>
          </p:nvPr>
        </p:nvSpPr>
        <p:spPr>
          <a:xfrm>
            <a:off x="1524000" y="6356450"/>
            <a:ext cx="7543800" cy="430331"/>
          </a:xfrm>
        </p:spPr>
        <p:txBody>
          <a:bodyPr/>
          <a:lstStyle/>
          <a:p>
            <a:pPr marL="0" indent="0" eaLnBrk="0" hangingPunct="0">
              <a:spcBef>
                <a:spcPct val="0"/>
              </a:spcBef>
              <a:buClrTx/>
              <a:buNone/>
              <a:defRPr/>
            </a:pPr>
            <a:r>
              <a:rPr lang="en-US" sz="1200" dirty="0">
                <a:solidFill>
                  <a:schemeClr val="bg1"/>
                </a:solidFill>
              </a:rPr>
              <a:t>Copyright © 2018 Cengage Learning®. May not be scanned, copied or duplicated, or posted to a publicly accessible website, in whole or in part.</a:t>
            </a:r>
          </a:p>
        </p:txBody>
      </p:sp>
    </p:spTree>
    <p:extLst>
      <p:ext uri="{BB962C8B-B14F-4D97-AF65-F5344CB8AC3E}">
        <p14:creationId xmlns:p14="http://schemas.microsoft.com/office/powerpoint/2010/main" val="369325593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and Network </a:t>
            </a:r>
            <a:r>
              <a:rPr lang="en-US" dirty="0" smtClean="0"/>
              <a:t>Attacks (4 of 5)</a:t>
            </a:r>
            <a:endParaRPr lang="en-US" dirty="0"/>
          </a:p>
        </p:txBody>
      </p:sp>
      <p:sp>
        <p:nvSpPr>
          <p:cNvPr id="3" name="Content Placeholder 2"/>
          <p:cNvSpPr>
            <a:spLocks noGrp="1"/>
          </p:cNvSpPr>
          <p:nvPr>
            <p:ph idx="1"/>
          </p:nvPr>
        </p:nvSpPr>
        <p:spPr>
          <a:xfrm>
            <a:off x="76200" y="1295400"/>
            <a:ext cx="8915400" cy="4830763"/>
          </a:xfrm>
        </p:spPr>
        <p:txBody>
          <a:bodyPr/>
          <a:lstStyle/>
          <a:p>
            <a:pPr marL="465138" indent="-465138">
              <a:spcBef>
                <a:spcPts val="0"/>
              </a:spcBef>
            </a:pPr>
            <a:r>
              <a:rPr lang="en-US" sz="2800" dirty="0"/>
              <a:t>A </a:t>
            </a:r>
            <a:r>
              <a:rPr lang="en-US" sz="2800" b="1" dirty="0"/>
              <a:t>botnet</a:t>
            </a:r>
            <a:r>
              <a:rPr lang="en-US" sz="2800" dirty="0"/>
              <a:t> is a group of compromised computers or mobile devices connected to a network</a:t>
            </a:r>
          </a:p>
          <a:p>
            <a:pPr lvl="1">
              <a:spcBef>
                <a:spcPts val="0"/>
              </a:spcBef>
            </a:pPr>
            <a:r>
              <a:rPr lang="en-US" dirty="0"/>
              <a:t>A compromised computer or device is known as a </a:t>
            </a:r>
            <a:r>
              <a:rPr lang="en-US" b="1" dirty="0"/>
              <a:t>zombie</a:t>
            </a:r>
            <a:endParaRPr lang="en-US" dirty="0"/>
          </a:p>
          <a:p>
            <a:pPr marL="465138" indent="-465138">
              <a:spcBef>
                <a:spcPts val="0"/>
              </a:spcBef>
            </a:pPr>
            <a:r>
              <a:rPr lang="en-US" sz="2800" dirty="0"/>
              <a:t>A </a:t>
            </a:r>
            <a:r>
              <a:rPr lang="en-US" sz="2800" b="1" dirty="0"/>
              <a:t>denial of service attack </a:t>
            </a:r>
            <a:r>
              <a:rPr lang="en-US" sz="2800" dirty="0"/>
              <a:t>(</a:t>
            </a:r>
            <a:r>
              <a:rPr lang="en-US" sz="2800" b="1" dirty="0"/>
              <a:t>DoS attack</a:t>
            </a:r>
            <a:r>
              <a:rPr lang="en-US" sz="2800" dirty="0"/>
              <a:t>) disrupts computer access to an Internet service</a:t>
            </a:r>
          </a:p>
          <a:p>
            <a:pPr lvl="1">
              <a:spcBef>
                <a:spcPts val="0"/>
              </a:spcBef>
            </a:pPr>
            <a:r>
              <a:rPr lang="en-US" dirty="0"/>
              <a:t>Distributed DoS  attack (DDoS attack)</a:t>
            </a:r>
          </a:p>
          <a:p>
            <a:pPr marL="465138" indent="-465138">
              <a:spcBef>
                <a:spcPts val="0"/>
              </a:spcBef>
            </a:pPr>
            <a:r>
              <a:rPr lang="en-US" sz="2800" dirty="0"/>
              <a:t>A </a:t>
            </a:r>
            <a:r>
              <a:rPr lang="en-US" sz="2800" b="1" dirty="0"/>
              <a:t>back door</a:t>
            </a:r>
            <a:r>
              <a:rPr lang="en-US" sz="2800" dirty="0"/>
              <a:t> is a program or set of instructions in a program that allow users to bypass security controls</a:t>
            </a:r>
          </a:p>
          <a:p>
            <a:pPr marL="465138" indent="-465138">
              <a:spcBef>
                <a:spcPts val="0"/>
              </a:spcBef>
            </a:pPr>
            <a:r>
              <a:rPr lang="en-US" sz="2800" b="1" dirty="0"/>
              <a:t>Spoofing</a:t>
            </a:r>
            <a:r>
              <a:rPr lang="en-US" sz="2800" dirty="0"/>
              <a:t> is a technique intruders use to make their network or Internet transmission appear legitimate</a:t>
            </a:r>
            <a:endParaRPr lang="en-US" sz="2800" b="1" dirty="0"/>
          </a:p>
        </p:txBody>
      </p:sp>
    </p:spTree>
    <p:extLst>
      <p:ext uri="{BB962C8B-B14F-4D97-AF65-F5344CB8AC3E}">
        <p14:creationId xmlns:p14="http://schemas.microsoft.com/office/powerpoint/2010/main" val="50527421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4639"/>
            <a:ext cx="8032638" cy="829761"/>
          </a:xfrm>
        </p:spPr>
        <p:txBody>
          <a:bodyPr/>
          <a:lstStyle/>
          <a:p>
            <a:r>
              <a:rPr lang="en-US" dirty="0"/>
              <a:t>Internet and Network </a:t>
            </a:r>
            <a:r>
              <a:rPr lang="en-US" dirty="0" smtClean="0"/>
              <a:t>Attacks (5 of 5)</a:t>
            </a:r>
            <a:endParaRPr lang="en-US" dirty="0"/>
          </a:p>
        </p:txBody>
      </p:sp>
      <p:sp>
        <p:nvSpPr>
          <p:cNvPr id="3" name="Content Placeholder 2"/>
          <p:cNvSpPr>
            <a:spLocks noGrp="1"/>
          </p:cNvSpPr>
          <p:nvPr>
            <p:ph sz="quarter" idx="11"/>
          </p:nvPr>
        </p:nvSpPr>
        <p:spPr>
          <a:xfrm>
            <a:off x="304800" y="990600"/>
            <a:ext cx="8686800" cy="914400"/>
          </a:xfrm>
        </p:spPr>
        <p:txBody>
          <a:bodyPr/>
          <a:lstStyle/>
          <a:p>
            <a:pPr marL="465138" indent="-465138"/>
            <a:r>
              <a:rPr lang="en-US" sz="2800" dirty="0"/>
              <a:t>A </a:t>
            </a:r>
            <a:r>
              <a:rPr lang="en-US" sz="2800" b="1" dirty="0"/>
              <a:t>firewall</a:t>
            </a:r>
            <a:r>
              <a:rPr lang="en-US" sz="2800" dirty="0"/>
              <a:t> is hardware and/or software </a:t>
            </a:r>
            <a:r>
              <a:rPr lang="en-US" sz="2800" dirty="0" smtClean="0"/>
              <a:t>that protects </a:t>
            </a:r>
            <a:r>
              <a:rPr lang="en-US" sz="2800" dirty="0"/>
              <a:t>a network’s resources from intrusion</a:t>
            </a:r>
          </a:p>
        </p:txBody>
      </p:sp>
      <p:pic>
        <p:nvPicPr>
          <p:cNvPr id="3074" name="Picture 2" descr="An illustration shows a firewall connected to the internet with the network of a tablet, two desktop computers, a monitor, a printer, and a laptop. The firewall is illustrated in the form of a brick wall and is placed between the hardware firewall and a desktop computer with a software firewall installed on the server of the personal computer. Internet is represented by a network globe connected to the firewall through wire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8177" y="1917939"/>
            <a:ext cx="4565703" cy="349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152400" y="5443561"/>
            <a:ext cx="8839200" cy="728639"/>
          </a:xfrm>
        </p:spPr>
        <p:txBody>
          <a:bodyPr/>
          <a:lstStyle/>
          <a:p>
            <a:r>
              <a:rPr lang="en-US" sz="2000" b="1" dirty="0"/>
              <a:t>Figure </a:t>
            </a:r>
            <a:r>
              <a:rPr lang="en-US" sz="2000" b="1" dirty="0" smtClean="0"/>
              <a:t>5-4 </a:t>
            </a:r>
            <a:r>
              <a:rPr lang="en-US" sz="2000" dirty="0" smtClean="0"/>
              <a:t>A </a:t>
            </a:r>
            <a:r>
              <a:rPr lang="en-US" sz="2000" dirty="0"/>
              <a:t>firewall is hardware and/or software that protects a home or business’s network resources </a:t>
            </a:r>
            <a:r>
              <a:rPr lang="en-US" sz="2000" dirty="0" smtClean="0"/>
              <a:t>from</a:t>
            </a:r>
            <a:endParaRPr lang="en-US" sz="2000" dirty="0"/>
          </a:p>
        </p:txBody>
      </p:sp>
    </p:spTree>
    <p:extLst>
      <p:ext uri="{BB962C8B-B14F-4D97-AF65-F5344CB8AC3E}">
        <p14:creationId xmlns:p14="http://schemas.microsoft.com/office/powerpoint/2010/main" val="304575104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lstStyle/>
          <a:p>
            <a:r>
              <a:rPr lang="en-US" dirty="0"/>
              <a:t>Unauthorized Access and </a:t>
            </a:r>
            <a:r>
              <a:rPr lang="en-US" dirty="0" smtClean="0"/>
              <a:t>Use (1 of 12)</a:t>
            </a:r>
            <a:endParaRPr lang="en-US" dirty="0"/>
          </a:p>
        </p:txBody>
      </p:sp>
      <p:pic>
        <p:nvPicPr>
          <p:cNvPr id="1026" name="Picture 2" descr="Two arrows pointing each other, with the following text, &quot;Unauthorized acess is the use of a computer or network without permission,&quot; and &quot;Unauthorized use is the use of  a computer or its data for unapproved or possibly illegal activities.&quo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11" y="1905000"/>
            <a:ext cx="8201089" cy="352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9414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
            <a:ext cx="8763000" cy="914400"/>
          </a:xfrm>
        </p:spPr>
        <p:txBody>
          <a:bodyPr>
            <a:normAutofit/>
          </a:bodyPr>
          <a:lstStyle/>
          <a:p>
            <a:r>
              <a:rPr lang="en-US" dirty="0"/>
              <a:t>Unauthorized Access and Use </a:t>
            </a:r>
            <a:r>
              <a:rPr lang="en-US" dirty="0" smtClean="0"/>
              <a:t>(2 </a:t>
            </a:r>
            <a:r>
              <a:rPr lang="en-US" dirty="0"/>
              <a:t>of </a:t>
            </a:r>
            <a:r>
              <a:rPr lang="en-US" dirty="0" smtClean="0"/>
              <a:t>12)</a:t>
            </a:r>
            <a:endParaRPr lang="en-US" dirty="0"/>
          </a:p>
        </p:txBody>
      </p:sp>
      <p:sp>
        <p:nvSpPr>
          <p:cNvPr id="7" name="Content Placeholder 6"/>
          <p:cNvSpPr>
            <a:spLocks noGrp="1"/>
          </p:cNvSpPr>
          <p:nvPr>
            <p:ph sz="quarter" idx="11"/>
          </p:nvPr>
        </p:nvSpPr>
        <p:spPr>
          <a:xfrm>
            <a:off x="381000" y="1066799"/>
            <a:ext cx="4724400" cy="4328885"/>
          </a:xfrm>
        </p:spPr>
        <p:txBody>
          <a:bodyPr/>
          <a:lstStyle/>
          <a:p>
            <a:pPr marL="465138" indent="-465138"/>
            <a:r>
              <a:rPr lang="en-US" sz="2800" dirty="0"/>
              <a:t>Organizations take several measures to help prevent unauthorized access and use</a:t>
            </a:r>
          </a:p>
          <a:p>
            <a:pPr marL="914400" lvl="1" indent="-457200"/>
            <a:r>
              <a:rPr lang="en-US" dirty="0"/>
              <a:t>Acceptable use policy</a:t>
            </a:r>
          </a:p>
          <a:p>
            <a:pPr marL="914400" lvl="1" indent="-457200"/>
            <a:r>
              <a:rPr lang="en-US" dirty="0"/>
              <a:t>Disable file and printer </a:t>
            </a:r>
            <a:r>
              <a:rPr lang="en-US" dirty="0" smtClean="0"/>
              <a:t>sharing</a:t>
            </a:r>
            <a:endParaRPr lang="en-US" dirty="0"/>
          </a:p>
        </p:txBody>
      </p:sp>
      <p:pic>
        <p:nvPicPr>
          <p:cNvPr id="8" name="Picture 7" descr="A screenshot shows a list of libraries and devices folders switched OFF. The files and folders listed are as follows: Documents, Music, Pictures, Videos, Printers and Devices; and Media devices are not shared.&#10;"/>
          <p:cNvPicPr>
            <a:picLocks noChangeAspect="1"/>
          </p:cNvPicPr>
          <p:nvPr/>
        </p:nvPicPr>
        <p:blipFill rotWithShape="1">
          <a:blip r:embed="rId2">
            <a:extLst>
              <a:ext uri="{28A0092B-C50C-407E-A947-70E740481C1C}">
                <a14:useLocalDpi xmlns:a14="http://schemas.microsoft.com/office/drawing/2010/main" val="0"/>
              </a:ext>
            </a:extLst>
          </a:blip>
          <a:srcRect b="18894"/>
          <a:stretch/>
        </p:blipFill>
        <p:spPr>
          <a:xfrm>
            <a:off x="5181600" y="1295400"/>
            <a:ext cx="3727700" cy="3962400"/>
          </a:xfrm>
          <a:prstGeom prst="rect">
            <a:avLst/>
          </a:prstGeom>
        </p:spPr>
      </p:pic>
      <p:sp>
        <p:nvSpPr>
          <p:cNvPr id="5" name="Content Placeholder 4"/>
          <p:cNvSpPr>
            <a:spLocks noGrp="1"/>
          </p:cNvSpPr>
          <p:nvPr>
            <p:ph type="body" sz="half" idx="2"/>
          </p:nvPr>
        </p:nvSpPr>
        <p:spPr/>
        <p:txBody>
          <a:bodyPr/>
          <a:lstStyle/>
          <a:p>
            <a:r>
              <a:rPr lang="en-US" sz="1800" b="1" dirty="0"/>
              <a:t>Figure 5-5 </a:t>
            </a:r>
            <a:r>
              <a:rPr lang="en-US" sz="1800" dirty="0"/>
              <a:t>To protect files on your device’s </a:t>
            </a:r>
            <a:r>
              <a:rPr lang="en-US" sz="1800" dirty="0" smtClean="0"/>
              <a:t>hard drive </a:t>
            </a:r>
            <a:r>
              <a:rPr lang="en-US" sz="1800" dirty="0"/>
              <a:t>from hackers and other intruders, turn off </a:t>
            </a:r>
            <a:r>
              <a:rPr lang="en-US" sz="1800" dirty="0" smtClean="0"/>
              <a:t>file and </a:t>
            </a:r>
            <a:r>
              <a:rPr lang="en-US" sz="1800" dirty="0"/>
              <a:t>printer sharing on your </a:t>
            </a:r>
            <a:r>
              <a:rPr lang="en-US" sz="1800" dirty="0" smtClean="0"/>
              <a:t>device. Source</a:t>
            </a:r>
            <a:r>
              <a:rPr lang="en-US" sz="1800" dirty="0"/>
              <a:t>: Microsoft</a:t>
            </a:r>
          </a:p>
        </p:txBody>
      </p:sp>
    </p:spTree>
    <p:extLst>
      <p:ext uri="{BB962C8B-B14F-4D97-AF65-F5344CB8AC3E}">
        <p14:creationId xmlns:p14="http://schemas.microsoft.com/office/powerpoint/2010/main" val="404251847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Unauthorized Access and </a:t>
            </a:r>
            <a:r>
              <a:rPr lang="en-US" dirty="0" smtClean="0"/>
              <a:t>Use (3 of 12)</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dirty="0"/>
              <a:t>Access controls define who can access a computer, device, or network; when they can access it; and what actions they can take while accessing it</a:t>
            </a:r>
          </a:p>
          <a:p>
            <a:r>
              <a:rPr lang="en-US" sz="2800" dirty="0"/>
              <a:t>The computer, device, or network should maintain an audit trail </a:t>
            </a:r>
            <a:r>
              <a:rPr lang="en-US" sz="2800" dirty="0" smtClean="0"/>
              <a:t>that </a:t>
            </a:r>
            <a:r>
              <a:rPr lang="en-US" sz="2800" dirty="0"/>
              <a:t>records in a file both successful and unsuccessful access attempts</a:t>
            </a:r>
          </a:p>
          <a:p>
            <a:pPr lvl="1"/>
            <a:r>
              <a:rPr lang="en-US" b="1" dirty="0"/>
              <a:t>User name</a:t>
            </a:r>
          </a:p>
          <a:p>
            <a:pPr lvl="1"/>
            <a:r>
              <a:rPr lang="en-US" b="1" dirty="0"/>
              <a:t>Password</a:t>
            </a:r>
          </a:p>
        </p:txBody>
      </p:sp>
    </p:spTree>
    <p:extLst>
      <p:ext uri="{BB962C8B-B14F-4D97-AF65-F5344CB8AC3E}">
        <p14:creationId xmlns:p14="http://schemas.microsoft.com/office/powerpoint/2010/main" val="16947134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400"/>
            <a:ext cx="8247007" cy="838201"/>
          </a:xfrm>
        </p:spPr>
        <p:txBody>
          <a:bodyPr>
            <a:normAutofit/>
          </a:bodyPr>
          <a:lstStyle/>
          <a:p>
            <a:r>
              <a:rPr lang="en-US" dirty="0"/>
              <a:t>Unauthorized Access and Use </a:t>
            </a:r>
            <a:r>
              <a:rPr lang="en-US" dirty="0" smtClean="0"/>
              <a:t>(4 </a:t>
            </a:r>
            <a:r>
              <a:rPr lang="en-US" dirty="0"/>
              <a:t>of </a:t>
            </a:r>
            <a:r>
              <a:rPr lang="en-US" dirty="0" smtClean="0"/>
              <a:t>12)</a:t>
            </a:r>
            <a:endParaRPr lang="en-US" dirty="0"/>
          </a:p>
        </p:txBody>
      </p:sp>
      <p:pic>
        <p:nvPicPr>
          <p:cNvPr id="6" name="Picture 5" descr="A screenshot shows the log in screen of Citibank’s credit card system for users to enter their User ID and Password.&#10;"/>
          <p:cNvPicPr>
            <a:picLocks noChangeAspect="1"/>
          </p:cNvPicPr>
          <p:nvPr/>
        </p:nvPicPr>
        <p:blipFill rotWithShape="1">
          <a:blip r:embed="rId2" cstate="print">
            <a:extLst>
              <a:ext uri="{28A0092B-C50C-407E-A947-70E740481C1C}">
                <a14:useLocalDpi xmlns:a14="http://schemas.microsoft.com/office/drawing/2010/main" val="0"/>
              </a:ext>
            </a:extLst>
          </a:blip>
          <a:srcRect b="20041"/>
          <a:stretch/>
        </p:blipFill>
        <p:spPr>
          <a:xfrm>
            <a:off x="1905000" y="1143000"/>
            <a:ext cx="5667768" cy="4042408"/>
          </a:xfrm>
          <a:prstGeom prst="rect">
            <a:avLst/>
          </a:prstGeom>
        </p:spPr>
      </p:pic>
      <p:sp>
        <p:nvSpPr>
          <p:cNvPr id="5" name="Content Placeholder 4"/>
          <p:cNvSpPr>
            <a:spLocks noGrp="1"/>
          </p:cNvSpPr>
          <p:nvPr>
            <p:ph type="body" sz="half" idx="2"/>
          </p:nvPr>
        </p:nvSpPr>
        <p:spPr>
          <a:xfrm>
            <a:off x="304800" y="5334000"/>
            <a:ext cx="8534400" cy="838200"/>
          </a:xfrm>
        </p:spPr>
        <p:txBody>
          <a:bodyPr/>
          <a:lstStyle/>
          <a:p>
            <a:r>
              <a:rPr lang="en-US" sz="1800" b="1" dirty="0"/>
              <a:t>Figure 5-6 </a:t>
            </a:r>
            <a:r>
              <a:rPr lang="en-US" sz="1800" dirty="0"/>
              <a:t>Many websites that maintain personal and </a:t>
            </a:r>
            <a:r>
              <a:rPr lang="en-US" sz="1800" dirty="0" smtClean="0"/>
              <a:t>confidential data</a:t>
            </a:r>
            <a:r>
              <a:rPr lang="en-US" sz="1800" dirty="0"/>
              <a:t>, such as Citibank’s credit card system, require a user to enter </a:t>
            </a:r>
            <a:r>
              <a:rPr lang="en-US" sz="1800" dirty="0" smtClean="0"/>
              <a:t>a user </a:t>
            </a:r>
            <a:r>
              <a:rPr lang="en-US" sz="1800" dirty="0"/>
              <a:t>name (user ID) and </a:t>
            </a:r>
            <a:r>
              <a:rPr lang="en-US" sz="1800" dirty="0" smtClean="0"/>
              <a:t>password. Source</a:t>
            </a:r>
            <a:r>
              <a:rPr lang="en-US" sz="1800" dirty="0"/>
              <a:t>: Citigroup Inc</a:t>
            </a:r>
          </a:p>
        </p:txBody>
      </p:sp>
    </p:spTree>
    <p:extLst>
      <p:ext uri="{BB962C8B-B14F-4D97-AF65-F5344CB8AC3E}">
        <p14:creationId xmlns:p14="http://schemas.microsoft.com/office/powerpoint/2010/main" val="317028173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Unauthorized Access and </a:t>
            </a:r>
            <a:r>
              <a:rPr lang="en-US" dirty="0" smtClean="0"/>
              <a:t>Use (5 of 12)</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dirty="0"/>
              <a:t>A passphrase</a:t>
            </a:r>
            <a:r>
              <a:rPr lang="en-US" sz="2800" i="1" dirty="0"/>
              <a:t> </a:t>
            </a:r>
            <a:r>
              <a:rPr lang="en-US" sz="2800" dirty="0"/>
              <a:t>is a private combination of words, often containing mixed capitalization and punctuation, associated with a user name that allows access to certain computer resources</a:t>
            </a:r>
          </a:p>
          <a:p>
            <a:r>
              <a:rPr lang="en-US" sz="2800" dirty="0"/>
              <a:t>A </a:t>
            </a:r>
            <a:r>
              <a:rPr lang="en-US" sz="2800" b="1" dirty="0"/>
              <a:t>PIN</a:t>
            </a:r>
            <a:r>
              <a:rPr lang="en-US" sz="2800" dirty="0"/>
              <a:t> (personal identification number), sometimes called a passcode, is a numeric password, either assigned by a company or selected by a </a:t>
            </a:r>
            <a:r>
              <a:rPr lang="en-US" sz="2800" dirty="0" smtClean="0"/>
              <a:t>user</a:t>
            </a:r>
            <a:endParaRPr lang="en-US" sz="2800" dirty="0"/>
          </a:p>
        </p:txBody>
      </p:sp>
    </p:spTree>
    <p:extLst>
      <p:ext uri="{BB962C8B-B14F-4D97-AF65-F5344CB8AC3E}">
        <p14:creationId xmlns:p14="http://schemas.microsoft.com/office/powerpoint/2010/main" val="43991146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Unauthorized Access and </a:t>
            </a:r>
            <a:r>
              <a:rPr lang="en-US" dirty="0" smtClean="0"/>
              <a:t>Use (6 of 12)</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dirty="0" smtClean="0"/>
              <a:t>A </a:t>
            </a:r>
            <a:r>
              <a:rPr lang="en-US" sz="2800" dirty="0"/>
              <a:t>possessed object is any item that you must possess, or carry with you, in order to gain access to a computer or computer facility</a:t>
            </a:r>
          </a:p>
          <a:p>
            <a:r>
              <a:rPr lang="en-US" sz="2800" dirty="0"/>
              <a:t>A </a:t>
            </a:r>
            <a:r>
              <a:rPr lang="en-US" sz="2800" b="1" dirty="0"/>
              <a:t>biometric device</a:t>
            </a:r>
            <a:r>
              <a:rPr lang="en-US" sz="2800" dirty="0"/>
              <a:t> authenticates a person’s identity by translating a personal characteristic into a digital code that is compared with a digital code stored in a computer or mobile device verifying a physical or behavioral characteristic</a:t>
            </a:r>
          </a:p>
        </p:txBody>
      </p:sp>
    </p:spTree>
    <p:extLst>
      <p:ext uri="{BB962C8B-B14F-4D97-AF65-F5344CB8AC3E}">
        <p14:creationId xmlns:p14="http://schemas.microsoft.com/office/powerpoint/2010/main" val="180975401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Unauthorized Access and Use </a:t>
            </a:r>
            <a:r>
              <a:rPr lang="en-US" dirty="0" smtClean="0"/>
              <a:t>(7 </a:t>
            </a:r>
            <a:r>
              <a:rPr lang="en-US" dirty="0"/>
              <a:t>of </a:t>
            </a:r>
            <a:r>
              <a:rPr lang="en-US" dirty="0" smtClean="0"/>
              <a:t>12)</a:t>
            </a:r>
            <a:endParaRPr lang="en-US" dirty="0"/>
          </a:p>
        </p:txBody>
      </p:sp>
      <p:sp>
        <p:nvSpPr>
          <p:cNvPr id="3" name="Content Placeholder 2"/>
          <p:cNvSpPr>
            <a:spLocks noGrp="1"/>
          </p:cNvSpPr>
          <p:nvPr>
            <p:ph sz="quarter" idx="11"/>
          </p:nvPr>
        </p:nvSpPr>
        <p:spPr>
          <a:xfrm>
            <a:off x="457200" y="1295400"/>
            <a:ext cx="8305800" cy="533400"/>
          </a:xfrm>
        </p:spPr>
        <p:txBody>
          <a:bodyPr/>
          <a:lstStyle/>
          <a:p>
            <a:pPr lvl="0"/>
            <a:r>
              <a:rPr lang="en-US" sz="2400" b="1" dirty="0"/>
              <a:t>Fingerprint </a:t>
            </a:r>
            <a:r>
              <a:rPr lang="en-US" sz="2400" b="1" dirty="0" smtClean="0"/>
              <a:t>reader</a:t>
            </a:r>
            <a:endParaRPr lang="en-US" sz="2400" b="1" dirty="0"/>
          </a:p>
        </p:txBody>
      </p:sp>
      <p:pic>
        <p:nvPicPr>
          <p:cNvPr id="4098" name="Picture 2" descr="An illustration shows a finger placed on a fingerprint reade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473" y="2202087"/>
            <a:ext cx="4295231" cy="336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519169" y="5641676"/>
            <a:ext cx="8032638" cy="454324"/>
          </a:xfrm>
        </p:spPr>
        <p:txBody>
          <a:bodyPr/>
          <a:lstStyle/>
          <a:p>
            <a:r>
              <a:rPr lang="en-US" sz="2000" b="1" dirty="0"/>
              <a:t>Figure 5-8 </a:t>
            </a:r>
            <a:r>
              <a:rPr lang="en-US" sz="2000" dirty="0"/>
              <a:t>A fingerprint reader</a:t>
            </a:r>
            <a:r>
              <a:rPr lang="en-US" sz="2000" dirty="0" smtClean="0"/>
              <a:t>.</a:t>
            </a:r>
            <a:endParaRPr lang="en-US" sz="2000" dirty="0"/>
          </a:p>
        </p:txBody>
      </p:sp>
    </p:spTree>
    <p:extLst>
      <p:ext uri="{BB962C8B-B14F-4D97-AF65-F5344CB8AC3E}">
        <p14:creationId xmlns:p14="http://schemas.microsoft.com/office/powerpoint/2010/main" val="171551328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8" y="76200"/>
            <a:ext cx="8243831" cy="838200"/>
          </a:xfrm>
        </p:spPr>
        <p:txBody>
          <a:bodyPr>
            <a:normAutofit/>
          </a:bodyPr>
          <a:lstStyle/>
          <a:p>
            <a:r>
              <a:rPr lang="en-US" dirty="0"/>
              <a:t>Unauthorized Access and Use </a:t>
            </a:r>
            <a:r>
              <a:rPr lang="en-US" dirty="0" smtClean="0"/>
              <a:t>(8 </a:t>
            </a:r>
            <a:r>
              <a:rPr lang="en-US" dirty="0"/>
              <a:t>of </a:t>
            </a:r>
            <a:r>
              <a:rPr lang="en-US" dirty="0" smtClean="0"/>
              <a:t>12)</a:t>
            </a:r>
            <a:endParaRPr lang="en-US" dirty="0"/>
          </a:p>
        </p:txBody>
      </p:sp>
      <p:sp>
        <p:nvSpPr>
          <p:cNvPr id="3" name="Content Placeholder 2"/>
          <p:cNvSpPr>
            <a:spLocks noGrp="1"/>
          </p:cNvSpPr>
          <p:nvPr>
            <p:ph sz="quarter" idx="11"/>
          </p:nvPr>
        </p:nvSpPr>
        <p:spPr>
          <a:xfrm>
            <a:off x="457200" y="990600"/>
            <a:ext cx="8305800" cy="533400"/>
          </a:xfrm>
        </p:spPr>
        <p:txBody>
          <a:bodyPr/>
          <a:lstStyle/>
          <a:p>
            <a:pPr lvl="0"/>
            <a:r>
              <a:rPr lang="en-US" sz="2400" dirty="0"/>
              <a:t>Face recognition system</a:t>
            </a:r>
            <a:endParaRPr lang="en-US" sz="2400" b="1" dirty="0"/>
          </a:p>
        </p:txBody>
      </p:sp>
      <p:pic>
        <p:nvPicPr>
          <p:cNvPr id="5122" name="Picture 2" descr="An illustration shows three photos: a fingerprint scan on a smart watch; a passcode on a mobile screen; and a user entering a gesture pattern on a scree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070" y="1656397"/>
            <a:ext cx="4955858" cy="367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228600" y="5486400"/>
            <a:ext cx="8763000" cy="692727"/>
          </a:xfrm>
        </p:spPr>
        <p:txBody>
          <a:bodyPr/>
          <a:lstStyle/>
          <a:p>
            <a:r>
              <a:rPr lang="en-US" sz="2000" b="1" dirty="0"/>
              <a:t>Figure 5-9 </a:t>
            </a:r>
            <a:r>
              <a:rPr lang="en-US" sz="2000" dirty="0"/>
              <a:t>Some ways users unlock screens include </a:t>
            </a:r>
            <a:r>
              <a:rPr lang="en-US" sz="2000" dirty="0" smtClean="0"/>
              <a:t>entering a </a:t>
            </a:r>
            <a:r>
              <a:rPr lang="en-US" sz="2000" dirty="0"/>
              <a:t>passcode, scanning a fingerprint, and swiping a </a:t>
            </a:r>
            <a:r>
              <a:rPr lang="en-US" sz="2000" dirty="0" smtClean="0"/>
              <a:t>gesture.</a:t>
            </a:r>
            <a:endParaRPr lang="en-US" sz="2000" dirty="0"/>
          </a:p>
        </p:txBody>
      </p:sp>
    </p:spTree>
    <p:extLst>
      <p:ext uri="{BB962C8B-B14F-4D97-AF65-F5344CB8AC3E}">
        <p14:creationId xmlns:p14="http://schemas.microsoft.com/office/powerpoint/2010/main" val="355197355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dirty="0" smtClean="0"/>
              <a:t>Overview (1 of 2)</a:t>
            </a:r>
            <a:endParaRPr lang="en-US" dirty="0"/>
          </a:p>
        </p:txBody>
      </p:sp>
      <p:sp>
        <p:nvSpPr>
          <p:cNvPr id="3" name="Content Placeholder 2"/>
          <p:cNvSpPr>
            <a:spLocks noGrp="1"/>
          </p:cNvSpPr>
          <p:nvPr>
            <p:ph idx="1"/>
          </p:nvPr>
        </p:nvSpPr>
        <p:spPr>
          <a:xfrm>
            <a:off x="152400" y="1219200"/>
            <a:ext cx="8839200" cy="4953000"/>
          </a:xfrm>
        </p:spPr>
        <p:txBody>
          <a:bodyPr/>
          <a:lstStyle/>
          <a:p>
            <a:pPr lvl="0"/>
            <a:r>
              <a:rPr lang="en-US" dirty="0"/>
              <a:t>Define the term, digital security risks, and briefly describe the types of cybercriminals</a:t>
            </a:r>
          </a:p>
          <a:p>
            <a:pPr lvl="0"/>
            <a:r>
              <a:rPr lang="en-US" dirty="0"/>
              <a:t>Describe various types of Internet and network attacks, and explain ways to safeguard against these attacks</a:t>
            </a:r>
          </a:p>
          <a:p>
            <a:pPr lvl="0"/>
            <a:r>
              <a:rPr lang="en-US" dirty="0"/>
              <a:t>Discuss techniques to prevent unauthorized computer access and use</a:t>
            </a:r>
          </a:p>
          <a:p>
            <a:pPr lvl="0"/>
            <a:r>
              <a:rPr lang="en-US" dirty="0"/>
              <a:t>Explain the ways that software manufacturers protect against software piracy</a:t>
            </a:r>
          </a:p>
          <a:p>
            <a:pPr lvl="0"/>
            <a:r>
              <a:rPr lang="en-US" dirty="0"/>
              <a:t>Discuss how encryption, digital signatures, and digital certificates work</a:t>
            </a:r>
          </a:p>
        </p:txBody>
      </p:sp>
    </p:spTree>
    <p:extLst>
      <p:ext uri="{BB962C8B-B14F-4D97-AF65-F5344CB8AC3E}">
        <p14:creationId xmlns:p14="http://schemas.microsoft.com/office/powerpoint/2010/main" val="402732014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599" cy="914400"/>
          </a:xfrm>
        </p:spPr>
        <p:txBody>
          <a:bodyPr>
            <a:normAutofit/>
          </a:bodyPr>
          <a:lstStyle/>
          <a:p>
            <a:r>
              <a:rPr lang="en-US" dirty="0"/>
              <a:t>Unauthorized Access and Use </a:t>
            </a:r>
            <a:r>
              <a:rPr lang="en-US" dirty="0" smtClean="0"/>
              <a:t>(9 </a:t>
            </a:r>
            <a:r>
              <a:rPr lang="en-US" dirty="0"/>
              <a:t>of </a:t>
            </a:r>
            <a:r>
              <a:rPr lang="en-US" dirty="0" smtClean="0"/>
              <a:t>12)</a:t>
            </a:r>
            <a:endParaRPr lang="en-US" dirty="0"/>
          </a:p>
        </p:txBody>
      </p:sp>
      <p:sp>
        <p:nvSpPr>
          <p:cNvPr id="3" name="Content Placeholder 2"/>
          <p:cNvSpPr>
            <a:spLocks noGrp="1"/>
          </p:cNvSpPr>
          <p:nvPr>
            <p:ph sz="quarter" idx="11"/>
          </p:nvPr>
        </p:nvSpPr>
        <p:spPr>
          <a:xfrm>
            <a:off x="457200" y="990600"/>
            <a:ext cx="8305800" cy="533400"/>
          </a:xfrm>
        </p:spPr>
        <p:txBody>
          <a:bodyPr/>
          <a:lstStyle/>
          <a:p>
            <a:pPr lvl="0"/>
            <a:r>
              <a:rPr lang="en-US" sz="2400" dirty="0"/>
              <a:t>Hand geometry system</a:t>
            </a:r>
          </a:p>
        </p:txBody>
      </p:sp>
      <p:pic>
        <p:nvPicPr>
          <p:cNvPr id="6146" name="Picture 2" descr="A photo shows a woman placing her palm on a geometry system.&#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604963"/>
            <a:ext cx="29527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228600" y="5479473"/>
            <a:ext cx="8763000" cy="692727"/>
          </a:xfrm>
        </p:spPr>
        <p:txBody>
          <a:bodyPr/>
          <a:lstStyle/>
          <a:p>
            <a:r>
              <a:rPr lang="en-US" sz="1800" b="1" dirty="0"/>
              <a:t>Figure 5-10 </a:t>
            </a:r>
            <a:r>
              <a:rPr lang="en-US" sz="1800" dirty="0"/>
              <a:t>A hand geometry </a:t>
            </a:r>
            <a:r>
              <a:rPr lang="en-US" sz="1800" dirty="0" smtClean="0"/>
              <a:t>system verifies </a:t>
            </a:r>
            <a:r>
              <a:rPr lang="en-US" sz="1800" dirty="0"/>
              <a:t>identity based on the shape and</a:t>
            </a:r>
          </a:p>
          <a:p>
            <a:r>
              <a:rPr lang="en-US" sz="1800" dirty="0"/>
              <a:t>size of a person’s </a:t>
            </a:r>
            <a:r>
              <a:rPr lang="en-US" sz="1800" dirty="0" smtClean="0"/>
              <a:t>hand. Courtesy </a:t>
            </a:r>
            <a:r>
              <a:rPr lang="en-US" sz="1800" dirty="0"/>
              <a:t>of Ingersoll Rand Security Technologies</a:t>
            </a:r>
          </a:p>
        </p:txBody>
      </p:sp>
    </p:spTree>
    <p:extLst>
      <p:ext uri="{BB962C8B-B14F-4D97-AF65-F5344CB8AC3E}">
        <p14:creationId xmlns:p14="http://schemas.microsoft.com/office/powerpoint/2010/main" val="413069675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86800" cy="1066800"/>
          </a:xfrm>
        </p:spPr>
        <p:txBody>
          <a:bodyPr>
            <a:noAutofit/>
          </a:bodyPr>
          <a:lstStyle/>
          <a:p>
            <a:r>
              <a:rPr lang="en-US" dirty="0"/>
              <a:t>Unauthorized Access and Use (</a:t>
            </a:r>
            <a:r>
              <a:rPr lang="en-US" dirty="0" smtClean="0"/>
              <a:t>10 </a:t>
            </a:r>
            <a:r>
              <a:rPr lang="en-US" dirty="0"/>
              <a:t>of </a:t>
            </a:r>
            <a:r>
              <a:rPr lang="en-US" dirty="0" smtClean="0"/>
              <a:t>12)</a:t>
            </a:r>
            <a:endParaRPr lang="en-US" dirty="0"/>
          </a:p>
        </p:txBody>
      </p:sp>
      <p:sp>
        <p:nvSpPr>
          <p:cNvPr id="3" name="Content Placeholder 2"/>
          <p:cNvSpPr>
            <a:spLocks noGrp="1"/>
          </p:cNvSpPr>
          <p:nvPr>
            <p:ph sz="quarter" idx="11"/>
          </p:nvPr>
        </p:nvSpPr>
        <p:spPr>
          <a:xfrm>
            <a:off x="457200" y="1502588"/>
            <a:ext cx="4648200" cy="3526612"/>
          </a:xfrm>
        </p:spPr>
        <p:txBody>
          <a:bodyPr/>
          <a:lstStyle/>
          <a:p>
            <a:r>
              <a:rPr lang="en-US" sz="2400" dirty="0"/>
              <a:t>Iris recognition system</a:t>
            </a:r>
          </a:p>
          <a:p>
            <a:r>
              <a:rPr lang="en-US" sz="2400" dirty="0"/>
              <a:t>Signature verification system</a:t>
            </a:r>
          </a:p>
          <a:p>
            <a:pPr lvl="0"/>
            <a:r>
              <a:rPr lang="en-US" sz="2400" dirty="0" smtClean="0"/>
              <a:t>Voice </a:t>
            </a:r>
            <a:r>
              <a:rPr lang="en-US" sz="2400" dirty="0"/>
              <a:t>verification system</a:t>
            </a:r>
          </a:p>
        </p:txBody>
      </p:sp>
      <p:pic>
        <p:nvPicPr>
          <p:cNvPr id="7170" name="Picture 2" descr="A photo shows a man placing his eye on an iris recognition system. A zoom in from the system shows a report of the system indicating the pattern of the iri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660" y="1584914"/>
            <a:ext cx="3467540" cy="329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228600" y="5334000"/>
            <a:ext cx="8763000" cy="762000"/>
          </a:xfrm>
        </p:spPr>
        <p:txBody>
          <a:bodyPr/>
          <a:lstStyle/>
          <a:p>
            <a:r>
              <a:rPr lang="en-US" sz="1800" b="1" dirty="0"/>
              <a:t>Figure 5-10 </a:t>
            </a:r>
            <a:r>
              <a:rPr lang="en-US" sz="1800" dirty="0"/>
              <a:t>A hand geometry </a:t>
            </a:r>
            <a:r>
              <a:rPr lang="en-US" sz="1800" dirty="0" smtClean="0"/>
              <a:t>system verifies </a:t>
            </a:r>
            <a:r>
              <a:rPr lang="en-US" sz="1800" dirty="0"/>
              <a:t>identity based on the shape and</a:t>
            </a:r>
          </a:p>
          <a:p>
            <a:r>
              <a:rPr lang="en-US" sz="1800" dirty="0"/>
              <a:t>size of a person’s </a:t>
            </a:r>
            <a:r>
              <a:rPr lang="en-US" sz="1800" dirty="0" smtClean="0"/>
              <a:t>hand. Courtesy </a:t>
            </a:r>
            <a:r>
              <a:rPr lang="en-US" sz="1800" dirty="0"/>
              <a:t>of Ingersoll Rand Security Technologies</a:t>
            </a:r>
          </a:p>
        </p:txBody>
      </p:sp>
    </p:spTree>
    <p:extLst>
      <p:ext uri="{BB962C8B-B14F-4D97-AF65-F5344CB8AC3E}">
        <p14:creationId xmlns:p14="http://schemas.microsoft.com/office/powerpoint/2010/main" val="130440015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199" cy="838200"/>
          </a:xfrm>
        </p:spPr>
        <p:txBody>
          <a:bodyPr/>
          <a:lstStyle/>
          <a:p>
            <a:r>
              <a:rPr lang="en-US" dirty="0"/>
              <a:t>Unauthorized Access and Use (</a:t>
            </a:r>
            <a:r>
              <a:rPr lang="en-US" dirty="0" smtClean="0"/>
              <a:t>11 </a:t>
            </a:r>
            <a:r>
              <a:rPr lang="en-US" dirty="0"/>
              <a:t>of </a:t>
            </a:r>
            <a:r>
              <a:rPr lang="en-US" dirty="0" smtClean="0"/>
              <a:t>12)</a:t>
            </a:r>
            <a:endParaRPr lang="en-US" dirty="0"/>
          </a:p>
        </p:txBody>
      </p:sp>
      <p:sp>
        <p:nvSpPr>
          <p:cNvPr id="3" name="Content Placeholder 2"/>
          <p:cNvSpPr>
            <a:spLocks noGrp="1"/>
          </p:cNvSpPr>
          <p:nvPr>
            <p:ph sz="quarter" idx="11"/>
          </p:nvPr>
        </p:nvSpPr>
        <p:spPr>
          <a:xfrm>
            <a:off x="381000" y="914400"/>
            <a:ext cx="8686800" cy="838200"/>
          </a:xfrm>
        </p:spPr>
        <p:txBody>
          <a:bodyPr/>
          <a:lstStyle/>
          <a:p>
            <a:r>
              <a:rPr lang="en-US" sz="2400" b="1" dirty="0"/>
              <a:t>Two-step verification</a:t>
            </a:r>
            <a:r>
              <a:rPr lang="en-US" sz="2400" dirty="0"/>
              <a:t> uses two separate methods, one after the next, to verify the identity of a user</a:t>
            </a:r>
            <a:endParaRPr lang="en-US" sz="2400" b="1" dirty="0"/>
          </a:p>
        </p:txBody>
      </p:sp>
      <p:pic>
        <p:nvPicPr>
          <p:cNvPr id="6" name="Picture 5" descr="&quot;An illustration shows four steps involved in the process of authentication with accompanying screenshots at each steps as follows:&#10;Step 1&#10;User signs in to an account on a computer. Accompanying screenshot shows an entertainment website – a xbox sign in page with username and password entered. &#10;Step 2&#10;User is prompted to enter an authentication code, received via text message or email message, before being granted access to the account. Accompanying screenshot shows a Microsoft account window with the code received via message been entered in the respective field and labeled by a callout reading “text message containing security code will be sent to phone number that ends with these 4 digits.”&#10;Step 3&#10;User receives security code in a text message. Accompanying screenshot shows the security code from the text message entered in the field, “Help us protect your account.”&#10;Step 4&#10;User gains entry to account by entering the security code sent in the text message. Accompanying screenshot shows the text message received with the security code represented as a link and being labeled by a callout.&quot;&#10;"/>
          <p:cNvPicPr>
            <a:picLocks noChangeAspect="1"/>
          </p:cNvPicPr>
          <p:nvPr/>
        </p:nvPicPr>
        <p:blipFill rotWithShape="1">
          <a:blip r:embed="rId2">
            <a:extLst>
              <a:ext uri="{28A0092B-C50C-407E-A947-70E740481C1C}">
                <a14:useLocalDpi xmlns:a14="http://schemas.microsoft.com/office/drawing/2010/main" val="0"/>
              </a:ext>
            </a:extLst>
          </a:blip>
          <a:srcRect b="6678"/>
          <a:stretch/>
        </p:blipFill>
        <p:spPr>
          <a:xfrm>
            <a:off x="2438400" y="1752600"/>
            <a:ext cx="4581819" cy="3886200"/>
          </a:xfrm>
          <a:prstGeom prst="rect">
            <a:avLst/>
          </a:prstGeom>
        </p:spPr>
      </p:pic>
      <p:sp>
        <p:nvSpPr>
          <p:cNvPr id="5" name="Content Placeholder 4"/>
          <p:cNvSpPr>
            <a:spLocks noGrp="1"/>
          </p:cNvSpPr>
          <p:nvPr>
            <p:ph type="body" sz="half" idx="2"/>
          </p:nvPr>
        </p:nvSpPr>
        <p:spPr>
          <a:xfrm>
            <a:off x="228600" y="5638800"/>
            <a:ext cx="8763000" cy="533400"/>
          </a:xfrm>
        </p:spPr>
        <p:txBody>
          <a:bodyPr/>
          <a:lstStyle/>
          <a:p>
            <a:r>
              <a:rPr lang="en-US" sz="1800" b="1" dirty="0"/>
              <a:t>Figure 5-12 </a:t>
            </a:r>
            <a:r>
              <a:rPr lang="en-US" sz="1800" dirty="0"/>
              <a:t>This figure shows an example of two-step authentication.</a:t>
            </a:r>
          </a:p>
          <a:p>
            <a:pPr>
              <a:spcBef>
                <a:spcPts val="0"/>
              </a:spcBef>
            </a:pPr>
            <a:r>
              <a:rPr lang="en-US" sz="1800" dirty="0"/>
              <a:t>Source: Microsoft</a:t>
            </a:r>
          </a:p>
        </p:txBody>
      </p:sp>
    </p:spTree>
    <p:extLst>
      <p:ext uri="{BB962C8B-B14F-4D97-AF65-F5344CB8AC3E}">
        <p14:creationId xmlns:p14="http://schemas.microsoft.com/office/powerpoint/2010/main" val="418524704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Unauthorized Access and </a:t>
            </a:r>
            <a:r>
              <a:rPr lang="en-US" dirty="0" smtClean="0"/>
              <a:t>Use (12 of 12)</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b="1" dirty="0"/>
              <a:t>Digital forensics</a:t>
            </a:r>
            <a:r>
              <a:rPr lang="en-US" sz="2800" dirty="0"/>
              <a:t> is the discovery, collection, and analysis of evidence found on computers and networks</a:t>
            </a:r>
          </a:p>
          <a:p>
            <a:r>
              <a:rPr lang="en-US" sz="2800" dirty="0"/>
              <a:t>Many areas use digital </a:t>
            </a:r>
            <a:r>
              <a:rPr lang="en-US" sz="2800" dirty="0" smtClean="0"/>
              <a:t>forensics</a:t>
            </a:r>
          </a:p>
          <a:p>
            <a:pPr lvl="1"/>
            <a:r>
              <a:rPr lang="en-US" dirty="0"/>
              <a:t>Law </a:t>
            </a:r>
            <a:r>
              <a:rPr lang="en-US" dirty="0" smtClean="0"/>
              <a:t>enforcement</a:t>
            </a:r>
            <a:endParaRPr lang="en-US" dirty="0"/>
          </a:p>
          <a:p>
            <a:pPr lvl="1"/>
            <a:r>
              <a:rPr lang="en-US" dirty="0"/>
              <a:t>Criminal prosecutors</a:t>
            </a:r>
          </a:p>
          <a:p>
            <a:pPr lvl="1"/>
            <a:r>
              <a:rPr lang="en-US" dirty="0"/>
              <a:t>Military intelligence</a:t>
            </a:r>
          </a:p>
          <a:p>
            <a:pPr lvl="1"/>
            <a:r>
              <a:rPr lang="en-US" dirty="0"/>
              <a:t>Insurance agencies</a:t>
            </a:r>
          </a:p>
          <a:p>
            <a:pPr lvl="1"/>
            <a:r>
              <a:rPr lang="en-US" dirty="0"/>
              <a:t>Information security </a:t>
            </a:r>
            <a:r>
              <a:rPr lang="en-US" dirty="0" smtClean="0"/>
              <a:t>departments</a:t>
            </a:r>
            <a:endParaRPr lang="en-US" dirty="0"/>
          </a:p>
        </p:txBody>
      </p:sp>
    </p:spTree>
    <p:extLst>
      <p:ext uri="{BB962C8B-B14F-4D97-AF65-F5344CB8AC3E}">
        <p14:creationId xmlns:p14="http://schemas.microsoft.com/office/powerpoint/2010/main" val="43828572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Theft (1 of 4)</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b="1" dirty="0"/>
              <a:t>Software theft</a:t>
            </a:r>
            <a:r>
              <a:rPr lang="en-US" sz="2800" dirty="0"/>
              <a:t> occurs when someone</a:t>
            </a:r>
            <a:r>
              <a:rPr lang="en-US" sz="2800" dirty="0" smtClean="0"/>
              <a:t>:</a:t>
            </a:r>
          </a:p>
          <a:p>
            <a:pPr lvl="1"/>
            <a:r>
              <a:rPr lang="en-US" dirty="0"/>
              <a:t>Steals software media</a:t>
            </a:r>
          </a:p>
          <a:p>
            <a:pPr lvl="1"/>
            <a:r>
              <a:rPr lang="en-US" dirty="0"/>
              <a:t>Intentionally erases programs</a:t>
            </a:r>
          </a:p>
          <a:p>
            <a:pPr lvl="1"/>
            <a:r>
              <a:rPr lang="en-US" dirty="0"/>
              <a:t>Illegally registers and/or activates a program</a:t>
            </a:r>
          </a:p>
          <a:p>
            <a:pPr lvl="1"/>
            <a:r>
              <a:rPr lang="en-US" dirty="0"/>
              <a:t>Illegally copies a </a:t>
            </a:r>
            <a:r>
              <a:rPr lang="en-US" dirty="0" smtClean="0"/>
              <a:t>program</a:t>
            </a:r>
            <a:endParaRPr lang="en-US" dirty="0"/>
          </a:p>
        </p:txBody>
      </p:sp>
    </p:spTree>
    <p:extLst>
      <p:ext uri="{BB962C8B-B14F-4D97-AF65-F5344CB8AC3E}">
        <p14:creationId xmlns:p14="http://schemas.microsoft.com/office/powerpoint/2010/main" val="244789343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Theft (2 of 4)</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dirty="0"/>
              <a:t>Many manufacturers incorporate an activation process into their programs to ensure the software is not installed on more computers than legally licensed</a:t>
            </a:r>
          </a:p>
          <a:p>
            <a:r>
              <a:rPr lang="en-US" sz="2800" dirty="0"/>
              <a:t>During the </a:t>
            </a:r>
            <a:r>
              <a:rPr lang="en-US" sz="2800" b="1" dirty="0"/>
              <a:t>product activation</a:t>
            </a:r>
            <a:r>
              <a:rPr lang="en-US" sz="2800" dirty="0"/>
              <a:t>, which is conducted either online or by phone, users provide the software product’s identification number to associate the software with the computer or mobile device on which the software is installed</a:t>
            </a:r>
          </a:p>
        </p:txBody>
      </p:sp>
    </p:spTree>
    <p:extLst>
      <p:ext uri="{BB962C8B-B14F-4D97-AF65-F5344CB8AC3E}">
        <p14:creationId xmlns:p14="http://schemas.microsoft.com/office/powerpoint/2010/main" val="215340995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Theft (3 of 4)</a:t>
            </a:r>
            <a:endParaRPr lang="en-US" dirty="0"/>
          </a:p>
        </p:txBody>
      </p:sp>
      <p:sp>
        <p:nvSpPr>
          <p:cNvPr id="3" name="Content Placeholder 2"/>
          <p:cNvSpPr>
            <a:spLocks noGrp="1"/>
          </p:cNvSpPr>
          <p:nvPr>
            <p:ph idx="1"/>
          </p:nvPr>
        </p:nvSpPr>
        <p:spPr>
          <a:xfrm>
            <a:off x="228600" y="1295400"/>
            <a:ext cx="8763000" cy="4830763"/>
          </a:xfrm>
        </p:spPr>
        <p:txBody>
          <a:bodyPr/>
          <a:lstStyle/>
          <a:p>
            <a:r>
              <a:rPr lang="en-US" sz="2800" dirty="0"/>
              <a:t>A </a:t>
            </a:r>
            <a:r>
              <a:rPr lang="en-US" sz="2800" b="1" dirty="0"/>
              <a:t>license agreement</a:t>
            </a:r>
            <a:r>
              <a:rPr lang="en-US" sz="2800" dirty="0"/>
              <a:t> is the right to use software</a:t>
            </a:r>
          </a:p>
          <a:p>
            <a:pPr marL="0" indent="0">
              <a:buNone/>
            </a:pPr>
            <a:r>
              <a:rPr lang="en-US" sz="2800" dirty="0"/>
              <a:t>Typical Conditions of a Single-User License Agreement</a:t>
            </a:r>
          </a:p>
          <a:p>
            <a:pPr marL="0" indent="0">
              <a:buNone/>
            </a:pPr>
            <a:r>
              <a:rPr lang="en-US" sz="2800" dirty="0"/>
              <a:t>You can…</a:t>
            </a:r>
          </a:p>
          <a:p>
            <a:pPr lvl="1"/>
            <a:r>
              <a:rPr lang="en-US" dirty="0"/>
              <a:t>Install the software on only one computer or device. (Some </a:t>
            </a:r>
            <a:r>
              <a:rPr lang="en-US" dirty="0" smtClean="0"/>
              <a:t>license agreements allow users to install the software on a specified number of computers and/or mobile devices)</a:t>
            </a:r>
          </a:p>
          <a:p>
            <a:pPr lvl="1"/>
            <a:r>
              <a:rPr lang="en-US" dirty="0" smtClean="0"/>
              <a:t>Make one copy of the software as a backup</a:t>
            </a:r>
          </a:p>
          <a:p>
            <a:pPr lvl="1"/>
            <a:r>
              <a:rPr lang="en-US" dirty="0" smtClean="0"/>
              <a:t>Give or sell the software to another individual, but only if the software is removed from the user’s computer first.</a:t>
            </a:r>
            <a:endParaRPr lang="en-US" dirty="0"/>
          </a:p>
        </p:txBody>
      </p:sp>
    </p:spTree>
    <p:extLst>
      <p:ext uri="{BB962C8B-B14F-4D97-AF65-F5344CB8AC3E}">
        <p14:creationId xmlns:p14="http://schemas.microsoft.com/office/powerpoint/2010/main" val="411499793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Theft (4 of 4)</a:t>
            </a:r>
            <a:endParaRPr lang="en-US" dirty="0"/>
          </a:p>
        </p:txBody>
      </p:sp>
      <p:sp>
        <p:nvSpPr>
          <p:cNvPr id="3" name="Content Placeholder 2"/>
          <p:cNvSpPr>
            <a:spLocks noGrp="1"/>
          </p:cNvSpPr>
          <p:nvPr>
            <p:ph idx="1"/>
          </p:nvPr>
        </p:nvSpPr>
        <p:spPr>
          <a:xfrm>
            <a:off x="76200" y="1295400"/>
            <a:ext cx="8915400" cy="4830763"/>
          </a:xfrm>
        </p:spPr>
        <p:txBody>
          <a:bodyPr/>
          <a:lstStyle/>
          <a:p>
            <a:pPr marL="0" indent="0">
              <a:buNone/>
            </a:pPr>
            <a:r>
              <a:rPr lang="en-US" sz="2800" dirty="0" smtClean="0"/>
              <a:t>You cannot…</a:t>
            </a:r>
          </a:p>
          <a:p>
            <a:pPr lvl="1"/>
            <a:r>
              <a:rPr lang="en-US" dirty="0" smtClean="0"/>
              <a:t>Install the software on a network, such as a school computer lab.</a:t>
            </a:r>
          </a:p>
          <a:p>
            <a:pPr lvl="1"/>
            <a:r>
              <a:rPr lang="en-US" dirty="0" smtClean="0"/>
              <a:t>Give copies to friends and colleagues, while </a:t>
            </a:r>
            <a:r>
              <a:rPr lang="en-US" dirty="0"/>
              <a:t>continuing  </a:t>
            </a:r>
            <a:r>
              <a:rPr lang="en-US" dirty="0" smtClean="0"/>
              <a:t>to use the software.</a:t>
            </a:r>
          </a:p>
          <a:p>
            <a:pPr lvl="1"/>
            <a:r>
              <a:rPr lang="en-US" dirty="0" smtClean="0"/>
              <a:t>Export the software.</a:t>
            </a:r>
          </a:p>
          <a:p>
            <a:pPr lvl="1"/>
            <a:r>
              <a:rPr lang="en-US" dirty="0" smtClean="0"/>
              <a:t>Rent or lease the software.</a:t>
            </a:r>
          </a:p>
          <a:p>
            <a:pPr marL="0" indent="0">
              <a:spcBef>
                <a:spcPts val="1500"/>
              </a:spcBef>
              <a:buNone/>
            </a:pPr>
            <a:r>
              <a:rPr lang="en-US" sz="1800" b="1" dirty="0" smtClean="0"/>
              <a:t>Figure </a:t>
            </a:r>
            <a:r>
              <a:rPr lang="en-US" sz="1800" b="1" dirty="0"/>
              <a:t>5-13 </a:t>
            </a:r>
            <a:r>
              <a:rPr lang="en-US" sz="1800" dirty="0"/>
              <a:t>A user must accept the terms of a license agreement before </a:t>
            </a:r>
            <a:r>
              <a:rPr lang="en-US" sz="1800" dirty="0" smtClean="0"/>
              <a:t>using the </a:t>
            </a:r>
            <a:r>
              <a:rPr lang="en-US" sz="1800" dirty="0"/>
              <a:t>software.</a:t>
            </a:r>
          </a:p>
        </p:txBody>
      </p:sp>
    </p:spTree>
    <p:extLst>
      <p:ext uri="{BB962C8B-B14F-4D97-AF65-F5344CB8AC3E}">
        <p14:creationId xmlns:p14="http://schemas.microsoft.com/office/powerpoint/2010/main" val="170638432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Theft (1 of 4)</a:t>
            </a:r>
            <a:endParaRPr lang="en-US" dirty="0"/>
          </a:p>
        </p:txBody>
      </p:sp>
      <p:sp>
        <p:nvSpPr>
          <p:cNvPr id="3" name="Content Placeholder 2"/>
          <p:cNvSpPr>
            <a:spLocks noGrp="1"/>
          </p:cNvSpPr>
          <p:nvPr>
            <p:ph idx="1"/>
          </p:nvPr>
        </p:nvSpPr>
        <p:spPr>
          <a:xfrm>
            <a:off x="76200" y="1295400"/>
            <a:ext cx="8915400" cy="4830763"/>
          </a:xfrm>
        </p:spPr>
        <p:txBody>
          <a:bodyPr/>
          <a:lstStyle/>
          <a:p>
            <a:r>
              <a:rPr lang="en-US" sz="2800" b="1" dirty="0"/>
              <a:t>Information theft </a:t>
            </a:r>
            <a:r>
              <a:rPr lang="en-US" sz="2800" dirty="0"/>
              <a:t>occurs when someone steals personal or confidential information</a:t>
            </a:r>
          </a:p>
          <a:p>
            <a:r>
              <a:rPr lang="en-US" sz="2800" b="1" dirty="0"/>
              <a:t>Encryption </a:t>
            </a:r>
            <a:r>
              <a:rPr lang="en-US" sz="2800" dirty="0"/>
              <a:t>is a process of converting data that is readable by humans into encoded characters to prevent unauthorized access</a:t>
            </a:r>
            <a:endParaRPr lang="en-US" sz="2800" b="1" dirty="0"/>
          </a:p>
        </p:txBody>
      </p:sp>
    </p:spTree>
    <p:extLst>
      <p:ext uri="{BB962C8B-B14F-4D97-AF65-F5344CB8AC3E}">
        <p14:creationId xmlns:p14="http://schemas.microsoft.com/office/powerpoint/2010/main" val="94236022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44780"/>
            <a:ext cx="8839199" cy="922020"/>
          </a:xfrm>
        </p:spPr>
        <p:txBody>
          <a:bodyPr/>
          <a:lstStyle/>
          <a:p>
            <a:r>
              <a:rPr lang="en-US" dirty="0"/>
              <a:t>Information Theft </a:t>
            </a:r>
            <a:r>
              <a:rPr lang="en-US" dirty="0" smtClean="0"/>
              <a:t>(2 </a:t>
            </a:r>
            <a:r>
              <a:rPr lang="en-US" dirty="0"/>
              <a:t>of 4)</a:t>
            </a:r>
          </a:p>
        </p:txBody>
      </p:sp>
      <p:pic>
        <p:nvPicPr>
          <p:cNvPr id="7" name="Picture 4" descr="&quot;An illustration shows an example of a public key encryption in four steps with illustration as follows:&#10;Step 1&#10;The sender creates a document to be sent via email to the receiver.&#10;Step 2&#10;The sender uses the receiver’s public key to encrypt a message.&#10;Step 3&#10;The receiver uses his or her private key to decrypt the message.&#10;Step 4&#10;The receiver can read or print the decrypted message.&#10;An illustration shows a silhouette of a woman sending an email reading “CONFIDENTIAL: The new plant will be located...” to a silhouette of a man receiving the same. A key encryption reads:  AA311C253; 43025OC; 4CAD078; 32EC8EF.&quot;&#10;"/>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r="20428"/>
          <a:stretch/>
        </p:blipFill>
        <p:spPr>
          <a:xfrm>
            <a:off x="1300348" y="1413164"/>
            <a:ext cx="6472052" cy="4225636"/>
          </a:xfrm>
          <a:prstGeom prst="rect">
            <a:avLst/>
          </a:prstGeom>
        </p:spPr>
      </p:pic>
      <p:sp>
        <p:nvSpPr>
          <p:cNvPr id="5" name="Content Placeholder 4"/>
          <p:cNvSpPr>
            <a:spLocks noGrp="1"/>
          </p:cNvSpPr>
          <p:nvPr>
            <p:ph type="body" sz="half" idx="2"/>
          </p:nvPr>
        </p:nvSpPr>
        <p:spPr>
          <a:xfrm>
            <a:off x="228600" y="5739246"/>
            <a:ext cx="8763000" cy="484909"/>
          </a:xfrm>
        </p:spPr>
        <p:txBody>
          <a:bodyPr/>
          <a:lstStyle/>
          <a:p>
            <a:r>
              <a:rPr lang="en-US" sz="2000" b="1" dirty="0"/>
              <a:t>Figure 5-14 </a:t>
            </a:r>
            <a:r>
              <a:rPr lang="en-US" sz="2000" dirty="0"/>
              <a:t>This </a:t>
            </a:r>
            <a:r>
              <a:rPr lang="en-US" sz="2000" dirty="0" smtClean="0"/>
              <a:t>figure shows </a:t>
            </a:r>
            <a:r>
              <a:rPr lang="en-US" sz="2000" dirty="0"/>
              <a:t>an example </a:t>
            </a:r>
            <a:r>
              <a:rPr lang="en-US" sz="2000" dirty="0" smtClean="0"/>
              <a:t>of public </a:t>
            </a:r>
            <a:r>
              <a:rPr lang="en-US" sz="2000" dirty="0"/>
              <a:t>key encryption.</a:t>
            </a:r>
          </a:p>
        </p:txBody>
      </p:sp>
    </p:spTree>
    <p:extLst>
      <p:ext uri="{BB962C8B-B14F-4D97-AF65-F5344CB8AC3E}">
        <p14:creationId xmlns:p14="http://schemas.microsoft.com/office/powerpoint/2010/main" val="256092170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Overview </a:t>
            </a:r>
            <a:r>
              <a:rPr lang="en-US" dirty="0" smtClean="0"/>
              <a:t>(2 </a:t>
            </a:r>
            <a:r>
              <a:rPr lang="en-US" dirty="0"/>
              <a:t>of 2)</a:t>
            </a:r>
          </a:p>
        </p:txBody>
      </p:sp>
      <p:sp>
        <p:nvSpPr>
          <p:cNvPr id="3" name="Content Placeholder 2"/>
          <p:cNvSpPr>
            <a:spLocks noGrp="1"/>
          </p:cNvSpPr>
          <p:nvPr>
            <p:ph idx="1"/>
          </p:nvPr>
        </p:nvSpPr>
        <p:spPr/>
        <p:txBody>
          <a:bodyPr/>
          <a:lstStyle/>
          <a:p>
            <a:pPr lvl="0"/>
            <a:r>
              <a:rPr lang="en-US" sz="2800" dirty="0"/>
              <a:t>Identify safeguards against hardware theft, vandalism, and failure</a:t>
            </a:r>
          </a:p>
          <a:p>
            <a:pPr lvl="0"/>
            <a:r>
              <a:rPr lang="en-US" sz="2800" dirty="0"/>
              <a:t>Explain options available for backing up</a:t>
            </a:r>
          </a:p>
          <a:p>
            <a:pPr lvl="0"/>
            <a:r>
              <a:rPr lang="en-US" sz="2800" dirty="0"/>
              <a:t>Identify risks and safeguards associated with wireless communications</a:t>
            </a:r>
          </a:p>
          <a:p>
            <a:pPr lvl="0"/>
            <a:r>
              <a:rPr lang="en-US" sz="2800" dirty="0"/>
              <a:t>Recognize issues related to information accuracy, intellectual property rights, codes of conduct, and green computing</a:t>
            </a:r>
          </a:p>
          <a:p>
            <a:pPr lvl="0"/>
            <a:r>
              <a:rPr lang="en-US" sz="2800" dirty="0"/>
              <a:t>Discuss issues surrounding information privacy</a:t>
            </a:r>
          </a:p>
        </p:txBody>
      </p:sp>
    </p:spTree>
    <p:extLst>
      <p:ext uri="{BB962C8B-B14F-4D97-AF65-F5344CB8AC3E}">
        <p14:creationId xmlns:p14="http://schemas.microsoft.com/office/powerpoint/2010/main" val="142334608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Theft (3 of 4)</a:t>
            </a:r>
            <a:endParaRPr lang="en-US" dirty="0"/>
          </a:p>
        </p:txBody>
      </p:sp>
      <p:sp>
        <p:nvSpPr>
          <p:cNvPr id="3" name="Content Placeholder 2"/>
          <p:cNvSpPr>
            <a:spLocks noGrp="1"/>
          </p:cNvSpPr>
          <p:nvPr>
            <p:ph idx="1"/>
          </p:nvPr>
        </p:nvSpPr>
        <p:spPr>
          <a:xfrm>
            <a:off x="76200" y="1295400"/>
            <a:ext cx="8915400" cy="4830763"/>
          </a:xfrm>
        </p:spPr>
        <p:txBody>
          <a:bodyPr/>
          <a:lstStyle/>
          <a:p>
            <a:r>
              <a:rPr lang="en-US" dirty="0"/>
              <a:t>A </a:t>
            </a:r>
            <a:r>
              <a:rPr lang="en-US" b="1" dirty="0"/>
              <a:t>digital signature</a:t>
            </a:r>
            <a:r>
              <a:rPr lang="en-US" dirty="0"/>
              <a:t> is an encrypted code that a person, website, or organization attaches to an electronic message to verify the identity of the message sender</a:t>
            </a:r>
          </a:p>
          <a:p>
            <a:pPr lvl="1"/>
            <a:r>
              <a:rPr lang="en-US" dirty="0"/>
              <a:t>Often used to ensure that an impostor is not participating in an Internet transaction</a:t>
            </a:r>
          </a:p>
          <a:p>
            <a:r>
              <a:rPr lang="en-US" dirty="0"/>
              <a:t>A </a:t>
            </a:r>
            <a:r>
              <a:rPr lang="en-US" b="1" dirty="0"/>
              <a:t>digital certificate</a:t>
            </a:r>
            <a:r>
              <a:rPr lang="en-US" dirty="0"/>
              <a:t> is a notice that guarantees a user or a website is legitimate</a:t>
            </a:r>
          </a:p>
          <a:p>
            <a:r>
              <a:rPr lang="en-US" dirty="0"/>
              <a:t> A website that uses encryption techniques to secure its data is known as a </a:t>
            </a:r>
            <a:r>
              <a:rPr lang="en-US" b="1" dirty="0"/>
              <a:t>secure site</a:t>
            </a:r>
          </a:p>
        </p:txBody>
      </p:sp>
    </p:spTree>
    <p:extLst>
      <p:ext uri="{BB962C8B-B14F-4D97-AF65-F5344CB8AC3E}">
        <p14:creationId xmlns:p14="http://schemas.microsoft.com/office/powerpoint/2010/main" val="382540792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76200"/>
            <a:ext cx="8839199" cy="838200"/>
          </a:xfrm>
        </p:spPr>
        <p:txBody>
          <a:bodyPr/>
          <a:lstStyle/>
          <a:p>
            <a:r>
              <a:rPr lang="en-US" dirty="0"/>
              <a:t>Information Theft </a:t>
            </a:r>
            <a:r>
              <a:rPr lang="en-US" dirty="0" smtClean="0"/>
              <a:t>(4 </a:t>
            </a:r>
            <a:r>
              <a:rPr lang="en-US" dirty="0"/>
              <a:t>of 4)</a:t>
            </a:r>
          </a:p>
        </p:txBody>
      </p:sp>
      <p:sp>
        <p:nvSpPr>
          <p:cNvPr id="5" name="Content Placeholder 4"/>
          <p:cNvSpPr>
            <a:spLocks noGrp="1"/>
          </p:cNvSpPr>
          <p:nvPr>
            <p:ph type="body" sz="half" idx="2"/>
          </p:nvPr>
        </p:nvSpPr>
        <p:spPr>
          <a:xfrm>
            <a:off x="152400" y="5236216"/>
            <a:ext cx="8839200" cy="916004"/>
          </a:xfrm>
        </p:spPr>
        <p:txBody>
          <a:bodyPr/>
          <a:lstStyle/>
          <a:p>
            <a:r>
              <a:rPr lang="en-US" sz="1800" b="1" dirty="0"/>
              <a:t>Figure 5-15 </a:t>
            </a:r>
            <a:r>
              <a:rPr lang="en-US" sz="1800" dirty="0" smtClean="0"/>
              <a:t>Web addresses </a:t>
            </a:r>
            <a:r>
              <a:rPr lang="en-US" sz="1800" dirty="0"/>
              <a:t>of secure </a:t>
            </a:r>
            <a:r>
              <a:rPr lang="en-US" sz="1800" dirty="0" smtClean="0"/>
              <a:t>sites, such </a:t>
            </a:r>
            <a:r>
              <a:rPr lang="en-US" sz="1800" dirty="0"/>
              <a:t>as the </a:t>
            </a:r>
            <a:r>
              <a:rPr lang="en-US" sz="1800" dirty="0" smtClean="0"/>
              <a:t>Amazon.com checkout</a:t>
            </a:r>
            <a:r>
              <a:rPr lang="en-US" sz="1800" dirty="0"/>
              <a:t>, often </a:t>
            </a:r>
            <a:r>
              <a:rPr lang="en-US" sz="1800" dirty="0" smtClean="0"/>
              <a:t>begin with </a:t>
            </a:r>
            <a:r>
              <a:rPr lang="en-US" sz="1800" dirty="0"/>
              <a:t>https instead </a:t>
            </a:r>
            <a:r>
              <a:rPr lang="en-US" sz="1800" dirty="0" smtClean="0"/>
              <a:t>of http</a:t>
            </a:r>
            <a:r>
              <a:rPr lang="en-US" sz="1800" dirty="0"/>
              <a:t>. Browsers also </a:t>
            </a:r>
            <a:r>
              <a:rPr lang="en-US" sz="1800" dirty="0" smtClean="0"/>
              <a:t>often display </a:t>
            </a:r>
            <a:r>
              <a:rPr lang="en-US" sz="1800" dirty="0"/>
              <a:t>a lock symbol </a:t>
            </a:r>
            <a:r>
              <a:rPr lang="en-US" sz="1800" dirty="0" smtClean="0"/>
              <a:t>in the </a:t>
            </a:r>
            <a:r>
              <a:rPr lang="en-US" sz="1800" dirty="0"/>
              <a:t>address bar, </a:t>
            </a:r>
            <a:r>
              <a:rPr lang="en-US" sz="1800" dirty="0" smtClean="0"/>
              <a:t>which you </a:t>
            </a:r>
            <a:r>
              <a:rPr lang="en-US" sz="1800" dirty="0"/>
              <a:t>usually can click </a:t>
            </a:r>
            <a:r>
              <a:rPr lang="en-US" sz="1800" dirty="0" smtClean="0"/>
              <a:t>to see </a:t>
            </a:r>
            <a:r>
              <a:rPr lang="en-US" sz="1800" dirty="0"/>
              <a:t>the associated </a:t>
            </a:r>
            <a:r>
              <a:rPr lang="en-US" sz="1800" dirty="0" smtClean="0"/>
              <a:t>digital certificate. </a:t>
            </a:r>
          </a:p>
        </p:txBody>
      </p:sp>
      <p:pic>
        <p:nvPicPr>
          <p:cNvPr id="6" name="Picture 4" descr="A screenshot shows a shopping mart website with labels on the address bar as follows: https, at the beginning; and a lock icon, at the end are highlighted and labeled by a callout reading “indicates secure webpage.” The lock icon is labeled by a callout reading “click lock to view certificates.” A zoom in screen shows the certificate information dialog box.&#10;"/>
          <p:cNvPicPr>
            <a:picLocks noChangeAspect="1"/>
          </p:cNvPicPr>
          <p:nvPr/>
        </p:nvPicPr>
        <p:blipFill rotWithShape="1">
          <a:blip r:embed="rId2">
            <a:extLst>
              <a:ext uri="{28A0092B-C50C-407E-A947-70E740481C1C}">
                <a14:useLocalDpi xmlns:a14="http://schemas.microsoft.com/office/drawing/2010/main" val="0"/>
              </a:ext>
            </a:extLst>
          </a:blip>
          <a:srcRect l="36156"/>
          <a:stretch/>
        </p:blipFill>
        <p:spPr>
          <a:xfrm>
            <a:off x="2568977" y="955964"/>
            <a:ext cx="4135544" cy="4225636"/>
          </a:xfrm>
          <a:prstGeom prst="rect">
            <a:avLst/>
          </a:prstGeom>
        </p:spPr>
      </p:pic>
    </p:spTree>
    <p:extLst>
      <p:ext uri="{BB962C8B-B14F-4D97-AF65-F5344CB8AC3E}">
        <p14:creationId xmlns:p14="http://schemas.microsoft.com/office/powerpoint/2010/main" val="95303236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8382000" cy="1039091"/>
          </a:xfrm>
        </p:spPr>
        <p:txBody>
          <a:bodyPr>
            <a:noAutofit/>
          </a:bodyPr>
          <a:lstStyle/>
          <a:p>
            <a:r>
              <a:rPr lang="en-US" dirty="0"/>
              <a:t>Hardware Theft, Vandalism, and </a:t>
            </a:r>
            <a:r>
              <a:rPr lang="en-US" dirty="0" smtClean="0"/>
              <a:t>Failure (1 of 2)</a:t>
            </a:r>
            <a:endParaRPr lang="en-US" dirty="0"/>
          </a:p>
        </p:txBody>
      </p:sp>
      <p:sp>
        <p:nvSpPr>
          <p:cNvPr id="3" name="Content Placeholder 2"/>
          <p:cNvSpPr>
            <a:spLocks noGrp="1"/>
          </p:cNvSpPr>
          <p:nvPr>
            <p:ph idx="1"/>
          </p:nvPr>
        </p:nvSpPr>
        <p:spPr>
          <a:xfrm>
            <a:off x="76200" y="1295400"/>
            <a:ext cx="8915400" cy="4830763"/>
          </a:xfrm>
        </p:spPr>
        <p:txBody>
          <a:bodyPr/>
          <a:lstStyle/>
          <a:p>
            <a:pPr marL="465138" indent="-465138"/>
            <a:r>
              <a:rPr lang="en-US" sz="2800" dirty="0"/>
              <a:t>Hardware theft is the act of stealing digital </a:t>
            </a:r>
            <a:r>
              <a:rPr lang="en-US" sz="2800" dirty="0" smtClean="0"/>
              <a:t>equipment</a:t>
            </a:r>
            <a:endParaRPr lang="en-US" sz="2800" b="1" dirty="0" smtClean="0"/>
          </a:p>
          <a:p>
            <a:pPr marL="465138" indent="-465138"/>
            <a:r>
              <a:rPr lang="en-US" sz="2800" dirty="0" smtClean="0"/>
              <a:t>Hardware </a:t>
            </a:r>
            <a:r>
              <a:rPr lang="en-US" sz="2800" dirty="0"/>
              <a:t>vandalism involves defacing or destroying digital equipment</a:t>
            </a:r>
            <a:endParaRPr lang="en-US" sz="2800" b="1" dirty="0"/>
          </a:p>
        </p:txBody>
      </p:sp>
    </p:spTree>
    <p:extLst>
      <p:ext uri="{BB962C8B-B14F-4D97-AF65-F5344CB8AC3E}">
        <p14:creationId xmlns:p14="http://schemas.microsoft.com/office/powerpoint/2010/main" val="269756547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709"/>
            <a:ext cx="8382000" cy="1039091"/>
          </a:xfrm>
        </p:spPr>
        <p:txBody>
          <a:bodyPr>
            <a:noAutofit/>
          </a:bodyPr>
          <a:lstStyle/>
          <a:p>
            <a:r>
              <a:rPr lang="en-US" dirty="0"/>
              <a:t>Hardware Theft, Vandalism, and </a:t>
            </a:r>
            <a:r>
              <a:rPr lang="en-US" dirty="0" smtClean="0"/>
              <a:t>Failure (2 of 2)</a:t>
            </a:r>
            <a:endParaRPr lang="en-US" dirty="0"/>
          </a:p>
        </p:txBody>
      </p:sp>
      <p:sp>
        <p:nvSpPr>
          <p:cNvPr id="3" name="Content Placeholder 2"/>
          <p:cNvSpPr>
            <a:spLocks noGrp="1"/>
          </p:cNvSpPr>
          <p:nvPr>
            <p:ph idx="1"/>
          </p:nvPr>
        </p:nvSpPr>
        <p:spPr>
          <a:xfrm>
            <a:off x="76200" y="1219200"/>
            <a:ext cx="8915400" cy="4953000"/>
          </a:xfrm>
        </p:spPr>
        <p:txBody>
          <a:bodyPr/>
          <a:lstStyle/>
          <a:p>
            <a:r>
              <a:rPr lang="en-US" sz="2800" dirty="0"/>
              <a:t>Hardware </a:t>
            </a:r>
            <a:r>
              <a:rPr lang="en-US" sz="2800" dirty="0" smtClean="0"/>
              <a:t>Theft and Vandalism Safeguards</a:t>
            </a:r>
          </a:p>
          <a:p>
            <a:pPr lvl="1"/>
            <a:r>
              <a:rPr lang="en-US" dirty="0" smtClean="0"/>
              <a:t>Physical access controls (i.e., locked doors and windows)</a:t>
            </a:r>
          </a:p>
          <a:p>
            <a:pPr lvl="1"/>
            <a:r>
              <a:rPr lang="en-US" dirty="0" smtClean="0"/>
              <a:t>Alarm system</a:t>
            </a:r>
          </a:p>
          <a:p>
            <a:pPr lvl="1"/>
            <a:r>
              <a:rPr lang="en-US" dirty="0" smtClean="0"/>
              <a:t>Physical security devices (i.e., cables and locks)</a:t>
            </a:r>
          </a:p>
          <a:p>
            <a:pPr lvl="1"/>
            <a:r>
              <a:rPr lang="en-US" dirty="0" smtClean="0"/>
              <a:t>Devices-tracking app</a:t>
            </a:r>
          </a:p>
          <a:p>
            <a:r>
              <a:rPr lang="en-US" sz="2800" dirty="0" smtClean="0"/>
              <a:t>Hardware Failure Safeguards</a:t>
            </a:r>
          </a:p>
          <a:p>
            <a:pPr lvl="1"/>
            <a:r>
              <a:rPr lang="en-US" dirty="0" smtClean="0"/>
              <a:t>Surge protector</a:t>
            </a:r>
          </a:p>
          <a:p>
            <a:pPr lvl="1"/>
            <a:r>
              <a:rPr lang="en-US" dirty="0" smtClean="0"/>
              <a:t>Uninterruptible power supply (UPS)</a:t>
            </a:r>
          </a:p>
          <a:p>
            <a:pPr lvl="1"/>
            <a:r>
              <a:rPr lang="en-US" dirty="0" smtClean="0"/>
              <a:t>Duplicate components or duplicate computers</a:t>
            </a:r>
          </a:p>
          <a:p>
            <a:pPr lvl="1"/>
            <a:r>
              <a:rPr lang="en-US" dirty="0" smtClean="0"/>
              <a:t>Fault-tolerant computer</a:t>
            </a:r>
            <a:endParaRPr lang="en-US" dirty="0"/>
          </a:p>
          <a:p>
            <a:pPr marL="0" indent="0">
              <a:buNone/>
            </a:pPr>
            <a:r>
              <a:rPr lang="en-US" sz="1800" dirty="0"/>
              <a:t>Figure 5-16 Summary of safeguards against </a:t>
            </a:r>
            <a:r>
              <a:rPr lang="en-US" sz="1800" dirty="0" smtClean="0"/>
              <a:t>hardware theft</a:t>
            </a:r>
            <a:r>
              <a:rPr lang="en-US" sz="1800" dirty="0"/>
              <a:t>, vandalism, and failure</a:t>
            </a:r>
            <a:r>
              <a:rPr lang="en-US" sz="1800" dirty="0" smtClean="0"/>
              <a:t>.</a:t>
            </a:r>
            <a:endParaRPr lang="en-US" sz="1800" dirty="0"/>
          </a:p>
        </p:txBody>
      </p:sp>
    </p:spTree>
    <p:extLst>
      <p:ext uri="{BB962C8B-B14F-4D97-AF65-F5344CB8AC3E}">
        <p14:creationId xmlns:p14="http://schemas.microsoft.com/office/powerpoint/2010/main" val="229766222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76200"/>
            <a:ext cx="7966364" cy="1143000"/>
          </a:xfrm>
        </p:spPr>
        <p:txBody>
          <a:bodyPr>
            <a:noAutofit/>
          </a:bodyPr>
          <a:lstStyle/>
          <a:p>
            <a:r>
              <a:rPr lang="en-US" dirty="0"/>
              <a:t>Backing Up – The Ultimate Safeguard </a:t>
            </a:r>
            <a:r>
              <a:rPr lang="en-US" dirty="0" smtClean="0"/>
              <a:t>(1 of 4)</a:t>
            </a:r>
            <a:endParaRPr lang="en-US" dirty="0"/>
          </a:p>
        </p:txBody>
      </p:sp>
      <p:sp>
        <p:nvSpPr>
          <p:cNvPr id="3" name="Content Placeholder 2"/>
          <p:cNvSpPr>
            <a:spLocks noGrp="1"/>
          </p:cNvSpPr>
          <p:nvPr>
            <p:ph sz="quarter" idx="11"/>
          </p:nvPr>
        </p:nvSpPr>
        <p:spPr>
          <a:xfrm>
            <a:off x="228600" y="1295400"/>
            <a:ext cx="8763000" cy="2514600"/>
          </a:xfrm>
        </p:spPr>
        <p:txBody>
          <a:bodyPr/>
          <a:lstStyle/>
          <a:p>
            <a:r>
              <a:rPr lang="en-US" dirty="0"/>
              <a:t>A </a:t>
            </a:r>
            <a:r>
              <a:rPr lang="en-US" b="1" dirty="0"/>
              <a:t>backup</a:t>
            </a:r>
            <a:r>
              <a:rPr lang="en-US" dirty="0"/>
              <a:t> is a duplicate of a file, program, or media that can be used if the original is lost, damaged, or destroyed</a:t>
            </a:r>
          </a:p>
          <a:p>
            <a:pPr lvl="1"/>
            <a:r>
              <a:rPr lang="en-US" dirty="0"/>
              <a:t>To </a:t>
            </a:r>
            <a:r>
              <a:rPr lang="en-US" b="1" dirty="0"/>
              <a:t>back up</a:t>
            </a:r>
            <a:r>
              <a:rPr lang="en-US" dirty="0"/>
              <a:t> a file means to make a copy of it</a:t>
            </a:r>
          </a:p>
          <a:p>
            <a:r>
              <a:rPr lang="en-US" dirty="0"/>
              <a:t>Off-site backups are stored in a location separate from the computer or mobile device site</a:t>
            </a:r>
          </a:p>
        </p:txBody>
      </p:sp>
      <p:pic>
        <p:nvPicPr>
          <p:cNvPr id="2050" name="Picture 2" descr="A call out with a text &quot;Cloud Storag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3962400"/>
            <a:ext cx="48196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27906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143000"/>
          </a:xfrm>
        </p:spPr>
        <p:txBody>
          <a:bodyPr>
            <a:noAutofit/>
          </a:bodyPr>
          <a:lstStyle/>
          <a:p>
            <a:r>
              <a:rPr lang="en-US" dirty="0"/>
              <a:t>Backing Up – The Ultimate Safeguard </a:t>
            </a:r>
            <a:r>
              <a:rPr lang="en-US" dirty="0" smtClean="0"/>
              <a:t>(2 of 4)</a:t>
            </a:r>
            <a:endParaRPr lang="en-US" dirty="0"/>
          </a:p>
        </p:txBody>
      </p:sp>
      <p:sp>
        <p:nvSpPr>
          <p:cNvPr id="3" name="Content Placeholder 2"/>
          <p:cNvSpPr>
            <a:spLocks noGrp="1"/>
          </p:cNvSpPr>
          <p:nvPr>
            <p:ph sz="quarter" idx="11"/>
          </p:nvPr>
        </p:nvSpPr>
        <p:spPr>
          <a:xfrm>
            <a:off x="228600" y="1371600"/>
            <a:ext cx="5486400" cy="4114800"/>
          </a:xfrm>
        </p:spPr>
        <p:txBody>
          <a:bodyPr/>
          <a:lstStyle/>
          <a:p>
            <a:r>
              <a:rPr lang="en-US" dirty="0"/>
              <a:t>Categories of backups:</a:t>
            </a:r>
          </a:p>
          <a:p>
            <a:pPr lvl="1"/>
            <a:r>
              <a:rPr lang="en-US" dirty="0"/>
              <a:t>Full</a:t>
            </a:r>
          </a:p>
          <a:p>
            <a:pPr lvl="1"/>
            <a:r>
              <a:rPr lang="en-US" dirty="0"/>
              <a:t>Differential</a:t>
            </a:r>
          </a:p>
          <a:p>
            <a:pPr lvl="1"/>
            <a:r>
              <a:rPr lang="en-US" dirty="0"/>
              <a:t>Incremental</a:t>
            </a:r>
          </a:p>
          <a:p>
            <a:pPr lvl="1"/>
            <a:r>
              <a:rPr lang="en-US" dirty="0"/>
              <a:t>Selective</a:t>
            </a:r>
          </a:p>
          <a:p>
            <a:pPr lvl="1"/>
            <a:r>
              <a:rPr lang="en-US" dirty="0"/>
              <a:t>Continuous data protection</a:t>
            </a:r>
          </a:p>
          <a:p>
            <a:pPr lvl="1"/>
            <a:r>
              <a:rPr lang="en-US" dirty="0" smtClean="0"/>
              <a:t>Cloud</a:t>
            </a:r>
          </a:p>
          <a:p>
            <a:pPr marL="465138" lvl="1" indent="-465138">
              <a:buFont typeface="Arial" pitchFamily="34" charset="0"/>
              <a:buChar char="•"/>
            </a:pPr>
            <a:r>
              <a:rPr lang="en-US" sz="2600" dirty="0"/>
              <a:t>Three-generation backup </a:t>
            </a:r>
            <a:r>
              <a:rPr lang="en-US" sz="2600" dirty="0" smtClean="0"/>
              <a:t>policy</a:t>
            </a:r>
          </a:p>
        </p:txBody>
      </p:sp>
      <p:pic>
        <p:nvPicPr>
          <p:cNvPr id="3074" name="Picture 2" descr="A flow diagram shows: Grandparent, Parent and ch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1390650"/>
            <a:ext cx="22669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10313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76200"/>
            <a:ext cx="8077200" cy="1143000"/>
          </a:xfrm>
        </p:spPr>
        <p:txBody>
          <a:bodyPr>
            <a:noAutofit/>
          </a:bodyPr>
          <a:lstStyle/>
          <a:p>
            <a:r>
              <a:rPr lang="en-US" dirty="0"/>
              <a:t>Backing Up – The Ultimate Safeguard </a:t>
            </a:r>
            <a:r>
              <a:rPr lang="en-US" dirty="0" smtClean="0"/>
              <a:t>(3 </a:t>
            </a:r>
            <a:r>
              <a:rPr lang="en-US" dirty="0"/>
              <a:t>of </a:t>
            </a:r>
            <a:r>
              <a:rPr lang="en-US" dirty="0" smtClean="0"/>
              <a:t>4)</a:t>
            </a:r>
            <a:endParaRPr lang="en-US" dirty="0"/>
          </a:p>
        </p:txBody>
      </p:sp>
      <p:sp>
        <p:nvSpPr>
          <p:cNvPr id="10" name="Content Placeholder 9"/>
          <p:cNvSpPr>
            <a:spLocks noGrp="1"/>
          </p:cNvSpPr>
          <p:nvPr>
            <p:ph sz="quarter" idx="11"/>
          </p:nvPr>
        </p:nvSpPr>
        <p:spPr>
          <a:xfrm>
            <a:off x="457200" y="1295400"/>
            <a:ext cx="8305800" cy="533400"/>
          </a:xfrm>
        </p:spPr>
        <p:txBody>
          <a:bodyPr/>
          <a:lstStyle/>
          <a:p>
            <a:pPr marL="0" indent="0">
              <a:buNone/>
            </a:pPr>
            <a:r>
              <a:rPr lang="en-US" b="1" dirty="0"/>
              <a:t>Table 5-2 Various Backup Methods</a:t>
            </a:r>
          </a:p>
        </p:txBody>
      </p:sp>
      <p:graphicFrame>
        <p:nvGraphicFramePr>
          <p:cNvPr id="11" name="Table 10"/>
          <p:cNvGraphicFramePr>
            <a:graphicFrameLocks noGrp="1"/>
          </p:cNvGraphicFramePr>
          <p:nvPr>
            <p:extLst>
              <p:ext uri="{D42A27DB-BD31-4B8C-83A1-F6EECF244321}">
                <p14:modId xmlns:p14="http://schemas.microsoft.com/office/powerpoint/2010/main" val="66600782"/>
              </p:ext>
            </p:extLst>
          </p:nvPr>
        </p:nvGraphicFramePr>
        <p:xfrm>
          <a:off x="1524000" y="2133600"/>
          <a:ext cx="6324600" cy="3515360"/>
        </p:xfrm>
        <a:graphic>
          <a:graphicData uri="http://schemas.openxmlformats.org/drawingml/2006/table">
            <a:tbl>
              <a:tblPr firstRow="1" bandRow="1">
                <a:tableStyleId>{5940675A-B579-460E-94D1-54222C63F5DA}</a:tableStyleId>
              </a:tblPr>
              <a:tblGrid>
                <a:gridCol w="1581150"/>
                <a:gridCol w="1581150"/>
                <a:gridCol w="1581150"/>
                <a:gridCol w="1581150"/>
              </a:tblGrid>
              <a:tr h="350520">
                <a:tc>
                  <a:txBody>
                    <a:bodyPr/>
                    <a:lstStyle/>
                    <a:p>
                      <a:r>
                        <a:rPr lang="en-US" sz="1200" b="1" u="none" strike="noStrike" kern="1200" baseline="0" dirty="0" smtClean="0">
                          <a:solidFill>
                            <a:schemeClr val="bg1"/>
                          </a:solidFill>
                          <a:latin typeface="Arial" pitchFamily="34" charset="0"/>
                          <a:cs typeface="Arial" pitchFamily="34" charset="0"/>
                        </a:rPr>
                        <a:t>Type of Backup</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Description</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Advantages</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Disadvantages</a:t>
                      </a:r>
                      <a:endParaRPr lang="en-US" sz="1200" b="1" dirty="0">
                        <a:solidFill>
                          <a:schemeClr val="bg1"/>
                        </a:solidFill>
                        <a:latin typeface="Arial" pitchFamily="34" charset="0"/>
                        <a:cs typeface="Arial" pitchFamily="34" charset="0"/>
                      </a:endParaRPr>
                    </a:p>
                  </a:txBody>
                  <a:tcPr anchor="ctr">
                    <a:solidFill>
                      <a:srgbClr val="8A288F"/>
                    </a:solidFill>
                  </a:tcPr>
                </a:tc>
              </a:tr>
              <a:tr h="584200">
                <a:tc>
                  <a:txBody>
                    <a:bodyPr/>
                    <a:lstStyle/>
                    <a:p>
                      <a:r>
                        <a:rPr lang="en-US" sz="1200" u="none" strike="noStrike" kern="1200" baseline="0" dirty="0" smtClean="0">
                          <a:latin typeface="Arial" pitchFamily="34" charset="0"/>
                          <a:cs typeface="Arial" pitchFamily="34" charset="0"/>
                        </a:rPr>
                        <a:t>Full backup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Copies all of </a:t>
                      </a:r>
                      <a:r>
                        <a:rPr lang="en-US" sz="1200" u="none" strike="noStrike" kern="1200" baseline="0" dirty="0" smtClean="0">
                          <a:latin typeface="Arial" pitchFamily="34" charset="0"/>
                          <a:cs typeface="Arial" pitchFamily="34" charset="0"/>
                        </a:rPr>
                        <a:t>the files on media </a:t>
                      </a:r>
                      <a:r>
                        <a:rPr lang="en-US" sz="1200" u="none" strike="noStrike" kern="1200" baseline="0" dirty="0" smtClean="0">
                          <a:latin typeface="Arial" pitchFamily="34" charset="0"/>
                          <a:cs typeface="Arial" pitchFamily="34" charset="0"/>
                        </a:rPr>
                        <a:t>in the computer.</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Fastest recovery method. All files are saved.</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Longest backup time.</a:t>
                      </a:r>
                      <a:endParaRPr lang="en-US" sz="1200" dirty="0">
                        <a:latin typeface="Arial" pitchFamily="34" charset="0"/>
                        <a:cs typeface="Arial" pitchFamily="34" charset="0"/>
                      </a:endParaRPr>
                    </a:p>
                  </a:txBody>
                  <a:tcPr anchor="ctr"/>
                </a:tc>
              </a:tr>
              <a:tr h="883920">
                <a:tc>
                  <a:txBody>
                    <a:bodyPr/>
                    <a:lstStyle/>
                    <a:p>
                      <a:r>
                        <a:rPr lang="en-US" sz="1200" u="none" strike="noStrike" kern="1200" baseline="0" dirty="0" smtClean="0">
                          <a:latin typeface="Arial" pitchFamily="34" charset="0"/>
                          <a:cs typeface="Arial" pitchFamily="34" charset="0"/>
                        </a:rPr>
                        <a:t>Differential backup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Copies only the files that have changed since the last full backup.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Fast backup method. Requires minimal storage space to back 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Recovery is time-consuming because the last full backup plus the differential backup are needed.</a:t>
                      </a:r>
                      <a:endParaRPr lang="en-US" sz="1200" dirty="0">
                        <a:latin typeface="Arial" pitchFamily="34" charset="0"/>
                        <a:cs typeface="Arial" pitchFamily="34" charset="0"/>
                      </a:endParaRPr>
                    </a:p>
                  </a:txBody>
                  <a:tcPr anchor="ctr"/>
                </a:tc>
              </a:tr>
              <a:tr h="1518920">
                <a:tc>
                  <a:txBody>
                    <a:bodyPr/>
                    <a:lstStyle/>
                    <a:p>
                      <a:r>
                        <a:rPr lang="en-US" sz="1200" u="none" strike="noStrike" kern="1200" baseline="0" dirty="0" smtClean="0">
                          <a:latin typeface="Arial" pitchFamily="34" charset="0"/>
                          <a:cs typeface="Arial" pitchFamily="34" charset="0"/>
                        </a:rPr>
                        <a:t>Incremental backup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Copies only the files that have changed since the last full or incremental backup.</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Fastest backup method. Requires minimal storage space to back up. Only most recent changes saved.</a:t>
                      </a:r>
                      <a:endParaRPr lang="en-US" sz="1200" dirty="0">
                        <a:latin typeface="Arial" pitchFamily="34" charset="0"/>
                        <a:cs typeface="Arial" pitchFamily="34" charset="0"/>
                      </a:endParaRPr>
                    </a:p>
                  </a:txBody>
                  <a:tcPr anchor="ctr"/>
                </a:tc>
                <a:tc>
                  <a:txBody>
                    <a:bodyPr/>
                    <a:lstStyle/>
                    <a:p>
                      <a:r>
                        <a:rPr lang="en-US" sz="1200" u="none" strike="noStrike" kern="1200" baseline="0" dirty="0" smtClean="0">
                          <a:latin typeface="Arial" pitchFamily="34" charset="0"/>
                          <a:cs typeface="Arial" pitchFamily="34" charset="0"/>
                        </a:rPr>
                        <a:t>Recovery is most time-consuming </a:t>
                      </a:r>
                      <a:r>
                        <a:rPr lang="en-US" sz="1200" u="none" strike="noStrike" kern="1200" baseline="0" dirty="0" smtClean="0">
                          <a:latin typeface="Arial" pitchFamily="34" charset="0"/>
                          <a:cs typeface="Arial" pitchFamily="34" charset="0"/>
                        </a:rPr>
                        <a:t>because </a:t>
                      </a:r>
                      <a:r>
                        <a:rPr lang="en-US" sz="1200" u="none" strike="noStrike" kern="1200" baseline="0" dirty="0" smtClean="0">
                          <a:latin typeface="Arial" pitchFamily="34" charset="0"/>
                          <a:cs typeface="Arial" pitchFamily="34" charset="0"/>
                        </a:rPr>
                        <a:t>the last full backup and all incremental backups since the last full backup are needed.</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209161275"/>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
            <a:ext cx="8077200" cy="1143000"/>
          </a:xfrm>
        </p:spPr>
        <p:txBody>
          <a:bodyPr>
            <a:noAutofit/>
          </a:bodyPr>
          <a:lstStyle/>
          <a:p>
            <a:r>
              <a:rPr lang="en-US" dirty="0"/>
              <a:t>Backing Up – The Ultimate Safeguard </a:t>
            </a:r>
            <a:r>
              <a:rPr lang="en-US" dirty="0" smtClean="0"/>
              <a:t>(4 </a:t>
            </a:r>
            <a:r>
              <a:rPr lang="en-US" dirty="0"/>
              <a:t>of </a:t>
            </a:r>
            <a:r>
              <a:rPr lang="en-US" dirty="0" smtClean="0"/>
              <a:t>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558155496"/>
              </p:ext>
            </p:extLst>
          </p:nvPr>
        </p:nvGraphicFramePr>
        <p:xfrm>
          <a:off x="990600" y="1752600"/>
          <a:ext cx="7162800" cy="3276599"/>
        </p:xfrm>
        <a:graphic>
          <a:graphicData uri="http://schemas.openxmlformats.org/drawingml/2006/table">
            <a:tbl>
              <a:tblPr firstRow="1" bandRow="1">
                <a:tableStyleId>{5940675A-B579-460E-94D1-54222C63F5DA}</a:tableStyleId>
              </a:tblPr>
              <a:tblGrid>
                <a:gridCol w="1600200"/>
                <a:gridCol w="1981200"/>
                <a:gridCol w="1790700"/>
                <a:gridCol w="1790700"/>
              </a:tblGrid>
              <a:tr h="290180">
                <a:tc>
                  <a:txBody>
                    <a:bodyPr/>
                    <a:lstStyle/>
                    <a:p>
                      <a:r>
                        <a:rPr lang="en-US" sz="1200" b="1" u="none" strike="noStrike" kern="1200" baseline="0" dirty="0" smtClean="0">
                          <a:solidFill>
                            <a:schemeClr val="bg1"/>
                          </a:solidFill>
                          <a:latin typeface="Arial" pitchFamily="34" charset="0"/>
                          <a:cs typeface="Arial" pitchFamily="34" charset="0"/>
                        </a:rPr>
                        <a:t>Type of Backup</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Description</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Advantages</a:t>
                      </a:r>
                      <a:endParaRPr lang="en-US" sz="12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200" b="1" u="none" strike="noStrike" kern="1200" baseline="0" dirty="0" smtClean="0">
                          <a:solidFill>
                            <a:schemeClr val="bg1"/>
                          </a:solidFill>
                          <a:latin typeface="Arial" pitchFamily="34" charset="0"/>
                          <a:cs typeface="Arial" pitchFamily="34" charset="0"/>
                        </a:rPr>
                        <a:t>Disadvantages</a:t>
                      </a:r>
                      <a:endParaRPr lang="en-US" sz="1200" b="1" dirty="0">
                        <a:solidFill>
                          <a:schemeClr val="bg1"/>
                        </a:solidFill>
                        <a:latin typeface="Arial" pitchFamily="34" charset="0"/>
                        <a:cs typeface="Arial" pitchFamily="34" charset="0"/>
                      </a:endParaRPr>
                    </a:p>
                  </a:txBody>
                  <a:tcPr anchor="ctr">
                    <a:solidFill>
                      <a:srgbClr val="8A288F"/>
                    </a:solidFill>
                  </a:tcPr>
                </a:tc>
              </a:tr>
              <a:tr h="870540">
                <a:tc>
                  <a:txBody>
                    <a:bodyPr/>
                    <a:lstStyle/>
                    <a:p>
                      <a:pPr>
                        <a:spcBef>
                          <a:spcPts val="600"/>
                        </a:spcBef>
                        <a:spcAft>
                          <a:spcPts val="600"/>
                        </a:spcAft>
                      </a:pPr>
                      <a:r>
                        <a:rPr lang="en-US" sz="1200" u="none" strike="noStrike" kern="1200" baseline="0" dirty="0" smtClean="0">
                          <a:latin typeface="Arial" pitchFamily="34" charset="0"/>
                          <a:cs typeface="Arial" pitchFamily="34" charset="0"/>
                        </a:rPr>
                        <a:t>Selective backup</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Users choose which </a:t>
                      </a:r>
                      <a:r>
                        <a:rPr lang="en-US" sz="1200" u="none" strike="noStrike" kern="1200" baseline="0" dirty="0" smtClean="0">
                          <a:latin typeface="Arial" pitchFamily="34" charset="0"/>
                          <a:cs typeface="Arial" pitchFamily="34" charset="0"/>
                        </a:rPr>
                        <a:t>folders and </a:t>
                      </a:r>
                      <a:r>
                        <a:rPr lang="en-US" sz="1200" u="none" strike="noStrike" kern="1200" baseline="0" dirty="0" smtClean="0">
                          <a:latin typeface="Arial" pitchFamily="34" charset="0"/>
                          <a:cs typeface="Arial" pitchFamily="34" charset="0"/>
                        </a:rPr>
                        <a:t>files to include in a backup.</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Fast backup method. Provides great flexibility.</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Difficult to manage individual file </a:t>
                      </a:r>
                      <a:r>
                        <a:rPr lang="en-US" sz="1200" u="none" strike="noStrike" kern="1200" baseline="0" dirty="0" smtClean="0">
                          <a:latin typeface="Arial" pitchFamily="34" charset="0"/>
                          <a:cs typeface="Arial" pitchFamily="34" charset="0"/>
                        </a:rPr>
                        <a:t>backups</a:t>
                      </a:r>
                      <a:r>
                        <a:rPr lang="en-US" sz="1200" u="none" strike="noStrike" kern="1200" baseline="0" dirty="0" smtClean="0">
                          <a:latin typeface="Arial" pitchFamily="34" charset="0"/>
                          <a:cs typeface="Arial" pitchFamily="34" charset="0"/>
                        </a:rPr>
                        <a:t>. Least Manageable of all the </a:t>
                      </a:r>
                      <a:r>
                        <a:rPr lang="en-US" sz="1200" u="none" strike="noStrike" kern="1200" baseline="0" dirty="0" smtClean="0">
                          <a:latin typeface="Arial" pitchFamily="34" charset="0"/>
                          <a:cs typeface="Arial" pitchFamily="34" charset="0"/>
                        </a:rPr>
                        <a:t>backup methods</a:t>
                      </a:r>
                      <a:r>
                        <a:rPr lang="en-US" sz="1200" u="none" strike="noStrike" kern="1200" baseline="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r>
              <a:tr h="673234">
                <a:tc>
                  <a:txBody>
                    <a:bodyPr/>
                    <a:lstStyle/>
                    <a:p>
                      <a:pPr>
                        <a:spcBef>
                          <a:spcPts val="600"/>
                        </a:spcBef>
                        <a:spcAft>
                          <a:spcPts val="600"/>
                        </a:spcAft>
                      </a:pPr>
                      <a:r>
                        <a:rPr lang="en-US" sz="1200" u="none" strike="noStrike" kern="1200" baseline="0" dirty="0" smtClean="0">
                          <a:latin typeface="Arial" pitchFamily="34" charset="0"/>
                          <a:cs typeface="Arial" pitchFamily="34" charset="0"/>
                        </a:rPr>
                        <a:t>Continuous </a:t>
                      </a:r>
                      <a:r>
                        <a:rPr lang="en-US" sz="1200" u="none" strike="noStrike" kern="1200" baseline="0" dirty="0" smtClean="0">
                          <a:latin typeface="Arial" pitchFamily="34" charset="0"/>
                          <a:cs typeface="Arial" pitchFamily="34" charset="0"/>
                        </a:rPr>
                        <a:t>data protection </a:t>
                      </a:r>
                      <a:r>
                        <a:rPr lang="en-US" sz="1200" u="none" strike="noStrike" kern="1200" baseline="0" dirty="0" smtClean="0">
                          <a:latin typeface="Arial" pitchFamily="34" charset="0"/>
                          <a:cs typeface="Arial" pitchFamily="34" charset="0"/>
                        </a:rPr>
                        <a:t>(CDP)</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All data is backed </a:t>
                      </a:r>
                      <a:r>
                        <a:rPr lang="en-US" sz="1200" u="none" strike="noStrike" kern="1200" baseline="0" dirty="0" smtClean="0">
                          <a:latin typeface="Arial" pitchFamily="34" charset="0"/>
                          <a:cs typeface="Arial" pitchFamily="34" charset="0"/>
                        </a:rPr>
                        <a:t>up whenever </a:t>
                      </a:r>
                      <a:r>
                        <a:rPr lang="en-US" sz="1200" u="none" strike="noStrike" kern="1200" baseline="0" dirty="0" smtClean="0">
                          <a:latin typeface="Arial" pitchFamily="34" charset="0"/>
                          <a:cs typeface="Arial" pitchFamily="34" charset="0"/>
                        </a:rPr>
                        <a:t>a change is made.</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The only real-time backup. Very fast recovery of data.</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Very expensive and requires a great amount of storage.</a:t>
                      </a:r>
                      <a:endParaRPr lang="en-US" sz="1200" dirty="0">
                        <a:latin typeface="Arial" pitchFamily="34" charset="0"/>
                        <a:cs typeface="Arial" pitchFamily="34" charset="0"/>
                      </a:endParaRPr>
                    </a:p>
                  </a:txBody>
                  <a:tcPr anchor="ctr"/>
                </a:tc>
              </a:tr>
              <a:tr h="1442645">
                <a:tc>
                  <a:txBody>
                    <a:bodyPr/>
                    <a:lstStyle/>
                    <a:p>
                      <a:pPr>
                        <a:spcBef>
                          <a:spcPts val="600"/>
                        </a:spcBef>
                        <a:spcAft>
                          <a:spcPts val="600"/>
                        </a:spcAft>
                      </a:pPr>
                      <a:r>
                        <a:rPr lang="en-US" sz="1200" u="none" strike="noStrike" kern="1200" baseline="0" dirty="0" smtClean="0">
                          <a:latin typeface="Arial" pitchFamily="34" charset="0"/>
                          <a:cs typeface="Arial" pitchFamily="34" charset="0"/>
                        </a:rPr>
                        <a:t>Cloud backup</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Files are backed up to </a:t>
                      </a:r>
                      <a:r>
                        <a:rPr lang="en-US" sz="1200" u="none" strike="noStrike" kern="1200" baseline="0" dirty="0" smtClean="0">
                          <a:latin typeface="Arial" pitchFamily="34" charset="0"/>
                          <a:cs typeface="Arial" pitchFamily="34" charset="0"/>
                        </a:rPr>
                        <a:t>the cloud </a:t>
                      </a:r>
                      <a:r>
                        <a:rPr lang="en-US" sz="1200" u="none" strike="noStrike" kern="1200" baseline="0" dirty="0" smtClean="0">
                          <a:latin typeface="Arial" pitchFamily="34" charset="0"/>
                          <a:cs typeface="Arial" pitchFamily="34" charset="0"/>
                        </a:rPr>
                        <a:t>as they </a:t>
                      </a:r>
                      <a:r>
                        <a:rPr lang="en-US" sz="1200" u="none" strike="noStrike" kern="1200" baseline="0" dirty="0" smtClean="0">
                          <a:latin typeface="Arial" pitchFamily="34" charset="0"/>
                          <a:cs typeface="Arial" pitchFamily="34" charset="0"/>
                        </a:rPr>
                        <a:t>change</a:t>
                      </a:r>
                      <a:r>
                        <a:rPr lang="en-US" sz="1200" u="none" strike="noStrike" kern="1200" baseline="0" dirty="0" smtClean="0">
                          <a:latin typeface="Arial" pitchFamily="34" charset="0"/>
                          <a:cs typeface="Arial" pitchFamily="34" charset="0"/>
                        </a:rPr>
                        <a:t>.</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Cloud backup provider maintains backup hardware. Files may be retrieved or restored from anywhere with an Internet connection and app on any device.</a:t>
                      </a:r>
                      <a:endParaRPr lang="en-US" sz="1200" dirty="0">
                        <a:latin typeface="Arial" pitchFamily="34" charset="0"/>
                        <a:cs typeface="Arial" pitchFamily="34" charset="0"/>
                      </a:endParaRPr>
                    </a:p>
                  </a:txBody>
                  <a:tcPr anchor="ctr"/>
                </a:tc>
                <a:tc>
                  <a:txBody>
                    <a:bodyPr/>
                    <a:lstStyle/>
                    <a:p>
                      <a:pPr>
                        <a:spcBef>
                          <a:spcPts val="600"/>
                        </a:spcBef>
                        <a:spcAft>
                          <a:spcPts val="600"/>
                        </a:spcAft>
                      </a:pPr>
                      <a:r>
                        <a:rPr lang="en-US" sz="1200" u="none" strike="noStrike" kern="1200" baseline="0" dirty="0" smtClean="0">
                          <a:latin typeface="Arial" pitchFamily="34" charset="0"/>
                          <a:cs typeface="Arial" pitchFamily="34" charset="0"/>
                        </a:rPr>
                        <a:t>Requires an Internet connection and app, otherwise files are marked </a:t>
                      </a:r>
                      <a:r>
                        <a:rPr lang="en-US" sz="1200" u="none" strike="noStrike" kern="1200" baseline="0" dirty="0" smtClean="0">
                          <a:latin typeface="Arial" pitchFamily="34" charset="0"/>
                          <a:cs typeface="Arial" pitchFamily="34" charset="0"/>
                        </a:rPr>
                        <a:t>for backup </a:t>
                      </a:r>
                      <a:r>
                        <a:rPr lang="en-US" sz="1200" u="none" strike="noStrike" kern="1200" baseline="0" dirty="0" smtClean="0">
                          <a:latin typeface="Arial" pitchFamily="34" charset="0"/>
                          <a:cs typeface="Arial" pitchFamily="34" charset="0"/>
                        </a:rPr>
                        <a:t>when the computer goes back online.</a:t>
                      </a:r>
                      <a:endParaRPr lang="en-US" sz="12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76236868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610600" cy="1039091"/>
          </a:xfrm>
        </p:spPr>
        <p:txBody>
          <a:bodyPr>
            <a:noAutofit/>
          </a:bodyPr>
          <a:lstStyle/>
          <a:p>
            <a:r>
              <a:rPr lang="en-US" dirty="0"/>
              <a:t>Wireless </a:t>
            </a:r>
            <a:r>
              <a:rPr lang="en-US" dirty="0" smtClean="0"/>
              <a:t>Security (1 of 2)</a:t>
            </a:r>
            <a:endParaRPr lang="en-US" dirty="0"/>
          </a:p>
        </p:txBody>
      </p:sp>
      <p:pic>
        <p:nvPicPr>
          <p:cNvPr id="7" name="Picture 6" descr="An illustration shows a wireless access router enabling students to wirelessly access the network in various areas of the school campus such as classrooms, library, and dorms. &#10;"/>
          <p:cNvPicPr>
            <a:picLocks noChangeAspect="1"/>
          </p:cNvPicPr>
          <p:nvPr/>
        </p:nvPicPr>
        <p:blipFill rotWithShape="1">
          <a:blip r:embed="rId2">
            <a:extLst>
              <a:ext uri="{28A0092B-C50C-407E-A947-70E740481C1C}">
                <a14:useLocalDpi xmlns:a14="http://schemas.microsoft.com/office/drawing/2010/main" val="0"/>
              </a:ext>
            </a:extLst>
          </a:blip>
          <a:srcRect b="21057"/>
          <a:stretch/>
        </p:blipFill>
        <p:spPr>
          <a:xfrm>
            <a:off x="2133599" y="1143000"/>
            <a:ext cx="4849092" cy="3946208"/>
          </a:xfrm>
          <a:prstGeom prst="rect">
            <a:avLst/>
          </a:prstGeom>
        </p:spPr>
      </p:pic>
      <p:sp>
        <p:nvSpPr>
          <p:cNvPr id="2" name="Content Placeholder 1"/>
          <p:cNvSpPr>
            <a:spLocks noGrp="1"/>
          </p:cNvSpPr>
          <p:nvPr>
            <p:ph type="body" sz="half" idx="2"/>
          </p:nvPr>
        </p:nvSpPr>
        <p:spPr>
          <a:xfrm>
            <a:off x="228600" y="5198947"/>
            <a:ext cx="8763000" cy="973253"/>
          </a:xfrm>
        </p:spPr>
        <p:txBody>
          <a:bodyPr/>
          <a:lstStyle/>
          <a:p>
            <a:r>
              <a:rPr lang="en-US" sz="1800" b="1" dirty="0"/>
              <a:t>Figure 5-18 </a:t>
            </a:r>
            <a:r>
              <a:rPr lang="en-US" sz="1800" dirty="0"/>
              <a:t>Wireless access points or routers around campus </a:t>
            </a:r>
            <a:r>
              <a:rPr lang="en-US" sz="1800" dirty="0" smtClean="0"/>
              <a:t>allow students </a:t>
            </a:r>
            <a:r>
              <a:rPr lang="en-US" sz="1800" dirty="0"/>
              <a:t>to access the school network wirelessly from their </a:t>
            </a:r>
            <a:r>
              <a:rPr lang="en-US" sz="1800" dirty="0" smtClean="0"/>
              <a:t>classrooms, the </a:t>
            </a:r>
            <a:r>
              <a:rPr lang="en-US" sz="1800" dirty="0"/>
              <a:t>library, dorms, and other campus locations</a:t>
            </a:r>
            <a:r>
              <a:rPr lang="en-US" sz="1800" dirty="0" smtClean="0"/>
              <a:t>.</a:t>
            </a:r>
            <a:endParaRPr lang="en-US" sz="1800" dirty="0"/>
          </a:p>
        </p:txBody>
      </p:sp>
    </p:spTree>
    <p:extLst>
      <p:ext uri="{BB962C8B-B14F-4D97-AF65-F5344CB8AC3E}">
        <p14:creationId xmlns:p14="http://schemas.microsoft.com/office/powerpoint/2010/main" val="399504827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Wireless </a:t>
            </a:r>
            <a:r>
              <a:rPr lang="en-US" dirty="0" smtClean="0"/>
              <a:t>Security (2 of 2)</a:t>
            </a:r>
            <a:endParaRPr lang="en-US" dirty="0"/>
          </a:p>
        </p:txBody>
      </p:sp>
      <p:sp>
        <p:nvSpPr>
          <p:cNvPr id="3" name="Content Placeholder 2"/>
          <p:cNvSpPr>
            <a:spLocks noGrp="1"/>
          </p:cNvSpPr>
          <p:nvPr>
            <p:ph idx="1"/>
          </p:nvPr>
        </p:nvSpPr>
        <p:spPr>
          <a:xfrm>
            <a:off x="76200" y="1295400"/>
            <a:ext cx="8915400" cy="4953000"/>
          </a:xfrm>
        </p:spPr>
        <p:txBody>
          <a:bodyPr/>
          <a:lstStyle/>
          <a:p>
            <a:r>
              <a:rPr lang="en-US" sz="2800" dirty="0"/>
              <a:t>Wireless access poses additional security risks</a:t>
            </a:r>
          </a:p>
          <a:p>
            <a:r>
              <a:rPr lang="en-US" sz="2800" dirty="0"/>
              <a:t>Some perpetrators connect to other’s wireless networks to gain free Internet access or confidential data</a:t>
            </a:r>
          </a:p>
          <a:p>
            <a:r>
              <a:rPr lang="en-US" sz="2800" dirty="0"/>
              <a:t>Others connect to a network through an unsecured wireless access point (WAP) or combination router/WAP</a:t>
            </a:r>
          </a:p>
        </p:txBody>
      </p:sp>
    </p:spTree>
    <p:extLst>
      <p:ext uri="{BB962C8B-B14F-4D97-AF65-F5344CB8AC3E}">
        <p14:creationId xmlns:p14="http://schemas.microsoft.com/office/powerpoint/2010/main" val="285712919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Digital Security </a:t>
            </a:r>
            <a:r>
              <a:rPr lang="en-US" dirty="0" smtClean="0"/>
              <a:t>Risks (1 of 3)</a:t>
            </a:r>
            <a:endParaRPr lang="en-US" dirty="0"/>
          </a:p>
        </p:txBody>
      </p:sp>
      <p:sp>
        <p:nvSpPr>
          <p:cNvPr id="7" name="Content Placeholder 6"/>
          <p:cNvSpPr>
            <a:spLocks noGrp="1"/>
          </p:cNvSpPr>
          <p:nvPr>
            <p:ph idx="1"/>
          </p:nvPr>
        </p:nvSpPr>
        <p:spPr/>
        <p:txBody>
          <a:bodyPr/>
          <a:lstStyle/>
          <a:p>
            <a:r>
              <a:rPr lang="en-US" sz="2800" dirty="0"/>
              <a:t>A </a:t>
            </a:r>
            <a:r>
              <a:rPr lang="en-US" sz="2800" b="1" dirty="0"/>
              <a:t>digital security risk</a:t>
            </a:r>
            <a:r>
              <a:rPr lang="en-US" sz="2800" dirty="0"/>
              <a:t> is any event or action that could cause a loss of or damage to a computer or mobile device hardware, software, data, information, or processing capability</a:t>
            </a:r>
          </a:p>
          <a:p>
            <a:r>
              <a:rPr lang="en-US" sz="2800" dirty="0"/>
              <a:t>Any illegal act involving the use of a computer or related devices generally is referred to as a </a:t>
            </a:r>
            <a:r>
              <a:rPr lang="en-US" sz="2800" b="1" dirty="0"/>
              <a:t>computer crime</a:t>
            </a:r>
            <a:endParaRPr lang="en-US" sz="2800" dirty="0"/>
          </a:p>
          <a:p>
            <a:r>
              <a:rPr lang="en-US" sz="2800" dirty="0"/>
              <a:t>A </a:t>
            </a:r>
            <a:r>
              <a:rPr lang="en-US" sz="2800" b="1" dirty="0"/>
              <a:t>cybercrime</a:t>
            </a:r>
            <a:r>
              <a:rPr lang="en-US" sz="2800" dirty="0"/>
              <a:t> is an online or Internet-based illegal act</a:t>
            </a:r>
          </a:p>
        </p:txBody>
      </p:sp>
    </p:spTree>
    <p:extLst>
      <p:ext uri="{BB962C8B-B14F-4D97-AF65-F5344CB8AC3E}">
        <p14:creationId xmlns:p14="http://schemas.microsoft.com/office/powerpoint/2010/main" val="390015940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Ethics and </a:t>
            </a:r>
            <a:r>
              <a:rPr lang="en-US" dirty="0" smtClean="0"/>
              <a:t>Society (1 of 6)</a:t>
            </a:r>
            <a:endParaRPr lang="en-US" dirty="0"/>
          </a:p>
        </p:txBody>
      </p:sp>
      <p:sp>
        <p:nvSpPr>
          <p:cNvPr id="3" name="Content Placeholder 2"/>
          <p:cNvSpPr>
            <a:spLocks noGrp="1"/>
          </p:cNvSpPr>
          <p:nvPr>
            <p:ph idx="1"/>
          </p:nvPr>
        </p:nvSpPr>
        <p:spPr>
          <a:xfrm>
            <a:off x="76200" y="1295400"/>
            <a:ext cx="8915400" cy="4953000"/>
          </a:xfrm>
        </p:spPr>
        <p:txBody>
          <a:bodyPr/>
          <a:lstStyle/>
          <a:p>
            <a:r>
              <a:rPr lang="en-US" b="1" dirty="0"/>
              <a:t>Technology ethics</a:t>
            </a:r>
            <a:r>
              <a:rPr lang="en-US" dirty="0"/>
              <a:t> are the moral guidelines that govern the use of computers, mobile devices, information systems, and related technologies</a:t>
            </a:r>
          </a:p>
          <a:p>
            <a:r>
              <a:rPr lang="en-US" dirty="0"/>
              <a:t>Information accuracy is a concern</a:t>
            </a:r>
          </a:p>
          <a:p>
            <a:pPr lvl="1"/>
            <a:r>
              <a:rPr lang="en-US" dirty="0"/>
              <a:t>Not all information on the web is correct</a:t>
            </a:r>
          </a:p>
        </p:txBody>
      </p:sp>
    </p:spTree>
    <p:extLst>
      <p:ext uri="{BB962C8B-B14F-4D97-AF65-F5344CB8AC3E}">
        <p14:creationId xmlns:p14="http://schemas.microsoft.com/office/powerpoint/2010/main" val="216919395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0286" y="180109"/>
            <a:ext cx="8610600" cy="1039091"/>
          </a:xfrm>
        </p:spPr>
        <p:txBody>
          <a:bodyPr>
            <a:noAutofit/>
          </a:bodyPr>
          <a:lstStyle/>
          <a:p>
            <a:r>
              <a:rPr lang="en-US" dirty="0"/>
              <a:t>Ethics and Society </a:t>
            </a:r>
            <a:r>
              <a:rPr lang="en-US" dirty="0" smtClean="0"/>
              <a:t>(2 </a:t>
            </a:r>
            <a:r>
              <a:rPr lang="en-US" dirty="0"/>
              <a:t>of </a:t>
            </a:r>
            <a:r>
              <a:rPr lang="en-US" dirty="0" smtClean="0"/>
              <a:t>6)</a:t>
            </a:r>
            <a:endParaRPr lang="en-US" dirty="0"/>
          </a:p>
        </p:txBody>
      </p:sp>
      <p:pic>
        <p:nvPicPr>
          <p:cNvPr id="5" name="Picture 4" descr="A photo shows a fruit that looks like an apple on the outside and an orange on the inside.&#10;"/>
          <p:cNvPicPr>
            <a:picLocks noChangeAspect="1"/>
          </p:cNvPicPr>
          <p:nvPr/>
        </p:nvPicPr>
        <p:blipFill rotWithShape="1">
          <a:blip r:embed="rId2">
            <a:extLst>
              <a:ext uri="{28A0092B-C50C-407E-A947-70E740481C1C}">
                <a14:useLocalDpi xmlns:a14="http://schemas.microsoft.com/office/drawing/2010/main" val="0"/>
              </a:ext>
            </a:extLst>
          </a:blip>
          <a:srcRect b="24865"/>
          <a:stretch/>
        </p:blipFill>
        <p:spPr>
          <a:xfrm>
            <a:off x="2427351" y="1285893"/>
            <a:ext cx="4517898" cy="4048107"/>
          </a:xfrm>
          <a:prstGeom prst="rect">
            <a:avLst/>
          </a:prstGeom>
        </p:spPr>
      </p:pic>
      <p:sp>
        <p:nvSpPr>
          <p:cNvPr id="2" name="Content Placeholder 1"/>
          <p:cNvSpPr>
            <a:spLocks noGrp="1"/>
          </p:cNvSpPr>
          <p:nvPr>
            <p:ph type="body" sz="half" idx="2"/>
          </p:nvPr>
        </p:nvSpPr>
        <p:spPr>
          <a:xfrm>
            <a:off x="228600" y="5427948"/>
            <a:ext cx="8763000" cy="744252"/>
          </a:xfrm>
        </p:spPr>
        <p:txBody>
          <a:bodyPr/>
          <a:lstStyle/>
          <a:p>
            <a:r>
              <a:rPr lang="en-US" sz="2000" b="1" dirty="0"/>
              <a:t>Figure 5-20 </a:t>
            </a:r>
            <a:r>
              <a:rPr lang="en-US" sz="2000" dirty="0"/>
              <a:t>This digitally edited </a:t>
            </a:r>
            <a:r>
              <a:rPr lang="en-US" sz="2000" dirty="0" smtClean="0"/>
              <a:t>photo shows </a:t>
            </a:r>
            <a:r>
              <a:rPr lang="en-US" sz="2000" dirty="0"/>
              <a:t>a fruit that looks like an apple </a:t>
            </a:r>
            <a:r>
              <a:rPr lang="en-US" sz="2000" dirty="0" smtClean="0"/>
              <a:t>on the </a:t>
            </a:r>
            <a:r>
              <a:rPr lang="en-US" sz="2000" dirty="0"/>
              <a:t>outside and an orange on the inside</a:t>
            </a:r>
            <a:r>
              <a:rPr lang="en-US" sz="2000" dirty="0" smtClean="0"/>
              <a:t>.</a:t>
            </a:r>
            <a:endParaRPr lang="en-US" sz="2000" dirty="0"/>
          </a:p>
        </p:txBody>
      </p:sp>
    </p:spTree>
    <p:extLst>
      <p:ext uri="{BB962C8B-B14F-4D97-AF65-F5344CB8AC3E}">
        <p14:creationId xmlns:p14="http://schemas.microsoft.com/office/powerpoint/2010/main" val="408012790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Ethics and </a:t>
            </a:r>
            <a:r>
              <a:rPr lang="en-US" dirty="0" smtClean="0"/>
              <a:t>Society (3 of 6)</a:t>
            </a:r>
            <a:endParaRPr lang="en-US" dirty="0"/>
          </a:p>
        </p:txBody>
      </p:sp>
      <p:sp>
        <p:nvSpPr>
          <p:cNvPr id="3" name="Content Placeholder 2"/>
          <p:cNvSpPr>
            <a:spLocks noGrp="1"/>
          </p:cNvSpPr>
          <p:nvPr>
            <p:ph idx="1"/>
          </p:nvPr>
        </p:nvSpPr>
        <p:spPr>
          <a:xfrm>
            <a:off x="76200" y="1295400"/>
            <a:ext cx="8915400" cy="4953000"/>
          </a:xfrm>
        </p:spPr>
        <p:txBody>
          <a:bodyPr/>
          <a:lstStyle/>
          <a:p>
            <a:pPr lvl="0"/>
            <a:r>
              <a:rPr lang="en-US" sz="2800" dirty="0"/>
              <a:t>Intellectual property (IP) refers to unique and original works such as ideas, inventions, art, writings, processes, company and product names, and logos</a:t>
            </a:r>
          </a:p>
          <a:p>
            <a:pPr lvl="0"/>
            <a:r>
              <a:rPr lang="en-US" sz="2800" dirty="0"/>
              <a:t>Intellectual property rights are the rights to which creators are entitled to their work</a:t>
            </a:r>
            <a:endParaRPr lang="en-US" sz="2800" b="1" dirty="0"/>
          </a:p>
          <a:p>
            <a:r>
              <a:rPr lang="en-US" sz="2800" dirty="0"/>
              <a:t>A copyright protects any tangible form of expression</a:t>
            </a:r>
          </a:p>
          <a:p>
            <a:pPr lvl="0"/>
            <a:r>
              <a:rPr lang="en-US" sz="2800" dirty="0"/>
              <a:t>Digital rights management (DRM) is a strategy designed to prevent illegal distribution of movies, music, and other digital content</a:t>
            </a:r>
          </a:p>
        </p:txBody>
      </p:sp>
    </p:spTree>
    <p:extLst>
      <p:ext uri="{BB962C8B-B14F-4D97-AF65-F5344CB8AC3E}">
        <p14:creationId xmlns:p14="http://schemas.microsoft.com/office/powerpoint/2010/main" val="364731821"/>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Ethics and </a:t>
            </a:r>
            <a:r>
              <a:rPr lang="en-US" dirty="0" smtClean="0"/>
              <a:t>Society (4 of 6)</a:t>
            </a:r>
            <a:endParaRPr lang="en-US" dirty="0"/>
          </a:p>
        </p:txBody>
      </p:sp>
      <p:sp>
        <p:nvSpPr>
          <p:cNvPr id="3" name="Content Placeholder 2"/>
          <p:cNvSpPr>
            <a:spLocks noGrp="1"/>
          </p:cNvSpPr>
          <p:nvPr>
            <p:ph idx="1"/>
          </p:nvPr>
        </p:nvSpPr>
        <p:spPr>
          <a:xfrm>
            <a:off x="76200" y="1295400"/>
            <a:ext cx="8915400" cy="4953000"/>
          </a:xfrm>
        </p:spPr>
        <p:txBody>
          <a:bodyPr/>
          <a:lstStyle/>
          <a:p>
            <a:r>
              <a:rPr lang="en-US" sz="2800" dirty="0"/>
              <a:t>A </a:t>
            </a:r>
            <a:r>
              <a:rPr lang="en-US" sz="2800" b="1" dirty="0"/>
              <a:t>code of conduct</a:t>
            </a:r>
            <a:r>
              <a:rPr lang="en-US" sz="2800" dirty="0"/>
              <a:t> is a written guideline that helps determine whether a specification is </a:t>
            </a:r>
            <a:r>
              <a:rPr lang="en-US" sz="2800" dirty="0" smtClean="0"/>
              <a:t>ethical/unethical </a:t>
            </a:r>
            <a:r>
              <a:rPr lang="en-US" sz="2800" dirty="0"/>
              <a:t>or allowed/not </a:t>
            </a:r>
            <a:r>
              <a:rPr lang="en-US" sz="2800" dirty="0" smtClean="0"/>
              <a:t>allowed</a:t>
            </a:r>
          </a:p>
          <a:p>
            <a:pPr marL="0" indent="0">
              <a:buNone/>
            </a:pPr>
            <a:r>
              <a:rPr lang="en-US" sz="2800" dirty="0" smtClean="0"/>
              <a:t>Sample IT Code of Conduct</a:t>
            </a:r>
          </a:p>
          <a:p>
            <a:pPr marL="628650" indent="-514350">
              <a:buFont typeface="+mj-lt"/>
              <a:buAutoNum type="arabicPeriod"/>
            </a:pPr>
            <a:r>
              <a:rPr lang="en-US" dirty="0" smtClean="0"/>
              <a:t>Technology may not be used to harm other people.</a:t>
            </a:r>
          </a:p>
          <a:p>
            <a:pPr marL="628650" indent="-514350">
              <a:buFont typeface="+mj-lt"/>
              <a:buAutoNum type="arabicPeriod"/>
            </a:pPr>
            <a:r>
              <a:rPr lang="en-US" dirty="0" smtClean="0"/>
              <a:t>Employees may not meddle in others’ files</a:t>
            </a:r>
          </a:p>
          <a:p>
            <a:pPr marL="628650" indent="-514350">
              <a:buFont typeface="+mj-lt"/>
              <a:buAutoNum type="arabicPeriod"/>
            </a:pPr>
            <a:r>
              <a:rPr lang="en-US" dirty="0" smtClean="0"/>
              <a:t>Employees may use technology only for purpose in which they have been authorized.</a:t>
            </a:r>
          </a:p>
          <a:p>
            <a:pPr marL="628650" indent="-514350">
              <a:buFont typeface="+mj-lt"/>
              <a:buAutoNum type="arabicPeriod"/>
            </a:pPr>
            <a:r>
              <a:rPr lang="en-US" dirty="0" smtClean="0"/>
              <a:t>Technology may not be used to steal.</a:t>
            </a:r>
          </a:p>
          <a:p>
            <a:pPr marL="628650" indent="-514350">
              <a:buFont typeface="+mj-lt"/>
              <a:buAutoNum type="arabicPeriod"/>
            </a:pPr>
            <a:r>
              <a:rPr lang="en-US" dirty="0"/>
              <a:t>Technology may not be used to bear false witness</a:t>
            </a:r>
            <a:r>
              <a:rPr lang="en-US" dirty="0" smtClean="0"/>
              <a:t>.</a:t>
            </a:r>
            <a:endParaRPr lang="en-US" dirty="0"/>
          </a:p>
        </p:txBody>
      </p:sp>
    </p:spTree>
    <p:extLst>
      <p:ext uri="{BB962C8B-B14F-4D97-AF65-F5344CB8AC3E}">
        <p14:creationId xmlns:p14="http://schemas.microsoft.com/office/powerpoint/2010/main" val="353499499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Ethics and </a:t>
            </a:r>
            <a:r>
              <a:rPr lang="en-US" dirty="0" smtClean="0"/>
              <a:t>Society (5 of 6)</a:t>
            </a:r>
            <a:endParaRPr lang="en-US" dirty="0"/>
          </a:p>
        </p:txBody>
      </p:sp>
      <p:sp>
        <p:nvSpPr>
          <p:cNvPr id="3" name="Content Placeholder 2"/>
          <p:cNvSpPr>
            <a:spLocks noGrp="1"/>
          </p:cNvSpPr>
          <p:nvPr>
            <p:ph idx="1"/>
          </p:nvPr>
        </p:nvSpPr>
        <p:spPr>
          <a:xfrm>
            <a:off x="76200" y="1219200"/>
            <a:ext cx="9067800" cy="4953000"/>
          </a:xfrm>
        </p:spPr>
        <p:txBody>
          <a:bodyPr/>
          <a:lstStyle/>
          <a:p>
            <a:pPr marL="540000" indent="-540000">
              <a:buFont typeface="+mj-lt"/>
              <a:buAutoNum type="arabicPeriod" startAt="6"/>
            </a:pPr>
            <a:r>
              <a:rPr lang="en-US" sz="2800" dirty="0" smtClean="0"/>
              <a:t>Employees may not copy or use software illegally.</a:t>
            </a:r>
          </a:p>
          <a:p>
            <a:pPr marL="540000" indent="-540000">
              <a:buFont typeface="+mj-lt"/>
              <a:buAutoNum type="arabicPeriod" startAt="6"/>
            </a:pPr>
            <a:r>
              <a:rPr lang="en-US" sz="2800" dirty="0" smtClean="0"/>
              <a:t>Employees may not use others’ technology resource without authorization.</a:t>
            </a:r>
          </a:p>
          <a:p>
            <a:pPr marL="540000" indent="-540000">
              <a:buFont typeface="+mj-lt"/>
              <a:buAutoNum type="arabicPeriod" startAt="6"/>
            </a:pPr>
            <a:r>
              <a:rPr lang="en-US" sz="2800" dirty="0" smtClean="0"/>
              <a:t>Employees may not use others’ intellectual property as their own.</a:t>
            </a:r>
          </a:p>
          <a:p>
            <a:pPr marL="540000" indent="-540000">
              <a:buFont typeface="+mj-lt"/>
              <a:buAutoNum type="arabicPeriod" startAt="6"/>
            </a:pPr>
            <a:r>
              <a:rPr lang="en-US" sz="2800" dirty="0" smtClean="0"/>
              <a:t>Employees shall consider the social impact of programs and systems they design.</a:t>
            </a:r>
          </a:p>
          <a:p>
            <a:pPr marL="540000" indent="-540000">
              <a:buFont typeface="+mj-lt"/>
              <a:buAutoNum type="arabicPeriod" startAt="6"/>
            </a:pPr>
            <a:r>
              <a:rPr lang="en-US" sz="2800" dirty="0" smtClean="0"/>
              <a:t>Employees always should use technology in a way that demonstrates consideration and respect for fellow humans.</a:t>
            </a:r>
          </a:p>
        </p:txBody>
      </p:sp>
    </p:spTree>
    <p:extLst>
      <p:ext uri="{BB962C8B-B14F-4D97-AF65-F5344CB8AC3E}">
        <p14:creationId xmlns:p14="http://schemas.microsoft.com/office/powerpoint/2010/main" val="66041493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0"/>
            <a:ext cx="8610600" cy="900545"/>
          </a:xfrm>
        </p:spPr>
        <p:txBody>
          <a:bodyPr>
            <a:noAutofit/>
          </a:bodyPr>
          <a:lstStyle/>
          <a:p>
            <a:r>
              <a:rPr lang="en-US" dirty="0"/>
              <a:t>Ethics and Society </a:t>
            </a:r>
            <a:r>
              <a:rPr lang="en-US" dirty="0" smtClean="0"/>
              <a:t>(6 </a:t>
            </a:r>
            <a:r>
              <a:rPr lang="en-US" dirty="0"/>
              <a:t>of </a:t>
            </a:r>
            <a:r>
              <a:rPr lang="en-US" dirty="0" smtClean="0"/>
              <a:t>6)</a:t>
            </a:r>
            <a:endParaRPr lang="en-US" dirty="0"/>
          </a:p>
        </p:txBody>
      </p:sp>
      <p:sp>
        <p:nvSpPr>
          <p:cNvPr id="6" name="Content Placeholder 5"/>
          <p:cNvSpPr>
            <a:spLocks noGrp="1"/>
          </p:cNvSpPr>
          <p:nvPr>
            <p:ph sz="quarter" idx="11"/>
          </p:nvPr>
        </p:nvSpPr>
        <p:spPr>
          <a:xfrm>
            <a:off x="304800" y="973282"/>
            <a:ext cx="8686800" cy="1177636"/>
          </a:xfrm>
        </p:spPr>
        <p:txBody>
          <a:bodyPr/>
          <a:lstStyle/>
          <a:p>
            <a:r>
              <a:rPr lang="en-US" sz="2400" dirty="0"/>
              <a:t>Green computing involves reducing the electricity and environmental waste while using computers, mobile devices, and related </a:t>
            </a:r>
            <a:r>
              <a:rPr lang="en-US" sz="2400" dirty="0" smtClean="0"/>
              <a:t>technologies</a:t>
            </a:r>
            <a:endParaRPr lang="en-US" sz="2400" b="1" dirty="0"/>
          </a:p>
        </p:txBody>
      </p:sp>
      <p:pic>
        <p:nvPicPr>
          <p:cNvPr id="7" name="Picture 6" descr="&quot;An illustration lists the Green Computing Tips. They are as follows:&#10;1. Conserve Energy&#10;a. Use computers and devices that comply with the ENERGY STAR program.&#10;b. Do not leave a computer or device running overnight.&#10;c. Turn off the monitor, printer, and other devices when not in use.&#10;This is accompanied by energy star logo.&#10;2. Reduce Environmental Waste&#10;a. Use paperless methods to communicate.&#10;b. Recycle paper and buy recycled paper.&#10;c. Recycle toner and ink cartridges, computers, mobile devices, printers, and other devices.&#10;d. Telecommute.&#10;e. Use videoconferencing and VoIP for meetings.&#10;This is accompanied by the recycle icon.&#10;&quot;&#10;"/>
          <p:cNvPicPr>
            <a:picLocks noChangeAspect="1"/>
          </p:cNvPicPr>
          <p:nvPr/>
        </p:nvPicPr>
        <p:blipFill rotWithShape="1">
          <a:blip r:embed="rId2">
            <a:extLst>
              <a:ext uri="{28A0092B-C50C-407E-A947-70E740481C1C}">
                <a14:useLocalDpi xmlns:a14="http://schemas.microsoft.com/office/drawing/2010/main" val="0"/>
              </a:ext>
            </a:extLst>
          </a:blip>
          <a:srcRect b="14493"/>
          <a:stretch/>
        </p:blipFill>
        <p:spPr>
          <a:xfrm>
            <a:off x="2209800" y="2223654"/>
            <a:ext cx="4521270" cy="3262745"/>
          </a:xfrm>
          <a:prstGeom prst="rect">
            <a:avLst/>
          </a:prstGeom>
        </p:spPr>
      </p:pic>
      <p:sp>
        <p:nvSpPr>
          <p:cNvPr id="2" name="Content Placeholder 1"/>
          <p:cNvSpPr>
            <a:spLocks noGrp="1"/>
          </p:cNvSpPr>
          <p:nvPr>
            <p:ph type="body" sz="half" idx="2"/>
          </p:nvPr>
        </p:nvSpPr>
        <p:spPr>
          <a:xfrm>
            <a:off x="152400" y="5562600"/>
            <a:ext cx="8686799" cy="685800"/>
          </a:xfrm>
        </p:spPr>
        <p:txBody>
          <a:bodyPr/>
          <a:lstStyle/>
          <a:p>
            <a:r>
              <a:rPr lang="en-US" sz="1800" b="1" dirty="0"/>
              <a:t>Figure 5-22 </a:t>
            </a:r>
            <a:r>
              <a:rPr lang="en-US" sz="1800" dirty="0"/>
              <a:t>A list of suggestions to make computing healthy for </a:t>
            </a:r>
            <a:r>
              <a:rPr lang="en-US" sz="1800" dirty="0" smtClean="0"/>
              <a:t>the environment</a:t>
            </a:r>
            <a:r>
              <a:rPr lang="en-US" sz="1800" dirty="0"/>
              <a:t>.</a:t>
            </a:r>
          </a:p>
          <a:p>
            <a:r>
              <a:rPr lang="en-US" sz="1600" spc="-30" dirty="0"/>
              <a:t>US Environmental Protection Agency, ENERGY STAR program; Roman Sotola / </a:t>
            </a:r>
            <a:r>
              <a:rPr lang="en-US" sz="1600" spc="-30" dirty="0" smtClean="0"/>
              <a:t>Shutterstock.com</a:t>
            </a:r>
            <a:endParaRPr lang="en-US" sz="1600" spc="-30" dirty="0"/>
          </a:p>
        </p:txBody>
      </p:sp>
    </p:spTree>
    <p:extLst>
      <p:ext uri="{BB962C8B-B14F-4D97-AF65-F5344CB8AC3E}">
        <p14:creationId xmlns:p14="http://schemas.microsoft.com/office/powerpoint/2010/main" val="164735520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Information </a:t>
            </a:r>
            <a:r>
              <a:rPr lang="en-US" dirty="0" smtClean="0"/>
              <a:t>Privacy (1 of </a:t>
            </a:r>
            <a:r>
              <a:rPr lang="en-US" dirty="0" smtClean="0"/>
              <a:t>10)</a:t>
            </a:r>
            <a:endParaRPr lang="en-US" dirty="0"/>
          </a:p>
        </p:txBody>
      </p:sp>
      <p:sp>
        <p:nvSpPr>
          <p:cNvPr id="3" name="Content Placeholder 2"/>
          <p:cNvSpPr>
            <a:spLocks noGrp="1"/>
          </p:cNvSpPr>
          <p:nvPr>
            <p:ph idx="1"/>
          </p:nvPr>
        </p:nvSpPr>
        <p:spPr>
          <a:xfrm>
            <a:off x="76200" y="1219200"/>
            <a:ext cx="9067800" cy="4953000"/>
          </a:xfrm>
        </p:spPr>
        <p:txBody>
          <a:bodyPr/>
          <a:lstStyle/>
          <a:p>
            <a:r>
              <a:rPr lang="en-US" sz="2800" b="1" dirty="0"/>
              <a:t>Information privacy </a:t>
            </a:r>
            <a:r>
              <a:rPr lang="en-US" sz="2800" dirty="0"/>
              <a:t>refers to the right of individuals and companies to deny or restrict the collection, use, and dissemination of information about them</a:t>
            </a:r>
          </a:p>
          <a:p>
            <a:r>
              <a:rPr lang="en-US" sz="2800" dirty="0"/>
              <a:t>Huge databases store data online</a:t>
            </a:r>
          </a:p>
          <a:p>
            <a:r>
              <a:rPr lang="en-US" sz="2800" dirty="0"/>
              <a:t>Websites often collect data about you, so that they can customize advertisements and send you personalized email messages</a:t>
            </a:r>
          </a:p>
          <a:p>
            <a:r>
              <a:rPr lang="en-US" sz="2800" dirty="0"/>
              <a:t>Some employers monitor your computer usage and email messages</a:t>
            </a:r>
          </a:p>
        </p:txBody>
      </p:sp>
    </p:spTree>
    <p:extLst>
      <p:ext uri="{BB962C8B-B14F-4D97-AF65-F5344CB8AC3E}">
        <p14:creationId xmlns:p14="http://schemas.microsoft.com/office/powerpoint/2010/main" val="275691731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Information Privacy </a:t>
            </a:r>
            <a:r>
              <a:rPr lang="en-US" dirty="0" smtClean="0"/>
              <a:t>(2 </a:t>
            </a:r>
            <a:r>
              <a:rPr lang="en-US" dirty="0"/>
              <a:t>of </a:t>
            </a:r>
            <a:r>
              <a:rPr lang="en-US" dirty="0" smtClean="0"/>
              <a:t>10)</a:t>
            </a:r>
            <a:endParaRPr lang="en-US" dirty="0"/>
          </a:p>
        </p:txBody>
      </p:sp>
      <p:sp>
        <p:nvSpPr>
          <p:cNvPr id="3" name="Content Placeholder 2"/>
          <p:cNvSpPr>
            <a:spLocks noGrp="1"/>
          </p:cNvSpPr>
          <p:nvPr>
            <p:ph idx="1"/>
          </p:nvPr>
        </p:nvSpPr>
        <p:spPr>
          <a:xfrm>
            <a:off x="152400" y="1219200"/>
            <a:ext cx="8839200" cy="4953000"/>
          </a:xfrm>
        </p:spPr>
        <p:txBody>
          <a:bodyPr/>
          <a:lstStyle/>
          <a:p>
            <a:pPr marL="0" indent="0">
              <a:buNone/>
            </a:pPr>
            <a:r>
              <a:rPr lang="en-US" sz="2800" dirty="0"/>
              <a:t>How to Safeguard Personal </a:t>
            </a:r>
            <a:r>
              <a:rPr lang="en-US" sz="2800" dirty="0" smtClean="0"/>
              <a:t>Information</a:t>
            </a:r>
          </a:p>
          <a:p>
            <a:pPr>
              <a:buFont typeface="+mj-lt"/>
              <a:buAutoNum type="arabicPeriod"/>
            </a:pPr>
            <a:r>
              <a:rPr lang="en-US" sz="2400" dirty="0" smtClean="0"/>
              <a:t>Fill </a:t>
            </a:r>
            <a:r>
              <a:rPr lang="en-US" sz="2400" dirty="0"/>
              <a:t>in only necessary information on rebate, </a:t>
            </a:r>
            <a:r>
              <a:rPr lang="en-US" sz="2400" dirty="0" smtClean="0"/>
              <a:t>warranty, and </a:t>
            </a:r>
            <a:r>
              <a:rPr lang="en-US" sz="2400" dirty="0"/>
              <a:t>registration forms.</a:t>
            </a:r>
          </a:p>
          <a:p>
            <a:pPr>
              <a:buFont typeface="+mj-lt"/>
              <a:buAutoNum type="arabicPeriod"/>
            </a:pPr>
            <a:r>
              <a:rPr lang="en-US" sz="2400" dirty="0" smtClean="0"/>
              <a:t>Do </a:t>
            </a:r>
            <a:r>
              <a:rPr lang="en-US" sz="2400" dirty="0"/>
              <a:t>not preprint your phone number or </a:t>
            </a:r>
            <a:r>
              <a:rPr lang="en-US" sz="2400" dirty="0" smtClean="0"/>
              <a:t>Social Security </a:t>
            </a:r>
            <a:r>
              <a:rPr lang="en-US" sz="2400" dirty="0"/>
              <a:t>number on personal checks.</a:t>
            </a:r>
          </a:p>
          <a:p>
            <a:pPr>
              <a:buFont typeface="+mj-lt"/>
              <a:buAutoNum type="arabicPeriod"/>
            </a:pPr>
            <a:r>
              <a:rPr lang="en-US" sz="2400" dirty="0" smtClean="0"/>
              <a:t>Have </a:t>
            </a:r>
            <a:r>
              <a:rPr lang="en-US" sz="2400" dirty="0"/>
              <a:t>an unlisted or unpublished phone number.</a:t>
            </a:r>
          </a:p>
          <a:p>
            <a:pPr>
              <a:buFont typeface="+mj-lt"/>
              <a:buAutoNum type="arabicPeriod"/>
            </a:pPr>
            <a:r>
              <a:rPr lang="en-US" sz="2400" dirty="0" smtClean="0"/>
              <a:t>If </a:t>
            </a:r>
            <a:r>
              <a:rPr lang="en-US" sz="2400" dirty="0"/>
              <a:t>you have Caller ID, </a:t>
            </a:r>
            <a:r>
              <a:rPr lang="en-US" sz="2400" dirty="0" smtClean="0"/>
              <a:t>find </a:t>
            </a:r>
            <a:r>
              <a:rPr lang="en-US" sz="2400" dirty="0"/>
              <a:t>out how to block your number from </a:t>
            </a:r>
            <a:r>
              <a:rPr lang="en-US" sz="2400" dirty="0" smtClean="0"/>
              <a:t>displaying on </a:t>
            </a:r>
            <a:r>
              <a:rPr lang="en-US" sz="2400" dirty="0"/>
              <a:t>the receiver’s system.</a:t>
            </a:r>
          </a:p>
          <a:p>
            <a:pPr>
              <a:buFont typeface="+mj-lt"/>
              <a:buAutoNum type="arabicPeriod"/>
            </a:pPr>
            <a:r>
              <a:rPr lang="en-US" sz="2400" spc="-30" dirty="0" smtClean="0"/>
              <a:t>Do </a:t>
            </a:r>
            <a:r>
              <a:rPr lang="en-US" sz="2400" spc="-30" dirty="0"/>
              <a:t>not write your phone number on charge or credit receipts</a:t>
            </a:r>
            <a:r>
              <a:rPr lang="en-US" sz="2400" spc="-30" dirty="0" smtClean="0"/>
              <a:t>.</a:t>
            </a:r>
          </a:p>
          <a:p>
            <a:pPr>
              <a:buFont typeface="+mj-lt"/>
              <a:buAutoNum type="arabicPeriod"/>
            </a:pPr>
            <a:r>
              <a:rPr lang="en-US" altLang="zh-TW" sz="2400" dirty="0"/>
              <a:t>Purchase goods with cash, rather than credit or checks</a:t>
            </a:r>
            <a:r>
              <a:rPr lang="en-US" altLang="zh-TW" sz="2400" dirty="0" smtClean="0"/>
              <a:t>.</a:t>
            </a:r>
          </a:p>
          <a:p>
            <a:pPr>
              <a:buFont typeface="+mj-lt"/>
              <a:buAutoNum type="arabicPeriod"/>
            </a:pPr>
            <a:r>
              <a:rPr lang="en-US" sz="2400" dirty="0" smtClean="0"/>
              <a:t>A</a:t>
            </a:r>
            <a:r>
              <a:rPr lang="en-US" altLang="zh-TW" sz="2400" dirty="0"/>
              <a:t>void shopping club and buyer cards.</a:t>
            </a:r>
            <a:endParaRPr lang="en-US" sz="2400" dirty="0"/>
          </a:p>
        </p:txBody>
      </p:sp>
    </p:spTree>
    <p:extLst>
      <p:ext uri="{BB962C8B-B14F-4D97-AF65-F5344CB8AC3E}">
        <p14:creationId xmlns:p14="http://schemas.microsoft.com/office/powerpoint/2010/main" val="372779552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Information Privacy </a:t>
            </a:r>
            <a:r>
              <a:rPr lang="en-US" dirty="0" smtClean="0"/>
              <a:t>(3 </a:t>
            </a:r>
            <a:r>
              <a:rPr lang="en-US" dirty="0"/>
              <a:t>of </a:t>
            </a:r>
            <a:r>
              <a:rPr lang="en-US" dirty="0" smtClean="0"/>
              <a:t>10)</a:t>
            </a:r>
            <a:endParaRPr lang="en-US" dirty="0"/>
          </a:p>
        </p:txBody>
      </p:sp>
      <p:sp>
        <p:nvSpPr>
          <p:cNvPr id="3" name="Content Placeholder 2"/>
          <p:cNvSpPr>
            <a:spLocks noGrp="1"/>
          </p:cNvSpPr>
          <p:nvPr>
            <p:ph idx="1"/>
          </p:nvPr>
        </p:nvSpPr>
        <p:spPr>
          <a:xfrm>
            <a:off x="152400" y="1219200"/>
            <a:ext cx="8839200" cy="4953000"/>
          </a:xfrm>
        </p:spPr>
        <p:txBody>
          <a:bodyPr/>
          <a:lstStyle/>
          <a:p>
            <a:pPr>
              <a:lnSpc>
                <a:spcPct val="90000"/>
              </a:lnSpc>
              <a:spcBef>
                <a:spcPts val="400"/>
              </a:spcBef>
              <a:buFont typeface="+mj-lt"/>
              <a:buAutoNum type="arabicPeriod" startAt="8"/>
            </a:pPr>
            <a:r>
              <a:rPr lang="en-US" sz="2200" dirty="0" smtClean="0"/>
              <a:t>Ask </a:t>
            </a:r>
            <a:r>
              <a:rPr lang="en-US" sz="2200" dirty="0"/>
              <a:t>merchants not to write credit card numbers, phone numbers, </a:t>
            </a:r>
            <a:r>
              <a:rPr lang="en-US" sz="2200" dirty="0" smtClean="0"/>
              <a:t>Social Security </a:t>
            </a:r>
            <a:r>
              <a:rPr lang="en-US" sz="2200" dirty="0"/>
              <a:t>numbers, and driver’s license numbers on the back of </a:t>
            </a:r>
            <a:r>
              <a:rPr lang="en-US" sz="2200" dirty="0" smtClean="0"/>
              <a:t>your personal </a:t>
            </a:r>
            <a:r>
              <a:rPr lang="en-US" sz="2200" dirty="0"/>
              <a:t>checks</a:t>
            </a:r>
            <a:r>
              <a:rPr lang="en-US" sz="2200" dirty="0" smtClean="0"/>
              <a:t>.</a:t>
            </a:r>
            <a:endParaRPr lang="en-US" sz="2200" dirty="0"/>
          </a:p>
          <a:p>
            <a:pPr>
              <a:lnSpc>
                <a:spcPct val="90000"/>
              </a:lnSpc>
              <a:spcBef>
                <a:spcPts val="500"/>
              </a:spcBef>
              <a:buFont typeface="+mj-lt"/>
              <a:buAutoNum type="arabicPeriod" startAt="8"/>
            </a:pPr>
            <a:r>
              <a:rPr lang="en-US" altLang="zh-TW" sz="2200" dirty="0" smtClean="0"/>
              <a:t>View </a:t>
            </a:r>
            <a:r>
              <a:rPr lang="en-US" altLang="zh-TW" sz="2200" dirty="0"/>
              <a:t>or download a copy of the information associated with your Google, Facebook, Microsoft, or other online accounts you access frequently. Disable search history, location history, and usage information sent to these websites</a:t>
            </a:r>
            <a:r>
              <a:rPr lang="en-US" altLang="zh-TW" sz="2200" dirty="0" smtClean="0"/>
              <a:t>.</a:t>
            </a:r>
          </a:p>
          <a:p>
            <a:pPr>
              <a:lnSpc>
                <a:spcPct val="90000"/>
              </a:lnSpc>
              <a:spcBef>
                <a:spcPts val="500"/>
              </a:spcBef>
              <a:buFont typeface="+mj-lt"/>
              <a:buAutoNum type="arabicPeriod" startAt="8"/>
            </a:pPr>
            <a:r>
              <a:rPr lang="en-US" altLang="zh-TW" sz="2200" dirty="0"/>
              <a:t>Inform merchants that you do not want them to distribute your personal information</a:t>
            </a:r>
            <a:r>
              <a:rPr lang="en-US" altLang="zh-TW" sz="2200" dirty="0" smtClean="0"/>
              <a:t>.</a:t>
            </a:r>
          </a:p>
          <a:p>
            <a:pPr>
              <a:lnSpc>
                <a:spcPct val="90000"/>
              </a:lnSpc>
              <a:spcBef>
                <a:spcPts val="500"/>
              </a:spcBef>
              <a:buFont typeface="+mj-lt"/>
              <a:buAutoNum type="arabicPeriod" startAt="8"/>
            </a:pPr>
            <a:r>
              <a:rPr lang="en-US" altLang="zh-TW" sz="2200" dirty="0"/>
              <a:t>Request, in writing, to be removed from mailing lists</a:t>
            </a:r>
            <a:r>
              <a:rPr lang="en-US" altLang="zh-TW" sz="2200" dirty="0" smtClean="0"/>
              <a:t>.</a:t>
            </a:r>
          </a:p>
          <a:p>
            <a:pPr>
              <a:lnSpc>
                <a:spcPct val="90000"/>
              </a:lnSpc>
              <a:spcBef>
                <a:spcPts val="500"/>
              </a:spcBef>
              <a:buFont typeface="+mj-lt"/>
              <a:buAutoNum type="arabicPeriod" startAt="8"/>
            </a:pPr>
            <a:r>
              <a:rPr lang="en-US" altLang="zh-TW" sz="2200" dirty="0"/>
              <a:t>Limit the amount of information you provide to  websites. Fill in only required information</a:t>
            </a:r>
            <a:r>
              <a:rPr lang="en-US" altLang="zh-TW" sz="2200" dirty="0" smtClean="0"/>
              <a:t>.</a:t>
            </a:r>
          </a:p>
          <a:p>
            <a:pPr>
              <a:lnSpc>
                <a:spcPct val="90000"/>
              </a:lnSpc>
              <a:spcBef>
                <a:spcPts val="500"/>
              </a:spcBef>
              <a:buFont typeface="+mj-lt"/>
              <a:buAutoNum type="arabicPeriod" startAt="8"/>
            </a:pPr>
            <a:r>
              <a:rPr lang="en-US" sz="2200" dirty="0"/>
              <a:t>Obtain your credit report once a year from each of the three major credit reporting agencies and correct any errors.</a:t>
            </a:r>
            <a:endParaRPr lang="en-US" sz="2200" dirty="0" smtClean="0"/>
          </a:p>
        </p:txBody>
      </p:sp>
    </p:spTree>
    <p:extLst>
      <p:ext uri="{BB962C8B-B14F-4D97-AF65-F5344CB8AC3E}">
        <p14:creationId xmlns:p14="http://schemas.microsoft.com/office/powerpoint/2010/main" val="122277997"/>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039091"/>
          </a:xfrm>
        </p:spPr>
        <p:txBody>
          <a:bodyPr>
            <a:noAutofit/>
          </a:bodyPr>
          <a:lstStyle/>
          <a:p>
            <a:r>
              <a:rPr lang="en-US" dirty="0"/>
              <a:t>Information Privacy </a:t>
            </a:r>
            <a:r>
              <a:rPr lang="en-US" dirty="0" smtClean="0"/>
              <a:t>(4 </a:t>
            </a:r>
            <a:r>
              <a:rPr lang="en-US" dirty="0"/>
              <a:t>of </a:t>
            </a:r>
            <a:r>
              <a:rPr lang="en-US" dirty="0" smtClean="0"/>
              <a:t>10)</a:t>
            </a:r>
            <a:endParaRPr lang="en-US" dirty="0"/>
          </a:p>
        </p:txBody>
      </p:sp>
      <p:sp>
        <p:nvSpPr>
          <p:cNvPr id="3" name="Content Placeholder 2"/>
          <p:cNvSpPr>
            <a:spLocks noGrp="1"/>
          </p:cNvSpPr>
          <p:nvPr>
            <p:ph idx="1"/>
          </p:nvPr>
        </p:nvSpPr>
        <p:spPr>
          <a:xfrm>
            <a:off x="152400" y="1219200"/>
            <a:ext cx="8839200" cy="4953000"/>
          </a:xfrm>
        </p:spPr>
        <p:txBody>
          <a:bodyPr/>
          <a:lstStyle/>
          <a:p>
            <a:pPr marL="648000" indent="-648000">
              <a:buFont typeface="+mj-lt"/>
              <a:buAutoNum type="arabicPeriod" startAt="14"/>
            </a:pPr>
            <a:r>
              <a:rPr lang="en-US" sz="2200" dirty="0" smtClean="0"/>
              <a:t>Request </a:t>
            </a:r>
            <a:r>
              <a:rPr lang="en-US" sz="2200" dirty="0"/>
              <a:t>a free copy of your medical records once a year from the </a:t>
            </a:r>
            <a:r>
              <a:rPr lang="en-US" sz="2200" dirty="0" smtClean="0"/>
              <a:t>Medical Information </a:t>
            </a:r>
            <a:r>
              <a:rPr lang="en-US" sz="2200" dirty="0"/>
              <a:t>Bureau.</a:t>
            </a:r>
          </a:p>
          <a:p>
            <a:pPr marL="648000" indent="-648000">
              <a:buFont typeface="+mj-lt"/>
              <a:buAutoNum type="arabicPeriod" startAt="14"/>
            </a:pPr>
            <a:r>
              <a:rPr lang="en-US" sz="2200" dirty="0" smtClean="0"/>
              <a:t>Install </a:t>
            </a:r>
            <a:r>
              <a:rPr lang="en-US" sz="2200" dirty="0"/>
              <a:t>a cookie manager to </a:t>
            </a:r>
            <a:r>
              <a:rPr lang="en-US" sz="2200" dirty="0" smtClean="0"/>
              <a:t>filter </a:t>
            </a:r>
            <a:r>
              <a:rPr lang="en-US" sz="2200" dirty="0"/>
              <a:t>cookies.</a:t>
            </a:r>
          </a:p>
          <a:p>
            <a:pPr marL="648000" indent="-648000">
              <a:buFont typeface="+mj-lt"/>
              <a:buAutoNum type="arabicPeriod" startAt="14"/>
            </a:pPr>
            <a:r>
              <a:rPr lang="en-US" sz="2200" spc="-30" dirty="0" smtClean="0"/>
              <a:t>Clear </a:t>
            </a:r>
            <a:r>
              <a:rPr lang="en-US" sz="2200" spc="-30" dirty="0"/>
              <a:t>your browsing history when you are </a:t>
            </a:r>
            <a:r>
              <a:rPr lang="en-US" sz="2200" spc="-30" dirty="0" smtClean="0"/>
              <a:t>finished </a:t>
            </a:r>
            <a:r>
              <a:rPr lang="en-US" sz="2200" spc="-30" dirty="0"/>
              <a:t>browsing</a:t>
            </a:r>
            <a:r>
              <a:rPr lang="en-US" sz="2200" spc="-30" dirty="0" smtClean="0"/>
              <a:t>.</a:t>
            </a:r>
          </a:p>
          <a:p>
            <a:pPr marL="648000" indent="-648000">
              <a:buFont typeface="+mj-lt"/>
              <a:buAutoNum type="arabicPeriod" startAt="14"/>
            </a:pPr>
            <a:r>
              <a:rPr lang="en-US" altLang="zh-TW" sz="2200" dirty="0"/>
              <a:t>Turn off file and printer sharing on your Internet connection</a:t>
            </a:r>
            <a:r>
              <a:rPr lang="en-US" altLang="zh-TW" sz="2200" dirty="0" smtClean="0"/>
              <a:t>.</a:t>
            </a:r>
          </a:p>
          <a:p>
            <a:pPr marL="648000" indent="-648000">
              <a:buFont typeface="+mj-lt"/>
              <a:buAutoNum type="arabicPeriod" startAt="14"/>
            </a:pPr>
            <a:r>
              <a:rPr lang="en-US" sz="2200" dirty="0"/>
              <a:t>Set up a free email account. Use this email address for merchant forms.</a:t>
            </a:r>
          </a:p>
          <a:p>
            <a:pPr marL="648000" indent="-648000">
              <a:buFont typeface="+mj-lt"/>
              <a:buAutoNum type="arabicPeriod" startAt="14"/>
            </a:pPr>
            <a:r>
              <a:rPr lang="en-US" sz="2200" dirty="0"/>
              <a:t>Install a personal firewall.</a:t>
            </a:r>
          </a:p>
          <a:p>
            <a:pPr marL="648000" indent="-648000">
              <a:buFont typeface="+mj-lt"/>
              <a:buAutoNum type="arabicPeriod" startAt="14"/>
            </a:pPr>
            <a:r>
              <a:rPr lang="en-US" sz="2200" dirty="0"/>
              <a:t>Sign up for email filtering through your ISP or use an anti-spam program.</a:t>
            </a:r>
          </a:p>
          <a:p>
            <a:pPr marL="648000" indent="-648000">
              <a:buFont typeface="+mj-lt"/>
              <a:buAutoNum type="arabicPeriod" startAt="14"/>
            </a:pPr>
            <a:r>
              <a:rPr lang="en-US" sz="2200" dirty="0"/>
              <a:t>Do not reply to spam for any reason.</a:t>
            </a:r>
          </a:p>
          <a:p>
            <a:pPr marL="648000" indent="-648000">
              <a:buFont typeface="+mj-lt"/>
              <a:buAutoNum type="arabicPeriod" startAt="14"/>
            </a:pPr>
            <a:r>
              <a:rPr lang="en-US" sz="2200" dirty="0"/>
              <a:t>Surf the web anonymously using private browsing</a:t>
            </a:r>
            <a:r>
              <a:rPr lang="en-US" sz="2200" dirty="0" smtClean="0"/>
              <a:t>.</a:t>
            </a:r>
            <a:endParaRPr lang="en-US" sz="2200" dirty="0"/>
          </a:p>
        </p:txBody>
      </p:sp>
    </p:spTree>
    <p:extLst>
      <p:ext uri="{BB962C8B-B14F-4D97-AF65-F5344CB8AC3E}">
        <p14:creationId xmlns:p14="http://schemas.microsoft.com/office/powerpoint/2010/main" val="414203030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52401"/>
            <a:ext cx="8032638" cy="914400"/>
          </a:xfrm>
        </p:spPr>
        <p:txBody>
          <a:bodyPr/>
          <a:lstStyle/>
          <a:p>
            <a:r>
              <a:rPr lang="en-US" dirty="0"/>
              <a:t>Digital Security Risks </a:t>
            </a:r>
            <a:r>
              <a:rPr lang="en-US" dirty="0" smtClean="0"/>
              <a:t>(2 </a:t>
            </a:r>
            <a:r>
              <a:rPr lang="en-US" dirty="0"/>
              <a:t>of 3)</a:t>
            </a:r>
          </a:p>
        </p:txBody>
      </p:sp>
      <p:pic>
        <p:nvPicPr>
          <p:cNvPr id="1026" name="Picture 2" descr="&quot;An illustration shows six arrows from a photo of a frustrated girl bent down with her hands on her head pointing to six digital security risks accompanied by photos as follows: &#10;Unauthorized access and use; intercepting wireless communications. Accompanying photo shows a person with a hand glove hacking a laptop.&#10;Hardware theft; and stolen computer. Accompanying photo shows a woman lying on a desk with her luggage and laptop at floor.&#10;Software theft; illegal copying; Accompanying photo shows a pen drive in the form of a lock with a text, corporate secrets, printed on it.&#10;Information theft; stolen identity; Accompanying photo shows a close-up shot of a user entering data into a laptop from a card.&#10;System failure; lightning strike; Accompanying photo shows lightning strikes striking the monitor of a laptop.&#10;Internet and network attacks; Virus attack; Accompanying photo shows a laptop with a virus alert on the screen.&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914399"/>
            <a:ext cx="4008201" cy="461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152400" y="5533374"/>
            <a:ext cx="8991600" cy="638826"/>
          </a:xfrm>
        </p:spPr>
        <p:txBody>
          <a:bodyPr/>
          <a:lstStyle/>
          <a:p>
            <a:r>
              <a:rPr lang="en-US" sz="1800" b="1" dirty="0"/>
              <a:t>Figure 5-1 </a:t>
            </a:r>
            <a:r>
              <a:rPr lang="en-US" sz="1800" dirty="0"/>
              <a:t>Computers and mobile devices, along with the data and programs they store, are exposed </a:t>
            </a:r>
            <a:r>
              <a:rPr lang="en-US" sz="1800" dirty="0" smtClean="0"/>
              <a:t>to several </a:t>
            </a:r>
            <a:r>
              <a:rPr lang="en-US" sz="1800" dirty="0"/>
              <a:t>types of digital security risks</a:t>
            </a:r>
            <a:r>
              <a:rPr lang="en-US" sz="1800" dirty="0" smtClean="0"/>
              <a:t>.</a:t>
            </a:r>
            <a:endParaRPr lang="en-US" sz="1800" dirty="0"/>
          </a:p>
        </p:txBody>
      </p:sp>
    </p:spTree>
    <p:extLst>
      <p:ext uri="{BB962C8B-B14F-4D97-AF65-F5344CB8AC3E}">
        <p14:creationId xmlns:p14="http://schemas.microsoft.com/office/powerpoint/2010/main" val="6669870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Privacy </a:t>
            </a:r>
            <a:r>
              <a:rPr lang="en-US" dirty="0" smtClean="0"/>
              <a:t>(5 </a:t>
            </a:r>
            <a:r>
              <a:rPr lang="en-US" dirty="0"/>
              <a:t>of </a:t>
            </a:r>
            <a:r>
              <a:rPr lang="en-US" dirty="0" smtClean="0"/>
              <a:t>10)</a:t>
            </a:r>
            <a:endParaRPr lang="en-US" dirty="0"/>
          </a:p>
        </p:txBody>
      </p:sp>
      <p:sp>
        <p:nvSpPr>
          <p:cNvPr id="3" name="Content Placeholder 2"/>
          <p:cNvSpPr>
            <a:spLocks noGrp="1"/>
          </p:cNvSpPr>
          <p:nvPr>
            <p:ph idx="1"/>
          </p:nvPr>
        </p:nvSpPr>
        <p:spPr/>
        <p:txBody>
          <a:bodyPr/>
          <a:lstStyle/>
          <a:p>
            <a:r>
              <a:rPr lang="en-US" dirty="0"/>
              <a:t>Information about you can be stored in a database when you:</a:t>
            </a:r>
          </a:p>
          <a:p>
            <a:pPr lvl="1"/>
            <a:r>
              <a:rPr lang="en-US" dirty="0"/>
              <a:t>Fill out a printed or online form</a:t>
            </a:r>
          </a:p>
          <a:p>
            <a:pPr lvl="1"/>
            <a:r>
              <a:rPr lang="en-US" dirty="0"/>
              <a:t>Create a profile on an online social network</a:t>
            </a:r>
          </a:p>
          <a:p>
            <a:pPr lvl="1"/>
            <a:r>
              <a:rPr lang="en-US" dirty="0"/>
              <a:t>Register a product warranty</a:t>
            </a:r>
          </a:p>
        </p:txBody>
      </p:sp>
    </p:spTree>
    <p:extLst>
      <p:ext uri="{BB962C8B-B14F-4D97-AF65-F5344CB8AC3E}">
        <p14:creationId xmlns:p14="http://schemas.microsoft.com/office/powerpoint/2010/main" val="269903429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Privacy </a:t>
            </a:r>
            <a:r>
              <a:rPr lang="en-US" dirty="0" smtClean="0"/>
              <a:t>(6 </a:t>
            </a:r>
            <a:r>
              <a:rPr lang="en-US" dirty="0"/>
              <a:t>of </a:t>
            </a:r>
            <a:r>
              <a:rPr lang="en-US" dirty="0" smtClean="0"/>
              <a:t>10)</a:t>
            </a:r>
            <a:endParaRPr lang="en-US" dirty="0"/>
          </a:p>
        </p:txBody>
      </p:sp>
      <p:sp>
        <p:nvSpPr>
          <p:cNvPr id="3" name="Content Placeholder 2"/>
          <p:cNvSpPr>
            <a:spLocks noGrp="1"/>
          </p:cNvSpPr>
          <p:nvPr>
            <p:ph idx="1"/>
          </p:nvPr>
        </p:nvSpPr>
        <p:spPr/>
        <p:txBody>
          <a:bodyPr/>
          <a:lstStyle/>
          <a:p>
            <a:r>
              <a:rPr lang="en-US" sz="2400" dirty="0"/>
              <a:t>A </a:t>
            </a:r>
            <a:r>
              <a:rPr lang="en-US" sz="2400" b="1" dirty="0"/>
              <a:t>cookie</a:t>
            </a:r>
            <a:r>
              <a:rPr lang="en-US" sz="2400" dirty="0"/>
              <a:t> is a small text file that a web server stores on your computer</a:t>
            </a:r>
          </a:p>
          <a:p>
            <a:r>
              <a:rPr lang="en-US" sz="2400" dirty="0"/>
              <a:t>Websites use cookies for a variety of purposes</a:t>
            </a:r>
            <a:r>
              <a:rPr lang="en-US" sz="2400" dirty="0" smtClean="0"/>
              <a:t>:</a:t>
            </a:r>
            <a:endParaRPr lang="en-US" sz="2200" dirty="0"/>
          </a:p>
          <a:p>
            <a:pPr lvl="1"/>
            <a:r>
              <a:rPr lang="en-US" sz="2200" dirty="0"/>
              <a:t>Allow for personalization</a:t>
            </a:r>
          </a:p>
          <a:p>
            <a:pPr lvl="1"/>
            <a:r>
              <a:rPr lang="en-US" sz="2200" dirty="0"/>
              <a:t>Store user names and/or passwords</a:t>
            </a:r>
          </a:p>
          <a:p>
            <a:pPr lvl="1"/>
            <a:r>
              <a:rPr lang="en-US" sz="2200" dirty="0"/>
              <a:t>Assist with online shopping</a:t>
            </a:r>
          </a:p>
          <a:p>
            <a:pPr lvl="1"/>
            <a:r>
              <a:rPr lang="en-US" sz="2200" dirty="0"/>
              <a:t>Track how often users visit a site</a:t>
            </a:r>
          </a:p>
          <a:p>
            <a:pPr lvl="1"/>
            <a:r>
              <a:rPr lang="en-US" sz="2200" dirty="0"/>
              <a:t>Target </a:t>
            </a:r>
            <a:r>
              <a:rPr lang="en-US" sz="2200" dirty="0" smtClean="0"/>
              <a:t>advertisements</a:t>
            </a:r>
            <a:endParaRPr lang="en-US" sz="2200" dirty="0"/>
          </a:p>
        </p:txBody>
      </p:sp>
    </p:spTree>
    <p:extLst>
      <p:ext uri="{BB962C8B-B14F-4D97-AF65-F5344CB8AC3E}">
        <p14:creationId xmlns:p14="http://schemas.microsoft.com/office/powerpoint/2010/main" val="237946216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76200"/>
            <a:ext cx="8610600" cy="1143000"/>
          </a:xfrm>
        </p:spPr>
        <p:txBody>
          <a:bodyPr/>
          <a:lstStyle/>
          <a:p>
            <a:r>
              <a:rPr lang="en-US" dirty="0"/>
              <a:t>Information Privacy </a:t>
            </a:r>
            <a:r>
              <a:rPr lang="en-US" dirty="0" smtClean="0"/>
              <a:t>(7 </a:t>
            </a:r>
            <a:r>
              <a:rPr lang="en-US" dirty="0"/>
              <a:t>of </a:t>
            </a:r>
            <a:r>
              <a:rPr lang="en-US" dirty="0" smtClean="0"/>
              <a:t>10)</a:t>
            </a:r>
            <a:endParaRPr lang="en-US" dirty="0"/>
          </a:p>
        </p:txBody>
      </p:sp>
      <p:pic>
        <p:nvPicPr>
          <p:cNvPr id="2050" name="Picture 2" descr="&quot;An illustration shows the three steps involved in the process of how cookies work with accompanying photos or illustrations at each steps as follows:&#10;Step 1&#10;When you enter the address of a website in a browser, the browser searches your hard drive for a cookie associated with the website.&#10;An illustration shows a laptop in which the address bar is zoomed in and reads, http: www.omahasteaks.com. It also shows an illustration of CD players labeled as cookies.&#10;Step 2&#10;If the browser finds a cookie, it sends information in the cookie file to the server hosting the website.&#10;An arrow labeled cookie information is carried to the server CPU through internet. The CPU is labeled as web server for www.omahasteaks.com.&#10;Step 3&#10;If the web server does not receive cookie information, and is expecting it, the web server creates an identification number for you in its database and sends that number to your browser. The browser in turn creates a cookie file based on that number and stores the cookie file on your hard drive. The website now can update information in the cookie file whenever you access the website. An arrow labelled identification number is carried from CPU to the laptop again.&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5118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1"/>
          </p:nvPr>
        </p:nvSpPr>
        <p:spPr>
          <a:xfrm>
            <a:off x="533400" y="5715000"/>
            <a:ext cx="8305800" cy="381000"/>
          </a:xfrm>
        </p:spPr>
        <p:txBody>
          <a:bodyPr/>
          <a:lstStyle/>
          <a:p>
            <a:pPr marL="0" indent="0">
              <a:buNone/>
            </a:pPr>
            <a:r>
              <a:rPr lang="en-US" sz="1800" b="1" dirty="0"/>
              <a:t>Figure 5-25 </a:t>
            </a:r>
            <a:r>
              <a:rPr lang="en-US" sz="1800" dirty="0"/>
              <a:t>This figure shows how cookies work.</a:t>
            </a:r>
          </a:p>
        </p:txBody>
      </p:sp>
    </p:spTree>
    <p:extLst>
      <p:ext uri="{BB962C8B-B14F-4D97-AF65-F5344CB8AC3E}">
        <p14:creationId xmlns:p14="http://schemas.microsoft.com/office/powerpoint/2010/main" val="152402415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Information Privacy </a:t>
            </a:r>
            <a:r>
              <a:rPr lang="en-US" dirty="0" smtClean="0"/>
              <a:t>(8 </a:t>
            </a:r>
            <a:r>
              <a:rPr lang="en-US" dirty="0"/>
              <a:t>of </a:t>
            </a:r>
            <a:r>
              <a:rPr lang="en-US" dirty="0" smtClean="0"/>
              <a:t>10)</a:t>
            </a:r>
            <a:endParaRPr lang="en-US" dirty="0"/>
          </a:p>
        </p:txBody>
      </p:sp>
      <p:sp>
        <p:nvSpPr>
          <p:cNvPr id="7" name="Content Placeholder 6"/>
          <p:cNvSpPr>
            <a:spLocks noGrp="1"/>
          </p:cNvSpPr>
          <p:nvPr>
            <p:ph idx="1"/>
          </p:nvPr>
        </p:nvSpPr>
        <p:spPr/>
        <p:txBody>
          <a:bodyPr/>
          <a:lstStyle/>
          <a:p>
            <a:r>
              <a:rPr lang="en-US" b="1" dirty="0"/>
              <a:t>Phishing</a:t>
            </a:r>
            <a:r>
              <a:rPr lang="en-US" b="1" dirty="0">
                <a:solidFill>
                  <a:srgbClr val="005F86"/>
                </a:solidFill>
              </a:rPr>
              <a:t> </a:t>
            </a:r>
            <a:r>
              <a:rPr lang="en-US" dirty="0"/>
              <a:t>is a scam in which a perpetrator sends an official looking message that attempts to obtain your personal and/or financial information</a:t>
            </a:r>
          </a:p>
          <a:p>
            <a:r>
              <a:rPr lang="en-US" dirty="0"/>
              <a:t>With </a:t>
            </a:r>
            <a:r>
              <a:rPr lang="en-US" b="1" dirty="0"/>
              <a:t>clickjacking</a:t>
            </a:r>
            <a:r>
              <a:rPr lang="en-US" dirty="0"/>
              <a:t>, an object that can be tapped or clicked on a website contains a malicious </a:t>
            </a:r>
            <a:r>
              <a:rPr lang="en-US" dirty="0" smtClean="0"/>
              <a:t>program</a:t>
            </a:r>
          </a:p>
          <a:p>
            <a:r>
              <a:rPr lang="en-US" altLang="zh-TW" b="1" dirty="0"/>
              <a:t>Social engineering</a:t>
            </a:r>
            <a:r>
              <a:rPr lang="en-US" altLang="zh-TW" dirty="0"/>
              <a:t> is defined as gaining unauthorized access to or obtaining confidential information by taking advantage of the trusting human nature of some victims and the naivety of others</a:t>
            </a:r>
            <a:endParaRPr lang="en-US" dirty="0"/>
          </a:p>
        </p:txBody>
      </p:sp>
    </p:spTree>
    <p:extLst>
      <p:ext uri="{BB962C8B-B14F-4D97-AF65-F5344CB8AC3E}">
        <p14:creationId xmlns:p14="http://schemas.microsoft.com/office/powerpoint/2010/main" val="369425813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Information Privacy </a:t>
            </a:r>
            <a:r>
              <a:rPr lang="en-US" dirty="0" smtClean="0"/>
              <a:t>(9 </a:t>
            </a:r>
            <a:r>
              <a:rPr lang="en-US" dirty="0"/>
              <a:t>of </a:t>
            </a:r>
            <a:r>
              <a:rPr lang="en-US" dirty="0" smtClean="0"/>
              <a:t>10)</a:t>
            </a:r>
            <a:endParaRPr lang="en-US" dirty="0"/>
          </a:p>
        </p:txBody>
      </p:sp>
      <p:sp>
        <p:nvSpPr>
          <p:cNvPr id="7" name="Content Placeholder 6"/>
          <p:cNvSpPr>
            <a:spLocks noGrp="1"/>
          </p:cNvSpPr>
          <p:nvPr>
            <p:ph idx="1"/>
          </p:nvPr>
        </p:nvSpPr>
        <p:spPr>
          <a:xfrm>
            <a:off x="45720" y="1295401"/>
            <a:ext cx="9052560" cy="1524000"/>
          </a:xfrm>
        </p:spPr>
        <p:txBody>
          <a:bodyPr/>
          <a:lstStyle/>
          <a:p>
            <a:pPr marL="354013" indent="-354013">
              <a:lnSpc>
                <a:spcPct val="80000"/>
              </a:lnSpc>
            </a:pPr>
            <a:r>
              <a:rPr lang="en-US" b="1" dirty="0"/>
              <a:t>Content filtering</a:t>
            </a:r>
            <a:r>
              <a:rPr lang="en-US" dirty="0"/>
              <a:t> is the process of restricting access to certain material</a:t>
            </a:r>
          </a:p>
          <a:p>
            <a:pPr lvl="1">
              <a:spcBef>
                <a:spcPts val="100"/>
              </a:spcBef>
            </a:pPr>
            <a:r>
              <a:rPr lang="en-US" sz="2200" dirty="0"/>
              <a:t>Many businesses use content filtering</a:t>
            </a:r>
          </a:p>
          <a:p>
            <a:pPr marL="354013" indent="-354013"/>
            <a:r>
              <a:rPr lang="en-US" b="1" spc="-100" dirty="0"/>
              <a:t>Web filtering software</a:t>
            </a:r>
            <a:r>
              <a:rPr lang="en-US" spc="-100" dirty="0"/>
              <a:t> </a:t>
            </a:r>
            <a:r>
              <a:rPr lang="en-US" spc="-50" dirty="0"/>
              <a:t>restricts access to specified websites</a:t>
            </a:r>
            <a:endParaRPr lang="en-US" b="1" spc="-50" dirty="0"/>
          </a:p>
        </p:txBody>
      </p:sp>
      <p:pic>
        <p:nvPicPr>
          <p:cNvPr id="4" name="Picture 2" descr="A screenshot shows a content watch webpage with a list of websites with their permission list such as allow, warn and block.&#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19400"/>
            <a:ext cx="399535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6"/>
          <p:cNvSpPr txBox="1">
            <a:spLocks/>
          </p:cNvSpPr>
          <p:nvPr/>
        </p:nvSpPr>
        <p:spPr>
          <a:xfrm>
            <a:off x="457200" y="5867400"/>
            <a:ext cx="8305800" cy="312155"/>
          </a:xfrm>
          <a:prstGeom prst="rect">
            <a:avLst/>
          </a:prstGeom>
        </p:spPr>
        <p:txBody>
          <a:bodyPr/>
          <a:lstStyle>
            <a:lvl1pPr marL="342900" indent="-342900" algn="l" rtl="0" eaLnBrk="1" fontAlgn="base" hangingPunct="1">
              <a:spcBef>
                <a:spcPct val="20000"/>
              </a:spcBef>
              <a:spcAft>
                <a:spcPct val="0"/>
              </a:spcAft>
              <a:buClr>
                <a:srgbClr val="8A288F"/>
              </a:buClr>
              <a:buFont typeface="Arial" charset="0"/>
              <a:buChar char="•"/>
              <a:defRPr sz="2600" kern="1200">
                <a:solidFill>
                  <a:schemeClr val="tx1"/>
                </a:solidFill>
                <a:latin typeface="Arial" pitchFamily="34" charset="0"/>
                <a:ea typeface="Verdana" pitchFamily="34" charset="0"/>
                <a:cs typeface="Arial" pitchFamily="34" charset="0"/>
              </a:defRPr>
            </a:lvl1pPr>
            <a:lvl2pPr marL="742950" indent="-285750" algn="l" rtl="0" eaLnBrk="1" fontAlgn="base" hangingPunct="1">
              <a:spcBef>
                <a:spcPct val="20000"/>
              </a:spcBef>
              <a:spcAft>
                <a:spcPct val="0"/>
              </a:spcAft>
              <a:buClr>
                <a:srgbClr val="8A288F"/>
              </a:buClr>
              <a:buFont typeface="Arial" charset="0"/>
              <a:buChar char="–"/>
              <a:defRPr sz="2400" kern="1200">
                <a:solidFill>
                  <a:schemeClr val="tx1"/>
                </a:solidFill>
                <a:latin typeface="Arial" pitchFamily="34" charset="0"/>
                <a:ea typeface="Verdana" pitchFamily="34" charset="0"/>
                <a:cs typeface="Arial" pitchFamily="34" charset="0"/>
              </a:defRPr>
            </a:lvl2pPr>
            <a:lvl3pPr marL="1143000" indent="-228600" algn="l" rtl="0" eaLnBrk="1" fontAlgn="base" hangingPunct="1">
              <a:spcBef>
                <a:spcPct val="20000"/>
              </a:spcBef>
              <a:spcAft>
                <a:spcPct val="0"/>
              </a:spcAft>
              <a:buClr>
                <a:srgbClr val="8A288F"/>
              </a:buClr>
              <a:buFont typeface="Wingdings" pitchFamily="2" charset="2"/>
              <a:buChar char="§"/>
              <a:defRPr sz="2200" kern="1200">
                <a:solidFill>
                  <a:schemeClr val="tx1"/>
                </a:solidFill>
                <a:latin typeface="Arial" pitchFamily="34" charset="0"/>
                <a:ea typeface="Verdana" pitchFamily="34" charset="0"/>
                <a:cs typeface="Arial" pitchFamily="34" charset="0"/>
              </a:defRPr>
            </a:lvl3pPr>
            <a:lvl4pPr marL="1600200" indent="-228600" algn="l" rtl="0" eaLnBrk="1" fontAlgn="base" hangingPunct="1">
              <a:spcBef>
                <a:spcPct val="20000"/>
              </a:spcBef>
              <a:spcAft>
                <a:spcPct val="0"/>
              </a:spcAft>
              <a:buClr>
                <a:srgbClr val="8A288F"/>
              </a:buClr>
              <a:buFont typeface="Courier New" pitchFamily="49" charset="0"/>
              <a:buChar char="o"/>
              <a:defRPr sz="2000" kern="1200">
                <a:solidFill>
                  <a:schemeClr val="tx1"/>
                </a:solidFill>
                <a:latin typeface="Arial" pitchFamily="34" charset="0"/>
                <a:ea typeface="Verdana" pitchFamily="34" charset="0"/>
                <a:cs typeface="Arial" pitchFamily="34" charset="0"/>
              </a:defRPr>
            </a:lvl4pPr>
            <a:lvl5pPr marL="2057400" indent="-228600" algn="l" rtl="0" eaLnBrk="1" fontAlgn="base" hangingPunct="1">
              <a:spcBef>
                <a:spcPct val="20000"/>
              </a:spcBef>
              <a:spcAft>
                <a:spcPct val="0"/>
              </a:spcAft>
              <a:buClr>
                <a:srgbClr val="8A288F"/>
              </a:buClr>
              <a:buFont typeface="Arial" charset="0"/>
              <a:buChar char="»"/>
              <a:defRPr sz="2000"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b="1" smtClean="0"/>
              <a:t>Figure 5-26 </a:t>
            </a:r>
            <a:r>
              <a:rPr lang="en-US" sz="1800" smtClean="0"/>
              <a:t>Web filtering software restricts access to specified websites.</a:t>
            </a:r>
            <a:endParaRPr lang="en-US" sz="1800" dirty="0"/>
          </a:p>
        </p:txBody>
      </p:sp>
    </p:spTree>
    <p:extLst>
      <p:ext uri="{BB962C8B-B14F-4D97-AF65-F5344CB8AC3E}">
        <p14:creationId xmlns:p14="http://schemas.microsoft.com/office/powerpoint/2010/main" val="2289162900"/>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Information Privacy (</a:t>
            </a:r>
            <a:r>
              <a:rPr lang="en-US" dirty="0" smtClean="0"/>
              <a:t>10 </a:t>
            </a:r>
            <a:r>
              <a:rPr lang="en-US" dirty="0"/>
              <a:t>of </a:t>
            </a:r>
            <a:r>
              <a:rPr lang="en-US" dirty="0" smtClean="0"/>
              <a:t>10)</a:t>
            </a:r>
            <a:endParaRPr lang="en-US" dirty="0"/>
          </a:p>
        </p:txBody>
      </p:sp>
      <p:sp>
        <p:nvSpPr>
          <p:cNvPr id="7" name="Content Placeholder 6"/>
          <p:cNvSpPr>
            <a:spLocks noGrp="1"/>
          </p:cNvSpPr>
          <p:nvPr>
            <p:ph idx="1"/>
          </p:nvPr>
        </p:nvSpPr>
        <p:spPr/>
        <p:txBody>
          <a:bodyPr/>
          <a:lstStyle/>
          <a:p>
            <a:pPr lvl="0"/>
            <a:r>
              <a:rPr lang="en-US" b="1" dirty="0"/>
              <a:t>Employee monitoring </a:t>
            </a:r>
            <a:r>
              <a:rPr lang="en-US" dirty="0"/>
              <a:t>involves the use of computers, mobile devices, or cameras to observe, record, and review an employee’s use of a technology, including communications such as email messages, keyboard activity (used to measure productivity), and websites visited</a:t>
            </a:r>
          </a:p>
          <a:p>
            <a:pPr lvl="0"/>
            <a:r>
              <a:rPr lang="en-US" dirty="0"/>
              <a:t>Many programs exist that easily allow employers to monitor employees. Further, it is legal for employers to use these programs</a:t>
            </a:r>
          </a:p>
        </p:txBody>
      </p:sp>
    </p:spTree>
    <p:extLst>
      <p:ext uri="{BB962C8B-B14F-4D97-AF65-F5344CB8AC3E}">
        <p14:creationId xmlns:p14="http://schemas.microsoft.com/office/powerpoint/2010/main" val="345105727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lvl="0"/>
            <a:r>
              <a:rPr lang="en-US" sz="2800" dirty="0"/>
              <a:t>Variety of digital security risks</a:t>
            </a:r>
          </a:p>
          <a:p>
            <a:pPr lvl="0"/>
            <a:r>
              <a:rPr lang="en-US" sz="2800" dirty="0"/>
              <a:t>Cybercrime and cybercriminals</a:t>
            </a:r>
          </a:p>
          <a:p>
            <a:pPr lvl="0"/>
            <a:r>
              <a:rPr lang="en-US" sz="2800" dirty="0"/>
              <a:t>Risks and safeguards associated with Internet and network attacks, unauthorized access and use, software theft, information theft, and hardware theft, vandalism, and failure</a:t>
            </a:r>
          </a:p>
          <a:p>
            <a:pPr lvl="0"/>
            <a:r>
              <a:rPr lang="en-US" sz="2800" dirty="0"/>
              <a:t>Various backup strategies and methods of securing wireless communications</a:t>
            </a:r>
          </a:p>
          <a:p>
            <a:pPr lvl="0"/>
            <a:r>
              <a:rPr lang="en-US" sz="2800" dirty="0"/>
              <a:t>Ethical issues in society and various ways to protect the privacy of personal </a:t>
            </a:r>
            <a:r>
              <a:rPr lang="en-US" sz="2800" dirty="0" smtClean="0"/>
              <a:t>information</a:t>
            </a:r>
            <a:endParaRPr lang="en-US" sz="2800" dirty="0"/>
          </a:p>
        </p:txBody>
      </p:sp>
    </p:spTree>
    <p:extLst>
      <p:ext uri="{BB962C8B-B14F-4D97-AF65-F5344CB8AC3E}">
        <p14:creationId xmlns:p14="http://schemas.microsoft.com/office/powerpoint/2010/main" val="74004263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Security Risks </a:t>
            </a:r>
            <a:r>
              <a:rPr lang="en-US" dirty="0" smtClean="0"/>
              <a:t>(3 </a:t>
            </a:r>
            <a:r>
              <a:rPr lang="en-US" dirty="0"/>
              <a:t>of 3)</a:t>
            </a:r>
          </a:p>
        </p:txBody>
      </p:sp>
      <p:sp>
        <p:nvSpPr>
          <p:cNvPr id="3" name="Content Placeholder 2"/>
          <p:cNvSpPr>
            <a:spLocks noGrp="1"/>
          </p:cNvSpPr>
          <p:nvPr>
            <p:ph idx="1"/>
          </p:nvPr>
        </p:nvSpPr>
        <p:spPr/>
        <p:txBody>
          <a:bodyPr/>
          <a:lstStyle/>
          <a:p>
            <a:pPr lvl="0"/>
            <a:r>
              <a:rPr lang="en-US" sz="2800" b="1" dirty="0"/>
              <a:t>Hacker</a:t>
            </a:r>
          </a:p>
          <a:p>
            <a:pPr lvl="0"/>
            <a:r>
              <a:rPr lang="en-US" sz="2800" b="1" dirty="0"/>
              <a:t>Cracker</a:t>
            </a:r>
          </a:p>
          <a:p>
            <a:pPr lvl="0"/>
            <a:r>
              <a:rPr lang="en-US" sz="2800" b="1" dirty="0"/>
              <a:t>Script kiddie</a:t>
            </a:r>
          </a:p>
          <a:p>
            <a:pPr lvl="0"/>
            <a:r>
              <a:rPr lang="en-US" sz="2800" dirty="0"/>
              <a:t>Corporate spies</a:t>
            </a:r>
          </a:p>
          <a:p>
            <a:pPr lvl="0"/>
            <a:r>
              <a:rPr lang="en-US" sz="2800" dirty="0"/>
              <a:t>Unethical employees</a:t>
            </a:r>
          </a:p>
          <a:p>
            <a:pPr lvl="0"/>
            <a:r>
              <a:rPr lang="en-US" sz="2800" b="1" dirty="0"/>
              <a:t>Cyberextortionist</a:t>
            </a:r>
          </a:p>
          <a:p>
            <a:pPr lvl="0"/>
            <a:r>
              <a:rPr lang="en-US" sz="2800" b="1" dirty="0"/>
              <a:t>Cyberterrorist</a:t>
            </a:r>
          </a:p>
        </p:txBody>
      </p:sp>
    </p:spTree>
    <p:extLst>
      <p:ext uri="{BB962C8B-B14F-4D97-AF65-F5344CB8AC3E}">
        <p14:creationId xmlns:p14="http://schemas.microsoft.com/office/powerpoint/2010/main" val="32275330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and Network </a:t>
            </a:r>
            <a:r>
              <a:rPr lang="en-US" dirty="0" smtClean="0"/>
              <a:t>Attacks (1 of 5)</a:t>
            </a:r>
            <a:endParaRPr lang="en-US" dirty="0"/>
          </a:p>
        </p:txBody>
      </p:sp>
      <p:sp>
        <p:nvSpPr>
          <p:cNvPr id="3" name="Content Placeholder 2"/>
          <p:cNvSpPr>
            <a:spLocks noGrp="1"/>
          </p:cNvSpPr>
          <p:nvPr>
            <p:ph idx="1"/>
          </p:nvPr>
        </p:nvSpPr>
        <p:spPr/>
        <p:txBody>
          <a:bodyPr/>
          <a:lstStyle/>
          <a:p>
            <a:r>
              <a:rPr lang="en-US" sz="2800" dirty="0"/>
              <a:t>Information transmitted over networks has a higher degree of security risk than information kept on an organization’s premises</a:t>
            </a:r>
          </a:p>
          <a:p>
            <a:r>
              <a:rPr lang="en-US" sz="2800" b="1" dirty="0"/>
              <a:t>Malware</a:t>
            </a:r>
            <a:r>
              <a:rPr lang="en-US" sz="2800" dirty="0"/>
              <a:t>, short for malicious software, consists of programs that act without a user’s knowledge and deliberately alter the operations of computers and mobile devices</a:t>
            </a:r>
          </a:p>
        </p:txBody>
      </p:sp>
    </p:spTree>
    <p:extLst>
      <p:ext uri="{BB962C8B-B14F-4D97-AF65-F5344CB8AC3E}">
        <p14:creationId xmlns:p14="http://schemas.microsoft.com/office/powerpoint/2010/main" val="364504047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38200"/>
          </a:xfrm>
        </p:spPr>
        <p:txBody>
          <a:bodyPr/>
          <a:lstStyle/>
          <a:p>
            <a:r>
              <a:rPr lang="en-US" dirty="0"/>
              <a:t>Internet and Network </a:t>
            </a:r>
            <a:r>
              <a:rPr lang="en-US" dirty="0" smtClean="0"/>
              <a:t>Attacks (2 of 5)</a:t>
            </a:r>
            <a:endParaRPr lang="en-US" dirty="0"/>
          </a:p>
        </p:txBody>
      </p:sp>
      <p:sp>
        <p:nvSpPr>
          <p:cNvPr id="6" name="Content Placeholder 5"/>
          <p:cNvSpPr>
            <a:spLocks noGrp="1"/>
          </p:cNvSpPr>
          <p:nvPr>
            <p:ph sz="quarter" idx="11"/>
          </p:nvPr>
        </p:nvSpPr>
        <p:spPr>
          <a:xfrm>
            <a:off x="457200" y="990600"/>
            <a:ext cx="8229600" cy="457200"/>
          </a:xfrm>
        </p:spPr>
        <p:txBody>
          <a:bodyPr/>
          <a:lstStyle/>
          <a:p>
            <a:pPr marL="0" indent="0">
              <a:buNone/>
            </a:pPr>
            <a:r>
              <a:rPr lang="en-US" dirty="0"/>
              <a:t>Table 5-1 Common Types of Malware</a:t>
            </a:r>
          </a:p>
        </p:txBody>
      </p:sp>
      <p:graphicFrame>
        <p:nvGraphicFramePr>
          <p:cNvPr id="7" name="Table 6"/>
          <p:cNvGraphicFramePr>
            <a:graphicFrameLocks noGrp="1"/>
          </p:cNvGraphicFramePr>
          <p:nvPr>
            <p:extLst>
              <p:ext uri="{D42A27DB-BD31-4B8C-83A1-F6EECF244321}">
                <p14:modId xmlns:p14="http://schemas.microsoft.com/office/powerpoint/2010/main" val="1099351496"/>
              </p:ext>
            </p:extLst>
          </p:nvPr>
        </p:nvGraphicFramePr>
        <p:xfrm>
          <a:off x="457200" y="1524000"/>
          <a:ext cx="8458200" cy="4358640"/>
        </p:xfrm>
        <a:graphic>
          <a:graphicData uri="http://schemas.openxmlformats.org/drawingml/2006/table">
            <a:tbl>
              <a:tblPr firstRow="1" bandRow="1">
                <a:tableStyleId>{5940675A-B579-460E-94D1-54222C63F5DA}</a:tableStyleId>
              </a:tblPr>
              <a:tblGrid>
                <a:gridCol w="1295400"/>
                <a:gridCol w="7162800"/>
              </a:tblGrid>
              <a:tr h="269071">
                <a:tc>
                  <a:txBody>
                    <a:bodyPr/>
                    <a:lstStyle/>
                    <a:p>
                      <a:r>
                        <a:rPr lang="en-US" sz="1400" b="1" u="none" strike="noStrike" kern="1200" baseline="0" dirty="0" smtClean="0">
                          <a:solidFill>
                            <a:schemeClr val="bg1"/>
                          </a:solidFill>
                          <a:latin typeface="Arial" pitchFamily="34" charset="0"/>
                          <a:cs typeface="Arial" pitchFamily="34" charset="0"/>
                        </a:rPr>
                        <a:t>Type</a:t>
                      </a:r>
                      <a:endParaRPr lang="en-US" sz="1400" b="1" dirty="0">
                        <a:solidFill>
                          <a:schemeClr val="bg1"/>
                        </a:solidFill>
                        <a:latin typeface="Arial" pitchFamily="34" charset="0"/>
                        <a:cs typeface="Arial" pitchFamily="34" charset="0"/>
                      </a:endParaRPr>
                    </a:p>
                  </a:txBody>
                  <a:tcPr anchor="ctr">
                    <a:solidFill>
                      <a:srgbClr val="8A288F"/>
                    </a:solidFill>
                  </a:tcPr>
                </a:tc>
                <a:tc>
                  <a:txBody>
                    <a:bodyPr/>
                    <a:lstStyle/>
                    <a:p>
                      <a:r>
                        <a:rPr lang="en-US" sz="1400" b="1" u="none" strike="noStrike" kern="1200" baseline="0" dirty="0" smtClean="0">
                          <a:solidFill>
                            <a:schemeClr val="bg1"/>
                          </a:solidFill>
                          <a:latin typeface="Arial" pitchFamily="34" charset="0"/>
                          <a:cs typeface="Arial" pitchFamily="34" charset="0"/>
                        </a:rPr>
                        <a:t>Description</a:t>
                      </a:r>
                      <a:endParaRPr lang="en-US" sz="1400" b="1" dirty="0">
                        <a:solidFill>
                          <a:schemeClr val="bg1"/>
                        </a:solidFill>
                        <a:latin typeface="Arial" pitchFamily="34" charset="0"/>
                        <a:cs typeface="Arial" pitchFamily="34" charset="0"/>
                      </a:endParaRPr>
                    </a:p>
                  </a:txBody>
                  <a:tcPr anchor="ctr">
                    <a:solidFill>
                      <a:srgbClr val="8A288F"/>
                    </a:solidFill>
                  </a:tcPr>
                </a:tc>
              </a:tr>
              <a:tr h="484438">
                <a:tc>
                  <a:txBody>
                    <a:bodyPr/>
                    <a:lstStyle/>
                    <a:p>
                      <a:r>
                        <a:rPr lang="en-US" sz="1400" u="none" strike="noStrike" kern="1200" baseline="0" dirty="0" smtClean="0">
                          <a:latin typeface="Arial" pitchFamily="34" charset="0"/>
                          <a:cs typeface="Arial" pitchFamily="34" charset="0"/>
                        </a:rPr>
                        <a:t>Adware</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that displays an online advertisement in a banner, pop-up window, or pop-under window on webpages, email messages, or other Internet services.</a:t>
                      </a:r>
                      <a:endParaRPr lang="en-US" sz="1400" dirty="0">
                        <a:latin typeface="Arial" pitchFamily="34" charset="0"/>
                        <a:cs typeface="Arial" pitchFamily="34" charset="0"/>
                      </a:endParaRPr>
                    </a:p>
                  </a:txBody>
                  <a:tcPr anchor="ctr"/>
                </a:tc>
              </a:tr>
              <a:tr h="448451">
                <a:tc>
                  <a:txBody>
                    <a:bodyPr/>
                    <a:lstStyle/>
                    <a:p>
                      <a:r>
                        <a:rPr lang="en-US" sz="1400" u="none" strike="noStrike" kern="1200" baseline="0" dirty="0" smtClean="0">
                          <a:latin typeface="Arial" pitchFamily="34" charset="0"/>
                          <a:cs typeface="Arial" pitchFamily="34" charset="0"/>
                        </a:rPr>
                        <a:t>Ransomware</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that blocks or limits access to a computer, phone, or file until the user pays a specified amount of money.</a:t>
                      </a:r>
                      <a:endParaRPr lang="en-US" sz="1400" dirty="0">
                        <a:latin typeface="Arial" pitchFamily="34" charset="0"/>
                        <a:cs typeface="Arial" pitchFamily="34" charset="0"/>
                      </a:endParaRPr>
                    </a:p>
                  </a:txBody>
                  <a:tcPr anchor="ctr"/>
                </a:tc>
              </a:tr>
              <a:tr h="484438">
                <a:tc>
                  <a:txBody>
                    <a:bodyPr/>
                    <a:lstStyle/>
                    <a:p>
                      <a:r>
                        <a:rPr lang="en-US" sz="1400" u="none" strike="noStrike" kern="1200" baseline="0" dirty="0" smtClean="0">
                          <a:latin typeface="Arial" pitchFamily="34" charset="0"/>
                          <a:cs typeface="Arial" pitchFamily="34" charset="0"/>
                        </a:rPr>
                        <a:t>Rootkit</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that hides in a computer or mobile device and allows someone from a remote location to take full control of the computer or device.</a:t>
                      </a:r>
                      <a:endParaRPr lang="en-US" sz="1400" dirty="0">
                        <a:latin typeface="Arial" pitchFamily="34" charset="0"/>
                        <a:cs typeface="Arial" pitchFamily="34" charset="0"/>
                      </a:endParaRPr>
                    </a:p>
                  </a:txBody>
                  <a:tcPr anchor="ctr"/>
                </a:tc>
              </a:tr>
              <a:tr h="627832">
                <a:tc>
                  <a:txBody>
                    <a:bodyPr/>
                    <a:lstStyle/>
                    <a:p>
                      <a:r>
                        <a:rPr lang="en-US" sz="1400" u="none" strike="noStrike" kern="1200" baseline="0" dirty="0" smtClean="0">
                          <a:latin typeface="Arial" pitchFamily="34" charset="0"/>
                          <a:cs typeface="Arial" pitchFamily="34" charset="0"/>
                        </a:rPr>
                        <a:t>Spyware</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placed on a computer or mobile device without the user’s knowledge that secretly collects information about the user and then communicates the information it collects </a:t>
                      </a:r>
                      <a:r>
                        <a:rPr lang="en-US" sz="1400" u="none" strike="noStrike" kern="1200" baseline="0" dirty="0" smtClean="0">
                          <a:latin typeface="Arial" pitchFamily="34" charset="0"/>
                          <a:cs typeface="Arial" pitchFamily="34" charset="0"/>
                        </a:rPr>
                        <a:t>to some </a:t>
                      </a:r>
                      <a:r>
                        <a:rPr lang="en-US" sz="1400" u="none" strike="noStrike" kern="1200" baseline="0" dirty="0" smtClean="0">
                          <a:latin typeface="Arial" pitchFamily="34" charset="0"/>
                          <a:cs typeface="Arial" pitchFamily="34" charset="0"/>
                        </a:rPr>
                        <a:t>outside source while the user is online.</a:t>
                      </a:r>
                      <a:endParaRPr lang="en-US" sz="1400" dirty="0">
                        <a:latin typeface="Arial" pitchFamily="34" charset="0"/>
                        <a:cs typeface="Arial" pitchFamily="34" charset="0"/>
                      </a:endParaRPr>
                    </a:p>
                  </a:txBody>
                  <a:tcPr anchor="ctr"/>
                </a:tc>
              </a:tr>
              <a:tr h="484438">
                <a:tc>
                  <a:txBody>
                    <a:bodyPr/>
                    <a:lstStyle/>
                    <a:p>
                      <a:r>
                        <a:rPr lang="en-US" sz="1400" u="none" strike="noStrike" kern="1200" baseline="0" dirty="0" smtClean="0">
                          <a:latin typeface="Arial" pitchFamily="34" charset="0"/>
                          <a:cs typeface="Arial" pitchFamily="34" charset="0"/>
                        </a:rPr>
                        <a:t>Trojan horse</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that hides within or looks like a legitimate program. Unlike a virus or worm, a trojan horse does not replicate itself to other computers or devices.</a:t>
                      </a:r>
                      <a:endParaRPr lang="en-US" sz="1400" dirty="0">
                        <a:latin typeface="Arial" pitchFamily="34" charset="0"/>
                        <a:cs typeface="Arial" pitchFamily="34" charset="0"/>
                      </a:endParaRPr>
                    </a:p>
                  </a:txBody>
                  <a:tcPr anchor="ctr"/>
                </a:tc>
              </a:tr>
              <a:tr h="622849">
                <a:tc>
                  <a:txBody>
                    <a:bodyPr/>
                    <a:lstStyle/>
                    <a:p>
                      <a:r>
                        <a:rPr lang="en-US" sz="1400" u="none" strike="noStrike" kern="1200" baseline="0" dirty="0" smtClean="0">
                          <a:latin typeface="Arial" pitchFamily="34" charset="0"/>
                          <a:cs typeface="Arial" pitchFamily="34" charset="0"/>
                        </a:rPr>
                        <a:t>Virus</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potentially damaging program that affects, or infects, a computer or mobile device negatively by altering the way the computer or device works without the user’s knowledge or permission.</a:t>
                      </a:r>
                      <a:endParaRPr lang="en-US" sz="1400" dirty="0">
                        <a:latin typeface="Arial" pitchFamily="34" charset="0"/>
                        <a:cs typeface="Arial" pitchFamily="34" charset="0"/>
                      </a:endParaRPr>
                    </a:p>
                  </a:txBody>
                  <a:tcPr anchor="ctr"/>
                </a:tc>
              </a:tr>
              <a:tr h="484438">
                <a:tc>
                  <a:txBody>
                    <a:bodyPr/>
                    <a:lstStyle/>
                    <a:p>
                      <a:r>
                        <a:rPr lang="en-US" sz="1400" u="none" strike="noStrike" kern="1200" baseline="0" dirty="0" smtClean="0">
                          <a:latin typeface="Arial" pitchFamily="34" charset="0"/>
                          <a:cs typeface="Arial" pitchFamily="34" charset="0"/>
                        </a:rPr>
                        <a:t>Worm</a:t>
                      </a:r>
                      <a:endParaRPr lang="en-US" sz="1400" dirty="0">
                        <a:latin typeface="Arial" pitchFamily="34" charset="0"/>
                        <a:cs typeface="Arial" pitchFamily="34" charset="0"/>
                      </a:endParaRPr>
                    </a:p>
                  </a:txBody>
                  <a:tcPr anchor="ctr"/>
                </a:tc>
                <a:tc>
                  <a:txBody>
                    <a:bodyPr/>
                    <a:lstStyle/>
                    <a:p>
                      <a:r>
                        <a:rPr lang="en-US" sz="1400" u="none" strike="noStrike" kern="1200" baseline="0" dirty="0" smtClean="0">
                          <a:latin typeface="Arial" pitchFamily="34" charset="0"/>
                          <a:cs typeface="Arial" pitchFamily="34" charset="0"/>
                        </a:rPr>
                        <a:t>A program that copies itself repeatedly, for example in memory or on a network, using up resources and possibly shutting down the computer, device, or network.</a:t>
                      </a:r>
                      <a:endParaRPr lang="en-US" sz="14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86486294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1"/>
            <a:ext cx="8032638" cy="685800"/>
          </a:xfrm>
        </p:spPr>
        <p:txBody>
          <a:bodyPr/>
          <a:lstStyle/>
          <a:p>
            <a:r>
              <a:rPr lang="en-US" dirty="0"/>
              <a:t>Internet and Network Attacks </a:t>
            </a:r>
            <a:r>
              <a:rPr lang="en-US" dirty="0" smtClean="0"/>
              <a:t>(3 </a:t>
            </a:r>
            <a:r>
              <a:rPr lang="en-US" dirty="0"/>
              <a:t>of </a:t>
            </a:r>
            <a:r>
              <a:rPr lang="en-US" dirty="0" smtClean="0"/>
              <a:t>5)</a:t>
            </a:r>
            <a:endParaRPr lang="en-US" dirty="0"/>
          </a:p>
        </p:txBody>
      </p:sp>
      <p:pic>
        <p:nvPicPr>
          <p:cNvPr id="2051" name="Picture 3" descr="&quot;An illustration shows the four steps involved in how a virus can spread via an email message with accompanying photos at each steps as follows:&#10;Step 1&#10;Unscrupulous programmers create a virus program that deletes all files. They hide the virus in a word processing document and attach the document to an email message. &#10;&#10;Step 2&#10;They send the email message that contains the infected attachment to thousands of users around the world. Accompanying photo shows an illustration of two unscrupulous programmers working on their laptops.&#10;Step 3a&#10;Some users open the attachment and their computers become infected with the virus. Accompanying photo shows a frustrated businessman with his hands on his head looking at his virus-affected laptop.&#10;Step 3b&#10;Other users do not recognize the name of the sender of the email message. These users do not open the email message — instead they immediately delete the email message and continue using their computers. These users’ computers are not infected with the virus. Accompanying photo shows a woman enjoying a video call with her family.&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68" y="1066800"/>
            <a:ext cx="5749636" cy="452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type="body" sz="half" idx="2"/>
          </p:nvPr>
        </p:nvSpPr>
        <p:spPr>
          <a:xfrm>
            <a:off x="519169" y="5638800"/>
            <a:ext cx="8032638" cy="512775"/>
          </a:xfrm>
        </p:spPr>
        <p:txBody>
          <a:bodyPr/>
          <a:lstStyle/>
          <a:p>
            <a:r>
              <a:rPr lang="en-US" sz="1800" b="1" dirty="0"/>
              <a:t>Figure 5-2 </a:t>
            </a:r>
            <a:r>
              <a:rPr lang="en-US" sz="1800" dirty="0" smtClean="0"/>
              <a:t>This figure </a:t>
            </a:r>
            <a:r>
              <a:rPr lang="en-US" sz="1800" dirty="0"/>
              <a:t>shows how </a:t>
            </a:r>
            <a:r>
              <a:rPr lang="en-US" sz="1800" dirty="0" smtClean="0"/>
              <a:t>a virus </a:t>
            </a:r>
            <a:r>
              <a:rPr lang="en-US" sz="1800" dirty="0"/>
              <a:t>can spread </a:t>
            </a:r>
            <a:r>
              <a:rPr lang="en-US" sz="1800" dirty="0" smtClean="0"/>
              <a:t>via an </a:t>
            </a:r>
            <a:r>
              <a:rPr lang="en-US" sz="1800" dirty="0"/>
              <a:t>email message</a:t>
            </a:r>
            <a:r>
              <a:rPr lang="en-US" sz="1800" dirty="0" smtClean="0"/>
              <a:t>.</a:t>
            </a:r>
            <a:endParaRPr lang="en-US" sz="1800" dirty="0"/>
          </a:p>
        </p:txBody>
      </p:sp>
    </p:spTree>
    <p:extLst>
      <p:ext uri="{BB962C8B-B14F-4D97-AF65-F5344CB8AC3E}">
        <p14:creationId xmlns:p14="http://schemas.microsoft.com/office/powerpoint/2010/main" val="1217576923"/>
      </p:ext>
    </p:extLst>
  </p:cSld>
  <p:clrMapOvr>
    <a:masterClrMapping/>
  </p:clrMapOvr>
  <p:transition spd="slow"/>
</p:sld>
</file>

<file path=ppt/theme/theme1.xml><?xml version="1.0" encoding="utf-8"?>
<a:theme xmlns:a="http://schemas.openxmlformats.org/drawingml/2006/main" name="hoeger_14e_ch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hoeger_14e_ch02</Template>
  <TotalTime>1615</TotalTime>
  <Words>3402</Words>
  <Application>Microsoft Office PowerPoint</Application>
  <PresentationFormat>On-screen Show (4:3)</PresentationFormat>
  <Paragraphs>308</Paragraphs>
  <Slides>56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MS PGothic</vt:lpstr>
      <vt:lpstr>MS PGothic</vt:lpstr>
      <vt:lpstr>Arial</vt:lpstr>
      <vt:lpstr>Calibri</vt:lpstr>
      <vt:lpstr>Courier New</vt:lpstr>
      <vt:lpstr>Verdana</vt:lpstr>
      <vt:lpstr>Wingdings</vt:lpstr>
      <vt:lpstr>hoeger_14e_ch02</vt:lpstr>
      <vt:lpstr>DISCOVERING COMPUTERS 2018 Digital Technology, Data, and Devices</vt:lpstr>
      <vt:lpstr>Objectives Overview (1 of 2)</vt:lpstr>
      <vt:lpstr>Objectives Overview (2 of 2)</vt:lpstr>
      <vt:lpstr>Digital Security Risks (1 of 3)</vt:lpstr>
      <vt:lpstr>Digital Security Risks (2 of 3)</vt:lpstr>
      <vt:lpstr>Digital Security Risks (3 of 3)</vt:lpstr>
      <vt:lpstr>Internet and Network Attacks (1 of 5)</vt:lpstr>
      <vt:lpstr>Internet and Network Attacks (2 of 5)</vt:lpstr>
      <vt:lpstr>Internet and Network Attacks (3 of 5)</vt:lpstr>
      <vt:lpstr>Internet and Network Attacks (4 of 5)</vt:lpstr>
      <vt:lpstr>Internet and Network Attacks (5 of 5)</vt:lpstr>
      <vt:lpstr>Unauthorized Access and Use (1 of 12)</vt:lpstr>
      <vt:lpstr>Unauthorized Access and Use (2 of 12)</vt:lpstr>
      <vt:lpstr>Unauthorized Access and Use (3 of 12)</vt:lpstr>
      <vt:lpstr>Unauthorized Access and Use (4 of 12)</vt:lpstr>
      <vt:lpstr>Unauthorized Access and Use (5 of 12)</vt:lpstr>
      <vt:lpstr>Unauthorized Access and Use (6 of 12)</vt:lpstr>
      <vt:lpstr>Unauthorized Access and Use (7 of 12)</vt:lpstr>
      <vt:lpstr>Unauthorized Access and Use (8 of 12)</vt:lpstr>
      <vt:lpstr>Unauthorized Access and Use (9 of 12)</vt:lpstr>
      <vt:lpstr>Unauthorized Access and Use (10 of 12)</vt:lpstr>
      <vt:lpstr>Unauthorized Access and Use (11 of 12)</vt:lpstr>
      <vt:lpstr>Unauthorized Access and Use (12 of 12)</vt:lpstr>
      <vt:lpstr>Software Theft (1 of 4)</vt:lpstr>
      <vt:lpstr>Software Theft (2 of 4)</vt:lpstr>
      <vt:lpstr>Software Theft (3 of 4)</vt:lpstr>
      <vt:lpstr>Software Theft (4 of 4)</vt:lpstr>
      <vt:lpstr>Information Theft (1 of 4)</vt:lpstr>
      <vt:lpstr>Information Theft (2 of 4)</vt:lpstr>
      <vt:lpstr>Information Theft (3 of 4)</vt:lpstr>
      <vt:lpstr>Information Theft (4 of 4)</vt:lpstr>
      <vt:lpstr>Hardware Theft, Vandalism, and Failure (1 of 2)</vt:lpstr>
      <vt:lpstr>Hardware Theft, Vandalism, and Failure (2 of 2)</vt:lpstr>
      <vt:lpstr>Backing Up – The Ultimate Safeguard (1 of 4)</vt:lpstr>
      <vt:lpstr>Backing Up – The Ultimate Safeguard (2 of 4)</vt:lpstr>
      <vt:lpstr>Backing Up – The Ultimate Safeguard (3 of 4)</vt:lpstr>
      <vt:lpstr>Backing Up – The Ultimate Safeguard (4 of 4)</vt:lpstr>
      <vt:lpstr>Wireless Security (1 of 2)</vt:lpstr>
      <vt:lpstr>Wireless Security (2 of 2)</vt:lpstr>
      <vt:lpstr>Ethics and Society (1 of 6)</vt:lpstr>
      <vt:lpstr>Ethics and Society (2 of 6)</vt:lpstr>
      <vt:lpstr>Ethics and Society (3 of 6)</vt:lpstr>
      <vt:lpstr>Ethics and Society (4 of 6)</vt:lpstr>
      <vt:lpstr>Ethics and Society (5 of 6)</vt:lpstr>
      <vt:lpstr>Ethics and Society (6 of 6)</vt:lpstr>
      <vt:lpstr>Information Privacy (1 of 10)</vt:lpstr>
      <vt:lpstr>Information Privacy (2 of 10)</vt:lpstr>
      <vt:lpstr>Information Privacy (3 of 10)</vt:lpstr>
      <vt:lpstr>Information Privacy (4 of 10)</vt:lpstr>
      <vt:lpstr>Information Privacy (5 of 10)</vt:lpstr>
      <vt:lpstr>Information Privacy (6 of 10)</vt:lpstr>
      <vt:lpstr>Information Privacy (7 of 10)</vt:lpstr>
      <vt:lpstr>Information Privacy (8 of 10)</vt:lpstr>
      <vt:lpstr>Information Privacy (9 of 10)</vt:lpstr>
      <vt:lpstr>Information Privacy (10 of 10)</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Digital Security, Ethics, and Privacy: Threats, Issues, and Defenses  </dc:title>
  <dc:creator>Vermatt</dc:creator>
  <cp:lastModifiedBy>L. W. Yip</cp:lastModifiedBy>
  <cp:revision>300</cp:revision>
  <dcterms:created xsi:type="dcterms:W3CDTF">2017-04-26T06:01:50Z</dcterms:created>
  <dcterms:modified xsi:type="dcterms:W3CDTF">2017-09-16T08:38:30Z</dcterms:modified>
</cp:coreProperties>
</file>